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57" r:id="rId4"/>
    <p:sldId id="258" r:id="rId5"/>
    <p:sldId id="259" r:id="rId6"/>
    <p:sldId id="260" r:id="rId7"/>
    <p:sldId id="262" r:id="rId8"/>
    <p:sldId id="273" r:id="rId9"/>
    <p:sldId id="281" r:id="rId10"/>
    <p:sldId id="263" r:id="rId11"/>
    <p:sldId id="264" r:id="rId12"/>
    <p:sldId id="279" r:id="rId13"/>
    <p:sldId id="267" r:id="rId14"/>
    <p:sldId id="268" r:id="rId15"/>
    <p:sldId id="282" r:id="rId16"/>
    <p:sldId id="277" r:id="rId17"/>
    <p:sldId id="265" r:id="rId18"/>
    <p:sldId id="271" r:id="rId19"/>
    <p:sldId id="272" r:id="rId20"/>
    <p:sldId id="269" r:id="rId21"/>
    <p:sldId id="275" r:id="rId22"/>
    <p:sldId id="266" r:id="rId23"/>
    <p:sldId id="278" r:id="rId24"/>
    <p:sldId id="280"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1.jpeg"/></Relationships>
</file>

<file path=ppt/diagrams/_rels/data5.xml.rels><?xml version="1.0" encoding="UTF-8" standalone="yes"?>
<Relationships xmlns="http://schemas.openxmlformats.org/package/2006/relationships"><Relationship Id="rId3" Type="http://schemas.openxmlformats.org/officeDocument/2006/relationships/hyperlink" Target="mailto:m.wroblewska@duw.pl" TargetMode="External"/><Relationship Id="rId2" Type="http://schemas.openxmlformats.org/officeDocument/2006/relationships/hyperlink" Target="mailto:s.luczkowska@duw.pl" TargetMode="External"/><Relationship Id="rId1" Type="http://schemas.openxmlformats.org/officeDocument/2006/relationships/hyperlink" Target="mailto:j.standa@duw.pl" TargetMode="External"/><Relationship Id="rId4"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3" Type="http://schemas.openxmlformats.org/officeDocument/2006/relationships/hyperlink" Target="mailto:m.wroblewska@duw.pl" TargetMode="External"/><Relationship Id="rId2" Type="http://schemas.openxmlformats.org/officeDocument/2006/relationships/hyperlink" Target="mailto:s.luczkowska@duw.pl" TargetMode="External"/><Relationship Id="rId1" Type="http://schemas.openxmlformats.org/officeDocument/2006/relationships/hyperlink" Target="mailto:j.standa@duw.pl" TargetMode="External"/><Relationship Id="rId4"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D6F50-6EEC-4310-B646-414E80BE734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pl-PL"/>
        </a:p>
      </dgm:t>
    </dgm:pt>
    <dgm:pt modelId="{52B05343-42FE-4BB1-A8E0-ED9F88C8A8FD}">
      <dgm:prSet/>
      <dgm:spPr/>
      <dgm:t>
        <a:bodyPr/>
        <a:lstStyle/>
        <a:p>
          <a:endParaRPr lang="pl-PL"/>
        </a:p>
      </dgm:t>
    </dgm:pt>
    <dgm:pt modelId="{88B5B5A2-9AA1-438B-B5A4-32E2273CC719}" type="parTrans" cxnId="{AC01407E-BD58-4D58-B3B5-73851140228E}">
      <dgm:prSet/>
      <dgm:spPr/>
      <dgm:t>
        <a:bodyPr/>
        <a:lstStyle/>
        <a:p>
          <a:endParaRPr lang="pl-PL"/>
        </a:p>
      </dgm:t>
    </dgm:pt>
    <dgm:pt modelId="{81DA12EB-0CC1-4F85-93B8-9661FAC7B6D5}" type="sibTrans" cxnId="{AC01407E-BD58-4D58-B3B5-73851140228E}">
      <dgm:prSet/>
      <dgm:spPr/>
      <dgm:t>
        <a:bodyPr/>
        <a:lstStyle/>
        <a:p>
          <a:endParaRPr lang="pl-PL"/>
        </a:p>
      </dgm:t>
    </dgm:pt>
    <dgm:pt modelId="{D003CD58-2DD4-40C8-BDEB-0A4C438F594A}">
      <dgm:prSet/>
      <dgm:spPr/>
      <dgm:t>
        <a:bodyPr/>
        <a:lstStyle/>
        <a:p>
          <a:endParaRPr lang="pl-PL" dirty="0"/>
        </a:p>
      </dgm:t>
    </dgm:pt>
    <dgm:pt modelId="{BBE0E23A-1B47-4589-BC3D-81E2E91FDB89}" type="parTrans" cxnId="{04314AEB-55B3-4A5C-88ED-21A9E1DF8DD6}">
      <dgm:prSet/>
      <dgm:spPr/>
      <dgm:t>
        <a:bodyPr/>
        <a:lstStyle/>
        <a:p>
          <a:endParaRPr lang="pl-PL"/>
        </a:p>
      </dgm:t>
    </dgm:pt>
    <dgm:pt modelId="{9AA481E1-8439-453D-9DB3-20B9541B0B0E}" type="sibTrans" cxnId="{04314AEB-55B3-4A5C-88ED-21A9E1DF8DD6}">
      <dgm:prSet/>
      <dgm:spPr/>
      <dgm:t>
        <a:bodyPr/>
        <a:lstStyle/>
        <a:p>
          <a:endParaRPr lang="pl-PL"/>
        </a:p>
      </dgm:t>
    </dgm:pt>
    <dgm:pt modelId="{6DCD608F-C00E-4941-AD7F-EF18B47DB61A}" type="pres">
      <dgm:prSet presAssocID="{22AD6F50-6EEC-4310-B646-414E80BE734D}" presName="Name0" presStyleCnt="0">
        <dgm:presLayoutVars>
          <dgm:dir/>
          <dgm:resizeHandles val="exact"/>
        </dgm:presLayoutVars>
      </dgm:prSet>
      <dgm:spPr/>
    </dgm:pt>
    <dgm:pt modelId="{8CA942E7-337C-4FEF-8996-BE83A2ECEAC3}" type="pres">
      <dgm:prSet presAssocID="{22AD6F50-6EEC-4310-B646-414E80BE734D}" presName="arrow" presStyleLbl="bgShp" presStyleIdx="0" presStyleCnt="1" custLinFactNeighborX="-4537" custLinFactNeighborY="-42088"/>
      <dgm:spPr/>
    </dgm:pt>
    <dgm:pt modelId="{5C197894-C309-4DBC-A7EF-30CA06DB75C0}" type="pres">
      <dgm:prSet presAssocID="{22AD6F50-6EEC-4310-B646-414E80BE734D}" presName="points" presStyleCnt="0"/>
      <dgm:spPr/>
    </dgm:pt>
    <dgm:pt modelId="{6DBA217F-9CCF-4729-A21B-6132A168E833}" type="pres">
      <dgm:prSet presAssocID="{52B05343-42FE-4BB1-A8E0-ED9F88C8A8FD}" presName="compositeA" presStyleCnt="0"/>
      <dgm:spPr/>
    </dgm:pt>
    <dgm:pt modelId="{69A901D6-42E1-4B25-8AD9-3F952DE8625B}" type="pres">
      <dgm:prSet presAssocID="{52B05343-42FE-4BB1-A8E0-ED9F88C8A8FD}" presName="textA" presStyleLbl="revTx" presStyleIdx="0" presStyleCnt="2">
        <dgm:presLayoutVars>
          <dgm:bulletEnabled val="1"/>
        </dgm:presLayoutVars>
      </dgm:prSet>
      <dgm:spPr/>
    </dgm:pt>
    <dgm:pt modelId="{3D7466F2-3826-4811-9926-8FC56E461213}" type="pres">
      <dgm:prSet presAssocID="{52B05343-42FE-4BB1-A8E0-ED9F88C8A8FD}" presName="circleA" presStyleLbl="node1" presStyleIdx="0" presStyleCnt="2" custLinFactX="-116673" custLinFactY="10372" custLinFactNeighborX="-200000" custLinFactNeighborY="100000"/>
      <dgm:spPr/>
    </dgm:pt>
    <dgm:pt modelId="{28EBF238-CE89-47E1-A2D4-080FF82A1C5D}" type="pres">
      <dgm:prSet presAssocID="{52B05343-42FE-4BB1-A8E0-ED9F88C8A8FD}" presName="spaceA" presStyleCnt="0"/>
      <dgm:spPr/>
    </dgm:pt>
    <dgm:pt modelId="{ED95C4B5-83BF-4448-A5FC-7FBEFC4310EF}" type="pres">
      <dgm:prSet presAssocID="{81DA12EB-0CC1-4F85-93B8-9661FAC7B6D5}" presName="space" presStyleCnt="0"/>
      <dgm:spPr/>
    </dgm:pt>
    <dgm:pt modelId="{522915A2-C367-4EFB-AFFB-4D156D8DC499}" type="pres">
      <dgm:prSet presAssocID="{D003CD58-2DD4-40C8-BDEB-0A4C438F594A}" presName="compositeB" presStyleCnt="0"/>
      <dgm:spPr/>
    </dgm:pt>
    <dgm:pt modelId="{2813E5AF-A0BF-42FE-A289-CEAAC5444950}" type="pres">
      <dgm:prSet presAssocID="{D003CD58-2DD4-40C8-BDEB-0A4C438F594A}" presName="textB" presStyleLbl="revTx" presStyleIdx="1" presStyleCnt="2">
        <dgm:presLayoutVars>
          <dgm:bulletEnabled val="1"/>
        </dgm:presLayoutVars>
      </dgm:prSet>
      <dgm:spPr/>
    </dgm:pt>
    <dgm:pt modelId="{11B6AA4E-5255-4941-A72C-E4D3826EAAA6}" type="pres">
      <dgm:prSet presAssocID="{D003CD58-2DD4-40C8-BDEB-0A4C438F594A}" presName="circleB" presStyleLbl="node1" presStyleIdx="1" presStyleCnt="2" custLinFactX="-700000" custLinFactY="100000" custLinFactNeighborX="-734450" custLinFactNeighborY="179148"/>
      <dgm:spPr/>
    </dgm:pt>
    <dgm:pt modelId="{8CDB6CFA-E52A-4674-BDE4-27AD62F67C82}" type="pres">
      <dgm:prSet presAssocID="{D003CD58-2DD4-40C8-BDEB-0A4C438F594A}" presName="spaceB" presStyleCnt="0"/>
      <dgm:spPr/>
    </dgm:pt>
  </dgm:ptLst>
  <dgm:cxnLst>
    <dgm:cxn modelId="{7548630A-0739-4DCC-9980-8A4D0AA0E2D8}" type="presOf" srcId="{D003CD58-2DD4-40C8-BDEB-0A4C438F594A}" destId="{2813E5AF-A0BF-42FE-A289-CEAAC5444950}" srcOrd="0" destOrd="0" presId="urn:microsoft.com/office/officeart/2005/8/layout/hProcess11"/>
    <dgm:cxn modelId="{D01DF445-F9BE-4D43-A60B-BEEC01B0FF5F}" type="presOf" srcId="{52B05343-42FE-4BB1-A8E0-ED9F88C8A8FD}" destId="{69A901D6-42E1-4B25-8AD9-3F952DE8625B}" srcOrd="0" destOrd="0" presId="urn:microsoft.com/office/officeart/2005/8/layout/hProcess11"/>
    <dgm:cxn modelId="{AC01407E-BD58-4D58-B3B5-73851140228E}" srcId="{22AD6F50-6EEC-4310-B646-414E80BE734D}" destId="{52B05343-42FE-4BB1-A8E0-ED9F88C8A8FD}" srcOrd="0" destOrd="0" parTransId="{88B5B5A2-9AA1-438B-B5A4-32E2273CC719}" sibTransId="{81DA12EB-0CC1-4F85-93B8-9661FAC7B6D5}"/>
    <dgm:cxn modelId="{04314AEB-55B3-4A5C-88ED-21A9E1DF8DD6}" srcId="{22AD6F50-6EEC-4310-B646-414E80BE734D}" destId="{D003CD58-2DD4-40C8-BDEB-0A4C438F594A}" srcOrd="1" destOrd="0" parTransId="{BBE0E23A-1B47-4589-BC3D-81E2E91FDB89}" sibTransId="{9AA481E1-8439-453D-9DB3-20B9541B0B0E}"/>
    <dgm:cxn modelId="{F103ACFC-4C0B-4890-A913-1466EE744479}" type="presOf" srcId="{22AD6F50-6EEC-4310-B646-414E80BE734D}" destId="{6DCD608F-C00E-4941-AD7F-EF18B47DB61A}" srcOrd="0" destOrd="0" presId="urn:microsoft.com/office/officeart/2005/8/layout/hProcess11"/>
    <dgm:cxn modelId="{421E7947-04DA-4C6D-8DF8-357C8930FB39}" type="presParOf" srcId="{6DCD608F-C00E-4941-AD7F-EF18B47DB61A}" destId="{8CA942E7-337C-4FEF-8996-BE83A2ECEAC3}" srcOrd="0" destOrd="0" presId="urn:microsoft.com/office/officeart/2005/8/layout/hProcess11"/>
    <dgm:cxn modelId="{ED33FDEA-1AC7-4D44-9DA9-5752BAA16E59}" type="presParOf" srcId="{6DCD608F-C00E-4941-AD7F-EF18B47DB61A}" destId="{5C197894-C309-4DBC-A7EF-30CA06DB75C0}" srcOrd="1" destOrd="0" presId="urn:microsoft.com/office/officeart/2005/8/layout/hProcess11"/>
    <dgm:cxn modelId="{55AD2BFB-6D24-4AD1-80FD-48DA6592789F}" type="presParOf" srcId="{5C197894-C309-4DBC-A7EF-30CA06DB75C0}" destId="{6DBA217F-9CCF-4729-A21B-6132A168E833}" srcOrd="0" destOrd="0" presId="urn:microsoft.com/office/officeart/2005/8/layout/hProcess11"/>
    <dgm:cxn modelId="{56705626-66C5-4B41-BB50-FF9595DEEB20}" type="presParOf" srcId="{6DBA217F-9CCF-4729-A21B-6132A168E833}" destId="{69A901D6-42E1-4B25-8AD9-3F952DE8625B}" srcOrd="0" destOrd="0" presId="urn:microsoft.com/office/officeart/2005/8/layout/hProcess11"/>
    <dgm:cxn modelId="{514C985F-97BC-499D-9CA4-FCD48FB56B39}" type="presParOf" srcId="{6DBA217F-9CCF-4729-A21B-6132A168E833}" destId="{3D7466F2-3826-4811-9926-8FC56E461213}" srcOrd="1" destOrd="0" presId="urn:microsoft.com/office/officeart/2005/8/layout/hProcess11"/>
    <dgm:cxn modelId="{FF799FEA-F2D8-4414-8FCC-5F77ADE92AB6}" type="presParOf" srcId="{6DBA217F-9CCF-4729-A21B-6132A168E833}" destId="{28EBF238-CE89-47E1-A2D4-080FF82A1C5D}" srcOrd="2" destOrd="0" presId="urn:microsoft.com/office/officeart/2005/8/layout/hProcess11"/>
    <dgm:cxn modelId="{E5D792A4-ED12-4412-ADA0-C7C849C8BC98}" type="presParOf" srcId="{5C197894-C309-4DBC-A7EF-30CA06DB75C0}" destId="{ED95C4B5-83BF-4448-A5FC-7FBEFC4310EF}" srcOrd="1" destOrd="0" presId="urn:microsoft.com/office/officeart/2005/8/layout/hProcess11"/>
    <dgm:cxn modelId="{7E0D1C2D-23E4-4006-AAC1-DDE6A8B0AF46}" type="presParOf" srcId="{5C197894-C309-4DBC-A7EF-30CA06DB75C0}" destId="{522915A2-C367-4EFB-AFFB-4D156D8DC499}" srcOrd="2" destOrd="0" presId="urn:microsoft.com/office/officeart/2005/8/layout/hProcess11"/>
    <dgm:cxn modelId="{9DE5A8CC-BD62-4BF0-9FCE-8F56741889F8}" type="presParOf" srcId="{522915A2-C367-4EFB-AFFB-4D156D8DC499}" destId="{2813E5AF-A0BF-42FE-A289-CEAAC5444950}" srcOrd="0" destOrd="0" presId="urn:microsoft.com/office/officeart/2005/8/layout/hProcess11"/>
    <dgm:cxn modelId="{9AE89E31-090D-4996-BCCB-6E7BBA3E4C30}" type="presParOf" srcId="{522915A2-C367-4EFB-AFFB-4D156D8DC499}" destId="{11B6AA4E-5255-4941-A72C-E4D3826EAAA6}" srcOrd="1" destOrd="0" presId="urn:microsoft.com/office/officeart/2005/8/layout/hProcess11"/>
    <dgm:cxn modelId="{0B8E9B6C-0E20-40A7-91D0-9ACEAA79B238}" type="presParOf" srcId="{522915A2-C367-4EFB-AFFB-4D156D8DC499}" destId="{8CDB6CFA-E52A-4674-BDE4-27AD62F67C8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91E38-00DE-436F-B698-31697288530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l-PL"/>
        </a:p>
      </dgm:t>
    </dgm:pt>
    <dgm:pt modelId="{E4FE903C-7041-4BE4-BE2C-541A5A6ACC38}">
      <dgm:prSet custT="1"/>
      <dgm:spPr/>
      <dgm:t>
        <a:bodyPr/>
        <a:lstStyle/>
        <a:p>
          <a:pPr algn="ctr"/>
          <a:r>
            <a:rPr lang="pl-PL" sz="4000" dirty="0">
              <a:solidFill>
                <a:schemeClr val="tx1"/>
              </a:solidFill>
              <a:latin typeface="Times New Roman" panose="02020603050405020304" pitchFamily="18" charset="0"/>
              <a:cs typeface="Times New Roman" panose="02020603050405020304" pitchFamily="18" charset="0"/>
            </a:rPr>
            <a:t>Braki formalne wniosku</a:t>
          </a:r>
        </a:p>
        <a:p>
          <a:pPr algn="ctr"/>
          <a:r>
            <a:rPr lang="pl-PL" sz="2400" dirty="0">
              <a:solidFill>
                <a:schemeClr val="tx1"/>
              </a:solidFill>
              <a:latin typeface="Times New Roman" panose="02020603050405020304" pitchFamily="18" charset="0"/>
              <a:cs typeface="Times New Roman" panose="02020603050405020304" pitchFamily="18" charset="0"/>
            </a:rPr>
            <a:t>                     brak wskazania nazwy lub adresu wnioskodawcy</a:t>
          </a:r>
        </a:p>
        <a:p>
          <a:pPr algn="just"/>
          <a:r>
            <a:rPr lang="pl-PL" sz="2400" dirty="0" err="1">
              <a:solidFill>
                <a:schemeClr val="tx1"/>
              </a:solidFill>
              <a:latin typeface="Times New Roman" panose="02020603050405020304" pitchFamily="18" charset="0"/>
              <a:cs typeface="Times New Roman" panose="02020603050405020304" pitchFamily="18" charset="0"/>
            </a:rPr>
            <a:t>Bra</a:t>
          </a:r>
          <a:r>
            <a:rPr lang="pl-PL" sz="2400" dirty="0">
              <a:solidFill>
                <a:schemeClr val="tx1"/>
              </a:solidFill>
              <a:latin typeface="Times New Roman" panose="02020603050405020304" pitchFamily="18" charset="0"/>
              <a:cs typeface="Times New Roman" panose="02020603050405020304" pitchFamily="18" charset="0"/>
            </a:rPr>
            <a:t>               brak  podpisu pod wnioskiem uprawnionej osoby </a:t>
          </a:r>
        </a:p>
        <a:p>
          <a:pPr algn="just"/>
          <a:r>
            <a:rPr lang="pl-PL" sz="2400" dirty="0">
              <a:solidFill>
                <a:schemeClr val="tx1"/>
              </a:solidFill>
            </a:rPr>
            <a:t>                   </a:t>
          </a:r>
        </a:p>
      </dgm:t>
    </dgm:pt>
    <dgm:pt modelId="{DBD3C615-C27F-4A36-873C-493A126BDC8A}" type="parTrans" cxnId="{2AF51639-4E21-4090-A837-E84DACE3CBE1}">
      <dgm:prSet/>
      <dgm:spPr/>
      <dgm:t>
        <a:bodyPr/>
        <a:lstStyle/>
        <a:p>
          <a:endParaRPr lang="pl-PL"/>
        </a:p>
      </dgm:t>
    </dgm:pt>
    <dgm:pt modelId="{8A42CD17-1C0C-4BC7-AB88-84A452DBD5BC}" type="sibTrans" cxnId="{2AF51639-4E21-4090-A837-E84DACE3CBE1}">
      <dgm:prSet/>
      <dgm:spPr/>
      <dgm:t>
        <a:bodyPr/>
        <a:lstStyle/>
        <a:p>
          <a:endParaRPr lang="pl-PL"/>
        </a:p>
      </dgm:t>
    </dgm:pt>
    <dgm:pt modelId="{CDAE93BF-098D-40D3-BE74-D586E91D3569}" type="pres">
      <dgm:prSet presAssocID="{B4391E38-00DE-436F-B698-31697288530B}" presName="linearFlow" presStyleCnt="0">
        <dgm:presLayoutVars>
          <dgm:dir/>
          <dgm:resizeHandles val="exact"/>
        </dgm:presLayoutVars>
      </dgm:prSet>
      <dgm:spPr/>
    </dgm:pt>
    <dgm:pt modelId="{865E19C5-1118-4289-B0B6-A5EF90770CB4}" type="pres">
      <dgm:prSet presAssocID="{E4FE903C-7041-4BE4-BE2C-541A5A6ACC38}" presName="composite" presStyleCnt="0"/>
      <dgm:spPr/>
    </dgm:pt>
    <dgm:pt modelId="{FFB107F0-533B-4053-A045-B54F6B783A67}" type="pres">
      <dgm:prSet presAssocID="{E4FE903C-7041-4BE4-BE2C-541A5A6ACC38}" presName="imgShp" presStyleLbl="fgImgPlace1" presStyleIdx="0" presStyleCnt="1" custScaleX="82740" custScaleY="75384" custLinFactNeighborX="-18773" custLinFactNeighborY="9697"/>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51DCA986-01E9-4A2A-822F-7F11D3ED292E}" type="pres">
      <dgm:prSet presAssocID="{E4FE903C-7041-4BE4-BE2C-541A5A6ACC38}" presName="txShp" presStyleLbl="node1" presStyleIdx="0" presStyleCnt="1" custScaleX="148269" custLinFactNeighborX="-1491" custLinFactNeighborY="3855">
        <dgm:presLayoutVars>
          <dgm:bulletEnabled val="1"/>
        </dgm:presLayoutVars>
      </dgm:prSet>
      <dgm:spPr/>
    </dgm:pt>
  </dgm:ptLst>
  <dgm:cxnLst>
    <dgm:cxn modelId="{2AF51639-4E21-4090-A837-E84DACE3CBE1}" srcId="{B4391E38-00DE-436F-B698-31697288530B}" destId="{E4FE903C-7041-4BE4-BE2C-541A5A6ACC38}" srcOrd="0" destOrd="0" parTransId="{DBD3C615-C27F-4A36-873C-493A126BDC8A}" sibTransId="{8A42CD17-1C0C-4BC7-AB88-84A452DBD5BC}"/>
    <dgm:cxn modelId="{2867CEA3-C1DF-409B-89D5-B11EC22AFE8C}" type="presOf" srcId="{B4391E38-00DE-436F-B698-31697288530B}" destId="{CDAE93BF-098D-40D3-BE74-D586E91D3569}" srcOrd="0" destOrd="0" presId="urn:microsoft.com/office/officeart/2005/8/layout/vList3"/>
    <dgm:cxn modelId="{731927E1-184D-4221-86EB-2FC127C4F04C}" type="presOf" srcId="{E4FE903C-7041-4BE4-BE2C-541A5A6ACC38}" destId="{51DCA986-01E9-4A2A-822F-7F11D3ED292E}" srcOrd="0" destOrd="0" presId="urn:microsoft.com/office/officeart/2005/8/layout/vList3"/>
    <dgm:cxn modelId="{061633E8-99EE-44C9-9DF6-A2A2FB7FDE40}" type="presParOf" srcId="{CDAE93BF-098D-40D3-BE74-D586E91D3569}" destId="{865E19C5-1118-4289-B0B6-A5EF90770CB4}" srcOrd="0" destOrd="0" presId="urn:microsoft.com/office/officeart/2005/8/layout/vList3"/>
    <dgm:cxn modelId="{33A8C04C-A605-4B72-A09C-BB2014C26926}" type="presParOf" srcId="{865E19C5-1118-4289-B0B6-A5EF90770CB4}" destId="{FFB107F0-533B-4053-A045-B54F6B783A67}" srcOrd="0" destOrd="0" presId="urn:microsoft.com/office/officeart/2005/8/layout/vList3"/>
    <dgm:cxn modelId="{F26028B6-6DE4-4A05-A136-2D70B34C01FE}" type="presParOf" srcId="{865E19C5-1118-4289-B0B6-A5EF90770CB4}" destId="{51DCA986-01E9-4A2A-822F-7F11D3ED292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D1347-FD83-4ECE-87C2-7444A17D49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l-PL"/>
        </a:p>
      </dgm:t>
    </dgm:pt>
    <dgm:pt modelId="{376426B2-14F1-4080-8717-116D950D4AF1}">
      <dgm:prSet custT="1"/>
      <dgm:spPr>
        <a:blipFill rotWithShape="0">
          <a:blip xmlns:r="http://schemas.openxmlformats.org/officeDocument/2006/relationships" r:embed="rId1"/>
          <a:tile tx="0" ty="0" sx="100000" sy="100000" flip="none" algn="tl"/>
        </a:blipFill>
        <a:ln>
          <a:solidFill>
            <a:schemeClr val="accent4">
              <a:lumMod val="20000"/>
              <a:lumOff val="80000"/>
            </a:schemeClr>
          </a:solidFill>
        </a:ln>
      </dgm:spPr>
      <dgm:t>
        <a:bodyPr/>
        <a:lstStyle/>
        <a:p>
          <a:pPr algn="just">
            <a:lnSpc>
              <a:spcPct val="150000"/>
            </a:lnSpc>
          </a:pP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Zgodnie z art. 64 § 2 K.p.a., jeżeli podanie nie spełnia wymagań </a:t>
          </a:r>
          <a:r>
            <a:rPr lang="pl-PL" sz="2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ustalonych </a:t>
          </a:r>
          <a:br>
            <a:rPr lang="pl-PL" sz="2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 </a:t>
          </a:r>
          <a:r>
            <a:rPr lang="pl-PL" sz="2100" b="1"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przepisach</a:t>
          </a:r>
          <a:r>
            <a:rPr lang="pl-PL" sz="2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prawa,</a:t>
          </a: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należy wezwać wnoszącego do usunięcia braków w wyznaczonym terminie, nie krótszym niż siedem dni.</a:t>
          </a:r>
          <a:endParaRPr lang="pl-PL" sz="2100" dirty="0">
            <a:solidFill>
              <a:schemeClr val="tx1"/>
            </a:solidFill>
          </a:endParaRPr>
        </a:p>
      </dgm:t>
    </dgm:pt>
    <dgm:pt modelId="{53DDBA51-7BB8-4361-9D80-597425139FC1}" type="sibTrans" cxnId="{29F474B6-F95F-4C2F-9CFA-5D91CA8017BF}">
      <dgm:prSet/>
      <dgm:spPr/>
      <dgm:t>
        <a:bodyPr/>
        <a:lstStyle/>
        <a:p>
          <a:endParaRPr lang="pl-PL"/>
        </a:p>
      </dgm:t>
    </dgm:pt>
    <dgm:pt modelId="{C4E06124-F3ED-4260-B380-D4BC24C24C17}" type="parTrans" cxnId="{29F474B6-F95F-4C2F-9CFA-5D91CA8017BF}">
      <dgm:prSet/>
      <dgm:spPr/>
      <dgm:t>
        <a:bodyPr/>
        <a:lstStyle/>
        <a:p>
          <a:endParaRPr lang="pl-PL"/>
        </a:p>
      </dgm:t>
    </dgm:pt>
    <dgm:pt modelId="{9629267E-0C1A-4E03-BA7F-C9E3CD90453B}">
      <dgm:prSet custT="1"/>
      <dgm:spPr>
        <a:blipFill rotWithShape="0">
          <a:blip xmlns:r="http://schemas.openxmlformats.org/officeDocument/2006/relationships" r:embed="rId1"/>
          <a:tile tx="0" ty="0" sx="100000" sy="100000" flip="none" algn="tl"/>
        </a:blipFill>
        <a:ln>
          <a:solidFill>
            <a:schemeClr val="accent4">
              <a:lumMod val="20000"/>
              <a:lumOff val="80000"/>
            </a:schemeClr>
          </a:solidFill>
        </a:ln>
      </dgm:spPr>
      <dgm:t>
        <a:bodyPr/>
        <a:lstStyle/>
        <a:p>
          <a:pPr algn="just">
            <a:lnSpc>
              <a:spcPct val="150000"/>
            </a:lnSpc>
          </a:pPr>
          <a:r>
            <a:rPr lang="pl-PL"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Gdy wniosek o uzyskanie statusu PS nie będzie zawierał elementów wskazanych w art. 12 ust. 2 ustawy o ekonomii społecznej, to w wezwaniu do wnioskodawcy zostanie zawarte pouczenie, że nieusunięcie tych braków spowoduje </a:t>
          </a:r>
          <a:r>
            <a:rPr lang="pl-PL" sz="21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pozostawienie podania bez rozpoznania</a:t>
          </a:r>
          <a:r>
            <a:rPr lang="pl-PL"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 przypadku, gdy wnioskodawca nie uzupełni tych danych/informacji </a:t>
          </a:r>
          <a:br>
            <a:rPr lang="pl-PL"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2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 wyznaczonym w wezwaniu terminie. Konsekwencją nieusunięcia braku formalnego podania jest  zatem pozostawienie go bez rozpoznania na podstawie art. </a:t>
          </a: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64 § 2 K.p.a.</a:t>
          </a:r>
          <a:endParaRPr lang="pl-PL" sz="2100" dirty="0">
            <a:solidFill>
              <a:schemeClr val="tx1"/>
            </a:solidFill>
          </a:endParaRPr>
        </a:p>
      </dgm:t>
    </dgm:pt>
    <dgm:pt modelId="{3E2BF382-2647-48A0-AABC-5E333227E21E}" type="sibTrans" cxnId="{6AEA0298-337D-44B5-B607-C5811ABF41A4}">
      <dgm:prSet/>
      <dgm:spPr/>
      <dgm:t>
        <a:bodyPr/>
        <a:lstStyle/>
        <a:p>
          <a:endParaRPr lang="pl-PL"/>
        </a:p>
      </dgm:t>
    </dgm:pt>
    <dgm:pt modelId="{C76EE293-3095-4C4F-8CEA-C5155A4C84C4}" type="parTrans" cxnId="{6AEA0298-337D-44B5-B607-C5811ABF41A4}">
      <dgm:prSet/>
      <dgm:spPr/>
      <dgm:t>
        <a:bodyPr/>
        <a:lstStyle/>
        <a:p>
          <a:endParaRPr lang="pl-PL"/>
        </a:p>
      </dgm:t>
    </dgm:pt>
    <dgm:pt modelId="{15DEF6BD-65DB-4F20-BD4C-E31F2EC9CBFE}" type="pres">
      <dgm:prSet presAssocID="{C66D1347-FD83-4ECE-87C2-7444A17D4914}" presName="linearFlow" presStyleCnt="0">
        <dgm:presLayoutVars>
          <dgm:dir/>
          <dgm:resizeHandles val="exact"/>
        </dgm:presLayoutVars>
      </dgm:prSet>
      <dgm:spPr/>
    </dgm:pt>
    <dgm:pt modelId="{39C6AA36-D7EE-4CEC-8B73-211D40BC93B5}" type="pres">
      <dgm:prSet presAssocID="{376426B2-14F1-4080-8717-116D950D4AF1}" presName="composite" presStyleCnt="0"/>
      <dgm:spPr/>
    </dgm:pt>
    <dgm:pt modelId="{60E29F04-18A5-486E-8E5B-676B92CE117C}" type="pres">
      <dgm:prSet presAssocID="{376426B2-14F1-4080-8717-116D950D4AF1}" presName="imgShp" presStyleLbl="fgImgPlace1" presStyleIdx="0" presStyleCnt="2" custScaleX="38167" custScaleY="27948" custLinFactX="-35351" custLinFactNeighborX="-100000" custLinFactNeighborY="-40942"/>
      <dgm:spPr>
        <a:prstGeom prst="flowChartAlternateProcess">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l="-10000" r="-10000"/>
          </a:stretch>
        </a:blipFill>
      </dgm:spPr>
      <dgm:extLst>
        <a:ext uri="{E40237B7-FDA0-4F09-8148-C483321AD2D9}">
          <dgm14:cNvPr xmlns:dgm14="http://schemas.microsoft.com/office/drawing/2010/diagram" id="0" name="" descr="Symbol gniewu z wypełnieniem pełnym"/>
        </a:ext>
      </dgm:extLst>
    </dgm:pt>
    <dgm:pt modelId="{1C1DE1E7-0179-4E19-8F87-9FDDCEBC8884}" type="pres">
      <dgm:prSet presAssocID="{376426B2-14F1-4080-8717-116D950D4AF1}" presName="txShp" presStyleLbl="node1" presStyleIdx="0" presStyleCnt="2" custScaleX="150376" custScaleY="181340" custLinFactNeighborX="-605" custLinFactNeighborY="-37">
        <dgm:presLayoutVars>
          <dgm:bulletEnabled val="1"/>
        </dgm:presLayoutVars>
      </dgm:prSet>
      <dgm:spPr>
        <a:prstGeom prst="flowChartProcess">
          <a:avLst/>
        </a:prstGeom>
      </dgm:spPr>
    </dgm:pt>
    <dgm:pt modelId="{3D8B3778-82DB-45C8-91AF-CED081303612}" type="pres">
      <dgm:prSet presAssocID="{53DDBA51-7BB8-4361-9D80-597425139FC1}" presName="spacing" presStyleCnt="0"/>
      <dgm:spPr/>
    </dgm:pt>
    <dgm:pt modelId="{AEF6E87D-B1A3-4626-A19E-6323F0DB9CE7}" type="pres">
      <dgm:prSet presAssocID="{9629267E-0C1A-4E03-BA7F-C9E3CD90453B}" presName="composite" presStyleCnt="0"/>
      <dgm:spPr/>
    </dgm:pt>
    <dgm:pt modelId="{EF2B679F-33FE-4827-BB6E-FE0DC30BE0B9}" type="pres">
      <dgm:prSet presAssocID="{9629267E-0C1A-4E03-BA7F-C9E3CD90453B}" presName="imgShp" presStyleLbl="fgImgPlace1" presStyleIdx="1" presStyleCnt="2" custScaleX="48418" custScaleY="36697" custLinFactX="-33408" custLinFactNeighborX="-100000" custLinFactNeighborY="-84708"/>
      <dgm:spPr>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l="-12000" r="-12000"/>
          </a:stretch>
        </a:blipFill>
      </dgm:spPr>
      <dgm:extLst>
        <a:ext uri="{E40237B7-FDA0-4F09-8148-C483321AD2D9}">
          <dgm14:cNvPr xmlns:dgm14="http://schemas.microsoft.com/office/drawing/2010/diagram" id="0" name="" descr="Symbol gniewu z wypełnieniem pełnym"/>
        </a:ext>
      </dgm:extLst>
    </dgm:pt>
    <dgm:pt modelId="{356FBB94-DFE8-4D61-A1BD-0CDCBBDEDC1C}" type="pres">
      <dgm:prSet presAssocID="{9629267E-0C1A-4E03-BA7F-C9E3CD90453B}" presName="txShp" presStyleLbl="node1" presStyleIdx="1" presStyleCnt="2" custScaleX="150376" custScaleY="304506" custLinFactNeighborX="-726" custLinFactNeighborY="2936">
        <dgm:presLayoutVars>
          <dgm:bulletEnabled val="1"/>
        </dgm:presLayoutVars>
      </dgm:prSet>
      <dgm:spPr>
        <a:prstGeom prst="flowChartProcess">
          <a:avLst/>
        </a:prstGeom>
      </dgm:spPr>
    </dgm:pt>
  </dgm:ptLst>
  <dgm:cxnLst>
    <dgm:cxn modelId="{6AEA0298-337D-44B5-B607-C5811ABF41A4}" srcId="{C66D1347-FD83-4ECE-87C2-7444A17D4914}" destId="{9629267E-0C1A-4E03-BA7F-C9E3CD90453B}" srcOrd="1" destOrd="0" parTransId="{C76EE293-3095-4C4F-8CEA-C5155A4C84C4}" sibTransId="{3E2BF382-2647-48A0-AABC-5E333227E21E}"/>
    <dgm:cxn modelId="{169EF5A6-16EE-465F-BB80-DCE00AE4C017}" type="presOf" srcId="{9629267E-0C1A-4E03-BA7F-C9E3CD90453B}" destId="{356FBB94-DFE8-4D61-A1BD-0CDCBBDEDC1C}" srcOrd="0" destOrd="0" presId="urn:microsoft.com/office/officeart/2005/8/layout/vList3"/>
    <dgm:cxn modelId="{29F474B6-F95F-4C2F-9CFA-5D91CA8017BF}" srcId="{C66D1347-FD83-4ECE-87C2-7444A17D4914}" destId="{376426B2-14F1-4080-8717-116D950D4AF1}" srcOrd="0" destOrd="0" parTransId="{C4E06124-F3ED-4260-B380-D4BC24C24C17}" sibTransId="{53DDBA51-7BB8-4361-9D80-597425139FC1}"/>
    <dgm:cxn modelId="{3CB615D9-3400-43A5-9BAC-34BAEDE432EC}" type="presOf" srcId="{C66D1347-FD83-4ECE-87C2-7444A17D4914}" destId="{15DEF6BD-65DB-4F20-BD4C-E31F2EC9CBFE}" srcOrd="0" destOrd="0" presId="urn:microsoft.com/office/officeart/2005/8/layout/vList3"/>
    <dgm:cxn modelId="{7D67DEDB-8DB0-408B-BEA7-CAA243CAFADD}" type="presOf" srcId="{376426B2-14F1-4080-8717-116D950D4AF1}" destId="{1C1DE1E7-0179-4E19-8F87-9FDDCEBC8884}" srcOrd="0" destOrd="0" presId="urn:microsoft.com/office/officeart/2005/8/layout/vList3"/>
    <dgm:cxn modelId="{EF90C16F-2360-484F-B7D6-92CC3EFDD58C}" type="presParOf" srcId="{15DEF6BD-65DB-4F20-BD4C-E31F2EC9CBFE}" destId="{39C6AA36-D7EE-4CEC-8B73-211D40BC93B5}" srcOrd="0" destOrd="0" presId="urn:microsoft.com/office/officeart/2005/8/layout/vList3"/>
    <dgm:cxn modelId="{AB0BB966-C2D2-40BA-A368-BC2D53676A0C}" type="presParOf" srcId="{39C6AA36-D7EE-4CEC-8B73-211D40BC93B5}" destId="{60E29F04-18A5-486E-8E5B-676B92CE117C}" srcOrd="0" destOrd="0" presId="urn:microsoft.com/office/officeart/2005/8/layout/vList3"/>
    <dgm:cxn modelId="{6FEDF47A-2A32-45CD-8D3E-E6849278ED9F}" type="presParOf" srcId="{39C6AA36-D7EE-4CEC-8B73-211D40BC93B5}" destId="{1C1DE1E7-0179-4E19-8F87-9FDDCEBC8884}" srcOrd="1" destOrd="0" presId="urn:microsoft.com/office/officeart/2005/8/layout/vList3"/>
    <dgm:cxn modelId="{93751217-58AE-43E4-9371-EFD0ABA113C8}" type="presParOf" srcId="{15DEF6BD-65DB-4F20-BD4C-E31F2EC9CBFE}" destId="{3D8B3778-82DB-45C8-91AF-CED081303612}" srcOrd="1" destOrd="0" presId="urn:microsoft.com/office/officeart/2005/8/layout/vList3"/>
    <dgm:cxn modelId="{80ECB5AB-0216-4FE2-BFE3-60D4E33CCB40}" type="presParOf" srcId="{15DEF6BD-65DB-4F20-BD4C-E31F2EC9CBFE}" destId="{AEF6E87D-B1A3-4626-A19E-6323F0DB9CE7}" srcOrd="2" destOrd="0" presId="urn:microsoft.com/office/officeart/2005/8/layout/vList3"/>
    <dgm:cxn modelId="{2D5194B7-5250-466B-9DA4-8A6A8E1BCF74}" type="presParOf" srcId="{AEF6E87D-B1A3-4626-A19E-6323F0DB9CE7}" destId="{EF2B679F-33FE-4827-BB6E-FE0DC30BE0B9}" srcOrd="0" destOrd="0" presId="urn:microsoft.com/office/officeart/2005/8/layout/vList3"/>
    <dgm:cxn modelId="{287B0052-4DC9-46E5-9FA3-2FD14B4E2B4D}" type="presParOf" srcId="{AEF6E87D-B1A3-4626-A19E-6323F0DB9CE7}" destId="{356FBB94-DFE8-4D61-A1BD-0CDCBBDEDC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055AD-D963-4FD8-A08B-ADEB290E91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EAC8B0CD-0E07-43B2-8E84-E504A051D947}">
      <dgm:prSet phldrT="[Tekst]" custT="1"/>
      <dgm:spPr/>
      <dgm:t>
        <a:bodyPr/>
        <a:lstStyle/>
        <a:p>
          <a:r>
            <a:rPr lang="pl-PL" sz="3000" dirty="0">
              <a:solidFill>
                <a:schemeClr val="tx1"/>
              </a:solidFill>
            </a:rPr>
            <a:t>Forma papierowa wniosku</a:t>
          </a:r>
        </a:p>
      </dgm:t>
    </dgm:pt>
    <dgm:pt modelId="{CA6B979B-495C-4968-8B67-6C2CDFF1A32B}" type="parTrans" cxnId="{291B4855-5348-4731-820D-361A72475BE8}">
      <dgm:prSet/>
      <dgm:spPr/>
      <dgm:t>
        <a:bodyPr/>
        <a:lstStyle/>
        <a:p>
          <a:endParaRPr lang="pl-PL"/>
        </a:p>
      </dgm:t>
    </dgm:pt>
    <dgm:pt modelId="{B88B3B31-092F-4CEC-8379-B427761969DD}" type="sibTrans" cxnId="{291B4855-5348-4731-820D-361A72475BE8}">
      <dgm:prSet/>
      <dgm:spPr/>
      <dgm:t>
        <a:bodyPr/>
        <a:lstStyle/>
        <a:p>
          <a:endParaRPr lang="pl-PL"/>
        </a:p>
      </dgm:t>
    </dgm:pt>
    <dgm:pt modelId="{3F6D99A4-415C-4A28-8BE8-1C03DC816F1E}">
      <dgm:prSet phldrT="[Tekst]" custT="1"/>
      <dgm:spPr/>
      <dgm:t>
        <a:bodyPr/>
        <a:lstStyle/>
        <a:p>
          <a:pPr algn="l"/>
          <a:r>
            <a:rPr lang="pl-PL" sz="2100" dirty="0">
              <a:latin typeface="Times New Roman" panose="02020603050405020304" pitchFamily="18" charset="0"/>
              <a:cs typeface="Times New Roman" panose="02020603050405020304" pitchFamily="18" charset="0"/>
            </a:rPr>
            <a:t>Decyzja będzie wydana w formie elektronicznej i wysłana na skrzynkę e-Doręczenia.</a:t>
          </a:r>
        </a:p>
      </dgm:t>
    </dgm:pt>
    <dgm:pt modelId="{04DE7E5F-109F-4A62-BCE2-9B08B3A15708}" type="parTrans" cxnId="{2FE7545C-D181-49B4-A6F1-59E02030AA0B}">
      <dgm:prSet/>
      <dgm:spPr/>
      <dgm:t>
        <a:bodyPr/>
        <a:lstStyle/>
        <a:p>
          <a:endParaRPr lang="pl-PL"/>
        </a:p>
      </dgm:t>
    </dgm:pt>
    <dgm:pt modelId="{7220F1D6-2DC7-45AB-A7FC-9E207AE5B145}" type="sibTrans" cxnId="{2FE7545C-D181-49B4-A6F1-59E02030AA0B}">
      <dgm:prSet/>
      <dgm:spPr/>
      <dgm:t>
        <a:bodyPr/>
        <a:lstStyle/>
        <a:p>
          <a:endParaRPr lang="pl-PL"/>
        </a:p>
      </dgm:t>
    </dgm:pt>
    <dgm:pt modelId="{193C7D95-BF71-42D0-9687-B7E796B62137}">
      <dgm:prSet phldrT="[Tekst]" custT="1"/>
      <dgm:spPr/>
      <dgm:t>
        <a:bodyPr/>
        <a:lstStyle/>
        <a:p>
          <a:r>
            <a:rPr lang="pl-PL" sz="3000" dirty="0">
              <a:solidFill>
                <a:schemeClr val="tx1"/>
              </a:solidFill>
            </a:rPr>
            <a:t>Forma elektroniczna wniosku</a:t>
          </a:r>
        </a:p>
      </dgm:t>
    </dgm:pt>
    <dgm:pt modelId="{F59DEC05-A5CD-49F0-911C-724874529C54}" type="parTrans" cxnId="{0F21CDAE-A2A7-4CF9-9DC5-DD31B1A7C8E6}">
      <dgm:prSet/>
      <dgm:spPr/>
      <dgm:t>
        <a:bodyPr/>
        <a:lstStyle/>
        <a:p>
          <a:endParaRPr lang="pl-PL"/>
        </a:p>
      </dgm:t>
    </dgm:pt>
    <dgm:pt modelId="{4F9A2E61-6972-49A0-B22E-B1029270F27A}" type="sibTrans" cxnId="{0F21CDAE-A2A7-4CF9-9DC5-DD31B1A7C8E6}">
      <dgm:prSet/>
      <dgm:spPr/>
      <dgm:t>
        <a:bodyPr/>
        <a:lstStyle/>
        <a:p>
          <a:endParaRPr lang="pl-PL"/>
        </a:p>
      </dgm:t>
    </dgm:pt>
    <dgm:pt modelId="{26626742-69DE-40F1-A1E7-0BCBF0959A71}">
      <dgm:prSet phldrT="[Tekst]" custT="1"/>
      <dgm:spPr/>
      <dgm:t>
        <a:bodyPr/>
        <a:lstStyle/>
        <a:p>
          <a:pPr algn="just"/>
          <a:r>
            <a:rPr lang="pl-PL" sz="2100" dirty="0">
              <a:latin typeface="Times New Roman" panose="02020603050405020304" pitchFamily="18" charset="0"/>
              <a:cs typeface="Times New Roman" panose="02020603050405020304" pitchFamily="18" charset="0"/>
            </a:rPr>
            <a:t>Decyzja też będzie wydana w formie elektronicznej i wysłana na skrzynkę e-Doręczenia.</a:t>
          </a:r>
        </a:p>
      </dgm:t>
    </dgm:pt>
    <dgm:pt modelId="{E95B216D-FF20-4756-B2CC-038680A30458}" type="parTrans" cxnId="{0CCA535A-0549-44BE-AB8B-A43B74A12248}">
      <dgm:prSet/>
      <dgm:spPr/>
      <dgm:t>
        <a:bodyPr/>
        <a:lstStyle/>
        <a:p>
          <a:endParaRPr lang="pl-PL"/>
        </a:p>
      </dgm:t>
    </dgm:pt>
    <dgm:pt modelId="{E35C4891-37FF-4DCF-B879-D80891CE8294}" type="sibTrans" cxnId="{0CCA535A-0549-44BE-AB8B-A43B74A12248}">
      <dgm:prSet/>
      <dgm:spPr/>
      <dgm:t>
        <a:bodyPr/>
        <a:lstStyle/>
        <a:p>
          <a:endParaRPr lang="pl-PL"/>
        </a:p>
      </dgm:t>
    </dgm:pt>
    <dgm:pt modelId="{D0B77D65-0066-4D7B-97FE-282032C752D4}">
      <dgm:prSet phldrT="[Tekst]" custT="1"/>
      <dgm:spPr/>
      <dgm:t>
        <a:bodyPr/>
        <a:lstStyle/>
        <a:p>
          <a:pPr algn="just"/>
          <a:r>
            <a:rPr lang="pl-PL" sz="2100" dirty="0">
              <a:latin typeface="Times New Roman" panose="02020603050405020304" pitchFamily="18" charset="0"/>
              <a:cs typeface="Times New Roman" panose="02020603050405020304" pitchFamily="18" charset="0"/>
            </a:rPr>
            <a:t>Każda kopia załączona do wniosku winna być poświadczona za zgodność                          </a:t>
          </a:r>
          <a:br>
            <a:rPr lang="pl-PL" sz="2100" dirty="0">
              <a:latin typeface="Times New Roman" panose="02020603050405020304" pitchFamily="18" charset="0"/>
              <a:cs typeface="Times New Roman" panose="02020603050405020304" pitchFamily="18" charset="0"/>
            </a:rPr>
          </a:br>
          <a:r>
            <a:rPr lang="pl-PL" sz="2100" dirty="0">
              <a:latin typeface="Times New Roman" panose="02020603050405020304" pitchFamily="18" charset="0"/>
              <a:cs typeface="Times New Roman" panose="02020603050405020304" pitchFamily="18" charset="0"/>
            </a:rPr>
            <a:t>z oryginałem.</a:t>
          </a:r>
        </a:p>
      </dgm:t>
    </dgm:pt>
    <dgm:pt modelId="{5245C7B7-9788-4D58-9B4E-A751A69CFE4E}" type="parTrans" cxnId="{BFE1BAD1-039D-41C4-AAFC-5812EBA3B656}">
      <dgm:prSet/>
      <dgm:spPr/>
      <dgm:t>
        <a:bodyPr/>
        <a:lstStyle/>
        <a:p>
          <a:endParaRPr lang="pl-PL"/>
        </a:p>
      </dgm:t>
    </dgm:pt>
    <dgm:pt modelId="{250D1761-9694-4CC1-A08F-62F356AFB97E}" type="sibTrans" cxnId="{BFE1BAD1-039D-41C4-AAFC-5812EBA3B656}">
      <dgm:prSet/>
      <dgm:spPr/>
      <dgm:t>
        <a:bodyPr/>
        <a:lstStyle/>
        <a:p>
          <a:endParaRPr lang="pl-PL"/>
        </a:p>
      </dgm:t>
    </dgm:pt>
    <dgm:pt modelId="{E6FD107F-7E57-4519-A2D1-C54816B11A0F}">
      <dgm:prSet phldrT="[Tekst]" custT="1"/>
      <dgm:spPr/>
      <dgm:t>
        <a:bodyPr/>
        <a:lstStyle/>
        <a:p>
          <a:pPr algn="just"/>
          <a:r>
            <a:rPr lang="pl-PL" sz="2100" dirty="0">
              <a:latin typeface="Times New Roman" panose="02020603050405020304" pitchFamily="18" charset="0"/>
              <a:cs typeface="Times New Roman" panose="02020603050405020304" pitchFamily="18" charset="0"/>
            </a:rPr>
            <a:t>Każdy elektroniczny dokument należy opatrzyć podpisem elektronicznym.</a:t>
          </a:r>
        </a:p>
      </dgm:t>
    </dgm:pt>
    <dgm:pt modelId="{C728B544-BBB3-4C98-AB23-BDAC8C15D71B}" type="parTrans" cxnId="{3E5A9497-9D34-4A6F-BA9C-40D32CF9E47E}">
      <dgm:prSet/>
      <dgm:spPr/>
      <dgm:t>
        <a:bodyPr/>
        <a:lstStyle/>
        <a:p>
          <a:endParaRPr lang="pl-PL"/>
        </a:p>
      </dgm:t>
    </dgm:pt>
    <dgm:pt modelId="{0576835D-0E61-45CC-AD8E-92F9013B6100}" type="sibTrans" cxnId="{3E5A9497-9D34-4A6F-BA9C-40D32CF9E47E}">
      <dgm:prSet/>
      <dgm:spPr/>
      <dgm:t>
        <a:bodyPr/>
        <a:lstStyle/>
        <a:p>
          <a:endParaRPr lang="pl-PL"/>
        </a:p>
      </dgm:t>
    </dgm:pt>
    <dgm:pt modelId="{BCB6C9B8-62E7-4D5C-83F3-E58FC98A8737}" type="pres">
      <dgm:prSet presAssocID="{A5C055AD-D963-4FD8-A08B-ADEB290E916D}" presName="linear" presStyleCnt="0">
        <dgm:presLayoutVars>
          <dgm:animLvl val="lvl"/>
          <dgm:resizeHandles val="exact"/>
        </dgm:presLayoutVars>
      </dgm:prSet>
      <dgm:spPr/>
    </dgm:pt>
    <dgm:pt modelId="{AFFDAF18-6D9C-4619-B510-AFA920A8BDCD}" type="pres">
      <dgm:prSet presAssocID="{EAC8B0CD-0E07-43B2-8E84-E504A051D947}" presName="parentText" presStyleLbl="node1" presStyleIdx="0" presStyleCnt="2" custScaleY="79100" custLinFactNeighborY="-184">
        <dgm:presLayoutVars>
          <dgm:chMax val="0"/>
          <dgm:bulletEnabled val="1"/>
        </dgm:presLayoutVars>
      </dgm:prSet>
      <dgm:spPr>
        <a:prstGeom prst="rightArrow">
          <a:avLst/>
        </a:prstGeom>
      </dgm:spPr>
    </dgm:pt>
    <dgm:pt modelId="{50188070-1E7A-4502-BB29-10846DB5187B}" type="pres">
      <dgm:prSet presAssocID="{EAC8B0CD-0E07-43B2-8E84-E504A051D947}" presName="childText" presStyleLbl="revTx" presStyleIdx="0" presStyleCnt="2" custScaleY="126820">
        <dgm:presLayoutVars>
          <dgm:bulletEnabled val="1"/>
        </dgm:presLayoutVars>
      </dgm:prSet>
      <dgm:spPr/>
    </dgm:pt>
    <dgm:pt modelId="{21CA5340-BCDE-428C-B747-97D372617C8D}" type="pres">
      <dgm:prSet presAssocID="{193C7D95-BF71-42D0-9687-B7E796B62137}" presName="parentText" presStyleLbl="node1" presStyleIdx="1" presStyleCnt="2" custScaleY="96931" custLinFactNeighborX="-1932">
        <dgm:presLayoutVars>
          <dgm:chMax val="0"/>
          <dgm:bulletEnabled val="1"/>
        </dgm:presLayoutVars>
      </dgm:prSet>
      <dgm:spPr>
        <a:prstGeom prst="rightArrow">
          <a:avLst/>
        </a:prstGeom>
      </dgm:spPr>
    </dgm:pt>
    <dgm:pt modelId="{A0909ECE-3A21-4752-9FB5-D7DA4E7ADAE2}" type="pres">
      <dgm:prSet presAssocID="{193C7D95-BF71-42D0-9687-B7E796B62137}" presName="childText" presStyleLbl="revTx" presStyleIdx="1" presStyleCnt="2" custScaleY="160759">
        <dgm:presLayoutVars>
          <dgm:bulletEnabled val="1"/>
        </dgm:presLayoutVars>
      </dgm:prSet>
      <dgm:spPr/>
    </dgm:pt>
  </dgm:ptLst>
  <dgm:cxnLst>
    <dgm:cxn modelId="{4D62F901-B9AF-4ADB-A51E-AF4CB4E4BC9C}" type="presOf" srcId="{D0B77D65-0066-4D7B-97FE-282032C752D4}" destId="{50188070-1E7A-4502-BB29-10846DB5187B}" srcOrd="0" destOrd="0" presId="urn:microsoft.com/office/officeart/2005/8/layout/vList2"/>
    <dgm:cxn modelId="{2FE7545C-D181-49B4-A6F1-59E02030AA0B}" srcId="{EAC8B0CD-0E07-43B2-8E84-E504A051D947}" destId="{3F6D99A4-415C-4A28-8BE8-1C03DC816F1E}" srcOrd="1" destOrd="0" parTransId="{04DE7E5F-109F-4A62-BCE2-9B08B3A15708}" sibTransId="{7220F1D6-2DC7-45AB-A7FC-9E207AE5B145}"/>
    <dgm:cxn modelId="{332FA544-DFCB-4CDA-9616-03E529E3CE1C}" type="presOf" srcId="{EAC8B0CD-0E07-43B2-8E84-E504A051D947}" destId="{AFFDAF18-6D9C-4619-B510-AFA920A8BDCD}" srcOrd="0" destOrd="0" presId="urn:microsoft.com/office/officeart/2005/8/layout/vList2"/>
    <dgm:cxn modelId="{291B4855-5348-4731-820D-361A72475BE8}" srcId="{A5C055AD-D963-4FD8-A08B-ADEB290E916D}" destId="{EAC8B0CD-0E07-43B2-8E84-E504A051D947}" srcOrd="0" destOrd="0" parTransId="{CA6B979B-495C-4968-8B67-6C2CDFF1A32B}" sibTransId="{B88B3B31-092F-4CEC-8379-B427761969DD}"/>
    <dgm:cxn modelId="{95D2A378-E2FB-43CB-ABA5-62E6400BEC48}" type="presOf" srcId="{A5C055AD-D963-4FD8-A08B-ADEB290E916D}" destId="{BCB6C9B8-62E7-4D5C-83F3-E58FC98A8737}" srcOrd="0" destOrd="0" presId="urn:microsoft.com/office/officeart/2005/8/layout/vList2"/>
    <dgm:cxn modelId="{0CCA535A-0549-44BE-AB8B-A43B74A12248}" srcId="{193C7D95-BF71-42D0-9687-B7E796B62137}" destId="{26626742-69DE-40F1-A1E7-0BCBF0959A71}" srcOrd="1" destOrd="0" parTransId="{E95B216D-FF20-4756-B2CC-038680A30458}" sibTransId="{E35C4891-37FF-4DCF-B879-D80891CE8294}"/>
    <dgm:cxn modelId="{B11A5787-5AB2-48F3-8559-C189E034C310}" type="presOf" srcId="{3F6D99A4-415C-4A28-8BE8-1C03DC816F1E}" destId="{50188070-1E7A-4502-BB29-10846DB5187B}" srcOrd="0" destOrd="1" presId="urn:microsoft.com/office/officeart/2005/8/layout/vList2"/>
    <dgm:cxn modelId="{3E5A9497-9D34-4A6F-BA9C-40D32CF9E47E}" srcId="{193C7D95-BF71-42D0-9687-B7E796B62137}" destId="{E6FD107F-7E57-4519-A2D1-C54816B11A0F}" srcOrd="0" destOrd="0" parTransId="{C728B544-BBB3-4C98-AB23-BDAC8C15D71B}" sibTransId="{0576835D-0E61-45CC-AD8E-92F9013B6100}"/>
    <dgm:cxn modelId="{B5EAB7A6-1291-403F-9FAC-4F02DE2E60CF}" type="presOf" srcId="{193C7D95-BF71-42D0-9687-B7E796B62137}" destId="{21CA5340-BCDE-428C-B747-97D372617C8D}" srcOrd="0" destOrd="0" presId="urn:microsoft.com/office/officeart/2005/8/layout/vList2"/>
    <dgm:cxn modelId="{0F21CDAE-A2A7-4CF9-9DC5-DD31B1A7C8E6}" srcId="{A5C055AD-D963-4FD8-A08B-ADEB290E916D}" destId="{193C7D95-BF71-42D0-9687-B7E796B62137}" srcOrd="1" destOrd="0" parTransId="{F59DEC05-A5CD-49F0-911C-724874529C54}" sibTransId="{4F9A2E61-6972-49A0-B22E-B1029270F27A}"/>
    <dgm:cxn modelId="{FF60FFC3-A353-4321-B1DD-7B9FD10246F4}" type="presOf" srcId="{26626742-69DE-40F1-A1E7-0BCBF0959A71}" destId="{A0909ECE-3A21-4752-9FB5-D7DA4E7ADAE2}" srcOrd="0" destOrd="1" presId="urn:microsoft.com/office/officeart/2005/8/layout/vList2"/>
    <dgm:cxn modelId="{BFE1BAD1-039D-41C4-AAFC-5812EBA3B656}" srcId="{EAC8B0CD-0E07-43B2-8E84-E504A051D947}" destId="{D0B77D65-0066-4D7B-97FE-282032C752D4}" srcOrd="0" destOrd="0" parTransId="{5245C7B7-9788-4D58-9B4E-A751A69CFE4E}" sibTransId="{250D1761-9694-4CC1-A08F-62F356AFB97E}"/>
    <dgm:cxn modelId="{AE9504E6-0080-4A8C-AD5D-4DEBFF587900}" type="presOf" srcId="{E6FD107F-7E57-4519-A2D1-C54816B11A0F}" destId="{A0909ECE-3A21-4752-9FB5-D7DA4E7ADAE2}" srcOrd="0" destOrd="0" presId="urn:microsoft.com/office/officeart/2005/8/layout/vList2"/>
    <dgm:cxn modelId="{123148EC-6C34-4A96-B92A-E2BEB2C8BD9E}" type="presParOf" srcId="{BCB6C9B8-62E7-4D5C-83F3-E58FC98A8737}" destId="{AFFDAF18-6D9C-4619-B510-AFA920A8BDCD}" srcOrd="0" destOrd="0" presId="urn:microsoft.com/office/officeart/2005/8/layout/vList2"/>
    <dgm:cxn modelId="{8A2B15CB-B29C-4706-AE0E-D08C46400956}" type="presParOf" srcId="{BCB6C9B8-62E7-4D5C-83F3-E58FC98A8737}" destId="{50188070-1E7A-4502-BB29-10846DB5187B}" srcOrd="1" destOrd="0" presId="urn:microsoft.com/office/officeart/2005/8/layout/vList2"/>
    <dgm:cxn modelId="{F0CED400-C6F7-4B20-AA97-079A860B2095}" type="presParOf" srcId="{BCB6C9B8-62E7-4D5C-83F3-E58FC98A8737}" destId="{21CA5340-BCDE-428C-B747-97D372617C8D}" srcOrd="2" destOrd="0" presId="urn:microsoft.com/office/officeart/2005/8/layout/vList2"/>
    <dgm:cxn modelId="{62C7716F-D51D-4C79-8BBD-2FE40AEF3A88}" type="presParOf" srcId="{BCB6C9B8-62E7-4D5C-83F3-E58FC98A8737}" destId="{A0909ECE-3A21-4752-9FB5-D7DA4E7ADA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391E38-00DE-436F-B698-31697288530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pl-PL"/>
        </a:p>
      </dgm:t>
    </dgm:pt>
    <dgm:pt modelId="{E4FE903C-7041-4BE4-BE2C-541A5A6ACC38}">
      <dgm:prSet custT="1"/>
      <dgm:spPr/>
      <dgm:t>
        <a:bodyPr/>
        <a:lstStyle/>
        <a:p>
          <a:pPr algn="ctr"/>
          <a:r>
            <a:rPr lang="pl-PL"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Dane kontaktowe w sprawie procedury uzyskania statusu PS</a:t>
          </a:r>
          <a:r>
            <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ctr"/>
          <a:endParaRPr lang="pl-PL" sz="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61 54  email: </a:t>
          </a:r>
          <a:r>
            <a:rPr lang="pl-PL"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j.standa@duw.pl</a:t>
          </a:r>
          <a:endPar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63 16  email: </a:t>
          </a:r>
          <a:r>
            <a:rPr lang="pl-PL"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s.luczkowska@duw.pl</a:t>
          </a:r>
          <a:endParaRPr lang="pl-PL"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69 89  email </a:t>
          </a:r>
          <a:r>
            <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m.wroblewska@duw.pl</a:t>
          </a:r>
          <a:endPar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endParaRPr lang="pl-PL" sz="5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pl-PL"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Dolnośląski Urząd Wojewódzki we Wrocławiu </a:t>
          </a:r>
        </a:p>
        <a:p>
          <a:pPr algn="ctr"/>
          <a:r>
            <a:rPr lang="pl-PL"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Wydział Polityki Społecznej</a:t>
          </a:r>
        </a:p>
        <a:p>
          <a:pPr algn="ctr">
            <a:buFont typeface="Arial" panose="020B0604020202020204" pitchFamily="34" charset="0"/>
            <a:buNone/>
          </a:pPr>
          <a:r>
            <a:rPr lang="pl-PL"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 Powstańców Warszawy 1,  50 – 153 Wrocław</a:t>
          </a:r>
        </a:p>
        <a:p>
          <a:pPr algn="ctr">
            <a:buFont typeface="Arial" panose="020B0604020202020204" pitchFamily="34" charset="0"/>
            <a:buNone/>
          </a:pPr>
          <a:endParaRPr lang="pl-PL" sz="5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buFont typeface="Arial" panose="020B0604020202020204" pitchFamily="34" charset="0"/>
            <a:buNone/>
          </a:pPr>
          <a:r>
            <a:rPr lang="pl-PL" sz="2400" b="1" i="0" dirty="0">
              <a:solidFill>
                <a:schemeClr val="tx1"/>
              </a:solidFill>
              <a:latin typeface="Times New Roman" panose="02020603050405020304" pitchFamily="18" charset="0"/>
              <a:cs typeface="Times New Roman" panose="02020603050405020304" pitchFamily="18" charset="0"/>
            </a:rPr>
            <a:t>Adres do e-doręczeń: AE:PL-78997-57613-GSFSI-15</a:t>
          </a:r>
          <a:endParaRPr lang="pl-PL" sz="2400" dirty="0">
            <a:solidFill>
              <a:schemeClr val="tx1"/>
            </a:solidFill>
            <a:latin typeface="Times New Roman" panose="02020603050405020304" pitchFamily="18" charset="0"/>
            <a:cs typeface="Times New Roman" panose="02020603050405020304" pitchFamily="18" charset="0"/>
          </a:endParaRPr>
        </a:p>
      </dgm:t>
    </dgm:pt>
    <dgm:pt modelId="{DBD3C615-C27F-4A36-873C-493A126BDC8A}" type="parTrans" cxnId="{2AF51639-4E21-4090-A837-E84DACE3CBE1}">
      <dgm:prSet/>
      <dgm:spPr/>
      <dgm:t>
        <a:bodyPr/>
        <a:lstStyle/>
        <a:p>
          <a:endParaRPr lang="pl-PL"/>
        </a:p>
      </dgm:t>
    </dgm:pt>
    <dgm:pt modelId="{8A42CD17-1C0C-4BC7-AB88-84A452DBD5BC}" type="sibTrans" cxnId="{2AF51639-4E21-4090-A837-E84DACE3CBE1}">
      <dgm:prSet/>
      <dgm:spPr/>
      <dgm:t>
        <a:bodyPr/>
        <a:lstStyle/>
        <a:p>
          <a:endParaRPr lang="pl-PL"/>
        </a:p>
      </dgm:t>
    </dgm:pt>
    <dgm:pt modelId="{CDAE93BF-098D-40D3-BE74-D586E91D3569}" type="pres">
      <dgm:prSet presAssocID="{B4391E38-00DE-436F-B698-31697288530B}" presName="linearFlow" presStyleCnt="0">
        <dgm:presLayoutVars>
          <dgm:dir/>
          <dgm:resizeHandles val="exact"/>
        </dgm:presLayoutVars>
      </dgm:prSet>
      <dgm:spPr/>
    </dgm:pt>
    <dgm:pt modelId="{865E19C5-1118-4289-B0B6-A5EF90770CB4}" type="pres">
      <dgm:prSet presAssocID="{E4FE903C-7041-4BE4-BE2C-541A5A6ACC38}" presName="composite" presStyleCnt="0"/>
      <dgm:spPr/>
    </dgm:pt>
    <dgm:pt modelId="{FFB107F0-533B-4053-A045-B54F6B783A67}" type="pres">
      <dgm:prSet presAssocID="{E4FE903C-7041-4BE4-BE2C-541A5A6ACC38}" presName="imgShp" presStyleLbl="fgImgPlace1" presStyleIdx="0" presStyleCnt="1" custScaleX="82740" custScaleY="75384" custLinFactNeighborX="-18773" custLinFactNeighborY="9697"/>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51DCA986-01E9-4A2A-822F-7F11D3ED292E}" type="pres">
      <dgm:prSet presAssocID="{E4FE903C-7041-4BE4-BE2C-541A5A6ACC38}" presName="txShp" presStyleLbl="node1" presStyleIdx="0" presStyleCnt="1" custScaleX="149284" custScaleY="122530" custLinFactNeighborX="-1491" custLinFactNeighborY="3855">
        <dgm:presLayoutVars>
          <dgm:bulletEnabled val="1"/>
        </dgm:presLayoutVars>
      </dgm:prSet>
      <dgm:spPr/>
    </dgm:pt>
  </dgm:ptLst>
  <dgm:cxnLst>
    <dgm:cxn modelId="{2AF51639-4E21-4090-A837-E84DACE3CBE1}" srcId="{B4391E38-00DE-436F-B698-31697288530B}" destId="{E4FE903C-7041-4BE4-BE2C-541A5A6ACC38}" srcOrd="0" destOrd="0" parTransId="{DBD3C615-C27F-4A36-873C-493A126BDC8A}" sibTransId="{8A42CD17-1C0C-4BC7-AB88-84A452DBD5BC}"/>
    <dgm:cxn modelId="{2867CEA3-C1DF-409B-89D5-B11EC22AFE8C}" type="presOf" srcId="{B4391E38-00DE-436F-B698-31697288530B}" destId="{CDAE93BF-098D-40D3-BE74-D586E91D3569}" srcOrd="0" destOrd="0" presId="urn:microsoft.com/office/officeart/2005/8/layout/vList3"/>
    <dgm:cxn modelId="{731927E1-184D-4221-86EB-2FC127C4F04C}" type="presOf" srcId="{E4FE903C-7041-4BE4-BE2C-541A5A6ACC38}" destId="{51DCA986-01E9-4A2A-822F-7F11D3ED292E}" srcOrd="0" destOrd="0" presId="urn:microsoft.com/office/officeart/2005/8/layout/vList3"/>
    <dgm:cxn modelId="{061633E8-99EE-44C9-9DF6-A2A2FB7FDE40}" type="presParOf" srcId="{CDAE93BF-098D-40D3-BE74-D586E91D3569}" destId="{865E19C5-1118-4289-B0B6-A5EF90770CB4}" srcOrd="0" destOrd="0" presId="urn:microsoft.com/office/officeart/2005/8/layout/vList3"/>
    <dgm:cxn modelId="{33A8C04C-A605-4B72-A09C-BB2014C26926}" type="presParOf" srcId="{865E19C5-1118-4289-B0B6-A5EF90770CB4}" destId="{FFB107F0-533B-4053-A045-B54F6B783A67}" srcOrd="0" destOrd="0" presId="urn:microsoft.com/office/officeart/2005/8/layout/vList3"/>
    <dgm:cxn modelId="{F26028B6-6DE4-4A05-A136-2D70B34C01FE}" type="presParOf" srcId="{865E19C5-1118-4289-B0B6-A5EF90770CB4}" destId="{51DCA986-01E9-4A2A-822F-7F11D3ED29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942E7-337C-4FEF-8996-BE83A2ECEAC3}">
      <dsp:nvSpPr>
        <dsp:cNvPr id="0" name=""/>
        <dsp:cNvSpPr/>
      </dsp:nvSpPr>
      <dsp:spPr>
        <a:xfrm>
          <a:off x="0" y="572844"/>
          <a:ext cx="105156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A901D6-42E1-4B25-8AD9-3F952DE8625B}">
      <dsp:nvSpPr>
        <dsp:cNvPr id="0" name=""/>
        <dsp:cNvSpPr/>
      </dsp:nvSpPr>
      <dsp:spPr>
        <a:xfrm>
          <a:off x="115" y="0"/>
          <a:ext cx="461649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433832" rIns="433832" bIns="433832" numCol="1" spcCol="1270" anchor="b" anchorCtr="0">
          <a:noAutofit/>
        </a:bodyPr>
        <a:lstStyle/>
        <a:p>
          <a:pPr marL="0" lvl="0" indent="0" algn="ctr" defTabSz="2711450">
            <a:lnSpc>
              <a:spcPct val="90000"/>
            </a:lnSpc>
            <a:spcBef>
              <a:spcPct val="0"/>
            </a:spcBef>
            <a:spcAft>
              <a:spcPct val="35000"/>
            </a:spcAft>
            <a:buNone/>
          </a:pPr>
          <a:endParaRPr lang="pl-PL" sz="6100" kern="1200"/>
        </a:p>
      </dsp:txBody>
      <dsp:txXfrm>
        <a:off x="115" y="0"/>
        <a:ext cx="4616492" cy="1740535"/>
      </dsp:txXfrm>
    </dsp:sp>
    <dsp:sp modelId="{3D7466F2-3826-4811-9926-8FC56E461213}">
      <dsp:nvSpPr>
        <dsp:cNvPr id="0" name=""/>
        <dsp:cNvSpPr/>
      </dsp:nvSpPr>
      <dsp:spPr>
        <a:xfrm>
          <a:off x="712843" y="2438367"/>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13E5AF-A0BF-42FE-A289-CEAAC5444950}">
      <dsp:nvSpPr>
        <dsp:cNvPr id="0" name=""/>
        <dsp:cNvSpPr/>
      </dsp:nvSpPr>
      <dsp:spPr>
        <a:xfrm>
          <a:off x="4847432" y="2610802"/>
          <a:ext cx="4616492"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3832" tIns="433832" rIns="433832" bIns="433832" numCol="1" spcCol="1270" anchor="t" anchorCtr="0">
          <a:noAutofit/>
        </a:bodyPr>
        <a:lstStyle/>
        <a:p>
          <a:pPr marL="0" lvl="0" indent="0" algn="ctr" defTabSz="2711450">
            <a:lnSpc>
              <a:spcPct val="90000"/>
            </a:lnSpc>
            <a:spcBef>
              <a:spcPct val="0"/>
            </a:spcBef>
            <a:spcAft>
              <a:spcPct val="35000"/>
            </a:spcAft>
            <a:buNone/>
          </a:pPr>
          <a:endParaRPr lang="pl-PL" sz="6100" kern="1200" dirty="0"/>
        </a:p>
      </dsp:txBody>
      <dsp:txXfrm>
        <a:off x="4847432" y="2610802"/>
        <a:ext cx="4616492" cy="1740535"/>
      </dsp:txXfrm>
    </dsp:sp>
    <dsp:sp modelId="{11B6AA4E-5255-4941-A72C-E4D3826EAAA6}">
      <dsp:nvSpPr>
        <dsp:cNvPr id="0" name=""/>
        <dsp:cNvSpPr/>
      </dsp:nvSpPr>
      <dsp:spPr>
        <a:xfrm>
          <a:off x="696334" y="3172769"/>
          <a:ext cx="435133" cy="4351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CA986-01E9-4A2A-822F-7F11D3ED292E}">
      <dsp:nvSpPr>
        <dsp:cNvPr id="0" name=""/>
        <dsp:cNvSpPr/>
      </dsp:nvSpPr>
      <dsp:spPr>
        <a:xfrm rot="10800000">
          <a:off x="0" y="72710"/>
          <a:ext cx="10368264" cy="352272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3424" tIns="152400" rIns="284480" bIns="152400" numCol="1" spcCol="1270" anchor="ctr" anchorCtr="0">
          <a:noAutofit/>
        </a:bodyPr>
        <a:lstStyle/>
        <a:p>
          <a:pPr marL="0" lvl="0" indent="0" algn="ctr" defTabSz="1778000">
            <a:lnSpc>
              <a:spcPct val="90000"/>
            </a:lnSpc>
            <a:spcBef>
              <a:spcPct val="0"/>
            </a:spcBef>
            <a:spcAft>
              <a:spcPct val="35000"/>
            </a:spcAft>
            <a:buNone/>
          </a:pPr>
          <a:r>
            <a:rPr lang="pl-PL" sz="4000" kern="1200" dirty="0">
              <a:solidFill>
                <a:schemeClr val="tx1"/>
              </a:solidFill>
              <a:latin typeface="Times New Roman" panose="02020603050405020304" pitchFamily="18" charset="0"/>
              <a:cs typeface="Times New Roman" panose="02020603050405020304" pitchFamily="18" charset="0"/>
            </a:rPr>
            <a:t>Braki formalne wniosku</a:t>
          </a:r>
        </a:p>
        <a:p>
          <a:pPr marL="0" lvl="0" indent="0" algn="ctr" defTabSz="1778000">
            <a:lnSpc>
              <a:spcPct val="90000"/>
            </a:lnSpc>
            <a:spcBef>
              <a:spcPct val="0"/>
            </a:spcBef>
            <a:spcAft>
              <a:spcPct val="35000"/>
            </a:spcAft>
            <a:buNone/>
          </a:pPr>
          <a:r>
            <a:rPr lang="pl-PL" sz="2400" kern="1200" dirty="0">
              <a:solidFill>
                <a:schemeClr val="tx1"/>
              </a:solidFill>
              <a:latin typeface="Times New Roman" panose="02020603050405020304" pitchFamily="18" charset="0"/>
              <a:cs typeface="Times New Roman" panose="02020603050405020304" pitchFamily="18" charset="0"/>
            </a:rPr>
            <a:t>                     brak wskazania nazwy lub adresu wnioskodawcy</a:t>
          </a:r>
        </a:p>
        <a:p>
          <a:pPr marL="0" lvl="0" indent="0" algn="just" defTabSz="1778000">
            <a:lnSpc>
              <a:spcPct val="90000"/>
            </a:lnSpc>
            <a:spcBef>
              <a:spcPct val="0"/>
            </a:spcBef>
            <a:spcAft>
              <a:spcPct val="35000"/>
            </a:spcAft>
            <a:buNone/>
          </a:pPr>
          <a:r>
            <a:rPr lang="pl-PL" sz="2400" kern="1200" dirty="0" err="1">
              <a:solidFill>
                <a:schemeClr val="tx1"/>
              </a:solidFill>
              <a:latin typeface="Times New Roman" panose="02020603050405020304" pitchFamily="18" charset="0"/>
              <a:cs typeface="Times New Roman" panose="02020603050405020304" pitchFamily="18" charset="0"/>
            </a:rPr>
            <a:t>Bra</a:t>
          </a:r>
          <a:r>
            <a:rPr lang="pl-PL" sz="2400" kern="1200" dirty="0">
              <a:solidFill>
                <a:schemeClr val="tx1"/>
              </a:solidFill>
              <a:latin typeface="Times New Roman" panose="02020603050405020304" pitchFamily="18" charset="0"/>
              <a:cs typeface="Times New Roman" panose="02020603050405020304" pitchFamily="18" charset="0"/>
            </a:rPr>
            <a:t>               brak  podpisu pod wnioskiem uprawnionej osoby </a:t>
          </a:r>
        </a:p>
        <a:p>
          <a:pPr marL="0" lvl="0" indent="0" algn="just" defTabSz="1778000">
            <a:lnSpc>
              <a:spcPct val="90000"/>
            </a:lnSpc>
            <a:spcBef>
              <a:spcPct val="0"/>
            </a:spcBef>
            <a:spcAft>
              <a:spcPct val="35000"/>
            </a:spcAft>
            <a:buNone/>
          </a:pPr>
          <a:r>
            <a:rPr lang="pl-PL" sz="2400" kern="1200" dirty="0">
              <a:solidFill>
                <a:schemeClr val="tx1"/>
              </a:solidFill>
            </a:rPr>
            <a:t>                   </a:t>
          </a:r>
        </a:p>
      </dsp:txBody>
      <dsp:txXfrm rot="10800000">
        <a:off x="880681" y="72710"/>
        <a:ext cx="9487583" cy="3522726"/>
      </dsp:txXfrm>
    </dsp:sp>
    <dsp:sp modelId="{FFB107F0-533B-4053-A045-B54F6B783A67}">
      <dsp:nvSpPr>
        <dsp:cNvPr id="0" name=""/>
        <dsp:cNvSpPr/>
      </dsp:nvSpPr>
      <dsp:spPr>
        <a:xfrm>
          <a:off x="0" y="811531"/>
          <a:ext cx="2914703" cy="26555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DE1E7-0179-4E19-8F87-9FDDCEBC8884}">
      <dsp:nvSpPr>
        <dsp:cNvPr id="0" name=""/>
        <dsp:cNvSpPr/>
      </dsp:nvSpPr>
      <dsp:spPr>
        <a:xfrm rot="10800000">
          <a:off x="-2" y="1305"/>
          <a:ext cx="10515604" cy="1687484"/>
        </a:xfrm>
        <a:prstGeom prst="flowChartProcess">
          <a:avLst/>
        </a:prstGeom>
        <a:blipFill rotWithShape="0">
          <a:blip xmlns:r="http://schemas.openxmlformats.org/officeDocument/2006/relationships" r:embed="rId1"/>
          <a:tile tx="0" ty="0" sx="100000" sy="100000" flip="none" algn="tl"/>
        </a:blipFill>
        <a:ln w="1905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353" tIns="80010" rIns="149352" bIns="80010" numCol="1" spcCol="1270" anchor="ctr" anchorCtr="0">
          <a:noAutofit/>
        </a:bodyPr>
        <a:lstStyle/>
        <a:p>
          <a:pPr marL="0" lvl="0" indent="0" algn="just" defTabSz="933450">
            <a:lnSpc>
              <a:spcPct val="150000"/>
            </a:lnSpc>
            <a:spcBef>
              <a:spcPct val="0"/>
            </a:spcBef>
            <a:spcAft>
              <a:spcPct val="35000"/>
            </a:spcAft>
            <a:buNone/>
          </a:pPr>
          <a:r>
            <a:rPr lang="pl-PL" sz="21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Zgodnie z art. 64 § 2 K.p.a., jeżeli podanie nie spełnia wymagań </a:t>
          </a:r>
          <a:r>
            <a:rPr lang="pl-PL"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ustalonych </a:t>
          </a:r>
          <a:br>
            <a:rPr lang="pl-PL"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 </a:t>
          </a:r>
          <a:r>
            <a:rPr lang="pl-PL" sz="2100" b="1" u="none" strike="noStrike"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przepisach</a:t>
          </a:r>
          <a:r>
            <a:rPr lang="pl-PL" sz="21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prawa,</a:t>
          </a:r>
          <a:r>
            <a:rPr lang="pl-PL" sz="21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należy wezwać wnoszącego do usunięcia braków w wyznaczonym terminie, nie krótszym niż siedem dni.</a:t>
          </a:r>
          <a:endParaRPr lang="pl-PL" sz="2100" kern="1200" dirty="0">
            <a:solidFill>
              <a:schemeClr val="tx1"/>
            </a:solidFill>
          </a:endParaRPr>
        </a:p>
      </dsp:txBody>
      <dsp:txXfrm rot="10800000">
        <a:off x="-2" y="1305"/>
        <a:ext cx="10515604" cy="1687484"/>
      </dsp:txXfrm>
    </dsp:sp>
    <dsp:sp modelId="{60E29F04-18A5-486E-8E5B-676B92CE117C}">
      <dsp:nvSpPr>
        <dsp:cNvPr id="0" name=""/>
        <dsp:cNvSpPr/>
      </dsp:nvSpPr>
      <dsp:spPr>
        <a:xfrm>
          <a:off x="324251" y="334363"/>
          <a:ext cx="355168" cy="260073"/>
        </a:xfrm>
        <a:prstGeom prst="flowChartAlternateProcess">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l="-10000" r="-10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6FBB94-DFE8-4D61-A1BD-0CDCBBDEDC1C}">
      <dsp:nvSpPr>
        <dsp:cNvPr id="0" name=""/>
        <dsp:cNvSpPr/>
      </dsp:nvSpPr>
      <dsp:spPr>
        <a:xfrm rot="10800000">
          <a:off x="-2" y="1968564"/>
          <a:ext cx="10515604" cy="2833622"/>
        </a:xfrm>
        <a:prstGeom prst="flowChartProcess">
          <a:avLst/>
        </a:prstGeom>
        <a:blipFill rotWithShape="0">
          <a:blip xmlns:r="http://schemas.openxmlformats.org/officeDocument/2006/relationships" r:embed="rId1"/>
          <a:tile tx="0" ty="0" sx="100000" sy="100000" flip="none" algn="tl"/>
        </a:blipFill>
        <a:ln w="1905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353" tIns="80010" rIns="149352" bIns="80010" numCol="1" spcCol="1270" anchor="ctr" anchorCtr="0">
          <a:noAutofit/>
        </a:bodyPr>
        <a:lstStyle/>
        <a:p>
          <a:pPr marL="0" lvl="0" indent="0" algn="just" defTabSz="933450">
            <a:lnSpc>
              <a:spcPct val="150000"/>
            </a:lnSpc>
            <a:spcBef>
              <a:spcPct val="0"/>
            </a:spcBef>
            <a:spcAft>
              <a:spcPct val="35000"/>
            </a:spcAft>
            <a:buNone/>
          </a:pPr>
          <a:r>
            <a:rPr lang="pl-PL" sz="21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Gdy wniosek o uzyskanie statusu PS nie będzie zawierał elementów wskazanych w art. 12 ust. 2 ustawy o ekonomii społecznej, to w wezwaniu do wnioskodawcy zostanie zawarte pouczenie, że nieusunięcie tych braków spowoduje </a:t>
          </a:r>
          <a:r>
            <a:rPr lang="pl-PL" sz="21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pozostawienie podania bez rozpoznania</a:t>
          </a:r>
          <a:r>
            <a:rPr lang="pl-PL" sz="21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 przypadku, gdy wnioskodawca nie uzupełni tych danych/informacji </a:t>
          </a:r>
          <a:br>
            <a:rPr lang="pl-PL" sz="21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21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 wyznaczonym w wezwaniu terminie. Konsekwencją nieusunięcia braku formalnego podania jest  zatem pozostawienie go bez rozpoznania na podstawie art. </a:t>
          </a:r>
          <a:r>
            <a:rPr lang="pl-PL" sz="21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64 § 2 K.p.a.</a:t>
          </a:r>
          <a:endParaRPr lang="pl-PL" sz="2100" kern="1200" dirty="0">
            <a:solidFill>
              <a:schemeClr val="tx1"/>
            </a:solidFill>
          </a:endParaRPr>
        </a:p>
      </dsp:txBody>
      <dsp:txXfrm rot="10800000">
        <a:off x="-2" y="1968564"/>
        <a:ext cx="10515604" cy="2833622"/>
      </dsp:txXfrm>
    </dsp:sp>
    <dsp:sp modelId="{EF2B679F-33FE-4827-BB6E-FE0DC30BE0B9}">
      <dsp:nvSpPr>
        <dsp:cNvPr id="0" name=""/>
        <dsp:cNvSpPr/>
      </dsp:nvSpPr>
      <dsp:spPr>
        <a:xfrm>
          <a:off x="294636" y="2424719"/>
          <a:ext cx="450560" cy="341489"/>
        </a:xfrm>
        <a:prstGeom prst="ellipse">
          <a:avLst/>
        </a:prstGeom>
        <a:blipFill rotWithShape="1">
          <a:blip xmlns:r="http://schemas.openxmlformats.org/officeDocument/2006/relationships" r:embed="rId2">
            <a:extLst>
              <a:ext uri="{96DAC541-7B7A-43D3-8B79-37D633B846F1}">
                <asvg:svgBlip xmlns:asvg="http://schemas.microsoft.com/office/drawing/2016/SVG/main" r:embed="rId3"/>
              </a:ext>
            </a:extLst>
          </a:blip>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DAF18-6D9C-4619-B510-AFA920A8BDCD}">
      <dsp:nvSpPr>
        <dsp:cNvPr id="0" name=""/>
        <dsp:cNvSpPr/>
      </dsp:nvSpPr>
      <dsp:spPr>
        <a:xfrm>
          <a:off x="0" y="126021"/>
          <a:ext cx="10515600" cy="721866"/>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dirty="0">
              <a:solidFill>
                <a:schemeClr val="tx1"/>
              </a:solidFill>
            </a:rPr>
            <a:t>Forma papierowa wniosku</a:t>
          </a:r>
        </a:p>
      </dsp:txBody>
      <dsp:txXfrm>
        <a:off x="0" y="306488"/>
        <a:ext cx="10335134" cy="360933"/>
      </dsp:txXfrm>
    </dsp:sp>
    <dsp:sp modelId="{50188070-1E7A-4502-BB29-10846DB5187B}">
      <dsp:nvSpPr>
        <dsp:cNvPr id="0" name=""/>
        <dsp:cNvSpPr/>
      </dsp:nvSpPr>
      <dsp:spPr>
        <a:xfrm>
          <a:off x="0" y="849640"/>
          <a:ext cx="10515600" cy="12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228600" lvl="1" indent="-228600" algn="just" defTabSz="933450">
            <a:lnSpc>
              <a:spcPct val="90000"/>
            </a:lnSpc>
            <a:spcBef>
              <a:spcPct val="0"/>
            </a:spcBef>
            <a:spcAft>
              <a:spcPct val="20000"/>
            </a:spcAft>
            <a:buChar char="•"/>
          </a:pPr>
          <a:r>
            <a:rPr lang="pl-PL" sz="2100" kern="1200" dirty="0">
              <a:latin typeface="Times New Roman" panose="02020603050405020304" pitchFamily="18" charset="0"/>
              <a:cs typeface="Times New Roman" panose="02020603050405020304" pitchFamily="18" charset="0"/>
            </a:rPr>
            <a:t>Każda kopia załączona do wniosku winna być poświadczona za zgodność                          </a:t>
          </a:r>
          <a:br>
            <a:rPr lang="pl-PL" sz="2100" kern="1200" dirty="0">
              <a:latin typeface="Times New Roman" panose="02020603050405020304" pitchFamily="18" charset="0"/>
              <a:cs typeface="Times New Roman" panose="02020603050405020304" pitchFamily="18" charset="0"/>
            </a:rPr>
          </a:br>
          <a:r>
            <a:rPr lang="pl-PL" sz="2100" kern="1200" dirty="0">
              <a:latin typeface="Times New Roman" panose="02020603050405020304" pitchFamily="18" charset="0"/>
              <a:cs typeface="Times New Roman" panose="02020603050405020304" pitchFamily="18" charset="0"/>
            </a:rPr>
            <a:t>z oryginałem.</a:t>
          </a:r>
        </a:p>
        <a:p>
          <a:pPr marL="228600" lvl="1" indent="-228600" algn="l" defTabSz="933450">
            <a:lnSpc>
              <a:spcPct val="90000"/>
            </a:lnSpc>
            <a:spcBef>
              <a:spcPct val="0"/>
            </a:spcBef>
            <a:spcAft>
              <a:spcPct val="20000"/>
            </a:spcAft>
            <a:buChar char="•"/>
          </a:pPr>
          <a:r>
            <a:rPr lang="pl-PL" sz="2100" kern="1200" dirty="0">
              <a:latin typeface="Times New Roman" panose="02020603050405020304" pitchFamily="18" charset="0"/>
              <a:cs typeface="Times New Roman" panose="02020603050405020304" pitchFamily="18" charset="0"/>
            </a:rPr>
            <a:t>Decyzja będzie wydana w formie elektronicznej i wysłana na skrzynkę e-Doręczenia.</a:t>
          </a:r>
        </a:p>
      </dsp:txBody>
      <dsp:txXfrm>
        <a:off x="0" y="849640"/>
        <a:ext cx="10515600" cy="1207580"/>
      </dsp:txXfrm>
    </dsp:sp>
    <dsp:sp modelId="{21CA5340-BCDE-428C-B747-97D372617C8D}">
      <dsp:nvSpPr>
        <dsp:cNvPr id="0" name=""/>
        <dsp:cNvSpPr/>
      </dsp:nvSpPr>
      <dsp:spPr>
        <a:xfrm>
          <a:off x="0" y="2057220"/>
          <a:ext cx="10515600" cy="884592"/>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l-PL" sz="3000" kern="1200" dirty="0">
              <a:solidFill>
                <a:schemeClr val="tx1"/>
              </a:solidFill>
            </a:rPr>
            <a:t>Forma elektroniczna wniosku</a:t>
          </a:r>
        </a:p>
      </dsp:txBody>
      <dsp:txXfrm>
        <a:off x="0" y="2278368"/>
        <a:ext cx="10294452" cy="442296"/>
      </dsp:txXfrm>
    </dsp:sp>
    <dsp:sp modelId="{A0909ECE-3A21-4752-9FB5-D7DA4E7ADAE2}">
      <dsp:nvSpPr>
        <dsp:cNvPr id="0" name=""/>
        <dsp:cNvSpPr/>
      </dsp:nvSpPr>
      <dsp:spPr>
        <a:xfrm>
          <a:off x="0" y="2941812"/>
          <a:ext cx="10515600" cy="1098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228600" lvl="1" indent="-228600" algn="just" defTabSz="933450">
            <a:lnSpc>
              <a:spcPct val="90000"/>
            </a:lnSpc>
            <a:spcBef>
              <a:spcPct val="0"/>
            </a:spcBef>
            <a:spcAft>
              <a:spcPct val="20000"/>
            </a:spcAft>
            <a:buChar char="•"/>
          </a:pPr>
          <a:r>
            <a:rPr lang="pl-PL" sz="2100" kern="1200" dirty="0">
              <a:latin typeface="Times New Roman" panose="02020603050405020304" pitchFamily="18" charset="0"/>
              <a:cs typeface="Times New Roman" panose="02020603050405020304" pitchFamily="18" charset="0"/>
            </a:rPr>
            <a:t>Każdy elektroniczny dokument należy opatrzyć podpisem elektronicznym.</a:t>
          </a:r>
        </a:p>
        <a:p>
          <a:pPr marL="228600" lvl="1" indent="-228600" algn="just" defTabSz="933450">
            <a:lnSpc>
              <a:spcPct val="90000"/>
            </a:lnSpc>
            <a:spcBef>
              <a:spcPct val="0"/>
            </a:spcBef>
            <a:spcAft>
              <a:spcPct val="20000"/>
            </a:spcAft>
            <a:buChar char="•"/>
          </a:pPr>
          <a:r>
            <a:rPr lang="pl-PL" sz="2100" kern="1200" dirty="0">
              <a:latin typeface="Times New Roman" panose="02020603050405020304" pitchFamily="18" charset="0"/>
              <a:cs typeface="Times New Roman" panose="02020603050405020304" pitchFamily="18" charset="0"/>
            </a:rPr>
            <a:t>Decyzja też będzie wydana w formie elektronicznej i wysłana na skrzynkę e-Doręczenia.</a:t>
          </a:r>
        </a:p>
      </dsp:txBody>
      <dsp:txXfrm>
        <a:off x="0" y="2941812"/>
        <a:ext cx="10515600" cy="109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CA986-01E9-4A2A-822F-7F11D3ED292E}">
      <dsp:nvSpPr>
        <dsp:cNvPr id="0" name=""/>
        <dsp:cNvSpPr/>
      </dsp:nvSpPr>
      <dsp:spPr>
        <a:xfrm rot="10800000">
          <a:off x="0" y="3331"/>
          <a:ext cx="10857847" cy="423957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5778" tIns="91440" rIns="170688" bIns="91440" numCol="1" spcCol="1270" anchor="ctr" anchorCtr="0">
          <a:noAutofit/>
        </a:bodyPr>
        <a:lstStyle/>
        <a:p>
          <a:pPr marL="0" lvl="0" indent="0" algn="ctr" defTabSz="1066800">
            <a:lnSpc>
              <a:spcPct val="90000"/>
            </a:lnSpc>
            <a:spcBef>
              <a:spcPct val="0"/>
            </a:spcBef>
            <a:spcAft>
              <a:spcPct val="35000"/>
            </a:spcAft>
            <a:buNone/>
          </a:pPr>
          <a:r>
            <a:rPr lang="pl-PL" sz="24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Dane kontaktowe w sprawie procedury uzyskania statusu PS</a:t>
          </a:r>
          <a:r>
            <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ctr" defTabSz="1066800">
            <a:lnSpc>
              <a:spcPct val="90000"/>
            </a:lnSpc>
            <a:spcBef>
              <a:spcPct val="0"/>
            </a:spcBef>
            <a:spcAft>
              <a:spcPct val="35000"/>
            </a:spcAft>
            <a:buNone/>
          </a:pPr>
          <a:endParaRPr lang="pl-PL" sz="5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None/>
          </a:pPr>
          <a:r>
            <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61 54  email: </a:t>
          </a:r>
          <a:r>
            <a:rPr lang="pl-PL" sz="2400" u="sng"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j.standa@duw.pl</a:t>
          </a:r>
          <a:endPar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None/>
          </a:pPr>
          <a:r>
            <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63 16  email: </a:t>
          </a:r>
          <a:r>
            <a:rPr lang="pl-PL" sz="2400" u="sng"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s.luczkowska@duw.pl</a:t>
          </a:r>
          <a:endParaRPr lang="pl-PL" sz="2400" u="sng"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None/>
          </a:pPr>
          <a:r>
            <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Tel. 71 340 69 89  email </a:t>
          </a:r>
          <a:r>
            <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m.wroblewska@duw.pl</a:t>
          </a:r>
          <a:endParaRPr lang="pl-PL" sz="24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None/>
          </a:pPr>
          <a:endParaRPr lang="pl-PL" sz="500"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None/>
          </a:pPr>
          <a:r>
            <a:rPr lang="pl-PL" sz="24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Dolnośląski Urząd Wojewódzki we Wrocławiu </a:t>
          </a:r>
        </a:p>
        <a:p>
          <a:pPr marL="0" lvl="0" indent="0" algn="ctr" defTabSz="1066800">
            <a:lnSpc>
              <a:spcPct val="90000"/>
            </a:lnSpc>
            <a:spcBef>
              <a:spcPct val="0"/>
            </a:spcBef>
            <a:spcAft>
              <a:spcPct val="35000"/>
            </a:spcAft>
            <a:buNone/>
          </a:pPr>
          <a:r>
            <a:rPr lang="pl-PL" sz="24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Wydział Polityki Społecznej</a:t>
          </a:r>
        </a:p>
        <a:p>
          <a:pPr marL="0" lvl="0" indent="0" algn="ctr" defTabSz="1066800">
            <a:lnSpc>
              <a:spcPct val="90000"/>
            </a:lnSpc>
            <a:spcBef>
              <a:spcPct val="0"/>
            </a:spcBef>
            <a:spcAft>
              <a:spcPct val="35000"/>
            </a:spcAft>
            <a:buFont typeface="Arial" panose="020B0604020202020204" pitchFamily="34" charset="0"/>
            <a:buNone/>
          </a:pPr>
          <a:r>
            <a:rPr lang="pl-PL" sz="24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Pl. Powstańców Warszawy 1,  50 – 153 Wrocław</a:t>
          </a:r>
        </a:p>
        <a:p>
          <a:pPr marL="0" lvl="0" indent="0" algn="ctr" defTabSz="1066800">
            <a:lnSpc>
              <a:spcPct val="90000"/>
            </a:lnSpc>
            <a:spcBef>
              <a:spcPct val="0"/>
            </a:spcBef>
            <a:spcAft>
              <a:spcPct val="35000"/>
            </a:spcAft>
            <a:buFont typeface="Arial" panose="020B0604020202020204" pitchFamily="34" charset="0"/>
            <a:buNone/>
          </a:pPr>
          <a:endParaRPr lang="pl-PL" sz="5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defTabSz="1066800">
            <a:lnSpc>
              <a:spcPct val="90000"/>
            </a:lnSpc>
            <a:spcBef>
              <a:spcPct val="0"/>
            </a:spcBef>
            <a:spcAft>
              <a:spcPct val="35000"/>
            </a:spcAft>
            <a:buFont typeface="Arial" panose="020B0604020202020204" pitchFamily="34" charset="0"/>
            <a:buNone/>
          </a:pPr>
          <a:r>
            <a:rPr lang="pl-PL" sz="2400" b="1" i="0" kern="1200" dirty="0">
              <a:solidFill>
                <a:schemeClr val="tx1"/>
              </a:solidFill>
              <a:latin typeface="Times New Roman" panose="02020603050405020304" pitchFamily="18" charset="0"/>
              <a:cs typeface="Times New Roman" panose="02020603050405020304" pitchFamily="18" charset="0"/>
            </a:rPr>
            <a:t>Adres do e-doręczeń: AE:PL-78997-57613-GSFSI-15</a:t>
          </a:r>
          <a:endParaRPr lang="pl-PL" sz="2400" kern="1200" dirty="0">
            <a:solidFill>
              <a:schemeClr val="tx1"/>
            </a:solidFill>
            <a:latin typeface="Times New Roman" panose="02020603050405020304" pitchFamily="18" charset="0"/>
            <a:cs typeface="Times New Roman" panose="02020603050405020304" pitchFamily="18" charset="0"/>
          </a:endParaRPr>
        </a:p>
      </dsp:txBody>
      <dsp:txXfrm rot="10800000">
        <a:off x="1059894" y="3331"/>
        <a:ext cx="9797953" cy="4239577"/>
      </dsp:txXfrm>
    </dsp:sp>
    <dsp:sp modelId="{FFB107F0-533B-4053-A045-B54F6B783A67}">
      <dsp:nvSpPr>
        <dsp:cNvPr id="0" name=""/>
        <dsp:cNvSpPr/>
      </dsp:nvSpPr>
      <dsp:spPr>
        <a:xfrm>
          <a:off x="0" y="1152818"/>
          <a:ext cx="2862830" cy="260831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3333A-CF02-4293-A76B-1163F3F02E5E}" type="datetimeFigureOut">
              <a:rPr lang="pl-PL" smtClean="0"/>
              <a:t>27.02.2026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3CC9C-BDBB-42BD-9EE8-4C3022CC5084}" type="slidenum">
              <a:rPr lang="pl-PL" smtClean="0"/>
              <a:t>‹#›</a:t>
            </a:fld>
            <a:endParaRPr lang="pl-PL"/>
          </a:p>
        </p:txBody>
      </p:sp>
    </p:spTree>
    <p:extLst>
      <p:ext uri="{BB962C8B-B14F-4D97-AF65-F5344CB8AC3E}">
        <p14:creationId xmlns:p14="http://schemas.microsoft.com/office/powerpoint/2010/main" val="141478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7E3CC9C-BDBB-42BD-9EE8-4C3022CC5084}" type="slidenum">
              <a:rPr lang="pl-PL" smtClean="0"/>
              <a:t>22</a:t>
            </a:fld>
            <a:endParaRPr lang="pl-PL"/>
          </a:p>
        </p:txBody>
      </p:sp>
    </p:spTree>
    <p:extLst>
      <p:ext uri="{BB962C8B-B14F-4D97-AF65-F5344CB8AC3E}">
        <p14:creationId xmlns:p14="http://schemas.microsoft.com/office/powerpoint/2010/main" val="43833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FDE2B1-0C50-8CFD-E65B-02C78241F028}"/>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9E6BD74-50A0-16AC-9819-3C707356C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3826FA7-FB39-1EB8-375D-B4AC91CD5314}"/>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1C9DE15A-F886-02EF-7638-D2CB2B79141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C976DE7-B235-85DD-4AD8-0749851ABAEF}"/>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4111318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218EFE-D9DF-5920-88B1-7E6393782D5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DCD1BD1-E58E-14C1-7E5B-E7AEF521125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C93F51-3A24-91AF-F04D-5364595C5570}"/>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C87C17FA-C226-547B-FCE2-7851757556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B4C1E54-5ABB-3BFA-8BCC-E0C55CBE0011}"/>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172502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7BF778A-DAD2-C3A8-6071-2884105CF99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48B55862-19E2-6A58-3B06-7F1BD2FFE8A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E0185EB-31C8-9385-EC8A-878896CEE797}"/>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B71A6001-B3C6-33EA-B51F-D2B3C82AB69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0203D7-D6C6-E085-DE5F-BDDFCEC7AEE2}"/>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247380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2B9B6F-E096-DDD6-A56D-0D05587B967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B8183D3-3A8B-4407-DB92-AB3AFD3D262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11BC43B-5789-8FEF-EEDB-3A10FAC3702D}"/>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46D1A7B9-63FF-BDD6-6349-A390B4E82FD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D47B928-D038-05E0-56F3-CE2B21261257}"/>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218782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7561EA-5F5C-C122-601B-07B44E37913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EE1E296D-7695-5E2C-7A9D-D72016E1FF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C73B4F2-859E-13F6-1E0A-77665DB2168F}"/>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DAE60DA6-31C5-451C-8E93-4D769E9E36D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8413B40-06B9-E89F-51F2-32C6DACCC345}"/>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308801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9EBF99-9F47-98B6-69EE-AA387578DAC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4E38B7F-2AB8-8508-DB6C-1E334DF3712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6833DE8D-FFBB-50D9-5435-2727731D99D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13B1987-4906-56FB-B5A9-9820F27966BF}"/>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6" name="Symbol zastępczy stopki 5">
            <a:extLst>
              <a:ext uri="{FF2B5EF4-FFF2-40B4-BE49-F238E27FC236}">
                <a16:creationId xmlns:a16="http://schemas.microsoft.com/office/drawing/2014/main" id="{7D02BC3C-437C-9B23-8C61-69DBA48C6D3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1295069-27C8-7FEA-428B-9878E0545137}"/>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155663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E9A277-D230-0243-4C3F-36D159120D4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AD1DB4B-3484-EB8F-A88A-2FC018E05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81A43E4-E1D2-18E5-D7C6-10CECAB4260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02150795-BCCF-F2C7-A203-19E351FA4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0AD6FA5-727D-4E19-DC45-6BA7544E222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9AF4D74-1580-39EE-45A1-0366838136D8}"/>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8" name="Symbol zastępczy stopki 7">
            <a:extLst>
              <a:ext uri="{FF2B5EF4-FFF2-40B4-BE49-F238E27FC236}">
                <a16:creationId xmlns:a16="http://schemas.microsoft.com/office/drawing/2014/main" id="{B3FB47B6-A25C-1CB4-D30D-3D682B7B2B1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12A1B6D-9328-B0A7-2FD7-9E5D9110B169}"/>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342078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1F80DF-C7DD-D4D8-706C-76503A40AA8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CB0CC29-123E-505E-E6C6-7934D88CD0F5}"/>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4" name="Symbol zastępczy stopki 3">
            <a:extLst>
              <a:ext uri="{FF2B5EF4-FFF2-40B4-BE49-F238E27FC236}">
                <a16:creationId xmlns:a16="http://schemas.microsoft.com/office/drawing/2014/main" id="{230BF19E-41C7-33A7-12D4-95FACDCBE91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05B09629-349D-2300-9169-96A7DCA4DE6F}"/>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397692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F649FCC-0F74-D440-3702-C04F017B1912}"/>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3" name="Symbol zastępczy stopki 2">
            <a:extLst>
              <a:ext uri="{FF2B5EF4-FFF2-40B4-BE49-F238E27FC236}">
                <a16:creationId xmlns:a16="http://schemas.microsoft.com/office/drawing/2014/main" id="{FD3ECC44-F492-2158-8310-CBCB9B1FD0B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3685146-3B72-85DC-DA15-7B1E58E7F1CC}"/>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359591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76489E-E33F-7289-7386-BED56B86B47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DBD988B-7DDA-4FC8-1CE8-0EBD7D2FE5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914AE67-C368-73D0-BA3A-26D98E710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60E9EAA-8E4F-B6E5-E26B-02E0A7CD005F}"/>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6" name="Symbol zastępczy stopki 5">
            <a:extLst>
              <a:ext uri="{FF2B5EF4-FFF2-40B4-BE49-F238E27FC236}">
                <a16:creationId xmlns:a16="http://schemas.microsoft.com/office/drawing/2014/main" id="{AADD7C91-FDDB-9A24-E1FA-D21DF004180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EBACA7A-4F28-8FEF-5264-3F7B9423EA64}"/>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331603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C4A188-63CC-7BE7-2F8A-E204CD1105C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1F9834D-E22E-514C-98FD-39A5063B2E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DA02647-CC7E-BC48-278B-97472E82F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605131A-FF85-A877-FB98-17DE1F3EF008}"/>
              </a:ext>
            </a:extLst>
          </p:cNvPr>
          <p:cNvSpPr>
            <a:spLocks noGrp="1"/>
          </p:cNvSpPr>
          <p:nvPr>
            <p:ph type="dt" sz="half" idx="10"/>
          </p:nvPr>
        </p:nvSpPr>
        <p:spPr/>
        <p:txBody>
          <a:bodyPr/>
          <a:lstStyle/>
          <a:p>
            <a:fld id="{B848FC9A-1094-4360-924C-0524CC83EBDF}" type="datetimeFigureOut">
              <a:rPr lang="pl-PL" smtClean="0"/>
              <a:t>27.02.2026</a:t>
            </a:fld>
            <a:endParaRPr lang="pl-PL"/>
          </a:p>
        </p:txBody>
      </p:sp>
      <p:sp>
        <p:nvSpPr>
          <p:cNvPr id="6" name="Symbol zastępczy stopki 5">
            <a:extLst>
              <a:ext uri="{FF2B5EF4-FFF2-40B4-BE49-F238E27FC236}">
                <a16:creationId xmlns:a16="http://schemas.microsoft.com/office/drawing/2014/main" id="{10F9CC39-1808-3FB7-2666-73B0A73DA2E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CC67C3E-8105-5777-89CC-259D1F2CC02D}"/>
              </a:ext>
            </a:extLst>
          </p:cNvPr>
          <p:cNvSpPr>
            <a:spLocks noGrp="1"/>
          </p:cNvSpPr>
          <p:nvPr>
            <p:ph type="sldNum" sz="quarter" idx="12"/>
          </p:nvPr>
        </p:nvSpPr>
        <p:spPr/>
        <p:txBody>
          <a:bodyPr/>
          <a:lstStyle/>
          <a:p>
            <a:fld id="{E97A9029-BE55-4DD4-A443-288A3923CECC}" type="slidenum">
              <a:rPr lang="pl-PL" smtClean="0"/>
              <a:t>‹#›</a:t>
            </a:fld>
            <a:endParaRPr lang="pl-PL"/>
          </a:p>
        </p:txBody>
      </p:sp>
    </p:spTree>
    <p:extLst>
      <p:ext uri="{BB962C8B-B14F-4D97-AF65-F5344CB8AC3E}">
        <p14:creationId xmlns:p14="http://schemas.microsoft.com/office/powerpoint/2010/main" val="11727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C8C91FA-EF70-FE8C-5BED-CB002C1F6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0EBB8FE-1F9B-F8E0-B282-B67C8B7FA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B21239E-FFEE-73AA-1DE5-708C93B22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48FC9A-1094-4360-924C-0524CC83EBDF}" type="datetimeFigureOut">
              <a:rPr lang="pl-PL" smtClean="0"/>
              <a:t>27.02.2026</a:t>
            </a:fld>
            <a:endParaRPr lang="pl-PL"/>
          </a:p>
        </p:txBody>
      </p:sp>
      <p:sp>
        <p:nvSpPr>
          <p:cNvPr id="5" name="Symbol zastępczy stopki 4">
            <a:extLst>
              <a:ext uri="{FF2B5EF4-FFF2-40B4-BE49-F238E27FC236}">
                <a16:creationId xmlns:a16="http://schemas.microsoft.com/office/drawing/2014/main" id="{5FF7AB61-B1BE-4377-5FA6-64607DD7F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06851641-0BDC-8515-B87A-D241A63DA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A9029-BE55-4DD4-A443-288A3923CECC}" type="slidenum">
              <a:rPr lang="pl-PL" smtClean="0"/>
              <a:t>‹#›</a:t>
            </a:fld>
            <a:endParaRPr lang="pl-PL"/>
          </a:p>
        </p:txBody>
      </p:sp>
    </p:spTree>
    <p:extLst>
      <p:ext uri="{BB962C8B-B14F-4D97-AF65-F5344CB8AC3E}">
        <p14:creationId xmlns:p14="http://schemas.microsoft.com/office/powerpoint/2010/main" val="103791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3B4CA436-F050-7D72-766F-321BFCD13318}"/>
              </a:ext>
            </a:extLst>
          </p:cNvPr>
          <p:cNvSpPr>
            <a:spLocks noGrp="1"/>
          </p:cNvSpPr>
          <p:nvPr>
            <p:ph type="title"/>
          </p:nvPr>
        </p:nvSpPr>
        <p:spPr/>
        <p:txBody>
          <a:bodyPr/>
          <a:lstStyle/>
          <a:p>
            <a:endParaRPr lang="pl-PL"/>
          </a:p>
        </p:txBody>
      </p:sp>
      <p:sp>
        <p:nvSpPr>
          <p:cNvPr id="7" name="Symbol zastępczy zawartości 6">
            <a:extLst>
              <a:ext uri="{FF2B5EF4-FFF2-40B4-BE49-F238E27FC236}">
                <a16:creationId xmlns:a16="http://schemas.microsoft.com/office/drawing/2014/main" id="{E9FD478B-A198-273B-B71D-F181FCB7DA8C}"/>
              </a:ext>
            </a:extLst>
          </p:cNvPr>
          <p:cNvSpPr>
            <a:spLocks noGrp="1"/>
          </p:cNvSpPr>
          <p:nvPr>
            <p:ph idx="1"/>
          </p:nvPr>
        </p:nvSpPr>
        <p:spPr>
          <a:blipFill>
            <a:blip r:embed="rId2"/>
            <a:tile tx="0" ty="0" sx="100000" sy="100000" flip="none" algn="tl"/>
          </a:blipFill>
        </p:spPr>
        <p:txBody>
          <a:bodyPr>
            <a:normAutofit/>
          </a:bodyPr>
          <a:lstStyle/>
          <a:p>
            <a:pPr marL="0" indent="0" algn="ctr">
              <a:lnSpc>
                <a:spcPct val="107000"/>
              </a:lnSpc>
              <a:spcAft>
                <a:spcPts val="800"/>
              </a:spcAft>
              <a:buNone/>
            </a:pPr>
            <a:endParaRPr lang="pl-PL"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pl-PL"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PRZEDSIĘBIORSTWO SPOŁECZNE</a:t>
            </a:r>
            <a:r>
              <a:rPr lang="pl-PL" sz="2800"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pl-PL" sz="2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wybrane zagadnienia procedury dotyczącej uzyskania statusu</a:t>
            </a:r>
            <a:endParaRPr lang="pl-PL" b="1"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pl-PL" sz="9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pl-PL" sz="2800" b="1" kern="100" dirty="0">
                <a:effectLst/>
                <a:latin typeface="Times New Roman" panose="02020603050405020304" pitchFamily="18" charset="0"/>
                <a:ea typeface="Calibri" panose="020F0502020204030204" pitchFamily="34" charset="0"/>
                <a:cs typeface="Times New Roman" panose="02020603050405020304" pitchFamily="18" charset="0"/>
              </a:rPr>
              <a:t>Dolnośląski Urząd Wojewódzki we Wrocławiu</a:t>
            </a:r>
          </a:p>
          <a:p>
            <a:pPr marL="0" indent="0" algn="ctr">
              <a:lnSpc>
                <a:spcPct val="107000"/>
              </a:lnSpc>
              <a:spcAft>
                <a:spcPts val="800"/>
              </a:spcAft>
              <a:buNone/>
            </a:pPr>
            <a:endParaRPr lang="pl-PL" sz="1600" kern="100" dirty="0">
              <a:latin typeface="Times New Roman" panose="02020603050405020304" pitchFamily="18" charset="0"/>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5AA43823-2506-7723-43A4-3E848F2E31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Tree>
    <p:extLst>
      <p:ext uri="{BB962C8B-B14F-4D97-AF65-F5344CB8AC3E}">
        <p14:creationId xmlns:p14="http://schemas.microsoft.com/office/powerpoint/2010/main" val="299738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6B0CB9-7958-EC76-78AE-C0821683520E}"/>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936B7C8-9B35-D0D9-D1A4-27BE59C4488C}"/>
              </a:ext>
            </a:extLst>
          </p:cNvPr>
          <p:cNvSpPr>
            <a:spLocks noGrp="1"/>
          </p:cNvSpPr>
          <p:nvPr>
            <p:ph idx="1"/>
          </p:nvPr>
        </p:nvSpPr>
        <p:spPr/>
        <p:txBody>
          <a:bodyPr/>
          <a:lstStyle/>
          <a:p>
            <a:endParaRPr lang="pl-PL" dirty="0"/>
          </a:p>
          <a:p>
            <a:endParaRPr lang="pl-PL" dirty="0"/>
          </a:p>
          <a:p>
            <a:endParaRPr lang="pl-PL" dirty="0"/>
          </a:p>
          <a:p>
            <a:endParaRPr lang="pl-PL" dirty="0"/>
          </a:p>
          <a:p>
            <a:endParaRPr lang="pl-PL" dirty="0"/>
          </a:p>
        </p:txBody>
      </p:sp>
      <p:pic>
        <p:nvPicPr>
          <p:cNvPr id="4" name="Obraz 3">
            <a:extLst>
              <a:ext uri="{FF2B5EF4-FFF2-40B4-BE49-F238E27FC236}">
                <a16:creationId xmlns:a16="http://schemas.microsoft.com/office/drawing/2014/main" id="{1D6B3634-A652-51B5-F405-A873A85E6D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879" y="114049"/>
            <a:ext cx="10764805" cy="1644107"/>
          </a:xfrm>
          <a:prstGeom prst="rect">
            <a:avLst/>
          </a:prstGeom>
          <a:noFill/>
          <a:ln>
            <a:noFill/>
          </a:ln>
        </p:spPr>
      </p:pic>
      <p:grpSp>
        <p:nvGrpSpPr>
          <p:cNvPr id="5" name="Grupa 4">
            <a:extLst>
              <a:ext uri="{FF2B5EF4-FFF2-40B4-BE49-F238E27FC236}">
                <a16:creationId xmlns:a16="http://schemas.microsoft.com/office/drawing/2014/main" id="{7DCE35D3-AF1D-86FE-F897-96136038B8E6}"/>
              </a:ext>
            </a:extLst>
          </p:cNvPr>
          <p:cNvGrpSpPr/>
          <p:nvPr/>
        </p:nvGrpSpPr>
        <p:grpSpPr>
          <a:xfrm>
            <a:off x="778933" y="2705651"/>
            <a:ext cx="10515600" cy="3094016"/>
            <a:chOff x="0" y="72710"/>
            <a:chExt cx="10368264" cy="3522726"/>
          </a:xfrm>
        </p:grpSpPr>
        <p:sp>
          <p:nvSpPr>
            <p:cNvPr id="6" name="Strzałka: pięciokąt 5">
              <a:extLst>
                <a:ext uri="{FF2B5EF4-FFF2-40B4-BE49-F238E27FC236}">
                  <a16:creationId xmlns:a16="http://schemas.microsoft.com/office/drawing/2014/main" id="{5FB1EE16-04A1-82EE-8A40-65B91CDEC292}"/>
                </a:ext>
              </a:extLst>
            </p:cNvPr>
            <p:cNvSpPr/>
            <p:nvPr/>
          </p:nvSpPr>
          <p:spPr>
            <a:xfrm rot="10800000">
              <a:off x="0" y="72710"/>
              <a:ext cx="10368264" cy="352272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pl-PL"/>
            </a:p>
          </p:txBody>
        </p:sp>
        <p:sp>
          <p:nvSpPr>
            <p:cNvPr id="7" name="Strzałka: pięciokąt 4">
              <a:extLst>
                <a:ext uri="{FF2B5EF4-FFF2-40B4-BE49-F238E27FC236}">
                  <a16:creationId xmlns:a16="http://schemas.microsoft.com/office/drawing/2014/main" id="{F22370D0-7AE7-022C-5EB8-974B058A871F}"/>
                </a:ext>
              </a:extLst>
            </p:cNvPr>
            <p:cNvSpPr txBox="1"/>
            <p:nvPr/>
          </p:nvSpPr>
          <p:spPr>
            <a:xfrm>
              <a:off x="0" y="72710"/>
              <a:ext cx="10368264" cy="3522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53424" tIns="152400" rIns="284480" bIns="152400" numCol="1" spcCol="1270" anchor="ctr" anchorCtr="0">
              <a:noAutofit/>
            </a:bodyPr>
            <a:lstStyle/>
            <a:p>
              <a:pPr algn="ctr">
                <a:lnSpc>
                  <a:spcPct val="107000"/>
                </a:lnSpc>
                <a:spcAft>
                  <a:spcPts val="800"/>
                </a:spcAft>
              </a:pPr>
              <a:r>
                <a:rPr lang="pl-PL" sz="40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Warunki uzyskania statusu przedsiębiorstwa społecznego – </a:t>
              </a:r>
            </a:p>
            <a:p>
              <a:pPr algn="ctr">
                <a:lnSpc>
                  <a:spcPct val="107000"/>
                </a:lnSpc>
                <a:spcAft>
                  <a:spcPts val="800"/>
                </a:spcAft>
              </a:pPr>
              <a:r>
                <a:rPr lang="pl-PL" sz="4000" kern="100" dirty="0">
                  <a:solidFill>
                    <a:schemeClr val="accent5">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wybrane kwestie</a:t>
              </a:r>
              <a:endParaRPr lang="pl-PL" sz="1800" kern="100" dirty="0">
                <a:solidFill>
                  <a:schemeClr val="accent5">
                    <a:lumMod val="60000"/>
                    <a:lumOff val="40000"/>
                  </a:schemeClr>
                </a:solidFill>
                <a:effectLst/>
                <a:ea typeface="Calibri" panose="020F0502020204030204" pitchFamily="34" charset="0"/>
                <a:cs typeface="Times New Roman" panose="02020603050405020304" pitchFamily="18" charset="0"/>
              </a:endParaRPr>
            </a:p>
          </p:txBody>
        </p:sp>
      </p:grpSp>
      <p:sp>
        <p:nvSpPr>
          <p:cNvPr id="8" name="Owal 7">
            <a:extLst>
              <a:ext uri="{FF2B5EF4-FFF2-40B4-BE49-F238E27FC236}">
                <a16:creationId xmlns:a16="http://schemas.microsoft.com/office/drawing/2014/main" id="{CC2E7535-D124-8CBE-CB4B-A8B2357F3595}"/>
              </a:ext>
            </a:extLst>
          </p:cNvPr>
          <p:cNvSpPr/>
          <p:nvPr/>
        </p:nvSpPr>
        <p:spPr>
          <a:xfrm>
            <a:off x="481514" y="3144096"/>
            <a:ext cx="2914703" cy="2655571"/>
          </a:xfrm>
          <a:prstGeom prst="ellipse">
            <a:avLst/>
          </a:prstGeom>
          <a:blipFill>
            <a:blip r:embed="rId3">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l-PL"/>
          </a:p>
        </p:txBody>
      </p:sp>
    </p:spTree>
    <p:extLst>
      <p:ext uri="{BB962C8B-B14F-4D97-AF65-F5344CB8AC3E}">
        <p14:creationId xmlns:p14="http://schemas.microsoft.com/office/powerpoint/2010/main" val="138361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9172F-74F0-D25E-13F7-46B65E695B45}"/>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4287CED0-0AB6-56F3-55DD-95CF1092029F}"/>
              </a:ext>
            </a:extLst>
          </p:cNvPr>
          <p:cNvSpPr>
            <a:spLocks noGrp="1"/>
          </p:cNvSpPr>
          <p:nvPr>
            <p:ph idx="1"/>
          </p:nvPr>
        </p:nvSpPr>
        <p:spPr/>
        <p:txBody>
          <a:bodyPr/>
          <a:lstStyle/>
          <a:p>
            <a:endParaRPr lang="pl-PL" dirty="0"/>
          </a:p>
          <a:p>
            <a:endParaRPr lang="pl-PL" dirty="0"/>
          </a:p>
        </p:txBody>
      </p:sp>
      <p:pic>
        <p:nvPicPr>
          <p:cNvPr id="4" name="Obraz 3">
            <a:extLst>
              <a:ext uri="{FF2B5EF4-FFF2-40B4-BE49-F238E27FC236}">
                <a16:creationId xmlns:a16="http://schemas.microsoft.com/office/drawing/2014/main" id="{ADEB9BBD-6C87-B0F7-7AFA-03E1785633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880" y="175704"/>
            <a:ext cx="10810240" cy="1644107"/>
          </a:xfrm>
          <a:prstGeom prst="rect">
            <a:avLst/>
          </a:prstGeom>
          <a:noFill/>
          <a:ln>
            <a:noFill/>
          </a:ln>
        </p:spPr>
      </p:pic>
      <p:sp>
        <p:nvSpPr>
          <p:cNvPr id="5" name="Strzałka: w prawo z wcięciem 4">
            <a:extLst>
              <a:ext uri="{FF2B5EF4-FFF2-40B4-BE49-F238E27FC236}">
                <a16:creationId xmlns:a16="http://schemas.microsoft.com/office/drawing/2014/main" id="{DFB7D625-FC74-035C-1951-CEF557DB51E8}"/>
              </a:ext>
            </a:extLst>
          </p:cNvPr>
          <p:cNvSpPr/>
          <p:nvPr/>
        </p:nvSpPr>
        <p:spPr>
          <a:xfrm>
            <a:off x="690880" y="1448656"/>
            <a:ext cx="10375053" cy="1413621"/>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Prowadzenie odpłatnej działalności pożytku publicznego</a:t>
            </a:r>
          </a:p>
        </p:txBody>
      </p:sp>
      <p:sp>
        <p:nvSpPr>
          <p:cNvPr id="6" name="pole tekstowe 5">
            <a:extLst>
              <a:ext uri="{FF2B5EF4-FFF2-40B4-BE49-F238E27FC236}">
                <a16:creationId xmlns:a16="http://schemas.microsoft.com/office/drawing/2014/main" id="{4434C1C5-80E3-1465-0529-EB5E71264C15}"/>
              </a:ext>
            </a:extLst>
          </p:cNvPr>
          <p:cNvSpPr txBox="1"/>
          <p:nvPr/>
        </p:nvSpPr>
        <p:spPr>
          <a:xfrm>
            <a:off x="550333" y="2709333"/>
            <a:ext cx="11121110" cy="3924151"/>
          </a:xfrm>
          <a:prstGeom prst="rect">
            <a:avLst/>
          </a:prstGeom>
          <a:noFill/>
        </p:spPr>
        <p:txBody>
          <a:bodyPr wrap="square" rtlCol="0">
            <a:spAutoFit/>
          </a:bodyPr>
          <a:lstStyle/>
          <a:p>
            <a:pPr algn="just">
              <a:lnSpc>
                <a:spcPct val="150000"/>
              </a:lnSpc>
            </a:pPr>
            <a:r>
              <a:rPr lang="pl-PL" sz="2000" dirty="0">
                <a:latin typeface="Times New Roman" panose="02020603050405020304" pitchFamily="18" charset="0"/>
                <a:cs typeface="Times New Roman" panose="02020603050405020304" pitchFamily="18" charset="0"/>
              </a:rPr>
              <a:t>W zapisach statutu lub umowy spółki winien się znaleźć zapis, że działalność tę wnioskodawca „prowadzi” (jeśli we wniosku zakreśli ten właśnie rodzaj działalności). Nie wystarczy wskazanie, że wnioskodawca „może” prowadzić taką działalność. Warto także  nadmienić, które z obszarów tej dzielności należą do odpłatnej. O</a:t>
            </a:r>
            <a:r>
              <a:rPr lang="pl-PL" sz="2000" dirty="0">
                <a:effectLst/>
                <a:latin typeface="Times New Roman" panose="02020603050405020304" pitchFamily="18" charset="0"/>
                <a:ea typeface="Times New Roman" panose="02020603050405020304" pitchFamily="18" charset="0"/>
              </a:rPr>
              <a:t>gólnikowe sformułowanie </a:t>
            </a:r>
            <a:r>
              <a:rPr lang="pl-PL" sz="2000" dirty="0">
                <a:latin typeface="Times New Roman" panose="02020603050405020304" pitchFamily="18" charset="0"/>
                <a:ea typeface="Times New Roman" panose="02020603050405020304" pitchFamily="18" charset="0"/>
              </a:rPr>
              <a:t>typu: podmiot </a:t>
            </a:r>
            <a:r>
              <a:rPr lang="pl-PL" sz="2000" dirty="0">
                <a:effectLst/>
                <a:latin typeface="Times New Roman" panose="02020603050405020304" pitchFamily="18" charset="0"/>
                <a:ea typeface="Times New Roman" panose="02020603050405020304" pitchFamily="18" charset="0"/>
              </a:rPr>
              <a:t>„może” prowadzić odpłatną i nieodpłatną działalność w zakresie wymienionym w statucie lub umowie spółki, przy braku </a:t>
            </a:r>
            <a:r>
              <a:rPr lang="pl-PL" sz="2000" dirty="0">
                <a:latin typeface="Times New Roman" panose="02020603050405020304" pitchFamily="18" charset="0"/>
                <a:ea typeface="Times New Roman" panose="02020603050405020304" pitchFamily="18" charset="0"/>
              </a:rPr>
              <a:t>dalszych </a:t>
            </a:r>
            <a:r>
              <a:rPr lang="pl-PL" sz="2000" dirty="0">
                <a:effectLst/>
                <a:latin typeface="Times New Roman" panose="02020603050405020304" pitchFamily="18" charset="0"/>
                <a:ea typeface="Times New Roman" panose="02020603050405020304" pitchFamily="18" charset="0"/>
              </a:rPr>
              <a:t>zapisów precyzujących, które z obszarów tej działalności  stanowią odpłatną, a które nieodpłatną działalność, może budzić wątpliwości organu I instancji, ostatecznie może on dojść do wniosku, że wszystkie obszary zakreślone w dokumencie ustrojowym stanowią wyłącznie działalność nieodpłatną.</a:t>
            </a:r>
            <a:endParaRPr lang="pl-PL" sz="2000" dirty="0">
              <a:latin typeface="Times New Roman" panose="02020603050405020304" pitchFamily="18" charset="0"/>
              <a:cs typeface="Times New Roman" panose="02020603050405020304" pitchFamily="18" charset="0"/>
            </a:endParaRPr>
          </a:p>
          <a:p>
            <a:pPr algn="just"/>
            <a:endParaRPr lang="pl-PL"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96738D-CCA7-133F-C3A5-7534AA555371}"/>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10AB0928-CB82-7860-9099-0A0FD1A6DCE7}"/>
              </a:ext>
            </a:extLst>
          </p:cNvPr>
          <p:cNvSpPr>
            <a:spLocks noGrp="1"/>
          </p:cNvSpPr>
          <p:nvPr>
            <p:ph idx="1"/>
          </p:nvPr>
        </p:nvSpPr>
        <p:spPr/>
        <p:txBody>
          <a:bodyPr>
            <a:normAutofit fontScale="92500"/>
          </a:bodyPr>
          <a:lstStyle/>
          <a:p>
            <a:pPr marL="0" indent="0" algn="just">
              <a:lnSpc>
                <a:spcPct val="150000"/>
              </a:lnSpc>
              <a:buNone/>
            </a:pPr>
            <a:r>
              <a:rPr lang="pl-PL" sz="2300" dirty="0">
                <a:latin typeface="Times New Roman" panose="02020603050405020304" pitchFamily="18" charset="0"/>
                <a:cs typeface="Times New Roman" panose="02020603050405020304" pitchFamily="18" charset="0"/>
              </a:rPr>
              <a:t>Uwaga! Działalność ta winna być odpłatna, </a:t>
            </a:r>
            <a:r>
              <a:rPr lang="pl-PL" sz="2300" dirty="0">
                <a:effectLst/>
                <a:latin typeface="Times New Roman" panose="02020603050405020304" pitchFamily="18" charset="0"/>
                <a:ea typeface="Times New Roman" panose="02020603050405020304" pitchFamily="18" charset="0"/>
              </a:rPr>
              <a:t>przez którą należy rozumieć działalność prowadzoną przez organizacje pozarządowe i podmioty wymienione w art. 3 ust. 3 ustawy </a:t>
            </a:r>
            <a:br>
              <a:rPr lang="pl-PL" sz="2300" dirty="0">
                <a:effectLst/>
                <a:latin typeface="Times New Roman" panose="02020603050405020304" pitchFamily="18" charset="0"/>
                <a:ea typeface="Times New Roman" panose="02020603050405020304" pitchFamily="18" charset="0"/>
              </a:rPr>
            </a:br>
            <a:r>
              <a:rPr lang="pl-PL" sz="2300" dirty="0">
                <a:effectLst/>
                <a:latin typeface="Times New Roman" panose="02020603050405020304" pitchFamily="18" charset="0"/>
                <a:ea typeface="Times New Roman" panose="02020603050405020304" pitchFamily="18" charset="0"/>
              </a:rPr>
              <a:t>o działalności pożytku publicznego i wolontariacie z dnia 24.04.2023 r. w sferze zadań publicznych, o której mowa w art. 4, za które pobierają one wynagrodzenie.</a:t>
            </a:r>
            <a:endParaRPr lang="pl-PL" sz="2300" dirty="0">
              <a:latin typeface="Times New Roman" panose="02020603050405020304" pitchFamily="18" charset="0"/>
              <a:cs typeface="Times New Roman" panose="02020603050405020304" pitchFamily="18" charset="0"/>
            </a:endParaRPr>
          </a:p>
          <a:p>
            <a:pPr marL="0" indent="0" algn="just">
              <a:buNone/>
            </a:pPr>
            <a:endParaRPr lang="pl-PL" sz="500" b="1" dirty="0">
              <a:latin typeface="Times New Roman" panose="02020603050405020304" pitchFamily="18" charset="0"/>
              <a:cs typeface="Times New Roman" panose="02020603050405020304" pitchFamily="18" charset="0"/>
            </a:endParaRPr>
          </a:p>
          <a:p>
            <a:pPr marL="0" indent="0" algn="just">
              <a:lnSpc>
                <a:spcPct val="150000"/>
              </a:lnSpc>
              <a:buNone/>
            </a:pPr>
            <a:r>
              <a:rPr lang="pl-PL" sz="2300" b="1" kern="1200" dirty="0">
                <a:solidFill>
                  <a:schemeClr val="tx1"/>
                </a:solidFill>
                <a:effectLst/>
                <a:latin typeface="Times New Roman" panose="02020603050405020304" pitchFamily="18" charset="0"/>
                <a:cs typeface="Times New Roman" panose="02020603050405020304" pitchFamily="18" charset="0"/>
              </a:rPr>
              <a:t>Wg poradnika DES </a:t>
            </a:r>
            <a:r>
              <a:rPr lang="pl-PL" sz="2300" kern="1200" dirty="0">
                <a:solidFill>
                  <a:schemeClr val="tx1"/>
                </a:solidFill>
                <a:effectLst/>
                <a:latin typeface="Times New Roman" panose="02020603050405020304" pitchFamily="18" charset="0"/>
                <a:cs typeface="Times New Roman" panose="02020603050405020304" pitchFamily="18" charset="0"/>
              </a:rPr>
              <a:t>(posiłkowo): </a:t>
            </a:r>
            <a:r>
              <a:rPr lang="pl-PL" sz="2300" b="0" u="sng" kern="1200" dirty="0">
                <a:solidFill>
                  <a:schemeClr val="tx1"/>
                </a:solidFill>
                <a:effectLst/>
                <a:latin typeface="Times New Roman" panose="02020603050405020304" pitchFamily="18" charset="0"/>
                <a:cs typeface="Times New Roman" panose="02020603050405020304" pitchFamily="18" charset="0"/>
              </a:rPr>
              <a:t>Fakt prowadzenia </a:t>
            </a:r>
            <a:r>
              <a:rPr lang="pl-PL" sz="2300" b="0" kern="1200" dirty="0">
                <a:solidFill>
                  <a:schemeClr val="tx1"/>
                </a:solidFill>
                <a:effectLst/>
                <a:latin typeface="Times New Roman" panose="02020603050405020304" pitchFamily="18" charset="0"/>
                <a:cs typeface="Times New Roman" panose="02020603050405020304" pitchFamily="18" charset="0"/>
              </a:rPr>
              <a:t>działalności odpłatnej pożytku publicznego PES może potwierdzić poprzez odpowiedni zapis w: statucie lub innym dokumencie o charakterze ustrojowym, zatwierdzonym sprawozdaniu finansowym lub innym dokumencie wewnętrznym, np. uchwale odpowiedniego organu. </a:t>
            </a:r>
          </a:p>
          <a:p>
            <a:endParaRPr lang="pl-PL" dirty="0"/>
          </a:p>
        </p:txBody>
      </p:sp>
      <p:pic>
        <p:nvPicPr>
          <p:cNvPr id="4" name="Obraz 3">
            <a:extLst>
              <a:ext uri="{FF2B5EF4-FFF2-40B4-BE49-F238E27FC236}">
                <a16:creationId xmlns:a16="http://schemas.microsoft.com/office/drawing/2014/main" id="{01E2DD96-9B26-38FE-8232-0D110485C1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880" y="175704"/>
            <a:ext cx="10810240" cy="1644107"/>
          </a:xfrm>
          <a:prstGeom prst="rect">
            <a:avLst/>
          </a:prstGeom>
          <a:noFill/>
          <a:ln>
            <a:noFill/>
          </a:ln>
        </p:spPr>
      </p:pic>
    </p:spTree>
    <p:extLst>
      <p:ext uri="{BB962C8B-B14F-4D97-AF65-F5344CB8AC3E}">
        <p14:creationId xmlns:p14="http://schemas.microsoft.com/office/powerpoint/2010/main" val="45376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EE59A7-06C1-CBEB-87B4-C59B1A64782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6A45A227-BB5C-B583-2E68-B033DFAA4C22}"/>
              </a:ext>
            </a:extLst>
          </p:cNvPr>
          <p:cNvSpPr>
            <a:spLocks noGrp="1"/>
          </p:cNvSpPr>
          <p:nvPr>
            <p:ph idx="1"/>
          </p:nvPr>
        </p:nvSpPr>
        <p:spPr/>
        <p:txBody>
          <a:bodyPr/>
          <a:lstStyle/>
          <a:p>
            <a:endParaRPr lang="pl-PL" dirty="0"/>
          </a:p>
          <a:p>
            <a:endParaRPr lang="pl-PL" dirty="0"/>
          </a:p>
        </p:txBody>
      </p:sp>
      <p:pic>
        <p:nvPicPr>
          <p:cNvPr id="4" name="Obraz 3">
            <a:extLst>
              <a:ext uri="{FF2B5EF4-FFF2-40B4-BE49-F238E27FC236}">
                <a16:creationId xmlns:a16="http://schemas.microsoft.com/office/drawing/2014/main" id="{D479D9CC-8F2E-0A10-227C-C3D38860129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 y="205852"/>
            <a:ext cx="10662920" cy="1644107"/>
          </a:xfrm>
          <a:prstGeom prst="rect">
            <a:avLst/>
          </a:prstGeom>
          <a:noFill/>
          <a:ln>
            <a:noFill/>
          </a:ln>
        </p:spPr>
      </p:pic>
      <p:sp>
        <p:nvSpPr>
          <p:cNvPr id="5" name="Strzałka: w prawo z wcięciem 4">
            <a:extLst>
              <a:ext uri="{FF2B5EF4-FFF2-40B4-BE49-F238E27FC236}">
                <a16:creationId xmlns:a16="http://schemas.microsoft.com/office/drawing/2014/main" id="{77A5BC4E-9ED0-3584-EDF4-5B4C90C0CBDD}"/>
              </a:ext>
            </a:extLst>
          </p:cNvPr>
          <p:cNvSpPr/>
          <p:nvPr/>
        </p:nvSpPr>
        <p:spPr>
          <a:xfrm>
            <a:off x="911860" y="1825626"/>
            <a:ext cx="10515600" cy="1193278"/>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Cel działania wnioskodawcy</a:t>
            </a:r>
          </a:p>
        </p:txBody>
      </p:sp>
      <p:sp>
        <p:nvSpPr>
          <p:cNvPr id="7" name="pole tekstowe 6">
            <a:extLst>
              <a:ext uri="{FF2B5EF4-FFF2-40B4-BE49-F238E27FC236}">
                <a16:creationId xmlns:a16="http://schemas.microsoft.com/office/drawing/2014/main" id="{236BAF8E-6906-0A4A-6FBC-626EB1B3F62A}"/>
              </a:ext>
            </a:extLst>
          </p:cNvPr>
          <p:cNvSpPr txBox="1"/>
          <p:nvPr/>
        </p:nvSpPr>
        <p:spPr>
          <a:xfrm>
            <a:off x="911860" y="3018904"/>
            <a:ext cx="10368281" cy="3912225"/>
          </a:xfrm>
          <a:prstGeom prst="rect">
            <a:avLst/>
          </a:prstGeom>
          <a:noFill/>
        </p:spPr>
        <p:txBody>
          <a:bodyPr wrap="square" rtlCol="0">
            <a:spAutoFit/>
          </a:bodyPr>
          <a:lstStyle/>
          <a:p>
            <a:pPr algn="just">
              <a:lnSpc>
                <a:spcPct val="150000"/>
              </a:lnSpc>
            </a:pPr>
            <a:r>
              <a:rPr lang="pl-PL" sz="2100" kern="1200" dirty="0">
                <a:solidFill>
                  <a:schemeClr val="tx1"/>
                </a:solidFill>
                <a:effectLst/>
                <a:latin typeface="Times New Roman" panose="02020603050405020304" pitchFamily="18" charset="0"/>
                <a:ea typeface="+mn-ea"/>
                <a:cs typeface="Times New Roman" panose="02020603050405020304" pitchFamily="18" charset="0"/>
              </a:rPr>
              <a:t>Statut lub umowa spółki winny wskazywać na co najmniej jeden z celów działalności wnioskodawcy: </a:t>
            </a:r>
          </a:p>
          <a:p>
            <a:pPr marL="342900" indent="-342900" algn="just">
              <a:lnSpc>
                <a:spcPct val="150000"/>
              </a:lnSpc>
              <a:buFont typeface="Arial" panose="020B0604020202020204" pitchFamily="34" charset="0"/>
              <a:buChar char="•"/>
            </a:pPr>
            <a:r>
              <a:rPr lang="pl-PL" sz="2100" kern="1200" dirty="0">
                <a:solidFill>
                  <a:schemeClr val="tx1"/>
                </a:solidFill>
                <a:effectLst/>
                <a:latin typeface="Times New Roman" panose="02020603050405020304" pitchFamily="18" charset="0"/>
                <a:ea typeface="+mn-ea"/>
                <a:cs typeface="Times New Roman" panose="02020603050405020304" pitchFamily="18" charset="0"/>
              </a:rPr>
              <a:t>reintegracja społeczna i zawodowa osób zagrożonych wykluczeniem    społecznym lub </a:t>
            </a:r>
          </a:p>
          <a:p>
            <a:pPr marL="342900" indent="-342900" algn="just">
              <a:lnSpc>
                <a:spcPct val="150000"/>
              </a:lnSpc>
              <a:buFont typeface="Arial" panose="020B0604020202020204" pitchFamily="34" charset="0"/>
              <a:buChar char="•"/>
            </a:pPr>
            <a:r>
              <a:rPr lang="pl-PL" sz="2100" kern="1200" dirty="0">
                <a:solidFill>
                  <a:schemeClr val="tx1"/>
                </a:solidFill>
                <a:effectLst/>
                <a:latin typeface="Times New Roman" panose="02020603050405020304" pitchFamily="18" charset="0"/>
                <a:ea typeface="+mn-ea"/>
                <a:cs typeface="Times New Roman" panose="02020603050405020304" pitchFamily="18" charset="0"/>
              </a:rPr>
              <a:t>realizacja usług społecznych</a:t>
            </a:r>
            <a:r>
              <a:rPr lang="pl-PL" sz="2100" dirty="0">
                <a:latin typeface="Times New Roman" panose="02020603050405020304" pitchFamily="18" charset="0"/>
                <a:cs typeface="Times New Roman" panose="02020603050405020304" pitchFamily="18" charset="0"/>
              </a:rPr>
              <a:t> wymienionych w </a:t>
            </a:r>
            <a:r>
              <a:rPr lang="pl-PL" sz="2100" b="0" kern="1200" dirty="0">
                <a:solidFill>
                  <a:schemeClr val="tx1"/>
                </a:solidFill>
                <a:effectLst/>
                <a:latin typeface="Times New Roman" panose="02020603050405020304" pitchFamily="18" charset="0"/>
                <a:ea typeface="+mn-ea"/>
                <a:cs typeface="Times New Roman" panose="02020603050405020304" pitchFamily="18" charset="0"/>
              </a:rPr>
              <a:t>katalogu ustawy o realizowaniu usług społecznych przez centrum usług społecznych</a:t>
            </a:r>
            <a:r>
              <a:rPr lang="pl-PL" sz="2100" kern="1200" dirty="0">
                <a:solidFill>
                  <a:schemeClr val="tx1"/>
                </a:solidFill>
                <a:effectLst/>
                <a:latin typeface="Times New Roman" panose="02020603050405020304" pitchFamily="18" charset="0"/>
                <a:ea typeface="+mn-ea"/>
                <a:cs typeface="Times New Roman" panose="02020603050405020304" pitchFamily="18" charset="0"/>
              </a:rPr>
              <a:t>.</a:t>
            </a:r>
          </a:p>
          <a:p>
            <a:pPr algn="just">
              <a:lnSpc>
                <a:spcPct val="150000"/>
              </a:lnSpc>
            </a:pPr>
            <a:r>
              <a:rPr lang="pl-PL" sz="2100" dirty="0">
                <a:latin typeface="Times New Roman" panose="02020603050405020304" pitchFamily="18" charset="0"/>
                <a:cs typeface="Times New Roman" panose="02020603050405020304" pitchFamily="18" charset="0"/>
              </a:rPr>
              <a:t>Odnośnie tego drugiego celu, jeśli w statucie/umowie spółki zostało wymienionych kilka obszarów usług, to wnioskodawca winien </a:t>
            </a:r>
            <a:r>
              <a:rPr lang="pl-PL" sz="2100" b="0" kern="1200" dirty="0">
                <a:solidFill>
                  <a:schemeClr val="tx1"/>
                </a:solidFill>
                <a:effectLst/>
                <a:latin typeface="Times New Roman" panose="02020603050405020304" pitchFamily="18" charset="0"/>
                <a:ea typeface="+mn-ea"/>
                <a:cs typeface="Times New Roman" panose="02020603050405020304" pitchFamily="18" charset="0"/>
              </a:rPr>
              <a:t>doprecyzować w drodze oświadczenia, które </a:t>
            </a:r>
            <a:br>
              <a:rPr lang="pl-PL" sz="2100" b="0" kern="1200" dirty="0">
                <a:solidFill>
                  <a:schemeClr val="tx1"/>
                </a:solidFill>
                <a:effectLst/>
                <a:latin typeface="Times New Roman" panose="02020603050405020304" pitchFamily="18" charset="0"/>
                <a:ea typeface="+mn-ea"/>
                <a:cs typeface="Times New Roman" panose="02020603050405020304" pitchFamily="18" charset="0"/>
              </a:rPr>
            </a:br>
            <a:r>
              <a:rPr lang="pl-PL" sz="2100" b="0" kern="1200" dirty="0">
                <a:solidFill>
                  <a:schemeClr val="tx1"/>
                </a:solidFill>
                <a:effectLst/>
                <a:latin typeface="Times New Roman" panose="02020603050405020304" pitchFamily="18" charset="0"/>
                <a:ea typeface="+mn-ea"/>
                <a:cs typeface="Times New Roman" panose="02020603050405020304" pitchFamily="18" charset="0"/>
              </a:rPr>
              <a:t>z obszarów tych usług</a:t>
            </a:r>
            <a:r>
              <a:rPr lang="pl-PL" sz="2100" dirty="0">
                <a:latin typeface="Times New Roman" panose="02020603050405020304" pitchFamily="18" charset="0"/>
                <a:cs typeface="Times New Roman" panose="02020603050405020304" pitchFamily="18" charset="0"/>
              </a:rPr>
              <a:t> </a:t>
            </a:r>
            <a:r>
              <a:rPr lang="pl-PL" sz="2100" b="0" kern="1200" dirty="0">
                <a:solidFill>
                  <a:schemeClr val="tx1"/>
                </a:solidFill>
                <a:effectLst/>
                <a:latin typeface="Times New Roman" panose="02020603050405020304" pitchFamily="18" charset="0"/>
                <a:ea typeface="+mn-ea"/>
                <a:cs typeface="Times New Roman" panose="02020603050405020304" pitchFamily="18" charset="0"/>
              </a:rPr>
              <a:t>faktycznie są  przez niego realizowane.</a:t>
            </a:r>
            <a:endParaRPr lang="pl-PL" sz="2100" kern="1200" dirty="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843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9059C6-724F-7BB7-81DB-7401358B7CE0}"/>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F083959D-EC71-A7A2-5EB4-1431286E1918}"/>
              </a:ext>
            </a:extLst>
          </p:cNvPr>
          <p:cNvSpPr>
            <a:spLocks noGrp="1"/>
          </p:cNvSpPr>
          <p:nvPr>
            <p:ph idx="1"/>
          </p:nvPr>
        </p:nvSpPr>
        <p:spPr>
          <a:xfrm>
            <a:off x="838200" y="2280863"/>
            <a:ext cx="10515600" cy="3256908"/>
          </a:xfrm>
        </p:spPr>
        <p:txBody>
          <a:bodyPr>
            <a:noAutofit/>
          </a:bodyPr>
          <a:lstStyle/>
          <a:p>
            <a:pPr marL="0" indent="0" algn="just">
              <a:lnSpc>
                <a:spcPct val="150000"/>
              </a:lnSpc>
              <a:buNone/>
            </a:pPr>
            <a:r>
              <a:rPr lang="pl-PL" sz="2100" b="1" dirty="0">
                <a:latin typeface="Times New Roman" panose="02020603050405020304" pitchFamily="18" charset="0"/>
                <a:cs typeface="Times New Roman" panose="02020603050405020304" pitchFamily="18" charset="0"/>
              </a:rPr>
              <a:t>Wg poradnika DES: </a:t>
            </a:r>
            <a:r>
              <a:rPr lang="pl-PL" sz="2100" dirty="0">
                <a:latin typeface="Times New Roman" panose="02020603050405020304" pitchFamily="18" charset="0"/>
                <a:cs typeface="Times New Roman" panose="02020603050405020304" pitchFamily="18" charset="0"/>
              </a:rPr>
              <a:t>podmiot może potwierdzić spełnienie warunku poprzez zapisy w statucie lub umowie spółki odnoszące się do jednego z obszarów usług społecznych. Może też wykazać konkretne działania, które prowadzi, a które wpisują się w obszar usług społecznych. </a:t>
            </a:r>
            <a:br>
              <a:rPr lang="pl-PL" sz="2100" dirty="0">
                <a:latin typeface="Times New Roman" panose="02020603050405020304" pitchFamily="18" charset="0"/>
                <a:cs typeface="Times New Roman" panose="02020603050405020304" pitchFamily="18" charset="0"/>
              </a:rPr>
            </a:br>
            <a:r>
              <a:rPr lang="pl-PL" sz="2100" dirty="0">
                <a:latin typeface="Times New Roman" panose="02020603050405020304" pitchFamily="18" charset="0"/>
                <a:cs typeface="Times New Roman" panose="02020603050405020304" pitchFamily="18" charset="0"/>
              </a:rPr>
              <a:t>Przy weryfikacji należy pamiętać, że podmiot nie musi prowadzić działań we wszystkich obszarach usług społecznych wymienionych w ustawie. (…) </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W przypadku wątpliwości </a:t>
            </a:r>
            <a:br>
              <a:rPr lang="pl-PL" sz="2100" dirty="0">
                <a:effectLst/>
                <a:latin typeface="Times New Roman" panose="02020603050405020304" pitchFamily="18" charset="0"/>
                <a:ea typeface="Calibri" panose="020F0502020204030204" pitchFamily="34" charset="0"/>
                <a:cs typeface="Times New Roman" panose="02020603050405020304" pitchFamily="18" charset="0"/>
              </a:rPr>
            </a:b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w zakresie działalności prowadzonej przez podmiot albo nieprecyzyjnych zapisów statutu lub innego dokumentu o charakterze ustrojowym, należy zwrócić się do wnioskodawcy z prośbą </a:t>
            </a:r>
            <a:br>
              <a:rPr lang="pl-PL" sz="2100" dirty="0">
                <a:effectLst/>
                <a:latin typeface="Times New Roman" panose="02020603050405020304" pitchFamily="18" charset="0"/>
                <a:ea typeface="Calibri" panose="020F0502020204030204" pitchFamily="34" charset="0"/>
                <a:cs typeface="Times New Roman" panose="02020603050405020304" pitchFamily="18" charset="0"/>
              </a:rPr>
            </a:b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o przedstawienie dodatkowych wyjaśnień.</a:t>
            </a:r>
            <a:endParaRPr lang="pl-PL" sz="21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9D4507FC-DFE7-896D-E2CC-430A733773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Tree>
    <p:extLst>
      <p:ext uri="{BB962C8B-B14F-4D97-AF65-F5344CB8AC3E}">
        <p14:creationId xmlns:p14="http://schemas.microsoft.com/office/powerpoint/2010/main" val="57639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4CCE8B-B1DF-EDAD-B752-7C981705A666}"/>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E6943B3E-CFE8-3B13-CC91-51987CFBE6AD}"/>
              </a:ext>
            </a:extLst>
          </p:cNvPr>
          <p:cNvSpPr>
            <a:spLocks noGrp="1"/>
          </p:cNvSpPr>
          <p:nvPr>
            <p:ph idx="1"/>
          </p:nvPr>
        </p:nvSpPr>
        <p:spPr/>
        <p:txBody>
          <a:bodyPr>
            <a:normAutofit fontScale="92500"/>
          </a:bodyPr>
          <a:lstStyle/>
          <a:p>
            <a:pPr marL="0" indent="0" algn="just">
              <a:lnSpc>
                <a:spcPct val="150000"/>
              </a:lnSpc>
              <a:buNone/>
            </a:pPr>
            <a:r>
              <a:rPr lang="pl-PL" sz="2100" dirty="0">
                <a:latin typeface="Times New Roman" panose="02020603050405020304" pitchFamily="18" charset="0"/>
                <a:cs typeface="Times New Roman" panose="02020603050405020304" pitchFamily="18" charset="0"/>
              </a:rPr>
              <a:t>Stanowisko DES z dnia 23.12.2025 r. „Natomiast odnośnie do celu wskazanego w art. 4 ust. 1 pkt 2 UES ustawa w tym artykule nie doprecyzowuje, czy realizacja usług społecznych ma dotyczyć jedynie odpłatnych usług społecznych. Jednakże czytając ustawę całościowo i mając na uwadze zapisy art. 3 oraz art. 4 ust. 2 można by wnioskować, iż brać pod uwagę należy tylko usługi społeczne odpłatne.</a:t>
            </a:r>
          </a:p>
          <a:p>
            <a:pPr marL="0" indent="0" algn="just">
              <a:lnSpc>
                <a:spcPct val="150000"/>
              </a:lnSpc>
              <a:buNone/>
            </a:pPr>
            <a:endParaRPr lang="pl-PL" sz="500" dirty="0">
              <a:latin typeface="Times New Roman" panose="02020603050405020304" pitchFamily="18" charset="0"/>
              <a:cs typeface="Times New Roman" panose="02020603050405020304" pitchFamily="18" charset="0"/>
            </a:endParaRPr>
          </a:p>
          <a:p>
            <a:pPr marL="0" indent="0" algn="just">
              <a:lnSpc>
                <a:spcPct val="150000"/>
              </a:lnSpc>
              <a:buNone/>
            </a:pPr>
            <a:r>
              <a:rPr lang="pl-PL" sz="2100" dirty="0">
                <a:latin typeface="Times New Roman" panose="02020603050405020304" pitchFamily="18" charset="0"/>
                <a:cs typeface="Times New Roman" panose="02020603050405020304" pitchFamily="18" charset="0"/>
              </a:rPr>
              <a:t>Niemniej takie podejście byłoby zawężające. Zatem można uznać, że PES ma na celu realizacje usług społecznych także, gdy usługi społeczne realizuje bezpłatnie (jednakże w takim przypadku nieodzowne jest aby prowadził działalność gospodarczą lub inną działalność o charakterze odpłatnym, jako że komponent odpłatności jest kluczowy w świetle art. 3 UES).</a:t>
            </a:r>
          </a:p>
        </p:txBody>
      </p:sp>
      <p:pic>
        <p:nvPicPr>
          <p:cNvPr id="4" name="Obraz 3">
            <a:extLst>
              <a:ext uri="{FF2B5EF4-FFF2-40B4-BE49-F238E27FC236}">
                <a16:creationId xmlns:a16="http://schemas.microsoft.com/office/drawing/2014/main" id="{E39A5847-5AD3-73C9-4B33-51AF567DF8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Tree>
    <p:extLst>
      <p:ext uri="{BB962C8B-B14F-4D97-AF65-F5344CB8AC3E}">
        <p14:creationId xmlns:p14="http://schemas.microsoft.com/office/powerpoint/2010/main" val="334711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1336DD-34E5-606F-7AB7-A181E5A2DF8F}"/>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1104897F-3DFF-CF54-ACF7-E92EB4D40E27}"/>
              </a:ext>
            </a:extLst>
          </p:cNvPr>
          <p:cNvSpPr>
            <a:spLocks noGrp="1"/>
          </p:cNvSpPr>
          <p:nvPr>
            <p:ph idx="1"/>
          </p:nvPr>
        </p:nvSpPr>
        <p:spPr>
          <a:xfrm>
            <a:off x="410967" y="1849959"/>
            <a:ext cx="11383766" cy="4802188"/>
          </a:xfrm>
          <a:blipFill>
            <a:blip r:embed="rId2"/>
            <a:tile tx="0" ty="0" sx="100000" sy="100000" flip="none" algn="tl"/>
          </a:blipFill>
        </p:spPr>
        <p:txBody>
          <a:bodyPr>
            <a:normAutofit fontScale="92500" lnSpcReduction="10000"/>
          </a:bodyPr>
          <a:lstStyle/>
          <a:p>
            <a:pPr marL="0" indent="0" algn="just">
              <a:lnSpc>
                <a:spcPct val="150000"/>
              </a:lnSpc>
              <a:spcBef>
                <a:spcPts val="0"/>
              </a:spcBef>
              <a:buNone/>
            </a:pP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Jeśli natomiast we wniosku wskazany został cel reintegracji społecznej i zawodowej osób zagrożonych wykluczeniem społecznym, to w razie wątpliwości wnioskodawca może być wezwany do przedłożenia dokumentów potwierdzających zatrudnianie osób wliczanych do ogółu celem ustalenia, że wartość 30% wskaźnika, o którym mowa w art. 5 ust. 2 ustawy jest faktycznie zachowana na dzień złożenia wniosku. </a:t>
            </a:r>
            <a:r>
              <a:rPr lang="pl-PL" sz="2000" kern="100" dirty="0">
                <a:latin typeface="Times New Roman" panose="02020603050405020304" pitchFamily="18" charset="0"/>
                <a:ea typeface="Calibri" panose="020F0502020204030204" pitchFamily="34" charset="0"/>
                <a:cs typeface="Times New Roman" panose="02020603050405020304" pitchFamily="18" charset="0"/>
              </a:rPr>
              <a:t>M</a:t>
            </a: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ogą  zatem być to:</a:t>
            </a:r>
          </a:p>
          <a:p>
            <a:pPr marL="342900" lvl="0" indent="-342900" algn="just">
              <a:lnSpc>
                <a:spcPct val="150000"/>
              </a:lnSpc>
              <a:spcBef>
                <a:spcPts val="0"/>
              </a:spcBef>
              <a:buFont typeface="Symbol" panose="05050102010706020507" pitchFamily="18" charset="2"/>
              <a:buChar char=""/>
              <a:tabLst>
                <a:tab pos="7346950" algn="l"/>
              </a:tabLst>
            </a:pP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umowy o pracę lub umowy o pracę nakładczą,</a:t>
            </a:r>
          </a:p>
          <a:p>
            <a:pPr marL="342900" lvl="0" indent="-342900" algn="just">
              <a:lnSpc>
                <a:spcPct val="150000"/>
              </a:lnSpc>
              <a:spcBef>
                <a:spcPts val="0"/>
              </a:spcBef>
              <a:buFont typeface="Symbol" panose="05050102010706020507" pitchFamily="18" charset="2"/>
              <a:buChar char=""/>
              <a:tabLst>
                <a:tab pos="7346950" algn="l"/>
              </a:tabLst>
            </a:pP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 umowy cywilne czy odpis z </a:t>
            </a:r>
            <a:r>
              <a:rPr lang="pl-PL" sz="2000" kern="100" dirty="0" err="1">
                <a:effectLst/>
                <a:latin typeface="Times New Roman" panose="02020603050405020304" pitchFamily="18" charset="0"/>
                <a:ea typeface="Calibri" panose="020F0502020204030204" pitchFamily="34" charset="0"/>
                <a:cs typeface="Times New Roman" panose="02020603050405020304" pitchFamily="18" charset="0"/>
              </a:rPr>
              <a:t>CEiDG</a:t>
            </a: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 osoby prowadzącej jednoosobową działalność gospodarczą   zgodnie z art. 5 ust. 3 ustawy lub</a:t>
            </a:r>
          </a:p>
          <a:p>
            <a:pPr marL="342900" lvl="0" indent="-342900" algn="just">
              <a:lnSpc>
                <a:spcPct val="150000"/>
              </a:lnSpc>
              <a:spcBef>
                <a:spcPts val="0"/>
              </a:spcBef>
              <a:spcAft>
                <a:spcPts val="800"/>
              </a:spcAft>
              <a:buFont typeface="Symbol" panose="05050102010706020507" pitchFamily="18" charset="2"/>
              <a:buChar char=""/>
              <a:tabLst>
                <a:tab pos="7346950" algn="l"/>
              </a:tabLst>
            </a:pPr>
            <a:r>
              <a:rPr lang="pl-PL" sz="2000" kern="100" dirty="0">
                <a:effectLst/>
                <a:latin typeface="Times New Roman" panose="02020603050405020304" pitchFamily="18" charset="0"/>
                <a:ea typeface="Calibri" panose="020F0502020204030204" pitchFamily="34" charset="0"/>
                <a:cs typeface="Times New Roman" panose="02020603050405020304" pitchFamily="18" charset="0"/>
              </a:rPr>
              <a:t>tabelaryczna informacja uwzględniająca imię i nazwisko osoby wliczanej do wskaźnika, podstawę jej zatrudnienia, czasookres zatrudnienia, wymiar etatu, a w przypadku osób zagrożonych wykluczeniem społecznym również do wniosku należy dołączyć dokument potwierdzający jedną z przesłanek wykluczenia wskazaną w art. 2 pkt 6 ustawy oraz przedmiot zlecenia - w przypadku osób wykonujących zlecenie.</a:t>
            </a:r>
          </a:p>
        </p:txBody>
      </p:sp>
      <p:pic>
        <p:nvPicPr>
          <p:cNvPr id="4" name="Obraz 3">
            <a:extLst>
              <a:ext uri="{FF2B5EF4-FFF2-40B4-BE49-F238E27FC236}">
                <a16:creationId xmlns:a16="http://schemas.microsoft.com/office/drawing/2014/main" id="{E81EC82A-FC3F-D246-7E6D-573F09536D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Tree>
    <p:extLst>
      <p:ext uri="{BB962C8B-B14F-4D97-AF65-F5344CB8AC3E}">
        <p14:creationId xmlns:p14="http://schemas.microsoft.com/office/powerpoint/2010/main" val="234318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973F19-A2D0-B548-3B89-8F02D32F3193}"/>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A0838A02-1162-CC30-AD95-A1B8DFBDE3C0}"/>
              </a:ext>
            </a:extLst>
          </p:cNvPr>
          <p:cNvSpPr>
            <a:spLocks noGrp="1"/>
          </p:cNvSpPr>
          <p:nvPr>
            <p:ph idx="1"/>
          </p:nvPr>
        </p:nvSpPr>
        <p:spPr/>
        <p:txBody>
          <a:bodyPr>
            <a:normAutofit lnSpcReduction="10000"/>
          </a:bodyPr>
          <a:lstStyle/>
          <a:p>
            <a:endParaRPr lang="pl-PL" dirty="0"/>
          </a:p>
          <a:p>
            <a:pPr marL="0" indent="0">
              <a:buNone/>
            </a:pPr>
            <a:endParaRPr lang="pl-PL" sz="1800" b="1"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endParaRPr>
          </a:p>
          <a:p>
            <a:pPr algn="just">
              <a:lnSpc>
                <a:spcPct val="150000"/>
              </a:lnSpc>
            </a:pPr>
            <a:r>
              <a:rPr lang="pl-PL" sz="2100" b="1"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Rada nadzorcza albo komisja rewizyjna </a:t>
            </a:r>
            <a:r>
              <a:rPr lang="pl-PL" sz="21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 w przypadku spółki non profit.</a:t>
            </a:r>
          </a:p>
          <a:p>
            <a:pPr algn="just">
              <a:lnSpc>
                <a:spcPct val="150000"/>
              </a:lnSpc>
            </a:pPr>
            <a:r>
              <a:rPr lang="pl-PL" sz="2100" b="1"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Spotkanie konsultacyjne, </a:t>
            </a:r>
            <a:r>
              <a:rPr lang="pl-PL" sz="21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o którym mowa w art. 7a ustawy o spółdzielniach socjalnych - w przypadku gdy spółdzielnia socjalna uzyskała status przedsiębiorstwa społecznego i której założycielem jest osoba prawna lub w przypadku gdy liczba członków spółdzielni socjalnej jest mniejsza niż liczba pracowników niebędących jej członkami.</a:t>
            </a:r>
          </a:p>
          <a:p>
            <a:pPr algn="just">
              <a:lnSpc>
                <a:spcPct val="150000"/>
              </a:lnSpc>
            </a:pPr>
            <a:r>
              <a:rPr lang="pl-PL" sz="2100" b="1"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Organ konsultacyjno-doradczy </a:t>
            </a:r>
            <a:r>
              <a:rPr lang="pl-PL" sz="21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rPr>
              <a:t>– </a:t>
            </a:r>
            <a:r>
              <a:rPr lang="pl-PL" sz="21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 przypadku wnioskodawców działających w pozostałych formach prawnych. </a:t>
            </a:r>
          </a:p>
          <a:p>
            <a:endParaRPr lang="pl-PL" sz="24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endParaRPr>
          </a:p>
          <a:p>
            <a:endParaRPr lang="pl-PL" sz="28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endParaRPr>
          </a:p>
          <a:p>
            <a:endParaRPr lang="pl-PL" sz="28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endParaRPr>
          </a:p>
          <a:p>
            <a:endParaRPr lang="pl-PL" sz="2800" b="0" kern="100" dirty="0">
              <a:solidFill>
                <a:schemeClr val="tx1"/>
              </a:solidFill>
              <a:effectLst/>
              <a:latin typeface="Times New Roman" panose="02020603050405020304" pitchFamily="18" charset="0"/>
              <a:ea typeface="Helvetica" panose="020B060402020202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6994472F-89D4-C405-3753-15437843A8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
        <p:nvSpPr>
          <p:cNvPr id="5" name="Strzałka: w prawo z wcięciem 4">
            <a:extLst>
              <a:ext uri="{FF2B5EF4-FFF2-40B4-BE49-F238E27FC236}">
                <a16:creationId xmlns:a16="http://schemas.microsoft.com/office/drawing/2014/main" id="{80D33FEB-4ADB-AB76-E7F1-26E8ADDA1273}"/>
              </a:ext>
            </a:extLst>
          </p:cNvPr>
          <p:cNvSpPr/>
          <p:nvPr/>
        </p:nvSpPr>
        <p:spPr>
          <a:xfrm>
            <a:off x="838200" y="1825625"/>
            <a:ext cx="10515600" cy="756708"/>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Organ konsultacyjno-doradczy– jego forma</a:t>
            </a:r>
          </a:p>
        </p:txBody>
      </p:sp>
    </p:spTree>
    <p:extLst>
      <p:ext uri="{BB962C8B-B14F-4D97-AF65-F5344CB8AC3E}">
        <p14:creationId xmlns:p14="http://schemas.microsoft.com/office/powerpoint/2010/main" val="2555709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7D9A55-4218-FF64-7839-11BEF6E16C5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6E18644-385D-8D36-7FD4-E121E7355128}"/>
              </a:ext>
            </a:extLst>
          </p:cNvPr>
          <p:cNvSpPr>
            <a:spLocks noGrp="1"/>
          </p:cNvSpPr>
          <p:nvPr>
            <p:ph idx="1"/>
          </p:nvPr>
        </p:nvSpPr>
        <p:spPr/>
        <p:txBody>
          <a:bodyPr>
            <a:normAutofit lnSpcReduction="10000"/>
          </a:bodyPr>
          <a:lstStyle/>
          <a:p>
            <a:endParaRPr lang="pl-PL" sz="2400" dirty="0"/>
          </a:p>
          <a:p>
            <a:pPr marL="742950" lvl="1" indent="-285750" algn="just">
              <a:lnSpc>
                <a:spcPct val="107000"/>
              </a:lnSpc>
              <a:buFont typeface="+mj-lt"/>
              <a:buAutoNum type="arabicParenR"/>
            </a:pPr>
            <a:endPar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gn="just">
              <a:lnSpc>
                <a:spcPct val="150000"/>
              </a:lnSpc>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zapoznawanie się nie rzadziej niż raz w roku z wynikami działalności przedsiębiorstwa społecznego oraz wyrażanie opinii w tym zakresie,</a:t>
            </a:r>
          </a:p>
          <a:p>
            <a:pPr lvl="1" algn="just">
              <a:lnSpc>
                <a:spcPct val="150000"/>
              </a:lnSpc>
            </a:pPr>
            <a:endParaRPr lang="pl-PL" sz="5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opiniowanie regulaminu pracy lub zasad organizacji pracy ustalanych przez przedsiębiorstwo społeczne oraz proponowanych zmian w tym zakresie,</a:t>
            </a:r>
          </a:p>
          <a:p>
            <a:pPr lvl="1" algn="just">
              <a:lnSpc>
                <a:spcPct val="150000"/>
              </a:lnSpc>
            </a:pPr>
            <a:endParaRPr lang="pl-PL" sz="5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50000"/>
              </a:lnSpc>
              <a:spcAft>
                <a:spcPts val="800"/>
              </a:spcAft>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opiniowanie planowanych działań przedsiębiorstwa społecznego, w tym na rzecz reintegracji społecznej i zawodowej.</a:t>
            </a:r>
          </a:p>
          <a:p>
            <a:endParaRPr lang="pl-PL" dirty="0"/>
          </a:p>
        </p:txBody>
      </p:sp>
      <p:pic>
        <p:nvPicPr>
          <p:cNvPr id="4" name="Obraz 3">
            <a:extLst>
              <a:ext uri="{FF2B5EF4-FFF2-40B4-BE49-F238E27FC236}">
                <a16:creationId xmlns:a16="http://schemas.microsoft.com/office/drawing/2014/main" id="{9F5C5E9C-633E-60EB-04A8-6563BB8550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
        <p:nvSpPr>
          <p:cNvPr id="5" name="Strzałka: w prawo z wcięciem 4">
            <a:extLst>
              <a:ext uri="{FF2B5EF4-FFF2-40B4-BE49-F238E27FC236}">
                <a16:creationId xmlns:a16="http://schemas.microsoft.com/office/drawing/2014/main" id="{2271CE61-D0B6-849F-AE88-DA2F4A687607}"/>
              </a:ext>
            </a:extLst>
          </p:cNvPr>
          <p:cNvSpPr/>
          <p:nvPr/>
        </p:nvSpPr>
        <p:spPr>
          <a:xfrm>
            <a:off x="838200" y="1825624"/>
            <a:ext cx="10515600" cy="86677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Organ konsultacyjno-doradczy – jego kompetencje</a:t>
            </a:r>
          </a:p>
        </p:txBody>
      </p:sp>
    </p:spTree>
    <p:extLst>
      <p:ext uri="{BB962C8B-B14F-4D97-AF65-F5344CB8AC3E}">
        <p14:creationId xmlns:p14="http://schemas.microsoft.com/office/powerpoint/2010/main" val="227590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42252F-07E1-5CCE-6F3A-FCFFA4DFB9AF}"/>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EA2F95C7-AEB2-29CF-2EA0-8A4871E2CC26}"/>
              </a:ext>
            </a:extLst>
          </p:cNvPr>
          <p:cNvSpPr>
            <a:spLocks noGrp="1"/>
          </p:cNvSpPr>
          <p:nvPr>
            <p:ph idx="1"/>
          </p:nvPr>
        </p:nvSpPr>
        <p:spPr>
          <a:xfrm>
            <a:off x="838200" y="1825625"/>
            <a:ext cx="10515600" cy="3999442"/>
          </a:xfrm>
        </p:spPr>
        <p:txBody>
          <a:bodyPr>
            <a:normAutofit/>
          </a:bodyPr>
          <a:lstStyle/>
          <a:p>
            <a:pPr>
              <a:lnSpc>
                <a:spcPct val="150000"/>
              </a:lnSpc>
            </a:pPr>
            <a:endPar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spcAft>
                <a:spcPts val="800"/>
              </a:spcAft>
              <a:buNone/>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W jego skład wchodzą wszystkie osoby zatrudnione w tym przedsiębiorstwie.</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Jeżeli liczba tych osób przekracza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dziesięć</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 organ konsultacyjno-doradczy może składać się </a:t>
            </a:r>
            <a:b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z przedstawicieli tych osób w liczbie nie mniejszej niż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trzy</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2100" kern="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A49DF889-454A-83D8-53CE-35404CFDB8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
        <p:nvSpPr>
          <p:cNvPr id="5" name="Strzałka: w prawo z wcięciem 4">
            <a:extLst>
              <a:ext uri="{FF2B5EF4-FFF2-40B4-BE49-F238E27FC236}">
                <a16:creationId xmlns:a16="http://schemas.microsoft.com/office/drawing/2014/main" id="{0A405C71-54CD-69D2-CB3B-2B5AF18415A7}"/>
              </a:ext>
            </a:extLst>
          </p:cNvPr>
          <p:cNvSpPr/>
          <p:nvPr/>
        </p:nvSpPr>
        <p:spPr>
          <a:xfrm>
            <a:off x="690880" y="1825625"/>
            <a:ext cx="10515600" cy="858308"/>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Organ konsultacyjno-doradczy – jego skład</a:t>
            </a:r>
          </a:p>
        </p:txBody>
      </p:sp>
    </p:spTree>
    <p:extLst>
      <p:ext uri="{BB962C8B-B14F-4D97-AF65-F5344CB8AC3E}">
        <p14:creationId xmlns:p14="http://schemas.microsoft.com/office/powerpoint/2010/main" val="400286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1E91D0-0C67-A713-9B13-DD507265FF3F}"/>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7C71650B-1CEE-541B-C947-114EF7C3FF1B}"/>
              </a:ext>
            </a:extLst>
          </p:cNvPr>
          <p:cNvSpPr>
            <a:spLocks noGrp="1"/>
          </p:cNvSpPr>
          <p:nvPr>
            <p:ph idx="1"/>
          </p:nvPr>
        </p:nvSpPr>
        <p:spPr>
          <a:xfrm>
            <a:off x="838200" y="1825625"/>
            <a:ext cx="10515600" cy="3958726"/>
          </a:xfrm>
          <a:blipFill>
            <a:blip r:embed="rId2"/>
            <a:tile tx="0" ty="0" sx="100000" sy="100000" flip="none" algn="tl"/>
          </a:blipFill>
        </p:spPr>
        <p:txBody>
          <a:bodyPr>
            <a:normAutofit/>
          </a:bodyPr>
          <a:lstStyle/>
          <a:p>
            <a:pPr marL="0" indent="0" algn="just">
              <a:lnSpc>
                <a:spcPct val="150000"/>
              </a:lnSpc>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Niniejsza prezentacja związana jest z realizacją:</a:t>
            </a:r>
          </a:p>
          <a:p>
            <a:pPr marL="0" indent="0" algn="just">
              <a:lnSpc>
                <a:spcPct val="150000"/>
              </a:lnSpc>
              <a:buNone/>
            </a:pP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Programu pn. Profesjonalne wsparcie w zakresie wdrażania przepisów ustawy</a:t>
            </a:r>
            <a:r>
              <a:rPr lang="pl-PL" sz="2000" dirty="0">
                <a:latin typeface="Times New Roman" panose="02020603050405020304" pitchFamily="18" charset="0"/>
                <a:ea typeface="Times New Roman" panose="02020603050405020304" pitchFamily="18" charset="0"/>
                <a:cs typeface="Times New Roman" panose="02020603050405020304" pitchFamily="18" charset="0"/>
              </a:rPr>
              <a:t> </a:t>
            </a: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o ekonomii społecznej w ramach działania 04.13 Wysokiej jakości system włączenia społecznego w ramach Programu Fundusze Europejskie dla Rozwoju Społecznego 2021-2027 (FERS)</a:t>
            </a:r>
            <a:r>
              <a:rPr lang="pl-PL"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pl-P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endParaRPr lang="pl-PL"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Dofinansowanie projektu z UE: 19 541 895,40 zł </a:t>
            </a:r>
          </a:p>
          <a:p>
            <a:pPr marL="0" indent="0" algn="just">
              <a:lnSpc>
                <a:spcPct val="150000"/>
              </a:lnSpc>
              <a:buNone/>
            </a:pPr>
            <a:endParaRPr lang="pl-PL" dirty="0"/>
          </a:p>
        </p:txBody>
      </p:sp>
      <p:pic>
        <p:nvPicPr>
          <p:cNvPr id="4" name="Obraz 3">
            <a:extLst>
              <a:ext uri="{FF2B5EF4-FFF2-40B4-BE49-F238E27FC236}">
                <a16:creationId xmlns:a16="http://schemas.microsoft.com/office/drawing/2014/main" id="{DEFA420F-3D91-9276-F998-679033C63E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spTree>
    <p:extLst>
      <p:ext uri="{BB962C8B-B14F-4D97-AF65-F5344CB8AC3E}">
        <p14:creationId xmlns:p14="http://schemas.microsoft.com/office/powerpoint/2010/main" val="185941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2DC256-108C-6287-924A-CB3570A009E9}"/>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A3F5A6BA-757D-C93A-BF3A-296CB4BF6CF3}"/>
              </a:ext>
            </a:extLst>
          </p:cNvPr>
          <p:cNvSpPr>
            <a:spLocks noGrp="1"/>
          </p:cNvSpPr>
          <p:nvPr>
            <p:ph idx="1"/>
          </p:nvPr>
        </p:nvSpPr>
        <p:spPr/>
        <p:txBody>
          <a:bodyPr>
            <a:normAutofit fontScale="92500"/>
          </a:bodyPr>
          <a:lstStyle/>
          <a:p>
            <a:pPr marL="0" indent="0">
              <a:buNone/>
            </a:pPr>
            <a:endParaRPr lang="pl-PL" sz="900" dirty="0"/>
          </a:p>
          <a:p>
            <a:pPr marL="0" indent="0" algn="just">
              <a:lnSpc>
                <a:spcPct val="150000"/>
              </a:lnSpc>
              <a:buNone/>
            </a:pPr>
            <a:r>
              <a:rPr lang="pl-PL" sz="2300" b="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UWAGA! W skład tego organu mogą wchodzić tylko osoby zatrudnione na podstawie stosunku pracy, stosunku służbowego lub umowy o pracę nakładczą.</a:t>
            </a:r>
            <a:r>
              <a:rPr lang="pl-PL" sz="23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2300" kern="100" dirty="0">
                <a:effectLst/>
                <a:latin typeface="Times New Roman" panose="02020603050405020304" pitchFamily="18" charset="0"/>
                <a:ea typeface="Calibri" panose="020F0502020204030204" pitchFamily="34" charset="0"/>
                <a:cs typeface="Times New Roman" panose="02020603050405020304" pitchFamily="18" charset="0"/>
              </a:rPr>
              <a:t>Stosujemy tu określoną w art. 2 pkt 10 ustawy </a:t>
            </a:r>
            <a:r>
              <a:rPr lang="pl-PL" sz="2300" kern="0" dirty="0">
                <a:effectLst/>
                <a:latin typeface="Times New Roman" panose="02020603050405020304" pitchFamily="18" charset="0"/>
                <a:ea typeface="Times New Roman" panose="02020603050405020304" pitchFamily="18" charset="0"/>
                <a:cs typeface="Times New Roman" panose="02020603050405020304" pitchFamily="18" charset="0"/>
              </a:rPr>
              <a:t>definicją </a:t>
            </a:r>
            <a:r>
              <a:rPr lang="pl-PL" sz="2300" kern="100" dirty="0">
                <a:effectLst/>
                <a:latin typeface="Times New Roman" panose="02020603050405020304" pitchFamily="18" charset="0"/>
                <a:ea typeface="Calibri" panose="020F0502020204030204" pitchFamily="34" charset="0"/>
                <a:cs typeface="Times New Roman" panose="02020603050405020304" pitchFamily="18" charset="0"/>
              </a:rPr>
              <a:t>zatrudnienia, o którym mowa w </a:t>
            </a:r>
            <a:r>
              <a:rPr lang="pl-PL" sz="2300" kern="100" dirty="0">
                <a:latin typeface="Times New Roman" panose="02020603050405020304" pitchFamily="18" charset="0"/>
                <a:ea typeface="Calibri" panose="020F0502020204030204" pitchFamily="34" charset="0"/>
                <a:cs typeface="Times New Roman" panose="02020603050405020304" pitchFamily="18" charset="0"/>
              </a:rPr>
              <a:t>art. 2 ust. 1 pkt 51</a:t>
            </a:r>
            <a:r>
              <a:rPr lang="pl-PL" sz="2300" kern="100" dirty="0">
                <a:effectLst/>
                <a:latin typeface="Times New Roman" panose="02020603050405020304" pitchFamily="18" charset="0"/>
                <a:ea typeface="Calibri" panose="020F0502020204030204" pitchFamily="34" charset="0"/>
                <a:cs typeface="Times New Roman" panose="02020603050405020304" pitchFamily="18" charset="0"/>
              </a:rPr>
              <a:t> ustawy z dnia 20.03.2025 r. o rynku pracy i służbach zatrudnienia</a:t>
            </a:r>
            <a:r>
              <a:rPr lang="pl-PL" sz="2300" kern="100" dirty="0">
                <a:latin typeface="Times New Roman" panose="02020603050405020304" pitchFamily="18" charset="0"/>
                <a:ea typeface="Calibri" panose="020F0502020204030204" pitchFamily="34" charset="0"/>
                <a:cs typeface="Times New Roman" panose="02020603050405020304" pitchFamily="18" charset="0"/>
              </a:rPr>
              <a:t>.</a:t>
            </a:r>
            <a:r>
              <a:rPr lang="pl-PL" sz="23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23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endParaRPr lang="pl-PL" sz="23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buNone/>
            </a:pPr>
            <a:r>
              <a:rPr lang="pl-PL" sz="2300" kern="0" dirty="0">
                <a:latin typeface="Times New Roman" panose="02020603050405020304" pitchFamily="18" charset="0"/>
                <a:ea typeface="Times New Roman" panose="02020603050405020304" pitchFamily="18" charset="0"/>
                <a:cs typeface="Times New Roman" panose="02020603050405020304" pitchFamily="18" charset="0"/>
              </a:rPr>
              <a:t>Na okoliczność spełniania </a:t>
            </a:r>
            <a:r>
              <a:rPr lang="pl-PL" sz="2300" kern="0" dirty="0">
                <a:effectLst/>
                <a:latin typeface="Times New Roman" panose="02020603050405020304" pitchFamily="18" charset="0"/>
                <a:ea typeface="Times New Roman" panose="02020603050405020304" pitchFamily="18" charset="0"/>
                <a:cs typeface="Times New Roman" panose="02020603050405020304" pitchFamily="18" charset="0"/>
              </a:rPr>
              <a:t>tego warunku należy zatem zwracać uwagę nie tylko na kompetencje organu konsultacyjno-doradczego, ale na jego skład, a przede wszystkim formę.</a:t>
            </a:r>
            <a:endParaRPr lang="pl-PL" sz="2300" dirty="0"/>
          </a:p>
          <a:p>
            <a:pPr marL="0" indent="0" algn="just">
              <a:buNone/>
            </a:pPr>
            <a:endParaRPr lang="pl-PL" dirty="0"/>
          </a:p>
        </p:txBody>
      </p:sp>
      <p:pic>
        <p:nvPicPr>
          <p:cNvPr id="4" name="Obraz 3">
            <a:extLst>
              <a:ext uri="{FF2B5EF4-FFF2-40B4-BE49-F238E27FC236}">
                <a16:creationId xmlns:a16="http://schemas.microsoft.com/office/drawing/2014/main" id="{901BEF38-7AE1-F78F-84D9-76CD591192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93206"/>
            <a:ext cx="10662920" cy="1644107"/>
          </a:xfrm>
          <a:prstGeom prst="rect">
            <a:avLst/>
          </a:prstGeom>
          <a:noFill/>
          <a:ln>
            <a:noFill/>
          </a:ln>
        </p:spPr>
      </p:pic>
    </p:spTree>
    <p:extLst>
      <p:ext uri="{BB962C8B-B14F-4D97-AF65-F5344CB8AC3E}">
        <p14:creationId xmlns:p14="http://schemas.microsoft.com/office/powerpoint/2010/main" val="399684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77A618-4A4B-7FCB-9A98-E7267E4E1CC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516F202D-5551-37F8-1879-51F5FD36A3E5}"/>
              </a:ext>
            </a:extLst>
          </p:cNvPr>
          <p:cNvSpPr>
            <a:spLocks noGrp="1"/>
          </p:cNvSpPr>
          <p:nvPr>
            <p:ph idx="1"/>
          </p:nvPr>
        </p:nvSpPr>
        <p:spPr>
          <a:xfrm>
            <a:off x="838200" y="1825624"/>
            <a:ext cx="10515600" cy="4667251"/>
          </a:xfrm>
          <a:blipFill>
            <a:blip r:embed="rId2"/>
            <a:tile tx="0" ty="0" sx="100000" sy="100000" flip="none" algn="tl"/>
          </a:blipFill>
        </p:spPr>
        <p:txBody>
          <a:bodyPr>
            <a:normAutofit/>
          </a:bodyPr>
          <a:lstStyle/>
          <a:p>
            <a:pPr marL="0" indent="0" algn="just">
              <a:lnSpc>
                <a:spcPct val="150000"/>
              </a:lnSpc>
              <a:buNone/>
            </a:pP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Forma prawna jest szczególnie istotna, gdy wnioskodawcą jest spółka z o.o.</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 Zastosowanie tu mają bowiem przepisy Kodeksu spółek handlowych, w tym m.in. a</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rt. 214  § 1 KSH dotyczący składu komisji rewizyjnej lub rady nadzorczej.</a:t>
            </a:r>
          </a:p>
          <a:p>
            <a:pPr marL="0" indent="0" algn="just">
              <a:lnSpc>
                <a:spcPct val="150000"/>
              </a:lnSpc>
              <a:buNone/>
            </a:pPr>
            <a:endParaRPr lang="pl-PL" sz="5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50000"/>
              </a:lnSpc>
              <a:buNone/>
            </a:pPr>
            <a:r>
              <a:rPr lang="pl-PL" sz="2100" kern="0" dirty="0">
                <a:latin typeface="Times New Roman" panose="02020603050405020304" pitchFamily="18" charset="0"/>
                <a:ea typeface="Times New Roman" panose="02020603050405020304" pitchFamily="18" charset="0"/>
                <a:cs typeface="Times New Roman" panose="02020603050405020304" pitchFamily="18" charset="0"/>
              </a:rPr>
              <a:t>Przepis ten określa </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zakaz łączenia stanowisk - członek zarządu, prokurent, likwidator, kierownik oddziału lub zakładu oraz zatrudniony w spółce główny księgowy, radca prawny lub adwokat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nie może być jednocześnie </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członkiem rady nadzorczej lub komisji rewizyjnej.</a:t>
            </a:r>
            <a:r>
              <a:rPr lang="pl-PL" sz="21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Przepis ten stosuje się również do innych osób,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które podlegają bezpośrednio członkowi zarządu albo likwidatorowi (</a:t>
            </a:r>
            <a:r>
              <a:rPr lang="pl-PL" sz="2100" dirty="0">
                <a:effectLst/>
                <a:latin typeface="Times New Roman" panose="02020603050405020304" pitchFamily="18" charset="0"/>
                <a:ea typeface="Calibri" panose="020F0502020204030204" pitchFamily="34" charset="0"/>
                <a:cs typeface="Times New Roman" panose="02020603050405020304" pitchFamily="18" charset="0"/>
              </a:rPr>
              <a:t>a</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rt. 214  § 2 KSH -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a zatem odnosi się to również do pracowników)</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21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l-PL" sz="2400" dirty="0"/>
          </a:p>
        </p:txBody>
      </p:sp>
      <p:pic>
        <p:nvPicPr>
          <p:cNvPr id="4" name="Obraz 3">
            <a:extLst>
              <a:ext uri="{FF2B5EF4-FFF2-40B4-BE49-F238E27FC236}">
                <a16:creationId xmlns:a16="http://schemas.microsoft.com/office/drawing/2014/main" id="{7E26F74A-3BFD-0532-C8CC-49DD203D99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293206"/>
            <a:ext cx="10662920" cy="1644107"/>
          </a:xfrm>
          <a:prstGeom prst="rect">
            <a:avLst/>
          </a:prstGeom>
          <a:noFill/>
          <a:ln>
            <a:noFill/>
          </a:ln>
        </p:spPr>
      </p:pic>
    </p:spTree>
    <p:extLst>
      <p:ext uri="{BB962C8B-B14F-4D97-AF65-F5344CB8AC3E}">
        <p14:creationId xmlns:p14="http://schemas.microsoft.com/office/powerpoint/2010/main" val="224885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31DD7B-47CB-4A2C-03ED-E1081661F846}"/>
              </a:ext>
            </a:extLst>
          </p:cNvPr>
          <p:cNvSpPr>
            <a:spLocks noGrp="1"/>
          </p:cNvSpPr>
          <p:nvPr>
            <p:ph type="title"/>
          </p:nvPr>
        </p:nvSpPr>
        <p:spPr/>
        <p:txBody>
          <a:bodyPr/>
          <a:lstStyle/>
          <a:p>
            <a:endParaRPr lang="pl-PL" dirty="0"/>
          </a:p>
        </p:txBody>
      </p:sp>
      <p:pic>
        <p:nvPicPr>
          <p:cNvPr id="4" name="Obraz 3">
            <a:extLst>
              <a:ext uri="{FF2B5EF4-FFF2-40B4-BE49-F238E27FC236}">
                <a16:creationId xmlns:a16="http://schemas.microsoft.com/office/drawing/2014/main" id="{7334B1F9-D7C9-4BD7-E249-81CBCCF9DC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102543"/>
            <a:ext cx="10662920" cy="1644107"/>
          </a:xfrm>
          <a:prstGeom prst="rect">
            <a:avLst/>
          </a:prstGeom>
          <a:noFill/>
          <a:ln>
            <a:noFill/>
          </a:ln>
        </p:spPr>
      </p:pic>
      <p:sp>
        <p:nvSpPr>
          <p:cNvPr id="7" name="Symbol zastępczy zawartości 6">
            <a:extLst>
              <a:ext uri="{FF2B5EF4-FFF2-40B4-BE49-F238E27FC236}">
                <a16:creationId xmlns:a16="http://schemas.microsoft.com/office/drawing/2014/main" id="{57ED3AC8-7015-12D4-C7A5-C97172AA7F75}"/>
              </a:ext>
            </a:extLst>
          </p:cNvPr>
          <p:cNvSpPr>
            <a:spLocks noGrp="1"/>
          </p:cNvSpPr>
          <p:nvPr>
            <p:ph idx="1"/>
          </p:nvPr>
        </p:nvSpPr>
        <p:spPr>
          <a:xfrm>
            <a:off x="567267" y="1862667"/>
            <a:ext cx="11131125" cy="4314295"/>
          </a:xfrm>
        </p:spPr>
        <p:txBody>
          <a:bodyPr/>
          <a:lstStyle/>
          <a:p>
            <a:pPr marL="0" indent="0">
              <a:buNone/>
            </a:pPr>
            <a:endParaRPr lang="pl-PL" dirty="0"/>
          </a:p>
          <a:p>
            <a:pPr marL="0" indent="0">
              <a:buNone/>
            </a:pPr>
            <a:endParaRPr lang="pl-PL" dirty="0"/>
          </a:p>
          <a:p>
            <a:pPr marL="0" indent="0">
              <a:buNone/>
            </a:pPr>
            <a:endParaRPr lang="pl-PL" dirty="0"/>
          </a:p>
        </p:txBody>
      </p:sp>
      <p:sp>
        <p:nvSpPr>
          <p:cNvPr id="8" name="Strzałka: w prawo z wcięciem 7">
            <a:extLst>
              <a:ext uri="{FF2B5EF4-FFF2-40B4-BE49-F238E27FC236}">
                <a16:creationId xmlns:a16="http://schemas.microsoft.com/office/drawing/2014/main" id="{5FA2B94C-6715-ABE8-93F7-0B2C9EF56220}"/>
              </a:ext>
            </a:extLst>
          </p:cNvPr>
          <p:cNvSpPr/>
          <p:nvPr/>
        </p:nvSpPr>
        <p:spPr>
          <a:xfrm>
            <a:off x="493609" y="1517715"/>
            <a:ext cx="10933852" cy="736935"/>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pl-PL" sz="2400" dirty="0">
                <a:latin typeface="Times New Roman" panose="02020603050405020304" pitchFamily="18" charset="0"/>
                <a:cs typeface="Times New Roman" panose="02020603050405020304" pitchFamily="18" charset="0"/>
              </a:rPr>
              <a:t>Zakazy wynikające z art. 8 i art. 9 ustawy</a:t>
            </a:r>
          </a:p>
        </p:txBody>
      </p:sp>
      <p:sp>
        <p:nvSpPr>
          <p:cNvPr id="9" name="pole tekstowe 8">
            <a:extLst>
              <a:ext uri="{FF2B5EF4-FFF2-40B4-BE49-F238E27FC236}">
                <a16:creationId xmlns:a16="http://schemas.microsoft.com/office/drawing/2014/main" id="{A2A3AAD2-4889-1673-6550-842A4D218DE3}"/>
              </a:ext>
            </a:extLst>
          </p:cNvPr>
          <p:cNvSpPr txBox="1"/>
          <p:nvPr/>
        </p:nvSpPr>
        <p:spPr>
          <a:xfrm>
            <a:off x="567267" y="2370667"/>
            <a:ext cx="11146367" cy="4247317"/>
          </a:xfrm>
          <a:prstGeom prst="rect">
            <a:avLst/>
          </a:prstGeom>
          <a:noFill/>
        </p:spPr>
        <p:txBody>
          <a:bodyPr wrap="square" rtlCol="0">
            <a:spAutoFit/>
          </a:bodyPr>
          <a:lstStyle/>
          <a:p>
            <a:pPr algn="just"/>
            <a:endParaRPr lang="pl-PL" sz="400" b="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pl-PL" sz="2100" b="0" kern="1200" dirty="0">
                <a:solidFill>
                  <a:schemeClr val="tx1"/>
                </a:solidFill>
                <a:effectLst/>
                <a:latin typeface="Times New Roman" panose="02020603050405020304" pitchFamily="18" charset="0"/>
                <a:ea typeface="+mn-ea"/>
                <a:cs typeface="Times New Roman" panose="02020603050405020304" pitchFamily="18" charset="0"/>
              </a:rPr>
              <a:t>Zakazy wynikające z tych przepisów prawnych winny </a:t>
            </a:r>
            <a:r>
              <a:rPr lang="pl-PL" sz="2100" b="1" kern="1200" dirty="0">
                <a:solidFill>
                  <a:schemeClr val="tx1"/>
                </a:solidFill>
                <a:effectLst/>
                <a:latin typeface="Times New Roman" panose="02020603050405020304" pitchFamily="18" charset="0"/>
                <a:ea typeface="+mn-ea"/>
                <a:cs typeface="Times New Roman" panose="02020603050405020304" pitchFamily="18" charset="0"/>
              </a:rPr>
              <a:t>jednoznacznie wybrzmieć w umowie spółki lub statucie wnioskodawcy.</a:t>
            </a:r>
          </a:p>
          <a:p>
            <a:pPr algn="just"/>
            <a:endParaRPr lang="pl-PL" sz="900" dirty="0">
              <a:latin typeface="Times New Roman" panose="02020603050405020304" pitchFamily="18" charset="0"/>
              <a:cs typeface="Times New Roman" panose="02020603050405020304" pitchFamily="18" charset="0"/>
            </a:endParaRPr>
          </a:p>
          <a:p>
            <a:pPr marL="0" indent="0" algn="just">
              <a:lnSpc>
                <a:spcPct val="120000"/>
              </a:lnSpc>
              <a:buNone/>
            </a:pPr>
            <a:r>
              <a:rPr lang="pl-PL" sz="2100" b="0" i="0" u="none" strike="noStrike" kern="1200" baseline="0" dirty="0">
                <a:solidFill>
                  <a:schemeClr val="dk1"/>
                </a:solidFill>
                <a:latin typeface="Times New Roman" panose="02020603050405020304" pitchFamily="18" charset="0"/>
                <a:ea typeface="+mn-ea"/>
                <a:cs typeface="Times New Roman" panose="02020603050405020304" pitchFamily="18" charset="0"/>
              </a:rPr>
              <a:t>W </a:t>
            </a:r>
            <a:r>
              <a:rPr lang="pl-PL" sz="2100" b="1" i="0" u="none" strike="noStrike" kern="1200" baseline="0" dirty="0">
                <a:solidFill>
                  <a:schemeClr val="dk1"/>
                </a:solidFill>
                <a:latin typeface="Times New Roman" panose="02020603050405020304" pitchFamily="18" charset="0"/>
                <a:ea typeface="+mn-ea"/>
                <a:cs typeface="Times New Roman" panose="02020603050405020304" pitchFamily="18" charset="0"/>
              </a:rPr>
              <a:t>poradniku DES</a:t>
            </a:r>
            <a:r>
              <a:rPr lang="pl-PL" sz="21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(posiłkowo) zostało wyjaśnione, że: „Przedsiębiorstwo społeczne może wprowadzić zapisy dotyczące zakazu z art. 8 ust. 1 ustawy do statutu, umowy spółki lub innego dokumentu o charakterze ustrojowym. Odpowiednie zapisy mogą znaleźć się również w uchwale właściwego organu. Ważne jest, aby zawarty zapis zawierał wszystkie elementy wskazane w art. 8 ust. 1 ustawy o ekonomii społecznej. Przedsiębiorstwo społeczne może modyfikować te zapisy wyłącznie w zakresie ich dostosowania do swojej sytuacji formalno-prawnej (np. fundacja może usunąć zapisy odnoszące się do członków organizacji, gdyż fundacja nie posiada członków).” </a:t>
            </a:r>
          </a:p>
          <a:p>
            <a:pPr marL="0" indent="0" algn="just">
              <a:lnSpc>
                <a:spcPct val="120000"/>
              </a:lnSpc>
              <a:buNone/>
            </a:pPr>
            <a:endParaRPr lang="pl-PL" sz="4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0" indent="0" algn="just">
              <a:lnSpc>
                <a:spcPct val="120000"/>
              </a:lnSpc>
              <a:buNone/>
            </a:pPr>
            <a:endParaRPr lang="pl-PL" sz="9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0" indent="0" algn="just">
              <a:lnSpc>
                <a:spcPct val="120000"/>
              </a:lnSpc>
              <a:buNone/>
            </a:pPr>
            <a:r>
              <a:rPr lang="pl-PL" sz="2100" b="0" i="0" u="none" strike="noStrike" kern="1200" baseline="0" dirty="0">
                <a:solidFill>
                  <a:schemeClr val="dk1"/>
                </a:solidFill>
                <a:latin typeface="Times New Roman" panose="02020603050405020304" pitchFamily="18" charset="0"/>
                <a:ea typeface="+mn-ea"/>
                <a:cs typeface="Times New Roman" panose="02020603050405020304" pitchFamily="18" charset="0"/>
              </a:rPr>
              <a:t>Zakaz dotyczący  podziału zysku natomiast winien być wpisany w dokumenty ustrojowe podmiotu.</a:t>
            </a:r>
            <a:endParaRPr lang="pl-PL"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84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B62282-BE71-99A2-7500-B4595D91B6B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65821A03-F6AB-33AF-2A6C-30496638AAEC}"/>
              </a:ext>
            </a:extLst>
          </p:cNvPr>
          <p:cNvSpPr>
            <a:spLocks noGrp="1"/>
          </p:cNvSpPr>
          <p:nvPr>
            <p:ph idx="1"/>
          </p:nvPr>
        </p:nvSpPr>
        <p:spPr>
          <a:xfrm>
            <a:off x="838200" y="1690688"/>
            <a:ext cx="10515600" cy="4925869"/>
          </a:xfrm>
          <a:blipFill>
            <a:blip r:embed="rId2"/>
            <a:tile tx="0" ty="0" sx="100000" sy="100000" flip="none" algn="tl"/>
          </a:blipFill>
        </p:spPr>
        <p:txBody>
          <a:bodyPr>
            <a:normAutofit fontScale="70000" lnSpcReduction="20000"/>
          </a:bodyPr>
          <a:lstStyle/>
          <a:p>
            <a:pPr marL="0" indent="0" algn="just">
              <a:lnSpc>
                <a:spcPct val="150000"/>
              </a:lnSpc>
              <a:buNone/>
            </a:pPr>
            <a:r>
              <a:rPr lang="pl-PL" sz="2700" dirty="0">
                <a:latin typeface="Times New Roman" panose="02020603050405020304" pitchFamily="18" charset="0"/>
                <a:ea typeface="Times New Roman" panose="02020603050405020304" pitchFamily="18" charset="0"/>
              </a:rPr>
              <a:t>N</a:t>
            </a:r>
            <a:r>
              <a:rPr lang="pl-PL" sz="2700" dirty="0">
                <a:effectLst/>
                <a:latin typeface="Times New Roman" panose="02020603050405020304" pitchFamily="18" charset="0"/>
                <a:ea typeface="Times New Roman" panose="02020603050405020304" pitchFamily="18" charset="0"/>
              </a:rPr>
              <a:t>a zakończenie należy wspomnieć, że w myśl art. 7 Kodeksu postępowania administracyjnego, w toku postępowania organy administracji publicznej stoją na straży praworządności, </a:t>
            </a:r>
            <a:r>
              <a:rPr lang="pl-PL" sz="2700" b="1" dirty="0">
                <a:effectLst/>
                <a:latin typeface="Times New Roman" panose="02020603050405020304" pitchFamily="18" charset="0"/>
                <a:ea typeface="Times New Roman" panose="02020603050405020304" pitchFamily="18" charset="0"/>
              </a:rPr>
              <a:t>z urzędu</a:t>
            </a:r>
            <a:r>
              <a:rPr lang="pl-PL" sz="2700" dirty="0">
                <a:effectLst/>
                <a:latin typeface="Times New Roman" panose="02020603050405020304" pitchFamily="18" charset="0"/>
                <a:ea typeface="Times New Roman" panose="02020603050405020304" pitchFamily="18" charset="0"/>
              </a:rPr>
              <a:t> lub na wniosek stron podejmują wszelkie czynności niezbędne m.in. </a:t>
            </a:r>
            <a:r>
              <a:rPr lang="pl-PL" sz="2700" b="1" dirty="0">
                <a:effectLst/>
                <a:latin typeface="Times New Roman" panose="02020603050405020304" pitchFamily="18" charset="0"/>
                <a:ea typeface="Times New Roman" panose="02020603050405020304" pitchFamily="18" charset="0"/>
              </a:rPr>
              <a:t>do dokładnego wyjaśnienia stanu faktycznego.</a:t>
            </a:r>
            <a:r>
              <a:rPr lang="pl-PL" sz="2700" dirty="0">
                <a:effectLst/>
                <a:latin typeface="Times New Roman" panose="02020603050405020304" pitchFamily="18" charset="0"/>
                <a:ea typeface="Times New Roman" panose="02020603050405020304" pitchFamily="18" charset="0"/>
              </a:rPr>
              <a:t> </a:t>
            </a:r>
          </a:p>
          <a:p>
            <a:pPr marL="0" indent="0" algn="just">
              <a:lnSpc>
                <a:spcPct val="150000"/>
              </a:lnSpc>
              <a:buNone/>
            </a:pPr>
            <a:r>
              <a:rPr lang="pl-PL" sz="2700" dirty="0">
                <a:effectLst/>
                <a:latin typeface="Times New Roman" panose="02020603050405020304" pitchFamily="18" charset="0"/>
                <a:ea typeface="Times New Roman" panose="02020603050405020304" pitchFamily="18" charset="0"/>
              </a:rPr>
              <a:t>Dodatkowo zgodnie z art. 77 § 1 Kodeksu postepowania administracyjnego,  organ administracji publicznej jest obowiązany w sposób wyczerpujący zebrać i rozpatrzyć cały materiał dowodowy.</a:t>
            </a:r>
          </a:p>
          <a:p>
            <a:pPr marL="0" indent="0" algn="just">
              <a:lnSpc>
                <a:spcPct val="150000"/>
              </a:lnSpc>
              <a:buNone/>
            </a:pPr>
            <a:r>
              <a:rPr lang="pl-PL" sz="3000" dirty="0">
                <a:effectLst/>
                <a:latin typeface="Times New Roman" panose="02020603050405020304" pitchFamily="18" charset="0"/>
                <a:ea typeface="Times New Roman" panose="02020603050405020304" pitchFamily="18" charset="0"/>
              </a:rPr>
              <a:t>Podsumowując: status przedsiębiorstwa społecznego jest przyznawany w drodze decyzji administracyjnej, która zgodnie z art. 107  Kodeksu postepowania administracyjnego, winna zawierać uzasadnienie m.in. faktyczne w dacie jej wydania, organ administracyjny winien zatem w myśl wyżej przywołanego art. 77 K.p.a. w sposób wyczerpujący zebrać materiał dowodowy, który potwierdza spełnianie przez PES wszystkich warunków ustawowych w dniu wydania decyzji o przyznaniu statusu przedsiębiorstwa społecznego.</a:t>
            </a:r>
          </a:p>
        </p:txBody>
      </p:sp>
      <p:pic>
        <p:nvPicPr>
          <p:cNvPr id="4" name="Obraz 3">
            <a:extLst>
              <a:ext uri="{FF2B5EF4-FFF2-40B4-BE49-F238E27FC236}">
                <a16:creationId xmlns:a16="http://schemas.microsoft.com/office/drawing/2014/main" id="{8EE75D7A-A432-67F8-CA90-A5F70F3CBD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40" y="102543"/>
            <a:ext cx="10662920" cy="1644107"/>
          </a:xfrm>
          <a:prstGeom prst="rect">
            <a:avLst/>
          </a:prstGeom>
          <a:noFill/>
          <a:ln>
            <a:noFill/>
          </a:ln>
        </p:spPr>
      </p:pic>
    </p:spTree>
    <p:extLst>
      <p:ext uri="{BB962C8B-B14F-4D97-AF65-F5344CB8AC3E}">
        <p14:creationId xmlns:p14="http://schemas.microsoft.com/office/powerpoint/2010/main" val="146447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7F69BE-7923-55C7-CFF5-39F9811B1CF9}"/>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88BC0EA3-253F-DAFA-DA0E-64C7F94713F1}"/>
              </a:ext>
            </a:extLst>
          </p:cNvPr>
          <p:cNvSpPr>
            <a:spLocks noGrp="1"/>
          </p:cNvSpPr>
          <p:nvPr>
            <p:ph idx="1"/>
          </p:nvPr>
        </p:nvSpPr>
        <p:spPr/>
        <p:txBody>
          <a:bodyPr/>
          <a:lstStyle/>
          <a:p>
            <a:endParaRPr lang="pl-PL" dirty="0"/>
          </a:p>
          <a:p>
            <a:endParaRPr lang="pl-PL" dirty="0"/>
          </a:p>
        </p:txBody>
      </p:sp>
      <p:pic>
        <p:nvPicPr>
          <p:cNvPr id="4" name="Obraz 3">
            <a:extLst>
              <a:ext uri="{FF2B5EF4-FFF2-40B4-BE49-F238E27FC236}">
                <a16:creationId xmlns:a16="http://schemas.microsoft.com/office/drawing/2014/main" id="{88956ABE-051C-5616-8D17-724E8A9C50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40" y="205852"/>
            <a:ext cx="10662920" cy="1644107"/>
          </a:xfrm>
          <a:prstGeom prst="rect">
            <a:avLst/>
          </a:prstGeom>
          <a:noFill/>
          <a:ln>
            <a:noFill/>
          </a:ln>
        </p:spPr>
      </p:pic>
      <p:graphicFrame>
        <p:nvGraphicFramePr>
          <p:cNvPr id="8" name="Symbol zastępczy zawartości 4">
            <a:extLst>
              <a:ext uri="{FF2B5EF4-FFF2-40B4-BE49-F238E27FC236}">
                <a16:creationId xmlns:a16="http://schemas.microsoft.com/office/drawing/2014/main" id="{D3E7F571-74DD-5875-0448-79545B03A697}"/>
              </a:ext>
            </a:extLst>
          </p:cNvPr>
          <p:cNvGraphicFramePr>
            <a:graphicFrameLocks/>
          </p:cNvGraphicFramePr>
          <p:nvPr>
            <p:extLst>
              <p:ext uri="{D42A27DB-BD31-4B8C-83A1-F6EECF244321}">
                <p14:modId xmlns:p14="http://schemas.microsoft.com/office/powerpoint/2010/main" val="3186597046"/>
              </p:ext>
            </p:extLst>
          </p:nvPr>
        </p:nvGraphicFramePr>
        <p:xfrm>
          <a:off x="490193" y="2168165"/>
          <a:ext cx="10937267" cy="4242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127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69000-5150-3B57-1707-34A7C0958749}"/>
              </a:ext>
            </a:extLst>
          </p:cNvPr>
          <p:cNvSpPr>
            <a:spLocks noGrp="1"/>
          </p:cNvSpPr>
          <p:nvPr>
            <p:ph type="title"/>
          </p:nvPr>
        </p:nvSpPr>
        <p:spPr/>
        <p:txBody>
          <a:bodyPr/>
          <a:lstStyle/>
          <a:p>
            <a:endParaRPr lang="pl-PL" dirty="0"/>
          </a:p>
        </p:txBody>
      </p:sp>
      <p:graphicFrame>
        <p:nvGraphicFramePr>
          <p:cNvPr id="6" name="Symbol zastępczy zawartości 5">
            <a:extLst>
              <a:ext uri="{FF2B5EF4-FFF2-40B4-BE49-F238E27FC236}">
                <a16:creationId xmlns:a16="http://schemas.microsoft.com/office/drawing/2014/main" id="{A9458CA6-1383-965F-4A27-F19C3FBDD3A6}"/>
              </a:ext>
            </a:extLst>
          </p:cNvPr>
          <p:cNvGraphicFramePr>
            <a:graphicFrameLocks noGrp="1"/>
          </p:cNvGraphicFramePr>
          <p:nvPr>
            <p:ph idx="1"/>
            <p:extLst>
              <p:ext uri="{D42A27DB-BD31-4B8C-83A1-F6EECF244321}">
                <p14:modId xmlns:p14="http://schemas.microsoft.com/office/powerpoint/2010/main" val="1364480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a:extLst>
              <a:ext uri="{FF2B5EF4-FFF2-40B4-BE49-F238E27FC236}">
                <a16:creationId xmlns:a16="http://schemas.microsoft.com/office/drawing/2014/main" id="{4F37445A-2D21-EBF9-42AF-2280E045FA2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79" y="293206"/>
            <a:ext cx="10764805" cy="1644107"/>
          </a:xfrm>
          <a:prstGeom prst="rect">
            <a:avLst/>
          </a:prstGeom>
          <a:noFill/>
          <a:ln>
            <a:noFill/>
          </a:ln>
        </p:spPr>
      </p:pic>
      <p:sp>
        <p:nvSpPr>
          <p:cNvPr id="10" name="Prostokąt 9">
            <a:extLst>
              <a:ext uri="{FF2B5EF4-FFF2-40B4-BE49-F238E27FC236}">
                <a16:creationId xmlns:a16="http://schemas.microsoft.com/office/drawing/2014/main" id="{5C771C0C-2DF2-91E2-E6FA-FF74FB9E6996}"/>
              </a:ext>
            </a:extLst>
          </p:cNvPr>
          <p:cNvSpPr/>
          <p:nvPr/>
        </p:nvSpPr>
        <p:spPr>
          <a:xfrm>
            <a:off x="1416620" y="2967335"/>
            <a:ext cx="9358780" cy="707886"/>
          </a:xfrm>
          <a:prstGeom prst="rect">
            <a:avLst/>
          </a:prstGeom>
          <a:noFill/>
        </p:spPr>
        <p:txBody>
          <a:bodyPr wrap="none" lIns="91440" tIns="45720" rIns="91440" bIns="45720">
            <a:spAutoFit/>
          </a:bodyPr>
          <a:lstStyle/>
          <a:p>
            <a:pPr algn="ctr"/>
            <a:r>
              <a:rPr lang="pl-PL" sz="40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Prawidłowe wypełnienie wniosku – należy</a:t>
            </a:r>
            <a:r>
              <a:rPr lang="pl-PL" sz="4000" b="0" cap="none" spc="0" dirty="0">
                <a:ln w="0"/>
                <a:solidFill>
                  <a:schemeClr val="tx1"/>
                </a:solidFill>
                <a:effectLst>
                  <a:outerShdw blurRad="38100" dist="19050" dir="2700000" algn="tl" rotWithShape="0">
                    <a:schemeClr val="dk1">
                      <a:alpha val="40000"/>
                    </a:schemeClr>
                  </a:outerShdw>
                </a:effectLst>
              </a:rPr>
              <a:t>:</a:t>
            </a:r>
          </a:p>
        </p:txBody>
      </p:sp>
      <p:sp>
        <p:nvSpPr>
          <p:cNvPr id="14" name="pole tekstowe 13">
            <a:extLst>
              <a:ext uri="{FF2B5EF4-FFF2-40B4-BE49-F238E27FC236}">
                <a16:creationId xmlns:a16="http://schemas.microsoft.com/office/drawing/2014/main" id="{8D208F7F-2A8D-87B4-25EF-B7A672AADDF8}"/>
              </a:ext>
            </a:extLst>
          </p:cNvPr>
          <p:cNvSpPr txBox="1"/>
          <p:nvPr/>
        </p:nvSpPr>
        <p:spPr>
          <a:xfrm>
            <a:off x="2166728" y="4263992"/>
            <a:ext cx="6858001" cy="584775"/>
          </a:xfrm>
          <a:prstGeom prst="rect">
            <a:avLst/>
          </a:prstGeom>
          <a:noFill/>
        </p:spPr>
        <p:txBody>
          <a:bodyPr wrap="square" rtlCol="0">
            <a:spAutoFit/>
          </a:bodyPr>
          <a:lstStyle/>
          <a:p>
            <a:r>
              <a:rPr lang="pl-PL" sz="3200" dirty="0">
                <a:latin typeface="Times New Roman" panose="02020603050405020304" pitchFamily="18" charset="0"/>
                <a:cs typeface="Times New Roman" panose="02020603050405020304" pitchFamily="18" charset="0"/>
              </a:rPr>
              <a:t>wpisać wszystkie wymagane dane</a:t>
            </a:r>
          </a:p>
        </p:txBody>
      </p:sp>
      <p:sp>
        <p:nvSpPr>
          <p:cNvPr id="16" name="pole tekstowe 15">
            <a:extLst>
              <a:ext uri="{FF2B5EF4-FFF2-40B4-BE49-F238E27FC236}">
                <a16:creationId xmlns:a16="http://schemas.microsoft.com/office/drawing/2014/main" id="{C88C1F06-16A2-CACF-B8FC-ACBE74532E99}"/>
              </a:ext>
            </a:extLst>
          </p:cNvPr>
          <p:cNvSpPr txBox="1"/>
          <p:nvPr/>
        </p:nvSpPr>
        <p:spPr>
          <a:xfrm>
            <a:off x="2296273" y="5032245"/>
            <a:ext cx="7095067" cy="584775"/>
          </a:xfrm>
          <a:prstGeom prst="rect">
            <a:avLst/>
          </a:prstGeom>
          <a:noFill/>
        </p:spPr>
        <p:txBody>
          <a:bodyPr wrap="square" rtlCol="0">
            <a:spAutoFit/>
          </a:bodyPr>
          <a:lstStyle/>
          <a:p>
            <a:r>
              <a:rPr lang="pl-PL" sz="3200" dirty="0">
                <a:latin typeface="Times New Roman" panose="02020603050405020304" pitchFamily="18" charset="0"/>
                <a:cs typeface="Times New Roman" panose="02020603050405020304" pitchFamily="18" charset="0"/>
              </a:rPr>
              <a:t>opatrzyć wniosek datą i podpisem</a:t>
            </a:r>
          </a:p>
        </p:txBody>
      </p:sp>
    </p:spTree>
    <p:extLst>
      <p:ext uri="{BB962C8B-B14F-4D97-AF65-F5344CB8AC3E}">
        <p14:creationId xmlns:p14="http://schemas.microsoft.com/office/powerpoint/2010/main" val="253101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635B24-0607-FFA1-C47E-74921AFBAA22}"/>
              </a:ext>
            </a:extLst>
          </p:cNvPr>
          <p:cNvSpPr>
            <a:spLocks noGrp="1"/>
          </p:cNvSpPr>
          <p:nvPr>
            <p:ph type="title"/>
          </p:nvPr>
        </p:nvSpPr>
        <p:spPr/>
        <p:txBody>
          <a:bodyPr/>
          <a:lstStyle/>
          <a:p>
            <a:endParaRPr lang="pl-PL" dirty="0"/>
          </a:p>
        </p:txBody>
      </p:sp>
      <p:graphicFrame>
        <p:nvGraphicFramePr>
          <p:cNvPr id="5" name="Symbol zastępczy zawartości 4">
            <a:extLst>
              <a:ext uri="{FF2B5EF4-FFF2-40B4-BE49-F238E27FC236}">
                <a16:creationId xmlns:a16="http://schemas.microsoft.com/office/drawing/2014/main" id="{15AE9A8C-ACCF-01D2-8D94-C44019723C3A}"/>
              </a:ext>
            </a:extLst>
          </p:cNvPr>
          <p:cNvGraphicFramePr>
            <a:graphicFrameLocks noGrp="1"/>
          </p:cNvGraphicFramePr>
          <p:nvPr>
            <p:ph idx="1"/>
            <p:extLst>
              <p:ext uri="{D42A27DB-BD31-4B8C-83A1-F6EECF244321}">
                <p14:modId xmlns:p14="http://schemas.microsoft.com/office/powerpoint/2010/main" val="3243089952"/>
              </p:ext>
            </p:extLst>
          </p:nvPr>
        </p:nvGraphicFramePr>
        <p:xfrm>
          <a:off x="911860" y="2009231"/>
          <a:ext cx="10515600" cy="359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a:extLst>
              <a:ext uri="{FF2B5EF4-FFF2-40B4-BE49-F238E27FC236}">
                <a16:creationId xmlns:a16="http://schemas.microsoft.com/office/drawing/2014/main" id="{A0BC0799-1662-A6FB-DF8B-D04D74ED6C2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540" y="203361"/>
            <a:ext cx="10662920" cy="1644107"/>
          </a:xfrm>
          <a:prstGeom prst="rect">
            <a:avLst/>
          </a:prstGeom>
          <a:noFill/>
          <a:ln>
            <a:noFill/>
          </a:ln>
        </p:spPr>
      </p:pic>
      <p:sp>
        <p:nvSpPr>
          <p:cNvPr id="6" name="Strzałka: w prawo 5">
            <a:extLst>
              <a:ext uri="{FF2B5EF4-FFF2-40B4-BE49-F238E27FC236}">
                <a16:creationId xmlns:a16="http://schemas.microsoft.com/office/drawing/2014/main" id="{132DCFCD-7672-D968-9C94-B7472E6FF539}"/>
              </a:ext>
            </a:extLst>
          </p:cNvPr>
          <p:cNvSpPr/>
          <p:nvPr/>
        </p:nvSpPr>
        <p:spPr>
          <a:xfrm>
            <a:off x="3989150" y="3434511"/>
            <a:ext cx="568754" cy="484632"/>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a:extLst>
              <a:ext uri="{FF2B5EF4-FFF2-40B4-BE49-F238E27FC236}">
                <a16:creationId xmlns:a16="http://schemas.microsoft.com/office/drawing/2014/main" id="{3EF67D81-54A2-961C-D34A-51B444EFF673}"/>
              </a:ext>
            </a:extLst>
          </p:cNvPr>
          <p:cNvSpPr/>
          <p:nvPr/>
        </p:nvSpPr>
        <p:spPr>
          <a:xfrm>
            <a:off x="4007243" y="3976865"/>
            <a:ext cx="568754" cy="484632"/>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1136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787BD3-7937-DB24-1E9B-1AB073F378E1}"/>
              </a:ext>
            </a:extLst>
          </p:cNvPr>
          <p:cNvSpPr>
            <a:spLocks noGrp="1"/>
          </p:cNvSpPr>
          <p:nvPr>
            <p:ph type="title"/>
          </p:nvPr>
        </p:nvSpPr>
        <p:spPr/>
        <p:txBody>
          <a:bodyPr/>
          <a:lstStyle/>
          <a:p>
            <a:endParaRPr lang="pl-PL" dirty="0"/>
          </a:p>
        </p:txBody>
      </p:sp>
      <p:graphicFrame>
        <p:nvGraphicFramePr>
          <p:cNvPr id="5" name="Symbol zastępczy zawartości 4">
            <a:extLst>
              <a:ext uri="{FF2B5EF4-FFF2-40B4-BE49-F238E27FC236}">
                <a16:creationId xmlns:a16="http://schemas.microsoft.com/office/drawing/2014/main" id="{F42F1BB2-B350-7247-5BE4-E4D2D32B3425}"/>
              </a:ext>
            </a:extLst>
          </p:cNvPr>
          <p:cNvGraphicFramePr>
            <a:graphicFrameLocks noGrp="1"/>
          </p:cNvGraphicFramePr>
          <p:nvPr>
            <p:ph idx="1"/>
            <p:extLst>
              <p:ext uri="{D42A27DB-BD31-4B8C-83A1-F6EECF244321}">
                <p14:modId xmlns:p14="http://schemas.microsoft.com/office/powerpoint/2010/main" val="3232173335"/>
              </p:ext>
            </p:extLst>
          </p:nvPr>
        </p:nvGraphicFramePr>
        <p:xfrm>
          <a:off x="733213" y="1690688"/>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a:extLst>
              <a:ext uri="{FF2B5EF4-FFF2-40B4-BE49-F238E27FC236}">
                <a16:creationId xmlns:a16="http://schemas.microsoft.com/office/drawing/2014/main" id="{64EA0136-2C5A-594A-C040-3CCE64A6164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79" y="128819"/>
            <a:ext cx="10754531" cy="1644107"/>
          </a:xfrm>
          <a:prstGeom prst="rect">
            <a:avLst/>
          </a:prstGeom>
          <a:noFill/>
          <a:ln>
            <a:noFill/>
          </a:ln>
        </p:spPr>
      </p:pic>
    </p:spTree>
    <p:extLst>
      <p:ext uri="{BB962C8B-B14F-4D97-AF65-F5344CB8AC3E}">
        <p14:creationId xmlns:p14="http://schemas.microsoft.com/office/powerpoint/2010/main" val="179586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DB0221-B261-DE27-034F-D2DFA1A01CF4}"/>
              </a:ext>
            </a:extLst>
          </p:cNvPr>
          <p:cNvSpPr>
            <a:spLocks noGrp="1"/>
          </p:cNvSpPr>
          <p:nvPr>
            <p:ph type="title"/>
          </p:nvPr>
        </p:nvSpPr>
        <p:spPr/>
        <p:txBody>
          <a:bodyPr/>
          <a:lstStyle/>
          <a:p>
            <a:endParaRPr lang="pl-PL" dirty="0"/>
          </a:p>
        </p:txBody>
      </p:sp>
      <p:graphicFrame>
        <p:nvGraphicFramePr>
          <p:cNvPr id="5" name="Symbol zastępczy zawartości 4">
            <a:extLst>
              <a:ext uri="{FF2B5EF4-FFF2-40B4-BE49-F238E27FC236}">
                <a16:creationId xmlns:a16="http://schemas.microsoft.com/office/drawing/2014/main" id="{6D11921D-F69D-9D5A-E946-9E1DB229D5F1}"/>
              </a:ext>
            </a:extLst>
          </p:cNvPr>
          <p:cNvGraphicFramePr>
            <a:graphicFrameLocks noGrp="1"/>
          </p:cNvGraphicFramePr>
          <p:nvPr>
            <p:ph idx="1"/>
            <p:extLst>
              <p:ext uri="{D42A27DB-BD31-4B8C-83A1-F6EECF244321}">
                <p14:modId xmlns:p14="http://schemas.microsoft.com/office/powerpoint/2010/main" val="1117415199"/>
              </p:ext>
            </p:extLst>
          </p:nvPr>
        </p:nvGraphicFramePr>
        <p:xfrm>
          <a:off x="839056" y="2081152"/>
          <a:ext cx="10515600" cy="416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az 3">
            <a:extLst>
              <a:ext uri="{FF2B5EF4-FFF2-40B4-BE49-F238E27FC236}">
                <a16:creationId xmlns:a16="http://schemas.microsoft.com/office/drawing/2014/main" id="{77CFBAC3-F5ED-2F06-E2AA-A3074360B1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80" y="205852"/>
            <a:ext cx="10785354" cy="1644107"/>
          </a:xfrm>
          <a:prstGeom prst="rect">
            <a:avLst/>
          </a:prstGeom>
          <a:noFill/>
          <a:ln>
            <a:noFill/>
          </a:ln>
        </p:spPr>
      </p:pic>
    </p:spTree>
    <p:extLst>
      <p:ext uri="{BB962C8B-B14F-4D97-AF65-F5344CB8AC3E}">
        <p14:creationId xmlns:p14="http://schemas.microsoft.com/office/powerpoint/2010/main" val="214066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57C609-1252-EF7A-0116-EAD48BF7A82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D80FFDA4-7647-70BC-90C8-5F395E646134}"/>
              </a:ext>
            </a:extLst>
          </p:cNvPr>
          <p:cNvSpPr>
            <a:spLocks noGrp="1"/>
          </p:cNvSpPr>
          <p:nvPr>
            <p:ph idx="1"/>
          </p:nvPr>
        </p:nvSpPr>
        <p:spPr/>
        <p:txBody>
          <a:bodyPr/>
          <a:lstStyle/>
          <a:p>
            <a:endParaRPr lang="pl-PL" dirty="0"/>
          </a:p>
          <a:p>
            <a:endParaRPr lang="pl-PL" dirty="0"/>
          </a:p>
        </p:txBody>
      </p:sp>
      <p:sp>
        <p:nvSpPr>
          <p:cNvPr id="4" name="Prostokąt 3">
            <a:extLst>
              <a:ext uri="{FF2B5EF4-FFF2-40B4-BE49-F238E27FC236}">
                <a16:creationId xmlns:a16="http://schemas.microsoft.com/office/drawing/2014/main" id="{77F4314E-0AA9-06C1-0821-35354648CF23}"/>
              </a:ext>
            </a:extLst>
          </p:cNvPr>
          <p:cNvSpPr/>
          <p:nvPr/>
        </p:nvSpPr>
        <p:spPr>
          <a:xfrm>
            <a:off x="872066" y="2445249"/>
            <a:ext cx="10447867" cy="3339102"/>
          </a:xfrm>
          <a:prstGeom prst="rect">
            <a:avLst/>
          </a:prstGeom>
          <a:blipFill>
            <a:blip r:embed="rId2"/>
            <a:tile tx="0" ty="0" sx="100000" sy="100000" flip="none" algn="tl"/>
          </a:blip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pl-PL"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Odmowa wszczęcia postępowania.</a:t>
            </a:r>
          </a:p>
          <a:p>
            <a:pPr lvl="0" algn="just"/>
            <a:endParaRPr lang="pl-PL"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Warto wspomnieć o art. 61a § 1 K.p.a., zgodnie z którym, gdy żądanie zostało wniesione przez osobę niebędącą stroną lub z innych uzasadnionych przyczyn postępowanie nie może być wszczęte, organ administracji publicznej wydaje postanowienie o odmowie wszczęcia postępowania. Na to postanowienie służy zażalenie.</a:t>
            </a:r>
          </a:p>
          <a:p>
            <a:pPr lvl="0" algn="just"/>
            <a:endParaRPr lang="pl-PL"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Obraz 5">
            <a:extLst>
              <a:ext uri="{FF2B5EF4-FFF2-40B4-BE49-F238E27FC236}">
                <a16:creationId xmlns:a16="http://schemas.microsoft.com/office/drawing/2014/main" id="{5EAB8EA4-396B-27A9-4310-049FD613A1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606" y="181518"/>
            <a:ext cx="10696786" cy="1644107"/>
          </a:xfrm>
          <a:prstGeom prst="rect">
            <a:avLst/>
          </a:prstGeom>
          <a:noFill/>
          <a:ln>
            <a:noFill/>
          </a:ln>
        </p:spPr>
      </p:pic>
    </p:spTree>
    <p:extLst>
      <p:ext uri="{BB962C8B-B14F-4D97-AF65-F5344CB8AC3E}">
        <p14:creationId xmlns:p14="http://schemas.microsoft.com/office/powerpoint/2010/main" val="146496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F7EEDE-65C0-9E69-2E27-0CD14DFE459C}"/>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6E5E656-8B86-8D9C-C852-95C547CD7C73}"/>
              </a:ext>
            </a:extLst>
          </p:cNvPr>
          <p:cNvSpPr>
            <a:spLocks noGrp="1"/>
          </p:cNvSpPr>
          <p:nvPr>
            <p:ph idx="1"/>
          </p:nvPr>
        </p:nvSpPr>
        <p:spPr/>
        <p:txBody>
          <a:bodyPr/>
          <a:lstStyle/>
          <a:p>
            <a:endParaRPr lang="pl-PL" dirty="0"/>
          </a:p>
          <a:p>
            <a:endParaRPr lang="pl-PL" dirty="0"/>
          </a:p>
        </p:txBody>
      </p:sp>
      <p:pic>
        <p:nvPicPr>
          <p:cNvPr id="4" name="Obraz 3">
            <a:extLst>
              <a:ext uri="{FF2B5EF4-FFF2-40B4-BE49-F238E27FC236}">
                <a16:creationId xmlns:a16="http://schemas.microsoft.com/office/drawing/2014/main" id="{B90D39E4-6785-3FA2-9F6F-F53BA73D04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07" y="181518"/>
            <a:ext cx="10696786" cy="1644107"/>
          </a:xfrm>
          <a:prstGeom prst="rect">
            <a:avLst/>
          </a:prstGeom>
          <a:noFill/>
          <a:ln>
            <a:noFill/>
          </a:ln>
        </p:spPr>
      </p:pic>
      <p:sp>
        <p:nvSpPr>
          <p:cNvPr id="5" name="pole tekstowe 4">
            <a:extLst>
              <a:ext uri="{FF2B5EF4-FFF2-40B4-BE49-F238E27FC236}">
                <a16:creationId xmlns:a16="http://schemas.microsoft.com/office/drawing/2014/main" id="{88DF977A-271F-564C-BC99-940E1D1F4BCC}"/>
              </a:ext>
            </a:extLst>
          </p:cNvPr>
          <p:cNvSpPr txBox="1"/>
          <p:nvPr/>
        </p:nvSpPr>
        <p:spPr>
          <a:xfrm>
            <a:off x="1031697" y="1998957"/>
            <a:ext cx="10128606" cy="4404667"/>
          </a:xfrm>
          <a:prstGeom prst="rect">
            <a:avLst/>
          </a:prstGeom>
          <a:blipFill>
            <a:blip r:embed="rId3"/>
            <a:tile tx="0" ty="0" sx="100000" sy="100000" flip="none" algn="tl"/>
          </a:blipFill>
          <a:ln>
            <a:solidFill>
              <a:schemeClr val="accent4">
                <a:lumMod val="20000"/>
                <a:lumOff val="80000"/>
              </a:schemeClr>
            </a:solidFill>
          </a:ln>
        </p:spPr>
        <p:txBody>
          <a:bodyPr wrap="square" rtlCol="0">
            <a:spAutoFit/>
          </a:bodyPr>
          <a:lstStyle/>
          <a:p>
            <a:pPr algn="just"/>
            <a:r>
              <a:rPr lang="pl-PL" sz="2100" b="1" dirty="0">
                <a:latin typeface="Times New Roman" panose="02020603050405020304" pitchFamily="18" charset="0"/>
                <a:cs typeface="Times New Roman" panose="02020603050405020304" pitchFamily="18" charset="0"/>
              </a:rPr>
              <a:t>Brak przymiotu strony podstawą odmowy wszczęcia postepowania.</a:t>
            </a:r>
          </a:p>
          <a:p>
            <a:pPr algn="just">
              <a:lnSpc>
                <a:spcPct val="150000"/>
              </a:lnSpc>
            </a:pPr>
            <a:r>
              <a:rPr lang="pl-PL" sz="2100" dirty="0">
                <a:latin typeface="Times New Roman" panose="02020603050405020304" pitchFamily="18" charset="0"/>
                <a:cs typeface="Times New Roman" panose="02020603050405020304" pitchFamily="18" charset="0"/>
              </a:rPr>
              <a:t>Zgodnie z wyrokiem NSA z dnia 17.03.2015 r. I OSK 1471/13 -W zależności od tego czy ustalenie braku przymiotu strony jest oczywiste, czy też wymaga przeprowadzenia ustaleń w tym zakresie jego załatwienie może zapaść albo na podstawie art. 61a</a:t>
            </a: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1</a:t>
            </a:r>
            <a:r>
              <a:rPr lang="pl-PL" sz="2100" dirty="0">
                <a:latin typeface="Times New Roman" panose="02020603050405020304" pitchFamily="18" charset="0"/>
                <a:cs typeface="Times New Roman" panose="02020603050405020304" pitchFamily="18" charset="0"/>
              </a:rPr>
              <a:t> k.p.a. – postanowienie o odmowie wszczęcia postępowania, albo na podstawie art. 105 </a:t>
            </a:r>
            <a:r>
              <a:rPr lang="pl-PL"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k.p.a. – decyzja o umorzeniu postepowania.</a:t>
            </a:r>
          </a:p>
          <a:p>
            <a:pPr algn="just"/>
            <a:endParaRPr lang="pl-PL"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pl-PL" sz="2100" b="1" dirty="0">
                <a:latin typeface="Times New Roman" panose="02020603050405020304" pitchFamily="18" charset="0"/>
                <a:cs typeface="Times New Roman" panose="02020603050405020304" pitchFamily="18" charset="0"/>
              </a:rPr>
              <a:t>Przesłanka podmiotowa odmowy wszczęcia postepowania </a:t>
            </a:r>
            <a:r>
              <a:rPr lang="pl-PL" sz="2100" dirty="0">
                <a:latin typeface="Times New Roman" panose="02020603050405020304" pitchFamily="18" charset="0"/>
                <a:cs typeface="Times New Roman" panose="02020603050405020304" pitchFamily="18" charset="0"/>
              </a:rPr>
              <a:t>pozostaje w związku z przedmiotem postepowania i zachodzi wówczas, gdy złożone żądanie </a:t>
            </a:r>
            <a:r>
              <a:rPr lang="pl-PL" sz="2100" u="sng" dirty="0">
                <a:latin typeface="Times New Roman" panose="02020603050405020304" pitchFamily="18" charset="0"/>
                <a:cs typeface="Times New Roman" panose="02020603050405020304" pitchFamily="18" charset="0"/>
              </a:rPr>
              <a:t>nie podlega </a:t>
            </a:r>
            <a:r>
              <a:rPr lang="pl-PL" sz="2100" dirty="0">
                <a:latin typeface="Times New Roman" panose="02020603050405020304" pitchFamily="18" charset="0"/>
                <a:cs typeface="Times New Roman" panose="02020603050405020304" pitchFamily="18" charset="0"/>
              </a:rPr>
              <a:t>rozstrzygnięciu w formie decyzji.</a:t>
            </a:r>
          </a:p>
        </p:txBody>
      </p:sp>
    </p:spTree>
    <p:extLst>
      <p:ext uri="{BB962C8B-B14F-4D97-AF65-F5344CB8AC3E}">
        <p14:creationId xmlns:p14="http://schemas.microsoft.com/office/powerpoint/2010/main" val="218092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106AC-A218-2ED0-2D14-7EACA85A56C4}"/>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D4DF5CE1-A704-0EF8-7562-A784E85377F7}"/>
              </a:ext>
            </a:extLst>
          </p:cNvPr>
          <p:cNvSpPr>
            <a:spLocks noGrp="1"/>
          </p:cNvSpPr>
          <p:nvPr>
            <p:ph idx="1"/>
          </p:nvPr>
        </p:nvSpPr>
        <p:spPr/>
        <p:txBody>
          <a:bodyPr>
            <a:normAutofit fontScale="85000" lnSpcReduction="20000"/>
          </a:bodyPr>
          <a:lstStyle/>
          <a:p>
            <a:pPr marL="0" indent="0" algn="just">
              <a:lnSpc>
                <a:spcPct val="107000"/>
              </a:lnSpc>
              <a:spcAft>
                <a:spcPts val="800"/>
              </a:spcAft>
              <a:buNone/>
            </a:pPr>
            <a:r>
              <a:rPr lang="pl-PL"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Obowiązek zapłaty opłaty skarbowej:</a:t>
            </a:r>
          </a:p>
          <a:p>
            <a:pPr marL="0" indent="0" algn="just">
              <a:lnSpc>
                <a:spcPct val="160000"/>
              </a:lnSpc>
              <a:spcAft>
                <a:spcPts val="800"/>
              </a:spcAft>
              <a:buNone/>
            </a:pPr>
            <a:r>
              <a:rPr lang="pl-PL" sz="2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powstaje m.in. od dokonania czynności urzędowej - z chwilą złożenia wniosku o dokonanie czynności urzędowej (decyzji administracyjnej w sprawie statusu przedsiębiorstwa społecznego) w wysokości </a:t>
            </a:r>
            <a:r>
              <a:rPr lang="pl-PL" sz="25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zł.</a:t>
            </a:r>
            <a:endParaRPr lang="pl-PL" sz="25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60000"/>
              </a:lnSpc>
              <a:buNone/>
            </a:pPr>
            <a:r>
              <a:rPr lang="pl-PL" sz="27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Opłatę skarbową wpłaca się z chwilą powstania obowiązku jej zapłaty.</a:t>
            </a:r>
          </a:p>
          <a:p>
            <a:pPr marL="0" indent="0" algn="just">
              <a:lnSpc>
                <a:spcPct val="160000"/>
              </a:lnSpc>
              <a:buNone/>
            </a:pPr>
            <a:endParaRPr lang="pl-PL" sz="6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60000"/>
              </a:lnSpc>
              <a:buNone/>
            </a:pPr>
            <a:r>
              <a:rPr lang="pl-PL" sz="2700" kern="100" dirty="0">
                <a:effectLst/>
                <a:latin typeface="Times New Roman" panose="02020603050405020304" pitchFamily="18" charset="0"/>
                <a:ea typeface="Calibri" panose="020F0502020204030204" pitchFamily="34" charset="0"/>
                <a:cs typeface="Times New Roman" panose="02020603050405020304" pitchFamily="18" charset="0"/>
              </a:rPr>
              <a:t>Dowodem dokonania tej opłaty jest wydruk przelewu na numer rachunku bankowego </a:t>
            </a:r>
          </a:p>
          <a:p>
            <a:pPr marL="0" indent="0" algn="just">
              <a:lnSpc>
                <a:spcPct val="160000"/>
              </a:lnSpc>
              <a:buNone/>
            </a:pPr>
            <a:r>
              <a:rPr lang="pl-PL" sz="2700" kern="100" dirty="0">
                <a:effectLst/>
                <a:latin typeface="Times New Roman" panose="02020603050405020304" pitchFamily="18" charset="0"/>
                <a:ea typeface="Calibri" panose="020F0502020204030204" pitchFamily="34" charset="0"/>
                <a:cs typeface="Times New Roman" panose="02020603050405020304" pitchFamily="18" charset="0"/>
              </a:rPr>
              <a:t>Gminy Wrocław:  </a:t>
            </a:r>
            <a:r>
              <a:rPr lang="pl-PL" sz="2800" kern="100" dirty="0">
                <a:effectLst/>
                <a:latin typeface="Times New Roman" panose="02020603050405020304" pitchFamily="18" charset="0"/>
                <a:ea typeface="Calibri" panose="020F0502020204030204" pitchFamily="34" charset="0"/>
                <a:cs typeface="Times New Roman" panose="02020603050405020304" pitchFamily="18" charset="0"/>
              </a:rPr>
              <a:t>PKO BP S.A. 82 1020 5226 0000 6102 0417  7895.</a:t>
            </a:r>
            <a:endParaRPr lang="pl-PL" sz="2800" kern="100" dirty="0">
              <a:effectLst/>
              <a:ea typeface="Calibri" panose="020F0502020204030204" pitchFamily="34" charset="0"/>
              <a:cs typeface="Times New Roman" panose="02020603050405020304" pitchFamily="18" charset="0"/>
            </a:endParaRPr>
          </a:p>
          <a:p>
            <a:endParaRPr lang="pl-PL" dirty="0"/>
          </a:p>
        </p:txBody>
      </p:sp>
      <p:pic>
        <p:nvPicPr>
          <p:cNvPr id="4" name="Obraz 3">
            <a:extLst>
              <a:ext uri="{FF2B5EF4-FFF2-40B4-BE49-F238E27FC236}">
                <a16:creationId xmlns:a16="http://schemas.microsoft.com/office/drawing/2014/main" id="{91FF3251-B59F-75E3-99DA-BE06CCA999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07" y="181518"/>
            <a:ext cx="10696786" cy="1644107"/>
          </a:xfrm>
          <a:prstGeom prst="rect">
            <a:avLst/>
          </a:prstGeom>
          <a:noFill/>
          <a:ln>
            <a:noFill/>
          </a:ln>
        </p:spPr>
      </p:pic>
    </p:spTree>
    <p:extLst>
      <p:ext uri="{BB962C8B-B14F-4D97-AF65-F5344CB8AC3E}">
        <p14:creationId xmlns:p14="http://schemas.microsoft.com/office/powerpoint/2010/main" val="231655889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814</TotalTime>
  <Words>1969</Words>
  <Application>Microsoft Office PowerPoint</Application>
  <PresentationFormat>Panoramiczny</PresentationFormat>
  <Paragraphs>113</Paragraphs>
  <Slides>24</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Aptos</vt:lpstr>
      <vt:lpstr>Aptos Display</vt:lpstr>
      <vt:lpstr>Arial</vt:lpstr>
      <vt:lpstr>Calibri</vt:lpstr>
      <vt:lpstr>Symbol</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Jakub Stańda</dc:creator>
  <cp:lastModifiedBy>Joanna Stańda</cp:lastModifiedBy>
  <cp:revision>206</cp:revision>
  <dcterms:created xsi:type="dcterms:W3CDTF">2024-12-10T15:43:13Z</dcterms:created>
  <dcterms:modified xsi:type="dcterms:W3CDTF">2026-02-27T05:54:20Z</dcterms:modified>
</cp:coreProperties>
</file>