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4"/>
  </p:sldMasterIdLst>
  <p:handoutMasterIdLst>
    <p:handoutMasterId r:id="rId22"/>
  </p:handoutMasterIdLst>
  <p:sldIdLst>
    <p:sldId id="385" r:id="rId5"/>
    <p:sldId id="359" r:id="rId6"/>
    <p:sldId id="387" r:id="rId7"/>
    <p:sldId id="283" r:id="rId8"/>
    <p:sldId id="391" r:id="rId9"/>
    <p:sldId id="402" r:id="rId10"/>
    <p:sldId id="389" r:id="rId11"/>
    <p:sldId id="403" r:id="rId12"/>
    <p:sldId id="392" r:id="rId13"/>
    <p:sldId id="394" r:id="rId14"/>
    <p:sldId id="404" r:id="rId15"/>
    <p:sldId id="393" r:id="rId16"/>
    <p:sldId id="395" r:id="rId17"/>
    <p:sldId id="397" r:id="rId18"/>
    <p:sldId id="396" r:id="rId19"/>
    <p:sldId id="400" r:id="rId20"/>
    <p:sldId id="401" r:id="rId21"/>
  </p:sldIdLst>
  <p:sldSz cx="9144000" cy="6858000" type="screen4x3"/>
  <p:notesSz cx="6669088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60" autoAdjust="0"/>
    <p:restoredTop sz="94660"/>
  </p:normalViewPr>
  <p:slideViewPr>
    <p:cSldViewPr>
      <p:cViewPr>
        <p:scale>
          <a:sx n="100" d="100"/>
          <a:sy n="100" d="100"/>
        </p:scale>
        <p:origin x="-1944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441A2D-ACA2-4801-9F8E-639531E07769}" type="datetimeFigureOut">
              <a:rPr lang="pl-PL" smtClean="0"/>
              <a:pPr/>
              <a:t>2023-02-07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70A2EB-D0EC-4695-949E-DFA5319B091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442449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18C08F51-4B91-485E-9A4D-E4DDCC1F4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43A5FA62-2DCD-4387-87DD-8BCF069F0C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89776062-A263-44B5-BF6E-ECCADBE18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pPr/>
              <a:t>2023-02-07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69CB9EC1-22BE-495B-B865-81BF0D1C2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11B35693-8BE6-4F5D-AB49-DCC7994D5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559934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2B15484-B0FC-45DB-AAA6-15E0E3A9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60A7D5C0-CEDB-450E-8DEB-1AC73E92E8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388B4A30-51F8-4CCD-A785-0C29F92BA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pPr/>
              <a:t>2023-02-07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22A35C35-A0C3-4E41-8817-6C621B937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74EA3EA3-AF90-4680-AB89-9C9A8FF3D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580413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xmlns="" id="{0DC38979-CF63-4E7A-A4BF-EE82C2AD86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057C2051-7FDA-4DD5-A4E5-BEEAB6032B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BE1DA7A6-B1BA-4A9F-BE2C-211B3DACC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pPr/>
              <a:t>2023-02-07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0D8A0F79-9E71-4D07-AE87-44053E27A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78A1ACB4-827D-4F9A-A002-EADE6F3F2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200351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0990CCFC-5E6B-4BC3-A96A-35085B937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4F59AE0A-F3B7-469C-A50C-9D953E446D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44510CA4-C4D9-493D-A5F2-42056E3BD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pPr/>
              <a:t>2023-02-07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9B2BF41B-4395-479F-8083-D419C12D3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866BE276-C362-43A4-9BD7-BDC25C88E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257407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C026E99D-B6BA-4CE2-899D-151E47A87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29478450-0C0E-41A4-8164-86F220B2B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552E0ACB-FA4C-4109-8175-10BFFC354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pPr/>
              <a:t>2023-02-07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633EC3FF-417D-4C09-9163-956D49B15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BD0F0A57-8A74-4554-86B9-084BD6E45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205193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3EF279B-2395-4D3B-A98C-70408492D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9200F213-49BA-4695-B9E7-1A5791AA7A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B75255D2-4232-44FC-A856-9DB64D426A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7F040130-C82D-45D3-BB3E-4E70E2EE1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pPr/>
              <a:t>2023-02-07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3F7FEC41-C762-497A-9F56-5333C3612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217DBF0E-0DE0-4285-8E8C-C11430E51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311017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F3F4182-CB7F-473B-A0CD-F52F13006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129FE49D-75EE-4D06-9F69-6660BEC888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F412D6CA-5112-4DF3-89C6-364C30CA3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AD11006E-150C-4703-94D8-B799F18FD9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xmlns="" id="{3336863A-74F7-4714-ADB7-FA1F5657F5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xmlns="" id="{C1891D0E-8C39-40D3-9CC9-A3A8263A4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pPr/>
              <a:t>2023-02-07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xmlns="" id="{F96F1B8A-9445-421A-BB13-1A8023B53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xmlns="" id="{55310D8B-31A1-4058-91CA-5E63AF4AB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514495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463301C-4665-4896-A26B-9EEF1EC64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329F2078-18B7-48C1-AAAC-BC2A0A75D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pPr/>
              <a:t>2023-02-07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F0A7B4F5-3FE2-44C5-A4FE-04BBB0A3F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8B14619D-8E9D-48F7-B50D-5E75C5824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289632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xmlns="" id="{FD1B9E56-BAA4-4400-BD3E-F0A18D12D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pPr/>
              <a:t>2023-02-07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4E354248-7493-4241-A993-A62FE05D9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06CCF5F8-8C00-4F52-B026-794FF1500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876086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3F47D2A-A756-4DD2-9A9A-BA2295DA9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C1E6EE56-5993-4EC6-BCC1-FEF164BCC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33084BA7-34D9-40EC-8805-6FAA747794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D2DB52F9-B82D-4392-83C9-4706CA421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pPr/>
              <a:t>2023-02-07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EC3269FB-C48B-49C0-A2B4-A38903DA3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1B5CBC71-A0F0-4905-A2B4-DA5501F7A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175361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223C8BA-91DC-4C6D-BA4A-D346E14C4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xmlns="" id="{F0BDD9E7-2AD8-40EC-8562-69AB9696D3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FCFAFE76-F2A3-48D1-9F74-293FD7F65A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E2A8751B-3293-4761-B4D6-AEB070E02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pPr/>
              <a:t>2023-02-07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B5454C43-FBD6-4063-A607-224DFD543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62053D46-3A14-431E-B7D7-C7E288F9E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654271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xmlns="" id="{9CE51CFC-0A16-408B-9F1F-B1A94F178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B502BAC8-4A71-4E07-9A1C-1010B82757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244D7F22-82C1-4693-B8F4-C31EE991BD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pPr/>
              <a:t>2023-02-07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FC0C0005-A8A7-4E34-BC8B-F22F4A06AB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675CDD1E-89AD-47D0-95D2-3913E3FEC0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695250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EF40F27C-ABBC-4F03-9811-DE9B7802E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0856" y="2313971"/>
            <a:ext cx="4882287" cy="2986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Prostokąt 10">
            <a:extLst>
              <a:ext uri="{FF2B5EF4-FFF2-40B4-BE49-F238E27FC236}">
                <a16:creationId xmlns:a16="http://schemas.microsoft.com/office/drawing/2014/main" xmlns="" id="{B8A19441-FF00-45B0-911E-225FF88A1E76}"/>
              </a:ext>
            </a:extLst>
          </p:cNvPr>
          <p:cNvSpPr/>
          <p:nvPr/>
        </p:nvSpPr>
        <p:spPr>
          <a:xfrm>
            <a:off x="291182" y="6397504"/>
            <a:ext cx="8424936" cy="45719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chemeClr val="accent1">
                  <a:tint val="95500"/>
                  <a:shade val="100000"/>
                  <a:satMod val="15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xmlns="" id="{ECDD2B89-925D-4883-B2E7-CB0213B6175A}"/>
              </a:ext>
            </a:extLst>
          </p:cNvPr>
          <p:cNvSpPr txBox="1"/>
          <p:nvPr/>
        </p:nvSpPr>
        <p:spPr>
          <a:xfrm>
            <a:off x="517442" y="6519321"/>
            <a:ext cx="88502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			</a:t>
            </a:r>
            <a:endParaRPr lang="pl-PL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Podtytuł 2"/>
          <p:cNvSpPr txBox="1">
            <a:spLocks/>
          </p:cNvSpPr>
          <p:nvPr/>
        </p:nvSpPr>
        <p:spPr>
          <a:xfrm>
            <a:off x="4495800" y="5334000"/>
            <a:ext cx="3986186" cy="1199704"/>
          </a:xfrm>
          <a:prstGeom prst="rect">
            <a:avLst/>
          </a:prstGeom>
        </p:spPr>
        <p:txBody>
          <a:bodyPr vert="horz" lIns="45720" rIns="45720">
            <a:normAutofit/>
          </a:bodyPr>
          <a:lstStyle/>
          <a:p>
            <a:pPr marL="0" marR="64008" lvl="0" indent="0" algn="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Rafał</a:t>
            </a:r>
            <a:r>
              <a:rPr kumimoji="0" lang="pl-PL" sz="18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Krupa</a:t>
            </a:r>
            <a:endParaRPr kumimoji="0" lang="pl-PL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Podtytuł 2"/>
          <p:cNvSpPr txBox="1">
            <a:spLocks/>
          </p:cNvSpPr>
          <p:nvPr/>
        </p:nvSpPr>
        <p:spPr>
          <a:xfrm>
            <a:off x="228600" y="533400"/>
            <a:ext cx="8763000" cy="1199704"/>
          </a:xfrm>
          <a:prstGeom prst="rect">
            <a:avLst/>
          </a:prstGeom>
        </p:spPr>
        <p:txBody>
          <a:bodyPr vert="horz" lIns="45720" rIns="45720">
            <a:noAutofit/>
          </a:bodyPr>
          <a:lstStyle/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PARADOKSY</a:t>
            </a:r>
            <a:r>
              <a:rPr kumimoji="0" lang="pl-PL" sz="28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STOSOWANIA RZECZOWO-OPISOWYCH PRZEPISÓW TECHNICZNO-BUDOWLANYCH</a:t>
            </a:r>
            <a:endParaRPr kumimoji="0" lang="pl-PL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pl-PL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pl-PL" sz="3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927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85C7792D-3C9C-4CC9-9045-6F61A8EF1B4D}"/>
              </a:ext>
            </a:extLst>
          </p:cNvPr>
          <p:cNvSpPr/>
          <p:nvPr/>
        </p:nvSpPr>
        <p:spPr>
          <a:xfrm>
            <a:off x="291182" y="6397504"/>
            <a:ext cx="8424936" cy="45719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chemeClr val="accent1">
                  <a:tint val="95500"/>
                  <a:shade val="100000"/>
                  <a:satMod val="15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xmlns="" id="{BB28D965-ECDD-4BEF-8B79-3955D3F0E56A}"/>
              </a:ext>
            </a:extLst>
          </p:cNvPr>
          <p:cNvSpPr txBox="1"/>
          <p:nvPr/>
        </p:nvSpPr>
        <p:spPr>
          <a:xfrm>
            <a:off x="685800" y="6519321"/>
            <a:ext cx="7924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							10</a:t>
            </a:r>
            <a:endParaRPr lang="pl-PL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2"/>
          <a:srcRect b="25363"/>
          <a:stretch>
            <a:fillRect/>
          </a:stretch>
        </p:blipFill>
        <p:spPr bwMode="auto">
          <a:xfrm>
            <a:off x="533400" y="0"/>
            <a:ext cx="8020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pole tekstowe 14"/>
          <p:cNvSpPr txBox="1"/>
          <p:nvPr/>
        </p:nvSpPr>
        <p:spPr>
          <a:xfrm>
            <a:off x="5410200" y="1905000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/>
              <a:t>§ 249.</a:t>
            </a:r>
            <a:r>
              <a:rPr lang="pl-PL" dirty="0" smtClean="0"/>
              <a:t> 6. [wymagania dla ściany </a:t>
            </a:r>
          </a:p>
          <a:p>
            <a:pPr algn="just"/>
            <a:r>
              <a:rPr lang="pl-PL" dirty="0" smtClean="0"/>
              <a:t>zewnętrznej klatki schodowej]</a:t>
            </a:r>
            <a:endParaRPr lang="pl-PL" dirty="0"/>
          </a:p>
        </p:txBody>
      </p:sp>
      <p:sp>
        <p:nvSpPr>
          <p:cNvPr id="17" name="pole tekstowe 16"/>
          <p:cNvSpPr txBox="1"/>
          <p:nvPr/>
        </p:nvSpPr>
        <p:spPr>
          <a:xfrm>
            <a:off x="152400" y="20574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/>
              <a:t>§ 245</a:t>
            </a:r>
            <a:r>
              <a:rPr lang="pl-PL" dirty="0" smtClean="0"/>
              <a:t> [wymóg obudowy klatki]</a:t>
            </a:r>
            <a:endParaRPr lang="pl-PL" dirty="0"/>
          </a:p>
        </p:txBody>
      </p:sp>
      <p:sp>
        <p:nvSpPr>
          <p:cNvPr id="18" name="Strzałka w prawo 17"/>
          <p:cNvSpPr/>
          <p:nvPr/>
        </p:nvSpPr>
        <p:spPr>
          <a:xfrm>
            <a:off x="3505200" y="1905000"/>
            <a:ext cx="1371600" cy="685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ole tekstowe 18"/>
          <p:cNvSpPr txBox="1"/>
          <p:nvPr/>
        </p:nvSpPr>
        <p:spPr>
          <a:xfrm>
            <a:off x="533400" y="2743200"/>
            <a:ext cx="777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ZL II</a:t>
            </a:r>
          </a:p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Niski (3 </a:t>
            </a:r>
            <a:r>
              <a:rPr lang="pl-PL" b="1" dirty="0" err="1" smtClean="0">
                <a:solidFill>
                  <a:srgbClr val="FF0000"/>
                </a:solidFill>
              </a:rPr>
              <a:t>kond</a:t>
            </a:r>
            <a:r>
              <a:rPr lang="pl-PL" b="1" dirty="0" smtClean="0">
                <a:solidFill>
                  <a:srgbClr val="FF0000"/>
                </a:solidFill>
              </a:rPr>
              <a:t>.)</a:t>
            </a:r>
          </a:p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KOP B</a:t>
            </a:r>
            <a:endParaRPr lang="pl-PL" dirty="0">
              <a:solidFill>
                <a:srgbClr val="FF0000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3733800"/>
            <a:ext cx="2514600" cy="2542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43200" y="2895600"/>
            <a:ext cx="6267895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85387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85C7792D-3C9C-4CC9-9045-6F61A8EF1B4D}"/>
              </a:ext>
            </a:extLst>
          </p:cNvPr>
          <p:cNvSpPr/>
          <p:nvPr/>
        </p:nvSpPr>
        <p:spPr>
          <a:xfrm>
            <a:off x="291182" y="6397504"/>
            <a:ext cx="8424936" cy="45719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chemeClr val="accent1">
                  <a:tint val="95500"/>
                  <a:shade val="100000"/>
                  <a:satMod val="15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xmlns="" id="{BB28D965-ECDD-4BEF-8B79-3955D3F0E56A}"/>
              </a:ext>
            </a:extLst>
          </p:cNvPr>
          <p:cNvSpPr txBox="1"/>
          <p:nvPr/>
        </p:nvSpPr>
        <p:spPr>
          <a:xfrm>
            <a:off x="685800" y="6519321"/>
            <a:ext cx="7924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							11</a:t>
            </a:r>
            <a:endParaRPr lang="pl-PL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2"/>
          <a:srcRect b="25363"/>
          <a:stretch>
            <a:fillRect/>
          </a:stretch>
        </p:blipFill>
        <p:spPr bwMode="auto">
          <a:xfrm>
            <a:off x="533400" y="0"/>
            <a:ext cx="8020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pole tekstowe 14"/>
          <p:cNvSpPr txBox="1"/>
          <p:nvPr/>
        </p:nvSpPr>
        <p:spPr>
          <a:xfrm>
            <a:off x="5410200" y="1905000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/>
              <a:t>§ 249.</a:t>
            </a:r>
            <a:r>
              <a:rPr lang="pl-PL" dirty="0" smtClean="0"/>
              <a:t> 6. [wymagania dla ściany </a:t>
            </a:r>
          </a:p>
          <a:p>
            <a:pPr algn="just"/>
            <a:r>
              <a:rPr lang="pl-PL" dirty="0" smtClean="0"/>
              <a:t>zewnętrznej klatki schodowej]</a:t>
            </a:r>
            <a:endParaRPr lang="pl-PL" dirty="0"/>
          </a:p>
        </p:txBody>
      </p:sp>
      <p:sp>
        <p:nvSpPr>
          <p:cNvPr id="17" name="pole tekstowe 16"/>
          <p:cNvSpPr txBox="1"/>
          <p:nvPr/>
        </p:nvSpPr>
        <p:spPr>
          <a:xfrm>
            <a:off x="152400" y="20574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/>
              <a:t>§ 245</a:t>
            </a:r>
            <a:r>
              <a:rPr lang="pl-PL" dirty="0" smtClean="0"/>
              <a:t> [wymóg obudowy klatki]</a:t>
            </a:r>
            <a:endParaRPr lang="pl-PL" dirty="0"/>
          </a:p>
        </p:txBody>
      </p:sp>
      <p:sp>
        <p:nvSpPr>
          <p:cNvPr id="18" name="Strzałka w prawo 17"/>
          <p:cNvSpPr/>
          <p:nvPr/>
        </p:nvSpPr>
        <p:spPr>
          <a:xfrm>
            <a:off x="3505200" y="1905000"/>
            <a:ext cx="1371600" cy="685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ole tekstowe 18"/>
          <p:cNvSpPr txBox="1"/>
          <p:nvPr/>
        </p:nvSpPr>
        <p:spPr>
          <a:xfrm>
            <a:off x="533400" y="2743200"/>
            <a:ext cx="777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ZL II</a:t>
            </a:r>
          </a:p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Niski (3 </a:t>
            </a:r>
            <a:r>
              <a:rPr lang="pl-PL" b="1" dirty="0" err="1" smtClean="0">
                <a:solidFill>
                  <a:srgbClr val="FF0000"/>
                </a:solidFill>
              </a:rPr>
              <a:t>kond</a:t>
            </a:r>
            <a:r>
              <a:rPr lang="pl-PL" b="1" dirty="0" smtClean="0">
                <a:solidFill>
                  <a:srgbClr val="FF0000"/>
                </a:solidFill>
              </a:rPr>
              <a:t>.)</a:t>
            </a:r>
          </a:p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KOP B</a:t>
            </a:r>
            <a:endParaRPr lang="pl-PL" dirty="0">
              <a:solidFill>
                <a:srgbClr val="FF0000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3733800"/>
            <a:ext cx="2514600" cy="2542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0" y="2971800"/>
            <a:ext cx="6096000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Prostokąt 19"/>
          <p:cNvSpPr/>
          <p:nvPr/>
        </p:nvSpPr>
        <p:spPr>
          <a:xfrm rot="2877491">
            <a:off x="4134578" y="3907213"/>
            <a:ext cx="33402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PARADOKS</a:t>
            </a:r>
            <a:endParaRPr lang="pl-PL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96200" y="5410200"/>
            <a:ext cx="3810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0" y="3429000"/>
            <a:ext cx="266700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Ramka 22"/>
          <p:cNvSpPr/>
          <p:nvPr/>
        </p:nvSpPr>
        <p:spPr>
          <a:xfrm>
            <a:off x="4038600" y="4343400"/>
            <a:ext cx="914400" cy="457200"/>
          </a:xfrm>
          <a:prstGeom prst="fram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387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85C7792D-3C9C-4CC9-9045-6F61A8EF1B4D}"/>
              </a:ext>
            </a:extLst>
          </p:cNvPr>
          <p:cNvSpPr/>
          <p:nvPr/>
        </p:nvSpPr>
        <p:spPr>
          <a:xfrm>
            <a:off x="291182" y="6397504"/>
            <a:ext cx="8424936" cy="45719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chemeClr val="accent1">
                  <a:tint val="95500"/>
                  <a:shade val="100000"/>
                  <a:satMod val="15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xmlns="" id="{BB28D965-ECDD-4BEF-8B79-3955D3F0E56A}"/>
              </a:ext>
            </a:extLst>
          </p:cNvPr>
          <p:cNvSpPr txBox="1"/>
          <p:nvPr/>
        </p:nvSpPr>
        <p:spPr>
          <a:xfrm>
            <a:off x="685800" y="6519321"/>
            <a:ext cx="7924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							12</a:t>
            </a:r>
            <a:endParaRPr lang="pl-PL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533400" y="1752600"/>
            <a:ext cx="8458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400" b="1" dirty="0" smtClean="0"/>
              <a:t>§ 271.</a:t>
            </a:r>
            <a:r>
              <a:rPr lang="pl-PL" sz="1400" dirty="0" smtClean="0"/>
              <a:t> 1. Odległość między zewnętrznymi ścianami budynków niebędącymi ścianami oddzielenia przeciwpożarowego, a mającymi na powierzchni większej niż 65% klasę odporności ogniowej (E), określoną </a:t>
            </a:r>
            <a:br>
              <a:rPr lang="pl-PL" sz="1400" dirty="0" smtClean="0"/>
            </a:br>
            <a:r>
              <a:rPr lang="pl-PL" sz="1400" dirty="0" smtClean="0"/>
              <a:t>w § 216 ust. 1 w 5 kolumnie tabeli, nie powinna, z zastrzeżeniem ust. 2 i 3, być mniejsza niż odległość w metrach określona w poniższej tabeli:</a:t>
            </a:r>
            <a:endParaRPr lang="pl-PL" sz="1400" dirty="0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2"/>
          <a:srcRect b="25363"/>
          <a:stretch>
            <a:fillRect/>
          </a:stretch>
        </p:blipFill>
        <p:spPr bwMode="auto">
          <a:xfrm>
            <a:off x="609600" y="0"/>
            <a:ext cx="8020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3200" y="2438400"/>
            <a:ext cx="5029200" cy="2417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pole tekstowe 10"/>
          <p:cNvSpPr txBox="1"/>
          <p:nvPr/>
        </p:nvSpPr>
        <p:spPr>
          <a:xfrm>
            <a:off x="381000" y="4800600"/>
            <a:ext cx="84582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400" b="1" dirty="0" smtClean="0"/>
              <a:t>§ 271.</a:t>
            </a:r>
            <a:r>
              <a:rPr lang="pl-PL" sz="1400" dirty="0" smtClean="0"/>
              <a:t> 4. Jeżeli ściana zewnętrzna budynku ma na powierzchni </a:t>
            </a:r>
            <a:r>
              <a:rPr lang="pl-PL" sz="1400" dirty="0" smtClean="0">
                <a:solidFill>
                  <a:srgbClr val="FF0000"/>
                </a:solidFill>
              </a:rPr>
              <a:t>nie większej niż 65%, lecz nie mniejszej niż 30%, klasę odporności ogniowej (E),</a:t>
            </a:r>
            <a:r>
              <a:rPr lang="pl-PL" sz="1400" dirty="0" smtClean="0"/>
              <a:t> określoną w § 216 ust. 1 w 5 kolumnie tabeli, wówczas odległość między tą ścianą lub jej częścią a ścianą zewnętrzną drugiego budynku należy zwiększyć w stosunku do określonej w ust. 1 i 2 o </a:t>
            </a:r>
            <a:r>
              <a:rPr lang="pl-PL" sz="1400" dirty="0" smtClean="0">
                <a:solidFill>
                  <a:srgbClr val="FF0000"/>
                </a:solidFill>
              </a:rPr>
              <a:t>50%.</a:t>
            </a:r>
          </a:p>
          <a:p>
            <a:pPr algn="just"/>
            <a:endParaRPr lang="pl-PL" sz="1400" dirty="0" smtClean="0"/>
          </a:p>
          <a:p>
            <a:pPr algn="just"/>
            <a:r>
              <a:rPr lang="pl-PL" sz="1400" b="1" dirty="0" smtClean="0"/>
              <a:t>§ 271.</a:t>
            </a:r>
            <a:r>
              <a:rPr lang="pl-PL" sz="1400" dirty="0" smtClean="0"/>
              <a:t> 5. Jeżeli ściana zewnętrzna budynku ma na powierzchni </a:t>
            </a:r>
            <a:r>
              <a:rPr lang="pl-PL" sz="1400" dirty="0" smtClean="0">
                <a:solidFill>
                  <a:srgbClr val="FF0000"/>
                </a:solidFill>
              </a:rPr>
              <a:t>mniejszej niż 30% klasę odporności ogniowej (E),</a:t>
            </a:r>
            <a:r>
              <a:rPr lang="pl-PL" sz="1400" dirty="0" smtClean="0"/>
              <a:t> określoną w § 216 ust. 1 w 5 kolumnie tabeli, wówczas odległość między tą ścianą lub jej częścią a ścianą zewnętrzną drugiego budynku należy zwiększyć w stosunku do określonej w ust. 1 i 2 o </a:t>
            </a:r>
            <a:r>
              <a:rPr lang="pl-PL" sz="1400" dirty="0" smtClean="0">
                <a:solidFill>
                  <a:srgbClr val="FF0000"/>
                </a:solidFill>
              </a:rPr>
              <a:t>100%.</a:t>
            </a:r>
            <a:endParaRPr lang="pl-PL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387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85C7792D-3C9C-4CC9-9045-6F61A8EF1B4D}"/>
              </a:ext>
            </a:extLst>
          </p:cNvPr>
          <p:cNvSpPr/>
          <p:nvPr/>
        </p:nvSpPr>
        <p:spPr>
          <a:xfrm>
            <a:off x="291182" y="6397504"/>
            <a:ext cx="8424936" cy="45719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chemeClr val="accent1">
                  <a:tint val="95500"/>
                  <a:shade val="100000"/>
                  <a:satMod val="15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xmlns="" id="{BB28D965-ECDD-4BEF-8B79-3955D3F0E56A}"/>
              </a:ext>
            </a:extLst>
          </p:cNvPr>
          <p:cNvSpPr txBox="1"/>
          <p:nvPr/>
        </p:nvSpPr>
        <p:spPr>
          <a:xfrm>
            <a:off x="685800" y="6519321"/>
            <a:ext cx="7924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							13</a:t>
            </a:r>
            <a:endParaRPr lang="pl-PL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2"/>
          <a:srcRect b="25363"/>
          <a:stretch>
            <a:fillRect/>
          </a:stretch>
        </p:blipFill>
        <p:spPr bwMode="auto">
          <a:xfrm>
            <a:off x="609600" y="0"/>
            <a:ext cx="8020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 l="24444"/>
          <a:stretch>
            <a:fillRect/>
          </a:stretch>
        </p:blipFill>
        <p:spPr bwMode="auto">
          <a:xfrm>
            <a:off x="1066800" y="2743200"/>
            <a:ext cx="2590800" cy="2417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pole tekstowe 9"/>
          <p:cNvSpPr txBox="1"/>
          <p:nvPr/>
        </p:nvSpPr>
        <p:spPr>
          <a:xfrm>
            <a:off x="152400" y="6477000"/>
            <a:ext cx="7772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200" b="1" dirty="0" smtClean="0"/>
              <a:t>ŹRÓŁO: Poznańskie Inwestycje Miejskie, OSIR Strzegom, </a:t>
            </a:r>
            <a:r>
              <a:rPr lang="pl-PL" sz="1200" b="1" dirty="0" err="1" smtClean="0"/>
              <a:t>kbprojekt.pl</a:t>
            </a:r>
            <a:endParaRPr lang="pl-PL" sz="1200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0" y="2743200"/>
            <a:ext cx="3955932" cy="2562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pole tekstowe 12"/>
          <p:cNvSpPr txBox="1"/>
          <p:nvPr/>
        </p:nvSpPr>
        <p:spPr>
          <a:xfrm>
            <a:off x="990600" y="5257800"/>
            <a:ext cx="777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ZL I</a:t>
            </a:r>
          </a:p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KOP D</a:t>
            </a:r>
          </a:p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Przeszklenie &gt; 70%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14" name="pole tekstowe 13"/>
          <p:cNvSpPr txBox="1"/>
          <p:nvPr/>
        </p:nvSpPr>
        <p:spPr>
          <a:xfrm>
            <a:off x="228600" y="19050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/>
              <a:t>§ 271.</a:t>
            </a:r>
            <a:r>
              <a:rPr lang="pl-PL" dirty="0" smtClean="0"/>
              <a:t> 1. [podstawowe odległości – 8 m]</a:t>
            </a:r>
            <a:endParaRPr lang="pl-PL" dirty="0"/>
          </a:p>
        </p:txBody>
      </p:sp>
      <p:sp>
        <p:nvSpPr>
          <p:cNvPr id="15" name="pole tekstowe 14"/>
          <p:cNvSpPr txBox="1"/>
          <p:nvPr/>
        </p:nvSpPr>
        <p:spPr>
          <a:xfrm>
            <a:off x="5791200" y="20574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/>
              <a:t>WYMAGANA ODLEGŁOŚĆ: 16 m</a:t>
            </a:r>
            <a:endParaRPr lang="pl-PL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228600" y="22098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/>
              <a:t>§ 271. </a:t>
            </a:r>
            <a:r>
              <a:rPr lang="pl-PL" dirty="0" smtClean="0"/>
              <a:t>5. [zwiększenie o 100%]</a:t>
            </a:r>
            <a:endParaRPr lang="pl-PL" dirty="0"/>
          </a:p>
        </p:txBody>
      </p:sp>
      <p:sp>
        <p:nvSpPr>
          <p:cNvPr id="17" name="Strzałka w prawo 16"/>
          <p:cNvSpPr/>
          <p:nvPr/>
        </p:nvSpPr>
        <p:spPr>
          <a:xfrm>
            <a:off x="4191000" y="1905000"/>
            <a:ext cx="1371600" cy="685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trzałka w lewo i prawo 17"/>
          <p:cNvSpPr/>
          <p:nvPr/>
        </p:nvSpPr>
        <p:spPr>
          <a:xfrm>
            <a:off x="3810000" y="3886200"/>
            <a:ext cx="1066800" cy="5334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ole tekstowe 18"/>
          <p:cNvSpPr txBox="1"/>
          <p:nvPr/>
        </p:nvSpPr>
        <p:spPr>
          <a:xfrm>
            <a:off x="4038600" y="35052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16 m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23" name="pole tekstowe 22"/>
          <p:cNvSpPr txBox="1"/>
          <p:nvPr/>
        </p:nvSpPr>
        <p:spPr>
          <a:xfrm>
            <a:off x="5410200" y="5257800"/>
            <a:ext cx="777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ZL III</a:t>
            </a:r>
          </a:p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KOP D</a:t>
            </a:r>
          </a:p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Przeszklenie &lt; 35%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20" name="Prostokąt 19"/>
          <p:cNvSpPr/>
          <p:nvPr/>
        </p:nvSpPr>
        <p:spPr>
          <a:xfrm>
            <a:off x="5181600" y="2819400"/>
            <a:ext cx="347557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PROJEKTOWANY</a:t>
            </a:r>
            <a:endParaRPr lang="pl-PL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1" name="Prostokąt 20"/>
          <p:cNvSpPr/>
          <p:nvPr/>
        </p:nvSpPr>
        <p:spPr>
          <a:xfrm>
            <a:off x="762000" y="2819400"/>
            <a:ext cx="347557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ISTNIEJĄCY</a:t>
            </a:r>
            <a:endParaRPr lang="pl-PL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387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85C7792D-3C9C-4CC9-9045-6F61A8EF1B4D}"/>
              </a:ext>
            </a:extLst>
          </p:cNvPr>
          <p:cNvSpPr/>
          <p:nvPr/>
        </p:nvSpPr>
        <p:spPr>
          <a:xfrm>
            <a:off x="291182" y="6397504"/>
            <a:ext cx="8424936" cy="45719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chemeClr val="accent1">
                  <a:tint val="95500"/>
                  <a:shade val="100000"/>
                  <a:satMod val="15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xmlns="" id="{BB28D965-ECDD-4BEF-8B79-3955D3F0E56A}"/>
              </a:ext>
            </a:extLst>
          </p:cNvPr>
          <p:cNvSpPr txBox="1"/>
          <p:nvPr/>
        </p:nvSpPr>
        <p:spPr>
          <a:xfrm>
            <a:off x="685800" y="6519321"/>
            <a:ext cx="7924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							14</a:t>
            </a:r>
            <a:endParaRPr lang="pl-PL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2"/>
          <a:srcRect b="25363"/>
          <a:stretch>
            <a:fillRect/>
          </a:stretch>
        </p:blipFill>
        <p:spPr bwMode="auto">
          <a:xfrm>
            <a:off x="609600" y="0"/>
            <a:ext cx="8020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pole tekstowe 9"/>
          <p:cNvSpPr txBox="1"/>
          <p:nvPr/>
        </p:nvSpPr>
        <p:spPr>
          <a:xfrm>
            <a:off x="228600" y="6477000"/>
            <a:ext cx="7772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200" b="1" dirty="0" smtClean="0"/>
              <a:t>ŹRÓŁO: </a:t>
            </a:r>
            <a:r>
              <a:rPr lang="pl-PL" sz="1200" b="1" dirty="0" err="1" smtClean="0"/>
              <a:t>mcmproject.com.pl</a:t>
            </a:r>
            <a:r>
              <a:rPr lang="pl-PL" sz="1200" b="1" dirty="0" smtClean="0"/>
              <a:t>, </a:t>
            </a:r>
            <a:r>
              <a:rPr lang="pl-PL" sz="1200" b="1" dirty="0" err="1" smtClean="0"/>
              <a:t>kbprojekt.pl</a:t>
            </a:r>
            <a:endParaRPr lang="pl-PL" sz="1200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2743200"/>
            <a:ext cx="3955932" cy="2562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pole tekstowe 12"/>
          <p:cNvSpPr txBox="1"/>
          <p:nvPr/>
        </p:nvSpPr>
        <p:spPr>
          <a:xfrm>
            <a:off x="304800" y="5257800"/>
            <a:ext cx="777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PM&lt;1000 MJ/m2</a:t>
            </a:r>
          </a:p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Pow.&lt;1000 </a:t>
            </a:r>
            <a:r>
              <a:rPr lang="pl-PL" b="1" dirty="0" smtClean="0">
                <a:solidFill>
                  <a:srgbClr val="FF0000"/>
                </a:solidFill>
              </a:rPr>
              <a:t>m2</a:t>
            </a:r>
          </a:p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KOP E</a:t>
            </a:r>
          </a:p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Przeszklenie (bez wpływu na odległość)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14" name="pole tekstowe 13"/>
          <p:cNvSpPr txBox="1"/>
          <p:nvPr/>
        </p:nvSpPr>
        <p:spPr>
          <a:xfrm>
            <a:off x="228600" y="20574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/>
              <a:t>§ 271.</a:t>
            </a:r>
            <a:r>
              <a:rPr lang="pl-PL" dirty="0" smtClean="0"/>
              <a:t> 1. [podstawowe odległości – 8 m]</a:t>
            </a:r>
            <a:endParaRPr lang="pl-PL" dirty="0"/>
          </a:p>
        </p:txBody>
      </p:sp>
      <p:sp>
        <p:nvSpPr>
          <p:cNvPr id="15" name="pole tekstowe 14"/>
          <p:cNvSpPr txBox="1"/>
          <p:nvPr/>
        </p:nvSpPr>
        <p:spPr>
          <a:xfrm>
            <a:off x="5791200" y="20574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/>
              <a:t>WYMAGANA ODLEGŁOŚĆ: 8 m</a:t>
            </a:r>
            <a:endParaRPr lang="pl-PL" dirty="0"/>
          </a:p>
        </p:txBody>
      </p:sp>
      <p:sp>
        <p:nvSpPr>
          <p:cNvPr id="17" name="Strzałka w prawo 16"/>
          <p:cNvSpPr/>
          <p:nvPr/>
        </p:nvSpPr>
        <p:spPr>
          <a:xfrm>
            <a:off x="4191000" y="1905000"/>
            <a:ext cx="1371600" cy="685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trzałka w lewo i prawo 17"/>
          <p:cNvSpPr/>
          <p:nvPr/>
        </p:nvSpPr>
        <p:spPr>
          <a:xfrm>
            <a:off x="3810000" y="3886200"/>
            <a:ext cx="1066800" cy="5334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ole tekstowe 18"/>
          <p:cNvSpPr txBox="1"/>
          <p:nvPr/>
        </p:nvSpPr>
        <p:spPr>
          <a:xfrm>
            <a:off x="4038600" y="35052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8 m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23" name="pole tekstowe 22"/>
          <p:cNvSpPr txBox="1"/>
          <p:nvPr/>
        </p:nvSpPr>
        <p:spPr>
          <a:xfrm>
            <a:off x="5410200" y="5257800"/>
            <a:ext cx="777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ZL III</a:t>
            </a:r>
          </a:p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KOP D</a:t>
            </a:r>
          </a:p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Przeszklenie &lt; 35%</a:t>
            </a:r>
            <a:endParaRPr lang="pl-PL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2667000"/>
            <a:ext cx="3200400" cy="2610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Prostokąt 15"/>
          <p:cNvSpPr/>
          <p:nvPr/>
        </p:nvSpPr>
        <p:spPr>
          <a:xfrm>
            <a:off x="304800" y="2743200"/>
            <a:ext cx="347557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ISTNIEJĄCY</a:t>
            </a:r>
            <a:endParaRPr lang="pl-PL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0" name="Prostokąt 19"/>
          <p:cNvSpPr/>
          <p:nvPr/>
        </p:nvSpPr>
        <p:spPr>
          <a:xfrm>
            <a:off x="5181600" y="2819400"/>
            <a:ext cx="347557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PROJEKTOWANY</a:t>
            </a:r>
            <a:endParaRPr lang="pl-PL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387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85C7792D-3C9C-4CC9-9045-6F61A8EF1B4D}"/>
              </a:ext>
            </a:extLst>
          </p:cNvPr>
          <p:cNvSpPr/>
          <p:nvPr/>
        </p:nvSpPr>
        <p:spPr>
          <a:xfrm>
            <a:off x="291182" y="6397504"/>
            <a:ext cx="8424936" cy="45719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chemeClr val="accent1">
                  <a:tint val="95500"/>
                  <a:shade val="100000"/>
                  <a:satMod val="15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xmlns="" id="{BB28D965-ECDD-4BEF-8B79-3955D3F0E56A}"/>
              </a:ext>
            </a:extLst>
          </p:cNvPr>
          <p:cNvSpPr txBox="1"/>
          <p:nvPr/>
        </p:nvSpPr>
        <p:spPr>
          <a:xfrm>
            <a:off x="685800" y="6519321"/>
            <a:ext cx="7924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							15</a:t>
            </a:r>
            <a:endParaRPr lang="pl-PL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7723"/>
          <a:stretch>
            <a:fillRect/>
          </a:stretch>
        </p:blipFill>
        <p:spPr bwMode="auto">
          <a:xfrm>
            <a:off x="1524000" y="2209800"/>
            <a:ext cx="2781300" cy="2417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pole tekstowe 9"/>
          <p:cNvSpPr txBox="1"/>
          <p:nvPr/>
        </p:nvSpPr>
        <p:spPr>
          <a:xfrm>
            <a:off x="228600" y="6477000"/>
            <a:ext cx="7772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200" b="1" dirty="0" smtClean="0"/>
              <a:t>ŹRÓŁO: Poznańskie Inwestycje Miejskie, </a:t>
            </a:r>
            <a:r>
              <a:rPr lang="pl-PL" sz="1200" b="1" dirty="0" err="1" smtClean="0"/>
              <a:t>mcmproject.com.pl</a:t>
            </a:r>
            <a:endParaRPr lang="pl-PL" sz="1200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2133600"/>
            <a:ext cx="3200400" cy="2610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pole tekstowe 12"/>
          <p:cNvSpPr txBox="1"/>
          <p:nvPr/>
        </p:nvSpPr>
        <p:spPr>
          <a:xfrm>
            <a:off x="762000" y="1219200"/>
            <a:ext cx="777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400" b="1" dirty="0" smtClean="0">
                <a:solidFill>
                  <a:srgbClr val="FF0000"/>
                </a:solidFill>
              </a:rPr>
              <a:t>Gdzie większe promieniowanie termiczne w czasie pożaru?</a:t>
            </a:r>
            <a:endParaRPr lang="pl-PL" sz="2400" dirty="0">
              <a:solidFill>
                <a:srgbClr val="FF0000"/>
              </a:solidFill>
            </a:endParaRPr>
          </a:p>
        </p:txBody>
      </p:sp>
      <p:sp>
        <p:nvSpPr>
          <p:cNvPr id="14" name="pole tekstowe 13"/>
          <p:cNvSpPr txBox="1"/>
          <p:nvPr/>
        </p:nvSpPr>
        <p:spPr>
          <a:xfrm>
            <a:off x="1524000" y="49530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16 m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6172200" y="50292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8 m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16" name="Prostokąt 15"/>
          <p:cNvSpPr/>
          <p:nvPr/>
        </p:nvSpPr>
        <p:spPr>
          <a:xfrm rot="2877491">
            <a:off x="2915377" y="3831013"/>
            <a:ext cx="33402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PARADOKS</a:t>
            </a:r>
            <a:endParaRPr lang="pl-PL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3600" y="5029200"/>
            <a:ext cx="1957388" cy="112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05600" y="4953000"/>
            <a:ext cx="1600200" cy="136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85387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ED543E83-70E8-4C61-8100-DE74BB9575C5}"/>
              </a:ext>
            </a:extLst>
          </p:cNvPr>
          <p:cNvSpPr/>
          <p:nvPr/>
        </p:nvSpPr>
        <p:spPr>
          <a:xfrm>
            <a:off x="291182" y="6397504"/>
            <a:ext cx="8424936" cy="45719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chemeClr val="accent1">
                  <a:tint val="95500"/>
                  <a:shade val="100000"/>
                  <a:satMod val="15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xmlns="" id="{BB28D965-ECDD-4BEF-8B79-3955D3F0E56A}"/>
              </a:ext>
            </a:extLst>
          </p:cNvPr>
          <p:cNvSpPr txBox="1"/>
          <p:nvPr/>
        </p:nvSpPr>
        <p:spPr>
          <a:xfrm>
            <a:off x="685800" y="6519321"/>
            <a:ext cx="7924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r>
              <a:rPr lang="pl-PL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			</a:t>
            </a:r>
            <a:r>
              <a:rPr lang="pl-PL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		16</a:t>
            </a:r>
            <a:endParaRPr lang="pl-PL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8" name="pole tekstowe 47"/>
          <p:cNvSpPr txBox="1"/>
          <p:nvPr/>
        </p:nvSpPr>
        <p:spPr>
          <a:xfrm>
            <a:off x="1143000" y="1828800"/>
            <a:ext cx="731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i="1" dirty="0" smtClean="0"/>
              <a:t>WIELKOŚĆ FIZYCZNA: </a:t>
            </a:r>
            <a:endParaRPr lang="pl-PL" sz="2400" b="1" i="1" dirty="0" smtClean="0"/>
          </a:p>
          <a:p>
            <a:pPr algn="ctr"/>
            <a:r>
              <a:rPr lang="pl-PL" sz="2400" b="1" i="1" dirty="0" smtClean="0"/>
              <a:t>dopuszczalna wartość promieniowania termicznego, </a:t>
            </a:r>
            <a:br>
              <a:rPr lang="pl-PL" sz="2400" b="1" i="1" dirty="0" smtClean="0"/>
            </a:br>
            <a:r>
              <a:rPr lang="pl-PL" sz="2400" b="1" i="1" dirty="0" smtClean="0"/>
              <a:t>np. 12 </a:t>
            </a:r>
            <a:r>
              <a:rPr lang="pl-PL" sz="2400" b="1" i="1" dirty="0" err="1" smtClean="0"/>
              <a:t>kW</a:t>
            </a:r>
            <a:r>
              <a:rPr lang="pl-PL" sz="2400" b="1" i="1" dirty="0" smtClean="0"/>
              <a:t>/m2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1600200" y="0"/>
            <a:ext cx="609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i="1" dirty="0" smtClean="0"/>
              <a:t>CEL: </a:t>
            </a:r>
          </a:p>
          <a:p>
            <a:pPr algn="ctr"/>
            <a:r>
              <a:rPr lang="pl-PL" sz="2400" b="1" i="1" dirty="0" smtClean="0"/>
              <a:t>ograniczenie rozprzestrzeniania się pożaru na obiekty sąsiednie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457200" y="3657600"/>
            <a:ext cx="815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i="1" dirty="0" smtClean="0"/>
              <a:t>PRZEPIS RZECZOWO-OPISOWY: </a:t>
            </a:r>
          </a:p>
          <a:p>
            <a:pPr algn="ctr"/>
            <a:r>
              <a:rPr lang="pl-PL" sz="2400" b="1" i="1" dirty="0" smtClean="0"/>
              <a:t>dopuszczalne odległości pomiędzy budynkami </a:t>
            </a:r>
            <a:br>
              <a:rPr lang="pl-PL" sz="2400" b="1" i="1" dirty="0" smtClean="0"/>
            </a:br>
            <a:r>
              <a:rPr lang="pl-PL" sz="2400" b="1" i="1" dirty="0" smtClean="0"/>
              <a:t>(w różnych konfiguracjach)</a:t>
            </a:r>
          </a:p>
        </p:txBody>
      </p:sp>
      <p:sp>
        <p:nvSpPr>
          <p:cNvPr id="14" name="Strzałka w dół 13"/>
          <p:cNvSpPr/>
          <p:nvPr/>
        </p:nvSpPr>
        <p:spPr>
          <a:xfrm>
            <a:off x="4267200" y="1219200"/>
            <a:ext cx="609600" cy="533398"/>
          </a:xfrm>
          <a:prstGeom prst="downArrow">
            <a:avLst>
              <a:gd name="adj1" fmla="val 52319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trzałka w dół 14"/>
          <p:cNvSpPr/>
          <p:nvPr/>
        </p:nvSpPr>
        <p:spPr>
          <a:xfrm>
            <a:off x="4267200" y="3048000"/>
            <a:ext cx="685800" cy="609600"/>
          </a:xfrm>
          <a:prstGeom prst="downArrow">
            <a:avLst>
              <a:gd name="adj1" fmla="val 52319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ole tekstowe 15"/>
          <p:cNvSpPr txBox="1"/>
          <p:nvPr/>
        </p:nvSpPr>
        <p:spPr>
          <a:xfrm>
            <a:off x="304800" y="5105400"/>
            <a:ext cx="358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Czy wykonalne jest uwzględnienie/ opisanie wszystkich możliwych konfiguracji/ przypadków </a:t>
            </a:r>
          </a:p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(1 strona A4)?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17" name="pole tekstowe 16"/>
          <p:cNvSpPr txBox="1"/>
          <p:nvPr/>
        </p:nvSpPr>
        <p:spPr>
          <a:xfrm>
            <a:off x="4724400" y="5410200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Uproszczenia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19" name="Strzałka w prawo 18"/>
          <p:cNvSpPr/>
          <p:nvPr/>
        </p:nvSpPr>
        <p:spPr>
          <a:xfrm>
            <a:off x="3886200" y="5257800"/>
            <a:ext cx="685800" cy="685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Strzałka w prawo 19"/>
          <p:cNvSpPr/>
          <p:nvPr/>
        </p:nvSpPr>
        <p:spPr>
          <a:xfrm>
            <a:off x="6400800" y="5257800"/>
            <a:ext cx="685800" cy="685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ole tekstowe 20"/>
          <p:cNvSpPr txBox="1"/>
          <p:nvPr/>
        </p:nvSpPr>
        <p:spPr>
          <a:xfrm>
            <a:off x="7315200" y="5410200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Paradoksy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18" name="pole tekstowe 17"/>
          <p:cNvSpPr txBox="1"/>
          <p:nvPr/>
        </p:nvSpPr>
        <p:spPr>
          <a:xfrm>
            <a:off x="4419600" y="594360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>
                <a:solidFill>
                  <a:srgbClr val="FFC000"/>
                </a:solidFill>
              </a:rPr>
              <a:t>Jakie zmiany </a:t>
            </a:r>
            <a:r>
              <a:rPr lang="pl-PL" b="1" dirty="0" smtClean="0">
                <a:solidFill>
                  <a:srgbClr val="FFC000"/>
                </a:solidFill>
              </a:rPr>
              <a:t>w ramach </a:t>
            </a:r>
            <a:r>
              <a:rPr lang="pl-PL" b="1" dirty="0" smtClean="0">
                <a:solidFill>
                  <a:srgbClr val="FFC000"/>
                </a:solidFill>
              </a:rPr>
              <a:t>nowelizacji przepisów?</a:t>
            </a:r>
            <a:endParaRPr lang="pl-PL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096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ED543E83-70E8-4C61-8100-DE74BB9575C5}"/>
              </a:ext>
            </a:extLst>
          </p:cNvPr>
          <p:cNvSpPr/>
          <p:nvPr/>
        </p:nvSpPr>
        <p:spPr>
          <a:xfrm>
            <a:off x="291182" y="6397504"/>
            <a:ext cx="8424936" cy="45719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chemeClr val="accent1">
                  <a:tint val="95500"/>
                  <a:shade val="100000"/>
                  <a:satMod val="15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xmlns="" id="{BB28D965-ECDD-4BEF-8B79-3955D3F0E56A}"/>
              </a:ext>
            </a:extLst>
          </p:cNvPr>
          <p:cNvSpPr txBox="1"/>
          <p:nvPr/>
        </p:nvSpPr>
        <p:spPr>
          <a:xfrm>
            <a:off x="685800" y="6519321"/>
            <a:ext cx="7924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r>
              <a:rPr lang="pl-PL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			</a:t>
            </a:r>
            <a:r>
              <a:rPr lang="pl-PL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		17</a:t>
            </a:r>
            <a:endParaRPr lang="pl-PL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pole tekstowe 17"/>
          <p:cNvSpPr txBox="1"/>
          <p:nvPr/>
        </p:nvSpPr>
        <p:spPr>
          <a:xfrm>
            <a:off x="762000" y="3124200"/>
            <a:ext cx="289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i="1" dirty="0" smtClean="0">
                <a:solidFill>
                  <a:srgbClr val="00B050"/>
                </a:solidFill>
              </a:rPr>
              <a:t>zasady </a:t>
            </a:r>
          </a:p>
          <a:p>
            <a:pPr algn="ctr"/>
            <a:r>
              <a:rPr lang="pl-PL" sz="2800" b="1" i="1" dirty="0" smtClean="0">
                <a:solidFill>
                  <a:srgbClr val="00B050"/>
                </a:solidFill>
              </a:rPr>
              <a:t>inżynierii</a:t>
            </a:r>
          </a:p>
        </p:txBody>
      </p:sp>
      <p:sp>
        <p:nvSpPr>
          <p:cNvPr id="48" name="pole tekstowe 47"/>
          <p:cNvSpPr txBox="1"/>
          <p:nvPr/>
        </p:nvSpPr>
        <p:spPr>
          <a:xfrm>
            <a:off x="4419600" y="3276600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i="1" dirty="0" smtClean="0">
                <a:solidFill>
                  <a:srgbClr val="00B050"/>
                </a:solidFill>
              </a:rPr>
              <a:t>funkcjonalność </a:t>
            </a:r>
          </a:p>
          <a:p>
            <a:pPr algn="ctr"/>
            <a:r>
              <a:rPr lang="pl-PL" sz="2800" b="1" i="1" dirty="0" smtClean="0">
                <a:solidFill>
                  <a:srgbClr val="00B050"/>
                </a:solidFill>
              </a:rPr>
              <a:t>rozwiązań</a:t>
            </a:r>
          </a:p>
        </p:txBody>
      </p:sp>
      <p:sp>
        <p:nvSpPr>
          <p:cNvPr id="54" name="pole tekstowe 53"/>
          <p:cNvSpPr txBox="1"/>
          <p:nvPr/>
        </p:nvSpPr>
        <p:spPr>
          <a:xfrm>
            <a:off x="2819400" y="1752600"/>
            <a:ext cx="289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i="1" dirty="0" smtClean="0">
                <a:solidFill>
                  <a:srgbClr val="00B050"/>
                </a:solidFill>
              </a:rPr>
              <a:t>przepisy</a:t>
            </a:r>
          </a:p>
        </p:txBody>
      </p:sp>
      <p:sp>
        <p:nvSpPr>
          <p:cNvPr id="29" name="Strzałka zakrzywiona w lewo 28"/>
          <p:cNvSpPr/>
          <p:nvPr/>
        </p:nvSpPr>
        <p:spPr>
          <a:xfrm rot="18776178">
            <a:off x="5486014" y="1889091"/>
            <a:ext cx="762000" cy="1371600"/>
          </a:xfrm>
          <a:prstGeom prst="curvedLeftArrow">
            <a:avLst>
              <a:gd name="adj1" fmla="val 25000"/>
              <a:gd name="adj2" fmla="val 5252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0" name="Strzałka zakrzywiona w lewo 29"/>
          <p:cNvSpPr/>
          <p:nvPr/>
        </p:nvSpPr>
        <p:spPr>
          <a:xfrm rot="5740857">
            <a:off x="3809613" y="3717891"/>
            <a:ext cx="762000" cy="1371600"/>
          </a:xfrm>
          <a:prstGeom prst="curvedLeftArrow">
            <a:avLst>
              <a:gd name="adj1" fmla="val 25000"/>
              <a:gd name="adj2" fmla="val 5252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1" name="Strzałka zakrzywiona w lewo 30"/>
          <p:cNvSpPr/>
          <p:nvPr/>
        </p:nvSpPr>
        <p:spPr>
          <a:xfrm rot="13361877">
            <a:off x="2269076" y="1524390"/>
            <a:ext cx="762000" cy="1371600"/>
          </a:xfrm>
          <a:prstGeom prst="curvedLeftArrow">
            <a:avLst>
              <a:gd name="adj1" fmla="val 25000"/>
              <a:gd name="adj2" fmla="val 5252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096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ED543E83-70E8-4C61-8100-DE74BB9575C5}"/>
              </a:ext>
            </a:extLst>
          </p:cNvPr>
          <p:cNvSpPr/>
          <p:nvPr/>
        </p:nvSpPr>
        <p:spPr>
          <a:xfrm>
            <a:off x="291182" y="6397504"/>
            <a:ext cx="8424936" cy="45719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chemeClr val="accent1">
                  <a:tint val="95500"/>
                  <a:shade val="100000"/>
                  <a:satMod val="15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xmlns="" id="{BB28D965-ECDD-4BEF-8B79-3955D3F0E56A}"/>
              </a:ext>
            </a:extLst>
          </p:cNvPr>
          <p:cNvSpPr txBox="1"/>
          <p:nvPr/>
        </p:nvSpPr>
        <p:spPr>
          <a:xfrm>
            <a:off x="685800" y="6519321"/>
            <a:ext cx="7924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r>
              <a:rPr lang="pl-PL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			</a:t>
            </a:r>
            <a:r>
              <a:rPr lang="pl-PL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		2</a:t>
            </a:r>
            <a:endParaRPr lang="pl-PL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457200" y="533400"/>
            <a:ext cx="7086600" cy="102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64008" lvl="0" algn="ctr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pl-PL" dirty="0" smtClean="0">
                <a:solidFill>
                  <a:schemeClr val="tx2"/>
                </a:solidFill>
              </a:rPr>
              <a:t>ANALIZA </a:t>
            </a:r>
            <a:r>
              <a:rPr lang="pl-PL" dirty="0" smtClean="0">
                <a:solidFill>
                  <a:schemeClr val="tx2"/>
                </a:solidFill>
              </a:rPr>
              <a:t>WYMAGAŃ OCHRONY PRZECIWPOŻAROWEJ –</a:t>
            </a:r>
          </a:p>
          <a:p>
            <a:pPr marR="64008" algn="ctr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pl-PL" dirty="0" smtClean="0">
                <a:solidFill>
                  <a:schemeClr val="tx2"/>
                </a:solidFill>
              </a:rPr>
              <a:t>DWA PUNKTY WIDZENIA (PERSPEKTYWY)</a:t>
            </a:r>
          </a:p>
          <a:p>
            <a:pPr marR="64008" lvl="0" algn="ctr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pl-PL" dirty="0" smtClean="0">
              <a:solidFill>
                <a:schemeClr val="tx2"/>
              </a:solidFill>
            </a:endParaRPr>
          </a:p>
        </p:txBody>
      </p:sp>
      <p:sp>
        <p:nvSpPr>
          <p:cNvPr id="22" name="pole tekstowe 21"/>
          <p:cNvSpPr txBox="1"/>
          <p:nvPr/>
        </p:nvSpPr>
        <p:spPr>
          <a:xfrm>
            <a:off x="304800" y="3429000"/>
            <a:ext cx="3276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i="1" dirty="0" smtClean="0"/>
              <a:t>PERSPEKTYWA NAUKOWA</a:t>
            </a:r>
          </a:p>
        </p:txBody>
      </p:sp>
      <p:sp>
        <p:nvSpPr>
          <p:cNvPr id="23" name="Strzałka w dół 22"/>
          <p:cNvSpPr/>
          <p:nvPr/>
        </p:nvSpPr>
        <p:spPr>
          <a:xfrm rot="2235926">
            <a:off x="1511319" y="1812437"/>
            <a:ext cx="685800" cy="1447800"/>
          </a:xfrm>
          <a:prstGeom prst="downArrow">
            <a:avLst>
              <a:gd name="adj1" fmla="val 52319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Strzałka w dół 25"/>
          <p:cNvSpPr/>
          <p:nvPr/>
        </p:nvSpPr>
        <p:spPr>
          <a:xfrm rot="19457599">
            <a:off x="4549034" y="1816646"/>
            <a:ext cx="685800" cy="1447800"/>
          </a:xfrm>
          <a:prstGeom prst="downArrow">
            <a:avLst>
              <a:gd name="adj1" fmla="val 52319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pole tekstowe 27"/>
          <p:cNvSpPr txBox="1"/>
          <p:nvPr/>
        </p:nvSpPr>
        <p:spPr>
          <a:xfrm>
            <a:off x="3505200" y="3429000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i="1" dirty="0" smtClean="0"/>
              <a:t>PERSPEKTYWA PRAGMATYCZNA</a:t>
            </a:r>
          </a:p>
          <a:p>
            <a:pPr algn="ctr"/>
            <a:r>
              <a:rPr lang="pl-PL" sz="1600" b="1" i="1" dirty="0" smtClean="0"/>
              <a:t>(EKONOMICZNA)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0" y="5029200"/>
            <a:ext cx="2895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i="1" dirty="0" smtClean="0">
                <a:solidFill>
                  <a:srgbClr val="00B050"/>
                </a:solidFill>
              </a:rPr>
              <a:t>zasady inżynierii</a:t>
            </a:r>
          </a:p>
        </p:txBody>
      </p:sp>
      <p:sp>
        <p:nvSpPr>
          <p:cNvPr id="20" name="pole tekstowe 19"/>
          <p:cNvSpPr txBox="1"/>
          <p:nvPr/>
        </p:nvSpPr>
        <p:spPr>
          <a:xfrm>
            <a:off x="0" y="5486400"/>
            <a:ext cx="2895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i="1" dirty="0" smtClean="0">
                <a:solidFill>
                  <a:srgbClr val="FFC000"/>
                </a:solidFill>
              </a:rPr>
              <a:t>przepisy</a:t>
            </a:r>
          </a:p>
        </p:txBody>
      </p:sp>
      <p:sp>
        <p:nvSpPr>
          <p:cNvPr id="21" name="pole tekstowe 20"/>
          <p:cNvSpPr txBox="1"/>
          <p:nvPr/>
        </p:nvSpPr>
        <p:spPr>
          <a:xfrm>
            <a:off x="3505200" y="5486400"/>
            <a:ext cx="2895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i="1" dirty="0" smtClean="0">
                <a:solidFill>
                  <a:srgbClr val="FFC000"/>
                </a:solidFill>
              </a:rPr>
              <a:t>zasady inżynierii</a:t>
            </a: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9374" y="1981200"/>
            <a:ext cx="2664626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" name="pole tekstowe 50"/>
          <p:cNvSpPr txBox="1"/>
          <p:nvPr/>
        </p:nvSpPr>
        <p:spPr>
          <a:xfrm>
            <a:off x="0" y="3810000"/>
            <a:ext cx="289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i="1" dirty="0" smtClean="0"/>
              <a:t>konferencje, </a:t>
            </a:r>
          </a:p>
          <a:p>
            <a:pPr algn="ctr"/>
            <a:r>
              <a:rPr lang="pl-PL" sz="1600" b="1" i="1" dirty="0" smtClean="0"/>
              <a:t>seminaria, </a:t>
            </a:r>
          </a:p>
          <a:p>
            <a:pPr algn="ctr"/>
            <a:r>
              <a:rPr lang="pl-PL" sz="1600" b="1" i="1" dirty="0" smtClean="0"/>
              <a:t>uczelnie</a:t>
            </a:r>
          </a:p>
        </p:txBody>
      </p:sp>
      <p:sp>
        <p:nvSpPr>
          <p:cNvPr id="52" name="pole tekstowe 51"/>
          <p:cNvSpPr txBox="1"/>
          <p:nvPr/>
        </p:nvSpPr>
        <p:spPr>
          <a:xfrm>
            <a:off x="4114800" y="4038600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i="1" dirty="0" smtClean="0"/>
              <a:t>projektowanie, budowa, odbiory</a:t>
            </a:r>
          </a:p>
        </p:txBody>
      </p:sp>
      <p:sp>
        <p:nvSpPr>
          <p:cNvPr id="54" name="pole tekstowe 53"/>
          <p:cNvSpPr txBox="1"/>
          <p:nvPr/>
        </p:nvSpPr>
        <p:spPr>
          <a:xfrm>
            <a:off x="3581400" y="4953000"/>
            <a:ext cx="289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i="1" dirty="0" smtClean="0">
                <a:solidFill>
                  <a:srgbClr val="00B050"/>
                </a:solidFill>
              </a:rPr>
              <a:t>przepisy</a:t>
            </a:r>
          </a:p>
        </p:txBody>
      </p:sp>
    </p:spTree>
    <p:extLst>
      <p:ext uri="{BB962C8B-B14F-4D97-AF65-F5344CB8AC3E}">
        <p14:creationId xmlns="" xmlns:p14="http://schemas.microsoft.com/office/powerpoint/2010/main" val="257096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ED543E83-70E8-4C61-8100-DE74BB9575C5}"/>
              </a:ext>
            </a:extLst>
          </p:cNvPr>
          <p:cNvSpPr/>
          <p:nvPr/>
        </p:nvSpPr>
        <p:spPr>
          <a:xfrm>
            <a:off x="291182" y="6397504"/>
            <a:ext cx="8424936" cy="45719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chemeClr val="accent1">
                  <a:tint val="95500"/>
                  <a:shade val="100000"/>
                  <a:satMod val="15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xmlns="" id="{BB28D965-ECDD-4BEF-8B79-3955D3F0E56A}"/>
              </a:ext>
            </a:extLst>
          </p:cNvPr>
          <p:cNvSpPr txBox="1"/>
          <p:nvPr/>
        </p:nvSpPr>
        <p:spPr>
          <a:xfrm>
            <a:off x="685800" y="6519321"/>
            <a:ext cx="7924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r>
              <a:rPr lang="pl-PL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			</a:t>
            </a:r>
            <a:r>
              <a:rPr lang="pl-PL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		3</a:t>
            </a:r>
            <a:endParaRPr lang="pl-PL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pole tekstowe 21"/>
          <p:cNvSpPr txBox="1"/>
          <p:nvPr/>
        </p:nvSpPr>
        <p:spPr>
          <a:xfrm>
            <a:off x="152400" y="3429000"/>
            <a:ext cx="3276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i="1" dirty="0" smtClean="0"/>
              <a:t>PODEJŚCIE NAUKOWE</a:t>
            </a:r>
          </a:p>
        </p:txBody>
      </p:sp>
      <p:sp>
        <p:nvSpPr>
          <p:cNvPr id="23" name="Strzałka w dół 22"/>
          <p:cNvSpPr/>
          <p:nvPr/>
        </p:nvSpPr>
        <p:spPr>
          <a:xfrm rot="2235926">
            <a:off x="1130321" y="1964836"/>
            <a:ext cx="685800" cy="1447800"/>
          </a:xfrm>
          <a:prstGeom prst="downArrow">
            <a:avLst>
              <a:gd name="adj1" fmla="val 52319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Strzałka w dół 25"/>
          <p:cNvSpPr/>
          <p:nvPr/>
        </p:nvSpPr>
        <p:spPr>
          <a:xfrm rot="19481889">
            <a:off x="3784277" y="2046245"/>
            <a:ext cx="685800" cy="1447800"/>
          </a:xfrm>
          <a:prstGeom prst="downArrow">
            <a:avLst>
              <a:gd name="adj1" fmla="val 52319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pole tekstowe 27"/>
          <p:cNvSpPr txBox="1"/>
          <p:nvPr/>
        </p:nvSpPr>
        <p:spPr>
          <a:xfrm>
            <a:off x="3352800" y="3657602"/>
            <a:ext cx="3276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i="1" dirty="0" smtClean="0"/>
              <a:t>PODEJŚCIE PRAGMATYCZNE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9374" y="1600200"/>
            <a:ext cx="2664626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pole tekstowe 14"/>
          <p:cNvSpPr txBox="1"/>
          <p:nvPr/>
        </p:nvSpPr>
        <p:spPr>
          <a:xfrm>
            <a:off x="3200400" y="5181600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i="1" dirty="0" smtClean="0">
                <a:solidFill>
                  <a:srgbClr val="FFC000"/>
                </a:solidFill>
              </a:rPr>
              <a:t>rzeczowo-opisowe </a:t>
            </a:r>
          </a:p>
          <a:p>
            <a:pPr algn="ctr"/>
            <a:r>
              <a:rPr lang="pl-PL" sz="1600" b="1" i="1" dirty="0" smtClean="0">
                <a:solidFill>
                  <a:srgbClr val="FFC000"/>
                </a:solidFill>
              </a:rPr>
              <a:t>przepisy techniczno-budowlane</a:t>
            </a:r>
          </a:p>
        </p:txBody>
      </p:sp>
      <p:sp>
        <p:nvSpPr>
          <p:cNvPr id="16" name="Ramka 15"/>
          <p:cNvSpPr/>
          <p:nvPr/>
        </p:nvSpPr>
        <p:spPr>
          <a:xfrm>
            <a:off x="3124200" y="3581400"/>
            <a:ext cx="3124200" cy="2362200"/>
          </a:xfrm>
          <a:prstGeom prst="frame">
            <a:avLst>
              <a:gd name="adj1" fmla="val 44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7" name="pole tekstowe 16"/>
          <p:cNvSpPr txBox="1"/>
          <p:nvPr/>
        </p:nvSpPr>
        <p:spPr>
          <a:xfrm>
            <a:off x="3124200" y="4648200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i="1" dirty="0" smtClean="0">
                <a:solidFill>
                  <a:srgbClr val="FF0000"/>
                </a:solidFill>
              </a:rPr>
              <a:t>jak spełnić wymagania przepisów?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-304800" y="3962400"/>
            <a:ext cx="2895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i="1" dirty="0" smtClean="0">
                <a:solidFill>
                  <a:srgbClr val="00B050"/>
                </a:solidFill>
              </a:rPr>
              <a:t>zasady inżynierii</a:t>
            </a:r>
          </a:p>
        </p:txBody>
      </p:sp>
      <p:sp>
        <p:nvSpPr>
          <p:cNvPr id="20" name="pole tekstowe 19"/>
          <p:cNvSpPr txBox="1"/>
          <p:nvPr/>
        </p:nvSpPr>
        <p:spPr>
          <a:xfrm>
            <a:off x="3276600" y="4038600"/>
            <a:ext cx="289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i="1" dirty="0" smtClean="0">
                <a:solidFill>
                  <a:srgbClr val="00B050"/>
                </a:solidFill>
              </a:rPr>
              <a:t>przepisy</a:t>
            </a:r>
          </a:p>
        </p:txBody>
      </p:sp>
      <p:sp>
        <p:nvSpPr>
          <p:cNvPr id="19" name="pole tekstowe 18"/>
          <p:cNvSpPr txBox="1"/>
          <p:nvPr/>
        </p:nvSpPr>
        <p:spPr>
          <a:xfrm>
            <a:off x="457200" y="533400"/>
            <a:ext cx="7086600" cy="102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64008" lvl="0" algn="ctr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pl-PL" dirty="0" smtClean="0">
                <a:solidFill>
                  <a:schemeClr val="tx2"/>
                </a:solidFill>
              </a:rPr>
              <a:t>ANALIZA </a:t>
            </a:r>
            <a:r>
              <a:rPr lang="pl-PL" dirty="0" smtClean="0">
                <a:solidFill>
                  <a:schemeClr val="tx2"/>
                </a:solidFill>
              </a:rPr>
              <a:t>WYMAGAŃ OCHRONY PRZECIWPOŻAROWEJ –</a:t>
            </a:r>
          </a:p>
          <a:p>
            <a:pPr marR="64008" algn="ctr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pl-PL" dirty="0" smtClean="0">
                <a:solidFill>
                  <a:schemeClr val="tx2"/>
                </a:solidFill>
              </a:rPr>
              <a:t>DWA PUNKTY WIDZENIA (PERSPEKTYWY)</a:t>
            </a:r>
          </a:p>
          <a:p>
            <a:pPr marR="64008" lvl="0" algn="ctr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pl-PL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096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85C7792D-3C9C-4CC9-9045-6F61A8EF1B4D}"/>
              </a:ext>
            </a:extLst>
          </p:cNvPr>
          <p:cNvSpPr/>
          <p:nvPr/>
        </p:nvSpPr>
        <p:spPr>
          <a:xfrm>
            <a:off x="291182" y="6397504"/>
            <a:ext cx="8424936" cy="45719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chemeClr val="accent1">
                  <a:tint val="95500"/>
                  <a:shade val="100000"/>
                  <a:satMod val="15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xmlns="" id="{BB28D965-ECDD-4BEF-8B79-3955D3F0E56A}"/>
              </a:ext>
            </a:extLst>
          </p:cNvPr>
          <p:cNvSpPr txBox="1"/>
          <p:nvPr/>
        </p:nvSpPr>
        <p:spPr>
          <a:xfrm>
            <a:off x="685800" y="6519321"/>
            <a:ext cx="7924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							4</a:t>
            </a:r>
            <a:endParaRPr lang="pl-PL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457200" y="1752600"/>
            <a:ext cx="7772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/>
              <a:t>§ 241.</a:t>
            </a:r>
            <a:r>
              <a:rPr lang="pl-PL" dirty="0" smtClean="0"/>
              <a:t> 1. Obudowa poziomych dróg ewakuacyjnych powinna mieć klasę odporności ogniowej wymaganą dla ścian wewnętrznych, nie mniejszą jednak niż EI 15 […].</a:t>
            </a:r>
          </a:p>
          <a:p>
            <a:pPr algn="just"/>
            <a:r>
              <a:rPr lang="pl-PL" dirty="0" smtClean="0"/>
              <a:t>2. W ścianach wewnętrznych, stanowiących obudowę dróg ewakuacyjnych </a:t>
            </a:r>
            <a:br>
              <a:rPr lang="pl-PL" dirty="0" smtClean="0"/>
            </a:br>
            <a:r>
              <a:rPr lang="pl-PL" dirty="0" smtClean="0"/>
              <a:t>w strefach pożarowych ZL III i PM, dopuszcza się umieszczenie nieotwieranych naświetli powyżej 2 m od poziomu posadzki […]</a:t>
            </a:r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0</a:t>
            </a:r>
            <a:endParaRPr lang="pl-PL" dirty="0"/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2"/>
          <a:srcRect b="25363"/>
          <a:stretch>
            <a:fillRect/>
          </a:stretch>
        </p:blipFill>
        <p:spPr bwMode="auto">
          <a:xfrm>
            <a:off x="533400" y="-76200"/>
            <a:ext cx="8020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3429000"/>
            <a:ext cx="6496050" cy="28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85387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85C7792D-3C9C-4CC9-9045-6F61A8EF1B4D}"/>
              </a:ext>
            </a:extLst>
          </p:cNvPr>
          <p:cNvSpPr/>
          <p:nvPr/>
        </p:nvSpPr>
        <p:spPr>
          <a:xfrm>
            <a:off x="291182" y="6397504"/>
            <a:ext cx="8424936" cy="45719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chemeClr val="accent1">
                  <a:tint val="95500"/>
                  <a:shade val="100000"/>
                  <a:satMod val="15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xmlns="" id="{BB28D965-ECDD-4BEF-8B79-3955D3F0E56A}"/>
              </a:ext>
            </a:extLst>
          </p:cNvPr>
          <p:cNvSpPr txBox="1"/>
          <p:nvPr/>
        </p:nvSpPr>
        <p:spPr>
          <a:xfrm>
            <a:off x="685800" y="6519321"/>
            <a:ext cx="7924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							5</a:t>
            </a:r>
            <a:endParaRPr lang="pl-PL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0" y="6581001"/>
            <a:ext cx="7772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200" b="1" dirty="0" smtClean="0"/>
              <a:t>ŹRÓŁO: </a:t>
            </a:r>
            <a:r>
              <a:rPr lang="pl-PL" sz="1200" b="1" dirty="0" err="1" smtClean="0"/>
              <a:t>megal.pl</a:t>
            </a:r>
            <a:r>
              <a:rPr lang="pl-PL" sz="1200" b="1" dirty="0" smtClean="0"/>
              <a:t>, </a:t>
            </a:r>
            <a:r>
              <a:rPr lang="pl-PL" sz="1200" b="1" dirty="0" err="1" smtClean="0"/>
              <a:t>drzwi-globus.pl</a:t>
            </a:r>
            <a:endParaRPr lang="pl-PL" sz="1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533400"/>
            <a:ext cx="6781800" cy="3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3"/>
          <a:srcRect l="21345"/>
          <a:stretch>
            <a:fillRect/>
          </a:stretch>
        </p:blipFill>
        <p:spPr bwMode="auto">
          <a:xfrm>
            <a:off x="3124200" y="3657600"/>
            <a:ext cx="1685257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0" name="Łącznik prosty ze strzałką 19"/>
          <p:cNvCxnSpPr>
            <a:stCxn id="15" idx="0"/>
          </p:cNvCxnSpPr>
          <p:nvPr/>
        </p:nvCxnSpPr>
        <p:spPr>
          <a:xfrm rot="16200000" flipV="1">
            <a:off x="3240715" y="2931485"/>
            <a:ext cx="914400" cy="53782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/>
          <p:cNvSpPr txBox="1"/>
          <p:nvPr/>
        </p:nvSpPr>
        <p:spPr>
          <a:xfrm>
            <a:off x="4038600" y="4572000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i="1" dirty="0" smtClean="0">
                <a:solidFill>
                  <a:srgbClr val="FF0000"/>
                </a:solidFill>
              </a:rPr>
              <a:t>brak odporności </a:t>
            </a:r>
          </a:p>
          <a:p>
            <a:pPr algn="ctr"/>
            <a:r>
              <a:rPr lang="pl-PL" sz="1600" b="1" i="1" dirty="0" smtClean="0">
                <a:solidFill>
                  <a:srgbClr val="FF0000"/>
                </a:solidFill>
              </a:rPr>
              <a:t>ogniowej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6248400" y="3733800"/>
            <a:ext cx="2743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/>
              <a:t>§ 241.</a:t>
            </a:r>
            <a:r>
              <a:rPr lang="pl-PL" dirty="0" smtClean="0"/>
              <a:t> 1. Obudowa poziomych dróg ewakuacyjnych powinna mieć klasę odporności ogniowej wymaganą dla ścian wewnętrznych, nie mniejszą jednak niż EI 15 […]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185387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85C7792D-3C9C-4CC9-9045-6F61A8EF1B4D}"/>
              </a:ext>
            </a:extLst>
          </p:cNvPr>
          <p:cNvSpPr/>
          <p:nvPr/>
        </p:nvSpPr>
        <p:spPr>
          <a:xfrm>
            <a:off x="291182" y="6397504"/>
            <a:ext cx="8424936" cy="45719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chemeClr val="accent1">
                  <a:tint val="95500"/>
                  <a:shade val="100000"/>
                  <a:satMod val="15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xmlns="" id="{BB28D965-ECDD-4BEF-8B79-3955D3F0E56A}"/>
              </a:ext>
            </a:extLst>
          </p:cNvPr>
          <p:cNvSpPr txBox="1"/>
          <p:nvPr/>
        </p:nvSpPr>
        <p:spPr>
          <a:xfrm>
            <a:off x="685800" y="6519321"/>
            <a:ext cx="7924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							6</a:t>
            </a:r>
            <a:endParaRPr lang="pl-PL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0" y="6581001"/>
            <a:ext cx="7772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200" b="1" dirty="0" smtClean="0"/>
              <a:t>ŹRÓŁO: </a:t>
            </a:r>
            <a:r>
              <a:rPr lang="pl-PL" sz="1200" b="1" dirty="0" err="1" smtClean="0"/>
              <a:t>megal.pl</a:t>
            </a:r>
            <a:r>
              <a:rPr lang="pl-PL" sz="1200" b="1" dirty="0" smtClean="0"/>
              <a:t>, </a:t>
            </a:r>
            <a:r>
              <a:rPr lang="pl-PL" sz="1200" b="1" dirty="0" err="1" smtClean="0"/>
              <a:t>drzwi-globus.pl</a:t>
            </a:r>
            <a:endParaRPr lang="pl-PL" sz="1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533400"/>
            <a:ext cx="6781800" cy="3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62676" y="4191000"/>
            <a:ext cx="1660935" cy="182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4"/>
          <a:srcRect l="21345"/>
          <a:stretch>
            <a:fillRect/>
          </a:stretch>
        </p:blipFill>
        <p:spPr bwMode="auto">
          <a:xfrm>
            <a:off x="3124200" y="3657600"/>
            <a:ext cx="1685257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Łącznik prosty ze strzałką 16"/>
          <p:cNvCxnSpPr>
            <a:stCxn id="14" idx="0"/>
          </p:cNvCxnSpPr>
          <p:nvPr/>
        </p:nvCxnSpPr>
        <p:spPr>
          <a:xfrm rot="5400000" flipH="1" flipV="1">
            <a:off x="1718072" y="3394472"/>
            <a:ext cx="1371600" cy="2214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ze strzałką 19"/>
          <p:cNvCxnSpPr>
            <a:stCxn id="15" idx="0"/>
          </p:cNvCxnSpPr>
          <p:nvPr/>
        </p:nvCxnSpPr>
        <p:spPr>
          <a:xfrm rot="16200000" flipV="1">
            <a:off x="3240715" y="2931485"/>
            <a:ext cx="914400" cy="53782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/>
          <p:cNvSpPr txBox="1"/>
          <p:nvPr/>
        </p:nvSpPr>
        <p:spPr>
          <a:xfrm>
            <a:off x="-304800" y="4495800"/>
            <a:ext cx="2895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i="1" dirty="0" smtClean="0">
                <a:solidFill>
                  <a:srgbClr val="FF0000"/>
                </a:solidFill>
              </a:rPr>
              <a:t>EI15</a:t>
            </a:r>
          </a:p>
        </p:txBody>
      </p:sp>
      <p:sp>
        <p:nvSpPr>
          <p:cNvPr id="22" name="pole tekstowe 21"/>
          <p:cNvSpPr txBox="1"/>
          <p:nvPr/>
        </p:nvSpPr>
        <p:spPr>
          <a:xfrm>
            <a:off x="4038600" y="4572000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i="1" dirty="0" smtClean="0">
                <a:solidFill>
                  <a:srgbClr val="FF0000"/>
                </a:solidFill>
              </a:rPr>
              <a:t>brak odporności </a:t>
            </a:r>
          </a:p>
          <a:p>
            <a:pPr algn="ctr"/>
            <a:r>
              <a:rPr lang="pl-PL" sz="1600" b="1" i="1" dirty="0" smtClean="0">
                <a:solidFill>
                  <a:srgbClr val="FF0000"/>
                </a:solidFill>
              </a:rPr>
              <a:t>ogniowej</a:t>
            </a:r>
          </a:p>
        </p:txBody>
      </p:sp>
      <p:sp>
        <p:nvSpPr>
          <p:cNvPr id="23" name="Prostokąt 22"/>
          <p:cNvSpPr/>
          <p:nvPr/>
        </p:nvSpPr>
        <p:spPr>
          <a:xfrm rot="2877491">
            <a:off x="2323525" y="1657504"/>
            <a:ext cx="33402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PARADOKS</a:t>
            </a:r>
            <a:endParaRPr lang="pl-PL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6248400" y="3733800"/>
            <a:ext cx="2743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/>
              <a:t>§ 241.</a:t>
            </a:r>
            <a:r>
              <a:rPr lang="pl-PL" dirty="0" smtClean="0"/>
              <a:t> 1. Obudowa poziomych dróg ewakuacyjnych powinna mieć klasę odporności ogniowej wymaganą dla ścian wewnętrznych, nie mniejszą jednak niż EI 15 […]</a:t>
            </a:r>
            <a:endParaRPr lang="pl-PL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838200" y="6019800"/>
            <a:ext cx="2895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i="1" dirty="0" smtClean="0">
                <a:solidFill>
                  <a:srgbClr val="FF0000"/>
                </a:solidFill>
              </a:rPr>
              <a:t>szuflada?</a:t>
            </a:r>
          </a:p>
        </p:txBody>
      </p:sp>
    </p:spTree>
    <p:extLst>
      <p:ext uri="{BB962C8B-B14F-4D97-AF65-F5344CB8AC3E}">
        <p14:creationId xmlns="" xmlns:p14="http://schemas.microsoft.com/office/powerpoint/2010/main" val="185387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85C7792D-3C9C-4CC9-9045-6F61A8EF1B4D}"/>
              </a:ext>
            </a:extLst>
          </p:cNvPr>
          <p:cNvSpPr/>
          <p:nvPr/>
        </p:nvSpPr>
        <p:spPr>
          <a:xfrm>
            <a:off x="291182" y="6397504"/>
            <a:ext cx="8424936" cy="45719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chemeClr val="accent1">
                  <a:tint val="95500"/>
                  <a:shade val="100000"/>
                  <a:satMod val="15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xmlns="" id="{BB28D965-ECDD-4BEF-8B79-3955D3F0E56A}"/>
              </a:ext>
            </a:extLst>
          </p:cNvPr>
          <p:cNvSpPr txBox="1"/>
          <p:nvPr/>
        </p:nvSpPr>
        <p:spPr>
          <a:xfrm>
            <a:off x="685800" y="6519321"/>
            <a:ext cx="7924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							7</a:t>
            </a:r>
            <a:endParaRPr lang="pl-PL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457200" y="1905000"/>
            <a:ext cx="8153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400" b="1" dirty="0" smtClean="0"/>
              <a:t>§ 245. </a:t>
            </a:r>
            <a:r>
              <a:rPr lang="pl-PL" sz="1400" dirty="0" smtClean="0"/>
              <a:t>Klatki schodowe przeznaczone do ewakuacji ze strefy pożarowej:</a:t>
            </a:r>
          </a:p>
          <a:p>
            <a:r>
              <a:rPr lang="pl-PL" sz="1400" dirty="0" smtClean="0"/>
              <a:t>1) ZL II w budynku niskim (N),</a:t>
            </a:r>
          </a:p>
          <a:p>
            <a:r>
              <a:rPr lang="pl-PL" sz="1400" dirty="0" smtClean="0"/>
              <a:t>2) ZL I, ZL II, ZL III lub ZL V w budynku średniowysokim (SW) […]</a:t>
            </a:r>
          </a:p>
          <a:p>
            <a:pPr algn="just"/>
            <a:r>
              <a:rPr lang="pl-PL" sz="1400" dirty="0" smtClean="0"/>
              <a:t>- powinny być obudowane i zamykane drzwiami dymoszczelnymi oraz wyposażone w urządzenia zapobiegające zadymieniu lub służące do usuwania dymu, uruchamiane samoczynnie za pomocą systemu wykrywania dymu.</a:t>
            </a:r>
            <a:endParaRPr lang="pl-PL" sz="1400" dirty="0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2"/>
          <a:srcRect b="25363"/>
          <a:stretch>
            <a:fillRect/>
          </a:stretch>
        </p:blipFill>
        <p:spPr bwMode="auto">
          <a:xfrm>
            <a:off x="533400" y="0"/>
            <a:ext cx="8020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9800" y="4343400"/>
            <a:ext cx="2618058" cy="1872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pole tekstowe 10"/>
          <p:cNvSpPr txBox="1"/>
          <p:nvPr/>
        </p:nvSpPr>
        <p:spPr>
          <a:xfrm>
            <a:off x="457200" y="4343400"/>
            <a:ext cx="52578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400" b="1" dirty="0" smtClean="0"/>
              <a:t>§ 249. 6. </a:t>
            </a:r>
            <a:r>
              <a:rPr lang="pl-PL" sz="1400" dirty="0" smtClean="0"/>
              <a:t>Odległość między ścianą zewnętrzną, stanowiącą obudowę klatki schodowej przeznaczonej do ewakuacji, o której mowa w </a:t>
            </a:r>
            <a:r>
              <a:rPr lang="pl-PL" sz="1400" dirty="0" smtClean="0">
                <a:solidFill>
                  <a:srgbClr val="FF0000"/>
                </a:solidFill>
              </a:rPr>
              <a:t>§ 245</a:t>
            </a:r>
            <a:r>
              <a:rPr lang="pl-PL" sz="1400" dirty="0" smtClean="0"/>
              <a:t>, 246 i </a:t>
            </a:r>
            <a:r>
              <a:rPr lang="pl-PL" sz="1400" dirty="0" smtClean="0">
                <a:solidFill>
                  <a:srgbClr val="FF0000"/>
                </a:solidFill>
              </a:rPr>
              <a:t>256 ust. 2</a:t>
            </a:r>
            <a:r>
              <a:rPr lang="pl-PL" sz="1400" dirty="0" smtClean="0"/>
              <a:t>, a inną ścianą zewnętrzną tego samego lub innego budynku powinna być ustalona zgodnie z § 271. Przepisu nie stosuje się, jeżeli co najmniej jedna z tych </a:t>
            </a:r>
            <a:r>
              <a:rPr lang="pl-PL" sz="1400" dirty="0" smtClean="0"/>
              <a:t>ścian posiada </a:t>
            </a:r>
            <a:r>
              <a:rPr lang="pl-PL" sz="1400" dirty="0" smtClean="0"/>
              <a:t>co najmniej klasę odporności ogniowej zgodnie z § 216, jak dla stropu budynku z tą klatką schodową, w pasie terenu określonym zgodnie z § 271.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457200" y="3352800"/>
            <a:ext cx="8153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400" b="1" dirty="0" smtClean="0"/>
              <a:t>§ 256</a:t>
            </a:r>
            <a:r>
              <a:rPr lang="pl-PL" sz="1400" dirty="0" smtClean="0"/>
              <a:t> 2. Za równorzędne wyjściu do innej strefy </a:t>
            </a:r>
            <a:r>
              <a:rPr lang="pl-PL" sz="1400" dirty="0" smtClean="0"/>
              <a:t>pożarowej […] uważa </a:t>
            </a:r>
            <a:r>
              <a:rPr lang="pl-PL" sz="1400" dirty="0" smtClean="0"/>
              <a:t>się wyjście do obudowanej klatki schodowej, zamykanej drzwiami o klasie odporności ogniowej co najmniej E I 30, wyposażonej w urządzenia zapobiegające zadymieniu lub służące do usuwania dymu […]</a:t>
            </a:r>
            <a:endParaRPr lang="pl-PL" sz="1400" dirty="0"/>
          </a:p>
        </p:txBody>
      </p:sp>
    </p:spTree>
    <p:extLst>
      <p:ext uri="{BB962C8B-B14F-4D97-AF65-F5344CB8AC3E}">
        <p14:creationId xmlns="" xmlns:p14="http://schemas.microsoft.com/office/powerpoint/2010/main" val="185387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85C7792D-3C9C-4CC9-9045-6F61A8EF1B4D}"/>
              </a:ext>
            </a:extLst>
          </p:cNvPr>
          <p:cNvSpPr/>
          <p:nvPr/>
        </p:nvSpPr>
        <p:spPr>
          <a:xfrm>
            <a:off x="291182" y="6397504"/>
            <a:ext cx="8424936" cy="45719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chemeClr val="accent1">
                  <a:tint val="95500"/>
                  <a:shade val="100000"/>
                  <a:satMod val="15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xmlns="" id="{BB28D965-ECDD-4BEF-8B79-3955D3F0E56A}"/>
              </a:ext>
            </a:extLst>
          </p:cNvPr>
          <p:cNvSpPr txBox="1"/>
          <p:nvPr/>
        </p:nvSpPr>
        <p:spPr>
          <a:xfrm>
            <a:off x="685800" y="6519321"/>
            <a:ext cx="7924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							8</a:t>
            </a:r>
            <a:endParaRPr lang="pl-PL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228600" y="19050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/>
              <a:t>§ 256.</a:t>
            </a:r>
            <a:r>
              <a:rPr lang="pl-PL" dirty="0" smtClean="0"/>
              <a:t> 2. [długość dojścia ewakuacyjnego]</a:t>
            </a:r>
            <a:endParaRPr lang="pl-PL" dirty="0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2"/>
          <a:srcRect b="25363"/>
          <a:stretch>
            <a:fillRect/>
          </a:stretch>
        </p:blipFill>
        <p:spPr bwMode="auto">
          <a:xfrm>
            <a:off x="533400" y="0"/>
            <a:ext cx="8020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pole tekstowe 14"/>
          <p:cNvSpPr txBox="1"/>
          <p:nvPr/>
        </p:nvSpPr>
        <p:spPr>
          <a:xfrm>
            <a:off x="5867400" y="2057400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/>
              <a:t>§ 249.</a:t>
            </a:r>
            <a:r>
              <a:rPr lang="pl-PL" dirty="0" smtClean="0"/>
              <a:t> 6. [wymagania dla ściany </a:t>
            </a:r>
          </a:p>
          <a:p>
            <a:pPr algn="just"/>
            <a:r>
              <a:rPr lang="pl-PL" dirty="0" smtClean="0"/>
              <a:t>zewnętrznej klatki schodowej]</a:t>
            </a:r>
            <a:endParaRPr lang="pl-PL" dirty="0"/>
          </a:p>
        </p:txBody>
      </p:sp>
      <p:sp>
        <p:nvSpPr>
          <p:cNvPr id="17" name="pole tekstowe 16"/>
          <p:cNvSpPr txBox="1"/>
          <p:nvPr/>
        </p:nvSpPr>
        <p:spPr>
          <a:xfrm>
            <a:off x="228600" y="22098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/>
              <a:t>§ 245</a:t>
            </a:r>
            <a:r>
              <a:rPr lang="pl-PL" dirty="0" smtClean="0"/>
              <a:t> [wymóg obudowy klatki]</a:t>
            </a:r>
            <a:endParaRPr lang="pl-PL" dirty="0"/>
          </a:p>
        </p:txBody>
      </p:sp>
      <p:sp>
        <p:nvSpPr>
          <p:cNvPr id="18" name="Strzałka w prawo 17"/>
          <p:cNvSpPr/>
          <p:nvPr/>
        </p:nvSpPr>
        <p:spPr>
          <a:xfrm>
            <a:off x="4419600" y="1981200"/>
            <a:ext cx="1371600" cy="685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ole tekstowe 18"/>
          <p:cNvSpPr txBox="1"/>
          <p:nvPr/>
        </p:nvSpPr>
        <p:spPr>
          <a:xfrm>
            <a:off x="533400" y="2743200"/>
            <a:ext cx="777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ZL II</a:t>
            </a:r>
          </a:p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Niski (3 </a:t>
            </a:r>
            <a:r>
              <a:rPr lang="pl-PL" b="1" dirty="0" err="1" smtClean="0">
                <a:solidFill>
                  <a:srgbClr val="FF0000"/>
                </a:solidFill>
              </a:rPr>
              <a:t>kond</a:t>
            </a:r>
            <a:r>
              <a:rPr lang="pl-PL" b="1" dirty="0" smtClean="0">
                <a:solidFill>
                  <a:srgbClr val="FF0000"/>
                </a:solidFill>
              </a:rPr>
              <a:t>.)</a:t>
            </a:r>
          </a:p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KOP B</a:t>
            </a:r>
            <a:endParaRPr lang="pl-PL" dirty="0">
              <a:solidFill>
                <a:srgbClr val="FF0000"/>
              </a:solidFill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3657600"/>
            <a:ext cx="2298610" cy="264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90800" y="2895600"/>
            <a:ext cx="6477000" cy="3179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85387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85C7792D-3C9C-4CC9-9045-6F61A8EF1B4D}"/>
              </a:ext>
            </a:extLst>
          </p:cNvPr>
          <p:cNvSpPr/>
          <p:nvPr/>
        </p:nvSpPr>
        <p:spPr>
          <a:xfrm>
            <a:off x="291182" y="6397504"/>
            <a:ext cx="8424936" cy="45719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chemeClr val="accent1">
                  <a:tint val="95500"/>
                  <a:shade val="100000"/>
                  <a:satMod val="15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xmlns="" id="{BB28D965-ECDD-4BEF-8B79-3955D3F0E56A}"/>
              </a:ext>
            </a:extLst>
          </p:cNvPr>
          <p:cNvSpPr txBox="1"/>
          <p:nvPr/>
        </p:nvSpPr>
        <p:spPr>
          <a:xfrm>
            <a:off x="685800" y="6519321"/>
            <a:ext cx="7924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							9</a:t>
            </a:r>
            <a:endParaRPr lang="pl-PL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228600" y="19050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/>
              <a:t>§ 256.</a:t>
            </a:r>
            <a:r>
              <a:rPr lang="pl-PL" dirty="0" smtClean="0"/>
              <a:t> 2. [długość dojścia ewakuacyjnego]</a:t>
            </a:r>
            <a:endParaRPr lang="pl-PL" dirty="0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2"/>
          <a:srcRect b="25363"/>
          <a:stretch>
            <a:fillRect/>
          </a:stretch>
        </p:blipFill>
        <p:spPr bwMode="auto">
          <a:xfrm>
            <a:off x="533400" y="0"/>
            <a:ext cx="8020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pole tekstowe 14"/>
          <p:cNvSpPr txBox="1"/>
          <p:nvPr/>
        </p:nvSpPr>
        <p:spPr>
          <a:xfrm>
            <a:off x="5867400" y="2057400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/>
              <a:t>§ 249.</a:t>
            </a:r>
            <a:r>
              <a:rPr lang="pl-PL" dirty="0" smtClean="0"/>
              <a:t> 6. [wymagania dla ściany </a:t>
            </a:r>
          </a:p>
          <a:p>
            <a:pPr algn="just"/>
            <a:r>
              <a:rPr lang="pl-PL" dirty="0" smtClean="0"/>
              <a:t>zewnętrznej klatki schodowej]</a:t>
            </a:r>
            <a:endParaRPr lang="pl-PL" dirty="0"/>
          </a:p>
        </p:txBody>
      </p:sp>
      <p:sp>
        <p:nvSpPr>
          <p:cNvPr id="17" name="pole tekstowe 16"/>
          <p:cNvSpPr txBox="1"/>
          <p:nvPr/>
        </p:nvSpPr>
        <p:spPr>
          <a:xfrm>
            <a:off x="228600" y="22098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/>
              <a:t>§ 245</a:t>
            </a:r>
            <a:r>
              <a:rPr lang="pl-PL" dirty="0" smtClean="0"/>
              <a:t> [wymóg obudowy klatki]</a:t>
            </a:r>
            <a:endParaRPr lang="pl-PL" dirty="0"/>
          </a:p>
        </p:txBody>
      </p:sp>
      <p:sp>
        <p:nvSpPr>
          <p:cNvPr id="18" name="Strzałka w prawo 17"/>
          <p:cNvSpPr/>
          <p:nvPr/>
        </p:nvSpPr>
        <p:spPr>
          <a:xfrm>
            <a:off x="4419600" y="1981200"/>
            <a:ext cx="1371600" cy="685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ole tekstowe 18"/>
          <p:cNvSpPr txBox="1"/>
          <p:nvPr/>
        </p:nvSpPr>
        <p:spPr>
          <a:xfrm>
            <a:off x="533400" y="2743200"/>
            <a:ext cx="777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ZL II</a:t>
            </a:r>
          </a:p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Niski (3 </a:t>
            </a:r>
            <a:r>
              <a:rPr lang="pl-PL" b="1" dirty="0" err="1" smtClean="0">
                <a:solidFill>
                  <a:srgbClr val="FF0000"/>
                </a:solidFill>
              </a:rPr>
              <a:t>kond</a:t>
            </a:r>
            <a:r>
              <a:rPr lang="pl-PL" b="1" dirty="0" smtClean="0">
                <a:solidFill>
                  <a:srgbClr val="FF0000"/>
                </a:solidFill>
              </a:rPr>
              <a:t>.)</a:t>
            </a:r>
          </a:p>
          <a:p>
            <a:pPr algn="just"/>
            <a:r>
              <a:rPr lang="pl-PL" b="1" dirty="0" smtClean="0">
                <a:solidFill>
                  <a:srgbClr val="FF0000"/>
                </a:solidFill>
              </a:rPr>
              <a:t>KOP B</a:t>
            </a:r>
            <a:endParaRPr lang="pl-PL" dirty="0">
              <a:solidFill>
                <a:srgbClr val="FF0000"/>
              </a:solidFill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3657600"/>
            <a:ext cx="2298610" cy="264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90800" y="2895600"/>
            <a:ext cx="6442386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Prostokąt 19"/>
          <p:cNvSpPr/>
          <p:nvPr/>
        </p:nvSpPr>
        <p:spPr>
          <a:xfrm rot="2877491">
            <a:off x="4210777" y="4059614"/>
            <a:ext cx="33402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PARADOKS</a:t>
            </a:r>
            <a:endParaRPr lang="pl-PL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81400" y="3352800"/>
            <a:ext cx="266700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20000" y="5486400"/>
            <a:ext cx="3810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Ramka 22"/>
          <p:cNvSpPr/>
          <p:nvPr/>
        </p:nvSpPr>
        <p:spPr>
          <a:xfrm>
            <a:off x="3810000" y="4343400"/>
            <a:ext cx="914400" cy="457200"/>
          </a:xfrm>
          <a:prstGeom prst="fram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387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92C748C0C4B2846B6EFA208065CFDBA" ma:contentTypeVersion="8" ma:contentTypeDescription="Utwórz nowy dokument." ma:contentTypeScope="" ma:versionID="10f23ae495710dc40c6f8fa692007460">
  <xsd:schema xmlns:xsd="http://www.w3.org/2001/XMLSchema" xmlns:xs="http://www.w3.org/2001/XMLSchema" xmlns:p="http://schemas.microsoft.com/office/2006/metadata/properties" xmlns:ns2="878b67f9-1558-4553-b001-d828f0cd002a" xmlns:ns3="9a7b7b5c-181d-4111-b521-9f1f02814f3d" targetNamespace="http://schemas.microsoft.com/office/2006/metadata/properties" ma:root="true" ma:fieldsID="e17d914036b4306a29df9e8e03955850" ns2:_="" ns3:_="">
    <xsd:import namespace="878b67f9-1558-4553-b001-d828f0cd002a"/>
    <xsd:import namespace="9a7b7b5c-181d-4111-b521-9f1f02814f3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8b67f9-1558-4553-b001-d828f0cd002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Udostępnianie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Udostępnione dla — szczegóły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7b7b5c-181d-4111-b521-9f1f02814f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AF5DAA2-93D2-439A-B8CC-90301487065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2A84581-AFB2-4D1A-B7CF-38ED05B9F4D1}">
  <ds:schemaRefs>
    <ds:schemaRef ds:uri="878b67f9-1558-4553-b001-d828f0cd002a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http://purl.org/dc/terms/"/>
    <ds:schemaRef ds:uri="9a7b7b5c-181d-4111-b521-9f1f02814f3d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5932E42-436A-43FF-B690-E8D3F8BABD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78b67f9-1558-4553-b001-d828f0cd002a"/>
    <ds:schemaRef ds:uri="9a7b7b5c-181d-4111-b521-9f1f02814f3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5902</TotalTime>
  <Words>858</Words>
  <Application>Microsoft Office PowerPoint</Application>
  <PresentationFormat>Pokaz na ekranie (4:3)</PresentationFormat>
  <Paragraphs>141</Paragraphs>
  <Slides>17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18" baseType="lpstr">
      <vt:lpstr>Motyw pakietu Office</vt:lpstr>
      <vt:lpstr>Slajd 1</vt:lpstr>
      <vt:lpstr>Slajd 2</vt:lpstr>
      <vt:lpstr>Slajd 3</vt:lpstr>
      <vt:lpstr>0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Kiedy istniejący budynek „zagraża życiu ludzi”?</dc:title>
  <dc:creator>RAFIK</dc:creator>
  <cp:lastModifiedBy>DELL</cp:lastModifiedBy>
  <cp:revision>374</cp:revision>
  <cp:lastPrinted>2021-10-13T12:17:50Z</cp:lastPrinted>
  <dcterms:created xsi:type="dcterms:W3CDTF">2017-11-07T20:22:23Z</dcterms:created>
  <dcterms:modified xsi:type="dcterms:W3CDTF">2023-02-07T16:52:28Z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0x010100B92C748C0C4B2846B6EFA208065CFDBA</vt:lpwstr>
  </property>
</Properties>
</file>