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90" r:id="rId3"/>
    <p:sldId id="275" r:id="rId4"/>
    <p:sldId id="287" r:id="rId5"/>
    <p:sldId id="289" r:id="rId6"/>
    <p:sldId id="282" r:id="rId7"/>
    <p:sldId id="265" r:id="rId8"/>
  </p:sldIdLst>
  <p:sldSz cx="9144000" cy="6858000" type="screen4x3"/>
  <p:notesSz cx="6797675" cy="9926638"/>
  <p:embeddedFontLst>
    <p:embeddedFont>
      <p:font typeface="Azo Sans" panose="020B0604020202020204" charset="-18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zo Sans Medium" panose="020B0604020202020204" charset="-18"/>
      <p:bold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277"/>
    <a:srgbClr val="3B8A94"/>
    <a:srgbClr val="33CCCC"/>
    <a:srgbClr val="173558"/>
    <a:srgbClr val="51BCB6"/>
    <a:srgbClr val="163457"/>
    <a:srgbClr val="EC6474"/>
    <a:srgbClr val="CBA979"/>
    <a:srgbClr val="FFFFFF"/>
    <a:srgbClr val="CBA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313" autoAdjust="0"/>
  </p:normalViewPr>
  <p:slideViewPr>
    <p:cSldViewPr snapToGrid="0">
      <p:cViewPr varScale="1">
        <p:scale>
          <a:sx n="80" d="100"/>
          <a:sy n="80" d="100"/>
        </p:scale>
        <p:origin x="-17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C9BAE-6517-48D0-938F-B7E77FCB335B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8F07-6512-4924-A94C-7020E0DD3E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92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05BD5-1C59-4B73-B8D4-5396CDA6C216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7E2BB-EBFA-435E-B59D-97AC176655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26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DF5E80-731C-4CC9-A779-223B4ECF472D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3114"/>
            <a:ext cx="5438748" cy="4466755"/>
          </a:xfrm>
        </p:spPr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strona (tytułowa i końcow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9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(bez dodatkowych obiektów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113355"/>
            <a:ext cx="5985164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4339C8D3-5598-4AB7-A6A6-DCF1A4D71B14}"/>
              </a:ext>
            </a:extLst>
          </p:cNvPr>
          <p:cNvSpPr/>
          <p:nvPr userDrawn="1"/>
        </p:nvSpPr>
        <p:spPr>
          <a:xfrm>
            <a:off x="7678029" y="365339"/>
            <a:ext cx="1378974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BD31D15C-D851-442E-9F74-C6EA257100ED}" type="slidenum">
              <a:rPr lang="pl-PL" sz="1400" smtClean="0">
                <a:solidFill>
                  <a:srgbClr val="51BCB6"/>
                </a:solidFill>
                <a:latin typeface="Azo Sans" panose="020B0603030303020204" pitchFamily="34" charset="-18"/>
              </a:rPr>
              <a:t>‹#›</a:t>
            </a:fld>
            <a:r>
              <a:rPr lang="pl-PL" sz="1400" dirty="0">
                <a:solidFill>
                  <a:srgbClr val="51BCB6"/>
                </a:solidFill>
                <a:latin typeface="Azo Sans" panose="020B0603030303020204" pitchFamily="34" charset="-18"/>
              </a:rPr>
              <a:t> </a:t>
            </a:r>
            <a:r>
              <a:rPr lang="pl-PL" sz="1400" dirty="0" smtClean="0">
                <a:solidFill>
                  <a:srgbClr val="51BCB6"/>
                </a:solidFill>
                <a:latin typeface="Azo Sans" panose="020B0603030303020204" pitchFamily="34" charset="-18"/>
              </a:rPr>
              <a:t>/7 </a:t>
            </a:r>
            <a:endParaRPr lang="pl-PL" sz="1400" dirty="0">
              <a:solidFill>
                <a:srgbClr val="51BCB6"/>
              </a:solidFill>
              <a:latin typeface="Azo Sans" panose="020B0603030303020204" pitchFamily="34" charset="-18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B2982DC1-74D4-4064-BC5C-BD66940928A8}"/>
              </a:ext>
            </a:extLst>
          </p:cNvPr>
          <p:cNvSpPr/>
          <p:nvPr userDrawn="1"/>
        </p:nvSpPr>
        <p:spPr>
          <a:xfrm>
            <a:off x="4387645" y="6532844"/>
            <a:ext cx="44318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MEERI PAS</a:t>
            </a:r>
            <a:endParaRPr lang="pl-PL" sz="700" dirty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="" xmlns:a16="http://schemas.microsoft.com/office/drawing/2014/main" id="{021697EF-4B20-43A7-B54B-DC50CE672F60}"/>
              </a:ext>
            </a:extLst>
          </p:cNvPr>
          <p:cNvSpPr/>
          <p:nvPr userDrawn="1"/>
        </p:nvSpPr>
        <p:spPr>
          <a:xfrm>
            <a:off x="217540" y="6535252"/>
            <a:ext cx="465311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Match</a:t>
            </a:r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</a:t>
            </a:r>
            <a:r>
              <a:rPr lang="pl-PL" sz="70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Making</a:t>
            </a:r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</a:t>
            </a:r>
            <a:r>
              <a:rPr lang="pl-PL" sz="70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Geothermal</a:t>
            </a:r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Event.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</a:t>
            </a:r>
            <a:r>
              <a:rPr lang="pl-PL" sz="700" baseline="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Geothermal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Energy </a:t>
            </a:r>
            <a:r>
              <a:rPr lang="pl-PL" sz="700" baseline="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Possibilities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. Reykjavik, 23 </a:t>
            </a:r>
            <a:r>
              <a:rPr lang="pl-PL" sz="700" baseline="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October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2019</a:t>
            </a:r>
            <a:endParaRPr lang="pl-PL" sz="700" dirty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107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podzielony na 2 kolumn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113355"/>
            <a:ext cx="5985164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4339C8D3-5598-4AB7-A6A6-DCF1A4D71B14}"/>
              </a:ext>
            </a:extLst>
          </p:cNvPr>
          <p:cNvSpPr/>
          <p:nvPr userDrawn="1"/>
        </p:nvSpPr>
        <p:spPr>
          <a:xfrm>
            <a:off x="7678029" y="365339"/>
            <a:ext cx="1378974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BD31D15C-D851-442E-9F74-C6EA257100ED}" type="slidenum">
              <a:rPr lang="pl-PL" sz="1400" smtClean="0">
                <a:solidFill>
                  <a:srgbClr val="51BCB6"/>
                </a:solidFill>
                <a:latin typeface="Azo Sans" panose="020B0603030303020204" pitchFamily="34" charset="-18"/>
              </a:rPr>
              <a:t>‹#›</a:t>
            </a:fld>
            <a:r>
              <a:rPr lang="pl-PL" sz="1400" dirty="0">
                <a:solidFill>
                  <a:srgbClr val="51BCB6"/>
                </a:solidFill>
                <a:latin typeface="Azo Sans" panose="020B0603030303020204" pitchFamily="34" charset="-18"/>
              </a:rPr>
              <a:t> </a:t>
            </a:r>
            <a:r>
              <a:rPr lang="pl-PL" sz="1400" dirty="0" smtClean="0">
                <a:solidFill>
                  <a:srgbClr val="51BCB6"/>
                </a:solidFill>
                <a:latin typeface="Azo Sans" panose="020B0603030303020204" pitchFamily="34" charset="-18"/>
              </a:rPr>
              <a:t>/7 </a:t>
            </a:r>
            <a:endParaRPr lang="pl-PL" sz="1400" dirty="0">
              <a:solidFill>
                <a:srgbClr val="51BCB6"/>
              </a:solidFill>
              <a:latin typeface="Azo Sans" panose="020B0603030303020204" pitchFamily="34" charset="-18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4054FBA2-2E5B-45B2-B46C-4B3332C4C66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482214"/>
            <a:ext cx="0" cy="4608000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B2982DC1-74D4-4064-BC5C-BD66940928A8}"/>
              </a:ext>
            </a:extLst>
          </p:cNvPr>
          <p:cNvSpPr/>
          <p:nvPr userDrawn="1"/>
        </p:nvSpPr>
        <p:spPr>
          <a:xfrm>
            <a:off x="4387645" y="6532844"/>
            <a:ext cx="44318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MEERI PAS</a:t>
            </a:r>
            <a:endParaRPr lang="pl-PL" sz="700" dirty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0591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(w kolumnach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540000" y="1548000"/>
            <a:ext cx="4290195" cy="3900007"/>
          </a:xfrm>
          <a:prstGeom prst="rect">
            <a:avLst/>
          </a:prstGeom>
        </p:spPr>
        <p:txBody>
          <a:bodyPr/>
          <a:lstStyle>
            <a:lvl1pPr>
              <a:buClr>
                <a:srgbClr val="163457"/>
              </a:buClr>
              <a:defRPr lang="pl-PL" sz="2400" b="1" kern="1200" dirty="0" smtClean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  <a:lvl2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2pPr>
            <a:lvl3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3pPr>
            <a:lvl4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4pPr>
            <a:lvl5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5064371" y="1548000"/>
            <a:ext cx="3576370" cy="3900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3457"/>
                </a:solidFill>
                <a:latin typeface="Azo Sans Medium" panose="020B0604020202020204" charset="-18"/>
              </a:defRPr>
            </a:lvl1pPr>
          </a:lstStyle>
          <a:p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339C8D3-5598-4AB7-A6A6-DCF1A4D71B14}"/>
              </a:ext>
            </a:extLst>
          </p:cNvPr>
          <p:cNvSpPr/>
          <p:nvPr userDrawn="1"/>
        </p:nvSpPr>
        <p:spPr>
          <a:xfrm>
            <a:off x="7678029" y="365339"/>
            <a:ext cx="1378974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BD31D15C-D851-442E-9F74-C6EA257100ED}" type="slidenum">
              <a:rPr lang="pl-PL" sz="1400" smtClean="0">
                <a:solidFill>
                  <a:srgbClr val="51BCB6"/>
                </a:solidFill>
                <a:latin typeface="Azo Sans" panose="020B0603030303020204" pitchFamily="34" charset="-18"/>
              </a:rPr>
              <a:t>‹#›</a:t>
            </a:fld>
            <a:r>
              <a:rPr lang="pl-PL" sz="1400" dirty="0">
                <a:solidFill>
                  <a:srgbClr val="51BCB6"/>
                </a:solidFill>
                <a:latin typeface="Azo Sans" panose="020B0603030303020204" pitchFamily="34" charset="-18"/>
              </a:rPr>
              <a:t> </a:t>
            </a:r>
            <a:r>
              <a:rPr lang="pl-PL" sz="1400" dirty="0" smtClean="0">
                <a:solidFill>
                  <a:srgbClr val="51BCB6"/>
                </a:solidFill>
                <a:latin typeface="Azo Sans" panose="020B0603030303020204" pitchFamily="34" charset="-18"/>
              </a:rPr>
              <a:t>/7 </a:t>
            </a:r>
            <a:endParaRPr lang="pl-PL" sz="1400" dirty="0">
              <a:solidFill>
                <a:srgbClr val="51BCB6"/>
              </a:solidFill>
              <a:latin typeface="Azo Sans" panose="020B0603030303020204" pitchFamily="34" charset="-1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79418" y="113355"/>
            <a:ext cx="5985164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B2982DC1-74D4-4064-BC5C-BD66940928A8}"/>
              </a:ext>
            </a:extLst>
          </p:cNvPr>
          <p:cNvSpPr/>
          <p:nvPr userDrawn="1"/>
        </p:nvSpPr>
        <p:spPr>
          <a:xfrm>
            <a:off x="4387645" y="6532844"/>
            <a:ext cx="44318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MEERI PAS</a:t>
            </a:r>
            <a:endParaRPr lang="pl-PL" sz="700" dirty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441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5 poziomów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540000" y="1548000"/>
            <a:ext cx="8100000" cy="3868741"/>
          </a:xfrm>
          <a:prstGeom prst="rect">
            <a:avLst/>
          </a:prstGeom>
        </p:spPr>
        <p:txBody>
          <a:bodyPr/>
          <a:lstStyle>
            <a:lvl1pPr>
              <a:buClr>
                <a:srgbClr val="163457"/>
              </a:buClr>
              <a:defRPr lang="pl-PL" sz="2400" b="1" kern="1200" dirty="0" smtClean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  <a:lvl2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2pPr>
            <a:lvl3pPr>
              <a:buClr>
                <a:srgbClr val="163457"/>
              </a:buClr>
              <a:defRPr sz="2000">
                <a:solidFill>
                  <a:srgbClr val="163457"/>
                </a:solidFill>
                <a:latin typeface="Azo Sans Medium" panose="020B0604020202020204" charset="-18"/>
              </a:defRPr>
            </a:lvl3pPr>
            <a:lvl4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4pPr>
            <a:lvl5pPr>
              <a:buClr>
                <a:srgbClr val="163457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="" xmlns:a16="http://schemas.microsoft.com/office/drawing/2014/main" id="{4339C8D3-5598-4AB7-A6A6-DCF1A4D71B14}"/>
              </a:ext>
            </a:extLst>
          </p:cNvPr>
          <p:cNvSpPr/>
          <p:nvPr userDrawn="1"/>
        </p:nvSpPr>
        <p:spPr>
          <a:xfrm>
            <a:off x="7678029" y="365339"/>
            <a:ext cx="1378974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BD31D15C-D851-442E-9F74-C6EA257100ED}" type="slidenum">
              <a:rPr lang="pl-PL" sz="1400" smtClean="0">
                <a:solidFill>
                  <a:srgbClr val="51BCB6"/>
                </a:solidFill>
                <a:latin typeface="Azo Sans" panose="020B0603030303020204" pitchFamily="34" charset="-18"/>
              </a:rPr>
              <a:t>‹#›</a:t>
            </a:fld>
            <a:r>
              <a:rPr lang="pl-PL" sz="1400" dirty="0">
                <a:solidFill>
                  <a:srgbClr val="51BCB6"/>
                </a:solidFill>
                <a:latin typeface="Azo Sans" panose="020B0603030303020204" pitchFamily="34" charset="-18"/>
              </a:rPr>
              <a:t> </a:t>
            </a:r>
            <a:r>
              <a:rPr lang="pl-PL" sz="1400" dirty="0" smtClean="0">
                <a:solidFill>
                  <a:srgbClr val="51BCB6"/>
                </a:solidFill>
                <a:latin typeface="Azo Sans" panose="020B0603030303020204" pitchFamily="34" charset="-18"/>
              </a:rPr>
              <a:t>/7</a:t>
            </a:r>
            <a:endParaRPr lang="pl-PL" sz="1400" dirty="0">
              <a:solidFill>
                <a:srgbClr val="51BCB6"/>
              </a:solidFill>
              <a:latin typeface="Azo Sans" panose="020B0603030303020204" pitchFamily="34" charset="-18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79418" y="113355"/>
            <a:ext cx="5985164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021697EF-4B20-43A7-B54B-DC50CE672F60}"/>
              </a:ext>
            </a:extLst>
          </p:cNvPr>
          <p:cNvSpPr/>
          <p:nvPr userDrawn="1"/>
        </p:nvSpPr>
        <p:spPr>
          <a:xfrm>
            <a:off x="217540" y="6535252"/>
            <a:ext cx="4653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70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Match</a:t>
            </a:r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</a:t>
            </a:r>
            <a:r>
              <a:rPr lang="pl-PL" sz="70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Making</a:t>
            </a:r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</a:t>
            </a:r>
            <a:r>
              <a:rPr lang="pl-PL" sz="70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Geothermal</a:t>
            </a:r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Event.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</a:t>
            </a:r>
            <a:r>
              <a:rPr lang="pl-PL" sz="700" baseline="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Geothermal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Energy </a:t>
            </a:r>
            <a:r>
              <a:rPr lang="pl-PL" sz="700" baseline="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Possibilities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. Reykjavik, 23 </a:t>
            </a:r>
            <a:r>
              <a:rPr lang="pl-PL" sz="700" baseline="0" dirty="0" err="1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October</a:t>
            </a:r>
            <a:r>
              <a:rPr lang="pl-PL" sz="700" baseline="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 2019</a:t>
            </a:r>
            <a:endParaRPr lang="pl-PL" sz="700" dirty="0" smtClean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  <a:p>
            <a:endParaRPr lang="pl-PL" sz="700" dirty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B2982DC1-74D4-4064-BC5C-BD66940928A8}"/>
              </a:ext>
            </a:extLst>
          </p:cNvPr>
          <p:cNvSpPr/>
          <p:nvPr userDrawn="1"/>
        </p:nvSpPr>
        <p:spPr>
          <a:xfrm>
            <a:off x="4387645" y="6532844"/>
            <a:ext cx="44318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MEERI PAS</a:t>
            </a:r>
            <a:endParaRPr lang="pl-PL" sz="700" dirty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5568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1 podstawowy poziom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540001" y="1547934"/>
            <a:ext cx="8100000" cy="12629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>
              <a:buClr>
                <a:srgbClr val="51BCB6"/>
              </a:buClr>
              <a:buNone/>
              <a:defRPr lang="pl-PL" sz="2200" b="1" kern="1200" dirty="0" smtClean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  <a:lvl2pPr>
              <a:buClr>
                <a:srgbClr val="51BCB6"/>
              </a:buClr>
              <a:defRPr sz="1800">
                <a:solidFill>
                  <a:srgbClr val="163457"/>
                </a:solidFill>
                <a:latin typeface="Azo Sans Medium" panose="020B0604020202020204" charset="-18"/>
              </a:defRPr>
            </a:lvl2pPr>
            <a:lvl3pPr>
              <a:buClr>
                <a:srgbClr val="51BCB6"/>
              </a:buClr>
              <a:defRPr sz="1600">
                <a:solidFill>
                  <a:srgbClr val="163457"/>
                </a:solidFill>
                <a:latin typeface="Azo Sans Medium" panose="020B0604020202020204" charset="-18"/>
              </a:defRPr>
            </a:lvl3pPr>
            <a:lvl4pPr>
              <a:buClr>
                <a:srgbClr val="51BCB6"/>
              </a:buClr>
              <a:defRPr sz="1600">
                <a:solidFill>
                  <a:srgbClr val="163457"/>
                </a:solidFill>
                <a:latin typeface="Azo Sans Medium" panose="020B0604020202020204" charset="-18"/>
              </a:defRPr>
            </a:lvl4pPr>
            <a:lvl5pPr>
              <a:buClr>
                <a:srgbClr val="51BCB6"/>
              </a:buClr>
              <a:defRPr sz="1600">
                <a:solidFill>
                  <a:srgbClr val="163457"/>
                </a:solidFill>
                <a:latin typeface="Azo Sans Medium" panose="020B0604020202020204" charset="-18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4339C8D3-5598-4AB7-A6A6-DCF1A4D71B14}"/>
              </a:ext>
            </a:extLst>
          </p:cNvPr>
          <p:cNvSpPr/>
          <p:nvPr userDrawn="1"/>
        </p:nvSpPr>
        <p:spPr>
          <a:xfrm>
            <a:off x="7678029" y="365339"/>
            <a:ext cx="1378974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BD31D15C-D851-442E-9F74-C6EA257100ED}" type="slidenum">
              <a:rPr lang="pl-PL" sz="1400" smtClean="0">
                <a:solidFill>
                  <a:srgbClr val="51BCB6"/>
                </a:solidFill>
                <a:latin typeface="Azo Sans" panose="020B0603030303020204" pitchFamily="34" charset="-18"/>
              </a:rPr>
              <a:t>‹#›</a:t>
            </a:fld>
            <a:r>
              <a:rPr lang="pl-PL" sz="1400" dirty="0">
                <a:solidFill>
                  <a:srgbClr val="51BCB6"/>
                </a:solidFill>
                <a:latin typeface="Azo Sans" panose="020B0603030303020204" pitchFamily="34" charset="-18"/>
              </a:rPr>
              <a:t> </a:t>
            </a:r>
            <a:r>
              <a:rPr lang="pl-PL" sz="1400" dirty="0" smtClean="0">
                <a:solidFill>
                  <a:srgbClr val="51BCB6"/>
                </a:solidFill>
                <a:latin typeface="Azo Sans" panose="020B0603030303020204" pitchFamily="34" charset="-18"/>
              </a:rPr>
              <a:t>/7 </a:t>
            </a:r>
            <a:endParaRPr lang="pl-PL" sz="1400" dirty="0">
              <a:solidFill>
                <a:srgbClr val="51BCB6"/>
              </a:solidFill>
              <a:latin typeface="Azo Sans" panose="020B0603030303020204" pitchFamily="34" charset="-1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79418" y="113355"/>
            <a:ext cx="5985164" cy="929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 defTabSz="457200" rtl="0" eaLnBrk="1" latinLnBrk="0" hangingPunct="1">
              <a:lnSpc>
                <a:spcPct val="150000"/>
              </a:lnSpc>
              <a:defRPr lang="en-US" sz="2400" b="1" kern="1200" baseline="0" dirty="0">
                <a:solidFill>
                  <a:srgbClr val="163457"/>
                </a:solidFill>
                <a:latin typeface="Azo Sans Medium" panose="020B0703030303020204" pitchFamily="34" charset="-18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B2982DC1-74D4-4064-BC5C-BD66940928A8}"/>
              </a:ext>
            </a:extLst>
          </p:cNvPr>
          <p:cNvSpPr/>
          <p:nvPr userDrawn="1"/>
        </p:nvSpPr>
        <p:spPr>
          <a:xfrm>
            <a:off x="4387645" y="6532844"/>
            <a:ext cx="44318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700" dirty="0" smtClean="0">
                <a:solidFill>
                  <a:schemeClr val="bg1">
                    <a:lumMod val="65000"/>
                  </a:schemeClr>
                </a:solidFill>
                <a:latin typeface="Azo Sans" panose="020B0603030303020204" pitchFamily="34" charset="-18"/>
              </a:rPr>
              <a:t>MEERI PAS</a:t>
            </a:r>
            <a:endParaRPr lang="pl-PL" sz="700" dirty="0">
              <a:solidFill>
                <a:schemeClr val="bg1">
                  <a:lumMod val="65000"/>
                </a:schemeClr>
              </a:solidFill>
              <a:latin typeface="Azo Sans" panose="020B06030303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222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02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0250-7AEF-4568-A809-B35B77A899E5}" type="datetimeFigureOut">
              <a:rPr lang="pl-PL" smtClean="0"/>
              <a:t>24.06.2020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CF6B-9BB4-47A9-B0B2-98E621E76A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09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  <p:sldLayoutId id="2147483664" r:id="rId4"/>
    <p:sldLayoutId id="2147483663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jak@min-pan.krakow.p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5049BC14-0865-4A3B-8200-553DC4CDFC05}"/>
              </a:ext>
            </a:extLst>
          </p:cNvPr>
          <p:cNvSpPr/>
          <p:nvPr/>
        </p:nvSpPr>
        <p:spPr>
          <a:xfrm>
            <a:off x="2933685" y="125360"/>
            <a:ext cx="6143037" cy="6614651"/>
          </a:xfrm>
          <a:prstGeom prst="rect">
            <a:avLst/>
          </a:prstGeom>
          <a:solidFill>
            <a:srgbClr val="163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51BCB6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673672D1-1819-456C-994E-81F52E55A069}"/>
              </a:ext>
            </a:extLst>
          </p:cNvPr>
          <p:cNvSpPr/>
          <p:nvPr/>
        </p:nvSpPr>
        <p:spPr>
          <a:xfrm>
            <a:off x="3244362" y="514015"/>
            <a:ext cx="5796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Mineral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 &amp; Energy </a:t>
            </a: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Economy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Research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Institute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, </a:t>
            </a: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Polish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Academy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 of </a:t>
            </a: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Sciences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/>
            </a:r>
            <a:b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</a:b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(</a:t>
            </a:r>
            <a:r>
              <a:rPr lang="pl-PL" sz="2000" b="1" dirty="0" err="1" smtClean="0">
                <a:solidFill>
                  <a:schemeClr val="bg1"/>
                </a:solidFill>
                <a:latin typeface="Azo Sans" panose="020B0603030303020204" pitchFamily="34" charset="-18"/>
              </a:rPr>
              <a:t>IGSMiE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 PAN / MEERI </a:t>
            </a:r>
            <a:r>
              <a:rPr lang="pl-PL" sz="2000" b="1" dirty="0" smtClean="0">
                <a:solidFill>
                  <a:schemeClr val="bg1"/>
                </a:solidFill>
                <a:latin typeface="Azo Sans" panose="020B0603030303020204" pitchFamily="34" charset="-18"/>
              </a:rPr>
              <a:t>PAS)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4D93DE8-F7BC-4972-876C-12B2673A7FDF}"/>
              </a:ext>
            </a:extLst>
          </p:cNvPr>
          <p:cNvSpPr/>
          <p:nvPr/>
        </p:nvSpPr>
        <p:spPr>
          <a:xfrm>
            <a:off x="3214378" y="2952750"/>
            <a:ext cx="5731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51BCB6"/>
                </a:solidFill>
                <a:latin typeface="Azo Sans Medium" panose="020B0604020202020204" charset="-18"/>
              </a:rPr>
              <a:t>Beata Kępińska</a:t>
            </a:r>
          </a:p>
          <a:p>
            <a:pPr>
              <a:lnSpc>
                <a:spcPct val="150000"/>
              </a:lnSpc>
            </a:pPr>
            <a:endParaRPr lang="pl-PL" sz="2000" dirty="0" smtClean="0">
              <a:solidFill>
                <a:srgbClr val="51BCB6"/>
              </a:solidFill>
              <a:latin typeface="Azo Sans Medium" panose="020B0604020202020204" charset="-18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88F7F840-2967-471E-BEDC-B30853729815}"/>
              </a:ext>
            </a:extLst>
          </p:cNvPr>
          <p:cNvSpPr/>
          <p:nvPr/>
        </p:nvSpPr>
        <p:spPr>
          <a:xfrm>
            <a:off x="3333132" y="5621693"/>
            <a:ext cx="5493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solidFill>
                  <a:srgbClr val="51BCB6"/>
                </a:solidFill>
                <a:latin typeface="Azo Sans Medium" panose="020B0604020202020204" charset="-18"/>
              </a:rPr>
              <a:t>Match</a:t>
            </a:r>
            <a:r>
              <a:rPr lang="pl-PL" dirty="0" smtClean="0">
                <a:solidFill>
                  <a:srgbClr val="51BCB6"/>
                </a:solidFill>
                <a:latin typeface="Azo Sans Medium" panose="020B0604020202020204" charset="-18"/>
              </a:rPr>
              <a:t> </a:t>
            </a:r>
            <a:r>
              <a:rPr lang="pl-PL" dirty="0" err="1" smtClean="0">
                <a:solidFill>
                  <a:srgbClr val="51BCB6"/>
                </a:solidFill>
                <a:latin typeface="Azo Sans Medium" panose="020B0604020202020204" charset="-18"/>
              </a:rPr>
              <a:t>Making</a:t>
            </a:r>
            <a:r>
              <a:rPr lang="pl-PL" dirty="0" smtClean="0">
                <a:solidFill>
                  <a:srgbClr val="51BCB6"/>
                </a:solidFill>
                <a:latin typeface="Azo Sans Medium" panose="020B0604020202020204" charset="-18"/>
              </a:rPr>
              <a:t> Event, EEA FM (online) </a:t>
            </a:r>
            <a:r>
              <a:rPr lang="pl-PL" dirty="0">
                <a:solidFill>
                  <a:srgbClr val="51BCB6"/>
                </a:solidFill>
                <a:latin typeface="Azo Sans Medium" panose="020B0604020202020204" charset="-18"/>
              </a:rPr>
              <a:t/>
            </a:r>
            <a:br>
              <a:rPr lang="pl-PL" dirty="0">
                <a:solidFill>
                  <a:srgbClr val="51BCB6"/>
                </a:solidFill>
                <a:latin typeface="Azo Sans Medium" panose="020B0604020202020204" charset="-18"/>
              </a:rPr>
            </a:br>
            <a:r>
              <a:rPr lang="pl-PL" dirty="0" smtClean="0">
                <a:solidFill>
                  <a:srgbClr val="51BCB6"/>
                </a:solidFill>
                <a:latin typeface="Azo Sans Medium" panose="020B0604020202020204" charset="-18"/>
              </a:rPr>
              <a:t>Warszawa, 25 </a:t>
            </a:r>
            <a:r>
              <a:rPr lang="pl-PL" dirty="0" err="1" smtClean="0">
                <a:solidFill>
                  <a:srgbClr val="51BCB6"/>
                </a:solidFill>
                <a:latin typeface="Azo Sans Medium" panose="020B0604020202020204" charset="-18"/>
              </a:rPr>
              <a:t>June</a:t>
            </a:r>
            <a:r>
              <a:rPr lang="pl-PL" dirty="0" smtClean="0">
                <a:solidFill>
                  <a:srgbClr val="51BCB6"/>
                </a:solidFill>
                <a:latin typeface="Azo Sans Medium" panose="020B0604020202020204" charset="-18"/>
              </a:rPr>
              <a:t> 2020 </a:t>
            </a:r>
            <a:endParaRPr lang="pl-PL" dirty="0">
              <a:solidFill>
                <a:srgbClr val="51BCB6"/>
              </a:solidFill>
              <a:latin typeface="Azo Sans Medium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321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4579938" y="1052513"/>
            <a:ext cx="456406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>
              <a:lnSpc>
                <a:spcPct val="115000"/>
              </a:lnSpc>
              <a:buSzTx/>
            </a:pPr>
            <a:r>
              <a:rPr lang="pl-PL" altLang="pl-PL" sz="1400" b="1">
                <a:solidFill>
                  <a:srgbClr val="000066"/>
                </a:solidFill>
                <a:latin typeface="Verdana" panose="020B0604030504040204" pitchFamily="34" charset="0"/>
              </a:rPr>
              <a:t>      </a:t>
            </a:r>
            <a:endParaRPr lang="pl-PL" altLang="pl-PL" sz="800" b="1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 sz="800" b="1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 sz="2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-114300" y="1801017"/>
            <a:ext cx="91440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9" tIns="899829" rIns="899829" bIns="899829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GB" altLang="pl-PL" sz="1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>
              <a:buClrTx/>
              <a:buSzTx/>
              <a:buFontTx/>
              <a:buNone/>
            </a:pPr>
            <a:endParaRPr lang="en-GB" altLang="pl-PL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900113" y="206057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536455" y="552033"/>
            <a:ext cx="5508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 sz="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Space heating: </a:t>
            </a:r>
            <a:r>
              <a:rPr lang="pl-PL" altLang="pl-PL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geothermal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district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heating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geoDH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l-PL" altLang="pl-PL" sz="1600" u="sng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b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Geo-heat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sales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~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TJ /2018, 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75 MW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installed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defTabSz="914400"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altLang="pl-PL" sz="1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pl-PL" altLang="pl-PL" sz="1000" i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(12-13</a:t>
            </a:r>
            <a:r>
              <a:rPr lang="pl-PL" altLang="pl-PL" sz="1000" i="1" baseline="30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pl-PL" altLang="pl-PL" sz="1000" i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place </a:t>
            </a:r>
            <a:r>
              <a:rPr lang="pl-PL" altLang="pl-PL" sz="1000" i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among</a:t>
            </a:r>
            <a:r>
              <a:rPr lang="pl-PL" altLang="pl-PL" sz="1000" i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000" i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pl-PL" altLang="pl-PL" sz="1000" i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000" i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countries</a:t>
            </a:r>
            <a:r>
              <a:rPr lang="pl-PL" altLang="pl-PL" sz="1000" i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l-PL" altLang="pl-PL" sz="1000" i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 sz="1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defTabSz="914400">
              <a:buClrTx/>
              <a:buSzTx/>
              <a:buFont typeface="Wingdings" panose="05000000000000000000" pitchFamily="2" charset="2"/>
              <a:buChar char="Ø"/>
            </a:pP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Balneotherapy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recreation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defTabSz="914400">
              <a:buClrTx/>
              <a:buSzTx/>
              <a:buFontTx/>
              <a:buNone/>
            </a:pPr>
            <a:r>
              <a:rPr lang="pl-PL" altLang="pl-PL" sz="16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resorts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recreation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centres</a:t>
            </a:r>
            <a:endParaRPr lang="pl-PL" altLang="pl-PL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Ø"/>
            </a:pP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single </a:t>
            </a: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uses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fish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farm,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wood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drying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heating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1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football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pitch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food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processing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minerals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CO</a:t>
            </a:r>
            <a:r>
              <a:rPr lang="pl-PL" altLang="pl-PL" sz="1100" baseline="-25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extraction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altLang="pl-PL" sz="11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cosmetics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pl-PL" altLang="pl-PL" sz="11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pl-PL" altLang="pl-PL" sz="11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altLang="pl-PL" sz="1100" i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 sz="1000" u="sng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buClrTx/>
              <a:buSzPct val="90000"/>
              <a:buFont typeface="Wingdings" panose="05000000000000000000" pitchFamily="2" charset="2"/>
              <a:buChar char="Ø"/>
            </a:pP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Shallow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geothermal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pumps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altLang="pl-PL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GSHPs</a:t>
            </a:r>
            <a: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):   </a:t>
            </a:r>
            <a:br>
              <a:rPr lang="pl-PL" alt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6 0000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(high market dynamics in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recent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yrs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  </a:t>
            </a:r>
          </a:p>
          <a:p>
            <a:pPr defTabSz="914400">
              <a:buClrTx/>
              <a:buSzTx/>
              <a:buFontTx/>
              <a:buNone/>
            </a:pPr>
            <a:endParaRPr lang="pl-PL" altLang="pl-PL" sz="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Extension of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existing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geoDHs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incl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drilling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wells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pl-PL" altLang="pl-PL" sz="16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pl-PL" altLang="pl-PL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2016-2020: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exploration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wells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drilled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progress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(for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geoDHs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 </a:t>
            </a:r>
            <a:endParaRPr lang="pl-PL" altLang="pl-PL" sz="16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(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funded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2016, 2019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state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programs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geothermal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drillings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pl-PL" altLang="pl-PL" sz="16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geoDH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infrastructure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endParaRPr lang="pl-PL" altLang="pl-PL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Space </a:t>
            </a:r>
            <a:r>
              <a:rPr lang="pl-PL" altLang="pl-PL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heating </a:t>
            </a:r>
            <a:r>
              <a:rPr lang="pl-PL" altLang="pl-PL" sz="1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altLang="pl-PL" sz="1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priority</a:t>
            </a:r>
            <a:r>
              <a:rPr lang="pl-PL" altLang="pl-PL" sz="1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pl-PL" altLang="pl-PL" sz="1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pl-PL" altLang="pl-PL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years</a:t>
            </a:r>
            <a:endParaRPr lang="pl-PL" altLang="pl-PL" sz="16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defTabSz="914400">
              <a:lnSpc>
                <a:spcPct val="115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pl-PL" altLang="pl-PL" sz="16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89470" y="4797972"/>
            <a:ext cx="3816350" cy="13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pl-PL" altLang="pl-PL" sz="1200" dirty="0">
                <a:solidFill>
                  <a:schemeClr val="tx1"/>
                </a:solidFill>
              </a:rPr>
              <a:t/>
            </a:r>
            <a:br>
              <a:rPr lang="pl-PL" altLang="pl-PL" sz="1200" dirty="0">
                <a:solidFill>
                  <a:schemeClr val="tx1"/>
                </a:solidFill>
              </a:rPr>
            </a:br>
            <a:r>
              <a:rPr lang="pl-PL" altLang="pl-PL" sz="1200" dirty="0">
                <a:solidFill>
                  <a:schemeClr val="tx1"/>
                </a:solidFill>
              </a:rPr>
              <a:t>1. </a:t>
            </a:r>
            <a:r>
              <a:rPr lang="pl-PL" altLang="pl-PL" sz="1200" dirty="0" err="1">
                <a:solidFill>
                  <a:schemeClr val="tx1"/>
                </a:solidFill>
              </a:rPr>
              <a:t>District</a:t>
            </a:r>
            <a:r>
              <a:rPr lang="pl-PL" altLang="pl-PL" sz="1200" dirty="0">
                <a:solidFill>
                  <a:schemeClr val="tx1"/>
                </a:solidFill>
              </a:rPr>
              <a:t> heating, 2. </a:t>
            </a:r>
            <a:r>
              <a:rPr lang="pl-PL" altLang="pl-PL" sz="1200" dirty="0" err="1">
                <a:solidFill>
                  <a:schemeClr val="tx1"/>
                </a:solidFill>
              </a:rPr>
              <a:t>Health</a:t>
            </a:r>
            <a:r>
              <a:rPr lang="pl-PL" altLang="pl-PL" sz="1200" dirty="0">
                <a:solidFill>
                  <a:schemeClr val="tx1"/>
                </a:solidFill>
              </a:rPr>
              <a:t> </a:t>
            </a:r>
            <a:r>
              <a:rPr lang="pl-PL" altLang="pl-PL" sz="1200" dirty="0" err="1">
                <a:solidFill>
                  <a:schemeClr val="tx1"/>
                </a:solidFill>
              </a:rPr>
              <a:t>resorts</a:t>
            </a:r>
            <a:r>
              <a:rPr lang="pl-PL" altLang="pl-PL" sz="1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pl-PL" altLang="pl-PL" sz="1200" dirty="0">
                <a:solidFill>
                  <a:schemeClr val="tx1"/>
                </a:solidFill>
              </a:rPr>
              <a:t>3</a:t>
            </a:r>
            <a:r>
              <a:rPr lang="en-US" altLang="pl-PL" sz="1200" dirty="0">
                <a:solidFill>
                  <a:schemeClr val="tx1"/>
                </a:solidFill>
              </a:rPr>
              <a:t>. </a:t>
            </a:r>
            <a:r>
              <a:rPr lang="pl-PL" altLang="pl-PL" sz="1200" dirty="0" err="1">
                <a:solidFill>
                  <a:schemeClr val="tx1"/>
                </a:solidFill>
              </a:rPr>
              <a:t>Recreation</a:t>
            </a:r>
            <a:r>
              <a:rPr lang="pl-PL" altLang="pl-PL" sz="1200" dirty="0">
                <a:solidFill>
                  <a:schemeClr val="tx1"/>
                </a:solidFill>
              </a:rPr>
              <a:t> </a:t>
            </a:r>
            <a:r>
              <a:rPr lang="pl-PL" altLang="pl-PL" sz="1200" dirty="0" err="1">
                <a:solidFill>
                  <a:schemeClr val="tx1"/>
                </a:solidFill>
              </a:rPr>
              <a:t>centers</a:t>
            </a:r>
            <a:r>
              <a:rPr lang="en-US" altLang="pl-PL" sz="1200" dirty="0">
                <a:solidFill>
                  <a:schemeClr val="tx1"/>
                </a:solidFill>
              </a:rPr>
              <a:t>,</a:t>
            </a:r>
            <a:r>
              <a:rPr lang="pl-PL" altLang="pl-PL" sz="1200" dirty="0">
                <a:solidFill>
                  <a:schemeClr val="tx1"/>
                </a:solidFill>
              </a:rPr>
              <a:t>4. Wood </a:t>
            </a:r>
            <a:r>
              <a:rPr lang="pl-PL" altLang="pl-PL" sz="1200" dirty="0" err="1">
                <a:solidFill>
                  <a:schemeClr val="tx1"/>
                </a:solidFill>
              </a:rPr>
              <a:t>drying</a:t>
            </a:r>
            <a:r>
              <a:rPr lang="pl-PL" altLang="pl-PL" sz="1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pl-PL" altLang="pl-PL" sz="1200" dirty="0">
                <a:solidFill>
                  <a:schemeClr val="tx1"/>
                </a:solidFill>
              </a:rPr>
              <a:t>5. Fish farm, 6. </a:t>
            </a:r>
            <a:r>
              <a:rPr lang="pl-PL" altLang="pl-PL" sz="1200" dirty="0" err="1">
                <a:solidFill>
                  <a:schemeClr val="tx1"/>
                </a:solidFill>
              </a:rPr>
              <a:t>Recreation</a:t>
            </a:r>
            <a:r>
              <a:rPr lang="pl-PL" altLang="pl-PL" sz="1200" dirty="0">
                <a:solidFill>
                  <a:schemeClr val="tx1"/>
                </a:solidFill>
              </a:rPr>
              <a:t> </a:t>
            </a:r>
            <a:r>
              <a:rPr lang="pl-PL" altLang="pl-PL" sz="1200" dirty="0" err="1">
                <a:solidFill>
                  <a:schemeClr val="tx1"/>
                </a:solidFill>
              </a:rPr>
              <a:t>centers</a:t>
            </a:r>
            <a:r>
              <a:rPr lang="pl-PL" altLang="pl-PL" sz="1200" dirty="0">
                <a:solidFill>
                  <a:schemeClr val="tx1"/>
                </a:solidFill>
              </a:rPr>
              <a:t> in </a:t>
            </a:r>
            <a:r>
              <a:rPr lang="pl-PL" altLang="pl-PL" sz="1200" dirty="0" err="1">
                <a:solidFill>
                  <a:schemeClr val="tx1"/>
                </a:solidFill>
              </a:rPr>
              <a:t>realisation</a:t>
            </a:r>
            <a:r>
              <a:rPr lang="pl-PL" altLang="pl-PL" sz="1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pl-PL" altLang="pl-PL" sz="1200" dirty="0">
                <a:solidFill>
                  <a:schemeClr val="tx1"/>
                </a:solidFill>
              </a:rPr>
              <a:t>7. Heating system in </a:t>
            </a:r>
            <a:r>
              <a:rPr lang="pl-PL" altLang="pl-PL" sz="1200" dirty="0" err="1">
                <a:solidFill>
                  <a:schemeClr val="tx1"/>
                </a:solidFill>
              </a:rPr>
              <a:t>realisation</a:t>
            </a:r>
            <a:r>
              <a:rPr lang="pl-PL" altLang="pl-PL" sz="1200" dirty="0">
                <a:solidFill>
                  <a:schemeClr val="tx1"/>
                </a:solidFill>
              </a:rPr>
              <a:t>, 8. </a:t>
            </a:r>
            <a:r>
              <a:rPr lang="pl-PL" altLang="pl-PL" sz="1200" dirty="0" err="1">
                <a:solidFill>
                  <a:schemeClr val="tx1"/>
                </a:solidFill>
              </a:rPr>
              <a:t>Individual</a:t>
            </a:r>
            <a:r>
              <a:rPr lang="pl-PL" altLang="pl-PL" sz="1200" dirty="0">
                <a:solidFill>
                  <a:schemeClr val="tx1"/>
                </a:solidFill>
              </a:rPr>
              <a:t> </a:t>
            </a:r>
            <a:r>
              <a:rPr lang="pl-PL" altLang="pl-PL" sz="1200" dirty="0" smtClean="0">
                <a:solidFill>
                  <a:schemeClr val="tx1"/>
                </a:solidFill>
              </a:rPr>
              <a:t>heating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pl-PL" altLang="pl-PL" sz="1200" i="1" dirty="0" smtClean="0"/>
              <a:t>   (© Kępińska 2020)</a:t>
            </a:r>
            <a:endParaRPr lang="en-US" altLang="pl-PL" sz="1200" i="1" dirty="0">
              <a:solidFill>
                <a:schemeClr val="tx1"/>
              </a:solidFill>
            </a:endParaRP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3972482" y="891152"/>
            <a:ext cx="4824413" cy="1025680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1943100" y="4003676"/>
            <a:ext cx="0" cy="3603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026" name="Picture 2" descr="Mapa-do-Country-update-2015-B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9" y="1177413"/>
            <a:ext cx="3366036" cy="359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-1" y="120966"/>
            <a:ext cx="9159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Poland –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geothermal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energy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uses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, 2019 -2020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22072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173558"/>
                </a:solidFill>
              </a:rPr>
              <a:t>The </a:t>
            </a:r>
            <a:r>
              <a:rPr lang="pl-PL" sz="2000" dirty="0" smtClean="0">
                <a:solidFill>
                  <a:srgbClr val="173558"/>
                </a:solidFill>
              </a:rPr>
              <a:t>MEERI PAS </a:t>
            </a:r>
            <a:r>
              <a:rPr lang="en-GB" sz="2000" dirty="0" smtClean="0">
                <a:solidFill>
                  <a:srgbClr val="173558"/>
                </a:solidFill>
              </a:rPr>
              <a:t>profile</a:t>
            </a:r>
            <a:endParaRPr lang="en-GB" sz="2000" dirty="0">
              <a:solidFill>
                <a:srgbClr val="173558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475B490B-E178-457C-8964-56EFC29307F3}"/>
              </a:ext>
            </a:extLst>
          </p:cNvPr>
          <p:cNvSpPr/>
          <p:nvPr/>
        </p:nvSpPr>
        <p:spPr>
          <a:xfrm>
            <a:off x="123091" y="1026635"/>
            <a:ext cx="4571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173558"/>
                </a:solidFill>
                <a:latin typeface="Azo Sans Medium" panose="020B0703030303020204" pitchFamily="34" charset="-18"/>
              </a:rPr>
              <a:t>FIELDS OF</a:t>
            </a:r>
            <a:r>
              <a:rPr lang="pl-PL" sz="1600" b="1" dirty="0">
                <a:solidFill>
                  <a:srgbClr val="173558"/>
                </a:solidFill>
                <a:latin typeface="Azo Sans Medium" panose="020B0703030303020204" pitchFamily="34" charset="-18"/>
              </a:rPr>
              <a:t> </a:t>
            </a:r>
            <a:r>
              <a:rPr lang="pl-PL" sz="1600" b="1" dirty="0" smtClean="0">
                <a:solidFill>
                  <a:srgbClr val="173558"/>
                </a:solidFill>
                <a:latin typeface="Azo Sans Medium" panose="020B0703030303020204" pitchFamily="34" charset="-18"/>
              </a:rPr>
              <a:t>R&amp;D EXPERTISE</a:t>
            </a:r>
            <a:endParaRPr lang="en-GB" sz="1600" b="1" dirty="0">
              <a:solidFill>
                <a:srgbClr val="173558"/>
              </a:solidFill>
              <a:latin typeface="Azo Sans Medium" panose="020B0703030303020204" pitchFamily="34" charset="-18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A79E80E1-D67C-4757-BD64-02A09D9041F5}"/>
              </a:ext>
            </a:extLst>
          </p:cNvPr>
          <p:cNvSpPr/>
          <p:nvPr/>
        </p:nvSpPr>
        <p:spPr>
          <a:xfrm>
            <a:off x="4476305" y="1052915"/>
            <a:ext cx="4571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173558"/>
                </a:solidFill>
                <a:latin typeface="Azo Sans Medium" panose="020B0703030303020204" pitchFamily="34" charset="-18"/>
              </a:rPr>
              <a:t>SCOPE OF RESEARCH</a:t>
            </a:r>
            <a:endParaRPr lang="en-GB" sz="1600" b="1" dirty="0">
              <a:solidFill>
                <a:srgbClr val="173558"/>
              </a:solidFill>
              <a:latin typeface="Azo Sans Medium" panose="020B0703030303020204" pitchFamily="34" charset="-18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="" xmlns:a16="http://schemas.microsoft.com/office/drawing/2014/main" id="{329C5019-D741-4728-890C-E6D32E9DF36C}"/>
              </a:ext>
            </a:extLst>
          </p:cNvPr>
          <p:cNvGrpSpPr/>
          <p:nvPr/>
        </p:nvGrpSpPr>
        <p:grpSpPr>
          <a:xfrm>
            <a:off x="898840" y="1479892"/>
            <a:ext cx="3205954" cy="3619646"/>
            <a:chOff x="1093189" y="2401616"/>
            <a:chExt cx="2418600" cy="3404553"/>
          </a:xfrm>
        </p:grpSpPr>
        <p:sp>
          <p:nvSpPr>
            <p:cNvPr id="10" name="Sześciokąt 9">
              <a:extLst>
                <a:ext uri="{FF2B5EF4-FFF2-40B4-BE49-F238E27FC236}">
                  <a16:creationId xmlns="" xmlns:a16="http://schemas.microsoft.com/office/drawing/2014/main" id="{075EAD98-AE2C-4533-86CF-62B36B49EF15}"/>
                </a:ext>
              </a:extLst>
            </p:cNvPr>
            <p:cNvSpPr/>
            <p:nvPr/>
          </p:nvSpPr>
          <p:spPr>
            <a:xfrm>
              <a:off x="1862570" y="2401616"/>
              <a:ext cx="891396" cy="747622"/>
            </a:xfrm>
            <a:prstGeom prst="hexagon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Applied geology and mining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11" name="Sześciokąt 10">
              <a:extLst>
                <a:ext uri="{FF2B5EF4-FFF2-40B4-BE49-F238E27FC236}">
                  <a16:creationId xmlns="" xmlns:a16="http://schemas.microsoft.com/office/drawing/2014/main" id="{F0EA01B5-4EDB-4840-A2EA-7E930C30040F}"/>
                </a:ext>
              </a:extLst>
            </p:cNvPr>
            <p:cNvSpPr/>
            <p:nvPr/>
          </p:nvSpPr>
          <p:spPr>
            <a:xfrm>
              <a:off x="1862569" y="3287001"/>
              <a:ext cx="891396" cy="747622"/>
            </a:xfrm>
            <a:prstGeom prst="hexagon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Economics of mining and energy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12" name="Sześciokąt 11">
              <a:extLst>
                <a:ext uri="{FF2B5EF4-FFF2-40B4-BE49-F238E27FC236}">
                  <a16:creationId xmlns="" xmlns:a16="http://schemas.microsoft.com/office/drawing/2014/main" id="{629B910D-47C5-44CC-9471-BC5DAC4F2733}"/>
                </a:ext>
              </a:extLst>
            </p:cNvPr>
            <p:cNvSpPr/>
            <p:nvPr/>
          </p:nvSpPr>
          <p:spPr>
            <a:xfrm>
              <a:off x="1862569" y="4172386"/>
              <a:ext cx="891396" cy="747622"/>
            </a:xfrm>
            <a:prstGeom prst="hexagon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950" dirty="0" smtClean="0">
                  <a:latin typeface="Azo Sans Medium" panose="020B0703030303020204" pitchFamily="34" charset="-18"/>
                </a:rPr>
                <a:t>Mineral resources management</a:t>
              </a:r>
              <a:endParaRPr lang="en-GB" sz="950" dirty="0">
                <a:latin typeface="Azo Sans Medium" panose="020B0703030303020204" pitchFamily="34" charset="-18"/>
              </a:endParaRPr>
            </a:p>
          </p:txBody>
        </p:sp>
        <p:sp>
          <p:nvSpPr>
            <p:cNvPr id="13" name="Sześciokąt 12">
              <a:extLst>
                <a:ext uri="{FF2B5EF4-FFF2-40B4-BE49-F238E27FC236}">
                  <a16:creationId xmlns="" xmlns:a16="http://schemas.microsoft.com/office/drawing/2014/main" id="{9D172EF3-491B-4FE3-A76E-68C0249D6D8F}"/>
                </a:ext>
              </a:extLst>
            </p:cNvPr>
            <p:cNvSpPr/>
            <p:nvPr/>
          </p:nvSpPr>
          <p:spPr>
            <a:xfrm>
              <a:off x="1855196" y="5058547"/>
              <a:ext cx="891396" cy="747622"/>
            </a:xfrm>
            <a:prstGeom prst="hexagon">
              <a:avLst/>
            </a:prstGeom>
            <a:solidFill>
              <a:srgbClr val="163457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50" dirty="0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Fuel </a:t>
              </a:r>
              <a:r>
                <a:rPr lang="pl-PL" sz="950" dirty="0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&amp; e</a:t>
              </a:r>
              <a:r>
                <a:rPr lang="en-GB" sz="950" dirty="0" err="1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nergy</a:t>
              </a:r>
              <a:r>
                <a:rPr lang="en-GB" sz="950" dirty="0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 </a:t>
              </a:r>
              <a:r>
                <a:rPr lang="en-GB" sz="900" dirty="0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management</a:t>
              </a:r>
              <a:endParaRPr lang="en-GB" sz="900" dirty="0">
                <a:solidFill>
                  <a:srgbClr val="FF0000"/>
                </a:solidFill>
                <a:latin typeface="Azo Sans Medium" panose="020B0703030303020204" pitchFamily="34" charset="-18"/>
              </a:endParaRPr>
            </a:p>
          </p:txBody>
        </p:sp>
        <p:sp>
          <p:nvSpPr>
            <p:cNvPr id="14" name="Sześciokąt 13">
              <a:extLst>
                <a:ext uri="{FF2B5EF4-FFF2-40B4-BE49-F238E27FC236}">
                  <a16:creationId xmlns="" xmlns:a16="http://schemas.microsoft.com/office/drawing/2014/main" id="{26FE39C3-6B81-45D0-8B51-9C4B09885AF4}"/>
                </a:ext>
              </a:extLst>
            </p:cNvPr>
            <p:cNvSpPr/>
            <p:nvPr/>
          </p:nvSpPr>
          <p:spPr>
            <a:xfrm>
              <a:off x="1093190" y="2841606"/>
              <a:ext cx="862641" cy="747622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Mining and resources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15" name="Sześciokąt 14">
              <a:extLst>
                <a:ext uri="{FF2B5EF4-FFF2-40B4-BE49-F238E27FC236}">
                  <a16:creationId xmlns="" xmlns:a16="http://schemas.microsoft.com/office/drawing/2014/main" id="{48791395-8C0E-4590-915A-0B6957957B1D}"/>
                </a:ext>
              </a:extLst>
            </p:cNvPr>
            <p:cNvSpPr/>
            <p:nvPr/>
          </p:nvSpPr>
          <p:spPr>
            <a:xfrm>
              <a:off x="1093189" y="3726991"/>
              <a:ext cx="862641" cy="747622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Renewable energy sources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16" name="Sześciokąt 15">
              <a:extLst>
                <a:ext uri="{FF2B5EF4-FFF2-40B4-BE49-F238E27FC236}">
                  <a16:creationId xmlns="" xmlns:a16="http://schemas.microsoft.com/office/drawing/2014/main" id="{3379F4DF-4C33-492C-9A4C-D580FC0AFCBA}"/>
                </a:ext>
              </a:extLst>
            </p:cNvPr>
            <p:cNvSpPr/>
            <p:nvPr/>
          </p:nvSpPr>
          <p:spPr>
            <a:xfrm>
              <a:off x="1093189" y="4612376"/>
              <a:ext cx="862641" cy="747622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Economics and law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17" name="Sześciokąt 16">
              <a:extLst>
                <a:ext uri="{FF2B5EF4-FFF2-40B4-BE49-F238E27FC236}">
                  <a16:creationId xmlns="" xmlns:a16="http://schemas.microsoft.com/office/drawing/2014/main" id="{BCFBF822-034E-4531-99F4-2942A0398D77}"/>
                </a:ext>
              </a:extLst>
            </p:cNvPr>
            <p:cNvSpPr/>
            <p:nvPr/>
          </p:nvSpPr>
          <p:spPr>
            <a:xfrm>
              <a:off x="2649148" y="2839097"/>
              <a:ext cx="862641" cy="747622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Geophysics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18" name="Sześciokąt 17">
              <a:extLst>
                <a:ext uri="{FF2B5EF4-FFF2-40B4-BE49-F238E27FC236}">
                  <a16:creationId xmlns="" xmlns:a16="http://schemas.microsoft.com/office/drawing/2014/main" id="{D36F8267-8017-4BE0-832C-D291FC2D817B}"/>
                </a:ext>
              </a:extLst>
            </p:cNvPr>
            <p:cNvSpPr/>
            <p:nvPr/>
          </p:nvSpPr>
          <p:spPr>
            <a:xfrm>
              <a:off x="2649147" y="3724482"/>
              <a:ext cx="862641" cy="747622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Environ</a:t>
              </a:r>
              <a:r>
                <a:rPr lang="pl-PL" sz="1000" dirty="0" smtClean="0">
                  <a:latin typeface="Azo Sans Medium" panose="020B0703030303020204" pitchFamily="34" charset="-18"/>
                </a:rPr>
                <a:t>-</a:t>
              </a:r>
              <a:r>
                <a:rPr lang="en-GB" sz="1000" dirty="0" smtClean="0">
                  <a:latin typeface="Azo Sans Medium" panose="020B0703030303020204" pitchFamily="34" charset="-18"/>
                </a:rPr>
                <a:t>mental engineering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19" name="Sześciokąt 18">
              <a:extLst>
                <a:ext uri="{FF2B5EF4-FFF2-40B4-BE49-F238E27FC236}">
                  <a16:creationId xmlns="" xmlns:a16="http://schemas.microsoft.com/office/drawing/2014/main" id="{BFFFC93C-5E47-4196-B374-112B367E982A}"/>
                </a:ext>
              </a:extLst>
            </p:cNvPr>
            <p:cNvSpPr/>
            <p:nvPr/>
          </p:nvSpPr>
          <p:spPr>
            <a:xfrm>
              <a:off x="2649147" y="4609867"/>
              <a:ext cx="862641" cy="747622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Chemical technology and materials engineering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="" xmlns:a16="http://schemas.microsoft.com/office/drawing/2014/main" id="{6AEF801E-F980-4401-B4C5-CC34A2B3BF41}"/>
              </a:ext>
            </a:extLst>
          </p:cNvPr>
          <p:cNvGrpSpPr/>
          <p:nvPr/>
        </p:nvGrpSpPr>
        <p:grpSpPr>
          <a:xfrm>
            <a:off x="5071919" y="1638055"/>
            <a:ext cx="3380767" cy="3277294"/>
            <a:chOff x="5639344" y="2622214"/>
            <a:chExt cx="2408599" cy="2457580"/>
          </a:xfrm>
        </p:grpSpPr>
        <p:sp>
          <p:nvSpPr>
            <p:cNvPr id="21" name="Trójkąt równoramienny 20">
              <a:extLst>
                <a:ext uri="{FF2B5EF4-FFF2-40B4-BE49-F238E27FC236}">
                  <a16:creationId xmlns="" xmlns:a16="http://schemas.microsoft.com/office/drawing/2014/main" id="{C5C32C92-0EA5-4001-AC36-C18254144A4E}"/>
                </a:ext>
              </a:extLst>
            </p:cNvPr>
            <p:cNvSpPr/>
            <p:nvPr/>
          </p:nvSpPr>
          <p:spPr>
            <a:xfrm rot="3865044">
              <a:off x="6368012" y="3112072"/>
              <a:ext cx="264879" cy="228344"/>
            </a:xfrm>
            <a:prstGeom prst="triangle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2" name="Trójkąt równoramienny 21">
              <a:extLst>
                <a:ext uri="{FF2B5EF4-FFF2-40B4-BE49-F238E27FC236}">
                  <a16:creationId xmlns="" xmlns:a16="http://schemas.microsoft.com/office/drawing/2014/main" id="{D8FB492A-8C78-4312-8C9F-F75EB6902D7E}"/>
                </a:ext>
              </a:extLst>
            </p:cNvPr>
            <p:cNvSpPr/>
            <p:nvPr/>
          </p:nvSpPr>
          <p:spPr>
            <a:xfrm rot="17770086">
              <a:off x="6258940" y="4416576"/>
              <a:ext cx="264879" cy="228344"/>
            </a:xfrm>
            <a:prstGeom prst="triangle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3" name="Trójkąt równoramienny 22">
              <a:extLst>
                <a:ext uri="{FF2B5EF4-FFF2-40B4-BE49-F238E27FC236}">
                  <a16:creationId xmlns="" xmlns:a16="http://schemas.microsoft.com/office/drawing/2014/main" id="{7E32D45E-24AE-44B7-A6D8-608019EFD2CD}"/>
                </a:ext>
              </a:extLst>
            </p:cNvPr>
            <p:cNvSpPr/>
            <p:nvPr/>
          </p:nvSpPr>
          <p:spPr>
            <a:xfrm rot="14586353">
              <a:off x="7084559" y="4444856"/>
              <a:ext cx="264879" cy="228344"/>
            </a:xfrm>
            <a:prstGeom prst="triangle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4" name="Trójkąt równoramienny 23">
              <a:extLst>
                <a:ext uri="{FF2B5EF4-FFF2-40B4-BE49-F238E27FC236}">
                  <a16:creationId xmlns="" xmlns:a16="http://schemas.microsoft.com/office/drawing/2014/main" id="{B08F39BD-9F9C-4E8E-A957-43E823D341B6}"/>
                </a:ext>
              </a:extLst>
            </p:cNvPr>
            <p:cNvSpPr/>
            <p:nvPr/>
          </p:nvSpPr>
          <p:spPr>
            <a:xfrm rot="10800000">
              <a:off x="7528715" y="3794251"/>
              <a:ext cx="264879" cy="228344"/>
            </a:xfrm>
            <a:prstGeom prst="triangle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5" name="Trójkąt równoramienny 24">
              <a:extLst>
                <a:ext uri="{FF2B5EF4-FFF2-40B4-BE49-F238E27FC236}">
                  <a16:creationId xmlns="" xmlns:a16="http://schemas.microsoft.com/office/drawing/2014/main" id="{721A1147-47A3-4587-A21B-5C54976260FA}"/>
                </a:ext>
              </a:extLst>
            </p:cNvPr>
            <p:cNvSpPr/>
            <p:nvPr/>
          </p:nvSpPr>
          <p:spPr>
            <a:xfrm>
              <a:off x="5926362" y="3695557"/>
              <a:ext cx="264879" cy="228344"/>
            </a:xfrm>
            <a:prstGeom prst="triangle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6" name="Trójkąt równoramienny 25">
              <a:extLst>
                <a:ext uri="{FF2B5EF4-FFF2-40B4-BE49-F238E27FC236}">
                  <a16:creationId xmlns="" xmlns:a16="http://schemas.microsoft.com/office/drawing/2014/main" id="{97FF9B22-7F17-4126-8214-79645A6543F5}"/>
                </a:ext>
              </a:extLst>
            </p:cNvPr>
            <p:cNvSpPr/>
            <p:nvPr/>
          </p:nvSpPr>
          <p:spPr>
            <a:xfrm rot="6972067">
              <a:off x="7148979" y="3116581"/>
              <a:ext cx="264879" cy="228344"/>
            </a:xfrm>
            <a:prstGeom prst="triangle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27" name="Sześciokąt 26">
              <a:extLst>
                <a:ext uri="{FF2B5EF4-FFF2-40B4-BE49-F238E27FC236}">
                  <a16:creationId xmlns="" xmlns:a16="http://schemas.microsoft.com/office/drawing/2014/main" id="{5C7B9DF6-0249-4B5B-B568-C6FFD92FC21E}"/>
                </a:ext>
              </a:extLst>
            </p:cNvPr>
            <p:cNvSpPr/>
            <p:nvPr/>
          </p:nvSpPr>
          <p:spPr>
            <a:xfrm>
              <a:off x="6434567" y="3505741"/>
              <a:ext cx="846853" cy="730045"/>
            </a:xfrm>
            <a:prstGeom prst="hexagon">
              <a:avLst/>
            </a:prstGeom>
            <a:solidFill>
              <a:srgbClr val="163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Statutory research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28" name="Sześciokąt 27">
              <a:extLst>
                <a:ext uri="{FF2B5EF4-FFF2-40B4-BE49-F238E27FC236}">
                  <a16:creationId xmlns="" xmlns:a16="http://schemas.microsoft.com/office/drawing/2014/main" id="{CD642CB5-9D05-4910-87A5-6C2FE11095C4}"/>
                </a:ext>
              </a:extLst>
            </p:cNvPr>
            <p:cNvSpPr/>
            <p:nvPr/>
          </p:nvSpPr>
          <p:spPr>
            <a:xfrm>
              <a:off x="6446227" y="2622214"/>
              <a:ext cx="809583" cy="690526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Mineral resources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29" name="Sześciokąt 28">
              <a:extLst>
                <a:ext uri="{FF2B5EF4-FFF2-40B4-BE49-F238E27FC236}">
                  <a16:creationId xmlns="" xmlns:a16="http://schemas.microsoft.com/office/drawing/2014/main" id="{279EDAC2-7321-4A77-A4B0-80D0AE8290A1}"/>
                </a:ext>
              </a:extLst>
            </p:cNvPr>
            <p:cNvSpPr/>
            <p:nvPr/>
          </p:nvSpPr>
          <p:spPr>
            <a:xfrm>
              <a:off x="6446226" y="4389268"/>
              <a:ext cx="809583" cy="690526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Polish energy policy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30" name="Sześciokąt 29">
              <a:extLst>
                <a:ext uri="{FF2B5EF4-FFF2-40B4-BE49-F238E27FC236}">
                  <a16:creationId xmlns="" xmlns:a16="http://schemas.microsoft.com/office/drawing/2014/main" id="{6F9E4024-17DA-4F23-A610-2CDE6A0A3B35}"/>
                </a:ext>
              </a:extLst>
            </p:cNvPr>
            <p:cNvSpPr/>
            <p:nvPr/>
          </p:nvSpPr>
          <p:spPr>
            <a:xfrm>
              <a:off x="7238360" y="3949969"/>
              <a:ext cx="809583" cy="690526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Information technologies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31" name="Sześciokąt 30">
              <a:extLst>
                <a:ext uri="{FF2B5EF4-FFF2-40B4-BE49-F238E27FC236}">
                  <a16:creationId xmlns="" xmlns:a16="http://schemas.microsoft.com/office/drawing/2014/main" id="{92978280-F36C-49AD-8F93-DA7837CA0BBD}"/>
                </a:ext>
              </a:extLst>
            </p:cNvPr>
            <p:cNvSpPr/>
            <p:nvPr/>
          </p:nvSpPr>
          <p:spPr>
            <a:xfrm>
              <a:off x="7237729" y="3083083"/>
              <a:ext cx="809583" cy="690526"/>
            </a:xfrm>
            <a:prstGeom prst="hexagon">
              <a:avLst/>
            </a:prstGeom>
            <a:solidFill>
              <a:srgbClr val="51BCB6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Renewable energy</a:t>
              </a:r>
              <a:r>
                <a:rPr lang="pl-PL" sz="1000" dirty="0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 </a:t>
              </a:r>
              <a:r>
                <a:rPr lang="pl-PL" sz="1000" dirty="0" err="1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sources</a:t>
              </a:r>
              <a:endParaRPr lang="pl-PL" sz="1000" dirty="0" smtClean="0">
                <a:solidFill>
                  <a:srgbClr val="FF0000"/>
                </a:solidFill>
                <a:latin typeface="Azo Sans Medium" panose="020B0703030303020204" pitchFamily="34" charset="-18"/>
              </a:endParaRPr>
            </a:p>
            <a:p>
              <a:pPr algn="ctr"/>
              <a:endParaRPr lang="pl-PL" sz="600" dirty="0" smtClean="0">
                <a:solidFill>
                  <a:srgbClr val="FF0000"/>
                </a:solidFill>
                <a:latin typeface="Azo Sans Medium" panose="020B0703030303020204" pitchFamily="34" charset="-18"/>
              </a:endParaRPr>
            </a:p>
            <a:p>
              <a:pPr algn="ctr"/>
              <a:r>
                <a:rPr lang="pl-PL" sz="900" dirty="0" smtClean="0">
                  <a:solidFill>
                    <a:srgbClr val="FF0000"/>
                  </a:solidFill>
                  <a:latin typeface="Azo Sans Medium" panose="020B0703030303020204" pitchFamily="34" charset="-18"/>
                </a:rPr>
                <a:t>GEOTHERMAL</a:t>
              </a:r>
              <a:endParaRPr lang="en-GB" sz="900" dirty="0">
                <a:solidFill>
                  <a:srgbClr val="FF0000"/>
                </a:solidFill>
                <a:latin typeface="Azo Sans Medium" panose="020B0703030303020204" pitchFamily="34" charset="-18"/>
              </a:endParaRPr>
            </a:p>
          </p:txBody>
        </p:sp>
        <p:sp>
          <p:nvSpPr>
            <p:cNvPr id="32" name="Sześciokąt 31">
              <a:extLst>
                <a:ext uri="{FF2B5EF4-FFF2-40B4-BE49-F238E27FC236}">
                  <a16:creationId xmlns="" xmlns:a16="http://schemas.microsoft.com/office/drawing/2014/main" id="{B18A7232-2BA3-455E-968A-4FBBBA967FC2}"/>
                </a:ext>
              </a:extLst>
            </p:cNvPr>
            <p:cNvSpPr/>
            <p:nvPr/>
          </p:nvSpPr>
          <p:spPr>
            <a:xfrm>
              <a:off x="5639975" y="3949969"/>
              <a:ext cx="809583" cy="690526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Sustainable development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  <p:sp>
          <p:nvSpPr>
            <p:cNvPr id="33" name="Sześciokąt 32">
              <a:extLst>
                <a:ext uri="{FF2B5EF4-FFF2-40B4-BE49-F238E27FC236}">
                  <a16:creationId xmlns="" xmlns:a16="http://schemas.microsoft.com/office/drawing/2014/main" id="{F30015E8-A3FB-432E-B917-9F2E08107CC0}"/>
                </a:ext>
              </a:extLst>
            </p:cNvPr>
            <p:cNvSpPr/>
            <p:nvPr/>
          </p:nvSpPr>
          <p:spPr>
            <a:xfrm>
              <a:off x="5639344" y="3083083"/>
              <a:ext cx="809583" cy="690526"/>
            </a:xfrm>
            <a:prstGeom prst="hexagon">
              <a:avLst/>
            </a:prstGeom>
            <a:solidFill>
              <a:srgbClr val="51B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 smtClean="0">
                  <a:latin typeface="Azo Sans Medium" panose="020B0703030303020204" pitchFamily="34" charset="-18"/>
                </a:rPr>
                <a:t>Waste management</a:t>
              </a:r>
              <a:endParaRPr lang="en-GB" sz="1000" dirty="0">
                <a:latin typeface="Azo Sans Medium" panose="020B0703030303020204" pitchFamily="34" charset="-18"/>
              </a:endParaRPr>
            </a:p>
          </p:txBody>
        </p:sp>
      </p:grpSp>
      <p:sp>
        <p:nvSpPr>
          <p:cNvPr id="34" name="Prostokąt 33">
            <a:extLst>
              <a:ext uri="{FF2B5EF4-FFF2-40B4-BE49-F238E27FC236}">
                <a16:creationId xmlns="" xmlns:a16="http://schemas.microsoft.com/office/drawing/2014/main" id="{A79E80E1-D67C-4757-BD64-02A09D9041F5}"/>
              </a:ext>
            </a:extLst>
          </p:cNvPr>
          <p:cNvSpPr/>
          <p:nvPr/>
        </p:nvSpPr>
        <p:spPr>
          <a:xfrm>
            <a:off x="4476305" y="5368432"/>
            <a:ext cx="4571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MEERI PAS –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among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leading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entities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in Poland in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geothermal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 R&amp;D, management,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various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technological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aspects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cooperation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with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LAs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, public,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private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sectors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NGOs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, etc. </a:t>
            </a:r>
            <a:endParaRPr lang="en-GB" sz="1600" dirty="0">
              <a:solidFill>
                <a:srgbClr val="173558"/>
              </a:solidFill>
              <a:latin typeface="Azo Sans" panose="020B0604020202020204" charset="-18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="" xmlns:a16="http://schemas.microsoft.com/office/drawing/2014/main" id="{A79E80E1-D67C-4757-BD64-02A09D9041F5}"/>
              </a:ext>
            </a:extLst>
          </p:cNvPr>
          <p:cNvSpPr/>
          <p:nvPr/>
        </p:nvSpPr>
        <p:spPr>
          <a:xfrm>
            <a:off x="123091" y="5246830"/>
            <a:ext cx="457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-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Over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100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employees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(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incl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. 50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scientists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)</a:t>
            </a:r>
          </a:p>
          <a:p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-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Over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30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years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of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activity</a:t>
            </a:r>
            <a:endParaRPr lang="pl-PL" sz="1600" dirty="0" smtClean="0">
              <a:solidFill>
                <a:srgbClr val="173558"/>
              </a:solidFill>
              <a:latin typeface="Azo Sans" panose="020B0604020202020204" charset="-18"/>
            </a:endParaRPr>
          </a:p>
          <a:p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- High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academic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standing (’A’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category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) </a:t>
            </a:r>
          </a:p>
          <a:p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-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Cooperation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projects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with &gt;150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Polish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b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</a:b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 and 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foreign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entities</a:t>
            </a:r>
            <a:endParaRPr lang="en-GB" sz="1600" dirty="0">
              <a:solidFill>
                <a:srgbClr val="173558"/>
              </a:solidFill>
              <a:latin typeface="Azo Sa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02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 bwMode="auto">
          <a:xfrm>
            <a:off x="462980" y="194389"/>
            <a:ext cx="84524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Some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geothermal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works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/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projects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at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a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glance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                         </a:t>
            </a:r>
            <a:endParaRPr lang="en-AU" sz="2000" kern="0" dirty="0">
              <a:solidFill>
                <a:srgbClr val="173558"/>
              </a:solidFill>
              <a:latin typeface="Azo Sans Medium" panose="020B0604020202020204" charset="-18"/>
            </a:endParaRPr>
          </a:p>
          <a:p>
            <a:pPr algn="ctr"/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</a:t>
            </a:r>
            <a:endParaRPr lang="en-AU" sz="2000" kern="0" dirty="0">
              <a:solidFill>
                <a:srgbClr val="173558"/>
              </a:solidFill>
              <a:latin typeface="Azo Sans Medium" panose="020B0604020202020204" charset="-18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90702" y="1153914"/>
            <a:ext cx="9109075" cy="601395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First </a:t>
            </a:r>
            <a:r>
              <a:rPr lang="en-AU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experimental geothermal plant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in Poland (Podhale R.)</a:t>
            </a:r>
            <a:endParaRPr lang="en-AU" altLang="pl-PL" sz="1600" dirty="0" smtClean="0">
              <a:solidFill>
                <a:srgbClr val="3B8A94"/>
              </a:solidFill>
              <a:latin typeface="Azo Sans" panose="020B0604020202020204" charset="-18"/>
            </a:endParaRP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pl-PL" altLang="pl-PL" sz="1000" dirty="0" smtClean="0">
              <a:solidFill>
                <a:srgbClr val="3B8A94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F</a:t>
            </a:r>
            <a:r>
              <a:rPr lang="en-AU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irst</a:t>
            </a:r>
            <a:r>
              <a:rPr lang="en-AU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reconstruction of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abandoned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en-AU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well 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f</a:t>
            </a:r>
            <a:r>
              <a:rPr lang="en-AU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or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en-AU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heating 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(Mszczonów)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pl-PL" altLang="pl-PL" sz="10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   G</a:t>
            </a:r>
            <a:r>
              <a:rPr lang="en-AU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uidelines</a:t>
            </a:r>
            <a:r>
              <a:rPr lang="en-AU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on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improving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en-AU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reservoir rocks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’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injectivity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en-AU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in Polish geothermal plants</a:t>
            </a:r>
            <a:endParaRPr lang="pl-PL" altLang="pl-PL" sz="1600" dirty="0" smtClean="0">
              <a:solidFill>
                <a:srgbClr val="3B8A94"/>
              </a:solidFill>
              <a:latin typeface="Azo Sans" panose="020B0604020202020204" charset="-18"/>
            </a:endParaRP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pl-PL" altLang="pl-PL" sz="1000" dirty="0" smtClean="0">
              <a:solidFill>
                <a:srgbClr val="3B8A94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 N</a:t>
            </a:r>
            <a:r>
              <a:rPr lang="en-AU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umerical</a:t>
            </a:r>
            <a:r>
              <a:rPr lang="en-AU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mode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l</a:t>
            </a:r>
            <a:r>
              <a:rPr lang="en-AU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ling of heat and mass flow in geothermal reservoirs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, </a:t>
            </a:r>
            <a:b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</a:b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 modeling of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systems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(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sustainable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exploitation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and management)</a:t>
            </a:r>
            <a:endParaRPr lang="en-AU" altLang="pl-PL" sz="16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pl-PL" altLang="pl-PL" sz="10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Geological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thermal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hydrogeological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energy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aspects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of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en-AU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systems 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pl-PL" altLang="pl-PL" sz="1000" dirty="0" smtClean="0">
              <a:solidFill>
                <a:srgbClr val="51BCB6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Prospects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for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CHP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bina</a:t>
            </a:r>
            <a:r>
              <a:rPr lang="en-AU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ry</a:t>
            </a:r>
            <a:r>
              <a:rPr lang="en-AU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systems in Poland</a:t>
            </a:r>
            <a:endParaRPr lang="pl-PL" altLang="pl-PL" sz="16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(+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cooperation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on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atlasses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for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various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regions)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en-AU" altLang="pl-PL" sz="10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   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Geothermal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feasibility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studies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,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well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drilling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projects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, </a:t>
            </a:r>
            <a:b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</a:b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    pilot and investment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projects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 (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wide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dirty="0" err="1" smtClean="0">
                <a:solidFill>
                  <a:srgbClr val="163457"/>
                </a:solidFill>
                <a:latin typeface="Azo Sans" panose="020B0604020202020204" charset="-18"/>
              </a:rPr>
              <a:t>scopes</a:t>
            </a:r>
            <a:r>
              <a:rPr lang="pl-PL" altLang="pl-PL" dirty="0" smtClean="0">
                <a:solidFill>
                  <a:srgbClr val="163457"/>
                </a:solidFill>
                <a:latin typeface="Azo Sans" panose="020B0604020202020204" charset="-18"/>
              </a:rPr>
              <a:t>) 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0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</a:t>
            </a:r>
            <a:r>
              <a:rPr lang="pl-PL" altLang="pl-PL" dirty="0" smtClean="0">
                <a:solidFill>
                  <a:srgbClr val="3B8A94"/>
                </a:solidFill>
                <a:latin typeface="Azo Sans" panose="020B0604020202020204" charset="-18"/>
              </a:rPr>
              <a:t>E</a:t>
            </a:r>
            <a:r>
              <a:rPr lang="en-AU" altLang="pl-PL" dirty="0" err="1" smtClean="0">
                <a:solidFill>
                  <a:srgbClr val="3B8A94"/>
                </a:solidFill>
                <a:latin typeface="Azo Sans" panose="020B0604020202020204" charset="-18"/>
              </a:rPr>
              <a:t>ffective</a:t>
            </a:r>
            <a:r>
              <a:rPr lang="en-AU" altLang="pl-PL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dirty="0" smtClean="0">
                <a:solidFill>
                  <a:srgbClr val="3B8A94"/>
                </a:solidFill>
                <a:latin typeface="Azo Sans" panose="020B0604020202020204" charset="-18"/>
              </a:rPr>
              <a:t>g</a:t>
            </a:r>
            <a:r>
              <a:rPr lang="en-AU" altLang="pl-PL" dirty="0" err="1" smtClean="0">
                <a:solidFill>
                  <a:srgbClr val="3B8A94"/>
                </a:solidFill>
                <a:latin typeface="Azo Sans" panose="020B0604020202020204" charset="-18"/>
              </a:rPr>
              <a:t>eothermal</a:t>
            </a:r>
            <a:r>
              <a:rPr lang="en-AU" altLang="pl-PL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dirty="0" err="1" smtClean="0">
                <a:solidFill>
                  <a:srgbClr val="3B8A94"/>
                </a:solidFill>
                <a:latin typeface="Azo Sans" panose="020B0604020202020204" charset="-18"/>
              </a:rPr>
              <a:t>water</a:t>
            </a:r>
            <a:r>
              <a:rPr lang="pl-PL" altLang="pl-PL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dirty="0" err="1" smtClean="0">
                <a:solidFill>
                  <a:srgbClr val="3B8A94"/>
                </a:solidFill>
                <a:latin typeface="Azo Sans" panose="020B0604020202020204" charset="-18"/>
              </a:rPr>
              <a:t>uses</a:t>
            </a:r>
            <a:r>
              <a:rPr lang="pl-PL" altLang="pl-PL" dirty="0" smtClean="0">
                <a:solidFill>
                  <a:srgbClr val="3B8A94"/>
                </a:solidFill>
                <a:latin typeface="Azo Sans" panose="020B0604020202020204" charset="-18"/>
              </a:rPr>
              <a:t>  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Several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EU-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projects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(IGET, GTR-H, GEOCOM, GEODH, GEORISK), </a:t>
            </a:r>
            <a:b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</a:b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EEA –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first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for Poland (2016/2017)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0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 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Cooperation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with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local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administration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units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various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investors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and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entities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…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600" dirty="0">
              <a:solidFill>
                <a:srgbClr val="3B8A94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600" dirty="0" smtClean="0">
              <a:solidFill>
                <a:srgbClr val="3B8A94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600" dirty="0">
              <a:solidFill>
                <a:srgbClr val="163457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en-AU" altLang="pl-PL" sz="1600" dirty="0" smtClean="0">
              <a:solidFill>
                <a:srgbClr val="163457"/>
              </a:solidFill>
              <a:latin typeface="Azo Sans" panose="020B0604020202020204" charset="-18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>
            <a:off x="282250" y="1209051"/>
            <a:ext cx="108000" cy="108000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" name="Owal 8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90702" y="1577739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0" name="Owal 9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62367" y="1992750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1" name="Owal 10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77753" y="2417940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2" name="Owal 11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93702" y="2959558"/>
            <a:ext cx="110993" cy="110993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Owal 12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77753" y="3386722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Owal 13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314231" y="4033944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Owal 14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97200" y="4623683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2" y="1263051"/>
            <a:ext cx="846252" cy="6346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2" descr="Znalezione obrazy dla zapytania mszczonów głowica geotermal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12" y="2256923"/>
            <a:ext cx="846252" cy="5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nalezione obrazy dla zapytania atlas binarne tomaszews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60" y="4272569"/>
            <a:ext cx="970006" cy="6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gicolor_4690MF_130211144700_0001"/>
          <p:cNvPicPr>
            <a:picLocks noChangeAspect="1" noChangeArrowheads="1"/>
          </p:cNvPicPr>
          <p:nvPr/>
        </p:nvPicPr>
        <p:blipFill>
          <a:blip r:embed="rId5" cstate="print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b="19583"/>
          <a:stretch>
            <a:fillRect/>
          </a:stretch>
        </p:blipFill>
        <p:spPr bwMode="auto">
          <a:xfrm>
            <a:off x="8156110" y="3049751"/>
            <a:ext cx="622056" cy="9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wal 19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314793" y="5158457"/>
            <a:ext cx="127274" cy="12727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2" name="Owal 19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314793" y="5716750"/>
            <a:ext cx="127274" cy="12727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529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 bwMode="auto">
          <a:xfrm>
            <a:off x="641683" y="-131497"/>
            <a:ext cx="84524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First EEA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geothermal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</a:t>
            </a:r>
            <a:r>
              <a:rPr lang="pl-PL" sz="2000" kern="0" dirty="0" err="1" smtClean="0">
                <a:solidFill>
                  <a:srgbClr val="173558"/>
                </a:solidFill>
                <a:latin typeface="Azo Sans Medium" panose="020B0604020202020204" charset="-18"/>
              </a:rPr>
              <a:t>projects</a:t>
            </a:r>
            <a:r>
              <a:rPr lang="pl-PL" sz="2000" kern="0" dirty="0" smtClean="0">
                <a:solidFill>
                  <a:srgbClr val="173558"/>
                </a:solidFill>
                <a:latin typeface="Azo Sans Medium" panose="020B0604020202020204" charset="-18"/>
              </a:rPr>
              <a:t> for Poland, 2016-2017      </a:t>
            </a:r>
            <a:endParaRPr lang="en-AU" sz="2000" kern="0" dirty="0">
              <a:solidFill>
                <a:srgbClr val="173558"/>
              </a:solidFill>
              <a:latin typeface="Azo Sans Medium" panose="020B0604020202020204" charset="-18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1135" y="1285273"/>
            <a:ext cx="9109075" cy="464127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 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MEERI PAS – leader of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two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from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three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first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EEA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projects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for Poland:</a:t>
            </a:r>
          </a:p>
          <a:p>
            <a:pPr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600" b="1" dirty="0">
              <a:solidFill>
                <a:srgbClr val="51BCB6"/>
              </a:solidFill>
              <a:latin typeface="Azo Sans" panose="020B0604020202020204" charset="-18"/>
            </a:endParaRPr>
          </a:p>
          <a:p>
            <a:pPr>
              <a:spcAft>
                <a:spcPts val="300"/>
              </a:spcAft>
              <a:defRPr/>
            </a:pPr>
            <a:r>
              <a:rPr lang="pl-PL" altLang="pl-PL" sz="1400" dirty="0" smtClean="0">
                <a:solidFill>
                  <a:srgbClr val="163457"/>
                </a:solidFill>
                <a:latin typeface="Azo Sans" panose="020B0604020202020204" charset="-18"/>
              </a:rPr>
              <a:t>      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”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energy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potential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in Poland –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town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Poddebice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” </a:t>
            </a:r>
            <a:b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    MEERI 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PAS, AGH, NEA (+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subcontractors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), 2016-2017</a:t>
            </a:r>
          </a:p>
          <a:p>
            <a:pPr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dirty="0">
              <a:solidFill>
                <a:srgbClr val="51BCB6"/>
              </a:solidFill>
              <a:latin typeface="Azo Sans" panose="020B0604020202020204" charset="-18"/>
            </a:endParaRPr>
          </a:p>
          <a:p>
            <a:pPr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dirty="0" smtClean="0">
                <a:solidFill>
                  <a:srgbClr val="51BCB6"/>
                </a:solidFill>
                <a:latin typeface="Azo Sans" panose="020B0604020202020204" charset="-18"/>
              </a:rPr>
              <a:t>   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”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Geothermal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energy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– a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basis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 for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low-emission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heating,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improving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leaving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/>
            </a:r>
            <a:b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   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conditions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and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sustainable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development. Preliminary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study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for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selected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>
                <a:solidFill>
                  <a:srgbClr val="3B8A94"/>
                </a:solidFill>
                <a:latin typeface="Azo Sans" panose="020B0604020202020204" charset="-18"/>
              </a:rPr>
              <a:t>areas</a:t>
            </a:r>
            <a:r>
              <a:rPr lang="pl-PL" alt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/>
            </a:r>
            <a:b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   in Poland”,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GeoHeatPol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– MEERI PAS, AGH-UST, 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PWr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NEA, CMR (+</a:t>
            </a:r>
            <a:r>
              <a:rPr lang="pl-PL" alt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subcontractors</a:t>
            </a:r>
            <a:r>
              <a:rPr lang="pl-PL" alt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),2017</a:t>
            </a:r>
            <a:endParaRPr lang="pl-PL" altLang="pl-PL" sz="1600" dirty="0">
              <a:solidFill>
                <a:srgbClr val="3B8A94"/>
              </a:solidFill>
              <a:latin typeface="Azo Sans" panose="020B0604020202020204" charset="-18"/>
            </a:endParaRPr>
          </a:p>
          <a:p>
            <a:pPr eaLnBrk="1" hangingPunct="1"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>
              <a:lnSpc>
                <a:spcPct val="80000"/>
              </a:lnSpc>
              <a:spcAft>
                <a:spcPts val="3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</a:t>
            </a:r>
            <a:endParaRPr lang="pl-PL" altLang="pl-PL" sz="1600" dirty="0">
              <a:solidFill>
                <a:schemeClr val="bg1">
                  <a:lumMod val="50000"/>
                </a:schemeClr>
              </a:solidFill>
              <a:latin typeface="Azo Sans" panose="020B0604020202020204" charset="-18"/>
            </a:endParaRPr>
          </a:p>
          <a:p>
            <a:pPr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600" dirty="0">
              <a:solidFill>
                <a:srgbClr val="51BCB6"/>
              </a:solidFill>
              <a:latin typeface="Azo Sans" panose="020B0604020202020204" charset="-18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pl-PL" sz="1600" i="1" dirty="0" smtClean="0">
                <a:solidFill>
                  <a:srgbClr val="51BCB6"/>
                </a:solidFill>
                <a:latin typeface="Azo Sans" panose="020B0604020202020204" charset="-18"/>
              </a:rPr>
              <a:t>    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In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preparation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:   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pl-PL" sz="1600" dirty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”</a:t>
            </a:r>
            <a:r>
              <a:rPr lang="en-GB" sz="1600" dirty="0" smtClean="0">
                <a:solidFill>
                  <a:srgbClr val="3B8A94"/>
                </a:solidFill>
                <a:latin typeface="Azo Sans" panose="020B0604020202020204" charset="-18"/>
              </a:rPr>
              <a:t>Capacity Building of the Key Stakeholders in the Area of Geothermal Energy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”</a:t>
            </a:r>
            <a:r>
              <a:rPr lang="en-GB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/>
            </a:r>
            <a:b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 </a:t>
            </a:r>
            <a:r>
              <a:rPr lang="pl-PL" sz="1600" dirty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MEERI PAS – NEA –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pre-defined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project</a:t>
            </a:r>
            <a:endParaRPr lang="pl-PL" sz="1600" dirty="0" smtClean="0">
              <a:solidFill>
                <a:srgbClr val="3B8A94"/>
              </a:solidFill>
              <a:latin typeface="Azo Sans" panose="020B0604020202020204" charset="-18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  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Some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other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project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applications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alt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submitted</a:t>
            </a:r>
            <a:r>
              <a:rPr lang="pl-PL" alt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in 2019/20 </a:t>
            </a:r>
            <a:endParaRPr lang="pl-PL" altLang="pl-PL" sz="1600" dirty="0">
              <a:solidFill>
                <a:srgbClr val="163457"/>
              </a:solidFill>
              <a:latin typeface="Azo Sans" panose="020B0604020202020204" charset="-18"/>
            </a:endParaRPr>
          </a:p>
          <a:p>
            <a:pPr>
              <a:lnSpc>
                <a:spcPct val="80000"/>
              </a:lnSpc>
              <a:spcAft>
                <a:spcPts val="300"/>
              </a:spcAft>
              <a:defRPr/>
            </a:pPr>
            <a:endParaRPr lang="pl-PL" altLang="pl-PL" sz="16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en-AU" altLang="pl-PL" sz="1600" dirty="0" smtClean="0">
              <a:solidFill>
                <a:srgbClr val="163457"/>
              </a:solidFill>
              <a:latin typeface="Azo Sans" panose="020B0604020202020204" charset="-18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31133" y="1861259"/>
            <a:ext cx="116995" cy="116995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Owal 12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26839" y="2599683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0" name="Owal 9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05828" y="4405701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" name="Owal 14">
            <a:extLst>
              <a:ext uri="{FF2B5EF4-FFF2-40B4-BE49-F238E27FC236}">
                <a16:creationId xmlns="" xmlns:a16="http://schemas.microsoft.com/office/drawing/2014/main" id="{B2FC713F-4882-4941-A9F7-689E3D594EFC}"/>
              </a:ext>
            </a:extLst>
          </p:cNvPr>
          <p:cNvSpPr>
            <a:spLocks noChangeAspect="1"/>
          </p:cNvSpPr>
          <p:nvPr/>
        </p:nvSpPr>
        <p:spPr>
          <a:xfrm flipH="1">
            <a:off x="231135" y="4939778"/>
            <a:ext cx="116994" cy="116994"/>
          </a:xfrm>
          <a:prstGeom prst="ellipse">
            <a:avLst/>
          </a:prstGeom>
          <a:solidFill>
            <a:srgbClr val="51B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606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79418" y="113355"/>
            <a:ext cx="6298490" cy="929513"/>
          </a:xfrm>
        </p:spPr>
        <p:txBody>
          <a:bodyPr>
            <a:normAutofit fontScale="90000"/>
          </a:bodyPr>
          <a:lstStyle/>
          <a:p>
            <a:r>
              <a:rPr lang="pl-PL" sz="2000" dirty="0" err="1" smtClean="0">
                <a:solidFill>
                  <a:srgbClr val="173558"/>
                </a:solidFill>
              </a:rPr>
              <a:t>Areas</a:t>
            </a:r>
            <a:r>
              <a:rPr lang="pl-PL" sz="2000" dirty="0" smtClean="0">
                <a:solidFill>
                  <a:srgbClr val="173558"/>
                </a:solidFill>
              </a:rPr>
              <a:t> of MEERI PAS </a:t>
            </a:r>
            <a:r>
              <a:rPr lang="pl-PL" sz="2000" dirty="0" err="1" smtClean="0">
                <a:solidFill>
                  <a:srgbClr val="173558"/>
                </a:solidFill>
              </a:rPr>
              <a:t>interest</a:t>
            </a:r>
            <a:r>
              <a:rPr lang="pl-PL" sz="2000" dirty="0" smtClean="0">
                <a:solidFill>
                  <a:srgbClr val="173558"/>
                </a:solidFill>
              </a:rPr>
              <a:t> in </a:t>
            </a:r>
            <a:r>
              <a:rPr lang="pl-PL" sz="2000" dirty="0" err="1" smtClean="0">
                <a:solidFill>
                  <a:srgbClr val="173558"/>
                </a:solidFill>
              </a:rPr>
              <a:t>cooperation</a:t>
            </a:r>
            <a:r>
              <a:rPr lang="pl-PL" sz="2000" dirty="0" smtClean="0">
                <a:solidFill>
                  <a:srgbClr val="173558"/>
                </a:solidFill>
              </a:rPr>
              <a:t>, </a:t>
            </a:r>
            <a:r>
              <a:rPr lang="pl-PL" sz="2000" dirty="0" err="1" smtClean="0">
                <a:solidFill>
                  <a:srgbClr val="173558"/>
                </a:solidFill>
              </a:rPr>
              <a:t>projects</a:t>
            </a:r>
            <a:r>
              <a:rPr lang="pl-PL" sz="2000" dirty="0" smtClean="0">
                <a:solidFill>
                  <a:srgbClr val="173558"/>
                </a:solidFill>
              </a:rPr>
              <a:t> with EEA Donor </a:t>
            </a:r>
            <a:r>
              <a:rPr lang="pl-PL" sz="2000" dirty="0" err="1" smtClean="0">
                <a:solidFill>
                  <a:srgbClr val="173558"/>
                </a:solidFill>
              </a:rPr>
              <a:t>Countries</a:t>
            </a:r>
            <a:endParaRPr lang="en-GB" sz="2000" dirty="0">
              <a:solidFill>
                <a:srgbClr val="173558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4B2DAB7C-2B1C-4D69-B300-D457F62DC61B}"/>
              </a:ext>
            </a:extLst>
          </p:cNvPr>
          <p:cNvSpPr/>
          <p:nvPr/>
        </p:nvSpPr>
        <p:spPr>
          <a:xfrm>
            <a:off x="318055" y="1219525"/>
            <a:ext cx="868306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Continuation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- </a:t>
            </a:r>
            <a:r>
              <a:rPr lang="pl-PL" sz="1600" smtClean="0">
                <a:solidFill>
                  <a:srgbClr val="3B8A94"/>
                </a:solidFill>
                <a:latin typeface="Azo Sans" panose="020B0604020202020204" charset="-18"/>
              </a:rPr>
              <a:t>investment pilot projects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’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proposals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elaborated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for 4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cities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b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by 2016-2017 EEA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Projects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(Poddębice,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GeoHeatPol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), (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partners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: NEA, ISOR, CMR, </a:t>
            </a:r>
            <a:b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u="sng" dirty="0" smtClean="0">
                <a:solidFill>
                  <a:srgbClr val="3B8A94"/>
                </a:solidFill>
                <a:latin typeface="Azo Sans" panose="020B0604020202020204" charset="-18"/>
              </a:rPr>
              <a:t>MEERI PAS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AGH-UST,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other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entities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) – 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joint 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investment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applications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(?)</a:t>
            </a:r>
            <a:endParaRPr lang="pl-PL" sz="1600" dirty="0" smtClean="0">
              <a:solidFill>
                <a:srgbClr val="3B8A94"/>
              </a:solidFill>
              <a:latin typeface="Azo Sans" panose="020B0604020202020204" charset="-18"/>
            </a:endParaRPr>
          </a:p>
          <a:p>
            <a:pPr>
              <a:buClr>
                <a:srgbClr val="51BCB6"/>
              </a:buClr>
              <a:buSzPct val="200000"/>
            </a:pPr>
            <a:endParaRPr lang="pl-PL" sz="1400" dirty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Advanced modeling and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simulation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of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geothermal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systems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(L-T)</a:t>
            </a:r>
          </a:p>
          <a:p>
            <a:pPr>
              <a:buClr>
                <a:srgbClr val="51BCB6"/>
              </a:buClr>
              <a:buSzPct val="200000"/>
            </a:pPr>
            <a:endParaRPr lang="pl-PL" sz="1400" dirty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Advanced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technologies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in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drilling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maintenance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and management of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geothermal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wells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</a:t>
            </a:r>
            <a:b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fluids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systems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infrastructure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…</a:t>
            </a:r>
          </a:p>
          <a:p>
            <a:pPr>
              <a:buClr>
                <a:srgbClr val="51BCB6"/>
              </a:buClr>
              <a:buSzPct val="200000"/>
            </a:pPr>
            <a:endParaRPr lang="pl-PL" sz="1600" dirty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Geothermal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space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heating, CHP and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other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uses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 (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agriculture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163457"/>
                </a:solidFill>
                <a:latin typeface="Azo Sans" panose="020B0604020202020204" charset="-18"/>
              </a:rPr>
              <a:t>biotechnologies</a:t>
            </a:r>
            <a:r>
              <a:rPr lang="pl-PL" sz="1600" dirty="0" smtClean="0">
                <a:solidFill>
                  <a:srgbClr val="163457"/>
                </a:solidFill>
                <a:latin typeface="Azo Sans" panose="020B0604020202020204" charset="-18"/>
              </a:rPr>
              <a:t>, etc.)</a:t>
            </a:r>
          </a:p>
          <a:p>
            <a:pPr>
              <a:buClr>
                <a:srgbClr val="51BCB6"/>
              </a:buClr>
              <a:buSzPct val="200000"/>
            </a:pPr>
            <a:endParaRPr lang="pl-PL" sz="1600" dirty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en-GB" sz="1600" dirty="0" smtClean="0">
                <a:solidFill>
                  <a:srgbClr val="3B8A94"/>
                </a:solidFill>
                <a:latin typeface="Azo Sans" panose="020B0604020202020204" charset="-18"/>
              </a:rPr>
              <a:t>Energy </a:t>
            </a:r>
            <a:r>
              <a:rPr lang="en-GB" sz="1600" dirty="0">
                <a:solidFill>
                  <a:srgbClr val="3B8A94"/>
                </a:solidFill>
                <a:latin typeface="Azo Sans" panose="020B0604020202020204" charset="-18"/>
              </a:rPr>
              <a:t>efficiency, reduction of CO</a:t>
            </a:r>
            <a:r>
              <a:rPr lang="en-GB" sz="1600" baseline="-25000" dirty="0">
                <a:solidFill>
                  <a:srgbClr val="3B8A94"/>
                </a:solidFill>
                <a:latin typeface="Azo Sans" panose="020B0604020202020204" charset="-18"/>
              </a:rPr>
              <a:t>2</a:t>
            </a:r>
            <a:r>
              <a:rPr lang="en-GB" sz="1600" dirty="0">
                <a:solidFill>
                  <a:srgbClr val="3B8A94"/>
                </a:solidFill>
                <a:latin typeface="Azo Sans" panose="020B0604020202020204" charset="-18"/>
              </a:rPr>
              <a:t> (and others pollutants) emission, </a:t>
            </a:r>
            <a:r>
              <a:rPr lang="en-GB" sz="1600" dirty="0" smtClean="0">
                <a:solidFill>
                  <a:srgbClr val="3B8A94"/>
                </a:solidFill>
                <a:latin typeface="Azo Sans" panose="020B0604020202020204" charset="-18"/>
              </a:rPr>
              <a:t>LCA</a:t>
            </a:r>
            <a:endParaRPr lang="en-GB" sz="1600" dirty="0">
              <a:solidFill>
                <a:srgbClr val="3B8A94"/>
              </a:solidFill>
              <a:latin typeface="Azo Sans" panose="020B0604020202020204" charset="-18"/>
            </a:endParaRPr>
          </a:p>
          <a:p>
            <a:pPr>
              <a:buClr>
                <a:srgbClr val="51BCB6"/>
              </a:buClr>
              <a:buSzPct val="200000"/>
            </a:pPr>
            <a:endParaRPr lang="pl-PL" sz="16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Assessement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and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optimisation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of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geothermal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energy</a:t>
            </a:r>
            <a:r>
              <a:rPr lang="pl-PL" sz="16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173558"/>
                </a:solidFill>
                <a:latin typeface="Azo Sans" panose="020B0604020202020204" charset="-18"/>
              </a:rPr>
              <a:t>uses</a:t>
            </a:r>
            <a:endParaRPr lang="pl-PL" sz="1600" dirty="0" smtClean="0">
              <a:solidFill>
                <a:srgbClr val="173558"/>
              </a:solidFill>
              <a:latin typeface="Azo Sans" panose="020B0604020202020204" charset="-18"/>
            </a:endParaRPr>
          </a:p>
          <a:p>
            <a:pPr>
              <a:buClr>
                <a:srgbClr val="51BCB6"/>
              </a:buClr>
              <a:buSzPct val="200000"/>
            </a:pPr>
            <a:endParaRPr lang="pl-PL" sz="1600" dirty="0" smtClean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Feasibility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studies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pilot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projects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with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Icelandic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Norwegian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partners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b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and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various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Polish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stakeholders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(with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some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MEERI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has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cooperated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, </a:t>
            </a:r>
            <a:b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</a:b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can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lead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and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facilitate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contacts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and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cooperation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aimed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at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common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 EEA </a:t>
            </a:r>
            <a:r>
              <a:rPr lang="pl-PL" sz="1600" dirty="0" err="1" smtClean="0">
                <a:solidFill>
                  <a:srgbClr val="3B8A94"/>
                </a:solidFill>
                <a:latin typeface="Azo Sans" panose="020B0604020202020204" charset="-18"/>
              </a:rPr>
              <a:t>projects</a:t>
            </a:r>
            <a:r>
              <a:rPr lang="pl-PL" sz="1600" dirty="0" smtClean="0">
                <a:solidFill>
                  <a:srgbClr val="3B8A94"/>
                </a:solidFill>
                <a:latin typeface="Azo Sans" panose="020B0604020202020204" charset="-18"/>
              </a:rPr>
              <a:t>) </a:t>
            </a:r>
          </a:p>
          <a:p>
            <a:pPr>
              <a:buClr>
                <a:srgbClr val="51BCB6"/>
              </a:buClr>
              <a:buSzPct val="200000"/>
            </a:pPr>
            <a:endParaRPr lang="pl-PL" sz="1600" dirty="0">
              <a:solidFill>
                <a:srgbClr val="163457"/>
              </a:solidFill>
              <a:latin typeface="Azo Sans" panose="020B0604020202020204" charset="-18"/>
            </a:endParaRPr>
          </a:p>
          <a:p>
            <a:pPr marL="285750" indent="-285750">
              <a:buClr>
                <a:srgbClr val="51BCB6"/>
              </a:buClr>
              <a:buSzPct val="200000"/>
              <a:buFont typeface="Arial" panose="020B0604020202020204" pitchFamily="34" charset="0"/>
              <a:buChar char="•"/>
            </a:pPr>
            <a:r>
              <a:rPr lang="pl-PL" sz="1600" dirty="0" err="1" smtClean="0">
                <a:latin typeface="Azo Sans" panose="020B0604020202020204" charset="-18"/>
              </a:rPr>
              <a:t>Other</a:t>
            </a:r>
            <a:r>
              <a:rPr lang="pl-PL" sz="1600" dirty="0" smtClean="0">
                <a:latin typeface="Azo Sans" panose="020B0604020202020204" charset="-18"/>
              </a:rPr>
              <a:t> … </a:t>
            </a:r>
          </a:p>
          <a:p>
            <a:pPr marL="285750" indent="-285750">
              <a:buClr>
                <a:srgbClr val="51BCB6"/>
              </a:buClr>
              <a:buSzPct val="200000"/>
              <a:buFontTx/>
              <a:buChar char="-"/>
            </a:pPr>
            <a:endParaRPr lang="en-GB" sz="1600" dirty="0" smtClean="0">
              <a:solidFill>
                <a:srgbClr val="163457"/>
              </a:solidFill>
              <a:latin typeface="Azo Sa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819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673672D1-1819-456C-994E-81F52E55A069}"/>
              </a:ext>
            </a:extLst>
          </p:cNvPr>
          <p:cNvSpPr/>
          <p:nvPr/>
        </p:nvSpPr>
        <p:spPr>
          <a:xfrm>
            <a:off x="4029074" y="1822203"/>
            <a:ext cx="4867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173558"/>
                </a:solidFill>
                <a:latin typeface="Azo Sans" panose="020B0603030303020204" pitchFamily="34" charset="-18"/>
              </a:rPr>
              <a:t>Thank you for</a:t>
            </a:r>
            <a:r>
              <a:rPr lang="pl-PL" sz="2400" b="1" dirty="0" smtClean="0">
                <a:solidFill>
                  <a:srgbClr val="173558"/>
                </a:solidFill>
                <a:latin typeface="Azo Sans" panose="020B0603030303020204" pitchFamily="34" charset="-18"/>
              </a:rPr>
              <a:t> the </a:t>
            </a:r>
            <a:r>
              <a:rPr lang="en-GB" sz="2400" b="1" dirty="0" smtClean="0">
                <a:solidFill>
                  <a:srgbClr val="173558"/>
                </a:solidFill>
                <a:latin typeface="Azo Sans" panose="020B0603030303020204" pitchFamily="34" charset="-18"/>
              </a:rPr>
              <a:t>attention</a:t>
            </a:r>
            <a:endParaRPr lang="pl-PL" sz="2400" b="1" dirty="0" smtClean="0">
              <a:solidFill>
                <a:srgbClr val="173558"/>
              </a:solidFill>
              <a:latin typeface="Azo Sans" panose="020B0603030303020204" pitchFamily="34" charset="-18"/>
            </a:endParaRPr>
          </a:p>
          <a:p>
            <a:pPr algn="ctr">
              <a:lnSpc>
                <a:spcPct val="150000"/>
              </a:lnSpc>
            </a:pPr>
            <a:r>
              <a:rPr lang="pl-PL" sz="2400" b="1" u="sng" dirty="0" smtClean="0">
                <a:solidFill>
                  <a:srgbClr val="173558"/>
                </a:solidFill>
                <a:latin typeface="Azo Sans" panose="020B0603030303020204" pitchFamily="34" charset="-18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pl-PL" sz="2400" b="1" dirty="0">
              <a:solidFill>
                <a:srgbClr val="173558"/>
              </a:solidFill>
              <a:latin typeface="Azo Sans" panose="020B0603030303020204" pitchFamily="34" charset="-18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88F7F840-2967-471E-BEDC-B30853729815}"/>
              </a:ext>
            </a:extLst>
          </p:cNvPr>
          <p:cNvSpPr/>
          <p:nvPr/>
        </p:nvSpPr>
        <p:spPr>
          <a:xfrm>
            <a:off x="3930445" y="5319394"/>
            <a:ext cx="46531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bkepinska@interia.pl  </a:t>
            </a:r>
          </a:p>
          <a:p>
            <a:r>
              <a:rPr lang="pl-PL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buwi@min-pan.krakow.pl</a:t>
            </a:r>
            <a:r>
              <a:rPr lang="pl-PL" sz="1400" b="1" u="sng" dirty="0" smtClean="0">
                <a:solidFill>
                  <a:srgbClr val="CBA979"/>
                </a:solidFill>
                <a:latin typeface="Azo Sans" panose="020B0603030303020204" pitchFamily="34" charset="-18"/>
                <a:hlinkClick r:id="rId3"/>
              </a:rPr>
              <a:t> </a:t>
            </a:r>
            <a:endParaRPr lang="pl-PL" sz="1400" b="1" u="sng" dirty="0" smtClean="0">
              <a:solidFill>
                <a:srgbClr val="CBA979"/>
              </a:solidFill>
              <a:latin typeface="Azo Sans" panose="020B0603030303020204" pitchFamily="34" charset="-18"/>
            </a:endParaRPr>
          </a:p>
          <a:p>
            <a:r>
              <a:rPr lang="en-US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Mineral </a:t>
            </a:r>
            <a:r>
              <a:rPr lang="en-US" sz="1400" b="1" dirty="0">
                <a:solidFill>
                  <a:srgbClr val="CBA979"/>
                </a:solidFill>
                <a:latin typeface="Azo Sans" panose="020B0603030303020204" pitchFamily="34" charset="-18"/>
              </a:rPr>
              <a:t>and </a:t>
            </a:r>
            <a:r>
              <a:rPr lang="en-US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Energy</a:t>
            </a:r>
            <a:r>
              <a:rPr lang="pl-PL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 </a:t>
            </a:r>
            <a:r>
              <a:rPr lang="en-US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Economy </a:t>
            </a:r>
            <a:r>
              <a:rPr lang="en-US" sz="1400" b="1" dirty="0">
                <a:solidFill>
                  <a:srgbClr val="CBA979"/>
                </a:solidFill>
                <a:latin typeface="Azo Sans" panose="020B0603030303020204" pitchFamily="34" charset="-18"/>
              </a:rPr>
              <a:t>Research Institute</a:t>
            </a:r>
          </a:p>
          <a:p>
            <a:r>
              <a:rPr lang="en-US" sz="1400" b="1" dirty="0">
                <a:solidFill>
                  <a:srgbClr val="CBA979"/>
                </a:solidFill>
                <a:latin typeface="Azo Sans" panose="020B0603030303020204" pitchFamily="34" charset="-18"/>
              </a:rPr>
              <a:t>Polish Academy of </a:t>
            </a:r>
            <a:r>
              <a:rPr lang="en-US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Sciences</a:t>
            </a:r>
            <a:endParaRPr lang="pl-PL" sz="1400" b="1" dirty="0" smtClean="0">
              <a:solidFill>
                <a:srgbClr val="CBA979"/>
              </a:solidFill>
              <a:latin typeface="Azo Sans" panose="020B0603030303020204" pitchFamily="34" charset="-18"/>
            </a:endParaRPr>
          </a:p>
          <a:p>
            <a:r>
              <a:rPr lang="pl-PL" sz="1400" b="1" dirty="0" smtClean="0">
                <a:solidFill>
                  <a:srgbClr val="CBA979"/>
                </a:solidFill>
                <a:latin typeface="Azo Sans" panose="020B0603030303020204" pitchFamily="34" charset="-18"/>
              </a:rPr>
              <a:t>www.min-pan.krakow.pl</a:t>
            </a:r>
            <a:endParaRPr lang="pl-PL" sz="1400" b="1" dirty="0">
              <a:solidFill>
                <a:srgbClr val="CBA979"/>
              </a:solidFill>
              <a:latin typeface="Azo Sans" panose="020B0603030303020204" pitchFamily="34" charset="-18"/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="" xmlns:a16="http://schemas.microsoft.com/office/drawing/2014/main" id="{31054000-57A4-49B9-8276-4DA7C90F96A7}"/>
              </a:ext>
            </a:extLst>
          </p:cNvPr>
          <p:cNvCxnSpPr>
            <a:cxnSpLocks/>
          </p:cNvCxnSpPr>
          <p:nvPr/>
        </p:nvCxnSpPr>
        <p:spPr>
          <a:xfrm>
            <a:off x="3038167" y="5080818"/>
            <a:ext cx="0" cy="144000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30711"/>
            <a:ext cx="3621955" cy="28897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293068"/>
            <a:ext cx="4514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MEERI </a:t>
            </a:r>
            <a:r>
              <a:rPr lang="pl-PL" altLang="pl-PL" sz="1200" dirty="0">
                <a:solidFill>
                  <a:srgbClr val="173558"/>
                </a:solidFill>
                <a:latin typeface="Azo Sans" panose="020B0604020202020204" charset="-18"/>
              </a:rPr>
              <a:t>PAS G</a:t>
            </a:r>
            <a:r>
              <a:rPr lang="en-GB" altLang="pl-PL" sz="1200" dirty="0" err="1">
                <a:solidFill>
                  <a:srgbClr val="173558"/>
                </a:solidFill>
                <a:latin typeface="Azo Sans" panose="020B0604020202020204" charset="-18"/>
              </a:rPr>
              <a:t>eothermal</a:t>
            </a:r>
            <a:r>
              <a:rPr lang="pl-PL" altLang="pl-PL" sz="1200" dirty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Laboratory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:</a:t>
            </a:r>
            <a:r>
              <a:rPr lang="en-GB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endParaRPr lang="pl-PL" altLang="pl-PL" sz="1200" dirty="0">
              <a:solidFill>
                <a:srgbClr val="173558"/>
              </a:solidFill>
              <a:latin typeface="Azo Sans" panose="020B0604020202020204" charset="-18"/>
            </a:endParaRPr>
          </a:p>
          <a:p>
            <a:pPr eaLnBrk="1" hangingPunct="1"/>
            <a:r>
              <a:rPr lang="pl-PL" altLang="pl-PL" sz="1200" dirty="0">
                <a:solidFill>
                  <a:srgbClr val="173558"/>
                </a:solidFill>
                <a:latin typeface="Azo Sans" panose="020B0604020202020204" charset="-18"/>
              </a:rPr>
              <a:t>1</a:t>
            </a:r>
            <a:r>
              <a:rPr lang="pl-PL" altLang="pl-PL" sz="1200" baseline="30000" dirty="0">
                <a:solidFill>
                  <a:srgbClr val="173558"/>
                </a:solidFill>
                <a:latin typeface="Azo Sans" panose="020B0604020202020204" charset="-18"/>
              </a:rPr>
              <a:t>st</a:t>
            </a:r>
            <a:r>
              <a:rPr lang="pl-PL" altLang="pl-PL" sz="1200" dirty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Experimental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altLang="pl-PL" sz="1200" dirty="0" err="1">
                <a:solidFill>
                  <a:srgbClr val="173558"/>
                </a:solidFill>
                <a:latin typeface="Azo Sans" panose="020B0604020202020204" charset="-18"/>
              </a:rPr>
              <a:t>Geothermal</a:t>
            </a:r>
            <a:r>
              <a:rPr lang="pl-PL" altLang="pl-PL" sz="1200" dirty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Plant in Poland, end 1980s</a:t>
            </a:r>
          </a:p>
          <a:p>
            <a:pPr eaLnBrk="1" hangingPunct="1"/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(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paved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the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way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for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geoDH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in the Podhale R.,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other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</a:p>
          <a:p>
            <a:pPr eaLnBrk="1" hangingPunct="1"/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localities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and for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various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geothermal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 </a:t>
            </a:r>
            <a:r>
              <a:rPr lang="pl-PL" altLang="pl-PL" sz="1200" dirty="0" err="1" smtClean="0">
                <a:solidFill>
                  <a:srgbClr val="173558"/>
                </a:solidFill>
                <a:latin typeface="Azo Sans" panose="020B0604020202020204" charset="-18"/>
              </a:rPr>
              <a:t>uses</a:t>
            </a: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)</a:t>
            </a:r>
            <a:b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</a:br>
            <a:r>
              <a:rPr lang="pl-PL" altLang="pl-PL" sz="1200" dirty="0" smtClean="0">
                <a:solidFill>
                  <a:srgbClr val="173558"/>
                </a:solidFill>
                <a:latin typeface="Azo Sans" panose="020B0604020202020204" charset="-18"/>
              </a:rPr>
              <a:t>Podhale R., Poland</a:t>
            </a:r>
            <a:endParaRPr lang="pl-PL" altLang="pl-PL" sz="1200" dirty="0">
              <a:solidFill>
                <a:srgbClr val="173558"/>
              </a:solidFill>
              <a:latin typeface="Azo Sa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137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340</Words>
  <Application>Microsoft Office PowerPoint</Application>
  <PresentationFormat>Pokaz na ekranie (4:3)</PresentationFormat>
  <Paragraphs>122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Arial</vt:lpstr>
      <vt:lpstr>Azo Sans</vt:lpstr>
      <vt:lpstr>Times New Roman</vt:lpstr>
      <vt:lpstr>Wingdings</vt:lpstr>
      <vt:lpstr>Tahoma</vt:lpstr>
      <vt:lpstr>Calibri</vt:lpstr>
      <vt:lpstr>Azo Sans Medium</vt:lpstr>
      <vt:lpstr>Verdana</vt:lpstr>
      <vt:lpstr>Motyw pakietu Office</vt:lpstr>
      <vt:lpstr>Prezentacja programu PowerPoint</vt:lpstr>
      <vt:lpstr>Prezentacja programu PowerPoint</vt:lpstr>
      <vt:lpstr>The MEERI PAS profile</vt:lpstr>
      <vt:lpstr>Prezentacja programu PowerPoint</vt:lpstr>
      <vt:lpstr>Prezentacja programu PowerPoint</vt:lpstr>
      <vt:lpstr>Areas of MEERI PAS interest in cooperation, projects with EEA Donor Countries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Turkawa</dc:creator>
  <cp:lastModifiedBy>User</cp:lastModifiedBy>
  <cp:revision>284</cp:revision>
  <cp:lastPrinted>2019-10-18T08:42:05Z</cp:lastPrinted>
  <dcterms:created xsi:type="dcterms:W3CDTF">2017-11-10T13:32:31Z</dcterms:created>
  <dcterms:modified xsi:type="dcterms:W3CDTF">2020-06-24T18:14:30Z</dcterms:modified>
</cp:coreProperties>
</file>