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55"/>
  </p:notesMasterIdLst>
  <p:sldIdLst>
    <p:sldId id="401" r:id="rId5"/>
    <p:sldId id="403" r:id="rId6"/>
    <p:sldId id="405" r:id="rId7"/>
    <p:sldId id="404" r:id="rId8"/>
    <p:sldId id="402" r:id="rId9"/>
    <p:sldId id="407" r:id="rId10"/>
    <p:sldId id="408" r:id="rId11"/>
    <p:sldId id="409" r:id="rId12"/>
    <p:sldId id="479" r:id="rId13"/>
    <p:sldId id="523" r:id="rId14"/>
    <p:sldId id="411" r:id="rId15"/>
    <p:sldId id="518" r:id="rId16"/>
    <p:sldId id="519" r:id="rId17"/>
    <p:sldId id="520" r:id="rId18"/>
    <p:sldId id="522" r:id="rId19"/>
    <p:sldId id="521" r:id="rId20"/>
    <p:sldId id="524" r:id="rId21"/>
    <p:sldId id="525" r:id="rId22"/>
    <p:sldId id="480" r:id="rId23"/>
    <p:sldId id="542" r:id="rId24"/>
    <p:sldId id="526" r:id="rId25"/>
    <p:sldId id="527" r:id="rId26"/>
    <p:sldId id="543" r:id="rId27"/>
    <p:sldId id="528" r:id="rId28"/>
    <p:sldId id="544" r:id="rId29"/>
    <p:sldId id="529" r:id="rId30"/>
    <p:sldId id="530" r:id="rId31"/>
    <p:sldId id="531" r:id="rId32"/>
    <p:sldId id="532" r:id="rId33"/>
    <p:sldId id="545" r:id="rId34"/>
    <p:sldId id="533" r:id="rId35"/>
    <p:sldId id="534" r:id="rId36"/>
    <p:sldId id="546" r:id="rId37"/>
    <p:sldId id="535" r:id="rId38"/>
    <p:sldId id="536" r:id="rId39"/>
    <p:sldId id="537" r:id="rId40"/>
    <p:sldId id="547" r:id="rId41"/>
    <p:sldId id="538" r:id="rId42"/>
    <p:sldId id="539" r:id="rId43"/>
    <p:sldId id="540" r:id="rId44"/>
    <p:sldId id="548" r:id="rId45"/>
    <p:sldId id="541" r:id="rId46"/>
    <p:sldId id="549" r:id="rId47"/>
    <p:sldId id="550" r:id="rId48"/>
    <p:sldId id="551" r:id="rId49"/>
    <p:sldId id="552" r:id="rId50"/>
    <p:sldId id="553" r:id="rId51"/>
    <p:sldId id="554" r:id="rId52"/>
    <p:sldId id="555" r:id="rId53"/>
    <p:sldId id="517" r:id="rId5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FFCC1A4-6E7B-7BE6-19E0-48D1F4A80CB0}" name="Olga Zuchora" initials="OZ" userId="5e11690ab6efa2a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6CB1CA-218E-E940-9E2E-9122D26C69D2}" v="57" dt="2026-06-29T03:54:00.642"/>
    <p1510:client id="{A576391D-2F7D-25A2-2100-C41D2EDF03D8}" v="239" dt="2026-06-30T08:45:44.806"/>
    <p1510:client id="{B5BAD2D8-6881-9E24-44B4-6EB3FE53147F}" v="15" dt="2026-06-29T08:48:23.7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26"/>
    <p:restoredTop sz="95366"/>
  </p:normalViewPr>
  <p:slideViewPr>
    <p:cSldViewPr snapToGrid="0">
      <p:cViewPr>
        <p:scale>
          <a:sx n="51" d="100"/>
          <a:sy n="51" d="100"/>
        </p:scale>
        <p:origin x="640" y="126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11576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microsoft.com/office/2018/10/relationships/authors" Target="author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viewProps" Target="view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43D6B-DE32-C948-8AB8-90B875C577FB}" type="datetimeFigureOut">
              <a:rPr lang="pl-PL" smtClean="0"/>
              <a:t>08.07.2026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9037B-C5AC-854F-8F16-0E7B6B39F1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8147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ster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daty 3">
            <a:extLst>
              <a:ext uri="{FF2B5EF4-FFF2-40B4-BE49-F238E27FC236}">
                <a16:creationId xmlns:a16="http://schemas.microsoft.com/office/drawing/2014/main" id="{5450B3CB-8B0C-726D-19A5-D324073113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5999" y="6150229"/>
            <a:ext cx="2561096" cy="451544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r>
              <a:rPr lang="pl-PL" dirty="0">
                <a:latin typeface="Poppins" pitchFamily="2" charset="0"/>
                <a:cs typeface="Poppins" pitchFamily="2" charset="0"/>
              </a:rPr>
              <a:t>Warszawa, </a:t>
            </a:r>
            <a:fld id="{180BA117-8427-174A-A478-D62EBE1BDB15}" type="datetime1">
              <a:rPr lang="pl-PL" smtClean="0">
                <a:latin typeface="Poppins" pitchFamily="2" charset="0"/>
                <a:cs typeface="Poppins" pitchFamily="2" charset="0"/>
              </a:rPr>
              <a:pPr/>
              <a:t>08.07.2026</a:t>
            </a:fld>
            <a:endParaRPr lang="pl-PL" sz="1800" dirty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Podtytuł 2">
            <a:extLst>
              <a:ext uri="{FF2B5EF4-FFF2-40B4-BE49-F238E27FC236}">
                <a16:creationId xmlns:a16="http://schemas.microsoft.com/office/drawing/2014/main" id="{6EF4B2B2-2795-5B8D-5A5D-BD233ABD24E7}"/>
              </a:ext>
            </a:extLst>
          </p:cNvPr>
          <p:cNvSpPr txBox="1">
            <a:spLocks/>
          </p:cNvSpPr>
          <p:nvPr userDrawn="1"/>
        </p:nvSpPr>
        <p:spPr>
          <a:xfrm>
            <a:off x="576000" y="810292"/>
            <a:ext cx="10919426" cy="447008"/>
          </a:xfrm>
          <a:prstGeom prst="rect">
            <a:avLst/>
          </a:prstGeom>
        </p:spPr>
        <p:txBody>
          <a:bodyPr wrap="none" lIns="72000" rIns="9000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b="0" i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39" name="Tytuł 38">
            <a:extLst>
              <a:ext uri="{FF2B5EF4-FFF2-40B4-BE49-F238E27FC236}">
                <a16:creationId xmlns:a16="http://schemas.microsoft.com/office/drawing/2014/main" id="{46A5DFEF-D849-ADA2-DDC3-8DE5266EA8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4449" y="2779503"/>
            <a:ext cx="6654526" cy="653053"/>
          </a:xfrm>
        </p:spPr>
        <p:txBody>
          <a:bodyPr>
            <a:noAutofit/>
          </a:bodyPr>
          <a:lstStyle>
            <a:lvl1pPr>
              <a:defRPr sz="3200" b="1" i="0">
                <a:latin typeface="Poppins" pitchFamily="2" charset="0"/>
                <a:cs typeface="Poppins" pitchFamily="2" charset="0"/>
              </a:defRPr>
            </a:lvl1pPr>
          </a:lstStyle>
          <a:p>
            <a:r>
              <a:rPr lang="pl-PL" dirty="0"/>
              <a:t>Tytuł prezentacji</a:t>
            </a:r>
          </a:p>
        </p:txBody>
      </p:sp>
      <p:pic>
        <p:nvPicPr>
          <p:cNvPr id="5" name="Logo IRMiR" descr="Logotyp Instytutu Rozwoju Miast i Regionów (IRMiR)">
            <a:extLst>
              <a:ext uri="{FF2B5EF4-FFF2-40B4-BE49-F238E27FC236}">
                <a16:creationId xmlns:a16="http://schemas.microsoft.com/office/drawing/2014/main" id="{A183F8D7-5409-D80F-AC21-E15909322D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16251" y="430634"/>
            <a:ext cx="2220907" cy="932405"/>
          </a:xfrm>
          <a:prstGeom prst="rect">
            <a:avLst/>
          </a:prstGeom>
        </p:spPr>
      </p:pic>
      <p:pic>
        <p:nvPicPr>
          <p:cNvPr id="12" name="Logo ORNS" descr="Logotyp Ośrodka Rozwoju Najmu Społecznego">
            <a:extLst>
              <a:ext uri="{FF2B5EF4-FFF2-40B4-BE49-F238E27FC236}">
                <a16:creationId xmlns:a16="http://schemas.microsoft.com/office/drawing/2014/main" id="{09043238-57AC-CFC0-B27C-CC535E3543B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5999" y="1201820"/>
            <a:ext cx="3182561" cy="3637861"/>
          </a:xfrm>
          <a:prstGeom prst="rect">
            <a:avLst/>
          </a:prstGeom>
        </p:spPr>
      </p:pic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382DB5FD-DE0E-32DB-4E13-D503FCDD9553}"/>
              </a:ext>
            </a:extLst>
          </p:cNvPr>
          <p:cNvCxnSpPr>
            <a:cxnSpLocks/>
          </p:cNvCxnSpPr>
          <p:nvPr userDrawn="1"/>
        </p:nvCxnSpPr>
        <p:spPr>
          <a:xfrm>
            <a:off x="575999" y="5494960"/>
            <a:ext cx="110902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Logo KZN" descr="Logotyp Krajowego Zasobu Nieruchomości (KZN)">
            <a:extLst>
              <a:ext uri="{FF2B5EF4-FFF2-40B4-BE49-F238E27FC236}">
                <a16:creationId xmlns:a16="http://schemas.microsoft.com/office/drawing/2014/main" id="{A312C143-66BC-F0AC-A4DF-5B3FF454DFB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6000" y="447574"/>
            <a:ext cx="2624294" cy="751864"/>
          </a:xfrm>
          <a:prstGeom prst="rect">
            <a:avLst/>
          </a:prstGeom>
        </p:spPr>
      </p:pic>
      <p:pic>
        <p:nvPicPr>
          <p:cNvPr id="3" name="Logotypy stopki FERS" descr="Logotypy: Fundusze Europejskie dla Rozwoju Społecznego, Rzeczpospolita Polska, Dofinansowane przez Unię Europejską">
            <a:extLst>
              <a:ext uri="{FF2B5EF4-FFF2-40B4-BE49-F238E27FC236}">
                <a16:creationId xmlns:a16="http://schemas.microsoft.com/office/drawing/2014/main" id="{1AFD93BC-A42A-BC2F-8A00-6D70E9DCB76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442" y="5561031"/>
            <a:ext cx="8180496" cy="11276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54716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47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  <p15:guide id="5" orient="horz" pos="799" userDrawn="1">
          <p15:clr>
            <a:srgbClr val="FBAE40"/>
          </p15:clr>
        </p15:guide>
        <p15:guide id="6" userDrawn="1">
          <p15:clr>
            <a:srgbClr val="FBAE40"/>
          </p15:clr>
        </p15:guide>
        <p15:guide id="7" pos="7680" userDrawn="1">
          <p15:clr>
            <a:srgbClr val="FBAE40"/>
          </p15:clr>
        </p15:guide>
        <p15:guide id="8" pos="7333" userDrawn="1">
          <p15:clr>
            <a:srgbClr val="FBAE40"/>
          </p15:clr>
        </p15:guide>
        <p15:guide id="9" orient="horz" pos="3974" userDrawn="1">
          <p15:clr>
            <a:srgbClr val="FBAE40"/>
          </p15:clr>
        </p15:guide>
        <p15:guide id="10" pos="2638" userDrawn="1">
          <p15:clr>
            <a:srgbClr val="FBAE40"/>
          </p15:clr>
        </p15:guide>
        <p15:guide id="11" pos="7242" userDrawn="1">
          <p15:clr>
            <a:srgbClr val="FBAE40"/>
          </p15:clr>
        </p15:guide>
        <p15:guide id="12" pos="6924" userDrawn="1">
          <p15:clr>
            <a:srgbClr val="FBAE40"/>
          </p15:clr>
        </p15:guide>
        <p15:guide id="13" pos="6834" userDrawn="1">
          <p15:clr>
            <a:srgbClr val="FBAE40"/>
          </p15:clr>
        </p15:guide>
        <p15:guide id="14" pos="3840" userDrawn="1">
          <p15:clr>
            <a:srgbClr val="FBAE40"/>
          </p15:clr>
        </p15:guide>
        <p15:guide id="15" orient="horz" pos="4088" userDrawn="1">
          <p15:clr>
            <a:srgbClr val="FBAE40"/>
          </p15:clr>
        </p15:guide>
        <p15:guide id="16" orient="horz" pos="1049" userDrawn="1">
          <p15:clr>
            <a:srgbClr val="FBAE40"/>
          </p15:clr>
        </p15:guide>
        <p15:guide id="17" orient="horz" pos="370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ster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1DB1E0-9E8E-CE30-F88C-FF77A93F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2909" y="6313835"/>
            <a:ext cx="825355" cy="180975"/>
          </a:xfrm>
        </p:spPr>
        <p:txBody>
          <a:bodyPr/>
          <a:lstStyle>
            <a:lvl1pPr algn="r">
              <a:defRPr sz="1800">
                <a:solidFill>
                  <a:schemeClr val="tx1"/>
                </a:solidFill>
                <a:latin typeface="Poppins" pitchFamily="2" charset="0"/>
                <a:cs typeface="Poppins" pitchFamily="2" charset="0"/>
              </a:defRPr>
            </a:lvl1pPr>
          </a:lstStyle>
          <a:p>
            <a:fld id="{FC111C01-1566-834B-AB77-5829191123F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Podtytuł 2">
            <a:extLst>
              <a:ext uri="{FF2B5EF4-FFF2-40B4-BE49-F238E27FC236}">
                <a16:creationId xmlns:a16="http://schemas.microsoft.com/office/drawing/2014/main" id="{6EF4B2B2-2795-5B8D-5A5D-BD233ABD24E7}"/>
              </a:ext>
            </a:extLst>
          </p:cNvPr>
          <p:cNvSpPr txBox="1">
            <a:spLocks/>
          </p:cNvSpPr>
          <p:nvPr userDrawn="1"/>
        </p:nvSpPr>
        <p:spPr>
          <a:xfrm>
            <a:off x="576000" y="810292"/>
            <a:ext cx="10919426" cy="447008"/>
          </a:xfrm>
          <a:prstGeom prst="rect">
            <a:avLst/>
          </a:prstGeom>
        </p:spPr>
        <p:txBody>
          <a:bodyPr wrap="none" lIns="72000" rIns="9000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b="0" i="0">
              <a:latin typeface="Poppins" pitchFamily="2" charset="0"/>
              <a:cs typeface="Poppins" pitchFamily="2" charset="0"/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34B365DF-E20A-1382-D09D-D594312A3600}"/>
              </a:ext>
            </a:extLst>
          </p:cNvPr>
          <p:cNvCxnSpPr>
            <a:cxnSpLocks/>
          </p:cNvCxnSpPr>
          <p:nvPr userDrawn="1"/>
        </p:nvCxnSpPr>
        <p:spPr>
          <a:xfrm>
            <a:off x="550863" y="1270974"/>
            <a:ext cx="110902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ytuł 38">
            <a:extLst>
              <a:ext uri="{FF2B5EF4-FFF2-40B4-BE49-F238E27FC236}">
                <a16:creationId xmlns:a16="http://schemas.microsoft.com/office/drawing/2014/main" id="{46A5DFEF-D849-ADA2-DDC3-8DE5266EA8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5177" y="798411"/>
            <a:ext cx="10293798" cy="329179"/>
          </a:xfrm>
        </p:spPr>
        <p:txBody>
          <a:bodyPr>
            <a:noAutofit/>
          </a:bodyPr>
          <a:lstStyle>
            <a:lvl1pPr>
              <a:defRPr sz="2800" b="1" i="0">
                <a:latin typeface="Poppins" pitchFamily="2" charset="0"/>
                <a:cs typeface="Poppins" pitchFamily="2" charset="0"/>
              </a:defRPr>
            </a:lvl1pPr>
          </a:lstStyle>
          <a:p>
            <a:r>
              <a:rPr lang="pl-PL" dirty="0"/>
              <a:t>Tytuł</a:t>
            </a:r>
          </a:p>
        </p:txBody>
      </p:sp>
      <p:pic>
        <p:nvPicPr>
          <p:cNvPr id="7" name="Logo FERS" descr="Logotypy programu Fundusze Europejskie dla Rozwoju Społecznego, flaga Rzeczpospolitej Polskiej oraz logotyp Unii Europejskiej">
            <a:extLst>
              <a:ext uri="{FF2B5EF4-FFF2-40B4-BE49-F238E27FC236}">
                <a16:creationId xmlns:a16="http://schemas.microsoft.com/office/drawing/2014/main" id="{8B43C938-AE00-1DA7-5AED-0BD922C2E5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1850" y="583140"/>
            <a:ext cx="649288" cy="625240"/>
          </a:xfrm>
          <a:prstGeom prst="rect">
            <a:avLst/>
          </a:prstGeom>
        </p:spPr>
      </p:pic>
      <p:pic>
        <p:nvPicPr>
          <p:cNvPr id="8" name="Logotypy stopki FERS" descr="Logotypy: Fundusze Europejskie dla Rozwoju Społecznego, Rzeczpospolita Polska, Dofinansowane przez Unię Europejską">
            <a:extLst>
              <a:ext uri="{FF2B5EF4-FFF2-40B4-BE49-F238E27FC236}">
                <a16:creationId xmlns:a16="http://schemas.microsoft.com/office/drawing/2014/main" id="{3F767D04-BBE5-19ED-2CF3-B22F9BC814D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215" y="5780506"/>
            <a:ext cx="6707538" cy="9246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4467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47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  <p15:guide id="5" orient="horz" pos="799" userDrawn="1">
          <p15:clr>
            <a:srgbClr val="FBAE40"/>
          </p15:clr>
        </p15:guide>
        <p15:guide id="6" userDrawn="1">
          <p15:clr>
            <a:srgbClr val="FBAE40"/>
          </p15:clr>
        </p15:guide>
        <p15:guide id="7" pos="7680" userDrawn="1">
          <p15:clr>
            <a:srgbClr val="FBAE40"/>
          </p15:clr>
        </p15:guide>
        <p15:guide id="8" pos="7333" userDrawn="1">
          <p15:clr>
            <a:srgbClr val="FBAE40"/>
          </p15:clr>
        </p15:guide>
        <p15:guide id="9" orient="horz" pos="3974" userDrawn="1">
          <p15:clr>
            <a:srgbClr val="FBAE40"/>
          </p15:clr>
        </p15:guide>
        <p15:guide id="10" pos="2638" userDrawn="1">
          <p15:clr>
            <a:srgbClr val="FBAE40"/>
          </p15:clr>
        </p15:guide>
        <p15:guide id="11" pos="7242" userDrawn="1">
          <p15:clr>
            <a:srgbClr val="FBAE40"/>
          </p15:clr>
        </p15:guide>
        <p15:guide id="12" pos="6924" userDrawn="1">
          <p15:clr>
            <a:srgbClr val="FBAE40"/>
          </p15:clr>
        </p15:guide>
        <p15:guide id="13" pos="6834" userDrawn="1">
          <p15:clr>
            <a:srgbClr val="FBAE40"/>
          </p15:clr>
        </p15:guide>
        <p15:guide id="14" pos="3840" userDrawn="1">
          <p15:clr>
            <a:srgbClr val="FBAE40"/>
          </p15:clr>
        </p15:guide>
        <p15:guide id="15" orient="horz" pos="4088" userDrawn="1">
          <p15:clr>
            <a:srgbClr val="FBAE40"/>
          </p15:clr>
        </p15:guide>
        <p15:guide id="16" orient="horz" pos="1071" userDrawn="1">
          <p15:clr>
            <a:srgbClr val="FBAE40"/>
          </p15:clr>
        </p15:guide>
        <p15:guide id="17" orient="horz" pos="37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ajd z tekste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1DB1E0-9E8E-CE30-F88C-FF77A93F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2909" y="6313835"/>
            <a:ext cx="825355" cy="180975"/>
          </a:xfrm>
        </p:spPr>
        <p:txBody>
          <a:bodyPr/>
          <a:lstStyle>
            <a:lvl1pPr algn="r">
              <a:defRPr sz="1800">
                <a:solidFill>
                  <a:schemeClr val="tx1"/>
                </a:solidFill>
                <a:latin typeface="Poppins" pitchFamily="2" charset="0"/>
                <a:cs typeface="Poppins" pitchFamily="2" charset="0"/>
              </a:defRPr>
            </a:lvl1pPr>
          </a:lstStyle>
          <a:p>
            <a:fld id="{FC111C01-1566-834B-AB77-5829191123F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Podtytuł 2">
            <a:extLst>
              <a:ext uri="{FF2B5EF4-FFF2-40B4-BE49-F238E27FC236}">
                <a16:creationId xmlns:a16="http://schemas.microsoft.com/office/drawing/2014/main" id="{6EF4B2B2-2795-5B8D-5A5D-BD233ABD24E7}"/>
              </a:ext>
            </a:extLst>
          </p:cNvPr>
          <p:cNvSpPr txBox="1">
            <a:spLocks/>
          </p:cNvSpPr>
          <p:nvPr userDrawn="1"/>
        </p:nvSpPr>
        <p:spPr>
          <a:xfrm>
            <a:off x="576000" y="810292"/>
            <a:ext cx="10919426" cy="447008"/>
          </a:xfrm>
          <a:prstGeom prst="rect">
            <a:avLst/>
          </a:prstGeom>
        </p:spPr>
        <p:txBody>
          <a:bodyPr wrap="none" lIns="72000" rIns="9000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b="0" i="0">
              <a:latin typeface="Poppins" pitchFamily="2" charset="0"/>
              <a:cs typeface="Poppins" pitchFamily="2" charset="0"/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34B365DF-E20A-1382-D09D-D594312A3600}"/>
              </a:ext>
            </a:extLst>
          </p:cNvPr>
          <p:cNvCxnSpPr>
            <a:cxnSpLocks/>
          </p:cNvCxnSpPr>
          <p:nvPr userDrawn="1"/>
        </p:nvCxnSpPr>
        <p:spPr>
          <a:xfrm>
            <a:off x="550863" y="1270974"/>
            <a:ext cx="110902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ymbol zastępczy tekstu 36">
            <a:extLst>
              <a:ext uri="{FF2B5EF4-FFF2-40B4-BE49-F238E27FC236}">
                <a16:creationId xmlns:a16="http://schemas.microsoft.com/office/drawing/2014/main" id="{33890F7A-34E1-AE1E-4106-0043802D0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701496"/>
            <a:ext cx="11086954" cy="3935623"/>
          </a:xfrm>
        </p:spPr>
        <p:txBody>
          <a:bodyPr tIns="90000" bIns="90000">
            <a:no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i="0" baseline="0">
                <a:latin typeface="+mn-lt"/>
                <a:cs typeface="Poppins" pitchFamily="2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39" name="Tytuł 38">
            <a:extLst>
              <a:ext uri="{FF2B5EF4-FFF2-40B4-BE49-F238E27FC236}">
                <a16:creationId xmlns:a16="http://schemas.microsoft.com/office/drawing/2014/main" id="{46A5DFEF-D849-ADA2-DDC3-8DE5266EA8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5177" y="798411"/>
            <a:ext cx="10293798" cy="329179"/>
          </a:xfrm>
        </p:spPr>
        <p:txBody>
          <a:bodyPr>
            <a:noAutofit/>
          </a:bodyPr>
          <a:lstStyle>
            <a:lvl1pPr>
              <a:defRPr sz="2800" b="1" i="0">
                <a:latin typeface="Poppins" pitchFamily="2" charset="0"/>
                <a:cs typeface="Poppins" pitchFamily="2" charset="0"/>
              </a:defRPr>
            </a:lvl1pPr>
          </a:lstStyle>
          <a:p>
            <a:r>
              <a:rPr lang="pl-PL"/>
              <a:t>Tytuł</a:t>
            </a:r>
          </a:p>
        </p:txBody>
      </p:sp>
      <p:pic>
        <p:nvPicPr>
          <p:cNvPr id="5" name="Logo FERS" descr="Logotypy programu Fundusze Europejskie dla Rozwoju Społecznego, flaga Rzeczpospolitej Polskiej oraz logotyp Unii Europejskiej">
            <a:extLst>
              <a:ext uri="{FF2B5EF4-FFF2-40B4-BE49-F238E27FC236}">
                <a16:creationId xmlns:a16="http://schemas.microsoft.com/office/drawing/2014/main" id="{BABA9852-ECA8-EDDC-F3A6-3030B9C968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1850" y="583140"/>
            <a:ext cx="649288" cy="625240"/>
          </a:xfrm>
          <a:prstGeom prst="rect">
            <a:avLst/>
          </a:prstGeom>
        </p:spPr>
      </p:pic>
      <p:pic>
        <p:nvPicPr>
          <p:cNvPr id="8" name="Logotypy stopki FERS" descr="Logotypy: Fundusze Europejskie dla Rozwoju Społecznego, Rzeczpospolita Polska, Dofinansowane przez Unię Europejską">
            <a:extLst>
              <a:ext uri="{FF2B5EF4-FFF2-40B4-BE49-F238E27FC236}">
                <a16:creationId xmlns:a16="http://schemas.microsoft.com/office/drawing/2014/main" id="{26290FEB-6560-52D0-BC72-1E0427D52FE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215" y="5780506"/>
            <a:ext cx="6707538" cy="9246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6663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47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  <p15:guide id="5" orient="horz" pos="799" userDrawn="1">
          <p15:clr>
            <a:srgbClr val="FBAE40"/>
          </p15:clr>
        </p15:guide>
        <p15:guide id="6" userDrawn="1">
          <p15:clr>
            <a:srgbClr val="FBAE40"/>
          </p15:clr>
        </p15:guide>
        <p15:guide id="7" pos="7680" userDrawn="1">
          <p15:clr>
            <a:srgbClr val="FBAE40"/>
          </p15:clr>
        </p15:guide>
        <p15:guide id="8" pos="7333" userDrawn="1">
          <p15:clr>
            <a:srgbClr val="FBAE40"/>
          </p15:clr>
        </p15:guide>
        <p15:guide id="9" orient="horz" pos="3974" userDrawn="1">
          <p15:clr>
            <a:srgbClr val="FBAE40"/>
          </p15:clr>
        </p15:guide>
        <p15:guide id="10" pos="2638" userDrawn="1">
          <p15:clr>
            <a:srgbClr val="FBAE40"/>
          </p15:clr>
        </p15:guide>
        <p15:guide id="11" pos="7242" userDrawn="1">
          <p15:clr>
            <a:srgbClr val="FBAE40"/>
          </p15:clr>
        </p15:guide>
        <p15:guide id="12" pos="6924" userDrawn="1">
          <p15:clr>
            <a:srgbClr val="FBAE40"/>
          </p15:clr>
        </p15:guide>
        <p15:guide id="13" pos="6834" userDrawn="1">
          <p15:clr>
            <a:srgbClr val="FBAE40"/>
          </p15:clr>
        </p15:guide>
        <p15:guide id="14" pos="3840" userDrawn="1">
          <p15:clr>
            <a:srgbClr val="FBAE40"/>
          </p15:clr>
        </p15:guide>
        <p15:guide id="15" orient="horz" pos="4088" userDrawn="1">
          <p15:clr>
            <a:srgbClr val="FBAE40"/>
          </p15:clr>
        </p15:guide>
        <p15:guide id="16" orient="horz" pos="1071" userDrawn="1">
          <p15:clr>
            <a:srgbClr val="FBAE40"/>
          </p15:clr>
        </p15:guide>
        <p15:guide id="17" orient="horz" pos="370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ajd z tekstemi obraze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1DB1E0-9E8E-CE30-F88C-FF77A93F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2909" y="6313835"/>
            <a:ext cx="825355" cy="180975"/>
          </a:xfrm>
        </p:spPr>
        <p:txBody>
          <a:bodyPr/>
          <a:lstStyle>
            <a:lvl1pPr algn="r">
              <a:defRPr sz="1800">
                <a:solidFill>
                  <a:schemeClr val="tx1"/>
                </a:solidFill>
                <a:latin typeface="Poppins" pitchFamily="2" charset="0"/>
                <a:cs typeface="Poppins" pitchFamily="2" charset="0"/>
              </a:defRPr>
            </a:lvl1pPr>
          </a:lstStyle>
          <a:p>
            <a:fld id="{FC111C01-1566-834B-AB77-5829191123F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Podtytuł 2">
            <a:extLst>
              <a:ext uri="{FF2B5EF4-FFF2-40B4-BE49-F238E27FC236}">
                <a16:creationId xmlns:a16="http://schemas.microsoft.com/office/drawing/2014/main" id="{6EF4B2B2-2795-5B8D-5A5D-BD233ABD24E7}"/>
              </a:ext>
            </a:extLst>
          </p:cNvPr>
          <p:cNvSpPr txBox="1">
            <a:spLocks/>
          </p:cNvSpPr>
          <p:nvPr userDrawn="1"/>
        </p:nvSpPr>
        <p:spPr>
          <a:xfrm>
            <a:off x="576000" y="810292"/>
            <a:ext cx="10919426" cy="447008"/>
          </a:xfrm>
          <a:prstGeom prst="rect">
            <a:avLst/>
          </a:prstGeom>
        </p:spPr>
        <p:txBody>
          <a:bodyPr wrap="none" lIns="72000" rIns="9000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b="0" i="0">
              <a:latin typeface="Poppins" pitchFamily="2" charset="0"/>
              <a:cs typeface="Poppins" pitchFamily="2" charset="0"/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34B365DF-E20A-1382-D09D-D594312A3600}"/>
              </a:ext>
            </a:extLst>
          </p:cNvPr>
          <p:cNvCxnSpPr>
            <a:cxnSpLocks/>
          </p:cNvCxnSpPr>
          <p:nvPr userDrawn="1"/>
        </p:nvCxnSpPr>
        <p:spPr>
          <a:xfrm>
            <a:off x="550863" y="1270974"/>
            <a:ext cx="110902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ymbol zastępczy tekstu 36">
            <a:extLst>
              <a:ext uri="{FF2B5EF4-FFF2-40B4-BE49-F238E27FC236}">
                <a16:creationId xmlns:a16="http://schemas.microsoft.com/office/drawing/2014/main" id="{33890F7A-34E1-AE1E-4106-0043802D0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701496"/>
            <a:ext cx="5540824" cy="3885530"/>
          </a:xfrm>
        </p:spPr>
        <p:txBody>
          <a:bodyPr tIns="90000" bIns="90000">
            <a:no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i="0" baseline="0">
                <a:latin typeface="+mn-lt"/>
                <a:cs typeface="Poppins" pitchFamily="2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39" name="Tytuł 38">
            <a:extLst>
              <a:ext uri="{FF2B5EF4-FFF2-40B4-BE49-F238E27FC236}">
                <a16:creationId xmlns:a16="http://schemas.microsoft.com/office/drawing/2014/main" id="{46A5DFEF-D849-ADA2-DDC3-8DE5266EA8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5177" y="798411"/>
            <a:ext cx="10293798" cy="329179"/>
          </a:xfrm>
        </p:spPr>
        <p:txBody>
          <a:bodyPr>
            <a:noAutofit/>
          </a:bodyPr>
          <a:lstStyle>
            <a:lvl1pPr>
              <a:defRPr sz="2800" b="1" i="0">
                <a:latin typeface="Poppins" pitchFamily="2" charset="0"/>
                <a:cs typeface="Poppins" pitchFamily="2" charset="0"/>
              </a:defRPr>
            </a:lvl1pPr>
          </a:lstStyle>
          <a:p>
            <a:r>
              <a:rPr lang="pl-PL"/>
              <a:t>Tytuł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1D7B40BF-09B1-138A-1848-C0898F423C0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1700213"/>
            <a:ext cx="5545138" cy="38855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pl-PL" dirty="0"/>
          </a:p>
        </p:txBody>
      </p:sp>
      <p:pic>
        <p:nvPicPr>
          <p:cNvPr id="5" name="Logo FERS" descr="Logotypy programu Fundusze Europejskie dla Rozwoju Społecznego, flaga Rzeczpospolitej Polskiej oraz logotyp Unii Europejskiej">
            <a:extLst>
              <a:ext uri="{FF2B5EF4-FFF2-40B4-BE49-F238E27FC236}">
                <a16:creationId xmlns:a16="http://schemas.microsoft.com/office/drawing/2014/main" id="{E49A1F1E-7E0B-754F-43F8-B611A90A98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1850" y="583140"/>
            <a:ext cx="649288" cy="625240"/>
          </a:xfrm>
          <a:prstGeom prst="rect">
            <a:avLst/>
          </a:prstGeom>
        </p:spPr>
      </p:pic>
      <p:pic>
        <p:nvPicPr>
          <p:cNvPr id="9" name="Logotypy stopki FERS" descr="Logotypy: Fundusze Europejskie dla Rozwoju Społecznego, Rzeczpospolita Polska, Dofinansowane przez Unię Europejską">
            <a:extLst>
              <a:ext uri="{FF2B5EF4-FFF2-40B4-BE49-F238E27FC236}">
                <a16:creationId xmlns:a16="http://schemas.microsoft.com/office/drawing/2014/main" id="{22BE351E-351A-2702-9A41-42B19799330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215" y="5780506"/>
            <a:ext cx="6707538" cy="9246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20870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47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  <p15:guide id="5" orient="horz" pos="799" userDrawn="1">
          <p15:clr>
            <a:srgbClr val="FBAE40"/>
          </p15:clr>
        </p15:guide>
        <p15:guide id="6" userDrawn="1">
          <p15:clr>
            <a:srgbClr val="FBAE40"/>
          </p15:clr>
        </p15:guide>
        <p15:guide id="7" pos="7680" userDrawn="1">
          <p15:clr>
            <a:srgbClr val="FBAE40"/>
          </p15:clr>
        </p15:guide>
        <p15:guide id="8" pos="7333" userDrawn="1">
          <p15:clr>
            <a:srgbClr val="FBAE40"/>
          </p15:clr>
        </p15:guide>
        <p15:guide id="9" orient="horz" pos="3974" userDrawn="1">
          <p15:clr>
            <a:srgbClr val="FBAE40"/>
          </p15:clr>
        </p15:guide>
        <p15:guide id="10" pos="2638" userDrawn="1">
          <p15:clr>
            <a:srgbClr val="FBAE40"/>
          </p15:clr>
        </p15:guide>
        <p15:guide id="11" pos="7242" userDrawn="1">
          <p15:clr>
            <a:srgbClr val="FBAE40"/>
          </p15:clr>
        </p15:guide>
        <p15:guide id="12" pos="6924" userDrawn="1">
          <p15:clr>
            <a:srgbClr val="FBAE40"/>
          </p15:clr>
        </p15:guide>
        <p15:guide id="13" pos="6834" userDrawn="1">
          <p15:clr>
            <a:srgbClr val="FBAE40"/>
          </p15:clr>
        </p15:guide>
        <p15:guide id="14" pos="3840" userDrawn="1">
          <p15:clr>
            <a:srgbClr val="FBAE40"/>
          </p15:clr>
        </p15:guide>
        <p15:guide id="15" orient="horz" pos="4088" userDrawn="1">
          <p15:clr>
            <a:srgbClr val="FBAE40"/>
          </p15:clr>
        </p15:guide>
        <p15:guide id="16" orient="horz" pos="1071" userDrawn="1">
          <p15:clr>
            <a:srgbClr val="FBAE40"/>
          </p15:clr>
        </p15:guide>
        <p15:guide id="17" orient="horz" pos="370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5CFEAF3-70AB-9C3D-4D5C-27FFADB56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Tytuł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84B1A95-6424-A2F9-2068-D4FD0EB87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Nagłówki</a:t>
            </a:r>
          </a:p>
          <a:p>
            <a:pPr lvl="1"/>
            <a:r>
              <a:rPr lang="pl-PL" dirty="0"/>
              <a:t>Czcionka podstawowa</a:t>
            </a:r>
          </a:p>
          <a:p>
            <a:pPr lvl="2"/>
            <a:r>
              <a:rPr lang="pl-PL" dirty="0"/>
              <a:t>Czcionka uzupełniająca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59F108-CFDC-C40C-78A5-D29B0352DE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111C01-1566-834B-AB77-5829191123F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92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2" r:id="rId3"/>
    <p:sldLayoutId id="2147483653" r:id="rId4"/>
  </p:sldLayoutIdLst>
  <p:hf hdr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600" b="1" kern="1200">
          <a:solidFill>
            <a:schemeClr val="tx1"/>
          </a:solidFill>
          <a:latin typeface="Poppins" pitchFamily="2" charset="0"/>
          <a:ea typeface="+mj-ea"/>
          <a:cs typeface="Poppins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9pPr>
    </p:bodyStyle>
    <p:otherStyle>
      <a:defPPr>
        <a:defRPr lang="pl-PL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mailto:orns@irmir.pl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2">
            <a:extLst>
              <a:ext uri="{FF2B5EF4-FFF2-40B4-BE49-F238E27FC236}">
                <a16:creationId xmlns:a16="http://schemas.microsoft.com/office/drawing/2014/main" id="{2F027E04-B881-CA2A-F60F-CBBE59A0AF23}"/>
              </a:ext>
            </a:extLst>
          </p:cNvPr>
          <p:cNvSpPr txBox="1">
            <a:spLocks/>
          </p:cNvSpPr>
          <p:nvPr/>
        </p:nvSpPr>
        <p:spPr>
          <a:xfrm>
            <a:off x="4462607" y="2643662"/>
            <a:ext cx="5088182" cy="226424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pPr>
              <a:lnSpc>
                <a:spcPct val="150000"/>
              </a:lnSpc>
            </a:pPr>
            <a:endParaRPr lang="pl-PL" sz="2000" dirty="0">
              <a:solidFill>
                <a:schemeClr val="tx2">
                  <a:lumMod val="76000"/>
                  <a:lumOff val="24000"/>
                </a:schemeClr>
              </a:solidFill>
              <a:latin typeface="Poppins"/>
              <a:cs typeface="Poppins"/>
            </a:endParaRP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2">
                  <a:lumMod val="76000"/>
                  <a:lumOff val="24000"/>
                </a:schemeClr>
              </a:solidFill>
              <a:latin typeface="Poppins"/>
              <a:cs typeface="Poppins"/>
            </a:endParaRP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2">
                  <a:lumMod val="76000"/>
                  <a:lumOff val="24000"/>
                </a:schemeClr>
              </a:solidFill>
              <a:latin typeface="Poppins"/>
              <a:cs typeface="Poppins"/>
            </a:endParaRPr>
          </a:p>
          <a:p>
            <a:pPr>
              <a:lnSpc>
                <a:spcPct val="150000"/>
              </a:lnSpc>
            </a:pPr>
            <a:endParaRPr lang="pl-PL" sz="2000" dirty="0">
              <a:solidFill>
                <a:schemeClr val="tx2">
                  <a:lumMod val="76000"/>
                  <a:lumOff val="24000"/>
                </a:schemeClr>
              </a:solidFill>
              <a:latin typeface="Poppins"/>
              <a:cs typeface="Poppins"/>
            </a:endParaRPr>
          </a:p>
          <a:p>
            <a:pPr>
              <a:lnSpc>
                <a:spcPct val="150000"/>
              </a:lnSpc>
            </a:pPr>
            <a:r>
              <a:rPr lang="pl-PL" sz="2000">
                <a:solidFill>
                  <a:srgbClr val="C00000"/>
                </a:solidFill>
                <a:latin typeface="Poppins"/>
                <a:cs typeface="Poppins"/>
              </a:rPr>
              <a:t>29 czerwca 2026 r.</a:t>
            </a:r>
            <a:endParaRPr lang="pl-PL" sz="2000">
              <a:solidFill>
                <a:srgbClr val="C00000"/>
              </a:solidFill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0EFA3BD6-5E1F-C1B9-9EEC-7A8E1E2E5C02}"/>
              </a:ext>
            </a:extLst>
          </p:cNvPr>
          <p:cNvSpPr txBox="1"/>
          <p:nvPr/>
        </p:nvSpPr>
        <p:spPr>
          <a:xfrm>
            <a:off x="4465380" y="2197986"/>
            <a:ext cx="7073011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3600" b="1">
                <a:solidFill>
                  <a:schemeClr val="tx2">
                    <a:lumMod val="76000"/>
                    <a:lumOff val="24000"/>
                  </a:schemeClr>
                </a:solidFill>
                <a:latin typeface="Poppins"/>
                <a:cs typeface="Poppins"/>
              </a:rPr>
              <a:t>UCHWAŁA SAN</a:t>
            </a:r>
            <a:endParaRPr lang="pl-PL" sz="3600" b="1" dirty="0">
              <a:solidFill>
                <a:schemeClr val="tx2">
                  <a:lumMod val="76000"/>
                  <a:lumOff val="24000"/>
                </a:schemeClr>
              </a:solidFill>
              <a:latin typeface="Poppins"/>
              <a:cs typeface="Poppins"/>
            </a:endParaRPr>
          </a:p>
          <a:p>
            <a:endParaRPr lang="pl-PL" sz="3600" b="1" dirty="0">
              <a:solidFill>
                <a:schemeClr val="tx2">
                  <a:lumMod val="76000"/>
                  <a:lumOff val="24000"/>
                </a:schemeClr>
              </a:solidFill>
              <a:latin typeface="Poppins"/>
              <a:cs typeface="Poppins"/>
            </a:endParaRPr>
          </a:p>
          <a:p>
            <a:r>
              <a:rPr lang="pl-PL" sz="3600" b="1" dirty="0">
                <a:solidFill>
                  <a:schemeClr val="tx2">
                    <a:lumMod val="76000"/>
                    <a:lumOff val="24000"/>
                  </a:schemeClr>
                </a:solidFill>
                <a:latin typeface="Poppins"/>
                <a:cs typeface="Poppins"/>
              </a:rPr>
              <a:t>WARSZTAT </a:t>
            </a:r>
            <a:r>
              <a:rPr lang="pl-PL" sz="3600" b="1">
                <a:solidFill>
                  <a:schemeClr val="tx2">
                    <a:lumMod val="76000"/>
                    <a:lumOff val="24000"/>
                  </a:schemeClr>
                </a:solidFill>
                <a:latin typeface="Poppins"/>
                <a:cs typeface="Poppins"/>
              </a:rPr>
              <a:t>KONSTRUKCYJNY</a:t>
            </a:r>
            <a:endParaRPr lang="pl-PL" sz="3600" b="1" dirty="0">
              <a:solidFill>
                <a:schemeClr val="tx2">
                  <a:lumMod val="76000"/>
                  <a:lumOff val="24000"/>
                </a:schemeClr>
              </a:solidFill>
              <a:latin typeface="Poppins"/>
              <a:cs typeface="Poppi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0528C-176B-A96F-28F9-F6D196315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4221A5F5-4FA1-710F-4B68-058FF54DA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11" y="2503643"/>
            <a:ext cx="10293798" cy="1116887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Kryteria obowiązkowe</a:t>
            </a:r>
            <a:endParaRPr lang="pl-PL" sz="6000" dirty="0">
              <a:solidFill>
                <a:srgbClr val="C00000"/>
              </a:solidFill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96D5C893-5484-5768-071C-4868A3C1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10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3081EB41-33B7-2E9E-C231-AFB05B49E239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Uchwała SAN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65488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kryteria obowiązkowe</a:t>
            </a:r>
            <a:endParaRPr lang="en-US"/>
          </a:p>
        </p:txBody>
      </p:sp>
      <p:sp>
        <p:nvSpPr>
          <p:cNvPr id="4" name="Treść slajdu"/>
          <p:cNvSpPr>
            <a:spLocks noGrp="1"/>
          </p:cNvSpPr>
          <p:nvPr>
            <p:ph type="body" sz="quarter" idx="13"/>
          </p:nvPr>
        </p:nvSpPr>
        <p:spPr>
          <a:xfrm>
            <a:off x="555176" y="2376410"/>
            <a:ext cx="11086954" cy="2111647"/>
          </a:xfrm>
        </p:spPr>
        <p:txBody>
          <a:bodyPr vert="horz" lIns="91440" tIns="90000" rIns="91440" bIns="90000" rtlCol="0" anchor="t">
            <a:normAutofit/>
          </a:bodyPr>
          <a:lstStyle/>
          <a:p>
            <a:r>
              <a:rPr lang="pl-PL" sz="2000" b="1">
                <a:latin typeface="Poppins"/>
                <a:cs typeface="Poppins"/>
              </a:rPr>
              <a:t>Podstawowym kryterium obowiązkowym jest to związane z dochodem wnioskodawcy</a:t>
            </a:r>
            <a:r>
              <a:rPr lang="pl-PL" sz="2000">
                <a:latin typeface="Poppins"/>
                <a:cs typeface="Poppins"/>
              </a:rPr>
              <a:t>. Tylko jedna gmina nie reguluje tego kryterium. Pozostałe gminy określają progi dochodowe tj. górny próg dochodowy, czyli zasadę, że dochód na osobę w rodzinie </a:t>
            </a:r>
            <a:r>
              <a:rPr lang="pl-PL" sz="2000" u="sng">
                <a:latin typeface="Poppins"/>
                <a:cs typeface="Poppins"/>
              </a:rPr>
              <a:t>nie może przekraczać określonej wysokości.</a:t>
            </a:r>
            <a:endParaRPr lang="en-US" u="sng">
              <a:cs typeface="Poppins"/>
            </a:endParaRP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sz="2000" dirty="0">
              <a:latin typeface="Poppins"/>
              <a:cs typeface="Poppins"/>
            </a:endParaRPr>
          </a:p>
        </p:txBody>
      </p:sp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11</a:t>
            </a:fld>
            <a:endParaRPr lang="pl-PL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4CFD6-6167-C430-C354-763075E8F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CB46F1EC-D52B-C6F0-56CC-82A27F1CF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kryterium dochodowe cz.1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B819F80E-A577-77A2-4413-02B4D7C88F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585381"/>
            <a:ext cx="11086954" cy="3976732"/>
          </a:xfrm>
        </p:spPr>
        <p:txBody>
          <a:bodyPr vert="horz" lIns="91440" tIns="90000" rIns="91440" bIns="90000" rtlCol="0" anchor="t">
            <a:noAutofit/>
          </a:bodyPr>
          <a:lstStyle/>
          <a:p>
            <a:r>
              <a:rPr lang="pl-PL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Wysokość tę określa się na kilka sposobów:</a:t>
            </a:r>
          </a:p>
          <a:p>
            <a:pPr marL="285750" indent="-285750">
              <a:buFont typeface="Arial"/>
              <a:buChar char="•"/>
            </a:pPr>
            <a:r>
              <a:rPr lang="pl-PL" b="1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Używając kategorii limitu dochodowego</a:t>
            </a:r>
            <a:r>
              <a:rPr lang="pl-PL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 uregulowanego w art. 5 ust. 1 </a:t>
            </a:r>
            <a:r>
              <a:rPr lang="pl-PL" i="1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ustawy o pomocy państwa w ponoszeniu wydatków mieszkaniowych w pierwszych latach wynajmu mieszkania</a:t>
            </a:r>
            <a:r>
              <a:rPr lang="pl-PL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 - dochód na osobę w rodzinie wnioskodawcy nie może tego limitu przekroczyć (takie rozwiązanie przyjęło 8 gmin),</a:t>
            </a:r>
            <a:endParaRPr lang="pl-PL">
              <a:highlight>
                <a:srgbClr val="C6C6C6"/>
              </a:highlight>
              <a:latin typeface="Poppins"/>
              <a:ea typeface="Calibri"/>
              <a:cs typeface="Poppins"/>
            </a:endParaRPr>
          </a:p>
          <a:p>
            <a:pPr marL="285750" indent="-285750">
              <a:buFont typeface="Arial"/>
              <a:buChar char="•"/>
            </a:pPr>
            <a:r>
              <a:rPr lang="pl-PL" b="1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Używając kategorii przeciętnego miesięcznego wynagrodzenia</a:t>
            </a:r>
            <a:r>
              <a:rPr lang="pl-PL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 – w takim przypadku dochód na osobę w gospodarstwie domowym nie może przekroczyć 100% wysokości przeciętnego wynagrodzenia (takie rozwiązanie przyjęły 2 gminy),</a:t>
            </a:r>
            <a:endParaRPr lang="pl-PL">
              <a:highlight>
                <a:srgbClr val="C6C6C6"/>
              </a:highlight>
              <a:latin typeface="Poppins"/>
              <a:ea typeface="Calibri"/>
              <a:cs typeface="Poppins"/>
            </a:endParaRP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dirty="0">
              <a:latin typeface="Poppins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786DCAAA-B5A3-2488-8D93-1C34D2467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12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122892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5CDBE-3817-B167-9C00-B084D6EA6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BA18B3CB-FCD3-CFA3-F1F0-3A84642D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kryterium dochodowe cz.2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7482C006-11E7-F84E-8597-F1FF16B4F6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585381"/>
            <a:ext cx="11086954" cy="3976732"/>
          </a:xfrm>
        </p:spPr>
        <p:txBody>
          <a:bodyPr vert="horz" lIns="91440" tIns="90000" rIns="91440" bIns="90000" rtlCol="0" anchor="t">
            <a:noAutofit/>
          </a:bodyPr>
          <a:lstStyle/>
          <a:p>
            <a:r>
              <a:rPr lang="pl-PL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Wysokość tę określa się na kilka sposobów:</a:t>
            </a:r>
          </a:p>
          <a:p>
            <a:pPr marL="285750" indent="-285750">
              <a:buFont typeface="Arial,Sans-Serif"/>
              <a:buChar char="•"/>
            </a:pPr>
            <a:r>
              <a:rPr lang="pl-PL" b="1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Używając kategorii progów dochodowych</a:t>
            </a:r>
            <a:r>
              <a:rPr lang="pl-PL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 z </a:t>
            </a:r>
            <a:r>
              <a:rPr lang="pl-PL" i="1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ustawy o pomocy społecznej</a:t>
            </a:r>
            <a:r>
              <a:rPr lang="pl-PL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 i ustanawiając, że dochód na osobę w rodzinie wnioskodawcy nie może przekroczyć 400% tego progu (1 gmina) lub 500-600% w zależności od wielkości gospodarstwa domowego (1 gmina),</a:t>
            </a:r>
          </a:p>
          <a:p>
            <a:pPr marL="285750" indent="-285750">
              <a:buFont typeface="Arial,Sans-Serif"/>
              <a:buChar char="•"/>
            </a:pPr>
            <a:r>
              <a:rPr lang="pl-PL" b="1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Używając kategorii przeciętnej wysokości świadczenia emerytalnego</a:t>
            </a:r>
            <a:r>
              <a:rPr lang="pl-PL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 i stanowiąc, że dochód na osobę w rodzinie wnioskodawcy w zależności i od wielkości gospodarstwa domowego nie może przekroczyć 400 lub 300% wysokości przeciętnej emerytury (1 gmina).</a:t>
            </a:r>
          </a:p>
          <a:p>
            <a:endParaRPr lang="pl-PL">
              <a:highlight>
                <a:srgbClr val="FFFFFF"/>
              </a:highlight>
              <a:latin typeface="Poppins"/>
              <a:ea typeface="Calibri"/>
              <a:cs typeface="Poppins"/>
            </a:endParaRP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dirty="0">
              <a:latin typeface="Poppins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B2D14D06-BE70-B555-F0A4-CC0D2B2D5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13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66833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E2651-7F7D-67F1-FC52-1AB9DB80B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D8C927D3-E2FD-586B-63AC-5C5F437BD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nieposiadanie prawa do lokalu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5F738095-1C39-CAA6-79A8-B870ABFB7D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585381"/>
            <a:ext cx="11086954" cy="3976732"/>
          </a:xfrm>
        </p:spPr>
        <p:txBody>
          <a:bodyPr vert="horz" lIns="91440" tIns="90000" rIns="91440" bIns="90000" rtlCol="0" anchor="t">
            <a:noAutofit/>
          </a:bodyPr>
          <a:lstStyle/>
          <a:p>
            <a:endParaRPr lang="pl-PL" sz="2000">
              <a:highlight>
                <a:srgbClr val="FFFFFF"/>
              </a:highlight>
              <a:latin typeface="Poppins"/>
              <a:ea typeface="Calibri"/>
              <a:cs typeface="Poppins"/>
            </a:endParaRPr>
          </a:p>
          <a:p>
            <a:r>
              <a:rPr lang="pl-PL" b="1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Posiadanie lub prawo do innej nieruchomości mieszkaniowej na terenie całej Polski:</a:t>
            </a:r>
          </a:p>
          <a:p>
            <a:pPr lvl="1"/>
            <a:r>
              <a:rPr lang="pl-PL" sz="1800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uniemożliwia ubieganie się o najem w SAN bez żadnych warunków dodatkowych – </a:t>
            </a:r>
            <a:br>
              <a:rPr lang="pl-PL" sz="1800" dirty="0">
                <a:highlight>
                  <a:srgbClr val="FFFFFF"/>
                </a:highlight>
                <a:latin typeface="Poppins"/>
                <a:ea typeface="Calibri"/>
                <a:cs typeface="Poppins"/>
              </a:rPr>
            </a:br>
            <a:r>
              <a:rPr lang="pl-PL" sz="1800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5 gmin,</a:t>
            </a:r>
          </a:p>
          <a:p>
            <a:pPr lvl="1"/>
            <a:r>
              <a:rPr lang="pl-PL" sz="1800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nie jest przeszkodą, ale tylko z zastrzeżeniem, że lokal ten nie zaspokaja potrzeb mieszkaniowych wnioskodawcy – 3 gminy,</a:t>
            </a:r>
          </a:p>
          <a:p>
            <a:pPr lvl="1"/>
            <a:r>
              <a:rPr lang="pl-PL" sz="1800">
                <a:highlight>
                  <a:srgbClr val="FFFFFF"/>
                </a:highlight>
                <a:latin typeface="Poppins"/>
                <a:ea typeface="Calibri"/>
                <a:cs typeface="Poppins"/>
              </a:rPr>
              <a:t>posiadanie lub prawo do innej nieruchomości mieszkaniowej na terenie danej gminy lub w miejscowości pobliskiej – 6 gmin.</a:t>
            </a:r>
          </a:p>
          <a:p>
            <a:pPr lvl="1"/>
            <a:endParaRPr lang="pl-PL" sz="1800">
              <a:highlight>
                <a:srgbClr val="FFFFFF"/>
              </a:highlight>
              <a:latin typeface="Poppins"/>
              <a:ea typeface="Calibri"/>
              <a:cs typeface="Poppins"/>
            </a:endParaRP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sz="2000" dirty="0">
              <a:latin typeface="Poppins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3CC732D3-4A05-38EA-C6E0-B0CEBB8D3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14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413029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6E9A5-2CC0-6E41-D3DF-16E5A1F1C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629FBF0E-EC67-B56D-D017-1E4112379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Poppins"/>
                <a:cs typeface="Poppins"/>
              </a:rPr>
              <a:t>Uchwała SAN – </a:t>
            </a:r>
            <a:r>
              <a:rPr lang="pl-PL">
                <a:latin typeface="Poppins"/>
                <a:cs typeface="Poppins"/>
              </a:rPr>
              <a:t>prawo do lokalu, dodatkowe regulacje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45D2FDCD-1FA2-4EDD-FCB3-C2837A3385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585381"/>
            <a:ext cx="11086954" cy="3976732"/>
          </a:xfrm>
        </p:spPr>
        <p:txBody>
          <a:bodyPr vert="horz" lIns="91440" tIns="90000" rIns="91440" bIns="90000" rtlCol="0" anchor="t">
            <a:noAutofit/>
          </a:bodyPr>
          <a:lstStyle/>
          <a:p>
            <a:pPr marL="342900" indent="-342900" algn="just">
              <a:buChar char="•"/>
            </a:pPr>
            <a:r>
              <a:rPr lang="pl-PL" sz="2000" b="1">
                <a:latin typeface="Poppins"/>
                <a:cs typeface="Poppins"/>
              </a:rPr>
              <a:t>Okoliczności niedyskwalifikujące:</a:t>
            </a:r>
            <a:endParaRPr lang="pl-PL" sz="2000" b="1" dirty="0">
              <a:latin typeface="Poppins"/>
              <a:cs typeface="Poppins"/>
            </a:endParaRPr>
          </a:p>
          <a:p>
            <a:pPr marL="1028700" lvl="1" algn="just"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pl-PL" sz="1800">
                <a:latin typeface="Poppins"/>
                <a:cs typeface="Poppins"/>
              </a:rPr>
              <a:t>prawo do lokalu, w którym doszło do katastrofy budowlanej,</a:t>
            </a:r>
            <a:endParaRPr lang="pl-PL" sz="1800">
              <a:highlight>
                <a:srgbClr val="FFFFFF"/>
              </a:highlight>
              <a:latin typeface="Poppins"/>
              <a:ea typeface="Calibri"/>
              <a:cs typeface="Poppins"/>
            </a:endParaRPr>
          </a:p>
          <a:p>
            <a:pPr marL="1028700" lvl="1" algn="just"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pl-PL" sz="1800">
                <a:latin typeface="Poppins"/>
                <a:ea typeface="Calibri"/>
                <a:cs typeface="Poppins"/>
              </a:rPr>
              <a:t>prawo do lokalu podlegającego wywłaszczeniu.</a:t>
            </a:r>
          </a:p>
          <a:p>
            <a:pPr marL="1028700" lvl="1" algn="just">
              <a:spcAft>
                <a:spcPts val="600"/>
              </a:spcAft>
              <a:buFont typeface="Courier New" panose="020B0604020202020204" pitchFamily="34" charset="0"/>
              <a:buChar char="o"/>
            </a:pPr>
            <a:endParaRPr lang="pl-PL" sz="1800" dirty="0">
              <a:latin typeface="Poppins"/>
              <a:ea typeface="Calibri"/>
              <a:cs typeface="Poppins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000" b="1">
                <a:latin typeface="Poppins"/>
                <a:cs typeface="Poppins"/>
              </a:rPr>
              <a:t>Okoliczności dyskwalifikujące:</a:t>
            </a:r>
          </a:p>
          <a:p>
            <a:pPr marL="1028700" lvl="1" algn="just">
              <a:buFont typeface="Courier New" panose="020B0604020202020204" pitchFamily="34" charset="0"/>
              <a:buChar char="o"/>
            </a:pPr>
            <a:r>
              <a:rPr lang="pl-PL" sz="1800">
                <a:latin typeface="Poppins"/>
                <a:cs typeface="Poppins"/>
              </a:rPr>
              <a:t>zamieszkiwanie w lokalu z zasobu mieszkaniowego gminy (chyba, że lokal ten zostanie przekazany do gminy),</a:t>
            </a:r>
          </a:p>
          <a:p>
            <a:pPr marL="1028700" lvl="1" algn="just">
              <a:spcAft>
                <a:spcPts val="0"/>
              </a:spcAft>
              <a:buFont typeface="Courier New" panose="020B0604020202020204" pitchFamily="34" charset="0"/>
              <a:buChar char="o"/>
            </a:pPr>
            <a:r>
              <a:rPr lang="pl-PL" sz="1800">
                <a:latin typeface="Poppins"/>
                <a:cs typeface="Poppins"/>
              </a:rPr>
              <a:t>spółdzielcze własnościowe prawo do lokalu.</a:t>
            </a: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sz="2000" dirty="0">
              <a:latin typeface="Poppins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E0D83E09-6803-D17C-573B-2EFB0651D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15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703318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61361-2D01-9865-DCCB-6B52CD06A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467685E1-6992-4128-A522-31B7321A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Poppins"/>
                <a:cs typeface="Poppins"/>
              </a:rPr>
              <a:t>Uchwała SAN – </a:t>
            </a:r>
            <a:r>
              <a:rPr lang="pl-PL">
                <a:latin typeface="Poppins"/>
                <a:cs typeface="Poppins"/>
              </a:rPr>
              <a:t>relacje z gminą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8A7C8592-67A1-C283-0B96-F82C230605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585381"/>
            <a:ext cx="11086954" cy="3976732"/>
          </a:xfrm>
        </p:spPr>
        <p:txBody>
          <a:bodyPr vert="horz" lIns="91440" tIns="90000" rIns="91440" bIns="90000" rtlCol="0" anchor="t">
            <a:noAutofit/>
          </a:bodyPr>
          <a:lstStyle/>
          <a:p>
            <a:pPr marL="342900" indent="-342900" algn="just">
              <a:buChar char="•"/>
            </a:pPr>
            <a:r>
              <a:rPr lang="pl-PL" sz="2000">
                <a:latin typeface="Poppins"/>
                <a:cs typeface="Poppins"/>
              </a:rPr>
              <a:t>Zamieszkiwanie na terenie gminy – 4 gminy (dodatkowo w jednej gminie jest to kryterium dodatkowe – punktowane),</a:t>
            </a:r>
            <a:endParaRPr lang="pl-PL" sz="2000" dirty="0">
              <a:highlight>
                <a:srgbClr val="FFFFFF"/>
              </a:highlight>
              <a:latin typeface="Poppins"/>
              <a:ea typeface="Calibri"/>
              <a:cs typeface="Poppins"/>
            </a:endParaRPr>
          </a:p>
          <a:p>
            <a:pPr marL="342900" indent="-342900" algn="just">
              <a:buChar char="•"/>
            </a:pPr>
            <a:r>
              <a:rPr lang="pl-PL" sz="2000">
                <a:latin typeface="Poppins"/>
                <a:cs typeface="Poppins"/>
              </a:rPr>
              <a:t>Zamieszkiwanie, praca lub nauka na terenie gminy – 1 gmina (dodatkowo w jednej gminie jest to kryterium dodatkowe niepunktowane na liście kryteriów, z których należy spełnić co najmniej jedno),</a:t>
            </a:r>
            <a:endParaRPr lang="pl-PL" sz="2000">
              <a:highlight>
                <a:srgbClr val="FFFFFF"/>
              </a:highlight>
              <a:latin typeface="Poppins"/>
              <a:ea typeface="Calibri"/>
              <a:cs typeface="Poppins"/>
            </a:endParaRPr>
          </a:p>
          <a:p>
            <a:pPr marL="342900" indent="-342900" algn="just">
              <a:buChar char="•"/>
            </a:pPr>
            <a:r>
              <a:rPr lang="pl-PL" sz="2000">
                <a:latin typeface="Poppins"/>
                <a:cs typeface="Poppins"/>
              </a:rPr>
              <a:t>Odprowadzanie podatku dochodowego na terenie gminy – 1 gmina.</a:t>
            </a:r>
            <a:endParaRPr lang="pl-PL" sz="2000">
              <a:highlight>
                <a:srgbClr val="FFFFFF"/>
              </a:highlight>
              <a:latin typeface="Poppins"/>
              <a:ea typeface="Calibri"/>
              <a:cs typeface="Poppins"/>
            </a:endParaRP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sz="2000" dirty="0">
              <a:latin typeface="Poppins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17EFF7B2-0A3D-908A-70DA-AED33E722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16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540458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9E07A-C0DB-EBC9-BA2D-5228DB29E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4DE312BA-7483-EB44-A73B-7560CDA6D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11" y="2503643"/>
            <a:ext cx="10293798" cy="1116887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Kryteria dodatkowe</a:t>
            </a:r>
            <a:endParaRPr lang="pl-PL" sz="6000" dirty="0">
              <a:solidFill>
                <a:srgbClr val="C00000"/>
              </a:solidFill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CD8DD3BD-9893-3D45-B934-FAEF32D4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17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BE7AAAA5-8916-B383-9D4E-A01EFFE9E76D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Uchwała SAN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6591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15F-43A4-70F9-5486-D4778FD21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90B3E7BF-69FD-971D-3EAE-C207352CB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kryteria dodatkowe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9DEADDF3-FB4B-93D1-AED1-C272110019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2369359"/>
            <a:ext cx="11086954" cy="2125957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pl-PL" sz="2000" spc="26">
                <a:solidFill>
                  <a:srgbClr val="000000"/>
                </a:solidFill>
                <a:latin typeface="Poppins"/>
                <a:ea typeface="Aileron"/>
                <a:cs typeface="Poppins"/>
              </a:rPr>
              <a:t>Kryteria dodatkowe stanowią katalog dodatkowych okoliczności charakteryzujących sytuacje rodzinną, społeczną, zdrowotną, demograficzną, zawodową i życiową potencjalnych najemców SAN.</a:t>
            </a:r>
          </a:p>
          <a:p>
            <a:pPr marL="342900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2000" spc="26" dirty="0">
              <a:solidFill>
                <a:srgbClr val="191919"/>
              </a:solidFill>
              <a:latin typeface="Poppins"/>
              <a:ea typeface="Aileron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C14ED2BF-0B4B-F82D-BE41-492324906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18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130459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4EA58-D6EC-4069-AC9B-E44E10189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A4DC5FCD-D11E-918A-3E18-3E4D0CB0E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kryteria dodatkowe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6D3B2576-65F3-9546-6CF9-C7F73DD400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2035530"/>
            <a:ext cx="11086954" cy="3388699"/>
          </a:xfrm>
        </p:spPr>
        <p:txBody>
          <a:bodyPr vert="horz" lIns="91440" tIns="90000" rIns="91440" bIns="90000" rtlCol="0" anchor="t">
            <a:noAutofit/>
          </a:bodyPr>
          <a:lstStyle/>
          <a:p>
            <a:pPr marL="285750" indent="-2857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b="1" spc="26">
                <a:highlight>
                  <a:srgbClr val="FFFFFF"/>
                </a:highlight>
                <a:latin typeface="Poppins"/>
                <a:ea typeface="Aileron Bold"/>
                <a:cs typeface="Poppins"/>
                <a:sym typeface="Aileron Bold"/>
              </a:rPr>
              <a:t>W gminach, </a:t>
            </a:r>
            <a:r>
              <a:rPr lang="pl-PL" b="1" spc="26">
                <a:solidFill>
                  <a:srgbClr val="000000"/>
                </a:solidFill>
                <a:highlight>
                  <a:srgbClr val="FFFFFF"/>
                </a:highlight>
                <a:latin typeface="Poppins"/>
                <a:ea typeface="Aileron Bold"/>
                <a:cs typeface="Poppins"/>
                <a:sym typeface="Aileron Bold"/>
              </a:rPr>
              <a:t>w których nie obowiązuje system punktowy</a:t>
            </a:r>
            <a:r>
              <a:rPr lang="pl-PL" spc="26">
                <a:solidFill>
                  <a:srgbClr val="000000"/>
                </a:solidFill>
                <a:highlight>
                  <a:srgbClr val="FFFFFF"/>
                </a:highlight>
                <a:latin typeface="Poppins"/>
                <a:ea typeface="Aileron"/>
                <a:cs typeface="Poppins"/>
                <a:sym typeface="Aileron"/>
              </a:rPr>
              <a:t>, kryteria dodatkowe traktowane są jednakowo - żadne nie ma “wyższości” nad innym oraz nie ma znaczenia, ile kryteriów dodatkowych spełnia dana osoba. </a:t>
            </a:r>
            <a:endParaRPr lang="pl-PL" spc="26">
              <a:solidFill>
                <a:srgbClr val="000000"/>
              </a:solidFill>
              <a:latin typeface="Poppins"/>
              <a:ea typeface="Aileron"/>
              <a:cs typeface="Poppins"/>
              <a:sym typeface="Aileron"/>
            </a:endParaRPr>
          </a:p>
          <a:p>
            <a:pPr marL="285750" indent="-2857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b="1" spc="26">
                <a:solidFill>
                  <a:srgbClr val="000000"/>
                </a:solidFill>
                <a:highlight>
                  <a:srgbClr val="FFFFFF"/>
                </a:highlight>
                <a:latin typeface="Poppins"/>
                <a:ea typeface="Aileron"/>
                <a:cs typeface="Poppins"/>
                <a:sym typeface="Aileron"/>
              </a:rPr>
              <a:t>W gminach, w których obowiązuje system punktowy</a:t>
            </a:r>
            <a:r>
              <a:rPr lang="pl-PL" spc="26">
                <a:solidFill>
                  <a:srgbClr val="000000"/>
                </a:solidFill>
                <a:highlight>
                  <a:srgbClr val="FFFFFF"/>
                </a:highlight>
                <a:latin typeface="Poppins"/>
                <a:ea typeface="Aileron"/>
                <a:cs typeface="Poppins"/>
                <a:sym typeface="Aileron"/>
              </a:rPr>
              <a:t>, im więcej spełnionych kryteriów, tym więcej punktów, chociaż punktacja poszczególnych kryteriów może być różna i w praktyce można uzyskać więcej </a:t>
            </a:r>
            <a:r>
              <a:rPr lang="pl-PL" spc="26">
                <a:solidFill>
                  <a:srgbClr val="000000"/>
                </a:solidFill>
                <a:highlight>
                  <a:srgbClr val="FFFFFF"/>
                </a:highlight>
                <a:latin typeface="Poppins"/>
                <a:ea typeface="Aileron"/>
                <a:cs typeface="Poppins"/>
                <a:sym typeface="Aileron Bold"/>
              </a:rPr>
              <a:t>punktów spełniając jedno z nich – wysoko punktowane - </a:t>
            </a:r>
            <a:r>
              <a:rPr lang="pl-PL" spc="26">
                <a:solidFill>
                  <a:srgbClr val="000000"/>
                </a:solidFill>
                <a:highlight>
                  <a:srgbClr val="FFFFFF"/>
                </a:highlight>
                <a:latin typeface="Poppins"/>
                <a:ea typeface="Aileron"/>
                <a:cs typeface="Poppins"/>
                <a:sym typeface="Aileron"/>
              </a:rPr>
              <a:t>niż kilka niżej </a:t>
            </a:r>
            <a:r>
              <a:rPr lang="pl-PL" spc="26">
                <a:solidFill>
                  <a:srgbClr val="000000"/>
                </a:solidFill>
                <a:highlight>
                  <a:srgbClr val="FFFFFF"/>
                </a:highlight>
                <a:latin typeface="Poppins"/>
                <a:ea typeface="Aileron"/>
                <a:cs typeface="Poppins"/>
              </a:rPr>
              <a:t>punktowanych</a:t>
            </a:r>
            <a:r>
              <a:rPr lang="pl-PL" spc="26">
                <a:solidFill>
                  <a:srgbClr val="000000"/>
                </a:solidFill>
                <a:highlight>
                  <a:srgbClr val="FFFFFF"/>
                </a:highlight>
                <a:latin typeface="Poppins"/>
                <a:ea typeface="Aileron"/>
                <a:cs typeface="Poppins"/>
                <a:sym typeface="Aileron"/>
              </a:rPr>
              <a:t>.</a:t>
            </a:r>
            <a:endParaRPr lang="pl-PL" spc="26">
              <a:solidFill>
                <a:srgbClr val="000000"/>
              </a:solidFill>
              <a:highlight>
                <a:srgbClr val="FFFFFF"/>
              </a:highlight>
              <a:latin typeface="Poppins"/>
              <a:ea typeface="Aileron"/>
              <a:cs typeface="Poppins"/>
            </a:endParaRPr>
          </a:p>
          <a:p>
            <a:pPr marL="342900" indent="-342900">
              <a:spcBef>
                <a:spcPts val="200"/>
              </a:spcBef>
              <a:buFont typeface="Arial,Sans-Serif" panose="020B0604020202020204" pitchFamily="34" charset="0"/>
              <a:buChar char="•"/>
            </a:pPr>
            <a:endParaRPr lang="pl-PL" sz="2000" spc="26" dirty="0">
              <a:solidFill>
                <a:srgbClr val="000000"/>
              </a:solidFill>
              <a:latin typeface="Poppins"/>
              <a:ea typeface="Aileron"/>
              <a:cs typeface="Poppins"/>
            </a:endParaRPr>
          </a:p>
          <a:p>
            <a:pPr marL="342900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2000" spc="26" dirty="0">
              <a:solidFill>
                <a:srgbClr val="191919"/>
              </a:solidFill>
              <a:latin typeface="Poppins"/>
              <a:ea typeface="Aileron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96FA106D-F525-425F-0ABF-48667521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19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895050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latin typeface="Poppins" pitchFamily="2" charset="0"/>
                <a:cs typeface="Poppins" pitchFamily="2" charset="0"/>
              </a:rPr>
              <a:t>Ośrodek Rozwoju Najmu Społecznego (ORNS)</a:t>
            </a:r>
          </a:p>
        </p:txBody>
      </p:sp>
      <p:sp>
        <p:nvSpPr>
          <p:cNvPr id="4" name="Treść slajdu"/>
          <p:cNvSpPr>
            <a:spLocks noGrp="1"/>
          </p:cNvSpPr>
          <p:nvPr>
            <p:ph type="body" sz="quarter" idx="13"/>
          </p:nvPr>
        </p:nvSpPr>
        <p:spPr>
          <a:xfrm>
            <a:off x="555176" y="1433384"/>
            <a:ext cx="11173088" cy="4266616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spcBef>
                <a:spcPts val="200"/>
              </a:spcBef>
            </a:pPr>
            <a:r>
              <a:rPr lang="pl-PL" b="1" dirty="0">
                <a:latin typeface="Poppins" pitchFamily="2" charset="0"/>
                <a:cs typeface="Poppins" pitchFamily="2" charset="0"/>
              </a:rPr>
              <a:t>CEL: uruchomienie i prowadzenie centrum wiedzy, w tym wsparcia eksperckiego i platformy sieciującej, dla gmin planujących rozwój oferty najmu społecznego.</a:t>
            </a:r>
          </a:p>
          <a:p>
            <a:pPr marL="342900" indent="-342900">
              <a:lnSpc>
                <a:spcPct val="17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Poppins" pitchFamily="2" charset="0"/>
                <a:cs typeface="Poppins" pitchFamily="2" charset="0"/>
              </a:rPr>
              <a:t>ORNS będzie pomagał gminom tworzyć, prowadzić i rozwijać Społeczne Agencje Najmu (SAN)</a:t>
            </a:r>
          </a:p>
          <a:p>
            <a:pPr marL="342900" indent="-342900">
              <a:lnSpc>
                <a:spcPct val="17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Poppins" pitchFamily="2" charset="0"/>
                <a:cs typeface="Poppins" pitchFamily="2" charset="0"/>
              </a:rPr>
              <a:t>ORNS przygotuje analizy potencjału SAN w gminie</a:t>
            </a:r>
            <a:endParaRPr lang="pl-PL" dirty="0">
              <a:latin typeface="Poppins" pitchFamily="2" charset="0"/>
            </a:endParaRPr>
          </a:p>
          <a:p>
            <a:pPr marL="342900" indent="-342900">
              <a:lnSpc>
                <a:spcPct val="17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Poppins" pitchFamily="2" charset="0"/>
                <a:cs typeface="Poppins" pitchFamily="2" charset="0"/>
              </a:rPr>
              <a:t>ORNS oferuje wsparcie doradcze: techniczne, formalne, prawne i podatkowe.</a:t>
            </a:r>
          </a:p>
          <a:p>
            <a:pPr>
              <a:lnSpc>
                <a:spcPct val="170000"/>
              </a:lnSpc>
              <a:spcBef>
                <a:spcPts val="200"/>
              </a:spcBef>
            </a:pPr>
            <a:endParaRPr lang="pl-PL" b="1" dirty="0">
              <a:latin typeface="Poppins" pitchFamily="2" charset="0"/>
              <a:cs typeface="Poppins" pitchFamily="2" charset="0"/>
            </a:endParaRPr>
          </a:p>
          <a:p>
            <a:pPr>
              <a:lnSpc>
                <a:spcPct val="170000"/>
              </a:lnSpc>
              <a:spcBef>
                <a:spcPts val="200"/>
              </a:spcBef>
            </a:pPr>
            <a:r>
              <a:rPr lang="pl-PL" b="1" dirty="0">
                <a:latin typeface="Poppins" pitchFamily="2" charset="0"/>
                <a:cs typeface="Poppins" pitchFamily="2" charset="0"/>
              </a:rPr>
              <a:t>ORNS pełni funkcję ogólnopolskiego zaplecza eksperckiego dla gmin rozwijających najem społeczny.</a:t>
            </a:r>
          </a:p>
        </p:txBody>
      </p:sp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2</a:t>
            </a:fld>
            <a:endParaRPr lang="pl-PL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EC3C1-982E-D389-F7A6-4CA61FB80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4269AB53-F65B-1789-FE18-8E06035D9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11" y="2503643"/>
            <a:ext cx="10293798" cy="1116887"/>
          </a:xfrm>
        </p:spPr>
        <p:txBody>
          <a:bodyPr/>
          <a:lstStyle/>
          <a:p>
            <a: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  <a:t>Kryteria dodatkowe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Sytuacja mieszkaniowa</a:t>
            </a:r>
            <a:endParaRPr lang="pl-PL" sz="400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BC6082C8-0036-5C07-D681-B0D74F4E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20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74D18E74-04E0-53BA-F3F3-1EEBF28CE953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Uchwała SAN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452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3EE73-8DFF-0CAD-F447-CB6654FF4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43E0BFEA-C4D1-A85A-A521-254114249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sytuacja mieszkaniowa a zasób gminy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F16DA22A-726E-C011-6BD9-904889FBBA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2275016"/>
            <a:ext cx="11086954" cy="2307385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pl-PL" spc="26">
                <a:highlight>
                  <a:srgbClr val="FFFFFF"/>
                </a:highlight>
                <a:latin typeface="Poppins"/>
                <a:ea typeface="Aileron Bold"/>
                <a:cs typeface="Poppins"/>
                <a:sym typeface="Aileron Bold"/>
              </a:rPr>
              <a:t>Kryterium odnoszące się do sytuacji wnioskodawcy w zakresie </a:t>
            </a:r>
            <a:r>
              <a:rPr lang="pl-PL" b="1" spc="26">
                <a:highlight>
                  <a:srgbClr val="FFFFFF"/>
                </a:highlight>
                <a:latin typeface="Poppins"/>
                <a:ea typeface="Aileron Bold"/>
                <a:cs typeface="Poppins"/>
                <a:sym typeface="Aileron Bold"/>
              </a:rPr>
              <a:t>korzystania z zasobu mieszkaniowego gminy</a:t>
            </a:r>
            <a:r>
              <a:rPr lang="pl-PL" spc="26">
                <a:highlight>
                  <a:srgbClr val="FFFFFF"/>
                </a:highlight>
                <a:latin typeface="Poppins"/>
                <a:ea typeface="Aileron Bold"/>
                <a:cs typeface="Poppins"/>
                <a:sym typeface="Aileron Bold"/>
              </a:rPr>
              <a:t>. W 7 gminach jest to sytuacja nieprzyznania mieszkania z zasobu gminy, w 1 utrata prawa do lokalu komunalnego, w 1 złożenie wniosku o pomoc mieszkaniową z zasobu gminy a w 1 posiadanie uprawnień do ubiegania się o taki lokal. W 8 gminach jest to kryterium niepunktowane, a w dwóch punktowane.</a:t>
            </a:r>
            <a:endParaRPr lang="pl-PL" spc="26">
              <a:solidFill>
                <a:srgbClr val="000000"/>
              </a:solidFill>
              <a:highlight>
                <a:srgbClr val="FFFFFF"/>
              </a:highlight>
              <a:latin typeface="Poppins"/>
              <a:ea typeface="Aileron"/>
              <a:cs typeface="Poppins"/>
            </a:endParaRPr>
          </a:p>
          <a:p>
            <a:pPr marL="342900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endParaRPr lang="en-US" sz="2000" spc="26" dirty="0">
              <a:solidFill>
                <a:srgbClr val="191919"/>
              </a:solidFill>
              <a:latin typeface="Poppins"/>
              <a:ea typeface="Aileron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B9C68059-06A5-D861-DE35-A0479FFA2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21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4246159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E79BC-BE37-56F6-A58E-6B78CBE37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F314FEDB-BEC9-38F8-DA91-E46D3D217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kryzys bezdomności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3766BF55-B848-C62B-B942-85D0AABE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2275016"/>
            <a:ext cx="11086954" cy="2307385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W 5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pozostawanie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w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kryzysie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bezdomności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lub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też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znajdowanie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się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w 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procesie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wychodzenia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z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tego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kryzysu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(np.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poprzez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uczestnictwo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programie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wyjścia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bezdomności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pod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opieką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ośrodka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pomocy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społecznej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) 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dodatkowym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niepunktowanym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.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531218F3-7265-2788-EF3D-294914D0E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22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5061128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20C7B-F0CC-8D69-3810-731868EC6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C9D9C758-3B92-0B43-F1F3-C89C03109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83" y="2503643"/>
            <a:ext cx="10322826" cy="1668429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Kryteria dodatkowe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Zdrowie</a:t>
            </a:r>
            <a:endParaRPr lang="pl-PL" sz="400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7EC62D87-C8D4-41C1-27DE-2404F39C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23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CC215D83-3321-3DBD-1851-05D133FC634C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Uchwała SAN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8904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B24D3-6B73-31C8-C00B-27AAD2D16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FA218CFA-6844-DF5F-DF3D-313CC6911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osoby z niepełnosprawnością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C6B028DF-483C-3D7F-5052-50D1BA3572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2275016"/>
            <a:ext cx="11140116" cy="2673617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Może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dotyczyć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samej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osoby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wnioskującej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najem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lokalu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, jak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też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osób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gospodarstwie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domowym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które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danym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lokalu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miałyby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zamieszkać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.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Konieczne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 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posiadanie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odpowiedniego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zaświadczenia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. </a:t>
            </a:r>
            <a:endParaRPr lang="pl-PL"/>
          </a:p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W 10 SAN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to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stanowi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, w 3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zaś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a w 1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zarówno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, jak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.</a:t>
            </a:r>
            <a:endParaRPr lang="en-US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7B2BEFE9-3C3B-9315-8396-2FD9AD4C5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24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614872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971B9-59AB-F29B-E85F-9915BC99B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F7216D51-19C2-6298-7476-56038B757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83" y="2503643"/>
            <a:ext cx="10322826" cy="1668429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Kryteria dodatkowe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Wiek</a:t>
            </a:r>
            <a:endParaRPr lang="pl-PL" sz="400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8976721C-0210-5A73-FEDA-1F3B7C79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25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8D19F3F3-DD85-D340-1434-7CFA9C5F0762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Uchwała SAN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16915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72A96-37CE-461B-617E-5A308238A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BE29C0EC-7533-89DD-8274-86440EEA9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seniorzy i seniorki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96F2ADE7-1E04-7D25-6B98-B1CB3DC8F3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2275016"/>
            <a:ext cx="11086954" cy="2307385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To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obecne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w 4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uchwałach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stanowi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nich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-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może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ono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dotyczyć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zarówno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osoby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wnioskującej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najem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lokalu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, jak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osoby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która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miałaby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osobą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wnioskującą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takim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lokalu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zamieszkać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. </a:t>
            </a:r>
            <a:endParaRPr lang="pl-PL"/>
          </a:p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dwóch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przypadkach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wiek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ten 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ustalony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60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lat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, a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dwóch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 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65 lat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Aileron"/>
                <a:cs typeface="Poppins"/>
              </a:rPr>
              <a:t>.</a:t>
            </a:r>
            <a:endParaRPr lang="en-US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D4100ECA-9796-B0F1-2329-4D57483F5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26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1123273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BF28B-9137-077A-B311-3834CFD12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6BC47BB4-72DD-AB5F-FEA5-B18627531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osoby młode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8FD85B25-9D74-B321-C817-879844BDB2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1548" y="1997389"/>
            <a:ext cx="11169650" cy="4067663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 3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uwzględniono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osoby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poniżej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35. 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roku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życia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</a:t>
            </a:r>
            <a:endParaRPr lang="pl-PL"/>
          </a:p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to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bez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dolnej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granicy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wieku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ale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odnoszące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się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do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małżeństw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w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których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oboje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małżonków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lub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jedno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przekroczyło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35.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roku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życia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</a:t>
            </a:r>
            <a:endParaRPr lang="en-US" b="1" dirty="0">
              <a:solidFill>
                <a:srgbClr val="000000"/>
              </a:solidFill>
              <a:latin typeface="Aptos" panose="02110004020202020204"/>
              <a:ea typeface="Calibri"/>
            </a:endParaRPr>
          </a:p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 2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natomiast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przyznaje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się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sytuacji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gdy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lokalu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wynajmowanym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od SAN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miałaby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zamieszkać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osoba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pomiędzy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20. a 35.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rokiem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życia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</a:t>
            </a:r>
            <a:endParaRPr lang="en-US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A20B3865-A01D-DA1A-D6E8-4B43A57BE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27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98643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394FA-253F-46D8-8F0F-474F3305F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E97167F0-AB9E-7B53-43A7-5F0B576A6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młodzi dorośli opuszczający instytuje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544CC33B-4884-DE6E-790A-B5A88780F2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2275016"/>
            <a:ext cx="11086954" cy="2307385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obowiązuje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 4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(w 2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w 2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) -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wynajmowanym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od SAN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lokalu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miałaby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zamieszkać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osoba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młoda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dorosła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która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opuszcza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placówkę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pieczy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zastępczej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lub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inną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instytucję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np.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młodzieżowy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ośrodek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wychowawczy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641A08FE-A823-6F2A-6816-AE45C89AA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28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4958640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33E1D-2581-65CC-5E15-7B9894B43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6212FC2D-AC49-2E16-0443-CFA76BB7F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dzieci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0A215833-D1F1-7FEB-FB86-B31F4A5372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2275016"/>
            <a:ext cx="11122395" cy="3234780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występuje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11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- 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spełnienie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zależy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od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liczby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dzieci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– od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poprzez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dwoje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dwóch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oraz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troje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trzech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</a:t>
            </a:r>
            <a:endParaRPr lang="pl-PL"/>
          </a:p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czterech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to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czym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dwóch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otrzymuje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się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przypadku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co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najmniej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trojga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dzieci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zaś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dwóch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przysługują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za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każde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dziecko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rodzinie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 </a:t>
            </a:r>
            <a:endParaRPr lang="en-US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B70A2688-59F5-C5ED-EEC7-4B438FCD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29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127279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latin typeface="Poppins" pitchFamily="2" charset="0"/>
                <a:cs typeface="Poppins" pitchFamily="2" charset="0"/>
              </a:rPr>
              <a:t>ORNS - projekt partnerski</a:t>
            </a:r>
          </a:p>
        </p:txBody>
      </p:sp>
      <p:sp>
        <p:nvSpPr>
          <p:cNvPr id="4" name="Treść slajdu"/>
          <p:cNvSpPr>
            <a:spLocks noGrp="1"/>
          </p:cNvSpPr>
          <p:nvPr>
            <p:ph type="body" sz="quarter" idx="13"/>
          </p:nvPr>
        </p:nvSpPr>
        <p:spPr>
          <a:xfrm>
            <a:off x="555176" y="1701496"/>
            <a:ext cx="11086954" cy="3998504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</a:pPr>
            <a:r>
              <a:rPr lang="pl-PL" sz="2000" dirty="0">
                <a:latin typeface="Poppins" pitchFamily="2" charset="0"/>
                <a:cs typeface="Poppins" pitchFamily="2" charset="0"/>
              </a:rPr>
              <a:t>Lider: </a:t>
            </a:r>
            <a:r>
              <a:rPr lang="pl-PL" sz="2000" b="1" dirty="0">
                <a:latin typeface="Poppins" pitchFamily="2" charset="0"/>
                <a:cs typeface="Poppins" pitchFamily="2" charset="0"/>
              </a:rPr>
              <a:t>Krajowy Zasób Nieruchomości </a:t>
            </a:r>
            <a:r>
              <a:rPr lang="pl-PL" sz="2000" dirty="0">
                <a:latin typeface="Poppins" pitchFamily="2" charset="0"/>
                <a:cs typeface="Poppins" pitchFamily="2" charset="0"/>
              </a:rPr>
              <a:t>(KZN).</a:t>
            </a:r>
          </a:p>
          <a:p>
            <a:pPr>
              <a:spcBef>
                <a:spcPts val="200"/>
              </a:spcBef>
            </a:pPr>
            <a:r>
              <a:rPr lang="pl-PL" sz="2000" dirty="0">
                <a:latin typeface="Poppins" pitchFamily="2" charset="0"/>
                <a:cs typeface="Poppins" pitchFamily="2" charset="0"/>
              </a:rPr>
              <a:t>Partner: </a:t>
            </a:r>
            <a:r>
              <a:rPr lang="pl-PL" sz="2000" b="1" dirty="0">
                <a:latin typeface="Poppins" pitchFamily="2" charset="0"/>
                <a:cs typeface="Poppins" pitchFamily="2" charset="0"/>
              </a:rPr>
              <a:t>Instytut Rozwoju Miast i Regionów </a:t>
            </a:r>
            <a:r>
              <a:rPr lang="pl-PL" sz="2000" dirty="0">
                <a:latin typeface="Poppins" pitchFamily="2" charset="0"/>
                <a:cs typeface="Poppins" pitchFamily="2" charset="0"/>
              </a:rPr>
              <a:t>(IRMiR).</a:t>
            </a:r>
          </a:p>
          <a:p>
            <a:pPr>
              <a:spcBef>
                <a:spcPts val="200"/>
              </a:spcBef>
            </a:pPr>
            <a:r>
              <a:rPr lang="pl-PL" sz="2000" dirty="0">
                <a:latin typeface="Poppins" pitchFamily="2" charset="0"/>
                <a:cs typeface="Poppins" pitchFamily="2" charset="0"/>
              </a:rPr>
              <a:t>Czas trwania: </a:t>
            </a:r>
            <a:r>
              <a:rPr lang="pl-PL" sz="2000" b="1" dirty="0">
                <a:latin typeface="Poppins" pitchFamily="2" charset="0"/>
                <a:cs typeface="Poppins" pitchFamily="2" charset="0"/>
              </a:rPr>
              <a:t>3 lata - do grudnia 2028</a:t>
            </a:r>
            <a:r>
              <a:rPr lang="pl-PL" sz="2000" dirty="0">
                <a:latin typeface="Poppins" pitchFamily="2" charset="0"/>
                <a:cs typeface="Poppins" pitchFamily="2" charset="0"/>
              </a:rPr>
              <a:t>.</a:t>
            </a:r>
          </a:p>
          <a:p>
            <a:pPr>
              <a:spcBef>
                <a:spcPts val="200"/>
              </a:spcBef>
            </a:pPr>
            <a:endParaRPr lang="pl-PL" sz="2000" dirty="0">
              <a:latin typeface="Poppins" pitchFamily="2" charset="0"/>
            </a:endParaRPr>
          </a:p>
          <a:p>
            <a:pPr>
              <a:spcBef>
                <a:spcPts val="200"/>
              </a:spcBef>
            </a:pPr>
            <a:r>
              <a:rPr lang="pl-PL" sz="2000" dirty="0">
                <a:latin typeface="Poppins" pitchFamily="2" charset="0"/>
              </a:rPr>
              <a:t>Projekt finansowany z Funduszy Europejskich dla Rozwoju Społecznego (FERS).</a:t>
            </a:r>
          </a:p>
          <a:p>
            <a:pPr>
              <a:spcBef>
                <a:spcPts val="200"/>
              </a:spcBef>
            </a:pPr>
            <a:r>
              <a:rPr lang="pl-PL" sz="2000" dirty="0">
                <a:latin typeface="Poppins" pitchFamily="2" charset="0"/>
              </a:rPr>
              <a:t>Wartość projektu: 9 007 130 zł w tym dofinansowanie ze środków europejskich: </a:t>
            </a:r>
            <a:br>
              <a:rPr lang="pl-PL" sz="2000" dirty="0">
                <a:latin typeface="Poppins" pitchFamily="2" charset="0"/>
              </a:rPr>
            </a:br>
            <a:r>
              <a:rPr lang="pl-PL" sz="2000" dirty="0">
                <a:latin typeface="Poppins" pitchFamily="2" charset="0"/>
              </a:rPr>
              <a:t>8 556 773,50 zł.</a:t>
            </a:r>
          </a:p>
        </p:txBody>
      </p:sp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</a:t>
            </a:fld>
            <a:endParaRPr lang="pl-PL" sz="1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11516-9C22-E8E5-CEAF-3AEAA1450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4068CCA6-29C1-A4A5-2A81-55ED8BC49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83" y="2503643"/>
            <a:ext cx="10322826" cy="1668429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Kryteria dodatkowe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Sytuacja społeczna</a:t>
            </a:r>
            <a:endParaRPr lang="pl-PL" sz="400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A626EDC5-4D1F-D3FA-32A4-05839554D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30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ACF83AF4-F032-24DF-6979-D0EB54889CD6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Uchwała SAN – kryteria dodatkowe cz.1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81039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29106-CDCF-16D2-5659-5345738BD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6CB0B6A2-03B2-6BA4-E928-9EFDA206A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samodzielne rodzicielstwo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27516110-929F-E7AC-93BA-3C2F9BC13E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2275016"/>
            <a:ext cx="11086954" cy="2307385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trzech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fakt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samodzielnego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wychowywania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dzieci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stanowi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okoliczność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ułatwiającą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ubieganie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się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najem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zasobu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SAN. </a:t>
            </a:r>
            <a:endParaRPr lang="pl-PL"/>
          </a:p>
          <a:p>
            <a:pPr>
              <a:spcBef>
                <a:spcPts val="200"/>
              </a:spcBef>
            </a:pPr>
            <a:r>
              <a:rPr lang="en-US" sz="2000" spc="26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 </a:t>
            </a:r>
            <a:r>
              <a:rPr lang="en-US" sz="2000" spc="26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dwóch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to </a:t>
            </a:r>
            <a:r>
              <a:rPr lang="en-US" sz="2000" spc="26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a w </a:t>
            </a:r>
            <a:r>
              <a:rPr lang="en-US" sz="2000" spc="26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</a:t>
            </a:r>
            <a:endParaRPr lang="en-US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23A05968-3FF5-292D-56BF-709EA446E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31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7847950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1229A-D287-19C9-C910-395486284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8588CB72-B5D2-9A22-F6E2-C5B9DC5F9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doświadczenie przemocy w rodzinie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565ABD9B-53F2-BACD-A79D-C63D07998D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716216"/>
            <a:ext cx="11086954" cy="3613670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 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obecne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pięciu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uchwałach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- 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stanowi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ujmowane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trzy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sposoby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: </a:t>
            </a:r>
            <a:endParaRPr lang="en-US" dirty="0"/>
          </a:p>
          <a:p>
            <a:pPr marL="342900" indent="-342900">
              <a:spcBef>
                <a:spcPts val="200"/>
              </a:spcBef>
              <a:buChar char="•"/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Poprzez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fakt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uruchomienia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procedury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Niebieskiej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Karty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(4 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), </a:t>
            </a:r>
            <a:endParaRPr lang="en-US">
              <a:solidFill>
                <a:srgbClr val="000000"/>
              </a:solidFill>
              <a:latin typeface="Aptos" panose="02110004020202020204"/>
              <a:ea typeface="Calibri"/>
            </a:endParaRPr>
          </a:p>
          <a:p>
            <a:pPr marL="342900" indent="-342900">
              <a:spcBef>
                <a:spcPts val="200"/>
              </a:spcBef>
              <a:buChar char="•"/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Poprzez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fakt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opuszczania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przez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osobę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wnioskującą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ośrodka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dla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osób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doświadczających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przemocy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rodzinie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(1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),</a:t>
            </a:r>
            <a:endParaRPr lang="en-US" dirty="0">
              <a:solidFill>
                <a:srgbClr val="000000"/>
              </a:solidFill>
              <a:latin typeface="Aptos" panose="02110004020202020204"/>
              <a:ea typeface="Calibri"/>
            </a:endParaRPr>
          </a:p>
          <a:p>
            <a:pPr marL="342900" indent="-342900">
              <a:spcBef>
                <a:spcPts val="200"/>
              </a:spcBef>
              <a:buChar char="•"/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Poprzez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fakt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doświadczenia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przemocy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rodzinie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bez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wyszczególnienia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jakiej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podstawie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fakt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ten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miałby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być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stwierdzany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(1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).</a:t>
            </a:r>
            <a:endParaRPr lang="en-US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39B3BD47-4E5F-056F-12DF-F6098CF13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32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7293920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D32AA-C6FE-AD33-8846-072ADEB57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19B5D281-43F0-43A8-5667-42070CA84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83" y="2503643"/>
            <a:ext cx="10322826" cy="1668429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Kryteria dodatkowe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Status uprawnień do pobytu w Polsce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8F642F7E-F030-0CAA-4CCE-5B3B341C2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33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610B19AB-60C9-09CE-04D4-E5E678DDAB38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 dirty="0">
                <a:latin typeface="Poppins"/>
                <a:cs typeface="Poppins"/>
              </a:rPr>
              <a:t>Uchwała SAN </a:t>
            </a:r>
            <a:r>
              <a:rPr lang="pl-PL">
                <a:latin typeface="Poppins"/>
                <a:cs typeface="Poppins"/>
              </a:rPr>
              <a:t>– kryteria dodatkowe cz.2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72052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0D74E-CB0B-D312-CFDF-FE0789819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1E7F5A16-F05C-859E-7935-AC9209B58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 osoby z Ukrainy 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B5144447-E1F3-BB80-B258-A5417B47F1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716216"/>
            <a:ext cx="11326439" cy="3613670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10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swoich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uchwałach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zawarło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status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osoby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która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uciekła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Ukrainy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po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wybuchu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pełnoskalowej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wojny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jako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(7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)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lub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(3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gminy</a:t>
            </a:r>
            <a:r>
              <a:rPr lang="en-US" sz="2000" spc="26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).</a:t>
            </a:r>
            <a:endParaRPr lang="en-US" dirty="0">
              <a:cs typeface="Poppins"/>
            </a:endParaRPr>
          </a:p>
          <a:p>
            <a:pPr>
              <a:spcBef>
                <a:spcPts val="200"/>
              </a:spcBef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Zapisy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związane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programem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“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Wzajemnie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Potrzebni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”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oraz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realizacją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projektu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finansowanego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ze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środków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UNHCR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przez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Fundację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Habitat for Humanity Poland. </a:t>
            </a:r>
            <a:r>
              <a:rPr lang="en-US" sz="2000" spc="26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których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uruchomienie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SAN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łączyło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się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udziałem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programie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“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Wzajemnie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Potrzebni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” po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realizacji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znowelizowały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uchwały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wykreśliły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to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</a:t>
            </a:r>
            <a:endParaRPr lang="en-US" dirty="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7E95B076-7B2B-7C2F-C0A3-710609FF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34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5245870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0F5F0-D54A-6EF5-0333-45361A33F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37496D61-A195-39E2-AFCC-70D8F6125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 osoby migracyjne i uchodźcze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C498577D-5A3E-D94B-19F5-CB2F975899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805" y="2173416"/>
            <a:ext cx="11326439" cy="2510585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Status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uchodźcy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obecny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dwóch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stanowi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stanowi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uwzględnione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niejako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zamiast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dotyczącego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osób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Ukrainy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drugiej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oba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W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trzech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uchwały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posługują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się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cudzoziemca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rozumieniu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ustawy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o</a:t>
            </a:r>
            <a:r>
              <a:rPr lang="en-US" sz="2000" spc="26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 cudzoziemcach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392D0326-F12D-62C0-905E-A1E292769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35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1394588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9D5CB-4233-4EDC-B1C5-C8E251ED9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02CF3E2E-B2F9-9509-A6EF-564122CE7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 Karta Polaka i status repatrianta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8EE98B9E-507A-E1A8-8BA7-8D1452E911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9062" y="1716216"/>
            <a:ext cx="11311925" cy="3497556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tych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które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uwzględniają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status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uchodźcy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jednocześnie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pojawia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się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posiadania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Karty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Polaka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stanowiące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</a:t>
            </a:r>
          </a:p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Status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repatrianta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tych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uchwałach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które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również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uwzględniają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status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uchodźcy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posiadanie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Karty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Polaka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Inna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status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repatrianta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określa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jako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uwzględnia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innych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kategorii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(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osób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Ukrainy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uchodźców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cudzoziemców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oraz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osób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posiadających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Kartę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Polaka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).</a:t>
            </a:r>
          </a:p>
          <a:p>
            <a:pPr>
              <a:spcBef>
                <a:spcPts val="200"/>
              </a:spcBef>
            </a:pPr>
            <a:endParaRPr lang="en-US" sz="2000" spc="26" dirty="0">
              <a:solidFill>
                <a:srgbClr val="191919"/>
              </a:solidFill>
              <a:latin typeface="Poppins"/>
              <a:ea typeface="Calibri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C975D288-93BF-F1A0-0007-48B22A4FF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36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8567039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57327-BC1B-E38A-6EFE-4F349C1D7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DDCC6708-2376-23BE-8F3F-C0107AB7D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83" y="2503643"/>
            <a:ext cx="10322826" cy="1668429"/>
          </a:xfrm>
        </p:spPr>
        <p:txBody>
          <a:bodyPr/>
          <a:lstStyle/>
          <a:p>
            <a: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  <a:t>Kryteria dodatkowe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Sytuacja zawodowa i ekonomiczna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1509D61B-FAD9-2E65-D5A7-5C83CD530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37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F7BCFA88-369E-759B-2D81-9E1E8E358774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Uchwała SAN – kryteria dodatkowe cz.3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43780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C1E55-4072-DB87-17BC-9B7140B3D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7DD99AB7-FD64-B0B4-4024-7ECD4B924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 sytuacja zawodowa i ekonomiczna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41009583-950A-CB75-8537-C6630DA3BF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9062" y="1716216"/>
            <a:ext cx="11311925" cy="3497556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fakt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bezrobocia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wnioskodawcy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ustanowiły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jako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</a:t>
            </a:r>
            <a:endParaRPr lang="en-US"/>
          </a:p>
          <a:p>
            <a:pPr>
              <a:spcBef>
                <a:spcPts val="200"/>
              </a:spcBef>
            </a:pP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Uprawnienia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do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świadczeń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pomocy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społecznej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- to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pojawia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się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czterech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 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–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dwóch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a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</a:t>
            </a:r>
            <a:endParaRPr lang="en-US" dirty="0">
              <a:solidFill>
                <a:srgbClr val="000000"/>
              </a:solidFill>
              <a:latin typeface="Aptos" panose="02110004020202020204"/>
              <a:ea typeface="Calibri"/>
            </a:endParaRPr>
          </a:p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samej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–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jako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jedynej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–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również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zagrożenie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wykluczeniem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społecznym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</a:t>
            </a:r>
            <a:endParaRPr lang="en-US" b="1"/>
          </a:p>
          <a:p>
            <a:pPr>
              <a:spcBef>
                <a:spcPts val="200"/>
              </a:spcBef>
            </a:pPr>
            <a:endParaRPr lang="en-US" sz="2000" spc="26" dirty="0">
              <a:solidFill>
                <a:srgbClr val="191919"/>
              </a:solidFill>
              <a:latin typeface="Poppins"/>
              <a:ea typeface="Calibri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FAD601D8-0EBA-CB31-D33B-8BDF3D92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38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9056101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CBFEF-C589-EBFF-6063-B59FBC573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6AE6E0A3-E814-EF2C-C60A-1877A94B3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 praca w określonym sektorze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4CCACB0A-525E-CD6D-275B-B62FC6F118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9062" y="1716216"/>
            <a:ext cx="11311925" cy="3497556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endParaRPr lang="en-US" sz="2000" spc="26" dirty="0">
              <a:solidFill>
                <a:srgbClr val="191919"/>
              </a:solidFill>
              <a:latin typeface="Poppins"/>
              <a:ea typeface="Calibri"/>
              <a:cs typeface="Poppins"/>
            </a:endParaRPr>
          </a:p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czterech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stanowi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również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praca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trzech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sektorów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: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edukacja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opieka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zdrowotna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pomoc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społeczna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trzech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gminach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to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a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Ponadto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status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absolwenta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szkoły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wyższej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</a:t>
            </a:r>
          </a:p>
          <a:p>
            <a:pPr>
              <a:spcBef>
                <a:spcPts val="200"/>
              </a:spcBef>
            </a:pPr>
            <a:endParaRPr lang="en-US" sz="2000" spc="26" dirty="0">
              <a:solidFill>
                <a:srgbClr val="191919"/>
              </a:solidFill>
              <a:latin typeface="Poppins"/>
              <a:ea typeface="Calibri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D6F1C5ED-DBAE-FC64-96DD-82E19E477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39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599027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latin typeface="Poppins" pitchFamily="2" charset="0"/>
                <a:cs typeface="Poppins" pitchFamily="2" charset="0"/>
              </a:rPr>
              <a:t>Finansowanie projektu ORNS</a:t>
            </a:r>
          </a:p>
        </p:txBody>
      </p:sp>
      <p:sp>
        <p:nvSpPr>
          <p:cNvPr id="4" name="Treść slajdu"/>
          <p:cNvSpPr>
            <a:spLocks noGrp="1"/>
          </p:cNvSpPr>
          <p:nvPr>
            <p:ph type="body" sz="quarter" idx="13"/>
          </p:nvPr>
        </p:nvSpPr>
        <p:spPr>
          <a:xfrm>
            <a:off x="555176" y="1701496"/>
            <a:ext cx="11086954" cy="3998504"/>
          </a:xfrm>
        </p:spPr>
        <p:txBody>
          <a:bodyPr vert="horz" lIns="91440" tIns="90000" rIns="91440" bIns="90000" rtlCol="0" anchor="t">
            <a:normAutofit/>
          </a:bodyPr>
          <a:lstStyle/>
          <a:p>
            <a:pPr>
              <a:lnSpc>
                <a:spcPts val="2200"/>
              </a:lnSpc>
              <a:spcBef>
                <a:spcPts val="200"/>
              </a:spcBef>
            </a:pPr>
            <a:endParaRPr lang="pl-PL" sz="2000" dirty="0">
              <a:solidFill>
                <a:schemeClr val="tx2">
                  <a:lumMod val="75000"/>
                  <a:lumOff val="25000"/>
                </a:schemeClr>
              </a:solidFill>
              <a:latin typeface="Poppins" pitchFamily="2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defRPr/>
            </a:pPr>
            <a:r>
              <a:rPr lang="pl-PL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itchFamily="2" charset="0"/>
              </a:rPr>
              <a:t>Działanie realizowane jest w ramach projektu „Ośrodek Rozwoju Najmu Społecznego” – działanie 5.1 Innowacje Społeczne w ramach Programu Fundusze Europejskie dla Rozwoju Społecznego 2021-2027, współfinansowanego z Europejskiego Funduszu Społecznego Plus. </a:t>
            </a:r>
          </a:p>
          <a:p>
            <a:pPr lvl="0">
              <a:spcBef>
                <a:spcPts val="1000"/>
              </a:spcBef>
              <a:spcAft>
                <a:spcPts val="0"/>
              </a:spcAft>
              <a:defRPr/>
            </a:pPr>
            <a:r>
              <a:rPr lang="pl-PL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Poppins" pitchFamily="2" charset="0"/>
              </a:rPr>
              <a:t>Numer projektu: FERS.05.01-IZ.00-0040/25</a:t>
            </a: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sz="2000" dirty="0">
              <a:latin typeface="Poppins" pitchFamily="2" charset="0"/>
              <a:cs typeface="Poppins" pitchFamily="2" charset="0"/>
            </a:endParaRP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sz="2000" dirty="0">
              <a:latin typeface="Poppins" pitchFamily="2" charset="0"/>
              <a:cs typeface="Poppins" pitchFamily="2" charset="0"/>
            </a:endParaRP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sz="2000" dirty="0">
              <a:latin typeface="Poppins" pitchFamily="2" charset="0"/>
            </a:endParaRPr>
          </a:p>
          <a:p>
            <a:pPr>
              <a:lnSpc>
                <a:spcPts val="2200"/>
              </a:lnSpc>
              <a:spcBef>
                <a:spcPts val="200"/>
              </a:spcBef>
            </a:pPr>
            <a:endParaRPr lang="pl-PL" sz="2000" dirty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4</a:t>
            </a:fld>
            <a:endParaRPr lang="pl-PL" sz="1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E5273-3FAC-3622-E46B-D3F43A40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FAE3293E-24CA-0886-F3C0-2279CC5EA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 kluczowe zawody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C733EE39-6D46-E590-1D59-6098577A1F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9062" y="1716216"/>
            <a:ext cx="11311925" cy="3497556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endParaRPr lang="en-US" sz="2000" spc="26" dirty="0">
              <a:solidFill>
                <a:srgbClr val="191919"/>
              </a:solidFill>
              <a:latin typeface="Poppins"/>
              <a:ea typeface="Calibri"/>
              <a:cs typeface="Poppins"/>
            </a:endParaRPr>
          </a:p>
          <a:p>
            <a:pPr>
              <a:spcBef>
                <a:spcPts val="200"/>
              </a:spcBef>
            </a:pP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Dwie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jako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stosują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reprezentowanie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określonych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zawodów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które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kluczowe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widzenia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Tekst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uchwał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mówi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wręcz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o “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osobach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niezbędnych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uwagi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na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potrzeby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kadrowe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gminy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w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związku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z 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rodzajem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wykonywanej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pracy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lub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posiadanymi</a:t>
            </a:r>
            <a:r>
              <a:rPr lang="en-US" sz="2000" b="1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b="1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kwalifikacjami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np.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lekarze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lub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inni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niezbędni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specjaliści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.”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636710CA-9ED3-7019-C1FA-292B9284E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40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0571271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A4E49-C952-CA9C-8C28-C4164B803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4E8481BC-9D8A-FB05-E90B-18090FECB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83" y="2503643"/>
            <a:ext cx="10322826" cy="1668429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Kryteria dodatkowe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Inne?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473C1DCE-193C-6B75-CF7E-59EB53A4C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41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303B48B7-05C9-BBFD-A3D9-9BD6A5C30293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Uchwała SAN – kryteria dodatkowe cz.4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41240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66B04-05CC-F3EB-60A1-F87FA26CE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3303FA16-6079-D6E7-D1C6-CB81DBEA5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 książeczka mieszkaniowa</a:t>
            </a:r>
            <a:endParaRPr lang="en-US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D84BF60C-A58B-6F04-B34D-216F05A185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9062" y="1716216"/>
            <a:ext cx="11311925" cy="3497556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spcBef>
                <a:spcPts val="200"/>
              </a:spcBef>
            </a:pPr>
            <a:endParaRPr lang="en-US" sz="2000" spc="26" dirty="0">
              <a:solidFill>
                <a:srgbClr val="191919"/>
              </a:solidFill>
              <a:latin typeface="Poppins"/>
              <a:ea typeface="Calibri"/>
              <a:cs typeface="Poppins"/>
            </a:endParaRPr>
          </a:p>
          <a:p>
            <a:pPr>
              <a:spcBef>
                <a:spcPts val="200"/>
              </a:spcBef>
            </a:pPr>
            <a:r>
              <a:rPr lang="en-US" sz="2000" spc="26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Posiadanie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wkładu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oszczędnościowego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gromadzonego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rachunku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bankowym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cele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mieszkaniowe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którego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dowód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stanowi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książeczka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mieszkaniowa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wydana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przed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23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października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1990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roku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 To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zawierają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dwie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uchwały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-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jednej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gminie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jest to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kryterium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dodatkowe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, w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drugiej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zaś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 </a:t>
            </a:r>
            <a:r>
              <a:rPr lang="en-US" sz="2000" spc="26" dirty="0" err="1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punktowane</a:t>
            </a:r>
            <a:r>
              <a:rPr lang="en-US" sz="2000" spc="26" dirty="0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. 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60613B21-F6BC-9B46-C4D2-21E4E8A9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42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1413605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49EA3-9280-4C24-9012-E8CED3F48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F0EC7AA7-D6FC-F1AE-ECE0-518A3A511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83" y="2503643"/>
            <a:ext cx="10322826" cy="1668429"/>
          </a:xfrm>
        </p:spPr>
        <p:txBody>
          <a:bodyPr/>
          <a:lstStyle/>
          <a:p>
            <a: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  <a:t>Warsztat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konstrukcja uchwały w praktyce</a:t>
            </a:r>
            <a:endParaRPr lang="en-US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D93B8476-1089-45CA-6F74-61846156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43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7447C509-89BF-0A25-C3B9-998D34D6F040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Część warsztatowa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412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90A61-11D8-A7A2-63E2-BC01EE4DB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34C15AD6-195D-41CB-43AD-066BAEAF6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426" y="1828729"/>
            <a:ext cx="10337340" cy="3199686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Warsztat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przygotowanie projektu uchwały</a:t>
            </a:r>
            <a:endParaRPr lang="pl-PL" sz="400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A2F07DED-11CD-E0B6-FBDE-4F33D8FD8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44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78D6E3B3-2739-6C41-DD88-365DE80A57AF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Blok I – 30 minut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380034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472F4-1E08-0526-5206-F74E148C6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2F7B9704-AF36-D37E-3A13-513231307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426" y="1828729"/>
            <a:ext cx="10337340" cy="3199686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Warsztat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solidFill>
                  <a:srgbClr val="000000"/>
                </a:solidFill>
                <a:latin typeface="Poppins"/>
                <a:cs typeface="Poppins"/>
              </a:rPr>
              <a:t>konsultacje z radnymi</a:t>
            </a:r>
            <a:endParaRPr lang="pl-PL" sz="4000">
              <a:solidFill>
                <a:srgbClr val="000000"/>
              </a:solidFill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65287804-CA08-92F5-A595-96D37494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45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F1280556-804B-BEA5-383F-3FFAB1141FB7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Blok II – 20+10 minut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985602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DBD54-3E33-3FD7-150E-CEB139FAC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B6E663F6-D197-6CA7-66E7-455E42459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426" y="1828729"/>
            <a:ext cx="10337340" cy="3199686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Przerwa na lunch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endParaRPr lang="pl-PL" sz="400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27B83E75-0E6C-6740-B3CA-4B56B049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46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6601323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77115-1436-CEF0-9543-63540960B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9F39895B-8909-C8DF-58C9-4DEFE6E5B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426" y="1828729"/>
            <a:ext cx="10337340" cy="3199686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Warsztat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konsultacje społeczne</a:t>
            </a:r>
            <a:endParaRPr lang="pl-PL" sz="400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A3FDD2FA-A494-B1D4-DE9C-F0525E366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47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1D0E902E-5914-4E92-D088-7CF1D41C2A38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Blok III – 20+10 minut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44685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E44FC-6AD3-D7E6-2696-4444D2100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3166C749-68B0-BD1A-CB7F-E19B570A5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426" y="1828729"/>
            <a:ext cx="10337340" cy="3199686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Warsztat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przygotowanie prezentacji</a:t>
            </a:r>
            <a:endParaRPr lang="pl-PL" sz="400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08B55955-3BC4-0E29-9FC7-4D18CCC95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48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BC79BE8C-6A24-4FE7-F1AE-DA6C99E8E5A0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Blok IV – 5 minut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839144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05CC4-D9E8-3119-44B5-9AF9C4EF4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79CF5930-E724-E8F1-AD06-45BA25FE0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426" y="1828729"/>
            <a:ext cx="10337340" cy="3199686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Warsztat</a:t>
            </a:r>
            <a:br>
              <a:rPr lang="pl-PL" sz="6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4000">
                <a:latin typeface="Poppins"/>
                <a:cs typeface="Poppins"/>
              </a:rPr>
              <a:t>prezentacja, dyskusja, podsumowanie</a:t>
            </a:r>
            <a:endParaRPr lang="pl-PL" sz="4000"/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7DD14F8B-1F01-4A8C-540C-0F360AB09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49</a:t>
            </a:fld>
            <a:endParaRPr lang="pl-PL" sz="1800" dirty="0"/>
          </a:p>
        </p:txBody>
      </p:sp>
      <p:sp>
        <p:nvSpPr>
          <p:cNvPr id="5" name="Tytuł slajdu">
            <a:extLst>
              <a:ext uri="{FF2B5EF4-FFF2-40B4-BE49-F238E27FC236}">
                <a16:creationId xmlns:a16="http://schemas.microsoft.com/office/drawing/2014/main" id="{CBEB0AA3-E2ED-BBEB-B8F0-1003E04B5753}"/>
              </a:ext>
            </a:extLst>
          </p:cNvPr>
          <p:cNvSpPr txBox="1">
            <a:spLocks/>
          </p:cNvSpPr>
          <p:nvPr/>
        </p:nvSpPr>
        <p:spPr>
          <a:xfrm>
            <a:off x="555177" y="798411"/>
            <a:ext cx="10293798" cy="329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r>
              <a:rPr lang="pl-PL">
                <a:latin typeface="Poppins"/>
                <a:cs typeface="Poppins"/>
              </a:rPr>
              <a:t>Blok V – 25 minut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5490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>
                <a:latin typeface="Poppins"/>
                <a:cs typeface="Poppins"/>
              </a:rPr>
              <a:t>Kontrakt i zasady </a:t>
            </a:r>
            <a:r>
              <a:rPr lang="pl-PL">
                <a:latin typeface="Poppins"/>
                <a:cs typeface="Poppins"/>
              </a:rPr>
              <a:t>warsztatu</a:t>
            </a:r>
            <a:endParaRPr lang="pl-PL" sz="2800" b="1" dirty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5</a:t>
            </a:fld>
            <a:endParaRPr lang="pl-PL" sz="1800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CD431363-DD0E-426F-C2FA-0BEB0DDA9AE3}"/>
              </a:ext>
            </a:extLst>
          </p:cNvPr>
          <p:cNvSpPr txBox="1">
            <a:spLocks noGrp="1"/>
          </p:cNvSpPr>
          <p:nvPr>
            <p:ph type="body" sz="quarter" idx="13"/>
          </p:nvPr>
        </p:nvSpPr>
        <p:spPr>
          <a:xfrm>
            <a:off x="555176" y="1708753"/>
            <a:ext cx="11326439" cy="37477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AutoNum type="arabicPeriod"/>
            </a:pPr>
            <a:r>
              <a:rPr lang="pl-PL" sz="2400" b="1">
                <a:solidFill>
                  <a:schemeClr val="tx2">
                    <a:lumMod val="75000"/>
                    <a:lumOff val="25000"/>
                  </a:schemeClr>
                </a:solidFill>
                <a:ea typeface="+mn-lt"/>
                <a:cs typeface="+mn-lt"/>
              </a:rPr>
              <a:t>Praca w grupach </a:t>
            </a:r>
            <a:r>
              <a:rPr lang="pl-PL" sz="2400">
                <a:ea typeface="+mn-lt"/>
                <a:cs typeface="+mn-lt"/>
              </a:rPr>
              <a:t>– wspólnie tworzymy treść, indywidualnie uczymy się procesu</a:t>
            </a:r>
            <a:r>
              <a:rPr lang="pl-PL" sz="2400" dirty="0">
                <a:ea typeface="+mn-lt"/>
                <a:cs typeface="+mn-lt"/>
              </a:rPr>
              <a:t>;</a:t>
            </a:r>
            <a:endParaRPr lang="pl-PL"/>
          </a:p>
          <a:p>
            <a:pPr marL="457200" indent="-457200">
              <a:buAutoNum type="arabicPeriod"/>
            </a:pPr>
            <a:r>
              <a:rPr lang="pl-PL" sz="2400" b="1">
                <a:solidFill>
                  <a:schemeClr val="tx2">
                    <a:lumMod val="75000"/>
                    <a:lumOff val="25000"/>
                  </a:schemeClr>
                </a:solidFill>
                <a:ea typeface="+mn-lt"/>
                <a:cs typeface="+mn-lt"/>
              </a:rPr>
              <a:t>Każdy głos ma znaczenie </a:t>
            </a:r>
            <a:r>
              <a:rPr lang="pl-PL" sz="2400">
                <a:ea typeface="+mn-lt"/>
                <a:cs typeface="+mn-lt"/>
              </a:rPr>
              <a:t>- jest równoprawny i ma szansę wybrzmieć;</a:t>
            </a:r>
            <a:r>
              <a:rPr lang="pl-PL" sz="2400" dirty="0">
                <a:ea typeface="+mn-lt"/>
                <a:cs typeface="+mn-lt"/>
              </a:rPr>
              <a:t> </a:t>
            </a:r>
            <a:endParaRPr lang="pl-PL" sz="2400" dirty="0">
              <a:ea typeface="+mn-lt"/>
            </a:endParaRPr>
          </a:p>
          <a:p>
            <a:pPr marL="457200" indent="-457200">
              <a:buAutoNum type="arabicPeriod"/>
            </a:pPr>
            <a:r>
              <a:rPr lang="pl-PL" sz="2400" b="1">
                <a:solidFill>
                  <a:schemeClr val="tx2">
                    <a:lumMod val="75000"/>
                    <a:lumOff val="25000"/>
                  </a:schemeClr>
                </a:solidFill>
                <a:ea typeface="+mn-lt"/>
                <a:cs typeface="+mn-lt"/>
              </a:rPr>
              <a:t>Pytania</a:t>
            </a:r>
            <a:r>
              <a:rPr lang="pl-PL" sz="2400" b="1">
                <a:ea typeface="+mn-lt"/>
                <a:cs typeface="+mn-lt"/>
              </a:rPr>
              <a:t> -</a:t>
            </a:r>
            <a:r>
              <a:rPr lang="pl-PL" sz="2400">
                <a:ea typeface="+mn-lt"/>
                <a:cs typeface="+mn-lt"/>
              </a:rPr>
              <a:t> nie ma złych, wszystkie budują lepsze zrozumienie; </a:t>
            </a:r>
            <a:endParaRPr lang="pl-PL"/>
          </a:p>
          <a:p>
            <a:pPr marL="457200" indent="-457200">
              <a:buAutoNum type="arabicPeriod"/>
            </a:pPr>
            <a:r>
              <a:rPr lang="pl-PL" sz="2400" b="1">
                <a:solidFill>
                  <a:schemeClr val="tx2">
                    <a:lumMod val="75000"/>
                    <a:lumOff val="25000"/>
                  </a:schemeClr>
                </a:solidFill>
                <a:ea typeface="+mn-lt"/>
                <a:cs typeface="+mn-lt"/>
              </a:rPr>
              <a:t>Krytyka</a:t>
            </a:r>
            <a:r>
              <a:rPr lang="pl-PL" sz="2400" b="1" dirty="0">
                <a:solidFill>
                  <a:srgbClr val="94B2CF"/>
                </a:solidFill>
                <a:ea typeface="+mn-lt"/>
                <a:cs typeface="+mn-lt"/>
              </a:rPr>
              <a:t> </a:t>
            </a:r>
            <a:r>
              <a:rPr lang="pl-PL" sz="2400">
                <a:ea typeface="+mn-lt"/>
                <a:cs typeface="+mn-lt"/>
              </a:rPr>
              <a:t>- nie stosujemy, nie oceniamy. Dyskutujemy z pomysłem, nie z osobą;</a:t>
            </a:r>
            <a:endParaRPr lang="pl-PL"/>
          </a:p>
          <a:p>
            <a:pPr marL="457200" indent="-457200">
              <a:buAutoNum type="arabicPeriod"/>
            </a:pPr>
            <a:r>
              <a:rPr lang="pl-PL" sz="2400" b="1">
                <a:solidFill>
                  <a:schemeClr val="tx2">
                    <a:lumMod val="75000"/>
                    <a:lumOff val="25000"/>
                  </a:schemeClr>
                </a:solidFill>
                <a:ea typeface="+mn-lt"/>
                <a:cs typeface="+mn-lt"/>
              </a:rPr>
              <a:t>Facylitacja - </a:t>
            </a:r>
            <a:r>
              <a:rPr lang="pl-PL" sz="2400">
                <a:ea typeface="+mn-lt"/>
                <a:cs typeface="+mn-lt"/>
              </a:rPr>
              <a:t>jesteśmy</a:t>
            </a:r>
            <a:r>
              <a:rPr lang="pl-PL" sz="2400">
                <a:solidFill>
                  <a:srgbClr val="000000"/>
                </a:solidFill>
                <a:ea typeface="+mn-lt"/>
                <a:cs typeface="+mn-lt"/>
              </a:rPr>
              <a:t> do dyspozycji, ale nie ingerujemy w proces grupowy;</a:t>
            </a:r>
            <a:endParaRPr lang="pl-PL" sz="2400" b="1">
              <a:solidFill>
                <a:schemeClr val="tx2">
                  <a:lumMod val="75000"/>
                  <a:lumOff val="25000"/>
                </a:schemeClr>
              </a:solidFill>
              <a:ea typeface="+mn-lt"/>
              <a:cs typeface="+mn-lt"/>
            </a:endParaRPr>
          </a:p>
          <a:p>
            <a:pPr marL="457200" indent="-457200">
              <a:buAutoNum type="arabicPeriod"/>
            </a:pPr>
            <a:r>
              <a:rPr lang="pl-PL" sz="2400" b="1">
                <a:solidFill>
                  <a:schemeClr val="tx2">
                    <a:lumMod val="76000"/>
                    <a:lumOff val="24000"/>
                  </a:schemeClr>
                </a:solidFill>
                <a:cs typeface="Poppins"/>
              </a:rPr>
              <a:t>Inne, jakie?</a:t>
            </a:r>
            <a:r>
              <a:rPr lang="pl-PL" sz="2400" dirty="0">
                <a:solidFill>
                  <a:schemeClr val="tx2">
                    <a:lumMod val="76000"/>
                    <a:lumOff val="24000"/>
                  </a:schemeClr>
                </a:solidFill>
                <a:cs typeface="Poppins"/>
              </a:rPr>
              <a:t> </a:t>
            </a:r>
            <a:r>
              <a:rPr lang="pl-PL" sz="2400">
                <a:solidFill>
                  <a:srgbClr val="000000"/>
                </a:solidFill>
                <a:cs typeface="Poppins"/>
              </a:rPr>
              <a:t>- chcesz dodać zasadę? Jasne - jaką? </a:t>
            </a:r>
            <a:endParaRPr lang="pl-PL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3E705-EC85-23EF-66AF-B7DEF1735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19E4175A-E260-F855-8CC7-827B39648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1157" y="1990609"/>
            <a:ext cx="6654526" cy="653053"/>
          </a:xfrm>
        </p:spPr>
        <p:txBody>
          <a:bodyPr/>
          <a:lstStyle/>
          <a:p>
            <a:r>
              <a:rPr lang="pl-PL">
                <a:latin typeface="Poppins"/>
                <a:cs typeface="Poppins"/>
              </a:rPr>
              <a:t>Dziękujemy za udział!</a:t>
            </a:r>
          </a:p>
        </p:txBody>
      </p:sp>
      <p:sp>
        <p:nvSpPr>
          <p:cNvPr id="4" name="Tytuł 2">
            <a:extLst>
              <a:ext uri="{FF2B5EF4-FFF2-40B4-BE49-F238E27FC236}">
                <a16:creationId xmlns:a16="http://schemas.microsoft.com/office/drawing/2014/main" id="{F02BFE0E-81AB-D2E2-7A15-3FF79AB9198D}"/>
              </a:ext>
            </a:extLst>
          </p:cNvPr>
          <p:cNvSpPr txBox="1">
            <a:spLocks/>
          </p:cNvSpPr>
          <p:nvPr/>
        </p:nvSpPr>
        <p:spPr>
          <a:xfrm>
            <a:off x="4285251" y="3293429"/>
            <a:ext cx="5754488" cy="1614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pl-PL" sz="2000">
                <a:solidFill>
                  <a:schemeClr val="tx2">
                    <a:lumMod val="76000"/>
                    <a:lumOff val="24000"/>
                  </a:schemeClr>
                </a:solidFill>
                <a:latin typeface="Poppins"/>
                <a:cs typeface="Poppins"/>
              </a:rPr>
              <a:t>warsztat</a:t>
            </a:r>
            <a:r>
              <a:rPr lang="pl-PL" sz="2000" dirty="0">
                <a:solidFill>
                  <a:schemeClr val="tx2">
                    <a:lumMod val="76000"/>
                    <a:lumOff val="24000"/>
                  </a:schemeClr>
                </a:solidFill>
                <a:latin typeface="Poppins"/>
                <a:cs typeface="Poppins"/>
              </a:rPr>
              <a:t> dla gmin objętych wsparciem w ramach projektu ORNS</a:t>
            </a:r>
          </a:p>
          <a:p>
            <a:pPr>
              <a:lnSpc>
                <a:spcPct val="150000"/>
              </a:lnSpc>
            </a:pPr>
            <a:br>
              <a:rPr lang="pl-PL" sz="2000" dirty="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2000">
                <a:solidFill>
                  <a:srgbClr val="C00000"/>
                </a:solidFill>
                <a:latin typeface="Poppins"/>
                <a:cs typeface="Poppins"/>
              </a:rPr>
              <a:t>29.06.2026</a:t>
            </a:r>
            <a:endParaRPr lang="pl-PL">
              <a:solidFill>
                <a:srgbClr val="C00000"/>
              </a:solidFill>
              <a:latin typeface="Poppins"/>
              <a:cs typeface="Poppins"/>
            </a:endParaRPr>
          </a:p>
          <a:p>
            <a:pPr>
              <a:lnSpc>
                <a:spcPct val="150000"/>
              </a:lnSpc>
            </a:pPr>
            <a:r>
              <a:rPr lang="pl-PL" sz="2000">
                <a:solidFill>
                  <a:srgbClr val="000000"/>
                </a:solidFill>
                <a:latin typeface="Poppins"/>
                <a:cs typeface="Poppins"/>
              </a:rPr>
              <a:t>Kontakt: </a:t>
            </a:r>
            <a:r>
              <a:rPr lang="pl-PL" sz="2000" dirty="0">
                <a:solidFill>
                  <a:srgbClr val="C00000"/>
                </a:solidFill>
                <a:latin typeface="Poppins"/>
                <a:cs typeface="Poppins"/>
                <a:hlinkClick r:id="rId2"/>
              </a:rPr>
              <a:t>orns@irmir.pl</a:t>
            </a:r>
            <a:endParaRPr lang="pl-PL">
              <a:latin typeface="Poppins"/>
              <a:cs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3239751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Plan spotkania </a:t>
            </a:r>
            <a:endParaRPr lang="en-US"/>
          </a:p>
        </p:txBody>
      </p:sp>
      <p:sp>
        <p:nvSpPr>
          <p:cNvPr id="4" name="Treść slajdu"/>
          <p:cNvSpPr>
            <a:spLocks noGrp="1"/>
          </p:cNvSpPr>
          <p:nvPr>
            <p:ph type="body" sz="quarter" idx="13"/>
          </p:nvPr>
        </p:nvSpPr>
        <p:spPr>
          <a:xfrm>
            <a:off x="555176" y="1495168"/>
            <a:ext cx="11086954" cy="4324864"/>
          </a:xfrm>
        </p:spPr>
        <p:txBody>
          <a:bodyPr vert="horz" lIns="91440" tIns="90000" rIns="91440" bIns="90000" rtlCol="0" anchor="t">
            <a:normAutofit/>
          </a:bodyPr>
          <a:lstStyle/>
          <a:p>
            <a:pPr marL="457200" indent="-457200">
              <a:spcBef>
                <a:spcPts val="200"/>
              </a:spcBef>
              <a:buAutoNum type="arabicPeriod"/>
            </a:pPr>
            <a:r>
              <a:rPr lang="pl-PL" sz="2000">
                <a:latin typeface="Poppins"/>
                <a:cs typeface="Poppins"/>
              </a:rPr>
              <a:t>Uchwała SAN – co powinno się w niej znaleźć?</a:t>
            </a:r>
            <a:endParaRPr lang="pl-PL" sz="2000" dirty="0">
              <a:latin typeface="Poppins"/>
            </a:endParaRPr>
          </a:p>
          <a:p>
            <a:pPr marL="457200" indent="-457200">
              <a:spcBef>
                <a:spcPts val="200"/>
              </a:spcBef>
              <a:buFont typeface="+mj-lt"/>
              <a:buAutoNum type="arabicPeriod"/>
            </a:pPr>
            <a:r>
              <a:rPr lang="pl-PL" sz="2000">
                <a:latin typeface="Poppins"/>
                <a:cs typeface="Poppins"/>
              </a:rPr>
              <a:t>Warsztaty – blok I planowanie Uchwały </a:t>
            </a:r>
            <a:endParaRPr lang="pl-PL" sz="2000">
              <a:latin typeface="Poppins" pitchFamily="2" charset="0"/>
              <a:cs typeface="Poppins" pitchFamily="2" charset="0"/>
            </a:endParaRPr>
          </a:p>
          <a:p>
            <a:pPr marL="457200" indent="-457200">
              <a:spcBef>
                <a:spcPts val="200"/>
              </a:spcBef>
              <a:buAutoNum type="arabicPeriod"/>
            </a:pPr>
            <a:r>
              <a:rPr lang="pl-PL" sz="2000">
                <a:latin typeface="Poppins"/>
                <a:cs typeface="Poppins"/>
              </a:rPr>
              <a:t>Warsztaty – blok II: konsultacje z radnymi</a:t>
            </a:r>
            <a:endParaRPr lang="pl-PL"/>
          </a:p>
          <a:p>
            <a:pPr marL="457200" indent="-457200">
              <a:spcBef>
                <a:spcPts val="200"/>
              </a:spcBef>
              <a:buAutoNum type="arabicPeriod"/>
            </a:pPr>
            <a:r>
              <a:rPr lang="pl-PL" sz="2000">
                <a:latin typeface="Poppins"/>
                <a:cs typeface="Poppins"/>
              </a:rPr>
              <a:t>Przerwa na lunch</a:t>
            </a:r>
            <a:endParaRPr lang="pl-PL" sz="2000" dirty="0">
              <a:latin typeface="Poppins"/>
              <a:cs typeface="Poppins"/>
            </a:endParaRPr>
          </a:p>
          <a:p>
            <a:pPr marL="457200" indent="-457200">
              <a:spcBef>
                <a:spcPts val="200"/>
              </a:spcBef>
              <a:buFont typeface="+mj-lt"/>
              <a:buAutoNum type="arabicPeriod"/>
            </a:pPr>
            <a:r>
              <a:rPr lang="pl-PL" sz="2000">
                <a:latin typeface="Poppins"/>
                <a:cs typeface="Poppins"/>
              </a:rPr>
              <a:t>Warsztaty – blok III: konsultacje społeczne</a:t>
            </a:r>
            <a:endParaRPr lang="pl-PL" sz="2000">
              <a:latin typeface="Poppins" pitchFamily="2" charset="0"/>
              <a:cs typeface="Poppins" pitchFamily="2" charset="0"/>
            </a:endParaRPr>
          </a:p>
          <a:p>
            <a:pPr marL="457200" indent="-457200">
              <a:spcBef>
                <a:spcPts val="200"/>
              </a:spcBef>
              <a:buAutoNum type="arabicPeriod"/>
            </a:pPr>
            <a:r>
              <a:rPr lang="pl-PL" sz="2000">
                <a:latin typeface="Poppins"/>
                <a:cs typeface="Poppins"/>
              </a:rPr>
              <a:t>Podsumowanie i dyskusja</a:t>
            </a:r>
            <a:endParaRPr lang="pl-PL"/>
          </a:p>
          <a:p>
            <a:pPr marL="457200" indent="-457200">
              <a:spcBef>
                <a:spcPts val="200"/>
              </a:spcBef>
              <a:buAutoNum type="arabicPeriod"/>
            </a:pPr>
            <a:r>
              <a:rPr lang="pl-PL" sz="2000">
                <a:latin typeface="Poppins"/>
                <a:cs typeface="Poppins"/>
              </a:rPr>
              <a:t>Pytania i odpowiedzi</a:t>
            </a:r>
            <a:endParaRPr lang="pl-PL" sz="2000" dirty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6</a:t>
            </a:fld>
            <a:endParaRPr lang="pl-PL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/>
          <p:cNvSpPr>
            <a:spLocks noGrp="1"/>
          </p:cNvSpPr>
          <p:nvPr>
            <p:ph type="title"/>
          </p:nvPr>
        </p:nvSpPr>
        <p:spPr>
          <a:xfrm>
            <a:off x="609111" y="2503643"/>
            <a:ext cx="10293798" cy="1116887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  <a:latin typeface="Poppins"/>
                <a:cs typeface="Poppins"/>
              </a:rPr>
              <a:t>Uchwała SAN</a:t>
            </a:r>
            <a:endParaRPr lang="pl-PL" sz="6000" dirty="0">
              <a:solidFill>
                <a:srgbClr val="C00000"/>
              </a:solidFill>
            </a:endParaRPr>
          </a:p>
        </p:txBody>
      </p:sp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7</a:t>
            </a:fld>
            <a:endParaRPr lang="pl-PL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co to takiego?</a:t>
            </a:r>
            <a:endParaRPr lang="pl-PL" sz="2800" b="1" dirty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4" name="Treść slajdu"/>
          <p:cNvSpPr>
            <a:spLocks noGrp="1"/>
          </p:cNvSpPr>
          <p:nvPr>
            <p:ph type="body" sz="quarter" idx="13"/>
          </p:nvPr>
        </p:nvSpPr>
        <p:spPr>
          <a:xfrm>
            <a:off x="1701805" y="1868616"/>
            <a:ext cx="3866097" cy="667270"/>
          </a:xfrm>
        </p:spPr>
        <p:txBody>
          <a:bodyPr vert="horz" lIns="91440" tIns="90000" rIns="91440" bIns="90000" rtlCol="0" anchor="t">
            <a:noAutofit/>
          </a:bodyPr>
          <a:lstStyle/>
          <a:p>
            <a:pPr>
              <a:defRPr/>
            </a:pPr>
            <a:r>
              <a:rPr lang="pl-PL" sz="2000" b="1">
                <a:latin typeface="Poppins"/>
                <a:cs typeface="Poppins"/>
              </a:rPr>
              <a:t>Uchwała powołująca SAN</a:t>
            </a:r>
            <a:endParaRPr lang="en-US" sz="2000" spc="26">
              <a:solidFill>
                <a:srgbClr val="191919"/>
              </a:solidFill>
              <a:latin typeface="Poppins"/>
              <a:cs typeface="Poppins"/>
            </a:endParaRPr>
          </a:p>
        </p:txBody>
      </p:sp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8</a:t>
            </a:fld>
            <a:endParaRPr lang="pl-PL" sz="1800" dirty="0"/>
          </a:p>
        </p:txBody>
      </p:sp>
      <p:pic>
        <p:nvPicPr>
          <p:cNvPr id="3" name="Picture 2" descr="Zdjęcie góry lodowej.">
            <a:extLst>
              <a:ext uri="{FF2B5EF4-FFF2-40B4-BE49-F238E27FC236}">
                <a16:creationId xmlns:a16="http://schemas.microsoft.com/office/drawing/2014/main" id="{56C0F0BF-DB53-FD85-E5E6-B7AB700CA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7976" y="1660298"/>
            <a:ext cx="3651251" cy="4001861"/>
          </a:xfrm>
          <a:prstGeom prst="rect">
            <a:avLst/>
          </a:prstGeom>
        </p:spPr>
      </p:pic>
      <p:sp>
        <p:nvSpPr>
          <p:cNvPr id="7" name="Treść slajdu">
            <a:extLst>
              <a:ext uri="{FF2B5EF4-FFF2-40B4-BE49-F238E27FC236}">
                <a16:creationId xmlns:a16="http://schemas.microsoft.com/office/drawing/2014/main" id="{1D7DC235-1A92-F1B4-AC89-F2DBC179772A}"/>
              </a:ext>
            </a:extLst>
          </p:cNvPr>
          <p:cNvSpPr txBox="1">
            <a:spLocks/>
          </p:cNvSpPr>
          <p:nvPr/>
        </p:nvSpPr>
        <p:spPr>
          <a:xfrm>
            <a:off x="1701805" y="3886102"/>
            <a:ext cx="4395868" cy="667270"/>
          </a:xfrm>
          <a:prstGeom prst="rect">
            <a:avLst/>
          </a:prstGeom>
        </p:spPr>
        <p:txBody>
          <a:bodyPr vert="horz" lIns="91440" tIns="90000" rIns="91440" bIns="90000" rtlCol="0" anchor="t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Poppins" pitchFamily="2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9pPr>
          </a:lstStyle>
          <a:p>
            <a:pPr>
              <a:defRPr/>
            </a:pPr>
            <a:r>
              <a:rPr lang="pl-PL" sz="2000" b="1">
                <a:latin typeface="Poppins"/>
                <a:cs typeface="Poppins"/>
              </a:rPr>
              <a:t>Proces przygotowania uchwały 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630A8-60F5-6C78-E1FA-96D0854FC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0507D4D1-6149-D5F3-7FD9-01DE6B6C6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Poppins"/>
                <a:cs typeface="Poppins"/>
              </a:rPr>
              <a:t>Uchwała SAN – kryteria </a:t>
            </a:r>
            <a:endParaRPr lang="pl-PL" dirty="0"/>
          </a:p>
        </p:txBody>
      </p:sp>
      <p:sp>
        <p:nvSpPr>
          <p:cNvPr id="4" name="Treść slajdu">
            <a:extLst>
              <a:ext uri="{FF2B5EF4-FFF2-40B4-BE49-F238E27FC236}">
                <a16:creationId xmlns:a16="http://schemas.microsoft.com/office/drawing/2014/main" id="{84E3FC5F-B04A-44E2-B0DB-0488D86E30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7" y="1672673"/>
            <a:ext cx="11086954" cy="2989555"/>
          </a:xfrm>
        </p:spPr>
        <p:txBody>
          <a:bodyPr vert="horz" lIns="91440" tIns="90000" rIns="91440" bIns="90000" rtlCol="0" anchor="t">
            <a:noAutofit/>
          </a:bodyPr>
          <a:lstStyle/>
          <a:p>
            <a:pPr marL="342900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sz="2000" b="1">
                <a:latin typeface="Poppins"/>
                <a:cs typeface="Poppins"/>
              </a:rPr>
              <a:t>Kryteria obowiązkowe </a:t>
            </a:r>
            <a:r>
              <a:rPr lang="pl-PL" sz="2000">
                <a:latin typeface="Poppins"/>
                <a:cs typeface="Poppins"/>
              </a:rPr>
              <a:t>-</a:t>
            </a:r>
            <a:r>
              <a:rPr lang="pl-PL" sz="2000" dirty="0">
                <a:latin typeface="Poppins"/>
                <a:ea typeface="Calibri"/>
                <a:cs typeface="Poppins"/>
              </a:rPr>
              <a:t> </a:t>
            </a:r>
            <a:r>
              <a:rPr lang="pl-PL" sz="2000">
                <a:latin typeface="Poppins"/>
                <a:ea typeface="Calibri"/>
                <a:cs typeface="Poppins"/>
              </a:rPr>
              <a:t>takie, których niespełnienie uniemożliwia najem mieszkania z zasobu SAN</a:t>
            </a:r>
            <a:endParaRPr lang="pl-PL" sz="2000" dirty="0">
              <a:latin typeface="Poppins"/>
              <a:ea typeface="Calibri"/>
              <a:cs typeface="Poppins"/>
            </a:endParaRPr>
          </a:p>
          <a:p>
            <a:pPr marL="342900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pl-PL" sz="2000" b="1" spc="26">
                <a:solidFill>
                  <a:srgbClr val="191919"/>
                </a:solidFill>
                <a:latin typeface="Poppins"/>
                <a:ea typeface="Aileron"/>
                <a:cs typeface="Poppins"/>
                <a:sym typeface="Aileron"/>
              </a:rPr>
              <a:t>Kryteria dodatkowe </a:t>
            </a:r>
            <a:r>
              <a:rPr lang="pl-PL" sz="2000" spc="26">
                <a:solidFill>
                  <a:srgbClr val="191919"/>
                </a:solidFill>
                <a:latin typeface="Poppins"/>
                <a:ea typeface="Aileron"/>
                <a:cs typeface="Poppins"/>
                <a:sym typeface="Aileron"/>
              </a:rPr>
              <a:t>-takie, z których najczęściej trzeba spełnić co najmniej jedno, aby móc się ubiegać o najem. W gminach stosowane są kryteria:</a:t>
            </a:r>
            <a:endParaRPr lang="en-US" sz="2000" b="1" spc="26" dirty="0">
              <a:solidFill>
                <a:srgbClr val="C00000"/>
              </a:solidFill>
              <a:latin typeface="Poppins"/>
              <a:ea typeface="Aileron"/>
              <a:cs typeface="Poppins"/>
            </a:endParaRPr>
          </a:p>
          <a:p>
            <a:pPr marL="1028700" lvl="1">
              <a:spcBef>
                <a:spcPts val="200"/>
              </a:spcBef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pl-PL" sz="2000" spc="26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niepunktowane </a:t>
            </a:r>
          </a:p>
          <a:p>
            <a:pPr marL="1028700" lvl="1">
              <a:spcBef>
                <a:spcPts val="200"/>
              </a:spcBef>
              <a:buFont typeface="Courier New" panose="020B0604020202020204" pitchFamily="34" charset="0"/>
              <a:buChar char="o"/>
            </a:pPr>
            <a:r>
              <a:rPr lang="pl-PL" sz="2000" spc="26">
                <a:solidFill>
                  <a:srgbClr val="191919"/>
                </a:solidFill>
                <a:latin typeface="Poppins"/>
                <a:ea typeface="Calibri"/>
                <a:cs typeface="Poppins"/>
              </a:rPr>
              <a:t>punktowane </a:t>
            </a:r>
            <a:endParaRPr lang="pl-PL" sz="2000" spc="26" dirty="0">
              <a:solidFill>
                <a:srgbClr val="191919"/>
              </a:solidFill>
              <a:latin typeface="Poppins"/>
              <a:ea typeface="Calibri"/>
              <a:cs typeface="Poppins"/>
            </a:endParaRPr>
          </a:p>
          <a:p>
            <a:pPr marL="342900" indent="-342900">
              <a:spcBef>
                <a:spcPts val="200"/>
              </a:spcBef>
              <a:buChar char="•"/>
            </a:pPr>
            <a:endParaRPr lang="pl-PL">
              <a:highlight>
                <a:srgbClr val="FFFFFF"/>
              </a:highlight>
              <a:latin typeface="Poppins"/>
              <a:ea typeface="Calibri"/>
              <a:cs typeface="Poppins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35E3204F-5AE4-834C-3110-CAB49DE14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9</a:t>
            </a:fld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92776127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46FFE683D16F2458D7C34C66B705BCC" ma:contentTypeVersion="11" ma:contentTypeDescription="Utwórz nowy dokument." ma:contentTypeScope="" ma:versionID="84c9ac9d607df4765f8a68128bacaccc">
  <xsd:schema xmlns:xsd="http://www.w3.org/2001/XMLSchema" xmlns:xs="http://www.w3.org/2001/XMLSchema" xmlns:p="http://schemas.microsoft.com/office/2006/metadata/properties" xmlns:ns2="c0c2ff6e-170b-4517-9f04-f198f24bafb6" xmlns:ns3="19d9bb4c-3593-4d40-8698-e0c8dd3e5011" targetNamespace="http://schemas.microsoft.com/office/2006/metadata/properties" ma:root="true" ma:fieldsID="3dbdf0884668e6902007c1738718f7c0" ns2:_="" ns3:_="">
    <xsd:import namespace="c0c2ff6e-170b-4517-9f04-f198f24bafb6"/>
    <xsd:import namespace="19d9bb4c-3593-4d40-8698-e0c8dd3e50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2ff6e-170b-4517-9f04-f198f24baf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fbdbc905-bca5-4b03-a683-681be1599e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d9bb4c-3593-4d40-8698-e0c8dd3e501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a5a3d4d-5de3-4aad-9d39-698d07585aa0}" ma:internalName="TaxCatchAll" ma:showField="CatchAllData" ma:web="19d9bb4c-3593-4d40-8698-e0c8dd3e50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9d9bb4c-3593-4d40-8698-e0c8dd3e5011" xsi:nil="true"/>
    <lcf76f155ced4ddcb4097134ff3c332f xmlns="c0c2ff6e-170b-4517-9f04-f198f24bafb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7B0738-C7AE-4BB6-826E-D51682EB45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c2ff6e-170b-4517-9f04-f198f24bafb6"/>
    <ds:schemaRef ds:uri="19d9bb4c-3593-4d40-8698-e0c8dd3e50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7F24DF-7ADA-4B26-9AB7-B841A79509CC}">
  <ds:schemaRefs>
    <ds:schemaRef ds:uri="19d9bb4c-3593-4d40-8698-e0c8dd3e5011"/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c0c2ff6e-170b-4517-9f04-f198f24bafb6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74FE1C57-516B-4BC0-92D3-7F761B8E54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2826</TotalTime>
  <Words>5507</Words>
  <Application>Microsoft Office PowerPoint</Application>
  <PresentationFormat>Widescreen</PresentationFormat>
  <Paragraphs>687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Motyw pakietu Office</vt:lpstr>
      <vt:lpstr>PowerPoint Presentation</vt:lpstr>
      <vt:lpstr>Ośrodek Rozwoju Najmu Społecznego (ORNS)</vt:lpstr>
      <vt:lpstr>ORNS - projekt partnerski</vt:lpstr>
      <vt:lpstr>Finansowanie projektu ORNS</vt:lpstr>
      <vt:lpstr>Kontrakt i zasady warsztatu</vt:lpstr>
      <vt:lpstr>Plan spotkania </vt:lpstr>
      <vt:lpstr>Uchwała SAN</vt:lpstr>
      <vt:lpstr>Uchwała SAN – co to takiego?</vt:lpstr>
      <vt:lpstr>Uchwała SAN – kryteria </vt:lpstr>
      <vt:lpstr>Kryteria obowiązkowe</vt:lpstr>
      <vt:lpstr>Uchwała SAN – kryteria obowiązkowe</vt:lpstr>
      <vt:lpstr>Uchwała SAN – kryterium dochodowe cz.1</vt:lpstr>
      <vt:lpstr>Uchwała SAN – kryterium dochodowe cz.2</vt:lpstr>
      <vt:lpstr>Uchwała SAN – nieposiadanie prawa do lokalu</vt:lpstr>
      <vt:lpstr>Uchwała SAN – prawo do lokalu, dodatkowe regulacje</vt:lpstr>
      <vt:lpstr>Uchwała SAN – relacje z gminą</vt:lpstr>
      <vt:lpstr>Kryteria dodatkowe</vt:lpstr>
      <vt:lpstr>Uchwała SAN – kryteria dodatkowe</vt:lpstr>
      <vt:lpstr>Uchwała SAN – kryteria dodatkowe</vt:lpstr>
      <vt:lpstr>Kryteria dodatkowe Sytuacja mieszkaniowa</vt:lpstr>
      <vt:lpstr>Uchwała SAN – sytuacja mieszkaniowa a zasób gminy</vt:lpstr>
      <vt:lpstr>Uchwała SAN – kryzys bezdomności</vt:lpstr>
      <vt:lpstr>Kryteria dodatkowe Zdrowie</vt:lpstr>
      <vt:lpstr>Uchwała SAN – osoby z niepełnosprawnością</vt:lpstr>
      <vt:lpstr>Kryteria dodatkowe Wiek</vt:lpstr>
      <vt:lpstr>Uchwała SAN – seniorzy i seniorki</vt:lpstr>
      <vt:lpstr>Uchwała SAN – osoby młode</vt:lpstr>
      <vt:lpstr>Uchwała SAN – młodzi dorośli opuszczający instytuje</vt:lpstr>
      <vt:lpstr>Uchwała SAN – dzieci</vt:lpstr>
      <vt:lpstr>Kryteria dodatkowe Sytuacja społeczna</vt:lpstr>
      <vt:lpstr>Uchwała SAN – samodzielne rodzicielstwo</vt:lpstr>
      <vt:lpstr>Uchwała SAN – doświadczenie przemocy w rodzinie</vt:lpstr>
      <vt:lpstr>Kryteria dodatkowe Status uprawnień do pobytu w Polsce</vt:lpstr>
      <vt:lpstr>Uchwała SAN –  osoby z Ukrainy </vt:lpstr>
      <vt:lpstr>Uchwała SAN –  osoby migracyjne i uchodźcze</vt:lpstr>
      <vt:lpstr>Uchwała SAN –  Karta Polaka i status repatrianta</vt:lpstr>
      <vt:lpstr>Kryteria dodatkowe Sytuacja zawodowa i ekonomiczna</vt:lpstr>
      <vt:lpstr>Uchwała SAN –  sytuacja zawodowa i ekonomiczna</vt:lpstr>
      <vt:lpstr>Uchwała SAN –  praca w określonym sektorze</vt:lpstr>
      <vt:lpstr>Uchwała SAN –  kluczowe zawody</vt:lpstr>
      <vt:lpstr>Kryteria dodatkowe Inne?</vt:lpstr>
      <vt:lpstr>Uchwała SAN –  książeczka mieszkaniowa</vt:lpstr>
      <vt:lpstr>Warsztat konstrukcja uchwały w praktyce</vt:lpstr>
      <vt:lpstr>Warsztat przygotowanie projektu uchwały</vt:lpstr>
      <vt:lpstr>Warsztat konsultacje z radnymi</vt:lpstr>
      <vt:lpstr>Przerwa na lunch </vt:lpstr>
      <vt:lpstr>Warsztat konsultacje społeczne</vt:lpstr>
      <vt:lpstr>Warsztat przygotowanie prezentacji</vt:lpstr>
      <vt:lpstr>Warsztat prezentacja, dyskusja, podsumowanie</vt:lpstr>
      <vt:lpstr>Dziękujemy za udział!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Mendel Joanna</dc:creator>
  <cp:lastModifiedBy>Olga Zuchora</cp:lastModifiedBy>
  <cp:revision>1000</cp:revision>
  <dcterms:created xsi:type="dcterms:W3CDTF">2025-05-30T08:19:38Z</dcterms:created>
  <dcterms:modified xsi:type="dcterms:W3CDTF">2026-07-08T08:23:47Z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0x010100B46FFE683D16F2458D7C34C66B705BCC</vt:lpwstr>
  </property>
  <property fmtid="{D5CDD505-2E9C-101B-9397-08002B2CF9AE}" pid="3" name="MediaServiceImageTags">
    <vt:lpwstr/>
  </property>
</Properties>
</file>