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76" r:id="rId3"/>
    <p:sldId id="295" r:id="rId4"/>
    <p:sldId id="288" r:id="rId5"/>
    <p:sldId id="291" r:id="rId6"/>
    <p:sldId id="290" r:id="rId7"/>
    <p:sldId id="296" r:id="rId8"/>
    <p:sldId id="287" r:id="rId9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A0ED25F-D3E7-4342-95FD-CF51C52915F6}" name="Ryciak Igor" initials="RI" userId="S::igor.ryciak@mrit.gov.pl::7cc93304-87ad-4339-bb97-bd3e227aa56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92B5F"/>
    <a:srgbClr val="99D4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6" d="100"/>
          <a:sy n="86" d="100"/>
        </p:scale>
        <p:origin x="514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8/10/relationships/authors" Target="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6F514F9-3EDC-74D4-0A74-A3EA313E67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D35EAE01-AE73-2F6B-FDD8-2668BF5E98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65727DDE-A16A-3420-45CE-E5FE3BA0F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A585B-6FDB-4018-829A-1B7DACE71186}" type="datetimeFigureOut">
              <a:rPr lang="pl-PL" smtClean="0"/>
              <a:t>2022-11-17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C02B2C6C-74B0-96A2-C763-873B8B73C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B287D4CE-992D-22B0-9B1A-F30395F9C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0FDBE-4033-4E41-B681-76F3557E3D1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100924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4BB3F26-FB32-10AA-4378-19893D823D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76DBD45C-B0A4-6809-D8C4-9BF7761BCE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224450C-619A-D505-5E51-0E5F50BC56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A585B-6FDB-4018-829A-1B7DACE71186}" type="datetimeFigureOut">
              <a:rPr lang="pl-PL" smtClean="0"/>
              <a:t>2022-11-17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42F6BB57-78B3-35F2-CE3C-EB10907EB9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2E7016DF-EF1C-30D1-826D-77901E28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0FDBE-4033-4E41-B681-76F3557E3D1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34907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E6E9E5D2-C538-8FFD-0687-7B0AB97350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750F51D3-2096-588B-C14F-C4055AA61D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A5C84491-0E4B-93B1-A1F4-0EFAA15B4B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A585B-6FDB-4018-829A-1B7DACE71186}" type="datetimeFigureOut">
              <a:rPr lang="pl-PL" smtClean="0"/>
              <a:t>2022-11-17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45D7E7D8-4731-7A0A-1CD8-3A58BAD920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8A1E036A-10E5-224A-F22F-1B29FB1933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0FDBE-4033-4E41-B681-76F3557E3D1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07785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6949457-CBBF-0807-72DD-D88907ECAA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9622139-3A51-4549-B188-D2BC8BF5E2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632DCC21-185F-3B3F-90B3-DAF5157824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A585B-6FDB-4018-829A-1B7DACE71186}" type="datetimeFigureOut">
              <a:rPr lang="pl-PL" smtClean="0"/>
              <a:t>2022-11-17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F837E989-C5F1-55D7-7E50-A24DB82FC3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7A293FBE-EA74-222D-4F1D-B79682803F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0FDBE-4033-4E41-B681-76F3557E3D1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831976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E698F4F-993B-DCF0-B247-152CCDEB68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7CE4E0CE-23BD-E8A4-5D43-ED61532E6B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5A986E97-1EA8-76E2-7D4E-F2C7D46FA5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A585B-6FDB-4018-829A-1B7DACE71186}" type="datetimeFigureOut">
              <a:rPr lang="pl-PL" smtClean="0"/>
              <a:t>2022-11-17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3C750F54-168F-B581-1BC2-B2CE4AF62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60AEBF7-2713-5F7E-3655-8D7C9AB0E7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0FDBE-4033-4E41-B681-76F3557E3D1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9400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2537FD0-EE43-2134-F6D1-AB60B94EFF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8CE3945-8471-5A9A-D048-34630FBE74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CE7779C0-5DD8-8745-C1D3-9B6FC0A8E3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FA7DD3A3-4729-4A56-BD74-D01C6A71A4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A585B-6FDB-4018-829A-1B7DACE71186}" type="datetimeFigureOut">
              <a:rPr lang="pl-PL" smtClean="0"/>
              <a:t>2022-11-17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2E0BE666-3297-A2E1-9717-ECA73EB958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DB154C10-071D-C436-21FA-4CB1917540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0FDBE-4033-4E41-B681-76F3557E3D1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357739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EA3EDD1-28B2-D27C-09AF-3B1CFCB899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AD834B31-13EE-0EDD-8132-7E2C610A2C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40ED2E64-22F4-3D5C-4B72-77EB1FF3A3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075DA817-7B96-8880-2AE3-5C2A660AE0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40A9FEA9-D02D-0855-E19F-A632367D0AA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EEAC7D70-A80C-522E-B7EF-FEC6EB82D6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A585B-6FDB-4018-829A-1B7DACE71186}" type="datetimeFigureOut">
              <a:rPr lang="pl-PL" smtClean="0"/>
              <a:t>2022-11-17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9D4F0AD6-B3CC-F2AD-2D64-D6866D6BB7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71171284-AD4A-183D-D166-B263D192E0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0FDBE-4033-4E41-B681-76F3557E3D1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77586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894D09E-85CC-F4F8-D6F9-31A120F0E9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B5E2671E-2525-76A4-707C-4081701CD1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A585B-6FDB-4018-829A-1B7DACE71186}" type="datetimeFigureOut">
              <a:rPr lang="pl-PL" smtClean="0"/>
              <a:t>2022-11-17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F7EB97C2-732E-9FFB-B460-C9383374F5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67A9A391-D153-6ADB-9B46-69201127D7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0FDBE-4033-4E41-B681-76F3557E3D1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96026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93ECD30F-BFCA-F464-5C55-3C40F6BE09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A585B-6FDB-4018-829A-1B7DACE71186}" type="datetimeFigureOut">
              <a:rPr lang="pl-PL" smtClean="0"/>
              <a:t>2022-11-17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8522EA6B-9929-13C7-CD6B-793ADEAD4F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BE1444BD-C3ED-F7CE-7001-C9C8C54C4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0FDBE-4033-4E41-B681-76F3557E3D1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29168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58742A3-AB5D-5466-1666-3ACD1E05D6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A1421C3-D036-BE6D-EA62-D28CE0892C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AA27EBF7-38E9-9152-3853-6F39DF0FB2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ED64D203-54B4-4AB1-EE87-FE27B75C2F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A585B-6FDB-4018-829A-1B7DACE71186}" type="datetimeFigureOut">
              <a:rPr lang="pl-PL" smtClean="0"/>
              <a:t>2022-11-17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66CF1C1B-FDE0-934B-0452-D8A35C111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9D4E53FB-A73F-3C1A-04BE-668B05ABBA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0FDBE-4033-4E41-B681-76F3557E3D1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138939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2548EE8-3CAD-235A-1ED2-BF7212A049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1A64B1B6-32A1-534C-7C79-EB582E57EF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B0A481C7-97E6-400F-7D54-F7CC53D172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1D2BEAD6-5223-89EF-BDC3-99D614636C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A585B-6FDB-4018-829A-1B7DACE71186}" type="datetimeFigureOut">
              <a:rPr lang="pl-PL" smtClean="0"/>
              <a:t>2022-11-17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3ACDE300-0487-023E-8485-32B57EA27F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7295127D-E2F3-70C6-1FB9-DE89475204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0FDBE-4033-4E41-B681-76F3557E3D1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81803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B02B4933-7758-9AD0-1592-B3A5A9A713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2D797A8A-C2FF-86AE-3286-F1EBAF32C2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672E51C3-776A-8C1A-2DD5-A0D2706EED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1A585B-6FDB-4018-829A-1B7DACE71186}" type="datetimeFigureOut">
              <a:rPr lang="pl-PL" smtClean="0"/>
              <a:t>2022-11-17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93DBF1C0-8694-B352-0A78-6AE75BD9C4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0DD3E13-ED5B-C0EA-9B7F-A3475C5991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60FDBE-4033-4E41-B681-76F3557E3D1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647211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14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>
            <a:extLst>
              <a:ext uri="{FF2B5EF4-FFF2-40B4-BE49-F238E27FC236}">
                <a16:creationId xmlns:a16="http://schemas.microsoft.com/office/drawing/2014/main" id="{F07B3D1A-2553-52BF-0652-9FDB506E25F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pole tekstowe 6">
            <a:extLst>
              <a:ext uri="{FF2B5EF4-FFF2-40B4-BE49-F238E27FC236}">
                <a16:creationId xmlns:a16="http://schemas.microsoft.com/office/drawing/2014/main" id="{CC7C0FD3-6463-2BB8-5B79-8CD637A9F417}"/>
              </a:ext>
            </a:extLst>
          </p:cNvPr>
          <p:cNvSpPr txBox="1"/>
          <p:nvPr/>
        </p:nvSpPr>
        <p:spPr>
          <a:xfrm>
            <a:off x="4581329" y="2335220"/>
            <a:ext cx="761067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800" dirty="0">
                <a:solidFill>
                  <a:schemeClr val="bg1"/>
                </a:solidFill>
                <a:latin typeface="Montserrat Black" panose="00000A00000000000000" pitchFamily="50" charset="-18"/>
              </a:rPr>
              <a:t>Reformujemy</a:t>
            </a:r>
            <a:br>
              <a:rPr lang="pl-PL" sz="2800" dirty="0">
                <a:solidFill>
                  <a:schemeClr val="bg1"/>
                </a:solidFill>
                <a:latin typeface="Montserrat Black" panose="00000A00000000000000" pitchFamily="50" charset="-18"/>
              </a:rPr>
            </a:br>
            <a:r>
              <a:rPr lang="pl-PL" sz="2800" dirty="0">
                <a:solidFill>
                  <a:schemeClr val="bg1"/>
                </a:solidFill>
                <a:latin typeface="Montserrat Black" panose="00000A00000000000000" pitchFamily="50" charset="-18"/>
              </a:rPr>
              <a:t>użytkowanie wieczyste</a:t>
            </a: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44AE456B-17C7-AAAC-4D29-F50A0337A58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6896" y="2424094"/>
            <a:ext cx="109537" cy="307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31744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>
            <a:extLst>
              <a:ext uri="{FF2B5EF4-FFF2-40B4-BE49-F238E27FC236}">
                <a16:creationId xmlns:a16="http://schemas.microsoft.com/office/drawing/2014/main" id="{582C4DF7-E616-4B66-99C0-320382C146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pole tekstowe 2">
            <a:extLst>
              <a:ext uri="{FF2B5EF4-FFF2-40B4-BE49-F238E27FC236}">
                <a16:creationId xmlns:a16="http://schemas.microsoft.com/office/drawing/2014/main" id="{DD3B8FC7-0C0A-379C-B93C-BE219FD829C5}"/>
              </a:ext>
            </a:extLst>
          </p:cNvPr>
          <p:cNvSpPr txBox="1"/>
          <p:nvPr/>
        </p:nvSpPr>
        <p:spPr>
          <a:xfrm>
            <a:off x="5261295" y="1739512"/>
            <a:ext cx="5933254" cy="8651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pl-PL" sz="1600" dirty="0">
                <a:solidFill>
                  <a:schemeClr val="bg1"/>
                </a:solidFill>
                <a:effectLst/>
                <a:latin typeface="Montserrat Black" panose="00000A00000000000000" pitchFamily="50" charset="-18"/>
                <a:ea typeface="Calibri" panose="020F0502020204030204" pitchFamily="34" charset="0"/>
                <a:cs typeface="Calibri" panose="020F0502020204030204" pitchFamily="34" charset="0"/>
              </a:rPr>
              <a:t>1 stycznia 2019 r. </a:t>
            </a:r>
            <a:r>
              <a:rPr lang="pl-PL" sz="1600" dirty="0">
                <a:solidFill>
                  <a:schemeClr val="bg1"/>
                </a:solidFill>
                <a:effectLst/>
                <a:latin typeface="Montserrat Medium" panose="00000600000000000000" pitchFamily="50" charset="-18"/>
                <a:ea typeface="Calibri" panose="020F0502020204030204" pitchFamily="34" charset="0"/>
                <a:cs typeface="Calibri" panose="020F0502020204030204" pitchFamily="34" charset="0"/>
              </a:rPr>
              <a:t>– użytkowanie wieczyste gruntów zabudowanych na cele mieszkaniowe przekształcone w prawo własności</a:t>
            </a:r>
          </a:p>
        </p:txBody>
      </p:sp>
      <p:pic>
        <p:nvPicPr>
          <p:cNvPr id="13" name="Obraz 12">
            <a:extLst>
              <a:ext uri="{FF2B5EF4-FFF2-40B4-BE49-F238E27FC236}">
                <a16:creationId xmlns:a16="http://schemas.microsoft.com/office/drawing/2014/main" id="{2AFE30D9-A675-226A-37C1-353263ED5F8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9161" y="3018505"/>
            <a:ext cx="513137" cy="584398"/>
          </a:xfrm>
          <a:prstGeom prst="rect">
            <a:avLst/>
          </a:prstGeom>
        </p:spPr>
      </p:pic>
      <p:pic>
        <p:nvPicPr>
          <p:cNvPr id="15" name="Obraz 14" descr="Obraz zawierający tekst&#10;&#10;Opis wygenerowany automatycznie">
            <a:extLst>
              <a:ext uri="{FF2B5EF4-FFF2-40B4-BE49-F238E27FC236}">
                <a16:creationId xmlns:a16="http://schemas.microsoft.com/office/drawing/2014/main" id="{85F31DB6-75DA-B715-39F7-D8B050A9111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9161" y="4159574"/>
            <a:ext cx="522725" cy="522725"/>
          </a:xfrm>
          <a:prstGeom prst="rect">
            <a:avLst/>
          </a:prstGeom>
        </p:spPr>
      </p:pic>
      <p:pic>
        <p:nvPicPr>
          <p:cNvPr id="17" name="Obraz 16">
            <a:extLst>
              <a:ext uri="{FF2B5EF4-FFF2-40B4-BE49-F238E27FC236}">
                <a16:creationId xmlns:a16="http://schemas.microsoft.com/office/drawing/2014/main" id="{AF094DF6-13B9-F46D-4CC8-790AC11534A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9572" y="1910704"/>
            <a:ext cx="522726" cy="522726"/>
          </a:xfrm>
          <a:prstGeom prst="rect">
            <a:avLst/>
          </a:prstGeom>
        </p:spPr>
      </p:pic>
      <p:sp>
        <p:nvSpPr>
          <p:cNvPr id="18" name="pole tekstowe 17">
            <a:extLst>
              <a:ext uri="{FF2B5EF4-FFF2-40B4-BE49-F238E27FC236}">
                <a16:creationId xmlns:a16="http://schemas.microsoft.com/office/drawing/2014/main" id="{1285BFB2-6A15-591F-B58C-FBB3AB62B934}"/>
              </a:ext>
            </a:extLst>
          </p:cNvPr>
          <p:cNvSpPr txBox="1"/>
          <p:nvPr/>
        </p:nvSpPr>
        <p:spPr>
          <a:xfrm>
            <a:off x="5261295" y="3141619"/>
            <a:ext cx="5933254" cy="6016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pl-PL" sz="1600" dirty="0">
                <a:solidFill>
                  <a:schemeClr val="bg1"/>
                </a:solidFill>
                <a:effectLst/>
                <a:latin typeface="Montserrat Black" panose="00000A00000000000000" pitchFamily="50" charset="-18"/>
                <a:ea typeface="Calibri" panose="020F0502020204030204" pitchFamily="34" charset="0"/>
                <a:cs typeface="Calibri" panose="020F0502020204030204" pitchFamily="34" charset="0"/>
              </a:rPr>
              <a:t>Czas na kolejny krok </a:t>
            </a:r>
            <a:r>
              <a:rPr lang="pl-PL" sz="1600" dirty="0">
                <a:solidFill>
                  <a:schemeClr val="bg1"/>
                </a:solidFill>
                <a:effectLst/>
                <a:latin typeface="Montserrat Medium" panose="00000600000000000000" pitchFamily="50" charset="-18"/>
                <a:ea typeface="Calibri" panose="020F0502020204030204" pitchFamily="34" charset="0"/>
                <a:cs typeface="Calibri" panose="020F0502020204030204" pitchFamily="34" charset="0"/>
              </a:rPr>
              <a:t>– nabywanie własności gruntów przez przedsiębiorców, organizacje</a:t>
            </a:r>
            <a:endParaRPr lang="pl-PL" sz="1600" dirty="0">
              <a:solidFill>
                <a:schemeClr val="bg1"/>
              </a:solidFill>
              <a:effectLst/>
              <a:latin typeface="Montserrat Black" panose="00000A00000000000000" pitchFamily="50" charset="-18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" name="pole tekstowe 18">
            <a:extLst>
              <a:ext uri="{FF2B5EF4-FFF2-40B4-BE49-F238E27FC236}">
                <a16:creationId xmlns:a16="http://schemas.microsoft.com/office/drawing/2014/main" id="{063717B0-9771-A73A-723B-C6EBF89A1C01}"/>
              </a:ext>
            </a:extLst>
          </p:cNvPr>
          <p:cNvSpPr txBox="1"/>
          <p:nvPr/>
        </p:nvSpPr>
        <p:spPr>
          <a:xfrm>
            <a:off x="5261295" y="4251851"/>
            <a:ext cx="5933254" cy="867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pl-PL" sz="1600" dirty="0">
                <a:solidFill>
                  <a:schemeClr val="bg1"/>
                </a:solidFill>
                <a:effectLst/>
                <a:latin typeface="Montserrat Medium" panose="00000600000000000000" pitchFamily="50" charset="-18"/>
                <a:ea typeface="Calibri" panose="020F0502020204030204" pitchFamily="34" charset="0"/>
                <a:cs typeface="Calibri" panose="020F0502020204030204" pitchFamily="34" charset="0"/>
              </a:rPr>
              <a:t>Mamy </a:t>
            </a:r>
            <a:r>
              <a:rPr lang="pl-PL" sz="1600" b="1" dirty="0">
                <a:solidFill>
                  <a:schemeClr val="bg1"/>
                </a:solidFill>
                <a:effectLst/>
                <a:latin typeface="Montserrat Medium" panose="00000600000000000000" pitchFamily="50" charset="-18"/>
                <a:ea typeface="Calibri" panose="020F0502020204030204" pitchFamily="34" charset="0"/>
                <a:cs typeface="Calibri" panose="020F0502020204030204" pitchFamily="34" charset="0"/>
              </a:rPr>
              <a:t>zgodę </a:t>
            </a:r>
            <a:r>
              <a:rPr lang="pl-PL" sz="1600" dirty="0">
                <a:solidFill>
                  <a:schemeClr val="bg1"/>
                </a:solidFill>
                <a:effectLst/>
                <a:latin typeface="Montserrat Black" panose="00000A00000000000000" pitchFamily="50" charset="-18"/>
                <a:ea typeface="Calibri" panose="020F0502020204030204" pitchFamily="34" charset="0"/>
                <a:cs typeface="Calibri" panose="020F0502020204030204" pitchFamily="34" charset="0"/>
              </a:rPr>
              <a:t>Komisji Europejskiej </a:t>
            </a:r>
            <a:r>
              <a:rPr lang="pl-PL" sz="1600" dirty="0">
                <a:solidFill>
                  <a:schemeClr val="bg1"/>
                </a:solidFill>
                <a:effectLst/>
                <a:latin typeface="Montserrat Medium" panose="00000600000000000000" pitchFamily="50" charset="-18"/>
                <a:ea typeface="Calibri" panose="020F0502020204030204" pitchFamily="34" charset="0"/>
                <a:cs typeface="Calibri" panose="020F0502020204030204" pitchFamily="34" charset="0"/>
              </a:rPr>
              <a:t>na preferencyjny model odpłatności za grunty, </a:t>
            </a:r>
            <a:r>
              <a:rPr kumimoji="0" lang="pl-PL" sz="1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ontserrat Medium" panose="00000600000000000000" pitchFamily="50" charset="-18"/>
                <a:ea typeface="Calibri" panose="020F0502020204030204" pitchFamily="34" charset="0"/>
                <a:cs typeface="Calibri" panose="020F0502020204030204" pitchFamily="34" charset="0"/>
              </a:rPr>
              <a:t>czyli na </a:t>
            </a:r>
            <a:r>
              <a:rPr kumimoji="0" lang="pl-PL" sz="16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ontserrat Medium" panose="00000600000000000000" pitchFamily="50" charset="-18"/>
                <a:ea typeface="Calibri" panose="020F0502020204030204" pitchFamily="34" charset="0"/>
                <a:cs typeface="Calibri" panose="020F0502020204030204" pitchFamily="34" charset="0"/>
              </a:rPr>
              <a:t>cenę opartą na co najmniej 20-krotności opłaty za użytkowanie wieczyste</a:t>
            </a:r>
            <a:endParaRPr lang="pl-PL" sz="1600" b="1" dirty="0">
              <a:solidFill>
                <a:schemeClr val="bg1"/>
              </a:solidFill>
              <a:effectLst/>
              <a:latin typeface="Montserrat Medium" panose="00000600000000000000" pitchFamily="50" charset="-18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pole tekstowe 1">
            <a:extLst>
              <a:ext uri="{FF2B5EF4-FFF2-40B4-BE49-F238E27FC236}">
                <a16:creationId xmlns:a16="http://schemas.microsoft.com/office/drawing/2014/main" id="{15ADF034-2F2D-50B1-FF39-6DF1C5031E8C}"/>
              </a:ext>
            </a:extLst>
          </p:cNvPr>
          <p:cNvSpPr txBox="1"/>
          <p:nvPr/>
        </p:nvSpPr>
        <p:spPr>
          <a:xfrm>
            <a:off x="4546599" y="968375"/>
            <a:ext cx="74916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800" dirty="0">
                <a:solidFill>
                  <a:schemeClr val="bg1"/>
                </a:solidFill>
                <a:latin typeface="Montserrat Black" panose="00000A00000000000000" pitchFamily="50" charset="-18"/>
              </a:rPr>
              <a:t>Reformujemy użytkowanie wieczyste</a:t>
            </a:r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B7CDC85E-5B87-E4DE-10ED-5319B2BF2EF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2555" y="1057275"/>
            <a:ext cx="109537" cy="307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49487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>
            <a:extLst>
              <a:ext uri="{FF2B5EF4-FFF2-40B4-BE49-F238E27FC236}">
                <a16:creationId xmlns:a16="http://schemas.microsoft.com/office/drawing/2014/main" id="{582C4DF7-E616-4B66-99C0-320382C146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pole tekstowe 2">
            <a:extLst>
              <a:ext uri="{FF2B5EF4-FFF2-40B4-BE49-F238E27FC236}">
                <a16:creationId xmlns:a16="http://schemas.microsoft.com/office/drawing/2014/main" id="{DD3B8FC7-0C0A-379C-B93C-BE219FD829C5}"/>
              </a:ext>
            </a:extLst>
          </p:cNvPr>
          <p:cNvSpPr txBox="1"/>
          <p:nvPr/>
        </p:nvSpPr>
        <p:spPr>
          <a:xfrm>
            <a:off x="5261295" y="3355859"/>
            <a:ext cx="5933254" cy="30503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pl-PL" dirty="0">
                <a:solidFill>
                  <a:schemeClr val="bg1"/>
                </a:solidFill>
                <a:latin typeface="Montserrat Medium" panose="00000600000000000000" pitchFamily="50" charset="-18"/>
                <a:ea typeface="Calibri" panose="020F0502020204030204" pitchFamily="34" charset="0"/>
                <a:cs typeface="Calibri" panose="020F0502020204030204" pitchFamily="34" charset="0"/>
              </a:rPr>
              <a:t>Państwo</a:t>
            </a:r>
            <a:r>
              <a:rPr lang="pl-PL" dirty="0">
                <a:solidFill>
                  <a:schemeClr val="bg1"/>
                </a:solidFill>
                <a:latin typeface="Montserrat Black" panose="00000A00000000000000" pitchFamily="50" charset="-18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dirty="0">
                <a:solidFill>
                  <a:schemeClr val="bg1"/>
                </a:solidFill>
                <a:latin typeface="Montserrat Medium" panose="00000600000000000000" pitchFamily="50" charset="-18"/>
                <a:ea typeface="Calibri" panose="020F0502020204030204" pitchFamily="34" charset="0"/>
                <a:cs typeface="Calibri" panose="020F0502020204030204" pitchFamily="34" charset="0"/>
              </a:rPr>
              <a:t>i tak </a:t>
            </a:r>
            <a:r>
              <a:rPr lang="pl-PL" dirty="0">
                <a:solidFill>
                  <a:schemeClr val="bg1"/>
                </a:solidFill>
                <a:effectLst/>
                <a:latin typeface="Montserrat Black" panose="00000A00000000000000" pitchFamily="50" charset="-18"/>
                <a:ea typeface="Calibri" panose="020F0502020204030204" pitchFamily="34" charset="0"/>
                <a:cs typeface="Calibri" panose="020F0502020204030204" pitchFamily="34" charset="0"/>
              </a:rPr>
              <a:t>nie może </a:t>
            </a:r>
            <a:r>
              <a:rPr lang="pl-PL" dirty="0">
                <a:solidFill>
                  <a:schemeClr val="bg1"/>
                </a:solidFill>
                <a:effectLst/>
                <a:latin typeface="Montserrat Medium" panose="00000600000000000000" pitchFamily="50" charset="-18"/>
                <a:ea typeface="Calibri" panose="020F0502020204030204" pitchFamily="34" charset="0"/>
                <a:cs typeface="Calibri" panose="020F0502020204030204" pitchFamily="34" charset="0"/>
              </a:rPr>
              <a:t>użytkować tych gruntów.</a:t>
            </a:r>
          </a:p>
          <a:p>
            <a:pPr lvl="0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pl-PL" dirty="0">
                <a:solidFill>
                  <a:schemeClr val="bg1"/>
                </a:solidFill>
                <a:latin typeface="Montserrat Medium" panose="00000600000000000000" pitchFamily="50" charset="-18"/>
                <a:ea typeface="Calibri" panose="020F0502020204030204" pitchFamily="34" charset="0"/>
                <a:cs typeface="Calibri" panose="020F0502020204030204" pitchFamily="34" charset="0"/>
              </a:rPr>
              <a:t>Obecnie państwo i samorządy będące właścicielami gruntów przekazanych w użytkowanie wieczyste, nie mają żadnego wpływu na te nieruchomości na okres do 99 lat. W związku z tym ich własność ma charakter </a:t>
            </a:r>
            <a:r>
              <a:rPr lang="pl-PL" b="1" dirty="0">
                <a:solidFill>
                  <a:schemeClr val="bg1"/>
                </a:solidFill>
                <a:latin typeface="Montserrat Medium" panose="00000600000000000000" pitchFamily="50" charset="-18"/>
                <a:ea typeface="Calibri" panose="020F0502020204030204" pitchFamily="34" charset="0"/>
                <a:cs typeface="Calibri" panose="020F0502020204030204" pitchFamily="34" charset="0"/>
              </a:rPr>
              <a:t>całkowicie</a:t>
            </a:r>
            <a:r>
              <a:rPr lang="pl-PL" dirty="0">
                <a:solidFill>
                  <a:schemeClr val="bg1"/>
                </a:solidFill>
                <a:latin typeface="Montserrat Medium" panose="00000600000000000000" pitchFamily="50" charset="-18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b="1" dirty="0">
                <a:solidFill>
                  <a:schemeClr val="bg1"/>
                </a:solidFill>
                <a:latin typeface="Montserrat Medium" panose="00000600000000000000" pitchFamily="50" charset="-18"/>
                <a:ea typeface="Calibri" panose="020F0502020204030204" pitchFamily="34" charset="0"/>
                <a:cs typeface="Calibri" panose="020F0502020204030204" pitchFamily="34" charset="0"/>
              </a:rPr>
              <a:t>iluzoryczny</a:t>
            </a:r>
            <a:r>
              <a:rPr lang="pl-PL" dirty="0">
                <a:solidFill>
                  <a:schemeClr val="bg1"/>
                </a:solidFill>
                <a:latin typeface="Montserrat Medium" panose="00000600000000000000" pitchFamily="50" charset="-18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pl-PL" dirty="0">
              <a:solidFill>
                <a:schemeClr val="bg1"/>
              </a:solidFill>
              <a:effectLst/>
              <a:latin typeface="Montserrat Medium" panose="00000600000000000000" pitchFamily="50" charset="-18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endParaRPr lang="pl-PL" dirty="0">
              <a:solidFill>
                <a:schemeClr val="bg1"/>
              </a:solidFill>
              <a:effectLst/>
              <a:latin typeface="Montserrat Medium" panose="00000600000000000000" pitchFamily="50" charset="-18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pole tekstowe 17">
            <a:extLst>
              <a:ext uri="{FF2B5EF4-FFF2-40B4-BE49-F238E27FC236}">
                <a16:creationId xmlns:a16="http://schemas.microsoft.com/office/drawing/2014/main" id="{1285BFB2-6A15-591F-B58C-FBB3AB62B934}"/>
              </a:ext>
            </a:extLst>
          </p:cNvPr>
          <p:cNvSpPr txBox="1"/>
          <p:nvPr/>
        </p:nvSpPr>
        <p:spPr>
          <a:xfrm>
            <a:off x="5261295" y="2279260"/>
            <a:ext cx="5933254" cy="371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pl-PL" dirty="0">
                <a:solidFill>
                  <a:schemeClr val="bg1"/>
                </a:solidFill>
                <a:effectLst/>
                <a:latin typeface="Montserrat Black" panose="00000A00000000000000" pitchFamily="50" charset="-18"/>
                <a:ea typeface="Calibri" panose="020F0502020204030204" pitchFamily="34" charset="0"/>
                <a:cs typeface="Calibri" panose="020F0502020204030204" pitchFamily="34" charset="0"/>
              </a:rPr>
              <a:t>Dlaczego likwidujemy relikt PRL?</a:t>
            </a:r>
          </a:p>
        </p:txBody>
      </p:sp>
      <p:pic>
        <p:nvPicPr>
          <p:cNvPr id="10" name="Grafika 9">
            <a:extLst>
              <a:ext uri="{FF2B5EF4-FFF2-40B4-BE49-F238E27FC236}">
                <a16:creationId xmlns:a16="http://schemas.microsoft.com/office/drawing/2014/main" id="{8D58F775-25FD-6196-2F2B-C2E85149484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430598" y="2149830"/>
            <a:ext cx="630566" cy="630566"/>
          </a:xfrm>
          <a:prstGeom prst="rect">
            <a:avLst/>
          </a:prstGeom>
        </p:spPr>
      </p:pic>
      <p:pic>
        <p:nvPicPr>
          <p:cNvPr id="12" name="Grafika 11">
            <a:extLst>
              <a:ext uri="{FF2B5EF4-FFF2-40B4-BE49-F238E27FC236}">
                <a16:creationId xmlns:a16="http://schemas.microsoft.com/office/drawing/2014/main" id="{D4965991-BBF0-6DD7-146E-5A2DB87BFAF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361076" y="3327400"/>
            <a:ext cx="700088" cy="428625"/>
          </a:xfrm>
          <a:prstGeom prst="rect">
            <a:avLst/>
          </a:prstGeom>
        </p:spPr>
      </p:pic>
      <p:sp>
        <p:nvSpPr>
          <p:cNvPr id="2" name="pole tekstowe 1">
            <a:extLst>
              <a:ext uri="{FF2B5EF4-FFF2-40B4-BE49-F238E27FC236}">
                <a16:creationId xmlns:a16="http://schemas.microsoft.com/office/drawing/2014/main" id="{20FABFE0-DDEF-8153-6D7E-277507CCE539}"/>
              </a:ext>
            </a:extLst>
          </p:cNvPr>
          <p:cNvSpPr txBox="1"/>
          <p:nvPr/>
        </p:nvSpPr>
        <p:spPr>
          <a:xfrm>
            <a:off x="4546599" y="968375"/>
            <a:ext cx="80956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800" dirty="0">
                <a:solidFill>
                  <a:schemeClr val="bg1"/>
                </a:solidFill>
                <a:latin typeface="Montserrat Black" panose="00000A00000000000000" pitchFamily="50" charset="-18"/>
              </a:rPr>
              <a:t>Reformujemy użytkowanie wieczyste</a:t>
            </a:r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2B442C03-87DA-932E-59EA-27F60ED1366A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2555" y="1057275"/>
            <a:ext cx="109537" cy="307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1869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az 2">
            <a:extLst>
              <a:ext uri="{FF2B5EF4-FFF2-40B4-BE49-F238E27FC236}">
                <a16:creationId xmlns:a16="http://schemas.microsoft.com/office/drawing/2014/main" id="{6AE78702-0B94-EB83-292B-4E5AC868D1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2" name="pole tekstowe 11">
            <a:extLst>
              <a:ext uri="{FF2B5EF4-FFF2-40B4-BE49-F238E27FC236}">
                <a16:creationId xmlns:a16="http://schemas.microsoft.com/office/drawing/2014/main" id="{AD910735-F688-4F8D-1AE3-4A03CB34A3EB}"/>
              </a:ext>
            </a:extLst>
          </p:cNvPr>
          <p:cNvSpPr txBox="1"/>
          <p:nvPr/>
        </p:nvSpPr>
        <p:spPr>
          <a:xfrm>
            <a:off x="4546599" y="968375"/>
            <a:ext cx="7843939" cy="848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800" dirty="0">
                <a:solidFill>
                  <a:schemeClr val="bg1"/>
                </a:solidFill>
                <a:latin typeface="Montserrat Black" panose="00000A00000000000000" pitchFamily="50" charset="-18"/>
              </a:rPr>
              <a:t>Reformujemy użytkowanie wieczyste</a:t>
            </a:r>
          </a:p>
          <a:p>
            <a:pPr>
              <a:lnSpc>
                <a:spcPct val="150000"/>
              </a:lnSpc>
            </a:pPr>
            <a:r>
              <a:rPr lang="pl-PL" sz="1600" dirty="0">
                <a:solidFill>
                  <a:schemeClr val="bg1"/>
                </a:solidFill>
                <a:latin typeface="Montserrat Medium" panose="00000600000000000000" pitchFamily="50" charset="-18"/>
              </a:rPr>
              <a:t>Pewność ceny, jasne zasady</a:t>
            </a:r>
          </a:p>
        </p:txBody>
      </p:sp>
      <p:sp>
        <p:nvSpPr>
          <p:cNvPr id="2" name="pole tekstowe 1">
            <a:extLst>
              <a:ext uri="{FF2B5EF4-FFF2-40B4-BE49-F238E27FC236}">
                <a16:creationId xmlns:a16="http://schemas.microsoft.com/office/drawing/2014/main" id="{0DA607B2-0A70-B92A-3459-0CD8A9EF159C}"/>
              </a:ext>
            </a:extLst>
          </p:cNvPr>
          <p:cNvSpPr txBox="1"/>
          <p:nvPr/>
        </p:nvSpPr>
        <p:spPr>
          <a:xfrm>
            <a:off x="4268665" y="1977689"/>
            <a:ext cx="7385201" cy="38986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Blip>
                <a:blip r:embed="rId3"/>
              </a:buBlip>
            </a:pPr>
            <a:r>
              <a:rPr kumimoji="0" lang="pl-PL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 Medium" panose="00000600000000000000" pitchFamily="50" charset="-18"/>
                <a:ea typeface="Calibri" panose="020F0502020204030204" pitchFamily="34" charset="0"/>
                <a:cs typeface="Calibri" panose="020F0502020204030204" pitchFamily="34" charset="0"/>
              </a:rPr>
              <a:t>Grunty Skarbu Państwa</a:t>
            </a:r>
            <a:r>
              <a:rPr kumimoji="0" lang="pl-PL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ontserrat Medium" panose="00000600000000000000" pitchFamily="50" charset="-18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pl-PL" sz="1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ontserrat Medium" panose="00000600000000000000" pitchFamily="50" charset="-18"/>
                <a:ea typeface="Calibri" panose="020F0502020204030204" pitchFamily="34" charset="0"/>
                <a:cs typeface="Calibri" panose="020F0502020204030204" pitchFamily="34" charset="0"/>
              </a:rPr>
              <a:t>– cena wykupu przy jednorazowej wpłacie </a:t>
            </a:r>
            <a:r>
              <a:rPr lang="pl-PL" sz="1600" dirty="0">
                <a:solidFill>
                  <a:schemeClr val="bg1"/>
                </a:solidFill>
                <a:latin typeface="Montserrat Medium" panose="00000600000000000000" pitchFamily="50" charset="-18"/>
                <a:ea typeface="Calibri" panose="020F0502020204030204" pitchFamily="34" charset="0"/>
                <a:cs typeface="Calibri" panose="020F0502020204030204" pitchFamily="34" charset="0"/>
              </a:rPr>
              <a:t>to </a:t>
            </a:r>
            <a:r>
              <a:rPr kumimoji="0" lang="pl-PL" sz="1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ontserrat Medium" panose="00000600000000000000" pitchFamily="50" charset="-18"/>
                <a:ea typeface="Calibri" panose="020F0502020204030204" pitchFamily="34" charset="0"/>
                <a:cs typeface="Calibri" panose="020F0502020204030204" pitchFamily="34" charset="0"/>
              </a:rPr>
              <a:t>równowartość jedynie 20 dotychczasowych opłat za użytkowanie wieczyste (do 60% wartości gruntu).  Do 25 opłat przy płatności ratalnej.</a:t>
            </a:r>
            <a:endParaRPr lang="pl-PL" sz="1600" dirty="0">
              <a:solidFill>
                <a:schemeClr val="bg1"/>
              </a:solidFill>
              <a:effectLst/>
              <a:latin typeface="Montserrat Medium" panose="00000600000000000000" pitchFamily="50" charset="-18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lvl="0" indent="-285750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Blip>
                <a:blip r:embed="rId3"/>
              </a:buBlip>
            </a:pPr>
            <a:r>
              <a:rPr lang="pl-PL" sz="1600" b="1" dirty="0">
                <a:solidFill>
                  <a:schemeClr val="bg1"/>
                </a:solidFill>
                <a:effectLst/>
                <a:latin typeface="Montserrat Medium" panose="00000600000000000000" pitchFamily="50" charset="-18"/>
                <a:ea typeface="Calibri" panose="020F0502020204030204" pitchFamily="34" charset="0"/>
                <a:cs typeface="Calibri" panose="020F0502020204030204" pitchFamily="34" charset="0"/>
              </a:rPr>
              <a:t>Grunty JST</a:t>
            </a:r>
            <a:r>
              <a:rPr lang="pl-PL" sz="1600" b="1" dirty="0">
                <a:solidFill>
                  <a:schemeClr val="bg1"/>
                </a:solidFill>
                <a:latin typeface="Montserrat Medium" panose="00000600000000000000" pitchFamily="50" charset="-18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1600" dirty="0">
                <a:solidFill>
                  <a:schemeClr val="bg1"/>
                </a:solidFill>
                <a:latin typeface="Montserrat Medium" panose="00000600000000000000" pitchFamily="50" charset="-18"/>
                <a:ea typeface="Calibri" panose="020F0502020204030204" pitchFamily="34" charset="0"/>
                <a:cs typeface="Calibri" panose="020F0502020204030204" pitchFamily="34" charset="0"/>
              </a:rPr>
              <a:t>– </a:t>
            </a:r>
            <a:r>
              <a:rPr kumimoji="0" lang="pl-PL" sz="1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ontserrat Medium" panose="00000600000000000000" pitchFamily="50" charset="-18"/>
                <a:ea typeface="Calibri" panose="020F0502020204030204" pitchFamily="34" charset="0"/>
                <a:cs typeface="Calibri" panose="020F0502020204030204" pitchFamily="34" charset="0"/>
              </a:rPr>
              <a:t>cena wykupu to co najmniej 20-krotność opłaty rocznej, jednak nie więcej niż wartość gruntu</a:t>
            </a:r>
            <a:endParaRPr lang="pl-PL" sz="1600" dirty="0">
              <a:solidFill>
                <a:schemeClr val="bg1"/>
              </a:solidFill>
              <a:latin typeface="Montserrat Medium" panose="00000600000000000000" pitchFamily="50" charset="-18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lvl="0" indent="-285750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Blip>
                <a:blip r:embed="rId3"/>
              </a:buBlip>
            </a:pPr>
            <a:r>
              <a:rPr lang="pl-PL" sz="1600" dirty="0">
                <a:solidFill>
                  <a:schemeClr val="bg1"/>
                </a:solidFill>
                <a:effectLst/>
                <a:latin typeface="Montserrat Medium" panose="00000600000000000000" pitchFamily="50" charset="-18"/>
                <a:ea typeface="Calibri" panose="020F0502020204030204" pitchFamily="34" charset="0"/>
                <a:cs typeface="Calibri" panose="020F0502020204030204" pitchFamily="34" charset="0"/>
              </a:rPr>
              <a:t>Samorządy powinny przyznać preferencje </a:t>
            </a:r>
            <a:endParaRPr lang="pl-PL" sz="1600" dirty="0">
              <a:solidFill>
                <a:schemeClr val="bg1"/>
              </a:solidFill>
              <a:latin typeface="Montserrat Medium" panose="00000600000000000000" pitchFamily="50" charset="-18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AutoNum type="alphaLcPeriod"/>
            </a:pPr>
            <a:r>
              <a:rPr kumimoji="0" lang="pl-PL" sz="1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ontserrat Medium" panose="00000600000000000000" pitchFamily="50" charset="-18"/>
                <a:ea typeface="Calibri" panose="020F0502020204030204" pitchFamily="34" charset="0"/>
                <a:cs typeface="Calibri" panose="020F0502020204030204" pitchFamily="34" charset="0"/>
              </a:rPr>
              <a:t>Decyzja w rękach JST</a:t>
            </a:r>
          </a:p>
          <a:p>
            <a:pPr marL="342900" lvl="0" indent="-342900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AutoNum type="alphaLcPeriod"/>
            </a:pPr>
            <a:r>
              <a:rPr lang="pl-PL" sz="1600" dirty="0">
                <a:solidFill>
                  <a:schemeClr val="bg1"/>
                </a:solidFill>
                <a:latin typeface="Montserrat Medium" panose="00000600000000000000" pitchFamily="50" charset="-18"/>
                <a:ea typeface="Calibri" panose="020F0502020204030204" pitchFamily="34" charset="0"/>
                <a:cs typeface="Calibri" panose="020F0502020204030204" pitchFamily="34" charset="0"/>
              </a:rPr>
              <a:t>Min. 20-krotność opłaty rocznej (60% wartości gruntu)</a:t>
            </a:r>
          </a:p>
          <a:p>
            <a:pPr marL="342900" lvl="0" indent="-342900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AutoNum type="alphaLcPeriod"/>
            </a:pPr>
            <a:r>
              <a:rPr lang="pl-PL" sz="1600" dirty="0">
                <a:solidFill>
                  <a:schemeClr val="bg1"/>
                </a:solidFill>
                <a:latin typeface="Montserrat Medium" panose="00000600000000000000" pitchFamily="50" charset="-18"/>
                <a:ea typeface="Calibri" panose="020F0502020204030204" pitchFamily="34" charset="0"/>
                <a:cs typeface="Calibri" panose="020F0502020204030204" pitchFamily="34" charset="0"/>
              </a:rPr>
              <a:t>Jeżeli grunt ma być przeznaczony </a:t>
            </a:r>
            <a:r>
              <a:rPr lang="pl-PL" sz="1600" b="1" u="sng" dirty="0">
                <a:solidFill>
                  <a:schemeClr val="bg1"/>
                </a:solidFill>
                <a:latin typeface="Montserrat Medium" panose="00000600000000000000" pitchFamily="50" charset="-18"/>
                <a:ea typeface="Calibri" panose="020F0502020204030204" pitchFamily="34" charset="0"/>
                <a:cs typeface="Calibri" panose="020F0502020204030204" pitchFamily="34" charset="0"/>
              </a:rPr>
              <a:t>na cele mieszkaniowe</a:t>
            </a:r>
            <a:endParaRPr kumimoji="0" lang="pl-PL" sz="1600" b="1" i="0" u="sng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Montserrat Medium" panose="00000600000000000000" pitchFamily="50" charset="-18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AutoNum type="alphaLcPeriod"/>
            </a:pPr>
            <a:endParaRPr kumimoji="0" lang="pl-PL" sz="16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Montserrat Medium" panose="00000600000000000000" pitchFamily="50" charset="-18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0A3770D5-6CE5-32D3-A8B4-B1E22D24046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2555" y="1057275"/>
            <a:ext cx="109537" cy="307897"/>
          </a:xfrm>
          <a:prstGeom prst="rect">
            <a:avLst/>
          </a:prstGeom>
        </p:spPr>
      </p:pic>
      <p:pic>
        <p:nvPicPr>
          <p:cNvPr id="15" name="Grafika 14">
            <a:extLst>
              <a:ext uri="{FF2B5EF4-FFF2-40B4-BE49-F238E27FC236}">
                <a16:creationId xmlns:a16="http://schemas.microsoft.com/office/drawing/2014/main" id="{6DC8DAF7-D5F3-50B0-12BA-62B8F621071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504449" y="5223690"/>
            <a:ext cx="1361684" cy="1393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94533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>
            <a:extLst>
              <a:ext uri="{FF2B5EF4-FFF2-40B4-BE49-F238E27FC236}">
                <a16:creationId xmlns:a16="http://schemas.microsoft.com/office/drawing/2014/main" id="{5D376824-D39E-A87B-89CF-7903E8937B1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Grafika 5">
            <a:extLst>
              <a:ext uri="{FF2B5EF4-FFF2-40B4-BE49-F238E27FC236}">
                <a16:creationId xmlns:a16="http://schemas.microsoft.com/office/drawing/2014/main" id="{104D3487-B12D-A937-B2AA-65F7ADF294B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268169" y="2011746"/>
            <a:ext cx="2629640" cy="1997038"/>
          </a:xfrm>
          <a:prstGeom prst="rect">
            <a:avLst/>
          </a:prstGeom>
        </p:spPr>
      </p:pic>
      <p:sp>
        <p:nvSpPr>
          <p:cNvPr id="7" name="pole tekstowe 6">
            <a:extLst>
              <a:ext uri="{FF2B5EF4-FFF2-40B4-BE49-F238E27FC236}">
                <a16:creationId xmlns:a16="http://schemas.microsoft.com/office/drawing/2014/main" id="{654ADA40-E932-54B7-D584-07965A2395FF}"/>
              </a:ext>
            </a:extLst>
          </p:cNvPr>
          <p:cNvSpPr txBox="1"/>
          <p:nvPr/>
        </p:nvSpPr>
        <p:spPr>
          <a:xfrm>
            <a:off x="4180735" y="4278454"/>
            <a:ext cx="661231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1600" dirty="0">
                <a:solidFill>
                  <a:schemeClr val="bg1"/>
                </a:solidFill>
                <a:latin typeface="Montserrat Medium" panose="00000600000000000000" pitchFamily="50" charset="-18"/>
              </a:rPr>
              <a:t>Roszczenie o nabycie gruntu na własność - możliwość zgłoszenia </a:t>
            </a:r>
            <a:r>
              <a:rPr lang="pl-PL" sz="1600" dirty="0">
                <a:solidFill>
                  <a:schemeClr val="bg1"/>
                </a:solidFill>
                <a:latin typeface="Montserrat Black" panose="00000A00000000000000" pitchFamily="50" charset="-18"/>
              </a:rPr>
              <a:t>w ciągu roku </a:t>
            </a:r>
            <a:r>
              <a:rPr lang="pl-PL" sz="1600" dirty="0">
                <a:solidFill>
                  <a:schemeClr val="bg1"/>
                </a:solidFill>
                <a:latin typeface="Montserrat Medium" panose="00000600000000000000" pitchFamily="50" charset="-18"/>
              </a:rPr>
              <a:t>od wejścia ustawy w życie</a:t>
            </a: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CD765581-8AF2-141C-172C-1B75D6399F93}"/>
              </a:ext>
            </a:extLst>
          </p:cNvPr>
          <p:cNvSpPr txBox="1"/>
          <p:nvPr/>
        </p:nvSpPr>
        <p:spPr>
          <a:xfrm>
            <a:off x="4546600" y="968375"/>
            <a:ext cx="79194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800" dirty="0">
                <a:solidFill>
                  <a:schemeClr val="bg1"/>
                </a:solidFill>
                <a:latin typeface="Montserrat Black" panose="00000A00000000000000" pitchFamily="50" charset="-18"/>
              </a:rPr>
              <a:t>Reformujemy użytkowanie wieczyste</a:t>
            </a: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CD0069DA-42F2-C4A4-9AD8-A29130B664C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2555" y="1057275"/>
            <a:ext cx="109537" cy="307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00822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az 2">
            <a:extLst>
              <a:ext uri="{FF2B5EF4-FFF2-40B4-BE49-F238E27FC236}">
                <a16:creationId xmlns:a16="http://schemas.microsoft.com/office/drawing/2014/main" id="{EE6486C1-A381-D945-DD61-EDB8F16EFE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656"/>
            <a:ext cx="12192000" cy="6858000"/>
          </a:xfrm>
          <a:prstGeom prst="rect">
            <a:avLst/>
          </a:prstGeom>
        </p:spPr>
      </p:pic>
      <p:sp>
        <p:nvSpPr>
          <p:cNvPr id="12" name="pole tekstowe 11">
            <a:extLst>
              <a:ext uri="{FF2B5EF4-FFF2-40B4-BE49-F238E27FC236}">
                <a16:creationId xmlns:a16="http://schemas.microsoft.com/office/drawing/2014/main" id="{AD910735-F688-4F8D-1AE3-4A03CB34A3EB}"/>
              </a:ext>
            </a:extLst>
          </p:cNvPr>
          <p:cNvSpPr txBox="1"/>
          <p:nvPr/>
        </p:nvSpPr>
        <p:spPr>
          <a:xfrm>
            <a:off x="4464050" y="980041"/>
            <a:ext cx="7727950" cy="850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800" dirty="0">
                <a:solidFill>
                  <a:schemeClr val="bg1"/>
                </a:solidFill>
                <a:latin typeface="Montserrat Black" panose="00000A00000000000000" pitchFamily="50" charset="-18"/>
              </a:rPr>
              <a:t>Reformujemy użytkowanie wieczyste</a:t>
            </a:r>
          </a:p>
          <a:p>
            <a:pPr>
              <a:lnSpc>
                <a:spcPct val="150000"/>
              </a:lnSpc>
            </a:pPr>
            <a:r>
              <a:rPr lang="pl-PL" sz="1600" dirty="0">
                <a:solidFill>
                  <a:srgbClr val="99D4A8"/>
                </a:solidFill>
                <a:latin typeface="Montserrat Black" panose="00000A00000000000000" pitchFamily="50" charset="-18"/>
              </a:rPr>
              <a:t>405 796 </a:t>
            </a:r>
            <a:r>
              <a:rPr lang="pl-PL" sz="1600" dirty="0">
                <a:solidFill>
                  <a:schemeClr val="bg1"/>
                </a:solidFill>
                <a:latin typeface="Montserrat Black" panose="00000A00000000000000" pitchFamily="50" charset="-18"/>
              </a:rPr>
              <a:t>–</a:t>
            </a:r>
            <a:r>
              <a:rPr lang="pl-PL" sz="1600" dirty="0">
                <a:solidFill>
                  <a:srgbClr val="99D4A8"/>
                </a:solidFill>
                <a:latin typeface="Montserrat Black" panose="00000A00000000000000" pitchFamily="50" charset="-18"/>
              </a:rPr>
              <a:t> </a:t>
            </a:r>
            <a:r>
              <a:rPr lang="pl-PL" sz="1600" dirty="0">
                <a:solidFill>
                  <a:schemeClr val="bg1"/>
                </a:solidFill>
                <a:latin typeface="Montserrat Medium" panose="00000600000000000000" pitchFamily="50" charset="-18"/>
                <a:cs typeface="Calibri" panose="020F0502020204030204" pitchFamily="34" charset="0"/>
              </a:rPr>
              <a:t>ł</a:t>
            </a:r>
            <a:r>
              <a:rPr lang="pl-PL" sz="1600" dirty="0">
                <a:solidFill>
                  <a:schemeClr val="bg1"/>
                </a:solidFill>
                <a:effectLst/>
                <a:latin typeface="Montserrat Medium" panose="00000600000000000000" pitchFamily="50" charset="-18"/>
                <a:ea typeface="Calibri" panose="020F0502020204030204" pitchFamily="34" charset="0"/>
                <a:cs typeface="Calibri" panose="020F0502020204030204" pitchFamily="34" charset="0"/>
              </a:rPr>
              <a:t>ączna liczba gruntów w użytkowaniu wieczystym </a:t>
            </a:r>
            <a:endParaRPr lang="pl-PL" sz="1600" dirty="0">
              <a:solidFill>
                <a:schemeClr val="bg1"/>
              </a:solidFill>
              <a:latin typeface="Montserrat Medium" panose="00000600000000000000" pitchFamily="50" charset="-18"/>
            </a:endParaRPr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0A3770D5-6CE5-32D3-A8B4-B1E22D24046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2555" y="1057275"/>
            <a:ext cx="109537" cy="307897"/>
          </a:xfrm>
          <a:prstGeom prst="rect">
            <a:avLst/>
          </a:prstGeom>
        </p:spPr>
      </p:pic>
      <p:sp>
        <p:nvSpPr>
          <p:cNvPr id="11" name="pole tekstowe 10">
            <a:extLst>
              <a:ext uri="{FF2B5EF4-FFF2-40B4-BE49-F238E27FC236}">
                <a16:creationId xmlns:a16="http://schemas.microsoft.com/office/drawing/2014/main" id="{0F6181D7-BC6C-DA67-6479-918ED95E03C2}"/>
              </a:ext>
            </a:extLst>
          </p:cNvPr>
          <p:cNvSpPr txBox="1"/>
          <p:nvPr/>
        </p:nvSpPr>
        <p:spPr>
          <a:xfrm>
            <a:off x="4266830" y="3437206"/>
            <a:ext cx="309740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000" dirty="0">
                <a:solidFill>
                  <a:srgbClr val="99D4A8"/>
                </a:solidFill>
                <a:latin typeface="Montserrat Black" panose="00000A00000000000000" pitchFamily="50" charset="-18"/>
              </a:rPr>
              <a:t>od 1,42 mld zł</a:t>
            </a:r>
          </a:p>
        </p:txBody>
      </p:sp>
      <p:sp>
        <p:nvSpPr>
          <p:cNvPr id="13" name="pole tekstowe 12">
            <a:extLst>
              <a:ext uri="{FF2B5EF4-FFF2-40B4-BE49-F238E27FC236}">
                <a16:creationId xmlns:a16="http://schemas.microsoft.com/office/drawing/2014/main" id="{251C7C85-89B6-CFDA-E32B-9932A1A2A86F}"/>
              </a:ext>
            </a:extLst>
          </p:cNvPr>
          <p:cNvSpPr txBox="1"/>
          <p:nvPr/>
        </p:nvSpPr>
        <p:spPr>
          <a:xfrm>
            <a:off x="8251260" y="3442879"/>
            <a:ext cx="337980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000" dirty="0">
                <a:solidFill>
                  <a:srgbClr val="99D4A8"/>
                </a:solidFill>
                <a:latin typeface="Montserrat Black" panose="00000A00000000000000" pitchFamily="50" charset="-18"/>
              </a:rPr>
              <a:t>do 2,85 mld zł </a:t>
            </a:r>
          </a:p>
        </p:txBody>
      </p:sp>
      <p:sp>
        <p:nvSpPr>
          <p:cNvPr id="15" name="Strzałka: w prawo 14">
            <a:extLst>
              <a:ext uri="{FF2B5EF4-FFF2-40B4-BE49-F238E27FC236}">
                <a16:creationId xmlns:a16="http://schemas.microsoft.com/office/drawing/2014/main" id="{F6683AEF-7F37-6514-36AC-1759FBA7777C}"/>
              </a:ext>
            </a:extLst>
          </p:cNvPr>
          <p:cNvSpPr/>
          <p:nvPr/>
        </p:nvSpPr>
        <p:spPr>
          <a:xfrm>
            <a:off x="7370954" y="3510433"/>
            <a:ext cx="825191" cy="438150"/>
          </a:xfrm>
          <a:prstGeom prst="rightArrow">
            <a:avLst/>
          </a:prstGeom>
          <a:solidFill>
            <a:srgbClr val="292B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pole tekstowe 8">
            <a:extLst>
              <a:ext uri="{FF2B5EF4-FFF2-40B4-BE49-F238E27FC236}">
                <a16:creationId xmlns:a16="http://schemas.microsoft.com/office/drawing/2014/main" id="{DB0A988E-8BCD-7262-0A37-C5510378B401}"/>
              </a:ext>
            </a:extLst>
          </p:cNvPr>
          <p:cNvSpPr txBox="1"/>
          <p:nvPr/>
        </p:nvSpPr>
        <p:spPr>
          <a:xfrm>
            <a:off x="4462092" y="2161466"/>
            <a:ext cx="7032840" cy="3406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pl-PL" sz="1600" dirty="0">
                <a:solidFill>
                  <a:schemeClr val="bg1"/>
                </a:solidFill>
                <a:effectLst/>
                <a:latin typeface="Montserrat Medium" panose="00000600000000000000" pitchFamily="50" charset="-18"/>
                <a:ea typeface="Calibri" panose="020F0502020204030204" pitchFamily="34" charset="0"/>
                <a:cs typeface="Calibri" panose="020F0502020204030204" pitchFamily="34" charset="0"/>
              </a:rPr>
              <a:t>Płatność jednorazowa przez 50% zainteresowanych</a:t>
            </a:r>
          </a:p>
        </p:txBody>
      </p: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BA74E71C-5E59-BB83-2006-9D0D08E7195E}"/>
              </a:ext>
            </a:extLst>
          </p:cNvPr>
          <p:cNvSpPr txBox="1"/>
          <p:nvPr/>
        </p:nvSpPr>
        <p:spPr>
          <a:xfrm>
            <a:off x="8251260" y="4848208"/>
            <a:ext cx="342639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000" dirty="0">
                <a:solidFill>
                  <a:srgbClr val="99D4A8"/>
                </a:solidFill>
                <a:latin typeface="Montserrat Black" panose="00000A00000000000000" pitchFamily="50" charset="-18"/>
              </a:rPr>
              <a:t>do 2,37 mld zł</a:t>
            </a:r>
          </a:p>
        </p:txBody>
      </p:sp>
      <p:sp>
        <p:nvSpPr>
          <p:cNvPr id="16" name="Strzałka: w prawo 15">
            <a:extLst>
              <a:ext uri="{FF2B5EF4-FFF2-40B4-BE49-F238E27FC236}">
                <a16:creationId xmlns:a16="http://schemas.microsoft.com/office/drawing/2014/main" id="{461CA211-B6AD-6A28-0307-C89C50C2DB34}"/>
              </a:ext>
            </a:extLst>
          </p:cNvPr>
          <p:cNvSpPr/>
          <p:nvPr/>
        </p:nvSpPr>
        <p:spPr>
          <a:xfrm>
            <a:off x="7370954" y="4915762"/>
            <a:ext cx="825191" cy="438150"/>
          </a:xfrm>
          <a:prstGeom prst="rightArrow">
            <a:avLst/>
          </a:prstGeom>
          <a:solidFill>
            <a:srgbClr val="292B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0" name="pole tekstowe 19">
            <a:extLst>
              <a:ext uri="{FF2B5EF4-FFF2-40B4-BE49-F238E27FC236}">
                <a16:creationId xmlns:a16="http://schemas.microsoft.com/office/drawing/2014/main" id="{1735DE11-A41A-296F-8E7F-4DC0EC0BEF9C}"/>
              </a:ext>
            </a:extLst>
          </p:cNvPr>
          <p:cNvSpPr txBox="1"/>
          <p:nvPr/>
        </p:nvSpPr>
        <p:spPr>
          <a:xfrm>
            <a:off x="4263116" y="4837057"/>
            <a:ext cx="30974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dirty="0">
                <a:solidFill>
                  <a:srgbClr val="99D4A8"/>
                </a:solidFill>
                <a:latin typeface="Montserrat Black" panose="00000A00000000000000" pitchFamily="50" charset="-18"/>
              </a:rPr>
              <a:t>od 1,18 </a:t>
            </a:r>
            <a:r>
              <a:rPr lang="pl-PL" sz="3000" dirty="0">
                <a:solidFill>
                  <a:srgbClr val="99D4A8"/>
                </a:solidFill>
                <a:latin typeface="Montserrat Black" panose="00000A00000000000000" pitchFamily="50" charset="-18"/>
              </a:rPr>
              <a:t>mld</a:t>
            </a:r>
            <a:r>
              <a:rPr lang="pl-PL" sz="3200" dirty="0">
                <a:solidFill>
                  <a:srgbClr val="99D4A8"/>
                </a:solidFill>
                <a:latin typeface="Montserrat Black" panose="00000A00000000000000" pitchFamily="50" charset="-18"/>
              </a:rPr>
              <a:t> zł</a:t>
            </a:r>
          </a:p>
        </p:txBody>
      </p:sp>
      <p:sp>
        <p:nvSpPr>
          <p:cNvPr id="21" name="pole tekstowe 20">
            <a:extLst>
              <a:ext uri="{FF2B5EF4-FFF2-40B4-BE49-F238E27FC236}">
                <a16:creationId xmlns:a16="http://schemas.microsoft.com/office/drawing/2014/main" id="{52276CDB-1749-D2C0-42D3-1D8C6BF1C216}"/>
              </a:ext>
            </a:extLst>
          </p:cNvPr>
          <p:cNvSpPr txBox="1"/>
          <p:nvPr/>
        </p:nvSpPr>
        <p:spPr>
          <a:xfrm>
            <a:off x="4464050" y="4325156"/>
            <a:ext cx="7727950" cy="419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l-PL" sz="1600" dirty="0">
                <a:solidFill>
                  <a:schemeClr val="bg1"/>
                </a:solidFill>
                <a:latin typeface="Montserrat Medium" panose="00000600000000000000" pitchFamily="50" charset="-18"/>
              </a:rPr>
              <a:t>Prognozowany dochód dla </a:t>
            </a:r>
            <a:r>
              <a:rPr lang="pl-PL" sz="1600" b="1" dirty="0">
                <a:solidFill>
                  <a:schemeClr val="bg1"/>
                </a:solidFill>
                <a:latin typeface="Montserrat Medium" panose="00000600000000000000" pitchFamily="50" charset="-18"/>
              </a:rPr>
              <a:t>JST</a:t>
            </a:r>
            <a:r>
              <a:rPr lang="pl-PL" sz="1600" dirty="0">
                <a:solidFill>
                  <a:schemeClr val="bg1"/>
                </a:solidFill>
                <a:latin typeface="Montserrat Medium" panose="00000600000000000000" pitchFamily="50" charset="-18"/>
              </a:rPr>
              <a:t> w 2023 r.</a:t>
            </a:r>
          </a:p>
        </p:txBody>
      </p:sp>
      <p:sp>
        <p:nvSpPr>
          <p:cNvPr id="22" name="pole tekstowe 21">
            <a:extLst>
              <a:ext uri="{FF2B5EF4-FFF2-40B4-BE49-F238E27FC236}">
                <a16:creationId xmlns:a16="http://schemas.microsoft.com/office/drawing/2014/main" id="{0416A12F-E5AD-E809-2C92-8E951DFE7611}"/>
              </a:ext>
            </a:extLst>
          </p:cNvPr>
          <p:cNvSpPr txBox="1"/>
          <p:nvPr/>
        </p:nvSpPr>
        <p:spPr>
          <a:xfrm>
            <a:off x="4462092" y="2918583"/>
            <a:ext cx="7727950" cy="419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l-PL" sz="1600" dirty="0">
                <a:solidFill>
                  <a:schemeClr val="bg1"/>
                </a:solidFill>
                <a:latin typeface="Montserrat Medium" panose="00000600000000000000" pitchFamily="50" charset="-18"/>
              </a:rPr>
              <a:t>Prognozowany dochód dla </a:t>
            </a:r>
            <a:r>
              <a:rPr lang="pl-PL" sz="1600" b="1" dirty="0">
                <a:solidFill>
                  <a:schemeClr val="bg1"/>
                </a:solidFill>
                <a:latin typeface="Montserrat Medium" panose="00000600000000000000" pitchFamily="50" charset="-18"/>
              </a:rPr>
              <a:t>Skarbu Państwa </a:t>
            </a:r>
            <a:r>
              <a:rPr lang="pl-PL" sz="1600" dirty="0">
                <a:solidFill>
                  <a:schemeClr val="bg1"/>
                </a:solidFill>
                <a:latin typeface="Montserrat Medium" panose="00000600000000000000" pitchFamily="50" charset="-18"/>
              </a:rPr>
              <a:t>w 2023 r.</a:t>
            </a:r>
          </a:p>
        </p:txBody>
      </p:sp>
    </p:spTree>
    <p:extLst>
      <p:ext uri="{BB962C8B-B14F-4D97-AF65-F5344CB8AC3E}">
        <p14:creationId xmlns:p14="http://schemas.microsoft.com/office/powerpoint/2010/main" val="3198692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az 2">
            <a:extLst>
              <a:ext uri="{FF2B5EF4-FFF2-40B4-BE49-F238E27FC236}">
                <a16:creationId xmlns:a16="http://schemas.microsoft.com/office/drawing/2014/main" id="{EE6486C1-A381-D945-DD61-EDB8F16EFE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pole tekstowe 3">
            <a:extLst>
              <a:ext uri="{FF2B5EF4-FFF2-40B4-BE49-F238E27FC236}">
                <a16:creationId xmlns:a16="http://schemas.microsoft.com/office/drawing/2014/main" id="{4F73632D-59C9-0D7C-6DF4-DCEBCA0DD0C4}"/>
              </a:ext>
            </a:extLst>
          </p:cNvPr>
          <p:cNvSpPr txBox="1"/>
          <p:nvPr/>
        </p:nvSpPr>
        <p:spPr>
          <a:xfrm>
            <a:off x="4546600" y="968375"/>
            <a:ext cx="7645400" cy="848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800" dirty="0">
                <a:solidFill>
                  <a:schemeClr val="bg1"/>
                </a:solidFill>
                <a:latin typeface="Montserrat Black" panose="00000A00000000000000" pitchFamily="50" charset="-18"/>
              </a:rPr>
              <a:t>Reformujemy użytkowanie wieczyste</a:t>
            </a:r>
          </a:p>
          <a:p>
            <a:pPr>
              <a:lnSpc>
                <a:spcPct val="150000"/>
              </a:lnSpc>
            </a:pPr>
            <a:r>
              <a:rPr lang="pl-PL" sz="1600" dirty="0">
                <a:solidFill>
                  <a:schemeClr val="bg1"/>
                </a:solidFill>
                <a:latin typeface="Montserrat Medium" panose="00000600000000000000" pitchFamily="50" charset="-18"/>
              </a:rPr>
              <a:t>Korzyści dla JST </a:t>
            </a:r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2CBF7680-47DF-2946-CA0A-F6B17BFF90C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2555" y="1057275"/>
            <a:ext cx="109537" cy="307897"/>
          </a:xfrm>
          <a:prstGeom prst="rect">
            <a:avLst/>
          </a:prstGeom>
        </p:spPr>
      </p:pic>
      <p:sp>
        <p:nvSpPr>
          <p:cNvPr id="2" name="pole tekstowe 1">
            <a:extLst>
              <a:ext uri="{FF2B5EF4-FFF2-40B4-BE49-F238E27FC236}">
                <a16:creationId xmlns:a16="http://schemas.microsoft.com/office/drawing/2014/main" id="{C05ACB3B-8F8A-DD65-9DE7-007CBABBC34F}"/>
              </a:ext>
            </a:extLst>
          </p:cNvPr>
          <p:cNvSpPr txBox="1"/>
          <p:nvPr/>
        </p:nvSpPr>
        <p:spPr>
          <a:xfrm>
            <a:off x="4352556" y="2267813"/>
            <a:ext cx="679593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Blip>
                <a:blip r:embed="rId4"/>
              </a:buBlip>
            </a:pPr>
            <a:r>
              <a:rPr lang="pl-PL" sz="1600" dirty="0">
                <a:solidFill>
                  <a:schemeClr val="bg1"/>
                </a:solidFill>
                <a:latin typeface="Montserrat Medium" panose="00000600000000000000" pitchFamily="50" charset="-18"/>
              </a:rPr>
              <a:t>Większy dochód dla JST w 2023 roku z </a:t>
            </a:r>
            <a:r>
              <a:rPr lang="pl-PL" sz="1600" dirty="0">
                <a:solidFill>
                  <a:srgbClr val="99D4A8"/>
                </a:solidFill>
                <a:latin typeface="Montserrat Black" panose="00000A00000000000000" pitchFamily="50" charset="-18"/>
              </a:rPr>
              <a:t>1,187 mld zł do 2,375 mld zł</a:t>
            </a:r>
            <a:br>
              <a:rPr lang="pl-PL" sz="1600" dirty="0">
                <a:solidFill>
                  <a:srgbClr val="99D4A8"/>
                </a:solidFill>
                <a:latin typeface="Montserrat Black" panose="00000A00000000000000" pitchFamily="50" charset="-18"/>
              </a:rPr>
            </a:br>
            <a:endParaRPr lang="pl-PL" sz="1600" dirty="0">
              <a:solidFill>
                <a:srgbClr val="99D4A8"/>
              </a:solidFill>
              <a:latin typeface="Montserrat Black" panose="00000A00000000000000" pitchFamily="50" charset="-18"/>
            </a:endParaRPr>
          </a:p>
          <a:p>
            <a:pPr marL="342900" indent="-342900">
              <a:buBlip>
                <a:blip r:embed="rId4"/>
              </a:buBlip>
            </a:pPr>
            <a:r>
              <a:rPr lang="pl-PL" sz="1600" dirty="0">
                <a:solidFill>
                  <a:schemeClr val="bg1"/>
                </a:solidFill>
                <a:latin typeface="Montserrat Medium" panose="00000600000000000000" pitchFamily="50" charset="-18"/>
              </a:rPr>
              <a:t>Impuls  inwestycyjny – większe wpływy podatkowe, w tym podatek od nieruchomości </a:t>
            </a:r>
            <a:br>
              <a:rPr lang="pl-PL" sz="1600" dirty="0">
                <a:solidFill>
                  <a:schemeClr val="bg1"/>
                </a:solidFill>
                <a:latin typeface="Montserrat Medium" panose="00000600000000000000" pitchFamily="50" charset="-18"/>
              </a:rPr>
            </a:br>
            <a:endParaRPr lang="pl-PL" sz="1600" dirty="0">
              <a:solidFill>
                <a:schemeClr val="bg1"/>
              </a:solidFill>
              <a:latin typeface="Montserrat Medium" panose="00000600000000000000" pitchFamily="50" charset="-18"/>
            </a:endParaRPr>
          </a:p>
          <a:p>
            <a:pPr marL="342900" indent="-342900">
              <a:buBlip>
                <a:blip r:embed="rId4"/>
              </a:buBlip>
            </a:pPr>
            <a:r>
              <a:rPr lang="pl-PL" sz="1600" dirty="0">
                <a:solidFill>
                  <a:schemeClr val="bg1"/>
                </a:solidFill>
                <a:latin typeface="Montserrat Medium" panose="00000600000000000000" pitchFamily="50" charset="-18"/>
              </a:rPr>
              <a:t>Znaczące zwiększenie wpływów dla samorządów powiatowych z </a:t>
            </a:r>
            <a:r>
              <a:rPr lang="pl-PL" sz="1600" dirty="0">
                <a:solidFill>
                  <a:srgbClr val="99D4A8"/>
                </a:solidFill>
                <a:latin typeface="Montserrat Black" panose="00000A00000000000000" pitchFamily="50" charset="-18"/>
              </a:rPr>
              <a:t>475 mln zł do 950 mln zł </a:t>
            </a:r>
            <a:r>
              <a:rPr lang="pl-PL" sz="1600" dirty="0">
                <a:solidFill>
                  <a:schemeClr val="bg1"/>
                </a:solidFill>
                <a:latin typeface="Montserrat Medium" panose="00000600000000000000" pitchFamily="50" charset="-18"/>
              </a:rPr>
              <a:t>(udział w opłacie </a:t>
            </a:r>
            <a:r>
              <a:rPr lang="pl-PL" sz="1600" dirty="0" err="1">
                <a:solidFill>
                  <a:schemeClr val="bg1"/>
                </a:solidFill>
                <a:latin typeface="Montserrat Medium" panose="00000600000000000000" pitchFamily="50" charset="-18"/>
              </a:rPr>
              <a:t>przekształceniowej</a:t>
            </a:r>
            <a:r>
              <a:rPr lang="pl-PL" sz="1600" dirty="0">
                <a:solidFill>
                  <a:schemeClr val="bg1"/>
                </a:solidFill>
                <a:latin typeface="Montserrat Medium" panose="00000600000000000000" pitchFamily="50" charset="-18"/>
              </a:rPr>
              <a:t> na gruntach SP)</a:t>
            </a:r>
          </a:p>
        </p:txBody>
      </p:sp>
    </p:spTree>
    <p:extLst>
      <p:ext uri="{BB962C8B-B14F-4D97-AF65-F5344CB8AC3E}">
        <p14:creationId xmlns:p14="http://schemas.microsoft.com/office/powerpoint/2010/main" val="7844285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>
            <a:extLst>
              <a:ext uri="{FF2B5EF4-FFF2-40B4-BE49-F238E27FC236}">
                <a16:creationId xmlns:a16="http://schemas.microsoft.com/office/drawing/2014/main" id="{724C68A2-D048-3549-930B-58103072E0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pole tekstowe 6">
            <a:extLst>
              <a:ext uri="{FF2B5EF4-FFF2-40B4-BE49-F238E27FC236}">
                <a16:creationId xmlns:a16="http://schemas.microsoft.com/office/drawing/2014/main" id="{CC7C0FD3-6463-2BB8-5B79-8CD637A9F417}"/>
              </a:ext>
            </a:extLst>
          </p:cNvPr>
          <p:cNvSpPr txBox="1"/>
          <p:nvPr/>
        </p:nvSpPr>
        <p:spPr>
          <a:xfrm>
            <a:off x="4581329" y="2335220"/>
            <a:ext cx="761067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800" dirty="0">
                <a:solidFill>
                  <a:schemeClr val="bg1"/>
                </a:solidFill>
                <a:latin typeface="Montserrat Black" panose="00000A00000000000000" pitchFamily="50" charset="-18"/>
              </a:rPr>
              <a:t>Reformujemy </a:t>
            </a:r>
            <a:br>
              <a:rPr lang="pl-PL" sz="2800" dirty="0">
                <a:solidFill>
                  <a:schemeClr val="bg1"/>
                </a:solidFill>
                <a:latin typeface="Montserrat Black" panose="00000A00000000000000" pitchFamily="50" charset="-18"/>
              </a:rPr>
            </a:br>
            <a:r>
              <a:rPr lang="pl-PL" sz="2800" dirty="0">
                <a:solidFill>
                  <a:schemeClr val="bg1"/>
                </a:solidFill>
                <a:latin typeface="Montserrat Black" panose="00000A00000000000000" pitchFamily="50" charset="-18"/>
              </a:rPr>
              <a:t>użytkowanie wieczyste</a:t>
            </a: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44AE456B-17C7-AAAC-4D29-F50A0337A58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6896" y="2424094"/>
            <a:ext cx="109537" cy="307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4941418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783</TotalTime>
  <Words>330</Words>
  <Application>Microsoft Office PowerPoint</Application>
  <PresentationFormat>Panoramiczny</PresentationFormat>
  <Paragraphs>34</Paragraphs>
  <Slides>8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Montserrat Black</vt:lpstr>
      <vt:lpstr>Montserrat Medium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Macioszek Tymoteusz</dc:creator>
  <cp:lastModifiedBy>Ryciak Igor</cp:lastModifiedBy>
  <cp:revision>101</cp:revision>
  <dcterms:created xsi:type="dcterms:W3CDTF">2022-09-15T08:14:18Z</dcterms:created>
  <dcterms:modified xsi:type="dcterms:W3CDTF">2022-11-17T11:30:45Z</dcterms:modified>
</cp:coreProperties>
</file>