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46"/>
  </p:notesMasterIdLst>
  <p:sldIdLst>
    <p:sldId id="450" r:id="rId2"/>
    <p:sldId id="539" r:id="rId3"/>
    <p:sldId id="479" r:id="rId4"/>
    <p:sldId id="484" r:id="rId5"/>
    <p:sldId id="487" r:id="rId6"/>
    <p:sldId id="489" r:id="rId7"/>
    <p:sldId id="490" r:id="rId8"/>
    <p:sldId id="521" r:id="rId9"/>
    <p:sldId id="522" r:id="rId10"/>
    <p:sldId id="524" r:id="rId11"/>
    <p:sldId id="525" r:id="rId12"/>
    <p:sldId id="526" r:id="rId13"/>
    <p:sldId id="527" r:id="rId14"/>
    <p:sldId id="532" r:id="rId15"/>
    <p:sldId id="536" r:id="rId16"/>
    <p:sldId id="502" r:id="rId17"/>
    <p:sldId id="506" r:id="rId18"/>
    <p:sldId id="507" r:id="rId19"/>
    <p:sldId id="509" r:id="rId20"/>
    <p:sldId id="512" r:id="rId21"/>
    <p:sldId id="513" r:id="rId22"/>
    <p:sldId id="478" r:id="rId23"/>
    <p:sldId id="483" r:id="rId24"/>
    <p:sldId id="480" r:id="rId25"/>
    <p:sldId id="481" r:id="rId26"/>
    <p:sldId id="482" r:id="rId27"/>
    <p:sldId id="491" r:id="rId28"/>
    <p:sldId id="492" r:id="rId29"/>
    <p:sldId id="493" r:id="rId30"/>
    <p:sldId id="494" r:id="rId31"/>
    <p:sldId id="495" r:id="rId32"/>
    <p:sldId id="496" r:id="rId33"/>
    <p:sldId id="497" r:id="rId34"/>
    <p:sldId id="498" r:id="rId35"/>
    <p:sldId id="499" r:id="rId36"/>
    <p:sldId id="500" r:id="rId37"/>
    <p:sldId id="501" r:id="rId38"/>
    <p:sldId id="540" r:id="rId39"/>
    <p:sldId id="541" r:id="rId40"/>
    <p:sldId id="542" r:id="rId41"/>
    <p:sldId id="543" r:id="rId42"/>
    <p:sldId id="544" r:id="rId43"/>
    <p:sldId id="472" r:id="rId44"/>
    <p:sldId id="471" r:id="rId4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58" autoAdjust="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3" d="100"/>
        <a:sy n="33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2016-06-16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70787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A16E8-D1F2-4B8D-B51D-5F2787149CCB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677C9-567A-41AB-951F-8B1EFC1EAA7E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EA25E-4B53-4F8E-B992-80F109F7752E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9048E1F-1DD5-48D8-90D0-F129AC8F4F2E}" type="datetime1">
              <a:rPr lang="pl-PL" altLang="pl-PL" smtClean="0"/>
              <a:pPr/>
              <a:t>2016-06-16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3A81C-A9C8-4463-B532-9FAFCDE73173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E57C1-6306-46D3-A4A0-9E078DDC6CD1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03420-F54A-42A6-9D1E-BB67F7AAD033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7357A7-E4C5-4112-9714-6C397A61F474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5E277-EDF4-4544-89A2-F5BC73EDA098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80E89-FCC7-49DA-9586-1E8E0545D99D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55F76-0F65-4118-9FA4-F1F5814DAC5A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1E11CBB-367B-4C31-823E-0BE001D9CA1E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9C90CE5-9A11-43FC-858B-E58C11F33CB4}" type="datetime1">
              <a:rPr lang="pl-PL" smtClean="0"/>
              <a:pPr/>
              <a:t>2016-06-16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Prez&#281;tacje%20gotowe\Gaszenie%20po&#380;ar&#243;w%20oraz%20&#347;rodki%20ga&#347;nicze\1.%20Filmik%20nr.1.Strumienie%20ga&#347;nicze%20piany.avi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18: 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altLang="pl-PL" sz="3200" dirty="0" smtClean="0"/>
              <a:t>Gaszenie pożarów oraz środki gaśnicze</a:t>
            </a:r>
            <a:endParaRPr lang="pl-PL" altLang="pl-PL" sz="3200" b="1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 smtClean="0"/>
              <a:t>autor: Mateusz Pupek 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>
              <a:tabLst>
                <a:tab pos="2333625" algn="l"/>
              </a:tabLst>
            </a:pPr>
            <a: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600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altLang="pl-P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199" y="1775191"/>
            <a:ext cx="8480103" cy="46256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600" dirty="0" smtClean="0">
                <a:latin typeface="Arial" pitchFamily="34" charset="0"/>
                <a:cs typeface="Arial" pitchFamily="34" charset="0"/>
              </a:rPr>
              <a:t>    Liczba 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spienienia </a:t>
            </a:r>
            <a:r>
              <a:rPr lang="pl-PL" sz="2600" dirty="0" err="1" smtClean="0">
                <a:latin typeface="Arial" pitchFamily="34" charset="0"/>
                <a:cs typeface="Arial" pitchFamily="34" charset="0"/>
              </a:rPr>
              <a:t>Ls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jest to stosunek objętości wytworzonej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piany (</a:t>
            </a:r>
            <a:r>
              <a:rPr lang="pl-PL" sz="2600" dirty="0" err="1" smtClean="0">
                <a:latin typeface="Arial" pitchFamily="34" charset="0"/>
                <a:cs typeface="Arial" pitchFamily="34" charset="0"/>
              </a:rPr>
              <a:t>Vp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do objętości wodnego roztworu środka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pianotwórczego 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(</a:t>
            </a:r>
            <a:r>
              <a:rPr lang="pl-PL" sz="2600" dirty="0" err="1" smtClean="0">
                <a:latin typeface="Arial" pitchFamily="34" charset="0"/>
                <a:cs typeface="Arial" pitchFamily="34" charset="0"/>
              </a:rPr>
              <a:t>Vr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), z którego 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ta piana została wytworzona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ctr">
              <a:buNone/>
            </a:pPr>
            <a:r>
              <a:rPr lang="pl-PL" sz="2600" dirty="0" err="1" smtClean="0">
                <a:latin typeface="Arial" pitchFamily="34" charset="0"/>
                <a:cs typeface="Arial" pitchFamily="34" charset="0"/>
              </a:rPr>
              <a:t>Ls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pl-PL" sz="2600" dirty="0" err="1" smtClean="0">
                <a:latin typeface="Arial" pitchFamily="34" charset="0"/>
                <a:cs typeface="Arial" pitchFamily="34" charset="0"/>
              </a:rPr>
              <a:t>Vp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pl-PL" sz="2600" dirty="0" err="1" smtClean="0">
                <a:latin typeface="Arial" pitchFamily="34" charset="0"/>
                <a:cs typeface="Arial" pitchFamily="34" charset="0"/>
              </a:rPr>
              <a:t>Vr</a:t>
            </a:r>
            <a:endParaRPr lang="pl-PL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l-PL" sz="2600" dirty="0" smtClean="0">
                <a:latin typeface="Arial" pitchFamily="34" charset="0"/>
                <a:cs typeface="Arial" pitchFamily="34" charset="0"/>
              </a:rPr>
              <a:t>gdzie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</a:pPr>
            <a:r>
              <a:rPr lang="pl-PL" sz="2600" dirty="0" err="1">
                <a:latin typeface="Arial" pitchFamily="34" charset="0"/>
                <a:cs typeface="Arial" pitchFamily="34" charset="0"/>
              </a:rPr>
              <a:t>Vp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 – objętość piany,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[cm3]</a:t>
            </a:r>
            <a:endParaRPr lang="pl-PL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l-PL" sz="2600" dirty="0" err="1">
                <a:latin typeface="Arial" pitchFamily="34" charset="0"/>
                <a:cs typeface="Arial" pitchFamily="34" charset="0"/>
              </a:rPr>
              <a:t>Vr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 – objętość roztworu,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[cm3]</a:t>
            </a:r>
          </a:p>
          <a:p>
            <a:pPr marL="0" indent="0">
              <a:buNone/>
            </a:pPr>
            <a:endParaRPr lang="pl-PL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l-PL" sz="2600" dirty="0" smtClean="0">
                <a:latin typeface="Arial" pitchFamily="34" charset="0"/>
                <a:cs typeface="Arial" pitchFamily="34" charset="0"/>
              </a:rPr>
              <a:t>	Pianę gaśniczą dzielimy na: </a:t>
            </a:r>
          </a:p>
          <a:p>
            <a:pPr marL="0" indent="0">
              <a:buNone/>
            </a:pPr>
            <a:r>
              <a:rPr lang="pl-PL" sz="2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ciężką,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liczba spienienia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: LS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&lt; 20;</a:t>
            </a:r>
            <a:endParaRPr lang="pl-PL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l-PL" sz="2600" dirty="0">
                <a:latin typeface="Arial" pitchFamily="34" charset="0"/>
                <a:cs typeface="Arial" pitchFamily="34" charset="0"/>
              </a:rPr>
              <a:t>- średnią,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liczba spienienia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: 20 &lt; LS &lt;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200;</a:t>
            </a:r>
            <a:endParaRPr lang="pl-PL" sz="26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l-PL" sz="2600" dirty="0">
                <a:latin typeface="Arial" pitchFamily="34" charset="0"/>
                <a:cs typeface="Arial" pitchFamily="34" charset="0"/>
              </a:rPr>
              <a:t>- lekką,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liczba spienienia</a:t>
            </a:r>
            <a:r>
              <a:rPr lang="pl-PL" sz="2600" dirty="0">
                <a:latin typeface="Arial" pitchFamily="34" charset="0"/>
                <a:cs typeface="Arial" pitchFamily="34" charset="0"/>
              </a:rPr>
              <a:t>: LS &gt; 200.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3338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 smtClean="0"/>
              <a:t>	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Piana ciężka – to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najczęściej stosowany rodzaj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piany. Powstaje ona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przy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użyciu prądownic pianowych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i działek pianowych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 algn="just">
              <a:buNone/>
            </a:pPr>
            <a:r>
              <a:rPr lang="pl-PL" sz="2800" dirty="0" smtClean="0">
                <a:latin typeface="Arial" pitchFamily="34" charset="0"/>
                <a:cs typeface="Arial" pitchFamily="34" charset="0"/>
              </a:rPr>
              <a:t>	Cechy charakterystyczne piany ciężkiej:</a:t>
            </a:r>
          </a:p>
          <a:p>
            <a:pPr algn="just"/>
            <a:r>
              <a:rPr lang="pl-PL" sz="2800" dirty="0">
                <a:latin typeface="Arial" pitchFamily="34" charset="0"/>
                <a:cs typeface="Arial" pitchFamily="34" charset="0"/>
              </a:rPr>
              <a:t>m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oże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być podawana na duże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odległości, </a:t>
            </a:r>
          </a:p>
          <a:p>
            <a:pPr algn="just"/>
            <a:r>
              <a:rPr lang="pl-PL" sz="2800" dirty="0" smtClean="0">
                <a:latin typeface="Arial" pitchFamily="34" charset="0"/>
                <a:cs typeface="Arial" pitchFamily="34" charset="0"/>
              </a:rPr>
              <a:t>szybko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się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rozpływa,</a:t>
            </a:r>
          </a:p>
          <a:p>
            <a:pPr algn="just"/>
            <a:r>
              <a:rPr lang="pl-PL" sz="2800" dirty="0">
                <a:latin typeface="Arial" pitchFamily="34" charset="0"/>
                <a:cs typeface="Arial" pitchFamily="34" charset="0"/>
              </a:rPr>
              <a:t>n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ie jest podatna na wpływ wiatru;</a:t>
            </a:r>
          </a:p>
          <a:p>
            <a:pPr algn="just"/>
            <a:r>
              <a:rPr lang="pl-PL" sz="2800" dirty="0" smtClean="0">
                <a:latin typeface="Arial" pitchFamily="34" charset="0"/>
                <a:cs typeface="Arial" pitchFamily="34" charset="0"/>
              </a:rPr>
              <a:t>tworzy trwałą i </a:t>
            </a:r>
            <a:r>
              <a:rPr lang="pl-PL" sz="2800" dirty="0">
                <a:latin typeface="Arial" pitchFamily="34" charset="0"/>
                <a:cs typeface="Arial" pitchFamily="34" charset="0"/>
              </a:rPr>
              <a:t>stabilną powłokę. </a:t>
            </a:r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l-PL" sz="2800" dirty="0" smtClean="0">
                <a:latin typeface="Arial" pitchFamily="34" charset="0"/>
                <a:cs typeface="Arial" pitchFamily="34" charset="0"/>
              </a:rPr>
              <a:t>	Odpowiednia wydajność podawania piany ciężkiej warunkuje skuteczność jej działania.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332979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2439" y="1772816"/>
            <a:ext cx="8640960" cy="35569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     Piana </a:t>
            </a:r>
            <a:r>
              <a:rPr lang="pl-PL" sz="2000" dirty="0" smtClean="0">
                <a:latin typeface="Arial" pitchFamily="34" charset="0"/>
                <a:cs typeface="Arial" pitchFamily="34" charset="0"/>
              </a:rPr>
              <a:t>średnia – otrzymywana </a:t>
            </a:r>
            <a:r>
              <a:rPr lang="pl-PL" sz="2000" dirty="0">
                <a:latin typeface="Arial" pitchFamily="34" charset="0"/>
                <a:cs typeface="Arial" pitchFamily="34" charset="0"/>
              </a:rPr>
              <a:t>jest przy użyciu wytwornic pianowych</a:t>
            </a:r>
            <a:r>
              <a:rPr lang="pl-PL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indent="0"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pl-PL" sz="20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     Cechy </a:t>
            </a:r>
            <a:r>
              <a:rPr lang="pl-PL" sz="2000" dirty="0" smtClean="0">
                <a:latin typeface="Arial" pitchFamily="34" charset="0"/>
                <a:cs typeface="Arial" pitchFamily="34" charset="0"/>
              </a:rPr>
              <a:t>charakterystyczne piany średniej:</a:t>
            </a:r>
          </a:p>
          <a:p>
            <a:pPr algn="just"/>
            <a:r>
              <a:rPr lang="pl-PL" sz="2000" dirty="0">
                <a:latin typeface="Arial" pitchFamily="34" charset="0"/>
                <a:cs typeface="Arial" pitchFamily="34" charset="0"/>
              </a:rPr>
              <a:t>p</a:t>
            </a:r>
            <a:r>
              <a:rPr lang="pl-PL" sz="2000" dirty="0" smtClean="0">
                <a:latin typeface="Arial" pitchFamily="34" charset="0"/>
                <a:cs typeface="Arial" pitchFamily="34" charset="0"/>
              </a:rPr>
              <a:t>osiada nieznacznie mniejszy stopień płynności w stosunku do piany ciężkiej,</a:t>
            </a:r>
          </a:p>
          <a:p>
            <a:pPr algn="just"/>
            <a:r>
              <a:rPr lang="pl-PL" sz="2000" dirty="0" smtClean="0">
                <a:latin typeface="Arial" pitchFamily="34" charset="0"/>
                <a:cs typeface="Arial" pitchFamily="34" charset="0"/>
              </a:rPr>
              <a:t>dzięki większej średnicy pęcherzyków umożliwia szybsze pokrycie powierzchni pożaru lub wypełnienie przestrzeni objętej pożarem,</a:t>
            </a:r>
          </a:p>
          <a:p>
            <a:pPr algn="just"/>
            <a:r>
              <a:rPr lang="pl-PL" sz="2000" dirty="0">
                <a:latin typeface="Arial" pitchFamily="34" charset="0"/>
                <a:cs typeface="Arial" pitchFamily="34" charset="0"/>
              </a:rPr>
              <a:t>m</a:t>
            </a:r>
            <a:r>
              <a:rPr lang="pl-PL" sz="2000" dirty="0" smtClean="0">
                <a:latin typeface="Arial" pitchFamily="34" charset="0"/>
                <a:cs typeface="Arial" pitchFamily="34" charset="0"/>
              </a:rPr>
              <a:t>a mniejszy zasięg – ogranicza się do kilku metrów. </a:t>
            </a:r>
          </a:p>
          <a:p>
            <a:endParaRPr lang="pl-PL" dirty="0" smtClean="0"/>
          </a:p>
          <a:p>
            <a:pPr marL="0" indent="0">
              <a:buNone/>
            </a:pPr>
            <a:endParaRPr lang="pl-PL" dirty="0" smtClean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4468311"/>
            <a:ext cx="3187314" cy="219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8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2439" y="1556792"/>
            <a:ext cx="8229600" cy="462560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dirty="0" smtClean="0"/>
              <a:t>	</a:t>
            </a:r>
            <a:r>
              <a:rPr lang="pl-PL" sz="2000" dirty="0" smtClean="0">
                <a:latin typeface="Arial" pitchFamily="34" charset="0"/>
                <a:cs typeface="Arial" pitchFamily="34" charset="0"/>
              </a:rPr>
              <a:t>Piana lekka– powstaje przy użyciu generatorów piany lekkiej. </a:t>
            </a:r>
          </a:p>
          <a:p>
            <a:pPr marL="0" indent="0" algn="just">
              <a:buNone/>
            </a:pPr>
            <a:r>
              <a:rPr lang="pl-PL" sz="2000" dirty="0" smtClean="0">
                <a:latin typeface="Arial" pitchFamily="34" charset="0"/>
                <a:cs typeface="Arial" pitchFamily="34" charset="0"/>
              </a:rPr>
              <a:t>	Cechy charakterystyczne piany lekkiej:</a:t>
            </a:r>
          </a:p>
          <a:p>
            <a:r>
              <a:rPr lang="pl-PL" sz="2000" dirty="0">
                <a:latin typeface="Arial" pitchFamily="34" charset="0"/>
                <a:cs typeface="Arial" pitchFamily="34" charset="0"/>
              </a:rPr>
              <a:t>s</a:t>
            </a:r>
            <a:r>
              <a:rPr lang="pl-PL" sz="2000" dirty="0" smtClean="0">
                <a:latin typeface="Arial" pitchFamily="34" charset="0"/>
                <a:cs typeface="Arial" pitchFamily="34" charset="0"/>
              </a:rPr>
              <a:t>łaba odporność na warunki atmosferyczne, przede wszystkim wiatr,</a:t>
            </a:r>
          </a:p>
          <a:p>
            <a:r>
              <a:rPr lang="pl-PL" sz="2000" dirty="0">
                <a:latin typeface="Arial" pitchFamily="34" charset="0"/>
                <a:cs typeface="Arial" pitchFamily="34" charset="0"/>
              </a:rPr>
              <a:t>u</a:t>
            </a:r>
            <a:r>
              <a:rPr lang="pl-PL" sz="2000" dirty="0" smtClean="0">
                <a:latin typeface="Arial" pitchFamily="34" charset="0"/>
                <a:cs typeface="Arial" pitchFamily="34" charset="0"/>
              </a:rPr>
              <a:t>żywana głównie w zamkniętych pomieszczeniach (np. piwnice, tunele kablowe),</a:t>
            </a:r>
          </a:p>
          <a:p>
            <a:r>
              <a:rPr lang="pl-PL" sz="2000" dirty="0" smtClean="0">
                <a:latin typeface="Arial" pitchFamily="34" charset="0"/>
                <a:cs typeface="Arial" pitchFamily="34" charset="0"/>
              </a:rPr>
              <a:t>ma bardzo mały zasięg. Przy konieczności podania na dalszą odległość niezbędne jest budowanie specjalnych tuneli transportujących pianę. </a:t>
            </a:r>
            <a:endParaRPr lang="pl-PL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  <p:pic>
        <p:nvPicPr>
          <p:cNvPr id="8" name="Obraz 7" descr="generator piany lekkiej fot 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4724" y="4394883"/>
            <a:ext cx="3431703" cy="235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	Pianotwórcze </a:t>
            </a:r>
            <a:r>
              <a:rPr lang="pl-PL" dirty="0">
                <a:latin typeface="Arial" pitchFamily="34" charset="0"/>
                <a:cs typeface="Arial" pitchFamily="34" charset="0"/>
              </a:rPr>
              <a:t>środki gaśnicze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powstają ze skoncentrowanego roztworu związków powierzchniowo </a:t>
            </a:r>
            <a:r>
              <a:rPr lang="pl-PL" dirty="0">
                <a:latin typeface="Arial" pitchFamily="34" charset="0"/>
                <a:cs typeface="Arial" pitchFamily="34" charset="0"/>
              </a:rPr>
              <a:t>czynnych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oraz specjalnych  dodatków.</a:t>
            </a:r>
          </a:p>
          <a:p>
            <a:pPr marL="0" indent="0" algn="just">
              <a:buNone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marL="0" indent="0" algn="just">
              <a:buNone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	Według A. Mizerskiego oraz M. Sobolewskiego ,,Środkami pianotwórczymi mogą być takie środki, które modyfikują granice faz woda- powietrze, tworząc warstwy adsorpcyjne, gdzie stężenie środka pianotwórczego jest wyższe niż we wnętrzu fazy ciekłej. Takie własności mają związki chemiczne o asymetrycznej budowie, zawierające grupy hydrofilowe oraz hydrofobowe”. </a:t>
            </a:r>
          </a:p>
          <a:p>
            <a:pPr marL="0" indent="0" algn="just">
              <a:buNone/>
            </a:pPr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	Środki te po zmieszaniu z wodą w odpowiednim stężeniu, umożliwiają wytworzenie pian gaśniczych.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14</a:t>
            </a:fld>
            <a:endParaRPr lang="pl-PL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38991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357158" y="5786454"/>
            <a:ext cx="85011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/>
              <a:t>Źródło: Opracowanie własne na podstawie materiału multimedialnego</a:t>
            </a:r>
          </a:p>
          <a:p>
            <a:r>
              <a:rPr lang="pl-PL" dirty="0" smtClean="0"/>
              <a:t>Internet: https://www.youtube.com/watch?v=UMWaLLD6hqE</a:t>
            </a:r>
          </a:p>
          <a:p>
            <a:endParaRPr lang="pl-PL" dirty="0"/>
          </a:p>
        </p:txBody>
      </p:sp>
      <p:pic>
        <p:nvPicPr>
          <p:cNvPr id="8" name="1. Filmik nr.1.Strumienie gaśnicze piany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428860" y="2571744"/>
            <a:ext cx="4191019" cy="2357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68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755377"/>
            <a:ext cx="8610041" cy="2082437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	Proszki gaśnicze są to mieszaniny ciał stałych (soli węglanowych, fosforanowych) mające właściwości gaśnicze o odpowiednich właściwościach techniczno-użytkowych, takich jak: płynność, odporność na zbrylanie i higroskopijność, wykazujące właściwości gaśnicze. Właściwości gaśnicze polegają na dwóch efektach gaśniczych: inhibicyjnym i izolacyjnym.</a:t>
            </a:r>
          </a:p>
          <a:p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pl-PL" b="1" dirty="0" smtClean="0">
                <a:latin typeface="Arial" pitchFamily="34" charset="0"/>
                <a:cs typeface="Arial" pitchFamily="34" charset="0"/>
              </a:rPr>
              <a:t>Podział proszków gaśniczych</a:t>
            </a:r>
            <a:endParaRPr lang="pl-PL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16</a:t>
            </a:fld>
            <a:endParaRPr lang="pl-PL"/>
          </a:p>
        </p:txBody>
      </p:sp>
      <p:sp>
        <p:nvSpPr>
          <p:cNvPr id="5" name="Prostokąt 4"/>
          <p:cNvSpPr/>
          <p:nvPr/>
        </p:nvSpPr>
        <p:spPr>
          <a:xfrm>
            <a:off x="3571868" y="4143380"/>
            <a:ext cx="214314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gaśnicze</a:t>
            </a:r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857224" y="5643578"/>
            <a:ext cx="214314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/>
              <a:t>Poszki</a:t>
            </a:r>
            <a:r>
              <a:rPr lang="pl-PL" dirty="0" smtClean="0"/>
              <a:t> typu ABC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3571868" y="5643578"/>
            <a:ext cx="214314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typu BC</a:t>
            </a:r>
            <a:endParaRPr lang="pl-PL" dirty="0"/>
          </a:p>
        </p:txBody>
      </p:sp>
      <p:sp>
        <p:nvSpPr>
          <p:cNvPr id="8" name="Prostokąt 7"/>
          <p:cNvSpPr/>
          <p:nvPr/>
        </p:nvSpPr>
        <p:spPr>
          <a:xfrm>
            <a:off x="6286512" y="5643578"/>
            <a:ext cx="2143140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typu  D</a:t>
            </a:r>
            <a:endParaRPr lang="pl-PL" dirty="0"/>
          </a:p>
        </p:txBody>
      </p:sp>
      <p:cxnSp>
        <p:nvCxnSpPr>
          <p:cNvPr id="10" name="Łącznik łamany 9"/>
          <p:cNvCxnSpPr>
            <a:stCxn id="5" idx="2"/>
            <a:endCxn id="7" idx="0"/>
          </p:cNvCxnSpPr>
          <p:nvPr/>
        </p:nvCxnSpPr>
        <p:spPr>
          <a:xfrm rot="5400000">
            <a:off x="4357686" y="5357826"/>
            <a:ext cx="571504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2" name="Łącznik łamany 11"/>
          <p:cNvCxnSpPr>
            <a:stCxn id="5" idx="2"/>
            <a:endCxn id="6" idx="0"/>
          </p:cNvCxnSpPr>
          <p:nvPr/>
        </p:nvCxnSpPr>
        <p:spPr>
          <a:xfrm rot="5400000">
            <a:off x="3000364" y="4000504"/>
            <a:ext cx="571504" cy="271464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Łącznik łamany 13"/>
          <p:cNvCxnSpPr>
            <a:stCxn id="5" idx="2"/>
            <a:endCxn id="8" idx="0"/>
          </p:cNvCxnSpPr>
          <p:nvPr/>
        </p:nvCxnSpPr>
        <p:spPr>
          <a:xfrm rot="16200000" flipH="1">
            <a:off x="5715008" y="4000504"/>
            <a:ext cx="571504" cy="271464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pic>
        <p:nvPicPr>
          <p:cNvPr id="13" name="Obraz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5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67744" y="971531"/>
            <a:ext cx="7543824" cy="1252728"/>
          </a:xfrm>
        </p:spPr>
        <p:txBody>
          <a:bodyPr>
            <a:normAutofit/>
          </a:bodyPr>
          <a:lstStyle/>
          <a:p>
            <a:r>
              <a:rPr lang="pl-PL" sz="2000" dirty="0" smtClean="0">
                <a:solidFill>
                  <a:srgbClr val="002060"/>
                </a:solidFill>
              </a:rPr>
              <a:t>Zastosowanie proszków gaśniczych</a:t>
            </a:r>
            <a:endParaRPr lang="pl-PL" sz="2000" dirty="0">
              <a:solidFill>
                <a:srgbClr val="002060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6" name="Prostokąt zaokrąglony 5"/>
          <p:cNvSpPr/>
          <p:nvPr/>
        </p:nvSpPr>
        <p:spPr>
          <a:xfrm>
            <a:off x="357158" y="1785926"/>
            <a:ext cx="2143140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Pożary ciał stałych– </a:t>
            </a:r>
          </a:p>
          <a:p>
            <a:pPr algn="ctr"/>
            <a:r>
              <a:rPr lang="pl-PL" dirty="0" smtClean="0"/>
              <a:t>grupa A</a:t>
            </a:r>
            <a:endParaRPr lang="pl-PL" dirty="0"/>
          </a:p>
        </p:txBody>
      </p:sp>
      <p:sp>
        <p:nvSpPr>
          <p:cNvPr id="7" name="Prostokąt zaokrąglony 6"/>
          <p:cNvSpPr/>
          <p:nvPr/>
        </p:nvSpPr>
        <p:spPr>
          <a:xfrm>
            <a:off x="357158" y="3071810"/>
            <a:ext cx="2143140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Pożary paliw- </a:t>
            </a:r>
          </a:p>
          <a:p>
            <a:pPr algn="ctr"/>
            <a:r>
              <a:rPr lang="pl-PL" dirty="0" smtClean="0"/>
              <a:t>grupa B</a:t>
            </a:r>
            <a:endParaRPr lang="pl-PL" dirty="0"/>
          </a:p>
        </p:txBody>
      </p:sp>
      <p:sp>
        <p:nvSpPr>
          <p:cNvPr id="8" name="Prostokąt zaokrąglony 7"/>
          <p:cNvSpPr/>
          <p:nvPr/>
        </p:nvSpPr>
        <p:spPr>
          <a:xfrm>
            <a:off x="357158" y="4429132"/>
            <a:ext cx="2143140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Pożary gazów- grupa C</a:t>
            </a:r>
            <a:endParaRPr lang="pl-PL" dirty="0"/>
          </a:p>
        </p:txBody>
      </p:sp>
      <p:sp>
        <p:nvSpPr>
          <p:cNvPr id="9" name="Prostokąt zaokrąglony 8"/>
          <p:cNvSpPr/>
          <p:nvPr/>
        </p:nvSpPr>
        <p:spPr>
          <a:xfrm>
            <a:off x="357158" y="5715016"/>
            <a:ext cx="2143140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Pożary metali-</a:t>
            </a:r>
          </a:p>
          <a:p>
            <a:pPr algn="ctr"/>
            <a:r>
              <a:rPr lang="pl-PL" dirty="0" smtClean="0"/>
              <a:t>grupa D</a:t>
            </a:r>
            <a:endParaRPr lang="pl-PL" dirty="0"/>
          </a:p>
        </p:txBody>
      </p:sp>
      <p:sp>
        <p:nvSpPr>
          <p:cNvPr id="10" name="Strzałka w prawo 9"/>
          <p:cNvSpPr/>
          <p:nvPr/>
        </p:nvSpPr>
        <p:spPr>
          <a:xfrm>
            <a:off x="2786050" y="2071678"/>
            <a:ext cx="171451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 w prawo 10"/>
          <p:cNvSpPr/>
          <p:nvPr/>
        </p:nvSpPr>
        <p:spPr>
          <a:xfrm>
            <a:off x="2786050" y="3286124"/>
            <a:ext cx="171451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prawo 11"/>
          <p:cNvSpPr/>
          <p:nvPr/>
        </p:nvSpPr>
        <p:spPr>
          <a:xfrm>
            <a:off x="2786050" y="4643446"/>
            <a:ext cx="171451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prawo 12"/>
          <p:cNvSpPr/>
          <p:nvPr/>
        </p:nvSpPr>
        <p:spPr>
          <a:xfrm>
            <a:off x="2786050" y="6000768"/>
            <a:ext cx="1714512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Elipsa 13"/>
          <p:cNvSpPr/>
          <p:nvPr/>
        </p:nvSpPr>
        <p:spPr>
          <a:xfrm>
            <a:off x="4786314" y="1785926"/>
            <a:ext cx="4000528" cy="10001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gaśnicze  typu ABC</a:t>
            </a:r>
            <a:endParaRPr lang="pl-PL" dirty="0"/>
          </a:p>
        </p:txBody>
      </p:sp>
      <p:sp>
        <p:nvSpPr>
          <p:cNvPr id="16" name="Elipsa 15"/>
          <p:cNvSpPr/>
          <p:nvPr/>
        </p:nvSpPr>
        <p:spPr>
          <a:xfrm>
            <a:off x="4786314" y="3000372"/>
            <a:ext cx="4000528" cy="10001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gaśnicze typu ABC</a:t>
            </a:r>
          </a:p>
          <a:p>
            <a:pPr algn="ctr"/>
            <a:r>
              <a:rPr lang="pl-PL" dirty="0" smtClean="0"/>
              <a:t>Proszki gaśnicze typu BC</a:t>
            </a:r>
            <a:endParaRPr lang="pl-PL" dirty="0"/>
          </a:p>
        </p:txBody>
      </p:sp>
      <p:sp>
        <p:nvSpPr>
          <p:cNvPr id="17" name="Elipsa 16"/>
          <p:cNvSpPr/>
          <p:nvPr/>
        </p:nvSpPr>
        <p:spPr>
          <a:xfrm>
            <a:off x="4786314" y="4357694"/>
            <a:ext cx="4000528" cy="10001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gaśnicze typu ABC</a:t>
            </a:r>
          </a:p>
          <a:p>
            <a:pPr algn="ctr"/>
            <a:r>
              <a:rPr lang="pl-PL" dirty="0" smtClean="0"/>
              <a:t>Proszki gaśnicze typu BC</a:t>
            </a:r>
            <a:endParaRPr lang="pl-PL" dirty="0"/>
          </a:p>
        </p:txBody>
      </p:sp>
      <p:sp>
        <p:nvSpPr>
          <p:cNvPr id="18" name="Elipsa 17"/>
          <p:cNvSpPr/>
          <p:nvPr/>
        </p:nvSpPr>
        <p:spPr>
          <a:xfrm>
            <a:off x="4857752" y="5715016"/>
            <a:ext cx="4000528" cy="10001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gaśnicze typu D</a:t>
            </a:r>
            <a:endParaRPr lang="pl-PL" dirty="0"/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20" name="Tytuł 1"/>
          <p:cNvSpPr txBox="1">
            <a:spLocks/>
          </p:cNvSpPr>
          <p:nvPr/>
        </p:nvSpPr>
        <p:spPr>
          <a:xfrm>
            <a:off x="1464917" y="96459"/>
            <a:ext cx="7472386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dirty="0" smtClean="0">
                <a:latin typeface="Arial" pitchFamily="34" charset="0"/>
                <a:cs typeface="Arial" pitchFamily="34" charset="0"/>
              </a:rPr>
              <a:t>Zaleta: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Główna zaletą proszków gaśniczych jest połączenie fizycznego i chemicznego działania na pożar, które powoduje że proces gaszenia następuje stosunkowo szybko.</a:t>
            </a:r>
          </a:p>
          <a:p>
            <a:pPr algn="just"/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Wady:</a:t>
            </a:r>
            <a:endParaRPr lang="pl-PL" dirty="0">
              <a:latin typeface="Arial" pitchFamily="34" charset="0"/>
              <a:cs typeface="Arial" pitchFamily="34" charset="0"/>
            </a:endParaRP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Proszki wskazują negatywny wpływ na środowisko.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Powodują straty po pożarowe- zasypanie elementów chmurą proszku.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Stwarzają zagrożenie dla człowieka- zasypanie oczu lub oddziaływać alergicznie na skórę.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Wysoka cena.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18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1464917" y="96459"/>
            <a:ext cx="7472386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148" y="1692880"/>
            <a:ext cx="8555231" cy="4625609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pl-PL" dirty="0" smtClean="0"/>
              <a:t>		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Najczęściej stosowanymi gazami gaśniczymi są: Dwutlenek węgla, azot i para wodna. Środki te mają zastosowanie w stałych urządzeniach gaśniczych, a dwutlenek węgla również w gaśnicach i agregatach.</a:t>
            </a:r>
          </a:p>
          <a:p>
            <a:pPr algn="just">
              <a:buNone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		Głównym zadaniem gazów gaśniczych jest rozcieńczenie powietrza i obniżenie stężenia tlenu do wartości, przy której zostają zahamowane procesy spalania. Palenie większości materiałów palnych ustaje przy obniżeniu stężenia tlenu do wartości około 12% - 16%; niektóre materiały wymagają jeszcze niższego stężenia, w granicach 5% - 9% (np.: wodór, acetylen lub metale alkaliczne).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19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1464917" y="96459"/>
            <a:ext cx="7472386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r>
              <a:rPr lang="pl-PL" sz="2800" dirty="0" smtClean="0"/>
              <a:t>  MATERIAŁ NAUCZANIA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/>
              <a:t>Rodzaje środków </a:t>
            </a:r>
            <a:r>
              <a:rPr lang="pl-PL" dirty="0" smtClean="0"/>
              <a:t>gaśniczych;</a:t>
            </a:r>
          </a:p>
          <a:p>
            <a:r>
              <a:rPr lang="pl-PL" dirty="0" smtClean="0"/>
              <a:t>Mechanizmy </a:t>
            </a:r>
            <a:r>
              <a:rPr lang="pl-PL" dirty="0"/>
              <a:t>działania środków </a:t>
            </a:r>
            <a:r>
              <a:rPr lang="pl-PL" dirty="0" smtClean="0"/>
              <a:t>gaśniczych;</a:t>
            </a:r>
          </a:p>
          <a:p>
            <a:r>
              <a:rPr lang="pl-PL" dirty="0" smtClean="0"/>
              <a:t>Rodzaje </a:t>
            </a:r>
            <a:r>
              <a:rPr lang="pl-PL" dirty="0"/>
              <a:t>prądów gaśniczych oraz techniki ich podawania (</a:t>
            </a:r>
            <a:r>
              <a:rPr lang="pl-PL" dirty="0" err="1"/>
              <a:t>ołówkowanie</a:t>
            </a:r>
            <a:r>
              <a:rPr lang="pl-PL" dirty="0"/>
              <a:t>, malowanie, pulsowanie, omiatanie</a:t>
            </a:r>
            <a:r>
              <a:rPr lang="pl-PL" dirty="0" smtClean="0"/>
              <a:t>);</a:t>
            </a:r>
          </a:p>
          <a:p>
            <a:r>
              <a:rPr lang="pl-PL" dirty="0" smtClean="0"/>
              <a:t>Zasady </a:t>
            </a:r>
            <a:r>
              <a:rPr lang="pl-PL" dirty="0"/>
              <a:t>gaszenia pożarów różnych materiałów palnych.</a:t>
            </a:r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10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775191"/>
            <a:ext cx="8686800" cy="5082809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pl-PL" dirty="0" smtClean="0"/>
              <a:t>		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Dwutlenek węgla nadaje się przede wszystkim do gaszenia pożarów cieczy, gazów, ciał stałych przechodzących w stan ciekły oraz urządzeń elektrycznych będących pod napięciem. Gasić można też pożary materiałów stałych, takich jak drewno, tkaniny, papier itp.</a:t>
            </a:r>
          </a:p>
          <a:p>
            <a:pPr algn="just">
              <a:buNone/>
            </a:pPr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Ograniczenia:</a:t>
            </a: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materiałów spalających się bez dostępu powietrza, tj. materiałów wybuchowych, nitrocelulozowych, niektórych mas plastycznych itp.,</a:t>
            </a: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węgla kamiennego, koksu, siarki,</a:t>
            </a: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metali takich jak: sod, potas, wapń, tytan, cyrkon, pluton, uran, magnez, tor,</a:t>
            </a: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wodorków metali (rozkładają CO</a:t>
            </a:r>
            <a:r>
              <a:rPr lang="pl-PL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).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20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1464917" y="96459"/>
            <a:ext cx="7472386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dirty="0" smtClean="0">
                <a:latin typeface="Arial" pitchFamily="34" charset="0"/>
                <a:cs typeface="Arial" pitchFamily="34" charset="0"/>
              </a:rPr>
              <a:t>Zalety:</a:t>
            </a:r>
          </a:p>
          <a:p>
            <a:pPr lvl="1"/>
            <a:r>
              <a:rPr lang="pl-PL" dirty="0" smtClean="0">
                <a:latin typeface="Arial" pitchFamily="34" charset="0"/>
                <a:cs typeface="Arial" pitchFamily="34" charset="0"/>
              </a:rPr>
              <a:t>nie niszczy gaszonych obiektów i materiałów,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dobrze przenika przez szczeliny,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nie przewodzi prądu elektrycznego,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nie psuje się przy długim przechowywaniu,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nie jest wrażliwy na działanie niskich temperatur.</a:t>
            </a:r>
          </a:p>
          <a:p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r>
              <a:rPr lang="pl-PL" dirty="0" smtClean="0">
                <a:latin typeface="Arial" pitchFamily="34" charset="0"/>
                <a:cs typeface="Arial" pitchFamily="34" charset="0"/>
              </a:rPr>
              <a:t>Wady:</a:t>
            </a:r>
          </a:p>
          <a:p>
            <a:pPr lvl="1"/>
            <a:r>
              <a:rPr lang="pl-PL" dirty="0" smtClean="0">
                <a:latin typeface="Arial" pitchFamily="34" charset="0"/>
                <a:cs typeface="Arial" pitchFamily="34" charset="0"/>
              </a:rPr>
              <a:t>konieczność stosowania ciężkich butli wysokociśnieniowych,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w wysokich stężeniach ma działanie duszące, gdyż obniża stężenie tlenu.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21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1464917" y="96459"/>
            <a:ext cx="7472386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title"/>
          </p:nvPr>
        </p:nvSpPr>
        <p:spPr>
          <a:xfrm>
            <a:off x="1500166" y="155448"/>
            <a:ext cx="7186634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Mechanizmy działania środków gaśniczych</a:t>
            </a:r>
            <a:endParaRPr lang="pl-PL" sz="2800" dirty="0"/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1928794" y="1785926"/>
            <a:ext cx="2714644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Mechanizmy gaszenia pożarów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428596" y="3143248"/>
            <a:ext cx="221457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Chemiczne- reakcje chemiczne hamujące proces palenia</a:t>
            </a:r>
            <a:endParaRPr lang="pl-PL" dirty="0"/>
          </a:p>
        </p:txBody>
      </p:sp>
      <p:sp>
        <p:nvSpPr>
          <p:cNvPr id="10" name="Prostokąt 9"/>
          <p:cNvSpPr/>
          <p:nvPr/>
        </p:nvSpPr>
        <p:spPr>
          <a:xfrm>
            <a:off x="3571868" y="3143248"/>
            <a:ext cx="2214578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Fizyczne</a:t>
            </a:r>
            <a:endParaRPr lang="pl-PL" dirty="0"/>
          </a:p>
        </p:txBody>
      </p:sp>
      <p:sp>
        <p:nvSpPr>
          <p:cNvPr id="11" name="Prostokąt 10"/>
          <p:cNvSpPr/>
          <p:nvPr/>
        </p:nvSpPr>
        <p:spPr>
          <a:xfrm>
            <a:off x="428596" y="4857760"/>
            <a:ext cx="2214578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Ochłodzenie materiału palnego lub strefy spalania</a:t>
            </a:r>
            <a:endParaRPr lang="pl-PL" dirty="0"/>
          </a:p>
        </p:txBody>
      </p:sp>
      <p:sp>
        <p:nvSpPr>
          <p:cNvPr id="12" name="Prostokąt 11"/>
          <p:cNvSpPr/>
          <p:nvPr/>
        </p:nvSpPr>
        <p:spPr>
          <a:xfrm>
            <a:off x="6572264" y="4857760"/>
            <a:ext cx="2143140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Obniżenie stężenia tlenu  poniżej wartości krytycznej</a:t>
            </a:r>
            <a:endParaRPr lang="pl-PL" dirty="0"/>
          </a:p>
        </p:txBody>
      </p:sp>
      <p:sp>
        <p:nvSpPr>
          <p:cNvPr id="13" name="Prostokąt 12"/>
          <p:cNvSpPr/>
          <p:nvPr/>
        </p:nvSpPr>
        <p:spPr>
          <a:xfrm>
            <a:off x="3571868" y="4857760"/>
            <a:ext cx="2214578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Odizolowanie materiału palnego od tlenu</a:t>
            </a:r>
            <a:endParaRPr lang="pl-PL" dirty="0"/>
          </a:p>
        </p:txBody>
      </p:sp>
      <p:sp>
        <p:nvSpPr>
          <p:cNvPr id="14" name="Strzałka w dół 13"/>
          <p:cNvSpPr/>
          <p:nvPr/>
        </p:nvSpPr>
        <p:spPr>
          <a:xfrm>
            <a:off x="4500562" y="4000504"/>
            <a:ext cx="428628" cy="857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dół 14"/>
          <p:cNvSpPr/>
          <p:nvPr/>
        </p:nvSpPr>
        <p:spPr>
          <a:xfrm rot="2965441">
            <a:off x="2752132" y="3729274"/>
            <a:ext cx="574665" cy="12731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dół 15"/>
          <p:cNvSpPr/>
          <p:nvPr/>
        </p:nvSpPr>
        <p:spPr>
          <a:xfrm rot="19075100">
            <a:off x="6027335" y="3804409"/>
            <a:ext cx="484632" cy="11184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trzałka w dół 16"/>
          <p:cNvSpPr/>
          <p:nvPr/>
        </p:nvSpPr>
        <p:spPr>
          <a:xfrm>
            <a:off x="4357686" y="2786058"/>
            <a:ext cx="642942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 w dół 18"/>
          <p:cNvSpPr/>
          <p:nvPr/>
        </p:nvSpPr>
        <p:spPr>
          <a:xfrm>
            <a:off x="1643042" y="2786058"/>
            <a:ext cx="642942" cy="2857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57290" y="357166"/>
            <a:ext cx="7329510" cy="1051010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Chemiczne- reakcje chemiczne hamujące proces palenia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pl-PL" dirty="0" smtClean="0"/>
              <a:t>	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Działanie to polega na znacznym przyspieszaniu rekombinacji wolnych rodników przez odnawiający się składnik aktywny. Możemy tu zaliczyć działanie gaśnicze proszków, halonów i ich zamienników.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23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86330" y="96459"/>
            <a:ext cx="7400948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Chłodzące działanie gaśnicze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pl-PL" sz="3000" dirty="0" smtClean="0">
                <a:latin typeface="Arial" pitchFamily="34" charset="0"/>
                <a:cs typeface="Arial" pitchFamily="34" charset="0"/>
              </a:rPr>
              <a:t>Zmniejszenie oddawania ciepła do otaczających łatwopalnych elementów- na przykład przez zastosowanie mgłowych prądów wody w celu schłodzenia strefy spalania.</a:t>
            </a:r>
          </a:p>
          <a:p>
            <a:pPr algn="just">
              <a:lnSpc>
                <a:spcPct val="120000"/>
              </a:lnSpc>
            </a:pPr>
            <a:endParaRPr lang="pl-PL" sz="300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pl-PL" sz="3000" dirty="0" smtClean="0">
                <a:latin typeface="Arial" pitchFamily="34" charset="0"/>
                <a:cs typeface="Arial" pitchFamily="34" charset="0"/>
              </a:rPr>
              <a:t>Zmniejszenie szybkości zasilania płomienia parami cieczy lub produktami rozkładu termicznego materiału stałego- schładzanie powierzchni cieczy lub ciała stałego prądami wody lub wyciekającym z piany roztworem.</a:t>
            </a:r>
          </a:p>
          <a:p>
            <a:pPr algn="just">
              <a:lnSpc>
                <a:spcPct val="120000"/>
              </a:lnSpc>
            </a:pPr>
            <a:endParaRPr lang="pl-PL" sz="300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pl-PL" sz="3000" dirty="0" smtClean="0">
                <a:latin typeface="Arial" pitchFamily="34" charset="0"/>
                <a:cs typeface="Arial" pitchFamily="34" charset="0"/>
              </a:rPr>
              <a:t>Niedopuszczenie do nagrzania się materiałów palnych do temperatury rozkładu termicznego- schładzanie prądami wody materiałów narażonych na działanie promieniowania cieplnego.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24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31195" y="233037"/>
            <a:ext cx="7329510" cy="979572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Odizolowanie materiału palnego  od tlenu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Oddzielanie powierzchni cieczy lub ciał stałych od płomienia i powietrza - piany gaśnicze oraz proszki ABC i D.</a:t>
            </a:r>
          </a:p>
          <a:p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Zabezpieczanie powierzchni cieczy lub ciał stałych przed nagrzewaniem się- piany gaśnicze.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25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51039" y="290966"/>
            <a:ext cx="7186634" cy="1051010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Obniżenie stężenia tlenu  poniżej wartości krytycznej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sz="3000" dirty="0" smtClean="0">
                <a:latin typeface="Arial" pitchFamily="34" charset="0"/>
                <a:cs typeface="Arial" pitchFamily="34" charset="0"/>
              </a:rPr>
              <a:t>Wypieranie gazów z ograniczonych przestrzeni – wypełnianie pomieszczeń zamkniętych pianą średnią lub lekką; wypełnianie pomieszczenia gazami gaśniczymi.</a:t>
            </a:r>
          </a:p>
          <a:p>
            <a:endParaRPr lang="pl-PL" sz="3000" dirty="0" smtClean="0">
              <a:latin typeface="Arial" pitchFamily="34" charset="0"/>
              <a:cs typeface="Arial" pitchFamily="34" charset="0"/>
            </a:endParaRPr>
          </a:p>
          <a:p>
            <a:r>
              <a:rPr lang="pl-PL" sz="3000" dirty="0" smtClean="0">
                <a:latin typeface="Arial" pitchFamily="34" charset="0"/>
                <a:cs typeface="Arial" pitchFamily="34" charset="0"/>
              </a:rPr>
              <a:t>Działanie rozcieńczające działanie to polega na obniżaniu stężenia tlenu oraz na takiej zmianie parametrów termofizycznych, żeby w uzyskanej mieszaninie gazów nie mógł zachodzić proces spalania- obojętne gazy gaśnicze, fluoropochodne węglowodorów. 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26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139136" cy="1291544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prądów gaśniczych</a:t>
            </a:r>
            <a:endParaRPr lang="pl-PL" sz="2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5" name="Prostokąt 4"/>
          <p:cNvSpPr/>
          <p:nvPr/>
        </p:nvSpPr>
        <p:spPr>
          <a:xfrm>
            <a:off x="2071670" y="1643050"/>
            <a:ext cx="285752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Prądy wody</a:t>
            </a:r>
            <a:endParaRPr lang="pl-PL" dirty="0"/>
          </a:p>
        </p:txBody>
      </p:sp>
      <p:sp>
        <p:nvSpPr>
          <p:cNvPr id="6" name="Prostokąt 5"/>
          <p:cNvSpPr/>
          <p:nvPr/>
        </p:nvSpPr>
        <p:spPr>
          <a:xfrm>
            <a:off x="428596" y="3214686"/>
            <a:ext cx="285752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Zwarty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3929058" y="3214686"/>
            <a:ext cx="285752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Rozproszony</a:t>
            </a:r>
            <a:endParaRPr lang="pl-PL" dirty="0"/>
          </a:p>
        </p:txBody>
      </p:sp>
      <p:sp>
        <p:nvSpPr>
          <p:cNvPr id="8" name="Prostokąt 7"/>
          <p:cNvSpPr/>
          <p:nvPr/>
        </p:nvSpPr>
        <p:spPr>
          <a:xfrm>
            <a:off x="2143108" y="4929198"/>
            <a:ext cx="285752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Kroplisty</a:t>
            </a:r>
            <a:endParaRPr lang="pl-PL" dirty="0"/>
          </a:p>
        </p:txBody>
      </p:sp>
      <p:sp>
        <p:nvSpPr>
          <p:cNvPr id="9" name="Prostokąt 8"/>
          <p:cNvSpPr/>
          <p:nvPr/>
        </p:nvSpPr>
        <p:spPr>
          <a:xfrm>
            <a:off x="5643570" y="4929198"/>
            <a:ext cx="2857520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Mgłowy</a:t>
            </a:r>
            <a:endParaRPr lang="pl-PL" dirty="0"/>
          </a:p>
        </p:txBody>
      </p:sp>
      <p:cxnSp>
        <p:nvCxnSpPr>
          <p:cNvPr id="11" name="Łącznik łamany 10"/>
          <p:cNvCxnSpPr>
            <a:stCxn id="5" idx="2"/>
            <a:endCxn id="6" idx="0"/>
          </p:cNvCxnSpPr>
          <p:nvPr/>
        </p:nvCxnSpPr>
        <p:spPr>
          <a:xfrm rot="5400000">
            <a:off x="2428860" y="2143116"/>
            <a:ext cx="500066" cy="164307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3" name="Łącznik łamany 12"/>
          <p:cNvCxnSpPr>
            <a:stCxn id="5" idx="2"/>
            <a:endCxn id="7" idx="0"/>
          </p:cNvCxnSpPr>
          <p:nvPr/>
        </p:nvCxnSpPr>
        <p:spPr>
          <a:xfrm rot="16200000" flipH="1">
            <a:off x="4179091" y="2035959"/>
            <a:ext cx="500066" cy="18573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5" name="Łącznik łamany 14"/>
          <p:cNvCxnSpPr>
            <a:stCxn id="7" idx="2"/>
            <a:endCxn id="9" idx="0"/>
          </p:cNvCxnSpPr>
          <p:nvPr/>
        </p:nvCxnSpPr>
        <p:spPr>
          <a:xfrm rot="16200000" flipH="1">
            <a:off x="5893603" y="3750471"/>
            <a:ext cx="642942" cy="171451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7" name="Łącznik łamany 16"/>
          <p:cNvCxnSpPr>
            <a:stCxn id="7" idx="2"/>
            <a:endCxn id="8" idx="0"/>
          </p:cNvCxnSpPr>
          <p:nvPr/>
        </p:nvCxnSpPr>
        <p:spPr>
          <a:xfrm rot="5400000">
            <a:off x="4143372" y="3714752"/>
            <a:ext cx="642942" cy="178595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pic>
        <p:nvPicPr>
          <p:cNvPr id="14" name="Obraz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1796685"/>
          </a:xfrm>
        </p:spPr>
        <p:txBody>
          <a:bodyPr/>
          <a:lstStyle/>
          <a:p>
            <a:pPr algn="just">
              <a:buNone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pl-PL" sz="2400" b="1" dirty="0" smtClean="0">
                <a:latin typeface="Arial" pitchFamily="34" charset="0"/>
                <a:cs typeface="Arial" pitchFamily="34" charset="0"/>
              </a:rPr>
              <a:t>Prąd zwarty </a:t>
            </a:r>
            <a:r>
              <a:rPr lang="pl-PL" sz="2400" dirty="0">
                <a:latin typeface="Arial" pitchFamily="34" charset="0"/>
                <a:cs typeface="Arial" pitchFamily="34" charset="0"/>
              </a:rPr>
              <a:t>j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est strumieniem o dużej energii, przez co możemy podawać prąd wody na dalekie odległości i w określony punkt.</a:t>
            </a:r>
          </a:p>
          <a:p>
            <a:pPr>
              <a:buNone/>
            </a:pPr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28</a:t>
            </a:fld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857224" y="6215082"/>
            <a:ext cx="3339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Źródło: Opracowanie własne na podstawie  Internet: </a:t>
            </a:r>
          </a:p>
          <a:p>
            <a:r>
              <a:rPr lang="pl-PL" sz="1000" dirty="0" smtClean="0"/>
              <a:t>http://florian.sklep.pl/pradownica-turbo-master-p-980.html</a:t>
            </a:r>
            <a:endParaRPr lang="pl-PL" sz="1000" dirty="0"/>
          </a:p>
        </p:txBody>
      </p:sp>
      <p:pic>
        <p:nvPicPr>
          <p:cNvPr id="6" name="Obraz 5" descr="prad_zwarty fot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612" y="3214686"/>
            <a:ext cx="4404448" cy="292895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139136" cy="1291544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prądów gaśniczych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142976" y="155448"/>
            <a:ext cx="7543824" cy="1252728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rgbClr val="FFFF00"/>
                </a:solidFill>
              </a:rPr>
              <a:t>   Prąd zwarty wady i zalety:</a:t>
            </a:r>
            <a:endParaRPr lang="pl-PL" sz="2800" dirty="0">
              <a:solidFill>
                <a:srgbClr val="FFFF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l-PL" sz="2800" dirty="0" smtClean="0">
                <a:latin typeface="Arial" pitchFamily="34" charset="0"/>
                <a:cs typeface="Arial" pitchFamily="34" charset="0"/>
              </a:rPr>
              <a:t>Zalety: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Duża energia strumienia co umożliwia gaszenie głębszych warstw materiału.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Duży zasięg, bezpieczna odległość ratowników 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Możliwość przesuwania niewielkich przedmiotów</a:t>
            </a:r>
          </a:p>
          <a:p>
            <a:endParaRPr lang="pl-PL" sz="2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800" dirty="0" smtClean="0">
                <a:latin typeface="Arial" pitchFamily="34" charset="0"/>
                <a:cs typeface="Arial" pitchFamily="34" charset="0"/>
              </a:rPr>
              <a:t>Wady: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Niski odbiór ciepła z pożaru.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Możliwość zniszczenia elementów konstrukcyjnych.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Brak możliwości gaszenia pyłów i materiałów sypkich.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Niski stopień wykorzystania w procesie gaszenia (większość wody spływa nie biorąc udziału w procesie gaszenia).</a:t>
            </a:r>
          </a:p>
          <a:p>
            <a:pPr lvl="1">
              <a:buNone/>
            </a:pPr>
            <a:endParaRPr lang="pl-PL" dirty="0" smtClean="0"/>
          </a:p>
          <a:p>
            <a:pPr lvl="1">
              <a:buNone/>
            </a:pPr>
            <a:endParaRPr lang="pl-PL" dirty="0" smtClean="0"/>
          </a:p>
          <a:p>
            <a:pPr lvl="1"/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29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7561454" y="6405561"/>
            <a:ext cx="733864" cy="274320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3000364" y="1571612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Środki gaśnicze</a:t>
            </a:r>
            <a:endParaRPr lang="pl-PL" dirty="0"/>
          </a:p>
        </p:txBody>
      </p:sp>
      <p:sp>
        <p:nvSpPr>
          <p:cNvPr id="8" name="Prostokąt 7"/>
          <p:cNvSpPr/>
          <p:nvPr/>
        </p:nvSpPr>
        <p:spPr>
          <a:xfrm>
            <a:off x="3000364" y="2643182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gaśnicze</a:t>
            </a:r>
            <a:endParaRPr lang="pl-PL" dirty="0"/>
          </a:p>
        </p:txBody>
      </p:sp>
      <p:sp>
        <p:nvSpPr>
          <p:cNvPr id="9" name="Prostokąt 8"/>
          <p:cNvSpPr/>
          <p:nvPr/>
        </p:nvSpPr>
        <p:spPr>
          <a:xfrm>
            <a:off x="5429256" y="2643182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Gazy gaśnicze</a:t>
            </a:r>
            <a:endParaRPr lang="pl-PL" dirty="0"/>
          </a:p>
        </p:txBody>
      </p:sp>
      <p:sp>
        <p:nvSpPr>
          <p:cNvPr id="10" name="Prostokąt 9"/>
          <p:cNvSpPr/>
          <p:nvPr/>
        </p:nvSpPr>
        <p:spPr>
          <a:xfrm>
            <a:off x="500034" y="2643182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Woda</a:t>
            </a:r>
            <a:endParaRPr lang="pl-PL" dirty="0"/>
          </a:p>
        </p:txBody>
      </p:sp>
      <p:sp>
        <p:nvSpPr>
          <p:cNvPr id="11" name="Prostokąt 10"/>
          <p:cNvSpPr/>
          <p:nvPr/>
        </p:nvSpPr>
        <p:spPr>
          <a:xfrm>
            <a:off x="1000100" y="3643314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Mgła wodna</a:t>
            </a:r>
            <a:endParaRPr lang="pl-PL" dirty="0"/>
          </a:p>
        </p:txBody>
      </p:sp>
      <p:sp>
        <p:nvSpPr>
          <p:cNvPr id="12" name="Prostokąt 11"/>
          <p:cNvSpPr/>
          <p:nvPr/>
        </p:nvSpPr>
        <p:spPr>
          <a:xfrm>
            <a:off x="1000100" y="4714884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Piana gaśnicza</a:t>
            </a:r>
            <a:endParaRPr lang="pl-PL" dirty="0"/>
          </a:p>
        </p:txBody>
      </p:sp>
      <p:sp>
        <p:nvSpPr>
          <p:cNvPr id="13" name="Prostokąt 12"/>
          <p:cNvSpPr/>
          <p:nvPr/>
        </p:nvSpPr>
        <p:spPr>
          <a:xfrm>
            <a:off x="1000100" y="5715016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Roztwory zwilżające</a:t>
            </a:r>
            <a:endParaRPr lang="pl-PL" dirty="0"/>
          </a:p>
        </p:txBody>
      </p:sp>
      <p:sp>
        <p:nvSpPr>
          <p:cNvPr id="14" name="Prostokąt 13"/>
          <p:cNvSpPr/>
          <p:nvPr/>
        </p:nvSpPr>
        <p:spPr>
          <a:xfrm>
            <a:off x="4000496" y="3643314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ABC</a:t>
            </a:r>
            <a:endParaRPr lang="pl-PL" dirty="0"/>
          </a:p>
        </p:txBody>
      </p:sp>
      <p:sp>
        <p:nvSpPr>
          <p:cNvPr id="15" name="Prostokąt 14"/>
          <p:cNvSpPr/>
          <p:nvPr/>
        </p:nvSpPr>
        <p:spPr>
          <a:xfrm>
            <a:off x="4000496" y="4714884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BC</a:t>
            </a:r>
            <a:endParaRPr lang="pl-PL" dirty="0"/>
          </a:p>
        </p:txBody>
      </p:sp>
      <p:sp>
        <p:nvSpPr>
          <p:cNvPr id="16" name="Prostokąt 15"/>
          <p:cNvSpPr/>
          <p:nvPr/>
        </p:nvSpPr>
        <p:spPr>
          <a:xfrm>
            <a:off x="4000496" y="5715016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Proszki specjalne</a:t>
            </a:r>
            <a:endParaRPr lang="pl-PL" dirty="0"/>
          </a:p>
        </p:txBody>
      </p:sp>
      <p:cxnSp>
        <p:nvCxnSpPr>
          <p:cNvPr id="20" name="Kształt 19"/>
          <p:cNvCxnSpPr>
            <a:endCxn id="16" idx="1"/>
          </p:cNvCxnSpPr>
          <p:nvPr/>
        </p:nvCxnSpPr>
        <p:spPr>
          <a:xfrm rot="16200000" flipH="1">
            <a:off x="2357422" y="4429132"/>
            <a:ext cx="2714644" cy="571504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Kształt 21"/>
          <p:cNvCxnSpPr>
            <a:endCxn id="15" idx="1"/>
          </p:cNvCxnSpPr>
          <p:nvPr/>
        </p:nvCxnSpPr>
        <p:spPr>
          <a:xfrm rot="16200000" flipH="1">
            <a:off x="2857488" y="3929066"/>
            <a:ext cx="1714512" cy="57150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Kształt 23"/>
          <p:cNvCxnSpPr>
            <a:endCxn id="14" idx="1"/>
          </p:cNvCxnSpPr>
          <p:nvPr/>
        </p:nvCxnSpPr>
        <p:spPr>
          <a:xfrm rot="16200000" flipH="1">
            <a:off x="3393273" y="3393281"/>
            <a:ext cx="642942" cy="571504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Kształt 25"/>
          <p:cNvCxnSpPr>
            <a:endCxn id="13" idx="1"/>
          </p:cNvCxnSpPr>
          <p:nvPr/>
        </p:nvCxnSpPr>
        <p:spPr>
          <a:xfrm rot="16200000" flipH="1">
            <a:off x="-535817" y="4536289"/>
            <a:ext cx="2714644" cy="357190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Kształt 27"/>
          <p:cNvCxnSpPr>
            <a:endCxn id="12" idx="1"/>
          </p:cNvCxnSpPr>
          <p:nvPr/>
        </p:nvCxnSpPr>
        <p:spPr>
          <a:xfrm rot="16200000" flipH="1">
            <a:off x="-35751" y="4036223"/>
            <a:ext cx="1714512" cy="357190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Kształt 29"/>
          <p:cNvCxnSpPr>
            <a:endCxn id="11" idx="1"/>
          </p:cNvCxnSpPr>
          <p:nvPr/>
        </p:nvCxnSpPr>
        <p:spPr>
          <a:xfrm rot="16200000" flipH="1">
            <a:off x="500034" y="3500438"/>
            <a:ext cx="642942" cy="357190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Łącznik prosty ze strzałką 33"/>
          <p:cNvCxnSpPr>
            <a:stCxn id="7" idx="2"/>
            <a:endCxn id="8" idx="0"/>
          </p:cNvCxnSpPr>
          <p:nvPr/>
        </p:nvCxnSpPr>
        <p:spPr>
          <a:xfrm rot="5400000">
            <a:off x="3821901" y="2464587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6" name="Łącznik prosty ze strzałką 35"/>
          <p:cNvCxnSpPr>
            <a:stCxn id="7" idx="3"/>
            <a:endCxn id="9" idx="0"/>
          </p:cNvCxnSpPr>
          <p:nvPr/>
        </p:nvCxnSpPr>
        <p:spPr>
          <a:xfrm>
            <a:off x="5000628" y="1928802"/>
            <a:ext cx="1428760" cy="7143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9" name="Łącznik prosty ze strzałką 38"/>
          <p:cNvCxnSpPr>
            <a:stCxn id="7" idx="1"/>
            <a:endCxn id="10" idx="0"/>
          </p:cNvCxnSpPr>
          <p:nvPr/>
        </p:nvCxnSpPr>
        <p:spPr>
          <a:xfrm rot="10800000" flipV="1">
            <a:off x="1500166" y="1928802"/>
            <a:ext cx="1500198" cy="7143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9" name="Prostokąt 48"/>
          <p:cNvSpPr/>
          <p:nvPr/>
        </p:nvSpPr>
        <p:spPr>
          <a:xfrm>
            <a:off x="6500794" y="3643314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Gazy obojętne</a:t>
            </a:r>
          </a:p>
        </p:txBody>
      </p:sp>
      <p:sp>
        <p:nvSpPr>
          <p:cNvPr id="51" name="Prostokąt 50"/>
          <p:cNvSpPr/>
          <p:nvPr/>
        </p:nvSpPr>
        <p:spPr>
          <a:xfrm>
            <a:off x="6500794" y="4714884"/>
            <a:ext cx="200026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Halony i ich zamienniki</a:t>
            </a:r>
            <a:endParaRPr lang="pl-PL" dirty="0"/>
          </a:p>
        </p:txBody>
      </p:sp>
      <p:cxnSp>
        <p:nvCxnSpPr>
          <p:cNvPr id="53" name="Kształt 52"/>
          <p:cNvCxnSpPr/>
          <p:nvPr/>
        </p:nvCxnSpPr>
        <p:spPr>
          <a:xfrm rot="16200000" flipH="1">
            <a:off x="5500678" y="4071958"/>
            <a:ext cx="1714512" cy="28572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5" name="Kształt 54"/>
          <p:cNvCxnSpPr/>
          <p:nvPr/>
        </p:nvCxnSpPr>
        <p:spPr>
          <a:xfrm rot="16200000" flipH="1">
            <a:off x="6036463" y="3536173"/>
            <a:ext cx="642942" cy="285720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7" name="Obraz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1775191"/>
            <a:ext cx="8938260" cy="462560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l-PL" dirty="0" smtClean="0"/>
              <a:t>		</a:t>
            </a:r>
            <a:r>
              <a:rPr lang="pl-PL" sz="2600" b="1" dirty="0" smtClean="0">
                <a:latin typeface="Arial" pitchFamily="34" charset="0"/>
                <a:cs typeface="Arial" pitchFamily="34" charset="0"/>
              </a:rPr>
              <a:t>Prądy rozproszone </a:t>
            </a:r>
            <a:r>
              <a:rPr lang="pl-PL" sz="2600" dirty="0" smtClean="0">
                <a:latin typeface="Arial" pitchFamily="34" charset="0"/>
                <a:cs typeface="Arial" pitchFamily="34" charset="0"/>
              </a:rPr>
              <a:t>to strumienie niewielkich kropelek wykazujące doskonałe parametry gaśnicze. Duża powierzchnia kropel o małej średnicy jest w stanie sprawniej pochłonąć znaczne ilości energii cieplnej w stosunku do prądu zwartego (zwłaszcza podawane w strefę podsufitową).</a:t>
            </a:r>
          </a:p>
          <a:p>
            <a:pPr algn="just">
              <a:buNone/>
            </a:pPr>
            <a:r>
              <a:rPr lang="pl-PL" sz="2600" dirty="0" smtClean="0">
                <a:latin typeface="Arial" pitchFamily="34" charset="0"/>
                <a:cs typeface="Arial" pitchFamily="34" charset="0"/>
              </a:rPr>
              <a:t>		Prądy rozproszone wody uzyskuje się za pomocą odpowiednich prądownic lub urządzeń.</a:t>
            </a:r>
          </a:p>
          <a:p>
            <a:pPr algn="just">
              <a:buNone/>
            </a:pPr>
            <a:r>
              <a:rPr lang="pl-PL" sz="2600" dirty="0" smtClean="0">
                <a:latin typeface="Arial" pitchFamily="34" charset="0"/>
                <a:cs typeface="Arial" pitchFamily="34" charset="0"/>
              </a:rPr>
              <a:t>		Prądy rozproszone dzielimy na kropliste i mgłowe.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30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139136" cy="1291544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prądów gaśniczych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1796685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pl-PL" dirty="0" smtClean="0"/>
              <a:t>	</a:t>
            </a:r>
            <a:r>
              <a:rPr lang="pl-PL" sz="2400" b="1" dirty="0" smtClean="0">
                <a:latin typeface="Arial" pitchFamily="34" charset="0"/>
                <a:cs typeface="Arial" pitchFamily="34" charset="0"/>
              </a:rPr>
              <a:t>Prądy kropliste </a:t>
            </a:r>
            <a:r>
              <a:rPr lang="pl-PL" sz="2400" dirty="0" smtClean="0">
                <a:latin typeface="Arial" pitchFamily="34" charset="0"/>
                <a:cs typeface="Arial" pitchFamily="34" charset="0"/>
              </a:rPr>
              <a:t>to prądy o wielkości kropel od 1mm do 3mm.</a:t>
            </a:r>
          </a:p>
          <a:p>
            <a:pPr algn="just">
              <a:buNone/>
            </a:pPr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l-PL" sz="2400" dirty="0" smtClean="0">
                <a:latin typeface="Arial" pitchFamily="34" charset="0"/>
                <a:cs typeface="Arial" pitchFamily="34" charset="0"/>
              </a:rPr>
              <a:t>	Zasadniczą cecha prądów kroplistych jest ich działanie przestrzenne-  wykazują działanie gaśnicze w znacznej przestrzeni.</a:t>
            </a:r>
          </a:p>
          <a:p>
            <a:pPr algn="just">
              <a:buNone/>
            </a:pPr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pl-PL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31</a:t>
            </a:fld>
            <a:endParaRPr lang="pl-PL"/>
          </a:p>
        </p:txBody>
      </p:sp>
      <p:sp>
        <p:nvSpPr>
          <p:cNvPr id="6" name="pole tekstowe 5"/>
          <p:cNvSpPr txBox="1"/>
          <p:nvPr/>
        </p:nvSpPr>
        <p:spPr>
          <a:xfrm>
            <a:off x="1000100" y="6429396"/>
            <a:ext cx="333937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 smtClean="0"/>
              <a:t>Źródło: Opracowanie własne na podstawie  Internet: </a:t>
            </a:r>
          </a:p>
          <a:p>
            <a:r>
              <a:rPr lang="pl-PL" sz="1000" dirty="0" smtClean="0"/>
              <a:t>http://florian.sklep.pl/pradownica-turbo-master-p-980.html</a:t>
            </a:r>
          </a:p>
          <a:p>
            <a:endParaRPr lang="pl-PL" sz="600" dirty="0"/>
          </a:p>
        </p:txBody>
      </p:sp>
      <p:pic>
        <p:nvPicPr>
          <p:cNvPr id="7" name="Obraz 6" descr="prad_rozproszony fot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02" y="3929066"/>
            <a:ext cx="3643338" cy="2431227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139136" cy="1291544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prądów gaśniczych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85852" y="155448"/>
            <a:ext cx="7400948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Wady i zalety prądów kroplistych: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Zalety: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Większa skuteczność gaśnicza w porównaniu do prądu zwartego.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Możliwość gaszenia materiałów sypkich i włóknistych.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Mniejsze straty po pożarowe w stosunku do prądu zwartego- mniejsze zużycie wody.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Możliwość schładzania nagrzanych powierzchni.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Można zastosować do oddzielania ratownika od strefy wysokiego oddziaływania termicznego (tzw. parasol wodny) .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Przy zachowaniu należytej ostrożności i odpowiedniej techniki można ugasić urządzenia elektryczne, a nawet płonące ciecze.</a:t>
            </a:r>
          </a:p>
          <a:p>
            <a:pPr lvl="1" algn="just"/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Wady: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Bardzo mały zasięg- do kilku, kilkunastu metrów.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Niewielka energia strumienia.</a:t>
            </a:r>
          </a:p>
          <a:p>
            <a:pPr lvl="1" algn="just"/>
            <a:r>
              <a:rPr lang="pl-PL" dirty="0" smtClean="0">
                <a:latin typeface="Arial" pitchFamily="34" charset="0"/>
                <a:cs typeface="Arial" pitchFamily="34" charset="0"/>
              </a:rPr>
              <a:t>Mała zdolność do wnikania w głąb gaszonego materiału. </a:t>
            </a:r>
          </a:p>
          <a:p>
            <a:pPr lvl="1"/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32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5241" y="1772816"/>
            <a:ext cx="8555231" cy="335758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pl-PL" dirty="0" smtClean="0"/>
              <a:t>		</a:t>
            </a:r>
            <a:r>
              <a:rPr lang="pl-PL" sz="2800" b="1" dirty="0" smtClean="0">
                <a:latin typeface="Arial" pitchFamily="34" charset="0"/>
                <a:cs typeface="Arial" pitchFamily="34" charset="0"/>
              </a:rPr>
              <a:t>Prąd mgłowy </a:t>
            </a:r>
            <a:r>
              <a:rPr lang="pl-PL" sz="2800" dirty="0" smtClean="0">
                <a:latin typeface="Arial" pitchFamily="34" charset="0"/>
                <a:cs typeface="Arial" pitchFamily="34" charset="0"/>
              </a:rPr>
              <a:t>charakteryzuje się bardziej efektywnym i przestrzennym działaniem niż prąd kroplisty. </a:t>
            </a:r>
          </a:p>
          <a:p>
            <a:pPr algn="just">
              <a:buNone/>
            </a:pPr>
            <a:r>
              <a:rPr lang="pl-PL" sz="2800" dirty="0" smtClean="0">
                <a:latin typeface="Arial" pitchFamily="34" charset="0"/>
                <a:cs typeface="Arial" pitchFamily="34" charset="0"/>
              </a:rPr>
              <a:t>		Wielkość kropel w prądzie mgłowym wacha się w granicy od 10 do 200 mikrometrów, bywa wykorzystywany w stałych urządzeniach gaśniczych.</a:t>
            </a:r>
            <a:endParaRPr lang="pl-PL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33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139136" cy="1291544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prądów gaśniczych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14414" y="155448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Wady i zalety prąd mgłowego: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800" dirty="0" smtClean="0">
                <a:latin typeface="Arial" pitchFamily="34" charset="0"/>
                <a:cs typeface="Arial" pitchFamily="34" charset="0"/>
              </a:rPr>
              <a:t>Zalety: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Duży stopień wykorzystania wody do gaszenia pożaru.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Dzięki dużemu rozproszeniu kropel osiąga się lepszą skuteczność gaśniczą w porównaniu do prądu kroplistego.</a:t>
            </a:r>
          </a:p>
          <a:p>
            <a:pPr lvl="1" algn="just"/>
            <a:endParaRPr lang="pl-PL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800" dirty="0" smtClean="0">
                <a:latin typeface="Arial" pitchFamily="34" charset="0"/>
                <a:cs typeface="Arial" pitchFamily="34" charset="0"/>
              </a:rPr>
              <a:t>Wady: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Niewielki zasięg,</a:t>
            </a:r>
          </a:p>
          <a:p>
            <a:pPr lvl="1" algn="just"/>
            <a:r>
              <a:rPr lang="pl-PL" sz="2400" dirty="0" smtClean="0">
                <a:latin typeface="Arial" pitchFamily="34" charset="0"/>
                <a:cs typeface="Arial" pitchFamily="34" charset="0"/>
              </a:rPr>
              <a:t>Brak odporności na niewielkie ruchy powietrza.</a:t>
            </a:r>
          </a:p>
          <a:p>
            <a:pPr lvl="1"/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34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879" y="96459"/>
            <a:ext cx="7400948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Techniki podawania prądów gaśniczych</a:t>
            </a:r>
            <a:endParaRPr lang="pl-PL" sz="28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35</a:t>
            </a:fld>
            <a:endParaRPr lang="pl-PL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86050" y="2714620"/>
            <a:ext cx="3594283" cy="3493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pole tekstowe 5"/>
          <p:cNvSpPr txBox="1"/>
          <p:nvPr/>
        </p:nvSpPr>
        <p:spPr>
          <a:xfrm>
            <a:off x="357158" y="1714488"/>
            <a:ext cx="4143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latin typeface="Arial" pitchFamily="34" charset="0"/>
                <a:cs typeface="Arial" pitchFamily="34" charset="0"/>
              </a:rPr>
              <a:t>a) zwarty (punktowe)</a:t>
            </a:r>
          </a:p>
          <a:p>
            <a:r>
              <a:rPr lang="pl-PL" dirty="0" smtClean="0">
                <a:latin typeface="Arial" pitchFamily="34" charset="0"/>
                <a:cs typeface="Arial" pitchFamily="34" charset="0"/>
              </a:rPr>
              <a:t>b) kroplisty (powierzchniowe)</a:t>
            </a:r>
          </a:p>
          <a:p>
            <a:r>
              <a:rPr lang="pl-PL" dirty="0" smtClean="0">
                <a:latin typeface="Arial" pitchFamily="34" charset="0"/>
                <a:cs typeface="Arial" pitchFamily="34" charset="0"/>
              </a:rPr>
              <a:t>c) mgłowy (przestrzenne)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4868519"/>
          </a:xfrm>
        </p:spPr>
        <p:txBody>
          <a:bodyPr>
            <a:normAutofit fontScale="85000" lnSpcReduction="20000"/>
          </a:bodyPr>
          <a:lstStyle/>
          <a:p>
            <a:pPr algn="just">
              <a:buNone/>
            </a:pPr>
            <a:r>
              <a:rPr lang="pl-PL" dirty="0" smtClean="0"/>
              <a:t>		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Przy operowaniu prądami wody należy przestrzegać następujących zasad:</a:t>
            </a:r>
          </a:p>
          <a:p>
            <a:pPr algn="just">
              <a:buNone/>
            </a:pPr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Podejść jak najbliżej ogniska pożaru oraz zająć stanowisko gaśnicze równe lub wyższe. Prąd wody podajemy na widoczne miejsce palącego materiału (w strefę żaru) lub w przypadku pożarów wewnętrznych w strefę podsufitową.</a:t>
            </a:r>
          </a:p>
          <a:p>
            <a:pPr algn="just"/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Operowanie prądami gaśniczymi zależy od sytuacji pożarowej, palącego się materiału, kierunku rozwoju pożaru oraz podjętego przez KDR zamiaru taktycznego.</a:t>
            </a:r>
            <a:endParaRPr lang="pl-P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36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071879" y="96459"/>
            <a:ext cx="7400948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Techniki podawania prądów gaśniczych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0034" y="1714488"/>
            <a:ext cx="8229600" cy="4857784"/>
          </a:xfrm>
        </p:spPr>
        <p:txBody>
          <a:bodyPr>
            <a:noAutofit/>
          </a:bodyPr>
          <a:lstStyle/>
          <a:p>
            <a:pPr algn="just"/>
            <a:r>
              <a:rPr lang="pl-PL" sz="2000" dirty="0" smtClean="0">
                <a:latin typeface="Arial" pitchFamily="34" charset="0"/>
                <a:cs typeface="Arial" pitchFamily="34" charset="0"/>
              </a:rPr>
              <a:t>Przy pożarach wewnątrz obiektu staramy się nie powodować dodatkowych strat wskutek niszczącego działania wody (w miarę możliwości stosować prądy kropliste i mgłowe).</a:t>
            </a:r>
          </a:p>
          <a:p>
            <a:pPr algn="just"/>
            <a:endParaRPr lang="pl-PL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000" dirty="0" smtClean="0">
                <a:latin typeface="Arial" pitchFamily="34" charset="0"/>
                <a:cs typeface="Arial" pitchFamily="34" charset="0"/>
              </a:rPr>
              <a:t>Działając w obronie kierować prądy wody w miejsca najbardziej zagrożone.</a:t>
            </a:r>
          </a:p>
          <a:p>
            <a:pPr algn="just"/>
            <a:endParaRPr lang="pl-PL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000" dirty="0" smtClean="0">
                <a:latin typeface="Arial" pitchFamily="34" charset="0"/>
                <a:cs typeface="Arial" pitchFamily="34" charset="0"/>
              </a:rPr>
              <a:t>Przy pożarach obiektów silnie zapylonych oraz przy pożarach materiałów sypkich i strzępiastych stosować prądy rozproszone.</a:t>
            </a:r>
          </a:p>
          <a:p>
            <a:pPr algn="just"/>
            <a:endParaRPr lang="pl-PL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000" dirty="0" smtClean="0">
                <a:latin typeface="Arial" pitchFamily="34" charset="0"/>
                <a:cs typeface="Arial" pitchFamily="34" charset="0"/>
              </a:rPr>
              <a:t>Bezwzględnie pamiętać o niebezpieczeństwie grożącym wskutek oddziaływania wodą na urządzenia pod napięciem elektrycznym i rozgrzane elementy konstrukcyjne.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37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071879" y="96459"/>
            <a:ext cx="7400948" cy="1252728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Techniki podawania prądów gaśniczych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38</a:t>
            </a:fld>
            <a:endParaRPr lang="pl-PL"/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 rotWithShape="1">
          <a:blip r:embed="rId2"/>
          <a:srcRect l="17398" t="16400" r="15981" b="10520"/>
          <a:stretch/>
        </p:blipFill>
        <p:spPr>
          <a:xfrm>
            <a:off x="539552" y="1874775"/>
            <a:ext cx="7851369" cy="4844462"/>
          </a:xfrm>
          <a:prstGeom prst="rect">
            <a:avLst/>
          </a:prstGeom>
        </p:spPr>
      </p:pic>
      <p:sp>
        <p:nvSpPr>
          <p:cNvPr id="16" name="pole tekstowe 15"/>
          <p:cNvSpPr txBox="1"/>
          <p:nvPr/>
        </p:nvSpPr>
        <p:spPr>
          <a:xfrm>
            <a:off x="539552" y="1536797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Technika krótkiego pulsu prądem rozproszonym</a:t>
            </a:r>
            <a:endParaRPr lang="pl-PL" b="1" dirty="0"/>
          </a:p>
        </p:txBody>
      </p:sp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8" name="Tytuł 1"/>
          <p:cNvSpPr>
            <a:spLocks noGrp="1"/>
          </p:cNvSpPr>
          <p:nvPr>
            <p:ph type="title"/>
          </p:nvPr>
        </p:nvSpPr>
        <p:spPr>
          <a:xfrm>
            <a:off x="1071879" y="116631"/>
            <a:ext cx="7388553" cy="1232555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Techniki podawania prądów gaśniczych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20671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39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/>
          <a:srcRect l="16926" t="14720" r="15981" b="21440"/>
          <a:stretch/>
        </p:blipFill>
        <p:spPr>
          <a:xfrm>
            <a:off x="193078" y="1936110"/>
            <a:ext cx="8745182" cy="468052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82439" y="1566778"/>
            <a:ext cx="627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Technika długiego pulsu prądem rozproszonym</a:t>
            </a:r>
            <a:endParaRPr lang="pl-PL" b="1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879" y="116631"/>
            <a:ext cx="7388553" cy="1232555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Techniki podawania prądów gaśniczych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53756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2438" y="1675853"/>
            <a:ext cx="8538033" cy="4625609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pl-PL" dirty="0" smtClean="0"/>
              <a:t>	          </a:t>
            </a:r>
            <a:r>
              <a:rPr lang="pl-PL" b="1" dirty="0" smtClean="0"/>
              <a:t>WODA</a:t>
            </a:r>
            <a:r>
              <a:rPr lang="pl-PL" dirty="0" smtClean="0"/>
              <a:t> </a:t>
            </a:r>
            <a:r>
              <a:rPr lang="pl-PL" sz="3400" dirty="0" smtClean="0">
                <a:latin typeface="Arial" pitchFamily="34" charset="0"/>
                <a:cs typeface="Arial" pitchFamily="34" charset="0"/>
              </a:rPr>
              <a:t>jest podstawowym środkiem gaśniczym wykorzystywanym w straży pożarnej. Stosowana głównie do gaszenia pożarów ciał stałych (pożary grupy A). </a:t>
            </a:r>
          </a:p>
          <a:p>
            <a:pPr algn="just">
              <a:buNone/>
            </a:pPr>
            <a:endParaRPr lang="pl-PL" sz="3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l-PL" sz="3400" dirty="0" smtClean="0">
                <a:latin typeface="Arial" pitchFamily="34" charset="0"/>
                <a:cs typeface="Arial" pitchFamily="34" charset="0"/>
              </a:rPr>
              <a:t>		Działanie wody polega na obniżeniu temperatury  palącego się materiału poniżej granicy, w której proces  spalania ustaje. Drugim działaniem gaśniczym wody jest odparowanie wody (para wodna która ogranicza dopływ powietrza).</a:t>
            </a:r>
          </a:p>
          <a:p>
            <a:pPr algn="just">
              <a:buNone/>
            </a:pPr>
            <a:endParaRPr lang="pl-PL" sz="3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l-PL" sz="3400" dirty="0" smtClean="0">
                <a:latin typeface="Arial" pitchFamily="34" charset="0"/>
                <a:cs typeface="Arial" pitchFamily="34" charset="0"/>
              </a:rPr>
              <a:t>		Dodatkowo wykorzystywana jest także wysoka energia strumienia gaśniczego, która ma zastosowanie przy zbijaniu płomieni oraz wnikaniu w głąb materiału.</a:t>
            </a:r>
          </a:p>
          <a:p>
            <a:pPr algn="just">
              <a:buNone/>
            </a:pPr>
            <a:endParaRPr lang="pl-PL" sz="34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l-PL" sz="3400" dirty="0" smtClean="0">
                <a:latin typeface="Arial" pitchFamily="34" charset="0"/>
                <a:cs typeface="Arial" pitchFamily="34" charset="0"/>
              </a:rPr>
              <a:t>		Wykorzystywana jest nie tylko do bezpośredniego gaszenia pożarów, ale również do chłodzenia obiektów  znajdujących się w bezpośrednim zagrożeniu.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4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40</a:t>
            </a:fld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 rotWithShape="1">
          <a:blip r:embed="rId2"/>
          <a:srcRect l="18343" t="8841" r="16926" b="9680"/>
          <a:stretch/>
        </p:blipFill>
        <p:spPr>
          <a:xfrm>
            <a:off x="1024298" y="1916832"/>
            <a:ext cx="7436134" cy="4855896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1071879" y="116631"/>
            <a:ext cx="7388553" cy="1232555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Techniki podawania prądów gaśniczych</a:t>
            </a:r>
            <a:endParaRPr lang="pl-PL" sz="2800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1013010" y="1514087"/>
            <a:ext cx="3899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Technika omiatania prądem zwartym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358217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41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6" name="Tytuł 1"/>
          <p:cNvSpPr>
            <a:spLocks noGrp="1"/>
          </p:cNvSpPr>
          <p:nvPr>
            <p:ph type="title"/>
          </p:nvPr>
        </p:nvSpPr>
        <p:spPr>
          <a:xfrm>
            <a:off x="1071879" y="116631"/>
            <a:ext cx="7388553" cy="1232555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Techniki podawania prądów gaśniczych</a:t>
            </a:r>
            <a:endParaRPr lang="pl-PL" sz="2800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3"/>
          <a:srcRect l="17870" t="13364" r="16453" b="4640"/>
          <a:stretch/>
        </p:blipFill>
        <p:spPr>
          <a:xfrm>
            <a:off x="1187624" y="1923688"/>
            <a:ext cx="7272808" cy="4827631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1178530" y="1580513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Technika malowania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1654344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42</a:t>
            </a:fld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2"/>
          <a:srcRect l="18343" t="13041" r="16926" b="7161"/>
          <a:stretch/>
        </p:blipFill>
        <p:spPr>
          <a:xfrm>
            <a:off x="971600" y="1890912"/>
            <a:ext cx="7344816" cy="4935006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Tytuł 1"/>
          <p:cNvSpPr>
            <a:spLocks noGrp="1"/>
          </p:cNvSpPr>
          <p:nvPr>
            <p:ph type="title"/>
          </p:nvPr>
        </p:nvSpPr>
        <p:spPr>
          <a:xfrm>
            <a:off x="1071879" y="116631"/>
            <a:ext cx="7388553" cy="1232555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Techniki podawania prądów gaśniczych</a:t>
            </a:r>
            <a:endParaRPr lang="pl-PL" sz="2800" dirty="0"/>
          </a:p>
        </p:txBody>
      </p:sp>
      <p:sp>
        <p:nvSpPr>
          <p:cNvPr id="9" name="pole tekstowe 8"/>
          <p:cNvSpPr txBox="1"/>
          <p:nvPr/>
        </p:nvSpPr>
        <p:spPr>
          <a:xfrm>
            <a:off x="940473" y="1514637"/>
            <a:ext cx="2924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/>
              <a:t>Technika </a:t>
            </a:r>
            <a:r>
              <a:rPr lang="pl-PL" b="1" dirty="0" err="1" smtClean="0"/>
              <a:t>ołówkowania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928039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b="1" dirty="0" smtClean="0"/>
              <a:t>BIBLIOGRAFIA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53335" y="1658742"/>
            <a:ext cx="8216267" cy="5025155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pl-PL" dirty="0" smtClean="0"/>
              <a:t>1. Bielicki P., </a:t>
            </a:r>
            <a:r>
              <a:rPr lang="pl-PL" i="1" dirty="0" smtClean="0"/>
              <a:t>Podstawy taktyki gaszenia pożarów</a:t>
            </a:r>
            <a:r>
              <a:rPr lang="pl-PL" dirty="0" smtClean="0"/>
              <a:t>. Szkoła Aspirantów  Państwowej Straży Pożarnej, Kraków 1996.</a:t>
            </a:r>
          </a:p>
          <a:p>
            <a:pPr algn="just">
              <a:buNone/>
            </a:pPr>
            <a:r>
              <a:rPr lang="pl-PL" dirty="0" smtClean="0"/>
              <a:t>2. Bielicki P., </a:t>
            </a:r>
            <a:r>
              <a:rPr lang="pl-PL" i="1" dirty="0" smtClean="0"/>
              <a:t>Taktyka działań gaśniczych. </a:t>
            </a:r>
            <a:r>
              <a:rPr lang="pl-PL" dirty="0" smtClean="0"/>
              <a:t>Komenda Główna Państwowej Straży Pożarnej, Fundacja Edukacja i Technika Ratownictwa, Warszawa 2004.</a:t>
            </a:r>
          </a:p>
          <a:p>
            <a:pPr algn="just">
              <a:buNone/>
            </a:pPr>
            <a:r>
              <a:rPr lang="pl-PL" dirty="0" smtClean="0"/>
              <a:t>3. </a:t>
            </a:r>
            <a:r>
              <a:rPr lang="pl-PL" dirty="0" err="1" smtClean="0"/>
              <a:t>Derecki</a:t>
            </a:r>
            <a:r>
              <a:rPr lang="pl-PL" dirty="0" smtClean="0"/>
              <a:t> T., </a:t>
            </a:r>
            <a:r>
              <a:rPr lang="pl-PL" i="1" dirty="0" smtClean="0"/>
              <a:t>Sprzęt pożarniczy do podawania wody i pian gaśniczych</a:t>
            </a:r>
            <a:r>
              <a:rPr lang="pl-PL" dirty="0" smtClean="0"/>
              <a:t>. Szkoła Główna Służby Pożarniczej, Warszawa 1999.</a:t>
            </a:r>
          </a:p>
          <a:p>
            <a:pPr algn="just">
              <a:buNone/>
            </a:pPr>
            <a:r>
              <a:rPr lang="pl-PL" dirty="0" smtClean="0"/>
              <a:t>4. </a:t>
            </a:r>
            <a:r>
              <a:rPr lang="pl-PL" dirty="0" err="1" smtClean="0"/>
              <a:t>Gierski</a:t>
            </a:r>
            <a:r>
              <a:rPr lang="pl-PL" dirty="0" smtClean="0"/>
              <a:t> E., </a:t>
            </a:r>
            <a:r>
              <a:rPr lang="pl-PL" i="1" dirty="0" smtClean="0"/>
              <a:t>Podręcznik szkolenia dowódców OSP</a:t>
            </a:r>
            <a:r>
              <a:rPr lang="pl-PL" dirty="0" smtClean="0"/>
              <a:t>. Zarząd Wojewódzki Związku Ochotniczych Straży Pożarnych RP, Gdańsk 2001.</a:t>
            </a:r>
          </a:p>
          <a:p>
            <a:pPr algn="just">
              <a:buNone/>
            </a:pPr>
            <a:r>
              <a:rPr lang="pl-PL" dirty="0" smtClean="0"/>
              <a:t>5.  Kokot-Góra, Techniki operowania prądami gaśniczymi, </a:t>
            </a:r>
            <a:r>
              <a:rPr lang="pl-PL" dirty="0" err="1" smtClean="0"/>
              <a:t>AirPress</a:t>
            </a:r>
            <a:endParaRPr lang="pl-PL" dirty="0" smtClean="0"/>
          </a:p>
          <a:p>
            <a:pPr algn="just">
              <a:buNone/>
            </a:pPr>
            <a:r>
              <a:rPr lang="pl-PL" dirty="0"/>
              <a:t>6</a:t>
            </a:r>
            <a:r>
              <a:rPr lang="pl-PL" dirty="0" smtClean="0"/>
              <a:t>. Konecki M., Król B., Wróblewski D., </a:t>
            </a:r>
            <a:r>
              <a:rPr lang="pl-PL" i="1" dirty="0" smtClean="0"/>
              <a:t>Nowoczesne metody działań Ratowniczo-gaśniczych</a:t>
            </a:r>
            <a:r>
              <a:rPr lang="pl-PL" dirty="0" smtClean="0"/>
              <a:t>. Szkoła Główna Służby Pożarniczej, Warszawa 2003.</a:t>
            </a:r>
          </a:p>
          <a:p>
            <a:pPr algn="just">
              <a:buNone/>
            </a:pPr>
            <a:r>
              <a:rPr lang="pl-PL" dirty="0"/>
              <a:t>7</a:t>
            </a:r>
            <a:r>
              <a:rPr lang="pl-PL" dirty="0" smtClean="0"/>
              <a:t>. Mizerski A., Sobolewski M., Król B., </a:t>
            </a:r>
            <a:r>
              <a:rPr lang="pl-PL" i="1" dirty="0" smtClean="0"/>
              <a:t>Zastosowanie pian do gaszenia Pożarów.</a:t>
            </a:r>
            <a:r>
              <a:rPr lang="pl-PL" dirty="0" smtClean="0"/>
              <a:t> Szkoła Główna Służby Pożarniczej, Warszawa 2005.</a:t>
            </a:r>
          </a:p>
          <a:p>
            <a:pPr algn="just">
              <a:buNone/>
            </a:pPr>
            <a:r>
              <a:rPr lang="pl-PL" dirty="0"/>
              <a:t>8</a:t>
            </a:r>
            <a:r>
              <a:rPr lang="pl-PL" dirty="0" smtClean="0"/>
              <a:t>. </a:t>
            </a:r>
            <a:r>
              <a:rPr lang="pl-PL" i="1" dirty="0" smtClean="0"/>
              <a:t>Podręcznik szkolenia szeregowców OSP</a:t>
            </a:r>
            <a:r>
              <a:rPr lang="pl-PL" dirty="0" smtClean="0"/>
              <a:t>. Praca zbiorowa. Zarząd Wojewódzki Związku Ochotniczych Straży Pożarnych RP, Gdańsk 1996.</a:t>
            </a:r>
          </a:p>
          <a:p>
            <a:pPr algn="just">
              <a:buNone/>
            </a:pPr>
            <a:r>
              <a:rPr lang="pl-PL" dirty="0"/>
              <a:t>9</a:t>
            </a:r>
            <a:r>
              <a:rPr lang="pl-PL" dirty="0" smtClean="0"/>
              <a:t>. </a:t>
            </a:r>
            <a:r>
              <a:rPr lang="pl-PL" dirty="0" err="1" smtClean="0"/>
              <a:t>Skaźnik</a:t>
            </a:r>
            <a:r>
              <a:rPr lang="pl-PL" dirty="0" smtClean="0"/>
              <a:t> B., </a:t>
            </a:r>
            <a:r>
              <a:rPr lang="pl-PL" i="1" dirty="0" smtClean="0"/>
              <a:t>Współczesne środki gaśnicze</a:t>
            </a:r>
            <a:r>
              <a:rPr lang="pl-PL" dirty="0" smtClean="0"/>
              <a:t>. Ochrona Przeciwpożarowa 4/05.</a:t>
            </a:r>
          </a:p>
          <a:p>
            <a:pPr algn="just">
              <a:buNone/>
            </a:pPr>
            <a:r>
              <a:rPr lang="pl-PL" dirty="0" smtClean="0"/>
              <a:t>10. </a:t>
            </a:r>
            <a:r>
              <a:rPr lang="pl-PL" i="1" dirty="0" smtClean="0"/>
              <a:t>Technologia działań ratowniczo-gaśniczych</a:t>
            </a:r>
            <a:r>
              <a:rPr lang="pl-PL" dirty="0" smtClean="0"/>
              <a:t>. Praca zbiorowa. Szkoła Główna Służby Pożarniczej, Warszawa 1996.</a:t>
            </a:r>
          </a:p>
          <a:p>
            <a:pPr algn="just">
              <a:buNone/>
            </a:pPr>
            <a:r>
              <a:rPr lang="pl-PL" dirty="0" smtClean="0"/>
              <a:t>11. Wilczkowski S., </a:t>
            </a:r>
            <a:r>
              <a:rPr lang="pl-PL" i="1" dirty="0" smtClean="0"/>
              <a:t>Piany gaśnicze., środki pianotwórcze, i zwilżacze. </a:t>
            </a:r>
            <a:r>
              <a:rPr lang="pl-PL" dirty="0" smtClean="0"/>
              <a:t>Szkoła  Aspirantów Państwowej Straży Pożarnej w Krakowie, 2003.</a:t>
            </a:r>
          </a:p>
          <a:p>
            <a:pPr algn="just">
              <a:buNone/>
            </a:pPr>
            <a:r>
              <a:rPr lang="pl-PL" dirty="0" smtClean="0"/>
              <a:t>12. Wilczkowski S., </a:t>
            </a:r>
            <a:r>
              <a:rPr lang="pl-PL" i="1" dirty="0" smtClean="0"/>
              <a:t>Środki gaśnicze.</a:t>
            </a:r>
            <a:r>
              <a:rPr lang="pl-PL" dirty="0" smtClean="0"/>
              <a:t> Szkoła Aspirantów Państwowej Straży  Pożarnej w Krakowie, 1999.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 smtClean="0"/>
          </a:p>
          <a:p>
            <a:endParaRPr lang="pl-PL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b="1" dirty="0" smtClean="0"/>
              <a:t>INDEKS MATERIAŁÓW POBRANYCH Z INTERNETU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4188443"/>
          </a:xfrm>
        </p:spPr>
        <p:txBody>
          <a:bodyPr>
            <a:normAutofit fontScale="55000" lnSpcReduction="20000"/>
          </a:bodyPr>
          <a:lstStyle/>
          <a:p>
            <a:r>
              <a:rPr lang="pl-PL" sz="2800" dirty="0" smtClean="0">
                <a:cs typeface="Arial" panose="020B0604020202020204" pitchFamily="34" charset="0"/>
              </a:rPr>
              <a:t>Zdjęcie 1: Pobrano 18.02.20016 z </a:t>
            </a:r>
            <a:r>
              <a:rPr lang="pl-PL" sz="2800" dirty="0" err="1" smtClean="0">
                <a:cs typeface="Arial" panose="020B0604020202020204" pitchFamily="34" charset="0"/>
              </a:rPr>
              <a:t>www.os-psp.olsztyn.pl</a:t>
            </a:r>
            <a:endParaRPr lang="pl-PL" sz="2800" dirty="0" smtClean="0">
              <a:cs typeface="Arial" panose="020B0604020202020204" pitchFamily="34" charset="0"/>
            </a:endParaRPr>
          </a:p>
          <a:p>
            <a:r>
              <a:rPr lang="pl-PL" sz="2800" dirty="0" smtClean="0">
                <a:cs typeface="Arial" panose="020B0604020202020204" pitchFamily="34" charset="0"/>
              </a:rPr>
              <a:t>Zdjęcie 2: Pobrano 18.02.20016 </a:t>
            </a:r>
          </a:p>
          <a:p>
            <a:pPr>
              <a:buNone/>
            </a:pPr>
            <a:r>
              <a:rPr lang="pl-PL" sz="2800" dirty="0" smtClean="0">
                <a:cs typeface="Arial" panose="020B0604020202020204" pitchFamily="34" charset="0"/>
              </a:rPr>
              <a:t>	</a:t>
            </a:r>
            <a:r>
              <a:rPr lang="pl-PL" sz="2800" dirty="0" smtClean="0"/>
              <a:t>http://florian.sklep.pl/pradownica-turbo-master-p-980.html</a:t>
            </a:r>
            <a:endParaRPr lang="pl-PL" sz="2800" dirty="0" smtClean="0">
              <a:cs typeface="Arial" panose="020B0604020202020204" pitchFamily="34" charset="0"/>
            </a:endParaRPr>
          </a:p>
          <a:p>
            <a:r>
              <a:rPr lang="pl-PL" sz="2800" dirty="0" smtClean="0">
                <a:cs typeface="Arial" panose="020B0604020202020204" pitchFamily="34" charset="0"/>
              </a:rPr>
              <a:t>Zdjęcie 3: Pobrano 18.02.20016</a:t>
            </a:r>
          </a:p>
          <a:p>
            <a:pPr>
              <a:buNone/>
            </a:pPr>
            <a:r>
              <a:rPr lang="pl-PL" sz="2800" dirty="0" smtClean="0"/>
              <a:t>	http://florian.sklep.pl/pradownica-turbo-master-p-980.html</a:t>
            </a:r>
          </a:p>
          <a:p>
            <a:r>
              <a:rPr lang="pl-PL" sz="2800" dirty="0" smtClean="0">
                <a:cs typeface="Arial" panose="020B0604020202020204" pitchFamily="34" charset="0"/>
              </a:rPr>
              <a:t>Zdjęcie 4: Pobrano 18.02.20016</a:t>
            </a:r>
          </a:p>
          <a:p>
            <a:pPr>
              <a:buNone/>
            </a:pPr>
            <a:r>
              <a:rPr lang="pl-PL" sz="2800" dirty="0" smtClean="0"/>
              <a:t>	http://www.supo.com.pl/oferta/systemy_gasnicze/instalacja_gasnicza_pianowa/</a:t>
            </a:r>
            <a:endParaRPr lang="pl-PL" sz="2800" dirty="0" smtClean="0">
              <a:cs typeface="Arial" panose="020B0604020202020204" pitchFamily="34" charset="0"/>
            </a:endParaRPr>
          </a:p>
          <a:p>
            <a:r>
              <a:rPr lang="pl-PL" sz="2800" dirty="0" smtClean="0">
                <a:cs typeface="Arial" panose="020B0604020202020204" pitchFamily="34" charset="0"/>
              </a:rPr>
              <a:t>Zdjęcie 5: Pobrano 18.02.20016</a:t>
            </a:r>
          </a:p>
          <a:p>
            <a:pPr>
              <a:buNone/>
            </a:pPr>
            <a:r>
              <a:rPr lang="pl-PL" sz="2800" dirty="0" smtClean="0"/>
              <a:t>	http://www.sebekfireman.host247.pl/</a:t>
            </a:r>
            <a:r>
              <a:rPr lang="pl-PL" sz="2800" dirty="0" err="1" smtClean="0"/>
              <a:t>straz</a:t>
            </a:r>
            <a:r>
              <a:rPr lang="pl-PL" sz="2800" dirty="0" smtClean="0"/>
              <a:t>/wiedza/n5.htm</a:t>
            </a:r>
          </a:p>
          <a:p>
            <a:r>
              <a:rPr lang="pl-PL" sz="2800" dirty="0" smtClean="0">
                <a:cs typeface="Arial" panose="020B0604020202020204" pitchFamily="34" charset="0"/>
              </a:rPr>
              <a:t>Zdjęcie 6: Pobrano 18.02.20016</a:t>
            </a:r>
          </a:p>
          <a:p>
            <a:pPr>
              <a:buNone/>
            </a:pPr>
            <a:r>
              <a:rPr lang="pl-PL" sz="2800" dirty="0" smtClean="0"/>
              <a:t>	http://www.sebekfireman.host247.pl/</a:t>
            </a:r>
            <a:r>
              <a:rPr lang="pl-PL" sz="2800" dirty="0" err="1" smtClean="0"/>
              <a:t>straz</a:t>
            </a:r>
            <a:r>
              <a:rPr lang="pl-PL" sz="2800" dirty="0" smtClean="0"/>
              <a:t>/wiedza/n1.htm</a:t>
            </a:r>
          </a:p>
          <a:p>
            <a:r>
              <a:rPr lang="pl-PL" sz="2800" dirty="0" smtClean="0">
                <a:cs typeface="Arial" panose="020B0604020202020204" pitchFamily="34" charset="0"/>
              </a:rPr>
              <a:t>Zdjęcie 7: Pobrano 18.02.20016</a:t>
            </a:r>
          </a:p>
          <a:p>
            <a:pPr>
              <a:buNone/>
            </a:pPr>
            <a:r>
              <a:rPr lang="pl-PL" sz="2800" dirty="0" smtClean="0"/>
              <a:t>	http://www.sebekfireman.host247.pl/</a:t>
            </a:r>
            <a:r>
              <a:rPr lang="pl-PL" sz="2800" dirty="0" err="1" smtClean="0"/>
              <a:t>straz</a:t>
            </a:r>
            <a:r>
              <a:rPr lang="pl-PL" sz="2800" dirty="0" smtClean="0"/>
              <a:t>/wiedza/n5.htm</a:t>
            </a:r>
          </a:p>
          <a:p>
            <a:r>
              <a:rPr lang="pl-PL" sz="2800" dirty="0" smtClean="0">
                <a:cs typeface="Arial" panose="020B0604020202020204" pitchFamily="34" charset="0"/>
              </a:rPr>
              <a:t>Zdjęcie 8: Pobrano 18.02.20016</a:t>
            </a:r>
          </a:p>
          <a:p>
            <a:pPr>
              <a:buNone/>
            </a:pPr>
            <a:r>
              <a:rPr lang="pl-PL" sz="2800" dirty="0" smtClean="0"/>
              <a:t>	http://www.sebekfireman.host247.pl/</a:t>
            </a:r>
            <a:r>
              <a:rPr lang="pl-PL" sz="2800" dirty="0" err="1" smtClean="0"/>
              <a:t>straz</a:t>
            </a:r>
            <a:r>
              <a:rPr lang="pl-PL" sz="2800" dirty="0" smtClean="0"/>
              <a:t>/wiedza/n1.htm</a:t>
            </a:r>
          </a:p>
          <a:p>
            <a:r>
              <a:rPr lang="pl-PL" sz="2800" dirty="0" smtClean="0">
                <a:cs typeface="Arial" panose="020B0604020202020204" pitchFamily="34" charset="0"/>
              </a:rPr>
              <a:t>Zdjęcie 9: Pobrano 18.02.20016</a:t>
            </a:r>
          </a:p>
          <a:p>
            <a:pPr>
              <a:buNone/>
            </a:pPr>
            <a:r>
              <a:rPr lang="pl-PL" sz="2800" dirty="0" smtClean="0"/>
              <a:t>	http://adam.firepol.pl/agregaty/106-generator-piany-lekkiej-gpl-100.html</a:t>
            </a:r>
          </a:p>
          <a:p>
            <a:pPr>
              <a:buNone/>
            </a:pPr>
            <a:endParaRPr lang="pl-PL" sz="2800" dirty="0" smtClean="0"/>
          </a:p>
          <a:p>
            <a:r>
              <a:rPr lang="pl-PL" sz="2800" dirty="0" smtClean="0">
                <a:cs typeface="Arial" panose="020B0604020202020204" pitchFamily="34" charset="0"/>
              </a:rPr>
              <a:t>Film 1: Pobrano 18.02.2016 z </a:t>
            </a:r>
            <a:r>
              <a:rPr lang="pl-PL" sz="2800" dirty="0" smtClean="0"/>
              <a:t>https://www.youtube.com/watch?v=UMWaLLD6hqE</a:t>
            </a:r>
            <a:endParaRPr lang="pl-PL" sz="2800" dirty="0" smtClean="0">
              <a:cs typeface="Arial" pitchFamily="34" charset="0"/>
            </a:endParaRPr>
          </a:p>
          <a:p>
            <a:r>
              <a:rPr lang="pl-PL" sz="2800" dirty="0" smtClean="0">
                <a:cs typeface="Arial" pitchFamily="34" charset="0"/>
              </a:rPr>
              <a:t>Film 2: Pobrano 18.02.2016 z </a:t>
            </a:r>
            <a:r>
              <a:rPr lang="pl-PL" sz="2800" dirty="0" smtClean="0"/>
              <a:t>https://www.youtube.com/watch?v=zAyPqZf_f3g</a:t>
            </a:r>
            <a:endParaRPr lang="pl-PL" sz="2800" dirty="0" smtClean="0">
              <a:cs typeface="Arial" pitchFamily="34" charset="0"/>
            </a:endParaRPr>
          </a:p>
          <a:p>
            <a:r>
              <a:rPr lang="pl-PL" sz="2800" dirty="0" smtClean="0">
                <a:cs typeface="Arial" pitchFamily="34" charset="0"/>
              </a:rPr>
              <a:t>Film 3: Pobrano 18.02.2016 z </a:t>
            </a:r>
            <a:r>
              <a:rPr lang="pl-PL" sz="2800" dirty="0" smtClean="0"/>
              <a:t>https://www.youtube.com/watch?v=UMWaLLD6hqE</a:t>
            </a:r>
            <a:endParaRPr lang="pl-PL" sz="2800" dirty="0" smtClean="0">
              <a:cs typeface="Arial" pitchFamily="34" charset="0"/>
            </a:endParaRPr>
          </a:p>
          <a:p>
            <a:endParaRPr lang="pl-PL" dirty="0"/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929190" y="6497960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10" name="Symbol zastępczy numeru slajdu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FBDD2E-0A89-4F6F-B71E-D6B8232A8557}" type="slidenum">
              <a:rPr lang="pl-PL" altLang="pl-PL" smtClean="0"/>
              <a:pPr/>
              <a:t>44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2438" y="1845380"/>
            <a:ext cx="8538033" cy="4625609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pl-PL" dirty="0" smtClean="0"/>
              <a:t>		Skuteczność gaśnicza wody w porównaniu do innych środków gaśniczych jest niewielka i wynosi około 1,5-2%. Niska skuteczność powoduje że do gaszenia pożaru zużywa się znaczne jej ilości. Woda wykorzystana do gaszenia pożarów może powodować szkody materialne (np. zniszczenie zamoczonych materiałów, zawilgocenie budynków, sprzętu lub urządzeń).</a:t>
            </a:r>
          </a:p>
          <a:p>
            <a:pPr algn="just">
              <a:buNone/>
            </a:pPr>
            <a:r>
              <a:rPr lang="pl-PL" dirty="0" smtClean="0"/>
              <a:t>		Do zalet wody można zaliczyć stosunkowo łatwy dostęp (naturalne i sztuczne zbiorniki wody, sieci hydrantowe), stosunkowo niska cena (ogólnie dostępna) oraz fakt że jest to czynnik naturalnie występujący w środowisku niepowodujący szkodliwego na nie wpływu.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5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sz="2600" dirty="0" smtClean="0">
                <a:latin typeface="Arial" pitchFamily="34" charset="0"/>
                <a:cs typeface="Arial" pitchFamily="34" charset="0"/>
              </a:rPr>
              <a:t>Nie wolno używać wody do gaszenia pożarów materiałów chemicznych z, którymi woda wchodzi w reakcję (sód, potas, wapń, karbid).</a:t>
            </a:r>
          </a:p>
          <a:p>
            <a:pPr algn="just"/>
            <a:endParaRPr lang="pl-PL" sz="2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600" dirty="0" smtClean="0">
                <a:latin typeface="Arial" pitchFamily="34" charset="0"/>
                <a:cs typeface="Arial" pitchFamily="34" charset="0"/>
              </a:rPr>
              <a:t>Nie stosować do pożarów cieczy palnych lżejszych od wody w otwartych zbiornikach– zagrożenie zjawiskiem wykipienia.</a:t>
            </a:r>
          </a:p>
          <a:p>
            <a:pPr algn="just"/>
            <a:endParaRPr lang="pl-PL" sz="2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2600" dirty="0" smtClean="0">
                <a:latin typeface="Arial" pitchFamily="34" charset="0"/>
                <a:cs typeface="Arial" pitchFamily="34" charset="0"/>
              </a:rPr>
              <a:t>Do gaszenia pożarów olei i tłuszczów spożywczych wrzących w wysokich temperaturach.</a:t>
            </a:r>
          </a:p>
          <a:p>
            <a:pPr algn="just"/>
            <a:endParaRPr lang="pl-PL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6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Pożary w obiektach archiwalnych, kulturowych, technicznych i użytkowych, gdzie istnieje prawdopodobieństwo zniszczenia cennych przedmiotów. </a:t>
            </a:r>
          </a:p>
          <a:p>
            <a:pPr algn="just"/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Pożarów urządzeń i instalacji elektrycznych znajdujących się pod napięciem- niebezpieczeństwo porażenia prądem elektrycznym. </a:t>
            </a:r>
          </a:p>
          <a:p>
            <a:pPr algn="just"/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dirty="0" smtClean="0">
                <a:latin typeface="Arial" pitchFamily="34" charset="0"/>
                <a:cs typeface="Arial" pitchFamily="34" charset="0"/>
              </a:rPr>
              <a:t>Nie należy podawać wody na rozgrzane elementy konstrukcji </a:t>
            </a:r>
            <a:r>
              <a:rPr lang="pl-PL" dirty="0" err="1" smtClean="0">
                <a:latin typeface="Arial" pitchFamily="34" charset="0"/>
                <a:cs typeface="Arial" pitchFamily="34" charset="0"/>
              </a:rPr>
              <a:t>np.stalowych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- możliwość powstania nagłych odkształceń, naruszających stateczność konstrukcji. </a:t>
            </a:r>
          </a:p>
          <a:p>
            <a:endParaRPr lang="pl-PL" dirty="0" smtClean="0"/>
          </a:p>
          <a:p>
            <a:pPr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7</a:t>
            </a:fld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pl-PL" sz="5900" b="1" dirty="0" smtClean="0">
                <a:latin typeface="Arial" pitchFamily="34" charset="0"/>
                <a:cs typeface="Arial" pitchFamily="34" charset="0"/>
              </a:rPr>
              <a:t>Piana</a:t>
            </a:r>
            <a:r>
              <a:rPr lang="pl-PL" sz="5900" dirty="0" smtClean="0">
                <a:latin typeface="Arial" pitchFamily="34" charset="0"/>
                <a:cs typeface="Arial" pitchFamily="34" charset="0"/>
              </a:rPr>
              <a:t> – jest to układ dyspersyjny, gdzie fazą rozproszoną jest gaz, a rozpraszającą ciecz.</a:t>
            </a:r>
          </a:p>
          <a:p>
            <a:pPr marL="0" indent="0" algn="just">
              <a:buNone/>
            </a:pPr>
            <a:endParaRPr lang="pl-PL" sz="59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l-PL" sz="5900" dirty="0" smtClean="0">
                <a:latin typeface="Arial" pitchFamily="34" charset="0"/>
                <a:cs typeface="Arial" pitchFamily="34" charset="0"/>
              </a:rPr>
              <a:t>Inaczej mówiąc piana jest mieszaniną trzech składników:</a:t>
            </a:r>
          </a:p>
          <a:p>
            <a:pPr algn="just"/>
            <a:r>
              <a:rPr lang="pl-PL" sz="5900" dirty="0">
                <a:latin typeface="Arial" pitchFamily="34" charset="0"/>
                <a:cs typeface="Arial" pitchFamily="34" charset="0"/>
              </a:rPr>
              <a:t>ś</a:t>
            </a:r>
            <a:r>
              <a:rPr lang="pl-PL" sz="5900" dirty="0" smtClean="0">
                <a:latin typeface="Arial" pitchFamily="34" charset="0"/>
                <a:cs typeface="Arial" pitchFamily="34" charset="0"/>
              </a:rPr>
              <a:t>rodka pianotwórczego;</a:t>
            </a:r>
          </a:p>
          <a:p>
            <a:pPr algn="just"/>
            <a:r>
              <a:rPr lang="pl-PL" sz="5900" dirty="0">
                <a:latin typeface="Arial" pitchFamily="34" charset="0"/>
                <a:cs typeface="Arial" pitchFamily="34" charset="0"/>
              </a:rPr>
              <a:t>w</a:t>
            </a:r>
            <a:r>
              <a:rPr lang="pl-PL" sz="5900" dirty="0" smtClean="0">
                <a:latin typeface="Arial" pitchFamily="34" charset="0"/>
                <a:cs typeface="Arial" pitchFamily="34" charset="0"/>
              </a:rPr>
              <a:t>ody;</a:t>
            </a:r>
          </a:p>
          <a:p>
            <a:pPr algn="just"/>
            <a:r>
              <a:rPr lang="pl-PL" sz="5900" dirty="0">
                <a:latin typeface="Arial" pitchFamily="34" charset="0"/>
                <a:cs typeface="Arial" pitchFamily="34" charset="0"/>
              </a:rPr>
              <a:t>g</a:t>
            </a:r>
            <a:r>
              <a:rPr lang="pl-PL" sz="5900" dirty="0" smtClean="0">
                <a:latin typeface="Arial" pitchFamily="34" charset="0"/>
                <a:cs typeface="Arial" pitchFamily="34" charset="0"/>
              </a:rPr>
              <a:t>azu (najczęściej powietrza).</a:t>
            </a:r>
          </a:p>
          <a:p>
            <a:pPr marL="0" indent="0" algn="just">
              <a:buNone/>
            </a:pPr>
            <a:endParaRPr lang="pl-PL" sz="5900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pl-PL" sz="5900" dirty="0" smtClean="0">
                <a:latin typeface="Arial" pitchFamily="34" charset="0"/>
                <a:cs typeface="Arial" pitchFamily="34" charset="0"/>
              </a:rPr>
              <a:t>Stosowane stężenie </a:t>
            </a:r>
            <a:r>
              <a:rPr lang="pl-PL" sz="5900" dirty="0">
                <a:latin typeface="Arial" pitchFamily="34" charset="0"/>
                <a:cs typeface="Arial" pitchFamily="34" charset="0"/>
              </a:rPr>
              <a:t>środka </a:t>
            </a:r>
            <a:r>
              <a:rPr lang="pl-PL" sz="5900" dirty="0" smtClean="0">
                <a:latin typeface="Arial" pitchFamily="34" charset="0"/>
                <a:cs typeface="Arial" pitchFamily="34" charset="0"/>
              </a:rPr>
              <a:t>pianotwórczego </a:t>
            </a:r>
            <a:r>
              <a:rPr lang="pl-PL" sz="5900" dirty="0">
                <a:latin typeface="Arial" pitchFamily="34" charset="0"/>
                <a:cs typeface="Arial" pitchFamily="34" charset="0"/>
              </a:rPr>
              <a:t>w zależności od rodzaju piany i użytego sprzętu </a:t>
            </a:r>
            <a:r>
              <a:rPr lang="pl-PL" sz="5900" dirty="0" smtClean="0">
                <a:latin typeface="Arial" pitchFamily="34" charset="0"/>
                <a:cs typeface="Arial" pitchFamily="34" charset="0"/>
              </a:rPr>
              <a:t>wynosi </a:t>
            </a:r>
            <a:br>
              <a:rPr lang="pl-PL" sz="5900" dirty="0" smtClean="0">
                <a:latin typeface="Arial" pitchFamily="34" charset="0"/>
                <a:cs typeface="Arial" pitchFamily="34" charset="0"/>
              </a:rPr>
            </a:br>
            <a:r>
              <a:rPr lang="pl-PL" sz="5900" dirty="0" smtClean="0">
                <a:latin typeface="Arial" pitchFamily="34" charset="0"/>
                <a:cs typeface="Arial" pitchFamily="34" charset="0"/>
              </a:rPr>
              <a:t>1-6 </a:t>
            </a:r>
            <a:r>
              <a:rPr lang="pl-PL" sz="5900" dirty="0">
                <a:latin typeface="Arial" pitchFamily="34" charset="0"/>
                <a:cs typeface="Arial" pitchFamily="34" charset="0"/>
              </a:rPr>
              <a:t>%.</a:t>
            </a:r>
          </a:p>
          <a:p>
            <a:pPr marL="0" indent="0">
              <a:buNone/>
            </a:pPr>
            <a:r>
              <a:rPr lang="pl-PL" dirty="0" smtClean="0"/>
              <a:t>	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3045582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41728" y="1692880"/>
            <a:ext cx="8334728" cy="4625609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/>
              <a:t>W zależności od </a:t>
            </a:r>
            <a:r>
              <a:rPr lang="pl-PL" dirty="0" smtClean="0"/>
              <a:t>sposobu mieszania składników </a:t>
            </a:r>
            <a:r>
              <a:rPr lang="pl-PL" dirty="0"/>
              <a:t>wyróżnia się dwa rodzaje </a:t>
            </a:r>
            <a:r>
              <a:rPr lang="pl-PL" dirty="0" smtClean="0"/>
              <a:t>pian gaśniczych:</a:t>
            </a:r>
          </a:p>
          <a:p>
            <a:pPr marL="0" indent="0" algn="just">
              <a:buNone/>
            </a:pPr>
            <a:endParaRPr lang="pl-PL" dirty="0" smtClean="0"/>
          </a:p>
          <a:p>
            <a:pPr algn="just"/>
            <a:r>
              <a:rPr lang="pl-PL" dirty="0" smtClean="0"/>
              <a:t>chemiczną – powstaje poprzez mieszanie roztworu alkaicznego i kwasu; (niestosowana)</a:t>
            </a:r>
          </a:p>
          <a:p>
            <a:r>
              <a:rPr lang="pl-PL" dirty="0" smtClean="0"/>
              <a:t>mechaniczną – powstaje przez energiczne mieszanie wodnego roztworu środka pianotwórczego z powietrzem. 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7" name="Tytuł 1"/>
          <p:cNvSpPr>
            <a:spLocks noGrp="1"/>
          </p:cNvSpPr>
          <p:nvPr>
            <p:ph type="title"/>
          </p:nvPr>
        </p:nvSpPr>
        <p:spPr>
          <a:xfrm>
            <a:off x="1464917" y="96459"/>
            <a:ext cx="7472386" cy="1252728"/>
          </a:xfrm>
        </p:spPr>
        <p:txBody>
          <a:bodyPr>
            <a:normAutofit/>
          </a:bodyPr>
          <a:lstStyle/>
          <a:p>
            <a:r>
              <a:rPr lang="pl-PL" sz="2800" dirty="0" smtClean="0"/>
              <a:t>Rodzaje środków gaśniczych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24456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3658</TotalTime>
  <Words>1500</Words>
  <Application>Microsoft Office PowerPoint</Application>
  <PresentationFormat>Pokaz na ekranie (4:3)</PresentationFormat>
  <Paragraphs>349</Paragraphs>
  <Slides>44</Slides>
  <Notes>4</Notes>
  <HiddenSlides>0</HiddenSlides>
  <MMClips>1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44</vt:i4>
      </vt:variant>
    </vt:vector>
  </HeadingPairs>
  <TitlesOfParts>
    <vt:vector size="52" baseType="lpstr">
      <vt:lpstr>Arial</vt:lpstr>
      <vt:lpstr>Arial Black</vt:lpstr>
      <vt:lpstr>Calibri</vt:lpstr>
      <vt:lpstr>Corbel</vt:lpstr>
      <vt:lpstr>Wingdings</vt:lpstr>
      <vt:lpstr>Wingdings 2</vt:lpstr>
      <vt:lpstr>Wingdings 3</vt:lpstr>
      <vt:lpstr>Moduł</vt:lpstr>
      <vt:lpstr>TEMAT 18:  Gaszenie pożarów oraz środki gaśnicze</vt:lpstr>
      <vt:lpstr>  MATERIAŁ NAUCZANIA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Rodzaje środków gaśniczych</vt:lpstr>
      <vt:lpstr>Prezentacja programu PowerPoint</vt:lpstr>
      <vt:lpstr>Rodzaje środków gaśniczych</vt:lpstr>
      <vt:lpstr>Zastosowanie proszków gaśniczych</vt:lpstr>
      <vt:lpstr>Prezentacja programu PowerPoint</vt:lpstr>
      <vt:lpstr>Prezentacja programu PowerPoint</vt:lpstr>
      <vt:lpstr>Prezentacja programu PowerPoint</vt:lpstr>
      <vt:lpstr>Prezentacja programu PowerPoint</vt:lpstr>
      <vt:lpstr>Mechanizmy działania środków gaśniczych</vt:lpstr>
      <vt:lpstr>Chemiczne- reakcje chemiczne hamujące proces palenia</vt:lpstr>
      <vt:lpstr>Chłodzące działanie gaśnicze</vt:lpstr>
      <vt:lpstr>Odizolowanie materiału palnego  od tlenu</vt:lpstr>
      <vt:lpstr>Obniżenie stężenia tlenu  poniżej wartości krytycznej</vt:lpstr>
      <vt:lpstr>Rodzaje prądów gaśniczych</vt:lpstr>
      <vt:lpstr>Rodzaje prądów gaśniczych</vt:lpstr>
      <vt:lpstr>   Prąd zwarty wady i zalety:</vt:lpstr>
      <vt:lpstr>Rodzaje prądów gaśniczych</vt:lpstr>
      <vt:lpstr>Rodzaje prądów gaśniczych</vt:lpstr>
      <vt:lpstr>Wady i zalety prądów kroplistych:</vt:lpstr>
      <vt:lpstr>Rodzaje prądów gaśniczych</vt:lpstr>
      <vt:lpstr>Wady i zalety prąd mgłowego:</vt:lpstr>
      <vt:lpstr>Techniki podawania prądów gaśniczych</vt:lpstr>
      <vt:lpstr>Techniki podawania prądów gaśniczych</vt:lpstr>
      <vt:lpstr>Techniki podawania prądów gaśniczych</vt:lpstr>
      <vt:lpstr>Techniki podawania prądów gaśniczych</vt:lpstr>
      <vt:lpstr>Techniki podawania prądów gaśniczych</vt:lpstr>
      <vt:lpstr>Techniki podawania prądów gaśniczych</vt:lpstr>
      <vt:lpstr>Techniki podawania prądów gaśniczych</vt:lpstr>
      <vt:lpstr>Techniki podawania prądów gaśniczych</vt:lpstr>
      <vt:lpstr>BIBLIOGRAFIA</vt:lpstr>
      <vt:lpstr>INDEKS MATERIAŁÓW POBRANYCH Z INTERNETU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Marek E</cp:lastModifiedBy>
  <cp:revision>419</cp:revision>
  <dcterms:created xsi:type="dcterms:W3CDTF">2014-03-01T12:20:49Z</dcterms:created>
  <dcterms:modified xsi:type="dcterms:W3CDTF">2016-06-16T11:45:26Z</dcterms:modified>
</cp:coreProperties>
</file>