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0" r:id="rId2"/>
    <p:sldId id="308" r:id="rId3"/>
    <p:sldId id="311" r:id="rId4"/>
    <p:sldId id="315" r:id="rId5"/>
    <p:sldId id="312" r:id="rId6"/>
    <p:sldId id="313" r:id="rId7"/>
    <p:sldId id="314" r:id="rId8"/>
    <p:sldId id="316" r:id="rId9"/>
    <p:sldId id="274" r:id="rId10"/>
    <p:sldId id="284" r:id="rId11"/>
    <p:sldId id="318" r:id="rId12"/>
    <p:sldId id="317" r:id="rId13"/>
  </p:sldIdLst>
  <p:sldSz cx="9144000" cy="6858000" type="screen4x3"/>
  <p:notesSz cx="6864350" cy="999648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4"/>
    <a:srgbClr val="027A56"/>
    <a:srgbClr val="D81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2610" y="-8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pl-PL"/>
          </a:p>
        </p:txBody>
      </p:sp>
      <p:sp>
        <p:nvSpPr>
          <p:cNvPr id="3" name="Symbol zastępczy daty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651822BD-88AB-4085-B87E-B15A7F33C4CD}" type="datetimeFigureOut">
              <a:rPr lang="pl-PL" smtClean="0"/>
              <a:pPr/>
              <a:t>2020-06-23</a:t>
            </a:fld>
            <a:endParaRPr lang="pl-PL"/>
          </a:p>
        </p:txBody>
      </p:sp>
      <p:sp>
        <p:nvSpPr>
          <p:cNvPr id="4" name="Symbol zastępczy obrazu slajdu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pl-PL"/>
          </a:p>
        </p:txBody>
      </p:sp>
      <p:sp>
        <p:nvSpPr>
          <p:cNvPr id="5" name="Symbol zastępczy notatek 4"/>
          <p:cNvSpPr>
            <a:spLocks noGrp="1"/>
          </p:cNvSpPr>
          <p:nvPr>
            <p:ph type="body" sz="quarter" idx="3"/>
          </p:nvPr>
        </p:nvSpPr>
        <p:spPr>
          <a:xfrm>
            <a:off x="686435" y="4748332"/>
            <a:ext cx="5491480" cy="4498420"/>
          </a:xfrm>
          <a:prstGeom prst="rect">
            <a:avLst/>
          </a:prstGeom>
        </p:spPr>
        <p:txBody>
          <a:bodyPr vert="horz" lIns="96341" tIns="48171" rIns="96341" bIns="48171"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E0BC4DD7-6805-4D89-9FF5-EDB253D39874}" type="slidenum">
              <a:rPr lang="pl-PL" smtClean="0"/>
              <a:pPr/>
              <a:t>‹#›</a:t>
            </a:fld>
            <a:endParaRPr lang="pl-PL"/>
          </a:p>
        </p:txBody>
      </p:sp>
    </p:spTree>
    <p:extLst>
      <p:ext uri="{BB962C8B-B14F-4D97-AF65-F5344CB8AC3E}">
        <p14:creationId xmlns:p14="http://schemas.microsoft.com/office/powerpoint/2010/main" val="95117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1</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10</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11</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12</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2</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3</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4</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5</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6</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7</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8</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p:spPr>
        <p:txBody>
          <a:bodyPr/>
          <a:lstStyle/>
          <a:p>
            <a:fld id="{327AA7E7-3468-4D7C-9FE9-53E0941A6B8F}" type="slidenum">
              <a:rPr lang="pl-PL" smtClean="0"/>
              <a:pPr/>
              <a:t>9</a:t>
            </a:fld>
            <a:endParaRPr lang="pl-PL" smtClean="0"/>
          </a:p>
        </p:txBody>
      </p:sp>
      <p:sp>
        <p:nvSpPr>
          <p:cNvPr id="27651" name="Rectangle 1"/>
          <p:cNvSpPr>
            <a:spLocks noGrp="1" noRot="1" noChangeAspect="1" noChangeArrowheads="1" noTextEdit="1"/>
          </p:cNvSpPr>
          <p:nvPr>
            <p:ph type="sldImg"/>
          </p:nvPr>
        </p:nvSpPr>
        <p:spPr>
          <a:xfrm>
            <a:off x="935038" y="760413"/>
            <a:ext cx="4992687" cy="37465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6147" y="4748147"/>
            <a:ext cx="5492057" cy="4498790"/>
          </a:xfrm>
          <a:noFill/>
          <a:ln/>
        </p:spPr>
        <p:txBody>
          <a:bodyPr wrap="none" anchor="ct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2020-06-23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2020-06-23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oogle.pl/maps/place/Ostr%C3%B3w+Wielkopolski/@51.6468462,17.7332898,12z/data=!3m1!4b1!4m5!3m4!1s0x471ab5ad9565a3b1:0xb4f7583c67bf1bf7!8m2!3d51.6549856!4d17.80682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3.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rkenergia.pl/"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Our</a:t>
            </a:r>
            <a:r>
              <a:rPr lang="pl-PL" sz="2600" b="1" dirty="0" smtClean="0">
                <a:solidFill>
                  <a:srgbClr val="FFFFFF"/>
                </a:solidFill>
                <a:latin typeface="Calibri" charset="0"/>
              </a:rPr>
              <a:t> </a:t>
            </a:r>
            <a:r>
              <a:rPr lang="pl-PL" sz="2600" b="1" dirty="0" err="1" smtClean="0">
                <a:solidFill>
                  <a:srgbClr val="FFFFFF"/>
                </a:solidFill>
                <a:latin typeface="Calibri" charset="0"/>
              </a:rPr>
              <a:t>project</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179512" y="908720"/>
            <a:ext cx="8784976" cy="5184576"/>
          </a:xfrm>
        </p:spPr>
        <p:txBody>
          <a:bodyPr>
            <a:noAutofit/>
          </a:bodyPr>
          <a:lstStyle/>
          <a:p>
            <a:pPr marL="0" indent="0" algn="ctr">
              <a:buNone/>
            </a:pPr>
            <a:endParaRPr lang="pl-PL" b="1" dirty="0" smtClean="0"/>
          </a:p>
          <a:p>
            <a:pPr marL="0" indent="0" algn="ctr">
              <a:buNone/>
            </a:pPr>
            <a:r>
              <a:rPr lang="pl-PL" b="1" dirty="0" smtClean="0"/>
              <a:t>Ostrowski Rynek Energetyczny (ORE)</a:t>
            </a:r>
          </a:p>
          <a:p>
            <a:pPr marL="0" indent="0" algn="ctr">
              <a:buNone/>
            </a:pPr>
            <a:r>
              <a:rPr lang="en-US" b="1" dirty="0">
                <a:solidFill>
                  <a:srgbClr val="FF0000"/>
                </a:solidFill>
              </a:rPr>
              <a:t>Local energy market </a:t>
            </a:r>
            <a:r>
              <a:rPr lang="pl-PL" b="1" dirty="0" smtClean="0">
                <a:solidFill>
                  <a:srgbClr val="FF0000"/>
                </a:solidFill>
              </a:rPr>
              <a:t>in City </a:t>
            </a:r>
            <a:r>
              <a:rPr lang="pl-PL" b="1" dirty="0">
                <a:solidFill>
                  <a:srgbClr val="FF0000"/>
                </a:solidFill>
              </a:rPr>
              <a:t>Ostrów Wielkopolski</a:t>
            </a:r>
          </a:p>
          <a:p>
            <a:pPr marL="0" indent="0" algn="ctr">
              <a:buNone/>
            </a:pPr>
            <a:r>
              <a:rPr lang="en-US" b="1" dirty="0" smtClean="0">
                <a:solidFill>
                  <a:srgbClr val="FF0000"/>
                </a:solidFill>
              </a:rPr>
              <a:t>organized </a:t>
            </a:r>
            <a:r>
              <a:rPr lang="en-US" b="1" dirty="0">
                <a:solidFill>
                  <a:srgbClr val="FF0000"/>
                </a:solidFill>
              </a:rPr>
              <a:t>as an energy </a:t>
            </a:r>
            <a:r>
              <a:rPr lang="en-US" b="1" dirty="0" smtClean="0">
                <a:solidFill>
                  <a:srgbClr val="FF0000"/>
                </a:solidFill>
              </a:rPr>
              <a:t>cluster</a:t>
            </a:r>
            <a:endParaRPr lang="pl-PL" b="1" dirty="0" smtClean="0">
              <a:solidFill>
                <a:srgbClr val="FF0000"/>
              </a:solidFill>
            </a:endParaRPr>
          </a:p>
          <a:p>
            <a:pPr marL="0" indent="0" algn="ctr">
              <a:buNone/>
            </a:pPr>
            <a:endParaRPr lang="pl-PL" b="1" dirty="0">
              <a:solidFill>
                <a:srgbClr val="FF0000"/>
              </a:solidFill>
            </a:endParaRPr>
          </a:p>
          <a:p>
            <a:pPr marL="0" indent="0" algn="ctr">
              <a:buNone/>
            </a:pPr>
            <a:r>
              <a:rPr lang="en-US" b="1" dirty="0">
                <a:solidFill>
                  <a:srgbClr val="FF0000"/>
                </a:solidFill>
              </a:rPr>
              <a:t>An example of a successful distributed generation implementation project</a:t>
            </a:r>
            <a:endParaRPr lang="pl-PL" b="1" dirty="0" smtClean="0">
              <a:solidFill>
                <a:srgbClr val="FF0000"/>
              </a:solidFill>
            </a:endParaRPr>
          </a:p>
        </p:txBody>
      </p:sp>
    </p:spTree>
    <p:extLst>
      <p:ext uri="{BB962C8B-B14F-4D97-AF65-F5344CB8AC3E}">
        <p14:creationId xmlns:p14="http://schemas.microsoft.com/office/powerpoint/2010/main" val="3522703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0"/>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smtClean="0">
                <a:solidFill>
                  <a:srgbClr val="FFFFFF"/>
                </a:solidFill>
                <a:latin typeface="Calibri" charset="0"/>
              </a:rPr>
              <a:t>Zielona energia dla Mieszkańców – najnowsza idea</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737" y="1196751"/>
            <a:ext cx="3516192" cy="481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d-nm.ppstatic.pl/kadr/k/r/2b/ec/5c98cf9104ab0_o,size,933x0,q,70,h,3ce68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1196751"/>
            <a:ext cx="4818431" cy="321228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4067943" y="4454166"/>
            <a:ext cx="4818431" cy="1077218"/>
          </a:xfrm>
          <a:prstGeom prst="rect">
            <a:avLst/>
          </a:prstGeom>
        </p:spPr>
        <p:txBody>
          <a:bodyPr wrap="square">
            <a:spAutoFit/>
          </a:bodyPr>
          <a:lstStyle/>
          <a:p>
            <a:r>
              <a:rPr lang="en-US" sz="1600" dirty="0"/>
              <a:t>Building of the first municipal ecological energy network in Poland began in 2019.</a:t>
            </a:r>
          </a:p>
          <a:p>
            <a:r>
              <a:rPr lang="en-US" sz="1600" dirty="0"/>
              <a:t>The first residents and entrepreneurs will receive cheaper electricity in their sockets from </a:t>
            </a:r>
            <a:r>
              <a:rPr lang="pl-PL" sz="1600" dirty="0" err="1" smtClean="0"/>
              <a:t>July</a:t>
            </a:r>
            <a:r>
              <a:rPr lang="en-US" sz="1600" dirty="0" smtClean="0"/>
              <a:t> </a:t>
            </a:r>
            <a:r>
              <a:rPr lang="en-US" sz="1600" dirty="0"/>
              <a:t>2020.</a:t>
            </a:r>
          </a:p>
        </p:txBody>
      </p:sp>
    </p:spTree>
    <p:extLst>
      <p:ext uri="{BB962C8B-B14F-4D97-AF65-F5344CB8AC3E}">
        <p14:creationId xmlns:p14="http://schemas.microsoft.com/office/powerpoint/2010/main" val="3669198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b="1" dirty="0">
                <a:solidFill>
                  <a:srgbClr val="FFFFFF"/>
                </a:solidFill>
                <a:latin typeface="Calibri" charset="0"/>
              </a:rPr>
              <a:t>The potential of our </a:t>
            </a:r>
            <a:r>
              <a:rPr lang="en-US" sz="2600" b="1" dirty="0" smtClean="0">
                <a:solidFill>
                  <a:srgbClr val="FFFFFF"/>
                </a:solidFill>
                <a:latin typeface="Calibri" charset="0"/>
              </a:rPr>
              <a:t>region</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107504" y="1628800"/>
            <a:ext cx="2880320" cy="3780420"/>
          </a:xfrm>
        </p:spPr>
        <p:txBody>
          <a:bodyPr>
            <a:noAutofit/>
          </a:bodyPr>
          <a:lstStyle/>
          <a:p>
            <a:pPr marL="0" indent="0">
              <a:buNone/>
            </a:pPr>
            <a:r>
              <a:rPr lang="pl-PL" sz="2000" dirty="0" smtClean="0"/>
              <a:t>City Ostrów Wielkopolski </a:t>
            </a:r>
            <a:r>
              <a:rPr lang="en-US" sz="2000" dirty="0" smtClean="0"/>
              <a:t>is </a:t>
            </a:r>
            <a:r>
              <a:rPr lang="en-US" sz="2000" dirty="0"/>
              <a:t>located in the very center of the warmest geothermal sources in </a:t>
            </a:r>
            <a:r>
              <a:rPr lang="en-US" sz="2000" dirty="0" smtClean="0"/>
              <a:t>Poland</a:t>
            </a:r>
            <a:r>
              <a:rPr lang="pl-PL" sz="2000" dirty="0" smtClean="0"/>
              <a:t>:</a:t>
            </a:r>
          </a:p>
          <a:p>
            <a:endParaRPr lang="en-US" sz="2000" dirty="0"/>
          </a:p>
          <a:p>
            <a:pPr marL="0" indent="0" algn="ctr">
              <a:buNone/>
            </a:pPr>
            <a:r>
              <a:rPr lang="en-US" sz="2000" dirty="0" smtClean="0"/>
              <a:t>.</a:t>
            </a:r>
            <a:endParaRPr lang="pl-PL" sz="2000" b="1" dirty="0" smtClean="0">
              <a:solidFill>
                <a:srgbClr val="FF0000"/>
              </a:solidFill>
            </a:endParaRPr>
          </a:p>
        </p:txBody>
      </p:sp>
      <p:pic>
        <p:nvPicPr>
          <p:cNvPr id="2050" name="Picture 2" descr="Rozkład temperatur złóż geotermalnych na głębokości 5000 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084" y="836711"/>
            <a:ext cx="5640068" cy="53725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ze strzałką 3"/>
          <p:cNvCxnSpPr/>
          <p:nvPr/>
        </p:nvCxnSpPr>
        <p:spPr>
          <a:xfrm flipV="1">
            <a:off x="1475656" y="3827411"/>
            <a:ext cx="3672408" cy="129614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2107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Our</a:t>
            </a:r>
            <a:r>
              <a:rPr lang="pl-PL" sz="2600" b="1" dirty="0" smtClean="0">
                <a:solidFill>
                  <a:srgbClr val="FFFFFF"/>
                </a:solidFill>
                <a:latin typeface="Calibri" charset="0"/>
              </a:rPr>
              <a:t> </a:t>
            </a:r>
            <a:r>
              <a:rPr lang="pl-PL" sz="2600" b="1" dirty="0" err="1" smtClean="0">
                <a:solidFill>
                  <a:srgbClr val="FFFFFF"/>
                </a:solidFill>
                <a:latin typeface="Calibri" charset="0"/>
              </a:rPr>
              <a:t>plans</a:t>
            </a:r>
            <a:r>
              <a:rPr lang="pl-PL" sz="2600" b="1" dirty="0" smtClean="0">
                <a:solidFill>
                  <a:srgbClr val="FFFFFF"/>
                </a:solidFill>
                <a:latin typeface="Calibri" charset="0"/>
              </a:rPr>
              <a:t> and </a:t>
            </a:r>
            <a:r>
              <a:rPr lang="pl-PL" sz="2600" b="1" dirty="0" err="1" smtClean="0">
                <a:solidFill>
                  <a:srgbClr val="FFFFFF"/>
                </a:solidFill>
                <a:latin typeface="Calibri" charset="0"/>
              </a:rPr>
              <a:t>what</a:t>
            </a:r>
            <a:r>
              <a:rPr lang="pl-PL" sz="2600" b="1" dirty="0" smtClean="0">
                <a:solidFill>
                  <a:srgbClr val="FFFFFF"/>
                </a:solidFill>
                <a:latin typeface="Calibri" charset="0"/>
              </a:rPr>
              <a:t> we </a:t>
            </a:r>
            <a:r>
              <a:rPr lang="pl-PL" sz="2600" b="1" dirty="0" err="1" smtClean="0">
                <a:solidFill>
                  <a:srgbClr val="FFFFFF"/>
                </a:solidFill>
                <a:latin typeface="Calibri" charset="0"/>
              </a:rPr>
              <a:t>need</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179512" y="836712"/>
            <a:ext cx="8784976" cy="5372526"/>
          </a:xfrm>
        </p:spPr>
        <p:txBody>
          <a:bodyPr>
            <a:noAutofit/>
          </a:bodyPr>
          <a:lstStyle/>
          <a:p>
            <a:pPr marL="0" indent="0">
              <a:buNone/>
            </a:pPr>
            <a:r>
              <a:rPr lang="pl-PL" sz="2400" dirty="0" smtClean="0"/>
              <a:t>W</a:t>
            </a:r>
            <a:r>
              <a:rPr lang="en-US" sz="2400" dirty="0" smtClean="0"/>
              <a:t>e </a:t>
            </a:r>
            <a:r>
              <a:rPr lang="en-US" sz="2400" dirty="0"/>
              <a:t>are going to build another own energy sources</a:t>
            </a:r>
            <a:r>
              <a:rPr lang="en-US" sz="2400" dirty="0" smtClean="0"/>
              <a:t>:</a:t>
            </a:r>
            <a:endParaRPr lang="pl-PL" sz="2400" dirty="0" smtClean="0"/>
          </a:p>
          <a:p>
            <a:pPr>
              <a:buFontTx/>
              <a:buChar char="-"/>
            </a:pPr>
            <a:r>
              <a:rPr lang="pl-PL" sz="2400" dirty="0" smtClean="0"/>
              <a:t>Co-</a:t>
            </a:r>
            <a:r>
              <a:rPr lang="pl-PL" sz="2400" dirty="0" err="1" smtClean="0"/>
              <a:t>generation</a:t>
            </a:r>
            <a:r>
              <a:rPr lang="pl-PL" sz="2400" dirty="0" smtClean="0"/>
              <a:t> (CHP)</a:t>
            </a:r>
          </a:p>
          <a:p>
            <a:pPr>
              <a:buFontTx/>
              <a:buChar char="-"/>
            </a:pPr>
            <a:r>
              <a:rPr lang="pl-PL" sz="2400" dirty="0" err="1" smtClean="0"/>
              <a:t>Thermal</a:t>
            </a:r>
            <a:endParaRPr lang="pl-PL" sz="2400" dirty="0" smtClean="0"/>
          </a:p>
          <a:p>
            <a:pPr>
              <a:buFontTx/>
              <a:buChar char="-"/>
            </a:pPr>
            <a:r>
              <a:rPr lang="pl-PL" sz="2400" dirty="0" smtClean="0"/>
              <a:t>PV (</a:t>
            </a:r>
            <a:r>
              <a:rPr lang="en-US" sz="2400" dirty="0"/>
              <a:t>we have just started a project to build a 3 MW PV </a:t>
            </a:r>
            <a:r>
              <a:rPr lang="en-US" sz="2400" dirty="0" smtClean="0"/>
              <a:t>farm</a:t>
            </a:r>
            <a:r>
              <a:rPr lang="pl-PL" sz="2400" dirty="0" smtClean="0"/>
              <a:t>)</a:t>
            </a:r>
          </a:p>
          <a:p>
            <a:pPr>
              <a:buFontTx/>
              <a:buChar char="-"/>
            </a:pPr>
            <a:endParaRPr lang="pl-PL" sz="2400" dirty="0"/>
          </a:p>
          <a:p>
            <a:pPr marL="0" indent="0">
              <a:buNone/>
            </a:pPr>
            <a:r>
              <a:rPr lang="pl-PL" sz="2400" dirty="0" smtClean="0"/>
              <a:t>…</a:t>
            </a:r>
            <a:r>
              <a:rPr lang="en-US" sz="2400" dirty="0"/>
              <a:t>so for this reason we are looking for partners with experience in these </a:t>
            </a:r>
            <a:r>
              <a:rPr lang="en-US" sz="2400" dirty="0" smtClean="0"/>
              <a:t>areas</a:t>
            </a:r>
            <a:r>
              <a:rPr lang="pl-PL" sz="2400" dirty="0" smtClean="0"/>
              <a:t>.</a:t>
            </a:r>
          </a:p>
          <a:p>
            <a:pPr marL="0" indent="0">
              <a:buNone/>
            </a:pPr>
            <a:endParaRPr lang="pl-PL" sz="2400" dirty="0"/>
          </a:p>
          <a:p>
            <a:pPr marL="0" indent="0">
              <a:buNone/>
            </a:pPr>
            <a:r>
              <a:rPr lang="en-US" sz="2400" b="1" dirty="0"/>
              <a:t>The ORE cluster is one of the best projects of this type in Poland. We are certified by the Ministry of Energy, we have won many awards. </a:t>
            </a:r>
            <a:r>
              <a:rPr lang="pl-PL" sz="2400" b="1" dirty="0" smtClean="0"/>
              <a:t> </a:t>
            </a:r>
            <a:r>
              <a:rPr lang="en-US" sz="2400" b="1" dirty="0" smtClean="0"/>
              <a:t>Join </a:t>
            </a:r>
            <a:r>
              <a:rPr lang="en-US" sz="2400" b="1" dirty="0"/>
              <a:t>us!</a:t>
            </a:r>
            <a:endParaRPr lang="pl-PL" sz="2400" b="1" dirty="0" smtClean="0"/>
          </a:p>
          <a:p>
            <a:endParaRPr lang="en-US" sz="2000" dirty="0"/>
          </a:p>
          <a:p>
            <a:pPr marL="0" indent="0" algn="ctr">
              <a:buNone/>
            </a:pPr>
            <a:r>
              <a:rPr lang="en-US" sz="2000" dirty="0" smtClean="0"/>
              <a:t>.</a:t>
            </a:r>
            <a:endParaRPr lang="pl-PL" sz="2000" b="1" dirty="0" smtClean="0">
              <a:solidFill>
                <a:srgbClr val="FF0000"/>
              </a:solidFill>
            </a:endParaRPr>
          </a:p>
        </p:txBody>
      </p:sp>
    </p:spTree>
    <p:extLst>
      <p:ext uri="{BB962C8B-B14F-4D97-AF65-F5344CB8AC3E}">
        <p14:creationId xmlns:p14="http://schemas.microsoft.com/office/powerpoint/2010/main" val="3031086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7384" y="-26139"/>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Where</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Symbol zastępczy zawartości 11"/>
          <p:cNvSpPr>
            <a:spLocks noGrp="1"/>
          </p:cNvSpPr>
          <p:nvPr>
            <p:ph sz="half" idx="1"/>
          </p:nvPr>
        </p:nvSpPr>
        <p:spPr>
          <a:xfrm>
            <a:off x="35867" y="836712"/>
            <a:ext cx="5328221" cy="5184576"/>
          </a:xfrm>
        </p:spPr>
        <p:txBody>
          <a:bodyPr>
            <a:noAutofit/>
          </a:bodyPr>
          <a:lstStyle/>
          <a:p>
            <a:pPr marL="0" indent="0">
              <a:buNone/>
            </a:pPr>
            <a:r>
              <a:rPr lang="pl-PL" sz="1400" b="1" dirty="0"/>
              <a:t>Ostrów </a:t>
            </a:r>
            <a:r>
              <a:rPr lang="pl-PL" sz="1400" b="1" dirty="0" smtClean="0"/>
              <a:t>Wielkopolski </a:t>
            </a:r>
            <a:r>
              <a:rPr lang="pl-PL" sz="1400" dirty="0" smtClean="0"/>
              <a:t>– </a:t>
            </a:r>
            <a:r>
              <a:rPr lang="en-US" sz="1400" dirty="0" smtClean="0"/>
              <a:t>city</a:t>
            </a:r>
            <a:r>
              <a:rPr lang="pl-PL" sz="1400" dirty="0" smtClean="0"/>
              <a:t> in</a:t>
            </a:r>
            <a:r>
              <a:rPr lang="en-US" sz="1400" dirty="0" smtClean="0"/>
              <a:t> </a:t>
            </a:r>
            <a:r>
              <a:rPr lang="pl-PL" sz="1400" dirty="0" err="1" smtClean="0"/>
              <a:t>Greater</a:t>
            </a:r>
            <a:r>
              <a:rPr lang="pl-PL" sz="1400" dirty="0" smtClean="0"/>
              <a:t> Poland P</a:t>
            </a:r>
            <a:r>
              <a:rPr lang="en-US" sz="1400" dirty="0" smtClean="0"/>
              <a:t>province, </a:t>
            </a:r>
            <a:r>
              <a:rPr lang="en-US" sz="1400" dirty="0"/>
              <a:t>west-central Poland. A rail junction and industrial town, it produces machine tools and railroad cars, lumber, ceramics, and textiles. The city, which lies in the south of the Great Polish Plain, was first chronicled in the 13th century but received municipal rights only in the 18th. It passed to Prussia in 1793 and was returned to Poland in 1918. Pop. (2011) 72,810</a:t>
            </a:r>
            <a:r>
              <a:rPr lang="en-US" sz="1400" dirty="0" smtClean="0"/>
              <a:t>.</a:t>
            </a:r>
            <a:r>
              <a:rPr lang="pl-PL" sz="1400" dirty="0" smtClean="0"/>
              <a:t> </a:t>
            </a:r>
          </a:p>
          <a:p>
            <a:pPr marL="0" indent="0">
              <a:buNone/>
            </a:pPr>
            <a:r>
              <a:rPr lang="en-US" sz="1400" dirty="0" smtClean="0"/>
              <a:t>In </a:t>
            </a:r>
            <a:r>
              <a:rPr lang="en-US" sz="1400" dirty="0"/>
              <a:t>the 19th century </a:t>
            </a:r>
            <a:r>
              <a:rPr lang="en-US" sz="1400" dirty="0" err="1"/>
              <a:t>Ostrow</a:t>
            </a:r>
            <a:r>
              <a:rPr lang="en-US" sz="1400" dirty="0"/>
              <a:t> Wielkopolski became an important transport and economic </a:t>
            </a:r>
            <a:r>
              <a:rPr lang="en-US" sz="1400" dirty="0" err="1"/>
              <a:t>centre</a:t>
            </a:r>
            <a:r>
              <a:rPr lang="en-US" sz="1400" dirty="0"/>
              <a:t>. In 1875 a railroad connection with Poznan and </a:t>
            </a:r>
            <a:r>
              <a:rPr lang="en-US" sz="1400" dirty="0" err="1"/>
              <a:t>Kluczbork</a:t>
            </a:r>
            <a:r>
              <a:rPr lang="en-US" sz="1400" dirty="0"/>
              <a:t> was established. The town’s inhabitants were active during the Spring of Nations and the Greater Poland Uprising</a:t>
            </a:r>
            <a:r>
              <a:rPr lang="en-US" sz="1400" dirty="0" smtClean="0"/>
              <a:t>.</a:t>
            </a:r>
            <a:endParaRPr lang="en-US" sz="1400" dirty="0"/>
          </a:p>
          <a:p>
            <a:pPr marL="0" indent="0">
              <a:buNone/>
            </a:pPr>
            <a:r>
              <a:rPr lang="en-US" sz="1400" dirty="0"/>
              <a:t>After WW1, there was an economic boom. In 1920s Wagon factory was built here. It was the largest industrial works in the southern Greater Poland. </a:t>
            </a:r>
            <a:endParaRPr lang="pl-PL" sz="1400" dirty="0" smtClean="0"/>
          </a:p>
          <a:p>
            <a:pPr marL="0" indent="0">
              <a:buNone/>
            </a:pPr>
            <a:r>
              <a:rPr lang="en-US" sz="1400" dirty="0" smtClean="0"/>
              <a:t>Electro </a:t>
            </a:r>
            <a:r>
              <a:rPr lang="en-US" sz="1400" dirty="0"/>
              <a:t>mechanical industry began to develop. </a:t>
            </a:r>
            <a:r>
              <a:rPr lang="en-US" sz="1400" dirty="0" err="1" smtClean="0"/>
              <a:t>Zaklady</a:t>
            </a:r>
            <a:r>
              <a:rPr lang="en-US" sz="1400" dirty="0" smtClean="0"/>
              <a:t> </a:t>
            </a:r>
            <a:r>
              <a:rPr lang="en-US" sz="1400" dirty="0" err="1"/>
              <a:t>Automatyki</a:t>
            </a:r>
            <a:r>
              <a:rPr lang="en-US" sz="1400" dirty="0"/>
              <a:t> </a:t>
            </a:r>
            <a:r>
              <a:rPr lang="en-US" sz="1400" dirty="0" err="1"/>
              <a:t>Przemyslowej</a:t>
            </a:r>
            <a:r>
              <a:rPr lang="en-US" sz="1400" dirty="0"/>
              <a:t> (i.e. the facility dealing with industrial automation) and </a:t>
            </a:r>
            <a:r>
              <a:rPr lang="en-US" sz="1400" dirty="0" err="1"/>
              <a:t>Zakłady</a:t>
            </a:r>
            <a:r>
              <a:rPr lang="en-US" sz="1400" dirty="0"/>
              <a:t> </a:t>
            </a:r>
            <a:r>
              <a:rPr lang="en-US" sz="1400" dirty="0" err="1"/>
              <a:t>Sprzętu</a:t>
            </a:r>
            <a:r>
              <a:rPr lang="en-US" sz="1400" dirty="0"/>
              <a:t> </a:t>
            </a:r>
            <a:r>
              <a:rPr lang="en-US" sz="1400" dirty="0" err="1"/>
              <a:t>Mechanicznego</a:t>
            </a:r>
            <a:r>
              <a:rPr lang="en-US" sz="1400" dirty="0"/>
              <a:t> (English: Mechanical Equipment Factory) came into being. </a:t>
            </a:r>
            <a:endParaRPr lang="pl-PL" sz="1400" dirty="0" smtClean="0"/>
          </a:p>
          <a:p>
            <a:pPr marL="0" indent="0">
              <a:buNone/>
            </a:pPr>
            <a:r>
              <a:rPr lang="en-US" sz="1400" dirty="0" smtClean="0"/>
              <a:t>The </a:t>
            </a:r>
            <a:r>
              <a:rPr lang="en-US" sz="1400" dirty="0"/>
              <a:t>administrative reform conducted in 1975 lowered the status of </a:t>
            </a:r>
            <a:r>
              <a:rPr lang="en-US" sz="1400" dirty="0" err="1"/>
              <a:t>Ostrow</a:t>
            </a:r>
            <a:r>
              <a:rPr lang="en-US" sz="1400" dirty="0"/>
              <a:t>; however, the forming of self-governments in 1990 opened the door to the city’s development and growth. There were still investments in the industry and transport made but more attention was paid to the culture.</a:t>
            </a:r>
            <a:endParaRPr lang="pl-PL" sz="14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3" y="836712"/>
            <a:ext cx="3601641" cy="341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5495299" y="4481391"/>
            <a:ext cx="950453" cy="369332"/>
          </a:xfrm>
          <a:prstGeom prst="rect">
            <a:avLst/>
          </a:prstGeom>
          <a:noFill/>
        </p:spPr>
        <p:txBody>
          <a:bodyPr wrap="none" rtlCol="0">
            <a:spAutoFit/>
          </a:bodyPr>
          <a:lstStyle/>
          <a:p>
            <a:r>
              <a:rPr lang="pl-PL" dirty="0" smtClean="0">
                <a:hlinkClick r:id="rId7"/>
              </a:rPr>
              <a:t>Web </a:t>
            </a:r>
            <a:r>
              <a:rPr lang="pl-PL" dirty="0" err="1" smtClean="0">
                <a:hlinkClick r:id="rId7"/>
              </a:rPr>
              <a:t>ink</a:t>
            </a:r>
            <a:endParaRPr lang="pl-PL" dirty="0"/>
          </a:p>
        </p:txBody>
      </p:sp>
    </p:spTree>
    <p:extLst>
      <p:ext uri="{BB962C8B-B14F-4D97-AF65-F5344CB8AC3E}">
        <p14:creationId xmlns:p14="http://schemas.microsoft.com/office/powerpoint/2010/main" val="285882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What</a:t>
            </a:r>
            <a:r>
              <a:rPr lang="pl-PL" sz="2600" b="1" dirty="0" smtClean="0">
                <a:solidFill>
                  <a:srgbClr val="FFFFFF"/>
                </a:solidFill>
                <a:latin typeface="Calibri" charset="0"/>
              </a:rPr>
              <a:t> we do…</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179512" y="908720"/>
            <a:ext cx="8784976" cy="864096"/>
          </a:xfrm>
        </p:spPr>
        <p:txBody>
          <a:bodyPr>
            <a:noAutofit/>
          </a:bodyPr>
          <a:lstStyle/>
          <a:p>
            <a:pPr marL="0" indent="0" algn="ctr">
              <a:buNone/>
            </a:pPr>
            <a:r>
              <a:rPr lang="en-US" sz="2400" dirty="0"/>
              <a:t>Our local energy market connects local energy producers with its business, municipal and public consumers</a:t>
            </a:r>
            <a:r>
              <a:rPr lang="en-US" sz="2400" dirty="0" smtClean="0"/>
              <a:t>.</a:t>
            </a:r>
            <a:r>
              <a:rPr lang="pl-PL" sz="2400" dirty="0" smtClean="0"/>
              <a:t> It </a:t>
            </a:r>
            <a:r>
              <a:rPr lang="pl-PL" sz="2400" dirty="0" err="1" smtClean="0"/>
              <a:t>is</a:t>
            </a:r>
            <a:r>
              <a:rPr lang="pl-PL" sz="2400" dirty="0" smtClean="0"/>
              <a:t> a </a:t>
            </a:r>
            <a:r>
              <a:rPr lang="pl-PL" sz="2400" dirty="0" err="1" smtClean="0"/>
              <a:t>local</a:t>
            </a:r>
            <a:r>
              <a:rPr lang="pl-PL" sz="2400" dirty="0" smtClean="0"/>
              <a:t> </a:t>
            </a:r>
            <a:r>
              <a:rPr lang="pl-PL" sz="2400" dirty="0" err="1" smtClean="0"/>
              <a:t>energy</a:t>
            </a:r>
            <a:r>
              <a:rPr lang="pl-PL" sz="2400" dirty="0" smtClean="0"/>
              <a:t> </a:t>
            </a:r>
            <a:r>
              <a:rPr lang="pl-PL" sz="2400" dirty="0" err="1" smtClean="0"/>
              <a:t>world</a:t>
            </a:r>
            <a:r>
              <a:rPr lang="pl-PL" sz="2400" dirty="0" smtClean="0"/>
              <a:t>.</a:t>
            </a:r>
            <a:endParaRPr lang="pl-PL" sz="2400" b="1" dirty="0" smtClean="0">
              <a:solidFill>
                <a:srgbClr val="FF0000"/>
              </a:solidFill>
            </a:endParaRPr>
          </a:p>
        </p:txBody>
      </p:sp>
      <p:sp>
        <p:nvSpPr>
          <p:cNvPr id="9" name="Prostokąt zaokrąglony 8"/>
          <p:cNvSpPr/>
          <p:nvPr/>
        </p:nvSpPr>
        <p:spPr>
          <a:xfrm>
            <a:off x="251520" y="2132856"/>
            <a:ext cx="3478773" cy="3525690"/>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42" y="2833889"/>
            <a:ext cx="503887" cy="49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435" y="3408043"/>
            <a:ext cx="2667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1467" y="2915569"/>
            <a:ext cx="443007" cy="333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8458" y="3333299"/>
            <a:ext cx="318411" cy="31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633" y="3901876"/>
            <a:ext cx="388096" cy="38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descr="Znalezione obrazy dla zapytania bio energy pictogram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1207" y="4418065"/>
            <a:ext cx="563973" cy="592409"/>
          </a:xfrm>
          <a:prstGeom prst="rect">
            <a:avLst/>
          </a:prstGeom>
          <a:noFill/>
          <a:extLst>
            <a:ext uri="{909E8E84-426E-40DD-AFC4-6F175D3DCCD1}">
              <a14:hiddenFill xmlns:a14="http://schemas.microsoft.com/office/drawing/2010/main">
                <a:solidFill>
                  <a:srgbClr val="FFFFFF"/>
                </a:solidFill>
              </a14:hiddenFill>
            </a:ext>
          </a:extLst>
        </p:spPr>
      </p:pic>
      <p:sp>
        <p:nvSpPr>
          <p:cNvPr id="16" name="pole tekstowe 15"/>
          <p:cNvSpPr txBox="1"/>
          <p:nvPr/>
        </p:nvSpPr>
        <p:spPr>
          <a:xfrm>
            <a:off x="429387" y="2254425"/>
            <a:ext cx="2130327" cy="307777"/>
          </a:xfrm>
          <a:prstGeom prst="rect">
            <a:avLst/>
          </a:prstGeom>
          <a:noFill/>
        </p:spPr>
        <p:txBody>
          <a:bodyPr wrap="none" rtlCol="0">
            <a:spAutoFit/>
          </a:bodyPr>
          <a:lstStyle/>
          <a:p>
            <a:r>
              <a:rPr lang="pl-PL" sz="1400" b="1" dirty="0" err="1" smtClean="0"/>
              <a:t>Local</a:t>
            </a:r>
            <a:r>
              <a:rPr lang="pl-PL" sz="1400" b="1" dirty="0" smtClean="0"/>
              <a:t> </a:t>
            </a:r>
            <a:r>
              <a:rPr lang="pl-PL" sz="1400" b="1" dirty="0" err="1" smtClean="0"/>
              <a:t>production</a:t>
            </a:r>
            <a:r>
              <a:rPr lang="pl-PL" sz="1400" b="1" dirty="0" smtClean="0"/>
              <a:t> per </a:t>
            </a:r>
            <a:r>
              <a:rPr lang="pl-PL" sz="1400" b="1" dirty="0" err="1" smtClean="0"/>
              <a:t>year</a:t>
            </a:r>
            <a:r>
              <a:rPr lang="pl-PL" sz="1400" b="1" dirty="0" smtClean="0"/>
              <a:t>:</a:t>
            </a:r>
          </a:p>
        </p:txBody>
      </p:sp>
      <p:pic>
        <p:nvPicPr>
          <p:cNvPr id="17"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8170" y="4125387"/>
            <a:ext cx="6096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62863" y="3715795"/>
            <a:ext cx="609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5968368" y="4629443"/>
            <a:ext cx="375204" cy="53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ole tekstowe 19"/>
          <p:cNvSpPr txBox="1"/>
          <p:nvPr/>
        </p:nvSpPr>
        <p:spPr>
          <a:xfrm>
            <a:off x="1437317" y="2927335"/>
            <a:ext cx="2326855" cy="307777"/>
          </a:xfrm>
          <a:prstGeom prst="rect">
            <a:avLst/>
          </a:prstGeom>
          <a:noFill/>
        </p:spPr>
        <p:txBody>
          <a:bodyPr wrap="none" rtlCol="0">
            <a:spAutoFit/>
          </a:bodyPr>
          <a:lstStyle/>
          <a:p>
            <a:r>
              <a:rPr lang="pl-PL" sz="1400" dirty="0" smtClean="0"/>
              <a:t>36 </a:t>
            </a:r>
            <a:r>
              <a:rPr lang="pl-PL" sz="1400" dirty="0" err="1" smtClean="0"/>
              <a:t>GWh</a:t>
            </a:r>
            <a:r>
              <a:rPr lang="pl-PL" sz="1400" dirty="0" smtClean="0"/>
              <a:t> (co-</a:t>
            </a:r>
            <a:r>
              <a:rPr lang="pl-PL" sz="1400" dirty="0" err="1" smtClean="0"/>
              <a:t>generation</a:t>
            </a:r>
            <a:r>
              <a:rPr lang="pl-PL" sz="1400" dirty="0" smtClean="0"/>
              <a:t>, CHP)</a:t>
            </a:r>
          </a:p>
        </p:txBody>
      </p:sp>
      <p:sp>
        <p:nvSpPr>
          <p:cNvPr id="21" name="pole tekstowe 20"/>
          <p:cNvSpPr txBox="1"/>
          <p:nvPr/>
        </p:nvSpPr>
        <p:spPr>
          <a:xfrm>
            <a:off x="1439193" y="3462216"/>
            <a:ext cx="1283557" cy="307777"/>
          </a:xfrm>
          <a:prstGeom prst="rect">
            <a:avLst/>
          </a:prstGeom>
          <a:noFill/>
        </p:spPr>
        <p:txBody>
          <a:bodyPr wrap="none" rtlCol="0">
            <a:spAutoFit/>
          </a:bodyPr>
          <a:lstStyle/>
          <a:p>
            <a:r>
              <a:rPr lang="pl-PL" sz="1400" dirty="0" smtClean="0"/>
              <a:t>22 </a:t>
            </a:r>
            <a:r>
              <a:rPr lang="pl-PL" sz="1400" dirty="0" err="1" smtClean="0"/>
              <a:t>GWh</a:t>
            </a:r>
            <a:r>
              <a:rPr lang="pl-PL" sz="1400" dirty="0" smtClean="0"/>
              <a:t> (wind)</a:t>
            </a:r>
          </a:p>
        </p:txBody>
      </p:sp>
      <p:sp>
        <p:nvSpPr>
          <p:cNvPr id="22" name="pole tekstowe 21"/>
          <p:cNvSpPr txBox="1"/>
          <p:nvPr/>
        </p:nvSpPr>
        <p:spPr>
          <a:xfrm>
            <a:off x="1439193" y="3982195"/>
            <a:ext cx="1092800" cy="307777"/>
          </a:xfrm>
          <a:prstGeom prst="rect">
            <a:avLst/>
          </a:prstGeom>
          <a:noFill/>
        </p:spPr>
        <p:txBody>
          <a:bodyPr wrap="none" rtlCol="0">
            <a:spAutoFit/>
          </a:bodyPr>
          <a:lstStyle/>
          <a:p>
            <a:r>
              <a:rPr lang="pl-PL" sz="1400" dirty="0" smtClean="0"/>
              <a:t>8 </a:t>
            </a:r>
            <a:r>
              <a:rPr lang="pl-PL" sz="1400" dirty="0" err="1" smtClean="0"/>
              <a:t>GWh</a:t>
            </a:r>
            <a:r>
              <a:rPr lang="pl-PL" sz="1400" dirty="0" smtClean="0"/>
              <a:t> (</a:t>
            </a:r>
            <a:r>
              <a:rPr lang="pl-PL" sz="1400" dirty="0" err="1" smtClean="0"/>
              <a:t>sun</a:t>
            </a:r>
            <a:r>
              <a:rPr lang="pl-PL" sz="1400" dirty="0" smtClean="0"/>
              <a:t>)</a:t>
            </a:r>
          </a:p>
        </p:txBody>
      </p:sp>
      <p:sp>
        <p:nvSpPr>
          <p:cNvPr id="23" name="pole tekstowe 22"/>
          <p:cNvSpPr txBox="1"/>
          <p:nvPr/>
        </p:nvSpPr>
        <p:spPr>
          <a:xfrm>
            <a:off x="1483002" y="4560380"/>
            <a:ext cx="2169120" cy="307777"/>
          </a:xfrm>
          <a:prstGeom prst="rect">
            <a:avLst/>
          </a:prstGeom>
          <a:noFill/>
        </p:spPr>
        <p:txBody>
          <a:bodyPr wrap="none" rtlCol="0">
            <a:spAutoFit/>
          </a:bodyPr>
          <a:lstStyle/>
          <a:p>
            <a:r>
              <a:rPr lang="pl-PL" sz="1400" dirty="0" smtClean="0"/>
              <a:t>18 </a:t>
            </a:r>
            <a:r>
              <a:rPr lang="pl-PL" sz="1400" dirty="0" err="1" smtClean="0"/>
              <a:t>GWh</a:t>
            </a:r>
            <a:r>
              <a:rPr lang="pl-PL" sz="1400" dirty="0" smtClean="0"/>
              <a:t> (</a:t>
            </a:r>
            <a:r>
              <a:rPr lang="pl-PL" sz="1400" dirty="0" err="1" smtClean="0"/>
              <a:t>estmated</a:t>
            </a:r>
            <a:r>
              <a:rPr lang="pl-PL" sz="1400" dirty="0" smtClean="0"/>
              <a:t>, </a:t>
            </a:r>
            <a:r>
              <a:rPr lang="pl-PL" sz="1400" dirty="0" err="1" smtClean="0"/>
              <a:t>biogas</a:t>
            </a:r>
            <a:r>
              <a:rPr lang="pl-PL" sz="1400" dirty="0" smtClean="0"/>
              <a:t>)</a:t>
            </a:r>
          </a:p>
        </p:txBody>
      </p:sp>
      <p:sp>
        <p:nvSpPr>
          <p:cNvPr id="24" name="Prostokąt zaokrąglony 23"/>
          <p:cNvSpPr/>
          <p:nvPr/>
        </p:nvSpPr>
        <p:spPr>
          <a:xfrm>
            <a:off x="5415790" y="2133400"/>
            <a:ext cx="3478773" cy="3525690"/>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p:cNvSpPr txBox="1"/>
          <p:nvPr/>
        </p:nvSpPr>
        <p:spPr>
          <a:xfrm>
            <a:off x="6621845" y="2953514"/>
            <a:ext cx="1196290" cy="307777"/>
          </a:xfrm>
          <a:prstGeom prst="rect">
            <a:avLst/>
          </a:prstGeom>
          <a:noFill/>
        </p:spPr>
        <p:txBody>
          <a:bodyPr wrap="none" rtlCol="0">
            <a:spAutoFit/>
          </a:bodyPr>
          <a:lstStyle/>
          <a:p>
            <a:r>
              <a:rPr lang="pl-PL" sz="1400" dirty="0" smtClean="0"/>
              <a:t>50 </a:t>
            </a:r>
            <a:r>
              <a:rPr lang="pl-PL" sz="1400" dirty="0" err="1" smtClean="0"/>
              <a:t>companies</a:t>
            </a:r>
            <a:endParaRPr lang="pl-PL" sz="1400" dirty="0" smtClean="0"/>
          </a:p>
        </p:txBody>
      </p:sp>
      <p:sp>
        <p:nvSpPr>
          <p:cNvPr id="26" name="pole tekstowe 25"/>
          <p:cNvSpPr txBox="1"/>
          <p:nvPr/>
        </p:nvSpPr>
        <p:spPr>
          <a:xfrm>
            <a:off x="6610613" y="3385562"/>
            <a:ext cx="1362040" cy="307777"/>
          </a:xfrm>
          <a:prstGeom prst="rect">
            <a:avLst/>
          </a:prstGeom>
          <a:noFill/>
        </p:spPr>
        <p:txBody>
          <a:bodyPr wrap="none" rtlCol="0">
            <a:spAutoFit/>
          </a:bodyPr>
          <a:lstStyle/>
          <a:p>
            <a:r>
              <a:rPr lang="pl-PL" sz="1400" dirty="0" smtClean="0"/>
              <a:t>City and </a:t>
            </a:r>
            <a:r>
              <a:rPr lang="pl-PL" sz="1400" dirty="0" err="1" smtClean="0"/>
              <a:t>citizens</a:t>
            </a:r>
            <a:endParaRPr lang="pl-PL" sz="1400" dirty="0" smtClean="0"/>
          </a:p>
        </p:txBody>
      </p:sp>
      <p:sp>
        <p:nvSpPr>
          <p:cNvPr id="27" name="pole tekstowe 26"/>
          <p:cNvSpPr txBox="1"/>
          <p:nvPr/>
        </p:nvSpPr>
        <p:spPr>
          <a:xfrm>
            <a:off x="6610613" y="3817610"/>
            <a:ext cx="1008931" cy="307777"/>
          </a:xfrm>
          <a:prstGeom prst="rect">
            <a:avLst/>
          </a:prstGeom>
          <a:noFill/>
        </p:spPr>
        <p:txBody>
          <a:bodyPr wrap="none" rtlCol="0">
            <a:spAutoFit/>
          </a:bodyPr>
          <a:lstStyle/>
          <a:p>
            <a:r>
              <a:rPr lang="pl-PL" sz="1400" dirty="0" smtClean="0"/>
              <a:t>Electro-</a:t>
            </a:r>
            <a:r>
              <a:rPr lang="pl-PL" sz="1400" dirty="0" err="1" smtClean="0"/>
              <a:t>bus</a:t>
            </a:r>
            <a:endParaRPr lang="pl-PL" sz="1400" dirty="0" smtClean="0"/>
          </a:p>
        </p:txBody>
      </p:sp>
      <p:sp>
        <p:nvSpPr>
          <p:cNvPr id="28" name="pole tekstowe 27"/>
          <p:cNvSpPr txBox="1"/>
          <p:nvPr/>
        </p:nvSpPr>
        <p:spPr>
          <a:xfrm>
            <a:off x="6610613" y="4270213"/>
            <a:ext cx="2009846" cy="307777"/>
          </a:xfrm>
          <a:prstGeom prst="rect">
            <a:avLst/>
          </a:prstGeom>
          <a:noFill/>
        </p:spPr>
        <p:txBody>
          <a:bodyPr wrap="none" rtlCol="0">
            <a:spAutoFit/>
          </a:bodyPr>
          <a:lstStyle/>
          <a:p>
            <a:r>
              <a:rPr lang="pl-PL" sz="1400" dirty="0" smtClean="0"/>
              <a:t>E-car </a:t>
            </a:r>
            <a:r>
              <a:rPr lang="pl-PL" sz="1400" dirty="0" err="1" smtClean="0"/>
              <a:t>loading</a:t>
            </a:r>
            <a:r>
              <a:rPr lang="pl-PL" sz="1400" dirty="0" smtClean="0"/>
              <a:t> (</a:t>
            </a:r>
            <a:r>
              <a:rPr lang="pl-PL" sz="1400" dirty="0" err="1" smtClean="0"/>
              <a:t>estimated</a:t>
            </a:r>
            <a:r>
              <a:rPr lang="pl-PL" sz="1400" dirty="0" smtClean="0"/>
              <a:t>)</a:t>
            </a:r>
          </a:p>
        </p:txBody>
      </p:sp>
      <p:sp>
        <p:nvSpPr>
          <p:cNvPr id="29" name="pole tekstowe 28"/>
          <p:cNvSpPr txBox="1"/>
          <p:nvPr/>
        </p:nvSpPr>
        <p:spPr>
          <a:xfrm>
            <a:off x="6610613" y="4740991"/>
            <a:ext cx="2145908" cy="307777"/>
          </a:xfrm>
          <a:prstGeom prst="rect">
            <a:avLst/>
          </a:prstGeom>
          <a:noFill/>
        </p:spPr>
        <p:txBody>
          <a:bodyPr wrap="none" rtlCol="0">
            <a:spAutoFit/>
          </a:bodyPr>
          <a:lstStyle/>
          <a:p>
            <a:r>
              <a:rPr lang="pl-PL" sz="1400" dirty="0" smtClean="0"/>
              <a:t>Energy </a:t>
            </a:r>
            <a:r>
              <a:rPr lang="pl-PL" sz="1400" dirty="0" err="1" smtClean="0"/>
              <a:t>storage</a:t>
            </a:r>
            <a:r>
              <a:rPr lang="pl-PL" sz="1400" dirty="0" smtClean="0"/>
              <a:t> (</a:t>
            </a:r>
            <a:r>
              <a:rPr lang="pl-PL" sz="1400" dirty="0" err="1" smtClean="0"/>
              <a:t>estimated</a:t>
            </a:r>
            <a:r>
              <a:rPr lang="pl-PL" sz="1400" dirty="0" smtClean="0"/>
              <a:t>)</a:t>
            </a:r>
          </a:p>
        </p:txBody>
      </p:sp>
      <p:pic>
        <p:nvPicPr>
          <p:cNvPr id="30" name="Picture 2" descr="Znalezione obrazy dla zapytania balance libr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4309" y="3165844"/>
            <a:ext cx="1386929" cy="1386929"/>
          </a:xfrm>
          <a:prstGeom prst="rect">
            <a:avLst/>
          </a:prstGeom>
          <a:noFill/>
          <a:extLst>
            <a:ext uri="{909E8E84-426E-40DD-AFC4-6F175D3DCCD1}">
              <a14:hiddenFill xmlns:a14="http://schemas.microsoft.com/office/drawing/2010/main">
                <a:solidFill>
                  <a:srgbClr val="FFFFFF"/>
                </a:solidFill>
              </a14:hiddenFill>
            </a:ext>
          </a:extLst>
        </p:spPr>
      </p:pic>
      <p:sp>
        <p:nvSpPr>
          <p:cNvPr id="31" name="pole tekstowe 30"/>
          <p:cNvSpPr txBox="1"/>
          <p:nvPr/>
        </p:nvSpPr>
        <p:spPr>
          <a:xfrm>
            <a:off x="5660087" y="2252936"/>
            <a:ext cx="1836272" cy="307777"/>
          </a:xfrm>
          <a:prstGeom prst="rect">
            <a:avLst/>
          </a:prstGeom>
          <a:noFill/>
        </p:spPr>
        <p:txBody>
          <a:bodyPr wrap="none" rtlCol="0">
            <a:spAutoFit/>
          </a:bodyPr>
          <a:lstStyle/>
          <a:p>
            <a:r>
              <a:rPr lang="pl-PL" sz="1400" b="1" dirty="0" err="1" smtClean="0"/>
              <a:t>Consumption</a:t>
            </a:r>
            <a:r>
              <a:rPr lang="pl-PL" sz="1400" b="1" dirty="0" smtClean="0"/>
              <a:t> per </a:t>
            </a:r>
            <a:r>
              <a:rPr lang="pl-PL" sz="1400" b="1" dirty="0" err="1" smtClean="0"/>
              <a:t>year</a:t>
            </a:r>
            <a:endParaRPr lang="pl-PL" sz="1400" b="1" dirty="0" smtClean="0"/>
          </a:p>
        </p:txBody>
      </p:sp>
      <p:sp>
        <p:nvSpPr>
          <p:cNvPr id="32" name="pole tekstowe 31"/>
          <p:cNvSpPr txBox="1"/>
          <p:nvPr/>
        </p:nvSpPr>
        <p:spPr>
          <a:xfrm>
            <a:off x="1437317" y="5289214"/>
            <a:ext cx="943463" cy="369332"/>
          </a:xfrm>
          <a:prstGeom prst="rect">
            <a:avLst/>
          </a:prstGeom>
          <a:noFill/>
        </p:spPr>
        <p:txBody>
          <a:bodyPr wrap="none" rtlCol="0">
            <a:spAutoFit/>
          </a:bodyPr>
          <a:lstStyle/>
          <a:p>
            <a:r>
              <a:rPr lang="pl-PL" dirty="0" smtClean="0"/>
              <a:t>80 </a:t>
            </a:r>
            <a:r>
              <a:rPr lang="pl-PL" dirty="0" err="1" smtClean="0"/>
              <a:t>GWh</a:t>
            </a:r>
            <a:endParaRPr lang="pl-PL" dirty="0"/>
          </a:p>
        </p:txBody>
      </p:sp>
      <p:sp>
        <p:nvSpPr>
          <p:cNvPr id="33" name="pole tekstowe 32"/>
          <p:cNvSpPr txBox="1"/>
          <p:nvPr/>
        </p:nvSpPr>
        <p:spPr>
          <a:xfrm>
            <a:off x="6683444" y="5291268"/>
            <a:ext cx="943463" cy="369332"/>
          </a:xfrm>
          <a:prstGeom prst="rect">
            <a:avLst/>
          </a:prstGeom>
          <a:noFill/>
        </p:spPr>
        <p:txBody>
          <a:bodyPr wrap="none" rtlCol="0">
            <a:spAutoFit/>
          </a:bodyPr>
          <a:lstStyle/>
          <a:p>
            <a:r>
              <a:rPr lang="pl-PL" dirty="0" smtClean="0"/>
              <a:t>80 </a:t>
            </a:r>
            <a:r>
              <a:rPr lang="pl-PL" dirty="0" err="1" smtClean="0"/>
              <a:t>GWh</a:t>
            </a:r>
            <a:endParaRPr lang="pl-PL" dirty="0"/>
          </a:p>
        </p:txBody>
      </p:sp>
      <p:sp>
        <p:nvSpPr>
          <p:cNvPr id="34" name="pole tekstowe 33"/>
          <p:cNvSpPr txBox="1"/>
          <p:nvPr/>
        </p:nvSpPr>
        <p:spPr>
          <a:xfrm>
            <a:off x="4018697" y="4433214"/>
            <a:ext cx="1117084" cy="1169551"/>
          </a:xfrm>
          <a:prstGeom prst="rect">
            <a:avLst/>
          </a:prstGeom>
          <a:noFill/>
        </p:spPr>
        <p:txBody>
          <a:bodyPr wrap="square" rtlCol="0">
            <a:spAutoFit/>
          </a:bodyPr>
          <a:lstStyle/>
          <a:p>
            <a:r>
              <a:rPr lang="pl-PL" sz="1400" b="1" dirty="0" err="1" smtClean="0"/>
              <a:t>Our</a:t>
            </a:r>
            <a:r>
              <a:rPr lang="pl-PL" sz="1400" b="1" dirty="0" smtClean="0"/>
              <a:t> Company:</a:t>
            </a:r>
          </a:p>
          <a:p>
            <a:r>
              <a:rPr lang="pl-PL" sz="1400" b="1" dirty="0" smtClean="0"/>
              <a:t>CRK Energia</a:t>
            </a:r>
          </a:p>
          <a:p>
            <a:r>
              <a:rPr lang="pl-PL" sz="1400" b="1" dirty="0" smtClean="0"/>
              <a:t>- Cluster </a:t>
            </a:r>
            <a:r>
              <a:rPr lang="pl-PL" sz="1400" b="1" dirty="0" err="1" smtClean="0"/>
              <a:t>coordinator</a:t>
            </a:r>
            <a:endParaRPr lang="pl-PL" sz="1400" b="1" dirty="0" smtClean="0"/>
          </a:p>
        </p:txBody>
      </p:sp>
    </p:spTree>
    <p:extLst>
      <p:ext uri="{BB962C8B-B14F-4D97-AF65-F5344CB8AC3E}">
        <p14:creationId xmlns:p14="http://schemas.microsoft.com/office/powerpoint/2010/main" val="2742983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a:solidFill>
                  <a:srgbClr val="FFFFFF"/>
                </a:solidFill>
                <a:latin typeface="Calibri" charset="0"/>
              </a:rPr>
              <a:t>Energy </a:t>
            </a:r>
            <a:r>
              <a:rPr lang="pl-PL" sz="2600" b="1" dirty="0" err="1">
                <a:solidFill>
                  <a:srgbClr val="FFFFFF"/>
                </a:solidFill>
                <a:latin typeface="Calibri" charset="0"/>
              </a:rPr>
              <a:t>cluster</a:t>
            </a:r>
            <a:r>
              <a:rPr lang="pl-PL" sz="2600" b="1" dirty="0">
                <a:solidFill>
                  <a:srgbClr val="FFFFFF"/>
                </a:solidFill>
                <a:latin typeface="Calibri" charset="0"/>
              </a:rPr>
              <a:t> </a:t>
            </a:r>
            <a:r>
              <a:rPr lang="pl-PL" sz="2600" b="1" dirty="0" err="1">
                <a:solidFill>
                  <a:srgbClr val="FFFFFF"/>
                </a:solidFill>
                <a:latin typeface="Calibri" charset="0"/>
              </a:rPr>
              <a:t>organization</a:t>
            </a:r>
            <a:r>
              <a:rPr lang="pl-PL" sz="2600" b="1" dirty="0">
                <a:solidFill>
                  <a:srgbClr val="FFFFFF"/>
                </a:solidFill>
                <a:latin typeface="Calibri" charset="0"/>
              </a:rPr>
              <a:t> </a:t>
            </a:r>
            <a:r>
              <a:rPr lang="pl-PL" sz="2600" b="1" dirty="0" smtClean="0">
                <a:solidFill>
                  <a:srgbClr val="FFFFFF"/>
                </a:solidFill>
                <a:latin typeface="Calibri" charset="0"/>
              </a:rPr>
              <a:t>– </a:t>
            </a:r>
            <a:r>
              <a:rPr lang="pl-PL" sz="2600" b="1" dirty="0" err="1" smtClean="0">
                <a:solidFill>
                  <a:srgbClr val="FFFFFF"/>
                </a:solidFill>
                <a:latin typeface="Calibri" charset="0"/>
              </a:rPr>
              <a:t>members</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4336504" y="2281065"/>
            <a:ext cx="1487760" cy="5081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t>Ostrów Wielkopolski </a:t>
            </a:r>
            <a:r>
              <a:rPr lang="pl-PL" sz="1100" b="1" dirty="0" err="1" smtClean="0"/>
              <a:t>commune</a:t>
            </a:r>
            <a:r>
              <a:rPr lang="pl-PL" sz="1100" b="1" dirty="0" smtClean="0"/>
              <a:t> + </a:t>
            </a:r>
            <a:r>
              <a:rPr lang="pl-PL" sz="1100" b="1" dirty="0" err="1" smtClean="0"/>
              <a:t>its</a:t>
            </a:r>
            <a:r>
              <a:rPr lang="pl-PL" sz="1100" b="1" dirty="0" smtClean="0"/>
              <a:t> </a:t>
            </a:r>
            <a:r>
              <a:rPr lang="pl-PL" sz="1100" b="1" dirty="0" err="1" smtClean="0"/>
              <a:t>municipal</a:t>
            </a:r>
            <a:r>
              <a:rPr lang="pl-PL" sz="1100" b="1" dirty="0" smtClean="0"/>
              <a:t> </a:t>
            </a:r>
            <a:r>
              <a:rPr lang="pl-PL" sz="1100" b="1" dirty="0" err="1" smtClean="0"/>
              <a:t>units</a:t>
            </a:r>
            <a:endParaRPr lang="pl-PL" sz="1100" b="1" dirty="0"/>
          </a:p>
        </p:txBody>
      </p:sp>
      <p:sp>
        <p:nvSpPr>
          <p:cNvPr id="11" name="Prostokąt 10"/>
          <p:cNvSpPr/>
          <p:nvPr/>
        </p:nvSpPr>
        <p:spPr>
          <a:xfrm>
            <a:off x="4351233" y="2912474"/>
            <a:ext cx="1473031" cy="46107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err="1"/>
              <a:t>Municipal</a:t>
            </a:r>
            <a:r>
              <a:rPr lang="pl-PL" sz="1100" b="1" dirty="0"/>
              <a:t> Development Center + </a:t>
            </a:r>
            <a:r>
              <a:rPr lang="pl-PL" sz="1100" b="1" dirty="0" err="1"/>
              <a:t>companies</a:t>
            </a:r>
            <a:endParaRPr lang="pl-PL" sz="1100" b="1" dirty="0"/>
          </a:p>
        </p:txBody>
      </p:sp>
      <p:sp>
        <p:nvSpPr>
          <p:cNvPr id="12" name="Prostokąt 11"/>
          <p:cNvSpPr/>
          <p:nvPr/>
        </p:nvSpPr>
        <p:spPr>
          <a:xfrm>
            <a:off x="3052459" y="1778038"/>
            <a:ext cx="1574502" cy="3669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FF0000"/>
                </a:solidFill>
              </a:rPr>
              <a:t>CRK </a:t>
            </a:r>
            <a:r>
              <a:rPr lang="en-GB" sz="1100" b="1" dirty="0" err="1" smtClean="0">
                <a:solidFill>
                  <a:srgbClr val="FF0000"/>
                </a:solidFill>
              </a:rPr>
              <a:t>Energia</a:t>
            </a:r>
            <a:r>
              <a:rPr lang="en-GB" sz="1100" b="1" dirty="0" smtClean="0">
                <a:solidFill>
                  <a:srgbClr val="FF0000"/>
                </a:solidFill>
              </a:rPr>
              <a:t> Sp. z o. o.</a:t>
            </a:r>
          </a:p>
          <a:p>
            <a:pPr algn="ctr"/>
            <a:r>
              <a:rPr lang="en-GB" sz="1100" b="1" dirty="0" smtClean="0">
                <a:solidFill>
                  <a:srgbClr val="FF0000"/>
                </a:solidFill>
              </a:rPr>
              <a:t>(coordinator)</a:t>
            </a:r>
            <a:endParaRPr lang="en-GB" sz="1100" b="1" dirty="0">
              <a:solidFill>
                <a:srgbClr val="FF0000"/>
              </a:solidFill>
            </a:endParaRPr>
          </a:p>
        </p:txBody>
      </p:sp>
      <p:sp>
        <p:nvSpPr>
          <p:cNvPr id="13" name="Prostokąt 12"/>
          <p:cNvSpPr/>
          <p:nvPr/>
        </p:nvSpPr>
        <p:spPr>
          <a:xfrm>
            <a:off x="4351232" y="3480045"/>
            <a:ext cx="1473031" cy="5031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Entrepreneurs </a:t>
            </a:r>
            <a:r>
              <a:rPr lang="en-US" sz="1100" b="1" dirty="0" smtClean="0"/>
              <a:t>(</a:t>
            </a:r>
            <a:r>
              <a:rPr lang="pl-PL" sz="1100" b="1" dirty="0" smtClean="0"/>
              <a:t>e</a:t>
            </a:r>
            <a:r>
              <a:rPr lang="en-US" sz="1100" b="1" dirty="0" err="1" smtClean="0"/>
              <a:t>nergy</a:t>
            </a:r>
            <a:r>
              <a:rPr lang="en-US" sz="1100" b="1" dirty="0" smtClean="0"/>
              <a:t> </a:t>
            </a:r>
            <a:r>
              <a:rPr lang="pl-PL" sz="1100" b="1" dirty="0" smtClean="0"/>
              <a:t>p</a:t>
            </a:r>
            <a:r>
              <a:rPr lang="en-US" sz="1100" b="1" dirty="0" err="1" smtClean="0"/>
              <a:t>roducers</a:t>
            </a:r>
            <a:r>
              <a:rPr lang="en-US" sz="1100" b="1" dirty="0" smtClean="0"/>
              <a:t> </a:t>
            </a:r>
            <a:r>
              <a:rPr lang="en-US" sz="1100" b="1" dirty="0"/>
              <a:t>and </a:t>
            </a:r>
            <a:r>
              <a:rPr lang="pl-PL" sz="1100" b="1" dirty="0" err="1" smtClean="0"/>
              <a:t>pr</a:t>
            </a:r>
            <a:r>
              <a:rPr lang="en-US" sz="1100" b="1" dirty="0" err="1" smtClean="0"/>
              <a:t>onsumers</a:t>
            </a:r>
            <a:r>
              <a:rPr lang="en-US" sz="1100" b="1" dirty="0"/>
              <a:t>)</a:t>
            </a:r>
            <a:endParaRPr lang="pl-PL" sz="1100" b="1" dirty="0"/>
          </a:p>
        </p:txBody>
      </p:sp>
      <p:sp>
        <p:nvSpPr>
          <p:cNvPr id="14" name="Prostokąt 13"/>
          <p:cNvSpPr/>
          <p:nvPr/>
        </p:nvSpPr>
        <p:spPr>
          <a:xfrm>
            <a:off x="4346684" y="4076112"/>
            <a:ext cx="1477579" cy="2880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t>IT </a:t>
            </a:r>
            <a:r>
              <a:rPr lang="pl-PL" sz="1100" b="1" dirty="0" err="1" smtClean="0"/>
              <a:t>companies</a:t>
            </a:r>
            <a:endParaRPr lang="pl-PL" sz="1100" b="1" dirty="0"/>
          </a:p>
        </p:txBody>
      </p:sp>
      <p:sp>
        <p:nvSpPr>
          <p:cNvPr id="15" name="Prostokąt 14"/>
          <p:cNvSpPr/>
          <p:nvPr/>
        </p:nvSpPr>
        <p:spPr>
          <a:xfrm>
            <a:off x="4346740" y="4468727"/>
            <a:ext cx="1477523" cy="2764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err="1" smtClean="0"/>
              <a:t>Scientific</a:t>
            </a:r>
            <a:r>
              <a:rPr lang="pl-PL" sz="1100" b="1" dirty="0" smtClean="0"/>
              <a:t> </a:t>
            </a:r>
            <a:r>
              <a:rPr lang="pl-PL" sz="1100" b="1" dirty="0" err="1" smtClean="0"/>
              <a:t>support</a:t>
            </a:r>
            <a:endParaRPr lang="pl-PL" sz="1100" b="1" dirty="0"/>
          </a:p>
        </p:txBody>
      </p:sp>
      <p:sp>
        <p:nvSpPr>
          <p:cNvPr id="16" name="Prostokąt 15"/>
          <p:cNvSpPr/>
          <p:nvPr/>
        </p:nvSpPr>
        <p:spPr>
          <a:xfrm>
            <a:off x="2987824" y="1710517"/>
            <a:ext cx="2948880" cy="3415630"/>
          </a:xfrm>
          <a:prstGeom prst="rect">
            <a:avLst/>
          </a:prstGeom>
          <a:noFill/>
          <a:ln>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3052459" y="4756815"/>
            <a:ext cx="1371600" cy="338554"/>
          </a:xfrm>
          <a:prstGeom prst="rect">
            <a:avLst/>
          </a:prstGeom>
          <a:noFill/>
        </p:spPr>
        <p:txBody>
          <a:bodyPr wrap="square" rtlCol="0">
            <a:spAutoFit/>
          </a:bodyPr>
          <a:lstStyle/>
          <a:p>
            <a:r>
              <a:rPr lang="pl-PL" sz="1600" dirty="0" smtClean="0">
                <a:solidFill>
                  <a:srgbClr val="FF6600"/>
                </a:solidFill>
              </a:rPr>
              <a:t>54 </a:t>
            </a:r>
            <a:r>
              <a:rPr lang="pl-PL" sz="1600" dirty="0" err="1" smtClean="0">
                <a:solidFill>
                  <a:srgbClr val="FF6600"/>
                </a:solidFill>
              </a:rPr>
              <a:t>entities</a:t>
            </a:r>
            <a:endParaRPr lang="pl-PL" sz="1600" dirty="0">
              <a:solidFill>
                <a:srgbClr val="FF6600"/>
              </a:solidFill>
            </a:endParaRPr>
          </a:p>
        </p:txBody>
      </p:sp>
    </p:spTree>
    <p:extLst>
      <p:ext uri="{BB962C8B-B14F-4D97-AF65-F5344CB8AC3E}">
        <p14:creationId xmlns:p14="http://schemas.microsoft.com/office/powerpoint/2010/main" val="3629891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smtClean="0">
                <a:solidFill>
                  <a:srgbClr val="FFFFFF"/>
                </a:solidFill>
                <a:latin typeface="Calibri" charset="0"/>
              </a:rPr>
              <a:t>How we do </a:t>
            </a:r>
            <a:r>
              <a:rPr lang="pl-PL" sz="2600" b="1" dirty="0" err="1" smtClean="0">
                <a:solidFill>
                  <a:srgbClr val="FFFFFF"/>
                </a:solidFill>
                <a:latin typeface="Calibri" charset="0"/>
              </a:rPr>
              <a:t>it</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35867" y="836712"/>
            <a:ext cx="9073877" cy="720080"/>
          </a:xfrm>
        </p:spPr>
        <p:txBody>
          <a:bodyPr>
            <a:noAutofit/>
          </a:bodyPr>
          <a:lstStyle/>
          <a:p>
            <a:pPr marL="0" indent="0" algn="ctr">
              <a:buNone/>
            </a:pPr>
            <a:r>
              <a:rPr lang="en-US" sz="2000" dirty="0"/>
              <a:t>The cluster </a:t>
            </a:r>
            <a:r>
              <a:rPr lang="pl-PL" sz="2000" dirty="0" smtClean="0"/>
              <a:t>ORE </a:t>
            </a:r>
            <a:r>
              <a:rPr lang="en-US" sz="2000" dirty="0" smtClean="0"/>
              <a:t>has </a:t>
            </a:r>
            <a:r>
              <a:rPr lang="en-US" sz="2000" dirty="0"/>
              <a:t>and uses its own power </a:t>
            </a:r>
            <a:r>
              <a:rPr lang="pl-PL" sz="2000" dirty="0" err="1" smtClean="0"/>
              <a:t>grid</a:t>
            </a:r>
            <a:r>
              <a:rPr lang="pl-PL" sz="2000" dirty="0" smtClean="0"/>
              <a:t>  </a:t>
            </a:r>
            <a:r>
              <a:rPr lang="en-US" sz="2000" dirty="0" smtClean="0"/>
              <a:t>with </a:t>
            </a:r>
            <a:r>
              <a:rPr lang="en-US" sz="2000" dirty="0"/>
              <a:t>a length of over 30 </a:t>
            </a:r>
            <a:r>
              <a:rPr lang="en-US" sz="2000" dirty="0" smtClean="0"/>
              <a:t>km.</a:t>
            </a:r>
            <a:endParaRPr lang="pl-PL" sz="2000" b="1" dirty="0" smtClean="0">
              <a:solidFill>
                <a:srgbClr val="FF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035" y="1340768"/>
            <a:ext cx="6320185" cy="478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617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Our</a:t>
            </a:r>
            <a:r>
              <a:rPr lang="pl-PL" sz="2600" b="1" dirty="0" smtClean="0">
                <a:solidFill>
                  <a:srgbClr val="FFFFFF"/>
                </a:solidFill>
                <a:latin typeface="Calibri" charset="0"/>
              </a:rPr>
              <a:t> </a:t>
            </a:r>
            <a:r>
              <a:rPr lang="pl-PL" sz="2600" b="1" dirty="0" err="1" smtClean="0">
                <a:solidFill>
                  <a:srgbClr val="FFFFFF"/>
                </a:solidFill>
                <a:latin typeface="Calibri" charset="0"/>
              </a:rPr>
              <a:t>goals</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35867" y="698499"/>
            <a:ext cx="9073877" cy="5510739"/>
          </a:xfrm>
        </p:spPr>
        <p:txBody>
          <a:bodyPr>
            <a:noAutofit/>
          </a:bodyPr>
          <a:lstStyle/>
          <a:p>
            <a:r>
              <a:rPr lang="en-US" sz="2000" dirty="0"/>
              <a:t>ensuring local energy security and energy self-sufficiency - building own local power infrastructure and independence from the National Energetic System and its threats</a:t>
            </a:r>
          </a:p>
          <a:p>
            <a:r>
              <a:rPr lang="en-US" sz="2000" dirty="0"/>
              <a:t>fight against low emissions and environmental pollution eliminating from the local area all sources of electricity that do not meet the definition of a Renewable Energy Source</a:t>
            </a:r>
          </a:p>
          <a:p>
            <a:r>
              <a:rPr lang="en-US" sz="2000" dirty="0"/>
              <a:t>implementation of the circular local economy model - searching for synergies between ORE participants and local economy</a:t>
            </a:r>
          </a:p>
          <a:p>
            <a:r>
              <a:rPr lang="en-US" sz="2000" dirty="0"/>
              <a:t>improving the competitiveness of the local economy against the background of the national economy - ensuring the access to cheaper local </a:t>
            </a:r>
            <a:r>
              <a:rPr lang="en-US" sz="2000" dirty="0" smtClean="0"/>
              <a:t>electricity</a:t>
            </a:r>
            <a:endParaRPr lang="pl-PL" sz="2000" dirty="0" smtClean="0"/>
          </a:p>
          <a:p>
            <a:r>
              <a:rPr lang="en-US" sz="2000" dirty="0"/>
              <a:t>integrating and stimulating the local community - by encouraging economic participation in the cluster and its development</a:t>
            </a:r>
          </a:p>
          <a:p>
            <a:r>
              <a:rPr lang="en-US" sz="2000" dirty="0"/>
              <a:t>promoting the concept of prosumer energy - supporting residents and local entrepreneurs in building their own installations and successive placement of PV installations in local government institutions (goal: eliminating the need to purchase energy by municipal institutions in the next 5 years as a result of making them a prosumers)</a:t>
            </a:r>
          </a:p>
          <a:p>
            <a:endParaRPr lang="pl-PL" sz="2000" dirty="0" smtClean="0"/>
          </a:p>
          <a:p>
            <a:endParaRPr lang="en-US" sz="2000" dirty="0"/>
          </a:p>
          <a:p>
            <a:pPr marL="0" indent="0" algn="ctr">
              <a:buNone/>
            </a:pPr>
            <a:r>
              <a:rPr lang="en-US" sz="2000" dirty="0" smtClean="0"/>
              <a:t>.</a:t>
            </a:r>
            <a:endParaRPr lang="pl-PL" sz="2000" b="1" dirty="0" smtClean="0">
              <a:solidFill>
                <a:srgbClr val="FF0000"/>
              </a:solidFill>
            </a:endParaRPr>
          </a:p>
        </p:txBody>
      </p:sp>
    </p:spTree>
    <p:extLst>
      <p:ext uri="{BB962C8B-B14F-4D97-AF65-F5344CB8AC3E}">
        <p14:creationId xmlns:p14="http://schemas.microsoft.com/office/powerpoint/2010/main" val="1145482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err="1" smtClean="0">
                <a:solidFill>
                  <a:srgbClr val="FFFFFF"/>
                </a:solidFill>
                <a:latin typeface="Calibri" charset="0"/>
              </a:rPr>
              <a:t>What</a:t>
            </a:r>
            <a:r>
              <a:rPr lang="pl-PL" sz="2600" b="1" dirty="0" smtClean="0">
                <a:solidFill>
                  <a:srgbClr val="FFFFFF"/>
                </a:solidFill>
                <a:latin typeface="Calibri" charset="0"/>
              </a:rPr>
              <a:t> </a:t>
            </a:r>
            <a:r>
              <a:rPr lang="pl-PL" sz="2600" b="1" dirty="0" err="1" smtClean="0">
                <a:solidFill>
                  <a:srgbClr val="FFFFFF"/>
                </a:solidFill>
                <a:latin typeface="Calibri" charset="0"/>
              </a:rPr>
              <a:t>is</a:t>
            </a:r>
            <a:r>
              <a:rPr lang="pl-PL" sz="2600" b="1" dirty="0" smtClean="0">
                <a:solidFill>
                  <a:srgbClr val="FFFFFF"/>
                </a:solidFill>
                <a:latin typeface="Calibri" charset="0"/>
              </a:rPr>
              <a:t> CRK Energia?	</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35867" y="698499"/>
            <a:ext cx="9073877" cy="786285"/>
          </a:xfrm>
        </p:spPr>
        <p:txBody>
          <a:bodyPr>
            <a:noAutofit/>
          </a:bodyPr>
          <a:lstStyle/>
          <a:p>
            <a:pPr marL="0" indent="0">
              <a:buNone/>
            </a:pPr>
            <a:r>
              <a:rPr lang="pl-PL" sz="1800" dirty="0" smtClean="0"/>
              <a:t>We </a:t>
            </a:r>
            <a:r>
              <a:rPr lang="pl-PL" sz="1800" dirty="0" err="1" smtClean="0"/>
              <a:t>are</a:t>
            </a:r>
            <a:r>
              <a:rPr lang="pl-PL" sz="1800" dirty="0" smtClean="0"/>
              <a:t> a </a:t>
            </a:r>
            <a:r>
              <a:rPr lang="pl-PL" sz="1800" dirty="0" err="1" smtClean="0"/>
              <a:t>cluster</a:t>
            </a:r>
            <a:r>
              <a:rPr lang="pl-PL" sz="1800" dirty="0" smtClean="0"/>
              <a:t> </a:t>
            </a:r>
            <a:r>
              <a:rPr lang="pl-PL" sz="1800" dirty="0" err="1" smtClean="0"/>
              <a:t>coordinator</a:t>
            </a:r>
            <a:r>
              <a:rPr lang="pl-PL" sz="1800" dirty="0" smtClean="0"/>
              <a:t>. </a:t>
            </a:r>
            <a:r>
              <a:rPr lang="en-US" sz="1800" dirty="0" smtClean="0"/>
              <a:t>CRK </a:t>
            </a:r>
            <a:r>
              <a:rPr lang="pl-PL" sz="1800" dirty="0" smtClean="0"/>
              <a:t>Energia </a:t>
            </a:r>
            <a:r>
              <a:rPr lang="en-US" sz="1800" dirty="0" smtClean="0"/>
              <a:t>is </a:t>
            </a:r>
            <a:r>
              <a:rPr lang="en-US" sz="1800" dirty="0"/>
              <a:t>a municipal company that is part of the capital group of municipal </a:t>
            </a:r>
            <a:r>
              <a:rPr lang="en-US" sz="1800" dirty="0" smtClean="0"/>
              <a:t>companies</a:t>
            </a:r>
            <a:r>
              <a:rPr lang="pl-PL" sz="1800" dirty="0" smtClean="0"/>
              <a:t>,</a:t>
            </a:r>
            <a:r>
              <a:rPr lang="en-US" sz="1800" dirty="0" smtClean="0"/>
              <a:t> </a:t>
            </a:r>
            <a:r>
              <a:rPr lang="en-US" sz="1800" dirty="0"/>
              <a:t>managed by the City and its partners.</a:t>
            </a:r>
            <a:endParaRPr lang="pl-PL" sz="1800" dirty="0" smtClean="0"/>
          </a:p>
          <a:p>
            <a:endParaRPr lang="en-US" sz="2000" dirty="0"/>
          </a:p>
          <a:p>
            <a:pPr marL="0" indent="0" algn="ctr">
              <a:buNone/>
            </a:pPr>
            <a:r>
              <a:rPr lang="en-US" sz="2000" dirty="0" smtClean="0"/>
              <a:t>.</a:t>
            </a:r>
            <a:endParaRPr lang="pl-PL" sz="2000" b="1" dirty="0" smtClean="0">
              <a:solidFill>
                <a:srgbClr val="FF0000"/>
              </a:solidFill>
            </a:endParaRPr>
          </a:p>
        </p:txBody>
      </p:sp>
      <p:sp>
        <p:nvSpPr>
          <p:cNvPr id="9" name="Prostokąt 8"/>
          <p:cNvSpPr/>
          <p:nvPr/>
        </p:nvSpPr>
        <p:spPr>
          <a:xfrm>
            <a:off x="3633840" y="1352682"/>
            <a:ext cx="1727370" cy="6992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t>City</a:t>
            </a:r>
          </a:p>
          <a:p>
            <a:pPr algn="ctr"/>
            <a:r>
              <a:rPr lang="pl-PL" sz="1100" b="1" dirty="0" smtClean="0"/>
              <a:t>Ostrów Wielkopolski</a:t>
            </a:r>
            <a:endParaRPr lang="pl-PL" sz="1100" b="1" dirty="0"/>
          </a:p>
        </p:txBody>
      </p:sp>
      <p:sp>
        <p:nvSpPr>
          <p:cNvPr id="10" name="Prostokąt 9"/>
          <p:cNvSpPr/>
          <p:nvPr/>
        </p:nvSpPr>
        <p:spPr>
          <a:xfrm>
            <a:off x="3770659" y="2642973"/>
            <a:ext cx="1440160"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t>CRK SA</a:t>
            </a:r>
          </a:p>
          <a:p>
            <a:pPr algn="ctr"/>
            <a:r>
              <a:rPr lang="pl-PL" sz="1100" b="1" dirty="0" smtClean="0"/>
              <a:t>(</a:t>
            </a:r>
            <a:r>
              <a:rPr lang="pl-PL" sz="1100" b="1" dirty="0" err="1" smtClean="0"/>
              <a:t>mother</a:t>
            </a:r>
            <a:r>
              <a:rPr lang="pl-PL" sz="1100" b="1" dirty="0" smtClean="0"/>
              <a:t> </a:t>
            </a:r>
            <a:r>
              <a:rPr lang="pl-PL" sz="1100" b="1" dirty="0" err="1" smtClean="0"/>
              <a:t>company</a:t>
            </a:r>
            <a:r>
              <a:rPr lang="pl-PL" sz="1100" b="1" dirty="0" smtClean="0"/>
              <a:t>)</a:t>
            </a:r>
            <a:endParaRPr lang="pl-PL" sz="1100" b="1" dirty="0"/>
          </a:p>
        </p:txBody>
      </p:sp>
      <p:sp>
        <p:nvSpPr>
          <p:cNvPr id="11" name="Prostokąt 10"/>
          <p:cNvSpPr/>
          <p:nvPr/>
        </p:nvSpPr>
        <p:spPr>
          <a:xfrm>
            <a:off x="655684" y="3996821"/>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OZC SA</a:t>
            </a:r>
          </a:p>
          <a:p>
            <a:pPr algn="ctr"/>
            <a:r>
              <a:rPr lang="pl-PL" sz="1100" b="1" dirty="0" smtClean="0">
                <a:solidFill>
                  <a:srgbClr val="FF0000"/>
                </a:solidFill>
              </a:rPr>
              <a:t>(</a:t>
            </a:r>
            <a:r>
              <a:rPr lang="pl-PL" sz="1100" b="1" dirty="0" err="1" smtClean="0">
                <a:solidFill>
                  <a:srgbClr val="FF0000"/>
                </a:solidFill>
              </a:rPr>
              <a:t>our</a:t>
            </a:r>
            <a:r>
              <a:rPr lang="pl-PL" sz="1100" b="1" dirty="0" smtClean="0">
                <a:solidFill>
                  <a:srgbClr val="FF0000"/>
                </a:solidFill>
              </a:rPr>
              <a:t> </a:t>
            </a:r>
            <a:r>
              <a:rPr lang="pl-PL" sz="1100" b="1" dirty="0" err="1" smtClean="0">
                <a:solidFill>
                  <a:srgbClr val="FF0000"/>
                </a:solidFill>
              </a:rPr>
              <a:t>powerplant</a:t>
            </a:r>
            <a:r>
              <a:rPr lang="pl-PL" sz="1100" b="1" dirty="0" smtClean="0">
                <a:solidFill>
                  <a:srgbClr val="FF0000"/>
                </a:solidFill>
              </a:rPr>
              <a:t>, CHP)</a:t>
            </a:r>
            <a:endParaRPr lang="pl-PL" sz="1100" b="1" dirty="0">
              <a:solidFill>
                <a:srgbClr val="FF0000"/>
              </a:solidFill>
            </a:endParaRPr>
          </a:p>
        </p:txBody>
      </p:sp>
      <p:sp>
        <p:nvSpPr>
          <p:cNvPr id="12" name="Prostokąt 11"/>
          <p:cNvSpPr/>
          <p:nvPr/>
        </p:nvSpPr>
        <p:spPr>
          <a:xfrm>
            <a:off x="3770658" y="2502402"/>
            <a:ext cx="144016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100%</a:t>
            </a:r>
            <a:endParaRPr lang="pl-PL" sz="1100" dirty="0"/>
          </a:p>
        </p:txBody>
      </p:sp>
      <p:sp>
        <p:nvSpPr>
          <p:cNvPr id="13" name="Prostokąt 12"/>
          <p:cNvSpPr/>
          <p:nvPr/>
        </p:nvSpPr>
        <p:spPr>
          <a:xfrm>
            <a:off x="655684" y="3793151"/>
            <a:ext cx="804936" cy="216024"/>
          </a:xfrm>
          <a:prstGeom prst="rect">
            <a:avLst/>
          </a:prstGeom>
          <a:solidFill>
            <a:srgbClr val="00B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49%</a:t>
            </a:r>
            <a:endParaRPr lang="pl-PL" sz="1100" dirty="0"/>
          </a:p>
        </p:txBody>
      </p:sp>
      <p:sp>
        <p:nvSpPr>
          <p:cNvPr id="14" name="Prostokąt 13"/>
          <p:cNvSpPr/>
          <p:nvPr/>
        </p:nvSpPr>
        <p:spPr>
          <a:xfrm>
            <a:off x="1460620" y="3793151"/>
            <a:ext cx="804937"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51%</a:t>
            </a:r>
            <a:endParaRPr lang="pl-PL" sz="1100" dirty="0"/>
          </a:p>
        </p:txBody>
      </p:sp>
      <p:sp>
        <p:nvSpPr>
          <p:cNvPr id="15" name="Prostokąt 14"/>
          <p:cNvSpPr/>
          <p:nvPr/>
        </p:nvSpPr>
        <p:spPr>
          <a:xfrm>
            <a:off x="638633" y="2234280"/>
            <a:ext cx="852190" cy="576064"/>
          </a:xfrm>
          <a:prstGeom prst="rect">
            <a:avLst/>
          </a:prstGeom>
          <a:solidFill>
            <a:srgbClr val="00B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dirty="0"/>
          </a:p>
        </p:txBody>
      </p:sp>
      <p:sp>
        <p:nvSpPr>
          <p:cNvPr id="16" name="Prostokąt 15"/>
          <p:cNvSpPr/>
          <p:nvPr/>
        </p:nvSpPr>
        <p:spPr>
          <a:xfrm>
            <a:off x="7114710" y="4015376"/>
            <a:ext cx="1601862"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WODKAN SA</a:t>
            </a:r>
          </a:p>
          <a:p>
            <a:pPr algn="ctr"/>
            <a:r>
              <a:rPr lang="pl-PL" sz="1100" b="1" dirty="0" smtClean="0">
                <a:solidFill>
                  <a:srgbClr val="FF0000"/>
                </a:solidFill>
              </a:rPr>
              <a:t>(</a:t>
            </a:r>
            <a:r>
              <a:rPr lang="pl-PL" sz="1100" b="1" dirty="0" err="1" smtClean="0">
                <a:solidFill>
                  <a:srgbClr val="FF0000"/>
                </a:solidFill>
              </a:rPr>
              <a:t>water</a:t>
            </a:r>
            <a:r>
              <a:rPr lang="pl-PL" sz="1100" b="1" dirty="0" smtClean="0">
                <a:solidFill>
                  <a:srgbClr val="FF0000"/>
                </a:solidFill>
              </a:rPr>
              <a:t> </a:t>
            </a:r>
            <a:r>
              <a:rPr lang="pl-PL" sz="1100" b="1" dirty="0" err="1" smtClean="0">
                <a:solidFill>
                  <a:srgbClr val="FF0000"/>
                </a:solidFill>
              </a:rPr>
              <a:t>supply</a:t>
            </a:r>
            <a:r>
              <a:rPr lang="pl-PL" sz="1100" b="1" dirty="0" smtClean="0">
                <a:solidFill>
                  <a:srgbClr val="FF0000"/>
                </a:solidFill>
              </a:rPr>
              <a:t>)</a:t>
            </a:r>
            <a:endParaRPr lang="pl-PL" sz="1100" b="1" dirty="0">
              <a:solidFill>
                <a:srgbClr val="FF0000"/>
              </a:solidFill>
            </a:endParaRPr>
          </a:p>
        </p:txBody>
      </p:sp>
      <p:sp>
        <p:nvSpPr>
          <p:cNvPr id="17" name="Prostokąt 16"/>
          <p:cNvSpPr/>
          <p:nvPr/>
        </p:nvSpPr>
        <p:spPr>
          <a:xfrm>
            <a:off x="8293878" y="3802969"/>
            <a:ext cx="432048" cy="2125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33%</a:t>
            </a:r>
            <a:endParaRPr lang="pl-PL" sz="1100" dirty="0"/>
          </a:p>
        </p:txBody>
      </p:sp>
      <p:sp>
        <p:nvSpPr>
          <p:cNvPr id="18" name="Prostokąt 17"/>
          <p:cNvSpPr/>
          <p:nvPr/>
        </p:nvSpPr>
        <p:spPr>
          <a:xfrm>
            <a:off x="7898096" y="3799510"/>
            <a:ext cx="432048"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25%</a:t>
            </a:r>
            <a:endParaRPr lang="pl-PL" sz="1100" dirty="0"/>
          </a:p>
        </p:txBody>
      </p:sp>
      <p:sp>
        <p:nvSpPr>
          <p:cNvPr id="19" name="Prostokąt 18"/>
          <p:cNvSpPr/>
          <p:nvPr/>
        </p:nvSpPr>
        <p:spPr>
          <a:xfrm>
            <a:off x="7426175" y="3799510"/>
            <a:ext cx="494754" cy="216024"/>
          </a:xfrm>
          <a:prstGeom prst="rect">
            <a:avLst/>
          </a:prstGeom>
          <a:solidFill>
            <a:srgbClr val="027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29%</a:t>
            </a:r>
            <a:endParaRPr lang="pl-PL" sz="1100" dirty="0"/>
          </a:p>
        </p:txBody>
      </p:sp>
      <p:sp>
        <p:nvSpPr>
          <p:cNvPr id="20" name="Prostokąt 19"/>
          <p:cNvSpPr/>
          <p:nvPr/>
        </p:nvSpPr>
        <p:spPr>
          <a:xfrm>
            <a:off x="7281700" y="3799708"/>
            <a:ext cx="144475" cy="216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a:t>3</a:t>
            </a:r>
          </a:p>
        </p:txBody>
      </p:sp>
      <p:sp>
        <p:nvSpPr>
          <p:cNvPr id="21" name="Prostokąt 20"/>
          <p:cNvSpPr/>
          <p:nvPr/>
        </p:nvSpPr>
        <p:spPr>
          <a:xfrm>
            <a:off x="7119998" y="3799708"/>
            <a:ext cx="161702" cy="21602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3</a:t>
            </a:r>
            <a:endParaRPr lang="pl-PL" sz="1100" dirty="0"/>
          </a:p>
        </p:txBody>
      </p:sp>
      <p:sp>
        <p:nvSpPr>
          <p:cNvPr id="22" name="Prostokąt 21"/>
          <p:cNvSpPr/>
          <p:nvPr/>
        </p:nvSpPr>
        <p:spPr>
          <a:xfrm>
            <a:off x="2334339" y="3996821"/>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CRK Energia</a:t>
            </a:r>
          </a:p>
          <a:p>
            <a:pPr algn="ctr"/>
            <a:r>
              <a:rPr lang="pl-PL" sz="1100" b="1" dirty="0" smtClean="0">
                <a:solidFill>
                  <a:srgbClr val="FF0000"/>
                </a:solidFill>
              </a:rPr>
              <a:t>(</a:t>
            </a:r>
            <a:r>
              <a:rPr lang="pl-PL" sz="1100" b="1" dirty="0" err="1" smtClean="0">
                <a:solidFill>
                  <a:srgbClr val="FF0000"/>
                </a:solidFill>
              </a:rPr>
              <a:t>cluster</a:t>
            </a:r>
            <a:r>
              <a:rPr lang="pl-PL" sz="1100" b="1" dirty="0" smtClean="0">
                <a:solidFill>
                  <a:srgbClr val="FF0000"/>
                </a:solidFill>
              </a:rPr>
              <a:t> </a:t>
            </a:r>
            <a:r>
              <a:rPr lang="pl-PL" sz="1100" b="1" dirty="0" err="1" smtClean="0">
                <a:solidFill>
                  <a:srgbClr val="FF0000"/>
                </a:solidFill>
              </a:rPr>
              <a:t>coordinator</a:t>
            </a:r>
            <a:r>
              <a:rPr lang="pl-PL" sz="1100" b="1" dirty="0" smtClean="0">
                <a:solidFill>
                  <a:srgbClr val="FF0000"/>
                </a:solidFill>
              </a:rPr>
              <a:t>)</a:t>
            </a:r>
            <a:endParaRPr lang="pl-PL" sz="1100" b="1" dirty="0">
              <a:solidFill>
                <a:srgbClr val="FF0000"/>
              </a:solidFill>
            </a:endParaRPr>
          </a:p>
        </p:txBody>
      </p:sp>
      <p:sp>
        <p:nvSpPr>
          <p:cNvPr id="23" name="Prostokąt 22"/>
          <p:cNvSpPr/>
          <p:nvPr/>
        </p:nvSpPr>
        <p:spPr>
          <a:xfrm>
            <a:off x="2331984" y="3799352"/>
            <a:ext cx="1609874"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100%</a:t>
            </a:r>
            <a:endParaRPr lang="pl-PL" sz="1100" dirty="0"/>
          </a:p>
        </p:txBody>
      </p:sp>
      <p:sp>
        <p:nvSpPr>
          <p:cNvPr id="24" name="Prostokąt 23"/>
          <p:cNvSpPr/>
          <p:nvPr/>
        </p:nvSpPr>
        <p:spPr>
          <a:xfrm>
            <a:off x="7158874" y="5753224"/>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err="1" smtClean="0">
                <a:solidFill>
                  <a:srgbClr val="FF0000"/>
                </a:solidFill>
              </a:rPr>
              <a:t>CRKZiR</a:t>
            </a:r>
            <a:endParaRPr lang="pl-PL" sz="1100" b="1" dirty="0" smtClean="0">
              <a:solidFill>
                <a:srgbClr val="FF0000"/>
              </a:solidFill>
            </a:endParaRPr>
          </a:p>
          <a:p>
            <a:pPr algn="ctr"/>
            <a:r>
              <a:rPr lang="pl-PL" sz="1100" b="1" dirty="0">
                <a:solidFill>
                  <a:srgbClr val="FF0000"/>
                </a:solidFill>
              </a:rPr>
              <a:t>(</a:t>
            </a:r>
            <a:r>
              <a:rPr lang="pl-PL" sz="1100" b="1" dirty="0" err="1">
                <a:solidFill>
                  <a:srgbClr val="FF0000"/>
                </a:solidFill>
              </a:rPr>
              <a:t>municipal</a:t>
            </a:r>
            <a:r>
              <a:rPr lang="pl-PL" sz="1100" b="1" dirty="0">
                <a:solidFill>
                  <a:srgbClr val="FF0000"/>
                </a:solidFill>
              </a:rPr>
              <a:t> </a:t>
            </a:r>
            <a:r>
              <a:rPr lang="pl-PL" sz="1100" b="1" dirty="0" err="1">
                <a:solidFill>
                  <a:srgbClr val="FF0000"/>
                </a:solidFill>
              </a:rPr>
              <a:t>greenery</a:t>
            </a:r>
            <a:r>
              <a:rPr lang="pl-PL" sz="1100" b="1" dirty="0">
                <a:solidFill>
                  <a:srgbClr val="FF0000"/>
                </a:solidFill>
              </a:rPr>
              <a:t>)</a:t>
            </a:r>
          </a:p>
        </p:txBody>
      </p:sp>
      <p:sp>
        <p:nvSpPr>
          <p:cNvPr id="25" name="Prostokąt 24"/>
          <p:cNvSpPr/>
          <p:nvPr/>
        </p:nvSpPr>
        <p:spPr>
          <a:xfrm>
            <a:off x="5210819" y="3996821"/>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MZK SA</a:t>
            </a:r>
          </a:p>
          <a:p>
            <a:pPr algn="ctr"/>
            <a:r>
              <a:rPr lang="pl-PL" sz="1100" b="1" dirty="0" smtClean="0">
                <a:solidFill>
                  <a:srgbClr val="FF0000"/>
                </a:solidFill>
              </a:rPr>
              <a:t>(public transport)</a:t>
            </a:r>
            <a:endParaRPr lang="pl-PL" sz="1100" b="1" dirty="0">
              <a:solidFill>
                <a:srgbClr val="FF0000"/>
              </a:solidFill>
            </a:endParaRPr>
          </a:p>
        </p:txBody>
      </p:sp>
      <p:sp>
        <p:nvSpPr>
          <p:cNvPr id="26" name="Prostokąt 25"/>
          <p:cNvSpPr/>
          <p:nvPr/>
        </p:nvSpPr>
        <p:spPr>
          <a:xfrm>
            <a:off x="5214659" y="3799352"/>
            <a:ext cx="1609874"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100%</a:t>
            </a:r>
            <a:endParaRPr lang="pl-PL" sz="1100" dirty="0"/>
          </a:p>
        </p:txBody>
      </p:sp>
      <p:sp>
        <p:nvSpPr>
          <p:cNvPr id="27" name="Prostokąt 26"/>
          <p:cNvSpPr/>
          <p:nvPr/>
        </p:nvSpPr>
        <p:spPr>
          <a:xfrm>
            <a:off x="3699614" y="5556900"/>
            <a:ext cx="80493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56%</a:t>
            </a:r>
            <a:endParaRPr lang="pl-PL" sz="1100" dirty="0"/>
          </a:p>
        </p:txBody>
      </p:sp>
      <p:sp>
        <p:nvSpPr>
          <p:cNvPr id="28" name="Prostokąt 27"/>
          <p:cNvSpPr/>
          <p:nvPr/>
        </p:nvSpPr>
        <p:spPr>
          <a:xfrm>
            <a:off x="4504550" y="5556900"/>
            <a:ext cx="804937"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44%</a:t>
            </a:r>
            <a:endParaRPr lang="pl-PL" sz="1100" dirty="0"/>
          </a:p>
        </p:txBody>
      </p:sp>
      <p:sp>
        <p:nvSpPr>
          <p:cNvPr id="29" name="Prostokąt 28"/>
          <p:cNvSpPr/>
          <p:nvPr/>
        </p:nvSpPr>
        <p:spPr>
          <a:xfrm>
            <a:off x="5429038" y="5753224"/>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MZO SA</a:t>
            </a:r>
          </a:p>
          <a:p>
            <a:pPr algn="ctr"/>
            <a:r>
              <a:rPr lang="pl-PL" sz="1100" b="1" dirty="0">
                <a:solidFill>
                  <a:srgbClr val="FF0000"/>
                </a:solidFill>
              </a:rPr>
              <a:t>(</a:t>
            </a:r>
            <a:r>
              <a:rPr lang="pl-PL" sz="1100" b="1" dirty="0" err="1">
                <a:solidFill>
                  <a:srgbClr val="FF0000"/>
                </a:solidFill>
              </a:rPr>
              <a:t>cleaning</a:t>
            </a:r>
            <a:r>
              <a:rPr lang="pl-PL" sz="1100" b="1" dirty="0">
                <a:solidFill>
                  <a:srgbClr val="FF0000"/>
                </a:solidFill>
              </a:rPr>
              <a:t> and </a:t>
            </a:r>
            <a:r>
              <a:rPr lang="pl-PL" sz="1100" b="1" dirty="0" err="1" smtClean="0">
                <a:solidFill>
                  <a:srgbClr val="FF0000"/>
                </a:solidFill>
              </a:rPr>
              <a:t>garbage</a:t>
            </a:r>
            <a:r>
              <a:rPr lang="pl-PL" sz="1100" b="1" dirty="0" smtClean="0">
                <a:solidFill>
                  <a:srgbClr val="FF0000"/>
                </a:solidFill>
              </a:rPr>
              <a:t>)</a:t>
            </a:r>
            <a:endParaRPr lang="pl-PL" sz="1100" b="1" dirty="0">
              <a:solidFill>
                <a:srgbClr val="FF0000"/>
              </a:solidFill>
            </a:endParaRPr>
          </a:p>
        </p:txBody>
      </p:sp>
      <p:sp>
        <p:nvSpPr>
          <p:cNvPr id="30" name="Prostokąt 29"/>
          <p:cNvSpPr/>
          <p:nvPr/>
        </p:nvSpPr>
        <p:spPr>
          <a:xfrm>
            <a:off x="5429038" y="5557588"/>
            <a:ext cx="1609874"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100%</a:t>
            </a:r>
            <a:endParaRPr lang="pl-PL" sz="1100" dirty="0"/>
          </a:p>
        </p:txBody>
      </p:sp>
      <p:sp>
        <p:nvSpPr>
          <p:cNvPr id="31" name="Prostokąt 30"/>
          <p:cNvSpPr/>
          <p:nvPr/>
        </p:nvSpPr>
        <p:spPr>
          <a:xfrm>
            <a:off x="3699613" y="5752536"/>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MZGM</a:t>
            </a:r>
          </a:p>
          <a:p>
            <a:pPr algn="ctr"/>
            <a:r>
              <a:rPr lang="pl-PL" sz="1100" b="1" dirty="0" smtClean="0">
                <a:solidFill>
                  <a:srgbClr val="FF0000"/>
                </a:solidFill>
              </a:rPr>
              <a:t>(</a:t>
            </a:r>
            <a:r>
              <a:rPr lang="pl-PL" sz="1100" b="1" dirty="0" err="1" smtClean="0">
                <a:solidFill>
                  <a:srgbClr val="FF0000"/>
                </a:solidFill>
              </a:rPr>
              <a:t>communal</a:t>
            </a:r>
            <a:r>
              <a:rPr lang="pl-PL" sz="1100" b="1" dirty="0" smtClean="0">
                <a:solidFill>
                  <a:srgbClr val="FF0000"/>
                </a:solidFill>
              </a:rPr>
              <a:t> </a:t>
            </a:r>
            <a:r>
              <a:rPr lang="pl-PL" sz="1100" b="1" dirty="0" err="1" smtClean="0">
                <a:solidFill>
                  <a:srgbClr val="FF0000"/>
                </a:solidFill>
              </a:rPr>
              <a:t>flats</a:t>
            </a:r>
            <a:r>
              <a:rPr lang="pl-PL" sz="1100" b="1" dirty="0" smtClean="0">
                <a:solidFill>
                  <a:srgbClr val="FF0000"/>
                </a:solidFill>
              </a:rPr>
              <a:t>)</a:t>
            </a:r>
            <a:endParaRPr lang="pl-PL" sz="1100" b="1" dirty="0">
              <a:solidFill>
                <a:srgbClr val="FF0000"/>
              </a:solidFill>
            </a:endParaRPr>
          </a:p>
        </p:txBody>
      </p:sp>
      <p:sp>
        <p:nvSpPr>
          <p:cNvPr id="32" name="Prostokąt 31"/>
          <p:cNvSpPr/>
          <p:nvPr/>
        </p:nvSpPr>
        <p:spPr>
          <a:xfrm>
            <a:off x="7158876" y="5549026"/>
            <a:ext cx="804936"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50%</a:t>
            </a:r>
            <a:endParaRPr lang="pl-PL" sz="1100" dirty="0"/>
          </a:p>
        </p:txBody>
      </p:sp>
      <p:sp>
        <p:nvSpPr>
          <p:cNvPr id="33" name="Prostokąt 32"/>
          <p:cNvSpPr/>
          <p:nvPr/>
        </p:nvSpPr>
        <p:spPr>
          <a:xfrm>
            <a:off x="7963812" y="5549026"/>
            <a:ext cx="804937"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50%</a:t>
            </a:r>
            <a:endParaRPr lang="pl-PL" sz="1100" dirty="0"/>
          </a:p>
        </p:txBody>
      </p:sp>
      <p:sp>
        <p:nvSpPr>
          <p:cNvPr id="36" name="Prostokąt 35"/>
          <p:cNvSpPr/>
          <p:nvPr/>
        </p:nvSpPr>
        <p:spPr>
          <a:xfrm>
            <a:off x="223212" y="5740028"/>
            <a:ext cx="1609874" cy="430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smtClean="0">
                <a:solidFill>
                  <a:srgbClr val="FF0000"/>
                </a:solidFill>
              </a:rPr>
              <a:t>Targowiska Miejskie SA</a:t>
            </a:r>
          </a:p>
          <a:p>
            <a:pPr algn="ctr"/>
            <a:r>
              <a:rPr lang="pl-PL" sz="1100" b="1" dirty="0" smtClean="0">
                <a:solidFill>
                  <a:srgbClr val="FF0000"/>
                </a:solidFill>
              </a:rPr>
              <a:t>(</a:t>
            </a:r>
            <a:r>
              <a:rPr lang="pl-PL" sz="1100" b="1" dirty="0" err="1" smtClean="0">
                <a:solidFill>
                  <a:srgbClr val="FF0000"/>
                </a:solidFill>
              </a:rPr>
              <a:t>city</a:t>
            </a:r>
            <a:r>
              <a:rPr lang="pl-PL" sz="1100" b="1" dirty="0" smtClean="0">
                <a:solidFill>
                  <a:srgbClr val="FF0000"/>
                </a:solidFill>
              </a:rPr>
              <a:t> </a:t>
            </a:r>
            <a:r>
              <a:rPr lang="pl-PL" sz="1100" b="1" dirty="0" err="1" smtClean="0">
                <a:solidFill>
                  <a:srgbClr val="FF0000"/>
                </a:solidFill>
              </a:rPr>
              <a:t>bazaars</a:t>
            </a:r>
            <a:r>
              <a:rPr lang="pl-PL" sz="1100" b="1" dirty="0" smtClean="0">
                <a:solidFill>
                  <a:srgbClr val="FF0000"/>
                </a:solidFill>
              </a:rPr>
              <a:t>)</a:t>
            </a:r>
            <a:endParaRPr lang="pl-PL" sz="1100" b="1" dirty="0">
              <a:solidFill>
                <a:srgbClr val="FF0000"/>
              </a:solidFill>
            </a:endParaRPr>
          </a:p>
        </p:txBody>
      </p:sp>
      <p:sp>
        <p:nvSpPr>
          <p:cNvPr id="37" name="Prostokąt 36"/>
          <p:cNvSpPr/>
          <p:nvPr/>
        </p:nvSpPr>
        <p:spPr>
          <a:xfrm>
            <a:off x="223211" y="5535662"/>
            <a:ext cx="480641"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25%</a:t>
            </a:r>
            <a:endParaRPr lang="pl-PL" sz="1100" dirty="0"/>
          </a:p>
        </p:txBody>
      </p:sp>
      <p:sp>
        <p:nvSpPr>
          <p:cNvPr id="38" name="Prostokąt 37"/>
          <p:cNvSpPr/>
          <p:nvPr/>
        </p:nvSpPr>
        <p:spPr>
          <a:xfrm>
            <a:off x="631846" y="5535662"/>
            <a:ext cx="1201240"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smtClean="0"/>
              <a:t>75%</a:t>
            </a:r>
            <a:endParaRPr lang="pl-PL" sz="1100" dirty="0"/>
          </a:p>
        </p:txBody>
      </p:sp>
      <p:cxnSp>
        <p:nvCxnSpPr>
          <p:cNvPr id="39" name="Łącznik prosty ze strzałką 38"/>
          <p:cNvCxnSpPr>
            <a:stCxn id="9" idx="2"/>
            <a:endCxn id="12" idx="0"/>
          </p:cNvCxnSpPr>
          <p:nvPr/>
        </p:nvCxnSpPr>
        <p:spPr>
          <a:xfrm flipH="1">
            <a:off x="4490738" y="2051924"/>
            <a:ext cx="6787" cy="45047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Łącznik łamany 39"/>
          <p:cNvCxnSpPr>
            <a:stCxn id="10" idx="2"/>
            <a:endCxn id="14" idx="0"/>
          </p:cNvCxnSpPr>
          <p:nvPr/>
        </p:nvCxnSpPr>
        <p:spPr>
          <a:xfrm rot="5400000">
            <a:off x="2889857" y="2192269"/>
            <a:ext cx="574114" cy="2627650"/>
          </a:xfrm>
          <a:prstGeom prst="bentConnector3">
            <a:avLst>
              <a:gd name="adj1" fmla="val 50000"/>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Łącznik łamany 40"/>
          <p:cNvCxnSpPr>
            <a:stCxn id="10" idx="2"/>
            <a:endCxn id="23" idx="0"/>
          </p:cNvCxnSpPr>
          <p:nvPr/>
        </p:nvCxnSpPr>
        <p:spPr>
          <a:xfrm rot="5400000">
            <a:off x="3523673" y="2832285"/>
            <a:ext cx="580315" cy="1353818"/>
          </a:xfrm>
          <a:prstGeom prst="bentConnector3">
            <a:avLst>
              <a:gd name="adj1" fmla="val 50000"/>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Łącznik łamany 41"/>
          <p:cNvCxnSpPr>
            <a:stCxn id="10" idx="2"/>
            <a:endCxn id="26" idx="0"/>
          </p:cNvCxnSpPr>
          <p:nvPr/>
        </p:nvCxnSpPr>
        <p:spPr>
          <a:xfrm rot="16200000" flipH="1">
            <a:off x="4965010" y="2744765"/>
            <a:ext cx="580315" cy="1528857"/>
          </a:xfrm>
          <a:prstGeom prst="bentConnector3">
            <a:avLst>
              <a:gd name="adj1" fmla="val 50000"/>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Łącznik łamany 42"/>
          <p:cNvCxnSpPr>
            <a:stCxn id="10" idx="2"/>
            <a:endCxn id="17" idx="0"/>
          </p:cNvCxnSpPr>
          <p:nvPr/>
        </p:nvCxnSpPr>
        <p:spPr>
          <a:xfrm rot="16200000" flipH="1">
            <a:off x="6208354" y="1501421"/>
            <a:ext cx="583932" cy="4019163"/>
          </a:xfrm>
          <a:prstGeom prst="bentConnector3">
            <a:avLst>
              <a:gd name="adj1" fmla="val 50000"/>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Łącznik łamany 43"/>
          <p:cNvCxnSpPr>
            <a:stCxn id="10" idx="2"/>
            <a:endCxn id="38" idx="0"/>
          </p:cNvCxnSpPr>
          <p:nvPr/>
        </p:nvCxnSpPr>
        <p:spPr>
          <a:xfrm rot="5400000">
            <a:off x="1703291" y="2748213"/>
            <a:ext cx="2316625" cy="3258273"/>
          </a:xfrm>
          <a:prstGeom prst="bentConnector3">
            <a:avLst>
              <a:gd name="adj1" fmla="val 72696"/>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Łącznik łamany 45"/>
          <p:cNvCxnSpPr>
            <a:stCxn id="10" idx="2"/>
            <a:endCxn id="28" idx="0"/>
          </p:cNvCxnSpPr>
          <p:nvPr/>
        </p:nvCxnSpPr>
        <p:spPr>
          <a:xfrm rot="16200000" flipH="1">
            <a:off x="3529948" y="4179828"/>
            <a:ext cx="2337863" cy="416280"/>
          </a:xfrm>
          <a:prstGeom prst="bentConnector3">
            <a:avLst>
              <a:gd name="adj1" fmla="val 72490"/>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Łącznik łamany 46"/>
          <p:cNvCxnSpPr/>
          <p:nvPr/>
        </p:nvCxnSpPr>
        <p:spPr>
          <a:xfrm rot="16200000" flipH="1">
            <a:off x="4199868" y="3518897"/>
            <a:ext cx="2338551" cy="1743236"/>
          </a:xfrm>
          <a:prstGeom prst="bentConnector3">
            <a:avLst>
              <a:gd name="adj1" fmla="val 7183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Łącznik łamany 47"/>
          <p:cNvCxnSpPr>
            <a:stCxn id="10" idx="2"/>
            <a:endCxn id="33" idx="0"/>
          </p:cNvCxnSpPr>
          <p:nvPr/>
        </p:nvCxnSpPr>
        <p:spPr>
          <a:xfrm rot="16200000" flipH="1">
            <a:off x="5263516" y="2446260"/>
            <a:ext cx="2329989" cy="3875542"/>
          </a:xfrm>
          <a:prstGeom prst="bentConnector3">
            <a:avLst>
              <a:gd name="adj1" fmla="val 72239"/>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Łącznik łamany 48"/>
          <p:cNvCxnSpPr>
            <a:stCxn id="56" idx="2"/>
            <a:endCxn id="19" idx="0"/>
          </p:cNvCxnSpPr>
          <p:nvPr/>
        </p:nvCxnSpPr>
        <p:spPr>
          <a:xfrm rot="5400000">
            <a:off x="7213866" y="3250120"/>
            <a:ext cx="1009076" cy="89704"/>
          </a:xfrm>
          <a:prstGeom prst="bentConnector3">
            <a:avLst>
              <a:gd name="adj1" fmla="val 50000"/>
            </a:avLst>
          </a:prstGeom>
          <a:ln w="38100">
            <a:solidFill>
              <a:srgbClr val="027A56"/>
            </a:solidFill>
            <a:tailEnd type="arrow"/>
          </a:ln>
        </p:spPr>
        <p:style>
          <a:lnRef idx="1">
            <a:schemeClr val="accent1"/>
          </a:lnRef>
          <a:fillRef idx="0">
            <a:schemeClr val="accent1"/>
          </a:fillRef>
          <a:effectRef idx="0">
            <a:schemeClr val="accent1"/>
          </a:effectRef>
          <a:fontRef idx="minor">
            <a:schemeClr val="tx1"/>
          </a:fontRef>
        </p:style>
      </p:cxnSp>
      <p:cxnSp>
        <p:nvCxnSpPr>
          <p:cNvPr id="50" name="Łącznik łamany 49"/>
          <p:cNvCxnSpPr>
            <a:stCxn id="53" idx="2"/>
            <a:endCxn id="20" idx="0"/>
          </p:cNvCxnSpPr>
          <p:nvPr/>
        </p:nvCxnSpPr>
        <p:spPr>
          <a:xfrm rot="16200000" flipH="1">
            <a:off x="6593266" y="3039036"/>
            <a:ext cx="1009274" cy="51207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Łącznik łamany 50"/>
          <p:cNvCxnSpPr>
            <a:stCxn id="15" idx="2"/>
            <a:endCxn id="13" idx="0"/>
          </p:cNvCxnSpPr>
          <p:nvPr/>
        </p:nvCxnSpPr>
        <p:spPr>
          <a:xfrm rot="5400000">
            <a:off x="570037" y="3298459"/>
            <a:ext cx="982807" cy="6576"/>
          </a:xfrm>
          <a:prstGeom prst="bentConnector3">
            <a:avLst>
              <a:gd name="adj1" fmla="val 50000"/>
            </a:avLst>
          </a:prstGeom>
          <a:ln w="38100">
            <a:solidFill>
              <a:srgbClr val="00B0F4"/>
            </a:solidFill>
            <a:tailEnd type="arrow"/>
          </a:ln>
        </p:spPr>
        <p:style>
          <a:lnRef idx="1">
            <a:schemeClr val="accent1"/>
          </a:lnRef>
          <a:fillRef idx="0">
            <a:schemeClr val="accent1"/>
          </a:fillRef>
          <a:effectRef idx="0">
            <a:schemeClr val="accent1"/>
          </a:effectRef>
          <a:fontRef idx="minor">
            <a:schemeClr val="tx1"/>
          </a:fontRef>
        </p:style>
      </p:cxnSp>
      <p:grpSp>
        <p:nvGrpSpPr>
          <p:cNvPr id="52" name="Grupa 51"/>
          <p:cNvGrpSpPr/>
          <p:nvPr/>
        </p:nvGrpSpPr>
        <p:grpSpPr>
          <a:xfrm>
            <a:off x="6415773" y="2214370"/>
            <a:ext cx="852190" cy="576064"/>
            <a:chOff x="5940152" y="1287453"/>
            <a:chExt cx="852190" cy="576064"/>
          </a:xfrm>
        </p:grpSpPr>
        <p:sp>
          <p:nvSpPr>
            <p:cNvPr id="53" name="Prostokąt 52"/>
            <p:cNvSpPr/>
            <p:nvPr/>
          </p:nvSpPr>
          <p:spPr>
            <a:xfrm>
              <a:off x="5940152" y="1287453"/>
              <a:ext cx="852190" cy="576064"/>
            </a:xfrm>
            <a:prstGeom prst="rect">
              <a:avLst/>
            </a:prstGeom>
            <a:solidFill>
              <a:srgbClr val="D81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100" dirty="0"/>
            </a:p>
          </p:txBody>
        </p:sp>
        <p:pic>
          <p:nvPicPr>
            <p:cNvPr id="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1499" y="1406988"/>
              <a:ext cx="509495" cy="37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852" y="2328256"/>
            <a:ext cx="747625" cy="34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0200" y="2239444"/>
            <a:ext cx="846112" cy="55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Łącznik łamany 56"/>
          <p:cNvCxnSpPr>
            <a:stCxn id="9" idx="1"/>
            <a:endCxn id="27" idx="0"/>
          </p:cNvCxnSpPr>
          <p:nvPr/>
        </p:nvCxnSpPr>
        <p:spPr>
          <a:xfrm rot="10800000" flipH="1" flipV="1">
            <a:off x="3633840" y="1702302"/>
            <a:ext cx="468242" cy="3854597"/>
          </a:xfrm>
          <a:prstGeom prst="bentConnector4">
            <a:avLst>
              <a:gd name="adj1" fmla="val -48821"/>
              <a:gd name="adj2" fmla="val 5018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Łącznik łamany 57"/>
          <p:cNvCxnSpPr>
            <a:stCxn id="9" idx="1"/>
            <a:endCxn id="37" idx="0"/>
          </p:cNvCxnSpPr>
          <p:nvPr/>
        </p:nvCxnSpPr>
        <p:spPr>
          <a:xfrm rot="10800000" flipV="1">
            <a:off x="463532" y="1702302"/>
            <a:ext cx="3170308" cy="3833359"/>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Łącznik łamany 58"/>
          <p:cNvCxnSpPr>
            <a:stCxn id="9" idx="1"/>
            <a:endCxn id="32" idx="0"/>
          </p:cNvCxnSpPr>
          <p:nvPr/>
        </p:nvCxnSpPr>
        <p:spPr>
          <a:xfrm rot="10800000" flipH="1" flipV="1">
            <a:off x="3633840" y="1702302"/>
            <a:ext cx="3927504" cy="3846723"/>
          </a:xfrm>
          <a:prstGeom prst="bentConnector4">
            <a:avLst>
              <a:gd name="adj1" fmla="val 134066"/>
              <a:gd name="adj2" fmla="val 7871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Łącznik łamany 60"/>
          <p:cNvCxnSpPr>
            <a:stCxn id="9" idx="1"/>
            <a:endCxn id="18" idx="0"/>
          </p:cNvCxnSpPr>
          <p:nvPr/>
        </p:nvCxnSpPr>
        <p:spPr>
          <a:xfrm rot="10800000" flipH="1" flipV="1">
            <a:off x="3633840" y="1702302"/>
            <a:ext cx="4480280" cy="2097207"/>
          </a:xfrm>
          <a:prstGeom prst="bentConnector4">
            <a:avLst>
              <a:gd name="adj1" fmla="val 117525"/>
              <a:gd name="adj2" fmla="val 7696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461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38627"/>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b="1" dirty="0">
                <a:solidFill>
                  <a:srgbClr val="FFFFFF"/>
                </a:solidFill>
                <a:latin typeface="Calibri" charset="0"/>
              </a:rPr>
              <a:t>Tasks of the cluster </a:t>
            </a:r>
            <a:r>
              <a:rPr lang="en-US" sz="2600" b="1" dirty="0" smtClean="0">
                <a:solidFill>
                  <a:srgbClr val="FFFFFF"/>
                </a:solidFill>
                <a:latin typeface="Calibri" charset="0"/>
              </a:rPr>
              <a:t>coordinator</a:t>
            </a:r>
            <a:r>
              <a:rPr lang="pl-PL" sz="2600" b="1" dirty="0" smtClean="0">
                <a:solidFill>
                  <a:srgbClr val="FFFFFF"/>
                </a:solidFill>
                <a:latin typeface="Calibri" charset="0"/>
              </a:rPr>
              <a:t>…</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Symbol zastępczy zawartości 11"/>
          <p:cNvSpPr>
            <a:spLocks noGrp="1"/>
          </p:cNvSpPr>
          <p:nvPr>
            <p:ph sz="half" idx="1"/>
          </p:nvPr>
        </p:nvSpPr>
        <p:spPr>
          <a:xfrm>
            <a:off x="35867" y="1052736"/>
            <a:ext cx="9073877" cy="5156502"/>
          </a:xfrm>
        </p:spPr>
        <p:txBody>
          <a:bodyPr>
            <a:noAutofit/>
          </a:bodyPr>
          <a:lstStyle/>
          <a:p>
            <a:r>
              <a:rPr lang="en-US" sz="2000" dirty="0"/>
              <a:t>Buying energy from the cluster members who are its producers and resell it to the cluster members who are its consumers,</a:t>
            </a:r>
          </a:p>
          <a:p>
            <a:r>
              <a:rPr lang="en-US" sz="2000" dirty="0"/>
              <a:t>Adjusting the amounts of energy on both sides on an annual, monthly, daily and hourly basis</a:t>
            </a:r>
          </a:p>
          <a:p>
            <a:r>
              <a:rPr lang="en-US" sz="2000" dirty="0"/>
              <a:t>The imbalance of energy supply and demand is the subject of trade with the energy market - the coordinator's task is to minimize imbalance</a:t>
            </a:r>
          </a:p>
          <a:p>
            <a:r>
              <a:rPr lang="en-US" sz="2000" dirty="0"/>
              <a:t>The coordinator acts as the operator of the local mini-energy system</a:t>
            </a:r>
          </a:p>
          <a:p>
            <a:r>
              <a:rPr lang="en-US" sz="2000" dirty="0"/>
              <a:t>The coordinator animates all initiatives and innovative ideas regarding the development of ORE</a:t>
            </a:r>
          </a:p>
          <a:p>
            <a:r>
              <a:rPr lang="en-US" sz="2000" dirty="0"/>
              <a:t>The coordinator represents the cluster </a:t>
            </a:r>
            <a:r>
              <a:rPr lang="en-US" sz="2000" dirty="0" smtClean="0"/>
              <a:t>externally</a:t>
            </a:r>
            <a:endParaRPr lang="pl-PL" sz="2000" dirty="0" smtClean="0"/>
          </a:p>
          <a:p>
            <a:endParaRPr lang="pl-PL" sz="2000" dirty="0"/>
          </a:p>
          <a:p>
            <a:endParaRPr lang="pl-PL" sz="2000" dirty="0" smtClean="0"/>
          </a:p>
          <a:p>
            <a:pPr marL="0" indent="0">
              <a:buNone/>
            </a:pPr>
            <a:r>
              <a:rPr lang="pl-PL" sz="2000" dirty="0" err="1" smtClean="0"/>
              <a:t>Visit</a:t>
            </a:r>
            <a:r>
              <a:rPr lang="pl-PL" sz="2000" dirty="0" smtClean="0"/>
              <a:t> </a:t>
            </a:r>
            <a:r>
              <a:rPr lang="pl-PL" sz="2000" dirty="0" err="1" smtClean="0"/>
              <a:t>our</a:t>
            </a:r>
            <a:r>
              <a:rPr lang="pl-PL" sz="2000" dirty="0" smtClean="0"/>
              <a:t> web-</a:t>
            </a:r>
            <a:r>
              <a:rPr lang="pl-PL" sz="2000" dirty="0" err="1" smtClean="0"/>
              <a:t>page</a:t>
            </a:r>
            <a:r>
              <a:rPr lang="pl-PL" sz="2000" dirty="0" smtClean="0"/>
              <a:t>: </a:t>
            </a:r>
            <a:r>
              <a:rPr lang="pl-PL" sz="2000" dirty="0" smtClean="0">
                <a:hlinkClick r:id="rId6"/>
              </a:rPr>
              <a:t>http://www.crkenergia.pl</a:t>
            </a:r>
            <a:endParaRPr lang="en-US" sz="2000" dirty="0"/>
          </a:p>
          <a:p>
            <a:pPr marL="0" indent="0">
              <a:buNone/>
            </a:pPr>
            <a:endParaRPr lang="pl-PL" sz="2000" dirty="0" smtClean="0"/>
          </a:p>
          <a:p>
            <a:endParaRPr lang="en-US" sz="2000" dirty="0"/>
          </a:p>
          <a:p>
            <a:pPr marL="0" indent="0" algn="ctr">
              <a:buNone/>
            </a:pPr>
            <a:r>
              <a:rPr lang="en-US" sz="2000" dirty="0" smtClean="0"/>
              <a:t>.</a:t>
            </a:r>
            <a:endParaRPr lang="pl-PL" sz="2000" b="1" dirty="0" smtClean="0">
              <a:solidFill>
                <a:srgbClr val="FF0000"/>
              </a:solidFill>
            </a:endParaRPr>
          </a:p>
        </p:txBody>
      </p:sp>
    </p:spTree>
    <p:extLst>
      <p:ext uri="{BB962C8B-B14F-4D97-AF65-F5344CB8AC3E}">
        <p14:creationId xmlns:p14="http://schemas.microsoft.com/office/powerpoint/2010/main" val="11718694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8256" y="0"/>
            <a:ext cx="9162256" cy="719137"/>
          </a:xfrm>
          <a:prstGeom prst="rect">
            <a:avLst/>
          </a:prstGeom>
          <a:solidFill>
            <a:srgbClr val="E21A43"/>
          </a:solidFill>
          <a:ln w="25560">
            <a:noFill/>
            <a:round/>
            <a:headEnd/>
            <a:tailEnd/>
          </a:ln>
        </p:spPr>
        <p:txBody>
          <a:bodyPr lIns="90000" tIns="45000" rIns="90000" bIns="4500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600" b="1" dirty="0">
                <a:solidFill>
                  <a:srgbClr val="FFFFFF"/>
                </a:solidFill>
                <a:latin typeface="Calibri" charset="0"/>
              </a:rPr>
              <a:t>ORE – </a:t>
            </a:r>
            <a:r>
              <a:rPr lang="pl-PL" sz="2600" b="1" dirty="0" err="1">
                <a:solidFill>
                  <a:srgbClr val="FFFFFF"/>
                </a:solidFill>
                <a:latin typeface="Calibri" charset="0"/>
              </a:rPr>
              <a:t>elektromobility</a:t>
            </a:r>
            <a:endParaRPr lang="pl-PL" sz="2600" b="1" dirty="0">
              <a:solidFill>
                <a:srgbClr val="FFFFFF"/>
              </a:solidFill>
              <a:latin typeface="Calibri" charset="0"/>
            </a:endParaRPr>
          </a:p>
        </p:txBody>
      </p:sp>
      <p:pic>
        <p:nvPicPr>
          <p:cNvPr id="11267" name="Picture 2"/>
          <p:cNvPicPr>
            <a:picLocks noChangeAspect="1" noChangeArrowheads="1"/>
          </p:cNvPicPr>
          <p:nvPr/>
        </p:nvPicPr>
        <p:blipFill>
          <a:blip r:embed="rId3" cstate="print"/>
          <a:srcRect/>
          <a:stretch>
            <a:fillRect/>
          </a:stretch>
        </p:blipFill>
        <p:spPr bwMode="auto">
          <a:xfrm>
            <a:off x="4240653" y="6244710"/>
            <a:ext cx="626182" cy="613290"/>
          </a:xfrm>
          <a:prstGeom prst="rect">
            <a:avLst/>
          </a:prstGeom>
          <a:noFill/>
          <a:ln w="9525">
            <a:noFill/>
            <a:round/>
            <a:headEnd/>
            <a:tailEnd/>
          </a:ln>
        </p:spPr>
      </p:pic>
      <p:sp>
        <p:nvSpPr>
          <p:cNvPr id="11268" name="Rectangle 3"/>
          <p:cNvSpPr>
            <a:spLocks noChangeArrowheads="1"/>
          </p:cNvSpPr>
          <p:nvPr/>
        </p:nvSpPr>
        <p:spPr bwMode="auto">
          <a:xfrm>
            <a:off x="2256" y="3175"/>
            <a:ext cx="9141743" cy="695325"/>
          </a:xfrm>
          <a:prstGeom prst="rect">
            <a:avLst/>
          </a:prstGeom>
          <a:noFill/>
          <a:ln w="9525">
            <a:noFill/>
            <a:round/>
            <a:headEnd/>
            <a:tailEnd/>
          </a:ln>
        </p:spPr>
        <p:txBody>
          <a:bodyPr wrap="none" anchor="ctr"/>
          <a:lstStyle/>
          <a:p>
            <a:endParaRPr lang="pl-PL"/>
          </a:p>
        </p:txBody>
      </p:sp>
      <p:pic>
        <p:nvPicPr>
          <p:cNvPr id="11270" name="Picture 8"/>
          <p:cNvPicPr>
            <a:picLocks noChangeAspect="1" noChangeArrowheads="1"/>
          </p:cNvPicPr>
          <p:nvPr/>
        </p:nvPicPr>
        <p:blipFill>
          <a:blip r:embed="rId4" cstate="print"/>
          <a:srcRect/>
          <a:stretch>
            <a:fillRect/>
          </a:stretch>
        </p:blipFill>
        <p:spPr bwMode="auto">
          <a:xfrm>
            <a:off x="8089107" y="6303082"/>
            <a:ext cx="1020638" cy="527050"/>
          </a:xfrm>
          <a:prstGeom prst="rect">
            <a:avLst/>
          </a:prstGeom>
          <a:noFill/>
          <a:ln w="9525">
            <a:noFill/>
            <a:round/>
            <a:headEnd/>
            <a:tailEnd/>
          </a:ln>
        </p:spPr>
      </p:pic>
      <p:pic>
        <p:nvPicPr>
          <p:cNvPr id="11271" name="Picture 9"/>
          <p:cNvPicPr>
            <a:picLocks noChangeAspect="1" noChangeArrowheads="1"/>
          </p:cNvPicPr>
          <p:nvPr/>
        </p:nvPicPr>
        <p:blipFill>
          <a:blip r:embed="rId5" cstate="print"/>
          <a:srcRect/>
          <a:stretch>
            <a:fillRect/>
          </a:stretch>
        </p:blipFill>
        <p:spPr bwMode="auto">
          <a:xfrm>
            <a:off x="35868" y="6311181"/>
            <a:ext cx="1116012" cy="527050"/>
          </a:xfrm>
          <a:prstGeom prst="rect">
            <a:avLst/>
          </a:prstGeom>
          <a:noFill/>
          <a:ln w="9525">
            <a:noFill/>
            <a:round/>
            <a:headEnd/>
            <a:tailEnd/>
          </a:ln>
        </p:spPr>
      </p:pic>
      <p:cxnSp>
        <p:nvCxnSpPr>
          <p:cNvPr id="3" name="Łącznik prostoliniowy 2"/>
          <p:cNvCxnSpPr/>
          <p:nvPr/>
        </p:nvCxnSpPr>
        <p:spPr>
          <a:xfrm>
            <a:off x="2256" y="6209239"/>
            <a:ext cx="914174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ymbol zastępczy zawartości 11"/>
          <p:cNvSpPr>
            <a:spLocks noGrp="1"/>
          </p:cNvSpPr>
          <p:nvPr>
            <p:ph sz="half" idx="1"/>
          </p:nvPr>
        </p:nvSpPr>
        <p:spPr>
          <a:xfrm>
            <a:off x="323624" y="836712"/>
            <a:ext cx="5112472" cy="4680521"/>
          </a:xfrm>
        </p:spPr>
        <p:txBody>
          <a:bodyPr>
            <a:normAutofit/>
          </a:bodyPr>
          <a:lstStyle/>
          <a:p>
            <a:r>
              <a:rPr lang="en-US" sz="1600" dirty="0"/>
              <a:t>The strategic decision of town to buy electric buses was far ahead of the cluster’s creation - it was taken in 2014 (the concept rejected other drives: hybrid, gas, etc.)</a:t>
            </a:r>
          </a:p>
          <a:p>
            <a:r>
              <a:rPr lang="en-US" sz="1600" dirty="0"/>
              <a:t>In order to rationalize costs the concept assumed the purchase of a significant number of buses</a:t>
            </a:r>
          </a:p>
          <a:p>
            <a:r>
              <a:rPr lang="en-US" sz="1600" dirty="0"/>
              <a:t>the cost of purchase of 10 buses was about </a:t>
            </a:r>
            <a:br>
              <a:rPr lang="en-US" sz="1600" dirty="0"/>
            </a:br>
            <a:r>
              <a:rPr lang="en-US" sz="1600" dirty="0"/>
              <a:t>19 million PLN and the co-financing was 85%</a:t>
            </a:r>
          </a:p>
          <a:p>
            <a:r>
              <a:rPr lang="en-US" sz="1600" dirty="0"/>
              <a:t>10 electric buses account for around 17% of the bus fleet, finally this ratio is expected to reach 30%</a:t>
            </a:r>
          </a:p>
          <a:p>
            <a:r>
              <a:rPr lang="en-US" sz="1600" dirty="0"/>
              <a:t>The expected lifetime of the e-bus is about 16 </a:t>
            </a:r>
            <a:r>
              <a:rPr lang="en-US" sz="1600" dirty="0" smtClean="0"/>
              <a:t>years</a:t>
            </a:r>
            <a:endParaRPr lang="pl-PL" sz="1600" dirty="0" smtClean="0"/>
          </a:p>
          <a:p>
            <a:endParaRPr lang="pl-PL" sz="1600" dirty="0"/>
          </a:p>
          <a:p>
            <a:pPr marL="0" indent="0">
              <a:buNone/>
            </a:pPr>
            <a:r>
              <a:rPr lang="en-US" sz="1600" i="1" dirty="0"/>
              <a:t>Selected operating parameters:</a:t>
            </a:r>
          </a:p>
          <a:p>
            <a:pPr marL="0" indent="0">
              <a:buNone/>
            </a:pPr>
            <a:r>
              <a:rPr lang="en-US" sz="1600" i="1" dirty="0"/>
              <a:t>range: 130-160 km (with inter-charges - approx. 260 km). </a:t>
            </a:r>
          </a:p>
          <a:p>
            <a:pPr marL="0" indent="0">
              <a:buNone/>
            </a:pPr>
            <a:r>
              <a:rPr lang="en-US" sz="1600" i="1" dirty="0"/>
              <a:t>Energy consumption: 1.5 kWh / 1 km. Battery capacity: 200 KWh. </a:t>
            </a:r>
          </a:p>
          <a:p>
            <a:pPr marL="0" indent="0">
              <a:buNone/>
            </a:pPr>
            <a:r>
              <a:rPr lang="en-US" sz="1600" i="1" dirty="0"/>
              <a:t>Charging stations: 4 * 50 kW</a:t>
            </a:r>
          </a:p>
          <a:p>
            <a:pPr marL="0" indent="0">
              <a:buNone/>
            </a:pPr>
            <a:endParaRPr lang="en-US" sz="1600" dirty="0"/>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3480" y="836712"/>
            <a:ext cx="3481008" cy="232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3480" y="3202109"/>
            <a:ext cx="3481008" cy="234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619672" y="5568883"/>
            <a:ext cx="7344816" cy="600164"/>
          </a:xfrm>
          <a:prstGeom prst="rect">
            <a:avLst/>
          </a:prstGeom>
        </p:spPr>
        <p:txBody>
          <a:bodyPr wrap="square">
            <a:spAutoFit/>
          </a:bodyPr>
          <a:lstStyle/>
          <a:p>
            <a:pPr algn="r"/>
            <a:r>
              <a:rPr lang="pl-PL" sz="1100" u="sng" dirty="0"/>
              <a:t>Wybrane parametry eksploatacyjne:</a:t>
            </a:r>
          </a:p>
          <a:p>
            <a:pPr algn="r"/>
            <a:r>
              <a:rPr lang="pl-PL" sz="1100" dirty="0"/>
              <a:t>Zasięg: 130-160 km (z </a:t>
            </a:r>
            <a:r>
              <a:rPr lang="pl-PL" sz="1100" dirty="0" err="1"/>
              <a:t>międzydoładowaniami</a:t>
            </a:r>
            <a:r>
              <a:rPr lang="pl-PL" sz="1100" dirty="0"/>
              <a:t> – ok. 260 </a:t>
            </a:r>
            <a:r>
              <a:rPr lang="pl-PL" sz="1100" dirty="0" smtClean="0"/>
              <a:t>km). Zużycie </a:t>
            </a:r>
            <a:r>
              <a:rPr lang="pl-PL" sz="1100" dirty="0"/>
              <a:t>energii: 1,5 kWh/1 </a:t>
            </a:r>
            <a:r>
              <a:rPr lang="pl-PL" sz="1100" dirty="0" smtClean="0"/>
              <a:t>km. Pojemność </a:t>
            </a:r>
            <a:r>
              <a:rPr lang="pl-PL" sz="1100" dirty="0"/>
              <a:t>baterii: 200 </a:t>
            </a:r>
            <a:r>
              <a:rPr lang="pl-PL" sz="1100" dirty="0" smtClean="0"/>
              <a:t>KWh. Stacje </a:t>
            </a:r>
            <a:r>
              <a:rPr lang="pl-PL" sz="1100" dirty="0"/>
              <a:t>ładowania: 4 * 50 kW</a:t>
            </a:r>
          </a:p>
        </p:txBody>
      </p:sp>
    </p:spTree>
    <p:extLst>
      <p:ext uri="{BB962C8B-B14F-4D97-AF65-F5344CB8AC3E}">
        <p14:creationId xmlns:p14="http://schemas.microsoft.com/office/powerpoint/2010/main" val="72456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1093</Words>
  <Application>Microsoft Office PowerPoint</Application>
  <PresentationFormat>Pokaz na ekranie (4:3)</PresentationFormat>
  <Paragraphs>150</Paragraphs>
  <Slides>12</Slides>
  <Notes>12</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MN</dc:creator>
  <cp:lastModifiedBy>adm</cp:lastModifiedBy>
  <cp:revision>85</cp:revision>
  <cp:lastPrinted>2019-04-08T12:25:47Z</cp:lastPrinted>
  <dcterms:created xsi:type="dcterms:W3CDTF">2018-12-20T07:29:41Z</dcterms:created>
  <dcterms:modified xsi:type="dcterms:W3CDTF">2020-06-23T07:04:09Z</dcterms:modified>
</cp:coreProperties>
</file>