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45"/>
  </p:notesMasterIdLst>
  <p:sldIdLst>
    <p:sldId id="256" r:id="rId3"/>
    <p:sldId id="30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4" r:id="rId14"/>
    <p:sldId id="272" r:id="rId15"/>
    <p:sldId id="275" r:id="rId16"/>
    <p:sldId id="273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9" r:id="rId36"/>
    <p:sldId id="300" r:id="rId37"/>
    <p:sldId id="301" r:id="rId38"/>
    <p:sldId id="294" r:id="rId39"/>
    <p:sldId id="295" r:id="rId40"/>
    <p:sldId id="296" r:id="rId41"/>
    <p:sldId id="297" r:id="rId42"/>
    <p:sldId id="298" r:id="rId43"/>
    <p:sldId id="262" r:id="rId44"/>
  </p:sldIdLst>
  <p:sldSz cx="9144000" cy="6858000" type="screen4x3"/>
  <p:notesSz cx="6858000" cy="9144000"/>
  <p:embeddedFontLst>
    <p:embeddedFont>
      <p:font typeface="Arial Black" pitchFamily="34" charset="0"/>
      <p:bold r:id="rId46"/>
    </p:embeddedFont>
    <p:embeddedFont>
      <p:font typeface="Calibri" pitchFamily="34" charset="0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3.fntdata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746032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40734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B10DAA-FFA6-4548-A3B7-5A6D397A40D7}" type="slidenum">
              <a:rPr lang="pl-PL" smtClean="0"/>
              <a:pPr/>
              <a:t>14</a:t>
            </a:fld>
            <a:endParaRPr lang="pl-PL" smtClean="0"/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xmlns="" val="6852642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736D8CC-1CC8-4AD7-841C-6831723648D0}" type="slidenum">
              <a:rPr lang="pl-PL" smtClean="0"/>
              <a:pPr/>
              <a:t>16</a:t>
            </a:fld>
            <a:endParaRPr lang="pl-PL" smtClean="0"/>
          </a:p>
        </p:txBody>
      </p:sp>
      <p:sp>
        <p:nvSpPr>
          <p:cNvPr id="179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xmlns="" val="27328691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DB71EDB-6AC9-4142-9F8B-208D0249E642}" type="slidenum">
              <a:rPr lang="pl-PL" smtClean="0"/>
              <a:pPr/>
              <a:t>17</a:t>
            </a:fld>
            <a:endParaRPr lang="pl-PL" smtClean="0"/>
          </a:p>
        </p:txBody>
      </p:sp>
      <p:sp>
        <p:nvSpPr>
          <p:cNvPr id="180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xmlns="" val="993315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A95DAF0-675E-452E-B0FF-8739026ABA19}" type="slidenum">
              <a:rPr lang="pl-PL" smtClean="0"/>
              <a:pPr/>
              <a:t>18</a:t>
            </a:fld>
            <a:endParaRPr lang="pl-PL" smtClean="0"/>
          </a:p>
        </p:txBody>
      </p:sp>
      <p:sp>
        <p:nvSpPr>
          <p:cNvPr id="181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12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xmlns="" val="39059177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4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1504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06EBD79-E490-4424-8C9A-AC80CA895420}" type="slidenum">
              <a:rPr lang="pl-PL" smtClean="0"/>
              <a:pPr/>
              <a:t>23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xmlns="" val="35076908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606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1606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1C84BC-A1F1-43DB-9DAA-C31B454CE2B9}" type="slidenum">
              <a:rPr lang="pl-PL" smtClean="0"/>
              <a:pPr/>
              <a:t>24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xmlns="" val="15725719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221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2221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5C98B8E-1FF0-4B7A-B721-3CD7C8233C48}" type="slidenum">
              <a:rPr lang="pl-PL" smtClean="0"/>
              <a:pPr/>
              <a:t>25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xmlns="" val="18012942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425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2426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711A97D-C9B9-4FA8-87A6-E6610E2B246D}" type="slidenum">
              <a:rPr lang="pl-PL" smtClean="0"/>
              <a:pPr/>
              <a:t>26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xmlns="" val="6546325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2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2528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38AD44A-6F30-4BE4-90A3-E0349871BA5C}" type="slidenum">
              <a:rPr lang="pl-PL" smtClean="0"/>
              <a:pPr/>
              <a:t>27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xmlns="" val="14420189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630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2630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E2C45BA-99B8-44DC-977A-69EE3BB8321C}" type="slidenum">
              <a:rPr lang="pl-PL" smtClean="0"/>
              <a:pPr/>
              <a:t>28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xmlns="" val="3276793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865453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733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2733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71DBDC9-8EC7-4679-B1DE-B8CC041BBB87}" type="slidenum">
              <a:rPr lang="pl-PL" smtClean="0"/>
              <a:pPr/>
              <a:t>29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xmlns="" val="7478166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835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2835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A2C6644-3095-4975-8CA6-5AD521F703CA}" type="slidenum">
              <a:rPr lang="pl-PL" smtClean="0"/>
              <a:pPr/>
              <a:t>30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xmlns="" val="15559501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937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2938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23BB71E-1E74-4D45-A2D3-7F226889912C}" type="slidenum">
              <a:rPr lang="pl-PL" smtClean="0"/>
              <a:pPr/>
              <a:t>31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xmlns="" val="37277527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040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3040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1334030-30BF-471E-84DA-1D3D4E4D762C}" type="slidenum">
              <a:rPr lang="pl-PL" smtClean="0"/>
              <a:pPr/>
              <a:t>32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xmlns="" val="25577118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142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3142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194944A-5A80-46C5-B5FB-CD83853822EC}" type="slidenum">
              <a:rPr lang="pl-PL" smtClean="0"/>
              <a:pPr/>
              <a:t>33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xmlns="" val="31608500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859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l-PL" smtClean="0"/>
          </a:p>
        </p:txBody>
      </p:sp>
      <p:sp>
        <p:nvSpPr>
          <p:cNvPr id="23859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2F3831F-6BA0-4BF9-BFE2-E0C58E07CDCC}" type="slidenum">
              <a:rPr lang="pl-PL" smtClean="0"/>
              <a:pPr/>
              <a:t>38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xmlns="" val="13486348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961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l-PL" smtClean="0"/>
          </a:p>
        </p:txBody>
      </p:sp>
      <p:sp>
        <p:nvSpPr>
          <p:cNvPr id="23962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B71336D-9806-45F5-A0C8-C1F0FA086422}" type="slidenum">
              <a:rPr lang="pl-PL" smtClean="0"/>
              <a:pPr/>
              <a:t>39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xmlns="" val="18114083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064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l-PL" smtClean="0"/>
          </a:p>
        </p:txBody>
      </p:sp>
      <p:sp>
        <p:nvSpPr>
          <p:cNvPr id="24064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BA9BEC6-E766-4C9C-8EAF-44A53852444C}" type="slidenum">
              <a:rPr lang="pl-PL" smtClean="0"/>
              <a:pPr/>
              <a:t>40</a:t>
            </a:fld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xmlns="" val="10175291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41</a:t>
            </a:fld>
            <a:endParaRPr lang="pl-PL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51554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2022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8435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9949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C9CD44B-AA25-4731-A381-A3069D9FB18D}" type="slidenum">
              <a:rPr lang="pl-PL" smtClean="0"/>
              <a:pPr/>
              <a:t>5</a:t>
            </a:fld>
            <a:endParaRPr lang="pl-PL" dirty="0" smtClean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xmlns="" val="1486401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C72B683-A699-4643-9D54-1F923838CDCA}" type="slidenum">
              <a:rPr lang="pl-PL" smtClean="0"/>
              <a:pPr/>
              <a:t>6</a:t>
            </a:fld>
            <a:endParaRPr lang="pl-PL" dirty="0" smtClean="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xmlns="" val="3670663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668E539-B3D1-472A-A651-67467397345F}" type="slidenum">
              <a:rPr lang="pl-PL" smtClean="0"/>
              <a:pPr/>
              <a:t>7</a:t>
            </a:fld>
            <a:endParaRPr lang="pl-PL" dirty="0" smtClean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xmlns="" val="1135684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EAC62B9-F715-46A6-95A3-90F38A2B7198}" type="slidenum">
              <a:rPr lang="pl-PL" smtClean="0"/>
              <a:pPr/>
              <a:t>12</a:t>
            </a:fld>
            <a:endParaRPr lang="pl-PL" smtClean="0"/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xmlns="" val="210809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870420E-303E-47D7-BDF6-57C6B29EDED3}" type="slidenum">
              <a:rPr lang="pl-PL" smtClean="0"/>
              <a:pPr/>
              <a:t>13</a:t>
            </a:fld>
            <a:endParaRPr lang="pl-PL" dirty="0" smtClean="0"/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xmlns="" val="4038224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jpe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.png"/><Relationship Id="rId4" Type="http://schemas.openxmlformats.org/officeDocument/2006/relationships/image" Target="../media/image5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>
                <a:latin typeface="Arial Black"/>
                <a:ea typeface="Arial Black"/>
                <a:cs typeface="Arial Black"/>
                <a:sym typeface="Arial Black"/>
              </a:rPr>
              <a:t>8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8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Eksploatacja ratowniczego sprzętu mechanicznego</a:t>
            </a: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Krzysztof Hołuj</a:t>
            </a:r>
            <a:endParaRPr lang="pl-PL" sz="20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1907704" y="404664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333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lang="pl-PL" sz="24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SZKOLENIE </a:t>
            </a:r>
            <a:r>
              <a:rPr lang="pl-PL" sz="24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KIEROWCÓW-KONSERWATORÓW SPRZĘTU RATOWNICZEGO OSP</a:t>
            </a:r>
            <a:endParaRPr lang="pl-PL" sz="24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87624" y="152400"/>
            <a:ext cx="7499176" cy="1251062"/>
          </a:xfrm>
        </p:spPr>
        <p:txBody>
          <a:bodyPr/>
          <a:lstStyle/>
          <a:p>
            <a:pPr algn="ctr"/>
            <a:r>
              <a:rPr lang="pl-PL" sz="2000" dirty="0" smtClean="0">
                <a:latin typeface="Arial" pitchFamily="34" charset="0"/>
                <a:cs typeface="Arial" pitchFamily="34" charset="0"/>
              </a:rPr>
              <a:t>Przygotowanie stanowiska pracy</a:t>
            </a:r>
            <a:endParaRPr lang="pl-PL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Shape 133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/>
          <p:cNvSpPr txBox="1"/>
          <p:nvPr/>
        </p:nvSpPr>
        <p:spPr>
          <a:xfrm>
            <a:off x="467544" y="2348880"/>
            <a:ext cx="80648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dirty="0" smtClean="0"/>
              <a:t>Przegotowanie stanowiska pracy uzależnione jest od miejsca i pracy jaka pilarką łańcuchową ma być wykonana. Do głównych czynności przygotowawczych należą:</a:t>
            </a:r>
          </a:p>
          <a:p>
            <a:pPr>
              <a:buFont typeface="Wingdings" pitchFamily="2" charset="2"/>
              <a:buChar char="§"/>
            </a:pPr>
            <a:r>
              <a:rPr lang="pl-PL" sz="1800" dirty="0" smtClean="0"/>
              <a:t> otoczenie miejsca pracy ostrzegawczą taśmą wygradzającą bądź</a:t>
            </a:r>
          </a:p>
          <a:p>
            <a:r>
              <a:rPr lang="pl-PL" sz="1800" dirty="0" smtClean="0"/>
              <a:t>   oznaczenie tablicami ostrzegawczymi,</a:t>
            </a:r>
          </a:p>
          <a:p>
            <a:pPr>
              <a:buFont typeface="Wingdings" pitchFamily="2" charset="2"/>
              <a:buChar char="§"/>
            </a:pPr>
            <a:r>
              <a:rPr lang="pl-PL" sz="1800" dirty="0" smtClean="0"/>
              <a:t> przygotowanie dróg oddalania,</a:t>
            </a:r>
          </a:p>
          <a:p>
            <a:pPr>
              <a:buFont typeface="Wingdings" pitchFamily="2" charset="2"/>
              <a:buChar char="§"/>
            </a:pPr>
            <a:r>
              <a:rPr lang="pl-PL" sz="1800" dirty="0" smtClean="0"/>
              <a:t> oświetlenie stanowiska pracy przy niedostatecznej widoczności lub porze</a:t>
            </a:r>
          </a:p>
          <a:p>
            <a:r>
              <a:rPr lang="pl-PL" sz="1800" dirty="0" smtClean="0"/>
              <a:t>   nocnej.</a:t>
            </a:r>
          </a:p>
          <a:p>
            <a:endParaRPr lang="pl-PL" sz="16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39552" y="5085184"/>
            <a:ext cx="69847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Uwaga !!!</a:t>
            </a:r>
          </a:p>
          <a:p>
            <a:r>
              <a:rPr lang="pl-PL" dirty="0" smtClean="0">
                <a:solidFill>
                  <a:srgbClr val="FF0000"/>
                </a:solidFill>
              </a:rPr>
              <a:t>Praca  pilarką w pomieszczeniach zamkniętych może się odbywać pod warunkiem zastosowania wentylacji lub wyposażenia ratownika w sprzęt ochrony układu oddechowego. Podczas działań w obrębie dróg komunikacyjnych należy wyznaczyć osoby do kierowania ruchem na wolnym pasie ruchu.</a:t>
            </a:r>
            <a:endParaRPr lang="pl-PL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87624" y="152400"/>
            <a:ext cx="7499176" cy="1251062"/>
          </a:xfrm>
        </p:spPr>
        <p:txBody>
          <a:bodyPr/>
          <a:lstStyle/>
          <a:p>
            <a:pPr algn="ctr"/>
            <a:r>
              <a:rPr lang="pl-PL" sz="2000" dirty="0" smtClean="0">
                <a:latin typeface="Arial" pitchFamily="34" charset="0"/>
                <a:cs typeface="Arial" pitchFamily="34" charset="0"/>
              </a:rPr>
              <a:t>Przygotowanie pilarki do pracy</a:t>
            </a:r>
            <a:endParaRPr lang="pl-PL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Shape 133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/>
          <p:cNvSpPr txBox="1"/>
          <p:nvPr/>
        </p:nvSpPr>
        <p:spPr>
          <a:xfrm>
            <a:off x="467544" y="2348880"/>
            <a:ext cx="806489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dirty="0" smtClean="0"/>
              <a:t>Przegotowanie pilarki spalinowej do pracy polega na wykonaniu następujących czynności:</a:t>
            </a:r>
          </a:p>
          <a:p>
            <a:pPr>
              <a:buFont typeface="Wingdings" pitchFamily="2" charset="2"/>
              <a:buChar char="§"/>
            </a:pPr>
            <a:r>
              <a:rPr lang="pl-PL" sz="1800" dirty="0" smtClean="0"/>
              <a:t> sprawdzenie poziomu paliwa i oleju w pilarce,</a:t>
            </a:r>
          </a:p>
          <a:p>
            <a:pPr>
              <a:buFont typeface="Wingdings" pitchFamily="2" charset="2"/>
              <a:buChar char="§"/>
            </a:pPr>
            <a:r>
              <a:rPr lang="pl-PL" sz="1800" dirty="0" smtClean="0"/>
              <a:t> sprawdzenie filtru powietrza,</a:t>
            </a:r>
          </a:p>
          <a:p>
            <a:pPr>
              <a:buFont typeface="Wingdings" pitchFamily="2" charset="2"/>
              <a:buChar char="§"/>
            </a:pPr>
            <a:r>
              <a:rPr lang="pl-PL" sz="1800" dirty="0" smtClean="0"/>
              <a:t> sprawdzenie naciągu piły łańcuchowej i stanu naostrzenia łańcucha i</a:t>
            </a:r>
          </a:p>
          <a:p>
            <a:r>
              <a:rPr lang="pl-PL" sz="1800" dirty="0" smtClean="0"/>
              <a:t>   kierunku ustawienia ogniw,</a:t>
            </a:r>
          </a:p>
          <a:p>
            <a:pPr>
              <a:buFont typeface="Wingdings" pitchFamily="2" charset="2"/>
              <a:buChar char="§"/>
            </a:pPr>
            <a:r>
              <a:rPr lang="pl-PL" sz="1800" dirty="0" smtClean="0"/>
              <a:t> sprawdzenie stanu mocowań uchwytów, osłon,</a:t>
            </a:r>
          </a:p>
          <a:p>
            <a:pPr>
              <a:buFont typeface="Wingdings" pitchFamily="2" charset="2"/>
              <a:buChar char="§"/>
            </a:pPr>
            <a:r>
              <a:rPr lang="pl-PL" sz="1800" dirty="0" smtClean="0"/>
              <a:t> sprawdzenie działania hamulca piły łańcuchowej oraz instalacji elektrycznej</a:t>
            </a:r>
          </a:p>
          <a:p>
            <a:r>
              <a:rPr lang="pl-PL" sz="1800" dirty="0" smtClean="0"/>
              <a:t>   i zespołu zapłonowego ( przełączniki wielofunkcyjne).</a:t>
            </a:r>
          </a:p>
          <a:p>
            <a:pPr>
              <a:buFont typeface="Wingdings" pitchFamily="2" charset="2"/>
              <a:buChar char="§"/>
            </a:pPr>
            <a:endParaRPr lang="pl-PL" sz="1800" dirty="0" smtClean="0"/>
          </a:p>
          <a:p>
            <a:pPr>
              <a:buFont typeface="Wingdings" pitchFamily="2" charset="2"/>
              <a:buChar char="§"/>
            </a:pPr>
            <a:endParaRPr lang="pl-PL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050" y="260350"/>
            <a:ext cx="5329238" cy="865188"/>
          </a:xfrm>
          <a:solidFill>
            <a:schemeClr val="tx1"/>
          </a:solidFill>
        </p:spPr>
        <p:txBody>
          <a:bodyPr/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Paliwa i oleje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84784"/>
            <a:ext cx="8785225" cy="4968404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sz="2000" b="1" dirty="0" smtClean="0"/>
              <a:t>Silnik dwusuwowy musi być zasilany mieszanką paliwową benzyny z olejem zgodnie z instrukcją dla danego typu piły.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000" b="1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sz="2000" b="1" dirty="0" smtClean="0"/>
              <a:t>Np: pilarki Partner 351, 370, 420- benzyna powyżej 90 oktanów ołowiową lub bezołowiową z olejem typu Partner lub Husgwarna przeznaczonych do silników dwusuwowych 1:50.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000" b="1" dirty="0" smtClean="0"/>
              <a:t>W przypadku braku oleju oryginalnego można zastosować inny, wskazany przez punkt serwisowy.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000" b="1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sz="2000" b="1" i="1" dirty="0" smtClean="0">
                <a:solidFill>
                  <a:schemeClr val="accent2"/>
                </a:solidFill>
              </a:rPr>
              <a:t>Do smarowania układu tnącego należy używać odpowiedniego oleju o wysokim wskaźniku lepkości- olej przekładniowy</a:t>
            </a:r>
            <a:r>
              <a:rPr lang="pl-PL" sz="2000" b="1" dirty="0" smtClean="0"/>
              <a:t> </a:t>
            </a:r>
            <a:r>
              <a:rPr lang="pl-PL" sz="2000" b="1" dirty="0" smtClean="0">
                <a:solidFill>
                  <a:srgbClr val="FF0000"/>
                </a:solidFill>
              </a:rPr>
              <a:t>EP 90</a:t>
            </a:r>
            <a:r>
              <a:rPr lang="pl-PL" sz="2000" b="1" dirty="0" smtClean="0">
                <a:solidFill>
                  <a:schemeClr val="accent2"/>
                </a:solidFill>
              </a:rPr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000" b="1" dirty="0" smtClean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sz="2000" b="1" dirty="0" smtClean="0">
                <a:solidFill>
                  <a:srgbClr val="FF0000"/>
                </a:solidFill>
              </a:rPr>
              <a:t>!!! Zbiornik paliwa i oleju napełniać zawsze równocześnie.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000" b="1" dirty="0" smtClean="0">
                <a:solidFill>
                  <a:srgbClr val="FF0000"/>
                </a:solidFill>
              </a:rPr>
              <a:t>Pojemność zbiornika oleju jest tak dobrana, aby w zbiorniku ciągle pozostawała pewna ilość oleju nawet wtedy gdy zbiornik paliwa jest już pusty. </a:t>
            </a:r>
          </a:p>
        </p:txBody>
      </p:sp>
      <p:pic>
        <p:nvPicPr>
          <p:cNvPr id="4" name="Shape 133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1403648" y="620688"/>
            <a:ext cx="7272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solidFill>
                  <a:srgbClr val="FFC000"/>
                </a:solidFill>
              </a:rPr>
              <a:t>           Regulacja naciągu łańcucha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484784"/>
            <a:ext cx="2640961" cy="1944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484784"/>
            <a:ext cx="258099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skanuj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1484784"/>
            <a:ext cx="2879725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Shape 133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ole tekstowe 7"/>
          <p:cNvSpPr txBox="1"/>
          <p:nvPr/>
        </p:nvSpPr>
        <p:spPr>
          <a:xfrm>
            <a:off x="467544" y="4869160"/>
            <a:ext cx="74168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 smtClean="0"/>
          </a:p>
          <a:p>
            <a:r>
              <a:rPr lang="pl-PL" dirty="0" smtClean="0"/>
              <a:t>Sprawdzenie naciągu łańcucha</a:t>
            </a:r>
          </a:p>
          <a:p>
            <a:r>
              <a:rPr lang="pl-PL" dirty="0" smtClean="0"/>
              <a:t>Piła łańcuchowa musi przylegać do dolnej części prowadnicy- przy zluzowanym hamulcu musi jednak istnieć możliwość ręcznego przesuwania piły łańcuchowej po prowadnicy.</a:t>
            </a:r>
            <a:endParaRPr lang="pl-PL" dirty="0"/>
          </a:p>
        </p:txBody>
      </p:sp>
      <p:sp>
        <p:nvSpPr>
          <p:cNvPr id="9" name="pole tekstowe 8"/>
          <p:cNvSpPr txBox="1"/>
          <p:nvPr/>
        </p:nvSpPr>
        <p:spPr>
          <a:xfrm>
            <a:off x="2195736" y="3573016"/>
            <a:ext cx="5040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System bocznego napinania łańcucha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4" descr="Image00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1628775"/>
            <a:ext cx="6334125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3" name="Text Box 5"/>
          <p:cNvSpPr txBox="1">
            <a:spLocks noChangeArrowheads="1"/>
          </p:cNvSpPr>
          <p:nvPr/>
        </p:nvSpPr>
        <p:spPr bwMode="auto">
          <a:xfrm>
            <a:off x="1259632" y="260350"/>
            <a:ext cx="69842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b="1" dirty="0">
                <a:solidFill>
                  <a:srgbClr val="FFC000"/>
                </a:solidFill>
              </a:rPr>
              <a:t>Regulacja smarowania łańcucha tnącego w pilarce Makita DCS7901</a:t>
            </a:r>
          </a:p>
        </p:txBody>
      </p:sp>
      <p:pic>
        <p:nvPicPr>
          <p:cNvPr id="4" name="Shape 133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/>
          <p:cNvSpPr txBox="1"/>
          <p:nvPr/>
        </p:nvSpPr>
        <p:spPr>
          <a:xfrm>
            <a:off x="6732240" y="6309320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Zdjęcie1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87624" y="152400"/>
            <a:ext cx="7499176" cy="1251062"/>
          </a:xfrm>
        </p:spPr>
        <p:txBody>
          <a:bodyPr/>
          <a:lstStyle/>
          <a:p>
            <a:pPr algn="ctr"/>
            <a:r>
              <a:rPr lang="pl-PL" sz="2000" dirty="0" smtClean="0">
                <a:latin typeface="Arial" pitchFamily="34" charset="0"/>
                <a:cs typeface="Arial" pitchFamily="34" charset="0"/>
              </a:rPr>
              <a:t>Zasady uruchamiania pilarki łańcuchowej</a:t>
            </a:r>
            <a:endParaRPr lang="pl-PL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Shape 133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215516" y="2672916"/>
            <a:ext cx="230425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2233458" y="2743208"/>
            <a:ext cx="2448271" cy="1803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5604113" y="2756927"/>
            <a:ext cx="232826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pole tekstowe 8"/>
          <p:cNvSpPr txBox="1"/>
          <p:nvPr/>
        </p:nvSpPr>
        <p:spPr>
          <a:xfrm>
            <a:off x="323528" y="5013176"/>
            <a:ext cx="44644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Pierwszy sposób uruchomienia polega na ustawieniu pilarki na podłożu na stabilnym gruncie tak aby prowadnica nie stykała się z gruntem/przedmiotem.</a:t>
            </a:r>
            <a:endParaRPr lang="pl-PL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5724128" y="5013176"/>
            <a:ext cx="28803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Drugi sposób uruchamiania pilarki odbywa się w pozycji wyprostowanej ratownika, który ma umieszczony tylny uchwyt pilarki między udami.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467544" y="1988840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2</a:t>
            </a:r>
            <a:endParaRPr lang="pl-PL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2627784" y="1988840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3</a:t>
            </a:r>
            <a:endParaRPr lang="pl-PL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5940152" y="2132856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4</a:t>
            </a:r>
            <a:endParaRPr lang="pl-PL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274638"/>
            <a:ext cx="5472385" cy="850900"/>
          </a:xfrm>
          <a:solidFill>
            <a:schemeClr val="tx1"/>
          </a:solidFill>
        </p:spPr>
        <p:txBody>
          <a:bodyPr/>
          <a:lstStyle/>
          <a:p>
            <a:r>
              <a:rPr lang="pl-PL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Eksploatacja piły łańcuchowej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pl-PL" sz="2400" b="1" smtClean="0">
                <a:solidFill>
                  <a:schemeClr val="hlink"/>
                </a:solidFill>
              </a:rPr>
              <a:t>Uruchamianie zimnej pilarki</a:t>
            </a:r>
          </a:p>
          <a:p>
            <a:pPr>
              <a:buFontTx/>
              <a:buNone/>
            </a:pPr>
            <a:r>
              <a:rPr lang="pl-PL" sz="2000" b="1" i="1" smtClean="0">
                <a:solidFill>
                  <a:srgbClr val="FF0000"/>
                </a:solidFill>
              </a:rPr>
              <a:t>-Hamulec bezpieczeństwa</a:t>
            </a:r>
            <a:r>
              <a:rPr lang="pl-PL" sz="2000" smtClean="0"/>
              <a:t>: zwolnij poprzez dociśnięcie jego dźwigni do uchwytu przedniego.</a:t>
            </a:r>
          </a:p>
          <a:p>
            <a:pPr>
              <a:buFontTx/>
              <a:buNone/>
            </a:pPr>
            <a:r>
              <a:rPr lang="pl-PL" sz="2000" b="1" i="1" smtClean="0">
                <a:solidFill>
                  <a:srgbClr val="FF0000"/>
                </a:solidFill>
              </a:rPr>
              <a:t>-Zapłon</a:t>
            </a:r>
            <a:r>
              <a:rPr lang="pl-PL" sz="2000" smtClean="0"/>
              <a:t>: włącz wyłącznik zapłonu.</a:t>
            </a:r>
          </a:p>
          <a:p>
            <a:pPr>
              <a:buFontTx/>
              <a:buNone/>
            </a:pPr>
            <a:r>
              <a:rPr lang="pl-PL" sz="2000" b="1" i="1" smtClean="0">
                <a:solidFill>
                  <a:srgbClr val="FF0000"/>
                </a:solidFill>
              </a:rPr>
              <a:t>-Ssanie</a:t>
            </a:r>
            <a:r>
              <a:rPr lang="pl-PL" sz="2000" smtClean="0"/>
              <a:t>: wyciągnij dźwignię ssania do pozycji włączonej.</a:t>
            </a:r>
          </a:p>
          <a:p>
            <a:pPr>
              <a:buFontTx/>
              <a:buNone/>
            </a:pPr>
            <a:r>
              <a:rPr lang="pl-PL" sz="2000" b="1" i="1" smtClean="0">
                <a:solidFill>
                  <a:srgbClr val="FF0000"/>
                </a:solidFill>
              </a:rPr>
              <a:t>-Ustawienie obrotów rozruchowych</a:t>
            </a:r>
            <a:r>
              <a:rPr lang="pl-PL" sz="2000" smtClean="0"/>
              <a:t>: obroty rozruchowe ustawiane ą automatycznie poprzez wyciągnięcie dźwigni ssania do pozycji włączonej. Jeżeli pilarka została wyposażona w zawór dekompresyjny włącz go, aby ułatwić sobie rozruch przez  zmniejszenie ciśnienia sprężania. Zaworu można używać każdorazowo przy rozruchu silnika, gdyż powróci on automatycznie do stanu wyjściowego po uruchomieniu silnika.</a:t>
            </a:r>
          </a:p>
          <a:p>
            <a:pPr>
              <a:buFontTx/>
              <a:buNone/>
            </a:pPr>
            <a:endParaRPr lang="pl-PL" sz="2000" smtClean="0"/>
          </a:p>
        </p:txBody>
      </p:sp>
      <p:pic>
        <p:nvPicPr>
          <p:cNvPr id="4" name="Shape 133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274638"/>
            <a:ext cx="4968875" cy="850900"/>
          </a:xfrm>
          <a:solidFill>
            <a:schemeClr val="tx1"/>
          </a:solidFill>
        </p:spPr>
        <p:txBody>
          <a:bodyPr/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</a:rPr>
              <a:t>Eksploatacja piły łańcuchowej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pl-PL" sz="2400" b="1" dirty="0" smtClean="0">
                <a:solidFill>
                  <a:schemeClr val="accent2"/>
                </a:solidFill>
              </a:rPr>
              <a:t>Uruchamianie ciepłej pilarki</a:t>
            </a:r>
            <a:r>
              <a:rPr lang="pl-PL" sz="2400" b="1" dirty="0" smtClean="0">
                <a:solidFill>
                  <a:schemeClr val="hlink"/>
                </a:solidFill>
              </a:rPr>
              <a:t> </a:t>
            </a:r>
            <a:r>
              <a:rPr lang="pl-PL" sz="2400" b="1" dirty="0" smtClean="0">
                <a:solidFill>
                  <a:srgbClr val="FF0000"/>
                </a:solidFill>
              </a:rPr>
              <a:t>,,silnik gorący’’</a:t>
            </a:r>
          </a:p>
          <a:p>
            <a:pPr>
              <a:buFontTx/>
              <a:buNone/>
            </a:pPr>
            <a:r>
              <a:rPr lang="pl-PL" sz="2000" dirty="0" smtClean="0"/>
              <a:t>Do uruchomienia silnika powtórz wszystkie czynności niezbędne przy uruchamianiu silnika zimnego, z wyjątkiem włączania ssania. Obroty rozruchowe zostały ustawione przy pierwszym rozruch</a:t>
            </a:r>
          </a:p>
          <a:p>
            <a:pPr>
              <a:buFontTx/>
              <a:buNone/>
            </a:pPr>
            <a:endParaRPr lang="pl-PL" sz="2000" dirty="0" smtClean="0"/>
          </a:p>
          <a:p>
            <a:pPr>
              <a:buFontTx/>
              <a:buNone/>
            </a:pPr>
            <a:r>
              <a:rPr lang="pl-PL" sz="2400" b="1" dirty="0" smtClean="0">
                <a:solidFill>
                  <a:schemeClr val="accent2"/>
                </a:solidFill>
              </a:rPr>
              <a:t>Zatrzymanie silnika</a:t>
            </a:r>
          </a:p>
          <a:p>
            <a:pPr>
              <a:buFontTx/>
              <a:buNone/>
            </a:pPr>
            <a:r>
              <a:rPr lang="pl-PL" sz="2000" dirty="0" smtClean="0"/>
              <a:t>Silnik zatrzymuje się przez wyłączenie zapłonu (przesuń wyłącznik w pozycję stop)</a:t>
            </a:r>
          </a:p>
          <a:p>
            <a:pPr>
              <a:buFontTx/>
              <a:buNone/>
            </a:pPr>
            <a:endParaRPr lang="pl-PL" sz="2000" b="1" dirty="0" smtClean="0">
              <a:solidFill>
                <a:schemeClr val="accent2"/>
              </a:solidFill>
            </a:endParaRPr>
          </a:p>
          <a:p>
            <a:pPr>
              <a:buFontTx/>
              <a:buNone/>
            </a:pPr>
            <a:endParaRPr lang="pl-PL" sz="2000" dirty="0" smtClean="0"/>
          </a:p>
        </p:txBody>
      </p:sp>
      <p:pic>
        <p:nvPicPr>
          <p:cNvPr id="4" name="Shape 133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274638"/>
            <a:ext cx="4968875" cy="850900"/>
          </a:xfrm>
          <a:solidFill>
            <a:schemeClr val="tx1"/>
          </a:solidFill>
        </p:spPr>
        <p:txBody>
          <a:bodyPr/>
          <a:lstStyle/>
          <a:p>
            <a:r>
              <a:rPr lang="pl-PL" sz="2800" b="1" dirty="0" smtClean="0">
                <a:solidFill>
                  <a:srgbClr val="FFC000"/>
                </a:solidFill>
              </a:rPr>
              <a:t>Eksploatacja piły łańcuchowej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412776"/>
            <a:ext cx="6264696" cy="492918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sz="2400" b="1" dirty="0" smtClean="0">
                <a:solidFill>
                  <a:schemeClr val="accent2"/>
                </a:solidFill>
              </a:rPr>
              <a:t>Kontrola hamulca automatycznego</a:t>
            </a:r>
            <a:endParaRPr lang="pl-PL" sz="2400" b="1" dirty="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sz="2000" dirty="0" smtClean="0"/>
              <a:t>Trzymając pilarkę w rekach, zbliż się do pniaka lub innego podobnego obiektu, opuść pilarkę w taki sposób aby koniec prowadnicy opadł na pieńku. W momencie dotknięcia łańcucha pilarki do pieńka powinien zadziałać hamulec bezpieczeństwa.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000" dirty="0" smtClean="0">
                <a:solidFill>
                  <a:srgbClr val="FF0000"/>
                </a:solidFill>
              </a:rPr>
              <a:t>!!! Uwaga podczas próby silnik musi być wyłączony.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0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b="1" dirty="0" smtClean="0">
                <a:solidFill>
                  <a:schemeClr val="accent2"/>
                </a:solidFill>
              </a:rPr>
              <a:t>Kontrola hamulca automatycznego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000" dirty="0" smtClean="0"/>
              <a:t>Uruchom pilarkę, a następnie ustaw na równym podłożu. Upewnij się, że łańcuch nie dotyka ziemi, lub jakiegoś znajdującego się na ziemi przedmiotu.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000" dirty="0" smtClean="0"/>
              <a:t>Chwyć mocno oba uchwyty urządzenia.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000" dirty="0" smtClean="0"/>
              <a:t>Dodaj gwałtownie gazu, a następnie nadgarstkiem lewej ręki przesuń do przodu dźwignię hamulca bezpieczeństwa- łańcuch pilarki powinien natychmiast zatrzymać się. 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000" b="1" dirty="0" smtClean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pl-PL" sz="2000" dirty="0" smtClean="0"/>
          </a:p>
        </p:txBody>
      </p:sp>
      <p:pic>
        <p:nvPicPr>
          <p:cNvPr id="4" name="Shape 133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6732239" y="1700809"/>
            <a:ext cx="2016225" cy="1872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7200292" y="4113076"/>
            <a:ext cx="136815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pole tekstowe 6"/>
          <p:cNvSpPr txBox="1"/>
          <p:nvPr/>
        </p:nvSpPr>
        <p:spPr>
          <a:xfrm>
            <a:off x="6948264" y="3789040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5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020272" y="5949280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6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dirty="0"/>
              <a:t>CZYNNOŚCI KONSERWACJI OKRESOWEJ</a:t>
            </a:r>
            <a:br>
              <a:rPr lang="pl-PL" sz="2800" b="1" dirty="0"/>
            </a:br>
            <a:r>
              <a:rPr lang="pl-PL" sz="2400" b="1" dirty="0"/>
              <a:t>Po zakończeniu pracy    </a:t>
            </a:r>
            <a:br>
              <a:rPr lang="pl-PL" sz="2400" b="1" dirty="0"/>
            </a:br>
            <a:r>
              <a:rPr lang="pl-PL" sz="2400" b="1" dirty="0"/>
              <a:t>Kontrola układu smarowania łańcucha</a:t>
            </a:r>
            <a:r>
              <a:rPr lang="pl-PL" sz="4000" dirty="0"/>
              <a:t> </a:t>
            </a: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844675"/>
            <a:ext cx="4392613" cy="45259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Skontrolować </a:t>
            </a:r>
            <a:r>
              <a:rPr lang="pl-PL" sz="2400" dirty="0"/>
              <a:t>działanie </a:t>
            </a:r>
            <a:r>
              <a:rPr lang="pl-PL" sz="2400" dirty="0" smtClean="0"/>
              <a:t>układu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smarowania </a:t>
            </a:r>
            <a:r>
              <a:rPr lang="pl-PL" sz="2400" dirty="0"/>
              <a:t>łańcucha, </a:t>
            </a:r>
            <a:r>
              <a:rPr lang="pl-PL" sz="2400" dirty="0" smtClean="0"/>
              <a:t>tj.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sprawdzić</a:t>
            </a:r>
            <a:r>
              <a:rPr lang="pl-PL" sz="2400" dirty="0"/>
              <a:t>, czy pompa </a:t>
            </a:r>
            <a:r>
              <a:rPr lang="pl-PL" sz="2400" dirty="0" smtClean="0"/>
              <a:t>podaje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olej   </a:t>
            </a:r>
            <a:r>
              <a:rPr lang="pl-PL" sz="2400" dirty="0"/>
              <a:t>do smarowania </a:t>
            </a:r>
            <a:r>
              <a:rPr lang="pl-PL" sz="2400" dirty="0" smtClean="0"/>
              <a:t>łańcucha.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W </a:t>
            </a:r>
            <a:r>
              <a:rPr lang="pl-PL" sz="2400" dirty="0"/>
              <a:t>tym celu należy </a:t>
            </a:r>
            <a:r>
              <a:rPr lang="pl-PL" sz="2400" dirty="0" smtClean="0"/>
              <a:t>skierować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prowadnice </a:t>
            </a:r>
            <a:r>
              <a:rPr lang="pl-PL" sz="2400" dirty="0"/>
              <a:t>piły na pień </a:t>
            </a:r>
            <a:r>
              <a:rPr lang="pl-PL" sz="2400" dirty="0" smtClean="0"/>
              <a:t>drzewa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lub </a:t>
            </a:r>
            <a:r>
              <a:rPr lang="pl-PL" sz="2400" dirty="0"/>
              <a:t>inną wolną, </a:t>
            </a:r>
            <a:r>
              <a:rPr lang="pl-PL" sz="2400" dirty="0" smtClean="0"/>
              <a:t>czystą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przestrzeń i </a:t>
            </a:r>
            <a:r>
              <a:rPr lang="pl-PL" sz="2400" dirty="0"/>
              <a:t>wprowadzić </a:t>
            </a:r>
            <a:r>
              <a:rPr lang="pl-PL" sz="2400" dirty="0" smtClean="0"/>
              <a:t>silnik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w </a:t>
            </a:r>
            <a:r>
              <a:rPr lang="pl-PL" sz="2400" dirty="0"/>
              <a:t>maksymalne obroty. </a:t>
            </a:r>
            <a:endParaRPr lang="pl-PL" sz="2400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Na </a:t>
            </a:r>
            <a:r>
              <a:rPr lang="pl-PL" sz="2400" dirty="0"/>
              <a:t>przedłużeniu prowadnicy </a:t>
            </a:r>
            <a:r>
              <a:rPr lang="pl-PL" sz="2400" dirty="0" smtClean="0"/>
              <a:t>na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pniu </a:t>
            </a:r>
            <a:r>
              <a:rPr lang="pl-PL" sz="2400" dirty="0"/>
              <a:t>powinien pojawić się </a:t>
            </a:r>
            <a:r>
              <a:rPr lang="pl-PL" sz="2400" dirty="0" smtClean="0"/>
              <a:t>ślad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/>
              <a:t>oleju</a:t>
            </a:r>
            <a:r>
              <a:rPr lang="pl-PL" sz="2400" dirty="0"/>
              <a:t>.</a:t>
            </a:r>
            <a:r>
              <a:rPr lang="pl-PL" sz="2400" dirty="0">
                <a:latin typeface="Times New Roman" pitchFamily="18" charset="0"/>
              </a:rPr>
              <a:t>  </a:t>
            </a:r>
          </a:p>
        </p:txBody>
      </p:sp>
      <p:pic>
        <p:nvPicPr>
          <p:cNvPr id="63495" name="Picture 7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26000" y="1700213"/>
            <a:ext cx="3600450" cy="4425950"/>
          </a:xfrm>
          <a:noFill/>
          <a:ln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705043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 Rodzaje </a:t>
            </a:r>
            <a:r>
              <a:rPr lang="pl-PL" dirty="0"/>
              <a:t>sprzętu mechanicznego i jego przeznaczenie (pilarka łańcuchowa, przecinarka tarczowa, młot udarowy, wyciągarki samochodowe i ręczne</a:t>
            </a:r>
            <a:r>
              <a:rPr lang="pl-PL" dirty="0" smtClean="0"/>
              <a:t>);</a:t>
            </a:r>
          </a:p>
          <a:p>
            <a:r>
              <a:rPr lang="pl-PL" dirty="0" smtClean="0"/>
              <a:t> Podstawowa budowa;</a:t>
            </a:r>
          </a:p>
          <a:p>
            <a:r>
              <a:rPr lang="pl-PL" dirty="0" smtClean="0"/>
              <a:t> </a:t>
            </a:r>
            <a:r>
              <a:rPr lang="pl-PL" dirty="0"/>
              <a:t>Zasady bezpieczeństwa i higieny </a:t>
            </a:r>
            <a:r>
              <a:rPr lang="pl-PL" dirty="0" smtClean="0"/>
              <a:t>pracy;</a:t>
            </a:r>
          </a:p>
          <a:p>
            <a:r>
              <a:rPr lang="pl-PL" dirty="0"/>
              <a:t> </a:t>
            </a:r>
            <a:r>
              <a:rPr lang="pl-PL" dirty="0" smtClean="0"/>
              <a:t>Obsługa </a:t>
            </a:r>
            <a:r>
              <a:rPr lang="pl-PL" dirty="0"/>
              <a:t>i konserwacja bieżąca.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551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/>
              <a:t>Kontrola układu smarowania </a:t>
            </a:r>
            <a:r>
              <a:rPr lang="pl-PL" sz="2400" b="1" dirty="0" smtClean="0"/>
              <a:t>łańcucha</a:t>
            </a:r>
            <a:endParaRPr lang="pl-PL" sz="2400" b="1" dirty="0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600200"/>
            <a:ext cx="4535488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pl-PL" dirty="0"/>
              <a:t>    </a:t>
            </a:r>
            <a:r>
              <a:rPr lang="pl-PL" sz="2400" dirty="0"/>
              <a:t>W przypadku braku śladu oleju należy zgodnie             z instrukcją obsługi wyregulować ilość podawanego oleju.                                       </a:t>
            </a:r>
          </a:p>
          <a:p>
            <a:pPr algn="just">
              <a:buFontTx/>
              <a:buNone/>
            </a:pPr>
            <a:r>
              <a:rPr lang="pl-PL" sz="2400" dirty="0"/>
              <a:t>    Obok pokazano przykładowe oznaczenie (na korpusie piły) miejsca do regulacji wydajności pompy oleju.</a:t>
            </a:r>
          </a:p>
        </p:txBody>
      </p:sp>
      <p:pic>
        <p:nvPicPr>
          <p:cNvPr id="64519" name="Picture 7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21238" y="1600200"/>
            <a:ext cx="3690937" cy="4525963"/>
          </a:xfrm>
          <a:noFill/>
          <a:ln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/>
          <p:cNvSpPr>
            <a:spLocks noGrp="1" noChangeArrowheads="1"/>
          </p:cNvSpPr>
          <p:nvPr>
            <p:ph type="title"/>
          </p:nvPr>
        </p:nvSpPr>
        <p:spPr>
          <a:xfrm>
            <a:off x="1042988" y="274638"/>
            <a:ext cx="7643812" cy="1143000"/>
          </a:xfrm>
        </p:spPr>
        <p:txBody>
          <a:bodyPr/>
          <a:lstStyle/>
          <a:p>
            <a:r>
              <a:rPr lang="pl-PL" sz="2800" b="1"/>
              <a:t>CZYNNOŚCI KONSERWACJI OKRESOWEJ</a:t>
            </a:r>
            <a:br>
              <a:rPr lang="pl-PL" sz="2800" b="1"/>
            </a:br>
            <a:r>
              <a:rPr lang="pl-PL" sz="2400" b="1"/>
              <a:t>Po zakończeniu pracy</a:t>
            </a:r>
            <a:br>
              <a:rPr lang="pl-PL" sz="2400" b="1"/>
            </a:br>
            <a:r>
              <a:rPr lang="pl-PL" sz="2400" b="1"/>
              <a:t>Kontrola elementów układu zapłonowego</a:t>
            </a:r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4508500"/>
            <a:ext cx="7921625" cy="2349500"/>
          </a:xfrm>
        </p:spPr>
        <p:txBody>
          <a:bodyPr/>
          <a:lstStyle/>
          <a:p>
            <a:pPr algn="just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pl-PL" sz="2400"/>
              <a:t>Sprawdzić i wymienić, jeśli to konieczne, świecę zapłonową. Odległość między elektrodami </a:t>
            </a:r>
            <a:r>
              <a:rPr lang="pl-PL" sz="2400" b="1"/>
              <a:t>„A”</a:t>
            </a:r>
            <a:r>
              <a:rPr lang="pl-PL" sz="2400"/>
              <a:t> świecy ustawić zgodnie z instrukcją obsługi. Przeważnie jest to 0,5÷0,8 mm.</a:t>
            </a:r>
          </a:p>
          <a:p>
            <a:pPr algn="just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pl-PL" sz="2400"/>
              <a:t>Przy wymianie świecy na nową  nie zapomnieć           o nakręceniu końcówki </a:t>
            </a:r>
            <a:r>
              <a:rPr lang="pl-PL" sz="2400" b="1"/>
              <a:t>1</a:t>
            </a:r>
            <a:r>
              <a:rPr lang="pl-PL" sz="2400"/>
              <a:t>, która zapewnia prawidłowy kontakt z końcówką </a:t>
            </a:r>
            <a:r>
              <a:rPr lang="pl-PL" sz="2400" b="1"/>
              <a:t>2</a:t>
            </a:r>
            <a:r>
              <a:rPr lang="pl-PL" sz="2400"/>
              <a:t> przewodu wysokiego napięcia. </a:t>
            </a:r>
          </a:p>
        </p:txBody>
      </p:sp>
      <p:pic>
        <p:nvPicPr>
          <p:cNvPr id="65543" name="Picture 7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55875" y="1628775"/>
            <a:ext cx="3600450" cy="2808288"/>
          </a:xfrm>
          <a:noFill/>
          <a:ln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 smtClean="0"/>
              <a:t>Czyszczenie filtra powietrza</a:t>
            </a:r>
            <a:endParaRPr lang="pl-PL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552986" y="1952070"/>
            <a:ext cx="1296143" cy="223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709777" y="3451463"/>
            <a:ext cx="1211452" cy="2030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827886" y="4989538"/>
            <a:ext cx="110485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pole tekstowe 9"/>
          <p:cNvSpPr txBox="1"/>
          <p:nvPr/>
        </p:nvSpPr>
        <p:spPr>
          <a:xfrm>
            <a:off x="323528" y="1628800"/>
            <a:ext cx="4536504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 zależności od wyposażenia, urządzenie może posiadać filtr włóknisty lub tekstylny.</a:t>
            </a:r>
          </a:p>
          <a:p>
            <a:endParaRPr lang="pl-PL" dirty="0" smtClean="0"/>
          </a:p>
          <a:p>
            <a:r>
              <a:rPr lang="pl-PL" dirty="0" smtClean="0"/>
              <a:t>Jeśli wyraźnie spadnie moc silnika należy:</a:t>
            </a:r>
          </a:p>
          <a:p>
            <a:endParaRPr lang="pl-PL" dirty="0" smtClean="0"/>
          </a:p>
          <a:p>
            <a:pPr>
              <a:buFontTx/>
              <a:buChar char="-"/>
            </a:pPr>
            <a:r>
              <a:rPr lang="pl-PL" dirty="0" smtClean="0"/>
              <a:t>Zdemontować pokrywę (otworzyć zamknięcia błyskawiczne lub odkręcić śruby pokrywy),</a:t>
            </a:r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r>
              <a:rPr lang="pl-PL" dirty="0" smtClean="0"/>
              <a:t>Wymontować filtr powietrza</a:t>
            </a:r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r>
              <a:rPr lang="pl-PL" dirty="0" smtClean="0"/>
              <a:t>Czyszczenie filtra po oddzieleniu wkładu wstępnego od włóknistego dokonywać przedmuchując  sprężonym powietrzem 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algn="ctr" eaLnBrk="1" hangingPunct="1"/>
            <a:r>
              <a:rPr lang="pl-PL" sz="2800" b="1" dirty="0" smtClean="0"/>
              <a:t>Budowa przecinarki tarczowej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51520" y="1916832"/>
            <a:ext cx="3816350" cy="34559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1.Tarcza tnąca.	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2.Osłona tarczy.	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3. Zacisk mocujący tarczę.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4. Uchwyt przedni.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5. Tłumik wydechu w osłonie.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6. Uchwyt linki urządzenia rozruchowego.   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7. Filtr powietrza w osłonie.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8. Śruby regulacji gaźnika</a:t>
            </a:r>
            <a:r>
              <a:rPr lang="pl-PL" sz="2000" dirty="0" smtClean="0"/>
              <a:t>.</a:t>
            </a:r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0" y="5722938"/>
            <a:ext cx="399573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pl-PL" b="0">
              <a:latin typeface="Times New Roman" pitchFamily="18" charset="0"/>
            </a:endParaRPr>
          </a:p>
          <a:p>
            <a:endParaRPr lang="pl-PL" b="0">
              <a:latin typeface="Times New Roman" pitchFamily="18" charset="0"/>
            </a:endParaRPr>
          </a:p>
          <a:p>
            <a:endParaRPr lang="pl-PL" b="0">
              <a:latin typeface="Times New Roman" pitchFamily="18" charset="0"/>
            </a:endParaRPr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323850" y="4437063"/>
            <a:ext cx="39258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0" dirty="0"/>
              <a:t>  9. Korek zbiornika paliwa.</a:t>
            </a:r>
          </a:p>
          <a:p>
            <a:r>
              <a:rPr lang="pl-PL" sz="2000" b="0" dirty="0"/>
              <a:t>10. Wyłącznik zapłonu.</a:t>
            </a:r>
          </a:p>
          <a:p>
            <a:r>
              <a:rPr lang="pl-PL" sz="2000" b="0" dirty="0"/>
              <a:t>11. Dźwignia „ssania”.</a:t>
            </a:r>
          </a:p>
        </p:txBody>
      </p:sp>
      <p:sp>
        <p:nvSpPr>
          <p:cNvPr id="93190" name="Rectangle 6"/>
          <p:cNvSpPr>
            <a:spLocks noChangeArrowheads="1"/>
          </p:cNvSpPr>
          <p:nvPr/>
        </p:nvSpPr>
        <p:spPr bwMode="auto">
          <a:xfrm>
            <a:off x="323850" y="5373688"/>
            <a:ext cx="45354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0" dirty="0"/>
              <a:t>12. Blokada przycisku przyspiesznika. </a:t>
            </a:r>
          </a:p>
          <a:p>
            <a:r>
              <a:rPr lang="pl-PL" sz="2000" b="0" dirty="0"/>
              <a:t>13. Przycisk przyspiesznika.</a:t>
            </a:r>
          </a:p>
          <a:p>
            <a:r>
              <a:rPr lang="pl-PL" sz="2000" b="0" dirty="0"/>
              <a:t>14. Przycisk przyspiesznika.</a:t>
            </a:r>
          </a:p>
        </p:txBody>
      </p:sp>
      <p:pic>
        <p:nvPicPr>
          <p:cNvPr id="93191" name="Picture 7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3" cstate="print"/>
          <a:srcRect r="6650" b="50900"/>
          <a:stretch>
            <a:fillRect/>
          </a:stretch>
        </p:blipFill>
        <p:spPr>
          <a:xfrm>
            <a:off x="4067944" y="1700213"/>
            <a:ext cx="4896669" cy="2732087"/>
          </a:xfrm>
          <a:noFill/>
        </p:spPr>
      </p:pic>
      <p:pic>
        <p:nvPicPr>
          <p:cNvPr id="8" name="Shape 133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algn="ctr" eaLnBrk="1" hangingPunct="1"/>
            <a:r>
              <a:rPr lang="pl-PL" sz="2800" b="1" dirty="0" smtClean="0"/>
              <a:t>Budowa przecinarki tarczowej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580063" y="1600200"/>
            <a:ext cx="3563937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pl-PL" sz="2000" smtClean="0"/>
              <a:t>    15. Świeca zapłonowa. </a:t>
            </a:r>
          </a:p>
          <a:p>
            <a:pPr eaLnBrk="1" hangingPunct="1">
              <a:buFontTx/>
              <a:buNone/>
            </a:pPr>
            <a:r>
              <a:rPr lang="pl-PL" sz="2000" smtClean="0"/>
              <a:t>    16. Użebrowanie     </a:t>
            </a:r>
          </a:p>
          <a:p>
            <a:pPr eaLnBrk="1" hangingPunct="1">
              <a:buFontTx/>
              <a:buNone/>
            </a:pPr>
            <a:r>
              <a:rPr lang="pl-PL" sz="2000" smtClean="0"/>
              <a:t>          cylindra silnika.</a:t>
            </a:r>
          </a:p>
          <a:p>
            <a:pPr eaLnBrk="1" hangingPunct="1">
              <a:buFontTx/>
              <a:buNone/>
            </a:pPr>
            <a:r>
              <a:rPr lang="pl-PL" sz="2000" smtClean="0"/>
              <a:t>    17. Elementy naciągu </a:t>
            </a:r>
          </a:p>
          <a:p>
            <a:pPr eaLnBrk="1" hangingPunct="1">
              <a:buFontTx/>
              <a:buNone/>
            </a:pPr>
            <a:r>
              <a:rPr lang="pl-PL" sz="2000" smtClean="0"/>
              <a:t>          paska klinowego.</a:t>
            </a:r>
          </a:p>
          <a:p>
            <a:pPr eaLnBrk="1" hangingPunct="1">
              <a:buFontTx/>
              <a:buNone/>
            </a:pPr>
            <a:r>
              <a:rPr lang="pl-PL" sz="2000" smtClean="0"/>
              <a:t>    18. Elementy naciągu   </a:t>
            </a:r>
          </a:p>
          <a:p>
            <a:pPr eaLnBrk="1" hangingPunct="1">
              <a:buFontTx/>
              <a:buNone/>
            </a:pPr>
            <a:r>
              <a:rPr lang="pl-PL" sz="2000" smtClean="0"/>
              <a:t>          paska klinowego.</a:t>
            </a:r>
          </a:p>
          <a:p>
            <a:pPr eaLnBrk="1" hangingPunct="1">
              <a:buFontTx/>
              <a:buNone/>
            </a:pPr>
            <a:r>
              <a:rPr lang="pl-PL" sz="2000" smtClean="0"/>
              <a:t>    19. Uchwyt odsłony tarczy</a:t>
            </a:r>
          </a:p>
          <a:p>
            <a:pPr eaLnBrk="1" hangingPunct="1">
              <a:buFontTx/>
              <a:buNone/>
            </a:pPr>
            <a:r>
              <a:rPr lang="pl-PL" sz="2000" smtClean="0"/>
              <a:t>          tnącej.</a:t>
            </a:r>
          </a:p>
        </p:txBody>
      </p:sp>
      <p:pic>
        <p:nvPicPr>
          <p:cNvPr id="94212" name="Picture 4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0825" y="2060575"/>
            <a:ext cx="5473700" cy="2592388"/>
          </a:xfrm>
          <a:noFill/>
        </p:spPr>
      </p:pic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179388" y="5218113"/>
            <a:ext cx="84963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pl-PL" sz="2400" b="0"/>
              <a:t>Poszczególne piły różnią się od siebie mocą zastosowanego silnika oraz  średnicą i rodzajem tarczy tnącej.</a:t>
            </a:r>
            <a:r>
              <a:rPr lang="pl-PL" sz="2400" b="0">
                <a:latin typeface="Times New Roman" pitchFamily="18" charset="0"/>
              </a:rPr>
              <a:t>  </a:t>
            </a:r>
          </a:p>
        </p:txBody>
      </p:sp>
      <p:pic>
        <p:nvPicPr>
          <p:cNvPr id="6" name="Shape 133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ole tekstowe 6"/>
          <p:cNvSpPr txBox="1"/>
          <p:nvPr/>
        </p:nvSpPr>
        <p:spPr>
          <a:xfrm>
            <a:off x="251520" y="4725144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7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2771775" y="274638"/>
            <a:ext cx="4105275" cy="633412"/>
          </a:xfrm>
          <a:solidFill>
            <a:schemeClr val="tx1"/>
          </a:solidFill>
        </p:spPr>
        <p:txBody>
          <a:bodyPr/>
          <a:lstStyle/>
          <a:p>
            <a:pPr algn="ctr" eaLnBrk="1" hangingPunct="1"/>
            <a:r>
              <a:rPr lang="pl-PL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Paliwa i oleje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pl-PL" sz="2000" b="1" dirty="0" smtClean="0"/>
              <a:t>Silniki przecinarek są szybkoobrotowymi silnikami dwusuwowymi. Do sporządzenia mieszanki paliwowo-olejowej należy używać benzyn i olejów silnikowych najwyższej jakości. Do mieszanki paliwowo olejowej należy stosować wyłącznie benzynę bezołowiową o liczbie oktanowej co najmniej LO 90 oraz olej do silników dwusuwowych zalecanych przez producenta. </a:t>
            </a:r>
          </a:p>
          <a:p>
            <a:pPr eaLnBrk="1" hangingPunct="1">
              <a:buFontTx/>
              <a:buNone/>
            </a:pPr>
            <a:endParaRPr lang="pl-PL" sz="2000" b="1" dirty="0" smtClean="0"/>
          </a:p>
          <a:p>
            <a:pPr eaLnBrk="1" hangingPunct="1">
              <a:buFontTx/>
              <a:buNone/>
            </a:pPr>
            <a:r>
              <a:rPr lang="pl-PL" sz="2000" b="1" dirty="0" smtClean="0"/>
              <a:t> </a:t>
            </a:r>
            <a:r>
              <a:rPr lang="pl-PL" sz="2000" b="1" dirty="0" smtClean="0">
                <a:solidFill>
                  <a:schemeClr val="accent2"/>
                </a:solidFill>
              </a:rPr>
              <a:t>Przy stosowaniu oleju Partner, Jonsferd lub Husgvarna należy mieszać benzynę z olejem w stosunku 40:1</a:t>
            </a:r>
            <a:r>
              <a:rPr lang="pl-PL" b="1" dirty="0" smtClean="0"/>
              <a:t> </a:t>
            </a:r>
          </a:p>
        </p:txBody>
      </p:sp>
      <p:pic>
        <p:nvPicPr>
          <p:cNvPr id="4" name="Shape 133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pPr algn="ctr" eaLnBrk="1" hangingPunct="1"/>
            <a:r>
              <a:rPr lang="pl-PL" sz="2400" dirty="0" smtClean="0">
                <a:solidFill>
                  <a:srgbClr val="FFC000"/>
                </a:solidFill>
              </a:rPr>
              <a:t>Eksploatacja przecinarki tarczowej</a:t>
            </a:r>
            <a:endParaRPr lang="pl-PL" sz="2400" dirty="0" smtClean="0">
              <a:solidFill>
                <a:srgbClr val="FF0000"/>
              </a:solidFill>
            </a:endParaRPr>
          </a:p>
        </p:txBody>
      </p:sp>
      <p:pic>
        <p:nvPicPr>
          <p:cNvPr id="102403" name="Picture 5" descr="skanuj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850" y="2060575"/>
            <a:ext cx="8135938" cy="3384550"/>
          </a:xfrm>
        </p:spPr>
      </p:pic>
      <p:pic>
        <p:nvPicPr>
          <p:cNvPr id="4" name="Shape 133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/>
          <p:cNvSpPr txBox="1"/>
          <p:nvPr/>
        </p:nvSpPr>
        <p:spPr>
          <a:xfrm>
            <a:off x="5292080" y="6093296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8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pPr algn="ctr" eaLnBrk="1" hangingPunct="1"/>
            <a:r>
              <a:rPr lang="pl-PL" sz="2400" dirty="0" smtClean="0">
                <a:solidFill>
                  <a:srgbClr val="FFC000"/>
                </a:solidFill>
              </a:rPr>
              <a:t>Eksploatacja przecinarki tarczowej</a:t>
            </a:r>
            <a:endParaRPr lang="pl-PL" sz="2400" dirty="0" smtClean="0">
              <a:solidFill>
                <a:srgbClr val="FF0000"/>
              </a:solidFill>
            </a:endParaRPr>
          </a:p>
        </p:txBody>
      </p:sp>
      <p:pic>
        <p:nvPicPr>
          <p:cNvPr id="103427" name="Picture 5" descr="skanuj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71550" y="1895475"/>
            <a:ext cx="3455988" cy="3117850"/>
          </a:xfrm>
        </p:spPr>
      </p:pic>
      <p:sp>
        <p:nvSpPr>
          <p:cNvPr id="103428" name="Text Box 6"/>
          <p:cNvSpPr txBox="1">
            <a:spLocks noChangeArrowheads="1"/>
          </p:cNvSpPr>
          <p:nvPr/>
        </p:nvSpPr>
        <p:spPr bwMode="auto">
          <a:xfrm>
            <a:off x="4787900" y="2852738"/>
            <a:ext cx="3887788" cy="16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>
                <a:solidFill>
                  <a:srgbClr val="FF0000"/>
                </a:solidFill>
              </a:rPr>
              <a:t>Ciepły silnik</a:t>
            </a:r>
          </a:p>
          <a:p>
            <a:pPr>
              <a:spcBef>
                <a:spcPct val="50000"/>
              </a:spcBef>
            </a:pPr>
            <a:r>
              <a:rPr lang="pl-PL" b="0"/>
              <a:t>Wszystkie czynności wykonać jak przy zimnym silniku, z wyjątkiem umieszczenia wyłącznika (6) w pozycji ssania. </a:t>
            </a:r>
          </a:p>
        </p:txBody>
      </p:sp>
      <p:pic>
        <p:nvPicPr>
          <p:cNvPr id="5" name="Shape 133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/>
          <p:cNvSpPr txBox="1"/>
          <p:nvPr/>
        </p:nvSpPr>
        <p:spPr>
          <a:xfrm>
            <a:off x="1043608" y="5301208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9</a:t>
            </a:r>
            <a:endParaRPr lang="pl-PL" dirty="0"/>
          </a:p>
        </p:txBody>
      </p:sp>
      <p:pic>
        <p:nvPicPr>
          <p:cNvPr id="7" name="Picture 5" descr="skanuj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6228184" y="4293096"/>
            <a:ext cx="1800200" cy="18397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88640"/>
            <a:ext cx="8229600" cy="1252727"/>
          </a:xfrm>
          <a:solidFill>
            <a:schemeClr val="tx1"/>
          </a:solidFill>
        </p:spPr>
        <p:txBody>
          <a:bodyPr/>
          <a:lstStyle/>
          <a:p>
            <a:pPr algn="ctr" eaLnBrk="1" hangingPunct="1"/>
            <a:r>
              <a:rPr lang="pl-PL" sz="24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Eksploatacja przecinarki tarczowej</a:t>
            </a:r>
            <a:endParaRPr lang="pl-PL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451" name="Picture 5" descr="skanuj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-18540"/>
          <a:stretch>
            <a:fillRect/>
          </a:stretch>
        </p:blipFill>
        <p:spPr>
          <a:xfrm>
            <a:off x="1908175" y="2492375"/>
            <a:ext cx="5256213" cy="2305050"/>
          </a:xfrm>
        </p:spPr>
      </p:pic>
      <p:pic>
        <p:nvPicPr>
          <p:cNvPr id="4" name="Shape 133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/>
          <p:cNvSpPr txBox="1"/>
          <p:nvPr/>
        </p:nvSpPr>
        <p:spPr>
          <a:xfrm>
            <a:off x="2051720" y="5085184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10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pPr algn="ctr" eaLnBrk="1" hangingPunct="1"/>
            <a:r>
              <a:rPr lang="pl-PL" sz="28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Regulacja naciągu paska napędowego</a:t>
            </a:r>
          </a:p>
        </p:txBody>
      </p:sp>
      <p:pic>
        <p:nvPicPr>
          <p:cNvPr id="105475" name="Picture 5" descr="skanuj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43608" y="1628800"/>
            <a:ext cx="6751637" cy="2592288"/>
          </a:xfrm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4365104"/>
            <a:ext cx="2736304" cy="2338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Shape 133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/>
          <p:cNvSpPr txBox="1"/>
          <p:nvPr/>
        </p:nvSpPr>
        <p:spPr>
          <a:xfrm>
            <a:off x="7524328" y="3861048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     Zdjęcie 11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" name="Shape 133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ostokąt 5"/>
          <p:cNvSpPr/>
          <p:nvPr/>
        </p:nvSpPr>
        <p:spPr>
          <a:xfrm>
            <a:off x="2627784" y="476672"/>
            <a:ext cx="48990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b="1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Ratowniczy sprzęt mechaniczny</a:t>
            </a:r>
            <a:endParaRPr lang="pl-PL" sz="28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467544" y="1772816"/>
            <a:ext cx="51125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Ratowniczy sprzęt mechaniczny stanowi jedną z wielu grup sprzętu ratowniczego.</a:t>
            </a:r>
          </a:p>
          <a:p>
            <a:r>
              <a:rPr lang="pl-PL" dirty="0" smtClean="0"/>
              <a:t>Ma zastosowanie podczas prowadzenia akcji ratownictwa technicznego oraz do ratowania ludzi i dóbr materialnych. Sprzęt taki może mieć zastosowanie zarówno w pomieszczeniach zamkniętych, jak i w przestrzeni otwartej, np. podczas usuwania przeszkód na drogach dla ratowników i osób poszkodowanych.</a:t>
            </a:r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149080"/>
            <a:ext cx="417149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1700808"/>
            <a:ext cx="3312368" cy="1929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4" descr="skanu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313" y="404813"/>
            <a:ext cx="4176712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499" name="Text Box 5"/>
          <p:cNvSpPr txBox="1">
            <a:spLocks noChangeArrowheads="1"/>
          </p:cNvSpPr>
          <p:nvPr/>
        </p:nvSpPr>
        <p:spPr bwMode="auto">
          <a:xfrm>
            <a:off x="2124075" y="5661025"/>
            <a:ext cx="4895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solidFill>
                  <a:srgbClr val="FF0000"/>
                </a:solidFill>
              </a:rPr>
              <a:t>Regulacja naciągu paska napędowego</a:t>
            </a:r>
          </a:p>
        </p:txBody>
      </p:sp>
      <p:pic>
        <p:nvPicPr>
          <p:cNvPr id="4" name="Shape 133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/>
          <p:cNvSpPr txBox="1"/>
          <p:nvPr/>
        </p:nvSpPr>
        <p:spPr>
          <a:xfrm>
            <a:off x="5940152" y="5373216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12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4" descr="skanu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484784"/>
            <a:ext cx="4681537" cy="327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3" name="Text Box 5"/>
          <p:cNvSpPr txBox="1">
            <a:spLocks noChangeArrowheads="1"/>
          </p:cNvSpPr>
          <p:nvPr/>
        </p:nvSpPr>
        <p:spPr bwMode="auto">
          <a:xfrm>
            <a:off x="2123728" y="5157192"/>
            <a:ext cx="4608513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>
                <a:solidFill>
                  <a:srgbClr val="FF0000"/>
                </a:solidFill>
              </a:rPr>
              <a:t>Regulacja naciągu paska napędowego</a:t>
            </a:r>
          </a:p>
          <a:p>
            <a:pPr>
              <a:spcBef>
                <a:spcPct val="50000"/>
              </a:spcBef>
            </a:pPr>
            <a:endParaRPr lang="pl-PL" b="0" dirty="0"/>
          </a:p>
        </p:txBody>
      </p:sp>
      <p:pic>
        <p:nvPicPr>
          <p:cNvPr id="4" name="Shape 133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/>
          <p:cNvSpPr txBox="1"/>
          <p:nvPr/>
        </p:nvSpPr>
        <p:spPr>
          <a:xfrm>
            <a:off x="7020272" y="4365104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13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070225"/>
            <a:ext cx="4248150" cy="375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28600" y="1196752"/>
            <a:ext cx="4648200" cy="3603848"/>
            <a:chOff x="144" y="1008"/>
            <a:chExt cx="3504" cy="2976"/>
          </a:xfrm>
        </p:grpSpPr>
        <p:pic>
          <p:nvPicPr>
            <p:cNvPr id="10855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4" y="1008"/>
              <a:ext cx="3504" cy="29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8559" name="Line 5"/>
            <p:cNvSpPr>
              <a:spLocks noChangeShapeType="1"/>
            </p:cNvSpPr>
            <p:nvPr/>
          </p:nvSpPr>
          <p:spPr bwMode="auto">
            <a:xfrm flipH="1">
              <a:off x="672" y="3264"/>
              <a:ext cx="384" cy="72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08560" name="Freeform 6"/>
            <p:cNvSpPr>
              <a:spLocks/>
            </p:cNvSpPr>
            <p:nvPr/>
          </p:nvSpPr>
          <p:spPr bwMode="auto">
            <a:xfrm>
              <a:off x="962" y="3351"/>
              <a:ext cx="54" cy="81"/>
            </a:xfrm>
            <a:custGeom>
              <a:avLst/>
              <a:gdLst>
                <a:gd name="T0" fmla="*/ 0 w 54"/>
                <a:gd name="T1" fmla="*/ 0 h 81"/>
                <a:gd name="T2" fmla="*/ 27 w 54"/>
                <a:gd name="T3" fmla="*/ 41 h 81"/>
                <a:gd name="T4" fmla="*/ 39 w 54"/>
                <a:gd name="T5" fmla="*/ 65 h 81"/>
                <a:gd name="T6" fmla="*/ 54 w 54"/>
                <a:gd name="T7" fmla="*/ 81 h 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4"/>
                <a:gd name="T13" fmla="*/ 0 h 81"/>
                <a:gd name="T14" fmla="*/ 54 w 54"/>
                <a:gd name="T15" fmla="*/ 81 h 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4" h="81">
                  <a:moveTo>
                    <a:pt x="0" y="0"/>
                  </a:moveTo>
                  <a:cubicBezTo>
                    <a:pt x="11" y="17"/>
                    <a:pt x="14" y="24"/>
                    <a:pt x="27" y="41"/>
                  </a:cubicBezTo>
                  <a:cubicBezTo>
                    <a:pt x="28" y="47"/>
                    <a:pt x="31" y="46"/>
                    <a:pt x="39" y="65"/>
                  </a:cubicBezTo>
                  <a:cubicBezTo>
                    <a:pt x="40" y="67"/>
                    <a:pt x="51" y="78"/>
                    <a:pt x="54" y="81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08561" name="Freeform 7"/>
            <p:cNvSpPr>
              <a:spLocks/>
            </p:cNvSpPr>
            <p:nvPr/>
          </p:nvSpPr>
          <p:spPr bwMode="auto">
            <a:xfrm>
              <a:off x="992" y="3308"/>
              <a:ext cx="54" cy="85"/>
            </a:xfrm>
            <a:custGeom>
              <a:avLst/>
              <a:gdLst>
                <a:gd name="T0" fmla="*/ 0 w 54"/>
                <a:gd name="T1" fmla="*/ 0 h 85"/>
                <a:gd name="T2" fmla="*/ 19 w 54"/>
                <a:gd name="T3" fmla="*/ 28 h 85"/>
                <a:gd name="T4" fmla="*/ 31 w 54"/>
                <a:gd name="T5" fmla="*/ 48 h 85"/>
                <a:gd name="T6" fmla="*/ 48 w 54"/>
                <a:gd name="T7" fmla="*/ 72 h 85"/>
                <a:gd name="T8" fmla="*/ 54 w 54"/>
                <a:gd name="T9" fmla="*/ 8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4"/>
                <a:gd name="T16" fmla="*/ 0 h 85"/>
                <a:gd name="T17" fmla="*/ 54 w 54"/>
                <a:gd name="T18" fmla="*/ 85 h 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4" h="85">
                  <a:moveTo>
                    <a:pt x="0" y="0"/>
                  </a:moveTo>
                  <a:cubicBezTo>
                    <a:pt x="14" y="7"/>
                    <a:pt x="10" y="16"/>
                    <a:pt x="19" y="28"/>
                  </a:cubicBezTo>
                  <a:cubicBezTo>
                    <a:pt x="24" y="35"/>
                    <a:pt x="31" y="48"/>
                    <a:pt x="31" y="48"/>
                  </a:cubicBezTo>
                  <a:cubicBezTo>
                    <a:pt x="34" y="56"/>
                    <a:pt x="43" y="65"/>
                    <a:pt x="48" y="72"/>
                  </a:cubicBezTo>
                  <a:cubicBezTo>
                    <a:pt x="49" y="73"/>
                    <a:pt x="53" y="82"/>
                    <a:pt x="54" y="85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08562" name="Line 8"/>
            <p:cNvSpPr>
              <a:spLocks noChangeShapeType="1"/>
            </p:cNvSpPr>
            <p:nvPr/>
          </p:nvSpPr>
          <p:spPr bwMode="auto">
            <a:xfrm>
              <a:off x="1344" y="3360"/>
              <a:ext cx="240" cy="624"/>
            </a:xfrm>
            <a:prstGeom prst="line">
              <a:avLst/>
            </a:prstGeom>
            <a:noFill/>
            <a:ln w="1143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08563" name="Freeform 9"/>
            <p:cNvSpPr>
              <a:spLocks/>
            </p:cNvSpPr>
            <p:nvPr/>
          </p:nvSpPr>
          <p:spPr bwMode="auto">
            <a:xfrm>
              <a:off x="1269" y="3464"/>
              <a:ext cx="234" cy="60"/>
            </a:xfrm>
            <a:custGeom>
              <a:avLst/>
              <a:gdLst>
                <a:gd name="T0" fmla="*/ 0 w 234"/>
                <a:gd name="T1" fmla="*/ 0 h 60"/>
                <a:gd name="T2" fmla="*/ 99 w 234"/>
                <a:gd name="T3" fmla="*/ 37 h 60"/>
                <a:gd name="T4" fmla="*/ 146 w 234"/>
                <a:gd name="T5" fmla="*/ 48 h 60"/>
                <a:gd name="T6" fmla="*/ 179 w 234"/>
                <a:gd name="T7" fmla="*/ 54 h 60"/>
                <a:gd name="T8" fmla="*/ 234 w 234"/>
                <a:gd name="T9" fmla="*/ 60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4"/>
                <a:gd name="T16" fmla="*/ 0 h 60"/>
                <a:gd name="T17" fmla="*/ 234 w 234"/>
                <a:gd name="T18" fmla="*/ 60 h 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4" h="60">
                  <a:moveTo>
                    <a:pt x="0" y="0"/>
                  </a:moveTo>
                  <a:cubicBezTo>
                    <a:pt x="27" y="10"/>
                    <a:pt x="80" y="30"/>
                    <a:pt x="99" y="37"/>
                  </a:cubicBezTo>
                  <a:cubicBezTo>
                    <a:pt x="108" y="39"/>
                    <a:pt x="137" y="46"/>
                    <a:pt x="146" y="48"/>
                  </a:cubicBezTo>
                  <a:cubicBezTo>
                    <a:pt x="157" y="53"/>
                    <a:pt x="167" y="53"/>
                    <a:pt x="179" y="54"/>
                  </a:cubicBezTo>
                  <a:cubicBezTo>
                    <a:pt x="187" y="60"/>
                    <a:pt x="223" y="59"/>
                    <a:pt x="234" y="6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08564" name="Freeform 10"/>
            <p:cNvSpPr>
              <a:spLocks/>
            </p:cNvSpPr>
            <p:nvPr/>
          </p:nvSpPr>
          <p:spPr bwMode="auto">
            <a:xfrm>
              <a:off x="1302" y="3387"/>
              <a:ext cx="143" cy="122"/>
            </a:xfrm>
            <a:custGeom>
              <a:avLst/>
              <a:gdLst>
                <a:gd name="T0" fmla="*/ 9 w 143"/>
                <a:gd name="T1" fmla="*/ 11 h 122"/>
                <a:gd name="T2" fmla="*/ 20 w 143"/>
                <a:gd name="T3" fmla="*/ 24 h 122"/>
                <a:gd name="T4" fmla="*/ 32 w 143"/>
                <a:gd name="T5" fmla="*/ 42 h 122"/>
                <a:gd name="T6" fmla="*/ 50 w 143"/>
                <a:gd name="T7" fmla="*/ 63 h 122"/>
                <a:gd name="T8" fmla="*/ 69 w 143"/>
                <a:gd name="T9" fmla="*/ 77 h 122"/>
                <a:gd name="T10" fmla="*/ 120 w 143"/>
                <a:gd name="T11" fmla="*/ 110 h 122"/>
                <a:gd name="T12" fmla="*/ 134 w 143"/>
                <a:gd name="T13" fmla="*/ 119 h 122"/>
                <a:gd name="T14" fmla="*/ 143 w 143"/>
                <a:gd name="T15" fmla="*/ 122 h 1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3"/>
                <a:gd name="T25" fmla="*/ 0 h 122"/>
                <a:gd name="T26" fmla="*/ 143 w 143"/>
                <a:gd name="T27" fmla="*/ 122 h 12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3" h="122">
                  <a:moveTo>
                    <a:pt x="9" y="11"/>
                  </a:moveTo>
                  <a:cubicBezTo>
                    <a:pt x="15" y="16"/>
                    <a:pt x="13" y="21"/>
                    <a:pt x="20" y="24"/>
                  </a:cubicBezTo>
                  <a:cubicBezTo>
                    <a:pt x="44" y="48"/>
                    <a:pt x="0" y="0"/>
                    <a:pt x="32" y="42"/>
                  </a:cubicBezTo>
                  <a:cubicBezTo>
                    <a:pt x="35" y="44"/>
                    <a:pt x="47" y="60"/>
                    <a:pt x="50" y="63"/>
                  </a:cubicBezTo>
                  <a:cubicBezTo>
                    <a:pt x="61" y="72"/>
                    <a:pt x="57" y="68"/>
                    <a:pt x="69" y="77"/>
                  </a:cubicBezTo>
                  <a:cubicBezTo>
                    <a:pt x="83" y="93"/>
                    <a:pt x="108" y="105"/>
                    <a:pt x="120" y="110"/>
                  </a:cubicBezTo>
                  <a:cubicBezTo>
                    <a:pt x="125" y="121"/>
                    <a:pt x="120" y="116"/>
                    <a:pt x="134" y="119"/>
                  </a:cubicBezTo>
                  <a:cubicBezTo>
                    <a:pt x="137" y="120"/>
                    <a:pt x="143" y="122"/>
                    <a:pt x="143" y="122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08565" name="Freeform 11"/>
            <p:cNvSpPr>
              <a:spLocks/>
            </p:cNvSpPr>
            <p:nvPr/>
          </p:nvSpPr>
          <p:spPr bwMode="auto">
            <a:xfrm>
              <a:off x="1331" y="3467"/>
              <a:ext cx="112" cy="48"/>
            </a:xfrm>
            <a:custGeom>
              <a:avLst/>
              <a:gdLst>
                <a:gd name="T0" fmla="*/ 0 w 112"/>
                <a:gd name="T1" fmla="*/ 0 h 48"/>
                <a:gd name="T2" fmla="*/ 48 w 112"/>
                <a:gd name="T3" fmla="*/ 21 h 48"/>
                <a:gd name="T4" fmla="*/ 112 w 112"/>
                <a:gd name="T5" fmla="*/ 48 h 48"/>
                <a:gd name="T6" fmla="*/ 0 60000 65536"/>
                <a:gd name="T7" fmla="*/ 0 60000 65536"/>
                <a:gd name="T8" fmla="*/ 0 60000 65536"/>
                <a:gd name="T9" fmla="*/ 0 w 112"/>
                <a:gd name="T10" fmla="*/ 0 h 48"/>
                <a:gd name="T11" fmla="*/ 112 w 112"/>
                <a:gd name="T12" fmla="*/ 48 h 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2" h="48">
                  <a:moveTo>
                    <a:pt x="0" y="0"/>
                  </a:moveTo>
                  <a:cubicBezTo>
                    <a:pt x="15" y="10"/>
                    <a:pt x="21" y="13"/>
                    <a:pt x="48" y="21"/>
                  </a:cubicBezTo>
                  <a:cubicBezTo>
                    <a:pt x="63" y="27"/>
                    <a:pt x="99" y="43"/>
                    <a:pt x="112" y="48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/>
            </a:p>
          </p:txBody>
        </p:sp>
      </p:grpSp>
      <p:sp>
        <p:nvSpPr>
          <p:cNvPr id="108548" name="Rectangle 12"/>
          <p:cNvSpPr>
            <a:spLocks noGrp="1" noChangeArrowheads="1"/>
          </p:cNvSpPr>
          <p:nvPr>
            <p:ph type="title"/>
          </p:nvPr>
        </p:nvSpPr>
        <p:spPr>
          <a:xfrm>
            <a:off x="1835696" y="116632"/>
            <a:ext cx="6939880" cy="762000"/>
          </a:xfrm>
        </p:spPr>
        <p:txBody>
          <a:bodyPr/>
          <a:lstStyle/>
          <a:p>
            <a:pPr algn="ctr" eaLnBrk="1" hangingPunct="1"/>
            <a:r>
              <a:rPr lang="pl-PL" sz="2800" dirty="0" smtClean="0"/>
              <a:t>Demontaż i montaż tarczy tnącej</a:t>
            </a:r>
          </a:p>
        </p:txBody>
      </p:sp>
      <p:sp>
        <p:nvSpPr>
          <p:cNvPr id="108549" name="Text Box 13"/>
          <p:cNvSpPr txBox="1">
            <a:spLocks noChangeArrowheads="1"/>
          </p:cNvSpPr>
          <p:nvPr/>
        </p:nvSpPr>
        <p:spPr bwMode="auto">
          <a:xfrm>
            <a:off x="2627784" y="836712"/>
            <a:ext cx="5791200" cy="822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l-PL" sz="2400" b="0" dirty="0">
                <a:latin typeface="Times New Roman" pitchFamily="18" charset="0"/>
              </a:rPr>
              <a:t>Tarcza tnąca umieszczana jest pomiędzy dwoma talerzykami mocującymi</a:t>
            </a:r>
          </a:p>
        </p:txBody>
      </p:sp>
      <p:sp>
        <p:nvSpPr>
          <p:cNvPr id="108550" name="Text Box 14"/>
          <p:cNvSpPr txBox="1">
            <a:spLocks noChangeArrowheads="1"/>
          </p:cNvSpPr>
          <p:nvPr/>
        </p:nvSpPr>
        <p:spPr bwMode="auto">
          <a:xfrm>
            <a:off x="304800" y="4876800"/>
            <a:ext cx="5715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l-PL" sz="2400" b="0">
                <a:latin typeface="Times New Roman" pitchFamily="18" charset="0"/>
              </a:rPr>
              <a:t>Sprawdź czy końcówki wrzeciona nie wykazują oznak zużycia lub zniszczenia.</a:t>
            </a:r>
          </a:p>
        </p:txBody>
      </p:sp>
      <p:sp>
        <p:nvSpPr>
          <p:cNvPr id="108551" name="Text Box 15"/>
          <p:cNvSpPr txBox="1">
            <a:spLocks noChangeArrowheads="1"/>
          </p:cNvSpPr>
          <p:nvPr/>
        </p:nvSpPr>
        <p:spPr bwMode="auto">
          <a:xfrm>
            <a:off x="5105400" y="2209800"/>
            <a:ext cx="1436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sz="2400" b="0" i="1">
                <a:latin typeface="Times New Roman" pitchFamily="18" charset="0"/>
              </a:rPr>
              <a:t>wrzeciono</a:t>
            </a:r>
            <a:endParaRPr lang="pl-PL" sz="2400" b="0">
              <a:latin typeface="Times New Roman" pitchFamily="18" charset="0"/>
            </a:endParaRPr>
          </a:p>
        </p:txBody>
      </p:sp>
      <p:sp>
        <p:nvSpPr>
          <p:cNvPr id="108552" name="Text Box 16"/>
          <p:cNvSpPr txBox="1">
            <a:spLocks noChangeArrowheads="1"/>
          </p:cNvSpPr>
          <p:nvPr/>
        </p:nvSpPr>
        <p:spPr bwMode="auto">
          <a:xfrm>
            <a:off x="3505200" y="5791200"/>
            <a:ext cx="2474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sz="2400" b="0" i="1">
                <a:latin typeface="Times New Roman" pitchFamily="18" charset="0"/>
              </a:rPr>
              <a:t>talerzyki mocujące</a:t>
            </a:r>
            <a:endParaRPr lang="pl-PL" sz="2400" b="0">
              <a:latin typeface="Times New Roman" pitchFamily="18" charset="0"/>
            </a:endParaRPr>
          </a:p>
        </p:txBody>
      </p:sp>
      <p:sp>
        <p:nvSpPr>
          <p:cNvPr id="108553" name="Text Box 17"/>
          <p:cNvSpPr txBox="1">
            <a:spLocks noChangeArrowheads="1"/>
          </p:cNvSpPr>
          <p:nvPr/>
        </p:nvSpPr>
        <p:spPr bwMode="auto">
          <a:xfrm>
            <a:off x="3276600" y="3886200"/>
            <a:ext cx="15367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sz="2400" b="0" i="1">
                <a:latin typeface="Times New Roman" pitchFamily="18" charset="0"/>
              </a:rPr>
              <a:t>tulejka </a:t>
            </a:r>
          </a:p>
          <a:p>
            <a:pPr eaLnBrk="0" hangingPunct="0"/>
            <a:r>
              <a:rPr lang="pl-PL" sz="2400" b="0" i="1">
                <a:latin typeface="Times New Roman" pitchFamily="18" charset="0"/>
              </a:rPr>
              <a:t>redukcyjna</a:t>
            </a:r>
            <a:endParaRPr lang="pl-PL" sz="2400" b="0">
              <a:latin typeface="Times New Roman" pitchFamily="18" charset="0"/>
            </a:endParaRPr>
          </a:p>
        </p:txBody>
      </p:sp>
      <p:sp>
        <p:nvSpPr>
          <p:cNvPr id="108554" name="Line 18"/>
          <p:cNvSpPr>
            <a:spLocks noChangeShapeType="1"/>
          </p:cNvSpPr>
          <p:nvPr/>
        </p:nvSpPr>
        <p:spPr bwMode="auto">
          <a:xfrm>
            <a:off x="4724400" y="4495800"/>
            <a:ext cx="23622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08555" name="Line 19"/>
          <p:cNvSpPr>
            <a:spLocks noChangeShapeType="1"/>
          </p:cNvSpPr>
          <p:nvPr/>
        </p:nvSpPr>
        <p:spPr bwMode="auto">
          <a:xfrm flipH="1">
            <a:off x="5410200" y="2590800"/>
            <a:ext cx="381000" cy="1371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08556" name="Line 20"/>
          <p:cNvSpPr>
            <a:spLocks noChangeShapeType="1"/>
          </p:cNvSpPr>
          <p:nvPr/>
        </p:nvSpPr>
        <p:spPr bwMode="auto">
          <a:xfrm flipV="1">
            <a:off x="5943600" y="5715000"/>
            <a:ext cx="5334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108557" name="Line 21"/>
          <p:cNvSpPr>
            <a:spLocks noChangeShapeType="1"/>
          </p:cNvSpPr>
          <p:nvPr/>
        </p:nvSpPr>
        <p:spPr bwMode="auto">
          <a:xfrm flipV="1">
            <a:off x="5943600" y="5943600"/>
            <a:ext cx="12192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/>
          </a:p>
        </p:txBody>
      </p:sp>
      <p:pic>
        <p:nvPicPr>
          <p:cNvPr id="22" name="Shape 133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pole tekstowe 22"/>
          <p:cNvSpPr txBox="1"/>
          <p:nvPr/>
        </p:nvSpPr>
        <p:spPr>
          <a:xfrm>
            <a:off x="179512" y="6309320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14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3297238"/>
            <a:ext cx="5410200" cy="356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1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763000" cy="762000"/>
          </a:xfrm>
        </p:spPr>
        <p:txBody>
          <a:bodyPr/>
          <a:lstStyle/>
          <a:p>
            <a:pPr algn="ctr" eaLnBrk="1" hangingPunct="1"/>
            <a:r>
              <a:rPr lang="pl-PL" sz="3200" dirty="0" smtClean="0"/>
              <a:t>Demontaż i montaż tarczy tnącej</a:t>
            </a:r>
          </a:p>
        </p:txBody>
      </p:sp>
      <p:pic>
        <p:nvPicPr>
          <p:cNvPr id="1095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38200"/>
            <a:ext cx="502920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3" name="Text Box 5"/>
          <p:cNvSpPr txBox="1">
            <a:spLocks noChangeArrowheads="1"/>
          </p:cNvSpPr>
          <p:nvPr/>
        </p:nvSpPr>
        <p:spPr bwMode="auto">
          <a:xfrm>
            <a:off x="152400" y="4724400"/>
            <a:ext cx="43434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l-PL" sz="2400" b="0">
                <a:latin typeface="Times New Roman" pitchFamily="18" charset="0"/>
              </a:rPr>
              <a:t>Do montażu i demontażu tarczy tnącej użyj klucza uniwersalnego i śrubokręta do zablokowania wrzeciona.</a:t>
            </a:r>
          </a:p>
        </p:txBody>
      </p:sp>
      <p:sp>
        <p:nvSpPr>
          <p:cNvPr id="109574" name="Text Box 6"/>
          <p:cNvSpPr txBox="1">
            <a:spLocks noChangeArrowheads="1"/>
          </p:cNvSpPr>
          <p:nvPr/>
        </p:nvSpPr>
        <p:spPr bwMode="auto">
          <a:xfrm>
            <a:off x="4953000" y="685800"/>
            <a:ext cx="41910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l-PL" sz="2400" b="0">
                <a:latin typeface="Times New Roman" pitchFamily="18" charset="0"/>
              </a:rPr>
              <a:t>Śrubę mocującą tarczę tnącą dokręcaj ostrożnie, aby nie spowodować uszkodzenia tarczy. Właściwa siła dociskająca tarczę uniemożliwia jej obrót względem talerzyków przy unieruchomionym silniku - jest to siła około 15-25 Nm.</a:t>
            </a:r>
          </a:p>
        </p:txBody>
      </p:sp>
      <p:pic>
        <p:nvPicPr>
          <p:cNvPr id="7" name="Shape 133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251521" y="0"/>
            <a:ext cx="720080" cy="83671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ole tekstowe 7"/>
          <p:cNvSpPr txBox="1"/>
          <p:nvPr/>
        </p:nvSpPr>
        <p:spPr>
          <a:xfrm>
            <a:off x="179512" y="6453336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Zdjęcie 15 i 16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pl-PL" sz="2800" b="1"/>
              <a:t>Czasokres wymiany filtrów</a:t>
            </a:r>
            <a:r>
              <a:rPr lang="pl-PL"/>
              <a:t> 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799"/>
            <a:ext cx="8229600" cy="4497363"/>
          </a:xfrm>
        </p:spPr>
        <p:txBody>
          <a:bodyPr/>
          <a:lstStyle/>
          <a:p>
            <a:pPr algn="just">
              <a:buFontTx/>
              <a:buNone/>
            </a:pPr>
            <a:r>
              <a:rPr lang="pl-PL" dirty="0"/>
              <a:t>   </a:t>
            </a:r>
            <a:r>
              <a:rPr lang="pl-PL" sz="2400" dirty="0"/>
              <a:t>Filtry główne pilarek pracujących przy cięciu betonu należy wymieniać po okresie zalecanym przez producenta. Okresy te w zależności ot typu i marki urządzenia wahają się od 20 do 30 godzin przy cięciu betonu lub innego ceramicznego materiału do 40÷60 godzin przy cięciu stali i innych metali.</a:t>
            </a:r>
          </a:p>
        </p:txBody>
      </p:sp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3132138" y="4221163"/>
            <a:ext cx="34480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  <a:latin typeface="Arial" charset="0"/>
              </a:rPr>
              <a:t>Czyszczenie filtrów</a:t>
            </a:r>
          </a:p>
        </p:txBody>
      </p:sp>
      <p:sp>
        <p:nvSpPr>
          <p:cNvPr id="107525" name="Rectangle 5"/>
          <p:cNvSpPr>
            <a:spLocks noChangeArrowheads="1"/>
          </p:cNvSpPr>
          <p:nvPr/>
        </p:nvSpPr>
        <p:spPr bwMode="auto">
          <a:xfrm>
            <a:off x="827088" y="4868863"/>
            <a:ext cx="777716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sz="2400" dirty="0">
                <a:latin typeface="Arial" charset="0"/>
              </a:rPr>
              <a:t>Złożona konstrukcja filtra powoduje prawidłowe oczyszczenie powietrza. Przed przystąpieniem do czyszczenia filtrów należy dokładnie zapoznać się z instrukcją obsługi.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/>
              <a:t>Czyszczenie filtrów</a:t>
            </a:r>
            <a:r>
              <a:rPr lang="pl-PL" sz="2400" b="1"/>
              <a:t> </a:t>
            </a:r>
            <a:br>
              <a:rPr lang="pl-PL" sz="2400" b="1"/>
            </a:br>
            <a:r>
              <a:rPr lang="pl-PL" sz="2400" b="1"/>
              <a:t>Filtry „suche”</a:t>
            </a:r>
            <a:r>
              <a:rPr lang="pl-PL" sz="4000"/>
              <a:t>  </a:t>
            </a:r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787900" y="2276475"/>
            <a:ext cx="4105275" cy="3849688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pl-PL"/>
              <a:t>  </a:t>
            </a:r>
          </a:p>
          <a:p>
            <a:pPr marL="0" indent="0" algn="just">
              <a:buFontTx/>
              <a:buNone/>
            </a:pPr>
            <a:r>
              <a:rPr lang="pl-PL" sz="2400"/>
              <a:t>Jedne filtry należy tylko </a:t>
            </a:r>
          </a:p>
          <a:p>
            <a:pPr marL="0" indent="0" algn="just">
              <a:buFontTx/>
              <a:buNone/>
            </a:pPr>
            <a:r>
              <a:rPr lang="pl-PL" sz="2400"/>
              <a:t>oczyścić dłonią, a wszelki </a:t>
            </a:r>
          </a:p>
          <a:p>
            <a:pPr marL="0" indent="0" algn="just">
              <a:buFontTx/>
              <a:buNone/>
            </a:pPr>
            <a:r>
              <a:rPr lang="pl-PL" sz="2400"/>
              <a:t>kontakt z wodą lub olejem </a:t>
            </a:r>
          </a:p>
          <a:p>
            <a:pPr marL="0" indent="0">
              <a:buFontTx/>
              <a:buNone/>
            </a:pPr>
            <a:r>
              <a:rPr lang="pl-PL" sz="2400"/>
              <a:t>dyskwalifikuje je z dalszego </a:t>
            </a:r>
          </a:p>
          <a:p>
            <a:pPr marL="0" indent="0" algn="just">
              <a:buFontTx/>
              <a:buNone/>
            </a:pPr>
            <a:r>
              <a:rPr lang="pl-PL" sz="2400"/>
              <a:t>użycia.</a:t>
            </a:r>
          </a:p>
          <a:p>
            <a:pPr marL="0" indent="0"/>
            <a:endParaRPr lang="pl-PL" sz="2400"/>
          </a:p>
        </p:txBody>
      </p:sp>
      <p:pic>
        <p:nvPicPr>
          <p:cNvPr id="103431" name="Picture 7" descr="skanuj0009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1484313"/>
            <a:ext cx="3600450" cy="2543175"/>
          </a:xfrm>
          <a:noFill/>
          <a:ln/>
        </p:spPr>
      </p:pic>
      <p:pic>
        <p:nvPicPr>
          <p:cNvPr id="103432" name="Picture 8" descr="skanuj0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3976688"/>
            <a:ext cx="3600450" cy="248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/>
              <a:t>Czyszczenie filtrów</a:t>
            </a:r>
            <a:br>
              <a:rPr lang="pl-PL" sz="2800" b="1"/>
            </a:br>
            <a:r>
              <a:rPr lang="pl-PL" sz="2400" b="1"/>
              <a:t>Filtry „mokre”</a:t>
            </a:r>
            <a:r>
              <a:rPr lang="pl-PL" sz="4000"/>
              <a:t> </a:t>
            </a:r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635375" y="2852738"/>
            <a:ext cx="5257800" cy="2089150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pl-PL" sz="2400"/>
              <a:t>Inne (często podobnie wyglądające) </a:t>
            </a:r>
          </a:p>
          <a:p>
            <a:pPr marL="0" indent="0">
              <a:buFontTx/>
              <a:buNone/>
            </a:pPr>
            <a:r>
              <a:rPr lang="pl-PL" sz="2400"/>
              <a:t>należy przepłukać wodą i dodatkowo </a:t>
            </a:r>
          </a:p>
          <a:p>
            <a:pPr marL="0" indent="0">
              <a:buFontTx/>
              <a:buNone/>
            </a:pPr>
            <a:r>
              <a:rPr lang="pl-PL" sz="2400"/>
              <a:t>impregnować je specjalnym olejem do filtrów w sprayu.</a:t>
            </a:r>
          </a:p>
        </p:txBody>
      </p:sp>
      <p:pic>
        <p:nvPicPr>
          <p:cNvPr id="105480" name="Picture 8" descr="skanuj0005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1628775"/>
            <a:ext cx="2720975" cy="4784725"/>
          </a:xfrm>
          <a:noFill/>
          <a:ln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2843808" y="404664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smtClean="0">
                <a:solidFill>
                  <a:srgbClr val="FFC000"/>
                </a:solidFill>
              </a:rPr>
              <a:t>Młoty udarowe</a:t>
            </a:r>
            <a:endParaRPr lang="pl-PL" sz="3200" b="1" dirty="0">
              <a:solidFill>
                <a:srgbClr val="FFC000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5110634" y="2386310"/>
            <a:ext cx="4091757" cy="2720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ole tekstowe 4"/>
          <p:cNvSpPr txBox="1"/>
          <p:nvPr/>
        </p:nvSpPr>
        <p:spPr>
          <a:xfrm>
            <a:off x="395536" y="1988840"/>
            <a:ext cx="44644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Młoty udarowe to urządzenia stosowane w straży pożarnej najczęściej w trakcie torowania dojścia dla ratowników przeszukujących pomieszczenia zagruzowane.</a:t>
            </a:r>
          </a:p>
          <a:p>
            <a:r>
              <a:rPr lang="pl-PL" dirty="0" smtClean="0"/>
              <a:t>Ze względu na zastosowany napęd młotów udarowych wyróżniamy następujące ich typy:</a:t>
            </a:r>
          </a:p>
          <a:p>
            <a:pPr>
              <a:buFontTx/>
              <a:buChar char="-"/>
            </a:pPr>
            <a:r>
              <a:rPr lang="pl-PL" dirty="0" smtClean="0"/>
              <a:t> spalinowy,</a:t>
            </a:r>
          </a:p>
          <a:p>
            <a:pPr>
              <a:buFontTx/>
              <a:buChar char="-"/>
            </a:pPr>
            <a:r>
              <a:rPr lang="pl-PL" dirty="0" smtClean="0"/>
              <a:t> elektryczny,</a:t>
            </a:r>
          </a:p>
          <a:p>
            <a:pPr>
              <a:buFontTx/>
              <a:buChar char="-"/>
            </a:pPr>
            <a:r>
              <a:rPr lang="pl-PL" dirty="0" smtClean="0"/>
              <a:t> hydrauliczny,</a:t>
            </a:r>
          </a:p>
          <a:p>
            <a:pPr>
              <a:buFontTx/>
              <a:buChar char="-"/>
            </a:pPr>
            <a:r>
              <a:rPr lang="pl-PL" dirty="0" smtClean="0"/>
              <a:t> pneumatyczny.</a:t>
            </a:r>
            <a:endParaRPr lang="pl-PL" dirty="0"/>
          </a:p>
        </p:txBody>
      </p:sp>
      <p:pic>
        <p:nvPicPr>
          <p:cNvPr id="6" name="Shape 133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323528" y="188640"/>
            <a:ext cx="720080" cy="836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Prostokąt 1"/>
          <p:cNvSpPr>
            <a:spLocks noChangeArrowheads="1"/>
          </p:cNvSpPr>
          <p:nvPr/>
        </p:nvSpPr>
        <p:spPr bwMode="auto">
          <a:xfrm>
            <a:off x="2484438" y="908050"/>
            <a:ext cx="32400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400" dirty="0" smtClean="0">
                <a:solidFill>
                  <a:srgbClr val="FFC000"/>
                </a:solidFill>
              </a:rPr>
              <a:t>Wciągarki</a:t>
            </a:r>
            <a:endParaRPr lang="pl-PL" sz="2400" dirty="0">
              <a:solidFill>
                <a:srgbClr val="FFC000"/>
              </a:solidFill>
            </a:endParaRPr>
          </a:p>
        </p:txBody>
      </p:sp>
      <p:sp>
        <p:nvSpPr>
          <p:cNvPr id="116739" name="pole tekstowe 2"/>
          <p:cNvSpPr txBox="1">
            <a:spLocks noChangeArrowheads="1"/>
          </p:cNvSpPr>
          <p:nvPr/>
        </p:nvSpPr>
        <p:spPr bwMode="auto">
          <a:xfrm>
            <a:off x="611560" y="2204864"/>
            <a:ext cx="7127875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0" dirty="0"/>
              <a:t>Straż pożarna wyposażona została w urządzenia mechaniczne uciągowe zwane wciągarkami. Wykorzystywane są do przemieszczania ciężarów o różnej masie i postaci. </a:t>
            </a:r>
          </a:p>
          <a:p>
            <a:endParaRPr lang="pl-PL" b="0" dirty="0"/>
          </a:p>
          <a:p>
            <a:r>
              <a:rPr lang="pl-PL" b="0" dirty="0"/>
              <a:t>Ze względu na napęd, wciągarki stosowane w straży pożarnej dzielimy na</a:t>
            </a:r>
            <a:r>
              <a:rPr lang="pl-PL" b="0" dirty="0" smtClean="0"/>
              <a:t>:</a:t>
            </a:r>
          </a:p>
          <a:p>
            <a:endParaRPr lang="pl-PL" dirty="0" smtClean="0"/>
          </a:p>
          <a:p>
            <a:endParaRPr lang="pl-PL" b="0" dirty="0"/>
          </a:p>
          <a:p>
            <a:pPr>
              <a:buFontTx/>
              <a:buChar char="-"/>
            </a:pPr>
            <a:r>
              <a:rPr lang="pl-PL" b="0" dirty="0"/>
              <a:t>ręczne</a:t>
            </a:r>
            <a:r>
              <a:rPr lang="pl-PL" b="0" dirty="0" smtClean="0"/>
              <a:t>,</a:t>
            </a:r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b="0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b="0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b="0" dirty="0" smtClean="0"/>
          </a:p>
          <a:p>
            <a:pPr>
              <a:buFontTx/>
              <a:buChar char="-"/>
            </a:pPr>
            <a:endParaRPr lang="pl-PL" dirty="0" smtClean="0"/>
          </a:p>
          <a:p>
            <a:pPr>
              <a:buFontTx/>
              <a:buChar char="-"/>
            </a:pPr>
            <a:endParaRPr lang="pl-PL" b="0" dirty="0" smtClean="0"/>
          </a:p>
          <a:p>
            <a:endParaRPr lang="pl-PL" b="0" dirty="0"/>
          </a:p>
          <a:p>
            <a:pPr>
              <a:buFontTx/>
              <a:buChar char="-"/>
            </a:pPr>
            <a:r>
              <a:rPr lang="pl-PL" dirty="0"/>
              <a:t>s</a:t>
            </a:r>
            <a:r>
              <a:rPr lang="pl-PL" b="0" dirty="0" smtClean="0"/>
              <a:t>ilnikowe</a:t>
            </a:r>
            <a:r>
              <a:rPr lang="pl-PL" b="0" dirty="0"/>
              <a:t>.</a:t>
            </a: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923166"/>
            <a:ext cx="2232247" cy="1674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3501008"/>
            <a:ext cx="1728192" cy="1314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Shape 133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395536" y="260648"/>
            <a:ext cx="720080" cy="836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pole tekstowe 1"/>
          <p:cNvSpPr txBox="1">
            <a:spLocks noChangeArrowheads="1"/>
          </p:cNvSpPr>
          <p:nvPr/>
        </p:nvSpPr>
        <p:spPr bwMode="auto">
          <a:xfrm>
            <a:off x="1692275" y="404813"/>
            <a:ext cx="50403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400" dirty="0" smtClean="0">
                <a:solidFill>
                  <a:srgbClr val="FFC000"/>
                </a:solidFill>
              </a:rPr>
              <a:t>Wciągarki </a:t>
            </a:r>
            <a:r>
              <a:rPr lang="pl-PL" sz="2400" dirty="0">
                <a:solidFill>
                  <a:srgbClr val="FFC000"/>
                </a:solidFill>
              </a:rPr>
              <a:t>ręczne</a:t>
            </a:r>
          </a:p>
        </p:txBody>
      </p:sp>
      <p:sp>
        <p:nvSpPr>
          <p:cNvPr id="117764" name="pole tekstowe 3"/>
          <p:cNvSpPr txBox="1">
            <a:spLocks noChangeArrowheads="1"/>
          </p:cNvSpPr>
          <p:nvPr/>
        </p:nvSpPr>
        <p:spPr bwMode="auto">
          <a:xfrm>
            <a:off x="539750" y="1484313"/>
            <a:ext cx="4824413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0"/>
              <a:t>Są to samodzielne urządzenia uciągowe napędzane siłą ludzkich mięśni. Wykorzystywane są do przemieszczania przedmiotów za pomocą cięgna (liny). Przesuwanie liny we wciągarce ręcznej następuje osiowo – wzdłuż korpusu wciągarki – na skutek działania mechanizmu przesuwającego, napędzanego dźwignią ręczną.</a:t>
            </a:r>
          </a:p>
        </p:txBody>
      </p:sp>
      <p:sp>
        <p:nvSpPr>
          <p:cNvPr id="117765" name="pole tekstowe 4"/>
          <p:cNvSpPr txBox="1">
            <a:spLocks noChangeArrowheads="1"/>
          </p:cNvSpPr>
          <p:nvPr/>
        </p:nvSpPr>
        <p:spPr bwMode="auto">
          <a:xfrm>
            <a:off x="539750" y="4149725"/>
            <a:ext cx="81359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i="1" dirty="0" smtClean="0">
                <a:solidFill>
                  <a:srgbClr val="FF0000"/>
                </a:solidFill>
              </a:rPr>
              <a:t>Wciągarki </a:t>
            </a:r>
            <a:r>
              <a:rPr lang="pl-PL" i="1" dirty="0">
                <a:solidFill>
                  <a:srgbClr val="FF0000"/>
                </a:solidFill>
              </a:rPr>
              <a:t>ręczne znalazły zastosowanie przy: katastrofach budowlanych, przy przemieszczaniu powalonych drzew z obiektów budowlanych lub napowietrznych linii energetycznych.</a:t>
            </a:r>
          </a:p>
        </p:txBody>
      </p:sp>
      <p:sp>
        <p:nvSpPr>
          <p:cNvPr id="117766" name="pole tekstowe 5"/>
          <p:cNvSpPr txBox="1">
            <a:spLocks noChangeArrowheads="1"/>
          </p:cNvSpPr>
          <p:nvPr/>
        </p:nvSpPr>
        <p:spPr bwMode="auto">
          <a:xfrm>
            <a:off x="539750" y="5373688"/>
            <a:ext cx="8135938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Zalety: </a:t>
            </a:r>
            <a:r>
              <a:rPr lang="pl-PL" b="0" i="1"/>
              <a:t>możliwość zastosowania niemal w każdym położeniu, bezstopniowa praca niepowodująca szarpnięć, możliwość zastosowania wewnątrz pomieszczeń.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556792"/>
            <a:ext cx="246061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Shape 133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395536" y="260648"/>
            <a:ext cx="720080" cy="836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" name="Shape 133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ostokąt 5"/>
          <p:cNvSpPr/>
          <p:nvPr/>
        </p:nvSpPr>
        <p:spPr>
          <a:xfrm>
            <a:off x="2627784" y="476672"/>
            <a:ext cx="48990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b="1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Ratowniczy sprzęt mechaniczny</a:t>
            </a:r>
            <a:endParaRPr lang="pl-PL" sz="28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467544" y="1484784"/>
            <a:ext cx="511256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Podział ratowniczego sprzętu mechanicznego</a:t>
            </a:r>
          </a:p>
          <a:p>
            <a:endParaRPr lang="pl-PL" dirty="0" smtClean="0"/>
          </a:p>
          <a:p>
            <a:endParaRPr lang="pl-PL" dirty="0" smtClean="0"/>
          </a:p>
          <a:p>
            <a:pPr>
              <a:buFont typeface="Wingdings" pitchFamily="2" charset="2"/>
              <a:buChar char="q"/>
            </a:pPr>
            <a:r>
              <a:rPr lang="pl-PL" dirty="0" smtClean="0"/>
              <a:t> pilarki przenośne z piłą łańcuchową</a:t>
            </a:r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r>
              <a:rPr lang="pl-PL" dirty="0" smtClean="0"/>
              <a:t>przecinarki tarczowe przenośne</a:t>
            </a:r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r>
              <a:rPr lang="pl-PL" dirty="0" smtClean="0"/>
              <a:t>młoty udarowe</a:t>
            </a:r>
          </a:p>
          <a:p>
            <a:endParaRPr lang="pl-PL" dirty="0" smtClean="0"/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r>
              <a:rPr lang="pl-PL" dirty="0" smtClean="0"/>
              <a:t>wyciągarki ręczne </a:t>
            </a:r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endParaRPr lang="pl-PL" dirty="0" smtClean="0"/>
          </a:p>
          <a:p>
            <a:pPr>
              <a:buFont typeface="Wingdings" pitchFamily="2" charset="2"/>
              <a:buChar char="q"/>
            </a:pPr>
            <a:endParaRPr lang="pl-PL" dirty="0" smtClean="0"/>
          </a:p>
          <a:p>
            <a:pPr>
              <a:buFont typeface="Wingdings" pitchFamily="2" charset="2"/>
              <a:buChar char="q"/>
            </a:pPr>
            <a:r>
              <a:rPr lang="pl-PL" dirty="0" smtClean="0"/>
              <a:t>wyciągarki  mechaniczne</a:t>
            </a:r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1916832"/>
            <a:ext cx="1373119" cy="78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2924944"/>
            <a:ext cx="1368152" cy="727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9952" y="3861048"/>
            <a:ext cx="1368152" cy="83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39952" y="5733256"/>
            <a:ext cx="1368152" cy="899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 descr="C:\Users\KH\Pictures\Wyciągarki samochodowe i sprzęt mechaniczny\DSC_878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39952" y="4797152"/>
            <a:ext cx="1368152" cy="76609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pole tekstowe 1"/>
          <p:cNvSpPr txBox="1">
            <a:spLocks noChangeArrowheads="1"/>
          </p:cNvSpPr>
          <p:nvPr/>
        </p:nvSpPr>
        <p:spPr bwMode="auto">
          <a:xfrm>
            <a:off x="1979613" y="476250"/>
            <a:ext cx="51133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000" dirty="0">
                <a:solidFill>
                  <a:srgbClr val="FFC000"/>
                </a:solidFill>
              </a:rPr>
              <a:t>Wciągarki silnikowe</a:t>
            </a:r>
          </a:p>
        </p:txBody>
      </p:sp>
      <p:pic>
        <p:nvPicPr>
          <p:cNvPr id="11878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2204864"/>
            <a:ext cx="2495550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788" name="pole tekstowe 5"/>
          <p:cNvSpPr txBox="1">
            <a:spLocks noChangeArrowheads="1"/>
          </p:cNvSpPr>
          <p:nvPr/>
        </p:nvSpPr>
        <p:spPr bwMode="auto">
          <a:xfrm>
            <a:off x="467544" y="1772816"/>
            <a:ext cx="4967287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0" dirty="0"/>
              <a:t>Wciągarki silnikowe, to uciągowe urządzenia mechaniczne montowane na pojazdach samochodowych. Napęd wciągarek pochodzi z silnika elektrycznego zasilanego energią elektryczną pojazdu pożarniczego.</a:t>
            </a:r>
          </a:p>
          <a:p>
            <a:endParaRPr lang="pl-PL" b="0" dirty="0"/>
          </a:p>
          <a:p>
            <a:r>
              <a:rPr lang="pl-PL" b="0" dirty="0"/>
              <a:t>Głównymi elementami konstrukcyjnymi wciągarki silnikowej montowanej na ramie pojazdu są:</a:t>
            </a:r>
          </a:p>
          <a:p>
            <a:pPr>
              <a:buFontTx/>
              <a:buChar char="-"/>
            </a:pPr>
            <a:r>
              <a:rPr lang="pl-PL" b="0" dirty="0"/>
              <a:t>silnik elektryczny,</a:t>
            </a:r>
          </a:p>
          <a:p>
            <a:pPr>
              <a:buFontTx/>
              <a:buChar char="-"/>
            </a:pPr>
            <a:r>
              <a:rPr lang="pl-PL" b="0" dirty="0"/>
              <a:t>bęben linowy,</a:t>
            </a:r>
          </a:p>
          <a:p>
            <a:pPr>
              <a:buFontTx/>
              <a:buChar char="-"/>
            </a:pPr>
            <a:r>
              <a:rPr lang="pl-PL" b="0" dirty="0"/>
              <a:t>lina,</a:t>
            </a:r>
          </a:p>
          <a:p>
            <a:pPr>
              <a:buFontTx/>
              <a:buChar char="-"/>
            </a:pPr>
            <a:r>
              <a:rPr lang="pl-PL" b="0" dirty="0"/>
              <a:t>prowadnica rolkowa,</a:t>
            </a:r>
          </a:p>
          <a:p>
            <a:pPr>
              <a:buFontTx/>
              <a:buChar char="-"/>
            </a:pPr>
            <a:r>
              <a:rPr lang="pl-PL" b="0" dirty="0"/>
              <a:t>hamulec.</a:t>
            </a:r>
          </a:p>
          <a:p>
            <a:endParaRPr lang="pl-PL" b="0" dirty="0"/>
          </a:p>
        </p:txBody>
      </p:sp>
      <p:pic>
        <p:nvPicPr>
          <p:cNvPr id="5" name="Shape 133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395536" y="260648"/>
            <a:ext cx="720080" cy="836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179" name="Shape 179"/>
          <p:cNvSpPr/>
          <p:nvPr/>
        </p:nvSpPr>
        <p:spPr>
          <a:xfrm>
            <a:off x="272507" y="1636810"/>
            <a:ext cx="8287022" cy="136014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Shape 18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ole tekstowe 7"/>
          <p:cNvSpPr txBox="1"/>
          <p:nvPr/>
        </p:nvSpPr>
        <p:spPr>
          <a:xfrm>
            <a:off x="251520" y="1844824"/>
            <a:ext cx="84969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pl-PL" sz="1600" dirty="0" smtClean="0"/>
              <a:t>1. Dariusz Gil Wyposażenie techniczne straży pożarnych ,,Sprzęt ratowniczy” SP PSP</a:t>
            </a:r>
          </a:p>
          <a:p>
            <a:pPr marL="342900" indent="-342900"/>
            <a:r>
              <a:rPr lang="pl-PL" sz="1600" dirty="0" smtClean="0"/>
              <a:t>    Bydgoszcz 2009,</a:t>
            </a:r>
          </a:p>
          <a:p>
            <a:pPr marL="342900" indent="-342900"/>
            <a:endParaRPr lang="pl-PL" sz="1600" dirty="0" smtClean="0"/>
          </a:p>
          <a:p>
            <a:r>
              <a:rPr lang="pl-PL" sz="1600" dirty="0" smtClean="0"/>
              <a:t>2. Instrukcja obsługi układów tnących firmy Oregon, Electrolux Poland sp. z o.o. Warszawa</a:t>
            </a:r>
          </a:p>
          <a:p>
            <a:r>
              <a:rPr lang="pl-PL" sz="1600" dirty="0" smtClean="0"/>
              <a:t>    1995,</a:t>
            </a:r>
          </a:p>
          <a:p>
            <a:endParaRPr lang="pl-PL" sz="1600" dirty="0" smtClean="0"/>
          </a:p>
          <a:p>
            <a:r>
              <a:rPr lang="pl-PL" sz="1600" dirty="0" smtClean="0"/>
              <a:t>3. Instrukcja obsługi przecinarek tarczowych Partner</a:t>
            </a:r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ransition spd="slow">
    <p:cut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INDEKS MATERIAŁÓW POBRANYCH Z INTERNETU</a:t>
            </a: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107504" y="1832844"/>
            <a:ext cx="8921000" cy="418844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/>
            <a:r>
              <a:rPr lang="pl-PL" sz="1800" dirty="0" smtClean="0">
                <a:latin typeface="Arial"/>
                <a:ea typeface="Arial"/>
                <a:cs typeface="Arial"/>
                <a:sym typeface="Arial"/>
              </a:rPr>
              <a:t>Zdjęcie 1: Instrukcja obsługi pilarki Makita,</a:t>
            </a:r>
          </a:p>
          <a:p>
            <a:pPr indent="-324612"/>
            <a:r>
              <a:rPr lang="pl-PL" sz="1800" dirty="0" smtClean="0">
                <a:latin typeface="Arial"/>
                <a:ea typeface="Arial"/>
                <a:cs typeface="Arial"/>
                <a:sym typeface="Arial"/>
              </a:rPr>
              <a:t>Zdjęcie 2,3,4:Instrukcja użytkowania pilarki łańcuchowej Stihl MS 362,</a:t>
            </a:r>
          </a:p>
          <a:p>
            <a:pPr indent="-324612"/>
            <a:r>
              <a:rPr lang="pl-PL" sz="1800" dirty="0" smtClean="0">
                <a:latin typeface="Arial"/>
                <a:ea typeface="Arial"/>
                <a:cs typeface="Arial"/>
                <a:sym typeface="Arial"/>
              </a:rPr>
              <a:t>Zdjęcie 5,6: Instrukcja obsługi pilarek Husqvarna 2012,</a:t>
            </a:r>
          </a:p>
          <a:p>
            <a:pPr indent="-324612"/>
            <a:r>
              <a:rPr lang="pl-PL" sz="1800" dirty="0" smtClean="0">
                <a:latin typeface="Arial"/>
                <a:ea typeface="Arial"/>
                <a:cs typeface="Arial"/>
                <a:sym typeface="Arial"/>
              </a:rPr>
              <a:t>Zdjęcie 7: Prezentacja na szkolenie OSP Kierowców konserwatorów sprzętu ratowniczego ,,Konserwacja i eksploatacja pił” Robert Czarnecki, Maciej Gloger,</a:t>
            </a:r>
          </a:p>
          <a:p>
            <a:pPr indent="-324612"/>
            <a:r>
              <a:rPr lang="pl-PL" sz="1800" dirty="0" smtClean="0">
                <a:latin typeface="Arial"/>
                <a:ea typeface="Arial"/>
                <a:cs typeface="Arial"/>
                <a:sym typeface="Arial"/>
              </a:rPr>
              <a:t>Slajd 19,20,21,34,35,36: Prezentacja na szkolenie OSP Kierowców konserwatorów sprzętu ratowniczego ,,Konserwacja i eksploatacja pił” Robert Czarnecki, Maciej Gloger,</a:t>
            </a:r>
          </a:p>
          <a:p>
            <a:pPr lvl="0" indent="-324612"/>
            <a:r>
              <a:rPr lang="pl-PL" sz="1800" dirty="0" smtClean="0">
                <a:latin typeface="Arial"/>
                <a:ea typeface="Arial"/>
                <a:cs typeface="Arial"/>
                <a:sym typeface="Arial"/>
              </a:rPr>
              <a:t>Zdjęcie 8,9,10,11: Instrukcja obsługi przecinarki tarczowej Makita DPC 7311,</a:t>
            </a:r>
          </a:p>
          <a:p>
            <a:pPr indent="-324612"/>
            <a:r>
              <a:rPr lang="pl-PL" sz="1800" dirty="0" smtClean="0">
                <a:latin typeface="Arial"/>
                <a:ea typeface="Arial"/>
                <a:cs typeface="Arial"/>
                <a:sym typeface="Arial"/>
              </a:rPr>
              <a:t>Zdjęcie 12,13,14,15,16: Instrukcja obsługi przecinarek tarczowych Partner.</a:t>
            </a:r>
          </a:p>
          <a:p>
            <a:pPr lvl="0" indent="-324612"/>
            <a:endParaRPr lang="pl-PL" sz="1800" dirty="0" smtClean="0">
              <a:latin typeface="Arial"/>
              <a:ea typeface="Arial"/>
              <a:cs typeface="Arial"/>
              <a:sym typeface="Arial"/>
            </a:endParaRPr>
          </a:p>
          <a:p>
            <a:pPr indent="-324612"/>
            <a:endParaRPr lang="pl-PL" sz="1800" dirty="0" smtClean="0">
              <a:latin typeface="Arial"/>
              <a:ea typeface="Arial"/>
              <a:cs typeface="Arial"/>
              <a:sym typeface="Arial"/>
            </a:endParaRPr>
          </a:p>
          <a:p>
            <a:pPr indent="-324612"/>
            <a:endParaRPr lang="pl-PL" sz="1800" dirty="0" smtClean="0"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endParaRPr lang="pl-PL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852935"/>
            <a:ext cx="8229600" cy="3547863"/>
          </a:xfrm>
        </p:spPr>
        <p:txBody>
          <a:bodyPr/>
          <a:lstStyle/>
          <a:p>
            <a:pPr>
              <a:buFontTx/>
              <a:buNone/>
            </a:pPr>
            <a:r>
              <a:rPr lang="pl-PL" dirty="0" smtClean="0"/>
              <a:t>   W konstrukcji tych urządzeń można wyróżnić trzy podstawowe podzespoły, do których zaliczamy:</a:t>
            </a:r>
          </a:p>
          <a:p>
            <a:pPr>
              <a:buFontTx/>
              <a:buChar char="-"/>
            </a:pPr>
            <a:r>
              <a:rPr lang="pl-PL" dirty="0" smtClean="0"/>
              <a:t>Zespół napędowy,</a:t>
            </a:r>
          </a:p>
          <a:p>
            <a:pPr>
              <a:buFontTx/>
              <a:buChar char="-"/>
            </a:pPr>
            <a:r>
              <a:rPr lang="pl-PL" dirty="0" smtClean="0"/>
              <a:t>Zespół tnący,</a:t>
            </a:r>
          </a:p>
          <a:p>
            <a:pPr>
              <a:buFontTx/>
              <a:buChar char="-"/>
            </a:pPr>
            <a:r>
              <a:rPr lang="pl-PL" dirty="0" smtClean="0"/>
              <a:t>Zespół sterujący</a:t>
            </a:r>
          </a:p>
          <a:p>
            <a:pPr>
              <a:buFontTx/>
              <a:buChar char="-"/>
            </a:pPr>
            <a:endParaRPr lang="pl-PL" dirty="0" smtClean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971600" y="155447"/>
            <a:ext cx="7715200" cy="1252727"/>
          </a:xfrm>
        </p:spPr>
        <p:txBody>
          <a:bodyPr/>
          <a:lstStyle/>
          <a:p>
            <a:pPr algn="ctr"/>
            <a:r>
              <a:rPr lang="pl-PL" sz="24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Budowa pilarek przenośnych z piłą łańcuchową</a:t>
            </a:r>
            <a:endParaRPr lang="pl-PL" sz="24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077072"/>
            <a:ext cx="3716568" cy="2471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Shape 133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026" descr="1016-0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420888"/>
            <a:ext cx="7619504" cy="3167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 Box 1027"/>
          <p:cNvSpPr txBox="1">
            <a:spLocks noChangeArrowheads="1"/>
          </p:cNvSpPr>
          <p:nvPr/>
        </p:nvSpPr>
        <p:spPr bwMode="auto">
          <a:xfrm>
            <a:off x="107504" y="1772816"/>
            <a:ext cx="225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sz="2400" dirty="0">
                <a:latin typeface="Times New Roman" pitchFamily="18" charset="0"/>
              </a:rPr>
              <a:t>Osłona cylindra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5364" name="Text Box 1028"/>
          <p:cNvSpPr txBox="1">
            <a:spLocks noChangeArrowheads="1"/>
          </p:cNvSpPr>
          <p:nvPr/>
        </p:nvSpPr>
        <p:spPr bwMode="auto">
          <a:xfrm>
            <a:off x="4788024" y="1412776"/>
            <a:ext cx="152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Uchwyt przedni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5365" name="Text Box 1029"/>
          <p:cNvSpPr txBox="1">
            <a:spLocks noChangeArrowheads="1"/>
          </p:cNvSpPr>
          <p:nvPr/>
        </p:nvSpPr>
        <p:spPr bwMode="auto">
          <a:xfrm>
            <a:off x="2987824" y="1484784"/>
            <a:ext cx="1752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Dźwignia </a:t>
            </a:r>
          </a:p>
          <a:p>
            <a:pPr algn="ctr" eaLnBrk="0" hangingPunct="0"/>
            <a:r>
              <a:rPr lang="pl-PL" sz="2400" dirty="0">
                <a:latin typeface="Times New Roman" pitchFamily="18" charset="0"/>
              </a:rPr>
              <a:t>hamulca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5366" name="Text Box 1030"/>
          <p:cNvSpPr txBox="1">
            <a:spLocks noChangeArrowheads="1"/>
          </p:cNvSpPr>
          <p:nvPr/>
        </p:nvSpPr>
        <p:spPr bwMode="auto">
          <a:xfrm>
            <a:off x="990600" y="2438400"/>
            <a:ext cx="1149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sz="2400" dirty="0">
                <a:latin typeface="Times New Roman" pitchFamily="18" charset="0"/>
              </a:rPr>
              <a:t>Tłumik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5367" name="Text Box 1031"/>
          <p:cNvSpPr txBox="1">
            <a:spLocks noChangeArrowheads="1"/>
          </p:cNvSpPr>
          <p:nvPr/>
        </p:nvSpPr>
        <p:spPr bwMode="auto">
          <a:xfrm>
            <a:off x="0" y="4869160"/>
            <a:ext cx="23018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Końcówka prowadnicy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5368" name="Text Box 1032"/>
          <p:cNvSpPr txBox="1">
            <a:spLocks noChangeArrowheads="1"/>
          </p:cNvSpPr>
          <p:nvPr/>
        </p:nvSpPr>
        <p:spPr bwMode="auto">
          <a:xfrm>
            <a:off x="971600" y="5733256"/>
            <a:ext cx="14636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Łańcuch tnący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5369" name="Text Box 1033"/>
          <p:cNvSpPr txBox="1">
            <a:spLocks noChangeArrowheads="1"/>
          </p:cNvSpPr>
          <p:nvPr/>
        </p:nvSpPr>
        <p:spPr bwMode="auto">
          <a:xfrm>
            <a:off x="2771800" y="5949280"/>
            <a:ext cx="1741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l-PL" sz="2400" dirty="0">
                <a:latin typeface="Times New Roman" pitchFamily="18" charset="0"/>
              </a:rPr>
              <a:t>Prowadnica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5370" name="Text Box 1034"/>
          <p:cNvSpPr txBox="1">
            <a:spLocks noChangeArrowheads="1"/>
          </p:cNvSpPr>
          <p:nvPr/>
        </p:nvSpPr>
        <p:spPr bwMode="auto">
          <a:xfrm>
            <a:off x="6300192" y="5733256"/>
            <a:ext cx="1295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Osłona ręki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5371" name="Text Box 1035"/>
          <p:cNvSpPr txBox="1">
            <a:spLocks noChangeArrowheads="1"/>
          </p:cNvSpPr>
          <p:nvPr/>
        </p:nvSpPr>
        <p:spPr bwMode="auto">
          <a:xfrm>
            <a:off x="7527925" y="5733256"/>
            <a:ext cx="16160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Dźwignia gazu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5372" name="Text Box 1036"/>
          <p:cNvSpPr txBox="1">
            <a:spLocks noChangeArrowheads="1"/>
          </p:cNvSpPr>
          <p:nvPr/>
        </p:nvSpPr>
        <p:spPr bwMode="auto">
          <a:xfrm>
            <a:off x="6876256" y="1700808"/>
            <a:ext cx="181533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Blokada dźwigni gazu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5373" name="Line 1037"/>
          <p:cNvSpPr>
            <a:spLocks noChangeShapeType="1"/>
          </p:cNvSpPr>
          <p:nvPr/>
        </p:nvSpPr>
        <p:spPr bwMode="auto">
          <a:xfrm>
            <a:off x="2195736" y="2060848"/>
            <a:ext cx="3024336" cy="1656184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5374" name="Line 1038"/>
          <p:cNvSpPr>
            <a:spLocks noChangeShapeType="1"/>
          </p:cNvSpPr>
          <p:nvPr/>
        </p:nvSpPr>
        <p:spPr bwMode="auto">
          <a:xfrm flipH="1">
            <a:off x="5148064" y="2204864"/>
            <a:ext cx="152400" cy="7620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5375" name="Line 1039"/>
          <p:cNvSpPr>
            <a:spLocks noChangeShapeType="1"/>
          </p:cNvSpPr>
          <p:nvPr/>
        </p:nvSpPr>
        <p:spPr bwMode="auto">
          <a:xfrm>
            <a:off x="4067944" y="2276872"/>
            <a:ext cx="216024" cy="36004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5376" name="Line 1040"/>
          <p:cNvSpPr>
            <a:spLocks noChangeShapeType="1"/>
          </p:cNvSpPr>
          <p:nvPr/>
        </p:nvSpPr>
        <p:spPr bwMode="auto">
          <a:xfrm>
            <a:off x="2133600" y="2743200"/>
            <a:ext cx="2133600" cy="1066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5377" name="Line 1041"/>
          <p:cNvSpPr>
            <a:spLocks noChangeShapeType="1"/>
          </p:cNvSpPr>
          <p:nvPr/>
        </p:nvSpPr>
        <p:spPr bwMode="auto">
          <a:xfrm flipV="1">
            <a:off x="1115616" y="4509120"/>
            <a:ext cx="381000" cy="3810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5378" name="Line 1042"/>
          <p:cNvSpPr>
            <a:spLocks noChangeShapeType="1"/>
          </p:cNvSpPr>
          <p:nvPr/>
        </p:nvSpPr>
        <p:spPr bwMode="auto">
          <a:xfrm flipV="1">
            <a:off x="1979712" y="4797152"/>
            <a:ext cx="381000" cy="1066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5379" name="Line 1043"/>
          <p:cNvSpPr>
            <a:spLocks noChangeShapeType="1"/>
          </p:cNvSpPr>
          <p:nvPr/>
        </p:nvSpPr>
        <p:spPr bwMode="auto">
          <a:xfrm flipH="1" flipV="1">
            <a:off x="3347864" y="4653136"/>
            <a:ext cx="72008" cy="1368152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5380" name="Line 1044"/>
          <p:cNvSpPr>
            <a:spLocks noChangeShapeType="1"/>
          </p:cNvSpPr>
          <p:nvPr/>
        </p:nvSpPr>
        <p:spPr bwMode="auto">
          <a:xfrm flipV="1">
            <a:off x="7020272" y="5229200"/>
            <a:ext cx="152400" cy="6096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5381" name="Line 1045"/>
          <p:cNvSpPr>
            <a:spLocks noChangeShapeType="1"/>
          </p:cNvSpPr>
          <p:nvPr/>
        </p:nvSpPr>
        <p:spPr bwMode="auto">
          <a:xfrm flipH="1" flipV="1">
            <a:off x="7092280" y="4581128"/>
            <a:ext cx="990600" cy="1054224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5382" name="Line 1046"/>
          <p:cNvSpPr>
            <a:spLocks noChangeShapeType="1"/>
          </p:cNvSpPr>
          <p:nvPr/>
        </p:nvSpPr>
        <p:spPr bwMode="auto">
          <a:xfrm flipH="1">
            <a:off x="7164288" y="2564904"/>
            <a:ext cx="457200" cy="1447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5383" name="Rectangle 1047"/>
          <p:cNvSpPr>
            <a:spLocks noChangeArrowheads="1"/>
          </p:cNvSpPr>
          <p:nvPr/>
        </p:nvSpPr>
        <p:spPr bwMode="auto">
          <a:xfrm>
            <a:off x="6096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pl-PL" sz="4400" b="0" dirty="0">
              <a:solidFill>
                <a:schemeClr val="accent2"/>
              </a:solidFill>
            </a:endParaRPr>
          </a:p>
        </p:txBody>
      </p:sp>
      <p:sp>
        <p:nvSpPr>
          <p:cNvPr id="24" name="Prostokąt 23"/>
          <p:cNvSpPr/>
          <p:nvPr/>
        </p:nvSpPr>
        <p:spPr>
          <a:xfrm>
            <a:off x="1691680" y="476672"/>
            <a:ext cx="6264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Budowa pilarek przenośnych z piłą łańcuchową</a:t>
            </a:r>
            <a:endParaRPr lang="pl-PL" sz="2400" b="1" dirty="0"/>
          </a:p>
        </p:txBody>
      </p:sp>
      <p:pic>
        <p:nvPicPr>
          <p:cNvPr id="25" name="Shape 133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026" descr="1016-0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628800"/>
            <a:ext cx="7620000" cy="43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1028"/>
          <p:cNvSpPr txBox="1">
            <a:spLocks noChangeArrowheads="1"/>
          </p:cNvSpPr>
          <p:nvPr/>
        </p:nvSpPr>
        <p:spPr bwMode="auto">
          <a:xfrm>
            <a:off x="0" y="4869160"/>
            <a:ext cx="2133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Osłona rozrusznika 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6389" name="Text Box 1029"/>
          <p:cNvSpPr txBox="1">
            <a:spLocks noChangeArrowheads="1"/>
          </p:cNvSpPr>
          <p:nvPr/>
        </p:nvSpPr>
        <p:spPr bwMode="auto">
          <a:xfrm>
            <a:off x="179512" y="2420888"/>
            <a:ext cx="13874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Zbiornik oleju 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6390" name="Text Box 1030"/>
          <p:cNvSpPr txBox="1">
            <a:spLocks noChangeArrowheads="1"/>
          </p:cNvSpPr>
          <p:nvPr/>
        </p:nvSpPr>
        <p:spPr bwMode="auto">
          <a:xfrm>
            <a:off x="251520" y="1412776"/>
            <a:ext cx="19970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Uchwyt rozrusznika 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6391" name="Text Box 1031"/>
          <p:cNvSpPr txBox="1">
            <a:spLocks noChangeArrowheads="1"/>
          </p:cNvSpPr>
          <p:nvPr/>
        </p:nvSpPr>
        <p:spPr bwMode="auto">
          <a:xfrm>
            <a:off x="4355976" y="1412776"/>
            <a:ext cx="28803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Śruby regulacyjne gaźnika 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6392" name="Text Box 1032"/>
          <p:cNvSpPr txBox="1">
            <a:spLocks noChangeArrowheads="1"/>
          </p:cNvSpPr>
          <p:nvPr/>
        </p:nvSpPr>
        <p:spPr bwMode="auto">
          <a:xfrm>
            <a:off x="6732241" y="1752600"/>
            <a:ext cx="19688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Dźwignia </a:t>
            </a:r>
            <a:r>
              <a:rPr lang="pl-PL" sz="2400" dirty="0" smtClean="0">
                <a:latin typeface="Times New Roman" pitchFamily="18" charset="0"/>
              </a:rPr>
              <a:t>blokująca gaz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6393" name="Text Box 1033"/>
          <p:cNvSpPr txBox="1">
            <a:spLocks noChangeArrowheads="1"/>
          </p:cNvSpPr>
          <p:nvPr/>
        </p:nvSpPr>
        <p:spPr bwMode="auto">
          <a:xfrm>
            <a:off x="7696200" y="3200400"/>
            <a:ext cx="12350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Uchwyt tylny 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6394" name="Text Box 1034"/>
          <p:cNvSpPr txBox="1">
            <a:spLocks noChangeArrowheads="1"/>
          </p:cNvSpPr>
          <p:nvPr/>
        </p:nvSpPr>
        <p:spPr bwMode="auto">
          <a:xfrm>
            <a:off x="5004048" y="5805264"/>
            <a:ext cx="16922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Wyłącznik zapłonu 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6395" name="Text Box 1035"/>
          <p:cNvSpPr txBox="1">
            <a:spLocks noChangeArrowheads="1"/>
          </p:cNvSpPr>
          <p:nvPr/>
        </p:nvSpPr>
        <p:spPr bwMode="auto">
          <a:xfrm>
            <a:off x="2843808" y="5805264"/>
            <a:ext cx="14636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l-PL" sz="2400" dirty="0">
                <a:latin typeface="Times New Roman" pitchFamily="18" charset="0"/>
              </a:rPr>
              <a:t>Zbiornik paliwa </a:t>
            </a:r>
            <a:endParaRPr lang="pl-PL" sz="2400" b="0" dirty="0">
              <a:latin typeface="Times New Roman" pitchFamily="18" charset="0"/>
            </a:endParaRPr>
          </a:p>
        </p:txBody>
      </p:sp>
      <p:sp>
        <p:nvSpPr>
          <p:cNvPr id="16396" name="Line 1036"/>
          <p:cNvSpPr>
            <a:spLocks noChangeShapeType="1"/>
          </p:cNvSpPr>
          <p:nvPr/>
        </p:nvSpPr>
        <p:spPr bwMode="auto">
          <a:xfrm flipV="1">
            <a:off x="1835696" y="4437112"/>
            <a:ext cx="2016224" cy="648072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6397" name="Line 1037"/>
          <p:cNvSpPr>
            <a:spLocks noChangeShapeType="1"/>
          </p:cNvSpPr>
          <p:nvPr/>
        </p:nvSpPr>
        <p:spPr bwMode="auto">
          <a:xfrm>
            <a:off x="1331640" y="2852936"/>
            <a:ext cx="1872208" cy="1296144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6398" name="Line 1038"/>
          <p:cNvSpPr>
            <a:spLocks noChangeShapeType="1"/>
          </p:cNvSpPr>
          <p:nvPr/>
        </p:nvSpPr>
        <p:spPr bwMode="auto">
          <a:xfrm>
            <a:off x="2051720" y="2132856"/>
            <a:ext cx="2211387" cy="12954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6399" name="Line 1039"/>
          <p:cNvSpPr>
            <a:spLocks noChangeShapeType="1"/>
          </p:cNvSpPr>
          <p:nvPr/>
        </p:nvSpPr>
        <p:spPr bwMode="auto">
          <a:xfrm flipH="1">
            <a:off x="5148064" y="2276872"/>
            <a:ext cx="609600" cy="14478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6400" name="Line 1040"/>
          <p:cNvSpPr>
            <a:spLocks noChangeShapeType="1"/>
          </p:cNvSpPr>
          <p:nvPr/>
        </p:nvSpPr>
        <p:spPr bwMode="auto">
          <a:xfrm flipH="1">
            <a:off x="7092280" y="2636912"/>
            <a:ext cx="457200" cy="12192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6401" name="Line 1041"/>
          <p:cNvSpPr>
            <a:spLocks noChangeShapeType="1"/>
          </p:cNvSpPr>
          <p:nvPr/>
        </p:nvSpPr>
        <p:spPr bwMode="auto">
          <a:xfrm flipH="1">
            <a:off x="7884368" y="4005064"/>
            <a:ext cx="457200" cy="5334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6402" name="Line 1042"/>
          <p:cNvSpPr>
            <a:spLocks noChangeShapeType="1"/>
          </p:cNvSpPr>
          <p:nvPr/>
        </p:nvSpPr>
        <p:spPr bwMode="auto">
          <a:xfrm flipV="1">
            <a:off x="5724128" y="4365104"/>
            <a:ext cx="216024" cy="1451992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16403" name="Line 1043"/>
          <p:cNvSpPr>
            <a:spLocks noChangeShapeType="1"/>
          </p:cNvSpPr>
          <p:nvPr/>
        </p:nvSpPr>
        <p:spPr bwMode="auto">
          <a:xfrm flipV="1">
            <a:off x="4067944" y="5085184"/>
            <a:ext cx="1117848" cy="1140296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l-PL" dirty="0"/>
          </a:p>
        </p:txBody>
      </p:sp>
      <p:sp>
        <p:nvSpPr>
          <p:cNvPr id="20" name="Prostokąt 19"/>
          <p:cNvSpPr/>
          <p:nvPr/>
        </p:nvSpPr>
        <p:spPr>
          <a:xfrm>
            <a:off x="1101051" y="620688"/>
            <a:ext cx="71384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Budowa pilarek przenośnych z piłą łańcuchową</a:t>
            </a:r>
            <a:endParaRPr lang="pl-PL" sz="2400" b="1" dirty="0"/>
          </a:p>
        </p:txBody>
      </p:sp>
      <p:pic>
        <p:nvPicPr>
          <p:cNvPr id="21" name="Shape 133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87624" y="152400"/>
            <a:ext cx="7499176" cy="1251062"/>
          </a:xfrm>
        </p:spPr>
        <p:txBody>
          <a:bodyPr/>
          <a:lstStyle/>
          <a:p>
            <a:r>
              <a:rPr lang="pl-PL" sz="2000" dirty="0" smtClean="0">
                <a:latin typeface="Arial" pitchFamily="34" charset="0"/>
                <a:cs typeface="Arial" pitchFamily="34" charset="0"/>
              </a:rPr>
              <a:t>Czynności przygotowawcze do pracy pilarką łańcuchową</a:t>
            </a:r>
            <a:endParaRPr lang="pl-PL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Shape 133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/>
          <p:cNvSpPr txBox="1"/>
          <p:nvPr/>
        </p:nvSpPr>
        <p:spPr>
          <a:xfrm>
            <a:off x="467544" y="2348880"/>
            <a:ext cx="64087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dirty="0" smtClean="0"/>
              <a:t>Przed przystąpieniem do pracy pilarką łańcuchową należy wykonać następujące czynności :</a:t>
            </a:r>
          </a:p>
          <a:p>
            <a:endParaRPr lang="pl-PL" sz="1600" dirty="0" smtClean="0"/>
          </a:p>
          <a:p>
            <a:pPr>
              <a:buFontTx/>
              <a:buChar char="-"/>
            </a:pPr>
            <a:r>
              <a:rPr lang="pl-PL" sz="1600" dirty="0" smtClean="0"/>
              <a:t> wyposażenie ratownika w sprzęt ochrony indywidualnej,</a:t>
            </a:r>
          </a:p>
          <a:p>
            <a:pPr>
              <a:buFontTx/>
              <a:buChar char="-"/>
            </a:pPr>
            <a:r>
              <a:rPr lang="pl-PL" sz="1600" dirty="0" smtClean="0"/>
              <a:t> przygotowanie stanowiska pracy, </a:t>
            </a:r>
          </a:p>
          <a:p>
            <a:pPr>
              <a:buFontTx/>
              <a:buChar char="-"/>
            </a:pPr>
            <a:r>
              <a:rPr lang="pl-PL" sz="1600" dirty="0" smtClean="0"/>
              <a:t> przygotowanie pilarki i sprzętu pomocniczego</a:t>
            </a:r>
            <a:endParaRPr lang="pl-PL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87624" y="152400"/>
            <a:ext cx="7499176" cy="1251062"/>
          </a:xfrm>
        </p:spPr>
        <p:txBody>
          <a:bodyPr/>
          <a:lstStyle/>
          <a:p>
            <a:pPr algn="ctr"/>
            <a:r>
              <a:rPr lang="pl-PL" sz="2000" dirty="0" smtClean="0">
                <a:latin typeface="Arial" pitchFamily="34" charset="0"/>
                <a:cs typeface="Arial" pitchFamily="34" charset="0"/>
              </a:rPr>
              <a:t>Sprzęt ochrony indywidualnej</a:t>
            </a:r>
            <a:endParaRPr lang="pl-PL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Shape 133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/>
          <p:cNvSpPr txBox="1"/>
          <p:nvPr/>
        </p:nvSpPr>
        <p:spPr>
          <a:xfrm>
            <a:off x="971600" y="1916832"/>
            <a:ext cx="489654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Do pracy przenośną pilarką łańcuchową strażak- ratownik musi być wyposażony w odzież ochronną do której zaliczamy:</a:t>
            </a:r>
          </a:p>
          <a:p>
            <a:pPr>
              <a:buFont typeface="Wingdings" pitchFamily="2" charset="2"/>
              <a:buChar char="§"/>
            </a:pPr>
            <a:r>
              <a:rPr lang="pl-PL" dirty="0" smtClean="0"/>
              <a:t> hełm z osłoną oczu,</a:t>
            </a:r>
          </a:p>
          <a:p>
            <a:pPr>
              <a:buFont typeface="Wingdings" pitchFamily="2" charset="2"/>
              <a:buChar char="§"/>
            </a:pPr>
            <a:r>
              <a:rPr lang="pl-PL" dirty="0" smtClean="0"/>
              <a:t> rękawice ochronne,</a:t>
            </a:r>
          </a:p>
          <a:p>
            <a:pPr>
              <a:buFont typeface="Wingdings" pitchFamily="2" charset="2"/>
              <a:buChar char="§"/>
            </a:pPr>
            <a:r>
              <a:rPr lang="pl-PL" dirty="0" smtClean="0"/>
              <a:t> ubranie specjalne dwuczęściowe (kurtka i spodnie),</a:t>
            </a:r>
          </a:p>
          <a:p>
            <a:pPr>
              <a:buFont typeface="Wingdings" pitchFamily="2" charset="2"/>
              <a:buChar char="§"/>
            </a:pPr>
            <a:r>
              <a:rPr lang="pl-PL" dirty="0" smtClean="0"/>
              <a:t> buty specjalne z wtopionymi metalowymi blachami w podeszwę.</a:t>
            </a:r>
          </a:p>
          <a:p>
            <a:pPr>
              <a:buFont typeface="Wingdings" pitchFamily="2" charset="2"/>
              <a:buChar char="§"/>
            </a:pPr>
            <a:endParaRPr lang="pl-PL" dirty="0" smtClean="0"/>
          </a:p>
          <a:p>
            <a:pPr>
              <a:buFont typeface="Wingdings" pitchFamily="2" charset="2"/>
              <a:buChar char="§"/>
            </a:pPr>
            <a:endParaRPr lang="pl-PL" dirty="0" smtClean="0"/>
          </a:p>
          <a:p>
            <a:pPr>
              <a:buFont typeface="Wingdings" pitchFamily="2" charset="2"/>
              <a:buChar char="§"/>
            </a:pPr>
            <a:endParaRPr lang="pl-PL" dirty="0" smtClean="0"/>
          </a:p>
          <a:p>
            <a:r>
              <a:rPr lang="pl-PL" i="1" dirty="0" smtClean="0">
                <a:solidFill>
                  <a:srgbClr val="FF0000"/>
                </a:solidFill>
              </a:rPr>
              <a:t>Wszystkie elementy odzieży ochronnej  powinny być dopasowane i pozapinane!!!</a:t>
            </a:r>
          </a:p>
          <a:p>
            <a:pPr>
              <a:buFont typeface="Wingdings" pitchFamily="2" charset="2"/>
              <a:buChar char="§"/>
            </a:pPr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1700808"/>
            <a:ext cx="2278898" cy="1515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3501008"/>
            <a:ext cx="3443453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1971</Words>
  <Application>Microsoft Office PowerPoint</Application>
  <PresentationFormat>Pokaz na ekranie (4:3)</PresentationFormat>
  <Paragraphs>343</Paragraphs>
  <Slides>42</Slides>
  <Notes>29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42</vt:i4>
      </vt:variant>
    </vt:vector>
  </HeadingPairs>
  <TitlesOfParts>
    <vt:vector size="50" baseType="lpstr">
      <vt:lpstr>Arial</vt:lpstr>
      <vt:lpstr>Arial Black</vt:lpstr>
      <vt:lpstr>Calibri</vt:lpstr>
      <vt:lpstr>Noto Sans Symbols</vt:lpstr>
      <vt:lpstr>Wingdings</vt:lpstr>
      <vt:lpstr>Times New Roman</vt:lpstr>
      <vt:lpstr>Moduł</vt:lpstr>
      <vt:lpstr>Moduł</vt:lpstr>
      <vt:lpstr>TEMAT 8:  Eksploatacja ratowniczego sprzętu mechanicznego</vt:lpstr>
      <vt:lpstr>MATERIAŁ NAUCZANIA</vt:lpstr>
      <vt:lpstr>Slajd 3</vt:lpstr>
      <vt:lpstr>Slajd 4</vt:lpstr>
      <vt:lpstr>Budowa pilarek przenośnych z piłą łańcuchową</vt:lpstr>
      <vt:lpstr>Slajd 6</vt:lpstr>
      <vt:lpstr>Slajd 7</vt:lpstr>
      <vt:lpstr>Czynności przygotowawcze do pracy pilarką łańcuchową</vt:lpstr>
      <vt:lpstr>Sprzęt ochrony indywidualnej</vt:lpstr>
      <vt:lpstr>Przygotowanie stanowiska pracy</vt:lpstr>
      <vt:lpstr>Przygotowanie pilarki do pracy</vt:lpstr>
      <vt:lpstr>Paliwa i oleje</vt:lpstr>
      <vt:lpstr>Slajd 13</vt:lpstr>
      <vt:lpstr>Slajd 14</vt:lpstr>
      <vt:lpstr>Zasady uruchamiania pilarki łańcuchowej</vt:lpstr>
      <vt:lpstr>Eksploatacja piły łańcuchowej</vt:lpstr>
      <vt:lpstr>Eksploatacja piły łańcuchowej</vt:lpstr>
      <vt:lpstr>Eksploatacja piły łańcuchowej</vt:lpstr>
      <vt:lpstr>CZYNNOŚCI KONSERWACJI OKRESOWEJ Po zakończeniu pracy     Kontrola układu smarowania łańcucha </vt:lpstr>
      <vt:lpstr>Kontrola układu smarowania łańcucha</vt:lpstr>
      <vt:lpstr>CZYNNOŚCI KONSERWACJI OKRESOWEJ Po zakończeniu pracy Kontrola elementów układu zapłonowego</vt:lpstr>
      <vt:lpstr>Czyszczenie filtra powietrza</vt:lpstr>
      <vt:lpstr>Budowa przecinarki tarczowej</vt:lpstr>
      <vt:lpstr>Budowa przecinarki tarczowej</vt:lpstr>
      <vt:lpstr>Paliwa i oleje</vt:lpstr>
      <vt:lpstr>Eksploatacja przecinarki tarczowej</vt:lpstr>
      <vt:lpstr>Eksploatacja przecinarki tarczowej</vt:lpstr>
      <vt:lpstr>Eksploatacja przecinarki tarczowej</vt:lpstr>
      <vt:lpstr>Regulacja naciągu paska napędowego</vt:lpstr>
      <vt:lpstr>Slajd 30</vt:lpstr>
      <vt:lpstr>Slajd 31</vt:lpstr>
      <vt:lpstr>Demontaż i montaż tarczy tnącej</vt:lpstr>
      <vt:lpstr>Demontaż i montaż tarczy tnącej</vt:lpstr>
      <vt:lpstr>Czasokres wymiany filtrów </vt:lpstr>
      <vt:lpstr>Czyszczenie filtrów  Filtry „suche”  </vt:lpstr>
      <vt:lpstr>Czyszczenie filtrów Filtry „mokre” </vt:lpstr>
      <vt:lpstr>Slajd 37</vt:lpstr>
      <vt:lpstr>Slajd 38</vt:lpstr>
      <vt:lpstr>Slajd 39</vt:lpstr>
      <vt:lpstr>Slajd 40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6:  Organizacja szkoleń, ćwiczeń  oraz zawodów sportowo-pożarniczych  OSP i MDP</dc:title>
  <dc:creator>Dawid Rogożyński</dc:creator>
  <cp:lastModifiedBy>Dawid Rogożyński</cp:lastModifiedBy>
  <cp:revision>313</cp:revision>
  <dcterms:modified xsi:type="dcterms:W3CDTF">2016-09-14T19:40:23Z</dcterms:modified>
</cp:coreProperties>
</file>