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1" r:id="rId2"/>
  </p:sldMasterIdLst>
  <p:notesMasterIdLst>
    <p:notesMasterId r:id="rId26"/>
  </p:notesMasterIdLst>
  <p:sldIdLst>
    <p:sldId id="256" r:id="rId3"/>
    <p:sldId id="289" r:id="rId4"/>
    <p:sldId id="258" r:id="rId5"/>
    <p:sldId id="290" r:id="rId6"/>
    <p:sldId id="260" r:id="rId7"/>
    <p:sldId id="268" r:id="rId8"/>
    <p:sldId id="259" r:id="rId9"/>
    <p:sldId id="267" r:id="rId10"/>
    <p:sldId id="266" r:id="rId11"/>
    <p:sldId id="272" r:id="rId12"/>
    <p:sldId id="271" r:id="rId13"/>
    <p:sldId id="270" r:id="rId14"/>
    <p:sldId id="273" r:id="rId15"/>
    <p:sldId id="274" r:id="rId16"/>
    <p:sldId id="277" r:id="rId17"/>
    <p:sldId id="276" r:id="rId18"/>
    <p:sldId id="275" r:id="rId19"/>
    <p:sldId id="280" r:id="rId20"/>
    <p:sldId id="269" r:id="rId21"/>
    <p:sldId id="288" r:id="rId22"/>
    <p:sldId id="287" r:id="rId23"/>
    <p:sldId id="262" r:id="rId24"/>
    <p:sldId id="261"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Arial Black" panose="020B0A04020102020204" pitchFamily="34" charset="0"/>
      <p:bold r:id="rId31"/>
    </p:embeddedFont>
  </p:embeddedFontLst>
  <p:defaultTextStyle>
    <a:defPPr>
      <a:defRPr lang="pl-P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3"/>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atin typeface="Calibri" pitchFamily="34" charset="0"/>
                <a:sym typeface="Calibri" pitchFamily="34" charset="0"/>
              </a:defRPr>
            </a:lvl1pPr>
          </a:lstStyle>
          <a:p>
            <a:pPr>
              <a:defRPr/>
            </a:pPr>
            <a:endParaRPr lang="pl-PL"/>
          </a:p>
        </p:txBody>
      </p:sp>
      <p:sp>
        <p:nvSpPr>
          <p:cNvPr id="15363" name="Shape 4"/>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defRPr/>
            </a:pPr>
            <a:endParaRPr lang="pl-PL" sz="1200">
              <a:latin typeface="Calibri" pitchFamily="34" charset="0"/>
              <a:sym typeface="Calibri" pitchFamily="34" charset="0"/>
            </a:endParaRPr>
          </a:p>
        </p:txBody>
      </p:sp>
      <p:sp>
        <p:nvSpPr>
          <p:cNvPr id="15364"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74193231 w 120000"/>
              <a:gd name="T3" fmla="*/ 0 h 120000"/>
              <a:gd name="T4" fmla="*/ 17419323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5366" name="Shape 7"/>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pPr>
              <a:defRPr/>
            </a:pPr>
            <a:endParaRPr lang="pl-PL" sz="1200">
              <a:latin typeface="Calibri" pitchFamily="34" charset="0"/>
              <a:sym typeface="Calibri" pitchFamily="34" charset="0"/>
            </a:endParaRPr>
          </a:p>
        </p:txBody>
      </p:sp>
      <p:sp>
        <p:nvSpPr>
          <p:cNvPr id="15367" name="Shape 8"/>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defRPr/>
            </a:pPr>
            <a:fld id="{CE3A7616-BD13-4F4E-8018-1FCF176C1305}" type="slidenum">
              <a:rPr lang="pl-PL" sz="1200">
                <a:latin typeface="Calibri" pitchFamily="34" charset="0"/>
                <a:sym typeface="Calibri" pitchFamily="34" charset="0"/>
              </a:rPr>
              <a:pPr algn="r">
                <a:buSzPct val="25000"/>
                <a:defRPr/>
              </a:pPr>
              <a:t>‹#›</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1073431821"/>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113"/>
          <p:cNvSpPr>
            <a:spLocks noGrp="1" noRot="1" noChangeAspect="1"/>
          </p:cNvSpPr>
          <p:nvPr>
            <p:ph type="sldImg" idx="2"/>
          </p:nvPr>
        </p:nvSpPr>
        <p:spPr>
          <a:ln>
            <a:headEnd/>
            <a:tailEnd/>
          </a:ln>
        </p:spPr>
      </p:sp>
      <p:sp>
        <p:nvSpPr>
          <p:cNvPr id="17410" name="Shape 11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FFFFFF"/>
              </a:solidFill>
              <a:latin typeface="Calibri" pitchFamily="34" charset="0"/>
              <a:ea typeface="Calibri" pitchFamily="34" charset="0"/>
              <a:cs typeface="Calibri" pitchFamily="34" charset="0"/>
              <a:sym typeface="Calibri" pitchFamily="34" charset="0"/>
            </a:endParaRPr>
          </a:p>
        </p:txBody>
      </p:sp>
      <p:sp>
        <p:nvSpPr>
          <p:cNvPr id="17411" name="Shape 11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B5A5524B-B195-4842-8C18-965277FCDC29}" type="slidenum">
              <a:rPr lang="pl-PL" sz="1200">
                <a:solidFill>
                  <a:srgbClr val="FFFFFF"/>
                </a:solidFill>
                <a:latin typeface="Calibri" pitchFamily="34" charset="0"/>
                <a:sym typeface="Calibri" pitchFamily="34" charset="0"/>
              </a:rPr>
              <a:pPr algn="r">
                <a:buSzPct val="25000"/>
              </a:pPr>
              <a:t>1</a:t>
            </a:fld>
            <a:endParaRPr lang="pl-PL" sz="1200">
              <a:solidFill>
                <a:srgbClr val="FFFFFF"/>
              </a:solidFill>
              <a:latin typeface="Calibri" pitchFamily="34" charset="0"/>
              <a:sym typeface="Calibri" pitchFamily="34" charset="0"/>
            </a:endParaRPr>
          </a:p>
        </p:txBody>
      </p:sp>
    </p:spTree>
    <p:extLst>
      <p:ext uri="{BB962C8B-B14F-4D97-AF65-F5344CB8AC3E}">
        <p14:creationId xmlns:p14="http://schemas.microsoft.com/office/powerpoint/2010/main" val="199785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58"/>
          <p:cNvSpPr>
            <a:spLocks noGrp="1" noRot="1" noChangeAspect="1" noTextEdit="1"/>
          </p:cNvSpPr>
          <p:nvPr>
            <p:ph type="sldImg" idx="2"/>
          </p:nvPr>
        </p:nvSpPr>
        <p:spPr>
          <a:ln>
            <a:headEnd/>
            <a:tailEnd/>
          </a:ln>
        </p:spPr>
      </p:sp>
      <p:sp>
        <p:nvSpPr>
          <p:cNvPr id="33794"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3795"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D4DE6EFA-7535-43BC-96B1-025FED0B3EA5}" type="slidenum">
              <a:rPr lang="pl-PL" sz="1200">
                <a:latin typeface="Calibri" pitchFamily="34" charset="0"/>
                <a:sym typeface="Calibri" pitchFamily="34" charset="0"/>
              </a:rPr>
              <a:pPr algn="r">
                <a:buSzPct val="25000"/>
              </a:pPr>
              <a:t>10</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10359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58"/>
          <p:cNvSpPr>
            <a:spLocks noGrp="1" noRot="1" noChangeAspect="1" noTextEdit="1"/>
          </p:cNvSpPr>
          <p:nvPr>
            <p:ph type="sldImg" idx="2"/>
          </p:nvPr>
        </p:nvSpPr>
        <p:spPr>
          <a:ln>
            <a:headEnd/>
            <a:tailEnd/>
          </a:ln>
        </p:spPr>
      </p:sp>
      <p:sp>
        <p:nvSpPr>
          <p:cNvPr id="35842"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5843"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FE3CF3A6-8581-4770-B771-6978C4D458E7}" type="slidenum">
              <a:rPr lang="pl-PL" sz="1200">
                <a:latin typeface="Calibri" pitchFamily="34" charset="0"/>
                <a:sym typeface="Calibri" pitchFamily="34" charset="0"/>
              </a:rPr>
              <a:pPr algn="r">
                <a:buSzPct val="25000"/>
              </a:pPr>
              <a:t>11</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424807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58"/>
          <p:cNvSpPr>
            <a:spLocks noGrp="1" noRot="1" noChangeAspect="1" noTextEdit="1"/>
          </p:cNvSpPr>
          <p:nvPr>
            <p:ph type="sldImg" idx="2"/>
          </p:nvPr>
        </p:nvSpPr>
        <p:spPr>
          <a:ln>
            <a:headEnd/>
            <a:tailEnd/>
          </a:ln>
        </p:spPr>
      </p:sp>
      <p:sp>
        <p:nvSpPr>
          <p:cNvPr id="37890"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7891"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CAA555E7-8632-4D69-80D0-1773D93EF9E8}" type="slidenum">
              <a:rPr lang="pl-PL" sz="1200">
                <a:latin typeface="Calibri" pitchFamily="34" charset="0"/>
                <a:sym typeface="Calibri" pitchFamily="34" charset="0"/>
              </a:rPr>
              <a:pPr algn="r">
                <a:buSzPct val="25000"/>
              </a:pPr>
              <a:t>12</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104392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58"/>
          <p:cNvSpPr>
            <a:spLocks noGrp="1" noRot="1" noChangeAspect="1" noTextEdit="1"/>
          </p:cNvSpPr>
          <p:nvPr>
            <p:ph type="sldImg" idx="2"/>
          </p:nvPr>
        </p:nvSpPr>
        <p:spPr>
          <a:ln>
            <a:headEnd/>
            <a:tailEnd/>
          </a:ln>
        </p:spPr>
      </p:sp>
      <p:sp>
        <p:nvSpPr>
          <p:cNvPr id="50178"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50179"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23949617-AB61-4EEF-AC08-061329AF9E8F}" type="slidenum">
              <a:rPr lang="pl-PL" sz="1200">
                <a:latin typeface="Calibri" pitchFamily="34" charset="0"/>
                <a:sym typeface="Calibri" pitchFamily="34" charset="0"/>
              </a:rPr>
              <a:pPr algn="r">
                <a:buSzPct val="25000"/>
              </a:pPr>
              <a:t>19</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07383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183"/>
          <p:cNvSpPr>
            <a:spLocks noGrp="1" noRot="1" noChangeAspect="1"/>
          </p:cNvSpPr>
          <p:nvPr>
            <p:ph type="sldImg" idx="2"/>
          </p:nvPr>
        </p:nvSpPr>
        <p:spPr>
          <a:ln>
            <a:headEnd/>
            <a:tailEnd/>
          </a:ln>
        </p:spPr>
      </p:sp>
      <p:sp>
        <p:nvSpPr>
          <p:cNvPr id="56322" name="Shape 18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56323" name="Shape 18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7855229E-6915-4418-82D4-5DF3C7F03168}" type="slidenum">
              <a:rPr lang="pl-PL" sz="1200">
                <a:latin typeface="Calibri" pitchFamily="34" charset="0"/>
                <a:sym typeface="Calibri" pitchFamily="34" charset="0"/>
              </a:rPr>
              <a:pPr algn="r">
                <a:buSzPct val="25000"/>
              </a:pPr>
              <a:t>22</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155727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171"/>
          <p:cNvSpPr>
            <a:spLocks noGrp="1" noRot="1" noChangeAspect="1"/>
          </p:cNvSpPr>
          <p:nvPr>
            <p:ph type="sldImg" idx="2"/>
          </p:nvPr>
        </p:nvSpPr>
        <p:spPr>
          <a:ln>
            <a:headEnd/>
            <a:tailEnd/>
          </a:ln>
        </p:spPr>
      </p:sp>
      <p:sp>
        <p:nvSpPr>
          <p:cNvPr id="58370" name="Shape 172"/>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58371" name="Shape 17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6DCB58AE-0436-41B4-B977-38B491491D55}" type="slidenum">
              <a:rPr lang="pl-PL" sz="1200">
                <a:latin typeface="Calibri" pitchFamily="34" charset="0"/>
                <a:sym typeface="Calibri" pitchFamily="34" charset="0"/>
              </a:rPr>
              <a:pPr algn="r">
                <a:buSzPct val="25000"/>
              </a:pPr>
              <a:t>23</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301621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a:xfrm>
            <a:off x="3884613" y="8685213"/>
            <a:ext cx="2971800" cy="457200"/>
          </a:xfrm>
          <a:prstGeom prst="rect">
            <a:avLst/>
          </a:prstGeom>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253799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33"/>
          <p:cNvSpPr>
            <a:spLocks noGrp="1" noRot="1" noChangeAspect="1"/>
          </p:cNvSpPr>
          <p:nvPr>
            <p:ph type="sldImg" idx="2"/>
          </p:nvPr>
        </p:nvSpPr>
        <p:spPr>
          <a:ln>
            <a:headEnd/>
            <a:tailEnd/>
          </a:ln>
        </p:spPr>
      </p:sp>
      <p:sp>
        <p:nvSpPr>
          <p:cNvPr id="21506" name="Shape 13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1507" name="Shape 13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D5F2C39A-9FF3-4E8A-B2DA-8B47B66691F7}" type="slidenum">
              <a:rPr lang="pl-PL" sz="1200">
                <a:latin typeface="Calibri" pitchFamily="34" charset="0"/>
                <a:sym typeface="Calibri" pitchFamily="34" charset="0"/>
              </a:rPr>
              <a:pPr algn="r">
                <a:buSzPct val="25000"/>
              </a:pPr>
              <a:t>3</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41395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33"/>
          <p:cNvSpPr>
            <a:spLocks noGrp="1" noRot="1" noChangeAspect="1"/>
          </p:cNvSpPr>
          <p:nvPr>
            <p:ph type="sldImg" idx="2"/>
          </p:nvPr>
        </p:nvSpPr>
        <p:spPr>
          <a:ln>
            <a:headEnd/>
            <a:tailEnd/>
          </a:ln>
        </p:spPr>
      </p:sp>
      <p:sp>
        <p:nvSpPr>
          <p:cNvPr id="21506" name="Shape 13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1507" name="Shape 13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D5F2C39A-9FF3-4E8A-B2DA-8B47B66691F7}" type="slidenum">
              <a:rPr lang="pl-PL" sz="1200">
                <a:latin typeface="Calibri" pitchFamily="34" charset="0"/>
                <a:sym typeface="Calibri" pitchFamily="34" charset="0"/>
              </a:rPr>
              <a:pPr algn="r">
                <a:buSzPct val="25000"/>
              </a:pPr>
              <a:t>4</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21402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58"/>
          <p:cNvSpPr>
            <a:spLocks noGrp="1" noRot="1" noChangeAspect="1"/>
          </p:cNvSpPr>
          <p:nvPr>
            <p:ph type="sldImg" idx="2"/>
          </p:nvPr>
        </p:nvSpPr>
        <p:spPr>
          <a:ln>
            <a:headEnd/>
            <a:tailEnd/>
          </a:ln>
        </p:spPr>
      </p:sp>
      <p:sp>
        <p:nvSpPr>
          <p:cNvPr id="25602"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5603" name="Shape 160"/>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23F346B9-E9D2-4F14-8B52-F25DA028899D}" type="slidenum">
              <a:rPr lang="pl-PL" sz="1200">
                <a:latin typeface="Calibri" pitchFamily="34" charset="0"/>
                <a:sym typeface="Calibri" pitchFamily="34" charset="0"/>
              </a:rPr>
              <a:pPr algn="r">
                <a:buSzPct val="25000"/>
              </a:pPr>
              <a:t>5</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40656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58"/>
          <p:cNvSpPr>
            <a:spLocks noGrp="1" noRot="1" noChangeAspect="1" noTextEdit="1"/>
          </p:cNvSpPr>
          <p:nvPr>
            <p:ph type="sldImg" idx="2"/>
          </p:nvPr>
        </p:nvSpPr>
        <p:spPr>
          <a:ln>
            <a:headEnd/>
            <a:tailEnd/>
          </a:ln>
        </p:spPr>
      </p:sp>
      <p:sp>
        <p:nvSpPr>
          <p:cNvPr id="27650"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7651"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E23E91D6-AF70-4ABA-822D-F9C77ADE1790}" type="slidenum">
              <a:rPr lang="pl-PL" sz="1200">
                <a:latin typeface="Calibri" pitchFamily="34" charset="0"/>
                <a:sym typeface="Calibri" pitchFamily="34" charset="0"/>
              </a:rPr>
              <a:pPr algn="r">
                <a:buSzPct val="25000"/>
              </a:pPr>
              <a:t>6</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374177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45"/>
          <p:cNvSpPr>
            <a:spLocks noGrp="1" noRot="1" noChangeAspect="1"/>
          </p:cNvSpPr>
          <p:nvPr>
            <p:ph type="sldImg" idx="2"/>
          </p:nvPr>
        </p:nvSpPr>
        <p:spPr>
          <a:ln>
            <a:headEnd/>
            <a:tailEnd/>
          </a:ln>
        </p:spPr>
      </p:sp>
      <p:sp>
        <p:nvSpPr>
          <p:cNvPr id="23554" name="Shape 146"/>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3555" name="Shape 147"/>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71BD8ECF-763D-4BA8-9871-F44CD5A4BD2C}" type="slidenum">
              <a:rPr lang="pl-PL" sz="1200">
                <a:latin typeface="Calibri" pitchFamily="34" charset="0"/>
                <a:sym typeface="Calibri" pitchFamily="34" charset="0"/>
              </a:rPr>
              <a:pPr algn="r">
                <a:buSzPct val="25000"/>
              </a:pPr>
              <a:t>7</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51401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58"/>
          <p:cNvSpPr>
            <a:spLocks noGrp="1" noRot="1" noChangeAspect="1" noTextEdit="1"/>
          </p:cNvSpPr>
          <p:nvPr>
            <p:ph type="sldImg" idx="2"/>
          </p:nvPr>
        </p:nvSpPr>
        <p:spPr>
          <a:ln>
            <a:headEnd/>
            <a:tailEnd/>
          </a:ln>
        </p:spPr>
      </p:sp>
      <p:sp>
        <p:nvSpPr>
          <p:cNvPr id="29698"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29699"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FBB9A092-54BA-4A89-8C5B-DF186C65D64F}" type="slidenum">
              <a:rPr lang="pl-PL" sz="1200">
                <a:latin typeface="Calibri" pitchFamily="34" charset="0"/>
                <a:sym typeface="Calibri" pitchFamily="34" charset="0"/>
              </a:rPr>
              <a:pPr algn="r">
                <a:buSzPct val="25000"/>
              </a:pPr>
              <a:t>8</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68845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58"/>
          <p:cNvSpPr>
            <a:spLocks noGrp="1" noRot="1" noChangeAspect="1" noTextEdit="1"/>
          </p:cNvSpPr>
          <p:nvPr>
            <p:ph type="sldImg" idx="2"/>
          </p:nvPr>
        </p:nvSpPr>
        <p:spPr>
          <a:ln>
            <a:headEnd/>
            <a:tailEnd/>
          </a:ln>
        </p:spPr>
      </p:sp>
      <p:sp>
        <p:nvSpPr>
          <p:cNvPr id="31746"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smtClean="0">
              <a:solidFill>
                <a:srgbClr val="000000"/>
              </a:solidFill>
              <a:latin typeface="Calibri" pitchFamily="34" charset="0"/>
              <a:ea typeface="Calibri" pitchFamily="34" charset="0"/>
              <a:cs typeface="Calibri" pitchFamily="34" charset="0"/>
              <a:sym typeface="Calibri" pitchFamily="34" charset="0"/>
            </a:endParaRPr>
          </a:p>
        </p:txBody>
      </p:sp>
      <p:sp>
        <p:nvSpPr>
          <p:cNvPr id="31747"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ECEDF236-B29B-4C6C-915A-4D269D26AE82}" type="slidenum">
              <a:rPr lang="pl-PL" sz="1200">
                <a:latin typeface="Calibri" pitchFamily="34" charset="0"/>
                <a:sym typeface="Calibri" pitchFamily="34" charset="0"/>
              </a:rPr>
              <a:pPr algn="r">
                <a:buSzPct val="25000"/>
              </a:pPr>
              <a:t>9</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76906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Slajd tytułowy">
    <p:spTree>
      <p:nvGrpSpPr>
        <p:cNvPr id="1" name="Shape 17"/>
        <p:cNvGrpSpPr/>
        <p:nvPr/>
      </p:nvGrpSpPr>
      <p:grpSpPr>
        <a:xfrm>
          <a:off x="0" y="0"/>
          <a:ext cx="0" cy="0"/>
          <a:chOff x="0" y="0"/>
          <a:chExt cx="0" cy="0"/>
        </a:xfrm>
      </p:grpSpPr>
      <p:sp>
        <p:nvSpPr>
          <p:cNvPr id="4" name="Shape 10"/>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 name="Shape 11"/>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18"/>
          <p:cNvSpPr>
            <a:spLocks noChangeArrowheads="1"/>
          </p:cNvSpPr>
          <p:nvPr/>
        </p:nvSpPr>
        <p:spPr bwMode="auto">
          <a:xfrm>
            <a:off x="0" y="0"/>
            <a:ext cx="9144000" cy="513556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24"/>
          <p:cNvSpPr>
            <a:spLocks noChangeArrowheads="1"/>
          </p:cNvSpPr>
          <p:nvPr/>
        </p:nvSpPr>
        <p:spPr bwMode="auto">
          <a:xfrm>
            <a:off x="0" y="5127625"/>
            <a:ext cx="9144000" cy="46038"/>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anchor="t"/>
          <a:lstStyle>
            <a:lvl1pPr marL="0" marR="0" lvl="0" indent="0" algn="l" rtl="0">
              <a:spcBef>
                <a:spcPts val="0"/>
              </a:spcBef>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anchor="b"/>
          <a:lstStyle>
            <a:lvl1pPr marL="0" marR="0" lvl="0" indent="0" algn="l" rtl="0">
              <a:spcBef>
                <a:spcPts val="0"/>
              </a:spcBef>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spcBef>
                <a:spcPts val="560"/>
              </a:spcBef>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spcBef>
                <a:spcPts val="360"/>
              </a:spcBef>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spcBef>
                <a:spcPts val="360"/>
              </a:spcBef>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spcBef>
                <a:spcPts val="360"/>
              </a:spcBef>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8" name="Shape 21"/>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9" name="Shape 22"/>
          <p:cNvSpPr txBox="1">
            <a:spLocks noGrp="1"/>
          </p:cNvSpPr>
          <p:nvPr>
            <p:ph type="ftr" idx="11"/>
          </p:nvPr>
        </p:nvSpPr>
        <p:spPr bwMode="auto">
          <a:xfrm>
            <a:off x="2640013" y="6477000"/>
            <a:ext cx="5508625"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10" name="Shape 23"/>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FFFFFF"/>
                </a:solidFill>
                <a:latin typeface="Calibri" pitchFamily="34" charset="0"/>
                <a:sym typeface="Calibri" pitchFamily="34" charset="0"/>
              </a:defRPr>
            </a:lvl1pPr>
          </a:lstStyle>
          <a:p>
            <a:pPr>
              <a:defRPr/>
            </a:pPr>
            <a:fld id="{FCE49B56-5CA7-478F-A403-E4132ECB1AEF}"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Obraz z podpisem">
    <p:spTree>
      <p:nvGrpSpPr>
        <p:cNvPr id="1" name="Shape 89"/>
        <p:cNvGrpSpPr/>
        <p:nvPr/>
      </p:nvGrpSpPr>
      <p:grpSpPr>
        <a:xfrm>
          <a:off x="0" y="0"/>
          <a:ext cx="0" cy="0"/>
          <a:chOff x="0" y="0"/>
          <a:chExt cx="0" cy="0"/>
        </a:xfrm>
      </p:grpSpPr>
      <p:sp>
        <p:nvSpPr>
          <p:cNvPr id="5"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94"/>
          <p:cNvSpPr>
            <a:spLocks noChangeArrowheads="1"/>
          </p:cNvSpPr>
          <p:nvPr/>
        </p:nvSpPr>
        <p:spPr bwMode="auto">
          <a:xfrm>
            <a:off x="2855913" y="0"/>
            <a:ext cx="46037" cy="685800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8" name="Shape 95"/>
          <p:cNvSpPr>
            <a:spLocks noChangeArrowheads="1"/>
          </p:cNvSpPr>
          <p:nvPr/>
        </p:nvSpPr>
        <p:spPr bwMode="auto">
          <a:xfrm>
            <a:off x="2855913" y="0"/>
            <a:ext cx="46037" cy="685800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90" name="Shape 90"/>
          <p:cNvSpPr txBox="1">
            <a:spLocks noGrp="1"/>
          </p:cNvSpPr>
          <p:nvPr>
            <p:ph type="title"/>
          </p:nvPr>
        </p:nvSpPr>
        <p:spPr>
          <a:xfrm>
            <a:off x="164592" y="155447"/>
            <a:ext cx="2525149" cy="978407"/>
          </a:xfrm>
          <a:prstGeom prst="rect">
            <a:avLst/>
          </a:prstGeom>
          <a:noFill/>
          <a:ln>
            <a:noFill/>
          </a:ln>
        </p:spPr>
        <p:txBody>
          <a:bodyPr anchor="b"/>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a:spLocks noGrp="1"/>
          </p:cNvSpPr>
          <p:nvPr>
            <p:ph type="pic" idx="2"/>
          </p:nvPr>
        </p:nvSpPr>
        <p:spPr>
          <a:xfrm>
            <a:off x="2903805" y="1484808"/>
            <a:ext cx="6247396" cy="5373192"/>
          </a:xfrm>
          <a:prstGeom prst="rect">
            <a:avLst/>
          </a:prstGeom>
          <a:solidFill>
            <a:srgbClr val="BABABB"/>
          </a:solidFill>
          <a:ln>
            <a:noFill/>
          </a:ln>
        </p:spPr>
        <p:txBody>
          <a:bodyPr/>
          <a:lstStyle>
            <a:lvl1pPr marL="0" marR="0" lvl="0" indent="0" algn="l" rtl="0">
              <a:spcBef>
                <a:spcPts val="0"/>
              </a:spcBef>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92" name="Shape 92"/>
          <p:cNvSpPr txBox="1">
            <a:spLocks noGrp="1"/>
          </p:cNvSpPr>
          <p:nvPr>
            <p:ph type="body" idx="1"/>
          </p:nvPr>
        </p:nvSpPr>
        <p:spPr>
          <a:xfrm>
            <a:off x="164592" y="1728216"/>
            <a:ext cx="2468880" cy="4572000"/>
          </a:xfrm>
          <a:prstGeom prst="rect">
            <a:avLst/>
          </a:prstGeom>
          <a:noFill/>
          <a:ln>
            <a:noFill/>
          </a:ln>
        </p:spPr>
        <p:txBody>
          <a:bodyPr/>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 name="Shape 93"/>
          <p:cNvSpPr txBox="1">
            <a:spLocks noGrp="1"/>
          </p:cNvSpPr>
          <p:nvPr>
            <p:ph type="dt" idx="10"/>
          </p:nvPr>
        </p:nvSpPr>
        <p:spPr bwMode="auto">
          <a:xfrm>
            <a:off x="165100" y="1169988"/>
            <a:ext cx="2522538" cy="201612"/>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96"/>
          <p:cNvSpPr txBox="1">
            <a:spLocks noGrp="1"/>
          </p:cNvSpPr>
          <p:nvPr>
            <p:ph type="ftr" idx="11"/>
          </p:nvPr>
        </p:nvSpPr>
        <p:spPr bwMode="auto">
          <a:xfrm>
            <a:off x="3035300" y="1169988"/>
            <a:ext cx="5194300" cy="201612"/>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BABABA"/>
                </a:solidFill>
                <a:latin typeface="Calibri" pitchFamily="34" charset="0"/>
                <a:sym typeface="Calibri" pitchFamily="34" charset="0"/>
              </a:defRPr>
            </a:lvl1pPr>
          </a:lstStyle>
          <a:p>
            <a:pPr>
              <a:defRPr/>
            </a:pPr>
            <a:endParaRPr lang="pl-PL"/>
          </a:p>
        </p:txBody>
      </p:sp>
      <p:sp>
        <p:nvSpPr>
          <p:cNvPr id="11" name="Shape 97"/>
          <p:cNvSpPr txBox="1">
            <a:spLocks noGrp="1"/>
          </p:cNvSpPr>
          <p:nvPr>
            <p:ph type="sldNum" idx="12"/>
          </p:nvPr>
        </p:nvSpPr>
        <p:spPr bwMode="auto">
          <a:xfrm>
            <a:off x="8339138" y="1169988"/>
            <a:ext cx="733425" cy="201612"/>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75532242-B859-4511-B7D7-DFDF2768C81A}"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rot="5400000">
            <a:off x="2259195" y="-26804"/>
            <a:ext cx="4625608" cy="8229600"/>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cSld name="Tytuł pionowy i tekst">
    <p:spTree>
      <p:nvGrpSpPr>
        <p:cNvPr id="1" name="Shape 104"/>
        <p:cNvGrpSpPr/>
        <p:nvPr/>
      </p:nvGrpSpPr>
      <p:grpSpPr>
        <a:xfrm>
          <a:off x="0" y="0"/>
          <a:ext cx="0" cy="0"/>
          <a:chOff x="0" y="0"/>
          <a:chExt cx="0" cy="0"/>
        </a:xfrm>
      </p:grpSpPr>
      <p:sp>
        <p:nvSpPr>
          <p:cNvPr id="4"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105"/>
          <p:cNvSpPr>
            <a:spLocks noChangeArrowheads="1"/>
          </p:cNvSpPr>
          <p:nvPr/>
        </p:nvSpPr>
        <p:spPr bwMode="auto">
          <a:xfrm>
            <a:off x="6599238" y="0"/>
            <a:ext cx="46037" cy="685800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106"/>
          <p:cNvSpPr>
            <a:spLocks noChangeArrowheads="1"/>
          </p:cNvSpPr>
          <p:nvPr/>
        </p:nvSpPr>
        <p:spPr bwMode="auto">
          <a:xfrm>
            <a:off x="6648450" y="0"/>
            <a:ext cx="2514600" cy="6858000"/>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107" name="Shape 107"/>
          <p:cNvSpPr txBox="1">
            <a:spLocks noGrp="1"/>
          </p:cNvSpPr>
          <p:nvPr>
            <p:ph type="title"/>
          </p:nvPr>
        </p:nvSpPr>
        <p:spPr>
          <a:xfrm rot="5400000">
            <a:off x="4808537" y="2247902"/>
            <a:ext cx="5851525" cy="1904999"/>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rot="5400000">
            <a:off x="541337" y="220662"/>
            <a:ext cx="5851525" cy="6019799"/>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8" name="Shape 109"/>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9" name="Shape 110"/>
          <p:cNvSpPr txBox="1">
            <a:spLocks noGrp="1"/>
          </p:cNvSpPr>
          <p:nvPr>
            <p:ph type="ftr" idx="11"/>
          </p:nvPr>
        </p:nvSpPr>
        <p:spPr bwMode="auto">
          <a:xfrm>
            <a:off x="2640013" y="6376988"/>
            <a:ext cx="3836987" cy="365125"/>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111"/>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0B2C51AD-B222-42C5-B8F9-637CBC25056C}"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AndTwoObj">
  <p:cSld name="Tytuł, zawartość i 2 elementy zawartości">
    <p:spTree>
      <p:nvGrpSpPr>
        <p:cNvPr id="1" name="Shape 33"/>
        <p:cNvGrpSpPr/>
        <p:nvPr/>
      </p:nvGrpSpPr>
      <p:grpSpPr>
        <a:xfrm>
          <a:off x="0" y="0"/>
          <a:ext cx="0" cy="0"/>
          <a:chOff x="0" y="0"/>
          <a:chExt cx="0" cy="0"/>
        </a:xfrm>
      </p:grpSpPr>
      <p:sp>
        <p:nvSpPr>
          <p:cNvPr id="6"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34" name="Shape 34"/>
          <p:cNvSpPr txBox="1">
            <a:spLocks noGrp="1"/>
          </p:cNvSpPr>
          <p:nvPr>
            <p:ph type="title"/>
          </p:nvPr>
        </p:nvSpPr>
        <p:spPr>
          <a:xfrm>
            <a:off x="457200" y="274637"/>
            <a:ext cx="8229600" cy="1143000"/>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2185988"/>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9" cy="2187574"/>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8" name="Shape 38"/>
          <p:cNvSpPr txBox="1">
            <a:spLocks noGrp="1"/>
          </p:cNvSpPr>
          <p:nvPr>
            <p:ph type="dt" idx="10"/>
          </p:nvPr>
        </p:nvSpPr>
        <p:spPr bwMode="auto">
          <a:xfrm>
            <a:off x="457200" y="6245225"/>
            <a:ext cx="2133600" cy="476250"/>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9" name="Shape 39"/>
          <p:cNvSpPr txBox="1">
            <a:spLocks noGrp="1"/>
          </p:cNvSpPr>
          <p:nvPr>
            <p:ph type="ftr" idx="11"/>
          </p:nvPr>
        </p:nvSpPr>
        <p:spPr bwMode="auto">
          <a:xfrm>
            <a:off x="3124200" y="6245225"/>
            <a:ext cx="2895600" cy="476250"/>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40"/>
          <p:cNvSpPr txBox="1">
            <a:spLocks noGrp="1"/>
          </p:cNvSpPr>
          <p:nvPr>
            <p:ph type="sldNum" idx="12"/>
          </p:nvPr>
        </p:nvSpPr>
        <p:spPr bwMode="auto">
          <a:xfrm>
            <a:off x="6553200" y="6245225"/>
            <a:ext cx="2133600" cy="476250"/>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D19994FB-938B-4800-BBB2-A65A02DEEC7B}"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155447"/>
            <a:ext cx="8229600" cy="1252727"/>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775191"/>
            <a:ext cx="8229600" cy="4625608"/>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Nagłówek sekcji">
    <p:spTree>
      <p:nvGrpSpPr>
        <p:cNvPr id="1" name="Shape 47"/>
        <p:cNvGrpSpPr/>
        <p:nvPr/>
      </p:nvGrpSpPr>
      <p:grpSpPr>
        <a:xfrm>
          <a:off x="0" y="0"/>
          <a:ext cx="0" cy="0"/>
          <a:chOff x="0" y="0"/>
          <a:chExt cx="0" cy="0"/>
        </a:xfrm>
      </p:grpSpPr>
      <p:sp>
        <p:nvSpPr>
          <p:cNvPr id="4"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48"/>
          <p:cNvSpPr>
            <a:spLocks noChangeArrowheads="1"/>
          </p:cNvSpPr>
          <p:nvPr/>
        </p:nvSpPr>
        <p:spPr bwMode="auto">
          <a:xfrm>
            <a:off x="0" y="0"/>
            <a:ext cx="9144000" cy="26019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49"/>
          <p:cNvSpPr>
            <a:spLocks noChangeArrowheads="1"/>
          </p:cNvSpPr>
          <p:nvPr/>
        </p:nvSpPr>
        <p:spPr bwMode="auto">
          <a:xfrm>
            <a:off x="0" y="2601913"/>
            <a:ext cx="9144000" cy="46037"/>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0" name="Shape 50"/>
          <p:cNvSpPr txBox="1">
            <a:spLocks noGrp="1"/>
          </p:cNvSpPr>
          <p:nvPr>
            <p:ph type="title"/>
          </p:nvPr>
        </p:nvSpPr>
        <p:spPr>
          <a:xfrm>
            <a:off x="749808" y="118871"/>
            <a:ext cx="8013191" cy="1636776"/>
          </a:xfrm>
          <a:prstGeom prst="rect">
            <a:avLst/>
          </a:prstGeom>
          <a:noFill/>
          <a:ln>
            <a:noFill/>
          </a:ln>
        </p:spPr>
        <p:txBody>
          <a:bodyPr anchor="b"/>
          <a:lstStyle>
            <a:lvl1pPr marL="0" marR="0" lvl="0" indent="0" algn="l" rtl="0">
              <a:spcBef>
                <a:spcPts val="0"/>
              </a:spcBef>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740664" y="1828800"/>
            <a:ext cx="8022336" cy="685799"/>
          </a:xfrm>
          <a:prstGeom prst="rect">
            <a:avLst/>
          </a:prstGeom>
          <a:noFill/>
          <a:ln>
            <a:noFill/>
          </a:ln>
        </p:spPr>
        <p:txBody>
          <a:bodyPr/>
          <a:lstStyle>
            <a:lvl1pPr marL="0" marR="0" lvl="0" indent="0" algn="l" rtl="0">
              <a:spcBef>
                <a:spcPts val="0"/>
              </a:spcBef>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8" name="Shape 52"/>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9" name="Shape 53"/>
          <p:cNvSpPr txBox="1">
            <a:spLocks noGrp="1"/>
          </p:cNvSpPr>
          <p:nvPr>
            <p:ph type="ftr" idx="11"/>
          </p:nvPr>
        </p:nvSpPr>
        <p:spPr bwMode="auto">
          <a:xfrm>
            <a:off x="2640013" y="6477000"/>
            <a:ext cx="5508625"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10" name="Shape 54"/>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FFFFFF"/>
                </a:solidFill>
                <a:latin typeface="Calibri" pitchFamily="34" charset="0"/>
                <a:sym typeface="Calibri" pitchFamily="34" charset="0"/>
              </a:defRPr>
            </a:lvl1pPr>
          </a:lstStyle>
          <a:p>
            <a:pPr>
              <a:defRPr/>
            </a:pPr>
            <a:fld id="{840338C6-2FAB-4D6B-9280-80040BF3ED66}"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57200" y="1773935"/>
            <a:ext cx="4038599" cy="4623816"/>
          </a:xfrm>
          <a:prstGeom prst="rect">
            <a:avLst/>
          </a:prstGeom>
          <a:noFill/>
          <a:ln>
            <a:noFill/>
          </a:ln>
        </p:spPr>
        <p:txBody>
          <a:bodyPr/>
          <a:lstStyle>
            <a:lvl1pPr marL="438912" marR="0" lvl="0" indent="-182372" algn="l" rtl="0">
              <a:spcBef>
                <a:spcPts val="0"/>
              </a:spcBef>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37159" algn="l" rtl="0">
              <a:spcBef>
                <a:spcPts val="480"/>
              </a:spcBef>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07696"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73152"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80264"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78232" algn="l" rtl="0">
              <a:spcBef>
                <a:spcPts val="360"/>
              </a:spcBef>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648200" y="1773935"/>
            <a:ext cx="4038599" cy="4623816"/>
          </a:xfrm>
          <a:prstGeom prst="rect">
            <a:avLst/>
          </a:prstGeom>
          <a:noFill/>
          <a:ln>
            <a:noFill/>
          </a:ln>
        </p:spPr>
        <p:txBody>
          <a:bodyPr/>
          <a:lstStyle>
            <a:lvl1pPr marL="438912" marR="0" lvl="0" indent="-182372" algn="l" rtl="0">
              <a:spcBef>
                <a:spcPts val="0"/>
              </a:spcBef>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37159" algn="l" rtl="0">
              <a:spcBef>
                <a:spcPts val="480"/>
              </a:spcBef>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07696"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73152"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80264"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78232" algn="l" rtl="0">
              <a:spcBef>
                <a:spcPts val="360"/>
              </a:spcBef>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698986"/>
            <a:ext cx="4040187" cy="715354"/>
          </a:xfrm>
          <a:prstGeom prst="rect">
            <a:avLst/>
          </a:prstGeom>
          <a:noFill/>
          <a:ln>
            <a:noFill/>
          </a:ln>
        </p:spPr>
        <p:txBody>
          <a:bodyPr anchor="ctr"/>
          <a:lstStyle>
            <a:lvl1pPr marL="0" marR="0" lvl="0" indent="0" algn="l" rtl="0">
              <a:spcBef>
                <a:spcPts val="0"/>
              </a:spcBef>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0" y="2449511"/>
            <a:ext cx="4040187" cy="3951287"/>
          </a:xfrm>
          <a:prstGeom prst="rect">
            <a:avLst/>
          </a:prstGeom>
          <a:noFill/>
          <a:ln>
            <a:noFill/>
          </a:ln>
        </p:spPr>
        <p:txBody>
          <a:bodyPr/>
          <a:lstStyle>
            <a:lvl1pPr marL="438912" marR="0" lvl="0" indent="-202692" algn="l" rtl="0">
              <a:spcBef>
                <a:spcPts val="0"/>
              </a:spcBef>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160019" algn="l" rtl="0">
              <a:spcBef>
                <a:spcPts val="400"/>
              </a:spcBef>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120396"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85852"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92964" algn="l" rtl="0">
              <a:spcBef>
                <a:spcPts val="320"/>
              </a:spcBef>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90932" algn="l" rtl="0">
              <a:spcBef>
                <a:spcPts val="320"/>
              </a:spcBef>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88900" algn="l" rtl="0">
              <a:spcBef>
                <a:spcPts val="320"/>
              </a:spcBef>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86867" algn="l" rtl="0">
              <a:spcBef>
                <a:spcPts val="320"/>
              </a:spcBef>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84835" algn="l" rtl="0">
              <a:spcBef>
                <a:spcPts val="320"/>
              </a:spcBef>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3"/>
          </p:nvPr>
        </p:nvSpPr>
        <p:spPr>
          <a:xfrm>
            <a:off x="4645025" y="1698986"/>
            <a:ext cx="4041774" cy="715354"/>
          </a:xfrm>
          <a:prstGeom prst="rect">
            <a:avLst/>
          </a:prstGeom>
          <a:noFill/>
          <a:ln>
            <a:noFill/>
          </a:ln>
        </p:spPr>
        <p:txBody>
          <a:bodyPr anchor="ctr"/>
          <a:lstStyle>
            <a:lvl1pPr marL="0" marR="0" lvl="0" indent="0" algn="l" rtl="0">
              <a:spcBef>
                <a:spcPts val="0"/>
              </a:spcBef>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4"/>
          </p:nvPr>
        </p:nvSpPr>
        <p:spPr>
          <a:xfrm>
            <a:off x="4645025" y="2449511"/>
            <a:ext cx="4041774" cy="3951287"/>
          </a:xfrm>
          <a:prstGeom prst="rect">
            <a:avLst/>
          </a:prstGeom>
          <a:noFill/>
          <a:ln>
            <a:noFill/>
          </a:ln>
        </p:spPr>
        <p:txBody>
          <a:bodyPr/>
          <a:lstStyle>
            <a:lvl1pPr marL="438912" marR="0" lvl="0" indent="-202692" algn="l" rtl="0">
              <a:spcBef>
                <a:spcPts val="0"/>
              </a:spcBef>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160019" algn="l" rtl="0">
              <a:spcBef>
                <a:spcPts val="400"/>
              </a:spcBef>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120396"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85852"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92964" algn="l" rtl="0">
              <a:spcBef>
                <a:spcPts val="320"/>
              </a:spcBef>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90932" algn="l" rtl="0">
              <a:spcBef>
                <a:spcPts val="320"/>
              </a:spcBef>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88900" algn="l" rtl="0">
              <a:spcBef>
                <a:spcPts val="320"/>
              </a:spcBef>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86867" algn="l" rtl="0">
              <a:spcBef>
                <a:spcPts val="320"/>
              </a:spcBef>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84835" algn="l" rtl="0">
              <a:spcBef>
                <a:spcPts val="320"/>
              </a:spcBef>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7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cSld name="Zawartość z podpisem">
    <p:spTree>
      <p:nvGrpSpPr>
        <p:cNvPr id="1" name="Shape 80"/>
        <p:cNvGrpSpPr/>
        <p:nvPr/>
      </p:nvGrpSpPr>
      <p:grpSpPr>
        <a:xfrm>
          <a:off x="0" y="0"/>
          <a:ext cx="0" cy="0"/>
          <a:chOff x="0" y="0"/>
          <a:chExt cx="0" cy="0"/>
        </a:xfrm>
      </p:grpSpPr>
      <p:sp>
        <p:nvSpPr>
          <p:cNvPr id="5"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87"/>
          <p:cNvSpPr>
            <a:spLocks noChangeArrowheads="1"/>
          </p:cNvSpPr>
          <p:nvPr/>
        </p:nvSpPr>
        <p:spPr bwMode="auto">
          <a:xfrm>
            <a:off x="2855913" y="0"/>
            <a:ext cx="46037" cy="14541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8" name="Shape 88"/>
          <p:cNvSpPr>
            <a:spLocks noChangeArrowheads="1"/>
          </p:cNvSpPr>
          <p:nvPr/>
        </p:nvSpPr>
        <p:spPr bwMode="auto">
          <a:xfrm>
            <a:off x="2855913" y="0"/>
            <a:ext cx="46037" cy="14541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81" name="Shape 81"/>
          <p:cNvSpPr txBox="1">
            <a:spLocks noGrp="1"/>
          </p:cNvSpPr>
          <p:nvPr>
            <p:ph type="title"/>
          </p:nvPr>
        </p:nvSpPr>
        <p:spPr>
          <a:xfrm>
            <a:off x="167838" y="152400"/>
            <a:ext cx="2523743" cy="978407"/>
          </a:xfrm>
          <a:prstGeom prst="rect">
            <a:avLst/>
          </a:prstGeom>
          <a:noFill/>
          <a:ln>
            <a:noFill/>
          </a:ln>
        </p:spPr>
        <p:txBody>
          <a:bodyPr anchor="b"/>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3019376" y="1743133"/>
            <a:ext cx="5920640" cy="4558884"/>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spcBef>
                <a:spcPts val="400"/>
              </a:spcBef>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1467" algn="l" rtl="0">
              <a:spcBef>
                <a:spcPts val="400"/>
              </a:spcBef>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59435" algn="l" rtl="0">
              <a:spcBef>
                <a:spcPts val="400"/>
              </a:spcBef>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2"/>
          </p:nvPr>
        </p:nvSpPr>
        <p:spPr>
          <a:xfrm>
            <a:off x="167838" y="1730017"/>
            <a:ext cx="2468880" cy="4572000"/>
          </a:xfrm>
          <a:prstGeom prst="rect">
            <a:avLst/>
          </a:prstGeom>
          <a:noFill/>
          <a:ln>
            <a:noFill/>
          </a:ln>
        </p:spPr>
        <p:txBody>
          <a:bodyPr/>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 name="Shape 84"/>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85"/>
          <p:cNvSpPr txBox="1">
            <a:spLocks noGrp="1"/>
          </p:cNvSpPr>
          <p:nvPr>
            <p:ph type="ftr" idx="11"/>
          </p:nvPr>
        </p:nvSpPr>
        <p:spPr bwMode="auto">
          <a:xfrm>
            <a:off x="2640013" y="6477000"/>
            <a:ext cx="5508625"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1" name="Shape 86"/>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6321CA23-3181-4E47-9689-B349BE4C5CA4}"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hape 10"/>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1027" name="Shape 11"/>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1028" name="Shape 12"/>
          <p:cNvSpPr txBox="1">
            <a:spLocks noGrp="1"/>
          </p:cNvSpPr>
          <p:nvPr>
            <p:ph type="title"/>
          </p:nvPr>
        </p:nvSpPr>
        <p:spPr bwMode="auto">
          <a:xfrm>
            <a:off x="457200" y="152400"/>
            <a:ext cx="8229600" cy="125095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pl-PL" smtClean="0">
              <a:sym typeface="Arial" charset="0"/>
            </a:endParaRPr>
          </a:p>
        </p:txBody>
      </p:sp>
      <p:sp>
        <p:nvSpPr>
          <p:cNvPr id="1029" name="Shape 13"/>
          <p:cNvSpPr txBox="1">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pl-PL" smtClean="0">
              <a:sym typeface="Arial" charset="0"/>
            </a:endParaRPr>
          </a:p>
        </p:txBody>
      </p:sp>
      <p:sp>
        <p:nvSpPr>
          <p:cNvPr id="1030" name="Shape 14"/>
          <p:cNvSpPr txBox="1">
            <a:spLocks noGrp="1"/>
          </p:cNvSpPr>
          <p:nvPr/>
        </p:nvSpPr>
        <p:spPr bwMode="auto">
          <a:xfrm>
            <a:off x="457200" y="6477000"/>
            <a:ext cx="2133600" cy="274638"/>
          </a:xfrm>
          <a:prstGeom prst="rect">
            <a:avLst/>
          </a:prstGeom>
          <a:noFill/>
          <a:ln w="9525">
            <a:noFill/>
            <a:miter lim="800000"/>
            <a:headEnd/>
            <a:tailEnd/>
          </a:ln>
        </p:spPr>
        <p:txBody>
          <a:bodyPr lIns="91425" tIns="91425" rIns="91425" bIns="91425" anchor="b"/>
          <a:lstStyle/>
          <a:p>
            <a:pPr>
              <a:defRPr/>
            </a:pPr>
            <a:endParaRPr lang="pl-PL" sz="1200">
              <a:solidFill>
                <a:srgbClr val="FFFFFF"/>
              </a:solidFill>
              <a:latin typeface="Calibri" pitchFamily="34" charset="0"/>
              <a:sym typeface="Calibri" pitchFamily="34" charset="0"/>
            </a:endParaRPr>
          </a:p>
        </p:txBody>
      </p:sp>
      <p:sp>
        <p:nvSpPr>
          <p:cNvPr id="1031" name="Shape 15"/>
          <p:cNvSpPr txBox="1">
            <a:spLocks noGrp="1"/>
          </p:cNvSpPr>
          <p:nvPr/>
        </p:nvSpPr>
        <p:spPr bwMode="auto">
          <a:xfrm>
            <a:off x="2640013" y="6477000"/>
            <a:ext cx="5508625" cy="274638"/>
          </a:xfrm>
          <a:prstGeom prst="rect">
            <a:avLst/>
          </a:prstGeom>
          <a:noFill/>
          <a:ln w="9525">
            <a:noFill/>
            <a:miter lim="800000"/>
            <a:headEnd/>
            <a:tailEnd/>
          </a:ln>
        </p:spPr>
        <p:txBody>
          <a:bodyPr lIns="91425" tIns="91425" rIns="91425" bIns="91425" anchor="b"/>
          <a:lstStyle/>
          <a:p>
            <a:pPr>
              <a:defRPr/>
            </a:pPr>
            <a:endParaRPr lang="pl-PL" sz="1200">
              <a:solidFill>
                <a:srgbClr val="FFFFFF"/>
              </a:solidFill>
              <a:latin typeface="Calibri" pitchFamily="34" charset="0"/>
              <a:sym typeface="Calibri" pitchFamily="34" charset="0"/>
            </a:endParaRPr>
          </a:p>
        </p:txBody>
      </p:sp>
      <p:sp>
        <p:nvSpPr>
          <p:cNvPr id="1032" name="Shape 16"/>
          <p:cNvSpPr txBox="1">
            <a:spLocks noGrp="1"/>
          </p:cNvSpPr>
          <p:nvPr/>
        </p:nvSpPr>
        <p:spPr bwMode="auto">
          <a:xfrm>
            <a:off x="8204200" y="6477000"/>
            <a:ext cx="733425" cy="274638"/>
          </a:xfrm>
          <a:prstGeom prst="rect">
            <a:avLst/>
          </a:prstGeom>
          <a:noFill/>
          <a:ln w="9525">
            <a:noFill/>
            <a:miter lim="800000"/>
            <a:headEnd/>
            <a:tailEnd/>
          </a:ln>
        </p:spPr>
        <p:txBody>
          <a:bodyPr lIns="91425" tIns="45700" rIns="91425" bIns="0" anchor="b"/>
          <a:lstStyle/>
          <a:p>
            <a:pPr algn="r">
              <a:buSzPct val="25000"/>
              <a:defRPr/>
            </a:pPr>
            <a:fld id="{D5C17F5D-1045-4135-BD86-4111EC80ECA4}" type="slidenum">
              <a:rPr lang="pl-PL" sz="1200">
                <a:solidFill>
                  <a:srgbClr val="FFFFFF"/>
                </a:solidFill>
                <a:latin typeface="Calibri" pitchFamily="34" charset="0"/>
                <a:sym typeface="Calibri" pitchFamily="34" charset="0"/>
              </a:rPr>
              <a:pPr algn="r">
                <a:buSzPct val="25000"/>
                <a:defRPr/>
              </a:pPr>
              <a:t>‹#›</a:t>
            </a:fld>
            <a:endParaRPr lang="pl-PL" sz="1200">
              <a:solidFill>
                <a:srgbClr val="FFFFFF"/>
              </a:solidFill>
              <a:latin typeface="Calibri" pitchFamily="34" charset="0"/>
              <a:sym typeface="Calibri" pitchFamily="34" charset="0"/>
            </a:endParaRPr>
          </a:p>
        </p:txBody>
      </p:sp>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074"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3075"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3076" name="Shape 28"/>
          <p:cNvSpPr txBox="1">
            <a:spLocks noGrp="1"/>
          </p:cNvSpPr>
          <p:nvPr>
            <p:ph type="title"/>
          </p:nvPr>
        </p:nvSpPr>
        <p:spPr bwMode="auto">
          <a:xfrm>
            <a:off x="457200" y="152400"/>
            <a:ext cx="8229600" cy="125095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pl-PL" smtClean="0">
              <a:sym typeface="Arial" charset="0"/>
            </a:endParaRPr>
          </a:p>
        </p:txBody>
      </p:sp>
      <p:sp>
        <p:nvSpPr>
          <p:cNvPr id="3077" name="Shape 29"/>
          <p:cNvSpPr txBox="1">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pl-PL" smtClean="0">
              <a:sym typeface="Arial" charset="0"/>
            </a:endParaRPr>
          </a:p>
        </p:txBody>
      </p:sp>
      <p:sp>
        <p:nvSpPr>
          <p:cNvPr id="3078" name="Shape 30"/>
          <p:cNvSpPr txBox="1">
            <a:spLocks noGrp="1"/>
          </p:cNvSpPr>
          <p:nvPr/>
        </p:nvSpPr>
        <p:spPr bwMode="auto">
          <a:xfrm>
            <a:off x="457200" y="6477000"/>
            <a:ext cx="2133600" cy="274638"/>
          </a:xfrm>
          <a:prstGeom prst="rect">
            <a:avLst/>
          </a:prstGeom>
          <a:noFill/>
          <a:ln w="9525">
            <a:noFill/>
            <a:miter lim="800000"/>
            <a:headEnd/>
            <a:tailEnd/>
          </a:ln>
        </p:spPr>
        <p:txBody>
          <a:bodyPr lIns="91425" tIns="91425" rIns="91425" bIns="91425" anchor="b"/>
          <a:lstStyle/>
          <a:p>
            <a:pPr>
              <a:defRPr/>
            </a:pPr>
            <a:endParaRPr lang="pl-PL" sz="1200">
              <a:solidFill>
                <a:srgbClr val="414141"/>
              </a:solidFill>
              <a:latin typeface="Calibri" pitchFamily="34" charset="0"/>
              <a:sym typeface="Calibri" pitchFamily="34" charset="0"/>
            </a:endParaRPr>
          </a:p>
        </p:txBody>
      </p:sp>
      <p:sp>
        <p:nvSpPr>
          <p:cNvPr id="3079" name="Shape 31"/>
          <p:cNvSpPr txBox="1">
            <a:spLocks noGrp="1"/>
          </p:cNvSpPr>
          <p:nvPr/>
        </p:nvSpPr>
        <p:spPr bwMode="auto">
          <a:xfrm>
            <a:off x="2640013" y="6477000"/>
            <a:ext cx="5508625" cy="274638"/>
          </a:xfrm>
          <a:prstGeom prst="rect">
            <a:avLst/>
          </a:prstGeom>
          <a:noFill/>
          <a:ln w="9525">
            <a:noFill/>
            <a:miter lim="800000"/>
            <a:headEnd/>
            <a:tailEnd/>
          </a:ln>
        </p:spPr>
        <p:txBody>
          <a:bodyPr lIns="91425" tIns="91425" rIns="91425" bIns="91425" anchor="b"/>
          <a:lstStyle/>
          <a:p>
            <a:pPr>
              <a:defRPr/>
            </a:pPr>
            <a:endParaRPr lang="pl-PL" sz="1200">
              <a:solidFill>
                <a:srgbClr val="414141"/>
              </a:solidFill>
              <a:latin typeface="Calibri" pitchFamily="34" charset="0"/>
              <a:sym typeface="Calibri" pitchFamily="34" charset="0"/>
            </a:endParaRPr>
          </a:p>
        </p:txBody>
      </p:sp>
      <p:sp>
        <p:nvSpPr>
          <p:cNvPr id="3080" name="Shape 32"/>
          <p:cNvSpPr txBox="1">
            <a:spLocks noGrp="1"/>
          </p:cNvSpPr>
          <p:nvPr/>
        </p:nvSpPr>
        <p:spPr bwMode="auto">
          <a:xfrm>
            <a:off x="8204200" y="6477000"/>
            <a:ext cx="733425" cy="274638"/>
          </a:xfrm>
          <a:prstGeom prst="rect">
            <a:avLst/>
          </a:prstGeom>
          <a:noFill/>
          <a:ln w="9525">
            <a:noFill/>
            <a:miter lim="800000"/>
            <a:headEnd/>
            <a:tailEnd/>
          </a:ln>
        </p:spPr>
        <p:txBody>
          <a:bodyPr lIns="91425" tIns="45700" rIns="91425" bIns="0" anchor="b"/>
          <a:lstStyle/>
          <a:p>
            <a:pPr algn="r">
              <a:buSzPct val="25000"/>
              <a:defRPr/>
            </a:pPr>
            <a:fld id="{55797AB4-AFD8-41D6-946E-643780F49BB2}" type="slidenum">
              <a:rPr lang="pl-PL" sz="1200">
                <a:solidFill>
                  <a:srgbClr val="414141"/>
                </a:solidFill>
                <a:latin typeface="Calibri" pitchFamily="34" charset="0"/>
                <a:sym typeface="Calibri" pitchFamily="34" charset="0"/>
              </a:rPr>
              <a:pPr algn="r">
                <a:buSzPct val="25000"/>
                <a:defRPr/>
              </a:pPr>
              <a:t>‹#›</a:t>
            </a:fld>
            <a:endParaRPr lang="pl-PL" sz="1200">
              <a:solidFill>
                <a:srgbClr val="414141"/>
              </a:solidFill>
              <a:latin typeface="Calibri" pitchFamily="34" charset="0"/>
              <a:sym typeface="Calibri" pitchFamily="34" charset="0"/>
            </a:endParaRPr>
          </a:p>
        </p:txBody>
      </p:sp>
    </p:spTree>
  </p:cSld>
  <p:clrMap bg1="lt1" tx1="dk1" bg2="dk2" tx2="lt2" accent1="accent1" accent2="accent2" accent3="accent3" accent4="accent4" accent5="accent5" accent6="accent6" hlink="hlink" folHlink="folHlink"/>
  <p:sldLayoutIdLst>
    <p:sldLayoutId id="2147483675" r:id="rId1"/>
    <p:sldLayoutId id="2147483668" r:id="rId2"/>
    <p:sldLayoutId id="2147483676" r:id="rId3"/>
    <p:sldLayoutId id="2147483669" r:id="rId4"/>
    <p:sldLayoutId id="2147483670" r:id="rId5"/>
    <p:sldLayoutId id="2147483671" r:id="rId6"/>
    <p:sldLayoutId id="2147483672" r:id="rId7"/>
    <p:sldLayoutId id="2147483677" r:id="rId8"/>
    <p:sldLayoutId id="2147483678" r:id="rId9"/>
    <p:sldLayoutId id="2147483673" r:id="rId10"/>
    <p:sldLayoutId id="2147483679" r:id="rId11"/>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intac.pl/sorbenty-polipropylenowe-uniwersalne.ph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sintac.pl/sorbenty-polipropylenowe-uniwersalne.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117"/>
          <p:cNvSpPr txBox="1">
            <a:spLocks noGrp="1"/>
          </p:cNvSpPr>
          <p:nvPr>
            <p:ph type="ctrTitle"/>
          </p:nvPr>
        </p:nvSpPr>
        <p:spPr>
          <a:xfrm>
            <a:off x="17463" y="2492375"/>
            <a:ext cx="9144000" cy="1081088"/>
          </a:xfrm>
        </p:spPr>
        <p:txBody>
          <a:bodyPr tIns="0" rIns="45700" bIns="0" anchor="ctr"/>
          <a:lstStyle/>
          <a:p>
            <a:pPr algn="ctr" eaLnBrk="1" hangingPunct="1">
              <a:spcBef>
                <a:spcPct val="0"/>
              </a:spcBef>
              <a:buSzPct val="25000"/>
              <a:buFont typeface="Arial Black" pitchFamily="34" charset="0"/>
              <a:buNone/>
            </a:pPr>
            <a:r>
              <a:rPr lang="pl-PL" sz="2800" dirty="0" smtClean="0">
                <a:latin typeface="Arial Black" pitchFamily="34" charset="0"/>
                <a:cs typeface="Arial" charset="0"/>
                <a:sym typeface="Arial Black" pitchFamily="34" charset="0"/>
              </a:rPr>
              <a:t>TEMAT 14: </a:t>
            </a:r>
            <a:br>
              <a:rPr lang="pl-PL" sz="2800" dirty="0" smtClean="0">
                <a:latin typeface="Arial Black" pitchFamily="34" charset="0"/>
                <a:cs typeface="Arial" charset="0"/>
                <a:sym typeface="Arial Black" pitchFamily="34" charset="0"/>
              </a:rPr>
            </a:br>
            <a:r>
              <a:rPr lang="pl-PL" sz="2800" dirty="0" smtClean="0">
                <a:latin typeface="Calibri" pitchFamily="34" charset="0"/>
                <a:cs typeface="Arial" charset="0"/>
                <a:sym typeface="Calibri" pitchFamily="34" charset="0"/>
              </a:rPr>
              <a:t/>
            </a:r>
            <a:br>
              <a:rPr lang="pl-PL" sz="2800" dirty="0" smtClean="0">
                <a:latin typeface="Calibri" pitchFamily="34" charset="0"/>
                <a:cs typeface="Arial" charset="0"/>
                <a:sym typeface="Calibri" pitchFamily="34" charset="0"/>
              </a:rPr>
            </a:br>
            <a:r>
              <a:rPr lang="pl-PL" sz="2800" dirty="0" smtClean="0">
                <a:latin typeface="Calibri" pitchFamily="34" charset="0"/>
                <a:cs typeface="Arial" charset="0"/>
                <a:sym typeface="Calibri" pitchFamily="34" charset="0"/>
              </a:rPr>
              <a:t>       </a:t>
            </a:r>
            <a:r>
              <a:rPr lang="pl-PL" sz="3200" dirty="0" smtClean="0">
                <a:latin typeface="Calibri" pitchFamily="34" charset="0"/>
                <a:cs typeface="Arial" charset="0"/>
                <a:sym typeface="Calibri" pitchFamily="34" charset="0"/>
              </a:rPr>
              <a:t>SORBENTY, NEUTRALIZATORY I DYSPERGENTY</a:t>
            </a:r>
          </a:p>
        </p:txBody>
      </p:sp>
      <p:sp>
        <p:nvSpPr>
          <p:cNvPr id="16386" name="Shape 118"/>
          <p:cNvSpPr txBox="1">
            <a:spLocks noGrp="1"/>
          </p:cNvSpPr>
          <p:nvPr>
            <p:ph type="subTitle" idx="1"/>
          </p:nvPr>
        </p:nvSpPr>
        <p:spPr>
          <a:xfrm>
            <a:off x="5435600" y="5300663"/>
            <a:ext cx="3708400" cy="336550"/>
          </a:xfrm>
        </p:spPr>
        <p:txBody>
          <a:bodyPr lIns="118850" tIns="0" rIns="45700" bIns="0"/>
          <a:lstStyle/>
          <a:p>
            <a:pPr eaLnBrk="1" hangingPunct="1">
              <a:spcBef>
                <a:spcPct val="0"/>
              </a:spcBef>
              <a:buSzPct val="25000"/>
            </a:pPr>
            <a:r>
              <a:rPr lang="pl-PL" sz="1600" dirty="0">
                <a:latin typeface="Calibri" pitchFamily="34" charset="0"/>
                <a:cs typeface="Arial" charset="0"/>
                <a:sym typeface="Calibri" pitchFamily="34" charset="0"/>
              </a:rPr>
              <a:t>a</a:t>
            </a:r>
            <a:r>
              <a:rPr lang="pl-PL" sz="1600" dirty="0" smtClean="0">
                <a:latin typeface="Calibri" pitchFamily="34" charset="0"/>
                <a:cs typeface="Arial" charset="0"/>
                <a:sym typeface="Calibri" pitchFamily="34" charset="0"/>
              </a:rPr>
              <a:t>utor: </a:t>
            </a:r>
            <a:r>
              <a:rPr lang="pl-PL" sz="1600" dirty="0" smtClean="0">
                <a:latin typeface="Calibri" pitchFamily="34" charset="0"/>
                <a:cs typeface="Arial" charset="0"/>
                <a:sym typeface="Calibri" pitchFamily="34" charset="0"/>
              </a:rPr>
              <a:t> Sławomir </a:t>
            </a:r>
            <a:r>
              <a:rPr lang="pl-PL" sz="1600" dirty="0">
                <a:latin typeface="Calibri" pitchFamily="34" charset="0"/>
                <a:cs typeface="Arial" charset="0"/>
                <a:sym typeface="Calibri" pitchFamily="34" charset="0"/>
              </a:rPr>
              <a:t>SIWEK</a:t>
            </a:r>
            <a:endParaRPr lang="pl-PL" sz="1600" dirty="0" smtClean="0">
              <a:latin typeface="Calibri" pitchFamily="34" charset="0"/>
              <a:cs typeface="Arial" charset="0"/>
              <a:sym typeface="Calibri" pitchFamily="34" charset="0"/>
            </a:endParaRPr>
          </a:p>
        </p:txBody>
      </p:sp>
      <p:pic>
        <p:nvPicPr>
          <p:cNvPr id="16387" name="Shape 119"/>
          <p:cNvPicPr preferRelativeResize="0">
            <a:picLocks noChangeAspect="1" noChangeArrowheads="1"/>
          </p:cNvPicPr>
          <p:nvPr/>
        </p:nvPicPr>
        <p:blipFill>
          <a:blip r:embed="rId3"/>
          <a:srcRect/>
          <a:stretch>
            <a:fillRect/>
          </a:stretch>
        </p:blipFill>
        <p:spPr bwMode="auto">
          <a:xfrm>
            <a:off x="577850" y="152400"/>
            <a:ext cx="1368425" cy="1557338"/>
          </a:xfrm>
          <a:prstGeom prst="rect">
            <a:avLst/>
          </a:prstGeom>
          <a:noFill/>
          <a:ln w="9525">
            <a:noFill/>
            <a:miter lim="800000"/>
            <a:headEnd/>
            <a:tailEnd/>
          </a:ln>
        </p:spPr>
      </p:pic>
      <p:sp>
        <p:nvSpPr>
          <p:cNvPr id="120" name="Shape 120"/>
          <p:cNvSpPr txBox="1"/>
          <p:nvPr/>
        </p:nvSpPr>
        <p:spPr>
          <a:xfrm>
            <a:off x="2025650" y="404813"/>
            <a:ext cx="6985000" cy="936625"/>
          </a:xfrm>
          <a:prstGeom prst="rect">
            <a:avLst/>
          </a:prstGeom>
          <a:noFill/>
          <a:ln>
            <a:noFill/>
          </a:ln>
        </p:spPr>
        <p:txBody>
          <a:bodyPr lIns="91425" tIns="0" rIns="45700" bIns="0" anchor="ctr"/>
          <a:lstStyle/>
          <a:p>
            <a:pPr algn="ctr" fontAlgn="auto">
              <a:spcBef>
                <a:spcPts val="0"/>
              </a:spcBef>
              <a:spcAft>
                <a:spcPts val="0"/>
              </a:spcAft>
              <a:buClr>
                <a:srgbClr val="FFC700"/>
              </a:buClr>
              <a:buSzPct val="25000"/>
              <a:buFont typeface="Calibri"/>
              <a:buNone/>
              <a:defRPr/>
            </a:pPr>
            <a:r>
              <a:rPr lang="pl-PL" sz="3330" b="1" dirty="0">
                <a:solidFill>
                  <a:srgbClr val="FFC700"/>
                </a:solidFill>
                <a:latin typeface="Calibri"/>
                <a:ea typeface="Calibri"/>
                <a:cs typeface="Calibri"/>
                <a:sym typeface="Calibri"/>
              </a:rPr>
              <a:t> SZKOLENIE  PODSTAWOWE </a:t>
            </a:r>
            <a:br>
              <a:rPr lang="pl-PL" sz="3330" b="1" dirty="0">
                <a:solidFill>
                  <a:srgbClr val="FFC700"/>
                </a:solidFill>
                <a:latin typeface="Calibri"/>
                <a:ea typeface="Calibri"/>
                <a:cs typeface="Calibri"/>
                <a:sym typeface="Calibri"/>
              </a:rPr>
            </a:br>
            <a:r>
              <a:rPr lang="pl-PL" sz="3330" b="1" dirty="0">
                <a:solidFill>
                  <a:srgbClr val="FFC700"/>
                </a:solidFill>
                <a:latin typeface="Calibri"/>
                <a:ea typeface="Calibri"/>
                <a:cs typeface="Calibri"/>
                <a:sym typeface="Calibri"/>
              </a:rPr>
              <a:t>STRAŻAKÓW RATOWNIKÓW OSP</a:t>
            </a:r>
            <a:endParaRPr lang="pl-PL" sz="3330" b="1" kern="0"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400" b="1" smtClean="0">
                <a:solidFill>
                  <a:srgbClr val="FFC700"/>
                </a:solidFill>
                <a:latin typeface="Arial" charset="0"/>
                <a:cs typeface="Arial" charset="0"/>
                <a:sym typeface="Calibri" pitchFamily="34" charset="0"/>
              </a:rPr>
              <a:t>PODZIAŁ SORBENTÓW </a:t>
            </a:r>
            <a:br>
              <a:rPr lang="pl-PL" sz="2400" b="1" smtClean="0">
                <a:solidFill>
                  <a:srgbClr val="FFC700"/>
                </a:solidFill>
                <a:latin typeface="Arial" charset="0"/>
                <a:cs typeface="Arial" charset="0"/>
                <a:sym typeface="Calibri" pitchFamily="34" charset="0"/>
              </a:rPr>
            </a:br>
            <a:r>
              <a:rPr lang="pl-PL" sz="2400" b="1" smtClean="0">
                <a:solidFill>
                  <a:srgbClr val="FF3300"/>
                </a:solidFill>
                <a:latin typeface="Arial" charset="0"/>
                <a:cs typeface="Arial" charset="0"/>
              </a:rPr>
              <a:t>SORBENTY MINERALNE</a:t>
            </a:r>
            <a:br>
              <a:rPr lang="pl-PL" sz="2400" b="1" smtClean="0">
                <a:solidFill>
                  <a:srgbClr val="FF3300"/>
                </a:solidFill>
                <a:latin typeface="Arial" charset="0"/>
                <a:cs typeface="Arial" charset="0"/>
              </a:rPr>
            </a:br>
            <a:endParaRPr lang="pl-PL" sz="2400" b="1" smtClean="0">
              <a:solidFill>
                <a:srgbClr val="FF3300"/>
              </a:solidFill>
              <a:latin typeface="Arial" charset="0"/>
              <a:cs typeface="Arial" charset="0"/>
            </a:endParaRPr>
          </a:p>
        </p:txBody>
      </p:sp>
      <p:sp>
        <p:nvSpPr>
          <p:cNvPr id="32770"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7C6C69D8-55E7-479A-B3F2-CB7C057FCCD8}" type="slidenum">
              <a:rPr lang="pl-PL" kern="0">
                <a:solidFill>
                  <a:schemeClr val="lt1"/>
                </a:solidFill>
                <a:latin typeface="Calibri"/>
                <a:ea typeface="Calibri"/>
                <a:cs typeface="Calibri"/>
                <a:sym typeface="Calibri"/>
              </a:rPr>
              <a:pPr algn="r" fontAlgn="auto">
                <a:spcBef>
                  <a:spcPts val="0"/>
                </a:spcBef>
                <a:spcAft>
                  <a:spcPts val="0"/>
                </a:spcAft>
                <a:buSzPct val="25000"/>
                <a:defRPr/>
              </a:pPr>
              <a:t>10</a:t>
            </a:fld>
            <a:endParaRPr lang="pl-PL" kern="0">
              <a:solidFill>
                <a:schemeClr val="lt1"/>
              </a:solidFill>
              <a:latin typeface="Calibri"/>
              <a:ea typeface="Calibri"/>
              <a:cs typeface="Calibri"/>
              <a:sym typeface="Calibri"/>
            </a:endParaRPr>
          </a:p>
        </p:txBody>
      </p:sp>
      <p:sp>
        <p:nvSpPr>
          <p:cNvPr id="32772" name="Shape 165"/>
          <p:cNvSpPr txBox="1">
            <a:spLocks noGrp="1"/>
          </p:cNvSpPr>
          <p:nvPr>
            <p:ph type="body" idx="4294967295"/>
          </p:nvPr>
        </p:nvSpPr>
        <p:spPr>
          <a:xfrm>
            <a:off x="468313" y="1628775"/>
            <a:ext cx="8296275" cy="5229225"/>
          </a:xfrm>
        </p:spPr>
        <p:txBody>
          <a:bodyPr lIns="54850" bIns="45700"/>
          <a:lstStyle/>
          <a:p>
            <a:pPr marL="93663" indent="20638" defTabSz="363538">
              <a:lnSpc>
                <a:spcPct val="90000"/>
              </a:lnSpc>
              <a:buClr>
                <a:srgbClr val="0000FF"/>
              </a:buClr>
              <a:buFont typeface="Wingdings" pitchFamily="2" charset="2"/>
              <a:buChar char="q"/>
            </a:pPr>
            <a:r>
              <a:rPr lang="pl-PL" b="1" smtClean="0">
                <a:latin typeface="Arial" charset="0"/>
                <a:cs typeface="Arial" charset="0"/>
              </a:rPr>
              <a:t>  sorbenty nieprzetworzone</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Są to wysuszone i pokruszone minerały o bardzo różnorodnej wielkości ziarna od pyłu do drobnego gresu. Z tego powodu mają zazwyczaj umiarkowaną chłonność 30 % - 50 %. Często tworzą z wchłoniętą cieczą śliskie, trudne do usunięcia z podłoża błoto. Są to sorbenty ciężkie o ciężarze nasypowym ok. 0,45 – 0,90 kg / l. Produkty tej grupy charakteryzuje również wysoka zawartość pyłu, co sprawia, że sorbent </a:t>
            </a:r>
            <a:r>
              <a:rPr lang="pl-PL" i="1" smtClean="0">
                <a:latin typeface="Arial" charset="0"/>
                <a:cs typeface="Arial" charset="0"/>
              </a:rPr>
              <a:t>(mimo wysokiego ciężaru nasypowego) </a:t>
            </a:r>
            <a:r>
              <a:rPr lang="pl-PL" smtClean="0">
                <a:latin typeface="Arial" charset="0"/>
                <a:cs typeface="Arial" charset="0"/>
              </a:rPr>
              <a:t>jest bardzo wrażliwy na podmuchy wiatru. Utrudnia to pracę i wymaga stosowania ochrony dróg oddechowych oraz oczu.</a:t>
            </a:r>
            <a:br>
              <a:rPr lang="pl-PL" smtClean="0">
                <a:latin typeface="Arial" charset="0"/>
                <a:cs typeface="Arial" charset="0"/>
              </a:rPr>
            </a:br>
            <a:r>
              <a:rPr lang="pl-PL" smtClean="0">
                <a:latin typeface="Arial" charset="0"/>
                <a:cs typeface="Arial" charset="0"/>
              </a:rPr>
              <a:t>Dodatkowo, niska chłonność powoduje powstanie dużej ilości odpadu, który wymaga unieszkodliwienia, co w finałowym rozrachunku przekłada się na wyższe koszty operacyjne. </a:t>
            </a:r>
          </a:p>
          <a:p>
            <a:pPr marL="93663" indent="20638" defTabSz="363538">
              <a:lnSpc>
                <a:spcPct val="90000"/>
              </a:lnSpc>
              <a:buClr>
                <a:srgbClr val="0000FF"/>
              </a:buClr>
              <a:buFont typeface="Wingdings" pitchFamily="2" charset="2"/>
              <a:buChar char="q"/>
            </a:pPr>
            <a:r>
              <a:rPr lang="pl-PL" b="1" smtClean="0">
                <a:latin typeface="Arial" charset="0"/>
                <a:cs typeface="Arial" charset="0"/>
              </a:rPr>
              <a:t>  sorbenty kalcynowane, np. Sorbent Compakt®, Sorbent Imperial®</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Sorbenty te najczęściej występują w formie granulek o bardzo mocno rozwiniętej powierzchni wewnętrznej (co zwiększa możliwości absorpcji). Charakteryzuje je wysoka chłonność, od 60% do ponad 120 %. Ziarna tych sorbentów, po pochłonięciu cieczy, zachowują swoje własności fizykochemiczne tzn. są twarde, nie kruszą się, minimalnie pylą. Są to sorbenty ciężkie o ciężarze nasypowym ok. 0,45 - 0,60 kg/ l. Skutecznie dosuszają powierzchnię i nie oddają pochłoniętej cieczy nawet pod wpływem nacisku. </a:t>
            </a:r>
            <a:r>
              <a:rPr lang="pl-PL" b="1" smtClean="0">
                <a:latin typeface="Arial" charset="0"/>
                <a:cs typeface="Arial" charset="0"/>
              </a:rPr>
              <a:t>Ze względu na wysoką chłonność powstaje zdecydowanie mniej odpadu niż w przypadku zastosowania sorbentów nieprzetworzonych.</a:t>
            </a:r>
            <a:r>
              <a:rPr lang="pl-PL" smtClean="0">
                <a:latin typeface="Arial" charset="0"/>
                <a:cs typeface="Arial" charset="0"/>
              </a:rPr>
              <a:t> Powyższe cechy predysponują te sorbenty do usuwania rozlewisk na otwartej przestrzeni </a:t>
            </a:r>
            <a:r>
              <a:rPr lang="pl-PL" i="1" smtClean="0">
                <a:latin typeface="Arial" charset="0"/>
                <a:cs typeface="Arial" charset="0"/>
              </a:rPr>
              <a:t>(szlaki komunikacyjne, stacje paliw)</a:t>
            </a:r>
            <a:r>
              <a:rPr lang="pl-PL" smtClean="0">
                <a:latin typeface="Arial" charset="0"/>
                <a:cs typeface="Arial" charset="0"/>
              </a:rPr>
              <a:t> jak i w pomieszczeniach zamkniętych </a:t>
            </a:r>
            <a:r>
              <a:rPr lang="pl-PL" i="1" smtClean="0">
                <a:latin typeface="Arial" charset="0"/>
                <a:cs typeface="Arial" charset="0"/>
              </a:rPr>
              <a:t>(hale, magazyny, warsztaty)</a:t>
            </a:r>
            <a:r>
              <a:rPr lang="pl-PL" smtClean="0">
                <a:latin typeface="Arial" charset="0"/>
                <a:cs typeface="Arial" charset="0"/>
              </a:rPr>
              <a:t>. </a:t>
            </a:r>
          </a:p>
          <a:p>
            <a:pPr marL="93663" indent="20638" defTabSz="363538">
              <a:lnSpc>
                <a:spcPct val="90000"/>
              </a:lnSpc>
              <a:buClr>
                <a:srgbClr val="0000FF"/>
              </a:buClr>
              <a:buFont typeface="Wingdings" pitchFamily="2" charset="2"/>
              <a:buChar char="q"/>
            </a:pPr>
            <a:r>
              <a:rPr lang="pl-PL" b="1" smtClean="0">
                <a:latin typeface="Arial" charset="0"/>
                <a:cs typeface="Arial" charset="0"/>
              </a:rPr>
              <a:t>  sorbenty przetworzone ekspandowane (perlity)</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Są to lekkie sorbenty </a:t>
            </a:r>
            <a:r>
              <a:rPr lang="pl-PL" i="1" smtClean="0">
                <a:latin typeface="Arial" charset="0"/>
                <a:cs typeface="Arial" charset="0"/>
              </a:rPr>
              <a:t>(ciężar nasypowy ok. 0,14kg/l - 0,25 kg/l)</a:t>
            </a:r>
            <a:r>
              <a:rPr lang="pl-PL" smtClean="0">
                <a:latin typeface="Arial" charset="0"/>
                <a:cs typeface="Arial" charset="0"/>
              </a:rPr>
              <a:t>. Stosowane na otwartej przestrzeni mogą być rozwiewane przez wiatr. Przeprowadzone badania ograniczają stosowanie tych sorbentów tylko przy bezwietrznej pogodzie. Mają chłonność ok. 70 % – 250 % . </a:t>
            </a:r>
          </a:p>
          <a:p>
            <a:pPr marL="93663" indent="20638" defTabSz="363538">
              <a:lnSpc>
                <a:spcPct val="90000"/>
              </a:lnSpc>
            </a:pPr>
            <a:r>
              <a:rPr lang="pl-PL" b="1" smtClean="0">
                <a:latin typeface="Arial" charset="0"/>
                <a:cs typeface="Arial" charset="0"/>
              </a:rPr>
              <a:t>Uwaga! </a:t>
            </a:r>
            <a:r>
              <a:rPr lang="pl-PL" smtClean="0">
                <a:latin typeface="Arial" charset="0"/>
                <a:cs typeface="Arial" charset="0"/>
              </a:rPr>
              <a:t>Do likwidacji rozlewisk na wodzie stosować można wyłącznie perlity specjalnie przetworzone – nie chłonące wody </a:t>
            </a:r>
            <a:r>
              <a:rPr lang="pl-PL" i="1" smtClean="0">
                <a:latin typeface="Arial" charset="0"/>
                <a:cs typeface="Arial" charset="0"/>
              </a:rPr>
              <a:t>(hydrofobowe)</a:t>
            </a:r>
            <a:r>
              <a:rPr lang="pl-PL" smtClean="0">
                <a:latin typeface="Arial" charset="0"/>
                <a:cs typeface="Arial" charset="0"/>
              </a:rPr>
              <a:t> np. Sorbent </a:t>
            </a:r>
            <a:r>
              <a:rPr lang="pl-PL" b="1" smtClean="0">
                <a:latin typeface="Arial" charset="0"/>
                <a:cs typeface="Arial" charset="0"/>
              </a:rPr>
              <a:t>Duck®</a:t>
            </a:r>
            <a:r>
              <a:rPr lang="pl-PL" smtClean="0">
                <a:latin typeface="Arial" charset="0"/>
                <a:cs typeface="Arial" charset="0"/>
              </a:rPr>
              <a:t>.</a:t>
            </a:r>
          </a:p>
        </p:txBody>
      </p:sp>
      <p:pic>
        <p:nvPicPr>
          <p:cNvPr id="32773"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62"/>
          <p:cNvSpPr txBox="1">
            <a:spLocks noGrp="1"/>
          </p:cNvSpPr>
          <p:nvPr>
            <p:ph type="title" idx="4294967295"/>
          </p:nvPr>
        </p:nvSpPr>
        <p:spPr>
          <a:xfrm>
            <a:off x="1125533" y="408662"/>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FF00"/>
                </a:solidFill>
                <a:latin typeface="Arial" charset="0"/>
                <a:cs typeface="Arial" charset="0"/>
              </a:rPr>
              <a:t>SORBENTY ORGANICZNE NATURALNE</a:t>
            </a:r>
            <a:br>
              <a:rPr lang="pl-PL" sz="2000" b="1" dirty="0" smtClean="0">
                <a:solidFill>
                  <a:srgbClr val="FFFF00"/>
                </a:solidFill>
                <a:latin typeface="Arial" charset="0"/>
                <a:cs typeface="Arial" charset="0"/>
              </a:rPr>
            </a:br>
            <a:endParaRPr lang="pl-PL" sz="2000" b="1" dirty="0" smtClean="0">
              <a:solidFill>
                <a:srgbClr val="FFFF00"/>
              </a:solidFill>
              <a:latin typeface="Arial" charset="0"/>
              <a:cs typeface="Arial" charset="0"/>
            </a:endParaRPr>
          </a:p>
        </p:txBody>
      </p:sp>
      <p:sp>
        <p:nvSpPr>
          <p:cNvPr id="34818"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F077AA0A-662E-4243-AE48-F587FCA814F8}" type="slidenum">
              <a:rPr lang="pl-PL" kern="0">
                <a:solidFill>
                  <a:schemeClr val="lt1"/>
                </a:solidFill>
                <a:latin typeface="Calibri"/>
                <a:ea typeface="Calibri"/>
                <a:cs typeface="Calibri"/>
                <a:sym typeface="Calibri"/>
              </a:rPr>
              <a:pPr algn="r" fontAlgn="auto">
                <a:spcBef>
                  <a:spcPts val="0"/>
                </a:spcBef>
                <a:spcAft>
                  <a:spcPts val="0"/>
                </a:spcAft>
                <a:buSzPct val="25000"/>
                <a:defRPr/>
              </a:pPr>
              <a:t>11</a:t>
            </a:fld>
            <a:endParaRPr lang="pl-PL" kern="0">
              <a:solidFill>
                <a:schemeClr val="lt1"/>
              </a:solidFill>
              <a:latin typeface="Calibri"/>
              <a:ea typeface="Calibri"/>
              <a:cs typeface="Calibri"/>
              <a:sym typeface="Calibri"/>
            </a:endParaRPr>
          </a:p>
        </p:txBody>
      </p:sp>
      <p:sp>
        <p:nvSpPr>
          <p:cNvPr id="34820" name="Shape 165"/>
          <p:cNvSpPr txBox="1">
            <a:spLocks noGrp="1"/>
          </p:cNvSpPr>
          <p:nvPr>
            <p:ph type="body" idx="4294967295"/>
          </p:nvPr>
        </p:nvSpPr>
        <p:spPr>
          <a:xfrm>
            <a:off x="596900" y="1820863"/>
            <a:ext cx="8296275" cy="4776787"/>
          </a:xfrm>
        </p:spPr>
        <p:txBody>
          <a:bodyPr lIns="54850" bIns="45700"/>
          <a:lstStyle/>
          <a:p>
            <a:pPr marL="93663" indent="20638" defTabSz="363538">
              <a:buClr>
                <a:srgbClr val="0000FF"/>
              </a:buClr>
              <a:buFont typeface="Wingdings" pitchFamily="2" charset="2"/>
              <a:buChar char="q"/>
            </a:pPr>
            <a:r>
              <a:rPr lang="pl-PL" b="1" smtClean="0">
                <a:latin typeface="Arial" charset="0"/>
                <a:cs typeface="Arial" charset="0"/>
              </a:rPr>
              <a:t>torf</a:t>
            </a:r>
            <a:r>
              <a:rPr lang="pl-PL" smtClean="0">
                <a:latin typeface="Arial" charset="0"/>
                <a:cs typeface="Arial" charset="0"/>
              </a:rPr>
              <a:t> </a:t>
            </a:r>
          </a:p>
          <a:p>
            <a:pPr marL="93663" indent="20638" defTabSz="363538">
              <a:buClr>
                <a:srgbClr val="0000FF"/>
              </a:buClr>
              <a:buFont typeface="Wingdings" pitchFamily="2" charset="2"/>
              <a:buChar char="q"/>
            </a:pPr>
            <a:r>
              <a:rPr lang="pl-PL" b="1" smtClean="0">
                <a:latin typeface="Arial" charset="0"/>
                <a:cs typeface="Arial" charset="0"/>
              </a:rPr>
              <a:t>trociny</a:t>
            </a:r>
            <a:r>
              <a:rPr lang="pl-PL" smtClean="0">
                <a:latin typeface="Arial" charset="0"/>
                <a:cs typeface="Arial" charset="0"/>
              </a:rPr>
              <a:t> </a:t>
            </a:r>
          </a:p>
          <a:p>
            <a:pPr marL="93663" indent="20638" defTabSz="363538">
              <a:buClr>
                <a:srgbClr val="0000FF"/>
              </a:buClr>
              <a:buFont typeface="Wingdings" pitchFamily="2" charset="2"/>
              <a:buChar char="q"/>
            </a:pPr>
            <a:r>
              <a:rPr lang="pl-PL" b="1" smtClean="0">
                <a:latin typeface="Arial" charset="0"/>
                <a:cs typeface="Arial" charset="0"/>
              </a:rPr>
              <a:t>drewno i kora</a:t>
            </a:r>
            <a:r>
              <a:rPr lang="pl-PL" smtClean="0">
                <a:latin typeface="Arial" charset="0"/>
                <a:cs typeface="Arial" charset="0"/>
              </a:rPr>
              <a:t> </a:t>
            </a:r>
          </a:p>
          <a:p>
            <a:pPr marL="93663" indent="20638" defTabSz="363538">
              <a:buClr>
                <a:srgbClr val="0000FF"/>
              </a:buClr>
              <a:buFont typeface="Wingdings" pitchFamily="2" charset="2"/>
              <a:buChar char="q"/>
            </a:pPr>
            <a:r>
              <a:rPr lang="pl-PL" b="1" smtClean="0">
                <a:latin typeface="Arial" charset="0"/>
                <a:cs typeface="Arial" charset="0"/>
              </a:rPr>
              <a:t>odpadowa celuloza z produkcji papieru i wyrobów bawełnianych</a:t>
            </a:r>
            <a:r>
              <a:rPr lang="pl-PL" smtClean="0">
                <a:latin typeface="Arial" charset="0"/>
                <a:cs typeface="Arial" charset="0"/>
              </a:rPr>
              <a:t> </a:t>
            </a:r>
          </a:p>
          <a:p>
            <a:pPr marL="93663" indent="20638" defTabSz="363538"/>
            <a:endParaRPr lang="pl-PL" smtClean="0">
              <a:latin typeface="Arial" charset="0"/>
              <a:cs typeface="Arial" charset="0"/>
            </a:endParaRPr>
          </a:p>
          <a:p>
            <a:pPr marL="93663" indent="20638" defTabSz="363538"/>
            <a:r>
              <a:rPr lang="pl-PL" smtClean="0">
                <a:latin typeface="Arial" charset="0"/>
                <a:cs typeface="Arial" charset="0"/>
              </a:rPr>
              <a:t>Chłoną różne ciecze, zarówno substancje ropopochodne jak i roztwory wodne. Mają zróżnicowaną chłonność ok. 70 % – 400 %. Sorbentów tych nie powinno stosować się do pochłaniania agresywnych cieczy, takich jak stężone kwasy, zasady i substancje utleniające. Są to sorbenty palne i wymagają odpowiednich warunków magazynowania.</a:t>
            </a:r>
            <a:br>
              <a:rPr lang="pl-PL" smtClean="0">
                <a:latin typeface="Arial" charset="0"/>
                <a:cs typeface="Arial" charset="0"/>
              </a:rPr>
            </a:br>
            <a:r>
              <a:rPr lang="pl-PL" smtClean="0">
                <a:latin typeface="Arial" charset="0"/>
                <a:cs typeface="Arial" charset="0"/>
              </a:rPr>
              <a:t>Dodatkowo sorbenty te są lekkie oraz wolno chłoną rozlaną ciecz. Charakteryzuje je ciężar nasypowy od ok. 0,10 kg/l przez co mogą być wrażliwe na podmuchy wiatru. Przeprowadzone badania ograniczają stosowanie tego typu sorbentów do prawie bezwietrznej pogody, dlatego też używanie ich na nawierzchniach twardych ograniczone jest do pomieszczeń zamkniętych.</a:t>
            </a:r>
            <a:br>
              <a:rPr lang="pl-PL" smtClean="0">
                <a:latin typeface="Arial" charset="0"/>
                <a:cs typeface="Arial" charset="0"/>
              </a:rPr>
            </a:br>
            <a:r>
              <a:rPr lang="pl-PL" smtClean="0">
                <a:latin typeface="Arial" charset="0"/>
                <a:cs typeface="Arial" charset="0"/>
              </a:rPr>
              <a:t>Sorbenty organiczne naturalne nasączone olejem (szczególnie torfowe) są śliskie i maziste, trudno je zebrać z podłoża. Pod naciskiem oddają wchłoniętą ciecz.</a:t>
            </a:r>
            <a:br>
              <a:rPr lang="pl-PL" smtClean="0">
                <a:latin typeface="Arial" charset="0"/>
                <a:cs typeface="Arial" charset="0"/>
              </a:rPr>
            </a:br>
            <a:r>
              <a:rPr lang="pl-PL" smtClean="0">
                <a:latin typeface="Arial" charset="0"/>
                <a:cs typeface="Arial" charset="0"/>
              </a:rPr>
              <a:t>Sorbenty organiczne nie chłoną wody dopiero po specjalnym przetworzeniu.</a:t>
            </a:r>
          </a:p>
          <a:p>
            <a:pPr marL="93663" indent="20638" defTabSz="363538"/>
            <a:endParaRPr lang="pl-PL" b="1" smtClean="0">
              <a:latin typeface="Arial" charset="0"/>
              <a:cs typeface="Arial" charset="0"/>
            </a:endParaRPr>
          </a:p>
          <a:p>
            <a:pPr marL="93663" indent="20638" defTabSz="363538"/>
            <a:r>
              <a:rPr lang="pl-PL" b="1" smtClean="0">
                <a:latin typeface="Arial" charset="0"/>
                <a:cs typeface="Arial" charset="0"/>
              </a:rPr>
              <a:t>Uwaga! </a:t>
            </a:r>
            <a:r>
              <a:rPr lang="pl-PL" smtClean="0">
                <a:latin typeface="Arial" charset="0"/>
                <a:cs typeface="Arial" charset="0"/>
              </a:rPr>
              <a:t>Do likwidacji rozlewisk na wodzie stosować można wyłącznie sorbenty organiczne specjalnie przetworzone – nie chłonące wody </a:t>
            </a:r>
            <a:r>
              <a:rPr lang="pl-PL" i="1" smtClean="0">
                <a:latin typeface="Arial" charset="0"/>
                <a:cs typeface="Arial" charset="0"/>
              </a:rPr>
              <a:t>(hydrofobowe)</a:t>
            </a:r>
            <a:r>
              <a:rPr lang="pl-PL" smtClean="0">
                <a:latin typeface="Arial" charset="0"/>
                <a:cs typeface="Arial" charset="0"/>
              </a:rPr>
              <a:t>..</a:t>
            </a:r>
          </a:p>
        </p:txBody>
      </p:sp>
      <p:pic>
        <p:nvPicPr>
          <p:cNvPr id="34821"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62"/>
          <p:cNvSpPr txBox="1">
            <a:spLocks noGrp="1"/>
          </p:cNvSpPr>
          <p:nvPr>
            <p:ph type="title" idx="4294967295"/>
          </p:nvPr>
        </p:nvSpPr>
        <p:spPr>
          <a:xfrm>
            <a:off x="1181099" y="413545"/>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FF00"/>
                </a:solidFill>
                <a:latin typeface="Arial" charset="0"/>
                <a:cs typeface="Arial" charset="0"/>
              </a:rPr>
              <a:t>SORBENTY POLIMEROWE SYNTETYCZNE</a:t>
            </a:r>
            <a:br>
              <a:rPr lang="pl-PL" sz="2000" b="1" dirty="0" smtClean="0">
                <a:solidFill>
                  <a:srgbClr val="FFFF00"/>
                </a:solidFill>
                <a:latin typeface="Arial" charset="0"/>
                <a:cs typeface="Arial" charset="0"/>
              </a:rPr>
            </a:br>
            <a:endParaRPr lang="pl-PL" sz="2000" b="1" dirty="0" smtClean="0">
              <a:solidFill>
                <a:srgbClr val="FFFF00"/>
              </a:solidFill>
              <a:latin typeface="Arial" charset="0"/>
              <a:cs typeface="Arial" charset="0"/>
            </a:endParaRPr>
          </a:p>
        </p:txBody>
      </p:sp>
      <p:sp>
        <p:nvSpPr>
          <p:cNvPr id="36866"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21BF7113-4842-4E8F-BD05-45E228BB5C20}" type="slidenum">
              <a:rPr lang="pl-PL" kern="0">
                <a:solidFill>
                  <a:schemeClr val="lt1"/>
                </a:solidFill>
                <a:latin typeface="Calibri"/>
                <a:ea typeface="Calibri"/>
                <a:cs typeface="Calibri"/>
                <a:sym typeface="Calibri"/>
              </a:rPr>
              <a:pPr algn="r" fontAlgn="auto">
                <a:spcBef>
                  <a:spcPts val="0"/>
                </a:spcBef>
                <a:spcAft>
                  <a:spcPts val="0"/>
                </a:spcAft>
                <a:buSzPct val="25000"/>
                <a:defRPr/>
              </a:pPr>
              <a:t>12</a:t>
            </a:fld>
            <a:endParaRPr lang="pl-PL" kern="0">
              <a:solidFill>
                <a:schemeClr val="lt1"/>
              </a:solidFill>
              <a:latin typeface="Calibri"/>
              <a:ea typeface="Calibri"/>
              <a:cs typeface="Calibri"/>
              <a:sym typeface="Calibri"/>
            </a:endParaRPr>
          </a:p>
        </p:txBody>
      </p:sp>
      <p:sp>
        <p:nvSpPr>
          <p:cNvPr id="36868" name="Shape 165"/>
          <p:cNvSpPr txBox="1">
            <a:spLocks noGrp="1"/>
          </p:cNvSpPr>
          <p:nvPr>
            <p:ph type="body" idx="4294967295"/>
          </p:nvPr>
        </p:nvSpPr>
        <p:spPr>
          <a:xfrm>
            <a:off x="596900" y="1820863"/>
            <a:ext cx="8296275" cy="4776787"/>
          </a:xfrm>
        </p:spPr>
        <p:txBody>
          <a:bodyPr lIns="54850" bIns="45700"/>
          <a:lstStyle/>
          <a:p>
            <a:pPr marL="93663" indent="20638" defTabSz="363538">
              <a:lnSpc>
                <a:spcPct val="90000"/>
              </a:lnSpc>
            </a:pPr>
            <a:r>
              <a:rPr lang="pl-PL" b="1" smtClean="0">
                <a:latin typeface="Arial" charset="0"/>
                <a:cs typeface="Arial" charset="0"/>
              </a:rPr>
              <a:t>Sorbenty syntetyczne</a:t>
            </a:r>
            <a:r>
              <a:rPr lang="pl-PL" smtClean="0">
                <a:latin typeface="Arial" charset="0"/>
                <a:cs typeface="Arial" charset="0"/>
              </a:rPr>
              <a:t> charakteryzują się bardzo wysoką chłonnością. Występują zarówno jako sorbenty uniwersalne jak i hydrofobowe. Ich wadą jest to, że zazwyczaj pod naciskiem oddają wchłoniętą ciecz.</a:t>
            </a:r>
          </a:p>
          <a:p>
            <a:pPr marL="93663" indent="20638" defTabSz="363538">
              <a:lnSpc>
                <a:spcPct val="90000"/>
              </a:lnSpc>
            </a:pPr>
            <a:r>
              <a:rPr lang="pl-PL" b="1" smtClean="0">
                <a:latin typeface="Arial" charset="0"/>
                <a:cs typeface="Arial" charset="0"/>
              </a:rPr>
              <a:t>Typu Unisafe</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Jest to sorbent uniwersalny o bardzo dużej chłonności. Można go stosować do zbierania wszystkich cieczy. Zawiera wskaźnik, który pod wpływem kwasu lub zasady zmienia kolor. Aby użyć go do zbierania olejów i produktów ropopochodnych sorbent należy najpierw uaktywnić wodą. Ma to zdecydowany wpływ na czas zbierania rozlanej cieczy oraz na ilość powstałego odpadu. Z tych powodów nie nadaje się do użytku przy dużych rozlewiskach podczas akcji ratowniczych, przy wypadkach i awariach. W Europie Zachodniej stosowany wyłącznie w laboratoriach. </a:t>
            </a:r>
          </a:p>
          <a:p>
            <a:pPr marL="93663" indent="20638" defTabSz="363538">
              <a:lnSpc>
                <a:spcPct val="90000"/>
              </a:lnSpc>
            </a:pPr>
            <a:r>
              <a:rPr lang="pl-PL" b="1" smtClean="0">
                <a:latin typeface="Arial" charset="0"/>
                <a:cs typeface="Arial" charset="0"/>
              </a:rPr>
              <a:t>Twarde zmielone pianki poliuretanowe, np. Sorbent Nonaqua®</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Są to sorbenty hydrofobowe chłonące wyłącznie oleje, ropopochodne i inne ciecze nie mieszające się z wodą. Nie chłoną wody. Ich ciężar nasypowy (w zależności od wykonania sorbentu) wynosi ok. 0,102 kg/l - 0,45 kg/l. Jeżeli jest lekki zachowuje się podobnie jak lekki sorbent organiczny, tzn. jest rozwiewany przez wiatr i wolno chłonie rozlaną ciecz. Przeprowadzone badania ograniczają stosowanie tego typu lekkich sorbentów do prawie bezwietrznej pogody. Chłonność tych sorbentów </a:t>
            </a:r>
            <a:r>
              <a:rPr lang="pl-PL" i="1" smtClean="0">
                <a:latin typeface="Arial" charset="0"/>
                <a:cs typeface="Arial" charset="0"/>
              </a:rPr>
              <a:t>(w zależności od ciężaru właściwego)</a:t>
            </a:r>
            <a:r>
              <a:rPr lang="pl-PL" smtClean="0">
                <a:latin typeface="Arial" charset="0"/>
                <a:cs typeface="Arial" charset="0"/>
              </a:rPr>
              <a:t> wynosi ok. 100 % - 300 %. Sorbenty te są palne. Poliuretan, ze względu na swój skład, wymaga odpowiedniego sposobu unieszkodliwiania przez wyspecjalizowane firmy.</a:t>
            </a:r>
            <a:br>
              <a:rPr lang="pl-PL" smtClean="0">
                <a:latin typeface="Arial" charset="0"/>
                <a:cs typeface="Arial" charset="0"/>
              </a:rPr>
            </a:br>
            <a:r>
              <a:rPr lang="pl-PL" smtClean="0">
                <a:latin typeface="Arial" charset="0"/>
                <a:cs typeface="Arial" charset="0"/>
              </a:rPr>
              <a:t>Nowością w tej grupie sorbentów jest Sorbent </a:t>
            </a:r>
            <a:r>
              <a:rPr lang="pl-PL" b="1" smtClean="0">
                <a:latin typeface="Arial" charset="0"/>
                <a:cs typeface="Arial" charset="0"/>
              </a:rPr>
              <a:t>Nonaqua®</a:t>
            </a:r>
            <a:r>
              <a:rPr lang="pl-PL" smtClean="0">
                <a:latin typeface="Arial" charset="0"/>
                <a:cs typeface="Arial" charset="0"/>
              </a:rPr>
              <a:t>. To specjalnie przetworzony sorbent poliuretanowy, który jest ciężki, antypoślizgowy i hydrofobowy. Ze względu na duży ciężar nasypowy stosuje się go wyłącznie na terenach utwardzonych. </a:t>
            </a:r>
          </a:p>
          <a:p>
            <a:pPr marL="93663" indent="20638" defTabSz="363538">
              <a:lnSpc>
                <a:spcPct val="90000"/>
              </a:lnSpc>
            </a:pPr>
            <a:endParaRPr lang="pl-PL" sz="1600" smtClean="0">
              <a:latin typeface="Arial" charset="0"/>
              <a:cs typeface="Arial" charset="0"/>
            </a:endParaRPr>
          </a:p>
        </p:txBody>
      </p:sp>
      <p:pic>
        <p:nvPicPr>
          <p:cNvPr id="36869"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Grp="1"/>
          </p:cNvSpPr>
          <p:nvPr>
            <p:ph type="title" idx="4294967295"/>
          </p:nvPr>
        </p:nvSpPr>
        <p:spPr>
          <a:xfrm>
            <a:off x="1547664" y="124619"/>
            <a:ext cx="6480175" cy="1250950"/>
          </a:xfrm>
        </p:spPr>
        <p:txBody>
          <a:bodyPr/>
          <a:lstStyle/>
          <a:p>
            <a:pPr algn="ctr"/>
            <a:r>
              <a:rPr lang="pl-PL" sz="2000" b="1" dirty="0" smtClean="0">
                <a:solidFill>
                  <a:srgbClr val="FFFF00"/>
                </a:solidFill>
                <a:latin typeface="Arial" charset="0"/>
                <a:cs typeface="Arial" charset="0"/>
              </a:rPr>
              <a:t>SORBENTY POLIMEROWE SYNTETYCZNE</a:t>
            </a:r>
            <a:r>
              <a:rPr lang="pl-PL" b="1" dirty="0" smtClean="0">
                <a:solidFill>
                  <a:srgbClr val="FFFF00"/>
                </a:solidFill>
                <a:latin typeface="Arial" charset="0"/>
                <a:cs typeface="Arial" charset="0"/>
              </a:rPr>
              <a:t/>
            </a:r>
            <a:br>
              <a:rPr lang="pl-PL" b="1" dirty="0" smtClean="0">
                <a:solidFill>
                  <a:srgbClr val="FFFF00"/>
                </a:solidFill>
                <a:latin typeface="Arial" charset="0"/>
                <a:cs typeface="Arial" charset="0"/>
              </a:rPr>
            </a:br>
            <a:endParaRPr lang="pl-PL" b="1" dirty="0" smtClean="0">
              <a:solidFill>
                <a:srgbClr val="FFFF00"/>
              </a:solidFill>
              <a:latin typeface="Arial" charset="0"/>
              <a:cs typeface="Arial" charset="0"/>
            </a:endParaRPr>
          </a:p>
        </p:txBody>
      </p:sp>
      <p:sp>
        <p:nvSpPr>
          <p:cNvPr id="38914" name="Text Box 3"/>
          <p:cNvSpPr txBox="1">
            <a:spLocks noGrp="1"/>
          </p:cNvSpPr>
          <p:nvPr>
            <p:ph type="body" idx="4294967295"/>
          </p:nvPr>
        </p:nvSpPr>
        <p:spPr>
          <a:xfrm>
            <a:off x="611188" y="1774825"/>
            <a:ext cx="8075612" cy="1654175"/>
          </a:xfrm>
        </p:spPr>
        <p:txBody>
          <a:bodyPr/>
          <a:lstStyle/>
          <a:p>
            <a:pPr>
              <a:lnSpc>
                <a:spcPct val="90000"/>
              </a:lnSpc>
            </a:pPr>
            <a:r>
              <a:rPr lang="pl-PL" b="1" smtClean="0">
                <a:latin typeface="Arial" charset="0"/>
                <a:cs typeface="Arial" charset="0"/>
              </a:rPr>
              <a:t>Sorbenty polipropylenowe (wata i włókniny wielowarstwowe o różnej grubości)</a:t>
            </a:r>
            <a:r>
              <a:rPr lang="pl-PL" smtClean="0">
                <a:latin typeface="Arial" charset="0"/>
                <a:cs typeface="Arial" charset="0"/>
              </a:rPr>
              <a:t/>
            </a:r>
            <a:br>
              <a:rPr lang="pl-PL" smtClean="0">
                <a:latin typeface="Arial" charset="0"/>
                <a:cs typeface="Arial" charset="0"/>
              </a:rPr>
            </a:br>
            <a:r>
              <a:rPr lang="pl-PL" smtClean="0">
                <a:latin typeface="Arial" charset="0"/>
                <a:cs typeface="Arial" charset="0"/>
              </a:rPr>
              <a:t>Sorbenty polipropylenowe charakteryzują się bardzo dużą chłonnością ok. 600 % - 1400 %. Występują jako sorbenty uniwersalne, chemiczne oraz hydrofobowe. Najczęściej, sorbenty polipropylenowe hydrofobowe stosuje się do ograniczania i zbierania rozlewisk olejów i substancji ropopochodnych z powierzchni wody. Tego typu sorbenty są selektywne, nawet w stanie najwyższego nasycenia niezatapialne. Są to sorbenty palne lecz produkty spalania są niegroźne </a:t>
            </a:r>
            <a:r>
              <a:rPr lang="pl-PL" i="1" smtClean="0">
                <a:latin typeface="Arial" charset="0"/>
                <a:cs typeface="Arial" charset="0"/>
              </a:rPr>
              <a:t>(CO2 i H2O)</a:t>
            </a:r>
            <a:r>
              <a:rPr lang="pl-PL" smtClean="0">
                <a:latin typeface="Arial" charset="0"/>
                <a:cs typeface="Arial" charset="0"/>
              </a:rPr>
              <a:t>.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50565643-85A4-4F06-AB87-F48AA2C6FB4E}" type="slidenum">
              <a:rPr lang="pl-PL" kern="0">
                <a:solidFill>
                  <a:schemeClr val="lt1"/>
                </a:solidFill>
                <a:latin typeface="Calibri"/>
                <a:ea typeface="Calibri"/>
                <a:cs typeface="Calibri"/>
                <a:sym typeface="Calibri"/>
              </a:rPr>
              <a:pPr algn="r" fontAlgn="auto">
                <a:spcBef>
                  <a:spcPts val="0"/>
                </a:spcBef>
                <a:spcAft>
                  <a:spcPts val="0"/>
                </a:spcAft>
                <a:buSzPct val="25000"/>
                <a:defRPr/>
              </a:pPr>
              <a:t>13</a:t>
            </a:fld>
            <a:endParaRPr lang="pl-PL" kern="0">
              <a:solidFill>
                <a:schemeClr val="lt1"/>
              </a:solidFill>
              <a:latin typeface="Calibri"/>
              <a:ea typeface="Calibri"/>
              <a:cs typeface="Calibri"/>
              <a:sym typeface="Calibri"/>
            </a:endParaRPr>
          </a:p>
        </p:txBody>
      </p:sp>
      <p:pic>
        <p:nvPicPr>
          <p:cNvPr id="38916"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pic>
        <p:nvPicPr>
          <p:cNvPr id="38917" name="Picture 7" descr="UXT100_600"/>
          <p:cNvPicPr>
            <a:picLocks noChangeAspect="1" noChangeArrowheads="1"/>
          </p:cNvPicPr>
          <p:nvPr/>
        </p:nvPicPr>
        <p:blipFill>
          <a:blip r:embed="rId3"/>
          <a:srcRect/>
          <a:stretch>
            <a:fillRect/>
          </a:stretch>
        </p:blipFill>
        <p:spPr bwMode="auto">
          <a:xfrm>
            <a:off x="755650" y="3284538"/>
            <a:ext cx="2879725" cy="2305050"/>
          </a:xfrm>
          <a:prstGeom prst="rect">
            <a:avLst/>
          </a:prstGeom>
          <a:noFill/>
          <a:ln w="9525">
            <a:noFill/>
            <a:miter lim="800000"/>
            <a:headEnd/>
            <a:tailEnd/>
          </a:ln>
        </p:spPr>
      </p:pic>
      <p:pic>
        <p:nvPicPr>
          <p:cNvPr id="38918" name="Picture 9" descr="http://www.sintac.pl/images/BSM3650.jpg"/>
          <p:cNvPicPr>
            <a:picLocks noChangeAspect="1" noChangeArrowheads="1"/>
          </p:cNvPicPr>
          <p:nvPr/>
        </p:nvPicPr>
        <p:blipFill>
          <a:blip r:embed="rId4"/>
          <a:srcRect/>
          <a:stretch>
            <a:fillRect/>
          </a:stretch>
        </p:blipFill>
        <p:spPr bwMode="auto">
          <a:xfrm>
            <a:off x="5651500" y="3500438"/>
            <a:ext cx="2214563" cy="1911350"/>
          </a:xfrm>
          <a:prstGeom prst="rect">
            <a:avLst/>
          </a:prstGeom>
          <a:noFill/>
          <a:ln w="9525">
            <a:noFill/>
            <a:miter lim="800000"/>
            <a:headEnd/>
            <a:tailEnd/>
          </a:ln>
        </p:spPr>
      </p:pic>
      <p:sp>
        <p:nvSpPr>
          <p:cNvPr id="38919" name="Text Box 10"/>
          <p:cNvSpPr txBox="1">
            <a:spLocks noChangeArrowheads="1"/>
          </p:cNvSpPr>
          <p:nvPr/>
        </p:nvSpPr>
        <p:spPr bwMode="auto">
          <a:xfrm>
            <a:off x="684213" y="5949950"/>
            <a:ext cx="3527425" cy="517525"/>
          </a:xfrm>
          <a:prstGeom prst="rect">
            <a:avLst/>
          </a:prstGeom>
          <a:noFill/>
          <a:ln w="9525">
            <a:noFill/>
            <a:miter lim="800000"/>
            <a:headEnd/>
            <a:tailEnd/>
          </a:ln>
        </p:spPr>
        <p:txBody>
          <a:bodyPr>
            <a:spAutoFit/>
          </a:bodyPr>
          <a:lstStyle/>
          <a:p>
            <a:pPr>
              <a:spcBef>
                <a:spcPct val="50000"/>
              </a:spcBef>
            </a:pPr>
            <a:r>
              <a:rPr lang="pl-PL"/>
              <a:t>Zdjęcie 1. Ściereczka uniwersalne polipropylenowa</a:t>
            </a:r>
          </a:p>
        </p:txBody>
      </p:sp>
      <p:sp>
        <p:nvSpPr>
          <p:cNvPr id="38920" name="Text Box 11"/>
          <p:cNvSpPr txBox="1">
            <a:spLocks noChangeArrowheads="1"/>
          </p:cNvSpPr>
          <p:nvPr/>
        </p:nvSpPr>
        <p:spPr bwMode="auto">
          <a:xfrm>
            <a:off x="5580063" y="5949950"/>
            <a:ext cx="3384550" cy="304800"/>
          </a:xfrm>
          <a:prstGeom prst="rect">
            <a:avLst/>
          </a:prstGeom>
          <a:noFill/>
          <a:ln w="9525">
            <a:noFill/>
            <a:miter lim="800000"/>
            <a:headEnd/>
            <a:tailEnd/>
          </a:ln>
        </p:spPr>
        <p:txBody>
          <a:bodyPr>
            <a:spAutoFit/>
          </a:bodyPr>
          <a:lstStyle/>
          <a:p>
            <a:pPr>
              <a:spcBef>
                <a:spcPct val="50000"/>
              </a:spcBef>
            </a:pPr>
            <a:r>
              <a:rPr lang="pl-PL"/>
              <a:t>Zdjęcie 2. Chodnik sorpcyjno-izolacyjny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Grp="1"/>
          </p:cNvSpPr>
          <p:nvPr>
            <p:ph type="title" idx="4294967295"/>
          </p:nvPr>
        </p:nvSpPr>
        <p:spPr>
          <a:xfrm>
            <a:off x="1547664" y="124619"/>
            <a:ext cx="6480175" cy="1250950"/>
          </a:xfrm>
        </p:spPr>
        <p:txBody>
          <a:bodyPr/>
          <a:lstStyle/>
          <a:p>
            <a:pPr algn="ctr"/>
            <a:r>
              <a:rPr lang="pl-PL" sz="2000" b="1" dirty="0" smtClean="0">
                <a:solidFill>
                  <a:srgbClr val="FFFF00"/>
                </a:solidFill>
                <a:latin typeface="Arial" charset="0"/>
                <a:cs typeface="Arial" charset="0"/>
              </a:rPr>
              <a:t>PODZIAŁ SORBENTÓW ZE WZGLĘDU NA RODZAJ PODŁOŻA ROZLEWISKA</a:t>
            </a:r>
          </a:p>
        </p:txBody>
      </p:sp>
      <p:sp>
        <p:nvSpPr>
          <p:cNvPr id="39938" name="Text Box 3"/>
          <p:cNvSpPr txBox="1">
            <a:spLocks noGrp="1"/>
          </p:cNvSpPr>
          <p:nvPr>
            <p:ph type="body" idx="4294967295"/>
          </p:nvPr>
        </p:nvSpPr>
        <p:spPr/>
        <p:txBody>
          <a:bodyPr/>
          <a:lstStyle/>
          <a:p>
            <a:r>
              <a:rPr lang="pl-PL" b="1" smtClean="0">
                <a:latin typeface="Arial" charset="0"/>
                <a:cs typeface="Arial" charset="0"/>
              </a:rPr>
              <a:t>1. Rozlewisko na wodzie (ropopochodnych, olejów i innych cieczy nie mieszających się z wodą).</a:t>
            </a:r>
          </a:p>
          <a:p>
            <a:r>
              <a:rPr lang="pl-PL" smtClean="0">
                <a:latin typeface="Arial" charset="0"/>
                <a:cs typeface="Arial" charset="0"/>
              </a:rPr>
              <a:t>Do usuwania tego typu rozlewisk stosowane są lekkie hydrofobowe sorbenty, które po pochłonięciu ww. cieczy utrzymują się na powierzchni wody.</a:t>
            </a:r>
            <a:endParaRPr lang="pl-PL" b="1" smtClean="0">
              <a:latin typeface="Arial" charset="0"/>
              <a:cs typeface="Arial" charset="0"/>
            </a:endParaRPr>
          </a:p>
          <a:p>
            <a:r>
              <a:rPr lang="pl-PL" b="1" smtClean="0">
                <a:latin typeface="Arial" charset="0"/>
                <a:cs typeface="Arial" charset="0"/>
              </a:rPr>
              <a:t>Sorbent stosowany na powierzchni wody powinien:</a:t>
            </a:r>
            <a:endParaRPr lang="pl-PL" smtClean="0">
              <a:latin typeface="Arial" charset="0"/>
              <a:cs typeface="Arial" charset="0"/>
            </a:endParaRPr>
          </a:p>
          <a:p>
            <a:pPr>
              <a:buFontTx/>
              <a:buChar char="•"/>
            </a:pPr>
            <a:r>
              <a:rPr lang="pl-PL" smtClean="0">
                <a:latin typeface="Arial" charset="0"/>
                <a:cs typeface="Arial" charset="0"/>
              </a:rPr>
              <a:t>  nie chłonąć wody </a:t>
            </a:r>
            <a:r>
              <a:rPr lang="pl-PL" i="1" smtClean="0">
                <a:latin typeface="Arial" charset="0"/>
                <a:cs typeface="Arial" charset="0"/>
              </a:rPr>
              <a:t>(hydrofobowy)</a:t>
            </a:r>
            <a:r>
              <a:rPr lang="pl-PL" smtClean="0">
                <a:latin typeface="Arial" charset="0"/>
                <a:cs typeface="Arial" charset="0"/>
              </a:rPr>
              <a:t> </a:t>
            </a:r>
          </a:p>
          <a:p>
            <a:pPr>
              <a:buFontTx/>
              <a:buChar char="•"/>
            </a:pPr>
            <a:r>
              <a:rPr lang="pl-PL" smtClean="0">
                <a:latin typeface="Arial" charset="0"/>
                <a:cs typeface="Arial" charset="0"/>
              </a:rPr>
              <a:t>  posiadać wysoką chłonność </a:t>
            </a:r>
          </a:p>
          <a:p>
            <a:pPr>
              <a:buFontTx/>
              <a:buChar char="•"/>
            </a:pPr>
            <a:r>
              <a:rPr lang="pl-PL" smtClean="0">
                <a:latin typeface="Arial" charset="0"/>
                <a:cs typeface="Arial" charset="0"/>
              </a:rPr>
              <a:t>  być niezatapialny </a:t>
            </a:r>
            <a:r>
              <a:rPr lang="pl-PL" i="1" smtClean="0">
                <a:latin typeface="Arial" charset="0"/>
                <a:cs typeface="Arial" charset="0"/>
              </a:rPr>
              <a:t>(również po nasączeniu ropopochodnymi)</a:t>
            </a:r>
            <a:r>
              <a:rPr lang="pl-PL" smtClean="0">
                <a:latin typeface="Arial" charset="0"/>
                <a:cs typeface="Arial" charset="0"/>
              </a:rPr>
              <a:t> </a:t>
            </a:r>
          </a:p>
          <a:p>
            <a:pPr>
              <a:buFontTx/>
              <a:buChar char="•"/>
            </a:pPr>
            <a:r>
              <a:rPr lang="pl-PL" smtClean="0">
                <a:latin typeface="Arial" charset="0"/>
                <a:cs typeface="Arial" charset="0"/>
              </a:rPr>
              <a:t>  być łatwy do zebrania </a:t>
            </a:r>
          </a:p>
          <a:p>
            <a:pPr>
              <a:buFontTx/>
              <a:buChar char="•"/>
            </a:pPr>
            <a:r>
              <a:rPr lang="pl-PL" smtClean="0">
                <a:latin typeface="Arial" charset="0"/>
                <a:cs typeface="Arial" charset="0"/>
              </a:rPr>
              <a:t>  posiadać możliwość dogodnego unieszkodliwienia powstałego odpadu </a:t>
            </a:r>
          </a:p>
          <a:p>
            <a:r>
              <a:rPr lang="pl-PL" smtClean="0">
                <a:latin typeface="Arial" charset="0"/>
                <a:cs typeface="Arial" charset="0"/>
              </a:rPr>
              <a:t>Sorbenty do usuwania rozlewisk na wodzie występują w postaci: sypkiej </a:t>
            </a:r>
            <a:r>
              <a:rPr lang="pl-PL" i="1" smtClean="0">
                <a:latin typeface="Arial" charset="0"/>
                <a:cs typeface="Arial" charset="0"/>
              </a:rPr>
              <a:t>(np. Sorbent Duck®)</a:t>
            </a:r>
            <a:r>
              <a:rPr lang="pl-PL" smtClean="0">
                <a:latin typeface="Arial" charset="0"/>
                <a:cs typeface="Arial" charset="0"/>
              </a:rPr>
              <a:t>, waty, zapór, rękawów, wstęg, płacht, ściereczek </a:t>
            </a:r>
            <a:r>
              <a:rPr lang="pl-PL" i="1" smtClean="0">
                <a:latin typeface="Arial" charset="0"/>
                <a:cs typeface="Arial" charset="0"/>
              </a:rPr>
              <a:t>(np. Sorbenty Polipropylenowe)</a:t>
            </a:r>
            <a:r>
              <a:rPr lang="pl-PL" smtClean="0">
                <a:latin typeface="Arial" charset="0"/>
                <a:cs typeface="Arial" charset="0"/>
              </a:rPr>
              <a:t>.</a:t>
            </a:r>
          </a:p>
          <a:p>
            <a:endParaRPr lang="pl-PL" b="1" smtClean="0">
              <a:latin typeface="Arial" charset="0"/>
              <a:cs typeface="Arial" charset="0"/>
            </a:endParaRPr>
          </a:p>
          <a:p>
            <a:r>
              <a:rPr lang="pl-PL" b="1" smtClean="0">
                <a:latin typeface="Arial" charset="0"/>
                <a:cs typeface="Arial" charset="0"/>
              </a:rPr>
              <a:t>2. Rozlewisko na powierzchni utwardzonej.</a:t>
            </a:r>
          </a:p>
          <a:p>
            <a:r>
              <a:rPr lang="pl-PL" smtClean="0">
                <a:latin typeface="Arial" charset="0"/>
                <a:cs typeface="Arial" charset="0"/>
              </a:rPr>
              <a:t>Do usuwania tego typu rozlewisk stosuje się szeroką gamę sorbentów.</a:t>
            </a:r>
            <a:br>
              <a:rPr lang="pl-PL" smtClean="0">
                <a:latin typeface="Arial" charset="0"/>
                <a:cs typeface="Arial" charset="0"/>
              </a:rPr>
            </a:br>
            <a:r>
              <a:rPr lang="pl-PL" smtClean="0">
                <a:latin typeface="Arial" charset="0"/>
                <a:cs typeface="Arial" charset="0"/>
              </a:rPr>
              <a:t>Dobieramy je w zależności od:</a:t>
            </a:r>
            <a:br>
              <a:rPr lang="pl-PL" smtClean="0">
                <a:latin typeface="Arial" charset="0"/>
                <a:cs typeface="Arial" charset="0"/>
              </a:rPr>
            </a:br>
            <a:r>
              <a:rPr lang="pl-PL" b="1" smtClean="0">
                <a:latin typeface="Arial" charset="0"/>
                <a:cs typeface="Arial" charset="0"/>
              </a:rPr>
              <a:t>A.</a:t>
            </a:r>
            <a:r>
              <a:rPr lang="pl-PL" smtClean="0">
                <a:latin typeface="Arial" charset="0"/>
                <a:cs typeface="Arial" charset="0"/>
              </a:rPr>
              <a:t> rodzaju cieczy do zebrania </a:t>
            </a:r>
            <a:r>
              <a:rPr lang="pl-PL" i="1" smtClean="0">
                <a:latin typeface="Arial" charset="0"/>
                <a:cs typeface="Arial" charset="0"/>
              </a:rPr>
              <a:t>(pochłonięcia)</a:t>
            </a:r>
            <a:r>
              <a:rPr lang="pl-PL" smtClean="0">
                <a:latin typeface="Arial" charset="0"/>
                <a:cs typeface="Arial" charset="0"/>
              </a:rPr>
              <a:t/>
            </a:r>
            <a:br>
              <a:rPr lang="pl-PL" smtClean="0">
                <a:latin typeface="Arial" charset="0"/>
                <a:cs typeface="Arial" charset="0"/>
              </a:rPr>
            </a:br>
            <a:r>
              <a:rPr lang="pl-PL" b="1" smtClean="0">
                <a:latin typeface="Arial" charset="0"/>
                <a:cs typeface="Arial" charset="0"/>
              </a:rPr>
              <a:t>B.</a:t>
            </a:r>
            <a:r>
              <a:rPr lang="pl-PL" smtClean="0">
                <a:latin typeface="Arial" charset="0"/>
                <a:cs typeface="Arial" charset="0"/>
              </a:rPr>
              <a:t> miejsca użytkowania </a:t>
            </a:r>
            <a:r>
              <a:rPr lang="pl-PL" i="1" smtClean="0">
                <a:latin typeface="Arial" charset="0"/>
                <a:cs typeface="Arial" charset="0"/>
              </a:rPr>
              <a:t>(pomieszczenie, czy otwarta przestrzeń)</a:t>
            </a:r>
            <a:endParaRPr lang="pl-PL" smtClean="0">
              <a:latin typeface="Arial" charset="0"/>
              <a:cs typeface="Arial" charset="0"/>
            </a:endParaRPr>
          </a:p>
          <a:p>
            <a:endParaRPr lang="pl-PL" smtClean="0">
              <a:latin typeface="Arial" charset="0"/>
              <a:cs typeface="Arial" charset="0"/>
            </a:endParaRPr>
          </a:p>
          <a:p>
            <a:endParaRPr lang="pl-PL" smtClean="0">
              <a:latin typeface="Arial" charset="0"/>
              <a:cs typeface="Arial" charset="0"/>
            </a:endParaRP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2F3C02A2-55B3-4CB1-8F30-D30312DC93E3}" type="slidenum">
              <a:rPr lang="pl-PL" kern="0">
                <a:solidFill>
                  <a:schemeClr val="lt1"/>
                </a:solidFill>
                <a:latin typeface="Calibri"/>
                <a:ea typeface="Calibri"/>
                <a:cs typeface="Calibri"/>
                <a:sym typeface="Calibri"/>
              </a:rPr>
              <a:pPr algn="r" fontAlgn="auto">
                <a:spcBef>
                  <a:spcPts val="0"/>
                </a:spcBef>
                <a:spcAft>
                  <a:spcPts val="0"/>
                </a:spcAft>
                <a:buSzPct val="25000"/>
                <a:defRPr/>
              </a:pPr>
              <a:t>14</a:t>
            </a:fld>
            <a:endParaRPr lang="pl-PL" kern="0">
              <a:solidFill>
                <a:schemeClr val="lt1"/>
              </a:solidFill>
              <a:latin typeface="Calibri"/>
              <a:ea typeface="Calibri"/>
              <a:cs typeface="Calibri"/>
              <a:sym typeface="Calibri"/>
            </a:endParaRPr>
          </a:p>
        </p:txBody>
      </p:sp>
      <p:pic>
        <p:nvPicPr>
          <p:cNvPr id="39940"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Grp="1"/>
          </p:cNvSpPr>
          <p:nvPr>
            <p:ph type="title" idx="4294967295"/>
          </p:nvPr>
        </p:nvSpPr>
        <p:spPr>
          <a:xfrm>
            <a:off x="1470819" y="97631"/>
            <a:ext cx="6202362" cy="1250950"/>
          </a:xfrm>
        </p:spPr>
        <p:txBody>
          <a:bodyPr/>
          <a:lstStyle/>
          <a:p>
            <a:pPr algn="ctr"/>
            <a:r>
              <a:rPr lang="pl-PL" sz="2400" b="1" dirty="0" smtClean="0">
                <a:solidFill>
                  <a:srgbClr val="FFFF00"/>
                </a:solidFill>
                <a:latin typeface="Arial" charset="0"/>
                <a:cs typeface="Arial" charset="0"/>
              </a:rPr>
              <a:t>ROZLEWISKO OLEJU NA POWIERZCHNI UTWARDZONEJ</a:t>
            </a:r>
          </a:p>
        </p:txBody>
      </p:sp>
      <p:sp>
        <p:nvSpPr>
          <p:cNvPr id="40962" name="Text Box 3"/>
          <p:cNvSpPr txBox="1">
            <a:spLocks noGrp="1"/>
          </p:cNvSpPr>
          <p:nvPr>
            <p:ph type="body" idx="4294967295"/>
          </p:nvPr>
        </p:nvSpPr>
        <p:spPr>
          <a:xfrm>
            <a:off x="457200" y="1774825"/>
            <a:ext cx="8229600" cy="4822825"/>
          </a:xfrm>
        </p:spPr>
        <p:txBody>
          <a:bodyPr/>
          <a:lstStyle/>
          <a:p>
            <a:pPr marL="266700" indent="-266700">
              <a:lnSpc>
                <a:spcPct val="90000"/>
              </a:lnSpc>
              <a:buFontTx/>
              <a:buAutoNum type="alphaUcPeriod"/>
            </a:pPr>
            <a:r>
              <a:rPr lang="pl-PL" b="1" smtClean="0">
                <a:solidFill>
                  <a:srgbClr val="0000FF"/>
                </a:solidFill>
                <a:latin typeface="Arial" charset="0"/>
                <a:cs typeface="Arial" charset="0"/>
              </a:rPr>
              <a:t>Dobór sorbentów ze względu na rodzaj cieczy do zebrania </a:t>
            </a:r>
            <a:r>
              <a:rPr lang="pl-PL" b="1" i="1" smtClean="0">
                <a:solidFill>
                  <a:srgbClr val="0000FF"/>
                </a:solidFill>
                <a:latin typeface="Arial" charset="0"/>
                <a:cs typeface="Arial" charset="0"/>
              </a:rPr>
              <a:t>(pochłonięcia)</a:t>
            </a:r>
          </a:p>
          <a:p>
            <a:pPr marL="266700" indent="-266700">
              <a:lnSpc>
                <a:spcPct val="90000"/>
              </a:lnSpc>
              <a:buFontTx/>
              <a:buAutoNum type="alphaUcPeriod"/>
            </a:pPr>
            <a:endParaRPr lang="pl-PL" b="1" smtClean="0">
              <a:solidFill>
                <a:srgbClr val="0000FF"/>
              </a:solidFill>
              <a:latin typeface="Arial" charset="0"/>
              <a:cs typeface="Arial" charset="0"/>
            </a:endParaRPr>
          </a:p>
          <a:p>
            <a:pPr marL="266700" indent="-266700">
              <a:lnSpc>
                <a:spcPct val="90000"/>
              </a:lnSpc>
              <a:buFontTx/>
              <a:buAutoNum type="alphaUcPeriod"/>
            </a:pPr>
            <a:endParaRPr lang="pl-PL" b="1" smtClean="0">
              <a:latin typeface="Arial" charset="0"/>
              <a:cs typeface="Arial" charset="0"/>
            </a:endParaRPr>
          </a:p>
          <a:p>
            <a:pPr marL="266700" indent="-266700">
              <a:lnSpc>
                <a:spcPct val="90000"/>
              </a:lnSpc>
            </a:pPr>
            <a:r>
              <a:rPr lang="pl-PL" b="1" smtClean="0">
                <a:latin typeface="Arial" charset="0"/>
                <a:cs typeface="Arial" charset="0"/>
              </a:rPr>
              <a:t>Sorbenty hydrofobowe</a:t>
            </a:r>
            <a:r>
              <a:rPr lang="pl-PL" i="1" smtClean="0">
                <a:latin typeface="Arial" charset="0"/>
                <a:cs typeface="Arial" charset="0"/>
              </a:rPr>
              <a:t>(olejowe)</a:t>
            </a:r>
            <a:r>
              <a:rPr lang="pl-PL" smtClean="0">
                <a:latin typeface="Arial" charset="0"/>
                <a:cs typeface="Arial" charset="0"/>
              </a:rPr>
              <a:t>chłoną wyłącznie oleje, ropopochodne i inne ciecze nie mieszające się z wodą. Są to sorbenty zarówno sypkie jak i wykonane z włókniny sorpcyjnej </a:t>
            </a:r>
            <a:r>
              <a:rPr lang="pl-PL" i="1" smtClean="0">
                <a:latin typeface="Arial" charset="0"/>
                <a:cs typeface="Arial" charset="0"/>
              </a:rPr>
              <a:t>(maty, płachty, rękawy, poduszki itp.)</a:t>
            </a:r>
            <a:r>
              <a:rPr lang="pl-PL" smtClean="0">
                <a:latin typeface="Arial" charset="0"/>
                <a:cs typeface="Arial" charset="0"/>
              </a:rPr>
              <a:t>. Przykładem sorbentu hydrofobowego </a:t>
            </a:r>
            <a:r>
              <a:rPr lang="pl-PL" i="1" smtClean="0">
                <a:latin typeface="Arial" charset="0"/>
                <a:cs typeface="Arial" charset="0"/>
              </a:rPr>
              <a:t>(olejowego)</a:t>
            </a:r>
            <a:r>
              <a:rPr lang="pl-PL" smtClean="0">
                <a:latin typeface="Arial" charset="0"/>
                <a:cs typeface="Arial" charset="0"/>
              </a:rPr>
              <a:t> sypkiego jest </a:t>
            </a:r>
            <a:r>
              <a:rPr lang="pl-PL" b="1" smtClean="0">
                <a:latin typeface="Arial" charset="0"/>
                <a:cs typeface="Arial" charset="0"/>
              </a:rPr>
              <a:t>Sorbent Nonaqua®</a:t>
            </a:r>
            <a:r>
              <a:rPr lang="pl-PL" smtClean="0">
                <a:latin typeface="Arial" charset="0"/>
                <a:cs typeface="Arial" charset="0"/>
              </a:rPr>
              <a:t>. Sorbenty olejowe wykonane z włókniny sorpcyjnej występują w kolorze białym. Przykładem sorbentu hydrofobowego wykonanego z włókniny sorpcyjnej jest grupa: </a:t>
            </a:r>
            <a:r>
              <a:rPr lang="pl-PL" b="1" smtClean="0">
                <a:latin typeface="Arial" charset="0"/>
                <a:cs typeface="Arial" charset="0"/>
              </a:rPr>
              <a:t>Sorbenty Polipropylenowe Olejowe</a:t>
            </a:r>
            <a:r>
              <a:rPr lang="pl-PL" smtClean="0">
                <a:latin typeface="Arial" charset="0"/>
                <a:cs typeface="Arial" charset="0"/>
              </a:rPr>
              <a:t>. </a:t>
            </a:r>
          </a:p>
          <a:p>
            <a:pPr marL="266700" indent="-266700">
              <a:lnSpc>
                <a:spcPct val="90000"/>
              </a:lnSpc>
            </a:pPr>
            <a:r>
              <a:rPr lang="pl-PL" b="1" smtClean="0">
                <a:latin typeface="Arial" charset="0"/>
                <a:cs typeface="Arial" charset="0"/>
              </a:rPr>
              <a:t>Sorbenty uniwersalne</a:t>
            </a:r>
            <a:r>
              <a:rPr lang="pl-PL" i="1" smtClean="0">
                <a:latin typeface="Arial" charset="0"/>
                <a:cs typeface="Arial" charset="0"/>
              </a:rPr>
              <a:t>(bierne chemicznie)</a:t>
            </a:r>
            <a:r>
              <a:rPr lang="pl-PL" smtClean="0">
                <a:latin typeface="Arial" charset="0"/>
                <a:cs typeface="Arial" charset="0"/>
              </a:rPr>
              <a:t>chłoną bezpiecznie wszystkie ciecze. Są to sorbenty które występują w postaci sypkiej </a:t>
            </a:r>
            <a:r>
              <a:rPr lang="pl-PL" i="1" smtClean="0">
                <a:latin typeface="Arial" charset="0"/>
                <a:cs typeface="Arial" charset="0"/>
              </a:rPr>
              <a:t>(jako granulat)</a:t>
            </a:r>
            <a:r>
              <a:rPr lang="pl-PL" smtClean="0">
                <a:latin typeface="Arial" charset="0"/>
                <a:cs typeface="Arial" charset="0"/>
              </a:rPr>
              <a:t> lub mogą być wykonane z włókniny sorpcyjnej </a:t>
            </a:r>
            <a:r>
              <a:rPr lang="pl-PL" i="1" smtClean="0">
                <a:latin typeface="Arial" charset="0"/>
                <a:cs typeface="Arial" charset="0"/>
              </a:rPr>
              <a:t>(maty, chodniki, rękawy, poduszki itp.)</a:t>
            </a:r>
            <a:r>
              <a:rPr lang="pl-PL" smtClean="0">
                <a:latin typeface="Arial" charset="0"/>
                <a:cs typeface="Arial" charset="0"/>
              </a:rPr>
              <a:t>. Przykładem sorbentu uniwersalnego sypkiego jest </a:t>
            </a:r>
            <a:r>
              <a:rPr lang="pl-PL" b="1" smtClean="0">
                <a:latin typeface="Arial" charset="0"/>
                <a:cs typeface="Arial" charset="0"/>
              </a:rPr>
              <a:t>Sorbent Compakt®</a:t>
            </a:r>
            <a:r>
              <a:rPr lang="pl-PL" smtClean="0">
                <a:latin typeface="Arial" charset="0"/>
                <a:cs typeface="Arial" charset="0"/>
              </a:rPr>
              <a:t> oraz </a:t>
            </a:r>
            <a:r>
              <a:rPr lang="pl-PL" b="1" smtClean="0">
                <a:latin typeface="Arial" charset="0"/>
                <a:cs typeface="Arial" charset="0"/>
              </a:rPr>
              <a:t>Sorbent Imperial®</a:t>
            </a:r>
            <a:r>
              <a:rPr lang="pl-PL" smtClean="0">
                <a:latin typeface="Arial" charset="0"/>
                <a:cs typeface="Arial" charset="0"/>
              </a:rPr>
              <a:t>. Sorbenty uniwersalne, wykonane z włókniny sorpcyjnej, występują w kolorze szarym. Przykładem sorbentów uniwersalnych wykonanych z włókniny sorpcyjnej jest grupa: </a:t>
            </a:r>
            <a:r>
              <a:rPr lang="pl-PL" b="1" smtClean="0">
                <a:latin typeface="Arial" charset="0"/>
                <a:cs typeface="Arial" charset="0"/>
              </a:rPr>
              <a:t>Sorbenty Polipropylenowe Uniwersalne</a:t>
            </a:r>
            <a:r>
              <a:rPr lang="pl-PL" smtClean="0">
                <a:latin typeface="Arial" charset="0"/>
                <a:cs typeface="Arial" charset="0"/>
              </a:rPr>
              <a:t>. </a:t>
            </a:r>
          </a:p>
          <a:p>
            <a:pPr marL="266700" indent="-266700">
              <a:lnSpc>
                <a:spcPct val="90000"/>
              </a:lnSpc>
            </a:pPr>
            <a:r>
              <a:rPr lang="pl-PL" b="1" smtClean="0">
                <a:latin typeface="Arial" charset="0"/>
                <a:cs typeface="Arial" charset="0"/>
              </a:rPr>
              <a:t>Sorbenty z "wyłączeniem"</a:t>
            </a:r>
            <a:r>
              <a:rPr lang="pl-PL" smtClean="0">
                <a:latin typeface="Arial" charset="0"/>
                <a:cs typeface="Arial" charset="0"/>
              </a:rPr>
              <a:t/>
            </a:r>
            <a:br>
              <a:rPr lang="pl-PL" smtClean="0">
                <a:latin typeface="Arial" charset="0"/>
                <a:cs typeface="Arial" charset="0"/>
              </a:rPr>
            </a:br>
            <a:endParaRPr lang="pl-PL" smtClean="0">
              <a:latin typeface="Arial" charset="0"/>
              <a:cs typeface="Arial" charset="0"/>
            </a:endParaRPr>
          </a:p>
          <a:p>
            <a:pPr marL="266700" indent="-266700">
              <a:lnSpc>
                <a:spcPct val="90000"/>
              </a:lnSpc>
            </a:pPr>
            <a:r>
              <a:rPr lang="pl-PL" b="1" smtClean="0">
                <a:latin typeface="Arial" charset="0"/>
                <a:cs typeface="Arial" charset="0"/>
              </a:rPr>
              <a:t>Uwaga!</a:t>
            </a:r>
            <a:r>
              <a:rPr lang="pl-PL" smtClean="0">
                <a:latin typeface="Arial" charset="0"/>
                <a:cs typeface="Arial" charset="0"/>
              </a:rPr>
              <a:t> Należy pamiętać, że nie wszystkie sorbenty mineralne lub organiczne są uniwersalne. Niektórych z nich nie wolno stosować do pochłaniania kwasów, gdyż wówczas powstaje reakcja silnie egzotermiczna.</a:t>
            </a:r>
            <a:br>
              <a:rPr lang="pl-PL" smtClean="0">
                <a:latin typeface="Arial" charset="0"/>
                <a:cs typeface="Arial" charset="0"/>
              </a:rPr>
            </a:br>
            <a:r>
              <a:rPr lang="pl-PL" smtClean="0">
                <a:latin typeface="Arial" charset="0"/>
                <a:cs typeface="Arial" charset="0"/>
              </a:rPr>
              <a:t>Przykład: sorbent typu Absonet Multisorb - mineralny lecz nie uniwersalny.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54203C89-7B90-45AE-92C3-444E574BA2F5}" type="slidenum">
              <a:rPr lang="pl-PL" kern="0">
                <a:solidFill>
                  <a:schemeClr val="lt1"/>
                </a:solidFill>
                <a:latin typeface="Calibri"/>
                <a:ea typeface="Calibri"/>
                <a:cs typeface="Calibri"/>
                <a:sym typeface="Calibri"/>
              </a:rPr>
              <a:pPr algn="r" fontAlgn="auto">
                <a:spcBef>
                  <a:spcPts val="0"/>
                </a:spcBef>
                <a:spcAft>
                  <a:spcPts val="0"/>
                </a:spcAft>
                <a:buSzPct val="25000"/>
                <a:defRPr/>
              </a:pPr>
              <a:t>15</a:t>
            </a:fld>
            <a:endParaRPr lang="pl-PL" kern="0">
              <a:solidFill>
                <a:schemeClr val="lt1"/>
              </a:solidFill>
              <a:latin typeface="Calibri"/>
              <a:ea typeface="Calibri"/>
              <a:cs typeface="Calibri"/>
              <a:sym typeface="Calibri"/>
            </a:endParaRPr>
          </a:p>
        </p:txBody>
      </p:sp>
      <p:pic>
        <p:nvPicPr>
          <p:cNvPr id="40964"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Grp="1"/>
          </p:cNvSpPr>
          <p:nvPr>
            <p:ph type="title" idx="4294967295"/>
          </p:nvPr>
        </p:nvSpPr>
        <p:spPr>
          <a:xfrm>
            <a:off x="1619250" y="152400"/>
            <a:ext cx="6697663" cy="1250950"/>
          </a:xfrm>
        </p:spPr>
        <p:txBody>
          <a:bodyPr/>
          <a:lstStyle/>
          <a:p>
            <a:pPr algn="ctr"/>
            <a:r>
              <a:rPr lang="pl-PL" sz="2000" b="1" dirty="0" smtClean="0">
                <a:solidFill>
                  <a:srgbClr val="FFFF00"/>
                </a:solidFill>
                <a:latin typeface="Arial" charset="0"/>
                <a:cs typeface="Arial" charset="0"/>
              </a:rPr>
              <a:t>ROZLEWISKO OLEJU NA POWIERZCHNI UTWARDZONEJ</a:t>
            </a:r>
          </a:p>
        </p:txBody>
      </p:sp>
      <p:sp>
        <p:nvSpPr>
          <p:cNvPr id="41986" name="Text Box 3"/>
          <p:cNvSpPr txBox="1">
            <a:spLocks noGrp="1"/>
          </p:cNvSpPr>
          <p:nvPr>
            <p:ph type="body" idx="4294967295"/>
          </p:nvPr>
        </p:nvSpPr>
        <p:spPr>
          <a:xfrm>
            <a:off x="457200" y="1774825"/>
            <a:ext cx="8229600" cy="2446338"/>
          </a:xfrm>
        </p:spPr>
        <p:txBody>
          <a:bodyPr/>
          <a:lstStyle/>
          <a:p>
            <a:r>
              <a:rPr lang="pl-PL" b="1" smtClean="0">
                <a:latin typeface="Arial" charset="0"/>
                <a:cs typeface="Arial" charset="0"/>
              </a:rPr>
              <a:t>Sorbenty chemiczne </a:t>
            </a:r>
            <a:r>
              <a:rPr lang="pl-PL" smtClean="0">
                <a:latin typeface="Arial" charset="0"/>
                <a:cs typeface="Arial" charset="0"/>
              </a:rPr>
              <a:t>chłoną bezpiecznie wszelkiego rodzaju substancje chemiczne zarówno agresywne jak i te niezidentyfikowane. Są to zarówno sorbenty sypkie jak i wykonane z włókniny sorpcyjnej </a:t>
            </a:r>
            <a:r>
              <a:rPr lang="pl-PL" i="1" smtClean="0">
                <a:latin typeface="Arial" charset="0"/>
                <a:cs typeface="Arial" charset="0"/>
              </a:rPr>
              <a:t>(maty, płachty, rękawy, poduszki itp.)</a:t>
            </a:r>
            <a:r>
              <a:rPr lang="pl-PL" smtClean="0">
                <a:latin typeface="Arial" charset="0"/>
                <a:cs typeface="Arial" charset="0"/>
              </a:rPr>
              <a:t>. Do sorbentów sypkich chemicznych zaliczamy: </a:t>
            </a:r>
            <a:r>
              <a:rPr lang="pl-PL" b="1" smtClean="0">
                <a:latin typeface="Arial" charset="0"/>
                <a:cs typeface="Arial" charset="0"/>
              </a:rPr>
              <a:t>Sorbent Compakt®</a:t>
            </a:r>
            <a:r>
              <a:rPr lang="pl-PL" smtClean="0">
                <a:latin typeface="Arial" charset="0"/>
                <a:cs typeface="Arial" charset="0"/>
              </a:rPr>
              <a:t> oraz </a:t>
            </a:r>
            <a:r>
              <a:rPr lang="pl-PL" b="1" smtClean="0">
                <a:latin typeface="Arial" charset="0"/>
                <a:cs typeface="Arial" charset="0"/>
              </a:rPr>
              <a:t>Sorbent Imperial®</a:t>
            </a:r>
            <a:r>
              <a:rPr lang="pl-PL" smtClean="0">
                <a:latin typeface="Arial" charset="0"/>
                <a:cs typeface="Arial" charset="0"/>
              </a:rPr>
              <a:t> </a:t>
            </a:r>
            <a:r>
              <a:rPr lang="pl-PL" i="1" smtClean="0">
                <a:latin typeface="Arial" charset="0"/>
                <a:cs typeface="Arial" charset="0"/>
              </a:rPr>
              <a:t>(są to sorbenty zarówno uniwersalne jak i chemiczne, ponieważ pochłaniają wszelkiego rodzaju ciecze nie reagując z nimi)</a:t>
            </a:r>
            <a:r>
              <a:rPr lang="pl-PL" smtClean="0">
                <a:latin typeface="Arial" charset="0"/>
                <a:cs typeface="Arial" charset="0"/>
              </a:rPr>
              <a:t>.</a:t>
            </a:r>
            <a:br>
              <a:rPr lang="pl-PL" smtClean="0">
                <a:latin typeface="Arial" charset="0"/>
                <a:cs typeface="Arial" charset="0"/>
              </a:rPr>
            </a:br>
            <a:r>
              <a:rPr lang="pl-PL" smtClean="0">
                <a:latin typeface="Arial" charset="0"/>
                <a:cs typeface="Arial" charset="0"/>
              </a:rPr>
              <a:t>Sorbenty chemiczne wykonane z włókniny sorpcyjnej występują w kolorze wyróżniającym się od otoczenia </a:t>
            </a:r>
            <a:r>
              <a:rPr lang="pl-PL" i="1" smtClean="0">
                <a:latin typeface="Arial" charset="0"/>
                <a:cs typeface="Arial" charset="0"/>
              </a:rPr>
              <a:t>(żółty, zielony, różowy)</a:t>
            </a:r>
            <a:r>
              <a:rPr lang="pl-PL" smtClean="0">
                <a:latin typeface="Arial" charset="0"/>
                <a:cs typeface="Arial" charset="0"/>
              </a:rPr>
              <a:t> w celu zasygnalizowania, że mamy do czynienia z sorbentem nasączonym substancją agresywną </a:t>
            </a:r>
            <a:r>
              <a:rPr lang="pl-PL" i="1" smtClean="0">
                <a:latin typeface="Arial" charset="0"/>
                <a:cs typeface="Arial" charset="0"/>
              </a:rPr>
              <a:t>(niebezpieczną)</a:t>
            </a:r>
            <a:r>
              <a:rPr lang="pl-PL" smtClean="0">
                <a:latin typeface="Arial" charset="0"/>
                <a:cs typeface="Arial" charset="0"/>
              </a:rPr>
              <a:t>. Dodatkowo, na tych kolorach dokładnie widać pochłoniętą ciecz. Przykładem sorbentu chemicznego wykonanego z włókniny sorpcyjnej jest grupa: Sorbenty Polipropylenowe Chemiczne.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00F07866-5099-42BA-A3FF-B7143BDB2E8D}" type="slidenum">
              <a:rPr lang="pl-PL" kern="0">
                <a:solidFill>
                  <a:schemeClr val="lt1"/>
                </a:solidFill>
                <a:latin typeface="Calibri"/>
                <a:ea typeface="Calibri"/>
                <a:cs typeface="Calibri"/>
                <a:sym typeface="Calibri"/>
              </a:rPr>
              <a:pPr algn="r" fontAlgn="auto">
                <a:spcBef>
                  <a:spcPts val="0"/>
                </a:spcBef>
                <a:spcAft>
                  <a:spcPts val="0"/>
                </a:spcAft>
                <a:buSzPct val="25000"/>
                <a:defRPr/>
              </a:pPr>
              <a:t>16</a:t>
            </a:fld>
            <a:endParaRPr lang="pl-PL" kern="0">
              <a:solidFill>
                <a:schemeClr val="lt1"/>
              </a:solidFill>
              <a:latin typeface="Calibri"/>
              <a:ea typeface="Calibri"/>
              <a:cs typeface="Calibri"/>
              <a:sym typeface="Calibri"/>
            </a:endParaRPr>
          </a:p>
        </p:txBody>
      </p:sp>
      <p:pic>
        <p:nvPicPr>
          <p:cNvPr id="41988"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pic>
        <p:nvPicPr>
          <p:cNvPr id="41989" name="Picture 7" descr="sorbent_compakt_"/>
          <p:cNvPicPr>
            <a:picLocks noChangeAspect="1" noChangeArrowheads="1"/>
          </p:cNvPicPr>
          <p:nvPr/>
        </p:nvPicPr>
        <p:blipFill>
          <a:blip r:embed="rId3"/>
          <a:srcRect/>
          <a:stretch>
            <a:fillRect/>
          </a:stretch>
        </p:blipFill>
        <p:spPr bwMode="auto">
          <a:xfrm>
            <a:off x="611188" y="4076700"/>
            <a:ext cx="2665412" cy="1584325"/>
          </a:xfrm>
          <a:prstGeom prst="rect">
            <a:avLst/>
          </a:prstGeom>
          <a:noFill/>
          <a:ln w="9525">
            <a:noFill/>
            <a:miter lim="800000"/>
            <a:headEnd/>
            <a:tailEnd/>
          </a:ln>
        </p:spPr>
      </p:pic>
      <p:pic>
        <p:nvPicPr>
          <p:cNvPr id="41990" name="Picture 9" descr="P1020538"/>
          <p:cNvPicPr>
            <a:picLocks noChangeAspect="1" noChangeArrowheads="1"/>
          </p:cNvPicPr>
          <p:nvPr/>
        </p:nvPicPr>
        <p:blipFill>
          <a:blip r:embed="rId4"/>
          <a:srcRect/>
          <a:stretch>
            <a:fillRect/>
          </a:stretch>
        </p:blipFill>
        <p:spPr bwMode="auto">
          <a:xfrm>
            <a:off x="5580063" y="4076700"/>
            <a:ext cx="2520950" cy="1584325"/>
          </a:xfrm>
          <a:prstGeom prst="rect">
            <a:avLst/>
          </a:prstGeom>
          <a:noFill/>
          <a:ln w="9525">
            <a:noFill/>
            <a:miter lim="800000"/>
            <a:headEnd/>
            <a:tailEnd/>
          </a:ln>
        </p:spPr>
      </p:pic>
      <p:sp>
        <p:nvSpPr>
          <p:cNvPr id="41991" name="Text Box 10"/>
          <p:cNvSpPr txBox="1">
            <a:spLocks noChangeArrowheads="1"/>
          </p:cNvSpPr>
          <p:nvPr/>
        </p:nvSpPr>
        <p:spPr bwMode="auto">
          <a:xfrm>
            <a:off x="611188" y="5876925"/>
            <a:ext cx="2665412" cy="304800"/>
          </a:xfrm>
          <a:prstGeom prst="rect">
            <a:avLst/>
          </a:prstGeom>
          <a:noFill/>
          <a:ln w="9525">
            <a:noFill/>
            <a:miter lim="800000"/>
            <a:headEnd/>
            <a:tailEnd/>
          </a:ln>
        </p:spPr>
        <p:txBody>
          <a:bodyPr>
            <a:spAutoFit/>
          </a:bodyPr>
          <a:lstStyle/>
          <a:p>
            <a:pPr>
              <a:spcBef>
                <a:spcPct val="50000"/>
              </a:spcBef>
            </a:pPr>
            <a:r>
              <a:rPr lang="pl-PL"/>
              <a:t>Zdjęcie 3. Sorbent Compakt</a:t>
            </a:r>
          </a:p>
        </p:txBody>
      </p:sp>
      <p:sp>
        <p:nvSpPr>
          <p:cNvPr id="41992" name="Text Box 11"/>
          <p:cNvSpPr txBox="1">
            <a:spLocks noChangeArrowheads="1"/>
          </p:cNvSpPr>
          <p:nvPr/>
        </p:nvSpPr>
        <p:spPr bwMode="auto">
          <a:xfrm>
            <a:off x="5724525" y="5949950"/>
            <a:ext cx="2808288" cy="304800"/>
          </a:xfrm>
          <a:prstGeom prst="rect">
            <a:avLst/>
          </a:prstGeom>
          <a:noFill/>
          <a:ln w="9525">
            <a:noFill/>
            <a:miter lim="800000"/>
            <a:headEnd/>
            <a:tailEnd/>
          </a:ln>
        </p:spPr>
        <p:txBody>
          <a:bodyPr>
            <a:spAutoFit/>
          </a:bodyPr>
          <a:lstStyle/>
          <a:p>
            <a:pPr>
              <a:spcBef>
                <a:spcPct val="50000"/>
              </a:spcBef>
            </a:pPr>
            <a:r>
              <a:rPr lang="pl-PL"/>
              <a:t>Zdjęcie 4. Sorbent Imperial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Grp="1"/>
          </p:cNvSpPr>
          <p:nvPr>
            <p:ph type="title" idx="4294967295"/>
          </p:nvPr>
        </p:nvSpPr>
        <p:spPr>
          <a:xfrm>
            <a:off x="1403350" y="152400"/>
            <a:ext cx="7056438" cy="1250950"/>
          </a:xfrm>
        </p:spPr>
        <p:txBody>
          <a:bodyPr/>
          <a:lstStyle/>
          <a:p>
            <a:pPr algn="ctr"/>
            <a:r>
              <a:rPr lang="pl-PL" sz="2400" b="1" dirty="0" smtClean="0">
                <a:solidFill>
                  <a:srgbClr val="FFFF00"/>
                </a:solidFill>
                <a:latin typeface="Arial" charset="0"/>
                <a:cs typeface="Arial" charset="0"/>
              </a:rPr>
              <a:t>ROZLEWISKO OLEJU NA POWIERZCHNI UTWARDZONEJ</a:t>
            </a:r>
          </a:p>
        </p:txBody>
      </p:sp>
      <p:sp>
        <p:nvSpPr>
          <p:cNvPr id="43010" name="Text Box 3"/>
          <p:cNvSpPr txBox="1">
            <a:spLocks noGrp="1"/>
          </p:cNvSpPr>
          <p:nvPr>
            <p:ph type="body" idx="4294967295"/>
          </p:nvPr>
        </p:nvSpPr>
        <p:spPr/>
        <p:txBody>
          <a:bodyPr/>
          <a:lstStyle/>
          <a:p>
            <a:r>
              <a:rPr lang="pl-PL" b="1" smtClean="0">
                <a:solidFill>
                  <a:srgbClr val="0000FF"/>
                </a:solidFill>
                <a:latin typeface="Arial" charset="0"/>
                <a:cs typeface="Arial" charset="0"/>
              </a:rPr>
              <a:t>B. Dobór sorbentów ze względu na miejsce użytkowania</a:t>
            </a:r>
          </a:p>
          <a:p>
            <a:endParaRPr lang="pl-PL" b="1" smtClean="0">
              <a:solidFill>
                <a:srgbClr val="0000FF"/>
              </a:solidFill>
              <a:latin typeface="Arial" charset="0"/>
              <a:cs typeface="Arial" charset="0"/>
            </a:endParaRPr>
          </a:p>
          <a:p>
            <a:endParaRPr lang="pl-PL" b="1" smtClean="0">
              <a:latin typeface="Arial" charset="0"/>
              <a:cs typeface="Arial" charset="0"/>
            </a:endParaRPr>
          </a:p>
          <a:p>
            <a:r>
              <a:rPr lang="pl-PL" b="1" smtClean="0">
                <a:latin typeface="Arial" charset="0"/>
                <a:cs typeface="Arial" charset="0"/>
              </a:rPr>
              <a:t>Sorbenty stosowane na nawierzchniach utwardzonych na otwartej przestrzeni kryteria doboru:</a:t>
            </a:r>
            <a:endParaRPr lang="pl-PL" smtClean="0">
              <a:latin typeface="Arial" charset="0"/>
              <a:cs typeface="Arial" charset="0"/>
            </a:endParaRPr>
          </a:p>
          <a:p>
            <a:pPr>
              <a:buFontTx/>
              <a:buChar char="•"/>
            </a:pPr>
            <a:r>
              <a:rPr lang="pl-PL" smtClean="0">
                <a:latin typeface="Arial" charset="0"/>
                <a:cs typeface="Arial" charset="0"/>
              </a:rPr>
              <a:t>  uniwersalny - do każdej cieczy niebezpiecznej </a:t>
            </a:r>
          </a:p>
          <a:p>
            <a:pPr>
              <a:buFontTx/>
              <a:buChar char="•"/>
            </a:pPr>
            <a:r>
              <a:rPr lang="pl-PL" smtClean="0">
                <a:latin typeface="Arial" charset="0"/>
                <a:cs typeface="Arial" charset="0"/>
              </a:rPr>
              <a:t>  twardy i ciężki - niepodatny na wiatr </a:t>
            </a:r>
          </a:p>
          <a:p>
            <a:pPr>
              <a:buFontTx/>
              <a:buChar char="•"/>
            </a:pPr>
            <a:r>
              <a:rPr lang="pl-PL" smtClean="0">
                <a:latin typeface="Arial" charset="0"/>
                <a:cs typeface="Arial" charset="0"/>
              </a:rPr>
              <a:t>  do stosowania w każdych warunkach pogodowych </a:t>
            </a:r>
            <a:r>
              <a:rPr lang="pl-PL" i="1" smtClean="0">
                <a:latin typeface="Arial" charset="0"/>
                <a:cs typeface="Arial" charset="0"/>
              </a:rPr>
              <a:t>(deszcz, śnieg, roztopy)</a:t>
            </a:r>
            <a:r>
              <a:rPr lang="pl-PL" smtClean="0">
                <a:latin typeface="Arial" charset="0"/>
                <a:cs typeface="Arial" charset="0"/>
              </a:rPr>
              <a:t> </a:t>
            </a:r>
          </a:p>
          <a:p>
            <a:pPr>
              <a:buFontTx/>
              <a:buChar char="•"/>
            </a:pPr>
            <a:r>
              <a:rPr lang="pl-PL" smtClean="0">
                <a:latin typeface="Arial" charset="0"/>
                <a:cs typeface="Arial" charset="0"/>
              </a:rPr>
              <a:t>  bierny chemicznie </a:t>
            </a:r>
            <a:r>
              <a:rPr lang="pl-PL" i="1" smtClean="0">
                <a:latin typeface="Arial" charset="0"/>
                <a:cs typeface="Arial" charset="0"/>
              </a:rPr>
              <a:t>(nie reaguje z pochłanianą cieczą)</a:t>
            </a:r>
            <a:r>
              <a:rPr lang="pl-PL" smtClean="0">
                <a:latin typeface="Arial" charset="0"/>
                <a:cs typeface="Arial" charset="0"/>
              </a:rPr>
              <a:t> </a:t>
            </a:r>
          </a:p>
          <a:p>
            <a:pPr>
              <a:buFontTx/>
              <a:buChar char="•"/>
            </a:pPr>
            <a:r>
              <a:rPr lang="pl-PL" smtClean="0">
                <a:latin typeface="Arial" charset="0"/>
                <a:cs typeface="Arial" charset="0"/>
              </a:rPr>
              <a:t>  chłonność ok. 100 % </a:t>
            </a:r>
          </a:p>
          <a:p>
            <a:pPr>
              <a:buFontTx/>
              <a:buChar char="•"/>
            </a:pPr>
            <a:r>
              <a:rPr lang="pl-PL" smtClean="0">
                <a:latin typeface="Arial" charset="0"/>
                <a:cs typeface="Arial" charset="0"/>
              </a:rPr>
              <a:t>  antypoślizgowy </a:t>
            </a:r>
          </a:p>
          <a:p>
            <a:pPr>
              <a:buFontTx/>
              <a:buChar char="•"/>
            </a:pPr>
            <a:r>
              <a:rPr lang="pl-PL" smtClean="0">
                <a:latin typeface="Arial" charset="0"/>
                <a:cs typeface="Arial" charset="0"/>
              </a:rPr>
              <a:t>  po nasączeniu nie oddaje wchłoniętej cieczy oraz zachowuje swoje właściwości fizyczne </a:t>
            </a:r>
            <a:r>
              <a:rPr lang="pl-PL" i="1" smtClean="0">
                <a:latin typeface="Arial" charset="0"/>
                <a:cs typeface="Arial" charset="0"/>
              </a:rPr>
              <a:t>(nie tworzy mazi)</a:t>
            </a:r>
            <a:r>
              <a:rPr lang="pl-PL" smtClean="0">
                <a:latin typeface="Arial" charset="0"/>
                <a:cs typeface="Arial" charset="0"/>
              </a:rPr>
              <a:t>. </a:t>
            </a:r>
          </a:p>
          <a:p>
            <a:r>
              <a:rPr lang="pl-PL" b="1" smtClean="0">
                <a:latin typeface="Arial" charset="0"/>
                <a:cs typeface="Arial" charset="0"/>
              </a:rPr>
              <a:t>Sorbenty stosowane na nawierzchniach utwardzonych w pomieszczeniach kryteria doboru:</a:t>
            </a:r>
            <a:endParaRPr lang="pl-PL" smtClean="0">
              <a:latin typeface="Arial" charset="0"/>
              <a:cs typeface="Arial" charset="0"/>
            </a:endParaRPr>
          </a:p>
          <a:p>
            <a:pPr>
              <a:buFontTx/>
              <a:buChar char="•"/>
            </a:pPr>
            <a:r>
              <a:rPr lang="pl-PL" smtClean="0">
                <a:latin typeface="Arial" charset="0"/>
                <a:cs typeface="Arial" charset="0"/>
              </a:rPr>
              <a:t>  wysoka chłonność </a:t>
            </a:r>
          </a:p>
          <a:p>
            <a:pPr>
              <a:buFontTx/>
              <a:buChar char="•"/>
            </a:pPr>
            <a:r>
              <a:rPr lang="pl-PL" smtClean="0">
                <a:latin typeface="Arial" charset="0"/>
                <a:cs typeface="Arial" charset="0"/>
              </a:rPr>
              <a:t>  bierny chemicznie </a:t>
            </a:r>
            <a:r>
              <a:rPr lang="pl-PL" i="1" smtClean="0">
                <a:latin typeface="Arial" charset="0"/>
                <a:cs typeface="Arial" charset="0"/>
              </a:rPr>
              <a:t>(nie reaguje z pochłanianą cieczą)</a:t>
            </a:r>
            <a:r>
              <a:rPr lang="pl-PL" smtClean="0">
                <a:latin typeface="Arial" charset="0"/>
                <a:cs typeface="Arial" charset="0"/>
              </a:rPr>
              <a:t> </a:t>
            </a:r>
          </a:p>
          <a:p>
            <a:pPr>
              <a:buFontTx/>
              <a:buChar char="•"/>
            </a:pPr>
            <a:r>
              <a:rPr lang="pl-PL" smtClean="0">
                <a:latin typeface="Arial" charset="0"/>
                <a:cs typeface="Arial" charset="0"/>
              </a:rPr>
              <a:t>  niepalny </a:t>
            </a:r>
            <a:r>
              <a:rPr lang="pl-PL" i="1" smtClean="0">
                <a:latin typeface="Arial" charset="0"/>
                <a:cs typeface="Arial" charset="0"/>
              </a:rPr>
              <a:t>(dot. sorbentów ciężkich)</a:t>
            </a:r>
            <a:r>
              <a:rPr lang="pl-PL" smtClean="0">
                <a:latin typeface="Arial" charset="0"/>
                <a:cs typeface="Arial" charset="0"/>
              </a:rPr>
              <a:t> </a:t>
            </a:r>
          </a:p>
          <a:p>
            <a:pPr>
              <a:buFontTx/>
              <a:buChar char="•"/>
            </a:pPr>
            <a:r>
              <a:rPr lang="pl-PL" smtClean="0">
                <a:latin typeface="Arial" charset="0"/>
                <a:cs typeface="Arial" charset="0"/>
              </a:rPr>
              <a:t>  antypoślizgowy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D1E80E65-2E94-4624-A348-2B67F82D7543}" type="slidenum">
              <a:rPr lang="pl-PL" kern="0">
                <a:solidFill>
                  <a:schemeClr val="lt1"/>
                </a:solidFill>
                <a:latin typeface="Calibri"/>
                <a:ea typeface="Calibri"/>
                <a:cs typeface="Calibri"/>
                <a:sym typeface="Calibri"/>
              </a:rPr>
              <a:pPr algn="r" fontAlgn="auto">
                <a:spcBef>
                  <a:spcPts val="0"/>
                </a:spcBef>
                <a:spcAft>
                  <a:spcPts val="0"/>
                </a:spcAft>
                <a:buSzPct val="25000"/>
                <a:defRPr/>
              </a:pPr>
              <a:t>17</a:t>
            </a:fld>
            <a:endParaRPr lang="pl-PL" kern="0">
              <a:solidFill>
                <a:schemeClr val="lt1"/>
              </a:solidFill>
              <a:latin typeface="Calibri"/>
              <a:ea typeface="Calibri"/>
              <a:cs typeface="Calibri"/>
              <a:sym typeface="Calibri"/>
            </a:endParaRPr>
          </a:p>
        </p:txBody>
      </p:sp>
      <p:pic>
        <p:nvPicPr>
          <p:cNvPr id="43012"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Grp="1"/>
          </p:cNvSpPr>
          <p:nvPr>
            <p:ph type="title" idx="4294967295"/>
          </p:nvPr>
        </p:nvSpPr>
        <p:spPr>
          <a:xfrm>
            <a:off x="1259632" y="124619"/>
            <a:ext cx="7067550" cy="1250950"/>
          </a:xfrm>
        </p:spPr>
        <p:txBody>
          <a:bodyPr/>
          <a:lstStyle/>
          <a:p>
            <a:pPr algn="ctr"/>
            <a:r>
              <a:rPr lang="pl-PL" sz="2000" b="1" dirty="0" smtClean="0">
                <a:solidFill>
                  <a:srgbClr val="FFFF00"/>
                </a:solidFill>
                <a:latin typeface="Arial" charset="0"/>
                <a:cs typeface="Arial" charset="0"/>
              </a:rPr>
              <a:t>ROZLEWISKO OLEJU NA POWIERZCHNI UTWARDZONEJ</a:t>
            </a:r>
          </a:p>
        </p:txBody>
      </p:sp>
      <p:sp>
        <p:nvSpPr>
          <p:cNvPr id="44034" name="Text Box 3"/>
          <p:cNvSpPr txBox="1">
            <a:spLocks noGrp="1"/>
          </p:cNvSpPr>
          <p:nvPr>
            <p:ph type="body" idx="4294967295"/>
          </p:nvPr>
        </p:nvSpPr>
        <p:spPr/>
        <p:txBody>
          <a:bodyPr/>
          <a:lstStyle/>
          <a:p>
            <a:r>
              <a:rPr lang="pl-PL" b="1" u="sng" smtClean="0">
                <a:solidFill>
                  <a:srgbClr val="0000FF"/>
                </a:solidFill>
                <a:latin typeface="Arial" charset="0"/>
                <a:cs typeface="Arial" charset="0"/>
              </a:rPr>
              <a:t>Podział sorbentów na lekkie i ciężkie</a:t>
            </a:r>
          </a:p>
          <a:p>
            <a:endParaRPr lang="pl-PL" b="1" u="sng" smtClean="0">
              <a:solidFill>
                <a:srgbClr val="0000FF"/>
              </a:solidFill>
              <a:latin typeface="Arial" charset="0"/>
              <a:cs typeface="Arial" charset="0"/>
            </a:endParaRPr>
          </a:p>
          <a:p>
            <a:endParaRPr lang="pl-PL" b="1" u="sng" smtClean="0">
              <a:solidFill>
                <a:srgbClr val="0000FF"/>
              </a:solidFill>
              <a:latin typeface="Arial" charset="0"/>
              <a:cs typeface="Arial" charset="0"/>
            </a:endParaRPr>
          </a:p>
          <a:p>
            <a:r>
              <a:rPr lang="pl-PL" smtClean="0">
                <a:latin typeface="Arial" charset="0"/>
                <a:cs typeface="Arial" charset="0"/>
              </a:rPr>
              <a:t>Obie te grupy mają bardzo zróżnicowane zarówno własności użytkowe jak i chłonność.</a:t>
            </a:r>
            <a:endParaRPr lang="pl-PL" b="1" smtClean="0">
              <a:latin typeface="Arial" charset="0"/>
              <a:cs typeface="Arial" charset="0"/>
            </a:endParaRPr>
          </a:p>
          <a:p>
            <a:r>
              <a:rPr lang="pl-PL" b="1" smtClean="0">
                <a:latin typeface="Arial" charset="0"/>
                <a:cs typeface="Arial" charset="0"/>
              </a:rPr>
              <a:t>Sorbenty lekkie o ciężarze nasypowym ok. 0,10 kg/l - 0,25 kg/l</a:t>
            </a:r>
            <a:endParaRPr lang="pl-PL" smtClean="0">
              <a:latin typeface="Arial" charset="0"/>
              <a:cs typeface="Arial" charset="0"/>
            </a:endParaRPr>
          </a:p>
          <a:p>
            <a:r>
              <a:rPr lang="pl-PL" smtClean="0">
                <a:latin typeface="Arial" charset="0"/>
                <a:cs typeface="Arial" charset="0"/>
              </a:rPr>
              <a:t>Sorbenty przetworzone ekspandowane </a:t>
            </a:r>
            <a:r>
              <a:rPr lang="pl-PL" i="1" smtClean="0">
                <a:latin typeface="Arial" charset="0"/>
                <a:cs typeface="Arial" charset="0"/>
              </a:rPr>
              <a:t>(perlity)</a:t>
            </a:r>
            <a:r>
              <a:rPr lang="pl-PL" smtClean="0">
                <a:latin typeface="Arial" charset="0"/>
                <a:cs typeface="Arial" charset="0"/>
              </a:rPr>
              <a:t> np. Sorbent </a:t>
            </a:r>
            <a:r>
              <a:rPr lang="pl-PL" b="1" smtClean="0">
                <a:latin typeface="Arial" charset="0"/>
                <a:cs typeface="Arial" charset="0"/>
              </a:rPr>
              <a:t>Duck®</a:t>
            </a:r>
            <a:r>
              <a:rPr lang="pl-PL" smtClean="0">
                <a:latin typeface="Arial" charset="0"/>
                <a:cs typeface="Arial" charset="0"/>
              </a:rPr>
              <a:t> </a:t>
            </a:r>
          </a:p>
          <a:p>
            <a:r>
              <a:rPr lang="pl-PL" smtClean="0">
                <a:latin typeface="Arial" charset="0"/>
                <a:cs typeface="Arial" charset="0"/>
              </a:rPr>
              <a:t>Sorbenty organiczne naturalne </a:t>
            </a:r>
          </a:p>
          <a:p>
            <a:r>
              <a:rPr lang="pl-PL" smtClean="0">
                <a:latin typeface="Arial" charset="0"/>
                <a:cs typeface="Arial" charset="0"/>
              </a:rPr>
              <a:t>Sorbenty polimerowe syntetyczne np. Sorbent </a:t>
            </a:r>
            <a:r>
              <a:rPr lang="pl-PL" b="1" smtClean="0">
                <a:latin typeface="Arial" charset="0"/>
                <a:cs typeface="Arial" charset="0"/>
              </a:rPr>
              <a:t>Polipropylenowy</a:t>
            </a:r>
            <a:r>
              <a:rPr lang="pl-PL" smtClean="0">
                <a:latin typeface="Arial" charset="0"/>
                <a:cs typeface="Arial" charset="0"/>
              </a:rPr>
              <a:t> </a:t>
            </a:r>
          </a:p>
          <a:p>
            <a:r>
              <a:rPr lang="pl-PL" b="1" smtClean="0">
                <a:latin typeface="Arial" charset="0"/>
                <a:cs typeface="Arial" charset="0"/>
              </a:rPr>
              <a:t>Sorbenty ciężkie o ciężarze nasypowym ok. 0,33 – 0,90 kg/ l</a:t>
            </a:r>
            <a:endParaRPr lang="pl-PL" smtClean="0">
              <a:latin typeface="Arial" charset="0"/>
              <a:cs typeface="Arial" charset="0"/>
            </a:endParaRPr>
          </a:p>
          <a:p>
            <a:r>
              <a:rPr lang="pl-PL" smtClean="0">
                <a:latin typeface="Arial" charset="0"/>
                <a:cs typeface="Arial" charset="0"/>
              </a:rPr>
              <a:t>Sorbenty mineralne nieprzetworzone </a:t>
            </a:r>
          </a:p>
          <a:p>
            <a:r>
              <a:rPr lang="pl-PL" smtClean="0">
                <a:latin typeface="Arial" charset="0"/>
                <a:cs typeface="Arial" charset="0"/>
              </a:rPr>
              <a:t>Sorbenty mineralne kalcynowane np. Sorbent </a:t>
            </a:r>
            <a:r>
              <a:rPr lang="pl-PL" b="1" smtClean="0">
                <a:latin typeface="Arial" charset="0"/>
                <a:cs typeface="Arial" charset="0"/>
              </a:rPr>
              <a:t>Compakt®</a:t>
            </a:r>
            <a:r>
              <a:rPr lang="pl-PL" smtClean="0">
                <a:latin typeface="Arial" charset="0"/>
                <a:cs typeface="Arial" charset="0"/>
              </a:rPr>
              <a:t>, </a:t>
            </a:r>
            <a:r>
              <a:rPr lang="pl-PL" b="1" smtClean="0">
                <a:latin typeface="Arial" charset="0"/>
                <a:cs typeface="Arial" charset="0"/>
              </a:rPr>
              <a:t>Sorbent Imperial®</a:t>
            </a:r>
            <a:r>
              <a:rPr lang="pl-PL" smtClean="0">
                <a:latin typeface="Arial" charset="0"/>
                <a:cs typeface="Arial" charset="0"/>
              </a:rPr>
              <a:t> </a:t>
            </a:r>
          </a:p>
          <a:p>
            <a:r>
              <a:rPr lang="pl-PL" smtClean="0">
                <a:latin typeface="Arial" charset="0"/>
                <a:cs typeface="Arial" charset="0"/>
              </a:rPr>
              <a:t>Przetworzone twarde zmielone pianki poliuretanowe np. Sorbent </a:t>
            </a:r>
            <a:r>
              <a:rPr lang="pl-PL" b="1" smtClean="0">
                <a:latin typeface="Arial" charset="0"/>
                <a:cs typeface="Arial" charset="0"/>
              </a:rPr>
              <a:t>Nonaqua®</a:t>
            </a:r>
            <a:r>
              <a:rPr lang="pl-PL" smtClean="0">
                <a:latin typeface="Arial" charset="0"/>
                <a:cs typeface="Arial" charset="0"/>
              </a:rPr>
              <a:t> </a:t>
            </a:r>
          </a:p>
          <a:p>
            <a:r>
              <a:rPr lang="pl-PL" smtClean="0">
                <a:latin typeface="Arial" charset="0"/>
                <a:cs typeface="Arial" charset="0"/>
              </a:rPr>
              <a:t>Obydwie te grupy znacznie różnią się ciężarem nasypowym </a:t>
            </a:r>
            <a:r>
              <a:rPr lang="pl-PL" i="1" smtClean="0">
                <a:latin typeface="Arial" charset="0"/>
                <a:cs typeface="Arial" charset="0"/>
              </a:rPr>
              <a:t>(większy ciężar nasypowy posiadają sorbenty ciężkie)</a:t>
            </a:r>
            <a:r>
              <a:rPr lang="pl-PL" smtClean="0">
                <a:latin typeface="Arial" charset="0"/>
                <a:cs typeface="Arial" charset="0"/>
              </a:rPr>
              <a:t>.</a:t>
            </a:r>
            <a:br>
              <a:rPr lang="pl-PL" smtClean="0">
                <a:latin typeface="Arial" charset="0"/>
                <a:cs typeface="Arial" charset="0"/>
              </a:rPr>
            </a:br>
            <a:r>
              <a:rPr lang="pl-PL" smtClean="0">
                <a:latin typeface="Arial" charset="0"/>
                <a:cs typeface="Arial" charset="0"/>
              </a:rPr>
              <a:t>Sorbenty ciężkie posiadają wytrzymałą strukturę </a:t>
            </a:r>
            <a:r>
              <a:rPr lang="pl-PL" i="1" smtClean="0">
                <a:latin typeface="Arial" charset="0"/>
                <a:cs typeface="Arial" charset="0"/>
              </a:rPr>
              <a:t>(są twarde)</a:t>
            </a:r>
            <a:r>
              <a:rPr lang="pl-PL" smtClean="0">
                <a:latin typeface="Arial" charset="0"/>
                <a:cs typeface="Arial" charset="0"/>
              </a:rPr>
              <a:t>, nie oddają zaabsorbowanej cieczy oraz są mniej wrażliwe na podmuchy wiatru. Stosuje się je tyko na powierzchniach twardych. Sorbenty lekkie nie zatrzymują zaabsorbowanej cieczy w swojej strukturze, bardzo łatwo oddają ją pod wpływem nacisku. Charakteryzuje je jednak zdecydowanie wyższa zdolność sorpcyjna.</a:t>
            </a:r>
            <a:br>
              <a:rPr lang="pl-PL" smtClean="0">
                <a:latin typeface="Arial" charset="0"/>
                <a:cs typeface="Arial" charset="0"/>
              </a:rPr>
            </a:br>
            <a:r>
              <a:rPr lang="pl-PL" smtClean="0">
                <a:latin typeface="Arial" charset="0"/>
                <a:cs typeface="Arial" charset="0"/>
              </a:rPr>
              <a:t>Mimo, że obie grupy sorbentów stosujemy do pochłaniania cieczy, sposoby ich zastosowania znacznie się różnią.</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7F90324B-A4EB-49C4-9B22-5919C4D20348}" type="slidenum">
              <a:rPr lang="pl-PL" kern="0">
                <a:solidFill>
                  <a:schemeClr val="lt1"/>
                </a:solidFill>
                <a:latin typeface="Calibri"/>
                <a:ea typeface="Calibri"/>
                <a:cs typeface="Calibri"/>
                <a:sym typeface="Calibri"/>
              </a:rPr>
              <a:pPr algn="r" fontAlgn="auto">
                <a:spcBef>
                  <a:spcPts val="0"/>
                </a:spcBef>
                <a:spcAft>
                  <a:spcPts val="0"/>
                </a:spcAft>
                <a:buSzPct val="25000"/>
                <a:defRPr/>
              </a:pPr>
              <a:t>18</a:t>
            </a:fld>
            <a:endParaRPr lang="pl-PL" kern="0">
              <a:solidFill>
                <a:schemeClr val="lt1"/>
              </a:solidFill>
              <a:latin typeface="Calibri"/>
              <a:ea typeface="Calibri"/>
              <a:cs typeface="Calibri"/>
              <a:sym typeface="Calibri"/>
            </a:endParaRPr>
          </a:p>
        </p:txBody>
      </p:sp>
      <p:pic>
        <p:nvPicPr>
          <p:cNvPr id="44036"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C700"/>
                </a:solidFill>
                <a:latin typeface="Arial" charset="0"/>
                <a:cs typeface="Arial" charset="0"/>
                <a:sym typeface="Calibri" pitchFamily="34" charset="0"/>
              </a:rPr>
              <a:t>NEUTRALIZATORY I DYSPERGENTY</a:t>
            </a:r>
          </a:p>
        </p:txBody>
      </p:sp>
      <p:sp>
        <p:nvSpPr>
          <p:cNvPr id="49154"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30DF7E3A-8354-4C1E-B842-3088DF34F4F7}" type="slidenum">
              <a:rPr lang="pl-PL" kern="0">
                <a:solidFill>
                  <a:schemeClr val="lt1"/>
                </a:solidFill>
                <a:latin typeface="Calibri"/>
                <a:ea typeface="Calibri"/>
                <a:cs typeface="Calibri"/>
                <a:sym typeface="Calibri"/>
              </a:rPr>
              <a:pPr algn="r" fontAlgn="auto">
                <a:spcBef>
                  <a:spcPts val="0"/>
                </a:spcBef>
                <a:spcAft>
                  <a:spcPts val="0"/>
                </a:spcAft>
                <a:buSzPct val="25000"/>
                <a:defRPr/>
              </a:pPr>
              <a:t>19</a:t>
            </a:fld>
            <a:endParaRPr lang="pl-PL" kern="0">
              <a:solidFill>
                <a:schemeClr val="lt1"/>
              </a:solidFill>
              <a:latin typeface="Calibri"/>
              <a:ea typeface="Calibri"/>
              <a:cs typeface="Calibri"/>
              <a:sym typeface="Calibri"/>
            </a:endParaRPr>
          </a:p>
        </p:txBody>
      </p:sp>
      <p:sp>
        <p:nvSpPr>
          <p:cNvPr id="49156" name="Shape 165"/>
          <p:cNvSpPr txBox="1">
            <a:spLocks noGrp="1"/>
          </p:cNvSpPr>
          <p:nvPr>
            <p:ph type="body" idx="4294967295"/>
          </p:nvPr>
        </p:nvSpPr>
        <p:spPr>
          <a:xfrm>
            <a:off x="395288" y="1412875"/>
            <a:ext cx="8296275" cy="5111750"/>
          </a:xfrm>
        </p:spPr>
        <p:txBody>
          <a:bodyPr lIns="54850" bIns="45700"/>
          <a:lstStyle/>
          <a:p>
            <a:pPr marL="438150" indent="-323850">
              <a:lnSpc>
                <a:spcPct val="80000"/>
              </a:lnSpc>
            </a:pPr>
            <a:endParaRPr lang="pl-PL" dirty="0" smtClean="0">
              <a:latin typeface="Arial" charset="0"/>
              <a:cs typeface="Arial" charset="0"/>
            </a:endParaRPr>
          </a:p>
          <a:p>
            <a:pPr marL="438150" indent="-323850">
              <a:lnSpc>
                <a:spcPct val="80000"/>
              </a:lnSpc>
            </a:pPr>
            <a:endParaRPr lang="pl-PL" dirty="0" smtClean="0">
              <a:latin typeface="Arial" charset="0"/>
              <a:cs typeface="Arial" charset="0"/>
            </a:endParaRPr>
          </a:p>
          <a:p>
            <a:pPr marL="438150" indent="-323850"/>
            <a:r>
              <a:rPr lang="pl-PL" sz="2000" b="1" dirty="0" err="1" smtClean="0">
                <a:latin typeface="Arial" charset="0"/>
                <a:cs typeface="Arial" charset="0"/>
              </a:rPr>
              <a:t>Dyspergent</a:t>
            </a:r>
            <a:r>
              <a:rPr lang="pl-PL" sz="2000" dirty="0" smtClean="0">
                <a:latin typeface="Arial" charset="0"/>
                <a:cs typeface="Arial" charset="0"/>
              </a:rPr>
              <a:t> </a:t>
            </a:r>
            <a:r>
              <a:rPr lang="pl-PL" sz="2000" i="1" dirty="0" smtClean="0">
                <a:latin typeface="Arial" charset="0"/>
                <a:cs typeface="Arial" charset="0"/>
              </a:rPr>
              <a:t>(nazywany również odtłuszczaczem, zmywaczem ropopochodnych, detergentem)</a:t>
            </a:r>
            <a:r>
              <a:rPr lang="pl-PL" sz="2000" dirty="0" smtClean="0">
                <a:latin typeface="Arial" charset="0"/>
                <a:cs typeface="Arial" charset="0"/>
              </a:rPr>
              <a:t> jest preparatem służącym do odtłuszczania powierzchni. Może być również doraźnie stosowany na wodzie w celu rozbicia frakcji oleju </a:t>
            </a:r>
            <a:r>
              <a:rPr lang="pl-PL" sz="2000" i="1" dirty="0" smtClean="0">
                <a:latin typeface="Arial" charset="0"/>
                <a:cs typeface="Arial" charset="0"/>
              </a:rPr>
              <a:t>(co umożliwia wodnej faunie i florze pobieranie tlenu)</a:t>
            </a:r>
            <a:r>
              <a:rPr lang="pl-PL" sz="2000" dirty="0" smtClean="0">
                <a:latin typeface="Arial" charset="0"/>
                <a:cs typeface="Arial" charset="0"/>
              </a:rPr>
              <a:t>.</a:t>
            </a:r>
            <a:endParaRPr lang="pl-PL" sz="2000" b="1" dirty="0" smtClean="0">
              <a:latin typeface="Arial" charset="0"/>
              <a:cs typeface="Arial" charset="0"/>
            </a:endParaRPr>
          </a:p>
          <a:p>
            <a:pPr marL="438150" indent="-323850"/>
            <a:endParaRPr lang="pl-PL" sz="2000" dirty="0" smtClean="0">
              <a:latin typeface="Arial" charset="0"/>
              <a:cs typeface="Arial" charset="0"/>
            </a:endParaRPr>
          </a:p>
          <a:p>
            <a:pPr marL="438150" indent="-323850"/>
            <a:endParaRPr lang="pl-PL" dirty="0" smtClean="0">
              <a:latin typeface="Arial" charset="0"/>
              <a:cs typeface="Arial" charset="0"/>
            </a:endParaRPr>
          </a:p>
          <a:p>
            <a:pPr marL="438150" indent="-323850"/>
            <a:r>
              <a:rPr lang="pl-PL" sz="2000" b="1" dirty="0" smtClean="0">
                <a:solidFill>
                  <a:schemeClr val="tx1">
                    <a:lumMod val="95000"/>
                    <a:lumOff val="5000"/>
                  </a:schemeClr>
                </a:solidFill>
                <a:latin typeface="Arial" charset="0"/>
                <a:cs typeface="Arial" charset="0"/>
              </a:rPr>
              <a:t>Neutralizator </a:t>
            </a:r>
            <a:r>
              <a:rPr lang="pl-PL" sz="1800" dirty="0" smtClean="0">
                <a:solidFill>
                  <a:schemeClr val="tx1">
                    <a:lumMod val="95000"/>
                    <a:lumOff val="5000"/>
                  </a:schemeClr>
                </a:solidFill>
                <a:latin typeface="Arial" charset="0"/>
                <a:cs typeface="Arial" charset="0"/>
              </a:rPr>
              <a:t>(najbardziej popularny SINTAN</a:t>
            </a:r>
            <a:r>
              <a:rPr lang="pl-PL" sz="2000" dirty="0" smtClean="0">
                <a:solidFill>
                  <a:schemeClr val="tx1">
                    <a:lumMod val="95000"/>
                    <a:lumOff val="5000"/>
                  </a:schemeClr>
                </a:solidFill>
                <a:latin typeface="Arial" charset="0"/>
                <a:cs typeface="Arial" charset="0"/>
              </a:rPr>
              <a:t>)</a:t>
            </a:r>
            <a:endParaRPr lang="pl-PL" sz="2000" b="1" dirty="0" smtClean="0">
              <a:solidFill>
                <a:schemeClr val="tx1">
                  <a:lumMod val="95000"/>
                  <a:lumOff val="5000"/>
                </a:schemeClr>
              </a:solidFill>
              <a:latin typeface="Arial" charset="0"/>
              <a:cs typeface="Arial" charset="0"/>
            </a:endParaRPr>
          </a:p>
          <a:p>
            <a:pPr marL="438150" indent="-323850"/>
            <a:endParaRPr lang="pl-PL" b="1" dirty="0" smtClean="0">
              <a:solidFill>
                <a:srgbClr val="0000FF"/>
              </a:solidFill>
              <a:latin typeface="Arial" charset="0"/>
              <a:cs typeface="Arial" charset="0"/>
            </a:endParaRPr>
          </a:p>
          <a:p>
            <a:pPr marL="438150" indent="-323850"/>
            <a:r>
              <a:rPr lang="pl-PL" sz="1800" dirty="0" smtClean="0">
                <a:latin typeface="Arial" charset="0"/>
                <a:cs typeface="Arial" charset="0"/>
              </a:rPr>
              <a:t>SINTAN jest roztworem wodnym związków powierzchniowo czynnych. Przenika i rozbija cząsteczki olejowe. Zastosowanie SINTAN-u poprawia warunki działania bakterii glebowych, ponieważ ułatwia dostęp tlenu i substancji odżywczych do strefy skażenia olejowego. Zwiększa to aktywność bakterii i przyśpiesza biologiczny rozkład skażenia oraz samego SINTAN-u. SINTAN można rozcieńczać wodą w dowolnych proporcjach. </a:t>
            </a:r>
            <a:endParaRPr lang="pl-PL" sz="1800" b="1" dirty="0" smtClean="0">
              <a:solidFill>
                <a:srgbClr val="0000FF"/>
              </a:solidFill>
              <a:latin typeface="Arial" charset="0"/>
              <a:cs typeface="Arial" charset="0"/>
            </a:endParaRPr>
          </a:p>
          <a:p>
            <a:pPr marL="438150" indent="-323850"/>
            <a:endParaRPr lang="pl-PL" b="1" dirty="0" smtClean="0">
              <a:solidFill>
                <a:srgbClr val="0000FF"/>
              </a:solidFill>
              <a:latin typeface="Arial" charset="0"/>
              <a:cs typeface="Arial" charset="0"/>
            </a:endParaRPr>
          </a:p>
          <a:p>
            <a:pPr marL="438150" indent="-323850"/>
            <a:r>
              <a:rPr lang="pl-PL" sz="1600" dirty="0" smtClean="0">
                <a:latin typeface="Arial" charset="0"/>
                <a:cs typeface="Arial" charset="0"/>
              </a:rPr>
              <a:t> </a:t>
            </a:r>
          </a:p>
        </p:txBody>
      </p:sp>
      <p:pic>
        <p:nvPicPr>
          <p:cNvPr id="49157"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lnSpcReduction="10000"/>
          </a:bodyPr>
          <a:lstStyle/>
          <a:p>
            <a:r>
              <a:rPr lang="pl-PL" dirty="0" smtClean="0"/>
              <a:t> Zjawisko</a:t>
            </a:r>
            <a:r>
              <a:rPr lang="pl-PL" dirty="0"/>
              <a:t>: sorpcji, neutralizacji, </a:t>
            </a:r>
            <a:r>
              <a:rPr lang="pl-PL" dirty="0" smtClean="0"/>
              <a:t>dyspersji; </a:t>
            </a:r>
          </a:p>
          <a:p>
            <a:r>
              <a:rPr lang="pl-PL" dirty="0"/>
              <a:t> </a:t>
            </a:r>
            <a:r>
              <a:rPr lang="pl-PL" dirty="0" smtClean="0"/>
              <a:t>Przeznaczenie </a:t>
            </a:r>
            <a:r>
              <a:rPr lang="pl-PL" dirty="0"/>
              <a:t>neutralizatorów, sorbentów i </a:t>
            </a:r>
            <a:r>
              <a:rPr lang="pl-PL" dirty="0" err="1" smtClean="0"/>
              <a:t>dyspergentów</a:t>
            </a:r>
            <a:r>
              <a:rPr lang="pl-PL" dirty="0" smtClean="0"/>
              <a:t>;</a:t>
            </a:r>
          </a:p>
          <a:p>
            <a:r>
              <a:rPr lang="pl-PL" dirty="0" smtClean="0"/>
              <a:t> </a:t>
            </a:r>
            <a:r>
              <a:rPr lang="pl-PL" dirty="0"/>
              <a:t>Podstawowe neutralizatory, sorbenty i </a:t>
            </a:r>
            <a:r>
              <a:rPr lang="pl-PL" dirty="0" err="1" smtClean="0"/>
              <a:t>dyspergenty</a:t>
            </a:r>
            <a:r>
              <a:rPr lang="pl-PL" dirty="0" smtClean="0"/>
              <a:t>;</a:t>
            </a:r>
          </a:p>
          <a:p>
            <a:r>
              <a:rPr lang="pl-PL" dirty="0" smtClean="0"/>
              <a:t> </a:t>
            </a:r>
            <a:r>
              <a:rPr lang="pl-PL" dirty="0"/>
              <a:t>Zastosowanie neutralizatorów, sorbentów </a:t>
            </a:r>
            <a:br>
              <a:rPr lang="pl-PL" dirty="0"/>
            </a:br>
            <a:r>
              <a:rPr lang="pl-PL" dirty="0"/>
              <a:t>i </a:t>
            </a:r>
            <a:r>
              <a:rPr lang="pl-PL" dirty="0" err="1"/>
              <a:t>dyspergentów</a:t>
            </a:r>
            <a:r>
              <a:rPr lang="pl-PL" dirty="0"/>
              <a:t>.</a:t>
            </a:r>
          </a:p>
          <a:p>
            <a:endParaRPr lang="pl-PL" dirty="0"/>
          </a:p>
          <a:p>
            <a:endParaRPr lang="pl-PL" dirty="0" smtClean="0"/>
          </a:p>
          <a:p>
            <a:pPr marL="118872" indent="0" algn="r">
              <a:buNone/>
            </a:pPr>
            <a:r>
              <a:rPr lang="pl-PL" dirty="0" smtClean="0"/>
              <a:t>Czas: 1T</a:t>
            </a:r>
            <a:endParaRPr lang="pl-PL" dirty="0"/>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081821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Grp="1"/>
          </p:cNvSpPr>
          <p:nvPr>
            <p:ph type="body" idx="4294967295"/>
          </p:nvPr>
        </p:nvSpPr>
        <p:spPr/>
        <p:txBody>
          <a:bodyPr/>
          <a:lstStyle/>
          <a:p>
            <a:pPr>
              <a:lnSpc>
                <a:spcPct val="90000"/>
              </a:lnSpc>
            </a:pPr>
            <a:r>
              <a:rPr lang="pl-PL" b="1" u="sng" smtClean="0">
                <a:solidFill>
                  <a:srgbClr val="0000FF"/>
                </a:solidFill>
                <a:latin typeface="Arial" charset="0"/>
                <a:cs typeface="Arial" charset="0"/>
              </a:rPr>
              <a:t>Mechanizm działania:</a:t>
            </a:r>
            <a:r>
              <a:rPr lang="pl-PL" smtClean="0">
                <a:latin typeface="Arial" charset="0"/>
                <a:cs typeface="Arial" charset="0"/>
              </a:rPr>
              <a:t> po naniesieniu na skażoną powierzchnię preparat SINTAN zaczyna penetrować zanieczyszczenia, rozdrabniać je i podmywać. Warstwa olejowa zostaje rozbita na bardzo drobne kropelki. SINTAN rozprzestrzenia się, wpełza pod olej i odrywa go od podłoża. Dodanie wody powoduje dalsze oddzielanie rozdrobnionych frakcji oleju. Cząsteczki oleju zostają wypłukane z podłoża. Te drobne, zawieszone w wodzie cząsteczki mogą zostać skutecznie rozłożone przez rodzime mikroorganizmy. Badania laboratoryjne wykazały, że w mieszaninie oleju z wodą i SINTAN-em po14-tu dniach 70% oleju uległo biologicznej degradacji i to bez sztucznej poprawy warunków np. przez dodanie bakterii lub napowietrzanie mieszaniny. </a:t>
            </a:r>
          </a:p>
          <a:p>
            <a:pPr>
              <a:lnSpc>
                <a:spcPct val="90000"/>
              </a:lnSpc>
            </a:pPr>
            <a:endParaRPr lang="pl-PL" smtClean="0">
              <a:latin typeface="Arial" charset="0"/>
              <a:cs typeface="Arial" charset="0"/>
            </a:endParaRPr>
          </a:p>
          <a:p>
            <a:pPr>
              <a:lnSpc>
                <a:spcPct val="90000"/>
              </a:lnSpc>
            </a:pPr>
            <a:r>
              <a:rPr lang="pl-PL" b="1" u="sng" smtClean="0">
                <a:solidFill>
                  <a:srgbClr val="0000FF"/>
                </a:solidFill>
                <a:latin typeface="Arial" charset="0"/>
                <a:cs typeface="Arial" charset="0"/>
              </a:rPr>
              <a:t>Zastosowanie:</a:t>
            </a:r>
            <a:br>
              <a:rPr lang="pl-PL" b="1" u="sng" smtClean="0">
                <a:solidFill>
                  <a:srgbClr val="0000FF"/>
                </a:solidFill>
                <a:latin typeface="Arial" charset="0"/>
                <a:cs typeface="Arial" charset="0"/>
              </a:rPr>
            </a:br>
            <a:r>
              <a:rPr lang="pl-PL" smtClean="0">
                <a:latin typeface="Arial" charset="0"/>
                <a:cs typeface="Arial" charset="0"/>
              </a:rPr>
              <a:t>-  w ratownictwie chemiczno - ekologicznym:do dyspersji filmu olejowego z powierzchni wód, przywracania pierwotnej szorstkości jezdni po wycieku olejowym, do gaszenia torfowisk;</a:t>
            </a:r>
            <a:br>
              <a:rPr lang="pl-PL" smtClean="0">
                <a:latin typeface="Arial" charset="0"/>
                <a:cs typeface="Arial" charset="0"/>
              </a:rPr>
            </a:br>
            <a:r>
              <a:rPr lang="pl-PL" smtClean="0">
                <a:latin typeface="Arial" charset="0"/>
                <a:cs typeface="Arial" charset="0"/>
              </a:rPr>
              <a:t>-  w przemyśle:do odtłuszczania i czyszczenia podłoży w magazynach, halach, na parkingach i rampach, do odtłuszczania i czyszczenia linii i urządzeń produkcyjnych, zbiorników, odstojników i reaktorów oraz systemów wentylacyjnych, regałów itp., do technologicznego odtłuszczania elementów metalowych, części maszyn, silników i innych detali zabrudzonych olejami i smarami;</a:t>
            </a:r>
            <a:br>
              <a:rPr lang="pl-PL" smtClean="0">
                <a:latin typeface="Arial" charset="0"/>
                <a:cs typeface="Arial" charset="0"/>
              </a:rPr>
            </a:br>
            <a:r>
              <a:rPr lang="pl-PL" smtClean="0">
                <a:latin typeface="Arial" charset="0"/>
                <a:cs typeface="Arial" charset="0"/>
              </a:rPr>
              <a:t>-  na stacjach paliw: do czyszczenia utwardzonych podłoży podjazdów, elewacji, podsufitek oraz dystrybutorów wraz z osprzętem; </a:t>
            </a:r>
          </a:p>
          <a:p>
            <a:pPr>
              <a:lnSpc>
                <a:spcPct val="90000"/>
              </a:lnSpc>
            </a:pPr>
            <a:r>
              <a:rPr lang="pl-PL" smtClean="0">
                <a:latin typeface="Arial" charset="0"/>
                <a:cs typeface="Arial" charset="0"/>
              </a:rPr>
              <a:t>-  w handlu i gastronomii: do odtłuszczania urządzeń do przetworu żywności, do odtłuszczania powierzchni ze szkła, glazury, emalii, stali, kamienia sztucznego i naturalnego (granity, marmury, piaskowce), żywic i lakierów polimerowych, do usuwania tłustych plam i zabrudzeń z odzieży, tapicerki, pokrowców, wykładzin, bielizny stołowej itp.; </a:t>
            </a:r>
          </a:p>
        </p:txBody>
      </p:sp>
      <p:pic>
        <p:nvPicPr>
          <p:cNvPr id="51203" name="Shape 181"/>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
        <p:nvSpPr>
          <p:cNvPr id="6"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C700"/>
                </a:solidFill>
                <a:latin typeface="Arial" charset="0"/>
                <a:cs typeface="Arial" charset="0"/>
                <a:sym typeface="Calibri" pitchFamily="34" charset="0"/>
              </a:rPr>
              <a:t>NEUTRALIZATORY I DYSPERGENTY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Grp="1"/>
          </p:cNvSpPr>
          <p:nvPr>
            <p:ph type="body" idx="4294967295"/>
          </p:nvPr>
        </p:nvSpPr>
        <p:spPr/>
        <p:txBody>
          <a:bodyPr/>
          <a:lstStyle/>
          <a:p>
            <a:r>
              <a:rPr lang="pl-PL" dirty="0" smtClean="0">
                <a:latin typeface="Arial" charset="0"/>
                <a:cs typeface="Arial" charset="0"/>
              </a:rPr>
              <a:t>SINTAN jest roztworem wodnym, nie zawiera rozpuszczalników, skutecznie usuwa zanieczyszczenia ropopochodne i tłuszczowe ze wszystkich utwardzonych powierzchni.</a:t>
            </a:r>
            <a:br>
              <a:rPr lang="pl-PL" dirty="0" smtClean="0">
                <a:latin typeface="Arial" charset="0"/>
                <a:cs typeface="Arial" charset="0"/>
              </a:rPr>
            </a:br>
            <a:r>
              <a:rPr lang="pl-PL" dirty="0" smtClean="0">
                <a:latin typeface="Arial" charset="0"/>
                <a:cs typeface="Arial" charset="0"/>
              </a:rPr>
              <a:t>Mechanizm działania SINTAN-u opiera się wyłącznie na zjawiskach fizycznych i biologicznych. Podczas mycia SINTAN-em nie powstają substancje toksyczne lub niebezpieczne </a:t>
            </a:r>
            <a:br>
              <a:rPr lang="pl-PL" dirty="0" smtClean="0">
                <a:latin typeface="Arial" charset="0"/>
                <a:cs typeface="Arial" charset="0"/>
              </a:rPr>
            </a:br>
            <a:endParaRPr lang="pl-PL" dirty="0" smtClean="0">
              <a:latin typeface="Arial" charset="0"/>
              <a:cs typeface="Arial" charset="0"/>
            </a:endParaRPr>
          </a:p>
          <a:p>
            <a:r>
              <a:rPr lang="pl-PL" b="1" u="sng" dirty="0" smtClean="0">
                <a:solidFill>
                  <a:srgbClr val="0000FF"/>
                </a:solidFill>
                <a:latin typeface="Arial" charset="0"/>
                <a:cs typeface="Arial" charset="0"/>
              </a:rPr>
              <a:t>Sposób użycia:</a:t>
            </a:r>
          </a:p>
          <a:p>
            <a:r>
              <a:rPr lang="pl-PL" dirty="0" smtClean="0">
                <a:latin typeface="Arial" charset="0"/>
                <a:cs typeface="Arial" charset="0"/>
              </a:rPr>
              <a:t>1. Nanieść preparat bez rozcieńczenia równomiernie na skażoną powierzchnię.</a:t>
            </a:r>
            <a:br>
              <a:rPr lang="pl-PL" dirty="0" smtClean="0">
                <a:latin typeface="Arial" charset="0"/>
                <a:cs typeface="Arial" charset="0"/>
              </a:rPr>
            </a:br>
            <a:r>
              <a:rPr lang="pl-PL" dirty="0" smtClean="0">
                <a:latin typeface="Arial" charset="0"/>
                <a:cs typeface="Arial" charset="0"/>
              </a:rPr>
              <a:t>2. Odczekać od 2 do 5 minut.</a:t>
            </a:r>
            <a:br>
              <a:rPr lang="pl-PL" dirty="0" smtClean="0">
                <a:latin typeface="Arial" charset="0"/>
                <a:cs typeface="Arial" charset="0"/>
              </a:rPr>
            </a:br>
            <a:r>
              <a:rPr lang="pl-PL" dirty="0" smtClean="0">
                <a:latin typeface="Arial" charset="0"/>
                <a:cs typeface="Arial" charset="0"/>
              </a:rPr>
              <a:t>3. Dodać niewielką ilość wody.</a:t>
            </a:r>
            <a:br>
              <a:rPr lang="pl-PL" dirty="0" smtClean="0">
                <a:latin typeface="Arial" charset="0"/>
                <a:cs typeface="Arial" charset="0"/>
              </a:rPr>
            </a:br>
            <a:r>
              <a:rPr lang="pl-PL" dirty="0" smtClean="0">
                <a:latin typeface="Arial" charset="0"/>
                <a:cs typeface="Arial" charset="0"/>
              </a:rPr>
              <a:t>4. Obrabiać mechanicznie szorując szczotką lub pod ciśnieniem.</a:t>
            </a:r>
            <a:br>
              <a:rPr lang="pl-PL" dirty="0" smtClean="0">
                <a:latin typeface="Arial" charset="0"/>
                <a:cs typeface="Arial" charset="0"/>
              </a:rPr>
            </a:br>
            <a:r>
              <a:rPr lang="pl-PL" dirty="0" smtClean="0">
                <a:latin typeface="Arial" charset="0"/>
                <a:cs typeface="Arial" charset="0"/>
              </a:rPr>
              <a:t>5. Spłukać wodą lub zebrać przy pomocy sorbentów albo odkurzaczem przemysłowym. </a:t>
            </a:r>
          </a:p>
        </p:txBody>
      </p:sp>
      <p:pic>
        <p:nvPicPr>
          <p:cNvPr id="52227" name="Shape 181"/>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
        <p:nvSpPr>
          <p:cNvPr id="6"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000" b="1" dirty="0" smtClean="0">
                <a:solidFill>
                  <a:srgbClr val="FFC700"/>
                </a:solidFill>
                <a:latin typeface="Arial" charset="0"/>
                <a:cs typeface="Arial" charset="0"/>
                <a:sym typeface="Calibri" pitchFamily="34" charset="0"/>
              </a:rPr>
              <a:t>NEUTRALIZATORY I DYSPERGENTY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87"/>
          <p:cNvSpPr txBox="1">
            <a:spLocks noGrp="1"/>
          </p:cNvSpPr>
          <p:nvPr>
            <p:ph type="title"/>
          </p:nvPr>
        </p:nvSpPr>
        <p:spPr>
          <a:xfrm>
            <a:off x="1331913" y="249238"/>
            <a:ext cx="7362825" cy="874712"/>
          </a:xfrm>
        </p:spPr>
        <p:txBody>
          <a:bodyPr tIns="45700" rIns="45700" bIns="45700"/>
          <a:lstStyle/>
          <a:p>
            <a:pPr eaLnBrk="1" hangingPunct="1">
              <a:spcBef>
                <a:spcPct val="0"/>
              </a:spcBef>
              <a:buSzPct val="25000"/>
              <a:buFont typeface="Calibri" pitchFamily="34" charset="0"/>
              <a:buNone/>
            </a:pPr>
            <a:r>
              <a:rPr lang="pl-PL" sz="2500" smtClean="0">
                <a:latin typeface="Calibri" pitchFamily="34" charset="0"/>
                <a:cs typeface="Arial" charset="0"/>
                <a:sym typeface="Calibri" pitchFamily="34" charset="0"/>
              </a:rPr>
              <a:t>INDEKS MATERIAŁÓW POBRANYCH Z INTERNETU</a:t>
            </a:r>
          </a:p>
        </p:txBody>
      </p:sp>
      <p:sp>
        <p:nvSpPr>
          <p:cNvPr id="55298" name="Shape 188"/>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89" name="Shape 189"/>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2581D28F-2E28-4131-AA9F-A46C4492015C}" type="slidenum">
              <a:rPr lang="pl-PL" sz="1400" kern="0">
                <a:solidFill>
                  <a:schemeClr val="lt1"/>
                </a:solidFill>
                <a:latin typeface="Calibri"/>
                <a:ea typeface="Calibri"/>
                <a:cs typeface="Calibri"/>
                <a:sym typeface="Calibri"/>
              </a:rPr>
              <a:pPr fontAlgn="auto">
                <a:spcBef>
                  <a:spcPts val="0"/>
                </a:spcBef>
                <a:spcAft>
                  <a:spcPts val="0"/>
                </a:spcAft>
                <a:defRPr/>
              </a:pPr>
              <a:t>22</a:t>
            </a:fld>
            <a:endParaRPr lang="pl-PL" sz="1400" kern="0">
              <a:solidFill>
                <a:schemeClr val="lt1"/>
              </a:solidFill>
              <a:latin typeface="Calibri"/>
              <a:ea typeface="Calibri"/>
              <a:cs typeface="Calibri"/>
              <a:sym typeface="Calibri"/>
            </a:endParaRPr>
          </a:p>
        </p:txBody>
      </p:sp>
      <p:sp>
        <p:nvSpPr>
          <p:cNvPr id="55300" name="Shape 190"/>
          <p:cNvSpPr txBox="1">
            <a:spLocks noGrp="1"/>
          </p:cNvSpPr>
          <p:nvPr>
            <p:ph type="body" idx="2"/>
          </p:nvPr>
        </p:nvSpPr>
        <p:spPr>
          <a:xfrm>
            <a:off x="107950" y="1833563"/>
            <a:ext cx="8920163" cy="4187825"/>
          </a:xfrm>
        </p:spPr>
        <p:txBody>
          <a:bodyPr lIns="54850" bIns="45700"/>
          <a:lstStyle/>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Rysunek 1: Pobrano 12.03.2016 z „Środki gaśnicze i neutralizujące” bryg. dr inż. Mirosław Sobolewski materiały SGSP dla SPF-16</a:t>
            </a:r>
          </a:p>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Zdjęcie 1: Pobrano 12.03.20016 z </a:t>
            </a:r>
            <a:r>
              <a:rPr lang="pl-PL" sz="1600" smtClean="0">
                <a:solidFill>
                  <a:srgbClr val="000000"/>
                </a:solidFill>
                <a:latin typeface="Arial" charset="0"/>
                <a:cs typeface="Arial" charset="0"/>
                <a:sym typeface="Arial" charset="0"/>
                <a:hlinkClick r:id="rId3"/>
              </a:rPr>
              <a:t>www.sintac.pl/sorbenty-polipropylenowe-uniwersalne.php</a:t>
            </a:r>
            <a:endParaRPr lang="pl-PL" sz="1600" smtClean="0">
              <a:solidFill>
                <a:srgbClr val="000000"/>
              </a:solidFill>
              <a:latin typeface="Arial" charset="0"/>
              <a:cs typeface="Arial" charset="0"/>
              <a:sym typeface="Arial" charset="0"/>
            </a:endParaRPr>
          </a:p>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Zdjęcie 2: Pobrano 12.03.20016 z www.sintac.pl/sorbenty-polipropylenowe-uniwersalne.php</a:t>
            </a:r>
          </a:p>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Rysunek 2: Pobrano 12.03.20016 z www.sintac.pl/sorbenty-polipropylenowe-uniwersalne.php</a:t>
            </a:r>
          </a:p>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Rysunek 3: Pobrano 12.03.20016 z www.sintac.pl/sorbenty-polipropylenowe-uniwersalne.php</a:t>
            </a:r>
          </a:p>
          <a:p>
            <a:pPr marL="438150" indent="-323850" eaLnBrk="1" hangingPunct="1">
              <a:spcBef>
                <a:spcPct val="0"/>
              </a:spcBef>
              <a:buClr>
                <a:schemeClr val="tx1"/>
              </a:buClr>
              <a:buFont typeface="Wingdings" pitchFamily="2" charset="2"/>
              <a:buChar char="ü"/>
            </a:pPr>
            <a:endParaRPr lang="pl-PL" sz="1600" smtClean="0">
              <a:solidFill>
                <a:srgbClr val="000000"/>
              </a:solidFill>
              <a:latin typeface="Arial" charset="0"/>
              <a:cs typeface="Arial" charset="0"/>
              <a:sym typeface="Arial" charset="0"/>
            </a:endParaRPr>
          </a:p>
          <a:p>
            <a:pPr marL="438150" indent="-323850" eaLnBrk="1" hangingPunct="1">
              <a:spcBef>
                <a:spcPct val="0"/>
              </a:spcBef>
              <a:buClr>
                <a:schemeClr val="tx1"/>
              </a:buClr>
              <a:buFont typeface="Wingdings" pitchFamily="2" charset="2"/>
              <a:buChar char="ü"/>
            </a:pPr>
            <a:endParaRPr lang="pl-PL" sz="1600" smtClean="0">
              <a:solidFill>
                <a:srgbClr val="000000"/>
              </a:solidFill>
              <a:latin typeface="Calibri" pitchFamily="34" charset="0"/>
              <a:cs typeface="Arial" charset="0"/>
              <a:sym typeface="Calibri" pitchFamily="34" charset="0"/>
            </a:endParaRPr>
          </a:p>
        </p:txBody>
      </p:sp>
      <p:sp>
        <p:nvSpPr>
          <p:cNvPr id="191" name="Shape 191"/>
          <p:cNvSpPr txBox="1">
            <a:spLocks noGrp="1"/>
          </p:cNvSpPr>
          <p:nvPr>
            <p:ph type="body" idx="2"/>
          </p:nvPr>
        </p:nvSpPr>
        <p:spPr>
          <a:xfrm>
            <a:off x="5940425" y="5157788"/>
            <a:ext cx="3087688" cy="358775"/>
          </a:xfrm>
        </p:spPr>
        <p:txBody>
          <a:bodyPr lIns="54850" bIns="45700">
            <a:noAutofit/>
          </a:bodyPr>
          <a:lstStyle/>
          <a:p>
            <a:pPr marL="118871" indent="-4571" eaLnBrk="1" fontAlgn="auto" hangingPunct="1">
              <a:lnSpc>
                <a:spcPct val="80000"/>
              </a:lnSpc>
              <a:spcAft>
                <a:spcPts val="0"/>
              </a:spcAft>
              <a:buSzPct val="25000"/>
              <a:buFont typeface="Noto Sans Symbols"/>
              <a:buNone/>
              <a:defRPr/>
            </a:pPr>
            <a:r>
              <a:rPr lang="pl-PL" sz="1040">
                <a:solidFill>
                  <a:schemeClr val="lt1"/>
                </a:solidFill>
              </a:rPr>
              <a:t>Pobrano 18.02.20016 z www.os-psp.olsztyn.pl</a:t>
            </a:r>
          </a:p>
        </p:txBody>
      </p:sp>
      <p:sp>
        <p:nvSpPr>
          <p:cNvPr id="192" name="Shape 192"/>
          <p:cNvSpPr txBox="1">
            <a:spLocks noGrp="1"/>
          </p:cNvSpPr>
          <p:nvPr>
            <p:ph type="body" idx="2"/>
          </p:nvPr>
        </p:nvSpPr>
        <p:spPr>
          <a:xfrm>
            <a:off x="6092825" y="5310188"/>
            <a:ext cx="3087688" cy="358775"/>
          </a:xfrm>
        </p:spPr>
        <p:txBody>
          <a:bodyPr lIns="54850" bIns="45700">
            <a:noAutofit/>
          </a:bodyPr>
          <a:lstStyle/>
          <a:p>
            <a:pPr marL="118871" indent="-4571" eaLnBrk="1" fontAlgn="auto" hangingPunct="1">
              <a:lnSpc>
                <a:spcPct val="80000"/>
              </a:lnSpc>
              <a:spcAft>
                <a:spcPts val="0"/>
              </a:spcAft>
              <a:buSzPct val="25000"/>
              <a:buFont typeface="Noto Sans Symbols"/>
              <a:buNone/>
              <a:defRPr/>
            </a:pPr>
            <a:r>
              <a:rPr lang="pl-PL" sz="1040">
                <a:solidFill>
                  <a:schemeClr val="lt1"/>
                </a:solidFill>
              </a:rPr>
              <a:t>Pobrano 18.02.20016 z www.os-psp.olsztyn.pl</a:t>
            </a:r>
          </a:p>
        </p:txBody>
      </p:sp>
      <p:pic>
        <p:nvPicPr>
          <p:cNvPr id="55303" name="Shape 193"/>
          <p:cNvPicPr preferRelativeResize="0">
            <a:picLocks noChangeAspect="1" noChangeArrowheads="1"/>
          </p:cNvPicPr>
          <p:nvPr/>
        </p:nvPicPr>
        <p:blipFill>
          <a:blip r:embed="rId4"/>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75"/>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800" smtClean="0">
                <a:latin typeface="Calibri" pitchFamily="34" charset="0"/>
                <a:cs typeface="Arial" charset="0"/>
                <a:sym typeface="Calibri" pitchFamily="34" charset="0"/>
              </a:rPr>
              <a:t>BIBLIOGRAFIA</a:t>
            </a:r>
          </a:p>
        </p:txBody>
      </p:sp>
      <p:sp>
        <p:nvSpPr>
          <p:cNvPr id="57346" name="Shape 176"/>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77" name="Shape 177"/>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D31BB3D0-AA56-4C9B-BE3F-380724ED4650}" type="slidenum">
              <a:rPr lang="pl-PL" sz="1400" kern="0">
                <a:solidFill>
                  <a:schemeClr val="lt1"/>
                </a:solidFill>
                <a:latin typeface="Calibri"/>
                <a:ea typeface="Calibri"/>
                <a:cs typeface="Calibri"/>
                <a:sym typeface="Calibri"/>
              </a:rPr>
              <a:pPr fontAlgn="auto">
                <a:spcBef>
                  <a:spcPts val="0"/>
                </a:spcBef>
                <a:spcAft>
                  <a:spcPts val="0"/>
                </a:spcAft>
                <a:defRPr/>
              </a:pPr>
              <a:t>23</a:t>
            </a:fld>
            <a:endParaRPr lang="pl-PL" sz="1400" kern="0">
              <a:solidFill>
                <a:schemeClr val="lt1"/>
              </a:solidFill>
              <a:latin typeface="Calibri"/>
              <a:ea typeface="Calibri"/>
              <a:cs typeface="Calibri"/>
              <a:sym typeface="Calibri"/>
            </a:endParaRPr>
          </a:p>
        </p:txBody>
      </p:sp>
      <p:sp>
        <p:nvSpPr>
          <p:cNvPr id="57348" name="Shape 178"/>
          <p:cNvSpPr txBox="1">
            <a:spLocks noGrp="1"/>
          </p:cNvSpPr>
          <p:nvPr>
            <p:ph type="body" idx="2"/>
          </p:nvPr>
        </p:nvSpPr>
        <p:spPr>
          <a:xfrm>
            <a:off x="468313" y="1833563"/>
            <a:ext cx="8215312" cy="3395662"/>
          </a:xfrm>
        </p:spPr>
        <p:txBody>
          <a:bodyPr lIns="54850" bIns="45700"/>
          <a:lstStyle/>
          <a:p>
            <a:pPr marL="438150" indent="-323850" eaLnBrk="1" hangingPunct="1">
              <a:spcBef>
                <a:spcPct val="0"/>
              </a:spcBef>
              <a:buClr>
                <a:schemeClr val="tx1"/>
              </a:buClr>
              <a:buFont typeface="Wingdings" pitchFamily="2" charset="2"/>
              <a:buChar char="ü"/>
            </a:pPr>
            <a:r>
              <a:rPr lang="pl-PL" sz="1600" smtClean="0">
                <a:solidFill>
                  <a:srgbClr val="000000"/>
                </a:solidFill>
                <a:latin typeface="Arial" charset="0"/>
                <a:cs typeface="Arial" charset="0"/>
                <a:sym typeface="Arial" charset="0"/>
              </a:rPr>
              <a:t>„Środki gaśnicze i neutralizujące” bryg. dr inż. Mirosław Sobolewski materiały SGSP dla SPF-16</a:t>
            </a:r>
          </a:p>
          <a:p>
            <a:pPr marL="438150" indent="-323850" eaLnBrk="1" hangingPunct="1">
              <a:spcBef>
                <a:spcPct val="0"/>
              </a:spcBef>
              <a:buClrTx/>
              <a:buSzTx/>
              <a:buFont typeface="Wingdings" pitchFamily="2" charset="2"/>
              <a:buChar char="ü"/>
            </a:pPr>
            <a:r>
              <a:rPr lang="pl-PL" sz="1600" smtClean="0">
                <a:solidFill>
                  <a:srgbClr val="000000"/>
                </a:solidFill>
                <a:latin typeface="Arial" charset="0"/>
                <a:cs typeface="Arial" charset="0"/>
                <a:sym typeface="Arial" charset="0"/>
              </a:rPr>
              <a:t>Materiał informacyjny firmy Sintac pobrany 12.03.20016 z </a:t>
            </a:r>
            <a:r>
              <a:rPr lang="pl-PL" sz="1600" smtClean="0">
                <a:solidFill>
                  <a:srgbClr val="000000"/>
                </a:solidFill>
                <a:latin typeface="Arial" charset="0"/>
                <a:cs typeface="Arial" charset="0"/>
                <a:sym typeface="Arial" charset="0"/>
                <a:hlinkClick r:id="rId3"/>
              </a:rPr>
              <a:t>www.sintac.pl/sorbenty-polipropylenowe-uniwersalne.php</a:t>
            </a:r>
            <a:endParaRPr lang="pl-PL" sz="1600" smtClean="0">
              <a:solidFill>
                <a:srgbClr val="000000"/>
              </a:solidFill>
              <a:latin typeface="Arial" charset="0"/>
              <a:cs typeface="Arial" charset="0"/>
              <a:sym typeface="Arial" charset="0"/>
            </a:endParaRPr>
          </a:p>
          <a:p>
            <a:pPr marL="438150" indent="-323850" eaLnBrk="1" hangingPunct="1">
              <a:spcBef>
                <a:spcPct val="0"/>
              </a:spcBef>
              <a:buClrTx/>
              <a:buSzTx/>
              <a:buFont typeface="Wingdings" pitchFamily="2" charset="2"/>
              <a:buChar char="ü"/>
            </a:pPr>
            <a:r>
              <a:rPr lang="pl-PL" sz="1600" smtClean="0">
                <a:solidFill>
                  <a:srgbClr val="000000"/>
                </a:solidFill>
                <a:latin typeface="Arial" charset="0"/>
                <a:cs typeface="Arial" charset="0"/>
                <a:sym typeface="Arial" charset="0"/>
              </a:rPr>
              <a:t>Materiały pobrane 12.03.2016 z www.ospmk.info/viewpage.php?page_id=57</a:t>
            </a:r>
          </a:p>
        </p:txBody>
      </p:sp>
      <p:pic>
        <p:nvPicPr>
          <p:cNvPr id="57349" name="Shape 181"/>
          <p:cNvPicPr preferRelativeResize="0">
            <a:picLocks noChangeAspect="1" noChangeArrowheads="1"/>
          </p:cNvPicPr>
          <p:nvPr/>
        </p:nvPicPr>
        <p:blipFill>
          <a:blip r:embed="rId4"/>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Zjawisko: sorpcji, neutralizacji, dyspersji</a:t>
            </a:r>
            <a:endParaRPr lang="pl-PL" sz="2000" dirty="0" smtClean="0">
              <a:latin typeface="Arial" charset="0"/>
              <a:cs typeface="Arial" charset="0"/>
              <a:sym typeface="Calibri" pitchFamily="34" charset="0"/>
            </a:endParaRPr>
          </a:p>
        </p:txBody>
      </p:sp>
      <p:sp>
        <p:nvSpPr>
          <p:cNvPr id="20482" name="Shape 139"/>
          <p:cNvSpPr>
            <a:spLocks noChangeArrowheads="1"/>
          </p:cNvSpPr>
          <p:nvPr/>
        </p:nvSpPr>
        <p:spPr bwMode="auto">
          <a:xfrm>
            <a:off x="310241" y="1628800"/>
            <a:ext cx="8353425" cy="4824413"/>
          </a:xfrm>
          <a:prstGeom prst="rect">
            <a:avLst/>
          </a:prstGeom>
          <a:noFill/>
          <a:ln w="9525">
            <a:noFill/>
            <a:miter lim="800000"/>
            <a:headEnd/>
            <a:tailEnd/>
          </a:ln>
        </p:spPr>
        <p:txBody>
          <a:bodyPr lIns="91425" tIns="45700" rIns="91425" bIns="45700"/>
          <a:lstStyle/>
          <a:p>
            <a:pPr defTabSz="363538"/>
            <a:r>
              <a:rPr lang="pl-PL" sz="1600" dirty="0" smtClean="0"/>
              <a:t> </a:t>
            </a:r>
            <a:r>
              <a:rPr lang="pl-PL" sz="2400" u="sng" dirty="0"/>
              <a:t>Sorbenty</a:t>
            </a:r>
            <a:r>
              <a:rPr lang="pl-PL" sz="2400" dirty="0"/>
              <a:t> określa </a:t>
            </a:r>
            <a:r>
              <a:rPr lang="pl-PL" sz="2400" dirty="0" smtClean="0"/>
              <a:t>się jako </a:t>
            </a:r>
            <a:r>
              <a:rPr lang="pl-PL" sz="2400" dirty="0"/>
              <a:t>materiały sypkie i porowate różnego rodzaju, stosowane do zbierania rozlanych cieczy na drodze wchłaniania. Materiały te stosuje się w przypadku wycieków paliw i olejów silnikowych ale także szeregu innych ciekłych substancji, których nie można unieszkodliwić bezpośrednio na miejscu akcji. Pod względem miejsca stosowania sorbenty dzieli się na:</a:t>
            </a:r>
          </a:p>
          <a:p>
            <a:pPr defTabSz="363538"/>
            <a:r>
              <a:rPr lang="pl-PL" sz="2400" dirty="0"/>
              <a:t>- sorbenty stosowane na powierzchniach stałych,</a:t>
            </a:r>
          </a:p>
          <a:p>
            <a:pPr defTabSz="363538">
              <a:buFontTx/>
              <a:buChar char="-"/>
            </a:pPr>
            <a:r>
              <a:rPr lang="pl-PL" sz="2400" dirty="0"/>
              <a:t> sorbenty stosowane na powierzchniach wód.</a:t>
            </a:r>
          </a:p>
          <a:p>
            <a:pPr defTabSz="363538"/>
            <a:endParaRPr lang="pl-PL" sz="2400" dirty="0"/>
          </a:p>
          <a:p>
            <a:pPr defTabSz="363538"/>
            <a:r>
              <a:rPr lang="pl-PL" sz="2400" dirty="0"/>
              <a:t>	</a:t>
            </a:r>
          </a:p>
        </p:txBody>
      </p:sp>
      <p:pic>
        <p:nvPicPr>
          <p:cNvPr id="20483" name="Shape 140"/>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141" name="Shape 141"/>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9CCD7B0C-8CDB-4D39-9C44-F69B293A2188}" type="slidenum">
              <a:rPr lang="pl-PL" sz="1400" kern="0">
                <a:solidFill>
                  <a:schemeClr val="lt1"/>
                </a:solidFill>
                <a:latin typeface="Calibri"/>
                <a:ea typeface="Calibri"/>
                <a:cs typeface="Calibri"/>
                <a:sym typeface="Calibri"/>
              </a:rPr>
              <a:pPr fontAlgn="auto">
                <a:spcBef>
                  <a:spcPts val="0"/>
                </a:spcBef>
                <a:spcAft>
                  <a:spcPts val="0"/>
                </a:spcAft>
                <a:defRPr/>
              </a:pPr>
              <a:t>3</a:t>
            </a:fld>
            <a:endParaRPr lang="pl-PL" sz="1400" kern="0">
              <a:solidFill>
                <a:schemeClr val="lt1"/>
              </a:solidFill>
              <a:latin typeface="Calibri"/>
              <a:ea typeface="Calibri"/>
              <a:cs typeface="Calibri"/>
              <a:sym typeface="Calibri"/>
            </a:endParaRPr>
          </a:p>
        </p:txBody>
      </p:sp>
      <p:sp>
        <p:nvSpPr>
          <p:cNvPr id="20485" name="Shape 143"/>
          <p:cNvSpPr txBox="1">
            <a:spLocks noGrp="1"/>
          </p:cNvSpPr>
          <p:nvPr>
            <p:ph type="body" idx="2"/>
          </p:nvPr>
        </p:nvSpPr>
        <p:spPr>
          <a:xfrm>
            <a:off x="5435600" y="5362575"/>
            <a:ext cx="1081088" cy="215900"/>
          </a:xfrm>
        </p:spPr>
        <p:txBody>
          <a:bodyPr lIns="54850" bIns="45700"/>
          <a:lstStyle/>
          <a:p>
            <a:pPr marL="117475" indent="-3175" eaLnBrk="1" hangingPunct="1">
              <a:lnSpc>
                <a:spcPct val="80000"/>
              </a:lnSpc>
              <a:spcBef>
                <a:spcPct val="0"/>
              </a:spcBef>
              <a:buSzPct val="25000"/>
              <a:buFont typeface="Noto Sans Symbols"/>
              <a:buNone/>
            </a:pPr>
            <a:r>
              <a:rPr lang="pl-PL" sz="800" smtClean="0">
                <a:solidFill>
                  <a:srgbClr val="FFFFFF"/>
                </a:solidFill>
                <a:latin typeface="Calibri" pitchFamily="34" charset="0"/>
                <a:cs typeface="Arial" charset="0"/>
                <a:sym typeface="Calibri" pitchFamily="34" charset="0"/>
              </a:rPr>
              <a:t>Zdjęcie 1</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Zjawisko: sorpcji, neutralizacji, dyspersji</a:t>
            </a:r>
            <a:endParaRPr lang="pl-PL" sz="2000" dirty="0" smtClean="0">
              <a:latin typeface="Arial" charset="0"/>
              <a:cs typeface="Arial" charset="0"/>
              <a:sym typeface="Calibri" pitchFamily="34" charset="0"/>
            </a:endParaRPr>
          </a:p>
        </p:txBody>
      </p:sp>
      <p:sp>
        <p:nvSpPr>
          <p:cNvPr id="20482" name="Shape 139"/>
          <p:cNvSpPr>
            <a:spLocks noChangeArrowheads="1"/>
          </p:cNvSpPr>
          <p:nvPr/>
        </p:nvSpPr>
        <p:spPr bwMode="auto">
          <a:xfrm>
            <a:off x="395536" y="1412776"/>
            <a:ext cx="8496944" cy="4824413"/>
          </a:xfrm>
          <a:prstGeom prst="rect">
            <a:avLst/>
          </a:prstGeom>
          <a:noFill/>
          <a:ln w="9525">
            <a:noFill/>
            <a:miter lim="800000"/>
            <a:headEnd/>
            <a:tailEnd/>
          </a:ln>
        </p:spPr>
        <p:txBody>
          <a:bodyPr lIns="91425" tIns="45700" rIns="91425" bIns="45700"/>
          <a:lstStyle/>
          <a:p>
            <a:pPr defTabSz="363538"/>
            <a:r>
              <a:rPr lang="pl-PL" sz="1600" dirty="0" smtClean="0"/>
              <a:t> </a:t>
            </a:r>
            <a:endParaRPr lang="pl-PL" sz="1600" dirty="0"/>
          </a:p>
          <a:p>
            <a:pPr defTabSz="363538"/>
            <a:r>
              <a:rPr lang="pl-PL" sz="2400" dirty="0" smtClean="0"/>
              <a:t>Podstawowym </a:t>
            </a:r>
            <a:r>
              <a:rPr lang="pl-PL" sz="2400" dirty="0"/>
              <a:t>mechanizmem umożliwiającym wchłanianie cieczy jest nasycanie nią </a:t>
            </a:r>
            <a:r>
              <a:rPr lang="pl-PL" sz="2400" b="1" dirty="0"/>
              <a:t>struktury porowatej </a:t>
            </a:r>
            <a:r>
              <a:rPr lang="pl-PL" sz="2400" dirty="0"/>
              <a:t>warstwy sorbentu. W ten sposób działa większość stosowanych w działaniach ratowniczych sorbentów. W niektórych przypadkach, takich jak na przykład zbieranie rtęci, stosuje się sorbenty wykorzystujące także inne zjawiska – takie jak adsorpcja (powierzchniowe wiązanie się substancji z adsorbentem) lub absorpcja (dyfuzyjne przenikanie substancji do absorbentu). Zastosowanie do usuwania ciekłych i stałych zanieczyszczeń znajdują także inne wyroby, które podczas pochłaniania substancji zmieniają swoją strukturę fizyczną i chemiczną, na przykład ulegając pęcznieniu i żelowaniu (na przykład środek wiążący chemikalia </a:t>
            </a:r>
            <a:r>
              <a:rPr lang="pl-PL" sz="2400" dirty="0" err="1"/>
              <a:t>Uni-Safe</a:t>
            </a:r>
            <a:r>
              <a:rPr lang="pl-PL" sz="2400" dirty="0"/>
              <a:t>).</a:t>
            </a:r>
          </a:p>
        </p:txBody>
      </p:sp>
      <p:pic>
        <p:nvPicPr>
          <p:cNvPr id="20483" name="Shape 140"/>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141" name="Shape 141"/>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9CCD7B0C-8CDB-4D39-9C44-F69B293A2188}" type="slidenum">
              <a:rPr lang="pl-PL" sz="1400" kern="0">
                <a:solidFill>
                  <a:schemeClr val="lt1"/>
                </a:solidFill>
                <a:latin typeface="Calibri"/>
                <a:ea typeface="Calibri"/>
                <a:cs typeface="Calibri"/>
                <a:sym typeface="Calibri"/>
              </a:rPr>
              <a:pPr fontAlgn="auto">
                <a:spcBef>
                  <a:spcPts val="0"/>
                </a:spcBef>
                <a:spcAft>
                  <a:spcPts val="0"/>
                </a:spcAft>
                <a:defRPr/>
              </a:pPr>
              <a:t>4</a:t>
            </a:fld>
            <a:endParaRPr lang="pl-PL" sz="1400" kern="0">
              <a:solidFill>
                <a:schemeClr val="lt1"/>
              </a:solidFill>
              <a:latin typeface="Calibri"/>
              <a:ea typeface="Calibri"/>
              <a:cs typeface="Calibri"/>
              <a:sym typeface="Calibri"/>
            </a:endParaRPr>
          </a:p>
        </p:txBody>
      </p:sp>
      <p:sp>
        <p:nvSpPr>
          <p:cNvPr id="20485" name="Shape 143"/>
          <p:cNvSpPr txBox="1">
            <a:spLocks noGrp="1"/>
          </p:cNvSpPr>
          <p:nvPr>
            <p:ph type="body" idx="2"/>
          </p:nvPr>
        </p:nvSpPr>
        <p:spPr>
          <a:xfrm>
            <a:off x="5435600" y="5362575"/>
            <a:ext cx="1081088" cy="215900"/>
          </a:xfrm>
        </p:spPr>
        <p:txBody>
          <a:bodyPr lIns="54850" bIns="45700"/>
          <a:lstStyle/>
          <a:p>
            <a:pPr marL="117475" indent="-3175" eaLnBrk="1" hangingPunct="1">
              <a:lnSpc>
                <a:spcPct val="80000"/>
              </a:lnSpc>
              <a:spcBef>
                <a:spcPct val="0"/>
              </a:spcBef>
              <a:buSzPct val="25000"/>
              <a:buFont typeface="Noto Sans Symbols"/>
              <a:buNone/>
            </a:pPr>
            <a:r>
              <a:rPr lang="pl-PL" sz="800" smtClean="0">
                <a:solidFill>
                  <a:srgbClr val="FFFFFF"/>
                </a:solidFill>
                <a:latin typeface="Calibri" pitchFamily="34" charset="0"/>
                <a:cs typeface="Arial" charset="0"/>
                <a:sym typeface="Calibri" pitchFamily="34" charset="0"/>
              </a:rPr>
              <a:t>Zdjęcie 1</a:t>
            </a:r>
          </a:p>
        </p:txBody>
      </p:sp>
    </p:spTree>
    <p:extLst>
      <p:ext uri="{BB962C8B-B14F-4D97-AF65-F5344CB8AC3E}">
        <p14:creationId xmlns:p14="http://schemas.microsoft.com/office/powerpoint/2010/main" val="407661619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87BFD915-9CBD-4092-8B55-CD7EAB5DBD4C}" type="slidenum">
              <a:rPr lang="pl-PL" sz="1400" kern="0">
                <a:solidFill>
                  <a:schemeClr val="lt1"/>
                </a:solidFill>
                <a:latin typeface="Calibri"/>
                <a:ea typeface="Calibri"/>
                <a:cs typeface="Calibri"/>
                <a:sym typeface="Calibri"/>
              </a:rPr>
              <a:pPr fontAlgn="auto">
                <a:spcBef>
                  <a:spcPts val="0"/>
                </a:spcBef>
                <a:spcAft>
                  <a:spcPts val="0"/>
                </a:spcAft>
                <a:defRPr/>
              </a:pPr>
              <a:t>5</a:t>
            </a:fld>
            <a:endParaRPr lang="pl-PL" sz="1400" kern="0">
              <a:solidFill>
                <a:schemeClr val="lt1"/>
              </a:solidFill>
              <a:latin typeface="Calibri"/>
              <a:ea typeface="Calibri"/>
              <a:cs typeface="Calibri"/>
              <a:sym typeface="Calibri"/>
            </a:endParaRPr>
          </a:p>
        </p:txBody>
      </p:sp>
      <p:sp>
        <p:nvSpPr>
          <p:cNvPr id="24580" name="Shape 165"/>
          <p:cNvSpPr txBox="1">
            <a:spLocks noGrp="1"/>
          </p:cNvSpPr>
          <p:nvPr>
            <p:ph type="body" idx="2"/>
          </p:nvPr>
        </p:nvSpPr>
        <p:spPr>
          <a:xfrm>
            <a:off x="395536" y="1636713"/>
            <a:ext cx="8296275" cy="4776787"/>
          </a:xfrm>
        </p:spPr>
        <p:txBody>
          <a:bodyPr lIns="54850" bIns="45700"/>
          <a:lstStyle/>
          <a:p>
            <a:pPr marL="93663" indent="20638" algn="just" defTabSz="363538">
              <a:spcBef>
                <a:spcPct val="0"/>
              </a:spcBef>
              <a:buClrTx/>
              <a:buSzTx/>
              <a:buFontTx/>
              <a:buNone/>
            </a:pPr>
            <a:r>
              <a:rPr lang="pl-PL" sz="16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Do materiałów zawierających w swojej strukturze dużą liczbę pustych przestrzeni stosuje się często określenie </a:t>
            </a:r>
            <a:r>
              <a:rPr lang="pl-PL" sz="1800" b="1" i="1" dirty="0" smtClean="0">
                <a:solidFill>
                  <a:srgbClr val="000000"/>
                </a:solidFill>
                <a:latin typeface="Arial" charset="0"/>
                <a:cs typeface="Arial" charset="0"/>
                <a:sym typeface="Arial" charset="0"/>
              </a:rPr>
              <a:t>materiały porowate</a:t>
            </a:r>
            <a:r>
              <a:rPr lang="pl-PL" sz="1800" dirty="0" smtClean="0">
                <a:solidFill>
                  <a:srgbClr val="000000"/>
                </a:solidFill>
                <a:latin typeface="Arial" charset="0"/>
                <a:cs typeface="Arial" charset="0"/>
                <a:sym typeface="Arial" charset="0"/>
              </a:rPr>
              <a:t>. Puste, wypełnione powietrzem przestrzenie w materiale nazywa się </a:t>
            </a:r>
            <a:r>
              <a:rPr lang="pl-PL" sz="1800" b="1" i="1" dirty="0" smtClean="0">
                <a:solidFill>
                  <a:srgbClr val="000000"/>
                </a:solidFill>
                <a:latin typeface="Arial" charset="0"/>
                <a:cs typeface="Arial" charset="0"/>
                <a:sym typeface="Arial" charset="0"/>
              </a:rPr>
              <a:t>porami</a:t>
            </a:r>
            <a:r>
              <a:rPr lang="pl-PL" sz="1800" dirty="0" smtClean="0">
                <a:solidFill>
                  <a:srgbClr val="000000"/>
                </a:solidFill>
                <a:latin typeface="Arial" charset="0"/>
                <a:cs typeface="Arial" charset="0"/>
                <a:sym typeface="Arial" charset="0"/>
              </a:rPr>
              <a:t>, bądź </a:t>
            </a:r>
            <a:r>
              <a:rPr lang="pl-PL" sz="1800" b="1" i="1" dirty="0" smtClean="0">
                <a:solidFill>
                  <a:srgbClr val="000000"/>
                </a:solidFill>
                <a:latin typeface="Arial" charset="0"/>
                <a:cs typeface="Arial" charset="0"/>
                <a:sym typeface="Arial" charset="0"/>
              </a:rPr>
              <a:t>kapilarami</a:t>
            </a:r>
            <a:r>
              <a:rPr lang="pl-PL" sz="1800" dirty="0" smtClean="0">
                <a:solidFill>
                  <a:srgbClr val="000000"/>
                </a:solidFill>
                <a:latin typeface="Arial" charset="0"/>
                <a:cs typeface="Arial" charset="0"/>
                <a:sym typeface="Arial" charset="0"/>
              </a:rPr>
              <a:t>. Całość objętości porów (kapilar) w warstwie materiału nazywa się </a:t>
            </a:r>
            <a:r>
              <a:rPr lang="pl-PL" sz="1800" b="1" i="1" dirty="0" smtClean="0">
                <a:solidFill>
                  <a:srgbClr val="000000"/>
                </a:solidFill>
                <a:latin typeface="Arial" charset="0"/>
                <a:cs typeface="Arial" charset="0"/>
                <a:sym typeface="Arial" charset="0"/>
              </a:rPr>
              <a:t>przestrzenią porowatą</a:t>
            </a:r>
            <a:r>
              <a:rPr lang="pl-PL" sz="1800" dirty="0" smtClean="0">
                <a:solidFill>
                  <a:srgbClr val="000000"/>
                </a:solidFill>
                <a:latin typeface="Arial" charset="0"/>
                <a:cs typeface="Arial" charset="0"/>
                <a:sym typeface="Arial" charset="0"/>
              </a:rPr>
              <a:t>, zaś resztę, materiał stały nieporowaty – </a:t>
            </a:r>
            <a:r>
              <a:rPr lang="pl-PL" sz="1800" b="1" i="1" dirty="0" smtClean="0">
                <a:solidFill>
                  <a:srgbClr val="000000"/>
                </a:solidFill>
                <a:latin typeface="Arial" charset="0"/>
                <a:cs typeface="Arial" charset="0"/>
                <a:sym typeface="Arial" charset="0"/>
              </a:rPr>
              <a:t>szkieletem</a:t>
            </a:r>
            <a:r>
              <a:rPr lang="pl-PL" sz="1800" dirty="0" smtClean="0">
                <a:solidFill>
                  <a:srgbClr val="000000"/>
                </a:solidFill>
                <a:latin typeface="Arial" charset="0"/>
                <a:cs typeface="Arial" charset="0"/>
                <a:sym typeface="Arial" charset="0"/>
              </a:rPr>
              <a:t>.</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W przestrzeni porowatej materiału można wyróżnić </a:t>
            </a:r>
            <a:r>
              <a:rPr lang="pl-PL" sz="1800" b="1" i="1" dirty="0" smtClean="0">
                <a:solidFill>
                  <a:srgbClr val="000000"/>
                </a:solidFill>
                <a:latin typeface="Arial" charset="0"/>
                <a:cs typeface="Arial" charset="0"/>
                <a:sym typeface="Arial" charset="0"/>
              </a:rPr>
              <a:t>pory otwarte i zamknięte</a:t>
            </a:r>
            <a:r>
              <a:rPr lang="pl-PL" sz="1800" dirty="0" smtClean="0">
                <a:solidFill>
                  <a:srgbClr val="000000"/>
                </a:solidFill>
                <a:latin typeface="Arial" charset="0"/>
                <a:cs typeface="Arial" charset="0"/>
                <a:sym typeface="Arial" charset="0"/>
              </a:rPr>
              <a:t>. Pory zamknięte są przestrzeniami, do których nie ma dostępu z zewnątrz i w związku z tym nie odgrywają żadnej roli w nasycaniu materiału cieczą. Wśród porów otwartych szczególne znaczenia mają pory przelotowe, do których istnieje dostęp z obu końców.</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W materiałach porowatych wyróżnia się </a:t>
            </a:r>
            <a:r>
              <a:rPr lang="pl-PL" sz="1800" i="1" dirty="0" err="1" smtClean="0">
                <a:solidFill>
                  <a:srgbClr val="000000"/>
                </a:solidFill>
                <a:latin typeface="Arial" charset="0"/>
                <a:cs typeface="Arial" charset="0"/>
                <a:sym typeface="Arial" charset="0"/>
              </a:rPr>
              <a:t>makropory</a:t>
            </a:r>
            <a:r>
              <a:rPr lang="pl-PL" sz="1800" i="1"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oraz </a:t>
            </a:r>
            <a:r>
              <a:rPr lang="pl-PL" sz="1800" i="1" dirty="0" err="1" smtClean="0">
                <a:solidFill>
                  <a:srgbClr val="000000"/>
                </a:solidFill>
                <a:latin typeface="Arial" charset="0"/>
                <a:cs typeface="Arial" charset="0"/>
                <a:sym typeface="Arial" charset="0"/>
              </a:rPr>
              <a:t>mikropory</a:t>
            </a:r>
            <a:r>
              <a:rPr lang="pl-PL" sz="1800" dirty="0" smtClean="0">
                <a:solidFill>
                  <a:srgbClr val="000000"/>
                </a:solidFill>
                <a:latin typeface="Arial" charset="0"/>
                <a:cs typeface="Arial" charset="0"/>
                <a:sym typeface="Arial" charset="0"/>
              </a:rPr>
              <a:t>. </a:t>
            </a:r>
            <a:r>
              <a:rPr lang="pl-PL" sz="1800" dirty="0" err="1" smtClean="0">
                <a:solidFill>
                  <a:srgbClr val="000000"/>
                </a:solidFill>
                <a:latin typeface="Arial" charset="0"/>
                <a:cs typeface="Arial" charset="0"/>
                <a:sym typeface="Arial" charset="0"/>
              </a:rPr>
              <a:t>Mikropory</a:t>
            </a:r>
            <a:r>
              <a:rPr lang="pl-PL" sz="1800" dirty="0" smtClean="0">
                <a:solidFill>
                  <a:srgbClr val="000000"/>
                </a:solidFill>
                <a:latin typeface="Arial" charset="0"/>
                <a:cs typeface="Arial" charset="0"/>
                <a:sym typeface="Arial" charset="0"/>
              </a:rPr>
              <a:t> decydują o wchłanianiu i zatrzymywaniu cieczy, natomiast </a:t>
            </a:r>
            <a:r>
              <a:rPr lang="pl-PL" sz="1800" dirty="0" err="1" smtClean="0">
                <a:solidFill>
                  <a:srgbClr val="000000"/>
                </a:solidFill>
                <a:latin typeface="Arial" charset="0"/>
                <a:cs typeface="Arial" charset="0"/>
                <a:sym typeface="Arial" charset="0"/>
              </a:rPr>
              <a:t>makropory</a:t>
            </a:r>
            <a:r>
              <a:rPr lang="pl-PL" sz="1800" dirty="0" smtClean="0">
                <a:solidFill>
                  <a:srgbClr val="000000"/>
                </a:solidFill>
                <a:latin typeface="Arial" charset="0"/>
                <a:cs typeface="Arial" charset="0"/>
                <a:sym typeface="Arial" charset="0"/>
              </a:rPr>
              <a:t> pełnią rolę kanałów transportowych dostarczających ciecz do wnętrza struktury porowatej. Szybkość nasycania cieczą porów o mniejszych wymiarach jest mniejsza, więc materiał porowaty wykorzystywany jako sorbent do celów ratowniczych powinien zawierać </a:t>
            </a:r>
            <a:r>
              <a:rPr lang="pl-PL" sz="1800" dirty="0" err="1" smtClean="0">
                <a:solidFill>
                  <a:srgbClr val="000000"/>
                </a:solidFill>
                <a:latin typeface="Arial" charset="0"/>
                <a:cs typeface="Arial" charset="0"/>
                <a:sym typeface="Arial" charset="0"/>
              </a:rPr>
              <a:t>mikropory</a:t>
            </a:r>
            <a:r>
              <a:rPr lang="pl-PL" sz="1800" dirty="0" smtClean="0">
                <a:solidFill>
                  <a:srgbClr val="000000"/>
                </a:solidFill>
                <a:latin typeface="Arial" charset="0"/>
                <a:cs typeface="Arial" charset="0"/>
                <a:sym typeface="Arial" charset="0"/>
              </a:rPr>
              <a:t>, ale także pory o większych rozmiarach, dla  zapewnienia możliwie dużej szybkości nasycania.</a:t>
            </a:r>
          </a:p>
        </p:txBody>
      </p:sp>
      <p:pic>
        <p:nvPicPr>
          <p:cNvPr id="24581"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8"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Zjawisko: sorpcji, neutralizacji, dyspersji</a:t>
            </a:r>
            <a:endParaRPr lang="pl-PL" sz="2000" dirty="0" smtClean="0">
              <a:latin typeface="Arial" charset="0"/>
              <a:cs typeface="Arial" charset="0"/>
              <a:sym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Grp="1"/>
          </p:cNvSpPr>
          <p:nvPr>
            <p:ph type="body" sz="half" idx="4294967295"/>
          </p:nvPr>
        </p:nvSpPr>
        <p:spPr>
          <a:xfrm>
            <a:off x="347493" y="1587500"/>
            <a:ext cx="8218488" cy="1366838"/>
          </a:xfrm>
        </p:spPr>
        <p:txBody>
          <a:bodyPr/>
          <a:lstStyle/>
          <a:p>
            <a:pPr defTabSz="363538"/>
            <a:r>
              <a:rPr lang="pl-PL" sz="1600" dirty="0" smtClean="0">
                <a:latin typeface="Arial" charset="0"/>
                <a:cs typeface="Arial" charset="0"/>
              </a:rPr>
              <a:t>	</a:t>
            </a:r>
            <a:r>
              <a:rPr lang="pl-PL" dirty="0" smtClean="0">
                <a:latin typeface="Arial" charset="0"/>
                <a:cs typeface="Arial" charset="0"/>
              </a:rPr>
              <a:t>Podstawowe warunki, jakie powinien spełniać materiał porowaty, żeby dobrze spełniać rolę sorbentu można więc przedstawić następująco:</a:t>
            </a:r>
          </a:p>
          <a:p>
            <a:pPr defTabSz="363538"/>
            <a:r>
              <a:rPr lang="pl-PL" dirty="0" smtClean="0">
                <a:latin typeface="Arial" charset="0"/>
                <a:cs typeface="Arial" charset="0"/>
              </a:rPr>
              <a:t>- bardzo dobre zwilżanie materiału cieczami, które będą zbierane za jego pomocą,</a:t>
            </a:r>
          </a:p>
          <a:p>
            <a:pPr defTabSz="363538"/>
            <a:r>
              <a:rPr lang="pl-PL" dirty="0" smtClean="0">
                <a:latin typeface="Arial" charset="0"/>
                <a:cs typeface="Arial" charset="0"/>
              </a:rPr>
              <a:t>- przynajmniej część przestrzeni porowatej powinna zawierać </a:t>
            </a:r>
            <a:r>
              <a:rPr lang="pl-PL" dirty="0" err="1" smtClean="0">
                <a:latin typeface="Arial" charset="0"/>
                <a:cs typeface="Arial" charset="0"/>
              </a:rPr>
              <a:t>mikropory</a:t>
            </a:r>
            <a:r>
              <a:rPr lang="pl-PL" dirty="0" smtClean="0">
                <a:latin typeface="Arial" charset="0"/>
                <a:cs typeface="Arial" charset="0"/>
              </a:rPr>
              <a:t>,</a:t>
            </a:r>
          </a:p>
          <a:p>
            <a:pPr defTabSz="363538"/>
            <a:r>
              <a:rPr lang="pl-PL" dirty="0" smtClean="0">
                <a:latin typeface="Arial" charset="0"/>
                <a:cs typeface="Arial" charset="0"/>
              </a:rPr>
              <a:t>- duży udział przestrzeni porowatej o otwartych porach w strukturze materiału.</a:t>
            </a:r>
          </a:p>
        </p:txBody>
      </p:sp>
      <p:sp>
        <p:nvSpPr>
          <p:cNvPr id="26627"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312625E5-EFDD-4D7E-8884-97AA8AB532E7}" type="slidenum">
              <a:rPr lang="pl-PL" kern="0">
                <a:solidFill>
                  <a:schemeClr val="lt1"/>
                </a:solidFill>
                <a:latin typeface="Calibri"/>
                <a:ea typeface="Calibri"/>
                <a:cs typeface="Calibri"/>
                <a:sym typeface="Calibri"/>
              </a:rPr>
              <a:pPr algn="r" fontAlgn="auto">
                <a:spcBef>
                  <a:spcPts val="0"/>
                </a:spcBef>
                <a:spcAft>
                  <a:spcPts val="0"/>
                </a:spcAft>
                <a:buSzPct val="25000"/>
                <a:defRPr/>
              </a:pPr>
              <a:t>6</a:t>
            </a:fld>
            <a:endParaRPr lang="pl-PL" kern="0">
              <a:solidFill>
                <a:schemeClr val="lt1"/>
              </a:solidFill>
              <a:latin typeface="Calibri"/>
              <a:ea typeface="Calibri"/>
              <a:cs typeface="Calibri"/>
              <a:sym typeface="Calibri"/>
            </a:endParaRPr>
          </a:p>
        </p:txBody>
      </p:sp>
      <p:pic>
        <p:nvPicPr>
          <p:cNvPr id="26629"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pic>
        <p:nvPicPr>
          <p:cNvPr id="26630" name="Picture 10"/>
          <p:cNvPicPr>
            <a:picLocks noGrp="1" noChangeAspect="1" noChangeArrowheads="1"/>
          </p:cNvPicPr>
          <p:nvPr>
            <p:ph sz="half" idx="4294967295"/>
          </p:nvPr>
        </p:nvPicPr>
        <p:blipFill>
          <a:blip r:embed="rId4"/>
          <a:srcRect/>
          <a:stretch>
            <a:fillRect/>
          </a:stretch>
        </p:blipFill>
        <p:spPr>
          <a:xfrm>
            <a:off x="611188" y="3068638"/>
            <a:ext cx="7345362" cy="3168650"/>
          </a:xfrm>
        </p:spPr>
      </p:pic>
      <p:sp>
        <p:nvSpPr>
          <p:cNvPr id="26631" name="Text Box 11"/>
          <p:cNvSpPr txBox="1">
            <a:spLocks noChangeArrowheads="1"/>
          </p:cNvSpPr>
          <p:nvPr/>
        </p:nvSpPr>
        <p:spPr bwMode="auto">
          <a:xfrm>
            <a:off x="323850" y="6453188"/>
            <a:ext cx="8569325" cy="274637"/>
          </a:xfrm>
          <a:prstGeom prst="rect">
            <a:avLst/>
          </a:prstGeom>
          <a:noFill/>
          <a:ln w="9525">
            <a:noFill/>
            <a:miter lim="800000"/>
            <a:headEnd/>
            <a:tailEnd/>
          </a:ln>
        </p:spPr>
        <p:txBody>
          <a:bodyPr>
            <a:spAutoFit/>
          </a:bodyPr>
          <a:lstStyle/>
          <a:p>
            <a:r>
              <a:rPr lang="pl-PL" sz="1200" b="1"/>
              <a:t>Rys 1.  </a:t>
            </a:r>
            <a:r>
              <a:rPr lang="pl-PL" sz="1200"/>
              <a:t>Schemat nasycania cieczą sorbentów o ziarnach nieporowatych i zawierających mikropory</a:t>
            </a:r>
          </a:p>
        </p:txBody>
      </p:sp>
      <p:sp>
        <p:nvSpPr>
          <p:cNvPr id="10"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latin typeface="Arial" charset="0"/>
                <a:cs typeface="Arial" charset="0"/>
                <a:sym typeface="Calibri" pitchFamily="34" charset="0"/>
              </a:rPr>
              <a:t>    </a:t>
            </a:r>
            <a:r>
              <a:rPr lang="pl-PL" sz="2000" dirty="0" smtClean="0">
                <a:solidFill>
                  <a:srgbClr val="FFFF00"/>
                </a:solidFill>
                <a:latin typeface="Arial" charset="0"/>
                <a:cs typeface="Arial" charset="0"/>
                <a:sym typeface="Calibri" pitchFamily="34" charset="0"/>
              </a:rPr>
              <a:t>Zjawisko: sorpcji, neutralizacji, dyspersji</a:t>
            </a:r>
            <a:endParaRPr lang="pl-PL" sz="2000" dirty="0" smtClean="0">
              <a:solidFill>
                <a:srgbClr val="FFFF00"/>
              </a:solidFill>
              <a:latin typeface="Arial" charset="0"/>
              <a:cs typeface="Arial" charset="0"/>
              <a:sym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solidFill>
                  <a:schemeClr val="accent1"/>
                </a:solidFill>
                <a:latin typeface="Arial" charset="0"/>
                <a:cs typeface="Arial" charset="0"/>
                <a:sym typeface="Arial" charset="0"/>
              </a:rPr>
              <a:t>  </a:t>
            </a:r>
            <a:r>
              <a:rPr lang="pl-PL" sz="2000" dirty="0" smtClean="0">
                <a:solidFill>
                  <a:srgbClr val="FFFF00"/>
                </a:solidFill>
                <a:latin typeface="Arial" charset="0"/>
                <a:cs typeface="Arial" charset="0"/>
                <a:sym typeface="Arial" charset="0"/>
              </a:rPr>
              <a:t>Sorbenty stosowane w działaniach gaśniczych</a:t>
            </a:r>
            <a:endParaRPr lang="pl-PL" sz="2000" dirty="0" smtClean="0">
              <a:solidFill>
                <a:srgbClr val="FFFF00"/>
              </a:solidFill>
              <a:latin typeface="Arial" charset="0"/>
              <a:cs typeface="Arial" charset="0"/>
              <a:sym typeface="Arial" charset="0"/>
            </a:endParaRPr>
          </a:p>
        </p:txBody>
      </p:sp>
      <p:sp>
        <p:nvSpPr>
          <p:cNvPr id="22530" name="Shape 150"/>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51" name="Shape 151"/>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B4177993-4835-4B68-A32F-75695167FF2F}" type="slidenum">
              <a:rPr lang="pl-PL" sz="1400" kern="0">
                <a:solidFill>
                  <a:schemeClr val="lt1"/>
                </a:solidFill>
                <a:latin typeface="Calibri"/>
                <a:ea typeface="Calibri"/>
                <a:cs typeface="Calibri"/>
                <a:sym typeface="Calibri"/>
              </a:rPr>
              <a:pPr fontAlgn="auto">
                <a:spcBef>
                  <a:spcPts val="0"/>
                </a:spcBef>
                <a:spcAft>
                  <a:spcPts val="0"/>
                </a:spcAft>
                <a:defRPr/>
              </a:pPr>
              <a:t>7</a:t>
            </a:fld>
            <a:endParaRPr lang="pl-PL" sz="1400" kern="0">
              <a:solidFill>
                <a:schemeClr val="lt1"/>
              </a:solidFill>
              <a:latin typeface="Calibri"/>
              <a:ea typeface="Calibri"/>
              <a:cs typeface="Calibri"/>
              <a:sym typeface="Calibri"/>
            </a:endParaRPr>
          </a:p>
        </p:txBody>
      </p:sp>
      <p:sp>
        <p:nvSpPr>
          <p:cNvPr id="22532" name="Shape 152"/>
          <p:cNvSpPr txBox="1">
            <a:spLocks noGrp="1"/>
          </p:cNvSpPr>
          <p:nvPr>
            <p:ph type="body" idx="2"/>
          </p:nvPr>
        </p:nvSpPr>
        <p:spPr>
          <a:xfrm>
            <a:off x="282575" y="1556792"/>
            <a:ext cx="8367712" cy="4921250"/>
          </a:xfrm>
        </p:spPr>
        <p:txBody>
          <a:bodyPr lIns="54850" bIns="45700"/>
          <a:lstStyle/>
          <a:p>
            <a:pPr marL="93663" indent="20638" algn="just" defTabSz="363538">
              <a:spcBef>
                <a:spcPct val="0"/>
              </a:spcBef>
              <a:buClrTx/>
              <a:buSzTx/>
              <a:buFontTx/>
              <a:buNone/>
            </a:pPr>
            <a:r>
              <a:rPr lang="pl-PL" sz="16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Większość sorbentów stosowanych w działaniach ratowniczych można określić jako materiały porowate, których charakterystyka zapewnia wchłanianie rozlanej cieczy i utrzymywanie jej w strukturze materiału. Sorbent nasycony cieczą można łatwo zebrać i przekazać do utylizacji. </a:t>
            </a:r>
            <a:r>
              <a:rPr lang="pl-PL" sz="1800" dirty="0" smtClean="0">
                <a:solidFill>
                  <a:srgbClr val="000000"/>
                </a:solidFill>
                <a:latin typeface="Arial" charset="0"/>
                <a:cs typeface="Arial" charset="0"/>
                <a:sym typeface="Arial" charset="0"/>
              </a:rPr>
              <a:t>               </a:t>
            </a:r>
            <a:r>
              <a:rPr lang="pl-PL" sz="1800" dirty="0" smtClean="0">
                <a:solidFill>
                  <a:srgbClr val="000000"/>
                </a:solidFill>
                <a:latin typeface="Arial" charset="0"/>
                <a:cs typeface="Arial" charset="0"/>
                <a:sym typeface="Arial" charset="0"/>
              </a:rPr>
              <a:t>W </a:t>
            </a:r>
            <a:r>
              <a:rPr lang="pl-PL" sz="1800" dirty="0" smtClean="0">
                <a:solidFill>
                  <a:srgbClr val="000000"/>
                </a:solidFill>
                <a:latin typeface="Arial" charset="0"/>
                <a:cs typeface="Arial" charset="0"/>
                <a:sym typeface="Arial" charset="0"/>
              </a:rPr>
              <a:t>zależności </a:t>
            </a:r>
            <a:r>
              <a:rPr lang="pl-PL" sz="1800" dirty="0" smtClean="0">
                <a:solidFill>
                  <a:srgbClr val="000000"/>
                </a:solidFill>
                <a:latin typeface="Arial" charset="0"/>
                <a:cs typeface="Arial" charset="0"/>
                <a:sym typeface="Arial" charset="0"/>
              </a:rPr>
              <a:t>od przeznaczenia sorbentu, na jego opakowaniu muszą być przedstawione ważne informacje o jego właściwościach:</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zakres stosowania, np. „do zbierania zanieczyszczeń olejowych i ropopochodnych z</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powierzchni stałych” lub „do zbierania zanieczyszczeń olejowych i ropopochodnych z</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powierzchni wód”;</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chłonność węglowodorów lub węglowodorów i wody w procentach wagowych;</a:t>
            </a: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pływalność (% wagowo) sorbentu nasyconego węglowodorem wzorcowym. </a:t>
            </a:r>
          </a:p>
          <a:p>
            <a:pPr marL="93663" indent="20638" algn="just" defTabSz="363538">
              <a:spcBef>
                <a:spcPct val="0"/>
              </a:spcBef>
              <a:buClrTx/>
              <a:buSzTx/>
              <a:buFontTx/>
              <a:buNone/>
            </a:pPr>
            <a:endParaRPr lang="pl-PL" sz="1800" dirty="0" smtClean="0">
              <a:solidFill>
                <a:srgbClr val="000000"/>
              </a:solidFill>
              <a:latin typeface="Arial" charset="0"/>
              <a:cs typeface="Arial" charset="0"/>
              <a:sym typeface="Arial" charset="0"/>
            </a:endParaRPr>
          </a:p>
          <a:p>
            <a:pPr marL="93663" indent="20638" algn="just" defTabSz="363538">
              <a:spcBef>
                <a:spcPct val="0"/>
              </a:spcBef>
              <a:buClrTx/>
              <a:buSzTx/>
              <a:buFontTx/>
              <a:buNone/>
            </a:pPr>
            <a:r>
              <a:rPr lang="pl-PL" sz="1800" dirty="0" smtClean="0">
                <a:solidFill>
                  <a:srgbClr val="000000"/>
                </a:solidFill>
                <a:latin typeface="Arial" charset="0"/>
                <a:cs typeface="Arial" charset="0"/>
                <a:sym typeface="Arial" charset="0"/>
              </a:rPr>
              <a:t>	Dla sorbentów sypkich podaje się także gęstość nasypową w gramach na litr oraz zawartość w % wagowych ziaren o wymiarach większych od </a:t>
            </a:r>
            <a:r>
              <a:rPr lang="pl-PL" sz="1800" b="1" dirty="0" smtClean="0">
                <a:solidFill>
                  <a:srgbClr val="000000"/>
                </a:solidFill>
                <a:latin typeface="Arial" charset="0"/>
                <a:cs typeface="Arial" charset="0"/>
                <a:sym typeface="Arial" charset="0"/>
              </a:rPr>
              <a:t>4 mm</a:t>
            </a:r>
            <a:r>
              <a:rPr lang="pl-PL" sz="1800" dirty="0" smtClean="0">
                <a:solidFill>
                  <a:srgbClr val="000000"/>
                </a:solidFill>
                <a:latin typeface="Arial" charset="0"/>
                <a:cs typeface="Arial" charset="0"/>
                <a:sym typeface="Arial" charset="0"/>
              </a:rPr>
              <a:t> oraz mniejszych od </a:t>
            </a:r>
            <a:r>
              <a:rPr lang="pl-PL" sz="1800" b="1" dirty="0" smtClean="0">
                <a:solidFill>
                  <a:srgbClr val="000000"/>
                </a:solidFill>
                <a:latin typeface="Arial" charset="0"/>
                <a:cs typeface="Arial" charset="0"/>
                <a:sym typeface="Arial" charset="0"/>
              </a:rPr>
              <a:t>0,125 mm</a:t>
            </a:r>
            <a:r>
              <a:rPr lang="pl-PL" sz="1800" dirty="0" smtClean="0">
                <a:solidFill>
                  <a:srgbClr val="000000"/>
                </a:solidFill>
                <a:latin typeface="Arial" charset="0"/>
                <a:cs typeface="Arial" charset="0"/>
                <a:sym typeface="Arial" charset="0"/>
              </a:rPr>
              <a:t>.</a:t>
            </a:r>
          </a:p>
        </p:txBody>
      </p:sp>
      <p:pic>
        <p:nvPicPr>
          <p:cNvPr id="22533" name="Shape 156"/>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0480C594-C82E-4511-A0CC-48A2DDB1AAF5}" type="slidenum">
              <a:rPr lang="pl-PL" kern="0">
                <a:solidFill>
                  <a:schemeClr val="lt1"/>
                </a:solidFill>
                <a:latin typeface="Calibri"/>
                <a:ea typeface="Calibri"/>
                <a:cs typeface="Calibri"/>
                <a:sym typeface="Calibri"/>
              </a:rPr>
              <a:pPr algn="r" fontAlgn="auto">
                <a:spcBef>
                  <a:spcPts val="0"/>
                </a:spcBef>
                <a:spcAft>
                  <a:spcPts val="0"/>
                </a:spcAft>
                <a:buSzPct val="25000"/>
                <a:defRPr/>
              </a:pPr>
              <a:t>8</a:t>
            </a:fld>
            <a:endParaRPr lang="pl-PL" kern="0">
              <a:solidFill>
                <a:schemeClr val="lt1"/>
              </a:solidFill>
              <a:latin typeface="Calibri"/>
              <a:ea typeface="Calibri"/>
              <a:cs typeface="Calibri"/>
              <a:sym typeface="Calibri"/>
            </a:endParaRPr>
          </a:p>
        </p:txBody>
      </p:sp>
      <p:sp>
        <p:nvSpPr>
          <p:cNvPr id="28676" name="Shape 165"/>
          <p:cNvSpPr txBox="1">
            <a:spLocks noGrp="1"/>
          </p:cNvSpPr>
          <p:nvPr>
            <p:ph type="body" idx="4294967295"/>
          </p:nvPr>
        </p:nvSpPr>
        <p:spPr>
          <a:xfrm>
            <a:off x="306477" y="1636713"/>
            <a:ext cx="8582239" cy="4776787"/>
          </a:xfrm>
        </p:spPr>
        <p:txBody>
          <a:bodyPr lIns="54850" bIns="45700"/>
          <a:lstStyle/>
          <a:p>
            <a:pPr marL="93663" defTabSz="363538"/>
            <a:r>
              <a:rPr lang="pl-PL" sz="1600" dirty="0" smtClean="0">
                <a:latin typeface="Arial" charset="0"/>
                <a:cs typeface="Arial" charset="0"/>
              </a:rPr>
              <a:t>	Jako sorbenty wykorzystuje się materiały porowate sypkie, włókniste lub spienione, zarówno pochodzenia mineralnego, jak i organicznego. Podstawą działań ratowniczych są obecnie sorbenty specjalnie przygotowane z surowców wyjściowych, w sposób zapewniający spełnienie powyżej przedstawionych warunków. Surowcami do wyrobu sorbentów mineralnych są najczęściej diatomity (osadowe skały krzemionkowe pochodzenia organicznego), zeolity (porowate glinokrzemiany o łatwo wymienialnych kationach sodowych), glinokrzemiany (gliny), wapienie.</a:t>
            </a:r>
          </a:p>
          <a:p>
            <a:pPr marL="93663" defTabSz="363538"/>
            <a:r>
              <a:rPr lang="pl-PL" sz="1600" dirty="0" smtClean="0">
                <a:latin typeface="Arial" charset="0"/>
                <a:cs typeface="Arial" charset="0"/>
              </a:rPr>
              <a:t>	Surowcami organicznymi do wyrobu sorbentów są polimery, zwykle w postaci włóknistej lub spienionej. Stosowanymi zwykle tworzywami są polietylen, polipropylen, poliuretany, </a:t>
            </a:r>
            <a:r>
              <a:rPr lang="pl-PL" sz="1600" dirty="0" err="1" smtClean="0">
                <a:latin typeface="Arial" charset="0"/>
                <a:cs typeface="Arial" charset="0"/>
              </a:rPr>
              <a:t>polietery</a:t>
            </a:r>
            <a:r>
              <a:rPr lang="pl-PL" sz="1600" dirty="0" smtClean="0">
                <a:latin typeface="Arial" charset="0"/>
                <a:cs typeface="Arial" charset="0"/>
              </a:rPr>
              <a:t>. Sorbenty te można łatwo wykonywać w wygodnych formach użytkowych, np. mat, poduszek, zapór pływających, itp. Ze względu na dużą porowatość mają one wysokie zdolności sorpcyjne, a ponadto w niektórych przypadkach nadają się do regeneracji. W szczególnych przypadkach można zastosować jako sorbenty także inne dostępne materiały. Przykładem najczęściej stosowanych materiałów mogą tu być trociny, słoma, siano, wysuszony torf czy sproszkowany węgiel brunatny. Można jednak używać dowolnych wysuszonych i rozdrobnionych odpadów z produkcji roślinnej, jak np. otręby, sieczka zbożowa, zmielona kora drzew, liście, igliwie, trzcina, zmielone kolby kukurydzy, łupiny orzechów, trawa morska, makulatura itp.</a:t>
            </a:r>
          </a:p>
        </p:txBody>
      </p:sp>
      <p:pic>
        <p:nvPicPr>
          <p:cNvPr id="28677"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7"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solidFill>
                  <a:schemeClr val="accent1"/>
                </a:solidFill>
                <a:latin typeface="Arial" charset="0"/>
                <a:cs typeface="Arial" charset="0"/>
                <a:sym typeface="Arial" charset="0"/>
              </a:rPr>
              <a:t>  </a:t>
            </a:r>
            <a:r>
              <a:rPr lang="pl-PL" sz="2000" dirty="0" smtClean="0">
                <a:solidFill>
                  <a:srgbClr val="FFFF00"/>
                </a:solidFill>
                <a:latin typeface="Arial" charset="0"/>
                <a:cs typeface="Arial" charset="0"/>
                <a:sym typeface="Arial" charset="0"/>
              </a:rPr>
              <a:t>Sorbenty stosowane w działaniach gaśniczych</a:t>
            </a:r>
            <a:endParaRPr lang="pl-PL" sz="2000" dirty="0" smtClean="0">
              <a:solidFill>
                <a:srgbClr val="FFFF00"/>
              </a:solidFill>
              <a:latin typeface="Arial" charset="0"/>
              <a:cs typeface="Arial" charset="0"/>
              <a:sym typeface="Arial" charset="0"/>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2BC9D601-DAE8-440D-BE7B-1D157A671F22}" type="slidenum">
              <a:rPr lang="pl-PL" kern="0">
                <a:solidFill>
                  <a:schemeClr val="lt1"/>
                </a:solidFill>
                <a:latin typeface="Calibri"/>
                <a:ea typeface="Calibri"/>
                <a:cs typeface="Calibri"/>
                <a:sym typeface="Calibri"/>
              </a:rPr>
              <a:pPr algn="r" fontAlgn="auto">
                <a:spcBef>
                  <a:spcPts val="0"/>
                </a:spcBef>
                <a:spcAft>
                  <a:spcPts val="0"/>
                </a:spcAft>
                <a:buSzPct val="25000"/>
                <a:defRPr/>
              </a:pPr>
              <a:t>9</a:t>
            </a:fld>
            <a:endParaRPr lang="pl-PL" kern="0">
              <a:solidFill>
                <a:schemeClr val="lt1"/>
              </a:solidFill>
              <a:latin typeface="Calibri"/>
              <a:ea typeface="Calibri"/>
              <a:cs typeface="Calibri"/>
              <a:sym typeface="Calibri"/>
            </a:endParaRPr>
          </a:p>
        </p:txBody>
      </p:sp>
      <p:sp>
        <p:nvSpPr>
          <p:cNvPr id="30724" name="Shape 165"/>
          <p:cNvSpPr txBox="1">
            <a:spLocks noGrp="1"/>
          </p:cNvSpPr>
          <p:nvPr>
            <p:ph type="body" idx="4294967295"/>
          </p:nvPr>
        </p:nvSpPr>
        <p:spPr>
          <a:xfrm>
            <a:off x="427733" y="1636713"/>
            <a:ext cx="8424167" cy="4776787"/>
          </a:xfrm>
        </p:spPr>
        <p:txBody>
          <a:bodyPr lIns="54850" bIns="45700"/>
          <a:lstStyle/>
          <a:p>
            <a:pPr marL="93663" indent="20638" defTabSz="363538">
              <a:lnSpc>
                <a:spcPct val="90000"/>
              </a:lnSpc>
            </a:pPr>
            <a:r>
              <a:rPr lang="pl-PL" sz="2400" dirty="0" smtClean="0">
                <a:latin typeface="Arial" charset="0"/>
                <a:cs typeface="Arial" charset="0"/>
              </a:rPr>
              <a:t>Wymienione odpady produkcji roślinnej</a:t>
            </a:r>
            <a:r>
              <a:rPr lang="pl-PL" sz="2400" dirty="0" smtClean="0">
                <a:latin typeface="Arial" charset="0"/>
                <a:cs typeface="Arial" charset="0"/>
              </a:rPr>
              <a:t> </a:t>
            </a:r>
            <a:r>
              <a:rPr lang="pl-PL" sz="2400" dirty="0" smtClean="0">
                <a:latin typeface="Arial" charset="0"/>
                <a:cs typeface="Arial" charset="0"/>
              </a:rPr>
              <a:t>zwykle stosuje się do pochłaniania cieczy ropopochodnych, w sytuacjach, kiedy nie są dostępne lub wyczerpały się standardowe sorbenty.</a:t>
            </a:r>
          </a:p>
          <a:p>
            <a:pPr marL="93663" indent="20638" defTabSz="363538">
              <a:lnSpc>
                <a:spcPct val="90000"/>
              </a:lnSpc>
            </a:pPr>
            <a:r>
              <a:rPr lang="pl-PL" sz="2400" dirty="0" smtClean="0">
                <a:latin typeface="Arial" charset="0"/>
                <a:cs typeface="Arial" charset="0"/>
              </a:rPr>
              <a:t>Mają one na ogół dobre właściwości sorpcyjne i zwykle istnieje możliwość </a:t>
            </a:r>
            <a:r>
              <a:rPr lang="pl-PL" sz="2400" dirty="0" smtClean="0">
                <a:latin typeface="Arial" charset="0"/>
                <a:cs typeface="Arial" charset="0"/>
              </a:rPr>
              <a:t>likwidacji nasyconego </a:t>
            </a:r>
            <a:r>
              <a:rPr lang="pl-PL" sz="2400" dirty="0" smtClean="0">
                <a:latin typeface="Arial" charset="0"/>
                <a:cs typeface="Arial" charset="0"/>
              </a:rPr>
              <a:t>cieczą materiału poprzez spalanie. Poza sorbentami działającymi poprzez wchłanianie cieczy do wnętrza struktury porowatej, w niektórych przypadkach stosowane są także inne wyroby, których działanie można określić jako chemiczno-fizyczne.  </a:t>
            </a:r>
          </a:p>
          <a:p>
            <a:pPr marL="93663" indent="20638" defTabSz="363538">
              <a:lnSpc>
                <a:spcPct val="90000"/>
              </a:lnSpc>
            </a:pPr>
            <a:endParaRPr lang="pl-PL" sz="2400" dirty="0" smtClean="0">
              <a:latin typeface="Arial" charset="0"/>
              <a:cs typeface="Arial" charset="0"/>
            </a:endParaRPr>
          </a:p>
          <a:p>
            <a:pPr marL="93663" indent="20638" defTabSz="363538">
              <a:lnSpc>
                <a:spcPct val="90000"/>
              </a:lnSpc>
            </a:pPr>
            <a:r>
              <a:rPr lang="pl-PL" sz="2400" dirty="0" smtClean="0">
                <a:latin typeface="Arial" charset="0"/>
                <a:cs typeface="Arial" charset="0"/>
              </a:rPr>
              <a:t>	</a:t>
            </a:r>
            <a:r>
              <a:rPr lang="pl-PL" sz="2400" dirty="0" smtClean="0">
                <a:latin typeface="Arial" charset="0"/>
                <a:cs typeface="Arial" charset="0"/>
              </a:rPr>
              <a:t> </a:t>
            </a:r>
            <a:endParaRPr lang="pl-PL" sz="2400" dirty="0" smtClean="0">
              <a:latin typeface="Arial" charset="0"/>
              <a:cs typeface="Arial" charset="0"/>
            </a:endParaRPr>
          </a:p>
          <a:p>
            <a:pPr marL="93663" indent="20638" defTabSz="363538">
              <a:lnSpc>
                <a:spcPct val="90000"/>
              </a:lnSpc>
            </a:pPr>
            <a:endParaRPr lang="pl-PL" dirty="0" smtClean="0">
              <a:latin typeface="Arial" charset="0"/>
              <a:cs typeface="Arial" charset="0"/>
            </a:endParaRPr>
          </a:p>
          <a:p>
            <a:pPr marL="93663" indent="20638" defTabSz="363538">
              <a:lnSpc>
                <a:spcPct val="90000"/>
              </a:lnSpc>
            </a:pPr>
            <a:endParaRPr lang="pl-PL" dirty="0" smtClean="0">
              <a:latin typeface="Arial" charset="0"/>
              <a:cs typeface="Arial" charset="0"/>
            </a:endParaRPr>
          </a:p>
        </p:txBody>
      </p:sp>
      <p:pic>
        <p:nvPicPr>
          <p:cNvPr id="30725"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7"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smtClean="0">
                <a:solidFill>
                  <a:schemeClr val="accent1"/>
                </a:solidFill>
                <a:latin typeface="Arial" charset="0"/>
                <a:cs typeface="Arial" charset="0"/>
                <a:sym typeface="Arial" charset="0"/>
              </a:rPr>
              <a:t>  </a:t>
            </a:r>
            <a:r>
              <a:rPr lang="pl-PL" sz="2000" dirty="0" smtClean="0">
                <a:solidFill>
                  <a:srgbClr val="FFFF00"/>
                </a:solidFill>
                <a:latin typeface="Arial" charset="0"/>
                <a:cs typeface="Arial" charset="0"/>
                <a:sym typeface="Arial" charset="0"/>
              </a:rPr>
              <a:t>Sorbenty stosowane w działaniach gaśniczych</a:t>
            </a:r>
            <a:endParaRPr lang="pl-PL" sz="2000" dirty="0" smtClean="0">
              <a:solidFill>
                <a:srgbClr val="FFFF00"/>
              </a:solidFill>
              <a:latin typeface="Arial" charset="0"/>
              <a:cs typeface="Arial" charset="0"/>
              <a:sym typeface="Arial"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1520</Words>
  <Application>Microsoft Office PowerPoint</Application>
  <PresentationFormat>Pokaz na ekranie (4:3)</PresentationFormat>
  <Paragraphs>194</Paragraphs>
  <Slides>23</Slides>
  <Notes>15</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23</vt:i4>
      </vt:variant>
    </vt:vector>
  </HeadingPairs>
  <TitlesOfParts>
    <vt:vector size="30" baseType="lpstr">
      <vt:lpstr>Calibri</vt:lpstr>
      <vt:lpstr>Arial Black</vt:lpstr>
      <vt:lpstr>Arial</vt:lpstr>
      <vt:lpstr>Wingdings</vt:lpstr>
      <vt:lpstr>Noto Sans Symbols</vt:lpstr>
      <vt:lpstr>Moduł</vt:lpstr>
      <vt:lpstr>Moduł</vt:lpstr>
      <vt:lpstr>TEMAT 14:          SORBENTY, NEUTRALIZATORY I DYSPERGENTY</vt:lpstr>
      <vt:lpstr>MATERIAŁ NAUCZANIA</vt:lpstr>
      <vt:lpstr>     Zjawisko: sorpcji, neutralizacji, dyspersji</vt:lpstr>
      <vt:lpstr>    Zjawisko: sorpcji, neutralizacji, dyspersji</vt:lpstr>
      <vt:lpstr>    Zjawisko: sorpcji, neutralizacji, dyspersji</vt:lpstr>
      <vt:lpstr>    Zjawisko: sorpcji, neutralizacji, dyspersji</vt:lpstr>
      <vt:lpstr>  Sorbenty stosowane w działaniach gaśniczych</vt:lpstr>
      <vt:lpstr>  Sorbenty stosowane w działaniach gaśniczych</vt:lpstr>
      <vt:lpstr>  Sorbenty stosowane w działaniach gaśniczych</vt:lpstr>
      <vt:lpstr>PODZIAŁ SORBENTÓW  SORBENTY MINERALNE </vt:lpstr>
      <vt:lpstr>SORBENTY ORGANICZNE NATURALNE </vt:lpstr>
      <vt:lpstr>SORBENTY POLIMEROWE SYNTETYCZNE </vt:lpstr>
      <vt:lpstr>SORBENTY POLIMEROWE SYNTETYCZNE </vt:lpstr>
      <vt:lpstr>PODZIAŁ SORBENTÓW ZE WZGLĘDU NA RODZAJ PODŁOŻA ROZLEWISKA</vt:lpstr>
      <vt:lpstr>ROZLEWISKO OLEJU NA POWIERZCHNI UTWARDZONEJ</vt:lpstr>
      <vt:lpstr>ROZLEWISKO OLEJU NA POWIERZCHNI UTWARDZONEJ</vt:lpstr>
      <vt:lpstr>ROZLEWISKO OLEJU NA POWIERZCHNI UTWARDZONEJ</vt:lpstr>
      <vt:lpstr>ROZLEWISKO OLEJU NA POWIERZCHNI UTWARDZONEJ</vt:lpstr>
      <vt:lpstr>NEUTRALIZATORY I DYSPERGENTY</vt:lpstr>
      <vt:lpstr>NEUTRALIZATORY I DYSPERGENTY</vt:lpstr>
      <vt:lpstr>NEUTRALIZATORY I DYSPERGENTY</vt:lpstr>
      <vt:lpstr>INDEKS MATERIAŁÓW POBRANYCH Z INTERNETU</vt:lpstr>
      <vt:lpstr>BIBLIOGRAFIA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9:          „SORBENTY, NEUTRALIZATORY I DYSPERGENTY”</dc:title>
  <cp:lastModifiedBy>Marek E</cp:lastModifiedBy>
  <cp:revision>31</cp:revision>
  <dcterms:modified xsi:type="dcterms:W3CDTF">2016-06-02T13:01:30Z</dcterms:modified>
</cp:coreProperties>
</file>