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41"/>
  </p:notesMasterIdLst>
  <p:sldIdLst>
    <p:sldId id="256" r:id="rId3"/>
    <p:sldId id="296" r:id="rId4"/>
    <p:sldId id="257" r:id="rId5"/>
    <p:sldId id="268" r:id="rId6"/>
    <p:sldId id="269" r:id="rId7"/>
    <p:sldId id="258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</p:sldIdLst>
  <p:sldSz cx="9144000" cy="6858000" type="screen4x3"/>
  <p:notesSz cx="6858000" cy="9144000"/>
  <p:embeddedFontLst>
    <p:embeddedFont>
      <p:font typeface="Arial Black" panose="020B0A04020102020204" pitchFamily="34" charset="0"/>
      <p:bold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Wingdings 2" panose="05020102010507070707" pitchFamily="18" charset="2"/>
      <p:regular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44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font" Target="fonts/font4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2.fntdata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250651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49946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65545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177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041032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26102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58633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75180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48946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81098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32897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2764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95889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01206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70176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31187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88711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572356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64485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57670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63535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75365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211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49456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07222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8936164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8469974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029019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724089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7536904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804084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810984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6174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2613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75643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Shape 13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07605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42248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Shape 17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9468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8565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64592" y="155447"/>
            <a:ext cx="2525149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1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6598920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6647686" y="0"/>
            <a:ext cx="25146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 rot="5400000">
            <a:off x="4808537" y="2247902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541337" y="220662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7" y="6377458"/>
            <a:ext cx="383640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457200" y="155447"/>
            <a:ext cx="8229600" cy="125272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Nagłówek sekcji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0" y="0"/>
            <a:ext cx="9144000" cy="26025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Shape 49"/>
          <p:cNvSpPr/>
          <p:nvPr/>
        </p:nvSpPr>
        <p:spPr>
          <a:xfrm>
            <a:off x="0" y="2602519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749808" y="118871"/>
            <a:ext cx="8013191" cy="16367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740664" y="1828800"/>
            <a:ext cx="8022336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chemeClr val="accent3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chemeClr val="accent4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chemeClr val="accent5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chemeClr val="accent6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chemeClr val="accent2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chemeClr val="accent3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457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4648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457200" y="1698986"/>
            <a:ext cx="4040187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2"/>
          </p:nvPr>
        </p:nvSpPr>
        <p:spPr>
          <a:xfrm>
            <a:off x="457200" y="2449511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3"/>
          </p:nvPr>
        </p:nvSpPr>
        <p:spPr>
          <a:xfrm>
            <a:off x="4645025" y="1698986"/>
            <a:ext cx="4041774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4"/>
          </p:nvPr>
        </p:nvSpPr>
        <p:spPr>
          <a:xfrm>
            <a:off x="4645025" y="2449511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3019376" y="1743133"/>
            <a:ext cx="5920640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635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61467" algn="l" rtl="0"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59435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2"/>
          </p:nvPr>
        </p:nvSpPr>
        <p:spPr>
          <a:xfrm>
            <a:off x="167838" y="1730017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Shape 88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>
                <a:latin typeface="Arial Black"/>
                <a:ea typeface="Arial Black"/>
                <a:cs typeface="Arial Black"/>
                <a:sym typeface="Arial Black"/>
              </a:rPr>
              <a:t>1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: </a:t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endParaRPr lang="pl-PL" sz="2880" b="1" i="0" u="none" strike="noStrike" cap="none" dirty="0">
              <a:solidFill>
                <a:srgbClr val="FFC700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lvl="0" algn="ctr">
              <a:buSzPct val="25000"/>
            </a:pPr>
            <a:r>
              <a:rPr lang="pl-PL" sz="2880" dirty="0"/>
              <a:t>Struktura i organizacja ochrony przeciwpożarowej, Ochotniczych Straży Pożarnych oraz ochrony ludności</a:t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5436096" y="5301207"/>
            <a:ext cx="370790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2800" dirty="0"/>
              <a:t>a</a:t>
            </a:r>
            <a:r>
              <a:rPr lang="pl-PL" sz="2800" b="0" i="0" u="none" strike="noStrike" cap="none" dirty="0">
                <a:solidFill>
                  <a:srgbClr val="FFFFFF"/>
                </a:solidFill>
                <a:sym typeface="Calibri"/>
              </a:rPr>
              <a:t>utor: Emil </a:t>
            </a:r>
            <a:r>
              <a:rPr lang="pl-PL" sz="2800" b="0" i="0" u="none" strike="noStrike" cap="none" dirty="0" err="1">
                <a:solidFill>
                  <a:srgbClr val="FFFFFF"/>
                </a:solidFill>
                <a:sym typeface="Calibri"/>
              </a:rPr>
              <a:t>Misiorny</a:t>
            </a:r>
            <a:endParaRPr sz="2800" b="0" i="0" u="none" strike="noStrike" cap="none" dirty="0">
              <a:solidFill>
                <a:srgbClr val="FFFFFF"/>
              </a:solidFill>
              <a:sym typeface="Calibri"/>
            </a:endParaRPr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132169" y="1493592"/>
            <a:ext cx="8921000" cy="576940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spcBef>
                <a:spcPct val="0"/>
              </a:spcBef>
              <a:buClr>
                <a:srgbClr val="002060"/>
              </a:buClr>
              <a:buSzPct val="75000"/>
              <a:buFont typeface="Wingdings" panose="05000000000000000000" pitchFamily="2" charset="2"/>
              <a:buChar char="q"/>
            </a:pPr>
            <a:r>
              <a:rPr lang="pl-PL" altLang="pl-PL" sz="2800" dirty="0"/>
              <a:t> Uzyskanie niezbędnego wyszkolenia;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/>
          </a:p>
          <a:p>
            <a:pPr>
              <a:spcBef>
                <a:spcPct val="0"/>
              </a:spcBef>
              <a:buClr>
                <a:srgbClr val="002060"/>
              </a:buClr>
              <a:buSzPct val="75000"/>
              <a:buFont typeface="Wingdings" panose="05000000000000000000" pitchFamily="2" charset="2"/>
              <a:buChar char="q"/>
            </a:pPr>
            <a:r>
              <a:rPr lang="pl-PL" altLang="pl-PL" sz="2800" dirty="0"/>
              <a:t> Przestrzeganie zasad i przepisów BHP;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/>
          </a:p>
          <a:p>
            <a:pPr>
              <a:spcBef>
                <a:spcPct val="0"/>
              </a:spcBef>
              <a:buClr>
                <a:srgbClr val="002060"/>
              </a:buClr>
              <a:buSzPct val="75000"/>
              <a:buFont typeface="Wingdings" panose="05000000000000000000" pitchFamily="2" charset="2"/>
              <a:buChar char="q"/>
            </a:pPr>
            <a:r>
              <a:rPr lang="pl-PL" altLang="pl-PL" sz="2800" dirty="0"/>
              <a:t> Wykonywanie badań lekarskich;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/>
          </a:p>
          <a:p>
            <a:pPr>
              <a:spcBef>
                <a:spcPct val="0"/>
              </a:spcBef>
              <a:buClr>
                <a:srgbClr val="002060"/>
              </a:buClr>
              <a:buSzPct val="75000"/>
              <a:buFont typeface="Wingdings" panose="05000000000000000000" pitchFamily="2" charset="2"/>
              <a:buChar char="q"/>
            </a:pPr>
            <a:r>
              <a:rPr lang="pl-PL" altLang="pl-PL" sz="2800" dirty="0"/>
              <a:t> Dbanie o powierzony sprzęt i wyposażenie oraz mienie OSP;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/>
          </a:p>
          <a:p>
            <a:pPr>
              <a:spcBef>
                <a:spcPct val="0"/>
              </a:spcBef>
              <a:buClr>
                <a:srgbClr val="002060"/>
              </a:buClr>
              <a:buSzPct val="75000"/>
              <a:buFont typeface="Wingdings" panose="05000000000000000000" pitchFamily="2" charset="2"/>
              <a:buChar char="q"/>
            </a:pPr>
            <a:r>
              <a:rPr lang="pl-PL" altLang="pl-PL" sz="2800" dirty="0"/>
              <a:t> Dbanie o dobre imię OSP oraz wykazywanie się koleżeństwem i zrozumieniem wobec kolegów.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12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altLang="pl-PL" sz="2400" dirty="0"/>
              <a:t>Podstawy prawne funkcjonowania OSP i ZOSP RP</a:t>
            </a:r>
            <a:endParaRPr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2533"/>
      </p:ext>
    </p:extLst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282438" y="1279886"/>
            <a:ext cx="7560993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u="sng" dirty="0">
                <a:solidFill>
                  <a:srgbClr val="00B050"/>
                </a:solidFill>
              </a:rPr>
              <a:t>Uprawnienia ratownika OSP</a:t>
            </a:r>
            <a:endParaRPr lang="pl-PL" sz="2520" b="1" i="0" u="sng" strike="noStrike" cap="none" dirty="0">
              <a:solidFill>
                <a:srgbClr val="00B050"/>
              </a:solidFill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282438" y="2030624"/>
            <a:ext cx="8921000" cy="515525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93712" indent="-457200"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  <a:defRPr/>
            </a:pPr>
            <a:r>
              <a:rPr lang="pl-PL" altLang="pl-PL" dirty="0"/>
              <a:t>Zapewnienie badań lekarskich;</a:t>
            </a:r>
          </a:p>
          <a:p>
            <a:pPr marL="36512" indent="0" algn="ctr" eaLnBrk="1" hangingPunct="1">
              <a:buFont typeface="Wingdings 2" panose="05020102010507070707" pitchFamily="18" charset="2"/>
              <a:buNone/>
              <a:defRPr/>
            </a:pPr>
            <a:endParaRPr lang="pl-PL" altLang="pl-PL" dirty="0"/>
          </a:p>
          <a:p>
            <a:pPr marL="493712" indent="-457200"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  <a:defRPr/>
            </a:pPr>
            <a:r>
              <a:rPr lang="pl-PL" altLang="pl-PL" dirty="0"/>
              <a:t>Zapewnienie niezbędnych środków ochrony osobistej;</a:t>
            </a:r>
          </a:p>
          <a:p>
            <a:pPr marL="36512" indent="0" algn="ctr" eaLnBrk="1" hangingPunct="1">
              <a:buFont typeface="Wingdings 2" panose="05020102010507070707" pitchFamily="18" charset="2"/>
              <a:buNone/>
              <a:defRPr/>
            </a:pPr>
            <a:endParaRPr lang="pl-PL" altLang="pl-PL" dirty="0"/>
          </a:p>
          <a:p>
            <a:pPr marL="493712" indent="-457200"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  <a:defRPr/>
            </a:pPr>
            <a:r>
              <a:rPr lang="pl-PL" altLang="pl-PL" dirty="0"/>
              <a:t>Wypłacenie ustalonego ekwiwalentu pieniężnego za udział w akcjach i ćwiczeniach;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126"/>
          <p:cNvSpPr txBox="1">
            <a:spLocks/>
          </p:cNvSpPr>
          <p:nvPr/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>
              <a:buClr>
                <a:srgbClr val="FF0000"/>
              </a:buClr>
              <a:buSzPct val="25000"/>
            </a:pPr>
            <a:r>
              <a:rPr lang="pl-PL" altLang="pl-PL" sz="2400"/>
              <a:t>Podstawy Prawne Funkcjonowania OSP i ZOSP RP</a:t>
            </a:r>
            <a:endParaRPr lang="pl-PL" sz="2520" dirty="0"/>
          </a:p>
        </p:txBody>
      </p:sp>
    </p:spTree>
    <p:extLst>
      <p:ext uri="{BB962C8B-B14F-4D97-AF65-F5344CB8AC3E}">
        <p14:creationId xmlns:p14="http://schemas.microsoft.com/office/powerpoint/2010/main" val="2317671467"/>
      </p:ext>
    </p:extLst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0" y="1636811"/>
            <a:ext cx="8921000" cy="515525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spcBef>
                <a:spcPct val="0"/>
              </a:spcBef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</a:pPr>
            <a:r>
              <a:rPr lang="pl-PL" altLang="pl-PL" sz="2800" dirty="0"/>
              <a:t> Ochrona prawna w czasie wykonywania zadań i obowiązków ratownika OSP;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/>
          </a:p>
          <a:p>
            <a:pPr>
              <a:spcBef>
                <a:spcPct val="0"/>
              </a:spcBef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</a:pPr>
            <a:r>
              <a:rPr lang="pl-PL" altLang="pl-PL" sz="2800" dirty="0"/>
              <a:t> Świadczenie odszkodowawcze z tytułu wypadku w czasie działań ratowniczych i ćwiczeń;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/>
          </a:p>
          <a:p>
            <a:pPr>
              <a:spcBef>
                <a:spcPct val="0"/>
              </a:spcBef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</a:pPr>
            <a:r>
              <a:rPr lang="pl-PL" altLang="pl-PL" sz="2800" dirty="0"/>
              <a:t> Ubezpieczenie od wypadków zaistniałych </a:t>
            </a:r>
            <a:br>
              <a:rPr lang="pl-PL" altLang="pl-PL" sz="2800" dirty="0"/>
            </a:br>
            <a:r>
              <a:rPr lang="pl-PL" altLang="pl-PL" sz="2800" dirty="0"/>
              <a:t>w czasie wykonywania zadań statutowych;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/>
          </a:p>
          <a:p>
            <a:pPr>
              <a:spcBef>
                <a:spcPct val="0"/>
              </a:spcBef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</a:pPr>
            <a:r>
              <a:rPr lang="pl-PL" altLang="pl-PL" sz="2800" dirty="0"/>
              <a:t> Zapewnienie umundurowania i dystynkcji.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12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altLang="pl-PL" sz="2400" dirty="0"/>
              <a:t>Podstawy Prawne Funkcjonowania OSP i ZOSP RP</a:t>
            </a:r>
            <a:endParaRPr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6478646"/>
      </p:ext>
    </p:extLst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Wymagania stawiane ratownikom OSP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0" y="1636811"/>
            <a:ext cx="8921000" cy="515525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58775" lvl="2" indent="0">
              <a:lnSpc>
                <a:spcPct val="90000"/>
              </a:lnSpc>
              <a:buNone/>
            </a:pPr>
            <a:r>
              <a:rPr lang="pl-PL" altLang="pl-PL" sz="2800" dirty="0"/>
              <a:t>   Wiek 18 – 65 lat;</a:t>
            </a:r>
          </a:p>
          <a:p>
            <a:pPr marL="358775" lvl="2" indent="0" algn="ctr">
              <a:lnSpc>
                <a:spcPct val="90000"/>
              </a:lnSpc>
              <a:buNone/>
            </a:pPr>
            <a:endParaRPr lang="pl-PL" altLang="pl-PL" sz="2800" dirty="0"/>
          </a:p>
          <a:p>
            <a:pPr marL="358775" lvl="2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l-PL" altLang="pl-PL" sz="2800" dirty="0"/>
              <a:t>   Wykształcenie co najmniej pełne podstawowe;</a:t>
            </a:r>
          </a:p>
          <a:p>
            <a:pPr marL="358775" lvl="2" indent="0" algn="ctr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pl-PL" altLang="pl-PL" sz="2800" dirty="0"/>
          </a:p>
          <a:p>
            <a:pPr marL="358775" lvl="2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l-PL" altLang="pl-PL" sz="2800" dirty="0"/>
              <a:t>   Dobry stan zdrowia potwierdzony zaświadczeniem    lekarskim;</a:t>
            </a:r>
          </a:p>
          <a:p>
            <a:pPr marL="358775" lvl="2" indent="0" algn="ctr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pl-PL" altLang="pl-PL" sz="2800" dirty="0"/>
          </a:p>
          <a:p>
            <a:pPr marL="358775" lvl="2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l-PL" altLang="pl-PL" sz="2800" dirty="0"/>
              <a:t>   Wyszkolenie pożarnicze:</a:t>
            </a:r>
          </a:p>
          <a:p>
            <a:pPr marL="179388" lvl="1" indent="0" algn="ctr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pl-PL" altLang="pl-PL" dirty="0"/>
              <a:t>   podstawowe strażaka ratownika, uzupełniające w związku z pełnioną funkcją, samokształcenie doskonalące.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1057967"/>
      </p:ext>
    </p:extLst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638977" y="1279886"/>
            <a:ext cx="7097039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u="sng" dirty="0">
                <a:solidFill>
                  <a:srgbClr val="FF0000"/>
                </a:solidFill>
              </a:rPr>
              <a:t>Wymagania stawiane ratownikom OSP</a:t>
            </a:r>
            <a:endParaRPr lang="pl-PL" sz="2520" b="1" i="0" u="sng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0" y="1994053"/>
            <a:ext cx="8921000" cy="486394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/>
              <a:t> Cechy osobiste:</a:t>
            </a:r>
            <a:endParaRPr lang="pl-PL" altLang="pl-PL" dirty="0"/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/>
              <a:t> Odporność na stres – opanowanie i spokój w sytuacjach trudnych;</a:t>
            </a:r>
          </a:p>
          <a:p>
            <a:pPr lvl="1"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2400" dirty="0"/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/>
              <a:t> 	Zdyscyplinowanie i zaangażowanie oraz poczucie odpowiedzialności;</a:t>
            </a:r>
          </a:p>
          <a:p>
            <a:pPr lvl="1"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2400" dirty="0"/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/>
              <a:t> 	Zdolność podejmowania szybkich decyzji;</a:t>
            </a:r>
          </a:p>
          <a:p>
            <a:pPr lvl="1"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2400" dirty="0"/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/>
              <a:t>	Stanowczość i konsekwencja w realizacji powierzonego zadania;</a:t>
            </a:r>
          </a:p>
          <a:p>
            <a:pPr lvl="1"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2400" dirty="0"/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/>
              <a:t>  Koleżeństwo i kultura osobista.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126"/>
          <p:cNvSpPr txBox="1">
            <a:spLocks/>
          </p:cNvSpPr>
          <p:nvPr/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>
              <a:buClr>
                <a:srgbClr val="FF0000"/>
              </a:buClr>
              <a:buSzPct val="25000"/>
            </a:pPr>
            <a:r>
              <a:rPr lang="pl-PL" altLang="pl-PL" sz="2400" dirty="0"/>
              <a:t>Podstawy prawne funkcjonowania OSP i ZOSP RP</a:t>
            </a:r>
            <a:endParaRPr lang="pl-PL" sz="2520" dirty="0"/>
          </a:p>
        </p:txBody>
      </p:sp>
    </p:spTree>
    <p:extLst>
      <p:ext uri="{BB962C8B-B14F-4D97-AF65-F5344CB8AC3E}">
        <p14:creationId xmlns:p14="http://schemas.microsoft.com/office/powerpoint/2010/main" val="3044763107"/>
      </p:ext>
    </p:extLst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0" y="1780025"/>
            <a:ext cx="8921000" cy="567304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just" eaLnBrk="1" hangingPunct="1">
              <a:buFontTx/>
              <a:buNone/>
            </a:pPr>
            <a:r>
              <a:rPr lang="pl-PL" altLang="pl-PL" sz="2400" dirty="0"/>
              <a:t>Stanowi integralną część organizacji bezpieczeństwa wewnętrznego państwa, obejmującą, w celu ratowania życia, zdrowia, mienia lub środowiska, prognozowanie, rozpoznawanie i zwalczanie pożarów, klęsk żywiołowych lub innych miejscowych zagrożeń.</a:t>
            </a:r>
          </a:p>
          <a:p>
            <a:pPr algn="ctr" eaLnBrk="1" hangingPunct="1">
              <a:buFontTx/>
              <a:buNone/>
            </a:pPr>
            <a:r>
              <a:rPr lang="pl-PL" altLang="pl-PL" sz="2400" dirty="0"/>
              <a:t> </a:t>
            </a:r>
          </a:p>
          <a:p>
            <a:pPr algn="just" eaLnBrk="1" hangingPunct="1">
              <a:buFontTx/>
              <a:buNone/>
            </a:pPr>
            <a:r>
              <a:rPr lang="pl-PL" altLang="pl-PL" sz="2400" dirty="0"/>
              <a:t> System ten skupia jednostki ochrony przeciwpożarowej, inne służby, inspekcje, straże, instytucje oraz podmioty, które dobrowolnie w drodze umowy cywilnoprawnej zgodziły się współdziałać w akcjach ratowniczych</a:t>
            </a:r>
            <a:r>
              <a:rPr lang="pl-PL" altLang="pl-PL" sz="2400" dirty="0">
                <a:latin typeface="Times New Roman" panose="02020603050405020304" pitchFamily="18" charset="0"/>
              </a:rPr>
              <a:t>.</a:t>
            </a:r>
          </a:p>
          <a:p>
            <a:pPr marL="438912" marR="0" lvl="0" indent="-324612" algn="just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1659758"/>
      </p:ext>
    </p:extLst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222999" y="1500741"/>
            <a:ext cx="8921000" cy="535725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just" eaLnBrk="1" hangingPunct="1">
              <a:buFontTx/>
              <a:buNone/>
            </a:pPr>
            <a:endParaRPr lang="pl-PL" altLang="pl-PL" sz="2400" dirty="0"/>
          </a:p>
          <a:p>
            <a:pPr algn="just" eaLnBrk="1" hangingPunct="1">
              <a:buFontTx/>
              <a:buNone/>
            </a:pPr>
            <a:r>
              <a:rPr lang="pl-PL" altLang="pl-PL" sz="2400" dirty="0"/>
              <a:t>Celem funkcjonowania Krajowego Systemu Ratowniczo - Gaśniczego  jest ochrona życia, zdrowia, mienia lub środowiska poprzez</a:t>
            </a:r>
            <a:r>
              <a:rPr lang="pl-PL" altLang="pl-PL" sz="2800" dirty="0"/>
              <a:t>:</a:t>
            </a:r>
          </a:p>
          <a:p>
            <a:pPr eaLnBrk="1" hangingPunct="1">
              <a:buFontTx/>
              <a:buNone/>
            </a:pPr>
            <a:endParaRPr lang="pl-PL" altLang="pl-PL" sz="2800" dirty="0"/>
          </a:p>
          <a:p>
            <a:pPr eaLnBrk="1" hangingPunct="1">
              <a:buFontTx/>
              <a:buBlip>
                <a:blip r:embed="rId3"/>
              </a:buBlip>
            </a:pPr>
            <a:r>
              <a:rPr lang="pl-PL" altLang="pl-PL" sz="2400" dirty="0"/>
              <a:t>walkę z pożarami lub innymi klęskami żywiołowymi,</a:t>
            </a:r>
          </a:p>
          <a:p>
            <a:pPr eaLnBrk="1" hangingPunct="1">
              <a:buFontTx/>
              <a:buBlip>
                <a:blip r:embed="rId3"/>
              </a:buBlip>
            </a:pPr>
            <a:r>
              <a:rPr lang="pl-PL" altLang="pl-PL" sz="2400" dirty="0"/>
              <a:t>ratownictwo techniczne,</a:t>
            </a:r>
          </a:p>
          <a:p>
            <a:pPr eaLnBrk="1" hangingPunct="1">
              <a:buFontTx/>
              <a:buBlip>
                <a:blip r:embed="rId3"/>
              </a:buBlip>
            </a:pPr>
            <a:r>
              <a:rPr lang="pl-PL" altLang="pl-PL" sz="2400" dirty="0"/>
              <a:t>ratownictwo chemiczne,</a:t>
            </a:r>
          </a:p>
          <a:p>
            <a:pPr eaLnBrk="1" hangingPunct="1">
              <a:buFontTx/>
              <a:buBlip>
                <a:blip r:embed="rId3"/>
              </a:buBlip>
            </a:pPr>
            <a:r>
              <a:rPr lang="pl-PL" altLang="pl-PL" sz="2400" dirty="0"/>
              <a:t>ratownictwo ekologiczne,</a:t>
            </a:r>
          </a:p>
          <a:p>
            <a:pPr eaLnBrk="1" hangingPunct="1">
              <a:buFontTx/>
              <a:buBlip>
                <a:blip r:embed="rId3"/>
              </a:buBlip>
            </a:pPr>
            <a:r>
              <a:rPr lang="pl-PL" altLang="pl-PL" sz="2400" dirty="0"/>
              <a:t>ratownictwo medyczne.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6353343"/>
      </p:ext>
    </p:extLst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Schemat organizacyjny KSRG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" name="Group 4"/>
          <p:cNvGrpSpPr>
            <a:grpSpLocks noChangeAspect="1"/>
          </p:cNvGrpSpPr>
          <p:nvPr/>
        </p:nvGrpSpPr>
        <p:grpSpPr bwMode="auto">
          <a:xfrm>
            <a:off x="900113" y="1374774"/>
            <a:ext cx="6674394" cy="5389564"/>
            <a:chOff x="2198" y="2886"/>
            <a:chExt cx="6912" cy="6624"/>
          </a:xfrm>
        </p:grpSpPr>
        <p:sp>
          <p:nvSpPr>
            <p:cNvPr id="35" name="AutoShape 5"/>
            <p:cNvSpPr>
              <a:spLocks noChangeAspect="1" noChangeArrowheads="1"/>
            </p:cNvSpPr>
            <p:nvPr/>
          </p:nvSpPr>
          <p:spPr bwMode="auto">
            <a:xfrm>
              <a:off x="2198" y="2886"/>
              <a:ext cx="6912" cy="6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l-PL" altLang="pl-PL" sz="1800">
                <a:latin typeface="Times New Roman" panose="02020603050405020304" pitchFamily="18" charset="0"/>
              </a:endParaRPr>
            </a:p>
          </p:txBody>
        </p:sp>
        <p:sp>
          <p:nvSpPr>
            <p:cNvPr id="36" name="Line 6"/>
            <p:cNvSpPr>
              <a:spLocks noChangeShapeType="1"/>
            </p:cNvSpPr>
            <p:nvPr/>
          </p:nvSpPr>
          <p:spPr bwMode="auto">
            <a:xfrm flipH="1">
              <a:off x="4934" y="3318"/>
              <a:ext cx="288" cy="1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7" name="Line 7"/>
            <p:cNvSpPr>
              <a:spLocks noChangeShapeType="1"/>
            </p:cNvSpPr>
            <p:nvPr/>
          </p:nvSpPr>
          <p:spPr bwMode="auto">
            <a:xfrm>
              <a:off x="4934" y="3318"/>
              <a:ext cx="1" cy="1584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8" name="Line 8"/>
            <p:cNvSpPr>
              <a:spLocks noChangeShapeType="1"/>
            </p:cNvSpPr>
            <p:nvPr/>
          </p:nvSpPr>
          <p:spPr bwMode="auto">
            <a:xfrm>
              <a:off x="4934" y="4902"/>
              <a:ext cx="432" cy="1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9" name="Line 9"/>
            <p:cNvSpPr>
              <a:spLocks noChangeShapeType="1"/>
            </p:cNvSpPr>
            <p:nvPr/>
          </p:nvSpPr>
          <p:spPr bwMode="auto">
            <a:xfrm flipH="1">
              <a:off x="4502" y="5046"/>
              <a:ext cx="864" cy="1"/>
            </a:xfrm>
            <a:prstGeom prst="line">
              <a:avLst/>
            </a:prstGeom>
            <a:noFill/>
            <a:ln w="28575">
              <a:solidFill>
                <a:srgbClr val="00808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0" name="Line 10"/>
            <p:cNvSpPr>
              <a:spLocks noChangeShapeType="1"/>
            </p:cNvSpPr>
            <p:nvPr/>
          </p:nvSpPr>
          <p:spPr bwMode="auto">
            <a:xfrm flipH="1">
              <a:off x="4934" y="5190"/>
              <a:ext cx="432" cy="1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1" name="Line 11"/>
            <p:cNvSpPr>
              <a:spLocks noChangeShapeType="1"/>
            </p:cNvSpPr>
            <p:nvPr/>
          </p:nvSpPr>
          <p:spPr bwMode="auto">
            <a:xfrm>
              <a:off x="4934" y="5190"/>
              <a:ext cx="1" cy="1296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2" name="Line 12"/>
            <p:cNvSpPr>
              <a:spLocks noChangeShapeType="1"/>
            </p:cNvSpPr>
            <p:nvPr/>
          </p:nvSpPr>
          <p:spPr bwMode="auto">
            <a:xfrm>
              <a:off x="4934" y="6486"/>
              <a:ext cx="432" cy="1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3" name="Line 13"/>
            <p:cNvSpPr>
              <a:spLocks noChangeShapeType="1"/>
            </p:cNvSpPr>
            <p:nvPr/>
          </p:nvSpPr>
          <p:spPr bwMode="auto">
            <a:xfrm flipH="1">
              <a:off x="4502" y="6630"/>
              <a:ext cx="864" cy="1"/>
            </a:xfrm>
            <a:prstGeom prst="line">
              <a:avLst/>
            </a:prstGeom>
            <a:noFill/>
            <a:ln w="28575">
              <a:solidFill>
                <a:srgbClr val="00808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4" name="Line 14"/>
            <p:cNvSpPr>
              <a:spLocks noChangeShapeType="1"/>
            </p:cNvSpPr>
            <p:nvPr/>
          </p:nvSpPr>
          <p:spPr bwMode="auto">
            <a:xfrm flipH="1">
              <a:off x="4934" y="6774"/>
              <a:ext cx="432" cy="1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5" name="Line 15"/>
            <p:cNvSpPr>
              <a:spLocks noChangeShapeType="1"/>
            </p:cNvSpPr>
            <p:nvPr/>
          </p:nvSpPr>
          <p:spPr bwMode="auto">
            <a:xfrm>
              <a:off x="4934" y="6774"/>
              <a:ext cx="1" cy="216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6" name="AutoShape 16"/>
            <p:cNvSpPr>
              <a:spLocks noChangeArrowheads="1"/>
            </p:cNvSpPr>
            <p:nvPr/>
          </p:nvSpPr>
          <p:spPr bwMode="auto">
            <a:xfrm>
              <a:off x="5366" y="7926"/>
              <a:ext cx="3600" cy="864"/>
            </a:xfrm>
            <a:prstGeom prst="flowChartProcess">
              <a:avLst/>
            </a:prstGeom>
            <a:solidFill>
              <a:srgbClr val="FF99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400" b="1">
                  <a:solidFill>
                    <a:srgbClr val="000000"/>
                  </a:solidFill>
                </a:rPr>
                <a:t>Komendant Główny</a:t>
              </a:r>
              <a:endParaRPr lang="pl-PL" altLang="pl-PL" sz="1000" b="1">
                <a:solidFill>
                  <a:srgbClr val="000000"/>
                </a:solidFill>
              </a:endParaRP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Państwowej Straży Pożarnej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200" b="1">
                  <a:solidFill>
                    <a:srgbClr val="000000"/>
                  </a:solidFill>
                </a:rPr>
                <a:t>Zastępca Szefa Obrony Cywilnej Kraju</a:t>
              </a:r>
              <a:endParaRPr lang="pl-PL" altLang="pl-PL" sz="1800"/>
            </a:p>
          </p:txBody>
        </p:sp>
        <p:sp>
          <p:nvSpPr>
            <p:cNvPr id="47" name="AutoShape 17"/>
            <p:cNvSpPr>
              <a:spLocks noChangeArrowheads="1"/>
            </p:cNvSpPr>
            <p:nvPr/>
          </p:nvSpPr>
          <p:spPr bwMode="auto">
            <a:xfrm>
              <a:off x="5360" y="8784"/>
              <a:ext cx="2585" cy="483"/>
            </a:xfrm>
            <a:prstGeom prst="flowChartProcess">
              <a:avLst/>
            </a:prstGeom>
            <a:solidFill>
              <a:srgbClr val="D2AAD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 i="1">
                  <a:solidFill>
                    <a:srgbClr val="000000"/>
                  </a:solidFill>
                </a:rPr>
                <a:t>Stanowisko Kierowania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 i="1">
                  <a:solidFill>
                    <a:srgbClr val="000000"/>
                  </a:solidFill>
                </a:rPr>
                <a:t>Komendanta Głównego</a:t>
              </a:r>
              <a:endParaRPr lang="pl-PL" altLang="pl-PL" sz="1800"/>
            </a:p>
          </p:txBody>
        </p:sp>
        <p:sp>
          <p:nvSpPr>
            <p:cNvPr id="48" name="AutoShape 18"/>
            <p:cNvSpPr>
              <a:spLocks noChangeArrowheads="1"/>
            </p:cNvSpPr>
            <p:nvPr/>
          </p:nvSpPr>
          <p:spPr bwMode="auto">
            <a:xfrm>
              <a:off x="5360" y="7344"/>
              <a:ext cx="1968" cy="576"/>
            </a:xfrm>
            <a:prstGeom prst="flowChartProcess">
              <a:avLst/>
            </a:prstGeom>
            <a:solidFill>
              <a:srgbClr val="FF99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200" b="1">
                  <a:solidFill>
                    <a:srgbClr val="000000"/>
                  </a:solidFill>
                </a:rPr>
                <a:t>SZEF OBRONY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200" b="1">
                  <a:solidFill>
                    <a:srgbClr val="000000"/>
                  </a:solidFill>
                </a:rPr>
                <a:t>CYWILNEJ KRAJU</a:t>
              </a:r>
              <a:endParaRPr lang="pl-PL" altLang="pl-PL" sz="1800"/>
            </a:p>
          </p:txBody>
        </p:sp>
        <p:sp>
          <p:nvSpPr>
            <p:cNvPr id="49" name="Line 19"/>
            <p:cNvSpPr>
              <a:spLocks noChangeShapeType="1"/>
            </p:cNvSpPr>
            <p:nvPr/>
          </p:nvSpPr>
          <p:spPr bwMode="auto">
            <a:xfrm>
              <a:off x="4934" y="8934"/>
              <a:ext cx="432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0" name="Oval 20"/>
            <p:cNvSpPr>
              <a:spLocks noChangeArrowheads="1"/>
            </p:cNvSpPr>
            <p:nvPr/>
          </p:nvSpPr>
          <p:spPr bwMode="auto">
            <a:xfrm>
              <a:off x="5222" y="3030"/>
              <a:ext cx="1872" cy="72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l-PL" altLang="pl-PL" sz="1800">
                <a:latin typeface="Times New Roman" panose="02020603050405020304" pitchFamily="18" charset="0"/>
              </a:endParaRPr>
            </a:p>
          </p:txBody>
        </p:sp>
        <p:sp>
          <p:nvSpPr>
            <p:cNvPr id="51" name="Text Box 21"/>
            <p:cNvSpPr txBox="1">
              <a:spLocks noChangeArrowheads="1"/>
            </p:cNvSpPr>
            <p:nvPr/>
          </p:nvSpPr>
          <p:spPr bwMode="auto">
            <a:xfrm>
              <a:off x="5510" y="3174"/>
              <a:ext cx="1440" cy="43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200"/>
                <a:t>ZDARZENIE</a:t>
              </a:r>
              <a:endParaRPr lang="pl-PL" altLang="pl-PL" sz="1800"/>
            </a:p>
          </p:txBody>
        </p:sp>
        <p:sp>
          <p:nvSpPr>
            <p:cNvPr id="52" name="AutoShape 22"/>
            <p:cNvSpPr>
              <a:spLocks noChangeArrowheads="1"/>
            </p:cNvSpPr>
            <p:nvPr/>
          </p:nvSpPr>
          <p:spPr bwMode="auto">
            <a:xfrm>
              <a:off x="5366" y="4182"/>
              <a:ext cx="2275" cy="535"/>
            </a:xfrm>
            <a:prstGeom prst="flowChartProcess">
              <a:avLst/>
            </a:prstGeom>
            <a:solidFill>
              <a:srgbClr val="FF99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200" b="1">
                  <a:solidFill>
                    <a:srgbClr val="000000"/>
                  </a:solidFill>
                </a:rPr>
                <a:t>Komendant Powiatowy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Państwowej Straży Pożarnej</a:t>
              </a:r>
              <a:endParaRPr lang="pl-PL" altLang="pl-PL" sz="1800"/>
            </a:p>
          </p:txBody>
        </p:sp>
        <p:sp>
          <p:nvSpPr>
            <p:cNvPr id="53" name="AutoShape 23"/>
            <p:cNvSpPr>
              <a:spLocks noChangeArrowheads="1"/>
            </p:cNvSpPr>
            <p:nvPr/>
          </p:nvSpPr>
          <p:spPr bwMode="auto">
            <a:xfrm>
              <a:off x="5381" y="4758"/>
              <a:ext cx="1805" cy="482"/>
            </a:xfrm>
            <a:prstGeom prst="flowChartProcess">
              <a:avLst/>
            </a:prstGeom>
            <a:solidFill>
              <a:srgbClr val="D2AAD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 i="1">
                  <a:solidFill>
                    <a:srgbClr val="000000"/>
                  </a:solidFill>
                </a:rPr>
                <a:t>Stanowisko Kierowania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 i="1">
                  <a:solidFill>
                    <a:srgbClr val="000000"/>
                  </a:solidFill>
                </a:rPr>
                <a:t>Komendanta Powiatowego</a:t>
              </a:r>
              <a:endParaRPr lang="pl-PL" altLang="pl-PL" sz="1800"/>
            </a:p>
          </p:txBody>
        </p:sp>
        <p:sp>
          <p:nvSpPr>
            <p:cNvPr id="54" name="AutoShape 24"/>
            <p:cNvSpPr>
              <a:spLocks noChangeArrowheads="1"/>
            </p:cNvSpPr>
            <p:nvPr/>
          </p:nvSpPr>
          <p:spPr bwMode="auto">
            <a:xfrm>
              <a:off x="5366" y="5766"/>
              <a:ext cx="2350" cy="535"/>
            </a:xfrm>
            <a:prstGeom prst="flowChartProcess">
              <a:avLst/>
            </a:prstGeom>
            <a:solidFill>
              <a:srgbClr val="FF99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200" b="1">
                  <a:solidFill>
                    <a:srgbClr val="000000"/>
                  </a:solidFill>
                </a:rPr>
                <a:t>Komendant Wojewódzki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Państwowej Straży Pożarnej</a:t>
              </a:r>
              <a:endParaRPr lang="pl-PL" altLang="pl-PL" sz="1800"/>
            </a:p>
          </p:txBody>
        </p:sp>
        <p:sp>
          <p:nvSpPr>
            <p:cNvPr id="55" name="AutoShape 25"/>
            <p:cNvSpPr>
              <a:spLocks noChangeArrowheads="1"/>
            </p:cNvSpPr>
            <p:nvPr/>
          </p:nvSpPr>
          <p:spPr bwMode="auto">
            <a:xfrm>
              <a:off x="5412" y="6364"/>
              <a:ext cx="2010" cy="482"/>
            </a:xfrm>
            <a:prstGeom prst="flowChartProcess">
              <a:avLst/>
            </a:prstGeom>
            <a:solidFill>
              <a:srgbClr val="D2AAD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 i="1">
                  <a:solidFill>
                    <a:srgbClr val="000000"/>
                  </a:solidFill>
                </a:rPr>
                <a:t>Stanowisko Kierowania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 i="1">
                  <a:solidFill>
                    <a:srgbClr val="000000"/>
                  </a:solidFill>
                </a:rPr>
                <a:t>Komendanta Wojewódzkiwego</a:t>
              </a:r>
            </a:p>
          </p:txBody>
        </p:sp>
        <p:sp>
          <p:nvSpPr>
            <p:cNvPr id="56" name="AutoShape 26"/>
            <p:cNvSpPr>
              <a:spLocks noChangeArrowheads="1"/>
            </p:cNvSpPr>
            <p:nvPr/>
          </p:nvSpPr>
          <p:spPr bwMode="auto">
            <a:xfrm>
              <a:off x="2774" y="4614"/>
              <a:ext cx="1728" cy="864"/>
            </a:xfrm>
            <a:prstGeom prst="flowChartProcess">
              <a:avLst/>
            </a:prstGeom>
            <a:solidFill>
              <a:srgbClr val="33CC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POWIATOWE CENTRUM ZARZĄDZANIA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KRYZYSOWEGO</a:t>
              </a:r>
              <a:endParaRPr lang="pl-PL" altLang="pl-PL" sz="1800"/>
            </a:p>
          </p:txBody>
        </p:sp>
        <p:sp>
          <p:nvSpPr>
            <p:cNvPr id="57" name="AutoShape 27"/>
            <p:cNvSpPr>
              <a:spLocks noChangeArrowheads="1"/>
            </p:cNvSpPr>
            <p:nvPr/>
          </p:nvSpPr>
          <p:spPr bwMode="auto">
            <a:xfrm>
              <a:off x="2774" y="4182"/>
              <a:ext cx="1635" cy="402"/>
            </a:xfrm>
            <a:prstGeom prst="flowChartProcess">
              <a:avLst/>
            </a:prstGeom>
            <a:solidFill>
              <a:srgbClr val="33CCCC"/>
            </a:solidFill>
            <a:ln w="38100" cmpd="dbl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600" b="1">
                  <a:solidFill>
                    <a:srgbClr val="000000"/>
                  </a:solidFill>
                </a:rPr>
                <a:t>STAROSTA</a:t>
              </a:r>
              <a:endParaRPr lang="pl-PL" altLang="pl-PL" sz="1800"/>
            </a:p>
          </p:txBody>
        </p:sp>
        <p:sp>
          <p:nvSpPr>
            <p:cNvPr id="58" name="AutoShape 28"/>
            <p:cNvSpPr>
              <a:spLocks noChangeArrowheads="1"/>
            </p:cNvSpPr>
            <p:nvPr/>
          </p:nvSpPr>
          <p:spPr bwMode="auto">
            <a:xfrm>
              <a:off x="2774" y="6342"/>
              <a:ext cx="1728" cy="1008"/>
            </a:xfrm>
            <a:prstGeom prst="flowChartProcess">
              <a:avLst/>
            </a:prstGeom>
            <a:solidFill>
              <a:srgbClr val="33CC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WOJEWÓDZKIE CENTRUM ZARZĄDZANIA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KRYZYSOWEGO</a:t>
              </a:r>
              <a:endParaRPr lang="pl-PL" altLang="pl-PL" sz="1800"/>
            </a:p>
          </p:txBody>
        </p:sp>
        <p:sp>
          <p:nvSpPr>
            <p:cNvPr id="59" name="AutoShape 29"/>
            <p:cNvSpPr>
              <a:spLocks noChangeArrowheads="1"/>
            </p:cNvSpPr>
            <p:nvPr/>
          </p:nvSpPr>
          <p:spPr bwMode="auto">
            <a:xfrm>
              <a:off x="2774" y="5910"/>
              <a:ext cx="1872" cy="402"/>
            </a:xfrm>
            <a:prstGeom prst="flowChartProcess">
              <a:avLst/>
            </a:prstGeom>
            <a:solidFill>
              <a:srgbClr val="33CCCC"/>
            </a:solidFill>
            <a:ln w="38100" cmpd="dbl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600" b="1">
                  <a:solidFill>
                    <a:srgbClr val="000000"/>
                  </a:solidFill>
                </a:rPr>
                <a:t>WOJEWODA</a:t>
              </a:r>
              <a:endParaRPr lang="pl-PL" altLang="pl-PL" sz="1800"/>
            </a:p>
          </p:txBody>
        </p:sp>
      </p:grpSp>
    </p:spTree>
    <p:extLst>
      <p:ext uri="{BB962C8B-B14F-4D97-AF65-F5344CB8AC3E}">
        <p14:creationId xmlns:p14="http://schemas.microsoft.com/office/powerpoint/2010/main" val="2897964888"/>
      </p:ext>
    </p:extLst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Rectangle 3"/>
          <p:cNvSpPr txBox="1">
            <a:spLocks noChangeArrowheads="1"/>
          </p:cNvSpPr>
          <p:nvPr/>
        </p:nvSpPr>
        <p:spPr>
          <a:xfrm>
            <a:off x="301218" y="1702744"/>
            <a:ext cx="8229600" cy="48577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buFontTx/>
              <a:buNone/>
            </a:pPr>
            <a:r>
              <a:rPr lang="pl-PL" altLang="pl-PL" sz="2400" u="sng" dirty="0"/>
              <a:t>Na poziomie powiatowym system tworzą:</a:t>
            </a:r>
          </a:p>
          <a:p>
            <a:pPr>
              <a:buFontTx/>
              <a:buNone/>
            </a:pPr>
            <a:r>
              <a:rPr lang="pl-PL" altLang="pl-PL" sz="2400" dirty="0"/>
              <a:t>  1)	komenda powiatowa Państwowej Straży Pożarnej,</a:t>
            </a:r>
          </a:p>
          <a:p>
            <a:pPr>
              <a:buFontTx/>
              <a:buNone/>
            </a:pPr>
            <a:r>
              <a:rPr lang="pl-PL" altLang="pl-PL" sz="2400" dirty="0"/>
              <a:t>  2)	jednostki ochrony przeciwpożarowej mające siedzibę na obszarze powiatu włączone do systemu,</a:t>
            </a:r>
          </a:p>
          <a:p>
            <a:pPr>
              <a:buFontTx/>
              <a:buNone/>
            </a:pPr>
            <a:r>
              <a:rPr lang="pl-PL" altLang="pl-PL" sz="2400" dirty="0"/>
              <a:t>  3)	powiatowy zespół do spraw ochrony przeciwpożarowej i  ratownictwa,</a:t>
            </a:r>
          </a:p>
          <a:p>
            <a:pPr>
              <a:buFontTx/>
              <a:buNone/>
            </a:pPr>
            <a:r>
              <a:rPr lang="pl-PL" altLang="pl-PL" sz="2400" dirty="0"/>
              <a:t>  4)	włączone do systemu inne służby, inspekcje, straże i instytucje, </a:t>
            </a:r>
          </a:p>
          <a:p>
            <a:pPr>
              <a:buFontTx/>
              <a:buNone/>
            </a:pPr>
            <a:r>
              <a:rPr lang="pl-PL" altLang="pl-PL" sz="2400" dirty="0"/>
              <a:t>  5)	specjaliści w sprawach ratownictwa i inne podmioty, włączeni do systemu w drodze umowy cywilnoprawnej.</a:t>
            </a:r>
          </a:p>
        </p:txBody>
      </p:sp>
    </p:spTree>
    <p:extLst>
      <p:ext uri="{BB962C8B-B14F-4D97-AF65-F5344CB8AC3E}">
        <p14:creationId xmlns:p14="http://schemas.microsoft.com/office/powerpoint/2010/main" val="3923035800"/>
      </p:ext>
    </p:extLst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68313" y="1557338"/>
            <a:ext cx="8378232" cy="48577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buFontTx/>
              <a:buNone/>
              <a:defRPr/>
            </a:pPr>
            <a:r>
              <a:rPr lang="pl-PL" altLang="pl-PL" sz="2400" u="sng" dirty="0"/>
              <a:t>Na poziomie powiatowym obejmuje:</a:t>
            </a:r>
          </a:p>
          <a:p>
            <a:pPr algn="ctr">
              <a:buFontTx/>
              <a:buNone/>
              <a:defRPr/>
            </a:pPr>
            <a:endParaRPr lang="pl-PL" altLang="pl-PL" sz="2400" u="sng" dirty="0"/>
          </a:p>
          <a:p>
            <a:pPr marL="36512" indent="0">
              <a:buFont typeface="Wingdings 2" panose="05020102010507070707" pitchFamily="18" charset="2"/>
              <a:buNone/>
              <a:defRPr/>
            </a:pPr>
            <a:r>
              <a:rPr lang="pl-PL" sz="2400" dirty="0"/>
              <a:t>   1) opracowanie analiz zagrożeń oraz analiz zabezpieczenia           operacyjnego; </a:t>
            </a:r>
          </a:p>
          <a:p>
            <a:pPr marL="36512" indent="0">
              <a:buFont typeface="Wingdings 2" panose="05020102010507070707" pitchFamily="18" charset="2"/>
              <a:buNone/>
              <a:defRPr/>
            </a:pPr>
            <a:r>
              <a:rPr lang="pl-PL" altLang="pl-PL" sz="2400" dirty="0"/>
              <a:t>   2) </a:t>
            </a:r>
            <a:r>
              <a:rPr lang="pl-PL" sz="2400" dirty="0"/>
              <a:t>opracowanie powiatowego planu ratowniczego;</a:t>
            </a:r>
            <a:endParaRPr lang="pl-PL" altLang="pl-PL" sz="2400" dirty="0"/>
          </a:p>
          <a:p>
            <a:pPr>
              <a:buFontTx/>
              <a:buNone/>
              <a:defRPr/>
            </a:pPr>
            <a:r>
              <a:rPr lang="pl-PL" altLang="pl-PL" sz="2400" dirty="0"/>
              <a:t>3) </a:t>
            </a:r>
            <a:r>
              <a:rPr lang="pl-PL" sz="2400" dirty="0"/>
              <a:t>ustalenie sieci podmiotów </a:t>
            </a:r>
            <a:r>
              <a:rPr lang="pl-PL" sz="2400" dirty="0" err="1"/>
              <a:t>ksrg</a:t>
            </a:r>
            <a:r>
              <a:rPr lang="pl-PL" sz="2400" dirty="0"/>
              <a:t> i ich obszarów chronionych;</a:t>
            </a:r>
            <a:endParaRPr lang="pl-PL" altLang="pl-PL" sz="2400" dirty="0"/>
          </a:p>
          <a:p>
            <a:pPr>
              <a:buFontTx/>
              <a:buNone/>
              <a:defRPr/>
            </a:pPr>
            <a:r>
              <a:rPr lang="pl-PL" altLang="pl-PL" sz="2400" dirty="0"/>
              <a:t>4)</a:t>
            </a:r>
            <a:r>
              <a:rPr lang="pl-PL" sz="2400" dirty="0"/>
              <a:t>aktualizację danych dotyczących gotowości operacyjnej i podwyższonej gotowości operacyjnej;</a:t>
            </a:r>
            <a:r>
              <a:rPr lang="pl-PL" altLang="pl-PL" sz="2400" dirty="0"/>
              <a:t> </a:t>
            </a:r>
          </a:p>
          <a:p>
            <a:pPr>
              <a:buFontTx/>
              <a:buNone/>
              <a:defRPr/>
            </a:pPr>
            <a:r>
              <a:rPr lang="pl-PL" altLang="pl-PL" sz="2400" dirty="0"/>
              <a:t>5) </a:t>
            </a:r>
            <a:r>
              <a:rPr lang="pl-PL" sz="2400" dirty="0"/>
              <a:t>ustalenie metod powiadamiania w sytuacji wystąpienia nagłego lub nadzwyczajnego zagrożenia;</a:t>
            </a:r>
          </a:p>
        </p:txBody>
      </p:sp>
    </p:spTree>
    <p:extLst>
      <p:ext uri="{BB962C8B-B14F-4D97-AF65-F5344CB8AC3E}">
        <p14:creationId xmlns:p14="http://schemas.microsoft.com/office/powerpoint/2010/main" val="1513232718"/>
      </p:ext>
    </p:extLst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87569" y="1820300"/>
            <a:ext cx="8704911" cy="4123299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Jednostki organizacyjne ochrony przeciwpożarowej i ich zadania;</a:t>
            </a:r>
          </a:p>
          <a:p>
            <a:r>
              <a:rPr lang="pl-PL" dirty="0"/>
              <a:t>Podstawy prawne funkcjonowania OSP i ZOSP RP;</a:t>
            </a:r>
          </a:p>
          <a:p>
            <a:r>
              <a:rPr lang="pl-PL" dirty="0"/>
              <a:t>Krajowy System Ratowniczo-Gaśniczy;</a:t>
            </a:r>
          </a:p>
          <a:p>
            <a:r>
              <a:rPr lang="pl-PL" dirty="0"/>
              <a:t>Zadania OSP w powszechnym systemie ochrony ludności.</a:t>
            </a:r>
          </a:p>
          <a:p>
            <a:endParaRPr lang="pl-PL" dirty="0"/>
          </a:p>
          <a:p>
            <a:endParaRPr lang="pl-PL" dirty="0"/>
          </a:p>
          <a:p>
            <a:pPr marL="118872" indent="0" algn="r">
              <a:buNone/>
            </a:pPr>
            <a:r>
              <a:rPr lang="pl-PL" dirty="0"/>
              <a:t>Czas: 2T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2199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82438" y="1636811"/>
            <a:ext cx="8412046" cy="48577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buFontTx/>
              <a:buNone/>
              <a:defRPr/>
            </a:pPr>
            <a:r>
              <a:rPr lang="pl-PL" altLang="pl-PL" sz="2400" u="sng" dirty="0"/>
              <a:t>Na poziomie powiatowym obejmuje:</a:t>
            </a:r>
          </a:p>
          <a:p>
            <a:pPr algn="ctr">
              <a:buFontTx/>
              <a:buNone/>
              <a:defRPr/>
            </a:pPr>
            <a:endParaRPr lang="pl-PL" altLang="pl-PL" sz="2400" u="sng" dirty="0"/>
          </a:p>
          <a:p>
            <a:pPr marL="36512" indent="0">
              <a:buFont typeface="Wingdings 2" panose="05020102010507070707" pitchFamily="18" charset="2"/>
              <a:buNone/>
              <a:defRPr/>
            </a:pPr>
            <a:r>
              <a:rPr lang="pl-PL" sz="2400" dirty="0"/>
              <a:t>      6) przemieszczanie sił i środków </a:t>
            </a:r>
            <a:r>
              <a:rPr lang="pl-PL" sz="2400" dirty="0" err="1"/>
              <a:t>ksrg</a:t>
            </a:r>
            <a:r>
              <a:rPr lang="pl-PL" sz="2400" dirty="0"/>
              <a:t> do czasowych miejsc stacjonowania; </a:t>
            </a:r>
          </a:p>
          <a:p>
            <a:pPr marL="36512" indent="0">
              <a:buFont typeface="Wingdings 2" panose="05020102010507070707" pitchFamily="18" charset="2"/>
              <a:buNone/>
              <a:defRPr/>
            </a:pPr>
            <a:r>
              <a:rPr lang="pl-PL" altLang="pl-PL" sz="2400" dirty="0"/>
              <a:t>      7) </a:t>
            </a:r>
            <a:r>
              <a:rPr lang="pl-PL" sz="2400" dirty="0"/>
              <a:t>ustalenie zasad powiadamiania, alarmowania i    współdziałania podmiotów podczas działań ratowniczych;</a:t>
            </a:r>
            <a:endParaRPr lang="pl-PL" altLang="pl-PL" sz="2400" dirty="0"/>
          </a:p>
          <a:p>
            <a:pPr>
              <a:buFontTx/>
              <a:buNone/>
              <a:defRPr/>
            </a:pPr>
            <a:r>
              <a:rPr lang="pl-PL" altLang="pl-PL" sz="2400" dirty="0"/>
              <a:t> 8) </a:t>
            </a:r>
            <a:r>
              <a:rPr lang="pl-PL" sz="2400" dirty="0"/>
              <a:t>wdrożenie systemu dysponowania sił i środków do działań ratowniczych.</a:t>
            </a:r>
            <a:endParaRPr lang="pl-PL" altLang="pl-PL" sz="2400" dirty="0"/>
          </a:p>
        </p:txBody>
      </p:sp>
    </p:spTree>
    <p:extLst>
      <p:ext uri="{BB962C8B-B14F-4D97-AF65-F5344CB8AC3E}">
        <p14:creationId xmlns:p14="http://schemas.microsoft.com/office/powerpoint/2010/main" val="2803149528"/>
      </p:ext>
    </p:extLst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68313" y="1916113"/>
            <a:ext cx="8229600" cy="44259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u="sng" dirty="0"/>
              <a:t>Na poziomie wojewódzkim system tworzą 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u="sng" dirty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   1) komenda wojewódzka Państwowej Straży Pożarnej,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   2) wydzielone siły i środki z poziomów powiatowych stanowiące wojewódzki odwód operacyjny,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   3) ośrodki szkolenia Państwowej Straży Pożarnej,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/>
              <a:t>4) wojewódzki zespół do spraw ochrony przeciwpożarowej i ratownictwa,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/>
              <a:t>  5) krajowe bazy sprzętu specjalistycznego Państwowej Straży Pożarnej.</a:t>
            </a:r>
          </a:p>
        </p:txBody>
      </p:sp>
    </p:spTree>
    <p:extLst>
      <p:ext uri="{BB962C8B-B14F-4D97-AF65-F5344CB8AC3E}">
        <p14:creationId xmlns:p14="http://schemas.microsoft.com/office/powerpoint/2010/main" val="4261522114"/>
      </p:ext>
    </p:extLst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68313" y="1916113"/>
            <a:ext cx="8229600" cy="44259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u="sng" dirty="0"/>
              <a:t>Na poziomie wojewódzkim obejmuje: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u="sng" dirty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   1) </a:t>
            </a:r>
            <a:r>
              <a:rPr lang="pl-PL" sz="2400" dirty="0"/>
              <a:t>opracowanie analiz zagrożeń oraz analiz zabezpieczenia operacyjnego;</a:t>
            </a:r>
            <a:endParaRPr lang="pl-PL" altLang="pl-PL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   2) </a:t>
            </a:r>
            <a:r>
              <a:rPr lang="pl-PL" sz="2400" dirty="0"/>
              <a:t>opracowanie wojewódzkiego planu ratowniczego;</a:t>
            </a:r>
            <a:endParaRPr lang="pl-PL" altLang="pl-PL" sz="2400" dirty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/>
              <a:t>  3) </a:t>
            </a:r>
            <a:r>
              <a:rPr lang="pl-PL" sz="2400" dirty="0"/>
              <a:t>ustalanie obszarów chronionych dla specjalistycznych grup ratowniczych oraz dla podmiotów </a:t>
            </a:r>
            <a:r>
              <a:rPr lang="pl-PL" sz="2400" dirty="0" err="1"/>
              <a:t>ksrg</a:t>
            </a:r>
            <a:r>
              <a:rPr lang="pl-PL" sz="2400" dirty="0"/>
              <a:t> przewidzianych do realizacji zadań poza terenem własnego działania;</a:t>
            </a:r>
            <a:endParaRPr lang="pl-PL" altLang="pl-PL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   4) </a:t>
            </a:r>
            <a:r>
              <a:rPr lang="pl-PL" sz="2400" dirty="0"/>
              <a:t>aktualizację danych dotyczących gotowości operacyjnej odwodów operacyjnych na obszarze województwa oraz w ramach pomocy transgranicznej;</a:t>
            </a:r>
            <a:endParaRPr lang="pl-PL" altLang="pl-PL" sz="2400" dirty="0"/>
          </a:p>
        </p:txBody>
      </p:sp>
    </p:spTree>
    <p:extLst>
      <p:ext uri="{BB962C8B-B14F-4D97-AF65-F5344CB8AC3E}">
        <p14:creationId xmlns:p14="http://schemas.microsoft.com/office/powerpoint/2010/main" val="1715682091"/>
      </p:ext>
    </p:extLst>
  </p:cSld>
  <p:clrMapOvr>
    <a:masterClrMapping/>
  </p:clrMapOvr>
  <p:transition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68313" y="1916113"/>
            <a:ext cx="8229600" cy="44259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u="sng" dirty="0"/>
              <a:t>Na poziomie wojewódzkim obejmuje: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u="sng" dirty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5) </a:t>
            </a:r>
            <a:r>
              <a:rPr lang="pl-PL" sz="2400" dirty="0"/>
              <a:t>dysponowanie sił i środków specjalistycznych grup ratowniczych i odwodów operacyjnych na obszarze województwa;</a:t>
            </a:r>
            <a:endParaRPr lang="pl-PL" altLang="pl-PL" sz="2400" dirty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/>
              <a:t>6) </a:t>
            </a:r>
            <a:r>
              <a:rPr lang="pl-PL" sz="2400" dirty="0"/>
              <a:t>ustalanie zasad powiadamiania i współdziałania podmiotów na obszarze województwa podczas działań ratowniczych.</a:t>
            </a:r>
            <a:endParaRPr lang="pl-PL" altLang="pl-PL" sz="2400" dirty="0"/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dirty="0"/>
          </a:p>
        </p:txBody>
      </p:sp>
    </p:spTree>
    <p:extLst>
      <p:ext uri="{BB962C8B-B14F-4D97-AF65-F5344CB8AC3E}">
        <p14:creationId xmlns:p14="http://schemas.microsoft.com/office/powerpoint/2010/main" val="4226301365"/>
      </p:ext>
    </p:extLst>
  </p:cSld>
  <p:clrMapOvr>
    <a:masterClrMapping/>
  </p:clrMapOvr>
  <p:transition spd="slow"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682218" y="1745217"/>
            <a:ext cx="7467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u="sng" dirty="0"/>
              <a:t>Na poziomie krajowym system tworzą 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u="sng" dirty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    1) Komenda Główna Państwowej Straży Pożarnej,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/>
              <a:t>2) wydzielone siły i środki z wojewódzkich odwodów operacyjnych stanowiące centralny odwód operacyjny,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    3) szkoły Państwowej Straży Pożarnej,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/>
              <a:t>   4) krajowe bazy sprzętu specjalistycznego Państwowej Straży Pożarnej,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    5) jednostki badawczo-rozwojowe ochrony przeciwpożarowej</a:t>
            </a:r>
            <a:r>
              <a:rPr lang="pl-PL" altLang="pl-PL" sz="2400" dirty="0">
                <a:latin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altLang="pl-PL" sz="14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548513"/>
      </p:ext>
    </p:extLst>
  </p:cSld>
  <p:clrMapOvr>
    <a:masterClrMapping/>
  </p:clrMapOvr>
  <p:transition spd="slow"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u="sng" dirty="0"/>
              <a:t>Na poziomie krajowym obejmuje: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u="sng" dirty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 1) </a:t>
            </a:r>
            <a:r>
              <a:rPr lang="pl-PL" sz="2400" dirty="0"/>
              <a:t>aktualizację danych dotyczących gotowości operacyjnej centralnego odwodu operacyjnego i podmiotów przewidzianych do współdziałania na obszarze kraju i poza jego granicami;</a:t>
            </a:r>
            <a:endParaRPr lang="pl-PL" altLang="pl-PL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 2) </a:t>
            </a:r>
            <a:r>
              <a:rPr lang="pl-PL" sz="2400" dirty="0"/>
              <a:t>dysponowanie sił i środków centralnego odwodu operacyjnego na obszarze kraju i poza granice kraju;</a:t>
            </a:r>
            <a:endParaRPr lang="pl-PL" altLang="pl-PL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 3) </a:t>
            </a:r>
            <a:r>
              <a:rPr lang="pl-PL" sz="2400" dirty="0"/>
              <a:t>opracowanie zasad powiadamiania i współdziałania podmiotów na obszarze kraju podczas działań ratowniczych;</a:t>
            </a:r>
            <a:endParaRPr lang="pl-PL" altLang="pl-PL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 4) </a:t>
            </a:r>
            <a:r>
              <a:rPr lang="pl-PL" sz="2400" dirty="0"/>
              <a:t>opracowanie zasad organizowania działań ratowniczych;</a:t>
            </a:r>
            <a:endParaRPr lang="pl-PL" altLang="pl-PL" sz="14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332490"/>
      </p:ext>
    </p:extLst>
  </p:cSld>
  <p:clrMapOvr>
    <a:masterClrMapping/>
  </p:clrMapOvr>
  <p:transition spd="slow"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u="sng" dirty="0"/>
              <a:t>Na poziomie krajowym obejmuje: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u="sng" dirty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5) </a:t>
            </a:r>
            <a:r>
              <a:rPr lang="pl-PL" sz="2400" dirty="0"/>
              <a:t>opracowanie zasad ewidencjonowania zdarzeń;</a:t>
            </a:r>
            <a:endParaRPr lang="pl-PL" altLang="pl-PL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6) </a:t>
            </a:r>
            <a:r>
              <a:rPr lang="pl-PL" sz="2400" dirty="0"/>
              <a:t>opracowanie zasad organizacji i funkcjonowania systemów teleinformatycznych, w tym na potrzeby kierującego działaniem ratowniczym;</a:t>
            </a:r>
            <a:endParaRPr lang="pl-PL" altLang="pl-PL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7) </a:t>
            </a:r>
            <a:r>
              <a:rPr lang="pl-PL" sz="2400" dirty="0"/>
              <a:t>opracowanie zasad organizacji łączności alarmowania, powiadamiania, dysponowania oraz współdziałania na potrzeby działań ratowniczych;</a:t>
            </a:r>
            <a:endParaRPr lang="pl-PL" altLang="pl-PL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8) </a:t>
            </a:r>
            <a:r>
              <a:rPr lang="pl-PL" sz="2400" dirty="0"/>
              <a:t>opracowanie zasad współpracy podczas działań ratowniczych z nadawcami programów radiowych i telewizyjnych oraz z wolontariuszami; </a:t>
            </a:r>
            <a:endParaRPr lang="pl-PL" altLang="pl-PL" sz="14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0106"/>
      </p:ext>
    </p:extLst>
  </p:cSld>
  <p:clrMapOvr>
    <a:masterClrMapping/>
  </p:clrMapOvr>
  <p:transition spd="slow">
    <p:cu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u="sng" dirty="0"/>
              <a:t>Na poziomie krajowym obejmuje: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u="sng" dirty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/>
              <a:t>   9) </a:t>
            </a:r>
            <a:r>
              <a:rPr lang="pl-PL" sz="2400" dirty="0"/>
              <a:t>opracowanie zasad wsparcia psychologicznego osób uczestniczących w działaniach ratowniczych;</a:t>
            </a:r>
            <a:endParaRPr lang="pl-PL" altLang="pl-PL" sz="2400" dirty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/>
              <a:t>10) </a:t>
            </a:r>
            <a:r>
              <a:rPr lang="pl-PL" sz="2400" dirty="0"/>
              <a:t>opracowanie zasad tworzenia przez podmioty </a:t>
            </a:r>
            <a:r>
              <a:rPr lang="pl-PL" sz="2400" dirty="0" err="1"/>
              <a:t>ksrg</a:t>
            </a:r>
            <a:r>
              <a:rPr lang="pl-PL" sz="2400" dirty="0"/>
              <a:t> wspólnych zespołów ratowniczych;</a:t>
            </a:r>
            <a:endParaRPr lang="pl-PL" altLang="pl-PL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  11) </a:t>
            </a:r>
            <a:r>
              <a:rPr lang="pl-PL" sz="2400" dirty="0"/>
              <a:t>opracowanie zasad organizowania ćwiczeń ratowniczych;</a:t>
            </a:r>
            <a:endParaRPr lang="pl-PL" altLang="pl-PL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  12) </a:t>
            </a:r>
            <a:r>
              <a:rPr lang="pl-PL" sz="2400" dirty="0"/>
              <a:t>opracowanie zasad podwyższania gotowości operacyjnej;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 dirty="0"/>
              <a:t>  13) opracowanie zasad analizowania zdarzeń;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 dirty="0"/>
              <a:t>  14) opracowanie zasad organizacji krajowych baz sprzętu specjalistycznego i środków gaśniczych. </a:t>
            </a:r>
            <a:endParaRPr lang="pl-PL" altLang="pl-PL" sz="14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674413"/>
      </p:ext>
    </p:extLst>
  </p:cSld>
  <p:clrMapOvr>
    <a:masterClrMapping/>
  </p:clrMapOvr>
  <p:transition spd="slow">
    <p:cut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Współpraca OSP z innymi podmiotami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32202" y="1702744"/>
            <a:ext cx="8562282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just">
              <a:lnSpc>
                <a:spcPct val="90000"/>
              </a:lnSpc>
              <a:buFontTx/>
              <a:buNone/>
            </a:pPr>
            <a:r>
              <a:rPr lang="pl-PL" sz="2400" dirty="0"/>
              <a:t>        Współpraca w ramach systemu ratowniczo-gaśniczego to przede wszystkim współdziałanie podczas akcji ratowniczych na terenie kraju z udziałem specjalistów, grup ratowniczych, zastosowania sprzętu, przygotowanie wspólnych programów szkoleniowych dotyczących zasad udzielania pierwszej pomocy, stosowania podstawowych technik ratowniczych, tworzenie programów informujących o zagrożeniach katastrofami, klęskami żywiołowymi, pożarami i innymi zagrożeniami spowodowanymi siłami przyrody lub działalnością człowieka, a także udostępnienie pozostających w dyspozycji stron zasobów, na potrzeby akcji ratunkowych i szkoleń. </a:t>
            </a:r>
            <a:endParaRPr lang="pl-PL" altLang="pl-PL" sz="14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83229"/>
      </p:ext>
    </p:extLst>
  </p:cSld>
  <p:clrMapOvr>
    <a:masterClrMapping/>
  </p:clrMapOvr>
  <p:transition spd="slow"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Współpraca OSP z innymi podmiotami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39617" y="1702744"/>
            <a:ext cx="8319911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pl-PL" sz="2400" dirty="0"/>
              <a:t>          Ochotnicze Straże Pożarne ściśle współdziałają z jednostkami organizacyjnymi Państwowej Straży Pożarnej oraz innymi podmiotami i instytucjami w celu zapewnienia bezpieczeństwa obywateli na terenie swego działania (miasta i gminy) lub wspomagając sąsiednie obszary w ramach odwodów operacyjnych lub uzgodnień o pomocy wzajemnej. </a:t>
            </a:r>
            <a:endParaRPr lang="pl-PL" altLang="pl-PL" sz="14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143165"/>
      </p:ext>
    </p:extLst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altLang="pl-PL" sz="2400" dirty="0"/>
              <a:t>Podstawy prawne funkcjonowania OSP i ZOSP RP</a:t>
            </a:r>
            <a:endParaRPr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Shape 12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Shape 12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Shape 129"/>
          <p:cNvSpPr txBox="1">
            <a:spLocks noGrp="1"/>
          </p:cNvSpPr>
          <p:nvPr>
            <p:ph type="body" idx="2"/>
          </p:nvPr>
        </p:nvSpPr>
        <p:spPr>
          <a:xfrm>
            <a:off x="402438" y="1886224"/>
            <a:ext cx="8295089" cy="6912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 algn="ctr" eaLnBrk="1" hangingPunct="1">
              <a:buNone/>
            </a:pPr>
            <a:r>
              <a:rPr lang="pl-PL" altLang="pl-PL" dirty="0"/>
              <a:t>Ustawa z dnia 7 kwietnia 1989 r. Prawo o stowarzyszeniach </a:t>
            </a:r>
          </a:p>
          <a:p>
            <a:pPr eaLnBrk="1" hangingPunct="1">
              <a:buFontTx/>
              <a:buBlip>
                <a:blip r:embed="rId3"/>
              </a:buBlip>
            </a:pPr>
            <a:endParaRPr lang="pl-PL" altLang="pl-PL" dirty="0"/>
          </a:p>
          <a:p>
            <a:pPr marL="276860" indent="0" algn="ctr" eaLnBrk="1" hangingPunct="1">
              <a:buNone/>
            </a:pPr>
            <a:r>
              <a:rPr lang="pl-PL" altLang="pl-PL" dirty="0"/>
              <a:t>     Ustawa z dnia 24 sierpnia 1991 r. o ochronie przeciwpożarowej </a:t>
            </a:r>
          </a:p>
          <a:p>
            <a:pPr eaLnBrk="1" hangingPunct="1">
              <a:buFontTx/>
              <a:buBlip>
                <a:blip r:embed="rId3"/>
              </a:buBlip>
            </a:pPr>
            <a:endParaRPr lang="pl-PL" altLang="pl-PL" dirty="0"/>
          </a:p>
          <a:p>
            <a:pPr marL="276860" indent="0" algn="ctr" eaLnBrk="1" hangingPunct="1">
              <a:buNone/>
            </a:pPr>
            <a:r>
              <a:rPr lang="pl-PL" altLang="pl-PL" dirty="0"/>
              <a:t>Statut Ochotniczej Straży Pożarnej.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" name="Shape 1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Współpraca OSP z innymi podmiotami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82438" y="1702744"/>
            <a:ext cx="8329327" cy="45259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sz="2400" b="1" dirty="0"/>
              <a:t>Współdziałanie jednostek ochrony przeciwpożarowej biorących udział w działaniu ratowniczym polega na: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  <a:p>
            <a:pPr>
              <a:lnSpc>
                <a:spcPct val="90000"/>
              </a:lnSpc>
            </a:pPr>
            <a:r>
              <a:rPr lang="pl-PL" sz="2400" dirty="0"/>
              <a:t> wzajemnej pomocy w celu zachowania ciągłości </a:t>
            </a:r>
            <a:br>
              <a:rPr lang="pl-PL" sz="2400" dirty="0"/>
            </a:br>
            <a:r>
              <a:rPr lang="pl-PL" sz="2400" dirty="0"/>
              <a:t>i skuteczności procedur ratowniczych;</a:t>
            </a:r>
          </a:p>
          <a:p>
            <a:pPr>
              <a:lnSpc>
                <a:spcPct val="90000"/>
              </a:lnSpc>
            </a:pPr>
            <a:r>
              <a:rPr lang="pl-PL" sz="2400" dirty="0"/>
              <a:t>powiadamianiu o występujących zagrożeniach oraz zastosowanych i wymaganych środkach ochrony osobistej ratowników i zabezpieczeniu terenu działań ratowniczych;</a:t>
            </a:r>
          </a:p>
          <a:p>
            <a:pPr>
              <a:lnSpc>
                <a:spcPct val="90000"/>
              </a:lnSpc>
            </a:pPr>
            <a:r>
              <a:rPr lang="pl-PL" sz="2400" dirty="0"/>
              <a:t>informowaniu o stosowanych technikach ratowania życia, zdrowia, środowiska i mienia oraz sposobach ewakuacji poszkodowanych i zagrożonych ludzi oraz zwierząt ze strefy zagrożenia;</a:t>
            </a:r>
          </a:p>
        </p:txBody>
      </p:sp>
    </p:spTree>
    <p:extLst>
      <p:ext uri="{BB962C8B-B14F-4D97-AF65-F5344CB8AC3E}">
        <p14:creationId xmlns:p14="http://schemas.microsoft.com/office/powerpoint/2010/main" val="577732281"/>
      </p:ext>
    </p:extLst>
  </p:cSld>
  <p:clrMapOvr>
    <a:masterClrMapping/>
  </p:clrMapOvr>
  <p:transition spd="slow"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72507" y="1846120"/>
            <a:ext cx="8174455" cy="45259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just">
              <a:lnSpc>
                <a:spcPct val="90000"/>
              </a:lnSpc>
              <a:buFontTx/>
              <a:buNone/>
            </a:pPr>
            <a:r>
              <a:rPr lang="pl-PL" sz="2800" dirty="0"/>
              <a:t>     </a:t>
            </a:r>
            <a:r>
              <a:rPr lang="pl-PL" sz="2800" u="sng" dirty="0"/>
              <a:t>Ochrona ludności</a:t>
            </a:r>
            <a:r>
              <a:rPr lang="pl-PL" sz="2800" dirty="0"/>
              <a:t> polega na realizacji przedsięwzięć mających na celu zapewnienie bezpieczeństwa ludziom, mieniu i środowisku – w razie wystąpienia zagrożeń spowodowanych zarówno działaniem sił przyrody (klęski żywiołowe) i rozwojem cywilizacyjnym (awarie, katastrofy), jak również działaniami wojennymi i terrorystycznymi.</a:t>
            </a:r>
          </a:p>
        </p:txBody>
      </p:sp>
      <p:sp>
        <p:nvSpPr>
          <p:cNvPr id="8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Zadania OSP w powszechnym systemie ochrony ludności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12216202"/>
      </p:ext>
    </p:extLst>
  </p:cSld>
  <p:clrMapOvr>
    <a:masterClrMapping/>
  </p:clrMapOvr>
  <p:transition spd="slow"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32202" y="1520328"/>
            <a:ext cx="8736376" cy="470837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sz="2400" dirty="0"/>
              <a:t>Umownie ochrona ludności obejmuje </a:t>
            </a:r>
            <a:r>
              <a:rPr lang="pl-PL" sz="2400" u="sng" dirty="0"/>
              <a:t>cztery etapy </a:t>
            </a:r>
            <a:r>
              <a:rPr lang="pl-PL" sz="2400" dirty="0"/>
              <a:t>działań: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  <a:p>
            <a:pPr algn="ctr">
              <a:lnSpc>
                <a:spcPct val="90000"/>
              </a:lnSpc>
            </a:pPr>
            <a:r>
              <a:rPr lang="pl-PL" sz="2400" dirty="0"/>
              <a:t> zapobieganie, czyli przedsięwzięcia minimalizujące straty, a w  tym: prace legislacyjne, planowanie, tworzenie zapasów, budowa struktur organizacyjnych, realizacja budowli i systemów zabezpieczających (ukrycia, schrony, wały przeciwpowodziowe, kontrola (graniczna i przewozowa itp.);</a:t>
            </a:r>
          </a:p>
        </p:txBody>
      </p:sp>
      <p:sp>
        <p:nvSpPr>
          <p:cNvPr id="9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Zadania OSP w powszechnym systemie ochrony ludności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Picture 6" descr="C:\Temp\4etap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1567" y="2041501"/>
            <a:ext cx="1935350" cy="18144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17714809"/>
      </p:ext>
    </p:extLst>
  </p:cSld>
  <p:clrMapOvr>
    <a:masterClrMapping/>
  </p:clrMapOvr>
  <p:transition spd="slow"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0" y="1636811"/>
            <a:ext cx="8694483" cy="45259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  <a:p>
            <a:pPr>
              <a:lnSpc>
                <a:spcPct val="90000"/>
              </a:lnSpc>
            </a:pPr>
            <a:r>
              <a:rPr lang="pl-PL" sz="2400" dirty="0"/>
              <a:t> osiąganie gotowości, a w tym: prowadzenie badań, doskonalenie służb ratowniczych, ich wyposażenie, edukacja społeczeństwa, szkolenie i ćwiczenia, opracowywanie procedur działania;</a:t>
            </a:r>
          </a:p>
          <a:p>
            <a:pPr>
              <a:lnSpc>
                <a:spcPct val="90000"/>
              </a:lnSpc>
            </a:pPr>
            <a:r>
              <a:rPr lang="pl-PL" sz="2400" dirty="0"/>
              <a:t>reagowanie na zagrożenia, a w tym: organizowanie ośrodków kierowania i koordynacji, poszukiwanie i udzielanie pomocy poszkodowanym, likwidacja ognisk zagrożeń, mobilizowanie służb ratowniczych i ochotników, informowanie władz, środków masowego przekazu i społeczeństwa;</a:t>
            </a:r>
          </a:p>
        </p:txBody>
      </p:sp>
      <p:sp>
        <p:nvSpPr>
          <p:cNvPr id="8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Zadania OSP w powszechnym systemie ochrony ludności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6566893"/>
      </p:ext>
    </p:extLst>
  </p:cSld>
  <p:clrMapOvr>
    <a:masterClrMapping/>
  </p:clrMapOvr>
  <p:transition spd="slow">
    <p:cut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06578" y="1493379"/>
            <a:ext cx="8018879" cy="45259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  <a:p>
            <a:pPr algn="just">
              <a:lnSpc>
                <a:spcPct val="90000"/>
              </a:lnSpc>
            </a:pPr>
            <a:r>
              <a:rPr lang="pl-PL" sz="2400" dirty="0"/>
              <a:t>odbudowa, czyli przywracanie stanu normalnego, a w tym: szacowanie strat, informowanie o prawach i obowiązkach, sprawne administrowanie, aktywizacja odbudowy zniszczeń i uszkodzeń, analizowanie potrzeb i realizacja zobowiązań, zapewnienie pomocy społecznej, precyzowanie wniosków;</a:t>
            </a:r>
          </a:p>
        </p:txBody>
      </p:sp>
      <p:sp>
        <p:nvSpPr>
          <p:cNvPr id="9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Zadania OSP w powszechnym systemie ochrony ludności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14683665"/>
      </p:ext>
    </p:extLst>
  </p:cSld>
  <p:clrMapOvr>
    <a:masterClrMapping/>
  </p:clrMapOvr>
  <p:transition spd="slow">
    <p:cut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872880" y="1980346"/>
            <a:ext cx="7467600" cy="45259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sz="2400" dirty="0"/>
              <a:t>Wójt, burmistrz, prezydent miasta zapewnia na obszarze gminy (miasta) realizację następujących zadań: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  <a:p>
            <a:pPr algn="ctr">
              <a:lnSpc>
                <a:spcPct val="90000"/>
              </a:lnSpc>
            </a:pPr>
            <a:r>
              <a:rPr lang="pl-PL" sz="2400" dirty="0"/>
              <a:t>całodobowe alarmowanie członków gminnego zespołu zarządzania kryzysowego, a w sytuacjach kryzysowych zapewnienie całodobowego dyżuru w celu zapewnienia przepływu informacji oraz dokumentowania prowadzonych czynności;</a:t>
            </a:r>
          </a:p>
          <a:p>
            <a:pPr algn="ctr">
              <a:lnSpc>
                <a:spcPct val="90000"/>
              </a:lnSpc>
            </a:pPr>
            <a:r>
              <a:rPr lang="pl-PL" sz="2400" dirty="0"/>
              <a:t>współdziałanie z centrami zarządzania kryzysowego organów administracji publicznej;</a:t>
            </a:r>
          </a:p>
          <a:p>
            <a:pPr algn="ctr">
              <a:lnSpc>
                <a:spcPct val="90000"/>
              </a:lnSpc>
            </a:pPr>
            <a:r>
              <a:rPr lang="pl-PL" sz="2400" dirty="0"/>
              <a:t>nadzór nad funkcjonowaniem systemu wykrywania i alarmowania oraz systemu wczesnego ostrzegania ludności;</a:t>
            </a:r>
          </a:p>
        </p:txBody>
      </p:sp>
      <p:sp>
        <p:nvSpPr>
          <p:cNvPr id="8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Zadania OSP w powszechnym systemie ochrony ludności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5418263"/>
      </p:ext>
    </p:extLst>
  </p:cSld>
  <p:clrMapOvr>
    <a:masterClrMapping/>
  </p:clrMapOvr>
  <p:transition spd="slow">
    <p:cut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Zadania OSP w powszechnym systemie ochrony ludności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36</a:t>
            </a:fld>
            <a:endParaRPr lang="pl-PL" sz="14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93545" y="2332037"/>
            <a:ext cx="7467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pl-PL" sz="2400"/>
              <a:t>współpracę z podmiotami realizującymi monitoring środowiska;</a:t>
            </a:r>
          </a:p>
          <a:p>
            <a:pPr algn="ctr">
              <a:lnSpc>
                <a:spcPct val="90000"/>
              </a:lnSpc>
            </a:pPr>
            <a:r>
              <a:rPr lang="pl-PL" sz="2400"/>
              <a:t>współdziałanie z podmiotami prowadzącymi akcje ratownicze, poszukiwawcze i humanitarne;</a:t>
            </a:r>
          </a:p>
          <a:p>
            <a:pPr algn="ctr">
              <a:lnSpc>
                <a:spcPct val="90000"/>
              </a:lnSpc>
            </a:pPr>
            <a:r>
              <a:rPr lang="pl-PL" sz="2400"/>
              <a:t>realizację zadań stałego dyżuru na potrzeby podwyższania gotowości obronnej państwa.</a:t>
            </a:r>
          </a:p>
        </p:txBody>
      </p:sp>
    </p:spTree>
    <p:extLst>
      <p:ext uri="{BB962C8B-B14F-4D97-AF65-F5344CB8AC3E}">
        <p14:creationId xmlns:p14="http://schemas.microsoft.com/office/powerpoint/2010/main" val="2579267836"/>
      </p:ext>
    </p:extLst>
  </p:cSld>
  <p:clrMapOvr>
    <a:masterClrMapping/>
  </p:clrMapOvr>
  <p:transition spd="slow">
    <p:cut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u="sng" dirty="0"/>
              <a:t>Bibliografia: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23850" y="1773238"/>
            <a:ext cx="8569325" cy="552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35560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355600">
              <a:spcBef>
                <a:spcPct val="20000"/>
              </a:spcBef>
              <a:buClr>
                <a:schemeClr val="accent1"/>
              </a:buClr>
              <a:buSzPct val="90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355600">
              <a:spcBef>
                <a:spcPct val="20000"/>
              </a:spcBef>
              <a:buClr>
                <a:schemeClr val="accent2"/>
              </a:buClr>
              <a:buSzPct val="85000"/>
              <a:buFont typeface="Arial" panose="020B0604020202020204" pitchFamily="34" charset="0"/>
              <a:buChar char="○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355600">
              <a:spcBef>
                <a:spcPct val="20000"/>
              </a:spcBef>
              <a:buClr>
                <a:srgbClr val="8D89A4"/>
              </a:buClr>
              <a:buSzPct val="9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355600">
              <a:spcBef>
                <a:spcPct val="20000"/>
              </a:spcBef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4"/>
              </a:buBlip>
            </a:pPr>
            <a:r>
              <a:rPr lang="pl-PL" altLang="pl-PL" sz="2400" dirty="0">
                <a:latin typeface="Times New Roman" panose="02020603050405020304" pitchFamily="18" charset="0"/>
              </a:rPr>
              <a:t>  </a:t>
            </a:r>
            <a:r>
              <a:rPr lang="pl-PL" altLang="pl-PL" sz="2400" dirty="0"/>
              <a:t>Ustawa z dnia 24 sierpnia 1991 roku o ochronie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/>
              <a:t>	przeciwpożarowej.(</a:t>
            </a:r>
            <a:r>
              <a:rPr lang="nn-NO" altLang="pl-PL" sz="2400" dirty="0"/>
              <a:t>Dz.U. 1991 Nr 81 poz. 351</a:t>
            </a:r>
            <a:r>
              <a:rPr lang="pl-PL" altLang="pl-PL" sz="2400" dirty="0"/>
              <a:t>);</a:t>
            </a:r>
          </a:p>
          <a:p>
            <a:pPr eaLnBrk="1" hangingPunct="1">
              <a:lnSpc>
                <a:spcPct val="40000"/>
              </a:lnSpc>
              <a:buClrTx/>
              <a:buSzTx/>
              <a:buFontTx/>
              <a:buNone/>
            </a:pPr>
            <a:endParaRPr lang="pl-PL" altLang="pl-PL" sz="2400" dirty="0"/>
          </a:p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4"/>
              </a:buBlip>
            </a:pPr>
            <a:r>
              <a:rPr lang="pl-PL" altLang="pl-PL" sz="2400" dirty="0">
                <a:solidFill>
                  <a:schemeClr val="tx2"/>
                </a:solidFill>
              </a:rPr>
              <a:t>  </a:t>
            </a:r>
            <a:r>
              <a:rPr lang="pl-PL" altLang="pl-PL" sz="2400" dirty="0"/>
              <a:t>Rozporządzenie Ministra Spraw Wewnętrznych i 	Administracji z dnia 18 lutego 2011 roku w sprawie 	szczegółowych zasad organizacji krajowego systemu 	ratowniczo-gaśniczego. (Dz.U.2011.46.239);</a:t>
            </a:r>
          </a:p>
          <a:p>
            <a:pPr eaLnBrk="1" hangingPunct="1">
              <a:lnSpc>
                <a:spcPct val="50000"/>
              </a:lnSpc>
              <a:buClrTx/>
              <a:buSzTx/>
              <a:buFontTx/>
              <a:buNone/>
            </a:pPr>
            <a:endParaRPr lang="pl-PL" altLang="pl-PL" sz="2400" dirty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4"/>
              </a:buBlip>
            </a:pPr>
            <a:r>
              <a:rPr lang="pl-PL" altLang="pl-PL" sz="2400" dirty="0"/>
              <a:t>  Regulamin Organizacyjny Jednostki Operacyjno-	Technicznej OSP zatwierdzony uchwałą nr 95/18/2004 	Prezydium Zarządu Głównego ZOSP RP z dnia 16 grudnia 	2004r;</a:t>
            </a:r>
          </a:p>
          <a:p>
            <a:pPr eaLnBrk="1" hangingPunct="1">
              <a:lnSpc>
                <a:spcPct val="60000"/>
              </a:lnSpc>
              <a:buClrTx/>
              <a:buSzTx/>
              <a:buFontTx/>
              <a:buNone/>
            </a:pPr>
            <a:endParaRPr lang="pl-PL" altLang="pl-PL" sz="2400" dirty="0"/>
          </a:p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4"/>
              </a:buBlip>
            </a:pPr>
            <a:r>
              <a:rPr lang="pl-PL" altLang="pl-PL" sz="2400" dirty="0"/>
              <a:t>  Przykładowy Statut Ochotniczej Straży Pożarnej;</a:t>
            </a:r>
          </a:p>
          <a:p>
            <a:pPr eaLnBrk="1" hangingPunct="1">
              <a:lnSpc>
                <a:spcPct val="80000"/>
              </a:lnSpc>
              <a:buClrTx/>
              <a:buSzTx/>
              <a:buFont typeface="Wingdings 2" panose="05020102010507070707" pitchFamily="18" charset="2"/>
              <a:buNone/>
            </a:pPr>
            <a:endParaRPr lang="pl-PL" altLang="pl-PL" sz="2400" dirty="0"/>
          </a:p>
          <a:p>
            <a:pPr eaLnBrk="1" hangingPunct="1">
              <a:lnSpc>
                <a:spcPct val="80000"/>
              </a:lnSpc>
              <a:buClrTx/>
              <a:buSzTx/>
              <a:buFont typeface="Wingdings 2" panose="05020102010507070707" pitchFamily="18" charset="2"/>
              <a:buNone/>
            </a:pPr>
            <a:r>
              <a:rPr lang="pl-PL" altLang="pl-PL" sz="2400" dirty="0"/>
              <a:t>    </a:t>
            </a:r>
          </a:p>
          <a:p>
            <a:pPr eaLnBrk="1" hangingPunct="1">
              <a:lnSpc>
                <a:spcPct val="80000"/>
              </a:lnSpc>
              <a:buClrTx/>
              <a:buSzTx/>
              <a:buFontTx/>
              <a:buNone/>
            </a:pPr>
            <a:endParaRPr lang="pl-PL" altLang="pl-PL" sz="2400" dirty="0"/>
          </a:p>
        </p:txBody>
      </p:sp>
    </p:spTree>
    <p:extLst>
      <p:ext uri="{BB962C8B-B14F-4D97-AF65-F5344CB8AC3E}">
        <p14:creationId xmlns:p14="http://schemas.microsoft.com/office/powerpoint/2010/main" val="3120438838"/>
      </p:ext>
    </p:extLst>
  </p:cSld>
  <p:clrMapOvr>
    <a:masterClrMapping/>
  </p:clrMapOvr>
  <p:transition spd="slow">
    <p:cut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u="sng" dirty="0"/>
              <a:t>Bibliografia: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74674" y="2154598"/>
            <a:ext cx="8569325" cy="426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35560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355600">
              <a:spcBef>
                <a:spcPct val="20000"/>
              </a:spcBef>
              <a:buClr>
                <a:schemeClr val="accent1"/>
              </a:buClr>
              <a:buSzPct val="90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355600">
              <a:spcBef>
                <a:spcPct val="20000"/>
              </a:spcBef>
              <a:buClr>
                <a:schemeClr val="accent2"/>
              </a:buClr>
              <a:buSzPct val="85000"/>
              <a:buFont typeface="Arial" panose="020B0604020202020204" pitchFamily="34" charset="0"/>
              <a:buChar char="○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355600">
              <a:spcBef>
                <a:spcPct val="20000"/>
              </a:spcBef>
              <a:buClr>
                <a:srgbClr val="8D89A4"/>
              </a:buClr>
              <a:buSzPct val="9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355600">
              <a:spcBef>
                <a:spcPct val="20000"/>
              </a:spcBef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40000"/>
              </a:lnSpc>
              <a:buClrTx/>
              <a:buSzTx/>
              <a:buFontTx/>
              <a:buNone/>
            </a:pPr>
            <a:endParaRPr lang="pl-PL" altLang="pl-PL" sz="2400" dirty="0"/>
          </a:p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4"/>
              </a:buBlip>
            </a:pPr>
            <a:r>
              <a:rPr lang="pl-PL" altLang="pl-PL" sz="2400" dirty="0">
                <a:solidFill>
                  <a:schemeClr val="tx2"/>
                </a:solidFill>
              </a:rPr>
              <a:t>  </a:t>
            </a:r>
            <a:r>
              <a:rPr lang="pl-PL" altLang="pl-PL" sz="2400" dirty="0"/>
              <a:t>Rozporządzenie Ministra Spraw Wewnętrznych i 	Administracji z dnia 31 lipca 2001 roku w sprawie 	szczegółowych zasad kierowania i współdziałania 	jednostek ochrony przeciwpożarowej biorących udział w 	działaniu ratowniczym. (Dz.U.2001 nr 82 poz. 895);</a:t>
            </a:r>
          </a:p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4"/>
              </a:buBlip>
            </a:pPr>
            <a:endParaRPr lang="pl-PL" altLang="pl-PL" sz="2400" dirty="0"/>
          </a:p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4"/>
              </a:buBlip>
            </a:pPr>
            <a:r>
              <a:rPr lang="pl-PL" altLang="pl-PL" sz="2400" dirty="0"/>
              <a:t>  Ustawa z dnia 26 kwietnia 2007 roku o zarządzaniu 	kryzysowym.(</a:t>
            </a:r>
            <a:r>
              <a:rPr lang="nn-NO" altLang="pl-PL" sz="2400" dirty="0"/>
              <a:t>Dz.U. </a:t>
            </a:r>
            <a:r>
              <a:rPr lang="pl-PL" altLang="pl-PL" sz="2400" dirty="0"/>
              <a:t>2007</a:t>
            </a:r>
            <a:r>
              <a:rPr lang="nn-NO" altLang="pl-PL" sz="2400" dirty="0"/>
              <a:t> Nr 8</a:t>
            </a:r>
            <a:r>
              <a:rPr lang="pl-PL" altLang="pl-PL" sz="2400" dirty="0"/>
              <a:t>9</a:t>
            </a:r>
            <a:r>
              <a:rPr lang="nn-NO" altLang="pl-PL" sz="2400" dirty="0"/>
              <a:t> poz. </a:t>
            </a:r>
            <a:r>
              <a:rPr lang="pl-PL" altLang="pl-PL" sz="2400" dirty="0"/>
              <a:t>590);</a:t>
            </a:r>
          </a:p>
          <a:p>
            <a:pPr eaLnBrk="1" hangingPunct="1">
              <a:lnSpc>
                <a:spcPct val="50000"/>
              </a:lnSpc>
              <a:buClrTx/>
              <a:buSzTx/>
              <a:buFontTx/>
              <a:buNone/>
            </a:pPr>
            <a:endParaRPr lang="pl-PL" altLang="pl-PL" sz="2400" dirty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buClrTx/>
              <a:buSzTx/>
              <a:buFont typeface="Wingdings 2" panose="05020102010507070707" pitchFamily="18" charset="2"/>
              <a:buBlip>
                <a:blip r:embed="rId4"/>
              </a:buBlip>
            </a:pPr>
            <a:r>
              <a:rPr lang="pl-PL" altLang="pl-PL" sz="2400" dirty="0"/>
              <a:t>  https://mswia.gov.pl/</a:t>
            </a:r>
          </a:p>
          <a:p>
            <a:pPr eaLnBrk="1" hangingPunct="1">
              <a:lnSpc>
                <a:spcPct val="80000"/>
              </a:lnSpc>
              <a:buClrTx/>
              <a:buSzTx/>
              <a:buFont typeface="Wingdings 2" panose="05020102010507070707" pitchFamily="18" charset="2"/>
              <a:buNone/>
            </a:pPr>
            <a:r>
              <a:rPr lang="pl-PL" altLang="pl-PL" sz="2400" dirty="0"/>
              <a:t>  </a:t>
            </a:r>
          </a:p>
          <a:p>
            <a:pPr eaLnBrk="1" hangingPunct="1">
              <a:lnSpc>
                <a:spcPct val="80000"/>
              </a:lnSpc>
              <a:buClrTx/>
              <a:buSzTx/>
              <a:buFontTx/>
              <a:buNone/>
            </a:pPr>
            <a:endParaRPr lang="pl-PL" altLang="pl-PL" sz="2400" dirty="0"/>
          </a:p>
        </p:txBody>
      </p:sp>
    </p:spTree>
    <p:extLst>
      <p:ext uri="{BB962C8B-B14F-4D97-AF65-F5344CB8AC3E}">
        <p14:creationId xmlns:p14="http://schemas.microsoft.com/office/powerpoint/2010/main" val="377129529"/>
      </p:ext>
    </p:extLst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altLang="pl-PL" sz="2400" dirty="0"/>
              <a:t>Jednostki organizacyjne ochrony przeciwpożarowej</a:t>
            </a:r>
            <a:br>
              <a:rPr lang="pl-PL" altLang="pl-PL" sz="2400" dirty="0"/>
            </a:br>
            <a:r>
              <a:rPr lang="pl-PL" altLang="pl-PL" sz="2400" dirty="0"/>
              <a:t> i ich zadania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121186" y="1702744"/>
            <a:ext cx="8921000" cy="567304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7200" indent="-457200" algn="ctr" eaLnBrk="1" hangingPunct="1">
              <a:lnSpc>
                <a:spcPct val="80000"/>
              </a:lnSpc>
              <a:buFontTx/>
              <a:buNone/>
              <a:defRPr/>
            </a:pPr>
            <a:r>
              <a:rPr lang="pl-PL" altLang="pl-PL" sz="2400" b="1" dirty="0"/>
              <a:t>Ochrona przeciwpożarowa polega na realizacji przedsięwzięć mających na celu ochronę życia, zdrowia, mienia lub środowiska przed pożarem, klęską żywiołową lub innym miejscowym zagrożeniem poprzez</a:t>
            </a:r>
            <a:r>
              <a:rPr lang="pl-PL" altLang="pl-PL" sz="2000" b="1" dirty="0"/>
              <a:t>:</a:t>
            </a:r>
            <a:r>
              <a:rPr lang="pl-PL" altLang="pl-PL" sz="1800" b="1" dirty="0"/>
              <a:t> </a:t>
            </a:r>
          </a:p>
          <a:p>
            <a:pPr marL="457200" indent="-457200" algn="ctr" eaLnBrk="1" hangingPunct="1">
              <a:lnSpc>
                <a:spcPct val="80000"/>
              </a:lnSpc>
              <a:buFontTx/>
              <a:buNone/>
              <a:defRPr/>
            </a:pPr>
            <a:endParaRPr lang="pl-PL" altLang="pl-PL" sz="1800" dirty="0"/>
          </a:p>
          <a:p>
            <a:pPr marL="0" indent="0" algn="ctr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r>
              <a:rPr lang="pl-PL" altLang="pl-PL" sz="2400" dirty="0"/>
              <a:t>Zapobieganie powstawaniu i rozprzestrzenianiu się pożaru, klęski żywiołowej lub innego miejscowego zagrożenia;</a:t>
            </a:r>
            <a:r>
              <a:rPr lang="pl-PL" altLang="pl-PL" sz="2000" dirty="0"/>
              <a:t> </a:t>
            </a:r>
          </a:p>
          <a:p>
            <a:pPr marL="457200" indent="-457200" algn="ctr" eaLnBrk="1" hangingPunct="1">
              <a:lnSpc>
                <a:spcPct val="80000"/>
              </a:lnSpc>
              <a:buFontTx/>
              <a:buNone/>
              <a:defRPr/>
            </a:pPr>
            <a:endParaRPr lang="pl-PL" altLang="pl-PL" sz="2000" dirty="0"/>
          </a:p>
          <a:p>
            <a:pPr marL="457200" indent="-457200" algn="ctr" eaLnBrk="1" hangingPunct="1">
              <a:lnSpc>
                <a:spcPct val="80000"/>
              </a:lnSpc>
              <a:buFontTx/>
              <a:buNone/>
              <a:defRPr/>
            </a:pPr>
            <a:r>
              <a:rPr lang="pl-PL" altLang="pl-PL" sz="2400" dirty="0"/>
              <a:t>   Zapewnienie sił i środków do zwalczania pożaru, klęski żywiołowej lub innego miejscowego zagrożenia</a:t>
            </a:r>
            <a:r>
              <a:rPr lang="pl-PL" altLang="pl-PL" sz="2000" dirty="0"/>
              <a:t>;</a:t>
            </a:r>
          </a:p>
          <a:p>
            <a:pPr marL="457200" indent="-457200" algn="ctr" eaLnBrk="1" hangingPunct="1">
              <a:lnSpc>
                <a:spcPct val="80000"/>
              </a:lnSpc>
              <a:buFontTx/>
              <a:buNone/>
              <a:defRPr/>
            </a:pPr>
            <a:endParaRPr lang="pl-PL" altLang="pl-PL" sz="1800" dirty="0"/>
          </a:p>
          <a:p>
            <a:pPr marL="457200" indent="-457200" eaLnBrk="1" hangingPunct="1">
              <a:lnSpc>
                <a:spcPct val="80000"/>
              </a:lnSpc>
              <a:buFontTx/>
              <a:buNone/>
              <a:defRPr/>
            </a:pPr>
            <a:r>
              <a:rPr lang="pl-PL" altLang="pl-PL" sz="2400" dirty="0"/>
              <a:t>      Prowadzenie działań ratowniczych</a:t>
            </a:r>
            <a:r>
              <a:rPr lang="pl-PL" altLang="pl-PL" sz="1800" dirty="0"/>
              <a:t>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4073667"/>
      </p:ext>
    </p:extLst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693545" y="1471558"/>
            <a:ext cx="8381172" cy="567304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pl-PL" altLang="pl-PL" sz="2400" dirty="0"/>
              <a:t>    </a:t>
            </a:r>
          </a:p>
          <a:p>
            <a:pPr marL="457200" indent="-457200" eaLnBrk="1" hangingPunct="1"/>
            <a:r>
              <a:rPr lang="pl-PL" altLang="pl-PL" sz="2400" dirty="0"/>
              <a:t>jednostki organizacyjne PSP;</a:t>
            </a:r>
          </a:p>
          <a:p>
            <a:pPr marL="457200" indent="-457200" eaLnBrk="1" hangingPunct="1"/>
            <a:r>
              <a:rPr lang="pl-PL" altLang="pl-PL" sz="2400" dirty="0"/>
              <a:t>jednostki organizacyjne WOP;</a:t>
            </a:r>
          </a:p>
          <a:p>
            <a:pPr marL="457200" indent="-457200" eaLnBrk="1" hangingPunct="1"/>
            <a:r>
              <a:rPr lang="pl-PL" altLang="pl-PL" sz="2400" dirty="0"/>
              <a:t>zakładowa straż pożarna;</a:t>
            </a:r>
          </a:p>
          <a:p>
            <a:pPr marL="457200" indent="-457200" eaLnBrk="1" hangingPunct="1"/>
            <a:r>
              <a:rPr lang="pl-PL" altLang="pl-PL" sz="2400" dirty="0"/>
              <a:t>zakładowa służba ratownicza;</a:t>
            </a:r>
          </a:p>
          <a:p>
            <a:pPr marL="457200" indent="-457200" eaLnBrk="1" hangingPunct="1"/>
            <a:r>
              <a:rPr lang="pl-PL" altLang="pl-PL" sz="2400" dirty="0"/>
              <a:t>gminna zawodowa straż pożarna;</a:t>
            </a:r>
          </a:p>
          <a:p>
            <a:pPr marL="457200" indent="-457200" eaLnBrk="1" hangingPunct="1"/>
            <a:r>
              <a:rPr lang="pl-PL" altLang="pl-PL" sz="2400" dirty="0"/>
              <a:t>powiatowa (miejska) zawodowa straż pożarna;</a:t>
            </a:r>
          </a:p>
          <a:p>
            <a:pPr marL="457200" indent="-457200" eaLnBrk="1" hangingPunct="1"/>
            <a:r>
              <a:rPr lang="pl-PL" altLang="pl-PL" sz="2400" dirty="0"/>
              <a:t>terenowa służba ratownicza;</a:t>
            </a:r>
          </a:p>
          <a:p>
            <a:pPr marL="457200" indent="-457200" eaLnBrk="1" hangingPunct="1"/>
            <a:r>
              <a:rPr lang="pl-PL" altLang="pl-PL" sz="2400" dirty="0"/>
              <a:t>ochotnicza straż pożarna;</a:t>
            </a:r>
          </a:p>
          <a:p>
            <a:pPr marL="457200" indent="-457200" eaLnBrk="1" hangingPunct="1"/>
            <a:r>
              <a:rPr lang="pl-PL" altLang="pl-PL" sz="2400" dirty="0"/>
              <a:t>związek ochotniczych straży pożarnych;</a:t>
            </a:r>
          </a:p>
          <a:p>
            <a:pPr marL="457200" indent="-457200" eaLnBrk="1" hangingPunct="1"/>
            <a:r>
              <a:rPr lang="pl-PL" altLang="pl-PL" sz="2400" dirty="0"/>
              <a:t>inne jednostki ratownicze.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altLang="pl-PL" sz="2400" dirty="0"/>
              <a:t>Jednostki organizacyjne ochrony przeciwpożarowej</a:t>
            </a:r>
            <a:br>
              <a:rPr lang="pl-PL" altLang="pl-PL" sz="2400" dirty="0"/>
            </a:br>
            <a:r>
              <a:rPr lang="pl-PL" altLang="pl-PL" sz="2400" dirty="0"/>
              <a:t> i ich zadania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7379863"/>
      </p:ext>
    </p:extLst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/>
          <p:nvPr/>
        </p:nvSpPr>
        <p:spPr>
          <a:xfrm>
            <a:off x="447402" y="1600267"/>
            <a:ext cx="8465244" cy="32666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79476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2400" dirty="0"/>
              <a:t>Prowadzenie działalności mającej na celu zapobieganie pożarom </a:t>
            </a:r>
          </a:p>
          <a:p>
            <a:pPr marL="420624" indent="-384048" algn="ctr">
              <a:lnSpc>
                <a:spcPct val="80000"/>
              </a:lnSpc>
              <a:defRPr/>
            </a:pPr>
            <a:endParaRPr lang="pl-PL" altLang="pl-PL" sz="2400" dirty="0"/>
          </a:p>
          <a:p>
            <a:pPr marL="420624" indent="-384048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2400" dirty="0"/>
              <a:t> Udział w akcjach ratowniczych </a:t>
            </a:r>
          </a:p>
          <a:p>
            <a:pPr marL="420624" indent="-384048" algn="ctr">
              <a:lnSpc>
                <a:spcPct val="80000"/>
              </a:lnSpc>
              <a:defRPr/>
            </a:pPr>
            <a:endParaRPr lang="pl-PL" altLang="pl-PL" sz="2400" dirty="0"/>
          </a:p>
          <a:p>
            <a:pPr marL="420624" indent="-384048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2400" dirty="0"/>
              <a:t> Informowanie ludności o istniejących zagrożeniach   pożarowych i ekologicznych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2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" name="Shape 1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Shape 141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Shape 143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8" name="Shape 12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altLang="pl-PL" sz="2400" dirty="0"/>
              <a:t>Podstawy prawne funkcjonowania OSP i ZOSP RP</a:t>
            </a:r>
            <a:endParaRPr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Shape 152"/>
          <p:cNvSpPr txBox="1">
            <a:spLocks noGrp="1"/>
          </p:cNvSpPr>
          <p:nvPr>
            <p:ph type="body" idx="2"/>
          </p:nvPr>
        </p:nvSpPr>
        <p:spPr>
          <a:xfrm>
            <a:off x="447402" y="3907512"/>
            <a:ext cx="8097096" cy="286989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571500" lvl="0" indent="-45720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altLang="pl-PL" sz="2400" dirty="0">
                <a:latin typeface="+mj-lt"/>
              </a:rPr>
              <a:t>Upowszechnianie kultury fizycznej i sportu oraz prowadzenia działalności kulturalnej i oświatowej,</a:t>
            </a:r>
          </a:p>
          <a:p>
            <a:pPr marL="114300" lvl="0" indent="0">
              <a:buClr>
                <a:schemeClr val="tx1"/>
              </a:buClr>
              <a:buNone/>
            </a:pPr>
            <a:endParaRPr lang="pl-PL" altLang="pl-PL" sz="2400" dirty="0">
              <a:latin typeface="+mj-lt"/>
            </a:endParaRPr>
          </a:p>
          <a:p>
            <a:pPr marL="571500" lvl="0" indent="-45720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altLang="pl-PL" sz="2400" dirty="0">
                <a:latin typeface="+mj-lt"/>
              </a:rPr>
              <a:t>Działania na rzecz ochrony środowiska,</a:t>
            </a:r>
          </a:p>
          <a:p>
            <a:pPr marL="114300" lvl="0" indent="0">
              <a:buClr>
                <a:schemeClr val="tx1"/>
              </a:buClr>
              <a:buNone/>
            </a:pPr>
            <a:endParaRPr lang="pl-PL" altLang="pl-PL" sz="2400" dirty="0">
              <a:latin typeface="+mj-lt"/>
            </a:endParaRPr>
          </a:p>
          <a:p>
            <a:pPr marL="571500" lvl="0" indent="-45720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altLang="pl-PL" sz="2400" dirty="0">
                <a:latin typeface="+mj-lt"/>
              </a:rPr>
              <a:t>Wspomaganie rozwoju społeczności lokalnych,</a:t>
            </a:r>
            <a:endParaRPr sz="24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Shape 168"/>
          <p:cNvSpPr txBox="1">
            <a:spLocks noGrp="1"/>
          </p:cNvSpPr>
          <p:nvPr>
            <p:ph type="body" idx="2"/>
          </p:nvPr>
        </p:nvSpPr>
        <p:spPr>
          <a:xfrm>
            <a:off x="462144" y="1371176"/>
            <a:ext cx="7921169" cy="59553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7200" indent="-457200" algn="ctr">
              <a:lnSpc>
                <a:spcPct val="90000"/>
              </a:lnSpc>
              <a:buNone/>
              <a:defRPr/>
            </a:pPr>
            <a:r>
              <a:rPr lang="pl-PL" altLang="pl-PL" sz="4800" b="1" dirty="0">
                <a:latin typeface="Times New Roman" pitchFamily="18" charset="0"/>
              </a:rPr>
              <a:t> </a:t>
            </a:r>
            <a:r>
              <a:rPr lang="pl-PL" altLang="pl-PL" b="1" dirty="0"/>
              <a:t>Zadania i cele Ochotnicza Straż Pożarna realizuje przez:</a:t>
            </a:r>
          </a:p>
          <a:p>
            <a:pPr marL="457200" indent="-457200">
              <a:lnSpc>
                <a:spcPct val="90000"/>
              </a:lnSpc>
              <a:buNone/>
              <a:defRPr/>
            </a:pPr>
            <a:endParaRPr lang="pl-PL" altLang="pl-PL" b="1" dirty="0"/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pl-PL" altLang="pl-PL" sz="2800" dirty="0"/>
              <a:t>Organizowanie swoich członków do działalności na rzecz ochrony przeciwpożarowej i ochrony ludności;</a:t>
            </a:r>
          </a:p>
          <a:p>
            <a:pPr marL="0" indent="0" algn="ctr">
              <a:lnSpc>
                <a:spcPct val="90000"/>
              </a:lnSpc>
              <a:buNone/>
              <a:defRPr/>
            </a:pPr>
            <a:endParaRPr lang="pl-PL" altLang="pl-PL" sz="2800" dirty="0"/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pl-PL" altLang="pl-PL" sz="2800" dirty="0"/>
              <a:t>Przedstawianie organom władzy samorządowej i administracji rządowej wniosków w sprawach ochrony przeciwpożarowej oraz ratownictwa;</a:t>
            </a:r>
          </a:p>
          <a:p>
            <a:pPr marL="0" indent="0" algn="ctr">
              <a:lnSpc>
                <a:spcPct val="90000"/>
              </a:lnSpc>
              <a:buNone/>
              <a:defRPr/>
            </a:pPr>
            <a:endParaRPr lang="pl-PL" altLang="pl-PL" sz="2800" dirty="0"/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pl-PL" altLang="pl-PL" sz="2800" dirty="0"/>
              <a:t>Organizowanie zespołu ratowniczego;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12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altLang="pl-PL" sz="2400" dirty="0"/>
              <a:t>Podstawy prawne funkcjonowania OSP i ZOSP RP</a:t>
            </a:r>
            <a:endParaRPr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Shape 17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Shape 178"/>
          <p:cNvSpPr txBox="1">
            <a:spLocks noGrp="1"/>
          </p:cNvSpPr>
          <p:nvPr>
            <p:ph type="body" idx="2"/>
          </p:nvPr>
        </p:nvSpPr>
        <p:spPr>
          <a:xfrm>
            <a:off x="467543" y="1579392"/>
            <a:ext cx="8216267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spcBef>
                <a:spcPct val="0"/>
              </a:spcBef>
              <a:buClrTx/>
              <a:buSzTx/>
              <a:buNone/>
            </a:pPr>
            <a:r>
              <a:rPr lang="pl-PL" altLang="pl-PL" sz="2800" dirty="0"/>
              <a:t>Prowadzenie szkolenia ratowniczego;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800" dirty="0"/>
              <a:t>Organizowanie młodzieżowej i kobiecej drużyny pożarniczej;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2800" dirty="0"/>
          </a:p>
          <a:p>
            <a:pPr marL="276860" indent="0">
              <a:spcBef>
                <a:spcPct val="0"/>
              </a:spcBef>
              <a:buClrTx/>
              <a:buSzTx/>
              <a:buNone/>
            </a:pPr>
            <a:r>
              <a:rPr lang="pl-PL" altLang="pl-PL" sz="2800" dirty="0"/>
              <a:t>Organizowanie zespołów świetlicowych, bibliotek, orkiestr,  teatrów amatorskich, chórów, sekcji sportowych i innych form pracy społeczno-wychowawczej;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2800" dirty="0"/>
          </a:p>
          <a:p>
            <a:pPr marL="276860" indent="0">
              <a:spcBef>
                <a:spcPct val="0"/>
              </a:spcBef>
              <a:buClrTx/>
              <a:buSzTx/>
              <a:buNone/>
            </a:pPr>
            <a:r>
              <a:rPr lang="pl-PL" altLang="pl-PL" sz="2800" dirty="0"/>
              <a:t>Organizowanie zawodów sportowych.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1" name="Shape 1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12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altLang="pl-PL" sz="2400" dirty="0"/>
              <a:t>Podstawy prawne funkcjonowania OSP i ZOSP RP</a:t>
            </a:r>
            <a:endParaRPr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282438" y="1476387"/>
            <a:ext cx="7107282" cy="452714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u="sng" dirty="0">
                <a:solidFill>
                  <a:srgbClr val="002060"/>
                </a:solidFill>
              </a:rPr>
              <a:t>Obowiązki ratownika OSP</a:t>
            </a:r>
            <a:endParaRPr lang="pl-PL" sz="2520" b="1" i="0" u="sng" strike="noStrike" cap="none" dirty="0">
              <a:solidFill>
                <a:srgbClr val="002060"/>
              </a:solidFill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223000" y="2082946"/>
            <a:ext cx="8921000" cy="492889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7200" indent="-457200">
              <a:buClr>
                <a:srgbClr val="002060"/>
              </a:buClr>
              <a:buSzPct val="70000"/>
              <a:buFont typeface="Wingdings" panose="05000000000000000000" pitchFamily="2" charset="2"/>
              <a:buChar char="q"/>
              <a:defRPr/>
            </a:pPr>
            <a:r>
              <a:rPr lang="pl-PL" altLang="pl-PL" sz="2800" dirty="0"/>
              <a:t>Wykonywanie rozkazów i poleceń dowódców;</a:t>
            </a:r>
          </a:p>
          <a:p>
            <a:pPr marL="0" indent="0" algn="ctr">
              <a:buNone/>
              <a:defRPr/>
            </a:pPr>
            <a:endParaRPr lang="pl-PL" altLang="pl-PL" sz="2800" dirty="0"/>
          </a:p>
          <a:p>
            <a:pPr marL="457200" indent="-457200">
              <a:buClr>
                <a:srgbClr val="002060"/>
              </a:buClr>
              <a:buSzPct val="70000"/>
              <a:buFont typeface="Wingdings" panose="05000000000000000000" pitchFamily="2" charset="2"/>
              <a:buChar char="q"/>
              <a:defRPr/>
            </a:pPr>
            <a:r>
              <a:rPr lang="pl-PL" altLang="pl-PL" sz="2800" dirty="0"/>
              <a:t>Niezwłoczne stawianie się w wyznaczone miejsce na zarządzony alarm;</a:t>
            </a:r>
          </a:p>
          <a:p>
            <a:pPr marL="0" indent="0" algn="ctr">
              <a:buNone/>
              <a:defRPr/>
            </a:pPr>
            <a:endParaRPr lang="pl-PL" altLang="pl-PL" sz="2800" dirty="0"/>
          </a:p>
          <a:p>
            <a:pPr marL="457200" indent="-457200">
              <a:buClr>
                <a:srgbClr val="002060"/>
              </a:buClr>
              <a:buSzPct val="75000"/>
              <a:buFont typeface="Wingdings" panose="05000000000000000000" pitchFamily="2" charset="2"/>
              <a:buChar char="q"/>
              <a:defRPr/>
            </a:pPr>
            <a:r>
              <a:rPr lang="pl-PL" altLang="pl-PL" sz="2800" dirty="0"/>
              <a:t>Sprawdzanie sprzętu i wyposażenia przydzielonego do obsługi;</a:t>
            </a:r>
          </a:p>
          <a:p>
            <a:pPr marL="0" indent="0" algn="ctr">
              <a:buNone/>
              <a:defRPr/>
            </a:pPr>
            <a:endParaRPr lang="pl-PL" altLang="pl-PL" sz="2800" dirty="0"/>
          </a:p>
          <a:p>
            <a:pPr marL="457200" indent="-457200">
              <a:buClr>
                <a:srgbClr val="002060"/>
              </a:buClr>
              <a:buSzPct val="75000"/>
              <a:buFont typeface="Wingdings" panose="05000000000000000000" pitchFamily="2" charset="2"/>
              <a:buChar char="q"/>
              <a:defRPr/>
            </a:pPr>
            <a:r>
              <a:rPr lang="pl-PL" altLang="pl-PL" sz="2800" dirty="0"/>
              <a:t>Zaangażowanie w wykonanie powierzonego zadania bojowego;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126"/>
          <p:cNvSpPr txBox="1">
            <a:spLocks/>
          </p:cNvSpPr>
          <p:nvPr/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>
              <a:buClr>
                <a:srgbClr val="FF0000"/>
              </a:buClr>
              <a:buSzPct val="25000"/>
            </a:pPr>
            <a:r>
              <a:rPr lang="pl-PL" altLang="pl-PL" sz="2400" dirty="0"/>
              <a:t>Podstawy prawne funkcjonowania OSP i ZOSP RP</a:t>
            </a:r>
            <a:endParaRPr lang="pl-PL" sz="2520" dirty="0"/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1977</Words>
  <Application>Microsoft Office PowerPoint</Application>
  <PresentationFormat>Pokaz na ekranie (4:3)</PresentationFormat>
  <Paragraphs>362</Paragraphs>
  <Slides>38</Slides>
  <Notes>38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38</vt:i4>
      </vt:variant>
    </vt:vector>
  </HeadingPairs>
  <TitlesOfParts>
    <vt:vector size="47" baseType="lpstr">
      <vt:lpstr>Arial Black</vt:lpstr>
      <vt:lpstr>Calibri</vt:lpstr>
      <vt:lpstr>Noto Sans Symbols</vt:lpstr>
      <vt:lpstr>Times New Roman</vt:lpstr>
      <vt:lpstr>Wingdings 2</vt:lpstr>
      <vt:lpstr>Wingdings</vt:lpstr>
      <vt:lpstr>Arial</vt:lpstr>
      <vt:lpstr>Moduł</vt:lpstr>
      <vt:lpstr>Moduł</vt:lpstr>
      <vt:lpstr>TEMAT 1:   Struktura i organizacja ochrony przeciwpożarowej, Ochotniczych Straży Pożarnych oraz ochrony ludności </vt:lpstr>
      <vt:lpstr>MATERIAŁ NAUCZANIA</vt:lpstr>
      <vt:lpstr>Podstawy prawne funkcjonowania OSP i ZOSP RP</vt:lpstr>
      <vt:lpstr>Jednostki organizacyjne ochrony przeciwpożarowej  i ich zadania</vt:lpstr>
      <vt:lpstr>Jednostki organizacyjne ochrony przeciwpożarowej  i ich zadania</vt:lpstr>
      <vt:lpstr>Podstawy prawne funkcjonowania OSP i ZOSP RP</vt:lpstr>
      <vt:lpstr>Podstawy prawne funkcjonowania OSP i ZOSP RP</vt:lpstr>
      <vt:lpstr>Podstawy prawne funkcjonowania OSP i ZOSP RP</vt:lpstr>
      <vt:lpstr>Obowiązki ratownika OSP</vt:lpstr>
      <vt:lpstr>Podstawy prawne funkcjonowania OSP i ZOSP RP</vt:lpstr>
      <vt:lpstr>Uprawnienia ratownika OSP</vt:lpstr>
      <vt:lpstr>Podstawy Prawne Funkcjonowania OSP i ZOSP RP</vt:lpstr>
      <vt:lpstr>Wymagania stawiane ratownikom OSP</vt:lpstr>
      <vt:lpstr>Wymagania stawiane ratownikom OSP</vt:lpstr>
      <vt:lpstr>Krajowy System Ratowniczo-Gaśniczy</vt:lpstr>
      <vt:lpstr>Krajowy System Ratowniczo-Gaśniczy</vt:lpstr>
      <vt:lpstr>Schemat organizacyjny KSRG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Współpraca OSP z innymi podmiotami</vt:lpstr>
      <vt:lpstr>Współpraca OSP z innymi podmiotami</vt:lpstr>
      <vt:lpstr>Współpraca OSP z innymi podmiotami</vt:lpstr>
      <vt:lpstr>Zadania OSP w powszechnym systemie ochrony ludności</vt:lpstr>
      <vt:lpstr>Zadania OSP w powszechnym systemie ochrony ludności</vt:lpstr>
      <vt:lpstr>Zadania OSP w powszechnym systemie ochrony ludności</vt:lpstr>
      <vt:lpstr>Zadania OSP w powszechnym systemie ochrony ludności</vt:lpstr>
      <vt:lpstr>Zadania OSP w powszechnym systemie ochrony ludności</vt:lpstr>
      <vt:lpstr>Zadania OSP w powszechnym systemie ochrony ludności</vt:lpstr>
      <vt:lpstr>Bibliografia:</vt:lpstr>
      <vt:lpstr>Bibliografia: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1:   Struktura i organizacja ochrony przeciwpożarowej, Ochotniczych Straży Pożarnych oraz ochrony ludności</dc:title>
  <dc:creator>Operacja</dc:creator>
  <cp:lastModifiedBy>Operacja</cp:lastModifiedBy>
  <cp:revision>18</cp:revision>
  <dcterms:modified xsi:type="dcterms:W3CDTF">2018-02-14T07:57:57Z</dcterms:modified>
</cp:coreProperties>
</file>