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</p:sldMasterIdLst>
  <p:notesMasterIdLst>
    <p:notesMasterId r:id="rId60"/>
  </p:notesMasterIdLst>
  <p:sldIdLst>
    <p:sldId id="256" r:id="rId2"/>
    <p:sldId id="340" r:id="rId3"/>
    <p:sldId id="341" r:id="rId4"/>
    <p:sldId id="264" r:id="rId5"/>
    <p:sldId id="265" r:id="rId6"/>
    <p:sldId id="266" r:id="rId7"/>
    <p:sldId id="267" r:id="rId8"/>
    <p:sldId id="269" r:id="rId9"/>
    <p:sldId id="270" r:id="rId10"/>
    <p:sldId id="271" r:id="rId11"/>
    <p:sldId id="272" r:id="rId12"/>
    <p:sldId id="318" r:id="rId13"/>
    <p:sldId id="319" r:id="rId14"/>
    <p:sldId id="320" r:id="rId15"/>
    <p:sldId id="325" r:id="rId16"/>
    <p:sldId id="321" r:id="rId17"/>
    <p:sldId id="322" r:id="rId18"/>
    <p:sldId id="323" r:id="rId19"/>
    <p:sldId id="279" r:id="rId20"/>
    <p:sldId id="280" r:id="rId21"/>
    <p:sldId id="281" r:id="rId22"/>
    <p:sldId id="326" r:id="rId23"/>
    <p:sldId id="282" r:id="rId24"/>
    <p:sldId id="283" r:id="rId25"/>
    <p:sldId id="286" r:id="rId26"/>
    <p:sldId id="330" r:id="rId27"/>
    <p:sldId id="284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331" r:id="rId36"/>
    <p:sldId id="327" r:id="rId37"/>
    <p:sldId id="328" r:id="rId38"/>
    <p:sldId id="329" r:id="rId39"/>
    <p:sldId id="332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33" r:id="rId52"/>
    <p:sldId id="306" r:id="rId53"/>
    <p:sldId id="307" r:id="rId54"/>
    <p:sldId id="334" r:id="rId55"/>
    <p:sldId id="335" r:id="rId56"/>
    <p:sldId id="316" r:id="rId57"/>
    <p:sldId id="336" r:id="rId58"/>
    <p:sldId id="339" r:id="rId59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61"/>
      <p:bold r:id="rId62"/>
      <p:italic r:id="rId63"/>
      <p:boldItalic r:id="rId64"/>
    </p:embeddedFont>
    <p:embeddedFont>
      <p:font typeface="Arial Black" panose="020B0A04020102020204" pitchFamily="34" charset="0"/>
      <p:bold r:id="rId6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410" autoAdjust="0"/>
  </p:normalViewPr>
  <p:slideViewPr>
    <p:cSldViewPr>
      <p:cViewPr varScale="1">
        <p:scale>
          <a:sx n="88" d="100"/>
          <a:sy n="88" d="100"/>
        </p:scale>
        <p:origin x="146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857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font" Target="fonts/font3.fntdata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4.fntdata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6773368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Shape 11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pl-PL" sz="12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078832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179866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ajd tytułow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>
            <a:off x="0" y="0"/>
            <a:ext cx="9143998" cy="513542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Shape 19"/>
          <p:cNvSpPr txBox="1">
            <a:spLocks noGrp="1"/>
          </p:cNvSpPr>
          <p:nvPr>
            <p:ph type="ctrTitle"/>
          </p:nvPr>
        </p:nvSpPr>
        <p:spPr>
          <a:xfrm>
            <a:off x="685800" y="3355848"/>
            <a:ext cx="8077199" cy="167335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ubTitle" idx="1"/>
          </p:nvPr>
        </p:nvSpPr>
        <p:spPr>
          <a:xfrm>
            <a:off x="685800" y="1828800"/>
            <a:ext cx="8077199" cy="14996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360"/>
              </a:spcBef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360"/>
              </a:spcBef>
              <a:buClr>
                <a:schemeClr val="accent3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Shape 24"/>
          <p:cNvSpPr/>
          <p:nvPr/>
        </p:nvSpPr>
        <p:spPr>
          <a:xfrm>
            <a:off x="0" y="5128333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altLang="pl-PL"/>
              <a:t>Szkolenie kierowców OSP</a:t>
            </a: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altLang="pl-PL"/>
              <a:t>Łączność i alarmowanie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2D75DE-8AC5-4691-9E87-55D76BA78E9F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073676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altLang="pl-PL"/>
              <a:t>Szkolenie kierowców OSP</a:t>
            </a: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altLang="pl-PL"/>
              <a:t>Łączność i alarmowanie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68FD08-3CF6-48EB-B304-2BB087B9BB7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776068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ytuł i zawartość nad teks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7772400" cy="198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85800" y="4114800"/>
            <a:ext cx="7772400" cy="198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pl-PL" altLang="pl-PL"/>
              <a:t>Szkolenie kierowców OSP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pl-PL" altLang="pl-PL"/>
              <a:t>Łączność i alarmowanie</a:t>
            </a: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C5D86152-7AD8-4B23-B5BD-65C057552982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935780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514EC91-0C6A-4C0F-8F59-FBC4E44C071D}" type="datetime1">
              <a:rPr lang="pl-PL" altLang="pl-PL" smtClean="0"/>
              <a:t>2016-06-17</a:t>
            </a:fld>
            <a:endParaRPr lang="pl-PL" alt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DFBDD2E-0A89-4F6F-B71E-D6B8232A855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77548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0" y="1435895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Shape 11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62" r:id="rId2"/>
    <p:sldLayoutId id="2147483664" r:id="rId3"/>
    <p:sldLayoutId id="2147483665" r:id="rId4"/>
    <p:sldLayoutId id="2147483666" r:id="rId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2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39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ctrTitle"/>
          </p:nvPr>
        </p:nvSpPr>
        <p:spPr>
          <a:xfrm>
            <a:off x="17883" y="2492896"/>
            <a:ext cx="9144000" cy="1080120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C700"/>
              </a:buClr>
              <a:buSzPct val="25000"/>
              <a:buFont typeface="Arial Black"/>
              <a:buNone/>
            </a:pPr>
            <a:r>
              <a:rPr lang="pl-PL" sz="2880" b="1" i="0" u="none" strike="noStrike" cap="none" dirty="0" smtClean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/>
            </a:r>
            <a:br>
              <a:rPr lang="pl-PL" sz="2880" b="1" i="0" u="none" strike="noStrike" cap="none" dirty="0" smtClean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</a:br>
            <a:r>
              <a:rPr lang="pl-PL" sz="2880" b="1" i="0" u="none" strike="noStrike" cap="none" dirty="0" smtClean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TEMAT </a:t>
            </a:r>
            <a:r>
              <a:rPr lang="pl-PL" sz="2880" dirty="0" smtClean="0">
                <a:latin typeface="Arial Black"/>
                <a:ea typeface="Arial Black"/>
                <a:cs typeface="Arial Black"/>
                <a:sym typeface="Arial Black"/>
              </a:rPr>
              <a:t>35</a:t>
            </a:r>
            <a:r>
              <a:rPr lang="pl-PL" sz="2880" b="1" i="0" u="none" strike="noStrike" cap="none" dirty="0" smtClean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: </a:t>
            </a:r>
            <a:br>
              <a:rPr lang="pl-PL" sz="2880" b="1" i="0" u="none" strike="noStrike" cap="none" dirty="0" smtClean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</a:br>
            <a:r>
              <a:rPr lang="pl-PL" sz="2880" dirty="0" smtClean="0">
                <a:latin typeface="Calibri" panose="020F0502020204030204" pitchFamily="34" charset="0"/>
                <a:ea typeface="Arial Black"/>
                <a:cs typeface="Arial Black"/>
                <a:sym typeface="Arial Black"/>
              </a:rPr>
              <a:t>Łączność bezprzewodowa i alarmowanie</a:t>
            </a:r>
            <a:endParaRPr lang="pl-PL" sz="2880" b="1" i="0" u="none" strike="noStrike" cap="none" dirty="0">
              <a:solidFill>
                <a:srgbClr val="FFC700"/>
              </a:solidFill>
              <a:latin typeface="Calibri" panose="020F0502020204030204" pitchFamily="34" charset="0"/>
              <a:ea typeface="Arial Black"/>
              <a:cs typeface="Arial Black"/>
              <a:sym typeface="Arial Black"/>
            </a:endParaRPr>
          </a:p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Arial Black"/>
              <a:buNone/>
            </a:pPr>
            <a: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pl-PL" sz="288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Shape 118"/>
          <p:cNvSpPr txBox="1">
            <a:spLocks noGrp="1"/>
          </p:cNvSpPr>
          <p:nvPr>
            <p:ph type="subTitle" idx="1"/>
          </p:nvPr>
        </p:nvSpPr>
        <p:spPr>
          <a:xfrm>
            <a:off x="5436096" y="5301207"/>
            <a:ext cx="3707903" cy="336129"/>
          </a:xfrm>
          <a:prstGeom prst="rect">
            <a:avLst/>
          </a:prstGeom>
          <a:noFill/>
          <a:ln>
            <a:noFill/>
          </a:ln>
        </p:spPr>
        <p:txBody>
          <a:bodyPr lIns="118850" tIns="0" rIns="4570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600" b="1" i="1" dirty="0"/>
              <a:t>a</a:t>
            </a:r>
            <a:r>
              <a:rPr lang="pl-PL" sz="1600" b="1" i="1" u="none" strike="noStrike" cap="none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utor:</a:t>
            </a:r>
            <a:r>
              <a:rPr lang="pl-PL" sz="3200" b="0" i="0" u="none" strike="noStrike" cap="none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l-PL" b="1" i="0" u="none" strike="noStrike" cap="none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Michał Herman</a:t>
            </a:r>
            <a:endParaRPr b="1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9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7516" y="152493"/>
            <a:ext cx="1368151" cy="1557001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Shape 120"/>
          <p:cNvSpPr txBox="1"/>
          <p:nvPr/>
        </p:nvSpPr>
        <p:spPr>
          <a:xfrm>
            <a:off x="2025948" y="404768"/>
            <a:ext cx="6984776" cy="936103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lvl="0" algn="ctr">
              <a:buClr>
                <a:srgbClr val="FFC700"/>
              </a:buClr>
              <a:buSzPct val="25000"/>
            </a:pPr>
            <a: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SZKOLENIE  PODSTAWOWE </a:t>
            </a:r>
            <a:b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STRAŻAKÓW RATOWNIKÓW OSP</a:t>
            </a:r>
            <a:endParaRPr lang="pl-PL" sz="333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484784"/>
            <a:ext cx="8892480" cy="5543550"/>
          </a:xfrm>
        </p:spPr>
        <p:txBody>
          <a:bodyPr/>
          <a:lstStyle/>
          <a:p>
            <a:pPr algn="just">
              <a:lnSpc>
                <a:spcPct val="80000"/>
              </a:lnSpc>
              <a:buFontTx/>
              <a:buNone/>
            </a:pPr>
            <a:r>
              <a:rPr lang="pl-PL" altLang="pl-PL" sz="2400" b="1" dirty="0">
                <a:solidFill>
                  <a:schemeClr val="tx1"/>
                </a:solidFill>
                <a:latin typeface="Calibri" panose="020F0502020204030204" pitchFamily="34" charset="0"/>
              </a:rPr>
              <a:t>	</a:t>
            </a:r>
            <a:r>
              <a:rPr lang="pl-PL" altLang="pl-PL" sz="2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Zintegrowany </a:t>
            </a:r>
            <a:r>
              <a:rPr lang="pl-PL" altLang="pl-PL" sz="2400" b="1" dirty="0">
                <a:solidFill>
                  <a:schemeClr val="tx1"/>
                </a:solidFill>
                <a:latin typeface="Calibri" panose="020F0502020204030204" pitchFamily="34" charset="0"/>
              </a:rPr>
              <a:t>System Alarmowania i Ochrony Ludności </a:t>
            </a:r>
            <a:r>
              <a:rPr lang="pl-PL" altLang="pl-PL" sz="2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DSP–50 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jest</a:t>
            </a:r>
            <a:r>
              <a:rPr lang="pl-PL" altLang="pl-PL" sz="2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przeznaczony do zdalnego (radiowego) uruchamiania wszystkich rodzajów syren </a:t>
            </a: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alarmowych 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Ochotniczych Straży Pożarnych i Obrony Cywilnej oraz do bezpośredniego alarmowania osób wyposażonych w pagery i telefony komórkowe. Obejmuje swoim zasięgiem blisko 90% powierzchni naszego kraju.</a:t>
            </a: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0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	</a:t>
            </a:r>
            <a:r>
              <a:rPr lang="pl-PL" altLang="pl-PL" sz="2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System DSP–50 </a:t>
            </a:r>
            <a:r>
              <a:rPr lang="pl-PL" altLang="pl-PL" sz="2400" b="1" dirty="0">
                <a:solidFill>
                  <a:schemeClr val="tx1"/>
                </a:solidFill>
                <a:latin typeface="Calibri" panose="020F0502020204030204" pitchFamily="34" charset="0"/>
              </a:rPr>
              <a:t>może być stosowany:</a:t>
            </a:r>
            <a:endParaRPr lang="pl-PL" altLang="pl-PL" sz="2400" b="1" i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>
              <a:lnSpc>
                <a:spcPct val="80000"/>
              </a:lnSpc>
              <a:buFontTx/>
              <a:buBlip>
                <a:blip r:embed="rId2"/>
              </a:buBlip>
            </a:pP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w sieciach alarmowych Państwowej Straży Pożarnej na terenie jednego </a:t>
            </a: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powiatu (struktura 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dwupoziomowa: stacja </a:t>
            </a: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powiatowa/miejska 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– stacja obiektowa </a:t>
            </a: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z syreną,</a:t>
            </a:r>
            <a:endParaRPr lang="pl-PL" altLang="pl-PL" sz="2400" i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>
              <a:lnSpc>
                <a:spcPct val="80000"/>
              </a:lnSpc>
              <a:buFontTx/>
              <a:buBlip>
                <a:blip r:embed="rId2"/>
              </a:buBlip>
            </a:pP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w sieciach alarmowania </a:t>
            </a: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OC – 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jako hierarchiczny system wojewódzki, posiadający czteropoziomową strukturę powiadamiania: stacja wojewódzka – stacja powiatowa – stacja gminna – stacja obiektowa (syrena), </a:t>
            </a:r>
          </a:p>
          <a:p>
            <a:pPr algn="just">
              <a:lnSpc>
                <a:spcPct val="80000"/>
              </a:lnSpc>
              <a:buFontTx/>
              <a:buBlip>
                <a:blip r:embed="rId2"/>
              </a:buBlip>
            </a:pP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w obu w/w </a:t>
            </a: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sieciach – jako 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Zintegrowany System Alarmowania </a:t>
            </a: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/>
            </a:r>
            <a:b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i 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Ochrony Ludności.</a:t>
            </a:r>
          </a:p>
        </p:txBody>
      </p:sp>
      <p:pic>
        <p:nvPicPr>
          <p:cNvPr id="4" name="Shape 1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3528" y="170182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6632"/>
            <a:ext cx="9144000" cy="1287462"/>
          </a:xfrm>
        </p:spPr>
        <p:txBody>
          <a:bodyPr/>
          <a:lstStyle/>
          <a:p>
            <a:pPr algn="ctr"/>
            <a:r>
              <a:rPr lang="pl-PL" altLang="pl-PL" sz="2800" b="1" dirty="0" smtClean="0">
                <a:latin typeface="Calibri" panose="020F0502020204030204" pitchFamily="34" charset="0"/>
                <a:cs typeface="Times New Roman" pitchFamily="18" charset="0"/>
              </a:rPr>
              <a:t>      URZĄDZENIA SYSTEMÓW ALARMOWANIA OSP</a:t>
            </a:r>
            <a:endParaRPr lang="pl-PL" altLang="pl-PL" sz="2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7824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315963"/>
            <a:ext cx="9144000" cy="874713"/>
          </a:xfrm>
        </p:spPr>
        <p:txBody>
          <a:bodyPr/>
          <a:lstStyle/>
          <a:p>
            <a:pPr algn="ctr"/>
            <a:r>
              <a:rPr lang="pl-PL" altLang="pl-PL" sz="2800" b="1" dirty="0" smtClean="0">
                <a:latin typeface="Calibri" panose="020F0502020204030204" pitchFamily="34" charset="0"/>
              </a:rPr>
              <a:t>    URZĄDZENIA </a:t>
            </a:r>
            <a:r>
              <a:rPr lang="pl-PL" altLang="pl-PL" sz="2800" b="1" dirty="0" smtClean="0">
                <a:latin typeface="Calibri" panose="020F0502020204030204" pitchFamily="34" charset="0"/>
              </a:rPr>
              <a:t>WCHODZĄCE </a:t>
            </a:r>
            <a:r>
              <a:rPr lang="pl-PL" altLang="pl-PL" sz="2800" b="1" dirty="0" smtClean="0">
                <a:latin typeface="Calibri" panose="020F0502020204030204" pitchFamily="34" charset="0"/>
              </a:rPr>
              <a:t>W</a:t>
            </a:r>
            <a:br>
              <a:rPr lang="pl-PL" altLang="pl-PL" sz="2800" b="1" dirty="0" smtClean="0">
                <a:latin typeface="Calibri" panose="020F0502020204030204" pitchFamily="34" charset="0"/>
              </a:rPr>
            </a:br>
            <a:r>
              <a:rPr lang="pl-PL" altLang="pl-PL" sz="2800" b="1" dirty="0" smtClean="0">
                <a:latin typeface="Calibri" panose="020F0502020204030204" pitchFamily="34" charset="0"/>
              </a:rPr>
              <a:t> </a:t>
            </a:r>
            <a:r>
              <a:rPr lang="pl-PL" altLang="pl-PL" sz="2800" b="1" dirty="0" smtClean="0">
                <a:latin typeface="Calibri" panose="020F0502020204030204" pitchFamily="34" charset="0"/>
              </a:rPr>
              <a:t>SKŁAD SYSTEMU DSP–50</a:t>
            </a:r>
            <a:endParaRPr lang="pl-PL" altLang="pl-PL" sz="2800" b="1" dirty="0">
              <a:latin typeface="Calibri" panose="020F0502020204030204" pitchFamily="34" charset="0"/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412776"/>
            <a:ext cx="8640762" cy="3682752"/>
          </a:xfrm>
        </p:spPr>
        <p:txBody>
          <a:bodyPr/>
          <a:lstStyle/>
          <a:p>
            <a:pPr indent="20638"/>
            <a:endParaRPr lang="pl-PL" altLang="pl-PL" sz="2400" b="1" i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indent="20638" algn="just">
              <a:buFontTx/>
              <a:buNone/>
            </a:pPr>
            <a:r>
              <a:rPr lang="pl-PL" altLang="pl-PL" sz="2400" b="1" i="1" dirty="0">
                <a:solidFill>
                  <a:schemeClr val="tx1"/>
                </a:solidFill>
                <a:latin typeface="Calibri" panose="020F0502020204030204" pitchFamily="34" charset="0"/>
              </a:rPr>
              <a:t>Stacja bazowa </a:t>
            </a:r>
            <a:r>
              <a:rPr lang="pl-PL" altLang="pl-PL" sz="2400" b="1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DSP–15SP (dla stanowiska kierowania w PSP lub CZK):</a:t>
            </a: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828675" lvl="1" algn="just">
              <a:buFontTx/>
              <a:buBlip>
                <a:blip r:embed="rId2"/>
              </a:buBlip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moduł kodera/dekodera,</a:t>
            </a:r>
          </a:p>
          <a:p>
            <a:pPr marL="828675" lvl="1" algn="just">
              <a:buFontTx/>
              <a:buBlip>
                <a:blip r:embed="rId2"/>
              </a:buBlip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układ sterowania 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radiotelefonem dowolnego typu,</a:t>
            </a: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828675" lvl="1" algn="just">
              <a:buFontTx/>
              <a:buBlip>
                <a:blip r:embed="rId2"/>
              </a:buBlip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układ do współpracy z komputerem,</a:t>
            </a:r>
          </a:p>
          <a:p>
            <a:pPr marL="828675" lvl="1" algn="just">
              <a:buFontTx/>
              <a:buBlip>
                <a:blip r:embed="rId2"/>
              </a:buBlip>
            </a:pP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wyświetlacz i manipulator umożliwiający ręczne sterowanie systemem</a:t>
            </a: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.</a:t>
            </a:r>
          </a:p>
        </p:txBody>
      </p:sp>
      <p:pic>
        <p:nvPicPr>
          <p:cNvPr id="4" name="Shape 1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1520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2632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altLang="pl-PL" sz="2800" dirty="0" smtClean="0">
                <a:latin typeface="Calibri" panose="020F0502020204030204" pitchFamily="34" charset="0"/>
              </a:rPr>
              <a:t>STACJA</a:t>
            </a:r>
            <a:r>
              <a:rPr lang="pl-PL" altLang="pl-PL" sz="2800" i="1" dirty="0" smtClean="0">
                <a:latin typeface="Calibri" panose="020F0502020204030204" pitchFamily="34" charset="0"/>
              </a:rPr>
              <a:t> </a:t>
            </a:r>
            <a:r>
              <a:rPr lang="pl-PL" altLang="pl-PL" sz="2800" dirty="0" smtClean="0">
                <a:latin typeface="Calibri" panose="020F0502020204030204" pitchFamily="34" charset="0"/>
              </a:rPr>
              <a:t>BAZOWA DSP–15</a:t>
            </a:r>
            <a:endParaRPr lang="pl-PL" sz="2800" dirty="0"/>
          </a:p>
        </p:txBody>
      </p:sp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567" y="1772816"/>
            <a:ext cx="6913810" cy="425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Shape 1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532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754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5496" y="152400"/>
            <a:ext cx="9001000" cy="1251062"/>
          </a:xfrm>
        </p:spPr>
        <p:txBody>
          <a:bodyPr/>
          <a:lstStyle/>
          <a:p>
            <a:pPr algn="ctr"/>
            <a:r>
              <a:rPr lang="pl-PL" altLang="pl-PL" sz="2800" dirty="0" smtClean="0">
                <a:latin typeface="Calibri" panose="020F0502020204030204" pitchFamily="34" charset="0"/>
              </a:rPr>
              <a:t>   URZĄDZENIA </a:t>
            </a:r>
            <a:r>
              <a:rPr lang="pl-PL" altLang="pl-PL" sz="2800" dirty="0">
                <a:latin typeface="Calibri" panose="020F0502020204030204" pitchFamily="34" charset="0"/>
              </a:rPr>
              <a:t>WCHODZĄCE W </a:t>
            </a:r>
            <a:r>
              <a:rPr lang="pl-PL" altLang="pl-PL" sz="2800" dirty="0" smtClean="0">
                <a:latin typeface="Calibri" panose="020F0502020204030204" pitchFamily="34" charset="0"/>
              </a:rPr>
              <a:t>SKŁAD</a:t>
            </a:r>
            <a:br>
              <a:rPr lang="pl-PL" altLang="pl-PL" sz="2800" dirty="0" smtClean="0">
                <a:latin typeface="Calibri" panose="020F0502020204030204" pitchFamily="34" charset="0"/>
              </a:rPr>
            </a:br>
            <a:r>
              <a:rPr lang="pl-PL" altLang="pl-PL" sz="2800" dirty="0" smtClean="0">
                <a:latin typeface="Calibri" panose="020F0502020204030204" pitchFamily="34" charset="0"/>
              </a:rPr>
              <a:t>SYSTEMU DSP–50 CD</a:t>
            </a:r>
            <a:endParaRPr lang="pl-PL" sz="2800" dirty="0">
              <a:latin typeface="Calibri" panose="020F0502020204030204" pitchFamily="34" charset="0"/>
            </a:endParaRPr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752528"/>
          </a:xfrm>
        </p:spPr>
        <p:txBody>
          <a:bodyPr/>
          <a:lstStyle/>
          <a:p>
            <a:pPr indent="20638" algn="just">
              <a:buFontTx/>
              <a:buNone/>
            </a:pPr>
            <a:r>
              <a:rPr lang="pl-PL" altLang="pl-PL" sz="2400" b="1" i="1" dirty="0">
                <a:solidFill>
                  <a:schemeClr val="tx1"/>
                </a:solidFill>
                <a:latin typeface="Calibri" panose="020F0502020204030204" pitchFamily="34" charset="0"/>
              </a:rPr>
              <a:t>Stacja </a:t>
            </a:r>
            <a:r>
              <a:rPr lang="pl-PL" altLang="pl-PL" sz="2400" b="1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obiektowa DSP–52BS </a:t>
            </a:r>
            <a:r>
              <a:rPr lang="pl-PL" altLang="pl-PL" sz="2400" b="1" i="1" dirty="0">
                <a:solidFill>
                  <a:schemeClr val="tx1"/>
                </a:solidFill>
                <a:latin typeface="Calibri" panose="020F0502020204030204" pitchFamily="34" charset="0"/>
              </a:rPr>
              <a:t>(dla </a:t>
            </a:r>
            <a:r>
              <a:rPr lang="pl-PL" altLang="pl-PL" sz="2400" b="1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Remizy OSP):</a:t>
            </a:r>
          </a:p>
          <a:p>
            <a:pPr marL="828675" lvl="1" algn="just">
              <a:buFontTx/>
              <a:buBlip>
                <a:blip r:embed="rId2"/>
              </a:buBlip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r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adiotelefon o mocy 25W,</a:t>
            </a:r>
          </a:p>
          <a:p>
            <a:pPr marL="828675" lvl="1" algn="just">
              <a:buBlip>
                <a:blip r:embed="rId2"/>
              </a:buBlip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moduł kodera/dekodera,</a:t>
            </a:r>
          </a:p>
          <a:p>
            <a:pPr marL="828675" lvl="1" algn="just">
              <a:buFontTx/>
              <a:buBlip>
                <a:blip r:embed="rId2"/>
              </a:buBlip>
            </a:pPr>
            <a:r>
              <a:rPr 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z</a:t>
            </a: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espół sterowania syrenami (główną i rezerwową),</a:t>
            </a:r>
          </a:p>
          <a:p>
            <a:pPr marL="828675" lvl="1" algn="just">
              <a:buFontTx/>
              <a:buBlip>
                <a:blip r:embed="rId2"/>
              </a:buBlip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z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asilacz 230V,</a:t>
            </a:r>
          </a:p>
          <a:p>
            <a:pPr marL="828675" lvl="1" algn="just">
              <a:buFontTx/>
              <a:buBlip>
                <a:blip r:embed="rId2"/>
              </a:buBlip>
            </a:pPr>
            <a:r>
              <a:rPr lang="pl-PL" sz="2400" dirty="0">
                <a:solidFill>
                  <a:schemeClr val="tx1"/>
                </a:solidFill>
              </a:rPr>
              <a:t>zasilanie rezerwowe: akumulator bezobsługowy 12V/7Ah wraz z automatycznym układem kontroli ładowania </a:t>
            </a:r>
            <a:r>
              <a:rPr lang="pl-PL" sz="2400" dirty="0" smtClean="0">
                <a:solidFill>
                  <a:schemeClr val="tx1"/>
                </a:solidFill>
              </a:rPr>
              <a:t/>
            </a:r>
            <a:br>
              <a:rPr lang="pl-PL" sz="2400" dirty="0" smtClean="0">
                <a:solidFill>
                  <a:schemeClr val="tx1"/>
                </a:solidFill>
              </a:rPr>
            </a:br>
            <a:r>
              <a:rPr lang="pl-PL" sz="2400" dirty="0" smtClean="0">
                <a:solidFill>
                  <a:schemeClr val="tx1"/>
                </a:solidFill>
              </a:rPr>
              <a:t>i rozładowania</a:t>
            </a:r>
            <a:r>
              <a:rPr lang="pl-PL" sz="2400" dirty="0">
                <a:solidFill>
                  <a:schemeClr val="tx1"/>
                </a:solidFill>
              </a:rPr>
              <a:t>,</a:t>
            </a:r>
            <a:endParaRPr lang="pl-PL" sz="2400" dirty="0" smtClean="0">
              <a:solidFill>
                <a:schemeClr val="tx1"/>
              </a:solidFill>
            </a:endParaRPr>
          </a:p>
          <a:p>
            <a:pPr marL="828675" lvl="1" algn="just">
              <a:buFontTx/>
              <a:buBlip>
                <a:blip r:embed="rId2"/>
              </a:buBlip>
            </a:pPr>
            <a:r>
              <a:rPr lang="pl-PL" sz="2400" dirty="0" smtClean="0">
                <a:solidFill>
                  <a:schemeClr val="tx1"/>
                </a:solidFill>
              </a:rPr>
              <a:t> </a:t>
            </a:r>
            <a:r>
              <a:rPr lang="pl-PL" sz="2400" dirty="0">
                <a:solidFill>
                  <a:schemeClr val="tx1"/>
                </a:solidFill>
              </a:rPr>
              <a:t>oprogramowanie do celów alarmowania pożarowego; oprogramowanie do celów alarmowania </a:t>
            </a:r>
            <a:r>
              <a:rPr lang="pl-PL" sz="2400" dirty="0" smtClean="0">
                <a:solidFill>
                  <a:schemeClr val="tx1"/>
                </a:solidFill>
              </a:rPr>
              <a:t>OC,</a:t>
            </a:r>
          </a:p>
          <a:p>
            <a:pPr marL="828675" lvl="1" algn="just">
              <a:buFontTx/>
              <a:buBlip>
                <a:blip r:embed="rId2"/>
              </a:buBlip>
            </a:pPr>
            <a:r>
              <a:rPr lang="pl-PL" sz="2400" dirty="0" smtClean="0">
                <a:solidFill>
                  <a:schemeClr val="tx1"/>
                </a:solidFill>
              </a:rPr>
              <a:t>oprogramowanie </a:t>
            </a:r>
            <a:r>
              <a:rPr lang="pl-PL" sz="2400" dirty="0">
                <a:solidFill>
                  <a:schemeClr val="tx1"/>
                </a:solidFill>
              </a:rPr>
              <a:t>umożliwiające wywoływanie pagerów.</a:t>
            </a: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endParaRPr lang="pl-PL" dirty="0">
              <a:solidFill>
                <a:schemeClr val="tx1"/>
              </a:solidFill>
            </a:endParaRPr>
          </a:p>
        </p:txBody>
      </p:sp>
      <p:pic>
        <p:nvPicPr>
          <p:cNvPr id="6" name="Shape 1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3528" y="310077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75406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altLang="pl-PL" sz="2800" dirty="0" smtClean="0">
                <a:latin typeface="Calibri" panose="020F0502020204030204" pitchFamily="34" charset="0"/>
              </a:rPr>
              <a:t>STACJA OBIEKTOWA DSP–52BS</a:t>
            </a:r>
            <a:endParaRPr lang="pl-PL" sz="2800" dirty="0"/>
          </a:p>
        </p:txBody>
      </p:sp>
      <p:pic>
        <p:nvPicPr>
          <p:cNvPr id="583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72816"/>
            <a:ext cx="7132479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Shape 1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532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14023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3568" y="97291"/>
            <a:ext cx="8229600" cy="1251062"/>
          </a:xfrm>
        </p:spPr>
        <p:txBody>
          <a:bodyPr/>
          <a:lstStyle/>
          <a:p>
            <a:pPr algn="ctr"/>
            <a:r>
              <a:rPr lang="pl-PL" sz="2800" dirty="0" smtClean="0"/>
              <a:t>WYPOSAŻENIE DODATKOWE STACJI OBIEKTOWYCH</a:t>
            </a:r>
            <a:endParaRPr lang="pl-PL" sz="2800" dirty="0"/>
          </a:p>
        </p:txBody>
      </p:sp>
      <p:pic>
        <p:nvPicPr>
          <p:cNvPr id="614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88840"/>
            <a:ext cx="7682194" cy="405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Shape 1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532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63088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5496" y="152400"/>
            <a:ext cx="9073008" cy="1251062"/>
          </a:xfrm>
        </p:spPr>
        <p:txBody>
          <a:bodyPr/>
          <a:lstStyle/>
          <a:p>
            <a:pPr algn="ctr"/>
            <a:r>
              <a:rPr lang="pl-PL" altLang="pl-PL" sz="2800" dirty="0">
                <a:latin typeface="Calibri" panose="020F0502020204030204" pitchFamily="34" charset="0"/>
              </a:rPr>
              <a:t>STACJA OBIEKTOWA </a:t>
            </a:r>
            <a:r>
              <a:rPr lang="pl-PL" altLang="pl-PL" sz="2800" dirty="0" smtClean="0">
                <a:latin typeface="Calibri" panose="020F0502020204030204" pitchFamily="34" charset="0"/>
              </a:rPr>
              <a:t>DSP–52L</a:t>
            </a:r>
            <a:endParaRPr lang="pl-PL" sz="2800" dirty="0"/>
          </a:p>
        </p:txBody>
      </p:sp>
      <p:pic>
        <p:nvPicPr>
          <p:cNvPr id="593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556792"/>
            <a:ext cx="6192688" cy="5206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Shape 1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532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22158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5496" y="152400"/>
            <a:ext cx="9073008" cy="1251062"/>
          </a:xfrm>
        </p:spPr>
        <p:txBody>
          <a:bodyPr/>
          <a:lstStyle/>
          <a:p>
            <a:pPr algn="ctr"/>
            <a:r>
              <a:rPr lang="pl-PL" altLang="pl-PL" sz="2800" dirty="0" smtClean="0">
                <a:latin typeface="Calibri" panose="020F0502020204030204" pitchFamily="34" charset="0"/>
              </a:rPr>
              <a:t>      URZĄDZENIA </a:t>
            </a:r>
            <a:r>
              <a:rPr lang="pl-PL" altLang="pl-PL" sz="2800" dirty="0">
                <a:latin typeface="Calibri" panose="020F0502020204030204" pitchFamily="34" charset="0"/>
              </a:rPr>
              <a:t>WCHODZĄCE W SKŁAD SYSTEMU </a:t>
            </a:r>
            <a:r>
              <a:rPr lang="pl-PL" altLang="pl-PL" sz="2800" dirty="0" smtClean="0">
                <a:latin typeface="Calibri" panose="020F0502020204030204" pitchFamily="34" charset="0"/>
              </a:rPr>
              <a:t/>
            </a:r>
            <a:br>
              <a:rPr lang="pl-PL" altLang="pl-PL" sz="2800" dirty="0" smtClean="0">
                <a:latin typeface="Calibri" panose="020F0502020204030204" pitchFamily="34" charset="0"/>
              </a:rPr>
            </a:br>
            <a:r>
              <a:rPr lang="pl-PL" altLang="pl-PL" sz="2800" dirty="0" smtClean="0">
                <a:latin typeface="Calibri" panose="020F0502020204030204" pitchFamily="34" charset="0"/>
              </a:rPr>
              <a:t>DSP–50 </a:t>
            </a:r>
            <a:r>
              <a:rPr lang="pl-PL" altLang="pl-PL" sz="2800" dirty="0" smtClean="0">
                <a:latin typeface="Calibri" panose="020F0502020204030204" pitchFamily="34" charset="0"/>
              </a:rPr>
              <a:t>CD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680" y="1412776"/>
            <a:ext cx="9002864" cy="5184576"/>
          </a:xfrm>
        </p:spPr>
        <p:txBody>
          <a:bodyPr/>
          <a:lstStyle/>
          <a:p>
            <a:pPr indent="20638" algn="just">
              <a:buFontTx/>
              <a:buNone/>
            </a:pPr>
            <a:r>
              <a:rPr lang="pl-PL" altLang="pl-PL" sz="2400" b="1" i="1" dirty="0" smtClean="0">
                <a:latin typeface="Calibri" panose="020F0502020204030204" pitchFamily="34" charset="0"/>
              </a:rPr>
              <a:t>         Terminal DTG–53 </a:t>
            </a:r>
          </a:p>
          <a:p>
            <a:pPr indent="20638" algn="just">
              <a:buFontTx/>
              <a:buNone/>
            </a:pPr>
            <a:endParaRPr lang="pl-PL" altLang="pl-PL" sz="2400" b="1" i="1" dirty="0">
              <a:latin typeface="Calibri" panose="020F0502020204030204" pitchFamily="34" charset="0"/>
            </a:endParaRPr>
          </a:p>
          <a:p>
            <a:pPr indent="20638" algn="just">
              <a:buFontTx/>
              <a:buNone/>
            </a:pPr>
            <a:r>
              <a:rPr lang="pl-PL" altLang="pl-PL" sz="2400" b="1" i="1" dirty="0" smtClean="0">
                <a:latin typeface="Calibri" panose="020F0502020204030204" pitchFamily="34" charset="0"/>
              </a:rPr>
              <a:t>				</a:t>
            </a:r>
            <a:r>
              <a:rPr lang="pl-PL" altLang="pl-PL" sz="1800" b="1" i="1" dirty="0">
                <a:latin typeface="Calibri" panose="020F0502020204030204" pitchFamily="34" charset="0"/>
              </a:rPr>
              <a:t> </a:t>
            </a:r>
            <a:r>
              <a:rPr lang="pl-PL" altLang="pl-PL" sz="1800" b="1" i="1" dirty="0" smtClean="0">
                <a:latin typeface="Calibri" panose="020F0502020204030204" pitchFamily="34" charset="0"/>
              </a:rPr>
              <a:t>                               Programator do DTG–53 (DTG–52)</a:t>
            </a:r>
            <a:endParaRPr lang="pl-PL" altLang="pl-PL" sz="1800" b="1" i="1" dirty="0">
              <a:latin typeface="Calibri" panose="020F0502020204030204" pitchFamily="34" charset="0"/>
            </a:endParaRPr>
          </a:p>
          <a:p>
            <a:endParaRPr lang="pl-PL" dirty="0"/>
          </a:p>
        </p:txBody>
      </p:sp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51" y="1916832"/>
            <a:ext cx="4920626" cy="4831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2647" y="2924944"/>
            <a:ext cx="3456382" cy="317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Shape 16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1520" y="310077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00974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3568" y="152400"/>
            <a:ext cx="8352928" cy="1251062"/>
          </a:xfrm>
        </p:spPr>
        <p:txBody>
          <a:bodyPr/>
          <a:lstStyle/>
          <a:p>
            <a:pPr algn="ctr"/>
            <a:r>
              <a:rPr lang="pl-PL" altLang="pl-PL" sz="2800" dirty="0">
                <a:latin typeface="Calibri" panose="020F0502020204030204" pitchFamily="34" charset="0"/>
              </a:rPr>
              <a:t>URZĄDZENIA WCHODZĄCE W SKŁAD SYSTEMU </a:t>
            </a:r>
            <a:r>
              <a:rPr lang="pl-PL" altLang="pl-PL" sz="2800" dirty="0" smtClean="0">
                <a:latin typeface="Calibri" panose="020F0502020204030204" pitchFamily="34" charset="0"/>
              </a:rPr>
              <a:t/>
            </a:r>
            <a:br>
              <a:rPr lang="pl-PL" altLang="pl-PL" sz="2800" dirty="0" smtClean="0">
                <a:latin typeface="Calibri" panose="020F0502020204030204" pitchFamily="34" charset="0"/>
              </a:rPr>
            </a:br>
            <a:r>
              <a:rPr lang="pl-PL" altLang="pl-PL" sz="2800" dirty="0" smtClean="0">
                <a:latin typeface="Calibri" panose="020F0502020204030204" pitchFamily="34" charset="0"/>
              </a:rPr>
              <a:t>DSP–50 </a:t>
            </a:r>
            <a:r>
              <a:rPr lang="pl-PL" altLang="pl-PL" sz="2800" dirty="0" smtClean="0">
                <a:latin typeface="Calibri" panose="020F0502020204030204" pitchFamily="34" charset="0"/>
              </a:rPr>
              <a:t>CD</a:t>
            </a:r>
            <a:endParaRPr lang="pl-PL" sz="2800" dirty="0"/>
          </a:p>
        </p:txBody>
      </p:sp>
      <p:sp>
        <p:nvSpPr>
          <p:cNvPr id="8" name="Symbol zastępczy zawartości 7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25608"/>
          </a:xfrm>
        </p:spPr>
        <p:txBody>
          <a:bodyPr/>
          <a:lstStyle/>
          <a:p>
            <a:pPr marL="276860" indent="0" algn="ctr">
              <a:buNone/>
            </a:pPr>
            <a:r>
              <a:rPr lang="pl-PL" sz="1800" b="1" i="1" dirty="0" smtClean="0"/>
              <a:t>Odbiorniki indywidualne (pagery) serii DSP–90S</a:t>
            </a:r>
            <a:endParaRPr lang="pl-PL" sz="1800" b="1" i="1" dirty="0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2773" y="1916832"/>
            <a:ext cx="6718454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Shape 1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2460" y="310077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6138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130" name="Group 2"/>
          <p:cNvGrpSpPr>
            <a:grpSpLocks/>
          </p:cNvGrpSpPr>
          <p:nvPr/>
        </p:nvGrpSpPr>
        <p:grpSpPr bwMode="auto">
          <a:xfrm>
            <a:off x="685532" y="1970201"/>
            <a:ext cx="8062932" cy="3984054"/>
            <a:chOff x="1417" y="9273"/>
            <a:chExt cx="9800" cy="4311"/>
          </a:xfrm>
        </p:grpSpPr>
        <p:pic>
          <p:nvPicPr>
            <p:cNvPr id="48131" name="Picture 3" descr="osp barczewo (30)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17" y="10070"/>
              <a:ext cx="4680" cy="35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8132" name="Picture 4" descr="osp barczewo (32)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37" y="9273"/>
              <a:ext cx="4680" cy="35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5496" y="152400"/>
            <a:ext cx="9108504" cy="1251062"/>
          </a:xfrm>
        </p:spPr>
        <p:txBody>
          <a:bodyPr/>
          <a:lstStyle/>
          <a:p>
            <a:pPr algn="ctr"/>
            <a:r>
              <a:rPr lang="pl-PL" altLang="pl-PL" sz="2800" dirty="0" smtClean="0">
                <a:latin typeface="Calibri" panose="020F0502020204030204" pitchFamily="34" charset="0"/>
                <a:cs typeface="Times New Roman" pitchFamily="18" charset="0"/>
              </a:rPr>
              <a:t>PRZYKŁAD </a:t>
            </a:r>
            <a:br>
              <a:rPr lang="pl-PL" altLang="pl-PL" sz="2800" dirty="0" smtClean="0">
                <a:latin typeface="Calibri" panose="020F0502020204030204" pitchFamily="34" charset="0"/>
                <a:cs typeface="Times New Roman" pitchFamily="18" charset="0"/>
              </a:rPr>
            </a:br>
            <a:r>
              <a:rPr lang="pl-PL" altLang="pl-PL" sz="2800" dirty="0" smtClean="0">
                <a:latin typeface="Calibri" panose="020F0502020204030204" pitchFamily="34" charset="0"/>
                <a:cs typeface="Times New Roman" pitchFamily="18" charset="0"/>
              </a:rPr>
              <a:t>PUNKTU ALARMOWO–DYSPOZYTORSKIEGO OSP</a:t>
            </a:r>
            <a:endParaRPr lang="pl-PL" dirty="0"/>
          </a:p>
        </p:txBody>
      </p:sp>
      <p:pic>
        <p:nvPicPr>
          <p:cNvPr id="6" name="Shape 16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532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82247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MATERIAŁ NAUCZANIA</a:t>
            </a:r>
            <a:endParaRPr lang="pl-PL" altLang="pl-PL" sz="36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295089" cy="4633035"/>
          </a:xfrm>
        </p:spPr>
        <p:txBody>
          <a:bodyPr>
            <a:normAutofit/>
          </a:bodyPr>
          <a:lstStyle/>
          <a:p>
            <a:r>
              <a:rPr lang="pl-PL" dirty="0" smtClean="0">
                <a:solidFill>
                  <a:schemeClr val="tx1"/>
                </a:solidFill>
              </a:rPr>
              <a:t> Podział </a:t>
            </a:r>
            <a:r>
              <a:rPr lang="pl-PL" dirty="0">
                <a:solidFill>
                  <a:schemeClr val="tx1"/>
                </a:solidFill>
              </a:rPr>
              <a:t>sprzętu </a:t>
            </a:r>
            <a:r>
              <a:rPr lang="pl-PL" dirty="0" smtClean="0">
                <a:solidFill>
                  <a:schemeClr val="tx1"/>
                </a:solidFill>
              </a:rPr>
              <a:t>łączności;</a:t>
            </a:r>
          </a:p>
          <a:p>
            <a:r>
              <a:rPr lang="pl-PL" dirty="0" smtClean="0">
                <a:solidFill>
                  <a:schemeClr val="tx1"/>
                </a:solidFill>
              </a:rPr>
              <a:t> </a:t>
            </a:r>
            <a:r>
              <a:rPr lang="pl-PL" dirty="0">
                <a:solidFill>
                  <a:schemeClr val="tx1"/>
                </a:solidFill>
              </a:rPr>
              <a:t>Urządzenia systemów alarmowania </a:t>
            </a:r>
            <a:r>
              <a:rPr lang="pl-PL" dirty="0" smtClean="0">
                <a:solidFill>
                  <a:schemeClr val="tx1"/>
                </a:solidFill>
              </a:rPr>
              <a:t>OSP; </a:t>
            </a:r>
          </a:p>
          <a:p>
            <a:r>
              <a:rPr lang="pl-PL" dirty="0">
                <a:solidFill>
                  <a:schemeClr val="tx1"/>
                </a:solidFill>
              </a:rPr>
              <a:t> </a:t>
            </a:r>
            <a:r>
              <a:rPr lang="pl-PL" dirty="0" smtClean="0">
                <a:solidFill>
                  <a:schemeClr val="tx1"/>
                </a:solidFill>
              </a:rPr>
              <a:t>Zasady </a:t>
            </a:r>
            <a:r>
              <a:rPr lang="pl-PL" dirty="0">
                <a:solidFill>
                  <a:schemeClr val="tx1"/>
                </a:solidFill>
              </a:rPr>
              <a:t>prowadzenia korespondencji </a:t>
            </a:r>
            <a:r>
              <a:rPr lang="pl-PL" dirty="0" smtClean="0">
                <a:solidFill>
                  <a:schemeClr val="tx1"/>
                </a:solidFill>
              </a:rPr>
              <a:t>radiowej;</a:t>
            </a:r>
          </a:p>
          <a:p>
            <a:r>
              <a:rPr lang="pl-PL" dirty="0" smtClean="0">
                <a:solidFill>
                  <a:schemeClr val="tx1"/>
                </a:solidFill>
              </a:rPr>
              <a:t> </a:t>
            </a:r>
            <a:r>
              <a:rPr lang="pl-PL" dirty="0">
                <a:solidFill>
                  <a:schemeClr val="tx1"/>
                </a:solidFill>
              </a:rPr>
              <a:t>Kryptonimy </a:t>
            </a:r>
            <a:r>
              <a:rPr lang="pl-PL" dirty="0" smtClean="0">
                <a:solidFill>
                  <a:schemeClr val="tx1"/>
                </a:solidFill>
              </a:rPr>
              <a:t>okólnikowe;</a:t>
            </a:r>
          </a:p>
          <a:p>
            <a:r>
              <a:rPr lang="pl-PL" dirty="0" smtClean="0">
                <a:solidFill>
                  <a:schemeClr val="tx1"/>
                </a:solidFill>
              </a:rPr>
              <a:t> </a:t>
            </a:r>
            <a:r>
              <a:rPr lang="pl-PL" dirty="0">
                <a:solidFill>
                  <a:schemeClr val="tx1"/>
                </a:solidFill>
              </a:rPr>
              <a:t>Obsługa radiotelefonów.</a:t>
            </a:r>
          </a:p>
          <a:p>
            <a:endParaRPr lang="pl-PL" dirty="0">
              <a:solidFill>
                <a:schemeClr val="tx1"/>
              </a:solidFill>
            </a:endParaRPr>
          </a:p>
          <a:p>
            <a:endParaRPr lang="pl-PL" dirty="0" smtClean="0">
              <a:solidFill>
                <a:schemeClr val="tx1"/>
              </a:solidFill>
            </a:endParaRPr>
          </a:p>
          <a:p>
            <a:pPr marL="118872" indent="0" algn="r">
              <a:buNone/>
            </a:pPr>
            <a:r>
              <a:rPr lang="pl-PL" dirty="0" smtClean="0">
                <a:solidFill>
                  <a:schemeClr val="tx1"/>
                </a:solidFill>
              </a:rPr>
              <a:t>Czas: 1T</a:t>
            </a:r>
            <a:endParaRPr lang="pl-PL" dirty="0">
              <a:solidFill>
                <a:schemeClr val="tx1"/>
              </a:solidFill>
            </a:endParaRP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444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-19335"/>
            <a:ext cx="9144000" cy="1484313"/>
          </a:xfrm>
        </p:spPr>
        <p:txBody>
          <a:bodyPr/>
          <a:lstStyle/>
          <a:p>
            <a:pPr algn="ctr"/>
            <a:r>
              <a:rPr lang="pl-PL" altLang="pl-PL" sz="2800" b="1" dirty="0" smtClean="0">
                <a:latin typeface="Calibri" panose="020F0502020204030204" pitchFamily="34" charset="0"/>
                <a:cs typeface="Times New Roman" pitchFamily="18" charset="0"/>
              </a:rPr>
              <a:t>ZASADY </a:t>
            </a:r>
            <a:r>
              <a:rPr lang="pl-PL" altLang="pl-PL" sz="2800" b="1" dirty="0" smtClean="0">
                <a:latin typeface="Calibri" panose="020F0502020204030204" pitchFamily="34" charset="0"/>
                <a:cs typeface="Times New Roman" pitchFamily="18" charset="0"/>
              </a:rPr>
              <a:t>PROWADZENIA </a:t>
            </a:r>
            <a:r>
              <a:rPr lang="pl-PL" altLang="pl-PL" sz="2800" b="1" dirty="0" smtClean="0">
                <a:latin typeface="Calibri" panose="020F0502020204030204" pitchFamily="34" charset="0"/>
                <a:cs typeface="Times New Roman" pitchFamily="18" charset="0"/>
              </a:rPr>
              <a:t/>
            </a:r>
            <a:br>
              <a:rPr lang="pl-PL" altLang="pl-PL" sz="2800" b="1" dirty="0" smtClean="0">
                <a:latin typeface="Calibri" panose="020F0502020204030204" pitchFamily="34" charset="0"/>
                <a:cs typeface="Times New Roman" pitchFamily="18" charset="0"/>
              </a:rPr>
            </a:br>
            <a:r>
              <a:rPr lang="pl-PL" altLang="pl-PL" sz="2800" b="1" dirty="0" smtClean="0">
                <a:latin typeface="Calibri" panose="020F0502020204030204" pitchFamily="34" charset="0"/>
                <a:cs typeface="Times New Roman" pitchFamily="18" charset="0"/>
              </a:rPr>
              <a:t>KORESPONDENCJI RADIOWEJ </a:t>
            </a:r>
            <a:endParaRPr lang="pl-PL" altLang="pl-PL" sz="2800" dirty="0">
              <a:latin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1628800"/>
            <a:ext cx="7772400" cy="489585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Blip>
                <a:blip r:embed="rId2"/>
              </a:buBlip>
            </a:pPr>
            <a:r>
              <a:rPr lang="pl-PL" altLang="pl-PL" sz="2400" dirty="0">
                <a:solidFill>
                  <a:schemeClr val="tx1"/>
                </a:solidFill>
                <a:cs typeface="Times New Roman" pitchFamily="18" charset="0"/>
              </a:rPr>
              <a:t>Regulacje prawne</a:t>
            </a:r>
            <a:r>
              <a:rPr lang="pl-PL" altLang="pl-PL" sz="2400" dirty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90000"/>
              </a:lnSpc>
              <a:buFontTx/>
              <a:buBlip>
                <a:blip r:embed="rId2"/>
              </a:buBlip>
            </a:pPr>
            <a:r>
              <a:rPr lang="pl-PL" altLang="pl-PL" sz="2400" dirty="0">
                <a:solidFill>
                  <a:schemeClr val="tx1"/>
                </a:solidFill>
                <a:cs typeface="Times New Roman" pitchFamily="18" charset="0"/>
              </a:rPr>
              <a:t>Zasady ogólne</a:t>
            </a:r>
            <a:r>
              <a:rPr lang="pl-PL" altLang="pl-PL" sz="2400" dirty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90000"/>
              </a:lnSpc>
              <a:buFontTx/>
              <a:buBlip>
                <a:blip r:embed="rId2"/>
              </a:buBlip>
            </a:pPr>
            <a:r>
              <a:rPr lang="pl-PL" altLang="pl-PL" sz="2400" dirty="0">
                <a:solidFill>
                  <a:schemeClr val="tx1"/>
                </a:solidFill>
                <a:cs typeface="Times New Roman" pitchFamily="18" charset="0"/>
              </a:rPr>
              <a:t>Zasady prowadzenia korespondencji radiowej</a:t>
            </a:r>
            <a:r>
              <a:rPr lang="pl-PL" altLang="pl-PL" sz="2400" b="1" dirty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90000"/>
              </a:lnSpc>
              <a:buFontTx/>
              <a:buBlip>
                <a:blip r:embed="rId2"/>
              </a:buBlip>
            </a:pPr>
            <a:r>
              <a:rPr lang="pl-PL" altLang="pl-PL" sz="2400" dirty="0">
                <a:solidFill>
                  <a:schemeClr val="tx1"/>
                </a:solidFill>
                <a:cs typeface="Times New Roman" pitchFamily="18" charset="0"/>
              </a:rPr>
              <a:t>Zasady nawiązywania łączności głosem</a:t>
            </a:r>
            <a:r>
              <a:rPr lang="pl-PL" altLang="pl-PL" sz="2400" dirty="0">
                <a:solidFill>
                  <a:schemeClr val="tx1"/>
                </a:solidFill>
              </a:rPr>
              <a:t>:</a:t>
            </a:r>
          </a:p>
          <a:p>
            <a:pPr lvl="1">
              <a:lnSpc>
                <a:spcPct val="90000"/>
              </a:lnSpc>
            </a:pPr>
            <a:r>
              <a:rPr lang="pl-PL" altLang="pl-PL" sz="2400" dirty="0">
                <a:solidFill>
                  <a:schemeClr val="tx1"/>
                </a:solidFill>
                <a:cs typeface="Times New Roman" pitchFamily="18" charset="0"/>
              </a:rPr>
              <a:t>wywołanie korespondenta</a:t>
            </a:r>
            <a:r>
              <a:rPr lang="pl-PL" altLang="pl-PL" sz="2400" dirty="0">
                <a:solidFill>
                  <a:schemeClr val="tx1"/>
                </a:solidFill>
              </a:rPr>
              <a:t>,</a:t>
            </a:r>
          </a:p>
          <a:p>
            <a:pPr lvl="1">
              <a:lnSpc>
                <a:spcPct val="90000"/>
              </a:lnSpc>
            </a:pPr>
            <a:r>
              <a:rPr lang="pl-PL" altLang="pl-PL" sz="2400" dirty="0">
                <a:solidFill>
                  <a:schemeClr val="tx1"/>
                </a:solidFill>
                <a:cs typeface="Times New Roman" pitchFamily="18" charset="0"/>
              </a:rPr>
              <a:t>wywołanie korespondenta w sieci </a:t>
            </a:r>
            <a:r>
              <a:rPr lang="pl-PL" altLang="pl-PL" sz="2400" dirty="0" smtClean="0">
                <a:solidFill>
                  <a:schemeClr val="tx1"/>
                </a:solidFill>
                <a:cs typeface="Times New Roman" pitchFamily="18" charset="0"/>
              </a:rPr>
              <a:t>KSW</a:t>
            </a:r>
            <a:r>
              <a:rPr lang="pl-PL" altLang="pl-PL" sz="2400" dirty="0" smtClean="0">
                <a:solidFill>
                  <a:schemeClr val="tx1"/>
                </a:solidFill>
              </a:rPr>
              <a:t>,</a:t>
            </a:r>
            <a:endParaRPr lang="pl-PL" altLang="pl-PL" sz="2400" dirty="0">
              <a:solidFill>
                <a:schemeClr val="tx1"/>
              </a:solidFill>
            </a:endParaRPr>
          </a:p>
          <a:p>
            <a:pPr lvl="1">
              <a:lnSpc>
                <a:spcPct val="90000"/>
              </a:lnSpc>
            </a:pPr>
            <a:r>
              <a:rPr lang="pl-PL" altLang="pl-PL" sz="2400" dirty="0">
                <a:solidFill>
                  <a:schemeClr val="tx1"/>
                </a:solidFill>
                <a:cs typeface="Times New Roman" pitchFamily="18" charset="0"/>
              </a:rPr>
              <a:t>zgłoszenie się na wywołanie</a:t>
            </a:r>
            <a:r>
              <a:rPr lang="pl-PL" altLang="pl-PL" sz="2400" dirty="0">
                <a:solidFill>
                  <a:schemeClr val="tx1"/>
                </a:solidFill>
              </a:rPr>
              <a:t>,</a:t>
            </a:r>
          </a:p>
          <a:p>
            <a:pPr>
              <a:lnSpc>
                <a:spcPct val="90000"/>
              </a:lnSpc>
              <a:buFontTx/>
              <a:buBlip>
                <a:blip r:embed="rId2"/>
              </a:buBlip>
            </a:pPr>
            <a:r>
              <a:rPr lang="pl-PL" altLang="pl-PL" sz="2400" dirty="0">
                <a:solidFill>
                  <a:schemeClr val="tx1"/>
                </a:solidFill>
                <a:cs typeface="Times New Roman" pitchFamily="18" charset="0"/>
              </a:rPr>
              <a:t>Zasady wymiany korespondencji radiowej</a:t>
            </a:r>
            <a:r>
              <a:rPr lang="pl-PL" altLang="pl-PL" sz="2400" dirty="0">
                <a:solidFill>
                  <a:schemeClr val="tx1"/>
                </a:solidFill>
              </a:rPr>
              <a:t>:</a:t>
            </a:r>
          </a:p>
          <a:p>
            <a:pPr lvl="1" algn="just">
              <a:lnSpc>
                <a:spcPct val="90000"/>
              </a:lnSpc>
            </a:pPr>
            <a:r>
              <a:rPr lang="pl-PL" altLang="pl-PL" sz="2400" dirty="0">
                <a:solidFill>
                  <a:schemeClr val="tx1"/>
                </a:solidFill>
                <a:cs typeface="Times New Roman" pitchFamily="18" charset="0"/>
              </a:rPr>
              <a:t>przekazanie korespondencji</a:t>
            </a:r>
            <a:r>
              <a:rPr lang="pl-PL" altLang="pl-PL" sz="2400" dirty="0">
                <a:solidFill>
                  <a:schemeClr val="tx1"/>
                </a:solidFill>
              </a:rPr>
              <a:t>,</a:t>
            </a:r>
          </a:p>
          <a:p>
            <a:pPr lvl="1" algn="just">
              <a:lnSpc>
                <a:spcPct val="90000"/>
              </a:lnSpc>
            </a:pPr>
            <a:r>
              <a:rPr lang="pl-PL" altLang="pl-PL" sz="2400" dirty="0">
                <a:solidFill>
                  <a:schemeClr val="tx1"/>
                </a:solidFill>
                <a:cs typeface="Times New Roman" pitchFamily="18" charset="0"/>
              </a:rPr>
              <a:t>pokwitowanie przyjęcia korespondencji</a:t>
            </a:r>
            <a:r>
              <a:rPr lang="pl-PL" altLang="pl-PL" sz="2400" dirty="0">
                <a:solidFill>
                  <a:schemeClr val="tx1"/>
                </a:solidFill>
              </a:rPr>
              <a:t>,</a:t>
            </a:r>
          </a:p>
          <a:p>
            <a:pPr lvl="1" algn="just">
              <a:lnSpc>
                <a:spcPct val="90000"/>
              </a:lnSpc>
            </a:pPr>
            <a:r>
              <a:rPr lang="pl-PL" altLang="pl-PL" sz="2400" dirty="0">
                <a:solidFill>
                  <a:schemeClr val="tx1"/>
                </a:solidFill>
                <a:cs typeface="Times New Roman" pitchFamily="18" charset="0"/>
              </a:rPr>
              <a:t>stosowanie kryptonimów w formie skróconej</a:t>
            </a:r>
            <a:r>
              <a:rPr lang="pl-PL" altLang="pl-PL" sz="2400" dirty="0">
                <a:solidFill>
                  <a:schemeClr val="tx1"/>
                </a:solidFill>
              </a:rPr>
              <a:t>,</a:t>
            </a:r>
          </a:p>
          <a:p>
            <a:pPr lvl="1" algn="just">
              <a:lnSpc>
                <a:spcPct val="90000"/>
              </a:lnSpc>
            </a:pPr>
            <a:r>
              <a:rPr lang="pl-PL" altLang="pl-PL" sz="2400" dirty="0">
                <a:solidFill>
                  <a:schemeClr val="tx1"/>
                </a:solidFill>
              </a:rPr>
              <a:t>stosowanie zwrotów KONIEC i BEZ ODBIORU.  </a:t>
            </a:r>
          </a:p>
          <a:p>
            <a:pPr>
              <a:lnSpc>
                <a:spcPct val="90000"/>
              </a:lnSpc>
            </a:pPr>
            <a:endParaRPr lang="pl-PL" altLang="pl-PL" sz="2400" dirty="0">
              <a:solidFill>
                <a:schemeClr val="tx1"/>
              </a:solidFill>
            </a:endParaRPr>
          </a:p>
        </p:txBody>
      </p:sp>
      <p:pic>
        <p:nvPicPr>
          <p:cNvPr id="4" name="Shape 1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6374" y="254967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08522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395536" y="1844824"/>
            <a:ext cx="8209160" cy="4032597"/>
          </a:xfrm>
        </p:spPr>
        <p:txBody>
          <a:bodyPr/>
          <a:lstStyle/>
          <a:p>
            <a:pPr marL="791210" indent="-514350" algn="just">
              <a:buFont typeface="+mj-lt"/>
              <a:buAutoNum type="arabicPeriod"/>
            </a:pPr>
            <a:r>
              <a:rPr lang="pl-PL" altLang="pl-PL" sz="20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Instrukcja w </a:t>
            </a:r>
            <a:r>
              <a:rPr lang="pl-PL" altLang="pl-PL" sz="2000" b="1" dirty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sprawie organizacji łączności </a:t>
            </a:r>
            <a:r>
              <a:rPr lang="pl-PL" altLang="pl-PL" sz="20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w sieciach radiowych </a:t>
            </a:r>
            <a:r>
              <a:rPr lang="pl-PL" altLang="pl-PL" sz="2000" b="1" dirty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UKF </a:t>
            </a:r>
            <a:r>
              <a:rPr lang="pl-PL" altLang="pl-PL" sz="20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Państwowej Straży Pożarnej </a:t>
            </a:r>
            <a:r>
              <a:rPr lang="pl-PL" altLang="pl-PL" sz="2000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–</a:t>
            </a:r>
            <a:r>
              <a:rPr lang="pl-PL" altLang="pl-PL" sz="2000" i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 załącznik do Rozkazu nr 4 Komendanta Głównego PSP z dnia 9 czerwca 2009r. </a:t>
            </a:r>
            <a:r>
              <a:rPr lang="pl-PL" altLang="pl-PL" sz="2000" i="1" dirty="0" err="1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w</a:t>
            </a:r>
            <a:r>
              <a:rPr lang="pl-PL" altLang="pl-PL" sz="2000" i="1" dirty="0" err="1" smtClean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s</a:t>
            </a:r>
            <a:r>
              <a:rPr lang="pl-PL" altLang="pl-PL" sz="2000" i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. wprowadzenia nowych zasad organizacji łączności w sieciach radiowych UKF PSP.</a:t>
            </a:r>
          </a:p>
          <a:p>
            <a:pPr marL="276860" indent="0" algn="just">
              <a:buNone/>
            </a:pPr>
            <a:endParaRPr lang="pl-PL" altLang="pl-PL" sz="2000" i="1" dirty="0" smtClean="0">
              <a:solidFill>
                <a:schemeClr val="tx1"/>
              </a:solidFill>
              <a:latin typeface="Calibri" panose="020F0502020204030204" pitchFamily="34" charset="0"/>
              <a:cs typeface="Times New Roman" pitchFamily="18" charset="0"/>
            </a:endParaRPr>
          </a:p>
          <a:p>
            <a:pPr marL="791210" indent="-514350" algn="just">
              <a:buFont typeface="+mj-lt"/>
              <a:buAutoNum type="arabicPeriod" startAt="2"/>
            </a:pPr>
            <a:r>
              <a:rPr lang="pl-PL" altLang="pl-PL" sz="20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Zasady organizacji łączności alarmowania, powiadamiania, dysponowania oraz współdziałania na potrzeby działań ratowniczych</a:t>
            </a:r>
            <a:r>
              <a:rPr lang="pl-PL" altLang="pl-PL" sz="2000" i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 </a:t>
            </a:r>
            <a:r>
              <a:rPr lang="pl-PL" altLang="pl-PL" sz="2000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–</a:t>
            </a:r>
            <a:r>
              <a:rPr lang="pl-PL" altLang="pl-PL" sz="2000" i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 KG PSP, Warszawa 2012r. </a:t>
            </a:r>
            <a:r>
              <a:rPr lang="pl-PL" altLang="pl-PL" sz="2000" i="1" u="sng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(rozwinięcie zapisów ww. Instrukcji).</a:t>
            </a:r>
          </a:p>
          <a:p>
            <a:pPr marL="276860" indent="0" algn="just">
              <a:buNone/>
            </a:pPr>
            <a:endParaRPr lang="pl-PL" altLang="pl-PL" sz="2000" i="1" u="sng" dirty="0" smtClean="0">
              <a:solidFill>
                <a:schemeClr val="tx1"/>
              </a:solidFill>
              <a:latin typeface="Calibri" panose="020F0502020204030204" pitchFamily="34" charset="0"/>
              <a:cs typeface="Times New Roman" pitchFamily="18" charset="0"/>
            </a:endParaRPr>
          </a:p>
          <a:p>
            <a:pPr marL="791210" indent="-514350" algn="just">
              <a:buFont typeface="+mj-lt"/>
              <a:buAutoNum type="arabicPeriod" startAt="3"/>
            </a:pPr>
            <a:r>
              <a:rPr lang="pl-PL" altLang="pl-PL" sz="20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Metodyka postępowania podczas organizacji łączności na potrzeby Kierującego Działaniem Ratowniczym </a:t>
            </a:r>
            <a:r>
              <a:rPr lang="pl-PL" altLang="pl-PL" sz="2000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–</a:t>
            </a:r>
            <a:r>
              <a:rPr lang="pl-PL" altLang="pl-PL" sz="20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 </a:t>
            </a:r>
            <a:r>
              <a:rPr lang="pl-PL" altLang="pl-PL" sz="2000" i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KG PSP, Warszawa, styczeń 2014r.</a:t>
            </a:r>
          </a:p>
          <a:p>
            <a:pPr marL="791210" indent="-514350" algn="just">
              <a:buFont typeface="+mj-lt"/>
              <a:buAutoNum type="arabicPeriod" startAt="3"/>
            </a:pPr>
            <a:endParaRPr lang="pl-PL" altLang="pl-PL" sz="2400" dirty="0" smtClean="0">
              <a:solidFill>
                <a:schemeClr val="tx1"/>
              </a:solidFill>
              <a:latin typeface="Calibri" panose="020F0502020204030204" pitchFamily="34" charset="0"/>
              <a:cs typeface="Times New Roman" pitchFamily="18" charset="0"/>
            </a:endParaRPr>
          </a:p>
        </p:txBody>
      </p:sp>
      <p:pic>
        <p:nvPicPr>
          <p:cNvPr id="4" name="Shape 16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5532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-19335"/>
            <a:ext cx="9144000" cy="1484313"/>
          </a:xfrm>
        </p:spPr>
        <p:txBody>
          <a:bodyPr/>
          <a:lstStyle/>
          <a:p>
            <a:pPr algn="ctr"/>
            <a:r>
              <a:rPr lang="pl-PL" altLang="pl-PL" sz="2800" b="1" dirty="0" smtClean="0">
                <a:latin typeface="Calibri" panose="020F0502020204030204" pitchFamily="34" charset="0"/>
                <a:cs typeface="Times New Roman" pitchFamily="18" charset="0"/>
              </a:rPr>
              <a:t>ZASADY </a:t>
            </a:r>
            <a:r>
              <a:rPr lang="pl-PL" altLang="pl-PL" sz="2800" b="1" dirty="0" smtClean="0">
                <a:latin typeface="Calibri" panose="020F0502020204030204" pitchFamily="34" charset="0"/>
                <a:cs typeface="Times New Roman" pitchFamily="18" charset="0"/>
              </a:rPr>
              <a:t>PROWADZENIA </a:t>
            </a:r>
            <a:r>
              <a:rPr lang="pl-PL" altLang="pl-PL" sz="2800" b="1" dirty="0" smtClean="0">
                <a:latin typeface="Calibri" panose="020F0502020204030204" pitchFamily="34" charset="0"/>
                <a:cs typeface="Times New Roman" pitchFamily="18" charset="0"/>
              </a:rPr>
              <a:t/>
            </a:r>
            <a:br>
              <a:rPr lang="pl-PL" altLang="pl-PL" sz="2800" b="1" dirty="0" smtClean="0">
                <a:latin typeface="Calibri" panose="020F0502020204030204" pitchFamily="34" charset="0"/>
                <a:cs typeface="Times New Roman" pitchFamily="18" charset="0"/>
              </a:rPr>
            </a:br>
            <a:r>
              <a:rPr lang="pl-PL" altLang="pl-PL" sz="2800" b="1" dirty="0" smtClean="0">
                <a:latin typeface="Calibri" panose="020F0502020204030204" pitchFamily="34" charset="0"/>
                <a:cs typeface="Times New Roman" pitchFamily="18" charset="0"/>
              </a:rPr>
              <a:t>KORESPONDENCJI RADIOWEJ </a:t>
            </a:r>
            <a:endParaRPr lang="pl-PL" altLang="pl-PL" sz="2800" dirty="0">
              <a:latin typeface="Calibri" panose="020F050202020403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8880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625608"/>
          </a:xfrm>
        </p:spPr>
        <p:txBody>
          <a:bodyPr/>
          <a:lstStyle/>
          <a:p>
            <a:pPr marL="276860" indent="0" algn="ctr">
              <a:buNone/>
            </a:pPr>
            <a:r>
              <a:rPr lang="pl-PL" altLang="pl-PL" sz="2800" i="1" dirty="0">
                <a:solidFill>
                  <a:schemeClr val="tx1"/>
                </a:solidFill>
                <a:latin typeface="Calibri" panose="020F0502020204030204" pitchFamily="34" charset="0"/>
              </a:rPr>
              <a:t>PRZEKAZYWANIE INFORMACJI Z MIEJSCA PROWADZONYCH DZIAŁAŃ POWINNO ODBYWAĆ SIĘ ZA POMOCĄ RADIOWYCH ŚRODKÓW ŁĄCZNOŚCI (RADIOTELEFONY: </a:t>
            </a:r>
            <a:r>
              <a:rPr lang="pl-PL" altLang="pl-PL" sz="28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NASOBNYCH, </a:t>
            </a:r>
            <a:r>
              <a:rPr lang="pl-PL" altLang="pl-PL" sz="2800" i="1" dirty="0">
                <a:solidFill>
                  <a:schemeClr val="tx1"/>
                </a:solidFill>
                <a:latin typeface="Calibri" panose="020F0502020204030204" pitchFamily="34" charset="0"/>
              </a:rPr>
              <a:t>PRZEWOŹNE), EWENTUALNIE TELEFONICZNIE DO STANOWISKA KIEROWANIA </a:t>
            </a:r>
            <a:r>
              <a:rPr lang="pl-PL" altLang="pl-PL" sz="28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PO </a:t>
            </a:r>
            <a:r>
              <a:rPr lang="pl-PL" altLang="pl-PL" sz="2800" i="1" dirty="0">
                <a:solidFill>
                  <a:schemeClr val="tx1"/>
                </a:solidFill>
                <a:latin typeface="Calibri" panose="020F0502020204030204" pitchFamily="34" charset="0"/>
              </a:rPr>
              <a:t>LINII MIEJSKIEJ </a:t>
            </a:r>
            <a:r>
              <a:rPr lang="pl-PL" altLang="pl-PL" sz="28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(PODLEGAJĄCEJ REJESTRACJI KORESPONDENCJI)</a:t>
            </a:r>
            <a:br>
              <a:rPr lang="pl-PL" altLang="pl-PL" sz="2800" i="1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endParaRPr lang="pl-PL" sz="2400" dirty="0">
              <a:solidFill>
                <a:schemeClr val="tx1"/>
              </a:solidFill>
            </a:endParaRPr>
          </a:p>
          <a:p>
            <a:pPr marL="276860" indent="0" algn="ctr">
              <a:buNone/>
            </a:pPr>
            <a:r>
              <a:rPr lang="pl-PL" altLang="pl-PL" sz="2800" b="1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BEZWZGLĘDNIE ZABRANIA SIĘ PRZEKAZYWANIA INFORMACJI Z MIEJSCA PROWADZONYCH DZIAŁAŃ </a:t>
            </a:r>
            <a:r>
              <a:rPr lang="pl-PL" altLang="pl-PL" sz="2800" b="1" i="1" u="sng" dirty="0" smtClean="0">
                <a:solidFill>
                  <a:srgbClr val="FF0000"/>
                </a:solidFill>
                <a:latin typeface="Calibri" panose="020F0502020204030204" pitchFamily="34" charset="0"/>
              </a:rPr>
              <a:t>NA NUMERY ALARMOWE OBSŁUGIWANE PRZEZ STANOWISKA KIEROWANIA</a:t>
            </a:r>
          </a:p>
          <a:p>
            <a:pPr marL="276860" indent="0" algn="ctr">
              <a:buNone/>
            </a:pPr>
            <a:endParaRPr lang="pl-PL" altLang="pl-PL" sz="2800" b="1" i="1" u="sng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Shape 16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5532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-19335"/>
            <a:ext cx="9144000" cy="1484313"/>
          </a:xfrm>
        </p:spPr>
        <p:txBody>
          <a:bodyPr/>
          <a:lstStyle/>
          <a:p>
            <a:pPr algn="ctr"/>
            <a:r>
              <a:rPr lang="pl-PL" altLang="pl-PL" sz="2800" b="1" dirty="0" smtClean="0">
                <a:latin typeface="Calibri" panose="020F0502020204030204" pitchFamily="34" charset="0"/>
                <a:cs typeface="Times New Roman" pitchFamily="18" charset="0"/>
              </a:rPr>
              <a:t>ZASADY </a:t>
            </a:r>
            <a:r>
              <a:rPr lang="pl-PL" altLang="pl-PL" sz="2800" b="1" dirty="0" smtClean="0">
                <a:latin typeface="Calibri" panose="020F0502020204030204" pitchFamily="34" charset="0"/>
                <a:cs typeface="Times New Roman" pitchFamily="18" charset="0"/>
              </a:rPr>
              <a:t>PROWADZENIA </a:t>
            </a:r>
            <a:r>
              <a:rPr lang="pl-PL" altLang="pl-PL" sz="2800" b="1" dirty="0" smtClean="0">
                <a:latin typeface="Calibri" panose="020F0502020204030204" pitchFamily="34" charset="0"/>
                <a:cs typeface="Times New Roman" pitchFamily="18" charset="0"/>
              </a:rPr>
              <a:t/>
            </a:r>
            <a:br>
              <a:rPr lang="pl-PL" altLang="pl-PL" sz="2800" b="1" dirty="0" smtClean="0">
                <a:latin typeface="Calibri" panose="020F0502020204030204" pitchFamily="34" charset="0"/>
                <a:cs typeface="Times New Roman" pitchFamily="18" charset="0"/>
              </a:rPr>
            </a:br>
            <a:r>
              <a:rPr lang="pl-PL" altLang="pl-PL" sz="2800" b="1" dirty="0" smtClean="0">
                <a:latin typeface="Calibri" panose="020F0502020204030204" pitchFamily="34" charset="0"/>
                <a:cs typeface="Times New Roman" pitchFamily="18" charset="0"/>
              </a:rPr>
              <a:t>KORESPONDENCJI RADIOWEJ </a:t>
            </a:r>
            <a:endParaRPr lang="pl-PL" altLang="pl-PL" sz="2800" dirty="0">
              <a:latin typeface="Calibri" panose="020F050202020403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5855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404664"/>
            <a:ext cx="7772400" cy="731838"/>
          </a:xfrm>
        </p:spPr>
        <p:txBody>
          <a:bodyPr/>
          <a:lstStyle/>
          <a:p>
            <a:pPr algn="ctr"/>
            <a:r>
              <a:rPr lang="pl-PL" altLang="pl-PL" sz="2800" dirty="0">
                <a:latin typeface="Calibri" panose="020F0502020204030204" pitchFamily="34" charset="0"/>
              </a:rPr>
              <a:t>ZASADY PROWADZENIA KORESPONDENCJI </a:t>
            </a:r>
            <a:r>
              <a:rPr lang="pl-PL" altLang="pl-PL" sz="2800" dirty="0" smtClean="0">
                <a:latin typeface="Calibri" panose="020F0502020204030204" pitchFamily="34" charset="0"/>
              </a:rPr>
              <a:t>RADIOWEJ</a:t>
            </a:r>
            <a:endParaRPr lang="pl-PL" altLang="pl-PL" sz="2800" b="1" dirty="0">
              <a:latin typeface="Calibri" panose="020F0502020204030204" pitchFamily="34" charset="0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988840"/>
            <a:ext cx="8229600" cy="4625608"/>
          </a:xfrm>
        </p:spPr>
        <p:txBody>
          <a:bodyPr/>
          <a:lstStyle/>
          <a:p>
            <a:pPr algn="just">
              <a:buFontTx/>
              <a:buBlip>
                <a:blip r:embed="rId2"/>
              </a:buBlip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p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odstawową zasadą obowiązującą w sieciach radiowych jest </a:t>
            </a:r>
            <a:r>
              <a:rPr lang="pl-PL" altLang="pl-PL" sz="2400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„Minimum czasu nadawania – maksimum treści”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,</a:t>
            </a:r>
          </a:p>
          <a:p>
            <a:pPr algn="just">
              <a:buFontTx/>
              <a:buBlip>
                <a:blip r:embed="rId2"/>
              </a:buBlip>
            </a:pPr>
            <a:endParaRPr lang="pl-PL" altLang="pl-PL" sz="24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>
              <a:buFontTx/>
              <a:buBlip>
                <a:blip r:embed="rId2"/>
              </a:buBlip>
            </a:pP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tekstem jawnym zabrania się przekazywania informacji o stopniach służbowych, nazwiska osób funkcyjnych oraz nazw i czynności o charakterze specjalnym,</a:t>
            </a:r>
          </a:p>
          <a:p>
            <a:pPr algn="just">
              <a:buFontTx/>
              <a:buBlip>
                <a:blip r:embed="rId2"/>
              </a:buBlip>
            </a:pPr>
            <a:endParaRPr lang="pl-PL" altLang="pl-PL" sz="24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>
              <a:buFontTx/>
              <a:buBlip>
                <a:blip r:embed="rId2"/>
              </a:buBlip>
            </a:pP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w czasie prowadzenia korespondencji obowiązuje stosowanie formy zwracania się do korespondentów „TY”,</a:t>
            </a: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Shape 1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532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61354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476250"/>
            <a:ext cx="7772400" cy="587375"/>
          </a:xfrm>
        </p:spPr>
        <p:txBody>
          <a:bodyPr/>
          <a:lstStyle/>
          <a:p>
            <a:pPr algn="ctr"/>
            <a:r>
              <a:rPr lang="pl-PL" altLang="pl-PL" sz="2800" dirty="0">
                <a:latin typeface="Calibri" panose="020F0502020204030204" pitchFamily="34" charset="0"/>
              </a:rPr>
              <a:t>ZASADY PROWADZENIA KORESPONDENCJI </a:t>
            </a:r>
            <a:r>
              <a:rPr lang="pl-PL" altLang="pl-PL" sz="2800" dirty="0" smtClean="0">
                <a:latin typeface="Calibri" panose="020F0502020204030204" pitchFamily="34" charset="0"/>
              </a:rPr>
              <a:t>RADIOWEJ </a:t>
            </a:r>
            <a:endParaRPr lang="pl-PL" altLang="pl-PL" sz="2800" b="1" dirty="0">
              <a:latin typeface="Calibri" panose="020F0502020204030204" pitchFamily="34" charset="0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1772816"/>
            <a:ext cx="7989888" cy="2960688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>
              <a:lnSpc>
                <a:spcPct val="80000"/>
              </a:lnSpc>
              <a:buFontTx/>
              <a:buBlip>
                <a:blip r:embed="rId2"/>
              </a:buBlip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o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bsługujący radiotelefon każdorazowo przed rozpoczęciem nadawania </a:t>
            </a:r>
            <a:r>
              <a:rPr lang="pl-PL" altLang="pl-PL" sz="24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obowiązny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jest upewnić się czy kanał roboczy nie jest zajęty,</a:t>
            </a:r>
          </a:p>
          <a:p>
            <a:pPr algn="just">
              <a:lnSpc>
                <a:spcPct val="80000"/>
              </a:lnSpc>
              <a:buFontTx/>
              <a:buBlip>
                <a:blip r:embed="rId2"/>
              </a:buBlip>
            </a:pPr>
            <a:endParaRPr lang="pl-PL" altLang="pl-PL" sz="24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>
              <a:buFontTx/>
              <a:buBlip>
                <a:blip r:embed="rId2"/>
              </a:buBlip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celowość korespondencji:</a:t>
            </a:r>
          </a:p>
          <a:p>
            <a:pPr algn="just">
              <a:buFontTx/>
              <a:buNone/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	 – nadawanie i odbiór poleceń i meldunków,</a:t>
            </a:r>
          </a:p>
          <a:p>
            <a:pPr algn="just">
              <a:buFontTx/>
              <a:buNone/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	 – wymiana wiadomości służbowych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,</a:t>
            </a:r>
          </a:p>
          <a:p>
            <a:pPr algn="just">
              <a:buFontTx/>
              <a:buNone/>
            </a:pPr>
            <a:endParaRPr lang="pl-PL" altLang="pl-PL" sz="24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>
              <a:lnSpc>
                <a:spcPct val="80000"/>
              </a:lnSpc>
              <a:buBlip>
                <a:blip r:embed="rId2"/>
              </a:buBlip>
            </a:pP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sposoby </a:t>
            </a: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wywołania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:</a:t>
            </a: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>
              <a:buFontTx/>
              <a:buNone/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	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– głosem,</a:t>
            </a: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>
              <a:buFontTx/>
              <a:buNone/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	 – 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tonem,</a:t>
            </a:r>
          </a:p>
          <a:p>
            <a:pPr algn="just">
              <a:buFontTx/>
              <a:buNone/>
            </a:pP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  – selektywnym wywołaniem.</a:t>
            </a:r>
          </a:p>
          <a:p>
            <a:pPr algn="just">
              <a:buFontTx/>
              <a:buNone/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 </a:t>
            </a: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Shape 1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532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6349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81987" cy="720725"/>
          </a:xfrm>
        </p:spPr>
        <p:txBody>
          <a:bodyPr/>
          <a:lstStyle/>
          <a:p>
            <a:pPr algn="ctr"/>
            <a:r>
              <a:rPr lang="pl-PL" altLang="pl-PL" sz="2800" b="1" dirty="0" smtClean="0">
                <a:latin typeface="Calibri" panose="020F0502020204030204" pitchFamily="34" charset="0"/>
              </a:rPr>
              <a:t>ZASADY NAWIĄZYWANIA ŁĄCZNOŚCI GŁOSEM</a:t>
            </a:r>
            <a:endParaRPr lang="pl-PL" altLang="pl-PL" sz="2800" b="1" dirty="0">
              <a:latin typeface="Calibri" panose="020F0502020204030204" pitchFamily="34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484784"/>
            <a:ext cx="8496944" cy="3810000"/>
          </a:xfrm>
        </p:spPr>
        <p:txBody>
          <a:bodyPr/>
          <a:lstStyle/>
          <a:p>
            <a:pPr algn="ctr">
              <a:buFontTx/>
              <a:buNone/>
            </a:pPr>
            <a:r>
              <a:rPr lang="pl-PL" altLang="pl-PL" sz="2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Wywołanie</a:t>
            </a:r>
            <a:r>
              <a:rPr lang="pl-PL" altLang="pl-PL" sz="2400" b="1" dirty="0">
                <a:solidFill>
                  <a:schemeClr val="tx1"/>
                </a:solidFill>
                <a:latin typeface="Calibri" panose="020F0502020204030204" pitchFamily="34" charset="0"/>
              </a:rPr>
              <a:t>:</a:t>
            </a:r>
          </a:p>
          <a:p>
            <a:pPr algn="ctr">
              <a:buFontTx/>
              <a:buBlip>
                <a:blip r:embed="rId2"/>
              </a:buBlip>
            </a:pP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k</a:t>
            </a: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ryptonim stacji korespondenta                  –1 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raz, </a:t>
            </a:r>
            <a:endParaRPr lang="pl-PL" altLang="pl-PL" sz="2400" i="1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>
              <a:buBlip>
                <a:blip r:embed="rId2"/>
              </a:buBlip>
            </a:pP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zwrot 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„TU”                           </a:t>
            </a: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                           –1 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raz, </a:t>
            </a:r>
          </a:p>
          <a:p>
            <a:pPr algn="ctr">
              <a:buFontTx/>
              <a:buBlip>
                <a:blip r:embed="rId2"/>
              </a:buBlip>
            </a:pP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kryptonim 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stacji własnej  </a:t>
            </a: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            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	 </a:t>
            </a: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             –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1 </a:t>
            </a: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raz,</a:t>
            </a:r>
          </a:p>
          <a:p>
            <a:pPr algn="ctr">
              <a:buFontTx/>
              <a:buBlip>
                <a:blip r:embed="rId2"/>
              </a:buBlip>
            </a:pP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zwrot 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„ODBIÓR”                    	 </a:t>
            </a: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             –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1 </a:t>
            </a: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raz.</a:t>
            </a:r>
          </a:p>
          <a:p>
            <a:pPr marL="276860" indent="0" algn="ctr">
              <a:buNone/>
            </a:pP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Przykład:</a:t>
            </a:r>
            <a:endParaRPr lang="pl-PL" altLang="pl-PL" sz="2400" i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276860" indent="0" algn="ctr">
              <a:buNone/>
            </a:pP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„GOŁDAP 998, TU, NF 451–13, ODBIÓR”</a:t>
            </a:r>
            <a:endParaRPr lang="pl-PL" altLang="pl-PL" sz="24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>
              <a:buFontTx/>
              <a:buNone/>
            </a:pPr>
            <a:endParaRPr lang="pl-PL" altLang="pl-PL" sz="1400" b="1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>
              <a:buFontTx/>
              <a:buNone/>
            </a:pPr>
            <a:r>
              <a:rPr lang="pl-PL" altLang="pl-PL" sz="2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Zgłoszenie na wywołanie:</a:t>
            </a:r>
            <a:endParaRPr lang="pl-PL" altLang="pl-PL" sz="2400" b="1" i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>
              <a:buFontTx/>
              <a:buBlip>
                <a:blip r:embed="rId2"/>
              </a:buBlip>
            </a:pP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zwrot 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„TU”                              	</a:t>
            </a: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               –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1 </a:t>
            </a: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raz,</a:t>
            </a:r>
            <a:endParaRPr lang="pl-PL" altLang="pl-PL" sz="2400" i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>
              <a:buBlip>
                <a:blip r:embed="rId2"/>
              </a:buBlip>
            </a:pP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kryptonimu 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stacji własnej          	</a:t>
            </a: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               –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1 </a:t>
            </a: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raz,</a:t>
            </a:r>
            <a:endParaRPr lang="pl-PL" altLang="pl-PL" sz="2400" i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>
              <a:buBlip>
                <a:blip r:embed="rId2"/>
              </a:buBlip>
            </a:pP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zwrotu „ODBIÓR”                    	</a:t>
            </a: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               –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1 raz</a:t>
            </a: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.</a:t>
            </a: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>
              <a:buFontTx/>
              <a:buNone/>
            </a:pP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Przykład:</a:t>
            </a:r>
            <a:endParaRPr lang="pl-PL" altLang="pl-PL" sz="2400" i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>
              <a:buFontTx/>
              <a:buNone/>
            </a:pP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„TU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, </a:t>
            </a: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GOŁDAP 998, ODBIÓR”</a:t>
            </a:r>
            <a:endParaRPr lang="pl-PL" altLang="pl-PL" sz="2400" i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Shape 1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532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0124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254968"/>
            <a:ext cx="8281987" cy="720725"/>
          </a:xfrm>
        </p:spPr>
        <p:txBody>
          <a:bodyPr/>
          <a:lstStyle/>
          <a:p>
            <a:pPr algn="ctr"/>
            <a:r>
              <a:rPr lang="pl-PL" altLang="pl-PL" sz="2800" b="1" dirty="0" smtClean="0">
                <a:latin typeface="Calibri" panose="020F0502020204030204" pitchFamily="34" charset="0"/>
              </a:rPr>
              <a:t>ZASADY NAWIĄZYWANIA ŁĄCZNOŚCI GŁOSEM </a:t>
            </a:r>
            <a:endParaRPr lang="pl-PL" altLang="pl-PL" sz="2800" b="1" dirty="0">
              <a:latin typeface="Calibri" panose="020F0502020204030204" pitchFamily="34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412776"/>
            <a:ext cx="8496944" cy="3810000"/>
          </a:xfrm>
        </p:spPr>
        <p:txBody>
          <a:bodyPr/>
          <a:lstStyle/>
          <a:p>
            <a:pPr algn="ctr">
              <a:buFontTx/>
              <a:buNone/>
            </a:pPr>
            <a:endParaRPr lang="pl-PL" altLang="pl-PL" sz="2400" b="1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>
              <a:buFontTx/>
              <a:buNone/>
            </a:pPr>
            <a:r>
              <a:rPr lang="pl-PL" altLang="pl-PL" sz="2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Wywołanie w sieci KSW:</a:t>
            </a:r>
          </a:p>
          <a:p>
            <a:pPr algn="ctr">
              <a:buFontTx/>
              <a:buNone/>
            </a:pPr>
            <a:endParaRPr lang="pl-PL" altLang="pl-PL" sz="24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>
              <a:buFontTx/>
              <a:buBlip>
                <a:blip r:embed="rId2"/>
              </a:buBlip>
            </a:pP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sygnał KSW 	                                        </a:t>
            </a:r>
            <a:r>
              <a:rPr lang="pl-PL" altLang="pl-PL" sz="1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–1 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raz, </a:t>
            </a:r>
            <a:endParaRPr lang="pl-PL" altLang="pl-PL" sz="2400" i="1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>
              <a:buBlip>
                <a:blip r:embed="rId2"/>
              </a:buBlip>
            </a:pP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zwrot 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„TU”                           </a:t>
            </a: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                           –1 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raz, </a:t>
            </a:r>
          </a:p>
          <a:p>
            <a:pPr algn="ctr">
              <a:buFontTx/>
              <a:buBlip>
                <a:blip r:embed="rId2"/>
              </a:buBlip>
            </a:pP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kryptonim 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stacji własnej  </a:t>
            </a: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            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	 </a:t>
            </a: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             –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1 </a:t>
            </a: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raz,</a:t>
            </a:r>
          </a:p>
          <a:p>
            <a:pPr algn="ctr">
              <a:buFontTx/>
              <a:buBlip>
                <a:blip r:embed="rId2"/>
              </a:buBlip>
            </a:pP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zwrot 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„ODBIÓR”                    	 </a:t>
            </a: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             –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1 </a:t>
            </a: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raz.</a:t>
            </a:r>
          </a:p>
          <a:p>
            <a:pPr marL="276860" indent="0" algn="ctr">
              <a:buNone/>
            </a:pPr>
            <a:endParaRPr lang="pl-PL" altLang="pl-PL" sz="2400" i="1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276860" indent="0" algn="ctr">
              <a:buNone/>
            </a:pP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Przykład:</a:t>
            </a:r>
            <a:endParaRPr lang="pl-PL" altLang="pl-PL" sz="2400" i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276860" indent="0" algn="ctr">
              <a:buNone/>
            </a:pP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„GRANIT, TU, NF 451–13, ODBIÓR”</a:t>
            </a:r>
            <a:endParaRPr lang="pl-PL" altLang="pl-PL" sz="24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>
              <a:buFontTx/>
              <a:buNone/>
            </a:pPr>
            <a:endParaRPr lang="pl-PL" altLang="pl-PL" sz="1400" b="1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Shape 1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532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9388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839019" y="429134"/>
            <a:ext cx="8208267" cy="587375"/>
          </a:xfrm>
        </p:spPr>
        <p:txBody>
          <a:bodyPr/>
          <a:lstStyle/>
          <a:p>
            <a:pPr algn="ctr"/>
            <a:r>
              <a:rPr lang="pl-PL" altLang="pl-PL" sz="2800" dirty="0">
                <a:latin typeface="Calibri" panose="020F0502020204030204" pitchFamily="34" charset="0"/>
              </a:rPr>
              <a:t>ZASADY PROWADZENIA KORESPONDENCJI </a:t>
            </a:r>
            <a:r>
              <a:rPr lang="pl-PL" altLang="pl-PL" sz="2800" dirty="0" smtClean="0">
                <a:latin typeface="Calibri" panose="020F0502020204030204" pitchFamily="34" charset="0"/>
              </a:rPr>
              <a:t>RADIOWEJ </a:t>
            </a:r>
            <a:endParaRPr lang="pl-PL" altLang="pl-PL" sz="2800" b="1" dirty="0">
              <a:latin typeface="Calibri" panose="020F0502020204030204" pitchFamily="34" charset="0"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2060848"/>
            <a:ext cx="8229600" cy="4625608"/>
          </a:xfrm>
        </p:spPr>
        <p:txBody>
          <a:bodyPr/>
          <a:lstStyle/>
          <a:p>
            <a:pPr algn="just">
              <a:buFontTx/>
              <a:buNone/>
            </a:pP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Sposoby odbioru korespondencji</a:t>
            </a: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:</a:t>
            </a:r>
          </a:p>
          <a:p>
            <a:pPr algn="just">
              <a:buFontTx/>
              <a:buNone/>
            </a:pPr>
            <a:endParaRPr lang="pl-PL" altLang="pl-PL" sz="2400" i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>
              <a:buFontTx/>
              <a:buBlip>
                <a:blip r:embed="rId2"/>
              </a:buBlip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z potwierdzeniem zwrotnym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,</a:t>
            </a:r>
          </a:p>
          <a:p>
            <a:pPr algn="just">
              <a:buFontTx/>
              <a:buBlip>
                <a:blip r:embed="rId2"/>
              </a:buBlip>
            </a:pP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>
              <a:buFontTx/>
              <a:buBlip>
                <a:blip r:embed="rId2"/>
              </a:buBlip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z pokwitowaniem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,</a:t>
            </a:r>
          </a:p>
          <a:p>
            <a:pPr algn="just">
              <a:buFontTx/>
              <a:buBlip>
                <a:blip r:embed="rId2"/>
              </a:buBlip>
            </a:pP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>
              <a:buFontTx/>
              <a:buBlip>
                <a:blip r:embed="rId2"/>
              </a:buBlip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bez pokwitowania (lub potwierdza się odbiór innymi środkami łączności).</a:t>
            </a:r>
          </a:p>
        </p:txBody>
      </p:sp>
      <p:pic>
        <p:nvPicPr>
          <p:cNvPr id="4" name="Shape 1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532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5455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333375"/>
            <a:ext cx="8928992" cy="935038"/>
          </a:xfrm>
        </p:spPr>
        <p:txBody>
          <a:bodyPr/>
          <a:lstStyle/>
          <a:p>
            <a:pPr algn="ctr"/>
            <a:r>
              <a:rPr lang="pl-PL" altLang="pl-PL" sz="2800" b="1" dirty="0" smtClean="0">
                <a:latin typeface="Calibri" panose="020F0502020204030204" pitchFamily="34" charset="0"/>
              </a:rPr>
              <a:t>ZASADY WYMIANY KORESPONDENCJI RADIOWEJ</a:t>
            </a:r>
            <a:endParaRPr lang="pl-PL" altLang="pl-PL" sz="2800" b="1" dirty="0">
              <a:latin typeface="Calibri" panose="020F0502020204030204" pitchFamily="34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1700808"/>
            <a:ext cx="7772400" cy="4395787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b="1" dirty="0">
                <a:solidFill>
                  <a:schemeClr val="tx1"/>
                </a:solidFill>
                <a:latin typeface="Calibri" panose="020F0502020204030204" pitchFamily="34" charset="0"/>
              </a:rPr>
              <a:t>Przekazanie </a:t>
            </a:r>
            <a:r>
              <a:rPr lang="pl-PL" altLang="pl-PL" sz="2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korespondencji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altLang="pl-PL" sz="2400" dirty="0">
              <a:solidFill>
                <a:schemeClr val="tx1"/>
              </a:solidFill>
              <a:latin typeface="Arial" charset="0"/>
            </a:endParaRPr>
          </a:p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dirty="0">
                <a:solidFill>
                  <a:schemeClr val="tx1"/>
                </a:solidFill>
                <a:latin typeface="Arial" charset="0"/>
              </a:rPr>
              <a:t>	</a:t>
            </a: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Przekazanie korespondencji polega na nadaniu:</a:t>
            </a:r>
            <a:endParaRPr lang="pl-PL" altLang="pl-PL" sz="2400" i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>
              <a:buFontTx/>
              <a:buBlip>
                <a:blip r:embed="rId2"/>
              </a:buBlip>
            </a:pP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kryptonimu 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stacji korespondenta                </a:t>
            </a: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–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1 raz, </a:t>
            </a:r>
          </a:p>
          <a:p>
            <a:pPr algn="ctr">
              <a:buBlip>
                <a:blip r:embed="rId2"/>
              </a:buBlip>
            </a:pP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zwrotu 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„TU”                                                     </a:t>
            </a: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–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1 raz, </a:t>
            </a:r>
          </a:p>
          <a:p>
            <a:pPr algn="ctr">
              <a:buFontTx/>
              <a:buBlip>
                <a:blip r:embed="rId2"/>
              </a:buBlip>
            </a:pP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kryptonimu 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stacji </a:t>
            </a: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własnej              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	 </a:t>
            </a: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             –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1 raz</a:t>
            </a: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,</a:t>
            </a:r>
          </a:p>
          <a:p>
            <a:pPr algn="ctr">
              <a:buFontTx/>
              <a:buBlip>
                <a:blip r:embed="rId2"/>
              </a:buBlip>
            </a:pP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treści korespondencji                                     –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1 </a:t>
            </a: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raz,</a:t>
            </a:r>
            <a:endParaRPr lang="pl-PL" altLang="pl-PL" sz="2400" i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>
              <a:buFontTx/>
              <a:buBlip>
                <a:blip r:embed="rId2"/>
              </a:buBlip>
            </a:pP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zwrotu 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„ODBIÓR”                    	               –1 raz.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276860" indent="0" algn="ctr">
              <a:buNone/>
            </a:pP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Przykład:</a:t>
            </a:r>
            <a:endParaRPr lang="pl-PL" altLang="pl-PL" sz="2400" i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276860" indent="0" algn="ctr">
              <a:buNone/>
            </a:pP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„GOŁDAP 998, 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TU NF </a:t>
            </a: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451–13, JESTEM NA MIEJSCU, UDAJĘ SIĘ NA ROZPOZNANIE, ODBIÓR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”</a:t>
            </a: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Shape 1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532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38480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387401"/>
            <a:ext cx="9144000" cy="803275"/>
          </a:xfrm>
        </p:spPr>
        <p:txBody>
          <a:bodyPr/>
          <a:lstStyle/>
          <a:p>
            <a:pPr algn="ctr"/>
            <a:r>
              <a:rPr lang="pl-PL" altLang="pl-PL" sz="2800" dirty="0">
                <a:latin typeface="Calibri" panose="020F0502020204030204" pitchFamily="34" charset="0"/>
              </a:rPr>
              <a:t>ZASADY WYMIANY KORESPONDENCJI </a:t>
            </a:r>
            <a:r>
              <a:rPr lang="pl-PL" altLang="pl-PL" sz="2800" dirty="0" smtClean="0">
                <a:latin typeface="Calibri" panose="020F0502020204030204" pitchFamily="34" charset="0"/>
              </a:rPr>
              <a:t>RADIOWEJ </a:t>
            </a:r>
            <a:endParaRPr lang="pl-PL" altLang="pl-PL" sz="2800" b="1" dirty="0">
              <a:latin typeface="Arial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2133600"/>
            <a:ext cx="7772400" cy="3959225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sz="2400" b="1" dirty="0">
                <a:solidFill>
                  <a:schemeClr val="tx1"/>
                </a:solidFill>
                <a:latin typeface="Calibri" panose="020F0502020204030204" pitchFamily="34" charset="0"/>
              </a:rPr>
              <a:t>Pokwitowanie przyjęcia </a:t>
            </a:r>
            <a:r>
              <a:rPr lang="pl-PL" altLang="pl-PL" sz="2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korespondencji</a:t>
            </a:r>
          </a:p>
          <a:p>
            <a:pPr algn="ctr">
              <a:lnSpc>
                <a:spcPct val="80000"/>
              </a:lnSpc>
              <a:buFontTx/>
              <a:buNone/>
            </a:pP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	Pokwitowanie przyjęcia korespondencji polega na nadaniu:</a:t>
            </a:r>
            <a:endParaRPr lang="pl-PL" altLang="pl-PL" sz="2400" i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>
              <a:buFontTx/>
              <a:buBlip>
                <a:blip r:embed="rId2"/>
              </a:buBlip>
            </a:pP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zwrotu 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„TU”                              	                –1 raz,</a:t>
            </a:r>
          </a:p>
          <a:p>
            <a:pPr algn="ctr">
              <a:buBlip>
                <a:blip r:embed="rId2"/>
              </a:buBlip>
            </a:pP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kryptonimu stacji własnej          	                –1 raz</a:t>
            </a: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,</a:t>
            </a:r>
          </a:p>
          <a:p>
            <a:pPr algn="ctr">
              <a:buBlip>
                <a:blip r:embed="rId2"/>
              </a:buBlip>
            </a:pP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zwrotu „ZROZUMIAŁEM”                               </a:t>
            </a:r>
            <a:r>
              <a:rPr lang="pl-PL" altLang="pl-PL" sz="105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–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1 raz</a:t>
            </a: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,</a:t>
            </a:r>
            <a:endParaRPr lang="pl-PL" altLang="pl-PL" sz="2400" i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>
              <a:buBlip>
                <a:blip r:embed="rId2"/>
              </a:buBlip>
            </a:pP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zwrotu 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„ODBIÓR”                    	                –1 raz.</a:t>
            </a: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>
              <a:buFontTx/>
              <a:buNone/>
            </a:pPr>
            <a:endParaRPr lang="pl-PL" altLang="pl-PL" sz="2400" i="1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>
              <a:buFontTx/>
              <a:buNone/>
            </a:pP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Przykład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:</a:t>
            </a:r>
          </a:p>
          <a:p>
            <a:pPr algn="ctr">
              <a:buFontTx/>
              <a:buNone/>
            </a:pP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„TU, GOŁDAP 998, </a:t>
            </a: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ZROZUMIAŁEM, ODBIÓR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”</a:t>
            </a:r>
          </a:p>
        </p:txBody>
      </p:sp>
      <p:pic>
        <p:nvPicPr>
          <p:cNvPr id="4" name="Shape 1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532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7876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3</a:t>
            </a:fld>
            <a:endParaRPr lang="pl-PL" altLang="pl-PL"/>
          </a:p>
        </p:txBody>
      </p:sp>
      <p:sp>
        <p:nvSpPr>
          <p:cNvPr id="8" name="pole tekstowe 7"/>
          <p:cNvSpPr txBox="1"/>
          <p:nvPr/>
        </p:nvSpPr>
        <p:spPr>
          <a:xfrm>
            <a:off x="1979712" y="404664"/>
            <a:ext cx="540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 smtClean="0">
                <a:solidFill>
                  <a:srgbClr val="FFC000"/>
                </a:solidFill>
                <a:latin typeface="Calibri" panose="020F0502020204030204" pitchFamily="34" charset="0"/>
              </a:rPr>
              <a:t>PODZIAŁ ŚRODKÓW ŁĄCZNOŚCI</a:t>
            </a:r>
            <a:endParaRPr lang="pl-PL" sz="2800" b="1" dirty="0">
              <a:solidFill>
                <a:srgbClr val="FFC000"/>
              </a:solidFill>
              <a:latin typeface="Calibri" panose="020F0502020204030204" pitchFamily="34" charset="0"/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0" name="pole tekstowe 9"/>
          <p:cNvSpPr txBox="1"/>
          <p:nvPr/>
        </p:nvSpPr>
        <p:spPr>
          <a:xfrm>
            <a:off x="708355" y="1916832"/>
            <a:ext cx="75608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/>
              <a:t>W zależności od wykorzystywanych środków łączność dzielimy na:</a:t>
            </a:r>
          </a:p>
          <a:p>
            <a:pPr marL="285750" indent="-285750">
              <a:buClr>
                <a:srgbClr val="FF0000"/>
              </a:buClr>
              <a:buSzPct val="75000"/>
              <a:buFont typeface="Wingdings" panose="05000000000000000000" pitchFamily="2" charset="2"/>
              <a:buChar char="q"/>
            </a:pPr>
            <a:r>
              <a:rPr lang="pl-PL" sz="2400" dirty="0" smtClean="0"/>
              <a:t> łączność przewodową,</a:t>
            </a:r>
          </a:p>
          <a:p>
            <a:pPr marL="285750" indent="-285750">
              <a:buClr>
                <a:srgbClr val="FF0000"/>
              </a:buClr>
              <a:buSzPct val="75000"/>
              <a:buFont typeface="Wingdings" panose="05000000000000000000" pitchFamily="2" charset="2"/>
              <a:buChar char="q"/>
            </a:pPr>
            <a:r>
              <a:rPr lang="pl-PL" sz="2400" dirty="0" smtClean="0"/>
              <a:t> łączność radiową,</a:t>
            </a:r>
          </a:p>
          <a:p>
            <a:pPr marL="285750" indent="-285750">
              <a:buClr>
                <a:srgbClr val="FF0000"/>
              </a:buClr>
              <a:buSzPct val="75000"/>
              <a:buFont typeface="Wingdings" panose="05000000000000000000" pitchFamily="2" charset="2"/>
              <a:buChar char="q"/>
            </a:pPr>
            <a:r>
              <a:rPr lang="pl-PL" sz="2400" dirty="0" smtClean="0"/>
              <a:t> łączność sygnalizacyjną,</a:t>
            </a:r>
          </a:p>
          <a:p>
            <a:pPr marL="285750" indent="-285750">
              <a:buClr>
                <a:srgbClr val="FF0000"/>
              </a:buClr>
              <a:buSzPct val="75000"/>
              <a:buFont typeface="Wingdings" panose="05000000000000000000" pitchFamily="2" charset="2"/>
              <a:buChar char="q"/>
            </a:pPr>
            <a:r>
              <a:rPr lang="pl-PL" sz="2400" dirty="0" smtClean="0"/>
              <a:t> łączność środkami ruchomymi 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3036679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525172" y="376747"/>
            <a:ext cx="8642350" cy="692150"/>
          </a:xfrm>
        </p:spPr>
        <p:txBody>
          <a:bodyPr/>
          <a:lstStyle/>
          <a:p>
            <a:pPr algn="ctr"/>
            <a:r>
              <a:rPr lang="pl-PL" altLang="pl-PL" sz="2800" dirty="0">
                <a:latin typeface="Calibri" panose="020F0502020204030204" pitchFamily="34" charset="0"/>
              </a:rPr>
              <a:t>ZASADY WYMIANY KORESPONDENCJI RADIOWEJ </a:t>
            </a:r>
            <a:endParaRPr lang="pl-PL" altLang="pl-PL" sz="2800" b="1" dirty="0">
              <a:latin typeface="Arial" charset="0"/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980728"/>
            <a:ext cx="8785225" cy="6408738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endParaRPr lang="pl-PL" altLang="pl-PL" sz="2400" dirty="0" smtClean="0">
              <a:solidFill>
                <a:schemeClr val="tx1"/>
              </a:solidFill>
              <a:latin typeface="Arial" charset="0"/>
            </a:endParaRPr>
          </a:p>
          <a:p>
            <a:pPr algn="ctr">
              <a:lnSpc>
                <a:spcPct val="90000"/>
              </a:lnSpc>
              <a:buFontTx/>
              <a:buNone/>
            </a:pPr>
            <a:endParaRPr lang="pl-PL" altLang="pl-PL" sz="2400" dirty="0">
              <a:solidFill>
                <a:schemeClr val="tx1"/>
              </a:solidFill>
              <a:latin typeface="Arial" charset="0"/>
            </a:endParaRPr>
          </a:p>
          <a:p>
            <a:pPr algn="ctr">
              <a:lnSpc>
                <a:spcPct val="90000"/>
              </a:lnSpc>
              <a:buFontTx/>
              <a:buNone/>
            </a:pPr>
            <a:endParaRPr lang="pl-PL" altLang="pl-PL" sz="2400" dirty="0" smtClean="0">
              <a:solidFill>
                <a:schemeClr val="tx1"/>
              </a:solidFill>
              <a:latin typeface="Arial" charset="0"/>
            </a:endParaRPr>
          </a:p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dirty="0" smtClean="0">
                <a:solidFill>
                  <a:schemeClr val="tx1"/>
                </a:solidFill>
                <a:latin typeface="Arial" charset="0"/>
              </a:rPr>
              <a:t>Przekazanie wiadomości okólnikiem: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altLang="pl-PL" sz="2400" i="1" dirty="0">
              <a:solidFill>
                <a:schemeClr val="tx1"/>
              </a:solidFill>
              <a:latin typeface="Arial" charset="0"/>
            </a:endParaRPr>
          </a:p>
          <a:p>
            <a:pPr algn="ctr">
              <a:buFontTx/>
              <a:buBlip>
                <a:blip r:embed="rId2"/>
              </a:buBlip>
            </a:pP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kryptonim okólnikowy                                   –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1 raz, </a:t>
            </a:r>
          </a:p>
          <a:p>
            <a:pPr algn="ctr">
              <a:buBlip>
                <a:blip r:embed="rId2"/>
              </a:buBlip>
            </a:pP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zwrot 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„TU”                                                     </a:t>
            </a: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 –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1 raz, </a:t>
            </a:r>
          </a:p>
          <a:p>
            <a:pPr algn="ctr">
              <a:buFontTx/>
              <a:buBlip>
                <a:blip r:embed="rId2"/>
              </a:buBlip>
            </a:pP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kryptonimu stacji </a:t>
            </a: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własnej      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	        </a:t>
            </a: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     </a:t>
            </a:r>
            <a:r>
              <a:rPr lang="pl-PL" altLang="pl-PL" sz="105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–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1 raz,</a:t>
            </a:r>
          </a:p>
          <a:p>
            <a:pPr algn="ctr">
              <a:buFontTx/>
              <a:buBlip>
                <a:blip r:embed="rId2"/>
              </a:buBlip>
            </a:pP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„PRZYGOTOWAĆ SIĘ DO ODBIORU”           –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1 raz,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altLang="pl-PL" sz="2400" dirty="0">
              <a:solidFill>
                <a:schemeClr val="tx1"/>
              </a:solidFill>
              <a:latin typeface="Arial" charset="0"/>
            </a:endParaRPr>
          </a:p>
          <a:p>
            <a:pPr marL="276860" indent="0" algn="ctr">
              <a:buNone/>
            </a:pP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Przykład:</a:t>
            </a:r>
            <a:endParaRPr lang="pl-PL" altLang="pl-PL" sz="2400" i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276860" indent="0" algn="ctr">
              <a:buNone/>
            </a:pP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„OMEGA, 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TU N</a:t>
            </a: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F 201–00, PRZYGOTOWAĆ SIĘ DO ODBIORU”</a:t>
            </a:r>
          </a:p>
          <a:p>
            <a:pPr marL="276860" indent="0" algn="ctr">
              <a:buNone/>
            </a:pPr>
            <a:endParaRPr lang="pl-PL" altLang="pl-PL" sz="2400" i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276860" indent="0" algn="ctr">
              <a:buNone/>
            </a:pPr>
            <a:r>
              <a:rPr lang="pl-PL" altLang="pl-PL" sz="2400" b="1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Po upływie około 1 minuty przystępuje się do nadawania informacji okólnikowej.</a:t>
            </a:r>
            <a:endParaRPr lang="pl-PL" altLang="pl-PL" sz="2400" b="1" u="sng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Shape 1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532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8017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921121" y="282626"/>
            <a:ext cx="8229600" cy="908050"/>
          </a:xfrm>
        </p:spPr>
        <p:txBody>
          <a:bodyPr/>
          <a:lstStyle/>
          <a:p>
            <a:r>
              <a:rPr lang="pl-PL" altLang="pl-PL" sz="2800" dirty="0">
                <a:latin typeface="Calibri" panose="020F0502020204030204" pitchFamily="34" charset="0"/>
              </a:rPr>
              <a:t>ZASADY WYMIANY KORESPONDENCJI RADIOWEJ </a:t>
            </a:r>
            <a:endParaRPr lang="pl-PL" altLang="pl-PL" sz="2800" b="1" dirty="0">
              <a:latin typeface="Arial" charset="0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700213"/>
            <a:ext cx="8496300" cy="4897437"/>
          </a:xfrm>
        </p:spPr>
        <p:txBody>
          <a:bodyPr/>
          <a:lstStyle/>
          <a:p>
            <a:pPr marL="0" indent="20638" algn="just">
              <a:lnSpc>
                <a:spcPct val="80000"/>
              </a:lnSpc>
              <a:buFontTx/>
              <a:buNone/>
              <a:tabLst>
                <a:tab pos="174625" algn="l"/>
              </a:tabLst>
            </a:pPr>
            <a:endParaRPr lang="pl-PL" altLang="pl-PL" sz="24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20638" algn="just">
              <a:lnSpc>
                <a:spcPct val="80000"/>
              </a:lnSpc>
              <a:buFontTx/>
              <a:buNone/>
              <a:tabLst>
                <a:tab pos="174625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Po </a:t>
            </a: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nawiązaniu łączności w pewnych okolicznościach dopuszcza się stosowanie kryptonimów w formie skróconej, np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.:</a:t>
            </a:r>
          </a:p>
          <a:p>
            <a:pPr marL="0" indent="20638" algn="just">
              <a:lnSpc>
                <a:spcPct val="80000"/>
              </a:lnSpc>
              <a:buFontTx/>
              <a:buNone/>
              <a:tabLst>
                <a:tab pos="174625" algn="l"/>
              </a:tabLst>
            </a:pP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20638" algn="just">
              <a:lnSpc>
                <a:spcPct val="80000"/>
              </a:lnSpc>
              <a:buFontTx/>
              <a:buBlip>
                <a:blip r:embed="rId2"/>
              </a:buBlip>
              <a:tabLst>
                <a:tab pos="174625" algn="l"/>
              </a:tabLst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 pomija się indeksy literowe przy komunikacji 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pomiędzy</a:t>
            </a:r>
            <a:b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	 korespondentami </a:t>
            </a: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sieci radiowych w danym regionie w  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ramach</a:t>
            </a:r>
            <a:b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   jednego </a:t>
            </a: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pionu służbowego,</a:t>
            </a:r>
          </a:p>
          <a:p>
            <a:pPr marL="0" indent="20638" algn="just">
              <a:lnSpc>
                <a:spcPct val="80000"/>
              </a:lnSpc>
              <a:buFontTx/>
              <a:buNone/>
              <a:tabLst>
                <a:tab pos="174625" algn="l"/>
              </a:tabLst>
            </a:pPr>
            <a:endParaRPr lang="pl-PL" altLang="pl-PL" sz="24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20638" algn="just">
              <a:lnSpc>
                <a:spcPct val="80000"/>
              </a:lnSpc>
              <a:buFontTx/>
              <a:buNone/>
              <a:tabLst>
                <a:tab pos="174625" algn="l"/>
              </a:tabLst>
            </a:pP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Przykład: </a:t>
            </a:r>
          </a:p>
          <a:p>
            <a:pPr marL="0" indent="20638" algn="just">
              <a:lnSpc>
                <a:spcPct val="80000"/>
              </a:lnSpc>
              <a:buFontTx/>
              <a:buNone/>
              <a:tabLst>
                <a:tab pos="174625" algn="l"/>
              </a:tabLst>
            </a:pP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„GOŁDAP 998, 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TU, </a:t>
            </a: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NF 451–13, 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ODBIÓR” </a:t>
            </a:r>
          </a:p>
          <a:p>
            <a:pPr marL="0" indent="20638" algn="just">
              <a:lnSpc>
                <a:spcPct val="80000"/>
              </a:lnSpc>
              <a:buFontTx/>
              <a:buNone/>
              <a:tabLst>
                <a:tab pos="174625" algn="l"/>
              </a:tabLst>
            </a:pP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„TU, GOŁDAP 998, ODBIÓR” </a:t>
            </a:r>
            <a:endParaRPr lang="pl-PL" altLang="pl-PL" sz="2400" i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20638" algn="just">
              <a:lnSpc>
                <a:spcPct val="80000"/>
              </a:lnSpc>
              <a:buFontTx/>
              <a:buNone/>
              <a:tabLst>
                <a:tab pos="174625" algn="l"/>
              </a:tabLst>
            </a:pP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„GOŁDAP 998, 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TU, 451–13, JESTEM NA MIEJSCU AKCJI, UDAJĘ SIĘ NA ROZPOZNANIE, </a:t>
            </a: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ODBIÓR”</a:t>
            </a:r>
            <a:endParaRPr lang="pl-PL" altLang="pl-PL" sz="2400" i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20638" algn="just">
              <a:lnSpc>
                <a:spcPct val="80000"/>
              </a:lnSpc>
              <a:buFontTx/>
              <a:buNone/>
              <a:tabLst>
                <a:tab pos="174625" algn="l"/>
              </a:tabLst>
            </a:pP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„TU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, </a:t>
            </a: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GOŁDAP 998, ZROZUMIAŁEM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, </a:t>
            </a: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ODBIÓR”</a:t>
            </a: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20638">
              <a:lnSpc>
                <a:spcPct val="80000"/>
              </a:lnSpc>
              <a:buFontTx/>
              <a:buNone/>
              <a:tabLst>
                <a:tab pos="174625" algn="l"/>
              </a:tabLst>
            </a:pPr>
            <a:r>
              <a:rPr lang="pl-PL" altLang="pl-PL" sz="2400" dirty="0">
                <a:solidFill>
                  <a:schemeClr val="tx1"/>
                </a:solidFill>
              </a:rPr>
              <a:t>	</a:t>
            </a:r>
            <a:r>
              <a:rPr lang="pl-PL" altLang="pl-PL" sz="2000" dirty="0">
                <a:solidFill>
                  <a:schemeClr val="tx1"/>
                </a:solidFill>
              </a:rPr>
              <a:t>	</a:t>
            </a:r>
          </a:p>
        </p:txBody>
      </p:sp>
      <p:pic>
        <p:nvPicPr>
          <p:cNvPr id="4" name="Shape 1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532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54403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446639" y="254968"/>
            <a:ext cx="8964613" cy="863600"/>
          </a:xfrm>
        </p:spPr>
        <p:txBody>
          <a:bodyPr/>
          <a:lstStyle/>
          <a:p>
            <a:pPr algn="ctr"/>
            <a:r>
              <a:rPr lang="pl-PL" altLang="pl-PL" sz="2800" dirty="0">
                <a:latin typeface="Calibri" panose="020F0502020204030204" pitchFamily="34" charset="0"/>
              </a:rPr>
              <a:t>ZASADY WYMIANY KORESPONDENCJI RADIOWEJ </a:t>
            </a:r>
            <a:endParaRPr lang="pl-PL" altLang="pl-PL" sz="2800" b="1" dirty="0">
              <a:latin typeface="Arial" charset="0"/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773238"/>
            <a:ext cx="8568952" cy="4392612"/>
          </a:xfrm>
        </p:spPr>
        <p:txBody>
          <a:bodyPr/>
          <a:lstStyle/>
          <a:p>
            <a:pPr marL="0" indent="20638" algn="just">
              <a:lnSpc>
                <a:spcPct val="90000"/>
              </a:lnSpc>
              <a:buFontTx/>
              <a:buBlip>
                <a:blip r:embed="rId2"/>
              </a:buBlip>
              <a:tabLst>
                <a:tab pos="174625" algn="l"/>
              </a:tabLst>
            </a:pPr>
            <a:r>
              <a:rPr lang="pl-PL" altLang="pl-PL" sz="2400" dirty="0">
                <a:solidFill>
                  <a:schemeClr val="tx1"/>
                </a:solidFill>
                <a:latin typeface="Arial" charset="0"/>
              </a:rPr>
              <a:t>  </a:t>
            </a: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pomija się indeksy literowe i pierwsze trzy 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cyfry</a:t>
            </a:r>
            <a:b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    kryptonimu </a:t>
            </a: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po nawiązaniu łączności w 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relacjach </a:t>
            </a:r>
            <a:b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    z innymi </a:t>
            </a: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korespondentami macierzystych sieci, 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jeżeli</a:t>
            </a:r>
            <a:b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  </a:t>
            </a: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używane są kryptonimy </a:t>
            </a: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z jednego przedziału </a:t>
            </a:r>
            <a:r>
              <a:rPr lang="pl-PL" sz="2400" dirty="0" smtClean="0">
                <a:solidFill>
                  <a:schemeClr val="tx1"/>
                </a:solidFill>
              </a:rPr>
              <a:t>Z</a:t>
            </a:r>
            <a:r>
              <a:rPr lang="pl-PL" sz="2400" baseline="-25000" dirty="0" smtClean="0">
                <a:solidFill>
                  <a:schemeClr val="tx1"/>
                </a:solidFill>
              </a:rPr>
              <a:t>1</a:t>
            </a:r>
            <a:r>
              <a:rPr lang="pl-PL" sz="2400" dirty="0" smtClean="0">
                <a:solidFill>
                  <a:schemeClr val="tx1"/>
                </a:solidFill>
              </a:rPr>
              <a:t> </a:t>
            </a:r>
            <a:r>
              <a:rPr lang="pl-PL" sz="2400" dirty="0">
                <a:solidFill>
                  <a:schemeClr val="tx1"/>
                </a:solidFill>
              </a:rPr>
              <a:t>Z</a:t>
            </a:r>
            <a:r>
              <a:rPr lang="pl-PL" sz="2400" baseline="-25000" dirty="0">
                <a:solidFill>
                  <a:schemeClr val="tx1"/>
                </a:solidFill>
              </a:rPr>
              <a:t>2</a:t>
            </a:r>
            <a:r>
              <a:rPr lang="pl-PL" sz="2400" dirty="0">
                <a:solidFill>
                  <a:schemeClr val="tx1"/>
                </a:solidFill>
              </a:rPr>
              <a:t> </a:t>
            </a:r>
            <a:r>
              <a:rPr lang="pl-PL" sz="2400" dirty="0" smtClean="0">
                <a:solidFill>
                  <a:schemeClr val="tx1"/>
                </a:solidFill>
              </a:rPr>
              <a:t>Z</a:t>
            </a:r>
            <a:r>
              <a:rPr lang="pl-PL" sz="2400" baseline="-25000" dirty="0" smtClean="0">
                <a:solidFill>
                  <a:schemeClr val="tx1"/>
                </a:solidFill>
              </a:rPr>
              <a:t>3</a:t>
            </a:r>
            <a:r>
              <a:rPr lang="pl-PL" sz="2400" dirty="0" smtClean="0">
                <a:solidFill>
                  <a:schemeClr val="tx1"/>
                </a:solidFill>
              </a:rPr>
              <a:t> – 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00÷99</a:t>
            </a: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,</a:t>
            </a:r>
          </a:p>
          <a:p>
            <a:pPr marL="0" indent="20638" algn="just">
              <a:lnSpc>
                <a:spcPct val="90000"/>
              </a:lnSpc>
              <a:buFontTx/>
              <a:buNone/>
              <a:tabLst>
                <a:tab pos="174625" algn="l"/>
              </a:tabLst>
            </a:pPr>
            <a:endParaRPr lang="pl-PL" altLang="pl-PL" sz="24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20638" algn="ctr">
              <a:lnSpc>
                <a:spcPct val="90000"/>
              </a:lnSpc>
              <a:buNone/>
              <a:tabLst>
                <a:tab pos="174625" algn="l"/>
              </a:tabLst>
            </a:pP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Przykład: </a:t>
            </a: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/>
            </a:r>
            <a:b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„GOŁDAP 998, 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TU, NF 451–13, </a:t>
            </a: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ODBIÓR”</a:t>
            </a:r>
            <a:endParaRPr lang="pl-PL" altLang="pl-PL" sz="2400" i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20638" algn="ctr">
              <a:lnSpc>
                <a:spcPct val="90000"/>
              </a:lnSpc>
              <a:buFontTx/>
              <a:buNone/>
              <a:tabLst>
                <a:tab pos="174625" algn="l"/>
              </a:tabLst>
            </a:pP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„TU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, </a:t>
            </a: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GOŁDAP 998, ODBIÓR”</a:t>
            </a:r>
            <a:endParaRPr lang="pl-PL" altLang="pl-PL" sz="2400" i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20638" algn="ctr">
              <a:lnSpc>
                <a:spcPct val="90000"/>
              </a:lnSpc>
              <a:buFontTx/>
              <a:buNone/>
              <a:tabLst>
                <a:tab pos="174625" algn="l"/>
              </a:tabLst>
            </a:pP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„GOŁDAP 998, 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TU, </a:t>
            </a: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13, 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JESTEM NA MIEJSCU AKCJI, UDAJĘ SIĘ NA ROZPOZNANIE, </a:t>
            </a: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ODBIÓR”</a:t>
            </a:r>
            <a:endParaRPr lang="pl-PL" altLang="pl-PL" sz="2400" i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20638" algn="ctr">
              <a:lnSpc>
                <a:spcPct val="90000"/>
              </a:lnSpc>
              <a:buFontTx/>
              <a:buNone/>
              <a:tabLst>
                <a:tab pos="174625" algn="l"/>
              </a:tabLst>
            </a:pP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„TU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, </a:t>
            </a: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GOŁDAP 998, 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</a:rPr>
              <a:t>ZROZUMIAŁEM, </a:t>
            </a: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ODBIÓR”</a:t>
            </a:r>
            <a:endParaRPr lang="pl-PL" altLang="pl-PL" sz="2400" i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20638">
              <a:lnSpc>
                <a:spcPct val="80000"/>
              </a:lnSpc>
              <a:tabLst>
                <a:tab pos="174625" algn="l"/>
              </a:tabLst>
            </a:pPr>
            <a:endParaRPr lang="pl-PL" altLang="pl-PL" sz="2000" dirty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4" name="Shape 1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532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1953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282626"/>
            <a:ext cx="9144000" cy="908050"/>
          </a:xfrm>
        </p:spPr>
        <p:txBody>
          <a:bodyPr/>
          <a:lstStyle/>
          <a:p>
            <a:pPr algn="ctr"/>
            <a:r>
              <a:rPr lang="pl-PL" altLang="pl-PL" sz="2800" dirty="0">
                <a:latin typeface="Calibri" panose="020F0502020204030204" pitchFamily="34" charset="0"/>
              </a:rPr>
              <a:t>ZASADY WYMIANY KORESPONDENCJI RADIOWEJ </a:t>
            </a:r>
            <a:endParaRPr lang="pl-PL" altLang="pl-PL" sz="2800" b="1" dirty="0">
              <a:latin typeface="Arial" charset="0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484313"/>
            <a:ext cx="8497888" cy="4968875"/>
          </a:xfrm>
        </p:spPr>
        <p:txBody>
          <a:bodyPr/>
          <a:lstStyle/>
          <a:p>
            <a:pPr>
              <a:buFontTx/>
              <a:buNone/>
            </a:pPr>
            <a:endParaRPr lang="pl-PL" altLang="pl-PL" sz="2800" dirty="0">
              <a:solidFill>
                <a:schemeClr val="tx1"/>
              </a:solidFill>
            </a:endParaRPr>
          </a:p>
          <a:p>
            <a:pPr algn="just">
              <a:buFontTx/>
              <a:buNone/>
            </a:pPr>
            <a:r>
              <a:rPr lang="pl-PL" altLang="pl-PL" sz="2400" b="1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Uwaga</a:t>
            </a:r>
            <a:r>
              <a:rPr lang="pl-PL" altLang="pl-PL" sz="2400" b="1" i="1" dirty="0">
                <a:solidFill>
                  <a:schemeClr val="tx1"/>
                </a:solidFill>
                <a:latin typeface="Calibri" panose="020F0502020204030204" pitchFamily="34" charset="0"/>
              </a:rPr>
              <a:t>:</a:t>
            </a: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 na żądanie każdego korespondenta należy bezwzględnie podać swój kryptonim w formie pełnej. 	</a:t>
            </a:r>
          </a:p>
          <a:p>
            <a:pPr algn="just">
              <a:buFontTx/>
              <a:buNone/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		</a:t>
            </a:r>
          </a:p>
          <a:p>
            <a:pPr algn="just">
              <a:buFontTx/>
              <a:buBlip>
                <a:blip r:embed="rId2"/>
              </a:buBlip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w jednostkach ochrony przeciwpożarowej podczas prowadzenia akcji 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ratowniczo–gaśniczych </a:t>
            </a: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dopuszcza się zastępowanie pierwszych trzech cyfr kryptonimu nazwą miejscowości stacjonowania jednostki np.: </a:t>
            </a:r>
            <a:r>
              <a:rPr lang="pl-PL" altLang="pl-PL" sz="2400" b="1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DUBENINKI 21</a:t>
            </a:r>
            <a:r>
              <a:rPr lang="pl-PL" altLang="pl-PL" sz="24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lub </a:t>
            </a:r>
            <a:r>
              <a:rPr lang="pl-PL" altLang="pl-PL" sz="2400" b="1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BANIE MAZURSKIE 30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, </a:t>
            </a: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itp. </a:t>
            </a:r>
          </a:p>
          <a:p>
            <a:pPr algn="just">
              <a:buFontTx/>
              <a:buNone/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	Wyjątki te mogą być stosowane tylko podczas pracy we własnych sieciach i kierunkach radiotelefonicznych. </a:t>
            </a:r>
          </a:p>
        </p:txBody>
      </p:sp>
      <p:pic>
        <p:nvPicPr>
          <p:cNvPr id="4" name="Shape 1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532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06029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46639" y="320815"/>
            <a:ext cx="8784976" cy="874713"/>
          </a:xfrm>
        </p:spPr>
        <p:txBody>
          <a:bodyPr/>
          <a:lstStyle/>
          <a:p>
            <a:pPr algn="ctr"/>
            <a:r>
              <a:rPr lang="pl-PL" altLang="pl-PL" sz="2800" dirty="0">
                <a:latin typeface="Calibri" panose="020F0502020204030204" pitchFamily="34" charset="0"/>
              </a:rPr>
              <a:t>ZASADY WYMIANY KORESPONDENCJI RADIOWEJ </a:t>
            </a:r>
            <a:endParaRPr lang="pl-PL" altLang="pl-PL" sz="2800" b="1" dirty="0">
              <a:latin typeface="Arial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2420888"/>
            <a:ext cx="8352928" cy="3528392"/>
          </a:xfrm>
        </p:spPr>
        <p:txBody>
          <a:bodyPr/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pl-PL" altLang="pl-PL" dirty="0">
                <a:solidFill>
                  <a:schemeClr val="tx1"/>
                </a:solidFill>
              </a:rPr>
              <a:t>	</a:t>
            </a:r>
            <a:r>
              <a:rPr lang="pl-PL" altLang="pl-PL" dirty="0">
                <a:solidFill>
                  <a:schemeClr val="tx1"/>
                </a:solidFill>
                <a:latin typeface="Arial" charset="0"/>
              </a:rPr>
              <a:t>	</a:t>
            </a: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Zwrot </a:t>
            </a:r>
            <a:r>
              <a:rPr lang="pl-PL" altLang="pl-PL" sz="2400" b="1" dirty="0">
                <a:solidFill>
                  <a:schemeClr val="tx1"/>
                </a:solidFill>
                <a:latin typeface="Calibri" panose="020F0502020204030204" pitchFamily="34" charset="0"/>
              </a:rPr>
              <a:t>„KONIEC”</a:t>
            </a: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 lub </a:t>
            </a:r>
            <a:r>
              <a:rPr lang="pl-PL" altLang="pl-PL" sz="2400" b="1" dirty="0">
                <a:solidFill>
                  <a:schemeClr val="tx1"/>
                </a:solidFill>
                <a:latin typeface="Calibri" panose="020F0502020204030204" pitchFamily="34" charset="0"/>
              </a:rPr>
              <a:t>„BEZ ODBIORU”</a:t>
            </a: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 można stosować tylko jako informację całkowitego zakończenia łączności 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/>
            </a:r>
            <a:b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w </a:t>
            </a: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sieci radiotelefonicznej. Oznacza on praktycznie wyłączenie urządzenia radiotelefonicznego (lub przejście na nasłuch na innym kanale) i może nastąpić po uzyskaniu zezwolenia stacji głównej lub na polecenie zakończenia łączności.</a:t>
            </a:r>
          </a:p>
        </p:txBody>
      </p:sp>
      <p:pic>
        <p:nvPicPr>
          <p:cNvPr id="4" name="Shape 16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5532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86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03648" y="152400"/>
            <a:ext cx="7283152" cy="1251062"/>
          </a:xfrm>
        </p:spPr>
        <p:txBody>
          <a:bodyPr/>
          <a:lstStyle/>
          <a:p>
            <a:pPr algn="ctr"/>
            <a:r>
              <a:rPr lang="pl-PL" sz="2800" dirty="0" smtClean="0"/>
              <a:t>KRYPTOMINY OKÓLNIKOWE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86627" y="1412776"/>
            <a:ext cx="8229600" cy="4625608"/>
          </a:xfrm>
        </p:spPr>
        <p:txBody>
          <a:bodyPr/>
          <a:lstStyle/>
          <a:p>
            <a:pPr marL="276860" indent="0" algn="just">
              <a:buNone/>
            </a:pPr>
            <a:r>
              <a:rPr lang="pl-PL" sz="2400" dirty="0" smtClean="0">
                <a:solidFill>
                  <a:schemeClr val="tx1"/>
                </a:solidFill>
              </a:rPr>
              <a:t>W sieciach radiowych pracujących na częstotliwościach przydzielonych dla potrzeb jednostek podległych </a:t>
            </a:r>
            <a:br>
              <a:rPr lang="pl-PL" sz="2400" dirty="0" smtClean="0">
                <a:solidFill>
                  <a:schemeClr val="tx1"/>
                </a:solidFill>
              </a:rPr>
            </a:br>
            <a:r>
              <a:rPr lang="pl-PL" sz="2400" dirty="0" smtClean="0">
                <a:solidFill>
                  <a:schemeClr val="tx1"/>
                </a:solidFill>
              </a:rPr>
              <a:t>i nadzorowanych przez Ministra Spraw Wewnętrznych </a:t>
            </a:r>
            <a:br>
              <a:rPr lang="pl-PL" sz="2400" dirty="0" smtClean="0">
                <a:solidFill>
                  <a:schemeClr val="tx1"/>
                </a:solidFill>
              </a:rPr>
            </a:br>
            <a:r>
              <a:rPr lang="pl-PL" sz="2400" dirty="0" smtClean="0">
                <a:solidFill>
                  <a:schemeClr val="tx1"/>
                </a:solidFill>
              </a:rPr>
              <a:t>i Administracji stosowane są kryptonimy:</a:t>
            </a:r>
          </a:p>
          <a:p>
            <a:pPr marL="276860" indent="0" algn="just">
              <a:buNone/>
            </a:pPr>
            <a:endParaRPr lang="pl-PL" sz="1400" dirty="0" smtClean="0">
              <a:solidFill>
                <a:schemeClr val="tx1"/>
              </a:solidFill>
            </a:endParaRPr>
          </a:p>
          <a:p>
            <a:pPr algn="just">
              <a:buFontTx/>
              <a:buBlip>
                <a:blip r:embed="rId2"/>
              </a:buBlip>
            </a:pPr>
            <a:r>
              <a:rPr lang="pl-PL" altLang="pl-PL" sz="2000" dirty="0" smtClean="0">
                <a:solidFill>
                  <a:schemeClr val="tx1"/>
                </a:solidFill>
                <a:latin typeface="Arial" charset="0"/>
              </a:rPr>
              <a:t>okólnikowe – występują w postaci słów logicznych,</a:t>
            </a:r>
          </a:p>
          <a:p>
            <a:pPr algn="just">
              <a:buFontTx/>
              <a:buBlip>
                <a:blip r:embed="rId2"/>
              </a:buBlip>
            </a:pPr>
            <a:r>
              <a:rPr lang="pl-PL" altLang="pl-PL" sz="2000" dirty="0">
                <a:solidFill>
                  <a:schemeClr val="tx1"/>
                </a:solidFill>
                <a:latin typeface="Arial" charset="0"/>
              </a:rPr>
              <a:t>a</a:t>
            </a:r>
            <a:r>
              <a:rPr lang="pl-PL" altLang="pl-PL" sz="2000" dirty="0" smtClean="0">
                <a:solidFill>
                  <a:schemeClr val="tx1"/>
                </a:solidFill>
                <a:latin typeface="Arial" charset="0"/>
              </a:rPr>
              <a:t>larmowe – występują </a:t>
            </a:r>
            <a:r>
              <a:rPr lang="pl-PL" altLang="pl-PL" sz="2000" dirty="0">
                <a:solidFill>
                  <a:schemeClr val="tx1"/>
                </a:solidFill>
                <a:latin typeface="Arial" charset="0"/>
              </a:rPr>
              <a:t>w postaci słów </a:t>
            </a:r>
            <a:r>
              <a:rPr lang="pl-PL" altLang="pl-PL" sz="2000" dirty="0" smtClean="0">
                <a:solidFill>
                  <a:schemeClr val="tx1"/>
                </a:solidFill>
                <a:latin typeface="Arial" charset="0"/>
              </a:rPr>
              <a:t>logicznych lub cyfrowych,</a:t>
            </a:r>
          </a:p>
          <a:p>
            <a:pPr marL="276860" indent="0" algn="just">
              <a:buNone/>
            </a:pPr>
            <a:endParaRPr lang="pl-PL" altLang="pl-PL" sz="2000" dirty="0">
              <a:solidFill>
                <a:schemeClr val="tx1"/>
              </a:solidFill>
              <a:latin typeface="Arial" charset="0"/>
            </a:endParaRPr>
          </a:p>
          <a:p>
            <a:pPr marL="276860" indent="0" algn="just">
              <a:buNone/>
            </a:pPr>
            <a:endParaRPr lang="pl-PL" sz="2400" dirty="0">
              <a:solidFill>
                <a:schemeClr val="tx1"/>
              </a:solidFill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909730"/>
            <a:ext cx="4667366" cy="2853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Shape 16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5536" y="310077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52361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15616" y="152400"/>
            <a:ext cx="7571184" cy="1251062"/>
          </a:xfrm>
        </p:spPr>
        <p:txBody>
          <a:bodyPr/>
          <a:lstStyle/>
          <a:p>
            <a:pPr algn="ctr"/>
            <a:r>
              <a:rPr lang="pl-PL" sz="2800" dirty="0" smtClean="0"/>
              <a:t>KRYPTOMINY OKÓLNIKOWE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5201672"/>
          </a:xfrm>
        </p:spPr>
        <p:txBody>
          <a:bodyPr/>
          <a:lstStyle/>
          <a:p>
            <a:pPr marL="276860" indent="0" algn="just">
              <a:buNone/>
            </a:pPr>
            <a:endParaRPr lang="pl-PL" sz="2800" dirty="0" smtClean="0">
              <a:solidFill>
                <a:schemeClr val="tx1"/>
              </a:solidFill>
            </a:endParaRPr>
          </a:p>
          <a:p>
            <a:pPr algn="just">
              <a:buFontTx/>
              <a:buBlip>
                <a:blip r:embed="rId2"/>
              </a:buBlip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indywidualne i grupowe – występują w postaci grup literowo cyfrowych lub cyfrowych,</a:t>
            </a:r>
          </a:p>
          <a:p>
            <a:pPr algn="just">
              <a:buFontTx/>
              <a:buBlip>
                <a:blip r:embed="rId2"/>
              </a:buBlip>
            </a:pP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współdziałania </a:t>
            </a: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– występują w postaci słów logicznych połączonych z grupami cyfrowymi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.</a:t>
            </a:r>
            <a:endParaRPr lang="pl-PL" sz="2400" dirty="0" smtClean="0">
              <a:solidFill>
                <a:schemeClr val="tx1"/>
              </a:solidFill>
            </a:endParaRPr>
          </a:p>
          <a:p>
            <a:pPr marL="276860" indent="0" algn="just">
              <a:buNone/>
            </a:pPr>
            <a:endParaRPr lang="pl-PL" sz="2400" dirty="0" smtClean="0">
              <a:solidFill>
                <a:schemeClr val="tx1"/>
              </a:solidFill>
            </a:endParaRPr>
          </a:p>
          <a:p>
            <a:pPr marL="276860" indent="0" algn="just">
              <a:buNone/>
            </a:pPr>
            <a:endParaRPr lang="pl-PL" sz="2400" dirty="0" smtClean="0">
              <a:solidFill>
                <a:schemeClr val="tx1"/>
              </a:solidFill>
            </a:endParaRPr>
          </a:p>
          <a:p>
            <a:pPr marL="276860" indent="0" algn="just">
              <a:buNone/>
            </a:pPr>
            <a:r>
              <a:rPr lang="pl-PL" sz="2400" dirty="0" smtClean="0">
                <a:solidFill>
                  <a:schemeClr val="tx1"/>
                </a:solidFill>
              </a:rPr>
              <a:t>Kryptonim składa się z </a:t>
            </a:r>
            <a:r>
              <a:rPr lang="pl-PL" sz="2400" dirty="0">
                <a:solidFill>
                  <a:schemeClr val="tx1"/>
                </a:solidFill>
              </a:rPr>
              <a:t>i</a:t>
            </a:r>
            <a:r>
              <a:rPr lang="pl-PL" sz="2400" dirty="0" smtClean="0">
                <a:solidFill>
                  <a:schemeClr val="tx1"/>
                </a:solidFill>
              </a:rPr>
              <a:t>ndeksów literowych </a:t>
            </a:r>
            <a:br>
              <a:rPr lang="pl-PL" sz="2400" dirty="0" smtClean="0">
                <a:solidFill>
                  <a:schemeClr val="tx1"/>
                </a:solidFill>
              </a:rPr>
            </a:br>
            <a:r>
              <a:rPr lang="pl-PL" sz="2400" dirty="0" smtClean="0">
                <a:solidFill>
                  <a:schemeClr val="tx1"/>
                </a:solidFill>
              </a:rPr>
              <a:t>/X, Y/ i grupy cyfrowej /Z</a:t>
            </a:r>
            <a:r>
              <a:rPr lang="pl-PL" sz="2400" baseline="-25000" dirty="0" smtClean="0">
                <a:solidFill>
                  <a:schemeClr val="tx1"/>
                </a:solidFill>
              </a:rPr>
              <a:t>1</a:t>
            </a:r>
            <a:r>
              <a:rPr lang="pl-PL" sz="2400" dirty="0" smtClean="0">
                <a:solidFill>
                  <a:schemeClr val="tx1"/>
                </a:solidFill>
              </a:rPr>
              <a:t> Z</a:t>
            </a:r>
            <a:r>
              <a:rPr lang="pl-PL" sz="2400" baseline="-25000" dirty="0" smtClean="0">
                <a:solidFill>
                  <a:schemeClr val="tx1"/>
                </a:solidFill>
              </a:rPr>
              <a:t>2</a:t>
            </a:r>
            <a:r>
              <a:rPr lang="pl-PL" sz="2400" dirty="0" smtClean="0">
                <a:solidFill>
                  <a:schemeClr val="tx1"/>
                </a:solidFill>
              </a:rPr>
              <a:t> Z</a:t>
            </a:r>
            <a:r>
              <a:rPr lang="pl-PL" sz="2400" baseline="-25000" dirty="0" smtClean="0">
                <a:solidFill>
                  <a:schemeClr val="tx1"/>
                </a:solidFill>
              </a:rPr>
              <a:t>3</a:t>
            </a:r>
            <a:r>
              <a:rPr lang="pl-PL" sz="2400" dirty="0" smtClean="0">
                <a:solidFill>
                  <a:schemeClr val="tx1"/>
                </a:solidFill>
              </a:rPr>
              <a:t> Z</a:t>
            </a:r>
            <a:r>
              <a:rPr lang="pl-PL" sz="2400" baseline="-25000" dirty="0" smtClean="0">
                <a:solidFill>
                  <a:schemeClr val="tx1"/>
                </a:solidFill>
              </a:rPr>
              <a:t>4</a:t>
            </a:r>
            <a:r>
              <a:rPr lang="pl-PL" sz="2400" dirty="0" smtClean="0">
                <a:solidFill>
                  <a:schemeClr val="tx1"/>
                </a:solidFill>
              </a:rPr>
              <a:t> Z</a:t>
            </a:r>
            <a:r>
              <a:rPr lang="pl-PL" sz="2400" baseline="-25000" dirty="0" smtClean="0">
                <a:solidFill>
                  <a:schemeClr val="tx1"/>
                </a:solidFill>
              </a:rPr>
              <a:t>5</a:t>
            </a:r>
            <a:r>
              <a:rPr lang="pl-PL" sz="2400" dirty="0" smtClean="0">
                <a:solidFill>
                  <a:schemeClr val="tx1"/>
                </a:solidFill>
              </a:rPr>
              <a:t>/. Indeks literowy „X” jest symbolem województwa (regionu) a indeks literowy „Y” określa pion służbowy.</a:t>
            </a:r>
            <a:endParaRPr lang="pl-PL" sz="2400" dirty="0">
              <a:solidFill>
                <a:schemeClr val="tx1"/>
              </a:solidFill>
            </a:endParaRPr>
          </a:p>
        </p:txBody>
      </p:sp>
      <p:pic>
        <p:nvPicPr>
          <p:cNvPr id="5" name="Shape 1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3590" y="310077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044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251062"/>
          </a:xfrm>
        </p:spPr>
        <p:txBody>
          <a:bodyPr/>
          <a:lstStyle/>
          <a:p>
            <a:pPr algn="ctr"/>
            <a:r>
              <a:rPr lang="pl-PL" sz="2800" dirty="0" smtClean="0">
                <a:latin typeface="Calibri" panose="020F0502020204030204" pitchFamily="34" charset="0"/>
              </a:rPr>
              <a:t>KRYPTOMINY OKÓLNIKOWE</a:t>
            </a:r>
            <a:endParaRPr lang="pl-PL" sz="2800" dirty="0">
              <a:latin typeface="Calibri" panose="020F0502020204030204" pitchFamily="34" charset="0"/>
            </a:endParaRPr>
          </a:p>
        </p:txBody>
      </p:sp>
      <p:pic>
        <p:nvPicPr>
          <p:cNvPr id="624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04864"/>
            <a:ext cx="3966920" cy="3856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6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750088"/>
            <a:ext cx="3069802" cy="3022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555622"/>
            <a:ext cx="4275014" cy="2194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Shape 16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532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5927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2800" dirty="0" smtClean="0">
                <a:latin typeface="Calibri" panose="020F0502020204030204" pitchFamily="34" charset="0"/>
              </a:rPr>
              <a:t>KRYPTONIMY OKÓLNIKOWE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625608"/>
          </a:xfrm>
        </p:spPr>
        <p:txBody>
          <a:bodyPr/>
          <a:lstStyle/>
          <a:p>
            <a:pPr marL="276860" indent="0" algn="just">
              <a:buNone/>
            </a:pPr>
            <a:r>
              <a:rPr lang="pl-PL" sz="2400" dirty="0" smtClean="0">
                <a:solidFill>
                  <a:schemeClr val="tx1"/>
                </a:solidFill>
              </a:rPr>
              <a:t>Grupa cyfrowa </a:t>
            </a:r>
            <a:r>
              <a:rPr lang="pl-PL" sz="2400" dirty="0">
                <a:solidFill>
                  <a:schemeClr val="tx1"/>
                </a:solidFill>
              </a:rPr>
              <a:t>Z</a:t>
            </a:r>
            <a:r>
              <a:rPr lang="pl-PL" sz="2400" baseline="-25000" dirty="0">
                <a:solidFill>
                  <a:schemeClr val="tx1"/>
                </a:solidFill>
              </a:rPr>
              <a:t>1</a:t>
            </a:r>
            <a:r>
              <a:rPr lang="pl-PL" sz="2400" dirty="0">
                <a:solidFill>
                  <a:schemeClr val="tx1"/>
                </a:solidFill>
              </a:rPr>
              <a:t> Z</a:t>
            </a:r>
            <a:r>
              <a:rPr lang="pl-PL" sz="2400" baseline="-25000" dirty="0">
                <a:solidFill>
                  <a:schemeClr val="tx1"/>
                </a:solidFill>
              </a:rPr>
              <a:t>2</a:t>
            </a:r>
            <a:r>
              <a:rPr lang="pl-PL" sz="2400" dirty="0">
                <a:solidFill>
                  <a:schemeClr val="tx1"/>
                </a:solidFill>
              </a:rPr>
              <a:t> Z</a:t>
            </a:r>
            <a:r>
              <a:rPr lang="pl-PL" sz="2400" baseline="-25000" dirty="0">
                <a:solidFill>
                  <a:schemeClr val="tx1"/>
                </a:solidFill>
              </a:rPr>
              <a:t>3</a:t>
            </a:r>
            <a:r>
              <a:rPr lang="pl-PL" sz="2400" dirty="0">
                <a:solidFill>
                  <a:schemeClr val="tx1"/>
                </a:solidFill>
              </a:rPr>
              <a:t> Z</a:t>
            </a:r>
            <a:r>
              <a:rPr lang="pl-PL" sz="2400" baseline="-25000" dirty="0">
                <a:solidFill>
                  <a:schemeClr val="tx1"/>
                </a:solidFill>
              </a:rPr>
              <a:t>4</a:t>
            </a:r>
            <a:r>
              <a:rPr lang="pl-PL" sz="2400" dirty="0">
                <a:solidFill>
                  <a:schemeClr val="tx1"/>
                </a:solidFill>
              </a:rPr>
              <a:t> </a:t>
            </a:r>
            <a:r>
              <a:rPr lang="pl-PL" sz="2400" dirty="0" smtClean="0">
                <a:solidFill>
                  <a:schemeClr val="tx1"/>
                </a:solidFill>
              </a:rPr>
              <a:t>Z</a:t>
            </a:r>
            <a:r>
              <a:rPr lang="pl-PL" sz="2400" baseline="-25000" dirty="0" smtClean="0">
                <a:solidFill>
                  <a:schemeClr val="tx1"/>
                </a:solidFill>
              </a:rPr>
              <a:t>5 </a:t>
            </a:r>
            <a:r>
              <a:rPr lang="pl-PL" sz="2400" dirty="0" smtClean="0">
                <a:solidFill>
                  <a:schemeClr val="tx1"/>
                </a:solidFill>
              </a:rPr>
              <a:t>jednoznacznie określa adres jednostki i korespondenta indywidualnego. Cyfra Z</a:t>
            </a:r>
            <a:r>
              <a:rPr lang="pl-PL" sz="2400" baseline="-25000" dirty="0" smtClean="0">
                <a:solidFill>
                  <a:schemeClr val="tx1"/>
                </a:solidFill>
              </a:rPr>
              <a:t>1 </a:t>
            </a:r>
            <a:r>
              <a:rPr lang="pl-PL" sz="2400" dirty="0" smtClean="0">
                <a:solidFill>
                  <a:schemeClr val="tx1"/>
                </a:solidFill>
              </a:rPr>
              <a:t>określa</a:t>
            </a:r>
            <a:r>
              <a:rPr lang="pl-PL" sz="2400" baseline="-25000" dirty="0" smtClean="0">
                <a:solidFill>
                  <a:schemeClr val="tx1"/>
                </a:solidFill>
              </a:rPr>
              <a:t> </a:t>
            </a:r>
            <a:r>
              <a:rPr lang="pl-PL" sz="2400" dirty="0" smtClean="0">
                <a:solidFill>
                  <a:schemeClr val="tx1"/>
                </a:solidFill>
              </a:rPr>
              <a:t>usytuowania jednostki w strukturze hierarchicznej służby. Cyfry </a:t>
            </a:r>
            <a:r>
              <a:rPr lang="pl-PL" sz="2400" dirty="0">
                <a:solidFill>
                  <a:schemeClr val="tx1"/>
                </a:solidFill>
              </a:rPr>
              <a:t>Z</a:t>
            </a:r>
            <a:r>
              <a:rPr lang="pl-PL" sz="2400" baseline="-25000" dirty="0">
                <a:solidFill>
                  <a:schemeClr val="tx1"/>
                </a:solidFill>
              </a:rPr>
              <a:t>2</a:t>
            </a:r>
            <a:r>
              <a:rPr lang="pl-PL" sz="2400" dirty="0">
                <a:solidFill>
                  <a:schemeClr val="tx1"/>
                </a:solidFill>
              </a:rPr>
              <a:t> </a:t>
            </a:r>
            <a:r>
              <a:rPr lang="pl-PL" sz="2400" dirty="0" smtClean="0">
                <a:solidFill>
                  <a:schemeClr val="tx1"/>
                </a:solidFill>
              </a:rPr>
              <a:t>Z</a:t>
            </a:r>
            <a:r>
              <a:rPr lang="pl-PL" sz="2400" baseline="-25000" dirty="0" smtClean="0">
                <a:solidFill>
                  <a:schemeClr val="tx1"/>
                </a:solidFill>
              </a:rPr>
              <a:t>3 </a:t>
            </a:r>
            <a:r>
              <a:rPr lang="pl-PL" sz="2400" dirty="0" smtClean="0">
                <a:solidFill>
                  <a:schemeClr val="tx1"/>
                </a:solidFill>
              </a:rPr>
              <a:t>określają komendę powiatową/miejską i numer jednostki ratowniczo – gaśniczej na terenie powiatu. Przy czym cyfry </a:t>
            </a:r>
            <a:r>
              <a:rPr lang="pl-PL" sz="2400" dirty="0">
                <a:solidFill>
                  <a:schemeClr val="tx1"/>
                </a:solidFill>
              </a:rPr>
              <a:t>Z</a:t>
            </a:r>
            <a:r>
              <a:rPr lang="pl-PL" sz="2400" baseline="-25000" dirty="0">
                <a:solidFill>
                  <a:schemeClr val="tx1"/>
                </a:solidFill>
              </a:rPr>
              <a:t>2</a:t>
            </a:r>
            <a:r>
              <a:rPr lang="pl-PL" sz="2400" dirty="0">
                <a:solidFill>
                  <a:schemeClr val="tx1"/>
                </a:solidFill>
              </a:rPr>
              <a:t> </a:t>
            </a:r>
            <a:r>
              <a:rPr lang="pl-PL" sz="2400" dirty="0" smtClean="0">
                <a:solidFill>
                  <a:schemeClr val="tx1"/>
                </a:solidFill>
              </a:rPr>
              <a:t>Z</a:t>
            </a:r>
            <a:r>
              <a:rPr lang="pl-PL" sz="2400" baseline="-25000" dirty="0" smtClean="0">
                <a:solidFill>
                  <a:schemeClr val="tx1"/>
                </a:solidFill>
              </a:rPr>
              <a:t>3 </a:t>
            </a:r>
            <a:r>
              <a:rPr lang="pl-PL" sz="2400" dirty="0" smtClean="0">
                <a:solidFill>
                  <a:schemeClr val="tx1"/>
                </a:solidFill>
              </a:rPr>
              <a:t>– 00, 10, 20, 30, 40, 50, 60, 70, 80, 90 przeznczone są dla komend powiatowych, </a:t>
            </a:r>
            <a:r>
              <a:rPr lang="pl-PL" sz="2400" dirty="0">
                <a:solidFill>
                  <a:schemeClr val="tx1"/>
                </a:solidFill>
              </a:rPr>
              <a:t>Z</a:t>
            </a:r>
            <a:r>
              <a:rPr lang="pl-PL" sz="2400" baseline="-25000" dirty="0">
                <a:solidFill>
                  <a:schemeClr val="tx1"/>
                </a:solidFill>
              </a:rPr>
              <a:t>2</a:t>
            </a:r>
            <a:r>
              <a:rPr lang="pl-PL" sz="2400" dirty="0">
                <a:solidFill>
                  <a:schemeClr val="tx1"/>
                </a:solidFill>
              </a:rPr>
              <a:t> </a:t>
            </a:r>
            <a:r>
              <a:rPr lang="pl-PL" sz="2400" dirty="0" smtClean="0">
                <a:solidFill>
                  <a:schemeClr val="tx1"/>
                </a:solidFill>
              </a:rPr>
              <a:t>Z</a:t>
            </a:r>
            <a:r>
              <a:rPr lang="pl-PL" sz="2400" baseline="-25000" dirty="0" smtClean="0">
                <a:solidFill>
                  <a:schemeClr val="tx1"/>
                </a:solidFill>
              </a:rPr>
              <a:t>3 </a:t>
            </a:r>
            <a:r>
              <a:rPr lang="pl-PL" sz="2400" dirty="0" smtClean="0">
                <a:solidFill>
                  <a:schemeClr val="tx1"/>
                </a:solidFill>
              </a:rPr>
              <a:t>– 01, 02, 03, 04, 05, 06 dla jednostek ratowniczo – gaśniczych, </a:t>
            </a:r>
            <a:r>
              <a:rPr lang="pl-PL" sz="2400" dirty="0">
                <a:solidFill>
                  <a:schemeClr val="tx1"/>
                </a:solidFill>
              </a:rPr>
              <a:t>Z</a:t>
            </a:r>
            <a:r>
              <a:rPr lang="pl-PL" sz="2400" baseline="-25000" dirty="0">
                <a:solidFill>
                  <a:schemeClr val="tx1"/>
                </a:solidFill>
              </a:rPr>
              <a:t>2</a:t>
            </a:r>
            <a:r>
              <a:rPr lang="pl-PL" sz="2400" dirty="0">
                <a:solidFill>
                  <a:schemeClr val="tx1"/>
                </a:solidFill>
              </a:rPr>
              <a:t> </a:t>
            </a:r>
            <a:r>
              <a:rPr lang="pl-PL" sz="2400" dirty="0" smtClean="0">
                <a:solidFill>
                  <a:schemeClr val="tx1"/>
                </a:solidFill>
              </a:rPr>
              <a:t>Z</a:t>
            </a:r>
            <a:r>
              <a:rPr lang="pl-PL" sz="2400" baseline="-25000" dirty="0" smtClean="0">
                <a:solidFill>
                  <a:schemeClr val="tx1"/>
                </a:solidFill>
              </a:rPr>
              <a:t>3 </a:t>
            </a:r>
            <a:r>
              <a:rPr lang="pl-PL" sz="2400" dirty="0" smtClean="0">
                <a:solidFill>
                  <a:schemeClr val="tx1"/>
                </a:solidFill>
              </a:rPr>
              <a:t>– 07, 08 dla OSP spoza KSRG, </a:t>
            </a:r>
            <a:r>
              <a:rPr lang="pl-PL" sz="2400" dirty="0">
                <a:solidFill>
                  <a:schemeClr val="tx1"/>
                </a:solidFill>
              </a:rPr>
              <a:t>Z</a:t>
            </a:r>
            <a:r>
              <a:rPr lang="pl-PL" sz="2400" baseline="-25000" dirty="0">
                <a:solidFill>
                  <a:schemeClr val="tx1"/>
                </a:solidFill>
              </a:rPr>
              <a:t>2</a:t>
            </a:r>
            <a:r>
              <a:rPr lang="pl-PL" sz="2400" dirty="0">
                <a:solidFill>
                  <a:schemeClr val="tx1"/>
                </a:solidFill>
              </a:rPr>
              <a:t> </a:t>
            </a:r>
            <a:r>
              <a:rPr lang="pl-PL" sz="2400" dirty="0" smtClean="0">
                <a:solidFill>
                  <a:schemeClr val="tx1"/>
                </a:solidFill>
              </a:rPr>
              <a:t>Z</a:t>
            </a:r>
            <a:r>
              <a:rPr lang="pl-PL" sz="2400" baseline="-25000" dirty="0" smtClean="0">
                <a:solidFill>
                  <a:schemeClr val="tx1"/>
                </a:solidFill>
              </a:rPr>
              <a:t>3 </a:t>
            </a:r>
            <a:r>
              <a:rPr lang="pl-PL" sz="2400" dirty="0" smtClean="0">
                <a:solidFill>
                  <a:schemeClr val="tx1"/>
                </a:solidFill>
              </a:rPr>
              <a:t>–</a:t>
            </a:r>
            <a:r>
              <a:rPr lang="pl-PL" sz="2400" baseline="-25000" dirty="0" smtClean="0">
                <a:solidFill>
                  <a:schemeClr val="tx1"/>
                </a:solidFill>
              </a:rPr>
              <a:t> </a:t>
            </a:r>
            <a:r>
              <a:rPr lang="pl-PL" sz="2400" dirty="0" smtClean="0">
                <a:solidFill>
                  <a:schemeClr val="tx1"/>
                </a:solidFill>
              </a:rPr>
              <a:t>09 dla OSP w KSRG. </a:t>
            </a:r>
          </a:p>
          <a:p>
            <a:pPr marL="276860" indent="0" algn="just">
              <a:buNone/>
            </a:pPr>
            <a:r>
              <a:rPr lang="pl-PL" sz="2400" dirty="0" smtClean="0">
                <a:solidFill>
                  <a:schemeClr val="tx1"/>
                </a:solidFill>
              </a:rPr>
              <a:t>Odstępstwo od tej zasady dotyczy komend powiatowych/miejskich z grupą cyfrową </a:t>
            </a:r>
            <a:r>
              <a:rPr lang="pl-PL" sz="2400" dirty="0">
                <a:solidFill>
                  <a:schemeClr val="tx1"/>
                </a:solidFill>
              </a:rPr>
              <a:t>Z</a:t>
            </a:r>
            <a:r>
              <a:rPr lang="pl-PL" sz="2400" baseline="-25000" dirty="0">
                <a:solidFill>
                  <a:schemeClr val="tx1"/>
                </a:solidFill>
              </a:rPr>
              <a:t>1</a:t>
            </a:r>
            <a:r>
              <a:rPr lang="pl-PL" sz="2400" dirty="0">
                <a:solidFill>
                  <a:schemeClr val="tx1"/>
                </a:solidFill>
              </a:rPr>
              <a:t> Z</a:t>
            </a:r>
            <a:r>
              <a:rPr lang="pl-PL" sz="2400" baseline="-25000" dirty="0">
                <a:solidFill>
                  <a:schemeClr val="tx1"/>
                </a:solidFill>
              </a:rPr>
              <a:t>2</a:t>
            </a:r>
            <a:r>
              <a:rPr lang="pl-PL" sz="2400" dirty="0">
                <a:solidFill>
                  <a:schemeClr val="tx1"/>
                </a:solidFill>
              </a:rPr>
              <a:t> </a:t>
            </a:r>
            <a:r>
              <a:rPr lang="pl-PL" sz="2400" dirty="0" smtClean="0">
                <a:solidFill>
                  <a:schemeClr val="tx1"/>
                </a:solidFill>
              </a:rPr>
              <a:t>Z</a:t>
            </a:r>
            <a:r>
              <a:rPr lang="pl-PL" sz="2400" baseline="-25000" dirty="0" smtClean="0">
                <a:solidFill>
                  <a:schemeClr val="tx1"/>
                </a:solidFill>
              </a:rPr>
              <a:t>3</a:t>
            </a:r>
            <a:r>
              <a:rPr lang="pl-PL" sz="2400" dirty="0" smtClean="0">
                <a:solidFill>
                  <a:schemeClr val="tx1"/>
                </a:solidFill>
              </a:rPr>
              <a:t> – 300, którym dla </a:t>
            </a:r>
            <a:r>
              <a:rPr lang="pl-PL" sz="2400" dirty="0">
                <a:solidFill>
                  <a:schemeClr val="tx1"/>
                </a:solidFill>
              </a:rPr>
              <a:t>jednostek ratowniczo – </a:t>
            </a:r>
            <a:r>
              <a:rPr lang="pl-PL" sz="2400" dirty="0" smtClean="0">
                <a:solidFill>
                  <a:schemeClr val="tx1"/>
                </a:solidFill>
              </a:rPr>
              <a:t>gaśniczych zarezerwowano dla grupy </a:t>
            </a:r>
            <a:r>
              <a:rPr lang="pl-PL" sz="2400" dirty="0">
                <a:solidFill>
                  <a:schemeClr val="tx1"/>
                </a:solidFill>
              </a:rPr>
              <a:t>Z</a:t>
            </a:r>
            <a:r>
              <a:rPr lang="pl-PL" sz="2400" baseline="-25000" dirty="0">
                <a:solidFill>
                  <a:schemeClr val="tx1"/>
                </a:solidFill>
              </a:rPr>
              <a:t>2</a:t>
            </a:r>
            <a:r>
              <a:rPr lang="pl-PL" sz="2400" dirty="0">
                <a:solidFill>
                  <a:schemeClr val="tx1"/>
                </a:solidFill>
              </a:rPr>
              <a:t> Z</a:t>
            </a:r>
            <a:r>
              <a:rPr lang="pl-PL" sz="2400" baseline="-25000" dirty="0">
                <a:solidFill>
                  <a:schemeClr val="tx1"/>
                </a:solidFill>
              </a:rPr>
              <a:t>3 </a:t>
            </a:r>
            <a:r>
              <a:rPr lang="pl-PL" sz="2400" dirty="0" smtClean="0">
                <a:solidFill>
                  <a:schemeClr val="tx1"/>
                </a:solidFill>
              </a:rPr>
              <a:t>cyfry od 01 do 29.</a:t>
            </a:r>
            <a:endParaRPr lang="pl-PL" sz="2400" dirty="0">
              <a:solidFill>
                <a:schemeClr val="tx1"/>
              </a:solidFill>
            </a:endParaRPr>
          </a:p>
        </p:txBody>
      </p:sp>
      <p:pic>
        <p:nvPicPr>
          <p:cNvPr id="5" name="Shape 16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5532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4396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1520" y="152400"/>
            <a:ext cx="8640960" cy="1251062"/>
          </a:xfrm>
        </p:spPr>
        <p:txBody>
          <a:bodyPr/>
          <a:lstStyle/>
          <a:p>
            <a:r>
              <a:rPr lang="pl-PL" altLang="pl-PL" sz="2800" dirty="0">
                <a:latin typeface="Calibri" panose="020F0502020204030204" pitchFamily="34" charset="0"/>
              </a:rPr>
              <a:t>METODYKA ORGANIZACJI ŁĄCZNOŚCI NA POTRZEBY KDR</a:t>
            </a:r>
            <a:endParaRPr lang="pl-PL" sz="28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D75DE-8AC5-4691-9E87-55D76BA78E9F}" type="slidenum">
              <a:rPr lang="pl-PL" altLang="pl-PL" smtClean="0"/>
              <a:pPr/>
              <a:t>39</a:t>
            </a:fld>
            <a:endParaRPr lang="pl-PL" altLang="pl-PL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30" y="0"/>
            <a:ext cx="914942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7181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6632"/>
            <a:ext cx="9144000" cy="1287462"/>
          </a:xfrm>
        </p:spPr>
        <p:txBody>
          <a:bodyPr/>
          <a:lstStyle/>
          <a:p>
            <a:pPr algn="ctr"/>
            <a:r>
              <a:rPr lang="pl-PL" altLang="pl-PL" sz="2800" b="1" dirty="0" smtClean="0">
                <a:latin typeface="Calibri" panose="020F0502020204030204" pitchFamily="34" charset="0"/>
                <a:cs typeface="Times New Roman" pitchFamily="18" charset="0"/>
              </a:rPr>
              <a:t>      URZĄDZENIA SYSTEMÓW ALARMOWANIA OSP</a:t>
            </a:r>
            <a:endParaRPr lang="pl-PL" altLang="pl-PL" sz="2800" dirty="0">
              <a:latin typeface="Calibri" panose="020F0502020204030204" pitchFamily="34" charset="0"/>
            </a:endParaRP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1772816"/>
            <a:ext cx="7772400" cy="4106862"/>
          </a:xfrm>
        </p:spPr>
        <p:txBody>
          <a:bodyPr/>
          <a:lstStyle/>
          <a:p>
            <a:pPr algn="just">
              <a:lnSpc>
                <a:spcPct val="90000"/>
              </a:lnSpc>
              <a:buFontTx/>
              <a:buBlip>
                <a:blip r:embed="rId2"/>
              </a:buBlip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łączność telefoniczna z jednostkami, w których  pełnione są stałe lub czasowe dyżury (wykorzystując telefony stacjonarne i/lub aparaty telekopiowe (faksy)  poprzez publiczną sieć telekomunikacyjną  lub linie dzierżawione – tzw. łączność bezpośrednia lub łącza „gorące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”), </a:t>
            </a: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>
              <a:lnSpc>
                <a:spcPct val="90000"/>
              </a:lnSpc>
              <a:buFontTx/>
              <a:buBlip>
                <a:blip r:embed="rId2"/>
              </a:buBlip>
            </a:pP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>
              <a:lnSpc>
                <a:spcPct val="90000"/>
              </a:lnSpc>
              <a:buFontTx/>
              <a:buBlip>
                <a:blip r:embed="rId2"/>
              </a:buBlip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łączność telefoniczna z członkami OSP w miejscu ich zamieszkania 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poprzez prywatne </a:t>
            </a: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telefony 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stacjonarne, telefony komórkowe (również w formie SMS), pagery – tam </a:t>
            </a: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gdzie nie ma stałych dyżurów 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w </a:t>
            </a: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siedzibach jednostek OSP lub alarmowanie odbywa się po 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godzinach pełnienia </a:t>
            </a: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czasowych 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dyżurów w </a:t>
            </a: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strażnicach 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OSP,</a:t>
            </a: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Shape 1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2460" y="292509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3125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333375"/>
            <a:ext cx="7772400" cy="752475"/>
          </a:xfrm>
        </p:spPr>
        <p:txBody>
          <a:bodyPr/>
          <a:lstStyle/>
          <a:p>
            <a:pPr algn="ctr"/>
            <a:r>
              <a:rPr lang="pl-PL" altLang="pl-PL" sz="2800" b="1" dirty="0" smtClean="0">
                <a:latin typeface="Calibri" panose="020F0502020204030204" pitchFamily="34" charset="0"/>
              </a:rPr>
              <a:t>SCHEMAT MELDUNKU Z AKCJI</a:t>
            </a:r>
            <a:endParaRPr lang="pl-PL" altLang="pl-PL" sz="4800" dirty="0">
              <a:latin typeface="Calibri" panose="020F0502020204030204" pitchFamily="34" charset="0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988840"/>
            <a:ext cx="8496944" cy="3024187"/>
          </a:xfrm>
        </p:spPr>
        <p:txBody>
          <a:bodyPr/>
          <a:lstStyle/>
          <a:p>
            <a:pPr algn="just">
              <a:lnSpc>
                <a:spcPct val="90000"/>
              </a:lnSpc>
              <a:buFontTx/>
              <a:buBlip>
                <a:blip r:embed="rId2"/>
              </a:buBlip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m</a:t>
            </a: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eldunek z wyjazdu do akcji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,</a:t>
            </a:r>
          </a:p>
          <a:p>
            <a:pPr algn="just">
              <a:lnSpc>
                <a:spcPct val="90000"/>
              </a:lnSpc>
              <a:buFontTx/>
              <a:buBlip>
                <a:blip r:embed="rId2"/>
              </a:buBlip>
            </a:pP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>
              <a:lnSpc>
                <a:spcPct val="90000"/>
              </a:lnSpc>
              <a:buFontTx/>
              <a:buBlip>
                <a:blip r:embed="rId2"/>
              </a:buBlip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meldunek z dojazdu do miejsca zdarzenia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,</a:t>
            </a:r>
          </a:p>
          <a:p>
            <a:pPr marL="276860" indent="0" algn="just">
              <a:lnSpc>
                <a:spcPct val="90000"/>
              </a:lnSpc>
              <a:buNone/>
            </a:pP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>
              <a:lnSpc>
                <a:spcPct val="90000"/>
              </a:lnSpc>
              <a:buFontTx/>
              <a:buBlip>
                <a:blip r:embed="rId2"/>
              </a:buBlip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meldunek z rozpoznania 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(np.: wodnego, ogniowego, budowlane),</a:t>
            </a:r>
          </a:p>
          <a:p>
            <a:pPr algn="just">
              <a:lnSpc>
                <a:spcPct val="90000"/>
              </a:lnSpc>
              <a:buFontTx/>
              <a:buBlip>
                <a:blip r:embed="rId2"/>
              </a:buBlip>
            </a:pP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>
              <a:lnSpc>
                <a:spcPct val="90000"/>
              </a:lnSpc>
              <a:buFontTx/>
              <a:buBlip>
                <a:blip r:embed="rId2"/>
              </a:buBlip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meldunek o 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nieprawidłowościach w </a:t>
            </a: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funkcjonowaniu stanowiska 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wodnego,</a:t>
            </a:r>
          </a:p>
          <a:p>
            <a:pPr algn="just">
              <a:lnSpc>
                <a:spcPct val="90000"/>
              </a:lnSpc>
              <a:buFontTx/>
              <a:buBlip>
                <a:blip r:embed="rId2"/>
              </a:buBlip>
            </a:pP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>
              <a:lnSpc>
                <a:spcPct val="90000"/>
              </a:lnSpc>
              <a:buFontTx/>
              <a:buBlip>
                <a:blip r:embed="rId2"/>
              </a:buBlip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m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eldunek podczas natarcia,</a:t>
            </a:r>
          </a:p>
          <a:p>
            <a:pPr algn="just">
              <a:lnSpc>
                <a:spcPct val="90000"/>
              </a:lnSpc>
              <a:buFontTx/>
              <a:buBlip>
                <a:blip r:embed="rId2"/>
              </a:buBlip>
            </a:pP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>
              <a:lnSpc>
                <a:spcPct val="90000"/>
              </a:lnSpc>
              <a:buFontTx/>
              <a:buBlip>
                <a:blip r:embed="rId2"/>
              </a:buBlip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m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eldunek z osiągniętego celu.</a:t>
            </a: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Shape 1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532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0569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0" name="Rectangle 4"/>
          <p:cNvSpPr>
            <a:spLocks noGrp="1" noChangeArrowheads="1"/>
          </p:cNvSpPr>
          <p:nvPr>
            <p:ph type="title"/>
          </p:nvPr>
        </p:nvSpPr>
        <p:spPr>
          <a:xfrm>
            <a:off x="683568" y="404664"/>
            <a:ext cx="7772400" cy="549275"/>
          </a:xfrm>
        </p:spPr>
        <p:txBody>
          <a:bodyPr/>
          <a:lstStyle/>
          <a:p>
            <a:pPr algn="ctr"/>
            <a:r>
              <a:rPr lang="pl-PL" altLang="pl-PL" sz="2800" b="1" dirty="0" smtClean="0">
                <a:latin typeface="Calibri" panose="020F0502020204030204" pitchFamily="34" charset="0"/>
              </a:rPr>
              <a:t>ZNAKI SYGNALIZACYJNE</a:t>
            </a:r>
            <a:endParaRPr lang="pl-PL" altLang="pl-PL" sz="2800" b="1" dirty="0">
              <a:latin typeface="Calibri" panose="020F0502020204030204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536951"/>
            <a:ext cx="7056784" cy="5224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Shape 1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532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63543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548680"/>
            <a:ext cx="7772400" cy="457200"/>
          </a:xfrm>
        </p:spPr>
        <p:txBody>
          <a:bodyPr/>
          <a:lstStyle/>
          <a:p>
            <a:pPr algn="ctr"/>
            <a:r>
              <a:rPr lang="pl-PL" altLang="pl-PL" sz="2800" b="1" dirty="0" smtClean="0">
                <a:latin typeface="Calibri" panose="020F0502020204030204" pitchFamily="34" charset="0"/>
                <a:cs typeface="Times New Roman" pitchFamily="18" charset="0"/>
              </a:rPr>
              <a:t>OBSŁUGA RADIOTELEFONÓW NASOBNYCH</a:t>
            </a:r>
            <a:r>
              <a:rPr lang="pl-PL" altLang="pl-PL" sz="2800" dirty="0">
                <a:latin typeface="Arial" charset="0"/>
                <a:cs typeface="Times New Roman" pitchFamily="18" charset="0"/>
              </a:rPr>
              <a:t/>
            </a:r>
            <a:br>
              <a:rPr lang="pl-PL" altLang="pl-PL" sz="2800" dirty="0">
                <a:latin typeface="Arial" charset="0"/>
                <a:cs typeface="Times New Roman" pitchFamily="18" charset="0"/>
              </a:rPr>
            </a:br>
            <a:endParaRPr lang="pl-PL" altLang="pl-PL" sz="2800" dirty="0">
              <a:latin typeface="Arial" charset="0"/>
              <a:cs typeface="Times New Roman" pitchFamily="18" charset="0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268413"/>
            <a:ext cx="8964612" cy="5905500"/>
          </a:xfrm>
        </p:spPr>
        <p:txBody>
          <a:bodyPr/>
          <a:lstStyle/>
          <a:p>
            <a:pPr marL="449263" indent="-449263" algn="ctr">
              <a:lnSpc>
                <a:spcPct val="80000"/>
              </a:lnSpc>
              <a:buFontTx/>
              <a:buNone/>
            </a:pPr>
            <a:endParaRPr lang="pl-PL" altLang="pl-PL" sz="2400" b="1" i="1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449263" indent="-449263" algn="ctr">
              <a:lnSpc>
                <a:spcPct val="80000"/>
              </a:lnSpc>
              <a:buFontTx/>
              <a:buNone/>
            </a:pPr>
            <a:r>
              <a:rPr lang="pl-PL" altLang="pl-PL" sz="2400" b="1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B</a:t>
            </a:r>
            <a:r>
              <a:rPr lang="pl-PL" altLang="pl-PL" sz="2400" b="1" i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ezpieczeństw</a:t>
            </a:r>
            <a:r>
              <a:rPr lang="pl-PL" altLang="pl-PL" sz="2400" b="1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o</a:t>
            </a:r>
            <a:r>
              <a:rPr lang="pl-PL" altLang="pl-PL" sz="2400" b="1" i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 </a:t>
            </a:r>
            <a:r>
              <a:rPr lang="pl-PL" altLang="pl-PL" sz="2400" b="1" i="1" dirty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użytkowania urządzeń radiotelefonicznych</a:t>
            </a:r>
            <a:endParaRPr lang="pl-PL" altLang="pl-PL" sz="2400" b="1" i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449263" indent="-449263">
              <a:lnSpc>
                <a:spcPct val="80000"/>
              </a:lnSpc>
              <a:buFontTx/>
              <a:buNone/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	</a:t>
            </a:r>
          </a:p>
          <a:p>
            <a:pPr marL="449263" indent="-449263" algn="just">
              <a:lnSpc>
                <a:spcPct val="80000"/>
              </a:lnSpc>
              <a:buFontTx/>
              <a:buNone/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		Podczas normalnej eksploatacji radiotelefon emituje energię, która generalnie nie powoduje żadnej szkody dla organizmu osoby obsługującej urządzenie. Jednak dla zwiększenia bezpieczeństwa należy przestrzegać następujących zasad:</a:t>
            </a:r>
          </a:p>
          <a:p>
            <a:pPr marL="449263" indent="-449263" algn="just">
              <a:lnSpc>
                <a:spcPct val="80000"/>
              </a:lnSpc>
              <a:buFontTx/>
              <a:buNone/>
            </a:pP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449263" indent="-449263" algn="just">
              <a:lnSpc>
                <a:spcPct val="80000"/>
              </a:lnSpc>
              <a:buFontTx/>
              <a:buBlip>
                <a:blip r:embed="rId2"/>
              </a:buBlip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radiotelefon podczas nadawania należy trzymać w pozycji pionowej,</a:t>
            </a: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449263" indent="-449263" algn="just">
              <a:lnSpc>
                <a:spcPct val="80000"/>
              </a:lnSpc>
              <a:buFontTx/>
              <a:buBlip>
                <a:blip r:embed="rId2"/>
              </a:buBlip>
            </a:pP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449263" indent="-449263" algn="just">
              <a:lnSpc>
                <a:spcPct val="80000"/>
              </a:lnSpc>
              <a:buFontTx/>
              <a:buBlip>
                <a:blip r:embed="rId2"/>
              </a:buBlip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r</a:t>
            </a: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adiotelefon funkcjonuje</a:t>
            </a: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najlepiej gdy mikrofon znajduje się ok. 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/>
            </a:r>
            <a:b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</a:b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5 </a:t>
            </a: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cm od ust,</a:t>
            </a: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449263" indent="-449263" algn="just">
              <a:lnSpc>
                <a:spcPct val="80000"/>
              </a:lnSpc>
              <a:buFontTx/>
              <a:buBlip>
                <a:blip r:embed="rId2"/>
              </a:buBlip>
            </a:pP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  <a:cs typeface="Times New Roman" pitchFamily="18" charset="0"/>
            </a:endParaRPr>
          </a:p>
          <a:p>
            <a:pPr marL="449263" indent="-449263" algn="just">
              <a:lnSpc>
                <a:spcPct val="80000"/>
              </a:lnSpc>
              <a:buFontTx/>
              <a:buBlip>
                <a:blip r:embed="rId2"/>
              </a:buBlip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nie należy podczas nadawania trzymać anteny radiotelefonu bardzo blisko odkrytych części ciała, zwłaszcza twarzy lub oczu, </a:t>
            </a: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Shape 1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532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17854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0"/>
            <a:ext cx="7772400" cy="1143000"/>
          </a:xfrm>
        </p:spPr>
        <p:txBody>
          <a:bodyPr/>
          <a:lstStyle/>
          <a:p>
            <a:pPr algn="ctr"/>
            <a:r>
              <a:rPr lang="pl-PL" altLang="pl-PL" sz="2800" dirty="0">
                <a:latin typeface="Calibri" panose="020F0502020204030204" pitchFamily="34" charset="0"/>
                <a:cs typeface="Times New Roman" pitchFamily="18" charset="0"/>
              </a:rPr>
              <a:t>OBSŁUGA RADIOTELEFONÓW </a:t>
            </a:r>
            <a:r>
              <a:rPr lang="pl-PL" altLang="pl-PL" sz="2800" dirty="0" smtClean="0">
                <a:latin typeface="Calibri" panose="020F0502020204030204" pitchFamily="34" charset="0"/>
                <a:cs typeface="Times New Roman" pitchFamily="18" charset="0"/>
              </a:rPr>
              <a:t>NASOBNYCH </a:t>
            </a:r>
            <a:endParaRPr lang="pl-PL" altLang="pl-PL" sz="2800" dirty="0">
              <a:latin typeface="Arial" charset="0"/>
              <a:cs typeface="Times New Roman" pitchFamily="18" charset="0"/>
            </a:endParaRP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196975"/>
            <a:ext cx="8713787" cy="5040313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endParaRPr lang="pl-PL" altLang="pl-PL" sz="2400" b="1" i="1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>
              <a:lnSpc>
                <a:spcPct val="80000"/>
              </a:lnSpc>
              <a:buFontTx/>
              <a:buNone/>
            </a:pPr>
            <a:endParaRPr lang="pl-PL" altLang="pl-PL" sz="2400" b="1" i="1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sz="2400" b="1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B</a:t>
            </a:r>
            <a:r>
              <a:rPr lang="pl-PL" altLang="pl-PL" sz="2400" b="1" i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ezpieczeństw</a:t>
            </a:r>
            <a:r>
              <a:rPr lang="pl-PL" altLang="pl-PL" sz="2400" b="1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o</a:t>
            </a:r>
            <a:r>
              <a:rPr lang="pl-PL" altLang="pl-PL" sz="2400" b="1" i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 </a:t>
            </a:r>
            <a:r>
              <a:rPr lang="pl-PL" altLang="pl-PL" sz="2400" b="1" i="1" dirty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użytkowania urządzeń radiotelefonicznych – </a:t>
            </a:r>
            <a:r>
              <a:rPr lang="pl-PL" altLang="pl-PL" sz="2400" b="1" i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cd</a:t>
            </a:r>
            <a:r>
              <a:rPr lang="pl-PL" altLang="pl-PL" sz="2400" b="1" i="1" dirty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.</a:t>
            </a:r>
          </a:p>
          <a:p>
            <a:pPr>
              <a:lnSpc>
                <a:spcPct val="80000"/>
              </a:lnSpc>
              <a:buFontTx/>
              <a:buNone/>
            </a:pPr>
            <a:endParaRPr lang="pl-PL" altLang="pl-PL" sz="20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>
              <a:buFontTx/>
              <a:buBlip>
                <a:blip r:embed="rId2"/>
              </a:buBlip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nie należy naciskać klawisza 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PTT – przycisku nadawania (</a:t>
            </a:r>
            <a:r>
              <a:rPr lang="pl-PL" altLang="pl-PL" sz="2400" b="1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P</a:t>
            </a:r>
            <a:r>
              <a:rPr lang="pl-PL" altLang="pl-PL" sz="24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ush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–</a:t>
            </a:r>
            <a:r>
              <a:rPr lang="pl-PL" altLang="pl-PL" sz="2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T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o–</a:t>
            </a:r>
            <a:r>
              <a:rPr lang="pl-PL" altLang="pl-PL" sz="2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T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alk z ang.), </a:t>
            </a: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jeśli się w danej chwili nie nadaje (podczas nadawania antena emituje największe promieniowanie),</a:t>
            </a:r>
          </a:p>
          <a:p>
            <a:pPr algn="just">
              <a:buFontTx/>
              <a:buBlip>
                <a:blip r:embed="rId2"/>
              </a:buBlip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nie należy używać radiotelefonu w środowiskach wybuchowych jeśli nie jest on przeznaczony do takiej pracy (np.: musi być 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/>
            </a:r>
            <a:b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w </a:t>
            </a: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wykonaniu iskrobezpiecznym),</a:t>
            </a:r>
          </a:p>
          <a:p>
            <a:pPr algn="just">
              <a:buFontTx/>
              <a:buBlip>
                <a:blip r:embed="rId2"/>
              </a:buBlip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nie należy używać zestawów nagłownych i innych 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akcesoriów   </a:t>
            </a: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przy maksymalnie zgłośnionym radiotelefonie,</a:t>
            </a:r>
          </a:p>
        </p:txBody>
      </p:sp>
      <p:pic>
        <p:nvPicPr>
          <p:cNvPr id="4" name="Shape 1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532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03752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7772400" cy="1143000"/>
          </a:xfrm>
        </p:spPr>
        <p:txBody>
          <a:bodyPr/>
          <a:lstStyle/>
          <a:p>
            <a:pPr algn="ctr"/>
            <a:r>
              <a:rPr lang="pl-PL" altLang="pl-PL" sz="2800" dirty="0">
                <a:latin typeface="Calibri" panose="020F0502020204030204" pitchFamily="34" charset="0"/>
                <a:cs typeface="Times New Roman" pitchFamily="18" charset="0"/>
              </a:rPr>
              <a:t>OBSŁUGA RADIOTELEFONÓW NASOBNYCH </a:t>
            </a:r>
            <a:endParaRPr lang="pl-PL" altLang="pl-PL" sz="2800" b="1" dirty="0">
              <a:latin typeface="Arial" charset="0"/>
              <a:cs typeface="Times New Roman" pitchFamily="18" charset="0"/>
            </a:endParaRP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628775"/>
            <a:ext cx="8642350" cy="4032250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b="1" i="1" dirty="0">
                <a:solidFill>
                  <a:schemeClr val="tx1"/>
                </a:solidFill>
                <a:latin typeface="Calibri" panose="020F0502020204030204" pitchFamily="34" charset="0"/>
              </a:rPr>
              <a:t>B</a:t>
            </a:r>
            <a:r>
              <a:rPr lang="pl-PL" altLang="pl-PL" sz="2400" b="1" i="1" dirty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ezpieczeństw</a:t>
            </a:r>
            <a:r>
              <a:rPr lang="pl-PL" altLang="pl-PL" sz="2400" b="1" i="1" dirty="0">
                <a:solidFill>
                  <a:schemeClr val="tx1"/>
                </a:solidFill>
                <a:latin typeface="Calibri" panose="020F0502020204030204" pitchFamily="34" charset="0"/>
              </a:rPr>
              <a:t>o</a:t>
            </a:r>
            <a:r>
              <a:rPr lang="pl-PL" altLang="pl-PL" sz="2400" b="1" i="1" dirty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 użytkowania urządze</a:t>
            </a:r>
            <a:r>
              <a:rPr lang="pl-PL" altLang="pl-PL" sz="2800" b="1" i="1" dirty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ń</a:t>
            </a:r>
            <a:r>
              <a:rPr lang="pl-PL" altLang="pl-PL" sz="2400" b="1" i="1" dirty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 radiotelefonicznych – </a:t>
            </a:r>
            <a:r>
              <a:rPr lang="pl-PL" altLang="pl-PL" sz="2400" b="1" i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cd</a:t>
            </a:r>
            <a:r>
              <a:rPr lang="pl-PL" altLang="pl-PL" sz="2400" b="1" i="1" dirty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.</a:t>
            </a:r>
          </a:p>
          <a:p>
            <a:pPr>
              <a:lnSpc>
                <a:spcPct val="90000"/>
              </a:lnSpc>
              <a:buFontTx/>
              <a:buNone/>
            </a:pP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>
              <a:lnSpc>
                <a:spcPct val="90000"/>
              </a:lnSpc>
              <a:buFontTx/>
              <a:buBlip>
                <a:blip r:embed="rId2"/>
              </a:buBlip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w celu uniknięcia fizycznego uszkodzenia nie należy trzymać radiotelefonu za antenę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,</a:t>
            </a:r>
          </a:p>
          <a:p>
            <a:pPr algn="just">
              <a:lnSpc>
                <a:spcPct val="90000"/>
              </a:lnSpc>
              <a:buFontTx/>
              <a:buBlip>
                <a:blip r:embed="rId2"/>
              </a:buBlip>
            </a:pP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>
              <a:lnSpc>
                <a:spcPct val="90000"/>
              </a:lnSpc>
              <a:buFontTx/>
              <a:buBlip>
                <a:blip r:embed="rId2"/>
              </a:buBlip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należy zabezpieczyć styki akumulatora przed zetknięciem się 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/>
            </a:r>
            <a:b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z </a:t>
            </a: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materiałami przewodzącymi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,</a:t>
            </a:r>
          </a:p>
          <a:p>
            <a:pPr algn="just">
              <a:lnSpc>
                <a:spcPct val="90000"/>
              </a:lnSpc>
              <a:buFontTx/>
              <a:buBlip>
                <a:blip r:embed="rId2"/>
              </a:buBlip>
            </a:pP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>
              <a:lnSpc>
                <a:spcPct val="90000"/>
              </a:lnSpc>
              <a:buFontTx/>
              <a:buBlip>
                <a:blip r:embed="rId2"/>
              </a:buBlip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należy zamykać gniazdo 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akcesoriów </a:t>
            </a: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jeśli nie jest w danej chwili używane.</a:t>
            </a:r>
          </a:p>
          <a:p>
            <a:pPr>
              <a:lnSpc>
                <a:spcPct val="90000"/>
              </a:lnSpc>
            </a:pP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Shape 1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532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27527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13569" y="620688"/>
            <a:ext cx="7772400" cy="1143000"/>
          </a:xfrm>
        </p:spPr>
        <p:txBody>
          <a:bodyPr/>
          <a:lstStyle/>
          <a:p>
            <a:pPr algn="ctr"/>
            <a:r>
              <a:rPr lang="pl-PL" altLang="pl-PL" sz="2800" dirty="0" smtClean="0">
                <a:latin typeface="Calibri" panose="020F0502020204030204" pitchFamily="34" charset="0"/>
                <a:cs typeface="Times New Roman" pitchFamily="18" charset="0"/>
              </a:rPr>
              <a:t>OBSŁUGA </a:t>
            </a:r>
            <a:r>
              <a:rPr lang="pl-PL" altLang="pl-PL" sz="2800" dirty="0">
                <a:latin typeface="Calibri" panose="020F0502020204030204" pitchFamily="34" charset="0"/>
                <a:cs typeface="Times New Roman" pitchFamily="18" charset="0"/>
              </a:rPr>
              <a:t>RADIOTELEFONÓW NASOBNYCH </a:t>
            </a:r>
            <a:r>
              <a:rPr lang="pl-PL" altLang="pl-PL" sz="2800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.</a:t>
            </a:r>
            <a:r>
              <a:rPr lang="pl-PL" altLang="pl-PL" sz="2800" b="1" dirty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/>
            </a:r>
            <a:br>
              <a:rPr lang="pl-PL" altLang="pl-PL" sz="2800" b="1" dirty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</a:br>
            <a:r>
              <a:rPr lang="pl-PL" altLang="pl-PL" sz="2400" b="1" dirty="0">
                <a:solidFill>
                  <a:schemeClr val="tx1"/>
                </a:solidFill>
                <a:latin typeface="Calibri" panose="020F0502020204030204" pitchFamily="34" charset="0"/>
              </a:rPr>
              <a:t/>
            </a:r>
            <a:br>
              <a:rPr lang="pl-PL" altLang="pl-PL" sz="2400" b="1" dirty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pl-PL" altLang="pl-PL" sz="2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/>
            </a:r>
            <a:br>
              <a:rPr lang="pl-PL" altLang="pl-PL" sz="2400" b="1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pl-PL" altLang="pl-PL" sz="2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Przygotowanie </a:t>
            </a:r>
            <a:r>
              <a:rPr lang="pl-PL" altLang="pl-PL" sz="2400" b="1" dirty="0">
                <a:solidFill>
                  <a:schemeClr val="tx1"/>
                </a:solidFill>
                <a:latin typeface="Calibri" panose="020F0502020204030204" pitchFamily="34" charset="0"/>
              </a:rPr>
              <a:t>radiotelefonu do pracy</a:t>
            </a:r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323885" y="5156767"/>
            <a:ext cx="254317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pl-PL" altLang="pl-PL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Sposób instalacji anteny</a:t>
            </a:r>
            <a:r>
              <a:rPr lang="pl-PL" altLang="pl-PL" dirty="0">
                <a:solidFill>
                  <a:schemeClr val="tx1"/>
                </a:solidFill>
                <a:latin typeface="Arial" charset="0"/>
              </a:rPr>
              <a:t> </a:t>
            </a:r>
          </a:p>
        </p:txBody>
      </p:sp>
      <p:pic>
        <p:nvPicPr>
          <p:cNvPr id="14340" name="Picture 4" descr="skanuj008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73" y="2396158"/>
            <a:ext cx="2743200" cy="260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1" name="Picture 5" descr="skanuj008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8299" y="2668520"/>
            <a:ext cx="2667000" cy="190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Rectangle 6"/>
          <p:cNvSpPr>
            <a:spLocks noChangeArrowheads="1"/>
          </p:cNvSpPr>
          <p:nvPr/>
        </p:nvSpPr>
        <p:spPr bwMode="auto">
          <a:xfrm>
            <a:off x="3174168" y="4769575"/>
            <a:ext cx="2735262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pl-PL" altLang="pl-PL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Montaż i demontaż </a:t>
            </a:r>
            <a:r>
              <a:rPr lang="pl-PL" altLang="pl-PL" dirty="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akumulatora</a:t>
            </a:r>
            <a:r>
              <a:rPr lang="pl-PL" altLang="pl-PL" dirty="0" smtClean="0">
                <a:solidFill>
                  <a:schemeClr val="tx1"/>
                </a:solidFill>
                <a:latin typeface="Arial" charset="0"/>
              </a:rPr>
              <a:t> </a:t>
            </a:r>
            <a:endParaRPr lang="pl-PL" altLang="pl-PL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4343" name="Rectangle 7"/>
          <p:cNvSpPr>
            <a:spLocks noChangeArrowheads="1"/>
          </p:cNvSpPr>
          <p:nvPr/>
        </p:nvSpPr>
        <p:spPr bwMode="auto">
          <a:xfrm>
            <a:off x="6312768" y="4769575"/>
            <a:ext cx="26670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pl-PL" altLang="pl-PL" sz="10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 </a:t>
            </a:r>
          </a:p>
          <a:p>
            <a:pPr algn="ctr" eaLnBrk="0" hangingPunct="0"/>
            <a:r>
              <a:rPr lang="pl-PL" altLang="pl-PL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Sposób założenia </a:t>
            </a:r>
            <a:r>
              <a:rPr lang="pl-PL" altLang="pl-PL" dirty="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i </a:t>
            </a:r>
            <a:r>
              <a:rPr lang="pl-PL" altLang="pl-PL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wyjęcia </a:t>
            </a:r>
            <a:endParaRPr lang="pl-PL" altLang="pl-PL" dirty="0">
              <a:solidFill>
                <a:schemeClr val="tx1"/>
              </a:solidFill>
              <a:latin typeface="Arial" charset="0"/>
            </a:endParaRPr>
          </a:p>
          <a:p>
            <a:pPr algn="ctr" eaLnBrk="0" hangingPunct="0"/>
            <a:r>
              <a:rPr lang="pl-PL" altLang="pl-PL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zaczepu do paska</a:t>
            </a:r>
            <a:endParaRPr lang="pl-PL" altLang="pl-PL" dirty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14344" name="Picture 8" descr="skanuj009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474050"/>
            <a:ext cx="2895600" cy="229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2344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tercom-serwis.pl/lacznosc/images/sklep/produkty/motorola-gp380-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628800"/>
            <a:ext cx="3897130" cy="5025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/>
          <a:lstStyle/>
          <a:p>
            <a:pPr algn="ctr"/>
            <a:r>
              <a:rPr lang="pl-PL" altLang="pl-PL" sz="2800" dirty="0">
                <a:latin typeface="Calibri" panose="020F0502020204030204" pitchFamily="34" charset="0"/>
                <a:cs typeface="Times New Roman" pitchFamily="18" charset="0"/>
              </a:rPr>
              <a:t>OBSŁUGA RADIOTELEFONÓW NASOBNYCH </a:t>
            </a:r>
            <a:r>
              <a:rPr lang="pl-PL" altLang="pl-PL" sz="2800" b="1" dirty="0">
                <a:latin typeface="Arial" charset="0"/>
              </a:rPr>
              <a:t/>
            </a:r>
            <a:br>
              <a:rPr lang="pl-PL" altLang="pl-PL" sz="2800" b="1" dirty="0">
                <a:latin typeface="Arial" charset="0"/>
              </a:rPr>
            </a:br>
            <a:r>
              <a:rPr lang="pl-PL" altLang="pl-PL" sz="2400" b="1" dirty="0">
                <a:latin typeface="Arial" charset="0"/>
              </a:rPr>
              <a:t>(elementy funkcjonalne i ich przeznaczenie)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76860" indent="0">
              <a:buNone/>
            </a:pPr>
            <a:endParaRPr lang="pl-PL" dirty="0" smtClean="0">
              <a:solidFill>
                <a:schemeClr val="tx1"/>
              </a:solidFill>
            </a:endParaRPr>
          </a:p>
          <a:p>
            <a:pPr marL="276860" indent="0">
              <a:buNone/>
            </a:pPr>
            <a:endParaRPr lang="pl-PL" dirty="0">
              <a:solidFill>
                <a:schemeClr val="tx1"/>
              </a:solidFill>
            </a:endParaRPr>
          </a:p>
          <a:p>
            <a:pPr marL="276860" indent="0">
              <a:buNone/>
            </a:pPr>
            <a:endParaRPr lang="pl-PL" dirty="0" smtClean="0">
              <a:solidFill>
                <a:schemeClr val="tx1"/>
              </a:solidFill>
            </a:endParaRPr>
          </a:p>
          <a:p>
            <a:pPr marL="276860" indent="0">
              <a:buNone/>
            </a:pPr>
            <a:endParaRPr lang="pl-PL" dirty="0">
              <a:solidFill>
                <a:schemeClr val="tx1"/>
              </a:solidFill>
            </a:endParaRPr>
          </a:p>
          <a:p>
            <a:pPr marL="276860" indent="0">
              <a:buNone/>
            </a:pPr>
            <a:r>
              <a:rPr lang="pl-PL" dirty="0" smtClean="0">
                <a:solidFill>
                  <a:schemeClr val="tx1"/>
                </a:solidFill>
              </a:rPr>
              <a:t>                        </a:t>
            </a:r>
            <a:r>
              <a:rPr lang="pl-PL" sz="1800" dirty="0" smtClean="0">
                <a:solidFill>
                  <a:schemeClr val="tx1"/>
                </a:solidFill>
              </a:rPr>
              <a:t>RADIOTELEFON NASOBNY GP380</a:t>
            </a:r>
            <a:endParaRPr lang="pl-PL" sz="2800" dirty="0">
              <a:solidFill>
                <a:schemeClr val="tx1"/>
              </a:solidFill>
            </a:endParaRPr>
          </a:p>
        </p:txBody>
      </p:sp>
      <p:pic>
        <p:nvPicPr>
          <p:cNvPr id="5" name="Shape 1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532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3528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741362"/>
          </a:xfrm>
        </p:spPr>
        <p:txBody>
          <a:bodyPr/>
          <a:lstStyle/>
          <a:p>
            <a:pPr algn="ctr"/>
            <a:r>
              <a:rPr lang="pl-PL" altLang="pl-PL" sz="2800" dirty="0">
                <a:latin typeface="Calibri" panose="020F0502020204030204" pitchFamily="34" charset="0"/>
                <a:cs typeface="Times New Roman" pitchFamily="18" charset="0"/>
              </a:rPr>
              <a:t>OBSŁUGA RADIOTELEFONÓW NASOBNYCH </a:t>
            </a:r>
            <a:endParaRPr lang="pl-PL" altLang="pl-PL" sz="2800" b="1" dirty="0">
              <a:latin typeface="Arial" charset="0"/>
            </a:endParaRP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179388" y="3351600"/>
            <a:ext cx="262731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pl-PL" altLang="pl-PL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Włączanie </a:t>
            </a:r>
            <a:br>
              <a:rPr lang="pl-PL" altLang="pl-PL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</a:br>
            <a:r>
              <a:rPr lang="pl-PL" altLang="pl-PL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i </a:t>
            </a:r>
            <a:r>
              <a:rPr lang="pl-PL" altLang="pl-PL" dirty="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wył</a:t>
            </a:r>
            <a:r>
              <a:rPr lang="pl-PL" altLang="pl-PL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ą</a:t>
            </a:r>
            <a:r>
              <a:rPr lang="pl-PL" altLang="pl-PL" dirty="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czanie </a:t>
            </a:r>
            <a:r>
              <a:rPr lang="pl-PL" altLang="pl-PL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radiotelefonu</a:t>
            </a:r>
            <a:r>
              <a:rPr lang="pl-PL" altLang="pl-PL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3203575" y="3376914"/>
            <a:ext cx="28194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pl-PL" altLang="pl-PL" dirty="0">
                <a:solidFill>
                  <a:schemeClr val="tx1"/>
                </a:solidFill>
                <a:latin typeface="Arial" charset="0"/>
              </a:rPr>
              <a:t>W</a:t>
            </a:r>
            <a:r>
              <a:rPr lang="pl-PL" altLang="pl-PL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ybra</a:t>
            </a:r>
            <a:r>
              <a:rPr lang="pl-PL" altLang="pl-PL" dirty="0">
                <a:solidFill>
                  <a:schemeClr val="tx1"/>
                </a:solidFill>
                <a:latin typeface="Arial" charset="0"/>
              </a:rPr>
              <a:t>nie</a:t>
            </a:r>
            <a:r>
              <a:rPr lang="pl-PL" altLang="pl-PL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 odpowiedni</a:t>
            </a:r>
            <a:r>
              <a:rPr lang="pl-PL" altLang="pl-PL" dirty="0">
                <a:solidFill>
                  <a:schemeClr val="tx1"/>
                </a:solidFill>
                <a:latin typeface="Arial" charset="0"/>
              </a:rPr>
              <a:t>ego</a:t>
            </a:r>
            <a:r>
              <a:rPr lang="pl-PL" altLang="pl-PL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 kanał</a:t>
            </a:r>
            <a:r>
              <a:rPr lang="pl-PL" altLang="pl-PL" dirty="0">
                <a:solidFill>
                  <a:schemeClr val="tx1"/>
                </a:solidFill>
                <a:latin typeface="Arial" charset="0"/>
              </a:rPr>
              <a:t>u</a:t>
            </a:r>
            <a:r>
              <a:rPr lang="pl-PL" altLang="pl-PL" sz="2000" i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6391" name="Rectangle 7"/>
          <p:cNvSpPr>
            <a:spLocks noChangeArrowheads="1"/>
          </p:cNvSpPr>
          <p:nvPr/>
        </p:nvSpPr>
        <p:spPr bwMode="auto">
          <a:xfrm>
            <a:off x="6877050" y="4335337"/>
            <a:ext cx="181768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pl-PL" altLang="pl-PL" dirty="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    Nadawanie</a:t>
            </a:r>
            <a:r>
              <a:rPr lang="pl-PL" altLang="pl-PL" sz="2000" dirty="0" smtClean="0">
                <a:solidFill>
                  <a:schemeClr val="tx1"/>
                </a:solidFill>
                <a:latin typeface="Arial" charset="0"/>
              </a:rPr>
              <a:t> </a:t>
            </a:r>
            <a:endParaRPr lang="pl-PL" altLang="pl-PL" sz="2000" dirty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16393" name="Picture 9" descr="skanuj009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0425" y="4725144"/>
            <a:ext cx="135255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4" name="Rectangle 10"/>
          <p:cNvSpPr>
            <a:spLocks noChangeArrowheads="1"/>
          </p:cNvSpPr>
          <p:nvPr/>
        </p:nvSpPr>
        <p:spPr bwMode="auto">
          <a:xfrm>
            <a:off x="3334544" y="5373216"/>
            <a:ext cx="2305050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pl-PL" altLang="pl-PL" dirty="0">
                <a:solidFill>
                  <a:schemeClr val="tx1"/>
                </a:solidFill>
                <a:latin typeface="Arial" charset="0"/>
              </a:rPr>
              <a:t>Rozmowa </a:t>
            </a:r>
            <a:br>
              <a:rPr lang="pl-PL" altLang="pl-PL" dirty="0">
                <a:solidFill>
                  <a:schemeClr val="tx1"/>
                </a:solidFill>
                <a:latin typeface="Arial" charset="0"/>
              </a:rPr>
            </a:br>
            <a:r>
              <a:rPr lang="pl-PL" altLang="pl-PL" dirty="0">
                <a:solidFill>
                  <a:schemeClr val="tx1"/>
                </a:solidFill>
                <a:latin typeface="Arial" charset="0"/>
              </a:rPr>
              <a:t>odbiór</a:t>
            </a:r>
            <a:r>
              <a:rPr lang="pl-PL" altLang="pl-PL" sz="2000" dirty="0">
                <a:solidFill>
                  <a:schemeClr val="tx1"/>
                </a:solidFill>
                <a:latin typeface="Arial" charset="0"/>
              </a:rPr>
              <a:t> </a:t>
            </a: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649" y="1805287"/>
            <a:ext cx="1392484" cy="1419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352" y="1770094"/>
            <a:ext cx="1405384" cy="146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671686"/>
            <a:ext cx="1210520" cy="2624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Shape 16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5532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25726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215008" y="476672"/>
            <a:ext cx="8928992" cy="515937"/>
          </a:xfrm>
        </p:spPr>
        <p:txBody>
          <a:bodyPr/>
          <a:lstStyle/>
          <a:p>
            <a:pPr algn="ctr"/>
            <a:r>
              <a:rPr lang="pl-PL" altLang="pl-PL" sz="2800" dirty="0">
                <a:latin typeface="Calibri" panose="020F0502020204030204" pitchFamily="34" charset="0"/>
                <a:cs typeface="Times New Roman" pitchFamily="18" charset="0"/>
              </a:rPr>
              <a:t>OBSŁUGA RADIOTELEFONÓW NASOBNYCH </a:t>
            </a:r>
            <a:r>
              <a:rPr lang="pl-PL" altLang="pl-PL" sz="2000" dirty="0" smtClean="0">
                <a:latin typeface="Calibri" panose="020F0502020204030204" pitchFamily="34" charset="0"/>
              </a:rPr>
              <a:t/>
            </a:r>
            <a:br>
              <a:rPr lang="pl-PL" altLang="pl-PL" sz="2000" dirty="0" smtClean="0">
                <a:latin typeface="Calibri" panose="020F0502020204030204" pitchFamily="34" charset="0"/>
              </a:rPr>
            </a:br>
            <a:r>
              <a:rPr lang="pl-PL" altLang="pl-PL" sz="2800" dirty="0" smtClean="0">
                <a:latin typeface="Calibri" panose="020F0502020204030204" pitchFamily="34" charset="0"/>
              </a:rPr>
              <a:t>Podstawowe czynności konserwacyjne</a:t>
            </a:r>
            <a:endParaRPr lang="pl-PL" altLang="pl-PL" sz="2800" b="1" dirty="0">
              <a:latin typeface="Calibri" panose="020F0502020204030204" pitchFamily="34" charset="0"/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1628800"/>
            <a:ext cx="8062913" cy="5805487"/>
          </a:xfrm>
        </p:spPr>
        <p:txBody>
          <a:bodyPr/>
          <a:lstStyle/>
          <a:p>
            <a:pPr algn="just">
              <a:lnSpc>
                <a:spcPct val="90000"/>
              </a:lnSpc>
              <a:buFontTx/>
              <a:buBlip>
                <a:blip r:embed="rId2"/>
              </a:buBlip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Raz w tygodniu należy oczyścić radiotelefon, jego akcesoria i urządzenie ładujące za pomocą czystej, suchej, nie pozostawiającej kłaczków szmatki. Do czyszczenia nie należy używać rozpuszczalników, detergentów, alkoholu, aerozoli ani produktów ropopochodnych.</a:t>
            </a:r>
          </a:p>
          <a:p>
            <a:pPr algn="just">
              <a:lnSpc>
                <a:spcPct val="90000"/>
              </a:lnSpc>
              <a:buFontTx/>
              <a:buBlip>
                <a:blip r:embed="rId2"/>
              </a:buBlip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Raz w tygodniu należy oczyścić kontakty w zasilaczu akumulatorowym 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i urządzeniu </a:t>
            </a: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ładującym używając czystego, suchego, bawełnianego wacika.</a:t>
            </a:r>
          </a:p>
          <a:p>
            <a:pPr algn="just">
              <a:lnSpc>
                <a:spcPct val="90000"/>
              </a:lnSpc>
              <a:buFontTx/>
              <a:buBlip>
                <a:blip r:embed="rId2"/>
              </a:buBlip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Nie zanurzać radiotelefonu ani jego akcesoriów 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w </a:t>
            </a: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płynach.</a:t>
            </a:r>
          </a:p>
          <a:p>
            <a:pPr algn="just">
              <a:lnSpc>
                <a:spcPct val="90000"/>
              </a:lnSpc>
              <a:buFontTx/>
              <a:buBlip>
                <a:blip r:embed="rId2"/>
              </a:buBlip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Należy chronić radiotelefon przed upadkiem na twarde podłoże. Należy kłaść go ostrożnie.</a:t>
            </a:r>
          </a:p>
          <a:p>
            <a:pPr algn="just">
              <a:lnSpc>
                <a:spcPct val="90000"/>
              </a:lnSpc>
              <a:buFontTx/>
              <a:buBlip>
                <a:blip r:embed="rId2"/>
              </a:buBlip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Wszelkie naprawy i modyfikacje mogą być dokonywane tylko w autoryzowanych warsztatach przez przeszkolony 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personel.</a:t>
            </a: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Shape 1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532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22300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188913"/>
            <a:ext cx="8784976" cy="1268412"/>
          </a:xfrm>
        </p:spPr>
        <p:txBody>
          <a:bodyPr/>
          <a:lstStyle/>
          <a:p>
            <a:pPr algn="ctr"/>
            <a:r>
              <a:rPr lang="pl-PL" altLang="pl-PL" sz="2800" b="1" dirty="0" smtClean="0">
                <a:latin typeface="Calibri" panose="020F0502020204030204" pitchFamily="34" charset="0"/>
                <a:cs typeface="Times New Roman" pitchFamily="18" charset="0"/>
              </a:rPr>
              <a:t>OBSŁUGA RADIOTELEFONÓW PRZEWOŹNYCH</a:t>
            </a:r>
            <a:r>
              <a:rPr lang="pl-PL" altLang="pl-PL" sz="2800" b="1" u="sng" dirty="0">
                <a:latin typeface="Calibri" panose="020F0502020204030204" pitchFamily="34" charset="0"/>
              </a:rPr>
              <a:t/>
            </a:r>
            <a:br>
              <a:rPr lang="pl-PL" altLang="pl-PL" sz="2800" b="1" u="sng" dirty="0">
                <a:latin typeface="Calibri" panose="020F0502020204030204" pitchFamily="34" charset="0"/>
              </a:rPr>
            </a:br>
            <a:r>
              <a:rPr lang="pl-PL" altLang="pl-PL" sz="1600" b="1" u="sng" dirty="0">
                <a:latin typeface="Calibri" panose="020F0502020204030204" pitchFamily="34" charset="0"/>
              </a:rPr>
              <a:t/>
            </a:r>
            <a:br>
              <a:rPr lang="pl-PL" altLang="pl-PL" sz="1600" b="1" u="sng" dirty="0">
                <a:latin typeface="Calibri" panose="020F0502020204030204" pitchFamily="34" charset="0"/>
              </a:rPr>
            </a:br>
            <a:r>
              <a:rPr lang="pl-PL" altLang="pl-PL" sz="2800" b="1" dirty="0">
                <a:latin typeface="Calibri" panose="020F0502020204030204" pitchFamily="34" charset="0"/>
              </a:rPr>
              <a:t>Bezpieczeństwo obsługi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447800"/>
            <a:ext cx="8569325" cy="5149850"/>
          </a:xfrm>
        </p:spPr>
        <p:txBody>
          <a:bodyPr/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		</a:t>
            </a:r>
            <a:endParaRPr lang="pl-PL" altLang="pl-PL" sz="24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>
              <a:lnSpc>
                <a:spcPct val="90000"/>
              </a:lnSpc>
              <a:buFontTx/>
              <a:buNone/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	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W </a:t>
            </a: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czasie normalnej eksploatacji radiotelefonu poziom promieniowania elektromagnetycznego emitowanego przez nadajnik nie powinien powodować bezpośredniego zagrożenia dla zdrowia użytkownika. Jednakże dla zapewnienie osobistego  bezpieczeństwa należy przestrzegać następujących prostych zaleceń:</a:t>
            </a:r>
          </a:p>
          <a:p>
            <a:pPr algn="just">
              <a:lnSpc>
                <a:spcPct val="90000"/>
              </a:lnSpc>
              <a:buFontTx/>
              <a:buNone/>
            </a:pP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Tx/>
              <a:buBlip>
                <a:blip r:embed="rId2"/>
              </a:buBlip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nie należy nadawać gdy antena znajduje się bardzo blisko lub dotyka odkrytych części ciała, w szczególności twarzy    i oczu,</a:t>
            </a:r>
          </a:p>
          <a:p>
            <a:pPr algn="just">
              <a:lnSpc>
                <a:spcPct val="90000"/>
              </a:lnSpc>
              <a:buFontTx/>
              <a:buBlip>
                <a:blip r:embed="rId2"/>
              </a:buBlip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nie naciskać przycisku PTT gdy aktualnie nie ma potrzeby nadawania,</a:t>
            </a:r>
          </a:p>
          <a:p>
            <a:pPr algn="just">
              <a:lnSpc>
                <a:spcPct val="90000"/>
              </a:lnSpc>
              <a:buFontTx/>
              <a:buBlip>
                <a:blip r:embed="rId2"/>
              </a:buBlip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nie pozwalać dzieciom na zabawę z jakimikolwiek urządzeniami zawierającymi nadajniki radiowe,</a:t>
            </a: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Shape 1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532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31486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916113"/>
            <a:ext cx="7772400" cy="4537075"/>
          </a:xfrm>
        </p:spPr>
        <p:txBody>
          <a:bodyPr/>
          <a:lstStyle/>
          <a:p>
            <a:pPr algn="just">
              <a:lnSpc>
                <a:spcPct val="80000"/>
              </a:lnSpc>
              <a:buFontTx/>
              <a:buBlip>
                <a:blip r:embed="rId2"/>
              </a:buBlip>
            </a:pP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łączność radiotelefoniczna (na przyznanym kanale pracy) w czasie prowadzenia przez jednostkę OSP nasłuchu radiowego,</a:t>
            </a:r>
          </a:p>
          <a:p>
            <a:pPr algn="just">
              <a:lnSpc>
                <a:spcPct val="80000"/>
              </a:lnSpc>
              <a:buFontTx/>
              <a:buBlip>
                <a:blip r:embed="rId2"/>
              </a:buBlip>
            </a:pPr>
            <a:endParaRPr lang="pl-PL" altLang="pl-PL" sz="24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>
              <a:lnSpc>
                <a:spcPct val="80000"/>
              </a:lnSpc>
              <a:buFontTx/>
              <a:buBlip>
                <a:blip r:embed="rId2"/>
              </a:buBlip>
            </a:pP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systemy uruchamiające syreny alarmowe w siedzibie OSP – lokalnie lub zdalnie (drogą radiową),</a:t>
            </a:r>
          </a:p>
          <a:p>
            <a:pPr algn="just">
              <a:lnSpc>
                <a:spcPct val="80000"/>
              </a:lnSpc>
              <a:buFontTx/>
              <a:buBlip>
                <a:blip r:embed="rId2"/>
              </a:buBlip>
            </a:pPr>
            <a:endParaRPr lang="pl-PL" altLang="pl-PL" sz="24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>
              <a:lnSpc>
                <a:spcPct val="80000"/>
              </a:lnSpc>
              <a:buFontTx/>
              <a:buBlip>
                <a:blip r:embed="rId2"/>
              </a:buBlip>
            </a:pP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radiowe systemy przywoławcze,</a:t>
            </a:r>
          </a:p>
          <a:p>
            <a:pPr algn="just">
              <a:lnSpc>
                <a:spcPct val="80000"/>
              </a:lnSpc>
              <a:buFontTx/>
              <a:buBlip>
                <a:blip r:embed="rId2"/>
              </a:buBlip>
            </a:pPr>
            <a:endParaRPr lang="pl-PL" altLang="pl-PL" sz="24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>
              <a:lnSpc>
                <a:spcPct val="80000"/>
              </a:lnSpc>
              <a:buFontTx/>
              <a:buBlip>
                <a:blip r:embed="rId2"/>
              </a:buBlip>
            </a:pP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terminale GSM współpracujące z systemami selektywnego wywołania,</a:t>
            </a:r>
          </a:p>
          <a:p>
            <a:pPr algn="just">
              <a:lnSpc>
                <a:spcPct val="80000"/>
              </a:lnSpc>
              <a:buFontTx/>
              <a:buBlip>
                <a:blip r:embed="rId2"/>
              </a:buBlip>
            </a:pPr>
            <a:endParaRPr lang="pl-PL" altLang="pl-PL" sz="24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>
              <a:lnSpc>
                <a:spcPct val="80000"/>
              </a:lnSpc>
              <a:buFontTx/>
              <a:buBlip>
                <a:blip r:embed="rId2"/>
              </a:buBlip>
            </a:pP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poczta e-mail,</a:t>
            </a:r>
          </a:p>
          <a:p>
            <a:pPr algn="just">
              <a:lnSpc>
                <a:spcPct val="80000"/>
              </a:lnSpc>
              <a:buFontTx/>
              <a:buBlip>
                <a:blip r:embed="rId2"/>
              </a:buBlip>
            </a:pPr>
            <a:endParaRPr lang="pl-PL" altLang="pl-PL" sz="24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>
              <a:lnSpc>
                <a:spcPct val="80000"/>
              </a:lnSpc>
              <a:buFontTx/>
              <a:buBlip>
                <a:blip r:embed="rId2"/>
              </a:buBlip>
            </a:pP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platforma e–Remiza.</a:t>
            </a: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Shape 1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0080" y="292286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6632"/>
            <a:ext cx="9144000" cy="1287462"/>
          </a:xfrm>
        </p:spPr>
        <p:txBody>
          <a:bodyPr/>
          <a:lstStyle/>
          <a:p>
            <a:pPr algn="ctr"/>
            <a:r>
              <a:rPr lang="pl-PL" altLang="pl-PL" sz="2800" b="1" dirty="0" smtClean="0">
                <a:latin typeface="Calibri" panose="020F0502020204030204" pitchFamily="34" charset="0"/>
                <a:cs typeface="Times New Roman" pitchFamily="18" charset="0"/>
              </a:rPr>
              <a:t>      URZĄDZENIA SYSTEMÓW ALARMOWANIA OSP</a:t>
            </a:r>
            <a:endParaRPr lang="pl-PL" altLang="pl-PL" sz="2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1405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4489"/>
            <a:ext cx="7772400" cy="1584325"/>
          </a:xfrm>
        </p:spPr>
        <p:txBody>
          <a:bodyPr/>
          <a:lstStyle/>
          <a:p>
            <a:pPr algn="ctr"/>
            <a:r>
              <a:rPr lang="pl-PL" altLang="pl-PL" sz="2800" dirty="0">
                <a:latin typeface="Calibri" panose="020F0502020204030204" pitchFamily="34" charset="0"/>
                <a:cs typeface="Times New Roman" pitchFamily="18" charset="0"/>
              </a:rPr>
              <a:t>OBSŁUGA RADIOTELEFONÓW </a:t>
            </a:r>
            <a:r>
              <a:rPr lang="pl-PL" altLang="pl-PL" sz="2800" dirty="0" smtClean="0">
                <a:latin typeface="Calibri" panose="020F0502020204030204" pitchFamily="34" charset="0"/>
                <a:cs typeface="Times New Roman" pitchFamily="18" charset="0"/>
              </a:rPr>
              <a:t>PRZEWOŹNYCH </a:t>
            </a:r>
            <a:r>
              <a:rPr lang="pl-PL" altLang="pl-PL" sz="2800" u="sng" dirty="0">
                <a:latin typeface="Calibri" panose="020F0502020204030204" pitchFamily="34" charset="0"/>
              </a:rPr>
              <a:t/>
            </a:r>
            <a:br>
              <a:rPr lang="pl-PL" altLang="pl-PL" sz="2800" u="sng" dirty="0">
                <a:latin typeface="Calibri" panose="020F0502020204030204" pitchFamily="34" charset="0"/>
              </a:rPr>
            </a:br>
            <a:r>
              <a:rPr lang="pl-PL" altLang="pl-PL" sz="1600" u="sng" dirty="0">
                <a:latin typeface="Calibri" panose="020F0502020204030204" pitchFamily="34" charset="0"/>
              </a:rPr>
              <a:t/>
            </a:r>
            <a:br>
              <a:rPr lang="pl-PL" altLang="pl-PL" sz="1600" u="sng" dirty="0">
                <a:latin typeface="Calibri" panose="020F0502020204030204" pitchFamily="34" charset="0"/>
              </a:rPr>
            </a:br>
            <a:r>
              <a:rPr lang="pl-PL" altLang="pl-PL" sz="2800" dirty="0">
                <a:latin typeface="Calibri" panose="020F0502020204030204" pitchFamily="34" charset="0"/>
              </a:rPr>
              <a:t>Bezpieczeństwo </a:t>
            </a:r>
            <a:r>
              <a:rPr lang="pl-PL" altLang="pl-PL" sz="2800" dirty="0" smtClean="0">
                <a:latin typeface="Calibri" panose="020F0502020204030204" pitchFamily="34" charset="0"/>
              </a:rPr>
              <a:t>obsługi </a:t>
            </a:r>
            <a:endParaRPr lang="pl-PL" altLang="pl-PL" sz="2800" b="1" dirty="0">
              <a:latin typeface="Arial" charset="0"/>
            </a:endParaRP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2276475"/>
            <a:ext cx="7772400" cy="3816350"/>
          </a:xfrm>
        </p:spPr>
        <p:txBody>
          <a:bodyPr/>
          <a:lstStyle/>
          <a:p>
            <a:pPr algn="just">
              <a:buFontTx/>
              <a:buBlip>
                <a:blip r:embed="rId2"/>
              </a:buBlip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nie obsługiwać radiotelefonu w czasie jazdy 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/>
            </a:r>
            <a:b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</a:b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jednocześnie kierując </a:t>
            </a: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pojazdem</a:t>
            </a: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,</a:t>
            </a:r>
          </a:p>
          <a:p>
            <a:pPr algn="just">
              <a:buFontTx/>
              <a:buBlip>
                <a:blip r:embed="rId2"/>
              </a:buBlip>
            </a:pP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>
              <a:buFontTx/>
              <a:buBlip>
                <a:blip r:embed="rId2"/>
              </a:buBlip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nie nadawać </a:t>
            </a: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gdy osoby znajdujące się na zewnątrz samochodu są </a:t>
            </a: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w zbyt małej</a:t>
            </a: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 odległości od zainstalowanej na zewnątrz pojazdu anteny</a:t>
            </a: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,</a:t>
            </a:r>
          </a:p>
          <a:p>
            <a:pPr algn="just">
              <a:buFontTx/>
              <a:buBlip>
                <a:blip r:embed="rId2"/>
              </a:buBlip>
            </a:pP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>
              <a:buFontTx/>
              <a:buBlip>
                <a:blip r:embed="rId2"/>
              </a:buBlip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n</a:t>
            </a: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ie wolno używać radiotelefonów w pobliżu palnych cieczy i ładunków wybuchowych</a:t>
            </a: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.</a:t>
            </a: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 </a:t>
            </a: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Shape 1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532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4001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705" y="1628800"/>
            <a:ext cx="7781925" cy="513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152400"/>
            <a:ext cx="8784976" cy="1251062"/>
          </a:xfrm>
        </p:spPr>
        <p:txBody>
          <a:bodyPr/>
          <a:lstStyle/>
          <a:p>
            <a:pPr algn="ctr"/>
            <a:r>
              <a:rPr lang="pl-PL" altLang="pl-PL" sz="2800" dirty="0">
                <a:latin typeface="Calibri" panose="020F0502020204030204" pitchFamily="34" charset="0"/>
                <a:cs typeface="Times New Roman" pitchFamily="18" charset="0"/>
              </a:rPr>
              <a:t>OBSŁUGA RADIOTELEFONÓW </a:t>
            </a:r>
            <a:r>
              <a:rPr lang="pl-PL" altLang="pl-PL" sz="2800" dirty="0" smtClean="0">
                <a:latin typeface="Calibri" panose="020F0502020204030204" pitchFamily="34" charset="0"/>
                <a:cs typeface="Times New Roman" pitchFamily="18" charset="0"/>
              </a:rPr>
              <a:t>PRZEWOŹNYCH </a:t>
            </a:r>
            <a:r>
              <a:rPr lang="pl-PL" altLang="pl-PL" sz="2800" dirty="0">
                <a:latin typeface="Calibri" panose="020F0502020204030204" pitchFamily="34" charset="0"/>
              </a:rPr>
              <a:t/>
            </a:r>
            <a:br>
              <a:rPr lang="pl-PL" altLang="pl-PL" sz="2800" dirty="0">
                <a:latin typeface="Calibri" panose="020F0502020204030204" pitchFamily="34" charset="0"/>
              </a:rPr>
            </a:br>
            <a:r>
              <a:rPr lang="pl-PL" altLang="pl-PL" sz="2800" dirty="0">
                <a:latin typeface="Calibri" panose="020F0502020204030204" pitchFamily="34" charset="0"/>
              </a:rPr>
              <a:t>(elementy funkcjonalne i ich przeznaczenie)</a:t>
            </a:r>
            <a:endParaRPr lang="pl-PL" altLang="pl-PL" dirty="0">
              <a:latin typeface="Calibri" panose="020F0502020204030204" pitchFamily="34" charset="0"/>
            </a:endParaRPr>
          </a:p>
        </p:txBody>
      </p:sp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 smtClean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  <a:p>
            <a:endParaRPr lang="pl-PL" dirty="0" smtClean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  <a:p>
            <a:endParaRPr lang="pl-PL" dirty="0" smtClean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  <a:p>
            <a:pPr marL="27686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27686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27686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27686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27686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276860" indent="0">
              <a:buNone/>
            </a:pPr>
            <a:r>
              <a:rPr lang="pl-PL" sz="1800" dirty="0">
                <a:solidFill>
                  <a:schemeClr val="tx1"/>
                </a:solidFill>
              </a:rPr>
              <a:t> </a:t>
            </a:r>
            <a:r>
              <a:rPr lang="pl-PL" sz="1800" dirty="0" smtClean="0">
                <a:solidFill>
                  <a:schemeClr val="tx1"/>
                </a:solidFill>
              </a:rPr>
              <a:t>                                           </a:t>
            </a:r>
          </a:p>
          <a:p>
            <a:pPr marL="276860" indent="0">
              <a:buNone/>
            </a:pPr>
            <a:r>
              <a:rPr lang="pl-PL" sz="1800" dirty="0">
                <a:solidFill>
                  <a:schemeClr val="tx1"/>
                </a:solidFill>
              </a:rPr>
              <a:t> </a:t>
            </a:r>
            <a:r>
              <a:rPr lang="pl-PL" sz="1800" dirty="0" smtClean="0">
                <a:solidFill>
                  <a:schemeClr val="tx1"/>
                </a:solidFill>
              </a:rPr>
              <a:t>                                     RADIOTELEFON PRZEWOŹNY GM360</a:t>
            </a:r>
            <a:endParaRPr lang="pl-PL" sz="1800" dirty="0">
              <a:solidFill>
                <a:schemeClr val="tx1"/>
              </a:solidFill>
            </a:endParaRP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1757363" y="20193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 dirty="0"/>
          </a:p>
        </p:txBody>
      </p:sp>
      <p:pic>
        <p:nvPicPr>
          <p:cNvPr id="6" name="Shape 1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532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5628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556792"/>
            <a:ext cx="4712802" cy="4041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831056" y="260648"/>
            <a:ext cx="7772400" cy="908050"/>
          </a:xfrm>
        </p:spPr>
        <p:txBody>
          <a:bodyPr/>
          <a:lstStyle/>
          <a:p>
            <a:pPr algn="ctr"/>
            <a:r>
              <a:rPr lang="pl-PL" altLang="pl-PL" sz="2800" dirty="0">
                <a:latin typeface="Calibri" panose="020F0502020204030204" pitchFamily="34" charset="0"/>
                <a:cs typeface="Times New Roman" pitchFamily="18" charset="0"/>
              </a:rPr>
              <a:t>OBSŁUGA RADIOTELEFONÓW PRZEWOŹNYCH </a:t>
            </a:r>
            <a:r>
              <a:rPr lang="pl-PL" altLang="pl-PL" sz="2800" dirty="0" smtClean="0">
                <a:latin typeface="Calibri" panose="020F0502020204030204" pitchFamily="34" charset="0"/>
                <a:cs typeface="Times New Roman" pitchFamily="18" charset="0"/>
              </a:rPr>
              <a:t/>
            </a:r>
            <a:br>
              <a:rPr lang="pl-PL" altLang="pl-PL" sz="2800" dirty="0" smtClean="0">
                <a:latin typeface="Calibri" panose="020F0502020204030204" pitchFamily="34" charset="0"/>
                <a:cs typeface="Times New Roman" pitchFamily="18" charset="0"/>
              </a:rPr>
            </a:br>
            <a:r>
              <a:rPr lang="pl-PL" altLang="pl-PL" sz="2800" dirty="0" smtClean="0">
                <a:latin typeface="Calibri" panose="020F0502020204030204" pitchFamily="34" charset="0"/>
                <a:cs typeface="Times New Roman" pitchFamily="18" charset="0"/>
              </a:rPr>
              <a:t>Włączanie urządzenia</a:t>
            </a:r>
            <a:endParaRPr lang="pl-PL" altLang="pl-PL" sz="2800" dirty="0">
              <a:latin typeface="Calibri" panose="020F0502020204030204" pitchFamily="34" charset="0"/>
            </a:endParaRP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23850" y="5734050"/>
            <a:ext cx="8275638" cy="1123950"/>
          </a:xfrm>
        </p:spPr>
        <p:txBody>
          <a:bodyPr/>
          <a:lstStyle/>
          <a:p>
            <a:pPr marL="0" indent="20638" algn="just">
              <a:lnSpc>
                <a:spcPct val="80000"/>
              </a:lnSpc>
              <a:buFontTx/>
              <a:buNone/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Obrócić pokrętło regulatora siły głosu ON/OFF VOLUME </a:t>
            </a:r>
            <a:b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w prawo poza zatrzask. Połowa obrotu odpowiada 50% siły głosu.</a:t>
            </a:r>
          </a:p>
        </p:txBody>
      </p:sp>
      <p:sp>
        <p:nvSpPr>
          <p:cNvPr id="68614" name="Line 6"/>
          <p:cNvSpPr>
            <a:spLocks noChangeShapeType="1"/>
          </p:cNvSpPr>
          <p:nvPr/>
        </p:nvSpPr>
        <p:spPr bwMode="auto">
          <a:xfrm flipH="1" flipV="1">
            <a:off x="2771800" y="3717032"/>
            <a:ext cx="3687738" cy="199796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endParaRPr lang="pl-PL" dirty="0"/>
          </a:p>
        </p:txBody>
      </p:sp>
      <p:pic>
        <p:nvPicPr>
          <p:cNvPr id="6" name="Shape 1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532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59152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863" y="1838325"/>
            <a:ext cx="7534275" cy="318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722312" y="300037"/>
            <a:ext cx="7772400" cy="836613"/>
          </a:xfrm>
        </p:spPr>
        <p:txBody>
          <a:bodyPr/>
          <a:lstStyle/>
          <a:p>
            <a:pPr algn="ctr"/>
            <a:r>
              <a:rPr lang="pl-PL" altLang="pl-PL" sz="2800" dirty="0">
                <a:latin typeface="Calibri" panose="020F0502020204030204" pitchFamily="34" charset="0"/>
                <a:cs typeface="Times New Roman" pitchFamily="18" charset="0"/>
              </a:rPr>
              <a:t>OBSŁUGA RADIOTELEFONÓW PRZEWOŹNYCH </a:t>
            </a:r>
            <a:br>
              <a:rPr lang="pl-PL" altLang="pl-PL" sz="2800" dirty="0">
                <a:latin typeface="Calibri" panose="020F0502020204030204" pitchFamily="34" charset="0"/>
                <a:cs typeface="Times New Roman" pitchFamily="18" charset="0"/>
              </a:rPr>
            </a:br>
            <a:r>
              <a:rPr lang="pl-PL" altLang="pl-PL" sz="2800" dirty="0" smtClean="0">
                <a:latin typeface="Calibri" panose="020F0502020204030204" pitchFamily="34" charset="0"/>
                <a:cs typeface="Times New Roman" pitchFamily="18" charset="0"/>
              </a:rPr>
              <a:t>Wybór kanału pracy</a:t>
            </a:r>
            <a:endParaRPr lang="pl-PL" altLang="pl-PL" sz="2800" dirty="0">
              <a:latin typeface="Arial" charset="0"/>
            </a:endParaRPr>
          </a:p>
        </p:txBody>
      </p:sp>
      <p:sp>
        <p:nvSpPr>
          <p:cNvPr id="69635" name="Text Box 3"/>
          <p:cNvSpPr txBox="1">
            <a:spLocks noChangeArrowheads="1"/>
          </p:cNvSpPr>
          <p:nvPr/>
        </p:nvSpPr>
        <p:spPr bwMode="auto">
          <a:xfrm>
            <a:off x="323850" y="5694631"/>
            <a:ext cx="8569325" cy="959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>
              <a:tabLst>
                <a:tab pos="174625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tabLst>
                <a:tab pos="174625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tabLst>
                <a:tab pos="174625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tabLst>
                <a:tab pos="174625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tabLst>
                <a:tab pos="174625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174625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174625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174625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174625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0" hangingPunct="0">
              <a:lnSpc>
                <a:spcPct val="70000"/>
              </a:lnSpc>
              <a:spcBef>
                <a:spcPct val="20000"/>
              </a:spcBef>
              <a:buClr>
                <a:schemeClr val="tx2"/>
              </a:buClr>
              <a:buFontTx/>
              <a:buBlip>
                <a:blip r:embed="rId3"/>
              </a:buBlip>
            </a:pPr>
            <a:r>
              <a:rPr kumimoji="1" lang="pl-PL" altLang="pl-PL" dirty="0">
                <a:latin typeface="Calibri" panose="020F0502020204030204" pitchFamily="34" charset="0"/>
              </a:rPr>
              <a:t> Wybierz odpowiedni kanał naciskając przycisk CHANNEL   	</a:t>
            </a:r>
            <a:r>
              <a:rPr kumimoji="1" lang="pl-PL" altLang="pl-PL" dirty="0" smtClean="0">
                <a:latin typeface="Calibri" panose="020F0502020204030204" pitchFamily="34" charset="0"/>
              </a:rPr>
              <a:t>UP </a:t>
            </a:r>
            <a:r>
              <a:rPr kumimoji="1" lang="pl-PL" altLang="pl-PL" dirty="0">
                <a:latin typeface="Calibri" panose="020F0502020204030204" pitchFamily="34" charset="0"/>
              </a:rPr>
              <a:t>lub CHANNEL DOWN. </a:t>
            </a:r>
          </a:p>
          <a:p>
            <a:pPr algn="just" eaLnBrk="0" hangingPunct="0">
              <a:lnSpc>
                <a:spcPct val="70000"/>
              </a:lnSpc>
              <a:spcBef>
                <a:spcPct val="20000"/>
              </a:spcBef>
              <a:buClr>
                <a:schemeClr val="tx2"/>
              </a:buClr>
              <a:buFontTx/>
              <a:buBlip>
                <a:blip r:embed="rId3"/>
              </a:buBlip>
            </a:pPr>
            <a:r>
              <a:rPr kumimoji="1" lang="pl-PL" altLang="pl-PL" dirty="0">
                <a:latin typeface="Calibri" panose="020F0502020204030204" pitchFamily="34" charset="0"/>
              </a:rPr>
              <a:t> Na wyświetlaczu pojawi się numer kanału.</a:t>
            </a:r>
          </a:p>
        </p:txBody>
      </p:sp>
      <p:sp>
        <p:nvSpPr>
          <p:cNvPr id="69638" name="Line 6"/>
          <p:cNvSpPr>
            <a:spLocks noChangeShapeType="1"/>
          </p:cNvSpPr>
          <p:nvPr/>
        </p:nvSpPr>
        <p:spPr bwMode="auto">
          <a:xfrm flipH="1" flipV="1">
            <a:off x="4211960" y="3789040"/>
            <a:ext cx="3600400" cy="1905590"/>
          </a:xfrm>
          <a:prstGeom prst="line">
            <a:avLst/>
          </a:prstGeom>
          <a:noFill/>
          <a:ln w="38100">
            <a:solidFill>
              <a:srgbClr val="66FF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 dirty="0"/>
          </a:p>
        </p:txBody>
      </p:sp>
      <p:sp>
        <p:nvSpPr>
          <p:cNvPr id="69639" name="Line 7"/>
          <p:cNvSpPr>
            <a:spLocks noChangeShapeType="1"/>
          </p:cNvSpPr>
          <p:nvPr/>
        </p:nvSpPr>
        <p:spPr bwMode="auto">
          <a:xfrm flipH="1">
            <a:off x="1763688" y="2852936"/>
            <a:ext cx="1800200" cy="3456979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 dirty="0"/>
          </a:p>
        </p:txBody>
      </p:sp>
      <p:pic>
        <p:nvPicPr>
          <p:cNvPr id="7" name="Shape 16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532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72411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7504" y="33365"/>
            <a:ext cx="8928992" cy="1251062"/>
          </a:xfrm>
        </p:spPr>
        <p:txBody>
          <a:bodyPr/>
          <a:lstStyle/>
          <a:p>
            <a:pPr algn="ctr"/>
            <a:r>
              <a:rPr lang="pl-PL" sz="2800" dirty="0" smtClean="0"/>
              <a:t>RADIOTELEFONY STACJONARNE</a:t>
            </a:r>
            <a:br>
              <a:rPr lang="pl-PL" sz="2800" dirty="0" smtClean="0"/>
            </a:br>
            <a:r>
              <a:rPr lang="pl-PL" sz="2800" dirty="0" smtClean="0"/>
              <a:t>Przykład rozmieszczenia w stanowisku kierowania</a:t>
            </a:r>
            <a:endParaRPr lang="pl-PL" sz="2800" dirty="0"/>
          </a:p>
        </p:txBody>
      </p:sp>
      <p:pic>
        <p:nvPicPr>
          <p:cNvPr id="8200" name="Picture 8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628800"/>
            <a:ext cx="6624736" cy="5158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Shape 1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532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14488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7504" y="33365"/>
            <a:ext cx="8928992" cy="1251062"/>
          </a:xfrm>
        </p:spPr>
        <p:txBody>
          <a:bodyPr/>
          <a:lstStyle/>
          <a:p>
            <a:pPr algn="ctr"/>
            <a:r>
              <a:rPr lang="pl-PL" sz="2800" dirty="0" smtClean="0"/>
              <a:t>RADIOTELEFONY CYFROWE </a:t>
            </a:r>
            <a:br>
              <a:rPr lang="pl-PL" sz="2800" dirty="0" smtClean="0"/>
            </a:br>
            <a:r>
              <a:rPr lang="pl-PL" sz="2800" dirty="0" smtClean="0"/>
              <a:t>ORAZ CYFROWO–ANALOWGOWE </a:t>
            </a:r>
            <a:endParaRPr lang="pl-PL" sz="2800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276872"/>
            <a:ext cx="1627432" cy="3477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772816"/>
            <a:ext cx="6192688" cy="2320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8107" y="4293096"/>
            <a:ext cx="5492042" cy="2282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Shape 16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532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17686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2" name="Rectangle 6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pl-PL" altLang="pl-PL" sz="2800" dirty="0" smtClean="0">
                <a:latin typeface="Calibri" panose="020F0502020204030204" pitchFamily="34" charset="0"/>
              </a:rPr>
              <a:t>BI   BLIOGRAFIA</a:t>
            </a:r>
            <a:endParaRPr lang="pl-PL" altLang="pl-PL" sz="2800" b="1" u="sng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625608"/>
          </a:xfrm>
        </p:spPr>
        <p:txBody>
          <a:bodyPr/>
          <a:lstStyle/>
          <a:p>
            <a:pPr algn="just">
              <a:buFontTx/>
              <a:buBlip>
                <a:blip r:embed="rId2"/>
              </a:buBlip>
            </a:pP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Prezentacje multimedialne do Szkolenia strażaków ratowników OSP – CNBOP maj 2007r. – Szkolenie strażaków ratowników OSP cz. I, temat nr 13, autor Jacek </a:t>
            </a:r>
            <a:r>
              <a:rPr lang="pl-PL" altLang="pl-PL" sz="24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Chrzęstek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.</a:t>
            </a:r>
          </a:p>
          <a:p>
            <a:pPr marL="276860" indent="0" algn="just">
              <a:buNone/>
            </a:pPr>
            <a:endParaRPr lang="pl-PL" altLang="pl-PL" sz="24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>
              <a:buFontTx/>
              <a:buBlip>
                <a:blip r:embed="rId2"/>
              </a:buBlip>
            </a:pP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Instrukcja </a:t>
            </a: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w sprawie organizacji łączności 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w </a:t>
            </a: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sieciach radiowych UKF Państwowej Straży Pożarnej –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 załącznik do Rozkazu nr 4 Komendanta Głównego PSP z dnia </a:t>
            </a:r>
            <a:b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</a:b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9 czerwca 2009r. </a:t>
            </a:r>
            <a:r>
              <a:rPr lang="pl-PL" altLang="pl-PL" sz="2400" i="1" dirty="0" err="1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ws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. wprowadzenia nowych zasad organizacji łączności w sieciach radiowych UKF </a:t>
            </a: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PSP.</a:t>
            </a:r>
          </a:p>
          <a:p>
            <a:pPr marL="276860" indent="0" algn="just">
              <a:buNone/>
            </a:pPr>
            <a:endParaRPr lang="pl-PL" altLang="pl-PL" sz="2400" i="1" dirty="0" smtClean="0">
              <a:solidFill>
                <a:schemeClr val="tx1"/>
              </a:solidFill>
              <a:latin typeface="Calibri" panose="020F0502020204030204" pitchFamily="34" charset="0"/>
              <a:cs typeface="Times New Roman" pitchFamily="18" charset="0"/>
            </a:endParaRPr>
          </a:p>
          <a:p>
            <a:pPr algn="just">
              <a:buFontTx/>
              <a:buBlip>
                <a:blip r:embed="rId2"/>
              </a:buBlip>
            </a:pP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Zasady </a:t>
            </a: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organizacji łączności alarmowania, powiadamiania, dysponowania oraz współdziałania na potrzeby działań ratowniczych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 </a:t>
            </a: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–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 KG PSP, Warszawa 2012r. </a:t>
            </a:r>
            <a:endParaRPr lang="pl-PL" altLang="pl-PL" sz="24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>
              <a:buFontTx/>
              <a:buBlip>
                <a:blip r:embed="rId2"/>
              </a:buBlip>
            </a:pPr>
            <a:endParaRPr lang="pl-PL" altLang="pl-PL" sz="24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276860" indent="0">
              <a:buNone/>
            </a:pP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276860" indent="0">
              <a:buNone/>
            </a:pPr>
            <a:endParaRPr 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Shape 1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532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6483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2" name="Rectangle 6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pl-PL" altLang="pl-PL" sz="2800" dirty="0" smtClean="0">
                <a:latin typeface="Calibri" panose="020F0502020204030204" pitchFamily="34" charset="0"/>
              </a:rPr>
              <a:t>BIBLIOGRAFIA</a:t>
            </a:r>
            <a:endParaRPr lang="pl-PL" altLang="pl-PL" sz="2800" b="1" u="sng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625608"/>
          </a:xfrm>
        </p:spPr>
        <p:txBody>
          <a:bodyPr/>
          <a:lstStyle/>
          <a:p>
            <a:pPr algn="just">
              <a:buBlip>
                <a:blip r:embed="rId2"/>
              </a:buBlip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Metodyka postępowania podczas organizacji łączności na potrzeby Kierującego Działaniem Ratowniczym – </a:t>
            </a:r>
            <a:r>
              <a:rPr lang="pl-PL" altLang="pl-PL" sz="2400" i="1" dirty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KG PSP, Warszawa, styczeń 2014r</a:t>
            </a:r>
            <a:r>
              <a:rPr lang="pl-PL" altLang="pl-PL" sz="2400" i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.</a:t>
            </a:r>
          </a:p>
          <a:p>
            <a:pPr algn="just">
              <a:buBlip>
                <a:blip r:embed="rId2"/>
              </a:buBlip>
            </a:pPr>
            <a:endParaRPr lang="pl-PL" altLang="pl-PL" sz="24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>
              <a:buFontTx/>
              <a:buBlip>
                <a:blip r:embed="rId2"/>
              </a:buBlip>
            </a:pP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Materiały promocyjne firmy PLATAN sp. z o. o. sp. k. (www.digitex.pl),</a:t>
            </a:r>
          </a:p>
          <a:p>
            <a:pPr algn="just">
              <a:buFontTx/>
              <a:buBlip>
                <a:blip r:embed="rId2"/>
              </a:buBlip>
            </a:pPr>
            <a:endParaRPr lang="pl-PL" altLang="pl-PL" sz="24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>
              <a:buFontTx/>
              <a:buBlip>
                <a:blip r:embed="rId2"/>
              </a:buBlip>
            </a:pP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Opracowania własne.</a:t>
            </a:r>
          </a:p>
          <a:p>
            <a:pPr algn="just">
              <a:buFontTx/>
              <a:buBlip>
                <a:blip r:embed="rId2"/>
              </a:buBlip>
            </a:pPr>
            <a:endParaRPr lang="pl-PL" altLang="pl-PL" sz="24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276860" indent="0">
              <a:buNone/>
            </a:pP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276860" indent="0">
              <a:buNone/>
            </a:pPr>
            <a:endParaRPr 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Shape 1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532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0909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2" name="Rectangle 6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pPr algn="ctr"/>
            <a:r>
              <a:rPr lang="pl-PL" sz="2800" dirty="0"/>
              <a:t>INDEKS MATERIAŁÓW POBRANYCH Z INTERNETU</a:t>
            </a:r>
            <a:endParaRPr lang="pl-PL" altLang="pl-PL" sz="2800" b="1" u="sng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625608"/>
          </a:xfrm>
        </p:spPr>
        <p:txBody>
          <a:bodyPr/>
          <a:lstStyle/>
          <a:p>
            <a:pPr algn="just">
              <a:buFontTx/>
              <a:buBlip>
                <a:blip r:embed="rId2"/>
              </a:buBlip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Zdjęcia umieszczone na slajdzie nr 5: pobrano 17.03.2016r. </a:t>
            </a:r>
            <a:b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z </a:t>
            </a:r>
            <a:r>
              <a:rPr lang="pl-PL" altLang="pl-PL" sz="2400" u="sng" dirty="0">
                <a:solidFill>
                  <a:schemeClr val="tx1"/>
                </a:solidFill>
                <a:latin typeface="Calibri" panose="020F0502020204030204" pitchFamily="34" charset="0"/>
              </a:rPr>
              <a:t>tetratronik.com.pl</a:t>
            </a: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, </a:t>
            </a:r>
          </a:p>
          <a:p>
            <a:pPr algn="just">
              <a:buFontTx/>
              <a:buBlip>
                <a:blip r:embed="rId2"/>
              </a:buBlip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Zdjęcie umieszczone na slajdzie nr 44: pobrano 18.03.2016r. z </a:t>
            </a:r>
            <a:r>
              <a:rPr lang="pl-PL" altLang="pl-PL" sz="2400" u="sng" dirty="0" err="1">
                <a:solidFill>
                  <a:schemeClr val="tx1"/>
                </a:solidFill>
                <a:latin typeface="Calibri" panose="020F0502020204030204" pitchFamily="34" charset="0"/>
              </a:rPr>
              <a:t>tercom</a:t>
            </a:r>
            <a:r>
              <a:rPr lang="pl-PL" altLang="pl-PL" sz="2400" u="sng" dirty="0">
                <a:solidFill>
                  <a:schemeClr val="tx1"/>
                </a:solidFill>
                <a:latin typeface="Calibri" panose="020F0502020204030204" pitchFamily="34" charset="0"/>
              </a:rPr>
              <a:t>–serwis.pl</a:t>
            </a: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,</a:t>
            </a:r>
          </a:p>
          <a:p>
            <a:pPr algn="just">
              <a:buBlip>
                <a:blip r:embed="rId2"/>
              </a:buBlip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Zdjęcie umieszczone na slajdzie nr 49: pobrano 18.03.2016r. z </a:t>
            </a:r>
            <a:r>
              <a:rPr lang="pl-PL" altLang="pl-PL" sz="2400" u="sng" dirty="0" err="1">
                <a:solidFill>
                  <a:schemeClr val="tx1"/>
                </a:solidFill>
                <a:latin typeface="Calibri" panose="020F0502020204030204" pitchFamily="34" charset="0"/>
              </a:rPr>
              <a:t>tercom</a:t>
            </a:r>
            <a:r>
              <a:rPr lang="pl-PL" altLang="pl-PL" sz="2400" u="sng" dirty="0">
                <a:solidFill>
                  <a:schemeClr val="tx1"/>
                </a:solidFill>
                <a:latin typeface="Calibri" panose="020F0502020204030204" pitchFamily="34" charset="0"/>
              </a:rPr>
              <a:t>–serwis.pl</a:t>
            </a: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,</a:t>
            </a:r>
          </a:p>
          <a:p>
            <a:pPr algn="just">
              <a:buBlip>
                <a:blip r:embed="rId2"/>
              </a:buBlip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Zdjęcie umieszczone na slajdzie nr 50: pobrano 18.03.2016r. z </a:t>
            </a:r>
            <a:r>
              <a:rPr lang="pl-PL" altLang="pl-PL" sz="2400" u="sng" dirty="0">
                <a:solidFill>
                  <a:schemeClr val="tx1"/>
                </a:solidFill>
                <a:latin typeface="Calibri" panose="020F0502020204030204" pitchFamily="34" charset="0"/>
              </a:rPr>
              <a:t>lixnet.ch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.</a:t>
            </a:r>
          </a:p>
          <a:p>
            <a:pPr marL="276860" indent="0">
              <a:buNone/>
            </a:pP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276860" indent="0">
              <a:buNone/>
            </a:pPr>
            <a:endParaRPr 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Shape 1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532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3246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47513"/>
            <a:ext cx="8229600" cy="1251062"/>
          </a:xfrm>
        </p:spPr>
        <p:txBody>
          <a:bodyPr/>
          <a:lstStyle/>
          <a:p>
            <a:pPr algn="ctr"/>
            <a:r>
              <a:rPr lang="pl-PL" sz="2800" dirty="0" smtClean="0"/>
              <a:t>     PRZYKŁAD </a:t>
            </a:r>
            <a:r>
              <a:rPr lang="pl-PL" sz="2800" dirty="0"/>
              <a:t>LOKALIZACJI WŁĄCZNIKA SYRENY </a:t>
            </a:r>
            <a:r>
              <a:rPr lang="pl-PL" sz="2800" dirty="0" smtClean="0"/>
              <a:t>ELEKTROMECHANICZNEJ</a:t>
            </a:r>
            <a:endParaRPr lang="pl-PL" sz="2800" dirty="0"/>
          </a:p>
        </p:txBody>
      </p:sp>
      <p:cxnSp>
        <p:nvCxnSpPr>
          <p:cNvPr id="9" name="Łącznik prosty ze strzałką 8"/>
          <p:cNvCxnSpPr/>
          <p:nvPr/>
        </p:nvCxnSpPr>
        <p:spPr>
          <a:xfrm>
            <a:off x="6876256" y="4437112"/>
            <a:ext cx="792088" cy="5040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6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91" t="30524" r="46482" b="40797"/>
          <a:stretch/>
        </p:blipFill>
        <p:spPr bwMode="auto">
          <a:xfrm>
            <a:off x="4393745" y="5506144"/>
            <a:ext cx="2086538" cy="1266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681" b="9199"/>
          <a:stretch/>
        </p:blipFill>
        <p:spPr bwMode="auto">
          <a:xfrm>
            <a:off x="1907704" y="1556792"/>
            <a:ext cx="6600774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" name="Łącznik prosty ze strzałką 14"/>
          <p:cNvCxnSpPr/>
          <p:nvPr/>
        </p:nvCxnSpPr>
        <p:spPr>
          <a:xfrm>
            <a:off x="4067944" y="5301208"/>
            <a:ext cx="1008112" cy="53353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3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4" t="25669"/>
          <a:stretch/>
        </p:blipFill>
        <p:spPr bwMode="auto">
          <a:xfrm>
            <a:off x="611560" y="2564904"/>
            <a:ext cx="2276234" cy="4094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Shape 16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00452" y="205190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7332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348880"/>
            <a:ext cx="3448050" cy="344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2719388" y="2057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 dirty="0"/>
          </a:p>
        </p:txBody>
      </p:sp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0" y="476250"/>
            <a:ext cx="32035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altLang="pl-PL" b="1" dirty="0">
                <a:latin typeface="Arial" charset="0"/>
              </a:rPr>
              <a:t>Syrena elektromechaniczna</a:t>
            </a:r>
          </a:p>
        </p:txBody>
      </p:sp>
      <p:sp>
        <p:nvSpPr>
          <p:cNvPr id="35845" name="Line 5"/>
          <p:cNvSpPr>
            <a:spLocks noChangeShapeType="1"/>
          </p:cNvSpPr>
          <p:nvPr/>
        </p:nvSpPr>
        <p:spPr bwMode="auto">
          <a:xfrm>
            <a:off x="2411413" y="765175"/>
            <a:ext cx="2376487" cy="714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3568" y="193675"/>
            <a:ext cx="7772400" cy="1143000"/>
          </a:xfrm>
        </p:spPr>
        <p:txBody>
          <a:bodyPr/>
          <a:lstStyle/>
          <a:p>
            <a:pPr algn="ctr"/>
            <a:r>
              <a:rPr lang="pl-PL" sz="2800" dirty="0" smtClean="0"/>
              <a:t>SYRENY ELEKTRONICZNE DSE</a:t>
            </a:r>
            <a:endParaRPr lang="pl-PL" sz="2800" dirty="0"/>
          </a:p>
        </p:txBody>
      </p:sp>
      <p:pic>
        <p:nvPicPr>
          <p:cNvPr id="4102" name="Picture 6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4388" y="1700808"/>
            <a:ext cx="4410000" cy="44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ymbol zastępczy tekstu 2"/>
          <p:cNvSpPr>
            <a:spLocks noGrp="1"/>
          </p:cNvSpPr>
          <p:nvPr>
            <p:ph type="body" sz="half" idx="2"/>
          </p:nvPr>
        </p:nvSpPr>
        <p:spPr>
          <a:xfrm>
            <a:off x="684560" y="2204864"/>
            <a:ext cx="8206680" cy="4176464"/>
          </a:xfrm>
        </p:spPr>
        <p:txBody>
          <a:bodyPr vert="horz"/>
          <a:lstStyle/>
          <a:p>
            <a:pPr marL="276860" indent="0">
              <a:buNone/>
            </a:pPr>
            <a:r>
              <a:rPr lang="pl-PL" sz="2800" dirty="0" smtClean="0">
                <a:solidFill>
                  <a:schemeClr val="tx1"/>
                </a:solidFill>
              </a:rPr>
              <a:t>     </a:t>
            </a:r>
          </a:p>
          <a:p>
            <a:pPr marL="276860" indent="0">
              <a:buNone/>
            </a:pPr>
            <a:endParaRPr lang="pl-PL" sz="2800" dirty="0">
              <a:solidFill>
                <a:schemeClr val="tx1"/>
              </a:solidFill>
            </a:endParaRPr>
          </a:p>
          <a:p>
            <a:pPr marL="276860" indent="0">
              <a:buNone/>
            </a:pPr>
            <a:endParaRPr lang="pl-PL" sz="2800" dirty="0" smtClean="0">
              <a:solidFill>
                <a:schemeClr val="tx1"/>
              </a:solidFill>
            </a:endParaRPr>
          </a:p>
          <a:p>
            <a:pPr marL="276860" indent="0">
              <a:buNone/>
            </a:pPr>
            <a:endParaRPr lang="pl-PL" sz="2800" dirty="0">
              <a:solidFill>
                <a:schemeClr val="tx1"/>
              </a:solidFill>
            </a:endParaRPr>
          </a:p>
          <a:p>
            <a:pPr marL="276860" indent="0">
              <a:buNone/>
            </a:pPr>
            <a:endParaRPr lang="pl-PL" sz="2800" dirty="0" smtClean="0">
              <a:solidFill>
                <a:schemeClr val="tx1"/>
              </a:solidFill>
            </a:endParaRPr>
          </a:p>
          <a:p>
            <a:pPr marL="276860" indent="0">
              <a:buNone/>
            </a:pPr>
            <a:endParaRPr lang="pl-PL" sz="2800" dirty="0" smtClean="0">
              <a:solidFill>
                <a:schemeClr val="tx1"/>
              </a:solidFill>
            </a:endParaRPr>
          </a:p>
          <a:p>
            <a:pPr marL="276860" indent="0">
              <a:buNone/>
            </a:pPr>
            <a:endParaRPr lang="pl-PL" sz="2800" dirty="0">
              <a:solidFill>
                <a:schemeClr val="tx1"/>
              </a:solidFill>
            </a:endParaRPr>
          </a:p>
          <a:p>
            <a:pPr marL="276860" indent="0">
              <a:buNone/>
            </a:pPr>
            <a:endParaRPr lang="pl-PL" sz="2800" dirty="0" smtClean="0">
              <a:solidFill>
                <a:schemeClr val="tx1"/>
              </a:solidFill>
            </a:endParaRPr>
          </a:p>
          <a:p>
            <a:pPr marL="276860" indent="0">
              <a:buNone/>
            </a:pPr>
            <a:endParaRPr lang="pl-PL" sz="2800" dirty="0" smtClean="0">
              <a:solidFill>
                <a:schemeClr val="tx1"/>
              </a:solidFill>
            </a:endParaRPr>
          </a:p>
          <a:p>
            <a:pPr marL="276860" indent="0">
              <a:buNone/>
            </a:pPr>
            <a:r>
              <a:rPr lang="pl-PL" sz="2800" dirty="0" smtClean="0">
                <a:solidFill>
                  <a:schemeClr val="tx1"/>
                </a:solidFill>
              </a:rPr>
              <a:t>SYRENA </a:t>
            </a:r>
            <a:r>
              <a:rPr lang="pl-PL" sz="2800" dirty="0">
                <a:solidFill>
                  <a:schemeClr val="tx1"/>
                </a:solidFill>
              </a:rPr>
              <a:t>SZCZELINOWA </a:t>
            </a:r>
            <a:r>
              <a:rPr lang="pl-PL" sz="2800" dirty="0" smtClean="0">
                <a:solidFill>
                  <a:schemeClr val="tx1"/>
                </a:solidFill>
              </a:rPr>
              <a:t>                SYRENA </a:t>
            </a:r>
            <a:r>
              <a:rPr lang="pl-PL" sz="2800" dirty="0">
                <a:solidFill>
                  <a:schemeClr val="tx1"/>
                </a:solidFill>
              </a:rPr>
              <a:t>TUBOWA                                     </a:t>
            </a:r>
            <a:r>
              <a:rPr lang="pl-PL" sz="2800" dirty="0" smtClean="0">
                <a:solidFill>
                  <a:schemeClr val="tx1"/>
                </a:solidFill>
              </a:rPr>
              <a:t>					</a:t>
            </a:r>
            <a:endParaRPr lang="pl-PL" sz="2800" dirty="0">
              <a:solidFill>
                <a:schemeClr val="tx1"/>
              </a:solidFill>
            </a:endParaRPr>
          </a:p>
        </p:txBody>
      </p:sp>
      <p:pic>
        <p:nvPicPr>
          <p:cNvPr id="9" name="Shape 16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532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35172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548680"/>
            <a:ext cx="7772400" cy="431800"/>
          </a:xfrm>
        </p:spPr>
        <p:txBody>
          <a:bodyPr/>
          <a:lstStyle/>
          <a:p>
            <a:pPr algn="ctr"/>
            <a:r>
              <a:rPr lang="pl-PL" altLang="pl-PL" sz="2800" b="1" dirty="0">
                <a:latin typeface="Calibri" panose="020F0502020204030204" pitchFamily="34" charset="0"/>
              </a:rPr>
              <a:t>ZALETY</a:t>
            </a:r>
            <a:r>
              <a:rPr lang="pl-PL" altLang="pl-PL" sz="2800" b="1" dirty="0">
                <a:latin typeface="Calibri" panose="020F0502020204030204" pitchFamily="34" charset="0"/>
                <a:cs typeface="Times New Roman" pitchFamily="18" charset="0"/>
              </a:rPr>
              <a:t> SYREN ELEKTRONICZNYCH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1484784"/>
            <a:ext cx="7772400" cy="5256213"/>
          </a:xfrm>
        </p:spPr>
        <p:txBody>
          <a:bodyPr/>
          <a:lstStyle/>
          <a:p>
            <a:pPr algn="just">
              <a:lnSpc>
                <a:spcPct val="80000"/>
              </a:lnSpc>
              <a:buFontTx/>
              <a:buBlip>
                <a:blip r:embed="rId2"/>
              </a:buBlip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przekazywanie komunikatów głosowych w czasie rzeczywistym (lub komunikatów 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stałych – wcześniej </a:t>
            </a: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nagranych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),</a:t>
            </a:r>
          </a:p>
          <a:p>
            <a:pPr algn="just">
              <a:lnSpc>
                <a:spcPct val="80000"/>
              </a:lnSpc>
              <a:buFontTx/>
              <a:buBlip>
                <a:blip r:embed="rId2"/>
              </a:buBlip>
            </a:pP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>
              <a:lnSpc>
                <a:spcPct val="80000"/>
              </a:lnSpc>
              <a:buFontTx/>
              <a:buBlip>
                <a:blip r:embed="rId2"/>
              </a:buBlip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pełnienie funkcji syreny rezerwowej w przypadku braku zasilania 230V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,</a:t>
            </a:r>
          </a:p>
          <a:p>
            <a:pPr algn="just">
              <a:lnSpc>
                <a:spcPct val="80000"/>
              </a:lnSpc>
              <a:buFontTx/>
              <a:buBlip>
                <a:blip r:embed="rId2"/>
              </a:buBlip>
            </a:pP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>
              <a:lnSpc>
                <a:spcPct val="80000"/>
              </a:lnSpc>
              <a:buFontTx/>
              <a:buBlip>
                <a:blip r:embed="rId2"/>
              </a:buBlip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mniejszy pobór prądu (niższe koszty eksploatacji, nie ma potrzeby opłacania abonamentu za większy pobór mocy 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/>
            </a:r>
            <a:b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z </a:t>
            </a: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łącza 3-fazowego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),</a:t>
            </a:r>
          </a:p>
          <a:p>
            <a:pPr algn="just">
              <a:lnSpc>
                <a:spcPct val="80000"/>
              </a:lnSpc>
              <a:buFontTx/>
              <a:buBlip>
                <a:blip r:embed="rId2"/>
              </a:buBlip>
            </a:pP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>
              <a:lnSpc>
                <a:spcPct val="80000"/>
              </a:lnSpc>
              <a:buFontTx/>
              <a:buBlip>
                <a:blip r:embed="rId2"/>
              </a:buBlip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możliwość uzyskania kierunkowej lub dookólnej 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charakterystyki propagacji dźwięku,</a:t>
            </a:r>
          </a:p>
          <a:p>
            <a:pPr algn="just">
              <a:lnSpc>
                <a:spcPct val="80000"/>
              </a:lnSpc>
              <a:buFontTx/>
              <a:buBlip>
                <a:blip r:embed="rId2"/>
              </a:buBlip>
            </a:pP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>
              <a:lnSpc>
                <a:spcPct val="80000"/>
              </a:lnSpc>
              <a:buFontTx/>
              <a:buBlip>
                <a:blip r:embed="rId2"/>
              </a:buBlip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lepsza odporność na warunki atmosferyczne np. mróz</a:t>
            </a:r>
            <a:r>
              <a:rPr lang="pl-PL" alt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,</a:t>
            </a:r>
          </a:p>
          <a:p>
            <a:pPr marL="276860" indent="0" algn="just">
              <a:lnSpc>
                <a:spcPct val="80000"/>
              </a:lnSpc>
              <a:buNone/>
            </a:pP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>
              <a:lnSpc>
                <a:spcPct val="80000"/>
              </a:lnSpc>
              <a:buFontTx/>
              <a:buBlip>
                <a:blip r:embed="rId2"/>
              </a:buBlip>
            </a:pPr>
            <a:r>
              <a:rPr lang="pl-PL" alt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brak drgań mechanicznych, które mogą uszkodzić strukturę budynku.</a:t>
            </a:r>
          </a:p>
        </p:txBody>
      </p:sp>
      <p:pic>
        <p:nvPicPr>
          <p:cNvPr id="4" name="Shape 1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532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41446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556792"/>
            <a:ext cx="6719377" cy="5112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Shape 1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1520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6632"/>
            <a:ext cx="9144000" cy="1287462"/>
          </a:xfrm>
        </p:spPr>
        <p:txBody>
          <a:bodyPr/>
          <a:lstStyle/>
          <a:p>
            <a:pPr algn="ctr"/>
            <a:r>
              <a:rPr lang="pl-PL" altLang="pl-PL" sz="2800" b="1" dirty="0" smtClean="0">
                <a:latin typeface="Calibri" panose="020F0502020204030204" pitchFamily="34" charset="0"/>
                <a:cs typeface="Times New Roman" pitchFamily="18" charset="0"/>
              </a:rPr>
              <a:t>      URZĄDZENIA SYSTEMÓW ALARMOWANIA OSP</a:t>
            </a:r>
            <a:endParaRPr lang="pl-PL" altLang="pl-PL" sz="2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1864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852</TotalTime>
  <Words>1456</Words>
  <Application>Microsoft Office PowerPoint</Application>
  <PresentationFormat>Pokaz na ekranie (4:3)</PresentationFormat>
  <Paragraphs>373</Paragraphs>
  <Slides>58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58</vt:i4>
      </vt:variant>
    </vt:vector>
  </HeadingPairs>
  <TitlesOfParts>
    <vt:vector size="65" baseType="lpstr">
      <vt:lpstr>Noto Sans Symbols</vt:lpstr>
      <vt:lpstr>Wingdings</vt:lpstr>
      <vt:lpstr>Arial</vt:lpstr>
      <vt:lpstr>Calibri</vt:lpstr>
      <vt:lpstr>Arial Black</vt:lpstr>
      <vt:lpstr>Times New Roman</vt:lpstr>
      <vt:lpstr>Moduł</vt:lpstr>
      <vt:lpstr> TEMAT 35:  Łączność bezprzewodowa i alarmowanie  </vt:lpstr>
      <vt:lpstr>MATERIAŁ NAUCZANIA</vt:lpstr>
      <vt:lpstr>Prezentacja programu PowerPoint</vt:lpstr>
      <vt:lpstr>      URZĄDZENIA SYSTEMÓW ALARMOWANIA OSP</vt:lpstr>
      <vt:lpstr>      URZĄDZENIA SYSTEMÓW ALARMOWANIA OSP</vt:lpstr>
      <vt:lpstr>     PRZYKŁAD LOKALIZACJI WŁĄCZNIKA SYRENY ELEKTROMECHANICZNEJ</vt:lpstr>
      <vt:lpstr>SYRENY ELEKTRONICZNE DSE</vt:lpstr>
      <vt:lpstr>ZALETY SYREN ELEKTRONICZNYCH</vt:lpstr>
      <vt:lpstr>      URZĄDZENIA SYSTEMÓW ALARMOWANIA OSP</vt:lpstr>
      <vt:lpstr>      URZĄDZENIA SYSTEMÓW ALARMOWANIA OSP</vt:lpstr>
      <vt:lpstr>    URZĄDZENIA WCHODZĄCE W  SKŁAD SYSTEMU DSP–50</vt:lpstr>
      <vt:lpstr>STACJA BAZOWA DSP–15</vt:lpstr>
      <vt:lpstr>   URZĄDZENIA WCHODZĄCE W SKŁAD SYSTEMU DSP–50 CD</vt:lpstr>
      <vt:lpstr>STACJA OBIEKTOWA DSP–52BS</vt:lpstr>
      <vt:lpstr>WYPOSAŻENIE DODATKOWE STACJI OBIEKTOWYCH</vt:lpstr>
      <vt:lpstr>STACJA OBIEKTOWA DSP–52L</vt:lpstr>
      <vt:lpstr>      URZĄDZENIA WCHODZĄCE W SKŁAD SYSTEMU  DSP–50 CD</vt:lpstr>
      <vt:lpstr>URZĄDZENIA WCHODZĄCE W SKŁAD SYSTEMU  DSP–50 CD</vt:lpstr>
      <vt:lpstr>PRZYKŁAD  PUNKTU ALARMOWO–DYSPOZYTORSKIEGO OSP</vt:lpstr>
      <vt:lpstr>ZASADY PROWADZENIA  KORESPONDENCJI RADIOWEJ </vt:lpstr>
      <vt:lpstr>ZASADY PROWADZENIA  KORESPONDENCJI RADIOWEJ </vt:lpstr>
      <vt:lpstr>ZASADY PROWADZENIA  KORESPONDENCJI RADIOWEJ </vt:lpstr>
      <vt:lpstr>ZASADY PROWADZENIA KORESPONDENCJI RADIOWEJ</vt:lpstr>
      <vt:lpstr>ZASADY PROWADZENIA KORESPONDENCJI RADIOWEJ </vt:lpstr>
      <vt:lpstr>ZASADY NAWIĄZYWANIA ŁĄCZNOŚCI GŁOSEM</vt:lpstr>
      <vt:lpstr>ZASADY NAWIĄZYWANIA ŁĄCZNOŚCI GŁOSEM </vt:lpstr>
      <vt:lpstr>ZASADY PROWADZENIA KORESPONDENCJI RADIOWEJ </vt:lpstr>
      <vt:lpstr>ZASADY WYMIANY KORESPONDENCJI RADIOWEJ</vt:lpstr>
      <vt:lpstr>ZASADY WYMIANY KORESPONDENCJI RADIOWEJ </vt:lpstr>
      <vt:lpstr>ZASADY WYMIANY KORESPONDENCJI RADIOWEJ </vt:lpstr>
      <vt:lpstr>ZASADY WYMIANY KORESPONDENCJI RADIOWEJ </vt:lpstr>
      <vt:lpstr>ZASADY WYMIANY KORESPONDENCJI RADIOWEJ </vt:lpstr>
      <vt:lpstr>ZASADY WYMIANY KORESPONDENCJI RADIOWEJ </vt:lpstr>
      <vt:lpstr>ZASADY WYMIANY KORESPONDENCJI RADIOWEJ </vt:lpstr>
      <vt:lpstr>KRYPTOMINY OKÓLNIKOWE</vt:lpstr>
      <vt:lpstr>KRYPTOMINY OKÓLNIKOWE</vt:lpstr>
      <vt:lpstr>KRYPTOMINY OKÓLNIKOWE</vt:lpstr>
      <vt:lpstr>KRYPTONIMY OKÓLNIKOWE</vt:lpstr>
      <vt:lpstr>METODYKA ORGANIZACJI ŁĄCZNOŚCI NA POTRZEBY KDR</vt:lpstr>
      <vt:lpstr>SCHEMAT MELDUNKU Z AKCJI</vt:lpstr>
      <vt:lpstr>ZNAKI SYGNALIZACYJNE</vt:lpstr>
      <vt:lpstr>OBSŁUGA RADIOTELEFONÓW NASOBNYCH </vt:lpstr>
      <vt:lpstr>OBSŁUGA RADIOTELEFONÓW NASOBNYCH </vt:lpstr>
      <vt:lpstr>OBSŁUGA RADIOTELEFONÓW NASOBNYCH </vt:lpstr>
      <vt:lpstr>OBSŁUGA RADIOTELEFONÓW NASOBNYCH .   Przygotowanie radiotelefonu do pracy</vt:lpstr>
      <vt:lpstr>OBSŁUGA RADIOTELEFONÓW NASOBNYCH  (elementy funkcjonalne i ich przeznaczenie)</vt:lpstr>
      <vt:lpstr>OBSŁUGA RADIOTELEFONÓW NASOBNYCH </vt:lpstr>
      <vt:lpstr>OBSŁUGA RADIOTELEFONÓW NASOBNYCH  Podstawowe czynności konserwacyjne</vt:lpstr>
      <vt:lpstr>OBSŁUGA RADIOTELEFONÓW PRZEWOŹNYCH  Bezpieczeństwo obsługi</vt:lpstr>
      <vt:lpstr>OBSŁUGA RADIOTELEFONÓW PRZEWOŹNYCH   Bezpieczeństwo obsługi </vt:lpstr>
      <vt:lpstr>OBSŁUGA RADIOTELEFONÓW PRZEWOŹNYCH  (elementy funkcjonalne i ich przeznaczenie)</vt:lpstr>
      <vt:lpstr>OBSŁUGA RADIOTELEFONÓW PRZEWOŹNYCH  Włączanie urządzenia</vt:lpstr>
      <vt:lpstr>OBSŁUGA RADIOTELEFONÓW PRZEWOŹNYCH  Wybór kanału pracy</vt:lpstr>
      <vt:lpstr>RADIOTELEFONY STACJONARNE Przykład rozmieszczenia w stanowisku kierowania</vt:lpstr>
      <vt:lpstr>RADIOTELEFONY CYFROWE  ORAZ CYFROWO–ANALOWGOWE </vt:lpstr>
      <vt:lpstr>BI   BLIOGRAFIA</vt:lpstr>
      <vt:lpstr>BIBLIOGRAFIA</vt:lpstr>
      <vt:lpstr>INDEKS MATERIAŁÓW POBRANYCH Z INTERNETU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TEMAT 35:  Łączność bezprzewodowa  i alarmowanie</dc:title>
  <dc:creator>mherman</dc:creator>
  <cp:lastModifiedBy>Marek E</cp:lastModifiedBy>
  <cp:revision>106</cp:revision>
  <dcterms:modified xsi:type="dcterms:W3CDTF">2016-06-17T10:34:26Z</dcterms:modified>
</cp:coreProperties>
</file>