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29" r:id="rId6"/>
    <p:sldId id="275" r:id="rId7"/>
    <p:sldId id="330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howGuides="1">
      <p:cViewPr varScale="1">
        <p:scale>
          <a:sx n="78" d="100"/>
          <a:sy n="78" d="100"/>
        </p:scale>
        <p:origin x="1080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2.12.2025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2.12.2025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2.12.2025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cppc/projekt-kluby-rozwoju-cyfrowego-projekt-wspierajacy-krc-wsparci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loturona.tistory.com/entry/2025-%EB%85%84-%EC%B1%8C%EB%A6%B0%EC%A7%80-%EC%B0%BD%EC%9D%98%EB%A0%A5%EA%B3%BC-%EC%86%8C%EC%85%9C%EB%AF%B8%EB%94%94%EC%96%B4%EC%9D%98-%EC%9C%B5%ED%95%A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2355726"/>
            <a:ext cx="6773550" cy="1152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solidFill>
                  <a:schemeClr val="accent1"/>
                </a:solidFill>
              </a:rPr>
              <a:t>Wyzwania </a:t>
            </a:r>
            <a:r>
              <a:rPr lang="pl-PL" sz="2200" dirty="0" err="1">
                <a:solidFill>
                  <a:schemeClr val="accent1"/>
                </a:solidFill>
              </a:rPr>
              <a:t>Edukatorek</a:t>
            </a:r>
            <a:r>
              <a:rPr lang="pl-PL" sz="2200" dirty="0">
                <a:solidFill>
                  <a:schemeClr val="accent1"/>
                </a:solidFill>
              </a:rPr>
              <a:t> i Edukatorów</a:t>
            </a:r>
            <a:br>
              <a:rPr lang="pl-PL" sz="2200" dirty="0">
                <a:solidFill>
                  <a:schemeClr val="accent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Głosy z terenu</a:t>
            </a:r>
            <a:endParaRPr lang="pl-PL" dirty="0"/>
          </a:p>
        </p:txBody>
      </p:sp>
      <p:pic>
        <p:nvPicPr>
          <p:cNvPr id="5" name="Obraz 4" descr="Ilustracja przedstawia cztery logotypy projektowe. Gwiazdki białą, żółtą i czerwoną na niebieskim tle, podpisane Fundusze Europejskie dla Rozwoju Społecznego, flagę Polski podpisaną Rzeczpospolita Polska, flagę Unijną podpisaną Dofinansowane przez Unię Europejską oraz logo KRC podpisane Kluby Rozwoju Cyfrowego.">
            <a:extLst>
              <a:ext uri="{FF2B5EF4-FFF2-40B4-BE49-F238E27FC236}">
                <a16:creationId xmlns:a16="http://schemas.microsoft.com/office/drawing/2014/main" id="{A393FBBA-EA67-F557-3592-F1499A94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71950"/>
            <a:ext cx="7488832" cy="6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2FA04-7700-42A9-4A93-7B7267FA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8987E-F91E-E641-7832-820F52FA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drobnych problemów jednostkowych: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015868-F6FE-1321-AB2C-3AF3F523B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0A71F2-21BA-99F0-9FFF-1A9D563914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347788"/>
            <a:ext cx="7389812" cy="31829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2" lvl="1" indent="0">
              <a:lnSpc>
                <a:spcPct val="100000"/>
              </a:lnSpc>
              <a:buNone/>
            </a:pPr>
            <a:r>
              <a:rPr lang="pl-PL" sz="2800" i="1" dirty="0">
                <a:solidFill>
                  <a:schemeClr val="tx2"/>
                </a:solidFill>
              </a:rPr>
              <a:t>Czy w ramach działania KRC mieści się to, że pracownik Klubu jeździ do szkół, żeby zaktualizować oprogramowanie, skonfigurować sieć, zainstalować aplikacje? Bo szkolny informatyk sobie z tym nie radzi.</a:t>
            </a:r>
          </a:p>
        </p:txBody>
      </p:sp>
    </p:spTree>
    <p:extLst>
      <p:ext uri="{BB962C8B-B14F-4D97-AF65-F5344CB8AC3E}">
        <p14:creationId xmlns:p14="http://schemas.microsoft.com/office/powerpoint/2010/main" val="137218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D313A-7347-A777-DEAE-181AEF6F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4C5D4-C67E-00DE-F803-3E1DB197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Odpowiadamy: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CCB9FF-D857-74DD-9DE7-C1CCC1CFB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A3E3894-FD58-EA70-30CE-661622CB30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059582"/>
            <a:ext cx="7389812" cy="37166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2" lvl="1" indent="0">
              <a:lnSpc>
                <a:spcPct val="100000"/>
              </a:lnSpc>
              <a:buNone/>
            </a:pPr>
            <a:r>
              <a:rPr lang="pl-PL" sz="3200" dirty="0">
                <a:solidFill>
                  <a:schemeClr val="tx1"/>
                </a:solidFill>
              </a:rPr>
              <a:t>Nie, gdyż KRC prowadzi działalność edukacyjną. Pan Informatyk jest jednak potencjalnym uczestnikiem, więc można go zaprosić na szkolenie.</a:t>
            </a:r>
          </a:p>
        </p:txBody>
      </p:sp>
    </p:spTree>
    <p:extLst>
      <p:ext uri="{BB962C8B-B14F-4D97-AF65-F5344CB8AC3E}">
        <p14:creationId xmlns:p14="http://schemas.microsoft.com/office/powerpoint/2010/main" val="27264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AE31-C388-BFE7-1F36-4E2ADF19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EF0D7-193A-EFE0-C3CD-3C9A6056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Mały pozytyw na koniec: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EFAEAC-2501-58A3-6AE9-D535BEBF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33A8EEB-93B4-6AB7-5041-5FD51AA9E6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347788"/>
            <a:ext cx="7389812" cy="31829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2" lvl="1" indent="0">
              <a:lnSpc>
                <a:spcPct val="150000"/>
              </a:lnSpc>
              <a:buNone/>
            </a:pPr>
            <a:r>
              <a:rPr lang="pl-PL" sz="2000" i="1" dirty="0">
                <a:solidFill>
                  <a:schemeClr val="tx2"/>
                </a:solidFill>
              </a:rPr>
              <a:t>Super inicjatywa ;) Do poprawy sprawy organizacyjne i komunikacyjne. Bardziej potrzebne by było np. informacje formalne aby było wiadomo co i jak mierzyć. Jak mierzyć efekty kształcenia. Uczestnicy projektu są bardzo zadowoleni z uczestnictwa. W końcu ktoś im pomaga i są coraz bardziej świadomi i samodzielni</a:t>
            </a:r>
          </a:p>
        </p:txBody>
      </p:sp>
    </p:spTree>
    <p:extLst>
      <p:ext uri="{BB962C8B-B14F-4D97-AF65-F5344CB8AC3E}">
        <p14:creationId xmlns:p14="http://schemas.microsoft.com/office/powerpoint/2010/main" val="403127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Ilustracja przedstawia starszego, uśmiechniętego mężczyznę, który pokazuje ekran telefonu, na którym widnieje niebieski napis na błękitnym tle: Kompetencje cyfrowe dla każdego">
            <a:extLst>
              <a:ext uri="{FF2B5EF4-FFF2-40B4-BE49-F238E27FC236}">
                <a16:creationId xmlns:a16="http://schemas.microsoft.com/office/drawing/2014/main" id="{CE76E446-8543-97C3-B78A-EC18A273C1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>
            <a:fillRect/>
          </a:stretch>
        </p:blipFill>
        <p:spPr>
          <a:xfrm>
            <a:off x="572943" y="-20538"/>
            <a:ext cx="5850420" cy="3306227"/>
          </a:xfrm>
        </p:spPr>
      </p:pic>
      <p:sp>
        <p:nvSpPr>
          <p:cNvPr id="12" name="Tytuł 11">
            <a:extLst>
              <a:ext uri="{FF2B5EF4-FFF2-40B4-BE49-F238E27FC236}">
                <a16:creationId xmlns:a16="http://schemas.microsoft.com/office/drawing/2014/main" id="{90090992-E849-62AB-C2E5-AEC9BCB69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06227"/>
            <a:ext cx="3528392" cy="48965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Dziękujemy</a:t>
            </a:r>
            <a:r>
              <a:rPr lang="pl-PL" sz="2700" dirty="0"/>
              <a:t> za uwagę</a:t>
            </a:r>
            <a:br>
              <a:rPr lang="pl-PL" sz="2700" dirty="0">
                <a:solidFill>
                  <a:srgbClr val="003399"/>
                </a:solidFill>
              </a:rPr>
            </a:br>
            <a:br>
              <a:rPr lang="pl-PL" sz="1600" dirty="0">
                <a:solidFill>
                  <a:srgbClr val="003399"/>
                </a:solidFill>
              </a:rPr>
            </a:br>
            <a:endParaRPr lang="pl-PL" sz="1300" dirty="0">
              <a:solidFill>
                <a:srgbClr val="003399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CE0DF3A-578F-32A1-7446-4AF2EF5F1677}"/>
              </a:ext>
            </a:extLst>
          </p:cNvPr>
          <p:cNvSpPr txBox="1"/>
          <p:nvPr/>
        </p:nvSpPr>
        <p:spPr>
          <a:xfrm>
            <a:off x="2483768" y="379588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3399"/>
                </a:solidFill>
              </a:rPr>
              <a:t>Zespół projektu KRC Wsparcie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275925-4A58-7907-A2BA-1950F1BAF3B0}"/>
              </a:ext>
            </a:extLst>
          </p:cNvPr>
          <p:cNvSpPr txBox="1"/>
          <p:nvPr/>
        </p:nvSpPr>
        <p:spPr>
          <a:xfrm>
            <a:off x="2483768" y="4129868"/>
            <a:ext cx="5184576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Informacje o projekcie znajdziesz w </a:t>
            </a:r>
            <a:r>
              <a:rPr lang="pl-PL" dirty="0">
                <a:hlinkClick r:id="rId3"/>
              </a:rPr>
              <a:t>linku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E9368A5-A260-9722-591D-F8445337DB74}"/>
              </a:ext>
            </a:extLst>
          </p:cNvPr>
          <p:cNvSpPr txBox="1"/>
          <p:nvPr/>
        </p:nvSpPr>
        <p:spPr>
          <a:xfrm>
            <a:off x="461195" y="3306227"/>
            <a:ext cx="20585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Materiały własne CPPC BPW</a:t>
            </a:r>
          </a:p>
        </p:txBody>
      </p:sp>
      <p:pic>
        <p:nvPicPr>
          <p:cNvPr id="13" name="Obraz 12" descr="Ilustracja przedstawia cztery logotypy projektowe. Gwiazdki białą, żółtą i czerwoną na niebieskim tle, podpisane Fundusze Europejskie dla Rozwoju Społecznego, flagę Polski podpisaną Rzeczpospolita Polska, flagę Unijną podpisaną Dofinansowane przez Unię Europejską oraz logo KRC podpisane Kluby Rozwoju Cyfrowego.">
            <a:extLst>
              <a:ext uri="{FF2B5EF4-FFF2-40B4-BE49-F238E27FC236}">
                <a16:creationId xmlns:a16="http://schemas.microsoft.com/office/drawing/2014/main" id="{DD2C215C-9244-3B14-9CCC-C66266206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555616"/>
            <a:ext cx="6120680" cy="5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A9731-019A-D1F0-18D8-8D85FAFD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naszej wiedzy o Waszych problemach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AE2C32-801B-7BED-1A62-63144667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dirty="0"/>
              <a:t> Informacje od Partnerów (EBB, MIO, PC, PŁ i </a:t>
            </a:r>
            <a:r>
              <a:rPr lang="pl-PL" sz="1800" dirty="0" err="1"/>
              <a:t>SMwI</a:t>
            </a:r>
            <a:r>
              <a:rPr lang="pl-PL" sz="1800" dirty="0"/>
              <a:t>)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 Monitorowanie szkoleń </a:t>
            </a:r>
            <a:r>
              <a:rPr lang="pl-PL" sz="1800" dirty="0" err="1"/>
              <a:t>Edukatorek</a:t>
            </a:r>
            <a:r>
              <a:rPr lang="pl-PL" sz="1800" dirty="0"/>
              <a:t> i Edukatorów</a:t>
            </a:r>
          </a:p>
          <a:p>
            <a:pPr>
              <a:lnSpc>
                <a:spcPct val="150000"/>
              </a:lnSpc>
            </a:pPr>
            <a:r>
              <a:rPr lang="pl-PL" sz="1800" b="1" dirty="0"/>
              <a:t> Ankiety monitorująco-ewaluacyjne</a:t>
            </a:r>
            <a:endParaRPr lang="pl-PL" sz="1800" dirty="0"/>
          </a:p>
          <a:p>
            <a:pPr>
              <a:lnSpc>
                <a:spcPct val="150000"/>
              </a:lnSpc>
            </a:pPr>
            <a:r>
              <a:rPr lang="pl-PL" sz="1800" dirty="0"/>
              <a:t> Odwiedziny w lokalnych KRC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C06B1A-374D-D553-1BB6-170D013F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7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430B7D-8364-4D7A-AE47-9AA414D9F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3723878"/>
            <a:ext cx="5542066" cy="898396"/>
          </a:xfrm>
        </p:spPr>
        <p:txBody>
          <a:bodyPr/>
          <a:lstStyle/>
          <a:p>
            <a:r>
              <a:rPr lang="pl-PL" dirty="0"/>
              <a:t>Wyzwania – pięć wybranych przykładów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5C4C78-2459-0DB9-AEF0-D07443BB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8" b="36348"/>
          <a:stretch/>
        </p:blipFill>
        <p:spPr>
          <a:xfrm>
            <a:off x="7596336" y="267494"/>
            <a:ext cx="1078341" cy="29442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12BC8C5-3419-4426-C535-249F304E6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340768" y="629562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puloturona.tistory.com/entry/2025-%EB%85%84-%EC%B1%8C%EB%A6%B0%EC%A7%80-%EC%B0%BD%EC%9D%98%EB%A0%A5%EA%B3%BC-%EC%86%8C%EC%85%9C%EB%AF%B8%EB%94%94%EC%96%B4%EC%9D%98-%EC%9C%B5%ED%95%A9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nc-nd/3.0/"/>
              </a:rPr>
              <a:t>CC BY-NC-ND</a:t>
            </a:r>
            <a:endParaRPr lang="pl-PL" sz="900"/>
          </a:p>
        </p:txBody>
      </p:sp>
      <p:pic>
        <p:nvPicPr>
          <p:cNvPr id="10" name="Symbol zastępczy obrazu 9" descr="Ilustracja przedstawia wielkie schody miejsckie, u podnóża któy stoi mały chłopiec.">
            <a:extLst>
              <a:ext uri="{FF2B5EF4-FFF2-40B4-BE49-F238E27FC236}">
                <a16:creationId xmlns:a16="http://schemas.microsoft.com/office/drawing/2014/main" id="{27F9EA73-F28B-D7CF-DEE9-E11CD9CD22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5" r="245"/>
          <a:stretch>
            <a:fillRect/>
          </a:stretch>
        </p:blipFill>
        <p:spPr/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0F507EA-B523-4619-F0B5-3FB364865D9D}"/>
              </a:ext>
            </a:extLst>
          </p:cNvPr>
          <p:cNvSpPr txBox="1"/>
          <p:nvPr/>
        </p:nvSpPr>
        <p:spPr>
          <a:xfrm>
            <a:off x="572943" y="3306227"/>
            <a:ext cx="5850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</a:t>
            </a:r>
            <a:r>
              <a:rPr lang="pl-PL" sz="900" dirty="0" err="1"/>
              <a:t>Pexels</a:t>
            </a:r>
            <a:r>
              <a:rPr lang="pl-PL" sz="900" dirty="0"/>
              <a:t> (CC0)</a:t>
            </a:r>
          </a:p>
        </p:txBody>
      </p:sp>
    </p:spTree>
    <p:extLst>
      <p:ext uri="{BB962C8B-B14F-4D97-AF65-F5344CB8AC3E}">
        <p14:creationId xmlns:p14="http://schemas.microsoft.com/office/powerpoint/2010/main" val="161500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59723-5C1E-EAA7-74CE-30BEC0A0C3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27534"/>
            <a:ext cx="7389546" cy="734818"/>
          </a:xfrm>
        </p:spPr>
        <p:txBody>
          <a:bodyPr/>
          <a:lstStyle/>
          <a:p>
            <a:r>
              <a:rPr lang="pl-PL" dirty="0"/>
              <a:t>Na rozgrzewkę…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0DE4EF-165C-3B94-F6C0-8715681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29031E1-C536-0AF1-A617-56CE683D8C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347788"/>
            <a:ext cx="7389812" cy="31829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2" lvl="1" indent="0">
              <a:lnSpc>
                <a:spcPct val="150000"/>
              </a:lnSpc>
              <a:buNone/>
            </a:pPr>
            <a:r>
              <a:rPr lang="pl-PL" sz="2800" i="1" dirty="0">
                <a:solidFill>
                  <a:schemeClr val="tx2"/>
                </a:solidFill>
              </a:rPr>
              <a:t>Jeżeli Państwo prosicie, żebym podał wiek i miejsce funkcjonowania KRC, to trudno mówić, przynajmniej w moim wypadku, o anonimowości ankiety.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694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8206C-8A48-2712-480C-7D64A781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B28F2-6A62-517E-C549-D6CAF337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Odpowiadamy: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9EA414-1543-2E4A-2A3A-7AA36A45C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E1B7174-CC02-6645-EAE3-B7B6E71FA3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059582"/>
            <a:ext cx="7389812" cy="37166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2" lvl="1" indent="0">
              <a:lnSpc>
                <a:spcPct val="150000"/>
              </a:lnSpc>
              <a:buNone/>
            </a:pPr>
            <a:r>
              <a:rPr lang="pl-PL" sz="1600" dirty="0">
                <a:solidFill>
                  <a:schemeClr val="tx1"/>
                </a:solidFill>
              </a:rPr>
              <a:t>Tak, to prawda – w wielu przypadkach, gdybyśmy przejrzeli dokumenty </a:t>
            </a:r>
            <a:r>
              <a:rPr lang="pl-PL" sz="1600" dirty="0" err="1">
                <a:solidFill>
                  <a:schemeClr val="tx1"/>
                </a:solidFill>
              </a:rPr>
              <a:t>Edukatorek</a:t>
            </a:r>
            <a:r>
              <a:rPr lang="pl-PL" sz="1600" dirty="0">
                <a:solidFill>
                  <a:schemeClr val="tx1"/>
                </a:solidFill>
              </a:rPr>
              <a:t> i Edukatorów, moglibyśmy (z prawdopodobieństwem graniczącym z pewnością) „odgadnąć” autorstwo niejednej ankiety. Ale szczerze? Po co mielibyśmy to robić?… Jest dla nas jasne, że stanowimy jeden zespół, a nawet jeśli czasem, w przypływie nadmiaru pracy i wątpliwości, ktoś postanowi nam „nawrzucać”, to mamy tyle zrozumienia dla Waszej pracy, aby się nie obrażać </a:t>
            </a:r>
            <a:r>
              <a:rPr lang="pl-PL" sz="1600" dirty="0">
                <a:solidFill>
                  <a:schemeClr val="tx1"/>
                </a:solidFill>
                <a:sym typeface="Segoe UI Emoji" panose="020B0502040204020203" pitchFamily="34" charset="0"/>
              </a:rPr>
              <a:t>😉</a:t>
            </a:r>
            <a:r>
              <a:rPr lang="pl-PL" sz="1600" dirty="0">
                <a:solidFill>
                  <a:schemeClr val="tx1"/>
                </a:solidFill>
              </a:rPr>
              <a:t> Wszystkie pytania, jakie zadajemy, są niezbędne dla ewaluacji projektu. Podkreślamy też, że osoby, które dokonają (pod naszym okiem) ewaluacji KRC Pilotaż, nie będą miały dostępu do dokumentów, z których wynikałoby autorstwo ankiet. </a:t>
            </a:r>
          </a:p>
        </p:txBody>
      </p:sp>
    </p:spTree>
    <p:extLst>
      <p:ext uri="{BB962C8B-B14F-4D97-AF65-F5344CB8AC3E}">
        <p14:creationId xmlns:p14="http://schemas.microsoft.com/office/powerpoint/2010/main" val="384366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8023-3E65-EA74-F727-82B6CA185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DA8BA0-90F6-2825-4B0B-D514F2E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Dokumenty, dokumenty i jeszcze raz </a:t>
            </a:r>
            <a:r>
              <a:rPr lang="pl-PL" dirty="0" err="1"/>
              <a:t>papierologia</a:t>
            </a:r>
            <a:r>
              <a:rPr lang="pl-PL" dirty="0"/>
              <a:t>….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05C635-FE28-134F-79AA-AB34B0B5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AF64482-E82B-FBA2-ED66-90FC719F4C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347788"/>
            <a:ext cx="7389812" cy="31829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2" lvl="1" indent="0">
              <a:lnSpc>
                <a:spcPct val="150000"/>
              </a:lnSpc>
              <a:buNone/>
            </a:pPr>
            <a:r>
              <a:rPr lang="pl-PL" sz="2000" i="1" dirty="0">
                <a:solidFill>
                  <a:schemeClr val="tx2"/>
                </a:solidFill>
              </a:rPr>
              <a:t>Co by mi pomogło? Spójna, przygotowana wcześniej dokumentacja, jasne określenie, kiedy i jaką dokumentację należy tworzyć, przygotowane wcześniej i spójne dla wszystkich edukatorów kompletne dokumenty, np. wzory ankiet przed-po, raportów ze spotkań - komplet wszystkiego, co jako edukator muszę dokumentować oprócz prowadzenia zajęć.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816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6473D-E2EE-FFD4-156E-3CA9F15B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ADCB3-9AB5-92EC-46DC-02EA1122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Odpowiadamy: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344495-C3AD-3A03-E729-8645F350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67A8217-71CA-47BE-8D4A-186CED4366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059582"/>
            <a:ext cx="7389812" cy="37166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2" lvl="1" indent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Wypracowanie jednej, spójnej bazy wszystkich dokumentów, obejmującej swoim zasięgiem każde lokalne KRC, nie jest możliwe. Dokumenty pochodzące od nas (KRC Wsparcie) mają charakter ogólnopolski i taki sam dla wszystkich (znajdziecie je bez problemu na Platformie edukacyjno-komunikacyjnej), natomiast każda Gmina (JST), na podstawie własnych dokumentów projektowych, tworzy dodatkowe, często różne dokumenty, które nie podlegają (po podlegać nie mogą) unifikacji.</a:t>
            </a:r>
          </a:p>
          <a:p>
            <a:pPr marL="342902" lvl="1" indent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W sprawach w/w „dokumentów lokalnych” sugerujemy współpracę z Koordynatorem/Koordynatorką, a więc osobą obowiązaną do zarządzania dokumentami na rzecz gminy. </a:t>
            </a:r>
          </a:p>
        </p:txBody>
      </p:sp>
    </p:spTree>
    <p:extLst>
      <p:ext uri="{BB962C8B-B14F-4D97-AF65-F5344CB8AC3E}">
        <p14:creationId xmlns:p14="http://schemas.microsoft.com/office/powerpoint/2010/main" val="191317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9B767-F89A-55FA-60F3-F1DE64BF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A7CB3A-4EC2-3357-A128-5F9DF140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Szkolenia i pieniądze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E8C0B8-CED7-0ECE-6C42-9D074EC0C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4B319F1-795C-CF9B-5DFF-F897936995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347788"/>
            <a:ext cx="7389812" cy="318293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2" lvl="1" indent="0">
              <a:lnSpc>
                <a:spcPct val="150000"/>
              </a:lnSpc>
              <a:buNone/>
            </a:pPr>
            <a:r>
              <a:rPr lang="pl-PL" sz="2400" i="1" dirty="0">
                <a:solidFill>
                  <a:schemeClr val="tx2"/>
                </a:solidFill>
              </a:rPr>
              <a:t>Konkretniejsze, a krótsze szkolenia online, jak najmniej stacjonarnych (duża odległość do stolicy), zminimalizowanie przynajmniej o połowę obowiązkowej dokumentacji, którą nałożono na edukatorów, wyższe wynagrodzenie</a:t>
            </a:r>
          </a:p>
        </p:txBody>
      </p:sp>
    </p:spTree>
    <p:extLst>
      <p:ext uri="{BB962C8B-B14F-4D97-AF65-F5344CB8AC3E}">
        <p14:creationId xmlns:p14="http://schemas.microsoft.com/office/powerpoint/2010/main" val="288336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2397-0484-F978-838C-B4A2F10C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910EC-72F0-BBD7-8D85-9BF2994C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Odpowiadamy: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A0A07E-A6A7-8959-7B30-799384850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F80483B-4333-EF6D-DA44-4DCD17FC51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88" y="1059582"/>
            <a:ext cx="7389812" cy="37166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342902" lvl="1" indent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1"/>
                </a:solidFill>
              </a:rPr>
              <a:t>Treści szkoleń zostały opracowane w zgodzie z ogólnopolskimi pomiarami dotyczącymi głównych potrzeb i problemów lokalnych. Jako że są one adresowane do wszystkich </a:t>
            </a:r>
            <a:r>
              <a:rPr lang="pl-PL" sz="2000" dirty="0" err="1">
                <a:solidFill>
                  <a:schemeClr val="tx1"/>
                </a:solidFill>
              </a:rPr>
              <a:t>Edukatorek</a:t>
            </a:r>
            <a:r>
              <a:rPr lang="pl-PL" sz="2000" dirty="0">
                <a:solidFill>
                  <a:schemeClr val="tx1"/>
                </a:solidFill>
              </a:rPr>
              <a:t> i Edukatorów, mogą się niektórym osobom wydawać „za mało konkretne”, „zbyt ogólne” itp. Będą to zawsze opinie subiektywne, a żadna ogólna decyzja nie zadowoli wszystkich. W kwestii wynagrodzeń: jako projekt (nomen omen) parasolowy zawsze powtarzamy, autoironicznie, że „jesteśmy tylko parasolem, nie skarbonką”. Kwestia rozliczeń finansowych zawsze pozostaje po stronie Gminy, z którą podpisaliście umowę.</a:t>
            </a:r>
          </a:p>
        </p:txBody>
      </p:sp>
    </p:spTree>
    <p:extLst>
      <p:ext uri="{BB962C8B-B14F-4D97-AF65-F5344CB8AC3E}">
        <p14:creationId xmlns:p14="http://schemas.microsoft.com/office/powerpoint/2010/main" val="4023419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A497C42A1D86479C32D1447FAD6AEF" ma:contentTypeVersion="14" ma:contentTypeDescription="Utwórz nowy dokument." ma:contentTypeScope="" ma:versionID="28b6bedcd4fb56959a2c1618e3caee7c">
  <xsd:schema xmlns:xsd="http://www.w3.org/2001/XMLSchema" xmlns:xs="http://www.w3.org/2001/XMLSchema" xmlns:p="http://schemas.microsoft.com/office/2006/metadata/properties" xmlns:ns3="d754d351-e259-4df6-a42a-a938e6c112ce" xmlns:ns4="0e2ec06a-09af-45d3-93c4-c5d1e7ce43ea" targetNamespace="http://schemas.microsoft.com/office/2006/metadata/properties" ma:root="true" ma:fieldsID="78c6bf76301fe2c550e32c9e19f9e449" ns3:_="" ns4:_="">
    <xsd:import namespace="d754d351-e259-4df6-a42a-a938e6c112ce"/>
    <xsd:import namespace="0e2ec06a-09af-45d3-93c4-c5d1e7ce43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4d351-e259-4df6-a42a-a938e6c11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ec06a-09af-45d3-93c4-c5d1e7ce4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54d351-e259-4df6-a42a-a938e6c112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F1E7A-D42C-4E1F-87D0-16F30B89B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4d351-e259-4df6-a42a-a938e6c112ce"/>
    <ds:schemaRef ds:uri="0e2ec06a-09af-45d3-93c4-c5d1e7ce4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BF8A0-EFE3-4CF2-91F7-5367559A98AC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d754d351-e259-4df6-a42a-a938e6c112ce"/>
    <ds:schemaRef ds:uri="http://schemas.openxmlformats.org/package/2006/metadata/core-properties"/>
    <ds:schemaRef ds:uri="http://purl.org/dc/terms/"/>
    <ds:schemaRef ds:uri="0e2ec06a-09af-45d3-93c4-c5d1e7ce43e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CF63D3E-9B74-4643-8D6A-0D9A5C6E1C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5549</TotalTime>
  <Words>665</Words>
  <Application>Microsoft Office PowerPoint</Application>
  <PresentationFormat>Pokaz na ekranie (16:9)</PresentationFormat>
  <Paragraphs>42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Segoe UI Emoji</vt:lpstr>
      <vt:lpstr>Motyw pakietu Office</vt:lpstr>
      <vt:lpstr>Wyzwania Edukatorek i Edukatorów Głosy z terenu</vt:lpstr>
      <vt:lpstr>Źródła naszej wiedzy o Waszych problemach</vt:lpstr>
      <vt:lpstr>Wyzwania – pięć wybranych przykładów </vt:lpstr>
      <vt:lpstr>Na rozgrzewkę…</vt:lpstr>
      <vt:lpstr>Odpowiadamy:</vt:lpstr>
      <vt:lpstr>Dokumenty, dokumenty i jeszcze raz papierologia….</vt:lpstr>
      <vt:lpstr>Odpowiadamy:</vt:lpstr>
      <vt:lpstr>Szkolenia i pieniądze</vt:lpstr>
      <vt:lpstr>Odpowiadamy:</vt:lpstr>
      <vt:lpstr>Przykład drobnych problemów jednostkowych:</vt:lpstr>
      <vt:lpstr>Odpowiadamy:</vt:lpstr>
      <vt:lpstr>Mały pozytyw na koniec:</vt:lpstr>
      <vt:lpstr>Dziękujemy za uwagę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Marcin Pełka</cp:lastModifiedBy>
  <cp:revision>114</cp:revision>
  <dcterms:created xsi:type="dcterms:W3CDTF">2022-06-22T09:40:44Z</dcterms:created>
  <dcterms:modified xsi:type="dcterms:W3CDTF">2025-12-02T08:10:09Z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0x010100B2A497C42A1D86479C32D1447FAD6AEF</vt:lpwstr>
  </property>
</Properties>
</file>