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4" r:id="rId7"/>
    <p:sldId id="265" r:id="rId8"/>
    <p:sldId id="266" r:id="rId9"/>
    <p:sldId id="267" r:id="rId10"/>
    <p:sldId id="269" r:id="rId11"/>
    <p:sldId id="307" r:id="rId12"/>
    <p:sldId id="272" r:id="rId13"/>
    <p:sldId id="273" r:id="rId14"/>
    <p:sldId id="308" r:id="rId15"/>
    <p:sldId id="274"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298" r:id="rId38"/>
    <p:sldId id="299" r:id="rId39"/>
    <p:sldId id="300" r:id="rId40"/>
    <p:sldId id="302" r:id="rId41"/>
    <p:sldId id="303" r:id="rId42"/>
    <p:sldId id="304" r:id="rId43"/>
    <p:sldId id="305" r:id="rId44"/>
    <p:sldId id="306" r:id="rId45"/>
  </p:sldIdLst>
  <p:sldSz cx="9144000" cy="6858000" type="screen4x3"/>
  <p:notesSz cx="9144000" cy="6858000"/>
  <p:defaultTextStyle>
    <a:defPPr>
      <a:defRPr lang="pl-PL"/>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6444" autoAdjust="0"/>
  </p:normalViewPr>
  <p:slideViewPr>
    <p:cSldViewPr>
      <p:cViewPr varScale="1">
        <p:scale>
          <a:sx n="114" d="100"/>
          <a:sy n="114" d="100"/>
        </p:scale>
        <p:origin x="-18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ltLang="pl-PL"/>
          </a:p>
        </p:txBody>
      </p:sp>
      <p:sp>
        <p:nvSpPr>
          <p:cNvPr id="5" name="Symbol zastępczy stopki 4"/>
          <p:cNvSpPr>
            <a:spLocks noGrp="1"/>
          </p:cNvSpPr>
          <p:nvPr>
            <p:ph type="ftr" sz="quarter" idx="11"/>
          </p:nvPr>
        </p:nvSpPr>
        <p:spPr/>
        <p:txBody>
          <a:bodyPr/>
          <a:lstStyle>
            <a:lvl1pPr>
              <a:defRPr/>
            </a:lvl1pPr>
          </a:lstStyle>
          <a:p>
            <a:endParaRPr lang="pl-PL" altLang="pl-PL"/>
          </a:p>
        </p:txBody>
      </p:sp>
      <p:sp>
        <p:nvSpPr>
          <p:cNvPr id="6" name="Symbol zastępczy numeru slajdu 5"/>
          <p:cNvSpPr>
            <a:spLocks noGrp="1"/>
          </p:cNvSpPr>
          <p:nvPr>
            <p:ph type="sldNum" sz="quarter" idx="12"/>
          </p:nvPr>
        </p:nvSpPr>
        <p:spPr/>
        <p:txBody>
          <a:bodyPr/>
          <a:lstStyle>
            <a:lvl1pPr>
              <a:defRPr/>
            </a:lvl1pPr>
          </a:lstStyle>
          <a:p>
            <a:fld id="{CB32EE4F-A49C-4909-80ED-F370D92AC713}" type="slidenum">
              <a:rPr lang="pl-PL" altLang="pl-PL"/>
              <a:pPr/>
              <a:t>‹#›</a:t>
            </a:fld>
            <a:endParaRPr lang="pl-PL" altLang="pl-PL"/>
          </a:p>
        </p:txBody>
      </p:sp>
    </p:spTree>
    <p:extLst>
      <p:ext uri="{BB962C8B-B14F-4D97-AF65-F5344CB8AC3E}">
        <p14:creationId xmlns:p14="http://schemas.microsoft.com/office/powerpoint/2010/main" val="64649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p>
        </p:txBody>
      </p:sp>
      <p:sp>
        <p:nvSpPr>
          <p:cNvPr id="5" name="Symbol zastępczy stopki 4"/>
          <p:cNvSpPr>
            <a:spLocks noGrp="1"/>
          </p:cNvSpPr>
          <p:nvPr>
            <p:ph type="ftr" sz="quarter" idx="11"/>
          </p:nvPr>
        </p:nvSpPr>
        <p:spPr/>
        <p:txBody>
          <a:bodyPr/>
          <a:lstStyle>
            <a:lvl1pPr>
              <a:defRPr/>
            </a:lvl1pPr>
          </a:lstStyle>
          <a:p>
            <a:endParaRPr lang="pl-PL" altLang="pl-PL"/>
          </a:p>
        </p:txBody>
      </p:sp>
      <p:sp>
        <p:nvSpPr>
          <p:cNvPr id="6" name="Symbol zastępczy numeru slajdu 5"/>
          <p:cNvSpPr>
            <a:spLocks noGrp="1"/>
          </p:cNvSpPr>
          <p:nvPr>
            <p:ph type="sldNum" sz="quarter" idx="12"/>
          </p:nvPr>
        </p:nvSpPr>
        <p:spPr/>
        <p:txBody>
          <a:bodyPr/>
          <a:lstStyle>
            <a:lvl1pPr>
              <a:defRPr/>
            </a:lvl1pPr>
          </a:lstStyle>
          <a:p>
            <a:fld id="{C41662D4-AC6B-479A-A56F-D294D1B32E25}" type="slidenum">
              <a:rPr lang="pl-PL" altLang="pl-PL"/>
              <a:pPr/>
              <a:t>‹#›</a:t>
            </a:fld>
            <a:endParaRPr lang="pl-PL" altLang="pl-PL"/>
          </a:p>
        </p:txBody>
      </p:sp>
    </p:spTree>
    <p:extLst>
      <p:ext uri="{BB962C8B-B14F-4D97-AF65-F5344CB8AC3E}">
        <p14:creationId xmlns:p14="http://schemas.microsoft.com/office/powerpoint/2010/main" val="1152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p>
        </p:txBody>
      </p:sp>
      <p:sp>
        <p:nvSpPr>
          <p:cNvPr id="5" name="Symbol zastępczy stopki 4"/>
          <p:cNvSpPr>
            <a:spLocks noGrp="1"/>
          </p:cNvSpPr>
          <p:nvPr>
            <p:ph type="ftr" sz="quarter" idx="11"/>
          </p:nvPr>
        </p:nvSpPr>
        <p:spPr/>
        <p:txBody>
          <a:bodyPr/>
          <a:lstStyle>
            <a:lvl1pPr>
              <a:defRPr/>
            </a:lvl1pPr>
          </a:lstStyle>
          <a:p>
            <a:endParaRPr lang="pl-PL" altLang="pl-PL"/>
          </a:p>
        </p:txBody>
      </p:sp>
      <p:sp>
        <p:nvSpPr>
          <p:cNvPr id="6" name="Symbol zastępczy numeru slajdu 5"/>
          <p:cNvSpPr>
            <a:spLocks noGrp="1"/>
          </p:cNvSpPr>
          <p:nvPr>
            <p:ph type="sldNum" sz="quarter" idx="12"/>
          </p:nvPr>
        </p:nvSpPr>
        <p:spPr/>
        <p:txBody>
          <a:bodyPr/>
          <a:lstStyle>
            <a:lvl1pPr>
              <a:defRPr/>
            </a:lvl1pPr>
          </a:lstStyle>
          <a:p>
            <a:fld id="{D5144EBB-BEEA-49F5-93C2-E7434A634DD1}" type="slidenum">
              <a:rPr lang="pl-PL" altLang="pl-PL"/>
              <a:pPr/>
              <a:t>‹#›</a:t>
            </a:fld>
            <a:endParaRPr lang="pl-PL" altLang="pl-PL"/>
          </a:p>
        </p:txBody>
      </p:sp>
    </p:spTree>
    <p:extLst>
      <p:ext uri="{BB962C8B-B14F-4D97-AF65-F5344CB8AC3E}">
        <p14:creationId xmlns:p14="http://schemas.microsoft.com/office/powerpoint/2010/main" val="321305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p>
        </p:txBody>
      </p:sp>
      <p:sp>
        <p:nvSpPr>
          <p:cNvPr id="5" name="Symbol zastępczy stopki 4"/>
          <p:cNvSpPr>
            <a:spLocks noGrp="1"/>
          </p:cNvSpPr>
          <p:nvPr>
            <p:ph type="ftr" sz="quarter" idx="11"/>
          </p:nvPr>
        </p:nvSpPr>
        <p:spPr/>
        <p:txBody>
          <a:bodyPr/>
          <a:lstStyle>
            <a:lvl1pPr>
              <a:defRPr/>
            </a:lvl1pPr>
          </a:lstStyle>
          <a:p>
            <a:endParaRPr lang="pl-PL" altLang="pl-PL"/>
          </a:p>
        </p:txBody>
      </p:sp>
      <p:sp>
        <p:nvSpPr>
          <p:cNvPr id="6" name="Symbol zastępczy numeru slajdu 5"/>
          <p:cNvSpPr>
            <a:spLocks noGrp="1"/>
          </p:cNvSpPr>
          <p:nvPr>
            <p:ph type="sldNum" sz="quarter" idx="12"/>
          </p:nvPr>
        </p:nvSpPr>
        <p:spPr/>
        <p:txBody>
          <a:bodyPr/>
          <a:lstStyle>
            <a:lvl1pPr>
              <a:defRPr/>
            </a:lvl1pPr>
          </a:lstStyle>
          <a:p>
            <a:fld id="{BFEB28A8-8D9C-46BE-860F-47674D0A5733}" type="slidenum">
              <a:rPr lang="pl-PL" altLang="pl-PL"/>
              <a:pPr/>
              <a:t>‹#›</a:t>
            </a:fld>
            <a:endParaRPr lang="pl-PL" altLang="pl-PL"/>
          </a:p>
        </p:txBody>
      </p:sp>
    </p:spTree>
    <p:extLst>
      <p:ext uri="{BB962C8B-B14F-4D97-AF65-F5344CB8AC3E}">
        <p14:creationId xmlns:p14="http://schemas.microsoft.com/office/powerpoint/2010/main" val="138259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pl-PL"/>
          </a:p>
        </p:txBody>
      </p:sp>
      <p:sp>
        <p:nvSpPr>
          <p:cNvPr id="5" name="Symbol zastępczy stopki 4"/>
          <p:cNvSpPr>
            <a:spLocks noGrp="1"/>
          </p:cNvSpPr>
          <p:nvPr>
            <p:ph type="ftr" sz="quarter" idx="11"/>
          </p:nvPr>
        </p:nvSpPr>
        <p:spPr/>
        <p:txBody>
          <a:bodyPr/>
          <a:lstStyle>
            <a:lvl1pPr>
              <a:defRPr/>
            </a:lvl1pPr>
          </a:lstStyle>
          <a:p>
            <a:endParaRPr lang="pl-PL" altLang="pl-PL"/>
          </a:p>
        </p:txBody>
      </p:sp>
      <p:sp>
        <p:nvSpPr>
          <p:cNvPr id="6" name="Symbol zastępczy numeru slajdu 5"/>
          <p:cNvSpPr>
            <a:spLocks noGrp="1"/>
          </p:cNvSpPr>
          <p:nvPr>
            <p:ph type="sldNum" sz="quarter" idx="12"/>
          </p:nvPr>
        </p:nvSpPr>
        <p:spPr/>
        <p:txBody>
          <a:bodyPr/>
          <a:lstStyle>
            <a:lvl1pPr>
              <a:defRPr/>
            </a:lvl1pPr>
          </a:lstStyle>
          <a:p>
            <a:fld id="{197B1878-C51E-4154-A12E-2FB36E4B03F4}" type="slidenum">
              <a:rPr lang="pl-PL" altLang="pl-PL"/>
              <a:pPr/>
              <a:t>‹#›</a:t>
            </a:fld>
            <a:endParaRPr lang="pl-PL" altLang="pl-PL"/>
          </a:p>
        </p:txBody>
      </p:sp>
    </p:spTree>
    <p:extLst>
      <p:ext uri="{BB962C8B-B14F-4D97-AF65-F5344CB8AC3E}">
        <p14:creationId xmlns:p14="http://schemas.microsoft.com/office/powerpoint/2010/main" val="169362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pl-PL"/>
          </a:p>
        </p:txBody>
      </p:sp>
      <p:sp>
        <p:nvSpPr>
          <p:cNvPr id="6" name="Symbol zastępczy stopki 5"/>
          <p:cNvSpPr>
            <a:spLocks noGrp="1"/>
          </p:cNvSpPr>
          <p:nvPr>
            <p:ph type="ftr" sz="quarter" idx="11"/>
          </p:nvPr>
        </p:nvSpPr>
        <p:spPr/>
        <p:txBody>
          <a:bodyPr/>
          <a:lstStyle>
            <a:lvl1pPr>
              <a:defRPr/>
            </a:lvl1pPr>
          </a:lstStyle>
          <a:p>
            <a:endParaRPr lang="pl-PL" altLang="pl-PL"/>
          </a:p>
        </p:txBody>
      </p:sp>
      <p:sp>
        <p:nvSpPr>
          <p:cNvPr id="7" name="Symbol zastępczy numeru slajdu 6"/>
          <p:cNvSpPr>
            <a:spLocks noGrp="1"/>
          </p:cNvSpPr>
          <p:nvPr>
            <p:ph type="sldNum" sz="quarter" idx="12"/>
          </p:nvPr>
        </p:nvSpPr>
        <p:spPr/>
        <p:txBody>
          <a:bodyPr/>
          <a:lstStyle>
            <a:lvl1pPr>
              <a:defRPr/>
            </a:lvl1pPr>
          </a:lstStyle>
          <a:p>
            <a:fld id="{BF716AA4-F4D8-4D09-96E6-64B8ECD74591}" type="slidenum">
              <a:rPr lang="pl-PL" altLang="pl-PL"/>
              <a:pPr/>
              <a:t>‹#›</a:t>
            </a:fld>
            <a:endParaRPr lang="pl-PL" altLang="pl-PL"/>
          </a:p>
        </p:txBody>
      </p:sp>
    </p:spTree>
    <p:extLst>
      <p:ext uri="{BB962C8B-B14F-4D97-AF65-F5344CB8AC3E}">
        <p14:creationId xmlns:p14="http://schemas.microsoft.com/office/powerpoint/2010/main" val="227224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pl-PL"/>
          </a:p>
        </p:txBody>
      </p:sp>
      <p:sp>
        <p:nvSpPr>
          <p:cNvPr id="8" name="Symbol zastępczy stopki 7"/>
          <p:cNvSpPr>
            <a:spLocks noGrp="1"/>
          </p:cNvSpPr>
          <p:nvPr>
            <p:ph type="ftr" sz="quarter" idx="11"/>
          </p:nvPr>
        </p:nvSpPr>
        <p:spPr/>
        <p:txBody>
          <a:bodyPr/>
          <a:lstStyle>
            <a:lvl1pPr>
              <a:defRPr/>
            </a:lvl1pPr>
          </a:lstStyle>
          <a:p>
            <a:endParaRPr lang="pl-PL" altLang="pl-PL"/>
          </a:p>
        </p:txBody>
      </p:sp>
      <p:sp>
        <p:nvSpPr>
          <p:cNvPr id="9" name="Symbol zastępczy numeru slajdu 8"/>
          <p:cNvSpPr>
            <a:spLocks noGrp="1"/>
          </p:cNvSpPr>
          <p:nvPr>
            <p:ph type="sldNum" sz="quarter" idx="12"/>
          </p:nvPr>
        </p:nvSpPr>
        <p:spPr/>
        <p:txBody>
          <a:bodyPr/>
          <a:lstStyle>
            <a:lvl1pPr>
              <a:defRPr/>
            </a:lvl1pPr>
          </a:lstStyle>
          <a:p>
            <a:fld id="{CE747501-AD1F-45FE-AB0A-45FA278AD494}" type="slidenum">
              <a:rPr lang="pl-PL" altLang="pl-PL"/>
              <a:pPr/>
              <a:t>‹#›</a:t>
            </a:fld>
            <a:endParaRPr lang="pl-PL" altLang="pl-PL"/>
          </a:p>
        </p:txBody>
      </p:sp>
    </p:spTree>
    <p:extLst>
      <p:ext uri="{BB962C8B-B14F-4D97-AF65-F5344CB8AC3E}">
        <p14:creationId xmlns:p14="http://schemas.microsoft.com/office/powerpoint/2010/main" val="71097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pl-PL"/>
          </a:p>
        </p:txBody>
      </p:sp>
      <p:sp>
        <p:nvSpPr>
          <p:cNvPr id="4" name="Symbol zastępczy stopki 3"/>
          <p:cNvSpPr>
            <a:spLocks noGrp="1"/>
          </p:cNvSpPr>
          <p:nvPr>
            <p:ph type="ftr" sz="quarter" idx="11"/>
          </p:nvPr>
        </p:nvSpPr>
        <p:spPr/>
        <p:txBody>
          <a:bodyPr/>
          <a:lstStyle>
            <a:lvl1pPr>
              <a:defRPr/>
            </a:lvl1pPr>
          </a:lstStyle>
          <a:p>
            <a:endParaRPr lang="pl-PL" altLang="pl-PL"/>
          </a:p>
        </p:txBody>
      </p:sp>
      <p:sp>
        <p:nvSpPr>
          <p:cNvPr id="5" name="Symbol zastępczy numeru slajdu 4"/>
          <p:cNvSpPr>
            <a:spLocks noGrp="1"/>
          </p:cNvSpPr>
          <p:nvPr>
            <p:ph type="sldNum" sz="quarter" idx="12"/>
          </p:nvPr>
        </p:nvSpPr>
        <p:spPr/>
        <p:txBody>
          <a:bodyPr/>
          <a:lstStyle>
            <a:lvl1pPr>
              <a:defRPr/>
            </a:lvl1pPr>
          </a:lstStyle>
          <a:p>
            <a:fld id="{635C47BA-7783-4873-A195-624112EF80FF}" type="slidenum">
              <a:rPr lang="pl-PL" altLang="pl-PL"/>
              <a:pPr/>
              <a:t>‹#›</a:t>
            </a:fld>
            <a:endParaRPr lang="pl-PL" altLang="pl-PL"/>
          </a:p>
        </p:txBody>
      </p:sp>
    </p:spTree>
    <p:extLst>
      <p:ext uri="{BB962C8B-B14F-4D97-AF65-F5344CB8AC3E}">
        <p14:creationId xmlns:p14="http://schemas.microsoft.com/office/powerpoint/2010/main" val="110174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pl-PL"/>
          </a:p>
        </p:txBody>
      </p:sp>
      <p:sp>
        <p:nvSpPr>
          <p:cNvPr id="3" name="Symbol zastępczy stopki 2"/>
          <p:cNvSpPr>
            <a:spLocks noGrp="1"/>
          </p:cNvSpPr>
          <p:nvPr>
            <p:ph type="ftr" sz="quarter" idx="11"/>
          </p:nvPr>
        </p:nvSpPr>
        <p:spPr/>
        <p:txBody>
          <a:bodyPr/>
          <a:lstStyle>
            <a:lvl1pPr>
              <a:defRPr/>
            </a:lvl1pPr>
          </a:lstStyle>
          <a:p>
            <a:endParaRPr lang="pl-PL" altLang="pl-PL"/>
          </a:p>
        </p:txBody>
      </p:sp>
      <p:sp>
        <p:nvSpPr>
          <p:cNvPr id="4" name="Symbol zastępczy numeru slajdu 3"/>
          <p:cNvSpPr>
            <a:spLocks noGrp="1"/>
          </p:cNvSpPr>
          <p:nvPr>
            <p:ph type="sldNum" sz="quarter" idx="12"/>
          </p:nvPr>
        </p:nvSpPr>
        <p:spPr/>
        <p:txBody>
          <a:bodyPr/>
          <a:lstStyle>
            <a:lvl1pPr>
              <a:defRPr/>
            </a:lvl1pPr>
          </a:lstStyle>
          <a:p>
            <a:fld id="{870DE273-5AAB-400E-A8B7-395679E82792}" type="slidenum">
              <a:rPr lang="pl-PL" altLang="pl-PL"/>
              <a:pPr/>
              <a:t>‹#›</a:t>
            </a:fld>
            <a:endParaRPr lang="pl-PL" altLang="pl-PL"/>
          </a:p>
        </p:txBody>
      </p:sp>
    </p:spTree>
    <p:extLst>
      <p:ext uri="{BB962C8B-B14F-4D97-AF65-F5344CB8AC3E}">
        <p14:creationId xmlns:p14="http://schemas.microsoft.com/office/powerpoint/2010/main" val="272468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p>
        </p:txBody>
      </p:sp>
      <p:sp>
        <p:nvSpPr>
          <p:cNvPr id="6" name="Symbol zastępczy stopki 5"/>
          <p:cNvSpPr>
            <a:spLocks noGrp="1"/>
          </p:cNvSpPr>
          <p:nvPr>
            <p:ph type="ftr" sz="quarter" idx="11"/>
          </p:nvPr>
        </p:nvSpPr>
        <p:spPr/>
        <p:txBody>
          <a:bodyPr/>
          <a:lstStyle>
            <a:lvl1pPr>
              <a:defRPr/>
            </a:lvl1pPr>
          </a:lstStyle>
          <a:p>
            <a:endParaRPr lang="pl-PL" altLang="pl-PL"/>
          </a:p>
        </p:txBody>
      </p:sp>
      <p:sp>
        <p:nvSpPr>
          <p:cNvPr id="7" name="Symbol zastępczy numeru slajdu 6"/>
          <p:cNvSpPr>
            <a:spLocks noGrp="1"/>
          </p:cNvSpPr>
          <p:nvPr>
            <p:ph type="sldNum" sz="quarter" idx="12"/>
          </p:nvPr>
        </p:nvSpPr>
        <p:spPr/>
        <p:txBody>
          <a:bodyPr/>
          <a:lstStyle>
            <a:lvl1pPr>
              <a:defRPr/>
            </a:lvl1pPr>
          </a:lstStyle>
          <a:p>
            <a:fld id="{C891EE42-EDB3-4697-9EAB-A6A3814761E0}" type="slidenum">
              <a:rPr lang="pl-PL" altLang="pl-PL"/>
              <a:pPr/>
              <a:t>‹#›</a:t>
            </a:fld>
            <a:endParaRPr lang="pl-PL" altLang="pl-PL"/>
          </a:p>
        </p:txBody>
      </p:sp>
    </p:spTree>
    <p:extLst>
      <p:ext uri="{BB962C8B-B14F-4D97-AF65-F5344CB8AC3E}">
        <p14:creationId xmlns:p14="http://schemas.microsoft.com/office/powerpoint/2010/main" val="52625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p>
        </p:txBody>
      </p:sp>
      <p:sp>
        <p:nvSpPr>
          <p:cNvPr id="6" name="Symbol zastępczy stopki 5"/>
          <p:cNvSpPr>
            <a:spLocks noGrp="1"/>
          </p:cNvSpPr>
          <p:nvPr>
            <p:ph type="ftr" sz="quarter" idx="11"/>
          </p:nvPr>
        </p:nvSpPr>
        <p:spPr/>
        <p:txBody>
          <a:bodyPr/>
          <a:lstStyle>
            <a:lvl1pPr>
              <a:defRPr/>
            </a:lvl1pPr>
          </a:lstStyle>
          <a:p>
            <a:endParaRPr lang="pl-PL" altLang="pl-PL"/>
          </a:p>
        </p:txBody>
      </p:sp>
      <p:sp>
        <p:nvSpPr>
          <p:cNvPr id="7" name="Symbol zastępczy numeru slajdu 6"/>
          <p:cNvSpPr>
            <a:spLocks noGrp="1"/>
          </p:cNvSpPr>
          <p:nvPr>
            <p:ph type="sldNum" sz="quarter" idx="12"/>
          </p:nvPr>
        </p:nvSpPr>
        <p:spPr/>
        <p:txBody>
          <a:bodyPr/>
          <a:lstStyle>
            <a:lvl1pPr>
              <a:defRPr/>
            </a:lvl1pPr>
          </a:lstStyle>
          <a:p>
            <a:fld id="{F83BD866-B0B5-4F6F-808E-9628CEDEB685}" type="slidenum">
              <a:rPr lang="pl-PL" altLang="pl-PL"/>
              <a:pPr/>
              <a:t>‹#›</a:t>
            </a:fld>
            <a:endParaRPr lang="pl-PL" altLang="pl-PL"/>
          </a:p>
        </p:txBody>
      </p:sp>
    </p:spTree>
    <p:extLst>
      <p:ext uri="{BB962C8B-B14F-4D97-AF65-F5344CB8AC3E}">
        <p14:creationId xmlns:p14="http://schemas.microsoft.com/office/powerpoint/2010/main" val="215454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CCCCFF">
                <a:gamma/>
                <a:tint val="0"/>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pl-PL" alt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pl-PL" alt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DA2B1A8-3853-46EB-AD71-5E08AADCBF56}"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560" y="2492896"/>
            <a:ext cx="8229600" cy="1143000"/>
          </a:xfrm>
        </p:spPr>
        <p:txBody>
          <a:bodyPr/>
          <a:lstStyle/>
          <a:p>
            <a:r>
              <a:rPr lang="pl-PL" altLang="pl-PL" sz="3200" b="1" i="1" dirty="0" smtClean="0"/>
              <a:t>Drabiny pożarnicze przenośne </a:t>
            </a:r>
            <a:endParaRPr lang="pl-PL" altLang="pl-PL" sz="32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a:xfrm>
            <a:off x="323850" y="333375"/>
            <a:ext cx="8229600" cy="1079500"/>
          </a:xfrm>
        </p:spPr>
        <p:txBody>
          <a:bodyPr/>
          <a:lstStyle/>
          <a:p>
            <a:r>
              <a:rPr lang="pl-PL" altLang="pl-PL" sz="2800" b="1"/>
              <a:t>NORMA PN-EN 1147 OKREŚLA:</a:t>
            </a:r>
          </a:p>
        </p:txBody>
      </p:sp>
      <p:sp>
        <p:nvSpPr>
          <p:cNvPr id="189443" name="Rectangle 3"/>
          <p:cNvSpPr>
            <a:spLocks noGrp="1" noChangeArrowheads="1"/>
          </p:cNvSpPr>
          <p:nvPr>
            <p:ph type="body" idx="4294967295"/>
          </p:nvPr>
        </p:nvSpPr>
        <p:spPr>
          <a:xfrm>
            <a:off x="914400" y="1557338"/>
            <a:ext cx="8229600" cy="4713287"/>
          </a:xfrm>
        </p:spPr>
        <p:txBody>
          <a:bodyPr/>
          <a:lstStyle/>
          <a:p>
            <a:pPr>
              <a:buFont typeface="Wingdings" pitchFamily="2" charset="2"/>
              <a:buBlip>
                <a:blip r:embed="rId2"/>
              </a:buBlip>
            </a:pPr>
            <a:r>
              <a:rPr lang="pl-PL" altLang="pl-PL" sz="2400"/>
              <a:t>dopuszczalne masy dla różnych typów drabin oraz siłę  jakiej trzeba użyć do wysunięcia drabin wysuwanych:</a:t>
            </a:r>
          </a:p>
          <a:p>
            <a:pPr>
              <a:buFont typeface="Wingdings" pitchFamily="2" charset="2"/>
              <a:buNone/>
            </a:pPr>
            <a:endParaRPr lang="pl-PL" altLang="pl-PL" sz="2400"/>
          </a:p>
          <a:p>
            <a:pPr>
              <a:buFontTx/>
              <a:buBlip>
                <a:blip r:embed="rId2"/>
              </a:buBlip>
            </a:pPr>
            <a:r>
              <a:rPr lang="pl-PL" altLang="pl-PL" sz="2400"/>
              <a:t>25 kg dla wszystkich typów drabin sprawianych przez jedną osobę,</a:t>
            </a:r>
          </a:p>
          <a:p>
            <a:pPr>
              <a:buFontTx/>
              <a:buNone/>
            </a:pPr>
            <a:endParaRPr lang="pl-PL" altLang="pl-PL" sz="2400"/>
          </a:p>
          <a:p>
            <a:pPr>
              <a:buFontTx/>
              <a:buBlip>
                <a:blip r:embed="rId2"/>
              </a:buBlip>
            </a:pPr>
            <a:r>
              <a:rPr lang="pl-PL" altLang="pl-PL" sz="2400"/>
              <a:t>15 kg dla drabin hakowych,</a:t>
            </a:r>
          </a:p>
          <a:p>
            <a:pPr>
              <a:buFontTx/>
              <a:buNone/>
            </a:pPr>
            <a:endParaRPr lang="pl-PL" altLang="pl-PL" sz="2400"/>
          </a:p>
          <a:p>
            <a:pPr>
              <a:buFontTx/>
              <a:buBlip>
                <a:blip r:embed="rId2"/>
              </a:buBlip>
            </a:pPr>
            <a:r>
              <a:rPr lang="pl-PL" altLang="pl-PL" sz="2400"/>
              <a:t>8 kg/mb długości drabiny dla wszystkich innych typów drabin.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a:xfrm>
            <a:off x="900113" y="1600200"/>
            <a:ext cx="7786687" cy="4525963"/>
          </a:xfrm>
        </p:spPr>
        <p:txBody>
          <a:bodyPr/>
          <a:lstStyle/>
          <a:p>
            <a:pPr>
              <a:lnSpc>
                <a:spcPct val="80000"/>
              </a:lnSpc>
              <a:buFontTx/>
              <a:buBlip>
                <a:blip r:embed="rId2"/>
              </a:buBlip>
            </a:pPr>
            <a:r>
              <a:rPr lang="pl-PL" altLang="pl-PL" sz="2400"/>
              <a:t>maksymalne siły potrzebne do wysunięcia przęsła drabiny:</a:t>
            </a:r>
          </a:p>
          <a:p>
            <a:pPr>
              <a:lnSpc>
                <a:spcPct val="80000"/>
              </a:lnSpc>
              <a:buFontTx/>
              <a:buNone/>
            </a:pPr>
            <a:endParaRPr lang="pl-PL" altLang="pl-PL" sz="2400"/>
          </a:p>
          <a:p>
            <a:pPr>
              <a:lnSpc>
                <a:spcPct val="80000"/>
              </a:lnSpc>
              <a:buFontTx/>
              <a:buBlip>
                <a:blip r:embed="rId2"/>
              </a:buBlip>
            </a:pPr>
            <a:r>
              <a:rPr lang="pl-PL" altLang="pl-PL" sz="2400"/>
              <a:t>drabiny wysuwane liną powinny się wysuwać pod     </a:t>
            </a:r>
          </a:p>
          <a:p>
            <a:pPr>
              <a:lnSpc>
                <a:spcPct val="80000"/>
              </a:lnSpc>
              <a:buFontTx/>
              <a:buNone/>
            </a:pPr>
            <a:r>
              <a:rPr lang="pl-PL" altLang="pl-PL" sz="2400"/>
              <a:t>    wpływem działania obciążenia  maksymalnie 50 kg,</a:t>
            </a:r>
          </a:p>
          <a:p>
            <a:pPr>
              <a:lnSpc>
                <a:spcPct val="80000"/>
              </a:lnSpc>
              <a:buFontTx/>
              <a:buNone/>
            </a:pPr>
            <a:endParaRPr lang="pl-PL" altLang="pl-PL" sz="2400"/>
          </a:p>
          <a:p>
            <a:pPr>
              <a:lnSpc>
                <a:spcPct val="80000"/>
              </a:lnSpc>
              <a:buFontTx/>
              <a:buBlip>
                <a:blip r:embed="rId2"/>
              </a:buBlip>
            </a:pPr>
            <a:r>
              <a:rPr lang="pl-PL" altLang="pl-PL" sz="2400"/>
              <a:t>drabiny wysuwane ręcznie podczas wchodzenia po nich  powinny się wysuwać pod wpływem działania </a:t>
            </a:r>
          </a:p>
          <a:p>
            <a:pPr>
              <a:lnSpc>
                <a:spcPct val="80000"/>
              </a:lnSpc>
              <a:buFontTx/>
              <a:buNone/>
            </a:pPr>
            <a:r>
              <a:rPr lang="pl-PL" altLang="pl-PL" sz="2400"/>
              <a:t>    obciążenia maksymalnie 25 kg .</a:t>
            </a:r>
          </a:p>
          <a:p>
            <a:pPr>
              <a:lnSpc>
                <a:spcPct val="80000"/>
              </a:lnSpc>
            </a:pPr>
            <a:endParaRPr lang="pl-PL" altLang="pl-PL"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1"/>
          </p:nvPr>
        </p:nvSpPr>
        <p:spPr>
          <a:xfrm>
            <a:off x="457200" y="1052513"/>
            <a:ext cx="8229600" cy="5805487"/>
          </a:xfrm>
        </p:spPr>
        <p:txBody>
          <a:bodyPr/>
          <a:lstStyle/>
          <a:p>
            <a:pPr marL="609600" indent="-609600" algn="just">
              <a:lnSpc>
                <a:spcPct val="80000"/>
              </a:lnSpc>
            </a:pPr>
            <a:endParaRPr lang="pl-PL" altLang="pl-PL" sz="2000">
              <a:latin typeface="Times New Roman" pitchFamily="18" charset="0"/>
            </a:endParaRPr>
          </a:p>
          <a:p>
            <a:pPr marL="609600" indent="-609600" algn="just">
              <a:lnSpc>
                <a:spcPct val="80000"/>
              </a:lnSpc>
              <a:buFontTx/>
              <a:buBlip>
                <a:blip r:embed="rId2"/>
              </a:buBlip>
            </a:pPr>
            <a:r>
              <a:rPr lang="pl-PL" altLang="pl-PL" sz="2400"/>
              <a:t>Podczas sprawiania drabiny przestrzegać instrukcji obsługi.</a:t>
            </a:r>
          </a:p>
          <a:p>
            <a:pPr marL="609600" indent="-609600" algn="just">
              <a:lnSpc>
                <a:spcPct val="80000"/>
              </a:lnSpc>
              <a:buFontTx/>
              <a:buBlip>
                <a:blip r:embed="rId2"/>
              </a:buBlip>
            </a:pPr>
            <a:r>
              <a:rPr lang="pl-PL" altLang="pl-PL" sz="2400"/>
              <a:t>Drabina powinna być ustawiana przy ścianie pod kątem 70±50</a:t>
            </a:r>
            <a:r>
              <a:rPr lang="en-US" altLang="pl-PL" sz="2400">
                <a:cs typeface="Times New Roman" pitchFamily="18" charset="0"/>
              </a:rPr>
              <a:t>º</a:t>
            </a:r>
            <a:r>
              <a:rPr lang="pl-PL" altLang="pl-PL" sz="2400"/>
              <a:t> do podłoża.</a:t>
            </a:r>
          </a:p>
          <a:p>
            <a:pPr marL="609600" indent="-609600" algn="just">
              <a:lnSpc>
                <a:spcPct val="80000"/>
              </a:lnSpc>
              <a:buFontTx/>
              <a:buBlip>
                <a:blip r:embed="rId2"/>
              </a:buBlip>
            </a:pPr>
            <a:r>
              <a:rPr lang="pl-PL" altLang="pl-PL" sz="2400"/>
              <a:t>Wierzchołek drabiny powinien wystawać ponad konstrukcję podpieranego elementu przynajmniej dwa szczeble.</a:t>
            </a:r>
          </a:p>
          <a:p>
            <a:pPr marL="609600" indent="-609600" algn="just">
              <a:lnSpc>
                <a:spcPct val="80000"/>
              </a:lnSpc>
              <a:buFontTx/>
              <a:buBlip>
                <a:blip r:embed="rId2"/>
              </a:buBlip>
            </a:pPr>
            <a:r>
              <a:rPr lang="pl-PL" altLang="pl-PL" sz="2400"/>
              <a:t>Po sprawieniu drabiny upewnić się, ze stopy drabiny stoją na stabilnym podłożu o takiej samej twardości.</a:t>
            </a:r>
          </a:p>
          <a:p>
            <a:pPr marL="609600" indent="-609600">
              <a:lnSpc>
                <a:spcPct val="80000"/>
              </a:lnSpc>
              <a:buFontTx/>
              <a:buBlip>
                <a:blip r:embed="rId2"/>
              </a:buBlip>
            </a:pPr>
            <a:r>
              <a:rPr lang="pl-PL" altLang="pl-PL" sz="2400"/>
              <a:t>Zabrania się sprawiania drabin w pobliżu napowietrznych linii energetycznych.</a:t>
            </a:r>
          </a:p>
          <a:p>
            <a:pPr marL="609600" indent="-609600">
              <a:lnSpc>
                <a:spcPct val="80000"/>
              </a:lnSpc>
              <a:buFontTx/>
              <a:buBlip>
                <a:blip r:embed="rId2"/>
              </a:buBlip>
            </a:pPr>
            <a:r>
              <a:rPr lang="pl-PL" altLang="pl-PL" sz="2400"/>
              <a:t>Wchodząc po drabinie powinno się przestrzegać zasady, zawsze chwytać za szczeble nie za bocznice oraz gdy lewa ręka sięga po kolejny szczebel to jednocześnie prawa stopa jest podnoszona na kolejny szczebel i tak na zmianę.  </a:t>
            </a:r>
          </a:p>
          <a:p>
            <a:pPr marL="609600" indent="-609600">
              <a:lnSpc>
                <a:spcPct val="80000"/>
              </a:lnSpc>
            </a:pPr>
            <a:endParaRPr lang="pl-PL" altLang="pl-PL" sz="2400"/>
          </a:p>
        </p:txBody>
      </p:sp>
      <p:sp>
        <p:nvSpPr>
          <p:cNvPr id="192516" name="Rectangle 4"/>
          <p:cNvSpPr>
            <a:spLocks noChangeArrowheads="1"/>
          </p:cNvSpPr>
          <p:nvPr/>
        </p:nvSpPr>
        <p:spPr bwMode="auto">
          <a:xfrm>
            <a:off x="755650" y="188913"/>
            <a:ext cx="76057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pl-PL" altLang="pl-PL" b="1">
                <a:latin typeface="Arial" charset="0"/>
              </a:rPr>
              <a:t>Podstawowe wymagania bhp podczas sprawiania drabin</a:t>
            </a:r>
            <a:r>
              <a:rPr lang="pl-PL" altLang="pl-PL" sz="2400" b="1"/>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457200" y="1557338"/>
            <a:ext cx="8229600" cy="4032250"/>
          </a:xfrm>
        </p:spPr>
        <p:txBody>
          <a:bodyPr/>
          <a:lstStyle/>
          <a:p>
            <a:pPr marL="609600" indent="-609600">
              <a:buFontTx/>
              <a:buBlip>
                <a:blip r:embed="rId2"/>
              </a:buBlip>
            </a:pPr>
            <a:r>
              <a:rPr lang="pl-PL" altLang="pl-PL" sz="2400"/>
              <a:t>Wchodząc po drabinie z linią gaśniczą wąż powinien być ułożony na szczeblach między nogami a prądownica powinna być przewieszona przez bark i zwisać na  plecach. Nie wolno prądownicy wkładać za pas strażacki.</a:t>
            </a:r>
          </a:p>
          <a:p>
            <a:pPr marL="609600" indent="-609600">
              <a:buFontTx/>
              <a:buNone/>
            </a:pPr>
            <a:endParaRPr lang="pl-PL" altLang="pl-PL" sz="2400"/>
          </a:p>
          <a:p>
            <a:pPr marL="609600" indent="-609600">
              <a:buFontTx/>
              <a:buBlip>
                <a:blip r:embed="rId2"/>
              </a:buBlip>
            </a:pPr>
            <a:r>
              <a:rPr lang="pl-PL" altLang="pl-PL" sz="2400"/>
              <a:t>Podczas akcji należy wchodzić na drabinę w uzbrojeniu osobistym ze zwolnionym zatrzaśnikiem zwróconym frontalnie do szczebli drabiny.</a:t>
            </a:r>
          </a:p>
        </p:txBody>
      </p:sp>
      <p:sp>
        <p:nvSpPr>
          <p:cNvPr id="193540" name="Rectangle 4"/>
          <p:cNvSpPr>
            <a:spLocks noChangeArrowheads="1"/>
          </p:cNvSpPr>
          <p:nvPr/>
        </p:nvSpPr>
        <p:spPr bwMode="auto">
          <a:xfrm>
            <a:off x="468313" y="3357563"/>
            <a:ext cx="813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pl-PL" altLang="pl-PL" sz="240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457200" y="836613"/>
            <a:ext cx="8229600" cy="5289550"/>
          </a:xfrm>
        </p:spPr>
        <p:txBody>
          <a:bodyPr/>
          <a:lstStyle/>
          <a:p>
            <a:pPr>
              <a:lnSpc>
                <a:spcPct val="90000"/>
              </a:lnSpc>
              <a:buFontTx/>
              <a:buBlip>
                <a:blip r:embed="rId2"/>
              </a:buBlip>
            </a:pPr>
            <a:r>
              <a:rPr lang="pl-PL" altLang="pl-PL" sz="2400"/>
              <a:t>Stopy drabiny powinny być zabezpieczone przed  </a:t>
            </a:r>
          </a:p>
          <a:p>
            <a:pPr>
              <a:lnSpc>
                <a:spcPct val="90000"/>
              </a:lnSpc>
              <a:buFontTx/>
              <a:buNone/>
            </a:pPr>
            <a:r>
              <a:rPr lang="pl-PL" altLang="pl-PL" sz="2400"/>
              <a:t>	przesunięciem w czasie gdy na drabinie pracują osoby.</a:t>
            </a:r>
          </a:p>
          <a:p>
            <a:pPr>
              <a:lnSpc>
                <a:spcPct val="90000"/>
              </a:lnSpc>
              <a:buFontTx/>
              <a:buNone/>
            </a:pPr>
            <a:endParaRPr lang="pl-PL" altLang="pl-PL" sz="2400"/>
          </a:p>
          <a:p>
            <a:pPr>
              <a:lnSpc>
                <a:spcPct val="90000"/>
              </a:lnSpc>
              <a:buFontTx/>
              <a:buBlip>
                <a:blip r:embed="rId2"/>
              </a:buBlip>
            </a:pPr>
            <a:r>
              <a:rPr lang="pl-PL" altLang="pl-PL" sz="2400"/>
              <a:t>Linia wężowa podczas prowadzenia działań na drabinie    </a:t>
            </a:r>
          </a:p>
          <a:p>
            <a:pPr>
              <a:lnSpc>
                <a:spcPct val="90000"/>
              </a:lnSpc>
              <a:buFontTx/>
              <a:buNone/>
            </a:pPr>
            <a:r>
              <a:rPr lang="pl-PL" altLang="pl-PL" sz="2400"/>
              <a:t>	powinna być podczepiona przy pomocy podpinki wężowej do szczebli drabiny.</a:t>
            </a:r>
          </a:p>
          <a:p>
            <a:pPr>
              <a:lnSpc>
                <a:spcPct val="90000"/>
              </a:lnSpc>
              <a:buFontTx/>
              <a:buNone/>
            </a:pPr>
            <a:r>
              <a:rPr lang="pl-PL" altLang="pl-PL" sz="2400"/>
              <a:t> </a:t>
            </a:r>
          </a:p>
          <a:p>
            <a:pPr>
              <a:lnSpc>
                <a:spcPct val="90000"/>
              </a:lnSpc>
              <a:buFontTx/>
              <a:buBlip>
                <a:blip r:embed="rId2"/>
              </a:buBlip>
            </a:pPr>
            <a:r>
              <a:rPr lang="pl-PL" altLang="pl-PL" sz="2400"/>
              <a:t>Podpinkę powinna być  zawsze pod łącznikiem a nie wokół samego węża.</a:t>
            </a:r>
          </a:p>
          <a:p>
            <a:pPr>
              <a:lnSpc>
                <a:spcPct val="90000"/>
              </a:lnSpc>
              <a:buFontTx/>
              <a:buNone/>
            </a:pPr>
            <a:r>
              <a:rPr lang="pl-PL" altLang="pl-PL" sz="2400"/>
              <a:t> </a:t>
            </a:r>
          </a:p>
          <a:p>
            <a:pPr>
              <a:lnSpc>
                <a:spcPct val="90000"/>
              </a:lnSpc>
              <a:buFontTx/>
              <a:buBlip>
                <a:blip r:embed="rId2"/>
              </a:buBlip>
            </a:pPr>
            <a:r>
              <a:rPr lang="pl-PL" altLang="pl-PL" sz="2400"/>
              <a:t>Dodatkowo za osobą, która operuje prądem wody powinna stać druga podtrzymując linię wężową.</a:t>
            </a:r>
          </a:p>
          <a:p>
            <a:pPr>
              <a:lnSpc>
                <a:spcPct val="90000"/>
              </a:lnSpc>
            </a:pPr>
            <a:endParaRPr lang="pl-PL" altLang="pl-PL"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0" y="260350"/>
            <a:ext cx="8686800" cy="5865813"/>
          </a:xfrm>
        </p:spPr>
        <p:txBody>
          <a:bodyPr/>
          <a:lstStyle/>
          <a:p>
            <a:pPr marL="609600" indent="-609600">
              <a:buFontTx/>
              <a:buBlip>
                <a:blip r:embed="rId2"/>
              </a:buBlip>
            </a:pPr>
            <a:r>
              <a:rPr lang="pl-PL" altLang="pl-PL" sz="2400"/>
              <a:t>Prądownicę również należy zamocować podpinką linkową do szczebla tak aby możliwe było swobodne podawanie prądów wody.</a:t>
            </a:r>
          </a:p>
        </p:txBody>
      </p:sp>
      <p:sp>
        <p:nvSpPr>
          <p:cNvPr id="194564" name="Rectangle 4"/>
          <p:cNvSpPr>
            <a:spLocks noChangeArrowheads="1"/>
          </p:cNvSpPr>
          <p:nvPr/>
        </p:nvSpPr>
        <p:spPr bwMode="auto">
          <a:xfrm>
            <a:off x="0" y="1700213"/>
            <a:ext cx="896461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9750" indent="-539750">
              <a:defRPr>
                <a:solidFill>
                  <a:schemeClr val="tx1"/>
                </a:solidFill>
                <a:latin typeface="Arial" charset="0"/>
              </a:defRPr>
            </a:lvl1pPr>
            <a:lvl2pPr marL="7191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Blip>
                <a:blip r:embed="rId2"/>
              </a:buBlip>
            </a:pPr>
            <a:r>
              <a:rPr lang="pl-PL" altLang="pl-PL" sz="2400"/>
              <a:t>Po zakończeniu gaszenia linie gaśniczą należy odwodnić a następnie prądownicę  przełożyć  przez bark i zejść z drabiny.</a:t>
            </a:r>
          </a:p>
          <a:p>
            <a:pPr>
              <a:buFontTx/>
              <a:buBlip>
                <a:blip r:embed="rId2"/>
              </a:buBlip>
            </a:pPr>
            <a:endParaRPr lang="pl-PL" altLang="pl-PL" sz="2400"/>
          </a:p>
          <a:p>
            <a:pPr>
              <a:buFontTx/>
              <a:buBlip>
                <a:blip r:embed="rId2"/>
              </a:buBlip>
            </a:pPr>
            <a:r>
              <a:rPr lang="pl-PL" altLang="pl-PL" sz="2400"/>
              <a:t>Można również opuścić prądownicę na dół wykonując  </a:t>
            </a:r>
          </a:p>
          <a:p>
            <a:r>
              <a:rPr lang="pl-PL" altLang="pl-PL" sz="2400"/>
              <a:t>	przechwyty wzdłuż węża do momentu zetknięcia prądownicy   z podłożem a następnie spuścić sam wąż.</a:t>
            </a:r>
          </a:p>
          <a:p>
            <a:r>
              <a:rPr lang="pl-PL" altLang="pl-PL" sz="2400"/>
              <a:t> </a:t>
            </a:r>
          </a:p>
          <a:p>
            <a:pPr>
              <a:buFontTx/>
              <a:buBlip>
                <a:blip r:embed="rId2"/>
              </a:buBlip>
            </a:pPr>
            <a:r>
              <a:rPr lang="pl-PL" altLang="pl-PL" sz="2400"/>
              <a:t>Podczas wysunięcia drabiny powyżej 70% przy silnych  </a:t>
            </a:r>
          </a:p>
          <a:p>
            <a:r>
              <a:rPr lang="pl-PL" altLang="pl-PL" sz="2400"/>
              <a:t>	wiatrach należy stosować dwie linki zabezpieczające, mocując je do wierzchołka drabiny i odciągając na boki stabilizować położenie drabiny.</a:t>
            </a:r>
          </a:p>
          <a:p>
            <a:endParaRPr lang="pl-PL" altLang="pl-PL" sz="2400"/>
          </a:p>
          <a:p>
            <a:endParaRPr lang="pl-PL" altLang="pl-PL" sz="2400"/>
          </a:p>
          <a:p>
            <a:r>
              <a:rPr lang="pl-PL" altLang="pl-PL"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a:xfrm>
            <a:off x="468313" y="2924175"/>
            <a:ext cx="8229600" cy="4525963"/>
          </a:xfrm>
        </p:spPr>
        <p:txBody>
          <a:bodyPr/>
          <a:lstStyle/>
          <a:p>
            <a:pPr algn="ctr">
              <a:buFontTx/>
              <a:buNone/>
            </a:pPr>
            <a:r>
              <a:rPr lang="pl-PL" altLang="pl-PL" sz="2800" b="1"/>
              <a:t>Typy drabin najczęściej stosowanych w działaniach ratowniczych: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8" name="Rectangle 6"/>
          <p:cNvSpPr>
            <a:spLocks noGrp="1" noChangeArrowheads="1"/>
          </p:cNvSpPr>
          <p:nvPr>
            <p:ph type="body" sz="half" idx="2"/>
          </p:nvPr>
        </p:nvSpPr>
        <p:spPr>
          <a:xfrm>
            <a:off x="3563938" y="188913"/>
            <a:ext cx="5400675" cy="6335712"/>
          </a:xfrm>
        </p:spPr>
        <p:txBody>
          <a:bodyPr/>
          <a:lstStyle/>
          <a:p>
            <a:pPr>
              <a:lnSpc>
                <a:spcPct val="90000"/>
              </a:lnSpc>
              <a:buFontTx/>
              <a:buNone/>
            </a:pPr>
            <a:r>
              <a:rPr lang="pl-PL" altLang="pl-PL" b="1"/>
              <a:t>Drabina słupkowa</a:t>
            </a:r>
          </a:p>
          <a:p>
            <a:pPr>
              <a:lnSpc>
                <a:spcPct val="90000"/>
              </a:lnSpc>
              <a:buFontTx/>
              <a:buNone/>
            </a:pPr>
            <a:endParaRPr lang="pl-PL" altLang="pl-PL" b="1"/>
          </a:p>
          <a:p>
            <a:pPr>
              <a:lnSpc>
                <a:spcPct val="90000"/>
              </a:lnSpc>
              <a:buFontTx/>
              <a:buBlip>
                <a:blip r:embed="rId2"/>
              </a:buBlip>
            </a:pPr>
            <a:r>
              <a:rPr lang="pl-PL" altLang="pl-PL" sz="2400"/>
              <a:t>Drabina dostępna – jednoosobowa.</a:t>
            </a:r>
          </a:p>
          <a:p>
            <a:pPr>
              <a:lnSpc>
                <a:spcPct val="90000"/>
              </a:lnSpc>
              <a:buFontTx/>
              <a:buBlip>
                <a:blip r:embed="rId2"/>
              </a:buBlip>
            </a:pPr>
            <a:r>
              <a:rPr lang="pl-PL" altLang="pl-PL" sz="2400"/>
              <a:t>Drabina składa się z jednego przęsła. </a:t>
            </a:r>
          </a:p>
          <a:p>
            <a:pPr>
              <a:lnSpc>
                <a:spcPct val="90000"/>
              </a:lnSpc>
              <a:buFontTx/>
              <a:buBlip>
                <a:blip r:embed="rId2"/>
              </a:buBlip>
            </a:pPr>
            <a:r>
              <a:rPr lang="pl-PL" altLang="pl-PL" sz="2400"/>
              <a:t>Bocznice drabiny wykonano z drewna sosnowego.</a:t>
            </a:r>
          </a:p>
          <a:p>
            <a:pPr>
              <a:lnSpc>
                <a:spcPct val="90000"/>
              </a:lnSpc>
              <a:buFontTx/>
              <a:buBlip>
                <a:blip r:embed="rId2"/>
              </a:buBlip>
            </a:pPr>
            <a:r>
              <a:rPr lang="pl-PL" altLang="pl-PL" sz="2400"/>
              <a:t>Szczeble wykonane z drewna bukowego w przekroju posiadają kształt prostokąta.</a:t>
            </a:r>
          </a:p>
          <a:p>
            <a:pPr>
              <a:lnSpc>
                <a:spcPct val="90000"/>
              </a:lnSpc>
              <a:buFontTx/>
              <a:buBlip>
                <a:blip r:embed="rId2"/>
              </a:buBlip>
            </a:pPr>
            <a:r>
              <a:rPr lang="pl-PL" altLang="pl-PL" sz="2400"/>
              <a:t>Masa drabiny wynosi 9,77 kg.</a:t>
            </a:r>
          </a:p>
          <a:p>
            <a:pPr>
              <a:lnSpc>
                <a:spcPct val="90000"/>
              </a:lnSpc>
              <a:buFontTx/>
              <a:buBlip>
                <a:blip r:embed="rId2"/>
              </a:buBlip>
            </a:pPr>
            <a:r>
              <a:rPr lang="pl-PL" altLang="pl-PL" sz="2400"/>
              <a:t>Długość drabiny rozłożonej 2972  mm.</a:t>
            </a:r>
          </a:p>
          <a:p>
            <a:pPr>
              <a:lnSpc>
                <a:spcPct val="90000"/>
              </a:lnSpc>
              <a:buFontTx/>
              <a:buBlip>
                <a:blip r:embed="rId2"/>
              </a:buBlip>
            </a:pPr>
            <a:r>
              <a:rPr lang="pl-PL" altLang="pl-PL" sz="2400"/>
              <a:t>Długość transportowa  3230 mm.</a:t>
            </a:r>
          </a:p>
          <a:p>
            <a:pPr>
              <a:lnSpc>
                <a:spcPct val="90000"/>
              </a:lnSpc>
              <a:buFontTx/>
              <a:buBlip>
                <a:blip r:embed="rId2"/>
              </a:buBlip>
            </a:pPr>
            <a:r>
              <a:rPr lang="pl-PL" altLang="pl-PL" sz="2400"/>
              <a:t>Ilość szczebli – 9 szt.</a:t>
            </a:r>
            <a:r>
              <a:rPr lang="pl-PL" altLang="pl-PL" sz="2400">
                <a:latin typeface="Times New Roman" pitchFamily="18" charset="0"/>
              </a:rPr>
              <a:t> </a:t>
            </a:r>
          </a:p>
        </p:txBody>
      </p:sp>
      <p:pic>
        <p:nvPicPr>
          <p:cNvPr id="197639" name="Picture 7" descr="widoksłup1_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081087"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0" name="Picture 8" descr="widok słup2_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88913"/>
            <a:ext cx="14351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Rectangle 11"/>
          <p:cNvSpPr>
            <a:spLocks noGrp="1" noChangeArrowheads="1"/>
          </p:cNvSpPr>
          <p:nvPr>
            <p:ph type="body" idx="1"/>
          </p:nvPr>
        </p:nvSpPr>
        <p:spPr>
          <a:xfrm>
            <a:off x="395288" y="1125538"/>
            <a:ext cx="8229600" cy="4525962"/>
          </a:xfrm>
        </p:spPr>
        <p:txBody>
          <a:bodyPr/>
          <a:lstStyle/>
          <a:p>
            <a:pPr algn="ctr">
              <a:buFontTx/>
              <a:buNone/>
            </a:pPr>
            <a:r>
              <a:rPr lang="pl-PL" altLang="pl-PL" sz="2800" b="1"/>
              <a:t>Przeznaczenie</a:t>
            </a:r>
          </a:p>
          <a:p>
            <a:pPr algn="ctr">
              <a:buFontTx/>
              <a:buNone/>
            </a:pPr>
            <a:endParaRPr lang="pl-PL" altLang="pl-PL" sz="2800" b="1"/>
          </a:p>
          <a:p>
            <a:pPr>
              <a:buFontTx/>
              <a:buNone/>
            </a:pPr>
            <a:r>
              <a:rPr lang="pl-PL" altLang="pl-PL" sz="2400"/>
              <a:t>Drabinę można używać do:</a:t>
            </a:r>
          </a:p>
          <a:p>
            <a:pPr>
              <a:buFontTx/>
              <a:buBlip>
                <a:blip r:embed="rId2"/>
              </a:buBlip>
            </a:pPr>
            <a:r>
              <a:rPr lang="pl-PL" altLang="pl-PL" sz="2400"/>
              <a:t>wejścia przez okna do budynków parterowych na niskie dachy,  </a:t>
            </a:r>
          </a:p>
          <a:p>
            <a:pPr>
              <a:buFontTx/>
              <a:buBlip>
                <a:blip r:embed="rId2"/>
              </a:buBlip>
            </a:pPr>
            <a:r>
              <a:rPr lang="pl-PL" altLang="pl-PL" sz="2400"/>
              <a:t>budowania przejścia po kruchym lodzie.</a:t>
            </a:r>
          </a:p>
          <a:p>
            <a:pPr>
              <a:buFontTx/>
              <a:buChar char="-"/>
            </a:pPr>
            <a:endParaRPr lang="pl-PL" altLang="pl-PL" sz="2400"/>
          </a:p>
          <a:p>
            <a:pPr>
              <a:buFontTx/>
              <a:buNone/>
            </a:pPr>
            <a:r>
              <a:rPr lang="pl-PL" altLang="pl-PL" sz="2400"/>
              <a:t>Zabrania się:</a:t>
            </a:r>
          </a:p>
          <a:p>
            <a:pPr>
              <a:buFontTx/>
              <a:buBlip>
                <a:blip r:embed="rId2"/>
              </a:buBlip>
            </a:pPr>
            <a:r>
              <a:rPr lang="pl-PL" altLang="pl-PL" sz="2400"/>
              <a:t>prowadzenia ewakuacji (znoszenie rannych itp.),</a:t>
            </a:r>
          </a:p>
          <a:p>
            <a:pPr>
              <a:buFontTx/>
              <a:buBlip>
                <a:blip r:embed="rId2"/>
              </a:buBlip>
            </a:pPr>
            <a:r>
              <a:rPr lang="pl-PL" altLang="pl-PL" sz="2400"/>
              <a:t>prowadzenia działań ratowniczych.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6" name="Rectangle 6"/>
          <p:cNvSpPr>
            <a:spLocks noGrp="1" noChangeArrowheads="1"/>
          </p:cNvSpPr>
          <p:nvPr>
            <p:ph type="body" sz="half" idx="2"/>
          </p:nvPr>
        </p:nvSpPr>
        <p:spPr>
          <a:xfrm>
            <a:off x="2916238" y="188913"/>
            <a:ext cx="6227762" cy="6480175"/>
          </a:xfrm>
        </p:spPr>
        <p:txBody>
          <a:bodyPr/>
          <a:lstStyle/>
          <a:p>
            <a:pPr>
              <a:lnSpc>
                <a:spcPct val="80000"/>
              </a:lnSpc>
              <a:buFontTx/>
              <a:buNone/>
            </a:pPr>
            <a:r>
              <a:rPr lang="pl-PL" altLang="pl-PL" b="1"/>
              <a:t>Drabina ratownicza, wysuwana trzyprzęsłowa trzyosobowa.</a:t>
            </a:r>
          </a:p>
          <a:p>
            <a:pPr>
              <a:lnSpc>
                <a:spcPct val="80000"/>
              </a:lnSpc>
              <a:buFontTx/>
              <a:buBlip>
                <a:blip r:embed="rId2"/>
              </a:buBlip>
            </a:pPr>
            <a:r>
              <a:rPr lang="pl-PL" altLang="pl-PL" sz="2400"/>
              <a:t>Drabina składa się z trzech przęseł. Bocznice drabiny wykonane z aluminiowych profili o przekroju prostokątnym. </a:t>
            </a:r>
          </a:p>
          <a:p>
            <a:pPr>
              <a:lnSpc>
                <a:spcPct val="80000"/>
              </a:lnSpc>
              <a:buFontTx/>
              <a:buBlip>
                <a:blip r:embed="rId2"/>
              </a:buBlip>
            </a:pPr>
            <a:r>
              <a:rPr lang="pl-PL" altLang="pl-PL" sz="2400"/>
              <a:t>Szczeble w przekroju posiadają kształt zbliżony do kwadratu.</a:t>
            </a:r>
          </a:p>
          <a:p>
            <a:pPr>
              <a:lnSpc>
                <a:spcPct val="80000"/>
              </a:lnSpc>
              <a:buFontTx/>
              <a:buBlip>
                <a:blip r:embed="rId2"/>
              </a:buBlip>
            </a:pPr>
            <a:r>
              <a:rPr lang="pl-PL" altLang="pl-PL" sz="2400"/>
              <a:t>Drążki podporowe wykonano z rur aluminiowych. Drążki podporowe pokryto wykładziną antypoślizgową na długości 2,10 m. </a:t>
            </a:r>
          </a:p>
          <a:p>
            <a:pPr>
              <a:lnSpc>
                <a:spcPct val="80000"/>
              </a:lnSpc>
              <a:buFontTx/>
              <a:buBlip>
                <a:blip r:embed="rId2"/>
              </a:buBlip>
            </a:pPr>
            <a:r>
              <a:rPr lang="pl-PL" altLang="pl-PL" sz="2400"/>
              <a:t>Ilość szczebli:  po 17 w każdym przęśle. </a:t>
            </a:r>
          </a:p>
          <a:p>
            <a:pPr>
              <a:lnSpc>
                <a:spcPct val="80000"/>
              </a:lnSpc>
              <a:buFontTx/>
              <a:buBlip>
                <a:blip r:embed="rId2"/>
              </a:buBlip>
            </a:pPr>
            <a:r>
              <a:rPr lang="pl-PL" altLang="pl-PL" sz="2400"/>
              <a:t>Masa całkowita drabiny wynosi 82,20 kg.      </a:t>
            </a:r>
          </a:p>
          <a:p>
            <a:pPr>
              <a:lnSpc>
                <a:spcPct val="80000"/>
              </a:lnSpc>
              <a:buFontTx/>
              <a:buBlip>
                <a:blip r:embed="rId2"/>
              </a:buBlip>
            </a:pPr>
            <a:r>
              <a:rPr lang="pl-PL" altLang="pl-PL" sz="2400"/>
              <a:t>Całkowita długość drabiny po wysunięciu wynosi 13905 mm.</a:t>
            </a:r>
          </a:p>
          <a:p>
            <a:pPr>
              <a:lnSpc>
                <a:spcPct val="80000"/>
              </a:lnSpc>
              <a:buFontTx/>
              <a:buBlip>
                <a:blip r:embed="rId2"/>
              </a:buBlip>
            </a:pPr>
            <a:r>
              <a:rPr lang="pl-PL" altLang="pl-PL" sz="2400"/>
              <a:t>Długość transportowa 5528 mm. </a:t>
            </a:r>
          </a:p>
          <a:p>
            <a:pPr>
              <a:lnSpc>
                <a:spcPct val="80000"/>
              </a:lnSpc>
              <a:buFontTx/>
              <a:buBlip>
                <a:blip r:embed="rId2"/>
              </a:buBlip>
            </a:pPr>
            <a:r>
              <a:rPr lang="pl-PL" altLang="pl-PL" sz="2400"/>
              <a:t>Przęsło środkowe i górne drabiny jest wysuwane przy pomocy liny.</a:t>
            </a:r>
          </a:p>
        </p:txBody>
      </p:sp>
      <p:pic>
        <p:nvPicPr>
          <p:cNvPr id="204808" name="Picture 8" descr="trzyprzęsłowa widok 2_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60350"/>
            <a:ext cx="2227263"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395288" y="2420938"/>
            <a:ext cx="8229600" cy="4437062"/>
          </a:xfrm>
        </p:spPr>
        <p:txBody>
          <a:bodyPr/>
          <a:lstStyle/>
          <a:p>
            <a:pPr marL="609600" indent="-609600">
              <a:buFontTx/>
              <a:buBlip>
                <a:blip r:embed="rId2"/>
              </a:buBlip>
            </a:pPr>
            <a:r>
              <a:rPr lang="pl-PL" altLang="pl-PL" sz="2400"/>
              <a:t>Drabina dostępna – drabina zaprojektowana do uzyskania dojścia do wskazanego miejsca. Drabiny takie nie są zalecane do ratowania osób przez zniesienie w dół lub wniesienie do góry.</a:t>
            </a:r>
          </a:p>
          <a:p>
            <a:pPr marL="609600" indent="-609600">
              <a:buFontTx/>
              <a:buBlip>
                <a:blip r:embed="rId2"/>
              </a:buBlip>
            </a:pPr>
            <a:r>
              <a:rPr lang="pl-PL" altLang="pl-PL" sz="2400"/>
              <a:t>Drabina hakowa – drabina wyposażona w hak lub haki służący (e) do zawieszania jej w czasie użycia.</a:t>
            </a:r>
          </a:p>
          <a:p>
            <a:pPr marL="609600" indent="-609600">
              <a:buFontTx/>
              <a:buBlip>
                <a:blip r:embed="rId2"/>
              </a:buBlip>
            </a:pPr>
            <a:r>
              <a:rPr lang="pl-PL" altLang="pl-PL" sz="2400"/>
              <a:t>Drabina ratownicza – drabina zaprojektowana do ratowania przez zniesienie w dół lub wniesienie do góry.</a:t>
            </a:r>
          </a:p>
          <a:p>
            <a:pPr marL="609600" indent="-609600"/>
            <a:endParaRPr lang="pl-PL" altLang="pl-PL" sz="2800"/>
          </a:p>
        </p:txBody>
      </p:sp>
      <p:sp>
        <p:nvSpPr>
          <p:cNvPr id="178180" name="Rectangle 4"/>
          <p:cNvSpPr>
            <a:spLocks noChangeArrowheads="1"/>
          </p:cNvSpPr>
          <p:nvPr/>
        </p:nvSpPr>
        <p:spPr bwMode="auto">
          <a:xfrm>
            <a:off x="250825" y="549275"/>
            <a:ext cx="85693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pl-PL" altLang="pl-PL" b="1">
                <a:latin typeface="Arial" charset="0"/>
              </a:rPr>
              <a:t>Obowiązująca od 2002 roku norma PN-EN 1147 „Drabiny przenośne dla straży pożarnej” wprowadza n/w podział drabin: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468313" y="765175"/>
            <a:ext cx="8229600" cy="3600450"/>
          </a:xfrm>
        </p:spPr>
        <p:txBody>
          <a:bodyPr/>
          <a:lstStyle/>
          <a:p>
            <a:pPr algn="ctr">
              <a:lnSpc>
                <a:spcPct val="80000"/>
              </a:lnSpc>
              <a:buFontTx/>
              <a:buNone/>
            </a:pPr>
            <a:r>
              <a:rPr lang="pl-PL" altLang="pl-PL" sz="2800" b="1"/>
              <a:t>Przeznaczenie:</a:t>
            </a:r>
          </a:p>
          <a:p>
            <a:pPr algn="ctr">
              <a:lnSpc>
                <a:spcPct val="80000"/>
              </a:lnSpc>
              <a:buFontTx/>
              <a:buNone/>
            </a:pPr>
            <a:endParaRPr lang="pl-PL" altLang="pl-PL" sz="2400"/>
          </a:p>
          <a:p>
            <a:pPr>
              <a:lnSpc>
                <a:spcPct val="80000"/>
              </a:lnSpc>
              <a:buFontTx/>
              <a:buNone/>
            </a:pPr>
            <a:r>
              <a:rPr lang="pl-PL" altLang="pl-PL" sz="2400"/>
              <a:t>Drabinę można używać do:</a:t>
            </a:r>
          </a:p>
          <a:p>
            <a:pPr>
              <a:lnSpc>
                <a:spcPct val="80000"/>
              </a:lnSpc>
              <a:buFontTx/>
              <a:buBlip>
                <a:blip r:embed="rId2"/>
              </a:buBlip>
            </a:pPr>
            <a:r>
              <a:rPr lang="pl-PL" altLang="pl-PL" sz="2400"/>
              <a:t>podawania prądów gaśniczych,  </a:t>
            </a:r>
          </a:p>
          <a:p>
            <a:pPr>
              <a:lnSpc>
                <a:spcPct val="80000"/>
              </a:lnSpc>
              <a:buFontTx/>
              <a:buBlip>
                <a:blip r:embed="rId2"/>
              </a:buBlip>
            </a:pPr>
            <a:r>
              <a:rPr lang="pl-PL" altLang="pl-PL" sz="2400"/>
              <a:t>prowadzenia ewakuacji (znoszenie z góry  i wynoszenie z wykopów  rannych itp.), </a:t>
            </a:r>
          </a:p>
          <a:p>
            <a:pPr>
              <a:lnSpc>
                <a:spcPct val="80000"/>
              </a:lnSpc>
              <a:buFontTx/>
              <a:buBlip>
                <a:blip r:embed="rId2"/>
              </a:buBlip>
            </a:pPr>
            <a:r>
              <a:rPr lang="pl-PL" altLang="pl-PL" sz="2400"/>
              <a:t>budowania przepraw poziomych przez rowy, dachy,</a:t>
            </a:r>
          </a:p>
          <a:p>
            <a:pPr>
              <a:lnSpc>
                <a:spcPct val="80000"/>
              </a:lnSpc>
              <a:buFontTx/>
              <a:buBlip>
                <a:blip r:embed="rId2"/>
              </a:buBlip>
            </a:pPr>
            <a:r>
              <a:rPr lang="pl-PL" altLang="pl-PL" sz="2400"/>
              <a:t>przejścia po kruchym lodzie itp.</a:t>
            </a:r>
            <a:r>
              <a:rPr lang="pl-PL" altLang="pl-PL" sz="2400" b="1"/>
              <a:t> </a:t>
            </a:r>
          </a:p>
        </p:txBody>
      </p:sp>
      <p:pic>
        <p:nvPicPr>
          <p:cNvPr id="206852" name="Picture 4" descr="trzyprzęsłowa wid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32263"/>
            <a:ext cx="84963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8" name="Rectangle 6"/>
          <p:cNvSpPr>
            <a:spLocks noGrp="1" noChangeArrowheads="1"/>
          </p:cNvSpPr>
          <p:nvPr>
            <p:ph type="body" sz="half" idx="2"/>
          </p:nvPr>
        </p:nvSpPr>
        <p:spPr>
          <a:xfrm>
            <a:off x="2987675" y="476250"/>
            <a:ext cx="6156325" cy="5649913"/>
          </a:xfrm>
        </p:spPr>
        <p:txBody>
          <a:bodyPr/>
          <a:lstStyle/>
          <a:p>
            <a:pPr>
              <a:lnSpc>
                <a:spcPct val="80000"/>
              </a:lnSpc>
              <a:buFontTx/>
              <a:buNone/>
            </a:pPr>
            <a:r>
              <a:rPr lang="pl-PL" altLang="pl-PL" sz="2400" b="1">
                <a:latin typeface="Times New Roman" pitchFamily="18" charset="0"/>
              </a:rPr>
              <a:t>    </a:t>
            </a:r>
            <a:r>
              <a:rPr lang="pl-PL" altLang="pl-PL" b="1"/>
              <a:t>Drabina ratownicza wysuwana – dwuosobowa 2</a:t>
            </a:r>
            <a:r>
              <a:rPr lang="pl-PL" altLang="pl-PL" b="1">
                <a:sym typeface="Symbol" pitchFamily="18" charset="2"/>
              </a:rPr>
              <a:t></a:t>
            </a:r>
            <a:r>
              <a:rPr lang="pl-PL" altLang="pl-PL" b="1"/>
              <a:t>18 S</a:t>
            </a:r>
          </a:p>
          <a:p>
            <a:pPr>
              <a:lnSpc>
                <a:spcPct val="80000"/>
              </a:lnSpc>
              <a:buFontTx/>
              <a:buBlip>
                <a:blip r:embed="rId2"/>
              </a:buBlip>
            </a:pPr>
            <a:r>
              <a:rPr lang="pl-PL" altLang="pl-PL" sz="2400"/>
              <a:t>Drabina składa się z dwóch  przęseł. Bocznice  drabiny wykonane z aluminiowych profili o przekroju prostokątnym.</a:t>
            </a:r>
          </a:p>
          <a:p>
            <a:pPr>
              <a:lnSpc>
                <a:spcPct val="80000"/>
              </a:lnSpc>
              <a:buFontTx/>
              <a:buBlip>
                <a:blip r:embed="rId2"/>
              </a:buBlip>
            </a:pPr>
            <a:r>
              <a:rPr lang="pl-PL" altLang="pl-PL" sz="2400"/>
              <a:t>Aluminiowe szczeble w przekroju posiadają kształt zbliżony do kwadratu.   </a:t>
            </a:r>
          </a:p>
          <a:p>
            <a:pPr>
              <a:lnSpc>
                <a:spcPct val="80000"/>
              </a:lnSpc>
              <a:buFontTx/>
              <a:buBlip>
                <a:blip r:embed="rId2"/>
              </a:buBlip>
            </a:pPr>
            <a:r>
              <a:rPr lang="pl-PL" altLang="pl-PL" sz="2400"/>
              <a:t>Ilość szczebli: symbol oznacza dwa przęsła po 18 szczebli.</a:t>
            </a:r>
          </a:p>
          <a:p>
            <a:pPr>
              <a:lnSpc>
                <a:spcPct val="80000"/>
              </a:lnSpc>
              <a:buFontTx/>
              <a:buBlip>
                <a:blip r:embed="rId2"/>
              </a:buBlip>
            </a:pPr>
            <a:r>
              <a:rPr lang="pl-PL" altLang="pl-PL" sz="2400"/>
              <a:t>Masa całkowita drabiny wynosi 30,50 kg.</a:t>
            </a:r>
          </a:p>
          <a:p>
            <a:pPr>
              <a:lnSpc>
                <a:spcPct val="80000"/>
              </a:lnSpc>
              <a:buFontTx/>
              <a:buBlip>
                <a:blip r:embed="rId2"/>
              </a:buBlip>
            </a:pPr>
            <a:r>
              <a:rPr lang="pl-PL" altLang="pl-PL" sz="2400"/>
              <a:t>Długość transportowa 5223 mm </a:t>
            </a:r>
          </a:p>
          <a:p>
            <a:pPr>
              <a:lnSpc>
                <a:spcPct val="80000"/>
              </a:lnSpc>
              <a:buFontTx/>
              <a:buBlip>
                <a:blip r:embed="rId2"/>
              </a:buBlip>
            </a:pPr>
            <a:r>
              <a:rPr lang="pl-PL" altLang="pl-PL" sz="2400"/>
              <a:t>Całkowita długość drabiny po wysunięciu wynosi 9420 mm.</a:t>
            </a:r>
          </a:p>
          <a:p>
            <a:pPr>
              <a:lnSpc>
                <a:spcPct val="80000"/>
              </a:lnSpc>
              <a:buFontTx/>
              <a:buBlip>
                <a:blip r:embed="rId2"/>
              </a:buBlip>
            </a:pPr>
            <a:r>
              <a:rPr lang="pl-PL" altLang="pl-PL" sz="2400"/>
              <a:t>Górne przęsło drabiny jest wysuwane przy pomocy liny.</a:t>
            </a:r>
          </a:p>
          <a:p>
            <a:pPr>
              <a:lnSpc>
                <a:spcPct val="80000"/>
              </a:lnSpc>
              <a:buFontTx/>
              <a:buNone/>
            </a:pPr>
            <a:endParaRPr lang="pl-PL" altLang="pl-PL" sz="2400"/>
          </a:p>
        </p:txBody>
      </p:sp>
      <p:pic>
        <p:nvPicPr>
          <p:cNvPr id="207879" name="Picture 7" descr="dwuprzęsłow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2160587"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idx="1"/>
          </p:nvPr>
        </p:nvSpPr>
        <p:spPr>
          <a:xfrm>
            <a:off x="395288" y="1412875"/>
            <a:ext cx="8229600" cy="4525963"/>
          </a:xfrm>
        </p:spPr>
        <p:txBody>
          <a:bodyPr/>
          <a:lstStyle/>
          <a:p>
            <a:pPr>
              <a:buFontTx/>
              <a:buNone/>
            </a:pPr>
            <a:r>
              <a:rPr lang="pl-PL" altLang="pl-PL" sz="2400"/>
              <a:t>  </a:t>
            </a:r>
          </a:p>
          <a:p>
            <a:pPr>
              <a:buFontTx/>
              <a:buNone/>
            </a:pPr>
            <a:r>
              <a:rPr lang="pl-PL" altLang="pl-PL" sz="2400"/>
              <a:t>Drabinę można używać do:</a:t>
            </a:r>
          </a:p>
          <a:p>
            <a:pPr>
              <a:buFontTx/>
              <a:buNone/>
            </a:pPr>
            <a:endParaRPr lang="pl-PL" altLang="pl-PL" sz="2400"/>
          </a:p>
          <a:p>
            <a:pPr>
              <a:buFontTx/>
              <a:buBlip>
                <a:blip r:embed="rId2"/>
              </a:buBlip>
            </a:pPr>
            <a:r>
              <a:rPr lang="pl-PL" altLang="pl-PL" sz="2400"/>
              <a:t>podawania prądów gaśniczych,  </a:t>
            </a:r>
          </a:p>
          <a:p>
            <a:pPr>
              <a:buFontTx/>
              <a:buBlip>
                <a:blip r:embed="rId2"/>
              </a:buBlip>
            </a:pPr>
            <a:r>
              <a:rPr lang="pl-PL" altLang="pl-PL" sz="2400"/>
              <a:t>prowadzenia ewakuacji (znoszenie z góry  i    wynoszenie z wykopów  rannych itp.), </a:t>
            </a:r>
          </a:p>
          <a:p>
            <a:pPr>
              <a:buFontTx/>
              <a:buBlip>
                <a:blip r:embed="rId2"/>
              </a:buBlip>
            </a:pPr>
            <a:r>
              <a:rPr lang="pl-PL" altLang="pl-PL" sz="2400"/>
              <a:t>budowania przepraw poziomych przez rowy, dachy,                 przejścia po kruchym lodzie itp. </a:t>
            </a:r>
          </a:p>
        </p:txBody>
      </p:sp>
      <p:sp>
        <p:nvSpPr>
          <p:cNvPr id="209924" name="Rectangle 4"/>
          <p:cNvSpPr>
            <a:spLocks noChangeArrowheads="1"/>
          </p:cNvSpPr>
          <p:nvPr/>
        </p:nvSpPr>
        <p:spPr bwMode="auto">
          <a:xfrm>
            <a:off x="3563938" y="765175"/>
            <a:ext cx="2617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b="1">
                <a:latin typeface="Arial" charset="0"/>
              </a:rPr>
              <a:t>Przeznaczenie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0" name="Rectangle 6"/>
          <p:cNvSpPr>
            <a:spLocks noGrp="1" noChangeArrowheads="1"/>
          </p:cNvSpPr>
          <p:nvPr>
            <p:ph type="body" sz="half" idx="2"/>
          </p:nvPr>
        </p:nvSpPr>
        <p:spPr>
          <a:xfrm>
            <a:off x="2843213" y="765175"/>
            <a:ext cx="6300787" cy="5903913"/>
          </a:xfrm>
        </p:spPr>
        <p:txBody>
          <a:bodyPr/>
          <a:lstStyle/>
          <a:p>
            <a:pPr algn="ctr">
              <a:lnSpc>
                <a:spcPct val="90000"/>
              </a:lnSpc>
              <a:buFontTx/>
              <a:buNone/>
            </a:pPr>
            <a:r>
              <a:rPr lang="pl-PL" altLang="pl-PL" b="1"/>
              <a:t>Drabina ratownicza, wysuwana, dwuosobowa 3</a:t>
            </a:r>
            <a:r>
              <a:rPr lang="pl-PL" altLang="pl-PL" b="1">
                <a:sym typeface="Symbol" pitchFamily="18" charset="2"/>
              </a:rPr>
              <a:t></a:t>
            </a:r>
            <a:r>
              <a:rPr lang="pl-PL" altLang="pl-PL" b="1"/>
              <a:t>14 S</a:t>
            </a:r>
          </a:p>
          <a:p>
            <a:pPr>
              <a:lnSpc>
                <a:spcPct val="90000"/>
              </a:lnSpc>
              <a:buFontTx/>
              <a:buBlip>
                <a:blip r:embed="rId2"/>
              </a:buBlip>
            </a:pPr>
            <a:r>
              <a:rPr lang="pl-PL" altLang="pl-PL" sz="2400"/>
              <a:t>Drabina składa się z trzech przęseł. Bocznice drabiny wykonane z aluminiowych profili o przekroju prostokątnym. Szczeble w przekroju posiadają kształt zbliżony do kwadratu.   </a:t>
            </a:r>
          </a:p>
          <a:p>
            <a:pPr>
              <a:lnSpc>
                <a:spcPct val="90000"/>
              </a:lnSpc>
              <a:buFontTx/>
              <a:buBlip>
                <a:blip r:embed="rId2"/>
              </a:buBlip>
            </a:pPr>
            <a:r>
              <a:rPr lang="pl-PL" altLang="pl-PL" sz="2400"/>
              <a:t>Ilość szczebli: symbol 3</a:t>
            </a:r>
            <a:r>
              <a:rPr lang="pl-PL" altLang="pl-PL" sz="2400">
                <a:sym typeface="Symbol" pitchFamily="18" charset="2"/>
              </a:rPr>
              <a:t></a:t>
            </a:r>
            <a:r>
              <a:rPr lang="pl-PL" altLang="pl-PL" sz="2400"/>
              <a:t>14 S oznacza trzy przęsła po 14 szczebli.    </a:t>
            </a:r>
          </a:p>
          <a:p>
            <a:pPr>
              <a:lnSpc>
                <a:spcPct val="90000"/>
              </a:lnSpc>
              <a:buFontTx/>
              <a:buBlip>
                <a:blip r:embed="rId2"/>
              </a:buBlip>
            </a:pPr>
            <a:r>
              <a:rPr lang="pl-PL" altLang="pl-PL" sz="2400"/>
              <a:t>Masa drabiny 47,0 kg. </a:t>
            </a:r>
          </a:p>
          <a:p>
            <a:pPr>
              <a:lnSpc>
                <a:spcPct val="90000"/>
              </a:lnSpc>
              <a:buFontTx/>
              <a:buBlip>
                <a:blip r:embed="rId2"/>
              </a:buBlip>
            </a:pPr>
            <a:r>
              <a:rPr lang="pl-PL" altLang="pl-PL" sz="2400"/>
              <a:t>Całkowita długość drabiny po wysunięciu wynosi 9760 mm.</a:t>
            </a:r>
          </a:p>
          <a:p>
            <a:pPr>
              <a:lnSpc>
                <a:spcPct val="90000"/>
              </a:lnSpc>
              <a:buFontTx/>
              <a:buBlip>
                <a:blip r:embed="rId2"/>
              </a:buBlip>
            </a:pPr>
            <a:r>
              <a:rPr lang="pl-PL" altLang="pl-PL" sz="2400"/>
              <a:t>Długość transportowa 4175 mm.</a:t>
            </a:r>
          </a:p>
          <a:p>
            <a:pPr>
              <a:lnSpc>
                <a:spcPct val="90000"/>
              </a:lnSpc>
              <a:buFontTx/>
              <a:buBlip>
                <a:blip r:embed="rId2"/>
              </a:buBlip>
            </a:pPr>
            <a:r>
              <a:rPr lang="pl-PL" altLang="pl-PL" sz="2400"/>
              <a:t>Górne i środkowe przęsło drabiny jest wysuwane przy pomocy liny.</a:t>
            </a:r>
          </a:p>
        </p:txBody>
      </p:sp>
      <p:pic>
        <p:nvPicPr>
          <p:cNvPr id="210951" name="Picture 7" descr="trzyprzęsłowa"/>
          <p:cNvPicPr>
            <a:picLocks noChangeAspect="1" noChangeArrowheads="1"/>
          </p:cNvPicPr>
          <p:nvPr/>
        </p:nvPicPr>
        <p:blipFill>
          <a:blip r:embed="rId3">
            <a:extLst>
              <a:ext uri="{28A0092B-C50C-407E-A947-70E740481C1C}">
                <a14:useLocalDpi xmlns:a14="http://schemas.microsoft.com/office/drawing/2010/main" val="0"/>
              </a:ext>
            </a:extLst>
          </a:blip>
          <a:srcRect l="9404" r="9404"/>
          <a:stretch>
            <a:fillRect/>
          </a:stretch>
        </p:blipFill>
        <p:spPr bwMode="auto">
          <a:xfrm>
            <a:off x="739775" y="260350"/>
            <a:ext cx="1773238"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395288" y="1628775"/>
            <a:ext cx="8229600" cy="4032250"/>
          </a:xfrm>
        </p:spPr>
        <p:txBody>
          <a:bodyPr/>
          <a:lstStyle/>
          <a:p>
            <a:pPr>
              <a:buFontTx/>
              <a:buNone/>
            </a:pPr>
            <a:r>
              <a:rPr lang="pl-PL" altLang="pl-PL" sz="2400"/>
              <a:t>   Drabinę można używać do:</a:t>
            </a:r>
          </a:p>
          <a:p>
            <a:pPr>
              <a:buFontTx/>
              <a:buNone/>
            </a:pPr>
            <a:endParaRPr lang="pl-PL" altLang="pl-PL" sz="2400"/>
          </a:p>
          <a:p>
            <a:pPr>
              <a:buFontTx/>
              <a:buBlip>
                <a:blip r:embed="rId2"/>
              </a:buBlip>
            </a:pPr>
            <a:r>
              <a:rPr lang="pl-PL" altLang="pl-PL" sz="2400"/>
              <a:t>podawania prądów gaśniczych,  </a:t>
            </a:r>
          </a:p>
          <a:p>
            <a:pPr>
              <a:buFontTx/>
              <a:buBlip>
                <a:blip r:embed="rId2"/>
              </a:buBlip>
            </a:pPr>
            <a:r>
              <a:rPr lang="pl-PL" altLang="pl-PL" sz="2400"/>
              <a:t>prowadzenia ewakuacji (znoszenie z góry  i wynoszenie z wykopów  rannych itp.), </a:t>
            </a:r>
          </a:p>
          <a:p>
            <a:pPr>
              <a:buFontTx/>
              <a:buBlip>
                <a:blip r:embed="rId2"/>
              </a:buBlip>
            </a:pPr>
            <a:r>
              <a:rPr lang="pl-PL" altLang="pl-PL" sz="2400"/>
              <a:t>budowania przepraw poziomych przez rowy, dachy,         </a:t>
            </a:r>
          </a:p>
          <a:p>
            <a:pPr>
              <a:buFontTx/>
              <a:buBlip>
                <a:blip r:embed="rId2"/>
              </a:buBlip>
            </a:pPr>
            <a:r>
              <a:rPr lang="pl-PL" altLang="pl-PL" sz="2400"/>
              <a:t>przejścia po kruchym lodzie itp.</a:t>
            </a:r>
            <a:r>
              <a:rPr lang="pl-PL" altLang="pl-PL"/>
              <a:t> </a:t>
            </a:r>
          </a:p>
        </p:txBody>
      </p:sp>
      <p:sp>
        <p:nvSpPr>
          <p:cNvPr id="212996" name="Rectangle 4"/>
          <p:cNvSpPr>
            <a:spLocks noChangeArrowheads="1"/>
          </p:cNvSpPr>
          <p:nvPr/>
        </p:nvSpPr>
        <p:spPr bwMode="auto">
          <a:xfrm>
            <a:off x="3276600" y="765175"/>
            <a:ext cx="2598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b="1">
                <a:latin typeface="Arial" charset="0"/>
              </a:rPr>
              <a:t>Przeznaczen</a:t>
            </a:r>
            <a:r>
              <a:rPr lang="pl-PL" altLang="pl-PL">
                <a:latin typeface="Arial" charset="0"/>
              </a:rPr>
              <a:t>ie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body" sz="half" idx="2"/>
          </p:nvPr>
        </p:nvSpPr>
        <p:spPr>
          <a:xfrm>
            <a:off x="2771775" y="0"/>
            <a:ext cx="6372225" cy="6858000"/>
          </a:xfrm>
        </p:spPr>
        <p:txBody>
          <a:bodyPr/>
          <a:lstStyle/>
          <a:p>
            <a:pPr marL="176213" indent="-176213">
              <a:lnSpc>
                <a:spcPct val="80000"/>
              </a:lnSpc>
              <a:buFontTx/>
              <a:buNone/>
            </a:pPr>
            <a:r>
              <a:rPr lang="pl-PL" altLang="pl-PL" b="1"/>
              <a:t>Drabina ratownicza, wysuwana, </a:t>
            </a:r>
          </a:p>
          <a:p>
            <a:pPr marL="176213" indent="-176213">
              <a:lnSpc>
                <a:spcPct val="80000"/>
              </a:lnSpc>
              <a:buFontTx/>
              <a:buNone/>
            </a:pPr>
            <a:r>
              <a:rPr lang="pl-PL" altLang="pl-PL" b="1"/>
              <a:t>dwuosobowa D10 W</a:t>
            </a:r>
          </a:p>
          <a:p>
            <a:pPr marL="176213" indent="-176213">
              <a:lnSpc>
                <a:spcPct val="80000"/>
              </a:lnSpc>
              <a:buFontTx/>
              <a:buBlip>
                <a:blip r:embed="rId2"/>
              </a:buBlip>
            </a:pPr>
            <a:r>
              <a:rPr lang="pl-PL" altLang="pl-PL" sz="2400"/>
              <a:t> Drabina składa się z dwóch przęseł.  </a:t>
            </a:r>
          </a:p>
          <a:p>
            <a:pPr marL="176213" indent="-176213">
              <a:lnSpc>
                <a:spcPct val="80000"/>
              </a:lnSpc>
              <a:buFontTx/>
              <a:buNone/>
            </a:pPr>
            <a:r>
              <a:rPr lang="pl-PL" altLang="pl-PL" sz="2400"/>
              <a:t>	 Bocznice drabiny wykonano drewna   </a:t>
            </a:r>
          </a:p>
          <a:p>
            <a:pPr marL="176213" indent="-176213">
              <a:lnSpc>
                <a:spcPct val="80000"/>
              </a:lnSpc>
              <a:buFontTx/>
              <a:buNone/>
            </a:pPr>
            <a:r>
              <a:rPr lang="pl-PL" altLang="pl-PL" sz="2400"/>
              <a:t>   sosnowego. Szczeble wykonano z drewna   </a:t>
            </a:r>
          </a:p>
          <a:p>
            <a:pPr marL="176213" indent="-176213">
              <a:lnSpc>
                <a:spcPct val="80000"/>
              </a:lnSpc>
              <a:buFontTx/>
              <a:buNone/>
            </a:pPr>
            <a:r>
              <a:rPr lang="pl-PL" altLang="pl-PL" sz="2400"/>
              <a:t>   bukowego w przekroju posiadają kształt  </a:t>
            </a:r>
          </a:p>
          <a:p>
            <a:pPr marL="176213" indent="-176213">
              <a:lnSpc>
                <a:spcPct val="80000"/>
              </a:lnSpc>
              <a:buFontTx/>
              <a:buNone/>
            </a:pPr>
            <a:r>
              <a:rPr lang="pl-PL" altLang="pl-PL" sz="2400"/>
              <a:t>   prostokąta.</a:t>
            </a:r>
          </a:p>
          <a:p>
            <a:pPr marL="176213" indent="-176213">
              <a:lnSpc>
                <a:spcPct val="80000"/>
              </a:lnSpc>
              <a:buFontTx/>
              <a:buBlip>
                <a:blip r:embed="rId2"/>
              </a:buBlip>
            </a:pPr>
            <a:r>
              <a:rPr lang="pl-PL" altLang="pl-PL" sz="2400"/>
              <a:t> Drążki podporowe wykonano ze  </a:t>
            </a:r>
          </a:p>
          <a:p>
            <a:pPr marL="176213" indent="-176213">
              <a:lnSpc>
                <a:spcPct val="80000"/>
              </a:lnSpc>
              <a:buFontTx/>
              <a:buNone/>
            </a:pPr>
            <a:r>
              <a:rPr lang="pl-PL" altLang="pl-PL" sz="2400"/>
              <a:t>    stalowych  rur. </a:t>
            </a:r>
          </a:p>
          <a:p>
            <a:pPr marL="176213" indent="-176213">
              <a:lnSpc>
                <a:spcPct val="80000"/>
              </a:lnSpc>
              <a:buFontTx/>
              <a:buBlip>
                <a:blip r:embed="rId2"/>
              </a:buBlip>
            </a:pPr>
            <a:r>
              <a:rPr lang="pl-PL" altLang="pl-PL" sz="2400"/>
              <a:t> Ilość szczebli: 17 w każdym przęśle.          </a:t>
            </a:r>
          </a:p>
          <a:p>
            <a:pPr marL="176213" indent="-176213">
              <a:lnSpc>
                <a:spcPct val="80000"/>
              </a:lnSpc>
              <a:buFontTx/>
              <a:buBlip>
                <a:blip r:embed="rId2"/>
              </a:buBlip>
            </a:pPr>
            <a:r>
              <a:rPr lang="pl-PL" altLang="pl-PL" sz="2400"/>
              <a:t> Masa całkowita drabiny wynosi 77-80 kg.</a:t>
            </a:r>
          </a:p>
          <a:p>
            <a:pPr marL="176213" indent="-176213">
              <a:lnSpc>
                <a:spcPct val="80000"/>
              </a:lnSpc>
              <a:buFontTx/>
              <a:buBlip>
                <a:blip r:embed="rId2"/>
              </a:buBlip>
            </a:pPr>
            <a:r>
              <a:rPr lang="pl-PL" altLang="pl-PL" sz="2400"/>
              <a:t> Całkowita długość drabiny po wysunięciu  </a:t>
            </a:r>
          </a:p>
          <a:p>
            <a:pPr marL="176213" indent="-176213">
              <a:lnSpc>
                <a:spcPct val="80000"/>
              </a:lnSpc>
              <a:buFontTx/>
              <a:buNone/>
            </a:pPr>
            <a:r>
              <a:rPr lang="pl-PL" altLang="pl-PL" sz="2400"/>
              <a:t>    wynosi 10050 mm.</a:t>
            </a:r>
          </a:p>
          <a:p>
            <a:pPr marL="176213" indent="-176213">
              <a:lnSpc>
                <a:spcPct val="80000"/>
              </a:lnSpc>
              <a:buFontTx/>
              <a:buBlip>
                <a:blip r:embed="rId2"/>
              </a:buBlip>
            </a:pPr>
            <a:r>
              <a:rPr lang="pl-PL" altLang="pl-PL" sz="2400"/>
              <a:t> Długość transportowa 5890 mm. </a:t>
            </a:r>
          </a:p>
          <a:p>
            <a:pPr marL="176213" indent="-176213">
              <a:lnSpc>
                <a:spcPct val="80000"/>
              </a:lnSpc>
              <a:buFontTx/>
              <a:buBlip>
                <a:blip r:embed="rId2"/>
              </a:buBlip>
            </a:pPr>
            <a:r>
              <a:rPr lang="pl-PL" altLang="pl-PL" sz="2400"/>
              <a:t> Górne przęsło drabiny jest wysuwane przy    </a:t>
            </a:r>
          </a:p>
          <a:p>
            <a:pPr marL="176213" indent="-176213">
              <a:lnSpc>
                <a:spcPct val="80000"/>
              </a:lnSpc>
              <a:buFontTx/>
              <a:buNone/>
            </a:pPr>
            <a:r>
              <a:rPr lang="pl-PL" altLang="pl-PL" sz="2400"/>
              <a:t>    pomocy liny.</a:t>
            </a:r>
          </a:p>
          <a:p>
            <a:pPr marL="176213" indent="-176213">
              <a:lnSpc>
                <a:spcPct val="80000"/>
              </a:lnSpc>
              <a:buFontTx/>
              <a:buBlip>
                <a:blip r:embed="rId2"/>
              </a:buBlip>
            </a:pPr>
            <a:r>
              <a:rPr lang="pl-PL" altLang="pl-PL" sz="2400"/>
              <a:t> Symbol D10W oznacza drabinę drewnianą,  </a:t>
            </a:r>
          </a:p>
          <a:p>
            <a:pPr marL="176213" indent="-176213">
              <a:lnSpc>
                <a:spcPct val="80000"/>
              </a:lnSpc>
              <a:buFontTx/>
              <a:buNone/>
            </a:pPr>
            <a:r>
              <a:rPr lang="pl-PL" altLang="pl-PL" sz="2400"/>
              <a:t>    wysuwaną o maksymalnej długości 10 m.</a:t>
            </a:r>
          </a:p>
        </p:txBody>
      </p:sp>
      <p:pic>
        <p:nvPicPr>
          <p:cNvPr id="214023" name="Picture 7" descr="1d"/>
          <p:cNvPicPr>
            <a:picLocks noChangeAspect="1" noChangeArrowheads="1"/>
          </p:cNvPicPr>
          <p:nvPr/>
        </p:nvPicPr>
        <p:blipFill>
          <a:blip r:embed="rId3" cstate="print">
            <a:lum bright="-6000" contrast="8000"/>
            <a:extLst>
              <a:ext uri="{28A0092B-C50C-407E-A947-70E740481C1C}">
                <a14:useLocalDpi xmlns:a14="http://schemas.microsoft.com/office/drawing/2010/main" val="0"/>
              </a:ext>
            </a:extLst>
          </a:blip>
          <a:srcRect/>
          <a:stretch>
            <a:fillRect/>
          </a:stretch>
        </p:blipFill>
        <p:spPr bwMode="auto">
          <a:xfrm>
            <a:off x="468313" y="692150"/>
            <a:ext cx="22098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type="body" idx="1"/>
          </p:nvPr>
        </p:nvSpPr>
        <p:spPr/>
        <p:txBody>
          <a:bodyPr/>
          <a:lstStyle/>
          <a:p>
            <a:pPr>
              <a:buFontTx/>
              <a:buNone/>
            </a:pPr>
            <a:r>
              <a:rPr lang="pl-PL" altLang="pl-PL" sz="2400"/>
              <a:t>Drabinę można używać do:</a:t>
            </a:r>
          </a:p>
          <a:p>
            <a:pPr>
              <a:buFontTx/>
              <a:buNone/>
            </a:pPr>
            <a:endParaRPr lang="pl-PL" altLang="pl-PL" sz="2400"/>
          </a:p>
          <a:p>
            <a:pPr>
              <a:buFontTx/>
              <a:buBlip>
                <a:blip r:embed="rId2"/>
              </a:buBlip>
            </a:pPr>
            <a:r>
              <a:rPr lang="pl-PL" altLang="pl-PL" sz="2400"/>
              <a:t>podawania prądów gaśniczych,  </a:t>
            </a:r>
          </a:p>
          <a:p>
            <a:pPr>
              <a:buFontTx/>
              <a:buBlip>
                <a:blip r:embed="rId2"/>
              </a:buBlip>
            </a:pPr>
            <a:r>
              <a:rPr lang="pl-PL" altLang="pl-PL" sz="2400"/>
              <a:t>prowadzenia ewakuacji (znoszenie z góry  i wynoszenie z wykopów  rannych itp.), </a:t>
            </a:r>
          </a:p>
          <a:p>
            <a:pPr>
              <a:buFontTx/>
              <a:buBlip>
                <a:blip r:embed="rId2"/>
              </a:buBlip>
            </a:pPr>
            <a:r>
              <a:rPr lang="pl-PL" altLang="pl-PL" sz="2400"/>
              <a:t>budowania przepraw poziomych przez rowy, dachy,</a:t>
            </a:r>
          </a:p>
          <a:p>
            <a:pPr>
              <a:buFontTx/>
              <a:buBlip>
                <a:blip r:embed="rId2"/>
              </a:buBlip>
            </a:pPr>
            <a:r>
              <a:rPr lang="pl-PL" altLang="pl-PL" sz="2400"/>
              <a:t>przejścia po kruchym lodzie itp.</a:t>
            </a:r>
            <a:r>
              <a:rPr lang="pl-PL" altLang="pl-PL"/>
              <a:t> </a:t>
            </a:r>
          </a:p>
        </p:txBody>
      </p:sp>
      <p:sp>
        <p:nvSpPr>
          <p:cNvPr id="216068" name="Rectangle 4"/>
          <p:cNvSpPr>
            <a:spLocks noChangeArrowheads="1"/>
          </p:cNvSpPr>
          <p:nvPr/>
        </p:nvSpPr>
        <p:spPr bwMode="auto">
          <a:xfrm>
            <a:off x="2987675" y="765175"/>
            <a:ext cx="2617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b="1">
                <a:latin typeface="Arial" charset="0"/>
              </a:rPr>
              <a:t>Przeznaczenie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4" name="Rectangle 6"/>
          <p:cNvSpPr>
            <a:spLocks noGrp="1" noChangeArrowheads="1"/>
          </p:cNvSpPr>
          <p:nvPr>
            <p:ph type="body" sz="half" idx="2"/>
          </p:nvPr>
        </p:nvSpPr>
        <p:spPr>
          <a:xfrm>
            <a:off x="2916238" y="836613"/>
            <a:ext cx="6227762" cy="5289550"/>
          </a:xfrm>
        </p:spPr>
        <p:txBody>
          <a:bodyPr/>
          <a:lstStyle/>
          <a:p>
            <a:pPr algn="ctr">
              <a:lnSpc>
                <a:spcPct val="90000"/>
              </a:lnSpc>
              <a:buFontTx/>
              <a:buNone/>
            </a:pPr>
            <a:r>
              <a:rPr lang="pl-PL" altLang="pl-PL" b="1"/>
              <a:t>Drabina ratownicza - dwuosobowa S 18</a:t>
            </a:r>
          </a:p>
          <a:p>
            <a:pPr>
              <a:lnSpc>
                <a:spcPct val="90000"/>
              </a:lnSpc>
              <a:buFontTx/>
              <a:buBlip>
                <a:blip r:embed="rId2"/>
              </a:buBlip>
            </a:pPr>
            <a:r>
              <a:rPr lang="pl-PL" altLang="pl-PL" sz="2400"/>
              <a:t>Drabina składa się z jednego przęsła. Bocznice drabiny wykonane z aluminiowych profili o przekroju prostokątnym. Szczeble w przekroju posiadają kształt kwadratu.   </a:t>
            </a:r>
          </a:p>
          <a:p>
            <a:pPr>
              <a:lnSpc>
                <a:spcPct val="90000"/>
              </a:lnSpc>
              <a:buFontTx/>
              <a:buBlip>
                <a:blip r:embed="rId2"/>
              </a:buBlip>
            </a:pPr>
            <a:r>
              <a:rPr lang="pl-PL" altLang="pl-PL" sz="2400"/>
              <a:t>Ilość szczebli: 18.                                                                                  </a:t>
            </a:r>
          </a:p>
          <a:p>
            <a:pPr>
              <a:lnSpc>
                <a:spcPct val="90000"/>
              </a:lnSpc>
              <a:buFontTx/>
              <a:buBlip>
                <a:blip r:embed="rId2"/>
              </a:buBlip>
            </a:pPr>
            <a:r>
              <a:rPr lang="pl-PL" altLang="pl-PL" sz="2400"/>
              <a:t>Długość drabiny wynosi 5013 mm.</a:t>
            </a:r>
          </a:p>
          <a:p>
            <a:pPr>
              <a:lnSpc>
                <a:spcPct val="90000"/>
              </a:lnSpc>
              <a:buFontTx/>
              <a:buBlip>
                <a:blip r:embed="rId2"/>
              </a:buBlip>
            </a:pPr>
            <a:r>
              <a:rPr lang="pl-PL" altLang="pl-PL" sz="2400"/>
              <a:t>Masa drabiny 13,1 kg. </a:t>
            </a:r>
          </a:p>
          <a:p>
            <a:pPr>
              <a:lnSpc>
                <a:spcPct val="90000"/>
              </a:lnSpc>
              <a:buFontTx/>
              <a:buBlip>
                <a:blip r:embed="rId2"/>
              </a:buBlip>
            </a:pPr>
            <a:r>
              <a:rPr lang="pl-PL" altLang="pl-PL" sz="2400"/>
              <a:t>Symbol S 18 oznacza jedno przęsło z 18 szczeblami.</a:t>
            </a:r>
          </a:p>
        </p:txBody>
      </p:sp>
      <p:pic>
        <p:nvPicPr>
          <p:cNvPr id="217095" name="Picture 7" descr="przystaw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3375"/>
            <a:ext cx="2032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body" idx="1"/>
          </p:nvPr>
        </p:nvSpPr>
        <p:spPr/>
        <p:txBody>
          <a:bodyPr/>
          <a:lstStyle/>
          <a:p>
            <a:pPr marL="0" indent="0">
              <a:buFontTx/>
              <a:buNone/>
            </a:pPr>
            <a:r>
              <a:rPr lang="pl-PL" altLang="pl-PL" sz="2400"/>
              <a:t>Drabinę można używać do:</a:t>
            </a:r>
          </a:p>
          <a:p>
            <a:pPr marL="0" indent="0">
              <a:buFontTx/>
              <a:buNone/>
            </a:pPr>
            <a:endParaRPr lang="pl-PL" altLang="pl-PL" sz="2400"/>
          </a:p>
          <a:p>
            <a:pPr marL="0" indent="0">
              <a:buFontTx/>
              <a:buBlip>
                <a:blip r:embed="rId2"/>
              </a:buBlip>
            </a:pPr>
            <a:r>
              <a:rPr lang="pl-PL" altLang="pl-PL" sz="2400"/>
              <a:t> podawania prądów gaśniczych,  </a:t>
            </a:r>
          </a:p>
          <a:p>
            <a:pPr marL="0" indent="0">
              <a:buFontTx/>
              <a:buBlip>
                <a:blip r:embed="rId2"/>
              </a:buBlip>
            </a:pPr>
            <a:r>
              <a:rPr lang="pl-PL" altLang="pl-PL" sz="2400"/>
              <a:t> prowadzenia ewakuacji (znoszenie z góry  i wynoszenie     </a:t>
            </a:r>
          </a:p>
          <a:p>
            <a:pPr marL="0" indent="0">
              <a:buFontTx/>
              <a:buNone/>
            </a:pPr>
            <a:r>
              <a:rPr lang="pl-PL" altLang="pl-PL" sz="2400"/>
              <a:t>   z wykopów  rannych itp.), </a:t>
            </a:r>
          </a:p>
          <a:p>
            <a:pPr marL="0" indent="0">
              <a:buFontTx/>
              <a:buBlip>
                <a:blip r:embed="rId2"/>
              </a:buBlip>
            </a:pPr>
            <a:r>
              <a:rPr lang="pl-PL" altLang="pl-PL" sz="2400"/>
              <a:t> budowania przepraw poziomych przez rowy, dachy,       </a:t>
            </a:r>
          </a:p>
          <a:p>
            <a:pPr marL="0" indent="0">
              <a:buFontTx/>
              <a:buBlip>
                <a:blip r:embed="rId2"/>
              </a:buBlip>
            </a:pPr>
            <a:r>
              <a:rPr lang="pl-PL" altLang="pl-PL" sz="2400"/>
              <a:t> przejścia po kruchym lodzie itp.</a:t>
            </a:r>
            <a:r>
              <a:rPr lang="pl-PL" altLang="pl-PL"/>
              <a:t> </a:t>
            </a:r>
          </a:p>
        </p:txBody>
      </p:sp>
      <p:sp>
        <p:nvSpPr>
          <p:cNvPr id="219140" name="Rectangle 4"/>
          <p:cNvSpPr>
            <a:spLocks noChangeArrowheads="1"/>
          </p:cNvSpPr>
          <p:nvPr/>
        </p:nvSpPr>
        <p:spPr bwMode="auto">
          <a:xfrm>
            <a:off x="3132138" y="692150"/>
            <a:ext cx="2617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b="1">
                <a:latin typeface="Arial" charset="0"/>
              </a:rPr>
              <a:t>Przeznaczenie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6" name="Rectangle 6"/>
          <p:cNvSpPr>
            <a:spLocks noGrp="1" noChangeArrowheads="1"/>
          </p:cNvSpPr>
          <p:nvPr>
            <p:ph type="body" sz="half" idx="2"/>
          </p:nvPr>
        </p:nvSpPr>
        <p:spPr>
          <a:xfrm>
            <a:off x="3276600" y="549275"/>
            <a:ext cx="5688013" cy="5975350"/>
          </a:xfrm>
        </p:spPr>
        <p:txBody>
          <a:bodyPr/>
          <a:lstStyle/>
          <a:p>
            <a:pPr algn="ctr">
              <a:lnSpc>
                <a:spcPct val="80000"/>
              </a:lnSpc>
              <a:buFontTx/>
              <a:buNone/>
            </a:pPr>
            <a:r>
              <a:rPr lang="pl-PL" altLang="pl-PL" b="1"/>
              <a:t>Drabina ratownicza, nasadkowa, </a:t>
            </a:r>
          </a:p>
          <a:p>
            <a:pPr algn="ctr">
              <a:lnSpc>
                <a:spcPct val="80000"/>
              </a:lnSpc>
              <a:buFontTx/>
              <a:buNone/>
            </a:pPr>
            <a:r>
              <a:rPr lang="pl-PL" altLang="pl-PL" b="1"/>
              <a:t>dwuosobowa DN</a:t>
            </a:r>
          </a:p>
          <a:p>
            <a:pPr>
              <a:lnSpc>
                <a:spcPct val="80000"/>
              </a:lnSpc>
              <a:buFontTx/>
              <a:buBlip>
                <a:blip r:embed="rId2"/>
              </a:buBlip>
            </a:pPr>
            <a:r>
              <a:rPr lang="pl-PL" altLang="pl-PL" sz="2400"/>
              <a:t>Przęsła drabiny można łączyć maksy-malnie w zestawy czteroprzęsłowe.</a:t>
            </a:r>
          </a:p>
          <a:p>
            <a:pPr>
              <a:lnSpc>
                <a:spcPct val="80000"/>
              </a:lnSpc>
              <a:buFontTx/>
              <a:buBlip>
                <a:blip r:embed="rId2"/>
              </a:buBlip>
            </a:pPr>
            <a:r>
              <a:rPr lang="pl-PL" altLang="pl-PL" sz="2400"/>
              <a:t>Bocznice drabiny wykonano z drewna sosnowego.  Siedem szczebli wykonano z drewna bukowego           i jeden z blachy stalowej. Bocznice     i szczeble  w przekroju posiadają kształt prostokąta.          </a:t>
            </a:r>
          </a:p>
          <a:p>
            <a:pPr>
              <a:lnSpc>
                <a:spcPct val="80000"/>
              </a:lnSpc>
              <a:buFontTx/>
              <a:buBlip>
                <a:blip r:embed="rId2"/>
              </a:buBlip>
            </a:pPr>
            <a:r>
              <a:rPr lang="pl-PL" altLang="pl-PL" sz="2400"/>
              <a:t>Ilość szczebli w jednym przęśle: 8.          </a:t>
            </a:r>
          </a:p>
          <a:p>
            <a:pPr>
              <a:lnSpc>
                <a:spcPct val="80000"/>
              </a:lnSpc>
              <a:buFontTx/>
              <a:buBlip>
                <a:blip r:embed="rId2"/>
              </a:buBlip>
            </a:pPr>
            <a:r>
              <a:rPr lang="pl-PL" altLang="pl-PL" sz="2400"/>
              <a:t>Długość przęsła drabiny wynosi  2730 mm.</a:t>
            </a:r>
          </a:p>
          <a:p>
            <a:pPr>
              <a:lnSpc>
                <a:spcPct val="80000"/>
              </a:lnSpc>
              <a:buFontTx/>
              <a:buBlip>
                <a:blip r:embed="rId2"/>
              </a:buBlip>
            </a:pPr>
            <a:r>
              <a:rPr lang="pl-PL" altLang="pl-PL" sz="2400"/>
              <a:t>Długość drabiny czteroprzęsłowej 8490 mm.</a:t>
            </a:r>
          </a:p>
          <a:p>
            <a:pPr>
              <a:lnSpc>
                <a:spcPct val="80000"/>
              </a:lnSpc>
              <a:buFontTx/>
              <a:buBlip>
                <a:blip r:embed="rId2"/>
              </a:buBlip>
            </a:pPr>
            <a:r>
              <a:rPr lang="pl-PL" altLang="pl-PL" sz="2400"/>
              <a:t>Masa jednego przęsła drabiny 9,1 kg.</a:t>
            </a:r>
          </a:p>
        </p:txBody>
      </p:sp>
      <p:pic>
        <p:nvPicPr>
          <p:cNvPr id="220167" name="Picture 7" descr="masa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1296987"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8" name="Picture 8" descr="nasa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0350"/>
            <a:ext cx="14398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457200" y="1412875"/>
            <a:ext cx="8229600" cy="4713288"/>
          </a:xfrm>
        </p:spPr>
        <p:txBody>
          <a:bodyPr/>
          <a:lstStyle/>
          <a:p>
            <a:pPr marL="609600" indent="-609600">
              <a:lnSpc>
                <a:spcPct val="90000"/>
              </a:lnSpc>
              <a:buFontTx/>
              <a:buBlip>
                <a:blip r:embed="rId2"/>
              </a:buBlip>
            </a:pPr>
            <a:r>
              <a:rPr lang="pl-PL" altLang="pl-PL" sz="2400"/>
              <a:t>Drabina słupkowa – drabina z zamocowanymi zawiasowo szczeblami, pozwalającymi na złożenie bocznic ze sobą.</a:t>
            </a:r>
          </a:p>
          <a:p>
            <a:pPr marL="609600" indent="-609600">
              <a:lnSpc>
                <a:spcPct val="90000"/>
              </a:lnSpc>
              <a:buFontTx/>
              <a:buBlip>
                <a:blip r:embed="rId2"/>
              </a:buBlip>
            </a:pPr>
            <a:r>
              <a:rPr lang="pl-PL" altLang="pl-PL" sz="2400"/>
              <a:t>Drabina nasadkowa – drabina składająca się z kilku przęseł, które można łączyć ze sobą za pośrednictwem specjalnych uchwytów, lecz długość jej można zmieniać tylko przez dołączenie całego przęsła.</a:t>
            </a:r>
          </a:p>
          <a:p>
            <a:pPr marL="609600" indent="-609600">
              <a:lnSpc>
                <a:spcPct val="90000"/>
              </a:lnSpc>
              <a:buFontTx/>
              <a:buBlip>
                <a:blip r:embed="rId2"/>
              </a:buBlip>
            </a:pPr>
            <a:r>
              <a:rPr lang="pl-PL" altLang="pl-PL" sz="2400"/>
              <a:t>Drabina dachowa – drabina stosowana do wchodzenia po zewnętrznej stronie dachu, z hakiem do zaczepiania o krawędź dachu. </a:t>
            </a:r>
          </a:p>
          <a:p>
            <a:pPr marL="609600" indent="-609600">
              <a:lnSpc>
                <a:spcPct val="90000"/>
              </a:lnSpc>
              <a:buFontTx/>
              <a:buBlip>
                <a:blip r:embed="rId2"/>
              </a:buBlip>
            </a:pPr>
            <a:r>
              <a:rPr lang="pl-PL" altLang="pl-PL" sz="2400"/>
              <a:t>Drabina jednoczęściowa – drabina składająca się tylko z jednego przęsła.</a:t>
            </a:r>
          </a:p>
        </p:txBody>
      </p:sp>
      <p:sp>
        <p:nvSpPr>
          <p:cNvPr id="179204" name="Rectangle 4"/>
          <p:cNvSpPr>
            <a:spLocks noChangeArrowheads="1"/>
          </p:cNvSpPr>
          <p:nvPr/>
        </p:nvSpPr>
        <p:spPr bwMode="auto">
          <a:xfrm>
            <a:off x="2987675" y="474663"/>
            <a:ext cx="3325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b="1">
                <a:latin typeface="Arial" charset="0"/>
              </a:rPr>
              <a:t>Podział drabin c.d.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p:txBody>
          <a:bodyPr/>
          <a:lstStyle/>
          <a:p>
            <a:pPr>
              <a:buFontTx/>
              <a:buNone/>
            </a:pPr>
            <a:r>
              <a:rPr lang="pl-PL" altLang="pl-PL" sz="2400"/>
              <a:t>Drabinę można używać do:</a:t>
            </a:r>
          </a:p>
          <a:p>
            <a:pPr>
              <a:buFontTx/>
              <a:buNone/>
            </a:pPr>
            <a:endParaRPr lang="pl-PL" altLang="pl-PL" sz="2400"/>
          </a:p>
          <a:p>
            <a:pPr>
              <a:buFontTx/>
              <a:buBlip>
                <a:blip r:embed="rId2"/>
              </a:buBlip>
            </a:pPr>
            <a:r>
              <a:rPr lang="pl-PL" altLang="pl-PL" sz="2400"/>
              <a:t>podawania prądów gaśniczych,  </a:t>
            </a:r>
          </a:p>
          <a:p>
            <a:pPr>
              <a:buFontTx/>
              <a:buBlip>
                <a:blip r:embed="rId2"/>
              </a:buBlip>
            </a:pPr>
            <a:r>
              <a:rPr lang="pl-PL" altLang="pl-PL" sz="2400"/>
              <a:t>prowadzenia ewakuacji (znoszenie z góry  i     </a:t>
            </a:r>
          </a:p>
          <a:p>
            <a:pPr>
              <a:buFontTx/>
              <a:buNone/>
            </a:pPr>
            <a:r>
              <a:rPr lang="pl-PL" altLang="pl-PL" sz="2400"/>
              <a:t>	wynoszenie z wykopów  rannych itp.), </a:t>
            </a:r>
          </a:p>
          <a:p>
            <a:pPr>
              <a:buFontTx/>
              <a:buBlip>
                <a:blip r:embed="rId2"/>
              </a:buBlip>
            </a:pPr>
            <a:r>
              <a:rPr lang="pl-PL" altLang="pl-PL" sz="2400"/>
              <a:t>budowania przepraw poziomych przez rowy, dachy,               przejścia po kruchym lodzie itp.</a:t>
            </a:r>
            <a:r>
              <a:rPr lang="pl-PL" altLang="pl-PL"/>
              <a:t> </a:t>
            </a:r>
          </a:p>
        </p:txBody>
      </p:sp>
      <p:sp>
        <p:nvSpPr>
          <p:cNvPr id="222212" name="Rectangle 4"/>
          <p:cNvSpPr>
            <a:spLocks noChangeArrowheads="1"/>
          </p:cNvSpPr>
          <p:nvPr/>
        </p:nvSpPr>
        <p:spPr bwMode="auto">
          <a:xfrm>
            <a:off x="3059113" y="784225"/>
            <a:ext cx="2617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b="1">
                <a:latin typeface="Arial" charset="0"/>
              </a:rPr>
              <a:t>Przeznaczenie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8" name="Rectangle 6"/>
          <p:cNvSpPr>
            <a:spLocks noGrp="1" noChangeArrowheads="1"/>
          </p:cNvSpPr>
          <p:nvPr>
            <p:ph type="body" sz="half" idx="2"/>
          </p:nvPr>
        </p:nvSpPr>
        <p:spPr>
          <a:xfrm>
            <a:off x="2987675" y="549275"/>
            <a:ext cx="6337300" cy="5903913"/>
          </a:xfrm>
        </p:spPr>
        <p:txBody>
          <a:bodyPr/>
          <a:lstStyle/>
          <a:p>
            <a:pPr algn="ctr">
              <a:lnSpc>
                <a:spcPct val="80000"/>
              </a:lnSpc>
              <a:buFontTx/>
              <a:buNone/>
            </a:pPr>
            <a:r>
              <a:rPr lang="pl-PL" altLang="pl-PL" sz="2400" b="1">
                <a:latin typeface="Times New Roman" pitchFamily="18" charset="0"/>
              </a:rPr>
              <a:t> </a:t>
            </a:r>
            <a:r>
              <a:rPr lang="pl-PL" altLang="pl-PL" sz="2400" b="1"/>
              <a:t>Drabina ratownicza, wysuwana, trzyosobowa ZS 2100</a:t>
            </a:r>
          </a:p>
          <a:p>
            <a:pPr>
              <a:lnSpc>
                <a:spcPct val="80000"/>
              </a:lnSpc>
              <a:buFontTx/>
              <a:buNone/>
            </a:pPr>
            <a:endParaRPr lang="pl-PL" altLang="pl-PL" sz="2400" b="1"/>
          </a:p>
          <a:p>
            <a:pPr>
              <a:lnSpc>
                <a:spcPct val="80000"/>
              </a:lnSpc>
              <a:buFontTx/>
              <a:buBlip>
                <a:blip r:embed="rId2"/>
              </a:buBlip>
            </a:pPr>
            <a:r>
              <a:rPr lang="pl-PL" altLang="pl-PL" sz="2400"/>
              <a:t>Drabina składa się z dwóch przęseł. Bocznice drabiny wykonane z aluminiowych profili dwuteowych. Szczeble w przekroju posiadają kształt zbliżony do litery D.   </a:t>
            </a:r>
          </a:p>
          <a:p>
            <a:pPr>
              <a:lnSpc>
                <a:spcPct val="80000"/>
              </a:lnSpc>
              <a:buFontTx/>
              <a:buBlip>
                <a:blip r:embed="rId2"/>
              </a:buBlip>
            </a:pPr>
            <a:r>
              <a:rPr lang="pl-PL" altLang="pl-PL" sz="2400"/>
              <a:t>Ilość szczebli: – po 20 sztuk w przęśle. </a:t>
            </a:r>
          </a:p>
          <a:p>
            <a:pPr>
              <a:lnSpc>
                <a:spcPct val="80000"/>
              </a:lnSpc>
              <a:buFontTx/>
              <a:buBlip>
                <a:blip r:embed="rId2"/>
              </a:buBlip>
            </a:pPr>
            <a:r>
              <a:rPr lang="pl-PL" altLang="pl-PL" sz="2400"/>
              <a:t>Masa drabiny 49 kg.</a:t>
            </a:r>
          </a:p>
          <a:p>
            <a:pPr>
              <a:lnSpc>
                <a:spcPct val="80000"/>
              </a:lnSpc>
              <a:buFontTx/>
              <a:buBlip>
                <a:blip r:embed="rId2"/>
              </a:buBlip>
            </a:pPr>
            <a:r>
              <a:rPr lang="pl-PL" altLang="pl-PL" sz="2400"/>
              <a:t>Długość całkowita po wysunięciu 10017 mm. </a:t>
            </a:r>
          </a:p>
          <a:p>
            <a:pPr>
              <a:lnSpc>
                <a:spcPct val="80000"/>
              </a:lnSpc>
              <a:buFontTx/>
              <a:buBlip>
                <a:blip r:embed="rId2"/>
              </a:buBlip>
            </a:pPr>
            <a:r>
              <a:rPr lang="pl-PL" altLang="pl-PL" sz="2400"/>
              <a:t>Długość transportowa – 5711 mm. </a:t>
            </a:r>
          </a:p>
          <a:p>
            <a:pPr>
              <a:lnSpc>
                <a:spcPct val="80000"/>
              </a:lnSpc>
              <a:buFontTx/>
              <a:buBlip>
                <a:blip r:embed="rId2"/>
              </a:buBlip>
            </a:pPr>
            <a:r>
              <a:rPr lang="pl-PL" altLang="pl-PL" sz="2400"/>
              <a:t>Górne przęsło drabiny jest wysuwane przy pomocy liny. </a:t>
            </a:r>
          </a:p>
          <a:p>
            <a:pPr>
              <a:lnSpc>
                <a:spcPct val="80000"/>
              </a:lnSpc>
              <a:buFontTx/>
              <a:buBlip>
                <a:blip r:embed="rId2"/>
              </a:buBlip>
            </a:pPr>
            <a:r>
              <a:rPr lang="pl-PL" altLang="pl-PL" sz="2400"/>
              <a:t>Symbol ZS 2100 jest symbolem handlowym producenta.</a:t>
            </a:r>
          </a:p>
        </p:txBody>
      </p:sp>
      <p:pic>
        <p:nvPicPr>
          <p:cNvPr id="223239"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28321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pPr>
              <a:buFontTx/>
              <a:buNone/>
            </a:pPr>
            <a:endParaRPr lang="pl-PL" altLang="pl-PL" sz="2400">
              <a:latin typeface="Times New Roman" pitchFamily="18" charset="0"/>
            </a:endParaRPr>
          </a:p>
          <a:p>
            <a:pPr>
              <a:buFontTx/>
              <a:buNone/>
            </a:pPr>
            <a:r>
              <a:rPr lang="pl-PL" altLang="pl-PL" sz="2400">
                <a:latin typeface="Times New Roman" pitchFamily="18" charset="0"/>
              </a:rPr>
              <a:t> </a:t>
            </a:r>
            <a:r>
              <a:rPr lang="pl-PL" altLang="pl-PL" sz="2400"/>
              <a:t>Drabinę można używać do:</a:t>
            </a:r>
          </a:p>
          <a:p>
            <a:pPr>
              <a:buFontTx/>
              <a:buNone/>
            </a:pPr>
            <a:endParaRPr lang="pl-PL" altLang="pl-PL" sz="2400"/>
          </a:p>
          <a:p>
            <a:pPr>
              <a:buFontTx/>
              <a:buBlip>
                <a:blip r:embed="rId2"/>
              </a:buBlip>
            </a:pPr>
            <a:r>
              <a:rPr lang="pl-PL" altLang="pl-PL" sz="2400"/>
              <a:t>podawania prądów gaśniczych,  </a:t>
            </a:r>
          </a:p>
          <a:p>
            <a:pPr>
              <a:buFontTx/>
              <a:buBlip>
                <a:blip r:embed="rId2"/>
              </a:buBlip>
            </a:pPr>
            <a:r>
              <a:rPr lang="pl-PL" altLang="pl-PL" sz="2400"/>
              <a:t>prowadzenia ewakuacji (znoszenie z góry  i wynoszenie z wykopów  rannych itp.), </a:t>
            </a:r>
          </a:p>
          <a:p>
            <a:pPr>
              <a:buFontTx/>
              <a:buBlip>
                <a:blip r:embed="rId2"/>
              </a:buBlip>
            </a:pPr>
            <a:r>
              <a:rPr lang="pl-PL" altLang="pl-PL" sz="2400"/>
              <a:t>budowania przepraw poziomych przez rowy, dachy,                 przejścia po kruchym lodzie itp.</a:t>
            </a:r>
            <a:r>
              <a:rPr lang="pl-PL" altLang="pl-PL"/>
              <a:t> </a:t>
            </a:r>
          </a:p>
        </p:txBody>
      </p:sp>
      <p:sp>
        <p:nvSpPr>
          <p:cNvPr id="225284" name="Rectangle 4"/>
          <p:cNvSpPr>
            <a:spLocks noChangeArrowheads="1"/>
          </p:cNvSpPr>
          <p:nvPr/>
        </p:nvSpPr>
        <p:spPr bwMode="auto">
          <a:xfrm>
            <a:off x="3132138" y="836613"/>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b="1">
                <a:latin typeface="Arial" charset="0"/>
              </a:rPr>
              <a:t>Przeznaczenie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0" name="Rectangle 6"/>
          <p:cNvSpPr>
            <a:spLocks noGrp="1" noChangeArrowheads="1"/>
          </p:cNvSpPr>
          <p:nvPr>
            <p:ph type="body" sz="half" idx="2"/>
          </p:nvPr>
        </p:nvSpPr>
        <p:spPr>
          <a:xfrm>
            <a:off x="1835150" y="0"/>
            <a:ext cx="7489825" cy="7100888"/>
          </a:xfrm>
        </p:spPr>
        <p:txBody>
          <a:bodyPr/>
          <a:lstStyle/>
          <a:p>
            <a:pPr algn="ctr">
              <a:lnSpc>
                <a:spcPct val="80000"/>
              </a:lnSpc>
              <a:buFontTx/>
              <a:buNone/>
            </a:pPr>
            <a:endParaRPr lang="pl-PL" altLang="pl-PL" sz="2400" b="1"/>
          </a:p>
          <a:p>
            <a:pPr algn="ctr">
              <a:lnSpc>
                <a:spcPct val="80000"/>
              </a:lnSpc>
              <a:buFontTx/>
              <a:buNone/>
            </a:pPr>
            <a:r>
              <a:rPr lang="pl-PL" altLang="pl-PL" sz="2400" b="1"/>
              <a:t>Drabina ratownicza, nasadkowa, wysuwana dwuosobowa DNW 3080.</a:t>
            </a:r>
          </a:p>
          <a:p>
            <a:pPr algn="ctr">
              <a:lnSpc>
                <a:spcPct val="80000"/>
              </a:lnSpc>
              <a:buFontTx/>
              <a:buNone/>
            </a:pPr>
            <a:endParaRPr lang="pl-PL" altLang="pl-PL" sz="2400" b="1"/>
          </a:p>
          <a:p>
            <a:pPr>
              <a:lnSpc>
                <a:spcPct val="80000"/>
              </a:lnSpc>
              <a:buFontTx/>
              <a:buBlip>
                <a:blip r:embed="rId2"/>
              </a:buBlip>
            </a:pPr>
            <a:r>
              <a:rPr lang="pl-PL" altLang="pl-PL" sz="2100"/>
              <a:t>Drabina składa się z trzech przęseł. Bocznice drabiny wykonane     z aluminiowych profili dwuteowych. Szczeble w przekroju  posiadają kształt zbliżony do litery D. </a:t>
            </a:r>
          </a:p>
          <a:p>
            <a:pPr>
              <a:lnSpc>
                <a:spcPct val="80000"/>
              </a:lnSpc>
              <a:buFontTx/>
              <a:buBlip>
                <a:blip r:embed="rId2"/>
              </a:buBlip>
            </a:pPr>
            <a:r>
              <a:rPr lang="pl-PL" altLang="pl-PL" sz="2100"/>
              <a:t>Drabinę można stosować:</a:t>
            </a:r>
          </a:p>
          <a:p>
            <a:pPr>
              <a:lnSpc>
                <a:spcPct val="80000"/>
              </a:lnSpc>
              <a:buFontTx/>
              <a:buNone/>
            </a:pPr>
            <a:r>
              <a:rPr lang="pl-PL" altLang="pl-PL" sz="2100"/>
              <a:t>   a/ każde przęsło indywidualnie (rozmontowanie drabiny     dzięki połączeniu zatrzaskowym trwa do 60 sekund) otrzymując trzy przęsła drabiny przystawnej o długości: </a:t>
            </a:r>
          </a:p>
          <a:p>
            <a:pPr>
              <a:lnSpc>
                <a:spcPct val="80000"/>
              </a:lnSpc>
              <a:buFontTx/>
              <a:buNone/>
            </a:pPr>
            <a:r>
              <a:rPr lang="pl-PL" altLang="pl-PL" sz="2100"/>
              <a:t>     dolne przęsło 3391 mm, środkowe przęsło 3310 mm i    </a:t>
            </a:r>
          </a:p>
          <a:p>
            <a:pPr>
              <a:lnSpc>
                <a:spcPct val="80000"/>
              </a:lnSpc>
              <a:buFontTx/>
              <a:buNone/>
            </a:pPr>
            <a:r>
              <a:rPr lang="pl-PL" altLang="pl-PL" sz="2100"/>
              <a:t>	 górne przęsło 3040 mm.</a:t>
            </a:r>
          </a:p>
          <a:p>
            <a:pPr>
              <a:lnSpc>
                <a:spcPct val="80000"/>
              </a:lnSpc>
              <a:buFontTx/>
              <a:buNone/>
            </a:pPr>
            <a:r>
              <a:rPr lang="pl-PL" altLang="pl-PL" sz="2100"/>
              <a:t>   b/ jako drabinę wysuwaną. </a:t>
            </a:r>
          </a:p>
          <a:p>
            <a:pPr>
              <a:lnSpc>
                <a:spcPct val="80000"/>
              </a:lnSpc>
              <a:buFontTx/>
              <a:buBlip>
                <a:blip r:embed="rId2"/>
              </a:buBlip>
            </a:pPr>
            <a:r>
              <a:rPr lang="pl-PL" altLang="pl-PL" sz="2100"/>
              <a:t>Symbol DNW 3080 jest symbolem handlowym producenta.  </a:t>
            </a:r>
          </a:p>
          <a:p>
            <a:pPr>
              <a:lnSpc>
                <a:spcPct val="80000"/>
              </a:lnSpc>
              <a:buFontTx/>
              <a:buBlip>
                <a:blip r:embed="rId2"/>
              </a:buBlip>
            </a:pPr>
            <a:r>
              <a:rPr lang="pl-PL" altLang="pl-PL" sz="2100"/>
              <a:t>Ilość szczebli: – dwa przęsła po 12 i jedno przęsło 11. </a:t>
            </a:r>
          </a:p>
          <a:p>
            <a:pPr>
              <a:lnSpc>
                <a:spcPct val="80000"/>
              </a:lnSpc>
              <a:buFontTx/>
              <a:buBlip>
                <a:blip r:embed="rId2"/>
              </a:buBlip>
            </a:pPr>
            <a:r>
              <a:rPr lang="pl-PL" altLang="pl-PL" sz="2100"/>
              <a:t>Masa drabiny wynosi 30,5 kg. </a:t>
            </a:r>
          </a:p>
          <a:p>
            <a:pPr>
              <a:lnSpc>
                <a:spcPct val="80000"/>
              </a:lnSpc>
              <a:buFontTx/>
              <a:buBlip>
                <a:blip r:embed="rId2"/>
              </a:buBlip>
            </a:pPr>
            <a:r>
              <a:rPr lang="pl-PL" altLang="pl-PL" sz="2100"/>
              <a:t>Całkowita długość drabiny trzyprzęsłowej wynosi 8010 mm.  </a:t>
            </a:r>
          </a:p>
          <a:p>
            <a:pPr>
              <a:lnSpc>
                <a:spcPct val="80000"/>
              </a:lnSpc>
              <a:buFontTx/>
              <a:buBlip>
                <a:blip r:embed="rId2"/>
              </a:buBlip>
            </a:pPr>
            <a:r>
              <a:rPr lang="pl-PL" altLang="pl-PL" sz="2100"/>
              <a:t>Długość transportowa 3430 mm.</a:t>
            </a:r>
          </a:p>
        </p:txBody>
      </p:sp>
      <p:pic>
        <p:nvPicPr>
          <p:cNvPr id="226311" name="Picture 7" descr="DN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42900"/>
            <a:ext cx="1655762"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Grp="1" noChangeArrowheads="1"/>
          </p:cNvSpPr>
          <p:nvPr>
            <p:ph type="body" idx="1"/>
          </p:nvPr>
        </p:nvSpPr>
        <p:spPr/>
        <p:txBody>
          <a:bodyPr/>
          <a:lstStyle/>
          <a:p>
            <a:pPr>
              <a:buFontTx/>
              <a:buNone/>
            </a:pPr>
            <a:r>
              <a:rPr lang="pl-PL" altLang="pl-PL" sz="2400"/>
              <a:t>Drabinę można używać do:</a:t>
            </a:r>
          </a:p>
          <a:p>
            <a:pPr>
              <a:buFontTx/>
              <a:buNone/>
            </a:pPr>
            <a:endParaRPr lang="pl-PL" altLang="pl-PL" sz="2400"/>
          </a:p>
          <a:p>
            <a:pPr>
              <a:buFontTx/>
              <a:buBlip>
                <a:blip r:embed="rId2"/>
              </a:buBlip>
            </a:pPr>
            <a:r>
              <a:rPr lang="pl-PL" altLang="pl-PL" sz="2400"/>
              <a:t>podawania prądów gaśniczych,  </a:t>
            </a:r>
          </a:p>
          <a:p>
            <a:pPr>
              <a:buFontTx/>
              <a:buBlip>
                <a:blip r:embed="rId2"/>
              </a:buBlip>
            </a:pPr>
            <a:r>
              <a:rPr lang="pl-PL" altLang="pl-PL" sz="2400"/>
              <a:t>prowadzenia ewakuacji (znoszenie rannych itp.) </a:t>
            </a:r>
          </a:p>
          <a:p>
            <a:pPr>
              <a:buFontTx/>
              <a:buBlip>
                <a:blip r:embed="rId2"/>
              </a:buBlip>
            </a:pPr>
            <a:r>
              <a:rPr lang="pl-PL" altLang="pl-PL" sz="2400"/>
              <a:t>budowania przepraw poziomych przez rowy, dachy,  </a:t>
            </a:r>
          </a:p>
          <a:p>
            <a:pPr>
              <a:buFontTx/>
              <a:buBlip>
                <a:blip r:embed="rId2"/>
              </a:buBlip>
            </a:pPr>
            <a:r>
              <a:rPr lang="pl-PL" altLang="pl-PL" sz="2400"/>
              <a:t>przejścia po kruchym lodzie itp.</a:t>
            </a:r>
          </a:p>
        </p:txBody>
      </p:sp>
      <p:sp>
        <p:nvSpPr>
          <p:cNvPr id="228356" name="Rectangle 4"/>
          <p:cNvSpPr>
            <a:spLocks noChangeArrowheads="1"/>
          </p:cNvSpPr>
          <p:nvPr/>
        </p:nvSpPr>
        <p:spPr bwMode="auto">
          <a:xfrm>
            <a:off x="3276600" y="742950"/>
            <a:ext cx="2735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b="1">
                <a:latin typeface="Arial" charset="0"/>
              </a:rPr>
              <a:t>Przeznaczenie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Grp="1" noChangeArrowheads="1"/>
          </p:cNvSpPr>
          <p:nvPr>
            <p:ph type="title"/>
          </p:nvPr>
        </p:nvSpPr>
        <p:spPr>
          <a:xfrm>
            <a:off x="323850" y="5734050"/>
            <a:ext cx="8229600" cy="854075"/>
          </a:xfrm>
        </p:spPr>
        <p:txBody>
          <a:bodyPr/>
          <a:lstStyle/>
          <a:p>
            <a:r>
              <a:rPr lang="pl-PL" altLang="pl-PL" sz="2400"/>
              <a:t>Transport drabiny na miejsce akcji</a:t>
            </a:r>
          </a:p>
        </p:txBody>
      </p:sp>
      <p:pic>
        <p:nvPicPr>
          <p:cNvPr id="230407" name="Picture 7" descr="1"/>
          <p:cNvPicPr>
            <a:picLocks noChangeAspect="1" noChangeArrowheads="1"/>
          </p:cNvPicPr>
          <p:nvPr/>
        </p:nvPicPr>
        <p:blipFill>
          <a:blip r:embed="rId2">
            <a:lum bright="16000" contrast="26000"/>
            <a:extLst>
              <a:ext uri="{28A0092B-C50C-407E-A947-70E740481C1C}">
                <a14:useLocalDpi xmlns:a14="http://schemas.microsoft.com/office/drawing/2010/main" val="0"/>
              </a:ext>
            </a:extLst>
          </a:blip>
          <a:srcRect/>
          <a:stretch>
            <a:fillRect/>
          </a:stretch>
        </p:blipFill>
        <p:spPr bwMode="auto">
          <a:xfrm>
            <a:off x="684213" y="731838"/>
            <a:ext cx="74168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8" name="Rectangle 8"/>
          <p:cNvSpPr>
            <a:spLocks noChangeArrowheads="1"/>
          </p:cNvSpPr>
          <p:nvPr/>
        </p:nvSpPr>
        <p:spPr bwMode="auto">
          <a:xfrm>
            <a:off x="-612775" y="188913"/>
            <a:ext cx="1057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altLang="pl-PL" sz="2400" b="1">
                <a:latin typeface="Arial" charset="0"/>
              </a:rPr>
              <a:t>Zasadnicze fazy sprawiania drabin z drążkami podporowymi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noChangeArrowheads="1"/>
          </p:cNvSpPr>
          <p:nvPr>
            <p:ph type="title"/>
          </p:nvPr>
        </p:nvSpPr>
        <p:spPr>
          <a:xfrm>
            <a:off x="611188" y="5949950"/>
            <a:ext cx="8229600" cy="709613"/>
          </a:xfrm>
        </p:spPr>
        <p:txBody>
          <a:bodyPr/>
          <a:lstStyle/>
          <a:p>
            <a:r>
              <a:rPr lang="pl-PL" altLang="pl-PL" sz="2400"/>
              <a:t>Podnoszenie drabiny do pozycji pionowej.</a:t>
            </a:r>
          </a:p>
        </p:txBody>
      </p:sp>
      <p:pic>
        <p:nvPicPr>
          <p:cNvPr id="23245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13788"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p:cNvSpPr>
            <a:spLocks noGrp="1" noChangeArrowheads="1"/>
          </p:cNvSpPr>
          <p:nvPr>
            <p:ph type="title"/>
          </p:nvPr>
        </p:nvSpPr>
        <p:spPr>
          <a:xfrm>
            <a:off x="539750" y="6237288"/>
            <a:ext cx="8229600" cy="422275"/>
          </a:xfrm>
        </p:spPr>
        <p:txBody>
          <a:bodyPr/>
          <a:lstStyle/>
          <a:p>
            <a:r>
              <a:rPr lang="pl-PL" altLang="pl-PL" sz="2400"/>
              <a:t>Pozycja przed oparciem drabiny o ścianę</a:t>
            </a:r>
            <a:r>
              <a:rPr lang="pl-PL" altLang="pl-PL" sz="4000"/>
              <a:t> </a:t>
            </a:r>
          </a:p>
        </p:txBody>
      </p:sp>
      <p:pic>
        <p:nvPicPr>
          <p:cNvPr id="234503" name="Picture 7"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60350"/>
            <a:ext cx="40020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Grp="1" noChangeArrowheads="1"/>
          </p:cNvSpPr>
          <p:nvPr>
            <p:ph type="title"/>
          </p:nvPr>
        </p:nvSpPr>
        <p:spPr>
          <a:xfrm>
            <a:off x="395288" y="5949950"/>
            <a:ext cx="8229600" cy="709613"/>
          </a:xfrm>
        </p:spPr>
        <p:txBody>
          <a:bodyPr/>
          <a:lstStyle/>
          <a:p>
            <a:r>
              <a:rPr lang="pl-PL" altLang="pl-PL" sz="2400"/>
              <a:t>Asekuracja pracujących na drabinie.</a:t>
            </a:r>
          </a:p>
        </p:txBody>
      </p:sp>
      <p:pic>
        <p:nvPicPr>
          <p:cNvPr id="236551"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5888"/>
            <a:ext cx="7488237"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Grp="1" noChangeArrowheads="1"/>
          </p:cNvSpPr>
          <p:nvPr>
            <p:ph type="body" idx="1"/>
          </p:nvPr>
        </p:nvSpPr>
        <p:spPr>
          <a:xfrm>
            <a:off x="457200" y="692150"/>
            <a:ext cx="8229600" cy="5434013"/>
          </a:xfrm>
        </p:spPr>
        <p:txBody>
          <a:bodyPr/>
          <a:lstStyle/>
          <a:p>
            <a:pPr algn="ctr">
              <a:lnSpc>
                <a:spcPct val="90000"/>
              </a:lnSpc>
              <a:buFontTx/>
              <a:buNone/>
            </a:pPr>
            <a:r>
              <a:rPr lang="pl-PL" altLang="pl-PL" sz="2800" b="1"/>
              <a:t>Kontrola bieżąca drabin</a:t>
            </a:r>
          </a:p>
          <a:p>
            <a:pPr algn="just">
              <a:lnSpc>
                <a:spcPct val="90000"/>
              </a:lnSpc>
              <a:buFontTx/>
              <a:buBlip>
                <a:blip r:embed="rId2"/>
              </a:buBlip>
            </a:pPr>
            <a:r>
              <a:rPr lang="pl-PL" altLang="pl-PL" sz="2400"/>
              <a:t>Kontrolę bieżącą należy przeprowadzić po każdym użyciu drabiny. Kontrola polega na oględzinach wszystkich elementów konstrukcyjnych drabiny.</a:t>
            </a:r>
          </a:p>
          <a:p>
            <a:pPr algn="just">
              <a:lnSpc>
                <a:spcPct val="90000"/>
              </a:lnSpc>
              <a:buFontTx/>
              <a:buBlip>
                <a:blip r:embed="rId2"/>
              </a:buBlip>
            </a:pPr>
            <a:r>
              <a:rPr lang="pl-PL" altLang="pl-PL" sz="2400"/>
              <a:t>Stwierdzone usterki należy zapisać w protokole z oględzin, wycofać drabinę z użytkowania  i natychmiast konsultować z uprawnionym serwisem, bo tylko dostawca lub uprawniony serwis ma prawo podjąć decyzję co do dalszego użytkowania, uszkodzonej drabiny.</a:t>
            </a:r>
          </a:p>
        </p:txBody>
      </p:sp>
      <p:sp>
        <p:nvSpPr>
          <p:cNvPr id="238596" name="Rectangle 4"/>
          <p:cNvSpPr>
            <a:spLocks noChangeArrowheads="1"/>
          </p:cNvSpPr>
          <p:nvPr/>
        </p:nvSpPr>
        <p:spPr bwMode="auto">
          <a:xfrm>
            <a:off x="827088" y="4797425"/>
            <a:ext cx="8064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400" b="1" u="sng">
                <a:latin typeface="Arial" charset="0"/>
              </a:rPr>
              <a:t>UWAGA !</a:t>
            </a:r>
          </a:p>
          <a:p>
            <a:r>
              <a:rPr lang="pl-PL" altLang="pl-PL" sz="2400" b="1" u="sng">
                <a:latin typeface="Arial" charset="0"/>
              </a:rPr>
              <a:t>Zabrania się dokonywania samodzielnych napraw, czy przeróbek w użytkowanych drabinach.</a:t>
            </a:r>
            <a:r>
              <a:rPr lang="pl-PL" altLang="pl-PL" sz="2400" u="sng">
                <a:latin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468313" y="3213100"/>
            <a:ext cx="8121650" cy="3644900"/>
          </a:xfrm>
        </p:spPr>
        <p:txBody>
          <a:bodyPr/>
          <a:lstStyle/>
          <a:p>
            <a:pPr>
              <a:buFontTx/>
              <a:buNone/>
            </a:pPr>
            <a:r>
              <a:rPr lang="pl-PL" altLang="pl-PL" sz="2400"/>
              <a:t>     </a:t>
            </a:r>
            <a:r>
              <a:rPr lang="pl-PL" altLang="pl-PL" sz="2400" u="sng"/>
              <a:t>Z drewna</a:t>
            </a:r>
            <a:r>
              <a:rPr lang="pl-PL" altLang="pl-PL" sz="2400"/>
              <a:t> produkowane są następujące typy drabin:</a:t>
            </a:r>
          </a:p>
          <a:p>
            <a:pPr>
              <a:buFontTx/>
              <a:buNone/>
            </a:pPr>
            <a:endParaRPr lang="pl-PL" altLang="pl-PL" sz="2400"/>
          </a:p>
          <a:p>
            <a:pPr>
              <a:buFontTx/>
              <a:buBlip>
                <a:blip r:embed="rId2"/>
              </a:buBlip>
            </a:pPr>
            <a:r>
              <a:rPr lang="pl-PL" altLang="pl-PL" sz="2400"/>
              <a:t>słupkowe,</a:t>
            </a:r>
          </a:p>
          <a:p>
            <a:pPr>
              <a:buFontTx/>
              <a:buBlip>
                <a:blip r:embed="rId2"/>
              </a:buBlip>
            </a:pPr>
            <a:r>
              <a:rPr lang="pl-PL" altLang="pl-PL" sz="2400"/>
              <a:t>nasadkowe,</a:t>
            </a:r>
          </a:p>
          <a:p>
            <a:pPr>
              <a:buFontTx/>
              <a:buBlip>
                <a:blip r:embed="rId2"/>
              </a:buBlip>
            </a:pPr>
            <a:r>
              <a:rPr lang="pl-PL" altLang="pl-PL" sz="2400"/>
              <a:t>wysuwane,</a:t>
            </a:r>
          </a:p>
          <a:p>
            <a:pPr>
              <a:buFontTx/>
              <a:buBlip>
                <a:blip r:embed="rId2"/>
              </a:buBlip>
            </a:pPr>
            <a:r>
              <a:rPr lang="pl-PL" altLang="pl-PL" sz="2400"/>
              <a:t>jednoczęściowe,</a:t>
            </a:r>
          </a:p>
          <a:p>
            <a:pPr>
              <a:buFontTx/>
              <a:buBlip>
                <a:blip r:embed="rId2"/>
              </a:buBlip>
            </a:pPr>
            <a:r>
              <a:rPr lang="pl-PL" altLang="pl-PL" sz="2400"/>
              <a:t>dachowe. </a:t>
            </a:r>
          </a:p>
        </p:txBody>
      </p:sp>
      <p:sp>
        <p:nvSpPr>
          <p:cNvPr id="181252" name="Rectangle 4"/>
          <p:cNvSpPr>
            <a:spLocks noChangeArrowheads="1"/>
          </p:cNvSpPr>
          <p:nvPr/>
        </p:nvSpPr>
        <p:spPr bwMode="auto">
          <a:xfrm>
            <a:off x="250825" y="1052513"/>
            <a:ext cx="86423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400" b="1">
                <a:latin typeface="Arial" charset="0"/>
              </a:rPr>
              <a:t>Stosowane w kraju drabiny przenośne są wykonywane z:</a:t>
            </a:r>
          </a:p>
          <a:p>
            <a:endParaRPr lang="pl-PL" altLang="pl-PL" sz="2400" b="1">
              <a:latin typeface="Arial" charset="0"/>
            </a:endParaRPr>
          </a:p>
          <a:p>
            <a:pPr lvl="1">
              <a:buFontTx/>
              <a:buBlip>
                <a:blip r:embed="rId2"/>
              </a:buBlip>
            </a:pPr>
            <a:r>
              <a:rPr lang="pl-PL" altLang="pl-PL" sz="2400">
                <a:latin typeface="Arial" charset="0"/>
              </a:rPr>
              <a:t> drewna,</a:t>
            </a:r>
          </a:p>
          <a:p>
            <a:pPr lvl="1">
              <a:buFontTx/>
              <a:buBlip>
                <a:blip r:embed="rId2"/>
              </a:buBlip>
            </a:pPr>
            <a:r>
              <a:rPr lang="pl-PL" altLang="pl-PL" sz="2400">
                <a:latin typeface="Arial" charset="0"/>
              </a:rPr>
              <a:t> stopów aluminium.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body" idx="1"/>
          </p:nvPr>
        </p:nvSpPr>
        <p:spPr>
          <a:xfrm>
            <a:off x="457200" y="476250"/>
            <a:ext cx="8229600" cy="5649913"/>
          </a:xfrm>
          <a:noFill/>
          <a:ln/>
        </p:spPr>
        <p:txBody>
          <a:bodyPr/>
          <a:lstStyle/>
          <a:p>
            <a:pPr algn="ctr">
              <a:lnSpc>
                <a:spcPct val="90000"/>
              </a:lnSpc>
              <a:buFontTx/>
              <a:buNone/>
            </a:pPr>
            <a:endParaRPr lang="pl-PL" altLang="pl-PL" sz="2400" b="1">
              <a:latin typeface="Times New Roman" pitchFamily="18" charset="0"/>
            </a:endParaRPr>
          </a:p>
          <a:p>
            <a:pPr algn="ctr">
              <a:lnSpc>
                <a:spcPct val="90000"/>
              </a:lnSpc>
              <a:buFontTx/>
              <a:buNone/>
            </a:pPr>
            <a:r>
              <a:rPr lang="pl-PL" altLang="pl-PL" sz="2800" b="1"/>
              <a:t>Kontrola okresowa drabin.</a:t>
            </a:r>
          </a:p>
          <a:p>
            <a:pPr algn="ctr">
              <a:lnSpc>
                <a:spcPct val="90000"/>
              </a:lnSpc>
              <a:buFontTx/>
              <a:buNone/>
            </a:pPr>
            <a:endParaRPr lang="pl-PL" altLang="pl-PL" sz="2800" b="1"/>
          </a:p>
          <a:p>
            <a:pPr algn="ctr">
              <a:lnSpc>
                <a:spcPct val="90000"/>
              </a:lnSpc>
              <a:buFontTx/>
              <a:buNone/>
            </a:pPr>
            <a:endParaRPr lang="pl-PL" altLang="pl-PL" sz="2800"/>
          </a:p>
          <a:p>
            <a:pPr algn="just">
              <a:lnSpc>
                <a:spcPct val="90000"/>
              </a:lnSpc>
              <a:buFontTx/>
              <a:buBlip>
                <a:blip r:embed="rId2"/>
              </a:buBlip>
            </a:pPr>
            <a:r>
              <a:rPr lang="pl-PL" altLang="pl-PL" sz="2400"/>
              <a:t>Kontrolę okresową użytkowanych drabin należy przeprowadzać co 12 miesięcy, odnotowując kontrole w karcie kontroli sprzętu.</a:t>
            </a:r>
          </a:p>
          <a:p>
            <a:pPr algn="just">
              <a:lnSpc>
                <a:spcPct val="90000"/>
              </a:lnSpc>
              <a:buFontTx/>
              <a:buBlip>
                <a:blip r:embed="rId2"/>
              </a:buBlip>
            </a:pPr>
            <a:r>
              <a:rPr lang="pl-PL" altLang="pl-PL" sz="2400"/>
              <a:t>Kontrola polega na oględzinach wszystkich elementów konstrukcyjnych drabiny.</a:t>
            </a:r>
          </a:p>
          <a:p>
            <a:pPr algn="just">
              <a:lnSpc>
                <a:spcPct val="90000"/>
              </a:lnSpc>
              <a:buFontTx/>
              <a:buBlip>
                <a:blip r:embed="rId2"/>
              </a:buBlip>
            </a:pPr>
            <a:r>
              <a:rPr lang="pl-PL" altLang="pl-PL" sz="2400"/>
              <a:t>W przypadku stwierdzenia usterek postępować jak omówiono wyżej.</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a:xfrm>
            <a:off x="457200" y="692150"/>
            <a:ext cx="8229600" cy="5434013"/>
          </a:xfrm>
        </p:spPr>
        <p:txBody>
          <a:bodyPr/>
          <a:lstStyle/>
          <a:p>
            <a:pPr algn="ctr">
              <a:buFontTx/>
              <a:buNone/>
            </a:pPr>
            <a:r>
              <a:rPr lang="pl-PL" altLang="pl-PL" sz="2800" b="1"/>
              <a:t>Konserwacja i przechowywanie drabin</a:t>
            </a:r>
          </a:p>
          <a:p>
            <a:pPr>
              <a:buFontTx/>
              <a:buNone/>
            </a:pPr>
            <a:endParaRPr lang="pl-PL" altLang="pl-PL" sz="2800" b="1"/>
          </a:p>
          <a:p>
            <a:pPr algn="just">
              <a:buFontTx/>
              <a:buBlip>
                <a:blip r:embed="rId2"/>
              </a:buBlip>
            </a:pPr>
            <a:r>
              <a:rPr lang="pl-PL" altLang="pl-PL" sz="2400"/>
              <a:t>Po każdorazowym użyciu drabiny należy oczyścić ją postępując zgodnie z instrukcją obsługi.</a:t>
            </a:r>
          </a:p>
          <a:p>
            <a:pPr algn="just">
              <a:buFontTx/>
              <a:buBlip>
                <a:blip r:embed="rId2"/>
              </a:buBlip>
            </a:pPr>
            <a:r>
              <a:rPr lang="pl-PL" altLang="pl-PL" sz="2400"/>
              <a:t>Do czyszczenia stosować tylko łagodne środki czyszczące. Po umyciu i wysuszeniu należy zabezpieczyć elementy narażone na korozję smarem lub olejem maszynowym. </a:t>
            </a:r>
          </a:p>
          <a:p>
            <a:pPr algn="just">
              <a:buFontTx/>
              <a:buBlip>
                <a:blip r:embed="rId2"/>
              </a:buBlip>
            </a:pPr>
            <a:r>
              <a:rPr lang="pl-PL" altLang="pl-PL" sz="2400"/>
              <a:t>Elementy współpracujące ze sobą podczas wysuwania górnych przęseł o ile producent nie zalecił innego postępowania można przesmarować smarem lub olejem maszynowym.</a:t>
            </a:r>
            <a:r>
              <a:rPr lang="pl-PL" altLang="pl-PL"/>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457200" y="260350"/>
            <a:ext cx="8229600" cy="6337300"/>
          </a:xfrm>
        </p:spPr>
        <p:txBody>
          <a:bodyPr/>
          <a:lstStyle/>
          <a:p>
            <a:pPr algn="ctr">
              <a:lnSpc>
                <a:spcPct val="90000"/>
              </a:lnSpc>
              <a:buFontTx/>
              <a:buNone/>
            </a:pPr>
            <a:r>
              <a:rPr lang="pl-PL" altLang="pl-PL" sz="2800" b="1"/>
              <a:t>Konserwacja i przechowywanie drabin</a:t>
            </a:r>
          </a:p>
          <a:p>
            <a:pPr>
              <a:lnSpc>
                <a:spcPct val="90000"/>
              </a:lnSpc>
            </a:pPr>
            <a:endParaRPr lang="pl-PL" altLang="pl-PL" sz="2800" b="1"/>
          </a:p>
          <a:p>
            <a:pPr algn="just">
              <a:lnSpc>
                <a:spcPct val="90000"/>
              </a:lnSpc>
              <a:buFontTx/>
              <a:buBlip>
                <a:blip r:embed="rId2"/>
              </a:buBlip>
            </a:pPr>
            <a:r>
              <a:rPr lang="pl-PL" altLang="pl-PL" sz="2400"/>
              <a:t>W przypadku drabiny D10W należy przetrzeć sproszkowanym grafitem rowki prowadnic górnego przęsła. We wszystkich drabinach drewnianych należy uzupełnić uszkodzoną powłokę lakierniczą aby zapobiec deformacji elementów drabiny na skutek wilgoci.</a:t>
            </a:r>
          </a:p>
          <a:p>
            <a:pPr algn="just">
              <a:lnSpc>
                <a:spcPct val="90000"/>
              </a:lnSpc>
              <a:buFontTx/>
              <a:buBlip>
                <a:blip r:embed="rId2"/>
              </a:buBlip>
            </a:pPr>
            <a:r>
              <a:rPr lang="pl-PL" altLang="pl-PL" sz="2400"/>
              <a:t>Drabiny przechowywać w pozycji pionowej, w stanie zsuniętym (drabiny wysuwane).</a:t>
            </a:r>
          </a:p>
          <a:p>
            <a:pPr algn="just">
              <a:lnSpc>
                <a:spcPct val="90000"/>
              </a:lnSpc>
              <a:buFontTx/>
              <a:buBlip>
                <a:blip r:embed="rId2"/>
              </a:buBlip>
            </a:pPr>
            <a:r>
              <a:rPr lang="pl-PL" altLang="pl-PL" sz="2400"/>
              <a:t>W przypadku  przechowywania drabin w pozycji poziomej drabina nie powinna leżeć bezpośrednio na podłożu tylko powinna by podparta co najmniej w trzech miejscach.  Podparcie drabiny w trzech miejscach dotyczy również drabiny przechowywanej w pozycji wiszącej.</a:t>
            </a:r>
          </a:p>
          <a:p>
            <a:pPr algn="just">
              <a:lnSpc>
                <a:spcPct val="90000"/>
              </a:lnSpc>
              <a:buFontTx/>
              <a:buBlip>
                <a:blip r:embed="rId2"/>
              </a:buBlip>
            </a:pPr>
            <a:r>
              <a:rPr lang="pl-PL" altLang="pl-PL" sz="2400"/>
              <a:t>W przypadku drabin drewnianych należy unikać miejsc nasłonecznionych oraz narażonych na działanie  wilgoci.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1"/>
          </p:nvPr>
        </p:nvSpPr>
        <p:spPr>
          <a:xfrm>
            <a:off x="457200" y="692150"/>
            <a:ext cx="8435975" cy="5434013"/>
          </a:xfrm>
        </p:spPr>
        <p:txBody>
          <a:bodyPr/>
          <a:lstStyle/>
          <a:p>
            <a:pPr marL="609600" indent="-609600" algn="ctr">
              <a:buFontTx/>
              <a:buNone/>
            </a:pPr>
            <a:r>
              <a:rPr lang="pl-PL" altLang="pl-PL" sz="2800" b="1"/>
              <a:t>Wykorzystano:</a:t>
            </a:r>
          </a:p>
          <a:p>
            <a:pPr marL="609600" indent="-609600">
              <a:buFontTx/>
              <a:buBlip>
                <a:blip r:embed="rId2"/>
              </a:buBlip>
            </a:pPr>
            <a:r>
              <a:rPr lang="pl-PL" altLang="pl-PL" sz="2400"/>
              <a:t>Dokumentacje techniczne dostawców drabin: „Daniel”, Krause „Makros” i „Protekta”.</a:t>
            </a:r>
          </a:p>
          <a:p>
            <a:pPr marL="609600" indent="-609600">
              <a:buFontTx/>
              <a:buBlip>
                <a:blip r:embed="rId2"/>
              </a:buBlip>
            </a:pPr>
            <a:r>
              <a:rPr lang="pl-PL" altLang="pl-PL" sz="2400"/>
              <a:t>Norma PN-EN 1147 „Drabiny przenośne dla straży pożarnej”.</a:t>
            </a:r>
          </a:p>
          <a:p>
            <a:pPr marL="609600" indent="-609600">
              <a:buFontTx/>
              <a:buBlip>
                <a:blip r:embed="rId2"/>
              </a:buBlip>
            </a:pPr>
            <a:r>
              <a:rPr lang="pl-PL" altLang="pl-PL" sz="2400"/>
              <a:t>PN-71/M-51207 Sprzęt pożarniczy. Drabina słupkowa.</a:t>
            </a:r>
          </a:p>
          <a:p>
            <a:pPr marL="609600" indent="-609600">
              <a:buFontTx/>
              <a:buBlip>
                <a:blip r:embed="rId2"/>
              </a:buBlip>
            </a:pPr>
            <a:r>
              <a:rPr lang="pl-PL" altLang="pl-PL" sz="2400"/>
              <a:t>PN-66/M-51204 Sprzęt pożarniczy. Drabina nasadkowa DN.</a:t>
            </a:r>
          </a:p>
          <a:p>
            <a:pPr marL="609600" indent="-609600">
              <a:buFontTx/>
              <a:buBlip>
                <a:blip r:embed="rId2"/>
              </a:buBlip>
            </a:pPr>
            <a:r>
              <a:rPr lang="pl-PL" altLang="pl-PL" sz="2400"/>
              <a:t>PN-68/M-51206 Sprzęt pożarniczy. Drabina wysuwana dwuprzęsłowa.</a:t>
            </a:r>
          </a:p>
          <a:p>
            <a:pPr marL="609600" indent="-609600">
              <a:buFontTx/>
              <a:buBlip>
                <a:blip r:embed="rId2"/>
              </a:buBlip>
            </a:pPr>
            <a:r>
              <a:rPr lang="pl-PL" altLang="pl-PL" sz="2400"/>
              <a:t>Gil Dariusz, Sprzęt ratowniczy, Szkoła Podoficerska Państwowej Straży Pożarnej w Bydgoszczy,            Bydgoszcz 2004.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539750" y="1916113"/>
            <a:ext cx="8229600" cy="1143000"/>
          </a:xfrm>
        </p:spPr>
        <p:txBody>
          <a:bodyPr/>
          <a:lstStyle/>
          <a:p>
            <a:r>
              <a:rPr lang="pl-PL" altLang="pl-PL" sz="3600" b="1"/>
              <a:t>DZIĘKUJĘ ZA UWAGĘ</a:t>
            </a:r>
          </a:p>
        </p:txBody>
      </p:sp>
      <p:pic>
        <p:nvPicPr>
          <p:cNvPr id="245764" name="Picture 4" descr="osp"/>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779838" y="3644900"/>
            <a:ext cx="1714500" cy="143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468313" y="1352550"/>
            <a:ext cx="8229600" cy="5505450"/>
          </a:xfrm>
        </p:spPr>
        <p:txBody>
          <a:bodyPr/>
          <a:lstStyle/>
          <a:p>
            <a:pPr>
              <a:buFontTx/>
              <a:buNone/>
            </a:pPr>
            <a:r>
              <a:rPr lang="pl-PL" altLang="pl-PL" sz="2400"/>
              <a:t>  </a:t>
            </a:r>
            <a:r>
              <a:rPr lang="pl-PL" altLang="pl-PL" sz="2400" u="sng"/>
              <a:t>Ze stopów aluminium</a:t>
            </a:r>
            <a:r>
              <a:rPr lang="pl-PL" altLang="pl-PL" sz="2400"/>
              <a:t> produkowane są następujące typy drabin:</a:t>
            </a:r>
          </a:p>
          <a:p>
            <a:pPr>
              <a:buFontTx/>
              <a:buNone/>
            </a:pPr>
            <a:endParaRPr lang="pl-PL" altLang="pl-PL" sz="2400"/>
          </a:p>
          <a:p>
            <a:pPr>
              <a:buFontTx/>
              <a:buBlip>
                <a:blip r:embed="rId2"/>
              </a:buBlip>
            </a:pPr>
            <a:r>
              <a:rPr lang="pl-PL" altLang="pl-PL" sz="2400"/>
              <a:t>nasadkowe,</a:t>
            </a:r>
          </a:p>
          <a:p>
            <a:pPr>
              <a:buFontTx/>
              <a:buBlip>
                <a:blip r:embed="rId2"/>
              </a:buBlip>
            </a:pPr>
            <a:r>
              <a:rPr lang="pl-PL" altLang="pl-PL" sz="2400"/>
              <a:t>wysuwane,</a:t>
            </a:r>
          </a:p>
          <a:p>
            <a:pPr>
              <a:buFontTx/>
              <a:buBlip>
                <a:blip r:embed="rId2"/>
              </a:buBlip>
            </a:pPr>
            <a:r>
              <a:rPr lang="pl-PL" altLang="pl-PL" sz="2400"/>
              <a:t>jednoczęściowe,</a:t>
            </a:r>
          </a:p>
          <a:p>
            <a:pPr>
              <a:buFontTx/>
              <a:buBlip>
                <a:blip r:embed="rId2"/>
              </a:buBlip>
            </a:pPr>
            <a:r>
              <a:rPr lang="pl-PL" altLang="pl-PL" sz="2400"/>
              <a:t>dachowe,</a:t>
            </a:r>
          </a:p>
          <a:p>
            <a:pPr>
              <a:buFontTx/>
              <a:buBlip>
                <a:blip r:embed="rId2"/>
              </a:buBlip>
            </a:pPr>
            <a:r>
              <a:rPr lang="pl-PL" altLang="pl-PL" sz="2400"/>
              <a:t>hakowe.</a:t>
            </a:r>
          </a:p>
          <a:p>
            <a:pPr>
              <a:buFontTx/>
              <a:buNone/>
            </a:pPr>
            <a:endParaRPr lang="pl-PL" altLang="pl-PL"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79" name="Group 259"/>
          <p:cNvGraphicFramePr>
            <a:graphicFrameLocks noGrp="1"/>
          </p:cNvGraphicFramePr>
          <p:nvPr>
            <p:extLst>
              <p:ext uri="{D42A27DB-BD31-4B8C-83A1-F6EECF244321}">
                <p14:modId xmlns:p14="http://schemas.microsoft.com/office/powerpoint/2010/main" val="2287272377"/>
              </p:ext>
            </p:extLst>
          </p:nvPr>
        </p:nvGraphicFramePr>
        <p:xfrm>
          <a:off x="395288" y="1340768"/>
          <a:ext cx="8497887" cy="5463227"/>
        </p:xfrm>
        <a:graphic>
          <a:graphicData uri="http://schemas.openxmlformats.org/drawingml/2006/table">
            <a:tbl>
              <a:tblPr/>
              <a:tblGrid>
                <a:gridCol w="2763837"/>
                <a:gridCol w="2803525"/>
                <a:gridCol w="2930525"/>
              </a:tblGrid>
              <a:tr h="5762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dirty="0" smtClean="0">
                          <a:ln>
                            <a:noFill/>
                          </a:ln>
                          <a:solidFill>
                            <a:schemeClr val="tx1"/>
                          </a:solidFill>
                          <a:effectLst/>
                          <a:latin typeface="Arial" charset="0"/>
                          <a:cs typeface="Times New Roman" pitchFamily="18" charset="0"/>
                        </a:rPr>
                        <a:t>Typ drabiny </a:t>
                      </a:r>
                      <a:endParaRPr kumimoji="0" lang="pl-PL" altLang="pl-PL" sz="19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Maksymalna liczba osób</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Dozwolony sposób użycia</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95288">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Wysuwane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925513" algn="l"/>
                        </a:tabLst>
                        <a:defRPr sz="2800">
                          <a:solidFill>
                            <a:schemeClr val="tx1"/>
                          </a:solidFill>
                          <a:latin typeface="Arial" charset="0"/>
                        </a:defRPr>
                      </a:lvl1pPr>
                      <a:lvl2pPr>
                        <a:spcBef>
                          <a:spcPct val="20000"/>
                        </a:spcBef>
                        <a:tabLst>
                          <a:tab pos="925513" algn="l"/>
                        </a:tabLst>
                        <a:defRPr sz="2400">
                          <a:solidFill>
                            <a:schemeClr val="tx1"/>
                          </a:solidFill>
                          <a:latin typeface="Arial" charset="0"/>
                        </a:defRPr>
                      </a:lvl2pPr>
                      <a:lvl3pPr>
                        <a:spcBef>
                          <a:spcPct val="20000"/>
                        </a:spcBef>
                        <a:tabLst>
                          <a:tab pos="925513" algn="l"/>
                        </a:tabLst>
                        <a:defRPr sz="2000">
                          <a:solidFill>
                            <a:schemeClr val="tx1"/>
                          </a:solidFill>
                          <a:latin typeface="Arial" charset="0"/>
                        </a:defRPr>
                      </a:lvl3pPr>
                      <a:lvl4pPr>
                        <a:spcBef>
                          <a:spcPct val="20000"/>
                        </a:spcBef>
                        <a:tabLst>
                          <a:tab pos="925513" algn="l"/>
                        </a:tabLst>
                        <a:defRPr>
                          <a:solidFill>
                            <a:schemeClr val="tx1"/>
                          </a:solidFill>
                          <a:latin typeface="Arial" charset="0"/>
                        </a:defRPr>
                      </a:lvl4pPr>
                      <a:lvl5pPr>
                        <a:spcBef>
                          <a:spcPct val="20000"/>
                        </a:spcBef>
                        <a:tabLst>
                          <a:tab pos="925513" algn="l"/>
                        </a:tabLst>
                        <a:defRPr>
                          <a:solidFill>
                            <a:schemeClr val="tx1"/>
                          </a:solidFill>
                          <a:latin typeface="Arial" charset="0"/>
                        </a:defRPr>
                      </a:lvl5pPr>
                      <a:lvl6pPr fontAlgn="base">
                        <a:spcBef>
                          <a:spcPct val="20000"/>
                        </a:spcBef>
                        <a:spcAft>
                          <a:spcPct val="0"/>
                        </a:spcAft>
                        <a:tabLst>
                          <a:tab pos="925513" algn="l"/>
                        </a:tabLst>
                        <a:defRPr>
                          <a:solidFill>
                            <a:schemeClr val="tx1"/>
                          </a:solidFill>
                          <a:latin typeface="Arial" charset="0"/>
                        </a:defRPr>
                      </a:lvl6pPr>
                      <a:lvl7pPr fontAlgn="base">
                        <a:spcBef>
                          <a:spcPct val="20000"/>
                        </a:spcBef>
                        <a:spcAft>
                          <a:spcPct val="0"/>
                        </a:spcAft>
                        <a:tabLst>
                          <a:tab pos="925513" algn="l"/>
                        </a:tabLst>
                        <a:defRPr>
                          <a:solidFill>
                            <a:schemeClr val="tx1"/>
                          </a:solidFill>
                          <a:latin typeface="Arial" charset="0"/>
                        </a:defRPr>
                      </a:lvl7pPr>
                      <a:lvl8pPr fontAlgn="base">
                        <a:spcBef>
                          <a:spcPct val="20000"/>
                        </a:spcBef>
                        <a:spcAft>
                          <a:spcPct val="0"/>
                        </a:spcAft>
                        <a:tabLst>
                          <a:tab pos="925513" algn="l"/>
                        </a:tabLst>
                        <a:defRPr>
                          <a:solidFill>
                            <a:schemeClr val="tx1"/>
                          </a:solidFill>
                          <a:latin typeface="Arial" charset="0"/>
                        </a:defRPr>
                      </a:lvl8pPr>
                      <a:lvl9pPr fontAlgn="base">
                        <a:spcBef>
                          <a:spcPct val="20000"/>
                        </a:spcBef>
                        <a:spcAft>
                          <a:spcPct val="0"/>
                        </a:spcAft>
                        <a:tabLst>
                          <a:tab pos="925513"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25513" algn="l"/>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3 </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Ratowanie i dojście </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xBody>
                    <a:bodyPr/>
                    <a:lstStyle/>
                    <a:p>
                      <a:endParaRPr lang="pl-PL"/>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2</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Ratowanie i 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vMerge="1">
                  <a:txBody>
                    <a:bodyPr/>
                    <a:lstStyle/>
                    <a:p>
                      <a:endParaRPr lang="pl-PL"/>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1</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Hakowe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1</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95288">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Jednoczęściowe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925513" algn="l"/>
                        </a:tabLst>
                        <a:defRPr sz="2800">
                          <a:solidFill>
                            <a:schemeClr val="tx1"/>
                          </a:solidFill>
                          <a:latin typeface="Arial" charset="0"/>
                        </a:defRPr>
                      </a:lvl1pPr>
                      <a:lvl2pPr>
                        <a:spcBef>
                          <a:spcPct val="20000"/>
                        </a:spcBef>
                        <a:tabLst>
                          <a:tab pos="925513" algn="l"/>
                        </a:tabLst>
                        <a:defRPr sz="2400">
                          <a:solidFill>
                            <a:schemeClr val="tx1"/>
                          </a:solidFill>
                          <a:latin typeface="Arial" charset="0"/>
                        </a:defRPr>
                      </a:lvl2pPr>
                      <a:lvl3pPr>
                        <a:spcBef>
                          <a:spcPct val="20000"/>
                        </a:spcBef>
                        <a:tabLst>
                          <a:tab pos="925513" algn="l"/>
                        </a:tabLst>
                        <a:defRPr sz="2000">
                          <a:solidFill>
                            <a:schemeClr val="tx1"/>
                          </a:solidFill>
                          <a:latin typeface="Arial" charset="0"/>
                        </a:defRPr>
                      </a:lvl3pPr>
                      <a:lvl4pPr>
                        <a:spcBef>
                          <a:spcPct val="20000"/>
                        </a:spcBef>
                        <a:tabLst>
                          <a:tab pos="925513" algn="l"/>
                        </a:tabLst>
                        <a:defRPr>
                          <a:solidFill>
                            <a:schemeClr val="tx1"/>
                          </a:solidFill>
                          <a:latin typeface="Arial" charset="0"/>
                        </a:defRPr>
                      </a:lvl4pPr>
                      <a:lvl5pPr>
                        <a:spcBef>
                          <a:spcPct val="20000"/>
                        </a:spcBef>
                        <a:tabLst>
                          <a:tab pos="925513" algn="l"/>
                        </a:tabLst>
                        <a:defRPr>
                          <a:solidFill>
                            <a:schemeClr val="tx1"/>
                          </a:solidFill>
                          <a:latin typeface="Arial" charset="0"/>
                        </a:defRPr>
                      </a:lvl5pPr>
                      <a:lvl6pPr fontAlgn="base">
                        <a:spcBef>
                          <a:spcPct val="20000"/>
                        </a:spcBef>
                        <a:spcAft>
                          <a:spcPct val="0"/>
                        </a:spcAft>
                        <a:tabLst>
                          <a:tab pos="925513" algn="l"/>
                        </a:tabLst>
                        <a:defRPr>
                          <a:solidFill>
                            <a:schemeClr val="tx1"/>
                          </a:solidFill>
                          <a:latin typeface="Arial" charset="0"/>
                        </a:defRPr>
                      </a:lvl6pPr>
                      <a:lvl7pPr fontAlgn="base">
                        <a:spcBef>
                          <a:spcPct val="20000"/>
                        </a:spcBef>
                        <a:spcAft>
                          <a:spcPct val="0"/>
                        </a:spcAft>
                        <a:tabLst>
                          <a:tab pos="925513" algn="l"/>
                        </a:tabLst>
                        <a:defRPr>
                          <a:solidFill>
                            <a:schemeClr val="tx1"/>
                          </a:solidFill>
                          <a:latin typeface="Arial" charset="0"/>
                        </a:defRPr>
                      </a:lvl7pPr>
                      <a:lvl8pPr fontAlgn="base">
                        <a:spcBef>
                          <a:spcPct val="20000"/>
                        </a:spcBef>
                        <a:spcAft>
                          <a:spcPct val="0"/>
                        </a:spcAft>
                        <a:tabLst>
                          <a:tab pos="925513" algn="l"/>
                        </a:tabLst>
                        <a:defRPr>
                          <a:solidFill>
                            <a:schemeClr val="tx1"/>
                          </a:solidFill>
                          <a:latin typeface="Arial" charset="0"/>
                        </a:defRPr>
                      </a:lvl8pPr>
                      <a:lvl9pPr fontAlgn="base">
                        <a:spcBef>
                          <a:spcPct val="20000"/>
                        </a:spcBef>
                        <a:spcAft>
                          <a:spcPct val="0"/>
                        </a:spcAft>
                        <a:tabLst>
                          <a:tab pos="925513"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25513" algn="l"/>
                        </a:tabLst>
                      </a:pPr>
                      <a:r>
                        <a:rPr kumimoji="0" lang="pl-PL" altLang="pl-PL" sz="1900" b="0" i="0" u="none" strike="noStrike" cap="none" normalizeH="0" baseline="0" dirty="0" smtClean="0">
                          <a:ln>
                            <a:noFill/>
                          </a:ln>
                          <a:solidFill>
                            <a:schemeClr val="tx1"/>
                          </a:solidFill>
                          <a:effectLst/>
                          <a:latin typeface="Arial" charset="0"/>
                          <a:cs typeface="Times New Roman" pitchFamily="18" charset="0"/>
                        </a:rPr>
                        <a:t>                    3 </a:t>
                      </a:r>
                      <a:endParaRPr kumimoji="0" lang="pl-PL" altLang="pl-PL" sz="19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Ratowanie i dojście </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vMerge="1">
                  <a:txBody>
                    <a:bodyPr/>
                    <a:lstStyle/>
                    <a:p>
                      <a:endParaRPr lang="pl-PL"/>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2</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Ratowanie i 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xBody>
                    <a:bodyPr/>
                    <a:lstStyle/>
                    <a:p>
                      <a:endParaRPr lang="pl-PL"/>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1</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Dachowe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1</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95288">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Nasadkowe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925513" algn="l"/>
                        </a:tabLst>
                        <a:defRPr sz="2800">
                          <a:solidFill>
                            <a:schemeClr val="tx1"/>
                          </a:solidFill>
                          <a:latin typeface="Arial" charset="0"/>
                        </a:defRPr>
                      </a:lvl1pPr>
                      <a:lvl2pPr>
                        <a:spcBef>
                          <a:spcPct val="20000"/>
                        </a:spcBef>
                        <a:tabLst>
                          <a:tab pos="925513" algn="l"/>
                        </a:tabLst>
                        <a:defRPr sz="2400">
                          <a:solidFill>
                            <a:schemeClr val="tx1"/>
                          </a:solidFill>
                          <a:latin typeface="Arial" charset="0"/>
                        </a:defRPr>
                      </a:lvl2pPr>
                      <a:lvl3pPr>
                        <a:spcBef>
                          <a:spcPct val="20000"/>
                        </a:spcBef>
                        <a:tabLst>
                          <a:tab pos="925513" algn="l"/>
                        </a:tabLst>
                        <a:defRPr sz="2000">
                          <a:solidFill>
                            <a:schemeClr val="tx1"/>
                          </a:solidFill>
                          <a:latin typeface="Arial" charset="0"/>
                        </a:defRPr>
                      </a:lvl3pPr>
                      <a:lvl4pPr>
                        <a:spcBef>
                          <a:spcPct val="20000"/>
                        </a:spcBef>
                        <a:tabLst>
                          <a:tab pos="925513" algn="l"/>
                        </a:tabLst>
                        <a:defRPr>
                          <a:solidFill>
                            <a:schemeClr val="tx1"/>
                          </a:solidFill>
                          <a:latin typeface="Arial" charset="0"/>
                        </a:defRPr>
                      </a:lvl4pPr>
                      <a:lvl5pPr>
                        <a:spcBef>
                          <a:spcPct val="20000"/>
                        </a:spcBef>
                        <a:tabLst>
                          <a:tab pos="925513" algn="l"/>
                        </a:tabLst>
                        <a:defRPr>
                          <a:solidFill>
                            <a:schemeClr val="tx1"/>
                          </a:solidFill>
                          <a:latin typeface="Arial" charset="0"/>
                        </a:defRPr>
                      </a:lvl5pPr>
                      <a:lvl6pPr fontAlgn="base">
                        <a:spcBef>
                          <a:spcPct val="20000"/>
                        </a:spcBef>
                        <a:spcAft>
                          <a:spcPct val="0"/>
                        </a:spcAft>
                        <a:tabLst>
                          <a:tab pos="925513" algn="l"/>
                        </a:tabLst>
                        <a:defRPr>
                          <a:solidFill>
                            <a:schemeClr val="tx1"/>
                          </a:solidFill>
                          <a:latin typeface="Arial" charset="0"/>
                        </a:defRPr>
                      </a:lvl6pPr>
                      <a:lvl7pPr fontAlgn="base">
                        <a:spcBef>
                          <a:spcPct val="20000"/>
                        </a:spcBef>
                        <a:spcAft>
                          <a:spcPct val="0"/>
                        </a:spcAft>
                        <a:tabLst>
                          <a:tab pos="925513" algn="l"/>
                        </a:tabLst>
                        <a:defRPr>
                          <a:solidFill>
                            <a:schemeClr val="tx1"/>
                          </a:solidFill>
                          <a:latin typeface="Arial" charset="0"/>
                        </a:defRPr>
                      </a:lvl7pPr>
                      <a:lvl8pPr fontAlgn="base">
                        <a:spcBef>
                          <a:spcPct val="20000"/>
                        </a:spcBef>
                        <a:spcAft>
                          <a:spcPct val="0"/>
                        </a:spcAft>
                        <a:tabLst>
                          <a:tab pos="925513" algn="l"/>
                        </a:tabLst>
                        <a:defRPr>
                          <a:solidFill>
                            <a:schemeClr val="tx1"/>
                          </a:solidFill>
                          <a:latin typeface="Arial" charset="0"/>
                        </a:defRPr>
                      </a:lvl8pPr>
                      <a:lvl9pPr fontAlgn="base">
                        <a:spcBef>
                          <a:spcPct val="20000"/>
                        </a:spcBef>
                        <a:spcAft>
                          <a:spcPct val="0"/>
                        </a:spcAft>
                        <a:tabLst>
                          <a:tab pos="925513"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25513" algn="l"/>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3 </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Ratowanie i dojście </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vMerge="1">
                  <a:txBody>
                    <a:bodyPr/>
                    <a:lstStyle/>
                    <a:p>
                      <a:endParaRPr lang="pl-PL"/>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2</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Ratowanie i 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xBody>
                    <a:bodyPr/>
                    <a:lstStyle/>
                    <a:p>
                      <a:endParaRPr lang="pl-PL"/>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1</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Dojście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Słupkowe</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925513" algn="l"/>
                        </a:tabLst>
                        <a:defRPr sz="2800">
                          <a:solidFill>
                            <a:schemeClr val="tx1"/>
                          </a:solidFill>
                          <a:latin typeface="Arial" charset="0"/>
                        </a:defRPr>
                      </a:lvl1pPr>
                      <a:lvl2pPr>
                        <a:spcBef>
                          <a:spcPct val="20000"/>
                        </a:spcBef>
                        <a:tabLst>
                          <a:tab pos="925513" algn="l"/>
                        </a:tabLst>
                        <a:defRPr sz="2400">
                          <a:solidFill>
                            <a:schemeClr val="tx1"/>
                          </a:solidFill>
                          <a:latin typeface="Arial" charset="0"/>
                        </a:defRPr>
                      </a:lvl2pPr>
                      <a:lvl3pPr>
                        <a:spcBef>
                          <a:spcPct val="20000"/>
                        </a:spcBef>
                        <a:tabLst>
                          <a:tab pos="925513" algn="l"/>
                        </a:tabLst>
                        <a:defRPr sz="2000">
                          <a:solidFill>
                            <a:schemeClr val="tx1"/>
                          </a:solidFill>
                          <a:latin typeface="Arial" charset="0"/>
                        </a:defRPr>
                      </a:lvl3pPr>
                      <a:lvl4pPr>
                        <a:spcBef>
                          <a:spcPct val="20000"/>
                        </a:spcBef>
                        <a:tabLst>
                          <a:tab pos="925513" algn="l"/>
                        </a:tabLst>
                        <a:defRPr>
                          <a:solidFill>
                            <a:schemeClr val="tx1"/>
                          </a:solidFill>
                          <a:latin typeface="Arial" charset="0"/>
                        </a:defRPr>
                      </a:lvl4pPr>
                      <a:lvl5pPr>
                        <a:spcBef>
                          <a:spcPct val="20000"/>
                        </a:spcBef>
                        <a:tabLst>
                          <a:tab pos="925513" algn="l"/>
                        </a:tabLst>
                        <a:defRPr>
                          <a:solidFill>
                            <a:schemeClr val="tx1"/>
                          </a:solidFill>
                          <a:latin typeface="Arial" charset="0"/>
                        </a:defRPr>
                      </a:lvl5pPr>
                      <a:lvl6pPr fontAlgn="base">
                        <a:spcBef>
                          <a:spcPct val="20000"/>
                        </a:spcBef>
                        <a:spcAft>
                          <a:spcPct val="0"/>
                        </a:spcAft>
                        <a:tabLst>
                          <a:tab pos="925513" algn="l"/>
                        </a:tabLst>
                        <a:defRPr>
                          <a:solidFill>
                            <a:schemeClr val="tx1"/>
                          </a:solidFill>
                          <a:latin typeface="Arial" charset="0"/>
                        </a:defRPr>
                      </a:lvl6pPr>
                      <a:lvl7pPr fontAlgn="base">
                        <a:spcBef>
                          <a:spcPct val="20000"/>
                        </a:spcBef>
                        <a:spcAft>
                          <a:spcPct val="0"/>
                        </a:spcAft>
                        <a:tabLst>
                          <a:tab pos="925513" algn="l"/>
                        </a:tabLst>
                        <a:defRPr>
                          <a:solidFill>
                            <a:schemeClr val="tx1"/>
                          </a:solidFill>
                          <a:latin typeface="Arial" charset="0"/>
                        </a:defRPr>
                      </a:lvl7pPr>
                      <a:lvl8pPr fontAlgn="base">
                        <a:spcBef>
                          <a:spcPct val="20000"/>
                        </a:spcBef>
                        <a:spcAft>
                          <a:spcPct val="0"/>
                        </a:spcAft>
                        <a:tabLst>
                          <a:tab pos="925513" algn="l"/>
                        </a:tabLst>
                        <a:defRPr>
                          <a:solidFill>
                            <a:schemeClr val="tx1"/>
                          </a:solidFill>
                          <a:latin typeface="Arial" charset="0"/>
                        </a:defRPr>
                      </a:lvl8pPr>
                      <a:lvl9pPr fontAlgn="base">
                        <a:spcBef>
                          <a:spcPct val="20000"/>
                        </a:spcBef>
                        <a:spcAft>
                          <a:spcPct val="0"/>
                        </a:spcAft>
                        <a:tabLst>
                          <a:tab pos="925513"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25513" algn="l"/>
                        </a:tabLst>
                      </a:pPr>
                      <a:r>
                        <a:rPr kumimoji="0" lang="pl-PL" altLang="pl-PL" sz="1900" b="0" i="0" u="none" strike="noStrike" cap="none" normalizeH="0" baseline="0" smtClean="0">
                          <a:ln>
                            <a:noFill/>
                          </a:ln>
                          <a:solidFill>
                            <a:schemeClr val="tx1"/>
                          </a:solidFill>
                          <a:effectLst/>
                          <a:latin typeface="Arial" charset="0"/>
                          <a:cs typeface="Times New Roman" pitchFamily="18" charset="0"/>
                        </a:rPr>
                        <a:t>                    1 </a:t>
                      </a:r>
                      <a:endParaRPr kumimoji="0" lang="pl-PL" altLang="pl-PL" sz="19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900" b="0" i="0" u="none" strike="noStrike" cap="none" normalizeH="0" baseline="0" dirty="0" smtClean="0">
                          <a:ln>
                            <a:noFill/>
                          </a:ln>
                          <a:solidFill>
                            <a:schemeClr val="tx1"/>
                          </a:solidFill>
                          <a:effectLst/>
                          <a:latin typeface="Arial" charset="0"/>
                          <a:cs typeface="Times New Roman" pitchFamily="18" charset="0"/>
                        </a:rPr>
                        <a:t>Dojście</a:t>
                      </a:r>
                      <a:endParaRPr kumimoji="0" lang="pl-PL" altLang="pl-PL" sz="19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563" name="Rectangle 243"/>
          <p:cNvSpPr>
            <a:spLocks noChangeArrowheads="1"/>
          </p:cNvSpPr>
          <p:nvPr/>
        </p:nvSpPr>
        <p:spPr bwMode="auto">
          <a:xfrm>
            <a:off x="179388" y="188913"/>
            <a:ext cx="8785225"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pl-PL" altLang="pl-PL" sz="2300" b="1">
                <a:latin typeface="Arial" charset="0"/>
              </a:rPr>
              <a:t>Wszystkie typy drabin klasyfikowane są według liczby osób, które mogą przebywać jednocześnie i dozwolonego sposobu użycia.</a:t>
            </a:r>
            <a:r>
              <a:rPr lang="pl-PL" altLang="pl-PL" sz="2300" b="1"/>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descr="1o"/>
          <p:cNvPicPr>
            <a:picLocks noChangeAspect="1" noChangeArrowheads="1"/>
          </p:cNvPicPr>
          <p:nvPr/>
        </p:nvPicPr>
        <p:blipFill>
          <a:blip r:embed="rId2" cstate="print">
            <a:extLst>
              <a:ext uri="{28A0092B-C50C-407E-A947-70E740481C1C}">
                <a14:useLocalDpi xmlns:a14="http://schemas.microsoft.com/office/drawing/2010/main" val="0"/>
              </a:ext>
            </a:extLst>
          </a:blip>
          <a:srcRect l="4059" r="10147"/>
          <a:stretch>
            <a:fillRect/>
          </a:stretch>
        </p:blipFill>
        <p:spPr bwMode="auto">
          <a:xfrm>
            <a:off x="971550" y="1916113"/>
            <a:ext cx="765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5" descr="2o"/>
          <p:cNvPicPr>
            <a:picLocks noChangeAspect="1" noChangeArrowheads="1"/>
          </p:cNvPicPr>
          <p:nvPr/>
        </p:nvPicPr>
        <p:blipFill>
          <a:blip r:embed="rId3">
            <a:extLst>
              <a:ext uri="{28A0092B-C50C-407E-A947-70E740481C1C}">
                <a14:useLocalDpi xmlns:a14="http://schemas.microsoft.com/office/drawing/2010/main" val="0"/>
              </a:ext>
            </a:extLst>
          </a:blip>
          <a:srcRect t="1627" r="6989"/>
          <a:stretch>
            <a:fillRect/>
          </a:stretch>
        </p:blipFill>
        <p:spPr bwMode="auto">
          <a:xfrm>
            <a:off x="3851275" y="1268413"/>
            <a:ext cx="76517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6" descr="3o"/>
          <p:cNvPicPr>
            <a:picLocks noChangeAspect="1" noChangeArrowheads="1"/>
          </p:cNvPicPr>
          <p:nvPr/>
        </p:nvPicPr>
        <p:blipFill>
          <a:blip r:embed="rId4">
            <a:extLst>
              <a:ext uri="{28A0092B-C50C-407E-A947-70E740481C1C}">
                <a14:useLocalDpi xmlns:a14="http://schemas.microsoft.com/office/drawing/2010/main" val="0"/>
              </a:ext>
            </a:extLst>
          </a:blip>
          <a:srcRect l="5905" r="11810" b="1195"/>
          <a:stretch>
            <a:fillRect/>
          </a:stretch>
        </p:blipFill>
        <p:spPr bwMode="auto">
          <a:xfrm>
            <a:off x="7092950" y="188913"/>
            <a:ext cx="9144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Rectangle 7"/>
          <p:cNvSpPr>
            <a:spLocks noChangeArrowheads="1"/>
          </p:cNvSpPr>
          <p:nvPr/>
        </p:nvSpPr>
        <p:spPr bwMode="auto">
          <a:xfrm>
            <a:off x="611188" y="6092825"/>
            <a:ext cx="783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l-PL" altLang="pl-PL" sz="2400">
                <a:latin typeface="Arial" charset="0"/>
              </a:rPr>
              <a:t>Oznaczenie drabiny jedno, dwuosobowej i trzyosobowej</a:t>
            </a:r>
            <a:r>
              <a:rPr lang="pl-PL" altLang="pl-PL"/>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p:txBody>
          <a:bodyPr/>
          <a:lstStyle/>
          <a:p>
            <a:pPr algn="ctr">
              <a:buFontTx/>
              <a:buNone/>
            </a:pPr>
            <a:r>
              <a:rPr lang="pl-PL" altLang="pl-PL" sz="2800" b="1"/>
              <a:t>Wśród drabin wysuwanych wyróżnia się drabiny z:</a:t>
            </a:r>
          </a:p>
          <a:p>
            <a:pPr algn="ctr">
              <a:buFontTx/>
              <a:buNone/>
            </a:pPr>
            <a:endParaRPr lang="pl-PL" altLang="pl-PL" sz="2800" b="1"/>
          </a:p>
          <a:p>
            <a:pPr>
              <a:buFontTx/>
              <a:buBlip>
                <a:blip r:embed="rId2"/>
              </a:buBlip>
            </a:pPr>
            <a:r>
              <a:rPr lang="pl-PL" altLang="pl-PL" sz="2400"/>
              <a:t> nieobowiązkowymi drążkami podporowymi – o   </a:t>
            </a:r>
          </a:p>
          <a:p>
            <a:pPr>
              <a:buFontTx/>
              <a:buNone/>
            </a:pPr>
            <a:r>
              <a:rPr lang="pl-PL" altLang="pl-PL" sz="2400"/>
              <a:t>	 maksymalnej długość po wysunięciu do 11,0 m,</a:t>
            </a:r>
          </a:p>
          <a:p>
            <a:pPr>
              <a:buFontTx/>
              <a:buNone/>
            </a:pPr>
            <a:r>
              <a:rPr lang="pl-PL" altLang="pl-PL" sz="2400"/>
              <a:t>                   </a:t>
            </a:r>
          </a:p>
          <a:p>
            <a:pPr>
              <a:buFontTx/>
              <a:buBlip>
                <a:blip r:embed="rId2"/>
              </a:buBlip>
            </a:pPr>
            <a:r>
              <a:rPr lang="pl-PL" altLang="pl-PL" sz="2400"/>
              <a:t>obowiązkowymi drążkami podporowymi – o  długość drabiny po wysunięciu ponad 11,0 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468313" y="981075"/>
            <a:ext cx="8280400" cy="4497388"/>
          </a:xfrm>
        </p:spPr>
        <p:txBody>
          <a:bodyPr/>
          <a:lstStyle/>
          <a:p>
            <a:pPr algn="just">
              <a:buFontTx/>
              <a:buNone/>
            </a:pPr>
            <a:r>
              <a:rPr lang="pl-PL" altLang="pl-PL" sz="2400"/>
              <a:t>	Drążki podporowe mogą być wykonane z ciągłego, jednolitego materiału lub mogą mieć budowę teleskopową. Wszystkie zastosowane drążki podporowe muszą posiadać zabezpieczenie antypoślizgowe umieszczone na długości 2,0 m od podstawy.</a:t>
            </a:r>
          </a:p>
        </p:txBody>
      </p:sp>
      <p:sp>
        <p:nvSpPr>
          <p:cNvPr id="187396" name="Rectangle 4"/>
          <p:cNvSpPr>
            <a:spLocks noChangeArrowheads="1"/>
          </p:cNvSpPr>
          <p:nvPr/>
        </p:nvSpPr>
        <p:spPr bwMode="auto">
          <a:xfrm>
            <a:off x="827088" y="3284538"/>
            <a:ext cx="76327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pPr>
            <a:r>
              <a:rPr lang="pl-PL" altLang="pl-PL" sz="2400" b="1" u="sng">
                <a:latin typeface="Arial" charset="0"/>
              </a:rPr>
              <a:t>Bez względu czy drabiny posiadają  drążki podporowe obowiązkowe czy nieobowiązkowe, zabronione jest stosowanie drabin jako wolnostojących podczas prowadzenia akcji ratowniczych.</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1057</TotalTime>
  <Words>1940</Words>
  <Application>Microsoft Office PowerPoint</Application>
  <PresentationFormat>Pokaz na ekranie (4:3)</PresentationFormat>
  <Paragraphs>310</Paragraphs>
  <Slides>44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44</vt:i4>
      </vt:variant>
    </vt:vector>
  </HeadingPairs>
  <TitlesOfParts>
    <vt:vector size="49" baseType="lpstr">
      <vt:lpstr>Arial</vt:lpstr>
      <vt:lpstr>Times New Roman</vt:lpstr>
      <vt:lpstr>Wingdings</vt:lpstr>
      <vt:lpstr>Symbol</vt:lpstr>
      <vt:lpstr>Projekt domyślny</vt:lpstr>
      <vt:lpstr>Drabiny pożarnicze przenośne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NORMA PN-EN 1147 OKREŚLA: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Transport drabiny na miejsce akcji</vt:lpstr>
      <vt:lpstr>Podnoszenie drabiny do pozycji pionowej.</vt:lpstr>
      <vt:lpstr>Pozycja przed oparciem drabiny o ścianę </vt:lpstr>
      <vt:lpstr>Asekuracja pracujących na drabinie.</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Company>CNBOP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Drabiny pożarnicze przenośne </dc:title>
  <cp:lastModifiedBy>Admin</cp:lastModifiedBy>
  <cp:revision>74</cp:revision>
  <dcterms:created xsi:type="dcterms:W3CDTF">2007-02-19T07:12:44Z</dcterms:created>
  <dcterms:modified xsi:type="dcterms:W3CDTF">2017-11-17T13:15:34Z</dcterms:modified>
</cp:coreProperties>
</file>