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99" r:id="rId3"/>
    <p:sldId id="259" r:id="rId4"/>
    <p:sldId id="292" r:id="rId5"/>
    <p:sldId id="286" r:id="rId6"/>
    <p:sldId id="297" r:id="rId7"/>
    <p:sldId id="300" r:id="rId8"/>
    <p:sldId id="288" r:id="rId9"/>
    <p:sldId id="289" r:id="rId10"/>
    <p:sldId id="290" r:id="rId11"/>
    <p:sldId id="283" r:id="rId12"/>
    <p:sldId id="294" r:id="rId13"/>
    <p:sldId id="295" r:id="rId14"/>
    <p:sldId id="296" r:id="rId15"/>
    <p:sldId id="298" r:id="rId1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75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Skoroszyt_programu_Microsoft_Office_Excel_2007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koroszyt_programu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koroszyt_programu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koroszyt_programu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koroszyt_programu_Microsoft_Office_Excel_2007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626526454024874"/>
          <c:y val="1.7590982290282171E-2"/>
          <c:w val="0.75942718262514897"/>
          <c:h val="0.90975019516286437"/>
        </c:manualLayout>
      </c:layout>
      <c:barChart>
        <c:barDir val="bar"/>
        <c:grouping val="stacked"/>
        <c:ser>
          <c:idx val="0"/>
          <c:order val="0"/>
          <c:tx>
            <c:strRef>
              <c:f>Arkusz4!$J$1</c:f>
              <c:strCache>
                <c:ptCount val="1"/>
                <c:pt idx="0">
                  <c:v>Dawniej pijący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11"/>
          </c:dPt>
          <c:dPt>
            <c:idx val="13"/>
            <c:spPr>
              <a:solidFill>
                <a:srgbClr val="0000FF"/>
              </a:solidFill>
              <a:ln w="32574">
                <a:noFill/>
              </a:ln>
            </c:spPr>
          </c:dPt>
          <c:cat>
            <c:strRef>
              <c:f>Arkusz4!$H$2:$H$22</c:f>
              <c:strCache>
                <c:ptCount val="21"/>
                <c:pt idx="0">
                  <c:v>Denmark</c:v>
                </c:pt>
                <c:pt idx="1">
                  <c:v>Greece</c:v>
                </c:pt>
                <c:pt idx="2">
                  <c:v>Austria</c:v>
                </c:pt>
                <c:pt idx="3">
                  <c:v>Bulgaria</c:v>
                </c:pt>
                <c:pt idx="4">
                  <c:v>Norway</c:v>
                </c:pt>
                <c:pt idx="5">
                  <c:v>Finland</c:v>
                </c:pt>
                <c:pt idx="6">
                  <c:v>Sweden</c:v>
                </c:pt>
                <c:pt idx="7">
                  <c:v>Lithuania</c:v>
                </c:pt>
                <c:pt idx="8">
                  <c:v>Iceland</c:v>
                </c:pt>
                <c:pt idx="9">
                  <c:v>Estonia</c:v>
                </c:pt>
                <c:pt idx="10">
                  <c:v>Poland</c:v>
                </c:pt>
                <c:pt idx="11">
                  <c:v>UK</c:v>
                </c:pt>
                <c:pt idx="12">
                  <c:v>France</c:v>
                </c:pt>
                <c:pt idx="13">
                  <c:v>AVERAGE</c:v>
                </c:pt>
                <c:pt idx="14">
                  <c:v>Spain</c:v>
                </c:pt>
                <c:pt idx="15">
                  <c:v>Croatia</c:v>
                </c:pt>
                <c:pt idx="16">
                  <c:v>Spain-Catalonia</c:v>
                </c:pt>
                <c:pt idx="17">
                  <c:v>Romania</c:v>
                </c:pt>
                <c:pt idx="18">
                  <c:v>Hungary</c:v>
                </c:pt>
                <c:pt idx="19">
                  <c:v>Portugal</c:v>
                </c:pt>
                <c:pt idx="20">
                  <c:v>Italy</c:v>
                </c:pt>
              </c:strCache>
            </c:strRef>
          </c:cat>
          <c:val>
            <c:numRef>
              <c:f>Arkusz4!$J$2:$J$22</c:f>
              <c:numCache>
                <c:formatCode>###0.0</c:formatCode>
                <c:ptCount val="21"/>
                <c:pt idx="0">
                  <c:v>3.5555555555555554</c:v>
                </c:pt>
                <c:pt idx="1">
                  <c:v>5.5</c:v>
                </c:pt>
                <c:pt idx="2">
                  <c:v>5.1213417313322953</c:v>
                </c:pt>
                <c:pt idx="3">
                  <c:v>6.9333333333333353</c:v>
                </c:pt>
                <c:pt idx="4">
                  <c:v>5.1508424871988456</c:v>
                </c:pt>
                <c:pt idx="5">
                  <c:v>4.580051323102551</c:v>
                </c:pt>
                <c:pt idx="6">
                  <c:v>3.8732364791202567</c:v>
                </c:pt>
                <c:pt idx="7">
                  <c:v>5.5142723808636465</c:v>
                </c:pt>
                <c:pt idx="8">
                  <c:v>5.9332283679484465</c:v>
                </c:pt>
                <c:pt idx="9">
                  <c:v>7.0599163957268916</c:v>
                </c:pt>
                <c:pt idx="10">
                  <c:v>10.032154340836012</c:v>
                </c:pt>
                <c:pt idx="11">
                  <c:v>9.7079418082976829</c:v>
                </c:pt>
                <c:pt idx="12">
                  <c:v>5.1146384479717808</c:v>
                </c:pt>
                <c:pt idx="13">
                  <c:v>7.7</c:v>
                </c:pt>
                <c:pt idx="14">
                  <c:v>7.4849442727450581</c:v>
                </c:pt>
                <c:pt idx="15">
                  <c:v>8.0290633224694208</c:v>
                </c:pt>
                <c:pt idx="16">
                  <c:v>13.161875945537064</c:v>
                </c:pt>
                <c:pt idx="17">
                  <c:v>13.133333333333333</c:v>
                </c:pt>
                <c:pt idx="18">
                  <c:v>11.011975614888375</c:v>
                </c:pt>
                <c:pt idx="19">
                  <c:v>12.323045150477849</c:v>
                </c:pt>
                <c:pt idx="20">
                  <c:v>11.610211484460567</c:v>
                </c:pt>
              </c:numCache>
            </c:numRef>
          </c:val>
        </c:ser>
        <c:ser>
          <c:idx val="1"/>
          <c:order val="1"/>
          <c:tx>
            <c:strRef>
              <c:f>Arkusz4!$K$1</c:f>
              <c:strCache>
                <c:ptCount val="1"/>
                <c:pt idx="0">
                  <c:v>Abstynenci przez całe życie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3"/>
            <c:spPr>
              <a:solidFill>
                <a:srgbClr val="000080"/>
              </a:solidFill>
              <a:ln w="32574">
                <a:noFill/>
              </a:ln>
            </c:spPr>
          </c:dPt>
          <c:cat>
            <c:strRef>
              <c:f>Arkusz4!$H$2:$H$22</c:f>
              <c:strCache>
                <c:ptCount val="21"/>
                <c:pt idx="0">
                  <c:v>Denmark</c:v>
                </c:pt>
                <c:pt idx="1">
                  <c:v>Greece</c:v>
                </c:pt>
                <c:pt idx="2">
                  <c:v>Austria</c:v>
                </c:pt>
                <c:pt idx="3">
                  <c:v>Bulgaria</c:v>
                </c:pt>
                <c:pt idx="4">
                  <c:v>Norway</c:v>
                </c:pt>
                <c:pt idx="5">
                  <c:v>Finland</c:v>
                </c:pt>
                <c:pt idx="6">
                  <c:v>Sweden</c:v>
                </c:pt>
                <c:pt idx="7">
                  <c:v>Lithuania</c:v>
                </c:pt>
                <c:pt idx="8">
                  <c:v>Iceland</c:v>
                </c:pt>
                <c:pt idx="9">
                  <c:v>Estonia</c:v>
                </c:pt>
                <c:pt idx="10">
                  <c:v>Poland</c:v>
                </c:pt>
                <c:pt idx="11">
                  <c:v>UK</c:v>
                </c:pt>
                <c:pt idx="12">
                  <c:v>France</c:v>
                </c:pt>
                <c:pt idx="13">
                  <c:v>AVERAGE</c:v>
                </c:pt>
                <c:pt idx="14">
                  <c:v>Spain</c:v>
                </c:pt>
                <c:pt idx="15">
                  <c:v>Croatia</c:v>
                </c:pt>
                <c:pt idx="16">
                  <c:v>Spain-Catalonia</c:v>
                </c:pt>
                <c:pt idx="17">
                  <c:v>Romania</c:v>
                </c:pt>
                <c:pt idx="18">
                  <c:v>Hungary</c:v>
                </c:pt>
                <c:pt idx="19">
                  <c:v>Portugal</c:v>
                </c:pt>
                <c:pt idx="20">
                  <c:v>Italy</c:v>
                </c:pt>
              </c:strCache>
            </c:strRef>
          </c:cat>
          <c:val>
            <c:numRef>
              <c:f>Arkusz4!$K$2:$K$22</c:f>
              <c:numCache>
                <c:formatCode>###0.0</c:formatCode>
                <c:ptCount val="21"/>
                <c:pt idx="0">
                  <c:v>3.4285714285714288</c:v>
                </c:pt>
                <c:pt idx="1">
                  <c:v>2.4</c:v>
                </c:pt>
                <c:pt idx="2">
                  <c:v>3.2610519570417464</c:v>
                </c:pt>
                <c:pt idx="3">
                  <c:v>1.8333333333333333</c:v>
                </c:pt>
                <c:pt idx="4">
                  <c:v>4.7022608043230241</c:v>
                </c:pt>
                <c:pt idx="5">
                  <c:v>5.7534599931390211</c:v>
                </c:pt>
                <c:pt idx="6">
                  <c:v>6.8058491743395475</c:v>
                </c:pt>
                <c:pt idx="7">
                  <c:v>5.3727208563394608</c:v>
                </c:pt>
                <c:pt idx="8">
                  <c:v>5.1379965004708241</c:v>
                </c:pt>
                <c:pt idx="9">
                  <c:v>4.2266604737575486</c:v>
                </c:pt>
                <c:pt idx="10">
                  <c:v>3.6012861736334401</c:v>
                </c:pt>
                <c:pt idx="11">
                  <c:v>5.3276036319382625</c:v>
                </c:pt>
                <c:pt idx="12">
                  <c:v>10.052910052910052</c:v>
                </c:pt>
                <c:pt idx="13">
                  <c:v>7.6</c:v>
                </c:pt>
                <c:pt idx="14">
                  <c:v>10.718416693746516</c:v>
                </c:pt>
                <c:pt idx="15">
                  <c:v>13.887865919889054</c:v>
                </c:pt>
                <c:pt idx="16">
                  <c:v>9.2284417549167905</c:v>
                </c:pt>
                <c:pt idx="17">
                  <c:v>10.200000000000001</c:v>
                </c:pt>
                <c:pt idx="18">
                  <c:v>13.034062824616397</c:v>
                </c:pt>
                <c:pt idx="19">
                  <c:v>15.588211776660295</c:v>
                </c:pt>
                <c:pt idx="20">
                  <c:v>18.588227112412792</c:v>
                </c:pt>
              </c:numCache>
            </c:numRef>
          </c:val>
        </c:ser>
        <c:dLbls/>
        <c:gapWidth val="40"/>
        <c:overlap val="100"/>
        <c:axId val="114170880"/>
        <c:axId val="87875968"/>
      </c:barChart>
      <c:catAx>
        <c:axId val="1141708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7875968"/>
        <c:crosses val="autoZero"/>
        <c:auto val="1"/>
        <c:lblAlgn val="ctr"/>
        <c:lblOffset val="100"/>
      </c:catAx>
      <c:valAx>
        <c:axId val="87875968"/>
        <c:scaling>
          <c:orientation val="minMax"/>
        </c:scaling>
        <c:axPos val="b"/>
        <c:majorGridlines/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1417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987142552568272"/>
          <c:y val="0.78380346019857083"/>
          <c:w val="0.38234012596190903"/>
          <c:h val="0.13907245831898268"/>
        </c:manualLayout>
      </c:layout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</c:chart>
  <c:spPr>
    <a:ln>
      <a:solidFill>
        <a:sysClr val="window" lastClr="FFFFFF">
          <a:lumMod val="85000"/>
        </a:sysClr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2071379016974466"/>
          <c:y val="1.9374068554396422E-2"/>
          <c:w val="0.74263698939774092"/>
          <c:h val="0.9120715350223545"/>
        </c:manualLayout>
      </c:layout>
      <c:barChart>
        <c:barDir val="bar"/>
        <c:grouping val="clustered"/>
        <c:ser>
          <c:idx val="0"/>
          <c:order val="0"/>
          <c:tx>
            <c:strRef>
              <c:f>'RSOD by gender'!$M$5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99CCFF"/>
            </a:solidFill>
            <a:ln w="12897">
              <a:solidFill>
                <a:srgbClr val="000000"/>
              </a:solidFill>
              <a:prstDash val="solid"/>
            </a:ln>
          </c:spPr>
          <c:dPt>
            <c:idx val="9"/>
            <c:spPr>
              <a:solidFill>
                <a:srgbClr val="3366FF"/>
              </a:solidFill>
              <a:ln w="12897">
                <a:solidFill>
                  <a:srgbClr val="000000"/>
                </a:solidFill>
                <a:prstDash val="solid"/>
              </a:ln>
            </c:spPr>
          </c:dPt>
          <c:cat>
            <c:strRef>
              <c:f>'RSOD by gender'!$L$6:$L$26</c:f>
              <c:strCache>
                <c:ptCount val="21"/>
                <c:pt idx="0">
                  <c:v>Italy</c:v>
                </c:pt>
                <c:pt idx="1">
                  <c:v>Hungary</c:v>
                </c:pt>
                <c:pt idx="2">
                  <c:v>Greece</c:v>
                </c:pt>
                <c:pt idx="3">
                  <c:v>Portugal</c:v>
                </c:pt>
                <c:pt idx="4">
                  <c:v>France</c:v>
                </c:pt>
                <c:pt idx="5">
                  <c:v>Spain-Catalonia</c:v>
                </c:pt>
                <c:pt idx="6">
                  <c:v>Romania</c:v>
                </c:pt>
                <c:pt idx="7">
                  <c:v>Croatia</c:v>
                </c:pt>
                <c:pt idx="8">
                  <c:v>Spain</c:v>
                </c:pt>
                <c:pt idx="9">
                  <c:v>AVERAGE</c:v>
                </c:pt>
                <c:pt idx="10">
                  <c:v>Bulgaria</c:v>
                </c:pt>
                <c:pt idx="11">
                  <c:v>Estonia</c:v>
                </c:pt>
                <c:pt idx="12">
                  <c:v>Sweden</c:v>
                </c:pt>
                <c:pt idx="13">
                  <c:v>Poland</c:v>
                </c:pt>
                <c:pt idx="14">
                  <c:v>Norway</c:v>
                </c:pt>
                <c:pt idx="15">
                  <c:v>Austria</c:v>
                </c:pt>
                <c:pt idx="16">
                  <c:v>Iceland</c:v>
                </c:pt>
                <c:pt idx="17">
                  <c:v>UK</c:v>
                </c:pt>
                <c:pt idx="18">
                  <c:v>Denmark</c:v>
                </c:pt>
                <c:pt idx="19">
                  <c:v>Finland</c:v>
                </c:pt>
                <c:pt idx="20">
                  <c:v>Lithuania</c:v>
                </c:pt>
              </c:strCache>
            </c:strRef>
          </c:cat>
          <c:val>
            <c:numRef>
              <c:f>'RSOD by gender'!$M$6:$M$26</c:f>
              <c:numCache>
                <c:formatCode>0.0</c:formatCode>
                <c:ptCount val="21"/>
                <c:pt idx="0">
                  <c:v>2.6593023995242109</c:v>
                </c:pt>
                <c:pt idx="1">
                  <c:v>3.4501692227282188</c:v>
                </c:pt>
                <c:pt idx="2">
                  <c:v>4.3421052631578938</c:v>
                </c:pt>
                <c:pt idx="3">
                  <c:v>1.6247357769333777</c:v>
                </c:pt>
                <c:pt idx="4">
                  <c:v>8.0267558528428093</c:v>
                </c:pt>
                <c:pt idx="5">
                  <c:v>13.109756097560977</c:v>
                </c:pt>
                <c:pt idx="6">
                  <c:v>2.8806584362139915</c:v>
                </c:pt>
                <c:pt idx="7">
                  <c:v>5.5312409730848389</c:v>
                </c:pt>
                <c:pt idx="8">
                  <c:v>14.991153948078917</c:v>
                </c:pt>
                <c:pt idx="9">
                  <c:v>13.460056673717318</c:v>
                </c:pt>
                <c:pt idx="10">
                  <c:v>27.935222672064771</c:v>
                </c:pt>
                <c:pt idx="11">
                  <c:v>8.6408640864086408</c:v>
                </c:pt>
                <c:pt idx="12">
                  <c:v>18.136271926208568</c:v>
                </c:pt>
                <c:pt idx="13">
                  <c:v>12.676056338028172</c:v>
                </c:pt>
                <c:pt idx="14">
                  <c:v>16.937445530522513</c:v>
                </c:pt>
                <c:pt idx="15">
                  <c:v>23.688661644039261</c:v>
                </c:pt>
                <c:pt idx="16">
                  <c:v>26.656049616923948</c:v>
                </c:pt>
                <c:pt idx="17">
                  <c:v>18.77631621087718</c:v>
                </c:pt>
                <c:pt idx="18">
                  <c:v>22.982885085574573</c:v>
                </c:pt>
                <c:pt idx="19">
                  <c:v>17.388962572763894</c:v>
                </c:pt>
                <c:pt idx="20">
                  <c:v>18.766519820809474</c:v>
                </c:pt>
              </c:numCache>
            </c:numRef>
          </c:val>
        </c:ser>
        <c:ser>
          <c:idx val="1"/>
          <c:order val="1"/>
          <c:tx>
            <c:strRef>
              <c:f>'RSOD by gender'!$N$5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0000FF"/>
            </a:solidFill>
            <a:ln w="12897">
              <a:solidFill>
                <a:srgbClr val="000000"/>
              </a:solidFill>
              <a:prstDash val="solid"/>
            </a:ln>
          </c:spPr>
          <c:dPt>
            <c:idx val="9"/>
            <c:spPr>
              <a:solidFill>
                <a:srgbClr val="000080"/>
              </a:solidFill>
              <a:ln w="12897">
                <a:solidFill>
                  <a:srgbClr val="000000"/>
                </a:solidFill>
                <a:prstDash val="solid"/>
              </a:ln>
            </c:spPr>
          </c:dPt>
          <c:cat>
            <c:strRef>
              <c:f>'RSOD by gender'!$L$6:$L$26</c:f>
              <c:strCache>
                <c:ptCount val="21"/>
                <c:pt idx="0">
                  <c:v>Italy</c:v>
                </c:pt>
                <c:pt idx="1">
                  <c:v>Hungary</c:v>
                </c:pt>
                <c:pt idx="2">
                  <c:v>Greece</c:v>
                </c:pt>
                <c:pt idx="3">
                  <c:v>Portugal</c:v>
                </c:pt>
                <c:pt idx="4">
                  <c:v>France</c:v>
                </c:pt>
                <c:pt idx="5">
                  <c:v>Spain-Catalonia</c:v>
                </c:pt>
                <c:pt idx="6">
                  <c:v>Romania</c:v>
                </c:pt>
                <c:pt idx="7">
                  <c:v>Croatia</c:v>
                </c:pt>
                <c:pt idx="8">
                  <c:v>Spain</c:v>
                </c:pt>
                <c:pt idx="9">
                  <c:v>AVERAGE</c:v>
                </c:pt>
                <c:pt idx="10">
                  <c:v>Bulgaria</c:v>
                </c:pt>
                <c:pt idx="11">
                  <c:v>Estonia</c:v>
                </c:pt>
                <c:pt idx="12">
                  <c:v>Sweden</c:v>
                </c:pt>
                <c:pt idx="13">
                  <c:v>Poland</c:v>
                </c:pt>
                <c:pt idx="14">
                  <c:v>Norway</c:v>
                </c:pt>
                <c:pt idx="15">
                  <c:v>Austria</c:v>
                </c:pt>
                <c:pt idx="16">
                  <c:v>Iceland</c:v>
                </c:pt>
                <c:pt idx="17">
                  <c:v>UK</c:v>
                </c:pt>
                <c:pt idx="18">
                  <c:v>Denmark</c:v>
                </c:pt>
                <c:pt idx="19">
                  <c:v>Finland</c:v>
                </c:pt>
                <c:pt idx="20">
                  <c:v>Lithuania</c:v>
                </c:pt>
              </c:strCache>
            </c:strRef>
          </c:cat>
          <c:val>
            <c:numRef>
              <c:f>'RSOD by gender'!$N$6:$N$26</c:f>
              <c:numCache>
                <c:formatCode>0.0</c:formatCode>
                <c:ptCount val="21"/>
                <c:pt idx="0">
                  <c:v>3.1201947133848402</c:v>
                </c:pt>
                <c:pt idx="1">
                  <c:v>9.5407781832370588</c:v>
                </c:pt>
                <c:pt idx="2">
                  <c:v>10.358565737051794</c:v>
                </c:pt>
                <c:pt idx="3">
                  <c:v>10.596411875183559</c:v>
                </c:pt>
                <c:pt idx="4">
                  <c:v>12.064676616915424</c:v>
                </c:pt>
                <c:pt idx="5">
                  <c:v>12.612612612612613</c:v>
                </c:pt>
                <c:pt idx="6">
                  <c:v>16.041979010494757</c:v>
                </c:pt>
                <c:pt idx="7">
                  <c:v>16.678748255777521</c:v>
                </c:pt>
                <c:pt idx="8">
                  <c:v>21.432285146318648</c:v>
                </c:pt>
                <c:pt idx="9">
                  <c:v>22.279093070657414</c:v>
                </c:pt>
                <c:pt idx="10">
                  <c:v>24.948453608247423</c:v>
                </c:pt>
                <c:pt idx="11">
                  <c:v>27.095516569200779</c:v>
                </c:pt>
                <c:pt idx="12">
                  <c:v>27.841909507892058</c:v>
                </c:pt>
                <c:pt idx="13">
                  <c:v>28.294573643410853</c:v>
                </c:pt>
                <c:pt idx="14">
                  <c:v>29.11852721947718</c:v>
                </c:pt>
                <c:pt idx="15">
                  <c:v>29.999566053462953</c:v>
                </c:pt>
                <c:pt idx="16">
                  <c:v>30.174834091222561</c:v>
                </c:pt>
                <c:pt idx="17">
                  <c:v>30.239056250192153</c:v>
                </c:pt>
                <c:pt idx="18">
                  <c:v>31.888111888111883</c:v>
                </c:pt>
                <c:pt idx="19">
                  <c:v>35.294755262553139</c:v>
                </c:pt>
                <c:pt idx="20">
                  <c:v>38.240305168401115</c:v>
                </c:pt>
              </c:numCache>
            </c:numRef>
          </c:val>
        </c:ser>
        <c:dLbls/>
        <c:gapWidth val="50"/>
        <c:axId val="107073536"/>
        <c:axId val="107076992"/>
      </c:barChart>
      <c:catAx>
        <c:axId val="107073536"/>
        <c:scaling>
          <c:orientation val="minMax"/>
        </c:scaling>
        <c:axPos val="l"/>
        <c:numFmt formatCode="General" sourceLinked="1"/>
        <c:tickLblPos val="nextTo"/>
        <c:spPr>
          <a:ln w="322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076992"/>
        <c:crosses val="autoZero"/>
        <c:auto val="1"/>
        <c:lblAlgn val="ctr"/>
        <c:lblOffset val="100"/>
        <c:tickLblSkip val="1"/>
        <c:tickMarkSkip val="1"/>
      </c:catAx>
      <c:valAx>
        <c:axId val="107076992"/>
        <c:scaling>
          <c:orientation val="minMax"/>
        </c:scaling>
        <c:axPos val="b"/>
        <c:majorGridlines>
          <c:spPr>
            <a:ln w="3224">
              <a:solidFill>
                <a:srgbClr val="000000"/>
              </a:solidFill>
              <a:prstDash val="solid"/>
            </a:ln>
          </c:spPr>
        </c:majorGridlines>
        <c:numFmt formatCode="0.0" sourceLinked="1"/>
        <c:tickLblPos val="nextTo"/>
        <c:spPr>
          <a:ln w="322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073536"/>
        <c:crosses val="autoZero"/>
        <c:crossBetween val="between"/>
      </c:valAx>
      <c:spPr>
        <a:noFill/>
        <a:ln w="3224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344204845360708"/>
          <c:y val="0.78461900980843491"/>
          <c:w val="0.19062988078306384"/>
          <c:h val="0.13338985818807925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1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5181863900224161"/>
          <c:y val="2.1978021978021976E-2"/>
          <c:w val="0.71661431691476529"/>
          <c:h val="0.91655030650045954"/>
        </c:manualLayout>
      </c:layout>
      <c:barChart>
        <c:barDir val="bar"/>
        <c:grouping val="clustered"/>
        <c:ser>
          <c:idx val="0"/>
          <c:order val="0"/>
          <c:tx>
            <c:strRef>
              <c:f>'Figure 8'!$C$2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3366FF"/>
            </a:solidFill>
            <a:ln w="25979">
              <a:noFill/>
            </a:ln>
          </c:spPr>
          <c:cat>
            <c:strRef>
              <c:f>'Figure 8'!$A$3:$A$23</c:f>
              <c:strCache>
                <c:ptCount val="21"/>
                <c:pt idx="0">
                  <c:v>Finland</c:v>
                </c:pt>
                <c:pt idx="1">
                  <c:v>Sweden</c:v>
                </c:pt>
                <c:pt idx="2">
                  <c:v>Denmark</c:v>
                </c:pt>
                <c:pt idx="3">
                  <c:v>Iceland</c:v>
                </c:pt>
                <c:pt idx="4">
                  <c:v>Austria</c:v>
                </c:pt>
                <c:pt idx="5">
                  <c:v>Hungary</c:v>
                </c:pt>
                <c:pt idx="6">
                  <c:v>France</c:v>
                </c:pt>
                <c:pt idx="7">
                  <c:v>Poland</c:v>
                </c:pt>
                <c:pt idx="8">
                  <c:v>Portugal</c:v>
                </c:pt>
                <c:pt idx="9">
                  <c:v>Norway</c:v>
                </c:pt>
                <c:pt idx="10">
                  <c:v>Greece</c:v>
                </c:pt>
                <c:pt idx="11">
                  <c:v>Spain-Catalonia</c:v>
                </c:pt>
                <c:pt idx="12">
                  <c:v>AVERAGE</c:v>
                </c:pt>
                <c:pt idx="13">
                  <c:v>Italy</c:v>
                </c:pt>
                <c:pt idx="14">
                  <c:v>United Kingdom</c:v>
                </c:pt>
                <c:pt idx="15">
                  <c:v>Bulgaria</c:v>
                </c:pt>
                <c:pt idx="16">
                  <c:v>Croatia</c:v>
                </c:pt>
                <c:pt idx="17">
                  <c:v>Spain</c:v>
                </c:pt>
                <c:pt idx="18">
                  <c:v>Estonia</c:v>
                </c:pt>
                <c:pt idx="19">
                  <c:v>Romania</c:v>
                </c:pt>
                <c:pt idx="20">
                  <c:v>Lithuania</c:v>
                </c:pt>
              </c:strCache>
            </c:strRef>
          </c:cat>
          <c:val>
            <c:numRef>
              <c:f>'Figure 8'!$C$3:$C$23</c:f>
              <c:numCache>
                <c:formatCode>General</c:formatCode>
                <c:ptCount val="21"/>
                <c:pt idx="0">
                  <c:v>13.734009999999998</c:v>
                </c:pt>
                <c:pt idx="1">
                  <c:v>10.554180000000002</c:v>
                </c:pt>
                <c:pt idx="2">
                  <c:v>11.63955</c:v>
                </c:pt>
                <c:pt idx="3">
                  <c:v>15.197369999999999</c:v>
                </c:pt>
                <c:pt idx="4">
                  <c:v>10.153780000000001</c:v>
                </c:pt>
                <c:pt idx="5">
                  <c:v>9.2044300000000003</c:v>
                </c:pt>
                <c:pt idx="6">
                  <c:v>12.04013</c:v>
                </c:pt>
                <c:pt idx="7">
                  <c:v>12.195120000000001</c:v>
                </c:pt>
                <c:pt idx="8">
                  <c:v>11.01979</c:v>
                </c:pt>
                <c:pt idx="9">
                  <c:v>11.788729999999999</c:v>
                </c:pt>
                <c:pt idx="10">
                  <c:v>15.091859999999999</c:v>
                </c:pt>
                <c:pt idx="11">
                  <c:v>9.1743099999999984</c:v>
                </c:pt>
                <c:pt idx="12">
                  <c:v>17.501388000000006</c:v>
                </c:pt>
                <c:pt idx="13">
                  <c:v>15.293760000000001</c:v>
                </c:pt>
                <c:pt idx="14">
                  <c:v>17.51371</c:v>
                </c:pt>
                <c:pt idx="15">
                  <c:v>27.715600000000002</c:v>
                </c:pt>
                <c:pt idx="16">
                  <c:v>20.26545999999999</c:v>
                </c:pt>
                <c:pt idx="17">
                  <c:v>21.661150000000006</c:v>
                </c:pt>
                <c:pt idx="18">
                  <c:v>27.30528</c:v>
                </c:pt>
                <c:pt idx="19">
                  <c:v>32.793520000000008</c:v>
                </c:pt>
                <c:pt idx="20">
                  <c:v>45.686020000000006</c:v>
                </c:pt>
              </c:numCache>
            </c:numRef>
          </c:val>
        </c:ser>
        <c:ser>
          <c:idx val="1"/>
          <c:order val="1"/>
          <c:tx>
            <c:strRef>
              <c:f>'Figure 8'!$D$2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000080"/>
            </a:solidFill>
            <a:ln w="25979">
              <a:noFill/>
            </a:ln>
          </c:spPr>
          <c:cat>
            <c:strRef>
              <c:f>'Figure 8'!$A$3:$A$23</c:f>
              <c:strCache>
                <c:ptCount val="21"/>
                <c:pt idx="0">
                  <c:v>Finland</c:v>
                </c:pt>
                <c:pt idx="1">
                  <c:v>Sweden</c:v>
                </c:pt>
                <c:pt idx="2">
                  <c:v>Denmark</c:v>
                </c:pt>
                <c:pt idx="3">
                  <c:v>Iceland</c:v>
                </c:pt>
                <c:pt idx="4">
                  <c:v>Austria</c:v>
                </c:pt>
                <c:pt idx="5">
                  <c:v>Hungary</c:v>
                </c:pt>
                <c:pt idx="6">
                  <c:v>France</c:v>
                </c:pt>
                <c:pt idx="7">
                  <c:v>Poland</c:v>
                </c:pt>
                <c:pt idx="8">
                  <c:v>Portugal</c:v>
                </c:pt>
                <c:pt idx="9">
                  <c:v>Norway</c:v>
                </c:pt>
                <c:pt idx="10">
                  <c:v>Greece</c:v>
                </c:pt>
                <c:pt idx="11">
                  <c:v>Spain-Catalonia</c:v>
                </c:pt>
                <c:pt idx="12">
                  <c:v>AVERAGE</c:v>
                </c:pt>
                <c:pt idx="13">
                  <c:v>Italy</c:v>
                </c:pt>
                <c:pt idx="14">
                  <c:v>United Kingdom</c:v>
                </c:pt>
                <c:pt idx="15">
                  <c:v>Bulgaria</c:v>
                </c:pt>
                <c:pt idx="16">
                  <c:v>Croatia</c:v>
                </c:pt>
                <c:pt idx="17">
                  <c:v>Spain</c:v>
                </c:pt>
                <c:pt idx="18">
                  <c:v>Estonia</c:v>
                </c:pt>
                <c:pt idx="19">
                  <c:v>Romania</c:v>
                </c:pt>
                <c:pt idx="20">
                  <c:v>Lithuania</c:v>
                </c:pt>
              </c:strCache>
            </c:strRef>
          </c:cat>
          <c:val>
            <c:numRef>
              <c:f>'Figure 8'!$D$3:$D$23</c:f>
              <c:numCache>
                <c:formatCode>General</c:formatCode>
                <c:ptCount val="21"/>
                <c:pt idx="0">
                  <c:v>9.2639199999999988</c:v>
                </c:pt>
                <c:pt idx="1">
                  <c:v>9.5310299999999994</c:v>
                </c:pt>
                <c:pt idx="2">
                  <c:v>10.919540000000001</c:v>
                </c:pt>
                <c:pt idx="3">
                  <c:v>11.050940000000002</c:v>
                </c:pt>
                <c:pt idx="4">
                  <c:v>11.093360000000001</c:v>
                </c:pt>
                <c:pt idx="5">
                  <c:v>12.609120000000001</c:v>
                </c:pt>
                <c:pt idx="6">
                  <c:v>13.432840000000002</c:v>
                </c:pt>
                <c:pt idx="7">
                  <c:v>13.48898</c:v>
                </c:pt>
                <c:pt idx="8">
                  <c:v>16.081139999999991</c:v>
                </c:pt>
                <c:pt idx="9">
                  <c:v>17.517940000000007</c:v>
                </c:pt>
                <c:pt idx="10">
                  <c:v>20.370369999999994</c:v>
                </c:pt>
                <c:pt idx="11">
                  <c:v>20.720719999999996</c:v>
                </c:pt>
                <c:pt idx="12">
                  <c:v>20.790651499999999</c:v>
                </c:pt>
                <c:pt idx="13">
                  <c:v>21.816740000000003</c:v>
                </c:pt>
                <c:pt idx="14">
                  <c:v>23.498279999999991</c:v>
                </c:pt>
                <c:pt idx="15">
                  <c:v>30.737979999999997</c:v>
                </c:pt>
                <c:pt idx="16">
                  <c:v>30.784010000000002</c:v>
                </c:pt>
                <c:pt idx="17">
                  <c:v>30.909619999999997</c:v>
                </c:pt>
                <c:pt idx="18">
                  <c:v>31.497579999999992</c:v>
                </c:pt>
                <c:pt idx="19">
                  <c:v>36.510069999999999</c:v>
                </c:pt>
                <c:pt idx="20">
                  <c:v>43.978850000000001</c:v>
                </c:pt>
              </c:numCache>
            </c:numRef>
          </c:val>
        </c:ser>
        <c:dLbls/>
        <c:gapWidth val="55"/>
        <c:axId val="129061632"/>
        <c:axId val="129063168"/>
      </c:barChart>
      <c:catAx>
        <c:axId val="1290616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74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063168"/>
        <c:crosses val="autoZero"/>
        <c:auto val="1"/>
        <c:lblAlgn val="ctr"/>
        <c:lblOffset val="100"/>
      </c:catAx>
      <c:valAx>
        <c:axId val="129063168"/>
        <c:scaling>
          <c:orientation val="minMax"/>
        </c:scaling>
        <c:axPos val="b"/>
        <c:majorGridlines>
          <c:spPr>
            <a:ln w="974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tickLblPos val="nextTo"/>
        <c:spPr>
          <a:ln w="9742">
            <a:noFill/>
          </a:ln>
        </c:spPr>
        <c:txPr>
          <a:bodyPr rot="0" vert="horz"/>
          <a:lstStyle/>
          <a:p>
            <a:pPr>
              <a:defRPr sz="122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061632"/>
        <c:crosses val="autoZero"/>
        <c:crossBetween val="between"/>
      </c:valAx>
      <c:spPr>
        <a:noFill/>
        <a:ln w="25979">
          <a:noFill/>
        </a:ln>
      </c:spPr>
    </c:plotArea>
    <c:legend>
      <c:legendPos val="r"/>
      <c:layout>
        <c:manualLayout>
          <c:xMode val="edge"/>
          <c:yMode val="edge"/>
          <c:x val="0.74876898598568409"/>
          <c:y val="0.77860115592634738"/>
          <c:w val="0.21302345374323495"/>
          <c:h val="0.15269752728494587"/>
        </c:manualLayout>
      </c:layout>
      <c:spPr>
        <a:noFill/>
        <a:ln w="324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</c:chart>
  <c:spPr>
    <a:solidFill>
      <a:schemeClr val="bg1"/>
    </a:solidFill>
    <a:ln w="9742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2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hPercent val="6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808080"/>
          </a:solidFill>
          <a:prstDash val="solid"/>
        </a:ln>
      </c:spPr>
    </c:sideWall>
    <c:backWall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4200542005420051E-2"/>
          <c:y val="1.9920318725099601E-2"/>
          <c:w val="0.93089430894308944"/>
          <c:h val="0.89442231075697176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584">
              <a:solidFill>
                <a:srgbClr val="000000"/>
              </a:solidFill>
              <a:prstDash val="solid"/>
            </a:ln>
          </c:spPr>
          <c:cat>
            <c:strRef>
              <c:f>Arkusz2!$A$3:$A$5</c:f>
              <c:strCache>
                <c:ptCount val="3"/>
                <c:pt idx="0">
                  <c:v>Abstynenci</c:v>
                </c:pt>
                <c:pt idx="1">
                  <c:v>Pijący okazjonalnie</c:v>
                </c:pt>
                <c:pt idx="2">
                  <c:v>Pijący ekscesywnie</c:v>
                </c:pt>
              </c:strCache>
            </c:strRef>
          </c:cat>
          <c:val>
            <c:numRef>
              <c:f>Arkusz2!$B$3:$B$5</c:f>
              <c:numCache>
                <c:formatCode>General</c:formatCode>
                <c:ptCount val="3"/>
                <c:pt idx="0">
                  <c:v>14.6</c:v>
                </c:pt>
                <c:pt idx="1">
                  <c:v>17.399999999999999</c:v>
                </c:pt>
                <c:pt idx="2">
                  <c:v>30.6</c:v>
                </c:pt>
              </c:numCache>
            </c:numRef>
          </c:val>
        </c:ser>
        <c:dLbls/>
        <c:gapWidth val="90"/>
        <c:shape val="box"/>
        <c:axId val="114304512"/>
        <c:axId val="114306048"/>
        <c:axId val="0"/>
      </c:bar3DChart>
      <c:catAx>
        <c:axId val="114304512"/>
        <c:scaling>
          <c:orientation val="minMax"/>
        </c:scaling>
        <c:axPos val="b"/>
        <c:numFmt formatCode="General" sourceLinked="1"/>
        <c:tickLblPos val="low"/>
        <c:spPr>
          <a:ln w="31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306048"/>
        <c:crosses val="autoZero"/>
        <c:lblAlgn val="ctr"/>
        <c:lblOffset val="100"/>
        <c:tickMarkSkip val="1"/>
      </c:catAx>
      <c:valAx>
        <c:axId val="114306048"/>
        <c:scaling>
          <c:orientation val="minMax"/>
        </c:scaling>
        <c:axPos val="l"/>
        <c:majorGridlines>
          <c:spPr>
            <a:ln w="314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304512"/>
        <c:crosses val="autoZero"/>
        <c:crossBetween val="between"/>
      </c:valAx>
      <c:spPr>
        <a:noFill/>
        <a:ln w="25167">
          <a:noFill/>
        </a:ln>
      </c:spPr>
    </c:plotArea>
    <c:plotVisOnly val="1"/>
    <c:dispBlanksAs val="gap"/>
  </c:chart>
  <c:spPr>
    <a:solidFill>
      <a:srgbClr val="FFFFFF"/>
    </a:solidFill>
    <a:ln w="3146">
      <a:solidFill>
        <a:srgbClr val="000000"/>
      </a:solidFill>
      <a:prstDash val="solid"/>
    </a:ln>
  </c:spPr>
  <c:txPr>
    <a:bodyPr/>
    <a:lstStyle/>
    <a:p>
      <a:pPr>
        <a:defRPr sz="94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9985884461246711"/>
          <c:y val="1.8072289156626509E-2"/>
          <c:w val="0.78038283795975227"/>
          <c:h val="0.9141566265060242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999FF"/>
            </a:solidFill>
            <a:ln w="11852">
              <a:solidFill>
                <a:srgbClr val="000000"/>
              </a:solidFill>
              <a:prstDash val="solid"/>
            </a:ln>
          </c:spPr>
          <c:dPt>
            <c:idx val="11"/>
            <c:spPr>
              <a:solidFill>
                <a:srgbClr val="000080"/>
              </a:solidFill>
              <a:ln w="11852">
                <a:solidFill>
                  <a:srgbClr val="000000"/>
                </a:solidFill>
                <a:prstDash val="solid"/>
              </a:ln>
            </c:spPr>
          </c:dPt>
          <c:cat>
            <c:strRef>
              <c:f>Arkusz1!$B$88:$B$108</c:f>
              <c:strCache>
                <c:ptCount val="21"/>
                <c:pt idx="0">
                  <c:v>UK</c:v>
                </c:pt>
                <c:pt idx="1">
                  <c:v>Estonia</c:v>
                </c:pt>
                <c:pt idx="2">
                  <c:v>Sweden</c:v>
                </c:pt>
                <c:pt idx="3">
                  <c:v>France</c:v>
                </c:pt>
                <c:pt idx="4">
                  <c:v>Italy</c:v>
                </c:pt>
                <c:pt idx="5">
                  <c:v>Iceland</c:v>
                </c:pt>
                <c:pt idx="6">
                  <c:v>Norway</c:v>
                </c:pt>
                <c:pt idx="7">
                  <c:v>Austria</c:v>
                </c:pt>
                <c:pt idx="8">
                  <c:v>Greece</c:v>
                </c:pt>
                <c:pt idx="9">
                  <c:v>Finland</c:v>
                </c:pt>
                <c:pt idx="10">
                  <c:v>Portugal</c:v>
                </c:pt>
                <c:pt idx="11">
                  <c:v>AVERAGE</c:v>
                </c:pt>
                <c:pt idx="12">
                  <c:v>Spain</c:v>
                </c:pt>
                <c:pt idx="13">
                  <c:v>Hungary</c:v>
                </c:pt>
                <c:pt idx="14">
                  <c:v>Croatia</c:v>
                </c:pt>
                <c:pt idx="15">
                  <c:v>Spain-Catalonia</c:v>
                </c:pt>
                <c:pt idx="16">
                  <c:v>Romania</c:v>
                </c:pt>
                <c:pt idx="17">
                  <c:v>Lithuania</c:v>
                </c:pt>
                <c:pt idx="18">
                  <c:v>Denmark</c:v>
                </c:pt>
                <c:pt idx="19">
                  <c:v>Bulgaria</c:v>
                </c:pt>
                <c:pt idx="20">
                  <c:v>Poland</c:v>
                </c:pt>
              </c:strCache>
            </c:strRef>
          </c:cat>
          <c:val>
            <c:numRef>
              <c:f>Arkusz1!$C$88:$C$108</c:f>
              <c:numCache>
                <c:formatCode>General</c:formatCode>
                <c:ptCount val="21"/>
                <c:pt idx="0">
                  <c:v>13.7</c:v>
                </c:pt>
                <c:pt idx="1">
                  <c:v>17</c:v>
                </c:pt>
                <c:pt idx="2">
                  <c:v>19</c:v>
                </c:pt>
                <c:pt idx="3">
                  <c:v>19.3</c:v>
                </c:pt>
                <c:pt idx="4">
                  <c:v>20.100000000000001</c:v>
                </c:pt>
                <c:pt idx="5">
                  <c:v>21.1</c:v>
                </c:pt>
                <c:pt idx="6">
                  <c:v>25.5</c:v>
                </c:pt>
                <c:pt idx="7">
                  <c:v>28.4</c:v>
                </c:pt>
                <c:pt idx="8">
                  <c:v>29</c:v>
                </c:pt>
                <c:pt idx="9">
                  <c:v>31.9</c:v>
                </c:pt>
                <c:pt idx="10">
                  <c:v>33</c:v>
                </c:pt>
                <c:pt idx="11">
                  <c:v>33.125000000000007</c:v>
                </c:pt>
                <c:pt idx="12">
                  <c:v>35</c:v>
                </c:pt>
                <c:pt idx="13">
                  <c:v>38.300000000000011</c:v>
                </c:pt>
                <c:pt idx="14">
                  <c:v>39.5</c:v>
                </c:pt>
                <c:pt idx="15">
                  <c:v>41.6</c:v>
                </c:pt>
                <c:pt idx="16">
                  <c:v>44.7</c:v>
                </c:pt>
                <c:pt idx="17">
                  <c:v>44.8</c:v>
                </c:pt>
                <c:pt idx="18">
                  <c:v>47.7</c:v>
                </c:pt>
                <c:pt idx="19">
                  <c:v>51</c:v>
                </c:pt>
                <c:pt idx="20">
                  <c:v>61.9</c:v>
                </c:pt>
              </c:numCache>
            </c:numRef>
          </c:val>
        </c:ser>
        <c:dLbls/>
        <c:gapWidth val="52"/>
        <c:axId val="114348032"/>
        <c:axId val="114349568"/>
      </c:barChart>
      <c:catAx>
        <c:axId val="114348032"/>
        <c:scaling>
          <c:orientation val="minMax"/>
        </c:scaling>
        <c:axPos val="l"/>
        <c:numFmt formatCode="General" sourceLinked="1"/>
        <c:tickLblPos val="nextTo"/>
        <c:spPr>
          <a:ln w="29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349568"/>
        <c:crosses val="autoZero"/>
        <c:auto val="1"/>
        <c:lblAlgn val="ctr"/>
        <c:lblOffset val="100"/>
        <c:tickLblSkip val="1"/>
        <c:tickMarkSkip val="1"/>
      </c:catAx>
      <c:valAx>
        <c:axId val="114349568"/>
        <c:scaling>
          <c:orientation val="minMax"/>
        </c:scaling>
        <c:axPos val="b"/>
        <c:majorGridlines>
          <c:spPr>
            <a:ln w="296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9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348032"/>
        <c:crosses val="autoZero"/>
        <c:crossBetween val="between"/>
      </c:valAx>
      <c:spPr>
        <a:noFill/>
        <a:ln w="2963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05DAA-4724-4FA7-9C5F-6353EC7053FC}" type="doc">
      <dgm:prSet loTypeId="urn:microsoft.com/office/officeart/2011/layout/HexagonRadial" loCatId="officeonline" qsTypeId="urn:microsoft.com/office/officeart/2005/8/quickstyle/3d9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3088625-1D41-498B-B20A-D754842C6CAB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2000" dirty="0" smtClean="0"/>
            <a:t>Konsumpcja alkoholu (BSQF)</a:t>
          </a:r>
          <a:endParaRPr lang="en-US" sz="2000" dirty="0"/>
        </a:p>
      </dgm:t>
    </dgm:pt>
    <dgm:pt modelId="{567F7D30-1787-41EF-9B73-37E827651991}" type="parTrans" cxnId="{691A83CF-1406-4383-A2DC-418C3B0C045F}">
      <dgm:prSet/>
      <dgm:spPr/>
      <dgm:t>
        <a:bodyPr/>
        <a:lstStyle/>
        <a:p>
          <a:endParaRPr lang="en-US"/>
        </a:p>
      </dgm:t>
    </dgm:pt>
    <dgm:pt modelId="{C6BA3D8A-D3E9-4582-811A-AAB31FDB1D36}" type="sibTrans" cxnId="{691A83CF-1406-4383-A2DC-418C3B0C045F}">
      <dgm:prSet/>
      <dgm:spPr/>
      <dgm:t>
        <a:bodyPr/>
        <a:lstStyle/>
        <a:p>
          <a:endParaRPr lang="en-US"/>
        </a:p>
      </dgm:t>
    </dgm:pt>
    <dgm:pt modelId="{E47827EA-A3D0-4CB5-BC98-D8DB94871130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2000" dirty="0" err="1" smtClean="0"/>
            <a:t>Nierejetro-wana</a:t>
          </a:r>
          <a:r>
            <a:rPr lang="pl-PL" sz="2000" dirty="0" smtClean="0"/>
            <a:t> podaż alkoholu</a:t>
          </a:r>
          <a:endParaRPr lang="en-US" sz="2000" dirty="0"/>
        </a:p>
      </dgm:t>
    </dgm:pt>
    <dgm:pt modelId="{92AC4F33-C1EB-40A5-B2F0-5BFB28C28F18}" type="parTrans" cxnId="{9D2D3C17-B674-48BB-BBB4-C7F6333E13A6}">
      <dgm:prSet/>
      <dgm:spPr/>
      <dgm:t>
        <a:bodyPr/>
        <a:lstStyle/>
        <a:p>
          <a:endParaRPr lang="en-US"/>
        </a:p>
      </dgm:t>
    </dgm:pt>
    <dgm:pt modelId="{4BECD5D6-060E-4C6A-83D0-BD7A58FF9B49}" type="sibTrans" cxnId="{9D2D3C17-B674-48BB-BBB4-C7F6333E13A6}">
      <dgm:prSet/>
      <dgm:spPr/>
      <dgm:t>
        <a:bodyPr/>
        <a:lstStyle/>
        <a:p>
          <a:endParaRPr lang="en-US"/>
        </a:p>
      </dgm:t>
    </dgm:pt>
    <dgm:pt modelId="{4429FEC7-7B3B-4BF2-ADE2-41BC4314C80F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2000" noProof="0" dirty="0" smtClean="0"/>
            <a:t>Kontekst picia</a:t>
          </a:r>
          <a:endParaRPr lang="en-US" sz="2000" noProof="0" dirty="0"/>
        </a:p>
      </dgm:t>
    </dgm:pt>
    <dgm:pt modelId="{0C7A1C72-32D6-4B81-80D4-079F27385833}" type="parTrans" cxnId="{F8069EFC-43F7-4AF4-8928-9FD835B86E33}">
      <dgm:prSet/>
      <dgm:spPr/>
      <dgm:t>
        <a:bodyPr/>
        <a:lstStyle/>
        <a:p>
          <a:endParaRPr lang="en-US"/>
        </a:p>
      </dgm:t>
    </dgm:pt>
    <dgm:pt modelId="{AB33F50F-42EE-418A-9713-512A58F90C58}" type="sibTrans" cxnId="{F8069EFC-43F7-4AF4-8928-9FD835B86E33}">
      <dgm:prSet/>
      <dgm:spPr/>
      <dgm:t>
        <a:bodyPr/>
        <a:lstStyle/>
        <a:p>
          <a:endParaRPr lang="en-US"/>
        </a:p>
      </dgm:t>
    </dgm:pt>
    <dgm:pt modelId="{25B95414-49A6-4D96-9A7C-D4CF4BECCC5E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noProof="0" dirty="0" smtClean="0"/>
            <a:t>Postawy wobec polityki alkoholowej</a:t>
          </a:r>
          <a:endParaRPr lang="en-US" dirty="0"/>
        </a:p>
      </dgm:t>
    </dgm:pt>
    <dgm:pt modelId="{7D33C793-1C04-4250-8877-D632BD4502C1}" type="parTrans" cxnId="{3315FDC5-E228-4C1F-8C92-AC55D4C894BF}">
      <dgm:prSet/>
      <dgm:spPr/>
      <dgm:t>
        <a:bodyPr/>
        <a:lstStyle/>
        <a:p>
          <a:endParaRPr lang="en-US"/>
        </a:p>
      </dgm:t>
    </dgm:pt>
    <dgm:pt modelId="{588B1F97-0F28-43C4-B9E7-B4988EE1B056}" type="sibTrans" cxnId="{3315FDC5-E228-4C1F-8C92-AC55D4C894BF}">
      <dgm:prSet/>
      <dgm:spPr/>
      <dgm:t>
        <a:bodyPr/>
        <a:lstStyle/>
        <a:p>
          <a:endParaRPr lang="en-US"/>
        </a:p>
      </dgm:t>
    </dgm:pt>
    <dgm:pt modelId="{91824D22-EB2C-4C86-B4C0-8CCAC5FBB1A5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1600" dirty="0" smtClean="0"/>
            <a:t>Testy przesiewowe nadużywania alkoholu i uzależnienia (RAPS; CIDI)</a:t>
          </a:r>
          <a:endParaRPr lang="en-US" sz="1600" dirty="0"/>
        </a:p>
      </dgm:t>
    </dgm:pt>
    <dgm:pt modelId="{CAC755D4-0810-469E-95A8-229DD7FDDC97}" type="parTrans" cxnId="{9DB78747-D44F-4A18-9BB9-16968630B80E}">
      <dgm:prSet/>
      <dgm:spPr/>
      <dgm:t>
        <a:bodyPr/>
        <a:lstStyle/>
        <a:p>
          <a:endParaRPr lang="en-US"/>
        </a:p>
      </dgm:t>
    </dgm:pt>
    <dgm:pt modelId="{DBE5BB6A-DD50-4B32-B889-164620E6D378}" type="sibTrans" cxnId="{9DB78747-D44F-4A18-9BB9-16968630B80E}">
      <dgm:prSet/>
      <dgm:spPr/>
      <dgm:t>
        <a:bodyPr/>
        <a:lstStyle/>
        <a:p>
          <a:endParaRPr lang="en-US"/>
        </a:p>
      </dgm:t>
    </dgm:pt>
    <dgm:pt modelId="{F6022F13-6527-4410-B1A6-F15866E306BF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1800" dirty="0" smtClean="0"/>
            <a:t>Szkody powodowane przez pijących</a:t>
          </a:r>
          <a:endParaRPr lang="en-US" sz="1800" dirty="0"/>
        </a:p>
      </dgm:t>
    </dgm:pt>
    <dgm:pt modelId="{73885A7E-A743-48A1-9D08-1C1415AA8116}" type="parTrans" cxnId="{2B926C53-CC28-4959-9F9A-B425BFBE1E08}">
      <dgm:prSet/>
      <dgm:spPr/>
      <dgm:t>
        <a:bodyPr/>
        <a:lstStyle/>
        <a:p>
          <a:endParaRPr lang="en-US"/>
        </a:p>
      </dgm:t>
    </dgm:pt>
    <dgm:pt modelId="{C75BCBAD-771F-4CE9-8F7B-1EFBF2FBF2D3}" type="sibTrans" cxnId="{2B926C53-CC28-4959-9F9A-B425BFBE1E08}">
      <dgm:prSet/>
      <dgm:spPr/>
      <dgm:t>
        <a:bodyPr/>
        <a:lstStyle/>
        <a:p>
          <a:endParaRPr lang="en-US"/>
        </a:p>
      </dgm:t>
    </dgm:pt>
    <dgm:pt modelId="{BE3B52CD-0323-4151-8B5A-31E946F37C06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dirty="0" smtClean="0"/>
            <a:t>Okazjonalne picie nadmierne (6+; 12+ </a:t>
          </a:r>
          <a:r>
            <a:rPr lang="pl-PL" noProof="0" dirty="0" smtClean="0"/>
            <a:t>drinków</a:t>
          </a:r>
          <a:r>
            <a:rPr lang="pl-PL" dirty="0" smtClean="0"/>
            <a:t>)</a:t>
          </a:r>
          <a:endParaRPr lang="en-US" dirty="0"/>
        </a:p>
      </dgm:t>
    </dgm:pt>
    <dgm:pt modelId="{65FEE1CB-E977-4BA2-9BD4-B621977F91BF}" type="sibTrans" cxnId="{DD374A53-3EFE-4915-89CC-DAE24A63425A}">
      <dgm:prSet/>
      <dgm:spPr/>
      <dgm:t>
        <a:bodyPr/>
        <a:lstStyle/>
        <a:p>
          <a:endParaRPr lang="en-US"/>
        </a:p>
      </dgm:t>
    </dgm:pt>
    <dgm:pt modelId="{929DC13F-361A-4249-9B8F-63C794BF5360}" type="parTrans" cxnId="{DD374A53-3EFE-4915-89CC-DAE24A63425A}">
      <dgm:prSet/>
      <dgm:spPr/>
      <dgm:t>
        <a:bodyPr/>
        <a:lstStyle/>
        <a:p>
          <a:endParaRPr lang="en-US"/>
        </a:p>
      </dgm:t>
    </dgm:pt>
    <dgm:pt modelId="{366E4AE3-AD36-4374-9115-4A6A29EAA6E5}" type="pres">
      <dgm:prSet presAssocID="{11D05DAA-4724-4FA7-9C5F-6353EC7053F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64056A-FDC7-4DF7-8DF3-5215D5A4551F}" type="pres">
      <dgm:prSet presAssocID="{93088625-1D41-498B-B20A-D754842C6CA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0763A50-E6D5-44F3-827B-57628F89AC6B}" type="pres">
      <dgm:prSet presAssocID="{E47827EA-A3D0-4CB5-BC98-D8DB94871130}" presName="Accent1" presStyleCnt="0"/>
      <dgm:spPr/>
    </dgm:pt>
    <dgm:pt modelId="{FF1FF77A-9360-4E18-84EE-88BF410FFBE0}" type="pres">
      <dgm:prSet presAssocID="{E47827EA-A3D0-4CB5-BC98-D8DB94871130}" presName="Accent" presStyleLbl="bgShp" presStyleIdx="0" presStyleCnt="6"/>
      <dgm:spPr/>
    </dgm:pt>
    <dgm:pt modelId="{C887861D-08E0-49DF-8994-4C47AF94B648}" type="pres">
      <dgm:prSet presAssocID="{E47827EA-A3D0-4CB5-BC98-D8DB9487113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72003-23C2-4343-A103-8ACE80B2F942}" type="pres">
      <dgm:prSet presAssocID="{4429FEC7-7B3B-4BF2-ADE2-41BC4314C80F}" presName="Accent2" presStyleCnt="0"/>
      <dgm:spPr/>
    </dgm:pt>
    <dgm:pt modelId="{049DBBDB-7B24-4A97-AE3E-8451FA3C2286}" type="pres">
      <dgm:prSet presAssocID="{4429FEC7-7B3B-4BF2-ADE2-41BC4314C80F}" presName="Accent" presStyleLbl="bgShp" presStyleIdx="1" presStyleCnt="6"/>
      <dgm:spPr/>
    </dgm:pt>
    <dgm:pt modelId="{D90DFADC-EEEE-4DB0-B416-2F54D9295CD3}" type="pres">
      <dgm:prSet presAssocID="{4429FEC7-7B3B-4BF2-ADE2-41BC4314C80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ECB25-7E76-4D2D-AA29-4BEED9A94575}" type="pres">
      <dgm:prSet presAssocID="{25B95414-49A6-4D96-9A7C-D4CF4BECCC5E}" presName="Accent3" presStyleCnt="0"/>
      <dgm:spPr/>
    </dgm:pt>
    <dgm:pt modelId="{90550C44-F799-43FC-9A57-4196521507CB}" type="pres">
      <dgm:prSet presAssocID="{25B95414-49A6-4D96-9A7C-D4CF4BECCC5E}" presName="Accent" presStyleLbl="bgShp" presStyleIdx="2" presStyleCnt="6"/>
      <dgm:spPr/>
    </dgm:pt>
    <dgm:pt modelId="{76E13379-62BD-4A55-90D1-01C1F05CA8A8}" type="pres">
      <dgm:prSet presAssocID="{25B95414-49A6-4D96-9A7C-D4CF4BECCC5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E002D-6AA4-4A2C-BAC0-6F8FAA89E330}" type="pres">
      <dgm:prSet presAssocID="{BE3B52CD-0323-4151-8B5A-31E946F37C06}" presName="Accent4" presStyleCnt="0"/>
      <dgm:spPr/>
    </dgm:pt>
    <dgm:pt modelId="{9B57EE10-59E3-428C-9C3E-C368874B20B6}" type="pres">
      <dgm:prSet presAssocID="{BE3B52CD-0323-4151-8B5A-31E946F37C06}" presName="Accent" presStyleLbl="bgShp" presStyleIdx="3" presStyleCnt="6"/>
      <dgm:spPr/>
    </dgm:pt>
    <dgm:pt modelId="{DBD75F74-FCC4-4574-9257-EF032D517FD8}" type="pres">
      <dgm:prSet presAssocID="{BE3B52CD-0323-4151-8B5A-31E946F37C0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164CD-6203-402E-8855-84FF262E3685}" type="pres">
      <dgm:prSet presAssocID="{91824D22-EB2C-4C86-B4C0-8CCAC5FBB1A5}" presName="Accent5" presStyleCnt="0"/>
      <dgm:spPr/>
    </dgm:pt>
    <dgm:pt modelId="{705D9A99-E9A8-4BF4-845C-DC70C4CEB0AF}" type="pres">
      <dgm:prSet presAssocID="{91824D22-EB2C-4C86-B4C0-8CCAC5FBB1A5}" presName="Accent" presStyleLbl="bgShp" presStyleIdx="4" presStyleCnt="6"/>
      <dgm:spPr/>
    </dgm:pt>
    <dgm:pt modelId="{72FBCFE3-4AC9-4914-8794-1E9EC8419003}" type="pres">
      <dgm:prSet presAssocID="{91824D22-EB2C-4C86-B4C0-8CCAC5FBB1A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57665-BD66-495D-811A-1878F7777220}" type="pres">
      <dgm:prSet presAssocID="{F6022F13-6527-4410-B1A6-F15866E306BF}" presName="Accent6" presStyleCnt="0"/>
      <dgm:spPr/>
    </dgm:pt>
    <dgm:pt modelId="{0F92C2B5-BB5D-4929-9DDE-14BEFAFD4845}" type="pres">
      <dgm:prSet presAssocID="{F6022F13-6527-4410-B1A6-F15866E306BF}" presName="Accent" presStyleLbl="bgShp" presStyleIdx="5" presStyleCnt="6"/>
      <dgm:spPr/>
    </dgm:pt>
    <dgm:pt modelId="{E76B4BDE-B8F9-4145-B849-CADB3FB90547}" type="pres">
      <dgm:prSet presAssocID="{F6022F13-6527-4410-B1A6-F15866E306B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531F78-E7B8-4051-AF69-175DA2BE6585}" type="presOf" srcId="{F6022F13-6527-4410-B1A6-F15866E306BF}" destId="{E76B4BDE-B8F9-4145-B849-CADB3FB90547}" srcOrd="0" destOrd="0" presId="urn:microsoft.com/office/officeart/2011/layout/HexagonRadial"/>
    <dgm:cxn modelId="{F8069EFC-43F7-4AF4-8928-9FD835B86E33}" srcId="{93088625-1D41-498B-B20A-D754842C6CAB}" destId="{4429FEC7-7B3B-4BF2-ADE2-41BC4314C80F}" srcOrd="1" destOrd="0" parTransId="{0C7A1C72-32D6-4B81-80D4-079F27385833}" sibTransId="{AB33F50F-42EE-418A-9713-512A58F90C58}"/>
    <dgm:cxn modelId="{AA5378A9-8087-4466-BFD9-0029F50B19EF}" type="presOf" srcId="{93088625-1D41-498B-B20A-D754842C6CAB}" destId="{3064056A-FDC7-4DF7-8DF3-5215D5A4551F}" srcOrd="0" destOrd="0" presId="urn:microsoft.com/office/officeart/2011/layout/HexagonRadial"/>
    <dgm:cxn modelId="{9D2D3C17-B674-48BB-BBB4-C7F6333E13A6}" srcId="{93088625-1D41-498B-B20A-D754842C6CAB}" destId="{E47827EA-A3D0-4CB5-BC98-D8DB94871130}" srcOrd="0" destOrd="0" parTransId="{92AC4F33-C1EB-40A5-B2F0-5BFB28C28F18}" sibTransId="{4BECD5D6-060E-4C6A-83D0-BD7A58FF9B49}"/>
    <dgm:cxn modelId="{2B926C53-CC28-4959-9F9A-B425BFBE1E08}" srcId="{93088625-1D41-498B-B20A-D754842C6CAB}" destId="{F6022F13-6527-4410-B1A6-F15866E306BF}" srcOrd="5" destOrd="0" parTransId="{73885A7E-A743-48A1-9D08-1C1415AA8116}" sibTransId="{C75BCBAD-771F-4CE9-8F7B-1EFBF2FBF2D3}"/>
    <dgm:cxn modelId="{9DB78747-D44F-4A18-9BB9-16968630B80E}" srcId="{93088625-1D41-498B-B20A-D754842C6CAB}" destId="{91824D22-EB2C-4C86-B4C0-8CCAC5FBB1A5}" srcOrd="4" destOrd="0" parTransId="{CAC755D4-0810-469E-95A8-229DD7FDDC97}" sibTransId="{DBE5BB6A-DD50-4B32-B889-164620E6D378}"/>
    <dgm:cxn modelId="{691A83CF-1406-4383-A2DC-418C3B0C045F}" srcId="{11D05DAA-4724-4FA7-9C5F-6353EC7053FC}" destId="{93088625-1D41-498B-B20A-D754842C6CAB}" srcOrd="0" destOrd="0" parTransId="{567F7D30-1787-41EF-9B73-37E827651991}" sibTransId="{C6BA3D8A-D3E9-4582-811A-AAB31FDB1D36}"/>
    <dgm:cxn modelId="{4C70903D-8853-40EA-9B7E-07B5C8411654}" type="presOf" srcId="{91824D22-EB2C-4C86-B4C0-8CCAC5FBB1A5}" destId="{72FBCFE3-4AC9-4914-8794-1E9EC8419003}" srcOrd="0" destOrd="0" presId="urn:microsoft.com/office/officeart/2011/layout/HexagonRadial"/>
    <dgm:cxn modelId="{DD374A53-3EFE-4915-89CC-DAE24A63425A}" srcId="{93088625-1D41-498B-B20A-D754842C6CAB}" destId="{BE3B52CD-0323-4151-8B5A-31E946F37C06}" srcOrd="3" destOrd="0" parTransId="{929DC13F-361A-4249-9B8F-63C794BF5360}" sibTransId="{65FEE1CB-E977-4BA2-9BD4-B621977F91BF}"/>
    <dgm:cxn modelId="{63B62C38-5389-42CF-9183-E814DBBC43FF}" type="presOf" srcId="{4429FEC7-7B3B-4BF2-ADE2-41BC4314C80F}" destId="{D90DFADC-EEEE-4DB0-B416-2F54D9295CD3}" srcOrd="0" destOrd="0" presId="urn:microsoft.com/office/officeart/2011/layout/HexagonRadial"/>
    <dgm:cxn modelId="{3315FDC5-E228-4C1F-8C92-AC55D4C894BF}" srcId="{93088625-1D41-498B-B20A-D754842C6CAB}" destId="{25B95414-49A6-4D96-9A7C-D4CF4BECCC5E}" srcOrd="2" destOrd="0" parTransId="{7D33C793-1C04-4250-8877-D632BD4502C1}" sibTransId="{588B1F97-0F28-43C4-B9E7-B4988EE1B056}"/>
    <dgm:cxn modelId="{6FCA5B68-13E6-4E2E-B936-0E1C45060ADA}" type="presOf" srcId="{11D05DAA-4724-4FA7-9C5F-6353EC7053FC}" destId="{366E4AE3-AD36-4374-9115-4A6A29EAA6E5}" srcOrd="0" destOrd="0" presId="urn:microsoft.com/office/officeart/2011/layout/HexagonRadial"/>
    <dgm:cxn modelId="{B3E65D5E-904C-4BCB-8CF6-DD68183EF304}" type="presOf" srcId="{25B95414-49A6-4D96-9A7C-D4CF4BECCC5E}" destId="{76E13379-62BD-4A55-90D1-01C1F05CA8A8}" srcOrd="0" destOrd="0" presId="urn:microsoft.com/office/officeart/2011/layout/HexagonRadial"/>
    <dgm:cxn modelId="{86AC7F02-4504-4DEF-B7B0-B87BA94CCCD1}" type="presOf" srcId="{E47827EA-A3D0-4CB5-BC98-D8DB94871130}" destId="{C887861D-08E0-49DF-8994-4C47AF94B648}" srcOrd="0" destOrd="0" presId="urn:microsoft.com/office/officeart/2011/layout/HexagonRadial"/>
    <dgm:cxn modelId="{16E3850C-BE17-455F-A08C-36DA28EA5D09}" type="presOf" srcId="{BE3B52CD-0323-4151-8B5A-31E946F37C06}" destId="{DBD75F74-FCC4-4574-9257-EF032D517FD8}" srcOrd="0" destOrd="0" presId="urn:microsoft.com/office/officeart/2011/layout/HexagonRadial"/>
    <dgm:cxn modelId="{1CCD16DA-3D54-4B94-A1DB-DA3EABE5B360}" type="presParOf" srcId="{366E4AE3-AD36-4374-9115-4A6A29EAA6E5}" destId="{3064056A-FDC7-4DF7-8DF3-5215D5A4551F}" srcOrd="0" destOrd="0" presId="urn:microsoft.com/office/officeart/2011/layout/HexagonRadial"/>
    <dgm:cxn modelId="{781048E3-76BB-4F1D-A99B-5C4652257C8B}" type="presParOf" srcId="{366E4AE3-AD36-4374-9115-4A6A29EAA6E5}" destId="{30763A50-E6D5-44F3-827B-57628F89AC6B}" srcOrd="1" destOrd="0" presId="urn:microsoft.com/office/officeart/2011/layout/HexagonRadial"/>
    <dgm:cxn modelId="{4D11684A-0CA2-484F-AAC8-4A8A6BD4A93E}" type="presParOf" srcId="{30763A50-E6D5-44F3-827B-57628F89AC6B}" destId="{FF1FF77A-9360-4E18-84EE-88BF410FFBE0}" srcOrd="0" destOrd="0" presId="urn:microsoft.com/office/officeart/2011/layout/HexagonRadial"/>
    <dgm:cxn modelId="{8B12E686-B68A-4621-9718-EFA22A4C7485}" type="presParOf" srcId="{366E4AE3-AD36-4374-9115-4A6A29EAA6E5}" destId="{C887861D-08E0-49DF-8994-4C47AF94B648}" srcOrd="2" destOrd="0" presId="urn:microsoft.com/office/officeart/2011/layout/HexagonRadial"/>
    <dgm:cxn modelId="{B10AADCB-95D2-4935-87BB-49D142B4546B}" type="presParOf" srcId="{366E4AE3-AD36-4374-9115-4A6A29EAA6E5}" destId="{9F072003-23C2-4343-A103-8ACE80B2F942}" srcOrd="3" destOrd="0" presId="urn:microsoft.com/office/officeart/2011/layout/HexagonRadial"/>
    <dgm:cxn modelId="{97B86E79-2A91-4803-BBBD-16576B4B7057}" type="presParOf" srcId="{9F072003-23C2-4343-A103-8ACE80B2F942}" destId="{049DBBDB-7B24-4A97-AE3E-8451FA3C2286}" srcOrd="0" destOrd="0" presId="urn:microsoft.com/office/officeart/2011/layout/HexagonRadial"/>
    <dgm:cxn modelId="{BA6F1A6B-23A7-41BD-A909-E7780377DD98}" type="presParOf" srcId="{366E4AE3-AD36-4374-9115-4A6A29EAA6E5}" destId="{D90DFADC-EEEE-4DB0-B416-2F54D9295CD3}" srcOrd="4" destOrd="0" presId="urn:microsoft.com/office/officeart/2011/layout/HexagonRadial"/>
    <dgm:cxn modelId="{E6A79C69-F5B1-44C9-BB4F-2F9E6A9A0E2E}" type="presParOf" srcId="{366E4AE3-AD36-4374-9115-4A6A29EAA6E5}" destId="{4A8ECB25-7E76-4D2D-AA29-4BEED9A94575}" srcOrd="5" destOrd="0" presId="urn:microsoft.com/office/officeart/2011/layout/HexagonRadial"/>
    <dgm:cxn modelId="{C79DD6D2-0645-4924-BF56-334A90A007A1}" type="presParOf" srcId="{4A8ECB25-7E76-4D2D-AA29-4BEED9A94575}" destId="{90550C44-F799-43FC-9A57-4196521507CB}" srcOrd="0" destOrd="0" presId="urn:microsoft.com/office/officeart/2011/layout/HexagonRadial"/>
    <dgm:cxn modelId="{609CE4A8-1DA5-4B81-A043-529FA78A03E7}" type="presParOf" srcId="{366E4AE3-AD36-4374-9115-4A6A29EAA6E5}" destId="{76E13379-62BD-4A55-90D1-01C1F05CA8A8}" srcOrd="6" destOrd="0" presId="urn:microsoft.com/office/officeart/2011/layout/HexagonRadial"/>
    <dgm:cxn modelId="{7C3E0537-2C2A-4E78-86D2-034DC2B8E6F3}" type="presParOf" srcId="{366E4AE3-AD36-4374-9115-4A6A29EAA6E5}" destId="{5BAE002D-6AA4-4A2C-BAC0-6F8FAA89E330}" srcOrd="7" destOrd="0" presId="urn:microsoft.com/office/officeart/2011/layout/HexagonRadial"/>
    <dgm:cxn modelId="{213F4610-43F8-4448-84D7-08791DA75544}" type="presParOf" srcId="{5BAE002D-6AA4-4A2C-BAC0-6F8FAA89E330}" destId="{9B57EE10-59E3-428C-9C3E-C368874B20B6}" srcOrd="0" destOrd="0" presId="urn:microsoft.com/office/officeart/2011/layout/HexagonRadial"/>
    <dgm:cxn modelId="{1090DFA0-27FB-4F00-BFA6-68893B5993DD}" type="presParOf" srcId="{366E4AE3-AD36-4374-9115-4A6A29EAA6E5}" destId="{DBD75F74-FCC4-4574-9257-EF032D517FD8}" srcOrd="8" destOrd="0" presId="urn:microsoft.com/office/officeart/2011/layout/HexagonRadial"/>
    <dgm:cxn modelId="{E7C0ECF5-3D2B-44AB-83E8-75888E6DFCC0}" type="presParOf" srcId="{366E4AE3-AD36-4374-9115-4A6A29EAA6E5}" destId="{B6B164CD-6203-402E-8855-84FF262E3685}" srcOrd="9" destOrd="0" presId="urn:microsoft.com/office/officeart/2011/layout/HexagonRadial"/>
    <dgm:cxn modelId="{44902A79-5D5D-44B7-9E96-8D27F3D160F1}" type="presParOf" srcId="{B6B164CD-6203-402E-8855-84FF262E3685}" destId="{705D9A99-E9A8-4BF4-845C-DC70C4CEB0AF}" srcOrd="0" destOrd="0" presId="urn:microsoft.com/office/officeart/2011/layout/HexagonRadial"/>
    <dgm:cxn modelId="{0D358419-A1A9-4D74-9587-35248EB88FAC}" type="presParOf" srcId="{366E4AE3-AD36-4374-9115-4A6A29EAA6E5}" destId="{72FBCFE3-4AC9-4914-8794-1E9EC8419003}" srcOrd="10" destOrd="0" presId="urn:microsoft.com/office/officeart/2011/layout/HexagonRadial"/>
    <dgm:cxn modelId="{165EDA49-55FF-4D75-9D51-C2DD3FBD123D}" type="presParOf" srcId="{366E4AE3-AD36-4374-9115-4A6A29EAA6E5}" destId="{54657665-BD66-495D-811A-1878F7777220}" srcOrd="11" destOrd="0" presId="urn:microsoft.com/office/officeart/2011/layout/HexagonRadial"/>
    <dgm:cxn modelId="{DB1113CB-A64F-49BC-A523-18408BD16E01}" type="presParOf" srcId="{54657665-BD66-495D-811A-1878F7777220}" destId="{0F92C2B5-BB5D-4929-9DDE-14BEFAFD4845}" srcOrd="0" destOrd="0" presId="urn:microsoft.com/office/officeart/2011/layout/HexagonRadial"/>
    <dgm:cxn modelId="{A6D2425F-6BF4-4188-8911-0037DA4CF828}" type="presParOf" srcId="{366E4AE3-AD36-4374-9115-4A6A29EAA6E5}" destId="{E76B4BDE-B8F9-4145-B849-CADB3FB9054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4056A-FDC7-4DF7-8DF3-5215D5A4551F}">
      <dsp:nvSpPr>
        <dsp:cNvPr id="0" name=""/>
        <dsp:cNvSpPr/>
      </dsp:nvSpPr>
      <dsp:spPr>
        <a:xfrm>
          <a:off x="4707672" y="2156568"/>
          <a:ext cx="2741092" cy="237115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Konsumpcja alkoholu (BSQF)</a:t>
          </a:r>
          <a:endParaRPr lang="en-US" sz="2000" kern="1200" dirty="0"/>
        </a:p>
      </dsp:txBody>
      <dsp:txXfrm>
        <a:off x="4707672" y="2156568"/>
        <a:ext cx="2741092" cy="2371155"/>
      </dsp:txXfrm>
    </dsp:sp>
    <dsp:sp modelId="{049DBBDB-7B24-4A97-AE3E-8451FA3C2286}">
      <dsp:nvSpPr>
        <dsp:cNvPr id="0" name=""/>
        <dsp:cNvSpPr/>
      </dsp:nvSpPr>
      <dsp:spPr>
        <a:xfrm>
          <a:off x="6424122" y="1022130"/>
          <a:ext cx="1034205" cy="891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7861D-08E0-49DF-8994-4C47AF94B648}">
      <dsp:nvSpPr>
        <dsp:cNvPr id="0" name=""/>
        <dsp:cNvSpPr/>
      </dsp:nvSpPr>
      <dsp:spPr>
        <a:xfrm>
          <a:off x="4960166" y="0"/>
          <a:ext cx="2246305" cy="194331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Nierejetro-wana</a:t>
          </a:r>
          <a:r>
            <a:rPr lang="pl-PL" sz="2000" kern="1200" dirty="0" smtClean="0"/>
            <a:t> podaż alkoholu</a:t>
          </a:r>
          <a:endParaRPr lang="en-US" sz="2000" kern="1200" dirty="0"/>
        </a:p>
      </dsp:txBody>
      <dsp:txXfrm>
        <a:off x="4960166" y="0"/>
        <a:ext cx="2246305" cy="1943318"/>
      </dsp:txXfrm>
    </dsp:sp>
    <dsp:sp modelId="{90550C44-F799-43FC-9A57-4196521507CB}">
      <dsp:nvSpPr>
        <dsp:cNvPr id="0" name=""/>
        <dsp:cNvSpPr/>
      </dsp:nvSpPr>
      <dsp:spPr>
        <a:xfrm>
          <a:off x="7631121" y="2688022"/>
          <a:ext cx="1034205" cy="891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DFADC-EEEE-4DB0-B416-2F54D9295CD3}">
      <dsp:nvSpPr>
        <dsp:cNvPr id="0" name=""/>
        <dsp:cNvSpPr/>
      </dsp:nvSpPr>
      <dsp:spPr>
        <a:xfrm>
          <a:off x="7020289" y="1195271"/>
          <a:ext cx="2246305" cy="194331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noProof="0" dirty="0" smtClean="0"/>
            <a:t>Kontekst picia</a:t>
          </a:r>
          <a:endParaRPr lang="en-US" sz="2000" kern="1200" noProof="0" dirty="0"/>
        </a:p>
      </dsp:txBody>
      <dsp:txXfrm>
        <a:off x="7020289" y="1195271"/>
        <a:ext cx="2246305" cy="1943318"/>
      </dsp:txXfrm>
    </dsp:sp>
    <dsp:sp modelId="{9B57EE10-59E3-428C-9C3E-C368874B20B6}">
      <dsp:nvSpPr>
        <dsp:cNvPr id="0" name=""/>
        <dsp:cNvSpPr/>
      </dsp:nvSpPr>
      <dsp:spPr>
        <a:xfrm>
          <a:off x="6792662" y="4568502"/>
          <a:ext cx="1034205" cy="891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13379-62BD-4A55-90D1-01C1F05CA8A8}">
      <dsp:nvSpPr>
        <dsp:cNvPr id="0" name=""/>
        <dsp:cNvSpPr/>
      </dsp:nvSpPr>
      <dsp:spPr>
        <a:xfrm>
          <a:off x="7020289" y="3545034"/>
          <a:ext cx="2246305" cy="194331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noProof="0" dirty="0" smtClean="0"/>
            <a:t>Postawy wobec polityki alkoholowej</a:t>
          </a:r>
          <a:endParaRPr lang="en-US" sz="1900" kern="1200" dirty="0"/>
        </a:p>
      </dsp:txBody>
      <dsp:txXfrm>
        <a:off x="7020289" y="3545034"/>
        <a:ext cx="2246305" cy="1943318"/>
      </dsp:txXfrm>
    </dsp:sp>
    <dsp:sp modelId="{705D9A99-E9A8-4BF4-845C-DC70C4CEB0AF}">
      <dsp:nvSpPr>
        <dsp:cNvPr id="0" name=""/>
        <dsp:cNvSpPr/>
      </dsp:nvSpPr>
      <dsp:spPr>
        <a:xfrm>
          <a:off x="4712773" y="4763703"/>
          <a:ext cx="1034205" cy="891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75F74-FCC4-4574-9257-EF032D517FD8}">
      <dsp:nvSpPr>
        <dsp:cNvPr id="0" name=""/>
        <dsp:cNvSpPr/>
      </dsp:nvSpPr>
      <dsp:spPr>
        <a:xfrm>
          <a:off x="4960166" y="4741642"/>
          <a:ext cx="2246305" cy="194331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Okazjonalne picie nadmierne (6+; 12+ </a:t>
          </a:r>
          <a:r>
            <a:rPr lang="pl-PL" sz="1900" kern="1200" noProof="0" dirty="0" smtClean="0"/>
            <a:t>drinków</a:t>
          </a:r>
          <a:r>
            <a:rPr lang="pl-PL" sz="1900" kern="1200" dirty="0" smtClean="0"/>
            <a:t>)</a:t>
          </a:r>
          <a:endParaRPr lang="en-US" sz="1900" kern="1200" dirty="0"/>
        </a:p>
      </dsp:txBody>
      <dsp:txXfrm>
        <a:off x="4960166" y="4741642"/>
        <a:ext cx="2246305" cy="1943318"/>
      </dsp:txXfrm>
    </dsp:sp>
    <dsp:sp modelId="{0F92C2B5-BB5D-4929-9DDE-14BEFAFD4845}">
      <dsp:nvSpPr>
        <dsp:cNvPr id="0" name=""/>
        <dsp:cNvSpPr/>
      </dsp:nvSpPr>
      <dsp:spPr>
        <a:xfrm>
          <a:off x="3486008" y="3098479"/>
          <a:ext cx="1034205" cy="891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BCFE3-4AC9-4914-8794-1E9EC8419003}">
      <dsp:nvSpPr>
        <dsp:cNvPr id="0" name=""/>
        <dsp:cNvSpPr/>
      </dsp:nvSpPr>
      <dsp:spPr>
        <a:xfrm>
          <a:off x="2890479" y="3546371"/>
          <a:ext cx="2246305" cy="194331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Testy przesiewowe nadużywania alkoholu i uzależnienia (RAPS; CIDI)</a:t>
          </a:r>
          <a:endParaRPr lang="en-US" sz="1600" kern="1200" dirty="0"/>
        </a:p>
      </dsp:txBody>
      <dsp:txXfrm>
        <a:off x="2890479" y="3546371"/>
        <a:ext cx="2246305" cy="1943318"/>
      </dsp:txXfrm>
    </dsp:sp>
    <dsp:sp modelId="{E76B4BDE-B8F9-4145-B849-CADB3FB90547}">
      <dsp:nvSpPr>
        <dsp:cNvPr id="0" name=""/>
        <dsp:cNvSpPr/>
      </dsp:nvSpPr>
      <dsp:spPr>
        <a:xfrm>
          <a:off x="2890479" y="1192597"/>
          <a:ext cx="2246305" cy="194331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Szkody powodowane przez pijących</a:t>
          </a:r>
          <a:endParaRPr lang="en-US" sz="1800" kern="1200" dirty="0"/>
        </a:p>
      </dsp:txBody>
      <dsp:txXfrm>
        <a:off x="2890479" y="1192597"/>
        <a:ext cx="2246305" cy="1943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Promieniowy sześciokątny"/>
  <dgm:desc val="Umożliwia pokazanie procesu sekwencyjnego powiązanego z centralnym pomysłem lub motywem. Ograniczony do sześciu kształtów poziomu 2. Najlepiej się sprawdza w przypadku małej ilości tekstu. Nieużywany tekst jest niewidoczny, ale jest dostępny po przełączeniu układu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546C06-5C49-4B8B-A4AD-0B2A24E6D39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274628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468DDA-4819-4B7B-9D49-6E92C2EC5EB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339649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9A9C5-D797-4EC0-8B6A-CBDCEB281E08}" type="slidenum">
              <a:rPr lang="pl-PL" altLang="en-US"/>
              <a:pPr/>
              <a:t>3</a:t>
            </a:fld>
            <a:endParaRPr lang="pl-PL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483BB-3ABC-40D9-8DFE-9DEBDAE7C811}" type="slidenum">
              <a:rPr lang="pl-PL" altLang="en-US"/>
              <a:pPr/>
              <a:t>4</a:t>
            </a:fld>
            <a:endParaRPr lang="pl-PL" altLang="en-US"/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2B439A31-6449-4246-A10A-D664DFB82A85}" type="slidenum">
              <a:rPr lang="pl-PL" altLang="pt-PT" sz="1200">
                <a:latin typeface="Calibri" pitchFamily="34" charset="0"/>
                <a:ea typeface="MS PGothic" pitchFamily="34" charset="-128"/>
              </a:rPr>
              <a:pPr algn="r"/>
              <a:t>4</a:t>
            </a:fld>
            <a:endParaRPr lang="pl-PL" altLang="pt-PT" sz="12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PT" alt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722B3-6E59-40BD-9BE1-AE00380B10B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324179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D2286-8001-416B-AE7C-97FB38C248B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32293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FB48D-2574-4461-9074-C5A1C2D7D42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107812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F49CC1-8DF7-4937-A6DC-C7D393F6153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278489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FF219-3408-4401-9716-18E318274F3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53215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7120B-F118-4510-8402-60F29003406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18397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F1246-BAAE-47AE-837F-93D54018E97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28959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98FF-2E6A-4F30-997C-46D74BB326D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351338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52844-B87A-4F08-B61C-7EB564ADCA4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428242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7B798-F128-4961-94C1-D3437BE4235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377228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FCFA5-4004-4024-8AB2-03FB4F609DF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162067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C0BB0-54FA-4390-8079-A4756C0D9C9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394475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3FC142-DA21-4D06-9EDA-BC968CDF8163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pa.pl/index.php/projekty-unijne/rarh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476672"/>
            <a:ext cx="7920880" cy="3384375"/>
          </a:xfrm>
        </p:spPr>
        <p:txBody>
          <a:bodyPr/>
          <a:lstStyle/>
          <a:p>
            <a:pPr algn="l"/>
            <a:r>
              <a:rPr lang="pl-PL" altLang="en-US" sz="3200" b="1" dirty="0" smtClean="0">
                <a:solidFill>
                  <a:schemeClr val="accent2"/>
                </a:solidFill>
              </a:rPr>
              <a:t>WZORY PICIA ALKOHOLU W KRAJACH EUROPEJSKICH</a:t>
            </a:r>
            <a:r>
              <a:rPr lang="pl-PL" altLang="en-US" sz="3600" b="1" dirty="0" smtClean="0">
                <a:solidFill>
                  <a:schemeClr val="accent2"/>
                </a:solidFill>
              </a:rPr>
              <a:t> </a:t>
            </a:r>
            <a:r>
              <a:rPr lang="pl-PL" altLang="en-US" sz="3600" b="1" dirty="0">
                <a:solidFill>
                  <a:schemeClr val="accent2"/>
                </a:solidFill>
              </a:rPr>
              <a:t/>
            </a:r>
            <a:br>
              <a:rPr lang="pl-PL" altLang="en-US" sz="3600" b="1" dirty="0">
                <a:solidFill>
                  <a:schemeClr val="accent2"/>
                </a:solidFill>
              </a:rPr>
            </a:br>
            <a:r>
              <a:rPr lang="pl-PL" altLang="en-US" sz="2800" b="1" dirty="0" smtClean="0">
                <a:solidFill>
                  <a:schemeClr val="accent2"/>
                </a:solidFill>
              </a:rPr>
              <a:t>WYNIKI EUROPEJSKICH BADAŃ ANKIETOWYCH</a:t>
            </a:r>
            <a:br>
              <a:rPr lang="pl-PL" altLang="en-US" sz="2800" b="1" dirty="0" smtClean="0">
                <a:solidFill>
                  <a:schemeClr val="accent2"/>
                </a:solidFill>
              </a:rPr>
            </a:br>
            <a:r>
              <a:rPr lang="pl-PL" altLang="en-US" sz="3200" b="1" dirty="0" smtClean="0">
                <a:solidFill>
                  <a:schemeClr val="accent2"/>
                </a:solidFill>
              </a:rPr>
              <a:t>S</a:t>
            </a:r>
            <a:r>
              <a:rPr lang="pl-PL" altLang="en-US" sz="2700" b="1" dirty="0" smtClean="0">
                <a:solidFill>
                  <a:schemeClr val="accent2"/>
                </a:solidFill>
              </a:rPr>
              <a:t>TANDARDIZED </a:t>
            </a:r>
            <a:r>
              <a:rPr lang="pl-PL" altLang="en-US" sz="3200" b="1" dirty="0">
                <a:solidFill>
                  <a:schemeClr val="accent2"/>
                </a:solidFill>
              </a:rPr>
              <a:t>E</a:t>
            </a:r>
            <a:r>
              <a:rPr lang="pl-PL" altLang="en-US" sz="2700" b="1" dirty="0">
                <a:solidFill>
                  <a:schemeClr val="accent2"/>
                </a:solidFill>
              </a:rPr>
              <a:t>UROPEAN </a:t>
            </a:r>
            <a:r>
              <a:rPr lang="pl-PL" altLang="en-US" sz="3200" b="1" dirty="0">
                <a:solidFill>
                  <a:schemeClr val="accent2"/>
                </a:solidFill>
              </a:rPr>
              <a:t>A</a:t>
            </a:r>
            <a:r>
              <a:rPr lang="pl-PL" altLang="en-US" sz="2700" b="1" dirty="0">
                <a:solidFill>
                  <a:schemeClr val="accent2"/>
                </a:solidFill>
              </a:rPr>
              <a:t>LCOHOL </a:t>
            </a:r>
            <a:r>
              <a:rPr lang="pl-PL" altLang="en-US" sz="3200" b="1" dirty="0" smtClean="0">
                <a:solidFill>
                  <a:schemeClr val="accent2"/>
                </a:solidFill>
              </a:rPr>
              <a:t>S</a:t>
            </a:r>
            <a:r>
              <a:rPr lang="pl-PL" altLang="en-US" sz="2700" b="1" dirty="0" smtClean="0">
                <a:solidFill>
                  <a:schemeClr val="accent2"/>
                </a:solidFill>
              </a:rPr>
              <a:t>URVEY - </a:t>
            </a:r>
            <a:r>
              <a:rPr lang="pl-PL" altLang="en-US" sz="2700" b="1" dirty="0">
                <a:solidFill>
                  <a:schemeClr val="accent2"/>
                </a:solidFill>
              </a:rPr>
              <a:t>RARHA </a:t>
            </a:r>
            <a:r>
              <a:rPr lang="pl-PL" altLang="en-US" sz="2700" b="1" dirty="0" smtClean="0">
                <a:solidFill>
                  <a:schemeClr val="accent2"/>
                </a:solidFill>
              </a:rPr>
              <a:t>SEAS</a:t>
            </a:r>
            <a:endParaRPr lang="pl-PL" altLang="en-US" sz="2700" b="1" dirty="0">
              <a:solidFill>
                <a:schemeClr val="accent2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4365104"/>
            <a:ext cx="8065591" cy="1273696"/>
          </a:xfrm>
        </p:spPr>
        <p:txBody>
          <a:bodyPr/>
          <a:lstStyle/>
          <a:p>
            <a:pPr algn="l"/>
            <a:r>
              <a:rPr lang="pl-PL" altLang="en-US" sz="1800" b="1" dirty="0">
                <a:solidFill>
                  <a:schemeClr val="accent2"/>
                </a:solidFill>
              </a:rPr>
              <a:t>JACEK MOSKALEWICZ</a:t>
            </a:r>
          </a:p>
          <a:p>
            <a:pPr algn="l"/>
            <a:r>
              <a:rPr lang="pl-PL" altLang="en-US" sz="1800" b="1" dirty="0">
                <a:solidFill>
                  <a:schemeClr val="accent2"/>
                </a:solidFill>
              </a:rPr>
              <a:t>JANUSZ SIEROSŁAWSKI</a:t>
            </a:r>
          </a:p>
          <a:p>
            <a:pPr algn="l"/>
            <a:r>
              <a:rPr lang="pl-PL" altLang="en-US" sz="1800" b="1" dirty="0" smtClean="0">
                <a:solidFill>
                  <a:schemeClr val="accent2"/>
                </a:solidFill>
              </a:rPr>
              <a:t>Instytut Psychiatrii i Neurologii, Warszawa</a:t>
            </a:r>
            <a:endParaRPr lang="pl-PL" altLang="en-US" sz="1800" b="1" dirty="0">
              <a:solidFill>
                <a:schemeClr val="accent2"/>
              </a:solidFill>
            </a:endParaRPr>
          </a:p>
          <a:p>
            <a:pPr algn="l">
              <a:lnSpc>
                <a:spcPct val="80000"/>
              </a:lnSpc>
            </a:pPr>
            <a:endParaRPr lang="pl-PL" altLang="en-US" sz="1600" b="1" dirty="0">
              <a:solidFill>
                <a:schemeClr val="accent2"/>
              </a:solidFill>
            </a:endParaRPr>
          </a:p>
          <a:p>
            <a:pPr algn="l">
              <a:lnSpc>
                <a:spcPct val="80000"/>
              </a:lnSpc>
            </a:pPr>
            <a:endParaRPr lang="pl-PL" alt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ytuł 1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064574" cy="720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l-PL" altLang="pt-PT" sz="2600" b="1" dirty="0" smtClean="0">
                <a:solidFill>
                  <a:schemeClr val="accent2"/>
                </a:solidFill>
              </a:rPr>
              <a:t>Dzienne spożycie alkoholu, a częstotliwość picia  w czasie ostatnich 12 miesięcy</a:t>
            </a:r>
            <a:endParaRPr lang="en-US" altLang="pt-PT" sz="2600" b="1" dirty="0">
              <a:solidFill>
                <a:schemeClr val="accent2"/>
              </a:solidFill>
            </a:endParaRPr>
          </a:p>
        </p:txBody>
      </p:sp>
      <p:pic>
        <p:nvPicPr>
          <p:cNvPr id="6144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93788"/>
            <a:ext cx="8351838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9036495" cy="864096"/>
          </a:xfrm>
        </p:spPr>
        <p:txBody>
          <a:bodyPr/>
          <a:lstStyle/>
          <a:p>
            <a:pPr algn="l"/>
            <a:r>
              <a:rPr lang="pl-PL" altLang="en-US" sz="2500" b="1" dirty="0" smtClean="0">
                <a:solidFill>
                  <a:schemeClr val="accent2"/>
                </a:solidFill>
              </a:rPr>
              <a:t>Okazjonalne picie nadmierne (60+ g. 100% alkoholu dla mężczyzn i 40+ g. dla kobiet) w czasie ostatnich 30 dni </a:t>
            </a:r>
            <a:r>
              <a:rPr lang="pl-PL" altLang="en-US" sz="2500" b="1" dirty="0">
                <a:solidFill>
                  <a:schemeClr val="accent2"/>
                </a:solidFill>
              </a:rPr>
              <a:t>(%)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3348258"/>
              </p:ext>
            </p:extLst>
          </p:nvPr>
        </p:nvGraphicFramePr>
        <p:xfrm>
          <a:off x="179512" y="1124744"/>
          <a:ext cx="8940676" cy="568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8893175" cy="778098"/>
          </a:xfrm>
        </p:spPr>
        <p:txBody>
          <a:bodyPr/>
          <a:lstStyle/>
          <a:p>
            <a:pPr algn="l"/>
            <a:r>
              <a:rPr lang="pl-PL" altLang="pl-PL" sz="2200" b="1" dirty="0" smtClean="0">
                <a:solidFill>
                  <a:schemeClr val="accent2"/>
                </a:solidFill>
              </a:rPr>
              <a:t>Rozpowszechnienie poważnych szkód doznawanych z powodu picia przez innych w czasie ostatnich 12 miesięcy (%)</a:t>
            </a:r>
            <a:endParaRPr lang="pl-PL" altLang="pl-PL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049519343"/>
              </p:ext>
            </p:extLst>
          </p:nvPr>
        </p:nvGraphicFramePr>
        <p:xfrm>
          <a:off x="539552" y="1268760"/>
          <a:ext cx="8064896" cy="542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95027"/>
            <a:ext cx="8712968" cy="1101725"/>
          </a:xfrm>
        </p:spPr>
        <p:txBody>
          <a:bodyPr/>
          <a:lstStyle/>
          <a:p>
            <a:pPr algn="l"/>
            <a:r>
              <a:rPr lang="pl-PL" altLang="pl-PL" sz="2600" b="1" dirty="0">
                <a:solidFill>
                  <a:schemeClr val="accent2"/>
                </a:solidFill>
              </a:rPr>
              <a:t>Rozpowszechnienie </a:t>
            </a:r>
            <a:r>
              <a:rPr lang="pl-PL" altLang="pl-PL" sz="2600" b="1" dirty="0" smtClean="0">
                <a:solidFill>
                  <a:schemeClr val="accent2"/>
                </a:solidFill>
              </a:rPr>
              <a:t>szkód </a:t>
            </a:r>
            <a:r>
              <a:rPr lang="pl-PL" altLang="pl-PL" sz="2600" b="1" dirty="0">
                <a:solidFill>
                  <a:schemeClr val="accent2"/>
                </a:solidFill>
              </a:rPr>
              <a:t>doznawanych z powodu picia przez innych </a:t>
            </a:r>
            <a:r>
              <a:rPr lang="pl-PL" altLang="pl-PL" sz="2600" b="1" dirty="0" smtClean="0">
                <a:solidFill>
                  <a:schemeClr val="accent2"/>
                </a:solidFill>
              </a:rPr>
              <a:t>wśród abstynentów, okazjonalnych konsumentów oraz pijących ekscesywnie </a:t>
            </a:r>
            <a:r>
              <a:rPr lang="pl-PL" altLang="pl-PL" sz="2600" b="1" dirty="0">
                <a:solidFill>
                  <a:schemeClr val="accent2"/>
                </a:solidFill>
              </a:rPr>
              <a:t>(%)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997570006"/>
              </p:ext>
            </p:extLst>
          </p:nvPr>
        </p:nvGraphicFramePr>
        <p:xfrm>
          <a:off x="323528" y="1319213"/>
          <a:ext cx="8424936" cy="520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640"/>
            <a:ext cx="8507413" cy="720080"/>
          </a:xfrm>
        </p:spPr>
        <p:txBody>
          <a:bodyPr/>
          <a:lstStyle/>
          <a:p>
            <a:pPr algn="l"/>
            <a:r>
              <a:rPr lang="pl-PL" altLang="pl-PL" sz="2800" b="1" dirty="0" smtClean="0">
                <a:solidFill>
                  <a:schemeClr val="accent2"/>
                </a:solidFill>
              </a:rPr>
              <a:t>Postawy wobec polityki alkoholowej </a:t>
            </a:r>
            <a:r>
              <a:rPr lang="pl-PL" altLang="pl-PL" sz="2800" b="1" dirty="0">
                <a:solidFill>
                  <a:schemeClr val="accent2"/>
                </a:solidFill>
              </a:rPr>
              <a:t>– </a:t>
            </a:r>
            <a:r>
              <a:rPr lang="pl-PL" altLang="pl-PL" sz="2800" b="1" dirty="0" smtClean="0">
                <a:solidFill>
                  <a:schemeClr val="accent2"/>
                </a:solidFill>
              </a:rPr>
              <a:t>alkohol jest zwyczajnym towarem (% zgadzających się)</a:t>
            </a:r>
            <a:endParaRPr lang="pl-PL" altLang="pl-PL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30752332"/>
              </p:ext>
            </p:extLst>
          </p:nvPr>
        </p:nvGraphicFramePr>
        <p:xfrm>
          <a:off x="573088" y="1052736"/>
          <a:ext cx="8147050" cy="575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850106"/>
          </a:xfrm>
        </p:spPr>
        <p:txBody>
          <a:bodyPr/>
          <a:lstStyle/>
          <a:p>
            <a:pPr algn="l"/>
            <a:r>
              <a:rPr lang="pl-PL" altLang="en-US" sz="3000" b="1" dirty="0" smtClean="0">
                <a:solidFill>
                  <a:schemeClr val="accent2"/>
                </a:solidFill>
              </a:rPr>
              <a:t>Wnioski</a:t>
            </a:r>
            <a:endParaRPr lang="pl-PL" altLang="en-US" sz="3000" b="1" dirty="0">
              <a:solidFill>
                <a:schemeClr val="accent2"/>
              </a:solidFill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268760"/>
            <a:ext cx="7848872" cy="5112568"/>
          </a:xfrm>
        </p:spPr>
        <p:txBody>
          <a:bodyPr/>
          <a:lstStyle/>
          <a:p>
            <a:r>
              <a:rPr lang="pl-PL" altLang="en-US" sz="2500" dirty="0" smtClean="0">
                <a:solidFill>
                  <a:schemeClr val="accent2"/>
                </a:solidFill>
              </a:rPr>
              <a:t>Pierwszy pomiar do monitorowania problematyki alkoholowej – badania powinny być powtarzane co 4-5 lat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500" dirty="0">
                <a:solidFill>
                  <a:schemeClr val="accent2"/>
                </a:solidFill>
              </a:rPr>
              <a:t>Wyniki badania sugerują zmiany wzorów picia w niektórych krajach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500" dirty="0">
                <a:solidFill>
                  <a:schemeClr val="accent2"/>
                </a:solidFill>
              </a:rPr>
              <a:t>Okazjonalne picia nadmierne bardziej rozpowszechnione w krajach północnej Europy, takich jak </a:t>
            </a:r>
            <a:r>
              <a:rPr lang="pl-PL" sz="2500" dirty="0" smtClean="0">
                <a:solidFill>
                  <a:schemeClr val="accent2"/>
                </a:solidFill>
              </a:rPr>
              <a:t>Litwa</a:t>
            </a:r>
            <a:r>
              <a:rPr lang="en-GB" sz="2500" dirty="0" smtClean="0">
                <a:solidFill>
                  <a:schemeClr val="accent2"/>
                </a:solidFill>
              </a:rPr>
              <a:t>, </a:t>
            </a:r>
            <a:r>
              <a:rPr lang="en-GB" sz="2500" dirty="0">
                <a:solidFill>
                  <a:schemeClr val="accent2"/>
                </a:solidFill>
              </a:rPr>
              <a:t>Finland</a:t>
            </a:r>
            <a:r>
              <a:rPr lang="pl-PL" sz="2500" dirty="0" err="1">
                <a:solidFill>
                  <a:schemeClr val="accent2"/>
                </a:solidFill>
              </a:rPr>
              <a:t>ia</a:t>
            </a:r>
            <a:r>
              <a:rPr lang="en-GB" sz="2500" dirty="0">
                <a:solidFill>
                  <a:schemeClr val="accent2"/>
                </a:solidFill>
              </a:rPr>
              <a:t>, D</a:t>
            </a:r>
            <a:r>
              <a:rPr lang="pl-PL" sz="2500" dirty="0">
                <a:solidFill>
                  <a:schemeClr val="accent2"/>
                </a:solidFill>
              </a:rPr>
              <a:t>a</a:t>
            </a:r>
            <a:r>
              <a:rPr lang="en-GB" sz="2500" dirty="0">
                <a:solidFill>
                  <a:schemeClr val="accent2"/>
                </a:solidFill>
              </a:rPr>
              <a:t>n</a:t>
            </a:r>
            <a:r>
              <a:rPr lang="pl-PL" sz="2500" dirty="0" err="1">
                <a:solidFill>
                  <a:schemeClr val="accent2"/>
                </a:solidFill>
              </a:rPr>
              <a:t>ia</a:t>
            </a:r>
            <a:r>
              <a:rPr lang="en-GB" sz="2500" dirty="0">
                <a:solidFill>
                  <a:schemeClr val="accent2"/>
                </a:solidFill>
              </a:rPr>
              <a:t>, UK.   </a:t>
            </a:r>
            <a:endParaRPr lang="pl-PL" sz="25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altLang="en-US" sz="2500" dirty="0">
                <a:solidFill>
                  <a:schemeClr val="accent2"/>
                </a:solidFill>
              </a:rPr>
              <a:t>W krajach południowej Europy częstotliwość picia względnie wysoka zaś spożycie przy jednej okazji niskie, zaś w krajach północnej Europy częstotliwość picia jest niska, zaś spożycie przy jednej okazji – wysokie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/>
          <a:lstStyle/>
          <a:p>
            <a:pPr algn="l"/>
            <a:r>
              <a:rPr lang="pl-PL" sz="3200" b="1" kern="1200" dirty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Wprowadzenie</a:t>
            </a:r>
            <a:endParaRPr lang="en-US" sz="3200" b="1" kern="1200" dirty="0">
              <a:solidFill>
                <a:schemeClr val="accent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00600"/>
          </a:xfrm>
        </p:spPr>
        <p:txBody>
          <a:bodyPr/>
          <a:lstStyle/>
          <a:p>
            <a:r>
              <a:rPr lang="pl-PL" sz="2800" dirty="0" smtClean="0"/>
              <a:t>Badania ankietowe dostarczają informacji o wzorach picia alkoholu, problemach alkoholowych i postawach, które nie są dostępne za pomocą rutynowych statystyk</a:t>
            </a:r>
          </a:p>
          <a:p>
            <a:r>
              <a:rPr lang="en-US" sz="2800" dirty="0" smtClean="0"/>
              <a:t>Joint </a:t>
            </a:r>
            <a:r>
              <a:rPr lang="en-US" sz="2800" dirty="0"/>
              <a:t>Action on Reducing Alcohol Related Harm</a:t>
            </a:r>
            <a:r>
              <a:rPr lang="pl-PL" sz="2800" dirty="0" smtClean="0"/>
              <a:t> (RARHA) 2014-2017</a:t>
            </a:r>
          </a:p>
          <a:p>
            <a:pPr lvl="1"/>
            <a:r>
              <a:rPr lang="pl-PL" dirty="0" smtClean="0"/>
              <a:t>Koordynowany przez SICAD – Portugalia</a:t>
            </a:r>
          </a:p>
          <a:p>
            <a:pPr lvl="1"/>
            <a:r>
              <a:rPr lang="pl-PL" dirty="0" smtClean="0"/>
              <a:t>Jeden z komponentów  (badania ankietowe), koordynowany przez PARPA (Polska) </a:t>
            </a:r>
          </a:p>
          <a:p>
            <a:pPr lvl="1"/>
            <a:r>
              <a:rPr lang="pl-PL" dirty="0" smtClean="0"/>
              <a:t>Cel: wypracowanie i przetestowanie standaryzowanej metodologii porównywalnych badań ankietowych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4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27110836"/>
              </p:ext>
            </p:extLst>
          </p:nvPr>
        </p:nvGraphicFramePr>
        <p:xfrm>
          <a:off x="-1252710" y="196851"/>
          <a:ext cx="12157075" cy="6684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3" descr="smile-clipart-aTqBqMBT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274638"/>
            <a:ext cx="1223962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75656" y="308714"/>
            <a:ext cx="756084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en-US" sz="3200" b="1" dirty="0" smtClean="0">
                <a:solidFill>
                  <a:schemeClr val="accent2"/>
                </a:solidFill>
              </a:rPr>
              <a:t>Modułowy charakter kwestionariusza</a:t>
            </a:r>
            <a:r>
              <a:rPr lang="pl-PL" altLang="en-US" b="1" dirty="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arredondado 1"/>
          <p:cNvSpPr/>
          <p:nvPr/>
        </p:nvSpPr>
        <p:spPr>
          <a:xfrm>
            <a:off x="225425" y="603250"/>
            <a:ext cx="7820025" cy="476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6000">
                <a:srgbClr val="34DA00"/>
              </a:gs>
              <a:gs pos="55000">
                <a:srgbClr val="FFC000"/>
              </a:gs>
              <a:gs pos="39000">
                <a:srgbClr val="FF0000"/>
              </a:gs>
              <a:gs pos="92000">
                <a:srgbClr val="008986"/>
              </a:gs>
              <a:gs pos="77000">
                <a:schemeClr val="accent5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624" y="604490"/>
            <a:ext cx="6134696" cy="6226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6564" name="pole tekstowe 1"/>
          <p:cNvSpPr txBox="1">
            <a:spLocks noChangeArrowheads="1"/>
          </p:cNvSpPr>
          <p:nvPr/>
        </p:nvSpPr>
        <p:spPr bwMode="auto">
          <a:xfrm>
            <a:off x="107504" y="115888"/>
            <a:ext cx="9036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l-PL" altLang="en-US" sz="3200" b="1" dirty="0" smtClean="0">
                <a:solidFill>
                  <a:schemeClr val="accent2"/>
                </a:solidFill>
                <a:latin typeface="Arial CE" charset="0"/>
                <a:ea typeface="MS PGothic" pitchFamily="34" charset="-128"/>
              </a:rPr>
              <a:t>Kraje uczestniczące w badaniu</a:t>
            </a:r>
            <a:r>
              <a:rPr lang="en-US" altLang="en-US" sz="3200" b="1" dirty="0" smtClean="0">
                <a:solidFill>
                  <a:schemeClr val="accent2"/>
                </a:solidFill>
                <a:latin typeface="Arial CE" charset="0"/>
                <a:ea typeface="MS PGothic" pitchFamily="34" charset="-128"/>
              </a:rPr>
              <a:t> </a:t>
            </a:r>
            <a:r>
              <a:rPr lang="en-US" altLang="en-US" sz="3200" b="1" dirty="0">
                <a:solidFill>
                  <a:schemeClr val="accent2"/>
                </a:solidFill>
                <a:latin typeface="Arial CE" charset="0"/>
                <a:ea typeface="MS PGothic" pitchFamily="34" charset="-128"/>
              </a:rPr>
              <a:t>– </a:t>
            </a:r>
            <a:r>
              <a:rPr lang="pl-PL" altLang="en-US" sz="3200" b="1" dirty="0" smtClean="0">
                <a:solidFill>
                  <a:schemeClr val="accent2"/>
                </a:solidFill>
                <a:latin typeface="Arial CE" charset="0"/>
                <a:ea typeface="MS PGothic" pitchFamily="34" charset="-128"/>
              </a:rPr>
              <a:t>wielkość prób</a:t>
            </a:r>
            <a:endParaRPr lang="en-US" altLang="en-US" sz="3200" b="1" dirty="0">
              <a:solidFill>
                <a:schemeClr val="accent2"/>
              </a:solidFill>
              <a:latin typeface="Arial CE" charset="0"/>
              <a:ea typeface="MS PGothic" pitchFamily="34" charset="-128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624" y="613677"/>
            <a:ext cx="6134696" cy="6226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863377"/>
          </a:xfrm>
        </p:spPr>
        <p:txBody>
          <a:bodyPr/>
          <a:lstStyle/>
          <a:p>
            <a:pPr algn="l"/>
            <a:r>
              <a:rPr lang="pl-PL" altLang="pl-PL" sz="3600" dirty="0" smtClean="0">
                <a:solidFill>
                  <a:schemeClr val="accent2"/>
                </a:solidFill>
              </a:rPr>
              <a:t>Główne rezultaty</a:t>
            </a:r>
            <a:r>
              <a:rPr lang="pl-PL" altLang="pl-PL" sz="3600" dirty="0" smtClean="0"/>
              <a:t> </a:t>
            </a:r>
            <a:endParaRPr lang="pl-PL" altLang="pl-PL" sz="36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400" dirty="0" smtClean="0">
                <a:solidFill>
                  <a:schemeClr val="accent2"/>
                </a:solidFill>
              </a:rPr>
              <a:t>Standaryzowany kwestionariusz  </a:t>
            </a:r>
            <a:endParaRPr lang="pl-PL" altLang="pl-PL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solidFill>
                  <a:schemeClr val="accent2"/>
                </a:solidFill>
              </a:rPr>
              <a:t>Protokół badania zawierający instrukcję dla ankieterów </a:t>
            </a:r>
            <a:endParaRPr lang="pl-PL" altLang="pl-PL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solidFill>
                  <a:schemeClr val="accent2"/>
                </a:solidFill>
              </a:rPr>
              <a:t>Kwestionariusz oraz protokół badania dostępne w 25 wersjach językowych</a:t>
            </a:r>
            <a:endParaRPr lang="pl-PL" altLang="pl-PL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solidFill>
                  <a:schemeClr val="accent2"/>
                </a:solidFill>
              </a:rPr>
              <a:t>Liczba zrealizowanych prób badawczych – </a:t>
            </a:r>
            <a:r>
              <a:rPr lang="pl-PL" altLang="pl-PL" sz="2400" dirty="0">
                <a:solidFill>
                  <a:schemeClr val="accent2"/>
                </a:solidFill>
              </a:rPr>
              <a:t>20</a:t>
            </a: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solidFill>
                  <a:schemeClr val="accent2"/>
                </a:solidFill>
              </a:rPr>
              <a:t>Liczba uczestniczących krajów –  </a:t>
            </a:r>
            <a:r>
              <a:rPr lang="pl-PL" altLang="pl-PL" sz="2400" dirty="0">
                <a:solidFill>
                  <a:schemeClr val="accent2"/>
                </a:solidFill>
              </a:rPr>
              <a:t>19 </a:t>
            </a: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solidFill>
                  <a:schemeClr val="accent2"/>
                </a:solidFill>
              </a:rPr>
              <a:t>Liczba zrealizowanych kwestionariuszy </a:t>
            </a:r>
            <a:r>
              <a:rPr lang="pl-PL" altLang="pl-PL" sz="2400" dirty="0">
                <a:solidFill>
                  <a:schemeClr val="accent2"/>
                </a:solidFill>
              </a:rPr>
              <a:t>– 31 385</a:t>
            </a: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solidFill>
                  <a:schemeClr val="accent2"/>
                </a:solidFill>
              </a:rPr>
              <a:t>Międzynarodowa baza danych</a:t>
            </a:r>
            <a:endParaRPr lang="pl-PL" altLang="pl-PL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solidFill>
                  <a:schemeClr val="accent2"/>
                </a:solidFill>
              </a:rPr>
              <a:t>RAPORT: </a:t>
            </a:r>
            <a:r>
              <a:rPr lang="en-GB" altLang="en-US" sz="2400" dirty="0" err="1">
                <a:solidFill>
                  <a:schemeClr val="accent2"/>
                </a:solidFill>
              </a:rPr>
              <a:t>Moskalewicz</a:t>
            </a:r>
            <a:r>
              <a:rPr lang="en-GB" altLang="en-US" sz="2400" dirty="0">
                <a:solidFill>
                  <a:schemeClr val="accent2"/>
                </a:solidFill>
              </a:rPr>
              <a:t> J., Room R., Thom B. (</a:t>
            </a:r>
            <a:r>
              <a:rPr lang="en-GB" altLang="en-US" sz="2400" dirty="0" err="1">
                <a:solidFill>
                  <a:schemeClr val="accent2"/>
                </a:solidFill>
              </a:rPr>
              <a:t>eds</a:t>
            </a:r>
            <a:r>
              <a:rPr lang="en-GB" altLang="en-US" sz="2400" dirty="0">
                <a:solidFill>
                  <a:schemeClr val="accent2"/>
                </a:solidFill>
              </a:rPr>
              <a:t>) (2016) </a:t>
            </a:r>
            <a:r>
              <a:rPr lang="en-GB" altLang="en-US" sz="2400" i="1" dirty="0">
                <a:solidFill>
                  <a:schemeClr val="accent2"/>
                </a:solidFill>
              </a:rPr>
              <a:t>Comparative monitoring of alcohol epidemiology across the EU. Baseline assessment and suggestions for future action. Synthesis report</a:t>
            </a:r>
            <a:r>
              <a:rPr lang="pl-PL" altLang="en-US" sz="2400" i="1" dirty="0">
                <a:solidFill>
                  <a:schemeClr val="accent2"/>
                </a:solidFill>
              </a:rPr>
              <a:t> </a:t>
            </a:r>
            <a:r>
              <a:rPr lang="pl-PL" altLang="en-US" sz="2400" dirty="0">
                <a:hlinkClick r:id="rId2"/>
              </a:rPr>
              <a:t>http://</a:t>
            </a:r>
            <a:r>
              <a:rPr lang="pl-PL" altLang="en-US" sz="2400" dirty="0" smtClean="0">
                <a:hlinkClick r:id="rId2"/>
              </a:rPr>
              <a:t>www.parpa.pl/index.php/projekty-unijne/rarha</a:t>
            </a:r>
            <a:endParaRPr lang="pl-PL" altLang="pl-PL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4151"/>
            <a:ext cx="8640763" cy="796578"/>
          </a:xfrm>
        </p:spPr>
        <p:txBody>
          <a:bodyPr>
            <a:normAutofit/>
          </a:bodyPr>
          <a:lstStyle/>
          <a:p>
            <a:pPr algn="l"/>
            <a:r>
              <a:rPr lang="pl-PL" altLang="pl-PL" sz="2800" b="1" dirty="0" smtClean="0">
                <a:solidFill>
                  <a:schemeClr val="accent2"/>
                </a:solidFill>
              </a:rPr>
              <a:t>Rozpowszechnienie abstynencji </a:t>
            </a:r>
            <a:r>
              <a:rPr lang="pl-PL" altLang="pl-PL" sz="2800" b="1" dirty="0">
                <a:solidFill>
                  <a:schemeClr val="accent2"/>
                </a:solidFill>
              </a:rPr>
              <a:t>(%)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1143000" y="-184150"/>
            <a:ext cx="138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pl-PL"/>
          </a:p>
        </p:txBody>
      </p: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2483615"/>
              </p:ext>
            </p:extLst>
          </p:nvPr>
        </p:nvGraphicFramePr>
        <p:xfrm>
          <a:off x="467544" y="1052737"/>
          <a:ext cx="8053387" cy="551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143000" y="3730625"/>
            <a:ext cx="138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Obiek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9072123"/>
              </p:ext>
            </p:extLst>
          </p:nvPr>
        </p:nvGraphicFramePr>
        <p:xfrm>
          <a:off x="400050" y="980729"/>
          <a:ext cx="8564563" cy="5857875"/>
        </p:xfrm>
        <a:graphic>
          <a:graphicData uri="http://schemas.openxmlformats.org/presentationml/2006/ole">
            <p:oleObj spid="_x0000_s61450" name="Arkusz" r:id="rId3" imgW="5715108" imgH="3131820" progId="Excel.Sheet.8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84151"/>
            <a:ext cx="8640763" cy="7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pl-PL" altLang="pl-PL" sz="2800" b="1" dirty="0" smtClean="0">
                <a:solidFill>
                  <a:schemeClr val="accent2"/>
                </a:solidFill>
              </a:rPr>
              <a:t>Struktura spożycia alkoholu wg typów napojów</a:t>
            </a:r>
            <a:endParaRPr lang="pl-PL" altLang="pl-PL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1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811" y="58221"/>
            <a:ext cx="8302377" cy="1143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l-PL" altLang="en-US" sz="2400" b="1" dirty="0" smtClean="0">
                <a:solidFill>
                  <a:schemeClr val="accent2"/>
                </a:solidFill>
                <a:cs typeface="Times New Roman" pitchFamily="18" charset="0"/>
              </a:rPr>
              <a:t>Przeciętna częstotliwość picia napojów alkoholowych (średnia liczba dni picia w roku) dla osób, które piły w czasie ostatnich 12 miesięcy</a:t>
            </a:r>
            <a:r>
              <a:rPr lang="pl-PL" altLang="en-US" sz="2400" b="1" dirty="0" smtClean="0">
                <a:solidFill>
                  <a:schemeClr val="accent2"/>
                </a:solidFill>
              </a:rPr>
              <a:t> </a:t>
            </a:r>
            <a:endParaRPr lang="pl-PL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9843903"/>
              </p:ext>
            </p:extLst>
          </p:nvPr>
        </p:nvGraphicFramePr>
        <p:xfrm>
          <a:off x="795338" y="1200150"/>
          <a:ext cx="7451725" cy="5659438"/>
        </p:xfrm>
        <a:graphic>
          <a:graphicData uri="http://schemas.openxmlformats.org/presentationml/2006/ole">
            <p:oleObj spid="_x0000_s59431" name="Arkusz" r:id="rId3" imgW="5974080" imgH="418338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9"/>
            <a:ext cx="8642350" cy="792832"/>
          </a:xfrm>
        </p:spPr>
        <p:txBody>
          <a:bodyPr/>
          <a:lstStyle/>
          <a:p>
            <a:pPr algn="l"/>
            <a:r>
              <a:rPr lang="pl-PL" altLang="en-US" sz="2800" b="1" dirty="0" smtClean="0">
                <a:solidFill>
                  <a:schemeClr val="accent2"/>
                </a:solidFill>
                <a:cs typeface="Times New Roman" pitchFamily="18" charset="0"/>
              </a:rPr>
              <a:t>Przeciętna dzienna konsumpcja alkoholu w dni picia w cl czystego alkoholu dla konsumentów</a:t>
            </a:r>
            <a:endParaRPr lang="pl-PL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2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6457777"/>
              </p:ext>
            </p:extLst>
          </p:nvPr>
        </p:nvGraphicFramePr>
        <p:xfrm>
          <a:off x="841375" y="1000125"/>
          <a:ext cx="8099425" cy="5957267"/>
        </p:xfrm>
        <a:graphic>
          <a:graphicData uri="http://schemas.openxmlformats.org/presentationml/2006/ole">
            <p:oleObj spid="_x0000_s60455" name="Arkusz" r:id="rId3" imgW="8031588" imgH="53188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417</Words>
  <Application>Microsoft Office PowerPoint</Application>
  <PresentationFormat>Pokaz na ekranie (4:3)</PresentationFormat>
  <Paragraphs>45</Paragraphs>
  <Slides>15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Projekt domyślny</vt:lpstr>
      <vt:lpstr>Arkusz</vt:lpstr>
      <vt:lpstr>WZORY PICIA ALKOHOLU W KRAJACH EUROPEJSKICH  WYNIKI EUROPEJSKICH BADAŃ ANKIETOWYCH STANDARDIZED EUROPEAN ALCOHOL SURVEY - RARHA SEAS</vt:lpstr>
      <vt:lpstr>Wprowadzenie</vt:lpstr>
      <vt:lpstr>Slajd 3</vt:lpstr>
      <vt:lpstr>Slajd 4</vt:lpstr>
      <vt:lpstr>Główne rezultaty </vt:lpstr>
      <vt:lpstr>Rozpowszechnienie abstynencji (%)</vt:lpstr>
      <vt:lpstr>Slajd 7</vt:lpstr>
      <vt:lpstr>Przeciętna częstotliwość picia napojów alkoholowych (średnia liczba dni picia w roku) dla osób, które piły w czasie ostatnich 12 miesięcy </vt:lpstr>
      <vt:lpstr>Przeciętna dzienna konsumpcja alkoholu w dni picia w cl czystego alkoholu dla konsumentów</vt:lpstr>
      <vt:lpstr>Dzienne spożycie alkoholu, a częstotliwość picia  w czasie ostatnich 12 miesięcy</vt:lpstr>
      <vt:lpstr>Okazjonalne picie nadmierne (60+ g. 100% alkoholu dla mężczyzn i 40+ g. dla kobiet) w czasie ostatnich 30 dni (%)</vt:lpstr>
      <vt:lpstr>Rozpowszechnienie poważnych szkód doznawanych z powodu picia przez innych w czasie ostatnich 12 miesięcy (%)</vt:lpstr>
      <vt:lpstr>Rozpowszechnienie szkód doznawanych z powodu picia przez innych wśród abstynentów, okazjonalnych konsumentów oraz pijących ekscesywnie (%)</vt:lpstr>
      <vt:lpstr>Postawy wobec polityki alkoholowej – alkohol jest zwyczajnym towarem (% zgadzających się)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k.drogon</cp:lastModifiedBy>
  <cp:revision>83</cp:revision>
  <dcterms:created xsi:type="dcterms:W3CDTF">2016-08-31T14:43:14Z</dcterms:created>
  <dcterms:modified xsi:type="dcterms:W3CDTF">2018-02-26T08:12:28Z</dcterms:modified>
</cp:coreProperties>
</file>