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2"/>
  </p:notesMasterIdLst>
  <p:sldIdLst>
    <p:sldId id="256" r:id="rId2"/>
    <p:sldId id="278" r:id="rId3"/>
    <p:sldId id="300" r:id="rId4"/>
    <p:sldId id="301" r:id="rId5"/>
    <p:sldId id="302" r:id="rId6"/>
    <p:sldId id="298" r:id="rId7"/>
    <p:sldId id="272" r:id="rId8"/>
    <p:sldId id="273" r:id="rId9"/>
    <p:sldId id="316" r:id="rId10"/>
    <p:sldId id="317" r:id="rId11"/>
    <p:sldId id="279" r:id="rId12"/>
    <p:sldId id="303" r:id="rId13"/>
    <p:sldId id="280" r:id="rId14"/>
    <p:sldId id="261" r:id="rId15"/>
    <p:sldId id="326" r:id="rId16"/>
    <p:sldId id="291" r:id="rId17"/>
    <p:sldId id="282" r:id="rId18"/>
    <p:sldId id="304" r:id="rId19"/>
    <p:sldId id="283" r:id="rId20"/>
    <p:sldId id="305" r:id="rId21"/>
    <p:sldId id="292" r:id="rId22"/>
    <p:sldId id="311" r:id="rId23"/>
    <p:sldId id="306" r:id="rId24"/>
    <p:sldId id="307" r:id="rId25"/>
    <p:sldId id="310" r:id="rId26"/>
    <p:sldId id="309" r:id="rId27"/>
    <p:sldId id="285" r:id="rId28"/>
    <p:sldId id="315" r:id="rId29"/>
    <p:sldId id="319" r:id="rId30"/>
    <p:sldId id="318" r:id="rId31"/>
    <p:sldId id="321" r:id="rId32"/>
    <p:sldId id="328" r:id="rId33"/>
    <p:sldId id="322" r:id="rId34"/>
    <p:sldId id="323" r:id="rId35"/>
    <p:sldId id="325" r:id="rId36"/>
    <p:sldId id="263" r:id="rId37"/>
    <p:sldId id="312" r:id="rId38"/>
    <p:sldId id="327" r:id="rId39"/>
    <p:sldId id="329" r:id="rId40"/>
    <p:sldId id="333" r:id="rId41"/>
    <p:sldId id="330" r:id="rId42"/>
    <p:sldId id="331" r:id="rId43"/>
    <p:sldId id="332" r:id="rId44"/>
    <p:sldId id="335" r:id="rId45"/>
    <p:sldId id="336" r:id="rId46"/>
    <p:sldId id="286" r:id="rId47"/>
    <p:sldId id="296" r:id="rId48"/>
    <p:sldId id="287" r:id="rId49"/>
    <p:sldId id="293" r:id="rId50"/>
    <p:sldId id="268" r:id="rId51"/>
  </p:sldIdLst>
  <p:sldSz cx="9144000" cy="6858000" type="screen4x3"/>
  <p:notesSz cx="6797675" cy="9925050"/>
  <p:embeddedFontLst>
    <p:embeddedFont>
      <p:font typeface="IBM Plex Sans" panose="020B0503050203000203" pitchFamily="34" charset="0"/>
      <p:regular r:id="rId53"/>
      <p:bold r:id="rId54"/>
      <p:italic r:id="rId55"/>
      <p:boldItalic r:id="rId56"/>
    </p:embeddedFont>
    <p:embeddedFont>
      <p:font typeface="Play" panose="020B0604020202020204" charset="0"/>
      <p:regular r:id="rId57"/>
      <p:bold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1">
          <p15:clr>
            <a:srgbClr val="A4A3A4"/>
          </p15:clr>
        </p15:guide>
        <p15:guide id="2" pos="2881">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0" roundtripDataSignature="AMtx7mivS6HwOdHjc60XKQqqary40iwyW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8197E36-0B50-C6B8-844A-2CE570191967}" name="Krzysztof Ślebioda" initials="KŚ" userId="S::k.slebioda@pzr.org.pl::38e19c92-9c46-491c-a7cd-ee2378cd2eba" providerId="AD"/>
  <p188:author id="{14F57AFD-2D6F-9396-FF13-EEBC1BDF2682}" name="Ania Petroff" initials="AP" userId="b20f5ff73340ad71"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Anna Petroff-Skiba" initials="" lastIdx="9"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5F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15B5A1-B5EA-C23B-EAC1-587A20E6548D}" v="28" dt="2024-10-27T12:49:48.985"/>
    <p1510:client id="{4826884C-A4FD-4540-A96E-95BE3E2AC037}" v="603" dt="2024-10-28T07:51:32.440"/>
    <p1510:client id="{62F80BEE-A2EE-4247-99B9-B3B7761101C6}" v="1017" dt="2024-10-27T20:34:45.107"/>
    <p1510:client id="{7B09EAE9-17DA-C4E2-4AF4-71C8FD804B39}" v="253" dt="2024-10-28T14:05:00.397"/>
    <p1510:client id="{C36FCF68-3F86-4988-318F-FE503CAA40D0}" v="2" dt="2024-10-29T09:35:13.2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1666" y="48"/>
      </p:cViewPr>
      <p:guideLst>
        <p:guide orient="horz" pos="2161"/>
        <p:guide pos="288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76"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74"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77" Type="http://schemas.microsoft.com/office/2018/10/relationships/authors" Targe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70" Type="http://customschemas.google.com/relationships/presentationmetadata" Target="meta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2945659" cy="49797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328"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328"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328"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328"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328"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328"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328"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328"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7976"/>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328"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328"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328"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328"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328"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328"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328"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328"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65225" y="1239838"/>
            <a:ext cx="4467225" cy="33512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76431"/>
            <a:ext cx="5438140" cy="390798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254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254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254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254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254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254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254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254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254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9427076"/>
            <a:ext cx="2945659" cy="49797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328"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328"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328"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328"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328"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328"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328"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328"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27076"/>
            <a:ext cx="2945659" cy="49797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pl-P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1:notes"/>
          <p:cNvSpPr>
            <a:spLocks noGrp="1" noRot="1" noChangeAspect="1"/>
          </p:cNvSpPr>
          <p:nvPr>
            <p:ph type="sldImg" idx="2"/>
          </p:nvPr>
        </p:nvSpPr>
        <p:spPr>
          <a:xfrm>
            <a:off x="1165225" y="1239838"/>
            <a:ext cx="4467225" cy="33512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1:notes"/>
          <p:cNvSpPr txBox="1">
            <a:spLocks noGrp="1"/>
          </p:cNvSpPr>
          <p:nvPr>
            <p:ph type="body" idx="1"/>
          </p:nvPr>
        </p:nvSpPr>
        <p:spPr>
          <a:xfrm>
            <a:off x="679768" y="4776431"/>
            <a:ext cx="5438140" cy="39079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1:notes"/>
          <p:cNvSpPr txBox="1">
            <a:spLocks noGrp="1"/>
          </p:cNvSpPr>
          <p:nvPr>
            <p:ph type="sldNum" idx="12"/>
          </p:nvPr>
        </p:nvSpPr>
        <p:spPr>
          <a:xfrm>
            <a:off x="3850443" y="9427076"/>
            <a:ext cx="2945659" cy="49797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l-PL"/>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eddee12cb1_0_135:notes"/>
          <p:cNvSpPr txBox="1">
            <a:spLocks noGrp="1"/>
          </p:cNvSpPr>
          <p:nvPr>
            <p:ph type="body" idx="1"/>
          </p:nvPr>
        </p:nvSpPr>
        <p:spPr>
          <a:xfrm>
            <a:off x="679768" y="4714399"/>
            <a:ext cx="5438140" cy="446627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g2eddee12cb1_0_135:notes"/>
          <p:cNvSpPr>
            <a:spLocks noGrp="1" noRot="1" noChangeAspect="1"/>
          </p:cNvSpPr>
          <p:nvPr>
            <p:ph type="sldImg" idx="2"/>
          </p:nvPr>
        </p:nvSpPr>
        <p:spPr>
          <a:xfrm>
            <a:off x="919163" y="744538"/>
            <a:ext cx="4959350"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65698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5:notes"/>
          <p:cNvSpPr txBox="1">
            <a:spLocks noGrp="1"/>
          </p:cNvSpPr>
          <p:nvPr>
            <p:ph type="body" idx="1"/>
          </p:nvPr>
        </p:nvSpPr>
        <p:spPr>
          <a:xfrm>
            <a:off x="679768" y="4714399"/>
            <a:ext cx="5438140" cy="446627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9" name="Google Shape;119;p5:notes"/>
          <p:cNvSpPr>
            <a:spLocks noGrp="1" noRot="1" noChangeAspect="1"/>
          </p:cNvSpPr>
          <p:nvPr>
            <p:ph type="sldImg" idx="2"/>
          </p:nvPr>
        </p:nvSpPr>
        <p:spPr>
          <a:xfrm>
            <a:off x="919163" y="744538"/>
            <a:ext cx="4959350" cy="3721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75970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eddee12cb1_0_1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g2eddee12cb1_0_1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563107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2:notes"/>
          <p:cNvSpPr txBox="1">
            <a:spLocks noGrp="1"/>
          </p:cNvSpPr>
          <p:nvPr>
            <p:ph type="body" idx="1"/>
          </p:nvPr>
        </p:nvSpPr>
        <p:spPr>
          <a:xfrm>
            <a:off x="679768" y="4714399"/>
            <a:ext cx="5438140" cy="446627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1" name="Google Shape;131;p12:notes"/>
          <p:cNvSpPr>
            <a:spLocks noGrp="1" noRot="1" noChangeAspect="1"/>
          </p:cNvSpPr>
          <p:nvPr>
            <p:ph type="sldImg" idx="2"/>
          </p:nvPr>
        </p:nvSpPr>
        <p:spPr>
          <a:xfrm>
            <a:off x="919163" y="744538"/>
            <a:ext cx="4959350" cy="3721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75532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eddee12cb1_0_153:notes"/>
          <p:cNvSpPr txBox="1">
            <a:spLocks noGrp="1"/>
          </p:cNvSpPr>
          <p:nvPr>
            <p:ph type="body" idx="1"/>
          </p:nvPr>
        </p:nvSpPr>
        <p:spPr>
          <a:xfrm>
            <a:off x="679768" y="4714399"/>
            <a:ext cx="5438140" cy="446627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g2eddee12cb1_0_153:notes"/>
          <p:cNvSpPr>
            <a:spLocks noGrp="1" noRot="1" noChangeAspect="1"/>
          </p:cNvSpPr>
          <p:nvPr>
            <p:ph type="sldImg" idx="2"/>
          </p:nvPr>
        </p:nvSpPr>
        <p:spPr>
          <a:xfrm>
            <a:off x="919163" y="744538"/>
            <a:ext cx="4959350"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a:extLst>
            <a:ext uri="{FF2B5EF4-FFF2-40B4-BE49-F238E27FC236}">
              <a16:creationId xmlns:a16="http://schemas.microsoft.com/office/drawing/2014/main" id="{C15D1ED2-E8F9-528D-EBFC-D6619CD2F8C6}"/>
            </a:ext>
          </a:extLst>
        </p:cNvPr>
        <p:cNvGrpSpPr/>
        <p:nvPr/>
      </p:nvGrpSpPr>
      <p:grpSpPr>
        <a:xfrm>
          <a:off x="0" y="0"/>
          <a:ext cx="0" cy="0"/>
          <a:chOff x="0" y="0"/>
          <a:chExt cx="0" cy="0"/>
        </a:xfrm>
      </p:grpSpPr>
      <p:sp>
        <p:nvSpPr>
          <p:cNvPr id="155" name="Google Shape;155;g2eddee12cb1_0_153:notes">
            <a:extLst>
              <a:ext uri="{FF2B5EF4-FFF2-40B4-BE49-F238E27FC236}">
                <a16:creationId xmlns:a16="http://schemas.microsoft.com/office/drawing/2014/main" id="{949CFD84-144B-0644-E724-C42FE94E6903}"/>
              </a:ext>
            </a:extLst>
          </p:cNvPr>
          <p:cNvSpPr txBox="1">
            <a:spLocks noGrp="1"/>
          </p:cNvSpPr>
          <p:nvPr>
            <p:ph type="body" idx="1"/>
          </p:nvPr>
        </p:nvSpPr>
        <p:spPr>
          <a:xfrm>
            <a:off x="679768" y="4714399"/>
            <a:ext cx="5438140" cy="446627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g2eddee12cb1_0_153:notes">
            <a:extLst>
              <a:ext uri="{FF2B5EF4-FFF2-40B4-BE49-F238E27FC236}">
                <a16:creationId xmlns:a16="http://schemas.microsoft.com/office/drawing/2014/main" id="{474B8147-74D2-2EC5-2FDF-E707BDA248EE}"/>
              </a:ext>
            </a:extLst>
          </p:cNvPr>
          <p:cNvSpPr>
            <a:spLocks noGrp="1" noRot="1" noChangeAspect="1"/>
          </p:cNvSpPr>
          <p:nvPr>
            <p:ph type="sldImg" idx="2"/>
          </p:nvPr>
        </p:nvSpPr>
        <p:spPr>
          <a:xfrm>
            <a:off x="919163" y="744538"/>
            <a:ext cx="4959350"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1456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eddee12cb1_0_135:notes"/>
          <p:cNvSpPr txBox="1">
            <a:spLocks noGrp="1"/>
          </p:cNvSpPr>
          <p:nvPr>
            <p:ph type="body" idx="1"/>
          </p:nvPr>
        </p:nvSpPr>
        <p:spPr>
          <a:xfrm>
            <a:off x="679768" y="4714399"/>
            <a:ext cx="5438140" cy="446627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g2eddee12cb1_0_135:notes"/>
          <p:cNvSpPr>
            <a:spLocks noGrp="1" noRot="1" noChangeAspect="1"/>
          </p:cNvSpPr>
          <p:nvPr>
            <p:ph type="sldImg" idx="2"/>
          </p:nvPr>
        </p:nvSpPr>
        <p:spPr>
          <a:xfrm>
            <a:off x="919163" y="744538"/>
            <a:ext cx="4959350"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54347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9:notes"/>
          <p:cNvSpPr txBox="1">
            <a:spLocks noGrp="1"/>
          </p:cNvSpPr>
          <p:nvPr>
            <p:ph type="body" idx="1"/>
          </p:nvPr>
        </p:nvSpPr>
        <p:spPr>
          <a:xfrm>
            <a:off x="679768" y="4714399"/>
            <a:ext cx="5438140" cy="446627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8" name="Google Shape;148;p9:notes"/>
          <p:cNvSpPr>
            <a:spLocks noGrp="1" noRot="1" noChangeAspect="1"/>
          </p:cNvSpPr>
          <p:nvPr>
            <p:ph type="sldImg" idx="2"/>
          </p:nvPr>
        </p:nvSpPr>
        <p:spPr>
          <a:xfrm>
            <a:off x="919163" y="744538"/>
            <a:ext cx="4959350" cy="3721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226063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eddee12cb1_0_1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g2eddee12cb1_0_1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28:notes"/>
          <p:cNvSpPr txBox="1">
            <a:spLocks noGrp="1"/>
          </p:cNvSpPr>
          <p:nvPr>
            <p:ph type="body" idx="1"/>
          </p:nvPr>
        </p:nvSpPr>
        <p:spPr>
          <a:xfrm>
            <a:off x="679768" y="4714399"/>
            <a:ext cx="5438140" cy="446627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0" name="Google Shape;160;p28:notes"/>
          <p:cNvSpPr>
            <a:spLocks noGrp="1" noRot="1" noChangeAspect="1"/>
          </p:cNvSpPr>
          <p:nvPr>
            <p:ph type="sldImg" idx="2"/>
          </p:nvPr>
        </p:nvSpPr>
        <p:spPr>
          <a:xfrm>
            <a:off x="919163" y="744538"/>
            <a:ext cx="4959350" cy="3721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56992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79768" y="4714399"/>
            <a:ext cx="5438140" cy="446627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0" name="Google Shape;90;p2:notes"/>
          <p:cNvSpPr>
            <a:spLocks noGrp="1" noRot="1" noChangeAspect="1"/>
          </p:cNvSpPr>
          <p:nvPr>
            <p:ph type="sldImg" idx="2"/>
          </p:nvPr>
        </p:nvSpPr>
        <p:spPr>
          <a:xfrm>
            <a:off x="919163" y="744538"/>
            <a:ext cx="4959350" cy="3721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022725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eddee12cb1_0_147:notes"/>
          <p:cNvSpPr txBox="1">
            <a:spLocks noGrp="1"/>
          </p:cNvSpPr>
          <p:nvPr>
            <p:ph type="body" idx="1"/>
          </p:nvPr>
        </p:nvSpPr>
        <p:spPr>
          <a:xfrm>
            <a:off x="679768" y="4714399"/>
            <a:ext cx="5438140" cy="446627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g2eddee12cb1_0_147:notes"/>
          <p:cNvSpPr>
            <a:spLocks noGrp="1" noRot="1" noChangeAspect="1"/>
          </p:cNvSpPr>
          <p:nvPr>
            <p:ph type="sldImg" idx="2"/>
          </p:nvPr>
        </p:nvSpPr>
        <p:spPr>
          <a:xfrm>
            <a:off x="919163" y="744538"/>
            <a:ext cx="4959350"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42971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eddee12cb1_0_135:notes"/>
          <p:cNvSpPr txBox="1">
            <a:spLocks noGrp="1"/>
          </p:cNvSpPr>
          <p:nvPr>
            <p:ph type="body" idx="1"/>
          </p:nvPr>
        </p:nvSpPr>
        <p:spPr>
          <a:xfrm>
            <a:off x="679768" y="4714399"/>
            <a:ext cx="5438140" cy="446627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g2eddee12cb1_0_135:notes"/>
          <p:cNvSpPr>
            <a:spLocks noGrp="1" noRot="1" noChangeAspect="1"/>
          </p:cNvSpPr>
          <p:nvPr>
            <p:ph type="sldImg" idx="2"/>
          </p:nvPr>
        </p:nvSpPr>
        <p:spPr>
          <a:xfrm>
            <a:off x="919163" y="744538"/>
            <a:ext cx="4959350"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00790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eddee12cb1_0_147:notes"/>
          <p:cNvSpPr txBox="1">
            <a:spLocks noGrp="1"/>
          </p:cNvSpPr>
          <p:nvPr>
            <p:ph type="body" idx="1"/>
          </p:nvPr>
        </p:nvSpPr>
        <p:spPr>
          <a:xfrm>
            <a:off x="679768" y="4714399"/>
            <a:ext cx="5438140" cy="446627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g2eddee12cb1_0_147:notes"/>
          <p:cNvSpPr>
            <a:spLocks noGrp="1" noRot="1" noChangeAspect="1"/>
          </p:cNvSpPr>
          <p:nvPr>
            <p:ph type="sldImg" idx="2"/>
          </p:nvPr>
        </p:nvSpPr>
        <p:spPr>
          <a:xfrm>
            <a:off x="919163" y="744538"/>
            <a:ext cx="4959350"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36708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eddee12cb1_0_135:notes"/>
          <p:cNvSpPr txBox="1">
            <a:spLocks noGrp="1"/>
          </p:cNvSpPr>
          <p:nvPr>
            <p:ph type="body" idx="1"/>
          </p:nvPr>
        </p:nvSpPr>
        <p:spPr>
          <a:xfrm>
            <a:off x="679768" y="4714399"/>
            <a:ext cx="5438140" cy="446627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g2eddee12cb1_0_135:notes"/>
          <p:cNvSpPr>
            <a:spLocks noGrp="1" noRot="1" noChangeAspect="1"/>
          </p:cNvSpPr>
          <p:nvPr>
            <p:ph type="sldImg" idx="2"/>
          </p:nvPr>
        </p:nvSpPr>
        <p:spPr>
          <a:xfrm>
            <a:off x="919163" y="744538"/>
            <a:ext cx="4959350"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80189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eddee12cb1_0_135:notes"/>
          <p:cNvSpPr txBox="1">
            <a:spLocks noGrp="1"/>
          </p:cNvSpPr>
          <p:nvPr>
            <p:ph type="body" idx="1"/>
          </p:nvPr>
        </p:nvSpPr>
        <p:spPr>
          <a:xfrm>
            <a:off x="679768" y="4714399"/>
            <a:ext cx="5438140" cy="446627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g2eddee12cb1_0_135:notes"/>
          <p:cNvSpPr>
            <a:spLocks noGrp="1" noRot="1" noChangeAspect="1"/>
          </p:cNvSpPr>
          <p:nvPr>
            <p:ph type="sldImg" idx="2"/>
          </p:nvPr>
        </p:nvSpPr>
        <p:spPr>
          <a:xfrm>
            <a:off x="919163" y="744538"/>
            <a:ext cx="4959350"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57605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eddee12cb1_0_135:notes"/>
          <p:cNvSpPr txBox="1">
            <a:spLocks noGrp="1"/>
          </p:cNvSpPr>
          <p:nvPr>
            <p:ph type="body" idx="1"/>
          </p:nvPr>
        </p:nvSpPr>
        <p:spPr>
          <a:xfrm>
            <a:off x="679768" y="4714399"/>
            <a:ext cx="5438140" cy="446627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g2eddee12cb1_0_135:notes"/>
          <p:cNvSpPr>
            <a:spLocks noGrp="1" noRot="1" noChangeAspect="1"/>
          </p:cNvSpPr>
          <p:nvPr>
            <p:ph type="sldImg" idx="2"/>
          </p:nvPr>
        </p:nvSpPr>
        <p:spPr>
          <a:xfrm>
            <a:off x="919163" y="744538"/>
            <a:ext cx="4959350"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94072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eddee12cb1_0_135:notes"/>
          <p:cNvSpPr txBox="1">
            <a:spLocks noGrp="1"/>
          </p:cNvSpPr>
          <p:nvPr>
            <p:ph type="body" idx="1"/>
          </p:nvPr>
        </p:nvSpPr>
        <p:spPr>
          <a:xfrm>
            <a:off x="679768" y="4714399"/>
            <a:ext cx="5438140" cy="446627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g2eddee12cb1_0_135:notes"/>
          <p:cNvSpPr>
            <a:spLocks noGrp="1" noRot="1" noChangeAspect="1"/>
          </p:cNvSpPr>
          <p:nvPr>
            <p:ph type="sldImg" idx="2"/>
          </p:nvPr>
        </p:nvSpPr>
        <p:spPr>
          <a:xfrm>
            <a:off x="919163" y="744538"/>
            <a:ext cx="4959350"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01047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31:notes"/>
          <p:cNvSpPr txBox="1">
            <a:spLocks noGrp="1"/>
          </p:cNvSpPr>
          <p:nvPr>
            <p:ph type="body" idx="1"/>
          </p:nvPr>
        </p:nvSpPr>
        <p:spPr>
          <a:xfrm>
            <a:off x="679768" y="4714399"/>
            <a:ext cx="5438140" cy="446627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4" name="Google Shape;184;p31:notes"/>
          <p:cNvSpPr>
            <a:spLocks noGrp="1" noRot="1" noChangeAspect="1"/>
          </p:cNvSpPr>
          <p:nvPr>
            <p:ph type="sldImg" idx="2"/>
          </p:nvPr>
        </p:nvSpPr>
        <p:spPr>
          <a:xfrm>
            <a:off x="919163" y="744538"/>
            <a:ext cx="4959350" cy="3721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195984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eddee12cb1_0_158:notes"/>
          <p:cNvSpPr txBox="1">
            <a:spLocks noGrp="1"/>
          </p:cNvSpPr>
          <p:nvPr>
            <p:ph type="body" idx="1"/>
          </p:nvPr>
        </p:nvSpPr>
        <p:spPr>
          <a:xfrm>
            <a:off x="679768" y="4714399"/>
            <a:ext cx="5438140" cy="446627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g2eddee12cb1_0_158:notes"/>
          <p:cNvSpPr>
            <a:spLocks noGrp="1" noRot="1" noChangeAspect="1"/>
          </p:cNvSpPr>
          <p:nvPr>
            <p:ph type="sldImg" idx="2"/>
          </p:nvPr>
        </p:nvSpPr>
        <p:spPr>
          <a:xfrm>
            <a:off x="919163" y="744538"/>
            <a:ext cx="4959350"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78960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eddee12cb1_0_158:notes"/>
          <p:cNvSpPr txBox="1">
            <a:spLocks noGrp="1"/>
          </p:cNvSpPr>
          <p:nvPr>
            <p:ph type="body" idx="1"/>
          </p:nvPr>
        </p:nvSpPr>
        <p:spPr>
          <a:xfrm>
            <a:off x="679768" y="4714399"/>
            <a:ext cx="5438140" cy="446627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g2eddee12cb1_0_158:notes"/>
          <p:cNvSpPr>
            <a:spLocks noGrp="1" noRot="1" noChangeAspect="1"/>
          </p:cNvSpPr>
          <p:nvPr>
            <p:ph type="sldImg" idx="2"/>
          </p:nvPr>
        </p:nvSpPr>
        <p:spPr>
          <a:xfrm>
            <a:off x="919163" y="744538"/>
            <a:ext cx="4959350"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8400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eddee12cb1_0_1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g2eddee12cb1_0_1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43964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eddee12cb1_0_158:notes"/>
          <p:cNvSpPr txBox="1">
            <a:spLocks noGrp="1"/>
          </p:cNvSpPr>
          <p:nvPr>
            <p:ph type="body" idx="1"/>
          </p:nvPr>
        </p:nvSpPr>
        <p:spPr>
          <a:xfrm>
            <a:off x="679768" y="4714399"/>
            <a:ext cx="5438140" cy="446627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g2eddee12cb1_0_158:notes"/>
          <p:cNvSpPr>
            <a:spLocks noGrp="1" noRot="1" noChangeAspect="1"/>
          </p:cNvSpPr>
          <p:nvPr>
            <p:ph type="sldImg" idx="2"/>
          </p:nvPr>
        </p:nvSpPr>
        <p:spPr>
          <a:xfrm>
            <a:off x="919163" y="744538"/>
            <a:ext cx="4959350"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14325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eddee12cb1_0_158:notes"/>
          <p:cNvSpPr txBox="1">
            <a:spLocks noGrp="1"/>
          </p:cNvSpPr>
          <p:nvPr>
            <p:ph type="body" idx="1"/>
          </p:nvPr>
        </p:nvSpPr>
        <p:spPr>
          <a:xfrm>
            <a:off x="679768" y="4714399"/>
            <a:ext cx="5438140" cy="446627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g2eddee12cb1_0_158:notes"/>
          <p:cNvSpPr>
            <a:spLocks noGrp="1" noRot="1" noChangeAspect="1"/>
          </p:cNvSpPr>
          <p:nvPr>
            <p:ph type="sldImg" idx="2"/>
          </p:nvPr>
        </p:nvSpPr>
        <p:spPr>
          <a:xfrm>
            <a:off x="919163" y="744538"/>
            <a:ext cx="4959350"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02058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eddee12cb1_0_158:notes"/>
          <p:cNvSpPr txBox="1">
            <a:spLocks noGrp="1"/>
          </p:cNvSpPr>
          <p:nvPr>
            <p:ph type="body" idx="1"/>
          </p:nvPr>
        </p:nvSpPr>
        <p:spPr>
          <a:xfrm>
            <a:off x="679768" y="4714399"/>
            <a:ext cx="5438140" cy="446627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g2eddee12cb1_0_158:notes"/>
          <p:cNvSpPr>
            <a:spLocks noGrp="1" noRot="1" noChangeAspect="1"/>
          </p:cNvSpPr>
          <p:nvPr>
            <p:ph type="sldImg" idx="2"/>
          </p:nvPr>
        </p:nvSpPr>
        <p:spPr>
          <a:xfrm>
            <a:off x="919163" y="744538"/>
            <a:ext cx="4959350"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04157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eddee12cb1_0_158:notes"/>
          <p:cNvSpPr txBox="1">
            <a:spLocks noGrp="1"/>
          </p:cNvSpPr>
          <p:nvPr>
            <p:ph type="body" idx="1"/>
          </p:nvPr>
        </p:nvSpPr>
        <p:spPr>
          <a:xfrm>
            <a:off x="679768" y="4714399"/>
            <a:ext cx="5438140" cy="446627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g2eddee12cb1_0_158:notes"/>
          <p:cNvSpPr>
            <a:spLocks noGrp="1" noRot="1" noChangeAspect="1"/>
          </p:cNvSpPr>
          <p:nvPr>
            <p:ph type="sldImg" idx="2"/>
          </p:nvPr>
        </p:nvSpPr>
        <p:spPr>
          <a:xfrm>
            <a:off x="919163" y="744538"/>
            <a:ext cx="4959350"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07598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eddee12cb1_0_158:notes"/>
          <p:cNvSpPr txBox="1">
            <a:spLocks noGrp="1"/>
          </p:cNvSpPr>
          <p:nvPr>
            <p:ph type="body" idx="1"/>
          </p:nvPr>
        </p:nvSpPr>
        <p:spPr>
          <a:xfrm>
            <a:off x="679768" y="4714399"/>
            <a:ext cx="5438140" cy="446627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g2eddee12cb1_0_158:notes"/>
          <p:cNvSpPr>
            <a:spLocks noGrp="1" noRot="1" noChangeAspect="1"/>
          </p:cNvSpPr>
          <p:nvPr>
            <p:ph type="sldImg" idx="2"/>
          </p:nvPr>
        </p:nvSpPr>
        <p:spPr>
          <a:xfrm>
            <a:off x="919163" y="744538"/>
            <a:ext cx="4959350"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57729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eddee12cb1_0_158:notes"/>
          <p:cNvSpPr txBox="1">
            <a:spLocks noGrp="1"/>
          </p:cNvSpPr>
          <p:nvPr>
            <p:ph type="body" idx="1"/>
          </p:nvPr>
        </p:nvSpPr>
        <p:spPr>
          <a:xfrm>
            <a:off x="679768" y="4714399"/>
            <a:ext cx="5438140" cy="446627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g2eddee12cb1_0_158:notes"/>
          <p:cNvSpPr>
            <a:spLocks noGrp="1" noRot="1" noChangeAspect="1"/>
          </p:cNvSpPr>
          <p:nvPr>
            <p:ph type="sldImg" idx="2"/>
          </p:nvPr>
        </p:nvSpPr>
        <p:spPr>
          <a:xfrm>
            <a:off x="919163" y="744538"/>
            <a:ext cx="4959350"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0188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eddee12cb1_0_163:notes"/>
          <p:cNvSpPr txBox="1">
            <a:spLocks noGrp="1"/>
          </p:cNvSpPr>
          <p:nvPr>
            <p:ph type="body" idx="1"/>
          </p:nvPr>
        </p:nvSpPr>
        <p:spPr>
          <a:xfrm>
            <a:off x="679768" y="4714399"/>
            <a:ext cx="5438140" cy="446627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g2eddee12cb1_0_163:notes"/>
          <p:cNvSpPr>
            <a:spLocks noGrp="1" noRot="1" noChangeAspect="1"/>
          </p:cNvSpPr>
          <p:nvPr>
            <p:ph type="sldImg" idx="2"/>
          </p:nvPr>
        </p:nvSpPr>
        <p:spPr>
          <a:xfrm>
            <a:off x="919163" y="744538"/>
            <a:ext cx="4959350"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eddee12cb1_0_163:notes"/>
          <p:cNvSpPr txBox="1">
            <a:spLocks noGrp="1"/>
          </p:cNvSpPr>
          <p:nvPr>
            <p:ph type="body" idx="1"/>
          </p:nvPr>
        </p:nvSpPr>
        <p:spPr>
          <a:xfrm>
            <a:off x="679768" y="4714399"/>
            <a:ext cx="5438140" cy="446627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g2eddee12cb1_0_163:notes"/>
          <p:cNvSpPr>
            <a:spLocks noGrp="1" noRot="1" noChangeAspect="1"/>
          </p:cNvSpPr>
          <p:nvPr>
            <p:ph type="sldImg" idx="2"/>
          </p:nvPr>
        </p:nvSpPr>
        <p:spPr>
          <a:xfrm>
            <a:off x="919163" y="744538"/>
            <a:ext cx="4959350"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03974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1C8C75B0-82D1-0A0A-1D1F-433F577017A8}"/>
            </a:ext>
          </a:extLst>
        </p:cNvPr>
        <p:cNvGrpSpPr/>
        <p:nvPr/>
      </p:nvGrpSpPr>
      <p:grpSpPr>
        <a:xfrm>
          <a:off x="0" y="0"/>
          <a:ext cx="0" cy="0"/>
          <a:chOff x="0" y="0"/>
          <a:chExt cx="0" cy="0"/>
        </a:xfrm>
      </p:grpSpPr>
      <p:sp>
        <p:nvSpPr>
          <p:cNvPr id="167" name="Google Shape;167;g2eddee12cb1_0_163:notes">
            <a:extLst>
              <a:ext uri="{FF2B5EF4-FFF2-40B4-BE49-F238E27FC236}">
                <a16:creationId xmlns:a16="http://schemas.microsoft.com/office/drawing/2014/main" id="{D4F68F52-36B4-A9DE-9996-05C2D6C3488D}"/>
              </a:ext>
            </a:extLst>
          </p:cNvPr>
          <p:cNvSpPr txBox="1">
            <a:spLocks noGrp="1"/>
          </p:cNvSpPr>
          <p:nvPr>
            <p:ph type="body" idx="1"/>
          </p:nvPr>
        </p:nvSpPr>
        <p:spPr>
          <a:xfrm>
            <a:off x="679768" y="4714399"/>
            <a:ext cx="5438140" cy="446627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g2eddee12cb1_0_163:notes">
            <a:extLst>
              <a:ext uri="{FF2B5EF4-FFF2-40B4-BE49-F238E27FC236}">
                <a16:creationId xmlns:a16="http://schemas.microsoft.com/office/drawing/2014/main" id="{CFB7EC55-9573-B079-31C4-086B8B8437D7}"/>
              </a:ext>
            </a:extLst>
          </p:cNvPr>
          <p:cNvSpPr>
            <a:spLocks noGrp="1" noRot="1" noChangeAspect="1"/>
          </p:cNvSpPr>
          <p:nvPr>
            <p:ph type="sldImg" idx="2"/>
          </p:nvPr>
        </p:nvSpPr>
        <p:spPr>
          <a:xfrm>
            <a:off x="919163" y="744538"/>
            <a:ext cx="4959350"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32299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1C8C75B0-82D1-0A0A-1D1F-433F577017A8}"/>
            </a:ext>
          </a:extLst>
        </p:cNvPr>
        <p:cNvGrpSpPr/>
        <p:nvPr/>
      </p:nvGrpSpPr>
      <p:grpSpPr>
        <a:xfrm>
          <a:off x="0" y="0"/>
          <a:ext cx="0" cy="0"/>
          <a:chOff x="0" y="0"/>
          <a:chExt cx="0" cy="0"/>
        </a:xfrm>
      </p:grpSpPr>
      <p:sp>
        <p:nvSpPr>
          <p:cNvPr id="167" name="Google Shape;167;g2eddee12cb1_0_163:notes">
            <a:extLst>
              <a:ext uri="{FF2B5EF4-FFF2-40B4-BE49-F238E27FC236}">
                <a16:creationId xmlns:a16="http://schemas.microsoft.com/office/drawing/2014/main" id="{D4F68F52-36B4-A9DE-9996-05C2D6C3488D}"/>
              </a:ext>
            </a:extLst>
          </p:cNvPr>
          <p:cNvSpPr txBox="1">
            <a:spLocks noGrp="1"/>
          </p:cNvSpPr>
          <p:nvPr>
            <p:ph type="body" idx="1"/>
          </p:nvPr>
        </p:nvSpPr>
        <p:spPr>
          <a:xfrm>
            <a:off x="679768" y="4714399"/>
            <a:ext cx="5438140" cy="446627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g2eddee12cb1_0_163:notes">
            <a:extLst>
              <a:ext uri="{FF2B5EF4-FFF2-40B4-BE49-F238E27FC236}">
                <a16:creationId xmlns:a16="http://schemas.microsoft.com/office/drawing/2014/main" id="{CFB7EC55-9573-B079-31C4-086B8B8437D7}"/>
              </a:ext>
            </a:extLst>
          </p:cNvPr>
          <p:cNvSpPr>
            <a:spLocks noGrp="1" noRot="1" noChangeAspect="1"/>
          </p:cNvSpPr>
          <p:nvPr>
            <p:ph type="sldImg" idx="2"/>
          </p:nvPr>
        </p:nvSpPr>
        <p:spPr>
          <a:xfrm>
            <a:off x="919163" y="744538"/>
            <a:ext cx="4959350"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362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eddee12cb1_0_1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g2eddee12cb1_0_1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38805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1C8C75B0-82D1-0A0A-1D1F-433F577017A8}"/>
            </a:ext>
          </a:extLst>
        </p:cNvPr>
        <p:cNvGrpSpPr/>
        <p:nvPr/>
      </p:nvGrpSpPr>
      <p:grpSpPr>
        <a:xfrm>
          <a:off x="0" y="0"/>
          <a:ext cx="0" cy="0"/>
          <a:chOff x="0" y="0"/>
          <a:chExt cx="0" cy="0"/>
        </a:xfrm>
      </p:grpSpPr>
      <p:sp>
        <p:nvSpPr>
          <p:cNvPr id="167" name="Google Shape;167;g2eddee12cb1_0_163:notes">
            <a:extLst>
              <a:ext uri="{FF2B5EF4-FFF2-40B4-BE49-F238E27FC236}">
                <a16:creationId xmlns:a16="http://schemas.microsoft.com/office/drawing/2014/main" id="{D4F68F52-36B4-A9DE-9996-05C2D6C3488D}"/>
              </a:ext>
            </a:extLst>
          </p:cNvPr>
          <p:cNvSpPr txBox="1">
            <a:spLocks noGrp="1"/>
          </p:cNvSpPr>
          <p:nvPr>
            <p:ph type="body" idx="1"/>
          </p:nvPr>
        </p:nvSpPr>
        <p:spPr>
          <a:xfrm>
            <a:off x="679768" y="4714399"/>
            <a:ext cx="5438140" cy="446627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g2eddee12cb1_0_163:notes">
            <a:extLst>
              <a:ext uri="{FF2B5EF4-FFF2-40B4-BE49-F238E27FC236}">
                <a16:creationId xmlns:a16="http://schemas.microsoft.com/office/drawing/2014/main" id="{CFB7EC55-9573-B079-31C4-086B8B8437D7}"/>
              </a:ext>
            </a:extLst>
          </p:cNvPr>
          <p:cNvSpPr>
            <a:spLocks noGrp="1" noRot="1" noChangeAspect="1"/>
          </p:cNvSpPr>
          <p:nvPr>
            <p:ph type="sldImg" idx="2"/>
          </p:nvPr>
        </p:nvSpPr>
        <p:spPr>
          <a:xfrm>
            <a:off x="919163" y="744538"/>
            <a:ext cx="4959350"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67961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1C8C75B0-82D1-0A0A-1D1F-433F577017A8}"/>
            </a:ext>
          </a:extLst>
        </p:cNvPr>
        <p:cNvGrpSpPr/>
        <p:nvPr/>
      </p:nvGrpSpPr>
      <p:grpSpPr>
        <a:xfrm>
          <a:off x="0" y="0"/>
          <a:ext cx="0" cy="0"/>
          <a:chOff x="0" y="0"/>
          <a:chExt cx="0" cy="0"/>
        </a:xfrm>
      </p:grpSpPr>
      <p:sp>
        <p:nvSpPr>
          <p:cNvPr id="167" name="Google Shape;167;g2eddee12cb1_0_163:notes">
            <a:extLst>
              <a:ext uri="{FF2B5EF4-FFF2-40B4-BE49-F238E27FC236}">
                <a16:creationId xmlns:a16="http://schemas.microsoft.com/office/drawing/2014/main" id="{D4F68F52-36B4-A9DE-9996-05C2D6C3488D}"/>
              </a:ext>
            </a:extLst>
          </p:cNvPr>
          <p:cNvSpPr txBox="1">
            <a:spLocks noGrp="1"/>
          </p:cNvSpPr>
          <p:nvPr>
            <p:ph type="body" idx="1"/>
          </p:nvPr>
        </p:nvSpPr>
        <p:spPr>
          <a:xfrm>
            <a:off x="679768" y="4714399"/>
            <a:ext cx="5438140" cy="446627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g2eddee12cb1_0_163:notes">
            <a:extLst>
              <a:ext uri="{FF2B5EF4-FFF2-40B4-BE49-F238E27FC236}">
                <a16:creationId xmlns:a16="http://schemas.microsoft.com/office/drawing/2014/main" id="{CFB7EC55-9573-B079-31C4-086B8B8437D7}"/>
              </a:ext>
            </a:extLst>
          </p:cNvPr>
          <p:cNvSpPr>
            <a:spLocks noGrp="1" noRot="1" noChangeAspect="1"/>
          </p:cNvSpPr>
          <p:nvPr>
            <p:ph type="sldImg" idx="2"/>
          </p:nvPr>
        </p:nvSpPr>
        <p:spPr>
          <a:xfrm>
            <a:off x="919163" y="744538"/>
            <a:ext cx="4959350"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9294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1C8C75B0-82D1-0A0A-1D1F-433F577017A8}"/>
            </a:ext>
          </a:extLst>
        </p:cNvPr>
        <p:cNvGrpSpPr/>
        <p:nvPr/>
      </p:nvGrpSpPr>
      <p:grpSpPr>
        <a:xfrm>
          <a:off x="0" y="0"/>
          <a:ext cx="0" cy="0"/>
          <a:chOff x="0" y="0"/>
          <a:chExt cx="0" cy="0"/>
        </a:xfrm>
      </p:grpSpPr>
      <p:sp>
        <p:nvSpPr>
          <p:cNvPr id="167" name="Google Shape;167;g2eddee12cb1_0_163:notes">
            <a:extLst>
              <a:ext uri="{FF2B5EF4-FFF2-40B4-BE49-F238E27FC236}">
                <a16:creationId xmlns:a16="http://schemas.microsoft.com/office/drawing/2014/main" id="{D4F68F52-36B4-A9DE-9996-05C2D6C3488D}"/>
              </a:ext>
            </a:extLst>
          </p:cNvPr>
          <p:cNvSpPr txBox="1">
            <a:spLocks noGrp="1"/>
          </p:cNvSpPr>
          <p:nvPr>
            <p:ph type="body" idx="1"/>
          </p:nvPr>
        </p:nvSpPr>
        <p:spPr>
          <a:xfrm>
            <a:off x="679768" y="4714399"/>
            <a:ext cx="5438140" cy="446627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g2eddee12cb1_0_163:notes">
            <a:extLst>
              <a:ext uri="{FF2B5EF4-FFF2-40B4-BE49-F238E27FC236}">
                <a16:creationId xmlns:a16="http://schemas.microsoft.com/office/drawing/2014/main" id="{CFB7EC55-9573-B079-31C4-086B8B8437D7}"/>
              </a:ext>
            </a:extLst>
          </p:cNvPr>
          <p:cNvSpPr>
            <a:spLocks noGrp="1" noRot="1" noChangeAspect="1"/>
          </p:cNvSpPr>
          <p:nvPr>
            <p:ph type="sldImg" idx="2"/>
          </p:nvPr>
        </p:nvSpPr>
        <p:spPr>
          <a:xfrm>
            <a:off x="919163" y="744538"/>
            <a:ext cx="4959350"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30723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1C8C75B0-82D1-0A0A-1D1F-433F577017A8}"/>
            </a:ext>
          </a:extLst>
        </p:cNvPr>
        <p:cNvGrpSpPr/>
        <p:nvPr/>
      </p:nvGrpSpPr>
      <p:grpSpPr>
        <a:xfrm>
          <a:off x="0" y="0"/>
          <a:ext cx="0" cy="0"/>
          <a:chOff x="0" y="0"/>
          <a:chExt cx="0" cy="0"/>
        </a:xfrm>
      </p:grpSpPr>
      <p:sp>
        <p:nvSpPr>
          <p:cNvPr id="167" name="Google Shape;167;g2eddee12cb1_0_163:notes">
            <a:extLst>
              <a:ext uri="{FF2B5EF4-FFF2-40B4-BE49-F238E27FC236}">
                <a16:creationId xmlns:a16="http://schemas.microsoft.com/office/drawing/2014/main" id="{D4F68F52-36B4-A9DE-9996-05C2D6C3488D}"/>
              </a:ext>
            </a:extLst>
          </p:cNvPr>
          <p:cNvSpPr txBox="1">
            <a:spLocks noGrp="1"/>
          </p:cNvSpPr>
          <p:nvPr>
            <p:ph type="body" idx="1"/>
          </p:nvPr>
        </p:nvSpPr>
        <p:spPr>
          <a:xfrm>
            <a:off x="679768" y="4714399"/>
            <a:ext cx="5438140" cy="446627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g2eddee12cb1_0_163:notes">
            <a:extLst>
              <a:ext uri="{FF2B5EF4-FFF2-40B4-BE49-F238E27FC236}">
                <a16:creationId xmlns:a16="http://schemas.microsoft.com/office/drawing/2014/main" id="{CFB7EC55-9573-B079-31C4-086B8B8437D7}"/>
              </a:ext>
            </a:extLst>
          </p:cNvPr>
          <p:cNvSpPr>
            <a:spLocks noGrp="1" noRot="1" noChangeAspect="1"/>
          </p:cNvSpPr>
          <p:nvPr>
            <p:ph type="sldImg" idx="2"/>
          </p:nvPr>
        </p:nvSpPr>
        <p:spPr>
          <a:xfrm>
            <a:off x="919163" y="744538"/>
            <a:ext cx="4959350"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45985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1C8C75B0-82D1-0A0A-1D1F-433F577017A8}"/>
            </a:ext>
          </a:extLst>
        </p:cNvPr>
        <p:cNvGrpSpPr/>
        <p:nvPr/>
      </p:nvGrpSpPr>
      <p:grpSpPr>
        <a:xfrm>
          <a:off x="0" y="0"/>
          <a:ext cx="0" cy="0"/>
          <a:chOff x="0" y="0"/>
          <a:chExt cx="0" cy="0"/>
        </a:xfrm>
      </p:grpSpPr>
      <p:sp>
        <p:nvSpPr>
          <p:cNvPr id="167" name="Google Shape;167;g2eddee12cb1_0_163:notes">
            <a:extLst>
              <a:ext uri="{FF2B5EF4-FFF2-40B4-BE49-F238E27FC236}">
                <a16:creationId xmlns:a16="http://schemas.microsoft.com/office/drawing/2014/main" id="{D4F68F52-36B4-A9DE-9996-05C2D6C3488D}"/>
              </a:ext>
            </a:extLst>
          </p:cNvPr>
          <p:cNvSpPr txBox="1">
            <a:spLocks noGrp="1"/>
          </p:cNvSpPr>
          <p:nvPr>
            <p:ph type="body" idx="1"/>
          </p:nvPr>
        </p:nvSpPr>
        <p:spPr>
          <a:xfrm>
            <a:off x="679768" y="4714399"/>
            <a:ext cx="5438140" cy="446627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g2eddee12cb1_0_163:notes">
            <a:extLst>
              <a:ext uri="{FF2B5EF4-FFF2-40B4-BE49-F238E27FC236}">
                <a16:creationId xmlns:a16="http://schemas.microsoft.com/office/drawing/2014/main" id="{CFB7EC55-9573-B079-31C4-086B8B8437D7}"/>
              </a:ext>
            </a:extLst>
          </p:cNvPr>
          <p:cNvSpPr>
            <a:spLocks noGrp="1" noRot="1" noChangeAspect="1"/>
          </p:cNvSpPr>
          <p:nvPr>
            <p:ph type="sldImg" idx="2"/>
          </p:nvPr>
        </p:nvSpPr>
        <p:spPr>
          <a:xfrm>
            <a:off x="919163" y="744538"/>
            <a:ext cx="4959350"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90030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1C8C75B0-82D1-0A0A-1D1F-433F577017A8}"/>
            </a:ext>
          </a:extLst>
        </p:cNvPr>
        <p:cNvGrpSpPr/>
        <p:nvPr/>
      </p:nvGrpSpPr>
      <p:grpSpPr>
        <a:xfrm>
          <a:off x="0" y="0"/>
          <a:ext cx="0" cy="0"/>
          <a:chOff x="0" y="0"/>
          <a:chExt cx="0" cy="0"/>
        </a:xfrm>
      </p:grpSpPr>
      <p:sp>
        <p:nvSpPr>
          <p:cNvPr id="167" name="Google Shape;167;g2eddee12cb1_0_163:notes">
            <a:extLst>
              <a:ext uri="{FF2B5EF4-FFF2-40B4-BE49-F238E27FC236}">
                <a16:creationId xmlns:a16="http://schemas.microsoft.com/office/drawing/2014/main" id="{D4F68F52-36B4-A9DE-9996-05C2D6C3488D}"/>
              </a:ext>
            </a:extLst>
          </p:cNvPr>
          <p:cNvSpPr txBox="1">
            <a:spLocks noGrp="1"/>
          </p:cNvSpPr>
          <p:nvPr>
            <p:ph type="body" idx="1"/>
          </p:nvPr>
        </p:nvSpPr>
        <p:spPr>
          <a:xfrm>
            <a:off x="679768" y="4714399"/>
            <a:ext cx="5438140" cy="446627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g2eddee12cb1_0_163:notes">
            <a:extLst>
              <a:ext uri="{FF2B5EF4-FFF2-40B4-BE49-F238E27FC236}">
                <a16:creationId xmlns:a16="http://schemas.microsoft.com/office/drawing/2014/main" id="{CFB7EC55-9573-B079-31C4-086B8B8437D7}"/>
              </a:ext>
            </a:extLst>
          </p:cNvPr>
          <p:cNvSpPr>
            <a:spLocks noGrp="1" noRot="1" noChangeAspect="1"/>
          </p:cNvSpPr>
          <p:nvPr>
            <p:ph type="sldImg" idx="2"/>
          </p:nvPr>
        </p:nvSpPr>
        <p:spPr>
          <a:xfrm>
            <a:off x="919163" y="744538"/>
            <a:ext cx="4959350"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67789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33:notes"/>
          <p:cNvSpPr txBox="1">
            <a:spLocks noGrp="1"/>
          </p:cNvSpPr>
          <p:nvPr>
            <p:ph type="body" idx="1"/>
          </p:nvPr>
        </p:nvSpPr>
        <p:spPr>
          <a:xfrm>
            <a:off x="679768" y="4714399"/>
            <a:ext cx="5438140" cy="446627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3" name="Google Shape;203;p33:notes"/>
          <p:cNvSpPr>
            <a:spLocks noGrp="1" noRot="1" noChangeAspect="1"/>
          </p:cNvSpPr>
          <p:nvPr>
            <p:ph type="sldImg" idx="2"/>
          </p:nvPr>
        </p:nvSpPr>
        <p:spPr>
          <a:xfrm>
            <a:off x="919163" y="744538"/>
            <a:ext cx="4959350" cy="3721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092993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eddee12cb1_0_169:notes"/>
          <p:cNvSpPr txBox="1">
            <a:spLocks noGrp="1"/>
          </p:cNvSpPr>
          <p:nvPr>
            <p:ph type="body" idx="1"/>
          </p:nvPr>
        </p:nvSpPr>
        <p:spPr>
          <a:xfrm>
            <a:off x="679768" y="4714399"/>
            <a:ext cx="5438140" cy="446627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 name="Google Shape;175;g2eddee12cb1_0_169:notes"/>
          <p:cNvSpPr>
            <a:spLocks noGrp="1" noRot="1" noChangeAspect="1"/>
          </p:cNvSpPr>
          <p:nvPr>
            <p:ph type="sldImg" idx="2"/>
          </p:nvPr>
        </p:nvSpPr>
        <p:spPr>
          <a:xfrm>
            <a:off x="919163" y="744538"/>
            <a:ext cx="4959350"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4245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4:notes"/>
          <p:cNvSpPr txBox="1">
            <a:spLocks noGrp="1"/>
          </p:cNvSpPr>
          <p:nvPr>
            <p:ph type="body" idx="1"/>
          </p:nvPr>
        </p:nvSpPr>
        <p:spPr>
          <a:xfrm>
            <a:off x="679768" y="4714399"/>
            <a:ext cx="5438140" cy="446627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5" name="Google Shape;215;p14:notes"/>
          <p:cNvSpPr>
            <a:spLocks noGrp="1" noRot="1" noChangeAspect="1"/>
          </p:cNvSpPr>
          <p:nvPr>
            <p:ph type="sldImg" idx="2"/>
          </p:nvPr>
        </p:nvSpPr>
        <p:spPr>
          <a:xfrm>
            <a:off x="919163" y="744538"/>
            <a:ext cx="4959350" cy="3721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681540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eddee12cb1_0_135:notes"/>
          <p:cNvSpPr txBox="1">
            <a:spLocks noGrp="1"/>
          </p:cNvSpPr>
          <p:nvPr>
            <p:ph type="body" idx="1"/>
          </p:nvPr>
        </p:nvSpPr>
        <p:spPr>
          <a:xfrm>
            <a:off x="679768" y="4714399"/>
            <a:ext cx="5438140" cy="446627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g2eddee12cb1_0_135:notes"/>
          <p:cNvSpPr>
            <a:spLocks noGrp="1" noRot="1" noChangeAspect="1"/>
          </p:cNvSpPr>
          <p:nvPr>
            <p:ph type="sldImg" idx="2"/>
          </p:nvPr>
        </p:nvSpPr>
        <p:spPr>
          <a:xfrm>
            <a:off x="919163" y="744538"/>
            <a:ext cx="4959350"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1220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eddee12cb1_0_1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g2eddee12cb1_0_1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36902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3:notes"/>
          <p:cNvSpPr txBox="1">
            <a:spLocks noGrp="1"/>
          </p:cNvSpPr>
          <p:nvPr>
            <p:ph type="body" idx="1"/>
          </p:nvPr>
        </p:nvSpPr>
        <p:spPr>
          <a:xfrm>
            <a:off x="679768" y="4776431"/>
            <a:ext cx="5438140" cy="390798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3:notes"/>
          <p:cNvSpPr>
            <a:spLocks noGrp="1" noRot="1" noChangeAspect="1"/>
          </p:cNvSpPr>
          <p:nvPr>
            <p:ph type="sldImg" idx="2"/>
          </p:nvPr>
        </p:nvSpPr>
        <p:spPr>
          <a:xfrm>
            <a:off x="1165225" y="1239838"/>
            <a:ext cx="4467225" cy="33512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eddee12cb1_0_1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g2eddee12cb1_0_1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9261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eddee12cb1_0_135:notes"/>
          <p:cNvSpPr txBox="1">
            <a:spLocks noGrp="1"/>
          </p:cNvSpPr>
          <p:nvPr>
            <p:ph type="body" idx="1"/>
          </p:nvPr>
        </p:nvSpPr>
        <p:spPr>
          <a:xfrm>
            <a:off x="679768" y="4714399"/>
            <a:ext cx="5438140" cy="446627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g2eddee12cb1_0_135:notes"/>
          <p:cNvSpPr>
            <a:spLocks noGrp="1" noRot="1" noChangeAspect="1"/>
          </p:cNvSpPr>
          <p:nvPr>
            <p:ph type="sldImg" idx="2"/>
          </p:nvPr>
        </p:nvSpPr>
        <p:spPr>
          <a:xfrm>
            <a:off x="919163" y="744538"/>
            <a:ext cx="4959350"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9844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eddee12cb1_0_135:notes"/>
          <p:cNvSpPr txBox="1">
            <a:spLocks noGrp="1"/>
          </p:cNvSpPr>
          <p:nvPr>
            <p:ph type="body" idx="1"/>
          </p:nvPr>
        </p:nvSpPr>
        <p:spPr>
          <a:xfrm>
            <a:off x="679768" y="4714399"/>
            <a:ext cx="5438140" cy="446627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g2eddee12cb1_0_135:notes"/>
          <p:cNvSpPr>
            <a:spLocks noGrp="1" noRot="1" noChangeAspect="1"/>
          </p:cNvSpPr>
          <p:nvPr>
            <p:ph type="sldImg" idx="2"/>
          </p:nvPr>
        </p:nvSpPr>
        <p:spPr>
          <a:xfrm>
            <a:off x="919163" y="744538"/>
            <a:ext cx="4959350"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6483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eddee12cb1_0_135:notes"/>
          <p:cNvSpPr txBox="1">
            <a:spLocks noGrp="1"/>
          </p:cNvSpPr>
          <p:nvPr>
            <p:ph type="body" idx="1"/>
          </p:nvPr>
        </p:nvSpPr>
        <p:spPr>
          <a:xfrm>
            <a:off x="679768" y="4714399"/>
            <a:ext cx="5438140" cy="446627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g2eddee12cb1_0_135:notes"/>
          <p:cNvSpPr>
            <a:spLocks noGrp="1" noRot="1" noChangeAspect="1"/>
          </p:cNvSpPr>
          <p:nvPr>
            <p:ph type="sldImg" idx="2"/>
          </p:nvPr>
        </p:nvSpPr>
        <p:spPr>
          <a:xfrm>
            <a:off x="919163" y="744538"/>
            <a:ext cx="4959350"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20259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reść">
  <p:cSld name="treść">
    <p:bg>
      <p:bgPr>
        <a:blipFill>
          <a:blip r:embed="rId2">
            <a:alphaModFix/>
          </a:blip>
          <a:stretch>
            <a:fillRect/>
          </a:stretch>
        </a:blipFill>
        <a:effectLst/>
      </p:bgPr>
    </p:bg>
    <p:spTree>
      <p:nvGrpSpPr>
        <p:cNvPr id="1" name="Shape 10"/>
        <p:cNvGrpSpPr/>
        <p:nvPr/>
      </p:nvGrpSpPr>
      <p:grpSpPr>
        <a:xfrm>
          <a:off x="0" y="0"/>
          <a:ext cx="0" cy="0"/>
          <a:chOff x="0" y="0"/>
          <a:chExt cx="0" cy="0"/>
        </a:xfrm>
      </p:grpSpPr>
      <p:sp>
        <p:nvSpPr>
          <p:cNvPr id="11" name="Google Shape;11;g2edc36a0716_0_494"/>
          <p:cNvSpPr txBox="1"/>
          <p:nvPr/>
        </p:nvSpPr>
        <p:spPr>
          <a:xfrm>
            <a:off x="7315772" y="6309320"/>
            <a:ext cx="1677300" cy="304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fld id="{00000000-1234-1234-1234-123412341234}" type="slidenum">
              <a:rPr lang="pl-PL" sz="1800" b="0" i="0" u="none" strike="noStrike" cap="none">
                <a:solidFill>
                  <a:schemeClr val="lt1"/>
                </a:solidFill>
                <a:latin typeface="Arial"/>
                <a:ea typeface="Arial"/>
                <a:cs typeface="Arial"/>
                <a:sym typeface="Arial"/>
              </a:rPr>
              <a:t>‹#›</a:t>
            </a:fld>
            <a:endParaRPr sz="1800" b="0" i="0" u="none" strike="noStrike" cap="none">
              <a:solidFill>
                <a:schemeClr val="lt1"/>
              </a:solidFill>
              <a:latin typeface="Arial"/>
              <a:ea typeface="Arial"/>
              <a:cs typeface="Arial"/>
              <a:sym typeface="Arial"/>
            </a:endParaRPr>
          </a:p>
        </p:txBody>
      </p:sp>
      <p:sp>
        <p:nvSpPr>
          <p:cNvPr id="12" name="Google Shape;12;g2edc36a0716_0_494"/>
          <p:cNvSpPr txBox="1">
            <a:spLocks noGrp="1"/>
          </p:cNvSpPr>
          <p:nvPr>
            <p:ph type="title"/>
          </p:nvPr>
        </p:nvSpPr>
        <p:spPr>
          <a:xfrm>
            <a:off x="606832" y="1693237"/>
            <a:ext cx="7887300" cy="762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rgbClr val="015F51"/>
              </a:buClr>
              <a:buSzPts val="3810"/>
              <a:buFont typeface="Arial"/>
              <a:buNone/>
              <a:defRPr sz="3809" b="0" i="0" u="none" strike="noStrike" cap="none">
                <a:solidFill>
                  <a:srgbClr val="015F5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g2edc36a0716_0_494"/>
          <p:cNvSpPr txBox="1">
            <a:spLocks noGrp="1"/>
          </p:cNvSpPr>
          <p:nvPr>
            <p:ph type="body" idx="1"/>
          </p:nvPr>
        </p:nvSpPr>
        <p:spPr>
          <a:xfrm>
            <a:off x="608782" y="2819349"/>
            <a:ext cx="7887300" cy="19353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66"/>
              </a:spcBef>
              <a:spcAft>
                <a:spcPts val="0"/>
              </a:spcAft>
              <a:buClr>
                <a:srgbClr val="006050"/>
              </a:buClr>
              <a:buSzPts val="2328"/>
              <a:buFont typeface="Arial"/>
              <a:buNone/>
              <a:defRPr sz="2328" b="0" i="0" u="none" strike="noStrike" cap="none">
                <a:solidFill>
                  <a:schemeClr val="dk1"/>
                </a:solidFill>
                <a:latin typeface="Arial"/>
                <a:ea typeface="Arial"/>
                <a:cs typeface="Arial"/>
                <a:sym typeface="Arial"/>
              </a:defRPr>
            </a:lvl1pPr>
            <a:lvl2pPr marL="914400" marR="0" lvl="1" indent="-336105" algn="l" rtl="0">
              <a:spcBef>
                <a:spcPts val="339"/>
              </a:spcBef>
              <a:spcAft>
                <a:spcPts val="0"/>
              </a:spcAft>
              <a:buClr>
                <a:srgbClr val="006050"/>
              </a:buClr>
              <a:buSzPts val="1693"/>
              <a:buFont typeface="Arial"/>
              <a:buChar char="•"/>
              <a:defRPr sz="1693" b="0" i="0" u="none" strike="noStrike" cap="none">
                <a:solidFill>
                  <a:schemeClr val="dk1"/>
                </a:solidFill>
                <a:latin typeface="Arial"/>
                <a:ea typeface="Arial"/>
                <a:cs typeface="Arial"/>
                <a:sym typeface="Arial"/>
              </a:defRPr>
            </a:lvl2pPr>
            <a:lvl3pPr marL="1371600" marR="0" lvl="2" indent="-379793" algn="l" rtl="0">
              <a:spcBef>
                <a:spcPts val="476"/>
              </a:spcBef>
              <a:spcAft>
                <a:spcPts val="0"/>
              </a:spcAft>
              <a:buClr>
                <a:schemeClr val="dk1"/>
              </a:buClr>
              <a:buSzPts val="2381"/>
              <a:buFont typeface="Arial"/>
              <a:buChar char="•"/>
              <a:defRPr sz="2381" b="0" i="0" u="none" strike="noStrike" cap="none">
                <a:solidFill>
                  <a:schemeClr val="dk1"/>
                </a:solidFill>
                <a:latin typeface="Calibri"/>
                <a:ea typeface="Calibri"/>
                <a:cs typeface="Calibri"/>
                <a:sym typeface="Calibri"/>
              </a:defRPr>
            </a:lvl3pPr>
            <a:lvl4pPr marL="1828800" marR="0" lvl="3" indent="-359664" algn="l" rtl="0">
              <a:spcBef>
                <a:spcPts val="413"/>
              </a:spcBef>
              <a:spcAft>
                <a:spcPts val="0"/>
              </a:spcAft>
              <a:buClr>
                <a:schemeClr val="dk1"/>
              </a:buClr>
              <a:buSzPts val="2064"/>
              <a:buFont typeface="Arial"/>
              <a:buChar char="–"/>
              <a:defRPr sz="2064" b="0" i="0" u="none" strike="noStrike" cap="none">
                <a:solidFill>
                  <a:schemeClr val="dk1"/>
                </a:solidFill>
                <a:latin typeface="Calibri"/>
                <a:ea typeface="Calibri"/>
                <a:cs typeface="Calibri"/>
                <a:sym typeface="Calibri"/>
              </a:defRPr>
            </a:lvl4pPr>
            <a:lvl5pPr marL="2286000" marR="0" lvl="4" indent="-359664" algn="l" rtl="0">
              <a:spcBef>
                <a:spcPts val="413"/>
              </a:spcBef>
              <a:spcAft>
                <a:spcPts val="0"/>
              </a:spcAft>
              <a:buClr>
                <a:schemeClr val="dk1"/>
              </a:buClr>
              <a:buSzPts val="2064"/>
              <a:buFont typeface="Arial"/>
              <a:buChar char="»"/>
              <a:defRPr sz="2064" b="0" i="0" u="none" strike="noStrike" cap="none">
                <a:solidFill>
                  <a:schemeClr val="dk1"/>
                </a:solidFill>
                <a:latin typeface="Calibri"/>
                <a:ea typeface="Calibri"/>
                <a:cs typeface="Calibri"/>
                <a:sym typeface="Calibri"/>
              </a:defRPr>
            </a:lvl5pPr>
            <a:lvl6pPr marL="2743200" marR="0" lvl="5" indent="-359664" algn="l" rtl="0">
              <a:spcBef>
                <a:spcPts val="413"/>
              </a:spcBef>
              <a:spcAft>
                <a:spcPts val="0"/>
              </a:spcAft>
              <a:buClr>
                <a:schemeClr val="dk1"/>
              </a:buClr>
              <a:buSzPts val="2064"/>
              <a:buFont typeface="Arial"/>
              <a:buChar char="•"/>
              <a:defRPr sz="2064" b="0" i="0" u="none" strike="noStrike" cap="none">
                <a:solidFill>
                  <a:schemeClr val="dk1"/>
                </a:solidFill>
                <a:latin typeface="Calibri"/>
                <a:ea typeface="Calibri"/>
                <a:cs typeface="Calibri"/>
                <a:sym typeface="Calibri"/>
              </a:defRPr>
            </a:lvl6pPr>
            <a:lvl7pPr marL="3200400" marR="0" lvl="6" indent="-359664" algn="l" rtl="0">
              <a:spcBef>
                <a:spcPts val="413"/>
              </a:spcBef>
              <a:spcAft>
                <a:spcPts val="0"/>
              </a:spcAft>
              <a:buClr>
                <a:schemeClr val="dk1"/>
              </a:buClr>
              <a:buSzPts val="2064"/>
              <a:buFont typeface="Arial"/>
              <a:buChar char="•"/>
              <a:defRPr sz="2064" b="0" i="0" u="none" strike="noStrike" cap="none">
                <a:solidFill>
                  <a:schemeClr val="dk1"/>
                </a:solidFill>
                <a:latin typeface="Calibri"/>
                <a:ea typeface="Calibri"/>
                <a:cs typeface="Calibri"/>
                <a:sym typeface="Calibri"/>
              </a:defRPr>
            </a:lvl7pPr>
            <a:lvl8pPr marL="3657600" marR="0" lvl="7" indent="-359664" algn="l" rtl="0">
              <a:spcBef>
                <a:spcPts val="413"/>
              </a:spcBef>
              <a:spcAft>
                <a:spcPts val="0"/>
              </a:spcAft>
              <a:buClr>
                <a:schemeClr val="dk1"/>
              </a:buClr>
              <a:buSzPts val="2064"/>
              <a:buFont typeface="Arial"/>
              <a:buChar char="•"/>
              <a:defRPr sz="2064" b="0" i="0" u="none" strike="noStrike" cap="none">
                <a:solidFill>
                  <a:schemeClr val="dk1"/>
                </a:solidFill>
                <a:latin typeface="Calibri"/>
                <a:ea typeface="Calibri"/>
                <a:cs typeface="Calibri"/>
                <a:sym typeface="Calibri"/>
              </a:defRPr>
            </a:lvl8pPr>
            <a:lvl9pPr marL="4114800" marR="0" lvl="8" indent="-359664" algn="l" rtl="0">
              <a:spcBef>
                <a:spcPts val="413"/>
              </a:spcBef>
              <a:spcAft>
                <a:spcPts val="0"/>
              </a:spcAft>
              <a:buClr>
                <a:schemeClr val="dk1"/>
              </a:buClr>
              <a:buSzPts val="2064"/>
              <a:buFont typeface="Arial"/>
              <a:buChar char="•"/>
              <a:defRPr sz="2064" b="0" i="0" u="none" strike="noStrike" cap="none">
                <a:solidFill>
                  <a:schemeClr val="dk1"/>
                </a:solidFill>
                <a:latin typeface="Calibri"/>
                <a:ea typeface="Calibri"/>
                <a:cs typeface="Calibri"/>
                <a:sym typeface="Calibri"/>
              </a:defRPr>
            </a:lvl9pPr>
          </a:lstStyle>
          <a:p>
            <a:endParaRPr/>
          </a:p>
        </p:txBody>
      </p:sp>
      <p:cxnSp>
        <p:nvCxnSpPr>
          <p:cNvPr id="14" name="Google Shape;14;g2edc36a0716_0_494"/>
          <p:cNvCxnSpPr/>
          <p:nvPr/>
        </p:nvCxnSpPr>
        <p:spPr>
          <a:xfrm>
            <a:off x="511364" y="1222319"/>
            <a:ext cx="1371900" cy="0"/>
          </a:xfrm>
          <a:prstGeom prst="straightConnector1">
            <a:avLst/>
          </a:prstGeom>
          <a:noFill/>
          <a:ln w="25400" cap="flat" cmpd="sng">
            <a:solidFill>
              <a:srgbClr val="006050"/>
            </a:solidFill>
            <a:prstDash val="solid"/>
            <a:round/>
            <a:headEnd type="none" w="sm" len="sm"/>
            <a:tailEnd type="none" w="sm" len="sm"/>
          </a:ln>
        </p:spPr>
      </p:cxnSp>
      <p:sp>
        <p:nvSpPr>
          <p:cNvPr id="15" name="Google Shape;15;g2edc36a0716_0_494"/>
          <p:cNvSpPr txBox="1"/>
          <p:nvPr/>
        </p:nvSpPr>
        <p:spPr>
          <a:xfrm>
            <a:off x="205958" y="6346207"/>
            <a:ext cx="1622400" cy="287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270" b="0" i="0" u="none" strike="noStrike" cap="none">
                <a:solidFill>
                  <a:schemeClr val="lt1"/>
                </a:solidFill>
                <a:latin typeface="Arial"/>
                <a:ea typeface="Arial"/>
                <a:cs typeface="Arial"/>
                <a:sym typeface="Arial"/>
              </a:rPr>
              <a:t>www.lasy.gov.pl</a:t>
            </a:r>
            <a:endParaRPr sz="1270">
              <a:solidFill>
                <a:schemeClr val="lt1"/>
              </a:solidFill>
              <a:latin typeface="Calibri"/>
              <a:ea typeface="Calibri"/>
              <a:cs typeface="Calibri"/>
              <a:sym typeface="Calibri"/>
            </a:endParaRPr>
          </a:p>
        </p:txBody>
      </p:sp>
      <p:pic>
        <p:nvPicPr>
          <p:cNvPr id="16" name="Google Shape;16;g2edc36a0716_0_494"/>
          <p:cNvPicPr preferRelativeResize="0"/>
          <p:nvPr/>
        </p:nvPicPr>
        <p:blipFill rotWithShape="1">
          <a:blip r:embed="rId3">
            <a:alphaModFix/>
          </a:blip>
          <a:srcRect/>
          <a:stretch/>
        </p:blipFill>
        <p:spPr>
          <a:xfrm>
            <a:off x="490610" y="306119"/>
            <a:ext cx="1428586" cy="762064"/>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59">
          <p15:clr>
            <a:srgbClr val="FBAE40"/>
          </p15:clr>
        </p15:guide>
        <p15:guide id="2" pos="287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usty">
  <p:cSld name="pusty">
    <p:spTree>
      <p:nvGrpSpPr>
        <p:cNvPr id="1" name="Shape 17"/>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
        <p:cNvGrpSpPr/>
        <p:nvPr/>
      </p:nvGrpSpPr>
      <p:grpSpPr>
        <a:xfrm>
          <a:off x="0" y="0"/>
          <a:ext cx="0" cy="0"/>
          <a:chOff x="0" y="0"/>
          <a:chExt cx="0" cy="0"/>
        </a:xfrm>
      </p:grpSpPr>
      <p:sp>
        <p:nvSpPr>
          <p:cNvPr id="19" name="Google Shape;19;g2edc36a0716_0_502"/>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Char cha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 name="Google Shape;20;g2edc36a0716_0_502"/>
          <p:cNvSpPr txBox="1">
            <a:spLocks noGrp="1"/>
          </p:cNvSpPr>
          <p:nvPr>
            <p:ph type="body" idx="1"/>
          </p:nvPr>
        </p:nvSpPr>
        <p:spPr>
          <a:xfrm>
            <a:off x="628650" y="1825625"/>
            <a:ext cx="38862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1" name="Google Shape;21;g2edc36a0716_0_502"/>
          <p:cNvSpPr txBox="1">
            <a:spLocks noGrp="1"/>
          </p:cNvSpPr>
          <p:nvPr>
            <p:ph type="body" idx="2"/>
          </p:nvPr>
        </p:nvSpPr>
        <p:spPr>
          <a:xfrm>
            <a:off x="4629150" y="1825625"/>
            <a:ext cx="38862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2" name="Google Shape;22;g2edc36a0716_0_502"/>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 name="Google Shape;23;g2edc36a0716_0_502"/>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 name="Google Shape;24;g2edc36a0716_0_502"/>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g2edc36a0716_0_509"/>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Char cha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 name="Google Shape;27;g2edc36a0716_0_509"/>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8" name="Google Shape;28;g2edc36a0716_0_509"/>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9" name="Google Shape;29;g2edc36a0716_0_509"/>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0" name="Google Shape;30;g2edc36a0716_0_509"/>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1"/>
        <p:cNvGrpSpPr/>
        <p:nvPr/>
      </p:nvGrpSpPr>
      <p:grpSpPr>
        <a:xfrm>
          <a:off x="0" y="0"/>
          <a:ext cx="0" cy="0"/>
          <a:chOff x="0" y="0"/>
          <a:chExt cx="0" cy="0"/>
        </a:xfrm>
      </p:grpSpPr>
      <p:sp>
        <p:nvSpPr>
          <p:cNvPr id="32" name="Google Shape;32;g2edc36a0716_0_515"/>
          <p:cNvSpPr txBox="1">
            <a:spLocks noGrp="1"/>
          </p:cNvSpPr>
          <p:nvPr>
            <p:ph type="title"/>
          </p:nvPr>
        </p:nvSpPr>
        <p:spPr>
          <a:xfrm>
            <a:off x="629841" y="365125"/>
            <a:ext cx="78867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Char cha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3" name="Google Shape;33;g2edc36a0716_0_515"/>
          <p:cNvSpPr txBox="1">
            <a:spLocks noGrp="1"/>
          </p:cNvSpPr>
          <p:nvPr>
            <p:ph type="body" idx="1"/>
          </p:nvPr>
        </p:nvSpPr>
        <p:spPr>
          <a:xfrm>
            <a:off x="629841" y="1681163"/>
            <a:ext cx="38685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34" name="Google Shape;34;g2edc36a0716_0_515"/>
          <p:cNvSpPr txBox="1">
            <a:spLocks noGrp="1"/>
          </p:cNvSpPr>
          <p:nvPr>
            <p:ph type="body" idx="2"/>
          </p:nvPr>
        </p:nvSpPr>
        <p:spPr>
          <a:xfrm>
            <a:off x="629841" y="2505075"/>
            <a:ext cx="38685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5" name="Google Shape;35;g2edc36a0716_0_515"/>
          <p:cNvSpPr txBox="1">
            <a:spLocks noGrp="1"/>
          </p:cNvSpPr>
          <p:nvPr>
            <p:ph type="body" idx="3"/>
          </p:nvPr>
        </p:nvSpPr>
        <p:spPr>
          <a:xfrm>
            <a:off x="4629150" y="1681163"/>
            <a:ext cx="38874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36" name="Google Shape;36;g2edc36a0716_0_515"/>
          <p:cNvSpPr txBox="1">
            <a:spLocks noGrp="1"/>
          </p:cNvSpPr>
          <p:nvPr>
            <p:ph type="body" idx="4"/>
          </p:nvPr>
        </p:nvSpPr>
        <p:spPr>
          <a:xfrm>
            <a:off x="4629150" y="2505075"/>
            <a:ext cx="38874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7" name="Google Shape;37;g2edc36a0716_0_515"/>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8" name="Google Shape;38;g2edc36a0716_0_515"/>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9" name="Google Shape;39;g2edc36a0716_0_515"/>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16"/>
          <p:cNvSpPr txBox="1">
            <a:spLocks noGrp="1"/>
          </p:cNvSpPr>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6"/>
          <p:cNvSpPr txBox="1">
            <a:spLocks noGrp="1"/>
          </p:cNvSpPr>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16"/>
          <p:cNvSpPr txBox="1">
            <a:spLocks noGrp="1"/>
          </p:cNvSpPr>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208330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s://pomorska.pl/tag/lasy-spoleczne" TargetMode="Externa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hyperlink" Target="https://www.gov.pl/web/uw-kujawsko-pomorski/lasy-spoleczne--spotkanie-w-urzedzie-wojewodzkim"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radiopik.pl/index.php?idp=17&amp;tag=lasy+spo%C5%82eczne&amp;szukaj=lasy+spo%C5%82eczne"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hyperlink" Target="https://www.facebook.com/share/r/zKG9yuzTqqomwAEw/" TargetMode="External"/><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hyperlink" Target="https://lasyspoleczne.lasy.gov.pl/raport1" TargetMode="External"/><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19"/>
        <p:cNvGrpSpPr/>
        <p:nvPr/>
      </p:nvGrpSpPr>
      <p:grpSpPr>
        <a:xfrm>
          <a:off x="0" y="0"/>
          <a:ext cx="0" cy="0"/>
          <a:chOff x="0" y="0"/>
          <a:chExt cx="0" cy="0"/>
        </a:xfrm>
      </p:grpSpPr>
      <p:sp>
        <p:nvSpPr>
          <p:cNvPr id="120" name="Google Shape;120;p1"/>
          <p:cNvSpPr/>
          <p:nvPr/>
        </p:nvSpPr>
        <p:spPr>
          <a:xfrm>
            <a:off x="4398771" y="3220154"/>
            <a:ext cx="235962" cy="360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745">
                <a:solidFill>
                  <a:schemeClr val="dk1"/>
                </a:solidFill>
                <a:latin typeface="Calibri"/>
                <a:ea typeface="Calibri"/>
                <a:cs typeface="Calibri"/>
                <a:sym typeface="Calibri"/>
              </a:rPr>
              <a:t> </a:t>
            </a:r>
            <a:endParaRPr/>
          </a:p>
        </p:txBody>
      </p:sp>
      <p:pic>
        <p:nvPicPr>
          <p:cNvPr id="122" name="Google Shape;122;p1"/>
          <p:cNvPicPr preferRelativeResize="0"/>
          <p:nvPr/>
        </p:nvPicPr>
        <p:blipFill rotWithShape="1">
          <a:blip r:embed="rId4">
            <a:alphaModFix/>
          </a:blip>
          <a:srcRect/>
          <a:stretch/>
        </p:blipFill>
        <p:spPr>
          <a:xfrm>
            <a:off x="2087025" y="3775767"/>
            <a:ext cx="5025341" cy="2341125"/>
          </a:xfrm>
          <a:prstGeom prst="rect">
            <a:avLst/>
          </a:prstGeom>
          <a:noFill/>
          <a:ln>
            <a:noFill/>
          </a:ln>
        </p:spPr>
      </p:pic>
      <p:sp>
        <p:nvSpPr>
          <p:cNvPr id="123" name="Google Shape;123;p1"/>
          <p:cNvSpPr txBox="1"/>
          <p:nvPr/>
        </p:nvSpPr>
        <p:spPr>
          <a:xfrm>
            <a:off x="206494" y="6281826"/>
            <a:ext cx="1622083" cy="28777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270">
                <a:solidFill>
                  <a:schemeClr val="lt1"/>
                </a:solidFill>
                <a:latin typeface="Arial"/>
                <a:ea typeface="Arial"/>
                <a:cs typeface="Arial"/>
                <a:sym typeface="Arial"/>
              </a:rPr>
              <a:t>www.lasy.gov.pl</a:t>
            </a:r>
            <a:endParaRPr sz="1270">
              <a:solidFill>
                <a:schemeClr val="lt1"/>
              </a:solidFill>
              <a:latin typeface="Calibri"/>
              <a:ea typeface="Calibri"/>
              <a:cs typeface="Calibri"/>
              <a:sym typeface="Calibri"/>
            </a:endParaRPr>
          </a:p>
        </p:txBody>
      </p:sp>
      <p:pic>
        <p:nvPicPr>
          <p:cNvPr id="124" name="Google Shape;124;p1"/>
          <p:cNvPicPr preferRelativeResize="0"/>
          <p:nvPr/>
        </p:nvPicPr>
        <p:blipFill rotWithShape="1">
          <a:blip r:embed="rId5">
            <a:alphaModFix/>
          </a:blip>
          <a:srcRect/>
          <a:stretch/>
        </p:blipFill>
        <p:spPr>
          <a:xfrm>
            <a:off x="3247030" y="208708"/>
            <a:ext cx="2649936" cy="1452295"/>
          </a:xfrm>
          <a:prstGeom prst="rect">
            <a:avLst/>
          </a:prstGeom>
          <a:noFill/>
          <a:ln>
            <a:noFill/>
          </a:ln>
        </p:spPr>
      </p:pic>
      <p:cxnSp>
        <p:nvCxnSpPr>
          <p:cNvPr id="125" name="Google Shape;125;p1"/>
          <p:cNvCxnSpPr/>
          <p:nvPr/>
        </p:nvCxnSpPr>
        <p:spPr>
          <a:xfrm>
            <a:off x="3174117" y="1769288"/>
            <a:ext cx="2795762" cy="0"/>
          </a:xfrm>
          <a:prstGeom prst="straightConnector1">
            <a:avLst/>
          </a:prstGeom>
          <a:noFill/>
          <a:ln w="25400" cap="flat" cmpd="sng">
            <a:solidFill>
              <a:srgbClr val="006050"/>
            </a:solidFill>
            <a:prstDash val="solid"/>
            <a:round/>
            <a:headEnd type="none" w="sm" len="sm"/>
            <a:tailEnd type="none" w="sm" len="sm"/>
          </a:ln>
        </p:spPr>
      </p:cxnSp>
      <p:sp>
        <p:nvSpPr>
          <p:cNvPr id="126" name="Google Shape;126;p1"/>
          <p:cNvSpPr txBox="1"/>
          <p:nvPr/>
        </p:nvSpPr>
        <p:spPr>
          <a:xfrm>
            <a:off x="2831800" y="6311525"/>
            <a:ext cx="33699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l-PL" b="1">
                <a:solidFill>
                  <a:schemeClr val="lt1"/>
                </a:solidFill>
              </a:rPr>
              <a:t>październik 2024</a:t>
            </a:r>
            <a:endParaRPr b="1">
              <a:solidFill>
                <a:schemeClr val="lt1"/>
              </a:solidFill>
            </a:endParaRPr>
          </a:p>
        </p:txBody>
      </p:sp>
      <p:pic>
        <p:nvPicPr>
          <p:cNvPr id="9" name="Picture 4" descr="Plik:Poland wordmark2.png – Wikipedia, wolna encyklopedia"/>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7341420" y="3752315"/>
            <a:ext cx="1641694" cy="1641694"/>
          </a:xfrm>
          <a:prstGeom prst="rect">
            <a:avLst/>
          </a:prstGeom>
          <a:noFill/>
          <a:ln>
            <a:noFill/>
          </a:ln>
        </p:spPr>
        <p:style>
          <a:lnRef idx="0">
            <a:scrgbClr r="0" g="0" b="0"/>
          </a:lnRef>
          <a:fillRef idx="0">
            <a:scrgbClr r="0" g="0" b="0"/>
          </a:fillRef>
          <a:effectRef idx="0">
            <a:scrgbClr r="0" g="0" b="0"/>
          </a:effectRef>
          <a:fontRef idx="minor">
            <a:schemeClr val="accent1"/>
          </a:fontRef>
        </p:style>
      </p:pic>
      <p:sp>
        <p:nvSpPr>
          <p:cNvPr id="10" name="Owal 9"/>
          <p:cNvSpPr/>
          <p:nvPr/>
        </p:nvSpPr>
        <p:spPr>
          <a:xfrm>
            <a:off x="7970998" y="4279497"/>
            <a:ext cx="61169" cy="70338"/>
          </a:xfrm>
          <a:prstGeom prst="ellipse">
            <a:avLst/>
          </a:prstGeom>
          <a:solidFill>
            <a:srgbClr val="CDCDCD"/>
          </a:solidFill>
          <a:ln>
            <a:solidFill>
              <a:srgbClr val="CDCD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1" name="Google Shape;121;p1"/>
          <p:cNvSpPr txBox="1"/>
          <p:nvPr/>
        </p:nvSpPr>
        <p:spPr>
          <a:xfrm>
            <a:off x="1331700" y="1877574"/>
            <a:ext cx="6480600" cy="1850210"/>
          </a:xfrm>
          <a:prstGeom prst="rect">
            <a:avLst/>
          </a:prstGeom>
          <a:noFill/>
          <a:ln>
            <a:noFill/>
          </a:ln>
        </p:spPr>
        <p:txBody>
          <a:bodyPr spcFirstLastPara="1" wrap="square" lIns="91425" tIns="45700" rIns="91425" bIns="45700" anchor="t" anchorCtr="0">
            <a:spAutoFit/>
          </a:bodyPr>
          <a:lstStyle/>
          <a:p>
            <a:pPr lvl="0" algn="ctr">
              <a:lnSpc>
                <a:spcPct val="119294"/>
              </a:lnSpc>
              <a:buSzPts val="5587"/>
            </a:pPr>
            <a:r>
              <a:rPr lang="pl-PL" sz="2400" b="1" dirty="0">
                <a:solidFill>
                  <a:srgbClr val="015F51"/>
                </a:solidFill>
                <a:latin typeface="Calibri"/>
                <a:ea typeface="Calibri"/>
                <a:cs typeface="Calibri"/>
                <a:sym typeface="Calibri"/>
              </a:rPr>
              <a:t>Raport z pilotażowego, uspołecznionego procesu zainicjowanego przez Ministerstwo Klimatu </a:t>
            </a:r>
            <a:br>
              <a:rPr lang="pl-PL" sz="2400" b="1" dirty="0">
                <a:solidFill>
                  <a:srgbClr val="015F51"/>
                </a:solidFill>
                <a:latin typeface="Calibri"/>
                <a:ea typeface="Calibri"/>
                <a:cs typeface="Calibri"/>
                <a:sym typeface="Calibri"/>
              </a:rPr>
            </a:br>
            <a:r>
              <a:rPr lang="pl-PL" sz="2400" b="1" dirty="0">
                <a:solidFill>
                  <a:srgbClr val="015F51"/>
                </a:solidFill>
                <a:latin typeface="Calibri"/>
                <a:ea typeface="Calibri"/>
                <a:cs typeface="Calibri"/>
                <a:sym typeface="Calibri"/>
              </a:rPr>
              <a:t>i Środowiska dotyczącego lasów o wiodącej funkcji społecznej wokół miast Bydgoszcz i Toruń</a:t>
            </a:r>
            <a:endParaRPr sz="2400" dirty="0">
              <a:solidFill>
                <a:srgbClr val="006050"/>
              </a:solidFil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6" name="Google Shape;112;p4"/>
          <p:cNvSpPr txBox="1">
            <a:spLocks noGrp="1"/>
          </p:cNvSpPr>
          <p:nvPr>
            <p:ph type="title"/>
          </p:nvPr>
        </p:nvSpPr>
        <p:spPr>
          <a:xfrm>
            <a:off x="617250" y="1126822"/>
            <a:ext cx="8726487" cy="775597"/>
          </a:xfrm>
          <a:prstGeom prst="rect">
            <a:avLst/>
          </a:prstGeom>
          <a:noFill/>
          <a:ln>
            <a:noFill/>
          </a:ln>
        </p:spPr>
        <p:txBody>
          <a:bodyPr spcFirstLastPara="1" wrap="square" lIns="0" tIns="0" rIns="0" bIns="0" anchor="t" anchorCtr="0">
            <a:spAutoFit/>
          </a:bodyPr>
          <a:lstStyle/>
          <a:p>
            <a:pPr marL="0" marR="0" lvl="0" indent="0" algn="l" rtl="0">
              <a:lnSpc>
                <a:spcPct val="140018"/>
              </a:lnSpc>
              <a:spcBef>
                <a:spcPts val="0"/>
              </a:spcBef>
              <a:spcAft>
                <a:spcPts val="0"/>
              </a:spcAft>
              <a:buClr>
                <a:srgbClr val="000000"/>
              </a:buClr>
              <a:buSzPts val="4233"/>
              <a:buFont typeface="Arial"/>
              <a:buNone/>
            </a:pPr>
            <a:r>
              <a:rPr lang="en-US" sz="3600" i="0" u="none" strike="noStrike" cap="none" err="1">
                <a:solidFill>
                  <a:srgbClr val="005023"/>
                </a:solidFill>
                <a:latin typeface="IBM Plex Sans"/>
                <a:ea typeface="IBM Plex Sans"/>
                <a:cs typeface="IBM Plex Sans"/>
                <a:sym typeface="IBM Plex Sans"/>
              </a:rPr>
              <a:t>Kluczowe</a:t>
            </a:r>
            <a:r>
              <a:rPr lang="en-US" sz="3600" i="0" u="none" strike="noStrike" cap="none">
                <a:solidFill>
                  <a:srgbClr val="005023"/>
                </a:solidFill>
                <a:latin typeface="IBM Plex Sans"/>
                <a:ea typeface="IBM Plex Sans"/>
                <a:cs typeface="IBM Plex Sans"/>
                <a:sym typeface="IBM Plex Sans"/>
              </a:rPr>
              <a:t> </a:t>
            </a:r>
            <a:r>
              <a:rPr lang="en-US" sz="3600" i="0" u="none" strike="noStrike" cap="none" err="1">
                <a:solidFill>
                  <a:srgbClr val="005023"/>
                </a:solidFill>
                <a:latin typeface="IBM Plex Sans"/>
                <a:ea typeface="IBM Plex Sans"/>
                <a:cs typeface="IBM Plex Sans"/>
                <a:sym typeface="IBM Plex Sans"/>
              </a:rPr>
              <a:t>kwestie</a:t>
            </a:r>
            <a:r>
              <a:rPr lang="en-US" sz="3600" i="0" u="none" strike="noStrike" cap="none">
                <a:solidFill>
                  <a:srgbClr val="005023"/>
                </a:solidFill>
                <a:latin typeface="IBM Plex Sans"/>
                <a:ea typeface="IBM Plex Sans"/>
                <a:cs typeface="IBM Plex Sans"/>
                <a:sym typeface="IBM Plex Sans"/>
              </a:rPr>
              <a:t>, </a:t>
            </a:r>
            <a:r>
              <a:rPr lang="en-US" sz="3600" i="0" u="none" strike="noStrike" cap="none" err="1">
                <a:solidFill>
                  <a:srgbClr val="005023"/>
                </a:solidFill>
                <a:latin typeface="IBM Plex Sans"/>
                <a:ea typeface="IBM Plex Sans"/>
                <a:cs typeface="IBM Plex Sans"/>
                <a:sym typeface="IBM Plex Sans"/>
              </a:rPr>
              <a:t>które</a:t>
            </a:r>
            <a:r>
              <a:rPr lang="en-US" sz="3600" i="0" u="none" strike="noStrike" cap="none">
                <a:solidFill>
                  <a:srgbClr val="005023"/>
                </a:solidFill>
                <a:latin typeface="IBM Plex Sans"/>
                <a:ea typeface="IBM Plex Sans"/>
                <a:cs typeface="IBM Plex Sans"/>
                <a:sym typeface="IBM Plex Sans"/>
              </a:rPr>
              <a:t> </a:t>
            </a:r>
            <a:r>
              <a:rPr lang="en-US" sz="3600" i="0" u="none" strike="noStrike" cap="none" err="1">
                <a:solidFill>
                  <a:srgbClr val="005023"/>
                </a:solidFill>
                <a:latin typeface="IBM Plex Sans"/>
                <a:ea typeface="IBM Plex Sans"/>
                <a:cs typeface="IBM Plex Sans"/>
                <a:sym typeface="IBM Plex Sans"/>
              </a:rPr>
              <a:t>były</a:t>
            </a:r>
            <a:r>
              <a:rPr lang="en-US" sz="3600" i="0" u="none" strike="noStrike" cap="none">
                <a:solidFill>
                  <a:srgbClr val="005023"/>
                </a:solidFill>
                <a:latin typeface="IBM Plex Sans"/>
                <a:ea typeface="IBM Plex Sans"/>
                <a:cs typeface="IBM Plex Sans"/>
                <a:sym typeface="IBM Plex Sans"/>
              </a:rPr>
              <a:t> </a:t>
            </a:r>
            <a:r>
              <a:rPr lang="en-US" sz="3600" i="0" u="none" strike="noStrike" cap="none" err="1">
                <a:solidFill>
                  <a:srgbClr val="005023"/>
                </a:solidFill>
                <a:latin typeface="IBM Plex Sans"/>
                <a:ea typeface="IBM Plex Sans"/>
                <a:cs typeface="IBM Plex Sans"/>
                <a:sym typeface="IBM Plex Sans"/>
              </a:rPr>
              <a:t>poruszane</a:t>
            </a:r>
            <a:endParaRPr sz="3600" i="0" u="none" strike="noStrike" cap="none">
              <a:solidFill>
                <a:srgbClr val="000000"/>
              </a:solidFill>
              <a:sym typeface="Arial"/>
            </a:endParaRPr>
          </a:p>
        </p:txBody>
      </p:sp>
      <p:sp>
        <p:nvSpPr>
          <p:cNvPr id="14" name="Google Shape;139;g2eddee12cb1_0_135"/>
          <p:cNvSpPr txBox="1">
            <a:spLocks noGrp="1"/>
          </p:cNvSpPr>
          <p:nvPr>
            <p:ph type="body" idx="1"/>
          </p:nvPr>
        </p:nvSpPr>
        <p:spPr>
          <a:xfrm>
            <a:off x="729950" y="1909888"/>
            <a:ext cx="7887300" cy="3362507"/>
          </a:xfrm>
          <a:prstGeom prst="rect">
            <a:avLst/>
          </a:prstGeom>
          <a:noFill/>
          <a:ln>
            <a:noFill/>
          </a:ln>
        </p:spPr>
        <p:txBody>
          <a:bodyPr spcFirstLastPara="1" wrap="square" lIns="91425" tIns="45700" rIns="91425" bIns="45700" anchor="t" anchorCtr="0">
            <a:noAutofit/>
          </a:bodyPr>
          <a:lstStyle/>
          <a:p>
            <a:pPr marL="0" indent="0">
              <a:lnSpc>
                <a:spcPct val="150000"/>
              </a:lnSpc>
              <a:spcBef>
                <a:spcPts val="0"/>
              </a:spcBef>
              <a:defRPr/>
            </a:pPr>
            <a:r>
              <a:rPr lang="pl-PL" sz="1600" dirty="0">
                <a:latin typeface="Calibri"/>
                <a:cs typeface="Calibri"/>
              </a:rPr>
              <a:t>Zmapowane obszary lasów o wiodącej funkcji społecznej stanowiły materiał wyjściowy nad, którym pracowano na spotkaniach warsztatowych. </a:t>
            </a:r>
          </a:p>
          <a:p>
            <a:pPr marL="0" indent="0">
              <a:lnSpc>
                <a:spcPct val="150000"/>
              </a:lnSpc>
              <a:spcBef>
                <a:spcPts val="0"/>
              </a:spcBef>
              <a:defRPr/>
            </a:pPr>
            <a:endParaRPr lang="pl-PL" sz="1600" dirty="0">
              <a:latin typeface="Calibri" panose="020F0502020204030204" pitchFamily="34" charset="0"/>
              <a:cs typeface="Calibri" panose="020F0502020204030204" pitchFamily="34" charset="0"/>
            </a:endParaRPr>
          </a:p>
          <a:p>
            <a:pPr marL="0" indent="0">
              <a:lnSpc>
                <a:spcPct val="150000"/>
              </a:lnSpc>
              <a:spcBef>
                <a:spcPts val="0"/>
              </a:spcBef>
              <a:defRPr/>
            </a:pPr>
            <a:r>
              <a:rPr lang="pl-PL" sz="1600" dirty="0">
                <a:latin typeface="Calibri"/>
                <a:cs typeface="Calibri"/>
              </a:rPr>
              <a:t>W ramach prac zespołów udało się wypracować obszary lasów o wiodącej funkcji społecznej, do propozycji LP zostały naniesione nowe obszary, które omówiono podczas spotkań warsztatowych. Wynik prac stanowią mapy załączone do niniejszego raportu. </a:t>
            </a:r>
          </a:p>
          <a:p>
            <a:pPr marL="0" indent="0">
              <a:lnSpc>
                <a:spcPct val="150000"/>
              </a:lnSpc>
              <a:spcBef>
                <a:spcPts val="0"/>
              </a:spcBef>
              <a:defRPr/>
            </a:pPr>
            <a:endParaRPr lang="pl-PL" sz="1600" dirty="0">
              <a:latin typeface="Calibri" panose="020F0502020204030204" pitchFamily="34" charset="0"/>
              <a:cs typeface="Calibri" panose="020F0502020204030204" pitchFamily="34" charset="0"/>
            </a:endParaRPr>
          </a:p>
          <a:p>
            <a:pPr marL="0" indent="0">
              <a:lnSpc>
                <a:spcPct val="150000"/>
              </a:lnSpc>
              <a:spcBef>
                <a:spcPts val="0"/>
              </a:spcBef>
              <a:defRPr/>
            </a:pPr>
            <a:r>
              <a:rPr lang="pl-PL" sz="1600" dirty="0">
                <a:latin typeface="Calibri"/>
                <a:cs typeface="Calibri"/>
              </a:rPr>
              <a:t>Stowarzyszenie </a:t>
            </a:r>
            <a:r>
              <a:rPr lang="pl-PL" sz="1600" dirty="0" err="1">
                <a:latin typeface="Calibri"/>
                <a:cs typeface="Calibri"/>
              </a:rPr>
              <a:t>MODrzew</a:t>
            </a:r>
            <a:r>
              <a:rPr lang="pl-PL" sz="1600" dirty="0">
                <a:latin typeface="Calibri"/>
                <a:cs typeface="Calibri"/>
              </a:rPr>
              <a:t> w piśmie z 23 października wniosło szereg uwag dotyczących wyznaczenia nowych obszarów oraz zasad gospodarki leśnej w niektórych nadleśnictwach. Pismo wraz z odpowiedzią Dyrektora RDLP w Toruniu  stanowi załącznik nr 8.2. do niniejszego raportu. </a:t>
            </a:r>
          </a:p>
          <a:p>
            <a:pPr marL="285750" indent="-285750">
              <a:lnSpc>
                <a:spcPct val="150000"/>
              </a:lnSpc>
              <a:spcBef>
                <a:spcPts val="0"/>
              </a:spcBef>
              <a:buSzPts val="2300"/>
              <a:buChar char="•"/>
              <a:defRPr/>
            </a:pPr>
            <a:endParaRPr lang="pl-PL" sz="15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054311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5"/>
          <p:cNvSpPr/>
          <p:nvPr/>
        </p:nvSpPr>
        <p:spPr>
          <a:xfrm>
            <a:off x="-266700" y="0"/>
            <a:ext cx="10058400" cy="6858000"/>
          </a:xfrm>
          <a:custGeom>
            <a:avLst/>
            <a:gdLst/>
            <a:ahLst/>
            <a:cxnLst/>
            <a:rect l="l" t="t" r="r" b="b"/>
            <a:pathLst>
              <a:path w="18288000" h="11887200" extrusionOk="0">
                <a:moveTo>
                  <a:pt x="0" y="0"/>
                </a:moveTo>
                <a:lnTo>
                  <a:pt x="18288000" y="0"/>
                </a:lnTo>
                <a:lnTo>
                  <a:pt x="18288000" y="11887200"/>
                </a:lnTo>
                <a:lnTo>
                  <a:pt x="0" y="11887200"/>
                </a:lnTo>
                <a:lnTo>
                  <a:pt x="0" y="0"/>
                </a:lnTo>
                <a:close/>
              </a:path>
            </a:pathLst>
          </a:custGeom>
          <a:blipFill rotWithShape="1">
            <a:blip r:embed="rId3">
              <a:alphaModFix/>
            </a:blip>
            <a:stretch>
              <a:fillRect/>
            </a:stretch>
          </a:blipFill>
          <a:ln>
            <a:noFill/>
          </a:ln>
        </p:spPr>
        <p:txBody>
          <a:bodyPr spcFirstLastPara="1" wrap="square" lIns="45713" tIns="22850" rIns="45713" bIns="22850" anchor="t" anchorCtr="0">
            <a:noAutofit/>
          </a:bodyPr>
          <a:lstStyle/>
          <a:p>
            <a:endParaRPr sz="700"/>
          </a:p>
        </p:txBody>
      </p:sp>
    </p:spTree>
    <p:extLst>
      <p:ext uri="{BB962C8B-B14F-4D97-AF65-F5344CB8AC3E}">
        <p14:creationId xmlns:p14="http://schemas.microsoft.com/office/powerpoint/2010/main" val="4142368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g2eddee12cb1_0_135"/>
          <p:cNvSpPr txBox="1">
            <a:spLocks noGrp="1"/>
          </p:cNvSpPr>
          <p:nvPr>
            <p:ph type="title"/>
          </p:nvPr>
        </p:nvSpPr>
        <p:spPr>
          <a:xfrm>
            <a:off x="608782" y="1464637"/>
            <a:ext cx="7887300" cy="762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pl-PL"/>
              <a:t>O czym rozmawialiśmy</a:t>
            </a:r>
            <a:endParaRPr/>
          </a:p>
        </p:txBody>
      </p:sp>
      <p:sp>
        <p:nvSpPr>
          <p:cNvPr id="139" name="Google Shape;139;g2eddee12cb1_0_135"/>
          <p:cNvSpPr txBox="1">
            <a:spLocks noGrp="1"/>
          </p:cNvSpPr>
          <p:nvPr>
            <p:ph type="body" idx="1"/>
          </p:nvPr>
        </p:nvSpPr>
        <p:spPr>
          <a:xfrm>
            <a:off x="608782" y="2226637"/>
            <a:ext cx="7887300" cy="4113621"/>
          </a:xfrm>
          <a:prstGeom prst="rect">
            <a:avLst/>
          </a:prstGeom>
          <a:noFill/>
          <a:ln>
            <a:noFill/>
          </a:ln>
        </p:spPr>
        <p:txBody>
          <a:bodyPr spcFirstLastPara="1" wrap="square" lIns="91425" tIns="45700" rIns="91425" bIns="45700" anchor="t" anchorCtr="0">
            <a:noAutofit/>
          </a:bodyPr>
          <a:lstStyle/>
          <a:p>
            <a:pPr marL="342900" lvl="0" indent="-342900" algn="just">
              <a:lnSpc>
                <a:spcPct val="150000"/>
              </a:lnSpc>
              <a:buFont typeface="+mj-lt"/>
              <a:buAutoNum type="arabicPeriod"/>
            </a:pPr>
            <a:r>
              <a:rPr lang="pl-PL" sz="1600" dirty="0">
                <a:effectLst/>
                <a:latin typeface="Calibri" panose="020F0502020204030204" pitchFamily="34" charset="0"/>
                <a:ea typeface="Calibri"/>
                <a:cs typeface="Calibri" panose="020F0502020204030204" pitchFamily="34" charset="0"/>
              </a:rPr>
              <a:t>Dyskusja dotycząca wartości związanych z funkcjonowaniem lasów </a:t>
            </a:r>
          </a:p>
          <a:p>
            <a:pPr marL="342900" lvl="0" indent="-342900" algn="just">
              <a:lnSpc>
                <a:spcPct val="150000"/>
              </a:lnSpc>
              <a:buFont typeface="+mj-lt"/>
              <a:buAutoNum type="arabicPeriod"/>
            </a:pPr>
            <a:r>
              <a:rPr lang="pl-PL" sz="1600" dirty="0">
                <a:effectLst/>
                <a:latin typeface="Calibri" panose="020F0502020204030204" pitchFamily="34" charset="0"/>
                <a:ea typeface="Calibri"/>
                <a:cs typeface="Calibri" panose="020F0502020204030204" pitchFamily="34" charset="0"/>
              </a:rPr>
              <a:t>Praca w grupach dotycząca: </a:t>
            </a:r>
          </a:p>
          <a:p>
            <a:pPr marL="800100" lvl="1" indent="-342900" algn="just">
              <a:lnSpc>
                <a:spcPct val="150000"/>
              </a:lnSpc>
              <a:buFont typeface="Symbol" panose="05050102010706020507" pitchFamily="18" charset="2"/>
              <a:buChar char=""/>
            </a:pPr>
            <a:r>
              <a:rPr lang="pl-PL" sz="1400" dirty="0">
                <a:effectLst/>
                <a:latin typeface="Calibri" panose="020F0502020204030204" pitchFamily="34" charset="0"/>
                <a:ea typeface="Calibri"/>
                <a:cs typeface="Calibri" panose="020F0502020204030204" pitchFamily="34" charset="0"/>
              </a:rPr>
              <a:t>ustalenia granic obszaru który będzie lasem społecznym, </a:t>
            </a:r>
          </a:p>
          <a:p>
            <a:pPr marL="800100" lvl="1" indent="-342900" algn="just">
              <a:lnSpc>
                <a:spcPct val="150000"/>
              </a:lnSpc>
              <a:spcAft>
                <a:spcPts val="800"/>
              </a:spcAft>
              <a:buFont typeface="Symbol" panose="05050102010706020507" pitchFamily="18" charset="2"/>
              <a:buChar char=""/>
            </a:pPr>
            <a:r>
              <a:rPr lang="pl-PL" sz="1400" dirty="0">
                <a:effectLst/>
                <a:latin typeface="Calibri" panose="020F0502020204030204" pitchFamily="34" charset="0"/>
                <a:ea typeface="Calibri"/>
                <a:cs typeface="Calibri" panose="020F0502020204030204" pitchFamily="34" charset="0"/>
              </a:rPr>
              <a:t>zasad prowadzenia prac gospodarczych w przyjętych granicach lasu.  </a:t>
            </a:r>
          </a:p>
          <a:p>
            <a:pPr marL="800100" lvl="1" indent="-342900" algn="just">
              <a:lnSpc>
                <a:spcPct val="150000"/>
              </a:lnSpc>
              <a:spcAft>
                <a:spcPts val="800"/>
              </a:spcAft>
              <a:buFont typeface="Symbol" panose="05050102010706020507" pitchFamily="18" charset="2"/>
              <a:buChar char=""/>
            </a:pPr>
            <a:r>
              <a:rPr lang="pl-PL" sz="1400" dirty="0">
                <a:effectLst/>
                <a:latin typeface="Calibri" panose="020F0502020204030204" pitchFamily="34" charset="0"/>
                <a:ea typeface="Calibri"/>
                <a:cs typeface="Calibri" panose="020F0502020204030204" pitchFamily="34" charset="0"/>
              </a:rPr>
              <a:t>Dyskusja w grupach została podzielona na obszary terytorialne nadleśnictw: Bydgoszcz, Solec Kujawski, Dobrzejewice, </a:t>
            </a:r>
            <a:r>
              <a:rPr lang="pl-PL" sz="1400" dirty="0" err="1">
                <a:effectLst/>
                <a:latin typeface="Calibri" panose="020F0502020204030204" pitchFamily="34" charset="0"/>
                <a:ea typeface="Calibri"/>
                <a:cs typeface="Calibri" panose="020F0502020204030204" pitchFamily="34" charset="0"/>
              </a:rPr>
              <a:t>Cierpiszewo</a:t>
            </a:r>
            <a:r>
              <a:rPr lang="pl-PL" sz="1400" dirty="0">
                <a:effectLst/>
                <a:latin typeface="Calibri" panose="020F0502020204030204" pitchFamily="34" charset="0"/>
                <a:ea typeface="Calibri"/>
                <a:cs typeface="Calibri" panose="020F0502020204030204" pitchFamily="34" charset="0"/>
              </a:rPr>
              <a:t> oraz Gniewkowo, Toruń. </a:t>
            </a:r>
          </a:p>
          <a:p>
            <a:pPr marL="0" indent="0">
              <a:lnSpc>
                <a:spcPct val="150000"/>
              </a:lnSpc>
              <a:spcBef>
                <a:spcPts val="0"/>
              </a:spcBef>
              <a:buSzPts val="2300"/>
              <a:defRPr/>
            </a:pPr>
            <a:r>
              <a:rPr lang="pl-PL" sz="1600" dirty="0">
                <a:solidFill>
                  <a:srgbClr val="000000"/>
                </a:solidFill>
                <a:latin typeface="Calibri" panose="020F0502020204030204" pitchFamily="34" charset="0"/>
                <a:cs typeface="Calibri" panose="020F0502020204030204" pitchFamily="34" charset="0"/>
              </a:rPr>
              <a:t>3. Kryteria dla wyboru Lasu Społecznego zgodnie z dokumentem </a:t>
            </a:r>
            <a:r>
              <a:rPr lang="pl-PL" sz="1600" dirty="0" err="1">
                <a:solidFill>
                  <a:srgbClr val="000000"/>
                </a:solidFill>
                <a:latin typeface="Calibri" panose="020F0502020204030204" pitchFamily="34" charset="0"/>
                <a:cs typeface="Calibri" panose="020F0502020204030204" pitchFamily="34" charset="0"/>
              </a:rPr>
              <a:t>MKiŚ</a:t>
            </a:r>
            <a:r>
              <a:rPr lang="pl-PL" sz="1600" dirty="0">
                <a:solidFill>
                  <a:srgbClr val="000000"/>
                </a:solidFill>
                <a:latin typeface="Calibri" panose="020F0502020204030204" pitchFamily="34" charset="0"/>
                <a:cs typeface="Calibri" panose="020F0502020204030204" pitchFamily="34" charset="0"/>
              </a:rPr>
              <a:t> pt.: Wybrane Rekomendacje i Wytyczne Ogólnopolskiej Narady o Lasach dot. Wzmocnienia ochrony lasów ważnych społecznie wokół miast</a:t>
            </a:r>
          </a:p>
          <a:p>
            <a:pPr marL="342900" lvl="0" indent="-342900">
              <a:lnSpc>
                <a:spcPct val="150000"/>
              </a:lnSpc>
              <a:spcBef>
                <a:spcPts val="0"/>
              </a:spcBef>
              <a:buSzPts val="2300"/>
              <a:buFont typeface="Arial"/>
              <a:buChar char="•"/>
              <a:defRPr/>
            </a:pPr>
            <a:endParaRPr lang="pl-PL" sz="1600" dirty="0">
              <a:solidFill>
                <a:srgbClr val="000000"/>
              </a:solidFill>
              <a:latin typeface="Calibri" panose="020F0502020204030204" pitchFamily="34" charset="0"/>
              <a:cs typeface="Calibri" panose="020F0502020204030204" pitchFamily="34" charset="0"/>
            </a:endParaRPr>
          </a:p>
          <a:p>
            <a:pPr marL="342900" lvl="0" indent="-342900">
              <a:lnSpc>
                <a:spcPct val="150000"/>
              </a:lnSpc>
              <a:spcBef>
                <a:spcPts val="0"/>
              </a:spcBef>
              <a:buSzPts val="2300"/>
              <a:buFont typeface="Arial"/>
              <a:buChar char="•"/>
              <a:defRPr/>
            </a:pPr>
            <a:endParaRPr lang="pl-PL" sz="16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02656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15F51"/>
        </a:solidFill>
        <a:effectLst/>
      </p:bgPr>
    </p:bg>
    <p:spTree>
      <p:nvGrpSpPr>
        <p:cNvPr id="1" name="Shape 132"/>
        <p:cNvGrpSpPr/>
        <p:nvPr/>
      </p:nvGrpSpPr>
      <p:grpSpPr>
        <a:xfrm>
          <a:off x="0" y="0"/>
          <a:ext cx="0" cy="0"/>
          <a:chOff x="0" y="0"/>
          <a:chExt cx="0" cy="0"/>
        </a:xfrm>
      </p:grpSpPr>
      <p:sp>
        <p:nvSpPr>
          <p:cNvPr id="133" name="Google Shape;133;p12"/>
          <p:cNvSpPr txBox="1"/>
          <p:nvPr/>
        </p:nvSpPr>
        <p:spPr>
          <a:xfrm>
            <a:off x="1637976" y="2642890"/>
            <a:ext cx="6685972" cy="1023357"/>
          </a:xfrm>
          <a:prstGeom prst="rect">
            <a:avLst/>
          </a:prstGeom>
          <a:noFill/>
          <a:ln>
            <a:noFill/>
          </a:ln>
        </p:spPr>
        <p:txBody>
          <a:bodyPr spcFirstLastPara="1" wrap="square" lIns="0" tIns="0" rIns="0" bIns="0" anchor="t" anchorCtr="0">
            <a:spAutoFit/>
          </a:bodyPr>
          <a:lstStyle/>
          <a:p>
            <a:pPr>
              <a:lnSpc>
                <a:spcPct val="119294"/>
              </a:lnSpc>
              <a:buSzPts val="5587"/>
            </a:pPr>
            <a:r>
              <a:rPr lang="en-US" sz="2794" b="1">
                <a:solidFill>
                  <a:srgbClr val="FFFFFF"/>
                </a:solidFill>
                <a:latin typeface="Calibri"/>
                <a:ea typeface="Calibri"/>
                <a:cs typeface="Calibri"/>
                <a:sym typeface="Calibri"/>
              </a:rPr>
              <a:t>2 | </a:t>
            </a:r>
            <a:r>
              <a:rPr lang="en-US" sz="2794" b="1" err="1">
                <a:solidFill>
                  <a:srgbClr val="FFFFFF"/>
                </a:solidFill>
                <a:latin typeface="Calibri"/>
                <a:ea typeface="Calibri"/>
                <a:cs typeface="Calibri"/>
                <a:sym typeface="Calibri"/>
              </a:rPr>
              <a:t>Jak</a:t>
            </a:r>
            <a:r>
              <a:rPr lang="en-US" sz="2794" b="1">
                <a:solidFill>
                  <a:srgbClr val="FFFFFF"/>
                </a:solidFill>
                <a:latin typeface="Calibri"/>
                <a:ea typeface="Calibri"/>
                <a:cs typeface="Calibri"/>
                <a:sym typeface="Calibri"/>
              </a:rPr>
              <a:t> </a:t>
            </a:r>
            <a:r>
              <a:rPr lang="en-US" sz="2794" b="1" err="1">
                <a:solidFill>
                  <a:srgbClr val="FFFFFF"/>
                </a:solidFill>
                <a:latin typeface="Calibri"/>
                <a:ea typeface="Calibri"/>
                <a:cs typeface="Calibri"/>
                <a:sym typeface="Calibri"/>
              </a:rPr>
              <a:t>zorganizowany</a:t>
            </a:r>
            <a:r>
              <a:rPr lang="en-US" sz="2794" b="1">
                <a:solidFill>
                  <a:srgbClr val="FFFFFF"/>
                </a:solidFill>
                <a:latin typeface="Calibri"/>
                <a:ea typeface="Calibri"/>
                <a:cs typeface="Calibri"/>
                <a:sym typeface="Calibri"/>
              </a:rPr>
              <a:t> </a:t>
            </a:r>
            <a:r>
              <a:rPr lang="en-US" sz="2794" b="1" err="1">
                <a:solidFill>
                  <a:srgbClr val="FFFFFF"/>
                </a:solidFill>
                <a:latin typeface="Calibri"/>
                <a:ea typeface="Calibri"/>
                <a:cs typeface="Calibri"/>
                <a:sym typeface="Calibri"/>
              </a:rPr>
              <a:t>był</a:t>
            </a:r>
            <a:r>
              <a:rPr lang="en-US" sz="2794" b="1">
                <a:solidFill>
                  <a:srgbClr val="FFFFFF"/>
                </a:solidFill>
                <a:latin typeface="Calibri"/>
                <a:ea typeface="Calibri"/>
                <a:cs typeface="Calibri"/>
                <a:sym typeface="Calibri"/>
              </a:rPr>
              <a:t> </a:t>
            </a:r>
            <a:r>
              <a:rPr lang="pl-PL" sz="2794" b="1">
                <a:solidFill>
                  <a:srgbClr val="FFFFFF"/>
                </a:solidFill>
                <a:latin typeface="Calibri"/>
                <a:ea typeface="Calibri"/>
                <a:cs typeface="Calibri"/>
                <a:sym typeface="Calibri"/>
              </a:rPr>
              <a:t>uspołeczniony proces</a:t>
            </a:r>
            <a:r>
              <a:rPr lang="en-US" sz="2794" b="1">
                <a:solidFill>
                  <a:srgbClr val="FFFFFF"/>
                </a:solidFill>
                <a:latin typeface="Calibri"/>
                <a:ea typeface="Calibri"/>
                <a:cs typeface="Calibri"/>
                <a:sym typeface="Calibri"/>
              </a:rPr>
              <a:t>?</a:t>
            </a:r>
            <a:endParaRPr sz="700"/>
          </a:p>
        </p:txBody>
      </p:sp>
    </p:spTree>
    <p:extLst>
      <p:ext uri="{BB962C8B-B14F-4D97-AF65-F5344CB8AC3E}">
        <p14:creationId xmlns:p14="http://schemas.microsoft.com/office/powerpoint/2010/main" val="21198179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g2eddee12cb1_0_153"/>
          <p:cNvSpPr txBox="1">
            <a:spLocks noGrp="1"/>
          </p:cNvSpPr>
          <p:nvPr>
            <p:ph type="title"/>
          </p:nvPr>
        </p:nvSpPr>
        <p:spPr>
          <a:xfrm>
            <a:off x="2290777" y="391887"/>
            <a:ext cx="6224873" cy="762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4400"/>
              <a:buFont typeface="Play"/>
              <a:buNone/>
            </a:pPr>
            <a:r>
              <a:rPr lang="pl-PL"/>
              <a:t>Jak zorganizowany był proces</a:t>
            </a:r>
            <a:endParaRPr/>
          </a:p>
        </p:txBody>
      </p:sp>
      <p:sp>
        <p:nvSpPr>
          <p:cNvPr id="159" name="Google Shape;159;g2eddee12cb1_0_153"/>
          <p:cNvSpPr txBox="1">
            <a:spLocks noGrp="1"/>
          </p:cNvSpPr>
          <p:nvPr>
            <p:ph type="body" idx="1"/>
          </p:nvPr>
        </p:nvSpPr>
        <p:spPr>
          <a:xfrm>
            <a:off x="293372" y="1390410"/>
            <a:ext cx="8222278" cy="4367594"/>
          </a:xfrm>
          <a:prstGeom prst="rect">
            <a:avLst/>
          </a:prstGeom>
          <a:noFill/>
          <a:ln>
            <a:noFill/>
          </a:ln>
        </p:spPr>
        <p:txBody>
          <a:bodyPr spcFirstLastPara="1" wrap="square" lIns="91425" tIns="45700" rIns="91425" bIns="45700" anchor="t" anchorCtr="0">
            <a:noAutofit/>
          </a:bodyPr>
          <a:lstStyle/>
          <a:p>
            <a:pPr marL="0" indent="0">
              <a:lnSpc>
                <a:spcPct val="107000"/>
              </a:lnSpc>
              <a:spcAft>
                <a:spcPts val="800"/>
              </a:spcAft>
              <a:tabLst>
                <a:tab pos="457200" algn="l"/>
              </a:tabLst>
            </a:pPr>
            <a:r>
              <a:rPr lang="pl-PL" sz="1600" kern="100" dirty="0">
                <a:effectLst/>
                <a:latin typeface="Calibri"/>
                <a:ea typeface="Aptos" panose="020B0004020202020204" pitchFamily="34" charset="0"/>
                <a:cs typeface="Calibri"/>
              </a:rPr>
              <a:t>Proces dialogu składał się z następujących etapów:</a:t>
            </a:r>
          </a:p>
          <a:p>
            <a:pPr marL="0" indent="0">
              <a:lnSpc>
                <a:spcPct val="107000"/>
              </a:lnSpc>
              <a:spcAft>
                <a:spcPts val="800"/>
              </a:spcAft>
              <a:tabLst>
                <a:tab pos="457200" algn="l"/>
              </a:tabLst>
            </a:pPr>
            <a:r>
              <a:rPr lang="pl-PL" sz="1600" b="1" kern="100" dirty="0">
                <a:effectLst/>
                <a:latin typeface="Calibri"/>
                <a:ea typeface="Aptos" panose="020B0004020202020204" pitchFamily="34" charset="0"/>
                <a:cs typeface="Calibri"/>
              </a:rPr>
              <a:t>Spotkanie otwierające</a:t>
            </a:r>
            <a:r>
              <a:rPr lang="pl-PL" sz="1600" kern="100" dirty="0">
                <a:effectLst/>
                <a:latin typeface="Calibri"/>
                <a:ea typeface="Aptos" panose="020B0004020202020204" pitchFamily="34" charset="0"/>
                <a:cs typeface="Calibri"/>
              </a:rPr>
              <a:t> –</a:t>
            </a:r>
            <a:r>
              <a:rPr lang="pl-PL" sz="1600" kern="100" dirty="0">
                <a:latin typeface="Calibri"/>
                <a:ea typeface="Aptos" panose="020B0004020202020204" pitchFamily="34" charset="0"/>
                <a:cs typeface="Calibri"/>
              </a:rPr>
              <a:t> </a:t>
            </a:r>
            <a:r>
              <a:rPr lang="pl-PL" sz="1600" kern="100" dirty="0">
                <a:effectLst/>
                <a:latin typeface="Calibri"/>
                <a:ea typeface="Aptos" panose="020B0004020202020204" pitchFamily="34" charset="0"/>
                <a:cs typeface="Calibri"/>
              </a:rPr>
              <a:t>we współpracy z Wojewodą Kujawsko-Pomorskim,  zorganizowano spotkanie otwierające podczas którego przedstawiono kontekst całego procesu, założenia strategiczne oraz metodologiczne. Uczestnicy zapoznali się z informacjami dotyczącymi zaplanowanych działań. Podczas spotkania odbyła się również debata z zaproszonymi gośćmi </a:t>
            </a:r>
            <a:br>
              <a:rPr lang="pl-PL" sz="1600" kern="100" dirty="0">
                <a:latin typeface="Calibri"/>
                <a:ea typeface="Aptos" panose="020B0004020202020204" pitchFamily="34" charset="0"/>
                <a:cs typeface="Calibri"/>
              </a:rPr>
            </a:br>
            <a:r>
              <a:rPr lang="pl-PL" sz="1600" kern="100" dirty="0">
                <a:effectLst/>
                <a:latin typeface="Calibri"/>
                <a:ea typeface="Aptos" panose="020B0004020202020204" pitchFamily="34" charset="0"/>
                <a:cs typeface="Calibri"/>
              </a:rPr>
              <a:t>na temat lasów o zwiększonej funkcji społecznej, celowości ich ustanawiania, założeń procesu oraz oczekiwań dotyczących współpracy pomiędzy lasami państwowymi</a:t>
            </a:r>
            <a:r>
              <a:rPr lang="pl-PL" sz="1600" kern="100" dirty="0">
                <a:latin typeface="Calibri"/>
                <a:ea typeface="Aptos" panose="020B0004020202020204" pitchFamily="34" charset="0"/>
                <a:cs typeface="Calibri"/>
              </a:rPr>
              <a:t>,</a:t>
            </a:r>
            <a:r>
              <a:rPr lang="pl-PL" sz="1600" kern="100" dirty="0">
                <a:effectLst/>
                <a:latin typeface="Calibri"/>
                <a:ea typeface="Aptos" panose="020B0004020202020204" pitchFamily="34" charset="0"/>
                <a:cs typeface="Calibri"/>
              </a:rPr>
              <a:t> a społecznościami lokalnymi.</a:t>
            </a:r>
          </a:p>
          <a:p>
            <a:pPr marL="0" indent="0">
              <a:lnSpc>
                <a:spcPct val="107000"/>
              </a:lnSpc>
              <a:spcAft>
                <a:spcPts val="800"/>
              </a:spcAft>
              <a:tabLst>
                <a:tab pos="457200" algn="l"/>
              </a:tabLst>
            </a:pPr>
            <a:r>
              <a:rPr lang="pl-PL" sz="1600" b="1" kern="100" dirty="0">
                <a:effectLst/>
                <a:latin typeface="Calibri"/>
                <a:ea typeface="Aptos" panose="020B0004020202020204" pitchFamily="34" charset="0"/>
                <a:cs typeface="Calibri"/>
              </a:rPr>
              <a:t>Warsztaty</a:t>
            </a:r>
            <a:r>
              <a:rPr lang="pl-PL" sz="1600" kern="100" dirty="0">
                <a:effectLst/>
                <a:latin typeface="Calibri"/>
                <a:ea typeface="Aptos" panose="020B0004020202020204" pitchFamily="34" charset="0"/>
                <a:cs typeface="Calibri"/>
              </a:rPr>
              <a:t> – Przeprowadzono serię trzech warsztatów w Bydgoszczy i Toruniu, podczas których omawiano i planowano lasy społeczne w nadleśnictwach obejmujących obszary Torunia </a:t>
            </a:r>
            <a:br>
              <a:rPr lang="pl-PL" sz="1600" kern="100" dirty="0">
                <a:latin typeface="Calibri"/>
                <a:ea typeface="Aptos" panose="020B0004020202020204" pitchFamily="34" charset="0"/>
                <a:cs typeface="Calibri"/>
              </a:rPr>
            </a:br>
            <a:r>
              <a:rPr lang="pl-PL" sz="1600" kern="100" dirty="0">
                <a:effectLst/>
                <a:latin typeface="Calibri"/>
                <a:ea typeface="Aptos" panose="020B0004020202020204" pitchFamily="34" charset="0"/>
                <a:cs typeface="Calibri"/>
              </a:rPr>
              <a:t>i Bydgoszczy. Wszystkie spotkania miały podobny przebieg, który obejmował część wprowadzającą, etap zapoznawczy ustalający priorytety uczestników, dyskusję na temat lokalizacji lasów oraz rozmowy o różnych modelach gospodarki leśnej.</a:t>
            </a:r>
          </a:p>
          <a:p>
            <a:pPr marL="342900" lvl="0" indent="-342900">
              <a:lnSpc>
                <a:spcPct val="107000"/>
              </a:lnSpc>
              <a:spcAft>
                <a:spcPts val="800"/>
              </a:spcAft>
              <a:buFont typeface="+mj-lt"/>
              <a:buAutoNum type="arabicPeriod"/>
              <a:tabLst>
                <a:tab pos="457200" algn="l"/>
              </a:tabLst>
            </a:pPr>
            <a:endParaRPr lang="pl-PL" sz="1600" kern="100" dirty="0">
              <a:effectLst/>
              <a:latin typeface="Calibri" panose="020F0502020204030204" pitchFamily="34" charset="0"/>
              <a:ea typeface="Aptos" panose="020B0004020202020204" pitchFamily="34" charset="0"/>
              <a:cs typeface="Calibri" panose="020F050202020403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D3F2645A-5406-B890-5B6F-6499CAB6FBA6}"/>
            </a:ext>
          </a:extLst>
        </p:cNvPr>
        <p:cNvGrpSpPr/>
        <p:nvPr/>
      </p:nvGrpSpPr>
      <p:grpSpPr>
        <a:xfrm>
          <a:off x="0" y="0"/>
          <a:ext cx="0" cy="0"/>
          <a:chOff x="0" y="0"/>
          <a:chExt cx="0" cy="0"/>
        </a:xfrm>
      </p:grpSpPr>
      <p:sp>
        <p:nvSpPr>
          <p:cNvPr id="158" name="Google Shape;158;g2eddee12cb1_0_153">
            <a:extLst>
              <a:ext uri="{FF2B5EF4-FFF2-40B4-BE49-F238E27FC236}">
                <a16:creationId xmlns:a16="http://schemas.microsoft.com/office/drawing/2014/main" id="{96C58A4B-52AD-B282-8DAA-BFBCF656B5F0}"/>
              </a:ext>
            </a:extLst>
          </p:cNvPr>
          <p:cNvSpPr txBox="1">
            <a:spLocks noGrp="1"/>
          </p:cNvSpPr>
          <p:nvPr>
            <p:ph type="title"/>
          </p:nvPr>
        </p:nvSpPr>
        <p:spPr>
          <a:xfrm>
            <a:off x="2290777" y="391887"/>
            <a:ext cx="6224873" cy="762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4400"/>
              <a:buFont typeface="Play"/>
              <a:buNone/>
            </a:pPr>
            <a:r>
              <a:rPr lang="pl-PL"/>
              <a:t>Jak zorganizowany był proces</a:t>
            </a:r>
            <a:endParaRPr/>
          </a:p>
        </p:txBody>
      </p:sp>
      <p:sp>
        <p:nvSpPr>
          <p:cNvPr id="159" name="Google Shape;159;g2eddee12cb1_0_153">
            <a:extLst>
              <a:ext uri="{FF2B5EF4-FFF2-40B4-BE49-F238E27FC236}">
                <a16:creationId xmlns:a16="http://schemas.microsoft.com/office/drawing/2014/main" id="{B04F43B6-4D8C-F414-2CA0-3F560681481F}"/>
              </a:ext>
            </a:extLst>
          </p:cNvPr>
          <p:cNvSpPr txBox="1">
            <a:spLocks noGrp="1"/>
          </p:cNvSpPr>
          <p:nvPr>
            <p:ph type="body" idx="1"/>
          </p:nvPr>
        </p:nvSpPr>
        <p:spPr>
          <a:xfrm>
            <a:off x="293372" y="1399463"/>
            <a:ext cx="8222278" cy="4367594"/>
          </a:xfrm>
          <a:prstGeom prst="rect">
            <a:avLst/>
          </a:prstGeom>
          <a:noFill/>
          <a:ln>
            <a:noFill/>
          </a:ln>
        </p:spPr>
        <p:txBody>
          <a:bodyPr spcFirstLastPara="1" wrap="square" lIns="91425" tIns="45700" rIns="91425" bIns="45700" anchor="t" anchorCtr="0">
            <a:noAutofit/>
          </a:bodyPr>
          <a:lstStyle/>
          <a:p>
            <a:pPr marL="0" lvl="0" indent="0">
              <a:lnSpc>
                <a:spcPct val="107000"/>
              </a:lnSpc>
              <a:spcAft>
                <a:spcPts val="800"/>
              </a:spcAft>
              <a:tabLst>
                <a:tab pos="457200" algn="l"/>
              </a:tabLst>
            </a:pPr>
            <a:r>
              <a:rPr lang="pl-PL" sz="1600" b="1" kern="100" dirty="0">
                <a:effectLst/>
                <a:latin typeface="Calibri" panose="020F0502020204030204" pitchFamily="34" charset="0"/>
                <a:ea typeface="Aptos" panose="020B0004020202020204" pitchFamily="34" charset="0"/>
                <a:cs typeface="Calibri" panose="020F0502020204030204" pitchFamily="34" charset="0"/>
              </a:rPr>
              <a:t>Raporty cząstkowe</a:t>
            </a:r>
            <a:r>
              <a:rPr lang="pl-PL" sz="1600" b="1" kern="100" dirty="0">
                <a:latin typeface="Calibri" panose="020F0502020204030204" pitchFamily="34" charset="0"/>
                <a:ea typeface="Aptos" panose="020B0004020202020204" pitchFamily="34" charset="0"/>
                <a:cs typeface="Calibri" panose="020F0502020204030204" pitchFamily="34" charset="0"/>
              </a:rPr>
              <a:t> </a:t>
            </a:r>
            <a:br>
              <a:rPr lang="pl-PL" sz="1600" b="1" kern="100" dirty="0">
                <a:latin typeface="Calibri" panose="020F0502020204030204" pitchFamily="34" charset="0"/>
                <a:ea typeface="Aptos" panose="020B0004020202020204" pitchFamily="34" charset="0"/>
                <a:cs typeface="Calibri" panose="020F0502020204030204" pitchFamily="34" charset="0"/>
              </a:rPr>
            </a:br>
            <a:r>
              <a:rPr lang="pl-PL" sz="1600" kern="100" dirty="0">
                <a:effectLst/>
                <a:latin typeface="Calibri" panose="020F0502020204030204" pitchFamily="34" charset="0"/>
                <a:ea typeface="Aptos" panose="020B0004020202020204" pitchFamily="34" charset="0"/>
                <a:cs typeface="Calibri" panose="020F0502020204030204" pitchFamily="34" charset="0"/>
              </a:rPr>
              <a:t>Po warsztatach przygotowano raporty cząstkowe, do których członkowie zespołu odnosili się w korespondencji mailowej, proponując modyfikacje, usprawnienia lub nowe uzgodnienia.</a:t>
            </a:r>
          </a:p>
          <a:p>
            <a:pPr marL="0" lvl="0" indent="0">
              <a:lnSpc>
                <a:spcPct val="107000"/>
              </a:lnSpc>
              <a:spcAft>
                <a:spcPts val="800"/>
              </a:spcAft>
              <a:tabLst>
                <a:tab pos="457200" algn="l"/>
              </a:tabLst>
            </a:pPr>
            <a:r>
              <a:rPr lang="pl-PL" sz="1600" b="1" kern="100" dirty="0">
                <a:effectLst/>
                <a:latin typeface="Calibri" panose="020F0502020204030204" pitchFamily="34" charset="0"/>
                <a:ea typeface="Aptos" panose="020B0004020202020204" pitchFamily="34" charset="0"/>
                <a:cs typeface="Calibri" panose="020F0502020204030204" pitchFamily="34" charset="0"/>
              </a:rPr>
              <a:t>Przygotowanie raportu finalnego</a:t>
            </a:r>
            <a:br>
              <a:rPr lang="pl-PL" sz="1600" b="1" kern="100" dirty="0">
                <a:latin typeface="Calibri" panose="020F0502020204030204" pitchFamily="34" charset="0"/>
                <a:ea typeface="Aptos" panose="020B0004020202020204" pitchFamily="34" charset="0"/>
                <a:cs typeface="Calibri" panose="020F0502020204030204" pitchFamily="34" charset="0"/>
              </a:rPr>
            </a:br>
            <a:r>
              <a:rPr lang="pl-PL" sz="1600" kern="100" dirty="0">
                <a:effectLst/>
                <a:latin typeface="Calibri" panose="020F0502020204030204" pitchFamily="34" charset="0"/>
                <a:ea typeface="Aptos" panose="020B0004020202020204" pitchFamily="34" charset="0"/>
                <a:cs typeface="Calibri" panose="020F0502020204030204" pitchFamily="34" charset="0"/>
              </a:rPr>
              <a:t>Na podstawie uzgodnionych raportów cząstkowych zespół opracował raport finalny, który przekazano do Ministerstwa Klimatu za pośrednictwem Wojewody.</a:t>
            </a:r>
          </a:p>
          <a:p>
            <a:pPr marL="0" lvl="0" indent="0">
              <a:lnSpc>
                <a:spcPct val="107000"/>
              </a:lnSpc>
              <a:spcAft>
                <a:spcPts val="800"/>
              </a:spcAft>
              <a:tabLst>
                <a:tab pos="457200" algn="l"/>
              </a:tabLst>
            </a:pPr>
            <a:r>
              <a:rPr lang="pl-PL" sz="1600" b="1" dirty="0">
                <a:effectLst/>
                <a:latin typeface="Calibri" panose="020F0502020204030204" pitchFamily="34" charset="0"/>
                <a:ea typeface="Aptos" panose="020B0004020202020204" pitchFamily="34" charset="0"/>
                <a:cs typeface="Calibri" panose="020F0502020204030204" pitchFamily="34" charset="0"/>
              </a:rPr>
              <a:t>Spotkanie ewaluacyjne</a:t>
            </a:r>
            <a:br>
              <a:rPr lang="pl-PL" sz="1600" b="1" dirty="0">
                <a:latin typeface="Calibri" panose="020F0502020204030204" pitchFamily="34" charset="0"/>
                <a:ea typeface="Aptos" panose="020B0004020202020204" pitchFamily="34" charset="0"/>
                <a:cs typeface="Calibri" panose="020F0502020204030204" pitchFamily="34" charset="0"/>
              </a:rPr>
            </a:br>
            <a:r>
              <a:rPr lang="pl-PL" sz="1600" dirty="0">
                <a:effectLst/>
                <a:latin typeface="Calibri" panose="020F0502020204030204" pitchFamily="34" charset="0"/>
                <a:ea typeface="Aptos" panose="020B0004020202020204" pitchFamily="34" charset="0"/>
                <a:cs typeface="Calibri" panose="020F0502020204030204" pitchFamily="34" charset="0"/>
              </a:rPr>
              <a:t>Zaplanowano spotkanie podsumowujące cały proces, podczas którego zostanie zaprezentowany ostateczny raport. Będzie to także okazja do zaplanowania przyszłych działań oraz omówienia kwestii istotnych dla zespołu nie tylko w kontekście lasów o zwiększonej funkcji społecznej, ale również innych tematów ważnych z punktu widzenia współpracy między lasami społecznymi a interesariuszami. Spotkanie zostało zaplanowane na listopad 2024 roku.</a:t>
            </a:r>
            <a:endParaRPr lang="pl-PL" sz="1400" kern="100" dirty="0">
              <a:effectLst/>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30059355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5" name="Obraz 4" descr="Obraz zawierający ubrania, osoba, w pomieszczeniu, człowiek&#10;&#10;Opis wygenerowany automatycznie">
            <a:extLst>
              <a:ext uri="{FF2B5EF4-FFF2-40B4-BE49-F238E27FC236}">
                <a16:creationId xmlns:a16="http://schemas.microsoft.com/office/drawing/2014/main" id="{30F4D391-4B3C-8478-9D03-4EB6726C6A27}"/>
              </a:ext>
            </a:extLst>
          </p:cNvPr>
          <p:cNvPicPr>
            <a:picLocks noChangeAspect="1"/>
          </p:cNvPicPr>
          <p:nvPr/>
        </p:nvPicPr>
        <p:blipFill>
          <a:blip r:embed="rId3"/>
          <a:stretch>
            <a:fillRect/>
          </a:stretch>
        </p:blipFill>
        <p:spPr>
          <a:xfrm>
            <a:off x="543209" y="271605"/>
            <a:ext cx="3742098" cy="2806574"/>
          </a:xfrm>
          <a:prstGeom prst="rect">
            <a:avLst/>
          </a:prstGeom>
        </p:spPr>
      </p:pic>
      <p:pic>
        <p:nvPicPr>
          <p:cNvPr id="8" name="Obraz 7" descr="Obraz zawierający w pomieszczeniu, ubrania, człowiek, osoba&#10;&#10;Opis wygenerowany automatycznie">
            <a:extLst>
              <a:ext uri="{FF2B5EF4-FFF2-40B4-BE49-F238E27FC236}">
                <a16:creationId xmlns:a16="http://schemas.microsoft.com/office/drawing/2014/main" id="{A648213C-0248-A32D-5E6C-AF88983FBCFC}"/>
              </a:ext>
            </a:extLst>
          </p:cNvPr>
          <p:cNvPicPr>
            <a:picLocks noChangeAspect="1"/>
          </p:cNvPicPr>
          <p:nvPr/>
        </p:nvPicPr>
        <p:blipFill>
          <a:blip r:embed="rId4"/>
          <a:stretch>
            <a:fillRect/>
          </a:stretch>
        </p:blipFill>
        <p:spPr>
          <a:xfrm>
            <a:off x="4728926" y="271604"/>
            <a:ext cx="3742099" cy="2806574"/>
          </a:xfrm>
          <a:prstGeom prst="rect">
            <a:avLst/>
          </a:prstGeom>
        </p:spPr>
      </p:pic>
      <p:pic>
        <p:nvPicPr>
          <p:cNvPr id="12" name="Obraz 11" descr="Obraz zawierający ubrania, osoba, Ludzka twarz, w pomieszczeniu&#10;&#10;Opis wygenerowany automatycznie">
            <a:extLst>
              <a:ext uri="{FF2B5EF4-FFF2-40B4-BE49-F238E27FC236}">
                <a16:creationId xmlns:a16="http://schemas.microsoft.com/office/drawing/2014/main" id="{6BD12EAA-57CC-251B-E330-6C5EAC7EA649}"/>
              </a:ext>
            </a:extLst>
          </p:cNvPr>
          <p:cNvPicPr>
            <a:picLocks noChangeAspect="1"/>
          </p:cNvPicPr>
          <p:nvPr/>
        </p:nvPicPr>
        <p:blipFill>
          <a:blip r:embed="rId5"/>
          <a:stretch>
            <a:fillRect/>
          </a:stretch>
        </p:blipFill>
        <p:spPr>
          <a:xfrm>
            <a:off x="4728926" y="3349783"/>
            <a:ext cx="3742098" cy="2806574"/>
          </a:xfrm>
          <a:prstGeom prst="rect">
            <a:avLst/>
          </a:prstGeom>
        </p:spPr>
      </p:pic>
      <p:pic>
        <p:nvPicPr>
          <p:cNvPr id="14" name="Obraz 13" descr="Obraz zawierający ubrania, osoba, w pomieszczeniu, człowiek&#10;&#10;Opis wygenerowany automatycznie">
            <a:extLst>
              <a:ext uri="{FF2B5EF4-FFF2-40B4-BE49-F238E27FC236}">
                <a16:creationId xmlns:a16="http://schemas.microsoft.com/office/drawing/2014/main" id="{AFF9ADBF-9EAF-B210-9149-C15763B6ADA4}"/>
              </a:ext>
            </a:extLst>
          </p:cNvPr>
          <p:cNvPicPr>
            <a:picLocks noChangeAspect="1"/>
          </p:cNvPicPr>
          <p:nvPr/>
        </p:nvPicPr>
        <p:blipFill>
          <a:blip r:embed="rId6"/>
          <a:stretch>
            <a:fillRect/>
          </a:stretch>
        </p:blipFill>
        <p:spPr>
          <a:xfrm>
            <a:off x="543209" y="3349782"/>
            <a:ext cx="3742098" cy="2806573"/>
          </a:xfrm>
          <a:prstGeom prst="rect">
            <a:avLst/>
          </a:prstGeom>
        </p:spPr>
      </p:pic>
    </p:spTree>
    <p:extLst>
      <p:ext uri="{BB962C8B-B14F-4D97-AF65-F5344CB8AC3E}">
        <p14:creationId xmlns:p14="http://schemas.microsoft.com/office/powerpoint/2010/main" val="24382008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15F51"/>
        </a:solidFill>
        <a:effectLst/>
      </p:bgPr>
    </p:bg>
    <p:spTree>
      <p:nvGrpSpPr>
        <p:cNvPr id="1" name="Shape 149"/>
        <p:cNvGrpSpPr/>
        <p:nvPr/>
      </p:nvGrpSpPr>
      <p:grpSpPr>
        <a:xfrm>
          <a:off x="0" y="0"/>
          <a:ext cx="0" cy="0"/>
          <a:chOff x="0" y="0"/>
          <a:chExt cx="0" cy="0"/>
        </a:xfrm>
      </p:grpSpPr>
      <p:sp>
        <p:nvSpPr>
          <p:cNvPr id="150" name="Google Shape;150;p9"/>
          <p:cNvSpPr txBox="1"/>
          <p:nvPr/>
        </p:nvSpPr>
        <p:spPr>
          <a:xfrm>
            <a:off x="1637976" y="2854538"/>
            <a:ext cx="6039262" cy="1023357"/>
          </a:xfrm>
          <a:prstGeom prst="rect">
            <a:avLst/>
          </a:prstGeom>
          <a:noFill/>
          <a:ln>
            <a:noFill/>
          </a:ln>
        </p:spPr>
        <p:txBody>
          <a:bodyPr spcFirstLastPara="1" wrap="square" lIns="0" tIns="0" rIns="0" bIns="0" anchor="t" anchorCtr="0">
            <a:spAutoFit/>
          </a:bodyPr>
          <a:lstStyle/>
          <a:p>
            <a:pPr>
              <a:lnSpc>
                <a:spcPct val="119294"/>
              </a:lnSpc>
              <a:buSzPts val="5587"/>
            </a:pPr>
            <a:r>
              <a:rPr lang="en-US" sz="2794" b="1">
                <a:solidFill>
                  <a:srgbClr val="FFFFFF"/>
                </a:solidFill>
                <a:latin typeface="Calibri"/>
                <a:ea typeface="Calibri"/>
                <a:cs typeface="Calibri"/>
                <a:sym typeface="Calibri"/>
              </a:rPr>
              <a:t>3 |</a:t>
            </a:r>
            <a:r>
              <a:rPr lang="en-US" sz="2794" b="1" err="1">
                <a:solidFill>
                  <a:srgbClr val="FFFFFF"/>
                </a:solidFill>
                <a:latin typeface="Calibri"/>
                <a:ea typeface="Calibri"/>
                <a:cs typeface="Calibri"/>
                <a:sym typeface="Calibri"/>
              </a:rPr>
              <a:t>Kalendarium</a:t>
            </a:r>
            <a:r>
              <a:rPr lang="pl-PL" sz="2794" b="1">
                <a:solidFill>
                  <a:srgbClr val="FFFFFF"/>
                </a:solidFill>
                <a:latin typeface="Calibri"/>
                <a:ea typeface="Calibri"/>
                <a:cs typeface="Calibri"/>
                <a:sym typeface="Calibri"/>
              </a:rPr>
              <a:t> prac lokalnych zespołów ds. lasów społecznych</a:t>
            </a:r>
            <a:endParaRPr sz="700"/>
          </a:p>
        </p:txBody>
      </p:sp>
    </p:spTree>
    <p:extLst>
      <p:ext uri="{BB962C8B-B14F-4D97-AF65-F5344CB8AC3E}">
        <p14:creationId xmlns:p14="http://schemas.microsoft.com/office/powerpoint/2010/main" val="26112389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g2eddee12cb1_0_147"/>
          <p:cNvSpPr txBox="1">
            <a:spLocks noGrp="1"/>
          </p:cNvSpPr>
          <p:nvPr>
            <p:ph type="title"/>
          </p:nvPr>
        </p:nvSpPr>
        <p:spPr>
          <a:xfrm>
            <a:off x="606832" y="1316165"/>
            <a:ext cx="7887300" cy="762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pl-PL"/>
              <a:t>Kalendarium</a:t>
            </a:r>
            <a:endParaRPr/>
          </a:p>
        </p:txBody>
      </p:sp>
      <p:sp>
        <p:nvSpPr>
          <p:cNvPr id="152" name="Google Shape;152;g2eddee12cb1_0_147"/>
          <p:cNvSpPr txBox="1">
            <a:spLocks noGrp="1"/>
          </p:cNvSpPr>
          <p:nvPr>
            <p:ph type="body" idx="1"/>
          </p:nvPr>
        </p:nvSpPr>
        <p:spPr>
          <a:xfrm>
            <a:off x="606832" y="1955500"/>
            <a:ext cx="7887300" cy="4219057"/>
          </a:xfrm>
          <a:prstGeom prst="rect">
            <a:avLst/>
          </a:prstGeom>
          <a:noFill/>
          <a:ln>
            <a:noFill/>
          </a:ln>
        </p:spPr>
        <p:txBody>
          <a:bodyPr spcFirstLastPara="1" wrap="square" lIns="91425" tIns="45700" rIns="91425" bIns="45700" anchor="t" anchorCtr="0">
            <a:noAutofit/>
          </a:bodyPr>
          <a:lstStyle/>
          <a:p>
            <a:pPr marL="342900" lvl="0" indent="-342900">
              <a:lnSpc>
                <a:spcPct val="150000"/>
              </a:lnSpc>
              <a:spcBef>
                <a:spcPts val="0"/>
              </a:spcBef>
              <a:buSzPts val="2300"/>
              <a:buFont typeface="Arial" panose="020B0604020202020204" pitchFamily="34" charset="0"/>
              <a:buChar char="•"/>
              <a:defRPr/>
            </a:pPr>
            <a:r>
              <a:rPr lang="pl-PL" sz="1700" dirty="0">
                <a:solidFill>
                  <a:srgbClr val="000000"/>
                </a:solidFill>
                <a:latin typeface="Calibri" panose="020F0502020204030204" pitchFamily="34" charset="0"/>
              </a:rPr>
              <a:t>Spotkanie informacyjne| 16 września 2024 r., 11.00 – 13.00</a:t>
            </a:r>
          </a:p>
          <a:p>
            <a:pPr marL="457200" lvl="1" indent="0">
              <a:lnSpc>
                <a:spcPct val="150000"/>
              </a:lnSpc>
              <a:spcBef>
                <a:spcPts val="0"/>
              </a:spcBef>
              <a:buSzPts val="2300"/>
              <a:buNone/>
              <a:defRPr/>
            </a:pPr>
            <a:r>
              <a:rPr lang="pl-PL" sz="1065" dirty="0">
                <a:solidFill>
                  <a:srgbClr val="000000"/>
                </a:solidFill>
                <a:latin typeface="Calibri" panose="020F0502020204030204" pitchFamily="34" charset="0"/>
              </a:rPr>
              <a:t>Spotkanie wprowadzające do procesu, podzielone na dwie części. Pierwsza obejmowała wystąpienia przedstawicieli administracji, Sejmu, RDLP i </a:t>
            </a:r>
            <a:r>
              <a:rPr lang="pl-PL" sz="1065" dirty="0" err="1">
                <a:solidFill>
                  <a:srgbClr val="000000"/>
                </a:solidFill>
                <a:latin typeface="Calibri" panose="020F0502020204030204" pitchFamily="34" charset="0"/>
              </a:rPr>
              <a:t>MKiŚ</a:t>
            </a:r>
            <a:r>
              <a:rPr lang="pl-PL" sz="1065" dirty="0">
                <a:solidFill>
                  <a:srgbClr val="000000"/>
                </a:solidFill>
                <a:latin typeface="Calibri" panose="020F0502020204030204" pitchFamily="34" charset="0"/>
              </a:rPr>
              <a:t>, druga – debatę z udziałem ekspertów, w tym reprezentantów nauki, lokalnych władz oraz organizacji związanych z leśnictwem.</a:t>
            </a:r>
          </a:p>
          <a:p>
            <a:pPr marL="342900" indent="-342900">
              <a:lnSpc>
                <a:spcPct val="150000"/>
              </a:lnSpc>
              <a:spcBef>
                <a:spcPts val="0"/>
              </a:spcBef>
              <a:buSzPts val="2300"/>
              <a:buFont typeface="Arial" panose="020B0604020202020204" pitchFamily="34" charset="0"/>
              <a:buChar char="•"/>
              <a:defRPr/>
            </a:pPr>
            <a:r>
              <a:rPr lang="pl-PL" sz="1700" dirty="0">
                <a:solidFill>
                  <a:srgbClr val="000000"/>
                </a:solidFill>
                <a:latin typeface="Calibri" panose="020F0502020204030204" pitchFamily="34" charset="0"/>
              </a:rPr>
              <a:t>Praca grup roboczych| 23 września – 2 października 2024 r.</a:t>
            </a:r>
          </a:p>
          <a:p>
            <a:pPr marL="457200" lvl="1" indent="0">
              <a:lnSpc>
                <a:spcPct val="150000"/>
              </a:lnSpc>
              <a:spcBef>
                <a:spcPts val="0"/>
              </a:spcBef>
              <a:buSzPts val="2300"/>
              <a:buNone/>
              <a:defRPr/>
            </a:pPr>
            <a:r>
              <a:rPr lang="pl-PL" sz="1065" dirty="0">
                <a:solidFill>
                  <a:srgbClr val="000000"/>
                </a:solidFill>
                <a:latin typeface="Calibri" panose="020F0502020204030204" pitchFamily="34" charset="0"/>
              </a:rPr>
              <a:t>Spotkania w formie warsztatów z podziałem na lokalizacje tj. Toruń (nadleśnictwa Dobrzejewice, Gniewkowo, Toruń i </a:t>
            </a:r>
            <a:r>
              <a:rPr lang="pl-PL" sz="1065" dirty="0" err="1">
                <a:solidFill>
                  <a:srgbClr val="000000"/>
                </a:solidFill>
                <a:latin typeface="Calibri" panose="020F0502020204030204" pitchFamily="34" charset="0"/>
              </a:rPr>
              <a:t>Cierpiszewo</a:t>
            </a:r>
            <a:r>
              <a:rPr lang="pl-PL" sz="1065" dirty="0">
                <a:solidFill>
                  <a:srgbClr val="000000"/>
                </a:solidFill>
                <a:latin typeface="Calibri" panose="020F0502020204030204" pitchFamily="34" charset="0"/>
              </a:rPr>
              <a:t>), Bydgoszcz Południe (nadleśnictwa: Bydgoszcz i Solec Kujawski), Bydgoszcz Północ (nadleśnictwa: Żołędowo i Toruń – w części Ostromecko). </a:t>
            </a:r>
          </a:p>
          <a:p>
            <a:pPr marL="342900" lvl="0" indent="-342900">
              <a:lnSpc>
                <a:spcPct val="150000"/>
              </a:lnSpc>
              <a:spcBef>
                <a:spcPts val="0"/>
              </a:spcBef>
              <a:buSzPts val="2300"/>
              <a:buFont typeface="Arial" panose="020B0604020202020204" pitchFamily="34" charset="0"/>
              <a:buChar char="•"/>
              <a:defRPr/>
            </a:pPr>
            <a:r>
              <a:rPr lang="pl-PL" sz="1700" dirty="0">
                <a:solidFill>
                  <a:srgbClr val="000000"/>
                </a:solidFill>
                <a:latin typeface="Calibri" panose="020F0502020204030204" pitchFamily="34" charset="0"/>
              </a:rPr>
              <a:t>Raport częściowy ze spotkań| 18 października 2024 r.</a:t>
            </a:r>
          </a:p>
          <a:p>
            <a:pPr marL="457200" lvl="1" indent="0">
              <a:lnSpc>
                <a:spcPct val="150000"/>
              </a:lnSpc>
              <a:spcBef>
                <a:spcPts val="0"/>
              </a:spcBef>
              <a:buSzPts val="2300"/>
              <a:buNone/>
              <a:defRPr/>
            </a:pPr>
            <a:r>
              <a:rPr lang="pl-PL" sz="1065" dirty="0">
                <a:solidFill>
                  <a:srgbClr val="000000"/>
                </a:solidFill>
                <a:latin typeface="Calibri" panose="020F0502020204030204" pitchFamily="34" charset="0"/>
              </a:rPr>
              <a:t>Przesłanie raportu częściowego wraz z mapami do wszystkich członków zespołu. </a:t>
            </a:r>
          </a:p>
          <a:p>
            <a:pPr marL="342900" lvl="0" indent="-342900">
              <a:lnSpc>
                <a:spcPct val="150000"/>
              </a:lnSpc>
              <a:spcBef>
                <a:spcPts val="0"/>
              </a:spcBef>
              <a:buSzPts val="2300"/>
              <a:buFont typeface="Arial" panose="020B0604020202020204" pitchFamily="34" charset="0"/>
              <a:buChar char="•"/>
              <a:defRPr/>
            </a:pPr>
            <a:r>
              <a:rPr lang="pl-PL" sz="1700" dirty="0">
                <a:solidFill>
                  <a:srgbClr val="000000"/>
                </a:solidFill>
                <a:latin typeface="Calibri" panose="020F0502020204030204" pitchFamily="34" charset="0"/>
              </a:rPr>
              <a:t>Raport z dialogu| 30 października 2024</a:t>
            </a:r>
          </a:p>
          <a:p>
            <a:pPr marL="457200" lvl="1" indent="0">
              <a:lnSpc>
                <a:spcPct val="150000"/>
              </a:lnSpc>
              <a:spcBef>
                <a:spcPts val="0"/>
              </a:spcBef>
              <a:buSzPts val="2300"/>
              <a:buNone/>
              <a:defRPr/>
            </a:pPr>
            <a:r>
              <a:rPr lang="pl-PL" sz="1065" dirty="0">
                <a:solidFill>
                  <a:srgbClr val="000000"/>
                </a:solidFill>
                <a:latin typeface="Calibri" panose="020F0502020204030204" pitchFamily="34" charset="0"/>
              </a:rPr>
              <a:t>Przesłanie raportu do Wojewody Kujawsko-Pomorskiego.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15F51"/>
        </a:solidFill>
        <a:effectLst/>
      </p:bgPr>
    </p:bg>
    <p:spTree>
      <p:nvGrpSpPr>
        <p:cNvPr id="1" name="Shape 161"/>
        <p:cNvGrpSpPr/>
        <p:nvPr/>
      </p:nvGrpSpPr>
      <p:grpSpPr>
        <a:xfrm>
          <a:off x="0" y="0"/>
          <a:ext cx="0" cy="0"/>
          <a:chOff x="0" y="0"/>
          <a:chExt cx="0" cy="0"/>
        </a:xfrm>
      </p:grpSpPr>
      <p:sp>
        <p:nvSpPr>
          <p:cNvPr id="162" name="Google Shape;162;p28"/>
          <p:cNvSpPr txBox="1"/>
          <p:nvPr/>
        </p:nvSpPr>
        <p:spPr>
          <a:xfrm>
            <a:off x="1637976" y="2854538"/>
            <a:ext cx="6039262" cy="1535036"/>
          </a:xfrm>
          <a:prstGeom prst="rect">
            <a:avLst/>
          </a:prstGeom>
          <a:noFill/>
          <a:ln>
            <a:noFill/>
          </a:ln>
        </p:spPr>
        <p:txBody>
          <a:bodyPr spcFirstLastPara="1" wrap="square" lIns="0" tIns="0" rIns="0" bIns="0" anchor="t" anchorCtr="0">
            <a:spAutoFit/>
          </a:bodyPr>
          <a:lstStyle/>
          <a:p>
            <a:pPr>
              <a:lnSpc>
                <a:spcPct val="119294"/>
              </a:lnSpc>
              <a:buSzPts val="5587"/>
            </a:pPr>
            <a:r>
              <a:rPr lang="en-US" sz="2750" b="1" dirty="0">
                <a:solidFill>
                  <a:srgbClr val="FFFFFF"/>
                </a:solidFill>
                <a:latin typeface="Calibri"/>
                <a:ea typeface="Calibri"/>
                <a:cs typeface="Calibri"/>
                <a:sym typeface="Calibri"/>
              </a:rPr>
              <a:t>4 |</a:t>
            </a:r>
            <a:r>
              <a:rPr lang="en-US" sz="2750" b="1" dirty="0" err="1">
                <a:solidFill>
                  <a:srgbClr val="FFFFFF"/>
                </a:solidFill>
                <a:latin typeface="Calibri"/>
                <a:ea typeface="Calibri"/>
                <a:cs typeface="Calibri"/>
                <a:sym typeface="Calibri"/>
              </a:rPr>
              <a:t>Uczestnicy</a:t>
            </a:r>
            <a:r>
              <a:rPr lang="en-US" sz="2750" b="1" dirty="0">
                <a:solidFill>
                  <a:srgbClr val="FFFFFF"/>
                </a:solidFill>
                <a:latin typeface="Calibri"/>
                <a:ea typeface="Calibri"/>
                <a:cs typeface="Calibri"/>
                <a:sym typeface="Calibri"/>
              </a:rPr>
              <a:t> </a:t>
            </a:r>
            <a:r>
              <a:rPr lang="pl-PL" sz="2750" b="1" dirty="0">
                <a:solidFill>
                  <a:srgbClr val="FFFFFF"/>
                </a:solidFill>
                <a:latin typeface="Calibri"/>
                <a:ea typeface="Calibri"/>
                <a:cs typeface="Calibri"/>
                <a:sym typeface="Calibri"/>
              </a:rPr>
              <a:t>biorący udział w pracach lokalnego zespołu ds. lasów o wiodącej funkcji społecznej</a:t>
            </a:r>
            <a:endParaRPr sz="2750" dirty="0"/>
          </a:p>
        </p:txBody>
      </p:sp>
    </p:spTree>
    <p:extLst>
      <p:ext uri="{BB962C8B-B14F-4D97-AF65-F5344CB8AC3E}">
        <p14:creationId xmlns:p14="http://schemas.microsoft.com/office/powerpoint/2010/main" val="1777699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15F51"/>
        </a:solidFill>
        <a:effectLst/>
      </p:bgPr>
    </p:bg>
    <p:spTree>
      <p:nvGrpSpPr>
        <p:cNvPr id="1" name="Shape 91"/>
        <p:cNvGrpSpPr/>
        <p:nvPr/>
      </p:nvGrpSpPr>
      <p:grpSpPr>
        <a:xfrm>
          <a:off x="0" y="0"/>
          <a:ext cx="0" cy="0"/>
          <a:chOff x="0" y="0"/>
          <a:chExt cx="0" cy="0"/>
        </a:xfrm>
      </p:grpSpPr>
      <p:sp>
        <p:nvSpPr>
          <p:cNvPr id="92" name="Google Shape;92;p2"/>
          <p:cNvSpPr txBox="1"/>
          <p:nvPr/>
        </p:nvSpPr>
        <p:spPr>
          <a:xfrm>
            <a:off x="1637976" y="2854538"/>
            <a:ext cx="6669450" cy="1023357"/>
          </a:xfrm>
          <a:prstGeom prst="rect">
            <a:avLst/>
          </a:prstGeom>
          <a:noFill/>
          <a:ln>
            <a:noFill/>
          </a:ln>
        </p:spPr>
        <p:txBody>
          <a:bodyPr spcFirstLastPara="1" wrap="square" lIns="0" tIns="0" rIns="0" bIns="0" anchor="t" anchorCtr="0">
            <a:spAutoFit/>
          </a:bodyPr>
          <a:lstStyle/>
          <a:p>
            <a:pPr>
              <a:lnSpc>
                <a:spcPct val="119294"/>
              </a:lnSpc>
              <a:buSzPts val="5587"/>
            </a:pPr>
            <a:r>
              <a:rPr lang="en-US" sz="2750" b="1" dirty="0">
                <a:solidFill>
                  <a:srgbClr val="FFFFFF"/>
                </a:solidFill>
                <a:latin typeface="Calibri"/>
                <a:ea typeface="Calibri"/>
                <a:cs typeface="Calibri"/>
                <a:sym typeface="Calibri"/>
              </a:rPr>
              <a:t>1 | </a:t>
            </a:r>
            <a:r>
              <a:rPr lang="en-US" sz="2750" b="1" dirty="0" err="1">
                <a:solidFill>
                  <a:srgbClr val="FFFFFF"/>
                </a:solidFill>
                <a:latin typeface="Calibri"/>
                <a:ea typeface="Calibri"/>
                <a:cs typeface="Calibri"/>
                <a:sym typeface="Calibri"/>
              </a:rPr>
              <a:t>Czego</a:t>
            </a:r>
            <a:r>
              <a:rPr lang="en-US" sz="2750" b="1" dirty="0">
                <a:solidFill>
                  <a:srgbClr val="FFFFFF"/>
                </a:solidFill>
                <a:latin typeface="Calibri"/>
                <a:ea typeface="Calibri"/>
                <a:cs typeface="Calibri"/>
                <a:sym typeface="Calibri"/>
              </a:rPr>
              <a:t> </a:t>
            </a:r>
            <a:r>
              <a:rPr lang="en-US" sz="2750" b="1" dirty="0" err="1">
                <a:solidFill>
                  <a:srgbClr val="FFFFFF"/>
                </a:solidFill>
                <a:latin typeface="Calibri"/>
                <a:ea typeface="Calibri"/>
                <a:cs typeface="Calibri"/>
                <a:sym typeface="Calibri"/>
              </a:rPr>
              <a:t>dotyczył</a:t>
            </a:r>
            <a:r>
              <a:rPr lang="en-US" sz="2750" b="1" dirty="0">
                <a:solidFill>
                  <a:srgbClr val="FFFFFF"/>
                </a:solidFill>
                <a:latin typeface="Calibri"/>
                <a:ea typeface="Calibri"/>
                <a:cs typeface="Calibri"/>
                <a:sym typeface="Calibri"/>
              </a:rPr>
              <a:t> </a:t>
            </a:r>
            <a:r>
              <a:rPr lang="pl-PL" sz="2750" b="1" dirty="0">
                <a:solidFill>
                  <a:srgbClr val="FFFFFF"/>
                </a:solidFill>
                <a:latin typeface="Calibri"/>
                <a:ea typeface="Calibri"/>
                <a:cs typeface="Calibri"/>
                <a:sym typeface="Calibri"/>
              </a:rPr>
              <a:t>pilotaż w sprawie lasów </a:t>
            </a:r>
            <a:br>
              <a:rPr lang="pl-PL" sz="2750" b="1" dirty="0">
                <a:latin typeface="Calibri"/>
                <a:ea typeface="Calibri"/>
                <a:cs typeface="Calibri"/>
              </a:rPr>
            </a:br>
            <a:r>
              <a:rPr lang="pl-PL" sz="2750" b="1" dirty="0">
                <a:solidFill>
                  <a:srgbClr val="FFFFFF"/>
                </a:solidFill>
                <a:latin typeface="Calibri"/>
                <a:ea typeface="Calibri"/>
                <a:cs typeface="Calibri"/>
                <a:sym typeface="Calibri"/>
              </a:rPr>
              <a:t>o wiodącej funkcji społecznej </a:t>
            </a:r>
            <a:endParaRPr sz="2750" dirty="0"/>
          </a:p>
        </p:txBody>
      </p:sp>
    </p:spTree>
    <p:extLst>
      <p:ext uri="{BB962C8B-B14F-4D97-AF65-F5344CB8AC3E}">
        <p14:creationId xmlns:p14="http://schemas.microsoft.com/office/powerpoint/2010/main" val="26718991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g2eddee12cb1_0_147"/>
          <p:cNvSpPr txBox="1">
            <a:spLocks noGrp="1"/>
          </p:cNvSpPr>
          <p:nvPr>
            <p:ph type="title"/>
          </p:nvPr>
        </p:nvSpPr>
        <p:spPr>
          <a:xfrm>
            <a:off x="2404935" y="334383"/>
            <a:ext cx="7887300" cy="762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pl-PL"/>
              <a:t>Uczestnicy</a:t>
            </a:r>
            <a:endParaRPr/>
          </a:p>
        </p:txBody>
      </p:sp>
      <p:sp>
        <p:nvSpPr>
          <p:cNvPr id="2" name="pole tekstowe 1">
            <a:extLst>
              <a:ext uri="{FF2B5EF4-FFF2-40B4-BE49-F238E27FC236}">
                <a16:creationId xmlns:a16="http://schemas.microsoft.com/office/drawing/2014/main" id="{1AD4AEB3-FAC6-2117-3265-71A6EBB41AF7}"/>
              </a:ext>
            </a:extLst>
          </p:cNvPr>
          <p:cNvSpPr txBox="1"/>
          <p:nvPr/>
        </p:nvSpPr>
        <p:spPr>
          <a:xfrm>
            <a:off x="448469" y="1539070"/>
            <a:ext cx="8252775" cy="41857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1600" b="1" dirty="0">
                <a:latin typeface="Calibri" panose="020F0502020204030204" pitchFamily="34" charset="0"/>
              </a:rPr>
              <a:t>Członkowie Zespołu ds. Lasów Społecznych </a:t>
            </a:r>
            <a:r>
              <a:rPr lang="pl-PL" sz="1600" dirty="0">
                <a:latin typeface="Calibri" panose="020F0502020204030204" pitchFamily="34" charset="0"/>
              </a:rPr>
              <a:t>zostali wyznaczeni i zaakceptowani przez Ministerstwo Klimatu i Środowiska. Pełna lista członków zespołu znajduje się w Załączniku 2 niniejszego raportu. </a:t>
            </a:r>
          </a:p>
          <a:p>
            <a:endParaRPr lang="pl-PL" sz="1600" dirty="0">
              <a:latin typeface="Calibri" panose="020F0502020204030204" pitchFamily="34" charset="0"/>
            </a:endParaRPr>
          </a:p>
          <a:p>
            <a:r>
              <a:rPr lang="pl-PL" sz="1600" dirty="0">
                <a:latin typeface="Calibri" panose="020F0502020204030204" pitchFamily="34" charset="0"/>
              </a:rPr>
              <a:t>W pierwszym spotkaniu informacyjnym, które miało miejsce 16 września 2024 roku w Urzędzie Wojewódzkim w Bydgoszczy, uczestniczyło 45 osób. </a:t>
            </a:r>
          </a:p>
          <a:p>
            <a:endParaRPr lang="pl-PL" sz="1600" dirty="0">
              <a:latin typeface="Calibri" panose="020F0502020204030204" pitchFamily="34" charset="0"/>
            </a:endParaRPr>
          </a:p>
          <a:p>
            <a:r>
              <a:rPr lang="pl-PL" sz="1600" dirty="0">
                <a:latin typeface="Calibri" panose="020F0502020204030204" pitchFamily="34" charset="0"/>
              </a:rPr>
              <a:t>W warsztatach poświęconych tematyce lasów społecznych udział wzięło: </a:t>
            </a:r>
          </a:p>
          <a:p>
            <a:pPr marL="285750" indent="-285750">
              <a:buFont typeface="Arial" panose="020B0604020202020204" pitchFamily="34" charset="0"/>
              <a:buChar char="•"/>
            </a:pPr>
            <a:r>
              <a:rPr lang="pl-PL" dirty="0">
                <a:latin typeface="Calibri" panose="020F0502020204030204" pitchFamily="34" charset="0"/>
              </a:rPr>
              <a:t>20 osób na spotkaniu dotyczącym Nadleśnictw Dobrzejewice, Gniewkowo, Toruń oraz </a:t>
            </a:r>
            <a:r>
              <a:rPr lang="pl-PL" dirty="0" err="1">
                <a:latin typeface="Calibri" panose="020F0502020204030204" pitchFamily="34" charset="0"/>
              </a:rPr>
              <a:t>Cierpiszewo</a:t>
            </a:r>
            <a:r>
              <a:rPr lang="pl-PL" dirty="0">
                <a:latin typeface="Calibri" panose="020F0502020204030204" pitchFamily="34" charset="0"/>
              </a:rPr>
              <a:t>,</a:t>
            </a:r>
          </a:p>
          <a:p>
            <a:pPr marL="285750" indent="-285750">
              <a:buFont typeface="Arial" panose="020B0604020202020204" pitchFamily="34" charset="0"/>
              <a:buChar char="•"/>
            </a:pPr>
            <a:r>
              <a:rPr lang="pl-PL" dirty="0">
                <a:latin typeface="Calibri" panose="020F0502020204030204" pitchFamily="34" charset="0"/>
              </a:rPr>
              <a:t>19 osób na spotkaniu dotyczącym Nadleśnictw Bydgoszcz i Solec Kujawski,</a:t>
            </a:r>
          </a:p>
          <a:p>
            <a:pPr marL="285750" indent="-285750">
              <a:buFont typeface="Arial" panose="020B0604020202020204" pitchFamily="34" charset="0"/>
              <a:buChar char="•"/>
            </a:pPr>
            <a:r>
              <a:rPr lang="pl-PL" dirty="0">
                <a:latin typeface="Calibri" panose="020F0502020204030204" pitchFamily="34" charset="0"/>
              </a:rPr>
              <a:t>18 osób na spotkaniu dotyczącym Nadleśnictw Żołędowo i Toruń (część Ostromecko). </a:t>
            </a:r>
          </a:p>
          <a:p>
            <a:endParaRPr lang="pl-PL" sz="1600" dirty="0">
              <a:latin typeface="Calibri" panose="020F0502020204030204" pitchFamily="34" charset="0"/>
            </a:endParaRPr>
          </a:p>
          <a:p>
            <a:r>
              <a:rPr lang="pl-PL" sz="1600" dirty="0">
                <a:latin typeface="Calibri" panose="020F0502020204030204" pitchFamily="34" charset="0"/>
              </a:rPr>
              <a:t>Na pierwsze spotkanie członkowie zespołu zostali zaproszeni przez Wojewodę. Natomiast na spotkania warsztatowe uczestnicy zapisywali się na listy dostępne podczas spotkania informacyjnego w Urzędzie Wojewódzkim, wybierając obszary zgodnie ze swoimi preferencjami. Dodatkowo, minimum 3 dni przed każdym planowanym spotkaniem, RDLP w Toruniu wysyłała maile przypominające z zachętą do wzięcia udziału w spotkaniach warsztatowych.</a:t>
            </a:r>
          </a:p>
        </p:txBody>
      </p:sp>
    </p:spTree>
    <p:extLst>
      <p:ext uri="{BB962C8B-B14F-4D97-AF65-F5344CB8AC3E}">
        <p14:creationId xmlns:p14="http://schemas.microsoft.com/office/powerpoint/2010/main" val="753079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5" name="Obraz 4" descr="Obraz zawierający ubrania, osoba, Uczenie się, człowiek&#10;&#10;Opis wygenerowany automatycznie">
            <a:extLst>
              <a:ext uri="{FF2B5EF4-FFF2-40B4-BE49-F238E27FC236}">
                <a16:creationId xmlns:a16="http://schemas.microsoft.com/office/drawing/2014/main" id="{89BD7ACA-9FD5-E079-18C2-4A943716FF90}"/>
              </a:ext>
            </a:extLst>
          </p:cNvPr>
          <p:cNvPicPr>
            <a:picLocks noChangeAspect="1"/>
          </p:cNvPicPr>
          <p:nvPr/>
        </p:nvPicPr>
        <p:blipFill>
          <a:blip r:embed="rId3"/>
          <a:stretch>
            <a:fillRect/>
          </a:stretch>
        </p:blipFill>
        <p:spPr>
          <a:xfrm>
            <a:off x="153909" y="3573856"/>
            <a:ext cx="4179684" cy="3134763"/>
          </a:xfrm>
          <a:prstGeom prst="rect">
            <a:avLst/>
          </a:prstGeom>
        </p:spPr>
      </p:pic>
      <p:pic>
        <p:nvPicPr>
          <p:cNvPr id="8" name="Obraz 7" descr="Obraz zawierający ubrania, w pomieszczeniu, osoba, tekst&#10;&#10;Opis wygenerowany automatycznie">
            <a:extLst>
              <a:ext uri="{FF2B5EF4-FFF2-40B4-BE49-F238E27FC236}">
                <a16:creationId xmlns:a16="http://schemas.microsoft.com/office/drawing/2014/main" id="{09DD8747-8A28-8E91-BC5D-07AE429F59E4}"/>
              </a:ext>
            </a:extLst>
          </p:cNvPr>
          <p:cNvPicPr>
            <a:picLocks noChangeAspect="1"/>
          </p:cNvPicPr>
          <p:nvPr/>
        </p:nvPicPr>
        <p:blipFill>
          <a:blip r:embed="rId4"/>
          <a:stretch>
            <a:fillRect/>
          </a:stretch>
        </p:blipFill>
        <p:spPr>
          <a:xfrm>
            <a:off x="4725909" y="3573856"/>
            <a:ext cx="4179683" cy="3134762"/>
          </a:xfrm>
          <a:prstGeom prst="rect">
            <a:avLst/>
          </a:prstGeom>
        </p:spPr>
      </p:pic>
      <p:pic>
        <p:nvPicPr>
          <p:cNvPr id="10" name="Obraz 9" descr="Obraz zawierający ubrania, osoba, człowiek, Ludzka twarz&#10;&#10;Opis wygenerowany automatycznie">
            <a:extLst>
              <a:ext uri="{FF2B5EF4-FFF2-40B4-BE49-F238E27FC236}">
                <a16:creationId xmlns:a16="http://schemas.microsoft.com/office/drawing/2014/main" id="{9E4C2117-E079-B327-2CE2-DDA006A4B915}"/>
              </a:ext>
            </a:extLst>
          </p:cNvPr>
          <p:cNvPicPr>
            <a:picLocks noChangeAspect="1"/>
          </p:cNvPicPr>
          <p:nvPr/>
        </p:nvPicPr>
        <p:blipFill>
          <a:blip r:embed="rId5"/>
          <a:stretch>
            <a:fillRect/>
          </a:stretch>
        </p:blipFill>
        <p:spPr>
          <a:xfrm>
            <a:off x="153909" y="144856"/>
            <a:ext cx="4179683" cy="3134762"/>
          </a:xfrm>
          <a:prstGeom prst="rect">
            <a:avLst/>
          </a:prstGeom>
        </p:spPr>
      </p:pic>
      <p:pic>
        <p:nvPicPr>
          <p:cNvPr id="12" name="Obraz 11" descr="Obraz zawierający ubrania, osoba, Ludzka twarz, człowiek&#10;&#10;Opis wygenerowany automatycznie">
            <a:extLst>
              <a:ext uri="{FF2B5EF4-FFF2-40B4-BE49-F238E27FC236}">
                <a16:creationId xmlns:a16="http://schemas.microsoft.com/office/drawing/2014/main" id="{673606D4-EB7C-0A40-24AA-D91ADC0462F3}"/>
              </a:ext>
            </a:extLst>
          </p:cNvPr>
          <p:cNvPicPr>
            <a:picLocks noChangeAspect="1"/>
          </p:cNvPicPr>
          <p:nvPr/>
        </p:nvPicPr>
        <p:blipFill>
          <a:blip r:embed="rId6"/>
          <a:stretch>
            <a:fillRect/>
          </a:stretch>
        </p:blipFill>
        <p:spPr>
          <a:xfrm>
            <a:off x="4725909" y="144856"/>
            <a:ext cx="4179683" cy="3134762"/>
          </a:xfrm>
          <a:prstGeom prst="rect">
            <a:avLst/>
          </a:prstGeom>
        </p:spPr>
      </p:pic>
    </p:spTree>
    <p:extLst>
      <p:ext uri="{BB962C8B-B14F-4D97-AF65-F5344CB8AC3E}">
        <p14:creationId xmlns:p14="http://schemas.microsoft.com/office/powerpoint/2010/main" val="5647905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g2eddee12cb1_0_147"/>
          <p:cNvSpPr txBox="1">
            <a:spLocks noGrp="1"/>
          </p:cNvSpPr>
          <p:nvPr>
            <p:ph type="title"/>
          </p:nvPr>
        </p:nvSpPr>
        <p:spPr>
          <a:xfrm>
            <a:off x="2058798" y="452482"/>
            <a:ext cx="6723063" cy="762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4400"/>
              <a:buFont typeface="Play"/>
              <a:buNone/>
            </a:pPr>
            <a:r>
              <a:rPr lang="pl-PL"/>
              <a:t>Jak informowaliśmy o pilotażu szerszą społeczność</a:t>
            </a:r>
            <a:endParaRPr/>
          </a:p>
        </p:txBody>
      </p:sp>
      <p:sp>
        <p:nvSpPr>
          <p:cNvPr id="152" name="Google Shape;152;g2eddee12cb1_0_147"/>
          <p:cNvSpPr txBox="1">
            <a:spLocks noGrp="1"/>
          </p:cNvSpPr>
          <p:nvPr>
            <p:ph type="body" idx="1"/>
          </p:nvPr>
        </p:nvSpPr>
        <p:spPr>
          <a:xfrm>
            <a:off x="425763" y="1657811"/>
            <a:ext cx="7887300" cy="3744736"/>
          </a:xfrm>
          <a:prstGeom prst="rect">
            <a:avLst/>
          </a:prstGeom>
          <a:noFill/>
          <a:ln>
            <a:noFill/>
          </a:ln>
        </p:spPr>
        <p:txBody>
          <a:bodyPr spcFirstLastPara="1" wrap="square" lIns="91425" tIns="45700" rIns="91425" bIns="45700" anchor="t" anchorCtr="0">
            <a:noAutofit/>
          </a:bodyPr>
          <a:lstStyle/>
          <a:p>
            <a:pPr marL="228600" indent="0">
              <a:lnSpc>
                <a:spcPct val="150000"/>
              </a:lnSpc>
              <a:buSzPts val="2300"/>
              <a:defRPr/>
            </a:pPr>
            <a:r>
              <a:rPr lang="pl-PL" sz="1800" dirty="0">
                <a:solidFill>
                  <a:srgbClr val="000000"/>
                </a:solidFill>
                <a:latin typeface="Calibri" panose="020F0502020204030204" pitchFamily="34" charset="0"/>
                <a:cs typeface="Calibri" panose="020F0502020204030204" pitchFamily="34" charset="0"/>
              </a:rPr>
              <a:t>Mieszkańcy byli informowani za pośrednictwem różnych kanałów:</a:t>
            </a:r>
            <a:endParaRPr lang="pl-PL" dirty="0">
              <a:latin typeface="Calibri" panose="020F0502020204030204" pitchFamily="34" charset="0"/>
              <a:cs typeface="Calibri" panose="020F0502020204030204" pitchFamily="34" charset="0"/>
            </a:endParaRPr>
          </a:p>
          <a:p>
            <a:pPr>
              <a:lnSpc>
                <a:spcPct val="150000"/>
              </a:lnSpc>
              <a:buSzPts val="2300"/>
              <a:buFont typeface="Arial" panose="020B0604020202020204" pitchFamily="34" charset="0"/>
              <a:buChar char="•"/>
              <a:defRPr/>
            </a:pPr>
            <a:r>
              <a:rPr lang="pl-PL" sz="1800" b="1" dirty="0">
                <a:solidFill>
                  <a:srgbClr val="000000"/>
                </a:solidFill>
                <a:latin typeface="Calibri" panose="020F0502020204030204" pitchFamily="34" charset="0"/>
                <a:cs typeface="Calibri" panose="020F0502020204030204" pitchFamily="34" charset="0"/>
              </a:rPr>
              <a:t>Strony internetowe</a:t>
            </a:r>
            <a:r>
              <a:rPr lang="pl-PL" sz="1800" dirty="0">
                <a:solidFill>
                  <a:srgbClr val="000000"/>
                </a:solidFill>
                <a:latin typeface="Calibri" panose="020F0502020204030204" pitchFamily="34" charset="0"/>
                <a:cs typeface="Calibri" panose="020F0502020204030204" pitchFamily="34" charset="0"/>
              </a:rPr>
              <a:t>: Informacje były zamieszczane na stronach internetowych Urzędu Wojewódzkiego (UW) oraz Regionalnej Dyrekcji Lasów Państwowych w Toruniu.</a:t>
            </a:r>
            <a:endParaRPr lang="pl-PL" dirty="0">
              <a:latin typeface="Calibri" panose="020F0502020204030204" pitchFamily="34" charset="0"/>
              <a:cs typeface="Calibri" panose="020F0502020204030204" pitchFamily="34" charset="0"/>
            </a:endParaRPr>
          </a:p>
          <a:p>
            <a:pPr>
              <a:lnSpc>
                <a:spcPct val="150000"/>
              </a:lnSpc>
              <a:buSzPts val="2300"/>
              <a:buFont typeface="Arial" panose="020B0604020202020204" pitchFamily="34" charset="0"/>
              <a:buChar char="•"/>
              <a:defRPr/>
            </a:pPr>
            <a:r>
              <a:rPr lang="pl-PL" sz="1800" b="1" dirty="0">
                <a:solidFill>
                  <a:srgbClr val="000000"/>
                </a:solidFill>
                <a:latin typeface="Calibri" panose="020F0502020204030204" pitchFamily="34" charset="0"/>
                <a:cs typeface="Calibri" panose="020F0502020204030204" pitchFamily="34" charset="0"/>
              </a:rPr>
              <a:t>Media społecznościowe</a:t>
            </a:r>
            <a:r>
              <a:rPr lang="pl-PL" sz="1800" dirty="0">
                <a:solidFill>
                  <a:srgbClr val="000000"/>
                </a:solidFill>
                <a:latin typeface="Calibri" panose="020F0502020204030204" pitchFamily="34" charset="0"/>
                <a:cs typeface="Calibri" panose="020F0502020204030204" pitchFamily="34" charset="0"/>
              </a:rPr>
              <a:t>: posty publikowane na Facebooku.</a:t>
            </a:r>
            <a:endParaRPr lang="pl-PL" dirty="0">
              <a:latin typeface="Calibri" panose="020F0502020204030204" pitchFamily="34" charset="0"/>
              <a:cs typeface="Calibri" panose="020F0502020204030204" pitchFamily="34" charset="0"/>
            </a:endParaRPr>
          </a:p>
          <a:p>
            <a:pPr>
              <a:lnSpc>
                <a:spcPct val="150000"/>
              </a:lnSpc>
              <a:buSzPts val="2300"/>
              <a:buFont typeface="Arial" panose="020B0604020202020204" pitchFamily="34" charset="0"/>
              <a:buChar char="•"/>
              <a:defRPr/>
            </a:pPr>
            <a:r>
              <a:rPr lang="pl-PL" sz="1800" b="1" dirty="0">
                <a:solidFill>
                  <a:srgbClr val="000000"/>
                </a:solidFill>
                <a:latin typeface="Calibri" panose="020F0502020204030204" pitchFamily="34" charset="0"/>
                <a:cs typeface="Calibri" panose="020F0502020204030204" pitchFamily="34" charset="0"/>
              </a:rPr>
              <a:t>Media lokalne</a:t>
            </a:r>
            <a:r>
              <a:rPr lang="pl-PL" sz="1800" dirty="0">
                <a:solidFill>
                  <a:srgbClr val="000000"/>
                </a:solidFill>
                <a:latin typeface="Calibri" panose="020F0502020204030204" pitchFamily="34" charset="0"/>
                <a:cs typeface="Calibri" panose="020F0502020204030204" pitchFamily="34" charset="0"/>
              </a:rPr>
              <a:t>: Informacje ukazywały się w </a:t>
            </a:r>
            <a:r>
              <a:rPr lang="pl-PL" sz="1800" i="1" dirty="0">
                <a:solidFill>
                  <a:srgbClr val="000000"/>
                </a:solidFill>
                <a:latin typeface="Calibri" panose="020F0502020204030204" pitchFamily="34" charset="0"/>
                <a:cs typeface="Calibri" panose="020F0502020204030204" pitchFamily="34" charset="0"/>
              </a:rPr>
              <a:t>Gazecie Pomorskiej</a:t>
            </a:r>
            <a:r>
              <a:rPr lang="pl-PL" sz="1800" dirty="0">
                <a:solidFill>
                  <a:srgbClr val="000000"/>
                </a:solidFill>
                <a:latin typeface="Calibri" panose="020F0502020204030204" pitchFamily="34" charset="0"/>
                <a:cs typeface="Calibri" panose="020F0502020204030204" pitchFamily="34" charset="0"/>
              </a:rPr>
              <a:t>, </a:t>
            </a:r>
            <a:r>
              <a:rPr lang="pl-PL" sz="1800" i="1" dirty="0">
                <a:solidFill>
                  <a:srgbClr val="000000"/>
                </a:solidFill>
                <a:latin typeface="Calibri" panose="020F0502020204030204" pitchFamily="34" charset="0"/>
                <a:cs typeface="Calibri" panose="020F0502020204030204" pitchFamily="34" charset="0"/>
              </a:rPr>
              <a:t>Radiu </a:t>
            </a:r>
            <a:r>
              <a:rPr lang="pl-PL" sz="1800" i="1" dirty="0" err="1">
                <a:solidFill>
                  <a:srgbClr val="000000"/>
                </a:solidFill>
                <a:latin typeface="Calibri" panose="020F0502020204030204" pitchFamily="34" charset="0"/>
                <a:cs typeface="Calibri" panose="020F0502020204030204" pitchFamily="34" charset="0"/>
              </a:rPr>
              <a:t>PiK</a:t>
            </a:r>
            <a:r>
              <a:rPr lang="pl-PL" sz="1800" dirty="0">
                <a:solidFill>
                  <a:srgbClr val="000000"/>
                </a:solidFill>
                <a:latin typeface="Calibri" panose="020F0502020204030204" pitchFamily="34" charset="0"/>
                <a:cs typeface="Calibri" panose="020F0502020204030204" pitchFamily="34" charset="0"/>
              </a:rPr>
              <a:t> oraz na portalu </a:t>
            </a:r>
            <a:r>
              <a:rPr lang="pl-PL" sz="1800" i="1" dirty="0">
                <a:solidFill>
                  <a:srgbClr val="000000"/>
                </a:solidFill>
                <a:latin typeface="Calibri" panose="020F0502020204030204" pitchFamily="34" charset="0"/>
                <a:cs typeface="Calibri" panose="020F0502020204030204" pitchFamily="34" charset="0"/>
              </a:rPr>
              <a:t>Kujawy-Pomorze Info</a:t>
            </a:r>
            <a:r>
              <a:rPr lang="pl-PL" sz="1800" dirty="0">
                <a:solidFill>
                  <a:srgbClr val="000000"/>
                </a:solidFill>
                <a:latin typeface="Calibri" panose="020F0502020204030204" pitchFamily="34" charset="0"/>
                <a:cs typeface="Calibri" panose="020F0502020204030204" pitchFamily="34" charset="0"/>
              </a:rPr>
              <a:t>.</a:t>
            </a:r>
            <a:endParaRPr lang="pl-PL" dirty="0">
              <a:latin typeface="Calibri" panose="020F0502020204030204" pitchFamily="34" charset="0"/>
              <a:cs typeface="Calibri" panose="020F0502020204030204" pitchFamily="34" charset="0"/>
            </a:endParaRPr>
          </a:p>
          <a:p>
            <a:pPr>
              <a:lnSpc>
                <a:spcPct val="150000"/>
              </a:lnSpc>
              <a:buSzPts val="2300"/>
              <a:buFont typeface="Arial" panose="020B0604020202020204" pitchFamily="34" charset="0"/>
              <a:buChar char="•"/>
              <a:defRPr/>
            </a:pPr>
            <a:r>
              <a:rPr lang="pl-PL" sz="1800" b="1" dirty="0">
                <a:solidFill>
                  <a:srgbClr val="000000"/>
                </a:solidFill>
                <a:latin typeface="Calibri" panose="020F0502020204030204" pitchFamily="34" charset="0"/>
                <a:cs typeface="Calibri" panose="020F0502020204030204" pitchFamily="34" charset="0"/>
              </a:rPr>
              <a:t>Transmisja</a:t>
            </a:r>
            <a:r>
              <a:rPr lang="pl-PL" sz="1800" dirty="0">
                <a:solidFill>
                  <a:srgbClr val="000000"/>
                </a:solidFill>
                <a:latin typeface="Calibri" panose="020F0502020204030204" pitchFamily="34" charset="0"/>
                <a:cs typeface="Calibri" panose="020F0502020204030204" pitchFamily="34" charset="0"/>
              </a:rPr>
              <a:t>: Spotkania </a:t>
            </a:r>
            <a:r>
              <a:rPr lang="pl-PL" sz="1800" b="1" dirty="0">
                <a:solidFill>
                  <a:srgbClr val="000000"/>
                </a:solidFill>
                <a:latin typeface="Calibri" panose="020F0502020204030204" pitchFamily="34" charset="0"/>
                <a:cs typeface="Calibri" panose="020F0502020204030204" pitchFamily="34" charset="0"/>
              </a:rPr>
              <a:t>nie były transmitowane</a:t>
            </a:r>
            <a:r>
              <a:rPr lang="pl-PL" sz="1800" dirty="0">
                <a:solidFill>
                  <a:srgbClr val="000000"/>
                </a:solidFill>
                <a:latin typeface="Calibri" panose="020F0502020204030204" pitchFamily="34" charset="0"/>
                <a:cs typeface="Calibri" panose="020F0502020204030204" pitchFamily="34" charset="0"/>
              </a:rPr>
              <a:t> na żywo. </a:t>
            </a:r>
          </a:p>
          <a:p>
            <a:pPr marL="342900" lvl="0" indent="-342900">
              <a:lnSpc>
                <a:spcPct val="150000"/>
              </a:lnSpc>
              <a:spcBef>
                <a:spcPts val="0"/>
              </a:spcBef>
              <a:buSzPts val="2300"/>
              <a:buFont typeface="Arial" panose="020B0604020202020204" pitchFamily="34" charset="0"/>
              <a:buChar char="•"/>
              <a:defRPr/>
            </a:pPr>
            <a:endParaRPr lang="pl-PL" sz="1800" dirty="0">
              <a:solidFill>
                <a:srgbClr val="000000"/>
              </a:solidFill>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50000"/>
              </a:lnSpc>
              <a:spcBef>
                <a:spcPts val="0"/>
              </a:spcBef>
              <a:spcAft>
                <a:spcPts val="0"/>
              </a:spcAft>
              <a:buClr>
                <a:srgbClr val="006050"/>
              </a:buClr>
              <a:buSzPts val="2300"/>
              <a:buFont typeface="Arial" panose="020B0604020202020204" pitchFamily="34" charset="0"/>
              <a:buChar char="•"/>
              <a:tabLst/>
              <a:defRPr/>
            </a:pPr>
            <a:endParaRPr lang="pl-PL" sz="1800" dirty="0">
              <a:solidFill>
                <a:srgbClr val="000000"/>
              </a:solidFill>
              <a:latin typeface="Calibri" panose="020F0502020204030204" pitchFamily="34" charset="0"/>
              <a:cs typeface="Calibri" panose="020F0502020204030204" pitchFamily="34" charset="0"/>
            </a:endParaRPr>
          </a:p>
          <a:p>
            <a:pPr marL="342900" indent="-342900">
              <a:lnSpc>
                <a:spcPct val="150000"/>
              </a:lnSpc>
              <a:spcBef>
                <a:spcPts val="0"/>
              </a:spcBef>
              <a:buSzPts val="2300"/>
              <a:buFont typeface="Arial"/>
              <a:buChar char="•"/>
              <a:defRPr/>
            </a:pPr>
            <a:endParaRPr lang="pl-PL" sz="18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068377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4" name="Obraz 3" descr="Obraz zawierający tekst, drzewo, roślina, na wolnym powietrzu&#10;&#10;Opis wygenerowany automatycznie">
            <a:extLst>
              <a:ext uri="{FF2B5EF4-FFF2-40B4-BE49-F238E27FC236}">
                <a16:creationId xmlns:a16="http://schemas.microsoft.com/office/drawing/2014/main" id="{D5666A08-6153-508C-B4B1-E2BA77F5A7AA}"/>
              </a:ext>
            </a:extLst>
          </p:cNvPr>
          <p:cNvPicPr>
            <a:picLocks noChangeAspect="1"/>
          </p:cNvPicPr>
          <p:nvPr/>
        </p:nvPicPr>
        <p:blipFill>
          <a:blip r:embed="rId3"/>
          <a:stretch>
            <a:fillRect/>
          </a:stretch>
        </p:blipFill>
        <p:spPr>
          <a:xfrm>
            <a:off x="2975489" y="1875152"/>
            <a:ext cx="4573050" cy="3929392"/>
          </a:xfrm>
          <a:prstGeom prst="rect">
            <a:avLst/>
          </a:prstGeom>
        </p:spPr>
      </p:pic>
      <p:pic>
        <p:nvPicPr>
          <p:cNvPr id="5" name="Obraz 4" descr="Gazeta Pomorska">
            <a:extLst>
              <a:ext uri="{FF2B5EF4-FFF2-40B4-BE49-F238E27FC236}">
                <a16:creationId xmlns:a16="http://schemas.microsoft.com/office/drawing/2014/main" id="{BAFD3D69-AB7E-9B43-148B-8DA9B00C7B24}"/>
              </a:ext>
            </a:extLst>
          </p:cNvPr>
          <p:cNvPicPr>
            <a:picLocks noChangeAspect="1"/>
          </p:cNvPicPr>
          <p:nvPr/>
        </p:nvPicPr>
        <p:blipFill>
          <a:blip r:embed="rId4"/>
          <a:stretch>
            <a:fillRect/>
          </a:stretch>
        </p:blipFill>
        <p:spPr>
          <a:xfrm>
            <a:off x="437184" y="1713841"/>
            <a:ext cx="2422950" cy="1270732"/>
          </a:xfrm>
          <a:prstGeom prst="rect">
            <a:avLst/>
          </a:prstGeom>
        </p:spPr>
      </p:pic>
      <p:sp>
        <p:nvSpPr>
          <p:cNvPr id="7" name="pole tekstowe 6">
            <a:extLst>
              <a:ext uri="{FF2B5EF4-FFF2-40B4-BE49-F238E27FC236}">
                <a16:creationId xmlns:a16="http://schemas.microsoft.com/office/drawing/2014/main" id="{4F53AA49-74CA-077B-C908-0ED74A9E46EF}"/>
              </a:ext>
            </a:extLst>
          </p:cNvPr>
          <p:cNvSpPr txBox="1"/>
          <p:nvPr/>
        </p:nvSpPr>
        <p:spPr>
          <a:xfrm>
            <a:off x="440344" y="1409524"/>
            <a:ext cx="582982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5"/>
              </a:rPr>
              <a:t>https://pomorska.pl/tag/lasy-spoleczne</a:t>
            </a:r>
            <a:r>
              <a:rPr lang="en-US"/>
              <a:t> </a:t>
            </a:r>
            <a:endParaRPr lang="pl-PL"/>
          </a:p>
        </p:txBody>
      </p:sp>
    </p:spTree>
    <p:extLst>
      <p:ext uri="{BB962C8B-B14F-4D97-AF65-F5344CB8AC3E}">
        <p14:creationId xmlns:p14="http://schemas.microsoft.com/office/powerpoint/2010/main" val="30865928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2" name="Obraz 1" descr="Obraz zawierający tekst, ubrania, człowiek, Ludzka twarz&#10;&#10;Opis wygenerowany automatycznie">
            <a:extLst>
              <a:ext uri="{FF2B5EF4-FFF2-40B4-BE49-F238E27FC236}">
                <a16:creationId xmlns:a16="http://schemas.microsoft.com/office/drawing/2014/main" id="{EE71BDB8-6267-457E-F68E-3411EB40E56E}"/>
              </a:ext>
            </a:extLst>
          </p:cNvPr>
          <p:cNvPicPr>
            <a:picLocks noChangeAspect="1"/>
          </p:cNvPicPr>
          <p:nvPr/>
        </p:nvPicPr>
        <p:blipFill>
          <a:blip r:embed="rId3"/>
          <a:stretch>
            <a:fillRect/>
          </a:stretch>
        </p:blipFill>
        <p:spPr>
          <a:xfrm>
            <a:off x="2194130" y="2224987"/>
            <a:ext cx="4745206" cy="3788053"/>
          </a:xfrm>
          <a:prstGeom prst="rect">
            <a:avLst/>
          </a:prstGeom>
        </p:spPr>
      </p:pic>
      <p:sp>
        <p:nvSpPr>
          <p:cNvPr id="3" name="pole tekstowe 2">
            <a:extLst>
              <a:ext uri="{FF2B5EF4-FFF2-40B4-BE49-F238E27FC236}">
                <a16:creationId xmlns:a16="http://schemas.microsoft.com/office/drawing/2014/main" id="{49F0CF95-9C8B-F69F-F3A0-12D733B29AB1}"/>
              </a:ext>
            </a:extLst>
          </p:cNvPr>
          <p:cNvSpPr txBox="1"/>
          <p:nvPr/>
        </p:nvSpPr>
        <p:spPr>
          <a:xfrm>
            <a:off x="524621" y="1557008"/>
            <a:ext cx="828437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4"/>
              </a:rPr>
              <a:t>https://www.gov.pl/web/uw-kujawsko-pomorski/lasy-spoleczne--spotkanie-w-urzedzie-wojewodzkim</a:t>
            </a:r>
            <a:r>
              <a:rPr lang="en-US"/>
              <a:t> </a:t>
            </a:r>
            <a:endParaRPr lang="pl-PL"/>
          </a:p>
        </p:txBody>
      </p:sp>
    </p:spTree>
    <p:extLst>
      <p:ext uri="{BB962C8B-B14F-4D97-AF65-F5344CB8AC3E}">
        <p14:creationId xmlns:p14="http://schemas.microsoft.com/office/powerpoint/2010/main" val="33103770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3" name="pole tekstowe 2">
            <a:extLst>
              <a:ext uri="{FF2B5EF4-FFF2-40B4-BE49-F238E27FC236}">
                <a16:creationId xmlns:a16="http://schemas.microsoft.com/office/drawing/2014/main" id="{49F0CF95-9C8B-F69F-F3A0-12D733B29AB1}"/>
              </a:ext>
            </a:extLst>
          </p:cNvPr>
          <p:cNvSpPr txBox="1"/>
          <p:nvPr/>
        </p:nvSpPr>
        <p:spPr>
          <a:xfrm>
            <a:off x="426929" y="3051700"/>
            <a:ext cx="828437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https://www.radiopik.pl/index.php?idp=17&amp;tag=lasy+spo%C5%82eczne&amp;szukaj=lasy+spo%C5%82eczne</a:t>
            </a:r>
            <a:r>
              <a:rPr lang="en-US"/>
              <a:t> </a:t>
            </a:r>
            <a:endParaRPr lang="pl-PL"/>
          </a:p>
        </p:txBody>
      </p:sp>
      <p:pic>
        <p:nvPicPr>
          <p:cNvPr id="4" name="Obraz 3" descr="Obraz zawierający tekst, zrzut ekranu">
            <a:extLst>
              <a:ext uri="{FF2B5EF4-FFF2-40B4-BE49-F238E27FC236}">
                <a16:creationId xmlns:a16="http://schemas.microsoft.com/office/drawing/2014/main" id="{8BA5AD9E-0D4E-5AC1-6137-AB577F5A110C}"/>
              </a:ext>
            </a:extLst>
          </p:cNvPr>
          <p:cNvPicPr>
            <a:picLocks noChangeAspect="1"/>
          </p:cNvPicPr>
          <p:nvPr/>
        </p:nvPicPr>
        <p:blipFill>
          <a:blip r:embed="rId4"/>
          <a:stretch>
            <a:fillRect/>
          </a:stretch>
        </p:blipFill>
        <p:spPr>
          <a:xfrm>
            <a:off x="429846" y="3846655"/>
            <a:ext cx="8284308" cy="1626536"/>
          </a:xfrm>
          <a:prstGeom prst="rect">
            <a:avLst/>
          </a:prstGeom>
        </p:spPr>
      </p:pic>
      <p:pic>
        <p:nvPicPr>
          <p:cNvPr id="5" name="Obraz 4" descr="Bydgoszcz radio, słuchaj online - Polskie Radio PiK">
            <a:extLst>
              <a:ext uri="{FF2B5EF4-FFF2-40B4-BE49-F238E27FC236}">
                <a16:creationId xmlns:a16="http://schemas.microsoft.com/office/drawing/2014/main" id="{DEAAD422-42BF-D9BF-F28F-94B3C9CAD1D4}"/>
              </a:ext>
            </a:extLst>
          </p:cNvPr>
          <p:cNvPicPr>
            <a:picLocks noChangeAspect="1"/>
          </p:cNvPicPr>
          <p:nvPr/>
        </p:nvPicPr>
        <p:blipFill>
          <a:blip r:embed="rId5"/>
          <a:stretch>
            <a:fillRect/>
          </a:stretch>
        </p:blipFill>
        <p:spPr>
          <a:xfrm>
            <a:off x="432655" y="1364883"/>
            <a:ext cx="2954460" cy="1607772"/>
          </a:xfrm>
          <a:prstGeom prst="rect">
            <a:avLst/>
          </a:prstGeom>
        </p:spPr>
      </p:pic>
    </p:spTree>
    <p:extLst>
      <p:ext uri="{BB962C8B-B14F-4D97-AF65-F5344CB8AC3E}">
        <p14:creationId xmlns:p14="http://schemas.microsoft.com/office/powerpoint/2010/main" val="7846381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4" name="Obraz 3" descr="Obraz zawierający tekst, ubrania, człowiek, Ludzka twarz&#10;&#10;Opis wygenerowany automatycznie">
            <a:extLst>
              <a:ext uri="{FF2B5EF4-FFF2-40B4-BE49-F238E27FC236}">
                <a16:creationId xmlns:a16="http://schemas.microsoft.com/office/drawing/2014/main" id="{C2BF8DBB-327D-46B2-AC8D-E2D59B6A5F3A}"/>
              </a:ext>
            </a:extLst>
          </p:cNvPr>
          <p:cNvPicPr>
            <a:picLocks noChangeAspect="1"/>
          </p:cNvPicPr>
          <p:nvPr/>
        </p:nvPicPr>
        <p:blipFill>
          <a:blip r:embed="rId3"/>
          <a:stretch>
            <a:fillRect/>
          </a:stretch>
        </p:blipFill>
        <p:spPr>
          <a:xfrm>
            <a:off x="5098774" y="1601254"/>
            <a:ext cx="3771281" cy="4382378"/>
          </a:xfrm>
          <a:prstGeom prst="rect">
            <a:avLst/>
          </a:prstGeom>
        </p:spPr>
      </p:pic>
      <p:pic>
        <p:nvPicPr>
          <p:cNvPr id="5" name="Obraz 4" descr="Facebook Logo, symbol, meaning, history, PNG, brand">
            <a:extLst>
              <a:ext uri="{FF2B5EF4-FFF2-40B4-BE49-F238E27FC236}">
                <a16:creationId xmlns:a16="http://schemas.microsoft.com/office/drawing/2014/main" id="{B29CC5FD-5D56-9729-BE9C-43DB95AC6F4A}"/>
              </a:ext>
            </a:extLst>
          </p:cNvPr>
          <p:cNvPicPr>
            <a:picLocks noChangeAspect="1"/>
          </p:cNvPicPr>
          <p:nvPr/>
        </p:nvPicPr>
        <p:blipFill>
          <a:blip r:embed="rId4"/>
          <a:stretch>
            <a:fillRect/>
          </a:stretch>
        </p:blipFill>
        <p:spPr>
          <a:xfrm>
            <a:off x="2349207" y="-263367"/>
            <a:ext cx="3508011" cy="1980501"/>
          </a:xfrm>
          <a:prstGeom prst="rect">
            <a:avLst/>
          </a:prstGeom>
        </p:spPr>
      </p:pic>
      <p:pic>
        <p:nvPicPr>
          <p:cNvPr id="6" name="Obraz 5" descr="Obraz zawierający tekst, trawa, zrzut ekranu, drzewo&#10;&#10;Opis wygenerowany automatycznie">
            <a:extLst>
              <a:ext uri="{FF2B5EF4-FFF2-40B4-BE49-F238E27FC236}">
                <a16:creationId xmlns:a16="http://schemas.microsoft.com/office/drawing/2014/main" id="{99147D7E-6CC8-6964-BF4C-8B3ACAC2AA51}"/>
              </a:ext>
            </a:extLst>
          </p:cNvPr>
          <p:cNvPicPr>
            <a:picLocks noChangeAspect="1"/>
          </p:cNvPicPr>
          <p:nvPr/>
        </p:nvPicPr>
        <p:blipFill>
          <a:blip r:embed="rId5"/>
          <a:stretch>
            <a:fillRect/>
          </a:stretch>
        </p:blipFill>
        <p:spPr>
          <a:xfrm>
            <a:off x="245696" y="1824235"/>
            <a:ext cx="4417713" cy="4157640"/>
          </a:xfrm>
          <a:prstGeom prst="rect">
            <a:avLst/>
          </a:prstGeom>
        </p:spPr>
      </p:pic>
      <p:sp>
        <p:nvSpPr>
          <p:cNvPr id="7" name="pole tekstowe 6">
            <a:extLst>
              <a:ext uri="{FF2B5EF4-FFF2-40B4-BE49-F238E27FC236}">
                <a16:creationId xmlns:a16="http://schemas.microsoft.com/office/drawing/2014/main" id="{F7DF3F56-BAF9-61BD-BD86-5F2C5066A27A}"/>
              </a:ext>
            </a:extLst>
          </p:cNvPr>
          <p:cNvSpPr txBox="1"/>
          <p:nvPr/>
        </p:nvSpPr>
        <p:spPr>
          <a:xfrm>
            <a:off x="450879" y="1409524"/>
            <a:ext cx="514508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6"/>
              </a:rPr>
              <a:t>https://www.facebook.com/share/r/zKG9yuzTqqomwAEw/</a:t>
            </a:r>
            <a:r>
              <a:rPr lang="en-US"/>
              <a:t> </a:t>
            </a:r>
          </a:p>
        </p:txBody>
      </p:sp>
    </p:spTree>
    <p:extLst>
      <p:ext uri="{BB962C8B-B14F-4D97-AF65-F5344CB8AC3E}">
        <p14:creationId xmlns:p14="http://schemas.microsoft.com/office/powerpoint/2010/main" val="18677180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15F51"/>
        </a:solidFill>
        <a:effectLst/>
      </p:bgPr>
    </p:bg>
    <p:spTree>
      <p:nvGrpSpPr>
        <p:cNvPr id="1" name="Shape 185"/>
        <p:cNvGrpSpPr/>
        <p:nvPr/>
      </p:nvGrpSpPr>
      <p:grpSpPr>
        <a:xfrm>
          <a:off x="0" y="0"/>
          <a:ext cx="0" cy="0"/>
          <a:chOff x="0" y="0"/>
          <a:chExt cx="0" cy="0"/>
        </a:xfrm>
      </p:grpSpPr>
      <p:sp>
        <p:nvSpPr>
          <p:cNvPr id="186" name="Google Shape;186;p31"/>
          <p:cNvSpPr txBox="1"/>
          <p:nvPr/>
        </p:nvSpPr>
        <p:spPr>
          <a:xfrm>
            <a:off x="1637976" y="2854538"/>
            <a:ext cx="6591624" cy="511679"/>
          </a:xfrm>
          <a:prstGeom prst="rect">
            <a:avLst/>
          </a:prstGeom>
          <a:noFill/>
          <a:ln>
            <a:noFill/>
          </a:ln>
        </p:spPr>
        <p:txBody>
          <a:bodyPr spcFirstLastPara="1" wrap="square" lIns="0" tIns="0" rIns="0" bIns="0" anchor="t" anchorCtr="0">
            <a:spAutoFit/>
          </a:bodyPr>
          <a:lstStyle/>
          <a:p>
            <a:pPr>
              <a:lnSpc>
                <a:spcPct val="119294"/>
              </a:lnSpc>
              <a:buSzPts val="5587"/>
            </a:pPr>
            <a:r>
              <a:rPr lang="en-US" sz="2794" b="1">
                <a:solidFill>
                  <a:srgbClr val="FFFFFF"/>
                </a:solidFill>
                <a:latin typeface="Calibri"/>
                <a:ea typeface="Calibri"/>
                <a:cs typeface="Calibri"/>
                <a:sym typeface="Calibri"/>
              </a:rPr>
              <a:t>5 |</a:t>
            </a:r>
            <a:r>
              <a:rPr lang="pl-PL" sz="2794" b="1">
                <a:solidFill>
                  <a:srgbClr val="FFFFFF"/>
                </a:solidFill>
                <a:latin typeface="Calibri"/>
                <a:ea typeface="Calibri"/>
                <a:cs typeface="Calibri"/>
                <a:sym typeface="Calibri"/>
              </a:rPr>
              <a:t> Uzgodnienia / wnioski i rekomendacje </a:t>
            </a:r>
            <a:endParaRPr sz="700"/>
          </a:p>
        </p:txBody>
      </p:sp>
    </p:spTree>
    <p:extLst>
      <p:ext uri="{BB962C8B-B14F-4D97-AF65-F5344CB8AC3E}">
        <p14:creationId xmlns:p14="http://schemas.microsoft.com/office/powerpoint/2010/main" val="18618035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g2eddee12cb1_0_158"/>
          <p:cNvSpPr txBox="1">
            <a:spLocks noGrp="1"/>
          </p:cNvSpPr>
          <p:nvPr>
            <p:ph type="title"/>
          </p:nvPr>
        </p:nvSpPr>
        <p:spPr>
          <a:xfrm>
            <a:off x="2480900" y="408709"/>
            <a:ext cx="7887300" cy="762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pl-PL"/>
              <a:t>Co uzgodniliśmy</a:t>
            </a:r>
            <a:endParaRPr/>
          </a:p>
        </p:txBody>
      </p:sp>
      <p:sp>
        <p:nvSpPr>
          <p:cNvPr id="165" name="Google Shape;165;g2eddee12cb1_0_158"/>
          <p:cNvSpPr txBox="1">
            <a:spLocks noGrp="1"/>
          </p:cNvSpPr>
          <p:nvPr>
            <p:ph type="body" idx="1"/>
          </p:nvPr>
        </p:nvSpPr>
        <p:spPr>
          <a:xfrm>
            <a:off x="516297" y="1576410"/>
            <a:ext cx="8278550" cy="4553631"/>
          </a:xfrm>
          <a:prstGeom prst="rect">
            <a:avLst/>
          </a:prstGeom>
          <a:noFill/>
          <a:ln>
            <a:noFill/>
          </a:ln>
        </p:spPr>
        <p:txBody>
          <a:bodyPr spcFirstLastPara="1" wrap="square" lIns="91425" tIns="45700" rIns="91425" bIns="45700" anchor="t" anchorCtr="0">
            <a:normAutofit fontScale="92500" lnSpcReduction="20000"/>
          </a:bodyPr>
          <a:lstStyle/>
          <a:p>
            <a:pPr marL="285750" indent="-285750">
              <a:buChar char="•"/>
            </a:pPr>
            <a:r>
              <a:rPr lang="pl-PL" sz="1800" b="1" dirty="0">
                <a:latin typeface="Calibri"/>
                <a:cs typeface="Calibri"/>
              </a:rPr>
              <a:t>Nadleśnictwo </a:t>
            </a:r>
            <a:r>
              <a:rPr lang="pl-PL" sz="1800" b="1" dirty="0" err="1">
                <a:latin typeface="Calibri"/>
                <a:cs typeface="Calibri"/>
              </a:rPr>
              <a:t>Cierpiszewo</a:t>
            </a:r>
            <a:r>
              <a:rPr lang="pl-PL" sz="1800" b="1" dirty="0">
                <a:latin typeface="Calibri"/>
                <a:cs typeface="Calibri"/>
              </a:rPr>
              <a:t>, Gniewkowo, Solec Kujawski</a:t>
            </a:r>
          </a:p>
          <a:p>
            <a:pPr indent="0" algn="just"/>
            <a:r>
              <a:rPr lang="pl-PL" sz="1800" dirty="0">
                <a:latin typeface="Calibri"/>
                <a:cs typeface="Calibri"/>
              </a:rPr>
              <a:t>Osoby uczestniczące w dyskusji nie wniosły żadnych propozycji zmian co do wyjściowych granic lasów społecznych oraz zasad gospodarowania lasami. Nie pojawiły się zdania odmienne ani kwestie sporne. </a:t>
            </a:r>
          </a:p>
          <a:p>
            <a:pPr indent="0" algn="just"/>
            <a:endParaRPr lang="pl-PL" sz="2000" dirty="0">
              <a:latin typeface="Calibri" panose="020F0502020204030204" pitchFamily="34" charset="0"/>
              <a:cs typeface="Calibri" panose="020F0502020204030204" pitchFamily="34" charset="0"/>
            </a:endParaRPr>
          </a:p>
          <a:p>
            <a:pPr marL="228600" indent="-285750">
              <a:buFont typeface="Arial,Sans-Serif"/>
              <a:buChar char="•"/>
            </a:pPr>
            <a:r>
              <a:rPr lang="pl-PL" sz="1800" b="1" dirty="0">
                <a:latin typeface="Calibri"/>
                <a:cs typeface="Calibri"/>
              </a:rPr>
              <a:t>Nadleśnictwo Bydgoszcz, Żołędowo, Toruń, Dobrzejewice</a:t>
            </a:r>
            <a:endParaRPr lang="pl-PL" sz="1800" dirty="0">
              <a:latin typeface="Calibri"/>
              <a:cs typeface="Calibri"/>
            </a:endParaRPr>
          </a:p>
          <a:p>
            <a:pPr indent="0"/>
            <a:r>
              <a:rPr lang="pl-PL" sz="1800" dirty="0">
                <a:latin typeface="Calibri"/>
                <a:cs typeface="Calibri"/>
              </a:rPr>
              <a:t>Osoby uczestniczące w dyskusji wniosły nowe propozycje do wyjściowych  granic lasów społecznych. Propozycje te spotkały się z akceptacją pozostałych osób, nie pojawiły się zdania odmienne ani kwestie sporne. Szczegółowe propozycje, nad którymi dyskutowano wskazane są w załączniku do niniejszego raportu.</a:t>
            </a:r>
            <a:endParaRPr lang="pl-PL" sz="1800" b="1" dirty="0">
              <a:latin typeface="Calibri"/>
              <a:cs typeface="Calibri"/>
            </a:endParaRPr>
          </a:p>
          <a:p>
            <a:pPr indent="0"/>
            <a:endParaRPr lang="pl-PL" sz="1800" dirty="0">
              <a:latin typeface="Calibri" panose="020F0502020204030204" pitchFamily="34" charset="0"/>
              <a:cs typeface="Calibri" panose="020F0502020204030204" pitchFamily="34" charset="0"/>
            </a:endParaRPr>
          </a:p>
          <a:p>
            <a:pPr marL="0" indent="0">
              <a:spcBef>
                <a:spcPts val="0"/>
              </a:spcBef>
            </a:pPr>
            <a:r>
              <a:rPr lang="pl-PL" sz="1700" dirty="0">
                <a:latin typeface="Calibri"/>
                <a:cs typeface="Calibri"/>
              </a:rPr>
              <a:t>Stowarzyszenie </a:t>
            </a:r>
            <a:r>
              <a:rPr lang="pl-PL" sz="1700" dirty="0" err="1">
                <a:latin typeface="Calibri"/>
                <a:cs typeface="Calibri"/>
              </a:rPr>
              <a:t>MODrzew</a:t>
            </a:r>
            <a:r>
              <a:rPr lang="pl-PL" sz="1700" dirty="0">
                <a:latin typeface="Calibri"/>
                <a:cs typeface="Calibri"/>
              </a:rPr>
              <a:t> w piśmie z dnia 23 października zgłosiło szereg uwag dotyczących wyznaczenia nowych obszarów oraz zasad gospodarki leśnej w niektórych nadleśnictwach. Pismo wpłynęło w momencie, gdy nie było już możliwości przepracowania materiału z Zespołem, dlatego podjęto decyzję o załączeniu pisma jako nieuzgodnionego wniosku. Stowarzyszenie zgodziło się na tę propozycję. Zespół otrzymał kopię tego pisma oraz informację o dalszych krokach. Pismo, wraz z odpowiedzią Dyrektora RDLP w Toruniu, stanowi załącznik do niniejszego raportu.</a:t>
            </a:r>
            <a:endParaRPr lang="pl-PL" sz="1800" dirty="0">
              <a:latin typeface="Calibri" panose="020F0502020204030204" pitchFamily="34" charset="0"/>
              <a:cs typeface="Calibri" panose="020F0502020204030204" pitchFamily="34" charset="0"/>
            </a:endParaRPr>
          </a:p>
          <a:p>
            <a:pPr marL="0" indent="0">
              <a:spcBef>
                <a:spcPts val="0"/>
              </a:spcBef>
            </a:pPr>
            <a:endParaRPr lang="pl-PL" sz="1700" dirty="0">
              <a:latin typeface="Calibri" panose="020F0502020204030204" pitchFamily="34" charset="0"/>
              <a:cs typeface="Calibri" panose="020F0502020204030204" pitchFamily="34" charset="0"/>
            </a:endParaRPr>
          </a:p>
          <a:p>
            <a:pPr marL="0" indent="0">
              <a:spcBef>
                <a:spcPts val="0"/>
              </a:spcBef>
            </a:pPr>
            <a:r>
              <a:rPr lang="pl-PL" sz="1700" dirty="0">
                <a:latin typeface="Calibri"/>
                <a:cs typeface="Calibri"/>
              </a:rPr>
              <a:t>Szczegółowe zapisy dotyczące uzgodnień zawarte są w Załączniku 1 do niniejszego Raportu. </a:t>
            </a:r>
            <a:endParaRPr lang="pl-PL" sz="1700" dirty="0">
              <a:latin typeface="Calibri" panose="020F0502020204030204" pitchFamily="34" charset="0"/>
              <a:cs typeface="Calibri" panose="020F0502020204030204" pitchFamily="34" charset="0"/>
            </a:endParaRPr>
          </a:p>
          <a:p>
            <a:pPr indent="0" algn="just"/>
            <a:endParaRPr lang="pl-PL" sz="1800" dirty="0">
              <a:latin typeface="Calibri" panose="020F0502020204030204" pitchFamily="34" charset="0"/>
              <a:cs typeface="Calibri" panose="020F0502020204030204" pitchFamily="34" charset="0"/>
            </a:endParaRPr>
          </a:p>
          <a:p>
            <a:pPr marL="0" indent="0">
              <a:lnSpc>
                <a:spcPct val="150000"/>
              </a:lnSpc>
              <a:spcBef>
                <a:spcPts val="0"/>
              </a:spcBef>
              <a:buSzPts val="1800"/>
            </a:pPr>
            <a:endParaRPr lang="pl-PL"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768885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g2eddee12cb1_0_158"/>
          <p:cNvSpPr txBox="1">
            <a:spLocks noGrp="1"/>
          </p:cNvSpPr>
          <p:nvPr>
            <p:ph type="title"/>
          </p:nvPr>
        </p:nvSpPr>
        <p:spPr>
          <a:xfrm>
            <a:off x="2417526" y="408709"/>
            <a:ext cx="7887300" cy="762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pl-PL"/>
              <a:t>Co uzgodniliśmy</a:t>
            </a:r>
            <a:endParaRPr/>
          </a:p>
        </p:txBody>
      </p:sp>
      <p:sp>
        <p:nvSpPr>
          <p:cNvPr id="165" name="Google Shape;165;g2eddee12cb1_0_158"/>
          <p:cNvSpPr txBox="1">
            <a:spLocks noGrp="1"/>
          </p:cNvSpPr>
          <p:nvPr>
            <p:ph type="body" idx="1"/>
          </p:nvPr>
        </p:nvSpPr>
        <p:spPr>
          <a:xfrm>
            <a:off x="606832" y="1443318"/>
            <a:ext cx="8278550" cy="4624973"/>
          </a:xfrm>
          <a:prstGeom prst="rect">
            <a:avLst/>
          </a:prstGeom>
          <a:noFill/>
          <a:ln>
            <a:noFill/>
          </a:ln>
        </p:spPr>
        <p:txBody>
          <a:bodyPr spcFirstLastPara="1" wrap="square" lIns="91425" tIns="45700" rIns="91425" bIns="45700" anchor="t" anchorCtr="0">
            <a:normAutofit/>
          </a:bodyPr>
          <a:lstStyle/>
          <a:p>
            <a:pPr marL="0" indent="0"/>
            <a:r>
              <a:rPr lang="pl-PL" sz="2000" b="1" dirty="0">
                <a:latin typeface="Calibri"/>
                <a:cs typeface="Calibri"/>
              </a:rPr>
              <a:t>Nadleśnictwo Żołędowo - uwagi do obszarów lasów społecznych</a:t>
            </a:r>
          </a:p>
          <a:p>
            <a:pPr>
              <a:buChar char="•"/>
            </a:pPr>
            <a:r>
              <a:rPr lang="pl-PL" sz="1400" dirty="0">
                <a:latin typeface="Calibri"/>
                <a:cs typeface="Calibri"/>
              </a:rPr>
              <a:t>Propozycje wniesione przez Pana Piotra Kozłowskiego - Starostę Bydgoskiego:  wzdłuż drogi pożarowej nr 6 wyznaczyć pas z zachowaniem zasad modyfikacji w gospodarowaniu; wyznaczyć lasy społeczne naokoło terenów ogrodów działkowych przy Bożenkowie; ostatecznie zostały wydzielone całe obszary przylegające do wskazanych dróg (wydzielenia leśne).</a:t>
            </a:r>
            <a:endParaRPr lang="pl-PL" sz="1400" b="1" dirty="0">
              <a:latin typeface="Calibri"/>
              <a:cs typeface="Calibri"/>
            </a:endParaRPr>
          </a:p>
          <a:p>
            <a:pPr>
              <a:buChar char="•"/>
            </a:pPr>
            <a:r>
              <a:rPr lang="pl-PL" sz="1400" dirty="0">
                <a:latin typeface="Calibri"/>
                <a:cs typeface="Calibri"/>
              </a:rPr>
              <a:t>Gmina Osielsko – wzdłuż ścieżki od drogi nr 6 poprowadzić pas o szerokości ok. 25 metrów po obu stronach ścieżki z zachowaniem modyfikacji w gospodarowaniu, aby zachować na walory krajobrazowe; ostatecznie zostały wydzielone całe obszary przylegające do wskazanych dróg (wydzielenia leśne). </a:t>
            </a:r>
          </a:p>
          <a:p>
            <a:pPr marL="514350" indent="-285750">
              <a:buChar char="•"/>
            </a:pPr>
            <a:r>
              <a:rPr lang="pl-PL" sz="1400" dirty="0">
                <a:latin typeface="Calibri"/>
                <a:cs typeface="Calibri"/>
              </a:rPr>
              <a:t>Propozycja Michała Przybysza (Stowarzyszenie Monitoring Obywatelski Drzew MODRZEW):wykorzystując nasyp po dawnej kolejce wąskotorowej </a:t>
            </a:r>
            <a:r>
              <a:rPr lang="pl-PL" sz="1400" dirty="0" err="1">
                <a:latin typeface="Calibri"/>
                <a:cs typeface="Calibri"/>
              </a:rPr>
              <a:t>Maksymilianowo-Smukała</a:t>
            </a:r>
            <a:r>
              <a:rPr lang="pl-PL" sz="1400" dirty="0">
                <a:latin typeface="Calibri"/>
                <a:cs typeface="Calibri"/>
              </a:rPr>
              <a:t> utworzyć ścieżkę rowerową z tablicami o treści historyczno-przyrodniczej. Wydzielenia wzdłuż ścieżki objąć strefą lasu społecznego z zachowaniem zasad modyfikacji gospodarowania lasem.</a:t>
            </a:r>
          </a:p>
          <a:p>
            <a:pPr marL="514350" indent="-285750">
              <a:buChar char="•"/>
            </a:pPr>
            <a:r>
              <a:rPr lang="pl-PL" sz="1400" dirty="0">
                <a:latin typeface="Calibri"/>
                <a:cs typeface="Calibri"/>
              </a:rPr>
              <a:t>Propozycja wniesiona przez Panią Annę Rudniak, Zastępcę Wójta Gminy Sicienko: uzupełnić obszar lasów społecznych na terenie Gminy Sicienko o lasy w okolicy Dąbrówki Nowej, sposób gospodarki leśnej – ograniczenie. </a:t>
            </a:r>
          </a:p>
          <a:p>
            <a:pPr marL="114300" indent="0" algn="just"/>
            <a:r>
              <a:rPr lang="pl-PL" sz="1400" dirty="0">
                <a:latin typeface="Calibri"/>
                <a:cs typeface="Calibri"/>
              </a:rPr>
              <a:t>Propozycje te, wskazane powyżej, spotkały się z akceptacją pozostałych osób, nie pojawiły się zdania odmienne ani kwestie sporne poza tymi wskazanymi w poszczególnych punktach.</a:t>
            </a:r>
          </a:p>
          <a:p>
            <a:pPr marL="171450" indent="0"/>
            <a:endParaRPr lang="pl-PL"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23139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g2eddee12cb1_0_135"/>
          <p:cNvSpPr txBox="1">
            <a:spLocks noGrp="1"/>
          </p:cNvSpPr>
          <p:nvPr>
            <p:ph type="title"/>
          </p:nvPr>
        </p:nvSpPr>
        <p:spPr>
          <a:xfrm>
            <a:off x="715062" y="1326867"/>
            <a:ext cx="7887300" cy="762000"/>
          </a:xfrm>
          <a:prstGeom prst="rect">
            <a:avLst/>
          </a:prstGeom>
          <a:noFill/>
          <a:ln>
            <a:noFill/>
          </a:ln>
        </p:spPr>
        <p:txBody>
          <a:bodyPr spcFirstLastPara="1" wrap="square" lIns="91425" tIns="45700" rIns="91425" bIns="45700" anchor="ctr" anchorCtr="0">
            <a:normAutofit/>
          </a:bodyPr>
          <a:lstStyle/>
          <a:p>
            <a:pPr>
              <a:lnSpc>
                <a:spcPct val="90000"/>
              </a:lnSpc>
            </a:pPr>
            <a:r>
              <a:rPr lang="pl-PL" sz="3800" dirty="0"/>
              <a:t>Czego dotyczył pilotaż</a:t>
            </a:r>
            <a:endParaRPr lang="pl-PL" dirty="0"/>
          </a:p>
        </p:txBody>
      </p:sp>
      <p:sp>
        <p:nvSpPr>
          <p:cNvPr id="139" name="Google Shape;139;g2eddee12cb1_0_135"/>
          <p:cNvSpPr txBox="1">
            <a:spLocks noGrp="1"/>
          </p:cNvSpPr>
          <p:nvPr>
            <p:ph type="body" idx="1"/>
          </p:nvPr>
        </p:nvSpPr>
        <p:spPr>
          <a:xfrm>
            <a:off x="555922" y="2090538"/>
            <a:ext cx="8216886" cy="2798333"/>
          </a:xfrm>
          <a:prstGeom prst="rect">
            <a:avLst/>
          </a:prstGeom>
          <a:noFill/>
          <a:ln>
            <a:noFill/>
          </a:ln>
        </p:spPr>
        <p:txBody>
          <a:bodyPr spcFirstLastPara="1" wrap="square" lIns="91425" tIns="45700" rIns="91425" bIns="45700" anchor="t" anchorCtr="0">
            <a:noAutofit/>
          </a:bodyPr>
          <a:lstStyle/>
          <a:p>
            <a:pPr marL="228600" indent="0" algn="just">
              <a:defRPr/>
            </a:pPr>
            <a:r>
              <a:rPr lang="pl-PL" sz="1600" dirty="0">
                <a:latin typeface="Calibri"/>
              </a:rPr>
              <a:t>Wyznaczanie lasów o wiodącej funkcji społecznej to pilotażowy proces zainicjowany przez  Ministerstwo Klimatu i Środowiska. </a:t>
            </a:r>
          </a:p>
          <a:p>
            <a:pPr marL="228600" indent="0" algn="just">
              <a:defRPr/>
            </a:pPr>
            <a:r>
              <a:rPr lang="pl-PL" sz="1600" dirty="0">
                <a:latin typeface="Calibri"/>
              </a:rPr>
              <a:t>Podstawa prawna procesu to polecenie Minister Klimatu i Środowiska z dn. 26.04.2024 r. </a:t>
            </a:r>
            <a:br>
              <a:rPr lang="pl-PL" sz="1600" dirty="0">
                <a:latin typeface="Calibri"/>
              </a:rPr>
            </a:br>
            <a:r>
              <a:rPr lang="pl-PL" sz="1600" dirty="0">
                <a:latin typeface="Calibri"/>
              </a:rPr>
              <a:t>z </a:t>
            </a:r>
            <a:r>
              <a:rPr lang="pl-PL" sz="1600" dirty="0" err="1">
                <a:latin typeface="Calibri"/>
              </a:rPr>
              <a:t>późn</a:t>
            </a:r>
            <a:r>
              <a:rPr lang="pl-PL" sz="1600" dirty="0">
                <a:latin typeface="Calibri"/>
              </a:rPr>
              <a:t>. zm. oraz wydane w oparciu o nie Zarządzenie nr 109 Dyrektora Generalnego Lasów Państwowych z dn. 30.08.2024 r. </a:t>
            </a:r>
          </a:p>
          <a:p>
            <a:pPr marL="228600" indent="0" algn="just">
              <a:defRPr/>
            </a:pPr>
            <a:r>
              <a:rPr lang="pl-PL" sz="1600" dirty="0">
                <a:latin typeface="Calibri"/>
              </a:rPr>
              <a:t>Zgodnie z tymi aktami prawnymi powołany został lokalny zespół, którego zadaniem było wypracowanie propozycji obszarów lasów o wiodącej funkcji społecznej i zasad gospodarowania na tych obszarach.</a:t>
            </a:r>
          </a:p>
          <a:p>
            <a:pPr marL="228600" indent="0" algn="just">
              <a:defRPr/>
            </a:pPr>
            <a:r>
              <a:rPr lang="pl-PL" sz="1600" dirty="0">
                <a:latin typeface="Calibri"/>
              </a:rPr>
              <a:t>Celem planowanych działań jest wzmocnienie ochrony lasów o wiodącej funkcji społecznej. </a:t>
            </a:r>
          </a:p>
          <a:p>
            <a:pPr marL="228600" indent="0">
              <a:defRPr/>
            </a:pPr>
            <a:r>
              <a:rPr lang="pl-PL" sz="1600" dirty="0">
                <a:latin typeface="Calibri"/>
              </a:rPr>
              <a:t>Pieczę nad całokształtem procesu, w roli gospodarza sprawował Wojewoda Kujawsko-Pomorski, natomiast merytoryczną stronę procesu organizowała Regionalna Dyrekcja Lasów Państwowych w Toruniu. Nad przebiegiem prac lokalnych zespołów czuwali </a:t>
            </a:r>
            <a:r>
              <a:rPr lang="pl-PL" sz="1600" dirty="0" err="1">
                <a:latin typeface="Calibri"/>
              </a:rPr>
              <a:t>facylitatorzy</a:t>
            </a:r>
            <a:r>
              <a:rPr lang="pl-PL" sz="1600" dirty="0">
                <a:latin typeface="Calibri"/>
              </a:rPr>
              <a:t> </a:t>
            </a:r>
            <a:br>
              <a:rPr lang="pl-PL" sz="1600" dirty="0">
                <a:latin typeface="Calibri"/>
              </a:rPr>
            </a:br>
            <a:r>
              <a:rPr lang="pl-PL" sz="1600" dirty="0">
                <a:latin typeface="Calibri"/>
              </a:rPr>
              <a:t>z Pracowni Zrównoważonego Rozwoju i Fundacji Pracownia Dialogu. </a:t>
            </a:r>
            <a:endParaRPr lang="pl-PL" sz="2300" dirty="0"/>
          </a:p>
          <a:p>
            <a:pPr marL="0" lvl="0" indent="0">
              <a:spcBef>
                <a:spcPts val="0"/>
              </a:spcBef>
              <a:buSzPts val="2300"/>
              <a:defRPr/>
            </a:pPr>
            <a:endParaRPr lang="pl-PL"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963140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g2eddee12cb1_0_158"/>
          <p:cNvSpPr txBox="1">
            <a:spLocks noGrp="1"/>
          </p:cNvSpPr>
          <p:nvPr>
            <p:ph type="title"/>
          </p:nvPr>
        </p:nvSpPr>
        <p:spPr>
          <a:xfrm>
            <a:off x="2263616" y="399416"/>
            <a:ext cx="7887300" cy="762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pl-PL"/>
              <a:t>Co uzgodniliśmy</a:t>
            </a:r>
            <a:endParaRPr/>
          </a:p>
        </p:txBody>
      </p:sp>
      <p:sp>
        <p:nvSpPr>
          <p:cNvPr id="3" name="Symbol zastępczy tekstu 2">
            <a:extLst>
              <a:ext uri="{FF2B5EF4-FFF2-40B4-BE49-F238E27FC236}">
                <a16:creationId xmlns:a16="http://schemas.microsoft.com/office/drawing/2014/main" id="{FCF90E46-2580-A2DA-A43E-C5F80C25785D}"/>
              </a:ext>
            </a:extLst>
          </p:cNvPr>
          <p:cNvSpPr>
            <a:spLocks noGrp="1"/>
          </p:cNvSpPr>
          <p:nvPr>
            <p:ph type="body" idx="1"/>
          </p:nvPr>
        </p:nvSpPr>
        <p:spPr>
          <a:xfrm>
            <a:off x="391498" y="1363608"/>
            <a:ext cx="7887300" cy="3641898"/>
          </a:xfrm>
        </p:spPr>
        <p:txBody>
          <a:bodyPr/>
          <a:lstStyle/>
          <a:p>
            <a:pPr marL="285750" indent="-285750">
              <a:buFont typeface="Arial,Sans-Serif"/>
              <a:buChar char="•"/>
            </a:pPr>
            <a:r>
              <a:rPr lang="pl-PL" sz="2000" b="1" dirty="0">
                <a:latin typeface="Calibri" panose="020F0502020204030204" pitchFamily="34" charset="0"/>
                <a:cs typeface="Calibri" panose="020F0502020204030204" pitchFamily="34" charset="0"/>
              </a:rPr>
              <a:t>Nadleśnictwo Żołędowo cd. </a:t>
            </a:r>
            <a:endParaRPr lang="en-US" sz="2000" dirty="0">
              <a:latin typeface="Calibri" panose="020F0502020204030204" pitchFamily="34" charset="0"/>
              <a:cs typeface="Calibri" panose="020F0502020204030204" pitchFamily="34" charset="0"/>
            </a:endParaRPr>
          </a:p>
          <a:p>
            <a:pPr>
              <a:buFont typeface="Arial"/>
              <a:buChar char="•"/>
            </a:pPr>
            <a:r>
              <a:rPr lang="pl-PL" sz="1400" dirty="0">
                <a:latin typeface="Calibri" panose="020F0502020204030204" pitchFamily="34" charset="0"/>
                <a:cs typeface="Calibri" panose="020F0502020204030204" pitchFamily="34" charset="0"/>
              </a:rPr>
              <a:t>Propozycja Michała Przybysza (Stowarzyszenie Monitoring Obywatelski Drzew MODRZEW): na terenach ogrodów działkowych w Bożenkowie i wokół nich zwiększyć obszar ograniczeń z zachowaniem zasad modyfikacji jedynie przy drogach.</a:t>
            </a:r>
          </a:p>
          <a:p>
            <a:pPr>
              <a:buFont typeface="Arial"/>
              <a:buChar char="•"/>
            </a:pPr>
            <a:r>
              <a:rPr lang="pl-PL" sz="1400" dirty="0" err="1">
                <a:latin typeface="Calibri" panose="020F0502020204030204" pitchFamily="34" charset="0"/>
                <a:cs typeface="Calibri" panose="020F0502020204030204" pitchFamily="34" charset="0"/>
              </a:rPr>
              <a:t>Smukała</a:t>
            </a:r>
            <a:r>
              <a:rPr lang="pl-PL" sz="1400" dirty="0">
                <a:latin typeface="Calibri" panose="020F0502020204030204" pitchFamily="34" charset="0"/>
                <a:cs typeface="Calibri" panose="020F0502020204030204" pitchFamily="34" charset="0"/>
              </a:rPr>
              <a:t>: wokół Domu Pomocy Społecznej ustanowić gospodarkę na zasadach modyfikacji, pozostały obszar od strony rzeki objąć ograniczeniami w gospodarce leśnej (stanowisko Pana Michała Przybysza - Stowarzyszenie Monitoring Obywatelski Drzew MODRZEW oraz Pana Przemysława Zalas – Miejska Pracownia Urbanistyczna w Bydgoszczy), stanowisko przeciwne na całym obszarze ustanowić modyfikacje jako obowiązujące zasady gospodarowania (propozycja Pana Piotra Kozłowskiego - Starosty Bydgoskiego).</a:t>
            </a:r>
          </a:p>
          <a:p>
            <a:pPr>
              <a:buFont typeface="Arial"/>
              <a:buChar char="•"/>
            </a:pPr>
            <a:r>
              <a:rPr lang="pl-PL" sz="1400" dirty="0">
                <a:latin typeface="Calibri" panose="020F0502020204030204" pitchFamily="34" charset="0"/>
                <a:cs typeface="Calibri" panose="020F0502020204030204" pitchFamily="34" charset="0"/>
              </a:rPr>
              <a:t>Leśny Park Kultury i Wypoczynku w Bydgoszczy </a:t>
            </a:r>
            <a:r>
              <a:rPr lang="pl-PL" sz="1400" dirty="0" err="1">
                <a:latin typeface="Calibri" panose="020F0502020204030204" pitchFamily="34" charset="0"/>
                <a:cs typeface="Calibri" panose="020F0502020204030204" pitchFamily="34" charset="0"/>
              </a:rPr>
              <a:t>Myślęcinek</a:t>
            </a:r>
            <a:r>
              <a:rPr lang="pl-PL" sz="1400" dirty="0">
                <a:latin typeface="Calibri" panose="020F0502020204030204" pitchFamily="34" charset="0"/>
                <a:cs typeface="Calibri" panose="020F0502020204030204" pitchFamily="34" charset="0"/>
              </a:rPr>
              <a:t>: oddziały o numerach 159, 158, 157, 156, 173, 172, 171, 170 utrzymywać jako obszary z ograniczoną gospodarką leśną, na pozostałych wskazanych terenach pozostawić proponowane  pozostałe wyłączenia i modyfikacje.</a:t>
            </a:r>
          </a:p>
          <a:p>
            <a:pPr>
              <a:buFont typeface="Arial"/>
              <a:buChar char="•"/>
            </a:pPr>
            <a:r>
              <a:rPr lang="pl-PL" sz="1400" dirty="0">
                <a:latin typeface="Calibri" panose="020F0502020204030204" pitchFamily="34" charset="0"/>
                <a:cs typeface="Calibri" panose="020F0502020204030204" pitchFamily="34" charset="0"/>
              </a:rPr>
              <a:t>Zwrócono uwagę, że lasy społeczne pełnią też funkcje przyrodnicze, więc powinny być tam też ograniczenia gospodarki, a nie tylko modyfikacje, które obecnie dominują jako zasada gospodarowania lasami w nadleśnictwie. </a:t>
            </a:r>
          </a:p>
          <a:p>
            <a:pPr>
              <a:buFont typeface="Arial"/>
              <a:buChar char="•"/>
            </a:pPr>
            <a:r>
              <a:rPr lang="pl-PL" sz="1400" dirty="0">
                <a:latin typeface="Calibri" panose="020F0502020204030204" pitchFamily="34" charset="0"/>
                <a:cs typeface="Calibri" panose="020F0502020204030204" pitchFamily="34" charset="0"/>
              </a:rPr>
              <a:t>Pan Andrzej Fijołek – Stowarzyszenie Miłośników Górek Fordońskich zwrócił uwagę, że nie powinno w lasach społecznych być </a:t>
            </a:r>
            <a:r>
              <a:rPr lang="pl-PL" sz="1400" dirty="0" err="1">
                <a:latin typeface="Calibri" panose="020F0502020204030204" pitchFamily="34" charset="0"/>
                <a:cs typeface="Calibri" panose="020F0502020204030204" pitchFamily="34" charset="0"/>
              </a:rPr>
              <a:t>wyłączeń</a:t>
            </a:r>
            <a:r>
              <a:rPr lang="pl-PL" sz="1400" dirty="0">
                <a:latin typeface="Calibri" panose="020F0502020204030204" pitchFamily="34" charset="0"/>
                <a:cs typeface="Calibri" panose="020F0502020204030204" pitchFamily="34" charset="0"/>
              </a:rPr>
              <a:t> z gospodarowania, które kształtują lasy w kierunku rezerwatów, ponieważ dostępność lasów społecznych wymaga ich urządzania. </a:t>
            </a:r>
          </a:p>
          <a:p>
            <a:pPr marL="285750" indent="-285750">
              <a:buFont typeface="Arial,Sans-Serif"/>
              <a:buChar char="•"/>
            </a:pPr>
            <a:endParaRPr lang="pl-PL" sz="1600" dirty="0">
              <a:latin typeface="Calibri" panose="020F0502020204030204" pitchFamily="34" charset="0"/>
              <a:cs typeface="Calibri" panose="020F0502020204030204" pitchFamily="34" charset="0"/>
            </a:endParaRPr>
          </a:p>
          <a:p>
            <a:endParaRPr lang="pl-PL"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606925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g2eddee12cb1_0_158"/>
          <p:cNvSpPr txBox="1">
            <a:spLocks noGrp="1"/>
          </p:cNvSpPr>
          <p:nvPr>
            <p:ph type="title"/>
          </p:nvPr>
        </p:nvSpPr>
        <p:spPr>
          <a:xfrm>
            <a:off x="2091600" y="399416"/>
            <a:ext cx="7887300" cy="762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pl-PL"/>
              <a:t>Co uzgodniliśmy</a:t>
            </a:r>
            <a:endParaRPr/>
          </a:p>
        </p:txBody>
      </p:sp>
      <p:sp>
        <p:nvSpPr>
          <p:cNvPr id="3" name="Symbol zastępczy tekstu 2">
            <a:extLst>
              <a:ext uri="{FF2B5EF4-FFF2-40B4-BE49-F238E27FC236}">
                <a16:creationId xmlns:a16="http://schemas.microsoft.com/office/drawing/2014/main" id="{FCF90E46-2580-A2DA-A43E-C5F80C25785D}"/>
              </a:ext>
            </a:extLst>
          </p:cNvPr>
          <p:cNvSpPr>
            <a:spLocks noGrp="1"/>
          </p:cNvSpPr>
          <p:nvPr>
            <p:ph type="body" idx="1"/>
          </p:nvPr>
        </p:nvSpPr>
        <p:spPr>
          <a:xfrm>
            <a:off x="608782" y="1944981"/>
            <a:ext cx="7887300" cy="3641898"/>
          </a:xfrm>
        </p:spPr>
        <p:txBody>
          <a:bodyPr/>
          <a:lstStyle/>
          <a:p>
            <a:pPr marL="285750" indent="-285750">
              <a:buFont typeface="Arial,Sans-Serif"/>
              <a:buChar char="•"/>
            </a:pPr>
            <a:r>
              <a:rPr lang="pl-PL" sz="2000" b="1" dirty="0">
                <a:latin typeface="Calibri" panose="020F0502020204030204" pitchFamily="34" charset="0"/>
                <a:cs typeface="Calibri" panose="020F0502020204030204" pitchFamily="34" charset="0"/>
              </a:rPr>
              <a:t>Nadleśnictwo Dobrzejewice – uwagi do obszarów</a:t>
            </a:r>
            <a:endParaRPr lang="en-US" sz="2000" dirty="0">
              <a:latin typeface="Calibri" panose="020F0502020204030204" pitchFamily="34" charset="0"/>
              <a:cs typeface="Calibri" panose="020F0502020204030204" pitchFamily="34" charset="0"/>
            </a:endParaRPr>
          </a:p>
          <a:p>
            <a:pPr marL="228600" indent="0" algn="just"/>
            <a:r>
              <a:rPr lang="pl-PL" sz="1400" dirty="0">
                <a:latin typeface="Calibri" panose="020F0502020204030204" pitchFamily="34" charset="0"/>
                <a:cs typeface="Calibri" panose="020F0502020204030204" pitchFamily="34" charset="0"/>
              </a:rPr>
              <a:t>Osoby uczestniczące w dyskusji wniosły propozycje zmian co do wyjściowo zaproponowanych granic lasów społecznych, które umieszczono je na mapach stanowiących załącznik do raportu. Przedstawione propozycje nie wywołały zmian odmiennych ani kwestii spornych. Osoby uczestniczące w dyskusji nie wniosły propozycji zmian do zaproponowanych zasad gospodarowania lasami. </a:t>
            </a:r>
            <a:endParaRPr lang="pl-PL" sz="2400" dirty="0">
              <a:latin typeface="Calibri" panose="020F0502020204030204" pitchFamily="34" charset="0"/>
              <a:cs typeface="Calibri" panose="020F0502020204030204" pitchFamily="34" charset="0"/>
            </a:endParaRPr>
          </a:p>
          <a:p>
            <a:pPr>
              <a:buFont typeface="Arial"/>
              <a:buChar char="•"/>
            </a:pPr>
            <a:endParaRPr lang="pl-PL" sz="1400" dirty="0">
              <a:latin typeface="Calibri" panose="020F0502020204030204" pitchFamily="34" charset="0"/>
              <a:cs typeface="Calibri" panose="020F0502020204030204" pitchFamily="34" charset="0"/>
            </a:endParaRPr>
          </a:p>
          <a:p>
            <a:pPr marL="285750" indent="-285750">
              <a:buFont typeface="Arial,Sans-Serif"/>
              <a:buChar char="•"/>
            </a:pPr>
            <a:endParaRPr lang="pl-PL" sz="1600" dirty="0">
              <a:latin typeface="Calibri" panose="020F0502020204030204" pitchFamily="34" charset="0"/>
              <a:cs typeface="Calibri" panose="020F0502020204030204" pitchFamily="34" charset="0"/>
            </a:endParaRPr>
          </a:p>
          <a:p>
            <a:endParaRPr lang="pl-PL"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057350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g2eddee12cb1_0_158"/>
          <p:cNvSpPr txBox="1">
            <a:spLocks noGrp="1"/>
          </p:cNvSpPr>
          <p:nvPr>
            <p:ph type="title"/>
          </p:nvPr>
        </p:nvSpPr>
        <p:spPr>
          <a:xfrm>
            <a:off x="2109708" y="381309"/>
            <a:ext cx="7887300" cy="762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pl-PL"/>
              <a:t>Co uzgodniliśmy</a:t>
            </a:r>
            <a:endParaRPr/>
          </a:p>
        </p:txBody>
      </p:sp>
      <p:sp>
        <p:nvSpPr>
          <p:cNvPr id="3" name="Symbol zastępczy tekstu 2">
            <a:extLst>
              <a:ext uri="{FF2B5EF4-FFF2-40B4-BE49-F238E27FC236}">
                <a16:creationId xmlns:a16="http://schemas.microsoft.com/office/drawing/2014/main" id="{FCF90E46-2580-A2DA-A43E-C5F80C25785D}"/>
              </a:ext>
            </a:extLst>
          </p:cNvPr>
          <p:cNvSpPr>
            <a:spLocks noGrp="1"/>
          </p:cNvSpPr>
          <p:nvPr>
            <p:ph type="body" idx="1"/>
          </p:nvPr>
        </p:nvSpPr>
        <p:spPr>
          <a:xfrm>
            <a:off x="427712" y="1608051"/>
            <a:ext cx="7887300" cy="3641898"/>
          </a:xfrm>
        </p:spPr>
        <p:txBody>
          <a:bodyPr/>
          <a:lstStyle/>
          <a:p>
            <a:pPr marL="285750" indent="-285750">
              <a:buFont typeface="Arial,Sans-Serif"/>
              <a:buChar char="•"/>
            </a:pPr>
            <a:r>
              <a:rPr lang="pl-PL" sz="2000" b="1" dirty="0">
                <a:latin typeface="Calibri"/>
                <a:cs typeface="Calibri"/>
              </a:rPr>
              <a:t>Nadleśnictwo Dobrzejewice – uwagi sposobów gospodarowania</a:t>
            </a:r>
            <a:endParaRPr lang="en-US" sz="2000" dirty="0">
              <a:latin typeface="Calibri"/>
              <a:cs typeface="Calibri"/>
            </a:endParaRPr>
          </a:p>
          <a:p>
            <a:pPr marL="228600" indent="0" algn="just"/>
            <a:r>
              <a:rPr lang="pl-PL" sz="1400" dirty="0">
                <a:latin typeface="Calibri"/>
                <a:cs typeface="Calibri"/>
              </a:rPr>
              <a:t>Wskazano najważniejsze zasady modyfikacji, które powinny być prowadzone w lasach społecznych: </a:t>
            </a:r>
            <a:endParaRPr lang="pl-PL" sz="2400" dirty="0">
              <a:latin typeface="Calibri"/>
              <a:cs typeface="Calibri"/>
            </a:endParaRPr>
          </a:p>
          <a:p>
            <a:pPr>
              <a:buFont typeface="Arial"/>
              <a:buChar char="•"/>
            </a:pPr>
            <a:r>
              <a:rPr lang="pl-PL" sz="1400" dirty="0">
                <a:latin typeface="Calibri"/>
                <a:cs typeface="Calibri"/>
              </a:rPr>
              <a:t>Kontynuacja tradycyjnych form gospodarki, ale zarządzanie  dynamicznym krajobrazem leśnym: zachowanie udziału </a:t>
            </a:r>
            <a:r>
              <a:rPr lang="pl-PL" sz="1400" dirty="0" err="1">
                <a:latin typeface="Calibri"/>
                <a:cs typeface="Calibri"/>
              </a:rPr>
              <a:t>starodrzewi</a:t>
            </a:r>
            <a:r>
              <a:rPr lang="pl-PL" sz="1400" dirty="0">
                <a:latin typeface="Calibri"/>
                <a:cs typeface="Calibri"/>
              </a:rPr>
              <a:t>  i obszaru objętego cięciami podczas planowania gospodarki leśnej.</a:t>
            </a:r>
            <a:endParaRPr lang="pl-PL" sz="2400" dirty="0">
              <a:latin typeface="Calibri"/>
              <a:cs typeface="Calibri"/>
            </a:endParaRPr>
          </a:p>
          <a:p>
            <a:pPr>
              <a:buFont typeface="Arial"/>
              <a:buChar char="•"/>
            </a:pPr>
            <a:r>
              <a:rPr lang="pl-PL" sz="1400" dirty="0">
                <a:latin typeface="Calibri"/>
                <a:cs typeface="Calibri"/>
              </a:rPr>
              <a:t>Minimalizowanie naruszeń powierzchni gleby przy zrywce i podwozie  drewna.</a:t>
            </a:r>
            <a:endParaRPr lang="pl-PL" sz="2400" dirty="0">
              <a:latin typeface="Calibri"/>
              <a:cs typeface="Calibri"/>
            </a:endParaRPr>
          </a:p>
          <a:p>
            <a:pPr>
              <a:buFont typeface="Arial"/>
              <a:buChar char="•"/>
            </a:pPr>
            <a:r>
              <a:rPr lang="pl-PL" sz="1400" dirty="0">
                <a:latin typeface="Calibri"/>
                <a:cs typeface="Calibri"/>
              </a:rPr>
              <a:t>Ograniczanie grodzeń.</a:t>
            </a:r>
            <a:endParaRPr lang="pl-PL" sz="2400" dirty="0">
              <a:latin typeface="Calibri"/>
              <a:cs typeface="Calibri"/>
            </a:endParaRPr>
          </a:p>
          <a:p>
            <a:pPr>
              <a:buFont typeface="Arial"/>
              <a:buChar char="•"/>
            </a:pPr>
            <a:r>
              <a:rPr lang="pl-PL" sz="1400" dirty="0">
                <a:latin typeface="Calibri"/>
                <a:cs typeface="Calibri"/>
              </a:rPr>
              <a:t>Ograniczanie cięć zupełnych, a w razie konieczności stosowania – na niewielkiej powierzchni.</a:t>
            </a:r>
            <a:endParaRPr lang="pl-PL" sz="2400" dirty="0">
              <a:latin typeface="Calibri"/>
              <a:cs typeface="Calibri"/>
            </a:endParaRPr>
          </a:p>
          <a:p>
            <a:pPr>
              <a:buFont typeface="Arial"/>
              <a:buChar char="•"/>
            </a:pPr>
            <a:r>
              <a:rPr lang="pl-PL" sz="1400" dirty="0">
                <a:latin typeface="Calibri"/>
                <a:cs typeface="Calibri"/>
              </a:rPr>
              <a:t>Pozostawianie do naturalnego rozpadu fragmentów (np. kęp lub alei)  </a:t>
            </a:r>
            <a:r>
              <a:rPr lang="pl-PL" sz="1400" dirty="0" err="1">
                <a:latin typeface="Calibri"/>
                <a:cs typeface="Calibri"/>
              </a:rPr>
              <a:t>starodrzewia</a:t>
            </a:r>
            <a:r>
              <a:rPr lang="pl-PL" sz="1400" dirty="0">
                <a:latin typeface="Calibri"/>
                <a:cs typeface="Calibri"/>
              </a:rPr>
              <a:t> podczas cięć rębnych – we wszystkich rodzajach rębni.  W razie potrzeby zwiększanie ich powierzchni powyżej zwyczajowych  5%.</a:t>
            </a:r>
            <a:endParaRPr lang="pl-PL" sz="2400" dirty="0">
              <a:latin typeface="Calibri"/>
              <a:cs typeface="Calibri"/>
            </a:endParaRPr>
          </a:p>
          <a:p>
            <a:pPr>
              <a:buFont typeface="Arial"/>
              <a:buChar char="•"/>
            </a:pPr>
            <a:r>
              <a:rPr lang="pl-PL" sz="1400" dirty="0">
                <a:latin typeface="Calibri"/>
                <a:cs typeface="Calibri"/>
              </a:rPr>
              <a:t>Reakcja na sytuacje klęskowe, biorąca m.in pod uwagę opcję  pozostawienia do naturalnej sukcesji.</a:t>
            </a:r>
            <a:endParaRPr lang="pl-PL" sz="2400" dirty="0">
              <a:latin typeface="Calibri"/>
              <a:cs typeface="Calibri"/>
            </a:endParaRPr>
          </a:p>
          <a:p>
            <a:pPr>
              <a:buFont typeface="Arial"/>
              <a:buChar char="•"/>
            </a:pPr>
            <a:r>
              <a:rPr lang="pl-PL" sz="1400" dirty="0">
                <a:latin typeface="Calibri"/>
                <a:cs typeface="Calibri"/>
              </a:rPr>
              <a:t>Staranna troska o elementy krajobrazu: naturalne cieki, źródła,  wąwozy, dolinki, skały; elementy kulturowe itp. - pozostawianie tych  elementów nienaruszonych wraz z otuliną drzewostanu.</a:t>
            </a:r>
            <a:endParaRPr lang="pl-PL" sz="2400" dirty="0">
              <a:latin typeface="Calibri"/>
              <a:cs typeface="Calibri"/>
            </a:endParaRPr>
          </a:p>
          <a:p>
            <a:pPr>
              <a:buFont typeface="Arial"/>
              <a:buChar char="•"/>
            </a:pPr>
            <a:r>
              <a:rPr lang="pl-PL" sz="1400" dirty="0">
                <a:latin typeface="Calibri"/>
                <a:cs typeface="Calibri"/>
              </a:rPr>
              <a:t>Wprowadzanie drugich pięter podszytów i podrostów.</a:t>
            </a:r>
            <a:endParaRPr lang="pl-PL" sz="2400" dirty="0">
              <a:latin typeface="Calibri"/>
              <a:cs typeface="Calibri"/>
            </a:endParaRPr>
          </a:p>
          <a:p>
            <a:pPr>
              <a:buFont typeface="Arial"/>
              <a:buChar char="•"/>
            </a:pPr>
            <a:r>
              <a:rPr lang="pl-PL" sz="1400" dirty="0">
                <a:latin typeface="Calibri"/>
                <a:cs typeface="Calibri"/>
              </a:rPr>
              <a:t>Najważniejszą zasadą w gospodarowaniu w lasach o zwiększonej funkcji społecznej powinno być ograniczanie cięć zupełnych. </a:t>
            </a:r>
            <a:endParaRPr lang="pl-PL" sz="2400" dirty="0">
              <a:latin typeface="Calibri"/>
              <a:cs typeface="Calibri"/>
            </a:endParaRPr>
          </a:p>
          <a:p>
            <a:pPr>
              <a:buFont typeface="Arial"/>
              <a:buChar char="•"/>
            </a:pPr>
            <a:endParaRPr lang="pl-PL" sz="1400" dirty="0">
              <a:latin typeface="Calibri" panose="020F0502020204030204" pitchFamily="34" charset="0"/>
              <a:cs typeface="Calibri" panose="020F0502020204030204" pitchFamily="34" charset="0"/>
            </a:endParaRPr>
          </a:p>
          <a:p>
            <a:pPr marL="285750" indent="-285750">
              <a:buFont typeface="Arial,Sans-Serif"/>
              <a:buChar char="•"/>
            </a:pPr>
            <a:endParaRPr lang="pl-PL" sz="1600" dirty="0">
              <a:latin typeface="Calibri" panose="020F0502020204030204" pitchFamily="34" charset="0"/>
              <a:cs typeface="Calibri" panose="020F0502020204030204" pitchFamily="34" charset="0"/>
            </a:endParaRPr>
          </a:p>
          <a:p>
            <a:endParaRPr lang="pl-PL"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340799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g2eddee12cb1_0_158"/>
          <p:cNvSpPr txBox="1">
            <a:spLocks noGrp="1"/>
          </p:cNvSpPr>
          <p:nvPr>
            <p:ph type="title"/>
          </p:nvPr>
        </p:nvSpPr>
        <p:spPr>
          <a:xfrm>
            <a:off x="2136868" y="408469"/>
            <a:ext cx="7887300" cy="762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pl-PL"/>
              <a:t>Co uzgodniliśmy</a:t>
            </a:r>
            <a:endParaRPr/>
          </a:p>
        </p:txBody>
      </p:sp>
      <p:sp>
        <p:nvSpPr>
          <p:cNvPr id="3" name="Symbol zastępczy tekstu 2">
            <a:extLst>
              <a:ext uri="{FF2B5EF4-FFF2-40B4-BE49-F238E27FC236}">
                <a16:creationId xmlns:a16="http://schemas.microsoft.com/office/drawing/2014/main" id="{FCF90E46-2580-A2DA-A43E-C5F80C25785D}"/>
              </a:ext>
            </a:extLst>
          </p:cNvPr>
          <p:cNvSpPr>
            <a:spLocks noGrp="1"/>
          </p:cNvSpPr>
          <p:nvPr>
            <p:ph type="body" idx="1"/>
          </p:nvPr>
        </p:nvSpPr>
        <p:spPr>
          <a:xfrm>
            <a:off x="536354" y="1492308"/>
            <a:ext cx="7887300" cy="3641898"/>
          </a:xfrm>
        </p:spPr>
        <p:txBody>
          <a:bodyPr/>
          <a:lstStyle/>
          <a:p>
            <a:pPr marL="285750" indent="-285750">
              <a:buFont typeface="Arial,Sans-Serif"/>
              <a:buChar char="•"/>
            </a:pPr>
            <a:r>
              <a:rPr lang="pl-PL" sz="2000" b="1" dirty="0">
                <a:latin typeface="Calibri"/>
                <a:cs typeface="Calibri"/>
              </a:rPr>
              <a:t>Nadleśnictwo Toruń</a:t>
            </a:r>
            <a:endParaRPr lang="en-US" sz="2000" dirty="0">
              <a:latin typeface="Calibri"/>
              <a:cs typeface="Calibri"/>
            </a:endParaRPr>
          </a:p>
          <a:p>
            <a:pPr marL="285750" indent="0" algn="just"/>
            <a:r>
              <a:rPr lang="pl-PL" sz="1400" dirty="0">
                <a:latin typeface="Calibri"/>
                <a:cs typeface="Calibri"/>
              </a:rPr>
              <a:t>Osoby uczestniczące w dyskusji zaakceptowały zaproponowany układ granic lasów o zwiększonej funkcji społecznej oraz zaproponowały utworzenie nowego obszaru w okolicach gęstej zabudowy mieszkaniowej w Sołectwie Papowo Toruńskie – Osieki, Gmina Łysomice. Dla tych oddziałów ustalony został typ: modyfikacja gospodarki leśnej. Propozycje te zostały uwzględnione na mapach, które stanowią załącznik do raportu. Przedstawione sugestie nie wywołały dodatkowych zmian ani sporów.</a:t>
            </a:r>
          </a:p>
          <a:p>
            <a:pPr marL="285750" indent="0" algn="just"/>
            <a:r>
              <a:rPr lang="pl-PL" sz="1400" dirty="0">
                <a:latin typeface="Calibri"/>
                <a:cs typeface="Calibri"/>
              </a:rPr>
              <a:t>Uczestnicy dyskusji zaproponowali również zmiany w sposobie gospodarowania lasami w odniesieniu do kilku niewielkich i wąskich pasów lasu w ciągach komunikacyjnych  w pobliżu Szkoły Leśnej na Barbarce. Były to oddziały 98, 119, 121, 122, 124, 125, Dla tych obszarów pierwotnie przewidziano ograniczenia gospodarki leśnej, jednak grupa uznała, że ze względu na wysoką presję odwiedzających oraz związane z tym trudności w zapewnieniu bezpieczeństwa, konieczne są modyfikacje </a:t>
            </a:r>
            <a:br>
              <a:rPr lang="pl-PL" sz="1400" dirty="0">
                <a:latin typeface="Calibri"/>
                <a:cs typeface="Calibri"/>
              </a:rPr>
            </a:br>
            <a:r>
              <a:rPr lang="pl-PL" sz="1400" dirty="0">
                <a:latin typeface="Calibri"/>
                <a:cs typeface="Calibri"/>
              </a:rPr>
              <a:t>w gospodarce leśnej. Stosunkowo mała powierzchnia tych terenów nie zapewniałaby odpowiednich efektów wynikających z ograniczeń gospodarki leśnej. Podobnie postanowiono dla oddziałów 146, 143, 166,  183, gdzie z uwagi na dużą presję rekreacyjną oraz oczekiwania społeczne zdecydowano </a:t>
            </a:r>
            <a:br>
              <a:rPr lang="pl-PL" sz="1400" dirty="0">
                <a:latin typeface="Calibri"/>
                <a:cs typeface="Calibri"/>
              </a:rPr>
            </a:br>
            <a:r>
              <a:rPr lang="pl-PL" sz="1400" dirty="0">
                <a:latin typeface="Calibri"/>
                <a:cs typeface="Calibri"/>
              </a:rPr>
              <a:t>o zmianie typu gospodarowania z ograniczeń na modyfikacje i poprowadzenie drzewostanu w kierunku parkowym.</a:t>
            </a:r>
          </a:p>
          <a:p>
            <a:pPr marL="285750" indent="0" algn="just"/>
            <a:endParaRPr lang="pl-PL" sz="1400" dirty="0">
              <a:latin typeface="Calibri" panose="020F0502020204030204" pitchFamily="34" charset="0"/>
              <a:cs typeface="Calibri" panose="020F0502020204030204" pitchFamily="34" charset="0"/>
            </a:endParaRPr>
          </a:p>
          <a:p>
            <a:pPr marL="228600" indent="0" algn="just"/>
            <a:endParaRPr lang="pl-PL" sz="1400" dirty="0">
              <a:latin typeface="Calibri" panose="020F0502020204030204" pitchFamily="34" charset="0"/>
              <a:cs typeface="Calibri" panose="020F0502020204030204" pitchFamily="34" charset="0"/>
            </a:endParaRPr>
          </a:p>
          <a:p>
            <a:pPr>
              <a:buFont typeface="Arial"/>
              <a:buChar char="•"/>
            </a:pPr>
            <a:endParaRPr lang="pl-PL" sz="1400" dirty="0">
              <a:latin typeface="Calibri" panose="020F0502020204030204" pitchFamily="34" charset="0"/>
              <a:cs typeface="Calibri" panose="020F0502020204030204" pitchFamily="34" charset="0"/>
            </a:endParaRPr>
          </a:p>
          <a:p>
            <a:pPr marL="285750" indent="-285750">
              <a:buFont typeface="Arial,Sans-Serif"/>
              <a:buChar char="•"/>
            </a:pPr>
            <a:endParaRPr lang="pl-PL" sz="1600" dirty="0">
              <a:latin typeface="Calibri" panose="020F0502020204030204" pitchFamily="34" charset="0"/>
              <a:cs typeface="Calibri" panose="020F0502020204030204" pitchFamily="34" charset="0"/>
            </a:endParaRPr>
          </a:p>
          <a:p>
            <a:endParaRPr lang="pl-PL"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720202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g2eddee12cb1_0_158"/>
          <p:cNvSpPr txBox="1">
            <a:spLocks noGrp="1"/>
          </p:cNvSpPr>
          <p:nvPr>
            <p:ph type="title"/>
          </p:nvPr>
        </p:nvSpPr>
        <p:spPr>
          <a:xfrm>
            <a:off x="2046333" y="435629"/>
            <a:ext cx="7887300" cy="762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pl-PL"/>
              <a:t>Co uzgodniliśmy</a:t>
            </a:r>
            <a:endParaRPr/>
          </a:p>
        </p:txBody>
      </p:sp>
      <p:sp>
        <p:nvSpPr>
          <p:cNvPr id="3" name="Symbol zastępczy tekstu 2">
            <a:extLst>
              <a:ext uri="{FF2B5EF4-FFF2-40B4-BE49-F238E27FC236}">
                <a16:creationId xmlns:a16="http://schemas.microsoft.com/office/drawing/2014/main" id="{FCF90E46-2580-A2DA-A43E-C5F80C25785D}"/>
              </a:ext>
            </a:extLst>
          </p:cNvPr>
          <p:cNvSpPr>
            <a:spLocks noGrp="1"/>
          </p:cNvSpPr>
          <p:nvPr>
            <p:ph type="body" idx="1"/>
          </p:nvPr>
        </p:nvSpPr>
        <p:spPr>
          <a:xfrm>
            <a:off x="391499" y="1474200"/>
            <a:ext cx="7887300" cy="3641898"/>
          </a:xfrm>
        </p:spPr>
        <p:txBody>
          <a:bodyPr/>
          <a:lstStyle/>
          <a:p>
            <a:pPr marL="285750" indent="-285750">
              <a:buFont typeface="Arial,Sans-Serif"/>
              <a:buChar char="•"/>
            </a:pPr>
            <a:r>
              <a:rPr lang="pl-PL" sz="2000" b="1" dirty="0">
                <a:latin typeface="Calibri"/>
                <a:cs typeface="Calibri"/>
              </a:rPr>
              <a:t>Nadleśnictwo Bydgoszcz – uwagi do obszarów</a:t>
            </a:r>
            <a:endParaRPr lang="en-US" sz="2000" dirty="0">
              <a:latin typeface="Calibri"/>
              <a:cs typeface="Calibri"/>
            </a:endParaRPr>
          </a:p>
          <a:p>
            <a:pPr marL="571500" indent="-285750" algn="just">
              <a:buChar char="•"/>
            </a:pPr>
            <a:r>
              <a:rPr lang="pl-PL" sz="1400" dirty="0">
                <a:latin typeface="Calibri"/>
                <a:cs typeface="Calibri"/>
              </a:rPr>
              <a:t>Wytyczono nowe obszary lasów o zwiększonej funkcji społecznej w okolicy j. Głęboczek – zakwalifikowane oddziały leśne: 308, 309, 310, 311, 373,247,173,172,171, 105, 106, 107.</a:t>
            </a:r>
            <a:endParaRPr lang="pl-PL" sz="2400" dirty="0">
              <a:latin typeface="Calibri"/>
              <a:cs typeface="Calibri"/>
            </a:endParaRPr>
          </a:p>
          <a:p>
            <a:pPr marL="571500" indent="-285750" algn="just">
              <a:buChar char="•"/>
            </a:pPr>
            <a:r>
              <a:rPr lang="pl-PL" sz="1400" dirty="0">
                <a:latin typeface="Calibri"/>
                <a:cs typeface="Calibri"/>
              </a:rPr>
              <a:t>Oddziały o numerach 510, 511, 512 wyznaczyć jako las społeczny ze względu na cenne walory społeczno-kulturowe (pozostałości dawnej wsi).</a:t>
            </a:r>
            <a:endParaRPr lang="pl-PL" sz="2400" dirty="0">
              <a:latin typeface="Calibri"/>
              <a:cs typeface="Calibri"/>
            </a:endParaRPr>
          </a:p>
          <a:p>
            <a:pPr marL="571500" indent="-285750" algn="just">
              <a:buChar char="•"/>
            </a:pPr>
            <a:r>
              <a:rPr lang="pl-PL" sz="1400" dirty="0">
                <a:latin typeface="Calibri"/>
                <a:cs typeface="Calibri"/>
              </a:rPr>
              <a:t>Oddziały o numerach 1, 2 rozszerzyć na nie obszar lasów społecznych – do weryfikacji czy jest taka możliwość.</a:t>
            </a:r>
            <a:endParaRPr lang="pl-PL" sz="2400" dirty="0">
              <a:latin typeface="Calibri"/>
              <a:cs typeface="Calibri"/>
            </a:endParaRPr>
          </a:p>
          <a:p>
            <a:pPr marL="571500" indent="-285750" algn="just">
              <a:buChar char="•"/>
            </a:pPr>
            <a:r>
              <a:rPr lang="pl-PL" sz="1400" dirty="0">
                <a:latin typeface="Calibri"/>
                <a:cs typeface="Calibri"/>
              </a:rPr>
              <a:t>Oddziały 73 i 74 – planowany GPZ (główny punkt zasilania) – Pani Anna </a:t>
            </a:r>
            <a:r>
              <a:rPr lang="pl-PL" sz="1400" dirty="0" err="1">
                <a:latin typeface="Calibri"/>
                <a:cs typeface="Calibri"/>
              </a:rPr>
              <a:t>Rembowicz-Dziekciowska</a:t>
            </a:r>
            <a:r>
              <a:rPr lang="pl-PL" sz="1400" dirty="0">
                <a:latin typeface="Calibri"/>
                <a:cs typeface="Calibri"/>
              </a:rPr>
              <a:t> (MPU) zgłosiła konieczność zarezerwowania terenu pod lokalizację GPZ (głównego punkt zasilania dla południowo-wschodniej części Bydgoszczy), który jest ważnym elementem systemu energetycznego przewidywanego w Studium uwarunkowań i kierunków zagospodarowania przestrzennego miasta Bydgoszczy.</a:t>
            </a:r>
            <a:endParaRPr lang="pl-PL" sz="2400" dirty="0">
              <a:latin typeface="Calibri"/>
              <a:cs typeface="Calibri"/>
            </a:endParaRPr>
          </a:p>
          <a:p>
            <a:pPr marL="571500" indent="-285750" algn="just">
              <a:buChar char="•"/>
            </a:pPr>
            <a:r>
              <a:rPr lang="pl-PL" sz="1400" dirty="0">
                <a:latin typeface="Calibri"/>
                <a:cs typeface="Calibri"/>
              </a:rPr>
              <a:t>Rezerwat Dziki Ostrów – propozycja, aby teren nie był lasem społecznym, skoro podlega pod RDOŚ jako rezerwat.</a:t>
            </a:r>
            <a:endParaRPr lang="pl-PL" sz="2400" dirty="0">
              <a:latin typeface="Calibri"/>
              <a:cs typeface="Calibri"/>
            </a:endParaRPr>
          </a:p>
          <a:p>
            <a:pPr marL="571500" indent="-285750" algn="just">
              <a:buChar char="•"/>
            </a:pPr>
            <a:r>
              <a:rPr lang="pl-PL" sz="1400" dirty="0">
                <a:latin typeface="Calibri"/>
                <a:cs typeface="Calibri"/>
              </a:rPr>
              <a:t>Zaproponowano także, aby dla oddziałów o numerach 75-79 wypracować społeczne zasady gospodarowania np. pozwalających na zachowanie przejść przez drogę.</a:t>
            </a:r>
            <a:endParaRPr lang="pl-PL" sz="2400" dirty="0">
              <a:latin typeface="Calibri"/>
              <a:cs typeface="Calibri"/>
            </a:endParaRPr>
          </a:p>
          <a:p>
            <a:pPr marL="0" indent="0" algn="just"/>
            <a:r>
              <a:rPr lang="pl-PL" sz="1400" dirty="0">
                <a:latin typeface="Calibri"/>
                <a:cs typeface="Calibri"/>
              </a:rPr>
              <a:t>Propozycje nowych granic umieszczono na mapach stanowiących załącznik do raportu.</a:t>
            </a:r>
            <a:endParaRPr lang="pl-PL" sz="2400" dirty="0">
              <a:latin typeface="Calibri"/>
              <a:cs typeface="Calibri"/>
            </a:endParaRPr>
          </a:p>
          <a:p>
            <a:pPr marL="285750" indent="0" algn="just"/>
            <a:endParaRPr lang="pl-PL" sz="1400">
              <a:latin typeface="Calibri" panose="020F0502020204030204" pitchFamily="34" charset="0"/>
              <a:cs typeface="Calibri" panose="020F0502020204030204" pitchFamily="34" charset="0"/>
            </a:endParaRPr>
          </a:p>
          <a:p>
            <a:pPr marL="228600" indent="0" algn="just"/>
            <a:endParaRPr lang="pl-PL" sz="1400">
              <a:latin typeface="Calibri" panose="020F0502020204030204" pitchFamily="34" charset="0"/>
              <a:cs typeface="Calibri" panose="020F0502020204030204" pitchFamily="34" charset="0"/>
            </a:endParaRPr>
          </a:p>
          <a:p>
            <a:pPr>
              <a:buFont typeface="Arial"/>
              <a:buChar char="•"/>
            </a:pPr>
            <a:endParaRPr lang="pl-PL" sz="1400">
              <a:latin typeface="Calibri" panose="020F0502020204030204" pitchFamily="34" charset="0"/>
              <a:cs typeface="Calibri" panose="020F0502020204030204" pitchFamily="34" charset="0"/>
            </a:endParaRPr>
          </a:p>
          <a:p>
            <a:pPr marL="285750" indent="-285750">
              <a:buFont typeface="Arial,Sans-Serif"/>
              <a:buChar char="•"/>
            </a:pPr>
            <a:endParaRPr lang="pl-PL" sz="1600">
              <a:latin typeface="Calibri" panose="020F0502020204030204" pitchFamily="34" charset="0"/>
              <a:cs typeface="Calibri" panose="020F0502020204030204" pitchFamily="34" charset="0"/>
            </a:endParaRPr>
          </a:p>
          <a:p>
            <a:endParaRPr lang="pl-PL" sz="24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198297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g2eddee12cb1_0_158"/>
          <p:cNvSpPr txBox="1">
            <a:spLocks noGrp="1"/>
          </p:cNvSpPr>
          <p:nvPr>
            <p:ph type="title"/>
          </p:nvPr>
        </p:nvSpPr>
        <p:spPr>
          <a:xfrm>
            <a:off x="2109707" y="399416"/>
            <a:ext cx="7887300" cy="762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pl-PL"/>
              <a:t>Co uzgodniliśmy</a:t>
            </a:r>
            <a:endParaRPr/>
          </a:p>
        </p:txBody>
      </p:sp>
      <p:sp>
        <p:nvSpPr>
          <p:cNvPr id="3" name="Symbol zastępczy tekstu 2">
            <a:extLst>
              <a:ext uri="{FF2B5EF4-FFF2-40B4-BE49-F238E27FC236}">
                <a16:creationId xmlns:a16="http://schemas.microsoft.com/office/drawing/2014/main" id="{FCF90E46-2580-A2DA-A43E-C5F80C25785D}"/>
              </a:ext>
            </a:extLst>
          </p:cNvPr>
          <p:cNvSpPr>
            <a:spLocks noGrp="1"/>
          </p:cNvSpPr>
          <p:nvPr>
            <p:ph type="body" idx="1"/>
          </p:nvPr>
        </p:nvSpPr>
        <p:spPr>
          <a:xfrm>
            <a:off x="364339" y="1483254"/>
            <a:ext cx="7887300" cy="3641898"/>
          </a:xfrm>
        </p:spPr>
        <p:txBody>
          <a:bodyPr/>
          <a:lstStyle/>
          <a:p>
            <a:pPr marL="285750" indent="-285750">
              <a:buFont typeface="Arial,Sans-Serif"/>
              <a:buChar char="•"/>
            </a:pPr>
            <a:r>
              <a:rPr lang="pl-PL" sz="2000" b="1" dirty="0">
                <a:latin typeface="Calibri" panose="020F0502020204030204" pitchFamily="34" charset="0"/>
                <a:cs typeface="Calibri" panose="020F0502020204030204" pitchFamily="34" charset="0"/>
              </a:rPr>
              <a:t>Nadleśnictwo Bydgoszcz – uwagi sposobów gospodarowania</a:t>
            </a:r>
            <a:endParaRPr lang="en-US" sz="2000" dirty="0">
              <a:latin typeface="Calibri" panose="020F0502020204030204" pitchFamily="34" charset="0"/>
              <a:cs typeface="Calibri" panose="020F0502020204030204" pitchFamily="34" charset="0"/>
            </a:endParaRPr>
          </a:p>
          <a:p>
            <a:pPr algn="just">
              <a:buChar char="•"/>
            </a:pPr>
            <a:r>
              <a:rPr lang="pl-PL" sz="1400" dirty="0">
                <a:latin typeface="Calibri" panose="020F0502020204030204" pitchFamily="34" charset="0"/>
                <a:cs typeface="Calibri" panose="020F0502020204030204" pitchFamily="34" charset="0"/>
              </a:rPr>
              <a:t>Struga Młyńska – ustanowić ograniczenia gospodarowania – uzasadnienie: 50 m od cieków wodnych i tak nie prowadzi się wycinki.</a:t>
            </a:r>
            <a:endParaRPr lang="pl-PL" sz="2400" dirty="0">
              <a:latin typeface="Calibri" panose="020F0502020204030204" pitchFamily="34" charset="0"/>
              <a:cs typeface="Calibri" panose="020F0502020204030204" pitchFamily="34" charset="0"/>
            </a:endParaRPr>
          </a:p>
          <a:p>
            <a:pPr algn="just">
              <a:buChar char="•"/>
            </a:pPr>
            <a:r>
              <a:rPr lang="pl-PL" sz="1400" dirty="0">
                <a:latin typeface="Calibri" panose="020F0502020204030204" pitchFamily="34" charset="0"/>
                <a:cs typeface="Calibri" panose="020F0502020204030204" pitchFamily="34" charset="0"/>
              </a:rPr>
              <a:t>Oddziały 20, 21 – pozostawić proponowany poziom gospodarowania, zadbać o to, aby nie prowadzić rębni pierwszych oraz unikać 3-4 hektarowych cięć zupełnych.</a:t>
            </a:r>
            <a:endParaRPr lang="pl-PL" sz="2400" dirty="0">
              <a:latin typeface="Calibri" panose="020F0502020204030204" pitchFamily="34" charset="0"/>
              <a:cs typeface="Calibri" panose="020F0502020204030204" pitchFamily="34" charset="0"/>
            </a:endParaRPr>
          </a:p>
          <a:p>
            <a:pPr algn="just">
              <a:buChar char="•"/>
            </a:pPr>
            <a:r>
              <a:rPr lang="pl-PL" sz="1400" dirty="0">
                <a:latin typeface="Calibri" panose="020F0502020204030204" pitchFamily="34" charset="0"/>
                <a:cs typeface="Calibri" panose="020F0502020204030204" pitchFamily="34" charset="0"/>
              </a:rPr>
              <a:t>Trzciniec – zwrócono uwagę, aby usuwać tylko te drzewa, które są za wysokie dla samolotów </a:t>
            </a:r>
            <a:br>
              <a:rPr lang="pl-PL" sz="1400" dirty="0">
                <a:latin typeface="Calibri" panose="020F0502020204030204" pitchFamily="34" charset="0"/>
                <a:cs typeface="Calibri" panose="020F0502020204030204" pitchFamily="34" charset="0"/>
              </a:rPr>
            </a:br>
            <a:r>
              <a:rPr lang="pl-PL" sz="1400" dirty="0">
                <a:latin typeface="Calibri" panose="020F0502020204030204" pitchFamily="34" charset="0"/>
                <a:cs typeface="Calibri" panose="020F0502020204030204" pitchFamily="34" charset="0"/>
              </a:rPr>
              <a:t>i aeroklubu – jako naczelna zasada dla tego obrębu lasu (zgodnie z Decyzją Starosty Bydgoskiego).</a:t>
            </a:r>
            <a:endParaRPr lang="pl-PL" sz="2400" dirty="0">
              <a:latin typeface="Calibri" panose="020F0502020204030204" pitchFamily="34" charset="0"/>
              <a:cs typeface="Calibri" panose="020F0502020204030204" pitchFamily="34" charset="0"/>
            </a:endParaRPr>
          </a:p>
          <a:p>
            <a:pPr algn="just">
              <a:buChar char="•"/>
            </a:pPr>
            <a:r>
              <a:rPr lang="pl-PL" sz="1400" dirty="0">
                <a:latin typeface="Calibri" panose="020F0502020204030204" pitchFamily="34" charset="0"/>
                <a:cs typeface="Calibri" panose="020F0502020204030204" pitchFamily="34" charset="0"/>
              </a:rPr>
              <a:t>Ponadto wskazano, że przy dużych aglomeracjach i zwartej zabudowie, ważne jest urozmaicanie lasu z sosnowego na mieszany oraz stosowanie cięć o długim okresie odnowienia (IVD) na rzecz absolutnego unikania cięć zupełnych.</a:t>
            </a:r>
            <a:endParaRPr lang="pl-PL" sz="2400" dirty="0">
              <a:latin typeface="Calibri" panose="020F0502020204030204" pitchFamily="34" charset="0"/>
              <a:cs typeface="Calibri" panose="020F0502020204030204" pitchFamily="34" charset="0"/>
            </a:endParaRPr>
          </a:p>
          <a:p>
            <a:pPr algn="just">
              <a:buChar char="•"/>
            </a:pPr>
            <a:r>
              <a:rPr lang="pl-PL" sz="1400" dirty="0">
                <a:latin typeface="Calibri" panose="020F0502020204030204" pitchFamily="34" charset="0"/>
                <a:cs typeface="Calibri" panose="020F0502020204030204" pitchFamily="34" charset="0"/>
              </a:rPr>
              <a:t>Korekta składu gatunkowego drzewostanu w kierunku unaturalnienia. Hodowla drzewostanów </a:t>
            </a:r>
            <a:br>
              <a:rPr lang="pl-PL" sz="1400" dirty="0">
                <a:latin typeface="Calibri" panose="020F0502020204030204" pitchFamily="34" charset="0"/>
                <a:cs typeface="Calibri" panose="020F0502020204030204" pitchFamily="34" charset="0"/>
              </a:rPr>
            </a:br>
            <a:r>
              <a:rPr lang="pl-PL" sz="1400" dirty="0">
                <a:latin typeface="Calibri" panose="020F0502020204030204" pitchFamily="34" charset="0"/>
                <a:cs typeface="Calibri" panose="020F0502020204030204" pitchFamily="34" charset="0"/>
              </a:rPr>
              <a:t>o naturalnym składzie gatunkowym, z uwzględnieniem skutków zmian klimatu została wskazana jako jedno z kluczowych zasad gospodarowania. </a:t>
            </a:r>
            <a:endParaRPr lang="pl-PL" sz="2400" dirty="0">
              <a:latin typeface="Calibri" panose="020F0502020204030204" pitchFamily="34" charset="0"/>
              <a:cs typeface="Calibri" panose="020F0502020204030204" pitchFamily="34" charset="0"/>
            </a:endParaRPr>
          </a:p>
          <a:p>
            <a:pPr marL="228600" indent="0" algn="just"/>
            <a:r>
              <a:rPr lang="pl-PL" sz="1400" dirty="0">
                <a:latin typeface="Calibri" panose="020F0502020204030204" pitchFamily="34" charset="0"/>
                <a:cs typeface="Calibri" panose="020F0502020204030204" pitchFamily="34" charset="0"/>
              </a:rPr>
              <a:t>Propozycje te, wskazane powyżej, spotkały się z akceptacją pozostałych osób, nie pojawiły się zdania odmienne ani kwestie sporne.</a:t>
            </a:r>
            <a:endParaRPr lang="pl-PL" sz="2400" dirty="0">
              <a:latin typeface="Calibri" panose="020F0502020204030204" pitchFamily="34" charset="0"/>
              <a:cs typeface="Calibri" panose="020F0502020204030204" pitchFamily="34" charset="0"/>
            </a:endParaRPr>
          </a:p>
          <a:p>
            <a:pPr marL="571500" indent="-285750" algn="just">
              <a:buChar char="•"/>
            </a:pPr>
            <a:endParaRPr lang="pl-PL" sz="1400" dirty="0">
              <a:latin typeface="Calibri" panose="020F0502020204030204" pitchFamily="34" charset="0"/>
              <a:cs typeface="Calibri" panose="020F0502020204030204" pitchFamily="34" charset="0"/>
            </a:endParaRPr>
          </a:p>
          <a:p>
            <a:pPr marL="285750" indent="0" algn="just"/>
            <a:endParaRPr lang="pl-PL" sz="1400" dirty="0">
              <a:latin typeface="Calibri" panose="020F0502020204030204" pitchFamily="34" charset="0"/>
              <a:cs typeface="Calibri" panose="020F0502020204030204" pitchFamily="34" charset="0"/>
            </a:endParaRPr>
          </a:p>
          <a:p>
            <a:pPr marL="228600" indent="0" algn="just"/>
            <a:endParaRPr lang="pl-PL" sz="1400" dirty="0">
              <a:latin typeface="Calibri" panose="020F0502020204030204" pitchFamily="34" charset="0"/>
              <a:cs typeface="Calibri" panose="020F0502020204030204" pitchFamily="34" charset="0"/>
            </a:endParaRPr>
          </a:p>
          <a:p>
            <a:pPr>
              <a:buFont typeface="Arial"/>
              <a:buChar char="•"/>
            </a:pPr>
            <a:endParaRPr lang="pl-PL" sz="1400" dirty="0">
              <a:latin typeface="Calibri" panose="020F0502020204030204" pitchFamily="34" charset="0"/>
              <a:cs typeface="Calibri" panose="020F0502020204030204" pitchFamily="34" charset="0"/>
            </a:endParaRPr>
          </a:p>
          <a:p>
            <a:pPr marL="285750" indent="-285750">
              <a:buFont typeface="Arial,Sans-Serif"/>
              <a:buChar char="•"/>
            </a:pPr>
            <a:endParaRPr lang="pl-PL" sz="1600" dirty="0">
              <a:latin typeface="Calibri" panose="020F0502020204030204" pitchFamily="34" charset="0"/>
              <a:cs typeface="Calibri" panose="020F0502020204030204" pitchFamily="34" charset="0"/>
            </a:endParaRPr>
          </a:p>
          <a:p>
            <a:endParaRPr lang="pl-PL"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18278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g2eddee12cb1_0_163"/>
          <p:cNvSpPr txBox="1">
            <a:spLocks noGrp="1"/>
          </p:cNvSpPr>
          <p:nvPr>
            <p:ph type="title"/>
          </p:nvPr>
        </p:nvSpPr>
        <p:spPr>
          <a:xfrm>
            <a:off x="2182851" y="442176"/>
            <a:ext cx="7887300" cy="762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pl-PL"/>
              <a:t>Opis skutków uzgodnień</a:t>
            </a:r>
            <a:endParaRPr/>
          </a:p>
        </p:txBody>
      </p:sp>
      <p:sp>
        <p:nvSpPr>
          <p:cNvPr id="171" name="Google Shape;171;g2eddee12cb1_0_163"/>
          <p:cNvSpPr txBox="1">
            <a:spLocks noGrp="1"/>
          </p:cNvSpPr>
          <p:nvPr>
            <p:ph type="body" idx="1"/>
          </p:nvPr>
        </p:nvSpPr>
        <p:spPr>
          <a:xfrm>
            <a:off x="628350" y="1751715"/>
            <a:ext cx="7887300" cy="3105201"/>
          </a:xfrm>
          <a:prstGeom prst="rect">
            <a:avLst/>
          </a:prstGeom>
          <a:noFill/>
          <a:ln>
            <a:noFill/>
          </a:ln>
        </p:spPr>
        <p:txBody>
          <a:bodyPr spcFirstLastPara="1" wrap="square" lIns="91425" tIns="45700" rIns="91425" bIns="45700" anchor="t" anchorCtr="0">
            <a:normAutofit fontScale="85000" lnSpcReduction="20000"/>
          </a:bodyPr>
          <a:lstStyle/>
          <a:p>
            <a:pPr marL="0" indent="0">
              <a:lnSpc>
                <a:spcPct val="150000"/>
              </a:lnSpc>
              <a:spcBef>
                <a:spcPts val="0"/>
              </a:spcBef>
            </a:pPr>
            <a:r>
              <a:rPr lang="pl-PL" sz="1900" dirty="0">
                <a:latin typeface="Calibri" panose="020F0502020204030204" pitchFamily="34" charset="0"/>
                <a:cs typeface="Calibri" panose="020F0502020204030204" pitchFamily="34" charset="0"/>
              </a:rPr>
              <a:t>Wyznaczenie obszarów lasów o wiodącej funkcji społecznej oraz wprowadzenie proponowanych zmian w gospodarce leśnej mogą prowadzić do różnorodnych skutków, które będą miały wpływ na lokalne społeczności oraz gospodarkę. Oczekiwane zmiany </a:t>
            </a:r>
            <a:br>
              <a:rPr lang="pl-PL" sz="1900" dirty="0">
                <a:latin typeface="Calibri" panose="020F0502020204030204" pitchFamily="34" charset="0"/>
                <a:cs typeface="Calibri" panose="020F0502020204030204" pitchFamily="34" charset="0"/>
              </a:rPr>
            </a:br>
            <a:r>
              <a:rPr lang="pl-PL" sz="1900" dirty="0">
                <a:latin typeface="Calibri" panose="020F0502020204030204" pitchFamily="34" charset="0"/>
                <a:cs typeface="Calibri" panose="020F0502020204030204" pitchFamily="34" charset="0"/>
              </a:rPr>
              <a:t>w podejściu do zarządzania tymi obszarami mogą wpłynąć na poziom pozyskania drewna oraz związane z tym koszty. </a:t>
            </a:r>
          </a:p>
          <a:p>
            <a:pPr marL="0" indent="0">
              <a:lnSpc>
                <a:spcPct val="150000"/>
              </a:lnSpc>
              <a:spcBef>
                <a:spcPts val="0"/>
              </a:spcBef>
            </a:pPr>
            <a:endParaRPr lang="pl-PL" sz="1900" dirty="0">
              <a:latin typeface="Calibri" panose="020F0502020204030204" pitchFamily="34" charset="0"/>
              <a:cs typeface="Calibri" panose="020F0502020204030204" pitchFamily="34" charset="0"/>
            </a:endParaRPr>
          </a:p>
          <a:p>
            <a:pPr marL="0" indent="0">
              <a:lnSpc>
                <a:spcPct val="150000"/>
              </a:lnSpc>
              <a:spcBef>
                <a:spcPts val="0"/>
              </a:spcBef>
            </a:pPr>
            <a:r>
              <a:rPr lang="pl-PL" sz="1900" dirty="0">
                <a:latin typeface="Calibri" panose="020F0502020204030204" pitchFamily="34" charset="0"/>
                <a:cs typeface="Calibri" panose="020F0502020204030204" pitchFamily="34" charset="0"/>
              </a:rPr>
              <a:t>Ważne jest, aby te aspekty były dokładnie zbadane po zatwierdzeniu kształtu lasów społecznych przez Ministerstwo Klimatu i Środowiska. Właściwa analiza pozwoli na lepsze zrozumienie długoterminowych konsekwencji dla wszystkich interesariuszy.</a:t>
            </a:r>
          </a:p>
          <a:p>
            <a:pPr marL="0" lvl="0" indent="0" algn="l" rtl="0">
              <a:lnSpc>
                <a:spcPct val="125000"/>
              </a:lnSpc>
              <a:spcBef>
                <a:spcPts val="1000"/>
              </a:spcBef>
              <a:spcAft>
                <a:spcPts val="0"/>
              </a:spcAft>
              <a:buClr>
                <a:schemeClr val="dk1"/>
              </a:buClr>
              <a:buSzPts val="2000"/>
              <a:buNone/>
            </a:pPr>
            <a:endParaRPr sz="2000" dirty="0">
              <a:latin typeface="Calibri" panose="020F0502020204030204" pitchFamily="34" charset="0"/>
              <a:cs typeface="Calibri" panose="020F0502020204030204" pitchFamily="34" charset="0"/>
              <a:sym typeface="Arial"/>
            </a:endParaRPr>
          </a:p>
          <a:p>
            <a:pPr marL="228600" lvl="0" indent="-50800" algn="l" rtl="0">
              <a:lnSpc>
                <a:spcPct val="90000"/>
              </a:lnSpc>
              <a:spcBef>
                <a:spcPts val="1000"/>
              </a:spcBef>
              <a:spcAft>
                <a:spcPts val="0"/>
              </a:spcAft>
              <a:buClr>
                <a:schemeClr val="dk1"/>
              </a:buClr>
              <a:buSzPts val="2800"/>
              <a:buNone/>
            </a:pPr>
            <a:endParaRPr dirty="0">
              <a:latin typeface="Calibri" panose="020F0502020204030204" pitchFamily="34" charset="0"/>
              <a:cs typeface="Calibri" panose="020F050202020403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g2eddee12cb1_0_163"/>
          <p:cNvSpPr txBox="1">
            <a:spLocks noGrp="1"/>
          </p:cNvSpPr>
          <p:nvPr>
            <p:ph type="title"/>
          </p:nvPr>
        </p:nvSpPr>
        <p:spPr>
          <a:xfrm>
            <a:off x="2284458" y="372359"/>
            <a:ext cx="7887300" cy="762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Play"/>
              <a:buNone/>
            </a:pPr>
            <a:r>
              <a:rPr lang="pl-PL" sz="2600" dirty="0"/>
              <a:t>Wnioski i rekomendacje </a:t>
            </a:r>
            <a:br>
              <a:rPr lang="pl-PL" sz="2600" dirty="0"/>
            </a:br>
            <a:r>
              <a:rPr lang="pl-PL" sz="2600" dirty="0"/>
              <a:t>dotyczące prowadzenia procesu dialogowego</a:t>
            </a:r>
            <a:endParaRPr sz="2600" dirty="0"/>
          </a:p>
        </p:txBody>
      </p:sp>
      <p:sp>
        <p:nvSpPr>
          <p:cNvPr id="171" name="Google Shape;171;g2eddee12cb1_0_163"/>
          <p:cNvSpPr txBox="1">
            <a:spLocks noGrp="1"/>
          </p:cNvSpPr>
          <p:nvPr>
            <p:ph type="body" idx="1"/>
          </p:nvPr>
        </p:nvSpPr>
        <p:spPr>
          <a:xfrm>
            <a:off x="192323" y="1515150"/>
            <a:ext cx="7877230" cy="4505403"/>
          </a:xfrm>
          <a:prstGeom prst="rect">
            <a:avLst/>
          </a:prstGeom>
          <a:noFill/>
          <a:ln>
            <a:noFill/>
          </a:ln>
        </p:spPr>
        <p:txBody>
          <a:bodyPr spcFirstLastPara="1" wrap="square" lIns="91425" tIns="45700" rIns="91425" bIns="45700" anchor="t" anchorCtr="0">
            <a:normAutofit/>
          </a:bodyPr>
          <a:lstStyle/>
          <a:p>
            <a:pPr marL="177800" indent="0">
              <a:lnSpc>
                <a:spcPct val="90000"/>
              </a:lnSpc>
              <a:spcBef>
                <a:spcPts val="1000"/>
              </a:spcBef>
              <a:buClr>
                <a:srgbClr val="000000"/>
              </a:buClr>
              <a:buSzPts val="2800"/>
            </a:pPr>
            <a:r>
              <a:rPr lang="pl-PL" sz="1600" dirty="0">
                <a:latin typeface="Calibri" panose="020F0502020204030204" pitchFamily="34" charset="0"/>
                <a:cs typeface="Calibri" panose="020F0502020204030204" pitchFamily="34" charset="0"/>
              </a:rPr>
              <a:t>Poniższe wnioski rekomendacje zostały zebrane podczas spotkań warsztatowych oraz są też rekomendacjami zespołu prowadzącego proces.</a:t>
            </a:r>
          </a:p>
          <a:p>
            <a:pPr marL="177800" indent="0">
              <a:lnSpc>
                <a:spcPct val="90000"/>
              </a:lnSpc>
              <a:spcBef>
                <a:spcPts val="1000"/>
              </a:spcBef>
              <a:buClr>
                <a:srgbClr val="000000"/>
              </a:buClr>
              <a:buSzPts val="2800"/>
            </a:pPr>
            <a:endParaRPr lang="pl-PL" sz="1600" dirty="0">
              <a:latin typeface="Calibri" panose="020F0502020204030204" pitchFamily="34" charset="0"/>
              <a:cs typeface="Calibri" panose="020F0502020204030204" pitchFamily="34" charset="0"/>
            </a:endParaRPr>
          </a:p>
          <a:p>
            <a:pPr marL="520700" indent="-342900">
              <a:lnSpc>
                <a:spcPct val="90000"/>
              </a:lnSpc>
              <a:spcBef>
                <a:spcPts val="1000"/>
              </a:spcBef>
              <a:buClr>
                <a:srgbClr val="000000"/>
              </a:buClr>
              <a:buSzPts val="2800"/>
              <a:buFont typeface="Arial" panose="020B0604020202020204" pitchFamily="34" charset="0"/>
              <a:buChar char="•"/>
            </a:pPr>
            <a:r>
              <a:rPr lang="pl-PL" sz="1600" dirty="0">
                <a:latin typeface="Calibri" panose="020F0502020204030204" pitchFamily="34" charset="0"/>
                <a:cs typeface="Calibri" panose="020F0502020204030204" pitchFamily="34" charset="0"/>
              </a:rPr>
              <a:t>Wprowadzanie mechanizmów dialogowych do Lasów Państwowych, umożliwiających współpracę z lokalnymi społecznościami, jest istotną potrzebą i powinno być rozwijane w przyszłości.</a:t>
            </a:r>
          </a:p>
          <a:p>
            <a:pPr marL="520700" indent="-342900">
              <a:lnSpc>
                <a:spcPct val="90000"/>
              </a:lnSpc>
              <a:spcBef>
                <a:spcPts val="1000"/>
              </a:spcBef>
              <a:buClr>
                <a:srgbClr val="000000"/>
              </a:buClr>
              <a:buSzPts val="2800"/>
              <a:buFont typeface="Arial" panose="020B0604020202020204" pitchFamily="34" charset="0"/>
              <a:buChar char="•"/>
            </a:pPr>
            <a:r>
              <a:rPr lang="pl-PL" sz="1600" dirty="0">
                <a:latin typeface="Calibri" panose="020F0502020204030204" pitchFamily="34" charset="0"/>
                <a:cs typeface="Calibri" panose="020F0502020204030204" pitchFamily="34" charset="0"/>
              </a:rPr>
              <a:t>Należy zadbać, aby proces dialogowy w przyszłości mógł być prowadzony na jak najniższym szczeblu, np. w gminie, z mieszkańcami danego obszaru, aby rozmawiać o lasach, z których korzystają w swoim sąsiedztwie.</a:t>
            </a:r>
          </a:p>
          <a:p>
            <a:pPr marL="520700" indent="-342900">
              <a:lnSpc>
                <a:spcPct val="90000"/>
              </a:lnSpc>
              <a:spcBef>
                <a:spcPts val="1000"/>
              </a:spcBef>
              <a:buClr>
                <a:srgbClr val="000000"/>
              </a:buClr>
              <a:buSzPts val="2800"/>
              <a:buFont typeface="Arial" panose="020B0604020202020204" pitchFamily="34" charset="0"/>
              <a:buChar char="•"/>
            </a:pPr>
            <a:r>
              <a:rPr lang="pl-PL" sz="1600" dirty="0">
                <a:latin typeface="Calibri" panose="020F0502020204030204" pitchFamily="34" charset="0"/>
                <a:cs typeface="Calibri" panose="020F0502020204030204" pitchFamily="34" charset="0"/>
              </a:rPr>
              <a:t>Należy efektywnie mapować interesariuszy na poziomie lokalnym i zapewnić otwarty dostęp do dialogu dla wszystkich chętnych. Lista uczestników nie powinna być zamknięta ani narzucona.</a:t>
            </a:r>
          </a:p>
          <a:p>
            <a:pPr marL="520700" indent="-342900">
              <a:lnSpc>
                <a:spcPct val="90000"/>
              </a:lnSpc>
              <a:spcBef>
                <a:spcPts val="1000"/>
              </a:spcBef>
              <a:buClr>
                <a:srgbClr val="000000"/>
              </a:buClr>
              <a:buSzPts val="2800"/>
              <a:buFont typeface="Arial" panose="020B0604020202020204" pitchFamily="34" charset="0"/>
              <a:buChar char="•"/>
            </a:pPr>
            <a:r>
              <a:rPr lang="pl-PL" sz="1600" dirty="0">
                <a:latin typeface="Calibri" panose="020F0502020204030204" pitchFamily="34" charset="0"/>
                <a:cs typeface="Calibri" panose="020F0502020204030204" pitchFamily="34" charset="0"/>
              </a:rPr>
              <a:t>Działania należy planować z wyprzedzeniem, dając wszystkim interesariuszom odpowiednio długi czas na przygotowanie i realizację.</a:t>
            </a:r>
          </a:p>
          <a:p>
            <a:pPr marL="520700" indent="-342900">
              <a:lnSpc>
                <a:spcPct val="90000"/>
              </a:lnSpc>
              <a:spcBef>
                <a:spcPts val="1000"/>
              </a:spcBef>
              <a:buClr>
                <a:srgbClr val="000000"/>
              </a:buClr>
              <a:buSzPts val="2800"/>
              <a:buFont typeface="+mj-lt"/>
              <a:buAutoNum type="arabicPeriod"/>
            </a:pPr>
            <a:endParaRPr lang="pl-PL"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538973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69">
          <a:extLst>
            <a:ext uri="{FF2B5EF4-FFF2-40B4-BE49-F238E27FC236}">
              <a16:creationId xmlns:a16="http://schemas.microsoft.com/office/drawing/2014/main" id="{05CC37B3-F4E8-A2DA-8802-EAE513337B91}"/>
            </a:ext>
          </a:extLst>
        </p:cNvPr>
        <p:cNvGrpSpPr/>
        <p:nvPr/>
      </p:nvGrpSpPr>
      <p:grpSpPr>
        <a:xfrm>
          <a:off x="0" y="0"/>
          <a:ext cx="0" cy="0"/>
          <a:chOff x="0" y="0"/>
          <a:chExt cx="0" cy="0"/>
        </a:xfrm>
      </p:grpSpPr>
      <p:sp>
        <p:nvSpPr>
          <p:cNvPr id="171" name="Google Shape;171;g2eddee12cb1_0_163">
            <a:extLst>
              <a:ext uri="{FF2B5EF4-FFF2-40B4-BE49-F238E27FC236}">
                <a16:creationId xmlns:a16="http://schemas.microsoft.com/office/drawing/2014/main" id="{D0574239-5816-DD56-6FEC-73EC6A4C41DB}"/>
              </a:ext>
            </a:extLst>
          </p:cNvPr>
          <p:cNvSpPr txBox="1">
            <a:spLocks noGrp="1"/>
          </p:cNvSpPr>
          <p:nvPr>
            <p:ph type="body" idx="1"/>
          </p:nvPr>
        </p:nvSpPr>
        <p:spPr>
          <a:xfrm>
            <a:off x="364339" y="1515150"/>
            <a:ext cx="7877230" cy="4505403"/>
          </a:xfrm>
          <a:prstGeom prst="rect">
            <a:avLst/>
          </a:prstGeom>
          <a:noFill/>
          <a:ln>
            <a:noFill/>
          </a:ln>
        </p:spPr>
        <p:txBody>
          <a:bodyPr spcFirstLastPara="1" wrap="square" lIns="91425" tIns="45700" rIns="91425" bIns="45700" anchor="t" anchorCtr="0">
            <a:normAutofit/>
          </a:bodyPr>
          <a:lstStyle/>
          <a:p>
            <a:pPr marL="177800" indent="0">
              <a:lnSpc>
                <a:spcPct val="90000"/>
              </a:lnSpc>
              <a:spcBef>
                <a:spcPts val="1000"/>
              </a:spcBef>
              <a:buClr>
                <a:srgbClr val="000000"/>
              </a:buClr>
              <a:buSzPts val="2800"/>
            </a:pPr>
            <a:endParaRPr lang="pl-PL" sz="1800" dirty="0">
              <a:latin typeface="Calibri" panose="020F0502020204030204" pitchFamily="34" charset="0"/>
              <a:cs typeface="Calibri" panose="020F0502020204030204" pitchFamily="34" charset="0"/>
            </a:endParaRPr>
          </a:p>
          <a:p>
            <a:pPr marL="342900" lvl="0" indent="-342900">
              <a:lnSpc>
                <a:spcPct val="107000"/>
              </a:lnSpc>
              <a:spcAft>
                <a:spcPts val="800"/>
              </a:spcAft>
              <a:buFont typeface="Arial" panose="020B0604020202020204" pitchFamily="34" charset="0"/>
              <a:buChar char="•"/>
              <a:tabLst>
                <a:tab pos="457200" algn="l"/>
              </a:tabLst>
            </a:pPr>
            <a:r>
              <a:rPr lang="pl-PL" sz="1600" kern="100" dirty="0">
                <a:effectLst/>
                <a:latin typeface="Calibri" panose="020F0502020204030204" pitchFamily="34" charset="0"/>
                <a:ea typeface="Aptos" panose="020B0004020202020204" pitchFamily="34" charset="0"/>
                <a:cs typeface="Calibri" panose="020F0502020204030204" pitchFamily="34" charset="0"/>
              </a:rPr>
              <a:t>Należy zadbać o odpowiednie wcześniejsze przygotowanie wszelkich materiałów, </a:t>
            </a:r>
            <a:r>
              <a:rPr lang="pl-PL" sz="1600" kern="100" dirty="0">
                <a:latin typeface="Calibri" panose="020F0502020204030204" pitchFamily="34" charset="0"/>
                <a:ea typeface="Aptos" panose="020B0004020202020204" pitchFamily="34" charset="0"/>
                <a:cs typeface="Calibri" panose="020F0502020204030204" pitchFamily="34" charset="0"/>
              </a:rPr>
              <a:t>uzgodnionych także</a:t>
            </a:r>
            <a:r>
              <a:rPr lang="pl-PL" sz="1600" kern="100" dirty="0">
                <a:effectLst/>
                <a:latin typeface="Calibri" panose="020F0502020204030204" pitchFamily="34" charset="0"/>
                <a:ea typeface="Aptos" panose="020B0004020202020204" pitchFamily="34" charset="0"/>
                <a:cs typeface="Calibri" panose="020F0502020204030204" pitchFamily="34" charset="0"/>
              </a:rPr>
              <a:t> na poziomie centralnym. Osoby uczestniczące w dialogu powinny dostać instruktaż, jak się do spotkań przygotować, aby niwelować pola konfliktu dotyczące danych np</a:t>
            </a:r>
            <a:r>
              <a:rPr lang="pl-PL" sz="1600" kern="100" dirty="0">
                <a:latin typeface="Calibri" panose="020F0502020204030204" pitchFamily="34" charset="0"/>
                <a:ea typeface="Aptos" panose="020B0004020202020204" pitchFamily="34" charset="0"/>
                <a:cs typeface="Calibri" panose="020F0502020204030204" pitchFamily="34" charset="0"/>
              </a:rPr>
              <a:t>. </a:t>
            </a:r>
            <a:r>
              <a:rPr lang="pl-PL" sz="1600" kern="100" dirty="0">
                <a:effectLst/>
                <a:latin typeface="Calibri" panose="020F0502020204030204" pitchFamily="34" charset="0"/>
                <a:ea typeface="Aptos" panose="020B0004020202020204" pitchFamily="34" charset="0"/>
                <a:cs typeface="Calibri" panose="020F0502020204030204" pitchFamily="34" charset="0"/>
              </a:rPr>
              <a:t>nieznajomości dokumentów.</a:t>
            </a:r>
          </a:p>
          <a:p>
            <a:pPr marL="342900" lvl="0" indent="-342900">
              <a:lnSpc>
                <a:spcPct val="107000"/>
              </a:lnSpc>
              <a:spcAft>
                <a:spcPts val="800"/>
              </a:spcAft>
              <a:buFont typeface="Arial" panose="020B0604020202020204" pitchFamily="34" charset="0"/>
              <a:buChar char="•"/>
              <a:tabLst>
                <a:tab pos="457200" algn="l"/>
              </a:tabLst>
            </a:pPr>
            <a:r>
              <a:rPr lang="pl-PL" sz="1600" kern="100" dirty="0">
                <a:effectLst/>
                <a:latin typeface="Calibri" panose="020F0502020204030204" pitchFamily="34" charset="0"/>
                <a:ea typeface="Aptos" panose="020B0004020202020204" pitchFamily="34" charset="0"/>
                <a:cs typeface="Calibri" panose="020F0502020204030204" pitchFamily="34" charset="0"/>
              </a:rPr>
              <a:t>Jeśli przyszłe działania dialogowe będą otwarte, wówczas należy zapewnić dobrą i szeroką ich promocję z wykorzystaniem różnorodnych kanałów dotarcia.</a:t>
            </a:r>
          </a:p>
          <a:p>
            <a:pPr marL="342900" lvl="0" indent="-342900">
              <a:lnSpc>
                <a:spcPct val="107000"/>
              </a:lnSpc>
              <a:spcAft>
                <a:spcPts val="800"/>
              </a:spcAft>
              <a:buFont typeface="Arial" panose="020B0604020202020204" pitchFamily="34" charset="0"/>
              <a:buChar char="•"/>
              <a:tabLst>
                <a:tab pos="457200" algn="l"/>
              </a:tabLst>
            </a:pPr>
            <a:r>
              <a:rPr lang="pl-PL" sz="1600" kern="100" dirty="0">
                <a:effectLst/>
                <a:latin typeface="Calibri" panose="020F0502020204030204" pitchFamily="34" charset="0"/>
                <a:ea typeface="Aptos" panose="020B0004020202020204" pitchFamily="34" charset="0"/>
                <a:cs typeface="Calibri" panose="020F0502020204030204" pitchFamily="34" charset="0"/>
              </a:rPr>
              <a:t>Na poziomie poszczególnych regionalnych dyrekcji czy nadleśnictw należy zastanowić się nad kontynuacją działań w ramach </a:t>
            </a:r>
            <a:r>
              <a:rPr lang="pl-PL" sz="1600" kern="100" dirty="0">
                <a:latin typeface="Calibri" panose="020F0502020204030204" pitchFamily="34" charset="0"/>
                <a:ea typeface="Aptos" panose="020B0004020202020204" pitchFamily="34" charset="0"/>
                <a:cs typeface="Calibri" panose="020F0502020204030204" pitchFamily="34" charset="0"/>
              </a:rPr>
              <a:t>L</a:t>
            </a:r>
            <a:r>
              <a:rPr lang="pl-PL" sz="1600" kern="100" dirty="0">
                <a:effectLst/>
                <a:latin typeface="Calibri" panose="020F0502020204030204" pitchFamily="34" charset="0"/>
                <a:ea typeface="Aptos" panose="020B0004020202020204" pitchFamily="34" charset="0"/>
                <a:cs typeface="Calibri" panose="020F0502020204030204" pitchFamily="34" charset="0"/>
              </a:rPr>
              <a:t>okalnych </a:t>
            </a:r>
            <a:r>
              <a:rPr lang="pl-PL" sz="1600" kern="100" dirty="0">
                <a:latin typeface="Calibri" panose="020F0502020204030204" pitchFamily="34" charset="0"/>
                <a:ea typeface="Aptos" panose="020B0004020202020204" pitchFamily="34" charset="0"/>
                <a:cs typeface="Calibri" panose="020F0502020204030204" pitchFamily="34" charset="0"/>
              </a:rPr>
              <a:t>Z</a:t>
            </a:r>
            <a:r>
              <a:rPr lang="pl-PL" sz="1600" kern="100" dirty="0">
                <a:effectLst/>
                <a:latin typeface="Calibri" panose="020F0502020204030204" pitchFamily="34" charset="0"/>
                <a:ea typeface="Aptos" panose="020B0004020202020204" pitchFamily="34" charset="0"/>
                <a:cs typeface="Calibri" panose="020F0502020204030204" pitchFamily="34" charset="0"/>
              </a:rPr>
              <a:t>espołów </a:t>
            </a:r>
            <a:r>
              <a:rPr lang="pl-PL" sz="1600" kern="100" dirty="0">
                <a:latin typeface="Calibri" panose="020F0502020204030204" pitchFamily="34" charset="0"/>
                <a:ea typeface="Aptos" panose="020B0004020202020204" pitchFamily="34" charset="0"/>
                <a:cs typeface="Calibri" panose="020F0502020204030204" pitchFamily="34" charset="0"/>
              </a:rPr>
              <a:t>W</a:t>
            </a:r>
            <a:r>
              <a:rPr lang="pl-PL" sz="1600" kern="100" dirty="0">
                <a:effectLst/>
                <a:latin typeface="Calibri" panose="020F0502020204030204" pitchFamily="34" charset="0"/>
                <a:ea typeface="Aptos" panose="020B0004020202020204" pitchFamily="34" charset="0"/>
                <a:cs typeface="Calibri" panose="020F0502020204030204" pitchFamily="34" charset="0"/>
              </a:rPr>
              <a:t>spółpracy w celu monitorowania wypracowanych w procesie dialogu zmian gospodarowania lasami, ale także stałego rozszerzania działań wokół lasów społecznych np. rozwijania turystyki działań na rzecz retencji, działań edukacyjnych. </a:t>
            </a:r>
          </a:p>
          <a:p>
            <a:pPr marL="0" lvl="0" indent="0">
              <a:lnSpc>
                <a:spcPct val="107000"/>
              </a:lnSpc>
              <a:spcAft>
                <a:spcPts val="800"/>
              </a:spcAft>
              <a:tabLst>
                <a:tab pos="457200" algn="l"/>
              </a:tabLst>
            </a:pPr>
            <a:endParaRPr lang="pl-PL" sz="1800" kern="100" dirty="0">
              <a:effectLst/>
              <a:latin typeface="Calibri" panose="020F0502020204030204" pitchFamily="34" charset="0"/>
              <a:ea typeface="Aptos" panose="020B0004020202020204" pitchFamily="34" charset="0"/>
              <a:cs typeface="Calibri" panose="020F0502020204030204" pitchFamily="34" charset="0"/>
            </a:endParaRPr>
          </a:p>
          <a:p>
            <a:pPr marL="520700" indent="-342900">
              <a:lnSpc>
                <a:spcPct val="90000"/>
              </a:lnSpc>
              <a:spcBef>
                <a:spcPts val="1000"/>
              </a:spcBef>
              <a:buClr>
                <a:srgbClr val="000000"/>
              </a:buClr>
              <a:buSzPts val="2800"/>
              <a:buFont typeface="+mj-lt"/>
              <a:buAutoNum type="arabicPeriod"/>
            </a:pPr>
            <a:endParaRPr lang="pl-PL" sz="1800" dirty="0">
              <a:latin typeface="Calibri" panose="020F0502020204030204" pitchFamily="34" charset="0"/>
              <a:cs typeface="Calibri" panose="020F0502020204030204" pitchFamily="34" charset="0"/>
            </a:endParaRPr>
          </a:p>
        </p:txBody>
      </p:sp>
      <p:sp>
        <p:nvSpPr>
          <p:cNvPr id="5" name="Google Shape;170;g2eddee12cb1_0_163">
            <a:extLst>
              <a:ext uri="{FF2B5EF4-FFF2-40B4-BE49-F238E27FC236}">
                <a16:creationId xmlns:a16="http://schemas.microsoft.com/office/drawing/2014/main" id="{A40B2DE0-B5AD-9349-EC1F-83BE280288D5}"/>
              </a:ext>
            </a:extLst>
          </p:cNvPr>
          <p:cNvSpPr txBox="1">
            <a:spLocks noGrp="1"/>
          </p:cNvSpPr>
          <p:nvPr>
            <p:ph type="title"/>
          </p:nvPr>
        </p:nvSpPr>
        <p:spPr>
          <a:xfrm>
            <a:off x="2241927" y="372359"/>
            <a:ext cx="7887300" cy="762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Play"/>
              <a:buNone/>
            </a:pPr>
            <a:r>
              <a:rPr lang="pl-PL" sz="2600" dirty="0"/>
              <a:t>Wnioski i rekomendacje </a:t>
            </a:r>
            <a:br>
              <a:rPr lang="pl-PL" sz="2600" dirty="0"/>
            </a:br>
            <a:r>
              <a:rPr lang="pl-PL" sz="2600" dirty="0"/>
              <a:t>dotyczące prowadzenia procesu dialogowego</a:t>
            </a:r>
            <a:endParaRPr sz="2600" dirty="0"/>
          </a:p>
        </p:txBody>
      </p:sp>
    </p:spTree>
    <p:extLst>
      <p:ext uri="{BB962C8B-B14F-4D97-AF65-F5344CB8AC3E}">
        <p14:creationId xmlns:p14="http://schemas.microsoft.com/office/powerpoint/2010/main" val="18090614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69">
          <a:extLst>
            <a:ext uri="{FF2B5EF4-FFF2-40B4-BE49-F238E27FC236}">
              <a16:creationId xmlns:a16="http://schemas.microsoft.com/office/drawing/2014/main" id="{05CC37B3-F4E8-A2DA-8802-EAE513337B91}"/>
            </a:ext>
          </a:extLst>
        </p:cNvPr>
        <p:cNvGrpSpPr/>
        <p:nvPr/>
      </p:nvGrpSpPr>
      <p:grpSpPr>
        <a:xfrm>
          <a:off x="0" y="0"/>
          <a:ext cx="0" cy="0"/>
          <a:chOff x="0" y="0"/>
          <a:chExt cx="0" cy="0"/>
        </a:xfrm>
      </p:grpSpPr>
      <p:sp>
        <p:nvSpPr>
          <p:cNvPr id="171" name="Google Shape;171;g2eddee12cb1_0_163">
            <a:extLst>
              <a:ext uri="{FF2B5EF4-FFF2-40B4-BE49-F238E27FC236}">
                <a16:creationId xmlns:a16="http://schemas.microsoft.com/office/drawing/2014/main" id="{D0574239-5816-DD56-6FEC-73EC6A4C41DB}"/>
              </a:ext>
            </a:extLst>
          </p:cNvPr>
          <p:cNvSpPr txBox="1">
            <a:spLocks noGrp="1"/>
          </p:cNvSpPr>
          <p:nvPr>
            <p:ph type="body" idx="1"/>
          </p:nvPr>
        </p:nvSpPr>
        <p:spPr>
          <a:xfrm>
            <a:off x="364339" y="1515150"/>
            <a:ext cx="7877230" cy="4505403"/>
          </a:xfrm>
          <a:prstGeom prst="rect">
            <a:avLst/>
          </a:prstGeom>
          <a:noFill/>
          <a:ln>
            <a:noFill/>
          </a:ln>
        </p:spPr>
        <p:txBody>
          <a:bodyPr spcFirstLastPara="1" wrap="square" lIns="91425" tIns="45700" rIns="91425" bIns="45700" anchor="t" anchorCtr="0">
            <a:normAutofit/>
          </a:bodyPr>
          <a:lstStyle/>
          <a:p>
            <a:pPr marL="177800" indent="0">
              <a:lnSpc>
                <a:spcPct val="90000"/>
              </a:lnSpc>
              <a:spcBef>
                <a:spcPts val="1000"/>
              </a:spcBef>
              <a:buClr>
                <a:srgbClr val="000000"/>
              </a:buClr>
              <a:buSzPts val="2800"/>
            </a:pPr>
            <a:endParaRPr lang="pl-PL" sz="1800" dirty="0">
              <a:latin typeface="Calibri" panose="020F0502020204030204" pitchFamily="34" charset="0"/>
              <a:cs typeface="Calibri" panose="020F0502020204030204" pitchFamily="34" charset="0"/>
            </a:endParaRPr>
          </a:p>
          <a:p>
            <a:pPr marL="342900" indent="-342900">
              <a:lnSpc>
                <a:spcPct val="107000"/>
              </a:lnSpc>
              <a:spcAft>
                <a:spcPts val="800"/>
              </a:spcAft>
              <a:buFont typeface="Arial" panose="020B0604020202020204" pitchFamily="34" charset="0"/>
              <a:buChar char="•"/>
              <a:tabLst>
                <a:tab pos="457200" algn="l"/>
              </a:tabLst>
            </a:pPr>
            <a:r>
              <a:rPr lang="pl-PL" sz="1800" kern="100" dirty="0">
                <a:latin typeface="Calibri" panose="020F0502020204030204" pitchFamily="34" charset="0"/>
                <a:ea typeface="Aptos" panose="020B0004020202020204" pitchFamily="34" charset="0"/>
                <a:cs typeface="Times New Roman"/>
              </a:rPr>
              <a:t>Istotne jest zapewnienie interesariuszom informacji zwrotnej dotyczącej podjętych decyzji i wdrożeń z pilotażowego procesu dialogu o lasach </a:t>
            </a:r>
            <a:br>
              <a:rPr lang="pl-PL" sz="1800" kern="100" dirty="0">
                <a:latin typeface="Calibri" panose="020F0502020204030204" pitchFamily="34" charset="0"/>
                <a:ea typeface="Aptos" panose="020B0004020202020204" pitchFamily="34" charset="0"/>
                <a:cs typeface="Times New Roman"/>
              </a:rPr>
            </a:br>
            <a:r>
              <a:rPr lang="pl-PL" sz="1800" kern="100" dirty="0">
                <a:latin typeface="Calibri" panose="020F0502020204030204" pitchFamily="34" charset="0"/>
                <a:ea typeface="Aptos" panose="020B0004020202020204" pitchFamily="34" charset="0"/>
                <a:cs typeface="Times New Roman"/>
              </a:rPr>
              <a:t>o wiodącej funkcji społecznej, zarówno na poziomie Ministerstwa jak </a:t>
            </a:r>
            <a:br>
              <a:rPr lang="pl-PL" sz="1800" kern="100" dirty="0">
                <a:latin typeface="Calibri" panose="020F0502020204030204" pitchFamily="34" charset="0"/>
                <a:ea typeface="Aptos" panose="020B0004020202020204" pitchFamily="34" charset="0"/>
                <a:cs typeface="Times New Roman"/>
              </a:rPr>
            </a:br>
            <a:r>
              <a:rPr lang="pl-PL" sz="1800" kern="100" dirty="0">
                <a:latin typeface="Calibri" panose="020F0502020204030204" pitchFamily="34" charset="0"/>
                <a:ea typeface="Aptos" panose="020B0004020202020204" pitchFamily="34" charset="0"/>
                <a:cs typeface="Times New Roman"/>
              </a:rPr>
              <a:t>i poszczególnych RDLP i nadleśnictw. Potrzebne będzie dobre komunikowanie tego faktu do społeczności lokalnej z wyjaśnieniem przyjętych zasad gospodarki leśnej. </a:t>
            </a:r>
          </a:p>
          <a:p>
            <a:pPr marL="342900" lvl="0" indent="-342900">
              <a:lnSpc>
                <a:spcPct val="107000"/>
              </a:lnSpc>
              <a:spcAft>
                <a:spcPts val="800"/>
              </a:spcAft>
              <a:buFont typeface="Arial" panose="020B0604020202020204" pitchFamily="34" charset="0"/>
              <a:buChar char="•"/>
              <a:tabLst>
                <a:tab pos="457200" algn="l"/>
              </a:tabLst>
            </a:pPr>
            <a:r>
              <a:rPr lang="pl-PL" sz="1800" kern="100" dirty="0">
                <a:effectLst/>
                <a:latin typeface="Calibri" panose="020F0502020204030204" pitchFamily="34" charset="0"/>
                <a:ea typeface="Aptos" panose="020B0004020202020204" pitchFamily="34" charset="0"/>
                <a:cs typeface="Times New Roman"/>
              </a:rPr>
              <a:t>Kluczowe dla podejmowania podobnych dyskusji w przyszłości jest uzgodnienie rangi i priorytetów dla wyznaczany</a:t>
            </a:r>
            <a:r>
              <a:rPr lang="pl-PL" sz="1800" kern="100" dirty="0">
                <a:latin typeface="Calibri" panose="020F0502020204030204" pitchFamily="34" charset="0"/>
                <a:ea typeface="Aptos" panose="020B0004020202020204" pitchFamily="34" charset="0"/>
                <a:cs typeface="Times New Roman"/>
              </a:rPr>
              <a:t>ch obszarów i zasad gospodarowania lasami na tych obszarach w stosunku do planowanych inwestycji liniowych, strategicznych, które mogą być w sprzeczności do podjętych ustaleń dla wybranych obszarów. </a:t>
            </a:r>
            <a:endParaRPr lang="pl-PL" sz="1800" kern="100" dirty="0">
              <a:effectLst/>
              <a:latin typeface="Calibri" panose="020F0502020204030204" pitchFamily="34" charset="0"/>
              <a:ea typeface="Aptos" panose="020B0004020202020204" pitchFamily="34" charset="0"/>
              <a:cs typeface="Times New Roman"/>
            </a:endParaRPr>
          </a:p>
          <a:p>
            <a:pPr marL="177800" indent="0">
              <a:lnSpc>
                <a:spcPct val="90000"/>
              </a:lnSpc>
              <a:spcBef>
                <a:spcPts val="1000"/>
              </a:spcBef>
              <a:buClr>
                <a:srgbClr val="000000"/>
              </a:buClr>
              <a:buSzPts val="2800"/>
            </a:pPr>
            <a:endParaRPr lang="pl-PL" sz="1800" dirty="0">
              <a:latin typeface="Calibri" panose="020F0502020204030204" pitchFamily="34" charset="0"/>
              <a:cs typeface="Calibri" panose="020F0502020204030204" pitchFamily="34" charset="0"/>
            </a:endParaRPr>
          </a:p>
        </p:txBody>
      </p:sp>
      <p:sp>
        <p:nvSpPr>
          <p:cNvPr id="5" name="Google Shape;170;g2eddee12cb1_0_163">
            <a:extLst>
              <a:ext uri="{FF2B5EF4-FFF2-40B4-BE49-F238E27FC236}">
                <a16:creationId xmlns:a16="http://schemas.microsoft.com/office/drawing/2014/main" id="{893B7D85-29ED-2D10-B2BF-AF511FF7D6EC}"/>
              </a:ext>
            </a:extLst>
          </p:cNvPr>
          <p:cNvSpPr txBox="1">
            <a:spLocks noGrp="1"/>
          </p:cNvSpPr>
          <p:nvPr>
            <p:ph type="title"/>
          </p:nvPr>
        </p:nvSpPr>
        <p:spPr>
          <a:xfrm>
            <a:off x="2220660" y="372359"/>
            <a:ext cx="7887300" cy="762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Play"/>
              <a:buNone/>
            </a:pPr>
            <a:r>
              <a:rPr lang="pl-PL" sz="2600" dirty="0"/>
              <a:t>Wnioski i rekomendacje </a:t>
            </a:r>
            <a:br>
              <a:rPr lang="pl-PL" sz="2600" dirty="0"/>
            </a:br>
            <a:r>
              <a:rPr lang="pl-PL" sz="2600" dirty="0"/>
              <a:t>dotyczące prowadzenia procesu dialogowego</a:t>
            </a:r>
            <a:endParaRPr sz="2600" dirty="0"/>
          </a:p>
        </p:txBody>
      </p:sp>
    </p:spTree>
    <p:extLst>
      <p:ext uri="{BB962C8B-B14F-4D97-AF65-F5344CB8AC3E}">
        <p14:creationId xmlns:p14="http://schemas.microsoft.com/office/powerpoint/2010/main" val="4284067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g2eddee12cb1_0_135"/>
          <p:cNvSpPr txBox="1">
            <a:spLocks noGrp="1"/>
          </p:cNvSpPr>
          <p:nvPr>
            <p:ph type="title"/>
          </p:nvPr>
        </p:nvSpPr>
        <p:spPr>
          <a:xfrm>
            <a:off x="244889" y="1912871"/>
            <a:ext cx="7124482" cy="762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pl-PL"/>
              <a:t>Kluczowe założenia projektu</a:t>
            </a:r>
            <a:endParaRPr/>
          </a:p>
        </p:txBody>
      </p:sp>
      <p:pic>
        <p:nvPicPr>
          <p:cNvPr id="11" name="Obraz 10">
            <a:extLst>
              <a:ext uri="{FF2B5EF4-FFF2-40B4-BE49-F238E27FC236}">
                <a16:creationId xmlns:a16="http://schemas.microsoft.com/office/drawing/2014/main" id="{6C766E77-2D8E-00B3-9D7C-D747B4F867BD}"/>
              </a:ext>
            </a:extLst>
          </p:cNvPr>
          <p:cNvPicPr>
            <a:picLocks noChangeAspect="1"/>
          </p:cNvPicPr>
          <p:nvPr/>
        </p:nvPicPr>
        <p:blipFill>
          <a:blip r:embed="rId3"/>
          <a:stretch>
            <a:fillRect/>
          </a:stretch>
        </p:blipFill>
        <p:spPr>
          <a:xfrm>
            <a:off x="244889" y="2846294"/>
            <a:ext cx="8654221" cy="2884740"/>
          </a:xfrm>
          <a:prstGeom prst="rect">
            <a:avLst/>
          </a:prstGeom>
        </p:spPr>
      </p:pic>
    </p:spTree>
    <p:extLst>
      <p:ext uri="{BB962C8B-B14F-4D97-AF65-F5344CB8AC3E}">
        <p14:creationId xmlns:p14="http://schemas.microsoft.com/office/powerpoint/2010/main" val="9211263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69">
          <a:extLst>
            <a:ext uri="{FF2B5EF4-FFF2-40B4-BE49-F238E27FC236}">
              <a16:creationId xmlns:a16="http://schemas.microsoft.com/office/drawing/2014/main" id="{05CC37B3-F4E8-A2DA-8802-EAE513337B91}"/>
            </a:ext>
          </a:extLst>
        </p:cNvPr>
        <p:cNvGrpSpPr/>
        <p:nvPr/>
      </p:nvGrpSpPr>
      <p:grpSpPr>
        <a:xfrm>
          <a:off x="0" y="0"/>
          <a:ext cx="0" cy="0"/>
          <a:chOff x="0" y="0"/>
          <a:chExt cx="0" cy="0"/>
        </a:xfrm>
      </p:grpSpPr>
      <p:sp>
        <p:nvSpPr>
          <p:cNvPr id="171" name="Google Shape;171;g2eddee12cb1_0_163">
            <a:extLst>
              <a:ext uri="{FF2B5EF4-FFF2-40B4-BE49-F238E27FC236}">
                <a16:creationId xmlns:a16="http://schemas.microsoft.com/office/drawing/2014/main" id="{D0574239-5816-DD56-6FEC-73EC6A4C41DB}"/>
              </a:ext>
            </a:extLst>
          </p:cNvPr>
          <p:cNvSpPr txBox="1">
            <a:spLocks noGrp="1"/>
          </p:cNvSpPr>
          <p:nvPr>
            <p:ph type="body" idx="1"/>
          </p:nvPr>
        </p:nvSpPr>
        <p:spPr>
          <a:xfrm>
            <a:off x="364339" y="1515150"/>
            <a:ext cx="7877230" cy="4505403"/>
          </a:xfrm>
          <a:prstGeom prst="rect">
            <a:avLst/>
          </a:prstGeom>
          <a:noFill/>
          <a:ln>
            <a:noFill/>
          </a:ln>
        </p:spPr>
        <p:txBody>
          <a:bodyPr spcFirstLastPara="1" wrap="square" lIns="91425" tIns="45700" rIns="91425" bIns="45700" anchor="t" anchorCtr="0">
            <a:normAutofit/>
          </a:bodyPr>
          <a:lstStyle/>
          <a:p>
            <a:pPr marL="177800" indent="0">
              <a:lnSpc>
                <a:spcPct val="90000"/>
              </a:lnSpc>
              <a:spcBef>
                <a:spcPts val="1000"/>
              </a:spcBef>
              <a:buClr>
                <a:srgbClr val="000000"/>
              </a:buClr>
              <a:buSzPts val="2800"/>
            </a:pPr>
            <a:endParaRPr lang="pl-PL" sz="1800" dirty="0">
              <a:latin typeface="Calibri" panose="020F0502020204030204" pitchFamily="34" charset="0"/>
              <a:cs typeface="Calibri" panose="020F0502020204030204" pitchFamily="34" charset="0"/>
            </a:endParaRPr>
          </a:p>
          <a:p>
            <a:pPr marL="342900" indent="-342900">
              <a:lnSpc>
                <a:spcPct val="107000"/>
              </a:lnSpc>
              <a:spcAft>
                <a:spcPts val="800"/>
              </a:spcAft>
              <a:buFont typeface="Arial" panose="020B0604020202020204" pitchFamily="34" charset="0"/>
              <a:buChar char="•"/>
              <a:tabLst>
                <a:tab pos="457200" algn="l"/>
              </a:tabLst>
            </a:pPr>
            <a:r>
              <a:rPr lang="pl-PL" sz="1600" dirty="0">
                <a:latin typeface="Calibri" panose="020F0502020204030204" pitchFamily="34" charset="0"/>
                <a:cs typeface="Calibri" panose="020F0502020204030204" pitchFamily="34" charset="0"/>
              </a:rPr>
              <a:t>W gospodarowaniu lasami społecznymi kluczowa powinna być zasada korekty składu gatunkowego drzewostanu w kierunku unaturalnienia oraz hodowla drzewostanów </a:t>
            </a:r>
            <a:br>
              <a:rPr lang="pl-PL" sz="1600" dirty="0">
                <a:latin typeface="Calibri" panose="020F0502020204030204" pitchFamily="34" charset="0"/>
                <a:cs typeface="Calibri" panose="020F0502020204030204" pitchFamily="34" charset="0"/>
              </a:rPr>
            </a:br>
            <a:r>
              <a:rPr lang="pl-PL" sz="1600" dirty="0">
                <a:latin typeface="Calibri" panose="020F0502020204030204" pitchFamily="34" charset="0"/>
                <a:cs typeface="Calibri" panose="020F0502020204030204" pitchFamily="34" charset="0"/>
              </a:rPr>
              <a:t>o naturalnym składzie gatunkowym,  z uwzględnieniem skutków zmian klimatu. Przy dużych aglomeracjach i zwartej zabudowie, ważne jest urozmaicanie składu gatunkowego lasów, stosowanie rębni o długim okresie odnowienia (IVD) oraz unikanie cięć zupełnych. </a:t>
            </a:r>
          </a:p>
          <a:p>
            <a:pPr marL="342900" indent="-342900">
              <a:lnSpc>
                <a:spcPct val="107000"/>
              </a:lnSpc>
              <a:spcAft>
                <a:spcPts val="800"/>
              </a:spcAft>
              <a:buFont typeface="Arial" panose="020B0604020202020204" pitchFamily="34" charset="0"/>
              <a:buChar char="•"/>
              <a:tabLst>
                <a:tab pos="457200" algn="l"/>
              </a:tabLst>
            </a:pPr>
            <a:r>
              <a:rPr lang="pl-PL" sz="1600" kern="100" dirty="0">
                <a:latin typeface="Calibri" panose="020F0502020204030204" pitchFamily="34" charset="0"/>
                <a:ea typeface="Aptos" panose="020B0004020202020204" pitchFamily="34" charset="0"/>
                <a:cs typeface="Times New Roman"/>
              </a:rPr>
              <a:t>Zaproponowano przyjęcie ogólnego kryterium dla wyznaczania lasów społecznych: przy gęstej zabudowie x% lasu powinno się wyznaczać jako lasy społeczne ze szczególną funkcją zachowania krajobrazu. Oznacza to prowadzenie granic lasów społecznych niekoniecznie w granicach całych oddziałów leśnych, ale zakładając wydzielenie buforów, zachowując krajobraz na styku lasu z zabudową mieszkaniową.</a:t>
            </a:r>
          </a:p>
          <a:p>
            <a:pPr marL="342900" indent="-342900">
              <a:lnSpc>
                <a:spcPct val="107000"/>
              </a:lnSpc>
              <a:spcAft>
                <a:spcPts val="800"/>
              </a:spcAft>
              <a:buFont typeface="Arial" panose="020B0604020202020204" pitchFamily="34" charset="0"/>
              <a:buChar char="•"/>
              <a:tabLst>
                <a:tab pos="457200" algn="l"/>
              </a:tabLst>
            </a:pPr>
            <a:endParaRPr lang="pl-PL" sz="1800" kern="100" dirty="0">
              <a:latin typeface="Aptos"/>
              <a:ea typeface="Aptos" panose="020B0004020202020204" pitchFamily="34" charset="0"/>
              <a:cs typeface="Times New Roman"/>
            </a:endParaRPr>
          </a:p>
          <a:p>
            <a:pPr marL="342900" indent="-342900">
              <a:lnSpc>
                <a:spcPct val="107000"/>
              </a:lnSpc>
              <a:spcAft>
                <a:spcPts val="800"/>
              </a:spcAft>
              <a:buFont typeface="Arial" panose="020B0604020202020204" pitchFamily="34" charset="0"/>
              <a:buChar char="•"/>
              <a:tabLst>
                <a:tab pos="457200" algn="l"/>
              </a:tabLst>
            </a:pPr>
            <a:endParaRPr lang="pl-PL" sz="1800" dirty="0">
              <a:latin typeface="Calibri" panose="020F0502020204030204" pitchFamily="34" charset="0"/>
              <a:cs typeface="Calibri" panose="020F0502020204030204" pitchFamily="34" charset="0"/>
            </a:endParaRPr>
          </a:p>
        </p:txBody>
      </p:sp>
      <p:sp>
        <p:nvSpPr>
          <p:cNvPr id="4" name="Google Shape;170;g2eddee12cb1_0_163">
            <a:extLst>
              <a:ext uri="{FF2B5EF4-FFF2-40B4-BE49-F238E27FC236}">
                <a16:creationId xmlns:a16="http://schemas.microsoft.com/office/drawing/2014/main" id="{6B0F4C1C-F046-510F-6CDF-11FEDC84851B}"/>
              </a:ext>
            </a:extLst>
          </p:cNvPr>
          <p:cNvSpPr txBox="1">
            <a:spLocks/>
          </p:cNvSpPr>
          <p:nvPr/>
        </p:nvSpPr>
        <p:spPr>
          <a:xfrm>
            <a:off x="2326990" y="116958"/>
            <a:ext cx="6359810" cy="1711842"/>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15F51"/>
              </a:buClr>
              <a:buSzPts val="3810"/>
              <a:buFont typeface="Arial"/>
              <a:buNone/>
              <a:defRPr sz="3809" b="0" i="0" u="none" strike="noStrike" cap="none">
                <a:solidFill>
                  <a:srgbClr val="015F5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r>
              <a:rPr lang="pl-PL" sz="2600" dirty="0"/>
              <a:t>Wnioski i rekomendacje </a:t>
            </a:r>
            <a:br>
              <a:rPr lang="pl-PL" sz="2600" dirty="0"/>
            </a:br>
            <a:r>
              <a:rPr lang="pl-PL" sz="2600" dirty="0"/>
              <a:t>dotyczące gospodarowania lasami </a:t>
            </a:r>
          </a:p>
          <a:p>
            <a:pPr>
              <a:lnSpc>
                <a:spcPct val="90000"/>
              </a:lnSpc>
              <a:buClr>
                <a:schemeClr val="dk1"/>
              </a:buClr>
              <a:buSzPts val="4400"/>
              <a:buFont typeface="Play"/>
              <a:buNone/>
            </a:pPr>
            <a:r>
              <a:rPr lang="pl-PL" sz="2600" dirty="0"/>
              <a:t>o wzmocnionej funkcji społecznej </a:t>
            </a:r>
          </a:p>
        </p:txBody>
      </p:sp>
    </p:spTree>
    <p:extLst>
      <p:ext uri="{BB962C8B-B14F-4D97-AF65-F5344CB8AC3E}">
        <p14:creationId xmlns:p14="http://schemas.microsoft.com/office/powerpoint/2010/main" val="7067473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69">
          <a:extLst>
            <a:ext uri="{FF2B5EF4-FFF2-40B4-BE49-F238E27FC236}">
              <a16:creationId xmlns:a16="http://schemas.microsoft.com/office/drawing/2014/main" id="{05CC37B3-F4E8-A2DA-8802-EAE513337B91}"/>
            </a:ext>
          </a:extLst>
        </p:cNvPr>
        <p:cNvGrpSpPr/>
        <p:nvPr/>
      </p:nvGrpSpPr>
      <p:grpSpPr>
        <a:xfrm>
          <a:off x="0" y="0"/>
          <a:ext cx="0" cy="0"/>
          <a:chOff x="0" y="0"/>
          <a:chExt cx="0" cy="0"/>
        </a:xfrm>
      </p:grpSpPr>
      <p:sp>
        <p:nvSpPr>
          <p:cNvPr id="171" name="Google Shape;171;g2eddee12cb1_0_163">
            <a:extLst>
              <a:ext uri="{FF2B5EF4-FFF2-40B4-BE49-F238E27FC236}">
                <a16:creationId xmlns:a16="http://schemas.microsoft.com/office/drawing/2014/main" id="{D0574239-5816-DD56-6FEC-73EC6A4C41DB}"/>
              </a:ext>
            </a:extLst>
          </p:cNvPr>
          <p:cNvSpPr txBox="1">
            <a:spLocks noGrp="1"/>
          </p:cNvSpPr>
          <p:nvPr>
            <p:ph type="body" idx="1"/>
          </p:nvPr>
        </p:nvSpPr>
        <p:spPr>
          <a:xfrm>
            <a:off x="364339" y="1515150"/>
            <a:ext cx="7877230" cy="4505403"/>
          </a:xfrm>
          <a:prstGeom prst="rect">
            <a:avLst/>
          </a:prstGeom>
          <a:noFill/>
          <a:ln>
            <a:noFill/>
          </a:ln>
        </p:spPr>
        <p:txBody>
          <a:bodyPr spcFirstLastPara="1" wrap="square" lIns="91425" tIns="45700" rIns="91425" bIns="45700" anchor="t" anchorCtr="0">
            <a:normAutofit fontScale="92500"/>
          </a:bodyPr>
          <a:lstStyle/>
          <a:p>
            <a:pPr marL="0" indent="0">
              <a:lnSpc>
                <a:spcPct val="107000"/>
              </a:lnSpc>
              <a:spcAft>
                <a:spcPts val="800"/>
              </a:spcAft>
              <a:tabLst>
                <a:tab pos="457200" algn="l"/>
              </a:tabLst>
            </a:pPr>
            <a:endParaRPr lang="pl-PL" sz="1800" kern="100" dirty="0">
              <a:latin typeface="Aptos"/>
              <a:ea typeface="Aptos" panose="020B0004020202020204" pitchFamily="34" charset="0"/>
              <a:cs typeface="Times New Roman"/>
            </a:endParaRPr>
          </a:p>
          <a:p>
            <a:pPr marL="342900" indent="-342900">
              <a:lnSpc>
                <a:spcPct val="107000"/>
              </a:lnSpc>
              <a:spcAft>
                <a:spcPts val="800"/>
              </a:spcAft>
              <a:buFont typeface="Arial" panose="020B0604020202020204" pitchFamily="34" charset="0"/>
              <a:buChar char="•"/>
              <a:tabLst>
                <a:tab pos="457200" algn="l"/>
              </a:tabLst>
            </a:pPr>
            <a:r>
              <a:rPr lang="pl-PL" sz="1800" dirty="0">
                <a:latin typeface="Calibri" panose="020F0502020204030204" pitchFamily="34" charset="0"/>
                <a:cs typeface="Calibri" panose="020F0502020204030204" pitchFamily="34" charset="0"/>
              </a:rPr>
              <a:t>Wyłączenia z gospodarki leśnej nie powinny obejmować lasów o wzmocnionej funkcji społecznej. Są to zbyt dalekie ograniczenia, które będą utrudniać korzystanie z lasów i zwiększać niebezpieczeństwo korzystania z nich przez ludzi. Dla lasów społecznych obowiązującymi zasadami gospodarowania powinny być modyfikacje oraz ograniczenia. Wyłączenia z gospodarowania powinny dotyczyć jedynie terenów rezerwatów. Wyjątek powinny stanowić także lasy o wzmocnionej funkcji edukacyjnej, gdzie obszary wyłączone z gospodarki mogą pełnić rolę elementów edukacji przyrodniczej.  </a:t>
            </a:r>
          </a:p>
          <a:p>
            <a:pPr marL="342900" indent="-342900">
              <a:lnSpc>
                <a:spcPct val="107000"/>
              </a:lnSpc>
              <a:spcAft>
                <a:spcPts val="800"/>
              </a:spcAft>
              <a:buFont typeface="Arial" panose="020B0604020202020204" pitchFamily="34" charset="0"/>
              <a:buChar char="•"/>
              <a:tabLst>
                <a:tab pos="457200" algn="l"/>
              </a:tabLst>
            </a:pPr>
            <a:r>
              <a:rPr lang="pl-PL" sz="1800" kern="100" dirty="0">
                <a:latin typeface="Calibri" panose="020F0502020204030204" pitchFamily="34" charset="0"/>
                <a:ea typeface="Aptos" panose="020B0004020202020204" pitchFamily="34" charset="0"/>
                <a:cs typeface="Times New Roman"/>
              </a:rPr>
              <a:t>Dodatkowym utrudnieniem we wprowadzaniu </a:t>
            </a:r>
            <a:r>
              <a:rPr lang="pl-PL" sz="1800" kern="100" dirty="0" err="1">
                <a:latin typeface="Calibri" panose="020F0502020204030204" pitchFamily="34" charset="0"/>
                <a:ea typeface="Aptos" panose="020B0004020202020204" pitchFamily="34" charset="0"/>
                <a:cs typeface="Times New Roman"/>
              </a:rPr>
              <a:t>wyłączeń</a:t>
            </a:r>
            <a:r>
              <a:rPr lang="pl-PL" sz="1800" kern="100" dirty="0">
                <a:latin typeface="Calibri" panose="020F0502020204030204" pitchFamily="34" charset="0"/>
                <a:ea typeface="Aptos" panose="020B0004020202020204" pitchFamily="34" charset="0"/>
                <a:cs typeface="Times New Roman"/>
              </a:rPr>
              <a:t> z gospodarki leśnej </a:t>
            </a:r>
            <a:br>
              <a:rPr lang="pl-PL" sz="1800" kern="100" dirty="0">
                <a:latin typeface="Calibri" panose="020F0502020204030204" pitchFamily="34" charset="0"/>
                <a:ea typeface="Aptos" panose="020B0004020202020204" pitchFamily="34" charset="0"/>
                <a:cs typeface="Times New Roman"/>
              </a:rPr>
            </a:br>
            <a:r>
              <a:rPr lang="pl-PL" sz="1800" kern="100" dirty="0">
                <a:latin typeface="Calibri" panose="020F0502020204030204" pitchFamily="34" charset="0"/>
                <a:ea typeface="Aptos" panose="020B0004020202020204" pitchFamily="34" charset="0"/>
                <a:cs typeface="Times New Roman"/>
              </a:rPr>
              <a:t>w lasach społecznych jest zadbanie o bezpieczeństwo na tych terenach. Obowiązujące przepisy nie precyzują sytuacji jednoznacznie niebezpiecznych. Konieczne jest pilne opracowanie procedur związanych z podejmowaniem działań </a:t>
            </a:r>
            <a:br>
              <a:rPr lang="pl-PL" sz="1800" kern="100" dirty="0">
                <a:latin typeface="Calibri" panose="020F0502020204030204" pitchFamily="34" charset="0"/>
                <a:ea typeface="Aptos" panose="020B0004020202020204" pitchFamily="34" charset="0"/>
                <a:cs typeface="Times New Roman"/>
              </a:rPr>
            </a:br>
            <a:r>
              <a:rPr lang="pl-PL" sz="1800" kern="100" dirty="0">
                <a:latin typeface="Calibri" panose="020F0502020204030204" pitchFamily="34" charset="0"/>
                <a:ea typeface="Aptos" panose="020B0004020202020204" pitchFamily="34" charset="0"/>
                <a:cs typeface="Times New Roman"/>
              </a:rPr>
              <a:t>w sytuacjach niebezpiecznych wymuszających wykonywanie cięć i rębni.</a:t>
            </a:r>
          </a:p>
        </p:txBody>
      </p:sp>
      <p:sp>
        <p:nvSpPr>
          <p:cNvPr id="4" name="Google Shape;170;g2eddee12cb1_0_163">
            <a:extLst>
              <a:ext uri="{FF2B5EF4-FFF2-40B4-BE49-F238E27FC236}">
                <a16:creationId xmlns:a16="http://schemas.microsoft.com/office/drawing/2014/main" id="{6B0F4C1C-F046-510F-6CDF-11FEDC84851B}"/>
              </a:ext>
            </a:extLst>
          </p:cNvPr>
          <p:cNvSpPr txBox="1">
            <a:spLocks/>
          </p:cNvSpPr>
          <p:nvPr/>
        </p:nvSpPr>
        <p:spPr>
          <a:xfrm>
            <a:off x="2326990" y="116958"/>
            <a:ext cx="6359810" cy="1711842"/>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15F51"/>
              </a:buClr>
              <a:buSzPts val="3810"/>
              <a:buFont typeface="Arial"/>
              <a:buNone/>
              <a:defRPr sz="3809" b="0" i="0" u="none" strike="noStrike" cap="none">
                <a:solidFill>
                  <a:srgbClr val="015F5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r>
              <a:rPr lang="pl-PL" sz="2800" dirty="0"/>
              <a:t>Wnioski i rekomendacje </a:t>
            </a:r>
            <a:br>
              <a:rPr lang="pl-PL" sz="2800" dirty="0"/>
            </a:br>
            <a:r>
              <a:rPr lang="pl-PL" sz="2800" dirty="0"/>
              <a:t>dotyczące gospodarowania lasami </a:t>
            </a:r>
          </a:p>
          <a:p>
            <a:pPr>
              <a:lnSpc>
                <a:spcPct val="90000"/>
              </a:lnSpc>
              <a:buClr>
                <a:schemeClr val="dk1"/>
              </a:buClr>
              <a:buSzPts val="4400"/>
              <a:buFont typeface="Play"/>
              <a:buNone/>
            </a:pPr>
            <a:r>
              <a:rPr lang="pl-PL" sz="2800" dirty="0"/>
              <a:t>o wzmocnionej funkcji społecznej </a:t>
            </a:r>
          </a:p>
        </p:txBody>
      </p:sp>
    </p:spTree>
    <p:extLst>
      <p:ext uri="{BB962C8B-B14F-4D97-AF65-F5344CB8AC3E}">
        <p14:creationId xmlns:p14="http://schemas.microsoft.com/office/powerpoint/2010/main" val="10360308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69">
          <a:extLst>
            <a:ext uri="{FF2B5EF4-FFF2-40B4-BE49-F238E27FC236}">
              <a16:creationId xmlns:a16="http://schemas.microsoft.com/office/drawing/2014/main" id="{05CC37B3-F4E8-A2DA-8802-EAE513337B91}"/>
            </a:ext>
          </a:extLst>
        </p:cNvPr>
        <p:cNvGrpSpPr/>
        <p:nvPr/>
      </p:nvGrpSpPr>
      <p:grpSpPr>
        <a:xfrm>
          <a:off x="0" y="0"/>
          <a:ext cx="0" cy="0"/>
          <a:chOff x="0" y="0"/>
          <a:chExt cx="0" cy="0"/>
        </a:xfrm>
      </p:grpSpPr>
      <p:sp>
        <p:nvSpPr>
          <p:cNvPr id="171" name="Google Shape;171;g2eddee12cb1_0_163">
            <a:extLst>
              <a:ext uri="{FF2B5EF4-FFF2-40B4-BE49-F238E27FC236}">
                <a16:creationId xmlns:a16="http://schemas.microsoft.com/office/drawing/2014/main" id="{D0574239-5816-DD56-6FEC-73EC6A4C41DB}"/>
              </a:ext>
            </a:extLst>
          </p:cNvPr>
          <p:cNvSpPr txBox="1">
            <a:spLocks noGrp="1"/>
          </p:cNvSpPr>
          <p:nvPr>
            <p:ph type="body" idx="1"/>
          </p:nvPr>
        </p:nvSpPr>
        <p:spPr>
          <a:xfrm>
            <a:off x="364339" y="1515150"/>
            <a:ext cx="7877230" cy="4505403"/>
          </a:xfrm>
          <a:prstGeom prst="rect">
            <a:avLst/>
          </a:prstGeom>
          <a:noFill/>
          <a:ln>
            <a:noFill/>
          </a:ln>
        </p:spPr>
        <p:txBody>
          <a:bodyPr spcFirstLastPara="1" wrap="square" lIns="91425" tIns="45700" rIns="91425" bIns="45700" anchor="t" anchorCtr="0">
            <a:normAutofit fontScale="92500" lnSpcReduction="20000"/>
          </a:bodyPr>
          <a:lstStyle/>
          <a:p>
            <a:pPr marL="177800" indent="0">
              <a:lnSpc>
                <a:spcPct val="90000"/>
              </a:lnSpc>
              <a:spcBef>
                <a:spcPts val="1000"/>
              </a:spcBef>
              <a:buClr>
                <a:srgbClr val="000000"/>
              </a:buClr>
              <a:buSzPts val="2800"/>
            </a:pPr>
            <a:endParaRPr lang="pl-PL" sz="1800" dirty="0">
              <a:latin typeface="Calibri" panose="020F0502020204030204" pitchFamily="34" charset="0"/>
              <a:cs typeface="Calibri" panose="020F0502020204030204" pitchFamily="34" charset="0"/>
            </a:endParaRPr>
          </a:p>
          <a:p>
            <a:pPr marL="342900" indent="-342900">
              <a:lnSpc>
                <a:spcPct val="107000"/>
              </a:lnSpc>
              <a:spcAft>
                <a:spcPts val="800"/>
              </a:spcAft>
              <a:buFont typeface="Arial" panose="020B0604020202020204" pitchFamily="34" charset="0"/>
              <a:buChar char="•"/>
              <a:tabLst>
                <a:tab pos="457200" algn="l"/>
              </a:tabLst>
            </a:pPr>
            <a:r>
              <a:rPr lang="pl-PL" sz="1800" dirty="0">
                <a:latin typeface="Calibri" panose="020F0502020204030204" pitchFamily="34" charset="0"/>
                <a:cs typeface="Calibri" panose="020F0502020204030204" pitchFamily="34" charset="0"/>
              </a:rPr>
              <a:t>Wdrażając zapisy dotyczące ustanawiania lasów o wzmocnionej funkcji społecznej należy zadbać o wprowadzenie mechanizmów, które zapewniłyby środki finansowe na należyte utrzymanie tych terenów leśnych. Podczas spotkań zaproponowano wprowadzenie ulgi podatkowej dla Lasów Państwowych, które zarządzają takimi terenami. </a:t>
            </a:r>
          </a:p>
          <a:p>
            <a:pPr marL="342900" indent="-342900">
              <a:lnSpc>
                <a:spcPct val="107000"/>
              </a:lnSpc>
              <a:spcAft>
                <a:spcPts val="800"/>
              </a:spcAft>
              <a:buFont typeface="Arial" panose="020B0604020202020204" pitchFamily="34" charset="0"/>
              <a:buChar char="•"/>
              <a:tabLst>
                <a:tab pos="457200" algn="l"/>
              </a:tabLst>
            </a:pPr>
            <a:r>
              <a:rPr lang="pl-PL" sz="1800" dirty="0">
                <a:latin typeface="Calibri" panose="020F0502020204030204" pitchFamily="34" charset="0"/>
                <a:cs typeface="Calibri" panose="020F0502020204030204" pitchFamily="34" charset="0"/>
              </a:rPr>
              <a:t>W celu zabezpieczenia oczekiwań społecznych dotyczących rozwoju infrastruktury turystycznej i rekreacyjnej na terenach części lasów o wzmocnionej funkcji społecznej zauważono konieczność prowadzenia rozmów z lokalnymi samorządami, które mogłyby dzierżawić i utrzymywać część terenów lasów społecznych. </a:t>
            </a:r>
          </a:p>
          <a:p>
            <a:pPr marL="342900" indent="-342900">
              <a:lnSpc>
                <a:spcPct val="107000"/>
              </a:lnSpc>
              <a:spcAft>
                <a:spcPts val="800"/>
              </a:spcAft>
              <a:buFont typeface="Arial" panose="020B0604020202020204" pitchFamily="34" charset="0"/>
              <a:buChar char="•"/>
              <a:tabLst>
                <a:tab pos="457200" algn="l"/>
              </a:tabLst>
            </a:pPr>
            <a:r>
              <a:rPr lang="pl-PL" sz="1800" dirty="0">
                <a:latin typeface="Calibri" panose="020F0502020204030204" pitchFamily="34" charset="0"/>
                <a:cs typeface="Calibri" panose="020F0502020204030204" pitchFamily="34" charset="0"/>
              </a:rPr>
              <a:t>Należy stale współpracować z lokalnymi samorządami oraz innymi instytucjami publicznymi w celu uwzględnienia ich planów i założeń dokumentów strategicznych związanych z zagospodarowaniem przestrzennym w gospodarowaniu lasami. Pozwoli to na wytyczanie nowych terenów lasów o wzmocnionej funkcji społecznej oraz zminimalizuje ryzyko występowania konfliktów funkcji i przeznaczenia przestrzeni. </a:t>
            </a:r>
          </a:p>
        </p:txBody>
      </p:sp>
      <p:sp>
        <p:nvSpPr>
          <p:cNvPr id="4" name="Google Shape;170;g2eddee12cb1_0_163">
            <a:extLst>
              <a:ext uri="{FF2B5EF4-FFF2-40B4-BE49-F238E27FC236}">
                <a16:creationId xmlns:a16="http://schemas.microsoft.com/office/drawing/2014/main" id="{6B0F4C1C-F046-510F-6CDF-11FEDC84851B}"/>
              </a:ext>
            </a:extLst>
          </p:cNvPr>
          <p:cNvSpPr txBox="1">
            <a:spLocks/>
          </p:cNvSpPr>
          <p:nvPr/>
        </p:nvSpPr>
        <p:spPr>
          <a:xfrm>
            <a:off x="2326990" y="116958"/>
            <a:ext cx="6359810" cy="1711842"/>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15F51"/>
              </a:buClr>
              <a:buSzPts val="3810"/>
              <a:buFont typeface="Arial"/>
              <a:buNone/>
              <a:defRPr sz="3809" b="0" i="0" u="none" strike="noStrike" cap="none">
                <a:solidFill>
                  <a:srgbClr val="015F5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r>
              <a:rPr lang="pl-PL" sz="2800" dirty="0"/>
              <a:t>Wnioski i rekomendacje </a:t>
            </a:r>
            <a:br>
              <a:rPr lang="pl-PL" sz="2800" dirty="0"/>
            </a:br>
            <a:r>
              <a:rPr lang="pl-PL" sz="2800" dirty="0"/>
              <a:t>dotyczące gospodarowania lasami </a:t>
            </a:r>
          </a:p>
          <a:p>
            <a:pPr>
              <a:lnSpc>
                <a:spcPct val="90000"/>
              </a:lnSpc>
              <a:buClr>
                <a:schemeClr val="dk1"/>
              </a:buClr>
              <a:buSzPts val="4400"/>
              <a:buFont typeface="Play"/>
              <a:buNone/>
            </a:pPr>
            <a:r>
              <a:rPr lang="pl-PL" sz="2800" dirty="0"/>
              <a:t>o wzmocnionej funkcji społecznej </a:t>
            </a:r>
          </a:p>
        </p:txBody>
      </p:sp>
    </p:spTree>
    <p:extLst>
      <p:ext uri="{BB962C8B-B14F-4D97-AF65-F5344CB8AC3E}">
        <p14:creationId xmlns:p14="http://schemas.microsoft.com/office/powerpoint/2010/main" val="25943655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69">
          <a:extLst>
            <a:ext uri="{FF2B5EF4-FFF2-40B4-BE49-F238E27FC236}">
              <a16:creationId xmlns:a16="http://schemas.microsoft.com/office/drawing/2014/main" id="{05CC37B3-F4E8-A2DA-8802-EAE513337B91}"/>
            </a:ext>
          </a:extLst>
        </p:cNvPr>
        <p:cNvGrpSpPr/>
        <p:nvPr/>
      </p:nvGrpSpPr>
      <p:grpSpPr>
        <a:xfrm>
          <a:off x="0" y="0"/>
          <a:ext cx="0" cy="0"/>
          <a:chOff x="0" y="0"/>
          <a:chExt cx="0" cy="0"/>
        </a:xfrm>
      </p:grpSpPr>
      <p:sp>
        <p:nvSpPr>
          <p:cNvPr id="171" name="Google Shape;171;g2eddee12cb1_0_163">
            <a:extLst>
              <a:ext uri="{FF2B5EF4-FFF2-40B4-BE49-F238E27FC236}">
                <a16:creationId xmlns:a16="http://schemas.microsoft.com/office/drawing/2014/main" id="{D0574239-5816-DD56-6FEC-73EC6A4C41DB}"/>
              </a:ext>
            </a:extLst>
          </p:cNvPr>
          <p:cNvSpPr txBox="1">
            <a:spLocks noGrp="1"/>
          </p:cNvSpPr>
          <p:nvPr>
            <p:ph type="body" idx="1"/>
          </p:nvPr>
        </p:nvSpPr>
        <p:spPr>
          <a:xfrm>
            <a:off x="364339" y="1515150"/>
            <a:ext cx="7877230" cy="4505403"/>
          </a:xfrm>
          <a:prstGeom prst="rect">
            <a:avLst/>
          </a:prstGeom>
          <a:noFill/>
          <a:ln>
            <a:noFill/>
          </a:ln>
        </p:spPr>
        <p:txBody>
          <a:bodyPr spcFirstLastPara="1" wrap="square" lIns="91425" tIns="45700" rIns="91425" bIns="45700" anchor="t" anchorCtr="0">
            <a:normAutofit/>
          </a:bodyPr>
          <a:lstStyle/>
          <a:p>
            <a:pPr marL="177800" indent="0">
              <a:lnSpc>
                <a:spcPct val="90000"/>
              </a:lnSpc>
              <a:spcBef>
                <a:spcPts val="1000"/>
              </a:spcBef>
              <a:buClr>
                <a:srgbClr val="000000"/>
              </a:buClr>
              <a:buSzPts val="2800"/>
            </a:pPr>
            <a:endParaRPr lang="pl-PL" sz="1800" dirty="0">
              <a:latin typeface="Calibri" panose="020F0502020204030204" pitchFamily="34" charset="0"/>
              <a:cs typeface="Calibri" panose="020F0502020204030204" pitchFamily="34" charset="0"/>
            </a:endParaRPr>
          </a:p>
          <a:p>
            <a:pPr marL="342900" indent="-342900">
              <a:lnSpc>
                <a:spcPct val="107000"/>
              </a:lnSpc>
              <a:spcAft>
                <a:spcPts val="800"/>
              </a:spcAft>
              <a:buFont typeface="Arial" panose="020B0604020202020204" pitchFamily="34" charset="0"/>
              <a:buChar char="•"/>
              <a:tabLst>
                <a:tab pos="457200" algn="l"/>
              </a:tabLst>
            </a:pPr>
            <a:r>
              <a:rPr lang="pl-PL" sz="1800" dirty="0">
                <a:latin typeface="Calibri" panose="020F0502020204030204" pitchFamily="34" charset="0"/>
                <a:cs typeface="Calibri" panose="020F0502020204030204" pitchFamily="34" charset="0"/>
              </a:rPr>
              <a:t>W dalszej kolejności prac nad lasami społecznymi należy wypracować zasady dbania o czystość i bezpieczeństwo lasów. Wśród propozycji pojawiły się: tworzenie społecznych straży leśnych współpracujących z leśnikami, kontynuowanie wspólnych patroli straży leśnej i policji, wprowadzenie centralnego telefonu alarmowego do straży leśnej.</a:t>
            </a:r>
          </a:p>
          <a:p>
            <a:pPr marL="342900" indent="-342900">
              <a:lnSpc>
                <a:spcPct val="107000"/>
              </a:lnSpc>
              <a:spcAft>
                <a:spcPts val="800"/>
              </a:spcAft>
              <a:buFont typeface="Arial" panose="020B0604020202020204" pitchFamily="34" charset="0"/>
              <a:buChar char="•"/>
              <a:tabLst>
                <a:tab pos="457200" algn="l"/>
              </a:tabLst>
            </a:pPr>
            <a:r>
              <a:rPr lang="pl-PL" sz="1800" dirty="0">
                <a:latin typeface="Calibri" panose="020F0502020204030204" pitchFamily="34" charset="0"/>
                <a:cs typeface="Calibri" panose="020F0502020204030204" pitchFamily="34" charset="0"/>
              </a:rPr>
              <a:t>W przyszłość powinno się także wypracować odgórne wytyczne dotyczące gospodarowania lasami prywatnymi, aby zwiększać ich dostępność i funkcjonalność dla obywateli, jak w przypadku lasów społecznych. </a:t>
            </a:r>
          </a:p>
          <a:p>
            <a:pPr marL="342900" indent="-342900">
              <a:lnSpc>
                <a:spcPct val="107000"/>
              </a:lnSpc>
              <a:spcAft>
                <a:spcPts val="800"/>
              </a:spcAft>
              <a:buFont typeface="Arial" panose="020B0604020202020204" pitchFamily="34" charset="0"/>
              <a:buChar char="•"/>
              <a:tabLst>
                <a:tab pos="457200" algn="l"/>
              </a:tabLst>
            </a:pPr>
            <a:r>
              <a:rPr lang="pl-PL" sz="1800" dirty="0">
                <a:latin typeface="Calibri" panose="020F0502020204030204" pitchFamily="34" charset="0"/>
                <a:cs typeface="Calibri" panose="020F0502020204030204" pitchFamily="34" charset="0"/>
              </a:rPr>
              <a:t>Przemysł drzewny postuluje wskazanie przez Lasy Państwowe innych terenów leśnych możliwych do prowadzenia przemysłu drzewnego powierzchniowo zbliżonych do tych zabezpieczonych przez lasy społeczne. </a:t>
            </a:r>
          </a:p>
        </p:txBody>
      </p:sp>
      <p:sp>
        <p:nvSpPr>
          <p:cNvPr id="4" name="Google Shape;170;g2eddee12cb1_0_163">
            <a:extLst>
              <a:ext uri="{FF2B5EF4-FFF2-40B4-BE49-F238E27FC236}">
                <a16:creationId xmlns:a16="http://schemas.microsoft.com/office/drawing/2014/main" id="{6B0F4C1C-F046-510F-6CDF-11FEDC84851B}"/>
              </a:ext>
            </a:extLst>
          </p:cNvPr>
          <p:cNvSpPr txBox="1">
            <a:spLocks/>
          </p:cNvSpPr>
          <p:nvPr/>
        </p:nvSpPr>
        <p:spPr>
          <a:xfrm>
            <a:off x="2326990" y="116958"/>
            <a:ext cx="6359810" cy="1711842"/>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15F51"/>
              </a:buClr>
              <a:buSzPts val="3810"/>
              <a:buFont typeface="Arial"/>
              <a:buNone/>
              <a:defRPr sz="3809" b="0" i="0" u="none" strike="noStrike" cap="none">
                <a:solidFill>
                  <a:srgbClr val="015F5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r>
              <a:rPr lang="pl-PL" sz="2800" dirty="0"/>
              <a:t>Wnioski i rekomendacje </a:t>
            </a:r>
            <a:br>
              <a:rPr lang="pl-PL" sz="2800" dirty="0"/>
            </a:br>
            <a:r>
              <a:rPr lang="pl-PL" sz="2800" dirty="0"/>
              <a:t>dotyczące gospodarowania lasami </a:t>
            </a:r>
          </a:p>
          <a:p>
            <a:pPr>
              <a:lnSpc>
                <a:spcPct val="90000"/>
              </a:lnSpc>
              <a:buClr>
                <a:schemeClr val="dk1"/>
              </a:buClr>
              <a:buSzPts val="4400"/>
              <a:buFont typeface="Play"/>
              <a:buNone/>
            </a:pPr>
            <a:r>
              <a:rPr lang="pl-PL" sz="2800" dirty="0"/>
              <a:t>o wzmocnionej funkcji społecznej </a:t>
            </a:r>
          </a:p>
        </p:txBody>
      </p:sp>
    </p:spTree>
    <p:extLst>
      <p:ext uri="{BB962C8B-B14F-4D97-AF65-F5344CB8AC3E}">
        <p14:creationId xmlns:p14="http://schemas.microsoft.com/office/powerpoint/2010/main" val="35736284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69">
          <a:extLst>
            <a:ext uri="{FF2B5EF4-FFF2-40B4-BE49-F238E27FC236}">
              <a16:creationId xmlns:a16="http://schemas.microsoft.com/office/drawing/2014/main" id="{05CC37B3-F4E8-A2DA-8802-EAE513337B91}"/>
            </a:ext>
          </a:extLst>
        </p:cNvPr>
        <p:cNvGrpSpPr/>
        <p:nvPr/>
      </p:nvGrpSpPr>
      <p:grpSpPr>
        <a:xfrm>
          <a:off x="0" y="0"/>
          <a:ext cx="0" cy="0"/>
          <a:chOff x="0" y="0"/>
          <a:chExt cx="0" cy="0"/>
        </a:xfrm>
      </p:grpSpPr>
      <p:sp>
        <p:nvSpPr>
          <p:cNvPr id="171" name="Google Shape;171;g2eddee12cb1_0_163">
            <a:extLst>
              <a:ext uri="{FF2B5EF4-FFF2-40B4-BE49-F238E27FC236}">
                <a16:creationId xmlns:a16="http://schemas.microsoft.com/office/drawing/2014/main" id="{D0574239-5816-DD56-6FEC-73EC6A4C41DB}"/>
              </a:ext>
            </a:extLst>
          </p:cNvPr>
          <p:cNvSpPr txBox="1">
            <a:spLocks noGrp="1"/>
          </p:cNvSpPr>
          <p:nvPr>
            <p:ph type="body" idx="1"/>
          </p:nvPr>
        </p:nvSpPr>
        <p:spPr>
          <a:xfrm>
            <a:off x="364339" y="1515150"/>
            <a:ext cx="7877230" cy="4505403"/>
          </a:xfrm>
          <a:prstGeom prst="rect">
            <a:avLst/>
          </a:prstGeom>
          <a:noFill/>
          <a:ln>
            <a:noFill/>
          </a:ln>
        </p:spPr>
        <p:txBody>
          <a:bodyPr spcFirstLastPara="1" wrap="square" lIns="91425" tIns="45700" rIns="91425" bIns="45700" anchor="t" anchorCtr="0">
            <a:normAutofit fontScale="70000" lnSpcReduction="20000"/>
          </a:bodyPr>
          <a:lstStyle/>
          <a:p>
            <a:pPr marL="177800" indent="0">
              <a:lnSpc>
                <a:spcPct val="90000"/>
              </a:lnSpc>
              <a:spcBef>
                <a:spcPts val="1000"/>
              </a:spcBef>
              <a:buClr>
                <a:srgbClr val="000000"/>
              </a:buClr>
              <a:buSzPts val="2800"/>
            </a:pPr>
            <a:endParaRPr lang="pl-PL" sz="1800" dirty="0">
              <a:latin typeface="Calibri" panose="020F0502020204030204" pitchFamily="34" charset="0"/>
              <a:cs typeface="Calibri" panose="020F0502020204030204" pitchFamily="34" charset="0"/>
            </a:endParaRPr>
          </a:p>
          <a:p>
            <a:pPr marL="342900" indent="-342900">
              <a:lnSpc>
                <a:spcPct val="107000"/>
              </a:lnSpc>
              <a:spcAft>
                <a:spcPts val="800"/>
              </a:spcAft>
              <a:buFont typeface="Arial" panose="020B0604020202020204" pitchFamily="34" charset="0"/>
              <a:buChar char="•"/>
              <a:tabLst>
                <a:tab pos="457200" algn="l"/>
              </a:tabLst>
            </a:pPr>
            <a:r>
              <a:rPr lang="pl-PL" sz="2300" dirty="0">
                <a:latin typeface="Calibri" panose="020F0502020204030204" pitchFamily="34" charset="0"/>
                <a:cs typeface="Calibri" panose="020F0502020204030204" pitchFamily="34" charset="0"/>
              </a:rPr>
              <a:t>Pan Andrzej Fijołek przedstawił pismo z postulatami mieszkańców dzielnicy Fordon. Pismo podpisali: Stowarzyszenie Miłośników Górek Fordońskich, </a:t>
            </a:r>
            <a:r>
              <a:rPr lang="pl-PL" sz="2300" dirty="0" err="1">
                <a:latin typeface="Calibri" panose="020F0502020204030204" pitchFamily="34" charset="0"/>
                <a:cs typeface="Calibri" panose="020F0502020204030204" pitchFamily="34" charset="0"/>
              </a:rPr>
              <a:t>Fordonrunners</a:t>
            </a:r>
            <a:r>
              <a:rPr lang="pl-PL" sz="2300" dirty="0">
                <a:latin typeface="Calibri" panose="020F0502020204030204" pitchFamily="34" charset="0"/>
                <a:cs typeface="Calibri" panose="020F0502020204030204" pitchFamily="34" charset="0"/>
              </a:rPr>
              <a:t>, Fordon na co dzień, MARIAMPOL.PL, Fordoński Ruch Oporu, a także Rady Osiedla Nowy Fordon oraz Rady Osiedla Tatrzańskie. W piśmie zwrócono uwagę na: oznakowanie dróg leśnych, zapotrzebowanie na wiaty i kosze na odpady, inwentaryzację lasów miejskich, stworzenie ścieżek edukacyjnych i ścieżek popularyzujących lecznicze właściwości lasów, wprowadzenie zakazu nieoznakowanych polowań i kłusownictwa, konieczność współpracy ze stroną społeczną w planowaniu cięć, budowa obserwatorium na terenie lasów w Fordonie oraz kontynuowanie działań służących do wytyczenia wielkiej pętli Fordonu, kontynuowanie współpracy nadleśnictw ze strażą i policją. Pismo </a:t>
            </a:r>
            <a:r>
              <a:rPr lang="pl-PL" sz="2300" dirty="0" err="1">
                <a:latin typeface="Calibri" panose="020F0502020204030204" pitchFamily="34" charset="0"/>
                <a:cs typeface="Calibri" panose="020F0502020204030204" pitchFamily="34" charset="0"/>
              </a:rPr>
              <a:t>stanowizałącznik</a:t>
            </a:r>
            <a:r>
              <a:rPr lang="pl-PL" sz="2300" dirty="0">
                <a:latin typeface="Calibri" panose="020F0502020204030204" pitchFamily="34" charset="0"/>
                <a:cs typeface="Calibri" panose="020F0502020204030204" pitchFamily="34" charset="0"/>
              </a:rPr>
              <a:t> do raportu.</a:t>
            </a:r>
          </a:p>
          <a:p>
            <a:pPr marL="342900" indent="-342900">
              <a:lnSpc>
                <a:spcPct val="107000"/>
              </a:lnSpc>
              <a:spcAft>
                <a:spcPts val="800"/>
              </a:spcAft>
              <a:buFont typeface="Arial" panose="020B0604020202020204" pitchFamily="34" charset="0"/>
              <a:buChar char="•"/>
              <a:tabLst>
                <a:tab pos="457200" algn="l"/>
              </a:tabLst>
            </a:pPr>
            <a:r>
              <a:rPr lang="pl-PL" sz="2300" dirty="0">
                <a:latin typeface="Calibri" panose="020F0502020204030204" pitchFamily="34" charset="0"/>
                <a:cs typeface="Calibri" panose="020F0502020204030204" pitchFamily="34" charset="0"/>
              </a:rPr>
              <a:t>Pojawiły się jednoznaczne postulaty dotyczące terenu Leśnego Parku Kultury </a:t>
            </a:r>
            <a:br>
              <a:rPr lang="pl-PL" sz="2300" dirty="0">
                <a:latin typeface="Calibri" panose="020F0502020204030204" pitchFamily="34" charset="0"/>
                <a:cs typeface="Calibri" panose="020F0502020204030204" pitchFamily="34" charset="0"/>
              </a:rPr>
            </a:br>
            <a:r>
              <a:rPr lang="pl-PL" sz="2300" dirty="0">
                <a:latin typeface="Calibri" panose="020F0502020204030204" pitchFamily="34" charset="0"/>
                <a:cs typeface="Calibri" panose="020F0502020204030204" pitchFamily="34" charset="0"/>
              </a:rPr>
              <a:t>i Wypoczynku </a:t>
            </a:r>
            <a:r>
              <a:rPr lang="pl-PL" sz="2300" dirty="0" err="1">
                <a:latin typeface="Calibri" panose="020F0502020204030204" pitchFamily="34" charset="0"/>
                <a:cs typeface="Calibri" panose="020F0502020204030204" pitchFamily="34" charset="0"/>
              </a:rPr>
              <a:t>Myślęcinek</a:t>
            </a:r>
            <a:r>
              <a:rPr lang="pl-PL" sz="2300" dirty="0">
                <a:latin typeface="Calibri" panose="020F0502020204030204" pitchFamily="34" charset="0"/>
                <a:cs typeface="Calibri" panose="020F0502020204030204" pitchFamily="34" charset="0"/>
              </a:rPr>
              <a:t> w Bydgoszczy, aby wzmocnić funkcję edukacyjną parku poprzez zwiększenie funduszy na działania edukacyjne, a także wyznaczenie terenów ograniczeń i </a:t>
            </a:r>
            <a:r>
              <a:rPr lang="pl-PL" sz="2300" dirty="0" err="1">
                <a:latin typeface="Calibri" panose="020F0502020204030204" pitchFamily="34" charset="0"/>
                <a:cs typeface="Calibri" panose="020F0502020204030204" pitchFamily="34" charset="0"/>
              </a:rPr>
              <a:t>wyłączeń</a:t>
            </a:r>
            <a:r>
              <a:rPr lang="pl-PL" sz="2300" dirty="0">
                <a:latin typeface="Calibri" panose="020F0502020204030204" pitchFamily="34" charset="0"/>
                <a:cs typeface="Calibri" panose="020F0502020204030204" pitchFamily="34" charset="0"/>
              </a:rPr>
              <a:t> z gospodarki leśnej. W ten sposób możliwe będzie pokazanie</a:t>
            </a:r>
            <a:br>
              <a:rPr lang="pl-PL" sz="2300" dirty="0">
                <a:latin typeface="Calibri" panose="020F0502020204030204" pitchFamily="34" charset="0"/>
                <a:cs typeface="Calibri" panose="020F0502020204030204" pitchFamily="34" charset="0"/>
              </a:rPr>
            </a:br>
            <a:r>
              <a:rPr lang="pl-PL" sz="2300" dirty="0">
                <a:latin typeface="Calibri" panose="020F0502020204030204" pitchFamily="34" charset="0"/>
                <a:cs typeface="Calibri" panose="020F0502020204030204" pitchFamily="34" charset="0"/>
              </a:rPr>
              <a:t>w praktyce w jaki sposób wyglądają lasy pozbawione ingerencji człowieka.</a:t>
            </a:r>
          </a:p>
        </p:txBody>
      </p:sp>
      <p:sp>
        <p:nvSpPr>
          <p:cNvPr id="4" name="Google Shape;170;g2eddee12cb1_0_163">
            <a:extLst>
              <a:ext uri="{FF2B5EF4-FFF2-40B4-BE49-F238E27FC236}">
                <a16:creationId xmlns:a16="http://schemas.microsoft.com/office/drawing/2014/main" id="{6B0F4C1C-F046-510F-6CDF-11FEDC84851B}"/>
              </a:ext>
            </a:extLst>
          </p:cNvPr>
          <p:cNvSpPr txBox="1">
            <a:spLocks/>
          </p:cNvSpPr>
          <p:nvPr/>
        </p:nvSpPr>
        <p:spPr>
          <a:xfrm>
            <a:off x="2326990" y="116958"/>
            <a:ext cx="6359810" cy="1711842"/>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15F51"/>
              </a:buClr>
              <a:buSzPts val="3810"/>
              <a:buFont typeface="Arial"/>
              <a:buNone/>
              <a:defRPr sz="3809" b="0" i="0" u="none" strike="noStrike" cap="none">
                <a:solidFill>
                  <a:srgbClr val="015F5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r>
              <a:rPr lang="pl-PL" sz="2800" dirty="0"/>
              <a:t>Wnioski i rekomendacje </a:t>
            </a:r>
            <a:br>
              <a:rPr lang="pl-PL" sz="2800" dirty="0"/>
            </a:br>
            <a:r>
              <a:rPr lang="pl-PL" sz="2800" dirty="0"/>
              <a:t>dotyczące gospodarowania lasami </a:t>
            </a:r>
          </a:p>
          <a:p>
            <a:pPr>
              <a:lnSpc>
                <a:spcPct val="90000"/>
              </a:lnSpc>
              <a:buClr>
                <a:schemeClr val="dk1"/>
              </a:buClr>
              <a:buSzPts val="4400"/>
              <a:buFont typeface="Play"/>
              <a:buNone/>
            </a:pPr>
            <a:r>
              <a:rPr lang="pl-PL" sz="2800" dirty="0"/>
              <a:t>o wzmocnionej funkcji społecznej </a:t>
            </a:r>
          </a:p>
        </p:txBody>
      </p:sp>
    </p:spTree>
    <p:extLst>
      <p:ext uri="{BB962C8B-B14F-4D97-AF65-F5344CB8AC3E}">
        <p14:creationId xmlns:p14="http://schemas.microsoft.com/office/powerpoint/2010/main" val="17917949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69">
          <a:extLst>
            <a:ext uri="{FF2B5EF4-FFF2-40B4-BE49-F238E27FC236}">
              <a16:creationId xmlns:a16="http://schemas.microsoft.com/office/drawing/2014/main" id="{05CC37B3-F4E8-A2DA-8802-EAE513337B91}"/>
            </a:ext>
          </a:extLst>
        </p:cNvPr>
        <p:cNvGrpSpPr/>
        <p:nvPr/>
      </p:nvGrpSpPr>
      <p:grpSpPr>
        <a:xfrm>
          <a:off x="0" y="0"/>
          <a:ext cx="0" cy="0"/>
          <a:chOff x="0" y="0"/>
          <a:chExt cx="0" cy="0"/>
        </a:xfrm>
      </p:grpSpPr>
      <p:sp>
        <p:nvSpPr>
          <p:cNvPr id="171" name="Google Shape;171;g2eddee12cb1_0_163">
            <a:extLst>
              <a:ext uri="{FF2B5EF4-FFF2-40B4-BE49-F238E27FC236}">
                <a16:creationId xmlns:a16="http://schemas.microsoft.com/office/drawing/2014/main" id="{D0574239-5816-DD56-6FEC-73EC6A4C41DB}"/>
              </a:ext>
            </a:extLst>
          </p:cNvPr>
          <p:cNvSpPr txBox="1">
            <a:spLocks noGrp="1"/>
          </p:cNvSpPr>
          <p:nvPr>
            <p:ph type="body" idx="1"/>
          </p:nvPr>
        </p:nvSpPr>
        <p:spPr>
          <a:xfrm>
            <a:off x="364339" y="1515150"/>
            <a:ext cx="7877230" cy="4505403"/>
          </a:xfrm>
          <a:prstGeom prst="rect">
            <a:avLst/>
          </a:prstGeom>
          <a:noFill/>
          <a:ln>
            <a:noFill/>
          </a:ln>
        </p:spPr>
        <p:txBody>
          <a:bodyPr spcFirstLastPara="1" wrap="square" lIns="91425" tIns="45700" rIns="91425" bIns="45700" anchor="t" anchorCtr="0">
            <a:normAutofit/>
          </a:bodyPr>
          <a:lstStyle/>
          <a:p>
            <a:pPr marL="177800" indent="0">
              <a:lnSpc>
                <a:spcPct val="90000"/>
              </a:lnSpc>
              <a:spcBef>
                <a:spcPts val="1000"/>
              </a:spcBef>
              <a:buClr>
                <a:srgbClr val="000000"/>
              </a:buClr>
              <a:buSzPts val="2800"/>
            </a:pPr>
            <a:endParaRPr lang="pl-PL" sz="1800" dirty="0">
              <a:latin typeface="Calibri" panose="020F0502020204030204" pitchFamily="34" charset="0"/>
              <a:cs typeface="Calibri" panose="020F0502020204030204" pitchFamily="34" charset="0"/>
            </a:endParaRPr>
          </a:p>
          <a:p>
            <a:pPr marL="342900" indent="-342900">
              <a:lnSpc>
                <a:spcPct val="107000"/>
              </a:lnSpc>
              <a:spcAft>
                <a:spcPts val="800"/>
              </a:spcAft>
              <a:buFont typeface="Arial" panose="020B0604020202020204" pitchFamily="34" charset="0"/>
              <a:buChar char="•"/>
              <a:tabLst>
                <a:tab pos="457200" algn="l"/>
              </a:tabLst>
            </a:pPr>
            <a:r>
              <a:rPr lang="pl-PL" sz="1600" dirty="0">
                <a:latin typeface="Calibri"/>
                <a:cs typeface="Calibri"/>
              </a:rPr>
              <a:t>Zwrócono uwagę na pojawiające się konflikty między dużymi liniowymi inwestycjami, </a:t>
            </a:r>
            <a:br>
              <a:rPr lang="pl-PL" sz="1600" dirty="0">
                <a:latin typeface="Calibri"/>
                <a:cs typeface="Calibri"/>
              </a:rPr>
            </a:br>
            <a:r>
              <a:rPr lang="pl-PL" sz="1600" dirty="0">
                <a:latin typeface="Calibri"/>
                <a:cs typeface="Calibri"/>
              </a:rPr>
              <a:t>a terenami przyszłych lasów społecznych (przykładem może być budowa nowej linii drogi S10). Nie ma w takich sytuacjach jasnych zasad co do podejmowania decyzji i gospodarowania terenami lasów. Ministerstwo powinno zająć stanowisko co do takich spornych terenów, zaproponować zasady rozstrzygania sporów i przyjąć ogólne zasady planowania inwestycji. Pojawił się postulat, aby usankcjonować wagę lasów </a:t>
            </a:r>
            <a:br>
              <a:rPr lang="pl-PL" sz="1600" dirty="0">
                <a:latin typeface="Calibri"/>
                <a:cs typeface="Calibri"/>
              </a:rPr>
            </a:br>
            <a:r>
              <a:rPr lang="pl-PL" sz="1600" dirty="0">
                <a:latin typeface="Calibri"/>
                <a:cs typeface="Calibri"/>
              </a:rPr>
              <a:t>o wzmocnionej funkcji społecznej, aby były one chronione przed inwestycjami infrastrukturalnymi np.: obwodnice, drogi, inne. W ten sposób możliwe będzie podtrzymanie wagi ustaleń prowadzonych w obecnym procesie o lasach społecznych.</a:t>
            </a:r>
          </a:p>
        </p:txBody>
      </p:sp>
      <p:sp>
        <p:nvSpPr>
          <p:cNvPr id="4" name="Google Shape;170;g2eddee12cb1_0_163">
            <a:extLst>
              <a:ext uri="{FF2B5EF4-FFF2-40B4-BE49-F238E27FC236}">
                <a16:creationId xmlns:a16="http://schemas.microsoft.com/office/drawing/2014/main" id="{6B0F4C1C-F046-510F-6CDF-11FEDC84851B}"/>
              </a:ext>
            </a:extLst>
          </p:cNvPr>
          <p:cNvSpPr txBox="1">
            <a:spLocks/>
          </p:cNvSpPr>
          <p:nvPr/>
        </p:nvSpPr>
        <p:spPr>
          <a:xfrm>
            <a:off x="2326990" y="116958"/>
            <a:ext cx="6359810" cy="1711842"/>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15F51"/>
              </a:buClr>
              <a:buSzPts val="3810"/>
              <a:buFont typeface="Arial"/>
              <a:buNone/>
              <a:defRPr sz="3809" b="0" i="0" u="none" strike="noStrike" cap="none">
                <a:solidFill>
                  <a:srgbClr val="015F5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r>
              <a:rPr lang="pl-PL" sz="2800" dirty="0"/>
              <a:t>Wnioski i rekomendacje </a:t>
            </a:r>
            <a:br>
              <a:rPr lang="pl-PL" sz="2800" dirty="0"/>
            </a:br>
            <a:r>
              <a:rPr lang="pl-PL" sz="2800" dirty="0"/>
              <a:t>dotyczące gospodarowania lasami </a:t>
            </a:r>
          </a:p>
          <a:p>
            <a:pPr>
              <a:lnSpc>
                <a:spcPct val="90000"/>
              </a:lnSpc>
              <a:buClr>
                <a:schemeClr val="dk1"/>
              </a:buClr>
              <a:buSzPts val="4400"/>
              <a:buFont typeface="Play"/>
              <a:buNone/>
            </a:pPr>
            <a:r>
              <a:rPr lang="pl-PL" sz="2800" dirty="0"/>
              <a:t>o wzmocnionej funkcji społecznej </a:t>
            </a:r>
          </a:p>
        </p:txBody>
      </p:sp>
    </p:spTree>
    <p:extLst>
      <p:ext uri="{BB962C8B-B14F-4D97-AF65-F5344CB8AC3E}">
        <p14:creationId xmlns:p14="http://schemas.microsoft.com/office/powerpoint/2010/main" val="15705585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15F51"/>
        </a:solidFill>
        <a:effectLst/>
      </p:bgPr>
    </p:bg>
    <p:spTree>
      <p:nvGrpSpPr>
        <p:cNvPr id="1" name="Shape 204"/>
        <p:cNvGrpSpPr/>
        <p:nvPr/>
      </p:nvGrpSpPr>
      <p:grpSpPr>
        <a:xfrm>
          <a:off x="0" y="0"/>
          <a:ext cx="0" cy="0"/>
          <a:chOff x="0" y="0"/>
          <a:chExt cx="0" cy="0"/>
        </a:xfrm>
      </p:grpSpPr>
      <p:sp>
        <p:nvSpPr>
          <p:cNvPr id="205" name="Google Shape;205;p33"/>
          <p:cNvSpPr txBox="1"/>
          <p:nvPr/>
        </p:nvSpPr>
        <p:spPr>
          <a:xfrm>
            <a:off x="1637976" y="2854538"/>
            <a:ext cx="6039300" cy="511679"/>
          </a:xfrm>
          <a:prstGeom prst="rect">
            <a:avLst/>
          </a:prstGeom>
          <a:noFill/>
          <a:ln>
            <a:noFill/>
          </a:ln>
        </p:spPr>
        <p:txBody>
          <a:bodyPr spcFirstLastPara="1" wrap="square" lIns="0" tIns="0" rIns="0" bIns="0" anchor="t" anchorCtr="0">
            <a:spAutoFit/>
          </a:bodyPr>
          <a:lstStyle/>
          <a:p>
            <a:pPr>
              <a:lnSpc>
                <a:spcPct val="119294"/>
              </a:lnSpc>
              <a:buSzPts val="5587"/>
            </a:pPr>
            <a:r>
              <a:rPr lang="en-US" sz="2794" b="1">
                <a:solidFill>
                  <a:srgbClr val="FFFFFF"/>
                </a:solidFill>
                <a:latin typeface="Calibri"/>
                <a:ea typeface="Calibri"/>
                <a:cs typeface="Calibri"/>
                <a:sym typeface="Calibri"/>
              </a:rPr>
              <a:t>6 |Co dalej?</a:t>
            </a:r>
            <a:endParaRPr sz="700"/>
          </a:p>
        </p:txBody>
      </p:sp>
    </p:spTree>
    <p:extLst>
      <p:ext uri="{BB962C8B-B14F-4D97-AF65-F5344CB8AC3E}">
        <p14:creationId xmlns:p14="http://schemas.microsoft.com/office/powerpoint/2010/main" val="9086540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g2eddee12cb1_0_169"/>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pl-PL" dirty="0"/>
              <a:t>Co dalej</a:t>
            </a:r>
            <a:endParaRPr dirty="0"/>
          </a:p>
        </p:txBody>
      </p:sp>
      <p:sp>
        <p:nvSpPr>
          <p:cNvPr id="178" name="Google Shape;178;g2eddee12cb1_0_169"/>
          <p:cNvSpPr txBox="1">
            <a:spLocks noGrp="1"/>
          </p:cNvSpPr>
          <p:nvPr>
            <p:ph type="body" idx="1"/>
          </p:nvPr>
        </p:nvSpPr>
        <p:spPr>
          <a:xfrm>
            <a:off x="608782" y="2461539"/>
            <a:ext cx="7887300" cy="2971851"/>
          </a:xfrm>
          <a:prstGeom prst="rect">
            <a:avLst/>
          </a:prstGeom>
          <a:noFill/>
          <a:ln>
            <a:noFill/>
          </a:ln>
        </p:spPr>
        <p:txBody>
          <a:bodyPr spcFirstLastPara="1" wrap="square" lIns="91425" tIns="45700" rIns="91425" bIns="45700" anchor="t" anchorCtr="0">
            <a:noAutofit/>
          </a:bodyPr>
          <a:lstStyle/>
          <a:p>
            <a:pPr marL="0" indent="0" algn="just">
              <a:lnSpc>
                <a:spcPct val="150000"/>
              </a:lnSpc>
              <a:defRPr/>
            </a:pPr>
            <a:r>
              <a:rPr lang="pl-PL" sz="1600" dirty="0">
                <a:solidFill>
                  <a:srgbClr val="000000"/>
                </a:solidFill>
                <a:latin typeface="Calibri"/>
              </a:rPr>
              <a:t>Raport zawierający propozycje obszarów lasów o wiodącej funkcji społecznej i zasad gospodarowania na tych obszarach opracowany przez lokalny zespół, został przekazany przez Przewodniczącego lokalnego zespołu Wojewodzie Kujawsko-Pomorskiemu</a:t>
            </a:r>
            <a:endParaRPr lang="pl-PL" sz="1600" dirty="0">
              <a:latin typeface="Calibri"/>
            </a:endParaRPr>
          </a:p>
          <a:p>
            <a:pPr algn="just">
              <a:lnSpc>
                <a:spcPct val="150000"/>
              </a:lnSpc>
              <a:defRPr/>
            </a:pPr>
            <a:endParaRPr lang="pl-PL" sz="1600" dirty="0">
              <a:latin typeface="Calibri"/>
            </a:endParaRPr>
          </a:p>
          <a:p>
            <a:pPr marL="0" indent="0">
              <a:lnSpc>
                <a:spcPct val="150000"/>
              </a:lnSpc>
              <a:spcBef>
                <a:spcPts val="0"/>
              </a:spcBef>
              <a:defRPr/>
            </a:pPr>
            <a:r>
              <a:rPr lang="pl-PL" sz="1600" dirty="0">
                <a:solidFill>
                  <a:srgbClr val="000000"/>
                </a:solidFill>
                <a:latin typeface="Calibri"/>
                <a:ea typeface="Calibri"/>
                <a:cs typeface="Calibri"/>
              </a:rPr>
              <a:t>Wojewoda Kujawsko-Pomorski przedkłada Ministrowi Klimatu i Środowiska raport zawierający propozycje obszarów lasów o wiodącej funkcji społecznej i zasad gospodarowania na tych obszarach opracowany przez lokalny zespół wraz z wnioskami i postulatami opracowanymi na jego </a:t>
            </a:r>
            <a:r>
              <a:rPr lang="pl-PL" sz="1600" dirty="0">
                <a:latin typeface="Calibri"/>
                <a:ea typeface="Calibri"/>
                <a:cs typeface="Calibri"/>
              </a:rPr>
              <a:t>podstawie.</a:t>
            </a:r>
            <a:endParaRPr lang="pl-PL" sz="1600" dirty="0">
              <a:latin typeface="Calibri"/>
            </a:endParaRPr>
          </a:p>
          <a:p>
            <a:pPr marL="228600" lvl="0" indent="-104140" algn="l" rtl="0">
              <a:lnSpc>
                <a:spcPct val="90000"/>
              </a:lnSpc>
              <a:spcBef>
                <a:spcPts val="1000"/>
              </a:spcBef>
              <a:spcAft>
                <a:spcPts val="0"/>
              </a:spcAft>
              <a:buClr>
                <a:schemeClr val="dk1"/>
              </a:buClr>
              <a:buSzPct val="100000"/>
              <a:buNone/>
            </a:pPr>
            <a:endParaRPr dirty="0"/>
          </a:p>
        </p:txBody>
      </p:sp>
    </p:spTree>
    <p:extLst>
      <p:ext uri="{BB962C8B-B14F-4D97-AF65-F5344CB8AC3E}">
        <p14:creationId xmlns:p14="http://schemas.microsoft.com/office/powerpoint/2010/main" val="35333630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15F51"/>
        </a:solidFill>
        <a:effectLst/>
      </p:bgPr>
    </p:bg>
    <p:spTree>
      <p:nvGrpSpPr>
        <p:cNvPr id="1" name="Shape 216"/>
        <p:cNvGrpSpPr/>
        <p:nvPr/>
      </p:nvGrpSpPr>
      <p:grpSpPr>
        <a:xfrm>
          <a:off x="0" y="0"/>
          <a:ext cx="0" cy="0"/>
          <a:chOff x="0" y="0"/>
          <a:chExt cx="0" cy="0"/>
        </a:xfrm>
      </p:grpSpPr>
      <p:sp>
        <p:nvSpPr>
          <p:cNvPr id="217" name="Google Shape;217;p14"/>
          <p:cNvSpPr txBox="1"/>
          <p:nvPr/>
        </p:nvSpPr>
        <p:spPr>
          <a:xfrm>
            <a:off x="267660" y="218592"/>
            <a:ext cx="8610519" cy="6417121"/>
          </a:xfrm>
          <a:prstGeom prst="rect">
            <a:avLst/>
          </a:prstGeom>
          <a:noFill/>
          <a:ln>
            <a:noFill/>
          </a:ln>
        </p:spPr>
        <p:txBody>
          <a:bodyPr spcFirstLastPara="1" wrap="square" lIns="45713" tIns="22850" rIns="45713" bIns="22850" anchor="t" anchorCtr="0">
            <a:spAutoFit/>
          </a:bodyPr>
          <a:lstStyle/>
          <a:p>
            <a:r>
              <a:rPr lang="en-US" sz="1600" b="1" dirty="0" err="1">
                <a:solidFill>
                  <a:schemeClr val="lt1"/>
                </a:solidFill>
                <a:latin typeface="Calibri" panose="020F0502020204030204" pitchFamily="34" charset="0"/>
                <a:ea typeface="IBM Plex Sans"/>
                <a:cs typeface="IBM Plex Sans"/>
                <a:sym typeface="IBM Plex Sans"/>
              </a:rPr>
              <a:t>Załączniki</a:t>
            </a:r>
            <a:r>
              <a:rPr lang="en-US" sz="1600" b="1" dirty="0">
                <a:solidFill>
                  <a:schemeClr val="lt1"/>
                </a:solidFill>
                <a:latin typeface="Calibri" panose="020F0502020204030204" pitchFamily="34" charset="0"/>
                <a:ea typeface="IBM Plex Sans"/>
                <a:cs typeface="IBM Plex Sans"/>
                <a:sym typeface="IBM Plex Sans"/>
              </a:rPr>
              <a:t> do </a:t>
            </a:r>
            <a:r>
              <a:rPr lang="en-US" sz="1600" b="1" dirty="0" err="1">
                <a:solidFill>
                  <a:schemeClr val="lt1"/>
                </a:solidFill>
                <a:latin typeface="Calibri" panose="020F0502020204030204" pitchFamily="34" charset="0"/>
                <a:ea typeface="IBM Plex Sans"/>
                <a:cs typeface="IBM Plex Sans"/>
                <a:sym typeface="IBM Plex Sans"/>
              </a:rPr>
              <a:t>raportu</a:t>
            </a:r>
            <a:r>
              <a:rPr lang="pl-PL" sz="1600" b="1" dirty="0">
                <a:solidFill>
                  <a:schemeClr val="lt1"/>
                </a:solidFill>
                <a:latin typeface="Calibri" panose="020F0502020204030204" pitchFamily="34" charset="0"/>
                <a:ea typeface="IBM Plex Sans"/>
                <a:cs typeface="IBM Plex Sans"/>
                <a:sym typeface="IBM Plex Sans"/>
              </a:rPr>
              <a:t>:</a:t>
            </a:r>
            <a:endParaRPr sz="1600" b="1" dirty="0">
              <a:solidFill>
                <a:schemeClr val="lt1"/>
              </a:solidFill>
              <a:latin typeface="Calibri" panose="020F0502020204030204" pitchFamily="34" charset="0"/>
            </a:endParaRPr>
          </a:p>
          <a:p>
            <a:endParaRPr sz="1600" dirty="0">
              <a:solidFill>
                <a:schemeClr val="lt1"/>
              </a:solidFill>
              <a:latin typeface="Calibri" panose="020F0502020204030204" pitchFamily="34" charset="0"/>
              <a:ea typeface="IBM Plex Sans"/>
              <a:cs typeface="IBM Plex Sans"/>
              <a:sym typeface="IBM Plex Sans"/>
            </a:endParaRPr>
          </a:p>
          <a:p>
            <a:r>
              <a:rPr lang="en-US" sz="1600" dirty="0" err="1">
                <a:solidFill>
                  <a:schemeClr val="lt1"/>
                </a:solidFill>
                <a:latin typeface="Calibri" panose="020F0502020204030204" pitchFamily="34" charset="0"/>
                <a:ea typeface="IBM Plex Sans"/>
                <a:cs typeface="IBM Plex Sans" panose="020B0604020202020204" charset="0"/>
                <a:sym typeface="IBM Plex Sans"/>
              </a:rPr>
              <a:t>Załącznik</a:t>
            </a:r>
            <a:r>
              <a:rPr lang="en-US" sz="1600" dirty="0">
                <a:solidFill>
                  <a:schemeClr val="lt1"/>
                </a:solidFill>
                <a:latin typeface="Calibri" panose="020F0502020204030204" pitchFamily="34" charset="0"/>
                <a:ea typeface="IBM Plex Sans"/>
                <a:cs typeface="IBM Plex Sans" panose="020B0604020202020204" charset="0"/>
                <a:sym typeface="IBM Plex Sans"/>
              </a:rPr>
              <a:t> nr 1 - </a:t>
            </a:r>
            <a:r>
              <a:rPr lang="pl-PL" sz="1600" dirty="0">
                <a:solidFill>
                  <a:schemeClr val="bg1"/>
                </a:solidFill>
                <a:latin typeface="Calibri" panose="020F0502020204030204" pitchFamily="34" charset="0"/>
                <a:cs typeface="IBM Plex Sans" panose="020B0604020202020204" charset="0"/>
              </a:rPr>
              <a:t>Zestawienie wszystkich sprawozdań (protokołów) ze spotkań zespołu – z załączonymi dokumentami</a:t>
            </a:r>
          </a:p>
          <a:p>
            <a:endParaRPr sz="500" dirty="0">
              <a:solidFill>
                <a:schemeClr val="lt1"/>
              </a:solidFill>
              <a:latin typeface="Calibri" panose="020F0502020204030204" pitchFamily="34" charset="0"/>
              <a:ea typeface="IBM Plex Sans"/>
              <a:cs typeface="IBM Plex Sans" panose="020B0604020202020204" charset="0"/>
              <a:sym typeface="IBM Plex Sans"/>
            </a:endParaRPr>
          </a:p>
          <a:p>
            <a:r>
              <a:rPr lang="en-US" sz="1600" dirty="0" err="1">
                <a:solidFill>
                  <a:schemeClr val="lt1"/>
                </a:solidFill>
                <a:latin typeface="Calibri" panose="020F0502020204030204" pitchFamily="34" charset="0"/>
                <a:ea typeface="IBM Plex Sans"/>
                <a:cs typeface="IBM Plex Sans" panose="020B0604020202020204" charset="0"/>
                <a:sym typeface="IBM Plex Sans"/>
              </a:rPr>
              <a:t>Załącznik</a:t>
            </a:r>
            <a:r>
              <a:rPr lang="en-US" sz="1600" dirty="0">
                <a:solidFill>
                  <a:schemeClr val="lt1"/>
                </a:solidFill>
                <a:latin typeface="Calibri" panose="020F0502020204030204" pitchFamily="34" charset="0"/>
                <a:ea typeface="IBM Plex Sans"/>
                <a:cs typeface="IBM Plex Sans" panose="020B0604020202020204" charset="0"/>
                <a:sym typeface="IBM Plex Sans"/>
              </a:rPr>
              <a:t> nr 2 - </a:t>
            </a:r>
            <a:r>
              <a:rPr lang="pl-PL" sz="1600" dirty="0">
                <a:solidFill>
                  <a:schemeClr val="bg1"/>
                </a:solidFill>
                <a:latin typeface="Calibri" panose="020F0502020204030204" pitchFamily="34" charset="0"/>
                <a:cs typeface="IBM Plex Sans" panose="020B0604020202020204" charset="0"/>
              </a:rPr>
              <a:t>Lista osób uczestniczących w pracach zespołu (z podaniem informacji nt. reprezentowanego podmiotu/instytucji)</a:t>
            </a:r>
          </a:p>
          <a:p>
            <a:endParaRPr sz="500" dirty="0">
              <a:solidFill>
                <a:schemeClr val="lt1"/>
              </a:solidFill>
              <a:latin typeface="Calibri" panose="020F0502020204030204" pitchFamily="34" charset="0"/>
              <a:ea typeface="IBM Plex Sans"/>
              <a:cs typeface="IBM Plex Sans" panose="020B0604020202020204" charset="0"/>
              <a:sym typeface="IBM Plex Sans"/>
            </a:endParaRPr>
          </a:p>
          <a:p>
            <a:r>
              <a:rPr lang="en-US" sz="1600" dirty="0" err="1">
                <a:solidFill>
                  <a:schemeClr val="bg1"/>
                </a:solidFill>
                <a:latin typeface="Calibri" panose="020F0502020204030204" pitchFamily="34" charset="0"/>
                <a:ea typeface="IBM Plex Sans"/>
                <a:cs typeface="IBM Plex Sans" panose="020B0604020202020204" charset="0"/>
                <a:sym typeface="IBM Plex Sans"/>
              </a:rPr>
              <a:t>Załącznik</a:t>
            </a:r>
            <a:r>
              <a:rPr lang="en-US" sz="1600" dirty="0">
                <a:solidFill>
                  <a:schemeClr val="bg1"/>
                </a:solidFill>
                <a:latin typeface="Calibri" panose="020F0502020204030204" pitchFamily="34" charset="0"/>
                <a:ea typeface="IBM Plex Sans"/>
                <a:cs typeface="IBM Plex Sans" panose="020B0604020202020204" charset="0"/>
                <a:sym typeface="IBM Plex Sans"/>
              </a:rPr>
              <a:t> nr 3 – </a:t>
            </a:r>
            <a:r>
              <a:rPr lang="pl-PL" sz="1600" dirty="0">
                <a:solidFill>
                  <a:schemeClr val="bg1"/>
                </a:solidFill>
                <a:latin typeface="Calibri" panose="020F0502020204030204" pitchFamily="34" charset="0"/>
                <a:cs typeface="IBM Plex Sans" panose="020B0604020202020204" charset="0"/>
              </a:rPr>
              <a:t>Tabela – zestawienie propozycji: obszarów lasów o wiodącej funkcji społecznej oraz zasad gospodarowania – z uwzględnieniem zdań odrębnych (tabele szczegółowe nr 3.1 oraz tabela sumaryczna nr 3.2)</a:t>
            </a:r>
            <a:endParaRPr sz="1600" dirty="0">
              <a:solidFill>
                <a:schemeClr val="bg1"/>
              </a:solidFill>
              <a:latin typeface="Calibri" panose="020F0502020204030204" pitchFamily="34" charset="0"/>
              <a:ea typeface="IBM Plex Sans"/>
              <a:cs typeface="IBM Plex Sans" panose="020B0604020202020204" charset="0"/>
              <a:sym typeface="IBM Plex Sans"/>
            </a:endParaRPr>
          </a:p>
          <a:p>
            <a:endParaRPr sz="500" dirty="0">
              <a:solidFill>
                <a:schemeClr val="bg1"/>
              </a:solidFill>
              <a:latin typeface="Calibri" panose="020F0502020204030204" pitchFamily="34" charset="0"/>
              <a:ea typeface="IBM Plex Sans"/>
              <a:cs typeface="IBM Plex Sans" panose="020B0604020202020204" charset="0"/>
              <a:sym typeface="IBM Plex Sans"/>
            </a:endParaRPr>
          </a:p>
          <a:p>
            <a:r>
              <a:rPr lang="en-US" sz="1600" dirty="0" err="1">
                <a:solidFill>
                  <a:schemeClr val="bg1"/>
                </a:solidFill>
                <a:latin typeface="Calibri" panose="020F0502020204030204" pitchFamily="34" charset="0"/>
                <a:ea typeface="IBM Plex Sans"/>
                <a:cs typeface="IBM Plex Sans" panose="020B0604020202020204" charset="0"/>
                <a:sym typeface="IBM Plex Sans"/>
              </a:rPr>
              <a:t>Załącznik</a:t>
            </a:r>
            <a:r>
              <a:rPr lang="en-US" sz="1600" dirty="0">
                <a:solidFill>
                  <a:schemeClr val="bg1"/>
                </a:solidFill>
                <a:latin typeface="Calibri" panose="020F0502020204030204" pitchFamily="34" charset="0"/>
                <a:ea typeface="IBM Plex Sans"/>
                <a:cs typeface="IBM Plex Sans" panose="020B0604020202020204" charset="0"/>
                <a:sym typeface="IBM Plex Sans"/>
              </a:rPr>
              <a:t> nr 4 - </a:t>
            </a:r>
            <a:r>
              <a:rPr lang="pl-PL" sz="1600" dirty="0">
                <a:solidFill>
                  <a:schemeClr val="bg1"/>
                </a:solidFill>
                <a:latin typeface="Calibri" panose="020F0502020204030204" pitchFamily="34" charset="0"/>
                <a:cs typeface="IBM Plex Sans" panose="020B0604020202020204" charset="0"/>
              </a:rPr>
              <a:t>Wizualizacja (mapa/mapy) propozycji: obszarów lasów o wiodącej funkcji społecznej oraz zasad gospodarowania – z uwzględnieniem zdań odrębnych</a:t>
            </a:r>
            <a:endParaRPr lang="pl-PL" sz="1600" i="1" dirty="0">
              <a:solidFill>
                <a:schemeClr val="bg1"/>
              </a:solidFill>
              <a:latin typeface="Calibri" panose="020F0502020204030204" pitchFamily="34" charset="0"/>
              <a:ea typeface="IBM Plex Sans"/>
              <a:cs typeface="IBM Plex Sans" panose="020B0604020202020204" charset="0"/>
              <a:sym typeface="IBM Plex Sans"/>
            </a:endParaRPr>
          </a:p>
          <a:p>
            <a:endParaRPr lang="pl-PL" sz="500" i="1" dirty="0">
              <a:solidFill>
                <a:schemeClr val="bg1"/>
              </a:solidFill>
              <a:latin typeface="Calibri" panose="020F0502020204030204" pitchFamily="34" charset="0"/>
              <a:ea typeface="IBM Plex Sans"/>
              <a:cs typeface="IBM Plex Sans" panose="020B0604020202020204" charset="0"/>
              <a:sym typeface="IBM Plex Sans"/>
            </a:endParaRPr>
          </a:p>
          <a:p>
            <a:r>
              <a:rPr lang="en-US" sz="1600" dirty="0" err="1">
                <a:solidFill>
                  <a:schemeClr val="bg1"/>
                </a:solidFill>
                <a:latin typeface="Calibri" panose="020F0502020204030204" pitchFamily="34" charset="0"/>
                <a:ea typeface="IBM Plex Sans"/>
                <a:cs typeface="IBM Plex Sans" panose="020B0604020202020204" charset="0"/>
                <a:sym typeface="IBM Plex Sans"/>
              </a:rPr>
              <a:t>Załącznik</a:t>
            </a:r>
            <a:r>
              <a:rPr lang="en-US" sz="1600" dirty="0">
                <a:solidFill>
                  <a:schemeClr val="bg1"/>
                </a:solidFill>
                <a:latin typeface="Calibri" panose="020F0502020204030204" pitchFamily="34" charset="0"/>
                <a:ea typeface="IBM Plex Sans"/>
                <a:cs typeface="IBM Plex Sans" panose="020B0604020202020204" charset="0"/>
                <a:sym typeface="IBM Plex Sans"/>
              </a:rPr>
              <a:t> nr </a:t>
            </a:r>
            <a:r>
              <a:rPr lang="pl-PL" sz="1600" dirty="0">
                <a:solidFill>
                  <a:schemeClr val="bg1"/>
                </a:solidFill>
                <a:latin typeface="Calibri" panose="020F0502020204030204" pitchFamily="34" charset="0"/>
                <a:ea typeface="IBM Plex Sans"/>
                <a:cs typeface="IBM Plex Sans" panose="020B0604020202020204" charset="0"/>
                <a:sym typeface="IBM Plex Sans"/>
              </a:rPr>
              <a:t>5</a:t>
            </a:r>
            <a:r>
              <a:rPr lang="en-US" sz="1600" dirty="0">
                <a:solidFill>
                  <a:schemeClr val="bg1"/>
                </a:solidFill>
                <a:latin typeface="Calibri" panose="020F0502020204030204" pitchFamily="34" charset="0"/>
                <a:ea typeface="IBM Plex Sans"/>
                <a:cs typeface="IBM Plex Sans" panose="020B0604020202020204" charset="0"/>
                <a:sym typeface="IBM Plex Sans"/>
              </a:rPr>
              <a:t> -</a:t>
            </a:r>
            <a:r>
              <a:rPr lang="pl-PL" sz="1600" dirty="0">
                <a:solidFill>
                  <a:schemeClr val="bg1"/>
                </a:solidFill>
                <a:latin typeface="Calibri" panose="020F0502020204030204" pitchFamily="34" charset="0"/>
                <a:ea typeface="IBM Plex Sans"/>
                <a:cs typeface="IBM Plex Sans" panose="020B0604020202020204" charset="0"/>
                <a:sym typeface="IBM Plex Sans"/>
              </a:rPr>
              <a:t> </a:t>
            </a:r>
            <a:r>
              <a:rPr lang="pl-PL" sz="1600" dirty="0">
                <a:solidFill>
                  <a:schemeClr val="bg1"/>
                </a:solidFill>
                <a:latin typeface="Calibri" panose="020F0502020204030204" pitchFamily="34" charset="0"/>
                <a:cs typeface="IBM Plex Sans" panose="020B0604020202020204" charset="0"/>
              </a:rPr>
              <a:t>Zestawienie danych, które wsparły proces (prezentacje, mapy, analizy, wyniki badań itp.) – z załączonymi dokumentami</a:t>
            </a:r>
          </a:p>
          <a:p>
            <a:endParaRPr sz="500" dirty="0">
              <a:solidFill>
                <a:schemeClr val="bg1"/>
              </a:solidFill>
              <a:latin typeface="Calibri" panose="020F0502020204030204" pitchFamily="34" charset="0"/>
              <a:ea typeface="IBM Plex Sans"/>
              <a:cs typeface="IBM Plex Sans"/>
              <a:sym typeface="IBM Plex Sans"/>
            </a:endParaRPr>
          </a:p>
          <a:p>
            <a:r>
              <a:rPr lang="en-US" sz="1600" dirty="0" err="1">
                <a:solidFill>
                  <a:schemeClr val="bg1"/>
                </a:solidFill>
                <a:latin typeface="Calibri" panose="020F0502020204030204" pitchFamily="34" charset="0"/>
                <a:ea typeface="IBM Plex Sans"/>
                <a:cs typeface="IBM Plex Sans" panose="020B0604020202020204" charset="0"/>
                <a:sym typeface="IBM Plex Sans"/>
              </a:rPr>
              <a:t>Załącznik</a:t>
            </a:r>
            <a:r>
              <a:rPr lang="en-US" sz="1600" dirty="0">
                <a:solidFill>
                  <a:schemeClr val="bg1"/>
                </a:solidFill>
                <a:latin typeface="Calibri" panose="020F0502020204030204" pitchFamily="34" charset="0"/>
                <a:ea typeface="IBM Plex Sans"/>
                <a:cs typeface="IBM Plex Sans" panose="020B0604020202020204" charset="0"/>
                <a:sym typeface="IBM Plex Sans"/>
              </a:rPr>
              <a:t> nr </a:t>
            </a:r>
            <a:r>
              <a:rPr lang="pl-PL" sz="1600" dirty="0">
                <a:solidFill>
                  <a:schemeClr val="bg1"/>
                </a:solidFill>
                <a:latin typeface="Calibri" panose="020F0502020204030204" pitchFamily="34" charset="0"/>
                <a:ea typeface="IBM Plex Sans"/>
                <a:cs typeface="IBM Plex Sans" panose="020B0604020202020204" charset="0"/>
                <a:sym typeface="IBM Plex Sans"/>
              </a:rPr>
              <a:t>6</a:t>
            </a:r>
            <a:r>
              <a:rPr lang="en-US" sz="1600" dirty="0">
                <a:solidFill>
                  <a:schemeClr val="bg1"/>
                </a:solidFill>
                <a:latin typeface="Calibri" panose="020F0502020204030204" pitchFamily="34" charset="0"/>
                <a:ea typeface="IBM Plex Sans"/>
                <a:cs typeface="IBM Plex Sans" panose="020B0604020202020204" charset="0"/>
                <a:sym typeface="IBM Plex Sans"/>
              </a:rPr>
              <a:t> </a:t>
            </a:r>
            <a:r>
              <a:rPr lang="pl-PL" sz="1600" dirty="0">
                <a:solidFill>
                  <a:schemeClr val="bg1"/>
                </a:solidFill>
                <a:latin typeface="Calibri" panose="020F0502020204030204" pitchFamily="34" charset="0"/>
                <a:ea typeface="IBM Plex Sans"/>
                <a:cs typeface="IBM Plex Sans" panose="020B0604020202020204" charset="0"/>
                <a:sym typeface="IBM Plex Sans"/>
              </a:rPr>
              <a:t>- </a:t>
            </a:r>
            <a:r>
              <a:rPr lang="pl-PL" sz="1600" dirty="0">
                <a:solidFill>
                  <a:schemeClr val="bg1"/>
                </a:solidFill>
                <a:latin typeface="Calibri" panose="020F0502020204030204" pitchFamily="34" charset="0"/>
                <a:cs typeface="IBM Plex Sans" panose="020B0604020202020204" charset="0"/>
              </a:rPr>
              <a:t>Zestawienie opinii, listów, stanowisk itd. przekazanych przez członków lokalnego zespołu ds. lasów o wiodącej funkcji społecznej oraz osób/podmiotów spoza zespołu zgłoszonych w trakcie jego prac – z załączonymi dokumentami</a:t>
            </a:r>
          </a:p>
          <a:p>
            <a:endParaRPr lang="pl-PL" sz="500" dirty="0">
              <a:solidFill>
                <a:schemeClr val="bg1"/>
              </a:solidFill>
              <a:latin typeface="Calibri" panose="020F0502020204030204" pitchFamily="34" charset="0"/>
              <a:ea typeface="IBM Plex Sans"/>
              <a:cs typeface="IBM Plex Sans" panose="020B0604020202020204" charset="0"/>
              <a:sym typeface="IBM Plex Sans"/>
            </a:endParaRPr>
          </a:p>
          <a:p>
            <a:r>
              <a:rPr lang="en-US" sz="1600" dirty="0" err="1">
                <a:solidFill>
                  <a:schemeClr val="bg1"/>
                </a:solidFill>
                <a:latin typeface="Calibri" panose="020F0502020204030204" pitchFamily="34" charset="0"/>
                <a:ea typeface="IBM Plex Sans"/>
                <a:cs typeface="IBM Plex Sans" panose="020B0604020202020204" charset="0"/>
                <a:sym typeface="IBM Plex Sans"/>
              </a:rPr>
              <a:t>Załącznik</a:t>
            </a:r>
            <a:r>
              <a:rPr lang="en-US" sz="1600" dirty="0">
                <a:solidFill>
                  <a:schemeClr val="bg1"/>
                </a:solidFill>
                <a:latin typeface="Calibri" panose="020F0502020204030204" pitchFamily="34" charset="0"/>
                <a:ea typeface="IBM Plex Sans"/>
                <a:cs typeface="IBM Plex Sans" panose="020B0604020202020204" charset="0"/>
                <a:sym typeface="IBM Plex Sans"/>
              </a:rPr>
              <a:t> nr </a:t>
            </a:r>
            <a:r>
              <a:rPr lang="pl-PL" sz="1600" dirty="0">
                <a:solidFill>
                  <a:schemeClr val="bg1"/>
                </a:solidFill>
                <a:latin typeface="Calibri" panose="020F0502020204030204" pitchFamily="34" charset="0"/>
                <a:ea typeface="IBM Plex Sans"/>
                <a:cs typeface="IBM Plex Sans" panose="020B0604020202020204" charset="0"/>
                <a:sym typeface="IBM Plex Sans"/>
              </a:rPr>
              <a:t>7</a:t>
            </a:r>
            <a:r>
              <a:rPr lang="en-US" sz="1600" dirty="0">
                <a:solidFill>
                  <a:schemeClr val="bg1"/>
                </a:solidFill>
                <a:latin typeface="Calibri" panose="020F0502020204030204" pitchFamily="34" charset="0"/>
                <a:ea typeface="IBM Plex Sans"/>
                <a:cs typeface="IBM Plex Sans" panose="020B0604020202020204" charset="0"/>
                <a:sym typeface="IBM Plex Sans"/>
              </a:rPr>
              <a:t> -</a:t>
            </a:r>
            <a:r>
              <a:rPr lang="pl-PL" sz="1600" dirty="0">
                <a:solidFill>
                  <a:schemeClr val="bg1"/>
                </a:solidFill>
                <a:latin typeface="Calibri" panose="020F0502020204030204" pitchFamily="34" charset="0"/>
                <a:ea typeface="IBM Plex Sans"/>
                <a:cs typeface="IBM Plex Sans" panose="020B0604020202020204" charset="0"/>
                <a:sym typeface="IBM Plex Sans"/>
              </a:rPr>
              <a:t> </a:t>
            </a:r>
            <a:r>
              <a:rPr lang="pl-PL" sz="1600" dirty="0">
                <a:solidFill>
                  <a:schemeClr val="bg1"/>
                </a:solidFill>
                <a:latin typeface="Calibri" panose="020F0502020204030204" pitchFamily="34" charset="0"/>
                <a:cs typeface="IBM Plex Sans" panose="020B0604020202020204" charset="0"/>
              </a:rPr>
              <a:t>Rekomendacje stron uczestniczących w pracach zespołu (całego zespołu oraz odrębne każdej ze stron uczestniczących w procesie) – z załączonymi dokumentami</a:t>
            </a:r>
          </a:p>
          <a:p>
            <a:endParaRPr lang="pl-PL" sz="500" dirty="0">
              <a:solidFill>
                <a:schemeClr val="bg1"/>
              </a:solidFill>
              <a:latin typeface="Calibri" panose="020F0502020204030204" pitchFamily="34" charset="0"/>
              <a:cs typeface="IBM Plex Sans" panose="020B0604020202020204" charset="0"/>
            </a:endParaRPr>
          </a:p>
          <a:p>
            <a:r>
              <a:rPr lang="en-US" sz="1600" dirty="0" err="1">
                <a:solidFill>
                  <a:schemeClr val="bg1"/>
                </a:solidFill>
                <a:latin typeface="Calibri" panose="020F0502020204030204" pitchFamily="34" charset="0"/>
                <a:ea typeface="IBM Plex Sans"/>
                <a:cs typeface="IBM Plex Sans" panose="020B0604020202020204" charset="0"/>
                <a:sym typeface="IBM Plex Sans"/>
              </a:rPr>
              <a:t>Załącznik</a:t>
            </a:r>
            <a:r>
              <a:rPr lang="en-US" sz="1600" dirty="0">
                <a:solidFill>
                  <a:schemeClr val="bg1"/>
                </a:solidFill>
                <a:latin typeface="Calibri" panose="020F0502020204030204" pitchFamily="34" charset="0"/>
                <a:ea typeface="IBM Plex Sans"/>
                <a:cs typeface="IBM Plex Sans" panose="020B0604020202020204" charset="0"/>
                <a:sym typeface="IBM Plex Sans"/>
              </a:rPr>
              <a:t> nr </a:t>
            </a:r>
            <a:r>
              <a:rPr lang="pl-PL" sz="1600" dirty="0">
                <a:solidFill>
                  <a:schemeClr val="bg1"/>
                </a:solidFill>
                <a:latin typeface="Calibri" panose="020F0502020204030204" pitchFamily="34" charset="0"/>
                <a:ea typeface="IBM Plex Sans"/>
                <a:cs typeface="IBM Plex Sans" panose="020B0604020202020204" charset="0"/>
                <a:sym typeface="IBM Plex Sans"/>
              </a:rPr>
              <a:t>8</a:t>
            </a:r>
            <a:r>
              <a:rPr lang="en-US" sz="1600" dirty="0">
                <a:solidFill>
                  <a:schemeClr val="bg1"/>
                </a:solidFill>
                <a:latin typeface="Calibri" panose="020F0502020204030204" pitchFamily="34" charset="0"/>
                <a:ea typeface="IBM Plex Sans"/>
                <a:cs typeface="IBM Plex Sans" panose="020B0604020202020204" charset="0"/>
                <a:sym typeface="IBM Plex Sans"/>
              </a:rPr>
              <a:t> –</a:t>
            </a:r>
            <a:r>
              <a:rPr lang="pl-PL" sz="1600" dirty="0">
                <a:solidFill>
                  <a:schemeClr val="bg1"/>
                </a:solidFill>
                <a:latin typeface="Calibri" panose="020F0502020204030204" pitchFamily="34" charset="0"/>
                <a:ea typeface="IBM Plex Sans"/>
                <a:cs typeface="IBM Plex Sans" panose="020B0604020202020204" charset="0"/>
                <a:sym typeface="IBM Plex Sans"/>
              </a:rPr>
              <a:t> Zestawienie u</a:t>
            </a:r>
            <a:r>
              <a:rPr lang="pl-PL" sz="1600" dirty="0">
                <a:solidFill>
                  <a:schemeClr val="bg1"/>
                </a:solidFill>
                <a:latin typeface="Calibri" panose="020F0502020204030204" pitchFamily="34" charset="0"/>
                <a:cs typeface="IBM Plex Sans" panose="020B0604020202020204" charset="0"/>
              </a:rPr>
              <a:t>wag członków zespołu do raportu i wyniki ich rozpatrzenia – z załączonymi dokumentami</a:t>
            </a:r>
            <a:endParaRPr sz="1600" dirty="0">
              <a:solidFill>
                <a:schemeClr val="bg1"/>
              </a:solidFill>
              <a:latin typeface="Calibri" panose="020F0502020204030204" pitchFamily="34" charset="0"/>
              <a:ea typeface="IBM Plex Sans"/>
              <a:cs typeface="IBM Plex Sans"/>
              <a:sym typeface="IBM Plex Sans"/>
            </a:endParaRPr>
          </a:p>
          <a:p>
            <a:endParaRPr lang="pl-PL" sz="1600" dirty="0">
              <a:solidFill>
                <a:schemeClr val="bg1"/>
              </a:solidFill>
              <a:latin typeface="Calibri" panose="020F0502020204030204" pitchFamily="34" charset="0"/>
              <a:ea typeface="IBM Plex Sans"/>
              <a:cs typeface="IBM Plex Sans"/>
              <a:sym typeface="IBM Plex Sans"/>
            </a:endParaRPr>
          </a:p>
          <a:p>
            <a:r>
              <a:rPr lang="en-US" sz="1600" dirty="0">
                <a:solidFill>
                  <a:schemeClr val="bg1"/>
                </a:solidFill>
                <a:latin typeface="Calibri" panose="020F0502020204030204" pitchFamily="34" charset="0"/>
                <a:ea typeface="IBM Plex Sans"/>
                <a:cs typeface="IBM Plex Sans"/>
                <a:sym typeface="IBM Plex Sans"/>
              </a:rPr>
              <a:t>do </a:t>
            </a:r>
            <a:r>
              <a:rPr lang="en-US" sz="1600" dirty="0" err="1">
                <a:solidFill>
                  <a:schemeClr val="bg1"/>
                </a:solidFill>
                <a:latin typeface="Calibri" panose="020F0502020204030204" pitchFamily="34" charset="0"/>
                <a:ea typeface="IBM Plex Sans"/>
                <a:cs typeface="IBM Plex Sans"/>
                <a:sym typeface="IBM Plex Sans"/>
              </a:rPr>
              <a:t>pobrania</a:t>
            </a:r>
            <a:r>
              <a:rPr lang="en-US" sz="1600" dirty="0">
                <a:solidFill>
                  <a:schemeClr val="bg1"/>
                </a:solidFill>
                <a:latin typeface="Calibri" panose="020F0502020204030204" pitchFamily="34" charset="0"/>
                <a:ea typeface="IBM Plex Sans"/>
                <a:cs typeface="IBM Plex Sans"/>
                <a:sym typeface="IBM Plex Sans"/>
              </a:rPr>
              <a:t> ze </a:t>
            </a:r>
            <a:r>
              <a:rPr lang="en-US" sz="1600" dirty="0" err="1">
                <a:solidFill>
                  <a:schemeClr val="bg1"/>
                </a:solidFill>
                <a:latin typeface="Calibri" panose="020F0502020204030204" pitchFamily="34" charset="0"/>
                <a:ea typeface="IBM Plex Sans"/>
                <a:cs typeface="IBM Plex Sans"/>
                <a:sym typeface="IBM Plex Sans"/>
              </a:rPr>
              <a:t>strony</a:t>
            </a:r>
            <a:r>
              <a:rPr lang="en-US" sz="1600" dirty="0">
                <a:solidFill>
                  <a:schemeClr val="bg1"/>
                </a:solidFill>
                <a:latin typeface="Calibri" panose="020F0502020204030204" pitchFamily="34" charset="0"/>
                <a:ea typeface="IBM Plex Sans"/>
                <a:cs typeface="IBM Plex Sans"/>
                <a:sym typeface="IBM Plex Sans"/>
              </a:rPr>
              <a:t> </a:t>
            </a:r>
            <a:endParaRPr sz="1600" dirty="0">
              <a:solidFill>
                <a:schemeClr val="bg1"/>
              </a:solidFill>
              <a:latin typeface="Calibri" panose="020F0502020204030204" pitchFamily="34" charset="0"/>
            </a:endParaRPr>
          </a:p>
          <a:p>
            <a:r>
              <a:rPr lang="en-US" sz="1600" dirty="0">
                <a:solidFill>
                  <a:schemeClr val="lt1"/>
                </a:solidFill>
                <a:latin typeface="Calibri" panose="020F0502020204030204" pitchFamily="34" charset="0"/>
                <a:sym typeface="IBM Plex Sans"/>
                <a:hlinkClick r:id="rId3">
                  <a:extLst>
                    <a:ext uri="{A12FA001-AC4F-418D-AE19-62706E023703}">
                      <ahyp:hlinkClr xmlns:ahyp="http://schemas.microsoft.com/office/drawing/2018/hyperlinkcolor" val="tx"/>
                    </a:ext>
                  </a:extLst>
                </a:hlinkClick>
              </a:rPr>
              <a:t>https://lasyspoleczne.lasy.gov.pl/raport1</a:t>
            </a:r>
            <a:r>
              <a:rPr lang="en-US" sz="1600" dirty="0">
                <a:solidFill>
                  <a:schemeClr val="lt1"/>
                </a:solidFill>
                <a:latin typeface="Calibri" panose="020F0502020204030204" pitchFamily="34" charset="0"/>
                <a:sym typeface="IBM Plex Sans"/>
              </a:rPr>
              <a:t> </a:t>
            </a:r>
            <a:endParaRPr lang="en-US" sz="1600" dirty="0">
              <a:solidFill>
                <a:schemeClr val="lt1"/>
              </a:solidFill>
              <a:latin typeface="Calibri" panose="020F0502020204030204" pitchFamily="34" charset="0"/>
            </a:endParaRPr>
          </a:p>
        </p:txBody>
      </p:sp>
    </p:spTree>
    <p:extLst>
      <p:ext uri="{BB962C8B-B14F-4D97-AF65-F5344CB8AC3E}">
        <p14:creationId xmlns:p14="http://schemas.microsoft.com/office/powerpoint/2010/main" val="13802609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5" name="Obraz 4" descr="Obraz zawierający ubrania, osoba, człowiek, obuwie&#10;&#10;Opis wygenerowany automatycznie">
            <a:extLst>
              <a:ext uri="{FF2B5EF4-FFF2-40B4-BE49-F238E27FC236}">
                <a16:creationId xmlns:a16="http://schemas.microsoft.com/office/drawing/2014/main" id="{DBA34D74-E551-F943-DD51-FA4625B61806}"/>
              </a:ext>
            </a:extLst>
          </p:cNvPr>
          <p:cNvPicPr>
            <a:picLocks noChangeAspect="1"/>
          </p:cNvPicPr>
          <p:nvPr/>
        </p:nvPicPr>
        <p:blipFill>
          <a:blip r:embed="rId3"/>
          <a:stretch>
            <a:fillRect/>
          </a:stretch>
        </p:blipFill>
        <p:spPr>
          <a:xfrm>
            <a:off x="4571999" y="3123445"/>
            <a:ext cx="4122345" cy="3091759"/>
          </a:xfrm>
          <a:prstGeom prst="rect">
            <a:avLst/>
          </a:prstGeom>
        </p:spPr>
      </p:pic>
      <p:pic>
        <p:nvPicPr>
          <p:cNvPr id="8" name="Obraz 7" descr="Obraz zawierający ubrania, osoba, Ludzka twarz, kobieta&#10;&#10;Opis wygenerowany automatycznie">
            <a:extLst>
              <a:ext uri="{FF2B5EF4-FFF2-40B4-BE49-F238E27FC236}">
                <a16:creationId xmlns:a16="http://schemas.microsoft.com/office/drawing/2014/main" id="{FBCDC34C-F636-6E36-C34C-C11905C5499C}"/>
              </a:ext>
            </a:extLst>
          </p:cNvPr>
          <p:cNvPicPr>
            <a:picLocks noChangeAspect="1"/>
          </p:cNvPicPr>
          <p:nvPr/>
        </p:nvPicPr>
        <p:blipFill>
          <a:blip r:embed="rId4"/>
          <a:stretch>
            <a:fillRect/>
          </a:stretch>
        </p:blipFill>
        <p:spPr>
          <a:xfrm>
            <a:off x="350067" y="3123445"/>
            <a:ext cx="4122344" cy="3091758"/>
          </a:xfrm>
          <a:prstGeom prst="rect">
            <a:avLst/>
          </a:prstGeom>
        </p:spPr>
      </p:pic>
      <p:pic>
        <p:nvPicPr>
          <p:cNvPr id="10" name="Obraz 9" descr="Obraz zawierający ubrania, Ludzka twarz, osoba, człowiek&#10;&#10;Opis wygenerowany automatycznie">
            <a:extLst>
              <a:ext uri="{FF2B5EF4-FFF2-40B4-BE49-F238E27FC236}">
                <a16:creationId xmlns:a16="http://schemas.microsoft.com/office/drawing/2014/main" id="{DA5AE80B-556A-70BF-66BB-8A3C773DF4F4}"/>
              </a:ext>
            </a:extLst>
          </p:cNvPr>
          <p:cNvPicPr>
            <a:picLocks noChangeAspect="1"/>
          </p:cNvPicPr>
          <p:nvPr/>
        </p:nvPicPr>
        <p:blipFill>
          <a:blip r:embed="rId5"/>
          <a:stretch>
            <a:fillRect/>
          </a:stretch>
        </p:blipFill>
        <p:spPr>
          <a:xfrm>
            <a:off x="4572000" y="278891"/>
            <a:ext cx="4122344" cy="2730384"/>
          </a:xfrm>
          <a:prstGeom prst="rect">
            <a:avLst/>
          </a:prstGeom>
        </p:spPr>
      </p:pic>
      <p:pic>
        <p:nvPicPr>
          <p:cNvPr id="12" name="Obraz 11" descr="Obraz zawierający ubrania, Ludzka twarz, osoba, człowiek&#10;&#10;Opis wygenerowany automatycznie">
            <a:extLst>
              <a:ext uri="{FF2B5EF4-FFF2-40B4-BE49-F238E27FC236}">
                <a16:creationId xmlns:a16="http://schemas.microsoft.com/office/drawing/2014/main" id="{17B27E58-B2C1-63DF-0210-C28204FB9F5B}"/>
              </a:ext>
            </a:extLst>
          </p:cNvPr>
          <p:cNvPicPr>
            <a:picLocks noChangeAspect="1"/>
          </p:cNvPicPr>
          <p:nvPr/>
        </p:nvPicPr>
        <p:blipFill>
          <a:blip r:embed="rId6"/>
          <a:stretch>
            <a:fillRect/>
          </a:stretch>
        </p:blipFill>
        <p:spPr>
          <a:xfrm>
            <a:off x="350067" y="278891"/>
            <a:ext cx="4122344" cy="2730384"/>
          </a:xfrm>
          <a:prstGeom prst="rect">
            <a:avLst/>
          </a:prstGeom>
        </p:spPr>
      </p:pic>
    </p:spTree>
    <p:extLst>
      <p:ext uri="{BB962C8B-B14F-4D97-AF65-F5344CB8AC3E}">
        <p14:creationId xmlns:p14="http://schemas.microsoft.com/office/powerpoint/2010/main" val="1867712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1" name="Obraz 10">
            <a:extLst>
              <a:ext uri="{FF2B5EF4-FFF2-40B4-BE49-F238E27FC236}">
                <a16:creationId xmlns:a16="http://schemas.microsoft.com/office/drawing/2014/main" id="{7EE4A91A-7EA0-2737-91D7-BBAD257178EB}"/>
              </a:ext>
            </a:extLst>
          </p:cNvPr>
          <p:cNvPicPr>
            <a:picLocks noChangeAspect="1"/>
          </p:cNvPicPr>
          <p:nvPr/>
        </p:nvPicPr>
        <p:blipFill>
          <a:blip r:embed="rId3"/>
          <a:stretch>
            <a:fillRect/>
          </a:stretch>
        </p:blipFill>
        <p:spPr>
          <a:xfrm>
            <a:off x="0" y="310370"/>
            <a:ext cx="9144000" cy="5176029"/>
          </a:xfrm>
          <a:prstGeom prst="rect">
            <a:avLst/>
          </a:prstGeom>
        </p:spPr>
      </p:pic>
    </p:spTree>
    <p:extLst>
      <p:ext uri="{BB962C8B-B14F-4D97-AF65-F5344CB8AC3E}">
        <p14:creationId xmlns:p14="http://schemas.microsoft.com/office/powerpoint/2010/main" val="36117661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6"/>
        <p:cNvGrpSpPr/>
        <p:nvPr/>
      </p:nvGrpSpPr>
      <p:grpSpPr>
        <a:xfrm>
          <a:off x="0" y="0"/>
          <a:ext cx="0" cy="0"/>
          <a:chOff x="0" y="0"/>
          <a:chExt cx="0" cy="0"/>
        </a:xfrm>
      </p:grpSpPr>
      <p:sp>
        <p:nvSpPr>
          <p:cNvPr id="208" name="Google Shape;208;p3"/>
          <p:cNvSpPr txBox="1">
            <a:spLocks noGrp="1"/>
          </p:cNvSpPr>
          <p:nvPr>
            <p:ph type="body" idx="1"/>
          </p:nvPr>
        </p:nvSpPr>
        <p:spPr>
          <a:xfrm>
            <a:off x="2209233" y="1921164"/>
            <a:ext cx="4573121" cy="1971844"/>
          </a:xfrm>
          <a:prstGeom prst="rect">
            <a:avLst/>
          </a:prstGeom>
          <a:noFill/>
          <a:ln>
            <a:noFill/>
          </a:ln>
        </p:spPr>
        <p:txBody>
          <a:bodyPr spcFirstLastPara="1" wrap="square" lIns="91425" tIns="45700" rIns="91425" bIns="45700" anchor="t" anchorCtr="0">
            <a:normAutofit lnSpcReduction="10000"/>
          </a:bodyPr>
          <a:lstStyle/>
          <a:p>
            <a:pPr marL="0" marR="0" lvl="0" indent="0" algn="ctr" rtl="0">
              <a:spcBef>
                <a:spcPts val="0"/>
              </a:spcBef>
              <a:spcAft>
                <a:spcPts val="0"/>
              </a:spcAft>
              <a:buClr>
                <a:schemeClr val="lt1"/>
              </a:buClr>
              <a:buSzPts val="1270"/>
              <a:buFont typeface="Arial"/>
              <a:buNone/>
            </a:pPr>
            <a:r>
              <a:rPr lang="pl-PL" sz="1800" dirty="0">
                <a:solidFill>
                  <a:srgbClr val="015F51"/>
                </a:solidFill>
              </a:rPr>
              <a:t>Jednostka odpowiedzialna za przeprowadzenie konsultacji:</a:t>
            </a:r>
          </a:p>
          <a:p>
            <a:pPr marL="0" marR="0" lvl="0" indent="0" algn="ctr" rtl="0">
              <a:spcBef>
                <a:spcPts val="0"/>
              </a:spcBef>
              <a:spcAft>
                <a:spcPts val="0"/>
              </a:spcAft>
              <a:buClr>
                <a:schemeClr val="lt1"/>
              </a:buClr>
              <a:buSzPts val="1270"/>
              <a:buFont typeface="Arial"/>
              <a:buNone/>
            </a:pPr>
            <a:r>
              <a:rPr lang="pl-PL" sz="1800" b="0" i="0" u="none" strike="noStrike" cap="none" dirty="0">
                <a:solidFill>
                  <a:srgbClr val="015F51"/>
                </a:solidFill>
                <a:latin typeface="Arial"/>
                <a:ea typeface="Arial"/>
                <a:cs typeface="Arial"/>
                <a:sym typeface="Arial"/>
              </a:rPr>
              <a:t>Regionalna Dyrekcja Lasów Państwowych w </a:t>
            </a:r>
            <a:r>
              <a:rPr lang="pl-PL" sz="1800" dirty="0">
                <a:solidFill>
                  <a:srgbClr val="015F51"/>
                </a:solidFill>
              </a:rPr>
              <a:t>Toruniu</a:t>
            </a:r>
            <a:endParaRPr lang="pl-PL" sz="1800" b="0" i="0" u="none" strike="noStrike" cap="none" dirty="0">
              <a:solidFill>
                <a:srgbClr val="015F51"/>
              </a:solidFill>
              <a:latin typeface="Arial"/>
              <a:ea typeface="Arial"/>
              <a:cs typeface="Arial"/>
              <a:sym typeface="Arial"/>
            </a:endParaRPr>
          </a:p>
          <a:p>
            <a:pPr marL="0" marR="0" lvl="0" indent="0" algn="ctr" rtl="0">
              <a:spcBef>
                <a:spcPts val="0"/>
              </a:spcBef>
              <a:spcAft>
                <a:spcPts val="0"/>
              </a:spcAft>
              <a:buClr>
                <a:schemeClr val="lt1"/>
              </a:buClr>
              <a:buSzPts val="1270"/>
              <a:buFont typeface="Arial"/>
              <a:buNone/>
            </a:pPr>
            <a:r>
              <a:rPr lang="pl-PL" sz="1800" b="0" i="0" u="none" strike="noStrike" cap="none" dirty="0">
                <a:solidFill>
                  <a:srgbClr val="015F51"/>
                </a:solidFill>
                <a:latin typeface="Arial"/>
                <a:ea typeface="Arial"/>
                <a:cs typeface="Arial"/>
                <a:sym typeface="Arial"/>
              </a:rPr>
              <a:t>  </a:t>
            </a:r>
            <a:endParaRPr lang="pl-PL" sz="1800" b="0" i="0" u="none" strike="noStrike" cap="none" dirty="0">
              <a:solidFill>
                <a:srgbClr val="015F51"/>
              </a:solidFill>
              <a:latin typeface="Arial"/>
              <a:ea typeface="Arial"/>
              <a:cs typeface="Arial"/>
            </a:endParaRPr>
          </a:p>
          <a:p>
            <a:pPr algn="ctr">
              <a:buClr>
                <a:schemeClr val="lt1"/>
              </a:buClr>
              <a:buSzPts val="1270"/>
            </a:pPr>
            <a:r>
              <a:rPr lang="pl-PL" sz="1800" b="0" i="0" u="none" strike="noStrike" cap="none" dirty="0">
                <a:solidFill>
                  <a:srgbClr val="015F51"/>
                </a:solidFill>
                <a:latin typeface="Arial"/>
                <a:ea typeface="Arial"/>
                <a:cs typeface="Arial"/>
                <a:sym typeface="Arial"/>
              </a:rPr>
              <a:t>ul. </a:t>
            </a:r>
            <a:r>
              <a:rPr lang="pl-PL" sz="1800" dirty="0">
                <a:solidFill>
                  <a:srgbClr val="015F51"/>
                </a:solidFill>
              </a:rPr>
              <a:t>Mickiewicza 9</a:t>
            </a:r>
            <a:endParaRPr lang="pl-PL" sz="1800" b="0" i="0" u="none" strike="noStrike" cap="none" dirty="0">
              <a:solidFill>
                <a:srgbClr val="015F51"/>
              </a:solidFill>
              <a:latin typeface="Arial"/>
              <a:ea typeface="Arial"/>
              <a:cs typeface="Arial"/>
            </a:endParaRPr>
          </a:p>
          <a:p>
            <a:pPr algn="ctr">
              <a:buClr>
                <a:schemeClr val="lt1"/>
              </a:buClr>
              <a:buSzPts val="1270"/>
            </a:pPr>
            <a:r>
              <a:rPr lang="pl-PL" sz="1800" dirty="0">
                <a:solidFill>
                  <a:srgbClr val="015F51"/>
                </a:solidFill>
              </a:rPr>
              <a:t>87-100</a:t>
            </a:r>
            <a:r>
              <a:rPr lang="pl-PL" sz="1800" b="0" i="0" u="none" strike="noStrike" cap="none" dirty="0">
                <a:solidFill>
                  <a:srgbClr val="015F51"/>
                </a:solidFill>
                <a:latin typeface="Arial"/>
                <a:ea typeface="Arial"/>
                <a:cs typeface="Arial"/>
                <a:sym typeface="Arial"/>
              </a:rPr>
              <a:t> </a:t>
            </a:r>
            <a:r>
              <a:rPr lang="pl-PL" sz="1800" dirty="0">
                <a:solidFill>
                  <a:srgbClr val="015F51"/>
                </a:solidFill>
              </a:rPr>
              <a:t>Toruń</a:t>
            </a:r>
            <a:endParaRPr sz="1800" b="0" i="0" u="none" strike="noStrike" cap="none" dirty="0">
              <a:solidFill>
                <a:srgbClr val="015F51"/>
              </a:solidFill>
              <a:latin typeface="Arial"/>
              <a:ea typeface="Arial"/>
              <a:cs typeface="Arial"/>
              <a:sym typeface="Arial"/>
            </a:endParaRPr>
          </a:p>
        </p:txBody>
      </p:sp>
      <p:sp>
        <p:nvSpPr>
          <p:cNvPr id="209" name="Google Shape;209;p3"/>
          <p:cNvSpPr txBox="1"/>
          <p:nvPr/>
        </p:nvSpPr>
        <p:spPr>
          <a:xfrm>
            <a:off x="206494" y="6281826"/>
            <a:ext cx="1622083" cy="28777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270">
                <a:solidFill>
                  <a:schemeClr val="lt1"/>
                </a:solidFill>
                <a:latin typeface="Arial"/>
                <a:ea typeface="Arial"/>
                <a:cs typeface="Arial"/>
                <a:sym typeface="Arial"/>
              </a:rPr>
              <a:t>www.lasy.gov.pl</a:t>
            </a:r>
            <a:endParaRPr sz="1270">
              <a:solidFill>
                <a:schemeClr val="lt1"/>
              </a:solidFill>
              <a:latin typeface="Calibri"/>
              <a:ea typeface="Calibri"/>
              <a:cs typeface="Calibri"/>
              <a:sym typeface="Calibri"/>
            </a:endParaRPr>
          </a:p>
        </p:txBody>
      </p:sp>
      <p:pic>
        <p:nvPicPr>
          <p:cNvPr id="210" name="Google Shape;210;p3"/>
          <p:cNvPicPr preferRelativeResize="0"/>
          <p:nvPr/>
        </p:nvPicPr>
        <p:blipFill rotWithShape="1">
          <a:blip r:embed="rId4">
            <a:alphaModFix/>
          </a:blip>
          <a:srcRect/>
          <a:stretch/>
        </p:blipFill>
        <p:spPr>
          <a:xfrm>
            <a:off x="3247030" y="208708"/>
            <a:ext cx="2649936" cy="1452295"/>
          </a:xfrm>
          <a:prstGeom prst="rect">
            <a:avLst/>
          </a:prstGeom>
          <a:noFill/>
          <a:ln>
            <a:noFill/>
          </a:ln>
        </p:spPr>
      </p:pic>
      <p:cxnSp>
        <p:nvCxnSpPr>
          <p:cNvPr id="211" name="Google Shape;211;p3"/>
          <p:cNvCxnSpPr/>
          <p:nvPr/>
        </p:nvCxnSpPr>
        <p:spPr>
          <a:xfrm>
            <a:off x="3174117" y="1769288"/>
            <a:ext cx="2795762" cy="0"/>
          </a:xfrm>
          <a:prstGeom prst="straightConnector1">
            <a:avLst/>
          </a:prstGeom>
          <a:noFill/>
          <a:ln w="19050" cap="flat" cmpd="sng">
            <a:solidFill>
              <a:srgbClr val="006050"/>
            </a:solidFill>
            <a:prstDash val="solid"/>
            <a:round/>
            <a:headEnd type="none" w="sm" len="sm"/>
            <a:tailEnd type="none" w="sm" len="sm"/>
          </a:ln>
        </p:spPr>
      </p:cxnSp>
      <p:sp>
        <p:nvSpPr>
          <p:cNvPr id="4" name="pole tekstowe 3">
            <a:extLst>
              <a:ext uri="{FF2B5EF4-FFF2-40B4-BE49-F238E27FC236}">
                <a16:creationId xmlns:a16="http://schemas.microsoft.com/office/drawing/2014/main" id="{FD5127D3-8015-6422-D3DF-574E7DE3F584}"/>
              </a:ext>
            </a:extLst>
          </p:cNvPr>
          <p:cNvSpPr txBox="1"/>
          <p:nvPr/>
        </p:nvSpPr>
        <p:spPr>
          <a:xfrm>
            <a:off x="2285998" y="4752842"/>
            <a:ext cx="4860234" cy="369332"/>
          </a:xfrm>
          <a:prstGeom prst="rect">
            <a:avLst/>
          </a:prstGeom>
          <a:noFill/>
        </p:spPr>
        <p:txBody>
          <a:bodyPr wrap="square" lIns="91440" tIns="45720" rIns="91440" bIns="45720" anchor="t">
            <a:spAutoFit/>
          </a:bodyPr>
          <a:lstStyle/>
          <a:p>
            <a:pPr marR="0" lvl="0" algn="l" defTabSz="914400" rtl="0" eaLnBrk="1" fontAlgn="auto" latinLnBrk="0" hangingPunct="1">
              <a:lnSpc>
                <a:spcPct val="90000"/>
              </a:lnSpc>
              <a:spcBef>
                <a:spcPts val="1000"/>
              </a:spcBef>
              <a:spcAft>
                <a:spcPts val="0"/>
              </a:spcAft>
              <a:buClr>
                <a:srgbClr val="000000"/>
              </a:buClr>
              <a:buSzPts val="2000"/>
              <a:tabLst/>
              <a:defRPr/>
            </a:pPr>
            <a:r>
              <a:rPr kumimoji="0" lang="pl-PL" sz="2000" b="0" i="0" u="none" strike="noStrike" kern="0" cap="none" spc="0" normalizeH="0" baseline="0" noProof="0" dirty="0">
                <a:ln>
                  <a:noFill/>
                </a:ln>
                <a:solidFill>
                  <a:schemeClr val="bg1"/>
                </a:solidFill>
                <a:effectLst/>
                <a:uLnTx/>
                <a:uFillTx/>
                <a:latin typeface="Arial"/>
                <a:cs typeface="Arial"/>
                <a:sym typeface="Arial"/>
              </a:rPr>
              <a:t>Publikacja raportu: </a:t>
            </a:r>
            <a:r>
              <a:rPr lang="pl-PL" sz="2000" dirty="0">
                <a:solidFill>
                  <a:schemeClr val="bg1"/>
                </a:solidFill>
              </a:rPr>
              <a:t>30 października</a:t>
            </a:r>
            <a:r>
              <a:rPr kumimoji="0" lang="pl-PL" sz="2000" b="0" i="0" u="none" strike="noStrike" kern="0" cap="none" spc="0" normalizeH="0" baseline="0" noProof="0" dirty="0">
                <a:ln>
                  <a:noFill/>
                </a:ln>
                <a:solidFill>
                  <a:schemeClr val="bg1"/>
                </a:solidFill>
                <a:effectLst/>
                <a:uLnTx/>
                <a:uFillTx/>
                <a:latin typeface="Arial"/>
                <a:cs typeface="Arial"/>
                <a:sym typeface="Arial"/>
              </a:rPr>
              <a:t> 2024</a:t>
            </a:r>
            <a:endParaRPr kumimoji="0" lang="pl-PL" sz="1400" b="0" i="0" u="none" strike="noStrike" kern="0" cap="none" spc="0" normalizeH="0" baseline="0" noProof="0" dirty="0">
              <a:ln>
                <a:noFill/>
              </a:ln>
              <a:solidFill>
                <a:schemeClr val="bg1"/>
              </a:solidFill>
              <a:effectLst/>
              <a:uLnTx/>
              <a:uFillTx/>
              <a:latin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3" name="Obraz 2">
            <a:extLst>
              <a:ext uri="{FF2B5EF4-FFF2-40B4-BE49-F238E27FC236}">
                <a16:creationId xmlns:a16="http://schemas.microsoft.com/office/drawing/2014/main" id="{F3A44471-669D-205A-F71C-D6F67F5C3D6F}"/>
              </a:ext>
            </a:extLst>
          </p:cNvPr>
          <p:cNvPicPr>
            <a:picLocks noChangeAspect="1"/>
          </p:cNvPicPr>
          <p:nvPr/>
        </p:nvPicPr>
        <p:blipFill>
          <a:blip r:embed="rId3"/>
          <a:stretch>
            <a:fillRect/>
          </a:stretch>
        </p:blipFill>
        <p:spPr>
          <a:xfrm>
            <a:off x="0" y="1721224"/>
            <a:ext cx="9144000" cy="3810000"/>
          </a:xfrm>
          <a:prstGeom prst="rect">
            <a:avLst/>
          </a:prstGeom>
        </p:spPr>
      </p:pic>
      <p:sp>
        <p:nvSpPr>
          <p:cNvPr id="4" name="Google Shape;137;g2eddee12cb1_0_135">
            <a:extLst>
              <a:ext uri="{FF2B5EF4-FFF2-40B4-BE49-F238E27FC236}">
                <a16:creationId xmlns:a16="http://schemas.microsoft.com/office/drawing/2014/main" id="{8BE3FD3F-095F-E52B-9806-EFE6DFB8AA5F}"/>
              </a:ext>
            </a:extLst>
          </p:cNvPr>
          <p:cNvSpPr txBox="1">
            <a:spLocks noGrp="1"/>
          </p:cNvSpPr>
          <p:nvPr>
            <p:ph type="title"/>
          </p:nvPr>
        </p:nvSpPr>
        <p:spPr>
          <a:xfrm>
            <a:off x="2019518" y="442659"/>
            <a:ext cx="7124482" cy="762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pl-PL"/>
              <a:t>Harmonogram spotkań</a:t>
            </a:r>
            <a:endParaRPr/>
          </a:p>
        </p:txBody>
      </p:sp>
    </p:spTree>
    <p:extLst>
      <p:ext uri="{BB962C8B-B14F-4D97-AF65-F5344CB8AC3E}">
        <p14:creationId xmlns:p14="http://schemas.microsoft.com/office/powerpoint/2010/main" val="27559998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5" name="Obraz 4" descr="Obraz zawierający ubrania, osoba, meble, człowiek&#10;&#10;Opis wygenerowany automatycznie">
            <a:extLst>
              <a:ext uri="{FF2B5EF4-FFF2-40B4-BE49-F238E27FC236}">
                <a16:creationId xmlns:a16="http://schemas.microsoft.com/office/drawing/2014/main" id="{76969B83-7496-A55B-5C98-25866FA97CDB}"/>
              </a:ext>
            </a:extLst>
          </p:cNvPr>
          <p:cNvPicPr>
            <a:picLocks noChangeAspect="1"/>
          </p:cNvPicPr>
          <p:nvPr/>
        </p:nvPicPr>
        <p:blipFill>
          <a:blip r:embed="rId3"/>
          <a:stretch>
            <a:fillRect/>
          </a:stretch>
        </p:blipFill>
        <p:spPr>
          <a:xfrm>
            <a:off x="823859" y="1072393"/>
            <a:ext cx="3558013" cy="2356606"/>
          </a:xfrm>
          <a:prstGeom prst="rect">
            <a:avLst/>
          </a:prstGeom>
        </p:spPr>
      </p:pic>
      <p:pic>
        <p:nvPicPr>
          <p:cNvPr id="8" name="Obraz 7" descr="Obraz zawierający Ludzka twarz, ubrania, osoba, człowiek&#10;&#10;Opis wygenerowany automatycznie">
            <a:extLst>
              <a:ext uri="{FF2B5EF4-FFF2-40B4-BE49-F238E27FC236}">
                <a16:creationId xmlns:a16="http://schemas.microsoft.com/office/drawing/2014/main" id="{425F86A6-4C1C-617D-D99E-170F4158DEF5}"/>
              </a:ext>
            </a:extLst>
          </p:cNvPr>
          <p:cNvPicPr>
            <a:picLocks noChangeAspect="1"/>
          </p:cNvPicPr>
          <p:nvPr/>
        </p:nvPicPr>
        <p:blipFill>
          <a:blip r:embed="rId4"/>
          <a:stretch>
            <a:fillRect/>
          </a:stretch>
        </p:blipFill>
        <p:spPr>
          <a:xfrm>
            <a:off x="4499576" y="1072393"/>
            <a:ext cx="3557301" cy="2356135"/>
          </a:xfrm>
          <a:prstGeom prst="rect">
            <a:avLst/>
          </a:prstGeom>
        </p:spPr>
      </p:pic>
      <p:pic>
        <p:nvPicPr>
          <p:cNvPr id="10" name="Obraz 9" descr="Obraz zawierający ubrania, człowiek, osoba, garnitur&#10;&#10;Opis wygenerowany automatycznie">
            <a:extLst>
              <a:ext uri="{FF2B5EF4-FFF2-40B4-BE49-F238E27FC236}">
                <a16:creationId xmlns:a16="http://schemas.microsoft.com/office/drawing/2014/main" id="{59781126-712E-1742-D275-EEAE11D13EA5}"/>
              </a:ext>
            </a:extLst>
          </p:cNvPr>
          <p:cNvPicPr>
            <a:picLocks noChangeAspect="1"/>
          </p:cNvPicPr>
          <p:nvPr/>
        </p:nvPicPr>
        <p:blipFill>
          <a:blip r:embed="rId5"/>
          <a:srcRect b="11689"/>
          <a:stretch/>
        </p:blipFill>
        <p:spPr>
          <a:xfrm>
            <a:off x="823859" y="3455718"/>
            <a:ext cx="3558013" cy="2356607"/>
          </a:xfrm>
          <a:prstGeom prst="rect">
            <a:avLst/>
          </a:prstGeom>
        </p:spPr>
      </p:pic>
      <p:pic>
        <p:nvPicPr>
          <p:cNvPr id="12" name="Obraz 11" descr="Obraz zawierający osoba, ubrania, Ludzka twarz, człowiek&#10;&#10;Opis wygenerowany automatycznie">
            <a:extLst>
              <a:ext uri="{FF2B5EF4-FFF2-40B4-BE49-F238E27FC236}">
                <a16:creationId xmlns:a16="http://schemas.microsoft.com/office/drawing/2014/main" id="{36130149-8912-1FB8-1348-2FDFD547F80C}"/>
              </a:ext>
            </a:extLst>
          </p:cNvPr>
          <p:cNvPicPr>
            <a:picLocks noChangeAspect="1"/>
          </p:cNvPicPr>
          <p:nvPr/>
        </p:nvPicPr>
        <p:blipFill>
          <a:blip r:embed="rId6"/>
          <a:srcRect b="11706"/>
          <a:stretch/>
        </p:blipFill>
        <p:spPr>
          <a:xfrm>
            <a:off x="4499576" y="3455718"/>
            <a:ext cx="3558012" cy="2356135"/>
          </a:xfrm>
          <a:prstGeom prst="rect">
            <a:avLst/>
          </a:prstGeom>
        </p:spPr>
      </p:pic>
    </p:spTree>
    <p:extLst>
      <p:ext uri="{BB962C8B-B14F-4D97-AF65-F5344CB8AC3E}">
        <p14:creationId xmlns:p14="http://schemas.microsoft.com/office/powerpoint/2010/main" val="910806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6" name="Google Shape;112;p4"/>
          <p:cNvSpPr txBox="1">
            <a:spLocks noGrp="1"/>
          </p:cNvSpPr>
          <p:nvPr>
            <p:ph type="title"/>
          </p:nvPr>
        </p:nvSpPr>
        <p:spPr>
          <a:xfrm>
            <a:off x="617250" y="1126822"/>
            <a:ext cx="8726487" cy="775597"/>
          </a:xfrm>
          <a:prstGeom prst="rect">
            <a:avLst/>
          </a:prstGeom>
          <a:noFill/>
          <a:ln>
            <a:noFill/>
          </a:ln>
        </p:spPr>
        <p:txBody>
          <a:bodyPr spcFirstLastPara="1" wrap="square" lIns="0" tIns="0" rIns="0" bIns="0" anchor="t" anchorCtr="0">
            <a:spAutoFit/>
          </a:bodyPr>
          <a:lstStyle/>
          <a:p>
            <a:pPr marL="0" marR="0" lvl="0" indent="0" algn="l" rtl="0">
              <a:lnSpc>
                <a:spcPct val="140018"/>
              </a:lnSpc>
              <a:spcBef>
                <a:spcPts val="0"/>
              </a:spcBef>
              <a:spcAft>
                <a:spcPts val="0"/>
              </a:spcAft>
              <a:buClr>
                <a:srgbClr val="000000"/>
              </a:buClr>
              <a:buSzPts val="4233"/>
              <a:buFont typeface="Arial"/>
              <a:buNone/>
            </a:pPr>
            <a:r>
              <a:rPr lang="en-US" sz="3600" i="0" u="none" strike="noStrike" cap="none" err="1">
                <a:solidFill>
                  <a:srgbClr val="005023"/>
                </a:solidFill>
                <a:latin typeface="IBM Plex Sans"/>
                <a:ea typeface="IBM Plex Sans"/>
                <a:cs typeface="IBM Plex Sans"/>
                <a:sym typeface="IBM Plex Sans"/>
              </a:rPr>
              <a:t>Kluczowe</a:t>
            </a:r>
            <a:r>
              <a:rPr lang="en-US" sz="3600" i="0" u="none" strike="noStrike" cap="none">
                <a:solidFill>
                  <a:srgbClr val="005023"/>
                </a:solidFill>
                <a:latin typeface="IBM Plex Sans"/>
                <a:ea typeface="IBM Plex Sans"/>
                <a:cs typeface="IBM Plex Sans"/>
                <a:sym typeface="IBM Plex Sans"/>
              </a:rPr>
              <a:t> </a:t>
            </a:r>
            <a:r>
              <a:rPr lang="en-US" sz="3600" i="0" u="none" strike="noStrike" cap="none" err="1">
                <a:solidFill>
                  <a:srgbClr val="005023"/>
                </a:solidFill>
                <a:latin typeface="IBM Plex Sans"/>
                <a:ea typeface="IBM Plex Sans"/>
                <a:cs typeface="IBM Plex Sans"/>
                <a:sym typeface="IBM Plex Sans"/>
              </a:rPr>
              <a:t>kwestie</a:t>
            </a:r>
            <a:r>
              <a:rPr lang="en-US" sz="3600" i="0" u="none" strike="noStrike" cap="none">
                <a:solidFill>
                  <a:srgbClr val="005023"/>
                </a:solidFill>
                <a:latin typeface="IBM Plex Sans"/>
                <a:ea typeface="IBM Plex Sans"/>
                <a:cs typeface="IBM Plex Sans"/>
                <a:sym typeface="IBM Plex Sans"/>
              </a:rPr>
              <a:t>, </a:t>
            </a:r>
            <a:r>
              <a:rPr lang="en-US" sz="3600" i="0" u="none" strike="noStrike" cap="none" err="1">
                <a:solidFill>
                  <a:srgbClr val="005023"/>
                </a:solidFill>
                <a:latin typeface="IBM Plex Sans"/>
                <a:ea typeface="IBM Plex Sans"/>
                <a:cs typeface="IBM Plex Sans"/>
                <a:sym typeface="IBM Plex Sans"/>
              </a:rPr>
              <a:t>które</a:t>
            </a:r>
            <a:r>
              <a:rPr lang="en-US" sz="3600" i="0" u="none" strike="noStrike" cap="none">
                <a:solidFill>
                  <a:srgbClr val="005023"/>
                </a:solidFill>
                <a:latin typeface="IBM Plex Sans"/>
                <a:ea typeface="IBM Plex Sans"/>
                <a:cs typeface="IBM Plex Sans"/>
                <a:sym typeface="IBM Plex Sans"/>
              </a:rPr>
              <a:t> </a:t>
            </a:r>
            <a:r>
              <a:rPr lang="en-US" sz="3600" i="0" u="none" strike="noStrike" cap="none" err="1">
                <a:solidFill>
                  <a:srgbClr val="005023"/>
                </a:solidFill>
                <a:latin typeface="IBM Plex Sans"/>
                <a:ea typeface="IBM Plex Sans"/>
                <a:cs typeface="IBM Plex Sans"/>
                <a:sym typeface="IBM Plex Sans"/>
              </a:rPr>
              <a:t>były</a:t>
            </a:r>
            <a:r>
              <a:rPr lang="en-US" sz="3600" i="0" u="none" strike="noStrike" cap="none">
                <a:solidFill>
                  <a:srgbClr val="005023"/>
                </a:solidFill>
                <a:latin typeface="IBM Plex Sans"/>
                <a:ea typeface="IBM Plex Sans"/>
                <a:cs typeface="IBM Plex Sans"/>
                <a:sym typeface="IBM Plex Sans"/>
              </a:rPr>
              <a:t> </a:t>
            </a:r>
            <a:r>
              <a:rPr lang="en-US" sz="3600" i="0" u="none" strike="noStrike" cap="none" err="1">
                <a:solidFill>
                  <a:srgbClr val="005023"/>
                </a:solidFill>
                <a:latin typeface="IBM Plex Sans"/>
                <a:ea typeface="IBM Plex Sans"/>
                <a:cs typeface="IBM Plex Sans"/>
                <a:sym typeface="IBM Plex Sans"/>
              </a:rPr>
              <a:t>poruszane</a:t>
            </a:r>
            <a:endParaRPr sz="3600" i="0" u="none" strike="noStrike" cap="none">
              <a:solidFill>
                <a:srgbClr val="000000"/>
              </a:solidFill>
              <a:sym typeface="Arial"/>
            </a:endParaRPr>
          </a:p>
        </p:txBody>
      </p:sp>
      <p:sp>
        <p:nvSpPr>
          <p:cNvPr id="8" name="Google Shape;109;p4"/>
          <p:cNvSpPr txBox="1"/>
          <p:nvPr/>
        </p:nvSpPr>
        <p:spPr>
          <a:xfrm flipH="1">
            <a:off x="447470" y="1270053"/>
            <a:ext cx="749139" cy="1723549"/>
          </a:xfrm>
          <a:prstGeom prst="rect">
            <a:avLst/>
          </a:prstGeom>
          <a:noFill/>
          <a:ln>
            <a:noFill/>
          </a:ln>
        </p:spPr>
        <p:txBody>
          <a:bodyPr spcFirstLastPara="1" wrap="square" lIns="0" tIns="0" rIns="0" bIns="0" anchor="t" anchorCtr="0">
            <a:spAutoFit/>
          </a:bodyPr>
          <a:lstStyle/>
          <a:p>
            <a:pPr marL="0" marR="0" lvl="0" indent="0" algn="l" rtl="0">
              <a:lnSpc>
                <a:spcPct val="139998"/>
              </a:lnSpc>
              <a:spcBef>
                <a:spcPts val="0"/>
              </a:spcBef>
              <a:spcAft>
                <a:spcPts val="0"/>
              </a:spcAft>
              <a:buClr>
                <a:srgbClr val="000000"/>
              </a:buClr>
              <a:buSzPts val="18018"/>
              <a:buFont typeface="Arial"/>
              <a:buNone/>
            </a:pPr>
            <a:r>
              <a:rPr lang="en-US" sz="8000" b="1" i="0" u="none" strike="noStrike" cap="none">
                <a:solidFill>
                  <a:srgbClr val="D9D9D9"/>
                </a:solidFill>
                <a:latin typeface="Calibri"/>
                <a:ea typeface="Calibri"/>
                <a:cs typeface="Calibri"/>
                <a:sym typeface="Calibri"/>
              </a:rPr>
              <a:t>1</a:t>
            </a:r>
            <a:endParaRPr sz="8000" b="0" i="0" u="none" strike="noStrike" cap="none">
              <a:solidFill>
                <a:srgbClr val="000000"/>
              </a:solidFill>
              <a:sym typeface="Arial"/>
            </a:endParaRPr>
          </a:p>
        </p:txBody>
      </p:sp>
      <p:sp>
        <p:nvSpPr>
          <p:cNvPr id="9" name="Google Shape;110;p4"/>
          <p:cNvSpPr txBox="1"/>
          <p:nvPr/>
        </p:nvSpPr>
        <p:spPr>
          <a:xfrm>
            <a:off x="3236703" y="1270053"/>
            <a:ext cx="1183362" cy="1723549"/>
          </a:xfrm>
          <a:prstGeom prst="rect">
            <a:avLst/>
          </a:prstGeom>
          <a:noFill/>
          <a:ln>
            <a:noFill/>
          </a:ln>
        </p:spPr>
        <p:txBody>
          <a:bodyPr spcFirstLastPara="1" wrap="square" lIns="0" tIns="0" rIns="0" bIns="0" anchor="t" anchorCtr="0">
            <a:spAutoFit/>
          </a:bodyPr>
          <a:lstStyle/>
          <a:p>
            <a:pPr marL="0" marR="0" lvl="0" indent="0" algn="l" rtl="0">
              <a:lnSpc>
                <a:spcPct val="139998"/>
              </a:lnSpc>
              <a:spcBef>
                <a:spcPts val="0"/>
              </a:spcBef>
              <a:spcAft>
                <a:spcPts val="0"/>
              </a:spcAft>
              <a:buClr>
                <a:srgbClr val="000000"/>
              </a:buClr>
              <a:buSzPts val="18018"/>
              <a:buFont typeface="Arial"/>
              <a:buNone/>
            </a:pPr>
            <a:r>
              <a:rPr lang="en-US" sz="8000" b="1" i="0" u="none" strike="noStrike" cap="none">
                <a:solidFill>
                  <a:srgbClr val="D9D9D9"/>
                </a:solidFill>
                <a:latin typeface="Calibri"/>
                <a:ea typeface="Calibri"/>
                <a:cs typeface="Calibri"/>
                <a:sym typeface="Calibri"/>
              </a:rPr>
              <a:t>2</a:t>
            </a:r>
            <a:endParaRPr sz="8000" b="0" i="0" u="none" strike="noStrike" cap="none">
              <a:solidFill>
                <a:srgbClr val="000000"/>
              </a:solidFill>
              <a:sym typeface="Arial"/>
            </a:endParaRPr>
          </a:p>
        </p:txBody>
      </p:sp>
      <p:sp>
        <p:nvSpPr>
          <p:cNvPr id="10" name="Google Shape;111;p4"/>
          <p:cNvSpPr txBox="1"/>
          <p:nvPr/>
        </p:nvSpPr>
        <p:spPr>
          <a:xfrm>
            <a:off x="6557793" y="1270053"/>
            <a:ext cx="1420500" cy="1723549"/>
          </a:xfrm>
          <a:prstGeom prst="rect">
            <a:avLst/>
          </a:prstGeom>
          <a:noFill/>
          <a:ln>
            <a:noFill/>
          </a:ln>
        </p:spPr>
        <p:txBody>
          <a:bodyPr spcFirstLastPara="1" wrap="square" lIns="0" tIns="0" rIns="0" bIns="0" anchor="t" anchorCtr="0">
            <a:spAutoFit/>
          </a:bodyPr>
          <a:lstStyle/>
          <a:p>
            <a:pPr marL="0" marR="0" lvl="0" indent="0" algn="l" rtl="0">
              <a:lnSpc>
                <a:spcPct val="139998"/>
              </a:lnSpc>
              <a:spcBef>
                <a:spcPts val="0"/>
              </a:spcBef>
              <a:spcAft>
                <a:spcPts val="0"/>
              </a:spcAft>
              <a:buClr>
                <a:srgbClr val="000000"/>
              </a:buClr>
              <a:buSzPts val="18018"/>
              <a:buFont typeface="Arial"/>
              <a:buNone/>
            </a:pPr>
            <a:r>
              <a:rPr lang="en-US" sz="8000" b="1" i="0" u="none" strike="noStrike" cap="none">
                <a:solidFill>
                  <a:srgbClr val="D9D9D9"/>
                </a:solidFill>
                <a:latin typeface="Calibri"/>
                <a:ea typeface="Calibri"/>
                <a:cs typeface="Calibri"/>
                <a:sym typeface="Calibri"/>
              </a:rPr>
              <a:t>3</a:t>
            </a:r>
            <a:endParaRPr sz="8000" b="0" i="0" u="none" strike="noStrike" cap="none">
              <a:solidFill>
                <a:srgbClr val="000000"/>
              </a:solidFill>
              <a:sym typeface="Arial"/>
            </a:endParaRPr>
          </a:p>
        </p:txBody>
      </p:sp>
      <p:sp>
        <p:nvSpPr>
          <p:cNvPr id="11" name="Google Shape;113;p4"/>
          <p:cNvSpPr txBox="1"/>
          <p:nvPr/>
        </p:nvSpPr>
        <p:spPr>
          <a:xfrm>
            <a:off x="484952" y="2720111"/>
            <a:ext cx="2439317" cy="236988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000000"/>
              </a:buClr>
              <a:buSzPts val="3500"/>
              <a:buFont typeface="Arial"/>
              <a:buNone/>
            </a:pPr>
            <a:r>
              <a:rPr lang="pl-PL" b="0" i="0" u="none" strike="noStrike" cap="none" dirty="0">
                <a:solidFill>
                  <a:schemeClr val="tx1"/>
                </a:solidFill>
                <a:latin typeface="Calibri" panose="020F0502020204030204" pitchFamily="34" charset="0"/>
                <a:ea typeface="IBM Plex Sans"/>
                <a:cs typeface="IBM Plex Sans"/>
                <a:sym typeface="IBM Plex Sans"/>
              </a:rPr>
              <a:t>Dyskusja i uzgodnienie lokalizacji lasów o wiodącej funkcji społecznej. Materiałem wyjściowym była mapa opracowana na podstawie kryteriów przygotowanych przez Ministerstwo. Celem było uzgodnienie zasadności obecnych lokalizacji, przedstawienie propozycji nowych obszarów oraz dyskusja na ich temat.</a:t>
            </a:r>
            <a:endParaRPr lang="pl-PL" b="0" i="0" u="none" strike="noStrike" cap="none" dirty="0">
              <a:solidFill>
                <a:schemeClr val="tx1"/>
              </a:solidFill>
              <a:latin typeface="Calibri" panose="020F0502020204030204" pitchFamily="34" charset="0"/>
              <a:sym typeface="Arial"/>
            </a:endParaRPr>
          </a:p>
        </p:txBody>
      </p:sp>
      <p:sp>
        <p:nvSpPr>
          <p:cNvPr id="12" name="Google Shape;115;p4"/>
          <p:cNvSpPr txBox="1"/>
          <p:nvPr/>
        </p:nvSpPr>
        <p:spPr>
          <a:xfrm>
            <a:off x="3221282" y="2716783"/>
            <a:ext cx="2485636" cy="2154436"/>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Clr>
                <a:srgbClr val="000000"/>
              </a:buClr>
              <a:buSzPts val="3500"/>
              <a:buFont typeface="Arial"/>
              <a:buNone/>
            </a:pPr>
            <a:r>
              <a:rPr lang="pl-PL" b="0" i="0" u="none" strike="noStrike" cap="none" dirty="0">
                <a:solidFill>
                  <a:schemeClr val="tx1"/>
                </a:solidFill>
                <a:latin typeface="Calibri" panose="020F0502020204030204" pitchFamily="34" charset="0"/>
                <a:ea typeface="IBM Plex Sans"/>
                <a:cs typeface="IBM Plex Sans"/>
                <a:sym typeface="IBM Plex Sans"/>
              </a:rPr>
              <a:t>Dyskusja i uzgodnienia dotyczące optymalnych zasad prowadzenia zmodyfikowanej gospodarki leśnej na zaproponowanych obszarach lasów o wiodącej funkcji społecznej, uwzględniające zasady gospodarowania polegające na modyfikacjach, ograniczeniach oraz </a:t>
            </a:r>
            <a:r>
              <a:rPr lang="pl-PL" b="0" i="0" u="none" strike="noStrike" cap="none" dirty="0" err="1">
                <a:solidFill>
                  <a:schemeClr val="tx1"/>
                </a:solidFill>
                <a:latin typeface="Calibri" panose="020F0502020204030204" pitchFamily="34" charset="0"/>
                <a:ea typeface="IBM Plex Sans"/>
                <a:cs typeface="IBM Plex Sans"/>
                <a:sym typeface="IBM Plex Sans"/>
              </a:rPr>
              <a:t>wyłączeniach</a:t>
            </a:r>
            <a:r>
              <a:rPr lang="pl-PL" b="0" i="0" u="none" strike="noStrike" cap="none" dirty="0">
                <a:solidFill>
                  <a:schemeClr val="tx1"/>
                </a:solidFill>
                <a:latin typeface="Calibri" panose="020F0502020204030204" pitchFamily="34" charset="0"/>
                <a:ea typeface="IBM Plex Sans"/>
                <a:cs typeface="IBM Plex Sans"/>
                <a:sym typeface="IBM Plex Sans"/>
              </a:rPr>
              <a:t> z gospodarki. </a:t>
            </a:r>
            <a:endParaRPr lang="pl-PL" b="0" i="0" u="none" strike="noStrike" cap="none" dirty="0">
              <a:solidFill>
                <a:schemeClr val="tx1"/>
              </a:solidFill>
              <a:latin typeface="Calibri" panose="020F0502020204030204" pitchFamily="34" charset="0"/>
              <a:sym typeface="Arial"/>
            </a:endParaRPr>
          </a:p>
        </p:txBody>
      </p:sp>
      <p:sp>
        <p:nvSpPr>
          <p:cNvPr id="3" name="pole tekstowe 2">
            <a:extLst>
              <a:ext uri="{FF2B5EF4-FFF2-40B4-BE49-F238E27FC236}">
                <a16:creationId xmlns:a16="http://schemas.microsoft.com/office/drawing/2014/main" id="{519223E0-D64A-4202-9862-F31CB5905E32}"/>
              </a:ext>
            </a:extLst>
          </p:cNvPr>
          <p:cNvSpPr txBox="1"/>
          <p:nvPr/>
        </p:nvSpPr>
        <p:spPr>
          <a:xfrm>
            <a:off x="6430477" y="2629150"/>
            <a:ext cx="2504870" cy="2893100"/>
          </a:xfrm>
          <a:prstGeom prst="rect">
            <a:avLst/>
          </a:prstGeom>
          <a:noFill/>
        </p:spPr>
        <p:txBody>
          <a:bodyPr wrap="square" lIns="91440" tIns="45720" rIns="91440" bIns="45720" anchor="t">
            <a:spAutoFit/>
          </a:bodyPr>
          <a:lstStyle/>
          <a:p>
            <a:r>
              <a:rPr lang="pl-PL" dirty="0">
                <a:latin typeface="Calibri" panose="020F0502020204030204" pitchFamily="34" charset="0"/>
              </a:rPr>
              <a:t>Dyskusja nad innymi istotnymi wątkami związanymi z prowadzeniem gospodarki leśnej na obszarach o zwiększonej funkcji społecznej, </a:t>
            </a:r>
            <a:br>
              <a:rPr lang="pl-PL" dirty="0">
                <a:latin typeface="Calibri" panose="020F0502020204030204" pitchFamily="34" charset="0"/>
              </a:rPr>
            </a:br>
            <a:r>
              <a:rPr lang="pl-PL" dirty="0">
                <a:latin typeface="Calibri" panose="020F0502020204030204" pitchFamily="34" charset="0"/>
              </a:rPr>
              <a:t>w kontekście współpracy </a:t>
            </a:r>
            <a:br>
              <a:rPr lang="pl-PL" dirty="0">
                <a:latin typeface="Calibri" panose="020F0502020204030204" pitchFamily="34" charset="0"/>
              </a:rPr>
            </a:br>
            <a:r>
              <a:rPr lang="pl-PL" dirty="0">
                <a:latin typeface="Calibri" panose="020F0502020204030204" pitchFamily="34" charset="0"/>
              </a:rPr>
              <a:t>z lokalnymi społecznościami i innymi interesariuszami. Celem dyskusji było także zaplanowanie przyszłych kroków, dzięki którym proces tworzenia lasów społecznych będzie oparty na współpracy.</a:t>
            </a:r>
          </a:p>
        </p:txBody>
      </p:sp>
    </p:spTree>
    <p:extLst>
      <p:ext uri="{BB962C8B-B14F-4D97-AF65-F5344CB8AC3E}">
        <p14:creationId xmlns:p14="http://schemas.microsoft.com/office/powerpoint/2010/main" val="3559925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6" name="Google Shape;112;p4"/>
          <p:cNvSpPr txBox="1">
            <a:spLocks noGrp="1"/>
          </p:cNvSpPr>
          <p:nvPr>
            <p:ph type="title"/>
          </p:nvPr>
        </p:nvSpPr>
        <p:spPr>
          <a:xfrm>
            <a:off x="617250" y="1126822"/>
            <a:ext cx="8726487" cy="775597"/>
          </a:xfrm>
          <a:prstGeom prst="rect">
            <a:avLst/>
          </a:prstGeom>
          <a:noFill/>
          <a:ln>
            <a:noFill/>
          </a:ln>
        </p:spPr>
        <p:txBody>
          <a:bodyPr spcFirstLastPara="1" wrap="square" lIns="0" tIns="0" rIns="0" bIns="0" anchor="t" anchorCtr="0">
            <a:spAutoFit/>
          </a:bodyPr>
          <a:lstStyle/>
          <a:p>
            <a:pPr marL="0" marR="0" lvl="0" indent="0" algn="l" rtl="0">
              <a:lnSpc>
                <a:spcPct val="140018"/>
              </a:lnSpc>
              <a:spcBef>
                <a:spcPts val="0"/>
              </a:spcBef>
              <a:spcAft>
                <a:spcPts val="0"/>
              </a:spcAft>
              <a:buClr>
                <a:srgbClr val="000000"/>
              </a:buClr>
              <a:buSzPts val="4233"/>
              <a:buFont typeface="Arial"/>
              <a:buNone/>
            </a:pPr>
            <a:r>
              <a:rPr lang="en-US" sz="3600" i="0" u="none" strike="noStrike" cap="none" err="1">
                <a:solidFill>
                  <a:srgbClr val="005023"/>
                </a:solidFill>
                <a:latin typeface="IBM Plex Sans"/>
                <a:ea typeface="IBM Plex Sans"/>
                <a:cs typeface="IBM Plex Sans"/>
                <a:sym typeface="IBM Plex Sans"/>
              </a:rPr>
              <a:t>Kluczowe</a:t>
            </a:r>
            <a:r>
              <a:rPr lang="en-US" sz="3600" i="0" u="none" strike="noStrike" cap="none">
                <a:solidFill>
                  <a:srgbClr val="005023"/>
                </a:solidFill>
                <a:latin typeface="IBM Plex Sans"/>
                <a:ea typeface="IBM Plex Sans"/>
                <a:cs typeface="IBM Plex Sans"/>
                <a:sym typeface="IBM Plex Sans"/>
              </a:rPr>
              <a:t> </a:t>
            </a:r>
            <a:r>
              <a:rPr lang="en-US" sz="3600" i="0" u="none" strike="noStrike" cap="none" err="1">
                <a:solidFill>
                  <a:srgbClr val="005023"/>
                </a:solidFill>
                <a:latin typeface="IBM Plex Sans"/>
                <a:ea typeface="IBM Plex Sans"/>
                <a:cs typeface="IBM Plex Sans"/>
                <a:sym typeface="IBM Plex Sans"/>
              </a:rPr>
              <a:t>kwestie</a:t>
            </a:r>
            <a:r>
              <a:rPr lang="en-US" sz="3600" i="0" u="none" strike="noStrike" cap="none">
                <a:solidFill>
                  <a:srgbClr val="005023"/>
                </a:solidFill>
                <a:latin typeface="IBM Plex Sans"/>
                <a:ea typeface="IBM Plex Sans"/>
                <a:cs typeface="IBM Plex Sans"/>
                <a:sym typeface="IBM Plex Sans"/>
              </a:rPr>
              <a:t>, </a:t>
            </a:r>
            <a:r>
              <a:rPr lang="en-US" sz="3600" i="0" u="none" strike="noStrike" cap="none" err="1">
                <a:solidFill>
                  <a:srgbClr val="005023"/>
                </a:solidFill>
                <a:latin typeface="IBM Plex Sans"/>
                <a:ea typeface="IBM Plex Sans"/>
                <a:cs typeface="IBM Plex Sans"/>
                <a:sym typeface="IBM Plex Sans"/>
              </a:rPr>
              <a:t>które</a:t>
            </a:r>
            <a:r>
              <a:rPr lang="en-US" sz="3600" i="0" u="none" strike="noStrike" cap="none">
                <a:solidFill>
                  <a:srgbClr val="005023"/>
                </a:solidFill>
                <a:latin typeface="IBM Plex Sans"/>
                <a:ea typeface="IBM Plex Sans"/>
                <a:cs typeface="IBM Plex Sans"/>
                <a:sym typeface="IBM Plex Sans"/>
              </a:rPr>
              <a:t> </a:t>
            </a:r>
            <a:r>
              <a:rPr lang="en-US" sz="3600" i="0" u="none" strike="noStrike" cap="none" err="1">
                <a:solidFill>
                  <a:srgbClr val="005023"/>
                </a:solidFill>
                <a:latin typeface="IBM Plex Sans"/>
                <a:ea typeface="IBM Plex Sans"/>
                <a:cs typeface="IBM Plex Sans"/>
                <a:sym typeface="IBM Plex Sans"/>
              </a:rPr>
              <a:t>były</a:t>
            </a:r>
            <a:r>
              <a:rPr lang="en-US" sz="3600" i="0" u="none" strike="noStrike" cap="none">
                <a:solidFill>
                  <a:srgbClr val="005023"/>
                </a:solidFill>
                <a:latin typeface="IBM Plex Sans"/>
                <a:ea typeface="IBM Plex Sans"/>
                <a:cs typeface="IBM Plex Sans"/>
                <a:sym typeface="IBM Plex Sans"/>
              </a:rPr>
              <a:t> </a:t>
            </a:r>
            <a:r>
              <a:rPr lang="en-US" sz="3600" i="0" u="none" strike="noStrike" cap="none" err="1">
                <a:solidFill>
                  <a:srgbClr val="005023"/>
                </a:solidFill>
                <a:latin typeface="IBM Plex Sans"/>
                <a:ea typeface="IBM Plex Sans"/>
                <a:cs typeface="IBM Plex Sans"/>
                <a:sym typeface="IBM Plex Sans"/>
              </a:rPr>
              <a:t>poruszane</a:t>
            </a:r>
            <a:endParaRPr sz="3600" i="0" u="none" strike="noStrike" cap="none">
              <a:solidFill>
                <a:srgbClr val="000000"/>
              </a:solidFill>
              <a:sym typeface="Arial"/>
            </a:endParaRPr>
          </a:p>
        </p:txBody>
      </p:sp>
      <p:sp>
        <p:nvSpPr>
          <p:cNvPr id="14" name="Google Shape;139;g2eddee12cb1_0_135"/>
          <p:cNvSpPr txBox="1">
            <a:spLocks noGrp="1"/>
          </p:cNvSpPr>
          <p:nvPr>
            <p:ph type="body" idx="1"/>
          </p:nvPr>
        </p:nvSpPr>
        <p:spPr>
          <a:xfrm>
            <a:off x="729950" y="1909888"/>
            <a:ext cx="7887300" cy="3362507"/>
          </a:xfrm>
          <a:prstGeom prst="rect">
            <a:avLst/>
          </a:prstGeom>
          <a:noFill/>
          <a:ln>
            <a:noFill/>
          </a:ln>
        </p:spPr>
        <p:txBody>
          <a:bodyPr spcFirstLastPara="1" wrap="square" lIns="91425" tIns="45700" rIns="91425" bIns="45700" anchor="t" anchorCtr="0">
            <a:noAutofit/>
          </a:bodyPr>
          <a:lstStyle/>
          <a:p>
            <a:pPr marL="0" indent="0">
              <a:lnSpc>
                <a:spcPct val="150000"/>
              </a:lnSpc>
              <a:spcBef>
                <a:spcPts val="0"/>
              </a:spcBef>
              <a:buSzPts val="2300"/>
              <a:defRPr/>
            </a:pPr>
            <a:r>
              <a:rPr lang="pl-PL" sz="1600" dirty="0">
                <a:latin typeface="Calibri" panose="020F0502020204030204" pitchFamily="34" charset="0"/>
                <a:cs typeface="Calibri" panose="020F0502020204030204" pitchFamily="34" charset="0"/>
              </a:rPr>
              <a:t>Regionalna Dyrekcja LP w Toruniu wspólnie z nadleśnictwami biorącymi udział </a:t>
            </a:r>
          </a:p>
          <a:p>
            <a:pPr marL="0" indent="0">
              <a:lnSpc>
                <a:spcPct val="150000"/>
              </a:lnSpc>
              <a:spcBef>
                <a:spcPts val="0"/>
              </a:spcBef>
              <a:buSzPts val="2300"/>
              <a:defRPr/>
            </a:pPr>
            <a:r>
              <a:rPr lang="pl-PL" sz="1600" dirty="0">
                <a:latin typeface="Calibri" panose="020F0502020204030204" pitchFamily="34" charset="0"/>
                <a:cs typeface="Calibri" panose="020F0502020204030204" pitchFamily="34" charset="0"/>
              </a:rPr>
              <a:t>w procesie zmapowała obszary lasów o wiodącej funkcji społecznej w oparciu o źródła danych takie jak:</a:t>
            </a:r>
            <a:r>
              <a:rPr lang="pl-PL" sz="1600" dirty="0">
                <a:solidFill>
                  <a:srgbClr val="000000"/>
                </a:solidFill>
                <a:latin typeface="Calibri" panose="020F0502020204030204" pitchFamily="34" charset="0"/>
                <a:cs typeface="Calibri" panose="020F0502020204030204" pitchFamily="34" charset="0"/>
              </a:rPr>
              <a:t> </a:t>
            </a:r>
            <a:endParaRPr lang="pl-PL" sz="1400" dirty="0">
              <a:solidFill>
                <a:srgbClr val="000000"/>
              </a:solidFill>
              <a:latin typeface="Calibri" panose="020F0502020204030204" pitchFamily="34" charset="0"/>
              <a:cs typeface="Calibri" panose="020F0502020204030204" pitchFamily="34" charset="0"/>
            </a:endParaRPr>
          </a:p>
          <a:p>
            <a:pPr marL="285750" indent="-285750">
              <a:lnSpc>
                <a:spcPct val="150000"/>
              </a:lnSpc>
              <a:spcBef>
                <a:spcPts val="0"/>
              </a:spcBef>
              <a:buSzPts val="2300"/>
              <a:buChar char="•"/>
              <a:defRPr/>
            </a:pPr>
            <a:r>
              <a:rPr lang="pl-PL" sz="1400" dirty="0">
                <a:solidFill>
                  <a:srgbClr val="233B27"/>
                </a:solidFill>
                <a:latin typeface="Calibri" panose="020F0502020204030204" pitchFamily="34" charset="0"/>
                <a:cs typeface="Calibri" panose="020F0502020204030204" pitchFamily="34" charset="0"/>
              </a:rPr>
              <a:t>obszary, w których znajdują się miejsca pamięci, obiekty kultów religijnych (dane m.in. z PUL),</a:t>
            </a:r>
            <a:endParaRPr lang="pl-PL" sz="1400" dirty="0">
              <a:latin typeface="Calibri" panose="020F0502020204030204" pitchFamily="34" charset="0"/>
              <a:cs typeface="Calibri" panose="020F0502020204030204" pitchFamily="34" charset="0"/>
            </a:endParaRPr>
          </a:p>
          <a:p>
            <a:pPr marL="285750" indent="-285750">
              <a:buSzPts val="2300"/>
              <a:buChar char="•"/>
              <a:defRPr/>
            </a:pPr>
            <a:r>
              <a:rPr lang="pl-PL" sz="1400" dirty="0">
                <a:solidFill>
                  <a:srgbClr val="233B27"/>
                </a:solidFill>
                <a:latin typeface="Calibri" panose="020F0502020204030204" pitchFamily="34" charset="0"/>
                <a:cs typeface="Calibri" panose="020F0502020204030204" pitchFamily="34" charset="0"/>
              </a:rPr>
              <a:t>obszary wzdłuż ścieżek pieszych i rowerowych (PTTK) oraz wyznaczonych przez nadleśnictwa, </a:t>
            </a:r>
            <a:endParaRPr lang="pl-PL" sz="1400" dirty="0">
              <a:latin typeface="Calibri" panose="020F0502020204030204" pitchFamily="34" charset="0"/>
              <a:cs typeface="Calibri" panose="020F0502020204030204" pitchFamily="34" charset="0"/>
            </a:endParaRPr>
          </a:p>
          <a:p>
            <a:pPr marL="285750" indent="-285750">
              <a:buSzPts val="2300"/>
              <a:buChar char="•"/>
              <a:defRPr/>
            </a:pPr>
            <a:r>
              <a:rPr lang="pl-PL" sz="1400" dirty="0">
                <a:solidFill>
                  <a:srgbClr val="233B27"/>
                </a:solidFill>
                <a:latin typeface="Calibri" panose="020F0502020204030204" pitchFamily="34" charset="0"/>
                <a:cs typeface="Calibri" panose="020F0502020204030204" pitchFamily="34" charset="0"/>
              </a:rPr>
              <a:t>analiza penetracji obszarów leśnych przez ludzi za pomocą aplikacji </a:t>
            </a:r>
            <a:r>
              <a:rPr lang="pl-PL" sz="1400" dirty="0" err="1">
                <a:solidFill>
                  <a:srgbClr val="233B27"/>
                </a:solidFill>
                <a:latin typeface="Calibri" panose="020F0502020204030204" pitchFamily="34" charset="0"/>
                <a:cs typeface="Calibri" panose="020F0502020204030204" pitchFamily="34" charset="0"/>
              </a:rPr>
              <a:t>Strava</a:t>
            </a:r>
            <a:r>
              <a:rPr lang="pl-PL" sz="1400" dirty="0">
                <a:solidFill>
                  <a:srgbClr val="233B27"/>
                </a:solidFill>
                <a:latin typeface="Calibri" panose="020F0502020204030204" pitchFamily="34" charset="0"/>
                <a:cs typeface="Calibri" panose="020F0502020204030204" pitchFamily="34" charset="0"/>
              </a:rPr>
              <a:t>,</a:t>
            </a:r>
            <a:endParaRPr lang="pl-PL" sz="1400" dirty="0">
              <a:latin typeface="Calibri" panose="020F0502020204030204" pitchFamily="34" charset="0"/>
              <a:cs typeface="Calibri" panose="020F0502020204030204" pitchFamily="34" charset="0"/>
            </a:endParaRPr>
          </a:p>
          <a:p>
            <a:pPr marL="285750" indent="-285750">
              <a:buSzPts val="2300"/>
              <a:buChar char="•"/>
              <a:defRPr/>
            </a:pPr>
            <a:r>
              <a:rPr lang="pl-PL" sz="1400" dirty="0">
                <a:solidFill>
                  <a:srgbClr val="233B27"/>
                </a:solidFill>
                <a:latin typeface="Calibri" panose="020F0502020204030204" pitchFamily="34" charset="0"/>
                <a:cs typeface="Calibri" panose="020F0502020204030204" pitchFamily="34" charset="0"/>
              </a:rPr>
              <a:t>informację od służby terenowej na temat zwiększonej obecności ludzi w konkretnych obszarach, </a:t>
            </a:r>
            <a:endParaRPr lang="pl-PL" sz="1400" dirty="0">
              <a:latin typeface="Calibri" panose="020F0502020204030204" pitchFamily="34" charset="0"/>
              <a:cs typeface="Calibri" panose="020F0502020204030204" pitchFamily="34" charset="0"/>
            </a:endParaRPr>
          </a:p>
          <a:p>
            <a:pPr marL="285750" indent="-285750">
              <a:buSzPts val="2300"/>
              <a:buChar char="•"/>
              <a:defRPr/>
            </a:pPr>
            <a:r>
              <a:rPr lang="pl-PL" sz="1400" dirty="0">
                <a:solidFill>
                  <a:srgbClr val="233B27"/>
                </a:solidFill>
                <a:latin typeface="Calibri" panose="020F0502020204030204" pitchFamily="34" charset="0"/>
                <a:cs typeface="Calibri" panose="020F0502020204030204" pitchFamily="34" charset="0"/>
              </a:rPr>
              <a:t>wiedza własna o działalności innych przedsiębiorstw sanatoriów, ośrodków wypoczynkowych i hoteli w pobliżu gruntów nadleśnictwa, </a:t>
            </a:r>
            <a:endParaRPr lang="pl-PL" sz="1400" dirty="0">
              <a:latin typeface="Calibri" panose="020F0502020204030204" pitchFamily="34" charset="0"/>
              <a:cs typeface="Calibri" panose="020F0502020204030204" pitchFamily="34" charset="0"/>
            </a:endParaRPr>
          </a:p>
          <a:p>
            <a:pPr marL="285750" indent="-285750">
              <a:buSzPts val="2300"/>
              <a:buChar char="•"/>
              <a:defRPr/>
            </a:pPr>
            <a:r>
              <a:rPr lang="pl-PL" sz="1400" dirty="0">
                <a:solidFill>
                  <a:srgbClr val="233B27"/>
                </a:solidFill>
                <a:latin typeface="Calibri" panose="020F0502020204030204" pitchFamily="34" charset="0"/>
                <a:cs typeface="Calibri" panose="020F0502020204030204" pitchFamily="34" charset="0"/>
              </a:rPr>
              <a:t>wnioski reprezentantów zarządów spółdzielni mieszkaniowych położonych przy gruntach nadleśnictwa, </a:t>
            </a:r>
            <a:endParaRPr lang="pl-PL" sz="1400" dirty="0">
              <a:latin typeface="Calibri" panose="020F0502020204030204" pitchFamily="34" charset="0"/>
              <a:cs typeface="Calibri" panose="020F0502020204030204" pitchFamily="34" charset="0"/>
            </a:endParaRPr>
          </a:p>
          <a:p>
            <a:pPr marL="285750" indent="-285750">
              <a:buSzPts val="2300"/>
              <a:buChar char="•"/>
              <a:defRPr/>
            </a:pPr>
            <a:r>
              <a:rPr lang="pl-PL" sz="1400" dirty="0">
                <a:solidFill>
                  <a:srgbClr val="233B27"/>
                </a:solidFill>
                <a:latin typeface="Calibri" panose="020F0502020204030204" pitchFamily="34" charset="0"/>
                <a:cs typeface="Calibri" panose="020F0502020204030204" pitchFamily="34" charset="0"/>
              </a:rPr>
              <a:t>wnioski samorządów lokalnych. </a:t>
            </a:r>
            <a:endParaRPr lang="pl-PL" sz="1400" dirty="0">
              <a:latin typeface="Calibri" panose="020F0502020204030204" pitchFamily="34" charset="0"/>
              <a:cs typeface="Calibri" panose="020F0502020204030204" pitchFamily="34" charset="0"/>
            </a:endParaRPr>
          </a:p>
          <a:p>
            <a:pPr marL="285750" indent="-285750">
              <a:lnSpc>
                <a:spcPct val="150000"/>
              </a:lnSpc>
              <a:spcBef>
                <a:spcPts val="0"/>
              </a:spcBef>
              <a:buSzPts val="2300"/>
              <a:buChar char="•"/>
              <a:defRPr/>
            </a:pPr>
            <a:endParaRPr lang="pl-PL"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40318603"/>
      </p:ext>
    </p:extLst>
  </p:cSld>
  <p:clrMapOvr>
    <a:masterClrMapping/>
  </p:clrMapOvr>
</p:sld>
</file>

<file path=ppt/theme/theme1.xml><?xml version="1.0" encoding="utf-8"?>
<a:theme xmlns:a="http://schemas.openxmlformats.org/drawingml/2006/main" name="Motyw pakietu Office">
  <a:themeElements>
    <a:clrScheme name="Pakiet 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172</TotalTime>
  <Words>4353</Words>
  <Application>Microsoft Office PowerPoint</Application>
  <PresentationFormat>Pokaz na ekranie (4:3)</PresentationFormat>
  <Paragraphs>242</Paragraphs>
  <Slides>50</Slides>
  <Notes>50</Notes>
  <HiddenSlides>0</HiddenSlides>
  <MMClips>0</MMClips>
  <ScaleCrop>false</ScaleCrop>
  <HeadingPairs>
    <vt:vector size="6" baseType="variant">
      <vt:variant>
        <vt:lpstr>Używane czcionki</vt:lpstr>
      </vt:variant>
      <vt:variant>
        <vt:i4>7</vt:i4>
      </vt:variant>
      <vt:variant>
        <vt:lpstr>Motyw</vt:lpstr>
      </vt:variant>
      <vt:variant>
        <vt:i4>1</vt:i4>
      </vt:variant>
      <vt:variant>
        <vt:lpstr>Tytuły slajdów</vt:lpstr>
      </vt:variant>
      <vt:variant>
        <vt:i4>50</vt:i4>
      </vt:variant>
    </vt:vector>
  </HeadingPairs>
  <TitlesOfParts>
    <vt:vector size="58" baseType="lpstr">
      <vt:lpstr>IBM Plex Sans</vt:lpstr>
      <vt:lpstr>Symbol</vt:lpstr>
      <vt:lpstr>Arial</vt:lpstr>
      <vt:lpstr>Calibri</vt:lpstr>
      <vt:lpstr>Arial,Sans-Serif</vt:lpstr>
      <vt:lpstr>Play</vt:lpstr>
      <vt:lpstr>Aptos</vt:lpstr>
      <vt:lpstr>Motyw pakietu Office</vt:lpstr>
      <vt:lpstr>Prezentacja programu PowerPoint</vt:lpstr>
      <vt:lpstr>Prezentacja programu PowerPoint</vt:lpstr>
      <vt:lpstr>Czego dotyczył pilotaż</vt:lpstr>
      <vt:lpstr>Kluczowe założenia projektu</vt:lpstr>
      <vt:lpstr>Prezentacja programu PowerPoint</vt:lpstr>
      <vt:lpstr>Harmonogram spotkań</vt:lpstr>
      <vt:lpstr>Prezentacja programu PowerPoint</vt:lpstr>
      <vt:lpstr>Kluczowe kwestie, które były poruszane</vt:lpstr>
      <vt:lpstr>Kluczowe kwestie, które były poruszane</vt:lpstr>
      <vt:lpstr>Kluczowe kwestie, które były poruszane</vt:lpstr>
      <vt:lpstr>Prezentacja programu PowerPoint</vt:lpstr>
      <vt:lpstr>O czym rozmawialiśmy</vt:lpstr>
      <vt:lpstr>Prezentacja programu PowerPoint</vt:lpstr>
      <vt:lpstr>Jak zorganizowany był proces</vt:lpstr>
      <vt:lpstr>Jak zorganizowany był proces</vt:lpstr>
      <vt:lpstr>Prezentacja programu PowerPoint</vt:lpstr>
      <vt:lpstr>Prezentacja programu PowerPoint</vt:lpstr>
      <vt:lpstr>Kalendarium</vt:lpstr>
      <vt:lpstr>Prezentacja programu PowerPoint</vt:lpstr>
      <vt:lpstr>Uczestnicy</vt:lpstr>
      <vt:lpstr>Prezentacja programu PowerPoint</vt:lpstr>
      <vt:lpstr>Jak informowaliśmy o pilotażu szerszą społeczność</vt:lpstr>
      <vt:lpstr>Prezentacja programu PowerPoint</vt:lpstr>
      <vt:lpstr>Prezentacja programu PowerPoint</vt:lpstr>
      <vt:lpstr>Prezentacja programu PowerPoint</vt:lpstr>
      <vt:lpstr>Prezentacja programu PowerPoint</vt:lpstr>
      <vt:lpstr>Prezentacja programu PowerPoint</vt:lpstr>
      <vt:lpstr>Co uzgodniliśmy</vt:lpstr>
      <vt:lpstr>Co uzgodniliśmy</vt:lpstr>
      <vt:lpstr>Co uzgodniliśmy</vt:lpstr>
      <vt:lpstr>Co uzgodniliśmy</vt:lpstr>
      <vt:lpstr>Co uzgodniliśmy</vt:lpstr>
      <vt:lpstr>Co uzgodniliśmy</vt:lpstr>
      <vt:lpstr>Co uzgodniliśmy</vt:lpstr>
      <vt:lpstr>Co uzgodniliśmy</vt:lpstr>
      <vt:lpstr>Opis skutków uzgodnień</vt:lpstr>
      <vt:lpstr>Wnioski i rekomendacje  dotyczące prowadzenia procesu dialogowego</vt:lpstr>
      <vt:lpstr>Wnioski i rekomendacje  dotyczące prowadzenia procesu dialogowego</vt:lpstr>
      <vt:lpstr>Wnioski i rekomendacje  dotyczące prowadzenia procesu dialogowego</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Co dalej</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M_USER</dc:creator>
  <cp:lastModifiedBy>1271 RDLP Toruń Weronika Wróblewska-Zagraba</cp:lastModifiedBy>
  <cp:revision>83</cp:revision>
  <cp:lastPrinted>2024-10-16T07:57:36Z</cp:lastPrinted>
  <dcterms:created xsi:type="dcterms:W3CDTF">2016-09-09T09:29:50Z</dcterms:created>
  <dcterms:modified xsi:type="dcterms:W3CDTF">2025-03-10T08:53:23Z</dcterms:modified>
</cp:coreProperties>
</file>