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6" r:id="rId1"/>
  </p:sldMasterIdLst>
  <p:sldIdLst>
    <p:sldId id="256" r:id="rId2"/>
    <p:sldId id="499" r:id="rId3"/>
    <p:sldId id="509" r:id="rId4"/>
    <p:sldId id="500" r:id="rId5"/>
    <p:sldId id="502" r:id="rId6"/>
    <p:sldId id="517" r:id="rId7"/>
    <p:sldId id="503" r:id="rId8"/>
    <p:sldId id="504" r:id="rId9"/>
    <p:sldId id="505" r:id="rId10"/>
    <p:sldId id="507" r:id="rId11"/>
    <p:sldId id="510" r:id="rId12"/>
    <p:sldId id="506" r:id="rId13"/>
    <p:sldId id="515" r:id="rId14"/>
    <p:sldId id="516" r:id="rId15"/>
    <p:sldId id="501" r:id="rId16"/>
    <p:sldId id="518" r:id="rId17"/>
    <p:sldId id="519" r:id="rId18"/>
    <p:sldId id="520" r:id="rId19"/>
    <p:sldId id="521" r:id="rId20"/>
    <p:sldId id="522" r:id="rId21"/>
    <p:sldId id="523" r:id="rId22"/>
    <p:sldId id="524" r:id="rId23"/>
    <p:sldId id="525" r:id="rId24"/>
    <p:sldId id="526" r:id="rId25"/>
    <p:sldId id="527" r:id="rId26"/>
    <p:sldId id="528" r:id="rId27"/>
    <p:sldId id="529" r:id="rId28"/>
    <p:sldId id="530" r:id="rId29"/>
    <p:sldId id="531" r:id="rId30"/>
    <p:sldId id="532" r:id="rId31"/>
    <p:sldId id="533" r:id="rId32"/>
    <p:sldId id="534" r:id="rId33"/>
    <p:sldId id="535" r:id="rId34"/>
    <p:sldId id="536" r:id="rId35"/>
    <p:sldId id="537" r:id="rId36"/>
    <p:sldId id="538" r:id="rId37"/>
    <p:sldId id="540" r:id="rId38"/>
    <p:sldId id="541" r:id="rId39"/>
    <p:sldId id="542" r:id="rId40"/>
    <p:sldId id="543" r:id="rId41"/>
    <p:sldId id="498" r:id="rId42"/>
    <p:sldId id="490" r:id="rId43"/>
    <p:sldId id="491" r:id="rId44"/>
    <p:sldId id="482" r:id="rId45"/>
    <p:sldId id="492" r:id="rId46"/>
    <p:sldId id="547" r:id="rId47"/>
    <p:sldId id="548" r:id="rId48"/>
    <p:sldId id="495" r:id="rId49"/>
    <p:sldId id="549" r:id="rId50"/>
    <p:sldId id="493" r:id="rId51"/>
    <p:sldId id="496" r:id="rId52"/>
    <p:sldId id="545" r:id="rId53"/>
    <p:sldId id="546" r:id="rId54"/>
    <p:sldId id="497" r:id="rId55"/>
    <p:sldId id="511" r:id="rId56"/>
    <p:sldId id="512" r:id="rId57"/>
    <p:sldId id="513" r:id="rId58"/>
    <p:sldId id="514" r:id="rId59"/>
    <p:sldId id="539" r:id="rId60"/>
    <p:sldId id="348" r:id="rId61"/>
  </p:sldIdLst>
  <p:sldSz cx="12192000" cy="6858000"/>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4" autoAdjust="0"/>
    <p:restoredTop sz="94660"/>
  </p:normalViewPr>
  <p:slideViewPr>
    <p:cSldViewPr snapToGrid="0">
      <p:cViewPr varScale="1">
        <p:scale>
          <a:sx n="157" d="100"/>
          <a:sy n="157" d="100"/>
        </p:scale>
        <p:origin x="156" y="27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pl-PL"/>
              <a:t>Kliknij, aby edytować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1070269-1795-4886-B642-A146F3671AA8}" type="datetimeFigureOut">
              <a:rPr lang="pl-PL" smtClean="0"/>
              <a:t>21.05.2025</a:t>
            </a:fld>
            <a:endParaRPr lang="pl-PL"/>
          </a:p>
        </p:txBody>
      </p:sp>
      <p:sp>
        <p:nvSpPr>
          <p:cNvPr id="5" name="Footer Placeholder 4"/>
          <p:cNvSpPr>
            <a:spLocks noGrp="1"/>
          </p:cNvSpPr>
          <p:nvPr>
            <p:ph type="ftr" sz="quarter" idx="11"/>
          </p:nvPr>
        </p:nvSpPr>
        <p:spPr>
          <a:xfrm>
            <a:off x="2692397" y="5037663"/>
            <a:ext cx="5214635" cy="279400"/>
          </a:xfrm>
        </p:spPr>
        <p:txBody>
          <a:bodyPr/>
          <a:lstStyle/>
          <a:p>
            <a:endParaRPr lang="pl-PL"/>
          </a:p>
        </p:txBody>
      </p:sp>
      <p:sp>
        <p:nvSpPr>
          <p:cNvPr id="6" name="Slide Number Placeholder 5"/>
          <p:cNvSpPr>
            <a:spLocks noGrp="1"/>
          </p:cNvSpPr>
          <p:nvPr>
            <p:ph type="sldNum" sz="quarter" idx="12"/>
          </p:nvPr>
        </p:nvSpPr>
        <p:spPr>
          <a:xfrm>
            <a:off x="8956900" y="5037663"/>
            <a:ext cx="551167" cy="279400"/>
          </a:xfrm>
        </p:spPr>
        <p:txBody>
          <a:bodyPr/>
          <a:lstStyle/>
          <a:p>
            <a:fld id="{7B74B0CF-1EA6-493A-B6F1-34542B42451A}" type="slidenum">
              <a:rPr lang="pl-PL" smtClean="0"/>
              <a:t>‹#›</a:t>
            </a:fld>
            <a:endParaRPr lang="pl-PL"/>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1752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1070269-1795-4886-B642-A146F3671AA8}" type="datetimeFigureOut">
              <a:rPr lang="pl-PL" smtClean="0"/>
              <a:t>21.05.2025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B74B0CF-1EA6-493A-B6F1-34542B42451A}" type="slidenum">
              <a:rPr lang="pl-PL" smtClean="0"/>
              <a:t>‹#›</a:t>
            </a:fld>
            <a:endParaRPr lang="pl-PL"/>
          </a:p>
        </p:txBody>
      </p:sp>
    </p:spTree>
    <p:extLst>
      <p:ext uri="{BB962C8B-B14F-4D97-AF65-F5344CB8AC3E}">
        <p14:creationId xmlns:p14="http://schemas.microsoft.com/office/powerpoint/2010/main" val="1851113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1070269-1795-4886-B642-A146F3671AA8}" type="datetimeFigureOut">
              <a:rPr lang="pl-PL" smtClean="0"/>
              <a:t>21.05.2025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B74B0CF-1EA6-493A-B6F1-34542B42451A}" type="slidenum">
              <a:rPr lang="pl-PL" smtClean="0"/>
              <a:t>‹#›</a:t>
            </a:fld>
            <a:endParaRPr lang="pl-PL"/>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4016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1070269-1795-4886-B642-A146F3671AA8}" type="datetimeFigureOut">
              <a:rPr lang="pl-PL" smtClean="0"/>
              <a:t>21.05.2025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B74B0CF-1EA6-493A-B6F1-34542B42451A}" type="slidenum">
              <a:rPr lang="pl-PL" smtClean="0"/>
              <a:t>‹#›</a:t>
            </a:fld>
            <a:endParaRPr lang="pl-P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9449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pl-PL"/>
              <a:t>Kliknij, aby edytować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1070269-1795-4886-B642-A146F3671AA8}" type="datetimeFigureOut">
              <a:rPr lang="pl-PL" smtClean="0"/>
              <a:t>21.05.2025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B74B0CF-1EA6-493A-B6F1-34542B42451A}" type="slidenum">
              <a:rPr lang="pl-PL" smtClean="0"/>
              <a:t>‹#›</a:t>
            </a:fld>
            <a:endParaRPr lang="pl-PL"/>
          </a:p>
        </p:txBody>
      </p:sp>
    </p:spTree>
    <p:extLst>
      <p:ext uri="{BB962C8B-B14F-4D97-AF65-F5344CB8AC3E}">
        <p14:creationId xmlns:p14="http://schemas.microsoft.com/office/powerpoint/2010/main" val="653340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pl-PL"/>
              <a:t>Kliknij, aby edytować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1070269-1795-4886-B642-A146F3671AA8}" type="datetimeFigureOut">
              <a:rPr lang="pl-PL" smtClean="0"/>
              <a:t>21.05.2025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B74B0CF-1EA6-493A-B6F1-34542B42451A}" type="slidenum">
              <a:rPr lang="pl-PL" smtClean="0"/>
              <a:t>‹#›</a:t>
            </a:fld>
            <a:endParaRPr lang="pl-PL"/>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5752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1070269-1795-4886-B642-A146F3671AA8}" type="datetimeFigureOut">
              <a:rPr lang="pl-PL" smtClean="0"/>
              <a:t>21.05.2025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B74B0CF-1EA6-493A-B6F1-34542B42451A}" type="slidenum">
              <a:rPr lang="pl-PL" smtClean="0"/>
              <a:t>‹#›</a:t>
            </a:fld>
            <a:endParaRPr lang="pl-PL"/>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5869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1070269-1795-4886-B642-A146F3671AA8}" type="datetimeFigureOut">
              <a:rPr lang="pl-PL" smtClean="0"/>
              <a:t>21.05.2025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B74B0CF-1EA6-493A-B6F1-34542B42451A}" type="slidenum">
              <a:rPr lang="pl-PL" smtClean="0"/>
              <a:t>‹#›</a:t>
            </a:fld>
            <a:endParaRPr lang="pl-P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4256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1070269-1795-4886-B642-A146F3671AA8}" type="datetimeFigureOut">
              <a:rPr lang="pl-PL" smtClean="0"/>
              <a:t>21.05.2025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B74B0CF-1EA6-493A-B6F1-34542B42451A}" type="slidenum">
              <a:rPr lang="pl-PL" smtClean="0"/>
              <a:t>‹#›</a:t>
            </a:fld>
            <a:endParaRPr lang="pl-PL"/>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3815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1070269-1795-4886-B642-A146F3671AA8}" type="datetimeFigureOut">
              <a:rPr lang="pl-PL" smtClean="0"/>
              <a:t>21.05.2025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B74B0CF-1EA6-493A-B6F1-34542B42451A}" type="slidenum">
              <a:rPr lang="pl-PL" smtClean="0"/>
              <a:t>‹#›</a:t>
            </a:fld>
            <a:endParaRPr lang="pl-PL"/>
          </a:p>
        </p:txBody>
      </p:sp>
    </p:spTree>
    <p:extLst>
      <p:ext uri="{BB962C8B-B14F-4D97-AF65-F5344CB8AC3E}">
        <p14:creationId xmlns:p14="http://schemas.microsoft.com/office/powerpoint/2010/main" val="1639992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pl-PL"/>
              <a:t>Kliknij, aby edytować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1070269-1795-4886-B642-A146F3671AA8}" type="datetimeFigureOut">
              <a:rPr lang="pl-PL" smtClean="0"/>
              <a:t>21.05.2025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B74B0CF-1EA6-493A-B6F1-34542B42451A}" type="slidenum">
              <a:rPr lang="pl-PL" smtClean="0"/>
              <a:t>‹#›</a:t>
            </a:fld>
            <a:endParaRPr lang="pl-PL"/>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33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1070269-1795-4886-B642-A146F3671AA8}" type="datetimeFigureOut">
              <a:rPr lang="pl-PL" smtClean="0"/>
              <a:t>21.05.2025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B74B0CF-1EA6-493A-B6F1-34542B42451A}" type="slidenum">
              <a:rPr lang="pl-PL" smtClean="0"/>
              <a:t>‹#›</a:t>
            </a:fld>
            <a:endParaRPr lang="pl-PL"/>
          </a:p>
        </p:txBody>
      </p:sp>
    </p:spTree>
    <p:extLst>
      <p:ext uri="{BB962C8B-B14F-4D97-AF65-F5344CB8AC3E}">
        <p14:creationId xmlns:p14="http://schemas.microsoft.com/office/powerpoint/2010/main" val="4255681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1070269-1795-4886-B642-A146F3671AA8}" type="datetimeFigureOut">
              <a:rPr lang="pl-PL" smtClean="0"/>
              <a:t>21.05.2025</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B74B0CF-1EA6-493A-B6F1-34542B42451A}" type="slidenum">
              <a:rPr lang="pl-PL" smtClean="0"/>
              <a:t>‹#›</a:t>
            </a:fld>
            <a:endParaRPr lang="pl-PL"/>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1790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1070269-1795-4886-B642-A146F3671AA8}" type="datetimeFigureOut">
              <a:rPr lang="pl-PL" smtClean="0"/>
              <a:t>21.05.2025</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7B74B0CF-1EA6-493A-B6F1-34542B42451A}" type="slidenum">
              <a:rPr lang="pl-PL" smtClean="0"/>
              <a:t>‹#›</a:t>
            </a:fld>
            <a:endParaRPr lang="pl-P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8126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070269-1795-4886-B642-A146F3671AA8}" type="datetimeFigureOut">
              <a:rPr lang="pl-PL" smtClean="0"/>
              <a:t>21.05.2025</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7B74B0CF-1EA6-493A-B6F1-34542B42451A}" type="slidenum">
              <a:rPr lang="pl-PL" smtClean="0"/>
              <a:t>‹#›</a:t>
            </a:fld>
            <a:endParaRPr lang="pl-PL"/>
          </a:p>
        </p:txBody>
      </p:sp>
    </p:spTree>
    <p:extLst>
      <p:ext uri="{BB962C8B-B14F-4D97-AF65-F5344CB8AC3E}">
        <p14:creationId xmlns:p14="http://schemas.microsoft.com/office/powerpoint/2010/main" val="468785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pl-PL"/>
              <a:t>Kliknij, aby edytować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1070269-1795-4886-B642-A146F3671AA8}" type="datetimeFigureOut">
              <a:rPr lang="pl-PL" smtClean="0"/>
              <a:t>21.05.2025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B74B0CF-1EA6-493A-B6F1-34542B42451A}" type="slidenum">
              <a:rPr lang="pl-PL" smtClean="0"/>
              <a:t>‹#›</a:t>
            </a:fld>
            <a:endParaRPr lang="pl-PL"/>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2413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pl-PL"/>
              <a:t>Kliknij, aby edytować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1070269-1795-4886-B642-A146F3671AA8}" type="datetimeFigureOut">
              <a:rPr lang="pl-PL" smtClean="0"/>
              <a:t>21.05.2025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B74B0CF-1EA6-493A-B6F1-34542B42451A}" type="slidenum">
              <a:rPr lang="pl-PL" smtClean="0"/>
              <a:t>‹#›</a:t>
            </a:fld>
            <a:endParaRPr lang="pl-PL"/>
          </a:p>
        </p:txBody>
      </p:sp>
    </p:spTree>
    <p:extLst>
      <p:ext uri="{BB962C8B-B14F-4D97-AF65-F5344CB8AC3E}">
        <p14:creationId xmlns:p14="http://schemas.microsoft.com/office/powerpoint/2010/main" val="3224507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070269-1795-4886-B642-A146F3671AA8}" type="datetimeFigureOut">
              <a:rPr lang="pl-PL" smtClean="0"/>
              <a:t>21.05.2025</a:t>
            </a:fld>
            <a:endParaRPr lang="pl-PL"/>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l-PL"/>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B74B0CF-1EA6-493A-B6F1-34542B42451A}" type="slidenum">
              <a:rPr lang="pl-PL" smtClean="0"/>
              <a:t>‹#›</a:t>
            </a:fld>
            <a:endParaRPr lang="pl-PL"/>
          </a:p>
        </p:txBody>
      </p:sp>
    </p:spTree>
    <p:extLst>
      <p:ext uri="{BB962C8B-B14F-4D97-AF65-F5344CB8AC3E}">
        <p14:creationId xmlns:p14="http://schemas.microsoft.com/office/powerpoint/2010/main" val="3618120974"/>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 id="2147483911" r:id="rId15"/>
    <p:sldLayoutId id="2147483912" r:id="rId16"/>
    <p:sldLayoutId id="21474839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2340864" y="1438657"/>
            <a:ext cx="7534656" cy="1781640"/>
          </a:xfrm>
        </p:spPr>
        <p:txBody>
          <a:bodyPr>
            <a:noAutofit/>
          </a:bodyPr>
          <a:lstStyle/>
          <a:p>
            <a:pPr algn="ctr"/>
            <a:r>
              <a:rPr lang="pl-PL" sz="2800" b="1" dirty="0">
                <a:solidFill>
                  <a:schemeClr val="tx1"/>
                </a:solidFill>
                <a:latin typeface="Garamond" panose="02020404030301010803" pitchFamily="18" charset="0"/>
              </a:rPr>
              <a:t>NARADA KADRY ŚRODOWISKOWYCH DOMÓW SAMOPOMOCY WOJEWÓDZTWA WARMIŃSKO-MAZURSKIEGO</a:t>
            </a:r>
          </a:p>
        </p:txBody>
      </p:sp>
      <p:sp>
        <p:nvSpPr>
          <p:cNvPr id="5" name="Symbol zastępczy zawartości 4">
            <a:extLst>
              <a:ext uri="{FF2B5EF4-FFF2-40B4-BE49-F238E27FC236}">
                <a16:creationId xmlns:a16="http://schemas.microsoft.com/office/drawing/2014/main" id="{C5580D2E-33AD-48BB-9BF9-963F89892A1E}"/>
              </a:ext>
            </a:extLst>
          </p:cNvPr>
          <p:cNvSpPr>
            <a:spLocks noGrp="1"/>
          </p:cNvSpPr>
          <p:nvPr>
            <p:ph type="subTitle" idx="1"/>
          </p:nvPr>
        </p:nvSpPr>
        <p:spPr>
          <a:xfrm>
            <a:off x="2340864" y="3775046"/>
            <a:ext cx="7534656" cy="1254155"/>
          </a:xfrm>
          <a:ln>
            <a:solidFill>
              <a:schemeClr val="accent1"/>
            </a:solidFill>
          </a:ln>
        </p:spPr>
        <p:txBody>
          <a:bodyPr>
            <a:normAutofit fontScale="92500" lnSpcReduction="20000"/>
          </a:bodyPr>
          <a:lstStyle/>
          <a:p>
            <a:r>
              <a:rPr lang="pl-PL" sz="5400" b="1" dirty="0">
                <a:solidFill>
                  <a:schemeClr val="tx1"/>
                </a:solidFill>
                <a:latin typeface="Garamond" panose="02020404030301010803" pitchFamily="18" charset="0"/>
              </a:rPr>
              <a:t>              </a:t>
            </a:r>
          </a:p>
          <a:p>
            <a:pPr algn="ctr"/>
            <a:r>
              <a:rPr lang="pl-PL" sz="2600" b="1" dirty="0">
                <a:latin typeface="Garamond" panose="02020404030301010803" pitchFamily="18" charset="0"/>
              </a:rPr>
              <a:t>Olsztyn</a:t>
            </a:r>
            <a:r>
              <a:rPr lang="pl-PL" sz="2600" b="1" dirty="0">
                <a:solidFill>
                  <a:schemeClr val="tx1"/>
                </a:solidFill>
                <a:latin typeface="Garamond" panose="02020404030301010803" pitchFamily="18" charset="0"/>
              </a:rPr>
              <a:t>, 21 maja 2025 </a:t>
            </a:r>
            <a:r>
              <a:rPr lang="pl-PL" sz="2600" b="1" dirty="0">
                <a:latin typeface="Garamond" panose="02020404030301010803" pitchFamily="18" charset="0"/>
              </a:rPr>
              <a:t>r</a:t>
            </a:r>
            <a:r>
              <a:rPr lang="pl-PL" sz="2600" b="1" dirty="0">
                <a:solidFill>
                  <a:schemeClr val="tx1"/>
                </a:solidFill>
                <a:latin typeface="Garamond" panose="02020404030301010803" pitchFamily="18" charset="0"/>
              </a:rPr>
              <a:t>.  </a:t>
            </a:r>
          </a:p>
        </p:txBody>
      </p:sp>
      <p:pic>
        <p:nvPicPr>
          <p:cNvPr id="4" name="Obraz 4"/>
          <p:cNvPicPr/>
          <p:nvPr/>
        </p:nvPicPr>
        <p:blipFill>
          <a:blip r:embed="rId2"/>
          <a:stretch/>
        </p:blipFill>
        <p:spPr>
          <a:xfrm>
            <a:off x="-90868" y="-181441"/>
            <a:ext cx="5328000" cy="1781640"/>
          </a:xfrm>
          <a:prstGeom prst="rect">
            <a:avLst/>
          </a:prstGeom>
          <a:ln>
            <a:noFill/>
          </a:ln>
        </p:spPr>
      </p:pic>
    </p:spTree>
    <p:extLst>
      <p:ext uri="{BB962C8B-B14F-4D97-AF65-F5344CB8AC3E}">
        <p14:creationId xmlns:p14="http://schemas.microsoft.com/office/powerpoint/2010/main" val="2137064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dirty="0"/>
              <a:t>ZMIANY WYTYCZNYCH WOJEWODY </a:t>
            </a:r>
            <a:br>
              <a:rPr lang="pl-PL" sz="2400" b="1" dirty="0"/>
            </a:br>
            <a:r>
              <a:rPr lang="pl-PL" sz="2400" b="1" dirty="0"/>
              <a:t>WARMIŃSKO-MAZURSKIEGO</a:t>
            </a:r>
            <a:endParaRPr lang="pl-PL" sz="2400" dirty="0"/>
          </a:p>
        </p:txBody>
      </p:sp>
      <p:sp>
        <p:nvSpPr>
          <p:cNvPr id="3" name="Symbol zastępczy zawartości 2"/>
          <p:cNvSpPr>
            <a:spLocks noGrp="1"/>
          </p:cNvSpPr>
          <p:nvPr>
            <p:ph idx="1"/>
          </p:nvPr>
        </p:nvSpPr>
        <p:spPr/>
        <p:txBody>
          <a:bodyPr>
            <a:normAutofit/>
          </a:bodyPr>
          <a:lstStyle/>
          <a:p>
            <a:pPr algn="just"/>
            <a:r>
              <a:rPr lang="pl-PL" dirty="0"/>
              <a:t> </a:t>
            </a:r>
            <a:r>
              <a:rPr lang="pl-PL" dirty="0">
                <a:latin typeface="Times New Roman"/>
                <a:cs typeface="Times New Roman"/>
              </a:rPr>
              <a:t>§ </a:t>
            </a:r>
            <a:r>
              <a:rPr lang="pl-PL" dirty="0">
                <a:cs typeface="Times New Roman"/>
              </a:rPr>
              <a:t>9</a:t>
            </a:r>
            <a:r>
              <a:rPr lang="pl-PL" b="1" dirty="0"/>
              <a:t>. </a:t>
            </a:r>
            <a:r>
              <a:rPr lang="pl-PL" dirty="0"/>
              <a:t>Uczestnikiem ŚDS </a:t>
            </a:r>
            <a:r>
              <a:rPr lang="pl-PL" b="1" dirty="0">
                <a:solidFill>
                  <a:srgbClr val="00B050"/>
                </a:solidFill>
              </a:rPr>
              <a:t>z niepełnosprawnością sprzężoną </a:t>
            </a:r>
            <a:r>
              <a:rPr lang="pl-PL" dirty="0"/>
              <a:t>jest osoba, która posiada </a:t>
            </a:r>
            <a:r>
              <a:rPr lang="pl-PL" b="1" u="sng" dirty="0">
                <a:solidFill>
                  <a:srgbClr val="FF0000"/>
                </a:solidFill>
              </a:rPr>
              <a:t>orzeczenie o znacznym stopniu niepełnosprawności </a:t>
            </a:r>
            <a:r>
              <a:rPr lang="pl-PL" dirty="0"/>
              <a:t>wraz ze wskazaniem </a:t>
            </a:r>
            <a:r>
              <a:rPr lang="pl-PL" b="1" u="sng" dirty="0">
                <a:solidFill>
                  <a:srgbClr val="FF0000"/>
                </a:solidFill>
              </a:rPr>
              <a:t>konieczności stałej lub długotrwałej opieki lub pomocy innej osoby w związku ze znacznie ograniczoną możliwością samodzielnej egzystencji </a:t>
            </a:r>
            <a:r>
              <a:rPr lang="pl-PL" b="1" dirty="0">
                <a:solidFill>
                  <a:srgbClr val="FF0000"/>
                </a:solidFill>
              </a:rPr>
              <a:t>oraz </a:t>
            </a:r>
            <a:r>
              <a:rPr lang="pl-PL" b="1" u="sng" dirty="0">
                <a:solidFill>
                  <a:srgbClr val="FF0000"/>
                </a:solidFill>
              </a:rPr>
              <a:t>wpisanymi dwoma lub trzema symbolami przyczyny niepełnosprawności </a:t>
            </a:r>
            <a:r>
              <a:rPr lang="pl-PL" dirty="0"/>
              <a:t>(takie orzeczenie wskazuje, że każde z wymienionych schorzeń wpływa w porównywalnym stopniu na zaburzenia funkcji organizmu).</a:t>
            </a:r>
          </a:p>
          <a:p>
            <a:endParaRPr lang="pl-PL" dirty="0"/>
          </a:p>
        </p:txBody>
      </p:sp>
    </p:spTree>
    <p:extLst>
      <p:ext uri="{BB962C8B-B14F-4D97-AF65-F5344CB8AC3E}">
        <p14:creationId xmlns:p14="http://schemas.microsoft.com/office/powerpoint/2010/main" val="1793129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dirty="0"/>
              <a:t>ZMIANY WYTYCZNYCH WOJEWODY </a:t>
            </a:r>
            <a:br>
              <a:rPr lang="pl-PL" sz="2400" b="1" dirty="0"/>
            </a:br>
            <a:r>
              <a:rPr lang="pl-PL" sz="2400" b="1" dirty="0"/>
              <a:t>WARMIŃSKO-MAZURSKIEGO</a:t>
            </a:r>
            <a:endParaRPr lang="pl-PL" sz="2400" dirty="0"/>
          </a:p>
        </p:txBody>
      </p:sp>
      <p:sp>
        <p:nvSpPr>
          <p:cNvPr id="3" name="Symbol zastępczy zawartości 2"/>
          <p:cNvSpPr>
            <a:spLocks noGrp="1"/>
          </p:cNvSpPr>
          <p:nvPr>
            <p:ph idx="1"/>
          </p:nvPr>
        </p:nvSpPr>
        <p:spPr/>
        <p:txBody>
          <a:bodyPr>
            <a:normAutofit lnSpcReduction="10000"/>
          </a:bodyPr>
          <a:lstStyle/>
          <a:p>
            <a:pPr algn="just"/>
            <a:r>
              <a:rPr lang="pl-PL" b="1" cap="small" dirty="0"/>
              <a:t>W Rozdziale V w zakresie - Gospodark</a:t>
            </a:r>
            <a:r>
              <a:rPr lang="pl-PL" sz="2000" b="1" cap="small" dirty="0"/>
              <a:t>I</a:t>
            </a:r>
            <a:r>
              <a:rPr lang="pl-PL" b="1" cap="small" dirty="0"/>
              <a:t> składnikami majątkowymi </a:t>
            </a:r>
            <a:r>
              <a:rPr lang="pl-PL" dirty="0">
                <a:solidFill>
                  <a:srgbClr val="00B050"/>
                </a:solidFill>
              </a:rPr>
              <a:t>przeniesiono do Rozdziału XII </a:t>
            </a:r>
            <a:r>
              <a:rPr lang="pl-PL" dirty="0"/>
              <a:t>- zapisy: </a:t>
            </a:r>
            <a:r>
              <a:rPr lang="pl-PL" dirty="0">
                <a:cs typeface="Times New Roman"/>
              </a:rPr>
              <a:t>§3 i 4 dot. zlecenia zadania przez gminę/powiat polegającego na tworzeniu i/lub prowadzeniu </a:t>
            </a:r>
            <a:r>
              <a:rPr lang="pl-PL" dirty="0" err="1">
                <a:cs typeface="Times New Roman"/>
              </a:rPr>
              <a:t>śds</a:t>
            </a:r>
            <a:r>
              <a:rPr lang="pl-PL" dirty="0">
                <a:cs typeface="Times New Roman"/>
              </a:rPr>
              <a:t>, podmiotom o których mowa w art. 3 ust. 2 i 3 ustawy o działalności pożytku publicznego i o wolontariacie oraz przekazania im dotacji przez Wojewodę, </a:t>
            </a:r>
            <a:r>
              <a:rPr lang="pl-PL" dirty="0">
                <a:solidFill>
                  <a:srgbClr val="00B050"/>
                </a:solidFill>
                <a:cs typeface="Times New Roman"/>
              </a:rPr>
              <a:t>gmina/powiat zobowiązana(y) jest zastrzec, że środki trwałe oraz rzeczy ruchome stanowią ich własność od daty ich zakupu przez cały okres związania umową </a:t>
            </a:r>
            <a:r>
              <a:rPr lang="pl-PL" dirty="0">
                <a:cs typeface="Times New Roman"/>
              </a:rPr>
              <a:t>itp., jak również </a:t>
            </a:r>
            <a:r>
              <a:rPr lang="pl-PL" dirty="0">
                <a:solidFill>
                  <a:srgbClr val="00B050"/>
                </a:solidFill>
                <a:cs typeface="Times New Roman"/>
              </a:rPr>
              <a:t>rzeczy zakupione z dotacji nie podlegają zbyciu, pod rygorem żądania zwrotu ceny nabycia</a:t>
            </a:r>
            <a:r>
              <a:rPr lang="pl-PL" dirty="0">
                <a:cs typeface="Times New Roman"/>
              </a:rPr>
              <a:t>.</a:t>
            </a:r>
            <a:endParaRPr lang="pl-PL" dirty="0"/>
          </a:p>
          <a:p>
            <a:endParaRPr lang="pl-PL" dirty="0"/>
          </a:p>
        </p:txBody>
      </p:sp>
    </p:spTree>
    <p:extLst>
      <p:ext uri="{BB962C8B-B14F-4D97-AF65-F5344CB8AC3E}">
        <p14:creationId xmlns:p14="http://schemas.microsoft.com/office/powerpoint/2010/main" val="2752072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dirty="0"/>
              <a:t>ZMIANY WYTYCZNYCH WOJEWODY </a:t>
            </a:r>
            <a:br>
              <a:rPr lang="pl-PL" sz="2400" b="1" dirty="0"/>
            </a:br>
            <a:r>
              <a:rPr lang="pl-PL" sz="2400" b="1" dirty="0"/>
              <a:t>WARMIŃSKO-MAZURSKIEGO</a:t>
            </a:r>
            <a:endParaRPr lang="pl-PL" sz="2400" dirty="0"/>
          </a:p>
        </p:txBody>
      </p:sp>
      <p:sp>
        <p:nvSpPr>
          <p:cNvPr id="3" name="Symbol zastępczy zawartości 2"/>
          <p:cNvSpPr>
            <a:spLocks noGrp="1"/>
          </p:cNvSpPr>
          <p:nvPr>
            <p:ph idx="1"/>
          </p:nvPr>
        </p:nvSpPr>
        <p:spPr/>
        <p:txBody>
          <a:bodyPr/>
          <a:lstStyle/>
          <a:p>
            <a:pPr algn="just"/>
            <a:r>
              <a:rPr lang="pl-PL" b="1" dirty="0"/>
              <a:t>W ROZDZIALE VII – DOKUMENTACJA </a:t>
            </a:r>
            <a:r>
              <a:rPr lang="pl-PL" dirty="0"/>
              <a:t>- do Wytycznych </a:t>
            </a:r>
            <a:r>
              <a:rPr lang="pl-PL" b="1" dirty="0">
                <a:solidFill>
                  <a:srgbClr val="00B050"/>
                </a:solidFill>
              </a:rPr>
              <a:t>DODANO</a:t>
            </a:r>
            <a:r>
              <a:rPr lang="pl-PL" dirty="0">
                <a:solidFill>
                  <a:srgbClr val="00B050"/>
                </a:solidFill>
              </a:rPr>
              <a:t>:</a:t>
            </a:r>
          </a:p>
          <a:p>
            <a:pPr marL="0" indent="0" algn="just">
              <a:buNone/>
            </a:pPr>
            <a:r>
              <a:rPr lang="pl-PL" dirty="0">
                <a:ea typeface="Times New Roman" panose="02020603050405020304" pitchFamily="18" charset="0"/>
              </a:rPr>
              <a:t>§ 22. </a:t>
            </a:r>
            <a:r>
              <a:rPr lang="pl-PL" dirty="0"/>
              <a:t>Uzgodnione dokumenty Wojewoda przekazuje w ciągu 30 dni do ŚDS.     W przypadku uwag wniesionych przez Wojewodę, termin uzgodnienia może ulec wydłużeniu.</a:t>
            </a:r>
          </a:p>
          <a:p>
            <a:pPr marL="0" indent="0" algn="just">
              <a:buNone/>
            </a:pPr>
            <a:endParaRPr lang="pl-PL" dirty="0"/>
          </a:p>
          <a:p>
            <a:pPr marL="0" indent="0">
              <a:buNone/>
            </a:pPr>
            <a:endParaRPr lang="pl-PL" dirty="0"/>
          </a:p>
        </p:txBody>
      </p:sp>
    </p:spTree>
    <p:extLst>
      <p:ext uri="{BB962C8B-B14F-4D97-AF65-F5344CB8AC3E}">
        <p14:creationId xmlns:p14="http://schemas.microsoft.com/office/powerpoint/2010/main" val="1377559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dirty="0"/>
              <a:t>ZMIANY WYTYCZNYCH WOJEWODY </a:t>
            </a:r>
            <a:br>
              <a:rPr lang="pl-PL" sz="2400" b="1" dirty="0"/>
            </a:br>
            <a:r>
              <a:rPr lang="pl-PL" sz="2400" b="1" dirty="0"/>
              <a:t>WARMIŃSKO-MAZURSKIEGO</a:t>
            </a:r>
            <a:endParaRPr lang="pl-PL" sz="2400" dirty="0"/>
          </a:p>
        </p:txBody>
      </p:sp>
      <p:sp>
        <p:nvSpPr>
          <p:cNvPr id="3" name="Symbol zastępczy zawartości 2"/>
          <p:cNvSpPr>
            <a:spLocks noGrp="1"/>
          </p:cNvSpPr>
          <p:nvPr>
            <p:ph idx="1"/>
          </p:nvPr>
        </p:nvSpPr>
        <p:spPr>
          <a:xfrm>
            <a:off x="1223493" y="2434107"/>
            <a:ext cx="9673104" cy="3837903"/>
          </a:xfrm>
        </p:spPr>
        <p:txBody>
          <a:bodyPr>
            <a:normAutofit fontScale="92500" lnSpcReduction="20000"/>
          </a:bodyPr>
          <a:lstStyle/>
          <a:p>
            <a:pPr algn="just"/>
            <a:r>
              <a:rPr lang="pl-PL" b="1" dirty="0"/>
              <a:t>W ROZDZIALE  VIII – NADZÓR I KONTROLA </a:t>
            </a:r>
            <a:r>
              <a:rPr lang="pl-PL" dirty="0"/>
              <a:t>– </a:t>
            </a:r>
            <a:r>
              <a:rPr lang="pl-PL" b="1" dirty="0">
                <a:solidFill>
                  <a:srgbClr val="00B050"/>
                </a:solidFill>
              </a:rPr>
              <a:t>USUNIĘTO</a:t>
            </a:r>
            <a:r>
              <a:rPr lang="pl-PL" dirty="0"/>
              <a:t>:</a:t>
            </a:r>
          </a:p>
          <a:p>
            <a:pPr algn="just">
              <a:buFont typeface="Arial" panose="020B0604020202020204" pitchFamily="34" charset="0"/>
              <a:buChar char="•"/>
            </a:pPr>
            <a:r>
              <a:rPr lang="pl-PL" dirty="0">
                <a:cs typeface="Times New Roman"/>
              </a:rPr>
              <a:t>§1. Nadzór i kontrola nad realizacją zadania związanego z prowadzeniem środowiskowych domów samopomocy, odbywa się w oparciu o zapisy aktów prawnych, o których mowa w rozdziale II § 3 niniejszych wytycznych,                         z zachowaniem wymogów dotyczących ochrony danych osobowych.</a:t>
            </a:r>
          </a:p>
          <a:p>
            <a:pPr marL="0" indent="0" algn="just">
              <a:buNone/>
            </a:pPr>
            <a:r>
              <a:rPr lang="pl-PL" dirty="0">
                <a:cs typeface="Times New Roman"/>
              </a:rPr>
              <a:t>Do ww. Rozdziału </a:t>
            </a:r>
            <a:r>
              <a:rPr lang="pl-PL" b="1" dirty="0">
                <a:solidFill>
                  <a:srgbClr val="00B050"/>
                </a:solidFill>
                <a:cs typeface="Times New Roman"/>
              </a:rPr>
              <a:t>DODANO</a:t>
            </a:r>
            <a:r>
              <a:rPr lang="pl-PL" dirty="0">
                <a:cs typeface="Times New Roman"/>
              </a:rPr>
              <a:t>:</a:t>
            </a:r>
          </a:p>
          <a:p>
            <a:pPr algn="just"/>
            <a:r>
              <a:rPr lang="pl-PL" dirty="0">
                <a:cs typeface="Times New Roman"/>
              </a:rPr>
              <a:t>§</a:t>
            </a:r>
            <a:r>
              <a:rPr lang="pl-PL" b="1" dirty="0"/>
              <a:t> 25.</a:t>
            </a:r>
            <a:r>
              <a:rPr lang="pl-PL" dirty="0"/>
              <a:t> </a:t>
            </a:r>
            <a:r>
              <a:rPr lang="pl-PL" b="1" dirty="0"/>
              <a:t>Za prawidłową realizację zadania polegającego na prowadzeniu ŚDS</a:t>
            </a:r>
            <a:r>
              <a:rPr lang="pl-PL" dirty="0"/>
              <a:t>,     w tym za zapewnienie standardów usług określonych rozporządzeniem w sprawie ŚDS i prawidłowości wydatkowania dotacji przyznanej na funkcjonowanie Domu, odpowiada JST, również w przypadku zlecenia prowadzenia ŚDS podmiotom uprawnionym. </a:t>
            </a:r>
          </a:p>
        </p:txBody>
      </p:sp>
    </p:spTree>
    <p:extLst>
      <p:ext uri="{BB962C8B-B14F-4D97-AF65-F5344CB8AC3E}">
        <p14:creationId xmlns:p14="http://schemas.microsoft.com/office/powerpoint/2010/main" val="26402545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dirty="0"/>
              <a:t>ZMIANY WYTYCZNYCH WOJEWODY </a:t>
            </a:r>
            <a:br>
              <a:rPr lang="pl-PL" sz="2400" b="1" dirty="0"/>
            </a:br>
            <a:r>
              <a:rPr lang="pl-PL" sz="2400" b="1" dirty="0"/>
              <a:t>WARMIŃSKO-MAZURSKIEGO</a:t>
            </a:r>
            <a:endParaRPr lang="pl-PL" sz="2400" dirty="0"/>
          </a:p>
        </p:txBody>
      </p:sp>
      <p:sp>
        <p:nvSpPr>
          <p:cNvPr id="3" name="Symbol zastępczy zawartości 2"/>
          <p:cNvSpPr>
            <a:spLocks noGrp="1"/>
          </p:cNvSpPr>
          <p:nvPr>
            <p:ph idx="1"/>
          </p:nvPr>
        </p:nvSpPr>
        <p:spPr/>
        <p:txBody>
          <a:bodyPr>
            <a:normAutofit/>
          </a:bodyPr>
          <a:lstStyle/>
          <a:p>
            <a:pPr algn="just"/>
            <a:r>
              <a:rPr lang="pl-PL" dirty="0">
                <a:cs typeface="Times New Roman"/>
              </a:rPr>
              <a:t>§</a:t>
            </a:r>
            <a:r>
              <a:rPr lang="pl-PL" b="1" dirty="0"/>
              <a:t> 26.</a:t>
            </a:r>
            <a:r>
              <a:rPr lang="pl-PL" dirty="0"/>
              <a:t> Nadzór i kontrola nad realizacją zadania związanego z prowadzeniem środowiskowych domów samopomocy, odbywa się w oparciu o ustawę          z dnia 12 marca 2004 r. o pomocy społecznej, rozporządzenia Ministra Rodziny i Polityki Społecznej z dnia 9 grudnia 2020 r. w sprawie nadzoru        i kontroli w pomocy społecznej oraz ustawę z dnia 15 lipca 2011 r. o kontroli w administracji rządowej, z zachowaniem wymogów dotyczących ochrony danych osobowych.</a:t>
            </a:r>
          </a:p>
          <a:p>
            <a:endParaRPr lang="pl-PL" dirty="0"/>
          </a:p>
        </p:txBody>
      </p:sp>
    </p:spTree>
    <p:extLst>
      <p:ext uri="{BB962C8B-B14F-4D97-AF65-F5344CB8AC3E}">
        <p14:creationId xmlns:p14="http://schemas.microsoft.com/office/powerpoint/2010/main" val="1484070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dirty="0"/>
              <a:t>ZMIANY WYTYCZNYCH WOJEWODY </a:t>
            </a:r>
            <a:br>
              <a:rPr lang="pl-PL" sz="2400" b="1" dirty="0"/>
            </a:br>
            <a:r>
              <a:rPr lang="pl-PL" sz="2400" b="1" dirty="0"/>
              <a:t>WARMIŃSKO-MAZURSKIEGO</a:t>
            </a:r>
            <a:endParaRPr lang="pl-PL" sz="2400" dirty="0"/>
          </a:p>
        </p:txBody>
      </p:sp>
      <p:sp>
        <p:nvSpPr>
          <p:cNvPr id="3" name="Symbol zastępczy zawartości 2"/>
          <p:cNvSpPr>
            <a:spLocks noGrp="1"/>
          </p:cNvSpPr>
          <p:nvPr>
            <p:ph idx="1"/>
          </p:nvPr>
        </p:nvSpPr>
        <p:spPr>
          <a:xfrm>
            <a:off x="1313645" y="2421227"/>
            <a:ext cx="9582951" cy="3876542"/>
          </a:xfrm>
        </p:spPr>
        <p:txBody>
          <a:bodyPr>
            <a:noAutofit/>
          </a:bodyPr>
          <a:lstStyle/>
          <a:p>
            <a:r>
              <a:rPr lang="pl-PL" sz="2000" b="1" dirty="0"/>
              <a:t>ROZDZIAŁ IX – FINANSOWANIE DZIAŁALNOŚCI ŚDS:</a:t>
            </a:r>
          </a:p>
          <a:p>
            <a:pPr lvl="0" algn="just"/>
            <a:r>
              <a:rPr lang="pl-PL" sz="2000" dirty="0">
                <a:cs typeface="Times New Roman"/>
              </a:rPr>
              <a:t>§29. </a:t>
            </a:r>
            <a:r>
              <a:rPr lang="pl-PL" sz="2000" dirty="0"/>
              <a:t>Działalność ŚDS finansowana jest w 100% z dotacji celowej z budżetu państwa.</a:t>
            </a:r>
          </a:p>
          <a:p>
            <a:pPr lvl="0" algn="just"/>
            <a:r>
              <a:rPr lang="pl-PL" sz="2000" dirty="0">
                <a:cs typeface="Times New Roman"/>
              </a:rPr>
              <a:t>§30. </a:t>
            </a:r>
            <a:r>
              <a:rPr lang="pl-PL" sz="2000" dirty="0"/>
              <a:t>Corocznie na podstawie wytycznych </a:t>
            </a:r>
            <a:r>
              <a:rPr lang="pl-PL" sz="2000" dirty="0" err="1"/>
              <a:t>MRPiPS</a:t>
            </a:r>
            <a:r>
              <a:rPr lang="pl-PL" sz="2000" dirty="0"/>
              <a:t>, Wojewoda ustala średnią miesięczną wojewódzką kwotę dotacji na 1 uczestnika ŚDS na dany rok. </a:t>
            </a:r>
          </a:p>
          <a:p>
            <a:pPr lvl="0" algn="just"/>
            <a:r>
              <a:rPr lang="pl-PL" sz="2000" dirty="0">
                <a:cs typeface="Times New Roman"/>
              </a:rPr>
              <a:t>§31. </a:t>
            </a:r>
            <a:r>
              <a:rPr lang="pl-PL" sz="2000" dirty="0"/>
              <a:t>W przypadku uczestników ze spectrum autyzmu lub z niepełnosprawnością sprzężoną, średnia miesięczna kwota dotacji na 1 osobę może zostać zwiększona maksymalnie o 30%. </a:t>
            </a:r>
          </a:p>
          <a:p>
            <a:pPr lvl="0" algn="just"/>
            <a:r>
              <a:rPr lang="pl-PL" sz="2000" dirty="0">
                <a:cs typeface="Times New Roman"/>
              </a:rPr>
              <a:t>§32. </a:t>
            </a:r>
            <a:r>
              <a:rPr lang="pl-PL" sz="2000" dirty="0"/>
              <a:t>Plan dotacji dla ŚDS na dany rok budżetowy ustalany jest w ramach limitu środków przyznanego w ustawie budżetowej na dany rok, w oparciu o liczbę miejsc statutowych         w ŚDS, liczbę decyzji kierujących do ŚDS uczestników, o których mowa w </a:t>
            </a:r>
            <a:r>
              <a:rPr lang="pl-PL" sz="2000" dirty="0">
                <a:cs typeface="Times New Roman"/>
              </a:rPr>
              <a:t>§31</a:t>
            </a:r>
            <a:r>
              <a:rPr lang="pl-PL" sz="2000" dirty="0"/>
              <a:t> i średnią miesięczną wojewódzką kwotę dotacji, o której mowa w </a:t>
            </a:r>
            <a:r>
              <a:rPr lang="pl-PL" sz="2000" dirty="0">
                <a:cs typeface="Times New Roman"/>
              </a:rPr>
              <a:t>§30 i 31</a:t>
            </a:r>
            <a:r>
              <a:rPr lang="pl-PL" sz="2000" dirty="0"/>
              <a:t>.</a:t>
            </a:r>
          </a:p>
        </p:txBody>
      </p:sp>
    </p:spTree>
    <p:extLst>
      <p:ext uri="{BB962C8B-B14F-4D97-AF65-F5344CB8AC3E}">
        <p14:creationId xmlns:p14="http://schemas.microsoft.com/office/powerpoint/2010/main" val="3807160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dirty="0"/>
              <a:t>ZMIANY WYTYCZNYCH WOJEWODY </a:t>
            </a:r>
            <a:br>
              <a:rPr lang="pl-PL" sz="2400" b="1" dirty="0"/>
            </a:br>
            <a:r>
              <a:rPr lang="pl-PL" sz="2400" b="1" dirty="0"/>
              <a:t>WARMIŃSKO-MAZURSKIEGO</a:t>
            </a:r>
            <a:endParaRPr lang="pl-PL" sz="2400" dirty="0"/>
          </a:p>
        </p:txBody>
      </p:sp>
      <p:sp>
        <p:nvSpPr>
          <p:cNvPr id="3" name="Symbol zastępczy zawartości 2"/>
          <p:cNvSpPr>
            <a:spLocks noGrp="1"/>
          </p:cNvSpPr>
          <p:nvPr>
            <p:ph idx="1"/>
          </p:nvPr>
        </p:nvSpPr>
        <p:spPr/>
        <p:txBody>
          <a:bodyPr>
            <a:normAutofit fontScale="92500" lnSpcReduction="20000"/>
          </a:bodyPr>
          <a:lstStyle/>
          <a:p>
            <a:pPr lvl="0" algn="just"/>
            <a:r>
              <a:rPr lang="pl-PL" dirty="0">
                <a:cs typeface="Times New Roman"/>
              </a:rPr>
              <a:t>§33. </a:t>
            </a:r>
            <a:r>
              <a:rPr lang="pl-PL" dirty="0"/>
              <a:t>Informacje o kwotach o których mowa w </a:t>
            </a:r>
            <a:r>
              <a:rPr lang="pl-PL" dirty="0">
                <a:cs typeface="Times New Roman"/>
              </a:rPr>
              <a:t>§30 i 31 </a:t>
            </a:r>
            <a:r>
              <a:rPr lang="pl-PL" dirty="0"/>
              <a:t>oraz o wysokości planu dotacji, o którym mowa w </a:t>
            </a:r>
            <a:r>
              <a:rPr lang="pl-PL" dirty="0">
                <a:cs typeface="Times New Roman"/>
              </a:rPr>
              <a:t>§32</a:t>
            </a:r>
            <a:r>
              <a:rPr lang="pl-PL" dirty="0"/>
              <a:t>,  JST otrzymują corocznie od Wojewody odrębnym pismem. </a:t>
            </a:r>
          </a:p>
          <a:p>
            <a:pPr lvl="0" algn="just"/>
            <a:r>
              <a:rPr lang="pl-PL" dirty="0">
                <a:cs typeface="Times New Roman"/>
              </a:rPr>
              <a:t>§34. </a:t>
            </a:r>
            <a:r>
              <a:rPr lang="pl-PL" dirty="0"/>
              <a:t>W przypadku niewykorzystywania statutowej liczby miejsc przez dany dom, plan dotacji dla JST na bieżącą działalność ŚDS jest zmniejszany proporcjonalnie do niewykorzystanych przez ŚDS miejsc.</a:t>
            </a:r>
          </a:p>
          <a:p>
            <a:pPr lvl="0" algn="just"/>
            <a:r>
              <a:rPr lang="pl-PL" dirty="0">
                <a:cs typeface="Times New Roman"/>
              </a:rPr>
              <a:t>§35. </a:t>
            </a:r>
            <a:r>
              <a:rPr lang="pl-PL" dirty="0"/>
              <a:t>W przypadku wygenerowania oszczędności w budżecie Wojewody, w tym wynikających z niewykorzystanych przez ŚDS miejsc statutowych, Wojewoda może podjąć decyzję o podziale środków na wszystkie lub wybrane ŚDS, wg  kryteriów,      o których wszystkie JST poinformuje odrębną korespondencją.</a:t>
            </a:r>
            <a:r>
              <a:rPr lang="pl-PL" dirty="0">
                <a:cs typeface="Times New Roman"/>
              </a:rPr>
              <a:t> </a:t>
            </a:r>
            <a:endParaRPr lang="pl-PL" dirty="0"/>
          </a:p>
        </p:txBody>
      </p:sp>
    </p:spTree>
    <p:extLst>
      <p:ext uri="{BB962C8B-B14F-4D97-AF65-F5344CB8AC3E}">
        <p14:creationId xmlns:p14="http://schemas.microsoft.com/office/powerpoint/2010/main" val="2530153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dirty="0"/>
              <a:t>ZMIANY WYTYCZNYCH WOJEWODY </a:t>
            </a:r>
            <a:br>
              <a:rPr lang="pl-PL" sz="2400" b="1" dirty="0"/>
            </a:br>
            <a:r>
              <a:rPr lang="pl-PL" sz="2400" b="1" dirty="0"/>
              <a:t>WARMIŃSKO-MAZURSKIEGO</a:t>
            </a:r>
            <a:endParaRPr lang="pl-PL" sz="2400" dirty="0"/>
          </a:p>
        </p:txBody>
      </p:sp>
      <p:sp>
        <p:nvSpPr>
          <p:cNvPr id="3" name="Symbol zastępczy zawartości 2"/>
          <p:cNvSpPr>
            <a:spLocks noGrp="1"/>
          </p:cNvSpPr>
          <p:nvPr>
            <p:ph idx="1"/>
          </p:nvPr>
        </p:nvSpPr>
        <p:spPr/>
        <p:txBody>
          <a:bodyPr>
            <a:normAutofit lnSpcReduction="10000"/>
          </a:bodyPr>
          <a:lstStyle/>
          <a:p>
            <a:pPr lvl="0" algn="just"/>
            <a:r>
              <a:rPr lang="pl-PL" dirty="0">
                <a:cs typeface="Times New Roman"/>
              </a:rPr>
              <a:t>§36. </a:t>
            </a:r>
            <a:r>
              <a:rPr lang="pl-PL" dirty="0"/>
              <a:t>W uzasadnionych przypadkach, w związku z koniecznością poniesienia wydatków, które mogą zagrozić płynności finansowej ŚDS, w tym wynikających z nieprzewidzianych sytuacji, w przypadku wygenerowania oszczędności w ramach posiadanego budżetu, Wojewoda może przyznać dodatkowe środki dla danego domu na uzasadniony wniosek JST. W takim przypadku Wojewoda zawiera z tą JST umowę, określającą szczegółowe zasady realizacji zadania, wykorzystania i rozliczenia przyznanych środków.</a:t>
            </a:r>
          </a:p>
          <a:p>
            <a:pPr lvl="0" algn="just"/>
            <a:r>
              <a:rPr lang="pl-PL" dirty="0">
                <a:cs typeface="Times New Roman"/>
              </a:rPr>
              <a:t>§37. </a:t>
            </a:r>
            <a:r>
              <a:rPr lang="pl-PL" dirty="0"/>
              <a:t>O wszelkich zmianach w planach JST przeznaczonych na działalność ŚDS Wojewoda informuje JST pisemnie.</a:t>
            </a:r>
            <a:r>
              <a:rPr lang="pl-PL" dirty="0">
                <a:cs typeface="Times New Roman"/>
              </a:rPr>
              <a:t> </a:t>
            </a:r>
            <a:endParaRPr lang="pl-PL" dirty="0"/>
          </a:p>
        </p:txBody>
      </p:sp>
    </p:spTree>
    <p:extLst>
      <p:ext uri="{BB962C8B-B14F-4D97-AF65-F5344CB8AC3E}">
        <p14:creationId xmlns:p14="http://schemas.microsoft.com/office/powerpoint/2010/main" val="3328788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dirty="0"/>
              <a:t>ZMIANY WYTYCZNYCH WOJEWODY </a:t>
            </a:r>
            <a:br>
              <a:rPr lang="pl-PL" sz="2400" b="1" dirty="0"/>
            </a:br>
            <a:r>
              <a:rPr lang="pl-PL" sz="2400" b="1" dirty="0"/>
              <a:t>WARMIŃSKO-MAZURSKIEGO</a:t>
            </a:r>
            <a:endParaRPr lang="pl-PL" sz="2400" dirty="0"/>
          </a:p>
        </p:txBody>
      </p:sp>
      <p:sp>
        <p:nvSpPr>
          <p:cNvPr id="3" name="Symbol zastępczy zawartości 2"/>
          <p:cNvSpPr>
            <a:spLocks noGrp="1"/>
          </p:cNvSpPr>
          <p:nvPr>
            <p:ph idx="1"/>
          </p:nvPr>
        </p:nvSpPr>
        <p:spPr>
          <a:xfrm>
            <a:off x="1249251" y="2434107"/>
            <a:ext cx="9647346" cy="3876541"/>
          </a:xfrm>
        </p:spPr>
        <p:txBody>
          <a:bodyPr>
            <a:normAutofit fontScale="92500"/>
          </a:bodyPr>
          <a:lstStyle/>
          <a:p>
            <a:pPr lvl="0" algn="just"/>
            <a:r>
              <a:rPr lang="pl-PL" dirty="0">
                <a:cs typeface="Times New Roman"/>
              </a:rPr>
              <a:t>§38. </a:t>
            </a:r>
            <a:r>
              <a:rPr lang="pl-PL" dirty="0"/>
              <a:t>Dotacja na funkcjonowanie ŚDS przekazywana jest na bieżący rachunek bankowy JST w miesięcznych transzach do 15. dnia każdego miesiąca, pod warunkiem dostępności środków na rachunku bankowym Wojewody, na podstawie informacji na temat liczby osób korzystających z usług ŚDS w danym miesiącu.</a:t>
            </a:r>
          </a:p>
          <a:p>
            <a:pPr algn="just"/>
            <a:r>
              <a:rPr lang="pl-PL" dirty="0">
                <a:cs typeface="Times New Roman"/>
              </a:rPr>
              <a:t>§39. </a:t>
            </a:r>
            <a:r>
              <a:rPr lang="pl-PL" dirty="0"/>
              <a:t>Wysokość miesięcznej transzy dotacji, stanowi sumę iloczynów liczby miejsc statutowych i średniej miesięcznej wojewódzkiej kwoty dotacji oraz w przypadku uczestników ze spektrum autyzmu lub niepełnosprawnościami sprzężonymi, decyzji kierujących do ŚDS i wysokości zwiększenia o 30% średniej miesięcznej wojewódzkiej kwoty dotacji, pomniejszoną o nadwyżkę dotacji wynikającą z tytułu niewykorzystania miejsc w ŚDS w miesiącu poprzednim z zastrzeżeniem </a:t>
            </a:r>
            <a:r>
              <a:rPr lang="pl-PL" dirty="0">
                <a:cs typeface="Times New Roman"/>
              </a:rPr>
              <a:t>§40, 41, 42</a:t>
            </a:r>
            <a:r>
              <a:rPr lang="pl-PL" dirty="0"/>
              <a:t>.</a:t>
            </a:r>
          </a:p>
        </p:txBody>
      </p:sp>
    </p:spTree>
    <p:extLst>
      <p:ext uri="{BB962C8B-B14F-4D97-AF65-F5344CB8AC3E}">
        <p14:creationId xmlns:p14="http://schemas.microsoft.com/office/powerpoint/2010/main" val="3507291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dirty="0"/>
              <a:t>ZMIANY WYTYCZNYCH WOJEWODY </a:t>
            </a:r>
            <a:br>
              <a:rPr lang="pl-PL" sz="2400" b="1" dirty="0"/>
            </a:br>
            <a:r>
              <a:rPr lang="pl-PL" sz="2400" b="1" dirty="0"/>
              <a:t>WARMIŃSKO-MAZURSKIEGO</a:t>
            </a:r>
            <a:endParaRPr lang="pl-PL" sz="2400" dirty="0"/>
          </a:p>
        </p:txBody>
      </p:sp>
      <p:sp>
        <p:nvSpPr>
          <p:cNvPr id="3" name="Symbol zastępczy zawartości 2"/>
          <p:cNvSpPr>
            <a:spLocks noGrp="1"/>
          </p:cNvSpPr>
          <p:nvPr>
            <p:ph idx="1"/>
          </p:nvPr>
        </p:nvSpPr>
        <p:spPr>
          <a:xfrm>
            <a:off x="1223494" y="2421228"/>
            <a:ext cx="9673104" cy="3825026"/>
          </a:xfrm>
        </p:spPr>
        <p:txBody>
          <a:bodyPr>
            <a:normAutofit/>
          </a:bodyPr>
          <a:lstStyle/>
          <a:p>
            <a:pPr lvl="0" algn="just"/>
            <a:r>
              <a:rPr lang="pl-PL" dirty="0">
                <a:cs typeface="Times New Roman"/>
              </a:rPr>
              <a:t>§40.</a:t>
            </a:r>
            <a:r>
              <a:rPr lang="pl-PL" dirty="0"/>
              <a:t> Transza dotacji na styczeń danego roku przekazywana jest w oparciu       o statutową liczbę miejsc w ŚDS i liczbę decyzji kierujących do ŚDS uczestników ze spektrum autyzmu i/lub niepełnosprawnościami sprzężonymi wykazanych w meldunku za grudzień poprzedniego roku.</a:t>
            </a:r>
          </a:p>
          <a:p>
            <a:pPr lvl="0" algn="just"/>
            <a:r>
              <a:rPr lang="pl-PL" dirty="0">
                <a:cs typeface="Times New Roman"/>
              </a:rPr>
              <a:t>§41.</a:t>
            </a:r>
            <a:r>
              <a:rPr lang="pl-PL" dirty="0"/>
              <a:t> Dotacja na listopad – grudzień, ustalana jest na podstawie ilości decyzji kierujących do ŚDS, aktualnych na początku listopada danego roku (miejsca dzienne i całodobowe), maksymalnie do wysokości ilości miejsc statutowych. </a:t>
            </a:r>
          </a:p>
          <a:p>
            <a:pPr lvl="0" algn="just"/>
            <a:r>
              <a:rPr lang="pl-PL" dirty="0">
                <a:solidFill>
                  <a:srgbClr val="FF0000"/>
                </a:solidFill>
                <a:cs typeface="Times New Roman"/>
              </a:rPr>
              <a:t>§42. </a:t>
            </a:r>
            <a:r>
              <a:rPr lang="pl-PL" dirty="0">
                <a:solidFill>
                  <a:srgbClr val="FF0000"/>
                </a:solidFill>
              </a:rPr>
              <a:t>W przypadku miejsc całodobowych, wykorzystanych do 15 dni w danym miesiącu, dotacja miesięczna na te miejsca jest pomniejszana o 50 %.</a:t>
            </a:r>
          </a:p>
          <a:p>
            <a:pPr algn="just"/>
            <a:endParaRPr lang="pl-PL" dirty="0"/>
          </a:p>
        </p:txBody>
      </p:sp>
    </p:spTree>
    <p:extLst>
      <p:ext uri="{BB962C8B-B14F-4D97-AF65-F5344CB8AC3E}">
        <p14:creationId xmlns:p14="http://schemas.microsoft.com/office/powerpoint/2010/main" val="2291447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B96F54-3039-4280-AD55-40473E763D55}"/>
              </a:ext>
            </a:extLst>
          </p:cNvPr>
          <p:cNvSpPr>
            <a:spLocks noGrp="1"/>
          </p:cNvSpPr>
          <p:nvPr>
            <p:ph type="title"/>
          </p:nvPr>
        </p:nvSpPr>
        <p:spPr/>
        <p:txBody>
          <a:bodyPr>
            <a:normAutofit/>
          </a:bodyPr>
          <a:lstStyle/>
          <a:p>
            <a:r>
              <a:rPr lang="pl-PL" sz="2400" b="1" dirty="0"/>
              <a:t>ZMIANY WYTYCZNYCH WOJEWODY </a:t>
            </a:r>
            <a:br>
              <a:rPr lang="pl-PL" sz="2400" b="1" dirty="0"/>
            </a:br>
            <a:r>
              <a:rPr lang="pl-PL" sz="2400" b="1" dirty="0"/>
              <a:t>WARMIŃSKO-MAZURSKIEGO m.in.</a:t>
            </a:r>
          </a:p>
        </p:txBody>
      </p:sp>
      <p:sp>
        <p:nvSpPr>
          <p:cNvPr id="3" name="Symbol zastępczy zawartości 2">
            <a:extLst>
              <a:ext uri="{FF2B5EF4-FFF2-40B4-BE49-F238E27FC236}">
                <a16:creationId xmlns:a16="http://schemas.microsoft.com/office/drawing/2014/main" id="{F062F4E1-46BD-6DE9-799B-E43689C1272D}"/>
              </a:ext>
            </a:extLst>
          </p:cNvPr>
          <p:cNvSpPr>
            <a:spLocks noGrp="1"/>
          </p:cNvSpPr>
          <p:nvPr>
            <p:ph idx="1"/>
          </p:nvPr>
        </p:nvSpPr>
        <p:spPr>
          <a:xfrm>
            <a:off x="1197736" y="2395470"/>
            <a:ext cx="9698862" cy="3915178"/>
          </a:xfrm>
        </p:spPr>
        <p:txBody>
          <a:bodyPr>
            <a:normAutofit/>
          </a:bodyPr>
          <a:lstStyle/>
          <a:p>
            <a:pPr algn="just"/>
            <a:r>
              <a:rPr lang="pl-PL" dirty="0"/>
              <a:t>Zarządzeniem Nr 408 z 12 grudnia 2024 r. w sprawie ustalenia sposobu wykonywania zadania z zakresu administracji rządowej, związanego                z prowadzeniem i rozwojem infrastruktury ośrodków wsparcia dla osób         z zaburzeniami psychicznymi (środowiskowych domów samopomocy)          w województwie warmińsko-mazurskim </a:t>
            </a:r>
            <a:r>
              <a:rPr lang="pl-PL" b="1" dirty="0">
                <a:solidFill>
                  <a:srgbClr val="00B050"/>
                </a:solidFill>
              </a:rPr>
              <a:t>uchylono</a:t>
            </a:r>
            <a:r>
              <a:rPr lang="pl-PL" b="1" dirty="0"/>
              <a:t>:</a:t>
            </a:r>
          </a:p>
          <a:p>
            <a:pPr marL="0" indent="0" algn="just">
              <a:buNone/>
            </a:pPr>
            <a:r>
              <a:rPr lang="pl-PL" dirty="0"/>
              <a:t>Zarządzenie Nr 401 Wojewody Warmińsko-Mazurskiego z dnia 28 grudnia    2022 r. </a:t>
            </a:r>
            <a:r>
              <a:rPr lang="pl-PL" dirty="0" err="1"/>
              <a:t>ws</a:t>
            </a:r>
            <a:r>
              <a:rPr lang="pl-PL" dirty="0"/>
              <a:t>. stosowania wytycznych dot. zasad i sposobu realizacji zadania            z zakresu administracji rządowej, związanego z prowadzeniem i rozwojem infrastruktury ośrodków wsparcia dla osób z zaburzeniami (środowiskowych domów samopomocy) w woj. warmińsko-mazurskim. </a:t>
            </a:r>
          </a:p>
        </p:txBody>
      </p:sp>
    </p:spTree>
    <p:extLst>
      <p:ext uri="{BB962C8B-B14F-4D97-AF65-F5344CB8AC3E}">
        <p14:creationId xmlns:p14="http://schemas.microsoft.com/office/powerpoint/2010/main" val="2237456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dirty="0"/>
              <a:t>ZMIANY WYTYCZNYCH WOJEWODY </a:t>
            </a:r>
            <a:br>
              <a:rPr lang="pl-PL" sz="2400" b="1" dirty="0"/>
            </a:br>
            <a:r>
              <a:rPr lang="pl-PL" sz="2400" b="1" dirty="0"/>
              <a:t>WARMIŃSKO-MAZURSKIEGO</a:t>
            </a:r>
            <a:endParaRPr lang="pl-PL" sz="2400" dirty="0"/>
          </a:p>
        </p:txBody>
      </p:sp>
      <p:sp>
        <p:nvSpPr>
          <p:cNvPr id="3" name="Symbol zastępczy zawartości 2"/>
          <p:cNvSpPr>
            <a:spLocks noGrp="1"/>
          </p:cNvSpPr>
          <p:nvPr>
            <p:ph idx="1"/>
          </p:nvPr>
        </p:nvSpPr>
        <p:spPr>
          <a:xfrm>
            <a:off x="1236372" y="2408349"/>
            <a:ext cx="9660225" cy="3825026"/>
          </a:xfrm>
        </p:spPr>
        <p:txBody>
          <a:bodyPr>
            <a:normAutofit/>
          </a:bodyPr>
          <a:lstStyle/>
          <a:p>
            <a:pPr lvl="0" algn="just"/>
            <a:r>
              <a:rPr lang="pl-PL" dirty="0">
                <a:cs typeface="Times New Roman"/>
              </a:rPr>
              <a:t>§43. </a:t>
            </a:r>
            <a:r>
              <a:rPr lang="pl-PL" dirty="0"/>
              <a:t>Informacja na temat liczby osób korzystających z usług ŚDS w danym miesiącu, o której mowa w </a:t>
            </a:r>
            <a:r>
              <a:rPr lang="pl-PL" dirty="0">
                <a:cs typeface="Times New Roman"/>
              </a:rPr>
              <a:t>§38 </a:t>
            </a:r>
            <a:r>
              <a:rPr lang="pl-PL" dirty="0"/>
              <a:t>przekazywana jest przez poszczególny ŚDS    w formie miesięcznego meldunku z wykorzystania miejsc w domu, za pośrednictwem CAS, w terminie do 5. dnia następnego miesiąca.</a:t>
            </a:r>
          </a:p>
          <a:p>
            <a:pPr lvl="0" algn="just"/>
            <a:r>
              <a:rPr lang="pl-PL" dirty="0">
                <a:solidFill>
                  <a:srgbClr val="FF0000"/>
                </a:solidFill>
                <a:cs typeface="Times New Roman"/>
              </a:rPr>
              <a:t>§44. </a:t>
            </a:r>
            <a:r>
              <a:rPr lang="pl-PL" dirty="0">
                <a:solidFill>
                  <a:srgbClr val="FF0000"/>
                </a:solidFill>
              </a:rPr>
              <a:t>Przez osoby korzystające z usług ŚDS, o których mowa w </a:t>
            </a:r>
            <a:r>
              <a:rPr lang="pl-PL" dirty="0">
                <a:solidFill>
                  <a:srgbClr val="FF0000"/>
                </a:solidFill>
                <a:cs typeface="Times New Roman"/>
              </a:rPr>
              <a:t>§43</a:t>
            </a:r>
            <a:r>
              <a:rPr lang="pl-PL" dirty="0">
                <a:solidFill>
                  <a:srgbClr val="FF0000"/>
                </a:solidFill>
              </a:rPr>
              <a:t>, rozumie się osoby faktycznie uczestniczące w zajęciach ŚDS, posiadające decyzję kierującą do placówki. </a:t>
            </a:r>
          </a:p>
          <a:p>
            <a:pPr algn="just"/>
            <a:r>
              <a:rPr lang="pl-PL" dirty="0">
                <a:solidFill>
                  <a:srgbClr val="FF0000"/>
                </a:solidFill>
                <a:cs typeface="Times New Roman"/>
              </a:rPr>
              <a:t>§45. </a:t>
            </a:r>
            <a:r>
              <a:rPr lang="pl-PL" dirty="0">
                <a:solidFill>
                  <a:srgbClr val="FF0000"/>
                </a:solidFill>
              </a:rPr>
              <a:t>Jeśli uczestnik nie korzystał w danym miesiącu z usług ŚDS ani jednego dnia, dotacja za tą osobę się nie należy, z zastrzeżeniem </a:t>
            </a:r>
            <a:r>
              <a:rPr lang="pl-PL" dirty="0">
                <a:solidFill>
                  <a:srgbClr val="FF0000"/>
                </a:solidFill>
                <a:cs typeface="Times New Roman"/>
              </a:rPr>
              <a:t>§46</a:t>
            </a:r>
            <a:r>
              <a:rPr lang="pl-PL" dirty="0">
                <a:solidFill>
                  <a:srgbClr val="FF0000"/>
                </a:solidFill>
              </a:rPr>
              <a:t>. </a:t>
            </a:r>
          </a:p>
        </p:txBody>
      </p:sp>
    </p:spTree>
    <p:extLst>
      <p:ext uri="{BB962C8B-B14F-4D97-AF65-F5344CB8AC3E}">
        <p14:creationId xmlns:p14="http://schemas.microsoft.com/office/powerpoint/2010/main" val="17588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dirty="0"/>
              <a:t>ZMIANY WYTYCZNYCH WOJEWODY </a:t>
            </a:r>
            <a:br>
              <a:rPr lang="pl-PL" sz="2400" b="1" dirty="0"/>
            </a:br>
            <a:r>
              <a:rPr lang="pl-PL" sz="2400" b="1" dirty="0"/>
              <a:t>WARMIŃSKO-MAZURSKIEGO</a:t>
            </a:r>
            <a:endParaRPr lang="pl-PL" sz="2400" dirty="0"/>
          </a:p>
        </p:txBody>
      </p:sp>
      <p:sp>
        <p:nvSpPr>
          <p:cNvPr id="3" name="Symbol zastępczy zawartości 2"/>
          <p:cNvSpPr>
            <a:spLocks noGrp="1"/>
          </p:cNvSpPr>
          <p:nvPr>
            <p:ph idx="1"/>
          </p:nvPr>
        </p:nvSpPr>
        <p:spPr>
          <a:xfrm>
            <a:off x="1171978" y="2395471"/>
            <a:ext cx="9724620" cy="3876540"/>
          </a:xfrm>
        </p:spPr>
        <p:txBody>
          <a:bodyPr>
            <a:normAutofit fontScale="92500"/>
          </a:bodyPr>
          <a:lstStyle/>
          <a:p>
            <a:pPr lvl="0" algn="just"/>
            <a:r>
              <a:rPr lang="pl-PL" dirty="0">
                <a:solidFill>
                  <a:srgbClr val="FF0000"/>
                </a:solidFill>
                <a:cs typeface="Times New Roman"/>
              </a:rPr>
              <a:t>§46. </a:t>
            </a:r>
            <a:r>
              <a:rPr lang="pl-PL" dirty="0">
                <a:solidFill>
                  <a:srgbClr val="FF0000"/>
                </a:solidFill>
              </a:rPr>
              <a:t>W przypadku gdy, uczestnik nie uczęszcza do placówki ponad 30 dni, natomiast posiada dokument potwierdzający uzasadnioną długotrwałą nieobecność (zwolnienie lekarskie, zaświadczenie o długotrwałym pobycie w szpitalu), osobę tą należy wykazać w miesięcznym meldunku jako uczestniczącą w zajęciach, pod warunkiem, że na jej miejsce nie był przyjęty inny uczestnik na zastępstwo.</a:t>
            </a:r>
          </a:p>
          <a:p>
            <a:pPr lvl="0" algn="just"/>
            <a:r>
              <a:rPr lang="pl-PL" dirty="0">
                <a:cs typeface="Times New Roman"/>
              </a:rPr>
              <a:t>§47. </a:t>
            </a:r>
            <a:r>
              <a:rPr lang="pl-PL" dirty="0"/>
              <a:t>W przypadku nadwyżki dotacji, wynikającej z niewykorzystanych miejsc             w miesiącach listopad-grudzień w stosunku do naliczonej dotacji, możliwe będzie jej wykorzystanie na działalność bieżącą ŚDS, po uprzednim uzyskaniu pisemnej zgody Wojewody, na uzasadniony wniosek JST, złożony do Wojewody nie później niż do dnia 15 grudnia danego roku.</a:t>
            </a:r>
          </a:p>
          <a:p>
            <a:pPr algn="just"/>
            <a:endParaRPr lang="pl-PL" dirty="0"/>
          </a:p>
        </p:txBody>
      </p:sp>
    </p:spTree>
    <p:extLst>
      <p:ext uri="{BB962C8B-B14F-4D97-AF65-F5344CB8AC3E}">
        <p14:creationId xmlns:p14="http://schemas.microsoft.com/office/powerpoint/2010/main" val="31480744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dirty="0"/>
              <a:t>ZMIANY WYTYCZNYCH WOJEWODY </a:t>
            </a:r>
            <a:br>
              <a:rPr lang="pl-PL" sz="2400" b="1" dirty="0"/>
            </a:br>
            <a:r>
              <a:rPr lang="pl-PL" sz="2400" b="1" dirty="0"/>
              <a:t>WARMIŃSKO-MAZURSKIEGO</a:t>
            </a:r>
            <a:endParaRPr lang="pl-PL" sz="2400" dirty="0"/>
          </a:p>
        </p:txBody>
      </p:sp>
      <p:sp>
        <p:nvSpPr>
          <p:cNvPr id="3" name="Symbol zastępczy zawartości 2"/>
          <p:cNvSpPr>
            <a:spLocks noGrp="1"/>
          </p:cNvSpPr>
          <p:nvPr>
            <p:ph idx="1"/>
          </p:nvPr>
        </p:nvSpPr>
        <p:spPr>
          <a:xfrm>
            <a:off x="1275007" y="2395470"/>
            <a:ext cx="9621589" cy="3889420"/>
          </a:xfrm>
        </p:spPr>
        <p:txBody>
          <a:bodyPr>
            <a:normAutofit lnSpcReduction="10000"/>
          </a:bodyPr>
          <a:lstStyle/>
          <a:p>
            <a:pPr lvl="0" algn="just"/>
            <a:r>
              <a:rPr lang="pl-PL" dirty="0">
                <a:cs typeface="Times New Roman"/>
              </a:rPr>
              <a:t>§48. </a:t>
            </a:r>
            <a:r>
              <a:rPr lang="pl-PL" dirty="0"/>
              <a:t>W przypadku zakończenia lub rozpoczęcia działalności ŚDS w trakcie miesiąca roku budżetowego, dotacja zostanie naliczona proporcjonalnie do liczby dni funkcjonowania placówki w tym miesiącu.</a:t>
            </a:r>
          </a:p>
          <a:p>
            <a:pPr algn="just"/>
            <a:r>
              <a:rPr lang="pl-PL" dirty="0">
                <a:cs typeface="Times New Roman"/>
              </a:rPr>
              <a:t>§49. </a:t>
            </a:r>
            <a:r>
              <a:rPr lang="pl-PL" dirty="0"/>
              <a:t>Wojewoda na uzasadniony wniosek JST, może dokonać zaliczkowego przekazania części środków zapisanych w rocznym planie dotacji dla ŚDS (dotyczy m.in. dodatkowego wynagrodzenia rocznego, nagród jubileuszowych, odpraw), przy czym środki te zostaną rozliczone poprzez pomniejszanie miesięcznej transzy dotacji, o której mowa w </a:t>
            </a:r>
            <a:r>
              <a:rPr lang="pl-PL" dirty="0">
                <a:cs typeface="Times New Roman"/>
              </a:rPr>
              <a:t>§38 </a:t>
            </a:r>
            <a:r>
              <a:rPr lang="pl-PL" dirty="0"/>
              <a:t>w kwotach proporcjonalnych, przez okres wskazany przez JST we wniosku, nie później jednak niż do grudnia danego roku budżetowego. </a:t>
            </a:r>
          </a:p>
        </p:txBody>
      </p:sp>
    </p:spTree>
    <p:extLst>
      <p:ext uri="{BB962C8B-B14F-4D97-AF65-F5344CB8AC3E}">
        <p14:creationId xmlns:p14="http://schemas.microsoft.com/office/powerpoint/2010/main" val="1555216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dirty="0"/>
              <a:t>ZMIANY WYTYCZNYCH WOJEWODY </a:t>
            </a:r>
            <a:br>
              <a:rPr lang="pl-PL" sz="2400" b="1" dirty="0"/>
            </a:br>
            <a:r>
              <a:rPr lang="pl-PL" sz="2400" b="1" dirty="0"/>
              <a:t>WARMIŃSKO-MAZURSKIEGO</a:t>
            </a:r>
            <a:endParaRPr lang="pl-PL" sz="2400" dirty="0"/>
          </a:p>
        </p:txBody>
      </p:sp>
      <p:sp>
        <p:nvSpPr>
          <p:cNvPr id="3" name="Symbol zastępczy zawartości 2"/>
          <p:cNvSpPr>
            <a:spLocks noGrp="1"/>
          </p:cNvSpPr>
          <p:nvPr>
            <p:ph idx="1"/>
          </p:nvPr>
        </p:nvSpPr>
        <p:spPr>
          <a:xfrm>
            <a:off x="1184856" y="2446986"/>
            <a:ext cx="9711741" cy="3837904"/>
          </a:xfrm>
        </p:spPr>
        <p:txBody>
          <a:bodyPr>
            <a:normAutofit fontScale="85000" lnSpcReduction="20000"/>
          </a:bodyPr>
          <a:lstStyle/>
          <a:p>
            <a:r>
              <a:rPr lang="pl-PL" b="1" dirty="0"/>
              <a:t>ROZDZIAŁ X – PRZEZNACZENIE DOTRACJI I SPOSÓB WYDATKOWANIA PRZYZNANYCH ŚRODKÓW:</a:t>
            </a:r>
          </a:p>
          <a:p>
            <a:pPr lvl="0" algn="just"/>
            <a:r>
              <a:rPr lang="pl-PL" dirty="0">
                <a:cs typeface="Times New Roman"/>
              </a:rPr>
              <a:t>§50. </a:t>
            </a:r>
            <a:r>
              <a:rPr lang="pl-PL" dirty="0"/>
              <a:t>Dotacja naliczana wg zasad określonych w Rozdziale IX przeznaczona jest na pokrycie bieżących kosztów związanych z działalnością ŚDS. Dotacja winna być wydatkowana zgodnie z przeznaczeniem, w sposób celowy, racjonalny  i oszczędny, z zachowaniem zasady uzyskiwania najlepszych efektów z danych nakładów.</a:t>
            </a:r>
          </a:p>
          <a:p>
            <a:pPr algn="just"/>
            <a:r>
              <a:rPr lang="pl-PL" b="1" dirty="0">
                <a:cs typeface="Times New Roman"/>
              </a:rPr>
              <a:t>§51. </a:t>
            </a:r>
            <a:r>
              <a:rPr lang="pl-PL" b="1" dirty="0"/>
              <a:t>Zwiększona kwota dotacji na uczestników ŚDS ze spectrum autyzmu i/lub z niepełnosprawnością sprzężoną, może być wykorzystana na zakup dodatkowych usług lub zatrudnienie dodatkowych pracowników albo zakup wyposażenia lub sprzętu niezbędnego do pracy z uczestnikami ze spectrum autyzmu lub                        z niepełnosprawnością sprzężoną. Istnieje także możliwość podwyższenia wynagrodzenia już zatrudnionych pracowników, szczególnie tych najbardziej zaangażowanych w pracę z uczestnikami.</a:t>
            </a:r>
          </a:p>
          <a:p>
            <a:pPr lvl="0" algn="just"/>
            <a:endParaRPr lang="pl-PL" dirty="0"/>
          </a:p>
          <a:p>
            <a:endParaRPr lang="pl-PL" b="1" dirty="0"/>
          </a:p>
        </p:txBody>
      </p:sp>
    </p:spTree>
    <p:extLst>
      <p:ext uri="{BB962C8B-B14F-4D97-AF65-F5344CB8AC3E}">
        <p14:creationId xmlns:p14="http://schemas.microsoft.com/office/powerpoint/2010/main" val="4258554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dirty="0"/>
              <a:t>ZMIANY WYTYCZNYCH WOJEWODY </a:t>
            </a:r>
            <a:br>
              <a:rPr lang="pl-PL" sz="2400" b="1" dirty="0"/>
            </a:br>
            <a:r>
              <a:rPr lang="pl-PL" sz="2400" b="1" dirty="0"/>
              <a:t>WARMIŃSKO-MAZURSKIEGO</a:t>
            </a:r>
            <a:endParaRPr lang="pl-PL" sz="2400" dirty="0"/>
          </a:p>
        </p:txBody>
      </p:sp>
      <p:sp>
        <p:nvSpPr>
          <p:cNvPr id="3" name="Symbol zastępczy zawartości 2"/>
          <p:cNvSpPr>
            <a:spLocks noGrp="1"/>
          </p:cNvSpPr>
          <p:nvPr>
            <p:ph idx="1"/>
          </p:nvPr>
        </p:nvSpPr>
        <p:spPr/>
        <p:txBody>
          <a:bodyPr>
            <a:normAutofit lnSpcReduction="10000"/>
          </a:bodyPr>
          <a:lstStyle/>
          <a:p>
            <a:pPr lvl="0" algn="just"/>
            <a:r>
              <a:rPr lang="pl-PL" dirty="0">
                <a:solidFill>
                  <a:srgbClr val="00B050"/>
                </a:solidFill>
                <a:cs typeface="Times New Roman"/>
              </a:rPr>
              <a:t>§52. </a:t>
            </a:r>
            <a:r>
              <a:rPr lang="pl-PL" dirty="0">
                <a:solidFill>
                  <a:srgbClr val="00B050"/>
                </a:solidFill>
              </a:rPr>
              <a:t>W przypadku, gdy w budynku, w którym mieści się ŚDS prowadzona jest także inna działalność, koszty bieżącego utrzymania części wspólnych winny by ponoszone proporcjonalnie do powierzchni zajmowanej przez ŚDS. </a:t>
            </a:r>
            <a:endParaRPr lang="pl-PL" dirty="0">
              <a:solidFill>
                <a:srgbClr val="00B050"/>
              </a:solidFill>
              <a:cs typeface="Times New Roman"/>
            </a:endParaRPr>
          </a:p>
          <a:p>
            <a:pPr algn="just"/>
            <a:r>
              <a:rPr lang="pl-PL" dirty="0">
                <a:solidFill>
                  <a:srgbClr val="00B050"/>
                </a:solidFill>
                <a:cs typeface="Times New Roman"/>
              </a:rPr>
              <a:t>§53. </a:t>
            </a:r>
            <a:r>
              <a:rPr lang="pl-PL" dirty="0">
                <a:solidFill>
                  <a:srgbClr val="00B050"/>
                </a:solidFill>
              </a:rPr>
              <a:t>W ramach dotacji na bieżącą działalność ŚDS nie mogą być ponoszone wydatki majątkowe, w tym m.in. na zakupy środków trwałych o wartości przekraczającej kwotę 10.000 zł oraz na inwestycje budowlane rozumiane jako wykonywanie robót budowlanych, o których mowa w art. 3 pkt 7 Prawa budowlanego, z wyjątkiem remontu.</a:t>
            </a:r>
          </a:p>
          <a:p>
            <a:pPr marL="0" indent="0" algn="just">
              <a:buNone/>
            </a:pPr>
            <a:endParaRPr lang="pl-PL" dirty="0"/>
          </a:p>
        </p:txBody>
      </p:sp>
    </p:spTree>
    <p:extLst>
      <p:ext uri="{BB962C8B-B14F-4D97-AF65-F5344CB8AC3E}">
        <p14:creationId xmlns:p14="http://schemas.microsoft.com/office/powerpoint/2010/main" val="4230109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dirty="0"/>
              <a:t>ZMIANY WYTYCZNYCH WOJEWODY </a:t>
            </a:r>
            <a:br>
              <a:rPr lang="pl-PL" sz="2400" b="1" dirty="0"/>
            </a:br>
            <a:r>
              <a:rPr lang="pl-PL" sz="2400" b="1" dirty="0"/>
              <a:t>WARMIŃSKO-MAZURSKIEGO</a:t>
            </a:r>
            <a:endParaRPr lang="pl-PL" sz="2400" dirty="0"/>
          </a:p>
        </p:txBody>
      </p:sp>
      <p:sp>
        <p:nvSpPr>
          <p:cNvPr id="3" name="Symbol zastępczy zawartości 2"/>
          <p:cNvSpPr>
            <a:spLocks noGrp="1"/>
          </p:cNvSpPr>
          <p:nvPr>
            <p:ph idx="1"/>
          </p:nvPr>
        </p:nvSpPr>
        <p:spPr>
          <a:xfrm>
            <a:off x="1300767" y="2421228"/>
            <a:ext cx="9595830" cy="3863662"/>
          </a:xfrm>
        </p:spPr>
        <p:txBody>
          <a:bodyPr>
            <a:normAutofit lnSpcReduction="10000"/>
          </a:bodyPr>
          <a:lstStyle/>
          <a:p>
            <a:pPr lvl="0" algn="just"/>
            <a:r>
              <a:rPr lang="pl-PL" dirty="0">
                <a:cs typeface="Times New Roman"/>
              </a:rPr>
              <a:t>§54. </a:t>
            </a:r>
            <a:r>
              <a:rPr lang="pl-PL" dirty="0"/>
              <a:t>JST zobowiązana jest do wykorzystania dotacji i wykonania zadania       w nieprzekraczalnym terminie </a:t>
            </a:r>
            <a:r>
              <a:rPr lang="pl-PL" b="1" dirty="0"/>
              <a:t>do dnia 31 grudnia danego roku</a:t>
            </a:r>
            <a:r>
              <a:rPr lang="pl-PL" dirty="0"/>
              <a:t>. Przez wykorzystanie dotacji rozumie się zapłatę za zrealizowanie zadania, na które dotacja została udzielona.</a:t>
            </a:r>
          </a:p>
          <a:p>
            <a:pPr lvl="0" algn="just"/>
            <a:r>
              <a:rPr lang="pl-PL" b="1" dirty="0"/>
              <a:t>ROZDZIAŁ XI – ROZLICZANIE WYDATKÓW ZWIĄZANYCH      Z DZIAŁALNOŚCIĄ ŚDS:</a:t>
            </a:r>
          </a:p>
          <a:p>
            <a:pPr algn="just"/>
            <a:r>
              <a:rPr lang="pl-PL" dirty="0">
                <a:cs typeface="Times New Roman"/>
              </a:rPr>
              <a:t>§55. </a:t>
            </a:r>
            <a:r>
              <a:rPr lang="pl-PL" dirty="0"/>
              <a:t>JST zobowiązana jest do składania za pośrednictwem CAS kwartalnych sprawozdań w układzie narastającym, z wydatków poniesionych na funkcjonowanie ŚDS w terminie </a:t>
            </a:r>
            <a:r>
              <a:rPr lang="pl-PL" b="1" dirty="0"/>
              <a:t>do 15. dnia miesiąca następującego po zakończeniu każdego kwartału</a:t>
            </a:r>
            <a:r>
              <a:rPr lang="pl-PL" dirty="0"/>
              <a:t>.</a:t>
            </a:r>
            <a:endParaRPr lang="pl-PL" b="1" dirty="0"/>
          </a:p>
          <a:p>
            <a:endParaRPr lang="pl-PL" dirty="0"/>
          </a:p>
        </p:txBody>
      </p:sp>
    </p:spTree>
    <p:extLst>
      <p:ext uri="{BB962C8B-B14F-4D97-AF65-F5344CB8AC3E}">
        <p14:creationId xmlns:p14="http://schemas.microsoft.com/office/powerpoint/2010/main" val="1496974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dirty="0"/>
              <a:t>ZMIANY WYTYCZNYCH WOJEWODY </a:t>
            </a:r>
            <a:br>
              <a:rPr lang="pl-PL" sz="2400" b="1" dirty="0"/>
            </a:br>
            <a:r>
              <a:rPr lang="pl-PL" sz="2400" b="1" dirty="0"/>
              <a:t>WARMIŃSKO-MAZURSKIEGO</a:t>
            </a:r>
            <a:endParaRPr lang="pl-PL" sz="2400" dirty="0"/>
          </a:p>
        </p:txBody>
      </p:sp>
      <p:sp>
        <p:nvSpPr>
          <p:cNvPr id="3" name="Symbol zastępczy zawartości 2"/>
          <p:cNvSpPr>
            <a:spLocks noGrp="1"/>
          </p:cNvSpPr>
          <p:nvPr>
            <p:ph idx="1"/>
          </p:nvPr>
        </p:nvSpPr>
        <p:spPr>
          <a:xfrm>
            <a:off x="1262130" y="2446986"/>
            <a:ext cx="9634467" cy="3863662"/>
          </a:xfrm>
        </p:spPr>
        <p:txBody>
          <a:bodyPr>
            <a:normAutofit fontScale="92500" lnSpcReduction="20000"/>
          </a:bodyPr>
          <a:lstStyle/>
          <a:p>
            <a:pPr lvl="0" algn="just"/>
            <a:r>
              <a:rPr lang="pl-PL" dirty="0">
                <a:cs typeface="Times New Roman"/>
              </a:rPr>
              <a:t>§56. </a:t>
            </a:r>
            <a:r>
              <a:rPr lang="pl-PL" dirty="0"/>
              <a:t>W przypadku braku złożenia sprawozdania, o którym mowa w </a:t>
            </a:r>
            <a:r>
              <a:rPr lang="pl-PL" dirty="0">
                <a:cs typeface="Times New Roman"/>
              </a:rPr>
              <a:t>§55                  w</a:t>
            </a:r>
            <a:r>
              <a:rPr lang="pl-PL" dirty="0"/>
              <a:t> wyznaczonym terminie, Wojewoda wzywa JST pisemnie do złożenia wymaganych informacji, określając dodatkowy termin. Niezastosowanie się do wezwania, może skutkować uznaniem dotacji za wykorzystaną niezgodnie z przeznaczeniem              w rozumieniu ustawy o finansach publicznych oraz wszczęciem postępowania          w sprawie zwrotu dotacji.</a:t>
            </a:r>
          </a:p>
          <a:p>
            <a:pPr lvl="0" algn="just"/>
            <a:r>
              <a:rPr lang="pl-PL" dirty="0">
                <a:cs typeface="Times New Roman"/>
              </a:rPr>
              <a:t>§57. </a:t>
            </a:r>
            <a:r>
              <a:rPr lang="pl-PL" dirty="0"/>
              <a:t>Wójt/Burmistrz/Prezydent/Zarząd Powiatu może pisemnie upoważnić do składania i podpisywania w CAS w jego imieniu sprawozdań z wydatków ŚDS kierownika ŚDS lub inną osobę (w ŚDS, w Gminie/Starostwie/ OPS/PCPR/CUS). Podpisany elektronicznie skan udzielonego upoważnienia, Wójt/Burmistrz/Prezydent Miasta/Starosta Powiatu przekazuje do Wojewody za pośrednictwem </a:t>
            </a:r>
            <a:r>
              <a:rPr lang="pl-PL" dirty="0" err="1"/>
              <a:t>ePuap</a:t>
            </a:r>
            <a:r>
              <a:rPr lang="pl-PL" dirty="0"/>
              <a:t> niezwłocznie po jego wydaniu, nie później jednak niż przed terminem przekazania w CAS sprawozdania, o  którym mowa w </a:t>
            </a:r>
            <a:r>
              <a:rPr lang="pl-PL" dirty="0">
                <a:cs typeface="Times New Roman"/>
              </a:rPr>
              <a:t>§55</a:t>
            </a:r>
            <a:r>
              <a:rPr lang="pl-PL" dirty="0"/>
              <a:t>.</a:t>
            </a:r>
          </a:p>
          <a:p>
            <a:endParaRPr lang="pl-PL" dirty="0"/>
          </a:p>
        </p:txBody>
      </p:sp>
    </p:spTree>
    <p:extLst>
      <p:ext uri="{BB962C8B-B14F-4D97-AF65-F5344CB8AC3E}">
        <p14:creationId xmlns:p14="http://schemas.microsoft.com/office/powerpoint/2010/main" val="4280879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dirty="0"/>
              <a:t>ZMIANY WYTYCZNYCH WOJEWODY </a:t>
            </a:r>
            <a:br>
              <a:rPr lang="pl-PL" sz="2400" b="1" dirty="0"/>
            </a:br>
            <a:r>
              <a:rPr lang="pl-PL" sz="2400" b="1" dirty="0"/>
              <a:t>WARMIŃSKO-MAZURSKIEGO</a:t>
            </a:r>
            <a:endParaRPr lang="pl-PL" sz="2400" dirty="0"/>
          </a:p>
        </p:txBody>
      </p:sp>
      <p:sp>
        <p:nvSpPr>
          <p:cNvPr id="3" name="Symbol zastępczy zawartości 2"/>
          <p:cNvSpPr>
            <a:spLocks noGrp="1"/>
          </p:cNvSpPr>
          <p:nvPr>
            <p:ph idx="1"/>
          </p:nvPr>
        </p:nvSpPr>
        <p:spPr/>
        <p:txBody>
          <a:bodyPr/>
          <a:lstStyle/>
          <a:p>
            <a:pPr algn="just"/>
            <a:r>
              <a:rPr lang="pl-PL" dirty="0">
                <a:solidFill>
                  <a:srgbClr val="00B050"/>
                </a:solidFill>
                <a:cs typeface="Times New Roman"/>
              </a:rPr>
              <a:t>§58. </a:t>
            </a:r>
            <a:r>
              <a:rPr lang="pl-PL" dirty="0">
                <a:solidFill>
                  <a:srgbClr val="00B050"/>
                </a:solidFill>
              </a:rPr>
              <a:t>Zatwierdzenie rocznych sprawozdań przez Wojewodę następuje            w terminie 30 dni od dnia ich przedstawienia. W przypadku zgłoszenia przez Wojewodę uwag do złożonego przez JST sprawozdania, termin zatwierdzenia naliczany jest od dnia złożenia korekty sprawozdania. Brak uwag do sprawozdania stanowi o jego zatwierdzeniu. W przypadku zatwierdzenia przez wojewodę sprawozdania, do którego wojewoda wnosi uwagi, JST otrzymuje o tym fakcie informację pisemną w terminie do 30 dni od przedstawienia ostatniej wersji sprawozdania.</a:t>
            </a:r>
            <a:r>
              <a:rPr lang="pl-PL" dirty="0">
                <a:solidFill>
                  <a:srgbClr val="00B050"/>
                </a:solidFill>
                <a:cs typeface="Times New Roman"/>
              </a:rPr>
              <a:t> </a:t>
            </a:r>
            <a:endParaRPr lang="pl-PL" dirty="0">
              <a:solidFill>
                <a:srgbClr val="00B050"/>
              </a:solidFill>
            </a:endParaRPr>
          </a:p>
        </p:txBody>
      </p:sp>
    </p:spTree>
    <p:extLst>
      <p:ext uri="{BB962C8B-B14F-4D97-AF65-F5344CB8AC3E}">
        <p14:creationId xmlns:p14="http://schemas.microsoft.com/office/powerpoint/2010/main" val="4198396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dirty="0"/>
              <a:t>ZMIANY WYTYCZNYCH WOJEWODY </a:t>
            </a:r>
            <a:br>
              <a:rPr lang="pl-PL" sz="2400" b="1" dirty="0"/>
            </a:br>
            <a:r>
              <a:rPr lang="pl-PL" sz="2400" b="1" dirty="0"/>
              <a:t>WARMIŃSKO-MAZURSKIEGO</a:t>
            </a:r>
            <a:endParaRPr lang="pl-PL" sz="2400" dirty="0"/>
          </a:p>
        </p:txBody>
      </p:sp>
      <p:sp>
        <p:nvSpPr>
          <p:cNvPr id="3" name="Symbol zastępczy zawartości 2"/>
          <p:cNvSpPr>
            <a:spLocks noGrp="1"/>
          </p:cNvSpPr>
          <p:nvPr>
            <p:ph idx="1"/>
          </p:nvPr>
        </p:nvSpPr>
        <p:spPr/>
        <p:txBody>
          <a:bodyPr>
            <a:normAutofit fontScale="92500"/>
          </a:bodyPr>
          <a:lstStyle/>
          <a:p>
            <a:pPr lvl="0" algn="just"/>
            <a:r>
              <a:rPr lang="pl-PL" dirty="0">
                <a:cs typeface="Times New Roman"/>
              </a:rPr>
              <a:t>§59. </a:t>
            </a:r>
            <a:r>
              <a:rPr lang="pl-PL" dirty="0"/>
              <a:t>Wojewoda ma prawo żądać, aby JST przedstawiła w wyznaczonym terminie, dodatkowe informacje i wyjaśnienia do sprawozdań kwartalnych, o których mowa    w </a:t>
            </a:r>
            <a:r>
              <a:rPr lang="pl-PL" dirty="0">
                <a:cs typeface="Times New Roman"/>
              </a:rPr>
              <a:t>§55</a:t>
            </a:r>
            <a:r>
              <a:rPr lang="pl-PL" dirty="0"/>
              <a:t>,  jak również sporządzała w trakcie roku inne sprawozdania, dotyczące ŚDS.</a:t>
            </a:r>
          </a:p>
          <a:p>
            <a:pPr algn="just"/>
            <a:r>
              <a:rPr lang="pl-PL" dirty="0">
                <a:solidFill>
                  <a:srgbClr val="00B050"/>
                </a:solidFill>
                <a:cs typeface="Times New Roman"/>
              </a:rPr>
              <a:t>§60. </a:t>
            </a:r>
            <a:r>
              <a:rPr lang="pl-PL" dirty="0">
                <a:solidFill>
                  <a:srgbClr val="00B050"/>
                </a:solidFill>
              </a:rPr>
              <a:t>Wojewoda zastrzega, że zatwierdzenie sprawozdania z wydatków, o którym mowa w </a:t>
            </a:r>
            <a:r>
              <a:rPr lang="pl-PL" dirty="0">
                <a:solidFill>
                  <a:srgbClr val="00B050"/>
                </a:solidFill>
                <a:cs typeface="Times New Roman"/>
              </a:rPr>
              <a:t>§55</a:t>
            </a:r>
            <a:r>
              <a:rPr lang="pl-PL" dirty="0">
                <a:solidFill>
                  <a:srgbClr val="00B050"/>
                </a:solidFill>
              </a:rPr>
              <a:t> bez uwag czy z uwagami, nie wyklucza wszczęcia i prowadzenia postępowania administracyjnego w sprawie zwrotu części dotacji udzielonej dla JST na finansowanie działalności ŚDS, w przypadku stwierdzenia w trakcie kontroli służb Wojewody lub innego upoważnionego organu nieprawidłowości                     w funkcjonowaniu placówki. </a:t>
            </a:r>
          </a:p>
        </p:txBody>
      </p:sp>
    </p:spTree>
    <p:extLst>
      <p:ext uri="{BB962C8B-B14F-4D97-AF65-F5344CB8AC3E}">
        <p14:creationId xmlns:p14="http://schemas.microsoft.com/office/powerpoint/2010/main" val="4193224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dirty="0"/>
              <a:t>ZMIANY WYTYCZNYCH WOJEWODY </a:t>
            </a:r>
            <a:br>
              <a:rPr lang="pl-PL" sz="2400" b="1" dirty="0"/>
            </a:br>
            <a:r>
              <a:rPr lang="pl-PL" sz="2400" b="1" dirty="0"/>
              <a:t>WARMIŃSKO-MAZURSKIEGO</a:t>
            </a:r>
            <a:endParaRPr lang="pl-PL" sz="2400" dirty="0"/>
          </a:p>
        </p:txBody>
      </p:sp>
      <p:sp>
        <p:nvSpPr>
          <p:cNvPr id="3" name="Symbol zastępczy zawartości 2"/>
          <p:cNvSpPr>
            <a:spLocks noGrp="1"/>
          </p:cNvSpPr>
          <p:nvPr>
            <p:ph idx="1"/>
          </p:nvPr>
        </p:nvSpPr>
        <p:spPr/>
        <p:txBody>
          <a:bodyPr>
            <a:normAutofit lnSpcReduction="10000"/>
          </a:bodyPr>
          <a:lstStyle/>
          <a:p>
            <a:pPr marL="0" indent="0" algn="just">
              <a:buNone/>
            </a:pPr>
            <a:r>
              <a:rPr lang="pl-PL" b="1" dirty="0">
                <a:cs typeface="Times New Roman"/>
              </a:rPr>
              <a:t>ROZDZIAŁ XII – REALIZACJA ZADANIA W PRZYPADKU ZLECENIA PRZEZ JST PROWADZENIA ŚDS PODMIOTOWI UPRAWNIONEMU – REKOMENDACJE DLA JST</a:t>
            </a:r>
            <a:r>
              <a:rPr lang="pl-PL" dirty="0">
                <a:cs typeface="Times New Roman"/>
              </a:rPr>
              <a:t>:</a:t>
            </a:r>
          </a:p>
          <a:p>
            <a:pPr algn="just"/>
            <a:r>
              <a:rPr lang="pl-PL" dirty="0">
                <a:solidFill>
                  <a:srgbClr val="00B050"/>
                </a:solidFill>
                <a:cs typeface="Times New Roman"/>
              </a:rPr>
              <a:t>§61. </a:t>
            </a:r>
            <a:r>
              <a:rPr lang="pl-PL" dirty="0">
                <a:solidFill>
                  <a:srgbClr val="00B050"/>
                </a:solidFill>
              </a:rPr>
              <a:t>JST ponosi ostateczną odpowiedzialność za prawidłową realizację zadania polegającego na prowadzeniu ŚDS, w tym w zakresie finansowym      i merytorycznym przez siebie samą, jak i podmiot uprawniony realizujący zadanie, co zobowiązuje JST do podejmowania wszelkich działań celem zapewnienia prawidłowego wydatkowania udzielonych dotacji, jak i utrzymania określonych przepisami standardów.</a:t>
            </a:r>
          </a:p>
        </p:txBody>
      </p:sp>
    </p:spTree>
    <p:extLst>
      <p:ext uri="{BB962C8B-B14F-4D97-AF65-F5344CB8AC3E}">
        <p14:creationId xmlns:p14="http://schemas.microsoft.com/office/powerpoint/2010/main" val="1055522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dirty="0"/>
              <a:t>ZMIANY WYTYCZNYCH WOJEWODY </a:t>
            </a:r>
            <a:br>
              <a:rPr lang="pl-PL" sz="2400" b="1" dirty="0"/>
            </a:br>
            <a:r>
              <a:rPr lang="pl-PL" sz="2400" b="1" dirty="0"/>
              <a:t>WARMIŃSKO-MAZURSKIEGO m.in.</a:t>
            </a:r>
            <a:endParaRPr lang="pl-PL" sz="2400" dirty="0"/>
          </a:p>
        </p:txBody>
      </p:sp>
      <p:sp>
        <p:nvSpPr>
          <p:cNvPr id="3" name="Symbol zastępczy zawartości 2"/>
          <p:cNvSpPr>
            <a:spLocks noGrp="1"/>
          </p:cNvSpPr>
          <p:nvPr>
            <p:ph idx="1"/>
          </p:nvPr>
        </p:nvSpPr>
        <p:spPr>
          <a:xfrm>
            <a:off x="1275008" y="2459865"/>
            <a:ext cx="9621589" cy="3734873"/>
          </a:xfrm>
        </p:spPr>
        <p:txBody>
          <a:bodyPr>
            <a:normAutofit fontScale="92500" lnSpcReduction="20000"/>
          </a:bodyPr>
          <a:lstStyle/>
          <a:p>
            <a:pPr marL="0" indent="0" algn="just">
              <a:buNone/>
            </a:pPr>
            <a:r>
              <a:rPr lang="pl-PL" dirty="0"/>
              <a:t>oraz Zarządzenie Nr 197 Wojewody Warmińsko-Mazurskiego z dnia 27 czerwca 2016 r. w sprawie ustalenia procedur finansowania i rozliczania zadań związanych                 z funkcjonowaniem i rozwojem na terenie województwa warmińsko-mazurskiego sieci ośrodków wsparcia dla osób z zaburzeniami psychicznymi, zmienione Zarządzeniem Nr 59 Wojewody Warmińsko-Mazurskiego z dnia 10 lutego 2017 r. zmieniającym zarządzenie w sprawie ustalenia procedur finansowania i rozliczania zadań związanych z funkcjonowaniem i rozwojem na terenie województwa warmińsko-mazurskiego sieci ośrodków wsparcia dla osób z zaburzeniami psychicznymi oraz Zarządzeniem Nr 294 Wojewody warmińsko-Mazurskiego z dnia 8 listopada 2017 r. zmieniającym Zarządzenie Nr 197 Wojewody Warmińsko-Mazurskiego z dnia 27 czerwca 2016 r.         w sprawie ustalenia finansowania i rozliczania zadań związanych z funkcjonowaniem      i rozwojem na terenie województwa warmińsko-mazurskiego sieci ośrodków wsparcia dla osób z zaburzeniami psychicznymi.</a:t>
            </a:r>
          </a:p>
        </p:txBody>
      </p:sp>
    </p:spTree>
    <p:extLst>
      <p:ext uri="{BB962C8B-B14F-4D97-AF65-F5344CB8AC3E}">
        <p14:creationId xmlns:p14="http://schemas.microsoft.com/office/powerpoint/2010/main" val="577933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dirty="0"/>
              <a:t>ZMIANY WYTYCZNYCH WOJEWODY </a:t>
            </a:r>
            <a:br>
              <a:rPr lang="pl-PL" sz="2400" b="1" dirty="0"/>
            </a:br>
            <a:r>
              <a:rPr lang="pl-PL" sz="2400" b="1" dirty="0"/>
              <a:t>WARMIŃSKO-MAZURSKIEGO</a:t>
            </a:r>
            <a:endParaRPr lang="pl-PL" sz="2400" dirty="0"/>
          </a:p>
        </p:txBody>
      </p:sp>
      <p:sp>
        <p:nvSpPr>
          <p:cNvPr id="3" name="Symbol zastępczy zawartości 2"/>
          <p:cNvSpPr>
            <a:spLocks noGrp="1"/>
          </p:cNvSpPr>
          <p:nvPr>
            <p:ph idx="1"/>
          </p:nvPr>
        </p:nvSpPr>
        <p:spPr>
          <a:xfrm>
            <a:off x="1236372" y="2395470"/>
            <a:ext cx="9660225" cy="3915178"/>
          </a:xfrm>
        </p:spPr>
        <p:txBody>
          <a:bodyPr>
            <a:normAutofit lnSpcReduction="10000"/>
          </a:bodyPr>
          <a:lstStyle/>
          <a:p>
            <a:pPr lvl="0" algn="just"/>
            <a:r>
              <a:rPr lang="pl-PL" dirty="0">
                <a:cs typeface="Times New Roman"/>
              </a:rPr>
              <a:t>§62. </a:t>
            </a:r>
            <a:r>
              <a:rPr lang="pl-PL" dirty="0"/>
              <a:t>Złożenie przez podmiot uprawniony informacji w CAS na temat liczby osób korzystających z usług ŚDS w danym miesiącu, o której mowa w </a:t>
            </a:r>
            <a:r>
              <a:rPr lang="pl-PL" dirty="0">
                <a:cs typeface="Times New Roman"/>
              </a:rPr>
              <a:t>§43</a:t>
            </a:r>
            <a:r>
              <a:rPr lang="pl-PL" dirty="0"/>
              <a:t>, winno zostać poprzedzone weryfikacją dokonaną przez JST.</a:t>
            </a:r>
          </a:p>
          <a:p>
            <a:pPr lvl="0" algn="just"/>
            <a:r>
              <a:rPr lang="pl-PL" dirty="0">
                <a:cs typeface="Times New Roman"/>
              </a:rPr>
              <a:t>§63.</a:t>
            </a:r>
            <a:r>
              <a:rPr lang="pl-PL" dirty="0"/>
              <a:t> JST winna zastrzec w umowie zawartej na piśmie z podmiotem uprawnionym, że do zamówień na dostawy, wykonywanie usług, opłacanych ze środków pochodzących z dotacji, ŚDS prowadzony przez ten podmiot stosuje zasady równego traktowania, uczciwej konkurencji i przejrzystości,       a wydatki powinny być dokonywane w sposób celowy i oszczędny,                  z zachowaniem zasad uzyskiwania najlepszych efektów z danych nakładów, optymalnego doboru metod i środków służących osiągnięciu założonych celów.</a:t>
            </a:r>
          </a:p>
        </p:txBody>
      </p:sp>
    </p:spTree>
    <p:extLst>
      <p:ext uri="{BB962C8B-B14F-4D97-AF65-F5344CB8AC3E}">
        <p14:creationId xmlns:p14="http://schemas.microsoft.com/office/powerpoint/2010/main" val="3988191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dirty="0"/>
              <a:t>ZMIANY WYTYCZNYCH WOJEWODY </a:t>
            </a:r>
            <a:br>
              <a:rPr lang="pl-PL" sz="2400" b="1" dirty="0"/>
            </a:br>
            <a:r>
              <a:rPr lang="pl-PL" sz="2400" b="1" dirty="0"/>
              <a:t>WARMIŃSKO-MAZURSKIEGO</a:t>
            </a:r>
            <a:endParaRPr lang="pl-PL" sz="2400" dirty="0"/>
          </a:p>
        </p:txBody>
      </p:sp>
      <p:sp>
        <p:nvSpPr>
          <p:cNvPr id="3" name="Symbol zastępczy zawartości 2"/>
          <p:cNvSpPr>
            <a:spLocks noGrp="1"/>
          </p:cNvSpPr>
          <p:nvPr>
            <p:ph idx="1"/>
          </p:nvPr>
        </p:nvSpPr>
        <p:spPr/>
        <p:txBody>
          <a:bodyPr>
            <a:normAutofit/>
          </a:bodyPr>
          <a:lstStyle/>
          <a:p>
            <a:pPr lvl="0" algn="just"/>
            <a:r>
              <a:rPr lang="pl-PL" sz="2800" dirty="0">
                <a:cs typeface="Times New Roman"/>
              </a:rPr>
              <a:t>§64. </a:t>
            </a:r>
            <a:r>
              <a:rPr lang="pl-PL" sz="2800" dirty="0"/>
              <a:t>JST winna zastrzec w umowie zawartej na piśmie                    z podmiotem uprawnionym, że rzeczy zakupione z dotacji nie podlegają zbyciu, pod rygorem żądania zwrotu ceny nabycia.         W przypadku, gdy niemożliwe jest użytkowanie tych składników, np. z przyczyn ekonomicznych, trwałej utraty (kradzież, zniszczenie itp.) itd., można za zgodą JST zlikwidować taką rzecz, co wymaga protokolarnego udokumentowania</a:t>
            </a:r>
            <a:r>
              <a:rPr lang="pl-PL" dirty="0"/>
              <a:t>.</a:t>
            </a:r>
          </a:p>
        </p:txBody>
      </p:sp>
    </p:spTree>
    <p:extLst>
      <p:ext uri="{BB962C8B-B14F-4D97-AF65-F5344CB8AC3E}">
        <p14:creationId xmlns:p14="http://schemas.microsoft.com/office/powerpoint/2010/main" val="777269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dirty="0"/>
              <a:t>ZMIANY WYTYCZNYCH WOJEWODY </a:t>
            </a:r>
            <a:br>
              <a:rPr lang="pl-PL" sz="2400" b="1" dirty="0"/>
            </a:br>
            <a:r>
              <a:rPr lang="pl-PL" sz="2400" b="1" dirty="0"/>
              <a:t>WARMIŃSKO-MAZURSKIEGO</a:t>
            </a:r>
            <a:endParaRPr lang="pl-PL" sz="2400" dirty="0"/>
          </a:p>
        </p:txBody>
      </p:sp>
      <p:sp>
        <p:nvSpPr>
          <p:cNvPr id="3" name="Symbol zastępczy zawartości 2"/>
          <p:cNvSpPr>
            <a:spLocks noGrp="1"/>
          </p:cNvSpPr>
          <p:nvPr>
            <p:ph idx="1"/>
          </p:nvPr>
        </p:nvSpPr>
        <p:spPr>
          <a:xfrm>
            <a:off x="1300766" y="2614411"/>
            <a:ext cx="9595831" cy="3503054"/>
          </a:xfrm>
        </p:spPr>
        <p:txBody>
          <a:bodyPr/>
          <a:lstStyle/>
          <a:p>
            <a:pPr lvl="0" algn="just"/>
            <a:r>
              <a:rPr lang="pl-PL" dirty="0">
                <a:cs typeface="Times New Roman"/>
              </a:rPr>
              <a:t>§65. </a:t>
            </a:r>
            <a:r>
              <a:rPr lang="pl-PL" dirty="0"/>
              <a:t>JST winna zastrzec w umowie zawartej na piśmie z podmiotem uprawnionym, że środki trwałe oraz rzeczy ruchome od daty ich zakupu przez cały okres związania umową, służą wyłącznie do wykonywania zadania zleconego, a w przypadku rozwiązania umowy z podmiotem uprawnionym, w tym, w związku z zaprzestaniem dotowania go, zakupione, zgodnie             z przeznaczeniem, z udzielonej dotacji, środki trwałe oraz rzeczy ruchome, podlegają wydaniu/przekazaniu na rzecz JST, co zostanie stwierdzone protokołem zdawczo-odbiorczym. </a:t>
            </a:r>
          </a:p>
          <a:p>
            <a:endParaRPr lang="pl-PL" dirty="0"/>
          </a:p>
          <a:p>
            <a:endParaRPr lang="pl-PL" dirty="0"/>
          </a:p>
        </p:txBody>
      </p:sp>
    </p:spTree>
    <p:extLst>
      <p:ext uri="{BB962C8B-B14F-4D97-AF65-F5344CB8AC3E}">
        <p14:creationId xmlns:p14="http://schemas.microsoft.com/office/powerpoint/2010/main" val="3957283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dirty="0"/>
              <a:t>ZMIANY WYTYCZNYCH WOJEWODY </a:t>
            </a:r>
            <a:br>
              <a:rPr lang="pl-PL" sz="2400" b="1" dirty="0"/>
            </a:br>
            <a:r>
              <a:rPr lang="pl-PL" sz="2400" b="1" dirty="0"/>
              <a:t>WARMIŃSKO-MAZURSKIEGO</a:t>
            </a:r>
            <a:endParaRPr lang="pl-PL" sz="2400" dirty="0"/>
          </a:p>
        </p:txBody>
      </p:sp>
      <p:sp>
        <p:nvSpPr>
          <p:cNvPr id="3" name="Symbol zastępczy zawartości 2"/>
          <p:cNvSpPr>
            <a:spLocks noGrp="1"/>
          </p:cNvSpPr>
          <p:nvPr>
            <p:ph idx="1"/>
          </p:nvPr>
        </p:nvSpPr>
        <p:spPr>
          <a:xfrm>
            <a:off x="1300765" y="2434107"/>
            <a:ext cx="9595831" cy="3889419"/>
          </a:xfrm>
        </p:spPr>
        <p:txBody>
          <a:bodyPr>
            <a:normAutofit fontScale="92500" lnSpcReduction="10000"/>
          </a:bodyPr>
          <a:lstStyle/>
          <a:p>
            <a:pPr lvl="0" algn="just"/>
            <a:r>
              <a:rPr lang="pl-PL" dirty="0">
                <a:cs typeface="Times New Roman"/>
              </a:rPr>
              <a:t>§66. </a:t>
            </a:r>
            <a:r>
              <a:rPr lang="pl-PL" dirty="0">
                <a:solidFill>
                  <a:srgbClr val="FF0000"/>
                </a:solidFill>
              </a:rPr>
              <a:t>JST winna zastrzec w umowie zawartej na piśmie z podmiotem uprawnionym, obowiązek stosowania niniejszych wytycznych oraz obowiązek poddania się kontroli finansowej i merytorycznej, a także zagwarantowanie Wojewodzie możliwości przeprowadzenia kontroli merytorycznej i finansowej u tych podmiotów oraz           w miejscu realizacji zadania</a:t>
            </a:r>
            <a:r>
              <a:rPr lang="pl-PL" dirty="0"/>
              <a:t>.  </a:t>
            </a:r>
          </a:p>
          <a:p>
            <a:pPr lvl="0" algn="just"/>
            <a:r>
              <a:rPr lang="pl-PL" dirty="0">
                <a:cs typeface="Times New Roman"/>
              </a:rPr>
              <a:t>§67. </a:t>
            </a:r>
            <a:r>
              <a:rPr lang="pl-PL" dirty="0"/>
              <a:t>JST, przed złożeniem w CAS przez ŚDS prowadzony przez podmiot uprawniony kwartalnych sprawozdań z wydatków, o których mowa w </a:t>
            </a:r>
            <a:r>
              <a:rPr lang="pl-PL" dirty="0">
                <a:cs typeface="Times New Roman"/>
              </a:rPr>
              <a:t>§55</a:t>
            </a:r>
            <a:r>
              <a:rPr lang="pl-PL" dirty="0"/>
              <a:t>, winna dokonać jego weryfikacji, w udokumentowany na piśmie sposób określony przez JST, np. w oparciu o dokumenty źródłowe, potwierdzające poniesione wydatki. Wojewoda zastrzega sobie prawo do żądania do okazania przez JST dokumentu potwierdzającego weryfikację wydatków ponoszonych przez dany ŚDS.</a:t>
            </a:r>
          </a:p>
          <a:p>
            <a:endParaRPr lang="pl-PL" dirty="0"/>
          </a:p>
        </p:txBody>
      </p:sp>
    </p:spTree>
    <p:extLst>
      <p:ext uri="{BB962C8B-B14F-4D97-AF65-F5344CB8AC3E}">
        <p14:creationId xmlns:p14="http://schemas.microsoft.com/office/powerpoint/2010/main" val="33830314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dirty="0"/>
              <a:t>ZMIANY WYTYCZNYCH WOJEWODY </a:t>
            </a:r>
            <a:br>
              <a:rPr lang="pl-PL" sz="2400" b="1" dirty="0"/>
            </a:br>
            <a:r>
              <a:rPr lang="pl-PL" sz="2400" b="1" dirty="0"/>
              <a:t>WARMIŃSKO-MAZURSKIEGO</a:t>
            </a:r>
            <a:endParaRPr lang="pl-PL" sz="2400" dirty="0"/>
          </a:p>
        </p:txBody>
      </p:sp>
      <p:sp>
        <p:nvSpPr>
          <p:cNvPr id="3" name="Symbol zastępczy zawartości 2"/>
          <p:cNvSpPr>
            <a:spLocks noGrp="1"/>
          </p:cNvSpPr>
          <p:nvPr>
            <p:ph idx="1"/>
          </p:nvPr>
        </p:nvSpPr>
        <p:spPr/>
        <p:txBody>
          <a:bodyPr>
            <a:normAutofit lnSpcReduction="10000"/>
          </a:bodyPr>
          <a:lstStyle/>
          <a:p>
            <a:pPr algn="just"/>
            <a:r>
              <a:rPr lang="pl-PL" b="1" dirty="0"/>
              <a:t>ROZDZIAŁ XIII – WNIOSKOWANIE O DODATKOWE ŚRODKI NA ROZWÓJ ŚDS, W TYM UTRZYMANIE STANDARDÓW/ REALIZACJĘ PLANÓW ROZWOJOWYCH/TWORZENIE NOWYCH PLACÓWEK:</a:t>
            </a:r>
          </a:p>
          <a:p>
            <a:pPr algn="just"/>
            <a:r>
              <a:rPr lang="pl-PL" dirty="0">
                <a:cs typeface="Times New Roman"/>
              </a:rPr>
              <a:t>§68. </a:t>
            </a:r>
            <a:r>
              <a:rPr lang="pl-PL" dirty="0"/>
              <a:t>W sytuacji, gdy Minister właściwy do spraw zabezpieczenia społecznego poinformuje Wojewodę o możliwości składania wniosków na rozwój sieci ośrodków wsparcia dla osób z zaburzeniami psychicznymi, Wojewoda przekazuje tą informację dla wszystkich JST i wyznacza termin na składanie potrzeb w wyznaczonym zakresie.</a:t>
            </a:r>
            <a:endParaRPr lang="pl-PL" b="1" dirty="0"/>
          </a:p>
        </p:txBody>
      </p:sp>
    </p:spTree>
    <p:extLst>
      <p:ext uri="{BB962C8B-B14F-4D97-AF65-F5344CB8AC3E}">
        <p14:creationId xmlns:p14="http://schemas.microsoft.com/office/powerpoint/2010/main" val="73916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dirty="0"/>
              <a:t>ZMIANY WYTYCZNYCH WOJEWODY </a:t>
            </a:r>
            <a:br>
              <a:rPr lang="pl-PL" sz="2400" b="1" dirty="0"/>
            </a:br>
            <a:r>
              <a:rPr lang="pl-PL" sz="2400" b="1" dirty="0"/>
              <a:t>WARMIŃSKO-MAZURSKIEGO</a:t>
            </a:r>
            <a:endParaRPr lang="pl-PL" sz="2400" dirty="0"/>
          </a:p>
        </p:txBody>
      </p:sp>
      <p:sp>
        <p:nvSpPr>
          <p:cNvPr id="3" name="Symbol zastępczy zawartości 2"/>
          <p:cNvSpPr>
            <a:spLocks noGrp="1"/>
          </p:cNvSpPr>
          <p:nvPr>
            <p:ph idx="1"/>
          </p:nvPr>
        </p:nvSpPr>
        <p:spPr>
          <a:xfrm>
            <a:off x="1287887" y="2408349"/>
            <a:ext cx="9608710" cy="3915177"/>
          </a:xfrm>
        </p:spPr>
        <p:txBody>
          <a:bodyPr>
            <a:noAutofit/>
          </a:bodyPr>
          <a:lstStyle/>
          <a:p>
            <a:pPr lvl="0" algn="just"/>
            <a:r>
              <a:rPr lang="pl-PL" sz="2300" dirty="0">
                <a:cs typeface="Times New Roman"/>
              </a:rPr>
              <a:t>§69. </a:t>
            </a:r>
            <a:r>
              <a:rPr lang="pl-PL" sz="2300" dirty="0"/>
              <a:t>Przekazując informacje, o których mowa w </a:t>
            </a:r>
            <a:r>
              <a:rPr lang="pl-PL" sz="2300" dirty="0">
                <a:cs typeface="Times New Roman"/>
              </a:rPr>
              <a:t>§68</a:t>
            </a:r>
            <a:r>
              <a:rPr lang="pl-PL" sz="2300" dirty="0"/>
              <a:t>, Wojewoda podaje wzór wniosku, termin na jego złożenie oraz wykaz wymaganych załączników (np.      w przypadku remontów, inwestycji budowlanych – dokumentacji fotograficznej).</a:t>
            </a:r>
          </a:p>
          <a:p>
            <a:pPr algn="just"/>
            <a:r>
              <a:rPr lang="pl-PL" sz="2300" dirty="0">
                <a:cs typeface="Times New Roman"/>
              </a:rPr>
              <a:t>§70. </a:t>
            </a:r>
            <a:r>
              <a:rPr lang="pl-PL" sz="2300" dirty="0"/>
              <a:t>W przypadku wniosków o utworzenie nowego ŚDS, bądź zwiększenie miejsc w funkcjonującej placówce, wniosek w części opisowej winien zawierać m.in.:</a:t>
            </a:r>
          </a:p>
          <a:p>
            <a:pPr marL="0" indent="0" algn="just">
              <a:buNone/>
            </a:pPr>
            <a:r>
              <a:rPr lang="pl-PL" sz="2300" dirty="0"/>
              <a:t>1) udokumentowaną analizę potrzeb w zakresie konieczności świadczenia usług              w ramach ŚDS, uwzględniającą liczbę osób kwalifikujących się do objęcia wsparciem w ramach ŚDS, ze wskazaniem typu nowotworzonej placówki (jeśli dotyczy);</a:t>
            </a:r>
          </a:p>
          <a:p>
            <a:endParaRPr lang="pl-PL" sz="2300" dirty="0"/>
          </a:p>
        </p:txBody>
      </p:sp>
    </p:spTree>
    <p:extLst>
      <p:ext uri="{BB962C8B-B14F-4D97-AF65-F5344CB8AC3E}">
        <p14:creationId xmlns:p14="http://schemas.microsoft.com/office/powerpoint/2010/main" val="550473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dirty="0"/>
              <a:t>ZMIANY WYTYCZNYCH WOJEWODY </a:t>
            </a:r>
            <a:br>
              <a:rPr lang="pl-PL" sz="2400" b="1" dirty="0"/>
            </a:br>
            <a:r>
              <a:rPr lang="pl-PL" sz="2400" b="1" dirty="0"/>
              <a:t>WARMIŃSKO-MAZURSKIEGO</a:t>
            </a:r>
            <a:endParaRPr lang="pl-PL" sz="2400" dirty="0"/>
          </a:p>
        </p:txBody>
      </p:sp>
      <p:sp>
        <p:nvSpPr>
          <p:cNvPr id="3" name="Symbol zastępczy zawartości 2"/>
          <p:cNvSpPr>
            <a:spLocks noGrp="1"/>
          </p:cNvSpPr>
          <p:nvPr>
            <p:ph idx="1"/>
          </p:nvPr>
        </p:nvSpPr>
        <p:spPr>
          <a:xfrm>
            <a:off x="1249252" y="2434107"/>
            <a:ext cx="9647346" cy="3889419"/>
          </a:xfrm>
        </p:spPr>
        <p:txBody>
          <a:bodyPr>
            <a:normAutofit fontScale="92500"/>
          </a:bodyPr>
          <a:lstStyle/>
          <a:p>
            <a:pPr marL="0" lvl="0" indent="0" algn="just">
              <a:buNone/>
            </a:pPr>
            <a:r>
              <a:rPr lang="pl-PL" dirty="0"/>
              <a:t>2) informację na temat uwzględnienia w Gminnej/Powiatowej Strategii rozwiązywania Problemów Społecznych konieczności utworzenia ŚDS w celu zapewnienia oparcia społecznego dla osób z zaburzeniami psychicznymi,</a:t>
            </a:r>
          </a:p>
          <a:p>
            <a:pPr marL="0" lvl="0" indent="0" algn="just">
              <a:buNone/>
            </a:pPr>
            <a:r>
              <a:rPr lang="pl-PL" dirty="0"/>
              <a:t>3) analizę zasobów kadrowych posiadających kwalifikacje określone w rozporządzeniu w sprawie ŚDS, zapewniające realizację zadania zgodnie z obowiązującymi standardami,</a:t>
            </a:r>
          </a:p>
          <a:p>
            <a:pPr marL="0" lvl="0" indent="0" algn="just">
              <a:buNone/>
            </a:pPr>
            <a:r>
              <a:rPr lang="pl-PL" dirty="0"/>
              <a:t>4) wskazanie właściciela budynku, tytułu prawnego i podstawy użytkowania nieruchomości, w której będzie funkcjonował ŚDS,</a:t>
            </a:r>
          </a:p>
          <a:p>
            <a:pPr marL="0" indent="0" algn="just">
              <a:buNone/>
            </a:pPr>
            <a:r>
              <a:rPr lang="pl-PL" dirty="0"/>
              <a:t>5) opis bazy lokalowej z podaniem powierzchni ogólnej oraz wykazu i powierzchni poszczególnych pomieszczeń, z których będą korzystali uczestnicy ŚDS.</a:t>
            </a:r>
          </a:p>
          <a:p>
            <a:pPr marL="0" lvl="0" indent="0">
              <a:buNone/>
            </a:pPr>
            <a:endParaRPr lang="pl-PL" dirty="0"/>
          </a:p>
          <a:p>
            <a:pPr marL="0" indent="0">
              <a:buNone/>
            </a:pPr>
            <a:endParaRPr lang="pl-PL" dirty="0"/>
          </a:p>
        </p:txBody>
      </p:sp>
    </p:spTree>
    <p:extLst>
      <p:ext uri="{BB962C8B-B14F-4D97-AF65-F5344CB8AC3E}">
        <p14:creationId xmlns:p14="http://schemas.microsoft.com/office/powerpoint/2010/main" val="717685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dirty="0"/>
              <a:t>ZMIANY WYTYCZNYCH WOJEWODY </a:t>
            </a:r>
            <a:br>
              <a:rPr lang="pl-PL" sz="2400" b="1" dirty="0"/>
            </a:br>
            <a:r>
              <a:rPr lang="pl-PL" sz="2400" b="1" dirty="0"/>
              <a:t>WARMIŃSKO-MAZURSKIEGO</a:t>
            </a:r>
            <a:endParaRPr lang="pl-PL" sz="2400" dirty="0"/>
          </a:p>
        </p:txBody>
      </p:sp>
      <p:sp>
        <p:nvSpPr>
          <p:cNvPr id="3" name="Symbol zastępczy zawartości 2"/>
          <p:cNvSpPr>
            <a:spLocks noGrp="1"/>
          </p:cNvSpPr>
          <p:nvPr>
            <p:ph idx="1"/>
          </p:nvPr>
        </p:nvSpPr>
        <p:spPr/>
        <p:txBody>
          <a:bodyPr>
            <a:normAutofit lnSpcReduction="10000"/>
          </a:bodyPr>
          <a:lstStyle/>
          <a:p>
            <a:pPr lvl="0" algn="just"/>
            <a:r>
              <a:rPr lang="pl-PL" dirty="0">
                <a:cs typeface="Times New Roman"/>
              </a:rPr>
              <a:t>§71.</a:t>
            </a:r>
            <a:r>
              <a:rPr lang="pl-PL" dirty="0"/>
              <a:t> Wojewoda zastrzega sobie prawo do żądania dodatkowych informacji, wyjaśnień i dokumentów do wniosków składanych przez JST.</a:t>
            </a:r>
          </a:p>
          <a:p>
            <a:pPr algn="just"/>
            <a:r>
              <a:rPr lang="pl-PL" dirty="0">
                <a:cs typeface="Times New Roman"/>
              </a:rPr>
              <a:t>§72.</a:t>
            </a:r>
            <a:r>
              <a:rPr lang="pl-PL" dirty="0"/>
              <a:t> Wnioski o których mowa w </a:t>
            </a:r>
            <a:r>
              <a:rPr lang="pl-PL" dirty="0">
                <a:cs typeface="Times New Roman"/>
              </a:rPr>
              <a:t>§68</a:t>
            </a:r>
            <a:r>
              <a:rPr lang="pl-PL" dirty="0"/>
              <a:t> winny być składane wyłącznie przez JST, także w przypadku zlecenia przez JST realizacji zadania podmiotowi uprawnionemu.</a:t>
            </a:r>
          </a:p>
          <a:p>
            <a:pPr lvl="0" algn="just"/>
            <a:r>
              <a:rPr lang="pl-PL" dirty="0">
                <a:cs typeface="Times New Roman"/>
              </a:rPr>
              <a:t>§73.</a:t>
            </a:r>
            <a:r>
              <a:rPr lang="pl-PL" dirty="0"/>
              <a:t> Złożone w terminie wyznaczonym przez Wojewodę wnioski podlegają ocenie przez minimum 5 osobowy Zespół, składający się z przedstawicieli różnych komórek organizacyjnych urzędu.</a:t>
            </a:r>
          </a:p>
          <a:p>
            <a:endParaRPr lang="pl-PL" dirty="0">
              <a:cs typeface="Times New Roman"/>
            </a:endParaRPr>
          </a:p>
        </p:txBody>
      </p:sp>
    </p:spTree>
    <p:extLst>
      <p:ext uri="{BB962C8B-B14F-4D97-AF65-F5344CB8AC3E}">
        <p14:creationId xmlns:p14="http://schemas.microsoft.com/office/powerpoint/2010/main" val="2231460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dirty="0"/>
              <a:t>ZMIANY WYTYCZNYCH WOJEWODY </a:t>
            </a:r>
            <a:br>
              <a:rPr lang="pl-PL" sz="2400" b="1" dirty="0"/>
            </a:br>
            <a:r>
              <a:rPr lang="pl-PL" sz="2400" b="1" dirty="0"/>
              <a:t>WARMIŃSKO-MAZURSKIEGO</a:t>
            </a:r>
            <a:endParaRPr lang="pl-PL" sz="2400" dirty="0"/>
          </a:p>
        </p:txBody>
      </p:sp>
      <p:sp>
        <p:nvSpPr>
          <p:cNvPr id="3" name="Symbol zastępczy zawartości 2"/>
          <p:cNvSpPr>
            <a:spLocks noGrp="1"/>
          </p:cNvSpPr>
          <p:nvPr>
            <p:ph idx="1"/>
          </p:nvPr>
        </p:nvSpPr>
        <p:spPr>
          <a:xfrm>
            <a:off x="1275008" y="2434107"/>
            <a:ext cx="9621589" cy="3837903"/>
          </a:xfrm>
        </p:spPr>
        <p:txBody>
          <a:bodyPr>
            <a:normAutofit lnSpcReduction="10000"/>
          </a:bodyPr>
          <a:lstStyle/>
          <a:p>
            <a:pPr lvl="0" algn="just"/>
            <a:r>
              <a:rPr lang="pl-PL" dirty="0">
                <a:cs typeface="Times New Roman"/>
              </a:rPr>
              <a:t>§74. </a:t>
            </a:r>
            <a:r>
              <a:rPr lang="pl-PL" dirty="0"/>
              <a:t>Przy ocenie wniosków Zespół, o którym mowa w </a:t>
            </a:r>
            <a:r>
              <a:rPr lang="pl-PL" dirty="0">
                <a:cs typeface="Times New Roman"/>
              </a:rPr>
              <a:t>§73</a:t>
            </a:r>
            <a:r>
              <a:rPr lang="pl-PL" dirty="0"/>
              <a:t>, bierze pod uwagę wytyczne przekazane przez </a:t>
            </a:r>
            <a:r>
              <a:rPr lang="pl-PL" dirty="0" err="1"/>
              <a:t>MRPiPS</a:t>
            </a:r>
            <a:r>
              <a:rPr lang="pl-PL" dirty="0"/>
              <a:t>.</a:t>
            </a:r>
          </a:p>
          <a:p>
            <a:pPr lvl="0" algn="just"/>
            <a:r>
              <a:rPr lang="pl-PL" dirty="0">
                <a:cs typeface="Times New Roman"/>
              </a:rPr>
              <a:t>§75. </a:t>
            </a:r>
            <a:r>
              <a:rPr lang="pl-PL" dirty="0"/>
              <a:t>Wnioski rekomendowane do dofinansowania z rezerwy celowej budżetu państwa przez Zespół, o którym mowa w </a:t>
            </a:r>
            <a:r>
              <a:rPr lang="pl-PL" dirty="0">
                <a:cs typeface="Times New Roman"/>
              </a:rPr>
              <a:t>§73</a:t>
            </a:r>
            <a:r>
              <a:rPr lang="pl-PL" dirty="0"/>
              <a:t>, po akceptacji Wojewody przekazywane są do rozpatrzenia przez Ministerstwo.</a:t>
            </a:r>
          </a:p>
          <a:p>
            <a:pPr lvl="0" algn="just"/>
            <a:r>
              <a:rPr lang="pl-PL" dirty="0">
                <a:cs typeface="Times New Roman"/>
              </a:rPr>
              <a:t>§76. </a:t>
            </a:r>
            <a:r>
              <a:rPr lang="pl-PL" dirty="0"/>
              <a:t>Po uzyskaniu z Resortu informacji o przyznanych środkach z rezerwy celowej budżetu państwa, Wojewoda występuje do Ministra Finansów           z wnioskiem o zwiększenie budżetu wojewody o środki przyznane przez </a:t>
            </a:r>
            <a:r>
              <a:rPr lang="pl-PL" dirty="0" err="1"/>
              <a:t>MRPiPS</a:t>
            </a:r>
            <a:r>
              <a:rPr lang="pl-PL" dirty="0"/>
              <a:t> oraz informuje JST o fakcie otrzymania lub odmowie otrzymania przedmiotowego dofinansowania.</a:t>
            </a:r>
          </a:p>
          <a:p>
            <a:endParaRPr lang="pl-PL" dirty="0"/>
          </a:p>
        </p:txBody>
      </p:sp>
    </p:spTree>
    <p:extLst>
      <p:ext uri="{BB962C8B-B14F-4D97-AF65-F5344CB8AC3E}">
        <p14:creationId xmlns:p14="http://schemas.microsoft.com/office/powerpoint/2010/main" val="25429857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dirty="0"/>
              <a:t>ZMIANY WYTYCZNYCH WOJEWODY </a:t>
            </a:r>
            <a:br>
              <a:rPr lang="pl-PL" sz="2400" b="1" dirty="0"/>
            </a:br>
            <a:r>
              <a:rPr lang="pl-PL" sz="2400" b="1" dirty="0"/>
              <a:t>WARMIŃSKO-MAZURSKIEGO</a:t>
            </a:r>
            <a:endParaRPr lang="pl-PL" sz="2400" dirty="0"/>
          </a:p>
        </p:txBody>
      </p:sp>
      <p:sp>
        <p:nvSpPr>
          <p:cNvPr id="3" name="Symbol zastępczy zawartości 2"/>
          <p:cNvSpPr>
            <a:spLocks noGrp="1"/>
          </p:cNvSpPr>
          <p:nvPr>
            <p:ph idx="1"/>
          </p:nvPr>
        </p:nvSpPr>
        <p:spPr>
          <a:xfrm>
            <a:off x="1210614" y="2446987"/>
            <a:ext cx="9685983" cy="3760630"/>
          </a:xfrm>
        </p:spPr>
        <p:txBody>
          <a:bodyPr>
            <a:normAutofit lnSpcReduction="10000"/>
          </a:bodyPr>
          <a:lstStyle/>
          <a:p>
            <a:pPr lvl="0" algn="just"/>
            <a:r>
              <a:rPr lang="pl-PL" dirty="0">
                <a:cs typeface="Times New Roman"/>
              </a:rPr>
              <a:t>§77. </a:t>
            </a:r>
            <a:r>
              <a:rPr lang="pl-PL" dirty="0"/>
              <a:t>JST, które otrzymały wsparcie finansowe, składają w terminie określonym przez Wojewodę oświadczenie o przyjęciu dotacji, zweryfikowany kosztorys realizacji zadania dostosowany do wysokości przyznanych środków (w sytuacji przyznania środków w wysokości niższej niż wnioskowana) oraz wstępny harmonogram prac planowanych do realizacji w ramach otrzymanej dotacji.</a:t>
            </a:r>
          </a:p>
          <a:p>
            <a:pPr lvl="0" algn="just"/>
            <a:r>
              <a:rPr lang="pl-PL" dirty="0">
                <a:cs typeface="Times New Roman"/>
              </a:rPr>
              <a:t>§78. </a:t>
            </a:r>
            <a:r>
              <a:rPr lang="pl-PL" dirty="0"/>
              <a:t>Po zwiększeniu budżetu Wojewody przez Ministra Finansów, Wojewoda decyzją finansową zwiększa plany dotacji dla JST i  zawiera z JST stosowną umowę, określającą szczegółowe zasady realizacji zadania, wykorzystania i rozliczenia przyznanych środków.</a:t>
            </a:r>
          </a:p>
          <a:p>
            <a:endParaRPr lang="pl-PL" dirty="0"/>
          </a:p>
        </p:txBody>
      </p:sp>
    </p:spTree>
    <p:extLst>
      <p:ext uri="{BB962C8B-B14F-4D97-AF65-F5344CB8AC3E}">
        <p14:creationId xmlns:p14="http://schemas.microsoft.com/office/powerpoint/2010/main" val="2442473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dirty="0"/>
              <a:t>ZMIANY WYTYCZNYCH WOJEWODY </a:t>
            </a:r>
            <a:br>
              <a:rPr lang="pl-PL" sz="2400" b="1" dirty="0"/>
            </a:br>
            <a:r>
              <a:rPr lang="pl-PL" sz="2400" b="1" dirty="0"/>
              <a:t>WARMIŃSKO-MAZURSKIEGO m.in.</a:t>
            </a:r>
            <a:endParaRPr lang="pl-PL" sz="2400" dirty="0"/>
          </a:p>
        </p:txBody>
      </p:sp>
      <p:sp>
        <p:nvSpPr>
          <p:cNvPr id="3" name="Symbol zastępczy zawartości 2"/>
          <p:cNvSpPr>
            <a:spLocks noGrp="1"/>
          </p:cNvSpPr>
          <p:nvPr>
            <p:ph idx="1"/>
          </p:nvPr>
        </p:nvSpPr>
        <p:spPr>
          <a:xfrm>
            <a:off x="1326525" y="2434107"/>
            <a:ext cx="9634468" cy="4159876"/>
          </a:xfrm>
        </p:spPr>
        <p:txBody>
          <a:bodyPr>
            <a:noAutofit/>
          </a:bodyPr>
          <a:lstStyle/>
          <a:p>
            <a:pPr marL="0" algn="just">
              <a:spcBef>
                <a:spcPts val="0"/>
              </a:spcBef>
            </a:pPr>
            <a:r>
              <a:rPr lang="pl-PL" b="1" dirty="0"/>
              <a:t>W ROZDZIALE III – ORGANIZACJA ŚRODOWISKOWEGO DOMU SAMOPOMOCY</a:t>
            </a:r>
            <a:r>
              <a:rPr lang="pl-PL" dirty="0"/>
              <a:t>, </a:t>
            </a:r>
            <a:r>
              <a:rPr lang="pl-PL" dirty="0">
                <a:solidFill>
                  <a:srgbClr val="00B050"/>
                </a:solidFill>
              </a:rPr>
              <a:t>USUNIĘTO</a:t>
            </a:r>
            <a:r>
              <a:rPr lang="pl-PL" dirty="0"/>
              <a:t> zapisy:</a:t>
            </a:r>
          </a:p>
          <a:p>
            <a:pPr marL="0" indent="0" algn="just">
              <a:spcBef>
                <a:spcPts val="0"/>
              </a:spcBef>
              <a:buNone/>
            </a:pPr>
            <a:r>
              <a:rPr lang="pl-PL" dirty="0">
                <a:cs typeface="Times New Roman"/>
              </a:rPr>
              <a:t>§1. Dom działa co najmniej 5 dni w tygodniu, po co najmniej 8 godzin dziennie, w tym przez co najmniej 6 godzin dziennie prowadzone są zajęcia       z uczestnikami</a:t>
            </a:r>
            <a:r>
              <a:rPr lang="pl-PL" dirty="0"/>
              <a:t>.</a:t>
            </a:r>
          </a:p>
          <a:p>
            <a:pPr marL="0" indent="0" algn="just">
              <a:spcBef>
                <a:spcPts val="0"/>
              </a:spcBef>
              <a:buNone/>
            </a:pPr>
            <a:r>
              <a:rPr lang="pl-PL" dirty="0">
                <a:cs typeface="Times New Roman"/>
              </a:rPr>
              <a:t>§4. Dopuszcza się możliwość zamknięcia domu zgodnie z § 6 ust. 3-5 rozporządzenia. Opinie uczestników lub ich opiekunów dotycząca zamknięcia domu należy udokumentować w formie informacji pisemnej, z której będzie wynikało, że uczestnik lub jego opiekun wyraził swoje stanowisko w sprawie zamknięcia domu.</a:t>
            </a:r>
          </a:p>
        </p:txBody>
      </p:sp>
    </p:spTree>
    <p:extLst>
      <p:ext uri="{BB962C8B-B14F-4D97-AF65-F5344CB8AC3E}">
        <p14:creationId xmlns:p14="http://schemas.microsoft.com/office/powerpoint/2010/main" val="20527806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dirty="0"/>
              <a:t>ZMIANY WYTYCZNYCH WOJEWODY </a:t>
            </a:r>
            <a:br>
              <a:rPr lang="pl-PL" sz="2400" b="1" dirty="0"/>
            </a:br>
            <a:r>
              <a:rPr lang="pl-PL" sz="2400" b="1" dirty="0"/>
              <a:t>WARMIŃSKO-MAZURSKIEGO</a:t>
            </a:r>
            <a:endParaRPr lang="pl-PL" sz="2400" dirty="0"/>
          </a:p>
        </p:txBody>
      </p:sp>
      <p:sp>
        <p:nvSpPr>
          <p:cNvPr id="3" name="Symbol zastępczy zawartości 2"/>
          <p:cNvSpPr>
            <a:spLocks noGrp="1"/>
          </p:cNvSpPr>
          <p:nvPr>
            <p:ph idx="1"/>
          </p:nvPr>
        </p:nvSpPr>
        <p:spPr>
          <a:xfrm>
            <a:off x="1210614" y="2434107"/>
            <a:ext cx="9685983" cy="3799268"/>
          </a:xfrm>
        </p:spPr>
        <p:txBody>
          <a:bodyPr>
            <a:normAutofit fontScale="62500" lnSpcReduction="20000"/>
          </a:bodyPr>
          <a:lstStyle/>
          <a:p>
            <a:r>
              <a:rPr lang="pl-PL" b="1" dirty="0"/>
              <a:t>ROZDZIAŁ XIV – POSTANOWIENIA KOŃCOWE:</a:t>
            </a:r>
          </a:p>
          <a:p>
            <a:pPr marL="0" indent="0" algn="just">
              <a:buNone/>
            </a:pPr>
            <a:r>
              <a:rPr lang="pl-PL" b="1" dirty="0">
                <a:solidFill>
                  <a:srgbClr val="00B050"/>
                </a:solidFill>
              </a:rPr>
              <a:t>USUNIĘTO lub przeniesiono</a:t>
            </a:r>
            <a:r>
              <a:rPr lang="pl-PL" dirty="0"/>
              <a:t> </a:t>
            </a:r>
            <a:r>
              <a:rPr lang="pl-PL" dirty="0">
                <a:cs typeface="Times New Roman"/>
              </a:rPr>
              <a:t>§2-5 Zarządzenia Nr 401 ws. ŚDS.</a:t>
            </a:r>
          </a:p>
          <a:p>
            <a:pPr algn="just"/>
            <a:r>
              <a:rPr lang="pl-PL" dirty="0">
                <a:cs typeface="Times New Roman"/>
              </a:rPr>
              <a:t>§ </a:t>
            </a:r>
            <a:r>
              <a:rPr lang="pl-PL" b="1" dirty="0"/>
              <a:t>2</a:t>
            </a:r>
            <a:r>
              <a:rPr lang="pl-PL" dirty="0"/>
              <a:t>. W przypadku chęci realizacji założonych planów rozwojowych, polegających w szczególności na zmianie/rozszerzeniu typu Domu bądź zmianie siedziby ŚDS, należy złożyć stosowny wniosek do Wojewody, zgodnie z Zarządzeniem Nr 197 Wojewody Warmińsko-Mazurskiego z dnia 27 czerwca 2016 r. </a:t>
            </a:r>
          </a:p>
          <a:p>
            <a:pPr algn="just"/>
            <a:r>
              <a:rPr lang="pl-PL" dirty="0">
                <a:cs typeface="Times New Roman"/>
              </a:rPr>
              <a:t>§</a:t>
            </a:r>
            <a:r>
              <a:rPr lang="pl-PL" b="1" dirty="0"/>
              <a:t> 3</a:t>
            </a:r>
            <a:r>
              <a:rPr lang="pl-PL" dirty="0"/>
              <a:t>. Środowiskowy dom samopomocy nie może udostępniać w żadnej formie swoich pomieszczeń oraz składników majątkowych na cele inne niż związane z działalnością ŚDS. </a:t>
            </a:r>
          </a:p>
          <a:p>
            <a:pPr algn="just"/>
            <a:r>
              <a:rPr lang="pl-PL" dirty="0">
                <a:cs typeface="Times New Roman"/>
              </a:rPr>
              <a:t>§</a:t>
            </a:r>
            <a:r>
              <a:rPr lang="pl-PL" b="1" dirty="0"/>
              <a:t> 4</a:t>
            </a:r>
            <a:r>
              <a:rPr lang="pl-PL" dirty="0"/>
              <a:t>. Zabrania się montażu systemu monitoringu w salach/pracowniach, w których prowadzone są zajęcia z uczestnikami ŚDS. </a:t>
            </a:r>
          </a:p>
          <a:p>
            <a:pPr algn="just"/>
            <a:r>
              <a:rPr lang="pl-PL" dirty="0">
                <a:cs typeface="Times New Roman"/>
              </a:rPr>
              <a:t>§</a:t>
            </a:r>
            <a:r>
              <a:rPr lang="pl-PL" b="1" dirty="0"/>
              <a:t> 5</a:t>
            </a:r>
            <a:r>
              <a:rPr lang="pl-PL" dirty="0"/>
              <a:t>. Prowadzenie środowiskowych domów samopomocy jest zadaniem zleconym z zakresu administracji rządowej i jest w 100 % finansowane ze środków pochodzących z budżetu państwa. Nie ma zatem możliwości zbywania składników majątkowych zakupionych z udzielonej dotacji przez jednostkę samorządu terytorialnego oraz  podmioty, którym JST zleciła realizacje zadania. Jedynie w przypadku, gdy niemożliwe jest użytkowanie tych składników, np. z przyczyn ekonomicznych, trwałej utraty (kradzież, zniszczenie itp.), można, za zgodą JST, zlikwidować taką rzecz, co wymaga protokolarnego  udokumentowania.</a:t>
            </a:r>
          </a:p>
        </p:txBody>
      </p:sp>
    </p:spTree>
    <p:extLst>
      <p:ext uri="{BB962C8B-B14F-4D97-AF65-F5344CB8AC3E}">
        <p14:creationId xmlns:p14="http://schemas.microsoft.com/office/powerpoint/2010/main" val="16707378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B5440A0-9F84-E4F1-206D-4482132A9722}"/>
              </a:ext>
            </a:extLst>
          </p:cNvPr>
          <p:cNvSpPr>
            <a:spLocks noGrp="1"/>
          </p:cNvSpPr>
          <p:nvPr>
            <p:ph idx="4294967295"/>
          </p:nvPr>
        </p:nvSpPr>
        <p:spPr>
          <a:xfrm>
            <a:off x="1542288" y="2151888"/>
            <a:ext cx="9174480" cy="2298192"/>
          </a:xfrm>
        </p:spPr>
        <p:txBody>
          <a:bodyPr/>
          <a:lstStyle/>
          <a:p>
            <a:pPr marL="0" indent="0" algn="ctr">
              <a:buNone/>
            </a:pPr>
            <a:r>
              <a:rPr lang="pl-PL" sz="2400" b="1" dirty="0">
                <a:latin typeface="+mn-lt"/>
              </a:rPr>
              <a:t>WYNIKI KONTROLI PRZEPROWADZONYCH PRZEZ SŁUŻBY WOJEWODY w 2024 r., w ŚRODOWISKOWYCH DOMACH SAMOPOMOCY WOJEWÓDZTWA WARMIŃSKO-MAZURSKIEGO</a:t>
            </a:r>
            <a:endParaRPr lang="pl-PL" dirty="0"/>
          </a:p>
        </p:txBody>
      </p:sp>
    </p:spTree>
    <p:extLst>
      <p:ext uri="{BB962C8B-B14F-4D97-AF65-F5344CB8AC3E}">
        <p14:creationId xmlns:p14="http://schemas.microsoft.com/office/powerpoint/2010/main" val="8873538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B7D25E-231E-EFB7-AB16-45191E863ADE}"/>
              </a:ext>
            </a:extLst>
          </p:cNvPr>
          <p:cNvSpPr>
            <a:spLocks noGrp="1"/>
          </p:cNvSpPr>
          <p:nvPr>
            <p:ph type="title"/>
          </p:nvPr>
        </p:nvSpPr>
        <p:spPr/>
        <p:txBody>
          <a:bodyPr>
            <a:normAutofit fontScale="90000"/>
          </a:bodyPr>
          <a:lstStyle/>
          <a:p>
            <a:r>
              <a:rPr lang="pl-PL" sz="2200" b="1" dirty="0">
                <a:latin typeface="+mn-lt"/>
              </a:rPr>
              <a:t>WYNIKI KONTROLI PRZEPROWADZONYCH PRZEZ SŁUŻBY WOJEWODY </a:t>
            </a:r>
            <a:br>
              <a:rPr lang="pl-PL" sz="2200" b="1" dirty="0">
                <a:latin typeface="+mn-lt"/>
              </a:rPr>
            </a:br>
            <a:r>
              <a:rPr lang="pl-PL" sz="2200" b="1" dirty="0">
                <a:latin typeface="+mn-lt"/>
              </a:rPr>
              <a:t>w 2024 r., w ŚRODOWISKOWYCH DOMACH SAMOPOMOCY </a:t>
            </a:r>
            <a:br>
              <a:rPr lang="pl-PL" sz="2200" b="1" dirty="0">
                <a:latin typeface="+mn-lt"/>
              </a:rPr>
            </a:br>
            <a:r>
              <a:rPr lang="pl-PL" sz="2200" b="1" dirty="0">
                <a:latin typeface="+mn-lt"/>
              </a:rPr>
              <a:t>WOJEWÓDZTWA WARMIŃSKO-MAZURSKIEGO</a:t>
            </a:r>
            <a:br>
              <a:rPr lang="pl-PL" sz="2200" b="1" dirty="0">
                <a:latin typeface="+mn-lt"/>
              </a:rPr>
            </a:br>
            <a:endParaRPr lang="pl-PL" sz="2200" b="1" dirty="0"/>
          </a:p>
        </p:txBody>
      </p:sp>
      <p:sp>
        <p:nvSpPr>
          <p:cNvPr id="3" name="Symbol zastępczy zawartości 2">
            <a:extLst>
              <a:ext uri="{FF2B5EF4-FFF2-40B4-BE49-F238E27FC236}">
                <a16:creationId xmlns:a16="http://schemas.microsoft.com/office/drawing/2014/main" id="{3C7740C3-FEB7-A99B-191D-04E396FBE8FA}"/>
              </a:ext>
            </a:extLst>
          </p:cNvPr>
          <p:cNvSpPr>
            <a:spLocks noGrp="1"/>
          </p:cNvSpPr>
          <p:nvPr>
            <p:ph idx="1"/>
          </p:nvPr>
        </p:nvSpPr>
        <p:spPr>
          <a:xfrm>
            <a:off x="1295402" y="2556932"/>
            <a:ext cx="9601196" cy="3318936"/>
          </a:xfrm>
        </p:spPr>
        <p:txBody>
          <a:bodyPr>
            <a:normAutofit lnSpcReduction="10000"/>
          </a:bodyPr>
          <a:lstStyle/>
          <a:p>
            <a:r>
              <a:rPr lang="pl-PL" sz="2200" dirty="0"/>
              <a:t>KONTROLE ŚDS PRZEPROWADZONE W 2024  r.:</a:t>
            </a:r>
          </a:p>
          <a:p>
            <a:r>
              <a:rPr lang="pl-PL" sz="2200" dirty="0"/>
              <a:t>Ogółem: kontroli - 17, w tym:</a:t>
            </a:r>
          </a:p>
          <a:p>
            <a:pPr marL="0" indent="0">
              <a:buNone/>
            </a:pPr>
            <a:r>
              <a:rPr lang="pl-PL" sz="2200" dirty="0"/>
              <a:t>- 8 ŚDS prowadzonych przez jst,</a:t>
            </a:r>
          </a:p>
          <a:p>
            <a:pPr marL="0" indent="0">
              <a:buNone/>
            </a:pPr>
            <a:r>
              <a:rPr lang="pl-PL" sz="2200" dirty="0">
                <a:solidFill>
                  <a:schemeClr val="tx1"/>
                </a:solidFill>
              </a:rPr>
              <a:t>- 9 ŚDS prowadzonych przez podmioty uprawnione, </a:t>
            </a:r>
          </a:p>
          <a:p>
            <a:pPr marL="0" indent="0">
              <a:buNone/>
            </a:pPr>
            <a:r>
              <a:rPr lang="pl-PL" sz="2200" dirty="0"/>
              <a:t>z tego przeprowadzono:</a:t>
            </a:r>
          </a:p>
          <a:p>
            <a:pPr>
              <a:buFont typeface="Wingdings" panose="05000000000000000000" pitchFamily="2" charset="2"/>
              <a:buChar char="Ø"/>
            </a:pPr>
            <a:r>
              <a:rPr lang="pl-PL" sz="2200" dirty="0"/>
              <a:t>15 – Kontroli kompleksowych,</a:t>
            </a:r>
          </a:p>
          <a:p>
            <a:pPr>
              <a:buFont typeface="Wingdings" panose="05000000000000000000" pitchFamily="2" charset="2"/>
              <a:buChar char="Ø"/>
            </a:pPr>
            <a:r>
              <a:rPr lang="pl-PL" sz="2200" dirty="0"/>
              <a:t>2 – Kontrole doraźne.</a:t>
            </a:r>
          </a:p>
          <a:p>
            <a:pPr marL="0" indent="0">
              <a:buNone/>
            </a:pPr>
            <a:endParaRPr lang="pl-PL" dirty="0"/>
          </a:p>
        </p:txBody>
      </p:sp>
    </p:spTree>
    <p:extLst>
      <p:ext uri="{BB962C8B-B14F-4D97-AF65-F5344CB8AC3E}">
        <p14:creationId xmlns:p14="http://schemas.microsoft.com/office/powerpoint/2010/main" val="35243573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53372B-FD9C-0CB2-0892-08D9C777262D}"/>
              </a:ext>
            </a:extLst>
          </p:cNvPr>
          <p:cNvSpPr>
            <a:spLocks noGrp="1"/>
          </p:cNvSpPr>
          <p:nvPr>
            <p:ph type="title"/>
          </p:nvPr>
        </p:nvSpPr>
        <p:spPr/>
        <p:txBody>
          <a:bodyPr>
            <a:normAutofit fontScale="90000"/>
          </a:bodyPr>
          <a:lstStyle/>
          <a:p>
            <a:r>
              <a:rPr lang="pl-PL" sz="2200" b="1" dirty="0">
                <a:latin typeface="+mn-lt"/>
              </a:rPr>
              <a:t>WYNIKI KONTROLI PRZEPROWADZONYCH PRZEZ SŁUŻBY WOJEWODY </a:t>
            </a:r>
            <a:br>
              <a:rPr lang="pl-PL" sz="2200" b="1" dirty="0">
                <a:latin typeface="+mn-lt"/>
              </a:rPr>
            </a:br>
            <a:r>
              <a:rPr lang="pl-PL" sz="2200" b="1" dirty="0">
                <a:latin typeface="+mn-lt"/>
              </a:rPr>
              <a:t>w 2024 r., w ŚRODOWISKOWYCH DOMACH SAMOPOMOCY </a:t>
            </a:r>
            <a:br>
              <a:rPr lang="pl-PL" sz="2200" b="1" dirty="0">
                <a:latin typeface="+mn-lt"/>
              </a:rPr>
            </a:br>
            <a:r>
              <a:rPr lang="pl-PL" sz="2200" b="1" dirty="0">
                <a:latin typeface="+mn-lt"/>
              </a:rPr>
              <a:t>WOJEWÓDZTWA WARMIŃSKO-MAZURSKIEGO</a:t>
            </a:r>
            <a:br>
              <a:rPr lang="pl-PL" sz="2200" b="1" dirty="0">
                <a:latin typeface="+mn-lt"/>
              </a:rPr>
            </a:br>
            <a:endParaRPr lang="pl-PL" sz="2200" b="1" dirty="0"/>
          </a:p>
        </p:txBody>
      </p:sp>
      <p:sp>
        <p:nvSpPr>
          <p:cNvPr id="3" name="Symbol zastępczy zawartości 2">
            <a:extLst>
              <a:ext uri="{FF2B5EF4-FFF2-40B4-BE49-F238E27FC236}">
                <a16:creationId xmlns:a16="http://schemas.microsoft.com/office/drawing/2014/main" id="{D8DA050E-BB0A-080F-AA38-D3C9FC814712}"/>
              </a:ext>
            </a:extLst>
          </p:cNvPr>
          <p:cNvSpPr>
            <a:spLocks noGrp="1"/>
          </p:cNvSpPr>
          <p:nvPr>
            <p:ph idx="1"/>
          </p:nvPr>
        </p:nvSpPr>
        <p:spPr/>
        <p:txBody>
          <a:bodyPr/>
          <a:lstStyle/>
          <a:p>
            <a:r>
              <a:rPr lang="pl-PL" sz="2400" dirty="0"/>
              <a:t>Ocena kontroli ŚDS:</a:t>
            </a:r>
          </a:p>
          <a:p>
            <a:pPr>
              <a:buFontTx/>
              <a:buChar char="-"/>
            </a:pPr>
            <a:r>
              <a:rPr lang="pl-PL" dirty="0"/>
              <a:t>2</a:t>
            </a:r>
            <a:r>
              <a:rPr lang="pl-PL" sz="2400" dirty="0"/>
              <a:t> kontrole – ocena pozytywna (w tym 1 kontrola doraźna),</a:t>
            </a:r>
          </a:p>
          <a:p>
            <a:pPr>
              <a:buFontTx/>
              <a:buChar char="-"/>
            </a:pPr>
            <a:r>
              <a:rPr lang="pl-PL" dirty="0"/>
              <a:t>15 kontroli – ocena pozytywna z nieprawidłowościami.</a:t>
            </a:r>
          </a:p>
          <a:p>
            <a:pPr marL="0" indent="0">
              <a:buNone/>
            </a:pPr>
            <a:endParaRPr lang="pl-PL" dirty="0"/>
          </a:p>
          <a:p>
            <a:pPr>
              <a:buFontTx/>
              <a:buChar char="-"/>
            </a:pPr>
            <a:endParaRPr lang="pl-PL" sz="2400" dirty="0"/>
          </a:p>
          <a:p>
            <a:endParaRPr lang="pl-PL" dirty="0"/>
          </a:p>
        </p:txBody>
      </p:sp>
    </p:spTree>
    <p:extLst>
      <p:ext uri="{BB962C8B-B14F-4D97-AF65-F5344CB8AC3E}">
        <p14:creationId xmlns:p14="http://schemas.microsoft.com/office/powerpoint/2010/main" val="34485500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466F6BF-A4D7-37F7-62BF-D1DC79EA04FA}"/>
              </a:ext>
            </a:extLst>
          </p:cNvPr>
          <p:cNvSpPr>
            <a:spLocks noGrp="1"/>
          </p:cNvSpPr>
          <p:nvPr>
            <p:ph type="title"/>
          </p:nvPr>
        </p:nvSpPr>
        <p:spPr/>
        <p:txBody>
          <a:bodyPr>
            <a:noAutofit/>
          </a:bodyPr>
          <a:lstStyle/>
          <a:p>
            <a:r>
              <a:rPr lang="pl-PL" sz="2200" dirty="0">
                <a:latin typeface="+mn-lt"/>
              </a:rPr>
              <a:t>WYNIKI KONTROLI PRZEPROWADZONYCH PRZEZ SŁUŻBY WOJEWODY </a:t>
            </a:r>
            <a:br>
              <a:rPr lang="pl-PL" sz="2200" dirty="0">
                <a:latin typeface="+mn-lt"/>
              </a:rPr>
            </a:br>
            <a:r>
              <a:rPr lang="pl-PL" sz="2200" dirty="0">
                <a:latin typeface="+mn-lt"/>
              </a:rPr>
              <a:t>w 2024 r., w ŚRODOWISKOWYCH DOMACH SAMOPOMOCY </a:t>
            </a:r>
            <a:br>
              <a:rPr lang="pl-PL" sz="2200" dirty="0">
                <a:latin typeface="+mn-lt"/>
              </a:rPr>
            </a:br>
            <a:r>
              <a:rPr lang="pl-PL" sz="2200" dirty="0">
                <a:latin typeface="+mn-lt"/>
              </a:rPr>
              <a:t>WOJEWÓDZTWA WARMIŃSKO-MAZURSKIEGO</a:t>
            </a:r>
            <a:br>
              <a:rPr lang="pl-PL" sz="2200" dirty="0">
                <a:latin typeface="+mn-lt"/>
              </a:rPr>
            </a:br>
            <a:endParaRPr lang="pl-PL" sz="2200" dirty="0"/>
          </a:p>
        </p:txBody>
      </p:sp>
      <p:sp>
        <p:nvSpPr>
          <p:cNvPr id="3" name="Symbol zastępczy zawartości 2">
            <a:extLst>
              <a:ext uri="{FF2B5EF4-FFF2-40B4-BE49-F238E27FC236}">
                <a16:creationId xmlns:a16="http://schemas.microsoft.com/office/drawing/2014/main" id="{C65E4709-0405-E5E3-A5B0-952A418B024C}"/>
              </a:ext>
            </a:extLst>
          </p:cNvPr>
          <p:cNvSpPr>
            <a:spLocks noGrp="1"/>
          </p:cNvSpPr>
          <p:nvPr>
            <p:ph idx="1"/>
          </p:nvPr>
        </p:nvSpPr>
        <p:spPr>
          <a:xfrm>
            <a:off x="1295401" y="2407920"/>
            <a:ext cx="9601196" cy="3590544"/>
          </a:xfrm>
        </p:spPr>
        <p:txBody>
          <a:bodyPr>
            <a:normAutofit fontScale="92500" lnSpcReduction="20000"/>
          </a:bodyPr>
          <a:lstStyle/>
          <a:p>
            <a:pPr algn="just"/>
            <a:r>
              <a:rPr lang="pl-PL" sz="2000" b="1" dirty="0"/>
              <a:t>Brak </a:t>
            </a:r>
            <a:r>
              <a:rPr lang="pl-PL" sz="2000" b="1" dirty="0">
                <a:solidFill>
                  <a:srgbClr val="000000"/>
                </a:solidFill>
                <a:effectLst/>
                <a:ea typeface="Calibri" panose="020F0502020204030204" pitchFamily="34" charset="0"/>
                <a:cs typeface="Calibri" panose="020F0502020204030204" pitchFamily="34" charset="0"/>
              </a:rPr>
              <a:t>wskaźnika zatrudnienia pracowników zespołu wspierająco-aktywizującego</a:t>
            </a:r>
          </a:p>
          <a:p>
            <a:pPr marL="0" indent="0" algn="just">
              <a:buNone/>
            </a:pPr>
            <a:r>
              <a:rPr lang="pl-PL" sz="1800" dirty="0">
                <a:effectLst/>
                <a:ea typeface="Arial Unicode MS"/>
              </a:rPr>
              <a:t>Wymogi</a:t>
            </a:r>
            <a:r>
              <a:rPr lang="pl-PL" sz="1800" dirty="0">
                <a:effectLst/>
                <a:ea typeface="Times New Roman" panose="02020603050405020304" pitchFamily="18" charset="0"/>
              </a:rPr>
              <a:t> § 12 rozporządzenia w sprawie śds stanowią, że wskaźnik zatrudnienia pracowników zespołu wspierająco–aktywizującego wynosi nie mniej niż 1 etat na:</a:t>
            </a:r>
          </a:p>
          <a:p>
            <a:pPr marL="0" lvl="0" indent="0" algn="just" fontAlgn="auto">
              <a:lnSpc>
                <a:spcPct val="115000"/>
              </a:lnSpc>
              <a:buNone/>
            </a:pPr>
            <a:r>
              <a:rPr lang="pl-PL" sz="1800" dirty="0">
                <a:effectLst/>
                <a:ea typeface="Times New Roman" panose="02020603050405020304" pitchFamily="18" charset="0"/>
              </a:rPr>
              <a:t>-    7 uczestników w domu typu A;</a:t>
            </a:r>
          </a:p>
          <a:p>
            <a:pPr lvl="0" algn="just" fontAlgn="auto">
              <a:lnSpc>
                <a:spcPct val="115000"/>
              </a:lnSpc>
              <a:buFontTx/>
              <a:buChar char="-"/>
            </a:pPr>
            <a:r>
              <a:rPr lang="pl-PL" sz="1800" dirty="0">
                <a:solidFill>
                  <a:schemeClr val="tx1"/>
                </a:solidFill>
                <a:effectLst/>
                <a:ea typeface="Times New Roman" panose="02020603050405020304" pitchFamily="18" charset="0"/>
              </a:rPr>
              <a:t>5  uczestników w domu typu B lub C;</a:t>
            </a:r>
          </a:p>
          <a:p>
            <a:pPr lvl="0" algn="just" fontAlgn="auto">
              <a:lnSpc>
                <a:spcPct val="115000"/>
              </a:lnSpc>
              <a:buFontTx/>
              <a:buChar char="-"/>
            </a:pPr>
            <a:r>
              <a:rPr lang="pl-PL" sz="1800" dirty="0">
                <a:solidFill>
                  <a:srgbClr val="000000"/>
                </a:solidFill>
                <a:effectLst/>
                <a:ea typeface="Calibri" panose="020F0502020204030204" pitchFamily="34" charset="0"/>
                <a:cs typeface="Calibri" panose="020F0502020204030204" pitchFamily="34" charset="0"/>
              </a:rPr>
              <a:t>3 uczestników, w przypadku uczestników z niepełnosprawnościami sprzężonymi lub spektrum autyzmu, będących uczestnikami domów typu A, B i C.</a:t>
            </a:r>
          </a:p>
          <a:p>
            <a:pPr marL="0" lvl="0" indent="0" algn="just">
              <a:lnSpc>
                <a:spcPct val="115000"/>
              </a:lnSpc>
              <a:spcAft>
                <a:spcPts val="800"/>
              </a:spcAft>
              <a:buNone/>
            </a:pPr>
            <a:r>
              <a:rPr lang="pl-PL" sz="1800" dirty="0">
                <a:effectLst/>
                <a:ea typeface="Times New Roman" panose="02020603050405020304" pitchFamily="18" charset="0"/>
                <a:cs typeface="Calibri" panose="020F0502020204030204" pitchFamily="34" charset="0"/>
              </a:rPr>
              <a:t>Jednocześnie, w przypadku uczestników z niepełnosprawnościami sprzężonymi lub spektrum autyzmu, będących uczestnikami śds typu A, B, C – wskaźnik zatrudnienia pracowników zespołu wspierająco–aktywizującego wynosi nie mniej niż 1 etat na 3 uczestników. W przypadku łączenia typów domów, wskaźnik zatrudnienia stosuje się odpowiednio do liczby uczestników każdego typu.</a:t>
            </a:r>
            <a:endParaRPr lang="pl-PL" sz="1800" dirty="0">
              <a:effectLst/>
              <a:ea typeface="Calibri" panose="020F0502020204030204" pitchFamily="34" charset="0"/>
              <a:cs typeface="Times New Roman" panose="02020603050405020304" pitchFamily="18" charset="0"/>
            </a:endParaRPr>
          </a:p>
          <a:p>
            <a:pPr algn="just"/>
            <a:endParaRPr lang="pl-PL" sz="2000" dirty="0">
              <a:effectLst/>
              <a:ea typeface="Calibri" panose="020F0502020204030204" pitchFamily="34" charset="0"/>
              <a:cs typeface="Times New Roman" panose="02020603050405020304" pitchFamily="18" charset="0"/>
            </a:endParaRPr>
          </a:p>
          <a:p>
            <a:pPr algn="just"/>
            <a:endParaRPr lang="pl-PL" sz="2000" kern="100" dirty="0">
              <a:effectLst/>
              <a:ea typeface="Times New Roman" panose="02020603050405020304" pitchFamily="18" charset="0"/>
              <a:cs typeface="Times New Roman" panose="02020603050405020304" pitchFamily="18" charset="0"/>
            </a:endParaRPr>
          </a:p>
          <a:p>
            <a:endParaRPr lang="pl-PL" dirty="0"/>
          </a:p>
        </p:txBody>
      </p:sp>
    </p:spTree>
    <p:extLst>
      <p:ext uri="{BB962C8B-B14F-4D97-AF65-F5344CB8AC3E}">
        <p14:creationId xmlns:p14="http://schemas.microsoft.com/office/powerpoint/2010/main" val="14329446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EC89000-21AC-8965-D132-14803D9B5B2D}"/>
              </a:ext>
            </a:extLst>
          </p:cNvPr>
          <p:cNvSpPr>
            <a:spLocks noGrp="1"/>
          </p:cNvSpPr>
          <p:nvPr>
            <p:ph type="title"/>
          </p:nvPr>
        </p:nvSpPr>
        <p:spPr/>
        <p:txBody>
          <a:bodyPr>
            <a:normAutofit fontScale="90000"/>
          </a:bodyPr>
          <a:lstStyle/>
          <a:p>
            <a:r>
              <a:rPr lang="pl-PL" sz="2400" dirty="0">
                <a:latin typeface="+mn-lt"/>
              </a:rPr>
              <a:t>WYNIKI KONTROLI PRZEPROWADZONYCH PRZEZ SŁUŻBY WOJEWODY </a:t>
            </a:r>
            <a:br>
              <a:rPr lang="pl-PL" sz="2400" dirty="0">
                <a:latin typeface="+mn-lt"/>
              </a:rPr>
            </a:br>
            <a:r>
              <a:rPr lang="pl-PL" sz="2400" dirty="0">
                <a:latin typeface="+mn-lt"/>
              </a:rPr>
              <a:t>w 2024 r., w ŚRODOWISKOWYCH DOMACH SAMOPOMOCY </a:t>
            </a:r>
            <a:br>
              <a:rPr lang="pl-PL" sz="2400" dirty="0">
                <a:latin typeface="+mn-lt"/>
              </a:rPr>
            </a:br>
            <a:r>
              <a:rPr lang="pl-PL" sz="2400" dirty="0">
                <a:latin typeface="+mn-lt"/>
              </a:rPr>
              <a:t>WOJEWÓDZTWA WARMIŃSKO-MAZURSKIEGO</a:t>
            </a:r>
            <a:br>
              <a:rPr lang="pl-PL" sz="2200" dirty="0">
                <a:latin typeface="+mn-lt"/>
              </a:rPr>
            </a:br>
            <a:endParaRPr lang="pl-PL" sz="2200" dirty="0"/>
          </a:p>
        </p:txBody>
      </p:sp>
      <p:sp>
        <p:nvSpPr>
          <p:cNvPr id="3" name="Symbol zastępczy zawartości 2">
            <a:extLst>
              <a:ext uri="{FF2B5EF4-FFF2-40B4-BE49-F238E27FC236}">
                <a16:creationId xmlns:a16="http://schemas.microsoft.com/office/drawing/2014/main" id="{00B9DADF-DAE0-E8A2-689A-4D0D189C4F1E}"/>
              </a:ext>
            </a:extLst>
          </p:cNvPr>
          <p:cNvSpPr>
            <a:spLocks noGrp="1"/>
          </p:cNvSpPr>
          <p:nvPr>
            <p:ph idx="1"/>
          </p:nvPr>
        </p:nvSpPr>
        <p:spPr>
          <a:xfrm>
            <a:off x="1210614" y="2434107"/>
            <a:ext cx="9685983" cy="3966693"/>
          </a:xfrm>
        </p:spPr>
        <p:txBody>
          <a:bodyPr>
            <a:normAutofit/>
          </a:bodyPr>
          <a:lstStyle/>
          <a:p>
            <a:pPr lvl="0" algn="just">
              <a:lnSpc>
                <a:spcPct val="115000"/>
              </a:lnSpc>
              <a:spcAft>
                <a:spcPts val="1200"/>
              </a:spcAft>
              <a:buSzPts val="1100"/>
              <a:buFont typeface="Wingdings" panose="05000000000000000000" pitchFamily="2" charset="2"/>
              <a:buChar char="§"/>
            </a:pPr>
            <a:r>
              <a:rPr lang="pl-PL" dirty="0">
                <a:ea typeface="Calibri" panose="020F0502020204030204" pitchFamily="34" charset="0"/>
                <a:cs typeface="Times New Roman" panose="02020603050405020304" pitchFamily="18" charset="0"/>
              </a:rPr>
              <a:t>Zapisy w Statucie, Regulaminie Organizacyjnym oraz Programach działalności ŚDS niezgodne w zakresie określenia typu Domu.</a:t>
            </a:r>
          </a:p>
          <a:p>
            <a:pPr lvl="0" algn="just">
              <a:lnSpc>
                <a:spcPct val="115000"/>
              </a:lnSpc>
              <a:spcAft>
                <a:spcPts val="1200"/>
              </a:spcAft>
              <a:buSzPts val="1100"/>
              <a:buFont typeface="Wingdings" panose="05000000000000000000" pitchFamily="2" charset="2"/>
              <a:buChar char="§"/>
            </a:pPr>
            <a:r>
              <a:rPr lang="pl-PL" dirty="0">
                <a:ea typeface="Calibri" panose="020F0502020204030204" pitchFamily="34" charset="0"/>
                <a:cs typeface="Times New Roman" panose="02020603050405020304" pitchFamily="18" charset="0"/>
              </a:rPr>
              <a:t>Brak zapisów w Regulaminie Organizacyjnym i Statucie dot. przeznaczenia typu Domu z uwzględnieniem osób z niepełnosprawnościami sprzężonymi lub spektrum autyzmu.</a:t>
            </a:r>
          </a:p>
          <a:p>
            <a:pPr lvl="0" algn="just">
              <a:lnSpc>
                <a:spcPct val="115000"/>
              </a:lnSpc>
              <a:spcAft>
                <a:spcPts val="1200"/>
              </a:spcAft>
              <a:buSzPts val="1100"/>
              <a:buFont typeface="Wingdings" panose="05000000000000000000" pitchFamily="2" charset="2"/>
              <a:buChar char="§"/>
            </a:pPr>
            <a:r>
              <a:rPr lang="pl-PL" dirty="0"/>
              <a:t>Brak aktualizacji dokumentów w zakresie dostosowania do kategorii osób        z niepełnosprawnością sprzężoną i spektrum autyzmu. W statucie nieaktualna liczba miejsc uczestników. </a:t>
            </a:r>
            <a:endParaRPr lang="pl-PL" sz="2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87646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400" dirty="0"/>
              <a:t>WYNIKI KONTROLI PRZEPROWADZONYCH PRZEZ SŁUŻBY WOJEWODY </a:t>
            </a:r>
            <a:br>
              <a:rPr lang="pl-PL" sz="2400" dirty="0"/>
            </a:br>
            <a:r>
              <a:rPr lang="pl-PL" sz="2400" dirty="0"/>
              <a:t>w 2024 r., w ŚRODOWISKOWYCH DOMACH SAMOPOMOCY </a:t>
            </a:r>
            <a:br>
              <a:rPr lang="pl-PL" sz="2400" dirty="0"/>
            </a:br>
            <a:r>
              <a:rPr lang="pl-PL" sz="2400" dirty="0"/>
              <a:t>WOJEWÓDZTWA WARMIŃSKO-MAZURSKIEGO</a:t>
            </a:r>
            <a:br>
              <a:rPr lang="pl-PL" sz="2200" dirty="0"/>
            </a:br>
            <a:endParaRPr lang="pl-PL" sz="2400" dirty="0"/>
          </a:p>
        </p:txBody>
      </p:sp>
      <p:sp>
        <p:nvSpPr>
          <p:cNvPr id="3" name="Symbol zastępczy zawartości 2"/>
          <p:cNvSpPr>
            <a:spLocks noGrp="1"/>
          </p:cNvSpPr>
          <p:nvPr>
            <p:ph idx="1"/>
          </p:nvPr>
        </p:nvSpPr>
        <p:spPr/>
        <p:txBody>
          <a:bodyPr>
            <a:normAutofit lnSpcReduction="10000"/>
          </a:bodyPr>
          <a:lstStyle/>
          <a:p>
            <a:pPr algn="just"/>
            <a:r>
              <a:rPr lang="pl-PL" dirty="0"/>
              <a:t>Brak w programach działalności ŚDS zapisów w zakresie wskazania przewidywanych działań dla uczestników ze spektrum autyzmu lub niepełnosprawnościami sprzężonymi.</a:t>
            </a:r>
          </a:p>
          <a:p>
            <a:pPr algn="just"/>
            <a:r>
              <a:rPr lang="pl-PL" dirty="0"/>
              <a:t>Brak potwierdzenia przesłania sprawozdania z działalności Domu w roku budżetowym jednostce prowadzącej, zgodnie z </a:t>
            </a:r>
            <a:r>
              <a:rPr lang="pl-PL" sz="2000" dirty="0">
                <a:latin typeface="Arial"/>
                <a:cs typeface="Arial"/>
              </a:rPr>
              <a:t>§</a:t>
            </a:r>
            <a:r>
              <a:rPr lang="pl-PL" dirty="0"/>
              <a:t> 25 ust. 3 rozporządzenia    w sprawie śds.</a:t>
            </a:r>
          </a:p>
          <a:p>
            <a:pPr algn="just"/>
            <a:r>
              <a:rPr lang="pl-PL" dirty="0"/>
              <a:t>Brak podpisu opiekuna prawnego w indywidualnym planie postępowania wspierająco-aktywizującego uczestnika ubezwłasnowolnionego całkowicie.</a:t>
            </a:r>
          </a:p>
          <a:p>
            <a:endParaRPr lang="pl-PL" dirty="0"/>
          </a:p>
        </p:txBody>
      </p:sp>
    </p:spTree>
    <p:extLst>
      <p:ext uri="{BB962C8B-B14F-4D97-AF65-F5344CB8AC3E}">
        <p14:creationId xmlns:p14="http://schemas.microsoft.com/office/powerpoint/2010/main" val="34340553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400" dirty="0"/>
              <a:t>WYNIKI KONTROLI PRZEPROWADZONYCH PRZEZ SŁUŻBY WOJEWODY </a:t>
            </a:r>
            <a:br>
              <a:rPr lang="pl-PL" sz="2400" dirty="0"/>
            </a:br>
            <a:r>
              <a:rPr lang="pl-PL" sz="2400" dirty="0"/>
              <a:t>w 2024 r., w ŚRODOWISKOWYCH DOMACH SAMOPOMOCY </a:t>
            </a:r>
            <a:br>
              <a:rPr lang="pl-PL" sz="2400" dirty="0"/>
            </a:br>
            <a:r>
              <a:rPr lang="pl-PL" sz="2400" dirty="0"/>
              <a:t>WOJEWÓDZTWA WARMIŃSKO-MAZURSKIEGO</a:t>
            </a:r>
            <a:br>
              <a:rPr lang="pl-PL" sz="2200" dirty="0"/>
            </a:br>
            <a:endParaRPr lang="pl-PL" sz="2400" dirty="0"/>
          </a:p>
        </p:txBody>
      </p:sp>
      <p:sp>
        <p:nvSpPr>
          <p:cNvPr id="3" name="Symbol zastępczy zawartości 2"/>
          <p:cNvSpPr>
            <a:spLocks noGrp="1"/>
          </p:cNvSpPr>
          <p:nvPr>
            <p:ph idx="1"/>
          </p:nvPr>
        </p:nvSpPr>
        <p:spPr>
          <a:xfrm>
            <a:off x="1210614" y="2408349"/>
            <a:ext cx="9685983" cy="3837905"/>
          </a:xfrm>
        </p:spPr>
        <p:txBody>
          <a:bodyPr>
            <a:normAutofit/>
          </a:bodyPr>
          <a:lstStyle/>
          <a:p>
            <a:pPr algn="just"/>
            <a:r>
              <a:rPr lang="pl-PL" dirty="0"/>
              <a:t>W dokumencie, w którym dokonywano ocen uczestników (odnotowano ocenę początkową oraz ocenę dokonaną po 2 miesiącach funkcjonowania uczestników w Domu), brak było daty i podpisu osób sporządzających ocenę. </a:t>
            </a:r>
          </a:p>
          <a:p>
            <a:pPr algn="just"/>
            <a:r>
              <a:rPr lang="pl-PL" dirty="0"/>
              <a:t>W dokumentacji indywidualnych planów postępowania wspierająco-aktywizującego brak było podpisów uczestników i pracowników ZW-A. </a:t>
            </a:r>
          </a:p>
          <a:p>
            <a:pPr algn="just"/>
            <a:r>
              <a:rPr lang="pl-PL" dirty="0"/>
              <a:t>Brak dokumentowania pracy pracowników ŚDS, na bieżąco, jak również nie zawsze opatrywali ją podpisem i datą. </a:t>
            </a:r>
          </a:p>
          <a:p>
            <a:pPr algn="just"/>
            <a:endParaRPr lang="pl-PL" dirty="0"/>
          </a:p>
        </p:txBody>
      </p:sp>
    </p:spTree>
    <p:extLst>
      <p:ext uri="{BB962C8B-B14F-4D97-AF65-F5344CB8AC3E}">
        <p14:creationId xmlns:p14="http://schemas.microsoft.com/office/powerpoint/2010/main" val="3324856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11F6F3-050E-CCDF-512D-8A35C920DD4B}"/>
              </a:ext>
            </a:extLst>
          </p:cNvPr>
          <p:cNvSpPr>
            <a:spLocks noGrp="1"/>
          </p:cNvSpPr>
          <p:nvPr>
            <p:ph type="title"/>
          </p:nvPr>
        </p:nvSpPr>
        <p:spPr/>
        <p:txBody>
          <a:bodyPr>
            <a:normAutofit fontScale="90000"/>
          </a:bodyPr>
          <a:lstStyle/>
          <a:p>
            <a:r>
              <a:rPr lang="pl-PL" sz="2400" dirty="0">
                <a:latin typeface="+mn-lt"/>
              </a:rPr>
              <a:t>WYNIKI KONTROLI PRZEPROWADZONYCH PRZEZ SŁUŻBY WOJEWODY </a:t>
            </a:r>
            <a:br>
              <a:rPr lang="pl-PL" sz="2400" dirty="0">
                <a:latin typeface="+mn-lt"/>
              </a:rPr>
            </a:br>
            <a:r>
              <a:rPr lang="pl-PL" sz="2400" dirty="0">
                <a:latin typeface="+mn-lt"/>
              </a:rPr>
              <a:t>w 2024 r., w ŚRODOWISKOWYCH DOMACH SAMOPOMOCY </a:t>
            </a:r>
            <a:br>
              <a:rPr lang="pl-PL" sz="2400" dirty="0">
                <a:latin typeface="+mn-lt"/>
              </a:rPr>
            </a:br>
            <a:r>
              <a:rPr lang="pl-PL" sz="2400" dirty="0">
                <a:latin typeface="+mn-lt"/>
              </a:rPr>
              <a:t>WOJEWÓDZTWA WARMIŃSKO-MAZURSKIEGO</a:t>
            </a:r>
            <a:br>
              <a:rPr lang="pl-PL" sz="2400" dirty="0">
                <a:latin typeface="+mn-lt"/>
              </a:rPr>
            </a:br>
            <a:endParaRPr lang="pl-PL" sz="2400" dirty="0"/>
          </a:p>
        </p:txBody>
      </p:sp>
      <p:sp>
        <p:nvSpPr>
          <p:cNvPr id="3" name="Symbol zastępczy zawartości 2">
            <a:extLst>
              <a:ext uri="{FF2B5EF4-FFF2-40B4-BE49-F238E27FC236}">
                <a16:creationId xmlns:a16="http://schemas.microsoft.com/office/drawing/2014/main" id="{7146D7F2-B6C2-FA15-AB4A-E29D87634F46}"/>
              </a:ext>
            </a:extLst>
          </p:cNvPr>
          <p:cNvSpPr>
            <a:spLocks noGrp="1"/>
          </p:cNvSpPr>
          <p:nvPr>
            <p:ph idx="1"/>
          </p:nvPr>
        </p:nvSpPr>
        <p:spPr>
          <a:xfrm>
            <a:off x="1210614" y="2446986"/>
            <a:ext cx="9685983" cy="3799268"/>
          </a:xfrm>
        </p:spPr>
        <p:txBody>
          <a:bodyPr>
            <a:normAutofit lnSpcReduction="10000"/>
          </a:bodyPr>
          <a:lstStyle/>
          <a:p>
            <a:pPr algn="just"/>
            <a:r>
              <a:rPr lang="pl-PL" dirty="0"/>
              <a:t>Przekroczenie terminu omówienia realizacji IPPW-A przez ZW-A. </a:t>
            </a:r>
          </a:p>
          <a:p>
            <a:pPr algn="just"/>
            <a:r>
              <a:rPr lang="pl-PL" dirty="0"/>
              <a:t> W dziennikach zajęć brak imion i nazwisk uczestników (wpisywano inicjały imion).</a:t>
            </a:r>
          </a:p>
          <a:p>
            <a:pPr algn="just"/>
            <a:r>
              <a:rPr lang="pl-PL" dirty="0"/>
              <a:t>W dziennikach, brak odnotowywania sposobu realizacji prowadzonych zajęć, oraz brak zapisów dot. sposobu realizacji zajęć, brak wpisania godzin zajęć, brak tematyki zajęć, brak ewentualnych uwag o realizacji zajęć i aktywności uczestników.</a:t>
            </a:r>
          </a:p>
          <a:p>
            <a:pPr algn="just"/>
            <a:r>
              <a:rPr lang="pl-PL" dirty="0"/>
              <a:t>Rozbieżności pomiędzy podpisami ZW-A przy ocenie IPPW-A, a podpisami w protokole z posiedzenia ZW-A, na którym omówiono ocenę realizacji plan.</a:t>
            </a:r>
          </a:p>
        </p:txBody>
      </p:sp>
    </p:spTree>
    <p:extLst>
      <p:ext uri="{BB962C8B-B14F-4D97-AF65-F5344CB8AC3E}">
        <p14:creationId xmlns:p14="http://schemas.microsoft.com/office/powerpoint/2010/main" val="40694176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400" dirty="0"/>
              <a:t>WYNIKI KONTROLI PRZEPROWADZONYCH PRZEZ SŁUŻBY WOJEWODY </a:t>
            </a:r>
            <a:br>
              <a:rPr lang="pl-PL" sz="2400" dirty="0"/>
            </a:br>
            <a:r>
              <a:rPr lang="pl-PL" sz="2400" dirty="0"/>
              <a:t>w 2024 r., w ŚRODOWISKOWYCH DOMACH SAMOPOMOCY </a:t>
            </a:r>
            <a:br>
              <a:rPr lang="pl-PL" sz="2400" dirty="0"/>
            </a:br>
            <a:r>
              <a:rPr lang="pl-PL" sz="2400" dirty="0"/>
              <a:t>WOJEWÓDZTWA WARMIŃSKO-MAZURSKIEGO</a:t>
            </a:r>
            <a:br>
              <a:rPr lang="pl-PL" sz="2400" dirty="0"/>
            </a:br>
            <a:endParaRPr lang="pl-PL" sz="2400" dirty="0"/>
          </a:p>
        </p:txBody>
      </p:sp>
      <p:sp>
        <p:nvSpPr>
          <p:cNvPr id="3" name="Symbol zastępczy zawartości 2"/>
          <p:cNvSpPr>
            <a:spLocks noGrp="1"/>
          </p:cNvSpPr>
          <p:nvPr>
            <p:ph idx="1"/>
          </p:nvPr>
        </p:nvSpPr>
        <p:spPr/>
        <p:txBody>
          <a:bodyPr/>
          <a:lstStyle/>
          <a:p>
            <a:pPr algn="just"/>
            <a:r>
              <a:rPr lang="pl-PL" dirty="0"/>
              <a:t>Brak diagnozy wskazującej na potrzeby uczestnika do realizacji planu            w określonych obszarach jego funkcjonowania. </a:t>
            </a:r>
          </a:p>
          <a:p>
            <a:pPr algn="just"/>
            <a:r>
              <a:rPr lang="pl-PL" dirty="0"/>
              <a:t>Brak wskazania okresu realizacji w IPPW-A.   </a:t>
            </a:r>
          </a:p>
          <a:p>
            <a:pPr algn="just"/>
            <a:r>
              <a:rPr lang="pl-PL" dirty="0"/>
              <a:t>Brak możliwości ustalenia, czy IPPW-A został opracowany przez zespół wspierająco-aktywizujący.                                                                       </a:t>
            </a:r>
          </a:p>
          <a:p>
            <a:pPr algn="just"/>
            <a:r>
              <a:rPr lang="pl-PL" dirty="0"/>
              <a:t>IPPW-A sporządzono po złożeniu wniosku do Powiatowego Centrum Pomocy Rodzinie o wydanie decyzji kierującej do Domu. </a:t>
            </a:r>
          </a:p>
        </p:txBody>
      </p:sp>
    </p:spTree>
    <p:extLst>
      <p:ext uri="{BB962C8B-B14F-4D97-AF65-F5344CB8AC3E}">
        <p14:creationId xmlns:p14="http://schemas.microsoft.com/office/powerpoint/2010/main" val="1222541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dirty="0"/>
              <a:t>ZMIANY WYTYCZNYCH WOJEWODY </a:t>
            </a:r>
            <a:br>
              <a:rPr lang="pl-PL" sz="2400" b="1" dirty="0"/>
            </a:br>
            <a:r>
              <a:rPr lang="pl-PL" sz="2400" b="1" dirty="0"/>
              <a:t>WARMIŃSKO-MAZURSKIEGO</a:t>
            </a:r>
            <a:endParaRPr lang="pl-PL" sz="2400" dirty="0"/>
          </a:p>
        </p:txBody>
      </p:sp>
      <p:sp>
        <p:nvSpPr>
          <p:cNvPr id="3" name="Symbol zastępczy zawartości 2"/>
          <p:cNvSpPr>
            <a:spLocks noGrp="1"/>
          </p:cNvSpPr>
          <p:nvPr>
            <p:ph idx="1"/>
          </p:nvPr>
        </p:nvSpPr>
        <p:spPr>
          <a:xfrm>
            <a:off x="1262130" y="2421229"/>
            <a:ext cx="9634467" cy="3940934"/>
          </a:xfrm>
        </p:spPr>
        <p:txBody>
          <a:bodyPr>
            <a:noAutofit/>
          </a:bodyPr>
          <a:lstStyle/>
          <a:p>
            <a:pPr algn="just"/>
            <a:endParaRPr lang="pl-PL" dirty="0">
              <a:cs typeface="Times New Roman"/>
            </a:endParaRPr>
          </a:p>
          <a:p>
            <a:pPr algn="just"/>
            <a:r>
              <a:rPr lang="pl-PL" dirty="0">
                <a:cs typeface="Times New Roman"/>
              </a:rPr>
              <a:t>§6. Środowiskowy Dom Samopomoc , zgodnie z § 19 rozporządzenia, może prowadzić zajęcia klubowe w ramach działalności domu, przeznaczone dla osób oczekujących na przyjęcie do domu oraz byłych uczestników. Zajęcia klubowe prowadzone są w ramach bieżącej działalności ŚDS, za zgodą kierownika domu, w wyznaczonych przez niego dniach i godzinach, które powinny zostać określone zarządzeniem dyrektora/kierownika Domu.</a:t>
            </a:r>
            <a:endParaRPr lang="pl-PL" dirty="0"/>
          </a:p>
          <a:p>
            <a:pPr marL="0" indent="0">
              <a:buNone/>
            </a:pPr>
            <a:endParaRPr lang="pl-PL" dirty="0"/>
          </a:p>
        </p:txBody>
      </p:sp>
    </p:spTree>
    <p:extLst>
      <p:ext uri="{BB962C8B-B14F-4D97-AF65-F5344CB8AC3E}">
        <p14:creationId xmlns:p14="http://schemas.microsoft.com/office/powerpoint/2010/main" val="32468765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8978A2-E56E-3CF1-0005-78536CB646E0}"/>
              </a:ext>
            </a:extLst>
          </p:cNvPr>
          <p:cNvSpPr>
            <a:spLocks noGrp="1"/>
          </p:cNvSpPr>
          <p:nvPr>
            <p:ph type="title"/>
          </p:nvPr>
        </p:nvSpPr>
        <p:spPr/>
        <p:txBody>
          <a:bodyPr>
            <a:noAutofit/>
          </a:bodyPr>
          <a:lstStyle/>
          <a:p>
            <a:r>
              <a:rPr lang="pl-PL" sz="2200" dirty="0">
                <a:latin typeface="+mn-lt"/>
              </a:rPr>
              <a:t>WYNIKI KONTROLI PRZEPROWADZONYCH PRZEZ SŁUŻBY WOJEWODY </a:t>
            </a:r>
            <a:br>
              <a:rPr lang="pl-PL" sz="2200" dirty="0">
                <a:latin typeface="+mn-lt"/>
              </a:rPr>
            </a:br>
            <a:r>
              <a:rPr lang="pl-PL" sz="2200" dirty="0">
                <a:latin typeface="+mn-lt"/>
              </a:rPr>
              <a:t>w 2024 r., w ŚRODOWISKOWYCH DOMACH SAMOPOMOCY </a:t>
            </a:r>
            <a:br>
              <a:rPr lang="pl-PL" sz="2200" dirty="0">
                <a:latin typeface="+mn-lt"/>
              </a:rPr>
            </a:br>
            <a:r>
              <a:rPr lang="pl-PL" sz="2200" dirty="0">
                <a:latin typeface="+mn-lt"/>
              </a:rPr>
              <a:t>WOJEWÓDZTWA WARMIŃSKO-MAZURSKIEGO</a:t>
            </a:r>
            <a:br>
              <a:rPr lang="pl-PL" sz="2200" dirty="0">
                <a:latin typeface="+mn-lt"/>
              </a:rPr>
            </a:br>
            <a:endParaRPr lang="pl-PL" sz="2200" dirty="0"/>
          </a:p>
        </p:txBody>
      </p:sp>
      <p:sp>
        <p:nvSpPr>
          <p:cNvPr id="3" name="Symbol zastępczy zawartości 2">
            <a:extLst>
              <a:ext uri="{FF2B5EF4-FFF2-40B4-BE49-F238E27FC236}">
                <a16:creationId xmlns:a16="http://schemas.microsoft.com/office/drawing/2014/main" id="{91E03086-DD87-0E49-B94D-BAF2D4630E11}"/>
              </a:ext>
            </a:extLst>
          </p:cNvPr>
          <p:cNvSpPr>
            <a:spLocks noGrp="1"/>
          </p:cNvSpPr>
          <p:nvPr>
            <p:ph idx="1"/>
          </p:nvPr>
        </p:nvSpPr>
        <p:spPr/>
        <p:txBody>
          <a:bodyPr>
            <a:normAutofit lnSpcReduction="10000"/>
          </a:bodyPr>
          <a:lstStyle/>
          <a:p>
            <a:pPr algn="just">
              <a:buFont typeface="Arial" panose="020B0604020202020204" pitchFamily="34" charset="0"/>
              <a:buChar char="•"/>
            </a:pPr>
            <a:r>
              <a:rPr lang="pl-PL" b="1" dirty="0"/>
              <a:t>Brak</a:t>
            </a:r>
            <a:r>
              <a:rPr lang="pl-PL" dirty="0"/>
              <a:t> </a:t>
            </a:r>
            <a:r>
              <a:rPr lang="pl-PL" b="1" dirty="0">
                <a:solidFill>
                  <a:srgbClr val="000000"/>
                </a:solidFill>
                <a:effectLst/>
                <a:ea typeface="Calibri" panose="020F0502020204030204" pitchFamily="34" charset="0"/>
                <a:cs typeface="Calibri" panose="020F0502020204030204" pitchFamily="34" charset="0"/>
              </a:rPr>
              <a:t>możliwości korzystania z zajęć przez co najmniej 6 godzin dziennie.</a:t>
            </a:r>
            <a:endParaRPr lang="pl-PL" b="1" dirty="0">
              <a:solidFill>
                <a:srgbClr val="000000"/>
              </a:solidFill>
              <a:ea typeface="Calibri" panose="020F0502020204030204" pitchFamily="34" charset="0"/>
              <a:cs typeface="Times New Roman" panose="02020603050405020304" pitchFamily="18" charset="0"/>
            </a:endParaRPr>
          </a:p>
          <a:p>
            <a:pPr marL="0" indent="0" algn="just">
              <a:buNone/>
            </a:pPr>
            <a:r>
              <a:rPr lang="pl-PL" dirty="0">
                <a:effectLst/>
                <a:ea typeface="Times New Roman" panose="02020603050405020304" pitchFamily="18" charset="0"/>
                <a:cs typeface="Calibri" panose="020F0502020204030204" pitchFamily="34" charset="0"/>
              </a:rPr>
              <a:t>Zgodnie z § 6 ust. 1 rozporządzenia w sprawie śds, dom działa co najmniej       5 dni w tygodniu po 8 godzin dziennie, w tym co najmniej przez 6 godzin dziennie są prowadzone zajęcia z uczestnikami (…).</a:t>
            </a:r>
          </a:p>
          <a:p>
            <a:pPr algn="just">
              <a:buFont typeface="Arial" panose="020B0604020202020204" pitchFamily="34" charset="0"/>
              <a:buChar char="•"/>
            </a:pPr>
            <a:r>
              <a:rPr lang="pl-PL" dirty="0"/>
              <a:t>Porozumienia z ościennymi Gminami zawierały nieaktualne dane w zakresie funkcjonowania Domu (dot. funkcjonowania w strukturze Miejskiego Ośrodka Pomocy Społecznej).</a:t>
            </a:r>
            <a:endParaRPr lang="pl-PL" dirty="0">
              <a:effectLst/>
              <a:ea typeface="Times New Roman" panose="02020603050405020304" pitchFamily="18" charset="0"/>
              <a:cs typeface="Calibri" panose="020F0502020204030204" pitchFamily="34" charset="0"/>
            </a:endParaRPr>
          </a:p>
          <a:p>
            <a:pPr marL="0" indent="0" algn="just">
              <a:buNone/>
            </a:pPr>
            <a:endParaRPr lang="pl-PL" dirty="0">
              <a:effectLst/>
              <a:ea typeface="Times New Roman" panose="02020603050405020304" pitchFamily="18" charset="0"/>
              <a:cs typeface="Calibri" panose="020F0502020204030204" pitchFamily="34" charset="0"/>
            </a:endParaRPr>
          </a:p>
          <a:p>
            <a:pPr marL="0" indent="0">
              <a:buNone/>
            </a:pPr>
            <a:endParaRPr lang="pl-PL" dirty="0">
              <a:effectLst/>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p14="http://schemas.microsoft.com/office/powerpoint/2010/main" val="7546939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3CB206-4F32-41BA-1D41-F19332889CD0}"/>
              </a:ext>
            </a:extLst>
          </p:cNvPr>
          <p:cNvSpPr>
            <a:spLocks noGrp="1"/>
          </p:cNvSpPr>
          <p:nvPr>
            <p:ph type="title"/>
          </p:nvPr>
        </p:nvSpPr>
        <p:spPr/>
        <p:txBody>
          <a:bodyPr>
            <a:noAutofit/>
          </a:bodyPr>
          <a:lstStyle/>
          <a:p>
            <a:r>
              <a:rPr lang="pl-PL" sz="2200" dirty="0">
                <a:latin typeface="+mn-lt"/>
              </a:rPr>
              <a:t>WYNIKI KONTROLI PRZEPROWADZONYCH PRZEZ SŁUŻBY WOJEWODY </a:t>
            </a:r>
            <a:br>
              <a:rPr lang="pl-PL" sz="2200" dirty="0">
                <a:latin typeface="+mn-lt"/>
              </a:rPr>
            </a:br>
            <a:r>
              <a:rPr lang="pl-PL" sz="2200" dirty="0">
                <a:latin typeface="+mn-lt"/>
              </a:rPr>
              <a:t>w 2024 r., w ŚRODOWISKOWYCH DOMACH SAMOPOMOCY </a:t>
            </a:r>
            <a:br>
              <a:rPr lang="pl-PL" sz="2200" dirty="0">
                <a:latin typeface="+mn-lt"/>
              </a:rPr>
            </a:br>
            <a:r>
              <a:rPr lang="pl-PL" sz="2200" dirty="0">
                <a:latin typeface="+mn-lt"/>
              </a:rPr>
              <a:t>WOJEWÓDZTWA WARMIŃSKO-MAZURSKIEGO</a:t>
            </a:r>
            <a:br>
              <a:rPr lang="pl-PL" sz="2200" dirty="0">
                <a:latin typeface="+mn-lt"/>
              </a:rPr>
            </a:br>
            <a:endParaRPr lang="pl-PL" sz="2200" dirty="0"/>
          </a:p>
        </p:txBody>
      </p:sp>
      <p:sp>
        <p:nvSpPr>
          <p:cNvPr id="3" name="Symbol zastępczy zawartości 2">
            <a:extLst>
              <a:ext uri="{FF2B5EF4-FFF2-40B4-BE49-F238E27FC236}">
                <a16:creationId xmlns:a16="http://schemas.microsoft.com/office/drawing/2014/main" id="{8F01F4AD-CAC2-6CF0-A518-9509F2C7B9A3}"/>
              </a:ext>
            </a:extLst>
          </p:cNvPr>
          <p:cNvSpPr>
            <a:spLocks noGrp="1"/>
          </p:cNvSpPr>
          <p:nvPr>
            <p:ph idx="1"/>
          </p:nvPr>
        </p:nvSpPr>
        <p:spPr/>
        <p:txBody>
          <a:bodyPr>
            <a:normAutofit/>
          </a:bodyPr>
          <a:lstStyle/>
          <a:p>
            <a:pPr algn="just"/>
            <a:endParaRPr lang="pl-PL" dirty="0"/>
          </a:p>
          <a:p>
            <a:pPr algn="just"/>
            <a:r>
              <a:rPr lang="pl-PL" dirty="0"/>
              <a:t>Brak kwalifikacji zawodowych na stanowisku terapeuty zajęciowego, instruktora terapii zajęciowej, opiekuna, pracownika socjalnego.</a:t>
            </a:r>
          </a:p>
          <a:p>
            <a:pPr algn="just"/>
            <a:r>
              <a:rPr lang="pl-PL" dirty="0"/>
              <a:t>Brak uprawnień w kwalifikacji dwóch uczestników do podwyższonej dotacji o której mowa w art. 51c ust. 5 u.p.s. Uczestnicy, objęci programem „Za życiem” nie spełniali warunków do otrzymania podwyższonej dotacji.</a:t>
            </a:r>
          </a:p>
          <a:p>
            <a:pPr algn="just"/>
            <a:endParaRPr lang="pl-PL" dirty="0"/>
          </a:p>
        </p:txBody>
      </p:sp>
    </p:spTree>
    <p:extLst>
      <p:ext uri="{BB962C8B-B14F-4D97-AF65-F5344CB8AC3E}">
        <p14:creationId xmlns:p14="http://schemas.microsoft.com/office/powerpoint/2010/main" val="3602238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400" dirty="0"/>
              <a:t>WYNIKI KONTROLI PRZEPROWADZONYCH PRZEZ SŁUŻBY WOJEWODY </a:t>
            </a:r>
            <a:br>
              <a:rPr lang="pl-PL" sz="2400" dirty="0"/>
            </a:br>
            <a:r>
              <a:rPr lang="pl-PL" sz="2400" dirty="0"/>
              <a:t>w 2024 r., w ŚRODOWISKOWYCH DOMACH SAMOPOMOCY </a:t>
            </a:r>
            <a:br>
              <a:rPr lang="pl-PL" sz="2400" dirty="0"/>
            </a:br>
            <a:r>
              <a:rPr lang="pl-PL" sz="2400" dirty="0"/>
              <a:t>WOJEWÓDZTWA WARMIŃSKO-MAZURSKIEGO</a:t>
            </a:r>
            <a:br>
              <a:rPr lang="pl-PL" sz="2400" dirty="0"/>
            </a:br>
            <a:endParaRPr lang="pl-PL" sz="2400" dirty="0"/>
          </a:p>
        </p:txBody>
      </p:sp>
      <p:sp>
        <p:nvSpPr>
          <p:cNvPr id="3" name="Symbol zastępczy zawartości 2"/>
          <p:cNvSpPr>
            <a:spLocks noGrp="1"/>
          </p:cNvSpPr>
          <p:nvPr>
            <p:ph idx="1"/>
          </p:nvPr>
        </p:nvSpPr>
        <p:spPr/>
        <p:txBody>
          <a:bodyPr>
            <a:normAutofit lnSpcReduction="10000"/>
          </a:bodyPr>
          <a:lstStyle/>
          <a:p>
            <a:pPr algn="just"/>
            <a:r>
              <a:rPr lang="pl-PL" dirty="0"/>
              <a:t>Ewidencja obecności uczestników Domu nie pokrywała się z meldunkiem miesięcznym przekazanym do Wydziału Polityki Społecznej w Olsztynie.</a:t>
            </a:r>
          </a:p>
          <a:p>
            <a:pPr algn="just"/>
            <a:r>
              <a:rPr lang="pl-PL" dirty="0"/>
              <a:t>Ewidencje obecności uczestników Domu zawierały m.in. puste pola. W miejscu podpisu uczestnika w danym dniu brak było podpisu, bądź oznaczenia jego nieobecności oraz Uczestnicy podpisywali się na liście obecności w rubryce innego uczestnika, ewidencja nie zawierała wyjaśnień, co do omyłkowych wpisów. W ewidencji dokonywano skreśleń nazwisk, po czym okazywało się, że osoba skreślona uczestniczyła w zajęciach. Nieprawidłowo obliczano obecności, używano korektora. </a:t>
            </a:r>
          </a:p>
        </p:txBody>
      </p:sp>
    </p:spTree>
    <p:extLst>
      <p:ext uri="{BB962C8B-B14F-4D97-AF65-F5344CB8AC3E}">
        <p14:creationId xmlns:p14="http://schemas.microsoft.com/office/powerpoint/2010/main" val="5707554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400" dirty="0"/>
              <a:t>WYNIKI KONTROLI PRZEPROWADZONYCH PRZEZ SŁUŻBY WOJEWODY </a:t>
            </a:r>
            <a:br>
              <a:rPr lang="pl-PL" sz="2400" dirty="0"/>
            </a:br>
            <a:r>
              <a:rPr lang="pl-PL" sz="2400" dirty="0"/>
              <a:t>w 2024 r., w ŚRODOWISKOWYCH DOMACH SAMOPOMOCY </a:t>
            </a:r>
            <a:br>
              <a:rPr lang="pl-PL" sz="2400" dirty="0"/>
            </a:br>
            <a:r>
              <a:rPr lang="pl-PL" sz="2400" dirty="0"/>
              <a:t>WOJEWÓDZTWA WARMIŃSKO-MAZURSKIEGO</a:t>
            </a:r>
            <a:br>
              <a:rPr lang="pl-PL" sz="2400" dirty="0"/>
            </a:br>
            <a:endParaRPr lang="pl-PL" sz="2400" dirty="0"/>
          </a:p>
        </p:txBody>
      </p:sp>
      <p:sp>
        <p:nvSpPr>
          <p:cNvPr id="3" name="Symbol zastępczy zawartości 2"/>
          <p:cNvSpPr>
            <a:spLocks noGrp="1"/>
          </p:cNvSpPr>
          <p:nvPr>
            <p:ph idx="1"/>
          </p:nvPr>
        </p:nvSpPr>
        <p:spPr/>
        <p:txBody>
          <a:bodyPr/>
          <a:lstStyle/>
          <a:p>
            <a:pPr algn="just"/>
            <a:r>
              <a:rPr lang="pl-PL" dirty="0"/>
              <a:t>Brak zapewnienia bezpieczeństwa osobie będącej pod wpływem alkoholu, która nie była agresywna i nie wymagała interwencji policji - nakazano jej opuszczenie ŚDS.</a:t>
            </a:r>
          </a:p>
          <a:p>
            <a:pPr algn="just"/>
            <a:r>
              <a:rPr lang="pl-PL" dirty="0"/>
              <a:t>Posiłek zapewniany przez jednostkę w ramach treningu kulinarnego nie zawsze był posiłkiem gorącym.</a:t>
            </a:r>
          </a:p>
          <a:p>
            <a:pPr algn="just"/>
            <a:r>
              <a:rPr lang="pl-PL" dirty="0"/>
              <a:t>Nieprawidłowości w wydatkowaniu dotacji na szkolenia.</a:t>
            </a:r>
          </a:p>
          <a:p>
            <a:pPr algn="just"/>
            <a:endParaRPr lang="pl-PL" dirty="0"/>
          </a:p>
        </p:txBody>
      </p:sp>
    </p:spTree>
    <p:extLst>
      <p:ext uri="{BB962C8B-B14F-4D97-AF65-F5344CB8AC3E}">
        <p14:creationId xmlns:p14="http://schemas.microsoft.com/office/powerpoint/2010/main" val="420471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C33D72-39E3-79C2-0787-D9E8C4501A23}"/>
              </a:ext>
            </a:extLst>
          </p:cNvPr>
          <p:cNvSpPr>
            <a:spLocks noGrp="1"/>
          </p:cNvSpPr>
          <p:nvPr>
            <p:ph type="title"/>
          </p:nvPr>
        </p:nvSpPr>
        <p:spPr/>
        <p:txBody>
          <a:bodyPr>
            <a:normAutofit/>
          </a:bodyPr>
          <a:lstStyle/>
          <a:p>
            <a:r>
              <a:rPr lang="pl-PL" sz="2400" b="1" dirty="0"/>
              <a:t>Odpowiedzi na przesłane pytania:</a:t>
            </a:r>
          </a:p>
        </p:txBody>
      </p:sp>
      <p:sp>
        <p:nvSpPr>
          <p:cNvPr id="3" name="Symbol zastępczy zawartości 2">
            <a:extLst>
              <a:ext uri="{FF2B5EF4-FFF2-40B4-BE49-F238E27FC236}">
                <a16:creationId xmlns:a16="http://schemas.microsoft.com/office/drawing/2014/main" id="{B096D313-96DF-713F-0373-86BF4161F3B2}"/>
              </a:ext>
            </a:extLst>
          </p:cNvPr>
          <p:cNvSpPr>
            <a:spLocks noGrp="1"/>
          </p:cNvSpPr>
          <p:nvPr>
            <p:ph idx="1"/>
          </p:nvPr>
        </p:nvSpPr>
        <p:spPr/>
        <p:txBody>
          <a:bodyPr>
            <a:normAutofit fontScale="92500" lnSpcReduction="10000"/>
          </a:bodyPr>
          <a:lstStyle/>
          <a:p>
            <a:pPr algn="just"/>
            <a:r>
              <a:rPr lang="pl-PL" sz="2000" dirty="0"/>
              <a:t>Czy Urząd Wojewódzki przewiduje w roku bieżącym bądź przyszłym udzielanie dofinansowań do zakupu auta służbowego (9-osobowego </a:t>
            </a:r>
            <a:r>
              <a:rPr lang="pl-PL" sz="2000" dirty="0" err="1"/>
              <a:t>busa</a:t>
            </a:r>
            <a:r>
              <a:rPr lang="pl-PL" sz="2000" dirty="0"/>
              <a:t>) do przewozu Uczestników zgodnie z </a:t>
            </a:r>
            <a:r>
              <a:rPr lang="pl-PL" sz="2000" kern="150" dirty="0">
                <a:effectLst/>
                <a:ea typeface="Times New Roman" panose="02020603050405020304" pitchFamily="18" charset="0"/>
                <a:cs typeface="Calibri" panose="020F0502020204030204" pitchFamily="34" charset="0"/>
              </a:rPr>
              <a:t>§</a:t>
            </a:r>
            <a:r>
              <a:rPr lang="pl-PL" sz="2000" dirty="0"/>
              <a:t> 20 Rozporządzenia  Ministra Pracy i Polityki Społecznej z dnia 9 grudnia 2010 r. w sprawie środowiskowych domów samopomocy z późniejszymi zmianami.</a:t>
            </a:r>
          </a:p>
          <a:p>
            <a:pPr algn="just"/>
            <a:r>
              <a:rPr lang="pl-PL" sz="2000" dirty="0"/>
              <a:t>Urząd Wojewódzki nie przewiduje dofinansowania do zakupu auta służbowego.</a:t>
            </a:r>
          </a:p>
          <a:p>
            <a:pPr algn="just"/>
            <a:r>
              <a:rPr lang="pl-PL" sz="2000" dirty="0"/>
              <a:t>Czy jest możliwość sfinansowania kilkudniowego wyjazdu rekreacyjnego dla uczestników? (wycieczka z noclegami oraz zwiedzaniem)?</a:t>
            </a:r>
          </a:p>
          <a:p>
            <a:pPr algn="just"/>
            <a:r>
              <a:rPr lang="pl-PL" sz="2000" dirty="0"/>
              <a:t>Czy podmiot (OPS, PCPR) wydający decyzję kierującą do </a:t>
            </a:r>
            <a:r>
              <a:rPr lang="pl-PL" sz="2000" dirty="0" err="1"/>
              <a:t>śds</a:t>
            </a:r>
            <a:r>
              <a:rPr lang="pl-PL" sz="2000" dirty="0"/>
              <a:t> wskazując w niej typ domu A, B, C lub D powinien kierować się zapisem o </a:t>
            </a:r>
            <a:r>
              <a:rPr lang="pl-PL" sz="2000" b="1" dirty="0"/>
              <a:t>chorobie osoby zawartym w orzeczeniu o stopniu niepełnosprawności czy zaświadczeniu wydanym przez lekarza psychiatrę?</a:t>
            </a:r>
          </a:p>
          <a:p>
            <a:endParaRPr lang="pl-PL" sz="2000" dirty="0"/>
          </a:p>
        </p:txBody>
      </p:sp>
    </p:spTree>
    <p:extLst>
      <p:ext uri="{BB962C8B-B14F-4D97-AF65-F5344CB8AC3E}">
        <p14:creationId xmlns:p14="http://schemas.microsoft.com/office/powerpoint/2010/main" val="36459081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12EE03-812A-0334-6D44-DF5594B63254}"/>
              </a:ext>
            </a:extLst>
          </p:cNvPr>
          <p:cNvSpPr>
            <a:spLocks noGrp="1"/>
          </p:cNvSpPr>
          <p:nvPr>
            <p:ph type="title"/>
          </p:nvPr>
        </p:nvSpPr>
        <p:spPr/>
        <p:txBody>
          <a:bodyPr>
            <a:normAutofit/>
          </a:bodyPr>
          <a:lstStyle/>
          <a:p>
            <a:r>
              <a:rPr lang="pl-PL" sz="2400" b="1" dirty="0"/>
              <a:t>Odpowiedzi na przesłane pytania:</a:t>
            </a:r>
            <a:endParaRPr lang="pl-PL" sz="2400" dirty="0"/>
          </a:p>
        </p:txBody>
      </p:sp>
      <p:sp>
        <p:nvSpPr>
          <p:cNvPr id="3" name="Symbol zastępczy zawartości 2">
            <a:extLst>
              <a:ext uri="{FF2B5EF4-FFF2-40B4-BE49-F238E27FC236}">
                <a16:creationId xmlns:a16="http://schemas.microsoft.com/office/drawing/2014/main" id="{8CCC6744-DDC1-8DDB-EC75-324BCDF1AB7A}"/>
              </a:ext>
            </a:extLst>
          </p:cNvPr>
          <p:cNvSpPr>
            <a:spLocks noGrp="1"/>
          </p:cNvSpPr>
          <p:nvPr>
            <p:ph idx="1"/>
          </p:nvPr>
        </p:nvSpPr>
        <p:spPr/>
        <p:txBody>
          <a:bodyPr>
            <a:normAutofit fontScale="70000" lnSpcReduction="20000"/>
          </a:bodyPr>
          <a:lstStyle/>
          <a:p>
            <a:pPr marL="0" indent="0" algn="just">
              <a:buNone/>
            </a:pPr>
            <a:r>
              <a:rPr lang="pl-PL" dirty="0"/>
              <a:t>Moje pytanie wynika z tego, iż mamy kilku uczestników gdzie jest zapis w orzeczeniu, że osoba ma zaburzenia psychiczne, a w zaświadczeniu lekarza psychiatry jest zapis o niepełnosprawności intelektualnej. Podmiot wydając decyzję kwalifikuje osobę do domu typu B biorąc pod uwagę zaświadczenie lekarza psychiatry. Czy jest to prawidłowa kwalifikacja? </a:t>
            </a:r>
          </a:p>
          <a:p>
            <a:pPr algn="just"/>
            <a:r>
              <a:rPr lang="pl-PL" b="1" dirty="0"/>
              <a:t>Odpowiedź: i orzeczeniem i zaświadczeniem (choroba wiodąca)</a:t>
            </a:r>
          </a:p>
          <a:p>
            <a:pPr algn="just">
              <a:buNone/>
            </a:pPr>
            <a:r>
              <a:rPr lang="pl-PL" dirty="0"/>
              <a:t>Art.  3. ustawy o ochronie zdrowia psychicznego: 1) </a:t>
            </a:r>
            <a:r>
              <a:rPr lang="pl-PL" b="1" dirty="0"/>
              <a:t>osoba z zaburzeniami psychicznymi,</a:t>
            </a:r>
            <a:r>
              <a:rPr lang="pl-PL" dirty="0"/>
              <a:t> odnosi się to do osoby: </a:t>
            </a:r>
          </a:p>
          <a:p>
            <a:pPr algn="just">
              <a:buNone/>
            </a:pPr>
            <a:r>
              <a:rPr lang="pl-PL" dirty="0"/>
              <a:t>a) </a:t>
            </a:r>
            <a:r>
              <a:rPr lang="pl-PL" b="1" dirty="0">
                <a:solidFill>
                  <a:srgbClr val="00B050"/>
                </a:solidFill>
              </a:rPr>
              <a:t>chorej psychicznie </a:t>
            </a:r>
            <a:r>
              <a:rPr lang="pl-PL" dirty="0"/>
              <a:t>(wykazującej zaburzenia psychotyczne),</a:t>
            </a:r>
          </a:p>
          <a:p>
            <a:pPr algn="just">
              <a:buNone/>
            </a:pPr>
            <a:r>
              <a:rPr lang="pl-PL" dirty="0"/>
              <a:t>b) </a:t>
            </a:r>
            <a:r>
              <a:rPr lang="pl-PL" b="1" dirty="0">
                <a:solidFill>
                  <a:srgbClr val="00B050"/>
                </a:solidFill>
              </a:rPr>
              <a:t>upośledzonej umysłowo</a:t>
            </a:r>
            <a:r>
              <a:rPr lang="pl-PL" dirty="0"/>
              <a:t>,</a:t>
            </a:r>
          </a:p>
          <a:p>
            <a:pPr algn="just">
              <a:buNone/>
            </a:pPr>
            <a:r>
              <a:rPr lang="pl-PL" dirty="0"/>
              <a:t>c) </a:t>
            </a:r>
            <a:r>
              <a:rPr lang="pl-PL" b="1" dirty="0"/>
              <a:t>wykazującej inne zakłócenia czynności psychicznych</a:t>
            </a:r>
            <a:r>
              <a:rPr lang="pl-PL" dirty="0"/>
              <a:t>, które zgodnie ze stanem wiedzy medycznej zaliczane są do zaburzeń psychicznych, a osoba ta wymaga świadczeń zdrowotnych lub innych form pomocy i opieki niezbędnych do życia w środowisku rodzinnym lub społecznym.</a:t>
            </a:r>
          </a:p>
          <a:p>
            <a:pPr algn="just"/>
            <a:endParaRPr lang="pl-PL" dirty="0"/>
          </a:p>
        </p:txBody>
      </p:sp>
    </p:spTree>
    <p:extLst>
      <p:ext uri="{BB962C8B-B14F-4D97-AF65-F5344CB8AC3E}">
        <p14:creationId xmlns:p14="http://schemas.microsoft.com/office/powerpoint/2010/main" val="36092895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D9E553-AC1F-86B5-330F-BB48DE82072D}"/>
              </a:ext>
            </a:extLst>
          </p:cNvPr>
          <p:cNvSpPr>
            <a:spLocks noGrp="1"/>
          </p:cNvSpPr>
          <p:nvPr>
            <p:ph type="title"/>
          </p:nvPr>
        </p:nvSpPr>
        <p:spPr/>
        <p:txBody>
          <a:bodyPr>
            <a:normAutofit/>
          </a:bodyPr>
          <a:lstStyle/>
          <a:p>
            <a:r>
              <a:rPr lang="pl-PL" sz="2400" b="1" dirty="0"/>
              <a:t>Odpowiedzi na przesłane pytania:</a:t>
            </a:r>
            <a:endParaRPr lang="pl-PL" sz="2400" dirty="0"/>
          </a:p>
        </p:txBody>
      </p:sp>
      <p:sp>
        <p:nvSpPr>
          <p:cNvPr id="3" name="Symbol zastępczy zawartości 2">
            <a:extLst>
              <a:ext uri="{FF2B5EF4-FFF2-40B4-BE49-F238E27FC236}">
                <a16:creationId xmlns:a16="http://schemas.microsoft.com/office/drawing/2014/main" id="{3E3A29C9-07B8-AE86-AC93-6A04BB4B396B}"/>
              </a:ext>
            </a:extLst>
          </p:cNvPr>
          <p:cNvSpPr>
            <a:spLocks noGrp="1"/>
          </p:cNvSpPr>
          <p:nvPr>
            <p:ph idx="1"/>
          </p:nvPr>
        </p:nvSpPr>
        <p:spPr/>
        <p:txBody>
          <a:bodyPr>
            <a:normAutofit fontScale="85000" lnSpcReduction="20000"/>
          </a:bodyPr>
          <a:lstStyle/>
          <a:p>
            <a:pPr marL="236855" algn="just">
              <a:lnSpc>
                <a:spcPct val="115000"/>
              </a:lnSpc>
              <a:spcBef>
                <a:spcPts val="130"/>
              </a:spcBef>
              <a:spcAft>
                <a:spcPts val="1000"/>
              </a:spcAft>
              <a:buNone/>
            </a:pPr>
            <a:r>
              <a:rPr lang="pl-PL" sz="2200" dirty="0"/>
              <a:t>Zgodnie z </a:t>
            </a:r>
            <a:r>
              <a:rPr lang="pl-PL" sz="2200" kern="150" dirty="0">
                <a:effectLst/>
                <a:ea typeface="Times New Roman" panose="02020603050405020304" pitchFamily="18" charset="0"/>
                <a:cs typeface="Calibri" panose="020F0502020204030204" pitchFamily="34" charset="0"/>
              </a:rPr>
              <a:t>§ 2 pkt 5 rozporządzenia ws. śds –</a:t>
            </a:r>
            <a:r>
              <a:rPr lang="pl-PL" sz="2200" dirty="0">
                <a:solidFill>
                  <a:srgbClr val="000000"/>
                </a:solidFill>
                <a:effectLst/>
                <a:ea typeface="Times New Roman" panose="02020603050405020304" pitchFamily="18" charset="0"/>
              </a:rPr>
              <a:t> uczestnik domu, to </a:t>
            </a:r>
            <a:r>
              <a:rPr lang="pl-PL" sz="2200" b="1" dirty="0">
                <a:solidFill>
                  <a:srgbClr val="00B050"/>
                </a:solidFill>
                <a:ea typeface="Times New Roman" panose="02020603050405020304" pitchFamily="18" charset="0"/>
              </a:rPr>
              <a:t>osoba z zaburzeniami psychicznymi</a:t>
            </a:r>
            <a:r>
              <a:rPr lang="pl-PL" sz="2200" dirty="0">
                <a:solidFill>
                  <a:srgbClr val="000000"/>
                </a:solidFill>
                <a:ea typeface="Times New Roman" panose="02020603050405020304" pitchFamily="18" charset="0"/>
              </a:rPr>
              <a:t>, przyjęta </a:t>
            </a:r>
            <a:r>
              <a:rPr lang="pl-PL" sz="2200" dirty="0">
                <a:solidFill>
                  <a:srgbClr val="000000"/>
                </a:solidFill>
                <a:effectLst/>
                <a:ea typeface="Times New Roman" panose="02020603050405020304" pitchFamily="18" charset="0"/>
              </a:rPr>
              <a:t>do domu, w tym:</a:t>
            </a:r>
            <a:endParaRPr lang="pl-PL" sz="2200" dirty="0">
              <a:effectLst/>
              <a:ea typeface="Times New Roman" panose="02020603050405020304" pitchFamily="18" charset="0"/>
            </a:endParaRPr>
          </a:p>
          <a:p>
            <a:pPr marL="473710" algn="just">
              <a:lnSpc>
                <a:spcPct val="115000"/>
              </a:lnSpc>
              <a:spcAft>
                <a:spcPts val="1000"/>
              </a:spcAft>
              <a:buNone/>
            </a:pPr>
            <a:r>
              <a:rPr lang="pl-PL" sz="2200" dirty="0">
                <a:solidFill>
                  <a:srgbClr val="000000"/>
                </a:solidFill>
                <a:effectLst/>
                <a:ea typeface="Times New Roman" panose="02020603050405020304" pitchFamily="18" charset="0"/>
              </a:rPr>
              <a:t>a) osoba przewlekle psychicznie chore,</a:t>
            </a:r>
            <a:endParaRPr lang="pl-PL" sz="2200" dirty="0">
              <a:effectLst/>
              <a:ea typeface="Times New Roman" panose="02020603050405020304" pitchFamily="18" charset="0"/>
            </a:endParaRPr>
          </a:p>
          <a:p>
            <a:pPr marL="473710" algn="just">
              <a:lnSpc>
                <a:spcPct val="115000"/>
              </a:lnSpc>
              <a:spcAft>
                <a:spcPts val="1000"/>
              </a:spcAft>
              <a:buNone/>
            </a:pPr>
            <a:r>
              <a:rPr lang="pl-PL" sz="2200" dirty="0">
                <a:solidFill>
                  <a:srgbClr val="000000"/>
                </a:solidFill>
                <a:effectLst/>
                <a:ea typeface="Times New Roman" panose="02020603050405020304" pitchFamily="18" charset="0"/>
              </a:rPr>
              <a:t>b) osoba z niepełnosprawnością intelektualną w stopniu głębokim, znacznym i umiarkowanym,       a także osoba z niepełnosprawnością intelektualną w stopniu lekkim, jeżeli jednocześnie występują inne zaburzenia, zwłaszcza neurologiczne,</a:t>
            </a:r>
            <a:endParaRPr lang="pl-PL" sz="2200" dirty="0">
              <a:effectLst/>
              <a:ea typeface="Times New Roman" panose="02020603050405020304" pitchFamily="18" charset="0"/>
            </a:endParaRPr>
          </a:p>
          <a:p>
            <a:pPr marL="187960" indent="0" algn="just">
              <a:lnSpc>
                <a:spcPct val="115000"/>
              </a:lnSpc>
              <a:spcAft>
                <a:spcPts val="1000"/>
              </a:spcAft>
              <a:buNone/>
            </a:pPr>
            <a:r>
              <a:rPr lang="pl-PL" sz="2200" dirty="0">
                <a:solidFill>
                  <a:srgbClr val="000000"/>
                </a:solidFill>
                <a:effectLst/>
                <a:ea typeface="Times New Roman" panose="02020603050405020304" pitchFamily="18" charset="0"/>
              </a:rPr>
              <a:t>c) osoba wykazujące inne przewlekłe zaburzenia czynności psychicznych, która zgodnie ze stanem wiedzy medycznej jest zaliczana do zaburzeń psychicznych, z wyłączeniem osób czynnie uzależnionych od środków psychoaktywnych.</a:t>
            </a:r>
            <a:endParaRPr lang="pl-PL" sz="2200" dirty="0">
              <a:effectLst/>
              <a:ea typeface="Times New Roman" panose="02020603050405020304" pitchFamily="18" charset="0"/>
            </a:endParaRPr>
          </a:p>
          <a:p>
            <a:pPr algn="just"/>
            <a:endParaRPr lang="pl-PL" dirty="0"/>
          </a:p>
        </p:txBody>
      </p:sp>
    </p:spTree>
    <p:extLst>
      <p:ext uri="{BB962C8B-B14F-4D97-AF65-F5344CB8AC3E}">
        <p14:creationId xmlns:p14="http://schemas.microsoft.com/office/powerpoint/2010/main" val="25033614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236A9C0-93A0-43DF-8AE9-53A477D9C444}"/>
              </a:ext>
            </a:extLst>
          </p:cNvPr>
          <p:cNvSpPr>
            <a:spLocks noGrp="1"/>
          </p:cNvSpPr>
          <p:nvPr>
            <p:ph type="title"/>
          </p:nvPr>
        </p:nvSpPr>
        <p:spPr/>
        <p:txBody>
          <a:bodyPr>
            <a:normAutofit/>
          </a:bodyPr>
          <a:lstStyle/>
          <a:p>
            <a:r>
              <a:rPr lang="pl-PL" sz="2400" b="1" dirty="0"/>
              <a:t>Odpowiedzi na przesłane pytania:</a:t>
            </a:r>
            <a:endParaRPr lang="pl-PL" sz="2400" dirty="0"/>
          </a:p>
        </p:txBody>
      </p:sp>
      <p:sp>
        <p:nvSpPr>
          <p:cNvPr id="3" name="Symbol zastępczy zawartości 2">
            <a:extLst>
              <a:ext uri="{FF2B5EF4-FFF2-40B4-BE49-F238E27FC236}">
                <a16:creationId xmlns:a16="http://schemas.microsoft.com/office/drawing/2014/main" id="{5579BC96-3FFB-E955-8353-296481D1CD81}"/>
              </a:ext>
            </a:extLst>
          </p:cNvPr>
          <p:cNvSpPr>
            <a:spLocks noGrp="1"/>
          </p:cNvSpPr>
          <p:nvPr>
            <p:ph idx="1"/>
          </p:nvPr>
        </p:nvSpPr>
        <p:spPr/>
        <p:txBody>
          <a:bodyPr>
            <a:normAutofit fontScale="70000" lnSpcReduction="20000"/>
          </a:bodyPr>
          <a:lstStyle/>
          <a:p>
            <a:pPr algn="just"/>
            <a:r>
              <a:rPr lang="pl-PL" dirty="0"/>
              <a:t>1. Czy jako ŚDS możemy przekazywać prace wykonane na zajęciach terapeutycznych na cele charytatywne, promocyjne oraz w ramach podziękowań. Jeśli tak, to czy musimy to jakoś ewidencjonować.</a:t>
            </a:r>
          </a:p>
          <a:p>
            <a:pPr algn="just"/>
            <a:endParaRPr lang="pl-PL" dirty="0"/>
          </a:p>
          <a:p>
            <a:pPr algn="just"/>
            <a:r>
              <a:rPr lang="pl-PL" dirty="0"/>
              <a:t>2. Czy ŚDS może przyjmować darowizny i czy powinny one być wprowadzane do budżetu placówki?</a:t>
            </a:r>
          </a:p>
          <a:p>
            <a:pPr algn="just"/>
            <a:endParaRPr lang="pl-PL" dirty="0"/>
          </a:p>
          <a:p>
            <a:pPr algn="just"/>
            <a:r>
              <a:rPr lang="pl-PL" dirty="0"/>
              <a:t>3. Czy nagrody wygrywane przez uczestników w różnych konkursach oraz przekazane dla ośrodka od darczyńców powinny być ewidencjonowane i wciągane na stan w książkach ewidencyjnych jeżeli ich wartość przekracza kwotę z kwoty ustalonej w polityce rachunkowości?</a:t>
            </a:r>
          </a:p>
          <a:p>
            <a:pPr algn="just"/>
            <a:endParaRPr lang="pl-PL" dirty="0"/>
          </a:p>
          <a:p>
            <a:r>
              <a:rPr lang="pl-PL" dirty="0"/>
              <a:t>4. Czy przekazywane od osób prywatnych np. ubrania, drobne przedmioty (szklanki, bidony, naczynia, itp.) na rzecz uczestników należy ewidencjonować oraz zapisywać ich rozdysponowanie?</a:t>
            </a:r>
          </a:p>
          <a:p>
            <a:endParaRPr lang="pl-PL" dirty="0"/>
          </a:p>
        </p:txBody>
      </p:sp>
    </p:spTree>
    <p:extLst>
      <p:ext uri="{BB962C8B-B14F-4D97-AF65-F5344CB8AC3E}">
        <p14:creationId xmlns:p14="http://schemas.microsoft.com/office/powerpoint/2010/main" val="3942702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B372880-726F-8A0E-FE30-040B8E6F770B}"/>
              </a:ext>
            </a:extLst>
          </p:cNvPr>
          <p:cNvSpPr>
            <a:spLocks noGrp="1"/>
          </p:cNvSpPr>
          <p:nvPr>
            <p:ph type="title"/>
          </p:nvPr>
        </p:nvSpPr>
        <p:spPr/>
        <p:txBody>
          <a:bodyPr>
            <a:normAutofit/>
          </a:bodyPr>
          <a:lstStyle/>
          <a:p>
            <a:r>
              <a:rPr lang="pl-PL" sz="2400" b="1" dirty="0"/>
              <a:t>Odpowiedzi na przesłane pytania:</a:t>
            </a:r>
            <a:endParaRPr lang="pl-PL" sz="2400" dirty="0"/>
          </a:p>
        </p:txBody>
      </p:sp>
      <p:sp>
        <p:nvSpPr>
          <p:cNvPr id="3" name="Symbol zastępczy zawartości 2">
            <a:extLst>
              <a:ext uri="{FF2B5EF4-FFF2-40B4-BE49-F238E27FC236}">
                <a16:creationId xmlns:a16="http://schemas.microsoft.com/office/drawing/2014/main" id="{DFD97F3B-2ECF-7A08-8D2D-2026379E6E0B}"/>
              </a:ext>
            </a:extLst>
          </p:cNvPr>
          <p:cNvSpPr>
            <a:spLocks noGrp="1"/>
          </p:cNvSpPr>
          <p:nvPr>
            <p:ph idx="1"/>
          </p:nvPr>
        </p:nvSpPr>
        <p:spPr/>
        <p:txBody>
          <a:bodyPr/>
          <a:lstStyle/>
          <a:p>
            <a:pPr algn="just"/>
            <a:r>
              <a:rPr lang="pl-PL" dirty="0"/>
              <a:t>Problem dotyczy podpisywania się Kierowników GOPS pod sprawozdaniami sporządzanymi przez ŚDS, który jest odrębną jednostką organizacyjną gminy. Kierownik GOPS podpisuje takie sprawozdania w aplikacji CAS (bo nie ma prawdopodobnie innego rozwiązania), natomiast wiadome jest, że nie ma wpływu na ich treść, a stąd też uważam, że nie odpowiada za przekazywane w nich informacje.</a:t>
            </a:r>
          </a:p>
          <a:p>
            <a:pPr algn="just"/>
            <a:endParaRPr lang="pl-PL" dirty="0"/>
          </a:p>
        </p:txBody>
      </p:sp>
    </p:spTree>
    <p:extLst>
      <p:ext uri="{BB962C8B-B14F-4D97-AF65-F5344CB8AC3E}">
        <p14:creationId xmlns:p14="http://schemas.microsoft.com/office/powerpoint/2010/main" val="23204117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dirty="0"/>
              <a:t>Odpowiedzi na przesłane pytania:</a:t>
            </a:r>
            <a:endParaRPr lang="pl-PL" sz="2400" dirty="0"/>
          </a:p>
        </p:txBody>
      </p:sp>
      <p:sp>
        <p:nvSpPr>
          <p:cNvPr id="3" name="Symbol zastępczy zawartości 2"/>
          <p:cNvSpPr>
            <a:spLocks noGrp="1"/>
          </p:cNvSpPr>
          <p:nvPr>
            <p:ph idx="1"/>
          </p:nvPr>
        </p:nvSpPr>
        <p:spPr>
          <a:xfrm>
            <a:off x="1210614" y="2421227"/>
            <a:ext cx="9685983" cy="3902299"/>
          </a:xfrm>
        </p:spPr>
        <p:txBody>
          <a:bodyPr>
            <a:noAutofit/>
          </a:bodyPr>
          <a:lstStyle/>
          <a:p>
            <a:pPr marL="0" indent="0" algn="just">
              <a:buNone/>
            </a:pPr>
            <a:r>
              <a:rPr lang="pl-PL" sz="1800" dirty="0"/>
              <a:t>U jednego z uczestników ŚDS pogorszył się stan zdrowia i w trakcie pobytu w ŚDS wymaga podawania insuliny. Proszę o informację czy ze względu na indywidualne potrzeby uczestnika Środowiskowego Domu Samopomocy:</a:t>
            </a:r>
          </a:p>
          <a:p>
            <a:pPr marL="0" indent="0" algn="just">
              <a:buNone/>
            </a:pPr>
            <a:r>
              <a:rPr lang="pl-PL" sz="1800" dirty="0"/>
              <a:t>a) kosztem kwalifikowalnym z dotacji na ŚDS jest zatrudnienie pracownika medycznego (pielęgniarki)         w Środowiskowym Domu Samopomocy jest.</a:t>
            </a:r>
          </a:p>
          <a:p>
            <a:pPr marL="0" indent="0" algn="just">
              <a:buNone/>
            </a:pPr>
            <a:r>
              <a:rPr lang="pl-PL" sz="1800" dirty="0"/>
              <a:t>b) czy w placówce typu ŚDS po przeszkoleniu możliwe jest, aby wskazane wyżej czynności (podanie insuliny) wykonywał etatowy członek zespołu wspierająco-aktywizującego (</a:t>
            </a:r>
            <a:r>
              <a:rPr lang="pl-PL" sz="1800" dirty="0" err="1"/>
              <a:t>np</a:t>
            </a:r>
            <a:r>
              <a:rPr lang="pl-PL" sz="1800" dirty="0"/>
              <a:t> instruktor lub opiekunka)?</a:t>
            </a:r>
          </a:p>
          <a:p>
            <a:pPr marL="0" indent="0" algn="just">
              <a:buNone/>
            </a:pPr>
            <a:r>
              <a:rPr lang="pl-PL" sz="1800" dirty="0"/>
              <a:t>c) czy ŚDS może na wniosek uczestnika/opiekuna prawnego pozwolić osobie niezatrudnionej w ŚDS na wsparcie uczestnika ŚDS w trakcie jego pobytu w placówce po to, aby podać odpowiednią dawkę insuliny (otrzymaliśmy zapytanie, czy członek rodziny o wskazanej godzinie mógłby się pojawić w ŚDS i podać insulinę). ŚDS dysponuje pomieszczeniami, które umożliwiają wykonanie czynności w odosobnieniu od grupy. </a:t>
            </a:r>
          </a:p>
        </p:txBody>
      </p:sp>
    </p:spTree>
    <p:extLst>
      <p:ext uri="{BB962C8B-B14F-4D97-AF65-F5344CB8AC3E}">
        <p14:creationId xmlns:p14="http://schemas.microsoft.com/office/powerpoint/2010/main" val="1693775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dirty="0"/>
              <a:t>ZMIANY WYTYCZNYCH WOJEWODY </a:t>
            </a:r>
            <a:br>
              <a:rPr lang="pl-PL" sz="2400" b="1" dirty="0"/>
            </a:br>
            <a:r>
              <a:rPr lang="pl-PL" sz="2400" b="1" dirty="0"/>
              <a:t>WARMIŃSKO-MAZURSKIEGO</a:t>
            </a:r>
            <a:endParaRPr lang="pl-PL" sz="2400" dirty="0"/>
          </a:p>
        </p:txBody>
      </p:sp>
      <p:sp>
        <p:nvSpPr>
          <p:cNvPr id="3" name="Symbol zastępczy zawartości 2"/>
          <p:cNvSpPr>
            <a:spLocks noGrp="1"/>
          </p:cNvSpPr>
          <p:nvPr>
            <p:ph idx="1"/>
          </p:nvPr>
        </p:nvSpPr>
        <p:spPr/>
        <p:txBody>
          <a:bodyPr/>
          <a:lstStyle/>
          <a:p>
            <a:pPr algn="just"/>
            <a:r>
              <a:rPr lang="pl-PL" dirty="0">
                <a:cs typeface="Times New Roman"/>
              </a:rPr>
              <a:t>§7. Liczba osób skierowanych do ŚDS na pobyt całodobowy (dłuższy niż pobyt weekendowy), w związku z wystąpieniem potrzeby spowodowanej sytuacja życiową lub rodzinną, powinna mieścić się w ramach statutowej liczby miejsc. </a:t>
            </a:r>
          </a:p>
          <a:p>
            <a:pPr algn="just"/>
            <a:r>
              <a:rPr lang="pl-PL" dirty="0"/>
              <a:t>Zmodyfikowano zapisy dot. transportu i dodano zapis: Organizacja transportu uczestników </a:t>
            </a:r>
            <a:r>
              <a:rPr lang="pl-PL" b="1" u="sng" dirty="0"/>
              <a:t>nie może </a:t>
            </a:r>
            <a:r>
              <a:rPr lang="pl-PL" dirty="0"/>
              <a:t>skracać wymaganych 6 godzin zajęć.</a:t>
            </a:r>
          </a:p>
          <a:p>
            <a:endParaRPr lang="pl-PL" dirty="0"/>
          </a:p>
          <a:p>
            <a:endParaRPr lang="pl-PL" dirty="0"/>
          </a:p>
        </p:txBody>
      </p:sp>
    </p:spTree>
    <p:extLst>
      <p:ext uri="{BB962C8B-B14F-4D97-AF65-F5344CB8AC3E}">
        <p14:creationId xmlns:p14="http://schemas.microsoft.com/office/powerpoint/2010/main" val="9402888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2C73774B-8094-20A2-54B9-8DCC3D8B4BFE}"/>
              </a:ext>
            </a:extLst>
          </p:cNvPr>
          <p:cNvSpPr>
            <a:spLocks noGrp="1"/>
          </p:cNvSpPr>
          <p:nvPr>
            <p:ph type="title"/>
          </p:nvPr>
        </p:nvSpPr>
        <p:spPr/>
        <p:txBody>
          <a:bodyPr>
            <a:normAutofit fontScale="90000"/>
          </a:bodyPr>
          <a:lstStyle/>
          <a:p>
            <a:pPr algn="ctr"/>
            <a:br>
              <a:rPr lang="pl-PL" b="1" dirty="0">
                <a:latin typeface="Garamond" panose="02020404030301010803" pitchFamily="18" charset="0"/>
              </a:rPr>
            </a:br>
            <a:r>
              <a:rPr lang="pl-PL" sz="4000" dirty="0">
                <a:latin typeface="Garamond" panose="02020404030301010803" pitchFamily="18" charset="0"/>
              </a:rPr>
              <a:t>DZIĘKUJĘ ZA UWAGĘ</a:t>
            </a:r>
            <a:endParaRPr lang="pl-PL" sz="4000" dirty="0"/>
          </a:p>
        </p:txBody>
      </p:sp>
      <p:sp>
        <p:nvSpPr>
          <p:cNvPr id="2" name="Symbol zastępczy zawartości 1">
            <a:extLst>
              <a:ext uri="{FF2B5EF4-FFF2-40B4-BE49-F238E27FC236}">
                <a16:creationId xmlns:a16="http://schemas.microsoft.com/office/drawing/2014/main" id="{1A3E08D2-ED6C-0E05-05BE-04B6E75E4E4A}"/>
              </a:ext>
            </a:extLst>
          </p:cNvPr>
          <p:cNvSpPr>
            <a:spLocks noGrp="1"/>
          </p:cNvSpPr>
          <p:nvPr>
            <p:ph idx="1"/>
          </p:nvPr>
        </p:nvSpPr>
        <p:spPr/>
        <p:txBody>
          <a:bodyPr>
            <a:normAutofit fontScale="62500" lnSpcReduction="20000"/>
          </a:bodyPr>
          <a:lstStyle/>
          <a:p>
            <a:pPr marL="0" indent="0" algn="ctr">
              <a:buNone/>
            </a:pPr>
            <a:endParaRPr lang="pl-PL" sz="4400" b="1" dirty="0">
              <a:solidFill>
                <a:schemeClr val="tx1"/>
              </a:solidFill>
              <a:latin typeface="Garamond" panose="02020404030301010803" pitchFamily="18" charset="0"/>
            </a:endParaRPr>
          </a:p>
          <a:p>
            <a:pPr marL="0" indent="0" algn="ctr">
              <a:buNone/>
            </a:pPr>
            <a:br>
              <a:rPr lang="pl-PL" sz="4400" b="1" dirty="0">
                <a:solidFill>
                  <a:schemeClr val="tx1"/>
                </a:solidFill>
                <a:latin typeface="Garamond" panose="02020404030301010803" pitchFamily="18" charset="0"/>
              </a:rPr>
            </a:br>
            <a:endParaRPr lang="pl-PL" sz="4400" b="1" dirty="0">
              <a:solidFill>
                <a:schemeClr val="tx1"/>
              </a:solidFill>
              <a:latin typeface="Garamond" panose="02020404030301010803" pitchFamily="18" charset="0"/>
            </a:endParaRPr>
          </a:p>
          <a:p>
            <a:pPr marL="0" indent="0">
              <a:buNone/>
            </a:pPr>
            <a:endParaRPr lang="pl-PL" sz="1600" b="1" dirty="0">
              <a:solidFill>
                <a:schemeClr val="tx1"/>
              </a:solidFill>
              <a:latin typeface="Garamond" panose="02020404030301010803" pitchFamily="18" charset="0"/>
            </a:endParaRPr>
          </a:p>
          <a:p>
            <a:pPr marL="0" indent="0">
              <a:buNone/>
            </a:pPr>
            <a:endParaRPr lang="pl-PL" sz="1600" b="1" dirty="0">
              <a:solidFill>
                <a:schemeClr val="tx1"/>
              </a:solidFill>
              <a:latin typeface="Garamond" panose="02020404030301010803" pitchFamily="18" charset="0"/>
            </a:endParaRPr>
          </a:p>
          <a:p>
            <a:pPr marL="0" indent="0">
              <a:buNone/>
            </a:pPr>
            <a:endParaRPr lang="pl-PL" sz="1600" b="1" dirty="0">
              <a:solidFill>
                <a:schemeClr val="tx1"/>
              </a:solidFill>
              <a:latin typeface="Garamond" panose="02020404030301010803" pitchFamily="18" charset="0"/>
            </a:endParaRPr>
          </a:p>
          <a:p>
            <a:pPr marL="0" indent="0">
              <a:buNone/>
            </a:pPr>
            <a:r>
              <a:rPr lang="pl-PL" sz="2200" b="1" dirty="0">
                <a:solidFill>
                  <a:schemeClr val="tx1"/>
                </a:solidFill>
                <a:latin typeface="Garamond" panose="02020404030301010803" pitchFamily="18" charset="0"/>
              </a:rPr>
              <a:t>Ewa Kordalska</a:t>
            </a:r>
          </a:p>
          <a:p>
            <a:pPr marL="0" indent="0">
              <a:buNone/>
            </a:pPr>
            <a:r>
              <a:rPr lang="pl-PL" sz="2200" dirty="0">
                <a:solidFill>
                  <a:schemeClr val="tx1"/>
                </a:solidFill>
                <a:latin typeface="Garamond" panose="02020404030301010803" pitchFamily="18" charset="0"/>
              </a:rPr>
              <a:t>Kierownik Oddziału Nadzoru i Kontroli w Pomocy Społecznej</a:t>
            </a:r>
          </a:p>
          <a:p>
            <a:pPr marL="0" indent="0">
              <a:buNone/>
            </a:pPr>
            <a:r>
              <a:rPr lang="pl-PL" sz="2200" dirty="0">
                <a:solidFill>
                  <a:schemeClr val="tx1"/>
                </a:solidFill>
                <a:latin typeface="Garamond" panose="02020404030301010803" pitchFamily="18" charset="0"/>
              </a:rPr>
              <a:t>Warmińsko-Mazurski Urząd Wojewódzki</a:t>
            </a:r>
          </a:p>
          <a:p>
            <a:pPr marL="0" indent="0">
              <a:buNone/>
            </a:pPr>
            <a:r>
              <a:rPr lang="pl-PL" sz="2200" dirty="0">
                <a:solidFill>
                  <a:schemeClr val="tx1"/>
                </a:solidFill>
                <a:latin typeface="Garamond" panose="02020404030301010803" pitchFamily="18" charset="0"/>
              </a:rPr>
              <a:t>w Olsztynie</a:t>
            </a:r>
          </a:p>
        </p:txBody>
      </p:sp>
      <p:pic>
        <p:nvPicPr>
          <p:cNvPr id="1025" name="Picture 1" descr="poczta email">
            <a:extLst>
              <a:ext uri="{FF2B5EF4-FFF2-40B4-BE49-F238E27FC236}">
                <a16:creationId xmlns:a16="http://schemas.microsoft.com/office/drawing/2014/main" id="{260DA807-C42D-4FE3-508F-BD9BFA30DE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09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elefon">
            <a:extLst>
              <a:ext uri="{FF2B5EF4-FFF2-40B4-BE49-F238E27FC236}">
                <a16:creationId xmlns:a16="http://schemas.microsoft.com/office/drawing/2014/main" id="{F5816FFD-D18F-4CCC-69A6-994B295F42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0975" cy="1809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2A4660B5-0C95-1FF3-81AD-39A01F2718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335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oczta email">
            <a:extLst>
              <a:ext uri="{FF2B5EF4-FFF2-40B4-BE49-F238E27FC236}">
                <a16:creationId xmlns:a16="http://schemas.microsoft.com/office/drawing/2014/main" id="{A531E9EB-D1C7-86E9-99C5-8963C7C786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09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elefon">
            <a:extLst>
              <a:ext uri="{FF2B5EF4-FFF2-40B4-BE49-F238E27FC236}">
                <a16:creationId xmlns:a16="http://schemas.microsoft.com/office/drawing/2014/main" id="{43219CCC-5B90-23D5-22BC-A17C6FE038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0975" cy="1809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5C63B272-2A22-7EAF-90D0-5C962B279E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3350" cy="19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858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dirty="0"/>
              <a:t>ZMIANY WYTYCZNYCH WOJEWODY </a:t>
            </a:r>
            <a:br>
              <a:rPr lang="pl-PL" sz="2400" b="1" dirty="0"/>
            </a:br>
            <a:r>
              <a:rPr lang="pl-PL" sz="2400" b="1" dirty="0"/>
              <a:t>WARMIŃSKO-MAZURSKIEGO</a:t>
            </a:r>
            <a:endParaRPr lang="pl-PL" sz="2400" dirty="0"/>
          </a:p>
        </p:txBody>
      </p:sp>
      <p:sp>
        <p:nvSpPr>
          <p:cNvPr id="3" name="Symbol zastępczy zawartości 2"/>
          <p:cNvSpPr>
            <a:spLocks noGrp="1"/>
          </p:cNvSpPr>
          <p:nvPr>
            <p:ph idx="1"/>
          </p:nvPr>
        </p:nvSpPr>
        <p:spPr/>
        <p:txBody>
          <a:bodyPr>
            <a:normAutofit fontScale="92500" lnSpcReduction="20000"/>
          </a:bodyPr>
          <a:lstStyle/>
          <a:p>
            <a:pPr algn="just"/>
            <a:r>
              <a:rPr lang="pl-PL" b="1" dirty="0"/>
              <a:t>W ROZDZIALE IV dot. KWALIFIKACJI UCZESTNIKÓW DO ŚDS</a:t>
            </a:r>
            <a:r>
              <a:rPr lang="pl-PL" dirty="0"/>
              <a:t>:</a:t>
            </a:r>
          </a:p>
          <a:p>
            <a:pPr marL="0" indent="0" algn="just">
              <a:buNone/>
            </a:pPr>
            <a:r>
              <a:rPr lang="pl-PL" b="1" dirty="0">
                <a:solidFill>
                  <a:srgbClr val="00B050"/>
                </a:solidFill>
              </a:rPr>
              <a:t>DODANO</a:t>
            </a:r>
            <a:r>
              <a:rPr lang="pl-PL" dirty="0"/>
              <a:t> </a:t>
            </a:r>
            <a:r>
              <a:rPr lang="pl-PL" dirty="0">
                <a:cs typeface="Times New Roman"/>
              </a:rPr>
              <a:t>§ 7 w brzmieniu: Uczestnikiem ŚDS jest osoba przyjęta do domu                   z zaburzeniami psychicznymi, która posiada zaświadczenie lekarskie, wydane przez lekarza psychiatrę lub lekarza neurologa, o występujących u niej zaburzeniach psychicznych</a:t>
            </a:r>
            <a:r>
              <a:rPr lang="pl-PL" dirty="0"/>
              <a:t>.</a:t>
            </a:r>
          </a:p>
          <a:p>
            <a:pPr marL="0" indent="0" algn="just">
              <a:buNone/>
            </a:pPr>
            <a:r>
              <a:rPr lang="pl-PL" b="1" dirty="0">
                <a:cs typeface="Times New Roman"/>
              </a:rPr>
              <a:t>§ 8. Uczestnikiem ŚDS </a:t>
            </a:r>
            <a:r>
              <a:rPr lang="pl-PL" b="1" dirty="0">
                <a:solidFill>
                  <a:srgbClr val="00B050"/>
                </a:solidFill>
                <a:cs typeface="Times New Roman"/>
              </a:rPr>
              <a:t>ze spektrum autyzmu jest osoba</a:t>
            </a:r>
            <a:r>
              <a:rPr lang="pl-PL" b="1" dirty="0">
                <a:cs typeface="Times New Roman"/>
              </a:rPr>
              <a:t>, która posiada:</a:t>
            </a:r>
          </a:p>
          <a:p>
            <a:pPr marL="0" lvl="0" indent="0" algn="just">
              <a:buNone/>
            </a:pPr>
            <a:r>
              <a:rPr lang="pl-PL" dirty="0">
                <a:cs typeface="Times New Roman"/>
              </a:rPr>
              <a:t>1) </a:t>
            </a:r>
            <a:r>
              <a:rPr lang="pl-PL" dirty="0"/>
              <a:t>orzeczenie o </a:t>
            </a:r>
            <a:r>
              <a:rPr lang="pl-PL" u="sng" dirty="0"/>
              <a:t>znacznym stopniu niepełnosprawności </a:t>
            </a:r>
            <a:r>
              <a:rPr lang="pl-PL" dirty="0"/>
              <a:t>wraz ze wskazaniem </a:t>
            </a:r>
            <a:r>
              <a:rPr lang="pl-PL" u="sng" dirty="0"/>
              <a:t>konieczności stałej lub długotrwałej opieki lub pomocy innej osoby w związku ze znacznie ograniczoną możliwością samodzielnej egzystencji </a:t>
            </a:r>
            <a:r>
              <a:rPr lang="pl-PL" dirty="0"/>
              <a:t>oraz symbolem przyczyny niepełnosprawności – </a:t>
            </a:r>
            <a:r>
              <a:rPr lang="pl-PL" b="1" dirty="0"/>
              <a:t>12-C</a:t>
            </a:r>
            <a:r>
              <a:rPr lang="pl-PL" dirty="0"/>
              <a:t> </a:t>
            </a:r>
            <a:r>
              <a:rPr lang="pl-PL" b="1" dirty="0"/>
              <a:t>(całościowe zaburzenie rozwoju)</a:t>
            </a:r>
            <a:endParaRPr lang="pl-PL" dirty="0"/>
          </a:p>
          <a:p>
            <a:pPr marL="0" indent="0">
              <a:buNone/>
            </a:pPr>
            <a:endParaRPr lang="pl-PL" dirty="0"/>
          </a:p>
          <a:p>
            <a:endParaRPr lang="pl-PL" dirty="0"/>
          </a:p>
        </p:txBody>
      </p:sp>
    </p:spTree>
    <p:extLst>
      <p:ext uri="{BB962C8B-B14F-4D97-AF65-F5344CB8AC3E}">
        <p14:creationId xmlns:p14="http://schemas.microsoft.com/office/powerpoint/2010/main" val="4081089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dirty="0"/>
              <a:t>ZMIANY WYTYCZNYCH WOJEWODY </a:t>
            </a:r>
            <a:br>
              <a:rPr lang="pl-PL" sz="2400" b="1" dirty="0"/>
            </a:br>
            <a:r>
              <a:rPr lang="pl-PL" sz="2400" b="1" dirty="0"/>
              <a:t>WARMIŃSKO-MAZURSKIEGO</a:t>
            </a:r>
            <a:endParaRPr lang="pl-PL" sz="2400" dirty="0"/>
          </a:p>
        </p:txBody>
      </p:sp>
      <p:sp>
        <p:nvSpPr>
          <p:cNvPr id="3" name="Symbol zastępczy zawartości 2"/>
          <p:cNvSpPr>
            <a:spLocks noGrp="1"/>
          </p:cNvSpPr>
          <p:nvPr>
            <p:ph idx="1"/>
          </p:nvPr>
        </p:nvSpPr>
        <p:spPr/>
        <p:txBody>
          <a:bodyPr>
            <a:normAutofit fontScale="92500"/>
          </a:bodyPr>
          <a:lstStyle/>
          <a:p>
            <a:pPr lvl="0" algn="just"/>
            <a:r>
              <a:rPr lang="pl-PL" dirty="0"/>
              <a:t>2) orzeczenie o </a:t>
            </a:r>
            <a:r>
              <a:rPr lang="pl-PL" u="sng" dirty="0"/>
              <a:t>znacznym stopniu niepełnosprawności </a:t>
            </a:r>
            <a:r>
              <a:rPr lang="pl-PL" dirty="0"/>
              <a:t>wraz ze wskazaniem </a:t>
            </a:r>
            <a:r>
              <a:rPr lang="pl-PL" u="sng" dirty="0"/>
              <a:t>konieczności stałej lub długotrwałej opieki lub pomocy innej osoby w związku ze znacznie ograniczoną możliwością samodzielnej egzystencji </a:t>
            </a:r>
            <a:r>
              <a:rPr lang="pl-PL" dirty="0"/>
              <a:t>oraz symbolem przyczyny niepełnosprawności – </a:t>
            </a:r>
            <a:r>
              <a:rPr lang="pl-PL" b="1" dirty="0"/>
              <a:t>01-U</a:t>
            </a:r>
            <a:r>
              <a:rPr lang="pl-PL" dirty="0"/>
              <a:t> lub </a:t>
            </a:r>
            <a:r>
              <a:rPr lang="pl-PL" b="1" dirty="0"/>
              <a:t>02-P</a:t>
            </a:r>
            <a:r>
              <a:rPr lang="pl-PL" dirty="0"/>
              <a:t> lub </a:t>
            </a:r>
            <a:r>
              <a:rPr lang="pl-PL" b="1" dirty="0"/>
              <a:t>10-N</a:t>
            </a:r>
            <a:r>
              <a:rPr lang="pl-PL" dirty="0"/>
              <a:t> lub </a:t>
            </a:r>
            <a:r>
              <a:rPr lang="pl-PL" b="1" dirty="0"/>
              <a:t>11-I</a:t>
            </a:r>
            <a:r>
              <a:rPr lang="pl-PL" dirty="0"/>
              <a:t>, przy czym do takiego orzeczenia niezbędne jest dodatkowo </a:t>
            </a:r>
            <a:r>
              <a:rPr lang="pl-PL" u="sng" dirty="0"/>
              <a:t>zaświadczenie od lekarza specjalisty     w dziedzinie psychiatrii</a:t>
            </a:r>
            <a:r>
              <a:rPr lang="pl-PL" dirty="0"/>
              <a:t> </a:t>
            </a:r>
            <a:r>
              <a:rPr lang="pl-PL" u="sng" dirty="0"/>
              <a:t>dziecięcej</a:t>
            </a:r>
            <a:r>
              <a:rPr lang="pl-PL" dirty="0"/>
              <a:t> bądź </a:t>
            </a:r>
            <a:r>
              <a:rPr lang="pl-PL" u="sng" dirty="0"/>
              <a:t>lekarza specjalisty w dziedzinie psychiatrii      </a:t>
            </a:r>
            <a:r>
              <a:rPr lang="pl-PL" dirty="0"/>
              <a:t>o </a:t>
            </a:r>
            <a:r>
              <a:rPr lang="pl-PL" b="1" dirty="0">
                <a:solidFill>
                  <a:srgbClr val="00B050"/>
                </a:solidFill>
              </a:rPr>
              <a:t>rozpoznaniu jednego z zaburzeń określanych jako spektrum autyzmu                  </a:t>
            </a:r>
            <a:r>
              <a:rPr lang="pl-PL" dirty="0"/>
              <a:t>(w międzynarodowej klasyfikacji ICD-10 kategoria F84, która obejmuje zaburzenia ze spektrum autyzmu, określone też jako całościowe zaburzenia rozwoju, w tym:</a:t>
            </a:r>
          </a:p>
          <a:p>
            <a:endParaRPr lang="pl-PL" dirty="0"/>
          </a:p>
        </p:txBody>
      </p:sp>
    </p:spTree>
    <p:extLst>
      <p:ext uri="{BB962C8B-B14F-4D97-AF65-F5344CB8AC3E}">
        <p14:creationId xmlns:p14="http://schemas.microsoft.com/office/powerpoint/2010/main" val="1526499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400" b="1" dirty="0"/>
              <a:t>ZMIANY WYTYCZNYCH WOJEWODY </a:t>
            </a:r>
            <a:br>
              <a:rPr lang="pl-PL" sz="2400" b="1" dirty="0"/>
            </a:br>
            <a:r>
              <a:rPr lang="pl-PL" sz="2400" b="1" dirty="0"/>
              <a:t>WARMIŃSKO-MAZURSKIEGO</a:t>
            </a:r>
            <a:endParaRPr lang="pl-PL" sz="2400" dirty="0"/>
          </a:p>
        </p:txBody>
      </p:sp>
      <p:sp>
        <p:nvSpPr>
          <p:cNvPr id="3" name="Symbol zastępczy zawartości 2"/>
          <p:cNvSpPr>
            <a:spLocks noGrp="1"/>
          </p:cNvSpPr>
          <p:nvPr>
            <p:ph idx="1"/>
          </p:nvPr>
        </p:nvSpPr>
        <p:spPr/>
        <p:txBody>
          <a:bodyPr>
            <a:normAutofit fontScale="77500" lnSpcReduction="20000"/>
          </a:bodyPr>
          <a:lstStyle/>
          <a:p>
            <a:pPr lvl="0"/>
            <a:r>
              <a:rPr lang="pl-PL" u="sng" dirty="0"/>
              <a:t>a) F84.0 – Autyzm dziecięcy</a:t>
            </a:r>
            <a:r>
              <a:rPr lang="pl-PL" dirty="0"/>
              <a:t>: obejmuje autyzm dziecięcy, psychoza dziecięca, zaburzenia autystyczne. Zespół </a:t>
            </a:r>
            <a:r>
              <a:rPr lang="pl-PL" dirty="0" err="1"/>
              <a:t>Kannera</a:t>
            </a:r>
            <a:r>
              <a:rPr lang="pl-PL" dirty="0"/>
              <a:t>;</a:t>
            </a:r>
          </a:p>
          <a:p>
            <a:pPr lvl="0"/>
            <a:r>
              <a:rPr lang="pl-PL" u="sng" dirty="0"/>
              <a:t>b) F84.1. Autyzm atypowy</a:t>
            </a:r>
            <a:r>
              <a:rPr lang="pl-PL" dirty="0"/>
              <a:t>: obejmuje atypowa psychoza dziecięcy, psychoza dziecięca, upośledzenie umysłowe z cechami autystycznymi;</a:t>
            </a:r>
          </a:p>
          <a:p>
            <a:pPr lvl="0"/>
            <a:r>
              <a:rPr lang="pl-PL" u="sng" dirty="0"/>
              <a:t>c) F84.2. Zespół </a:t>
            </a:r>
            <a:r>
              <a:rPr lang="pl-PL" u="sng" dirty="0" err="1"/>
              <a:t>Retta</a:t>
            </a:r>
            <a:r>
              <a:rPr lang="pl-PL" dirty="0"/>
              <a:t>;</a:t>
            </a:r>
          </a:p>
          <a:p>
            <a:pPr lvl="0"/>
            <a:r>
              <a:rPr lang="pl-PL" u="sng" dirty="0"/>
              <a:t>d) F84.3. Inne dziecięce zaburzenia dezintegracyjne</a:t>
            </a:r>
            <a:r>
              <a:rPr lang="pl-PL" dirty="0"/>
              <a:t>: obejmuje otępienie dziecięce, psychoza dezintegracyjna, psychoza symbiotyczna, Zespół Hellera;</a:t>
            </a:r>
          </a:p>
          <a:p>
            <a:pPr lvl="0"/>
            <a:r>
              <a:rPr lang="pl-PL" u="sng" dirty="0"/>
              <a:t>e) F84.4. Zaburzenie hiperkinetyczne z towarzyszącym upośledzeniem</a:t>
            </a:r>
            <a:r>
              <a:rPr lang="pl-PL" dirty="0"/>
              <a:t> </a:t>
            </a:r>
            <a:r>
              <a:rPr lang="pl-PL" u="sng" dirty="0"/>
              <a:t>umysłowym i ruchami stereotypowymi;</a:t>
            </a:r>
            <a:endParaRPr lang="pl-PL" dirty="0"/>
          </a:p>
          <a:p>
            <a:pPr lvl="0"/>
            <a:r>
              <a:rPr lang="pl-PL" u="sng" dirty="0"/>
              <a:t>f) F84.5. Zespół Aspergera</a:t>
            </a:r>
            <a:r>
              <a:rPr lang="pl-PL" dirty="0"/>
              <a:t>: obejmuje psychopatia autystyczna, zaburzenia schizoidalne okresu dzieciństwa.</a:t>
            </a:r>
          </a:p>
        </p:txBody>
      </p:sp>
    </p:spTree>
    <p:extLst>
      <p:ext uri="{BB962C8B-B14F-4D97-AF65-F5344CB8AC3E}">
        <p14:creationId xmlns:p14="http://schemas.microsoft.com/office/powerpoint/2010/main" val="19147949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zny">
  <a:themeElements>
    <a:clrScheme name="Czerwonofioletowy">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rganiczny">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zny">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16794</TotalTime>
  <Words>5857</Words>
  <Application>Microsoft Office PowerPoint</Application>
  <PresentationFormat>Panoramiczny</PresentationFormat>
  <Paragraphs>240</Paragraphs>
  <Slides>60</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60</vt:i4>
      </vt:variant>
    </vt:vector>
  </HeadingPairs>
  <TitlesOfParts>
    <vt:vector size="67" baseType="lpstr">
      <vt:lpstr>Arial</vt:lpstr>
      <vt:lpstr>Arial Unicode MS</vt:lpstr>
      <vt:lpstr>Calibri</vt:lpstr>
      <vt:lpstr>Garamond</vt:lpstr>
      <vt:lpstr>Times New Roman</vt:lpstr>
      <vt:lpstr>Wingdings</vt:lpstr>
      <vt:lpstr>Organiczny</vt:lpstr>
      <vt:lpstr>NARADA KADRY ŚRODOWISKOWYCH DOMÓW SAMOPOMOCY WOJEWÓDZTWA WARMIŃSKO-MAZURSKIEGO</vt:lpstr>
      <vt:lpstr>ZMIANY WYTYCZNYCH WOJEWODY  WARMIŃSKO-MAZURSKIEGO m.in.</vt:lpstr>
      <vt:lpstr>ZMIANY WYTYCZNYCH WOJEWODY  WARMIŃSKO-MAZURSKIEGO m.in.</vt:lpstr>
      <vt:lpstr>ZMIANY WYTYCZNYCH WOJEWODY  WARMIŃSKO-MAZURSKIEGO m.in.</vt:lpstr>
      <vt:lpstr>ZMIANY WYTYCZNYCH WOJEWODY  WARMIŃSKO-MAZURSKIEGO</vt:lpstr>
      <vt:lpstr>ZMIANY WYTYCZNYCH WOJEWODY  WARMIŃSKO-MAZURSKIEGO</vt:lpstr>
      <vt:lpstr>ZMIANY WYTYCZNYCH WOJEWODY  WARMIŃSKO-MAZURSKIEGO</vt:lpstr>
      <vt:lpstr>ZMIANY WYTYCZNYCH WOJEWODY  WARMIŃSKO-MAZURSKIEGO</vt:lpstr>
      <vt:lpstr>ZMIANY WYTYCZNYCH WOJEWODY  WARMIŃSKO-MAZURSKIEGO</vt:lpstr>
      <vt:lpstr>ZMIANY WYTYCZNYCH WOJEWODY  WARMIŃSKO-MAZURSKIEGO</vt:lpstr>
      <vt:lpstr>ZMIANY WYTYCZNYCH WOJEWODY  WARMIŃSKO-MAZURSKIEGO</vt:lpstr>
      <vt:lpstr>ZMIANY WYTYCZNYCH WOJEWODY  WARMIŃSKO-MAZURSKIEGO</vt:lpstr>
      <vt:lpstr>ZMIANY WYTYCZNYCH WOJEWODY  WARMIŃSKO-MAZURSKIEGO</vt:lpstr>
      <vt:lpstr>ZMIANY WYTYCZNYCH WOJEWODY  WARMIŃSKO-MAZURSKIEGO</vt:lpstr>
      <vt:lpstr>ZMIANY WYTYCZNYCH WOJEWODY  WARMIŃSKO-MAZURSKIEGO</vt:lpstr>
      <vt:lpstr>ZMIANY WYTYCZNYCH WOJEWODY  WARMIŃSKO-MAZURSKIEGO</vt:lpstr>
      <vt:lpstr>ZMIANY WYTYCZNYCH WOJEWODY  WARMIŃSKO-MAZURSKIEGO</vt:lpstr>
      <vt:lpstr>ZMIANY WYTYCZNYCH WOJEWODY  WARMIŃSKO-MAZURSKIEGO</vt:lpstr>
      <vt:lpstr>ZMIANY WYTYCZNYCH WOJEWODY  WARMIŃSKO-MAZURSKIEGO</vt:lpstr>
      <vt:lpstr>ZMIANY WYTYCZNYCH WOJEWODY  WARMIŃSKO-MAZURSKIEGO</vt:lpstr>
      <vt:lpstr>ZMIANY WYTYCZNYCH WOJEWODY  WARMIŃSKO-MAZURSKIEGO</vt:lpstr>
      <vt:lpstr>ZMIANY WYTYCZNYCH WOJEWODY  WARMIŃSKO-MAZURSKIEGO</vt:lpstr>
      <vt:lpstr>ZMIANY WYTYCZNYCH WOJEWODY  WARMIŃSKO-MAZURSKIEGO</vt:lpstr>
      <vt:lpstr>ZMIANY WYTYCZNYCH WOJEWODY  WARMIŃSKO-MAZURSKIEGO</vt:lpstr>
      <vt:lpstr>ZMIANY WYTYCZNYCH WOJEWODY  WARMIŃSKO-MAZURSKIEGO</vt:lpstr>
      <vt:lpstr>ZMIANY WYTYCZNYCH WOJEWODY  WARMIŃSKO-MAZURSKIEGO</vt:lpstr>
      <vt:lpstr>ZMIANY WYTYCZNYCH WOJEWODY  WARMIŃSKO-MAZURSKIEGO</vt:lpstr>
      <vt:lpstr>ZMIANY WYTYCZNYCH WOJEWODY  WARMIŃSKO-MAZURSKIEGO</vt:lpstr>
      <vt:lpstr>ZMIANY WYTYCZNYCH WOJEWODY  WARMIŃSKO-MAZURSKIEGO</vt:lpstr>
      <vt:lpstr>ZMIANY WYTYCZNYCH WOJEWODY  WARMIŃSKO-MAZURSKIEGO</vt:lpstr>
      <vt:lpstr>ZMIANY WYTYCZNYCH WOJEWODY  WARMIŃSKO-MAZURSKIEGO</vt:lpstr>
      <vt:lpstr>ZMIANY WYTYCZNYCH WOJEWODY  WARMIŃSKO-MAZURSKIEGO</vt:lpstr>
      <vt:lpstr>ZMIANY WYTYCZNYCH WOJEWODY  WARMIŃSKO-MAZURSKIEGO</vt:lpstr>
      <vt:lpstr>ZMIANY WYTYCZNYCH WOJEWODY  WARMIŃSKO-MAZURSKIEGO</vt:lpstr>
      <vt:lpstr>ZMIANY WYTYCZNYCH WOJEWODY  WARMIŃSKO-MAZURSKIEGO</vt:lpstr>
      <vt:lpstr>ZMIANY WYTYCZNYCH WOJEWODY  WARMIŃSKO-MAZURSKIEGO</vt:lpstr>
      <vt:lpstr>ZMIANY WYTYCZNYCH WOJEWODY  WARMIŃSKO-MAZURSKIEGO</vt:lpstr>
      <vt:lpstr>ZMIANY WYTYCZNYCH WOJEWODY  WARMIŃSKO-MAZURSKIEGO</vt:lpstr>
      <vt:lpstr>ZMIANY WYTYCZNYCH WOJEWODY  WARMIŃSKO-MAZURSKIEGO</vt:lpstr>
      <vt:lpstr>ZMIANY WYTYCZNYCH WOJEWODY  WARMIŃSKO-MAZURSKIEGO</vt:lpstr>
      <vt:lpstr>Prezentacja programu PowerPoint</vt:lpstr>
      <vt:lpstr>WYNIKI KONTROLI PRZEPROWADZONYCH PRZEZ SŁUŻBY WOJEWODY  w 2024 r., w ŚRODOWISKOWYCH DOMACH SAMOPOMOCY  WOJEWÓDZTWA WARMIŃSKO-MAZURSKIEGO </vt:lpstr>
      <vt:lpstr>WYNIKI KONTROLI PRZEPROWADZONYCH PRZEZ SŁUŻBY WOJEWODY  w 2024 r., w ŚRODOWISKOWYCH DOMACH SAMOPOMOCY  WOJEWÓDZTWA WARMIŃSKO-MAZURSKIEGO </vt:lpstr>
      <vt:lpstr>WYNIKI KONTROLI PRZEPROWADZONYCH PRZEZ SŁUŻBY WOJEWODY  w 2024 r., w ŚRODOWISKOWYCH DOMACH SAMOPOMOCY  WOJEWÓDZTWA WARMIŃSKO-MAZURSKIEGO </vt:lpstr>
      <vt:lpstr>WYNIKI KONTROLI PRZEPROWADZONYCH PRZEZ SŁUŻBY WOJEWODY  w 2024 r., w ŚRODOWISKOWYCH DOMACH SAMOPOMOCY  WOJEWÓDZTWA WARMIŃSKO-MAZURSKIEGO </vt:lpstr>
      <vt:lpstr>WYNIKI KONTROLI PRZEPROWADZONYCH PRZEZ SŁUŻBY WOJEWODY  w 2024 r., w ŚRODOWISKOWYCH DOMACH SAMOPOMOCY  WOJEWÓDZTWA WARMIŃSKO-MAZURSKIEGO </vt:lpstr>
      <vt:lpstr>WYNIKI KONTROLI PRZEPROWADZONYCH PRZEZ SŁUŻBY WOJEWODY  w 2024 r., w ŚRODOWISKOWYCH DOMACH SAMOPOMOCY  WOJEWÓDZTWA WARMIŃSKO-MAZURSKIEGO </vt:lpstr>
      <vt:lpstr>WYNIKI KONTROLI PRZEPROWADZONYCH PRZEZ SŁUŻBY WOJEWODY  w 2024 r., w ŚRODOWISKOWYCH DOMACH SAMOPOMOCY  WOJEWÓDZTWA WARMIŃSKO-MAZURSKIEGO </vt:lpstr>
      <vt:lpstr>WYNIKI KONTROLI PRZEPROWADZONYCH PRZEZ SŁUŻBY WOJEWODY  w 2024 r., w ŚRODOWISKOWYCH DOMACH SAMOPOMOCY  WOJEWÓDZTWA WARMIŃSKO-MAZURSKIEGO </vt:lpstr>
      <vt:lpstr>WYNIKI KONTROLI PRZEPROWADZONYCH PRZEZ SŁUŻBY WOJEWODY  w 2024 r., w ŚRODOWISKOWYCH DOMACH SAMOPOMOCY  WOJEWÓDZTWA WARMIŃSKO-MAZURSKIEGO </vt:lpstr>
      <vt:lpstr>WYNIKI KONTROLI PRZEPROWADZONYCH PRZEZ SŁUŻBY WOJEWODY  w 2024 r., w ŚRODOWISKOWYCH DOMACH SAMOPOMOCY  WOJEWÓDZTWA WARMIŃSKO-MAZURSKIEGO </vt:lpstr>
      <vt:lpstr>WYNIKI KONTROLI PRZEPROWADZONYCH PRZEZ SŁUŻBY WOJEWODY  w 2024 r., w ŚRODOWISKOWYCH DOMACH SAMOPOMOCY  WOJEWÓDZTWA WARMIŃSKO-MAZURSKIEGO </vt:lpstr>
      <vt:lpstr>WYNIKI KONTROLI PRZEPROWADZONYCH PRZEZ SŁUŻBY WOJEWODY  w 2024 r., w ŚRODOWISKOWYCH DOMACH SAMOPOMOCY  WOJEWÓDZTWA WARMIŃSKO-MAZURSKIEGO </vt:lpstr>
      <vt:lpstr>Odpowiedzi na przesłane pytania:</vt:lpstr>
      <vt:lpstr>Odpowiedzi na przesłane pytania:</vt:lpstr>
      <vt:lpstr>Odpowiedzi na przesłane pytania:</vt:lpstr>
      <vt:lpstr>Odpowiedzi na przesłane pytania:</vt:lpstr>
      <vt:lpstr>Odpowiedzi na przesłane pytania:</vt:lpstr>
      <vt:lpstr>Odpowiedzi na przesłane pytania:</vt:lpstr>
      <vt:lpstr> DZIĘKUJĘ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Ustawa  z dnia 19 lipca 2019 r.</dc:title>
  <dc:creator>Anna Wilk</dc:creator>
  <cp:lastModifiedBy>Ewa Kordalska</cp:lastModifiedBy>
  <cp:revision>253</cp:revision>
  <cp:lastPrinted>2025-05-20T07:27:35Z</cp:lastPrinted>
  <dcterms:created xsi:type="dcterms:W3CDTF">2019-08-17T09:05:30Z</dcterms:created>
  <dcterms:modified xsi:type="dcterms:W3CDTF">2025-05-21T05:38:03Z</dcterms:modified>
</cp:coreProperties>
</file>