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421" r:id="rId3"/>
    <p:sldId id="422" r:id="rId4"/>
    <p:sldId id="439" r:id="rId5"/>
    <p:sldId id="424" r:id="rId6"/>
    <p:sldId id="425" r:id="rId7"/>
    <p:sldId id="440" r:id="rId8"/>
    <p:sldId id="429" r:id="rId9"/>
    <p:sldId id="430" r:id="rId10"/>
    <p:sldId id="431" r:id="rId11"/>
    <p:sldId id="432" r:id="rId12"/>
    <p:sldId id="433" r:id="rId13"/>
    <p:sldId id="438" r:id="rId14"/>
    <p:sldId id="417" r:id="rId15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D34C4C"/>
    <a:srgbClr val="CC3300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3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97178DE6-2FD2-4C08-BF24-6CFCA7EEB2A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D88AE84-B3F4-4EC4-8870-B58C044447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29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9D96AF7-CA59-44B2-9BD6-91DAB2E560DE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DBD23717-5E90-4F03-9C8A-3BB724D06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53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2862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6231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5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57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887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23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9342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673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6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9964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410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37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0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7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1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6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1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14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8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62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4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7804-41AB-4D7F-AD93-B69BBD8F3700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5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634490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940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0" name="Obraz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2" name="Obraz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16635"/>
            <a:ext cx="308066" cy="25225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381590" y="5914380"/>
            <a:ext cx="78841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400" b="1" dirty="0" smtClean="0">
                <a:latin typeface="+mj-lt"/>
              </a:rPr>
              <a:t>Olsztyn, 19</a:t>
            </a:r>
            <a:r>
              <a:rPr lang="pl-PL" altLang="pl-PL" sz="2400" b="1" dirty="0" smtClean="0">
                <a:latin typeface="+mj-lt"/>
                <a:cs typeface="+mn-cs"/>
              </a:rPr>
              <a:t> listopada 2019 r.</a:t>
            </a:r>
          </a:p>
        </p:txBody>
      </p:sp>
      <p:pic>
        <p:nvPicPr>
          <p:cNvPr id="18" name="Obraz 1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134" y="2460997"/>
            <a:ext cx="5409065" cy="3262958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423712" y="522005"/>
            <a:ext cx="6912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Narodow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Instytut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Wolności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-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Centrum Rozwoju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Społeczeństwa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Obywatelskiego</a:t>
            </a:r>
            <a:endParaRPr 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4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r>
              <a:rPr lang="pl-PL" sz="2400" b="1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Programy wsparcia organizacji pozarządowych</a:t>
            </a:r>
            <a:endParaRPr lang="pl-PL" sz="24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7040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12429"/>
            <a:ext cx="12201525" cy="58455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24951"/>
            <a:ext cx="11771432" cy="48285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3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. Rozwój instytucjonalny lokalnych organizacji strażniczych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 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mediów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obywatelskich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Wspieranie </a:t>
            </a:r>
            <a:r>
              <a:rPr lang="pl-PL" dirty="0">
                <a:solidFill>
                  <a:srgbClr val="C00000"/>
                </a:solidFill>
                <a:latin typeface="+mj-lt"/>
              </a:rPr>
              <a:t>działań statutowych organizacji strażniczych i mediów </a:t>
            </a:r>
            <a:r>
              <a:rPr lang="pl-PL" dirty="0" smtClean="0">
                <a:solidFill>
                  <a:srgbClr val="C00000"/>
                </a:solidFill>
                <a:latin typeface="+mj-lt"/>
              </a:rPr>
              <a:t>obywatelskich</a:t>
            </a:r>
            <a:r>
              <a:rPr lang="pl-PL" dirty="0" smtClean="0">
                <a:latin typeface="+mj-lt"/>
              </a:rPr>
              <a:t>, głównie działających lokalnie</a:t>
            </a:r>
            <a:endParaRPr lang="pl-PL" dirty="0">
              <a:latin typeface="+mj-lt"/>
            </a:endParaRP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Wspieranie </a:t>
            </a:r>
            <a:r>
              <a:rPr lang="pl-PL" dirty="0">
                <a:solidFill>
                  <a:srgbClr val="C00000"/>
                </a:solidFill>
                <a:latin typeface="+mj-lt"/>
              </a:rPr>
              <a:t>rozwoju instytucjonalnego </a:t>
            </a:r>
            <a:r>
              <a:rPr lang="pl-PL" dirty="0">
                <a:latin typeface="+mj-lt"/>
              </a:rPr>
              <a:t>tych organizacji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tym: budowanie stabilnych podstaw ich dalszego funkcjonowania, tworzenie perspektywicznych planów działania i finansowania, podnoszenie standardów pracy i zarządzania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organizacją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Beneficjenci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819150" lvl="1" indent="-361950" eaLnBrk="0" hangingPunct="0">
              <a:spcAft>
                <a:spcPts val="600"/>
              </a:spcAft>
              <a:buClr>
                <a:srgbClr val="C00000"/>
              </a:buClr>
              <a:buFont typeface="Symbol" panose="05050102010706020507" pitchFamily="18" charset="2"/>
              <a:buChar char="-"/>
            </a:pP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Media obywatelskie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– media obywatelskie – tj. organizacje prowadzące regularną działalność polegającą na publikowaniu treści ważnych z punktu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widzenia społeczności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lokalnej lub regionalnej, a dominujący obszar tematyczny obejmuje poziom lokalny lub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regionalny, a także wyodrębnionych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grup społecznych lub branż</a:t>
            </a:r>
          </a:p>
          <a:p>
            <a:pPr marL="819150" lvl="1" indent="-361950" eaLnBrk="0" hangingPunct="0">
              <a:spcAft>
                <a:spcPts val="600"/>
              </a:spcAft>
              <a:buClr>
                <a:srgbClr val="C00000"/>
              </a:buClr>
              <a:buFont typeface="Symbol" panose="05050102010706020507" pitchFamily="18" charset="2"/>
              <a:buChar char="-"/>
            </a:pP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Organizacje strażnicze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– tj. organizacje, których celem jest obywatelska kontrola działań władz publicznych lub instytucji prywatnych oraz które systematycznie monitorują procesy legislacyjne, rzetelność, uczciwość i sprawność władz, a także wywieranie wpływu na rzecz osiągnięcia zmian w odniesieniu do zdiagnozowanych problemów w sferze publicznej, przy zachowaniu stałej dbałości o dokumentowanie i upowszechnianie informacji o prowadzonej działalności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Tryb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naboru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wniosków –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j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ednoetapowy </a:t>
            </a:r>
            <a:r>
              <a:rPr lang="pl-PL" altLang="pl-PL" dirty="0">
                <a:solidFill>
                  <a:srgbClr val="C00000"/>
                </a:solidFill>
                <a:latin typeface="+mj-lt"/>
              </a:rPr>
              <a:t>otwarty konkurs </a:t>
            </a:r>
            <a:r>
              <a:rPr lang="pl-PL" altLang="pl-PL" dirty="0">
                <a:latin typeface="+mj-lt"/>
              </a:rPr>
              <a:t>dotacyjny (tylko wniosek pełny)</a:t>
            </a:r>
            <a:endParaRPr lang="en-US" altLang="pl-PL" dirty="0">
              <a:latin typeface="+mj-lt"/>
            </a:endParaRP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Wartość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dotacji: 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inimalnie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 </a:t>
            </a:r>
            <a:r>
              <a:rPr lang="en-US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2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0 tys. zł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/ maksymalnie</a:t>
            </a:r>
            <a:r>
              <a:rPr lang="en-US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2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00 tys. zł, na okres </a:t>
            </a:r>
            <a:r>
              <a:rPr lang="en-US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24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miesięcy</a:t>
            </a:r>
            <a:endParaRPr lang="pl-PL" altLang="pl-PL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16001"/>
            <a:ext cx="12201525" cy="584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24951"/>
            <a:ext cx="11469506" cy="40638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4. Rozwój instytucjonalny think tanków obywatelskich</a:t>
            </a:r>
          </a:p>
          <a:p>
            <a:pPr marL="361950" lvl="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Wspieranie 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działań statutowych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organizacji sektora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pozarządowego działających jako środki analityczne i eksperckie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61950" lvl="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Rozwój 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instytucjonalny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organizacji, w tym: budowanie stabilnych podstaw ich dalszego funkcjonowania, tworzenie perspektywicznych planów działania i finansowania, podnoszenie standardów pracy i zarządzania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organizacją</a:t>
            </a:r>
          </a:p>
          <a:p>
            <a:pPr marL="36195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O </a:t>
            </a:r>
            <a:r>
              <a:rPr lang="pl-PL" dirty="0">
                <a:latin typeface="+mj-lt"/>
              </a:rPr>
              <a:t>dotacje mogą ubiegać się wyłącznie </a:t>
            </a:r>
            <a:r>
              <a:rPr lang="pl-PL" dirty="0">
                <a:solidFill>
                  <a:srgbClr val="C00000"/>
                </a:solidFill>
                <a:latin typeface="+mj-lt"/>
              </a:rPr>
              <a:t>think tanki definiowane jako organizacje, które opracowują badania, analizy i opinie związane ze sprawami krajowymi lub międzynarodowymi w celu merytorycznego wspierania procesów podejmowania strategicznych decyzji lub przyjmowania rozwiązań i </a:t>
            </a:r>
            <a:r>
              <a:rPr lang="pl-PL" dirty="0" smtClean="0">
                <a:solidFill>
                  <a:srgbClr val="C00000"/>
                </a:solidFill>
                <a:latin typeface="+mj-lt"/>
              </a:rPr>
              <a:t>regulacji</a:t>
            </a:r>
            <a:endParaRPr lang="pl-PL" altLang="pl-PL" dirty="0" smtClean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61950" lvl="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Nabór wniosków będzie prowadzony w ramach otwartego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konkurs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dotacyjny (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tryb jednoetapowy, tylko wniosek pełny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)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61950" lvl="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Maksymalna wartość dotacji wynosi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300 </a:t>
            </a:r>
            <a:r>
              <a:rPr lang="pl-PL" altLang="pl-PL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tys.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zł</a:t>
            </a:r>
            <a:endParaRPr lang="pl-PL" altLang="pl-PL" dirty="0" smtClean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61950" lvl="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Dotacja może zostać przyznana na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okres 24 miesięcy</a:t>
            </a:r>
            <a:endParaRPr lang="pl-PL" dirty="0" smtClean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57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16000"/>
            <a:ext cx="12201525" cy="584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25326"/>
            <a:ext cx="11296979" cy="52170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5. Wsparcie doraźne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Dotacja może zostać przeznaczona na:</a:t>
            </a:r>
          </a:p>
          <a:p>
            <a:pPr marL="742950" lvl="1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Symbol" panose="05050102010706020507" pitchFamily="18" charset="2"/>
              <a:buChar char="-"/>
            </a:pPr>
            <a:r>
              <a:rPr lang="pl-PL" dirty="0" smtClean="0">
                <a:latin typeface="+mj-lt"/>
              </a:rPr>
              <a:t>Pokrycie wydatków wynikających z </a:t>
            </a:r>
            <a:r>
              <a:rPr lang="pl-PL" dirty="0" smtClean="0">
                <a:solidFill>
                  <a:srgbClr val="C00000"/>
                </a:solidFill>
                <a:latin typeface="+mj-lt"/>
              </a:rPr>
              <a:t>nagłych potrzeb </a:t>
            </a:r>
            <a:r>
              <a:rPr lang="pl-PL" dirty="0" smtClean="0">
                <a:latin typeface="+mj-lt"/>
              </a:rPr>
              <a:t>organizacji powstałych w wyniku wystąpienia nieprzewidzianych sytuacji i zdarzeń mogących mieć istotny wpływ na skuteczność działania organizacji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realizacji jej celów statutowych (np. awarii sprzętu, zniszczeń obiektów, innych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zdarzeń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losowych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) </a:t>
            </a:r>
            <a:r>
              <a:rPr lang="pl-PL" dirty="0" smtClean="0">
                <a:latin typeface="+mj-lt"/>
              </a:rPr>
              <a:t>– </a:t>
            </a:r>
            <a:r>
              <a:rPr lang="pl-PL" dirty="0" smtClean="0">
                <a:solidFill>
                  <a:srgbClr val="C00000"/>
                </a:solidFill>
                <a:latin typeface="+mj-lt"/>
              </a:rPr>
              <a:t>„POMOC DORAŹNA”</a:t>
            </a:r>
          </a:p>
          <a:p>
            <a:pPr marL="742950" lvl="1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Symbol" panose="05050102010706020507" pitchFamily="18" charset="2"/>
              <a:buChar char="-"/>
            </a:pPr>
            <a:r>
              <a:rPr lang="pl-PL" dirty="0" smtClean="0">
                <a:latin typeface="+mj-lt"/>
              </a:rPr>
              <a:t>Pokrycie </a:t>
            </a:r>
            <a:r>
              <a:rPr lang="pl-PL" dirty="0" smtClean="0">
                <a:solidFill>
                  <a:srgbClr val="C00000"/>
                </a:solidFill>
                <a:latin typeface="+mj-lt"/>
              </a:rPr>
              <a:t>kosztów uczestnictwa </a:t>
            </a:r>
            <a:r>
              <a:rPr lang="pl-PL" dirty="0" smtClean="0">
                <a:latin typeface="+mj-lt"/>
              </a:rPr>
              <a:t>przedstawicieli organizacji w wydarzeniach z </a:t>
            </a:r>
            <a:r>
              <a:rPr lang="pl-PL" dirty="0">
                <a:latin typeface="+mj-lt"/>
              </a:rPr>
              <a:t>życia </a:t>
            </a:r>
            <a:r>
              <a:rPr lang="pl-PL" dirty="0" smtClean="0">
                <a:latin typeface="+mj-lt"/>
              </a:rPr>
              <a:t>publicznego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 </a:t>
            </a:r>
            <a:r>
              <a:rPr lang="pl-PL" dirty="0">
                <a:latin typeface="+mj-lt"/>
              </a:rPr>
              <a:t>charakterze ogólnopolskim, ponadregionalnym, a także </a:t>
            </a:r>
            <a:r>
              <a:rPr lang="pl-PL" dirty="0" smtClean="0">
                <a:latin typeface="+mj-lt"/>
              </a:rPr>
              <a:t>międzynarodowym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istotnych zarówno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z punktu widzenia sektora pozarządowego lub związanych z branżą,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której działa dana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organizacja </a:t>
            </a:r>
            <a:r>
              <a:rPr lang="pl-PL" dirty="0" smtClean="0">
                <a:latin typeface="+mj-lt"/>
              </a:rPr>
              <a:t>– </a:t>
            </a:r>
            <a:r>
              <a:rPr lang="pl-PL" dirty="0" smtClean="0">
                <a:solidFill>
                  <a:srgbClr val="C00000"/>
                </a:solidFill>
                <a:latin typeface="+mj-lt"/>
              </a:rPr>
              <a:t>„ŻYCIE PUBLICZNE”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Otwarty konkurs dotacyjny w formule uproszczonej, realizowany w trybie ciągłym –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„szybka ścieżka”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Maksymalna wartość dotacji to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10 tys. zł 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Dotacja może zostać przyznana na okres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 3 miesięcy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Realizacja 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wszystkich zaplanowanych działań</a:t>
            </a:r>
            <a:endParaRPr lang="pl-PL" altLang="pl-PL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55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8958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7" y="1337469"/>
            <a:ext cx="11631614" cy="50411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36537" y="1216818"/>
          <a:ext cx="11592000" cy="500099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08000">
                  <a:extLst>
                    <a:ext uri="{9D8B030D-6E8A-4147-A177-3AD203B41FA5}">
                      <a16:colId xmlns:a16="http://schemas.microsoft.com/office/drawing/2014/main" xmlns="" val="3904396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423209092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374568283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17226215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24553037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238391393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156817235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425134917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353352128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158210957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84026309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96958036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151670688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1536502128"/>
                    </a:ext>
                  </a:extLst>
                </a:gridCol>
              </a:tblGrid>
              <a:tr h="34049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</a:t>
                      </a:r>
                      <a:r>
                        <a:rPr lang="pl-PL" sz="1300" dirty="0" smtClean="0">
                          <a:effectLst/>
                          <a:latin typeface="+mj-lt"/>
                        </a:rPr>
                        <a:t>Programu</a:t>
                      </a: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Środki na realizację Programu w kolejnych latach w mln zł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5054008"/>
                  </a:ext>
                </a:extLst>
              </a:tr>
              <a:tr h="34049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2018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2019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2021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2022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2023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2024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2027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2029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2030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1700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1a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Wsparcie działań misyjnych i rozwoju instytucjonalnego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29,7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27,9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27,9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25,65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25,65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25,65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22,5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21,6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304045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1b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Dotacje na wkład własny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802493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2a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Dotacje operacyjne na wsparcie budowy początkowych kapitałów żelaznych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552401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2b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Dofinansowanie początkowych kapitałów żelaznych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147299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2c	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Dofinansowanie rozbudowy kapitałów żelaznych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77538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3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Rozwój instytucjonalny lokalnych organizacji strażniczych i mediów obywatelskich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935608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4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Rozwój instytucjonalny think tanków obywatelskich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151602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5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Wsparcie doraźne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07015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6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Pomoc techniczna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60956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j-lt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+mj-lt"/>
                        </a:rPr>
                        <a:t>Razem</a:t>
                      </a:r>
                      <a:endParaRPr lang="pl-PL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4025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5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493698" y="0"/>
            <a:ext cx="853110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502025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47108" name="Obraz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3" name="Obraz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27268"/>
            <a:ext cx="308066" cy="252253"/>
          </a:xfrm>
          <a:prstGeom prst="rect">
            <a:avLst/>
          </a:prstGeom>
        </p:spPr>
      </p:pic>
      <p:sp>
        <p:nvSpPr>
          <p:cNvPr id="26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sp>
        <p:nvSpPr>
          <p:cNvPr id="27" name="Owal 26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8" name="Obraz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pole tekstowe 28"/>
          <p:cNvSpPr txBox="1"/>
          <p:nvPr/>
        </p:nvSpPr>
        <p:spPr>
          <a:xfrm>
            <a:off x="3649662" y="2128964"/>
            <a:ext cx="8542337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DZIĘKUJ</a:t>
            </a:r>
            <a:r>
              <a:rPr lang="pl-PL" sz="4800" dirty="0" smtClean="0">
                <a:solidFill>
                  <a:srgbClr val="C00000"/>
                </a:solidFill>
                <a:latin typeface="Tw Cen MT" pitchFamily="34" charset="-18"/>
              </a:rPr>
              <a:t>Ę</a:t>
            </a:r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 </a:t>
            </a:r>
            <a:r>
              <a:rPr lang="en-US" sz="4800" dirty="0">
                <a:solidFill>
                  <a:srgbClr val="C00000"/>
                </a:solidFill>
                <a:latin typeface="Tw Cen MT" pitchFamily="34" charset="-18"/>
              </a:rPr>
              <a:t>ZA </a:t>
            </a:r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UWAGĘ</a:t>
            </a:r>
          </a:p>
        </p:txBody>
      </p:sp>
      <p:sp>
        <p:nvSpPr>
          <p:cNvPr id="2" name="Prostokąt 1"/>
          <p:cNvSpPr/>
          <p:nvPr/>
        </p:nvSpPr>
        <p:spPr>
          <a:xfrm>
            <a:off x="7782091" y="3626305"/>
            <a:ext cx="3691344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Calibri Light"/>
                <a:cs typeface="Arial" charset="0"/>
              </a:rPr>
              <a:t>Kacper Mroczek</a:t>
            </a:r>
            <a:endParaRPr lang="en-US" sz="2400" b="1" dirty="0" smtClean="0">
              <a:solidFill>
                <a:prstClr val="black"/>
              </a:solidFill>
              <a:latin typeface="Calibri Light"/>
              <a:cs typeface="Arial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Biuro Programów Wspierania Rozwoju Społeczeństwa Obywatelskiego</a:t>
            </a:r>
            <a:r>
              <a:rPr lang="pl-PL" sz="2000" dirty="0">
                <a:solidFill>
                  <a:prstClr val="black"/>
                </a:solidFill>
                <a:latin typeface="Calibri Light"/>
                <a:cs typeface="Arial" charset="0"/>
              </a:rPr>
              <a:t/>
            </a:r>
            <a:br>
              <a:rPr lang="pl-PL" sz="2000" dirty="0">
                <a:solidFill>
                  <a:prstClr val="black"/>
                </a:solidFill>
                <a:latin typeface="Calibri Light"/>
                <a:cs typeface="Arial" charset="0"/>
              </a:rPr>
            </a:br>
            <a:endParaRPr lang="pl-PL" sz="2000" dirty="0">
              <a:solidFill>
                <a:prstClr val="black"/>
              </a:solidFill>
              <a:latin typeface="Calibri Light"/>
              <a:cs typeface="Arial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5127" y="3356737"/>
            <a:ext cx="3337661" cy="203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Obraz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073" y="3029386"/>
            <a:ext cx="2218671" cy="165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3502025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3560" name="Obraz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16635"/>
            <a:ext cx="308066" cy="252253"/>
          </a:xfrm>
          <a:prstGeom prst="rect">
            <a:avLst/>
          </a:prstGeom>
        </p:spPr>
      </p:pic>
      <p:sp>
        <p:nvSpPr>
          <p:cNvPr id="15" name="Owal 14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663" y="419886"/>
            <a:ext cx="8542337" cy="5218999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9092242" y="1"/>
            <a:ext cx="3099758" cy="1380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4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116807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41269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177278"/>
            <a:ext cx="10740687" cy="503778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Programu Rozwoju Organizacji Obywatelskich na lata 2018–2030 PROO 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1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Głównym </a:t>
            </a:r>
            <a:r>
              <a:rPr lang="pl-PL" alt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celem Programu jest wsparcie rozwoju instytucjonalnego organizacji społeczeństwa obywatelskiego oraz zwiększenie udziału tych organizacji w życiu publicznym i upowszechnianiu demokratycznych norm obywatelskości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800" dirty="0" smtClean="0">
              <a:solidFill>
                <a:srgbClr val="C0000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Cel </a:t>
            </a:r>
            <a:r>
              <a:rPr lang="pl-PL" altLang="pl-PL" dirty="0">
                <a:solidFill>
                  <a:srgbClr val="C00000"/>
                </a:solidFill>
                <a:latin typeface="+mj-lt"/>
              </a:rPr>
              <a:t>szczegółowy 1. </a:t>
            </a:r>
            <a:r>
              <a:rPr lang="pl-PL" altLang="pl-PL" dirty="0">
                <a:latin typeface="+mj-lt"/>
              </a:rPr>
              <a:t>Wzrost zaangażowania obywateli i organizacji obywatelskich w życie publiczne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Cel szczegółowy 2. </a:t>
            </a:r>
            <a:r>
              <a:rPr lang="pl-PL" altLang="pl-PL" dirty="0">
                <a:latin typeface="+mj-lt"/>
              </a:rPr>
              <a:t>Wzmocnienie organizacji obywatelskich w wymiarze strategicznym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Cel szczegółowy 3. </a:t>
            </a:r>
            <a:r>
              <a:rPr lang="pl-PL" altLang="pl-PL" dirty="0">
                <a:latin typeface="+mj-lt"/>
              </a:rPr>
              <a:t>Poprawa stabilności finansowej organizacji obywatelskich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800" dirty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Planowane rezultaty programu PROO to: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Wzrost zaangażowania organizacji obywatelskich w życie publiczne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Zwiększenie dynamiki dialogu obywatelskiego w Polsce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Znacząca poprawa stabilności działania organizacji społeczeństwa obywatelskiego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Wzmocnienie organizacji, które dotychczas z uwagi na profil lub specyfikę działalności miały ograniczone możliwości korzystania ze wsparcia publicznego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Poprawa bieżącej zdolności organizacji obywatelskich do realizacji podstawowych form działalności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Wzrost stabilności finansowej organizacji pozarządowych w perspektywie wieloletniej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alt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11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16000"/>
            <a:ext cx="12201525" cy="584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24949"/>
            <a:ext cx="11631614" cy="508335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Ramy 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prawne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PROO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Calibri Light" pitchFamily="34" charset="0"/>
              </a:rPr>
              <a:t>Program </a:t>
            </a:r>
            <a:r>
              <a:rPr lang="pl-PL" altLang="pl-PL" dirty="0">
                <a:latin typeface="Calibri Light" pitchFamily="34" charset="0"/>
              </a:rPr>
              <a:t>Rozwoju Organizacji Obywatelskich na lata </a:t>
            </a:r>
            <a:r>
              <a:rPr lang="pl-PL" altLang="pl-PL" dirty="0" smtClean="0">
                <a:latin typeface="Calibri Light" pitchFamily="34" charset="0"/>
              </a:rPr>
              <a:t>2018–2030 przyjęty </a:t>
            </a:r>
            <a:r>
              <a:rPr lang="pl-PL" altLang="pl-PL" dirty="0">
                <a:latin typeface="Calibri Light" pitchFamily="34" charset="0"/>
              </a:rPr>
              <a:t>uchwałą nr 104/2018 Rady Ministrów </a:t>
            </a:r>
            <a:r>
              <a:rPr lang="pl-PL" altLang="pl-PL" dirty="0" smtClean="0">
                <a:latin typeface="Calibri Light" pitchFamily="34" charset="0"/>
              </a:rPr>
              <a:t/>
            </a:r>
            <a:br>
              <a:rPr lang="pl-PL" altLang="pl-PL" dirty="0" smtClean="0">
                <a:latin typeface="Calibri Light" pitchFamily="34" charset="0"/>
              </a:rPr>
            </a:br>
            <a:r>
              <a:rPr lang="pl-PL" altLang="pl-PL" dirty="0" smtClean="0">
                <a:latin typeface="Calibri Light" pitchFamily="34" charset="0"/>
              </a:rPr>
              <a:t>z </a:t>
            </a:r>
            <a:r>
              <a:rPr lang="pl-PL" altLang="pl-PL" dirty="0">
                <a:latin typeface="Calibri Light" pitchFamily="34" charset="0"/>
              </a:rPr>
              <a:t>dnia 7 sierpnia 2018 </a:t>
            </a:r>
            <a:r>
              <a:rPr lang="pl-PL" altLang="pl-PL" dirty="0" smtClean="0">
                <a:latin typeface="Calibri Light" pitchFamily="34" charset="0"/>
              </a:rPr>
              <a:t>roku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 Light" pitchFamily="34" charset="0"/>
              </a:rPr>
              <a:t>Zgodnie z </a:t>
            </a:r>
            <a:r>
              <a:rPr lang="pl-PL" dirty="0">
                <a:latin typeface="Calibri Light" pitchFamily="34" charset="0"/>
              </a:rPr>
              <a:t>a</a:t>
            </a:r>
            <a:r>
              <a:rPr lang="pl-PL" dirty="0" smtClean="0">
                <a:latin typeface="Calibri Light" pitchFamily="34" charset="0"/>
              </a:rPr>
              <a:t>rt</a:t>
            </a:r>
            <a:r>
              <a:rPr lang="pl-PL" dirty="0">
                <a:latin typeface="Calibri Light" pitchFamily="34" charset="0"/>
              </a:rPr>
              <a:t>. 23 </a:t>
            </a:r>
            <a:r>
              <a:rPr lang="pl-PL" dirty="0" smtClean="0">
                <a:latin typeface="Calibri Light" pitchFamily="34" charset="0"/>
              </a:rPr>
              <a:t>Ustawy o NIW</a:t>
            </a:r>
            <a:r>
              <a:rPr lang="en-US" dirty="0" smtClean="0">
                <a:latin typeface="Calibri Light" pitchFamily="34" charset="0"/>
              </a:rPr>
              <a:t> - </a:t>
            </a:r>
            <a:r>
              <a:rPr lang="pl-PL" dirty="0" smtClean="0">
                <a:latin typeface="Calibri Light" pitchFamily="34" charset="0"/>
              </a:rPr>
              <a:t>NIW–CRSO zarządza </a:t>
            </a:r>
            <a:r>
              <a:rPr lang="pl-PL" dirty="0">
                <a:latin typeface="Calibri Light" pitchFamily="34" charset="0"/>
              </a:rPr>
              <a:t>programami </a:t>
            </a:r>
            <a:r>
              <a:rPr lang="pl-PL" dirty="0" smtClean="0">
                <a:latin typeface="Calibri Light" pitchFamily="34" charset="0"/>
              </a:rPr>
              <a:t>wspierania </a:t>
            </a:r>
            <a:r>
              <a:rPr lang="pl-PL" dirty="0">
                <a:latin typeface="Calibri Light" pitchFamily="34" charset="0"/>
              </a:rPr>
              <a:t>rozwoju społeczeństwa obywatelskiego, które w drodze uchwały </a:t>
            </a:r>
            <a:r>
              <a:rPr lang="pl-PL" dirty="0" smtClean="0">
                <a:latin typeface="Calibri Light" pitchFamily="34" charset="0"/>
              </a:rPr>
              <a:t>przyjmuje Rada Ministrów 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 Light" pitchFamily="34" charset="0"/>
              </a:rPr>
              <a:t>Artykuł 30 </a:t>
            </a:r>
            <a:r>
              <a:rPr lang="pl-PL" dirty="0">
                <a:latin typeface="Calibri Light" pitchFamily="34" charset="0"/>
              </a:rPr>
              <a:t>ust. </a:t>
            </a:r>
            <a:r>
              <a:rPr lang="pl-PL" dirty="0" smtClean="0">
                <a:latin typeface="Calibri Light" pitchFamily="34" charset="0"/>
              </a:rPr>
              <a:t>4  Ustawy o NIW określa kryteria oceny merytorycznej wniosków</a:t>
            </a:r>
            <a:endParaRPr lang="en-US" dirty="0" smtClean="0">
              <a:latin typeface="Calibri Light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pl-PL" dirty="0">
                <a:latin typeface="Calibri Light" pitchFamily="34" charset="0"/>
              </a:rPr>
              <a:t>U</a:t>
            </a:r>
            <a:r>
              <a:rPr lang="pl-PL" altLang="pl-PL" dirty="0">
                <a:latin typeface="Calibri Light" pitchFamily="34" charset="0"/>
              </a:rPr>
              <a:t>stawa z dnia 19 listopada  2009  r. o  grach  hazardowych (Dz. U. z 2018 r. poz. 165, z </a:t>
            </a:r>
            <a:r>
              <a:rPr lang="pl-PL" altLang="pl-PL" dirty="0" err="1">
                <a:latin typeface="Calibri Light" pitchFamily="34" charset="0"/>
              </a:rPr>
              <a:t>późn</a:t>
            </a:r>
            <a:r>
              <a:rPr lang="pl-PL" altLang="pl-PL" dirty="0">
                <a:latin typeface="Calibri Light" pitchFamily="34" charset="0"/>
              </a:rPr>
              <a:t>. zm.)</a:t>
            </a:r>
            <a:r>
              <a:rPr lang="en-US" altLang="pl-PL" dirty="0">
                <a:latin typeface="Calibri Light" pitchFamily="34" charset="0"/>
              </a:rPr>
              <a:t> - </a:t>
            </a:r>
            <a:r>
              <a:rPr lang="pl-PL" altLang="pl-PL" dirty="0">
                <a:latin typeface="Calibri Light" pitchFamily="34" charset="0"/>
              </a:rPr>
              <a:t>art. 88a  tworzy Fundusz Wspierania Rozwoju Społeczeństwa Obywatelskiego, którego dysponentem jest Przewodniczący Komitetu </a:t>
            </a:r>
            <a:r>
              <a:rPr lang="pl-PL" altLang="pl-PL" dirty="0" smtClean="0">
                <a:latin typeface="Calibri Light" pitchFamily="34" charset="0"/>
              </a:rPr>
              <a:t/>
            </a:r>
            <a:br>
              <a:rPr lang="pl-PL" altLang="pl-PL" dirty="0" smtClean="0">
                <a:latin typeface="Calibri Light" pitchFamily="34" charset="0"/>
              </a:rPr>
            </a:br>
            <a:r>
              <a:rPr lang="en-US" altLang="pl-PL" dirty="0" smtClean="0">
                <a:latin typeface="Calibri Light" pitchFamily="34" charset="0"/>
              </a:rPr>
              <a:t>ds</a:t>
            </a:r>
            <a:r>
              <a:rPr lang="en-US" altLang="pl-PL" dirty="0">
                <a:latin typeface="Calibri Light" pitchFamily="34" charset="0"/>
              </a:rPr>
              <a:t>. </a:t>
            </a:r>
            <a:r>
              <a:rPr lang="en-US" altLang="pl-PL" dirty="0" err="1">
                <a:latin typeface="Calibri Light" pitchFamily="34" charset="0"/>
              </a:rPr>
              <a:t>Pożytku</a:t>
            </a:r>
            <a:r>
              <a:rPr lang="en-US" altLang="pl-PL" dirty="0">
                <a:latin typeface="Calibri Light" pitchFamily="34" charset="0"/>
              </a:rPr>
              <a:t> </a:t>
            </a:r>
            <a:r>
              <a:rPr lang="en-US" altLang="pl-PL" dirty="0" err="1">
                <a:latin typeface="Calibri Light" pitchFamily="34" charset="0"/>
              </a:rPr>
              <a:t>Publicznego</a:t>
            </a:r>
            <a:r>
              <a:rPr lang="en-US" altLang="pl-PL" dirty="0">
                <a:latin typeface="Calibri Light" pitchFamily="34" charset="0"/>
              </a:rPr>
              <a:t> </a:t>
            </a:r>
            <a:r>
              <a:rPr lang="pl-PL" altLang="pl-PL" dirty="0">
                <a:latin typeface="Calibri Light" pitchFamily="34" charset="0"/>
              </a:rPr>
              <a:t>i którego przychodem jest 4% wpływów z dopłat z gier objętych monopolem państwa. Środki </a:t>
            </a:r>
            <a:r>
              <a:rPr lang="pl-PL" altLang="pl-PL" dirty="0" smtClean="0">
                <a:latin typeface="Calibri Light" pitchFamily="34" charset="0"/>
              </a:rPr>
              <a:t/>
            </a:r>
            <a:br>
              <a:rPr lang="pl-PL" altLang="pl-PL" dirty="0" smtClean="0">
                <a:latin typeface="Calibri Light" pitchFamily="34" charset="0"/>
              </a:rPr>
            </a:br>
            <a:r>
              <a:rPr lang="pl-PL" altLang="pl-PL" dirty="0" smtClean="0">
                <a:latin typeface="Calibri Light" pitchFamily="34" charset="0"/>
              </a:rPr>
              <a:t>te </a:t>
            </a:r>
            <a:r>
              <a:rPr lang="pl-PL" altLang="pl-PL" dirty="0">
                <a:latin typeface="Calibri Light" pitchFamily="34" charset="0"/>
              </a:rPr>
              <a:t>stanowi</a:t>
            </a:r>
            <a:r>
              <a:rPr lang="en-US" altLang="pl-PL" dirty="0">
                <a:latin typeface="Calibri Light" pitchFamily="34" charset="0"/>
              </a:rPr>
              <a:t>ą</a:t>
            </a:r>
            <a:r>
              <a:rPr lang="pl-PL" altLang="pl-PL" dirty="0">
                <a:latin typeface="Calibri Light" pitchFamily="34" charset="0"/>
              </a:rPr>
              <a:t> źródło finansowania realizacji </a:t>
            </a:r>
            <a:r>
              <a:rPr lang="pl-PL" altLang="pl-PL" dirty="0" smtClean="0">
                <a:latin typeface="Calibri Light" pitchFamily="34" charset="0"/>
              </a:rPr>
              <a:t>Programu</a:t>
            </a:r>
            <a:endParaRPr lang="pl-PL" altLang="pl-PL" dirty="0">
              <a:latin typeface="Calibri Light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 Light" pitchFamily="34" charset="0"/>
              </a:rPr>
              <a:t>Zasady otwartych konkursów określane są zgodnie z Rozporządzeniem </a:t>
            </a:r>
            <a:r>
              <a:rPr lang="pl-PL" dirty="0">
                <a:latin typeface="Calibri Light" pitchFamily="34" charset="0"/>
              </a:rPr>
              <a:t>Przewodniczącego Komitetu do spraw Pożytku Publicznego z dnia 8 listopada 2018 r. w sprawie szczegółowych warunków uzyskiwania dofinansowania realizacji zadań </a:t>
            </a:r>
            <a:r>
              <a:rPr lang="pl-PL" dirty="0" smtClean="0">
                <a:latin typeface="Calibri Light" pitchFamily="34" charset="0"/>
              </a:rPr>
              <a:t/>
            </a:r>
            <a:br>
              <a:rPr lang="pl-PL" dirty="0" smtClean="0">
                <a:latin typeface="Calibri Light" pitchFamily="34" charset="0"/>
              </a:rPr>
            </a:br>
            <a:r>
              <a:rPr lang="pl-PL" dirty="0" smtClean="0">
                <a:latin typeface="Calibri Light" pitchFamily="34" charset="0"/>
              </a:rPr>
              <a:t>z </a:t>
            </a:r>
            <a:r>
              <a:rPr lang="pl-PL" dirty="0">
                <a:latin typeface="Calibri Light" pitchFamily="34" charset="0"/>
              </a:rPr>
              <a:t>zakresu wspierania rozwoju społeczeństwa obywatelskiego, trybu składania wniosków oraz przekazywania środków </a:t>
            </a:r>
            <a:r>
              <a:rPr lang="pl-PL" dirty="0" smtClean="0">
                <a:latin typeface="Calibri Light" pitchFamily="34" charset="0"/>
              </a:rPr>
              <a:t/>
            </a:r>
            <a:br>
              <a:rPr lang="pl-PL" dirty="0" smtClean="0">
                <a:latin typeface="Calibri Light" pitchFamily="34" charset="0"/>
              </a:rPr>
            </a:br>
            <a:r>
              <a:rPr lang="pl-PL" dirty="0" smtClean="0">
                <a:latin typeface="Calibri Light" pitchFamily="34" charset="0"/>
              </a:rPr>
              <a:t>z </a:t>
            </a:r>
            <a:r>
              <a:rPr lang="pl-PL" dirty="0">
                <a:latin typeface="Calibri Light" pitchFamily="34" charset="0"/>
              </a:rPr>
              <a:t>Funduszu Wspierania Rozwoju Społeczeństwa Obywatelskiego</a:t>
            </a:r>
            <a:r>
              <a:rPr lang="en-US" dirty="0">
                <a:latin typeface="Calibri Light" pitchFamily="34" charset="0"/>
              </a:rPr>
              <a:t> (Dz. U. </a:t>
            </a:r>
            <a:r>
              <a:rPr lang="en-US" dirty="0" err="1">
                <a:latin typeface="Calibri Light" pitchFamily="34" charset="0"/>
              </a:rPr>
              <a:t>poz</a:t>
            </a:r>
            <a:r>
              <a:rPr lang="en-US" dirty="0">
                <a:latin typeface="Calibri Light" pitchFamily="34" charset="0"/>
              </a:rPr>
              <a:t>. 2149</a:t>
            </a:r>
            <a:r>
              <a:rPr lang="en-US" dirty="0" smtClean="0">
                <a:latin typeface="Calibri Light" pitchFamily="34" charset="0"/>
              </a:rPr>
              <a:t>)</a:t>
            </a:r>
            <a:endParaRPr lang="pl-PL" dirty="0">
              <a:latin typeface="Calibri Light" pitchFamily="34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2000" dirty="0" smtClean="0">
              <a:latin typeface="Calibri Light" pitchFamily="34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000" dirty="0">
              <a:latin typeface="Calibri Light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82"/>
          <a:stretch/>
        </p:blipFill>
        <p:spPr>
          <a:xfrm>
            <a:off x="11418874" y="211138"/>
            <a:ext cx="32088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16000"/>
            <a:ext cx="12201525" cy="584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105244"/>
            <a:ext cx="10740687" cy="459743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24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20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dirty="0">
              <a:latin typeface="+mj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788" y="-96592"/>
            <a:ext cx="7341079" cy="5262422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311" y="1380968"/>
            <a:ext cx="8111900" cy="581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16000"/>
            <a:ext cx="12201525" cy="584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18751"/>
            <a:ext cx="11089945" cy="508044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Priorytety PROO:</a:t>
            </a:r>
            <a:endParaRPr lang="pl-PL" alt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342900" indent="-342900">
              <a:spcBef>
                <a:spcPts val="6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pl-PL" altLang="pl-PL" b="1" dirty="0" smtClean="0">
                <a:latin typeface="+mj-lt"/>
              </a:rPr>
              <a:t>Zrównoważony rozwój organizacyjny</a:t>
            </a:r>
          </a:p>
          <a:p>
            <a:pPr marL="361950">
              <a:spcBef>
                <a:spcPts val="600"/>
              </a:spcBef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1a. </a:t>
            </a:r>
            <a:r>
              <a:rPr lang="pl-PL" altLang="pl-PL" dirty="0" smtClean="0">
                <a:latin typeface="+mj-lt"/>
              </a:rPr>
              <a:t>Wsparcie działań misyjnych i rozwoju instytucjonalnego</a:t>
            </a:r>
          </a:p>
          <a:p>
            <a:pPr defTabSz="3619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	</a:t>
            </a: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1b. </a:t>
            </a:r>
            <a:r>
              <a:rPr lang="pl-PL" altLang="pl-PL" dirty="0" smtClean="0">
                <a:latin typeface="+mj-lt"/>
              </a:rPr>
              <a:t>Dotacje na wkład własny</a:t>
            </a:r>
          </a:p>
          <a:p>
            <a:pPr defTabSz="3619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2. </a:t>
            </a:r>
            <a:r>
              <a:rPr lang="pl-PL" altLang="pl-PL" b="1" dirty="0" smtClean="0">
                <a:latin typeface="+mj-lt"/>
              </a:rPr>
              <a:t>Kapitały żelazne</a:t>
            </a:r>
          </a:p>
          <a:p>
            <a:pPr marL="361950">
              <a:spcBef>
                <a:spcPts val="600"/>
              </a:spcBef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2a. </a:t>
            </a:r>
            <a:r>
              <a:rPr lang="pl-PL" altLang="pl-PL" dirty="0" smtClean="0">
                <a:latin typeface="+mj-lt"/>
              </a:rPr>
              <a:t>Dotacje operacyjne na wsparcie budowania początkowych kapitałów żelaznych</a:t>
            </a:r>
          </a:p>
          <a:p>
            <a:pPr marL="361950">
              <a:spcBef>
                <a:spcPts val="600"/>
              </a:spcBef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2b. </a:t>
            </a:r>
            <a:r>
              <a:rPr lang="pl-PL" altLang="pl-PL" dirty="0" smtClean="0">
                <a:latin typeface="+mj-lt"/>
              </a:rPr>
              <a:t>Dofinansowanie początkowych kapitałów żelaznych</a:t>
            </a:r>
          </a:p>
          <a:p>
            <a:pPr marL="3619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2c. </a:t>
            </a:r>
            <a:r>
              <a:rPr lang="pl-PL" altLang="pl-PL" dirty="0" smtClean="0">
                <a:latin typeface="+mj-lt"/>
              </a:rPr>
              <a:t>Dofinansowanie rozbudowy kapitałów żelaznych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 startAt="3"/>
            </a:pPr>
            <a:r>
              <a:rPr lang="pl-PL" altLang="pl-PL" b="1" dirty="0" smtClean="0">
                <a:latin typeface="+mj-lt"/>
              </a:rPr>
              <a:t>Rozwój instytucjonalny lokalnych organizacji strażniczych i mediów obywatelskich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 startAt="3"/>
            </a:pPr>
            <a:r>
              <a:rPr lang="pl-PL" altLang="pl-PL" b="1" dirty="0" smtClean="0">
                <a:latin typeface="+mj-lt"/>
              </a:rPr>
              <a:t>Rozwój instytucjonalny think tanków obywatelskich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 startAt="3"/>
            </a:pPr>
            <a:r>
              <a:rPr lang="pl-PL" altLang="pl-PL" b="1" dirty="0" smtClean="0">
                <a:latin typeface="+mj-lt"/>
              </a:rPr>
              <a:t>Wsparcie doraźne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altLang="pl-PL" dirty="0" smtClean="0">
                <a:latin typeface="+mj-lt"/>
              </a:rPr>
              <a:t>Łączna wartość środków przeznaczonych na realizację PROO w latach 2018-2030 wynosi 585 mln zł </a:t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(Fundusz Wspierania Rozwoju Społeczeństwa Obywatelskiego – 4% z dopłat do gier objętych monopolem państwa)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23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16000"/>
            <a:ext cx="12201525" cy="5829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24950"/>
            <a:ext cx="10767319" cy="501149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Beneficjenci PROO</a:t>
            </a:r>
            <a:endParaRPr lang="pl-PL" alt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Organizacje </a:t>
            </a:r>
            <a:r>
              <a:rPr lang="pl-PL" altLang="pl-PL" dirty="0">
                <a:latin typeface="+mj-lt"/>
              </a:rPr>
              <a:t>pozarządowe, o których mowa w art. 3 ust. 2 UoDPPiW, w tym w szczególności stowarzyszenia </a:t>
            </a:r>
            <a:br>
              <a:rPr lang="pl-PL" altLang="pl-PL" dirty="0">
                <a:latin typeface="+mj-lt"/>
              </a:rPr>
            </a:br>
            <a:r>
              <a:rPr lang="pl-PL" altLang="pl-PL" dirty="0">
                <a:latin typeface="+mj-lt"/>
              </a:rPr>
              <a:t>(w tym stowarzyszenia zwykłe), związki stowarzyszeń, fundacje oraz jednostki terenowe organizacji pozarządowych posiadające osobowość prawną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Osoby prawne i jednostki organizacyjne działające na podstawie przepisów o stosunku Państwa do Kościoła Katolickiego w Rzeczypospolitej Polskiej, o stosunku Państwa do innych kościołów i związków wyznaniowych oraz o gwarancjach wolności sumienia i wyznania, jeżeli ich cele statutowe obejmują prowadzenie działalności pożytku publicznego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Spółki akcyjne i spółki z ograniczoną odpowiedzialnością, które nie działają w celu osiągnięcia zysku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oraz </a:t>
            </a:r>
            <a:r>
              <a:rPr lang="pl-PL" altLang="pl-PL" dirty="0">
                <a:latin typeface="+mj-lt"/>
              </a:rPr>
              <a:t>przeznaczają całość dochodu na realizację celów statutowych oraz nie przeznaczają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zysku </a:t>
            </a:r>
            <a:r>
              <a:rPr lang="pl-PL" altLang="pl-PL" dirty="0">
                <a:latin typeface="+mj-lt"/>
              </a:rPr>
              <a:t>do podziału </a:t>
            </a:r>
            <a:r>
              <a:rPr lang="pl-PL" altLang="pl-PL" dirty="0" smtClean="0">
                <a:latin typeface="+mj-lt"/>
              </a:rPr>
              <a:t>między </a:t>
            </a:r>
            <a:r>
              <a:rPr lang="pl-PL" altLang="pl-PL" dirty="0">
                <a:latin typeface="+mj-lt"/>
              </a:rPr>
              <a:t>swoich udziałowców, akcjonariuszy i pracowników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Spółdzielnie socjalne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Dodatkowe kryteria udziału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r>
              <a:rPr lang="pl-PL" altLang="pl-PL" dirty="0">
                <a:latin typeface="+mj-lt"/>
              </a:rPr>
              <a:t>Priorytet 3 i Priorytet 4 Programu PROO dedykowane są organizacjom, których dotychczasowa działalność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pozwala </a:t>
            </a:r>
            <a:r>
              <a:rPr lang="pl-PL" altLang="pl-PL" dirty="0">
                <a:latin typeface="+mj-lt"/>
              </a:rPr>
              <a:t>na zakwalifikowanie ich jako media obywatelskie, </a:t>
            </a:r>
            <a:r>
              <a:rPr lang="pl-PL" altLang="pl-PL" dirty="0" smtClean="0">
                <a:latin typeface="+mj-lt"/>
              </a:rPr>
              <a:t>organizacje strażnicze, </a:t>
            </a:r>
            <a:r>
              <a:rPr lang="pl-PL" altLang="pl-PL" dirty="0">
                <a:latin typeface="+mj-lt"/>
              </a:rPr>
              <a:t>think tanki</a:t>
            </a:r>
          </a:p>
        </p:txBody>
      </p:sp>
    </p:spTree>
    <p:extLst>
      <p:ext uri="{BB962C8B-B14F-4D97-AF65-F5344CB8AC3E}">
        <p14:creationId xmlns:p14="http://schemas.microsoft.com/office/powerpoint/2010/main" val="10498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16000"/>
            <a:ext cx="12201525" cy="584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33578"/>
            <a:ext cx="11616157" cy="52346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Priorytet 1a. Wsparcie działań misyjnych i rozwoju instytucjonalnego</a:t>
            </a:r>
            <a:endParaRPr lang="pl-PL" altLang="pl-PL" sz="2400" dirty="0"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Zakres wsparcia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Wspieranie działań statutowych organizacji sektora pozarządowego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Wspieranie rozwoju instytucjonalnego organizacji pozarządowych, w tym: budowanie stabilnych podstaw ich dalszego funkcjonowania, tworzenie perspektywicznych planów działania i finansowania, podnoszenie standardów pracy i zarządzania organizacją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Wspieranie rozwoju porozumień organizacji, platform współpracy, reprezentacji środowisk organizacji sektora pozarządowego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Tryb naboru wniosków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latin typeface="+mj-lt"/>
              </a:rPr>
              <a:t>Otwarty konkurs dotacyjny, wnioski wstępne oraz wnioski pełne (do dwukrotności alokacji na konkurs)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Wartość i okres na jaki przyznawana jest dotacja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Minimalna: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100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tys. zł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maksymalna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700 tys. zł, na okres od 24 do 36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miesięcy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cs typeface="Calibri Light" panose="020F0302020204030204" pitchFamily="34" charset="0"/>
              </a:rPr>
              <a:t>Rozliczenie dotacji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dirty="0">
                <a:latin typeface="+mj-lt"/>
              </a:rPr>
              <a:t>Przez rezultaty (realizacja wszystkich działa</a:t>
            </a:r>
            <a:r>
              <a:rPr lang="en-US" altLang="pl-PL" dirty="0">
                <a:latin typeface="+mj-lt"/>
              </a:rPr>
              <a:t>ń</a:t>
            </a:r>
            <a:r>
              <a:rPr lang="pl-PL" altLang="pl-PL" dirty="0">
                <a:latin typeface="+mj-lt"/>
              </a:rPr>
              <a:t> i osiągnięcie co najmniej 80% zadeklarowanego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poziomu </a:t>
            </a:r>
            <a:r>
              <a:rPr lang="pl-PL" altLang="pl-PL" dirty="0">
                <a:latin typeface="+mj-lt"/>
              </a:rPr>
              <a:t>wskaźników</a:t>
            </a:r>
            <a:r>
              <a:rPr lang="pl-PL" altLang="pl-PL" dirty="0" smtClean="0">
                <a:latin typeface="+mj-lt"/>
              </a:rPr>
              <a:t>)</a:t>
            </a:r>
            <a:endParaRPr lang="pl-PL" alt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86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16000"/>
            <a:ext cx="12201525" cy="58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33579"/>
            <a:ext cx="10796647" cy="524471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18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2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. Kapitały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żelazne</a:t>
            </a:r>
          </a:p>
          <a:p>
            <a:pPr eaLnBrk="0" hangingPunct="0"/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zakłada wsparcie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rozwoju instytucjonalnego organizacji społeczeństwa obywatelskiego poprzez poprawę stabilności finansowej organizacji obywatelskich w wyniku budowania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kapitałów żelaznych</a:t>
            </a:r>
          </a:p>
          <a:p>
            <a:pPr eaLnBrk="0" hangingPunct="0"/>
            <a:endParaRPr lang="pl-PL" altLang="pl-PL" dirty="0" smtClean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Przeznaczenie dotacji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lvl="0" indent="-285750" eaLnBrk="0" hangingPunct="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2a. Wsparcie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budowania początkowych kapitałów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żelaznych (dotacje operacyjne)</a:t>
            </a:r>
          </a:p>
          <a:p>
            <a:pPr marL="285750" lvl="0" indent="-285750" eaLnBrk="0" hangingPunct="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Priorytet 2b. Tworzenie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początkowych kapitałów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żelaznych</a:t>
            </a:r>
          </a:p>
          <a:p>
            <a:pPr marL="285750" lvl="0" indent="-285750" eaLnBrk="0" hangingPunct="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2c. Wsparcie rozbudowy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kapitałów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żelaznych</a:t>
            </a:r>
          </a:p>
          <a:p>
            <a:pPr marL="285750" lvl="0" indent="-285750" eaLnBrk="0" hangingPunct="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 Light"/>
              </a:rPr>
              <a:t>Zaplanowana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została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>możliwość dokapitalizowania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zarówno kapitałów żelaznych utworzonych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/>
            </a:r>
            <a:br>
              <a:rPr lang="pl-PL" dirty="0" smtClean="0">
                <a:solidFill>
                  <a:prstClr val="black"/>
                </a:solidFill>
                <a:latin typeface="Calibri Light"/>
              </a:rPr>
            </a:br>
            <a:r>
              <a:rPr lang="pl-PL" dirty="0" smtClean="0">
                <a:solidFill>
                  <a:prstClr val="black"/>
                </a:solidFill>
                <a:latin typeface="Calibri Light"/>
              </a:rPr>
              <a:t>w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wyniku wsparcia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>w ramach Programu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, jak również takich, które zostały zbudowane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/>
            </a:r>
            <a:br>
              <a:rPr lang="pl-PL" dirty="0" smtClean="0">
                <a:solidFill>
                  <a:prstClr val="black"/>
                </a:solidFill>
                <a:latin typeface="Calibri Light"/>
              </a:rPr>
            </a:br>
            <a:r>
              <a:rPr lang="pl-PL" dirty="0" smtClean="0">
                <a:solidFill>
                  <a:prstClr val="black"/>
                </a:solidFill>
                <a:latin typeface="Calibri Light"/>
              </a:rPr>
              <a:t>przy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wykorzystaniu innych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>źródeł finansowania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.</a:t>
            </a:r>
            <a:endParaRPr lang="pl-PL" dirty="0" smtClean="0">
              <a:solidFill>
                <a:prstClr val="black"/>
              </a:solidFill>
              <a:latin typeface="Calibri Light"/>
            </a:endParaRPr>
          </a:p>
          <a:p>
            <a:pPr marL="285750" indent="-28575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Calibri Light" pitchFamily="34" charset="0"/>
              </a:rPr>
              <a:t>Planowane uruchomienie priorytetu 2a. w </a:t>
            </a:r>
            <a:r>
              <a:rPr lang="pl-PL" altLang="pl-PL" dirty="0" smtClean="0">
                <a:latin typeface="Calibri Light" pitchFamily="34" charset="0"/>
              </a:rPr>
              <a:t>bieżącym roku, </a:t>
            </a:r>
            <a:r>
              <a:rPr lang="pl-PL" altLang="pl-PL" dirty="0">
                <a:latin typeface="Calibri Light" pitchFamily="34" charset="0"/>
              </a:rPr>
              <a:t>środki będą </a:t>
            </a:r>
            <a:r>
              <a:rPr lang="pl-PL" altLang="pl-PL" dirty="0" smtClean="0">
                <a:latin typeface="Calibri Light" pitchFamily="34" charset="0"/>
              </a:rPr>
              <a:t>mogły zostać przeznaczone </a:t>
            </a:r>
            <a:r>
              <a:rPr lang="pl-PL" altLang="pl-PL" dirty="0">
                <a:latin typeface="Calibri Light" pitchFamily="34" charset="0"/>
              </a:rPr>
              <a:t>na </a:t>
            </a:r>
            <a:r>
              <a:rPr lang="pl-PL" altLang="pl-PL" dirty="0" smtClean="0">
                <a:latin typeface="Calibri Light" pitchFamily="34" charset="0"/>
              </a:rPr>
              <a:t>budowę </a:t>
            </a:r>
            <a:br>
              <a:rPr lang="pl-PL" altLang="pl-PL" dirty="0" smtClean="0">
                <a:latin typeface="Calibri Light" pitchFamily="34" charset="0"/>
              </a:rPr>
            </a:br>
            <a:r>
              <a:rPr lang="pl-PL" altLang="pl-PL" dirty="0" smtClean="0">
                <a:latin typeface="Calibri Light" pitchFamily="34" charset="0"/>
              </a:rPr>
              <a:t>zaplecza </a:t>
            </a:r>
            <a:r>
              <a:rPr lang="pl-PL" altLang="pl-PL" dirty="0">
                <a:latin typeface="Calibri Light" pitchFamily="34" charset="0"/>
              </a:rPr>
              <a:t>organizacyjnego, </a:t>
            </a:r>
            <a:r>
              <a:rPr lang="pl-PL" altLang="pl-PL" dirty="0" smtClean="0">
                <a:latin typeface="Calibri Light" pitchFamily="34" charset="0"/>
              </a:rPr>
              <a:t>opracowanie strategii </a:t>
            </a:r>
            <a:r>
              <a:rPr lang="pl-PL" altLang="pl-PL" dirty="0">
                <a:latin typeface="Calibri Light" pitchFamily="34" charset="0"/>
              </a:rPr>
              <a:t>i </a:t>
            </a:r>
            <a:r>
              <a:rPr lang="pl-PL" altLang="pl-PL" dirty="0" smtClean="0">
                <a:latin typeface="Calibri Light" pitchFamily="34" charset="0"/>
              </a:rPr>
              <a:t>zawiązanie koalicji </a:t>
            </a:r>
            <a:r>
              <a:rPr lang="pl-PL" altLang="pl-PL" dirty="0">
                <a:latin typeface="Calibri Light" pitchFamily="34" charset="0"/>
              </a:rPr>
              <a:t>na rzecz utworzenia </a:t>
            </a:r>
            <a:r>
              <a:rPr lang="pl-PL" altLang="pl-PL" dirty="0" smtClean="0">
                <a:latin typeface="Calibri Light" pitchFamily="34" charset="0"/>
              </a:rPr>
              <a:t/>
            </a:r>
            <a:br>
              <a:rPr lang="pl-PL" altLang="pl-PL" dirty="0" smtClean="0">
                <a:latin typeface="Calibri Light" pitchFamily="34" charset="0"/>
              </a:rPr>
            </a:br>
            <a:r>
              <a:rPr lang="pl-PL" altLang="pl-PL" dirty="0" smtClean="0">
                <a:latin typeface="Calibri Light" pitchFamily="34" charset="0"/>
              </a:rPr>
              <a:t>kapitału żelaznego</a:t>
            </a:r>
            <a:endParaRPr lang="pl-PL" altLang="pl-PL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3939</TotalTime>
  <Words>844</Words>
  <Application>Microsoft Office PowerPoint</Application>
  <PresentationFormat>Panoramiczny</PresentationFormat>
  <Paragraphs>258</Paragraphs>
  <Slides>14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Tw Cen MT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Kułanowski</dc:creator>
  <cp:lastModifiedBy>Magdalena Kuriata</cp:lastModifiedBy>
  <cp:revision>279</cp:revision>
  <cp:lastPrinted>2019-10-07T14:10:47Z</cp:lastPrinted>
  <dcterms:created xsi:type="dcterms:W3CDTF">2018-08-08T09:05:08Z</dcterms:created>
  <dcterms:modified xsi:type="dcterms:W3CDTF">2019-11-19T06:53:12Z</dcterms:modified>
</cp:coreProperties>
</file>