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0" r:id="rId1"/>
  </p:sldMasterIdLst>
  <p:notesMasterIdLst>
    <p:notesMasterId r:id="rId19"/>
  </p:notesMasterIdLst>
  <p:sldIdLst>
    <p:sldId id="450" r:id="rId2"/>
    <p:sldId id="475" r:id="rId3"/>
    <p:sldId id="474" r:id="rId4"/>
    <p:sldId id="477" r:id="rId5"/>
    <p:sldId id="476" r:id="rId6"/>
    <p:sldId id="478" r:id="rId7"/>
    <p:sldId id="485" r:id="rId8"/>
    <p:sldId id="483" r:id="rId9"/>
    <p:sldId id="484" r:id="rId10"/>
    <p:sldId id="482" r:id="rId11"/>
    <p:sldId id="493" r:id="rId12"/>
    <p:sldId id="486" r:id="rId13"/>
    <p:sldId id="480" r:id="rId14"/>
    <p:sldId id="481" r:id="rId15"/>
    <p:sldId id="487" r:id="rId16"/>
    <p:sldId id="489" r:id="rId17"/>
    <p:sldId id="492" r:id="rId1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E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33" d="100"/>
        <a:sy n="33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9A5D0-96F2-48CB-BC55-BE44ACE6466C}" type="datetimeFigureOut">
              <a:rPr lang="pl-PL" smtClean="0"/>
              <a:pPr/>
              <a:t>2016-11-18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1E89F-DB85-40D6-9250-145E54BD44B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0716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28494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ytuł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16" name="Symbol zastępczy daty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62B1-9034-4446-96DA-AB081E135855}" type="datetime1">
              <a:rPr lang="pl-PL" smtClean="0"/>
              <a:pPr/>
              <a:t>2016-11-18</a:t>
            </a:fld>
            <a:endParaRPr lang="pl-PL"/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CB8BA-9A7F-4745-BAAF-634F02797926}" type="datetime1">
              <a:rPr lang="pl-PL" smtClean="0"/>
              <a:pPr/>
              <a:t>2016-11-18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70C48-9844-463C-BF92-9898AF26ADB5}" type="datetime1">
              <a:rPr lang="pl-PL" smtClean="0"/>
              <a:pPr/>
              <a:t>2016-11-18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ytuł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7" name="Symbol zastępczy zawartości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E715-773A-4645-91E5-A19CF24039F8}" type="datetime1">
              <a:rPr lang="pl-PL" smtClean="0"/>
              <a:pPr/>
              <a:t>2016-11-18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ymbol zastępczy tekst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9" name="Symbol zastępczy daty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2DF66-CC3E-4345-A033-8889B00AD358}" type="datetime1">
              <a:rPr lang="pl-PL" smtClean="0"/>
              <a:pPr/>
              <a:t>2016-11-18</a:t>
            </a:fld>
            <a:endParaRPr lang="pl-PL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ytuł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4" name="Symbol zastępczy zawartości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1" name="Symbol zastępczy daty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BA0A-2E53-42F0-91C2-72C51273766E}" type="datetime1">
              <a:rPr lang="pl-PL" smtClean="0"/>
              <a:pPr/>
              <a:t>2016-11-18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1" name="Symbol zastępczy numeru slajd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ytuł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25" name="Symbol zastępczy tekst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8" name="Symbol zastępczy zawartości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EEDA6-7455-460B-A7C5-B64500075FA9}" type="datetime1">
              <a:rPr lang="pl-PL" smtClean="0"/>
              <a:pPr/>
              <a:t>2016-11-18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ytuł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2" name="Symbol zastępczy daty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8D18-35FF-4199-9397-FAD64E71CB21}" type="datetime1">
              <a:rPr lang="pl-PL" smtClean="0"/>
              <a:pPr/>
              <a:t>2016-11-18</a:t>
            </a:fld>
            <a:endParaRPr lang="pl-PL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E76A0-DA6A-455D-B3B7-2BFE7DC48108}" type="datetime1">
              <a:rPr lang="pl-PL" smtClean="0"/>
              <a:pPr/>
              <a:t>2016-11-18</a:t>
            </a:fld>
            <a:endParaRPr lang="pl-PL"/>
          </a:p>
        </p:txBody>
      </p:sp>
      <p:sp>
        <p:nvSpPr>
          <p:cNvPr id="24" name="Symbol zastępczy stopki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6" name="Symbol zastępczy tekst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4" name="Symbol zastępczy zawartości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9E40C-A826-44D2-AAAA-1FA3CD1B0891}" type="datetime1">
              <a:rPr lang="pl-PL" smtClean="0"/>
              <a:pPr/>
              <a:t>2016-11-18</a:t>
            </a:fld>
            <a:endParaRPr lang="pl-PL"/>
          </a:p>
        </p:txBody>
      </p:sp>
      <p:sp>
        <p:nvSpPr>
          <p:cNvPr id="29" name="Symbol zastępczy stopki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obrazu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4E77-D390-4F8D-BB20-1A715EC0E04D}" type="datetime1">
              <a:rPr lang="pl-PL" smtClean="0"/>
              <a:pPr/>
              <a:t>2016-11-18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1" name="Symbol zastępczy numeru slajd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6" name="Symbol zastępczy tekst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ymbol zastępczy tekst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1" name="Symbol zastępczy daty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616A705-3644-404D-A38B-2FDD57A42C3E}" type="datetime1">
              <a:rPr lang="pl-PL" smtClean="0"/>
              <a:pPr/>
              <a:t>2016-11-18</a:t>
            </a:fld>
            <a:endParaRPr lang="pl-PL"/>
          </a:p>
        </p:txBody>
      </p:sp>
      <p:sp>
        <p:nvSpPr>
          <p:cNvPr id="28" name="Symbol zastępczy stopki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tytuł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Łącznik prosty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84" y="2492896"/>
            <a:ext cx="9144000" cy="1080120"/>
          </a:xfrm>
        </p:spPr>
        <p:txBody>
          <a:bodyPr anchor="ctr">
            <a:normAutofit fontScale="90000"/>
          </a:bodyPr>
          <a:lstStyle/>
          <a:p>
            <a:pPr algn="ctr">
              <a:tabLst>
                <a:tab pos="2333625" algn="l"/>
              </a:tabLst>
            </a:pPr>
            <a:r>
              <a:rPr lang="pl-PL" altLang="pl-PL" sz="3200" b="1" dirty="0" smtClean="0">
                <a:latin typeface="Arial Black" panose="020B0A04020102020204" pitchFamily="34" charset="0"/>
              </a:rPr>
              <a:t>T. 32 </a:t>
            </a: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b="1" dirty="0" smtClean="0"/>
              <a:t>Klasyfikacja i ogólna charakterystyka </a:t>
            </a:r>
            <a:br>
              <a:rPr lang="pl-PL" altLang="pl-PL" b="1" dirty="0" smtClean="0"/>
            </a:br>
            <a:r>
              <a:rPr lang="pl-PL" altLang="pl-PL" b="1" dirty="0" smtClean="0"/>
              <a:t>budowli hydrotechnicznych </a:t>
            </a:r>
            <a:br>
              <a:rPr lang="pl-PL" altLang="pl-PL" b="1" dirty="0" smtClean="0"/>
            </a:br>
            <a:r>
              <a:rPr lang="pl-PL" altLang="pl-PL" b="1" dirty="0" smtClean="0"/>
              <a:t>śródlądowych i morskich</a:t>
            </a:r>
            <a:endParaRPr lang="pl-PL" altLang="pl-PL" b="1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142976" y="428604"/>
            <a:ext cx="6984776" cy="936104"/>
          </a:xfrm>
          <a:prstGeom prst="rect">
            <a:avLst/>
          </a:prstGeom>
        </p:spPr>
        <p:txBody>
          <a:bodyPr vert="horz" lIns="91440" tIns="0" rIns="45720" bIns="0" rtlCol="0" anchor="ctr">
            <a:normAutofit fontScale="92500" lnSpcReduction="1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7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tabLst>
                <a:tab pos="2333625" algn="l"/>
              </a:tabLst>
            </a:pPr>
            <a:r>
              <a:rPr lang="pl-PL" sz="3600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36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SZKOLENIE  PODSTAWOWE </a:t>
            </a:r>
            <a:br>
              <a:rPr lang="pl-PL" sz="36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36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STRAŻAKÓW RATOWNIKÓW OSP</a:t>
            </a:r>
            <a:endParaRPr lang="pl-PL" altLang="pl-PL" sz="3600" dirty="0">
              <a:solidFill>
                <a:srgbClr val="FF0000"/>
              </a:solidFill>
            </a:endParaRPr>
          </a:p>
        </p:txBody>
      </p:sp>
      <p:sp>
        <p:nvSpPr>
          <p:cNvPr id="7" name="Podtytuł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sz="2800" dirty="0" smtClean="0"/>
              <a:t>Wał  </a:t>
            </a:r>
            <a:r>
              <a:rPr lang="pl-PL" sz="2800" dirty="0" err="1" smtClean="0"/>
              <a:t>pRZECIWPOWODZIOWY</a:t>
            </a:r>
            <a:endParaRPr lang="pl-PL" sz="2800" dirty="0"/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775191"/>
            <a:ext cx="8712968" cy="4894169"/>
          </a:xfrm>
        </p:spPr>
        <p:txBody>
          <a:bodyPr>
            <a:normAutofit/>
          </a:bodyPr>
          <a:lstStyle/>
          <a:p>
            <a:pPr marL="0">
              <a:buNone/>
            </a:pPr>
            <a:endParaRPr lang="pl-PL" sz="2000" dirty="0" smtClean="0"/>
          </a:p>
          <a:p>
            <a:pPr lvl="0">
              <a:buNone/>
            </a:pPr>
            <a:endParaRPr lang="pl-PL" dirty="0" smtClean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10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9" name="pole tekstowe 8"/>
          <p:cNvSpPr txBox="1"/>
          <p:nvPr/>
        </p:nvSpPr>
        <p:spPr>
          <a:xfrm>
            <a:off x="7668344" y="5661248"/>
            <a:ext cx="5068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 err="1" smtClean="0">
                <a:solidFill>
                  <a:schemeClr val="bg1"/>
                </a:solidFill>
              </a:rPr>
              <a:t>Zdj</a:t>
            </a:r>
            <a:r>
              <a:rPr lang="pl-PL" sz="1100" dirty="0" smtClean="0">
                <a:solidFill>
                  <a:schemeClr val="bg1"/>
                </a:solidFill>
              </a:rPr>
              <a:t>. 3</a:t>
            </a:r>
            <a:endParaRPr lang="pl-PL" sz="1100" dirty="0">
              <a:solidFill>
                <a:schemeClr val="bg1"/>
              </a:solidFill>
            </a:endParaRPr>
          </a:p>
        </p:txBody>
      </p:sp>
      <p:pic>
        <p:nvPicPr>
          <p:cNvPr id="10" name="Obraz 9" descr="Znalezione obrazy dla zapytania wa&amp;lstrok; przeciwpowodziowy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1643051"/>
            <a:ext cx="5500726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rgbClr val="FF0000"/>
                </a:solidFill>
              </a:rPr>
              <a:t>Śluza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11</a:t>
            </a:fld>
            <a:endParaRPr lang="pl-PL"/>
          </a:p>
        </p:txBody>
      </p:sp>
      <p:pic>
        <p:nvPicPr>
          <p:cNvPr id="5" name="Symbol zastępczy zawartości 4" descr="Znalezione obrazy dla zapytania &amp;sacute;luza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785926"/>
            <a:ext cx="5500726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357158" y="155448"/>
            <a:ext cx="8329642" cy="1252728"/>
          </a:xfrm>
        </p:spPr>
        <p:txBody>
          <a:bodyPr>
            <a:normAutofit/>
          </a:bodyPr>
          <a:lstStyle/>
          <a:p>
            <a:pPr algn="ctr"/>
            <a:r>
              <a:rPr lang="pl-PL" altLang="pl-PL" dirty="0">
                <a:solidFill>
                  <a:srgbClr val="FF0000"/>
                </a:solidFill>
              </a:rPr>
              <a:t>C</a:t>
            </a:r>
            <a:r>
              <a:rPr lang="pl-PL" altLang="pl-PL" dirty="0" smtClean="0">
                <a:solidFill>
                  <a:srgbClr val="FF0000"/>
                </a:solidFill>
              </a:rPr>
              <a:t>harakterystyka budowli hydrotechnicznych 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428736"/>
            <a:ext cx="8712968" cy="5024600"/>
          </a:xfrm>
        </p:spPr>
        <p:txBody>
          <a:bodyPr>
            <a:normAutofit fontScale="85000" lnSpcReduction="10000"/>
          </a:bodyPr>
          <a:lstStyle/>
          <a:p>
            <a:pPr marL="0">
              <a:buNone/>
            </a:pPr>
            <a:r>
              <a:rPr lang="pl-PL" dirty="0" smtClean="0"/>
              <a:t>Najczęściej budowle piętrzące wykonane są w dolinach rzek i ich celem jest spiętrzenie wody w rzece. </a:t>
            </a:r>
          </a:p>
          <a:p>
            <a:pPr marL="0">
              <a:buNone/>
            </a:pPr>
            <a:r>
              <a:rPr lang="pl-PL" dirty="0" smtClean="0"/>
              <a:t>W warunkach polskich spiętrzenie wody ma najczęściej na celu wielozadaniowe wykorzystanie zbiornika, np.: </a:t>
            </a:r>
          </a:p>
          <a:p>
            <a:pPr>
              <a:buFontTx/>
              <a:buChar char="-"/>
            </a:pPr>
            <a:r>
              <a:rPr lang="pl-PL" b="1" dirty="0" smtClean="0"/>
              <a:t>wyrównanie i powiększenie przepływów niskich </a:t>
            </a:r>
            <a:r>
              <a:rPr lang="pl-PL" dirty="0" smtClean="0"/>
              <a:t>dla potrzeb żeglugi, polepszenie warunków rozcieńczania ścieków, dostarczanie niezbędnej ilości wody dla ujęć znajdujących się przy zbiorniku lub poniżej zbiornika,</a:t>
            </a:r>
          </a:p>
          <a:p>
            <a:pPr>
              <a:buFontTx/>
              <a:buChar char="-"/>
            </a:pPr>
            <a:r>
              <a:rPr lang="pl-PL" dirty="0" smtClean="0"/>
              <a:t> </a:t>
            </a:r>
            <a:r>
              <a:rPr lang="pl-PL" b="1" dirty="0" smtClean="0"/>
              <a:t>ochrona przeciwpowodziowa </a:t>
            </a:r>
            <a:r>
              <a:rPr lang="pl-PL" dirty="0" smtClean="0"/>
              <a:t>poprzez zmniejszenie fali powodziowej w utworzonym zbiorniku, </a:t>
            </a:r>
          </a:p>
          <a:p>
            <a:pPr>
              <a:buFontTx/>
              <a:buChar char="-"/>
            </a:pPr>
            <a:r>
              <a:rPr lang="pl-PL" dirty="0" smtClean="0"/>
              <a:t>niedostateczna zdolność przepustowa urządzeń  upustowych ; </a:t>
            </a:r>
          </a:p>
          <a:p>
            <a:pPr>
              <a:buNone/>
            </a:pPr>
            <a:endParaRPr lang="pl-PL" dirty="0" smtClean="0"/>
          </a:p>
          <a:p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 marL="0">
              <a:buNone/>
            </a:pPr>
            <a:endParaRPr lang="pl-PL" dirty="0" smtClean="0"/>
          </a:p>
          <a:p>
            <a:pPr>
              <a:buNone/>
            </a:pPr>
            <a:endParaRPr lang="pl-PL" sz="2400" dirty="0" smtClean="0"/>
          </a:p>
          <a:p>
            <a:pPr>
              <a:buNone/>
            </a:pPr>
            <a:endParaRPr lang="pl-PL" sz="2400" i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428604"/>
            <a:ext cx="8712968" cy="624075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800" dirty="0" smtClean="0"/>
              <a:t>- wykorzystanie energii wody powstałej w wyniku koncentracji spadu dla produkcji energii elektrycznej, </a:t>
            </a:r>
          </a:p>
          <a:p>
            <a:pPr lvl="0">
              <a:buClr>
                <a:srgbClr val="F0AD00"/>
              </a:buClr>
              <a:buNone/>
            </a:pPr>
            <a:r>
              <a:rPr lang="pl-PL" sz="2800" dirty="0" smtClean="0">
                <a:solidFill>
                  <a:prstClr val="black"/>
                </a:solidFill>
              </a:rPr>
              <a:t>- spiętrzenie wody dla potrzeb powiększenia głębokości żeglugowych,</a:t>
            </a:r>
          </a:p>
          <a:p>
            <a:pPr lvl="0">
              <a:buClr>
                <a:srgbClr val="F0AD00"/>
              </a:buClr>
              <a:buNone/>
            </a:pPr>
            <a:r>
              <a:rPr lang="pl-PL" sz="2800" dirty="0" smtClean="0">
                <a:solidFill>
                  <a:prstClr val="black"/>
                </a:solidFill>
              </a:rPr>
              <a:t>- zabezpieczenie niezbędnej rzędnej zwierciadła wody przy ujęciu, </a:t>
            </a:r>
          </a:p>
          <a:p>
            <a:pPr lvl="0">
              <a:buClr>
                <a:srgbClr val="F0AD00"/>
              </a:buClr>
              <a:buNone/>
            </a:pPr>
            <a:r>
              <a:rPr lang="pl-PL" sz="2800" dirty="0" smtClean="0">
                <a:solidFill>
                  <a:prstClr val="black"/>
                </a:solidFill>
              </a:rPr>
              <a:t>- zmiana ruchu rumowiska unoszonego i wleczonego przez zatrzymanie go w zbiorniku (zapory przeciw rumowiskowe), </a:t>
            </a:r>
          </a:p>
          <a:p>
            <a:pPr lvl="0">
              <a:buClr>
                <a:srgbClr val="F0AD00"/>
              </a:buClr>
              <a:buNone/>
            </a:pPr>
            <a:r>
              <a:rPr lang="pl-PL" sz="2800" dirty="0" smtClean="0">
                <a:solidFill>
                  <a:prstClr val="black"/>
                </a:solidFill>
              </a:rPr>
              <a:t>- stworzenie terenów rekreacyjnych.</a:t>
            </a:r>
          </a:p>
          <a:p>
            <a:pPr lvl="0">
              <a:buClr>
                <a:srgbClr val="F0AD00"/>
              </a:buClr>
              <a:buNone/>
            </a:pPr>
            <a:endParaRPr lang="pl-PL" sz="2400" dirty="0" smtClean="0">
              <a:solidFill>
                <a:prstClr val="black"/>
              </a:solidFill>
            </a:endParaRPr>
          </a:p>
          <a:p>
            <a:pPr lvl="0">
              <a:buClr>
                <a:srgbClr val="F0AD00"/>
              </a:buClr>
              <a:buNone/>
            </a:pPr>
            <a:endParaRPr lang="pl-PL" sz="2400" i="1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i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628801"/>
            <a:ext cx="8712968" cy="50405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dirty="0" smtClean="0"/>
              <a:t>- niedostateczna zdolność przepustowa urządzeń  upustowych; </a:t>
            </a:r>
          </a:p>
          <a:p>
            <a:pPr>
              <a:buNone/>
            </a:pPr>
            <a:r>
              <a:rPr lang="pl-PL" dirty="0" smtClean="0"/>
              <a:t>- nieosiągnięcie obliczeniowej zdolności  przepustowej urządzeń wskutek mankamentów urządzeń sterujących lub nieumiejętności ich obsługi; </a:t>
            </a:r>
          </a:p>
          <a:p>
            <a:pPr>
              <a:buNone/>
            </a:pPr>
            <a:r>
              <a:rPr lang="pl-PL" dirty="0" smtClean="0"/>
              <a:t>- filtracja, ciśnienie wody w porach, niewłaściwa praca drenaży w zaporach lub ich podłożu oraz wymywanie i wynoszenie materiału gruntowego z zapór lub ich podłoża; 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b="1" dirty="0" smtClean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>
                <a:solidFill>
                  <a:srgbClr val="FF0000"/>
                </a:solidFill>
              </a:rPr>
              <a:t>Przyczyny awarii budowli hydrotechnicznych</a:t>
            </a:r>
            <a:endParaRPr lang="pl-P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0" y="500042"/>
            <a:ext cx="8712968" cy="57150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400" dirty="0" smtClean="0"/>
              <a:t>- </a:t>
            </a:r>
            <a:r>
              <a:rPr lang="pl-PL" sz="2800" dirty="0" smtClean="0"/>
              <a:t>odkształcenia i przemieszczenia zapór lub podłoża nierównomierne osiadanie, przekroczenie dopuszczalnych stanów naprężeń i spękania konstrukcji zapór;</a:t>
            </a:r>
          </a:p>
          <a:p>
            <a:pPr>
              <a:buNone/>
            </a:pPr>
            <a:r>
              <a:rPr lang="pl-PL" sz="2800" dirty="0" smtClean="0"/>
              <a:t>-  dynamiczne oddziaływanie wody przepuszczanej przez urządzenia upustowe, wibracje zamknięć, drgania konstrukcji, trzęsienia ziemi</a:t>
            </a:r>
            <a:r>
              <a:rPr lang="pl-PL" sz="2800" dirty="0" smtClean="0"/>
              <a:t>,; </a:t>
            </a:r>
            <a:endParaRPr lang="pl-PL" sz="2800" dirty="0" smtClean="0"/>
          </a:p>
          <a:p>
            <a:pPr>
              <a:buNone/>
            </a:pPr>
            <a:r>
              <a:rPr lang="pl-PL" sz="2800" dirty="0" smtClean="0"/>
              <a:t>- długotrwałe lub ekstremalne zjawiska klimatyczne (zmiany  temperatur, mrozy, opady, </a:t>
            </a:r>
            <a:r>
              <a:rPr lang="pl-PL" sz="2800" dirty="0" smtClean="0"/>
              <a:t>itp</a:t>
            </a:r>
            <a:r>
              <a:rPr lang="pl-PL" sz="2800" dirty="0" smtClean="0"/>
              <a:t>.);</a:t>
            </a:r>
          </a:p>
          <a:p>
            <a:pPr>
              <a:buNone/>
            </a:pPr>
            <a:r>
              <a:rPr lang="pl-PL" sz="2800" dirty="0" smtClean="0"/>
              <a:t>- szkodliwe oddziaływanie wahań poziomów </a:t>
            </a:r>
            <a:r>
              <a:rPr lang="pl-PL" sz="2800" dirty="0" smtClean="0"/>
              <a:t>wody</a:t>
            </a:r>
            <a:r>
              <a:rPr lang="pl-PL" sz="2800" dirty="0"/>
              <a:t>.</a:t>
            </a:r>
            <a:endParaRPr lang="pl-PL" sz="2800" dirty="0" smtClean="0"/>
          </a:p>
          <a:p>
            <a:endParaRPr lang="pl-PL" sz="2400" dirty="0" smtClean="0">
              <a:solidFill>
                <a:prstClr val="black"/>
              </a:solidFill>
            </a:endParaRPr>
          </a:p>
          <a:p>
            <a:pPr lvl="0">
              <a:buClr>
                <a:srgbClr val="F0AD00"/>
              </a:buClr>
              <a:buNone/>
            </a:pPr>
            <a:endParaRPr lang="pl-PL" sz="2400" i="1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15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357158" y="1000108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775191"/>
            <a:ext cx="8712968" cy="4894169"/>
          </a:xfrm>
        </p:spPr>
        <p:txBody>
          <a:bodyPr>
            <a:normAutofit/>
          </a:bodyPr>
          <a:lstStyle/>
          <a:p>
            <a:pPr marL="0">
              <a:buNone/>
            </a:pPr>
            <a:endParaRPr lang="pl-PL" sz="2000" dirty="0" smtClean="0"/>
          </a:p>
          <a:p>
            <a:pPr lvl="0">
              <a:buNone/>
            </a:pPr>
            <a:endParaRPr lang="pl-PL" dirty="0" smtClean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16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9" name="pole tekstowe 8"/>
          <p:cNvSpPr txBox="1"/>
          <p:nvPr/>
        </p:nvSpPr>
        <p:spPr>
          <a:xfrm>
            <a:off x="7524328" y="5733256"/>
            <a:ext cx="5148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 err="1" smtClean="0">
                <a:solidFill>
                  <a:schemeClr val="bg1"/>
                </a:solidFill>
              </a:rPr>
              <a:t>Zdj</a:t>
            </a:r>
            <a:r>
              <a:rPr lang="pl-PL" sz="1100" dirty="0" smtClean="0">
                <a:solidFill>
                  <a:schemeClr val="bg1"/>
                </a:solidFill>
              </a:rPr>
              <a:t>. 4</a:t>
            </a:r>
            <a:endParaRPr lang="pl-PL" sz="1100" dirty="0">
              <a:solidFill>
                <a:schemeClr val="bg1"/>
              </a:solidFill>
            </a:endParaRPr>
          </a:p>
        </p:txBody>
      </p:sp>
      <p:sp>
        <p:nvSpPr>
          <p:cNvPr id="10" name="Tytuł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Uszkodzony wał </a:t>
            </a:r>
            <a:r>
              <a:rPr lang="pl-PL" dirty="0" err="1" smtClean="0"/>
              <a:t>przeciwpwodziowy</a:t>
            </a:r>
            <a:endParaRPr lang="pl-PL" dirty="0"/>
          </a:p>
        </p:txBody>
      </p:sp>
      <p:pic>
        <p:nvPicPr>
          <p:cNvPr id="13" name="Obraz 12" descr="Znalezione obrazy dla zapytania uszkodzony wa&amp;lstrok; przeciwpowodziowy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1571613"/>
            <a:ext cx="6429420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sz="4800" dirty="0" smtClean="0">
                <a:solidFill>
                  <a:srgbClr val="FF0000"/>
                </a:solidFill>
              </a:rPr>
              <a:t>KONIEC</a:t>
            </a:r>
            <a:endParaRPr lang="pl-PL" sz="4800" dirty="0">
              <a:solidFill>
                <a:srgbClr val="FF0000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17</a:t>
            </a:fld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285720" y="155448"/>
            <a:ext cx="8401080" cy="1252728"/>
          </a:xfrm>
        </p:spPr>
        <p:txBody>
          <a:bodyPr>
            <a:normAutofit/>
          </a:bodyPr>
          <a:lstStyle/>
          <a:p>
            <a:r>
              <a:rPr lang="pl-PL" sz="3200" dirty="0" smtClean="0">
                <a:solidFill>
                  <a:srgbClr val="FF0000"/>
                </a:solidFill>
              </a:rPr>
              <a:t>Rodzaje budowli hydrotechnicznych </a:t>
            </a:r>
            <a:endParaRPr lang="pl-PL" sz="3200" dirty="0">
              <a:solidFill>
                <a:srgbClr val="FF0000"/>
              </a:solidFill>
            </a:endParaRPr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buNone/>
            </a:pPr>
            <a:r>
              <a:rPr lang="pl-PL" b="1" dirty="0" smtClean="0"/>
              <a:t>Budowla hydrotechniczna</a:t>
            </a:r>
            <a:r>
              <a:rPr lang="pl-PL" dirty="0" smtClean="0"/>
              <a:t> to budowla służąca gospodarce wodnej, kształtowaniu zasobów wodnych oraz korzystaniu z wód.</a:t>
            </a:r>
            <a:br>
              <a:rPr lang="pl-PL" dirty="0" smtClean="0"/>
            </a:br>
            <a:r>
              <a:rPr lang="pl-PL" dirty="0" smtClean="0"/>
              <a:t>Budowle hydrotechniczne możemy podzielić na:</a:t>
            </a:r>
          </a:p>
          <a:p>
            <a:pPr lvl="0">
              <a:buNone/>
            </a:pPr>
            <a:r>
              <a:rPr lang="pl-PL" dirty="0" smtClean="0"/>
              <a:t>- śródlądowe </a:t>
            </a:r>
          </a:p>
          <a:p>
            <a:pPr lvl="0">
              <a:buNone/>
            </a:pPr>
            <a:r>
              <a:rPr lang="pl-PL" dirty="0" smtClean="0"/>
              <a:t>- </a:t>
            </a:r>
            <a:r>
              <a:rPr lang="pl-PL" smtClean="0"/>
              <a:t>morskie </a:t>
            </a:r>
            <a:endParaRPr lang="pl-PL" dirty="0" smtClean="0"/>
          </a:p>
          <a:p>
            <a:pPr>
              <a:buNone/>
            </a:pPr>
            <a:endParaRPr lang="pl-PL" i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214290"/>
            <a:ext cx="8640960" cy="6455071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sz="5900" b="1" dirty="0" smtClean="0"/>
              <a:t>Budowle główne </a:t>
            </a:r>
            <a:r>
              <a:rPr lang="pl-PL" sz="5900" dirty="0" smtClean="0"/>
              <a:t>– służące kilku celom: </a:t>
            </a:r>
          </a:p>
          <a:p>
            <a:pPr>
              <a:buNone/>
            </a:pPr>
            <a:r>
              <a:rPr lang="pl-PL" sz="5900" dirty="0" smtClean="0"/>
              <a:t>- budowle piętrzące (zapory, jazy, obwałowania); </a:t>
            </a:r>
          </a:p>
          <a:p>
            <a:pPr>
              <a:buNone/>
            </a:pPr>
            <a:r>
              <a:rPr lang="pl-PL" sz="5900" dirty="0" smtClean="0"/>
              <a:t>- budowle do przesyłu wody (kanały, rurociągi, sztolnie); </a:t>
            </a:r>
          </a:p>
          <a:p>
            <a:pPr>
              <a:buNone/>
            </a:pPr>
            <a:r>
              <a:rPr lang="pl-PL" sz="5900" dirty="0" smtClean="0"/>
              <a:t>- budowle regulacyjne  – służące do regulacji przepływu w rzece oraz ochronie dna i brzegów przed erozją). </a:t>
            </a:r>
          </a:p>
          <a:p>
            <a:pPr>
              <a:buNone/>
            </a:pPr>
            <a:endParaRPr lang="pl-PL" sz="5900" dirty="0" smtClean="0"/>
          </a:p>
          <a:p>
            <a:pPr>
              <a:buNone/>
            </a:pPr>
            <a:r>
              <a:rPr lang="pl-PL" sz="5900" b="1" dirty="0" smtClean="0"/>
              <a:t>Budowle szczególnego przeznaczenia </a:t>
            </a:r>
            <a:r>
              <a:rPr lang="pl-PL" sz="5900" dirty="0" smtClean="0"/>
              <a:t>– dla określonego jednego celu:  </a:t>
            </a:r>
          </a:p>
          <a:p>
            <a:pPr>
              <a:buNone/>
            </a:pPr>
            <a:r>
              <a:rPr lang="pl-PL" sz="5900" dirty="0" smtClean="0"/>
              <a:t>- budowle hydroenergetyczne (elektrownie wodne i urządzenia pomocnicze); </a:t>
            </a:r>
          </a:p>
          <a:p>
            <a:pPr>
              <a:buNone/>
            </a:pPr>
            <a:r>
              <a:rPr lang="pl-PL" sz="5900" dirty="0" smtClean="0"/>
              <a:t>- budowle dróg wodnych (śluzy komorowe, podnośnie statków, przystanie, nabrzeża);</a:t>
            </a:r>
          </a:p>
          <a:p>
            <a:pPr>
              <a:buNone/>
            </a:pPr>
            <a:r>
              <a:rPr lang="pl-PL" sz="5900" dirty="0" smtClean="0"/>
              <a:t>-  budowle związane z zaopatrzeniem w wodę oraz oczyszczaniem i odprowadzaniem wody zużytej (ujęcia wody, stacje pomp, budowle do uzdatniania wody i oczyszczania ścieków); </a:t>
            </a:r>
          </a:p>
          <a:p>
            <a:pPr>
              <a:buNone/>
            </a:pPr>
            <a:r>
              <a:rPr lang="pl-PL" sz="5900" dirty="0" smtClean="0"/>
              <a:t>- budowle związane z gospodarką rybna (przepławki dla ryb, stawy i baseny hodowlane).</a:t>
            </a:r>
            <a:endParaRPr lang="pl-PL" sz="5900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8232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214282" y="211757"/>
            <a:ext cx="8929718" cy="859789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800" dirty="0" smtClean="0">
                <a:solidFill>
                  <a:srgbClr val="FF0000"/>
                </a:solidFill>
              </a:rPr>
              <a:t>Rodzaje budowli hydrotechnicznych śródlądowych</a:t>
            </a:r>
            <a:endParaRPr lang="pl-PL" sz="2800" dirty="0">
              <a:solidFill>
                <a:srgbClr val="FF0000"/>
              </a:solidFill>
            </a:endParaRPr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14282" y="1071546"/>
            <a:ext cx="8570694" cy="5572140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pl-PL" sz="1300" dirty="0" smtClean="0"/>
          </a:p>
          <a:p>
            <a:pPr>
              <a:buNone/>
            </a:pPr>
            <a:r>
              <a:rPr lang="pl-PL" sz="2200" dirty="0" smtClean="0"/>
              <a:t>- </a:t>
            </a:r>
            <a:r>
              <a:rPr lang="pl-PL" sz="2600" dirty="0" smtClean="0"/>
              <a:t>jazy,</a:t>
            </a:r>
          </a:p>
          <a:p>
            <a:pPr>
              <a:buNone/>
            </a:pPr>
            <a:r>
              <a:rPr lang="pl-PL" sz="2600" dirty="0" smtClean="0"/>
              <a:t>- śluzy żeglugowe,</a:t>
            </a:r>
          </a:p>
          <a:p>
            <a:pPr>
              <a:buNone/>
            </a:pPr>
            <a:r>
              <a:rPr lang="pl-PL" sz="2600" dirty="0" smtClean="0"/>
              <a:t>-  zapory, </a:t>
            </a:r>
          </a:p>
          <a:p>
            <a:pPr>
              <a:buNone/>
            </a:pPr>
            <a:r>
              <a:rPr lang="pl-PL" sz="2600" dirty="0" smtClean="0"/>
              <a:t>-  wały przeciwpowodziowe,</a:t>
            </a:r>
          </a:p>
          <a:p>
            <a:pPr>
              <a:buNone/>
            </a:pPr>
            <a:r>
              <a:rPr lang="pl-PL" sz="2600" dirty="0" smtClean="0"/>
              <a:t>-  siłownie i elektrownie wodne,</a:t>
            </a:r>
          </a:p>
          <a:p>
            <a:pPr>
              <a:buNone/>
            </a:pPr>
            <a:r>
              <a:rPr lang="pl-PL" sz="2600" dirty="0" smtClean="0"/>
              <a:t>-  ujęcia śródlądowych wód powierzchniowych, wyloty ścieków,</a:t>
            </a:r>
          </a:p>
          <a:p>
            <a:pPr>
              <a:buNone/>
            </a:pPr>
            <a:r>
              <a:rPr lang="pl-PL" sz="2600" dirty="0" smtClean="0"/>
              <a:t>-  czasze zbiorników wodnych wraz ze zboczami i skarpami,</a:t>
            </a:r>
          </a:p>
          <a:p>
            <a:pPr>
              <a:buNone/>
            </a:pPr>
            <a:r>
              <a:rPr lang="pl-PL" sz="2600" dirty="0" smtClean="0"/>
              <a:t>-  pompownie,</a:t>
            </a:r>
          </a:p>
          <a:p>
            <a:pPr>
              <a:buNone/>
            </a:pPr>
            <a:r>
              <a:rPr lang="pl-PL" sz="2600" dirty="0" smtClean="0"/>
              <a:t>-  kanały, sztolnie, rurociągi hydrotechniczne, syfony</a:t>
            </a:r>
            <a:r>
              <a:rPr lang="pl-PL" sz="2600" dirty="0" smtClean="0"/>
              <a:t>, </a:t>
            </a:r>
            <a:r>
              <a:rPr lang="pl-PL" sz="2600" dirty="0" smtClean="0"/>
              <a:t>akwedukty,</a:t>
            </a:r>
          </a:p>
          <a:p>
            <a:pPr>
              <a:buNone/>
            </a:pPr>
            <a:r>
              <a:rPr lang="pl-PL" sz="2600" dirty="0" smtClean="0"/>
              <a:t>-  budowle regulacyjne na rzekach i potokach, progi, grodzie,</a:t>
            </a:r>
          </a:p>
          <a:p>
            <a:pPr>
              <a:buNone/>
            </a:pPr>
            <a:r>
              <a:rPr lang="pl-PL" sz="2600" dirty="0" smtClean="0"/>
              <a:t>- porty, baseny</a:t>
            </a:r>
            <a:r>
              <a:rPr lang="pl-PL" sz="2600" dirty="0" smtClean="0"/>
              <a:t>, </a:t>
            </a:r>
            <a:r>
              <a:rPr lang="pl-PL" sz="2600" dirty="0" smtClean="0"/>
              <a:t>mola, pomosty, nabrzeża, bulwary,</a:t>
            </a:r>
          </a:p>
          <a:p>
            <a:pPr>
              <a:buNone/>
            </a:pPr>
            <a:r>
              <a:rPr lang="pl-PL" sz="2600" dirty="0" smtClean="0"/>
              <a:t>-  pochylnie i falochrony na wodach </a:t>
            </a:r>
            <a:r>
              <a:rPr lang="pl-PL" sz="2600" dirty="0" smtClean="0"/>
              <a:t>śródlądowych.</a:t>
            </a:r>
            <a:endParaRPr lang="pl-PL" sz="2600" dirty="0" smtClean="0"/>
          </a:p>
          <a:p>
            <a:pPr>
              <a:buNone/>
            </a:pPr>
            <a:endParaRPr lang="pl-PL" sz="2600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i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285720" y="157011"/>
            <a:ext cx="8246103" cy="1252728"/>
          </a:xfrm>
        </p:spPr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rgbClr val="FF0000"/>
                </a:solidFill>
              </a:rPr>
              <a:t>Rodzaje budowli hydrotechnicznych</a:t>
            </a:r>
            <a:br>
              <a:rPr lang="pl-PL" sz="2800" dirty="0" smtClean="0">
                <a:solidFill>
                  <a:srgbClr val="FF0000"/>
                </a:solidFill>
              </a:rPr>
            </a:br>
            <a:r>
              <a:rPr lang="pl-PL" sz="2800" dirty="0" smtClean="0">
                <a:solidFill>
                  <a:srgbClr val="FF0000"/>
                </a:solidFill>
              </a:rPr>
              <a:t> morskich</a:t>
            </a:r>
            <a:endParaRPr lang="pl-PL" sz="2800" dirty="0">
              <a:solidFill>
                <a:srgbClr val="FF0000"/>
              </a:solidFill>
            </a:endParaRPr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628801"/>
            <a:ext cx="8712968" cy="504056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buNone/>
            </a:pPr>
            <a:r>
              <a:rPr lang="pl-PL" sz="2400" b="1" dirty="0" smtClean="0"/>
              <a:t>- budowle przystani morskich</a:t>
            </a:r>
            <a:r>
              <a:rPr lang="pl-PL" sz="2400" dirty="0" smtClean="0"/>
              <a:t>, usytuowane na obszarze przystani morskich, w szczególności wysepki cumownicze i przeładunkowe, pomosty przeładunkowe,</a:t>
            </a:r>
          </a:p>
          <a:p>
            <a:pPr lvl="0">
              <a:spcBef>
                <a:spcPts val="0"/>
              </a:spcBef>
              <a:buNone/>
            </a:pPr>
            <a:r>
              <a:rPr lang="pl-PL" sz="2400" dirty="0" smtClean="0"/>
              <a:t>-  </a:t>
            </a:r>
            <a:r>
              <a:rPr lang="pl-PL" sz="2400" b="1" dirty="0" smtClean="0"/>
              <a:t>budowle portowe</a:t>
            </a:r>
            <a:r>
              <a:rPr lang="pl-PL" sz="2400" dirty="0" smtClean="0"/>
              <a:t>, usytuowane na obszarze portów morskich, </a:t>
            </a:r>
            <a:br>
              <a:rPr lang="pl-PL" sz="2400" dirty="0" smtClean="0"/>
            </a:br>
            <a:r>
              <a:rPr lang="pl-PL" sz="2400" dirty="0" smtClean="0"/>
              <a:t>w szczególności falochrony, łamacze fal, nabrzeża przeładunkowe i postojowe, wysepki, pochłaniacze fal, bulwary spacerowe,</a:t>
            </a:r>
          </a:p>
          <a:p>
            <a:pPr lvl="0">
              <a:spcBef>
                <a:spcPts val="0"/>
              </a:spcBef>
              <a:buNone/>
            </a:pPr>
            <a:r>
              <a:rPr lang="pl-PL" sz="2400" b="1" dirty="0" smtClean="0"/>
              <a:t>- budowle ochrony brzegów morskich</a:t>
            </a:r>
            <a:r>
              <a:rPr lang="pl-PL" sz="2400" dirty="0" smtClean="0"/>
              <a:t>, w szczególności opaski </a:t>
            </a:r>
            <a:br>
              <a:rPr lang="pl-PL" sz="2400" dirty="0" smtClean="0"/>
            </a:br>
            <a:r>
              <a:rPr lang="pl-PL" sz="2400" dirty="0" smtClean="0"/>
              <a:t>i ostrogi brzegowe, falochrony brzegowe, progi podwodne, okładziny, wały przeciwsztormowe, zejścia na plażę,</a:t>
            </a:r>
          </a:p>
          <a:p>
            <a:pPr lvl="0">
              <a:spcBef>
                <a:spcPts val="0"/>
              </a:spcBef>
              <a:buNone/>
            </a:pPr>
            <a:r>
              <a:rPr lang="pl-PL" sz="2400" b="1" dirty="0" smtClean="0"/>
              <a:t>- konstrukcje stałych morskich znaków nawigacyjnych</a:t>
            </a:r>
            <a:r>
              <a:rPr lang="pl-PL" sz="2400" dirty="0" smtClean="0"/>
              <a:t>, </a:t>
            </a:r>
            <a:br>
              <a:rPr lang="pl-PL" sz="2400" dirty="0" smtClean="0"/>
            </a:br>
            <a:r>
              <a:rPr lang="pl-PL" sz="2400" dirty="0" smtClean="0"/>
              <a:t>w szczególności latarnie i radiolatarnie morskie usytuowane na lądzie i na akwenach morskich, stawy lądowe i nawodne, nabieżniki i świetlne znaki nawigacyjne, dalby nawigacyjne,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i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642918"/>
            <a:ext cx="8712968" cy="602644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pl-PL" sz="2000" b="1" dirty="0" smtClean="0"/>
              <a:t>-  kanały i śluzy </a:t>
            </a:r>
            <a:r>
              <a:rPr lang="pl-PL" sz="2000" dirty="0" smtClean="0"/>
              <a:t>morskie,</a:t>
            </a:r>
          </a:p>
          <a:p>
            <a:pPr lvl="0"/>
            <a:endParaRPr lang="pl-PL" sz="2000" dirty="0" smtClean="0"/>
          </a:p>
          <a:p>
            <a:pPr lvl="0">
              <a:buNone/>
            </a:pPr>
            <a:r>
              <a:rPr lang="pl-PL" sz="2000" b="1" dirty="0" smtClean="0"/>
              <a:t>-  budowle związane z komunikacją lądową</a:t>
            </a:r>
            <a:r>
              <a:rPr lang="pl-PL" sz="2000" dirty="0" smtClean="0"/>
              <a:t>, w szczególności kładki dla pieszych nad torami kolejowymi, mosty portowe, tunele podmorskie,</a:t>
            </a:r>
          </a:p>
          <a:p>
            <a:pPr lvl="0"/>
            <a:endParaRPr lang="pl-PL" sz="2000" dirty="0" smtClean="0"/>
          </a:p>
          <a:p>
            <a:pPr lvl="0">
              <a:buNone/>
            </a:pPr>
            <a:r>
              <a:rPr lang="pl-PL" sz="2000" b="1" dirty="0" smtClean="0"/>
              <a:t>-  budowle związane z ujęciami morskich wód powierzchniowych</a:t>
            </a:r>
            <a:r>
              <a:rPr lang="pl-PL" sz="2000" dirty="0" smtClean="0"/>
              <a:t>, w szczególności czerpnie wody, rurociągi albo tunele podwodne, zbiorniki magazynowe wody,</a:t>
            </a:r>
          </a:p>
          <a:p>
            <a:pPr lvl="0"/>
            <a:endParaRPr lang="pl-PL" sz="2000" dirty="0" smtClean="0"/>
          </a:p>
          <a:p>
            <a:pPr lvl="0">
              <a:buNone/>
            </a:pPr>
            <a:r>
              <a:rPr lang="pl-PL" sz="2000" b="1" dirty="0" smtClean="0"/>
              <a:t>-  budowle związane ze zrzutem wód do morza</a:t>
            </a:r>
            <a:r>
              <a:rPr lang="pl-PL" sz="2000" dirty="0" smtClean="0"/>
              <a:t>, w szczególności rurociągi podwodne zrzutu ścieków, konstrukcje zrzutu wody chłodzącej,</a:t>
            </a:r>
          </a:p>
          <a:p>
            <a:pPr lvl="0"/>
            <a:endParaRPr lang="pl-PL" sz="2000" dirty="0" smtClean="0"/>
          </a:p>
          <a:p>
            <a:pPr lvl="0">
              <a:buNone/>
            </a:pPr>
            <a:r>
              <a:rPr lang="pl-PL" sz="2000" b="1" dirty="0" smtClean="0"/>
              <a:t>-  budowle służące rekreacji plażowej</a:t>
            </a:r>
            <a:r>
              <a:rPr lang="pl-PL" sz="2000" dirty="0" smtClean="0"/>
              <a:t>, w szczególności mola spacerowe i zjeżdżalnie wodne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i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ytuł 12"/>
          <p:cNvSpPr>
            <a:spLocks noGrp="1"/>
          </p:cNvSpPr>
          <p:nvPr>
            <p:ph type="title"/>
          </p:nvPr>
        </p:nvSpPr>
        <p:spPr>
          <a:xfrm>
            <a:off x="894420" y="157011"/>
            <a:ext cx="7427168" cy="1252728"/>
          </a:xfrm>
        </p:spPr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rgbClr val="FF0000"/>
                </a:solidFill>
              </a:rPr>
              <a:t>Rodzaje budowli hydrotechnicznych </a:t>
            </a:r>
            <a:endParaRPr lang="pl-PL" sz="2800" dirty="0">
              <a:solidFill>
                <a:srgbClr val="FF0000"/>
              </a:solidFill>
            </a:endParaRPr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844824"/>
            <a:ext cx="8712968" cy="4608512"/>
          </a:xfrm>
        </p:spPr>
        <p:txBody>
          <a:bodyPr>
            <a:normAutofit/>
          </a:bodyPr>
          <a:lstStyle/>
          <a:p>
            <a:pPr marL="0">
              <a:buNone/>
            </a:pPr>
            <a:r>
              <a:rPr lang="pl-PL" sz="2800" b="1" dirty="0" smtClean="0"/>
              <a:t>Budowla piętrząca </a:t>
            </a:r>
            <a:r>
              <a:rPr lang="pl-PL" sz="2800" dirty="0" smtClean="0"/>
              <a:t>- rozumie się przez to każdą budowlę umożliwiającą stałe lub okresowe utrzymanie wzniesionego ponad przyległy teren lub akwen zwierciadła wody bądź substancji płynnej lub półpłynnej;</a:t>
            </a:r>
          </a:p>
          <a:p>
            <a:pPr>
              <a:buNone/>
            </a:pPr>
            <a:endParaRPr lang="pl-PL" sz="2800" dirty="0" smtClean="0"/>
          </a:p>
          <a:p>
            <a:pPr>
              <a:buNone/>
            </a:pPr>
            <a:r>
              <a:rPr lang="pl-PL" sz="2800" b="1" dirty="0" smtClean="0"/>
              <a:t>Zapora, jaz, wały przeciwpowodziowe</a:t>
            </a:r>
          </a:p>
          <a:p>
            <a:pPr>
              <a:buNone/>
            </a:pPr>
            <a:endParaRPr lang="pl-PL" sz="2400" dirty="0" smtClean="0"/>
          </a:p>
          <a:p>
            <a:pPr>
              <a:buNone/>
            </a:pPr>
            <a:endParaRPr lang="pl-PL" sz="2400" i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8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9" name="pole tekstowe 8"/>
          <p:cNvSpPr txBox="1"/>
          <p:nvPr/>
        </p:nvSpPr>
        <p:spPr>
          <a:xfrm>
            <a:off x="8100392" y="5661248"/>
            <a:ext cx="5052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 err="1" smtClean="0">
                <a:solidFill>
                  <a:schemeClr val="bg1"/>
                </a:solidFill>
              </a:rPr>
              <a:t>Zdj</a:t>
            </a:r>
            <a:r>
              <a:rPr lang="pl-PL" sz="1100" dirty="0" smtClean="0">
                <a:solidFill>
                  <a:schemeClr val="bg1"/>
                </a:solidFill>
              </a:rPr>
              <a:t>. 1</a:t>
            </a:r>
            <a:endParaRPr lang="pl-PL" sz="1100" dirty="0">
              <a:solidFill>
                <a:schemeClr val="bg1"/>
              </a:solidFill>
            </a:endParaRPr>
          </a:p>
        </p:txBody>
      </p:sp>
      <p:sp>
        <p:nvSpPr>
          <p:cNvPr id="12" name="Tytuł 11"/>
          <p:cNvSpPr>
            <a:spLocks noGrp="1"/>
          </p:cNvSpPr>
          <p:nvPr>
            <p:ph type="title"/>
          </p:nvPr>
        </p:nvSpPr>
        <p:spPr>
          <a:xfrm>
            <a:off x="0" y="428604"/>
            <a:ext cx="8686800" cy="838200"/>
          </a:xfrm>
        </p:spPr>
        <p:txBody>
          <a:bodyPr/>
          <a:lstStyle/>
          <a:p>
            <a:r>
              <a:rPr lang="pl-PL" dirty="0" smtClean="0"/>
              <a:t>                        Zapora  wodna</a:t>
            </a:r>
            <a:endParaRPr lang="pl-PL" dirty="0"/>
          </a:p>
        </p:txBody>
      </p:sp>
      <p:pic>
        <p:nvPicPr>
          <p:cNvPr id="14" name="Symbol zastępczy zawartości 13" descr="Znalezione obrazy dla zapytania zapora wodna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857356" y="1714488"/>
            <a:ext cx="6286544" cy="43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dirty="0" smtClean="0"/>
              <a:t>JAZ</a:t>
            </a:r>
            <a:endParaRPr lang="pl-PL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8" name="pole tekstowe 7"/>
          <p:cNvSpPr txBox="1"/>
          <p:nvPr/>
        </p:nvSpPr>
        <p:spPr>
          <a:xfrm>
            <a:off x="3923928" y="6309320"/>
            <a:ext cx="13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Jaz na rzece</a:t>
            </a:r>
            <a:endParaRPr lang="pl-PL" dirty="0"/>
          </a:p>
        </p:txBody>
      </p:sp>
      <p:sp>
        <p:nvSpPr>
          <p:cNvPr id="9" name="pole tekstowe 8"/>
          <p:cNvSpPr txBox="1"/>
          <p:nvPr/>
        </p:nvSpPr>
        <p:spPr>
          <a:xfrm>
            <a:off x="7452320" y="5877272"/>
            <a:ext cx="5148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 err="1" smtClean="0">
                <a:solidFill>
                  <a:schemeClr val="bg1"/>
                </a:solidFill>
              </a:rPr>
              <a:t>Zdj</a:t>
            </a:r>
            <a:r>
              <a:rPr lang="pl-PL" sz="1100" dirty="0" smtClean="0">
                <a:solidFill>
                  <a:schemeClr val="bg1"/>
                </a:solidFill>
              </a:rPr>
              <a:t>. 2</a:t>
            </a:r>
            <a:endParaRPr lang="pl-PL" sz="1100" dirty="0">
              <a:solidFill>
                <a:schemeClr val="bg1"/>
              </a:solidFill>
            </a:endParaRPr>
          </a:p>
        </p:txBody>
      </p:sp>
      <p:pic>
        <p:nvPicPr>
          <p:cNvPr id="12" name="Symbol zastępczy zawartości 11" descr="Znalezione obrazy dla zapytania jaz na rzece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631969" y="1554163"/>
            <a:ext cx="6032461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ędrówka">
  <a:themeElements>
    <a:clrScheme name="Wędrówk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Wędrówk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Wędrówk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1863</TotalTime>
  <Words>686</Words>
  <Application>Microsoft Office PowerPoint</Application>
  <PresentationFormat>Pokaz na ekranie (4:3)</PresentationFormat>
  <Paragraphs>111</Paragraphs>
  <Slides>17</Slides>
  <Notes>15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18" baseType="lpstr">
      <vt:lpstr>Wędrówka</vt:lpstr>
      <vt:lpstr>T. 32  Klasyfikacja i ogólna charakterystyka  budowli hydrotechnicznych  śródlądowych i morskich</vt:lpstr>
      <vt:lpstr>Rodzaje budowli hydrotechnicznych </vt:lpstr>
      <vt:lpstr>Prezentacja programu PowerPoint</vt:lpstr>
      <vt:lpstr>Rodzaje budowli hydrotechnicznych śródlądowych</vt:lpstr>
      <vt:lpstr>Rodzaje budowli hydrotechnicznych  morskich</vt:lpstr>
      <vt:lpstr>Prezentacja programu PowerPoint</vt:lpstr>
      <vt:lpstr>Rodzaje budowli hydrotechnicznych </vt:lpstr>
      <vt:lpstr>                        Zapora  wodna</vt:lpstr>
      <vt:lpstr>JAZ</vt:lpstr>
      <vt:lpstr>Wał  pRZECIWPOWODZIOWY</vt:lpstr>
      <vt:lpstr>Śluza</vt:lpstr>
      <vt:lpstr>Charakterystyka budowli hydrotechnicznych </vt:lpstr>
      <vt:lpstr>Prezentacja programu PowerPoint</vt:lpstr>
      <vt:lpstr>Przyczyny awarii budowli hydrotechnicznych</vt:lpstr>
      <vt:lpstr>Prezentacja programu PowerPoint</vt:lpstr>
      <vt:lpstr>Uszkodzony wał przeciwpwodziowy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godles</dc:creator>
  <cp:lastModifiedBy>Admin</cp:lastModifiedBy>
  <cp:revision>233</cp:revision>
  <dcterms:created xsi:type="dcterms:W3CDTF">2014-03-01T12:20:49Z</dcterms:created>
  <dcterms:modified xsi:type="dcterms:W3CDTF">2016-11-18T07:49:17Z</dcterms:modified>
</cp:coreProperties>
</file>