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3" r:id="rId1"/>
  </p:sldMasterIdLst>
  <p:notesMasterIdLst>
    <p:notesMasterId r:id="rId47"/>
  </p:notesMasterIdLst>
  <p:sldIdLst>
    <p:sldId id="379" r:id="rId2"/>
    <p:sldId id="366" r:id="rId3"/>
    <p:sldId id="511" r:id="rId4"/>
    <p:sldId id="495" r:id="rId5"/>
    <p:sldId id="381" r:id="rId6"/>
    <p:sldId id="503" r:id="rId7"/>
    <p:sldId id="498"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70" r:id="rId21"/>
    <p:sldId id="471" r:id="rId22"/>
    <p:sldId id="472" r:id="rId23"/>
    <p:sldId id="473" r:id="rId24"/>
    <p:sldId id="474" r:id="rId25"/>
    <p:sldId id="475" r:id="rId26"/>
    <p:sldId id="476" r:id="rId27"/>
    <p:sldId id="477" r:id="rId28"/>
    <p:sldId id="478" r:id="rId29"/>
    <p:sldId id="479" r:id="rId30"/>
    <p:sldId id="480" r:id="rId31"/>
    <p:sldId id="481" r:id="rId32"/>
    <p:sldId id="482" r:id="rId33"/>
    <p:sldId id="483" r:id="rId34"/>
    <p:sldId id="484" r:id="rId35"/>
    <p:sldId id="485" r:id="rId36"/>
    <p:sldId id="486" r:id="rId37"/>
    <p:sldId id="487" r:id="rId38"/>
    <p:sldId id="488" r:id="rId39"/>
    <p:sldId id="489" r:id="rId40"/>
    <p:sldId id="490" r:id="rId41"/>
    <p:sldId id="491" r:id="rId42"/>
    <p:sldId id="492" r:id="rId43"/>
    <p:sldId id="493" r:id="rId44"/>
    <p:sldId id="508" r:id="rId45"/>
    <p:sldId id="494" r:id="rId46"/>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0000"/>
    <a:srgbClr val="0033CC"/>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5" autoAdjust="0"/>
    <p:restoredTop sz="95196" autoAdjust="0"/>
  </p:normalViewPr>
  <p:slideViewPr>
    <p:cSldViewPr>
      <p:cViewPr varScale="1">
        <p:scale>
          <a:sx n="71" d="100"/>
          <a:sy n="71" d="100"/>
        </p:scale>
        <p:origin x="960" y="60"/>
      </p:cViewPr>
      <p:guideLst>
        <p:guide orient="horz" pos="2160"/>
        <p:guide pos="2880"/>
      </p:guideLst>
    </p:cSldViewPr>
  </p:slideViewPr>
  <p:outlineViewPr>
    <p:cViewPr>
      <p:scale>
        <a:sx n="33" d="100"/>
        <a:sy n="33" d="100"/>
      </p:scale>
      <p:origin x="0" y="402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pl-PL"/>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pl-PL"/>
          </a:p>
        </p:txBody>
      </p:sp>
      <p:sp>
        <p:nvSpPr>
          <p:cNvPr id="593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pl-PL"/>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A6C26B3-801D-4F3A-B105-635C6305A149}" type="slidenum">
              <a:rPr lang="pl-PL" altLang="pl-PL"/>
              <a:pPr/>
              <a:t>‹#›</a:t>
            </a:fld>
            <a:endParaRPr lang="pl-PL" altLang="pl-PL"/>
          </a:p>
        </p:txBody>
      </p:sp>
    </p:spTree>
    <p:extLst>
      <p:ext uri="{BB962C8B-B14F-4D97-AF65-F5344CB8AC3E}">
        <p14:creationId xmlns:p14="http://schemas.microsoft.com/office/powerpoint/2010/main" val="356164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ChangeArrowheads="1" noTextEdit="1"/>
          </p:cNvSpPr>
          <p:nvPr>
            <p:ph type="sldImg"/>
          </p:nvPr>
        </p:nvSpPr>
        <p:spPr>
          <a:ln/>
        </p:spPr>
      </p:sp>
      <p:sp>
        <p:nvSpPr>
          <p:cNvPr id="6041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smtClean="0">
              <a:latin typeface="Arial" panose="020B0604020202020204" pitchFamily="34" charset="0"/>
              <a:cs typeface="Arial" panose="020B0604020202020204" pitchFamily="34" charset="0"/>
            </a:endParaRPr>
          </a:p>
        </p:txBody>
      </p:sp>
      <p:sp>
        <p:nvSpPr>
          <p:cNvPr id="60420"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0DBD67-848B-4195-A78F-8CCA9A14A0C5}" type="slidenum">
              <a:rPr lang="pl-PL" altLang="pl-PL"/>
              <a:pPr/>
              <a:t>2</a:t>
            </a:fld>
            <a:endParaRPr lang="pl-PL" altLang="pl-PL"/>
          </a:p>
        </p:txBody>
      </p:sp>
    </p:spTree>
    <p:extLst>
      <p:ext uri="{BB962C8B-B14F-4D97-AF65-F5344CB8AC3E}">
        <p14:creationId xmlns:p14="http://schemas.microsoft.com/office/powerpoint/2010/main" val="20711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DC0690-E1A8-49E0-9654-C20855F39526}" type="slidenum">
              <a:rPr lang="pl-PL" altLang="pl-PL"/>
              <a:pPr/>
              <a:t>8</a:t>
            </a:fld>
            <a:endParaRPr lang="pl-PL" altLang="pl-PL"/>
          </a:p>
        </p:txBody>
      </p:sp>
      <p:sp>
        <p:nvSpPr>
          <p:cNvPr id="61443"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sp>
        <p:nvSpPr>
          <p:cNvPr id="61444" name="Rectangle 3"/>
          <p:cNvSpPr>
            <a:spLocks noChangeArrowheads="1"/>
          </p:cNvSpPr>
          <p:nvPr>
            <p:ph type="body"/>
          </p:nvPr>
        </p:nvSpPr>
        <p:spPr>
          <a:xfrm>
            <a:off x="685800" y="4343400"/>
            <a:ext cx="546258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01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DF1B6D-A701-45FF-8627-A510E1BA56D3}" type="slidenum">
              <a:rPr lang="pl-PL" altLang="pl-PL"/>
              <a:pPr/>
              <a:t>9</a:t>
            </a:fld>
            <a:endParaRPr lang="pl-PL" altLang="pl-PL"/>
          </a:p>
        </p:txBody>
      </p:sp>
      <p:sp>
        <p:nvSpPr>
          <p:cNvPr id="62467" name="Rectangle 2"/>
          <p:cNvSpPr>
            <a:spLocks noRot="1" noChangeArrowheads="1" noTextEdit="1"/>
          </p:cNvSpPr>
          <p:nvPr>
            <p:ph type="sldImg"/>
          </p:nvPr>
        </p:nvSpPr>
        <p:spPr>
          <a:xfrm>
            <a:off x="1139825" y="685800"/>
            <a:ext cx="4568825" cy="3427413"/>
          </a:xfrm>
          <a:ln/>
        </p:spPr>
      </p:sp>
      <p:sp>
        <p:nvSpPr>
          <p:cNvPr id="62468" name="Rectangle 3"/>
          <p:cNvSpPr>
            <a:spLocks noGrp="1" noChangeArrowheads="1"/>
          </p:cNvSpPr>
          <p:nvPr>
            <p:ph type="body" idx="1"/>
          </p:nvPr>
        </p:nvSpPr>
        <p:spPr>
          <a:xfrm>
            <a:off x="685800" y="4343400"/>
            <a:ext cx="54768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smtClean="0">
                <a:latin typeface="Arial" panose="020B0604020202020204" pitchFamily="34" charset="0"/>
                <a:cs typeface="Arial" panose="020B0604020202020204" pitchFamily="34" charset="0"/>
              </a:rPr>
              <a:t>(Art. 28). Plan zadań ochronnych ma być prostym planem na krótki okres, sporządzanym nawet w warunkach niedostatecznej wiedzy o obszarze. Ma on umożliwiać wykonanie tych działań ochronnych, które są niezbędne by nie utracić przedmiotów ochrony. Wskazania do zmian w studiach i planach zagospodarowania przestrzennego służą przynajmniej  częściowemu wskazaniu pułapek, polegających na niemożności realizacji istniejących studiów i planów.</a:t>
            </a:r>
          </a:p>
        </p:txBody>
      </p:sp>
    </p:spTree>
    <p:extLst>
      <p:ext uri="{BB962C8B-B14F-4D97-AF65-F5344CB8AC3E}">
        <p14:creationId xmlns:p14="http://schemas.microsoft.com/office/powerpoint/2010/main" val="58742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E05738-9AC7-4AAA-8E81-2737460D9116}" type="slidenum">
              <a:rPr lang="pl-PL" altLang="pl-PL"/>
              <a:pPr/>
              <a:t>10</a:t>
            </a:fld>
            <a:endParaRPr lang="pl-PL" altLang="pl-PL"/>
          </a:p>
        </p:txBody>
      </p:sp>
      <p:sp>
        <p:nvSpPr>
          <p:cNvPr id="63491"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sp>
        <p:nvSpPr>
          <p:cNvPr id="63492" name="Rectangle 3"/>
          <p:cNvSpPr>
            <a:spLocks noChangeArrowheads="1"/>
          </p:cNvSpPr>
          <p:nvPr>
            <p:ph type="body"/>
          </p:nvPr>
        </p:nvSpPr>
        <p:spPr>
          <a:xfrm>
            <a:off x="685800" y="4343400"/>
            <a:ext cx="546258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68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1B7068-D3C4-4890-89DB-603B91695F7F}" type="slidenum">
              <a:rPr lang="pl-PL" altLang="pl-PL"/>
              <a:pPr/>
              <a:t>12</a:t>
            </a:fld>
            <a:endParaRPr lang="pl-PL" altLang="pl-PL"/>
          </a:p>
        </p:txBody>
      </p:sp>
      <p:sp>
        <p:nvSpPr>
          <p:cNvPr id="64515"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sp>
        <p:nvSpPr>
          <p:cNvPr id="64516" name="Rectangle 3"/>
          <p:cNvSpPr>
            <a:spLocks noChangeArrowheads="1"/>
          </p:cNvSpPr>
          <p:nvPr>
            <p:ph type="body"/>
          </p:nvPr>
        </p:nvSpPr>
        <p:spPr>
          <a:xfrm>
            <a:off x="685800" y="4343400"/>
            <a:ext cx="546258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54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F5DA47-DD02-4701-B9C5-D0022F572B8B}" type="slidenum">
              <a:rPr lang="pl-PL" altLang="pl-PL"/>
              <a:pPr/>
              <a:t>13</a:t>
            </a:fld>
            <a:endParaRPr lang="pl-PL" altLang="pl-PL"/>
          </a:p>
        </p:txBody>
      </p:sp>
      <p:sp>
        <p:nvSpPr>
          <p:cNvPr id="65539"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sp>
        <p:nvSpPr>
          <p:cNvPr id="65540" name="Rectangle 3"/>
          <p:cNvSpPr>
            <a:spLocks noChangeArrowheads="1"/>
          </p:cNvSpPr>
          <p:nvPr>
            <p:ph type="body"/>
          </p:nvPr>
        </p:nvSpPr>
        <p:spPr>
          <a:xfrm>
            <a:off x="685800" y="4343400"/>
            <a:ext cx="546258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95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B34A9C-E99C-49C9-B3C0-2AD90FA5FDA7}" type="slidenum">
              <a:rPr lang="pl-PL" altLang="pl-PL"/>
              <a:pPr/>
              <a:t>16</a:t>
            </a:fld>
            <a:endParaRPr lang="pl-PL" altLang="pl-PL"/>
          </a:p>
        </p:txBody>
      </p:sp>
      <p:sp>
        <p:nvSpPr>
          <p:cNvPr id="66563"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sp>
        <p:nvSpPr>
          <p:cNvPr id="66564" name="Rectangle 3"/>
          <p:cNvSpPr>
            <a:spLocks noChangeArrowheads="1"/>
          </p:cNvSpPr>
          <p:nvPr>
            <p:ph type="body"/>
          </p:nvPr>
        </p:nvSpPr>
        <p:spPr>
          <a:xfrm>
            <a:off x="685800" y="4343400"/>
            <a:ext cx="546258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8656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C32961-42CB-4DCD-8A6F-935D3C336686}" type="slidenum">
              <a:rPr lang="pl-PL" altLang="pl-PL"/>
              <a:pPr/>
              <a:t>17</a:t>
            </a:fld>
            <a:endParaRPr lang="pl-PL" altLang="pl-PL"/>
          </a:p>
        </p:txBody>
      </p:sp>
      <p:sp>
        <p:nvSpPr>
          <p:cNvPr id="67587"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sp>
        <p:nvSpPr>
          <p:cNvPr id="67588" name="Rectangle 3"/>
          <p:cNvSpPr>
            <a:spLocks noChangeArrowheads="1"/>
          </p:cNvSpPr>
          <p:nvPr>
            <p:ph type="body"/>
          </p:nvPr>
        </p:nvSpPr>
        <p:spPr>
          <a:xfrm>
            <a:off x="685800" y="4343400"/>
            <a:ext cx="546258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pl-PL" altLang="pl-PL"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2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E304FB2A-3E25-4C45-B00A-907159D64FF0}" type="slidenum">
              <a:rPr lang="pl-PL" altLang="pl-PL"/>
              <a:pPr/>
              <a:t>‹#›</a:t>
            </a:fld>
            <a:endParaRPr lang="pl-PL" altLang="pl-PL"/>
          </a:p>
        </p:txBody>
      </p:sp>
    </p:spTree>
    <p:extLst>
      <p:ext uri="{BB962C8B-B14F-4D97-AF65-F5344CB8AC3E}">
        <p14:creationId xmlns:p14="http://schemas.microsoft.com/office/powerpoint/2010/main" val="285484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3638C1E9-8F4D-48A3-B570-7130041499DA}" type="slidenum">
              <a:rPr lang="pl-PL" altLang="pl-PL"/>
              <a:pPr/>
              <a:t>‹#›</a:t>
            </a:fld>
            <a:endParaRPr lang="pl-PL" altLang="pl-PL"/>
          </a:p>
        </p:txBody>
      </p:sp>
    </p:spTree>
    <p:extLst>
      <p:ext uri="{BB962C8B-B14F-4D97-AF65-F5344CB8AC3E}">
        <p14:creationId xmlns:p14="http://schemas.microsoft.com/office/powerpoint/2010/main" val="111233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FE22C9BB-FB46-4364-B657-11E4FDA1E1A4}" type="slidenum">
              <a:rPr lang="pl-PL" altLang="pl-PL"/>
              <a:pPr/>
              <a:t>‹#›</a:t>
            </a:fld>
            <a:endParaRPr lang="pl-PL" altLang="pl-PL"/>
          </a:p>
        </p:txBody>
      </p:sp>
    </p:spTree>
    <p:extLst>
      <p:ext uri="{BB962C8B-B14F-4D97-AF65-F5344CB8AC3E}">
        <p14:creationId xmlns:p14="http://schemas.microsoft.com/office/powerpoint/2010/main" val="108772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D7600444-C941-4540-9AAB-6BD9F88AC596}" type="slidenum">
              <a:rPr lang="pl-PL" altLang="pl-PL"/>
              <a:pPr/>
              <a:t>‹#›</a:t>
            </a:fld>
            <a:endParaRPr lang="pl-PL" altLang="pl-PL"/>
          </a:p>
        </p:txBody>
      </p:sp>
    </p:spTree>
    <p:extLst>
      <p:ext uri="{BB962C8B-B14F-4D97-AF65-F5344CB8AC3E}">
        <p14:creationId xmlns:p14="http://schemas.microsoft.com/office/powerpoint/2010/main" val="365542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0D4C02A9-72BE-4FA3-9A91-BE636BAE6320}" type="slidenum">
              <a:rPr lang="pl-PL" altLang="pl-PL"/>
              <a:pPr/>
              <a:t>‹#›</a:t>
            </a:fld>
            <a:endParaRPr lang="pl-PL" altLang="pl-PL"/>
          </a:p>
        </p:txBody>
      </p:sp>
    </p:spTree>
    <p:extLst>
      <p:ext uri="{BB962C8B-B14F-4D97-AF65-F5344CB8AC3E}">
        <p14:creationId xmlns:p14="http://schemas.microsoft.com/office/powerpoint/2010/main" val="3636895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pPr>
              <a:defRPr/>
            </a:pPr>
            <a:endParaRPr lang="pl-PL"/>
          </a:p>
        </p:txBody>
      </p:sp>
      <p:sp>
        <p:nvSpPr>
          <p:cNvPr id="6" name="Symbol zastępczy stopki 5"/>
          <p:cNvSpPr>
            <a:spLocks noGrp="1"/>
          </p:cNvSpPr>
          <p:nvPr>
            <p:ph type="ftr" sz="quarter" idx="11"/>
          </p:nvPr>
        </p:nvSpPr>
        <p:spPr/>
        <p:txBody>
          <a:bodyPr/>
          <a:lstStyle>
            <a:lvl1pPr>
              <a:defRPr/>
            </a:lvl1pPr>
          </a:lstStyle>
          <a:p>
            <a:pPr>
              <a:defRPr/>
            </a:pPr>
            <a:endParaRPr lang="pl-PL"/>
          </a:p>
        </p:txBody>
      </p:sp>
      <p:sp>
        <p:nvSpPr>
          <p:cNvPr id="7" name="Symbol zastępczy numeru slajdu 6"/>
          <p:cNvSpPr>
            <a:spLocks noGrp="1"/>
          </p:cNvSpPr>
          <p:nvPr>
            <p:ph type="sldNum" sz="quarter" idx="12"/>
          </p:nvPr>
        </p:nvSpPr>
        <p:spPr/>
        <p:txBody>
          <a:bodyPr/>
          <a:lstStyle>
            <a:lvl1pPr>
              <a:defRPr/>
            </a:lvl1pPr>
          </a:lstStyle>
          <a:p>
            <a:fld id="{F1027989-405D-4174-A2DC-AE219A25CB15}" type="slidenum">
              <a:rPr lang="pl-PL" altLang="pl-PL"/>
              <a:pPr/>
              <a:t>‹#›</a:t>
            </a:fld>
            <a:endParaRPr lang="pl-PL" altLang="pl-PL"/>
          </a:p>
        </p:txBody>
      </p:sp>
    </p:spTree>
    <p:extLst>
      <p:ext uri="{BB962C8B-B14F-4D97-AF65-F5344CB8AC3E}">
        <p14:creationId xmlns:p14="http://schemas.microsoft.com/office/powerpoint/2010/main" val="299196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pPr>
              <a:defRPr/>
            </a:pPr>
            <a:endParaRPr lang="pl-PL"/>
          </a:p>
        </p:txBody>
      </p:sp>
      <p:sp>
        <p:nvSpPr>
          <p:cNvPr id="8" name="Symbol zastępczy stopki 7"/>
          <p:cNvSpPr>
            <a:spLocks noGrp="1"/>
          </p:cNvSpPr>
          <p:nvPr>
            <p:ph type="ftr" sz="quarter" idx="11"/>
          </p:nvPr>
        </p:nvSpPr>
        <p:spPr/>
        <p:txBody>
          <a:bodyPr/>
          <a:lstStyle>
            <a:lvl1pPr>
              <a:defRPr/>
            </a:lvl1pPr>
          </a:lstStyle>
          <a:p>
            <a:pPr>
              <a:defRPr/>
            </a:pPr>
            <a:endParaRPr lang="pl-PL"/>
          </a:p>
        </p:txBody>
      </p:sp>
      <p:sp>
        <p:nvSpPr>
          <p:cNvPr id="9" name="Symbol zastępczy numeru slajdu 8"/>
          <p:cNvSpPr>
            <a:spLocks noGrp="1"/>
          </p:cNvSpPr>
          <p:nvPr>
            <p:ph type="sldNum" sz="quarter" idx="12"/>
          </p:nvPr>
        </p:nvSpPr>
        <p:spPr/>
        <p:txBody>
          <a:bodyPr/>
          <a:lstStyle>
            <a:lvl1pPr>
              <a:defRPr/>
            </a:lvl1pPr>
          </a:lstStyle>
          <a:p>
            <a:fld id="{6EB26E55-F2AB-4EDF-98E9-644F33BB8B18}" type="slidenum">
              <a:rPr lang="pl-PL" altLang="pl-PL"/>
              <a:pPr/>
              <a:t>‹#›</a:t>
            </a:fld>
            <a:endParaRPr lang="pl-PL" altLang="pl-PL"/>
          </a:p>
        </p:txBody>
      </p:sp>
    </p:spTree>
    <p:extLst>
      <p:ext uri="{BB962C8B-B14F-4D97-AF65-F5344CB8AC3E}">
        <p14:creationId xmlns:p14="http://schemas.microsoft.com/office/powerpoint/2010/main" val="150952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pPr>
              <a:defRPr/>
            </a:pPr>
            <a:endParaRPr lang="pl-PL"/>
          </a:p>
        </p:txBody>
      </p:sp>
      <p:sp>
        <p:nvSpPr>
          <p:cNvPr id="4" name="Symbol zastępczy stopki 3"/>
          <p:cNvSpPr>
            <a:spLocks noGrp="1"/>
          </p:cNvSpPr>
          <p:nvPr>
            <p:ph type="ftr" sz="quarter" idx="11"/>
          </p:nvPr>
        </p:nvSpPr>
        <p:spPr/>
        <p:txBody>
          <a:bodyPr/>
          <a:lstStyle>
            <a:lvl1pPr>
              <a:defRPr/>
            </a:lvl1pPr>
          </a:lstStyle>
          <a:p>
            <a:pPr>
              <a:defRPr/>
            </a:pPr>
            <a:endParaRPr lang="pl-PL"/>
          </a:p>
        </p:txBody>
      </p:sp>
      <p:sp>
        <p:nvSpPr>
          <p:cNvPr id="5" name="Symbol zastępczy numeru slajdu 4"/>
          <p:cNvSpPr>
            <a:spLocks noGrp="1"/>
          </p:cNvSpPr>
          <p:nvPr>
            <p:ph type="sldNum" sz="quarter" idx="12"/>
          </p:nvPr>
        </p:nvSpPr>
        <p:spPr/>
        <p:txBody>
          <a:bodyPr/>
          <a:lstStyle>
            <a:lvl1pPr>
              <a:defRPr/>
            </a:lvl1pPr>
          </a:lstStyle>
          <a:p>
            <a:fld id="{96B494A1-E787-4C04-BD91-3A5D31287F0A}" type="slidenum">
              <a:rPr lang="pl-PL" altLang="pl-PL"/>
              <a:pPr/>
              <a:t>‹#›</a:t>
            </a:fld>
            <a:endParaRPr lang="pl-PL" altLang="pl-PL"/>
          </a:p>
        </p:txBody>
      </p:sp>
    </p:spTree>
    <p:extLst>
      <p:ext uri="{BB962C8B-B14F-4D97-AF65-F5344CB8AC3E}">
        <p14:creationId xmlns:p14="http://schemas.microsoft.com/office/powerpoint/2010/main" val="80360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pPr>
              <a:defRPr/>
            </a:pPr>
            <a:endParaRPr lang="pl-PL"/>
          </a:p>
        </p:txBody>
      </p:sp>
      <p:sp>
        <p:nvSpPr>
          <p:cNvPr id="3" name="Symbol zastępczy stopki 2"/>
          <p:cNvSpPr>
            <a:spLocks noGrp="1"/>
          </p:cNvSpPr>
          <p:nvPr>
            <p:ph type="ftr" sz="quarter" idx="11"/>
          </p:nvPr>
        </p:nvSpPr>
        <p:spPr/>
        <p:txBody>
          <a:bodyPr/>
          <a:lstStyle>
            <a:lvl1pPr>
              <a:defRPr/>
            </a:lvl1pPr>
          </a:lstStyle>
          <a:p>
            <a:pPr>
              <a:defRPr/>
            </a:pPr>
            <a:endParaRPr lang="pl-PL"/>
          </a:p>
        </p:txBody>
      </p:sp>
      <p:sp>
        <p:nvSpPr>
          <p:cNvPr id="4" name="Symbol zastępczy numeru slajdu 3"/>
          <p:cNvSpPr>
            <a:spLocks noGrp="1"/>
          </p:cNvSpPr>
          <p:nvPr>
            <p:ph type="sldNum" sz="quarter" idx="12"/>
          </p:nvPr>
        </p:nvSpPr>
        <p:spPr/>
        <p:txBody>
          <a:bodyPr/>
          <a:lstStyle>
            <a:lvl1pPr>
              <a:defRPr/>
            </a:lvl1pPr>
          </a:lstStyle>
          <a:p>
            <a:fld id="{99DC6AC9-27F7-440D-9AED-DC05DA3EBF4A}" type="slidenum">
              <a:rPr lang="pl-PL" altLang="pl-PL"/>
              <a:pPr/>
              <a:t>‹#›</a:t>
            </a:fld>
            <a:endParaRPr lang="pl-PL" altLang="pl-PL"/>
          </a:p>
        </p:txBody>
      </p:sp>
    </p:spTree>
    <p:extLst>
      <p:ext uri="{BB962C8B-B14F-4D97-AF65-F5344CB8AC3E}">
        <p14:creationId xmlns:p14="http://schemas.microsoft.com/office/powerpoint/2010/main" val="96645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pPr>
              <a:defRPr/>
            </a:pPr>
            <a:endParaRPr lang="pl-PL"/>
          </a:p>
        </p:txBody>
      </p:sp>
      <p:sp>
        <p:nvSpPr>
          <p:cNvPr id="6" name="Symbol zastępczy stopki 5"/>
          <p:cNvSpPr>
            <a:spLocks noGrp="1"/>
          </p:cNvSpPr>
          <p:nvPr>
            <p:ph type="ftr" sz="quarter" idx="11"/>
          </p:nvPr>
        </p:nvSpPr>
        <p:spPr/>
        <p:txBody>
          <a:bodyPr/>
          <a:lstStyle>
            <a:lvl1pPr>
              <a:defRPr/>
            </a:lvl1pPr>
          </a:lstStyle>
          <a:p>
            <a:pPr>
              <a:defRPr/>
            </a:pPr>
            <a:endParaRPr lang="pl-PL"/>
          </a:p>
        </p:txBody>
      </p:sp>
      <p:sp>
        <p:nvSpPr>
          <p:cNvPr id="7" name="Symbol zastępczy numeru slajdu 6"/>
          <p:cNvSpPr>
            <a:spLocks noGrp="1"/>
          </p:cNvSpPr>
          <p:nvPr>
            <p:ph type="sldNum" sz="quarter" idx="12"/>
          </p:nvPr>
        </p:nvSpPr>
        <p:spPr/>
        <p:txBody>
          <a:bodyPr/>
          <a:lstStyle>
            <a:lvl1pPr>
              <a:defRPr/>
            </a:lvl1pPr>
          </a:lstStyle>
          <a:p>
            <a:fld id="{6845E5B0-4644-479A-A35F-829DF29633AB}" type="slidenum">
              <a:rPr lang="pl-PL" altLang="pl-PL"/>
              <a:pPr/>
              <a:t>‹#›</a:t>
            </a:fld>
            <a:endParaRPr lang="pl-PL" altLang="pl-PL"/>
          </a:p>
        </p:txBody>
      </p:sp>
    </p:spTree>
    <p:extLst>
      <p:ext uri="{BB962C8B-B14F-4D97-AF65-F5344CB8AC3E}">
        <p14:creationId xmlns:p14="http://schemas.microsoft.com/office/powerpoint/2010/main" val="3951918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pPr>
              <a:defRPr/>
            </a:pPr>
            <a:endParaRPr lang="pl-PL"/>
          </a:p>
        </p:txBody>
      </p:sp>
      <p:sp>
        <p:nvSpPr>
          <p:cNvPr id="6" name="Symbol zastępczy stopki 5"/>
          <p:cNvSpPr>
            <a:spLocks noGrp="1"/>
          </p:cNvSpPr>
          <p:nvPr>
            <p:ph type="ftr" sz="quarter" idx="11"/>
          </p:nvPr>
        </p:nvSpPr>
        <p:spPr/>
        <p:txBody>
          <a:bodyPr/>
          <a:lstStyle>
            <a:lvl1pPr>
              <a:defRPr/>
            </a:lvl1pPr>
          </a:lstStyle>
          <a:p>
            <a:pPr>
              <a:defRPr/>
            </a:pPr>
            <a:endParaRPr lang="pl-PL"/>
          </a:p>
        </p:txBody>
      </p:sp>
      <p:sp>
        <p:nvSpPr>
          <p:cNvPr id="7" name="Symbol zastępczy numeru slajdu 6"/>
          <p:cNvSpPr>
            <a:spLocks noGrp="1"/>
          </p:cNvSpPr>
          <p:nvPr>
            <p:ph type="sldNum" sz="quarter" idx="12"/>
          </p:nvPr>
        </p:nvSpPr>
        <p:spPr/>
        <p:txBody>
          <a:bodyPr/>
          <a:lstStyle>
            <a:lvl1pPr>
              <a:defRPr/>
            </a:lvl1pPr>
          </a:lstStyle>
          <a:p>
            <a:fld id="{7402947B-5831-425D-BB50-37A5D6271815}" type="slidenum">
              <a:rPr lang="pl-PL" altLang="pl-PL"/>
              <a:pPr/>
              <a:t>‹#›</a:t>
            </a:fld>
            <a:endParaRPr lang="pl-PL" altLang="pl-PL"/>
          </a:p>
        </p:txBody>
      </p:sp>
    </p:spTree>
    <p:extLst>
      <p:ext uri="{BB962C8B-B14F-4D97-AF65-F5344CB8AC3E}">
        <p14:creationId xmlns:p14="http://schemas.microsoft.com/office/powerpoint/2010/main" val="150277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1947F21-2212-40B0-9769-C285D5650781}" type="slidenum">
              <a:rPr lang="pl-PL" altLang="pl-PL"/>
              <a:pPr/>
              <a:t>‹#›</a:t>
            </a:fld>
            <a:endParaRPr lang="pl-PL" altLang="pl-PL"/>
          </a:p>
        </p:txBody>
      </p:sp>
      <p:pic>
        <p:nvPicPr>
          <p:cNvPr id="1031" name="Picture 7" descr="rzeka tlo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0" r:id="rId1"/>
    <p:sldLayoutId id="2147485041" r:id="rId2"/>
    <p:sldLayoutId id="2147485042" r:id="rId3"/>
    <p:sldLayoutId id="2147485043" r:id="rId4"/>
    <p:sldLayoutId id="2147485044" r:id="rId5"/>
    <p:sldLayoutId id="2147485045" r:id="rId6"/>
    <p:sldLayoutId id="2147485046" r:id="rId7"/>
    <p:sldLayoutId id="2147485047" r:id="rId8"/>
    <p:sldLayoutId id="2147485048" r:id="rId9"/>
    <p:sldLayoutId id="2147485049" r:id="rId10"/>
    <p:sldLayoutId id="21474850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rostokąt 6"/>
          <p:cNvSpPr/>
          <p:nvPr/>
        </p:nvSpPr>
        <p:spPr>
          <a:xfrm>
            <a:off x="0" y="0"/>
            <a:ext cx="9144000" cy="112553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dirty="0"/>
          </a:p>
        </p:txBody>
      </p:sp>
      <p:sp>
        <p:nvSpPr>
          <p:cNvPr id="13315" name="Text Box 8"/>
          <p:cNvSpPr txBox="1">
            <a:spLocks noChangeArrowheads="1"/>
          </p:cNvSpPr>
          <p:nvPr/>
        </p:nvSpPr>
        <p:spPr bwMode="auto">
          <a:xfrm>
            <a:off x="6443663" y="5207000"/>
            <a:ext cx="270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b="1">
                <a:solidFill>
                  <a:schemeClr val="bg1"/>
                </a:solidFill>
                <a:latin typeface="Calibri Light" panose="020F0302020204030204" pitchFamily="34" charset="0"/>
              </a:rPr>
              <a:t>Robert Stańko</a:t>
            </a:r>
          </a:p>
        </p:txBody>
      </p:sp>
      <p:sp>
        <p:nvSpPr>
          <p:cNvPr id="9" name="Prostokąt 8"/>
          <p:cNvSpPr/>
          <p:nvPr/>
        </p:nvSpPr>
        <p:spPr>
          <a:xfrm>
            <a:off x="0" y="5732463"/>
            <a:ext cx="9144000" cy="1125537"/>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dirty="0"/>
          </a:p>
        </p:txBody>
      </p:sp>
      <p:pic>
        <p:nvPicPr>
          <p:cNvPr id="13317" name="Picture 2055" descr="logo-k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163" y="201613"/>
            <a:ext cx="714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pole tekstowe 1"/>
          <p:cNvSpPr txBox="1">
            <a:spLocks noChangeArrowheads="1"/>
          </p:cNvSpPr>
          <p:nvPr/>
        </p:nvSpPr>
        <p:spPr bwMode="auto">
          <a:xfrm>
            <a:off x="184150" y="5176838"/>
            <a:ext cx="534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2000" b="1">
                <a:solidFill>
                  <a:schemeClr val="bg1"/>
                </a:solidFill>
                <a:latin typeface="Calibri Light" panose="020F0302020204030204" pitchFamily="34" charset="0"/>
              </a:rPr>
              <a:t>Spotkanie Zespołu Lokalnej Współpracy – maj 2022</a:t>
            </a:r>
          </a:p>
        </p:txBody>
      </p:sp>
      <p:sp>
        <p:nvSpPr>
          <p:cNvPr id="13319" name="Text Box 6"/>
          <p:cNvSpPr txBox="1">
            <a:spLocks noChangeArrowheads="1"/>
          </p:cNvSpPr>
          <p:nvPr/>
        </p:nvSpPr>
        <p:spPr bwMode="auto">
          <a:xfrm>
            <a:off x="0" y="109538"/>
            <a:ext cx="810101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2400" b="1">
                <a:latin typeface="Calibri Light" panose="020F0302020204030204" pitchFamily="34" charset="0"/>
              </a:rPr>
              <a:t>Plan zadań ochronnych obszarów Natura 2000</a:t>
            </a:r>
          </a:p>
          <a:p>
            <a:pPr algn="ctr">
              <a:spcBef>
                <a:spcPct val="20000"/>
              </a:spcBef>
              <a:buFont typeface="Arial" panose="020B0604020202020204" pitchFamily="34" charset="0"/>
              <a:buNone/>
            </a:pPr>
            <a:r>
              <a:rPr lang="pl-PL" altLang="pl-PL" sz="2400" b="1">
                <a:latin typeface="Calibri Light" panose="020F0302020204030204" pitchFamily="34" charset="0"/>
              </a:rPr>
              <a:t>Ostoja Masłowiczki PLH220062</a:t>
            </a:r>
          </a:p>
        </p:txBody>
      </p:sp>
      <p:pic>
        <p:nvPicPr>
          <p:cNvPr id="13320" name="Obraz 9" descr="FE-POIŚ+GDOŚ+RDOŚ_Gdańsk+UE-FS poziom 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008688"/>
            <a:ext cx="57531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395288" y="188913"/>
            <a:ext cx="8640762" cy="863600"/>
          </a:xfrm>
          <a:solidFill>
            <a:schemeClr val="bg1">
              <a:alpha val="70195"/>
            </a:schemeClr>
          </a:solidFill>
        </p:spPr>
        <p:txBody>
          <a:bodyPr lIns="90000" tIns="46800" rIns="90000" bIns="46800"/>
          <a:lstStyle/>
          <a:p>
            <a:pPr defTabSz="449263" eaLnBrk="1" hangingPunct="1">
              <a:buClr>
                <a:srgbClr val="008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3200" smtClean="0">
                <a:latin typeface="Bookman Old Style" panose="02050604050505020204" pitchFamily="18" charset="0"/>
              </a:rPr>
              <a:t>Planowanie ochrony </a:t>
            </a:r>
            <a:r>
              <a:rPr lang="en-GB" altLang="pl-PL" sz="3200" smtClean="0">
                <a:latin typeface="Bookman Old Style" panose="02050604050505020204" pitchFamily="18" charset="0"/>
              </a:rPr>
              <a:t>obszar</a:t>
            </a:r>
            <a:r>
              <a:rPr lang="pl-PL" altLang="pl-PL" sz="3200" smtClean="0">
                <a:latin typeface="Bookman Old Style" panose="02050604050505020204" pitchFamily="18" charset="0"/>
              </a:rPr>
              <a:t>u</a:t>
            </a:r>
            <a:r>
              <a:rPr lang="en-GB" altLang="pl-PL" sz="3200" smtClean="0">
                <a:latin typeface="Bookman Old Style" panose="02050604050505020204" pitchFamily="18" charset="0"/>
              </a:rPr>
              <a:t> Natura 2000</a:t>
            </a:r>
          </a:p>
        </p:txBody>
      </p:sp>
      <p:sp>
        <p:nvSpPr>
          <p:cNvPr id="22531" name="Line 3"/>
          <p:cNvSpPr>
            <a:spLocks noChangeShapeType="1"/>
          </p:cNvSpPr>
          <p:nvPr/>
        </p:nvSpPr>
        <p:spPr bwMode="auto">
          <a:xfrm>
            <a:off x="4427538" y="981075"/>
            <a:ext cx="0" cy="52562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22532" name="Text Box 4"/>
          <p:cNvSpPr txBox="1">
            <a:spLocks noChangeArrowheads="1"/>
          </p:cNvSpPr>
          <p:nvPr/>
        </p:nvSpPr>
        <p:spPr bwMode="auto">
          <a:xfrm>
            <a:off x="323850" y="1239838"/>
            <a:ext cx="4032250" cy="535781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000000"/>
              </a:buClr>
            </a:pPr>
            <a:r>
              <a:rPr lang="pl-PL" altLang="pl-PL" sz="1300" b="1">
                <a:latin typeface="Bookman Old Style" panose="02050604050505020204" pitchFamily="18" charset="0"/>
              </a:rPr>
              <a:t>Plan zadań ochronnych:</a:t>
            </a:r>
          </a:p>
          <a:p>
            <a:pPr eaLnBrk="1" hangingPunct="1">
              <a:spcBef>
                <a:spcPct val="50000"/>
              </a:spcBef>
              <a:buClr>
                <a:srgbClr val="000000"/>
              </a:buClr>
              <a:buFontTx/>
              <a:buChar char="•"/>
            </a:pPr>
            <a:r>
              <a:rPr lang="pl-PL" altLang="pl-PL" sz="1300">
                <a:latin typeface="Bookman Old Style" panose="02050604050505020204" pitchFamily="18" charset="0"/>
              </a:rPr>
              <a:t> sporządzany dla każdego obszaru Natura 2000 (z wyjątkiem obszarów morskich), w ciągu 6 lat od jego wyznaczenia lub zatwierdzenia</a:t>
            </a:r>
          </a:p>
          <a:p>
            <a:pPr eaLnBrk="1" hangingPunct="1">
              <a:spcBef>
                <a:spcPct val="50000"/>
              </a:spcBef>
              <a:buClr>
                <a:srgbClr val="000000"/>
              </a:buClr>
              <a:buFontTx/>
              <a:buChar char="•"/>
            </a:pPr>
            <a:r>
              <a:rPr lang="pl-PL" altLang="pl-PL" sz="1300">
                <a:latin typeface="Bookman Old Style" panose="02050604050505020204" pitchFamily="18" charset="0"/>
              </a:rPr>
              <a:t> sporządzany na okres 10 lat</a:t>
            </a:r>
          </a:p>
          <a:p>
            <a:pPr eaLnBrk="1" hangingPunct="1">
              <a:spcBef>
                <a:spcPct val="50000"/>
              </a:spcBef>
              <a:buClr>
                <a:srgbClr val="000000"/>
              </a:buClr>
              <a:buFontTx/>
              <a:buChar char="•"/>
            </a:pPr>
            <a:r>
              <a:rPr lang="pl-PL" altLang="pl-PL" sz="1300">
                <a:latin typeface="Bookman Old Style" panose="02050604050505020204" pitchFamily="18" charset="0"/>
              </a:rPr>
              <a:t> ustanawiany w trybie zarządzenia RDOŚ  sporządzany w ciągu kilku miesięcy-1 roku</a:t>
            </a:r>
          </a:p>
          <a:p>
            <a:pPr eaLnBrk="1" hangingPunct="1">
              <a:spcBef>
                <a:spcPct val="50000"/>
              </a:spcBef>
              <a:buClr>
                <a:srgbClr val="000000"/>
              </a:buClr>
              <a:buFontTx/>
              <a:buChar char="•"/>
            </a:pPr>
            <a:r>
              <a:rPr lang="pl-PL" altLang="pl-PL" sz="1300">
                <a:latin typeface="Bookman Old Style" panose="02050604050505020204" pitchFamily="18" charset="0"/>
              </a:rPr>
              <a:t> na podstawie istniejącej, nawet niepełnej wiedzy i prostego rozpoznania terenowego stanu przedmiotów ochrony</a:t>
            </a:r>
          </a:p>
          <a:p>
            <a:pPr eaLnBrk="1" hangingPunct="1">
              <a:spcBef>
                <a:spcPct val="50000"/>
              </a:spcBef>
              <a:buClr>
                <a:srgbClr val="000000"/>
              </a:buClr>
              <a:buFontTx/>
              <a:buChar char="•"/>
            </a:pPr>
            <a:r>
              <a:rPr lang="pl-PL" altLang="pl-PL" sz="1300">
                <a:latin typeface="Bookman Old Style" panose="02050604050505020204" pitchFamily="18" charset="0"/>
              </a:rPr>
              <a:t> jest prostą, ale niekoniecznie kompletną „listą rzeczy do pilnego zrobienia”, koniecznych z punktu widzenia przedmiotów ochrony</a:t>
            </a:r>
          </a:p>
          <a:p>
            <a:pPr eaLnBrk="1" hangingPunct="1">
              <a:spcBef>
                <a:spcPct val="50000"/>
              </a:spcBef>
              <a:buClr>
                <a:srgbClr val="000000"/>
              </a:buClr>
              <a:buFontTx/>
              <a:buChar char="•"/>
            </a:pPr>
            <a:r>
              <a:rPr lang="pl-PL" altLang="pl-PL" sz="1300">
                <a:latin typeface="Bookman Old Style" panose="02050604050505020204" pitchFamily="18" charset="0"/>
              </a:rPr>
              <a:t> może wskazywać potrzeby zmian w istniejących studiach i planach zagospodarowania przestrzennego, usuwając w ten sposób „pułapki na inwestorów” – jednak analiza nie musi być kompletna</a:t>
            </a:r>
          </a:p>
          <a:p>
            <a:pPr eaLnBrk="1" hangingPunct="1">
              <a:spcBef>
                <a:spcPct val="50000"/>
              </a:spcBef>
              <a:buClr>
                <a:srgbClr val="000000"/>
              </a:buClr>
              <a:buFontTx/>
              <a:buChar char="•"/>
            </a:pPr>
            <a:r>
              <a:rPr lang="pl-PL" altLang="pl-PL" sz="1300">
                <a:latin typeface="Bookman Old Style" panose="02050604050505020204" pitchFamily="18" charset="0"/>
              </a:rPr>
              <a:t> może wskazywać na konieczność opracowania planu ochrony dla całości lub części obszaru </a:t>
            </a:r>
          </a:p>
          <a:p>
            <a:pPr eaLnBrk="1" hangingPunct="1">
              <a:spcBef>
                <a:spcPct val="50000"/>
              </a:spcBef>
              <a:buClr>
                <a:srgbClr val="000000"/>
              </a:buClr>
              <a:buFontTx/>
              <a:buChar char="•"/>
            </a:pPr>
            <a:endParaRPr lang="pl-PL" altLang="pl-PL" sz="1300">
              <a:latin typeface="Bookman Old Style" panose="02050604050505020204" pitchFamily="18" charset="0"/>
            </a:endParaRPr>
          </a:p>
          <a:p>
            <a:pPr eaLnBrk="1" hangingPunct="1">
              <a:spcBef>
                <a:spcPct val="50000"/>
              </a:spcBef>
              <a:buClr>
                <a:srgbClr val="000000"/>
              </a:buClr>
            </a:pPr>
            <a:r>
              <a:rPr lang="pl-PL" altLang="pl-PL" sz="1300">
                <a:latin typeface="Bookman Old Style" panose="02050604050505020204" pitchFamily="18" charset="0"/>
              </a:rPr>
              <a:t>  </a:t>
            </a:r>
          </a:p>
        </p:txBody>
      </p:sp>
      <p:sp>
        <p:nvSpPr>
          <p:cNvPr id="22533" name="Text Box 5"/>
          <p:cNvSpPr txBox="1">
            <a:spLocks noChangeArrowheads="1"/>
          </p:cNvSpPr>
          <p:nvPr/>
        </p:nvSpPr>
        <p:spPr bwMode="auto">
          <a:xfrm>
            <a:off x="4502150" y="1241425"/>
            <a:ext cx="4335463" cy="539273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000000"/>
              </a:buClr>
            </a:pPr>
            <a:r>
              <a:rPr lang="pl-PL" altLang="pl-PL" sz="1300" b="1">
                <a:latin typeface="Bookman Old Style" panose="02050604050505020204" pitchFamily="18" charset="0"/>
              </a:rPr>
              <a:t>Plan ochrony:</a:t>
            </a:r>
          </a:p>
          <a:p>
            <a:pPr eaLnBrk="1" hangingPunct="1">
              <a:spcBef>
                <a:spcPct val="50000"/>
              </a:spcBef>
              <a:buClr>
                <a:srgbClr val="000000"/>
              </a:buClr>
              <a:buFontTx/>
              <a:buChar char="•"/>
            </a:pPr>
            <a:r>
              <a:rPr lang="pl-PL" altLang="pl-PL" sz="1300">
                <a:latin typeface="Bookman Old Style" panose="02050604050505020204" pitchFamily="18" charset="0"/>
              </a:rPr>
              <a:t> dla obszaru Natura 2000 lub jego części, w razie potrzeby</a:t>
            </a:r>
          </a:p>
          <a:p>
            <a:pPr eaLnBrk="1" hangingPunct="1">
              <a:spcBef>
                <a:spcPct val="50000"/>
              </a:spcBef>
              <a:buClr>
                <a:srgbClr val="000000"/>
              </a:buClr>
              <a:buFontTx/>
              <a:buChar char="•"/>
            </a:pPr>
            <a:r>
              <a:rPr lang="pl-PL" altLang="pl-PL" sz="1300">
                <a:latin typeface="Bookman Old Style" panose="02050604050505020204" pitchFamily="18" charset="0"/>
              </a:rPr>
              <a:t> sporządzany na okres 20 lat</a:t>
            </a:r>
          </a:p>
          <a:p>
            <a:pPr eaLnBrk="1" hangingPunct="1">
              <a:spcBef>
                <a:spcPct val="50000"/>
              </a:spcBef>
              <a:buClr>
                <a:srgbClr val="000000"/>
              </a:buClr>
              <a:buFontTx/>
              <a:buChar char="•"/>
            </a:pPr>
            <a:r>
              <a:rPr lang="pl-PL" altLang="pl-PL" sz="1300">
                <a:latin typeface="Bookman Old Style" panose="02050604050505020204" pitchFamily="18" charset="0"/>
              </a:rPr>
              <a:t> ustanawiany w trybie rozporządzenia Ministra</a:t>
            </a:r>
          </a:p>
          <a:p>
            <a:pPr eaLnBrk="1" hangingPunct="1">
              <a:spcBef>
                <a:spcPct val="50000"/>
              </a:spcBef>
              <a:buClr>
                <a:srgbClr val="000000"/>
              </a:buClr>
              <a:buFontTx/>
              <a:buChar char="•"/>
            </a:pPr>
            <a:r>
              <a:rPr lang="pl-PL" altLang="pl-PL" sz="1300">
                <a:latin typeface="Bookman Old Style" panose="02050604050505020204" pitchFamily="18" charset="0"/>
              </a:rPr>
              <a:t> sporządzany na podstawie kompletnej wiedzy – wymaga wykonania niezbędnej inwentaryzacji, ekspertyz itp.; sporządzenie może wymagać 1-2 lat</a:t>
            </a:r>
          </a:p>
          <a:p>
            <a:pPr eaLnBrk="1" hangingPunct="1">
              <a:spcBef>
                <a:spcPct val="50000"/>
              </a:spcBef>
              <a:buClr>
                <a:srgbClr val="000000"/>
              </a:buClr>
              <a:buFontTx/>
              <a:buChar char="•"/>
            </a:pPr>
            <a:r>
              <a:rPr lang="pl-PL" altLang="pl-PL" sz="1300">
                <a:latin typeface="Bookman Old Style" panose="02050604050505020204" pitchFamily="18" charset="0"/>
              </a:rPr>
              <a:t> ustala na dłuższy okres „stabilne reguły ochrony obszaru” - może ustalać, „gdzie można się budować”, a także jakie warunki musi spełniać prowadzona gospodarka, by nie wpływać negatywnie na obszar  </a:t>
            </a:r>
          </a:p>
          <a:p>
            <a:pPr eaLnBrk="1" hangingPunct="1">
              <a:spcBef>
                <a:spcPct val="50000"/>
              </a:spcBef>
              <a:buClr>
                <a:srgbClr val="000000"/>
              </a:buClr>
              <a:buFontTx/>
              <a:buChar char="•"/>
            </a:pPr>
            <a:r>
              <a:rPr lang="pl-PL" altLang="pl-PL" sz="1300">
                <a:latin typeface="Bookman Old Style" panose="02050604050505020204" pitchFamily="18" charset="0"/>
              </a:rPr>
              <a:t> powinien dokonywać kompletnej analizy istniejących studiów i planów zagospodarowania przestrzennego, wskazując wszystkie potrzebne w nich zmiany</a:t>
            </a:r>
          </a:p>
          <a:p>
            <a:pPr eaLnBrk="1" hangingPunct="1">
              <a:spcBef>
                <a:spcPct val="50000"/>
              </a:spcBef>
              <a:buClr>
                <a:srgbClr val="000000"/>
              </a:buClr>
              <a:buFontTx/>
              <a:buChar char="•"/>
            </a:pPr>
            <a:r>
              <a:rPr lang="pl-PL" altLang="pl-PL" sz="1300">
                <a:latin typeface="Bookman Old Style" panose="02050604050505020204" pitchFamily="18" charset="0"/>
              </a:rPr>
              <a:t> powinien określać warunki brzegowe względem przyszłych studiów i planów, a także względem innych przyszłych działań w obszarze – podmiotom działającym w obszarze daje przewidywalność, jak ich działania  będą oceniane z punktu</a:t>
            </a:r>
          </a:p>
          <a:p>
            <a:pPr eaLnBrk="1" hangingPunct="1">
              <a:buClr>
                <a:srgbClr val="000000"/>
              </a:buClr>
            </a:pPr>
            <a:r>
              <a:rPr lang="pl-PL" altLang="pl-PL" sz="1300">
                <a:latin typeface="Bookman Old Style" panose="02050604050505020204" pitchFamily="18" charset="0"/>
              </a:rPr>
              <a:t>widzenia Natury 2000</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11188" y="1157288"/>
            <a:ext cx="8064500" cy="5354637"/>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b="1">
                <a:latin typeface="Bookman Old Style" panose="02050604050505020204" pitchFamily="18" charset="0"/>
              </a:rPr>
              <a:t>ROZPORZĄDZENIE </a:t>
            </a:r>
          </a:p>
          <a:p>
            <a:pPr algn="ctr" eaLnBrk="1" hangingPunct="1"/>
            <a:r>
              <a:rPr lang="pl-PL" altLang="pl-PL" b="1">
                <a:latin typeface="Bookman Old Style" panose="02050604050505020204" pitchFamily="18" charset="0"/>
              </a:rPr>
              <a:t>MINISTRA ŚRODOWISKA</a:t>
            </a:r>
            <a:endParaRPr lang="pl-PL" altLang="pl-PL">
              <a:latin typeface="Bookman Old Style" panose="02050604050505020204" pitchFamily="18" charset="0"/>
            </a:endParaRPr>
          </a:p>
          <a:p>
            <a:pPr algn="ctr" eaLnBrk="1" hangingPunct="1"/>
            <a:r>
              <a:rPr lang="pl-PL" altLang="pl-PL">
                <a:latin typeface="Bookman Old Style" panose="02050604050505020204" pitchFamily="18" charset="0"/>
              </a:rPr>
              <a:t>z dnia 17 lutego 2010 roku</a:t>
            </a:r>
            <a:endParaRPr lang="pl-PL" altLang="pl-PL" b="1">
              <a:latin typeface="Bookman Old Style" panose="02050604050505020204" pitchFamily="18" charset="0"/>
            </a:endParaRPr>
          </a:p>
          <a:p>
            <a:pPr algn="ctr" eaLnBrk="1" hangingPunct="1"/>
            <a:r>
              <a:rPr lang="pl-PL" altLang="pl-PL" b="1">
                <a:latin typeface="Bookman Old Style" panose="02050604050505020204" pitchFamily="18" charset="0"/>
              </a:rPr>
              <a:t>w sprawie sporządzania projektu planu zadań ochronnych dla obszaru Natura 2000</a:t>
            </a:r>
          </a:p>
          <a:p>
            <a:pPr algn="ctr" eaLnBrk="1" hangingPunct="1"/>
            <a:r>
              <a:rPr lang="pl-PL" altLang="pl-PL">
                <a:latin typeface="Bookman Old Style" panose="02050604050505020204" pitchFamily="18" charset="0"/>
              </a:rPr>
              <a:t>(Dz. U. 34 poz. 186 z późn. zmianami)</a:t>
            </a:r>
          </a:p>
          <a:p>
            <a:pPr eaLnBrk="1" hangingPunct="1"/>
            <a:endParaRPr lang="pl-PL" altLang="pl-PL">
              <a:latin typeface="Bookman Old Style" panose="02050604050505020204" pitchFamily="18" charset="0"/>
            </a:endParaRPr>
          </a:p>
          <a:p>
            <a:pPr eaLnBrk="1" hangingPunct="1"/>
            <a:r>
              <a:rPr lang="pl-PL" altLang="pl-PL">
                <a:latin typeface="Bookman Old Style" panose="02050604050505020204" pitchFamily="18" charset="0"/>
              </a:rPr>
              <a:t>Na podstawie art. 28 ust. 13 ustawy z dnia 16 kwietnia 2004 r. o ochronie przyrody </a:t>
            </a:r>
            <a:r>
              <a:rPr lang="pl-PL" altLang="pl-PL">
                <a:solidFill>
                  <a:srgbClr val="FFFF00"/>
                </a:solidFill>
                <a:latin typeface="Bookman Old Style" panose="02050604050505020204" pitchFamily="18" charset="0"/>
              </a:rPr>
              <a:t>(</a:t>
            </a:r>
            <a:r>
              <a:rPr lang="pl-PL" altLang="pl-PL" b="1">
                <a:solidFill>
                  <a:srgbClr val="FFFF00"/>
                </a:solidFill>
              </a:rPr>
              <a:t>Dz.U.2022.916 t.j.) </a:t>
            </a:r>
            <a:r>
              <a:rPr lang="pl-PL" altLang="pl-PL">
                <a:latin typeface="Bookman Old Style" panose="02050604050505020204" pitchFamily="18" charset="0"/>
              </a:rPr>
              <a:t>zarządza się, co następuje:</a:t>
            </a:r>
            <a:endParaRPr lang="pl-PL" altLang="pl-PL" b="1">
              <a:latin typeface="Bookman Old Style" panose="02050604050505020204" pitchFamily="18" charset="0"/>
            </a:endParaRPr>
          </a:p>
          <a:p>
            <a:pPr eaLnBrk="1" hangingPunct="1"/>
            <a:endParaRPr lang="pl-PL" altLang="pl-PL" b="1">
              <a:latin typeface="Bookman Old Style" panose="02050604050505020204" pitchFamily="18" charset="0"/>
            </a:endParaRPr>
          </a:p>
          <a:p>
            <a:pPr eaLnBrk="1" hangingPunct="1"/>
            <a:r>
              <a:rPr lang="pl-PL" altLang="pl-PL" b="1">
                <a:latin typeface="Bookman Old Style" panose="02050604050505020204" pitchFamily="18" charset="0"/>
              </a:rPr>
              <a:t>§ 1</a:t>
            </a:r>
            <a:r>
              <a:rPr lang="pl-PL" altLang="pl-PL">
                <a:latin typeface="Bookman Old Style" panose="02050604050505020204" pitchFamily="18" charset="0"/>
              </a:rPr>
              <a:t>. Rozporządzenie określa dla obszaru Natura 2000, zwanego dalej „obszarem”:</a:t>
            </a:r>
          </a:p>
          <a:p>
            <a:pPr eaLnBrk="1" hangingPunct="1">
              <a:buFontTx/>
              <a:buAutoNum type="arabicParenR"/>
            </a:pPr>
            <a:r>
              <a:rPr lang="pl-PL" altLang="pl-PL">
                <a:latin typeface="Bookman Old Style" panose="02050604050505020204" pitchFamily="18" charset="0"/>
              </a:rPr>
              <a:t>tryb sporządzania projektu planu zadań ochronnych; </a:t>
            </a:r>
          </a:p>
          <a:p>
            <a:pPr eaLnBrk="1" hangingPunct="1">
              <a:buFontTx/>
              <a:buAutoNum type="arabicParenR"/>
            </a:pPr>
            <a:r>
              <a:rPr lang="pl-PL" altLang="pl-PL">
                <a:latin typeface="Bookman Old Style" panose="02050604050505020204" pitchFamily="18" charset="0"/>
              </a:rPr>
              <a:t>zakres prac koniecznych dla sporządzenia projektu planu zadań ochronnych;</a:t>
            </a:r>
          </a:p>
          <a:p>
            <a:pPr eaLnBrk="1" hangingPunct="1">
              <a:buFontTx/>
              <a:buAutoNum type="arabicParenR"/>
            </a:pPr>
            <a:r>
              <a:rPr lang="pl-PL" altLang="pl-PL">
                <a:latin typeface="Bookman Old Style" panose="02050604050505020204" pitchFamily="18" charset="0"/>
              </a:rPr>
              <a:t>tryb dokonywania zmian w planie zadań ochronnych.</a:t>
            </a:r>
          </a:p>
          <a:p>
            <a:pPr eaLnBrk="1" hangingPunct="1">
              <a:buFontTx/>
              <a:buAutoNum type="arabicParenR"/>
            </a:pPr>
            <a:endParaRPr lang="pl-PL" altLang="pl-PL">
              <a:latin typeface="Bookman Old Style" panose="02050604050505020204" pitchFamily="18" charset="0"/>
            </a:endParaRPr>
          </a:p>
          <a:p>
            <a:pPr eaLnBrk="1" hangingPunct="1"/>
            <a:r>
              <a:rPr lang="pl-PL" altLang="pl-PL">
                <a:latin typeface="Bookman Old Style" panose="02050604050505020204" pitchFamily="18" charset="0"/>
              </a:rPr>
              <a:t>…</a:t>
            </a:r>
          </a:p>
          <a:p>
            <a:pPr eaLnBrk="1" hangingPunct="1"/>
            <a:endParaRPr lang="pl-PL" altLang="pl-PL">
              <a:latin typeface="Trebuchet MS" panose="020B0603020202020204" pitchFamily="34" charset="0"/>
            </a:endParaRPr>
          </a:p>
        </p:txBody>
      </p:sp>
      <p:sp>
        <p:nvSpPr>
          <p:cNvPr id="23555" name="Rectangle 3"/>
          <p:cNvSpPr>
            <a:spLocks noChangeArrowheads="1"/>
          </p:cNvSpPr>
          <p:nvPr/>
        </p:nvSpPr>
        <p:spPr bwMode="auto">
          <a:xfrm>
            <a:off x="250825" y="0"/>
            <a:ext cx="8785225" cy="963613"/>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8000"/>
              </a:buClr>
            </a:pPr>
            <a:r>
              <a:rPr lang="en-GB" altLang="pl-PL" sz="3200">
                <a:latin typeface="Bookman Old Style" panose="02050604050505020204" pitchFamily="18" charset="0"/>
              </a:rPr>
              <a:t>Prawo polskie</a:t>
            </a:r>
            <a:r>
              <a:rPr lang="pl-PL" altLang="pl-PL" sz="3200">
                <a:latin typeface="Bookman Old Style" panose="02050604050505020204" pitchFamily="18" charset="0"/>
              </a:rPr>
              <a:t> – rozporządzenie MŚ o PZO</a:t>
            </a:r>
            <a:endParaRPr lang="en-GB" altLang="pl-PL" sz="320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19213" y="58738"/>
            <a:ext cx="6348412" cy="633412"/>
          </a:xfrm>
          <a:solidFill>
            <a:schemeClr val="bg1">
              <a:alpha val="70195"/>
            </a:schemeClr>
          </a:solidFill>
        </p:spPr>
        <p:txBody>
          <a:bodyPr lIns="90000" tIns="46800" rIns="90000" bIns="46800" rtlCol="0">
            <a:normAutofit fontScale="90000"/>
          </a:bodyPr>
          <a:lstStyle/>
          <a:p>
            <a:pPr defTabSz="449263" eaLnBrk="1" fontAlgn="auto" hangingPunct="1">
              <a:spcAft>
                <a:spcPts val="0"/>
              </a:spcAft>
              <a:buClr>
                <a:srgbClr val="008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400" dirty="0">
                <a:latin typeface="Bookman Old Style" panose="02050604050505020204" pitchFamily="18" charset="0"/>
              </a:rPr>
              <a:t>Planowanie ochrony </a:t>
            </a:r>
            <a:r>
              <a:rPr lang="en-GB" altLang="pl-PL" sz="2400" dirty="0" err="1">
                <a:latin typeface="Bookman Old Style" panose="02050604050505020204" pitchFamily="18" charset="0"/>
              </a:rPr>
              <a:t>obszar</a:t>
            </a:r>
            <a:r>
              <a:rPr lang="pl-PL" altLang="pl-PL" sz="2400" dirty="0">
                <a:latin typeface="Bookman Old Style" panose="02050604050505020204" pitchFamily="18" charset="0"/>
              </a:rPr>
              <a:t>u</a:t>
            </a:r>
            <a:r>
              <a:rPr lang="en-GB" altLang="pl-PL" sz="2400" dirty="0">
                <a:latin typeface="Bookman Old Style" panose="02050604050505020204" pitchFamily="18" charset="0"/>
              </a:rPr>
              <a:t> Natura 2000</a:t>
            </a:r>
            <a:r>
              <a:rPr lang="pl-PL" altLang="pl-PL" sz="2400" dirty="0">
                <a:latin typeface="Bookman Old Style" panose="02050604050505020204" pitchFamily="18" charset="0"/>
              </a:rPr>
              <a:t> – każdy zainteresowany może mieć wpływ !</a:t>
            </a:r>
            <a:endParaRPr lang="en-GB" altLang="pl-PL" sz="2400" dirty="0">
              <a:latin typeface="Bookman Old Style" panose="02050604050505020204" pitchFamily="18" charset="0"/>
            </a:endParaRPr>
          </a:p>
        </p:txBody>
      </p:sp>
      <p:sp>
        <p:nvSpPr>
          <p:cNvPr id="24579" name="Text Box 3"/>
          <p:cNvSpPr txBox="1">
            <a:spLocks noChangeArrowheads="1"/>
          </p:cNvSpPr>
          <p:nvPr/>
        </p:nvSpPr>
        <p:spPr bwMode="auto">
          <a:xfrm>
            <a:off x="592138" y="1095375"/>
            <a:ext cx="1841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38000"/>
              </a:lnSpc>
              <a:buClr>
                <a:srgbClr val="000000"/>
              </a:buClr>
            </a:pPr>
            <a:endParaRPr lang="pl-PL" altLang="pl-PL" sz="1200">
              <a:solidFill>
                <a:schemeClr val="bg1"/>
              </a:solidFill>
              <a:latin typeface="Trebuchet MS" panose="020B0603020202020204" pitchFamily="34" charset="0"/>
            </a:endParaRPr>
          </a:p>
        </p:txBody>
      </p:sp>
      <p:sp>
        <p:nvSpPr>
          <p:cNvPr id="24580" name="Text Box 4"/>
          <p:cNvSpPr txBox="1">
            <a:spLocks noChangeArrowheads="1"/>
          </p:cNvSpPr>
          <p:nvPr/>
        </p:nvSpPr>
        <p:spPr bwMode="auto">
          <a:xfrm>
            <a:off x="395288" y="836613"/>
            <a:ext cx="8228012" cy="27813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r>
              <a:rPr lang="pl-PL" altLang="pl-PL" sz="1600" b="1">
                <a:latin typeface="Bookman Old Style" panose="02050604050505020204" pitchFamily="18" charset="0"/>
              </a:rPr>
              <a:t>Uspołecznienie planowania</a:t>
            </a:r>
            <a:r>
              <a:rPr lang="pl-PL" altLang="pl-PL" sz="1600">
                <a:latin typeface="Bookman Old Style" panose="02050604050505020204" pitchFamily="18" charset="0"/>
              </a:rPr>
              <a:t>:</a:t>
            </a:r>
          </a:p>
          <a:p>
            <a:pPr eaLnBrk="1" hangingPunct="1">
              <a:buClr>
                <a:srgbClr val="000000"/>
              </a:buClr>
            </a:pPr>
            <a:r>
              <a:rPr lang="pl-PL" altLang="pl-PL" sz="1600">
                <a:latin typeface="Bookman Old Style" panose="02050604050505020204" pitchFamily="18" charset="0"/>
              </a:rPr>
              <a:t>	</a:t>
            </a:r>
            <a:r>
              <a:rPr lang="pl-PL" altLang="pl-PL" sz="1600" b="1">
                <a:latin typeface="Bookman Old Style" panose="02050604050505020204" pitchFamily="18" charset="0"/>
              </a:rPr>
              <a:t>Postępowanie z udziałem społeczeństwa</a:t>
            </a:r>
          </a:p>
          <a:p>
            <a:pPr eaLnBrk="1" hangingPunct="1">
              <a:buClr>
                <a:srgbClr val="000000"/>
              </a:buClr>
            </a:pPr>
            <a:endParaRPr lang="pl-PL" altLang="pl-PL" sz="1600">
              <a:latin typeface="Bookman Old Style" panose="02050604050505020204" pitchFamily="18" charset="0"/>
            </a:endParaRPr>
          </a:p>
          <a:p>
            <a:pPr eaLnBrk="1" hangingPunct="1">
              <a:buClr>
                <a:srgbClr val="000000"/>
              </a:buClr>
            </a:pPr>
            <a:endParaRPr lang="pl-PL" altLang="pl-PL" sz="1600">
              <a:latin typeface="Bookman Old Style" panose="02050604050505020204" pitchFamily="18" charset="0"/>
            </a:endParaRPr>
          </a:p>
          <a:p>
            <a:pPr eaLnBrk="1" hangingPunct="1">
              <a:buClr>
                <a:srgbClr val="000000"/>
              </a:buClr>
            </a:pPr>
            <a:endParaRPr lang="pl-PL" altLang="pl-PL" sz="1600">
              <a:latin typeface="Bookman Old Style" panose="02050604050505020204" pitchFamily="18" charset="0"/>
            </a:endParaRPr>
          </a:p>
          <a:p>
            <a:pPr eaLnBrk="1" hangingPunct="1">
              <a:buClr>
                <a:srgbClr val="000000"/>
              </a:buClr>
            </a:pPr>
            <a:endParaRPr lang="pl-PL" altLang="pl-PL" sz="1600">
              <a:latin typeface="Bookman Old Style" panose="02050604050505020204" pitchFamily="18" charset="0"/>
            </a:endParaRPr>
          </a:p>
          <a:p>
            <a:pPr eaLnBrk="1" hangingPunct="1">
              <a:buClr>
                <a:srgbClr val="000000"/>
              </a:buClr>
            </a:pPr>
            <a:r>
              <a:rPr lang="pl-PL" altLang="pl-PL" sz="1600">
                <a:latin typeface="Bookman Old Style" panose="02050604050505020204" pitchFamily="18" charset="0"/>
              </a:rPr>
              <a:t>	</a:t>
            </a:r>
            <a:r>
              <a:rPr lang="pl-PL" altLang="pl-PL" sz="1600" b="1">
                <a:latin typeface="Bookman Old Style" panose="02050604050505020204" pitchFamily="18" charset="0"/>
              </a:rPr>
              <a:t>Zapewnienie udziału zainteresowanych osób</a:t>
            </a:r>
          </a:p>
          <a:p>
            <a:pPr eaLnBrk="1" hangingPunct="1">
              <a:buClr>
                <a:srgbClr val="000000"/>
              </a:buClr>
            </a:pPr>
            <a:r>
              <a:rPr lang="pl-PL" altLang="pl-PL" sz="1600" b="1">
                <a:latin typeface="Bookman Old Style" panose="02050604050505020204" pitchFamily="18" charset="0"/>
              </a:rPr>
              <a:t>	i podmiotów prowadzących działalność w siedliskach 	przyrodniczych i siedliskach gatunków</a:t>
            </a:r>
            <a:endParaRPr lang="pl-PL" altLang="pl-PL" sz="1600">
              <a:latin typeface="Bookman Old Style" panose="02050604050505020204" pitchFamily="18" charset="0"/>
            </a:endParaRPr>
          </a:p>
          <a:p>
            <a:pPr eaLnBrk="1" hangingPunct="1">
              <a:buClr>
                <a:srgbClr val="000000"/>
              </a:buClr>
            </a:pPr>
            <a:endParaRPr lang="pl-PL" altLang="pl-PL" sz="1600">
              <a:latin typeface="Bookman Old Style" panose="02050604050505020204" pitchFamily="18" charset="0"/>
            </a:endParaRPr>
          </a:p>
          <a:p>
            <a:pPr eaLnBrk="1" hangingPunct="1">
              <a:buClr>
                <a:srgbClr val="000000"/>
              </a:buClr>
            </a:pPr>
            <a:endParaRPr lang="pl-PL" altLang="pl-PL" sz="1600">
              <a:latin typeface="Bookman Old Style" panose="02050604050505020204" pitchFamily="18" charset="0"/>
            </a:endParaRPr>
          </a:p>
        </p:txBody>
      </p:sp>
      <p:sp>
        <p:nvSpPr>
          <p:cNvPr id="24581" name="Text Box 5"/>
          <p:cNvSpPr txBox="1">
            <a:spLocks noChangeArrowheads="1"/>
          </p:cNvSpPr>
          <p:nvPr/>
        </p:nvSpPr>
        <p:spPr bwMode="auto">
          <a:xfrm>
            <a:off x="1403350" y="1412875"/>
            <a:ext cx="62769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r>
              <a:rPr lang="pl-PL" altLang="pl-PL" sz="1300">
                <a:latin typeface="Bookman Old Style" panose="02050604050505020204" pitchFamily="18" charset="0"/>
              </a:rPr>
              <a:t>Wymagane przed ustanowieniem planu zadań ochronnych i planu ochrony</a:t>
            </a:r>
          </a:p>
          <a:p>
            <a:pPr eaLnBrk="1" hangingPunct="1">
              <a:buClr>
                <a:srgbClr val="000000"/>
              </a:buClr>
            </a:pPr>
            <a:r>
              <a:rPr lang="pl-PL" altLang="pl-PL" sz="1300">
                <a:latin typeface="Bookman Old Style" panose="02050604050505020204" pitchFamily="18" charset="0"/>
              </a:rPr>
              <a:t>Publiczne ogłoszenie projektu planu (internet !) </a:t>
            </a:r>
          </a:p>
          <a:p>
            <a:pPr eaLnBrk="1" hangingPunct="1">
              <a:buClr>
                <a:srgbClr val="000000"/>
              </a:buClr>
            </a:pPr>
            <a:r>
              <a:rPr lang="pl-PL" altLang="pl-PL" sz="1300">
                <a:latin typeface="Bookman Old Style" panose="02050604050505020204" pitchFamily="18" charset="0"/>
              </a:rPr>
              <a:t>Każdy ma prawo wnieść uwagi i wnioski, które muszą być rozważone</a:t>
            </a:r>
          </a:p>
        </p:txBody>
      </p:sp>
      <p:sp>
        <p:nvSpPr>
          <p:cNvPr id="24582" name="Text Box 6"/>
          <p:cNvSpPr txBox="1">
            <a:spLocks noChangeArrowheads="1"/>
          </p:cNvSpPr>
          <p:nvPr/>
        </p:nvSpPr>
        <p:spPr bwMode="auto">
          <a:xfrm>
            <a:off x="1403350" y="3068638"/>
            <a:ext cx="6723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r>
              <a:rPr lang="pl-PL" altLang="pl-PL" sz="1300">
                <a:latin typeface="Bookman Old Style" panose="02050604050505020204" pitchFamily="18" charset="0"/>
              </a:rPr>
              <a:t>Obowiązkowe w procesie sporządzania planu zadań ochronnych i planu ochrony</a:t>
            </a:r>
          </a:p>
          <a:p>
            <a:pPr eaLnBrk="1" hangingPunct="1">
              <a:buClr>
                <a:srgbClr val="000000"/>
              </a:buClr>
            </a:pPr>
            <a:r>
              <a:rPr lang="pl-PL" altLang="pl-PL" sz="1300">
                <a:latin typeface="Bookman Old Style" panose="02050604050505020204" pitchFamily="18" charset="0"/>
              </a:rPr>
              <a:t>Np. metoda warsztatowa, dyskusja publiczna albo dyskusja elektroniczna</a:t>
            </a:r>
          </a:p>
        </p:txBody>
      </p:sp>
      <p:pic>
        <p:nvPicPr>
          <p:cNvPr id="24583" name="Picture 7" descr="warszt_jez_szcze_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005263"/>
            <a:ext cx="302418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warszt_jez_szcze_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005263"/>
            <a:ext cx="296862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58888" y="58738"/>
            <a:ext cx="6348412" cy="633412"/>
          </a:xfrm>
          <a:solidFill>
            <a:schemeClr val="bg1">
              <a:alpha val="70979"/>
            </a:schemeClr>
          </a:solidFill>
        </p:spPr>
        <p:txBody>
          <a:bodyPr lIns="90000" tIns="46800" rIns="90000" bIns="46800" rtlCol="0">
            <a:normAutofit fontScale="90000"/>
          </a:bodyPr>
          <a:lstStyle/>
          <a:p>
            <a:pPr defTabSz="449263" eaLnBrk="1" fontAlgn="auto" hangingPunct="1">
              <a:spcAft>
                <a:spcPts val="0"/>
              </a:spcAft>
              <a:buClr>
                <a:srgbClr val="008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2400" dirty="0">
                <a:latin typeface="Bookman Old Style" panose="02050604050505020204" pitchFamily="18" charset="0"/>
              </a:rPr>
              <a:t>Planowanie ochrony </a:t>
            </a:r>
            <a:r>
              <a:rPr lang="en-GB" altLang="pl-PL" sz="2400" dirty="0" err="1">
                <a:latin typeface="Bookman Old Style" panose="02050604050505020204" pitchFamily="18" charset="0"/>
              </a:rPr>
              <a:t>obszar</a:t>
            </a:r>
            <a:r>
              <a:rPr lang="pl-PL" altLang="pl-PL" sz="2400" dirty="0">
                <a:latin typeface="Bookman Old Style" panose="02050604050505020204" pitchFamily="18" charset="0"/>
              </a:rPr>
              <a:t>u</a:t>
            </a:r>
            <a:r>
              <a:rPr lang="en-GB" altLang="pl-PL" sz="2400" dirty="0">
                <a:latin typeface="Bookman Old Style" panose="02050604050505020204" pitchFamily="18" charset="0"/>
              </a:rPr>
              <a:t> Natura 2000</a:t>
            </a:r>
            <a:r>
              <a:rPr lang="pl-PL" altLang="pl-PL" sz="2400" dirty="0">
                <a:latin typeface="Bookman Old Style" panose="02050604050505020204" pitchFamily="18" charset="0"/>
              </a:rPr>
              <a:t> – każdy zainteresowany może mieć wpływ !</a:t>
            </a:r>
            <a:endParaRPr lang="en-GB" altLang="pl-PL" sz="2400" dirty="0">
              <a:latin typeface="Bookman Old Style" panose="02050604050505020204" pitchFamily="18" charset="0"/>
            </a:endParaRPr>
          </a:p>
        </p:txBody>
      </p:sp>
      <p:sp>
        <p:nvSpPr>
          <p:cNvPr id="25603" name="Text Box 3"/>
          <p:cNvSpPr txBox="1">
            <a:spLocks noChangeArrowheads="1"/>
          </p:cNvSpPr>
          <p:nvPr/>
        </p:nvSpPr>
        <p:spPr bwMode="auto">
          <a:xfrm>
            <a:off x="592138" y="1095375"/>
            <a:ext cx="18415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38000"/>
              </a:lnSpc>
              <a:buClr>
                <a:srgbClr val="000000"/>
              </a:buClr>
            </a:pPr>
            <a:endParaRPr lang="pl-PL" altLang="pl-PL" sz="1200">
              <a:solidFill>
                <a:schemeClr val="bg1"/>
              </a:solidFill>
              <a:latin typeface="Trebuchet MS" panose="020B0603020202020204" pitchFamily="34" charset="0"/>
            </a:endParaRPr>
          </a:p>
        </p:txBody>
      </p:sp>
      <p:sp>
        <p:nvSpPr>
          <p:cNvPr id="25604" name="Text Box 4"/>
          <p:cNvSpPr txBox="1">
            <a:spLocks noChangeArrowheads="1"/>
          </p:cNvSpPr>
          <p:nvPr/>
        </p:nvSpPr>
        <p:spPr bwMode="auto">
          <a:xfrm>
            <a:off x="468313" y="836613"/>
            <a:ext cx="8228012" cy="30257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r>
              <a:rPr lang="pl-PL" altLang="pl-PL" sz="1600" b="1">
                <a:latin typeface="Bookman Old Style" panose="02050604050505020204" pitchFamily="18" charset="0"/>
              </a:rPr>
              <a:t>Uspołecznienie planowania</a:t>
            </a:r>
            <a:r>
              <a:rPr lang="pl-PL" altLang="pl-PL" sz="1600">
                <a:latin typeface="Bookman Old Style" panose="02050604050505020204" pitchFamily="18" charset="0"/>
              </a:rPr>
              <a:t>:</a:t>
            </a:r>
          </a:p>
          <a:p>
            <a:pPr eaLnBrk="1" hangingPunct="1">
              <a:buClr>
                <a:srgbClr val="000000"/>
              </a:buClr>
            </a:pPr>
            <a:endParaRPr lang="pl-PL" altLang="pl-PL" sz="1600">
              <a:latin typeface="Bookman Old Style" panose="02050604050505020204" pitchFamily="18" charset="0"/>
            </a:endParaRPr>
          </a:p>
          <a:p>
            <a:pPr eaLnBrk="1" hangingPunct="1">
              <a:buClr>
                <a:srgbClr val="000000"/>
              </a:buClr>
            </a:pPr>
            <a:r>
              <a:rPr lang="pl-PL" altLang="pl-PL" sz="1600">
                <a:latin typeface="Bookman Old Style" panose="02050604050505020204" pitchFamily="18" charset="0"/>
              </a:rPr>
              <a:t>Wspólne poszukiwanie odpowiedzi na pytanie „jak skutecznie i trwale zapewnić właściwy stan przedmiotów ochrony”</a:t>
            </a:r>
          </a:p>
          <a:p>
            <a:pPr lvl="1" eaLnBrk="1" hangingPunct="1">
              <a:buClr>
                <a:srgbClr val="000000"/>
              </a:buClr>
              <a:buFont typeface="Arial" panose="020B0604020202020204" pitchFamily="34" charset="0"/>
              <a:buNone/>
            </a:pPr>
            <a:endParaRPr lang="pl-PL" altLang="pl-PL" sz="1600">
              <a:latin typeface="Bookman Old Style" panose="02050604050505020204" pitchFamily="18" charset="0"/>
            </a:endParaRPr>
          </a:p>
          <a:p>
            <a:pPr lvl="1" eaLnBrk="1" hangingPunct="1">
              <a:buClr>
                <a:srgbClr val="000000"/>
              </a:buClr>
              <a:buFont typeface="Arial" panose="020B0604020202020204" pitchFamily="34" charset="0"/>
              <a:buNone/>
            </a:pPr>
            <a:r>
              <a:rPr lang="pl-PL" altLang="pl-PL" sz="1600">
                <a:latin typeface="Bookman Old Style" panose="02050604050505020204" pitchFamily="18" charset="0"/>
              </a:rPr>
              <a:t>Współpraca potrzebna, ponieważ:</a:t>
            </a:r>
          </a:p>
          <a:p>
            <a:pPr lvl="2" eaLnBrk="1" hangingPunct="1">
              <a:buClr>
                <a:srgbClr val="000000"/>
              </a:buClr>
              <a:buFontTx/>
              <a:buChar char="•"/>
            </a:pPr>
            <a:r>
              <a:rPr lang="pl-PL" altLang="pl-PL" sz="1600">
                <a:latin typeface="Bookman Old Style" panose="02050604050505020204" pitchFamily="18" charset="0"/>
              </a:rPr>
              <a:t> wiedza lokalna, wiedza o tradycji gospodarowania oraz praktyczna wiedza o wykonywaniu działań w siedliskach jest potrzebna do skutecznego planowania,</a:t>
            </a:r>
          </a:p>
          <a:p>
            <a:pPr lvl="2" eaLnBrk="1" hangingPunct="1">
              <a:buClr>
                <a:srgbClr val="000000"/>
              </a:buClr>
              <a:buFontTx/>
              <a:buChar char="•"/>
            </a:pPr>
            <a:r>
              <a:rPr lang="pl-PL" altLang="pl-PL" sz="1600">
                <a:latin typeface="Bookman Old Style" panose="02050604050505020204" pitchFamily="18" charset="0"/>
              </a:rPr>
              <a:t> ochrona będzie trwała i skuteczna tylko wtedy, gdy lokalna społeczność „uzna ją za swoją”</a:t>
            </a:r>
          </a:p>
          <a:p>
            <a:pPr lvl="2" eaLnBrk="1" hangingPunct="1">
              <a:buClr>
                <a:srgbClr val="000000"/>
              </a:buClr>
              <a:buFontTx/>
              <a:buChar char="•"/>
            </a:pPr>
            <a:endParaRPr lang="pl-PL" altLang="pl-PL" sz="1600">
              <a:latin typeface="Bookman Old Style" panose="02050604050505020204" pitchFamily="18" charset="0"/>
            </a:endParaRPr>
          </a:p>
        </p:txBody>
      </p:sp>
      <p:pic>
        <p:nvPicPr>
          <p:cNvPr id="25605" name="Picture 5" descr="warszt_jez_szcze_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789363"/>
            <a:ext cx="3167062"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warszt_jez_szcze_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3789363"/>
            <a:ext cx="31845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684213" y="260350"/>
            <a:ext cx="7896225" cy="504825"/>
          </a:xfrm>
          <a:solidFill>
            <a:schemeClr val="bg1">
              <a:alpha val="70979"/>
            </a:schemeClr>
          </a:solidFill>
        </p:spPr>
        <p:txBody>
          <a:bodyPr/>
          <a:lstStyle/>
          <a:p>
            <a:pPr eaLnBrk="1" hangingPunct="1"/>
            <a:r>
              <a:rPr lang="pl-PL" altLang="pl-PL" sz="2400" smtClean="0">
                <a:latin typeface="Bookman Old Style" panose="02050604050505020204" pitchFamily="18" charset="0"/>
              </a:rPr>
              <a:t>Założenia sporządzania PZO: Metoda warsztatowa:</a:t>
            </a:r>
          </a:p>
        </p:txBody>
      </p:sp>
      <p:pic>
        <p:nvPicPr>
          <p:cNvPr id="26627" name="Picture 3" descr="photo%20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989138"/>
            <a:ext cx="3825875" cy="2551112"/>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628" name="Text Box 5"/>
          <p:cNvSpPr txBox="1">
            <a:spLocks noChangeArrowheads="1"/>
          </p:cNvSpPr>
          <p:nvPr/>
        </p:nvSpPr>
        <p:spPr bwMode="auto">
          <a:xfrm>
            <a:off x="468313" y="981075"/>
            <a:ext cx="7796212" cy="7937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r>
              <a:rPr lang="pl-PL" altLang="pl-PL">
                <a:latin typeface="Bookman Old Style" panose="02050604050505020204" pitchFamily="18" charset="0"/>
              </a:rPr>
              <a:t>Zakłada się, w ramach prac nad każdym planem, zorganizowanie cyklu 2-3 warsztatów – dyskusji nad elementami planu.</a:t>
            </a:r>
          </a:p>
          <a:p>
            <a:pPr eaLnBrk="1" hangingPunct="1">
              <a:buClr>
                <a:srgbClr val="000000"/>
              </a:buClr>
            </a:pPr>
            <a:endParaRPr lang="pl-PL" altLang="pl-PL" sz="1000">
              <a:latin typeface="Bookman Old Style" panose="02050604050505020204" pitchFamily="18" charset="0"/>
            </a:endParaRPr>
          </a:p>
        </p:txBody>
      </p:sp>
      <p:pic>
        <p:nvPicPr>
          <p:cNvPr id="28677" name="Picture 5" descr="D:\PZO\17_Wyspy pod Rekowem\II spotkanie ZLW\20150820_105311.jpg"/>
          <p:cNvPicPr>
            <a:picLocks noChangeAspect="1" noChangeArrowheads="1"/>
          </p:cNvPicPr>
          <p:nvPr/>
        </p:nvPicPr>
        <p:blipFill>
          <a:blip r:embed="rId3"/>
          <a:srcRect/>
          <a:stretch>
            <a:fillRect/>
          </a:stretch>
        </p:blipFill>
        <p:spPr bwMode="auto">
          <a:xfrm>
            <a:off x="4500563" y="3789363"/>
            <a:ext cx="4402137" cy="2476500"/>
          </a:xfrm>
          <a:prstGeom prst="rect">
            <a:avLst/>
          </a:prstGeom>
          <a:ln w="57150">
            <a:solidFill>
              <a:schemeClr val="bg1"/>
            </a:solid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539750" y="260350"/>
            <a:ext cx="7896225" cy="865188"/>
          </a:xfrm>
          <a:solidFill>
            <a:schemeClr val="bg1">
              <a:alpha val="70195"/>
            </a:schemeClr>
          </a:solidFill>
        </p:spPr>
        <p:txBody>
          <a:bodyPr/>
          <a:lstStyle/>
          <a:p>
            <a:pPr eaLnBrk="1" hangingPunct="1"/>
            <a:r>
              <a:rPr lang="pl-PL" altLang="pl-PL" sz="2400" smtClean="0">
                <a:latin typeface="Bookman Old Style" panose="02050604050505020204" pitchFamily="18" charset="0"/>
              </a:rPr>
              <a:t>Cele i logika planu zadań ochronnych nie podlegają dyskusji !</a:t>
            </a:r>
          </a:p>
        </p:txBody>
      </p:sp>
      <p:sp>
        <p:nvSpPr>
          <p:cNvPr id="27651" name="Text Box 3"/>
          <p:cNvSpPr txBox="1">
            <a:spLocks noChangeArrowheads="1"/>
          </p:cNvSpPr>
          <p:nvPr/>
        </p:nvSpPr>
        <p:spPr bwMode="auto">
          <a:xfrm>
            <a:off x="468313" y="1268413"/>
            <a:ext cx="7775575" cy="7937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r>
              <a:rPr lang="pl-PL" altLang="pl-PL" b="1">
                <a:latin typeface="Bookman Old Style" panose="02050604050505020204" pitchFamily="18" charset="0"/>
              </a:rPr>
              <a:t>Wizja długoterminowa</a:t>
            </a:r>
            <a:r>
              <a:rPr lang="pl-PL" altLang="pl-PL">
                <a:latin typeface="Bookman Old Style" panose="02050604050505020204" pitchFamily="18" charset="0"/>
              </a:rPr>
              <a:t> = stan właściwy (FV) wg takich kryteriów, wg jakich od 2006 r. monitorujemy i raportujemy.</a:t>
            </a:r>
          </a:p>
          <a:p>
            <a:pPr eaLnBrk="1" hangingPunct="1">
              <a:buClr>
                <a:srgbClr val="000000"/>
              </a:buClr>
            </a:pPr>
            <a:endParaRPr lang="pl-PL" altLang="pl-PL" sz="1000">
              <a:latin typeface="Bookman Old Style" panose="02050604050505020204" pitchFamily="18" charset="0"/>
            </a:endParaRPr>
          </a:p>
        </p:txBody>
      </p:sp>
      <p:sp>
        <p:nvSpPr>
          <p:cNvPr id="27652" name="Text Box 5"/>
          <p:cNvSpPr txBox="1">
            <a:spLocks noChangeArrowheads="1"/>
          </p:cNvSpPr>
          <p:nvPr/>
        </p:nvSpPr>
        <p:spPr bwMode="auto">
          <a:xfrm>
            <a:off x="3924300" y="2924175"/>
            <a:ext cx="4267200" cy="153828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r>
              <a:rPr lang="pl-PL" altLang="pl-PL" b="1">
                <a:latin typeface="Bookman Old Style" panose="02050604050505020204" pitchFamily="18" charset="0"/>
              </a:rPr>
              <a:t>Cele zadań ochronnych</a:t>
            </a:r>
          </a:p>
          <a:p>
            <a:pPr eaLnBrk="1" hangingPunct="1">
              <a:buClr>
                <a:srgbClr val="000000"/>
              </a:buClr>
            </a:pPr>
            <a:r>
              <a:rPr lang="pl-PL" altLang="pl-PL">
                <a:latin typeface="Bookman Old Style" panose="02050604050505020204" pitchFamily="18" charset="0"/>
              </a:rPr>
              <a:t>= perspektywa 10 lat</a:t>
            </a:r>
          </a:p>
          <a:p>
            <a:pPr eaLnBrk="1" hangingPunct="1">
              <a:buClr>
                <a:srgbClr val="000000"/>
              </a:buClr>
            </a:pPr>
            <a:endParaRPr lang="pl-PL" altLang="pl-PL" sz="1000">
              <a:latin typeface="Bookman Old Style" panose="02050604050505020204" pitchFamily="18" charset="0"/>
            </a:endParaRPr>
          </a:p>
          <a:p>
            <a:pPr eaLnBrk="1" hangingPunct="1">
              <a:buClr>
                <a:srgbClr val="000000"/>
              </a:buClr>
              <a:buFontTx/>
              <a:buChar char="•"/>
            </a:pPr>
            <a:r>
              <a:rPr lang="pl-PL" altLang="pl-PL" sz="1600" i="1">
                <a:latin typeface="Bookman Old Style" panose="02050604050505020204" pitchFamily="18" charset="0"/>
              </a:rPr>
              <a:t> z uwzględnieniem specyfiki lokalnej i wykonalności, lecz także „terminowych” zobowiązań</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395288" y="115888"/>
            <a:ext cx="7777162" cy="633412"/>
          </a:xfrm>
          <a:solidFill>
            <a:schemeClr val="bg1">
              <a:alpha val="69019"/>
            </a:schemeClr>
          </a:solidFill>
        </p:spPr>
        <p:txBody>
          <a:bodyPr lIns="90000" tIns="46800" rIns="90000" bIns="46800"/>
          <a:lstStyle/>
          <a:p>
            <a:pPr defTabSz="449263" eaLnBrk="1" hangingPunct="1">
              <a:buClr>
                <a:srgbClr val="008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800" smtClean="0">
                <a:latin typeface="Bookman Old Style" panose="02050604050505020204" pitchFamily="18" charset="0"/>
              </a:rPr>
              <a:t>Planowanie ochrony </a:t>
            </a:r>
            <a:r>
              <a:rPr lang="en-GB" altLang="pl-PL" sz="2800" smtClean="0">
                <a:latin typeface="Bookman Old Style" panose="02050604050505020204" pitchFamily="18" charset="0"/>
              </a:rPr>
              <a:t>obszar</a:t>
            </a:r>
            <a:r>
              <a:rPr lang="pl-PL" altLang="pl-PL" sz="2800" smtClean="0">
                <a:latin typeface="Bookman Old Style" panose="02050604050505020204" pitchFamily="18" charset="0"/>
              </a:rPr>
              <a:t>u</a:t>
            </a:r>
            <a:r>
              <a:rPr lang="en-GB" altLang="pl-PL" sz="2800" smtClean="0">
                <a:latin typeface="Bookman Old Style" panose="02050604050505020204" pitchFamily="18" charset="0"/>
              </a:rPr>
              <a:t> Natura 2000</a:t>
            </a:r>
          </a:p>
        </p:txBody>
      </p:sp>
      <p:sp>
        <p:nvSpPr>
          <p:cNvPr id="28675" name="Text Box 3"/>
          <p:cNvSpPr txBox="1">
            <a:spLocks noChangeArrowheads="1"/>
          </p:cNvSpPr>
          <p:nvPr/>
        </p:nvSpPr>
        <p:spPr bwMode="auto">
          <a:xfrm>
            <a:off x="2017713" y="1268413"/>
            <a:ext cx="6626225" cy="330041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r>
              <a:rPr lang="pl-PL" altLang="pl-PL" sz="1600" b="1">
                <a:latin typeface="Bookman Old Style" panose="02050604050505020204" pitchFamily="18" charset="0"/>
              </a:rPr>
              <a:t>JEDNAK:</a:t>
            </a:r>
          </a:p>
          <a:p>
            <a:pPr eaLnBrk="1" hangingPunct="1">
              <a:buClr>
                <a:srgbClr val="000000"/>
              </a:buClr>
            </a:pPr>
            <a:endParaRPr lang="pl-PL" altLang="pl-PL" sz="1600" b="1">
              <a:latin typeface="Bookman Old Style" panose="02050604050505020204" pitchFamily="18" charset="0"/>
            </a:endParaRPr>
          </a:p>
          <a:p>
            <a:pPr eaLnBrk="1" hangingPunct="1">
              <a:buClr>
                <a:srgbClr val="000000"/>
              </a:buClr>
            </a:pPr>
            <a:r>
              <a:rPr lang="pl-PL" altLang="pl-PL" b="1">
                <a:latin typeface="Bookman Old Style" panose="02050604050505020204" pitchFamily="18" charset="0"/>
              </a:rPr>
              <a:t>Planowanie ochrony obszaru Natura 2000</a:t>
            </a:r>
          </a:p>
          <a:p>
            <a:pPr eaLnBrk="1" hangingPunct="1">
              <a:spcBef>
                <a:spcPct val="40000"/>
              </a:spcBef>
              <a:buClr>
                <a:srgbClr val="000000"/>
              </a:buClr>
            </a:pPr>
            <a:r>
              <a:rPr lang="pl-PL" altLang="pl-PL">
                <a:latin typeface="Bookman Old Style" panose="02050604050505020204" pitchFamily="18" charset="0"/>
              </a:rPr>
              <a:t>= wykonanie „obowiązku przyjęcia środków ochrony mających na celu utrzymanie lub przywrócenie właściwego stanu przedmiotów ochrony (art. 6(1) dyrektywy siedliskowej, art. 4(1)+4(2)+3 dyrektywy ptasiej</a:t>
            </a:r>
          </a:p>
          <a:p>
            <a:pPr eaLnBrk="1" hangingPunct="1">
              <a:spcBef>
                <a:spcPct val="40000"/>
              </a:spcBef>
              <a:buClr>
                <a:srgbClr val="000000"/>
              </a:buClr>
            </a:pPr>
            <a:r>
              <a:rPr lang="pl-PL" altLang="pl-PL">
                <a:latin typeface="Bookman Old Style" panose="02050604050505020204" pitchFamily="18" charset="0"/>
              </a:rPr>
              <a:t>= jeden ze sposobów wykonania obowiązku „zapobiegania wszelkim pogorszeniom stanu i znaczącym zakłóceniom wobec przedmiotów ochrony (art. 6(2) dyrektywy siedliskowej)</a:t>
            </a:r>
          </a:p>
        </p:txBody>
      </p:sp>
      <p:sp>
        <p:nvSpPr>
          <p:cNvPr id="28676" name="Text Box 5"/>
          <p:cNvSpPr txBox="1">
            <a:spLocks noChangeArrowheads="1"/>
          </p:cNvSpPr>
          <p:nvPr/>
        </p:nvSpPr>
        <p:spPr bwMode="auto">
          <a:xfrm>
            <a:off x="4341813" y="5111750"/>
            <a:ext cx="4319587" cy="1476375"/>
          </a:xfrm>
          <a:prstGeom prst="rect">
            <a:avLst/>
          </a:prstGeom>
          <a:solidFill>
            <a:schemeClr val="bg1">
              <a:alpha val="3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r>
              <a:rPr lang="pl-PL" altLang="pl-PL" b="1">
                <a:latin typeface="Bookman Old Style" panose="02050604050505020204" pitchFamily="18" charset="0"/>
              </a:rPr>
              <a:t>… musi być wspólnym poszukiwaniem sposobu jak najlepszego chronienia obszaru Natura 2000, a nie targiem interesów</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682625" y="115888"/>
            <a:ext cx="7921625" cy="633412"/>
          </a:xfrm>
          <a:solidFill>
            <a:schemeClr val="bg1">
              <a:alpha val="69019"/>
            </a:schemeClr>
          </a:solidFill>
        </p:spPr>
        <p:txBody>
          <a:bodyPr lIns="90000" tIns="46800" rIns="90000" bIns="46800"/>
          <a:lstStyle/>
          <a:p>
            <a:pPr defTabSz="449263" eaLnBrk="1" hangingPunct="1">
              <a:buClr>
                <a:srgbClr val="008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2800" smtClean="0">
                <a:latin typeface="Bookman Old Style" panose="02050604050505020204" pitchFamily="18" charset="0"/>
              </a:rPr>
              <a:t>Planowanie ochrony </a:t>
            </a:r>
            <a:r>
              <a:rPr lang="en-GB" altLang="pl-PL" sz="2800" smtClean="0">
                <a:latin typeface="Bookman Old Style" panose="02050604050505020204" pitchFamily="18" charset="0"/>
              </a:rPr>
              <a:t>obszar</a:t>
            </a:r>
            <a:r>
              <a:rPr lang="pl-PL" altLang="pl-PL" sz="2800" smtClean="0">
                <a:latin typeface="Bookman Old Style" panose="02050604050505020204" pitchFamily="18" charset="0"/>
              </a:rPr>
              <a:t>u</a:t>
            </a:r>
            <a:r>
              <a:rPr lang="en-GB" altLang="pl-PL" sz="2800" smtClean="0">
                <a:latin typeface="Bookman Old Style" panose="02050604050505020204" pitchFamily="18" charset="0"/>
              </a:rPr>
              <a:t> Natura 2000</a:t>
            </a:r>
          </a:p>
        </p:txBody>
      </p:sp>
      <p:sp>
        <p:nvSpPr>
          <p:cNvPr id="96260" name="Text Box 4"/>
          <p:cNvSpPr txBox="1">
            <a:spLocks noChangeArrowheads="1"/>
          </p:cNvSpPr>
          <p:nvPr/>
        </p:nvSpPr>
        <p:spPr bwMode="auto">
          <a:xfrm>
            <a:off x="3563938" y="1484313"/>
            <a:ext cx="5059362" cy="4370387"/>
          </a:xfrm>
          <a:prstGeom prst="rect">
            <a:avLst/>
          </a:prstGeom>
          <a:solidFill>
            <a:schemeClr val="bg1">
              <a:alpha val="60000"/>
            </a:schemeClr>
          </a:solidFill>
          <a:ln w="9525">
            <a:noFill/>
            <a:miter lim="800000"/>
            <a:headEnd/>
            <a:tailEnd/>
          </a:ln>
          <a:effectLst/>
        </p:spPr>
        <p:txBody>
          <a:bodyPr>
            <a:spAutoFit/>
          </a:bodyPr>
          <a:lstStyle/>
          <a:p>
            <a:pPr marL="176213" indent="-176213" eaLnBrk="1" hangingPunct="1">
              <a:buClr>
                <a:srgbClr val="000000"/>
              </a:buClr>
              <a:buSzPct val="100000"/>
              <a:buFont typeface="Arial" charset="0"/>
              <a:buChar char="•"/>
              <a:defRPr/>
            </a:pPr>
            <a:r>
              <a:rPr lang="pl-PL" sz="2000" dirty="0">
                <a:latin typeface="Bookman Old Style" panose="02050604050505020204" pitchFamily="18" charset="0"/>
                <a:cs typeface="Arial" charset="0"/>
              </a:rPr>
              <a:t> idea sieci Natura 2000 i zasady jej funkcjonowania,</a:t>
            </a:r>
          </a:p>
          <a:p>
            <a:pPr marL="176213" indent="-176213" eaLnBrk="1" hangingPunct="1">
              <a:buClr>
                <a:srgbClr val="000000"/>
              </a:buClr>
              <a:buSzPct val="100000"/>
              <a:buFont typeface="Arial" charset="0"/>
              <a:buChar char="•"/>
              <a:defRPr/>
            </a:pPr>
            <a:r>
              <a:rPr lang="pl-PL" sz="2000" dirty="0">
                <a:latin typeface="Bookman Old Style" panose="02050604050505020204" pitchFamily="18" charset="0"/>
                <a:cs typeface="Arial" charset="0"/>
              </a:rPr>
              <a:t> zobowiązania wynikające z prawa europejskiego oraz z istnienia obszaru Natura 2000,</a:t>
            </a:r>
          </a:p>
          <a:p>
            <a:pPr marL="176213" indent="-176213" eaLnBrk="1" hangingPunct="1">
              <a:buClr>
                <a:srgbClr val="000000"/>
              </a:buClr>
              <a:buSzPct val="100000"/>
              <a:buFont typeface="Arial" charset="0"/>
              <a:buChar char="•"/>
              <a:defRPr/>
            </a:pPr>
            <a:r>
              <a:rPr lang="pl-PL" sz="2000" dirty="0">
                <a:latin typeface="Bookman Old Style" panose="02050604050505020204" pitchFamily="18" charset="0"/>
                <a:cs typeface="Arial" charset="0"/>
              </a:rPr>
              <a:t>  fakt wyznaczenia obszaru Natura 2000, ani jego granice,</a:t>
            </a:r>
          </a:p>
          <a:p>
            <a:pPr marL="176213" indent="-176213" eaLnBrk="1" hangingPunct="1">
              <a:buClr>
                <a:srgbClr val="000000"/>
              </a:buClr>
              <a:buSzPct val="100000"/>
              <a:buFont typeface="Arial" charset="0"/>
              <a:buChar char="•"/>
              <a:defRPr/>
            </a:pPr>
            <a:r>
              <a:rPr lang="pl-PL" sz="2000" dirty="0">
                <a:latin typeface="Bookman Old Style" panose="02050604050505020204" pitchFamily="18" charset="0"/>
                <a:cs typeface="Arial" charset="0"/>
              </a:rPr>
              <a:t> obowiązek indywidualnej oceny planów i przedsięwzięć, ani reguły ich dopuszczalności</a:t>
            </a:r>
          </a:p>
          <a:p>
            <a:pPr eaLnBrk="1" hangingPunct="1">
              <a:buClr>
                <a:srgbClr val="000000"/>
              </a:buClr>
              <a:buSzPct val="100000"/>
              <a:buFont typeface="Arial" charset="0"/>
              <a:buChar char="•"/>
              <a:defRPr/>
            </a:pPr>
            <a:endParaRPr lang="pl-PL" sz="2000" dirty="0">
              <a:latin typeface="Bookman Old Style" panose="02050604050505020204" pitchFamily="18" charset="0"/>
              <a:cs typeface="Arial" charset="0"/>
            </a:endParaRPr>
          </a:p>
          <a:p>
            <a:pPr lvl="2" eaLnBrk="1" hangingPunct="1">
              <a:buClr>
                <a:srgbClr val="000000"/>
              </a:buClr>
              <a:buSzPct val="100000"/>
              <a:buFont typeface="Arial" charset="0"/>
              <a:buNone/>
              <a:defRPr/>
            </a:pPr>
            <a:r>
              <a:rPr lang="pl-PL" sz="2000" dirty="0">
                <a:solidFill>
                  <a:srgbClr val="FF0000"/>
                </a:solidFill>
                <a:latin typeface="Bookman Old Style" panose="02050604050505020204" pitchFamily="18" charset="0"/>
                <a:cs typeface="Arial" charset="0"/>
              </a:rPr>
              <a:t>- nie podlegają dyskusji w tym procesie</a:t>
            </a:r>
            <a:r>
              <a:rPr lang="pl-PL" sz="2000" dirty="0">
                <a:latin typeface="Bookman Old Style" panose="02050604050505020204" pitchFamily="18" charset="0"/>
                <a:cs typeface="Arial" charset="0"/>
              </a:rPr>
              <a:t> </a:t>
            </a:r>
          </a:p>
          <a:p>
            <a:pPr eaLnBrk="1" hangingPunct="1">
              <a:buClr>
                <a:srgbClr val="000000"/>
              </a:buClr>
              <a:buSzPct val="100000"/>
              <a:buFont typeface="Arial" charset="0"/>
              <a:buNone/>
              <a:defRPr/>
            </a:pPr>
            <a:endParaRPr lang="pl-PL" sz="2000" dirty="0">
              <a:latin typeface="Bookman Old Style" panose="02050604050505020204" pitchFamily="18" charset="0"/>
              <a:cs typeface="Arial"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323850" y="188913"/>
            <a:ext cx="7848600" cy="138430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2800" b="1">
                <a:latin typeface="Bookman Old Style" panose="02050604050505020204" pitchFamily="18" charset="0"/>
              </a:rPr>
              <a:t>Dokąd zmierzamy? </a:t>
            </a:r>
          </a:p>
          <a:p>
            <a:pPr algn="ctr" eaLnBrk="1" hangingPunct="1"/>
            <a:r>
              <a:rPr lang="pl-PL" altLang="pl-PL" sz="2800" b="1">
                <a:latin typeface="Bookman Old Style" panose="02050604050505020204" pitchFamily="18" charset="0"/>
              </a:rPr>
              <a:t>Właściwy stan ochrony – perspektywa długoterminowa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95288" y="1268413"/>
            <a:ext cx="8424862" cy="42481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b="1">
                <a:latin typeface="Bookman Old Style" panose="02050604050505020204" pitchFamily="18" charset="0"/>
              </a:rPr>
              <a:t>Definicja z Dyrektywy (siedlisko):</a:t>
            </a:r>
          </a:p>
          <a:p>
            <a:pPr eaLnBrk="1" hangingPunct="1"/>
            <a:endParaRPr lang="pl-PL" altLang="pl-PL" sz="1600" b="1">
              <a:latin typeface="Bookman Old Style" panose="02050604050505020204" pitchFamily="18" charset="0"/>
            </a:endParaRPr>
          </a:p>
          <a:p>
            <a:pPr eaLnBrk="1" hangingPunct="1"/>
            <a:r>
              <a:rPr lang="pl-PL" altLang="pl-PL" sz="1600">
                <a:latin typeface="Bookman Old Style" panose="02050604050505020204" pitchFamily="18" charset="0"/>
              </a:rPr>
              <a:t>Stan ochrony siedliska przyrodniczego </a:t>
            </a:r>
          </a:p>
          <a:p>
            <a:pPr eaLnBrk="1" hangingPunct="1"/>
            <a:r>
              <a:rPr lang="pl-PL" altLang="pl-PL" sz="1600">
                <a:latin typeface="Bookman Old Style" panose="02050604050505020204" pitchFamily="18" charset="0"/>
              </a:rPr>
              <a:t>oznacza sumę oddziaływań na siedlisko </a:t>
            </a:r>
          </a:p>
          <a:p>
            <a:pPr eaLnBrk="1" hangingPunct="1"/>
            <a:r>
              <a:rPr lang="pl-PL" altLang="pl-PL" sz="1600">
                <a:latin typeface="Bookman Old Style" panose="02050604050505020204" pitchFamily="18" charset="0"/>
              </a:rPr>
              <a:t>przyrodnicze oraz na jego typowe </a:t>
            </a:r>
          </a:p>
          <a:p>
            <a:pPr eaLnBrk="1" hangingPunct="1"/>
            <a:r>
              <a:rPr lang="pl-PL" altLang="pl-PL" sz="1600">
                <a:latin typeface="Bookman Old Style" panose="02050604050505020204" pitchFamily="18" charset="0"/>
              </a:rPr>
              <a:t>gatunki, które mogą mieć wpływ na </a:t>
            </a:r>
          </a:p>
          <a:p>
            <a:pPr eaLnBrk="1" hangingPunct="1"/>
            <a:r>
              <a:rPr lang="pl-PL" altLang="pl-PL" sz="1600">
                <a:latin typeface="Bookman Old Style" panose="02050604050505020204" pitchFamily="18" charset="0"/>
              </a:rPr>
              <a:t>jego długofalowe naturalne rozmie-</a:t>
            </a:r>
          </a:p>
          <a:p>
            <a:pPr eaLnBrk="1" hangingPunct="1"/>
            <a:r>
              <a:rPr lang="pl-PL" altLang="pl-PL" sz="1600">
                <a:latin typeface="Bookman Old Style" panose="02050604050505020204" pitchFamily="18" charset="0"/>
              </a:rPr>
              <a:t>szczenie, strukturę i funkcje oraz na </a:t>
            </a:r>
          </a:p>
          <a:p>
            <a:pPr eaLnBrk="1" hangingPunct="1"/>
            <a:r>
              <a:rPr lang="pl-PL" altLang="pl-PL" sz="1600">
                <a:latin typeface="Bookman Old Style" panose="02050604050505020204" pitchFamily="18" charset="0"/>
              </a:rPr>
              <a:t>długoterminowe przetrwanie jego </a:t>
            </a:r>
          </a:p>
          <a:p>
            <a:pPr eaLnBrk="1" hangingPunct="1"/>
            <a:r>
              <a:rPr lang="pl-PL" altLang="pl-PL" sz="1600">
                <a:latin typeface="Bookman Old Style" panose="02050604050505020204" pitchFamily="18" charset="0"/>
              </a:rPr>
              <a:t>typowych gatunków</a:t>
            </a:r>
          </a:p>
          <a:p>
            <a:pPr eaLnBrk="1" hangingPunct="1"/>
            <a:endParaRPr lang="pl-PL" altLang="pl-PL" sz="1600">
              <a:latin typeface="Bookman Old Style" panose="02050604050505020204" pitchFamily="18" charset="0"/>
            </a:endParaRPr>
          </a:p>
          <a:p>
            <a:pPr eaLnBrk="1" hangingPunct="1"/>
            <a:r>
              <a:rPr lang="pl-PL" altLang="pl-PL" sz="1600">
                <a:latin typeface="Bookman Old Style" panose="02050604050505020204" pitchFamily="18" charset="0"/>
              </a:rPr>
              <a:t>Stan ochrony siedliska przyrodniczego zostanie uznany za "właściwy", jeśli:</a:t>
            </a:r>
          </a:p>
          <a:p>
            <a:pPr eaLnBrk="1" hangingPunct="1"/>
            <a:r>
              <a:rPr lang="pl-PL" altLang="pl-PL" sz="1600">
                <a:latin typeface="Bookman Old Style" panose="02050604050505020204" pitchFamily="18" charset="0"/>
              </a:rPr>
              <a:t>- jego naturalny zasięg i obszary mieszczące się w obrębie tego zasięgu są stałe lub się powiększają,</a:t>
            </a:r>
          </a:p>
          <a:p>
            <a:pPr eaLnBrk="1" hangingPunct="1"/>
            <a:r>
              <a:rPr lang="pl-PL" altLang="pl-PL" sz="1600">
                <a:latin typeface="Bookman Old Style" panose="02050604050505020204" pitchFamily="18" charset="0"/>
              </a:rPr>
              <a:t>- szczególna struktura i funkcje konieczne do jego długotrwałego zachowania istnieją i prawdopodobnie będą istnieć w dającej się przewidzieć przyszłości, oraz</a:t>
            </a:r>
          </a:p>
          <a:p>
            <a:pPr eaLnBrk="1" hangingPunct="1"/>
            <a:r>
              <a:rPr lang="pl-PL" altLang="pl-PL" sz="1600">
                <a:latin typeface="Bookman Old Style" panose="02050604050505020204" pitchFamily="18" charset="0"/>
              </a:rPr>
              <a:t>- stan ochrony jego typowych gatunków jest właściwy,</a:t>
            </a:r>
          </a:p>
        </p:txBody>
      </p:sp>
      <p:sp>
        <p:nvSpPr>
          <p:cNvPr id="31749" name="Text Box 5"/>
          <p:cNvSpPr txBox="1">
            <a:spLocks noChangeArrowheads="1"/>
          </p:cNvSpPr>
          <p:nvPr/>
        </p:nvSpPr>
        <p:spPr bwMode="auto">
          <a:xfrm>
            <a:off x="466725" y="5661025"/>
            <a:ext cx="8372475" cy="61118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solidFill>
                  <a:srgbClr val="006600"/>
                </a:solidFill>
                <a:latin typeface="Bookman Old Style" panose="02050604050505020204" pitchFamily="18" charset="0"/>
              </a:rPr>
              <a:t>Koncepcja wymyślona jako wskaźnik oceny zasobów w regionie biogeograficznym / w kraju, ale może być stosowana na poziomie obszaru i stanowiska</a:t>
            </a:r>
            <a:r>
              <a:rPr lang="pl-PL" altLang="pl-PL">
                <a:latin typeface="Bookman Old Style" panose="02050604050505020204" pitchFamily="18" charset="0"/>
              </a:rPr>
              <a:t> </a:t>
            </a:r>
          </a:p>
        </p:txBody>
      </p:sp>
      <p:sp>
        <p:nvSpPr>
          <p:cNvPr id="31748" name="Rectangle 6"/>
          <p:cNvSpPr>
            <a:spLocks noChangeArrowheads="1"/>
          </p:cNvSpPr>
          <p:nvPr/>
        </p:nvSpPr>
        <p:spPr bwMode="auto">
          <a:xfrm>
            <a:off x="323850" y="188913"/>
            <a:ext cx="85693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4000" b="1">
                <a:latin typeface="Bookman Old Style" panose="02050604050505020204" pitchFamily="18" charset="0"/>
              </a:rPr>
              <a:t>Właściwy stan ochrony</a:t>
            </a:r>
          </a:p>
        </p:txBody>
      </p:sp>
      <p:pic>
        <p:nvPicPr>
          <p:cNvPr id="2" name="Picture 2" descr="DSC_23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1254125"/>
            <a:ext cx="400208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pole tekstowe 2"/>
          <p:cNvSpPr txBox="1">
            <a:spLocks noChangeArrowheads="1"/>
          </p:cNvSpPr>
          <p:nvPr/>
        </p:nvSpPr>
        <p:spPr bwMode="auto">
          <a:xfrm>
            <a:off x="1476375" y="2060575"/>
            <a:ext cx="6480175" cy="461963"/>
          </a:xfrm>
          <a:prstGeom prst="rect">
            <a:avLst/>
          </a:prstGeom>
          <a:solidFill>
            <a:schemeClr val="lt1">
              <a:alpha val="60000"/>
            </a:schemeClr>
          </a:solidFill>
          <a:ln>
            <a:noFill/>
          </a:ln>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pl-PL" altLang="pl-PL" sz="2400" b="1" dirty="0">
                <a:latin typeface="+mn-lt"/>
                <a:cs typeface="Calibri Light" panose="020F0302020204030204" pitchFamily="34" charset="0"/>
              </a:rPr>
              <a:t>Powierzchnia </a:t>
            </a:r>
            <a:r>
              <a:rPr lang="pl-PL" altLang="pl-PL" sz="2400" b="1" dirty="0" smtClean="0">
                <a:latin typeface="+mn-lt"/>
                <a:cs typeface="Calibri Light" panose="020F0302020204030204" pitchFamily="34" charset="0"/>
              </a:rPr>
              <a:t>obszaru – </a:t>
            </a:r>
            <a:r>
              <a:rPr lang="pl-PL" altLang="pl-PL" sz="2400" b="1" dirty="0" smtClean="0">
                <a:latin typeface="+mn-lt"/>
              </a:rPr>
              <a:t>1679,99 ha</a:t>
            </a:r>
            <a:endParaRPr lang="pl-PL" altLang="pl-PL" sz="2400" b="1"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23850" y="1630363"/>
            <a:ext cx="4129088" cy="470852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pl-PL" altLang="pl-PL" sz="2000">
                <a:latin typeface="Bookman Old Style" panose="02050604050505020204" pitchFamily="18" charset="0"/>
              </a:rPr>
              <a:t>„Nie ubywa” …</a:t>
            </a:r>
          </a:p>
          <a:p>
            <a:pPr eaLnBrk="1" hangingPunct="1">
              <a:buFontTx/>
              <a:buAutoNum type="arabicPeriod"/>
            </a:pPr>
            <a:endParaRPr lang="pl-PL" altLang="pl-PL" sz="2000">
              <a:latin typeface="Bookman Old Style" panose="02050604050505020204" pitchFamily="18" charset="0"/>
            </a:endParaRPr>
          </a:p>
          <a:p>
            <a:pPr eaLnBrk="1" hangingPunct="1">
              <a:buFontTx/>
              <a:buAutoNum type="arabicPeriod"/>
            </a:pPr>
            <a:endParaRPr lang="pl-PL" altLang="pl-PL" sz="2000">
              <a:latin typeface="Bookman Old Style" panose="02050604050505020204" pitchFamily="18" charset="0"/>
            </a:endParaRPr>
          </a:p>
          <a:p>
            <a:pPr eaLnBrk="1" hangingPunct="1">
              <a:buFontTx/>
              <a:buAutoNum type="arabicPeriod"/>
            </a:pPr>
            <a:r>
              <a:rPr lang="pl-PL" altLang="pl-PL" sz="2000">
                <a:latin typeface="Bookman Old Style" panose="02050604050505020204" pitchFamily="18" charset="0"/>
              </a:rPr>
              <a:t>Specyficzna struktura …</a:t>
            </a:r>
          </a:p>
          <a:p>
            <a:pPr eaLnBrk="1" hangingPunct="1">
              <a:buFontTx/>
              <a:buAutoNum type="arabicPeriod"/>
            </a:pPr>
            <a:endParaRPr lang="pl-PL" altLang="pl-PL" sz="2000">
              <a:latin typeface="Bookman Old Style" panose="02050604050505020204" pitchFamily="18" charset="0"/>
            </a:endParaRPr>
          </a:p>
          <a:p>
            <a:pPr eaLnBrk="1" hangingPunct="1">
              <a:buFontTx/>
              <a:buAutoNum type="arabicPeriod"/>
            </a:pPr>
            <a:endParaRPr lang="pl-PL" altLang="pl-PL" sz="2000">
              <a:latin typeface="Bookman Old Style" panose="02050604050505020204" pitchFamily="18" charset="0"/>
            </a:endParaRPr>
          </a:p>
          <a:p>
            <a:pPr eaLnBrk="1" hangingPunct="1"/>
            <a:r>
              <a:rPr lang="pl-PL" altLang="pl-PL" sz="2000">
                <a:latin typeface="Bookman Old Style" panose="02050604050505020204" pitchFamily="18" charset="0"/>
              </a:rPr>
              <a:t>… w tym typowe gatunki</a:t>
            </a:r>
          </a:p>
          <a:p>
            <a:pPr eaLnBrk="1" hangingPunct="1">
              <a:buFontTx/>
              <a:buAutoNum type="arabicPeriod"/>
            </a:pPr>
            <a:endParaRPr lang="pl-PL" altLang="pl-PL" sz="2000">
              <a:latin typeface="Bookman Old Style" panose="02050604050505020204" pitchFamily="18" charset="0"/>
            </a:endParaRPr>
          </a:p>
          <a:p>
            <a:pPr eaLnBrk="1" hangingPunct="1">
              <a:buFontTx/>
              <a:buAutoNum type="arabicPeriod"/>
            </a:pPr>
            <a:endParaRPr lang="pl-PL" altLang="pl-PL" sz="2000">
              <a:latin typeface="Bookman Old Style" panose="02050604050505020204" pitchFamily="18" charset="0"/>
            </a:endParaRPr>
          </a:p>
          <a:p>
            <a:pPr eaLnBrk="1" hangingPunct="1">
              <a:buFontTx/>
              <a:buAutoNum type="arabicPeriod"/>
            </a:pPr>
            <a:endParaRPr lang="pl-PL" altLang="pl-PL" sz="2000">
              <a:latin typeface="Bookman Old Style" panose="02050604050505020204" pitchFamily="18" charset="0"/>
            </a:endParaRPr>
          </a:p>
          <a:p>
            <a:pPr eaLnBrk="1" hangingPunct="1"/>
            <a:r>
              <a:rPr lang="pl-PL" altLang="pl-PL" sz="2000">
                <a:latin typeface="Bookman Old Style" panose="02050604050505020204" pitchFamily="18" charset="0"/>
              </a:rPr>
              <a:t>… i funkcje gwarantujące trwałość</a:t>
            </a:r>
          </a:p>
          <a:p>
            <a:pPr eaLnBrk="1" hangingPunct="1"/>
            <a:endParaRPr lang="pl-PL" altLang="pl-PL" sz="2000">
              <a:latin typeface="Bookman Old Style" panose="02050604050505020204" pitchFamily="18" charset="0"/>
            </a:endParaRPr>
          </a:p>
          <a:p>
            <a:pPr eaLnBrk="1" hangingPunct="1"/>
            <a:endParaRPr lang="pl-PL" altLang="pl-PL" sz="2000">
              <a:latin typeface="Bookman Old Style" panose="02050604050505020204" pitchFamily="18" charset="0"/>
            </a:endParaRPr>
          </a:p>
          <a:p>
            <a:pPr eaLnBrk="1" hangingPunct="1"/>
            <a:r>
              <a:rPr lang="pl-PL" altLang="pl-PL" sz="2000">
                <a:latin typeface="Bookman Old Style" panose="02050604050505020204" pitchFamily="18" charset="0"/>
              </a:rPr>
              <a:t>3. Szanse na przyszłość</a:t>
            </a:r>
          </a:p>
        </p:txBody>
      </p:sp>
      <p:sp>
        <p:nvSpPr>
          <p:cNvPr id="32771" name="Text Box 3"/>
          <p:cNvSpPr txBox="1">
            <a:spLocks noChangeArrowheads="1"/>
          </p:cNvSpPr>
          <p:nvPr/>
        </p:nvSpPr>
        <p:spPr bwMode="auto">
          <a:xfrm>
            <a:off x="395288" y="908050"/>
            <a:ext cx="3889375" cy="3968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a:latin typeface="Bookman Old Style" panose="02050604050505020204" pitchFamily="18" charset="0"/>
              </a:rPr>
              <a:t>SIEDLISKO PRZYRODNICZE:</a:t>
            </a:r>
          </a:p>
        </p:txBody>
      </p:sp>
      <p:sp>
        <p:nvSpPr>
          <p:cNvPr id="32772" name="Line 4"/>
          <p:cNvSpPr>
            <a:spLocks noChangeShapeType="1"/>
          </p:cNvSpPr>
          <p:nvPr/>
        </p:nvSpPr>
        <p:spPr bwMode="auto">
          <a:xfrm>
            <a:off x="4643438" y="620713"/>
            <a:ext cx="0" cy="5975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3797" name="Text Box 5"/>
          <p:cNvSpPr txBox="1">
            <a:spLocks noChangeArrowheads="1"/>
          </p:cNvSpPr>
          <p:nvPr/>
        </p:nvSpPr>
        <p:spPr bwMode="auto">
          <a:xfrm>
            <a:off x="4932363" y="908050"/>
            <a:ext cx="1563687" cy="400050"/>
          </a:xfrm>
          <a:prstGeom prst="rect">
            <a:avLst/>
          </a:prstGeom>
          <a:solidFill>
            <a:schemeClr val="bg1">
              <a:alpha val="60000"/>
            </a:schemeClr>
          </a:solidFill>
          <a:ln>
            <a:headEnd/>
            <a:tailEnd/>
          </a:ln>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pl-PL" sz="2000" dirty="0">
                <a:latin typeface="Bookman Old Style" panose="02050604050505020204" pitchFamily="18" charset="0"/>
              </a:rPr>
              <a:t>GATUNEK:</a:t>
            </a:r>
          </a:p>
        </p:txBody>
      </p:sp>
      <p:sp>
        <p:nvSpPr>
          <p:cNvPr id="32774" name="Text Box 6"/>
          <p:cNvSpPr txBox="1">
            <a:spLocks noChangeArrowheads="1"/>
          </p:cNvSpPr>
          <p:nvPr/>
        </p:nvSpPr>
        <p:spPr bwMode="auto">
          <a:xfrm>
            <a:off x="4859338" y="1557338"/>
            <a:ext cx="3671887" cy="46640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rabicPeriod"/>
            </a:pPr>
            <a:r>
              <a:rPr lang="pl-PL" altLang="pl-PL" sz="2000">
                <a:latin typeface="Bookman Old Style" panose="02050604050505020204" pitchFamily="18" charset="0"/>
              </a:rPr>
              <a:t>„Nie ubywa” i nie mniej niż minimalna wielkość trwałej populacji (MVP); </a:t>
            </a:r>
          </a:p>
          <a:p>
            <a:pPr eaLnBrk="1" hangingPunct="1">
              <a:buFontTx/>
              <a:buAutoNum type="arabicPeriod"/>
            </a:pPr>
            <a:endParaRPr lang="pl-PL" altLang="pl-PL" sz="2000">
              <a:latin typeface="Bookman Old Style" panose="02050604050505020204" pitchFamily="18" charset="0"/>
            </a:endParaRPr>
          </a:p>
          <a:p>
            <a:pPr eaLnBrk="1" hangingPunct="1"/>
            <a:r>
              <a:rPr lang="pl-PL" altLang="pl-PL" sz="2000">
                <a:latin typeface="Bookman Old Style" panose="02050604050505020204" pitchFamily="18" charset="0"/>
              </a:rPr>
              <a:t> … Struktura populacji OK</a:t>
            </a:r>
          </a:p>
          <a:p>
            <a:pPr eaLnBrk="1" hangingPunct="1">
              <a:buFontTx/>
              <a:buAutoNum type="arabicPeriod"/>
            </a:pPr>
            <a:endParaRPr lang="pl-PL" altLang="pl-PL" sz="2000">
              <a:latin typeface="Bookman Old Style" panose="02050604050505020204" pitchFamily="18" charset="0"/>
            </a:endParaRPr>
          </a:p>
          <a:p>
            <a:pPr eaLnBrk="1" hangingPunct="1">
              <a:buFontTx/>
              <a:buAutoNum type="arabicPeriod"/>
            </a:pPr>
            <a:endParaRPr lang="pl-PL" altLang="pl-PL" sz="2000">
              <a:latin typeface="Bookman Old Style" panose="02050604050505020204" pitchFamily="18" charset="0"/>
            </a:endParaRPr>
          </a:p>
          <a:p>
            <a:pPr eaLnBrk="1" hangingPunct="1"/>
            <a:r>
              <a:rPr lang="pl-PL" altLang="pl-PL" sz="2000">
                <a:latin typeface="Bookman Old Style" panose="02050604050505020204" pitchFamily="18" charset="0"/>
              </a:rPr>
              <a:t>2. Siedlisko gatunku odpowiednio duże …                                                  </a:t>
            </a:r>
          </a:p>
          <a:p>
            <a:pPr eaLnBrk="1" hangingPunct="1">
              <a:buFontTx/>
              <a:buAutoNum type="arabicPeriod"/>
            </a:pPr>
            <a:endParaRPr lang="pl-PL" altLang="pl-PL" sz="2000">
              <a:latin typeface="Bookman Old Style" panose="02050604050505020204" pitchFamily="18" charset="0"/>
            </a:endParaRPr>
          </a:p>
          <a:p>
            <a:pPr eaLnBrk="1" hangingPunct="1">
              <a:buFontTx/>
              <a:buAutoNum type="arabicPeriod"/>
            </a:pPr>
            <a:endParaRPr lang="pl-PL" altLang="pl-PL" sz="2000">
              <a:latin typeface="Bookman Old Style" panose="02050604050505020204" pitchFamily="18" charset="0"/>
            </a:endParaRPr>
          </a:p>
          <a:p>
            <a:pPr eaLnBrk="1" hangingPunct="1"/>
            <a:r>
              <a:rPr lang="pl-PL" altLang="pl-PL" sz="2000">
                <a:latin typeface="Bookman Old Style" panose="02050604050505020204" pitchFamily="18" charset="0"/>
              </a:rPr>
              <a:t>… i właściwej jakości</a:t>
            </a:r>
          </a:p>
          <a:p>
            <a:pPr eaLnBrk="1" hangingPunct="1"/>
            <a:endParaRPr lang="pl-PL" altLang="pl-PL" sz="2000">
              <a:latin typeface="Bookman Old Style" panose="02050604050505020204" pitchFamily="18" charset="0"/>
            </a:endParaRPr>
          </a:p>
          <a:p>
            <a:pPr eaLnBrk="1" hangingPunct="1"/>
            <a:endParaRPr lang="pl-PL" altLang="pl-PL" sz="2000">
              <a:latin typeface="Bookman Old Style" panose="02050604050505020204" pitchFamily="18" charset="0"/>
            </a:endParaRPr>
          </a:p>
          <a:p>
            <a:pPr eaLnBrk="1" hangingPunct="1"/>
            <a:r>
              <a:rPr lang="pl-PL" altLang="pl-PL" sz="2000">
                <a:latin typeface="Bookman Old Style" panose="02050604050505020204" pitchFamily="18" charset="0"/>
              </a:rPr>
              <a:t>3. Szanse na przyszłość</a:t>
            </a:r>
          </a:p>
        </p:txBody>
      </p:sp>
      <p:sp>
        <p:nvSpPr>
          <p:cNvPr id="33799" name="Text Box 7"/>
          <p:cNvSpPr txBox="1">
            <a:spLocks noChangeArrowheads="1"/>
          </p:cNvSpPr>
          <p:nvPr/>
        </p:nvSpPr>
        <p:spPr bwMode="auto">
          <a:xfrm>
            <a:off x="2124075" y="3860800"/>
            <a:ext cx="735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solidFill>
                  <a:schemeClr val="accent2"/>
                </a:solidFill>
                <a:latin typeface="Trebuchet MS" panose="020B0603020202020204" pitchFamily="34" charset="0"/>
              </a:rPr>
              <a:t>Jakie?</a:t>
            </a:r>
          </a:p>
        </p:txBody>
      </p:sp>
      <p:sp>
        <p:nvSpPr>
          <p:cNvPr id="33800" name="Text Box 8"/>
          <p:cNvSpPr txBox="1">
            <a:spLocks noChangeArrowheads="1"/>
          </p:cNvSpPr>
          <p:nvPr/>
        </p:nvSpPr>
        <p:spPr bwMode="auto">
          <a:xfrm>
            <a:off x="1979613" y="2924175"/>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solidFill>
                  <a:schemeClr val="accent2"/>
                </a:solidFill>
                <a:latin typeface="Trebuchet MS" panose="020B0603020202020204" pitchFamily="34" charset="0"/>
              </a:rPr>
              <a:t>Wskaźniki ?</a:t>
            </a:r>
          </a:p>
        </p:txBody>
      </p:sp>
      <p:sp>
        <p:nvSpPr>
          <p:cNvPr id="33801" name="Text Box 9"/>
          <p:cNvSpPr txBox="1">
            <a:spLocks noChangeArrowheads="1"/>
          </p:cNvSpPr>
          <p:nvPr/>
        </p:nvSpPr>
        <p:spPr bwMode="auto">
          <a:xfrm>
            <a:off x="3203575" y="5084763"/>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solidFill>
                  <a:schemeClr val="accent2"/>
                </a:solidFill>
                <a:latin typeface="Trebuchet MS" panose="020B0603020202020204" pitchFamily="34" charset="0"/>
              </a:rPr>
              <a:t>Wskaźniki ?</a:t>
            </a:r>
          </a:p>
        </p:txBody>
      </p:sp>
      <p:sp>
        <p:nvSpPr>
          <p:cNvPr id="33802" name="Text Box 10"/>
          <p:cNvSpPr txBox="1">
            <a:spLocks noChangeArrowheads="1"/>
          </p:cNvSpPr>
          <p:nvPr/>
        </p:nvSpPr>
        <p:spPr bwMode="auto">
          <a:xfrm>
            <a:off x="6300788" y="2565400"/>
            <a:ext cx="671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solidFill>
                  <a:schemeClr val="accent2"/>
                </a:solidFill>
                <a:latin typeface="Trebuchet MS" panose="020B0603020202020204" pitchFamily="34" charset="0"/>
              </a:rPr>
              <a:t>Jaka</a:t>
            </a:r>
            <a:r>
              <a:rPr lang="pl-PL" altLang="pl-PL" sz="1600">
                <a:latin typeface="Trebuchet MS" panose="020B0603020202020204" pitchFamily="34" charset="0"/>
              </a:rPr>
              <a:t>?</a:t>
            </a:r>
          </a:p>
        </p:txBody>
      </p:sp>
      <p:sp>
        <p:nvSpPr>
          <p:cNvPr id="33803" name="Text Box 11"/>
          <p:cNvSpPr txBox="1">
            <a:spLocks noChangeArrowheads="1"/>
          </p:cNvSpPr>
          <p:nvPr/>
        </p:nvSpPr>
        <p:spPr bwMode="auto">
          <a:xfrm>
            <a:off x="6300788" y="3213100"/>
            <a:ext cx="671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solidFill>
                  <a:schemeClr val="accent2"/>
                </a:solidFill>
                <a:latin typeface="Trebuchet MS" panose="020B0603020202020204" pitchFamily="34" charset="0"/>
              </a:rPr>
              <a:t>Jaka?</a:t>
            </a:r>
          </a:p>
        </p:txBody>
      </p:sp>
      <p:sp>
        <p:nvSpPr>
          <p:cNvPr id="33804" name="Text Box 12"/>
          <p:cNvSpPr txBox="1">
            <a:spLocks noChangeArrowheads="1"/>
          </p:cNvSpPr>
          <p:nvPr/>
        </p:nvSpPr>
        <p:spPr bwMode="auto">
          <a:xfrm>
            <a:off x="6300788" y="4437063"/>
            <a:ext cx="735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solidFill>
                  <a:schemeClr val="accent2"/>
                </a:solidFill>
                <a:latin typeface="Trebuchet MS" panose="020B0603020202020204" pitchFamily="34" charset="0"/>
              </a:rPr>
              <a:t>Jakie</a:t>
            </a:r>
            <a:r>
              <a:rPr lang="pl-PL" altLang="pl-PL" sz="1600">
                <a:latin typeface="Trebuchet MS" panose="020B0603020202020204" pitchFamily="34" charset="0"/>
              </a:rPr>
              <a:t>?</a:t>
            </a:r>
          </a:p>
        </p:txBody>
      </p:sp>
      <p:sp>
        <p:nvSpPr>
          <p:cNvPr id="33805" name="Text Box 13"/>
          <p:cNvSpPr txBox="1">
            <a:spLocks noChangeArrowheads="1"/>
          </p:cNvSpPr>
          <p:nvPr/>
        </p:nvSpPr>
        <p:spPr bwMode="auto">
          <a:xfrm>
            <a:off x="6156325" y="5373688"/>
            <a:ext cx="1157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solidFill>
                  <a:schemeClr val="accent2"/>
                </a:solidFill>
                <a:latin typeface="Trebuchet MS" panose="020B0603020202020204" pitchFamily="34" charset="0"/>
              </a:rPr>
              <a:t>Wskaźniki</a:t>
            </a:r>
            <a:r>
              <a:rPr lang="pl-PL" altLang="pl-PL" sz="1600">
                <a:latin typeface="Trebuchet MS" panose="020B0603020202020204" pitchFamily="34" charset="0"/>
              </a:rPr>
              <a:t>?</a:t>
            </a:r>
          </a:p>
        </p:txBody>
      </p:sp>
      <p:sp>
        <p:nvSpPr>
          <p:cNvPr id="33806" name="Rectangle 14"/>
          <p:cNvSpPr>
            <a:spLocks noChangeArrowheads="1"/>
          </p:cNvSpPr>
          <p:nvPr/>
        </p:nvSpPr>
        <p:spPr bwMode="auto">
          <a:xfrm>
            <a:off x="395288" y="2565400"/>
            <a:ext cx="4103687" cy="28082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sp>
        <p:nvSpPr>
          <p:cNvPr id="33807" name="Rectangle 15"/>
          <p:cNvSpPr>
            <a:spLocks noChangeArrowheads="1"/>
          </p:cNvSpPr>
          <p:nvPr/>
        </p:nvSpPr>
        <p:spPr bwMode="auto">
          <a:xfrm>
            <a:off x="4859338" y="1557338"/>
            <a:ext cx="3816350" cy="4248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p>
        </p:txBody>
      </p:sp>
      <p:sp>
        <p:nvSpPr>
          <p:cNvPr id="32784" name="Rectangle 16"/>
          <p:cNvSpPr>
            <a:spLocks noChangeArrowheads="1"/>
          </p:cNvSpPr>
          <p:nvPr/>
        </p:nvSpPr>
        <p:spPr bwMode="auto">
          <a:xfrm>
            <a:off x="323850" y="188913"/>
            <a:ext cx="8569325" cy="576262"/>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4000">
                <a:solidFill>
                  <a:schemeClr val="tx2"/>
                </a:solidFill>
                <a:latin typeface="Bookman Old Style" panose="02050604050505020204" pitchFamily="18" charset="0"/>
              </a:rPr>
              <a:t>Właściwy stan ochrony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box(in)">
                                      <p:cBhvr>
                                        <p:cTn id="7" dur="500"/>
                                        <p:tgtEl>
                                          <p:spTgt spid="338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box(in)">
                                      <p:cBhvr>
                                        <p:cTn id="12" dur="500"/>
                                        <p:tgtEl>
                                          <p:spTgt spid="33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801"/>
                                        </p:tgtEl>
                                        <p:attrNameLst>
                                          <p:attrName>style.visibility</p:attrName>
                                        </p:attrNameLst>
                                      </p:cBhvr>
                                      <p:to>
                                        <p:strVal val="visible"/>
                                      </p:to>
                                    </p:set>
                                    <p:animEffect transition="in" filter="box(in)">
                                      <p:cBhvr>
                                        <p:cTn id="17" dur="500"/>
                                        <p:tgtEl>
                                          <p:spTgt spid="338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802"/>
                                        </p:tgtEl>
                                        <p:attrNameLst>
                                          <p:attrName>style.visibility</p:attrName>
                                        </p:attrNameLst>
                                      </p:cBhvr>
                                      <p:to>
                                        <p:strVal val="visible"/>
                                      </p:to>
                                    </p:set>
                                    <p:animEffect transition="in" filter="box(in)">
                                      <p:cBhvr>
                                        <p:cTn id="22" dur="500"/>
                                        <p:tgtEl>
                                          <p:spTgt spid="338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803"/>
                                        </p:tgtEl>
                                        <p:attrNameLst>
                                          <p:attrName>style.visibility</p:attrName>
                                        </p:attrNameLst>
                                      </p:cBhvr>
                                      <p:to>
                                        <p:strVal val="visible"/>
                                      </p:to>
                                    </p:set>
                                    <p:animEffect transition="in" filter="box(in)">
                                      <p:cBhvr>
                                        <p:cTn id="27" dur="500"/>
                                        <p:tgtEl>
                                          <p:spTgt spid="338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804"/>
                                        </p:tgtEl>
                                        <p:attrNameLst>
                                          <p:attrName>style.visibility</p:attrName>
                                        </p:attrNameLst>
                                      </p:cBhvr>
                                      <p:to>
                                        <p:strVal val="visible"/>
                                      </p:to>
                                    </p:set>
                                    <p:animEffect transition="in" filter="box(in)">
                                      <p:cBhvr>
                                        <p:cTn id="32" dur="500"/>
                                        <p:tgtEl>
                                          <p:spTgt spid="338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3805"/>
                                        </p:tgtEl>
                                        <p:attrNameLst>
                                          <p:attrName>style.visibility</p:attrName>
                                        </p:attrNameLst>
                                      </p:cBhvr>
                                      <p:to>
                                        <p:strVal val="visible"/>
                                      </p:to>
                                    </p:set>
                                    <p:animEffect transition="in" filter="box(in)">
                                      <p:cBhvr>
                                        <p:cTn id="37" dur="500"/>
                                        <p:tgtEl>
                                          <p:spTgt spid="338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3806"/>
                                        </p:tgtEl>
                                        <p:attrNameLst>
                                          <p:attrName>style.visibility</p:attrName>
                                        </p:attrNameLst>
                                      </p:cBhvr>
                                      <p:to>
                                        <p:strVal val="visible"/>
                                      </p:to>
                                    </p:set>
                                    <p:animEffect transition="in" filter="box(in)">
                                      <p:cBhvr>
                                        <p:cTn id="42" dur="500"/>
                                        <p:tgtEl>
                                          <p:spTgt spid="338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3807"/>
                                        </p:tgtEl>
                                        <p:attrNameLst>
                                          <p:attrName>style.visibility</p:attrName>
                                        </p:attrNameLst>
                                      </p:cBhvr>
                                      <p:to>
                                        <p:strVal val="visible"/>
                                      </p:to>
                                    </p:set>
                                    <p:animEffect transition="in" filter="box(in)">
                                      <p:cBhvr>
                                        <p:cTn id="47" dur="500"/>
                                        <p:tgtEl>
                                          <p:spTgt spid="33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0" grpId="0"/>
      <p:bldP spid="33801" grpId="0"/>
      <p:bldP spid="33802" grpId="0"/>
      <p:bldP spid="33803" grpId="0"/>
      <p:bldP spid="33804" grpId="0"/>
      <p:bldP spid="33805" grpId="0"/>
      <p:bldP spid="33806" grpId="0" animBg="1"/>
      <p:bldP spid="3380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16"/>
          <p:cNvSpPr>
            <a:spLocks noChangeArrowheads="1"/>
          </p:cNvSpPr>
          <p:nvPr/>
        </p:nvSpPr>
        <p:spPr bwMode="auto">
          <a:xfrm>
            <a:off x="323850" y="188913"/>
            <a:ext cx="8569325" cy="719137"/>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4000">
                <a:solidFill>
                  <a:schemeClr val="tx2"/>
                </a:solidFill>
                <a:latin typeface="Bookman Old Style" panose="02050604050505020204" pitchFamily="18" charset="0"/>
              </a:rPr>
              <a:t>Właściwy stan ochrony</a:t>
            </a:r>
          </a:p>
        </p:txBody>
      </p:sp>
      <p:pic>
        <p:nvPicPr>
          <p:cNvPr id="33795"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8135937"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1268413"/>
            <a:ext cx="88963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ChangeArrowheads="1"/>
          </p:cNvSpPr>
          <p:nvPr/>
        </p:nvSpPr>
        <p:spPr bwMode="auto">
          <a:xfrm>
            <a:off x="323850" y="188913"/>
            <a:ext cx="8569325" cy="576262"/>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4000">
                <a:solidFill>
                  <a:schemeClr val="tx2"/>
                </a:solidFill>
                <a:latin typeface="Bookman Old Style" panose="02050604050505020204" pitchFamily="18" charset="0"/>
              </a:rPr>
              <a:t>Cel = Właściwy stan ochrony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403350"/>
            <a:ext cx="91948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4076700"/>
            <a:ext cx="3148012"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pole tekstowe 3"/>
          <p:cNvSpPr txBox="1">
            <a:spLocks noChangeArrowheads="1"/>
          </p:cNvSpPr>
          <p:nvPr/>
        </p:nvSpPr>
        <p:spPr bwMode="auto">
          <a:xfrm>
            <a:off x="-33338" y="334963"/>
            <a:ext cx="9190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l-PL" altLang="pl-PL" b="1"/>
              <a:t>Ocena stanu wykonana jest w oparciu o wypracowaną metodykę zawartą w publikacjach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23850" y="188913"/>
            <a:ext cx="8569325" cy="71913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4000">
                <a:solidFill>
                  <a:schemeClr val="tx2"/>
                </a:solidFill>
                <a:latin typeface="Bookman Old Style" panose="02050604050505020204" pitchFamily="18" charset="0"/>
              </a:rPr>
              <a:t>„Struktura i funkcje”</a:t>
            </a:r>
          </a:p>
        </p:txBody>
      </p:sp>
      <p:sp>
        <p:nvSpPr>
          <p:cNvPr id="36867" name="Text Box 5"/>
          <p:cNvSpPr txBox="1">
            <a:spLocks noChangeArrowheads="1"/>
          </p:cNvSpPr>
          <p:nvPr/>
        </p:nvSpPr>
        <p:spPr bwMode="auto">
          <a:xfrm>
            <a:off x="5580063" y="1196975"/>
            <a:ext cx="3043237" cy="157003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pl-PL" altLang="pl-PL" sz="1600">
                <a:latin typeface="Bookman Old Style" panose="02050604050505020204" pitchFamily="18" charset="0"/>
              </a:rPr>
              <a:t>Dla borów bagiennych i torfowisk (np. przejściowych) wskaźnikiem „właściwej struktury” będą m.in. naturalne i typowe warunki wodne  </a:t>
            </a:r>
          </a:p>
        </p:txBody>
      </p:sp>
      <p:pic>
        <p:nvPicPr>
          <p:cNvPr id="36868" name="Picture 7" descr="IMG_4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2997200"/>
            <a:ext cx="5003800" cy="329565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9" name="Text Box 8"/>
          <p:cNvSpPr txBox="1">
            <a:spLocks noChangeArrowheads="1"/>
          </p:cNvSpPr>
          <p:nvPr/>
        </p:nvSpPr>
        <p:spPr bwMode="auto">
          <a:xfrm>
            <a:off x="468313" y="4724400"/>
            <a:ext cx="2827337" cy="157003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i="1">
                <a:latin typeface="Bookman Old Style" panose="02050604050505020204" pitchFamily="18" charset="0"/>
              </a:rPr>
              <a:t>Właściwe warunki wodne to nie tylko poziom wody, ale i jego zmienność w cyklu rocznym, pochodzenie wody oraz jej właściwości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23850" y="188913"/>
            <a:ext cx="8569325" cy="71913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l-PL" altLang="pl-PL" sz="4000">
              <a:solidFill>
                <a:schemeClr val="tx2"/>
              </a:solidFill>
              <a:latin typeface="Bookman Old Style" panose="02050604050505020204" pitchFamily="18" charset="0"/>
            </a:endParaRPr>
          </a:p>
        </p:txBody>
      </p:sp>
      <p:sp>
        <p:nvSpPr>
          <p:cNvPr id="37891" name="pole tekstowe 2"/>
          <p:cNvSpPr txBox="1">
            <a:spLocks noChangeArrowheads="1"/>
          </p:cNvSpPr>
          <p:nvPr/>
        </p:nvSpPr>
        <p:spPr bwMode="auto">
          <a:xfrm>
            <a:off x="1231900" y="363538"/>
            <a:ext cx="614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b="1"/>
              <a:t>Przykładowe wskaźniki oceny stanu dla siedliska 7110</a:t>
            </a:r>
          </a:p>
        </p:txBody>
      </p:sp>
      <p:graphicFrame>
        <p:nvGraphicFramePr>
          <p:cNvPr id="5" name="Tabela 4"/>
          <p:cNvGraphicFramePr>
            <a:graphicFrameLocks noGrp="1"/>
          </p:cNvGraphicFramePr>
          <p:nvPr/>
        </p:nvGraphicFramePr>
        <p:xfrm>
          <a:off x="1527175" y="1341438"/>
          <a:ext cx="6162675" cy="3806825"/>
        </p:xfrm>
        <a:graphic>
          <a:graphicData uri="http://schemas.openxmlformats.org/drawingml/2006/table">
            <a:tbl>
              <a:tblPr/>
              <a:tblGrid>
                <a:gridCol w="6162675"/>
              </a:tblGrid>
              <a:tr h="34607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l-PL" sz="1400" b="1" i="0" u="none" strike="noStrike" cap="none" normalizeH="0" baseline="0" dirty="0">
                          <a:ln>
                            <a:noFill/>
                          </a:ln>
                          <a:solidFill>
                            <a:srgbClr val="FFFFFF"/>
                          </a:solidFill>
                          <a:effectLst/>
                          <a:latin typeface="Arial" charset="0"/>
                          <a:cs typeface="Arial" charset="0"/>
                        </a:rPr>
                        <a:t>Procent powierzchni zajętej przez siedlisko na </a:t>
                      </a:r>
                      <a:r>
                        <a:rPr kumimoji="0" lang="pl-PL" sz="1400" b="1" i="0" u="none" strike="noStrike" cap="none" normalizeH="0" baseline="0" dirty="0" err="1">
                          <a:ln>
                            <a:noFill/>
                          </a:ln>
                          <a:solidFill>
                            <a:srgbClr val="FFFFFF"/>
                          </a:solidFill>
                          <a:effectLst/>
                          <a:latin typeface="Arial" charset="0"/>
                          <a:cs typeface="Arial" charset="0"/>
                        </a:rPr>
                        <a:t>transekcie</a:t>
                      </a:r>
                      <a:endParaRPr kumimoji="0" lang="pl-PL" sz="1400" b="1" i="0" u="none" strike="noStrike" cap="none" normalizeH="0" baseline="0" dirty="0">
                        <a:ln>
                          <a:noFill/>
                        </a:ln>
                        <a:solidFill>
                          <a:srgbClr val="FFFFFF"/>
                        </a:solidFill>
                        <a:effectLst/>
                        <a:latin typeface="Arial" charset="0"/>
                        <a:cs typeface="Arial" charset="0"/>
                      </a:endParaRP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l-PL" sz="1400" b="1" i="0" u="none" strike="noStrike" cap="none" normalizeH="0" baseline="0">
                          <a:ln>
                            <a:noFill/>
                          </a:ln>
                          <a:solidFill>
                            <a:srgbClr val="FFFFFF"/>
                          </a:solidFill>
                          <a:effectLst/>
                          <a:latin typeface="Arial" charset="0"/>
                          <a:cs typeface="Arial" charset="0"/>
                        </a:rPr>
                        <a:t>Gatunki charakterystyczne</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l-PL" sz="1400" b="1" i="0" u="none" strike="noStrike" cap="none" normalizeH="0" baseline="0">
                          <a:ln>
                            <a:noFill/>
                          </a:ln>
                          <a:solidFill>
                            <a:srgbClr val="FFFFFF"/>
                          </a:solidFill>
                          <a:effectLst/>
                          <a:latin typeface="Arial" charset="0"/>
                          <a:cs typeface="Arial" charset="0"/>
                        </a:rPr>
                        <a:t>Gatunki dominujące</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l-PL" sz="1400" b="1" i="0" u="none" strike="noStrike" cap="none" normalizeH="0" baseline="0">
                          <a:ln>
                            <a:noFill/>
                          </a:ln>
                          <a:solidFill>
                            <a:srgbClr val="FFFFFF"/>
                          </a:solidFill>
                          <a:effectLst/>
                          <a:latin typeface="Arial" charset="0"/>
                          <a:cs typeface="Arial" charset="0"/>
                        </a:rPr>
                        <a:t>Pokrycie i struktura gatunkowa torfowców</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l-PL" sz="1400" b="1" i="0" u="none" strike="noStrike" cap="none" normalizeH="0" baseline="0" dirty="0">
                          <a:ln>
                            <a:noFill/>
                          </a:ln>
                          <a:solidFill>
                            <a:srgbClr val="FFFFFF"/>
                          </a:solidFill>
                          <a:effectLst/>
                          <a:latin typeface="Arial" charset="0"/>
                          <a:cs typeface="Arial" charset="0"/>
                        </a:rPr>
                        <a:t>Obce gatunki inwazyjne</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l-PL" sz="1400" b="1" i="0" u="none" strike="noStrike" cap="none" normalizeH="0" baseline="0">
                          <a:ln>
                            <a:noFill/>
                          </a:ln>
                          <a:solidFill>
                            <a:srgbClr val="FFFFFF"/>
                          </a:solidFill>
                          <a:effectLst/>
                          <a:latin typeface="Arial" charset="0"/>
                          <a:cs typeface="Arial" charset="0"/>
                        </a:rPr>
                        <a:t>Struktura powierzchni torfowiska (obecność kęp i dolinek)</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l-PL" sz="1400" b="1" i="0" u="none" strike="noStrike" cap="none" normalizeH="0" baseline="0">
                          <a:ln>
                            <a:noFill/>
                          </a:ln>
                          <a:solidFill>
                            <a:srgbClr val="FFFFFF"/>
                          </a:solidFill>
                          <a:effectLst/>
                          <a:latin typeface="Arial" charset="0"/>
                          <a:cs typeface="Arial" charset="0"/>
                        </a:rPr>
                        <a:t>Gatunki ekspansywne roślin zielnych</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l-PL" sz="1400" b="1" i="0" u="none" strike="noStrike" cap="none" normalizeH="0" baseline="0">
                          <a:ln>
                            <a:noFill/>
                          </a:ln>
                          <a:solidFill>
                            <a:srgbClr val="FFFFFF"/>
                          </a:solidFill>
                          <a:effectLst/>
                          <a:latin typeface="Arial" charset="0"/>
                          <a:cs typeface="Arial" charset="0"/>
                        </a:rPr>
                        <a:t>Obecność krzewów i podrostów drzew</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l-PL" sz="1400" b="1" i="0" u="none" strike="noStrike" cap="none" normalizeH="0" baseline="0">
                          <a:ln>
                            <a:noFill/>
                          </a:ln>
                          <a:solidFill>
                            <a:srgbClr val="FFFFFF"/>
                          </a:solidFill>
                          <a:effectLst/>
                          <a:latin typeface="Arial" charset="0"/>
                          <a:cs typeface="Arial" charset="0"/>
                        </a:rPr>
                        <a:t>Stopień uwodnienia</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l-PL" sz="1400" b="1" i="0" u="none" strike="noStrike" cap="none" normalizeH="0" baseline="0">
                          <a:ln>
                            <a:noFill/>
                          </a:ln>
                          <a:solidFill>
                            <a:srgbClr val="FFFFFF"/>
                          </a:solidFill>
                          <a:effectLst/>
                          <a:latin typeface="Arial" charset="0"/>
                          <a:cs typeface="Arial" charset="0"/>
                        </a:rPr>
                        <a:t>Pozyskanie torfu</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6075">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pl-PL" sz="1400" b="1" i="0" u="none" strike="noStrike" cap="none" normalizeH="0" baseline="0" dirty="0">
                          <a:ln>
                            <a:noFill/>
                          </a:ln>
                          <a:solidFill>
                            <a:srgbClr val="FFFFFF"/>
                          </a:solidFill>
                          <a:effectLst/>
                          <a:latin typeface="Arial" charset="0"/>
                          <a:cs typeface="Arial" charset="0"/>
                        </a:rPr>
                        <a:t>Melioracje odwadniające</a:t>
                      </a:r>
                    </a:p>
                  </a:txBody>
                  <a:tcPr marL="68572" marR="6857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23850" y="188913"/>
            <a:ext cx="8569325" cy="719137"/>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4000">
                <a:solidFill>
                  <a:schemeClr val="tx2"/>
                </a:solidFill>
                <a:latin typeface="Bookman Old Style" panose="02050604050505020204" pitchFamily="18" charset="0"/>
              </a:rPr>
              <a:t>Właściwy stan ochrony</a:t>
            </a:r>
          </a:p>
        </p:txBody>
      </p:sp>
      <p:pic>
        <p:nvPicPr>
          <p:cNvPr id="389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96975"/>
            <a:ext cx="79946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6" name="Group 9"/>
          <p:cNvGrpSpPr>
            <a:grpSpLocks/>
          </p:cNvGrpSpPr>
          <p:nvPr/>
        </p:nvGrpSpPr>
        <p:grpSpPr bwMode="auto">
          <a:xfrm>
            <a:off x="611188" y="3644900"/>
            <a:ext cx="7993062" cy="1831975"/>
            <a:chOff x="385" y="2296"/>
            <a:chExt cx="5035" cy="1154"/>
          </a:xfrm>
        </p:grpSpPr>
        <p:pic>
          <p:nvPicPr>
            <p:cNvPr id="389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2296"/>
              <a:ext cx="5035"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 y="2750"/>
              <a:ext cx="5035"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323850" y="188913"/>
            <a:ext cx="5861050" cy="461962"/>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400" b="1">
                <a:latin typeface="Bookman Old Style" panose="02050604050505020204" pitchFamily="18" charset="0"/>
              </a:rPr>
              <a:t>Sporządzanie PZO krok po kroku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323850" y="238125"/>
            <a:ext cx="6337300" cy="400050"/>
          </a:xfrm>
          <a:prstGeom prst="rect">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Bookman Old Style" panose="02050604050505020204" pitchFamily="18" charset="0"/>
              </a:rPr>
              <a:t>Krok po kroku: Ustalenie terenu objętego PZO</a:t>
            </a:r>
          </a:p>
        </p:txBody>
      </p:sp>
      <p:sp>
        <p:nvSpPr>
          <p:cNvPr id="43011" name="Text Box 4"/>
          <p:cNvSpPr txBox="1">
            <a:spLocks noChangeArrowheads="1"/>
          </p:cNvSpPr>
          <p:nvPr/>
        </p:nvSpPr>
        <p:spPr bwMode="auto">
          <a:xfrm>
            <a:off x="377825" y="908050"/>
            <a:ext cx="8228013" cy="4802188"/>
          </a:xfrm>
          <a:prstGeom prst="rect">
            <a:avLst/>
          </a:prstGeom>
          <a:solidFill>
            <a:schemeClr val="bg1">
              <a:alpha val="59999"/>
            </a:schemeClr>
          </a:solidFill>
          <a:ln>
            <a:noFill/>
          </a:ln>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pl-PL" altLang="pl-PL" sz="1800" dirty="0">
                <a:latin typeface="Bookman Old Style" panose="02050604050505020204" pitchFamily="18" charset="0"/>
              </a:rPr>
              <a:t>Polega na sprawdzeniu, czy zachodzą przesłanki  do nie obejmowania części obszaru  Natura 2000 PZO. </a:t>
            </a:r>
          </a:p>
          <a:p>
            <a:pPr eaLnBrk="1" hangingPunct="1">
              <a:spcBef>
                <a:spcPct val="0"/>
              </a:spcBef>
              <a:buFontTx/>
              <a:buNone/>
              <a:defRPr/>
            </a:pPr>
            <a:endParaRPr lang="pl-PL" altLang="pl-PL" sz="1800" dirty="0">
              <a:latin typeface="Bookman Old Style" panose="02050604050505020204" pitchFamily="18" charset="0"/>
            </a:endParaRPr>
          </a:p>
          <a:p>
            <a:pPr eaLnBrk="1" hangingPunct="1">
              <a:spcBef>
                <a:spcPct val="0"/>
              </a:spcBef>
              <a:buFontTx/>
              <a:buNone/>
              <a:defRPr/>
            </a:pPr>
            <a:r>
              <a:rPr lang="pl-PL" altLang="pl-PL" sz="1800" dirty="0">
                <a:latin typeface="Bookman Old Style" panose="02050604050505020204" pitchFamily="18" charset="0"/>
              </a:rPr>
              <a:t>Zgodnie z art. 28 ust. 11 ustawy, PZO nie sporządza się dla obszaru Natura 2000 lub jego części:</a:t>
            </a:r>
          </a:p>
          <a:p>
            <a:pPr eaLnBrk="1" hangingPunct="1">
              <a:spcBef>
                <a:spcPct val="0"/>
              </a:spcBef>
              <a:defRPr/>
            </a:pPr>
            <a:r>
              <a:rPr lang="pl-PL" altLang="pl-PL" sz="1800" dirty="0">
                <a:latin typeface="Bookman Old Style" panose="02050604050505020204" pitchFamily="18" charset="0"/>
              </a:rPr>
              <a:t>dla których ustanowiono plan ochrony Natura 2000; </a:t>
            </a:r>
          </a:p>
          <a:p>
            <a:pPr eaLnBrk="1" hangingPunct="1">
              <a:spcBef>
                <a:spcPct val="0"/>
              </a:spcBef>
              <a:defRPr/>
            </a:pPr>
            <a:r>
              <a:rPr lang="pl-PL" sz="1800" dirty="0">
                <a:solidFill>
                  <a:schemeClr val="accent3">
                    <a:lumMod val="50000"/>
                  </a:schemeClr>
                </a:solidFill>
                <a:latin typeface="Bookman Old Style" panose="02050604050505020204" pitchFamily="18" charset="0"/>
              </a:rPr>
              <a:t>pokrywającego się w całości lub w części z obszarem parku narodowego, rezerwatu przyrody lub parku krajobrazowego, dla których ustanowiono plan ochrony uwzględniający zakres, o którym mowa w ust. 10; </a:t>
            </a:r>
          </a:p>
          <a:p>
            <a:pPr eaLnBrk="1" hangingPunct="1">
              <a:spcBef>
                <a:spcPct val="0"/>
              </a:spcBef>
              <a:defRPr/>
            </a:pPr>
            <a:r>
              <a:rPr lang="pl-PL" sz="1800" dirty="0">
                <a:solidFill>
                  <a:schemeClr val="accent3">
                    <a:lumMod val="50000"/>
                  </a:schemeClr>
                </a:solidFill>
                <a:latin typeface="Bookman Old Style" panose="02050604050505020204" pitchFamily="18" charset="0"/>
              </a:rPr>
              <a:t>pokrywającego się w całości lub w części z obszarem parku narodowego lub rezerwatu przyrody, dla których ustanowiono zadania ochronne uwzględniające zakres, o którym mowa w ust. 10</a:t>
            </a:r>
            <a:r>
              <a:rPr lang="pl-PL" sz="1800" dirty="0">
                <a:latin typeface="Bookman Old Style" panose="02050604050505020204" pitchFamily="18" charset="0"/>
              </a:rPr>
              <a:t>;</a:t>
            </a:r>
          </a:p>
          <a:p>
            <a:pPr eaLnBrk="1" hangingPunct="1">
              <a:spcBef>
                <a:spcPct val="0"/>
              </a:spcBef>
              <a:defRPr/>
            </a:pPr>
            <a:r>
              <a:rPr lang="pl-PL" sz="1800" dirty="0">
                <a:latin typeface="Bookman Old Style" panose="02050604050505020204" pitchFamily="18" charset="0"/>
              </a:rPr>
              <a:t>pokrywającego się w całości lub w części z obszarem będącym w zarządzie nadleśnictwa, dla którego ustanowiony plan urządzenia lasu uwzględnia zakres, o którym mowa w ust. 10;</a:t>
            </a:r>
          </a:p>
          <a:p>
            <a:pPr eaLnBrk="1" hangingPunct="1">
              <a:spcBef>
                <a:spcPct val="0"/>
              </a:spcBef>
              <a:defRPr/>
            </a:pPr>
            <a:r>
              <a:rPr lang="pl-PL" altLang="pl-PL" sz="1800" dirty="0">
                <a:solidFill>
                  <a:schemeClr val="accent3">
                    <a:lumMod val="50000"/>
                  </a:schemeClr>
                </a:solidFill>
                <a:latin typeface="Bookman Old Style" panose="02050604050505020204" pitchFamily="18" charset="0"/>
              </a:rPr>
              <a:t>znajdującego się w obszarach morskich. </a:t>
            </a:r>
          </a:p>
        </p:txBody>
      </p:sp>
      <p:sp>
        <p:nvSpPr>
          <p:cNvPr id="40964" name="Text Box 5"/>
          <p:cNvSpPr txBox="1">
            <a:spLocks noChangeArrowheads="1"/>
          </p:cNvSpPr>
          <p:nvPr/>
        </p:nvSpPr>
        <p:spPr bwMode="auto">
          <a:xfrm>
            <a:off x="3924300" y="5697538"/>
            <a:ext cx="4681538" cy="1069975"/>
          </a:xfrm>
          <a:prstGeom prst="rect">
            <a:avLst/>
          </a:prstGeom>
          <a:solidFill>
            <a:schemeClr val="bg1">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b="1">
                <a:solidFill>
                  <a:srgbClr val="FF0000"/>
                </a:solidFill>
                <a:latin typeface="Bookman Old Style" panose="02050604050505020204" pitchFamily="18" charset="0"/>
              </a:rPr>
              <a:t>Decyduje nie sam fakt istnienia planu ochrony dla krajowej formy, ale zawarcie w nim zakresu PZO Natura 2000 (zakres z art. 28 ust. 10 ustawy)</a:t>
            </a:r>
            <a:r>
              <a:rPr lang="pl-PL" altLang="pl-PL" sz="1400">
                <a:solidFill>
                  <a:srgbClr val="FF0000"/>
                </a:solidFill>
                <a:latin typeface="Bookman Old Style" panose="02050604050505020204" pitchFamily="18" charset="0"/>
              </a:rPr>
              <a:t> </a:t>
            </a:r>
            <a:r>
              <a:rPr lang="pl-PL" altLang="pl-PL" sz="1400">
                <a:solidFill>
                  <a:srgbClr val="0033CC"/>
                </a:solidFill>
                <a:latin typeface="Bookman Old Style" panose="02050604050505020204" pitchFamily="18"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323850" y="260350"/>
            <a:ext cx="7716838" cy="400050"/>
          </a:xfrm>
          <a:prstGeom prst="rect">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Bookman Old Style" panose="02050604050505020204" pitchFamily="18" charset="0"/>
              </a:rPr>
              <a:t>Krok po kroku:</a:t>
            </a:r>
            <a:r>
              <a:rPr lang="pl-PL" altLang="pl-PL" sz="2000" i="1">
                <a:latin typeface="Bookman Old Style" panose="02050604050505020204" pitchFamily="18" charset="0"/>
              </a:rPr>
              <a:t> </a:t>
            </a:r>
            <a:r>
              <a:rPr lang="pl-PL" altLang="pl-PL" sz="2000" b="1">
                <a:latin typeface="Bookman Old Style" panose="02050604050505020204" pitchFamily="18" charset="0"/>
              </a:rPr>
              <a:t>Wstępne ustalenie przedmiotów ochrony</a:t>
            </a:r>
          </a:p>
        </p:txBody>
      </p:sp>
      <p:sp>
        <p:nvSpPr>
          <p:cNvPr id="41987" name="Text Box 4"/>
          <p:cNvSpPr txBox="1">
            <a:spLocks noChangeArrowheads="1"/>
          </p:cNvSpPr>
          <p:nvPr/>
        </p:nvSpPr>
        <p:spPr bwMode="auto">
          <a:xfrm>
            <a:off x="539750" y="1052513"/>
            <a:ext cx="8064500" cy="46228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pl-PL" altLang="pl-PL">
                <a:latin typeface="Bookman Old Style" panose="02050604050505020204" pitchFamily="18" charset="0"/>
              </a:rPr>
              <a:t>Gatunki / siedliska przyrodnicze z ocenami A, B, C ze Standardowego Formularza Danych obszaru</a:t>
            </a:r>
          </a:p>
          <a:p>
            <a:pPr eaLnBrk="1" hangingPunct="1">
              <a:spcBef>
                <a:spcPct val="30000"/>
              </a:spcBef>
            </a:pPr>
            <a:r>
              <a:rPr lang="pl-PL" altLang="pl-PL">
                <a:latin typeface="Bookman Old Style" panose="02050604050505020204" pitchFamily="18" charset="0"/>
              </a:rPr>
              <a:t>	</a:t>
            </a:r>
            <a:r>
              <a:rPr lang="pl-PL" altLang="pl-PL" sz="3600">
                <a:latin typeface="Bookman Old Style" panose="02050604050505020204" pitchFamily="18" charset="0"/>
              </a:rPr>
              <a:t>+ </a:t>
            </a:r>
          </a:p>
          <a:p>
            <a:pPr eaLnBrk="1" hangingPunct="1">
              <a:spcBef>
                <a:spcPct val="30000"/>
              </a:spcBef>
            </a:pPr>
            <a:r>
              <a:rPr lang="pl-PL" altLang="pl-PL">
                <a:latin typeface="Bookman Old Style" panose="02050604050505020204" pitchFamily="18" charset="0"/>
              </a:rPr>
              <a:t>Gatunki i siedliska przyrodnicze nowo znalezione, dla których obszar ma istotne znaczenie (które powinny być wpisane do SDF z oceną A, B lub C)</a:t>
            </a:r>
          </a:p>
          <a:p>
            <a:pPr eaLnBrk="1" hangingPunct="1">
              <a:spcBef>
                <a:spcPct val="30000"/>
              </a:spcBef>
            </a:pPr>
            <a:r>
              <a:rPr lang="pl-PL" altLang="pl-PL">
                <a:latin typeface="Bookman Old Style" panose="02050604050505020204" pitchFamily="18" charset="0"/>
              </a:rPr>
              <a:t>	</a:t>
            </a:r>
            <a:r>
              <a:rPr lang="pl-PL" altLang="pl-PL" sz="3600">
                <a:latin typeface="Bookman Old Style" panose="02050604050505020204" pitchFamily="18" charset="0"/>
              </a:rPr>
              <a:t>-</a:t>
            </a:r>
          </a:p>
          <a:p>
            <a:pPr eaLnBrk="1" hangingPunct="1">
              <a:spcBef>
                <a:spcPct val="30000"/>
              </a:spcBef>
            </a:pPr>
            <a:r>
              <a:rPr lang="pl-PL" altLang="pl-PL">
                <a:latin typeface="Bookman Old Style" panose="02050604050505020204" pitchFamily="18" charset="0"/>
              </a:rPr>
              <a:t>Gatunki / siedliska przyrodnicze, wpisane w SDF w wyniku błędu</a:t>
            </a:r>
          </a:p>
          <a:p>
            <a:pPr eaLnBrk="1" hangingPunct="1"/>
            <a:r>
              <a:rPr lang="pl-PL" altLang="pl-PL" sz="1400">
                <a:latin typeface="Bookman Old Style" panose="02050604050505020204" pitchFamily="18" charset="0"/>
              </a:rPr>
              <a:t>(jednak nie można wykreślać gatunków/ siedlisk zanikłych po 1.05.2004 wskutek braku właściwej ochrony)</a:t>
            </a:r>
          </a:p>
          <a:p>
            <a:pPr eaLnBrk="1" hangingPunct="1"/>
            <a:r>
              <a:rPr lang="pl-PL" altLang="pl-PL" sz="1400">
                <a:latin typeface="Bookman Old Style" panose="02050604050505020204" pitchFamily="18" charset="0"/>
              </a:rPr>
              <a:t>	</a:t>
            </a:r>
            <a:r>
              <a:rPr lang="pl-PL" altLang="pl-PL" sz="3600">
                <a:latin typeface="Bookman Old Style" panose="02050604050505020204" pitchFamily="18" charset="0"/>
              </a:rPr>
              <a:t>=</a:t>
            </a:r>
          </a:p>
          <a:p>
            <a:pPr eaLnBrk="1" hangingPunct="1"/>
            <a:r>
              <a:rPr lang="pl-PL" altLang="pl-PL" b="1">
                <a:latin typeface="Bookman Old Style" panose="02050604050505020204" pitchFamily="18" charset="0"/>
              </a:rPr>
              <a:t>Przedmioty ochrony obszaru</a:t>
            </a:r>
            <a:r>
              <a:rPr lang="pl-PL" altLang="pl-PL">
                <a:latin typeface="Bookman Old Style" panose="02050604050505020204" pitchFamily="18" charset="0"/>
              </a:rPr>
              <a:t>  </a:t>
            </a:r>
          </a:p>
        </p:txBody>
      </p:sp>
      <p:sp>
        <p:nvSpPr>
          <p:cNvPr id="41988" name="Text Box 5"/>
          <p:cNvSpPr txBox="1">
            <a:spLocks noChangeArrowheads="1"/>
          </p:cNvSpPr>
          <p:nvPr/>
        </p:nvSpPr>
        <p:spPr bwMode="auto">
          <a:xfrm>
            <a:off x="3851275" y="5661025"/>
            <a:ext cx="4845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b="1">
                <a:solidFill>
                  <a:srgbClr val="FF0000"/>
                </a:solidFill>
                <a:latin typeface="Bookman Old Style" panose="02050604050505020204" pitchFamily="18" charset="0"/>
              </a:rPr>
              <a:t>Lista przedmiotów ochrony może ulec zmianie w toku terenowych prac nad planem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ytuł 1"/>
          <p:cNvSpPr>
            <a:spLocks noGrp="1"/>
          </p:cNvSpPr>
          <p:nvPr>
            <p:ph type="title"/>
          </p:nvPr>
        </p:nvSpPr>
        <p:spPr>
          <a:xfrm>
            <a:off x="457200" y="485775"/>
            <a:ext cx="8229600" cy="1143000"/>
          </a:xfrm>
          <a:solidFill>
            <a:srgbClr val="FFFFFF"/>
          </a:solidFill>
        </p:spPr>
        <p:txBody>
          <a:bodyPr/>
          <a:lstStyle/>
          <a:p>
            <a:r>
              <a:rPr lang="pl-PL" altLang="pl-PL" smtClean="0"/>
              <a:t>Ostoja Masłowiczki PLH220062</a:t>
            </a:r>
          </a:p>
        </p:txBody>
      </p:sp>
      <p:sp>
        <p:nvSpPr>
          <p:cNvPr id="15363" name="Symbol zastępczy zawartości 2"/>
          <p:cNvSpPr>
            <a:spLocks noGrp="1"/>
          </p:cNvSpPr>
          <p:nvPr>
            <p:ph idx="1"/>
          </p:nvPr>
        </p:nvSpPr>
        <p:spPr>
          <a:xfrm>
            <a:off x="468313" y="2205038"/>
            <a:ext cx="8229600" cy="1368425"/>
          </a:xfrm>
          <a:solidFill>
            <a:srgbClr val="FFFFFF"/>
          </a:solidFill>
        </p:spPr>
        <p:txBody>
          <a:bodyPr/>
          <a:lstStyle/>
          <a:p>
            <a:pPr hangingPunct="1"/>
            <a:r>
              <a:rPr lang="pl-PL" altLang="pl-PL" sz="1100" smtClean="0"/>
              <a:t>Obszar obejmuje fragment morenowego krajobrazu Pojezierza Bytowskiego - tworzy go mozaika leśnych zbiorowisk zastępczych, buczyn , grądów, brzezin bagiennych, borów bagiennych , torfowisk przejściowych i jezior eu- lub dystroficznych. </a:t>
            </a:r>
          </a:p>
          <a:p>
            <a:pPr hangingPunct="1"/>
            <a:r>
              <a:rPr lang="pl-PL" altLang="pl-PL" sz="1100" smtClean="0"/>
              <a:t>Teren słabo zasiedlony, miejscami trudno dostępny. Jeziora Naleton, znajdujące się we wschodniej części obszaru, były dawniej uznawane za źródła Wieprzy. Półenklawę wcinającą się we wschodnią część obszaru tworzy wieś Masłowiczki, mająca charakter rozległych terenów polno-łąkowych z bardzo rozproszoną zabudową - jest to jedna z najbardziej rozległych wsi ziemi bytowskiej. Powstała w połowie XVIII wieku w okresie tzw. kolonizacji fryderycjańskiej na terenie dawnej puszczy. Z Masłowiczek nad jezioro Krumer poprowadzono przez obszar ścieżkę turystyczno-przyrodniczą "Zbójecki Szlak".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23850" y="260350"/>
            <a:ext cx="8189913" cy="461963"/>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400" b="1">
                <a:latin typeface="Bookman Old Style" panose="02050604050505020204" pitchFamily="18" charset="0"/>
              </a:rPr>
              <a:t>Krok po kroku:</a:t>
            </a:r>
            <a:r>
              <a:rPr lang="pl-PL" altLang="pl-PL" sz="2400" b="1" i="1">
                <a:latin typeface="Bookman Old Style" panose="02050604050505020204" pitchFamily="18" charset="0"/>
              </a:rPr>
              <a:t> </a:t>
            </a:r>
            <a:r>
              <a:rPr lang="pl-PL" altLang="pl-PL" sz="2400" b="1">
                <a:latin typeface="Bookman Old Style" panose="02050604050505020204" pitchFamily="18" charset="0"/>
              </a:rPr>
              <a:t>podanie do publicznej wiadomości</a:t>
            </a:r>
          </a:p>
        </p:txBody>
      </p:sp>
      <p:sp>
        <p:nvSpPr>
          <p:cNvPr id="43011" name="Text Box 6"/>
          <p:cNvSpPr txBox="1">
            <a:spLocks noChangeArrowheads="1"/>
          </p:cNvSpPr>
          <p:nvPr/>
        </p:nvSpPr>
        <p:spPr bwMode="auto">
          <a:xfrm>
            <a:off x="971550" y="2997200"/>
            <a:ext cx="7993063" cy="364648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pl-PL" altLang="pl-PL" sz="1400">
                <a:solidFill>
                  <a:srgbClr val="0033CC"/>
                </a:solidFill>
                <a:latin typeface="Bookman Old Style" panose="02050604050505020204" pitchFamily="18" charset="0"/>
              </a:rPr>
              <a:t>Założenia obejmują:</a:t>
            </a:r>
          </a:p>
          <a:p>
            <a:pPr eaLnBrk="1" hangingPunct="1">
              <a:spcBef>
                <a:spcPct val="30000"/>
              </a:spcBef>
              <a:buFontTx/>
              <a:buChar char="•"/>
            </a:pPr>
            <a:r>
              <a:rPr lang="pl-PL" altLang="pl-PL" sz="1400">
                <a:solidFill>
                  <a:srgbClr val="0033CC"/>
                </a:solidFill>
                <a:latin typeface="Bookman Old Style" panose="02050604050505020204" pitchFamily="18" charset="0"/>
              </a:rPr>
              <a:t> zwięzły opis obszaru Natura 2000 w języku niespecjalistycznym,</a:t>
            </a:r>
          </a:p>
          <a:p>
            <a:pPr eaLnBrk="1" hangingPunct="1">
              <a:spcBef>
                <a:spcPct val="30000"/>
              </a:spcBef>
              <a:buFontTx/>
              <a:buChar char="•"/>
            </a:pPr>
            <a:r>
              <a:rPr lang="pl-PL" altLang="pl-PL" sz="1400">
                <a:solidFill>
                  <a:srgbClr val="0033CC"/>
                </a:solidFill>
                <a:latin typeface="Bookman Old Style" panose="02050604050505020204" pitchFamily="18" charset="0"/>
              </a:rPr>
              <a:t> wskazanie przedmiotów ochrony obszaru (wynik weryfikacji przedmiotów ochrony), z zastrzeżeniem że ich lista może ulec weryfikacji w toku prac, </a:t>
            </a:r>
          </a:p>
          <a:p>
            <a:pPr eaLnBrk="1" hangingPunct="1">
              <a:spcBef>
                <a:spcPct val="30000"/>
              </a:spcBef>
              <a:buFontTx/>
              <a:buChar char="•"/>
            </a:pPr>
            <a:r>
              <a:rPr lang="pl-PL" altLang="pl-PL" sz="1400">
                <a:solidFill>
                  <a:srgbClr val="0033CC"/>
                </a:solidFill>
                <a:latin typeface="Bookman Old Style" panose="02050604050505020204" pitchFamily="18" charset="0"/>
              </a:rPr>
              <a:t> w razie potrzeby, określenie jakie części obszaru nie są objęte planowaniem (wynik weryfikacji zakresu przestrzennego).</a:t>
            </a:r>
          </a:p>
          <a:p>
            <a:pPr eaLnBrk="1" hangingPunct="1">
              <a:spcBef>
                <a:spcPct val="30000"/>
              </a:spcBef>
              <a:buFontTx/>
              <a:buChar char="•"/>
            </a:pPr>
            <a:r>
              <a:rPr lang="pl-PL" altLang="pl-PL" sz="1400">
                <a:solidFill>
                  <a:srgbClr val="0033CC"/>
                </a:solidFill>
                <a:latin typeface="Bookman Old Style" panose="02050604050505020204" pitchFamily="18" charset="0"/>
              </a:rPr>
              <a:t> informację, czym jest PZO dla obszaru Natura 2000, na jakiej podstawie prawnej jest sporządzany, w jaki sposób będzie procedowany i jakie będzie wywoływał skutki,</a:t>
            </a:r>
          </a:p>
          <a:p>
            <a:pPr eaLnBrk="1" hangingPunct="1">
              <a:spcBef>
                <a:spcPct val="30000"/>
              </a:spcBef>
              <a:buFontTx/>
              <a:buChar char="•"/>
            </a:pPr>
            <a:r>
              <a:rPr lang="pl-PL" altLang="pl-PL" sz="1400">
                <a:solidFill>
                  <a:srgbClr val="0033CC"/>
                </a:solidFill>
                <a:latin typeface="Bookman Old Style" panose="02050604050505020204" pitchFamily="18" charset="0"/>
              </a:rPr>
              <a:t> informację, że będzie możliwe zapoznawanie się z bieżącym stanem prac nad projektem PZO,  ze zgromadzonymi w ramach tych prac materiałami oraz z projektem planu; że istnieje możliwość zgłaszania do tych materiałów uwag i wniosków; że będą organizowane spotkania dyskusyjne z udziałem przedstawicieli zainteresowanych osób i podmiotów prowadzących działalność w obrębie siedlisk przyrodniczych i siedlisk gatunków, dla których wyznaczono obszar Natura 2000, albo dyskusja publiczna</a:t>
            </a:r>
          </a:p>
        </p:txBody>
      </p:sp>
      <p:sp>
        <p:nvSpPr>
          <p:cNvPr id="43012" name="Text Box 6"/>
          <p:cNvSpPr txBox="1">
            <a:spLocks noChangeArrowheads="1"/>
          </p:cNvSpPr>
          <p:nvPr/>
        </p:nvSpPr>
        <p:spPr bwMode="auto">
          <a:xfrm>
            <a:off x="250825" y="1031875"/>
            <a:ext cx="8713788" cy="1816100"/>
          </a:xfrm>
          <a:prstGeom prst="rect">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latin typeface="Bookman Old Style" panose="02050604050505020204" pitchFamily="18" charset="0"/>
              </a:rPr>
              <a:t>Sprawujący nadzór nad obszarem</a:t>
            </a:r>
          </a:p>
          <a:p>
            <a:pPr eaLnBrk="1" hangingPunct="1">
              <a:buFontTx/>
              <a:buChar char="-"/>
            </a:pPr>
            <a:r>
              <a:rPr lang="pl-PL" altLang="pl-PL" sz="1600">
                <a:latin typeface="Bookman Old Style" panose="02050604050505020204" pitchFamily="18" charset="0"/>
              </a:rPr>
              <a:t> ogłasza o przystąpieniu do sporządzenia PZO na stornie Biuletynu Informacji Publicznej Urzędu,</a:t>
            </a:r>
          </a:p>
          <a:p>
            <a:pPr eaLnBrk="1" hangingPunct="1"/>
            <a:r>
              <a:rPr lang="pl-PL" altLang="pl-PL" sz="1600">
                <a:latin typeface="Bookman Old Style" panose="02050604050505020204" pitchFamily="18" charset="0"/>
              </a:rPr>
              <a:t>a także w sposób zwyczajowo przyjęty w swojej siedzibie, w prasie o odpowiednim zasięgu </a:t>
            </a:r>
          </a:p>
          <a:p>
            <a:pPr eaLnBrk="1" hangingPunct="1"/>
            <a:r>
              <a:rPr lang="pl-PL" altLang="pl-PL" sz="1600">
                <a:latin typeface="Bookman Old Style" panose="02050604050505020204" pitchFamily="18" charset="0"/>
              </a:rPr>
              <a:t>założenia do sporządzenia PZO,</a:t>
            </a:r>
          </a:p>
          <a:p>
            <a:pPr eaLnBrk="1" hangingPunct="1"/>
            <a:r>
              <a:rPr lang="pl-PL" altLang="pl-PL" sz="1600">
                <a:latin typeface="Bookman Old Style" panose="02050604050505020204" pitchFamily="18" charset="0"/>
              </a:rPr>
              <a:t>- Wskazane jest dodatkowo bezpośrednie powiadomienie zainteresowanych stron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23850" y="238125"/>
            <a:ext cx="5975350" cy="40005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Bookman Old Style" panose="02050604050505020204" pitchFamily="18" charset="0"/>
              </a:rPr>
              <a:t>Krok po kroku:</a:t>
            </a:r>
            <a:r>
              <a:rPr lang="pl-PL" altLang="pl-PL" sz="2000">
                <a:latin typeface="Bookman Old Style" panose="02050604050505020204" pitchFamily="18" charset="0"/>
              </a:rPr>
              <a:t> </a:t>
            </a:r>
            <a:r>
              <a:rPr lang="pl-PL" altLang="pl-PL" sz="2000" b="1">
                <a:latin typeface="Bookman Old Style" panose="02050604050505020204" pitchFamily="18" charset="0"/>
              </a:rPr>
              <a:t>Zespół Lokalnej Współpracy</a:t>
            </a:r>
          </a:p>
        </p:txBody>
      </p:sp>
      <p:sp>
        <p:nvSpPr>
          <p:cNvPr id="44035" name="Text Box 5"/>
          <p:cNvSpPr txBox="1">
            <a:spLocks noChangeArrowheads="1"/>
          </p:cNvSpPr>
          <p:nvPr/>
        </p:nvSpPr>
        <p:spPr bwMode="auto">
          <a:xfrm>
            <a:off x="323850" y="908050"/>
            <a:ext cx="8351838" cy="37592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latin typeface="Bookman Old Style" panose="02050604050505020204" pitchFamily="18" charset="0"/>
              </a:rPr>
              <a:t>Zespół Lokalnej Współpracy bierze udział w opracowaniu projektu Planu i skompletowaniu jego dokumentacji podczas cyklu spotkań dyskusyjnych zorganizowanych przez RDOŚ w Gdańsku</a:t>
            </a:r>
          </a:p>
          <a:p>
            <a:pPr eaLnBrk="1" hangingPunct="1"/>
            <a:endParaRPr lang="pl-PL" altLang="pl-PL" sz="1600">
              <a:latin typeface="Bookman Old Style" panose="02050604050505020204" pitchFamily="18" charset="0"/>
            </a:endParaRPr>
          </a:p>
          <a:p>
            <a:pPr eaLnBrk="1" hangingPunct="1"/>
            <a:r>
              <a:rPr lang="pl-PL" altLang="pl-PL" sz="1600">
                <a:latin typeface="Bookman Old Style" panose="02050604050505020204" pitchFamily="18" charset="0"/>
              </a:rPr>
              <a:t>Należy zapewnić udział:</a:t>
            </a:r>
          </a:p>
          <a:p>
            <a:pPr eaLnBrk="1" hangingPunct="1">
              <a:buFontTx/>
              <a:buChar char="•"/>
            </a:pPr>
            <a:r>
              <a:rPr lang="pl-PL" altLang="pl-PL" sz="1600">
                <a:latin typeface="Bookman Old Style" panose="02050604050505020204" pitchFamily="18" charset="0"/>
              </a:rPr>
              <a:t> przedstawiciela instytucji sprawującej nadzór nad obszarem,   </a:t>
            </a:r>
          </a:p>
          <a:p>
            <a:pPr eaLnBrk="1" hangingPunct="1">
              <a:buFontTx/>
              <a:buChar char="•"/>
            </a:pPr>
            <a:r>
              <a:rPr lang="pl-PL" altLang="pl-PL" sz="1600">
                <a:latin typeface="Bookman Old Style" panose="02050604050505020204" pitchFamily="18" charset="0"/>
              </a:rPr>
              <a:t> przedstawicieli zainteresowanych osób i podmiotów prowadzących działalność w obrębie siedlisk przyrodniczych i siedlisk gatunków, dla których wyznaczono obszar Natura 2000,</a:t>
            </a:r>
          </a:p>
          <a:p>
            <a:pPr eaLnBrk="1" hangingPunct="1">
              <a:buFontTx/>
              <a:buChar char="•"/>
            </a:pPr>
            <a:r>
              <a:rPr lang="pl-PL" altLang="pl-PL" sz="1600">
                <a:latin typeface="Bookman Old Style" panose="02050604050505020204" pitchFamily="18" charset="0"/>
              </a:rPr>
              <a:t> ekspertów przyrodników - specjalistów od siedlisk przyrodniczych i gatunków, dla których wyznaczono obszar Natura 2000,</a:t>
            </a:r>
          </a:p>
          <a:p>
            <a:pPr eaLnBrk="1" hangingPunct="1">
              <a:buFontTx/>
              <a:buChar char="•"/>
            </a:pPr>
            <a:r>
              <a:rPr lang="pl-PL" altLang="pl-PL" sz="1600">
                <a:latin typeface="Bookman Old Style" panose="02050604050505020204" pitchFamily="18" charset="0"/>
              </a:rPr>
              <a:t> w razie potrzeby - profesjonalnego moderatora/negocjatora,</a:t>
            </a:r>
          </a:p>
          <a:p>
            <a:pPr eaLnBrk="1" hangingPunct="1">
              <a:buFontTx/>
              <a:buChar char="•"/>
            </a:pPr>
            <a:r>
              <a:rPr lang="pl-PL" altLang="pl-PL" sz="1600">
                <a:latin typeface="Bookman Old Style" panose="02050604050505020204" pitchFamily="18" charset="0"/>
              </a:rPr>
              <a:t> organizatora procesu planistycznego</a:t>
            </a:r>
          </a:p>
          <a:p>
            <a:pPr eaLnBrk="1" hangingPunct="1"/>
            <a:endParaRPr lang="pl-PL" altLang="pl-PL" sz="1600">
              <a:latin typeface="Bookman Old Style" panose="02050604050505020204" pitchFamily="18" charset="0"/>
            </a:endParaRPr>
          </a:p>
          <a:p>
            <a:pPr eaLnBrk="1" hangingPunct="1">
              <a:buFontTx/>
              <a:buChar char="•"/>
            </a:pPr>
            <a:endParaRPr lang="pl-PL" altLang="pl-PL" sz="1600">
              <a:latin typeface="Bookman Old Style" panose="02050604050505020204" pitchFamily="18" charset="0"/>
            </a:endParaRPr>
          </a:p>
        </p:txBody>
      </p:sp>
      <p:pic>
        <p:nvPicPr>
          <p:cNvPr id="44036" name="Picture 6" descr="n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4005263"/>
            <a:ext cx="3246438" cy="2447925"/>
          </a:xfrm>
          <a:prstGeom prst="rect">
            <a:avLst/>
          </a:prstGeom>
          <a:solidFill>
            <a:schemeClr val="bg1"/>
          </a:solidFill>
          <a:ln w="57150">
            <a:solidFill>
              <a:schemeClr val="bg1"/>
            </a:solidFill>
            <a:miter lim="800000"/>
            <a:headEnd/>
            <a:tailEnd/>
          </a:ln>
        </p:spPr>
      </p:pic>
      <p:sp>
        <p:nvSpPr>
          <p:cNvPr id="44037" name="Text Box 7"/>
          <p:cNvSpPr txBox="1">
            <a:spLocks noChangeArrowheads="1"/>
          </p:cNvSpPr>
          <p:nvPr/>
        </p:nvSpPr>
        <p:spPr bwMode="auto">
          <a:xfrm>
            <a:off x="395288" y="4724400"/>
            <a:ext cx="4845050" cy="18161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latin typeface="Bookman Old Style" panose="02050604050505020204" pitchFamily="18" charset="0"/>
              </a:rPr>
              <a:t>Struktura i wielkość Zespołu zależy do specyfiki danego obszaru Natura 2000, jego skład nie powinien przekraczać liczby 30 osób. W przypadku rozległego obszaru należy rozważyć zasadność utworzenia Zespołu składającego się z pracujących równolegle grup obszarowych bądź tematycznych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23850" y="260350"/>
            <a:ext cx="5975350" cy="40005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Bookman Old Style" panose="02050604050505020204" pitchFamily="18" charset="0"/>
              </a:rPr>
              <a:t>Krok po kroku:</a:t>
            </a:r>
            <a:r>
              <a:rPr lang="pl-PL" altLang="pl-PL" sz="2000">
                <a:latin typeface="Bookman Old Style" panose="02050604050505020204" pitchFamily="18" charset="0"/>
              </a:rPr>
              <a:t> </a:t>
            </a:r>
            <a:r>
              <a:rPr lang="pl-PL" altLang="pl-PL" sz="2000" b="1">
                <a:latin typeface="Bookman Old Style" panose="02050604050505020204" pitchFamily="18" charset="0"/>
              </a:rPr>
              <a:t>Zespół Lokalnej Współpracy</a:t>
            </a:r>
          </a:p>
        </p:txBody>
      </p:sp>
      <p:sp>
        <p:nvSpPr>
          <p:cNvPr id="45059" name="Text Box 3"/>
          <p:cNvSpPr txBox="1">
            <a:spLocks noChangeArrowheads="1"/>
          </p:cNvSpPr>
          <p:nvPr/>
        </p:nvSpPr>
        <p:spPr bwMode="auto">
          <a:xfrm>
            <a:off x="323850" y="908050"/>
            <a:ext cx="8351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sz="1600">
              <a:latin typeface="Trebuchet MS" panose="020B0603020202020204" pitchFamily="34" charset="0"/>
            </a:endParaRPr>
          </a:p>
          <a:p>
            <a:pPr eaLnBrk="1" hangingPunct="1">
              <a:buFontTx/>
              <a:buChar char="•"/>
            </a:pPr>
            <a:endParaRPr lang="pl-PL" altLang="pl-PL" sz="1600">
              <a:latin typeface="Trebuchet MS" panose="020B0603020202020204" pitchFamily="34" charset="0"/>
            </a:endParaRPr>
          </a:p>
        </p:txBody>
      </p:sp>
      <p:sp>
        <p:nvSpPr>
          <p:cNvPr id="45060" name="Text Box 6"/>
          <p:cNvSpPr txBox="1">
            <a:spLocks noChangeArrowheads="1"/>
          </p:cNvSpPr>
          <p:nvPr/>
        </p:nvSpPr>
        <p:spPr bwMode="auto">
          <a:xfrm>
            <a:off x="323850" y="5805488"/>
            <a:ext cx="4248150" cy="58102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1600">
                <a:latin typeface="Bookman Old Style" panose="02050604050505020204" pitchFamily="18" charset="0"/>
              </a:rPr>
              <a:t>Udział dobrych ekspertów jest niezbędny do dobrego planowania </a:t>
            </a:r>
          </a:p>
        </p:txBody>
      </p:sp>
      <p:pic>
        <p:nvPicPr>
          <p:cNvPr id="4506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860800"/>
            <a:ext cx="3938587" cy="2598738"/>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506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908050"/>
            <a:ext cx="3971925" cy="2789238"/>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506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981075"/>
            <a:ext cx="3857625" cy="475297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23850" y="238125"/>
            <a:ext cx="5864225" cy="3968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Trebuchet MS" panose="020B0603020202020204" pitchFamily="34" charset="0"/>
              </a:rPr>
              <a:t>Krok po kroku:</a:t>
            </a:r>
            <a:r>
              <a:rPr lang="pl-PL" altLang="pl-PL" sz="2000" b="1" i="1">
                <a:latin typeface="Trebuchet MS" panose="020B0603020202020204" pitchFamily="34" charset="0"/>
              </a:rPr>
              <a:t> </a:t>
            </a:r>
            <a:r>
              <a:rPr lang="pl-PL" altLang="pl-PL" sz="2000" b="1">
                <a:latin typeface="Trebuchet MS" panose="020B0603020202020204" pitchFamily="34" charset="0"/>
              </a:rPr>
              <a:t>opis granic obszaru Natura 2000</a:t>
            </a:r>
          </a:p>
        </p:txBody>
      </p:sp>
      <p:sp>
        <p:nvSpPr>
          <p:cNvPr id="46083" name="Text Box 5"/>
          <p:cNvSpPr txBox="1">
            <a:spLocks noChangeArrowheads="1"/>
          </p:cNvSpPr>
          <p:nvPr/>
        </p:nvSpPr>
        <p:spPr bwMode="auto">
          <a:xfrm>
            <a:off x="395288" y="1196975"/>
            <a:ext cx="8301037" cy="13239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latin typeface="Bookman Old Style" panose="02050604050505020204" pitchFamily="18" charset="0"/>
              </a:rPr>
              <a:t>Opisem granic obszaru Natura 2000 jest wektorowa warstwa informacyjna (tzw. „shp”), </a:t>
            </a:r>
          </a:p>
          <a:p>
            <a:pPr eaLnBrk="1" hangingPunct="1">
              <a:buFontTx/>
              <a:buChar char="-"/>
            </a:pPr>
            <a:r>
              <a:rPr lang="pl-PL" altLang="pl-PL" sz="1600">
                <a:latin typeface="Bookman Old Style" panose="02050604050505020204" pitchFamily="18" charset="0"/>
              </a:rPr>
              <a:t> przyjmuje się w tej formie, w jakiej została zgłoszona do Komisji Europejskej.</a:t>
            </a:r>
          </a:p>
          <a:p>
            <a:pPr eaLnBrk="1" hangingPunct="1">
              <a:buFontTx/>
              <a:buChar char="-"/>
            </a:pPr>
            <a:endParaRPr lang="pl-PL" altLang="pl-PL" sz="1600">
              <a:latin typeface="Bookman Old Style" panose="02050604050505020204" pitchFamily="18" charset="0"/>
            </a:endParaRPr>
          </a:p>
          <a:p>
            <a:pPr eaLnBrk="1" hangingPunct="1"/>
            <a:r>
              <a:rPr lang="pl-PL" altLang="pl-PL" sz="1600">
                <a:latin typeface="Bookman Old Style" panose="02050604050505020204" pitchFamily="18" charset="0"/>
              </a:rPr>
              <a:t>W zasadzie nie przewiduje się prac nad granicami obszaru.</a:t>
            </a:r>
          </a:p>
        </p:txBody>
      </p:sp>
      <p:sp>
        <p:nvSpPr>
          <p:cNvPr id="46084" name="Text Box 6"/>
          <p:cNvSpPr txBox="1">
            <a:spLocks noChangeArrowheads="1"/>
          </p:cNvSpPr>
          <p:nvPr/>
        </p:nvSpPr>
        <p:spPr bwMode="auto">
          <a:xfrm>
            <a:off x="2268538" y="2852738"/>
            <a:ext cx="6408737" cy="304641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200">
                <a:solidFill>
                  <a:srgbClr val="0033CC"/>
                </a:solidFill>
                <a:latin typeface="Bookman Old Style" panose="02050604050505020204" pitchFamily="18" charset="0"/>
              </a:rPr>
              <a:t>Z przyczyn prawnych zmiana granic obszaru Natura 2000 nie może nastąpić za pomocą ustanowienia przez RDOŚ planu zadań ochronnych; organem kompetentnym do dokonania takiej zmiany jest minister właściwy do spraw środowiska po uzgodnieniu z Komisją Europejską, lub Komisja Europejska na wniosek ministra</a:t>
            </a:r>
          </a:p>
          <a:p>
            <a:pPr eaLnBrk="1" hangingPunct="1"/>
            <a:r>
              <a:rPr lang="pl-PL" altLang="pl-PL" sz="1200">
                <a:solidFill>
                  <a:srgbClr val="0033CC"/>
                </a:solidFill>
                <a:latin typeface="Bookman Old Style" panose="02050604050505020204" pitchFamily="18" charset="0"/>
              </a:rPr>
              <a:t> </a:t>
            </a:r>
          </a:p>
          <a:p>
            <a:pPr eaLnBrk="1" hangingPunct="1"/>
            <a:r>
              <a:rPr lang="pl-PL" altLang="pl-PL" sz="1200">
                <a:solidFill>
                  <a:srgbClr val="0033CC"/>
                </a:solidFill>
                <a:latin typeface="Bookman Old Style" panose="02050604050505020204" pitchFamily="18" charset="0"/>
              </a:rPr>
              <a:t>W przypadku ujawnienia w toku prac potrzeby dokonania korekty granic, można równolegle do sporządzania projektu PZO sformułować wniosek o dokonanie takiej korekty. Musi on być zgodny z wymogami prawa krajowego i wspólnotowego; wymaga uzgodnienia z Komisją Europejską. </a:t>
            </a:r>
          </a:p>
          <a:p>
            <a:pPr eaLnBrk="1" hangingPunct="1"/>
            <a:endParaRPr lang="pl-PL" altLang="pl-PL" sz="1200">
              <a:solidFill>
                <a:srgbClr val="0033CC"/>
              </a:solidFill>
              <a:latin typeface="Bookman Old Style" panose="02050604050505020204" pitchFamily="18" charset="0"/>
            </a:endParaRPr>
          </a:p>
          <a:p>
            <a:pPr eaLnBrk="1" hangingPunct="1"/>
            <a:r>
              <a:rPr lang="pl-PL" altLang="pl-PL" sz="1200">
                <a:solidFill>
                  <a:srgbClr val="0033CC"/>
                </a:solidFill>
                <a:latin typeface="Bookman Old Style" panose="02050604050505020204" pitchFamily="18" charset="0"/>
              </a:rPr>
              <a:t>Komisja Europejska zwykle akceptuje wnioski o powiększenie obszarów, ale wniosek o zmniejszenie obszaru Natura 2000 (wyłączenie pewnych terenów z obszaru) jest bardzo trudne i wymaga wyczerpującego uzasadnienia. Nie jest możliwe z przyczyn społeczno-ekonomicznych, a tylko jeżeli są dowody naukowe, że teren włączono do obszaru niepotrzebnie.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73038" y="233363"/>
            <a:ext cx="6602412" cy="40005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Bookman Old Style" panose="02050604050505020204" pitchFamily="18" charset="0"/>
              </a:rPr>
              <a:t>Krok po kroku:</a:t>
            </a:r>
            <a:r>
              <a:rPr lang="pl-PL" altLang="pl-PL" sz="2000" b="1" i="1">
                <a:latin typeface="Bookman Old Style" panose="02050604050505020204" pitchFamily="18" charset="0"/>
              </a:rPr>
              <a:t> </a:t>
            </a:r>
            <a:r>
              <a:rPr lang="pl-PL" altLang="pl-PL" sz="2000" b="1">
                <a:latin typeface="Bookman Old Style" panose="02050604050505020204" pitchFamily="18" charset="0"/>
              </a:rPr>
              <a:t>zebranie istniejących informacji</a:t>
            </a:r>
          </a:p>
        </p:txBody>
      </p:sp>
      <p:sp>
        <p:nvSpPr>
          <p:cNvPr id="47107" name="Text Box 5"/>
          <p:cNvSpPr txBox="1">
            <a:spLocks noChangeArrowheads="1"/>
          </p:cNvSpPr>
          <p:nvPr/>
        </p:nvSpPr>
        <p:spPr bwMode="auto">
          <a:xfrm>
            <a:off x="244475" y="881063"/>
            <a:ext cx="8280400" cy="326866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latin typeface="Bookman Old Style" panose="02050604050505020204" pitchFamily="18" charset="0"/>
              </a:rPr>
              <a:t>Pozyskanie i zestawienie wszystkich dostępnych informacji o obszarze Natura 2000, w szczególności o: </a:t>
            </a:r>
          </a:p>
          <a:p>
            <a:pPr eaLnBrk="1" hangingPunct="1">
              <a:spcBef>
                <a:spcPct val="30000"/>
              </a:spcBef>
              <a:buFontTx/>
              <a:buChar char="•"/>
            </a:pPr>
            <a:r>
              <a:rPr lang="pl-PL" altLang="pl-PL" sz="1600">
                <a:latin typeface="Bookman Old Style" panose="02050604050505020204" pitchFamily="18" charset="0"/>
              </a:rPr>
              <a:t> uwarunkowaniach ochrony obszaru, w tym: geograficznych, przyrodniczych, społecznych, gospodarczych i  kulturowych, wynikających z aktualnych i potencjalnych kierunków rozwoju społecznego i gospodarczego, a także wynikających z istniejących form ochrony przyrody innych niż obszar i celów ich ochrony;</a:t>
            </a:r>
          </a:p>
          <a:p>
            <a:pPr eaLnBrk="1" hangingPunct="1">
              <a:spcBef>
                <a:spcPct val="30000"/>
              </a:spcBef>
              <a:buFontTx/>
              <a:buChar char="•"/>
            </a:pPr>
            <a:r>
              <a:rPr lang="pl-PL" altLang="pl-PL" sz="1600">
                <a:latin typeface="Bookman Old Style" panose="02050604050505020204" pitchFamily="18" charset="0"/>
              </a:rPr>
              <a:t> występowaniu przedmiotów ochrony, ich stanie, zagrożeniach, wymogach i możliwości ochrony, wraz z ich zaznaczeniem na mapach;</a:t>
            </a:r>
          </a:p>
          <a:p>
            <a:pPr eaLnBrk="1" hangingPunct="1">
              <a:spcBef>
                <a:spcPct val="30000"/>
              </a:spcBef>
              <a:buFontTx/>
              <a:buChar char="•"/>
            </a:pPr>
            <a:r>
              <a:rPr lang="pl-PL" altLang="pl-PL" sz="1600">
                <a:latin typeface="Bookman Old Style" panose="02050604050505020204" pitchFamily="18" charset="0"/>
              </a:rPr>
              <a:t> istniejących i projektowanych planach, strategiach i programach dotyczących obszaru lub mogących mieć na niego wpływ, wraz z oceną ich aktualnego i potencjalnego wpływu na przedmioty ochrony.</a:t>
            </a:r>
          </a:p>
        </p:txBody>
      </p:sp>
      <p:sp>
        <p:nvSpPr>
          <p:cNvPr id="47108" name="Text Box 6"/>
          <p:cNvSpPr txBox="1">
            <a:spLocks noChangeArrowheads="1"/>
          </p:cNvSpPr>
          <p:nvPr/>
        </p:nvSpPr>
        <p:spPr bwMode="auto">
          <a:xfrm>
            <a:off x="1979613" y="4811713"/>
            <a:ext cx="6731000" cy="1200150"/>
          </a:xfrm>
          <a:prstGeom prst="rect">
            <a:avLst/>
          </a:prstGeom>
          <a:solidFill>
            <a:schemeClr val="bg1">
              <a:alpha val="4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b="1">
                <a:solidFill>
                  <a:srgbClr val="FF0000"/>
                </a:solidFill>
                <a:latin typeface="Bookman Old Style" panose="02050604050505020204" pitchFamily="18" charset="0"/>
              </a:rPr>
              <a:t>Ocena ich aktualności, wiarygodności, kompletności</a:t>
            </a:r>
          </a:p>
          <a:p>
            <a:pPr eaLnBrk="1" hangingPunct="1"/>
            <a:endParaRPr lang="pl-PL" altLang="pl-PL" b="1">
              <a:solidFill>
                <a:srgbClr val="FF0000"/>
              </a:solidFill>
              <a:latin typeface="Bookman Old Style" panose="02050604050505020204" pitchFamily="18" charset="0"/>
            </a:endParaRPr>
          </a:p>
          <a:p>
            <a:pPr eaLnBrk="1" hangingPunct="1"/>
            <a:r>
              <a:rPr lang="pl-PL" altLang="pl-PL" b="1">
                <a:solidFill>
                  <a:srgbClr val="FF0000"/>
                </a:solidFill>
                <a:latin typeface="Bookman Old Style" panose="02050604050505020204" pitchFamily="18" charset="0"/>
              </a:rPr>
              <a:t>Plan niezbędnych prac terenowych, uzupełniających i </a:t>
            </a:r>
          </a:p>
          <a:p>
            <a:pPr eaLnBrk="1" hangingPunct="1"/>
            <a:r>
              <a:rPr lang="pl-PL" altLang="pl-PL" b="1">
                <a:solidFill>
                  <a:srgbClr val="FF0000"/>
                </a:solidFill>
                <a:latin typeface="Bookman Old Style" panose="02050604050505020204" pitchFamily="18" charset="0"/>
              </a:rPr>
              <a:t>uszczegóławiających istniejącą wiedzę</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23850" y="238125"/>
            <a:ext cx="6602413" cy="40005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Bookman Old Style" panose="02050604050505020204" pitchFamily="18" charset="0"/>
              </a:rPr>
              <a:t>Krok po kroku:</a:t>
            </a:r>
            <a:r>
              <a:rPr lang="pl-PL" altLang="pl-PL" sz="2000" b="1" i="1">
                <a:latin typeface="Bookman Old Style" panose="02050604050505020204" pitchFamily="18" charset="0"/>
              </a:rPr>
              <a:t> </a:t>
            </a:r>
            <a:r>
              <a:rPr lang="pl-PL" altLang="pl-PL" sz="2000" b="1">
                <a:latin typeface="Bookman Old Style" panose="02050604050505020204" pitchFamily="18" charset="0"/>
              </a:rPr>
              <a:t>zebranie istniejących informacji</a:t>
            </a:r>
          </a:p>
        </p:txBody>
      </p:sp>
      <p:pic>
        <p:nvPicPr>
          <p:cNvPr id="481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76438"/>
            <a:ext cx="70421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7"/>
          <p:cNvSpPr txBox="1">
            <a:spLocks noChangeArrowheads="1"/>
          </p:cNvSpPr>
          <p:nvPr/>
        </p:nvSpPr>
        <p:spPr bwMode="auto">
          <a:xfrm>
            <a:off x="395288" y="836613"/>
            <a:ext cx="8299450" cy="13239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latin typeface="Bookman Old Style" panose="02050604050505020204" pitchFamily="18" charset="0"/>
              </a:rPr>
              <a:t>Być może stan danego gatunku / siedliska w danym obszarze Natura 2000 był już przedmiotem oceny w ramach monitoringu prowadzonego przez GIOŚ i IOP PAN? W przypadku Torfowiska Reptowo wykonano oceny stanu dla siedliska 7120 w latach 2013 i 2016 (eksperci to: Dorota Horabik i Robert Stańko)</a:t>
            </a:r>
          </a:p>
          <a:p>
            <a:pPr eaLnBrk="1" hangingPunct="1"/>
            <a:endParaRPr lang="pl-PL" altLang="pl-PL" sz="1600">
              <a:latin typeface="Bookman Old Style" panose="02050604050505020204" pitchFamily="18" charset="0"/>
            </a:endParaRPr>
          </a:p>
        </p:txBody>
      </p:sp>
      <p:sp>
        <p:nvSpPr>
          <p:cNvPr id="48133" name="Text Box 8"/>
          <p:cNvSpPr txBox="1">
            <a:spLocks noChangeArrowheads="1"/>
          </p:cNvSpPr>
          <p:nvPr/>
        </p:nvSpPr>
        <p:spPr bwMode="auto">
          <a:xfrm>
            <a:off x="7740650" y="2565400"/>
            <a:ext cx="1173163" cy="9429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1400">
                <a:solidFill>
                  <a:srgbClr val="FF0000"/>
                </a:solidFill>
                <a:latin typeface="Trebuchet MS" panose="020B0603020202020204" pitchFamily="34" charset="0"/>
              </a:rPr>
              <a:t>Dostęp do bazy wymaga uprawnień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23850" y="238125"/>
            <a:ext cx="6948488" cy="40005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Bookman Old Style" panose="02050604050505020204" pitchFamily="18" charset="0"/>
              </a:rPr>
              <a:t>Krok po kroku:</a:t>
            </a:r>
            <a:r>
              <a:rPr lang="pl-PL" altLang="pl-PL" sz="2000" b="1" i="1">
                <a:latin typeface="Bookman Old Style" panose="02050604050505020204" pitchFamily="18" charset="0"/>
              </a:rPr>
              <a:t> </a:t>
            </a:r>
            <a:r>
              <a:rPr lang="pl-PL" altLang="pl-PL" sz="2000" b="1">
                <a:latin typeface="Bookman Old Style" panose="02050604050505020204" pitchFamily="18" charset="0"/>
              </a:rPr>
              <a:t>Ocena stanu przedmiotów ochrony</a:t>
            </a:r>
          </a:p>
        </p:txBody>
      </p:sp>
      <p:sp>
        <p:nvSpPr>
          <p:cNvPr id="49155" name="Text Box 3"/>
          <p:cNvSpPr txBox="1">
            <a:spLocks noChangeArrowheads="1"/>
          </p:cNvSpPr>
          <p:nvPr/>
        </p:nvSpPr>
        <p:spPr bwMode="auto">
          <a:xfrm>
            <a:off x="395288" y="836613"/>
            <a:ext cx="8353425" cy="5392737"/>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pPr>
            <a:r>
              <a:rPr lang="pl-PL" altLang="pl-PL" sz="1400">
                <a:latin typeface="Bookman Old Style" panose="02050604050505020204" pitchFamily="18" charset="0"/>
              </a:rPr>
              <a:t>Ocena stanu ochrony przedmiotów ochrony jest dokonywaną przez ekspertów - specjalistów od określonych siedlisk i gatunków, zatrudnionych przez Wykonawcę przy wsparciu ekspertów zaproszonych do pracy w Zespole Lokalnej Współpracy. </a:t>
            </a:r>
          </a:p>
          <a:p>
            <a:pPr eaLnBrk="1" hangingPunct="1">
              <a:spcBef>
                <a:spcPct val="40000"/>
              </a:spcBef>
            </a:pPr>
            <a:r>
              <a:rPr lang="pl-PL" altLang="pl-PL" sz="1400">
                <a:latin typeface="Bookman Old Style" panose="02050604050505020204" pitchFamily="18" charset="0"/>
              </a:rPr>
              <a:t>Ocenę wykonuje się na podstawie zgromadzonych danych i informacji o  konkretnych płatach siedliska oraz stanowiskach gatunku, jak i wyników punktowych wizji terenowych, które weryfikują i uzupełniają posiadaną wiedzę. </a:t>
            </a:r>
          </a:p>
          <a:p>
            <a:pPr eaLnBrk="1" hangingPunct="1"/>
            <a:endParaRPr lang="pl-PL" altLang="pl-PL" sz="1400">
              <a:latin typeface="Bookman Old Style" panose="02050604050505020204" pitchFamily="18" charset="0"/>
            </a:endParaRPr>
          </a:p>
          <a:p>
            <a:pPr eaLnBrk="1" hangingPunct="1"/>
            <a:endParaRPr lang="pl-PL" altLang="pl-PL" sz="1400">
              <a:latin typeface="Bookman Old Style" panose="02050604050505020204" pitchFamily="18" charset="0"/>
            </a:endParaRPr>
          </a:p>
          <a:p>
            <a:pPr eaLnBrk="1" hangingPunct="1"/>
            <a:endParaRPr lang="pl-PL" altLang="pl-PL" sz="1400">
              <a:latin typeface="Bookman Old Style" panose="02050604050505020204" pitchFamily="18" charset="0"/>
            </a:endParaRPr>
          </a:p>
          <a:p>
            <a:pPr eaLnBrk="1" hangingPunct="1"/>
            <a:endParaRPr lang="pl-PL" altLang="pl-PL" sz="1400">
              <a:latin typeface="Bookman Old Style" panose="02050604050505020204" pitchFamily="18" charset="0"/>
            </a:endParaRPr>
          </a:p>
          <a:p>
            <a:pPr eaLnBrk="1" hangingPunct="1"/>
            <a:endParaRPr lang="pl-PL" altLang="pl-PL" sz="1400">
              <a:latin typeface="Bookman Old Style" panose="02050604050505020204" pitchFamily="18" charset="0"/>
            </a:endParaRPr>
          </a:p>
          <a:p>
            <a:pPr eaLnBrk="1" hangingPunct="1"/>
            <a:endParaRPr lang="pl-PL" altLang="pl-PL" sz="1400">
              <a:latin typeface="Bookman Old Style" panose="02050604050505020204" pitchFamily="18" charset="0"/>
            </a:endParaRPr>
          </a:p>
          <a:p>
            <a:pPr eaLnBrk="1" hangingPunct="1"/>
            <a:endParaRPr lang="pl-PL" altLang="pl-PL" sz="1400">
              <a:latin typeface="Bookman Old Style" panose="02050604050505020204" pitchFamily="18" charset="0"/>
            </a:endParaRPr>
          </a:p>
          <a:p>
            <a:pPr eaLnBrk="1" hangingPunct="1"/>
            <a:endParaRPr lang="pl-PL" altLang="pl-PL" sz="1400">
              <a:latin typeface="Bookman Old Style" panose="02050604050505020204" pitchFamily="18" charset="0"/>
            </a:endParaRPr>
          </a:p>
          <a:p>
            <a:pPr eaLnBrk="1" hangingPunct="1"/>
            <a:endParaRPr lang="pl-PL" altLang="pl-PL" sz="1400">
              <a:latin typeface="Bookman Old Style" panose="02050604050505020204" pitchFamily="18" charset="0"/>
            </a:endParaRPr>
          </a:p>
          <a:p>
            <a:pPr eaLnBrk="1" hangingPunct="1">
              <a:spcBef>
                <a:spcPct val="40000"/>
              </a:spcBef>
            </a:pPr>
            <a:endParaRPr lang="pl-PL" altLang="pl-PL" sz="1400">
              <a:latin typeface="Bookman Old Style" panose="02050604050505020204" pitchFamily="18" charset="0"/>
            </a:endParaRPr>
          </a:p>
          <a:p>
            <a:pPr eaLnBrk="1" hangingPunct="1">
              <a:spcBef>
                <a:spcPct val="40000"/>
              </a:spcBef>
            </a:pPr>
            <a:r>
              <a:rPr lang="pl-PL" altLang="pl-PL" sz="1400">
                <a:latin typeface="Bookman Old Style" panose="02050604050505020204" pitchFamily="18" charset="0"/>
              </a:rPr>
              <a:t>Ocena stanu ochrony przedmiotów ochrony opiera się na skali określonej w załączniku do rozporządzenia Ministra Środowiska z 17.02.2010, w której „FV” oznacza stan właściwy, „U1 – niezadowalający”, „U2 – zły”</a:t>
            </a:r>
          </a:p>
          <a:p>
            <a:pPr eaLnBrk="1" hangingPunct="1">
              <a:spcBef>
                <a:spcPct val="40000"/>
              </a:spcBef>
            </a:pPr>
            <a:r>
              <a:rPr lang="pl-PL" altLang="pl-PL" sz="1400">
                <a:latin typeface="Bookman Old Style" panose="02050604050505020204" pitchFamily="18" charset="0"/>
              </a:rPr>
              <a:t>Podstawą oceny parametru „struktury i funkcji” siedliska przyrodniczego oraz „populacji i siedliska” gatunku innego niż ptaki są odrębne zestawy wskaźników opracowane dla poszczególnych gatunków i typów siedlisk,  przyjęte na podstawie wiedzy naukowej do celów monitoringu.</a:t>
            </a:r>
            <a:r>
              <a:rPr lang="pl-PL" altLang="pl-PL" sz="1400" i="1">
                <a:latin typeface="Bookman Old Style" panose="02050604050505020204" pitchFamily="18" charset="0"/>
              </a:rPr>
              <a:t> </a:t>
            </a:r>
          </a:p>
        </p:txBody>
      </p:sp>
      <p:pic>
        <p:nvPicPr>
          <p:cNvPr id="491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420938"/>
            <a:ext cx="81407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23850" y="238125"/>
            <a:ext cx="4146550" cy="40005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Bookman Old Style" panose="02050604050505020204" pitchFamily="18" charset="0"/>
              </a:rPr>
              <a:t>Krok po kroku: lista zagrożeń</a:t>
            </a:r>
          </a:p>
        </p:txBody>
      </p:sp>
      <p:sp>
        <p:nvSpPr>
          <p:cNvPr id="50179" name="Text Box 3"/>
          <p:cNvSpPr txBox="1">
            <a:spLocks noChangeArrowheads="1"/>
          </p:cNvSpPr>
          <p:nvPr/>
        </p:nvSpPr>
        <p:spPr bwMode="auto">
          <a:xfrm>
            <a:off x="4356100" y="927100"/>
            <a:ext cx="4392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sz="1600">
              <a:latin typeface="Trebuchet MS" panose="020B0603020202020204" pitchFamily="34" charset="0"/>
            </a:endParaRPr>
          </a:p>
        </p:txBody>
      </p:sp>
      <p:sp>
        <p:nvSpPr>
          <p:cNvPr id="50180" name="Text Box 6"/>
          <p:cNvSpPr txBox="1">
            <a:spLocks noChangeArrowheads="1"/>
          </p:cNvSpPr>
          <p:nvPr/>
        </p:nvSpPr>
        <p:spPr bwMode="auto">
          <a:xfrm>
            <a:off x="4140200" y="908050"/>
            <a:ext cx="4535488" cy="37592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latin typeface="Bookman Old Style" panose="02050604050505020204" pitchFamily="18" charset="0"/>
              </a:rPr>
              <a:t>Opracowywana</a:t>
            </a:r>
            <a:r>
              <a:rPr lang="pl-PL" altLang="pl-PL" sz="1600">
                <a:latin typeface="Trebuchet MS" panose="020B0603020202020204" pitchFamily="34" charset="0"/>
              </a:rPr>
              <a:t> z punktu widzenia przedmiotów ochrony – związki przyczynowo skutkowe ze stanem przedmiotów ochrony (jego parametrami i wskaźnikami)</a:t>
            </a:r>
          </a:p>
          <a:p>
            <a:pPr eaLnBrk="1" hangingPunct="1"/>
            <a:endParaRPr lang="pl-PL" altLang="pl-PL" sz="1600">
              <a:latin typeface="Trebuchet MS" panose="020B0603020202020204" pitchFamily="34" charset="0"/>
            </a:endParaRPr>
          </a:p>
          <a:p>
            <a:pPr eaLnBrk="1" hangingPunct="1"/>
            <a:endParaRPr lang="pl-PL" altLang="pl-PL" sz="1600">
              <a:latin typeface="Trebuchet MS" panose="020B0603020202020204" pitchFamily="34" charset="0"/>
            </a:endParaRPr>
          </a:p>
          <a:p>
            <a:pPr eaLnBrk="1" hangingPunct="1"/>
            <a:r>
              <a:rPr lang="pl-PL" altLang="pl-PL" sz="1600">
                <a:latin typeface="Trebuchet MS" panose="020B0603020202020204" pitchFamily="34" charset="0"/>
              </a:rPr>
              <a:t>Ująć tu:</a:t>
            </a:r>
          </a:p>
          <a:p>
            <a:pPr eaLnBrk="1" hangingPunct="1">
              <a:buFontTx/>
              <a:buChar char="-"/>
            </a:pPr>
            <a:r>
              <a:rPr lang="pl-PL" altLang="pl-PL" sz="1600">
                <a:latin typeface="Trebuchet MS" panose="020B0603020202020204" pitchFamily="34" charset="0"/>
              </a:rPr>
              <a:t> Czynniki będące obecnie powodem niewłaściwego / złego stanu przedmiotów ochrony,</a:t>
            </a:r>
          </a:p>
          <a:p>
            <a:pPr eaLnBrk="1" hangingPunct="1">
              <a:buFontTx/>
              <a:buChar char="-"/>
            </a:pPr>
            <a:r>
              <a:rPr lang="pl-PL" altLang="pl-PL" sz="1600">
                <a:latin typeface="Trebuchet MS" panose="020B0603020202020204" pitchFamily="34" charset="0"/>
              </a:rPr>
              <a:t> Czynniki zagrażające utrzymaniu właściwego stanu ochrony</a:t>
            </a:r>
          </a:p>
          <a:p>
            <a:pPr eaLnBrk="1" hangingPunct="1">
              <a:buFontTx/>
              <a:buChar char="-"/>
            </a:pPr>
            <a:r>
              <a:rPr lang="pl-PL" altLang="pl-PL" sz="1600">
                <a:latin typeface="Trebuchet MS" panose="020B0603020202020204" pitchFamily="34" charset="0"/>
              </a:rPr>
              <a:t> Czynniki które potencjalnie utrudnią lub uniemożliwią osiągnięcie właściwego stanu ochrony/poprawę istniejącego stanu ochrony</a:t>
            </a:r>
          </a:p>
        </p:txBody>
      </p:sp>
      <p:sp>
        <p:nvSpPr>
          <p:cNvPr id="50181" name="Text Box 8"/>
          <p:cNvSpPr txBox="1">
            <a:spLocks noChangeArrowheads="1"/>
          </p:cNvSpPr>
          <p:nvPr/>
        </p:nvSpPr>
        <p:spPr bwMode="auto">
          <a:xfrm>
            <a:off x="5364163" y="5300663"/>
            <a:ext cx="3332162" cy="1384300"/>
          </a:xfrm>
          <a:prstGeom prst="rect">
            <a:avLst/>
          </a:prstGeom>
          <a:solidFill>
            <a:schemeClr val="bg1">
              <a:alpha val="4588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400">
                <a:solidFill>
                  <a:srgbClr val="0033CC"/>
                </a:solidFill>
                <a:latin typeface="Bookman Old Style" panose="02050604050505020204" pitchFamily="18" charset="0"/>
              </a:rPr>
              <a:t>Lista z pkt 6.1 SDF może być potraktowana tylko wstępnie i pomocniczo. Wpisy w SDF nie wpływają na uznanie / nie uznanie za zagrożenie w procesie planowania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23850" y="238125"/>
            <a:ext cx="5551488" cy="40005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Bookman Old Style" panose="02050604050505020204" pitchFamily="18" charset="0"/>
              </a:rPr>
              <a:t>Krok po kroku:</a:t>
            </a:r>
            <a:r>
              <a:rPr lang="pl-PL" altLang="pl-PL" sz="2000" b="1" i="1">
                <a:latin typeface="Bookman Old Style" panose="02050604050505020204" pitchFamily="18" charset="0"/>
              </a:rPr>
              <a:t> </a:t>
            </a:r>
            <a:r>
              <a:rPr lang="pl-PL" altLang="pl-PL" sz="2000" b="1">
                <a:latin typeface="Bookman Old Style" panose="02050604050505020204" pitchFamily="18" charset="0"/>
              </a:rPr>
              <a:t>cele działań ochronnych</a:t>
            </a:r>
          </a:p>
        </p:txBody>
      </p:sp>
      <p:sp>
        <p:nvSpPr>
          <p:cNvPr id="51203" name="Text Box 3"/>
          <p:cNvSpPr txBox="1">
            <a:spLocks noChangeArrowheads="1"/>
          </p:cNvSpPr>
          <p:nvPr/>
        </p:nvSpPr>
        <p:spPr bwMode="auto">
          <a:xfrm>
            <a:off x="323850" y="836613"/>
            <a:ext cx="8353425" cy="30003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400">
                <a:latin typeface="Bookman Old Style" panose="02050604050505020204" pitchFamily="18" charset="0"/>
              </a:rPr>
              <a:t>Wizja „właściwego stanu ochrony” obszaru:</a:t>
            </a:r>
          </a:p>
          <a:p>
            <a:pPr lvl="1" eaLnBrk="1" hangingPunct="1">
              <a:spcBef>
                <a:spcPct val="25000"/>
              </a:spcBef>
              <a:buFontTx/>
              <a:buChar char="•"/>
            </a:pPr>
            <a:r>
              <a:rPr lang="pl-PL" altLang="pl-PL" sz="1400">
                <a:latin typeface="Bookman Old Style" panose="02050604050505020204" pitchFamily="18" charset="0"/>
              </a:rPr>
              <a:t>liczebność gatunku lub powierzchnia siedliska w obszarze nie  pomniejszona, a w przypadkach jeśli jest to możliwe, nawet zwiększona;</a:t>
            </a:r>
          </a:p>
          <a:p>
            <a:pPr lvl="1" eaLnBrk="1" hangingPunct="1">
              <a:spcBef>
                <a:spcPct val="25000"/>
              </a:spcBef>
              <a:buFontTx/>
              <a:buChar char="•"/>
            </a:pPr>
            <a:r>
              <a:rPr lang="pl-PL" altLang="pl-PL" sz="1400">
                <a:latin typeface="Bookman Old Style" panose="02050604050505020204" pitchFamily="18" charset="0"/>
              </a:rPr>
              <a:t>zachowane lub odtworzone podstawowe cechy ekologiczne siedliska przyrodniczego; </a:t>
            </a:r>
          </a:p>
          <a:p>
            <a:pPr lvl="1" eaLnBrk="1" hangingPunct="1">
              <a:spcBef>
                <a:spcPct val="25000"/>
              </a:spcBef>
              <a:buFontTx/>
              <a:buChar char="•"/>
            </a:pPr>
            <a:r>
              <a:rPr lang="pl-PL" altLang="pl-PL" sz="1400">
                <a:latin typeface="Bookman Old Style" panose="02050604050505020204" pitchFamily="18" charset="0"/>
              </a:rPr>
              <a:t>zapewnione określone formy użytkowania gospodarczego w przypadku siedlisk półnaturalnych (np. łąkowych i pastwiskowych);</a:t>
            </a:r>
          </a:p>
          <a:p>
            <a:pPr lvl="1" eaLnBrk="1" hangingPunct="1">
              <a:spcBef>
                <a:spcPct val="25000"/>
              </a:spcBef>
              <a:buFontTx/>
              <a:buChar char="•"/>
            </a:pPr>
            <a:r>
              <a:rPr lang="pl-PL" altLang="pl-PL" sz="1400">
                <a:latin typeface="Bookman Old Style" panose="02050604050505020204" pitchFamily="18" charset="0"/>
              </a:rPr>
              <a:t>zachowania różnorodności biologicznej związanej z danym typem siedliska, w tym: gatunki typowe, rzadkie, chronione, specyficzne dla tego typu siedliska;</a:t>
            </a:r>
          </a:p>
          <a:p>
            <a:pPr lvl="1" eaLnBrk="1" hangingPunct="1">
              <a:spcBef>
                <a:spcPct val="25000"/>
              </a:spcBef>
              <a:buFontTx/>
              <a:buChar char="•"/>
            </a:pPr>
            <a:r>
              <a:rPr lang="pl-PL" altLang="pl-PL" sz="1400">
                <a:latin typeface="Bookman Old Style" panose="02050604050505020204" pitchFamily="18" charset="0"/>
              </a:rPr>
              <a:t>zachowane lub odtworzone kluczowe elementy struktury (np. udział starych drzewostanów i martwych drzew w lasach);</a:t>
            </a:r>
          </a:p>
          <a:p>
            <a:pPr lvl="1" eaLnBrk="1" hangingPunct="1">
              <a:spcBef>
                <a:spcPct val="25000"/>
              </a:spcBef>
              <a:buFontTx/>
              <a:buChar char="•"/>
            </a:pPr>
            <a:r>
              <a:rPr lang="pl-PL" altLang="pl-PL" sz="1400">
                <a:latin typeface="Bookman Old Style" panose="02050604050505020204" pitchFamily="18" charset="0"/>
              </a:rPr>
              <a:t>utrzymanie we właściwym stanie siedlisk warunkujących realizację cyklu życiowego gatunku chronionego w obszarze.</a:t>
            </a:r>
          </a:p>
        </p:txBody>
      </p:sp>
      <p:sp>
        <p:nvSpPr>
          <p:cNvPr id="51204" name="Text Box 5"/>
          <p:cNvSpPr txBox="1">
            <a:spLocks noChangeArrowheads="1"/>
          </p:cNvSpPr>
          <p:nvPr/>
        </p:nvSpPr>
        <p:spPr bwMode="auto">
          <a:xfrm>
            <a:off x="323850" y="3860800"/>
            <a:ext cx="8351838" cy="273208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400">
                <a:solidFill>
                  <a:srgbClr val="0033CC"/>
                </a:solidFill>
                <a:latin typeface="Bookman Old Style" panose="02050604050505020204" pitchFamily="18" charset="0"/>
              </a:rPr>
              <a:t>Ustalając cele, kierujemy się:</a:t>
            </a:r>
          </a:p>
          <a:p>
            <a:pPr eaLnBrk="1" hangingPunct="1">
              <a:spcBef>
                <a:spcPct val="25000"/>
              </a:spcBef>
              <a:buFontTx/>
              <a:buChar char="•"/>
            </a:pPr>
            <a:r>
              <a:rPr lang="pl-PL" altLang="pl-PL" sz="1400">
                <a:solidFill>
                  <a:srgbClr val="0033CC"/>
                </a:solidFill>
                <a:latin typeface="Bookman Old Style" panose="02050604050505020204" pitchFamily="18" charset="0"/>
              </a:rPr>
              <a:t> koniecznością utrzymanie właściwego stanu ochrony przedmiotów ochrony lub jego osiągnięcie, jeżeli ten stan został oceniony jako niewłaściwy lub zły, dążąc do uzyskania „stanu optymalnego”,</a:t>
            </a:r>
          </a:p>
          <a:p>
            <a:pPr eaLnBrk="1" hangingPunct="1">
              <a:spcBef>
                <a:spcPct val="25000"/>
              </a:spcBef>
              <a:buFontTx/>
              <a:buChar char="•"/>
            </a:pPr>
            <a:r>
              <a:rPr lang="pl-PL" altLang="pl-PL" sz="1400">
                <a:solidFill>
                  <a:srgbClr val="0033CC"/>
                </a:solidFill>
                <a:latin typeface="Bookman Old Style" panose="02050604050505020204" pitchFamily="18" charset="0"/>
              </a:rPr>
              <a:t> możliwością ich osiągnięcia w okresie działania Planu (10 lat), </a:t>
            </a:r>
          </a:p>
          <a:p>
            <a:pPr eaLnBrk="1" hangingPunct="1">
              <a:spcBef>
                <a:spcPct val="25000"/>
              </a:spcBef>
              <a:buFontTx/>
              <a:buChar char="•"/>
            </a:pPr>
            <a:r>
              <a:rPr lang="pl-PL" altLang="pl-PL" sz="1400">
                <a:solidFill>
                  <a:srgbClr val="0033CC"/>
                </a:solidFill>
                <a:latin typeface="Bookman Old Style" panose="02050604050505020204" pitchFamily="18" charset="0"/>
              </a:rPr>
              <a:t> istniejącymi i potencjalnymi uwarunkowaniami (w tym społecznymi i gospodarczymi) oraz ograniczeniami (w tym: technicznymi, finansowymi, organizacyjnymi, wynikającymi z braku wiedzy)</a:t>
            </a:r>
          </a:p>
          <a:p>
            <a:pPr eaLnBrk="1" hangingPunct="1">
              <a:spcBef>
                <a:spcPct val="25000"/>
              </a:spcBef>
              <a:buFontTx/>
              <a:buChar char="•"/>
            </a:pPr>
            <a:r>
              <a:rPr lang="pl-PL" altLang="pl-PL" sz="1400">
                <a:solidFill>
                  <a:srgbClr val="0033CC"/>
                </a:solidFill>
                <a:latin typeface="Bookman Old Style" panose="02050604050505020204" pitchFamily="18" charset="0"/>
              </a:rPr>
              <a:t> logiką planowania, tj. cele operacyjne powinny zbliżać nas do osiągnięcia celu strategicznego, a także być związane z ograniczaniem zagrożeń</a:t>
            </a:r>
          </a:p>
          <a:p>
            <a:pPr eaLnBrk="1" hangingPunct="1">
              <a:spcBef>
                <a:spcPct val="25000"/>
              </a:spcBef>
              <a:buFontTx/>
              <a:buChar char="•"/>
            </a:pPr>
            <a:r>
              <a:rPr lang="pl-PL" altLang="pl-PL" sz="1400">
                <a:solidFill>
                  <a:srgbClr val="0033CC"/>
                </a:solidFill>
                <a:latin typeface="Bookman Old Style" panose="02050604050505020204" pitchFamily="18" charset="0"/>
              </a:rPr>
              <a:t> możliwością ich monitorowania i weryfikacji.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23850" y="260350"/>
            <a:ext cx="4287838" cy="396875"/>
          </a:xfrm>
          <a:prstGeom prst="rect">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Trebuchet MS" panose="020B0603020202020204" pitchFamily="34" charset="0"/>
              </a:rPr>
              <a:t>Krok po kroku:</a:t>
            </a:r>
            <a:r>
              <a:rPr lang="pl-PL" altLang="pl-PL" sz="2000" b="1" i="1">
                <a:latin typeface="Trebuchet MS" panose="020B0603020202020204" pitchFamily="34" charset="0"/>
              </a:rPr>
              <a:t> </a:t>
            </a:r>
            <a:r>
              <a:rPr lang="pl-PL" altLang="pl-PL" sz="2000" b="1">
                <a:latin typeface="Trebuchet MS" panose="020B0603020202020204" pitchFamily="34" charset="0"/>
              </a:rPr>
              <a:t>działania ochronne</a:t>
            </a:r>
          </a:p>
        </p:txBody>
      </p:sp>
      <p:sp>
        <p:nvSpPr>
          <p:cNvPr id="52227" name="Text Box 3"/>
          <p:cNvSpPr txBox="1">
            <a:spLocks noChangeArrowheads="1"/>
          </p:cNvSpPr>
          <p:nvPr/>
        </p:nvSpPr>
        <p:spPr bwMode="auto">
          <a:xfrm>
            <a:off x="395288" y="927100"/>
            <a:ext cx="835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sz="1400">
              <a:latin typeface="Trebuchet MS" panose="020B0603020202020204" pitchFamily="34" charset="0"/>
            </a:endParaRPr>
          </a:p>
        </p:txBody>
      </p:sp>
      <p:sp>
        <p:nvSpPr>
          <p:cNvPr id="52228" name="Text Box 5"/>
          <p:cNvSpPr txBox="1">
            <a:spLocks noChangeArrowheads="1"/>
          </p:cNvSpPr>
          <p:nvPr/>
        </p:nvSpPr>
        <p:spPr bwMode="auto">
          <a:xfrm>
            <a:off x="395288" y="765175"/>
            <a:ext cx="8424862" cy="2678113"/>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pl-PL" altLang="pl-PL" sz="1400">
                <a:latin typeface="Trebuchet MS" panose="020B0603020202020204" pitchFamily="34" charset="0"/>
              </a:rPr>
              <a:t>Powinny zapewnić osiągnięcie celów</a:t>
            </a:r>
          </a:p>
          <a:p>
            <a:pPr lvl="1" eaLnBrk="1" hangingPunct="1">
              <a:spcBef>
                <a:spcPct val="50000"/>
              </a:spcBef>
            </a:pPr>
            <a:r>
              <a:rPr lang="pl-PL" altLang="pl-PL" sz="1400">
                <a:latin typeface="Trebuchet MS" panose="020B0603020202020204" pitchFamily="34" charset="0"/>
              </a:rPr>
              <a:t>Mogą dotyczyć:</a:t>
            </a:r>
          </a:p>
          <a:p>
            <a:pPr lvl="4" eaLnBrk="1" hangingPunct="1">
              <a:buFontTx/>
              <a:buChar char="•"/>
            </a:pPr>
            <a:r>
              <a:rPr lang="pl-PL" altLang="pl-PL" sz="1400">
                <a:latin typeface="Trebuchet MS" panose="020B0603020202020204" pitchFamily="34" charset="0"/>
              </a:rPr>
              <a:t> wykonania określonych jednorazowych bądź powtarzalnych zadań ochrony czynnej,</a:t>
            </a:r>
          </a:p>
          <a:p>
            <a:pPr lvl="4" eaLnBrk="1" hangingPunct="1">
              <a:buFontTx/>
              <a:buChar char="•"/>
            </a:pPr>
            <a:r>
              <a:rPr lang="pl-PL" altLang="pl-PL" sz="1400">
                <a:latin typeface="Trebuchet MS" panose="020B0603020202020204" pitchFamily="34" charset="0"/>
              </a:rPr>
              <a:t> wdrożenia modyfikacji w stosowanych metodach gospodarowania w siedliskach przyrodniczych i siedliskach gatunków,</a:t>
            </a:r>
          </a:p>
          <a:p>
            <a:pPr lvl="4" eaLnBrk="1" hangingPunct="1">
              <a:buFontTx/>
              <a:buChar char="•"/>
            </a:pPr>
            <a:r>
              <a:rPr lang="pl-PL" altLang="pl-PL" sz="1400">
                <a:latin typeface="Trebuchet MS" panose="020B0603020202020204" pitchFamily="34" charset="0"/>
              </a:rPr>
              <a:t> utrzymania określonych metod gospodarowania w siedliskach przyrodniczych i siedliskach gatunków,</a:t>
            </a:r>
          </a:p>
          <a:p>
            <a:pPr lvl="1" eaLnBrk="1" hangingPunct="1">
              <a:spcBef>
                <a:spcPct val="50000"/>
              </a:spcBef>
            </a:pPr>
            <a:r>
              <a:rPr lang="pl-PL" altLang="pl-PL" sz="1400">
                <a:latin typeface="Trebuchet MS" panose="020B0603020202020204" pitchFamily="34" charset="0"/>
              </a:rPr>
              <a:t>Powinny obejmować również działania w zakresie monitoringu osiągnięcia celów działań ochronnych, w tym w szczególności monitoring odpowiednich parametrów i wskaźników stanu ochrony przedmiotów ochrony.</a:t>
            </a:r>
            <a:r>
              <a:rPr lang="pl-PL" altLang="pl-PL" sz="1400" i="1">
                <a:latin typeface="Trebuchet MS" panose="020B0603020202020204" pitchFamily="34" charset="0"/>
              </a:rPr>
              <a:t> </a:t>
            </a:r>
          </a:p>
        </p:txBody>
      </p:sp>
      <p:sp>
        <p:nvSpPr>
          <p:cNvPr id="52229" name="Text Box 6"/>
          <p:cNvSpPr txBox="1">
            <a:spLocks noChangeArrowheads="1"/>
          </p:cNvSpPr>
          <p:nvPr/>
        </p:nvSpPr>
        <p:spPr bwMode="auto">
          <a:xfrm>
            <a:off x="179388" y="4076700"/>
            <a:ext cx="4392612" cy="173513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200">
                <a:solidFill>
                  <a:srgbClr val="0033CC"/>
                </a:solidFill>
                <a:latin typeface="Trebuchet MS" panose="020B0603020202020204" pitchFamily="34" charset="0"/>
              </a:rPr>
              <a:t>należy określić:</a:t>
            </a:r>
          </a:p>
          <a:p>
            <a:pPr eaLnBrk="1" hangingPunct="1">
              <a:buFont typeface="Wingdings" panose="05000000000000000000" pitchFamily="2" charset="2"/>
              <a:buChar char="ü"/>
            </a:pPr>
            <a:r>
              <a:rPr lang="pl-PL" altLang="pl-PL" sz="1200">
                <a:solidFill>
                  <a:srgbClr val="0033CC"/>
                </a:solidFill>
                <a:latin typeface="Trebuchet MS" panose="020B0603020202020204" pitchFamily="34" charset="0"/>
              </a:rPr>
              <a:t> rodzaj działań ochronnych;</a:t>
            </a:r>
          </a:p>
          <a:p>
            <a:pPr eaLnBrk="1" hangingPunct="1">
              <a:buFont typeface="Wingdings" panose="05000000000000000000" pitchFamily="2" charset="2"/>
              <a:buChar char="ü"/>
            </a:pPr>
            <a:r>
              <a:rPr lang="pl-PL" altLang="pl-PL" sz="1200">
                <a:solidFill>
                  <a:srgbClr val="0033CC"/>
                </a:solidFill>
                <a:latin typeface="Trebuchet MS" panose="020B0603020202020204" pitchFamily="34" charset="0"/>
              </a:rPr>
              <a:t> zakres prac przewidzianych do realizacji i w razie potrzeby warunki co do sposobu ich wykonania;</a:t>
            </a:r>
          </a:p>
          <a:p>
            <a:pPr eaLnBrk="1" hangingPunct="1">
              <a:buFont typeface="Wingdings" panose="05000000000000000000" pitchFamily="2" charset="2"/>
              <a:buChar char="ü"/>
            </a:pPr>
            <a:r>
              <a:rPr lang="pl-PL" altLang="pl-PL" sz="1200">
                <a:solidFill>
                  <a:srgbClr val="0033CC"/>
                </a:solidFill>
                <a:latin typeface="Trebuchet MS" panose="020B0603020202020204" pitchFamily="34" charset="0"/>
              </a:rPr>
              <a:t> obszar lub miejsce ich realizacji;</a:t>
            </a:r>
          </a:p>
          <a:p>
            <a:pPr eaLnBrk="1" hangingPunct="1">
              <a:buFont typeface="Wingdings" panose="05000000000000000000" pitchFamily="2" charset="2"/>
              <a:buChar char="ü"/>
            </a:pPr>
            <a:r>
              <a:rPr lang="pl-PL" altLang="pl-PL" sz="1200">
                <a:solidFill>
                  <a:srgbClr val="0033CC"/>
                </a:solidFill>
                <a:latin typeface="Trebuchet MS" panose="020B0603020202020204" pitchFamily="34" charset="0"/>
              </a:rPr>
              <a:t> termin lub okres oraz częstotliwość ich realizacji;</a:t>
            </a:r>
          </a:p>
          <a:p>
            <a:pPr eaLnBrk="1" hangingPunct="1">
              <a:buFont typeface="Wingdings" panose="05000000000000000000" pitchFamily="2" charset="2"/>
              <a:buChar char="ü"/>
            </a:pPr>
            <a:r>
              <a:rPr lang="pl-PL" altLang="pl-PL" sz="1200">
                <a:solidFill>
                  <a:srgbClr val="0033CC"/>
                </a:solidFill>
                <a:latin typeface="Trebuchet MS" panose="020B0603020202020204" pitchFamily="34" charset="0"/>
              </a:rPr>
              <a:t> koszty ich realizacji;</a:t>
            </a:r>
          </a:p>
          <a:p>
            <a:pPr eaLnBrk="1" hangingPunct="1">
              <a:buFont typeface="Wingdings" panose="05000000000000000000" pitchFamily="2" charset="2"/>
              <a:buChar char="ü"/>
            </a:pPr>
            <a:r>
              <a:rPr lang="pl-PL" altLang="pl-PL" sz="1200">
                <a:solidFill>
                  <a:srgbClr val="0033CC"/>
                </a:solidFill>
                <a:latin typeface="Trebuchet MS" panose="020B0603020202020204" pitchFamily="34" charset="0"/>
              </a:rPr>
              <a:t> podmiot odpowiedzialny za ich wykonanie i monitorowanie.</a:t>
            </a:r>
          </a:p>
        </p:txBody>
      </p:sp>
      <p:pic>
        <p:nvPicPr>
          <p:cNvPr id="522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005263"/>
            <a:ext cx="3814763" cy="253523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pogladowa_ostoja_maslowi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88913"/>
            <a:ext cx="91360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23850" y="260350"/>
            <a:ext cx="8162925" cy="40005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Bookman Old Style" panose="02050604050505020204" pitchFamily="18" charset="0"/>
              </a:rPr>
              <a:t>Krok po kroku:</a:t>
            </a:r>
            <a:r>
              <a:rPr lang="pl-PL" altLang="pl-PL" sz="2000" b="1" i="1">
                <a:latin typeface="Bookman Old Style" panose="02050604050505020204" pitchFamily="18" charset="0"/>
              </a:rPr>
              <a:t> </a:t>
            </a:r>
            <a:r>
              <a:rPr lang="pl-PL" altLang="pl-PL" sz="2000" b="1">
                <a:latin typeface="Bookman Old Style" panose="02050604050505020204" pitchFamily="18" charset="0"/>
              </a:rPr>
              <a:t>ocena potrzeby sporządzenia planu ochrony</a:t>
            </a:r>
          </a:p>
        </p:txBody>
      </p:sp>
      <p:sp>
        <p:nvSpPr>
          <p:cNvPr id="53251" name="Text Box 8"/>
          <p:cNvSpPr txBox="1">
            <a:spLocks noChangeArrowheads="1"/>
          </p:cNvSpPr>
          <p:nvPr/>
        </p:nvSpPr>
        <p:spPr bwMode="auto">
          <a:xfrm>
            <a:off x="468313" y="981075"/>
            <a:ext cx="8280400" cy="34163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latin typeface="Bookman Old Style" panose="02050604050505020204" pitchFamily="18" charset="0"/>
              </a:rPr>
              <a:t>Ocenia się, czy jest  potrzebne sporządzenie 20 letniego planu ochrony dla całego lub części obszaru, jako jedno z działań ochronnych, biorąc pod uwagę w szczególności:</a:t>
            </a:r>
          </a:p>
          <a:p>
            <a:pPr lvl="1" eaLnBrk="1" hangingPunct="1">
              <a:spcBef>
                <a:spcPct val="50000"/>
              </a:spcBef>
              <a:buFontTx/>
              <a:buChar char="•"/>
            </a:pPr>
            <a:r>
              <a:rPr lang="pl-PL" altLang="pl-PL" sz="1600">
                <a:latin typeface="Bookman Old Style" panose="02050604050505020204" pitchFamily="18" charset="0"/>
              </a:rPr>
              <a:t> potrzebę przeprowadzenia gruntownej inwentaryzacji przyrodniczej lub badań przedmiotów ochrony;</a:t>
            </a:r>
          </a:p>
          <a:p>
            <a:pPr lvl="1" eaLnBrk="1" hangingPunct="1">
              <a:spcBef>
                <a:spcPct val="50000"/>
              </a:spcBef>
              <a:buFontTx/>
              <a:buChar char="•"/>
            </a:pPr>
            <a:r>
              <a:rPr lang="pl-PL" altLang="pl-PL" sz="1600">
                <a:latin typeface="Bookman Old Style" panose="02050604050505020204" pitchFamily="18" charset="0"/>
              </a:rPr>
              <a:t> potrzebę zaplanowania ochrony w perspektywie 20 lat;</a:t>
            </a:r>
          </a:p>
          <a:p>
            <a:pPr lvl="1" eaLnBrk="1" hangingPunct="1">
              <a:spcBef>
                <a:spcPct val="50000"/>
              </a:spcBef>
              <a:buFontTx/>
              <a:buChar char="•"/>
            </a:pPr>
            <a:r>
              <a:rPr lang="pl-PL" altLang="pl-PL" sz="1600">
                <a:latin typeface="Bookman Old Style" panose="02050604050505020204" pitchFamily="18" charset="0"/>
              </a:rPr>
              <a:t> konieczność unormowania zagadnień wchodzących w zakres planu ochrony, a nie mieszczących się w zakresie Planu.</a:t>
            </a:r>
          </a:p>
          <a:p>
            <a:pPr eaLnBrk="1" hangingPunct="1"/>
            <a:endParaRPr lang="pl-PL" altLang="pl-PL" sz="1600">
              <a:latin typeface="Bookman Old Style" panose="02050604050505020204" pitchFamily="18" charset="0"/>
            </a:endParaRPr>
          </a:p>
          <a:p>
            <a:pPr eaLnBrk="1" hangingPunct="1"/>
            <a:r>
              <a:rPr lang="pl-PL" altLang="pl-PL" sz="1600">
                <a:latin typeface="Bookman Old Style" panose="02050604050505020204" pitchFamily="18" charset="0"/>
              </a:rPr>
              <a:t>W razie stwierdzenia jednej lub więcej przesłanek należy określić termin sporządzenia planu ochrony dla części lub całości obszaru, biorąc pod uwagę czas potrzebny na wykonanie niezbędnych prac.</a:t>
            </a:r>
          </a:p>
        </p:txBody>
      </p:sp>
      <p:pic>
        <p:nvPicPr>
          <p:cNvPr id="532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4487863"/>
            <a:ext cx="4392613"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23850" y="260350"/>
            <a:ext cx="8820150" cy="3968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Bookman Old Style" panose="02050604050505020204" pitchFamily="18" charset="0"/>
              </a:rPr>
              <a:t>Krok po kroku:</a:t>
            </a:r>
            <a:r>
              <a:rPr lang="pl-PL" altLang="pl-PL" sz="2000" b="1" i="1">
                <a:latin typeface="Bookman Old Style" panose="02050604050505020204" pitchFamily="18" charset="0"/>
              </a:rPr>
              <a:t> </a:t>
            </a:r>
            <a:r>
              <a:rPr lang="pl-PL" altLang="pl-PL" sz="2000" b="1">
                <a:latin typeface="Bookman Old Style" panose="02050604050505020204" pitchFamily="18" charset="0"/>
              </a:rPr>
              <a:t>Wskazania do studiów i planów</a:t>
            </a:r>
          </a:p>
        </p:txBody>
      </p:sp>
      <p:sp>
        <p:nvSpPr>
          <p:cNvPr id="54275" name="Text Box 3"/>
          <p:cNvSpPr txBox="1">
            <a:spLocks noChangeArrowheads="1"/>
          </p:cNvSpPr>
          <p:nvPr/>
        </p:nvSpPr>
        <p:spPr bwMode="auto">
          <a:xfrm>
            <a:off x="376238" y="881063"/>
            <a:ext cx="8299450" cy="310832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400">
                <a:latin typeface="Bookman Old Style" panose="02050604050505020204" pitchFamily="18" charset="0"/>
              </a:rPr>
              <a:t>Analizuje się istniejące studia i plany dotyczące obszaru lub mogące mieć wpływ na cele ochrony obszaru pod kątem ewentualnego znaczącego negatywnego oddziaływania skutków ich realizacji na integralność obszaru z punktu widzenia celów jego ochrony.</a:t>
            </a:r>
          </a:p>
          <a:p>
            <a:pPr eaLnBrk="1" hangingPunct="1">
              <a:spcBef>
                <a:spcPct val="50000"/>
              </a:spcBef>
            </a:pPr>
            <a:r>
              <a:rPr lang="pl-PL" altLang="pl-PL" sz="1400">
                <a:latin typeface="Bookman Old Style" panose="02050604050505020204" pitchFamily="18" charset="0"/>
              </a:rPr>
              <a:t>W przypadku stwierdzenia negatywnych oddziaływań określa się:</a:t>
            </a:r>
          </a:p>
          <a:p>
            <a:pPr lvl="1" eaLnBrk="1" hangingPunct="1">
              <a:buFontTx/>
              <a:buChar char="•"/>
            </a:pPr>
            <a:r>
              <a:rPr lang="pl-PL" altLang="pl-PL" sz="1400">
                <a:latin typeface="Bookman Old Style" panose="02050604050505020204" pitchFamily="18" charset="0"/>
              </a:rPr>
              <a:t>wskazania do zmiany tych elementów studiów lub planów, których realizacja naruszy lub stworzy ryzyko naruszenia zakazu wymienionego w art. 33 ustawy o ochronie przyrody;</a:t>
            </a:r>
          </a:p>
          <a:p>
            <a:pPr lvl="1" eaLnBrk="1" hangingPunct="1">
              <a:buFontTx/>
              <a:buChar char="•"/>
            </a:pPr>
            <a:r>
              <a:rPr lang="pl-PL" altLang="pl-PL" sz="1400">
                <a:latin typeface="Bookman Old Style" panose="02050604050505020204" pitchFamily="18" charset="0"/>
              </a:rPr>
              <a:t>wskazania do zmiany tych elementów studiów i planów, które powinny być uwzględnione przy zmianach studiów i planów ze względu na zapewnienie właściwych uwarunkowań do realizacji celów ochrony obszaru. </a:t>
            </a:r>
          </a:p>
          <a:p>
            <a:pPr eaLnBrk="1" hangingPunct="1">
              <a:spcBef>
                <a:spcPct val="50000"/>
              </a:spcBef>
            </a:pPr>
            <a:r>
              <a:rPr lang="pl-PL" altLang="pl-PL" sz="1400">
                <a:latin typeface="Bookman Old Style" panose="02050604050505020204" pitchFamily="18" charset="0"/>
              </a:rPr>
              <a:t>Wskazania mogą dotyczyć zarówno studiów i planów obejmujących tereny w granicach obszaru Natura 2000, jak i  dotyczących terenów poza tym obszarem – ale tylko w takim zakresie, w jakim te studia i plany oddziaływałyby negatywnie na obszar.</a:t>
            </a:r>
          </a:p>
        </p:txBody>
      </p:sp>
      <p:pic>
        <p:nvPicPr>
          <p:cNvPr id="542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4352925"/>
            <a:ext cx="43910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376238" y="4437063"/>
            <a:ext cx="3409950" cy="2032000"/>
          </a:xfrm>
          <a:prstGeom prst="rect">
            <a:avLst/>
          </a:prstGeom>
          <a:solidFill>
            <a:schemeClr val="bg1">
              <a:alpha val="42000"/>
            </a:schemeClr>
          </a:solidFill>
        </p:spPr>
        <p:txBody>
          <a:bodyPr>
            <a:spAutoFit/>
          </a:bodyPr>
          <a:lstStyle/>
          <a:p>
            <a:pPr>
              <a:defRPr/>
            </a:pPr>
            <a:r>
              <a:rPr lang="pl-PL" dirty="0">
                <a:latin typeface="Garamond" panose="02020404030301010803" pitchFamily="18" charset="0"/>
                <a:cs typeface="Arial" charset="0"/>
              </a:rPr>
              <a:t>Analiza:</a:t>
            </a:r>
          </a:p>
          <a:p>
            <a:pPr marL="285750" indent="-285750">
              <a:buFont typeface="Arial" panose="020B0604020202020204" pitchFamily="34" charset="0"/>
              <a:buChar char="•"/>
              <a:defRPr/>
            </a:pPr>
            <a:r>
              <a:rPr lang="pl-PL" dirty="0">
                <a:latin typeface="Garamond" panose="02020404030301010803" pitchFamily="18" charset="0"/>
                <a:cs typeface="Arial" charset="0"/>
              </a:rPr>
              <a:t> Planu zagospodarowania przestrzennego województwa zachodniopomorskiego;</a:t>
            </a:r>
          </a:p>
          <a:p>
            <a:pPr marL="285750" indent="-285750">
              <a:buFont typeface="Arial" panose="020B0604020202020204" pitchFamily="34" charset="0"/>
              <a:buChar char="•"/>
              <a:defRPr/>
            </a:pPr>
            <a:r>
              <a:rPr lang="pl-PL" dirty="0">
                <a:latin typeface="Garamond" panose="02020404030301010803" pitchFamily="18" charset="0"/>
                <a:cs typeface="Arial" charset="0"/>
              </a:rPr>
              <a:t>Studium uwarunkowań i kierunków zagospodarowania przestrzennego</a:t>
            </a:r>
            <a:endParaRPr lang="pl-PL" dirty="0">
              <a:solidFill>
                <a:srgbClr val="FF0000"/>
              </a:solidFill>
              <a:latin typeface="Garamond" panose="02020404030301010803" pitchFamily="18" charset="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23850" y="260350"/>
            <a:ext cx="8820150" cy="3968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Trebuchet MS" panose="020B0603020202020204" pitchFamily="34" charset="0"/>
              </a:rPr>
              <a:t>Krok po kroku: Dokumentacja projektu PZO i projekt PZO</a:t>
            </a:r>
          </a:p>
        </p:txBody>
      </p:sp>
      <p:sp>
        <p:nvSpPr>
          <p:cNvPr id="55299" name="Text Box 3"/>
          <p:cNvSpPr txBox="1">
            <a:spLocks noChangeArrowheads="1"/>
          </p:cNvSpPr>
          <p:nvPr/>
        </p:nvSpPr>
        <p:spPr bwMode="auto">
          <a:xfrm>
            <a:off x="376238" y="881063"/>
            <a:ext cx="8301037" cy="390842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latin typeface="Garamond" panose="02020502050306020203" pitchFamily="18" charset="0"/>
              </a:rPr>
              <a:t>Dokumentacja może być opracowana, w zależności od potrzeb, możliwości technicznych, a także charakteru obszaru, w formie opisu tekstowego, zestawień tabelarycznych, przedstawień graficznych, map, baz danych, w tym cyfrowych warstw informacyjnych.</a:t>
            </a:r>
          </a:p>
          <a:p>
            <a:pPr eaLnBrk="1" hangingPunct="1"/>
            <a:endParaRPr lang="pl-PL" altLang="pl-PL" sz="1600">
              <a:latin typeface="Garamond" panose="02020502050306020203" pitchFamily="18" charset="0"/>
            </a:endParaRPr>
          </a:p>
          <a:p>
            <a:pPr eaLnBrk="1" hangingPunct="1"/>
            <a:r>
              <a:rPr lang="pl-PL" altLang="pl-PL" sz="1600">
                <a:latin typeface="Garamond" panose="02020502050306020203" pitchFamily="18" charset="0"/>
              </a:rPr>
              <a:t>W dokumentacji zestawia się syntetycznie informacje zgromadzone w toku opracowywania projektu planu zadań ochronnych, opisuje się dokonane oceny i ustalenia wraz z ich uzasadnieniem, opisuje się problemy, jakie ujawniono w trakcie sporządzania projektu PZO, załącza się SFD obszaru do notyfikacji KE.  W dokumentacji szczegółowo opisuje się i uzasadnia:</a:t>
            </a:r>
          </a:p>
          <a:p>
            <a:pPr eaLnBrk="1" hangingPunct="1">
              <a:spcBef>
                <a:spcPct val="50000"/>
              </a:spcBef>
              <a:buFontTx/>
              <a:buChar char="•"/>
            </a:pPr>
            <a:r>
              <a:rPr lang="pl-PL" altLang="pl-PL" sz="1600">
                <a:latin typeface="Garamond" panose="02020502050306020203" pitchFamily="18" charset="0"/>
              </a:rPr>
              <a:t> diagnozę stanu  i zagrożeń przedmiotów ochrony; </a:t>
            </a:r>
          </a:p>
          <a:p>
            <a:pPr eaLnBrk="1" hangingPunct="1">
              <a:spcBef>
                <a:spcPct val="50000"/>
              </a:spcBef>
              <a:buFontTx/>
              <a:buChar char="•"/>
            </a:pPr>
            <a:r>
              <a:rPr lang="pl-PL" altLang="pl-PL" sz="1600">
                <a:latin typeface="Garamond" panose="02020502050306020203" pitchFamily="18" charset="0"/>
              </a:rPr>
              <a:t> przyjęte cele PZO; </a:t>
            </a:r>
          </a:p>
          <a:p>
            <a:pPr eaLnBrk="1" hangingPunct="1">
              <a:spcBef>
                <a:spcPct val="50000"/>
              </a:spcBef>
              <a:buFontTx/>
              <a:buChar char="•"/>
            </a:pPr>
            <a:r>
              <a:rPr lang="pl-PL" altLang="pl-PL" sz="1600">
                <a:latin typeface="Garamond" panose="02020502050306020203" pitchFamily="18" charset="0"/>
              </a:rPr>
              <a:t> planowane działania ochronne;</a:t>
            </a:r>
          </a:p>
          <a:p>
            <a:pPr eaLnBrk="1" hangingPunct="1">
              <a:spcBef>
                <a:spcPct val="50000"/>
              </a:spcBef>
              <a:buFontTx/>
              <a:buChar char="•"/>
            </a:pPr>
            <a:r>
              <a:rPr lang="pl-PL" altLang="pl-PL" sz="1600">
                <a:latin typeface="Garamond" panose="02020502050306020203" pitchFamily="18" charset="0"/>
              </a:rPr>
              <a:t> sposoby monitoringu skuteczności ochrony;</a:t>
            </a:r>
          </a:p>
          <a:p>
            <a:pPr eaLnBrk="1" hangingPunct="1">
              <a:spcBef>
                <a:spcPct val="50000"/>
              </a:spcBef>
              <a:buFontTx/>
              <a:buChar char="•"/>
            </a:pPr>
            <a:r>
              <a:rPr lang="pl-PL" altLang="pl-PL" sz="1600">
                <a:latin typeface="Garamond" panose="02020502050306020203" pitchFamily="18" charset="0"/>
              </a:rPr>
              <a:t> inne istotne oceny i ustalenia.</a:t>
            </a:r>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4292600"/>
            <a:ext cx="4392612"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481013" y="5157788"/>
            <a:ext cx="3816350" cy="129222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1600">
                <a:latin typeface="Garamond" panose="02020502050306020203" pitchFamily="18" charset="0"/>
              </a:rPr>
              <a:t>Sam projekt planu zadań ochronnych ma postać projektu zarządzenia RDOŚ, o strukturze określonej ustawą oraz zasadami techniki legislacyjnej.</a:t>
            </a:r>
          </a:p>
          <a:p>
            <a:pPr eaLnBrk="1" hangingPunct="1"/>
            <a:endParaRPr lang="pl-PL" altLang="pl-PL" sz="140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58763" y="390525"/>
            <a:ext cx="8820150" cy="39687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b="1">
                <a:latin typeface="Bookman Old Style" panose="02050604050505020204" pitchFamily="18" charset="0"/>
              </a:rPr>
              <a:t>Krok po kroku: Uzgodnienia, udział społeczeństwa, ustanowienie </a:t>
            </a:r>
          </a:p>
        </p:txBody>
      </p:sp>
      <p:pic>
        <p:nvPicPr>
          <p:cNvPr id="563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388" y="2205038"/>
            <a:ext cx="331152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7"/>
          <p:cNvSpPr txBox="1">
            <a:spLocks noChangeArrowheads="1"/>
          </p:cNvSpPr>
          <p:nvPr/>
        </p:nvSpPr>
        <p:spPr bwMode="auto">
          <a:xfrm>
            <a:off x="323850" y="2657475"/>
            <a:ext cx="5184775" cy="19240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5000"/>
              </a:spcBef>
            </a:pPr>
            <a:r>
              <a:rPr lang="pl-PL" altLang="pl-PL" sz="1400" b="1">
                <a:latin typeface="Bookman Old Style" panose="02050604050505020204" pitchFamily="18" charset="0"/>
              </a:rPr>
              <a:t>Ustawa OOŚ art. 21 ust 2 pkt 24a:</a:t>
            </a:r>
          </a:p>
          <a:p>
            <a:pPr eaLnBrk="1" hangingPunct="1">
              <a:spcBef>
                <a:spcPct val="25000"/>
              </a:spcBef>
            </a:pPr>
            <a:r>
              <a:rPr lang="pl-PL" altLang="pl-PL" sz="1400">
                <a:latin typeface="Bookman Old Style" panose="02050604050505020204" pitchFamily="18" charset="0"/>
              </a:rPr>
              <a:t>W publicznie dostępnych wykazach informacji o środowisku zamieszcza się dane o (…) o projektach planów zadań ochronnych tworzonych dla form ochrony przyrody.</a:t>
            </a:r>
          </a:p>
          <a:p>
            <a:pPr eaLnBrk="1" hangingPunct="1">
              <a:spcBef>
                <a:spcPct val="25000"/>
              </a:spcBef>
            </a:pPr>
            <a:r>
              <a:rPr lang="pl-PL" altLang="pl-PL" sz="1400">
                <a:latin typeface="Bookman Old Style" panose="02050604050505020204" pitchFamily="18" charset="0"/>
              </a:rPr>
              <a:t>Każdy ma prawo do zapoznania się z projektem. Udostępnienie tych informacji następuje na wniosek, w dniu złożenia wniosku. </a:t>
            </a:r>
          </a:p>
        </p:txBody>
      </p:sp>
      <p:sp>
        <p:nvSpPr>
          <p:cNvPr id="56325" name="Text Box 8"/>
          <p:cNvSpPr txBox="1">
            <a:spLocks noChangeArrowheads="1"/>
          </p:cNvSpPr>
          <p:nvPr/>
        </p:nvSpPr>
        <p:spPr bwMode="auto">
          <a:xfrm>
            <a:off x="290513" y="4938713"/>
            <a:ext cx="8280400" cy="1655762"/>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5000"/>
              </a:spcBef>
            </a:pPr>
            <a:r>
              <a:rPr lang="pl-PL" altLang="pl-PL" sz="1400" b="1">
                <a:latin typeface="Bookman Old Style" panose="02050604050505020204" pitchFamily="18" charset="0"/>
              </a:rPr>
              <a:t>Ustawa o ochr. przyrody art. 28 ust 5:</a:t>
            </a:r>
          </a:p>
          <a:p>
            <a:pPr eaLnBrk="1" hangingPunct="1">
              <a:spcBef>
                <a:spcPct val="25000"/>
              </a:spcBef>
            </a:pPr>
            <a:r>
              <a:rPr lang="pl-PL" altLang="pl-PL" sz="1400">
                <a:latin typeface="Bookman Old Style" panose="02050604050505020204" pitchFamily="18" charset="0"/>
              </a:rPr>
              <a:t>RDOŚ ustanawia, w drodze aktu prawa miejscowego w formie zarządzenia, plan zadań ochronnych dla obszaru Natura 2000, kierując się koniecznością utrzymania i przywracania do właściwego stanu ochrony siedlisk przyrodniczych oraz gatunków roślin i zwierząt, dla których ochrony wyznaczono obszar Natura 2000. Plan zadań ochronnych może być zmieniony, jeżeli wynika to z potrzeb ochrony tych siedlisk przyrodniczych lub gatunków roślin i zwierząt.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ytuł 1"/>
          <p:cNvSpPr>
            <a:spLocks noGrp="1"/>
          </p:cNvSpPr>
          <p:nvPr>
            <p:ph type="title"/>
          </p:nvPr>
        </p:nvSpPr>
        <p:spPr>
          <a:solidFill>
            <a:srgbClr val="FFFFFF"/>
          </a:solidFill>
        </p:spPr>
        <p:txBody>
          <a:bodyPr/>
          <a:lstStyle/>
          <a:p>
            <a:r>
              <a:rPr lang="pl-PL" altLang="pl-PL" smtClean="0"/>
              <a:t>Zagrożenia?</a:t>
            </a:r>
          </a:p>
        </p:txBody>
      </p:sp>
      <p:sp>
        <p:nvSpPr>
          <p:cNvPr id="57347" name="Symbol zastępczy zawartości 2"/>
          <p:cNvSpPr>
            <a:spLocks noGrp="1"/>
          </p:cNvSpPr>
          <p:nvPr>
            <p:ph idx="1"/>
          </p:nvPr>
        </p:nvSpPr>
        <p:spPr>
          <a:xfrm>
            <a:off x="457200" y="1600200"/>
            <a:ext cx="8229600" cy="3268663"/>
          </a:xfrm>
          <a:solidFill>
            <a:srgbClr val="FFFFFF"/>
          </a:solidFill>
        </p:spPr>
        <p:txBody>
          <a:bodyPr/>
          <a:lstStyle/>
          <a:p>
            <a:r>
              <a:rPr lang="pl-PL" altLang="pl-PL" smtClean="0"/>
              <a:t>Zarastanie torfowisk</a:t>
            </a:r>
          </a:p>
          <a:p>
            <a:r>
              <a:rPr lang="pl-PL" altLang="pl-PL" smtClean="0"/>
              <a:t>Intensyfikacja rolnictwa lub zaniechanie ekstensywnego użytkowania łąk</a:t>
            </a:r>
          </a:p>
          <a:p>
            <a:r>
              <a:rPr lang="pl-PL" altLang="pl-PL" smtClean="0"/>
              <a:t>Eutrofizacja</a:t>
            </a:r>
          </a:p>
          <a:p>
            <a:r>
              <a:rPr lang="pl-PL" altLang="pl-PL" smtClean="0"/>
              <a:t>Antropopresja</a:t>
            </a:r>
          </a:p>
          <a:p>
            <a:endParaRPr lang="pl-PL" altLang="pl-PL"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rostokąt 5"/>
          <p:cNvSpPr/>
          <p:nvPr/>
        </p:nvSpPr>
        <p:spPr>
          <a:xfrm>
            <a:off x="0" y="5732463"/>
            <a:ext cx="9144000" cy="1125537"/>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a:p>
        </p:txBody>
      </p:sp>
      <p:pic>
        <p:nvPicPr>
          <p:cNvPr id="58371" name="Text Box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2852738"/>
            <a:ext cx="58039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ostokąt 3"/>
          <p:cNvSpPr/>
          <p:nvPr/>
        </p:nvSpPr>
        <p:spPr>
          <a:xfrm>
            <a:off x="0" y="0"/>
            <a:ext cx="9144000" cy="1125538"/>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a:p>
        </p:txBody>
      </p:sp>
      <p:pic>
        <p:nvPicPr>
          <p:cNvPr id="58373" name="Picture 2055" descr="logo-k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663" y="44450"/>
            <a:ext cx="10445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Obraz 3" descr="Opis: logoty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5732463"/>
            <a:ext cx="57531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50825" y="436563"/>
            <a:ext cx="8713788" cy="4000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2000" b="1">
                <a:latin typeface="Calibri Light" panose="020F0302020204030204" pitchFamily="34" charset="0"/>
              </a:rPr>
              <a:t>Siedliska w obszarze wg Standardowego Formularza Danych</a:t>
            </a:r>
          </a:p>
        </p:txBody>
      </p:sp>
      <p:pic>
        <p:nvPicPr>
          <p:cNvPr id="174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268413"/>
            <a:ext cx="81153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3973513"/>
            <a:ext cx="81153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403350" y="436563"/>
            <a:ext cx="6697663" cy="4000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l-PL" altLang="pl-PL" sz="2000" b="1">
                <a:latin typeface="Calibri Light" panose="020F0302020204030204" pitchFamily="34" charset="0"/>
              </a:rPr>
              <a:t>Gatunki w obszarze wg Standardowego Formularza Danych</a:t>
            </a:r>
          </a:p>
        </p:txBody>
      </p:sp>
      <p:pic>
        <p:nvPicPr>
          <p:cNvPr id="184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357438"/>
            <a:ext cx="81057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ymbol zastępczy zawartości 2"/>
          <p:cNvSpPr>
            <a:spLocks noGrp="1"/>
          </p:cNvSpPr>
          <p:nvPr>
            <p:ph idx="1"/>
          </p:nvPr>
        </p:nvSpPr>
        <p:spPr>
          <a:xfrm>
            <a:off x="457200" y="44450"/>
            <a:ext cx="8229600" cy="1165225"/>
          </a:xfrm>
          <a:solidFill>
            <a:schemeClr val="bg2"/>
          </a:solidFill>
        </p:spPr>
        <p:txBody>
          <a:bodyPr/>
          <a:lstStyle/>
          <a:p>
            <a:pPr marL="0" indent="0" algn="ctr">
              <a:buFont typeface="Arial" panose="020B0604020202020204" pitchFamily="34" charset="0"/>
              <a:buNone/>
            </a:pPr>
            <a:r>
              <a:rPr lang="pl-PL" altLang="pl-PL" sz="2400" smtClean="0"/>
              <a:t>Rozporządzenie Ministra Klimatu i Środowiska  z dnia 18.02.2022 roku w sprawie specjalnego obszaru ochrony siedlisk Ostoja Masłowiczki PLH220062</a:t>
            </a:r>
          </a:p>
        </p:txBody>
      </p:sp>
      <p:pic>
        <p:nvPicPr>
          <p:cNvPr id="194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1268413"/>
            <a:ext cx="64198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3" y="5356225"/>
            <a:ext cx="65913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850" y="58738"/>
            <a:ext cx="8353425" cy="633412"/>
          </a:xfrm>
          <a:solidFill>
            <a:schemeClr val="bg1">
              <a:alpha val="69019"/>
            </a:schemeClr>
          </a:solidFill>
        </p:spPr>
        <p:txBody>
          <a:bodyPr lIns="90000" tIns="46800" rIns="90000" bIns="46800" rtlCol="0">
            <a:normAutofit fontScale="90000"/>
          </a:bodyPr>
          <a:lstStyle/>
          <a:p>
            <a:pPr defTabSz="449263" eaLnBrk="1" fontAlgn="auto" hangingPunct="1">
              <a:spcAft>
                <a:spcPts val="0"/>
              </a:spcAft>
              <a:buClr>
                <a:srgbClr val="008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altLang="pl-PL" sz="3200" dirty="0">
                <a:latin typeface="Bookman Old Style" panose="02050604050505020204" pitchFamily="18" charset="0"/>
              </a:rPr>
              <a:t>Planowanie ochrony </a:t>
            </a:r>
            <a:r>
              <a:rPr lang="en-GB" altLang="pl-PL" sz="3200" dirty="0" err="1">
                <a:latin typeface="Bookman Old Style" panose="02050604050505020204" pitchFamily="18" charset="0"/>
              </a:rPr>
              <a:t>obszar</a:t>
            </a:r>
            <a:r>
              <a:rPr lang="pl-PL" altLang="pl-PL" sz="3200" dirty="0">
                <a:latin typeface="Bookman Old Style" panose="02050604050505020204" pitchFamily="18" charset="0"/>
              </a:rPr>
              <a:t>u</a:t>
            </a:r>
            <a:r>
              <a:rPr lang="en-GB" altLang="pl-PL" sz="3200" dirty="0">
                <a:latin typeface="Bookman Old Style" panose="02050604050505020204" pitchFamily="18" charset="0"/>
              </a:rPr>
              <a:t> Natura 2000</a:t>
            </a:r>
          </a:p>
        </p:txBody>
      </p:sp>
      <p:sp>
        <p:nvSpPr>
          <p:cNvPr id="20483" name="Text Box 3"/>
          <p:cNvSpPr txBox="1">
            <a:spLocks noChangeArrowheads="1"/>
          </p:cNvSpPr>
          <p:nvPr/>
        </p:nvSpPr>
        <p:spPr bwMode="auto">
          <a:xfrm>
            <a:off x="3419475" y="908050"/>
            <a:ext cx="5257800" cy="3046413"/>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000000"/>
              </a:buClr>
            </a:pPr>
            <a:r>
              <a:rPr lang="pl-PL" altLang="pl-PL" sz="1600" b="1">
                <a:latin typeface="Bookman Old Style" panose="02050604050505020204" pitchFamily="18" charset="0"/>
              </a:rPr>
              <a:t>Planowanie ochrony – po co?</a:t>
            </a:r>
          </a:p>
          <a:p>
            <a:pPr eaLnBrk="1" hangingPunct="1">
              <a:buClr>
                <a:srgbClr val="000000"/>
              </a:buClr>
            </a:pPr>
            <a:endParaRPr lang="pl-PL" altLang="pl-PL" sz="1600">
              <a:latin typeface="Bookman Old Style" panose="02050604050505020204" pitchFamily="18" charset="0"/>
            </a:endParaRPr>
          </a:p>
          <a:p>
            <a:pPr eaLnBrk="1" hangingPunct="1">
              <a:buClr>
                <a:srgbClr val="000000"/>
              </a:buClr>
            </a:pPr>
            <a:r>
              <a:rPr lang="pl-PL" altLang="pl-PL" sz="1600">
                <a:latin typeface="Bookman Old Style" panose="02050604050505020204" pitchFamily="18" charset="0"/>
              </a:rPr>
              <a:t>= wykonanie „obowiązku przyjęcia środków ochrony mających na celu utrzymanie lub przywrócenie właściwego stanu przedmiotów ochrony” (art. 6(1) dyrektywy siedliskowej, art. 4(1)+4(2)+3 dyrektywy ptasiej</a:t>
            </a:r>
          </a:p>
          <a:p>
            <a:pPr eaLnBrk="1" hangingPunct="1">
              <a:buClr>
                <a:srgbClr val="000000"/>
              </a:buClr>
            </a:pPr>
            <a:endParaRPr lang="pl-PL" altLang="pl-PL" sz="1600">
              <a:latin typeface="Bookman Old Style" panose="02050604050505020204" pitchFamily="18" charset="0"/>
            </a:endParaRPr>
          </a:p>
          <a:p>
            <a:pPr eaLnBrk="1" hangingPunct="1">
              <a:buClr>
                <a:srgbClr val="000000"/>
              </a:buClr>
            </a:pPr>
            <a:r>
              <a:rPr lang="pl-PL" altLang="pl-PL" sz="1600">
                <a:latin typeface="Bookman Old Style" panose="02050604050505020204" pitchFamily="18" charset="0"/>
              </a:rPr>
              <a:t>= jeden ze sposobów wykonania obowiązku „zapobiegania wszelkim pogorszeniom stanu i znaczącym zakłóceniom wobec przedmiotów ochrony” (art. 6(2) dyrektywy siedliskowej)</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1042988" y="333375"/>
            <a:ext cx="7200900" cy="107950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buClr>
                <a:srgbClr val="008000"/>
              </a:buClr>
            </a:pPr>
            <a:r>
              <a:rPr lang="en-GB" altLang="pl-PL" sz="3200">
                <a:latin typeface="Bookman Old Style" panose="02050604050505020204" pitchFamily="18" charset="0"/>
              </a:rPr>
              <a:t>Prawo polskie </a:t>
            </a:r>
            <a:r>
              <a:rPr lang="pl-PL" altLang="pl-PL" sz="3200">
                <a:latin typeface="Bookman Old Style" panose="02050604050505020204" pitchFamily="18" charset="0"/>
              </a:rPr>
              <a:t>– ustawa o ochronie przyrody</a:t>
            </a:r>
            <a:endParaRPr lang="en-GB" altLang="pl-PL" sz="3200">
              <a:latin typeface="Bookman Old Style" panose="02050604050505020204" pitchFamily="18" charset="0"/>
            </a:endParaRPr>
          </a:p>
        </p:txBody>
      </p:sp>
      <p:sp>
        <p:nvSpPr>
          <p:cNvPr id="21507" name="Text Box 2"/>
          <p:cNvSpPr txBox="1">
            <a:spLocks noChangeArrowheads="1"/>
          </p:cNvSpPr>
          <p:nvPr/>
        </p:nvSpPr>
        <p:spPr bwMode="auto">
          <a:xfrm>
            <a:off x="468313" y="1700213"/>
            <a:ext cx="8281987" cy="383222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rgbClr val="000000"/>
              </a:buClr>
            </a:pPr>
            <a:r>
              <a:rPr lang="pl-PL" altLang="pl-PL" b="1">
                <a:latin typeface="Bookman Old Style" panose="02050604050505020204" pitchFamily="18" charset="0"/>
              </a:rPr>
              <a:t>Art. 28</a:t>
            </a:r>
            <a:r>
              <a:rPr lang="pl-PL" altLang="pl-PL">
                <a:latin typeface="Bookman Old Style" panose="02050604050505020204" pitchFamily="18" charset="0"/>
              </a:rPr>
              <a:t>. 1. Dla obszaru Natura 2000 sprawujący nadzór nad obszarem sporządza projekt planu zadań ochronnych na okres 10 lat; pierwszy projekt sporządza się w terminie 6 lat od dnia zatwierdzenia obszaru przez Komisję Europejską jako obszaru mającego znaczenie dla Wspólnoty lub od dnia wyznaczenia obszaru specjalnej ochrony ptaków. </a:t>
            </a:r>
          </a:p>
          <a:p>
            <a:pPr eaLnBrk="1" hangingPunct="1">
              <a:spcBef>
                <a:spcPct val="50000"/>
              </a:spcBef>
              <a:buClr>
                <a:srgbClr val="000000"/>
              </a:buClr>
            </a:pPr>
            <a:r>
              <a:rPr lang="pl-PL" altLang="pl-PL">
                <a:latin typeface="Bookman Old Style" panose="02050604050505020204" pitchFamily="18" charset="0"/>
              </a:rPr>
              <a:t>2. Dla proponowanego obszaru mającego znaczenie dla Wspólnoty, znajdującego się na liście, o której mowa w art. 27 ust. 3 pkt 1, sprawujący nadzór może sporządzić projekt planu zadań ochronnych na okres 10 lat.</a:t>
            </a:r>
          </a:p>
          <a:p>
            <a:pPr eaLnBrk="1" hangingPunct="1">
              <a:spcBef>
                <a:spcPct val="50000"/>
              </a:spcBef>
              <a:buClr>
                <a:srgbClr val="000000"/>
              </a:buClr>
            </a:pPr>
            <a:endParaRPr lang="pl-PL" altLang="pl-PL">
              <a:latin typeface="Bookman Old Style" panose="02050604050505020204" pitchFamily="18" charset="0"/>
            </a:endParaRPr>
          </a:p>
          <a:p>
            <a:pPr eaLnBrk="1" hangingPunct="1">
              <a:spcBef>
                <a:spcPct val="50000"/>
              </a:spcBef>
              <a:buClr>
                <a:srgbClr val="000000"/>
              </a:buClr>
            </a:pPr>
            <a:r>
              <a:rPr lang="pl-PL" altLang="pl-PL" b="1">
                <a:latin typeface="Bookman Old Style" panose="02050604050505020204" pitchFamily="18" charset="0"/>
              </a:rPr>
              <a:t>Art. 29. 1</a:t>
            </a:r>
            <a:r>
              <a:rPr lang="pl-PL" altLang="pl-PL">
                <a:latin typeface="Bookman Old Style" panose="02050604050505020204" pitchFamily="18" charset="0"/>
              </a:rPr>
              <a:t>. Projekt planu ochrony dla obszaru Natura 2000 lub jego części sporządza sprawujący nadzór nad obszarem.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16337</TotalTime>
  <Words>3643</Words>
  <Application>Microsoft Office PowerPoint</Application>
  <PresentationFormat>Pokaz na ekranie (4:3)</PresentationFormat>
  <Paragraphs>340</Paragraphs>
  <Slides>45</Slides>
  <Notes>8</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45</vt:i4>
      </vt:variant>
    </vt:vector>
  </HeadingPairs>
  <TitlesOfParts>
    <vt:vector size="53" baseType="lpstr">
      <vt:lpstr>Arial</vt:lpstr>
      <vt:lpstr>Calibri</vt:lpstr>
      <vt:lpstr>Calibri Light</vt:lpstr>
      <vt:lpstr>Bookman Old Style</vt:lpstr>
      <vt:lpstr>Trebuchet MS</vt:lpstr>
      <vt:lpstr>Wingdings</vt:lpstr>
      <vt:lpstr>Garamond</vt:lpstr>
      <vt:lpstr>Motyw pakietu Office</vt:lpstr>
      <vt:lpstr>Prezentacja programu PowerPoint</vt:lpstr>
      <vt:lpstr>Prezentacja programu PowerPoint</vt:lpstr>
      <vt:lpstr>Ostoja Masłowiczki PLH220062</vt:lpstr>
      <vt:lpstr>Prezentacja programu PowerPoint</vt:lpstr>
      <vt:lpstr>Prezentacja programu PowerPoint</vt:lpstr>
      <vt:lpstr>Prezentacja programu PowerPoint</vt:lpstr>
      <vt:lpstr>Prezentacja programu PowerPoint</vt:lpstr>
      <vt:lpstr>Planowanie ochrony obszaru Natura 2000</vt:lpstr>
      <vt:lpstr>Prezentacja programu PowerPoint</vt:lpstr>
      <vt:lpstr>Planowanie ochrony obszaru Natura 2000</vt:lpstr>
      <vt:lpstr>Prezentacja programu PowerPoint</vt:lpstr>
      <vt:lpstr>Planowanie ochrony obszaru Natura 2000 – każdy zainteresowany może mieć wpływ !</vt:lpstr>
      <vt:lpstr>Planowanie ochrony obszaru Natura 2000 – każdy zainteresowany może mieć wpływ !</vt:lpstr>
      <vt:lpstr>Założenia sporządzania PZO: Metoda warsztatowa:</vt:lpstr>
      <vt:lpstr>Cele i logika planu zadań ochronnych nie podlegają dyskusji !</vt:lpstr>
      <vt:lpstr>Planowanie ochrony obszaru Natura 2000</vt:lpstr>
      <vt:lpstr>Planowanie ochrony obszaru Natura 2000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Zagrożenia?</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Paweł</dc:creator>
  <cp:lastModifiedBy>Jacek Dorużalski</cp:lastModifiedBy>
  <cp:revision>448</cp:revision>
  <dcterms:created xsi:type="dcterms:W3CDTF">2009-05-12T16:37:36Z</dcterms:created>
  <dcterms:modified xsi:type="dcterms:W3CDTF">2022-05-10T11:23:16Z</dcterms:modified>
</cp:coreProperties>
</file>