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696" r:id="rId7"/>
    <p:sldMasterId id="2147483720" r:id="rId8"/>
    <p:sldMasterId id="2147483732" r:id="rId9"/>
    <p:sldMasterId id="2147483744" r:id="rId10"/>
  </p:sldMasterIdLst>
  <p:sldIdLst>
    <p:sldId id="258" r:id="rId11"/>
    <p:sldId id="259" r:id="rId12"/>
    <p:sldId id="268" r:id="rId13"/>
    <p:sldId id="266" r:id="rId14"/>
    <p:sldId id="261" r:id="rId15"/>
    <p:sldId id="267" r:id="rId16"/>
    <p:sldId id="263" r:id="rId17"/>
    <p:sldId id="271" r:id="rId18"/>
    <p:sldId id="264" r:id="rId19"/>
    <p:sldId id="273" r:id="rId20"/>
    <p:sldId id="265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11EAF-B83E-4CAF-8EF9-EB5459BB70EA}" v="8" dt="2024-04-08T08:59:53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oanna.marczak@cyfra.gov.pl::2eaf09f3-aaeb-486c-aecb-e3f97e06763d" providerId="AD" clId="Web-{32911EAF-B83E-4CAF-8EF9-EB5459BB70EA}"/>
    <pc:docChg chg="modSld">
      <pc:chgData name="Marczak Joanna" userId="S::joanna.marczak@cyfra.gov.pl::2eaf09f3-aaeb-486c-aecb-e3f97e06763d" providerId="AD" clId="Web-{32911EAF-B83E-4CAF-8EF9-EB5459BB70EA}" dt="2024-04-08T08:59:53.908" v="11" actId="20577"/>
      <pc:docMkLst>
        <pc:docMk/>
      </pc:docMkLst>
      <pc:sldChg chg="modSp">
        <pc:chgData name="Marczak Joanna" userId="S::joanna.marczak@cyfra.gov.pl::2eaf09f3-aaeb-486c-aecb-e3f97e06763d" providerId="AD" clId="Web-{32911EAF-B83E-4CAF-8EF9-EB5459BB70EA}" dt="2024-04-08T08:59:53.908" v="11" actId="20577"/>
        <pc:sldMkLst>
          <pc:docMk/>
          <pc:sldMk cId="2662325528" sldId="268"/>
        </pc:sldMkLst>
        <pc:spChg chg="mod">
          <ac:chgData name="Marczak Joanna" userId="S::joanna.marczak@cyfra.gov.pl::2eaf09f3-aaeb-486c-aecb-e3f97e06763d" providerId="AD" clId="Web-{32911EAF-B83E-4CAF-8EF9-EB5459BB70EA}" dt="2024-04-08T08:59:53.908" v="11" actId="20577"/>
          <ac:spMkLst>
            <pc:docMk/>
            <pc:sldMk cId="2662325528" sldId="268"/>
            <ac:spMk id="9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10C_9EAFDD1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6759319811672E-2"/>
          <c:y val="0"/>
          <c:w val="0.92585432823711833"/>
          <c:h val="0.837003608769091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60000000</c:v>
                </c:pt>
                <c:pt idx="1">
                  <c:v>59950000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6D-4119-BA44-102E42D73797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Arkusz1!$C$2:$C$5</c:f>
              <c:numCache>
                <c:formatCode>#,##0.00</c:formatCode>
                <c:ptCount val="4"/>
                <c:pt idx="0">
                  <c:v>59950000</c:v>
                </c:pt>
                <c:pt idx="1">
                  <c:v>59735550.409999996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6D-4119-BA44-102E42D737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axId val="320166728"/>
        <c:axId val="320167120"/>
      </c:barChart>
      <c:catAx>
        <c:axId val="320166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0167120"/>
        <c:crosses val="autoZero"/>
        <c:auto val="1"/>
        <c:lblAlgn val="ctr"/>
        <c:lblOffset val="100"/>
        <c:noMultiLvlLbl val="0"/>
      </c:catAx>
      <c:valAx>
        <c:axId val="32016712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0166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7068807663383977"/>
          <c:y val="0.85433905502624075"/>
          <c:w val="0.23710682618362972"/>
          <c:h val="0.1428295464568911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7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97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03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893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26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405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312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248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48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392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80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87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345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29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3234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47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109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148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28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094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37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76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12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360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550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4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770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3783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396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2641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0715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47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164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45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077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441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6216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1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583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792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356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8541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2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0926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2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230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4954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745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3188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700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545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9901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784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0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1561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317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439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317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6644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120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1841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27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49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057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86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37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853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5176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445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956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9484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536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366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44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04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3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45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4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23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54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4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00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08.04.2024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46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5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615799" y="1479254"/>
            <a:ext cx="11040826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prstClr val="white"/>
                </a:solidFill>
              </a:rPr>
              <a:t>Podniesienie poziomu bezpieczeństwa sieci teleinformatycznej używanej w ramach Państwowej Inspekcji Sanitarnej poprzez rozbudowę rządowej sieci teletransmisyjnej </a:t>
            </a:r>
            <a:r>
              <a:rPr lang="pl-PL" sz="4800" b="1" err="1">
                <a:solidFill>
                  <a:prstClr val="white"/>
                </a:solidFill>
              </a:rPr>
              <a:t>GovNet</a:t>
            </a:r>
            <a:endParaRPr lang="pl-PL" sz="4800" b="1">
              <a:solidFill>
                <a:prstClr val="white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656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695399" y="2264239"/>
            <a:ext cx="9756405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Źródło finansowania utrzymania produktów projektu: Budżet państwa (część 42)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Najważniejsze ryzyka:</a:t>
            </a:r>
            <a:endParaRPr lang="pl-PL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949456"/>
              </p:ext>
            </p:extLst>
          </p:nvPr>
        </p:nvGraphicFramePr>
        <p:xfrm>
          <a:off x="471313" y="3587931"/>
          <a:ext cx="10729194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 zrozumienia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zakresu projektu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oraz płynących z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jego realizacji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korzyści.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Redukowanie:</a:t>
                      </a:r>
                    </a:p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Promowanie wiedzy o projekcie i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korzyściach płynących z jego realizacji.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Wzrost kosztów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utrzymania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trwałości projektu,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którego mogą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się przyczynić w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przyszłości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zmiany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przepisów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prawa polskiego i/lub europejskiego.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Unikanie:</a:t>
                      </a:r>
                    </a:p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Wypracowanie aktu regulującego</a:t>
                      </a:r>
                    </a:p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funkcjonowanie rządowej sieci</a:t>
                      </a:r>
                    </a:p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teletransmisyjnej </a:t>
                      </a:r>
                      <a:r>
                        <a:rPr lang="pl-PL" sz="1100" b="1" i="1" kern="120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GovNet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Trudności w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utrzymywaniu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efektów projektu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 upływie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okresu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gwarancyjnego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przez innego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przedsiębiorcę niż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wykonawca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wyłoniony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podczas realizacji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Unikanie:</a:t>
                      </a:r>
                    </a:p>
                    <a:p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Zawarcie w umowie z wykonawcą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klauzul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gwarantujących przekazanie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dokumentacji oraz wszystkich</a:t>
                      </a:r>
                      <a:r>
                        <a:rPr lang="pl-PL" sz="1100" b="1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majątkowych praw autorskich.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63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prstClr val="white"/>
                </a:solidFill>
              </a:rPr>
              <a:t>Dziękuję za uwagę</a:t>
            </a:r>
            <a:endParaRPr lang="pl-PL">
              <a:solidFill>
                <a:prstClr val="black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60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 Spraw Wewnętrznych i Administracji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Beneficjent: Ministerstwo Spraw Wewnętrznych i Administracji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Partnerzy: Główny Inspektorat Sanitarny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390227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81355" y="4482744"/>
            <a:ext cx="108292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Celem projektu jest budowa sieci VPN/LAN dla stacji sanitarno-epidemiologicznych oraz zwiększenie zasięgu kluczowych usług, takich jak dostęp Systemu Rejestrów Państwowych, </a:t>
            </a:r>
            <a:r>
              <a:rPr lang="pl-PL" sz="1600" i="1" err="1">
                <a:solidFill>
                  <a:srgbClr val="0070C0"/>
                </a:solidFill>
                <a:ea typeface="Times New Roman" panose="02020603050405020304" pitchFamily="18" charset="0"/>
              </a:rPr>
              <a:t>CEPiK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, wideokonferencje, telefonia tradycyjna i VoIP.</a:t>
            </a:r>
          </a:p>
          <a:p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Stworzenie spójnego, logicznego i sprawnego systemu informacyjnego państwa, zapewniającego przejrzystość funkcjonowania administracji i dostarczającego na poziomie wewnątrzkrajowym i europejskim usługi kluczowe dla obywateli i przedsiębiorców, </a:t>
            </a:r>
            <a:b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w sposób efektywny kosztowo i jakościowo oraz zapewnienie interoperacyjności istniejących oraz nowych systemów teleinformatycznych administracji. Program Zintegrowanej Informatyzacji Państwa na lata 2014-2022 - Modernizacja administracji publicznej z wykorzystaniem technologii cyfrowych nakierowana na potrzebę podniesienia sprawności państwa </a:t>
            </a:r>
            <a:b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i poprawienie jakości relacji administracji z obywatelami i innymi interesariuszami.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>
              <a:solidFill>
                <a:prstClr val="black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765"/>
              </p:ext>
            </p:extLst>
          </p:nvPr>
        </p:nvGraphicFramePr>
        <p:xfrm>
          <a:off x="765106" y="2897734"/>
          <a:ext cx="10946674" cy="94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0221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2021-05-01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  <a:effectLst/>
                        </a:rPr>
                        <a:t>2022-01-31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040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4128306073"/>
              </p:ext>
            </p:extLst>
          </p:nvPr>
        </p:nvGraphicFramePr>
        <p:xfrm>
          <a:off x="445859" y="2961305"/>
          <a:ext cx="11300282" cy="363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000" b="1">
                <a:solidFill>
                  <a:srgbClr val="002060"/>
                </a:solidFill>
                <a:cs typeface="Times New Roman"/>
              </a:rPr>
              <a:t>Źródło finansowania: </a:t>
            </a:r>
            <a:r>
              <a:rPr lang="pl-PL" sz="2000" b="1">
                <a:solidFill>
                  <a:srgbClr val="002060"/>
                </a:solidFill>
                <a:latin typeface="Calibri"/>
                <a:ea typeface="Calibri"/>
                <a:cs typeface="Arial"/>
              </a:rPr>
              <a:t>Program Operacyjny Polska Cyfrowa, Oś Priorytetowa V (POPC REACT-EU)</a:t>
            </a:r>
            <a:endParaRPr lang="pl-PL" sz="2000" b="1">
              <a:solidFill>
                <a:srgbClr val="002060"/>
              </a:solidFill>
              <a:latin typeface="Calibri"/>
              <a:ea typeface="Calibri"/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25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32686"/>
              </p:ext>
            </p:extLst>
          </p:nvPr>
        </p:nvGraphicFramePr>
        <p:xfrm>
          <a:off x="623393" y="2065024"/>
          <a:ext cx="10607592" cy="39413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31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3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425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1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zarządzania i monitorowania sieci.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Telefony VoIP dla GIS.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0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Zmodernizowane łącza dostępowe w istniejących 17 węzłach wojewódzkich.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0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Siłownie telekomunikacyjne wraz z bateriami.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0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Urządzenia sieciowe – routery.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09-2023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do paszportyzacji sieci.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2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Łącza dostępowe w nowych 345 lokalizacjach.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9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Węzły szkieletowe (agregacyjne) sieci GovNet w 17 lokalizacjach.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>
                <a:solidFill>
                  <a:srgbClr val="44546A"/>
                </a:solidFill>
              </a:rPr>
              <a:t>*</a:t>
            </a:r>
            <a:r>
              <a:rPr lang="pl-PL" sz="1000" i="1">
                <a:solidFill>
                  <a:srgbClr val="44546A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12872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>
                <a:solidFill>
                  <a:srgbClr val="44546A"/>
                </a:solidFill>
              </a:rPr>
              <a:t>*</a:t>
            </a:r>
            <a:r>
              <a:rPr lang="pl-PL" sz="1000" i="1">
                <a:solidFill>
                  <a:srgbClr val="44546A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481215"/>
              </p:ext>
            </p:extLst>
          </p:nvPr>
        </p:nvGraphicFramePr>
        <p:xfrm>
          <a:off x="773423" y="2111584"/>
          <a:ext cx="10373548" cy="36966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74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5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777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Węzły dostępowe sieci GovNet w nowych 345 lokalizacjach (powiatowe).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Wewnętrzna sieć LAN dla GIS.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bezpieczeństwa wraz z usługą dostępu do sieci Internet.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Plany ciągłości działania dla sieci GovNet.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Przeprowadzone szkolenia dla użytkowników.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12-2023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Przygotowane materiały informacyjno-promocyjne.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Dokumentacja powykonawcza i eksploatacyjna.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12-2023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187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/>
          <p:cNvSpPr txBox="1">
            <a:spLocks/>
          </p:cNvSpPr>
          <p:nvPr/>
        </p:nvSpPr>
        <p:spPr>
          <a:xfrm>
            <a:off x="-1209725" y="1261772"/>
            <a:ext cx="8640961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ARCHITEKTURA PROJEKTU</a:t>
            </a:r>
          </a:p>
          <a:p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885" y="1261772"/>
            <a:ext cx="568111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6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471696"/>
              </p:ext>
            </p:extLst>
          </p:nvPr>
        </p:nvGraphicFramePr>
        <p:xfrm>
          <a:off x="345997" y="2329628"/>
          <a:ext cx="11368726" cy="3809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22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1: Liczba stacji sanitarno-epidemiologicznych wpiętych w wewnętrzną sieć VPN.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37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2: Liczba użytkowników korzystających ze zmodernizowanej w ramach projektu telefonii VoIP.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235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3: Liczba pracowników objętych szkoleniami w zakresie umiejętności cyfrowych.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4.452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130">
                <a:tc>
                  <a:txBody>
                    <a:bodyPr/>
                    <a:lstStyle/>
                    <a:p>
                      <a:pPr marL="5715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4: Liczba pracowników objętych szkoleniami w zakresie umiejętności cyfrowych – kobiety.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2.400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882">
                <a:tc>
                  <a:txBody>
                    <a:bodyPr/>
                    <a:lstStyle/>
                    <a:p>
                      <a:pPr marL="5715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5: Liczba pracowników objętych szkoleniami w zakresie umiejętności cyfrowych – mężczyźni.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5715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6: Liczba osób objętych wsparciem w zakresie zwalczania lub przeciwdziałania skutkom pandemii COVID-19.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771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919267"/>
              </p:ext>
            </p:extLst>
          </p:nvPr>
        </p:nvGraphicFramePr>
        <p:xfrm>
          <a:off x="339364" y="2347558"/>
          <a:ext cx="11368726" cy="41982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22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7: Liczba podmiotów objętych wsparciem w zakresie zwalczania lub przeciwdziałania skutkom pandemii COVID-19.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37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8: Liczba uruchomionych węzłów </a:t>
                      </a:r>
                      <a:r>
                        <a:rPr lang="pl-PL" sz="1100" b="0" i="1" kern="120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GovNet</a:t>
                      </a: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9: Liczba uruchomionych siłowni telekomunikacyjnych.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10: Wartość sprzętu IT  oraz oprogramowania/licencji finansowanych w odpowiedzi na COVID-19 (CV 4).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30.000.000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46 264 077,70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11: Wartość sprzętu IT oraz oprogramowania/licencji finansowanych w odpowiedzi na COVID-19 dla sektora ochrony zdrowia (CV 4b).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30.000.000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46 264 077,70 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5715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KPI 12: Wartość wydatków kwalifikowalnych przeznaczonych na działania związane z pandemią COVID-19.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59.950.000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59 735 550,41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02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>
              <a:solidFill>
                <a:prstClr val="black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096262"/>
              </p:ext>
            </p:extLst>
          </p:nvPr>
        </p:nvGraphicFramePr>
        <p:xfrm>
          <a:off x="695399" y="2235380"/>
          <a:ext cx="10801199" cy="423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Zalecenie RA IT:</a:t>
                      </a:r>
                    </a:p>
                    <a:p>
                      <a:pPr algn="l"/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Zwrócenie uwagi na konieczność zweryfikowania harmonogramów i celów projektu z projektem SEPIS w celu uspójnienie podejmowanych działań i uniknięcia zarzutu podwójnego finansowania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Wykonane w całości</a:t>
                      </a:r>
                      <a:endParaRPr lang="pl-PL" sz="1200" i="1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SEPIS zakładał wytworzenie systemu – oprogramowania, którego celem było zapewnienie możliwości, zoptymalizowanej pod względem czasu, kosztu</a:t>
                      </a:r>
                    </a:p>
                    <a:p>
                      <a:pPr algn="l"/>
                      <a:r>
                        <a:rPr lang="pl-PL" sz="12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efektywności, reakcji jednostek Państwowej Inspekcji Sanitarnej w sytuacjach kryzysowych</a:t>
                      </a:r>
                      <a:r>
                        <a:rPr lang="pl-PL" sz="1200" b="0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zagrażających bezpieczeństwu obywateli w kontekście zdrowia publicznego, poprzez rozwój i</a:t>
                      </a:r>
                      <a:r>
                        <a:rPr lang="pl-PL" sz="1200" b="0" i="1" kern="1200" baseline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wdrożenie nowych e-usług.</a:t>
                      </a:r>
                      <a:endParaRPr lang="pl-PL" sz="1200" i="1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sz="1200" i="1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014438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FC981B-48ED-4798-912B-7C3F55606406}">
  <ds:schemaRefs>
    <ds:schemaRef ds:uri="a9a9e3d6-963b-4985-a8a7-a3d2f87a534a"/>
    <ds:schemaRef ds:uri="d176cc68-f091-4a7f-ad9e-67747a5f64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9405DB-EDC4-4AC4-AE35-05F4FD7193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95C19A-F066-4DD0-BE6B-7852AD0549A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1_Motyw pakietu Office</vt:lpstr>
      <vt:lpstr>2_Motyw pakietu Office</vt:lpstr>
      <vt:lpstr>3_Motyw pakietu Office</vt:lpstr>
      <vt:lpstr>4_Motyw pakietu Office</vt:lpstr>
      <vt:lpstr>6_Motyw pakietu Office</vt:lpstr>
      <vt:lpstr>7_Motyw pakietu Office</vt:lpstr>
      <vt:lpstr>8_Motyw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MSWiA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Kopczyk-Oleniacz Justyna</dc:creator>
  <cp:revision>1</cp:revision>
  <dcterms:created xsi:type="dcterms:W3CDTF">2024-01-08T05:58:27Z</dcterms:created>
  <dcterms:modified xsi:type="dcterms:W3CDTF">2024-04-08T08:59:56Z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