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20" r:id="rId8"/>
    <p:sldMasterId id="2147483732" r:id="rId9"/>
    <p:sldMasterId id="2147483744" r:id="rId10"/>
  </p:sldMasterIdLst>
  <p:sldIdLst>
    <p:sldId id="258" r:id="rId11"/>
    <p:sldId id="259" r:id="rId12"/>
    <p:sldId id="268" r:id="rId13"/>
    <p:sldId id="266" r:id="rId14"/>
    <p:sldId id="261" r:id="rId15"/>
    <p:sldId id="267" r:id="rId16"/>
    <p:sldId id="263" r:id="rId17"/>
    <p:sldId id="271" r:id="rId18"/>
    <p:sldId id="264" r:id="rId19"/>
    <p:sldId id="273" r:id="rId20"/>
    <p:sldId id="26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11EAF-B83E-4CAF-8EF9-EB5459BB70EA}" v="8" dt="2024-04-08T08:59:53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zak Joanna" userId="S::joanna.marczak@cyfra.gov.pl::2eaf09f3-aaeb-486c-aecb-e3f97e06763d" providerId="AD" clId="Web-{32911EAF-B83E-4CAF-8EF9-EB5459BB70EA}"/>
    <pc:docChg chg="modSld">
      <pc:chgData name="Marczak Joanna" userId="S::joanna.marczak@cyfra.gov.pl::2eaf09f3-aaeb-486c-aecb-e3f97e06763d" providerId="AD" clId="Web-{32911EAF-B83E-4CAF-8EF9-EB5459BB70EA}" dt="2024-04-08T08:59:53.908" v="11" actId="20577"/>
      <pc:docMkLst>
        <pc:docMk/>
      </pc:docMkLst>
      <pc:sldChg chg="modSp">
        <pc:chgData name="Marczak Joanna" userId="S::joanna.marczak@cyfra.gov.pl::2eaf09f3-aaeb-486c-aecb-e3f97e06763d" providerId="AD" clId="Web-{32911EAF-B83E-4CAF-8EF9-EB5459BB70EA}" dt="2024-04-08T08:59:53.908" v="11" actId="20577"/>
        <pc:sldMkLst>
          <pc:docMk/>
          <pc:sldMk cId="2662325528" sldId="268"/>
        </pc:sldMkLst>
        <pc:spChg chg="mod">
          <ac:chgData name="Marczak Joanna" userId="S::joanna.marczak@cyfra.gov.pl::2eaf09f3-aaeb-486c-aecb-e3f97e06763d" providerId="AD" clId="Web-{32911EAF-B83E-4CAF-8EF9-EB5459BB70EA}" dt="2024-04-08T08:59:53.908" v="11" actId="20577"/>
          <ac:spMkLst>
            <pc:docMk/>
            <pc:sldMk cId="2662325528" sldId="268"/>
            <ac:spMk id="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10C_9EAFDD1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96759319811672E-2"/>
          <c:y val="0"/>
          <c:w val="0.92585432823711833"/>
          <c:h val="0.83700360876909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PLANOWANE</c:v>
                </c:pt>
                <c:pt idx="1">
                  <c:v>FAKTYCZNE</c:v>
                </c:pt>
              </c:strCache>
            </c:strRef>
          </c:cat>
          <c:val>
            <c:numRef>
              <c:f>Arkusz1!$B$2:$B$5</c:f>
              <c:numCache>
                <c:formatCode>#,##0.00</c:formatCode>
                <c:ptCount val="4"/>
                <c:pt idx="0">
                  <c:v>60000000</c:v>
                </c:pt>
                <c:pt idx="1">
                  <c:v>59950000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D-4119-BA44-102E42D7379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tym środki UE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PLANOWANE</c:v>
                </c:pt>
                <c:pt idx="1">
                  <c:v>FAKTYCZNE</c:v>
                </c:pt>
              </c:strCache>
            </c:strRef>
          </c:cat>
          <c:val>
            <c:numRef>
              <c:f>Arkusz1!$C$2:$C$5</c:f>
              <c:numCache>
                <c:formatCode>#,##0.00</c:formatCode>
                <c:ptCount val="4"/>
                <c:pt idx="0">
                  <c:v>59950000</c:v>
                </c:pt>
                <c:pt idx="1">
                  <c:v>59735550.409999996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6D-4119-BA44-102E42D73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320166728"/>
        <c:axId val="320167120"/>
      </c:barChart>
      <c:catAx>
        <c:axId val="32016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67120"/>
        <c:crosses val="autoZero"/>
        <c:auto val="1"/>
        <c:lblAlgn val="ctr"/>
        <c:lblOffset val="100"/>
        <c:noMultiLvlLbl val="0"/>
      </c:catAx>
      <c:valAx>
        <c:axId val="3201671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6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068807663383977"/>
          <c:y val="0.85433905502624075"/>
          <c:w val="0.23710682618362972"/>
          <c:h val="0.1428295464568911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7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7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0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9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2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0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1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48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48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92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0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87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4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9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23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47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09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14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28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09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37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6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12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55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4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70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78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39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64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71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7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16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45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07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44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21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83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79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35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54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92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3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954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74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18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70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54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01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784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561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317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39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317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64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12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841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273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49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57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6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37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85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176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445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95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48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3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366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4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0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4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4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4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2A4-6552-4628-8FBD-E88797993A2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56B5-E990-4EE0-841A-EB418F6352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ole tekstowe 107"/>
          <p:cNvSpPr txBox="1"/>
          <p:nvPr/>
        </p:nvSpPr>
        <p:spPr>
          <a:xfrm>
            <a:off x="615799" y="1479254"/>
            <a:ext cx="11040826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4800" b="1">
                <a:solidFill>
                  <a:prstClr val="white"/>
                </a:solidFill>
              </a:rPr>
              <a:t>Podniesienie poziomu bezpieczeństwa sieci teleinformatycznej używanej w ramach Państwowej Inspekcji Sanitarnej poprzez rozbudowę rządowej sieci teletransmisyjnej </a:t>
            </a:r>
            <a:r>
              <a:rPr lang="pl-PL" sz="4800" b="1" err="1">
                <a:solidFill>
                  <a:prstClr val="white"/>
                </a:solidFill>
              </a:rPr>
              <a:t>GovNet</a:t>
            </a:r>
            <a:endParaRPr lang="pl-PL" sz="4800" b="1">
              <a:solidFill>
                <a:prstClr val="white"/>
              </a:solidFill>
              <a:cs typeface="Calibri"/>
            </a:endParaRPr>
          </a:p>
        </p:txBody>
      </p:sp>
      <p:cxnSp>
        <p:nvCxnSpPr>
          <p:cNvPr id="67" name="Łącznik prosty ze strzałką 66"/>
          <p:cNvCxnSpPr>
            <a:cxnSpLocks/>
          </p:cNvCxnSpPr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65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tytuł 2"/>
          <p:cNvSpPr txBox="1">
            <a:spLocks/>
          </p:cNvSpPr>
          <p:nvPr/>
        </p:nvSpPr>
        <p:spPr>
          <a:xfrm>
            <a:off x="1775522" y="148478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>
                <a:solidFill>
                  <a:srgbClr val="002060"/>
                </a:solidFill>
                <a:cs typeface="Times New Roman" pitchFamily="18" charset="0"/>
              </a:rPr>
              <a:t>TRWAŁOŚĆ PROJEKTU</a:t>
            </a:r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95399" y="2264239"/>
            <a:ext cx="975640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>
                <a:solidFill>
                  <a:srgbClr val="002060"/>
                </a:solidFill>
              </a:rPr>
              <a:t>Okres trwałości: 5 lat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>
                <a:solidFill>
                  <a:srgbClr val="002060"/>
                </a:solidFill>
              </a:rPr>
              <a:t>Źródło finansowania utrzymania produktów projektu: Budżet państwa (część 42)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>
                <a:solidFill>
                  <a:srgbClr val="002060"/>
                </a:solidFill>
              </a:rPr>
              <a:t>Najważniejsze ryzyka:</a:t>
            </a:r>
            <a:endParaRPr lang="pl-PL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49456"/>
              </p:ext>
            </p:extLst>
          </p:nvPr>
        </p:nvGraphicFramePr>
        <p:xfrm>
          <a:off x="471313" y="3587931"/>
          <a:ext cx="1072919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Nazwa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Siła oddziaływania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Prawdopodobieństwo wystąpienia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Reakcja na ryzyko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zrozumienia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zakresu projektu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oraz płynących z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jego realizacji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korzyści.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Redukowanie:</a:t>
                      </a:r>
                    </a:p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Promowanie wiedzy o projekcie i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korzyściach płynących z jego realizacji.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Wzrost kosztów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utrzymania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trwałości projektu,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którego mogą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się przyczynić w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przyszłości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zmiany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przepisów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prawa polskiego i/lub europejskiego.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Unikanie:</a:t>
                      </a:r>
                    </a:p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Wypracowanie aktu regulującego</a:t>
                      </a:r>
                    </a:p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funkcjonowanie rządowej sieci</a:t>
                      </a:r>
                    </a:p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teletransmisyjnej </a:t>
                      </a:r>
                      <a:r>
                        <a:rPr lang="pl-PL" sz="1100" b="1" i="1" kern="120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GovNet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Trudności w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utrzymywaniu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efektów projektu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 upływie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okresu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gwarancyjnego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przez innego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przedsiębiorcę niż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wykonawca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wyłoniony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podczas realizacji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projektu.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Unikanie:</a:t>
                      </a:r>
                    </a:p>
                    <a:p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Zawarcie w umowie z wykonawcą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klauzul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gwarantujących przekazanie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dokumentacji oraz wszystkich</a:t>
                      </a:r>
                      <a:r>
                        <a:rPr lang="pl-PL" sz="1100" b="1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majątkowych praw autorskich.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63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ole tekstowe 107"/>
          <p:cNvSpPr txBox="1"/>
          <p:nvPr/>
        </p:nvSpPr>
        <p:spPr>
          <a:xfrm>
            <a:off x="801591" y="2807179"/>
            <a:ext cx="80402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4800" b="1">
                <a:solidFill>
                  <a:prstClr val="white"/>
                </a:solidFill>
              </a:rPr>
              <a:t>Dziękuję za uwagę</a:t>
            </a:r>
            <a:endParaRPr lang="pl-PL">
              <a:solidFill>
                <a:prstClr val="black"/>
              </a:solidFill>
            </a:endParaRPr>
          </a:p>
        </p:txBody>
      </p:sp>
      <p:cxnSp>
        <p:nvCxnSpPr>
          <p:cNvPr id="67" name="Łącznik prosty ze strzałką 66"/>
          <p:cNvCxnSpPr>
            <a:cxnSpLocks/>
          </p:cNvCxnSpPr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60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388606" y="1240142"/>
            <a:ext cx="8427822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>
                <a:solidFill>
                  <a:srgbClr val="002060"/>
                </a:solidFill>
              </a:rPr>
              <a:t>Wnioskodawca: Minister Spraw Wewnętrznych i Administracji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>
                <a:solidFill>
                  <a:srgbClr val="002060"/>
                </a:solidFill>
              </a:rPr>
              <a:t>Beneficjent: Ministerstwo Spraw Wewnętrznych i Administracji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>
                <a:solidFill>
                  <a:srgbClr val="002060"/>
                </a:solidFill>
              </a:rPr>
              <a:t>Partnerzy: Główny Inspektorat Sanitarny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902271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>
                <a:solidFill>
                  <a:srgbClr val="002060"/>
                </a:solidFill>
                <a:cs typeface="Times New Roman" pitchFamily="18" charset="0"/>
              </a:rPr>
              <a:t>CEL PROJEKTU</a:t>
            </a: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1355" y="4482744"/>
            <a:ext cx="108292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>
                <a:solidFill>
                  <a:srgbClr val="0070C0"/>
                </a:solidFill>
                <a:ea typeface="Times New Roman" panose="02020603050405020304" pitchFamily="18" charset="0"/>
              </a:rPr>
              <a:t>Celem projektu jest budowa sieci VPN/LAN dla stacji sanitarno-epidemiologicznych oraz zwiększenie zasięgu kluczowych usług, takich jak dostęp Systemu Rejestrów Państwowych, </a:t>
            </a:r>
            <a:r>
              <a:rPr lang="pl-PL" sz="1600" i="1" err="1">
                <a:solidFill>
                  <a:srgbClr val="0070C0"/>
                </a:solidFill>
                <a:ea typeface="Times New Roman" panose="02020603050405020304" pitchFamily="18" charset="0"/>
              </a:rPr>
              <a:t>CEPiK</a:t>
            </a:r>
            <a:r>
              <a:rPr lang="pl-PL" sz="1600" i="1">
                <a:solidFill>
                  <a:srgbClr val="0070C0"/>
                </a:solidFill>
                <a:ea typeface="Times New Roman" panose="02020603050405020304" pitchFamily="18" charset="0"/>
              </a:rPr>
              <a:t>, wideokonferencje, telefonia tradycyjna i VoIP.</a:t>
            </a:r>
          </a:p>
          <a:p>
            <a:r>
              <a:rPr lang="pl-PL" sz="1600" i="1">
                <a:solidFill>
                  <a:srgbClr val="0070C0"/>
                </a:solidFill>
                <a:ea typeface="Times New Roman" panose="02020603050405020304" pitchFamily="18" charset="0"/>
              </a:rPr>
              <a:t>Stworzenie spójnego, logicznego i sprawnego systemu informacyjnego państwa, zapewniającego przejrzystość funkcjonowania administracji i dostarczającego na poziomie wewnątrzkrajowym i europejskim usługi kluczowe dla obywateli i przedsiębiorców, </a:t>
            </a:r>
            <a:br>
              <a:rPr lang="pl-PL" sz="1600" i="1">
                <a:solidFill>
                  <a:srgbClr val="0070C0"/>
                </a:solidFill>
                <a:ea typeface="Times New Roman" panose="02020603050405020304" pitchFamily="18" charset="0"/>
              </a:rPr>
            </a:br>
            <a:r>
              <a:rPr lang="pl-PL" sz="1600" i="1">
                <a:solidFill>
                  <a:srgbClr val="0070C0"/>
                </a:solidFill>
                <a:ea typeface="Times New Roman" panose="02020603050405020304" pitchFamily="18" charset="0"/>
              </a:rPr>
              <a:t>w sposób efektywny kosztowo i jakościowo oraz zapewnienie interoperacyjności istniejących oraz nowych systemów teleinformatycznych administracji. Program Zintegrowanej Informatyzacji Państwa na lata 2014-2022 - Modernizacja administracji publicznej z wykorzystaniem technologii cyfrowych nakierowana na potrzebę podniesienia sprawności państwa </a:t>
            </a:r>
            <a:br>
              <a:rPr lang="pl-PL" sz="1600" i="1">
                <a:solidFill>
                  <a:srgbClr val="0070C0"/>
                </a:solidFill>
                <a:ea typeface="Times New Roman" panose="02020603050405020304" pitchFamily="18" charset="0"/>
              </a:rPr>
            </a:br>
            <a:r>
              <a:rPr lang="pl-PL" sz="1600" i="1">
                <a:solidFill>
                  <a:srgbClr val="0070C0"/>
                </a:solidFill>
                <a:ea typeface="Times New Roman" panose="02020603050405020304" pitchFamily="18" charset="0"/>
              </a:rPr>
              <a:t>i poprawienie jakości relacji administracji z obywatelami i innymi interesariuszami.</a:t>
            </a: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983605" y="225390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>
              <a:solidFill>
                <a:prstClr val="black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5765"/>
              </p:ext>
            </p:extLst>
          </p:nvPr>
        </p:nvGraphicFramePr>
        <p:xfrm>
          <a:off x="765106" y="2897734"/>
          <a:ext cx="10946674" cy="94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6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221">
                <a:tc>
                  <a:txBody>
                    <a:bodyPr/>
                    <a:lstStyle/>
                    <a:p>
                      <a:r>
                        <a:rPr lang="pl-PL" b="1">
                          <a:solidFill>
                            <a:schemeClr val="bg1"/>
                          </a:solidFill>
                        </a:rPr>
                        <a:t>Planowany: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>
                          <a:solidFill>
                            <a:srgbClr val="0070C0"/>
                          </a:solidFill>
                        </a:rPr>
                        <a:t>2021-05-01</a:t>
                      </a:r>
                      <a:endParaRPr lang="pl-PL" sz="1200" b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>
                          <a:solidFill>
                            <a:srgbClr val="0070C0"/>
                          </a:solidFill>
                        </a:rPr>
                        <a:t>2023-12-31</a:t>
                      </a:r>
                      <a:endParaRPr lang="pl-PL" sz="1200" b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959">
                <a:tc>
                  <a:txBody>
                    <a:bodyPr/>
                    <a:lstStyle/>
                    <a:p>
                      <a:r>
                        <a:rPr lang="pl-PL" b="1">
                          <a:solidFill>
                            <a:schemeClr val="bg1"/>
                          </a:solidFill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>
                          <a:solidFill>
                            <a:srgbClr val="0070C0"/>
                          </a:solidFill>
                          <a:effectLst/>
                        </a:rPr>
                        <a:t>2022-01-31</a:t>
                      </a:r>
                      <a:endParaRPr lang="pl-PL" sz="1200" b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>
                          <a:solidFill>
                            <a:srgbClr val="0070C0"/>
                          </a:solidFill>
                        </a:rPr>
                        <a:t>2023-12-31</a:t>
                      </a:r>
                      <a:endParaRPr lang="pl-PL" sz="1200" b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4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4128306073"/>
              </p:ext>
            </p:extLst>
          </p:nvPr>
        </p:nvGraphicFramePr>
        <p:xfrm>
          <a:off x="445859" y="2961305"/>
          <a:ext cx="11300282" cy="363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 txBox="1">
            <a:spLocks/>
          </p:cNvSpPr>
          <p:nvPr/>
        </p:nvSpPr>
        <p:spPr>
          <a:xfrm>
            <a:off x="496192" y="1451852"/>
            <a:ext cx="11391008" cy="750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pl-PL" sz="2000" b="1">
                <a:solidFill>
                  <a:srgbClr val="002060"/>
                </a:solidFill>
                <a:cs typeface="Times New Roman"/>
              </a:rPr>
              <a:t>Źródło finansowania: </a:t>
            </a:r>
            <a:r>
              <a:rPr lang="pl-PL" sz="2000" b="1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Program Operacyjny Polska Cyfrowa, Oś Priorytetowa V (POPC REACT-EU)</a:t>
            </a:r>
            <a:endParaRPr lang="pl-PL" sz="2000" b="1">
              <a:solidFill>
                <a:srgbClr val="002060"/>
              </a:solidFill>
              <a:latin typeface="Calibri"/>
              <a:ea typeface="Calibri"/>
              <a:cs typeface="Times New Roman" pitchFamily="18" charset="0"/>
            </a:endParaRPr>
          </a:p>
        </p:txBody>
      </p:sp>
      <p:sp>
        <p:nvSpPr>
          <p:cNvPr id="11" name="Podtytuł 2"/>
          <p:cNvSpPr txBox="1">
            <a:spLocks/>
          </p:cNvSpPr>
          <p:nvPr/>
        </p:nvSpPr>
        <p:spPr>
          <a:xfrm>
            <a:off x="0" y="2137137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>
                <a:solidFill>
                  <a:srgbClr val="002060"/>
                </a:solidFill>
                <a:cs typeface="Times New Roman" pitchFamily="18" charset="0"/>
              </a:rPr>
              <a:t>KOSZT REALIZACJI PROJEKTU</a:t>
            </a:r>
            <a:endParaRPr lang="pl-PL" sz="4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25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775522" y="1484784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>
                <a:solidFill>
                  <a:srgbClr val="002060"/>
                </a:solidFill>
                <a:cs typeface="Times New Roman" pitchFamily="18" charset="0"/>
              </a:rPr>
              <a:t>PRODUKTY PROJEKTU</a:t>
            </a:r>
            <a:endParaRPr lang="pl-PL" b="1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2686"/>
              </p:ext>
            </p:extLst>
          </p:nvPr>
        </p:nvGraphicFramePr>
        <p:xfrm>
          <a:off x="623393" y="2065024"/>
          <a:ext cx="10607592" cy="3941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1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2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Uwagi*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zarządzania i monitorowania sieci.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05-2022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4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Telefony VoIP dla GIS.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08-2022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Zmodernizowane łącza dostępowe w istniejących 17 węzłach wojewódzkich.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09-2022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Siłownie telekomunikacyjne wraz z bateriami.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Urządzenia sieciowe – routery.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09-2023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do paszportyzacji sieci.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11-2023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Łącza dostępowe w nowych 345 lokalizacjach.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9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Węzły szkieletowe (agregacyjne) sieci GovNet w 17 lokalizacjach.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23392" y="6124994"/>
            <a:ext cx="1060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>
                <a:solidFill>
                  <a:srgbClr val="44546A"/>
                </a:solidFill>
              </a:rPr>
              <a:t>*</a:t>
            </a:r>
            <a:r>
              <a:rPr lang="pl-PL" sz="1000" i="1">
                <a:solidFill>
                  <a:srgbClr val="44546A"/>
                </a:solidFill>
              </a:rPr>
              <a:t>należy wskazać, które z wymienionych produktów nie zostały ujęte w pierwotnym opisie założeń projektu informatycznego zaakceptowanym przez KRMC, będącego podstawą realizacji projektu lub które nie zostały wdrożone</a:t>
            </a:r>
          </a:p>
        </p:txBody>
      </p:sp>
    </p:spTree>
    <p:extLst>
      <p:ext uri="{BB962C8B-B14F-4D97-AF65-F5344CB8AC3E}">
        <p14:creationId xmlns:p14="http://schemas.microsoft.com/office/powerpoint/2010/main" val="112872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775522" y="1484784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>
                <a:solidFill>
                  <a:srgbClr val="002060"/>
                </a:solidFill>
                <a:cs typeface="Times New Roman" pitchFamily="18" charset="0"/>
              </a:rPr>
              <a:t>PRODUKTY PROJEKTU</a:t>
            </a:r>
            <a:endParaRPr lang="pl-PL" b="1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23392" y="6124994"/>
            <a:ext cx="1060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>
                <a:solidFill>
                  <a:srgbClr val="44546A"/>
                </a:solidFill>
              </a:rPr>
              <a:t>*</a:t>
            </a:r>
            <a:r>
              <a:rPr lang="pl-PL" sz="1000" i="1">
                <a:solidFill>
                  <a:srgbClr val="44546A"/>
                </a:solidFill>
              </a:rPr>
              <a:t>należy wskazać, które z wymienionych produktów nie zostały ujęte w pierwotnym opisie założeń projektu informatycznego zaakceptowanym przez KRMC, będącego podstawą realizacji projektu lub które nie zostały wdrożone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81215"/>
              </p:ext>
            </p:extLst>
          </p:nvPr>
        </p:nvGraphicFramePr>
        <p:xfrm>
          <a:off x="773423" y="2111584"/>
          <a:ext cx="10373548" cy="3696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5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7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Uwagi*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Węzły dostępowe sieci GovNet w nowych 345 lokalizacjach (powiatowe).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Wewnętrzna sieć LAN dla GIS.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Moduł bezpieczeństwa wraz z usługą dostępu do sieci Internet.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Plany ciągłości działania dla sieci GovNet.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Przeprowadzone szkolenia dla użytkowników.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12-2023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Przygotowane materiały informacyjno-promocyjne.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Dokumentacja powykonawcza i eksploatacyjna.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18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tytuł 2"/>
          <p:cNvSpPr txBox="1">
            <a:spLocks/>
          </p:cNvSpPr>
          <p:nvPr/>
        </p:nvSpPr>
        <p:spPr>
          <a:xfrm>
            <a:off x="-1209725" y="1261772"/>
            <a:ext cx="8640961" cy="750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>
                <a:solidFill>
                  <a:srgbClr val="002060"/>
                </a:solidFill>
                <a:cs typeface="Times New Roman" pitchFamily="18" charset="0"/>
              </a:rPr>
              <a:t>ARCHITEKTURA PROJEKTU</a:t>
            </a:r>
          </a:p>
          <a:p>
            <a:r>
              <a:rPr lang="pl-PL" b="1">
                <a:solidFill>
                  <a:srgbClr val="002060"/>
                </a:solidFill>
                <a:cs typeface="Times New Roman" pitchFamily="18" charset="0"/>
              </a:rPr>
              <a:t>– interoperacyjność</a:t>
            </a:r>
          </a:p>
          <a:p>
            <a:pPr>
              <a:spcBef>
                <a:spcPts val="0"/>
              </a:spcBef>
            </a:pPr>
            <a:r>
              <a:rPr lang="pl-PL" b="1">
                <a:solidFill>
                  <a:srgbClr val="002060"/>
                </a:solidFill>
                <a:cs typeface="Times New Roman" pitchFamily="18" charset="0"/>
              </a:rPr>
              <a:t>(widok kooperacji aplikacji)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885" y="1261772"/>
            <a:ext cx="568111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6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775522" y="1484784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>
                <a:solidFill>
                  <a:srgbClr val="002060"/>
                </a:solidFill>
                <a:cs typeface="Times New Roman" pitchFamily="18" charset="0"/>
              </a:rPr>
              <a:t>WSKAŹNIKI EFEKTYWNOŚCI PROJEKTU</a:t>
            </a:r>
            <a:endParaRPr lang="pl-PL" b="1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71696"/>
              </p:ext>
            </p:extLst>
          </p:nvPr>
        </p:nvGraphicFramePr>
        <p:xfrm>
          <a:off x="345997" y="2329628"/>
          <a:ext cx="11368726" cy="3809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7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Jednostka miary</a:t>
                      </a: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wskaźnika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400" b="1" baseline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26">
                <a:tc>
                  <a:txBody>
                    <a:bodyPr/>
                    <a:lstStyle/>
                    <a:p>
                      <a:pPr marL="5715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 1: Liczba stacji sanitarno-epidemiologicznych wpiętych w wewnętrzną sieć VPN.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i="1" kern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76">
                <a:tc>
                  <a:txBody>
                    <a:bodyPr/>
                    <a:lstStyle/>
                    <a:p>
                      <a:pPr marL="5715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 2: Liczba użytkowników korzystających ze zmodernizowanej w ramach projektu telefonii VoIP.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i="1" kern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235">
                <a:tc>
                  <a:txBody>
                    <a:bodyPr/>
                    <a:lstStyle/>
                    <a:p>
                      <a:pPr marL="5715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 3: Liczba pracowników objętych szkoleniami w zakresie umiejętności cyfrowych.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i="1" kern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4.452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130">
                <a:tc>
                  <a:txBody>
                    <a:bodyPr/>
                    <a:lstStyle/>
                    <a:p>
                      <a:pPr marL="571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 4: Liczba pracowników objętych szkoleniami w zakresie umiejętności cyfrowych – kobiety.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i="1" kern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4.022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882">
                <a:tc>
                  <a:txBody>
                    <a:bodyPr/>
                    <a:lstStyle/>
                    <a:p>
                      <a:pPr marL="571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 5: Liczba pracowników objętych szkoleniami w zakresie umiejętności cyfrowych – mężczyźni.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i="1" kern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571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 6: Liczba osób objętych wsparciem w zakresie zwalczania lub przeciwdziałania skutkom pandemii COVID-19.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i="1" kern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771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775522" y="1484784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>
                <a:solidFill>
                  <a:srgbClr val="002060"/>
                </a:solidFill>
                <a:cs typeface="Times New Roman" pitchFamily="18" charset="0"/>
              </a:rPr>
              <a:t>WSKAŹNIKI EFEKTYWNOŚCI PROJEKTU</a:t>
            </a:r>
            <a:endParaRPr lang="pl-PL" b="1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19267"/>
              </p:ext>
            </p:extLst>
          </p:nvPr>
        </p:nvGraphicFramePr>
        <p:xfrm>
          <a:off x="339364" y="2347558"/>
          <a:ext cx="11368726" cy="4198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7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Jednostka miary</a:t>
                      </a: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wskaźnika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400" b="1" baseline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26">
                <a:tc>
                  <a:txBody>
                    <a:bodyPr/>
                    <a:lstStyle/>
                    <a:p>
                      <a:pPr marL="5715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 7: Liczba podmiotów objętych wsparciem w zakresie zwalczania lub przeciwdziałania skutkom pandemii COVID-19.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i="1" kern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76">
                <a:tc>
                  <a:txBody>
                    <a:bodyPr/>
                    <a:lstStyle/>
                    <a:p>
                      <a:pPr marL="5715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 8: Liczba uruchomionych węzłów </a:t>
                      </a:r>
                      <a:r>
                        <a:rPr lang="pl-PL" sz="1100" b="0" i="1" kern="120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GovNet</a:t>
                      </a: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i="1" kern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5715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 9: Liczba uruchomionych siłowni telekomunikacyjnych.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i="1" kern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5715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 10: Wartość sprzętu IT  oraz oprogramowania/licencji finansowanych w odpowiedzi na COVID-19 (CV 4).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i="1" kern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30.000.000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46 264 077,70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5715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 11: Wartość sprzętu IT oraz oprogramowania/licencji finansowanych w odpowiedzi na COVID-19 dla sektora ochrony zdrowia (CV 4b).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i="1" kern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30.000.000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46 264 077,70 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5715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 12: Wartość wydatków kwalifikowalnych przeznaczonych na działania związane z pandemią COVID-19.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i="1" kern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59.950.000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59 735 550,41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2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775522" y="148478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>
                <a:solidFill>
                  <a:srgbClr val="002060"/>
                </a:solidFill>
                <a:cs typeface="Times New Roman" pitchFamily="18" charset="0"/>
              </a:rPr>
              <a:t>REALIZACJA ZALECEŃ KRMC</a:t>
            </a:r>
            <a:endParaRPr lang="pl-PL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96262"/>
              </p:ext>
            </p:extLst>
          </p:nvPr>
        </p:nvGraphicFramePr>
        <p:xfrm>
          <a:off x="695399" y="2235380"/>
          <a:ext cx="10801199" cy="423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585"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solidFill>
                            <a:schemeClr val="bg1"/>
                          </a:solidFill>
                        </a:rPr>
                        <a:t>Zalecenie KRMC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solidFill>
                            <a:schemeClr val="bg1"/>
                          </a:solidFill>
                        </a:rPr>
                        <a:t>Poziom wykonania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solidFill>
                            <a:schemeClr val="bg1"/>
                          </a:solidFill>
                        </a:rPr>
                        <a:t>Wyjaśnienia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101">
                <a:tc>
                  <a:txBody>
                    <a:bodyPr/>
                    <a:lstStyle/>
                    <a:p>
                      <a:pPr algn="l"/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Zalecenie RA IT:</a:t>
                      </a:r>
                    </a:p>
                    <a:p>
                      <a:pPr algn="l"/>
                      <a:r>
                        <a:rPr lang="pl-PL" sz="11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Zwrócenie uwagi na konieczność zweryfikowania harmonogramów i celów projektu z projektem SEPIS w celu uspójnienie podejmowanych działań i uniknięcia zarzutu podwójnego finansowania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Wykonane w całości</a:t>
                      </a:r>
                      <a:endParaRPr lang="pl-PL" sz="1200" i="1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SEPIS zakładał wytworzenie systemu – oprogramowania, którego celem było zapewnienie możliwości, zoptymalizowanej pod względem czasu, kosztu</a:t>
                      </a:r>
                    </a:p>
                    <a:p>
                      <a:pPr algn="l"/>
                      <a:r>
                        <a:rPr lang="pl-PL" sz="12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efektywności, reakcji jednostek Państwowej Inspekcji Sanitarnej w sytuacjach kryzysowych</a:t>
                      </a:r>
                      <a:r>
                        <a:rPr lang="pl-PL" sz="1200" b="0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zagrażających bezpieczeństwu obywateli w kontekście zdrowia publicznego, poprzez rozwój i</a:t>
                      </a:r>
                      <a:r>
                        <a:rPr lang="pl-PL" sz="1200" b="0" i="1" kern="12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b="0" i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wdrożenie nowych e-usług.</a:t>
                      </a:r>
                      <a:endParaRPr lang="pl-PL" sz="1200" i="1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405">
                <a:tc>
                  <a:txBody>
                    <a:bodyPr/>
                    <a:lstStyle/>
                    <a:p>
                      <a:pPr algn="l"/>
                      <a:endParaRPr lang="pl-PL" sz="1200" i="1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pl-PL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405">
                <a:tc>
                  <a:txBody>
                    <a:bodyPr/>
                    <a:lstStyle/>
                    <a:p>
                      <a:pPr algn="l"/>
                      <a:endParaRPr lang="pl-PL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pl-PL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405">
                <a:tc>
                  <a:txBody>
                    <a:bodyPr/>
                    <a:lstStyle/>
                    <a:p>
                      <a:pPr algn="l"/>
                      <a:endParaRPr lang="pl-PL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pl-PL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01443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681FF63D7B3147AFAC68B2E93E2C6A" ma:contentTypeVersion="6" ma:contentTypeDescription="Utwórz nowy dokument." ma:contentTypeScope="" ma:versionID="b25a02a6aa41c63b80cdb648f72682c9">
  <xsd:schema xmlns:xsd="http://www.w3.org/2001/XMLSchema" xmlns:xs="http://www.w3.org/2001/XMLSchema" xmlns:p="http://schemas.microsoft.com/office/2006/metadata/properties" xmlns:ns2="a9a9e3d6-963b-4985-a8a7-a3d2f87a534a" xmlns:ns3="d176cc68-f091-4a7f-ad9e-67747a5f64ff" targetNamespace="http://schemas.microsoft.com/office/2006/metadata/properties" ma:root="true" ma:fieldsID="f28cba78a4f9f94e71da2f3337a38ea3" ns2:_="" ns3:_="">
    <xsd:import namespace="a9a9e3d6-963b-4985-a8a7-a3d2f87a534a"/>
    <xsd:import namespace="d176cc68-f091-4a7f-ad9e-67747a5f6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3d6-963b-4985-a8a7-a3d2f87a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6cc68-f091-4a7f-ad9e-67747a5f6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FC981B-48ED-4798-912B-7C3F55606406}">
  <ds:schemaRefs>
    <ds:schemaRef ds:uri="a9a9e3d6-963b-4985-a8a7-a3d2f87a534a"/>
    <ds:schemaRef ds:uri="d176cc68-f091-4a7f-ad9e-67747a5f64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99405DB-EDC4-4AC4-AE35-05F4FD7193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5C19A-F066-4DD0-BE6B-7852AD0549A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1_Motyw pakietu Office</vt:lpstr>
      <vt:lpstr>2_Motyw pakietu Office</vt:lpstr>
      <vt:lpstr>3_Motyw pakietu Office</vt:lpstr>
      <vt:lpstr>4_Motyw pakietu Office</vt:lpstr>
      <vt:lpstr>6_Motyw pakietu Office</vt:lpstr>
      <vt:lpstr>7_Motyw pakietu Office</vt:lpstr>
      <vt:lpstr>8_Motyw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MSWiA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Kopczyk-Oleniacz Justyna</dc:creator>
  <cp:revision>1</cp:revision>
  <dcterms:created xsi:type="dcterms:W3CDTF">2024-01-08T05:58:27Z</dcterms:created>
  <dcterms:modified xsi:type="dcterms:W3CDTF">2024-04-08T08:59:56Z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0x010100BF681FF63D7B3147AFAC68B2E93E2C6A</vt:lpwstr>
  </property>
</Properties>
</file>