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0"/>
  </p:notesMasterIdLst>
  <p:sldIdLst>
    <p:sldId id="263" r:id="rId2"/>
    <p:sldId id="464" r:id="rId3"/>
    <p:sldId id="363" r:id="rId4"/>
    <p:sldId id="410" r:id="rId5"/>
    <p:sldId id="338" r:id="rId6"/>
    <p:sldId id="304" r:id="rId7"/>
    <p:sldId id="427" r:id="rId8"/>
    <p:sldId id="382" r:id="rId9"/>
    <p:sldId id="388" r:id="rId10"/>
    <p:sldId id="332" r:id="rId11"/>
    <p:sldId id="345" r:id="rId12"/>
    <p:sldId id="347" r:id="rId13"/>
    <p:sldId id="337" r:id="rId14"/>
    <p:sldId id="420" r:id="rId15"/>
    <p:sldId id="413" r:id="rId16"/>
    <p:sldId id="416" r:id="rId17"/>
    <p:sldId id="414" r:id="rId18"/>
    <p:sldId id="417" r:id="rId19"/>
    <p:sldId id="397" r:id="rId20"/>
    <p:sldId id="398" r:id="rId21"/>
    <p:sldId id="399" r:id="rId22"/>
    <p:sldId id="400" r:id="rId23"/>
    <p:sldId id="402" r:id="rId24"/>
    <p:sldId id="419" r:id="rId25"/>
    <p:sldId id="421" r:id="rId26"/>
    <p:sldId id="422" r:id="rId27"/>
    <p:sldId id="438" r:id="rId28"/>
    <p:sldId id="426" r:id="rId29"/>
    <p:sldId id="430" r:id="rId30"/>
    <p:sldId id="423" r:id="rId31"/>
    <p:sldId id="424" r:id="rId32"/>
    <p:sldId id="405" r:id="rId33"/>
    <p:sldId id="394" r:id="rId34"/>
    <p:sldId id="387" r:id="rId35"/>
    <p:sldId id="333" r:id="rId36"/>
    <p:sldId id="389" r:id="rId37"/>
    <p:sldId id="395" r:id="rId38"/>
    <p:sldId id="403" r:id="rId39"/>
  </p:sldIdLst>
  <p:sldSz cx="14400213" cy="89995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C74FC11-1DFF-9F5F-B1B3-FF5EA6CACFBA}" name="Jabłońska Barbara" initials="JB" userId="S-1-5-21-1237292848-2198487458-111486096-5242" providerId="AD"/>
  <p188:author id="{18DD5947-85AF-C10B-6B5D-C5AF428929A0}" name="Mikołajczuk Lidia" initials="ML" userId="S-1-5-21-1237292848-2198487458-111486096-11414" providerId="AD"/>
  <p188:author id="{45BDAC92-8211-F147-AEC3-2CD94A8446B4}" name="Michalik Anna" initials="AM" userId="S::anna.michalik@mrit.gov.pl::4acb4014-00a8-4b23-8e9a-5a70130bcb97" providerId="AD"/>
  <p188:author id="{6F8F6EA0-6BFE-8FDC-A78B-E169824EB8B2}" name="Zagrobelna Katarzyna" initials="KZ" userId="S::katarzyna.zagrobelna@mrit.gov.pl::814fc9bc-8a69-45ec-8d43-7da224c3d89e" providerId="AD"/>
  <p188:author id="{D6F621AD-27B4-A895-697D-CA5D0BDDBCDA}" name="Chowaniec Klaudia" initials="KC" userId="S::klaudia.chowaniec@mrit.gov.pl::2cccb61f-4128-46fa-8a93-131847b8ad9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3779"/>
    <a:srgbClr val="920000"/>
    <a:srgbClr val="D5233F"/>
    <a:srgbClr val="5D882C"/>
    <a:srgbClr val="C014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07" autoAdjust="0"/>
    <p:restoredTop sz="89744" autoAdjust="0"/>
  </p:normalViewPr>
  <p:slideViewPr>
    <p:cSldViewPr snapToGrid="0">
      <p:cViewPr varScale="1">
        <p:scale>
          <a:sx n="57" d="100"/>
          <a:sy n="57" d="100"/>
        </p:scale>
        <p:origin x="1166" y="67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sorterViewPr>
    <p:cViewPr varScale="1">
      <p:scale>
        <a:sx n="1" d="1"/>
        <a:sy n="1" d="1"/>
      </p:scale>
      <p:origin x="0" y="-655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905959-4A20-4223-BE35-62F60BF829CA}" type="datetimeFigureOut">
              <a:rPr lang="pl-PL" smtClean="0"/>
              <a:t>2024-11-22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960438" y="1143000"/>
            <a:ext cx="49371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12ACC4-0CC5-4A95-9D4B-2946AC5226F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652886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sz="1600" dirty="0"/>
              <a:t>Oprogramowanie umożliwia tworzenia, przechowywania, zarządzania, wyszukiwania, analizowania i wizualizacji danych geograficznych, czyli danych reprezentujących zjawiska, dla których </a:t>
            </a:r>
            <a:r>
              <a:rPr lang="pl-PL" sz="1800" dirty="0"/>
              <a:t>lokalizacja</a:t>
            </a:r>
            <a:r>
              <a:rPr lang="pl-PL" sz="1600" dirty="0"/>
              <a:t> jest ważna.</a:t>
            </a:r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12ACC4-0CC5-4A95-9D4B-2946AC5226F1}" type="slidenum">
              <a:rPr lang="pl-PL" smtClean="0"/>
              <a:t>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61028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12ACC4-0CC5-4A95-9D4B-2946AC5226F1}" type="slidenum">
              <a:rPr lang="pl-PL" smtClean="0"/>
              <a:t>11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617418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12ACC4-0CC5-4A95-9D4B-2946AC5226F1}" type="slidenum">
              <a:rPr lang="pl-PL" smtClean="0"/>
              <a:t>38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72904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az 9">
            <a:extLst>
              <a:ext uri="{FF2B5EF4-FFF2-40B4-BE49-F238E27FC236}">
                <a16:creationId xmlns:a16="http://schemas.microsoft.com/office/drawing/2014/main" id="{EB17237D-986D-66BB-0EA1-06C2538047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5" y="-1"/>
            <a:ext cx="14399738" cy="8999835"/>
          </a:xfrm>
          <a:prstGeom prst="rect">
            <a:avLst/>
          </a:prstGeom>
        </p:spPr>
      </p:pic>
      <p:pic>
        <p:nvPicPr>
          <p:cNvPr id="12" name="Obraz 11">
            <a:extLst>
              <a:ext uri="{FF2B5EF4-FFF2-40B4-BE49-F238E27FC236}">
                <a16:creationId xmlns:a16="http://schemas.microsoft.com/office/drawing/2014/main" id="{54CEC15B-A629-66F5-A0B5-31963F47DEA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1" y="-1"/>
            <a:ext cx="4803840" cy="900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017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7DDF6B7A-3D78-2A79-0B66-8D93BC46A8A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4400213" cy="9000131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4774F2EA-206B-B8FD-245A-F48A91585690}"/>
              </a:ext>
            </a:extLst>
          </p:cNvPr>
          <p:cNvSpPr txBox="1"/>
          <p:nvPr userDrawn="1"/>
        </p:nvSpPr>
        <p:spPr>
          <a:xfrm>
            <a:off x="12960107" y="-1"/>
            <a:ext cx="961200" cy="900000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txBody>
          <a:bodyPr wrap="square" rtlCol="0" anchor="ctr" anchorCtr="0">
            <a:noAutofit/>
          </a:bodyPr>
          <a:lstStyle/>
          <a:p>
            <a:pPr algn="ctr"/>
            <a:fld id="{DCC5C133-AF83-8B43-BE34-91E37BFCFF6D}" type="slidenum">
              <a:rPr lang="pl-PL" sz="2400" smtClean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‹#›</a:t>
            </a:fld>
            <a:endParaRPr lang="pl-PL" sz="24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157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E22F76ED-AF42-3046-4306-99C7CC58063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297"/>
            <a:ext cx="14399740" cy="8999835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A4BA5659-580F-7F97-DA1C-2D2D104E6FDF}"/>
              </a:ext>
            </a:extLst>
          </p:cNvPr>
          <p:cNvSpPr txBox="1"/>
          <p:nvPr userDrawn="1"/>
        </p:nvSpPr>
        <p:spPr>
          <a:xfrm>
            <a:off x="482271" y="8099538"/>
            <a:ext cx="961200" cy="900000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txBody>
          <a:bodyPr wrap="square" rtlCol="0" anchor="ctr" anchorCtr="0">
            <a:noAutofit/>
          </a:bodyPr>
          <a:lstStyle/>
          <a:p>
            <a:pPr algn="ctr"/>
            <a:fld id="{DCC5C133-AF83-8B43-BE34-91E37BFCFF6D}" type="slidenum">
              <a:rPr lang="pl-PL" sz="2400" smtClean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‹#›</a:t>
            </a:fld>
            <a:endParaRPr lang="pl-PL" sz="24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693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E22F76ED-AF42-3046-4306-99C7CC58063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477" y="0"/>
            <a:ext cx="14399736" cy="8999835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A5ECF91A-C30D-F125-5934-D01F1C1C97FB}"/>
              </a:ext>
            </a:extLst>
          </p:cNvPr>
          <p:cNvSpPr txBox="1"/>
          <p:nvPr userDrawn="1"/>
        </p:nvSpPr>
        <p:spPr>
          <a:xfrm>
            <a:off x="12960107" y="-1"/>
            <a:ext cx="961200" cy="900000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txBody>
          <a:bodyPr wrap="square" rtlCol="0" anchor="ctr" anchorCtr="0">
            <a:noAutofit/>
          </a:bodyPr>
          <a:lstStyle/>
          <a:p>
            <a:pPr algn="ctr"/>
            <a:fld id="{DCC5C133-AF83-8B43-BE34-91E37BFCFF6D}" type="slidenum">
              <a:rPr lang="pl-PL" sz="2400" smtClean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‹#›</a:t>
            </a:fld>
            <a:endParaRPr lang="pl-PL" sz="24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0805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 descr="Obraz zawierający mapa, obwód&#10;&#10;Opis wygenerowany automatycznie">
            <a:extLst>
              <a:ext uri="{FF2B5EF4-FFF2-40B4-BE49-F238E27FC236}">
                <a16:creationId xmlns:a16="http://schemas.microsoft.com/office/drawing/2014/main" id="{FC59F2C9-592D-ACFD-D725-5E2BB9A10D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59514" y="1202825"/>
            <a:ext cx="12955940" cy="4817624"/>
          </a:xfrm>
          <a:prstGeom prst="rect">
            <a:avLst/>
          </a:prstGeom>
        </p:spPr>
      </p:pic>
      <p:pic>
        <p:nvPicPr>
          <p:cNvPr id="14" name="Grafika 13">
            <a:extLst>
              <a:ext uri="{FF2B5EF4-FFF2-40B4-BE49-F238E27FC236}">
                <a16:creationId xmlns:a16="http://schemas.microsoft.com/office/drawing/2014/main" id="{CDB26BD5-DFB9-33B7-5314-8B308E8A7C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7509" y="510969"/>
            <a:ext cx="13942705" cy="7083762"/>
          </a:xfrm>
          <a:prstGeom prst="rect">
            <a:avLst/>
          </a:prstGeom>
        </p:spPr>
      </p:pic>
      <p:pic>
        <p:nvPicPr>
          <p:cNvPr id="16" name="Grafika 15">
            <a:extLst>
              <a:ext uri="{FF2B5EF4-FFF2-40B4-BE49-F238E27FC236}">
                <a16:creationId xmlns:a16="http://schemas.microsoft.com/office/drawing/2014/main" id="{6509B2C8-46CE-D197-EAA9-CAEFF1DA8BC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912529" y="379422"/>
            <a:ext cx="7211357" cy="433988"/>
          </a:xfrm>
          <a:prstGeom prst="rect">
            <a:avLst/>
          </a:prstGeom>
        </p:spPr>
      </p:pic>
      <p:pic>
        <p:nvPicPr>
          <p:cNvPr id="23" name="Obraz 22">
            <a:extLst>
              <a:ext uri="{FF2B5EF4-FFF2-40B4-BE49-F238E27FC236}">
                <a16:creationId xmlns:a16="http://schemas.microsoft.com/office/drawing/2014/main" id="{4B4499C9-3E9C-A0C8-AF0C-D7710F04AB0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959514" y="5959027"/>
            <a:ext cx="12955940" cy="3040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016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71528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 algn="l" defTabSz="1079998" rtl="0" eaLnBrk="1" latinLnBrk="0" hangingPunct="1">
        <a:lnSpc>
          <a:spcPct val="90000"/>
        </a:lnSpc>
        <a:spcBef>
          <a:spcPct val="0"/>
        </a:spcBef>
        <a:buNone/>
        <a:defRPr sz="519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9999" indent="-269999" algn="l" defTabSz="1079998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3307" kern="1200">
          <a:solidFill>
            <a:schemeClr val="tx1"/>
          </a:solidFill>
          <a:latin typeface="+mn-lt"/>
          <a:ea typeface="+mn-ea"/>
          <a:cs typeface="+mn-cs"/>
        </a:defRPr>
      </a:lvl1pPr>
      <a:lvl2pPr marL="809998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2pPr>
      <a:lvl3pPr marL="1349997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3pPr>
      <a:lvl4pPr marL="1889996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4pPr>
      <a:lvl5pPr marL="2429995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5pPr>
      <a:lvl6pPr marL="2969994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6pPr>
      <a:lvl7pPr marL="3509993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7pPr>
      <a:lvl8pPr marL="4049992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8pPr>
      <a:lvl9pPr marL="4589991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1pPr>
      <a:lvl2pPr marL="539999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2pPr>
      <a:lvl3pPr marL="1079998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3pPr>
      <a:lvl4pPr marL="1619997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4pPr>
      <a:lvl5pPr marL="2159996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5pPr>
      <a:lvl6pPr marL="2699995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6pPr>
      <a:lvl7pPr marL="3239994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7pPr>
      <a:lvl8pPr marL="3779992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8pPr>
      <a:lvl9pPr marL="4319991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hyperlink" Target="https://qgis.org/" TargetMode="External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pl/web/zagospodarowanieprzestrzenne/wtyczka-app" TargetMode="External"/><Relationship Id="rId7" Type="http://schemas.openxmlformats.org/officeDocument/2006/relationships/image" Target="../media/image2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svg"/><Relationship Id="rId5" Type="http://schemas.openxmlformats.org/officeDocument/2006/relationships/image" Target="../media/image12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26.jpeg"/><Relationship Id="rId4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4" Type="http://schemas.openxmlformats.org/officeDocument/2006/relationships/image" Target="../media/image3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4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isap.sejm.gov.pl/isap.nsf/DocDetails.xsp?id=WDU20240000729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0.mp4"/><Relationship Id="rId1" Type="http://schemas.openxmlformats.org/officeDocument/2006/relationships/video" Target="NULL" TargetMode="External"/><Relationship Id="rId4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1.mp4"/><Relationship Id="rId1" Type="http://schemas.openxmlformats.org/officeDocument/2006/relationships/video" Target="NULL" TargetMode="External"/><Relationship Id="rId4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2.mp4"/><Relationship Id="rId1" Type="http://schemas.openxmlformats.org/officeDocument/2006/relationships/video" Target="NULL" TargetMode="External"/><Relationship Id="rId4" Type="http://schemas.openxmlformats.org/officeDocument/2006/relationships/image" Target="../media/image4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3.mp4"/><Relationship Id="rId1" Type="http://schemas.openxmlformats.org/officeDocument/2006/relationships/video" Target="NULL" TargetMode="External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4" Type="http://schemas.openxmlformats.org/officeDocument/2006/relationships/image" Target="../media/image5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4" Type="http://schemas.openxmlformats.org/officeDocument/2006/relationships/image" Target="../media/image50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5.mp4"/><Relationship Id="rId1" Type="http://schemas.openxmlformats.org/officeDocument/2006/relationships/video" Target="NULL" TargetMode="External"/><Relationship Id="rId4" Type="http://schemas.openxmlformats.org/officeDocument/2006/relationships/image" Target="../media/image5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6.mp4"/><Relationship Id="rId1" Type="http://schemas.openxmlformats.org/officeDocument/2006/relationships/video" Target="NULL" TargetMode="External"/><Relationship Id="rId4" Type="http://schemas.openxmlformats.org/officeDocument/2006/relationships/image" Target="../media/image5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7.mp4"/><Relationship Id="rId1" Type="http://schemas.openxmlformats.org/officeDocument/2006/relationships/video" Target="NULL" TargetMode="External"/><Relationship Id="rId4" Type="http://schemas.openxmlformats.org/officeDocument/2006/relationships/image" Target="../media/image56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8.mp4"/><Relationship Id="rId1" Type="http://schemas.openxmlformats.org/officeDocument/2006/relationships/video" Target="NULL" TargetMode="External"/><Relationship Id="rId4" Type="http://schemas.openxmlformats.org/officeDocument/2006/relationships/image" Target="../media/image57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le tekstowe 4">
            <a:extLst>
              <a:ext uri="{FF2B5EF4-FFF2-40B4-BE49-F238E27FC236}">
                <a16:creationId xmlns:a16="http://schemas.microsoft.com/office/drawing/2014/main" id="{F6F8120B-DDC9-2673-FA9B-95F3928E88FE}"/>
              </a:ext>
            </a:extLst>
          </p:cNvPr>
          <p:cNvSpPr txBox="1"/>
          <p:nvPr/>
        </p:nvSpPr>
        <p:spPr>
          <a:xfrm>
            <a:off x="1001486" y="6139543"/>
            <a:ext cx="8855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43"/>
              </a:lnSpc>
            </a:pPr>
            <a:r>
              <a:rPr lang="pl-PL" sz="4134" b="1" spc="47" dirty="0">
                <a:solidFill>
                  <a:schemeClr val="bg1"/>
                </a:solidFill>
                <a:latin typeface="Lato" panose="020F0502020204030203" pitchFamily="34" charset="0"/>
              </a:rPr>
              <a:t>Narzędzia do tworzenia </a:t>
            </a:r>
          </a:p>
          <a:p>
            <a:pPr>
              <a:lnSpc>
                <a:spcPts val="4843"/>
              </a:lnSpc>
            </a:pPr>
            <a:r>
              <a:rPr lang="pl-PL" sz="4134" b="1" spc="47" dirty="0">
                <a:solidFill>
                  <a:schemeClr val="bg1"/>
                </a:solidFill>
                <a:latin typeface="Lato" panose="020F0502020204030203" pitchFamily="34" charset="0"/>
              </a:rPr>
              <a:t>i weryfikacji planu ogólnego (cz. </a:t>
            </a:r>
            <a:r>
              <a:rPr lang="pl-PL" sz="4134" b="1" spc="47">
                <a:solidFill>
                  <a:schemeClr val="bg1"/>
                </a:solidFill>
                <a:latin typeface="Lato" panose="020F0502020204030203" pitchFamily="34" charset="0"/>
              </a:rPr>
              <a:t>II) </a:t>
            </a:r>
            <a:endParaRPr lang="pl-PL" sz="4134" b="1" spc="47" dirty="0">
              <a:solidFill>
                <a:schemeClr val="bg1"/>
              </a:solidFill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5168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9DE7AFA8-E1AA-5B75-AF8D-611B3B794F14}"/>
              </a:ext>
            </a:extLst>
          </p:cNvPr>
          <p:cNvSpPr txBox="1"/>
          <p:nvPr/>
        </p:nvSpPr>
        <p:spPr>
          <a:xfrm>
            <a:off x="6264365" y="1372118"/>
            <a:ext cx="7199084" cy="6931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20000"/>
              </a:lnSpc>
            </a:pPr>
            <a:r>
              <a:rPr lang="pl-PL" sz="2000" b="1" dirty="0">
                <a:solidFill>
                  <a:srgbClr val="263779"/>
                </a:solidFill>
                <a:latin typeface="Lato "/>
                <a:ea typeface="Lato Bold"/>
                <a:cs typeface="Lato Bold"/>
                <a:sym typeface="Lato Bold"/>
              </a:rPr>
              <a:t>dr inż. Anna Michalik</a:t>
            </a:r>
          </a:p>
          <a:p>
            <a:pPr algn="r">
              <a:lnSpc>
                <a:spcPct val="120000"/>
              </a:lnSpc>
            </a:pPr>
            <a:r>
              <a:rPr lang="pl-PL" sz="18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zastępca dyrektora departamentu</a:t>
            </a:r>
          </a:p>
          <a:p>
            <a:pPr algn="r">
              <a:lnSpc>
                <a:spcPct val="120000"/>
              </a:lnSpc>
            </a:pPr>
            <a:r>
              <a:rPr lang="pl-PL" sz="18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Departament Planowania Przestrzennego</a:t>
            </a:r>
          </a:p>
          <a:p>
            <a:pPr algn="r">
              <a:lnSpc>
                <a:spcPct val="120000"/>
              </a:lnSpc>
            </a:pPr>
            <a:endParaRPr lang="pl-PL" sz="2000" b="1" dirty="0">
              <a:solidFill>
                <a:srgbClr val="263779"/>
              </a:solidFill>
              <a:latin typeface="Lato "/>
              <a:ea typeface="Lato Bold"/>
              <a:cs typeface="Lato Bold"/>
              <a:sym typeface="Lato Bold"/>
            </a:endParaRP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Wydział Cyfryzacji Planowania Przestrzennego,</a:t>
            </a: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Departament Planowania Przestrzennego:</a:t>
            </a:r>
          </a:p>
          <a:p>
            <a:pPr algn="r">
              <a:lnSpc>
                <a:spcPct val="120000"/>
              </a:lnSpc>
            </a:pPr>
            <a:r>
              <a:rPr lang="pl-PL" sz="2000" b="1" dirty="0">
                <a:solidFill>
                  <a:srgbClr val="263779"/>
                </a:solidFill>
                <a:latin typeface="Lato "/>
                <a:ea typeface="Lato Bold"/>
                <a:cs typeface="Lato Bold"/>
                <a:sym typeface="Lato Bold"/>
              </a:rPr>
              <a:t>Katarzyna Zagrobelna</a:t>
            </a: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 "/>
                <a:ea typeface="Lato Bold"/>
                <a:cs typeface="Lato Bold"/>
                <a:sym typeface="Lato Bold"/>
              </a:rPr>
              <a:t>naczelnik wydziału</a:t>
            </a:r>
          </a:p>
          <a:p>
            <a:pPr algn="r">
              <a:lnSpc>
                <a:spcPct val="120000"/>
              </a:lnSpc>
            </a:pPr>
            <a:r>
              <a:rPr lang="pl-PL" sz="2000" b="1" dirty="0">
                <a:solidFill>
                  <a:srgbClr val="263779"/>
                </a:solidFill>
                <a:latin typeface="Lato "/>
                <a:ea typeface="Lato Bold"/>
                <a:cs typeface="Lato Bold"/>
                <a:sym typeface="Lato Bold"/>
              </a:rPr>
              <a:t>Klaudia Danielik</a:t>
            </a: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 główny specjalista</a:t>
            </a:r>
            <a:r>
              <a:rPr lang="pl-PL" sz="2000" b="1" dirty="0">
                <a:solidFill>
                  <a:srgbClr val="263779"/>
                </a:solidFill>
                <a:latin typeface="Lato "/>
                <a:ea typeface="Lato Bold"/>
                <a:cs typeface="Lato Bold"/>
                <a:sym typeface="Lato Bold"/>
              </a:rPr>
              <a:t> </a:t>
            </a:r>
          </a:p>
          <a:p>
            <a:pPr algn="r">
              <a:lnSpc>
                <a:spcPct val="120000"/>
              </a:lnSpc>
            </a:pPr>
            <a:r>
              <a:rPr lang="pl-PL" sz="2000" b="1" dirty="0">
                <a:solidFill>
                  <a:srgbClr val="263779"/>
                </a:solidFill>
                <a:latin typeface="Lato "/>
                <a:ea typeface="Lato Bold"/>
                <a:cs typeface="Lato Bold"/>
                <a:sym typeface="Lato Bold"/>
              </a:rPr>
              <a:t>Barbara Jabłońska</a:t>
            </a: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główny specjalista</a:t>
            </a:r>
          </a:p>
          <a:p>
            <a:pPr algn="r">
              <a:lnSpc>
                <a:spcPct val="120000"/>
              </a:lnSpc>
            </a:pPr>
            <a:r>
              <a:rPr lang="pl-PL" sz="2000" b="1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Jakub Kosowski</a:t>
            </a: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 starszy specjalista</a:t>
            </a:r>
          </a:p>
          <a:p>
            <a:pPr algn="r">
              <a:lnSpc>
                <a:spcPct val="120000"/>
              </a:lnSpc>
            </a:pPr>
            <a:r>
              <a:rPr lang="pl-PL" sz="2000" b="1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Lidia Mikołajczuk</a:t>
            </a: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 starszy specjalista</a:t>
            </a:r>
          </a:p>
          <a:p>
            <a:pPr algn="r">
              <a:lnSpc>
                <a:spcPct val="120000"/>
              </a:lnSpc>
            </a:pPr>
            <a:r>
              <a:rPr lang="pl-PL" sz="2000" b="1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Joanna Modzelewska</a:t>
            </a:r>
          </a:p>
          <a:p>
            <a:pPr algn="r">
              <a:lnSpc>
                <a:spcPct val="120000"/>
              </a:lnSpc>
            </a:pPr>
            <a:r>
              <a:rPr lang="pl-PL" sz="2000" dirty="0">
                <a:solidFill>
                  <a:srgbClr val="263779"/>
                </a:solidFill>
                <a:latin typeface="Lato"/>
                <a:ea typeface="Lato"/>
                <a:cs typeface="Lato"/>
                <a:sym typeface="Lato"/>
              </a:rPr>
              <a:t> starszy specjalista</a:t>
            </a:r>
          </a:p>
          <a:p>
            <a:pPr algn="r">
              <a:lnSpc>
                <a:spcPct val="120000"/>
              </a:lnSpc>
            </a:pPr>
            <a:endParaRPr lang="pl-PL" sz="1600" dirty="0">
              <a:solidFill>
                <a:srgbClr val="263779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3966421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57457C63-0D28-BFEC-0BD8-AD0F5BD73479}"/>
              </a:ext>
            </a:extLst>
          </p:cNvPr>
          <p:cNvSpPr txBox="1"/>
          <p:nvPr/>
        </p:nvSpPr>
        <p:spPr>
          <a:xfrm>
            <a:off x="843299" y="1426225"/>
            <a:ext cx="12863993" cy="66527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endParaRPr lang="pl-PL" sz="2000" b="1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  <a:sym typeface="Lato 1 Bold"/>
            </a:endParaRPr>
          </a:p>
          <a:p>
            <a:pPr algn="l">
              <a:spcAft>
                <a:spcPts val="1200"/>
              </a:spcAft>
            </a:pPr>
            <a:r>
              <a:rPr lang="pl-PL" sz="4000" b="1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Plan prezentacji </a:t>
            </a:r>
          </a:p>
          <a:p>
            <a:pPr marL="742950" indent="-742950">
              <a:lnSpc>
                <a:spcPts val="5548"/>
              </a:lnSpc>
              <a:buFontTx/>
              <a:buAutoNum type="arabicPeriod"/>
            </a:pPr>
            <a: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Nowa, cyfrowa forma projektu</a:t>
            </a:r>
          </a:p>
          <a:p>
            <a:pPr marL="742950" indent="-742950" algn="l">
              <a:lnSpc>
                <a:spcPts val="5548"/>
              </a:lnSpc>
              <a:buAutoNum type="arabicPeriod"/>
            </a:pPr>
            <a: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Strona internetowa nt. cyfryzacji planowania przestrzennego</a:t>
            </a:r>
          </a:p>
          <a:p>
            <a:pPr marL="742950" indent="-742950" algn="l">
              <a:lnSpc>
                <a:spcPts val="5548"/>
              </a:lnSpc>
              <a:buAutoNum type="arabicPeriod"/>
            </a:pPr>
            <a: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Formularz pisma </a:t>
            </a:r>
          </a:p>
          <a:p>
            <a:pPr marL="742950" indent="-742950">
              <a:lnSpc>
                <a:spcPts val="5548"/>
              </a:lnSpc>
              <a:buFontTx/>
              <a:buAutoNum type="arabicPeriod"/>
            </a:pPr>
            <a: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Tworzenie projektu – praktyczne wskazówki</a:t>
            </a:r>
          </a:p>
          <a:p>
            <a:pPr marL="742950" indent="-742950">
              <a:lnSpc>
                <a:spcPts val="5548"/>
              </a:lnSpc>
              <a:buFontTx/>
              <a:buAutoNum type="arabicPeriod"/>
            </a:pPr>
            <a: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Weryfikacja planu ogólnego – Przeglądarka danych planistycznych</a:t>
            </a:r>
          </a:p>
          <a:p>
            <a:pPr marL="742950" indent="-742950">
              <a:lnSpc>
                <a:spcPts val="5548"/>
              </a:lnSpc>
              <a:buFontTx/>
              <a:buAutoNum type="arabicPeriod"/>
            </a:pPr>
            <a: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Tworzenie i zaawansowana weryfikacja planu ogólnego </a:t>
            </a:r>
            <a:b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</a:br>
            <a:r>
              <a:rPr lang="pl-PL" sz="32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– Wtyczka APP 2</a:t>
            </a:r>
          </a:p>
          <a:p>
            <a:pPr>
              <a:lnSpc>
                <a:spcPts val="5548"/>
              </a:lnSpc>
            </a:pPr>
            <a:endParaRPr lang="pl-PL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1909393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027EE6-E714-7959-FF4E-FB1108FC363F}"/>
              </a:ext>
            </a:extLst>
          </p:cNvPr>
          <p:cNvSpPr txBox="1"/>
          <p:nvPr/>
        </p:nvSpPr>
        <p:spPr>
          <a:xfrm>
            <a:off x="486247" y="3695721"/>
            <a:ext cx="13176790" cy="20488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 Tworzenie i zaawansowana weryfikacja planu ogólnego – Wtyczka APP 2</a:t>
            </a:r>
          </a:p>
          <a:p>
            <a:pPr algn="l">
              <a:lnSpc>
                <a:spcPts val="5548"/>
              </a:lnSpc>
            </a:pP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982486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449260" y="877583"/>
            <a:ext cx="12856607" cy="586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6.1. Wtyczka APP 2 jako rozszerzenie programu QGIS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B4C85A79-CD2B-2D32-E1B7-DEB578B449A4}"/>
              </a:ext>
            </a:extLst>
          </p:cNvPr>
          <p:cNvSpPr txBox="1"/>
          <p:nvPr/>
        </p:nvSpPr>
        <p:spPr>
          <a:xfrm>
            <a:off x="9803619" y="4933403"/>
            <a:ext cx="3158794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411"/>
              </a:lnSpc>
            </a:pPr>
            <a:r>
              <a:rPr lang="en-US" sz="3200" b="1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"/>
                <a:hlinkClick r:id="rId3"/>
              </a:rPr>
              <a:t>https://qgis.org/</a:t>
            </a:r>
            <a:endParaRPr lang="en-US" sz="3200" b="1" dirty="0">
              <a:solidFill>
                <a:srgbClr val="890C1C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  <a:sym typeface="Lato 1 Bold"/>
            </a:endParaRPr>
          </a:p>
        </p:txBody>
      </p:sp>
      <p:sp>
        <p:nvSpPr>
          <p:cNvPr id="5" name="Freeform 7">
            <a:extLst>
              <a:ext uri="{FF2B5EF4-FFF2-40B4-BE49-F238E27FC236}">
                <a16:creationId xmlns:a16="http://schemas.microsoft.com/office/drawing/2014/main" id="{CB2596A5-6E2A-F5CD-DBF8-CCA3BBA801E9}"/>
              </a:ext>
            </a:extLst>
          </p:cNvPr>
          <p:cNvSpPr/>
          <p:nvPr/>
        </p:nvSpPr>
        <p:spPr>
          <a:xfrm rot="-3124835">
            <a:off x="12964608" y="4986258"/>
            <a:ext cx="364624" cy="472005"/>
          </a:xfrm>
          <a:custGeom>
            <a:avLst/>
            <a:gdLst/>
            <a:ahLst/>
            <a:cxnLst/>
            <a:rect l="l" t="t" r="r" b="b"/>
            <a:pathLst>
              <a:path w="364624" h="472005">
                <a:moveTo>
                  <a:pt x="0" y="0"/>
                </a:moveTo>
                <a:lnTo>
                  <a:pt x="364624" y="0"/>
                </a:lnTo>
                <a:lnTo>
                  <a:pt x="364624" y="472005"/>
                </a:lnTo>
                <a:lnTo>
                  <a:pt x="0" y="4720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485" r="-485"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2" name="TextBox 9">
            <a:extLst>
              <a:ext uri="{FF2B5EF4-FFF2-40B4-BE49-F238E27FC236}">
                <a16:creationId xmlns:a16="http://schemas.microsoft.com/office/drawing/2014/main" id="{7FCA82C5-2812-92A9-0F7A-29F2504D966A}"/>
              </a:ext>
            </a:extLst>
          </p:cNvPr>
          <p:cNvSpPr txBox="1"/>
          <p:nvPr/>
        </p:nvSpPr>
        <p:spPr>
          <a:xfrm>
            <a:off x="776413" y="2348919"/>
            <a:ext cx="6032253" cy="24015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l-PL" sz="24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Bezpłatne oprogramowanie </a:t>
            </a:r>
            <a:r>
              <a:rPr lang="pl-PL" sz="2400" dirty="0" err="1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geoinformacyjne</a:t>
            </a:r>
            <a:r>
              <a:rPr lang="pl-PL" sz="24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.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l-PL" sz="24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Powszechnie dostępne.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l-PL" sz="24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Standardowy proces instalacji.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3" name="TextBox 9">
            <a:extLst>
              <a:ext uri="{FF2B5EF4-FFF2-40B4-BE49-F238E27FC236}">
                <a16:creationId xmlns:a16="http://schemas.microsoft.com/office/drawing/2014/main" id="{B7E1521F-5BED-68E9-8B0F-A3B2E2FC0F8A}"/>
              </a:ext>
            </a:extLst>
          </p:cNvPr>
          <p:cNvSpPr txBox="1"/>
          <p:nvPr/>
        </p:nvSpPr>
        <p:spPr>
          <a:xfrm>
            <a:off x="1466911" y="5090163"/>
            <a:ext cx="5668451" cy="6668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13"/>
              </a:lnSpc>
            </a:pPr>
            <a:r>
              <a:rPr lang="pl-PL" sz="24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Rekomendujemy stosowanie stabilnych wersji oprogramowania.</a:t>
            </a:r>
          </a:p>
        </p:txBody>
      </p:sp>
      <p:sp>
        <p:nvSpPr>
          <p:cNvPr id="14" name="TextBox 9">
            <a:extLst>
              <a:ext uri="{FF2B5EF4-FFF2-40B4-BE49-F238E27FC236}">
                <a16:creationId xmlns:a16="http://schemas.microsoft.com/office/drawing/2014/main" id="{AA2C4D58-76FD-BEDC-7524-E4728C040538}"/>
              </a:ext>
            </a:extLst>
          </p:cNvPr>
          <p:cNvSpPr txBox="1"/>
          <p:nvPr/>
        </p:nvSpPr>
        <p:spPr>
          <a:xfrm>
            <a:off x="1466911" y="6199063"/>
            <a:ext cx="6032253" cy="6668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13"/>
              </a:lnSpc>
              <a:spcAft>
                <a:spcPts val="600"/>
              </a:spcAft>
            </a:pPr>
            <a:r>
              <a:rPr lang="pl-PL" sz="24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Rekomendowane wersje QGIS dedykowane Wtyczce APP 2 to wersje w przedziale:</a:t>
            </a:r>
          </a:p>
        </p:txBody>
      </p:sp>
      <p:sp>
        <p:nvSpPr>
          <p:cNvPr id="15" name="TextBox 9">
            <a:extLst>
              <a:ext uri="{FF2B5EF4-FFF2-40B4-BE49-F238E27FC236}">
                <a16:creationId xmlns:a16="http://schemas.microsoft.com/office/drawing/2014/main" id="{2103C06B-6565-F1AE-250C-C72458703C6F}"/>
              </a:ext>
            </a:extLst>
          </p:cNvPr>
          <p:cNvSpPr txBox="1"/>
          <p:nvPr/>
        </p:nvSpPr>
        <p:spPr>
          <a:xfrm>
            <a:off x="5708208" y="6974538"/>
            <a:ext cx="4429417" cy="333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13"/>
              </a:lnSpc>
            </a:pPr>
            <a:r>
              <a:rPr lang="pl-PL" sz="2800" b="1" dirty="0">
                <a:solidFill>
                  <a:srgbClr val="92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3.22 – 3.34</a:t>
            </a:r>
          </a:p>
        </p:txBody>
      </p:sp>
      <p:pic>
        <p:nvPicPr>
          <p:cNvPr id="6" name="Obraz 5" descr="Obraz zawierający Grafika, Czcionka, logo, projekt graficzny&#10;&#10;Opis wygenerowany automatycznie">
            <a:extLst>
              <a:ext uri="{FF2B5EF4-FFF2-40B4-BE49-F238E27FC236}">
                <a16:creationId xmlns:a16="http://schemas.microsoft.com/office/drawing/2014/main" id="{9BFFB80F-D3EB-3589-FDBA-B4F032200D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2013" y="1733144"/>
            <a:ext cx="6340911" cy="3034262"/>
          </a:xfrm>
          <a:prstGeom prst="rect">
            <a:avLst/>
          </a:prstGeom>
        </p:spPr>
      </p:pic>
      <p:sp>
        <p:nvSpPr>
          <p:cNvPr id="8" name="Freeform 4">
            <a:extLst>
              <a:ext uri="{FF2B5EF4-FFF2-40B4-BE49-F238E27FC236}">
                <a16:creationId xmlns:a16="http://schemas.microsoft.com/office/drawing/2014/main" id="{4D098EC4-118B-6BED-4C6D-467F7692FD7C}"/>
              </a:ext>
            </a:extLst>
          </p:cNvPr>
          <p:cNvSpPr/>
          <p:nvPr/>
        </p:nvSpPr>
        <p:spPr>
          <a:xfrm>
            <a:off x="770248" y="5003566"/>
            <a:ext cx="507552" cy="507552"/>
          </a:xfrm>
          <a:custGeom>
            <a:avLst/>
            <a:gdLst/>
            <a:ahLst/>
            <a:cxnLst/>
            <a:rect l="l" t="t" r="r" b="b"/>
            <a:pathLst>
              <a:path w="507552" h="507552">
                <a:moveTo>
                  <a:pt x="0" y="0"/>
                </a:moveTo>
                <a:lnTo>
                  <a:pt x="507552" y="0"/>
                </a:lnTo>
                <a:lnTo>
                  <a:pt x="507552" y="507552"/>
                </a:lnTo>
                <a:lnTo>
                  <a:pt x="0" y="5075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743B0F4A-2218-3CFE-4ABF-46A3C4DB326F}"/>
              </a:ext>
            </a:extLst>
          </p:cNvPr>
          <p:cNvSpPr/>
          <p:nvPr/>
        </p:nvSpPr>
        <p:spPr>
          <a:xfrm>
            <a:off x="770248" y="6114732"/>
            <a:ext cx="507552" cy="507552"/>
          </a:xfrm>
          <a:custGeom>
            <a:avLst/>
            <a:gdLst/>
            <a:ahLst/>
            <a:cxnLst/>
            <a:rect l="l" t="t" r="r" b="b"/>
            <a:pathLst>
              <a:path w="507552" h="507552">
                <a:moveTo>
                  <a:pt x="0" y="0"/>
                </a:moveTo>
                <a:lnTo>
                  <a:pt x="507552" y="0"/>
                </a:lnTo>
                <a:lnTo>
                  <a:pt x="507552" y="507552"/>
                </a:lnTo>
                <a:lnTo>
                  <a:pt x="0" y="5075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776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">
            <a:extLst>
              <a:ext uri="{FF2B5EF4-FFF2-40B4-BE49-F238E27FC236}">
                <a16:creationId xmlns:a16="http://schemas.microsoft.com/office/drawing/2014/main" id="{7D5E10DD-B246-0477-33E7-37706CE3E47A}"/>
              </a:ext>
            </a:extLst>
          </p:cNvPr>
          <p:cNvSpPr/>
          <p:nvPr/>
        </p:nvSpPr>
        <p:spPr>
          <a:xfrm>
            <a:off x="-529713" y="3254468"/>
            <a:ext cx="15270730" cy="4020958"/>
          </a:xfrm>
          <a:custGeom>
            <a:avLst/>
            <a:gdLst/>
            <a:ahLst/>
            <a:cxnLst/>
            <a:rect l="l" t="t" r="r" b="b"/>
            <a:pathLst>
              <a:path w="15270730" h="4020958">
                <a:moveTo>
                  <a:pt x="0" y="0"/>
                </a:moveTo>
                <a:lnTo>
                  <a:pt x="15270730" y="0"/>
                </a:lnTo>
                <a:lnTo>
                  <a:pt x="15270730" y="4020958"/>
                </a:lnTo>
                <a:lnTo>
                  <a:pt x="0" y="40209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pl-PL" dirty="0"/>
          </a:p>
        </p:txBody>
      </p:sp>
      <p:sp>
        <p:nvSpPr>
          <p:cNvPr id="3" name="Freeform 4">
            <a:extLst>
              <a:ext uri="{FF2B5EF4-FFF2-40B4-BE49-F238E27FC236}">
                <a16:creationId xmlns:a16="http://schemas.microsoft.com/office/drawing/2014/main" id="{92E7B3B5-0AC8-1C42-BCEF-B04DAF1521BE}"/>
              </a:ext>
            </a:extLst>
          </p:cNvPr>
          <p:cNvSpPr/>
          <p:nvPr/>
        </p:nvSpPr>
        <p:spPr>
          <a:xfrm>
            <a:off x="580148" y="6662044"/>
            <a:ext cx="15814127" cy="1839971"/>
          </a:xfrm>
          <a:custGeom>
            <a:avLst/>
            <a:gdLst/>
            <a:ahLst/>
            <a:cxnLst/>
            <a:rect l="l" t="t" r="r" b="b"/>
            <a:pathLst>
              <a:path w="15814127" h="1839971">
                <a:moveTo>
                  <a:pt x="0" y="0"/>
                </a:moveTo>
                <a:lnTo>
                  <a:pt x="15814126" y="0"/>
                </a:lnTo>
                <a:lnTo>
                  <a:pt x="15814126" y="1839971"/>
                </a:lnTo>
                <a:lnTo>
                  <a:pt x="0" y="18399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 dirty="0"/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E2606520-9C3F-8732-BDC0-4B06C54E8FB4}"/>
              </a:ext>
            </a:extLst>
          </p:cNvPr>
          <p:cNvSpPr txBox="1"/>
          <p:nvPr/>
        </p:nvSpPr>
        <p:spPr>
          <a:xfrm>
            <a:off x="449260" y="877583"/>
            <a:ext cx="13176790" cy="638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6.2. Wtyczka APP 2 – wersja 2.0.5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C6274192-852D-1E03-A746-DAAF1C3DE8EA}"/>
              </a:ext>
            </a:extLst>
          </p:cNvPr>
          <p:cNvSpPr txBox="1"/>
          <p:nvPr/>
        </p:nvSpPr>
        <p:spPr>
          <a:xfrm>
            <a:off x="580148" y="2258371"/>
            <a:ext cx="12912967" cy="375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0"/>
              </a:lnSpc>
            </a:pPr>
            <a:r>
              <a:rPr lang="pl-PL" sz="248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Rekomendujemy korzystanie z </a:t>
            </a:r>
            <a:r>
              <a:rPr lang="pl-PL" sz="2480" b="1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najnowszej wersji Wtyczki z oficjalnego repozytorium QGIS</a:t>
            </a:r>
            <a:r>
              <a:rPr lang="pl-PL" sz="248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73705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07082C9C-D874-E3A2-1F83-7BCBF62E5107}"/>
              </a:ext>
            </a:extLst>
          </p:cNvPr>
          <p:cNvSpPr txBox="1"/>
          <p:nvPr/>
        </p:nvSpPr>
        <p:spPr>
          <a:xfrm>
            <a:off x="449260" y="877583"/>
            <a:ext cx="13176790" cy="638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6.3. Wtyczka APP 2 – instrukcja użytkownika</a:t>
            </a:r>
          </a:p>
        </p:txBody>
      </p:sp>
      <p:pic>
        <p:nvPicPr>
          <p:cNvPr id="10" name="Obraz 9">
            <a:extLst>
              <a:ext uri="{FF2B5EF4-FFF2-40B4-BE49-F238E27FC236}">
                <a16:creationId xmlns:a16="http://schemas.microsoft.com/office/drawing/2014/main" id="{F8ADE76F-5C9B-C97E-91FE-76A1E636C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101" y="2507529"/>
            <a:ext cx="6899925" cy="6400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pole tekstowe 11">
            <a:extLst>
              <a:ext uri="{FF2B5EF4-FFF2-40B4-BE49-F238E27FC236}">
                <a16:creationId xmlns:a16="http://schemas.microsoft.com/office/drawing/2014/main" id="{53EABE89-D776-9BAB-BF94-7E27355EE1F6}"/>
              </a:ext>
            </a:extLst>
          </p:cNvPr>
          <p:cNvSpPr txBox="1"/>
          <p:nvPr/>
        </p:nvSpPr>
        <p:spPr>
          <a:xfrm>
            <a:off x="836023" y="1657739"/>
            <a:ext cx="636408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2000" dirty="0">
                <a:hlinkClick r:id="rId3"/>
              </a:rPr>
              <a:t>https://www.gov.pl/web/zagospodarowanieprzestrzenne/wtyczka-app</a:t>
            </a:r>
            <a:r>
              <a:rPr lang="pl-PL" sz="2000" dirty="0"/>
              <a:t> </a:t>
            </a: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C7AC17DC-1E10-ACF3-C4B3-78FBED3AA7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6754" y="1770951"/>
            <a:ext cx="4399921" cy="62404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F1E8D99C-6233-4A8E-0167-71B530371DC3}"/>
              </a:ext>
            </a:extLst>
          </p:cNvPr>
          <p:cNvSpPr/>
          <p:nvPr/>
        </p:nvSpPr>
        <p:spPr>
          <a:xfrm rot="-3136084">
            <a:off x="2603324" y="2056948"/>
            <a:ext cx="214540" cy="277722"/>
          </a:xfrm>
          <a:custGeom>
            <a:avLst/>
            <a:gdLst/>
            <a:ahLst/>
            <a:cxnLst/>
            <a:rect l="l" t="t" r="r" b="b"/>
            <a:pathLst>
              <a:path w="214540" h="277722">
                <a:moveTo>
                  <a:pt x="0" y="0"/>
                </a:moveTo>
                <a:lnTo>
                  <a:pt x="214540" y="0"/>
                </a:lnTo>
                <a:lnTo>
                  <a:pt x="214540" y="277722"/>
                </a:lnTo>
                <a:lnTo>
                  <a:pt x="0" y="27772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69" b="-69"/>
            </a:stretch>
          </a:blipFill>
        </p:spPr>
        <p:txBody>
          <a:bodyPr/>
          <a:lstStyle/>
          <a:p>
            <a:endParaRPr lang="pl-PL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8" name="Obraz 7">
            <a:extLst>
              <a:ext uri="{FF2B5EF4-FFF2-40B4-BE49-F238E27FC236}">
                <a16:creationId xmlns:a16="http://schemas.microsoft.com/office/drawing/2014/main" id="{09388A56-D7B5-0CCD-8E5D-CC7089C120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97247" y="2581372"/>
            <a:ext cx="4394859" cy="62404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863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81CE18C5-6BDC-0E75-0157-023519293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5410" y="1926409"/>
            <a:ext cx="11196950" cy="63373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57960" y="643784"/>
            <a:ext cx="12856607" cy="1885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6.4. Wyświetlanie </a:t>
            </a:r>
            <a:r>
              <a:rPr lang="en-US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plan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u</a:t>
            </a:r>
            <a:r>
              <a:rPr lang="en-US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 ogóln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ego</a:t>
            </a:r>
            <a:r>
              <a:rPr lang="en-US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 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w QGIS bez użycia Wtyczki APP 2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3022765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57960" y="643784"/>
            <a:ext cx="12856607" cy="1885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6.5. Wyświetlanie </a:t>
            </a:r>
            <a:r>
              <a:rPr lang="en-US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plan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u</a:t>
            </a:r>
            <a:r>
              <a:rPr lang="en-US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 ogóln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ego</a:t>
            </a:r>
            <a:r>
              <a:rPr lang="en-US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 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w QGIS przy użyciu Wtyczki APP 2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6689851D-03BB-4CC9-B95C-B5BB7B877B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321" r="11382"/>
          <a:stretch/>
        </p:blipFill>
        <p:spPr>
          <a:xfrm>
            <a:off x="1596445" y="1981190"/>
            <a:ext cx="10821978" cy="62737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4049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12C9629D-0123-C513-792E-83553C47A01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680"/>
                </p14:media>
              </p:ext>
            </p:extLst>
          </p:nvPr>
        </p:nvPicPr>
        <p:blipFill rotWithShape="1">
          <a:blip r:embed="rId4"/>
          <a:srcRect b="6215"/>
          <a:stretch/>
        </p:blipFill>
        <p:spPr>
          <a:xfrm>
            <a:off x="1518519" y="1542105"/>
            <a:ext cx="11925606" cy="6291255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449260" y="688320"/>
            <a:ext cx="12856607" cy="1247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6.6. Instalacja Wtyczki APP 2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2040804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9E679393-5A04-DA42-6600-62316D5CCB6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491"/>
                </p14:media>
              </p:ext>
            </p:extLst>
          </p:nvPr>
        </p:nvPicPr>
        <p:blipFill rotWithShape="1">
          <a:blip r:embed="rId5"/>
          <a:srcRect b="5947"/>
          <a:stretch/>
        </p:blipFill>
        <p:spPr>
          <a:xfrm>
            <a:off x="1228513" y="1604087"/>
            <a:ext cx="11943186" cy="6318536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449260" y="674824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6.7. Ustawienia Wtyczki APP 2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164446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4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6575B907-5EF1-766B-41CF-3F424C86E53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332"/>
                </p14:media>
              </p:ext>
            </p:extLst>
          </p:nvPr>
        </p:nvPicPr>
        <p:blipFill rotWithShape="1">
          <a:blip r:embed="rId4"/>
          <a:srcRect b="5950"/>
          <a:stretch/>
        </p:blipFill>
        <p:spPr>
          <a:xfrm>
            <a:off x="2342207" y="1387165"/>
            <a:ext cx="11925605" cy="6309035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432168" y="674961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6.8. Przeładowywanie Wtyczki APP 2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1A788264-6502-A1C8-035E-F099FE31CE45}"/>
              </a:ext>
            </a:extLst>
          </p:cNvPr>
          <p:cNvSpPr txBox="1"/>
          <p:nvPr/>
        </p:nvSpPr>
        <p:spPr>
          <a:xfrm>
            <a:off x="132401" y="1387165"/>
            <a:ext cx="2151099" cy="11693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48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Wtyczka </a:t>
            </a:r>
          </a:p>
          <a:p>
            <a:pPr>
              <a:lnSpc>
                <a:spcPts val="4948"/>
              </a:lnSpc>
            </a:pPr>
            <a:r>
              <a:rPr lang="pl-PL" sz="2400" dirty="0" err="1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Plugin</a:t>
            </a: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 </a:t>
            </a:r>
            <a:r>
              <a:rPr lang="pl-PL" sz="2400" dirty="0" err="1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Reloader</a:t>
            </a:r>
            <a:endParaRPr lang="en-US" sz="24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196748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6.9. Wczytywanie pliku </a:t>
            </a:r>
            <a:r>
              <a:rPr lang="en-US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z planem ogólnym 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do Wtyczki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4">
            <a:hlinkClick r:id="" action="ppaction://media"/>
            <a:extLst>
              <a:ext uri="{FF2B5EF4-FFF2-40B4-BE49-F238E27FC236}">
                <a16:creationId xmlns:a16="http://schemas.microsoft.com/office/drawing/2014/main" id="{3F09D1E9-DB36-DD9C-2E45-E793BF26F83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741.633"/>
                </p14:media>
              </p:ext>
            </p:extLst>
          </p:nvPr>
        </p:nvPicPr>
        <p:blipFill rotWithShape="1">
          <a:blip r:embed="rId4"/>
          <a:srcRect b="3791"/>
          <a:stretch/>
        </p:blipFill>
        <p:spPr>
          <a:xfrm>
            <a:off x="1246012" y="1501465"/>
            <a:ext cx="11925605" cy="645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31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0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027EE6-E714-7959-FF4E-FB1108FC363F}"/>
              </a:ext>
            </a:extLst>
          </p:cNvPr>
          <p:cNvSpPr txBox="1"/>
          <p:nvPr/>
        </p:nvSpPr>
        <p:spPr>
          <a:xfrm>
            <a:off x="460121" y="3695721"/>
            <a:ext cx="12367605" cy="27542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5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6.10. Tworzenie planu ogólnego we Wtyczce APP 2 krok po kroku</a:t>
            </a:r>
          </a:p>
          <a:p>
            <a:pPr algn="l">
              <a:lnSpc>
                <a:spcPts val="5548"/>
              </a:lnSpc>
            </a:pPr>
            <a:endParaRPr lang="pl-PL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5548"/>
              </a:lnSpc>
            </a:pP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809280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844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1. Przygotowanie obszaru objętego planem ogólnym gminy 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9BFFC19E-2275-2071-E1D2-667B083F5CC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304.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657691" y="2088701"/>
            <a:ext cx="11084830" cy="6235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75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844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1. Przygotowanie obszaru POG – skopiowanie granicy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C3E69F8F-998F-9706-0564-E934254B1EE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370" end="44296.13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284346" y="2088700"/>
            <a:ext cx="11084833" cy="623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41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2158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2. Przygotowanie stref planistycznych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435ABB8C-6F93-8EB1-9706-0A1A9FA6FF1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464.13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936257" y="1724297"/>
            <a:ext cx="11557242" cy="6500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1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8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844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2. Zapis warstwy stref planistycznych oraz prezentacja błędów 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C9CD4EA8-856F-AB42-26E5-E5AA14E2679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357.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611086" y="1981426"/>
            <a:ext cx="10960784" cy="6165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825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360360" y="708711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3. Wyznaczanie obszarów uzupełnienia zabudowy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09311893-6053-BD56-3409-2F86B2D8367F}"/>
              </a:ext>
            </a:extLst>
          </p:cNvPr>
          <p:cNvSpPr txBox="1"/>
          <p:nvPr/>
        </p:nvSpPr>
        <p:spPr>
          <a:xfrm>
            <a:off x="691639" y="2011456"/>
            <a:ext cx="566757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9079" lvl="1" algn="l">
              <a:spcBef>
                <a:spcPts val="1200"/>
              </a:spcBef>
            </a:pPr>
            <a:r>
              <a:rPr lang="pl-PL" sz="20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Lato 1"/>
              </a:rPr>
              <a:t>We wtyczce APP 2 </a:t>
            </a:r>
            <a:r>
              <a:rPr lang="pl-PL" sz="2000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można wyznaczyć obszary uzupełnienia zabudowy zgodnie z §1 ust. 1 </a:t>
            </a:r>
            <a:r>
              <a:rPr lang="pl-PL" sz="2000" u="sng" dirty="0">
                <a:solidFill>
                  <a:srgbClr val="0B7C8F"/>
                </a:solidFill>
                <a:effectLst/>
                <a:latin typeface="Lato" panose="020F0502020204030203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Rozporządzenia Ministra Rozwoju i Technologii z dnia 2 maja 2024 r. w sprawie sposobu wyznaczania obszaru uzupełnienia zabudowy w planie ogólnym gminy</a:t>
            </a:r>
            <a:endParaRPr lang="pl-PL" sz="2000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  <a:sym typeface="Lato 1"/>
            </a:endParaRPr>
          </a:p>
        </p:txBody>
      </p:sp>
      <p:pic>
        <p:nvPicPr>
          <p:cNvPr id="9" name="Obraz 8" descr="Wtyczka APP - umiejscowienie opcji Wyznaczanie OUZ&#10;&#10;Widok na pasek narzędzi we wtyczce APP. Logo i nazwa opcji Wyznaczanie OUZ w ramce z czerwonej przerywanej linii. ">
            <a:extLst>
              <a:ext uri="{FF2B5EF4-FFF2-40B4-BE49-F238E27FC236}">
                <a16:creationId xmlns:a16="http://schemas.microsoft.com/office/drawing/2014/main" id="{4638FCC4-54D0-FEA7-E8F2-6C7F5BF4627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4571" y="4583577"/>
            <a:ext cx="4321712" cy="1908214"/>
          </a:xfrm>
          <a:prstGeom prst="rect">
            <a:avLst/>
          </a:prstGeom>
        </p:spPr>
      </p:pic>
      <p:sp>
        <p:nvSpPr>
          <p:cNvPr id="10" name="Freeform 22">
            <a:extLst>
              <a:ext uri="{FF2B5EF4-FFF2-40B4-BE49-F238E27FC236}">
                <a16:creationId xmlns:a16="http://schemas.microsoft.com/office/drawing/2014/main" id="{DEA32C66-1287-3AA7-5F76-64EB1F87A4E4}"/>
              </a:ext>
            </a:extLst>
          </p:cNvPr>
          <p:cNvSpPr/>
          <p:nvPr/>
        </p:nvSpPr>
        <p:spPr>
          <a:xfrm rot="-3493435">
            <a:off x="5209525" y="3574518"/>
            <a:ext cx="309080" cy="400104"/>
          </a:xfrm>
          <a:custGeom>
            <a:avLst/>
            <a:gdLst/>
            <a:ahLst/>
            <a:cxnLst/>
            <a:rect l="l" t="t" r="r" b="b"/>
            <a:pathLst>
              <a:path w="333364" h="431540">
                <a:moveTo>
                  <a:pt x="0" y="0"/>
                </a:moveTo>
                <a:lnTo>
                  <a:pt x="333365" y="0"/>
                </a:lnTo>
                <a:lnTo>
                  <a:pt x="333365" y="431540"/>
                </a:lnTo>
                <a:lnTo>
                  <a:pt x="0" y="43154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914" b="-914"/>
            </a:stretch>
          </a:blipFill>
        </p:spPr>
        <p:txBody>
          <a:bodyPr/>
          <a:lstStyle/>
          <a:p>
            <a:endParaRPr lang="pl-PL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12" name="Obraz 11" descr="Wyznaczanie OUZ - okno&#10;&#10;Szare okno informacyjne. W jego skład wchodzą: instrukcja, dwie listy rozwijane: Wybierz warstwę z budynkami i Wybierz warstwę z POG, pasek postępu oraz cztery przyciski funkcjonalne: dwa w prawym, górnym rogu okna (Ustawienia i Pomoc), dwa w prawym, dolnym rogu okna (Generuj oraz Anuluj).">
            <a:extLst>
              <a:ext uri="{FF2B5EF4-FFF2-40B4-BE49-F238E27FC236}">
                <a16:creationId xmlns:a16="http://schemas.microsoft.com/office/drawing/2014/main" id="{71D2563F-774F-3798-C5F4-B24DA6B725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49390" y="2450579"/>
            <a:ext cx="5667577" cy="5526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4443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ultimedia1 (online-video-cutter.com)">
            <a:hlinkClick r:id="" action="ppaction://media"/>
            <a:extLst>
              <a:ext uri="{FF2B5EF4-FFF2-40B4-BE49-F238E27FC236}">
                <a16:creationId xmlns:a16="http://schemas.microsoft.com/office/drawing/2014/main" id="{7AABDC9B-4410-248C-A835-61A2ED31DB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b="4052"/>
          <a:stretch/>
        </p:blipFill>
        <p:spPr>
          <a:xfrm>
            <a:off x="968584" y="1576035"/>
            <a:ext cx="12442616" cy="6714791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D5886647-4ABA-7EDB-8191-6D35C7D4170F}"/>
              </a:ext>
            </a:extLst>
          </p:cNvPr>
          <p:cNvSpPr txBox="1"/>
          <p:nvPr/>
        </p:nvSpPr>
        <p:spPr>
          <a:xfrm>
            <a:off x="360360" y="708711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3. Wyznaczanie obszarów uzupełnienia zabudowy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427393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519395" y="687083"/>
            <a:ext cx="12856607" cy="1885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3. Wyznaczanie obszarów uzupełnienia zabudowy – dodatkowe foldery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Obraz 2" descr="Obraz zawierający tekst, oprogramowanie, Ikona komputerowa, numer&#10;&#10;Opis wygenerowany automatycznie">
            <a:extLst>
              <a:ext uri="{FF2B5EF4-FFF2-40B4-BE49-F238E27FC236}">
                <a16:creationId xmlns:a16="http://schemas.microsoft.com/office/drawing/2014/main" id="{A3D010E4-BB0E-A7D3-D54C-258D4693A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395" y="2435901"/>
            <a:ext cx="7230746" cy="33940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az 3" descr="Obraz zawierający tekst, oprogramowanie, Ikona komputerowa, Strona internetowa&#10;&#10;Opis wygenerowany automatycznie">
            <a:extLst>
              <a:ext uri="{FF2B5EF4-FFF2-40B4-BE49-F238E27FC236}">
                <a16:creationId xmlns:a16="http://schemas.microsoft.com/office/drawing/2014/main" id="{78CAF41F-26BB-54DE-C954-7EB8FD43A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6078" y="1777173"/>
            <a:ext cx="6244740" cy="3916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az 4" descr="Obraz zawierający tekst, oprogramowanie, Ikona komputerowa, Strona internetowa&#10;&#10;Opis wygenerowany automatycznie">
            <a:extLst>
              <a:ext uri="{FF2B5EF4-FFF2-40B4-BE49-F238E27FC236}">
                <a16:creationId xmlns:a16="http://schemas.microsoft.com/office/drawing/2014/main" id="{DEB27EE8-DABD-D822-AF15-E12045CBE7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137" y="4330975"/>
            <a:ext cx="6244740" cy="3911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718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519395" y="756755"/>
            <a:ext cx="12856607" cy="1885131"/>
          </a:xfrm>
          <a:prstGeom prst="rect">
            <a:avLst/>
          </a:prstGeom>
          <a:ln>
            <a:noFill/>
          </a:ln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3. Wyznaczanie obszarów uzupełnienia zabudowy – dodatkowe pliki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F8C6340A-4A38-80C7-6662-B61EA90DDEA6}"/>
              </a:ext>
            </a:extLst>
          </p:cNvPr>
          <p:cNvSpPr txBox="1"/>
          <p:nvPr/>
        </p:nvSpPr>
        <p:spPr>
          <a:xfrm>
            <a:off x="519395" y="2099620"/>
            <a:ext cx="1212545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Folder „Dokumentacja”: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Plik z budynkami, na bazie których wygenerowany został OUZ.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sz="2000" dirty="0">
                <a:solidFill>
                  <a:srgbClr val="263779"/>
                </a:solidFill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yjściowy obszar uzupełnienia zabudowy, który został automatycznie wygenerowany z wtyczki APP 2.</a:t>
            </a:r>
          </a:p>
          <a:p>
            <a:endParaRPr lang="pl-PL" sz="2000" dirty="0">
              <a:solidFill>
                <a:srgbClr val="263779"/>
              </a:solidFill>
              <a:effectLst/>
              <a:latin typeface="Lato" panose="020F050202020403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pl-PL" sz="2000" dirty="0">
              <a:solidFill>
                <a:srgbClr val="263779"/>
              </a:solidFill>
              <a:effectLst/>
              <a:latin typeface="Lato" panose="020F050202020403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pl-PL" sz="2000" dirty="0">
              <a:solidFill>
                <a:srgbClr val="263779"/>
              </a:solidFill>
              <a:effectLst/>
              <a:latin typeface="Lato" panose="020F050202020403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pl-PL" sz="2000" dirty="0">
              <a:solidFill>
                <a:srgbClr val="263779"/>
              </a:solidFill>
              <a:effectLst/>
              <a:latin typeface="Lato" panose="020F050202020403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Folder „Dane pomocnicze”: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plik zawierający schemat </a:t>
            </a:r>
            <a:r>
              <a:rPr lang="pl-PL" sz="2000" dirty="0" err="1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xsd</a:t>
            </a:r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wygenerowany dla warstwy z wejściowymi budynkami (które możemy znaleźć w folderze „Dokumentacja”).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sz="2000" dirty="0">
                <a:solidFill>
                  <a:srgbClr val="263779"/>
                </a:solidFill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Plik .</a:t>
            </a:r>
            <a:r>
              <a:rPr lang="pl-PL" sz="2000" dirty="0" err="1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xml</a:t>
            </a:r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zawierającym informacje na temat powierzchni wygenerowanego obszaru uzupełnienia zabudowy. Z tego pliku użytkownik ma możliwość odczytać maksymalną wartość powiększenia automatycznie wygenerowanego OUZ (objaśnienia skrótów Pu, Pb, </a:t>
            </a:r>
            <a:r>
              <a:rPr lang="pl-PL" sz="2000" dirty="0" err="1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</a:t>
            </a:r>
            <a:r>
              <a:rPr lang="pl-PL" sz="2000" dirty="0">
                <a:solidFill>
                  <a:srgbClr val="263779"/>
                </a:solidFill>
                <a:effectLst/>
                <a:latin typeface="Lato" panose="020F050202020403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–§1 ust. 5 Rozporządzenia).</a:t>
            </a:r>
          </a:p>
          <a:p>
            <a:endParaRPr lang="pl-PL" sz="2000" dirty="0">
              <a:solidFill>
                <a:srgbClr val="263779"/>
              </a:solidFill>
            </a:endParaRPr>
          </a:p>
        </p:txBody>
      </p:sp>
      <p:pic>
        <p:nvPicPr>
          <p:cNvPr id="11" name="Obraz 10">
            <a:extLst>
              <a:ext uri="{FF2B5EF4-FFF2-40B4-BE49-F238E27FC236}">
                <a16:creationId xmlns:a16="http://schemas.microsoft.com/office/drawing/2014/main" id="{185DCF57-F417-72F7-E572-0F8F8B0C48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5" b="1505"/>
          <a:stretch>
            <a:fillRect/>
          </a:stretch>
        </p:blipFill>
        <p:spPr bwMode="auto">
          <a:xfrm>
            <a:off x="4201745" y="3310429"/>
            <a:ext cx="7537408" cy="887596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D99B9DD5-DA5F-2B7E-7925-175F2D1AB7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797" r="2504" b="8956"/>
          <a:stretch/>
        </p:blipFill>
        <p:spPr>
          <a:xfrm>
            <a:off x="4071215" y="6235339"/>
            <a:ext cx="9809603" cy="2464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Prostokąt 5">
            <a:extLst>
              <a:ext uri="{FF2B5EF4-FFF2-40B4-BE49-F238E27FC236}">
                <a16:creationId xmlns:a16="http://schemas.microsoft.com/office/drawing/2014/main" id="{6D3A64F4-E08B-931D-956F-3528C951E772}"/>
              </a:ext>
            </a:extLst>
          </p:cNvPr>
          <p:cNvSpPr/>
          <p:nvPr/>
        </p:nvSpPr>
        <p:spPr>
          <a:xfrm>
            <a:off x="4389120" y="7559040"/>
            <a:ext cx="2534194" cy="931817"/>
          </a:xfrm>
          <a:prstGeom prst="rect">
            <a:avLst/>
          </a:prstGeom>
          <a:noFill/>
          <a:ln w="4445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02374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432161" y="687083"/>
            <a:ext cx="12856607" cy="1844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3. Przykład weryfikacji OUZ we Wtyczce APP2 – dodatkowy obszar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8E95E4E4-E4FD-4B63-78FA-09646D67DC3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694.633"/>
                </p14:media>
              </p:ext>
            </p:extLst>
          </p:nvPr>
        </p:nvPicPr>
        <p:blipFill rotWithShape="1">
          <a:blip r:embed="rId4"/>
          <a:srcRect b="4055"/>
          <a:stretch/>
        </p:blipFill>
        <p:spPr>
          <a:xfrm>
            <a:off x="1221851" y="2063428"/>
            <a:ext cx="11875840" cy="640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40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4. Przygotowanie obszarów zabudowy śródmiejskiej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00C3FF7D-0BDA-0D2E-3A1B-2F421235178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566.333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402080" y="2088699"/>
            <a:ext cx="11428060" cy="6428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8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5. Przygotowanie obszarów standardów dostępności infrastruktury społecznej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B51EA35E-835C-E248-49B1-1F961A37748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550.53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166947" y="2089830"/>
            <a:ext cx="11518941" cy="6479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58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6. Przygotowanie formularza atrybutów dla dokumentów formalnych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0CC5AC0C-66F8-EC4B-2119-DD8A9D0C43C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204.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119946" y="2097515"/>
            <a:ext cx="11474314" cy="6454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2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56473988-4D1E-C056-93BC-F1B7447658CB}"/>
              </a:ext>
            </a:extLst>
          </p:cNvPr>
          <p:cNvSpPr txBox="1"/>
          <p:nvPr/>
        </p:nvSpPr>
        <p:spPr>
          <a:xfrm>
            <a:off x="398460" y="675620"/>
            <a:ext cx="12856607" cy="1214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Dodatkowe funkcje przydatne przy tworzeniu i aktualizacji danych dla planu ogólnego gminy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0F62D8AE-EEE0-A6D9-85A2-CE3668FDB5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1911" y="2661555"/>
            <a:ext cx="6761684" cy="3988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23206495-1F49-51A2-4EC5-6675E20AD82E}"/>
              </a:ext>
            </a:extLst>
          </p:cNvPr>
          <p:cNvSpPr txBox="1"/>
          <p:nvPr/>
        </p:nvSpPr>
        <p:spPr>
          <a:xfrm>
            <a:off x="855399" y="2538544"/>
            <a:ext cx="4361036" cy="22706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pl-PL" sz="2000" dirty="0">
                <a:solidFill>
                  <a:srgbClr val="082564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Rekomendujemy</a:t>
            </a:r>
            <a:r>
              <a:rPr lang="pl-PL" sz="2000" dirty="0">
                <a:solidFill>
                  <a:srgbClr val="000000"/>
                </a:solidFill>
                <a:effectLst/>
                <a:latin typeface="Lato" panose="020F0502020204030203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pl-PL" sz="2000" dirty="0">
                <a:solidFill>
                  <a:srgbClr val="082564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korzystanie z dodatkowych funkcji po utworzeniu wszystkich obiektów przestrzennych, w celu dokonania aktualizacji danych przed zapisaniem danych do końcowego pliku GML. </a:t>
            </a:r>
          </a:p>
        </p:txBody>
      </p:sp>
      <p:sp>
        <p:nvSpPr>
          <p:cNvPr id="3" name="Freeform 22">
            <a:extLst>
              <a:ext uri="{FF2B5EF4-FFF2-40B4-BE49-F238E27FC236}">
                <a16:creationId xmlns:a16="http://schemas.microsoft.com/office/drawing/2014/main" id="{C45A06B4-CF13-E43A-87F6-FC891F3A43B6}"/>
              </a:ext>
            </a:extLst>
          </p:cNvPr>
          <p:cNvSpPr/>
          <p:nvPr/>
        </p:nvSpPr>
        <p:spPr>
          <a:xfrm>
            <a:off x="325299" y="2624686"/>
            <a:ext cx="416888" cy="416888"/>
          </a:xfrm>
          <a:custGeom>
            <a:avLst/>
            <a:gdLst/>
            <a:ahLst/>
            <a:cxnLst/>
            <a:rect l="l" t="t" r="r" b="b"/>
            <a:pathLst>
              <a:path w="274320" h="274320">
                <a:moveTo>
                  <a:pt x="0" y="0"/>
                </a:moveTo>
                <a:lnTo>
                  <a:pt x="274320" y="0"/>
                </a:lnTo>
                <a:lnTo>
                  <a:pt x="274320" y="274320"/>
                </a:lnTo>
                <a:lnTo>
                  <a:pt x="0" y="27432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176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56473988-4D1E-C056-93BC-F1B7447658CB}"/>
              </a:ext>
            </a:extLst>
          </p:cNvPr>
          <p:cNvSpPr txBox="1"/>
          <p:nvPr/>
        </p:nvSpPr>
        <p:spPr>
          <a:xfrm>
            <a:off x="398460" y="675620"/>
            <a:ext cx="12856607" cy="1214563"/>
          </a:xfrm>
          <a:prstGeom prst="rect">
            <a:avLst/>
          </a:prstGeom>
          <a:ln w="12700">
            <a:noFill/>
          </a:ln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Dodatkowe funkcje – hurtowa zmiana wartości atrybutów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588B0E10-3921-1CA5-1DA1-6E09345B3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460" y="1898372"/>
            <a:ext cx="9459439" cy="6157480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96C0E822-51CE-C2FC-8410-6176E1C8A1AE}"/>
              </a:ext>
            </a:extLst>
          </p:cNvPr>
          <p:cNvGrpSpPr/>
          <p:nvPr/>
        </p:nvGrpSpPr>
        <p:grpSpPr>
          <a:xfrm>
            <a:off x="4702629" y="3243090"/>
            <a:ext cx="9697584" cy="5756448"/>
            <a:chOff x="4702629" y="3243090"/>
            <a:chExt cx="9697584" cy="5756448"/>
          </a:xfrm>
        </p:grpSpPr>
        <p:pic>
          <p:nvPicPr>
            <p:cNvPr id="11" name="Obraz 10">
              <a:extLst>
                <a:ext uri="{FF2B5EF4-FFF2-40B4-BE49-F238E27FC236}">
                  <a16:creationId xmlns:a16="http://schemas.microsoft.com/office/drawing/2014/main" id="{46235E0F-544D-29C4-EDF6-81BDAF388D6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02629" y="3243090"/>
              <a:ext cx="9697584" cy="5756448"/>
            </a:xfrm>
            <a:prstGeom prst="rect">
              <a:avLst/>
            </a:prstGeom>
          </p:spPr>
        </p:pic>
        <p:sp>
          <p:nvSpPr>
            <p:cNvPr id="12" name="Prostokąt: zaokrąglone rogi 11">
              <a:extLst>
                <a:ext uri="{FF2B5EF4-FFF2-40B4-BE49-F238E27FC236}">
                  <a16:creationId xmlns:a16="http://schemas.microsoft.com/office/drawing/2014/main" id="{5485CC72-5478-D208-D316-70AF27C161F7}"/>
                </a:ext>
              </a:extLst>
            </p:cNvPr>
            <p:cNvSpPr/>
            <p:nvPr/>
          </p:nvSpPr>
          <p:spPr>
            <a:xfrm>
              <a:off x="12166493" y="7001691"/>
              <a:ext cx="1045029" cy="149787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3" name="Prostokąt: zaokrąglone rogi 12">
              <a:extLst>
                <a:ext uri="{FF2B5EF4-FFF2-40B4-BE49-F238E27FC236}">
                  <a16:creationId xmlns:a16="http://schemas.microsoft.com/office/drawing/2014/main" id="{A8E4D1CE-F7B6-2386-DCCF-6DEF3214A7B6}"/>
                </a:ext>
              </a:extLst>
            </p:cNvPr>
            <p:cNvSpPr/>
            <p:nvPr/>
          </p:nvSpPr>
          <p:spPr>
            <a:xfrm>
              <a:off x="11230322" y="5212080"/>
              <a:ext cx="1045029" cy="123226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4" name="Prostokąt: zaokrąglone rogi 13">
              <a:extLst>
                <a:ext uri="{FF2B5EF4-FFF2-40B4-BE49-F238E27FC236}">
                  <a16:creationId xmlns:a16="http://schemas.microsoft.com/office/drawing/2014/main" id="{2426C104-7296-A647-9431-78DD1B6464F8}"/>
                </a:ext>
              </a:extLst>
            </p:cNvPr>
            <p:cNvSpPr/>
            <p:nvPr/>
          </p:nvSpPr>
          <p:spPr>
            <a:xfrm>
              <a:off x="10561512" y="3859172"/>
              <a:ext cx="1045029" cy="55607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</p:grpSp>
    </p:spTree>
    <p:extLst>
      <p:ext uri="{BB962C8B-B14F-4D97-AF65-F5344CB8AC3E}">
        <p14:creationId xmlns:p14="http://schemas.microsoft.com/office/powerpoint/2010/main" val="81740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7690C897-1D6E-DDC1-4B00-175C8C489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28" y="1858520"/>
            <a:ext cx="9822429" cy="6632761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56473988-4D1E-C056-93BC-F1B7447658CB}"/>
              </a:ext>
            </a:extLst>
          </p:cNvPr>
          <p:cNvSpPr txBox="1"/>
          <p:nvPr/>
        </p:nvSpPr>
        <p:spPr>
          <a:xfrm>
            <a:off x="398460" y="675620"/>
            <a:ext cx="12856607" cy="586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Dodatkowe funkcje – „</a:t>
            </a:r>
            <a:r>
              <a:rPr lang="pl-PL" sz="4000" dirty="0" err="1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uspójnienie</a:t>
            </a: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” dat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grpSp>
        <p:nvGrpSpPr>
          <p:cNvPr id="3" name="Grupa 2">
            <a:extLst>
              <a:ext uri="{FF2B5EF4-FFF2-40B4-BE49-F238E27FC236}">
                <a16:creationId xmlns:a16="http://schemas.microsoft.com/office/drawing/2014/main" id="{48BBA8B8-3A3F-B216-67B2-058F8E18648D}"/>
              </a:ext>
            </a:extLst>
          </p:cNvPr>
          <p:cNvGrpSpPr/>
          <p:nvPr/>
        </p:nvGrpSpPr>
        <p:grpSpPr>
          <a:xfrm>
            <a:off x="5573485" y="4229456"/>
            <a:ext cx="8447567" cy="4659842"/>
            <a:chOff x="5573485" y="4229456"/>
            <a:chExt cx="8447567" cy="4659842"/>
          </a:xfrm>
        </p:grpSpPr>
        <p:pic>
          <p:nvPicPr>
            <p:cNvPr id="4" name="Obraz 3">
              <a:extLst>
                <a:ext uri="{FF2B5EF4-FFF2-40B4-BE49-F238E27FC236}">
                  <a16:creationId xmlns:a16="http://schemas.microsoft.com/office/drawing/2014/main" id="{231C44C1-D91D-8874-7BE7-8B0E9CBAA64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73485" y="4229456"/>
              <a:ext cx="8447567" cy="4659842"/>
            </a:xfrm>
            <a:prstGeom prst="rect">
              <a:avLst/>
            </a:prstGeom>
          </p:spPr>
        </p:pic>
        <p:sp>
          <p:nvSpPr>
            <p:cNvPr id="5" name="Prostokąt: zaokrąglone rogi 4">
              <a:extLst>
                <a:ext uri="{FF2B5EF4-FFF2-40B4-BE49-F238E27FC236}">
                  <a16:creationId xmlns:a16="http://schemas.microsoft.com/office/drawing/2014/main" id="{4D85047D-0563-136F-EAA2-F1415BEE99BA}"/>
                </a:ext>
              </a:extLst>
            </p:cNvPr>
            <p:cNvSpPr/>
            <p:nvPr/>
          </p:nvSpPr>
          <p:spPr>
            <a:xfrm>
              <a:off x="11826240" y="5050971"/>
              <a:ext cx="1027611" cy="3614058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</p:grpSp>
    </p:spTree>
    <p:extLst>
      <p:ext uri="{BB962C8B-B14F-4D97-AF65-F5344CB8AC3E}">
        <p14:creationId xmlns:p14="http://schemas.microsoft.com/office/powerpoint/2010/main" val="412772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586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7. Generowanie końcowego pliku (GML) dla POG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201F4797-9195-9270-B007-27B54391BBE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075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221522" y="1578681"/>
            <a:ext cx="11514217" cy="6476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62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DFEE65C-B428-BCCF-0127-F6C8C5C1579D}"/>
              </a:ext>
            </a:extLst>
          </p:cNvPr>
          <p:cNvSpPr txBox="1"/>
          <p:nvPr/>
        </p:nvSpPr>
        <p:spPr>
          <a:xfrm>
            <a:off x="398460" y="675620"/>
            <a:ext cx="12856607" cy="586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Krok 8. Generowanie zbioru danych dla POG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2">
            <a:hlinkClick r:id="" action="ppaction://media"/>
            <a:extLst>
              <a:ext uri="{FF2B5EF4-FFF2-40B4-BE49-F238E27FC236}">
                <a16:creationId xmlns:a16="http://schemas.microsoft.com/office/drawing/2014/main" id="{51E4623B-8FE2-6160-431E-FD8AC8328A6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8960" end="419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158241" y="1552556"/>
            <a:ext cx="11560664" cy="650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086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027EE6-E714-7959-FF4E-FB1108FC363F}"/>
              </a:ext>
            </a:extLst>
          </p:cNvPr>
          <p:cNvSpPr txBox="1"/>
          <p:nvPr/>
        </p:nvSpPr>
        <p:spPr>
          <a:xfrm>
            <a:off x="486247" y="3695721"/>
            <a:ext cx="12933662" cy="20488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5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6.11. Tworzenie i weryfikacja planu ogólnego –wykorzystanie dodatkowych danych </a:t>
            </a:r>
          </a:p>
          <a:p>
            <a:pPr algn="l">
              <a:lnSpc>
                <a:spcPts val="5548"/>
              </a:lnSpc>
            </a:pP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</p:txBody>
      </p:sp>
    </p:spTree>
    <p:extLst>
      <p:ext uri="{BB962C8B-B14F-4D97-AF65-F5344CB8AC3E}">
        <p14:creationId xmlns:p14="http://schemas.microsoft.com/office/powerpoint/2010/main" val="41310668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423860" y="775983"/>
            <a:ext cx="12856607" cy="586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Wczytywanie własnych danych wektorowych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ECBE0DE-04C3-B69A-CC4D-2CFF24914B85}"/>
              </a:ext>
            </a:extLst>
          </p:cNvPr>
          <p:cNvSpPr txBox="1"/>
          <p:nvPr/>
        </p:nvSpPr>
        <p:spPr>
          <a:xfrm>
            <a:off x="221301" y="1404360"/>
            <a:ext cx="2151099" cy="11135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48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Przykład:</a:t>
            </a:r>
          </a:p>
          <a:p>
            <a:pPr>
              <a:lnSpc>
                <a:spcPct val="150000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sym typeface="Lato 1 Bold"/>
              </a:rPr>
              <a:t>Budynki</a:t>
            </a:r>
            <a:endParaRPr lang="en-US" sz="2400" dirty="0">
              <a:solidFill>
                <a:srgbClr val="263779"/>
              </a:solidFill>
              <a:latin typeface="Lato 1 Bold"/>
              <a:sym typeface="Lato 1 Bold"/>
            </a:endParaRP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A024DF7A-1192-CA16-B991-35281E65777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598" y="1553904"/>
            <a:ext cx="11561219" cy="6669651"/>
          </a:xfrm>
          <a:prstGeom prst="rect">
            <a:avLst/>
          </a:prstGeom>
        </p:spPr>
      </p:pic>
      <p:sp>
        <p:nvSpPr>
          <p:cNvPr id="8" name="Prostokąt: zaokrąglone rogi 7">
            <a:extLst>
              <a:ext uri="{FF2B5EF4-FFF2-40B4-BE49-F238E27FC236}">
                <a16:creationId xmlns:a16="http://schemas.microsoft.com/office/drawing/2014/main" id="{DC37DA4B-7349-73CD-57D3-FD45D710933F}"/>
              </a:ext>
            </a:extLst>
          </p:cNvPr>
          <p:cNvSpPr/>
          <p:nvPr/>
        </p:nvSpPr>
        <p:spPr>
          <a:xfrm>
            <a:off x="2098762" y="3039290"/>
            <a:ext cx="391886" cy="357052"/>
          </a:xfrm>
          <a:prstGeom prst="roundRect">
            <a:avLst/>
          </a:prstGeom>
          <a:noFill/>
          <a:ln w="44450">
            <a:solidFill>
              <a:srgbClr val="92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6A01AFEA-A50A-6CD9-66B2-2DCC5D412763}"/>
              </a:ext>
            </a:extLst>
          </p:cNvPr>
          <p:cNvSpPr/>
          <p:nvPr/>
        </p:nvSpPr>
        <p:spPr>
          <a:xfrm rot="12526846" flipH="1">
            <a:off x="2379849" y="2931879"/>
            <a:ext cx="1026877" cy="294418"/>
          </a:xfrm>
          <a:custGeom>
            <a:avLst/>
            <a:gdLst/>
            <a:ahLst/>
            <a:cxnLst/>
            <a:rect l="l" t="t" r="r" b="b"/>
            <a:pathLst>
              <a:path w="1791015" h="505962">
                <a:moveTo>
                  <a:pt x="1791015" y="505962"/>
                </a:moveTo>
                <a:lnTo>
                  <a:pt x="0" y="505962"/>
                </a:lnTo>
                <a:lnTo>
                  <a:pt x="0" y="0"/>
                </a:lnTo>
                <a:lnTo>
                  <a:pt x="1791015" y="0"/>
                </a:lnTo>
                <a:lnTo>
                  <a:pt x="1791015" y="505962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71CF47D9-FC62-7A1A-18A6-35E234A27F73}"/>
              </a:ext>
            </a:extLst>
          </p:cNvPr>
          <p:cNvSpPr/>
          <p:nvPr/>
        </p:nvSpPr>
        <p:spPr>
          <a:xfrm rot="12526846" flipH="1">
            <a:off x="5196703" y="3748413"/>
            <a:ext cx="2596547" cy="364840"/>
          </a:xfrm>
          <a:custGeom>
            <a:avLst/>
            <a:gdLst/>
            <a:ahLst/>
            <a:cxnLst/>
            <a:rect l="l" t="t" r="r" b="b"/>
            <a:pathLst>
              <a:path w="1791015" h="505962">
                <a:moveTo>
                  <a:pt x="1791015" y="505962"/>
                </a:moveTo>
                <a:lnTo>
                  <a:pt x="0" y="505962"/>
                </a:lnTo>
                <a:lnTo>
                  <a:pt x="0" y="0"/>
                </a:lnTo>
                <a:lnTo>
                  <a:pt x="1791015" y="0"/>
                </a:lnTo>
                <a:lnTo>
                  <a:pt x="1791015" y="505962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69236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423860" y="775983"/>
            <a:ext cx="12856607" cy="586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Wczytywanie danych wektorowych BDOT10k</a:t>
            </a: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ECBE0DE-04C3-B69A-CC4D-2CFF24914B85}"/>
              </a:ext>
            </a:extLst>
          </p:cNvPr>
          <p:cNvSpPr txBox="1"/>
          <p:nvPr/>
        </p:nvSpPr>
        <p:spPr>
          <a:xfrm>
            <a:off x="203883" y="1639492"/>
            <a:ext cx="1781907" cy="3809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Przykład:</a:t>
            </a:r>
          </a:p>
          <a:p>
            <a:pPr>
              <a:lnSpc>
                <a:spcPct val="150000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Baza danych BDOT10k oraz </a:t>
            </a:r>
            <a:r>
              <a:rPr lang="en-US" sz="2400" dirty="0" err="1">
                <a:solidFill>
                  <a:srgbClr val="263779"/>
                </a:solidFill>
                <a:latin typeface="Lato 1 Bold"/>
                <a:sym typeface="Lato 1 Bold"/>
              </a:rPr>
              <a:t>Wtyczka</a:t>
            </a:r>
            <a:r>
              <a:rPr lang="en-US" sz="2400" dirty="0">
                <a:solidFill>
                  <a:srgbClr val="263779"/>
                </a:solidFill>
                <a:latin typeface="Lato 1 Bold"/>
                <a:sym typeface="Lato 1 Bold"/>
              </a:rPr>
              <a:t> BDOT10k</a:t>
            </a:r>
            <a:br>
              <a:rPr lang="pl-PL" sz="2400" dirty="0">
                <a:solidFill>
                  <a:srgbClr val="263779"/>
                </a:solidFill>
                <a:latin typeface="Lato 1 Bold"/>
                <a:sym typeface="Lato 1 Bold"/>
              </a:rPr>
            </a:br>
            <a:r>
              <a:rPr lang="en-US" sz="2400" dirty="0">
                <a:solidFill>
                  <a:srgbClr val="263779"/>
                </a:solidFill>
                <a:latin typeface="Lato 1 Bold"/>
                <a:sym typeface="Lato 1 Bold"/>
              </a:rPr>
              <a:t>_GML_SHP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A7553122-FB0B-1BE1-2A96-BE5B5334C4F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134"/>
                </p14:media>
              </p:ext>
            </p:extLst>
          </p:nvPr>
        </p:nvPicPr>
        <p:blipFill rotWithShape="1">
          <a:blip r:embed="rId4"/>
          <a:srcRect b="3827"/>
          <a:stretch/>
        </p:blipFill>
        <p:spPr>
          <a:xfrm>
            <a:off x="1985790" y="1502000"/>
            <a:ext cx="11844509" cy="6407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692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323888" y="889793"/>
            <a:ext cx="13470488" cy="12158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Wyświetlanie danych za pomocą usługi przeglądania WMS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pic>
        <p:nvPicPr>
          <p:cNvPr id="3" name="Picture 4">
            <a:hlinkClick r:id="" action="ppaction://media"/>
            <a:extLst>
              <a:ext uri="{FF2B5EF4-FFF2-40B4-BE49-F238E27FC236}">
                <a16:creationId xmlns:a16="http://schemas.microsoft.com/office/drawing/2014/main" id="{D11E0459-BADA-23D6-49DF-85CB65691B6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894.8"/>
                </p14:media>
              </p:ext>
            </p:extLst>
          </p:nvPr>
        </p:nvPicPr>
        <p:blipFill rotWithShape="1">
          <a:blip r:embed="rId4"/>
          <a:srcRect b="3575"/>
          <a:stretch/>
        </p:blipFill>
        <p:spPr>
          <a:xfrm>
            <a:off x="1193589" y="1735599"/>
            <a:ext cx="12013033" cy="651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303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0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423860" y="897909"/>
            <a:ext cx="12856607" cy="1844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Wczytywanie danych za pomocą usługi pobierania WFS </a:t>
            </a:r>
          </a:p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oraz wykonywanie analiz przestrzennych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ECBE0DE-04C3-B69A-CC4D-2CFF24914B85}"/>
              </a:ext>
            </a:extLst>
          </p:cNvPr>
          <p:cNvSpPr txBox="1"/>
          <p:nvPr/>
        </p:nvSpPr>
        <p:spPr>
          <a:xfrm>
            <a:off x="177758" y="2138128"/>
            <a:ext cx="2151099" cy="22215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48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Przykład:</a:t>
            </a:r>
          </a:p>
          <a:p>
            <a:pPr>
              <a:lnSpc>
                <a:spcPct val="150000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Selekcja wg lokalizacji obiektów</a:t>
            </a:r>
            <a:endParaRPr lang="en-US" sz="2400" dirty="0">
              <a:solidFill>
                <a:srgbClr val="263779"/>
              </a:solidFill>
              <a:latin typeface="Lato 1 Bold"/>
              <a:sym typeface="Lato 1 Bold"/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286B7E0B-B2F7-C87F-890B-9E0855AC63B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686"/>
                </p14:media>
              </p:ext>
            </p:extLst>
          </p:nvPr>
        </p:nvPicPr>
        <p:blipFill rotWithShape="1">
          <a:blip r:embed="rId4"/>
          <a:srcRect b="3504"/>
          <a:stretch/>
        </p:blipFill>
        <p:spPr>
          <a:xfrm>
            <a:off x="2135261" y="2224329"/>
            <a:ext cx="11484846" cy="623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09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6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D4216DA2-3053-2541-D224-C128BAF81DEB}"/>
              </a:ext>
            </a:extLst>
          </p:cNvPr>
          <p:cNvSpPr txBox="1"/>
          <p:nvPr/>
        </p:nvSpPr>
        <p:spPr>
          <a:xfrm>
            <a:off x="423860" y="775983"/>
            <a:ext cx="12856607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Wczytywanie danych rastrowych</a:t>
            </a:r>
            <a:endParaRPr lang="en-US" sz="4000" dirty="0">
              <a:solidFill>
                <a:srgbClr val="263779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  <a:sym typeface="Lato 1 Bold"/>
            </a:endParaRPr>
          </a:p>
          <a:p>
            <a:pPr algn="l">
              <a:lnSpc>
                <a:spcPts val="4948"/>
              </a:lnSpc>
            </a:pPr>
            <a:endParaRPr lang="en-US" sz="4000" dirty="0">
              <a:solidFill>
                <a:srgbClr val="263779"/>
              </a:solidFill>
              <a:latin typeface="Lato 1 Bold"/>
              <a:ea typeface="Lato 1 Bold"/>
              <a:cs typeface="Lato 1 Bold"/>
              <a:sym typeface="Lato 1 Bold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ECBE0DE-04C3-B69A-CC4D-2CFF24914B85}"/>
              </a:ext>
            </a:extLst>
          </p:cNvPr>
          <p:cNvSpPr txBox="1"/>
          <p:nvPr/>
        </p:nvSpPr>
        <p:spPr>
          <a:xfrm>
            <a:off x="129276" y="1622075"/>
            <a:ext cx="2151099" cy="16675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48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ea typeface="Lato 1 Bold"/>
                <a:cs typeface="Lato 1 Bold"/>
                <a:sym typeface="Lato 1 Bold"/>
              </a:rPr>
              <a:t>Przykład:</a:t>
            </a:r>
          </a:p>
          <a:p>
            <a:pPr>
              <a:lnSpc>
                <a:spcPct val="150000"/>
              </a:lnSpc>
            </a:pPr>
            <a:r>
              <a:rPr lang="pl-PL" sz="2400" dirty="0">
                <a:solidFill>
                  <a:srgbClr val="263779"/>
                </a:solidFill>
                <a:latin typeface="Lato 1 Bold"/>
                <a:sym typeface="Lato 1 Bold"/>
              </a:rPr>
              <a:t>georeferencja rastra </a:t>
            </a:r>
            <a:endParaRPr lang="en-US" sz="2400" dirty="0">
              <a:solidFill>
                <a:srgbClr val="263779"/>
              </a:solidFill>
              <a:latin typeface="Lato 1 Bold"/>
              <a:sym typeface="Lato 1 Bold"/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17B3536C-BCCA-46F8-69D9-26D362DA9FD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500"/>
                </p14:media>
              </p:ext>
            </p:extLst>
          </p:nvPr>
        </p:nvPicPr>
        <p:blipFill rotWithShape="1">
          <a:blip r:embed="rId4"/>
          <a:srcRect b="4198"/>
          <a:stretch/>
        </p:blipFill>
        <p:spPr>
          <a:xfrm>
            <a:off x="2280375" y="1469485"/>
            <a:ext cx="12007235" cy="6470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41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9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AEF9024B-99E3-EC10-6B28-1BA16E4AD22D}"/>
              </a:ext>
            </a:extLst>
          </p:cNvPr>
          <p:cNvSpPr txBox="1"/>
          <p:nvPr/>
        </p:nvSpPr>
        <p:spPr>
          <a:xfrm>
            <a:off x="611711" y="3861517"/>
            <a:ext cx="13176790" cy="638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8"/>
              </a:lnSpc>
            </a:pPr>
            <a:r>
              <a:rPr lang="pl-PL" sz="4000" dirty="0">
                <a:solidFill>
                  <a:srgbClr val="263779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  <a:sym typeface="Lato 1 Bold"/>
              </a:rPr>
              <a:t>Dziękujemy za uwagę!</a:t>
            </a:r>
          </a:p>
        </p:txBody>
      </p:sp>
    </p:spTree>
    <p:extLst>
      <p:ext uri="{BB962C8B-B14F-4D97-AF65-F5344CB8AC3E}">
        <p14:creationId xmlns:p14="http://schemas.microsoft.com/office/powerpoint/2010/main" val="3313680371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Motyw pakietu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Motyw pakietu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Motyw pakietu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4555</TotalTime>
  <Words>675</Words>
  <Application>Microsoft Office PowerPoint</Application>
  <PresentationFormat>Niestandardowy</PresentationFormat>
  <Paragraphs>99</Paragraphs>
  <Slides>38</Slides>
  <Notes>3</Notes>
  <HiddenSlides>0</HiddenSlides>
  <MMClips>19</MMClips>
  <ScaleCrop>false</ScaleCrop>
  <HeadingPairs>
    <vt:vector size="6" baseType="variant">
      <vt:variant>
        <vt:lpstr>Używane czcionki</vt:lpstr>
      </vt:variant>
      <vt:variant>
        <vt:i4>6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38</vt:i4>
      </vt:variant>
    </vt:vector>
  </HeadingPairs>
  <TitlesOfParts>
    <vt:vector size="45" baseType="lpstr">
      <vt:lpstr>Aptos</vt:lpstr>
      <vt:lpstr>Arial</vt:lpstr>
      <vt:lpstr>Lato</vt:lpstr>
      <vt:lpstr>Lato </vt:lpstr>
      <vt:lpstr>Lato 1 Bold</vt:lpstr>
      <vt:lpstr>Lato Black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Majtczak Maciej</dc:creator>
  <cp:lastModifiedBy>Marchalewicz Justyna</cp:lastModifiedBy>
  <cp:revision>118</cp:revision>
  <dcterms:created xsi:type="dcterms:W3CDTF">2024-08-26T12:19:30Z</dcterms:created>
  <dcterms:modified xsi:type="dcterms:W3CDTF">2024-11-22T13:32:17Z</dcterms:modified>
</cp:coreProperties>
</file>