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43"/>
    <a:srgbClr val="005EA4"/>
    <a:srgbClr val="008DD0"/>
    <a:srgbClr val="A3E0FF"/>
    <a:srgbClr val="D51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0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FCE61-D969-48EF-BA44-36EDB91522F6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47294D40-D2C3-4EAE-877E-4F5EED5117C0}">
      <dgm:prSet phldrT="[Tekst]" custT="1"/>
      <dgm:spPr/>
      <dgm:t>
        <a:bodyPr/>
        <a:lstStyle/>
        <a:p>
          <a:r>
            <a:rPr lang="pl-PL" sz="2000" b="1" dirty="0" smtClean="0"/>
            <a:t>Nowoczesne technologie,  Rozwiązania elektroniczne w egzekucji</a:t>
          </a:r>
          <a:endParaRPr lang="pl-PL" sz="2000" b="1" dirty="0"/>
        </a:p>
      </dgm:t>
    </dgm:pt>
    <dgm:pt modelId="{78D5312D-D0B3-4342-B864-78E39DBB84DC}" type="parTrans" cxnId="{E946A527-A060-4612-AD05-718E2D8C8654}">
      <dgm:prSet/>
      <dgm:spPr/>
      <dgm:t>
        <a:bodyPr/>
        <a:lstStyle/>
        <a:p>
          <a:endParaRPr lang="pl-PL" sz="1800" b="1"/>
        </a:p>
      </dgm:t>
    </dgm:pt>
    <dgm:pt modelId="{69D7ADEB-B114-494C-9AC0-98FD1D1078FB}" type="sibTrans" cxnId="{E946A527-A060-4612-AD05-718E2D8C8654}">
      <dgm:prSet custT="1"/>
      <dgm:spPr/>
      <dgm:t>
        <a:bodyPr/>
        <a:lstStyle/>
        <a:p>
          <a:endParaRPr lang="pl-PL" sz="1800" b="1"/>
        </a:p>
      </dgm:t>
    </dgm:pt>
    <dgm:pt modelId="{CA05854D-D805-405B-9B55-2C6A44CBD271}">
      <dgm:prSet phldrT="[Tekst]" custT="1"/>
      <dgm:spPr/>
      <dgm:t>
        <a:bodyPr/>
        <a:lstStyle/>
        <a:p>
          <a:r>
            <a:rPr lang="pl-PL" sz="2000" b="1" dirty="0" smtClean="0"/>
            <a:t>Poprawa efektywności operacyjnej Kancelarii Komorniczych</a:t>
          </a:r>
          <a:endParaRPr lang="pl-PL" sz="2000" b="1" dirty="0"/>
        </a:p>
      </dgm:t>
    </dgm:pt>
    <dgm:pt modelId="{CF2E1B8E-D75B-418B-A706-B3D437A9141F}" type="parTrans" cxnId="{0A481486-E7E0-4281-98FA-C21EA753CA90}">
      <dgm:prSet/>
      <dgm:spPr/>
      <dgm:t>
        <a:bodyPr/>
        <a:lstStyle/>
        <a:p>
          <a:endParaRPr lang="pl-PL" sz="1800" b="1"/>
        </a:p>
      </dgm:t>
    </dgm:pt>
    <dgm:pt modelId="{7AC6A2B2-25F8-47CC-913A-62407255897D}" type="sibTrans" cxnId="{0A481486-E7E0-4281-98FA-C21EA753CA90}">
      <dgm:prSet custT="1"/>
      <dgm:spPr/>
      <dgm:t>
        <a:bodyPr/>
        <a:lstStyle/>
        <a:p>
          <a:endParaRPr lang="pl-PL" sz="1800" b="1"/>
        </a:p>
      </dgm:t>
    </dgm:pt>
    <dgm:pt modelId="{183837D4-F325-488D-978C-D97AADCDA4C5}">
      <dgm:prSet phldrT="[Tekst]" custT="1"/>
      <dgm:spPr/>
      <dgm:t>
        <a:bodyPr/>
        <a:lstStyle/>
        <a:p>
          <a:r>
            <a:rPr lang="pl-PL" sz="2000" b="1" dirty="0" smtClean="0"/>
            <a:t>Obniżenie kosztów egzekucji zarówno po stronie Komornika, Wierzyciela jak i Dłużnika</a:t>
          </a:r>
          <a:endParaRPr lang="pl-PL" sz="2000" b="1" dirty="0"/>
        </a:p>
      </dgm:t>
    </dgm:pt>
    <dgm:pt modelId="{55462E33-AECE-4744-82DE-0EC0913780D5}" type="parTrans" cxnId="{8872AAE6-8733-4522-A737-A325AFCEF1D7}">
      <dgm:prSet/>
      <dgm:spPr/>
      <dgm:t>
        <a:bodyPr/>
        <a:lstStyle/>
        <a:p>
          <a:endParaRPr lang="pl-PL" sz="1800" b="1"/>
        </a:p>
      </dgm:t>
    </dgm:pt>
    <dgm:pt modelId="{61785349-73E6-4316-A507-F37DDA5A378D}" type="sibTrans" cxnId="{8872AAE6-8733-4522-A737-A325AFCEF1D7}">
      <dgm:prSet/>
      <dgm:spPr/>
      <dgm:t>
        <a:bodyPr/>
        <a:lstStyle/>
        <a:p>
          <a:endParaRPr lang="pl-PL" sz="1800" b="1"/>
        </a:p>
      </dgm:t>
    </dgm:pt>
    <dgm:pt modelId="{8BB0345C-0ADA-471B-B750-3C2A23C5BA2F}" type="pres">
      <dgm:prSet presAssocID="{ED2FCE61-D969-48EF-BA44-36EDB91522F6}" presName="Name0" presStyleCnt="0">
        <dgm:presLayoutVars>
          <dgm:dir/>
          <dgm:resizeHandles val="exact"/>
        </dgm:presLayoutVars>
      </dgm:prSet>
      <dgm:spPr/>
    </dgm:pt>
    <dgm:pt modelId="{99EEE0CB-770D-4BE4-A65F-880BDD4E0848}" type="pres">
      <dgm:prSet presAssocID="{47294D40-D2C3-4EAE-877E-4F5EED5117C0}" presName="node" presStyleLbl="node1" presStyleIdx="0" presStyleCnt="3" custScaleY="1474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0F7701-D0EB-40A9-91C4-5277B93F5920}" type="pres">
      <dgm:prSet presAssocID="{69D7ADEB-B114-494C-9AC0-98FD1D1078FB}" presName="sibTrans" presStyleLbl="sibTrans2D1" presStyleIdx="0" presStyleCnt="2" custScaleX="150149"/>
      <dgm:spPr/>
      <dgm:t>
        <a:bodyPr/>
        <a:lstStyle/>
        <a:p>
          <a:endParaRPr lang="pl-PL"/>
        </a:p>
      </dgm:t>
    </dgm:pt>
    <dgm:pt modelId="{964A5B00-9C64-489B-9DD1-DCC554EBFA5B}" type="pres">
      <dgm:prSet presAssocID="{69D7ADEB-B114-494C-9AC0-98FD1D1078FB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42BD83FB-82D6-441F-8948-AE170055D09C}" type="pres">
      <dgm:prSet presAssocID="{CA05854D-D805-405B-9B55-2C6A44CBD271}" presName="node" presStyleLbl="node1" presStyleIdx="1" presStyleCnt="3" custScaleY="1474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629906-BC30-4180-AC19-609315DD60D2}" type="pres">
      <dgm:prSet presAssocID="{7AC6A2B2-25F8-47CC-913A-62407255897D}" presName="sibTrans" presStyleLbl="sibTrans2D1" presStyleIdx="1" presStyleCnt="2" custScaleX="150149"/>
      <dgm:spPr/>
      <dgm:t>
        <a:bodyPr/>
        <a:lstStyle/>
        <a:p>
          <a:endParaRPr lang="pl-PL"/>
        </a:p>
      </dgm:t>
    </dgm:pt>
    <dgm:pt modelId="{0559A9FD-3AC4-4D63-92AC-DB6A062DECDA}" type="pres">
      <dgm:prSet presAssocID="{7AC6A2B2-25F8-47CC-913A-62407255897D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3B8AE75E-D378-4FDB-AB1E-B64B0CFCC24B}" type="pres">
      <dgm:prSet presAssocID="{183837D4-F325-488D-978C-D97AADCDA4C5}" presName="node" presStyleLbl="node1" presStyleIdx="2" presStyleCnt="3" custScaleY="1474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72AAE6-8733-4522-A737-A325AFCEF1D7}" srcId="{ED2FCE61-D969-48EF-BA44-36EDB91522F6}" destId="{183837D4-F325-488D-978C-D97AADCDA4C5}" srcOrd="2" destOrd="0" parTransId="{55462E33-AECE-4744-82DE-0EC0913780D5}" sibTransId="{61785349-73E6-4316-A507-F37DDA5A378D}"/>
    <dgm:cxn modelId="{6200820B-A43E-4854-9B31-3172AAC11207}" type="presOf" srcId="{ED2FCE61-D969-48EF-BA44-36EDB91522F6}" destId="{8BB0345C-0ADA-471B-B750-3C2A23C5BA2F}" srcOrd="0" destOrd="0" presId="urn:microsoft.com/office/officeart/2005/8/layout/process1"/>
    <dgm:cxn modelId="{4A5B989B-A56C-40E6-8A0E-008071063D5E}" type="presOf" srcId="{CA05854D-D805-405B-9B55-2C6A44CBD271}" destId="{42BD83FB-82D6-441F-8948-AE170055D09C}" srcOrd="0" destOrd="0" presId="urn:microsoft.com/office/officeart/2005/8/layout/process1"/>
    <dgm:cxn modelId="{4434A4D9-4C43-4D10-82C7-60DF8D589C2D}" type="presOf" srcId="{47294D40-D2C3-4EAE-877E-4F5EED5117C0}" destId="{99EEE0CB-770D-4BE4-A65F-880BDD4E0848}" srcOrd="0" destOrd="0" presId="urn:microsoft.com/office/officeart/2005/8/layout/process1"/>
    <dgm:cxn modelId="{1546B92D-B1BA-42AC-8C21-1326AF54EB4D}" type="presOf" srcId="{183837D4-F325-488D-978C-D97AADCDA4C5}" destId="{3B8AE75E-D378-4FDB-AB1E-B64B0CFCC24B}" srcOrd="0" destOrd="0" presId="urn:microsoft.com/office/officeart/2005/8/layout/process1"/>
    <dgm:cxn modelId="{0A481486-E7E0-4281-98FA-C21EA753CA90}" srcId="{ED2FCE61-D969-48EF-BA44-36EDB91522F6}" destId="{CA05854D-D805-405B-9B55-2C6A44CBD271}" srcOrd="1" destOrd="0" parTransId="{CF2E1B8E-D75B-418B-A706-B3D437A9141F}" sibTransId="{7AC6A2B2-25F8-47CC-913A-62407255897D}"/>
    <dgm:cxn modelId="{31DD77A9-35E5-405C-8DF0-14486F3951AC}" type="presOf" srcId="{69D7ADEB-B114-494C-9AC0-98FD1D1078FB}" destId="{964A5B00-9C64-489B-9DD1-DCC554EBFA5B}" srcOrd="1" destOrd="0" presId="urn:microsoft.com/office/officeart/2005/8/layout/process1"/>
    <dgm:cxn modelId="{D6AD932D-CC22-4107-A4A6-F531F979F537}" type="presOf" srcId="{69D7ADEB-B114-494C-9AC0-98FD1D1078FB}" destId="{030F7701-D0EB-40A9-91C4-5277B93F5920}" srcOrd="0" destOrd="0" presId="urn:microsoft.com/office/officeart/2005/8/layout/process1"/>
    <dgm:cxn modelId="{CDED435A-2166-40A2-9280-303E95E9563F}" type="presOf" srcId="{7AC6A2B2-25F8-47CC-913A-62407255897D}" destId="{0559A9FD-3AC4-4D63-92AC-DB6A062DECDA}" srcOrd="1" destOrd="0" presId="urn:microsoft.com/office/officeart/2005/8/layout/process1"/>
    <dgm:cxn modelId="{E946A527-A060-4612-AD05-718E2D8C8654}" srcId="{ED2FCE61-D969-48EF-BA44-36EDB91522F6}" destId="{47294D40-D2C3-4EAE-877E-4F5EED5117C0}" srcOrd="0" destOrd="0" parTransId="{78D5312D-D0B3-4342-B864-78E39DBB84DC}" sibTransId="{69D7ADEB-B114-494C-9AC0-98FD1D1078FB}"/>
    <dgm:cxn modelId="{90B00B81-770F-468D-AF22-31840F6A296B}" type="presOf" srcId="{7AC6A2B2-25F8-47CC-913A-62407255897D}" destId="{A6629906-BC30-4180-AC19-609315DD60D2}" srcOrd="0" destOrd="0" presId="urn:microsoft.com/office/officeart/2005/8/layout/process1"/>
    <dgm:cxn modelId="{C897A293-92F6-4ED5-94F5-405E1EC54338}" type="presParOf" srcId="{8BB0345C-0ADA-471B-B750-3C2A23C5BA2F}" destId="{99EEE0CB-770D-4BE4-A65F-880BDD4E0848}" srcOrd="0" destOrd="0" presId="urn:microsoft.com/office/officeart/2005/8/layout/process1"/>
    <dgm:cxn modelId="{3DE88072-E058-4390-A378-F878BED53530}" type="presParOf" srcId="{8BB0345C-0ADA-471B-B750-3C2A23C5BA2F}" destId="{030F7701-D0EB-40A9-91C4-5277B93F5920}" srcOrd="1" destOrd="0" presId="urn:microsoft.com/office/officeart/2005/8/layout/process1"/>
    <dgm:cxn modelId="{B6E66285-F260-4469-8702-BC9B11E3ED96}" type="presParOf" srcId="{030F7701-D0EB-40A9-91C4-5277B93F5920}" destId="{964A5B00-9C64-489B-9DD1-DCC554EBFA5B}" srcOrd="0" destOrd="0" presId="urn:microsoft.com/office/officeart/2005/8/layout/process1"/>
    <dgm:cxn modelId="{48B12DB7-9D8C-426F-BE59-6C55C2F81D0D}" type="presParOf" srcId="{8BB0345C-0ADA-471B-B750-3C2A23C5BA2F}" destId="{42BD83FB-82D6-441F-8948-AE170055D09C}" srcOrd="2" destOrd="0" presId="urn:microsoft.com/office/officeart/2005/8/layout/process1"/>
    <dgm:cxn modelId="{8D5F2C02-0286-4068-88CF-4104B7CB8964}" type="presParOf" srcId="{8BB0345C-0ADA-471B-B750-3C2A23C5BA2F}" destId="{A6629906-BC30-4180-AC19-609315DD60D2}" srcOrd="3" destOrd="0" presId="urn:microsoft.com/office/officeart/2005/8/layout/process1"/>
    <dgm:cxn modelId="{15BC2264-345D-4CEE-A22A-C5D487746144}" type="presParOf" srcId="{A6629906-BC30-4180-AC19-609315DD60D2}" destId="{0559A9FD-3AC4-4D63-92AC-DB6A062DECDA}" srcOrd="0" destOrd="0" presId="urn:microsoft.com/office/officeart/2005/8/layout/process1"/>
    <dgm:cxn modelId="{FCECCF71-F396-47B6-AF05-326A3AFA726A}" type="presParOf" srcId="{8BB0345C-0ADA-471B-B750-3C2A23C5BA2F}" destId="{3B8AE75E-D378-4FDB-AB1E-B64B0CFCC24B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E0CB-770D-4BE4-A65F-880BDD4E0848}">
      <dsp:nvSpPr>
        <dsp:cNvPr id="0" name=""/>
        <dsp:cNvSpPr/>
      </dsp:nvSpPr>
      <dsp:spPr>
        <a:xfrm>
          <a:off x="7657" y="782105"/>
          <a:ext cx="2288855" cy="290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Nowoczesne technologie,  Rozwiązania elektroniczne w egzekucji</a:t>
          </a:r>
          <a:endParaRPr lang="pl-PL" sz="2000" b="1" kern="1200" dirty="0"/>
        </a:p>
      </dsp:txBody>
      <dsp:txXfrm>
        <a:off x="74695" y="849143"/>
        <a:ext cx="2154779" cy="2766209"/>
      </dsp:txXfrm>
    </dsp:sp>
    <dsp:sp modelId="{030F7701-D0EB-40A9-91C4-5277B93F5920}">
      <dsp:nvSpPr>
        <dsp:cNvPr id="0" name=""/>
        <dsp:cNvSpPr/>
      </dsp:nvSpPr>
      <dsp:spPr>
        <a:xfrm>
          <a:off x="2403728" y="1948429"/>
          <a:ext cx="728579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/>
        </a:p>
      </dsp:txBody>
      <dsp:txXfrm>
        <a:off x="2403728" y="2061956"/>
        <a:ext cx="558288" cy="340582"/>
      </dsp:txXfrm>
    </dsp:sp>
    <dsp:sp modelId="{42BD83FB-82D6-441F-8948-AE170055D09C}">
      <dsp:nvSpPr>
        <dsp:cNvPr id="0" name=""/>
        <dsp:cNvSpPr/>
      </dsp:nvSpPr>
      <dsp:spPr>
        <a:xfrm>
          <a:off x="3212056" y="782105"/>
          <a:ext cx="2288855" cy="290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Poprawa efektywności operacyjnej Kancelarii Komorniczych</a:t>
          </a:r>
          <a:endParaRPr lang="pl-PL" sz="2000" b="1" kern="1200" dirty="0"/>
        </a:p>
      </dsp:txBody>
      <dsp:txXfrm>
        <a:off x="3279094" y="849143"/>
        <a:ext cx="2154779" cy="2766209"/>
      </dsp:txXfrm>
    </dsp:sp>
    <dsp:sp modelId="{A6629906-BC30-4180-AC19-609315DD60D2}">
      <dsp:nvSpPr>
        <dsp:cNvPr id="0" name=""/>
        <dsp:cNvSpPr/>
      </dsp:nvSpPr>
      <dsp:spPr>
        <a:xfrm>
          <a:off x="5608126" y="1948429"/>
          <a:ext cx="728579" cy="567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/>
        </a:p>
      </dsp:txBody>
      <dsp:txXfrm>
        <a:off x="5608126" y="2061956"/>
        <a:ext cx="558288" cy="340582"/>
      </dsp:txXfrm>
    </dsp:sp>
    <dsp:sp modelId="{3B8AE75E-D378-4FDB-AB1E-B64B0CFCC24B}">
      <dsp:nvSpPr>
        <dsp:cNvPr id="0" name=""/>
        <dsp:cNvSpPr/>
      </dsp:nvSpPr>
      <dsp:spPr>
        <a:xfrm>
          <a:off x="6416454" y="782105"/>
          <a:ext cx="2288855" cy="2900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Obniżenie kosztów egzekucji zarówno po stronie Komornika, Wierzyciela jak i Dłużnika</a:t>
          </a:r>
          <a:endParaRPr lang="pl-PL" sz="2000" b="1" kern="1200" dirty="0"/>
        </a:p>
      </dsp:txBody>
      <dsp:txXfrm>
        <a:off x="6483492" y="849143"/>
        <a:ext cx="2154779" cy="276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33BA-2DC8-AC44-B2D4-7B31E5AB9E9C}" type="datetimeFigureOut">
              <a:rPr lang="en-US" smtClean="0"/>
              <a:pPr/>
              <a:t>1/19/2015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D8D5C-CABB-D34C-AE15-10E289C363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96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01A2-F9F5-BD44-8CD0-856D44F29B86}" type="datetimeFigureOut">
              <a:rPr lang="en-US" smtClean="0"/>
              <a:pPr/>
              <a:t>1/19/2015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6D422-E08A-D044-BAC0-8EEA8EE9F3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3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tułowy_1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35706" y="2554061"/>
            <a:ext cx="6198386" cy="178094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Lucinda"/>
                <a:cs typeface="Lucinda"/>
              </a:defRPr>
            </a:lvl2pPr>
            <a:lvl3pPr>
              <a:defRPr>
                <a:solidFill>
                  <a:schemeClr val="bg1"/>
                </a:solidFill>
                <a:latin typeface="Lucinda"/>
                <a:cs typeface="Lucinda"/>
              </a:defRPr>
            </a:lvl3pPr>
            <a:lvl4pPr>
              <a:defRPr>
                <a:solidFill>
                  <a:schemeClr val="bg1"/>
                </a:solidFill>
                <a:latin typeface="Lucinda"/>
                <a:cs typeface="Lucinda"/>
              </a:defRPr>
            </a:lvl4pPr>
            <a:lvl5pPr>
              <a:defRPr>
                <a:solidFill>
                  <a:schemeClr val="bg1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 </a:t>
            </a:r>
            <a:r>
              <a:rPr lang="en-US" dirty="0" err="1" smtClean="0"/>
              <a:t>prezentacji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29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999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999988"/>
            <a:ext cx="9144001" cy="858012"/>
            <a:chOff x="0" y="5999988"/>
            <a:chExt cx="9144001" cy="858012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5999988"/>
              <a:ext cx="9144001" cy="858012"/>
            </a:xfrm>
            <a:prstGeom prst="rect">
              <a:avLst/>
            </a:prstGeom>
            <a:solidFill>
              <a:srgbClr val="1111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19" y="6196782"/>
              <a:ext cx="768195" cy="48127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171222" y="6261723"/>
              <a:ext cx="30232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00" dirty="0" smtClean="0">
                  <a:solidFill>
                    <a:schemeClr val="bg1"/>
                  </a:solidFill>
                  <a:latin typeface="Calibri"/>
                  <a:cs typeface="Calibri"/>
                </a:rPr>
                <a:t>www.konfederacjalewiatan.pl</a:t>
              </a:r>
            </a:p>
            <a:p>
              <a:endParaRPr lang="pl-PL" sz="13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endParaRPr lang="en-US" dirty="0"/>
          </a:p>
        </p:txBody>
      </p:sp>
      <p:pic>
        <p:nvPicPr>
          <p:cNvPr id="10" name="Picture 9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2"/>
          </p:nvPr>
        </p:nvSpPr>
        <p:spPr>
          <a:xfrm>
            <a:off x="0" y="0"/>
            <a:ext cx="9144000" cy="5999988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999988"/>
            <a:ext cx="9144001" cy="858012"/>
            <a:chOff x="0" y="5999988"/>
            <a:chExt cx="9144001" cy="858012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5999988"/>
              <a:ext cx="9144001" cy="8580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20" y="6196782"/>
              <a:ext cx="768193" cy="481278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171222" y="6261723"/>
              <a:ext cx="3023266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l-PL" sz="1300" dirty="0" smtClean="0">
                  <a:solidFill>
                    <a:srgbClr val="111143"/>
                  </a:solidFill>
                  <a:latin typeface="Calibri"/>
                  <a:cs typeface="Calibri"/>
                </a:rPr>
                <a:t>www.konfederacjalewiatan.pl</a:t>
              </a:r>
            </a:p>
            <a:p>
              <a:endParaRPr lang="pl-PL" sz="1300" dirty="0">
                <a:solidFill>
                  <a:srgbClr val="111143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endParaRPr lang="en-US" dirty="0"/>
          </a:p>
        </p:txBody>
      </p:sp>
      <p:pic>
        <p:nvPicPr>
          <p:cNvPr id="10" name="Picture 9" descr="biała-strzałka2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708"/>
            <a:ext cx="749808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Calibri"/>
                <a:cs typeface="Calibri"/>
              </a:defRPr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>
                <a:latin typeface="Calibri"/>
                <a:cs typeface="Calibri"/>
              </a:rPr>
              <a:t>Po </a:t>
            </a:r>
            <a:r>
              <a:rPr lang="en-US" sz="1600" dirty="0" err="1" smtClean="0">
                <a:latin typeface="Calibri"/>
                <a:cs typeface="Calibri"/>
              </a:rPr>
              <a:t>remolup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imolorum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expeditiae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hec.At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arciendi</a:t>
            </a:r>
            <a:r>
              <a:rPr lang="en-US" sz="1600" dirty="0" smtClean="0">
                <a:latin typeface="Calibri"/>
                <a:cs typeface="Calibri"/>
              </a:rPr>
              <a:t> blab </a:t>
            </a:r>
            <a:r>
              <a:rPr lang="en-US" sz="1600" dirty="0" err="1" smtClean="0">
                <a:latin typeface="Calibri"/>
                <a:cs typeface="Calibri"/>
              </a:rPr>
              <a:t>ipienihit</a:t>
            </a:r>
            <a:r>
              <a:rPr lang="en-US" sz="1600" dirty="0" smtClean="0">
                <a:latin typeface="Calibri"/>
                <a:cs typeface="Calibri"/>
              </a:rPr>
              <a:t>, od </a:t>
            </a:r>
            <a:r>
              <a:rPr lang="en-US" sz="1600" dirty="0" err="1" smtClean="0">
                <a:latin typeface="Calibri"/>
                <a:cs typeface="Calibri"/>
              </a:rPr>
              <a:t>que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adlać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ut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vendiscimin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num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venihillor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minciasit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estota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dolessit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illibusdae</a:t>
            </a:r>
            <a:r>
              <a:rPr lang="en-US" sz="1600" dirty="0" smtClean="0">
                <a:latin typeface="Calibri"/>
                <a:cs typeface="Calibri"/>
              </a:rPr>
              <a:t>. </a:t>
            </a:r>
            <a:r>
              <a:rPr lang="en-US" sz="1600" dirty="0" err="1" smtClean="0">
                <a:latin typeface="Calibri"/>
                <a:cs typeface="Calibri"/>
              </a:rPr>
              <a:t>Orror</a:t>
            </a:r>
            <a:r>
              <a:rPr lang="en-US" sz="1600" dirty="0" smtClean="0">
                <a:latin typeface="Calibri"/>
                <a:cs typeface="Calibri"/>
              </a:rPr>
              <a:t> res </a:t>
            </a:r>
            <a:r>
              <a:rPr lang="en-US" sz="1600" dirty="0" err="1" smtClean="0">
                <a:latin typeface="Calibri"/>
                <a:cs typeface="Calibri"/>
              </a:rPr>
              <a:t>eliat</a:t>
            </a:r>
            <a:r>
              <a:rPr lang="en-US" sz="1600" dirty="0" smtClean="0">
                <a:latin typeface="Calibri"/>
                <a:cs typeface="Calibri"/>
              </a:rPr>
              <a:t> lat. Ro et </a:t>
            </a:r>
            <a:r>
              <a:rPr lang="en-US" sz="1600" dirty="0" err="1" smtClean="0">
                <a:latin typeface="Calibri"/>
                <a:cs typeface="Calibri"/>
              </a:rPr>
              <a:t>quat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estis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dolestia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vel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erum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</a:t>
            </a:r>
            <a:r>
              <a:rPr lang="en-US" sz="1600" dirty="0" smtClean="0">
                <a:latin typeface="Calibri"/>
                <a:cs typeface="Calibri"/>
              </a:rPr>
              <a:t> et, </a:t>
            </a:r>
            <a:r>
              <a:rPr lang="en-US" sz="1600" dirty="0" err="1" smtClean="0">
                <a:latin typeface="Calibri"/>
                <a:cs typeface="Calibri"/>
              </a:rPr>
              <a:t>si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doluptatur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rerrorunt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laccus</a:t>
            </a:r>
            <a:r>
              <a:rPr lang="en-US" sz="1600" dirty="0" smtClean="0">
                <a:latin typeface="Calibri"/>
                <a:cs typeface="Calibri"/>
              </a:rPr>
              <a:t> qui </a:t>
            </a:r>
            <a:r>
              <a:rPr lang="en-US" sz="1600" dirty="0" err="1" smtClean="0">
                <a:latin typeface="Calibri"/>
                <a:cs typeface="Calibri"/>
              </a:rPr>
              <a:t>bea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evel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nullacestia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quia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commoluptat</a:t>
            </a:r>
            <a:r>
              <a:rPr lang="en-US" sz="1600" dirty="0" smtClean="0">
                <a:latin typeface="Calibri"/>
                <a:cs typeface="Calibri"/>
              </a:rPr>
              <a:t> ad quo </a:t>
            </a:r>
            <a:r>
              <a:rPr lang="en-US" sz="1600" dirty="0" err="1" smtClean="0">
                <a:latin typeface="Calibri"/>
                <a:cs typeface="Calibri"/>
              </a:rPr>
              <a:t>opta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volest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esti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occum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estis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maio</a:t>
            </a:r>
            <a:r>
              <a:rPr lang="en-US" sz="1600" dirty="0" smtClean="0">
                <a:latin typeface="Calibri"/>
                <a:cs typeface="Calibri"/>
              </a:rPr>
              <a:t> et lam </a:t>
            </a:r>
            <a:r>
              <a:rPr lang="en-US" sz="1600" dirty="0" err="1" smtClean="0">
                <a:latin typeface="Calibri"/>
                <a:cs typeface="Calibri"/>
              </a:rPr>
              <a:t>verum</a:t>
            </a:r>
            <a:r>
              <a:rPr lang="en-US" sz="1600" dirty="0" smtClean="0">
                <a:latin typeface="Calibri"/>
                <a:cs typeface="Calibri"/>
              </a:rPr>
              <a:t> vent </a:t>
            </a:r>
            <a:r>
              <a:rPr lang="en-US" sz="1600" dirty="0" err="1" smtClean="0">
                <a:latin typeface="Calibri"/>
                <a:cs typeface="Calibri"/>
              </a:rPr>
              <a:t>volores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simusa</a:t>
            </a:r>
            <a:r>
              <a:rPr lang="en-US" sz="1600" dirty="0" smtClean="0">
                <a:latin typeface="Calibri"/>
                <a:cs typeface="Calibri"/>
              </a:rPr>
              <a:t> nus. Et </a:t>
            </a:r>
            <a:r>
              <a:rPr lang="en-US" sz="1600" dirty="0" err="1" smtClean="0">
                <a:latin typeface="Calibri"/>
                <a:cs typeface="Calibri"/>
              </a:rPr>
              <a:t>hillab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intibus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everrum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sed</a:t>
            </a:r>
            <a:r>
              <a:rPr lang="en-US" sz="1600" dirty="0" smtClean="0">
                <a:latin typeface="Calibri"/>
                <a:cs typeface="Calibri"/>
              </a:rPr>
              <a:t> qui con </a:t>
            </a:r>
            <a:r>
              <a:rPr lang="en-US" sz="1600" dirty="0" err="1" smtClean="0">
                <a:latin typeface="Calibri"/>
                <a:cs typeface="Calibri"/>
              </a:rPr>
              <a:t>parchil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lorpor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rernam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aut</a:t>
            </a:r>
            <a:r>
              <a:rPr lang="en-US" sz="1600" dirty="0" smtClean="0">
                <a:latin typeface="Calibri"/>
                <a:cs typeface="Calibri"/>
              </a:rPr>
              <a:t> hit </a:t>
            </a:r>
            <a:r>
              <a:rPr lang="en-US" sz="1600" dirty="0" err="1" smtClean="0">
                <a:latin typeface="Calibri"/>
                <a:cs typeface="Calibri"/>
              </a:rPr>
              <a:t>ut</a:t>
            </a:r>
            <a:r>
              <a:rPr lang="en-US" sz="1600" dirty="0" smtClean="0">
                <a:latin typeface="Calibri"/>
                <a:cs typeface="Calibri"/>
              </a:rPr>
              <a:t> alit, </a:t>
            </a:r>
            <a:r>
              <a:rPr lang="en-US" sz="1600" dirty="0" err="1" smtClean="0">
                <a:latin typeface="Calibri"/>
                <a:cs typeface="Calibri"/>
              </a:rPr>
              <a:t>conse</a:t>
            </a:r>
            <a:r>
              <a:rPr lang="en-US" sz="1600" dirty="0" smtClean="0">
                <a:latin typeface="Calibri"/>
                <a:cs typeface="Calibri"/>
              </a:rPr>
              <a:t> pro </a:t>
            </a:r>
            <a:r>
              <a:rPr lang="en-US" sz="1600" dirty="0" err="1" smtClean="0">
                <a:latin typeface="Calibri"/>
                <a:cs typeface="Calibri"/>
              </a:rPr>
              <a:t>omnihit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quat</a:t>
            </a:r>
            <a:r>
              <a:rPr lang="en-US" sz="1600" dirty="0" smtClean="0">
                <a:latin typeface="Calibri"/>
                <a:cs typeface="Calibri"/>
              </a:rPr>
              <a:t> lam </a:t>
            </a:r>
            <a:r>
              <a:rPr lang="en-US" sz="1600" dirty="0" err="1" smtClean="0">
                <a:latin typeface="Calibri"/>
                <a:cs typeface="Calibri"/>
              </a:rPr>
              <a:t>alibearcia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vellaborit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eos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aniendi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offic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tendaepe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porem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voluptas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que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aperempe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pedis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eseque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volorro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eiciis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aperati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int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ullamus</a:t>
            </a:r>
            <a:r>
              <a:rPr lang="en-US" sz="1600" dirty="0" smtClean="0">
                <a:latin typeface="Calibri"/>
                <a:cs typeface="Calibri"/>
              </a:rPr>
              <a:t> am </a:t>
            </a:r>
            <a:r>
              <a:rPr lang="en-US" sz="1600" dirty="0" err="1" smtClean="0">
                <a:latin typeface="Calibri"/>
                <a:cs typeface="Calibri"/>
              </a:rPr>
              <a:t>eost</a:t>
            </a:r>
            <a:r>
              <a:rPr lang="en-US" sz="1600" dirty="0" smtClean="0">
                <a:latin typeface="Calibri"/>
                <a:cs typeface="Calibri"/>
              </a:rPr>
              <a:t>, sit, </a:t>
            </a:r>
            <a:r>
              <a:rPr lang="en-US" sz="1600" dirty="0" err="1" smtClean="0">
                <a:latin typeface="Calibri"/>
                <a:cs typeface="Calibri"/>
              </a:rPr>
              <a:t>officiaturi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vel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ipissitium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que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vel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enimi</a:t>
            </a:r>
            <a:r>
              <a:rPr lang="en-US" sz="1600" dirty="0" smtClean="0">
                <a:latin typeface="Calibri"/>
                <a:cs typeface="Calibri"/>
              </a:rPr>
              <a:t>, </a:t>
            </a:r>
            <a:r>
              <a:rPr lang="en-US" sz="1600" dirty="0" err="1" smtClean="0">
                <a:latin typeface="Calibri"/>
                <a:cs typeface="Calibri"/>
              </a:rPr>
              <a:t>officienet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adit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il</a:t>
            </a:r>
            <a:r>
              <a:rPr lang="en-US" sz="1600" dirty="0" smtClean="0">
                <a:latin typeface="Calibri"/>
                <a:cs typeface="Calibri"/>
              </a:rPr>
              <a:t> ma </a:t>
            </a:r>
            <a:r>
              <a:rPr lang="en-US" sz="1600" dirty="0" err="1" smtClean="0">
                <a:latin typeface="Calibri"/>
                <a:cs typeface="Calibri"/>
              </a:rPr>
              <a:t>doloreserum</a:t>
            </a:r>
            <a:r>
              <a:rPr lang="en-US" sz="1600" dirty="0" smtClean="0">
                <a:latin typeface="Calibri"/>
                <a:cs typeface="Calibri"/>
              </a:rPr>
              <a:t> dolor sum lit </a:t>
            </a:r>
            <a:r>
              <a:rPr lang="en-US" sz="1600" dirty="0" err="1" smtClean="0">
                <a:latin typeface="Calibri"/>
                <a:cs typeface="Calibri"/>
              </a:rPr>
              <a:t>mo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essin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pr</a:t>
            </a:r>
            <a:endParaRPr lang="pl-PL" sz="1600" dirty="0" smtClean="0">
              <a:latin typeface="Calibri"/>
              <a:cs typeface="Calibri"/>
            </a:endParaRPr>
          </a:p>
          <a:p>
            <a:pPr lvl="0"/>
            <a:endParaRPr lang="pl-PL" dirty="0"/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28713" y="1524000"/>
            <a:ext cx="6858000" cy="376396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2200" smtClean="0"/>
            </a:lvl1pPr>
            <a:lvl2pPr>
              <a:lnSpc>
                <a:spcPct val="150000"/>
              </a:lnSpc>
              <a:defRPr>
                <a:latin typeface="Calibri"/>
                <a:cs typeface="Calibri"/>
              </a:defRPr>
            </a:lvl2pPr>
            <a:lvl3pPr>
              <a:lnSpc>
                <a:spcPct val="150000"/>
              </a:lnSpc>
              <a:defRPr>
                <a:latin typeface="Calibri"/>
                <a:cs typeface="Calibri"/>
              </a:defRPr>
            </a:lvl3pPr>
            <a:lvl4pPr>
              <a:lnSpc>
                <a:spcPct val="150000"/>
              </a:lnSpc>
              <a:defRPr>
                <a:latin typeface="Calibri"/>
                <a:cs typeface="Calibri"/>
              </a:defRPr>
            </a:lvl4pPr>
            <a:lvl5pPr>
              <a:lnSpc>
                <a:spcPct val="150000"/>
              </a:lnSpc>
              <a:defRPr>
                <a:latin typeface="Calibri"/>
                <a:cs typeface="Calibri"/>
              </a:defRPr>
            </a:lvl5pPr>
          </a:lstStyle>
          <a:p>
            <a:pPr>
              <a:lnSpc>
                <a:spcPct val="150000"/>
              </a:lnSpc>
            </a:pP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Po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remolup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imolorum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expeditiae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hec.At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arciendi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blab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ipienihit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, od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que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adlać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ut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vendiscimin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num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venihillor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minciasit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estota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dolessit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illibusdae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Orror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res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eliat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lat. Ro et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quat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estis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dolestia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vel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erum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es et, si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doluptatur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rerrorunt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laccus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qui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bea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evel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im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nullacestia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quia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commoluptat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ad quo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opta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volest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esti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occum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estis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maio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et lam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verum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vent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volores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simusa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 err="1" smtClean="0">
                <a:solidFill>
                  <a:prstClr val="black"/>
                </a:solidFill>
                <a:latin typeface="Calibri"/>
              </a:rPr>
              <a:t>nus</a:t>
            </a:r>
            <a:r>
              <a:rPr lang="pl-PL" sz="22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pl-PL" sz="2200" dirty="0">
              <a:latin typeface="Calibri"/>
              <a:cs typeface="Calibri"/>
            </a:endParaRPr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6780" y="6460176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Lucida Grande CE"/>
                <a:cs typeface="Lucida Grande CE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Lucida Grande CE"/>
              <a:cs typeface="Lucida Grande CE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5" y="6225004"/>
            <a:ext cx="768195" cy="481278"/>
          </a:xfrm>
          <a:prstGeom prst="rect">
            <a:avLst/>
          </a:prstGeom>
        </p:spPr>
      </p:pic>
      <p:pic>
        <p:nvPicPr>
          <p:cNvPr id="5" name="Picture 4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25271" y="-185486"/>
            <a:ext cx="1382658" cy="1753631"/>
          </a:xfrm>
          <a:prstGeom prst="rect">
            <a:avLst/>
          </a:prstGeom>
        </p:spPr>
      </p:pic>
      <p:pic>
        <p:nvPicPr>
          <p:cNvPr id="7" name="Picture 6" descr="strzlka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21636" y="5286223"/>
            <a:ext cx="1389925" cy="1753629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Jesteśmy najbardziej wpływową polską organizacją biznesową reprezentującą interesy pracodawców w kraju i Europie.</a:t>
            </a:r>
          </a:p>
        </p:txBody>
      </p:sp>
    </p:spTree>
    <p:extLst>
      <p:ext uri="{BB962C8B-B14F-4D97-AF65-F5344CB8AC3E}">
        <p14:creationId xmlns:p14="http://schemas.microsoft.com/office/powerpoint/2010/main" val="23080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111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Picture 9" descr="strzlk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25271" y="-185486"/>
            <a:ext cx="1382658" cy="1753631"/>
          </a:xfrm>
          <a:prstGeom prst="rect">
            <a:avLst/>
          </a:prstGeom>
        </p:spPr>
      </p:pic>
      <p:pic>
        <p:nvPicPr>
          <p:cNvPr id="11" name="Picture 10" descr="strzlka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21636" y="5286223"/>
            <a:ext cx="1389925" cy="175362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173288"/>
            <a:ext cx="6521450" cy="2589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Jesteśmy najbardziej wpływową polską organizacją biznesową reprezentującą interesy pracodawców w kraju i Europie.</a:t>
            </a:r>
          </a:p>
        </p:txBody>
      </p:sp>
    </p:spTree>
    <p:extLst>
      <p:ext uri="{BB962C8B-B14F-4D97-AF65-F5344CB8AC3E}">
        <p14:creationId xmlns:p14="http://schemas.microsoft.com/office/powerpoint/2010/main" val="34120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14099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Box 6"/>
          <p:cNvSpPr txBox="1"/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chemeClr val="tx1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10" name="Picture 6" descr="strzlka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11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14099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10" name="Picture 9" descr="biała-strzałka2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51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5EA4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746248"/>
            <a:ext cx="6521450" cy="32096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FFFFFF"/>
                </a:solidFill>
                <a:latin typeface="Calibri"/>
                <a:cs typeface="Calibri"/>
                <a:sym typeface="Wingdings"/>
              </a:defRPr>
            </a:lvl1pPr>
            <a:lvl2pPr>
              <a:defRPr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pl-PL" dirty="0" smtClean="0"/>
              <a:t>Jesteśmy najbardziej wpływową polską organizacją biznesową reprezentującą interesy pracodawców w kraju i Europie.</a:t>
            </a:r>
          </a:p>
        </p:txBody>
      </p:sp>
      <p:pic>
        <p:nvPicPr>
          <p:cNvPr id="7" name="Picture 6" descr="biała-strzałka2.pn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86400"/>
            <a:ext cx="1315212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0" y="5999988"/>
            <a:ext cx="9144001" cy="858012"/>
          </a:xfrm>
          <a:prstGeom prst="rect">
            <a:avLst/>
          </a:prstGeom>
          <a:solidFill>
            <a:srgbClr val="111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4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76780" y="339148"/>
            <a:ext cx="7566025" cy="1065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400" baseline="0">
                <a:solidFill>
                  <a:srgbClr val="111143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FFFFFF"/>
                </a:solidFill>
                <a:latin typeface="Lucinda"/>
                <a:cs typeface="Lucinda"/>
              </a:defRPr>
            </a:lvl2pPr>
            <a:lvl3pPr>
              <a:defRPr>
                <a:solidFill>
                  <a:srgbClr val="FFFFFF"/>
                </a:solidFill>
                <a:latin typeface="Lucinda"/>
                <a:cs typeface="Lucinda"/>
              </a:defRPr>
            </a:lvl3pPr>
            <a:lvl4pPr>
              <a:defRPr>
                <a:solidFill>
                  <a:srgbClr val="FFFFFF"/>
                </a:solidFill>
                <a:latin typeface="Lucinda"/>
                <a:cs typeface="Lucinda"/>
              </a:defRPr>
            </a:lvl4pPr>
            <a:lvl5pPr>
              <a:defRPr>
                <a:solidFill>
                  <a:srgbClr val="FFFFFF"/>
                </a:solidFill>
                <a:latin typeface="Lucinda"/>
                <a:cs typeface="Lucinda"/>
              </a:defRPr>
            </a:lvl5pPr>
          </a:lstStyle>
          <a:p>
            <a:pPr lvl="0"/>
            <a:r>
              <a:rPr lang="en-US" dirty="0" err="1" smtClean="0"/>
              <a:t>Tytuł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1171222" y="6261723"/>
            <a:ext cx="3023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solidFill>
                  <a:schemeClr val="bg1"/>
                </a:solidFill>
                <a:latin typeface="Calibri"/>
                <a:cs typeface="Calibri"/>
              </a:rPr>
              <a:t>www.konfederacjalewiatan.pl</a:t>
            </a:r>
          </a:p>
          <a:p>
            <a:endParaRPr lang="pl-PL" sz="1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9" y="6196782"/>
            <a:ext cx="768195" cy="48127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16013" y="1524000"/>
            <a:ext cx="6858000" cy="3763963"/>
          </a:xfrm>
          <a:prstGeom prst="rect">
            <a:avLst/>
          </a:prstGeom>
        </p:spPr>
        <p:txBody>
          <a:bodyPr vert="horz" lIns="91440" tIns="45720" bIns="45720" anchor="t" anchorCtr="0"/>
          <a:lstStyle>
            <a:lvl1pPr marL="373380" indent="449580" algn="l">
              <a:lnSpc>
                <a:spcPct val="150000"/>
              </a:lnSpc>
              <a:spcBef>
                <a:spcPts val="600"/>
              </a:spcBef>
              <a:buSzPct val="175000"/>
              <a:buFontTx/>
              <a:buBlip>
                <a:blip r:embed="rId3"/>
              </a:buBlip>
              <a:defRPr sz="2200" baseline="0">
                <a:latin typeface="Calibri"/>
                <a:cs typeface="Calibri"/>
              </a:defRPr>
            </a:lvl1pPr>
            <a:lvl2pPr>
              <a:lnSpc>
                <a:spcPct val="200000"/>
              </a:lnSpc>
              <a:defRPr/>
            </a:lvl2pPr>
            <a:lvl3pPr>
              <a:lnSpc>
                <a:spcPct val="200000"/>
              </a:lnSpc>
              <a:defRPr/>
            </a:lvl3pPr>
            <a:lvl4pPr>
              <a:lnSpc>
                <a:spcPct val="200000"/>
              </a:lnSpc>
              <a:defRPr/>
            </a:lvl4pPr>
            <a:lvl5pPr>
              <a:lnSpc>
                <a:spcPct val="200000"/>
              </a:lnSpc>
              <a:defRPr/>
            </a:lvl5pPr>
          </a:lstStyle>
          <a:p>
            <a:pPr lvl="0"/>
            <a:r>
              <a:rPr lang="pl-PL" sz="2200" dirty="0" smtClean="0"/>
              <a:t>Argument pierwszy</a:t>
            </a:r>
          </a:p>
          <a:p>
            <a:pPr lvl="0"/>
            <a:r>
              <a:rPr lang="pl-PL" sz="2200" dirty="0" smtClean="0"/>
              <a:t>Argument drugi</a:t>
            </a:r>
          </a:p>
          <a:p>
            <a:pPr lvl="0"/>
            <a:r>
              <a:rPr lang="pl-PL" sz="2200" dirty="0" smtClean="0"/>
              <a:t>Argument trzeci</a:t>
            </a:r>
          </a:p>
          <a:p>
            <a:pPr lvl="0"/>
            <a:r>
              <a:rPr lang="pl-PL" sz="2200" dirty="0" smtClean="0"/>
              <a:t>Argument czwarty</a:t>
            </a:r>
            <a:endParaRPr lang="pl-PL" dirty="0"/>
          </a:p>
        </p:txBody>
      </p:sp>
      <p:pic>
        <p:nvPicPr>
          <p:cNvPr id="9" name="Picture 8" descr="strzlka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0708"/>
            <a:ext cx="749808" cy="9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EA4"/>
                </a:solidFill>
                <a:latin typeface="Calibri"/>
                <a:cs typeface="Calibri"/>
              </a:defRPr>
            </a:lvl1pPr>
          </a:lstStyle>
          <a:p>
            <a:fld id="{C0E6DD53-08AF-DB48-B07E-274EFEA0C5E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6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08956" y="2662702"/>
            <a:ext cx="6467969" cy="1780941"/>
          </a:xfrm>
        </p:spPr>
        <p:txBody>
          <a:bodyPr/>
          <a:lstStyle/>
          <a:p>
            <a:r>
              <a:rPr lang="pl-PL" sz="4000" b="1" dirty="0"/>
              <a:t>Jak usprawnić postępowanie egzekucyjne w Polsce?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3028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Finansowanie egzekucji – </a:t>
            </a:r>
            <a:r>
              <a:rPr lang="pl-PL" sz="2800" b="1" dirty="0">
                <a:solidFill>
                  <a:srgbClr val="008DD0"/>
                </a:solidFill>
              </a:rPr>
              <a:t>obecnie większość kosztów jest ponoszona przez wierzycieli: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784" y="1656219"/>
            <a:ext cx="8323106" cy="2604381"/>
          </a:xfrm>
        </p:spPr>
        <p:txBody>
          <a:bodyPr/>
          <a:lstStyle/>
          <a:p>
            <a:pPr lvl="0" algn="just"/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Wysokie opłaty stałe ponoszone przez wierzycieli – powszechna praktyka wzywania wierzycieli do uiszczenia opłaty za poszukiwanie majątku dłużnika (ok. 65 zł) – przy jednoczesnym braku katalogu czynności wchodzących w skład „poszukiwania majątku”; każda czynność komornika wymaga oddzielnej opłaty, pojawia się więc pytanie, czym dokładnie jest „poszukiwanie majątku”.  </a:t>
            </a:r>
          </a:p>
          <a:p>
            <a:pPr lvl="0" algn="just"/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Częste przypadki wzywania wierzycieli do uiszczenia wygórowanych zaliczek na czynności – 100 – 300 zł, pod rygorem odmowy ich dokonania.</a:t>
            </a:r>
          </a:p>
          <a:p>
            <a:pPr lvl="0" algn="just"/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Wysokie opłaty pobierane przez: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ZUS – 40,47 zł za zapytanie zwykłe;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Urzędy skarbowe – 45 zł;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Elektroniczne księgi wieczyste – 20 zł.</a:t>
            </a:r>
          </a:p>
          <a:p>
            <a:endParaRPr lang="pl-PL" sz="1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Dodatkowe (najczęstsze) opłaty ponoszone przez wierzycieli: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784" y="1585429"/>
            <a:ext cx="8323106" cy="2604381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Zapytania o rachunki bankowe dłużnika: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Opłata za komplet zapytań w bankach komercyjnych (27 banków) wynosi ok </a:t>
            </a:r>
            <a:r>
              <a:rPr lang="pl-PL" sz="1800" dirty="0">
                <a:solidFill>
                  <a:srgbClr val="D51F53"/>
                </a:solidFill>
              </a:rPr>
              <a:t>16 – 17 zł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(0,31 zł lub 1,54 zł za zapytanie).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Zapytania w bankach spółdzielczych (132 banki) = ok </a:t>
            </a:r>
            <a:r>
              <a:rPr lang="pl-PL" sz="1800" dirty="0">
                <a:solidFill>
                  <a:srgbClr val="D51F53"/>
                </a:solidFill>
              </a:rPr>
              <a:t>120 zł.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Zapytania do wszystkich dostępnych w systemie banków = ok </a:t>
            </a:r>
            <a:r>
              <a:rPr lang="pl-PL" sz="1800" dirty="0">
                <a:solidFill>
                  <a:srgbClr val="D51F53"/>
                </a:solidFill>
              </a:rPr>
              <a:t>140 zł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Koszty korespondencji – ok </a:t>
            </a:r>
            <a:r>
              <a:rPr lang="pl-PL" sz="1800" dirty="0">
                <a:solidFill>
                  <a:srgbClr val="D51F53"/>
                </a:solidFill>
              </a:rPr>
              <a:t>60 zł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(przy założeniu 10-ciu listów)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Czynności terenowe – opłata za 1 km = 0,8358 zł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Inne opłaty – w zależności od ustaleń (np. wpis do księgi wieczystej, odpis aktu małżeństwa, ustalenia danych / adresowe).</a:t>
            </a:r>
          </a:p>
          <a:p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Koszty dochodzenia należności: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8630" y="4143564"/>
            <a:ext cx="8763239" cy="816437"/>
          </a:xfrm>
        </p:spPr>
        <p:txBody>
          <a:bodyPr/>
          <a:lstStyle/>
          <a:p>
            <a:pPr algn="just"/>
            <a:r>
              <a:rPr lang="pl-PL" sz="1000" b="1" dirty="0">
                <a:solidFill>
                  <a:schemeClr val="tx2">
                    <a:lumMod val="75000"/>
                  </a:schemeClr>
                </a:solidFill>
              </a:rPr>
              <a:t>Zmianę przepisów prawa bankowego w zakresie egzekucji ze środków na rachunku bankowym dłużnika </a:t>
            </a:r>
            <a:r>
              <a:rPr lang="pl-PL" sz="1000" dirty="0">
                <a:solidFill>
                  <a:schemeClr val="tx2">
                    <a:lumMod val="75000"/>
                  </a:schemeClr>
                </a:solidFill>
              </a:rPr>
              <a:t>(obecnie obowiązuje ochrona środków na rachunku bankowym dłużnika do wysokości trzykrotności przeciętnego miesięcznego wynagrodzenia, projektowane zmiany w art. 54. Prawa bankowego, ochrona środków do wysokości minimalnego wynagrodzenia za pracę) . </a:t>
            </a:r>
          </a:p>
          <a:p>
            <a:pPr algn="just"/>
            <a:r>
              <a:rPr lang="pl-PL" sz="1000" dirty="0">
                <a:solidFill>
                  <a:schemeClr val="accent6">
                    <a:lumMod val="75000"/>
                  </a:schemeClr>
                </a:solidFill>
              </a:rPr>
              <a:t>*potencjalne obszary, w których uproszczenie procedur oraz wykorzystanie technologii informatycznych może skrócić czas i obniżyć koszty dochodzenia należności </a:t>
            </a:r>
          </a:p>
          <a:p>
            <a:pPr algn="just"/>
            <a:r>
              <a:rPr lang="pl-PL" sz="1000" b="1" dirty="0">
                <a:solidFill>
                  <a:srgbClr val="008DD0"/>
                </a:solidFill>
              </a:rPr>
              <a:t>*</a:t>
            </a:r>
            <a:r>
              <a:rPr lang="pl-PL" sz="1000" dirty="0">
                <a:solidFill>
                  <a:srgbClr val="008DD0"/>
                </a:solidFill>
              </a:rPr>
              <a:t>brak katalogu czynności, które w rozumieniu art. 797¹ </a:t>
            </a:r>
            <a:r>
              <a:rPr lang="pl-PL" sz="1000" dirty="0" err="1">
                <a:solidFill>
                  <a:srgbClr val="008DD0"/>
                </a:solidFill>
              </a:rPr>
              <a:t>kpc</a:t>
            </a:r>
            <a:r>
              <a:rPr lang="pl-PL" sz="1000" dirty="0">
                <a:solidFill>
                  <a:srgbClr val="008DD0"/>
                </a:solidFill>
              </a:rPr>
              <a:t> nie stanowią poszukiwania majątku dłużnika za wynagrodzeniem. W praktyce komornicy próbują pobierać tę opłatę w każdej sprawie, nawet zapytanie do ZUS-u o płatnika składek jest czasami traktowane jako poszukiwanie majątku dłużnika.  </a:t>
            </a:r>
          </a:p>
          <a:p>
            <a:pPr algn="just"/>
            <a:r>
              <a:rPr lang="pl-PL" sz="1000" dirty="0"/>
              <a:t>*powyższe zestawienie uwzględnia jedynie zapytania do </a:t>
            </a:r>
            <a:r>
              <a:rPr lang="pl-PL" sz="1000" dirty="0" err="1"/>
              <a:t>ZUSu</a:t>
            </a:r>
            <a:r>
              <a:rPr lang="pl-PL" sz="1000" dirty="0"/>
              <a:t> i urzędu skarbowego oraz założenie wysłania 10-ciu listów poleconych za </a:t>
            </a:r>
            <a:r>
              <a:rPr lang="pl-PL" sz="1000" dirty="0" err="1"/>
              <a:t>potw</a:t>
            </a:r>
            <a:r>
              <a:rPr lang="pl-PL" sz="1000" dirty="0"/>
              <a:t>. odbioru na sprawę.</a:t>
            </a:r>
          </a:p>
          <a:p>
            <a:endParaRPr lang="pl-PL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0605" y="1982336"/>
            <a:ext cx="91440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Pozew</a:t>
            </a:r>
            <a:r>
              <a:rPr lang="pl-PL" sz="1400" dirty="0" smtClean="0">
                <a:sym typeface="Wingdings" pitchFamily="2" charset="2"/>
              </a:rPr>
              <a:t> </a:t>
            </a:r>
            <a:r>
              <a:rPr lang="pl-PL" sz="1400" dirty="0" smtClean="0"/>
              <a:t>wpis sądowy</a:t>
            </a:r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2133117" y="2001110"/>
            <a:ext cx="864096" cy="1058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Ustalenia w Biurze Adresowym</a:t>
            </a:r>
            <a:endParaRPr lang="pl-PL" sz="1100" dirty="0"/>
          </a:p>
        </p:txBody>
      </p:sp>
      <p:sp>
        <p:nvSpPr>
          <p:cNvPr id="7" name="Prostokąt 6"/>
          <p:cNvSpPr/>
          <p:nvPr/>
        </p:nvSpPr>
        <p:spPr>
          <a:xfrm>
            <a:off x="5949541" y="1971999"/>
            <a:ext cx="936104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ZUS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6957653" y="1982336"/>
            <a:ext cx="71349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US</a:t>
            </a:r>
            <a:endParaRPr lang="pl-PL" sz="1400" dirty="0"/>
          </a:p>
        </p:txBody>
      </p:sp>
      <p:sp>
        <p:nvSpPr>
          <p:cNvPr id="9" name="Prostokąt 8"/>
          <p:cNvSpPr/>
          <p:nvPr/>
        </p:nvSpPr>
        <p:spPr>
          <a:xfrm>
            <a:off x="210604" y="1308724"/>
            <a:ext cx="2786609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SĄD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069220" y="1308724"/>
            <a:ext cx="4608513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Egzekucja komornicza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10604" y="3115922"/>
            <a:ext cx="914401" cy="95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30 zł</a:t>
            </a:r>
          </a:p>
          <a:p>
            <a:pPr algn="ctr"/>
            <a:r>
              <a:rPr lang="pl-PL" sz="1000" b="1" dirty="0" smtClean="0"/>
              <a:t>(</a:t>
            </a:r>
            <a:r>
              <a:rPr lang="pl-PL" sz="1000" b="1" dirty="0" err="1" smtClean="0"/>
              <a:t>wps</a:t>
            </a:r>
            <a:r>
              <a:rPr lang="pl-PL" sz="1000" b="1" dirty="0" smtClean="0"/>
              <a:t> do 2 tys.)</a:t>
            </a:r>
            <a:endParaRPr lang="pl-PL" sz="1000" b="1" dirty="0"/>
          </a:p>
        </p:txBody>
      </p:sp>
      <p:sp>
        <p:nvSpPr>
          <p:cNvPr id="12" name="Prostokąt 11"/>
          <p:cNvSpPr/>
          <p:nvPr/>
        </p:nvSpPr>
        <p:spPr>
          <a:xfrm>
            <a:off x="2133117" y="3127289"/>
            <a:ext cx="864096" cy="95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31 zł</a:t>
            </a:r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pl-P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949541" y="3090040"/>
            <a:ext cx="936104" cy="102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 smtClean="0">
                <a:solidFill>
                  <a:schemeClr val="accent6">
                    <a:lumMod val="75000"/>
                  </a:schemeClr>
                </a:solidFill>
              </a:rPr>
              <a:t>40 zł – zapytanie zwykłe*</a:t>
            </a:r>
          </a:p>
          <a:p>
            <a:pPr algn="ctr"/>
            <a:r>
              <a:rPr lang="pl-PL" sz="1000" b="1" dirty="0" smtClean="0">
                <a:solidFill>
                  <a:schemeClr val="accent6">
                    <a:lumMod val="75000"/>
                  </a:schemeClr>
                </a:solidFill>
              </a:rPr>
              <a:t>80 zł – zapytanie pełne</a:t>
            </a:r>
            <a:endParaRPr lang="pl-PL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957653" y="3090039"/>
            <a:ext cx="729468" cy="102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accent6">
                    <a:lumMod val="75000"/>
                  </a:schemeClr>
                </a:solidFill>
              </a:rPr>
              <a:t>50zł*</a:t>
            </a:r>
            <a:endParaRPr lang="pl-PL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069221" y="1982335"/>
            <a:ext cx="1368151" cy="1048079"/>
          </a:xfrm>
          <a:prstGeom prst="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Poszukiwanie majątku dłużnika</a:t>
            </a:r>
          </a:p>
          <a:p>
            <a:pPr algn="ctr"/>
            <a:r>
              <a:rPr lang="pl-PL" sz="1400" dirty="0" smtClean="0"/>
              <a:t> </a:t>
            </a:r>
            <a:r>
              <a:rPr lang="pl-PL" sz="1200" dirty="0" smtClean="0"/>
              <a:t>(art.</a:t>
            </a:r>
            <a:r>
              <a:rPr lang="pl-PL" sz="1200" dirty="0"/>
              <a:t> 797¹ </a:t>
            </a:r>
            <a:r>
              <a:rPr lang="pl-PL" sz="1200" dirty="0" err="1" smtClean="0"/>
              <a:t>kpc</a:t>
            </a:r>
            <a:r>
              <a:rPr lang="pl-PL" sz="1200" dirty="0" smtClean="0"/>
              <a:t>; </a:t>
            </a:r>
          </a:p>
          <a:p>
            <a:pPr algn="ctr"/>
            <a:r>
              <a:rPr lang="pl-PL" sz="1200" dirty="0" smtClean="0"/>
              <a:t>art. 53a </a:t>
            </a:r>
            <a:r>
              <a:rPr lang="pl-PL" sz="1200" dirty="0" err="1" smtClean="0"/>
              <a:t>ukse</a:t>
            </a:r>
            <a:r>
              <a:rPr lang="pl-PL" sz="1400" dirty="0" smtClean="0"/>
              <a:t>) </a:t>
            </a:r>
            <a:endParaRPr lang="pl-PL" sz="1400" dirty="0"/>
          </a:p>
        </p:txBody>
      </p:sp>
      <p:sp>
        <p:nvSpPr>
          <p:cNvPr id="16" name="Prostokąt 15"/>
          <p:cNvSpPr/>
          <p:nvPr/>
        </p:nvSpPr>
        <p:spPr>
          <a:xfrm>
            <a:off x="3069221" y="3090041"/>
            <a:ext cx="1368151" cy="1020726"/>
          </a:xfrm>
          <a:prstGeom prst="rect">
            <a:avLst/>
          </a:prstGeom>
          <a:solidFill>
            <a:srgbClr val="A3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8DD0"/>
                </a:solidFill>
              </a:rPr>
              <a:t>Ok 65 zł*</a:t>
            </a:r>
            <a:endParaRPr lang="pl-PL" b="1" dirty="0">
              <a:solidFill>
                <a:srgbClr val="008DD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509380" y="1982336"/>
            <a:ext cx="1368153" cy="1048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Korespondencja</a:t>
            </a:r>
            <a:endParaRPr lang="pl-PL" sz="1200" dirty="0"/>
          </a:p>
        </p:txBody>
      </p:sp>
      <p:sp>
        <p:nvSpPr>
          <p:cNvPr id="18" name="Prostokąt 17"/>
          <p:cNvSpPr/>
          <p:nvPr/>
        </p:nvSpPr>
        <p:spPr>
          <a:xfrm>
            <a:off x="4509380" y="3090041"/>
            <a:ext cx="1368153" cy="102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 smtClean="0">
                <a:solidFill>
                  <a:schemeClr val="accent6">
                    <a:lumMod val="75000"/>
                  </a:schemeClr>
                </a:solidFill>
              </a:rPr>
              <a:t>61 zł*</a:t>
            </a:r>
          </a:p>
          <a:p>
            <a:pPr algn="ctr"/>
            <a:r>
              <a:rPr lang="pl-PL" sz="1200" b="1" dirty="0" smtClean="0"/>
              <a:t>(jeden list za potwierdzeniem odbioru 6,10 zł)</a:t>
            </a:r>
            <a:endParaRPr lang="pl-PL" sz="1200" b="1" dirty="0"/>
          </a:p>
        </p:txBody>
      </p:sp>
      <p:sp>
        <p:nvSpPr>
          <p:cNvPr id="19" name="Prostokąt 18"/>
          <p:cNvSpPr/>
          <p:nvPr/>
        </p:nvSpPr>
        <p:spPr>
          <a:xfrm>
            <a:off x="7749741" y="1308724"/>
            <a:ext cx="1152128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 Kwota kosztów</a:t>
            </a:r>
            <a:endParaRPr lang="pl-PL" sz="1400" b="1" dirty="0"/>
          </a:p>
        </p:txBody>
      </p:sp>
      <p:sp>
        <p:nvSpPr>
          <p:cNvPr id="20" name="Prostokąt 19"/>
          <p:cNvSpPr/>
          <p:nvPr/>
        </p:nvSpPr>
        <p:spPr>
          <a:xfrm>
            <a:off x="7749741" y="2001109"/>
            <a:ext cx="1152128" cy="210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Min. ok 200 zł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Maks. nawet ponad 330 zł</a:t>
            </a:r>
          </a:p>
          <a:p>
            <a:pPr algn="ctr"/>
            <a:endParaRPr lang="pl-PL" sz="1300" b="1" dirty="0" smtClean="0">
              <a:solidFill>
                <a:schemeClr val="bg1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197014" y="2001110"/>
            <a:ext cx="864096" cy="101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smtClean="0"/>
              <a:t>Pozew</a:t>
            </a:r>
            <a:r>
              <a:rPr lang="pl-PL" sz="1400" smtClean="0">
                <a:sym typeface="Wingdings" pitchFamily="2" charset="2"/>
              </a:rPr>
              <a:t></a:t>
            </a:r>
            <a:r>
              <a:rPr lang="pl-PL" sz="1400" smtClean="0"/>
              <a:t> </a:t>
            </a:r>
            <a:r>
              <a:rPr lang="pl-PL" sz="1400" dirty="0" smtClean="0"/>
              <a:t>pełnomocnictwo</a:t>
            </a:r>
            <a:endParaRPr lang="pl-PL" sz="1400" dirty="0"/>
          </a:p>
        </p:txBody>
      </p:sp>
      <p:sp>
        <p:nvSpPr>
          <p:cNvPr id="22" name="Prostokąt 21"/>
          <p:cNvSpPr/>
          <p:nvPr/>
        </p:nvSpPr>
        <p:spPr>
          <a:xfrm>
            <a:off x="1220995" y="3122670"/>
            <a:ext cx="840115" cy="953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17 zł*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4844" y="121865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Koszty prowadzenia egzekucji a jej opłacalność, przykłady: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84358" y="1352814"/>
            <a:ext cx="3879411" cy="4540991"/>
          </a:xfrm>
          <a:prstGeom prst="rect">
            <a:avLst/>
          </a:prstGeom>
          <a:ln>
            <a:solidFill>
              <a:srgbClr val="008D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l-PL" sz="1200" b="1" dirty="0" smtClean="0">
                <a:solidFill>
                  <a:srgbClr val="008DD0"/>
                </a:solidFill>
              </a:rPr>
              <a:t>Przykład: Dochodząc w drodze egzekucji 5 roszczeń o wartości 1000 zł każdy wierzyciel musi zapłacić</a:t>
            </a:r>
            <a:r>
              <a:rPr lang="pl-PL" sz="1200" dirty="0" smtClean="0">
                <a:solidFill>
                  <a:srgbClr val="008DD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opłatę za poszukiwanie majątku dłużnika (art. 53a UKSE) = 65 zł,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opłatę za zapytania do ZUS = 41 zł,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opłatę za informacje z Urzędu Skarbowego = 50 zł,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zwrot wydatków na korespondencję ok 60 zł na jedną sprawę.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Łączne opłaty w jednej sprawie wynoszą ponad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200 zł.</a:t>
            </a:r>
            <a:endParaRPr lang="pl-PL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Font typeface="Arial"/>
              <a:buNone/>
            </a:pPr>
            <a:r>
              <a:rPr lang="pl-PL" sz="1200" b="1" dirty="0" smtClean="0">
                <a:solidFill>
                  <a:srgbClr val="008DD0"/>
                </a:solidFill>
              </a:rPr>
              <a:t>Podsumowując, łączne koszty wierzyciela dla dochodzonych w egzekucji 5 roszczeń po 1000 zł, wyniosą ponad 1000 zł! W przypadku jakichkolwiek dodatkowych opłat stałych, koszty egzekucji w tych sprawach przewyższą wpływy z egzekucji.</a:t>
            </a:r>
            <a:endParaRPr lang="pl-PL" sz="1200" dirty="0" smtClean="0">
              <a:solidFill>
                <a:srgbClr val="008DD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Skuteczność postępowań egzekucyjnych = &gt;22%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z dochodzonej kwoty 5000 zł wierzyciel odzyska jedynie około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1100 zł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</a:rPr>
              <a:t> należności głównej oraz tylko 1/5 poniesionych kosztów -  czyli ok. 200 zł (wyda 1000 zł, a odzyska ok. 1300 zł) </a:t>
            </a:r>
          </a:p>
          <a:p>
            <a:pPr marL="0" indent="0" algn="just">
              <a:buFont typeface="Arial"/>
              <a:buNone/>
            </a:pPr>
            <a:r>
              <a:rPr lang="pl-PL" sz="1200" b="1" dirty="0" smtClean="0">
                <a:solidFill>
                  <a:schemeClr val="accent1"/>
                </a:solidFill>
              </a:rPr>
              <a:t>Bariera kosztowa ogranicza dostęp do sądu i egzekucji </a:t>
            </a:r>
            <a:r>
              <a:rPr lang="pl-PL" sz="1200" b="1" dirty="0" smtClean="0">
                <a:solidFill>
                  <a:schemeClr val="accent1"/>
                </a:solidFill>
                <a:sym typeface="Wingdings"/>
              </a:rPr>
              <a:t></a:t>
            </a:r>
            <a:r>
              <a:rPr lang="pl-PL" sz="1200" b="1" dirty="0" smtClean="0">
                <a:solidFill>
                  <a:schemeClr val="accent1"/>
                </a:solidFill>
              </a:rPr>
              <a:t> może prowadzić do wniosku o NIEOPŁACALNOŚCI EGZEKUCJI</a:t>
            </a:r>
          </a:p>
          <a:p>
            <a:endParaRPr lang="pl-PL" sz="700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39974"/>
              </p:ext>
            </p:extLst>
          </p:nvPr>
        </p:nvGraphicFramePr>
        <p:xfrm>
          <a:off x="4620128" y="1503480"/>
          <a:ext cx="3352800" cy="4104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447800"/>
              </a:tblGrid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Rodzaj czynności 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Opłata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poszukiwanie majątku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65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zapytanie ZUS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zapytanie US </a:t>
                      </a:r>
                      <a:endParaRPr lang="pl-PL" sz="11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50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zapytanie do elektr. KW</a:t>
                      </a:r>
                      <a:endParaRPr lang="pl-PL" sz="11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zapytanie o rachunki bank.</a:t>
                      </a:r>
                      <a:endParaRPr lang="pl-PL" sz="11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140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korespondencja</a:t>
                      </a:r>
                      <a:endParaRPr lang="pl-PL" sz="11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61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dojazd (np. 10 km)</a:t>
                      </a:r>
                      <a:endParaRPr lang="pl-PL" sz="11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 zł</a:t>
                      </a:r>
                      <a:endParaRPr lang="pl-PL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Suma: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386 zł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3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Koszty egzekucji – propozycje zmian: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784" y="1585429"/>
            <a:ext cx="8323106" cy="2604381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Zniesienie opłaty za poszukiwanie majątku dłużnika lub stworzenie precyzyjnego katalogu czynności stanowiących poszukiwanie.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Zniesienie lub znaczące ograniczenie wysokości opłat pobieranych przez ZUS i urzędy skarbowe.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Umożliwienie komornikom bezpłatnego odpytywania elektronicznych Ksiąg Wieczystych w zakresie nieruchomości dłużnika. </a:t>
            </a:r>
          </a:p>
          <a:p>
            <a:pPr algn="just"/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Upowszechnienie elektronicznej obsługi egzekucji, co ograniczy jej koszty, zwłaszcza koszty korespondencji.</a:t>
            </a:r>
          </a:p>
          <a:p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078" y="6129285"/>
            <a:ext cx="2133600" cy="365125"/>
          </a:xfrm>
        </p:spPr>
        <p:txBody>
          <a:bodyPr/>
          <a:lstStyle/>
          <a:p>
            <a:fld id="{C0E6DD53-08AF-DB48-B07E-274EFEA0C5E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230507"/>
            <a:ext cx="7566025" cy="1065212"/>
          </a:xfrm>
        </p:spPr>
        <p:txBody>
          <a:bodyPr/>
          <a:lstStyle/>
          <a:p>
            <a:pPr algn="ctr"/>
            <a:r>
              <a:rPr lang="pl-PL" sz="3200" b="1" dirty="0"/>
              <a:t>Czas trwania procedur sądowych i egzekucyjnych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92446" y="2212783"/>
            <a:ext cx="7772400" cy="201865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41109" y="1734745"/>
            <a:ext cx="2179529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Pozew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pl-PL" dirty="0" smtClean="0"/>
              <a:t>tytuł wykonawczy (orzeczenie + klauzula)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649919" y="1734745"/>
            <a:ext cx="2210113" cy="1058416"/>
          </a:xfrm>
          <a:prstGeom prst="rect">
            <a:avLst/>
          </a:prstGeom>
          <a:solidFill>
            <a:srgbClr val="008D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Ustalenia w Biurze Adresowym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012927" y="1740254"/>
            <a:ext cx="144016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ZUS / US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32232" y="1288198"/>
            <a:ext cx="4627800" cy="38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Postępowanie sądowe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004046" y="1304044"/>
            <a:ext cx="3717818" cy="38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Egzekucja komornicza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241110" y="2850754"/>
            <a:ext cx="2179529" cy="1138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/>
              <a:t>sąd „papierowy” </a:t>
            </a:r>
          </a:p>
          <a:p>
            <a:pPr algn="ctr"/>
            <a:r>
              <a:rPr lang="pl-PL" sz="1600" i="1" dirty="0" smtClean="0"/>
              <a:t>Śr. 173 dni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śr. 113 dni EPU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2649919" y="2853554"/>
            <a:ext cx="2204631" cy="1138451"/>
          </a:xfrm>
          <a:prstGeom prst="rect">
            <a:avLst/>
          </a:prstGeom>
          <a:solidFill>
            <a:srgbClr val="008D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>
                <a:solidFill>
                  <a:srgbClr val="FFC000"/>
                </a:solidFill>
              </a:rPr>
              <a:t>60-90 dni</a:t>
            </a:r>
          </a:p>
          <a:p>
            <a:pPr algn="ctr"/>
            <a:r>
              <a:rPr lang="pl-PL" sz="1500" dirty="0" smtClean="0"/>
              <a:t> (cała procedura min </a:t>
            </a:r>
            <a:r>
              <a:rPr lang="pl-PL" sz="1500" dirty="0" smtClean="0">
                <a:solidFill>
                  <a:srgbClr val="FFC000"/>
                </a:solidFill>
              </a:rPr>
              <a:t>60 dni</a:t>
            </a:r>
            <a:r>
              <a:rPr lang="pl-PL" sz="1500" dirty="0" smtClean="0"/>
              <a:t>)</a:t>
            </a:r>
            <a:endParaRPr lang="pl-PL" sz="1500" dirty="0"/>
          </a:p>
        </p:txBody>
      </p:sp>
      <p:sp>
        <p:nvSpPr>
          <p:cNvPr id="14" name="Prostokąt 13"/>
          <p:cNvSpPr/>
          <p:nvPr/>
        </p:nvSpPr>
        <p:spPr>
          <a:xfrm>
            <a:off x="5012927" y="2853554"/>
            <a:ext cx="1440160" cy="1138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>
                <a:solidFill>
                  <a:srgbClr val="FFC000"/>
                </a:solidFill>
              </a:rPr>
              <a:t>14 dni*</a:t>
            </a:r>
            <a:endParaRPr lang="pl-PL" sz="2000" b="1" i="1" dirty="0">
              <a:solidFill>
                <a:srgbClr val="FFC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535892" y="1736930"/>
            <a:ext cx="2185972" cy="106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Inne czynności egzekucyjne</a:t>
            </a:r>
            <a:endParaRPr lang="pl-PL" dirty="0"/>
          </a:p>
        </p:txBody>
      </p:sp>
      <p:sp>
        <p:nvSpPr>
          <p:cNvPr id="16" name="Strzałka w prawo 15"/>
          <p:cNvSpPr/>
          <p:nvPr/>
        </p:nvSpPr>
        <p:spPr>
          <a:xfrm>
            <a:off x="241109" y="4085469"/>
            <a:ext cx="4658817" cy="1056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Sąd „papierowy” – średnio </a:t>
            </a:r>
            <a:r>
              <a:rPr lang="pl-PL" sz="1400" b="1" i="1" dirty="0" smtClean="0"/>
              <a:t>173 dni</a:t>
            </a:r>
            <a:r>
              <a:rPr lang="pl-PL" sz="1400" b="1" dirty="0" smtClean="0"/>
              <a:t>/ EPU średnio 113 dni od złożenia pozwu do uzyskania tytułu wykonawczego</a:t>
            </a:r>
            <a:endParaRPr lang="pl-PL" sz="1400" b="1" dirty="0"/>
          </a:p>
        </p:txBody>
      </p:sp>
      <p:sp>
        <p:nvSpPr>
          <p:cNvPr id="17" name="Prostokąt 16"/>
          <p:cNvSpPr/>
          <p:nvPr/>
        </p:nvSpPr>
        <p:spPr>
          <a:xfrm>
            <a:off x="6525592" y="2854476"/>
            <a:ext cx="2185972" cy="1137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do 300 dni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8" name="Podtytuł 23"/>
          <p:cNvSpPr txBox="1">
            <a:spLocks/>
          </p:cNvSpPr>
          <p:nvPr/>
        </p:nvSpPr>
        <p:spPr>
          <a:xfrm>
            <a:off x="5049158" y="4085469"/>
            <a:ext cx="3700777" cy="1056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smtClean="0">
                <a:solidFill>
                  <a:schemeClr val="bg1"/>
                </a:solidFill>
              </a:rPr>
              <a:t>Wg wierzycieli 300 dni; </a:t>
            </a:r>
          </a:p>
          <a:p>
            <a:pPr algn="ctr"/>
            <a:r>
              <a:rPr lang="pl-PL" sz="1800" b="1" smtClean="0">
                <a:solidFill>
                  <a:schemeClr val="bg1"/>
                </a:solidFill>
              </a:rPr>
              <a:t>najlepsze kancelarie ok 200 dni</a:t>
            </a:r>
          </a:p>
          <a:p>
            <a:pPr algn="ctr"/>
            <a:r>
              <a:rPr lang="pl-PL" sz="1800" b="1" smtClean="0">
                <a:solidFill>
                  <a:schemeClr val="bg1"/>
                </a:solidFill>
              </a:rPr>
              <a:t>Wg Ministerstwa Sprawiedliwości od 190 do 460 dni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20" name="Strzałka w prawo 19"/>
          <p:cNvSpPr/>
          <p:nvPr/>
        </p:nvSpPr>
        <p:spPr>
          <a:xfrm>
            <a:off x="241110" y="5066669"/>
            <a:ext cx="8529080" cy="62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Minimum 313 dni do Maximum 503 dni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004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10959" y="2797976"/>
            <a:ext cx="5390522" cy="1484313"/>
          </a:xfrm>
        </p:spPr>
        <p:txBody>
          <a:bodyPr/>
          <a:lstStyle/>
          <a:p>
            <a:r>
              <a:rPr lang="pl-PL" sz="3600" b="1" dirty="0" smtClean="0">
                <a:solidFill>
                  <a:srgbClr val="111143"/>
                </a:solidFill>
              </a:rPr>
              <a:t>Dziękujemy za Uwagę.</a:t>
            </a:r>
            <a:endParaRPr lang="pl-PL" sz="3600" b="1" dirty="0">
              <a:solidFill>
                <a:srgbClr val="111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8427" y="248613"/>
            <a:ext cx="7904258" cy="1290476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Reforma Wymiaru Sprawiedliwości z perspektywy wierzyciela – zalety: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6696" y="1910359"/>
            <a:ext cx="7558087" cy="35859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    	E-sąd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    	Możliwość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wyboru komornika na terenie RP.</a:t>
            </a:r>
          </a:p>
          <a:p>
            <a:pPr>
              <a:lnSpc>
                <a:spcPct val="90000"/>
              </a:lnSpc>
              <a:defRPr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	Wzrost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liczby kancelarii komorniczych (2007r.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652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kancelarie, 	2014r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.1266 kancelarii).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pl-PL" sz="2000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just">
              <a:lnSpc>
                <a:spcPct val="90000"/>
              </a:lnSpc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-  	Wzrost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konkurencyjności na rynku usług komorniczych, zmiana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podejścia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części Komorników do prowadzenia egzekucji.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8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Główne obszary egzekucji komorniczej wymagające zmian: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8879" y="2184903"/>
            <a:ext cx="8323106" cy="2604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 	Usprawnienia organizacyjne i procesowe w zakresie funkcjonowania 	kancelarii komorniczych.</a:t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 	Zmiany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legislacyjne warunkujące podniesienie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	skuteczności 	egzekucji.</a:t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- 	Optymalizacja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kosztowa- finansowanie egzekucji.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3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511164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Usprawnienia organizacyjne i procesowe: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5608384"/>
              </p:ext>
            </p:extLst>
          </p:nvPr>
        </p:nvGraphicFramePr>
        <p:xfrm>
          <a:off x="251520" y="1267081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7419" y="73606"/>
            <a:ext cx="7566025" cy="1718979"/>
          </a:xfrm>
        </p:spPr>
        <p:txBody>
          <a:bodyPr/>
          <a:lstStyle/>
          <a:p>
            <a:pPr algn="ctr"/>
            <a:r>
              <a:rPr lang="pl-PL" sz="3000" b="1" dirty="0">
                <a:solidFill>
                  <a:schemeClr val="tx2">
                    <a:lumMod val="75000"/>
                  </a:schemeClr>
                </a:solidFill>
              </a:rPr>
              <a:t>Usprawnienia organizacyjne i procesowe w zakresie funkcjonowania kancelarii komorniczych: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3694" y="1470086"/>
            <a:ext cx="8323106" cy="2604381"/>
          </a:xfrm>
        </p:spPr>
        <p:txBody>
          <a:bodyPr/>
          <a:lstStyle/>
          <a:p>
            <a:pPr algn="just"/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Wykorzystanie w egzekucji rozwiązań elektronicznych na wzór tych stosowanych w ramach procedury EPU: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Elektroniczna wymiana korespondencji pomiędzy wierzycielem i komornikiem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Wprowadzenie obowiązku wymiany pism pomiędzy komornikami a sądami i organami administracji wyłącznie w formie elektronicznej, w tym docelowo stworzenie platformy lub kanałów komunikacji pomiędzy tymi organami oraz platformy spajającej większość kanałów pozyskiwania informacji przez komorników (jedna platforma do odpytywania CEPIK, ZUS, US, E-KW itd.).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Wprowadzenie obowiązku wymiany pism pomiędzy komornikami wyłącznie w formie elektronicznej.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Umożliwienie wprowadzenia w kancelariach pełnej digitalizacji akt postępowań egzekucyjnych, prowadzenie ich w formie elektronicznej, w tym rezygnacja z weryfikowania ręcznego i „papierowego” potwierdzenia tytułów wykonawczych z postępowań elektronicznych.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Elektroniczne archiwa - zdalny dostęp on-</a:t>
            </a:r>
            <a:r>
              <a:rPr lang="pl-PL" sz="1200" dirty="0" err="1">
                <a:solidFill>
                  <a:schemeClr val="tx2">
                    <a:lumMod val="75000"/>
                  </a:schemeClr>
                </a:solidFill>
              </a:rPr>
              <a:t>line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 do akt sprawy dla Wierzyciela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Bezpłatny dostęp do elektronicznych ksiąg wieczystych.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Umożliwienie komornikom składania wniosków do wydziałów komunikacji o toczącym się postępowaniu egzekucyjnym i zagrożeniu zajęciem (konieczność wpisu w dokumentach rejestrowych pojazdu, bez wymogu fizycznego zajęcia pojazdu).</a:t>
            </a:r>
          </a:p>
          <a:p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Usprawnienia 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organizacyjne i procesowe w zakresie funkcjonowania kancelarii komorniczych: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3694" y="1717141"/>
            <a:ext cx="8323106" cy="2604381"/>
          </a:xfrm>
        </p:spPr>
        <p:txBody>
          <a:bodyPr/>
          <a:lstStyle/>
          <a:p>
            <a:pPr algn="just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Likwidacja prawnych kontrowersji (wprost wskazanie na konieczność udzielania nieodpłatnych odpowiedzi przez wszystkie podmioty) związanych z pobieraniem lub próbą pobierania przez niektóre podmioty opłat za odpytania dotyczące składników majątku dłużnika (np. przez spółdzielnie mieszkaniowe) –  zmiana prawa eliminująca rozbieżność orzecznictwa w tym zakresie).</a:t>
            </a:r>
          </a:p>
          <a:p>
            <a:pPr algn="just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Zwiększenie funkcjonalności systemu EPU (usprawnienie wyszukiwania, filtrowania, segregowania spraw, a także poprawienie wyszukiwarki spraw, wyeliminowanie błędów przy masowym wysyłaniu adnotacji z programu Komornik SQL do EPU itp.).</a:t>
            </a:r>
          </a:p>
          <a:p>
            <a:pPr algn="just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Stabilna praca systemu EPU, w tym </a:t>
            </a:r>
            <a:r>
              <a:rPr lang="pl-PL" sz="1200" b="1" u="sng" dirty="0">
                <a:solidFill>
                  <a:schemeClr val="tx2">
                    <a:lumMod val="75000"/>
                  </a:schemeClr>
                </a:solidFill>
              </a:rPr>
              <a:t>wprowadzenie realnie działającego </a:t>
            </a:r>
            <a:r>
              <a:rPr lang="pl-PL" sz="1200" b="1" u="sng" dirty="0" err="1">
                <a:solidFill>
                  <a:schemeClr val="tx2">
                    <a:lumMod val="75000"/>
                  </a:schemeClr>
                </a:solidFill>
              </a:rPr>
              <a:t>help</a:t>
            </a:r>
            <a:r>
              <a:rPr lang="pl-PL" sz="1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200" b="1" u="sng" dirty="0" err="1">
                <a:solidFill>
                  <a:schemeClr val="tx2">
                    <a:lumMod val="75000"/>
                  </a:schemeClr>
                </a:solidFill>
              </a:rPr>
              <a:t>desku</a:t>
            </a:r>
            <a:r>
              <a:rPr lang="pl-PL" sz="1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(komórki organizacyjnej lub osób odpowiedzialnych za wsparcie techniczne dla użytkowników) oraz wyeliminowanie bardzo częstych błędów połączenia w trakcie pobierania/wysyłania danych do EPU.</a:t>
            </a:r>
          </a:p>
          <a:p>
            <a:pPr algn="just"/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Opisane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usprawnienia - w tym większe wykorzystanie nowoczesnych rozwiązań technologicznych poprawiających wydajność operacyjną i kosztową czynności egzekucyjnych </a:t>
            </a:r>
            <a:r>
              <a:rPr lang="pl-PL" sz="1200" b="1" dirty="0">
                <a:solidFill>
                  <a:srgbClr val="FF0000"/>
                </a:solidFill>
              </a:rPr>
              <a:t>wpłynie na obniżenie kosztów egzekucji zarówno po stronie komornika, wierzyciela jak i dłużnika oraz na szybkość egzekucji</a:t>
            </a:r>
            <a:r>
              <a:rPr lang="pl-PL" sz="1200" b="1" dirty="0"/>
              <a:t>.  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44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Podniesienie skuteczności egzekucji: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3694" y="1275973"/>
            <a:ext cx="8323106" cy="2604381"/>
          </a:xfrm>
        </p:spPr>
        <p:txBody>
          <a:bodyPr/>
          <a:lstStyle/>
          <a:p>
            <a:pPr marL="457200" indent="-457200" algn="just">
              <a:buFont typeface="Arial" charset="0"/>
              <a:buAutoNum type="arabicPeriod"/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Zmiana przepisów w zakresie egzekucji z minimalnego wynagrodzenia za pracę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(art. 87¹ kodeksu pracy)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 - poprzez dozwolenie potrąceń z kwoty minimalnego wynagrodzenia za pracę. </a:t>
            </a:r>
            <a:endParaRPr lang="pl-P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Zapewnienie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równych praw dla dłużnika i wierzyciela poprzez dozwolenie potrąceń z minimalnego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wynagrodzenia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nawet na poziomie 10% będzie stanowiło dla dłużników przesłankę nieuchronności w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zakresie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obowiązku spłaty zobowiązania, a jednocześnie może przyczynić się do bardziej świadomego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zaciągania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zobowiązań. Obecne regulacje stanowią poważną barierę w egzekwowaniu roszczeń, stwarzają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pole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do nadużyć i celowego działania na szkodę potencjalnych wierzycieli. (konsument ma możliwość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zaciągania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zobowiązań, ale wierzyciel nie może wyegzekwować zadłużenia jeśli zarabia on kwotę </a:t>
            </a:r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	minimalnego 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wynagrodzenia). </a:t>
            </a:r>
          </a:p>
          <a:p>
            <a:pPr marL="457200" indent="-457200" algn="just">
              <a:buFont typeface="Arial" charset="0"/>
              <a:buAutoNum type="arabicPeriod"/>
              <a:defRPr/>
            </a:pPr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Arial" charset="0"/>
              <a:buAutoNum type="arabicPeriod"/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Wyeliminowanie wskaźnika zaległości - art. 8.8 UKSE. Egzekucja jest rozciągnięta w czasie, wskaźnik zaległości szkodzi skuteczności egzekucji w perspektywie długookresowej. </a:t>
            </a:r>
          </a:p>
          <a:p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711" y="339148"/>
            <a:ext cx="7566025" cy="1065212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Podniesienie skuteczności egzekucji: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784" y="1404360"/>
            <a:ext cx="8323106" cy="2604381"/>
          </a:xfrm>
        </p:spPr>
        <p:txBody>
          <a:bodyPr/>
          <a:lstStyle/>
          <a:p>
            <a:pPr algn="just"/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Zmianę przepisów prawa bankowego w zakresie egzekucji ze środków na rachunku bankowym dłużnika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(obecnie obowiązuje ochrona środków na rachunku bankowym dłużnika do wysokości trzykrotności przeciętnego miesięcznego wynagrodzenia, projektowane zmiany w art. 54. Prawa bankowego, ochrona środków do wysokości minimalnego wynagrodzenia za pracę) . </a:t>
            </a:r>
          </a:p>
          <a:p>
            <a:pPr algn="just"/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Podniesienie bezpieczeństwa obrotu gospodarczego –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stworzenie rejestru bezskutecznych egzekucji i dłużników egzekwowalnych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, w efekcie wpłynie także na podniesienie skuteczności egzekucji (zmiana objęta założeniami do projektu nowelizacji ustawy o udostępnianiu informacji gospodarczych i wymianie danych gospodarczych).</a:t>
            </a:r>
          </a:p>
          <a:p>
            <a:pPr algn="just"/>
            <a:endParaRPr lang="pl-PL" sz="12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Zmiana przepisów w zakresie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egzekucji z wierzytelności przysługujących dłużnikom z Urzędów Skarbowych z tytułu nadpłaty podatku dochodowego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lvl="1" algn="just">
              <a:buClr>
                <a:schemeClr val="accent1"/>
              </a:buClr>
            </a:pPr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Art.. 902² k.p.c.(projekt)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Zajęcie wierzytelności z tytułu nadpłaty lub zwrotu podatku dochodowego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obejmie także wierzytelności przyszłe,</a:t>
            </a:r>
            <a:r>
              <a:rPr lang="pl-PL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wynikające z nadpłaty lub zwrotu podatku powstałych w roku kalendarzowym,  w którym dokonano zajęcia wierzytelności, która może być zajęta w toku egzekucji komorniczej. </a:t>
            </a:r>
          </a:p>
          <a:p>
            <a:endParaRPr lang="pl-PL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DD53-08AF-DB48-B07E-274EFEA0C5E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0978" y="85231"/>
            <a:ext cx="7566025" cy="1065212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Finansowanie egzekucji – podstawowe założenia: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2437" y="1551161"/>
            <a:ext cx="8323106" cy="2604381"/>
          </a:xfrm>
        </p:spPr>
        <p:txBody>
          <a:bodyPr/>
          <a:lstStyle/>
          <a:p>
            <a:pPr algn="just"/>
            <a:r>
              <a:rPr lang="pl-PL" sz="1400" b="1" dirty="0">
                <a:solidFill>
                  <a:schemeClr val="tx2">
                    <a:lumMod val="75000"/>
                  </a:schemeClr>
                </a:solidFill>
              </a:rPr>
              <a:t>Egzekucja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 w całości finansowana z opłat egzekucyjnych, pobieranych od dłużników, za skutecznie prowadzoną egzekucję – dodatkowe działanie mobilizujące dłużników do dobrowolnej szybkiej spłaty należności na wczesnych etapach postępowania. </a:t>
            </a:r>
          </a:p>
          <a:p>
            <a:pPr algn="just"/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Minimalizacja opłat stałych, stałej taksy od czynności czy opłat stosunkowych od wniosku egzekucyjnego – stosowanie tego rodzaju opłat obniża motywację komorników do podejmowania jak najskuteczniejszych czynności egzekucyjnych, stanowiąc jednocześnie barierę kosztową zniechęcającą wierzycieli do podejmowania egzekucji. Stosowanie opłat stałych powinno być wyjątkiem, a nie zasadą, np. w przypadku eksmisji, gdzie rzeczywiście służy uproszczeniu rozliczenia.</a:t>
            </a:r>
          </a:p>
          <a:p>
            <a:pPr algn="just"/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Maksymalnie uproszczony i ujednolicony sposób naliczania opłat egzekucyjnych. </a:t>
            </a:r>
          </a:p>
          <a:p>
            <a:pPr algn="just"/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Wynagrodzenie komorników ustalone na racjonalnym poziomie, jednak pozwalającym na pokrywanie kosztów prowadzonej działalności - Trybunał Konstytucyjny w orzeczeniu z dnia 24-02-2003r., zwrócił uwagę, że komornik prowadzi na własny koszt egzekucję i powinien czerpać dochód ze skutecznie przeprowadzanych postępowań.</a:t>
            </a:r>
          </a:p>
          <a:p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6033701" y="529986"/>
            <a:ext cx="2851842" cy="124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1200" b="1" u="sng" dirty="0">
                <a:solidFill>
                  <a:srgbClr val="008DD0"/>
                </a:solidFill>
              </a:rPr>
              <a:t>Egzekucja</a:t>
            </a:r>
            <a:r>
              <a:rPr lang="pl-PL" sz="1200" dirty="0">
                <a:solidFill>
                  <a:srgbClr val="008DD0"/>
                </a:solidFill>
              </a:rPr>
              <a:t> służy wykonaniu wyroku na rzecz wierzyciela, a nie osiągnięciu dochodu przez komornika czy skarb państwa (szczególnie kosztem wierzyciela). </a:t>
            </a:r>
            <a:r>
              <a:rPr lang="pl-PL" sz="1200" dirty="0" smtClean="0">
                <a:solidFill>
                  <a:srgbClr val="00B0F0"/>
                </a:solidFill>
              </a:rPr>
              <a:t/>
            </a:r>
            <a:br>
              <a:rPr lang="pl-PL" sz="1200" dirty="0" smtClean="0">
                <a:solidFill>
                  <a:srgbClr val="00B0F0"/>
                </a:solidFill>
              </a:rPr>
            </a:br>
            <a:endParaRPr lang="pl-PL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1619</Words>
  <Application>Microsoft Office PowerPoint</Application>
  <PresentationFormat>Pokaz na ekranie (4:3)</PresentationFormat>
  <Paragraphs>164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2015-01-15T14:41:09Z</dcterms:created>
  <dcterms:modified xsi:type="dcterms:W3CDTF">2015-01-19T10:03:10Z</dcterms:modified>
</cp:coreProperties>
</file>