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26"/>
  </p:notesMasterIdLst>
  <p:handoutMasterIdLst>
    <p:handoutMasterId r:id="rId27"/>
  </p:handoutMasterIdLst>
  <p:sldIdLst>
    <p:sldId id="1520" r:id="rId5"/>
    <p:sldId id="1518" r:id="rId6"/>
    <p:sldId id="1580" r:id="rId7"/>
    <p:sldId id="1576" r:id="rId8"/>
    <p:sldId id="1573" r:id="rId9"/>
    <p:sldId id="1581" r:id="rId10"/>
    <p:sldId id="1582" r:id="rId11"/>
    <p:sldId id="1583" r:id="rId12"/>
    <p:sldId id="1584" r:id="rId13"/>
    <p:sldId id="1595" r:id="rId14"/>
    <p:sldId id="1585" r:id="rId15"/>
    <p:sldId id="1541" r:id="rId16"/>
    <p:sldId id="1591" r:id="rId17"/>
    <p:sldId id="1590" r:id="rId18"/>
    <p:sldId id="1592" r:id="rId19"/>
    <p:sldId id="1593" r:id="rId20"/>
    <p:sldId id="1594" r:id="rId21"/>
    <p:sldId id="1586" r:id="rId22"/>
    <p:sldId id="1587" r:id="rId23"/>
    <p:sldId id="1588" r:id="rId24"/>
    <p:sldId id="155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61EE2-6B7D-4C6A-AB3D-30EDB639DCB8}" v="7" dt="2025-10-20T11:40:35.211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98"/>
  </p:normalViewPr>
  <p:slideViewPr>
    <p:cSldViewPr snapToGrid="0">
      <p:cViewPr varScale="1">
        <p:scale>
          <a:sx n="83" d="100"/>
          <a:sy n="83" d="100"/>
        </p:scale>
        <p:origin x="62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43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z Agata" userId="a28e7d5f-1101-412d-9994-05cdc9d05e3a" providerId="ADAL" clId="{2E161EE2-6B7D-4C6A-AB3D-30EDB639DCB8}"/>
    <pc:docChg chg="custSel modSld modMainMaster">
      <pc:chgData name="Godz Agata" userId="a28e7d5f-1101-412d-9994-05cdc9d05e3a" providerId="ADAL" clId="{2E161EE2-6B7D-4C6A-AB3D-30EDB639DCB8}" dt="2025-10-17T06:40:23.770" v="6"/>
      <pc:docMkLst>
        <pc:docMk/>
      </pc:docMkLst>
      <pc:sldChg chg="addSp delSp modSp mod">
        <pc:chgData name="Godz Agata" userId="a28e7d5f-1101-412d-9994-05cdc9d05e3a" providerId="ADAL" clId="{2E161EE2-6B7D-4C6A-AB3D-30EDB639DCB8}" dt="2025-10-17T06:40:23.770" v="6"/>
        <pc:sldMkLst>
          <pc:docMk/>
          <pc:sldMk cId="2035567466" sldId="1561"/>
        </pc:sldMkLst>
        <pc:picChg chg="add mod">
          <ac:chgData name="Godz Agata" userId="a28e7d5f-1101-412d-9994-05cdc9d05e3a" providerId="ADAL" clId="{2E161EE2-6B7D-4C6A-AB3D-30EDB639DCB8}" dt="2025-10-17T06:40:23.770" v="6"/>
          <ac:picMkLst>
            <pc:docMk/>
            <pc:sldMk cId="2035567466" sldId="1561"/>
            <ac:picMk id="8" creationId="{77F7258D-B94E-FE76-87AD-35053F2BE066}"/>
          </ac:picMkLst>
        </pc:picChg>
      </pc:sldChg>
      <pc:sldMasterChg chg="addSp delSp modSp mod modSldLayout">
        <pc:chgData name="Godz Agata" userId="a28e7d5f-1101-412d-9994-05cdc9d05e3a" providerId="ADAL" clId="{2E161EE2-6B7D-4C6A-AB3D-30EDB639DCB8}" dt="2025-10-17T06:40:16.704" v="4"/>
        <pc:sldMasterMkLst>
          <pc:docMk/>
          <pc:sldMasterMk cId="3754265272" sldId="2147483770"/>
        </pc:sldMasterMkLst>
        <pc:picChg chg="add mod">
          <ac:chgData name="Godz Agata" userId="a28e7d5f-1101-412d-9994-05cdc9d05e3a" providerId="ADAL" clId="{2E161EE2-6B7D-4C6A-AB3D-30EDB639DCB8}" dt="2025-10-17T06:40:16.704" v="4"/>
          <ac:picMkLst>
            <pc:docMk/>
            <pc:sldMasterMk cId="3754265272" sldId="2147483770"/>
            <ac:picMk id="9" creationId="{9A023DF2-AA6E-3C82-3349-3C050D0B9A36}"/>
          </ac:picMkLst>
        </pc:picChg>
        <pc:sldLayoutChg chg="addSp delSp modSp mod">
          <pc:chgData name="Godz Agata" userId="a28e7d5f-1101-412d-9994-05cdc9d05e3a" providerId="ADAL" clId="{2E161EE2-6B7D-4C6A-AB3D-30EDB639DCB8}" dt="2025-10-17T06:40:06.827" v="2" actId="1076"/>
          <pc:sldLayoutMkLst>
            <pc:docMk/>
            <pc:sldMasterMk cId="3754265272" sldId="2147483770"/>
            <pc:sldLayoutMk cId="3379534623" sldId="2147483813"/>
          </pc:sldLayoutMkLst>
          <pc:picChg chg="add mod">
            <ac:chgData name="Godz Agata" userId="a28e7d5f-1101-412d-9994-05cdc9d05e3a" providerId="ADAL" clId="{2E161EE2-6B7D-4C6A-AB3D-30EDB639DCB8}" dt="2025-10-17T06:40:06.827" v="2" actId="1076"/>
            <ac:picMkLst>
              <pc:docMk/>
              <pc:sldMasterMk cId="3754265272" sldId="2147483770"/>
              <pc:sldLayoutMk cId="3379534623" sldId="2147483813"/>
              <ac:picMk id="6" creationId="{31770E0B-DFCA-3909-84B1-6376F7CD1B06}"/>
            </ac:picMkLst>
          </pc:picChg>
        </pc:sldLayoutChg>
      </pc:sldMasterChg>
    </pc:docChg>
  </pc:docChgLst>
  <pc:docChgLst>
    <pc:chgData name="Godz Agata" userId="a28e7d5f-1101-412d-9994-05cdc9d05e3a" providerId="ADAL" clId="{7302760C-29D1-40EA-8CDF-EEC9B1F206A5}"/>
    <pc:docChg chg="undo custSel modSld modMainMaster">
      <pc:chgData name="Godz Agata" userId="a28e7d5f-1101-412d-9994-05cdc9d05e3a" providerId="ADAL" clId="{7302760C-29D1-40EA-8CDF-EEC9B1F206A5}" dt="2025-10-20T11:40:35.211" v="11"/>
      <pc:docMkLst>
        <pc:docMk/>
      </pc:docMkLst>
      <pc:sldChg chg="addSp delSp modSp mod">
        <pc:chgData name="Godz Agata" userId="a28e7d5f-1101-412d-9994-05cdc9d05e3a" providerId="ADAL" clId="{7302760C-29D1-40EA-8CDF-EEC9B1F206A5}" dt="2025-10-20T11:39:36.906" v="8" actId="1076"/>
        <pc:sldMkLst>
          <pc:docMk/>
          <pc:sldMk cId="2759999973" sldId="1518"/>
        </pc:sldMkLst>
        <pc:spChg chg="add del mod">
          <ac:chgData name="Godz Agata" userId="a28e7d5f-1101-412d-9994-05cdc9d05e3a" providerId="ADAL" clId="{7302760C-29D1-40EA-8CDF-EEC9B1F206A5}" dt="2025-10-20T11:39:36.906" v="8" actId="1076"/>
          <ac:spMkLst>
            <pc:docMk/>
            <pc:sldMk cId="2759999973" sldId="1518"/>
            <ac:spMk id="2" creationId="{D186C03F-2ADF-2910-9471-1936C7AFD44F}"/>
          </ac:spMkLst>
        </pc:spChg>
        <pc:picChg chg="del">
          <ac:chgData name="Godz Agata" userId="a28e7d5f-1101-412d-9994-05cdc9d05e3a" providerId="ADAL" clId="{7302760C-29D1-40EA-8CDF-EEC9B1F206A5}" dt="2025-10-20T11:39:25.924" v="0" actId="478"/>
          <ac:picMkLst>
            <pc:docMk/>
            <pc:sldMk cId="2759999973" sldId="1518"/>
            <ac:picMk id="4" creationId="{D084239A-F6B1-8C77-18CE-35308AD0F5E3}"/>
          </ac:picMkLst>
        </pc:picChg>
        <pc:picChg chg="add mod">
          <ac:chgData name="Godz Agata" userId="a28e7d5f-1101-412d-9994-05cdc9d05e3a" providerId="ADAL" clId="{7302760C-29D1-40EA-8CDF-EEC9B1F206A5}" dt="2025-10-20T11:39:29.450" v="2"/>
          <ac:picMkLst>
            <pc:docMk/>
            <pc:sldMk cId="2759999973" sldId="1518"/>
            <ac:picMk id="6" creationId="{AFCBF688-3ED1-2889-83FD-5427CD1F21C0}"/>
          </ac:picMkLst>
        </pc:picChg>
        <pc:picChg chg="add mod">
          <ac:chgData name="Godz Agata" userId="a28e7d5f-1101-412d-9994-05cdc9d05e3a" providerId="ADAL" clId="{7302760C-29D1-40EA-8CDF-EEC9B1F206A5}" dt="2025-10-20T11:39:36.462" v="7" actId="1076"/>
          <ac:picMkLst>
            <pc:docMk/>
            <pc:sldMk cId="2759999973" sldId="1518"/>
            <ac:picMk id="7" creationId="{BC73A59E-8CDF-2156-83AA-C0C78630EB57}"/>
          </ac:picMkLst>
        </pc:picChg>
      </pc:sldChg>
      <pc:sldChg chg="addSp delSp modSp mod">
        <pc:chgData name="Godz Agata" userId="a28e7d5f-1101-412d-9994-05cdc9d05e3a" providerId="ADAL" clId="{7302760C-29D1-40EA-8CDF-EEC9B1F206A5}" dt="2025-10-20T11:40:35.211" v="11"/>
        <pc:sldMkLst>
          <pc:docMk/>
          <pc:sldMk cId="2741694754" sldId="1567"/>
        </pc:sldMkLst>
        <pc:picChg chg="del">
          <ac:chgData name="Godz Agata" userId="a28e7d5f-1101-412d-9994-05cdc9d05e3a" providerId="ADAL" clId="{7302760C-29D1-40EA-8CDF-EEC9B1F206A5}" dt="2025-10-20T11:40:34.239" v="10" actId="478"/>
          <ac:picMkLst>
            <pc:docMk/>
            <pc:sldMk cId="2741694754" sldId="1567"/>
            <ac:picMk id="4" creationId="{7E64F97C-9DF0-CBF3-FDF4-467E5160F13E}"/>
          </ac:picMkLst>
        </pc:picChg>
        <pc:picChg chg="add mod">
          <ac:chgData name="Godz Agata" userId="a28e7d5f-1101-412d-9994-05cdc9d05e3a" providerId="ADAL" clId="{7302760C-29D1-40EA-8CDF-EEC9B1F206A5}" dt="2025-10-20T11:40:35.211" v="11"/>
          <ac:picMkLst>
            <pc:docMk/>
            <pc:sldMk cId="2741694754" sldId="1567"/>
            <ac:picMk id="5" creationId="{70DC2E89-3065-20C9-B58F-0ED15250C612}"/>
          </ac:picMkLst>
        </pc:picChg>
      </pc:sldChg>
      <pc:sldMasterChg chg="modSp mod">
        <pc:chgData name="Godz Agata" userId="a28e7d5f-1101-412d-9994-05cdc9d05e3a" providerId="ADAL" clId="{7302760C-29D1-40EA-8CDF-EEC9B1F206A5}" dt="2025-10-20T11:39:52.687" v="9" actId="12788"/>
        <pc:sldMasterMkLst>
          <pc:docMk/>
          <pc:sldMasterMk cId="3754265272" sldId="2147483770"/>
        </pc:sldMasterMkLst>
        <pc:picChg chg="mod">
          <ac:chgData name="Godz Agata" userId="a28e7d5f-1101-412d-9994-05cdc9d05e3a" providerId="ADAL" clId="{7302760C-29D1-40EA-8CDF-EEC9B1F206A5}" dt="2025-10-20T11:39:52.687" v="9" actId="12788"/>
          <ac:picMkLst>
            <pc:docMk/>
            <pc:sldMasterMk cId="3754265272" sldId="2147483770"/>
            <ac:picMk id="9" creationId="{9A023DF2-AA6E-3C82-3349-3C050D0B9A36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6/23/2026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6/23/2026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07E37-B505-095D-9546-2279889CC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DE2EF7D-4B6C-CDA5-B6B0-FE95E23DE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461A336-D675-B736-9D4B-B20EBEEA06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889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0952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07E37-B505-095D-9546-2279889CC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DE2EF7D-4B6C-CDA5-B6B0-FE95E23DE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461A336-D675-B736-9D4B-B20EBEEA06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759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07E37-B505-095D-9546-2279889CC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DE2EF7D-4B6C-CDA5-B6B0-FE95E23DE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461A336-D675-B736-9D4B-B20EBEEA06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826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B7AEFB8-6E49-EE03-C048-46375D5DE591}"/>
              </a:ext>
            </a:extLst>
          </p:cNvPr>
          <p:cNvSpPr txBox="1"/>
          <p:nvPr userDrawn="1"/>
        </p:nvSpPr>
        <p:spPr>
          <a:xfrm>
            <a:off x="-833377" y="3510987"/>
            <a:ext cx="6161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0479" tIns="30479" rIns="30479" bIns="30479" numCol="1" spcCol="38100" rtlCol="0" anchor="t">
            <a:spAutoFit/>
          </a:bodyPr>
          <a:lstStyle/>
          <a:p>
            <a:pPr marL="0" marR="0" indent="0" algn="l" defTabSz="6096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ource Sans Pro Semibold" panose="020B0503030403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1370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96DAC541-7B7A-43D3-8B79-37D633B846F1}">
                <asvg:svgBlip xmlns=""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  <p:sldLayoutId id="2147483914" r:id="rId6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7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arodowyFunduszOchronySrodowiskaiGospodarkiWodnej" TargetMode="External"/><Relationship Id="rId13" Type="http://schemas.openxmlformats.org/officeDocument/2006/relationships/image" Target="../media/image117.svg"/><Relationship Id="rId3" Type="http://schemas.openxmlformats.org/officeDocument/2006/relationships/image" Target="../media/image35.jpeg"/><Relationship Id="rId7" Type="http://schemas.openxmlformats.org/officeDocument/2006/relationships/image" Target="../media/image113.svg"/><Relationship Id="rId12" Type="http://schemas.openxmlformats.org/officeDocument/2006/relationships/image" Target="../media/image38.png"/><Relationship Id="rId2" Type="http://schemas.openxmlformats.org/officeDocument/2006/relationships/hyperlink" Target="https://www.gov.pl/web/nfosigw/spotkanie-z-wykonawcami-podsumowujace-pierwszy-kwartal-wdrazania-nowej-odslony-programu-czyste-powietrze" TargetMode="External"/><Relationship Id="rId1" Type="http://schemas.openxmlformats.org/officeDocument/2006/relationships/slideLayout" Target="../slideLayouts/slideLayout1.xml"/><Relationship Id="rId11" Type="http://schemas.openxmlformats.org/officeDocument/2006/relationships/hyperlink" Target="https://www.linkedin.com/company/18824772/admin/page-posts/published/" TargetMode="External"/><Relationship Id="rId5" Type="http://schemas.openxmlformats.org/officeDocument/2006/relationships/image" Target="../media/image36.png"/><Relationship Id="rId10" Type="http://schemas.openxmlformats.org/officeDocument/2006/relationships/image" Target="../media/image115.svg"/><Relationship Id="rId4" Type="http://schemas.openxmlformats.org/officeDocument/2006/relationships/hyperlink" Target="https://x.com/NFOSiGW" TargetMode="External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7.sv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3" y="1154545"/>
            <a:ext cx="6675120" cy="2401454"/>
          </a:xfrm>
        </p:spPr>
        <p:txBody>
          <a:bodyPr anchor="t">
            <a:normAutofit/>
          </a:bodyPr>
          <a:lstStyle/>
          <a:p>
            <a:pPr algn="ctr" fontAlgn="base">
              <a:spcBef>
                <a:spcPts val="0"/>
              </a:spcBef>
            </a:pPr>
            <a:r>
              <a:rPr lang="pl-PL" sz="2800" dirty="0">
                <a:ea typeface="+mn-ea"/>
                <a:cs typeface="Open Sans" panose="020B0606030504020204"/>
              </a:rPr>
              <a:t>Kwalifikowalność wydatków w projektach </a:t>
            </a:r>
            <a:r>
              <a:rPr lang="pl-PL" sz="2800" dirty="0" err="1" smtClean="0">
                <a:ea typeface="+mn-ea"/>
                <a:cs typeface="Open Sans" panose="020B0606030504020204"/>
              </a:rPr>
              <a:t>FEnIKS</a:t>
            </a:r>
            <a:r>
              <a:rPr lang="pl-PL" sz="2800" dirty="0" smtClean="0">
                <a:ea typeface="+mn-ea"/>
                <a:cs typeface="Open Sans" panose="020B0606030504020204"/>
              </a:rPr>
              <a:t> oraz najczęściej spotykane błędy we wnioskach o płatność</a:t>
            </a:r>
            <a:endParaRPr lang="pl-PL" sz="2800" dirty="0">
              <a:effectLst/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A8D9FA2-302E-0315-171F-48BC54215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027055"/>
            <a:ext cx="6675120" cy="1366981"/>
          </a:xfrm>
        </p:spPr>
        <p:txBody>
          <a:bodyPr anchor="b">
            <a:normAutofit/>
          </a:bodyPr>
          <a:lstStyle/>
          <a:p>
            <a:pPr algn="ctr" fontAlgn="base">
              <a:lnSpc>
                <a:spcPts val="3000"/>
              </a:lnSpc>
              <a:spcBef>
                <a:spcPts val="0"/>
              </a:spcBef>
            </a:pPr>
            <a:r>
              <a:rPr lang="pl-PL" dirty="0" smtClean="0">
                <a:cs typeface="Open Sans" panose="020B0606030504020204"/>
              </a:rPr>
              <a:t>Sylwia </a:t>
            </a:r>
            <a:r>
              <a:rPr lang="pl-PL" dirty="0">
                <a:cs typeface="Open Sans" panose="020B0606030504020204"/>
              </a:rPr>
              <a:t>Mróz</a:t>
            </a:r>
            <a:endParaRPr lang="pl-PL" dirty="0"/>
          </a:p>
          <a:p>
            <a:pPr algn="ctr" fontAlgn="base">
              <a:lnSpc>
                <a:spcPts val="3000"/>
              </a:lnSpc>
              <a:spcBef>
                <a:spcPts val="0"/>
              </a:spcBef>
            </a:pPr>
            <a:r>
              <a:rPr lang="pl-PL" dirty="0" smtClean="0">
                <a:cs typeface="Open Sans" panose="020B0606030504020204"/>
              </a:rPr>
              <a:t>24.06.2026</a:t>
            </a:r>
            <a:endParaRPr lang="pl-PL" dirty="0"/>
          </a:p>
          <a:p>
            <a:endParaRPr lang="en-US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87673E7-DB21-A4EB-411B-95D3C28D98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obrazu 11" descr="Obraz zawierający ziemia, drzewo, roślina, gałąź&#10;&#10;Zawartość wygenerowana przez AI może być niepoprawna.">
            <a:extLst>
              <a:ext uri="{FF2B5EF4-FFF2-40B4-BE49-F238E27FC236}">
                <a16:creationId xmlns:a16="http://schemas.microsoft.com/office/drawing/2014/main" id="{6AFC8CE4-1C30-8C59-4DD1-CA5E6B19FF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4BF0E5-584F-EB76-9323-998E38E5A2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5715000"/>
            <a:ext cx="43021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208551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208551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FBF7298-E643-24F4-CFAA-5BF0B7A1CA2E}"/>
              </a:ext>
            </a:extLst>
          </p:cNvPr>
          <p:cNvSpPr txBox="1">
            <a:spLocks/>
          </p:cNvSpPr>
          <p:nvPr/>
        </p:nvSpPr>
        <p:spPr>
          <a:xfrm>
            <a:off x="1443657" y="1833279"/>
            <a:ext cx="5956887" cy="149037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0479" tIns="45720" rIns="30479" bIns="45720" anchor="t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+mn-ea"/>
                <a:cs typeface="Calibri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+mn-ea"/>
                <a:cs typeface="Calibri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pl-PL" sz="8500" b="1" i="0" u="none" strike="noStrike" kern="100" cap="none" spc="0" normalizeH="0" baseline="0" noProof="0" dirty="0">
              <a:ln>
                <a:noFill/>
              </a:ln>
              <a:solidFill>
                <a:srgbClr val="208551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FBF7298-E643-24F4-CFAA-5BF0B7A1CA2E}"/>
              </a:ext>
            </a:extLst>
          </p:cNvPr>
          <p:cNvSpPr txBox="1">
            <a:spLocks/>
          </p:cNvSpPr>
          <p:nvPr/>
        </p:nvSpPr>
        <p:spPr>
          <a:xfrm>
            <a:off x="1443657" y="1777861"/>
            <a:ext cx="5956887" cy="149037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0479" tIns="45720" rIns="30479" bIns="45720" anchor="t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+mn-ea"/>
                <a:cs typeface="Calibri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+mn-ea"/>
                <a:cs typeface="Calibri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pl-PL" sz="8500" b="1" i="0" u="none" strike="noStrike" kern="100" cap="none" spc="0" normalizeH="0" baseline="0" noProof="0" dirty="0">
              <a:ln>
                <a:noFill/>
              </a:ln>
              <a:solidFill>
                <a:srgbClr val="208551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CFBF7298-E643-24F4-CFAA-5BF0B7A1CA2E}"/>
              </a:ext>
            </a:extLst>
          </p:cNvPr>
          <p:cNvSpPr txBox="1">
            <a:spLocks/>
          </p:cNvSpPr>
          <p:nvPr/>
        </p:nvSpPr>
        <p:spPr>
          <a:xfrm>
            <a:off x="1443657" y="1833279"/>
            <a:ext cx="5956887" cy="149037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0479" tIns="45720" rIns="30479" bIns="45720" anchor="t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+mn-ea"/>
                <a:cs typeface="Calibri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+mn-ea"/>
                <a:cs typeface="Calibri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pl-PL" sz="8500" b="1" i="0" u="none" strike="noStrike" kern="100" cap="none" spc="0" normalizeH="0" baseline="0" noProof="0" dirty="0">
              <a:ln>
                <a:noFill/>
              </a:ln>
              <a:solidFill>
                <a:srgbClr val="208551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C1E19BD-5A90-6858-1019-900A42DDAC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35919" y="1045746"/>
            <a:ext cx="4512601" cy="422101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pl-PL" altLang="pl-PL" dirty="0">
                <a:latin typeface="+mj-lt"/>
              </a:rPr>
              <a:t>Częstym błędem/nieprawidłowością jest brak </a:t>
            </a:r>
            <a:r>
              <a:rPr lang="pl-PL" altLang="pl-PL" dirty="0" smtClean="0">
                <a:latin typeface="+mj-lt"/>
              </a:rPr>
              <a:t>wskazania </a:t>
            </a:r>
            <a:r>
              <a:rPr lang="pl-PL" altLang="pl-PL" u="sng" dirty="0" smtClean="0">
                <a:latin typeface="+mj-lt"/>
              </a:rPr>
              <a:t>procentu </a:t>
            </a:r>
            <a:r>
              <a:rPr lang="pl-PL" altLang="pl-PL" u="sng" dirty="0">
                <a:latin typeface="+mj-lt"/>
              </a:rPr>
              <a:t>zaangażowania w </a:t>
            </a:r>
            <a:r>
              <a:rPr lang="pl-PL" altLang="pl-PL" u="sng" dirty="0" smtClean="0">
                <a:latin typeface="+mj-lt"/>
              </a:rPr>
              <a:t>projekt</a:t>
            </a:r>
            <a:r>
              <a:rPr lang="pl-PL" altLang="pl-PL" dirty="0" smtClean="0">
                <a:latin typeface="+mj-lt"/>
              </a:rPr>
              <a:t>, np.:</a:t>
            </a:r>
            <a:endParaRPr lang="pl-PL" altLang="pl-PL" dirty="0">
              <a:latin typeface="+mj-lt"/>
            </a:endParaRPr>
          </a:p>
          <a:p>
            <a:pPr algn="just">
              <a:defRPr/>
            </a:pPr>
            <a:endParaRPr lang="pl-PL" altLang="pl-PL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altLang="pl-PL" dirty="0" smtClean="0">
                <a:latin typeface="+mj-lt"/>
              </a:rPr>
              <a:t>przenośnych </a:t>
            </a:r>
            <a:r>
              <a:rPr lang="pl-PL" altLang="pl-PL" dirty="0">
                <a:latin typeface="+mj-lt"/>
              </a:rPr>
              <a:t>środków trwałych stanowiących część wydatków </a:t>
            </a:r>
            <a:r>
              <a:rPr lang="pl-PL" altLang="pl-PL" dirty="0" smtClean="0">
                <a:latin typeface="+mj-lt"/>
              </a:rPr>
              <a:t>inwestycyjnych,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altLang="pl-PL" dirty="0">
                <a:latin typeface="+mj-lt"/>
              </a:rPr>
              <a:t>z</a:t>
            </a:r>
            <a:r>
              <a:rPr lang="pl-PL" altLang="pl-PL" dirty="0" smtClean="0">
                <a:latin typeface="+mj-lt"/>
              </a:rPr>
              <a:t>akupionego gruntu,</a:t>
            </a:r>
            <a:endParaRPr lang="pl-PL" altLang="pl-PL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altLang="pl-PL" dirty="0">
                <a:latin typeface="+mj-lt"/>
              </a:rPr>
              <a:t>wynagrodzenia </a:t>
            </a:r>
            <a:r>
              <a:rPr lang="pl-PL" altLang="pl-PL" dirty="0" smtClean="0">
                <a:latin typeface="+mj-lt"/>
              </a:rPr>
              <a:t>pracowników.</a:t>
            </a:r>
            <a:endParaRPr lang="pl-PL" alt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2315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8C468ED-D49C-65B0-631A-0871209A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357313" y="1256145"/>
            <a:ext cx="9477375" cy="4507346"/>
          </a:xfrm>
        </p:spPr>
        <p:txBody>
          <a:bodyPr>
            <a:normAutofit/>
          </a:bodyPr>
          <a:lstStyle/>
          <a:p>
            <a:pPr marL="0" lvl="1" algn="just">
              <a:spcBef>
                <a:spcPts val="1100"/>
              </a:spcBef>
              <a:buClr>
                <a:schemeClr val="accent1"/>
              </a:buClr>
              <a:defRPr/>
            </a:pPr>
            <a:r>
              <a:rPr lang="pl-PL" sz="1800" kern="100" dirty="0">
                <a:ea typeface="Open Sans" panose="020B0606030504020204" pitchFamily="34" charset="0"/>
                <a:cs typeface="Open Sans" panose="020B0606030504020204" pitchFamily="34" charset="0"/>
              </a:rPr>
              <a:t>Niezbędne jest posiadanie przez beneficjenta należytej dokumentacji, będącej podstawą do poniesienia wydatku, potwierdzającej wykonanie i odbiór poszczególnych prac lub etapów prac. Dokumenty te należy załączyć do wniosku o płatność:</a:t>
            </a:r>
          </a:p>
          <a:p>
            <a:pPr marL="285750" lvl="1" indent="-285750" algn="just">
              <a:spcBef>
                <a:spcPts val="1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pl-PL" sz="1800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 algn="just">
              <a:spcBef>
                <a:spcPts val="1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l-PL" sz="1800" kern="100" dirty="0">
                <a:ea typeface="Open Sans" panose="020B0606030504020204" pitchFamily="34" charset="0"/>
                <a:cs typeface="Open Sans" panose="020B0606030504020204" pitchFamily="34" charset="0"/>
              </a:rPr>
              <a:t>w przypadku kontraktów/umów na roboty budowlane należy załączyć: dokumenty potwierdzające wykonanie zakresu prac przedstawionych do rozliczenia, np. protokół odbioru częściowego robót, przejściowe świadectwo płatności,</a:t>
            </a:r>
          </a:p>
          <a:p>
            <a:pPr marL="285750" lvl="1" indent="-285750" algn="just">
              <a:spcBef>
                <a:spcPts val="1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l-PL" sz="1800" kern="100" dirty="0">
                <a:ea typeface="Open Sans" panose="020B0606030504020204" pitchFamily="34" charset="0"/>
                <a:cs typeface="Open Sans" panose="020B0606030504020204" pitchFamily="34" charset="0"/>
              </a:rPr>
              <a:t>w przypadku kontraktów/umów na dostawy: dokumenty potwierdzające, że zakres rzeczowy dostawy został zrealizowany, np. protokół odbioru zakupionego sprzętu, dokument OT,</a:t>
            </a:r>
          </a:p>
          <a:p>
            <a:pPr marL="285750" lvl="1" indent="-285750" algn="just">
              <a:spcBef>
                <a:spcPts val="11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pl-PL" sz="1800" kern="100" dirty="0">
                <a:ea typeface="Open Sans" panose="020B0606030504020204" pitchFamily="34" charset="0"/>
                <a:cs typeface="Open Sans" panose="020B0606030504020204" pitchFamily="34" charset="0"/>
              </a:rPr>
              <a:t>w przypadku kontraktów/umów na usługi: dokumenty potwierdzające zakres wykonanej usługi, np. protokół odbioru prac, informację o zatwierdzeniu raportu.</a:t>
            </a:r>
          </a:p>
          <a:p>
            <a:endParaRPr lang="pl-PL" dirty="0"/>
          </a:p>
          <a:p>
            <a:endParaRPr lang="en-US" sz="13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186C03F-2ADF-2910-9471-1936C7AFD44F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BC73A59E-8CDF-2156-83AA-C0C78630E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2003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1E19BD-5A90-6858-1019-900A42DDAC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655783"/>
            <a:ext cx="4512601" cy="4830618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pl-PL" dirty="0">
                <a:latin typeface="+mj-lt"/>
                <a:cs typeface="Arial" pitchFamily="34" charset="0"/>
              </a:rPr>
              <a:t>Wszystkie wydatki muszą być przyporządkowane do właściwej kategorii.</a:t>
            </a:r>
          </a:p>
          <a:p>
            <a:pPr algn="ctr">
              <a:defRPr/>
            </a:pPr>
            <a:endParaRPr lang="pl-PL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pl-PL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pl-PL" dirty="0">
                <a:latin typeface="+mj-lt"/>
                <a:cs typeface="Arial" pitchFamily="34" charset="0"/>
              </a:rPr>
              <a:t>Kategorie wydatków są wskazane w Załączniku nr 7 do Umowy o dofinansowanie, tj. Opisie Projektu,  i tylko w ich ramach można kwalifikować wydatki w projekcie.</a:t>
            </a:r>
          </a:p>
          <a:p>
            <a:pPr algn="ctr">
              <a:defRPr/>
            </a:pPr>
            <a:endParaRPr lang="pl-PL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pl-PL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pl-PL" dirty="0">
                <a:latin typeface="+mj-lt"/>
                <a:cs typeface="Arial" pitchFamily="34" charset="0"/>
              </a:rPr>
              <a:t>Kategoria wskazana w opisie do faktury ma być spójna z kategorią wynikającą z Opisu Projektu oraz kategorią wybraną w </a:t>
            </a:r>
            <a:r>
              <a:rPr lang="pl-PL" dirty="0" smtClean="0">
                <a:latin typeface="+mj-lt"/>
                <a:cs typeface="Arial" pitchFamily="34" charset="0"/>
              </a:rPr>
              <a:t>SL2021</a:t>
            </a:r>
            <a:r>
              <a:rPr lang="pl-PL" dirty="0">
                <a:latin typeface="+mj-lt"/>
                <a:cs typeface="Arial" pitchFamily="34" charset="0"/>
              </a:rPr>
              <a:t>.</a:t>
            </a:r>
          </a:p>
        </p:txBody>
      </p:sp>
      <p:pic>
        <p:nvPicPr>
          <p:cNvPr id="8" name="Symbol zastępczy obrazu 7" descr="Obraz zawierający natura, na wolnym powietrzu, Liść, ziemia&#10;&#10;Zawartość wygenerowana przez AI może być niepoprawna.">
            <a:extLst>
              <a:ext uri="{FF2B5EF4-FFF2-40B4-BE49-F238E27FC236}">
                <a16:creationId xmlns:a16="http://schemas.microsoft.com/office/drawing/2014/main" id="{D1A50ACF-ED9A-EC13-D52F-AE99D9E6A2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697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9C6C0-5D80-2389-B8CF-10F5C3E18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C22C47A-F318-E013-2238-6040FD71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89" y="1080922"/>
            <a:ext cx="10756969" cy="549534"/>
          </a:xfrm>
        </p:spPr>
        <p:txBody>
          <a:bodyPr>
            <a:normAutofit/>
          </a:bodyPr>
          <a:lstStyle/>
          <a:p>
            <a:r>
              <a:rPr lang="pl-PL" b="0" dirty="0" err="1" smtClean="0">
                <a:ea typeface="Calibri"/>
                <a:cs typeface="Calibri"/>
              </a:rPr>
              <a:t>WybranA</a:t>
            </a:r>
            <a:r>
              <a:rPr lang="pl-PL" b="0" dirty="0" smtClean="0">
                <a:ea typeface="Calibri"/>
                <a:cs typeface="Calibri"/>
              </a:rPr>
              <a:t> </a:t>
            </a:r>
            <a:r>
              <a:rPr lang="pl-PL" b="0" dirty="0" err="1" smtClean="0">
                <a:ea typeface="Calibri"/>
                <a:cs typeface="Calibri"/>
              </a:rPr>
              <a:t>kategoriA</a:t>
            </a:r>
            <a:r>
              <a:rPr lang="pl-PL" b="0" dirty="0" smtClean="0">
                <a:ea typeface="Calibri"/>
                <a:cs typeface="Calibri"/>
              </a:rPr>
              <a:t>:</a:t>
            </a:r>
            <a:endParaRPr lang="pl-PL" b="0" dirty="0">
              <a:ea typeface="Calibri"/>
              <a:cs typeface="Calibri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E87B1A-54BB-EA1C-42DC-3D6A5870B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689" y="2041236"/>
            <a:ext cx="10346092" cy="1432579"/>
          </a:xfrm>
        </p:spPr>
        <p:txBody>
          <a:bodyPr anchor="t">
            <a:noAutofit/>
          </a:bodyPr>
          <a:lstStyle/>
          <a:p>
            <a:r>
              <a:rPr lang="pl-PL" altLang="pl-PL" sz="3200" b="1" dirty="0" smtClean="0">
                <a:cs typeface="Arial" pitchFamily="34" charset="0"/>
              </a:rPr>
              <a:t>PERSONEL PROJEKTU</a:t>
            </a:r>
            <a:endParaRPr lang="pl-PL" altLang="pl-PL" sz="3200" b="1" dirty="0">
              <a:cs typeface="Arial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69179F0-67BB-5562-6A13-7A8429E6A2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690" y="3260436"/>
            <a:ext cx="9901383" cy="2447637"/>
          </a:xfrm>
        </p:spPr>
        <p:txBody>
          <a:bodyPr anchor="t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altLang="pl-PL" dirty="0">
                <a:latin typeface="+mj-lt"/>
              </a:rPr>
              <a:t>Wydatki na wynagrodzenie personelu są kwalifikowane pod warunkiem, że ich wysokość odpowiada stawkom faktycznie stosowanym u beneficjenta poza projektami współfinansowanymi z </a:t>
            </a:r>
            <a:r>
              <a:rPr lang="pl-PL" altLang="pl-PL" dirty="0" err="1" smtClean="0">
                <a:latin typeface="+mj-lt"/>
              </a:rPr>
              <a:t>FEnIKS</a:t>
            </a:r>
            <a:r>
              <a:rPr lang="pl-PL" altLang="pl-PL" dirty="0" smtClean="0">
                <a:latin typeface="+mj-lt"/>
              </a:rPr>
              <a:t>/FEPW </a:t>
            </a:r>
            <a:r>
              <a:rPr lang="pl-PL" altLang="pl-PL" dirty="0">
                <a:latin typeface="+mj-lt"/>
              </a:rPr>
              <a:t>na analogicznych stanowiskach lub na stanowiskach wymagających analogicznych kwalifikacji; są ponoszone zgodnie z przepisami krajowymi </a:t>
            </a:r>
            <a:r>
              <a:rPr lang="pl-PL" altLang="pl-PL" dirty="0" smtClean="0">
                <a:latin typeface="+mj-lt"/>
              </a:rPr>
              <a:t>(Kodeksem </a:t>
            </a:r>
            <a:r>
              <a:rPr lang="pl-PL" altLang="pl-PL" dirty="0">
                <a:latin typeface="+mj-lt"/>
              </a:rPr>
              <a:t>pracy) oraz przepisami danej jednostki organizacyjnej (porozumieniami, regulaminami, statutami) oraz łączne zaangażowanie </a:t>
            </a:r>
            <a:r>
              <a:rPr lang="pl-PL" altLang="pl-PL" dirty="0" smtClean="0">
                <a:latin typeface="+mj-lt"/>
              </a:rPr>
              <a:t>osoby, której wynagrodzenie podlega refundacji, </a:t>
            </a:r>
            <a:r>
              <a:rPr lang="pl-PL" altLang="pl-PL" dirty="0">
                <a:latin typeface="+mj-lt"/>
              </a:rPr>
              <a:t>nie przekracza 276 godzin miesięcznej pracy przy realizacji projektów finansowanych z funduszy </a:t>
            </a:r>
            <a:r>
              <a:rPr lang="pl-PL" altLang="pl-PL" dirty="0" smtClean="0">
                <a:latin typeface="+mj-lt"/>
              </a:rPr>
              <a:t>unijnych, działań </a:t>
            </a:r>
            <a:r>
              <a:rPr lang="pl-PL" altLang="pl-PL" dirty="0">
                <a:latin typeface="+mj-lt"/>
              </a:rPr>
              <a:t>finansowanych </a:t>
            </a:r>
            <a:br>
              <a:rPr lang="pl-PL" altLang="pl-PL" dirty="0">
                <a:latin typeface="+mj-lt"/>
              </a:rPr>
            </a:br>
            <a:r>
              <a:rPr lang="pl-PL" altLang="pl-PL" dirty="0">
                <a:latin typeface="+mj-lt"/>
              </a:rPr>
              <a:t>z innych </a:t>
            </a:r>
            <a:r>
              <a:rPr lang="pl-PL" altLang="pl-PL" dirty="0" smtClean="0">
                <a:latin typeface="+mj-lt"/>
              </a:rPr>
              <a:t>źródeł</a:t>
            </a:r>
            <a:r>
              <a:rPr lang="pl-PL" altLang="pl-PL" dirty="0">
                <a:latin typeface="+mj-lt"/>
              </a:rPr>
              <a:t> </a:t>
            </a:r>
            <a:r>
              <a:rPr lang="pl-PL" altLang="pl-PL" dirty="0" smtClean="0">
                <a:latin typeface="+mj-lt"/>
              </a:rPr>
              <a:t>oraz </a:t>
            </a:r>
            <a:r>
              <a:rPr lang="pl-PL" altLang="pl-PL" dirty="0">
                <a:latin typeface="+mj-lt"/>
              </a:rPr>
              <a:t>środków własnych beneficjenta.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DB6F8D7-F8C5-6B8D-FD20-6919190D5F25}"/>
              </a:ext>
            </a:extLst>
          </p:cNvPr>
          <p:cNvSpPr txBox="1">
            <a:spLocks/>
          </p:cNvSpPr>
          <p:nvPr/>
        </p:nvSpPr>
        <p:spPr>
          <a:xfrm>
            <a:off x="2515589" y="4959418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EFD16B8-4F43-9890-C79E-C18C3D29A5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8066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9C6C0-5D80-2389-B8CF-10F5C3E18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E87B1A-54BB-EA1C-42DC-3D6A5870B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1551709"/>
            <a:ext cx="10187709" cy="4248727"/>
          </a:xfrm>
        </p:spPr>
        <p:txBody>
          <a:bodyPr anchor="t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altLang="pl-PL" dirty="0">
                <a:latin typeface="+mj-lt"/>
              </a:rPr>
              <a:t>W opisie stanowiska lub zakresie obowiązków powinien być określony zakres zadań związanych z projektem, które pracownik będzie wykonywał – jest to jeden z podstawowych warunków kwalifikowalności wynagrodzeń.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altLang="pl-PL" dirty="0">
                <a:latin typeface="+mj-lt"/>
              </a:rPr>
              <a:t>Pracownicy, których wynagrodzenia podlegają refundacji, muszą być wymienieni w </a:t>
            </a:r>
            <a:r>
              <a:rPr lang="pl-PL" altLang="pl-PL" dirty="0" smtClean="0">
                <a:latin typeface="+mj-lt"/>
              </a:rPr>
              <a:t>bloku Baza </a:t>
            </a:r>
            <a:r>
              <a:rPr lang="pl-PL" altLang="pl-PL" dirty="0">
                <a:latin typeface="+mj-lt"/>
              </a:rPr>
              <a:t>personelu </a:t>
            </a:r>
            <a:r>
              <a:rPr lang="pl-PL" altLang="pl-PL" dirty="0" smtClean="0">
                <a:latin typeface="+mj-lt"/>
              </a:rPr>
              <a:t>w SL2021.</a:t>
            </a:r>
            <a:endParaRPr lang="pl-PL" altLang="pl-PL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altLang="pl-PL" dirty="0">
                <a:latin typeface="+mj-lt"/>
              </a:rPr>
              <a:t>W przypadku kwalifikacji nagród lub premii, zasady ich przyznawania muszą obejmować wszystkich pracowników instytucji, czyli muszą być takie same dla personelu zaangażowanego w realizację projektu, jak i dla pozostałych pracowników beneficjenta, oraz zasady te muszą być wprowadzone w danej instytucji co najmniej 6 miesięcy przed złożeniem wniosku o dofinansowanie.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DB6F8D7-F8C5-6B8D-FD20-6919190D5F25}"/>
              </a:ext>
            </a:extLst>
          </p:cNvPr>
          <p:cNvSpPr txBox="1">
            <a:spLocks/>
          </p:cNvSpPr>
          <p:nvPr/>
        </p:nvSpPr>
        <p:spPr>
          <a:xfrm>
            <a:off x="2515589" y="4959418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EFD16B8-4F43-9890-C79E-C18C3D29A5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6522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9C6C0-5D80-2389-B8CF-10F5C3E18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E87B1A-54BB-EA1C-42DC-3D6A5870B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1302327"/>
            <a:ext cx="10187709" cy="4498109"/>
          </a:xfrm>
        </p:spPr>
        <p:txBody>
          <a:bodyPr anchor="t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+mj-lt"/>
              </a:rPr>
              <a:t>W</a:t>
            </a:r>
            <a:r>
              <a:rPr lang="pl-PL" dirty="0" smtClean="0">
                <a:latin typeface="+mj-lt"/>
              </a:rPr>
              <a:t>ynagrodzenia są kwalifikowane w kwocie brutto</a:t>
            </a:r>
            <a:r>
              <a:rPr lang="pl-PL" dirty="0">
                <a:latin typeface="+mj-lt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endParaRPr lang="pl-PL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+mj-lt"/>
              </a:rPr>
              <a:t>K</a:t>
            </a:r>
            <a:r>
              <a:rPr lang="pl-PL" dirty="0" smtClean="0">
                <a:latin typeface="+mj-lt"/>
              </a:rPr>
              <a:t>walifikowane </a:t>
            </a:r>
            <a:r>
              <a:rPr lang="pl-PL" dirty="0">
                <a:latin typeface="+mj-lt"/>
              </a:rPr>
              <a:t>mogą </a:t>
            </a:r>
            <a:r>
              <a:rPr lang="pl-PL" dirty="0" smtClean="0">
                <a:latin typeface="+mj-lt"/>
              </a:rPr>
              <a:t>być: dodatkowe </a:t>
            </a:r>
            <a:r>
              <a:rPr lang="pl-PL" dirty="0">
                <a:latin typeface="+mj-lt"/>
              </a:rPr>
              <a:t>wynagrodzenie </a:t>
            </a:r>
            <a:r>
              <a:rPr lang="pl-PL" dirty="0" smtClean="0">
                <a:latin typeface="+mj-lt"/>
              </a:rPr>
              <a:t>roczne (tzw</a:t>
            </a:r>
            <a:r>
              <a:rPr lang="pl-PL" dirty="0">
                <a:latin typeface="+mj-lt"/>
              </a:rPr>
              <a:t>. </a:t>
            </a:r>
            <a:r>
              <a:rPr lang="pl-PL" dirty="0" smtClean="0">
                <a:latin typeface="+mj-lt"/>
              </a:rPr>
              <a:t>trzynastka) </a:t>
            </a:r>
            <a:r>
              <a:rPr lang="pl-PL" dirty="0">
                <a:latin typeface="+mj-lt"/>
              </a:rPr>
              <a:t>– kwota kwalifikowana </a:t>
            </a:r>
            <a:r>
              <a:rPr lang="pl-PL" u="sng" dirty="0">
                <a:latin typeface="+mj-lt"/>
              </a:rPr>
              <a:t>musi odpowiadać </a:t>
            </a:r>
            <a:r>
              <a:rPr lang="pl-PL" u="sng" dirty="0" smtClean="0">
                <a:latin typeface="+mj-lt"/>
              </a:rPr>
              <a:t>proporcji</a:t>
            </a:r>
            <a:r>
              <a:rPr lang="pl-PL" dirty="0" smtClean="0">
                <a:latin typeface="+mj-lt"/>
              </a:rPr>
              <a:t> zaangażowania w projekt, zarówno pod względem terminowym, jak i pod względem poziomu zaangażowania w projekt w danym terminie.</a:t>
            </a:r>
            <a:endParaRPr lang="pl-PL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endParaRPr lang="pl-PL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+mj-lt"/>
              </a:rPr>
              <a:t>Niekwalifikowane są m. in.: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latin typeface="+mj-lt"/>
              </a:rPr>
              <a:t>nagrody </a:t>
            </a:r>
            <a:r>
              <a:rPr lang="pl-PL" dirty="0">
                <a:latin typeface="+mj-lt"/>
              </a:rPr>
              <a:t>jubileuszowe i odprawy pracownicze,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latin typeface="+mj-lt"/>
              </a:rPr>
              <a:t>świadczenia </a:t>
            </a:r>
            <a:r>
              <a:rPr lang="pl-PL" dirty="0">
                <a:latin typeface="+mj-lt"/>
              </a:rPr>
              <a:t>realizowane ze środków ZFŚS dla personelu projektu,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latin typeface="+mj-lt"/>
              </a:rPr>
              <a:t>koszty </a:t>
            </a:r>
            <a:r>
              <a:rPr lang="pl-PL" dirty="0">
                <a:latin typeface="+mj-lt"/>
              </a:rPr>
              <a:t>składek i opłat fakultatywnych niewymaganych obowiązującymi przepisami.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DB6F8D7-F8C5-6B8D-FD20-6919190D5F25}"/>
              </a:ext>
            </a:extLst>
          </p:cNvPr>
          <p:cNvSpPr txBox="1">
            <a:spLocks/>
          </p:cNvSpPr>
          <p:nvPr/>
        </p:nvSpPr>
        <p:spPr>
          <a:xfrm>
            <a:off x="2515589" y="4959418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EFD16B8-4F43-9890-C79E-C18C3D29A5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3766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9C6C0-5D80-2389-B8CF-10F5C3E18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E87B1A-54BB-EA1C-42DC-3D6A5870B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1348509"/>
            <a:ext cx="10187709" cy="4451927"/>
          </a:xfrm>
        </p:spPr>
        <p:txBody>
          <a:bodyPr anchor="t">
            <a:noAutofit/>
          </a:bodyPr>
          <a:lstStyle/>
          <a:p>
            <a:pPr algn="just">
              <a:defRPr/>
            </a:pPr>
            <a:r>
              <a:rPr lang="pl-PL" altLang="pl-PL" dirty="0">
                <a:latin typeface="+mj-lt"/>
              </a:rPr>
              <a:t>Przy kwalifikowaniu wydatków związanych z zatrudnieniem pracowników beneficjenta do najczęściej popełnianych uchybień należy</a:t>
            </a:r>
            <a:r>
              <a:rPr lang="pl-PL" altLang="pl-PL" dirty="0" smtClean="0">
                <a:latin typeface="+mj-lt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endParaRPr lang="pl-PL" altLang="pl-PL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altLang="pl-PL" dirty="0"/>
              <a:t>brak dokumentów wskazujących na wykonywanie obowiązków związanych z realizacją </a:t>
            </a:r>
            <a:r>
              <a:rPr lang="pl-PL" altLang="pl-PL" dirty="0" smtClean="0"/>
              <a:t>projektu,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altLang="pl-PL" dirty="0"/>
              <a:t>brak wydzielenia części niekwalifikowanej nagród </a:t>
            </a:r>
            <a:r>
              <a:rPr lang="pl-PL" altLang="pl-PL" dirty="0" smtClean="0"/>
              <a:t>rocznych,</a:t>
            </a:r>
            <a:endParaRPr lang="pl-PL" altLang="pl-PL" dirty="0"/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altLang="pl-PL" dirty="0" smtClean="0">
                <a:latin typeface="+mj-lt"/>
              </a:rPr>
              <a:t>brak </a:t>
            </a:r>
            <a:r>
              <a:rPr lang="pl-PL" altLang="pl-PL" dirty="0">
                <a:latin typeface="+mj-lt"/>
              </a:rPr>
              <a:t>kompletu wyciągów bankowych, zwłaszcza na potrącenia od wynagrodzeń, np. dodatkowe ubezpieczenia, spłaty pożyczek, wierzytelności komornicze (</a:t>
            </a:r>
            <a:r>
              <a:rPr lang="pl-PL" altLang="pl-PL" u="sng" dirty="0">
                <a:latin typeface="+mj-lt"/>
              </a:rPr>
              <a:t>kwalifikowane są tylko wydatki faktycznie poniesione</a:t>
            </a:r>
            <a:r>
              <a:rPr lang="pl-PL" altLang="pl-PL" dirty="0">
                <a:latin typeface="+mj-lt"/>
              </a:rPr>
              <a:t> – oznacza to konieczność załączenia wyciągu bankowego</a:t>
            </a:r>
            <a:r>
              <a:rPr lang="pl-PL" altLang="pl-PL" dirty="0" smtClean="0">
                <a:latin typeface="+mj-lt"/>
              </a:rPr>
              <a:t>),</a:t>
            </a:r>
            <a:endParaRPr lang="pl-PL" altLang="pl-PL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altLang="pl-PL" dirty="0">
                <a:latin typeface="+mj-lt"/>
              </a:rPr>
              <a:t>brak jednoznacznego wskazania płatnika wynagrodzenia za czas choroby pracownika (świadczenia z ZUS są niekwalifikowane</a:t>
            </a:r>
            <a:r>
              <a:rPr lang="pl-PL" altLang="pl-PL" dirty="0" smtClean="0">
                <a:latin typeface="+mj-lt"/>
              </a:rPr>
              <a:t>),</a:t>
            </a:r>
            <a:endParaRPr lang="pl-PL" altLang="pl-PL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altLang="pl-PL" dirty="0" smtClean="0"/>
              <a:t>brak </a:t>
            </a:r>
            <a:r>
              <a:rPr lang="pl-PL" altLang="pl-PL" dirty="0"/>
              <a:t>uzupełnienia danych w Bazie personelu </a:t>
            </a:r>
            <a:r>
              <a:rPr lang="pl-PL" altLang="pl-PL" dirty="0" smtClean="0"/>
              <a:t>SL2021.</a:t>
            </a:r>
            <a:endParaRPr lang="pl-PL" altLang="pl-PL" dirty="0">
              <a:latin typeface="+mj-lt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DB6F8D7-F8C5-6B8D-FD20-6919190D5F25}"/>
              </a:ext>
            </a:extLst>
          </p:cNvPr>
          <p:cNvSpPr txBox="1">
            <a:spLocks/>
          </p:cNvSpPr>
          <p:nvPr/>
        </p:nvSpPr>
        <p:spPr>
          <a:xfrm>
            <a:off x="2515589" y="4959418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EFD16B8-4F43-9890-C79E-C18C3D29A5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6009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>
            <a:extLst>
              <a:ext uri="{FF2B5EF4-FFF2-40B4-BE49-F238E27FC236}">
                <a16:creationId xmlns:a16="http://schemas.microsoft.com/office/drawing/2014/main" id="{1EA424D6-5135-35E2-E6E2-3FBC7D4D6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3999345"/>
            <a:ext cx="10478450" cy="13208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pl-PL" sz="3200" b="1" dirty="0" smtClean="0"/>
              <a:t>WYNAGRODZENIA SĄ ROZLICZANE/REFUNDOWANE TYLKO W RAMACH KOSZTÓW BEZPOŚREDNICH!</a:t>
            </a:r>
          </a:p>
          <a:p>
            <a:pPr algn="ctr"/>
            <a:endParaRPr lang="pl-PL" sz="3200" b="1" dirty="0" smtClean="0"/>
          </a:p>
          <a:p>
            <a:pPr algn="ctr"/>
            <a:r>
              <a:rPr lang="pl-PL" sz="3200" dirty="0" smtClean="0"/>
              <a:t>DOTYCZĄ PRACOWNIKÓW ZAJMUJĄCYCH SIĘ GŁÓWNYMI CELAMI PROJEKTU</a:t>
            </a:r>
            <a:endParaRPr lang="pl-PL" sz="3200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A836202-BF07-0D8C-D22B-73F87E6F86B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141268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B53DD-1737-465F-19AE-C9A6B852A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slajdu 5">
            <a:extLst>
              <a:ext uri="{FF2B5EF4-FFF2-40B4-BE49-F238E27FC236}">
                <a16:creationId xmlns:a16="http://schemas.microsoft.com/office/drawing/2014/main" id="{64B65504-8262-FCB7-B5AF-F8641CFC539F}"/>
              </a:ext>
            </a:extLst>
          </p:cNvPr>
          <p:cNvSpPr txBox="1">
            <a:spLocks/>
          </p:cNvSpPr>
          <p:nvPr/>
        </p:nvSpPr>
        <p:spPr>
          <a:xfrm>
            <a:off x="775641" y="1666433"/>
            <a:ext cx="4415196" cy="9177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sz="2800" cap="all" spc="50" dirty="0" smtClean="0">
                <a:solidFill>
                  <a:srgbClr val="FFFFFF"/>
                </a:solidFill>
                <a:latin typeface="Source Sans 3"/>
                <a:cs typeface="Poppins" pitchFamily="2" charset="77"/>
              </a:rPr>
              <a:t>KOSZTY pośrednie</a:t>
            </a:r>
            <a:endParaRPr kumimoji="0" lang="en-US" sz="2800" b="1" i="0" u="none" strike="noStrike" kern="1200" cap="all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" pitchFamily="2" charset="77"/>
              <a:sym typeface="Calibri"/>
            </a:endParaRPr>
          </a:p>
        </p:txBody>
      </p:sp>
      <p:pic>
        <p:nvPicPr>
          <p:cNvPr id="23" name="Symbol zastępczy obrazu 22">
            <a:extLst>
              <a:ext uri="{FF2B5EF4-FFF2-40B4-BE49-F238E27FC236}">
                <a16:creationId xmlns:a16="http://schemas.microsoft.com/office/drawing/2014/main" id="{DA618590-10EB-0B74-B3F8-836E30A313A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BF32E47E-CFA1-3F64-06A3-5677716AF8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20550" y="6654800"/>
            <a:ext cx="171450" cy="184150"/>
          </a:xfrm>
        </p:spPr>
        <p:txBody>
          <a:bodyPr wrap="none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208551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208551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8904BC7-2033-0AA8-DF2C-C8026B3B0995}"/>
              </a:ext>
            </a:extLst>
          </p:cNvPr>
          <p:cNvSpPr txBox="1">
            <a:spLocks/>
          </p:cNvSpPr>
          <p:nvPr/>
        </p:nvSpPr>
        <p:spPr>
          <a:xfrm>
            <a:off x="7149009" y="1582840"/>
            <a:ext cx="4257962" cy="14778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pl-PL" altLang="pl-PL" dirty="0">
                <a:latin typeface="+mj-lt"/>
              </a:rPr>
              <a:t>Zgodnie z </a:t>
            </a:r>
            <a:r>
              <a:rPr lang="pl-PL" altLang="pl-PL" dirty="0" err="1">
                <a:latin typeface="+mj-lt"/>
              </a:rPr>
              <a:t>SzOP</a:t>
            </a:r>
            <a:r>
              <a:rPr lang="pl-PL" altLang="pl-PL" dirty="0">
                <a:latin typeface="+mj-lt"/>
              </a:rPr>
              <a:t>, wytycznymi dot. kwalifikowania wydatków, regulaminem wyboru projektów i umową o dofinansowanie koszty pośrednie są kwalifikowane.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F90EA1C9-F8B0-C932-614A-260FA40536F8}"/>
              </a:ext>
            </a:extLst>
          </p:cNvPr>
          <p:cNvSpPr txBox="1">
            <a:spLocks/>
          </p:cNvSpPr>
          <p:nvPr/>
        </p:nvSpPr>
        <p:spPr>
          <a:xfrm>
            <a:off x="6675438" y="2584170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C6744F23-36A8-7590-250F-591409EB9951}"/>
              </a:ext>
            </a:extLst>
          </p:cNvPr>
          <p:cNvSpPr txBox="1">
            <a:spLocks/>
          </p:cNvSpPr>
          <p:nvPr/>
        </p:nvSpPr>
        <p:spPr>
          <a:xfrm>
            <a:off x="9277990" y="2453994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C02334C-6BC5-44B9-02CA-339A94B6F929}"/>
              </a:ext>
            </a:extLst>
          </p:cNvPr>
          <p:cNvSpPr txBox="1">
            <a:spLocks/>
          </p:cNvSpPr>
          <p:nvPr/>
        </p:nvSpPr>
        <p:spPr>
          <a:xfrm>
            <a:off x="9277990" y="2584170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4DC9E3B2-3530-457A-74B6-784226ABC26B}"/>
              </a:ext>
            </a:extLst>
          </p:cNvPr>
          <p:cNvSpPr txBox="1">
            <a:spLocks/>
          </p:cNvSpPr>
          <p:nvPr/>
        </p:nvSpPr>
        <p:spPr>
          <a:xfrm>
            <a:off x="9204959" y="5086063"/>
            <a:ext cx="2431261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9EF7C2A4-E8D2-B21D-B0AC-551A61EE03CF}"/>
              </a:ext>
            </a:extLst>
          </p:cNvPr>
          <p:cNvSpPr txBox="1">
            <a:spLocks/>
          </p:cNvSpPr>
          <p:nvPr/>
        </p:nvSpPr>
        <p:spPr>
          <a:xfrm>
            <a:off x="6674874" y="5109865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79A7497-0054-6D85-751B-90F87991E5A7}"/>
              </a:ext>
            </a:extLst>
          </p:cNvPr>
          <p:cNvSpPr txBox="1">
            <a:spLocks/>
          </p:cNvSpPr>
          <p:nvPr/>
        </p:nvSpPr>
        <p:spPr>
          <a:xfrm>
            <a:off x="6674874" y="5216239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D49FA5FF-EDF2-B4EF-BB20-3043FFE15A64}"/>
              </a:ext>
            </a:extLst>
          </p:cNvPr>
          <p:cNvSpPr txBox="1">
            <a:spLocks/>
          </p:cNvSpPr>
          <p:nvPr/>
        </p:nvSpPr>
        <p:spPr>
          <a:xfrm>
            <a:off x="1457832" y="5109865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37562E55-ABDD-ACD1-DD19-C452CD4E5A43}"/>
              </a:ext>
            </a:extLst>
          </p:cNvPr>
          <p:cNvSpPr txBox="1">
            <a:spLocks/>
          </p:cNvSpPr>
          <p:nvPr/>
        </p:nvSpPr>
        <p:spPr>
          <a:xfrm>
            <a:off x="4066353" y="5216239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26" name="Symbol zastępczy tekstu 7">
            <a:extLst>
              <a:ext uri="{FF2B5EF4-FFF2-40B4-BE49-F238E27FC236}">
                <a16:creationId xmlns:a16="http://schemas.microsoft.com/office/drawing/2014/main" id="{A17A774B-546B-E4E5-2D2E-8420C080363F}"/>
              </a:ext>
            </a:extLst>
          </p:cNvPr>
          <p:cNvSpPr txBox="1">
            <a:spLocks/>
          </p:cNvSpPr>
          <p:nvPr/>
        </p:nvSpPr>
        <p:spPr>
          <a:xfrm>
            <a:off x="4066353" y="2472056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91ADE097-A03D-2B37-52FA-005F969229D2}"/>
              </a:ext>
            </a:extLst>
          </p:cNvPr>
          <p:cNvSpPr/>
          <p:nvPr/>
        </p:nvSpPr>
        <p:spPr>
          <a:xfrm>
            <a:off x="8255794" y="3743727"/>
            <a:ext cx="3104932" cy="1389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dirty="0">
                <a:solidFill>
                  <a:schemeClr val="bg1"/>
                </a:solidFill>
                <a:latin typeface="+mj-lt"/>
                <a:cs typeface="Arial" pitchFamily="34" charset="0"/>
              </a:rPr>
              <a:t>Katalog kosztów pośrednich stanowi Załącznik nr 16 do Umowy o </a:t>
            </a:r>
            <a:r>
              <a:rPr lang="pl-P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dofinansowanie.</a:t>
            </a:r>
            <a:endParaRPr lang="pl-PL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Symbol zastępczy tekstu 7">
            <a:extLst>
              <a:ext uri="{FF2B5EF4-FFF2-40B4-BE49-F238E27FC236}">
                <a16:creationId xmlns:a16="http://schemas.microsoft.com/office/drawing/2014/main" id="{E23CBE62-46A7-99C8-204D-C682FC189B6C}"/>
              </a:ext>
            </a:extLst>
          </p:cNvPr>
          <p:cNvSpPr txBox="1">
            <a:spLocks/>
          </p:cNvSpPr>
          <p:nvPr/>
        </p:nvSpPr>
        <p:spPr>
          <a:xfrm>
            <a:off x="775640" y="3611532"/>
            <a:ext cx="5920508" cy="1741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l-PL" sz="1600" b="0" dirty="0">
                <a:latin typeface="+mj-lt"/>
                <a:cs typeface="Arial" pitchFamily="34" charset="0"/>
              </a:rPr>
              <a:t>Koszty pośrednie są  rozliczane stawką ryczałtową, co oznacza, że </a:t>
            </a:r>
            <a:r>
              <a:rPr lang="pl-PL" sz="1600" b="0" u="sng" dirty="0">
                <a:latin typeface="+mj-lt"/>
                <a:cs typeface="Arial" pitchFamily="34" charset="0"/>
              </a:rPr>
              <a:t>nie załączamy </a:t>
            </a:r>
            <a:r>
              <a:rPr lang="pl-PL" sz="1600" b="0" dirty="0">
                <a:latin typeface="+mj-lt"/>
                <a:cs typeface="Arial" pitchFamily="34" charset="0"/>
              </a:rPr>
              <a:t>do wniosku o płatność dokumentów potwierdzających ich poniesienie (są tzw. uproszczone metody rozliczania). </a:t>
            </a:r>
          </a:p>
          <a:p>
            <a:pPr algn="l">
              <a:defRPr/>
            </a:pPr>
            <a:r>
              <a:rPr lang="pl-PL" sz="1600" b="0" dirty="0">
                <a:latin typeface="+mj-lt"/>
                <a:cs typeface="Arial" pitchFamily="34" charset="0"/>
              </a:rPr>
              <a:t>Koszty pośrednie liczymy </a:t>
            </a:r>
            <a:r>
              <a:rPr lang="pl-PL" sz="1600" b="0" dirty="0" smtClean="0">
                <a:latin typeface="+mj-lt"/>
                <a:cs typeface="Arial" pitchFamily="34" charset="0"/>
              </a:rPr>
              <a:t>procentowo od </a:t>
            </a:r>
            <a:r>
              <a:rPr lang="pl-PL" sz="1600" b="0" dirty="0">
                <a:latin typeface="+mj-lt"/>
                <a:cs typeface="Arial" pitchFamily="34" charset="0"/>
              </a:rPr>
              <a:t>kosztów bezpośrednich.</a:t>
            </a:r>
          </a:p>
        </p:txBody>
      </p:sp>
    </p:spTree>
    <p:extLst>
      <p:ext uri="{BB962C8B-B14F-4D97-AF65-F5344CB8AC3E}">
        <p14:creationId xmlns:p14="http://schemas.microsoft.com/office/powerpoint/2010/main" val="2642391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B53DD-1737-465F-19AE-C9A6B852A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slajdu 5">
            <a:extLst>
              <a:ext uri="{FF2B5EF4-FFF2-40B4-BE49-F238E27FC236}">
                <a16:creationId xmlns:a16="http://schemas.microsoft.com/office/drawing/2014/main" id="{64B65504-8262-FCB7-B5AF-F8641CFC539F}"/>
              </a:ext>
            </a:extLst>
          </p:cNvPr>
          <p:cNvSpPr txBox="1">
            <a:spLocks/>
          </p:cNvSpPr>
          <p:nvPr/>
        </p:nvSpPr>
        <p:spPr>
          <a:xfrm>
            <a:off x="757383" y="1274619"/>
            <a:ext cx="4433454" cy="2133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all" spc="5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" pitchFamily="2" charset="77"/>
                <a:sym typeface="Calibri"/>
              </a:rPr>
              <a:t>ZAŁączniki</a:t>
            </a:r>
            <a:r>
              <a:rPr kumimoji="0" lang="pl-PL" sz="2800" b="1" i="0" u="none" strike="noStrike" kern="1200" cap="all" spc="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" pitchFamily="2" charset="77"/>
                <a:sym typeface="Calibri"/>
              </a:rPr>
              <a:t> do umowy o dofinansowanie – wybrane zagadnienia</a:t>
            </a:r>
            <a:endParaRPr kumimoji="0" lang="en-US" sz="2800" b="1" i="0" u="none" strike="noStrike" kern="1200" cap="all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" pitchFamily="2" charset="77"/>
              <a:sym typeface="Calibri"/>
            </a:endParaRPr>
          </a:p>
        </p:txBody>
      </p:sp>
      <p:pic>
        <p:nvPicPr>
          <p:cNvPr id="23" name="Symbol zastępczy obrazu 22">
            <a:extLst>
              <a:ext uri="{FF2B5EF4-FFF2-40B4-BE49-F238E27FC236}">
                <a16:creationId xmlns:a16="http://schemas.microsoft.com/office/drawing/2014/main" id="{DA618590-10EB-0B74-B3F8-836E30A313A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BF32E47E-CFA1-3F64-06A3-5677716AF8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20550" y="6654800"/>
            <a:ext cx="171450" cy="184150"/>
          </a:xfrm>
        </p:spPr>
        <p:txBody>
          <a:bodyPr wrap="none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208551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208551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8904BC7-2033-0AA8-DF2C-C8026B3B0995}"/>
              </a:ext>
            </a:extLst>
          </p:cNvPr>
          <p:cNvSpPr txBox="1">
            <a:spLocks/>
          </p:cNvSpPr>
          <p:nvPr/>
        </p:nvSpPr>
        <p:spPr>
          <a:xfrm>
            <a:off x="5642167" y="1102633"/>
            <a:ext cx="5718559" cy="2618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pl-PL" altLang="pl-PL" dirty="0">
                <a:solidFill>
                  <a:schemeClr val="bg1"/>
                </a:solidFill>
                <a:latin typeface="+mj-lt"/>
              </a:rPr>
              <a:t>Czynności/prace wynikające z jednego kontraktu/umowy z wykonawcą należy rozliczać w ramach jednej pozycji Harmonogramu Realizacji Projektu i Opisu Projektu. </a:t>
            </a:r>
          </a:p>
          <a:p>
            <a:pPr>
              <a:defRPr/>
            </a:pPr>
            <a:endParaRPr lang="pl-PL" altLang="pl-PL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pl-PL" altLang="pl-PL" dirty="0">
                <a:solidFill>
                  <a:schemeClr val="bg1"/>
                </a:solidFill>
                <a:latin typeface="+mj-lt"/>
              </a:rPr>
              <a:t>Wskazane jest, aby kontrakty/umowy z wykonawcą w formule „projektuj i buduj” były przyporządkowane do jednej kategorii, tj. „roboty budowlane”.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F90EA1C9-F8B0-C932-614A-260FA40536F8}"/>
              </a:ext>
            </a:extLst>
          </p:cNvPr>
          <p:cNvSpPr txBox="1">
            <a:spLocks/>
          </p:cNvSpPr>
          <p:nvPr/>
        </p:nvSpPr>
        <p:spPr>
          <a:xfrm>
            <a:off x="6675438" y="2584170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C6744F23-36A8-7590-250F-591409EB9951}"/>
              </a:ext>
            </a:extLst>
          </p:cNvPr>
          <p:cNvSpPr txBox="1">
            <a:spLocks/>
          </p:cNvSpPr>
          <p:nvPr/>
        </p:nvSpPr>
        <p:spPr>
          <a:xfrm>
            <a:off x="9277990" y="2453994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C02334C-6BC5-44B9-02CA-339A94B6F929}"/>
              </a:ext>
            </a:extLst>
          </p:cNvPr>
          <p:cNvSpPr txBox="1">
            <a:spLocks/>
          </p:cNvSpPr>
          <p:nvPr/>
        </p:nvSpPr>
        <p:spPr>
          <a:xfrm>
            <a:off x="9277990" y="2584170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4DC9E3B2-3530-457A-74B6-784226ABC26B}"/>
              </a:ext>
            </a:extLst>
          </p:cNvPr>
          <p:cNvSpPr txBox="1">
            <a:spLocks/>
          </p:cNvSpPr>
          <p:nvPr/>
        </p:nvSpPr>
        <p:spPr>
          <a:xfrm>
            <a:off x="9204959" y="5086063"/>
            <a:ext cx="2431261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9EF7C2A4-E8D2-B21D-B0AC-551A61EE03CF}"/>
              </a:ext>
            </a:extLst>
          </p:cNvPr>
          <p:cNvSpPr txBox="1">
            <a:spLocks/>
          </p:cNvSpPr>
          <p:nvPr/>
        </p:nvSpPr>
        <p:spPr>
          <a:xfrm>
            <a:off x="6674874" y="5109865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79A7497-0054-6D85-751B-90F87991E5A7}"/>
              </a:ext>
            </a:extLst>
          </p:cNvPr>
          <p:cNvSpPr txBox="1">
            <a:spLocks/>
          </p:cNvSpPr>
          <p:nvPr/>
        </p:nvSpPr>
        <p:spPr>
          <a:xfrm>
            <a:off x="6674874" y="5216239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D49FA5FF-EDF2-B4EF-BB20-3043FFE15A64}"/>
              </a:ext>
            </a:extLst>
          </p:cNvPr>
          <p:cNvSpPr txBox="1">
            <a:spLocks/>
          </p:cNvSpPr>
          <p:nvPr/>
        </p:nvSpPr>
        <p:spPr>
          <a:xfrm>
            <a:off x="1457832" y="5109865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37562E55-ABDD-ACD1-DD19-C452CD4E5A43}"/>
              </a:ext>
            </a:extLst>
          </p:cNvPr>
          <p:cNvSpPr txBox="1">
            <a:spLocks/>
          </p:cNvSpPr>
          <p:nvPr/>
        </p:nvSpPr>
        <p:spPr>
          <a:xfrm>
            <a:off x="4066353" y="5216239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26" name="Symbol zastępczy tekstu 7">
            <a:extLst>
              <a:ext uri="{FF2B5EF4-FFF2-40B4-BE49-F238E27FC236}">
                <a16:creationId xmlns:a16="http://schemas.microsoft.com/office/drawing/2014/main" id="{A17A774B-546B-E4E5-2D2E-8420C080363F}"/>
              </a:ext>
            </a:extLst>
          </p:cNvPr>
          <p:cNvSpPr txBox="1">
            <a:spLocks/>
          </p:cNvSpPr>
          <p:nvPr/>
        </p:nvSpPr>
        <p:spPr>
          <a:xfrm>
            <a:off x="4066353" y="2472056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91ADE097-A03D-2B37-52FA-005F969229D2}"/>
              </a:ext>
            </a:extLst>
          </p:cNvPr>
          <p:cNvSpPr/>
          <p:nvPr/>
        </p:nvSpPr>
        <p:spPr>
          <a:xfrm>
            <a:off x="831612" y="4279525"/>
            <a:ext cx="4294201" cy="1248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dirty="0">
                <a:solidFill>
                  <a:schemeClr val="bg1"/>
                </a:solidFill>
                <a:latin typeface="+mj-lt"/>
                <a:cs typeface="Arial" pitchFamily="34" charset="0"/>
              </a:rPr>
              <a:t>Załączniki muszą być sporządzone w sposób czytelny i estetyczny.</a:t>
            </a:r>
          </a:p>
        </p:txBody>
      </p:sp>
      <p:sp>
        <p:nvSpPr>
          <p:cNvPr id="29" name="Symbol zastępczy tekstu 7">
            <a:extLst>
              <a:ext uri="{FF2B5EF4-FFF2-40B4-BE49-F238E27FC236}">
                <a16:creationId xmlns:a16="http://schemas.microsoft.com/office/drawing/2014/main" id="{E23CBE62-46A7-99C8-204D-C682FC189B6C}"/>
              </a:ext>
            </a:extLst>
          </p:cNvPr>
          <p:cNvSpPr txBox="1">
            <a:spLocks/>
          </p:cNvSpPr>
          <p:nvPr/>
        </p:nvSpPr>
        <p:spPr>
          <a:xfrm>
            <a:off x="5642167" y="4101829"/>
            <a:ext cx="5718559" cy="1504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1800" b="0" dirty="0">
                <a:latin typeface="+mj-lt"/>
                <a:cs typeface="+mn-cs"/>
              </a:rPr>
              <a:t>Koszty pośrednie </a:t>
            </a:r>
            <a:r>
              <a:rPr lang="pl-PL" sz="1800" b="0" dirty="0" smtClean="0">
                <a:latin typeface="+mj-lt"/>
                <a:cs typeface="+mn-cs"/>
              </a:rPr>
              <a:t>w HRP należy </a:t>
            </a:r>
            <a:r>
              <a:rPr lang="pl-PL" sz="1800" b="0" dirty="0">
                <a:latin typeface="+mj-lt"/>
                <a:cs typeface="+mn-cs"/>
              </a:rPr>
              <a:t>rozpisać w sposób proporcjonalny w stosunku do kosztów bezpośrednich, czyli w każdym kwartale/roku, w którym są wskazane koszty bezpośrednie należy wpisać procent kosztów pośrednich wynikających z Umowy o dofinansowanie.</a:t>
            </a:r>
          </a:p>
        </p:txBody>
      </p:sp>
      <p:pic>
        <p:nvPicPr>
          <p:cNvPr id="32" name="Grafika 31" descr="Walizka kontur">
            <a:extLst>
              <a:ext uri="{FF2B5EF4-FFF2-40B4-BE49-F238E27FC236}">
                <a16:creationId xmlns:a16="http://schemas.microsoft.com/office/drawing/2014/main" id="{D7B832D6-9027-53FD-9AAC-CDC1240D5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9790" y="1587610"/>
            <a:ext cx="712209" cy="7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42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8C468ED-D49C-65B0-631A-0871209A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357313" y="637308"/>
            <a:ext cx="9477375" cy="5126183"/>
          </a:xfrm>
        </p:spPr>
        <p:txBody>
          <a:bodyPr>
            <a:normAutofit fontScale="550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pl-PL" sz="3300" kern="100" dirty="0">
                <a:ea typeface="Open Sans" panose="020B0606030504020204" pitchFamily="34" charset="0"/>
                <a:cs typeface="Open Sans" panose="020B0606030504020204" pitchFamily="34" charset="0"/>
              </a:rPr>
              <a:t>Prawidłowość kwalifikacji wydatków jest zapewniona poprzez wypełnianie przez beneficjenta następujących zasad</a:t>
            </a: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fontAlgn="base">
              <a:lnSpc>
                <a:spcPct val="120000"/>
              </a:lnSpc>
            </a:pPr>
            <a:endParaRPr lang="pl-PL" sz="3300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zgodność </a:t>
            </a:r>
            <a:r>
              <a:rPr lang="pl-PL" sz="3300" kern="100" dirty="0">
                <a:ea typeface="Open Sans" panose="020B0606030504020204" pitchFamily="34" charset="0"/>
                <a:cs typeface="Open Sans" panose="020B0606030504020204" pitchFamily="34" charset="0"/>
              </a:rPr>
              <a:t>z warunkami umowy o dofinansowanie i jej załącznikami</a:t>
            </a: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571500" indent="-57150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3300" kern="100" dirty="0">
                <a:ea typeface="Open Sans" panose="020B0606030504020204" pitchFamily="34" charset="0"/>
                <a:cs typeface="Open Sans" panose="020B0606030504020204" pitchFamily="34" charset="0"/>
              </a:rPr>
              <a:t>zgodność z wnioskiem o dofinansowanie,</a:t>
            </a:r>
          </a:p>
          <a:p>
            <a:pPr marL="571500" indent="-57150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zgodność </a:t>
            </a:r>
            <a:r>
              <a:rPr lang="pl-PL" sz="3300" kern="100" dirty="0">
                <a:ea typeface="Open Sans" panose="020B0606030504020204" pitchFamily="34" charset="0"/>
                <a:cs typeface="Open Sans" panose="020B0606030504020204" pitchFamily="34" charset="0"/>
              </a:rPr>
              <a:t>z </a:t>
            </a: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„Wytycznymi </a:t>
            </a:r>
            <a:r>
              <a:rPr lang="pl-PL" sz="3300" kern="100" dirty="0">
                <a:ea typeface="Open Sans" panose="020B0606030504020204" pitchFamily="34" charset="0"/>
                <a:cs typeface="Open Sans" panose="020B0606030504020204" pitchFamily="34" charset="0"/>
              </a:rPr>
              <a:t>dotyczące kwalifikowalności wydatków na lata </a:t>
            </a: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2021-2027</a:t>
            </a: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”,</a:t>
            </a:r>
          </a:p>
          <a:p>
            <a:pPr marL="571500" indent="-57150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zgodność </a:t>
            </a:r>
            <a:r>
              <a:rPr lang="pl-PL" sz="3300" kern="100" dirty="0">
                <a:ea typeface="Open Sans" panose="020B0606030504020204" pitchFamily="34" charset="0"/>
                <a:cs typeface="Open Sans" panose="020B0606030504020204" pitchFamily="34" charset="0"/>
              </a:rPr>
              <a:t>z </a:t>
            </a: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„Zaleceniami </a:t>
            </a:r>
            <a:r>
              <a:rPr lang="pl-PL" sz="3300" kern="100" dirty="0">
                <a:ea typeface="Open Sans" panose="020B0606030504020204" pitchFamily="34" charset="0"/>
                <a:cs typeface="Open Sans" panose="020B0606030504020204" pitchFamily="34" charset="0"/>
              </a:rPr>
              <a:t>w zakresie wzoru wniosku o płatność beneficjenta w ramach programu Fundusze Europejskie na Infrastrukturę, Klimat, Środowisko </a:t>
            </a: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2021-2027”, </a:t>
            </a:r>
            <a:endParaRPr lang="pl-PL" sz="3300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3300" kern="100" dirty="0">
                <a:ea typeface="Open Sans" panose="020B0606030504020204" pitchFamily="34" charset="0"/>
                <a:cs typeface="Open Sans" panose="020B0606030504020204" pitchFamily="34" charset="0"/>
              </a:rPr>
              <a:t>zgodność z Załącznikiem nr 2 do ww. </a:t>
            </a: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Zaleceń pn</a:t>
            </a:r>
            <a:r>
              <a:rPr lang="pl-PL" sz="3300" kern="1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„Inne </a:t>
            </a:r>
            <a:r>
              <a:rPr lang="pl-PL" sz="3300" kern="100" dirty="0">
                <a:ea typeface="Open Sans" panose="020B0606030504020204" pitchFamily="34" charset="0"/>
                <a:cs typeface="Open Sans" panose="020B0606030504020204" pitchFamily="34" charset="0"/>
              </a:rPr>
              <a:t>wymagania niezbędne do realizacji projektu 2021 – </a:t>
            </a:r>
            <a:r>
              <a:rPr lang="pl-PL" sz="3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2027”, </a:t>
            </a:r>
            <a:endParaRPr lang="pl-PL" sz="3300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3300" kern="100" dirty="0">
                <a:ea typeface="Open Sans" panose="020B0606030504020204" pitchFamily="34" charset="0"/>
                <a:cs typeface="Open Sans" panose="020B0606030504020204" pitchFamily="34" charset="0"/>
              </a:rPr>
              <a:t>zgodność z przepisami prawa.</a:t>
            </a:r>
          </a:p>
          <a:p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186C03F-2ADF-2910-9471-1936C7AFD44F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BC73A59E-8CDF-2156-83AA-C0C78630E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9997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8C468ED-D49C-65B0-631A-0871209A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071419" y="526473"/>
            <a:ext cx="9763270" cy="523701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l-PL" altLang="pl-PL" sz="3200" b="1" dirty="0" smtClean="0">
                <a:latin typeface="+mj-lt"/>
              </a:rPr>
              <a:t>DODATKOWE WSKAZÓWKI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altLang="pl-PL" sz="1600" dirty="0">
              <a:latin typeface="Open Sans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altLang="pl-PL" sz="1600" dirty="0" smtClean="0">
              <a:latin typeface="Open Sans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l-PL" altLang="pl-PL" sz="1600" dirty="0" smtClean="0">
                <a:latin typeface="+mj-lt"/>
              </a:rPr>
              <a:t>znacząca część błędów nie wynika z niewiedzy, lecz z przeoczenia lub niezamierzonej pomyłki, dlatego wskazane jest sugerowanie beneficjentowi  prowadzenie wewnętrznej kontroli,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l-PL" altLang="pl-PL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l-PL" altLang="pl-PL" sz="1600" dirty="0">
                <a:latin typeface="+mj-lt"/>
              </a:rPr>
              <a:t>niezmiernie ważnym elementem jest zaangażowanie pracowników beneficjenta do pracy przy projekcie oraz unikanie zmian kadrowych wpływających niekorzystnie na jakość przygotowywanych dokumentów rozliczeniowych</a:t>
            </a:r>
            <a:r>
              <a:rPr lang="pl-PL" altLang="pl-PL" sz="1600" b="1" dirty="0">
                <a:latin typeface="+mj-lt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l-PL" altLang="pl-PL" sz="16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l-PL" altLang="pl-PL" sz="1600" dirty="0">
                <a:latin typeface="+mj-lt"/>
              </a:rPr>
              <a:t>wskazane jest oddzielanie wniosków z wydatkami trudnymi (np. wynikającymi ze zmian do umów z wykonawcami) od wniosków z wydatkami zawierającymi roboty budowlane z zamówień podstawowych,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l-PL" altLang="pl-PL" sz="16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l-PL" sz="1600" dirty="0" smtClean="0">
                <a:latin typeface="+mj-lt"/>
              </a:rPr>
              <a:t>w </a:t>
            </a:r>
            <a:r>
              <a:rPr lang="pl-PL" sz="1600" dirty="0">
                <a:latin typeface="+mj-lt"/>
              </a:rPr>
              <a:t>sytuacji, w której skompletowano dużą ilość dowodów księgowych dotyczących wydatków kwalifikowanych w projekcie, w celu ułatwienia i przyśpieszenia procesu weryfikacji wniosków o płatność, należy skracać okresy rozliczeniowe, aby obejmowały czas krótszy niż 3 miesiące.</a:t>
            </a:r>
            <a:endParaRPr lang="pl-PL" altLang="pl-PL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dirty="0"/>
          </a:p>
          <a:p>
            <a:endParaRPr lang="en-US" sz="13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186C03F-2ADF-2910-9471-1936C7AFD44F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BC73A59E-8CDF-2156-83AA-C0C78630E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0266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209348"/>
            <a:ext cx="10262223" cy="914400"/>
          </a:xfrm>
        </p:spPr>
        <p:txBody>
          <a:bodyPr/>
          <a:lstStyle/>
          <a:p>
            <a:r>
              <a:rPr lang="en-US" dirty="0" err="1" smtClean="0"/>
              <a:t>Dziękuj</a:t>
            </a:r>
            <a:r>
              <a:rPr lang="pl-PL" dirty="0" smtClean="0"/>
              <a:t>ę za Uwagę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123500"/>
            <a:ext cx="10478450" cy="32800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148DF5-3788-2F79-3119-2FD6AA62B8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  <p:pic>
        <p:nvPicPr>
          <p:cNvPr id="3" name="Grafika 2">
            <a:hlinkClick r:id="rId4"/>
            <a:extLst>
              <a:ext uri="{FF2B5EF4-FFF2-40B4-BE49-F238E27FC236}">
                <a16:creationId xmlns:a16="http://schemas.microsoft.com/office/drawing/2014/main" id="{D9856368-6FDE-0C5B-8147-B2C752E0C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4" name="Grafika 3">
            <a:hlinkClick r:id="rId8"/>
            <a:extLst>
              <a:ext uri="{FF2B5EF4-FFF2-40B4-BE49-F238E27FC236}">
                <a16:creationId xmlns:a16="http://schemas.microsoft.com/office/drawing/2014/main" id="{DFE8D816-2C15-46DC-6144-DA870A2413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5" name="Grafika 4">
            <a:hlinkClick r:id="rId11"/>
            <a:extLst>
              <a:ext uri="{FF2B5EF4-FFF2-40B4-BE49-F238E27FC236}">
                <a16:creationId xmlns:a16="http://schemas.microsoft.com/office/drawing/2014/main" id="{746D138C-60E6-BF8D-C712-1E431D1F85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8C468ED-D49C-65B0-631A-0871209A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357313" y="637308"/>
            <a:ext cx="9477375" cy="5126183"/>
          </a:xfrm>
        </p:spPr>
        <p:txBody>
          <a:bodyPr>
            <a:normAutofit fontScale="55000" lnSpcReduction="20000"/>
          </a:bodyPr>
          <a:lstStyle/>
          <a:p>
            <a:pPr fontAlgn="base">
              <a:lnSpc>
                <a:spcPct val="120000"/>
              </a:lnSpc>
              <a:defRPr/>
            </a:pPr>
            <a:r>
              <a:rPr lang="pl-PL" altLang="pl-PL" sz="32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Do </a:t>
            </a:r>
            <a:r>
              <a:rPr lang="pl-PL" altLang="pl-PL" sz="3200" kern="100" dirty="0">
                <a:ea typeface="Open Sans" panose="020B0606030504020204" pitchFamily="34" charset="0"/>
                <a:cs typeface="Open Sans" panose="020B0606030504020204" pitchFamily="34" charset="0"/>
              </a:rPr>
              <a:t>wniosku o płatność należy załączać:</a:t>
            </a:r>
          </a:p>
          <a:p>
            <a:pPr fontAlgn="base">
              <a:lnSpc>
                <a:spcPct val="120000"/>
              </a:lnSpc>
              <a:defRPr/>
            </a:pPr>
            <a:endParaRPr lang="pl-PL" altLang="pl-PL" sz="3200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fontAlgn="base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3200" kern="100" dirty="0">
                <a:ea typeface="Open Sans" panose="020B0606030504020204" pitchFamily="34" charset="0"/>
                <a:cs typeface="Open Sans" panose="020B0606030504020204" pitchFamily="34" charset="0"/>
              </a:rPr>
              <a:t>umowy/kontrakty z wykonawcami, zlecenia, zamówienia, itp., na podstawie których ponoszono wydatki kwalifikowane,</a:t>
            </a:r>
          </a:p>
          <a:p>
            <a:pPr marL="457200" indent="-457200" fontAlgn="base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3200" kern="100" dirty="0">
                <a:ea typeface="Open Sans" panose="020B0606030504020204" pitchFamily="34" charset="0"/>
                <a:cs typeface="Open Sans" panose="020B0606030504020204" pitchFamily="34" charset="0"/>
              </a:rPr>
              <a:t>dokumenty potwierdzające wykonanie i odbiór prac,</a:t>
            </a:r>
          </a:p>
          <a:p>
            <a:pPr marL="457200" indent="-457200" fontAlgn="base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3200" kern="100" dirty="0">
                <a:ea typeface="Open Sans" panose="020B0606030504020204" pitchFamily="34" charset="0"/>
                <a:cs typeface="Open Sans" panose="020B0606030504020204" pitchFamily="34" charset="0"/>
              </a:rPr>
              <a:t>faktury lub inne dokumenty księgowe o równoważnej wartości dowodowej,</a:t>
            </a:r>
          </a:p>
          <a:p>
            <a:pPr marL="457200" indent="-457200" fontAlgn="base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3200" kern="100" dirty="0">
                <a:ea typeface="Open Sans" panose="020B0606030504020204" pitchFamily="34" charset="0"/>
                <a:cs typeface="Open Sans" panose="020B0606030504020204" pitchFamily="34" charset="0"/>
              </a:rPr>
              <a:t>dokumenty bankowe potwierdzające dokonanie płatności.</a:t>
            </a:r>
          </a:p>
          <a:p>
            <a:pPr fontAlgn="base">
              <a:lnSpc>
                <a:spcPct val="120000"/>
              </a:lnSpc>
              <a:defRPr/>
            </a:pPr>
            <a:endParaRPr lang="pl-PL" altLang="pl-PL" sz="3200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20000"/>
              </a:lnSpc>
              <a:defRPr/>
            </a:pPr>
            <a:r>
              <a:rPr lang="pl-PL" altLang="pl-PL" sz="3200" kern="100" dirty="0">
                <a:ea typeface="Open Sans" panose="020B0606030504020204" pitchFamily="34" charset="0"/>
                <a:cs typeface="Open Sans" panose="020B0606030504020204" pitchFamily="34" charset="0"/>
              </a:rPr>
              <a:t>Do często popełnianych błędów należy brak kompletności dokumentacji załączanej </a:t>
            </a:r>
            <a:r>
              <a:rPr lang="pl-PL" altLang="pl-PL" sz="32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w SL2021.</a:t>
            </a:r>
            <a:endParaRPr lang="pl-PL" altLang="pl-PL" sz="3200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20000"/>
              </a:lnSpc>
              <a:defRPr/>
            </a:pPr>
            <a:endParaRPr lang="pl-PL" sz="3200" kern="100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20000"/>
              </a:lnSpc>
              <a:defRPr/>
            </a:pPr>
            <a:endParaRPr lang="pl-PL" sz="3200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20000"/>
              </a:lnSpc>
              <a:defRPr/>
            </a:pPr>
            <a:r>
              <a:rPr lang="pl-PL" altLang="pl-PL" kern="100" dirty="0">
                <a:ea typeface="Open Sans" panose="020B0606030504020204" pitchFamily="34" charset="0"/>
                <a:cs typeface="Open Sans" panose="020B0606030504020204" pitchFamily="34" charset="0"/>
              </a:rPr>
              <a:t>Ww. wymagania dotyczą tylko wydatków kwalifikowanych - dokumenty poświadczające poniesienie wydatków niekwalifikowanych beneficjent przechowuje we własnej siedzibie.</a:t>
            </a:r>
          </a:p>
          <a:p>
            <a:endParaRPr lang="pl-PL" sz="3600" dirty="0"/>
          </a:p>
          <a:p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186C03F-2ADF-2910-9471-1936C7AFD44F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BC73A59E-8CDF-2156-83AA-C0C78630E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0131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B53DD-1737-465F-19AE-C9A6B852A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slajdu 5">
            <a:extLst>
              <a:ext uri="{FF2B5EF4-FFF2-40B4-BE49-F238E27FC236}">
                <a16:creationId xmlns:a16="http://schemas.microsoft.com/office/drawing/2014/main" id="{64B65504-8262-FCB7-B5AF-F8641CFC539F}"/>
              </a:ext>
            </a:extLst>
          </p:cNvPr>
          <p:cNvSpPr txBox="1">
            <a:spLocks/>
          </p:cNvSpPr>
          <p:nvPr/>
        </p:nvSpPr>
        <p:spPr>
          <a:xfrm>
            <a:off x="1328707" y="1740869"/>
            <a:ext cx="3862129" cy="7131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all" spc="5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" pitchFamily="2" charset="77"/>
                <a:sym typeface="Calibri"/>
              </a:rPr>
              <a:t>WAŻne</a:t>
            </a:r>
            <a:r>
              <a:rPr kumimoji="0" lang="pl-PL" sz="2800" b="1" i="0" u="none" strike="noStrike" kern="1200" cap="all" spc="5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" pitchFamily="2" charset="77"/>
                <a:sym typeface="Calibri"/>
              </a:rPr>
              <a:t> informacje</a:t>
            </a:r>
            <a:endParaRPr kumimoji="0" lang="en-US" sz="2800" b="1" i="0" u="none" strike="noStrike" kern="1200" cap="all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" pitchFamily="2" charset="77"/>
              <a:sym typeface="Calibri"/>
            </a:endParaRPr>
          </a:p>
        </p:txBody>
      </p:sp>
      <p:pic>
        <p:nvPicPr>
          <p:cNvPr id="23" name="Symbol zastępczy obrazu 22">
            <a:extLst>
              <a:ext uri="{FF2B5EF4-FFF2-40B4-BE49-F238E27FC236}">
                <a16:creationId xmlns:a16="http://schemas.microsoft.com/office/drawing/2014/main" id="{DA618590-10EB-0B74-B3F8-836E30A313A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BF32E47E-CFA1-3F64-06A3-5677716AF8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20550" y="6654800"/>
            <a:ext cx="171450" cy="184150"/>
          </a:xfrm>
        </p:spPr>
        <p:txBody>
          <a:bodyPr wrap="none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208551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208551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8904BC7-2033-0AA8-DF2C-C8026B3B0995}"/>
              </a:ext>
            </a:extLst>
          </p:cNvPr>
          <p:cNvSpPr txBox="1">
            <a:spLocks/>
          </p:cNvSpPr>
          <p:nvPr/>
        </p:nvSpPr>
        <p:spPr>
          <a:xfrm>
            <a:off x="5642167" y="1795345"/>
            <a:ext cx="5718559" cy="149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l-PL" altLang="pl-PL" dirty="0">
                <a:cs typeface="Poppins Light" pitchFamily="2" charset="77"/>
              </a:rPr>
              <a:t>Dokumenty załączane do wniosku o płatność w </a:t>
            </a:r>
            <a:r>
              <a:rPr lang="pl-PL" altLang="pl-PL" dirty="0" smtClean="0">
                <a:cs typeface="Poppins Light" pitchFamily="2" charset="77"/>
              </a:rPr>
              <a:t>SL2021 </a:t>
            </a:r>
            <a:r>
              <a:rPr lang="pl-PL" altLang="pl-PL" dirty="0">
                <a:cs typeface="Poppins Light" pitchFamily="2" charset="77"/>
              </a:rPr>
              <a:t>muszą być skanami oryginalnych dokumentów</a:t>
            </a:r>
            <a:r>
              <a:rPr lang="pl-PL" altLang="pl-PL" dirty="0"/>
              <a:t>.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F90EA1C9-F8B0-C932-614A-260FA40536F8}"/>
              </a:ext>
            </a:extLst>
          </p:cNvPr>
          <p:cNvSpPr txBox="1">
            <a:spLocks/>
          </p:cNvSpPr>
          <p:nvPr/>
        </p:nvSpPr>
        <p:spPr>
          <a:xfrm>
            <a:off x="6675438" y="2584170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C6744F23-36A8-7590-250F-591409EB9951}"/>
              </a:ext>
            </a:extLst>
          </p:cNvPr>
          <p:cNvSpPr txBox="1">
            <a:spLocks/>
          </p:cNvSpPr>
          <p:nvPr/>
        </p:nvSpPr>
        <p:spPr>
          <a:xfrm>
            <a:off x="9277990" y="2453994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C02334C-6BC5-44B9-02CA-339A94B6F929}"/>
              </a:ext>
            </a:extLst>
          </p:cNvPr>
          <p:cNvSpPr txBox="1">
            <a:spLocks/>
          </p:cNvSpPr>
          <p:nvPr/>
        </p:nvSpPr>
        <p:spPr>
          <a:xfrm>
            <a:off x="9277990" y="2584170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4DC9E3B2-3530-457A-74B6-784226ABC26B}"/>
              </a:ext>
            </a:extLst>
          </p:cNvPr>
          <p:cNvSpPr txBox="1">
            <a:spLocks/>
          </p:cNvSpPr>
          <p:nvPr/>
        </p:nvSpPr>
        <p:spPr>
          <a:xfrm>
            <a:off x="9204959" y="5086063"/>
            <a:ext cx="2431261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9EF7C2A4-E8D2-B21D-B0AC-551A61EE03CF}"/>
              </a:ext>
            </a:extLst>
          </p:cNvPr>
          <p:cNvSpPr txBox="1">
            <a:spLocks/>
          </p:cNvSpPr>
          <p:nvPr/>
        </p:nvSpPr>
        <p:spPr>
          <a:xfrm>
            <a:off x="6674874" y="5109865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79A7497-0054-6D85-751B-90F87991E5A7}"/>
              </a:ext>
            </a:extLst>
          </p:cNvPr>
          <p:cNvSpPr txBox="1">
            <a:spLocks/>
          </p:cNvSpPr>
          <p:nvPr/>
        </p:nvSpPr>
        <p:spPr>
          <a:xfrm>
            <a:off x="6674874" y="5216239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D49FA5FF-EDF2-B4EF-BB20-3043FFE15A64}"/>
              </a:ext>
            </a:extLst>
          </p:cNvPr>
          <p:cNvSpPr txBox="1">
            <a:spLocks/>
          </p:cNvSpPr>
          <p:nvPr/>
        </p:nvSpPr>
        <p:spPr>
          <a:xfrm>
            <a:off x="1457832" y="5109865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37562E55-ABDD-ACD1-DD19-C452CD4E5A43}"/>
              </a:ext>
            </a:extLst>
          </p:cNvPr>
          <p:cNvSpPr txBox="1">
            <a:spLocks/>
          </p:cNvSpPr>
          <p:nvPr/>
        </p:nvSpPr>
        <p:spPr>
          <a:xfrm>
            <a:off x="4066353" y="5216239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26" name="Symbol zastępczy tekstu 7">
            <a:extLst>
              <a:ext uri="{FF2B5EF4-FFF2-40B4-BE49-F238E27FC236}">
                <a16:creationId xmlns:a16="http://schemas.microsoft.com/office/drawing/2014/main" id="{A17A774B-546B-E4E5-2D2E-8420C080363F}"/>
              </a:ext>
            </a:extLst>
          </p:cNvPr>
          <p:cNvSpPr txBox="1">
            <a:spLocks/>
          </p:cNvSpPr>
          <p:nvPr/>
        </p:nvSpPr>
        <p:spPr>
          <a:xfrm>
            <a:off x="4066353" y="2472056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91ADE097-A03D-2B37-52FA-005F969229D2}"/>
              </a:ext>
            </a:extLst>
          </p:cNvPr>
          <p:cNvSpPr/>
          <p:nvPr/>
        </p:nvSpPr>
        <p:spPr>
          <a:xfrm>
            <a:off x="1457833" y="3720641"/>
            <a:ext cx="7390604" cy="1741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29" name="Symbol zastępczy tekstu 7">
            <a:extLst>
              <a:ext uri="{FF2B5EF4-FFF2-40B4-BE49-F238E27FC236}">
                <a16:creationId xmlns:a16="http://schemas.microsoft.com/office/drawing/2014/main" id="{E23CBE62-46A7-99C8-204D-C682FC189B6C}"/>
              </a:ext>
            </a:extLst>
          </p:cNvPr>
          <p:cNvSpPr txBox="1">
            <a:spLocks/>
          </p:cNvSpPr>
          <p:nvPr/>
        </p:nvSpPr>
        <p:spPr>
          <a:xfrm>
            <a:off x="1560945" y="3795416"/>
            <a:ext cx="6973455" cy="1667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altLang="pl-PL" sz="1600" b="0" dirty="0">
                <a:solidFill>
                  <a:srgbClr val="FFFFFF"/>
                </a:solidFill>
                <a:latin typeface="Source Sans 3"/>
              </a:rPr>
              <a:t>Wskazane jest załączanie wszystkich dokumentów dotyczących danej pozycji rozliczeniowej w jednym pliku, który należy skanować według następującej kolejności: awers, rewers faktury (faktura musi być skanowana dwustronnie), opis do faktury (jeśli jest na osobnej kartce), potwierdzenie zapłaty, protokół odbioru.</a:t>
            </a:r>
          </a:p>
        </p:txBody>
      </p:sp>
      <p:pic>
        <p:nvPicPr>
          <p:cNvPr id="32" name="Grafika 31" descr="Walizka kontur">
            <a:extLst>
              <a:ext uri="{FF2B5EF4-FFF2-40B4-BE49-F238E27FC236}">
                <a16:creationId xmlns:a16="http://schemas.microsoft.com/office/drawing/2014/main" id="{D7B832D6-9027-53FD-9AAC-CDC1240D5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9790" y="1587610"/>
            <a:ext cx="712209" cy="7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9C6C0-5D80-2389-B8CF-10F5C3E18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C22C47A-F318-E013-2238-6040FD71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49534"/>
          </a:xfrm>
        </p:spPr>
        <p:txBody>
          <a:bodyPr>
            <a:normAutofit/>
          </a:bodyPr>
          <a:lstStyle/>
          <a:p>
            <a:r>
              <a:rPr lang="pl-PL" dirty="0" err="1" smtClean="0">
                <a:ea typeface="Calibri"/>
                <a:cs typeface="Calibri"/>
              </a:rPr>
              <a:t>FaKTURY</a:t>
            </a:r>
            <a:endParaRPr lang="pl-PL" dirty="0">
              <a:ea typeface="Calibri"/>
              <a:cs typeface="Calibri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E87B1A-54BB-EA1C-42DC-3D6A5870B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759" y="2041236"/>
            <a:ext cx="10473022" cy="1432579"/>
          </a:xfrm>
        </p:spPr>
        <p:txBody>
          <a:bodyPr anchor="t">
            <a:noAutofit/>
          </a:bodyPr>
          <a:lstStyle/>
          <a:p>
            <a:pPr algn="just">
              <a:defRPr/>
            </a:pPr>
            <a:r>
              <a:rPr lang="pl-PL" altLang="pl-PL" dirty="0">
                <a:latin typeface="+mj-lt"/>
                <a:cs typeface="Arial" pitchFamily="34" charset="0"/>
              </a:rPr>
              <a:t>W przypadku, gdy faktury lub inne dokumenty księgowe o równoważnej wartości dowodowej nie mają typowych cech wskazujących na ich oryginalność i dwustronną kompletność, należy załączyć oświadczenie wskazujące, że druga strona skanu, na której zamieszczono numer umowy o dofinansowanie jest rewersem </a:t>
            </a:r>
            <a:r>
              <a:rPr lang="pl-PL" altLang="pl-PL" dirty="0" smtClean="0">
                <a:latin typeface="+mj-lt"/>
                <a:cs typeface="Arial" pitchFamily="34" charset="0"/>
              </a:rPr>
              <a:t>faktury lub na rewersie zamieścić słowo „rewers”.</a:t>
            </a:r>
            <a:endParaRPr lang="pl-PL" altLang="pl-PL" dirty="0">
              <a:latin typeface="+mj-lt"/>
              <a:cs typeface="Arial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69179F0-67BB-5562-6A13-7A8429E6A2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9746" y="3768437"/>
            <a:ext cx="10383034" cy="1939636"/>
          </a:xfrm>
        </p:spPr>
        <p:txBody>
          <a:bodyPr anchor="t">
            <a:noAutofit/>
          </a:bodyPr>
          <a:lstStyle/>
          <a:p>
            <a:pPr algn="just">
              <a:defRPr/>
            </a:pPr>
            <a:r>
              <a:rPr lang="pl-PL" altLang="pl-PL" dirty="0">
                <a:latin typeface="+mj-lt"/>
                <a:cs typeface="Arial" pitchFamily="34" charset="0"/>
              </a:rPr>
              <a:t>Faktury lub inne dokumenty księgowe o równoważnej wartości dowodowej, załączane do wniosków o płatność, powinny zawierać opis zgodny z wymaganiami określonymi w Załączniku nr 2 do </a:t>
            </a:r>
            <a:r>
              <a:rPr lang="pl-PL" altLang="pl-PL" i="1" dirty="0">
                <a:latin typeface="+mj-lt"/>
                <a:cs typeface="Arial" pitchFamily="34" charset="0"/>
              </a:rPr>
              <a:t>Zaleceń w zakresie wzoru wniosku o płatność beneficjenta w ramach programu Fundusze Europejskie na Infrastrukturę, Klimat, Środowisko 2021-2027</a:t>
            </a:r>
            <a:r>
              <a:rPr lang="pl-PL" altLang="pl-PL" i="1" dirty="0">
                <a:latin typeface="+mj-lt"/>
              </a:rPr>
              <a:t>.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DB6F8D7-F8C5-6B8D-FD20-6919190D5F25}"/>
              </a:ext>
            </a:extLst>
          </p:cNvPr>
          <p:cNvSpPr txBox="1">
            <a:spLocks/>
          </p:cNvSpPr>
          <p:nvPr/>
        </p:nvSpPr>
        <p:spPr>
          <a:xfrm>
            <a:off x="2515589" y="4959418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EFD16B8-4F43-9890-C79E-C18C3D29A5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905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9C6C0-5D80-2389-B8CF-10F5C3E18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E87B1A-54BB-EA1C-42DC-3D6A5870B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041236"/>
            <a:ext cx="10187709" cy="3759200"/>
          </a:xfrm>
        </p:spPr>
        <p:txBody>
          <a:bodyPr anchor="t">
            <a:noAutofit/>
          </a:bodyPr>
          <a:lstStyle/>
          <a:p>
            <a:pPr marL="320040" algn="just" eaLnBrk="0" fontAlgn="base" hangingPunct="0">
              <a:lnSpc>
                <a:spcPct val="80000"/>
              </a:lnSpc>
            </a:pPr>
            <a:r>
              <a:rPr lang="pl-PL" dirty="0">
                <a:latin typeface="+mj-lt"/>
                <a:cs typeface="Arial" pitchFamily="34" charset="0"/>
              </a:rPr>
              <a:t>Do często popełnianych błędów należy niewłaściwy opis faktury:</a:t>
            </a:r>
          </a:p>
          <a:p>
            <a:pPr marL="612648" indent="-283464" algn="just" eaLnBrk="0" fontAlgn="base" hangingPunct="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+mj-lt"/>
                <a:cs typeface="Arial" pitchFamily="34" charset="0"/>
              </a:rPr>
              <a:t>za mało informacji – niezgodnie z „Zaleceniami w zakresie wzoru wniosku o płatność beneficjenta w ramach </a:t>
            </a:r>
            <a:r>
              <a:rPr lang="pl-PL" dirty="0" err="1" smtClean="0">
                <a:latin typeface="+mj-lt"/>
                <a:cs typeface="Arial" pitchFamily="34" charset="0"/>
              </a:rPr>
              <a:t>FEnIKS</a:t>
            </a:r>
            <a:r>
              <a:rPr lang="pl-PL" dirty="0" smtClean="0">
                <a:latin typeface="+mj-lt"/>
                <a:cs typeface="Arial" pitchFamily="34" charset="0"/>
              </a:rPr>
              <a:t> 2021-2027”,</a:t>
            </a:r>
            <a:endParaRPr lang="pl-PL" dirty="0">
              <a:latin typeface="+mj-lt"/>
              <a:cs typeface="Arial" pitchFamily="34" charset="0"/>
            </a:endParaRPr>
          </a:p>
          <a:p>
            <a:pPr marL="612648" indent="-283464" algn="just" eaLnBrk="0" fontAlgn="base" hangingPunct="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+mj-lt"/>
                <a:cs typeface="Arial" pitchFamily="34" charset="0"/>
              </a:rPr>
              <a:t>za dużo informacji – wprowadzanie chaosu i niespójności, możliwość generowania dodatkowych błędów,</a:t>
            </a:r>
          </a:p>
          <a:p>
            <a:pPr marL="612648" indent="-283464" algn="just" eaLnBrk="0" fontAlgn="base" hangingPunct="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+mj-lt"/>
                <a:cs typeface="Arial" pitchFamily="34" charset="0"/>
              </a:rPr>
              <a:t>brak numeru umowy o dofinansowanie na odwrocie faktury (oprócz numeru umowy o dofinansowanie wymienionego w opisie na osobnej kartce),</a:t>
            </a:r>
          </a:p>
          <a:p>
            <a:pPr marL="612648" indent="-283464" algn="just" eaLnBrk="0" fontAlgn="base" hangingPunct="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+mj-lt"/>
                <a:cs typeface="Arial" pitchFamily="34" charset="0"/>
              </a:rPr>
              <a:t>brak wartości wydatku kwalifikowanego w przypadku pomniejszenia kwoty wydatku w stosunku do kwoty całej faktury</a:t>
            </a:r>
            <a:r>
              <a:rPr lang="pl-PL" b="1" dirty="0"/>
              <a:t>.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DB6F8D7-F8C5-6B8D-FD20-6919190D5F25}"/>
              </a:ext>
            </a:extLst>
          </p:cNvPr>
          <p:cNvSpPr txBox="1">
            <a:spLocks/>
          </p:cNvSpPr>
          <p:nvPr/>
        </p:nvSpPr>
        <p:spPr>
          <a:xfrm>
            <a:off x="2515589" y="4959418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EFD16B8-4F43-9890-C79E-C18C3D29A5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315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9C6C0-5D80-2389-B8CF-10F5C3E18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C22C47A-F318-E013-2238-6040FD71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436" y="1080922"/>
            <a:ext cx="10415222" cy="549534"/>
          </a:xfrm>
        </p:spPr>
        <p:txBody>
          <a:bodyPr>
            <a:normAutofit/>
          </a:bodyPr>
          <a:lstStyle/>
          <a:p>
            <a:r>
              <a:rPr lang="pl-PL" dirty="0" smtClean="0">
                <a:ea typeface="Calibri"/>
                <a:cs typeface="Calibri"/>
              </a:rPr>
              <a:t>Wprowadzanie danych do Sl2021</a:t>
            </a:r>
            <a:endParaRPr lang="pl-PL" dirty="0">
              <a:ea typeface="Calibri"/>
              <a:cs typeface="Calibri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E87B1A-54BB-EA1C-42DC-3D6A5870B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5309" y="2041236"/>
            <a:ext cx="10087472" cy="1432579"/>
          </a:xfrm>
        </p:spPr>
        <p:txBody>
          <a:bodyPr anchor="t">
            <a:noAutofit/>
          </a:bodyPr>
          <a:lstStyle/>
          <a:p>
            <a:r>
              <a:rPr lang="pl-PL" altLang="pl-PL" dirty="0">
                <a:cs typeface="Arial" pitchFamily="34" charset="0"/>
              </a:rPr>
              <a:t>W zestawieniu dokumentów w </a:t>
            </a:r>
            <a:r>
              <a:rPr lang="pl-PL" altLang="pl-PL" dirty="0" smtClean="0">
                <a:cs typeface="Arial" pitchFamily="34" charset="0"/>
              </a:rPr>
              <a:t>SL2021 (CST2021) </a:t>
            </a:r>
            <a:r>
              <a:rPr lang="pl-PL" altLang="pl-PL" dirty="0">
                <a:cs typeface="Arial" pitchFamily="34" charset="0"/>
              </a:rPr>
              <a:t>należy wpisywać tylko nr faktury lub dowodu księgowego o równoważnej wartości dowodowej bez dodatkowych słów typu „faktura VAT nr ...”.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69179F0-67BB-5562-6A13-7A8429E6A2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690" y="3260436"/>
            <a:ext cx="10346089" cy="2447637"/>
          </a:xfrm>
        </p:spPr>
        <p:txBody>
          <a:bodyPr anchor="t">
            <a:noAutofit/>
          </a:bodyPr>
          <a:lstStyle/>
          <a:p>
            <a:pPr marL="324000" algn="just">
              <a:lnSpc>
                <a:spcPct val="80000"/>
              </a:lnSpc>
              <a:defRPr/>
            </a:pPr>
            <a:r>
              <a:rPr lang="pl-PL" altLang="pl-PL" dirty="0">
                <a:cs typeface="Arial" pitchFamily="34" charset="0"/>
              </a:rPr>
              <a:t>Do często popełnianych błędów należy niepoprawne wprowadzane danych do </a:t>
            </a:r>
            <a:r>
              <a:rPr lang="pl-PL" altLang="pl-PL" dirty="0" smtClean="0">
                <a:cs typeface="Arial" pitchFamily="34" charset="0"/>
              </a:rPr>
              <a:t>SL2021</a:t>
            </a:r>
            <a:r>
              <a:rPr lang="pl-PL" altLang="pl-PL" dirty="0">
                <a:cs typeface="Arial" pitchFamily="34" charset="0"/>
              </a:rPr>
              <a:t>:</a:t>
            </a:r>
          </a:p>
          <a:p>
            <a:pPr algn="just">
              <a:lnSpc>
                <a:spcPct val="80000"/>
              </a:lnSpc>
              <a:defRPr/>
            </a:pPr>
            <a:endParaRPr lang="pl-PL" altLang="pl-PL" dirty="0">
              <a:cs typeface="Arial" pitchFamily="34" charset="0"/>
            </a:endParaRPr>
          </a:p>
          <a:p>
            <a:pPr marL="609750" indent="-285750" algn="just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dirty="0">
                <a:cs typeface="Arial" pitchFamily="34" charset="0"/>
              </a:rPr>
              <a:t>błędne numery faktur, błędne daty wystawienia faktur, błędne daty zapłaty faktur, błędne numery księgowe, </a:t>
            </a:r>
          </a:p>
          <a:p>
            <a:pPr marL="609750" indent="-285750" algn="just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dirty="0">
                <a:cs typeface="Arial" pitchFamily="34" charset="0"/>
              </a:rPr>
              <a:t>w przypadku płatności częściowych brak wszystkich dat płatności lub wskazania dat granicznych.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DB6F8D7-F8C5-6B8D-FD20-6919190D5F25}"/>
              </a:ext>
            </a:extLst>
          </p:cNvPr>
          <p:cNvSpPr txBox="1">
            <a:spLocks/>
          </p:cNvSpPr>
          <p:nvPr/>
        </p:nvSpPr>
        <p:spPr>
          <a:xfrm>
            <a:off x="2515589" y="4959418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EFD16B8-4F43-9890-C79E-C18C3D29A5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345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8C468ED-D49C-65B0-631A-0871209A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357313" y="147782"/>
            <a:ext cx="9477375" cy="5615709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  <a:defRPr/>
            </a:pPr>
            <a:r>
              <a:rPr lang="pl-PL" altLang="pl-PL" sz="3200" b="1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DOKUMENTY ROZLICZENIOWE</a:t>
            </a:r>
          </a:p>
          <a:p>
            <a:pPr marL="571500" indent="-571500" fontAlgn="base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pl-PL" altLang="pl-PL" sz="2100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20000"/>
              </a:lnSpc>
              <a:defRPr/>
            </a:pPr>
            <a:r>
              <a:rPr lang="pl-PL" altLang="pl-PL" sz="19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Załączane </a:t>
            </a:r>
            <a:r>
              <a:rPr lang="pl-PL" altLang="pl-PL" sz="1900" kern="100" dirty="0">
                <a:ea typeface="Open Sans" panose="020B0606030504020204" pitchFamily="34" charset="0"/>
                <a:cs typeface="Open Sans" panose="020B0606030504020204" pitchFamily="34" charset="0"/>
              </a:rPr>
              <a:t>do wniosków o płatność w </a:t>
            </a:r>
            <a:r>
              <a:rPr lang="pl-PL" altLang="pl-PL" sz="19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SL2021 </a:t>
            </a:r>
            <a:r>
              <a:rPr lang="pl-PL" altLang="pl-PL" sz="1900" kern="100" dirty="0">
                <a:ea typeface="Open Sans" panose="020B0606030504020204" pitchFamily="34" charset="0"/>
                <a:cs typeface="Open Sans" panose="020B0606030504020204" pitchFamily="34" charset="0"/>
              </a:rPr>
              <a:t>dokumenty rozliczeniowe powinny:</a:t>
            </a:r>
          </a:p>
          <a:p>
            <a:pPr marL="571500" indent="-571500" fontAlgn="base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1900" kern="100" dirty="0">
                <a:ea typeface="Open Sans" panose="020B0606030504020204" pitchFamily="34" charset="0"/>
                <a:cs typeface="Open Sans" panose="020B0606030504020204" pitchFamily="34" charset="0"/>
              </a:rPr>
              <a:t>wynikać z umów  z wykonawcami,</a:t>
            </a:r>
          </a:p>
          <a:p>
            <a:pPr marL="571500" indent="-571500" fontAlgn="base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1900" kern="100" dirty="0">
                <a:ea typeface="Open Sans" panose="020B0606030504020204" pitchFamily="34" charset="0"/>
                <a:cs typeface="Open Sans" panose="020B0606030504020204" pitchFamily="34" charset="0"/>
              </a:rPr>
              <a:t>zapewniać zgodność z faktycznie wykonanymi pracami,</a:t>
            </a:r>
          </a:p>
          <a:p>
            <a:pPr marL="571500" indent="-571500" fontAlgn="base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1900" kern="100" dirty="0">
                <a:ea typeface="Open Sans" panose="020B0606030504020204" pitchFamily="34" charset="0"/>
                <a:cs typeface="Open Sans" panose="020B0606030504020204" pitchFamily="34" charset="0"/>
              </a:rPr>
              <a:t>umożliwiać identyfikację wydatku z  Opisem Projektu i Harmonogramem Realizacji Projektu, będącymi załącznikami do Umowy o dofinansowanie.</a:t>
            </a:r>
          </a:p>
          <a:p>
            <a:pPr marL="571500" indent="-571500" fontAlgn="base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pl-PL" altLang="pl-PL" sz="1900" kern="100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20000"/>
              </a:lnSpc>
              <a:defRPr/>
            </a:pPr>
            <a:endParaRPr lang="pl-PL" altLang="pl-PL" sz="1900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pl-PL" sz="1300" kern="100" dirty="0" smtClean="0">
                <a:ea typeface="Open Sans" panose="020B0606030504020204" pitchFamily="34" charset="0"/>
                <a:cs typeface="Open Sans" panose="020B0606030504020204" pitchFamily="34" charset="0"/>
              </a:rPr>
              <a:t>Odpowiednie </a:t>
            </a:r>
            <a:r>
              <a:rPr lang="pl-PL" sz="1300" kern="100" dirty="0">
                <a:ea typeface="Open Sans" panose="020B0606030504020204" pitchFamily="34" charset="0"/>
                <a:cs typeface="Open Sans" panose="020B0606030504020204" pitchFamily="34" charset="0"/>
              </a:rPr>
              <a:t>przygotowanie załączników do Umowy o dofinansowanie, zwłaszcza Harmonogramu Realizacji Projektu i Opisu Projektu, przyczyniają się do sprawnej weryfikacji wniosków o płatność.</a:t>
            </a:r>
          </a:p>
          <a:p>
            <a:endParaRPr lang="en-US" sz="13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186C03F-2ADF-2910-9471-1936C7AFD44F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BC73A59E-8CDF-2156-83AA-C0C78630E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9521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8C468ED-D49C-65B0-631A-0871209A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357313" y="1256145"/>
            <a:ext cx="9477375" cy="4507346"/>
          </a:xfrm>
        </p:spPr>
        <p:txBody>
          <a:bodyPr>
            <a:normAutofit/>
          </a:bodyPr>
          <a:lstStyle/>
          <a:p>
            <a:r>
              <a:rPr lang="pl-PL" altLang="pl-PL" kern="100" dirty="0">
                <a:ea typeface="Open Sans" panose="020B0606030504020204" pitchFamily="34" charset="0"/>
                <a:cs typeface="Open Sans" panose="020B0606030504020204" pitchFamily="34" charset="0"/>
              </a:rPr>
              <a:t>Należy stosować spójne informacje we wszystkich dokumentach związanych z projektem i operować jednoznacznym słownictwem, niewprowadzającym w błąd kontrolującego, np. wszędzie identyczne nazwy i numery kontraktów, identyczne nazwy lub numery obiektów, nazewnictwo umożliwiające jednoznaczne przyporządkowanie wydatków do pozycji w Harmonogramie Realizacji projektu i Opisie Projektu, będącymi załącznikami do umów o dofinansowanie. </a:t>
            </a:r>
          </a:p>
          <a:p>
            <a:endParaRPr lang="pl-PL" altLang="pl-PL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altLang="pl-PL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altLang="pl-PL" kern="100" dirty="0">
                <a:ea typeface="Open Sans" panose="020B0606030504020204" pitchFamily="34" charset="0"/>
                <a:cs typeface="Open Sans" panose="020B0606030504020204" pitchFamily="34" charset="0"/>
              </a:rPr>
              <a:t>Dokumenty poprawiane i korygowane muszą zawierać cechy dokumentów korygujących – niedozwolone jest zamienianie dokumentów.</a:t>
            </a:r>
          </a:p>
          <a:p>
            <a:endParaRPr lang="en-US" sz="13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186C03F-2ADF-2910-9471-1936C7AFD44F}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BC73A59E-8CDF-2156-83AA-C0C78630E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861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4B9AF2-5B11-48FF-A8A8-964B2D972562}">
  <ds:schemaRefs>
    <ds:schemaRef ds:uri="230e9df3-be65-4c73-a93b-d1236ebd677e"/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2006/metadata/properties"/>
    <ds:schemaRef ds:uri="http://purl.org/dc/terms/"/>
    <ds:schemaRef ds:uri="07042158-f47d-48be-ab93-8f6036e20404"/>
    <ds:schemaRef ds:uri="97730884-5bf0-4adb-963c-097f91638024"/>
  </ds:schemaRefs>
</ds:datastoreItem>
</file>

<file path=customXml/itemProps2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3574</TotalTime>
  <Words>1525</Words>
  <Application>Microsoft Office PowerPoint</Application>
  <PresentationFormat>Panoramiczny</PresentationFormat>
  <Paragraphs>120</Paragraphs>
  <Slides>21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33" baseType="lpstr">
      <vt:lpstr>Aptos</vt:lpstr>
      <vt:lpstr>Arial</vt:lpstr>
      <vt:lpstr>Calibri</vt:lpstr>
      <vt:lpstr>Open Sans</vt:lpstr>
      <vt:lpstr>Poppins</vt:lpstr>
      <vt:lpstr>Poppins Light</vt:lpstr>
      <vt:lpstr>Source Sans 3</vt:lpstr>
      <vt:lpstr>Source Sans Pro</vt:lpstr>
      <vt:lpstr>Source Sans Pro Semibold</vt:lpstr>
      <vt:lpstr>Times New Roman</vt:lpstr>
      <vt:lpstr>Wingdings</vt:lpstr>
      <vt:lpstr>Epic Nature</vt:lpstr>
      <vt:lpstr>Kwalifikowalność wydatków w projektach FEnIKS oraz najczęściej spotykane błędy we wnioskach o płatność</vt:lpstr>
      <vt:lpstr>Prezentacja programu PowerPoint</vt:lpstr>
      <vt:lpstr>Prezentacja programu PowerPoint</vt:lpstr>
      <vt:lpstr>Prezentacja programu PowerPoint</vt:lpstr>
      <vt:lpstr>FaKTURY</vt:lpstr>
      <vt:lpstr>Prezentacja programu PowerPoint</vt:lpstr>
      <vt:lpstr>Wprowadzanie danych do Sl2021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WybranA kategoriA: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prezentacji</dc:title>
  <dc:creator>Godz Agata</dc:creator>
  <cp:lastModifiedBy>Mróz Sylwia</cp:lastModifiedBy>
  <cp:revision>61</cp:revision>
  <dcterms:created xsi:type="dcterms:W3CDTF">2024-06-26T20:20:27Z</dcterms:created>
  <dcterms:modified xsi:type="dcterms:W3CDTF">2026-06-23T06:42:02Z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