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89" r:id="rId5"/>
    <p:sldId id="306" r:id="rId6"/>
    <p:sldId id="318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321" r:id="rId15"/>
    <p:sldId id="322" r:id="rId16"/>
    <p:sldId id="314" r:id="rId17"/>
    <p:sldId id="317" r:id="rId18"/>
    <p:sldId id="323" r:id="rId19"/>
    <p:sldId id="316" r:id="rId2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 showGuides="1">
      <p:cViewPr varScale="1">
        <p:scale>
          <a:sx n="111" d="100"/>
          <a:sy n="111" d="100"/>
        </p:scale>
        <p:origin x="594" y="10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687F49-7ACC-425C-AF4F-CFC9AB6EFA36}" type="datetime1">
              <a:rPr lang="pl-PL" smtClean="0"/>
              <a:t>20.01.2026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FF0D8CC-6079-CB40-AF25-90B118481BE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1062A-9583-466C-B898-8D926D05BC5E}" type="datetime1">
              <a:rPr lang="pl-PL" smtClean="0"/>
              <a:pPr/>
              <a:t>20.01.2026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AC4BC9A-56BB-44A7-8CF5-84C4413460D0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180057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5007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C6F0B-9FC1-CD22-6376-99FEDDFEA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DF8D4469-121A-C038-F2FA-525AAA1F7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6C6E22C8-4720-F1DC-DFBD-AC8034686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107B98B9-D5CF-DC89-B199-80567C9DC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521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8136E-433F-8E8A-43D2-04E5A29B1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7D18268C-91CD-94EE-3851-63F5C945A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DFDDC26E-9379-8518-F811-89A559CD4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C1480606-0359-5BAA-2735-892273D25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0650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8136E-433F-8E8A-43D2-04E5A29B1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7D18268C-91CD-94EE-3851-63F5C945A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DFDDC26E-9379-8518-F811-89A559CD4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C1480606-0359-5BAA-2735-892273D259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91911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3305B-16A8-484E-7779-0A32F5A63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087FD088-BBDF-727A-E985-B9E6D790B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16DCF253-EE13-F852-EF72-935A26F104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6C0F06D8-C998-4745-1901-956FE8A07D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093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C6F0B-9FC1-CD22-6376-99FEDDFEA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DF8D4469-121A-C038-F2FA-525AAA1F7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6C6E22C8-4720-F1DC-DFBD-AC80346869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107B98B9-D5CF-DC89-B199-80567C9DC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2381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972D3-63DD-050B-1743-DC6362DB6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1DB6C5DD-5544-9F61-82F9-950187E363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7F04995B-D8D0-36C4-D6E6-520564829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05074FE9-BA43-B5C5-00A0-3DA32150F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895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8A698-919A-B79F-085A-8E024C73D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9C17F0DD-07B2-7A6A-419F-269F2B7CE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93F51D26-708F-F357-4123-714FBC43B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FD736784-DB7C-B7E9-67A9-490EFDDC4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2362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8A698-919A-B79F-085A-8E024C73D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9C17F0DD-07B2-7A6A-419F-269F2B7CE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93F51D26-708F-F357-4123-714FBC43BC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FD736784-DB7C-B7E9-67A9-490EFDDC49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3473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4E2FA-D66C-BF94-F61B-54602F624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0CF2C38E-4578-F954-934C-7257445293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0718004A-8C63-0C12-91E1-889F09F4BC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4E3FFB77-0778-0A46-44EB-3F7A51F5D2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1517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2FA32-CDD1-8051-B14A-B41EA13B3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D80D274E-5639-9FE2-7226-2F9F3969BD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B153254F-321E-6DE9-A5F1-5264FD9A4F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BB58C751-85DF-DE1B-110B-D1F940E29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116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3D9681-D4CE-601E-52A8-B13B147AA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EBD2E15E-38E2-46ED-8BA2-58F5BC7C1A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D39EA721-6960-94AE-7F55-DBBAA4D02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38D9039F-EAC2-56FC-1EDB-6EDDCEABC8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369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B6D76-5C24-4E84-B7D4-774DDFAC4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9D173E6B-F6B2-A894-6543-208466B3E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0A39B965-5BF0-9B68-EEDB-B8E309301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BD25126-DDCE-74AF-6A3C-5C9F20EC2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4534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3317A-5ADA-5780-CA22-785AD7F26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378F2B42-BFB7-2DE8-274D-70C6D4FD81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8CBC3A88-41E1-E73F-233B-0E19784D5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1E37776-3D6F-F633-4C07-366F5FC37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9530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67456C-D8FB-6F0F-7A7B-84F30D705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>
            <a:extLst>
              <a:ext uri="{FF2B5EF4-FFF2-40B4-BE49-F238E27FC236}">
                <a16:creationId xmlns:a16="http://schemas.microsoft.com/office/drawing/2014/main" id="{C2AADCC2-BE50-C289-B18E-77BF30DA2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>
            <a:extLst>
              <a:ext uri="{FF2B5EF4-FFF2-40B4-BE49-F238E27FC236}">
                <a16:creationId xmlns:a16="http://schemas.microsoft.com/office/drawing/2014/main" id="{83A1ED36-C187-F336-6639-F183D5572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9247EF3F-D9EF-D10D-D5C1-BA68500D5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AC4BC9A-56BB-44A7-8CF5-84C4413460D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88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Dodaj tekst</a:t>
            </a:r>
          </a:p>
        </p:txBody>
      </p:sp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 rtlCol="0"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sp>
        <p:nvSpPr>
          <p:cNvPr id="8" name="Tekst — symbol zastępczy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 rtlCol="0"/>
          <a:lstStyle>
            <a:lvl1pPr algn="ctr"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10" name="Tekst — symbol zastępczy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2203704"/>
            <a:ext cx="6400800" cy="420624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Kliknij, aby edytować wzorzec tekstu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kład niestandardowy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a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11" name="Tekst — symbol zastępczy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 rtlCol="0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7" name="Tekst — symbol zastępczy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kład niestandardow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a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ytuł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 rtlCol="0"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tytuł</a:t>
            </a:r>
          </a:p>
        </p:txBody>
      </p:sp>
      <p:sp>
        <p:nvSpPr>
          <p:cNvPr id="12" name="Tekst — symbol zastępczy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l-PL" noProof="0"/>
              <a:t>Dodaj tekst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4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95.png"/><Relationship Id="rId7" Type="http://schemas.openxmlformats.org/officeDocument/2006/relationships/image" Target="../media/image107.png"/><Relationship Id="rId12" Type="http://schemas.openxmlformats.org/officeDocument/2006/relationships/image" Target="../media/image10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Relationship Id="rId9" Type="http://schemas.openxmlformats.org/officeDocument/2006/relationships/image" Target="../media/image10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63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2.png"/><Relationship Id="rId4" Type="http://schemas.openxmlformats.org/officeDocument/2006/relationships/image" Target="../media/image77.png"/><Relationship Id="rId9" Type="http://schemas.openxmlformats.org/officeDocument/2006/relationships/image" Target="../media/image1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12.png"/><Relationship Id="rId21" Type="http://schemas.openxmlformats.org/officeDocument/2006/relationships/image" Target="../media/image60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12.png"/><Relationship Id="rId9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77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108" y="5784052"/>
            <a:ext cx="5509526" cy="644049"/>
          </a:xfrm>
        </p:spPr>
        <p:txBody>
          <a:bodyPr rtlCol="0">
            <a:noAutofit/>
          </a:bodyPr>
          <a:lstStyle/>
          <a:p>
            <a:pPr rtl="0"/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Wojewódzka Stacja Sanitarno-Epidemiologiczna </a:t>
            </a:r>
            <a:br>
              <a:rPr lang="pl-PL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w Gorzowie Wlkp.</a:t>
            </a:r>
            <a:br>
              <a:rPr lang="pl-PL" sz="1600" dirty="0"/>
            </a:br>
            <a:endParaRPr lang="pl-PL" sz="1600" dirty="0"/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8703" y="3070289"/>
            <a:ext cx="8503297" cy="2821037"/>
          </a:xfrm>
        </p:spPr>
        <p:txBody>
          <a:bodyPr rtlCol="0">
            <a:noAutofit/>
          </a:bodyPr>
          <a:lstStyle/>
          <a:p>
            <a:pPr rtl="0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Z Orzeszkiem Oli</a:t>
            </a:r>
          </a:p>
          <a:p>
            <a:pPr rtl="0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po zdrowie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C2320428-C028-BB2B-8423-072369BED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312" y="1853271"/>
            <a:ext cx="2587122" cy="5004729"/>
          </a:xfrm>
          <a:prstGeom prst="rect">
            <a:avLst/>
          </a:prstGeom>
        </p:spPr>
      </p:pic>
      <p:pic>
        <p:nvPicPr>
          <p:cNvPr id="16" name="Obraz 15" descr="Obraz zawierający clipart, kreskówka, krąg, sztuka&#10;&#10;Opis wygenerowany automatycznie">
            <a:extLst>
              <a:ext uri="{FF2B5EF4-FFF2-40B4-BE49-F238E27FC236}">
                <a16:creationId xmlns:a16="http://schemas.microsoft.com/office/drawing/2014/main" id="{A5865E60-FBDD-2157-51EA-B031DA420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74" y="89641"/>
            <a:ext cx="5328366" cy="3779848"/>
          </a:xfrm>
          <a:prstGeom prst="rect">
            <a:avLst/>
          </a:prstGeom>
        </p:spPr>
      </p:pic>
      <p:pic>
        <p:nvPicPr>
          <p:cNvPr id="5" name="Obraz 4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EDCE3B5B-2E42-2F90-0E5C-A7D597FD86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3668" y="89641"/>
            <a:ext cx="3548332" cy="10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F477E-C63C-4466-70B5-D9270C21E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 descr="Obraz zawierający awokado, jedzenie&#10;&#10;Opis wygenerowany automatycznie">
            <a:extLst>
              <a:ext uri="{FF2B5EF4-FFF2-40B4-BE49-F238E27FC236}">
                <a16:creationId xmlns:a16="http://schemas.microsoft.com/office/drawing/2014/main" id="{FE846EE4-67F2-2457-0081-FE4F6EFE0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250" y="2152191"/>
            <a:ext cx="3514656" cy="2493234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id="{0C427675-5D61-D4A9-2660-179BDC759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9885" y="2635370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4" name="Obraz 3" descr="Obraz zawierający kreskówka, rysowanie, clipart, sztuka&#10;&#10;Opis wygenerowany automatycznie">
            <a:extLst>
              <a:ext uri="{FF2B5EF4-FFF2-40B4-BE49-F238E27FC236}">
                <a16:creationId xmlns:a16="http://schemas.microsoft.com/office/drawing/2014/main" id="{9A1D806D-B3A1-352B-8F73-2B9230F4F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840" y="2734369"/>
            <a:ext cx="1656273" cy="3105918"/>
          </a:xfrm>
          <a:prstGeom prst="rect">
            <a:avLst/>
          </a:prstGeom>
        </p:spPr>
      </p:pic>
      <p:pic>
        <p:nvPicPr>
          <p:cNvPr id="6" name="Obraz 5" descr="Obraz zawierający butelka, żółty, napój bezalkoholowy&#10;&#10;Opis wygenerowany automatycznie">
            <a:extLst>
              <a:ext uri="{FF2B5EF4-FFF2-40B4-BE49-F238E27FC236}">
                <a16:creationId xmlns:a16="http://schemas.microsoft.com/office/drawing/2014/main" id="{161A8940-1A2C-468C-0202-6042D20B11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7005" y="2027379"/>
            <a:ext cx="1400000" cy="3200000"/>
          </a:xfrm>
          <a:prstGeom prst="rect">
            <a:avLst/>
          </a:prstGeom>
        </p:spPr>
      </p:pic>
      <p:pic>
        <p:nvPicPr>
          <p:cNvPr id="9" name="Obraz 8" descr="Obraz zawierający martwa natura, butelka, Fotografia martwej natury&#10;&#10;Opis wygenerowany automatycznie">
            <a:extLst>
              <a:ext uri="{FF2B5EF4-FFF2-40B4-BE49-F238E27FC236}">
                <a16:creationId xmlns:a16="http://schemas.microsoft.com/office/drawing/2014/main" id="{B3A2BD3D-D4FF-6A8A-66E9-7F00AB42A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750" y="2434064"/>
            <a:ext cx="2352381" cy="312380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B594675-6C2D-65BB-937C-D8DA405B0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7092" y="3429000"/>
            <a:ext cx="3685714" cy="1961905"/>
          </a:xfrm>
          <a:prstGeom prst="rect">
            <a:avLst/>
          </a:prstGeom>
        </p:spPr>
      </p:pic>
      <p:pic>
        <p:nvPicPr>
          <p:cNvPr id="15" name="Obraz 14" descr="Obraz zawierający krąg, Grafika, kreatywność&#10;&#10;Opis wygenerowany automatycznie">
            <a:extLst>
              <a:ext uri="{FF2B5EF4-FFF2-40B4-BE49-F238E27FC236}">
                <a16:creationId xmlns:a16="http://schemas.microsoft.com/office/drawing/2014/main" id="{9FC29529-C2D9-B9EB-3CF5-FCD60C646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916941" y="655951"/>
            <a:ext cx="2965609" cy="2742857"/>
          </a:xfrm>
          <a:prstGeom prst="rect">
            <a:avLst/>
          </a:prstGeom>
        </p:spPr>
      </p:pic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294F66B1-4F31-C79B-6003-D3F407D44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21932" y="1061931"/>
            <a:ext cx="2163394" cy="1372133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dirty="0"/>
              <a:t>Najlepsze tłuszcze </a:t>
            </a:r>
            <a:br>
              <a:rPr lang="pl-PL" dirty="0"/>
            </a:br>
            <a:r>
              <a:rPr lang="pl-PL" dirty="0"/>
              <a:t>to roślinne: </a:t>
            </a:r>
            <a:br>
              <a:rPr lang="pl-PL" dirty="0"/>
            </a:br>
            <a:r>
              <a:rPr lang="pl-PL" dirty="0"/>
              <a:t>OLEJ RZEPAKOWY, OLIWA Z OLIWEK </a:t>
            </a:r>
            <a:br>
              <a:rPr lang="pl-PL" dirty="0"/>
            </a:br>
            <a:r>
              <a:rPr lang="pl-PL" dirty="0"/>
              <a:t>oraz ORZECHY.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120253B-09CE-9117-28DA-A1B1E2C10950}"/>
              </a:ext>
            </a:extLst>
          </p:cNvPr>
          <p:cNvSpPr/>
          <p:nvPr/>
        </p:nvSpPr>
        <p:spPr>
          <a:xfrm>
            <a:off x="6279606" y="656294"/>
            <a:ext cx="38058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TŁUSZCZE</a:t>
            </a:r>
          </a:p>
        </p:txBody>
      </p:sp>
    </p:spTree>
    <p:extLst>
      <p:ext uri="{BB962C8B-B14F-4D97-AF65-F5344CB8AC3E}">
        <p14:creationId xmlns:p14="http://schemas.microsoft.com/office/powerpoint/2010/main" val="2931013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11A50-70B6-1DC1-C286-AE50C70F5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747B510-52A4-0799-893E-0C49F39F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1366" y="1229258"/>
            <a:ext cx="5887623" cy="2052434"/>
          </a:xfrm>
        </p:spPr>
        <p:txBody>
          <a:bodyPr rtlCol="0">
            <a:noAutofit/>
          </a:bodyPr>
          <a:lstStyle/>
          <a:p>
            <a:pPr rtl="0"/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Jestem owocem, bogatym w zdrowe tłuszcze, witaminy i minerały. </a:t>
            </a:r>
            <a:b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Mogę być zamiennikiem masła </a:t>
            </a:r>
            <a:b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lub margaryny. </a:t>
            </a:r>
            <a:b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Świetny ze mnie dodatek do kanapek, sałatek, jajecznicy, tostów lub naleśników.</a:t>
            </a:r>
          </a:p>
        </p:txBody>
      </p:sp>
      <p:pic>
        <p:nvPicPr>
          <p:cNvPr id="5" name="Obraz 4" descr="Obraz zawierający clipart, rysowanie, Kreskówka, kreskówka&#10;&#10;Opis wygenerowany automatycznie">
            <a:extLst>
              <a:ext uri="{FF2B5EF4-FFF2-40B4-BE49-F238E27FC236}">
                <a16:creationId xmlns:a16="http://schemas.microsoft.com/office/drawing/2014/main" id="{A6889773-DC06-908B-98F6-3C6FB0D3E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46" y="2721576"/>
            <a:ext cx="2070339" cy="3855453"/>
          </a:xfrm>
          <a:prstGeom prst="rect">
            <a:avLst/>
          </a:prstGeom>
        </p:spPr>
      </p:pic>
      <p:pic>
        <p:nvPicPr>
          <p:cNvPr id="9" name="Obraz 8" descr="Obraz zawierający logo, czarne i białe, design&#10;&#10;Opis wygenerowany automatycznie">
            <a:extLst>
              <a:ext uri="{FF2B5EF4-FFF2-40B4-BE49-F238E27FC236}">
                <a16:creationId xmlns:a16="http://schemas.microsoft.com/office/drawing/2014/main" id="{7D6176FA-B05B-C750-8007-228266E38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243" y="913741"/>
            <a:ext cx="3338046" cy="236795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8E4954A-E66E-6750-EEAE-FEA47B49D9F2}"/>
              </a:ext>
            </a:extLst>
          </p:cNvPr>
          <p:cNvSpPr txBox="1"/>
          <p:nvPr/>
        </p:nvSpPr>
        <p:spPr>
          <a:xfrm>
            <a:off x="2165231" y="1155939"/>
            <a:ext cx="2516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Czy wiesz, że AWOKADO nazywamy też </a:t>
            </a:r>
            <a:r>
              <a:rPr lang="pl-PL" sz="2000" b="1" dirty="0">
                <a:solidFill>
                  <a:srgbClr val="00B050"/>
                </a:solidFill>
              </a:rPr>
              <a:t>SMACZLIWKĄ!</a:t>
            </a:r>
          </a:p>
        </p:txBody>
      </p:sp>
      <p:pic>
        <p:nvPicPr>
          <p:cNvPr id="14" name="Obraz 13" descr="Obraz zawierający owoce, jedzenie, Grupa żywieniowa, Przekąska&#10;&#10;Opis wygenerowany automatycznie">
            <a:extLst>
              <a:ext uri="{FF2B5EF4-FFF2-40B4-BE49-F238E27FC236}">
                <a16:creationId xmlns:a16="http://schemas.microsoft.com/office/drawing/2014/main" id="{1715343F-9129-4197-CB80-51162CD50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7381" y="3788508"/>
            <a:ext cx="2165643" cy="1720914"/>
          </a:xfrm>
          <a:prstGeom prst="rect">
            <a:avLst/>
          </a:prstGeom>
        </p:spPr>
      </p:pic>
      <p:pic>
        <p:nvPicPr>
          <p:cNvPr id="16" name="Obraz 15" descr="Obraz zawierający jajka, jedzenie, Żółtko, półmisek&#10;&#10;Opis wygenerowany automatycznie">
            <a:extLst>
              <a:ext uri="{FF2B5EF4-FFF2-40B4-BE49-F238E27FC236}">
                <a16:creationId xmlns:a16="http://schemas.microsoft.com/office/drawing/2014/main" id="{67FE4A4C-CEC0-3105-C838-2037F541F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2578" y="4587737"/>
            <a:ext cx="1883668" cy="1844044"/>
          </a:xfrm>
          <a:prstGeom prst="rect">
            <a:avLst/>
          </a:prstGeom>
        </p:spPr>
      </p:pic>
      <p:pic>
        <p:nvPicPr>
          <p:cNvPr id="18" name="Obraz 17" descr="Obraz zawierający produkcja, Naturalne jedzenie, Grupa żywieniowa, cukinia&#10;&#10;Opis wygenerowany automatycznie">
            <a:extLst>
              <a:ext uri="{FF2B5EF4-FFF2-40B4-BE49-F238E27FC236}">
                <a16:creationId xmlns:a16="http://schemas.microsoft.com/office/drawing/2014/main" id="{C9192751-FA69-C4FD-F10B-D0A59DC4F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2005" y="3710930"/>
            <a:ext cx="1883668" cy="1876743"/>
          </a:xfrm>
          <a:prstGeom prst="rect">
            <a:avLst/>
          </a:prstGeom>
        </p:spPr>
      </p:pic>
      <p:pic>
        <p:nvPicPr>
          <p:cNvPr id="3" name="Obraz 2" descr="Obraz zawierający clipart, Kreskówka, kreskówka, ilustracja&#10;&#10;Opis wygenerowany automatycznie">
            <a:extLst>
              <a:ext uri="{FF2B5EF4-FFF2-40B4-BE49-F238E27FC236}">
                <a16:creationId xmlns:a16="http://schemas.microsoft.com/office/drawing/2014/main" id="{A497A787-FA28-BD95-BB75-92A2F2BB3A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6820" y="3397511"/>
            <a:ext cx="1992170" cy="3260217"/>
          </a:xfrm>
          <a:prstGeom prst="rect">
            <a:avLst/>
          </a:prstGeom>
        </p:spPr>
      </p:pic>
      <p:sp>
        <p:nvSpPr>
          <p:cNvPr id="6" name="Dymek mowy: prostokąt z zaokrąglonymi rogami 5">
            <a:extLst>
              <a:ext uri="{FF2B5EF4-FFF2-40B4-BE49-F238E27FC236}">
                <a16:creationId xmlns:a16="http://schemas.microsoft.com/office/drawing/2014/main" id="{D4722A28-B346-F0FC-6AEE-3B1BBB80B8D7}"/>
              </a:ext>
            </a:extLst>
          </p:cNvPr>
          <p:cNvSpPr/>
          <p:nvPr/>
        </p:nvSpPr>
        <p:spPr>
          <a:xfrm flipH="1">
            <a:off x="4800378" y="1076587"/>
            <a:ext cx="6028611" cy="2357776"/>
          </a:xfrm>
          <a:prstGeom prst="wedgeRoundRectCallout">
            <a:avLst>
              <a:gd name="adj1" fmla="val -28018"/>
              <a:gd name="adj2" fmla="val 66525"/>
              <a:gd name="adj3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629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11A50-70B6-1DC1-C286-AE50C70F5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9747B510-52A4-0799-893E-0C49F39F6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852" y="1156341"/>
            <a:ext cx="4263521" cy="1663328"/>
          </a:xfrm>
        </p:spPr>
        <p:txBody>
          <a:bodyPr rtlCol="0">
            <a:noAutofit/>
          </a:bodyPr>
          <a:lstStyle/>
          <a:p>
            <a:pPr rtl="0"/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Mam bardzo korzystny wpływ </a:t>
            </a:r>
            <a:b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dla mózgu, dzięki mnie lepiej pracuje. </a:t>
            </a:r>
            <a:b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Jestem też źródłem dobrych tłuszczów.</a:t>
            </a:r>
          </a:p>
        </p:txBody>
      </p:sp>
      <p:pic>
        <p:nvPicPr>
          <p:cNvPr id="5" name="Obraz 4" descr="Obraz zawierający clipart, rysowanie, Kreskówka, kreskówka&#10;&#10;Opis wygenerowany automatycznie">
            <a:extLst>
              <a:ext uri="{FF2B5EF4-FFF2-40B4-BE49-F238E27FC236}">
                <a16:creationId xmlns:a16="http://schemas.microsoft.com/office/drawing/2014/main" id="{A6889773-DC06-908B-98F6-3C6FB0D3E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46" y="2721576"/>
            <a:ext cx="2070339" cy="3855453"/>
          </a:xfrm>
          <a:prstGeom prst="rect">
            <a:avLst/>
          </a:prstGeom>
        </p:spPr>
      </p:pic>
      <p:pic>
        <p:nvPicPr>
          <p:cNvPr id="9" name="Obraz 8" descr="Obraz zawierający logo, czarne i białe, design&#10;&#10;Opis wygenerowany automatycznie">
            <a:extLst>
              <a:ext uri="{FF2B5EF4-FFF2-40B4-BE49-F238E27FC236}">
                <a16:creationId xmlns:a16="http://schemas.microsoft.com/office/drawing/2014/main" id="{7D6176FA-B05B-C750-8007-228266E38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282" y="1050447"/>
            <a:ext cx="3381968" cy="2052435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D8E4954A-E66E-6750-EEAE-FEA47B49D9F2}"/>
              </a:ext>
            </a:extLst>
          </p:cNvPr>
          <p:cNvSpPr txBox="1"/>
          <p:nvPr/>
        </p:nvSpPr>
        <p:spPr>
          <a:xfrm>
            <a:off x="2126921" y="1364042"/>
            <a:ext cx="2516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Czy Wam też orzech włoski przypomina ludzki mózg?</a:t>
            </a:r>
            <a:endParaRPr lang="pl-PL" sz="2000" b="1" dirty="0">
              <a:solidFill>
                <a:srgbClr val="00B050"/>
              </a:solidFill>
            </a:endParaRPr>
          </a:p>
        </p:txBody>
      </p:sp>
      <p:sp>
        <p:nvSpPr>
          <p:cNvPr id="2" name="Dymek mowy: prostokąt z zaokrąglonymi rogami 1">
            <a:extLst>
              <a:ext uri="{FF2B5EF4-FFF2-40B4-BE49-F238E27FC236}">
                <a16:creationId xmlns:a16="http://schemas.microsoft.com/office/drawing/2014/main" id="{919240B2-2ACD-0317-10BD-5F6F0033BE8E}"/>
              </a:ext>
            </a:extLst>
          </p:cNvPr>
          <p:cNvSpPr/>
          <p:nvPr/>
        </p:nvSpPr>
        <p:spPr>
          <a:xfrm flipH="1">
            <a:off x="5508889" y="961788"/>
            <a:ext cx="4833968" cy="2052435"/>
          </a:xfrm>
          <a:prstGeom prst="wedgeRoundRectCallout">
            <a:avLst>
              <a:gd name="adj1" fmla="val -22082"/>
              <a:gd name="adj2" fmla="val 66703"/>
              <a:gd name="adj3" fmla="val 16667"/>
            </a:avLst>
          </a:prstGeom>
          <a:noFill/>
          <a:ln w="2857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kreskówka, halloween, sztuka&#10;&#10;Opis wygenerowany automatycznie">
            <a:extLst>
              <a:ext uri="{FF2B5EF4-FFF2-40B4-BE49-F238E27FC236}">
                <a16:creationId xmlns:a16="http://schemas.microsoft.com/office/drawing/2014/main" id="{D4B126DF-6ADD-BE83-FBE9-422EFF46E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2224" y="3406848"/>
            <a:ext cx="2982767" cy="3142762"/>
          </a:xfrm>
          <a:prstGeom prst="rect">
            <a:avLst/>
          </a:prstGeom>
        </p:spPr>
      </p:pic>
      <p:pic>
        <p:nvPicPr>
          <p:cNvPr id="12" name="Obraz 11" descr="Obraz zawierający kreskówka, ilustracja, clipart, rysowanie&#10;&#10;Opis wygenerowany automatycznie">
            <a:extLst>
              <a:ext uri="{FF2B5EF4-FFF2-40B4-BE49-F238E27FC236}">
                <a16:creationId xmlns:a16="http://schemas.microsoft.com/office/drawing/2014/main" id="{05049545-2A79-FDFD-223C-29C927C209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385266" y="4171239"/>
            <a:ext cx="2711141" cy="2405790"/>
          </a:xfrm>
          <a:prstGeom prst="rect">
            <a:avLst/>
          </a:prstGeom>
        </p:spPr>
      </p:pic>
      <p:pic>
        <p:nvPicPr>
          <p:cNvPr id="15" name="Obraz 14" descr="Obraz zawierający design&#10;&#10;Opis wygenerowany automatycznie przy średnim poziomie pewności">
            <a:extLst>
              <a:ext uri="{FF2B5EF4-FFF2-40B4-BE49-F238E27FC236}">
                <a16:creationId xmlns:a16="http://schemas.microsoft.com/office/drawing/2014/main" id="{41AFD4FE-DA10-3874-9B1A-7DFEAE331A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5266" y="3094673"/>
            <a:ext cx="3065828" cy="126227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9C24E5E-6090-BA7B-88EC-24A31D32BFD4}"/>
              </a:ext>
            </a:extLst>
          </p:cNvPr>
          <p:cNvSpPr txBox="1"/>
          <p:nvPr/>
        </p:nvSpPr>
        <p:spPr>
          <a:xfrm>
            <a:off x="3506870" y="3244715"/>
            <a:ext cx="251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/>
              <a:t>Faktycznie jesteśmy podobni!</a:t>
            </a:r>
            <a:endParaRPr lang="pl-PL" sz="2000" b="1" dirty="0">
              <a:solidFill>
                <a:srgbClr val="00B050"/>
              </a:solidFill>
            </a:endParaRPr>
          </a:p>
        </p:txBody>
      </p:sp>
      <p:sp>
        <p:nvSpPr>
          <p:cNvPr id="17" name="Dymek myśli: chmurka 16">
            <a:extLst>
              <a:ext uri="{FF2B5EF4-FFF2-40B4-BE49-F238E27FC236}">
                <a16:creationId xmlns:a16="http://schemas.microsoft.com/office/drawing/2014/main" id="{B3D38D8F-74E4-4E94-FC01-CE7CC464B7DB}"/>
              </a:ext>
            </a:extLst>
          </p:cNvPr>
          <p:cNvSpPr/>
          <p:nvPr/>
        </p:nvSpPr>
        <p:spPr>
          <a:xfrm rot="1711166">
            <a:off x="6298794" y="3584473"/>
            <a:ext cx="1689681" cy="1381850"/>
          </a:xfrm>
          <a:prstGeom prst="cloudCallout">
            <a:avLst>
              <a:gd name="adj1" fmla="val -42107"/>
              <a:gd name="adj2" fmla="val 9172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 descr="Obraz zawierający Fast food, Przekąska, jedzenie&#10;&#10;Opis wygenerowany automatycznie">
            <a:extLst>
              <a:ext uri="{FF2B5EF4-FFF2-40B4-BE49-F238E27FC236}">
                <a16:creationId xmlns:a16="http://schemas.microsoft.com/office/drawing/2014/main" id="{634077C5-1AC4-D88C-2C57-879F49AE89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8958" y="3725811"/>
            <a:ext cx="1163129" cy="106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31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0B742-82EF-F929-7C5B-16AE04692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 descr="Obraz zawierający logo, czarne i białe, design&#10;&#10;Opis wygenerowany automatycznie">
            <a:extLst>
              <a:ext uri="{FF2B5EF4-FFF2-40B4-BE49-F238E27FC236}">
                <a16:creationId xmlns:a16="http://schemas.microsoft.com/office/drawing/2014/main" id="{8502F481-63DB-366A-C6CF-B33B5E516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62417"/>
            <a:ext cx="1992593" cy="2328595"/>
          </a:xfrm>
          <a:prstGeom prst="rect">
            <a:avLst/>
          </a:prstGeom>
        </p:spPr>
      </p:pic>
      <p:pic>
        <p:nvPicPr>
          <p:cNvPr id="19" name="Obraz 18" descr="Obraz zawierający krąg, kreatywność&#10;&#10;Opis wygenerowany automatycznie">
            <a:extLst>
              <a:ext uri="{FF2B5EF4-FFF2-40B4-BE49-F238E27FC236}">
                <a16:creationId xmlns:a16="http://schemas.microsoft.com/office/drawing/2014/main" id="{AE0206CF-AA52-D350-C091-8DD44F50C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36206" y="2081833"/>
            <a:ext cx="2593436" cy="1889764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9E738F68-135D-62B8-8D10-4A766F93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31" y="447312"/>
            <a:ext cx="9799290" cy="130973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pl-PL" sz="4400" b="1" dirty="0"/>
              <a:t>Dlaczego musimy prawidłowo się odżywiać?</a:t>
            </a:r>
          </a:p>
        </p:txBody>
      </p:sp>
      <p:pic>
        <p:nvPicPr>
          <p:cNvPr id="6" name="Obraz 5" descr="Obraz zawierający rysowanie, clipart, szkic, sztuka&#10;&#10;Opis wygenerowany automatycznie">
            <a:extLst>
              <a:ext uri="{FF2B5EF4-FFF2-40B4-BE49-F238E27FC236}">
                <a16:creationId xmlns:a16="http://schemas.microsoft.com/office/drawing/2014/main" id="{766AFCD9-425C-EF86-F332-DAFD04BAC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994" y="4163989"/>
            <a:ext cx="1239506" cy="2233343"/>
          </a:xfrm>
          <a:prstGeom prst="rect">
            <a:avLst/>
          </a:prstGeom>
        </p:spPr>
      </p:pic>
      <p:pic>
        <p:nvPicPr>
          <p:cNvPr id="9" name="Obraz 8" descr="Obraz zawierający kreskówka, clipart&#10;&#10;Opis wygenerowany automatycznie">
            <a:extLst>
              <a:ext uri="{FF2B5EF4-FFF2-40B4-BE49-F238E27FC236}">
                <a16:creationId xmlns:a16="http://schemas.microsoft.com/office/drawing/2014/main" id="{E412BD47-DEBC-391D-42B6-06D3CFCB41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799465" y="3784039"/>
            <a:ext cx="1349472" cy="2754187"/>
          </a:xfrm>
          <a:prstGeom prst="rect">
            <a:avLst/>
          </a:prstGeom>
        </p:spPr>
      </p:pic>
      <p:pic>
        <p:nvPicPr>
          <p:cNvPr id="11" name="Obraz 10" descr="Obraz zawierający clipart, Animacja, kreskówka, sztuka&#10;&#10;Opis wygenerowany automatycznie">
            <a:extLst>
              <a:ext uri="{FF2B5EF4-FFF2-40B4-BE49-F238E27FC236}">
                <a16:creationId xmlns:a16="http://schemas.microsoft.com/office/drawing/2014/main" id="{E18DA8D8-6B44-8E64-FD33-5556DF331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1135" y="4163989"/>
            <a:ext cx="1781612" cy="2339626"/>
          </a:xfrm>
          <a:prstGeom prst="rect">
            <a:avLst/>
          </a:prstGeom>
        </p:spPr>
      </p:pic>
      <p:pic>
        <p:nvPicPr>
          <p:cNvPr id="17" name="Obraz 16" descr="Obraz zawierający clipart, rysowanie, kreskówka, sztuka&#10;&#10;Opis wygenerowany automatycznie">
            <a:extLst>
              <a:ext uri="{FF2B5EF4-FFF2-40B4-BE49-F238E27FC236}">
                <a16:creationId xmlns:a16="http://schemas.microsoft.com/office/drawing/2014/main" id="{FD4CADA2-4555-4412-6E12-BB9FAA913A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4194112" y="3980659"/>
            <a:ext cx="1102111" cy="2522956"/>
          </a:xfrm>
          <a:prstGeom prst="rect">
            <a:avLst/>
          </a:prstGeom>
        </p:spPr>
      </p:pic>
      <p:pic>
        <p:nvPicPr>
          <p:cNvPr id="8" name="Obraz 7" descr="Obraz zawierający clipart, rysowanie, kreskówka, ilustracja&#10;&#10;Opis wygenerowany automatycznie">
            <a:extLst>
              <a:ext uri="{FF2B5EF4-FFF2-40B4-BE49-F238E27FC236}">
                <a16:creationId xmlns:a16="http://schemas.microsoft.com/office/drawing/2014/main" id="{2574DBAA-DD32-3BDB-80B2-149BBCC9D4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1385" y="4235691"/>
            <a:ext cx="1254924" cy="2349572"/>
          </a:xfrm>
          <a:prstGeom prst="rect">
            <a:avLst/>
          </a:prstGeom>
        </p:spPr>
      </p:pic>
      <p:pic>
        <p:nvPicPr>
          <p:cNvPr id="12" name="Obraz 11" descr="Obraz zawierający clipart, rysowanie, kreskówka, ilustracja&#10;&#10;Opis wygenerowany automatycznie">
            <a:extLst>
              <a:ext uri="{FF2B5EF4-FFF2-40B4-BE49-F238E27FC236}">
                <a16:creationId xmlns:a16="http://schemas.microsoft.com/office/drawing/2014/main" id="{1EDFD658-7358-2631-D256-5FB7F19F02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5834" y="4304089"/>
            <a:ext cx="1349472" cy="2258622"/>
          </a:xfrm>
          <a:prstGeom prst="rect">
            <a:avLst/>
          </a:prstGeom>
        </p:spPr>
      </p:pic>
      <p:pic>
        <p:nvPicPr>
          <p:cNvPr id="15" name="Obraz 14" descr="Obraz zawierający Wielobarwność, krąg, kula&#10;&#10;Opis wygenerowany automatycznie">
            <a:extLst>
              <a:ext uri="{FF2B5EF4-FFF2-40B4-BE49-F238E27FC236}">
                <a16:creationId xmlns:a16="http://schemas.microsoft.com/office/drawing/2014/main" id="{DCDD64C0-04CA-362C-5613-887E78093D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6688826" y="4163989"/>
            <a:ext cx="771718" cy="802793"/>
          </a:xfrm>
          <a:prstGeom prst="rect">
            <a:avLst/>
          </a:prstGeom>
        </p:spPr>
      </p:pic>
      <p:pic>
        <p:nvPicPr>
          <p:cNvPr id="14" name="Obraz 13" descr="Obraz zawierający design&#10;&#10;Opis wygenerowany automatycznie przy średnim poziomie pewności">
            <a:extLst>
              <a:ext uri="{FF2B5EF4-FFF2-40B4-BE49-F238E27FC236}">
                <a16:creationId xmlns:a16="http://schemas.microsoft.com/office/drawing/2014/main" id="{19AFE3CE-9C4D-DFC8-362F-DBEFBBBB549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56401" y="2779527"/>
            <a:ext cx="2024765" cy="1262277"/>
          </a:xfrm>
          <a:prstGeom prst="rect">
            <a:avLst/>
          </a:prstGeom>
        </p:spPr>
      </p:pic>
      <p:pic>
        <p:nvPicPr>
          <p:cNvPr id="4" name="Obraz 3" descr="Obraz zawierający krąg, kreatywność&#10;&#10;Opis wygenerowany automatycznie">
            <a:extLst>
              <a:ext uri="{FF2B5EF4-FFF2-40B4-BE49-F238E27FC236}">
                <a16:creationId xmlns:a16="http://schemas.microsoft.com/office/drawing/2014/main" id="{46F18FF0-7A20-15FD-9414-89666192E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874489" y="2252879"/>
            <a:ext cx="2593436" cy="1889764"/>
          </a:xfrm>
          <a:prstGeom prst="rect">
            <a:avLst/>
          </a:prstGeom>
        </p:spPr>
      </p:pic>
      <p:pic>
        <p:nvPicPr>
          <p:cNvPr id="10" name="Obraz 9" descr="Obraz zawierający logo, czarne i białe, design&#10;&#10;Opis wygenerowany automatycznie">
            <a:extLst>
              <a:ext uri="{FF2B5EF4-FFF2-40B4-BE49-F238E27FC236}">
                <a16:creationId xmlns:a16="http://schemas.microsoft.com/office/drawing/2014/main" id="{F58768FE-BA84-9EA5-46E7-20E0EA7BF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932" y="2424786"/>
            <a:ext cx="2423255" cy="1719014"/>
          </a:xfrm>
          <a:prstGeom prst="rect">
            <a:avLst/>
          </a:prstGeom>
        </p:spPr>
      </p:pic>
      <p:pic>
        <p:nvPicPr>
          <p:cNvPr id="2" name="Obraz 1" descr="Obraz zawierający design&#10;&#10;Opis wygenerowany automatycznie przy średnim poziomie pewności">
            <a:extLst>
              <a:ext uri="{FF2B5EF4-FFF2-40B4-BE49-F238E27FC236}">
                <a16:creationId xmlns:a16="http://schemas.microsoft.com/office/drawing/2014/main" id="{B3A5B503-1645-869D-9AF8-626349F7E6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34" y="2886451"/>
            <a:ext cx="1830501" cy="126227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B93C8C77-3C14-F941-3AE3-30CEE0D19477}"/>
              </a:ext>
            </a:extLst>
          </p:cNvPr>
          <p:cNvSpPr txBox="1"/>
          <p:nvPr/>
        </p:nvSpPr>
        <p:spPr>
          <a:xfrm>
            <a:off x="8172697" y="2949000"/>
            <a:ext cx="1349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/>
              <a:t>Szybko  się uczę </a:t>
            </a:r>
          </a:p>
          <a:p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378941E4-63A0-EE67-0160-5BC4F18E612A}"/>
              </a:ext>
            </a:extLst>
          </p:cNvPr>
          <p:cNvSpPr txBox="1"/>
          <p:nvPr/>
        </p:nvSpPr>
        <p:spPr>
          <a:xfrm>
            <a:off x="127985" y="3137708"/>
            <a:ext cx="158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/>
              <a:t>Mam zdrowe kości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3B002A98-35F6-2561-5868-218EFBE5721B}"/>
              </a:ext>
            </a:extLst>
          </p:cNvPr>
          <p:cNvSpPr txBox="1"/>
          <p:nvPr/>
        </p:nvSpPr>
        <p:spPr>
          <a:xfrm>
            <a:off x="2353928" y="2537543"/>
            <a:ext cx="1361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/>
              <a:t>Mam Siłę </a:t>
            </a:r>
          </a:p>
          <a:p>
            <a:pPr algn="ctr"/>
            <a:r>
              <a:rPr lang="pl-PL" sz="1800" dirty="0"/>
              <a:t>i chęć </a:t>
            </a:r>
          </a:p>
          <a:p>
            <a:pPr algn="ctr"/>
            <a:r>
              <a:rPr lang="pl-PL" sz="1800" dirty="0"/>
              <a:t>do zabawy 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1B12DD0-27C2-0E1F-1B07-6521ADAD9284}"/>
              </a:ext>
            </a:extLst>
          </p:cNvPr>
          <p:cNvSpPr txBox="1"/>
          <p:nvPr/>
        </p:nvSpPr>
        <p:spPr>
          <a:xfrm>
            <a:off x="4390347" y="2357626"/>
            <a:ext cx="1720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/>
              <a:t>Rosnę, prawidłowo się rozwijam</a:t>
            </a:r>
          </a:p>
          <a:p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666C853-8BD1-1313-EF8C-8AA80E022701}"/>
              </a:ext>
            </a:extLst>
          </p:cNvPr>
          <p:cNvSpPr txBox="1"/>
          <p:nvPr/>
        </p:nvSpPr>
        <p:spPr>
          <a:xfrm>
            <a:off x="6393410" y="2193087"/>
            <a:ext cx="1423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/>
              <a:t>Mam dobry humor, jestem szczęśliwy</a:t>
            </a:r>
          </a:p>
          <a:p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60541438-AECA-8B68-69FC-7810C127E3B6}"/>
              </a:ext>
            </a:extLst>
          </p:cNvPr>
          <p:cNvSpPr txBox="1"/>
          <p:nvPr/>
        </p:nvSpPr>
        <p:spPr>
          <a:xfrm>
            <a:off x="10247721" y="2560024"/>
            <a:ext cx="1813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800" dirty="0"/>
              <a:t>Nie choruję – jestem silny </a:t>
            </a:r>
          </a:p>
          <a:p>
            <a:pPr algn="ctr"/>
            <a:r>
              <a:rPr lang="pl-PL" sz="1800" dirty="0"/>
              <a:t>i zdrowy</a:t>
            </a:r>
          </a:p>
        </p:txBody>
      </p:sp>
    </p:spTree>
    <p:extLst>
      <p:ext uri="{BB962C8B-B14F-4D97-AF65-F5344CB8AC3E}">
        <p14:creationId xmlns:p14="http://schemas.microsoft.com/office/powerpoint/2010/main" val="4167922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krąg, półmisek, naczynia, zastawa stołowa&#10;&#10;Opis wygenerowany automatycznie">
            <a:extLst>
              <a:ext uri="{FF2B5EF4-FFF2-40B4-BE49-F238E27FC236}">
                <a16:creationId xmlns:a16="http://schemas.microsoft.com/office/drawing/2014/main" id="{722DB700-9328-664F-724F-1EB7B3EB8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1292" y="3374438"/>
            <a:ext cx="3362208" cy="3303836"/>
          </a:xfrm>
          <a:prstGeom prst="rect">
            <a:avLst/>
          </a:prstGeom>
        </p:spPr>
      </p:pic>
      <p:pic>
        <p:nvPicPr>
          <p:cNvPr id="8" name="Obraz 7" descr="Obraz zawierający Fotografia martwej natury, czarne i białe, gałka, światło&#10;&#10;Opis wygenerowany automatycznie">
            <a:extLst>
              <a:ext uri="{FF2B5EF4-FFF2-40B4-BE49-F238E27FC236}">
                <a16:creationId xmlns:a16="http://schemas.microsoft.com/office/drawing/2014/main" id="{371DC84D-C1EA-2097-5FD7-8D75102D8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25751" y="2216184"/>
            <a:ext cx="620904" cy="2060761"/>
          </a:xfrm>
          <a:prstGeom prst="rect">
            <a:avLst/>
          </a:prstGeom>
        </p:spPr>
      </p:pic>
      <p:pic>
        <p:nvPicPr>
          <p:cNvPr id="10" name="Obraz 9" descr="Obraz zawierający czarne i białe&#10;&#10;Opis wygenerowany automatycznie przy średnim poziomie pewności">
            <a:extLst>
              <a:ext uri="{FF2B5EF4-FFF2-40B4-BE49-F238E27FC236}">
                <a16:creationId xmlns:a16="http://schemas.microsoft.com/office/drawing/2014/main" id="{7C7225DD-4F56-BA0E-B70B-FC94D75EA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0425" y="3570423"/>
            <a:ext cx="732389" cy="3069058"/>
          </a:xfrm>
          <a:prstGeom prst="rect">
            <a:avLst/>
          </a:prstGeom>
        </p:spPr>
      </p:pic>
      <p:pic>
        <p:nvPicPr>
          <p:cNvPr id="12" name="Obraz 11" descr="Obraz zawierający widelec, zastawa stołowa, świeca, Przyrząd kuchenny&#10;&#10;Opis wygenerowany automatycznie">
            <a:extLst>
              <a:ext uri="{FF2B5EF4-FFF2-40B4-BE49-F238E27FC236}">
                <a16:creationId xmlns:a16="http://schemas.microsoft.com/office/drawing/2014/main" id="{5BC017A3-AC5F-8F8F-6902-D1B14F0C3A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0423" y="3429000"/>
            <a:ext cx="748474" cy="3105918"/>
          </a:xfrm>
          <a:prstGeom prst="rect">
            <a:avLst/>
          </a:prstGeom>
        </p:spPr>
      </p:pic>
      <p:pic>
        <p:nvPicPr>
          <p:cNvPr id="14" name="Obraz 13" descr="Obraz zawierający Przyrząd kuchenny, czarne i białe, monochromatyzm, łyżka&#10;&#10;Opis wygenerowany automatycznie">
            <a:extLst>
              <a:ext uri="{FF2B5EF4-FFF2-40B4-BE49-F238E27FC236}">
                <a16:creationId xmlns:a16="http://schemas.microsoft.com/office/drawing/2014/main" id="{7B54A937-B195-1349-BAB1-5CC2A670F1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0110" y="3394337"/>
            <a:ext cx="751206" cy="3326768"/>
          </a:xfrm>
          <a:prstGeom prst="rect">
            <a:avLst/>
          </a:prstGeom>
        </p:spPr>
      </p:pic>
      <p:pic>
        <p:nvPicPr>
          <p:cNvPr id="20" name="Obraz 19" descr="Obraz zawierający design, ilustracja&#10;&#10;Opis wygenerowany automatycznie przy niskim poziomie pewności">
            <a:extLst>
              <a:ext uri="{FF2B5EF4-FFF2-40B4-BE49-F238E27FC236}">
                <a16:creationId xmlns:a16="http://schemas.microsoft.com/office/drawing/2014/main" id="{BF8E55F7-6F98-9984-0194-074EC5D790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5497" y="2213287"/>
            <a:ext cx="1031466" cy="1215713"/>
          </a:xfrm>
          <a:prstGeom prst="rect">
            <a:avLst/>
          </a:prstGeom>
        </p:spPr>
      </p:pic>
      <p:pic>
        <p:nvPicPr>
          <p:cNvPr id="24" name="Obraz 23" descr="Obraz zawierający kreskówka, rysowanie, clipart, sztuka&#10;&#10;Opis wygenerowany automatycznie">
            <a:extLst>
              <a:ext uri="{FF2B5EF4-FFF2-40B4-BE49-F238E27FC236}">
                <a16:creationId xmlns:a16="http://schemas.microsoft.com/office/drawing/2014/main" id="{7C3213C4-20B7-B6F1-2CCC-84E4F47407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344" y="3572356"/>
            <a:ext cx="1690396" cy="3105918"/>
          </a:xfrm>
          <a:prstGeom prst="rect">
            <a:avLst/>
          </a:prstGeom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7C66F0E5-7026-3F77-534C-6F8EE98E6490}"/>
              </a:ext>
            </a:extLst>
          </p:cNvPr>
          <p:cNvSpPr/>
          <p:nvPr/>
        </p:nvSpPr>
        <p:spPr>
          <a:xfrm>
            <a:off x="2465306" y="1276624"/>
            <a:ext cx="69573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TALERZ I JEGO SĄSIEDZI</a:t>
            </a:r>
          </a:p>
        </p:txBody>
      </p:sp>
      <p:pic>
        <p:nvPicPr>
          <p:cNvPr id="28" name="Obraz 27" descr="Obraz zawierający krąg, kreatywność&#10;&#10;Opis wygenerowany automatycznie">
            <a:extLst>
              <a:ext uri="{FF2B5EF4-FFF2-40B4-BE49-F238E27FC236}">
                <a16:creationId xmlns:a16="http://schemas.microsoft.com/office/drawing/2014/main" id="{636F5929-B26F-E6BC-9407-10F4644668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2500667" y="2476592"/>
            <a:ext cx="3340802" cy="1889764"/>
          </a:xfrm>
          <a:prstGeom prst="rect">
            <a:avLst/>
          </a:prstGeom>
        </p:spPr>
      </p:pic>
      <p:sp>
        <p:nvSpPr>
          <p:cNvPr id="29" name="pole tekstowe 28">
            <a:extLst>
              <a:ext uri="{FF2B5EF4-FFF2-40B4-BE49-F238E27FC236}">
                <a16:creationId xmlns:a16="http://schemas.microsoft.com/office/drawing/2014/main" id="{1FCA3923-018E-7D44-7E27-7791B0318964}"/>
              </a:ext>
            </a:extLst>
          </p:cNvPr>
          <p:cNvSpPr txBox="1"/>
          <p:nvPr/>
        </p:nvSpPr>
        <p:spPr>
          <a:xfrm>
            <a:off x="2870825" y="2623924"/>
            <a:ext cx="251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Ostrze noża </a:t>
            </a:r>
            <a:br>
              <a:rPr lang="pl-PL" b="1" dirty="0"/>
            </a:br>
            <a:r>
              <a:rPr lang="pl-PL" b="1" dirty="0"/>
              <a:t>zawsze powinno być zwrócone w stronę talerza</a:t>
            </a:r>
            <a:endParaRPr lang="pl-PL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2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F477E-C63C-4466-70B5-D9270C21E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wal 6">
            <a:extLst>
              <a:ext uri="{FF2B5EF4-FFF2-40B4-BE49-F238E27FC236}">
                <a16:creationId xmlns:a16="http://schemas.microsoft.com/office/drawing/2014/main" id="{0C427675-5D61-D4A9-2660-179BDC759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932" y="2734368"/>
            <a:ext cx="3125479" cy="32674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4" name="Obraz 3" descr="Obraz zawierający kreskówka, rysowanie, clipart, sztuka&#10;&#10;Opis wygenerowany automatycznie">
            <a:extLst>
              <a:ext uri="{FF2B5EF4-FFF2-40B4-BE49-F238E27FC236}">
                <a16:creationId xmlns:a16="http://schemas.microsoft.com/office/drawing/2014/main" id="{9A1D806D-B3A1-352B-8F73-2B9230F4F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5" y="2815138"/>
            <a:ext cx="1656273" cy="3105918"/>
          </a:xfrm>
          <a:prstGeom prst="rect">
            <a:avLst/>
          </a:prstGeom>
        </p:spPr>
      </p:pic>
      <p:pic>
        <p:nvPicPr>
          <p:cNvPr id="15" name="Obraz 14" descr="Obraz zawierający krąg, Grafika, kreatywność&#10;&#10;Opis wygenerowany automatycznie">
            <a:extLst>
              <a:ext uri="{FF2B5EF4-FFF2-40B4-BE49-F238E27FC236}">
                <a16:creationId xmlns:a16="http://schemas.microsoft.com/office/drawing/2014/main" id="{9FC29529-C2D9-B9EB-3CF5-FCD60C646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73043" y="1110616"/>
            <a:ext cx="2594802" cy="2399902"/>
          </a:xfrm>
          <a:prstGeom prst="rect">
            <a:avLst/>
          </a:prstGeom>
          <a:ln>
            <a:noFill/>
          </a:ln>
        </p:spPr>
      </p:pic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294F66B1-4F31-C79B-6003-D3F407D44F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11212" y="1466124"/>
            <a:ext cx="2195780" cy="1372133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Użyte sztućce zawsze odkładamy na talerz. Nigdy nie kładziemy ich na stół.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120253B-09CE-9117-28DA-A1B1E2C10950}"/>
              </a:ext>
            </a:extLst>
          </p:cNvPr>
          <p:cNvSpPr/>
          <p:nvPr/>
        </p:nvSpPr>
        <p:spPr>
          <a:xfrm>
            <a:off x="3396791" y="107008"/>
            <a:ext cx="657904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 mówią sztućce?</a:t>
            </a:r>
            <a:endParaRPr lang="pl-PL" sz="6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Obraz 2" descr="Obraz zawierający krąg, półmisek, naczynia, zastawa stołowa&#10;&#10;Opis wygenerowany automatycznie">
            <a:extLst>
              <a:ext uri="{FF2B5EF4-FFF2-40B4-BE49-F238E27FC236}">
                <a16:creationId xmlns:a16="http://schemas.microsoft.com/office/drawing/2014/main" id="{08234F54-1264-22CD-24BA-652C27540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559" y="3596782"/>
            <a:ext cx="2602381" cy="2557201"/>
          </a:xfrm>
          <a:prstGeom prst="rect">
            <a:avLst/>
          </a:prstGeom>
        </p:spPr>
      </p:pic>
      <p:pic>
        <p:nvPicPr>
          <p:cNvPr id="13" name="Obraz 12" descr="Obraz zawierający krąg, półmisek, naczynia, zastawa stołowa&#10;&#10;Opis wygenerowany automatycznie">
            <a:extLst>
              <a:ext uri="{FF2B5EF4-FFF2-40B4-BE49-F238E27FC236}">
                <a16:creationId xmlns:a16="http://schemas.microsoft.com/office/drawing/2014/main" id="{9C4DDC89-AB3B-2F97-2FC7-74456ABF9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004" y="3510518"/>
            <a:ext cx="2602381" cy="2557201"/>
          </a:xfrm>
          <a:prstGeom prst="rect">
            <a:avLst/>
          </a:prstGeom>
        </p:spPr>
      </p:pic>
      <p:pic>
        <p:nvPicPr>
          <p:cNvPr id="14" name="Obraz 13" descr="Obraz zawierający krąg, półmisek, naczynia, zastawa stołowa&#10;&#10;Opis wygenerowany automatycznie">
            <a:extLst>
              <a:ext uri="{FF2B5EF4-FFF2-40B4-BE49-F238E27FC236}">
                <a16:creationId xmlns:a16="http://schemas.microsoft.com/office/drawing/2014/main" id="{522B86B4-3B9A-235B-381B-118701893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2449" y="3596781"/>
            <a:ext cx="2602381" cy="2557201"/>
          </a:xfrm>
          <a:prstGeom prst="rect">
            <a:avLst/>
          </a:prstGeom>
        </p:spPr>
      </p:pic>
      <p:pic>
        <p:nvPicPr>
          <p:cNvPr id="17" name="Obraz 16" descr="Obraz zawierający widelec, zastawa stołowa, świeca, Przyrząd kuchenny&#10;&#10;Opis wygenerowany automatycznie">
            <a:extLst>
              <a:ext uri="{FF2B5EF4-FFF2-40B4-BE49-F238E27FC236}">
                <a16:creationId xmlns:a16="http://schemas.microsoft.com/office/drawing/2014/main" id="{C3E16D91-DFF0-C903-339D-B906FA5927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532784">
            <a:off x="10496205" y="4399470"/>
            <a:ext cx="492352" cy="1992267"/>
          </a:xfrm>
          <a:prstGeom prst="rect">
            <a:avLst/>
          </a:prstGeom>
        </p:spPr>
      </p:pic>
      <p:pic>
        <p:nvPicPr>
          <p:cNvPr id="19" name="Obraz 18" descr="Obraz zawierający Przyrząd kuchenny, czarne i białe, monochromatyzm, łyżka&#10;&#10;Opis wygenerowany automatycznie">
            <a:extLst>
              <a:ext uri="{FF2B5EF4-FFF2-40B4-BE49-F238E27FC236}">
                <a16:creationId xmlns:a16="http://schemas.microsoft.com/office/drawing/2014/main" id="{D46AF98A-B579-A82B-6305-EFBA9102E9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616760">
            <a:off x="10841265" y="4194212"/>
            <a:ext cx="469469" cy="2079073"/>
          </a:xfrm>
          <a:prstGeom prst="rect">
            <a:avLst/>
          </a:prstGeom>
        </p:spPr>
      </p:pic>
      <p:pic>
        <p:nvPicPr>
          <p:cNvPr id="22" name="Obraz 21" descr="Obraz zawierający widelec, zastawa stołowa, świeca, Przyrząd kuchenny&#10;&#10;Opis wygenerowany automatycznie">
            <a:extLst>
              <a:ext uri="{FF2B5EF4-FFF2-40B4-BE49-F238E27FC236}">
                <a16:creationId xmlns:a16="http://schemas.microsoft.com/office/drawing/2014/main" id="{304C0E5C-334E-4263-EAA3-3C7E1522B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08767">
            <a:off x="6890098" y="4181588"/>
            <a:ext cx="492352" cy="1992267"/>
          </a:xfrm>
          <a:prstGeom prst="rect">
            <a:avLst/>
          </a:prstGeom>
        </p:spPr>
      </p:pic>
      <p:pic>
        <p:nvPicPr>
          <p:cNvPr id="23" name="Obraz 22" descr="Obraz zawierający widelec, zastawa stołowa, świeca, Przyrząd kuchenny&#10;&#10;Opis wygenerowany automatycznie">
            <a:extLst>
              <a:ext uri="{FF2B5EF4-FFF2-40B4-BE49-F238E27FC236}">
                <a16:creationId xmlns:a16="http://schemas.microsoft.com/office/drawing/2014/main" id="{35A6C7A6-ADC0-E27B-F567-9C6E291E6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5931">
            <a:off x="3994553" y="4226831"/>
            <a:ext cx="492352" cy="1992267"/>
          </a:xfrm>
          <a:prstGeom prst="rect">
            <a:avLst/>
          </a:prstGeom>
        </p:spPr>
      </p:pic>
      <p:pic>
        <p:nvPicPr>
          <p:cNvPr id="24" name="Obraz 23" descr="Obraz zawierający Przyrząd kuchenny, czarne i białe, monochromatyzm, łyżka&#10;&#10;Opis wygenerowany automatycznie">
            <a:extLst>
              <a:ext uri="{FF2B5EF4-FFF2-40B4-BE49-F238E27FC236}">
                <a16:creationId xmlns:a16="http://schemas.microsoft.com/office/drawing/2014/main" id="{A80BCBB7-3AB1-70BC-868A-C8DDA2730F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460609">
            <a:off x="8084983" y="4132965"/>
            <a:ext cx="469469" cy="2079073"/>
          </a:xfrm>
          <a:prstGeom prst="rect">
            <a:avLst/>
          </a:prstGeom>
        </p:spPr>
      </p:pic>
      <p:pic>
        <p:nvPicPr>
          <p:cNvPr id="25" name="Obraz 24" descr="Obraz zawierający Przyrząd kuchenny, czarne i białe, monochromatyzm, łyżka&#10;&#10;Opis wygenerowany automatycznie">
            <a:extLst>
              <a:ext uri="{FF2B5EF4-FFF2-40B4-BE49-F238E27FC236}">
                <a16:creationId xmlns:a16="http://schemas.microsoft.com/office/drawing/2014/main" id="{5F97FBCA-C27E-CFCF-896B-E0872E3BE2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769800">
            <a:off x="5597332" y="4188810"/>
            <a:ext cx="469469" cy="2079073"/>
          </a:xfrm>
          <a:prstGeom prst="rect">
            <a:avLst/>
          </a:prstGeom>
        </p:spPr>
      </p:pic>
      <p:pic>
        <p:nvPicPr>
          <p:cNvPr id="27" name="Grafika 26" descr="Dymek z myślami kontur">
            <a:extLst>
              <a:ext uri="{FF2B5EF4-FFF2-40B4-BE49-F238E27FC236}">
                <a16:creationId xmlns:a16="http://schemas.microsoft.com/office/drawing/2014/main" id="{A6827344-1B58-B88B-5DA9-CDA8F54D95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62962" y="1120143"/>
            <a:ext cx="2911989" cy="2911989"/>
          </a:xfrm>
          <a:prstGeom prst="rect">
            <a:avLst/>
          </a:prstGeom>
        </p:spPr>
      </p:pic>
      <p:pic>
        <p:nvPicPr>
          <p:cNvPr id="28" name="Grafika 27" descr="Dymek z myślami kontur">
            <a:extLst>
              <a:ext uri="{FF2B5EF4-FFF2-40B4-BE49-F238E27FC236}">
                <a16:creationId xmlns:a16="http://schemas.microsoft.com/office/drawing/2014/main" id="{E13AD4B4-7C6A-4D2B-E68A-A32EDF3CE7F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48420" y="1101623"/>
            <a:ext cx="2911989" cy="2911989"/>
          </a:xfrm>
          <a:prstGeom prst="rect">
            <a:avLst/>
          </a:prstGeom>
        </p:spPr>
      </p:pic>
      <p:pic>
        <p:nvPicPr>
          <p:cNvPr id="29" name="Grafika 28" descr="Dymek z myślami kontur">
            <a:extLst>
              <a:ext uri="{FF2B5EF4-FFF2-40B4-BE49-F238E27FC236}">
                <a16:creationId xmlns:a16="http://schemas.microsoft.com/office/drawing/2014/main" id="{60AA22C7-F44A-3E4D-6C43-885B4A7AD1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7349" y="1077436"/>
            <a:ext cx="2911989" cy="2911989"/>
          </a:xfrm>
          <a:prstGeom prst="rect">
            <a:avLst/>
          </a:prstGeom>
        </p:spPr>
      </p:pic>
      <p:sp>
        <p:nvSpPr>
          <p:cNvPr id="30" name="Tekst — symbol zastępczy 4">
            <a:extLst>
              <a:ext uri="{FF2B5EF4-FFF2-40B4-BE49-F238E27FC236}">
                <a16:creationId xmlns:a16="http://schemas.microsoft.com/office/drawing/2014/main" id="{3A3C772D-4D13-DC52-01D6-6F9598DE90F3}"/>
              </a:ext>
            </a:extLst>
          </p:cNvPr>
          <p:cNvSpPr txBox="1">
            <a:spLocks/>
          </p:cNvSpPr>
          <p:nvPr/>
        </p:nvSpPr>
        <p:spPr>
          <a:xfrm>
            <a:off x="4486120" y="1846577"/>
            <a:ext cx="1796249" cy="101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JESZCZE NIE SKOŃCZYŁEM JEŚĆ</a:t>
            </a:r>
          </a:p>
        </p:txBody>
      </p:sp>
      <p:sp>
        <p:nvSpPr>
          <p:cNvPr id="31" name="Tekst — symbol zastępczy 4">
            <a:extLst>
              <a:ext uri="{FF2B5EF4-FFF2-40B4-BE49-F238E27FC236}">
                <a16:creationId xmlns:a16="http://schemas.microsoft.com/office/drawing/2014/main" id="{A3AE98B9-1C71-A1D5-2E86-9AD42E3B1929}"/>
              </a:ext>
            </a:extLst>
          </p:cNvPr>
          <p:cNvSpPr txBox="1">
            <a:spLocks/>
          </p:cNvSpPr>
          <p:nvPr/>
        </p:nvSpPr>
        <p:spPr>
          <a:xfrm>
            <a:off x="6972473" y="1808763"/>
            <a:ext cx="2269713" cy="1015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PROSZĘ NIE ZABIERAĆ TALERZA (MOŻLIWA DOKŁADKA)</a:t>
            </a:r>
          </a:p>
        </p:txBody>
      </p:sp>
      <p:sp>
        <p:nvSpPr>
          <p:cNvPr id="32" name="Tekst — symbol zastępczy 4">
            <a:extLst>
              <a:ext uri="{FF2B5EF4-FFF2-40B4-BE49-F238E27FC236}">
                <a16:creationId xmlns:a16="http://schemas.microsoft.com/office/drawing/2014/main" id="{CA2217B7-9B22-02FB-7ADC-24EB6A2B6143}"/>
              </a:ext>
            </a:extLst>
          </p:cNvPr>
          <p:cNvSpPr txBox="1">
            <a:spLocks/>
          </p:cNvSpPr>
          <p:nvPr/>
        </p:nvSpPr>
        <p:spPr>
          <a:xfrm>
            <a:off x="9684099" y="1863058"/>
            <a:ext cx="2269713" cy="10156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700" b="1" dirty="0">
                <a:solidFill>
                  <a:schemeClr val="accent1">
                    <a:lumMod val="75000"/>
                  </a:schemeClr>
                </a:solidFill>
              </a:rPr>
              <a:t>JEDZENIE </a:t>
            </a:r>
            <a:br>
              <a:rPr lang="pl-PL" sz="1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700" b="1" dirty="0">
                <a:solidFill>
                  <a:schemeClr val="accent1">
                    <a:lumMod val="75000"/>
                  </a:schemeClr>
                </a:solidFill>
              </a:rPr>
              <a:t>DOBIEGŁO KOŃCA. PROSZĘ ZABRAĆ TALERZ</a:t>
            </a:r>
          </a:p>
        </p:txBody>
      </p:sp>
    </p:spTree>
    <p:extLst>
      <p:ext uri="{BB962C8B-B14F-4D97-AF65-F5344CB8AC3E}">
        <p14:creationId xmlns:p14="http://schemas.microsoft.com/office/powerpoint/2010/main" val="389337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BE634-6946-3EAC-D3CE-0BF9FE001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082FF8F-F891-D8AC-63B7-F6BACB45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356" y="1477331"/>
            <a:ext cx="6372335" cy="714507"/>
          </a:xfrm>
        </p:spPr>
        <p:txBody>
          <a:bodyPr rtlCol="0">
            <a:normAutofit fontScale="90000"/>
          </a:bodyPr>
          <a:lstStyle/>
          <a:p>
            <a:pPr rtl="0"/>
            <a:r>
              <a:rPr lang="pl-PL" sz="6000" dirty="0"/>
              <a:t>KONIEC</a:t>
            </a:r>
          </a:p>
          <a:p>
            <a:pPr rtl="0"/>
            <a:endParaRPr lang="pl-PL" dirty="0"/>
          </a:p>
        </p:txBody>
      </p:sp>
      <p:pic>
        <p:nvPicPr>
          <p:cNvPr id="3" name="Obraz 2" descr="Obraz zawierający clipart, rysowanie, kreskówka, ilustracja&#10;&#10;Opis wygenerowany automatycznie">
            <a:extLst>
              <a:ext uri="{FF2B5EF4-FFF2-40B4-BE49-F238E27FC236}">
                <a16:creationId xmlns:a16="http://schemas.microsoft.com/office/drawing/2014/main" id="{8B7FAE1F-CA6D-C3AA-D5E7-09FFB102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3053" y="3020957"/>
            <a:ext cx="2643682" cy="3686602"/>
          </a:xfrm>
          <a:prstGeom prst="rect">
            <a:avLst/>
          </a:prstGeom>
        </p:spPr>
      </p:pic>
      <p:pic>
        <p:nvPicPr>
          <p:cNvPr id="6" name="Obraz 5" descr="Obraz zawierający kreatywność&#10;&#10;Opis wygenerowany automatycznie">
            <a:extLst>
              <a:ext uri="{FF2B5EF4-FFF2-40B4-BE49-F238E27FC236}">
                <a16:creationId xmlns:a16="http://schemas.microsoft.com/office/drawing/2014/main" id="{2E7425F7-2F68-740F-84E5-2E52CB504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735" y="2537544"/>
            <a:ext cx="1810516" cy="162763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E62E9C8-486B-A877-A515-2288212641C6}"/>
              </a:ext>
            </a:extLst>
          </p:cNvPr>
          <p:cNvSpPr txBox="1"/>
          <p:nvPr/>
        </p:nvSpPr>
        <p:spPr>
          <a:xfrm>
            <a:off x="5906736" y="2826553"/>
            <a:ext cx="181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DO ZOBACZENIA!</a:t>
            </a:r>
          </a:p>
        </p:txBody>
      </p:sp>
      <p:pic>
        <p:nvPicPr>
          <p:cNvPr id="8" name="Obraz 7" descr="Obraz zawierający kreatywność&#10;&#10;Opis wygenerowany automatycznie">
            <a:extLst>
              <a:ext uri="{FF2B5EF4-FFF2-40B4-BE49-F238E27FC236}">
                <a16:creationId xmlns:a16="http://schemas.microsoft.com/office/drawing/2014/main" id="{0009209B-0D24-AEB2-1AB0-7AD83F0C5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228694" flipH="1">
            <a:off x="5753233" y="3899689"/>
            <a:ext cx="1808228" cy="170785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33946F55-9342-ADD2-2C02-3421540B2703}"/>
              </a:ext>
            </a:extLst>
          </p:cNvPr>
          <p:cNvSpPr txBox="1"/>
          <p:nvPr/>
        </p:nvSpPr>
        <p:spPr>
          <a:xfrm>
            <a:off x="5879749" y="4735633"/>
            <a:ext cx="181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ŻYJ ZDROWO!</a:t>
            </a:r>
          </a:p>
        </p:txBody>
      </p:sp>
    </p:spTree>
    <p:extLst>
      <p:ext uri="{BB962C8B-B14F-4D97-AF65-F5344CB8AC3E}">
        <p14:creationId xmlns:p14="http://schemas.microsoft.com/office/powerpoint/2010/main" val="4036631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AE1CE-CB43-9C77-3DD4-AC7DBD124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014F3705-346A-F0BC-70C3-67EEB8BFE8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9328" y="2578263"/>
            <a:ext cx="7772401" cy="1898846"/>
          </a:xfrm>
        </p:spPr>
        <p:txBody>
          <a:bodyPr rtlCol="0"/>
          <a:lstStyle/>
          <a:p>
            <a:pPr rtl="0"/>
            <a:endParaRPr lang="pl-PL" dirty="0"/>
          </a:p>
          <a:p>
            <a:pPr rtl="0"/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BA69AFF-AE4F-550A-9B70-576653A36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041" y="2789718"/>
            <a:ext cx="1945858" cy="3786888"/>
          </a:xfrm>
          <a:prstGeom prst="rect">
            <a:avLst/>
          </a:prstGeom>
        </p:spPr>
      </p:pic>
      <p:sp>
        <p:nvSpPr>
          <p:cNvPr id="4" name="Tekst — symbol zastępczy 2">
            <a:extLst>
              <a:ext uri="{FF2B5EF4-FFF2-40B4-BE49-F238E27FC236}">
                <a16:creationId xmlns:a16="http://schemas.microsoft.com/office/drawing/2014/main" id="{43B6C36D-A783-7E9E-591B-CC075B840BCD}"/>
              </a:ext>
            </a:extLst>
          </p:cNvPr>
          <p:cNvSpPr txBox="1">
            <a:spLocks/>
          </p:cNvSpPr>
          <p:nvPr/>
        </p:nvSpPr>
        <p:spPr>
          <a:xfrm>
            <a:off x="1248394" y="2730097"/>
            <a:ext cx="5227400" cy="39422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/>
              <a:t>Ważne jest: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Regularne spożywanie  5 zdrowych posiłków dziennie (szczególnie ważne jest śniadanie);</a:t>
            </a:r>
          </a:p>
          <a:p>
            <a:endParaRPr lang="pl-P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Unikanie cukru, słodyczy i słodkich napojów;</a:t>
            </a:r>
          </a:p>
          <a:p>
            <a:endParaRPr lang="pl-P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Unikanie soli, słonych przekąsek </a:t>
            </a:r>
            <a:br>
              <a:rPr lang="pl-PL" sz="2400" dirty="0"/>
            </a:br>
            <a:r>
              <a:rPr lang="pl-PL" sz="2400" dirty="0"/>
              <a:t>i fast </a:t>
            </a:r>
            <a:r>
              <a:rPr lang="pl-PL" sz="2400" dirty="0" err="1"/>
              <a:t>foodów</a:t>
            </a:r>
            <a:r>
              <a:rPr lang="pl-PL" sz="2400" dirty="0"/>
              <a:t>;</a:t>
            </a:r>
          </a:p>
          <a:p>
            <a:endParaRPr lang="pl-PL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Częste picie wody;</a:t>
            </a:r>
          </a:p>
          <a:p>
            <a:endParaRPr lang="pl-PL" dirty="0"/>
          </a:p>
        </p:txBody>
      </p:sp>
      <p:pic>
        <p:nvPicPr>
          <p:cNvPr id="7" name="Obraz 6" descr="Obraz zawierający szkic, zrzut ekranu, design&#10;&#10;Opis wygenerowany automatycznie">
            <a:extLst>
              <a:ext uri="{FF2B5EF4-FFF2-40B4-BE49-F238E27FC236}">
                <a16:creationId xmlns:a16="http://schemas.microsoft.com/office/drawing/2014/main" id="{5D60DF70-F790-7486-E46D-0C942517B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103" y="5630847"/>
            <a:ext cx="1028324" cy="1122762"/>
          </a:xfrm>
          <a:prstGeom prst="rect">
            <a:avLst/>
          </a:prstGeom>
        </p:spPr>
      </p:pic>
      <p:pic>
        <p:nvPicPr>
          <p:cNvPr id="9" name="Obraz 8" descr="Obraz zawierający krąg, szkic, czarne i białe, Grafika&#10;&#10;Opis wygenerowany automatycznie">
            <a:extLst>
              <a:ext uri="{FF2B5EF4-FFF2-40B4-BE49-F238E27FC236}">
                <a16:creationId xmlns:a16="http://schemas.microsoft.com/office/drawing/2014/main" id="{B430BCDE-22A6-B8B0-9008-F80E7FC500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5866" y="4841540"/>
            <a:ext cx="1063882" cy="1040449"/>
          </a:xfrm>
          <a:prstGeom prst="rect">
            <a:avLst/>
          </a:prstGeom>
        </p:spPr>
      </p:pic>
      <p:pic>
        <p:nvPicPr>
          <p:cNvPr id="11" name="Obraz 10" descr="Obraz zawierający krąg, design&#10;&#10;Opis wygenerowany automatycznie">
            <a:extLst>
              <a:ext uri="{FF2B5EF4-FFF2-40B4-BE49-F238E27FC236}">
                <a16:creationId xmlns:a16="http://schemas.microsoft.com/office/drawing/2014/main" id="{CE1AD443-FD96-0789-FF2E-B6CFAE201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4054" y="2634333"/>
            <a:ext cx="1594011" cy="1114116"/>
          </a:xfrm>
          <a:prstGeom prst="rect">
            <a:avLst/>
          </a:prstGeom>
        </p:spPr>
      </p:pic>
      <p:pic>
        <p:nvPicPr>
          <p:cNvPr id="15" name="Obraz 14" descr="Obraz zawierający szkic, rysowanie, rysunek kreskowy, sztuka&#10;&#10;Opis wygenerowany automatycznie">
            <a:extLst>
              <a:ext uri="{FF2B5EF4-FFF2-40B4-BE49-F238E27FC236}">
                <a16:creationId xmlns:a16="http://schemas.microsoft.com/office/drawing/2014/main" id="{5E52E05C-7ACB-FC1F-9AB5-9743D1C03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2735" y="3783674"/>
            <a:ext cx="1028324" cy="994486"/>
          </a:xfrm>
          <a:prstGeom prst="rect">
            <a:avLst/>
          </a:prstGeom>
        </p:spPr>
      </p:pic>
      <p:pic>
        <p:nvPicPr>
          <p:cNvPr id="18" name="Grafika 17" descr="Brak znaku kontur">
            <a:extLst>
              <a:ext uri="{FF2B5EF4-FFF2-40B4-BE49-F238E27FC236}">
                <a16:creationId xmlns:a16="http://schemas.microsoft.com/office/drawing/2014/main" id="{69776CF9-4A32-5EA8-0E3B-9C85346DF4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44060" y="3559959"/>
            <a:ext cx="1445674" cy="1445674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F2D0C157-C0A7-4A47-BEE6-85D0C43E260C}"/>
              </a:ext>
            </a:extLst>
          </p:cNvPr>
          <p:cNvSpPr/>
          <p:nvPr/>
        </p:nvSpPr>
        <p:spPr>
          <a:xfrm>
            <a:off x="1805913" y="1409519"/>
            <a:ext cx="83199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Podstawowe zasady prawidłowego żywienia</a:t>
            </a:r>
            <a:endParaRPr lang="pl-PL" sz="3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37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AE1CE-CB43-9C77-3DD4-AC7DBD124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014F3705-346A-F0BC-70C3-67EEB8BFE8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9328" y="2578263"/>
            <a:ext cx="7772401" cy="3657600"/>
          </a:xfrm>
        </p:spPr>
        <p:txBody>
          <a:bodyPr rtlCol="0"/>
          <a:lstStyle/>
          <a:p>
            <a:pPr rtl="0"/>
            <a:endParaRPr lang="pl-PL" dirty="0"/>
          </a:p>
          <a:p>
            <a:pPr rtl="0"/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0BA69AFF-AE4F-550A-9B70-576653A36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2303" y="2461904"/>
            <a:ext cx="1818738" cy="3523793"/>
          </a:xfrm>
          <a:prstGeom prst="rect">
            <a:avLst/>
          </a:prstGeom>
        </p:spPr>
      </p:pic>
      <p:sp>
        <p:nvSpPr>
          <p:cNvPr id="4" name="Tekst — symbol zastępczy 2">
            <a:extLst>
              <a:ext uri="{FF2B5EF4-FFF2-40B4-BE49-F238E27FC236}">
                <a16:creationId xmlns:a16="http://schemas.microsoft.com/office/drawing/2014/main" id="{BB4A2536-D3AA-FD2B-8345-B1ABD7287B7A}"/>
              </a:ext>
            </a:extLst>
          </p:cNvPr>
          <p:cNvSpPr txBox="1">
            <a:spLocks/>
          </p:cNvSpPr>
          <p:nvPr/>
        </p:nvSpPr>
        <p:spPr>
          <a:xfrm>
            <a:off x="2921041" y="2641828"/>
            <a:ext cx="5993516" cy="41158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Dbaniu o prawidłowy sen</a:t>
            </a:r>
          </a:p>
          <a:p>
            <a:endParaRPr lang="pl-P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Regularnym myciu zębów i dbaniu o higienę</a:t>
            </a:r>
          </a:p>
          <a:p>
            <a:endParaRPr lang="pl-PL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Kontrolowaniu masy ciała</a:t>
            </a:r>
          </a:p>
          <a:p>
            <a:endParaRPr lang="pl-PL" sz="2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Przestrzeganiu zasad korzystania z urządzeń elektronicznych - ograniczaj oglądanie telewizji, korzystanie z komputera i innych urządzeń elektronicznych do </a:t>
            </a:r>
            <a:r>
              <a:rPr lang="pl-PL" sz="2400" b="1" dirty="0"/>
              <a:t>2 godz.</a:t>
            </a:r>
            <a:endParaRPr lang="pl-PL" sz="2400" dirty="0"/>
          </a:p>
          <a:p>
            <a:endParaRPr lang="pl-PL" dirty="0"/>
          </a:p>
        </p:txBody>
      </p:sp>
      <p:pic>
        <p:nvPicPr>
          <p:cNvPr id="7" name="Obraz 6" descr="Obraz zawierający rysowanie, krąg, szkic, design&#10;&#10;Opis wygenerowany automatycznie">
            <a:extLst>
              <a:ext uri="{FF2B5EF4-FFF2-40B4-BE49-F238E27FC236}">
                <a16:creationId xmlns:a16="http://schemas.microsoft.com/office/drawing/2014/main" id="{DD654B35-00D4-E941-3568-9A2198D13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0920" y="2370256"/>
            <a:ext cx="1152469" cy="1129165"/>
          </a:xfrm>
          <a:prstGeom prst="rect">
            <a:avLst/>
          </a:prstGeom>
        </p:spPr>
      </p:pic>
      <p:pic>
        <p:nvPicPr>
          <p:cNvPr id="9" name="Obraz 8" descr="Obraz zawierający szkic, czarne, rysowanie, zrzut ekranu&#10;&#10;Opis wygenerowany automatycznie">
            <a:extLst>
              <a:ext uri="{FF2B5EF4-FFF2-40B4-BE49-F238E27FC236}">
                <a16:creationId xmlns:a16="http://schemas.microsoft.com/office/drawing/2014/main" id="{A3B56FF7-0589-4D44-DF6E-5B407EC47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195" y="3927768"/>
            <a:ext cx="1212854" cy="1190141"/>
          </a:xfrm>
          <a:prstGeom prst="rect">
            <a:avLst/>
          </a:prstGeom>
        </p:spPr>
      </p:pic>
      <p:pic>
        <p:nvPicPr>
          <p:cNvPr id="11" name="Obraz 10" descr="Obraz zawierający szkic, rysowanie, czarne, sztuka&#10;&#10;Opis wygenerowany automatycznie">
            <a:extLst>
              <a:ext uri="{FF2B5EF4-FFF2-40B4-BE49-F238E27FC236}">
                <a16:creationId xmlns:a16="http://schemas.microsoft.com/office/drawing/2014/main" id="{F8F3E440-26AD-7A08-DCE8-AFE971E7C1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471" y="3086687"/>
            <a:ext cx="1091924" cy="1138660"/>
          </a:xfrm>
          <a:prstGeom prst="rect">
            <a:avLst/>
          </a:prstGeom>
        </p:spPr>
      </p:pic>
      <p:pic>
        <p:nvPicPr>
          <p:cNvPr id="13" name="Obraz 12" descr="Obraz zawierający zrzut ekranu, Grafika, design&#10;&#10;Opis wygenerowany automatycznie">
            <a:extLst>
              <a:ext uri="{FF2B5EF4-FFF2-40B4-BE49-F238E27FC236}">
                <a16:creationId xmlns:a16="http://schemas.microsoft.com/office/drawing/2014/main" id="{5A217DD3-33B0-FF52-D386-0152F98F7A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6471" y="5301647"/>
            <a:ext cx="1426478" cy="136809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9123B23-B275-2F3A-B590-9AF40899D924}"/>
              </a:ext>
            </a:extLst>
          </p:cNvPr>
          <p:cNvSpPr txBox="1"/>
          <p:nvPr/>
        </p:nvSpPr>
        <p:spPr>
          <a:xfrm>
            <a:off x="10026710" y="5234298"/>
            <a:ext cx="1091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h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21FCCF0-D203-D8BE-1042-F29DD8BB5F30}"/>
              </a:ext>
            </a:extLst>
          </p:cNvPr>
          <p:cNvSpPr/>
          <p:nvPr/>
        </p:nvSpPr>
        <p:spPr>
          <a:xfrm>
            <a:off x="1684375" y="1170513"/>
            <a:ext cx="88232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Zdrowy styl życie to nie tylko prawidłowe odżywianie </a:t>
            </a:r>
            <a:br>
              <a:rPr lang="pl-PL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aktywność fizyczna, nie zapomnij o:</a:t>
            </a:r>
            <a:endParaRPr lang="pl-PL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141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F53E4-506D-B29E-EAA0-056AEDF77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wal 6">
            <a:extLst>
              <a:ext uri="{FF2B5EF4-FFF2-40B4-BE49-F238E27FC236}">
                <a16:creationId xmlns:a16="http://schemas.microsoft.com/office/drawing/2014/main" id="{1272D914-7BA5-A3E1-44EA-EF606CA0F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55191" y="982588"/>
            <a:ext cx="2830057" cy="26375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4" name="Obraz 3" descr="Obraz zawierający clipart, kreskówka&#10;&#10;Opis wygenerowany automatycznie">
            <a:extLst>
              <a:ext uri="{FF2B5EF4-FFF2-40B4-BE49-F238E27FC236}">
                <a16:creationId xmlns:a16="http://schemas.microsoft.com/office/drawing/2014/main" id="{E267ABC5-084C-054D-9B10-0FE79A642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42" y="756553"/>
            <a:ext cx="1328931" cy="2849886"/>
          </a:xfrm>
          <a:prstGeom prst="rect">
            <a:avLst/>
          </a:prstGeom>
        </p:spPr>
      </p:pic>
      <p:pic>
        <p:nvPicPr>
          <p:cNvPr id="9" name="Obraz 8" descr="Obraz zawierający Wielobarwność, trójkąt, linia, design&#10;&#10;Opis wygenerowany automatycznie">
            <a:extLst>
              <a:ext uri="{FF2B5EF4-FFF2-40B4-BE49-F238E27FC236}">
                <a16:creationId xmlns:a16="http://schemas.microsoft.com/office/drawing/2014/main" id="{47FD6EBC-3B1B-6D51-B089-4D2C411B8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87" y="1759417"/>
            <a:ext cx="6902404" cy="4896442"/>
          </a:xfrm>
          <a:prstGeom prst="rect">
            <a:avLst/>
          </a:prstGeom>
        </p:spPr>
      </p:pic>
      <p:pic>
        <p:nvPicPr>
          <p:cNvPr id="2" name="Obraz 1" descr="Obraz zawierający Czcionka, Grafika, pismo odręczne, sylwetka&#10;&#10;Opis wygenerowany automatycznie">
            <a:extLst>
              <a:ext uri="{FF2B5EF4-FFF2-40B4-BE49-F238E27FC236}">
                <a16:creationId xmlns:a16="http://schemas.microsoft.com/office/drawing/2014/main" id="{4E3216DD-D340-654E-A519-B5D9DECE82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87" y="5903090"/>
            <a:ext cx="4942113" cy="803980"/>
          </a:xfrm>
          <a:prstGeom prst="rect">
            <a:avLst/>
          </a:prstGeom>
        </p:spPr>
      </p:pic>
      <p:pic>
        <p:nvPicPr>
          <p:cNvPr id="6" name="Obraz 5" descr="Obraz zawierający warzywo, pieprz, sztuka&#10;&#10;Opis wygenerowany automatycznie">
            <a:extLst>
              <a:ext uri="{FF2B5EF4-FFF2-40B4-BE49-F238E27FC236}">
                <a16:creationId xmlns:a16="http://schemas.microsoft.com/office/drawing/2014/main" id="{C63DFAD0-E209-FEBB-B33A-035E265304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392" y="5056228"/>
            <a:ext cx="4048030" cy="800237"/>
          </a:xfrm>
          <a:prstGeom prst="rect">
            <a:avLst/>
          </a:prstGeom>
        </p:spPr>
      </p:pic>
      <p:pic>
        <p:nvPicPr>
          <p:cNvPr id="10" name="Obraz 9" descr="Obraz zawierający Przekąska, jedzenie, Fast food&#10;&#10;Opis wygenerowany automatycznie">
            <a:extLst>
              <a:ext uri="{FF2B5EF4-FFF2-40B4-BE49-F238E27FC236}">
                <a16:creationId xmlns:a16="http://schemas.microsoft.com/office/drawing/2014/main" id="{652DD8E3-72A6-152A-C4DE-7B46E0585B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663" y="4258781"/>
            <a:ext cx="3230160" cy="771842"/>
          </a:xfrm>
          <a:prstGeom prst="rect">
            <a:avLst/>
          </a:prstGeom>
        </p:spPr>
      </p:pic>
      <p:pic>
        <p:nvPicPr>
          <p:cNvPr id="12" name="Obraz 11" descr="Obraz zawierający kreskówka, Sztuka dziecięca&#10;&#10;Opis wygenerowany automatycznie">
            <a:extLst>
              <a:ext uri="{FF2B5EF4-FFF2-40B4-BE49-F238E27FC236}">
                <a16:creationId xmlns:a16="http://schemas.microsoft.com/office/drawing/2014/main" id="{34C29AE8-9A8B-0AAA-EFB7-8C2464898C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4499" y="3429000"/>
            <a:ext cx="2508487" cy="771842"/>
          </a:xfrm>
          <a:prstGeom prst="rect">
            <a:avLst/>
          </a:prstGeom>
        </p:spPr>
      </p:pic>
      <p:pic>
        <p:nvPicPr>
          <p:cNvPr id="14" name="Obraz 13" descr="Obraz zawierający owoce, jedzenie, Grupa żywieniowa, jabłko&#10;&#10;Opis wygenerowany automatycznie">
            <a:extLst>
              <a:ext uri="{FF2B5EF4-FFF2-40B4-BE49-F238E27FC236}">
                <a16:creationId xmlns:a16="http://schemas.microsoft.com/office/drawing/2014/main" id="{EDB21865-59AE-3CBC-FABF-001777282E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1253" y="2605947"/>
            <a:ext cx="1674978" cy="771842"/>
          </a:xfrm>
          <a:prstGeom prst="rect">
            <a:avLst/>
          </a:prstGeom>
        </p:spPr>
      </p:pic>
      <p:pic>
        <p:nvPicPr>
          <p:cNvPr id="16" name="Obraz 15" descr="Obraz zawierający jedzenie, Przekąska, Fast food&#10;&#10;Opis wygenerowany automatycznie">
            <a:extLst>
              <a:ext uri="{FF2B5EF4-FFF2-40B4-BE49-F238E27FC236}">
                <a16:creationId xmlns:a16="http://schemas.microsoft.com/office/drawing/2014/main" id="{102D6865-73F9-3279-57E1-B2EE574A8B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7525" y="1733263"/>
            <a:ext cx="782434" cy="763535"/>
          </a:xfrm>
          <a:prstGeom prst="rect">
            <a:avLst/>
          </a:prstGeom>
        </p:spPr>
      </p:pic>
      <p:pic>
        <p:nvPicPr>
          <p:cNvPr id="8" name="Obraz 7" descr="Obraz zawierający zrzut ekranu, trójkąt, flaga&#10;&#10;Opis wygenerowany automatycznie">
            <a:extLst>
              <a:ext uri="{FF2B5EF4-FFF2-40B4-BE49-F238E27FC236}">
                <a16:creationId xmlns:a16="http://schemas.microsoft.com/office/drawing/2014/main" id="{D50990D2-53AD-3AD7-F57F-66DD5D73C1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418801">
            <a:off x="2667563" y="1868579"/>
            <a:ext cx="3393570" cy="4780404"/>
          </a:xfrm>
          <a:prstGeom prst="rect">
            <a:avLst/>
          </a:prstGeom>
        </p:spPr>
      </p:pic>
      <p:sp>
        <p:nvSpPr>
          <p:cNvPr id="11" name="Dymek myśli: chmurka 10">
            <a:extLst>
              <a:ext uri="{FF2B5EF4-FFF2-40B4-BE49-F238E27FC236}">
                <a16:creationId xmlns:a16="http://schemas.microsoft.com/office/drawing/2014/main" id="{3AEB4023-A334-FD7C-95FA-62E3745C167E}"/>
              </a:ext>
            </a:extLst>
          </p:cNvPr>
          <p:cNvSpPr/>
          <p:nvPr/>
        </p:nvSpPr>
        <p:spPr>
          <a:xfrm flipH="1">
            <a:off x="8353660" y="173454"/>
            <a:ext cx="2481432" cy="144370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0852F2C-FCEE-08F0-AA6F-37FD073BB2FE}"/>
              </a:ext>
            </a:extLst>
          </p:cNvPr>
          <p:cNvSpPr txBox="1"/>
          <p:nvPr/>
        </p:nvSpPr>
        <p:spPr>
          <a:xfrm>
            <a:off x="8761308" y="364567"/>
            <a:ext cx="1725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Jak ją rozumieć?</a:t>
            </a:r>
          </a:p>
        </p:txBody>
      </p:sp>
      <p:sp>
        <p:nvSpPr>
          <p:cNvPr id="21" name="Owal 20">
            <a:extLst>
              <a:ext uri="{FF2B5EF4-FFF2-40B4-BE49-F238E27FC236}">
                <a16:creationId xmlns:a16="http://schemas.microsoft.com/office/drawing/2014/main" id="{35FA7500-9668-9A96-C05D-CDCBFF561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27949" y="3866109"/>
            <a:ext cx="2821102" cy="293377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22" name="Obraz 21">
            <a:extLst>
              <a:ext uri="{FF2B5EF4-FFF2-40B4-BE49-F238E27FC236}">
                <a16:creationId xmlns:a16="http://schemas.microsoft.com/office/drawing/2014/main" id="{C1F23ED5-7305-4AD8-0406-1D38A4EAE2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82186" y="4014444"/>
            <a:ext cx="1355050" cy="2637100"/>
          </a:xfrm>
          <a:prstGeom prst="rect">
            <a:avLst/>
          </a:prstGeom>
        </p:spPr>
      </p:pic>
      <p:pic>
        <p:nvPicPr>
          <p:cNvPr id="20" name="Obraz 19" descr="Obraz zawierający logo, Grafika, symbol, design&#10;&#10;Opis wygenerowany automatycznie">
            <a:extLst>
              <a:ext uri="{FF2B5EF4-FFF2-40B4-BE49-F238E27FC236}">
                <a16:creationId xmlns:a16="http://schemas.microsoft.com/office/drawing/2014/main" id="{4E938A7A-4AB2-A642-B3BA-E7B44CC37B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248195" y="1614606"/>
            <a:ext cx="4048030" cy="3983666"/>
          </a:xfrm>
          <a:prstGeom prst="rect">
            <a:avLst/>
          </a:prstGeom>
        </p:spPr>
      </p:pic>
      <p:sp>
        <p:nvSpPr>
          <p:cNvPr id="18" name="Tekst — symbol zastępczy 4">
            <a:extLst>
              <a:ext uri="{FF2B5EF4-FFF2-40B4-BE49-F238E27FC236}">
                <a16:creationId xmlns:a16="http://schemas.microsoft.com/office/drawing/2014/main" id="{A0A6D38C-8813-C79C-E641-D0A7EB4AB2D8}"/>
              </a:ext>
            </a:extLst>
          </p:cNvPr>
          <p:cNvSpPr txBox="1">
            <a:spLocks/>
          </p:cNvSpPr>
          <p:nvPr/>
        </p:nvSpPr>
        <p:spPr>
          <a:xfrm>
            <a:off x="7477741" y="2929612"/>
            <a:ext cx="2700416" cy="858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dirty="0"/>
              <a:t>Im wyższe piętro piramidy, tym mniejsza ilość i częstość spożywanych produktów z danej grupy żywności. 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BE283B23-AEE4-A384-A67E-BB0E6F4FC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2476" y="1784934"/>
            <a:ext cx="2830057" cy="793124"/>
          </a:xfrm>
        </p:spPr>
        <p:txBody>
          <a:bodyPr rtlCol="0">
            <a:normAutofit fontScale="85000" lnSpcReduction="10000"/>
          </a:bodyPr>
          <a:lstStyle/>
          <a:p>
            <a:pPr algn="ctr"/>
            <a:r>
              <a:rPr lang="pl-PL" sz="1600" dirty="0"/>
              <a:t>Piramida to graficzny opis odpowiednich proporcji różnych, niezbędnych w codziennej diecie grup produktów spożywczych.</a:t>
            </a:r>
            <a:endParaRPr lang="pl-PL" sz="2000" dirty="0"/>
          </a:p>
        </p:txBody>
      </p:sp>
      <p:sp>
        <p:nvSpPr>
          <p:cNvPr id="19" name="Tekst — symbol zastępczy 4">
            <a:extLst>
              <a:ext uri="{FF2B5EF4-FFF2-40B4-BE49-F238E27FC236}">
                <a16:creationId xmlns:a16="http://schemas.microsoft.com/office/drawing/2014/main" id="{260F4EA5-ADF7-C5A0-9469-F718076C84CF}"/>
              </a:ext>
            </a:extLst>
          </p:cNvPr>
          <p:cNvSpPr txBox="1">
            <a:spLocks/>
          </p:cNvSpPr>
          <p:nvPr/>
        </p:nvSpPr>
        <p:spPr>
          <a:xfrm>
            <a:off x="6569472" y="4014444"/>
            <a:ext cx="2494991" cy="837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dirty="0"/>
              <a:t>Dostarczanie produktów </a:t>
            </a:r>
            <a:br>
              <a:rPr lang="pl-PL" sz="1600" dirty="0"/>
            </a:br>
            <a:r>
              <a:rPr lang="pl-PL" sz="1600" dirty="0"/>
              <a:t>z wszystkich pięter gwarantuje zdrowie </a:t>
            </a:r>
            <a:br>
              <a:rPr lang="pl-PL" sz="1600" dirty="0"/>
            </a:br>
            <a:r>
              <a:rPr lang="pl-PL" sz="1600" dirty="0"/>
              <a:t>i odporność na choroby</a:t>
            </a:r>
            <a:r>
              <a:rPr lang="pl-PL" sz="2000" dirty="0"/>
              <a:t>.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FD093E4-A6C2-6F46-8E90-5E26B9C55CBE}"/>
              </a:ext>
            </a:extLst>
          </p:cNvPr>
          <p:cNvSpPr/>
          <p:nvPr/>
        </p:nvSpPr>
        <p:spPr>
          <a:xfrm>
            <a:off x="715984" y="417335"/>
            <a:ext cx="72891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 to jest Piramida Zdrowego Żywienia </a:t>
            </a:r>
            <a:br>
              <a:rPr lang="pl-PL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sz="3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 Aktywności Fizycznej Dzieci i Młodzieży?</a:t>
            </a:r>
            <a:endParaRPr lang="pl-PL" sz="3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11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C2343-D973-719D-DB6F-7CF5DCEAC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olny kształt: Kształt 14">
            <a:extLst>
              <a:ext uri="{FF2B5EF4-FFF2-40B4-BE49-F238E27FC236}">
                <a16:creationId xmlns:a16="http://schemas.microsoft.com/office/drawing/2014/main" id="{2D23FDBF-CEDB-1096-EFD3-406D0CC04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73396" y="0"/>
            <a:ext cx="2918604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/>
          </a:p>
        </p:txBody>
      </p:sp>
      <p:pic>
        <p:nvPicPr>
          <p:cNvPr id="7" name="Obraz 6" descr="Obraz zawierający kreskówka, clipart, rysowanie, sztuka&#10;&#10;Opis wygenerowany automatycznie">
            <a:extLst>
              <a:ext uri="{FF2B5EF4-FFF2-40B4-BE49-F238E27FC236}">
                <a16:creationId xmlns:a16="http://schemas.microsoft.com/office/drawing/2014/main" id="{AAAFCCD4-F296-DAD1-3721-030C53B1B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3426" y="2513733"/>
            <a:ext cx="1274067" cy="3691136"/>
          </a:xfrm>
          <a:prstGeom prst="rect">
            <a:avLst/>
          </a:prstGeom>
        </p:spPr>
      </p:pic>
      <p:pic>
        <p:nvPicPr>
          <p:cNvPr id="4" name="Obraz 3" descr="Obraz zawierający clipart, kreskówka, uśmiech, ilustracja&#10;&#10;Opis wygenerowany automatycznie">
            <a:extLst>
              <a:ext uri="{FF2B5EF4-FFF2-40B4-BE49-F238E27FC236}">
                <a16:creationId xmlns:a16="http://schemas.microsoft.com/office/drawing/2014/main" id="{22302BD1-50CF-4A11-B087-D4D2541EB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85" y="1665336"/>
            <a:ext cx="1621766" cy="2386124"/>
          </a:xfrm>
          <a:prstGeom prst="rect">
            <a:avLst/>
          </a:prstGeom>
        </p:spPr>
      </p:pic>
      <p:pic>
        <p:nvPicPr>
          <p:cNvPr id="6" name="Obraz 5" descr="Obraz zawierający clipart, uśmiech, kreskówka, ilustracja&#10;&#10;Opis wygenerowany automatycznie">
            <a:extLst>
              <a:ext uri="{FF2B5EF4-FFF2-40B4-BE49-F238E27FC236}">
                <a16:creationId xmlns:a16="http://schemas.microsoft.com/office/drawing/2014/main" id="{2C706975-14E0-18EF-2044-FDF2354062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802" y="1569690"/>
            <a:ext cx="1999620" cy="2202480"/>
          </a:xfrm>
          <a:prstGeom prst="rect">
            <a:avLst/>
          </a:prstGeom>
        </p:spPr>
      </p:pic>
      <p:pic>
        <p:nvPicPr>
          <p:cNvPr id="9" name="Obraz 8" descr="Obraz zawierający piłka nożna, futbol, piłka, clipart&#10;&#10;Opis wygenerowany automatycznie">
            <a:extLst>
              <a:ext uri="{FF2B5EF4-FFF2-40B4-BE49-F238E27FC236}">
                <a16:creationId xmlns:a16="http://schemas.microsoft.com/office/drawing/2014/main" id="{E006486B-EEF1-5939-0663-727A32F889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1759" y="1676313"/>
            <a:ext cx="1929696" cy="2391943"/>
          </a:xfrm>
          <a:prstGeom prst="rect">
            <a:avLst/>
          </a:prstGeom>
        </p:spPr>
      </p:pic>
      <p:pic>
        <p:nvPicPr>
          <p:cNvPr id="11" name="Obraz 10" descr="Obraz zawierający clipart, kreskówka, ilustracja, rysowanie&#10;&#10;Opis wygenerowany automatycznie">
            <a:extLst>
              <a:ext uri="{FF2B5EF4-FFF2-40B4-BE49-F238E27FC236}">
                <a16:creationId xmlns:a16="http://schemas.microsoft.com/office/drawing/2014/main" id="{D1C1990B-8D78-700C-5B16-434C806B79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647" y="4688286"/>
            <a:ext cx="2069272" cy="1521334"/>
          </a:xfrm>
          <a:prstGeom prst="rect">
            <a:avLst/>
          </a:prstGeom>
        </p:spPr>
      </p:pic>
      <p:pic>
        <p:nvPicPr>
          <p:cNvPr id="13" name="Obraz 12" descr="Obraz zawierający clipart, Animacja, Kreskówka, kreskówka&#10;&#10;Opis wygenerowany automatycznie">
            <a:extLst>
              <a:ext uri="{FF2B5EF4-FFF2-40B4-BE49-F238E27FC236}">
                <a16:creationId xmlns:a16="http://schemas.microsoft.com/office/drawing/2014/main" id="{12E5D38E-3891-4BE8-A369-D81A2DC047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1688" y="4347713"/>
            <a:ext cx="1132983" cy="2202480"/>
          </a:xfrm>
          <a:prstGeom prst="rect">
            <a:avLst/>
          </a:prstGeom>
        </p:spPr>
      </p:pic>
      <p:pic>
        <p:nvPicPr>
          <p:cNvPr id="16" name="Obraz 15" descr="Obraz zawierający koło, rower, Koło do roweru, ubrania&#10;&#10;Opis wygenerowany automatycznie">
            <a:extLst>
              <a:ext uri="{FF2B5EF4-FFF2-40B4-BE49-F238E27FC236}">
                <a16:creationId xmlns:a16="http://schemas.microsoft.com/office/drawing/2014/main" id="{62EB7CDC-3EB8-2AC7-5C87-1D9BE01C4B6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1505" y="4347713"/>
            <a:ext cx="2055896" cy="2283066"/>
          </a:xfrm>
          <a:prstGeom prst="rect">
            <a:avLst/>
          </a:prstGeom>
        </p:spPr>
      </p:pic>
      <p:pic>
        <p:nvPicPr>
          <p:cNvPr id="18" name="Obraz 17" descr="Obraz zawierający kreskówka, clipart, ilustracja, Kreskówka&#10;&#10;Opis wygenerowany automatycznie">
            <a:extLst>
              <a:ext uri="{FF2B5EF4-FFF2-40B4-BE49-F238E27FC236}">
                <a16:creationId xmlns:a16="http://schemas.microsoft.com/office/drawing/2014/main" id="{81BF55ED-F1E0-2157-1F76-0CAC99B959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9092" y="1569690"/>
            <a:ext cx="1720436" cy="2243185"/>
          </a:xfrm>
          <a:prstGeom prst="rect">
            <a:avLst/>
          </a:prstGeom>
        </p:spPr>
      </p:pic>
      <p:pic>
        <p:nvPicPr>
          <p:cNvPr id="20" name="Obraz 19" descr="Obraz zawierający ubrania, kreskówka, osoba, dziecko&#10;&#10;Opis wygenerowany automatycznie">
            <a:extLst>
              <a:ext uri="{FF2B5EF4-FFF2-40B4-BE49-F238E27FC236}">
                <a16:creationId xmlns:a16="http://schemas.microsoft.com/office/drawing/2014/main" id="{715D5709-BEAB-A855-8241-3D565B36DC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4415" y="4347713"/>
            <a:ext cx="2595954" cy="2298164"/>
          </a:xfrm>
          <a:prstGeom prst="rect">
            <a:avLst/>
          </a:prstGeom>
        </p:spPr>
      </p:pic>
      <p:pic>
        <p:nvPicPr>
          <p:cNvPr id="22" name="Obraz 21" descr="Obraz zawierający krąg, design&#10;&#10;Opis wygenerowany automatycznie">
            <a:extLst>
              <a:ext uri="{FF2B5EF4-FFF2-40B4-BE49-F238E27FC236}">
                <a16:creationId xmlns:a16="http://schemas.microsoft.com/office/drawing/2014/main" id="{EF689539-4D43-31DF-5BDE-411184E9F2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44079" y="653131"/>
            <a:ext cx="2036276" cy="194333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0E0A80DE-738D-54E8-8D88-D3DF966D0DED}"/>
              </a:ext>
            </a:extLst>
          </p:cNvPr>
          <p:cNvSpPr/>
          <p:nvPr/>
        </p:nvSpPr>
        <p:spPr>
          <a:xfrm>
            <a:off x="517585" y="193770"/>
            <a:ext cx="75264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Bądź aktywny fizycznie, </a:t>
            </a:r>
            <a:br>
              <a:rPr lang="pl-P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l-P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przynajmniej 60 minut dziennie.</a:t>
            </a:r>
            <a:endParaRPr lang="pl-PL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392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E5422-7974-F814-A13F-CB8A4F583A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wal 6">
            <a:extLst>
              <a:ext uri="{FF2B5EF4-FFF2-40B4-BE49-F238E27FC236}">
                <a16:creationId xmlns:a16="http://schemas.microsoft.com/office/drawing/2014/main" id="{3B09A81A-464C-FC8B-495B-4D9CCD27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730" y="2841195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138FFA1-0A4D-1AC4-364D-54EAD473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6898" y="3166181"/>
            <a:ext cx="1548663" cy="2927863"/>
          </a:xfrm>
          <a:prstGeom prst="rect">
            <a:avLst/>
          </a:prstGeom>
        </p:spPr>
      </p:pic>
      <p:sp>
        <p:nvSpPr>
          <p:cNvPr id="4" name="Dymek mowy: owalny 3">
            <a:extLst>
              <a:ext uri="{FF2B5EF4-FFF2-40B4-BE49-F238E27FC236}">
                <a16:creationId xmlns:a16="http://schemas.microsoft.com/office/drawing/2014/main" id="{88D8A7F9-09DE-14CF-C022-2176219423AA}"/>
              </a:ext>
            </a:extLst>
          </p:cNvPr>
          <p:cNvSpPr/>
          <p:nvPr/>
        </p:nvSpPr>
        <p:spPr>
          <a:xfrm>
            <a:off x="1350581" y="1390356"/>
            <a:ext cx="2725399" cy="1714375"/>
          </a:xfrm>
          <a:prstGeom prst="wedgeEllipseCallou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D498D93A-FC28-1A30-5F76-464C8EA985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5160" y="1688133"/>
            <a:ext cx="2725399" cy="1196192"/>
          </a:xfrm>
        </p:spPr>
        <p:txBody>
          <a:bodyPr rtlCol="0">
            <a:normAutofit fontScale="8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2600" dirty="0"/>
              <a:t>Są głównym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2600" dirty="0"/>
              <a:t>źródłem witamin!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pl-PL" sz="2600" dirty="0"/>
              <a:t>Jakie jeszcze znasz warzywa i owoce?</a:t>
            </a:r>
          </a:p>
          <a:p>
            <a:pPr rtl="0"/>
            <a:endParaRPr lang="pl-PL" dirty="0"/>
          </a:p>
        </p:txBody>
      </p:sp>
      <p:pic>
        <p:nvPicPr>
          <p:cNvPr id="8" name="Obraz 7" descr="Obraz zawierający warzywo, Burak ćwikłowy, burak, roślina&#10;&#10;Opis wygenerowany automatycznie">
            <a:extLst>
              <a:ext uri="{FF2B5EF4-FFF2-40B4-BE49-F238E27FC236}">
                <a16:creationId xmlns:a16="http://schemas.microsoft.com/office/drawing/2014/main" id="{E6E72118-F024-F331-6C20-E23BBE99F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413" y="2122733"/>
            <a:ext cx="1563041" cy="1963995"/>
          </a:xfrm>
          <a:prstGeom prst="rect">
            <a:avLst/>
          </a:prstGeom>
        </p:spPr>
      </p:pic>
      <p:pic>
        <p:nvPicPr>
          <p:cNvPr id="10" name="Obraz 9" descr="Obraz zawierający owoce, awokado, produkcja, Naturalne jedzenie&#10;&#10;Opis wygenerowany automatycznie">
            <a:extLst>
              <a:ext uri="{FF2B5EF4-FFF2-40B4-BE49-F238E27FC236}">
                <a16:creationId xmlns:a16="http://schemas.microsoft.com/office/drawing/2014/main" id="{1A1F05BE-AC59-F400-6A22-7FE6CDDDA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4638" y="2847560"/>
            <a:ext cx="1390115" cy="1168083"/>
          </a:xfrm>
          <a:prstGeom prst="rect">
            <a:avLst/>
          </a:prstGeom>
        </p:spPr>
      </p:pic>
      <p:pic>
        <p:nvPicPr>
          <p:cNvPr id="12" name="Obraz 11" descr="Obraz zawierający warzywo, brokół, Warzywa krzyżowe, Zielony kalafior&#10;&#10;Opis wygenerowany automatycznie">
            <a:extLst>
              <a:ext uri="{FF2B5EF4-FFF2-40B4-BE49-F238E27FC236}">
                <a16:creationId xmlns:a16="http://schemas.microsoft.com/office/drawing/2014/main" id="{01B7267C-5038-26BD-56D2-5AD0FF7CA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2576" y="2516079"/>
            <a:ext cx="1231412" cy="1355091"/>
          </a:xfrm>
          <a:prstGeom prst="rect">
            <a:avLst/>
          </a:prstGeom>
        </p:spPr>
      </p:pic>
      <p:pic>
        <p:nvPicPr>
          <p:cNvPr id="14" name="Obraz 13" descr="Obraz zawierający dynia&#10;&#10;Opis wygenerowany automatycznie przy niskim poziomie pewności">
            <a:extLst>
              <a:ext uri="{FF2B5EF4-FFF2-40B4-BE49-F238E27FC236}">
                <a16:creationId xmlns:a16="http://schemas.microsoft.com/office/drawing/2014/main" id="{1BA2C134-4630-6B1F-BC57-672F39AC18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0344" y="2448926"/>
            <a:ext cx="1160631" cy="1218251"/>
          </a:xfrm>
          <a:prstGeom prst="rect">
            <a:avLst/>
          </a:prstGeom>
        </p:spPr>
      </p:pic>
      <p:pic>
        <p:nvPicPr>
          <p:cNvPr id="16" name="Obraz 15" descr="Obraz zawierający Dynia, dynia, tykwa, Dynia piżmowa&#10;&#10;Opis wygenerowany automatycznie">
            <a:extLst>
              <a:ext uri="{FF2B5EF4-FFF2-40B4-BE49-F238E27FC236}">
                <a16:creationId xmlns:a16="http://schemas.microsoft.com/office/drawing/2014/main" id="{0333D11C-744E-216F-0C9D-B728A65081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3832" y="4043886"/>
            <a:ext cx="1212929" cy="1298800"/>
          </a:xfrm>
          <a:prstGeom prst="rect">
            <a:avLst/>
          </a:prstGeom>
        </p:spPr>
      </p:pic>
      <p:pic>
        <p:nvPicPr>
          <p:cNvPr id="18" name="Obraz 17" descr="Obraz zawierający kapusta, warzywo&#10;&#10;Opis wygenerowany automatycznie przy średnim poziomie pewności">
            <a:extLst>
              <a:ext uri="{FF2B5EF4-FFF2-40B4-BE49-F238E27FC236}">
                <a16:creationId xmlns:a16="http://schemas.microsoft.com/office/drawing/2014/main" id="{D708092C-533C-45D9-530D-8501691771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153091">
            <a:off x="6372719" y="4704778"/>
            <a:ext cx="1500611" cy="946148"/>
          </a:xfrm>
          <a:prstGeom prst="rect">
            <a:avLst/>
          </a:prstGeom>
        </p:spPr>
      </p:pic>
      <p:pic>
        <p:nvPicPr>
          <p:cNvPr id="20" name="Obraz 19" descr="Obraz zawierający kukurydza, jedzenie, Kolby kukurydzy, Kolba kukurydzy&#10;&#10;Opis wygenerowany automatycznie">
            <a:extLst>
              <a:ext uri="{FF2B5EF4-FFF2-40B4-BE49-F238E27FC236}">
                <a16:creationId xmlns:a16="http://schemas.microsoft.com/office/drawing/2014/main" id="{48CEA543-4473-9EBC-D712-58EA511203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4784" y="1069840"/>
            <a:ext cx="1329787" cy="1291243"/>
          </a:xfrm>
          <a:prstGeom prst="rect">
            <a:avLst/>
          </a:prstGeom>
        </p:spPr>
      </p:pic>
      <p:pic>
        <p:nvPicPr>
          <p:cNvPr id="22" name="Obraz 21" descr="Obraz zawierający warzywo, pomarańcza/pomarańczowy, marchew, marchewka&#10;&#10;Opis wygenerowany automatycznie">
            <a:extLst>
              <a:ext uri="{FF2B5EF4-FFF2-40B4-BE49-F238E27FC236}">
                <a16:creationId xmlns:a16="http://schemas.microsoft.com/office/drawing/2014/main" id="{275B9603-49ED-C86A-8B97-FBC8BCBBC2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94901" y="5237316"/>
            <a:ext cx="1785680" cy="1355090"/>
          </a:xfrm>
          <a:prstGeom prst="rect">
            <a:avLst/>
          </a:prstGeom>
        </p:spPr>
      </p:pic>
      <p:pic>
        <p:nvPicPr>
          <p:cNvPr id="24" name="Obraz 23" descr="Obraz zawierający zieleń, warzywo&#10;&#10;Opis wygenerowany automatycznie">
            <a:extLst>
              <a:ext uri="{FF2B5EF4-FFF2-40B4-BE49-F238E27FC236}">
                <a16:creationId xmlns:a16="http://schemas.microsoft.com/office/drawing/2014/main" id="{6CEAB24E-2C6A-A5B9-E521-4B011A10E71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0664" y="1481123"/>
            <a:ext cx="1611389" cy="1129880"/>
          </a:xfrm>
          <a:prstGeom prst="rect">
            <a:avLst/>
          </a:prstGeom>
        </p:spPr>
      </p:pic>
      <p:pic>
        <p:nvPicPr>
          <p:cNvPr id="26" name="Obraz 25" descr="Obraz zawierający pieprz, warzywo, papryka, Naturalne jedzenie&#10;&#10;Opis wygenerowany automatycznie">
            <a:extLst>
              <a:ext uri="{FF2B5EF4-FFF2-40B4-BE49-F238E27FC236}">
                <a16:creationId xmlns:a16="http://schemas.microsoft.com/office/drawing/2014/main" id="{00E21C41-EDE3-3DFB-DDEC-33C6705EAE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86065" y="5484918"/>
            <a:ext cx="1114570" cy="1218251"/>
          </a:xfrm>
          <a:prstGeom prst="rect">
            <a:avLst/>
          </a:prstGeom>
        </p:spPr>
      </p:pic>
      <p:pic>
        <p:nvPicPr>
          <p:cNvPr id="28" name="Obraz 27" descr="Obraz zawierający warzywo, pomidor, Naturalne jedzenie, produkcja&#10;&#10;Opis wygenerowany automatycznie">
            <a:extLst>
              <a:ext uri="{FF2B5EF4-FFF2-40B4-BE49-F238E27FC236}">
                <a16:creationId xmlns:a16="http://schemas.microsoft.com/office/drawing/2014/main" id="{C33967FB-4802-4768-58D4-B434527E317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1456" y="4029717"/>
            <a:ext cx="1206118" cy="1080481"/>
          </a:xfrm>
          <a:prstGeom prst="rect">
            <a:avLst/>
          </a:prstGeom>
        </p:spPr>
      </p:pic>
      <p:pic>
        <p:nvPicPr>
          <p:cNvPr id="30" name="Obraz 29" descr="Obraz zawierający rzodkiewka, warzywo, produkcja, Naturalne jedzenie&#10;&#10;Opis wygenerowany automatycznie">
            <a:extLst>
              <a:ext uri="{FF2B5EF4-FFF2-40B4-BE49-F238E27FC236}">
                <a16:creationId xmlns:a16="http://schemas.microsoft.com/office/drawing/2014/main" id="{0EED4F2C-7B94-A3EC-7A0E-EE2463FECB0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45923" y="5221615"/>
            <a:ext cx="1599949" cy="959183"/>
          </a:xfrm>
          <a:prstGeom prst="rect">
            <a:avLst/>
          </a:prstGeom>
        </p:spPr>
      </p:pic>
      <p:pic>
        <p:nvPicPr>
          <p:cNvPr id="32" name="Obraz 31" descr="Obraz zawierający owoce, melon, arbuz, Arbuz&#10;&#10;Opis wygenerowany automatycznie">
            <a:extLst>
              <a:ext uri="{FF2B5EF4-FFF2-40B4-BE49-F238E27FC236}">
                <a16:creationId xmlns:a16="http://schemas.microsoft.com/office/drawing/2014/main" id="{F5AC0994-E625-EB78-4021-7475AD4FE49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41526" y="2571812"/>
            <a:ext cx="1583503" cy="1304717"/>
          </a:xfrm>
          <a:prstGeom prst="rect">
            <a:avLst/>
          </a:prstGeom>
        </p:spPr>
      </p:pic>
      <p:pic>
        <p:nvPicPr>
          <p:cNvPr id="34" name="Obraz 33" descr="Obraz zawierający banan, owoce, Musa acuminata, Banan warzywny&#10;&#10;Opis wygenerowany automatycznie">
            <a:extLst>
              <a:ext uri="{FF2B5EF4-FFF2-40B4-BE49-F238E27FC236}">
                <a16:creationId xmlns:a16="http://schemas.microsoft.com/office/drawing/2014/main" id="{C661850A-8AD2-3E65-062A-D5DD84315D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988" y="3735397"/>
            <a:ext cx="1563041" cy="1411604"/>
          </a:xfrm>
          <a:prstGeom prst="rect">
            <a:avLst/>
          </a:prstGeom>
        </p:spPr>
      </p:pic>
      <p:pic>
        <p:nvPicPr>
          <p:cNvPr id="36" name="Obraz 35" descr="Obraz zawierający jabłko, owoce, serce&#10;&#10;Opis wygenerowany automatycznie">
            <a:extLst>
              <a:ext uri="{FF2B5EF4-FFF2-40B4-BE49-F238E27FC236}">
                <a16:creationId xmlns:a16="http://schemas.microsoft.com/office/drawing/2014/main" id="{2D9C14F5-4BFE-B61C-9252-B12733055CA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07467" y="1156107"/>
            <a:ext cx="1034059" cy="1154532"/>
          </a:xfrm>
          <a:prstGeom prst="rect">
            <a:avLst/>
          </a:prstGeom>
        </p:spPr>
      </p:pic>
      <p:pic>
        <p:nvPicPr>
          <p:cNvPr id="38" name="Obraz 37" descr="Obraz zawierający kiwi, owoce&#10;&#10;Opis wygenerowany automatycznie">
            <a:extLst>
              <a:ext uri="{FF2B5EF4-FFF2-40B4-BE49-F238E27FC236}">
                <a16:creationId xmlns:a16="http://schemas.microsoft.com/office/drawing/2014/main" id="{8D43E6D3-971C-16EC-6FB5-68DC35B789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89981" y="5082560"/>
            <a:ext cx="1305126" cy="1277119"/>
          </a:xfrm>
          <a:prstGeom prst="rect">
            <a:avLst/>
          </a:prstGeom>
        </p:spPr>
      </p:pic>
      <p:pic>
        <p:nvPicPr>
          <p:cNvPr id="40" name="Obraz 39" descr="Obraz zawierający jagody, owoce, Owoc pozorny, Superfood&#10;&#10;Opis wygenerowany automatycznie">
            <a:extLst>
              <a:ext uri="{FF2B5EF4-FFF2-40B4-BE49-F238E27FC236}">
                <a16:creationId xmlns:a16="http://schemas.microsoft.com/office/drawing/2014/main" id="{A53367BD-5D14-25B2-B4D0-4E62E2D47EB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31986" y="1499734"/>
            <a:ext cx="1368066" cy="1168083"/>
          </a:xfrm>
          <a:prstGeom prst="rect">
            <a:avLst/>
          </a:prstGeom>
        </p:spPr>
      </p:pic>
      <p:pic>
        <p:nvPicPr>
          <p:cNvPr id="42" name="Obraz 41" descr="Obraz zawierający owoce, Naturalne jedzenie, cytrus, produkcja&#10;&#10;Opis wygenerowany automatycznie">
            <a:extLst>
              <a:ext uri="{FF2B5EF4-FFF2-40B4-BE49-F238E27FC236}">
                <a16:creationId xmlns:a16="http://schemas.microsoft.com/office/drawing/2014/main" id="{D4B95428-DF04-3110-435D-676A9B23B3B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851720" y="3977753"/>
            <a:ext cx="1929895" cy="1304717"/>
          </a:xfrm>
          <a:prstGeom prst="rect">
            <a:avLst/>
          </a:prstGeom>
        </p:spPr>
      </p:pic>
      <p:pic>
        <p:nvPicPr>
          <p:cNvPr id="44" name="Obraz 43" descr="Obraz zawierający winogrona, owoce, Owoc bezpestkowy, Liście winogronowe&#10;&#10;Opis wygenerowany automatycznie">
            <a:extLst>
              <a:ext uri="{FF2B5EF4-FFF2-40B4-BE49-F238E27FC236}">
                <a16:creationId xmlns:a16="http://schemas.microsoft.com/office/drawing/2014/main" id="{F44A4B69-AAA4-D981-50A5-B817A357702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00177" y="5041036"/>
            <a:ext cx="1521480" cy="1460621"/>
          </a:xfrm>
          <a:prstGeom prst="rect">
            <a:avLst/>
          </a:prstGeom>
        </p:spPr>
      </p:pic>
      <p:pic>
        <p:nvPicPr>
          <p:cNvPr id="46" name="Obraz 45" descr="Obraz zawierający owoce, wiśnia&#10;&#10;Opis wygenerowany automatycznie">
            <a:extLst>
              <a:ext uri="{FF2B5EF4-FFF2-40B4-BE49-F238E27FC236}">
                <a16:creationId xmlns:a16="http://schemas.microsoft.com/office/drawing/2014/main" id="{1ABAECB8-66EC-2574-0DB2-4AAFC29853B4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31747" y="1187747"/>
            <a:ext cx="1231412" cy="1217628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53D58946-28B0-5911-B5C8-A4DBDAD2EDB3}"/>
              </a:ext>
            </a:extLst>
          </p:cNvPr>
          <p:cNvSpPr/>
          <p:nvPr/>
        </p:nvSpPr>
        <p:spPr>
          <a:xfrm>
            <a:off x="574875" y="219503"/>
            <a:ext cx="104390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Podstawą zdrowej diety są warzywa i owoce.</a:t>
            </a:r>
            <a:endParaRPr lang="pl-PL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506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149AD-2890-AD13-FE42-BCF5F281E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wal 6">
            <a:extLst>
              <a:ext uri="{FF2B5EF4-FFF2-40B4-BE49-F238E27FC236}">
                <a16:creationId xmlns:a16="http://schemas.microsoft.com/office/drawing/2014/main" id="{C2AE03FA-657D-8FBA-886A-693105BC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80530" y="2841307"/>
            <a:ext cx="3429000" cy="3429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4" name="Obraz 3" descr="Obraz zawierający kreskówka, rysowanie, clipart, sztuka&#10;&#10;Opis wygenerowany automatycznie">
            <a:extLst>
              <a:ext uri="{FF2B5EF4-FFF2-40B4-BE49-F238E27FC236}">
                <a16:creationId xmlns:a16="http://schemas.microsoft.com/office/drawing/2014/main" id="{03C99008-314C-6D74-5DD5-A62C033B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458376" y="2911753"/>
            <a:ext cx="1637954" cy="3105918"/>
          </a:xfrm>
          <a:prstGeom prst="rect">
            <a:avLst/>
          </a:prstGeom>
        </p:spPr>
      </p:pic>
      <p:pic>
        <p:nvPicPr>
          <p:cNvPr id="9" name="Obraz 8" descr="Obraz zawierający design&#10;&#10;Opis wygenerowany automatycznie przy średnim poziomie pewności">
            <a:extLst>
              <a:ext uri="{FF2B5EF4-FFF2-40B4-BE49-F238E27FC236}">
                <a16:creationId xmlns:a16="http://schemas.microsoft.com/office/drawing/2014/main" id="{9A7D6F80-AF80-BFC6-1E0F-B4A62F0F6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958" y="1477727"/>
            <a:ext cx="2204825" cy="1892553"/>
          </a:xfrm>
          <a:prstGeom prst="rect">
            <a:avLst/>
          </a:prstGeom>
        </p:spPr>
      </p:pic>
      <p:pic>
        <p:nvPicPr>
          <p:cNvPr id="11" name="Obraz 10" descr="Obraz zawierający krąg&#10;&#10;Opis wygenerowany automatycznie">
            <a:extLst>
              <a:ext uri="{FF2B5EF4-FFF2-40B4-BE49-F238E27FC236}">
                <a16:creationId xmlns:a16="http://schemas.microsoft.com/office/drawing/2014/main" id="{CF7DD401-18DF-E1C2-084E-16515A733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4089" y="3728048"/>
            <a:ext cx="1734414" cy="1652312"/>
          </a:xfrm>
          <a:prstGeom prst="rect">
            <a:avLst/>
          </a:prstGeom>
        </p:spPr>
      </p:pic>
      <p:pic>
        <p:nvPicPr>
          <p:cNvPr id="13" name="Obraz 12" descr="Obraz zawierający krąg&#10;&#10;Opis wygenerowany automatycznie przy niskim poziomie pewności">
            <a:extLst>
              <a:ext uri="{FF2B5EF4-FFF2-40B4-BE49-F238E27FC236}">
                <a16:creationId xmlns:a16="http://schemas.microsoft.com/office/drawing/2014/main" id="{A80C6B61-CB6E-621F-CF20-6C8C8A751E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3443" y="4709648"/>
            <a:ext cx="1719648" cy="1652312"/>
          </a:xfrm>
          <a:prstGeom prst="rect">
            <a:avLst/>
          </a:prstGeom>
        </p:spPr>
      </p:pic>
      <p:pic>
        <p:nvPicPr>
          <p:cNvPr id="15" name="Obraz 14" descr="Obraz zawierający miska, w pomieszczeniu, jedzenie&#10;&#10;Opis wygenerowany automatycznie">
            <a:extLst>
              <a:ext uri="{FF2B5EF4-FFF2-40B4-BE49-F238E27FC236}">
                <a16:creationId xmlns:a16="http://schemas.microsoft.com/office/drawing/2014/main" id="{59BE8D28-33DF-E0AB-D609-16F3225B13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8015" y="3952050"/>
            <a:ext cx="2046783" cy="1652312"/>
          </a:xfrm>
          <a:prstGeom prst="rect">
            <a:avLst/>
          </a:prstGeom>
        </p:spPr>
      </p:pic>
      <p:pic>
        <p:nvPicPr>
          <p:cNvPr id="17" name="Obraz 16" descr="Obraz zawierający Zboża, roślina&#10;&#10;Opis wygenerowany automatycznie">
            <a:extLst>
              <a:ext uri="{FF2B5EF4-FFF2-40B4-BE49-F238E27FC236}">
                <a16:creationId xmlns:a16="http://schemas.microsoft.com/office/drawing/2014/main" id="{C3195077-75F2-338A-37AE-4469B7F1C0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785" y="1082560"/>
            <a:ext cx="2456829" cy="2495098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C852BD19-5083-24A1-D27C-45AE0E8379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482" y="4276707"/>
            <a:ext cx="1654887" cy="1817283"/>
          </a:xfrm>
          <a:prstGeom prst="rect">
            <a:avLst/>
          </a:prstGeom>
        </p:spPr>
      </p:pic>
      <p:pic>
        <p:nvPicPr>
          <p:cNvPr id="6" name="Obraz 5" descr="Obraz zawierający obuwie&#10;&#10;Opis wygenerowany automatycznie">
            <a:extLst>
              <a:ext uri="{FF2B5EF4-FFF2-40B4-BE49-F238E27FC236}">
                <a16:creationId xmlns:a16="http://schemas.microsoft.com/office/drawing/2014/main" id="{FF698BB7-E9EE-3A6A-2312-9EC5762093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531" y="2283537"/>
            <a:ext cx="2219049" cy="1364240"/>
          </a:xfrm>
          <a:prstGeom prst="rect">
            <a:avLst/>
          </a:prstGeom>
        </p:spPr>
      </p:pic>
      <p:sp>
        <p:nvSpPr>
          <p:cNvPr id="22" name="Dymek mowy: owalny 21">
            <a:extLst>
              <a:ext uri="{FF2B5EF4-FFF2-40B4-BE49-F238E27FC236}">
                <a16:creationId xmlns:a16="http://schemas.microsoft.com/office/drawing/2014/main" id="{C3927D43-170A-C4E4-4446-0BBC854DBF5D}"/>
              </a:ext>
            </a:extLst>
          </p:cNvPr>
          <p:cNvSpPr/>
          <p:nvPr/>
        </p:nvSpPr>
        <p:spPr>
          <a:xfrm flipH="1">
            <a:off x="7151295" y="1196794"/>
            <a:ext cx="3428998" cy="2173487"/>
          </a:xfrm>
          <a:prstGeom prst="wedgeEllipseCallout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383535F5-7718-C4CE-E3D6-DBA03C2715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84953" y="1477640"/>
            <a:ext cx="3152000" cy="1551096"/>
          </a:xfrm>
        </p:spPr>
        <p:txBody>
          <a:bodyPr rtlCol="0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1400" dirty="0"/>
              <a:t> </a:t>
            </a:r>
            <a:r>
              <a:rPr lang="pl-PL" sz="1600" dirty="0"/>
              <a:t>Płatki owsiane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/>
              <a:t>Chleb, bułki (razowe, graham)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/>
              <a:t>Makarony pełnoziarniste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/>
              <a:t>Kasza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1600" dirty="0"/>
              <a:t>Ryż brązowy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CCF7B13D-936F-11E3-CEF1-B3CAD87BDF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693" y="4749474"/>
            <a:ext cx="1654887" cy="1817283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DE7E1EEA-9FFF-285A-920D-4559886CB9A6}"/>
              </a:ext>
            </a:extLst>
          </p:cNvPr>
          <p:cNvSpPr/>
          <p:nvPr/>
        </p:nvSpPr>
        <p:spPr>
          <a:xfrm>
            <a:off x="870851" y="224284"/>
            <a:ext cx="104502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Produkty zbożowe, zwłaszcza pełnoziarniste.</a:t>
            </a:r>
            <a:endParaRPr lang="pl-PL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047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F690F-F378-E58E-5E90-08ACC94A5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Obraz zawierający pudełko, kwadrat&#10;&#10;Opis wygenerowany automatycznie">
            <a:extLst>
              <a:ext uri="{FF2B5EF4-FFF2-40B4-BE49-F238E27FC236}">
                <a16:creationId xmlns:a16="http://schemas.microsoft.com/office/drawing/2014/main" id="{10808AC9-BC4D-76B5-06AA-5ED37596B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40779" y="1030857"/>
            <a:ext cx="2017406" cy="1741948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1032CBF-5E92-4891-0FC0-A5A8823E2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1067" y="372178"/>
            <a:ext cx="6857999" cy="653547"/>
          </a:xfrm>
        </p:spPr>
        <p:txBody>
          <a:bodyPr rtlCol="0"/>
          <a:lstStyle/>
          <a:p>
            <a:pPr marL="0" indent="0">
              <a:buNone/>
            </a:pPr>
            <a:r>
              <a:rPr lang="pl-PL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Nabiał – produkty mleczne</a:t>
            </a:r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2556C349-F144-F277-1B66-3E55F639C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079" y="2876194"/>
            <a:ext cx="3429000" cy="3429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47F76BF-CD24-6DBD-319F-5138575F6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30590" y="3112255"/>
            <a:ext cx="1548663" cy="2921681"/>
          </a:xfrm>
          <a:prstGeom prst="rect">
            <a:avLst/>
          </a:prstGeom>
        </p:spPr>
      </p:pic>
      <p:sp>
        <p:nvSpPr>
          <p:cNvPr id="5" name="Dymek mowy: owalny 4">
            <a:extLst>
              <a:ext uri="{FF2B5EF4-FFF2-40B4-BE49-F238E27FC236}">
                <a16:creationId xmlns:a16="http://schemas.microsoft.com/office/drawing/2014/main" id="{1E53CE48-F6A0-7A02-F856-6BA4D84DB4BC}"/>
              </a:ext>
            </a:extLst>
          </p:cNvPr>
          <p:cNvSpPr/>
          <p:nvPr/>
        </p:nvSpPr>
        <p:spPr>
          <a:xfrm>
            <a:off x="2009148" y="2039711"/>
            <a:ext cx="2441275" cy="1466187"/>
          </a:xfrm>
          <a:prstGeom prst="wedgeEllipseCallou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084FDB3-A1E9-95E2-B636-6D8B25E49680}"/>
              </a:ext>
            </a:extLst>
          </p:cNvPr>
          <p:cNvSpPr txBox="1"/>
          <p:nvPr/>
        </p:nvSpPr>
        <p:spPr>
          <a:xfrm>
            <a:off x="2301474" y="2404369"/>
            <a:ext cx="2157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Codziennie pij </a:t>
            </a:r>
          </a:p>
          <a:p>
            <a:r>
              <a:rPr lang="pl-PL" sz="2000" dirty="0"/>
              <a:t>3-4 szklanki mleka</a:t>
            </a:r>
          </a:p>
        </p:txBody>
      </p:sp>
      <p:pic>
        <p:nvPicPr>
          <p:cNvPr id="9" name="Obraz 8" descr="Obraz zawierający butelka&#10;&#10;Opis wygenerowany automatycznie">
            <a:extLst>
              <a:ext uri="{FF2B5EF4-FFF2-40B4-BE49-F238E27FC236}">
                <a16:creationId xmlns:a16="http://schemas.microsoft.com/office/drawing/2014/main" id="{C110E8CF-74B6-0B63-74F3-8F4ED52EB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753" y="3537542"/>
            <a:ext cx="1283320" cy="2664106"/>
          </a:xfrm>
          <a:prstGeom prst="rect">
            <a:avLst/>
          </a:prstGeom>
        </p:spPr>
      </p:pic>
      <p:pic>
        <p:nvPicPr>
          <p:cNvPr id="11" name="Obraz 10" descr="Obraz zawierający Artykuły gospodarstwa domowego&#10;&#10;Opis wygenerowany automatycznie">
            <a:extLst>
              <a:ext uri="{FF2B5EF4-FFF2-40B4-BE49-F238E27FC236}">
                <a16:creationId xmlns:a16="http://schemas.microsoft.com/office/drawing/2014/main" id="{66ED1C42-654B-8DCC-A159-1B6C90D40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0666" y="4038997"/>
            <a:ext cx="1829166" cy="2370695"/>
          </a:xfrm>
          <a:prstGeom prst="rect">
            <a:avLst/>
          </a:prstGeom>
        </p:spPr>
      </p:pic>
      <p:pic>
        <p:nvPicPr>
          <p:cNvPr id="13" name="Obraz 12" descr="Obraz zawierający cylinder&#10;&#10;Opis wygenerowany automatycznie">
            <a:extLst>
              <a:ext uri="{FF2B5EF4-FFF2-40B4-BE49-F238E27FC236}">
                <a16:creationId xmlns:a16="http://schemas.microsoft.com/office/drawing/2014/main" id="{2511B075-00F4-D2CD-4D36-53304A44B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6957" y="4424961"/>
            <a:ext cx="970394" cy="1748841"/>
          </a:xfrm>
          <a:prstGeom prst="rect">
            <a:avLst/>
          </a:prstGeom>
        </p:spPr>
      </p:pic>
      <p:pic>
        <p:nvPicPr>
          <p:cNvPr id="15" name="Obraz 14" descr="Obraz zawierający żółty&#10;&#10;Opis wygenerowany automatycznie przy średnim poziomie pewności">
            <a:extLst>
              <a:ext uri="{FF2B5EF4-FFF2-40B4-BE49-F238E27FC236}">
                <a16:creationId xmlns:a16="http://schemas.microsoft.com/office/drawing/2014/main" id="{6A7FFA31-BC49-0611-C87C-8644F95E06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5102" y="1585371"/>
            <a:ext cx="2140294" cy="1532623"/>
          </a:xfrm>
          <a:prstGeom prst="rect">
            <a:avLst/>
          </a:prstGeom>
        </p:spPr>
      </p:pic>
      <p:pic>
        <p:nvPicPr>
          <p:cNvPr id="19" name="Obraz 18" descr="Obraz zawierający design&#10;&#10;Opis wygenerowany automatycznie przy niskim poziomie pewności">
            <a:extLst>
              <a:ext uri="{FF2B5EF4-FFF2-40B4-BE49-F238E27FC236}">
                <a16:creationId xmlns:a16="http://schemas.microsoft.com/office/drawing/2014/main" id="{27245D44-3A5A-3AC9-E114-0E7D6855E6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6535" y="2297049"/>
            <a:ext cx="2415255" cy="1741948"/>
          </a:xfrm>
          <a:prstGeom prst="rect">
            <a:avLst/>
          </a:prstGeom>
        </p:spPr>
      </p:pic>
      <p:pic>
        <p:nvPicPr>
          <p:cNvPr id="21" name="Obraz 20" descr="Obraz zawierający krąg, Grafika, kreatywność&#10;&#10;Opis wygenerowany automatycznie">
            <a:extLst>
              <a:ext uri="{FF2B5EF4-FFF2-40B4-BE49-F238E27FC236}">
                <a16:creationId xmlns:a16="http://schemas.microsoft.com/office/drawing/2014/main" id="{0D607FAA-F1D4-1427-665F-407F446352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105" y="472923"/>
            <a:ext cx="1964653" cy="2742857"/>
          </a:xfrm>
          <a:prstGeom prst="rect">
            <a:avLst/>
          </a:prstGeom>
        </p:spPr>
      </p:pic>
      <p:sp>
        <p:nvSpPr>
          <p:cNvPr id="4" name="Tekst — symbol zastępczy 3">
            <a:extLst>
              <a:ext uri="{FF2B5EF4-FFF2-40B4-BE49-F238E27FC236}">
                <a16:creationId xmlns:a16="http://schemas.microsoft.com/office/drawing/2014/main" id="{78670304-A5FF-00C3-741F-EA2898206A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263" y="857256"/>
            <a:ext cx="1220970" cy="1547113"/>
          </a:xfrm>
        </p:spPr>
        <p:txBody>
          <a:bodyPr rtlCol="0"/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Mleko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Jogurty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Sery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1"/>
                </a:solidFill>
              </a:rPr>
              <a:t>Kefiry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8136FF6-5F35-A14F-0867-EC56C55DC67D}"/>
              </a:ext>
            </a:extLst>
          </p:cNvPr>
          <p:cNvSpPr txBox="1"/>
          <p:nvPr/>
        </p:nvSpPr>
        <p:spPr>
          <a:xfrm>
            <a:off x="8556162" y="4993512"/>
            <a:ext cx="1020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KEFIR</a:t>
            </a:r>
          </a:p>
        </p:txBody>
      </p:sp>
      <p:pic>
        <p:nvPicPr>
          <p:cNvPr id="23" name="Obraz 22" descr="Obraz zawierający cylinder&#10;&#10;Opis wygenerowany automatycznie">
            <a:extLst>
              <a:ext uri="{FF2B5EF4-FFF2-40B4-BE49-F238E27FC236}">
                <a16:creationId xmlns:a16="http://schemas.microsoft.com/office/drawing/2014/main" id="{E12F19AA-282D-7C57-3040-7239CD2675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288" y="4418929"/>
            <a:ext cx="986799" cy="1778406"/>
          </a:xfrm>
          <a:prstGeom prst="rect">
            <a:avLst/>
          </a:prstGeom>
        </p:spPr>
      </p:pic>
      <p:pic>
        <p:nvPicPr>
          <p:cNvPr id="24" name="Obraz 23" descr="Obraz zawierający cylinder&#10;&#10;Opis wygenerowany automatycznie">
            <a:extLst>
              <a:ext uri="{FF2B5EF4-FFF2-40B4-BE49-F238E27FC236}">
                <a16:creationId xmlns:a16="http://schemas.microsoft.com/office/drawing/2014/main" id="{E74A5CA3-96AB-680A-C42B-313C9F08F7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4410" y="4410789"/>
            <a:ext cx="991315" cy="1786546"/>
          </a:xfrm>
          <a:prstGeom prst="rect">
            <a:avLst/>
          </a:prstGeom>
        </p:spPr>
      </p:pic>
      <p:pic>
        <p:nvPicPr>
          <p:cNvPr id="25" name="Obraz 24" descr="Obraz zawierający cylinder&#10;&#10;Opis wygenerowany automatycznie">
            <a:extLst>
              <a:ext uri="{FF2B5EF4-FFF2-40B4-BE49-F238E27FC236}">
                <a16:creationId xmlns:a16="http://schemas.microsoft.com/office/drawing/2014/main" id="{74086068-FC27-F6F9-BE3C-0056C5A6B9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296" y="4418929"/>
            <a:ext cx="1003488" cy="1808483"/>
          </a:xfrm>
          <a:prstGeom prst="rect">
            <a:avLst/>
          </a:prstGeom>
        </p:spPr>
      </p:pic>
      <p:pic>
        <p:nvPicPr>
          <p:cNvPr id="27" name="Obraz 26" descr="Obraz zawierający dzban, ceramika&#10;&#10;Opis wygenerowany automatycznie">
            <a:extLst>
              <a:ext uri="{FF2B5EF4-FFF2-40B4-BE49-F238E27FC236}">
                <a16:creationId xmlns:a16="http://schemas.microsoft.com/office/drawing/2014/main" id="{E536FA85-A897-7DB0-BEDE-4B7B533BCA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096757">
            <a:off x="6187668" y="1209130"/>
            <a:ext cx="1742857" cy="2390476"/>
          </a:xfrm>
          <a:prstGeom prst="rect">
            <a:avLst/>
          </a:prstGeom>
        </p:spPr>
      </p:pic>
      <p:pic>
        <p:nvPicPr>
          <p:cNvPr id="29" name="Obraz 28" descr="Obraz zawierający bezkręgowiec&#10;&#10;Opis wygenerowany automatycznie">
            <a:extLst>
              <a:ext uri="{FF2B5EF4-FFF2-40B4-BE49-F238E27FC236}">
                <a16:creationId xmlns:a16="http://schemas.microsoft.com/office/drawing/2014/main" id="{8CA9A8A9-F79B-5033-C5C0-E2000186DE2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4735308" flipV="1">
            <a:off x="3911351" y="1946559"/>
            <a:ext cx="2810089" cy="267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7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C6DF1-D458-9C1F-7E93-0062353B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CEF2543D-FA7B-E867-E38A-0217F4EA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072" y="420441"/>
            <a:ext cx="7106437" cy="92601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pl-PL" sz="4400" b="1" dirty="0">
                <a:solidFill>
                  <a:schemeClr val="bg1"/>
                </a:solidFill>
              </a:rPr>
              <a:t>Produkty białkowe</a:t>
            </a:r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46C98192-9938-2B0F-83DC-8416B350D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36521" y="2789779"/>
            <a:ext cx="3429000" cy="3429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4" name="Obraz 3" descr="Obraz zawierający kreskówka, clipart&#10;&#10;Opis wygenerowany automatycznie">
            <a:extLst>
              <a:ext uri="{FF2B5EF4-FFF2-40B4-BE49-F238E27FC236}">
                <a16:creationId xmlns:a16="http://schemas.microsoft.com/office/drawing/2014/main" id="{A507E36B-3FB7-4B06-CF7A-D56FAD0BE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07997" y="2894024"/>
            <a:ext cx="1762261" cy="3169926"/>
          </a:xfrm>
          <a:prstGeom prst="rect">
            <a:avLst/>
          </a:prstGeom>
        </p:spPr>
      </p:pic>
      <p:pic>
        <p:nvPicPr>
          <p:cNvPr id="6" name="Obraz 5" descr="Obraz zawierający jajka, krąg, Żółtko&#10;&#10;Opis wygenerowany automatycznie">
            <a:extLst>
              <a:ext uri="{FF2B5EF4-FFF2-40B4-BE49-F238E27FC236}">
                <a16:creationId xmlns:a16="http://schemas.microsoft.com/office/drawing/2014/main" id="{277264C6-29E5-F566-916D-81345568D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011" y="3264833"/>
            <a:ext cx="1814285" cy="1366666"/>
          </a:xfrm>
          <a:prstGeom prst="rect">
            <a:avLst/>
          </a:prstGeom>
        </p:spPr>
      </p:pic>
      <p:pic>
        <p:nvPicPr>
          <p:cNvPr id="9" name="Obraz 8" descr="Obraz zawierający clipart, kreskówka, sztuka, design&#10;&#10;Opis wygenerowany automatycznie">
            <a:extLst>
              <a:ext uri="{FF2B5EF4-FFF2-40B4-BE49-F238E27FC236}">
                <a16:creationId xmlns:a16="http://schemas.microsoft.com/office/drawing/2014/main" id="{BF26D10A-EE02-D8D7-3FEC-87BAF476E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878" y="2824854"/>
            <a:ext cx="1803261" cy="1868049"/>
          </a:xfrm>
          <a:prstGeom prst="rect">
            <a:avLst/>
          </a:prstGeom>
        </p:spPr>
      </p:pic>
      <p:pic>
        <p:nvPicPr>
          <p:cNvPr id="11" name="Obraz 10" descr="Obraz zawierający Grafika, sztuka, design&#10;&#10;Opis wygenerowany automatycznie przy średnim poziomie pewności">
            <a:extLst>
              <a:ext uri="{FF2B5EF4-FFF2-40B4-BE49-F238E27FC236}">
                <a16:creationId xmlns:a16="http://schemas.microsoft.com/office/drawing/2014/main" id="{446EC710-48DB-1020-93BC-B2D253CD97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828" y="1586955"/>
            <a:ext cx="1672724" cy="1172224"/>
          </a:xfrm>
          <a:prstGeom prst="rect">
            <a:avLst/>
          </a:prstGeom>
        </p:spPr>
      </p:pic>
      <p:pic>
        <p:nvPicPr>
          <p:cNvPr id="13" name="Obraz 12" descr="Obraz zawierający ryby, Płetwa, Biologia morska, Produkty rybne&#10;&#10;Opis wygenerowany automatycznie">
            <a:extLst>
              <a:ext uri="{FF2B5EF4-FFF2-40B4-BE49-F238E27FC236}">
                <a16:creationId xmlns:a16="http://schemas.microsoft.com/office/drawing/2014/main" id="{21961012-3F70-7E28-EECA-625D98FC67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737" y="1666467"/>
            <a:ext cx="2363747" cy="887150"/>
          </a:xfrm>
          <a:prstGeom prst="rect">
            <a:avLst/>
          </a:prstGeom>
        </p:spPr>
      </p:pic>
      <p:pic>
        <p:nvPicPr>
          <p:cNvPr id="15" name="Obraz 14" descr="Obraz zawierający sztuka&#10;&#10;Opis wygenerowany automatycznie przy niskim poziomie pewności">
            <a:extLst>
              <a:ext uri="{FF2B5EF4-FFF2-40B4-BE49-F238E27FC236}">
                <a16:creationId xmlns:a16="http://schemas.microsoft.com/office/drawing/2014/main" id="{88A49F0A-D183-31AA-3DEA-0AA34F9EE4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1156" y="2959611"/>
            <a:ext cx="2018248" cy="154011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BDA2222B-8537-9211-37F3-7D9D07D13E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900" y="5316943"/>
            <a:ext cx="1762261" cy="901836"/>
          </a:xfrm>
          <a:prstGeom prst="rect">
            <a:avLst/>
          </a:prstGeom>
        </p:spPr>
      </p:pic>
      <p:pic>
        <p:nvPicPr>
          <p:cNvPr id="19" name="Obraz 18" descr="Obraz zawierający żółty&#10;&#10;Opis wygenerowany automatycznie">
            <a:extLst>
              <a:ext uri="{FF2B5EF4-FFF2-40B4-BE49-F238E27FC236}">
                <a16:creationId xmlns:a16="http://schemas.microsoft.com/office/drawing/2014/main" id="{7F640A51-DEEC-3BFF-8BC8-1CD0537ED1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6587" y="5104564"/>
            <a:ext cx="2177784" cy="1114215"/>
          </a:xfrm>
          <a:prstGeom prst="rect">
            <a:avLst/>
          </a:prstGeom>
        </p:spPr>
      </p:pic>
      <p:pic>
        <p:nvPicPr>
          <p:cNvPr id="21" name="Obraz 20" descr="Obraz zawierający serce&#10;&#10;Opis wygenerowany automatycznie">
            <a:extLst>
              <a:ext uri="{FF2B5EF4-FFF2-40B4-BE49-F238E27FC236}">
                <a16:creationId xmlns:a16="http://schemas.microsoft.com/office/drawing/2014/main" id="{A874D82B-2C1E-85DE-5695-8F4BA300EB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67136" y="4819737"/>
            <a:ext cx="1717570" cy="1648868"/>
          </a:xfrm>
          <a:prstGeom prst="rect">
            <a:avLst/>
          </a:prstGeom>
        </p:spPr>
      </p:pic>
      <p:pic>
        <p:nvPicPr>
          <p:cNvPr id="23" name="Obraz 22" descr="Obraz zawierający warzywo, groch, strąk, Groch cukrowy&#10;&#10;Opis wygenerowany automatycznie">
            <a:extLst>
              <a:ext uri="{FF2B5EF4-FFF2-40B4-BE49-F238E27FC236}">
                <a16:creationId xmlns:a16="http://schemas.microsoft.com/office/drawing/2014/main" id="{A0ECA24D-B44A-D1C8-F4AF-077A6565E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904" y="4819737"/>
            <a:ext cx="1803261" cy="1246642"/>
          </a:xfrm>
          <a:prstGeom prst="rect">
            <a:avLst/>
          </a:prstGeom>
        </p:spPr>
      </p:pic>
      <p:pic>
        <p:nvPicPr>
          <p:cNvPr id="25" name="Obraz 24" descr="Obraz zawierający krąg, Grafika, kreatywność&#10;&#10;Opis wygenerowany automatycznie">
            <a:extLst>
              <a:ext uri="{FF2B5EF4-FFF2-40B4-BE49-F238E27FC236}">
                <a16:creationId xmlns:a16="http://schemas.microsoft.com/office/drawing/2014/main" id="{FF5E6AF1-C58F-3DDE-A6E5-DFBBE608FE4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41864" y="247250"/>
            <a:ext cx="3590288" cy="2742857"/>
          </a:xfrm>
          <a:prstGeom prst="rect">
            <a:avLst/>
          </a:prstGeom>
        </p:spPr>
      </p:pic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219C8338-EE04-AB69-1C38-5968812E53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32488" y="486622"/>
            <a:ext cx="2837770" cy="1917373"/>
          </a:xfrm>
        </p:spPr>
        <p:txBody>
          <a:bodyPr rtlCol="0">
            <a:norm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dirty="0"/>
              <a:t>Mięso i Ryby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dirty="0"/>
              <a:t>Jaja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l-PL" dirty="0"/>
              <a:t>Nasiona roślin strączkowych – groch, ciecierzyca, fasola, soja, soczewica, bób,  </a:t>
            </a:r>
          </a:p>
          <a:p>
            <a:pPr rt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358888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6870174_TF45015601_Win32" id="{14C03176-BBBF-4C97-B9C9-28C5B0F02324}" vid="{A7038614-C20C-40D4-B472-1AF9F4DD2507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4EED2D-C894-47C4-9CDD-55EC03B2713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Dzień otwarty w szkole — prezentacja</Template>
  <TotalTime>3573</TotalTime>
  <Words>470</Words>
  <Application>Microsoft Office PowerPoint</Application>
  <PresentationFormat>Panoramiczny</PresentationFormat>
  <Paragraphs>92</Paragraphs>
  <Slides>16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Calibri</vt:lpstr>
      <vt:lpstr>Quire Sans</vt:lpstr>
      <vt:lpstr>Times New Roman</vt:lpstr>
      <vt:lpstr>Wingdings</vt:lpstr>
      <vt:lpstr>Motyw pakietu Office</vt:lpstr>
      <vt:lpstr>Wojewódzka Stacja Sanitarno-Epidemiologiczna  w Gorzowie Wlkp.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Nabiał – produkty mleczne</vt:lpstr>
      <vt:lpstr>Produkty białkowe</vt:lpstr>
      <vt:lpstr>Prezentacja programu PowerPoint</vt:lpstr>
      <vt:lpstr>Jestem owocem, bogatym w zdrowe tłuszcze, witaminy i minerały.  Mogę być zamiennikiem masła  lub margaryny.  Świetny ze mnie dodatek do kanapek, sałatek, jajecznicy, tostów lub naleśników.</vt:lpstr>
      <vt:lpstr>Mam bardzo korzystny wpływ  dla mózgu, dzięki mnie lepiej pracuje.  Jestem też źródłem dobrych tłuszczów.</vt:lpstr>
      <vt:lpstr>Dlaczego musimy prawidłowo się odżywiać?</vt:lpstr>
      <vt:lpstr>Prezentacja programu PowerPoint</vt:lpstr>
      <vt:lpstr>Prezentacja programu PowerPoint</vt:lpstr>
      <vt:lpstr>KONIEC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Wojewódzka Stacja Sanitarno-Epidemiologiczna  w Gorzowie Wlkp. </dc:title>
  <dc:creator>Justyna Muranowicz</dc:creator>
  <cp:lastModifiedBy>WSSE Gorzów Wlkp. - Justyna Muranowicz</cp:lastModifiedBy>
  <cp:revision>71</cp:revision>
  <dcterms:created xsi:type="dcterms:W3CDTF">2024-02-28T06:52:06Z</dcterms:created>
  <dcterms:modified xsi:type="dcterms:W3CDTF">2026-01-20T11:06:33Z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