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2" r:id="rId1"/>
  </p:sldMasterIdLst>
  <p:notesMasterIdLst>
    <p:notesMasterId r:id="rId11"/>
  </p:notesMasterIdLst>
  <p:sldIdLst>
    <p:sldId id="276" r:id="rId2"/>
    <p:sldId id="294" r:id="rId3"/>
    <p:sldId id="297" r:id="rId4"/>
    <p:sldId id="278" r:id="rId5"/>
    <p:sldId id="291" r:id="rId6"/>
    <p:sldId id="284" r:id="rId7"/>
    <p:sldId id="295" r:id="rId8"/>
    <p:sldId id="282" r:id="rId9"/>
    <p:sldId id="298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2353E"/>
    <a:srgbClr val="3A5B6A"/>
    <a:srgbClr val="B00000"/>
    <a:srgbClr val="324F5C"/>
    <a:srgbClr val="283E48"/>
    <a:srgbClr val="F5E0D5"/>
    <a:srgbClr val="FFFF00"/>
    <a:srgbClr val="FFFF66"/>
    <a:srgbClr val="ED5654"/>
    <a:srgbClr val="EC52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2" autoAdjust="0"/>
    <p:restoredTop sz="94660"/>
  </p:normalViewPr>
  <p:slideViewPr>
    <p:cSldViewPr snapToGrid="0">
      <p:cViewPr varScale="1">
        <p:scale>
          <a:sx n="122" d="100"/>
          <a:sy n="122" d="100"/>
        </p:scale>
        <p:origin x="96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DAF534-7776-4726-9AEA-7147B3FC9216}" type="datetimeFigureOut">
              <a:rPr lang="pl-PL" smtClean="0"/>
              <a:t>04.03.2022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6F27E3-3A22-4FFB-85ED-839E343B793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168836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EC608-BC7B-4A7F-9E76-65E7E2F2B420}" type="datetimeFigureOut">
              <a:rPr lang="pl-PL" smtClean="0"/>
              <a:t>04.03.2022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803D7-943E-4D22-8CC4-C822D6CFE85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601648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EC608-BC7B-4A7F-9E76-65E7E2F2B420}" type="datetimeFigureOut">
              <a:rPr lang="pl-PL" smtClean="0"/>
              <a:t>04.03.2022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803D7-943E-4D22-8CC4-C822D6CFE85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100143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EC608-BC7B-4A7F-9E76-65E7E2F2B420}" type="datetimeFigureOut">
              <a:rPr lang="pl-PL" smtClean="0"/>
              <a:t>04.03.2022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803D7-943E-4D22-8CC4-C822D6CFE85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657703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EC608-BC7B-4A7F-9E76-65E7E2F2B420}" type="datetimeFigureOut">
              <a:rPr lang="pl-PL" smtClean="0"/>
              <a:t>04.03.2022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803D7-943E-4D22-8CC4-C822D6CFE85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908374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EC608-BC7B-4A7F-9E76-65E7E2F2B420}" type="datetimeFigureOut">
              <a:rPr lang="pl-PL" smtClean="0"/>
              <a:t>04.03.2022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803D7-943E-4D22-8CC4-C822D6CFE85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515096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EC608-BC7B-4A7F-9E76-65E7E2F2B420}" type="datetimeFigureOut">
              <a:rPr lang="pl-PL" smtClean="0"/>
              <a:t>04.03.2022</a:t>
            </a:fld>
            <a:endParaRPr lang="pl-PL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803D7-943E-4D22-8CC4-C822D6CFE85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677294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EC608-BC7B-4A7F-9E76-65E7E2F2B420}" type="datetimeFigureOut">
              <a:rPr lang="pl-PL" smtClean="0"/>
              <a:t>04.03.2022</a:t>
            </a:fld>
            <a:endParaRPr lang="pl-PL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803D7-943E-4D22-8CC4-C822D6CFE85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747214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EC608-BC7B-4A7F-9E76-65E7E2F2B420}" type="datetimeFigureOut">
              <a:rPr lang="pl-PL" smtClean="0"/>
              <a:t>04.03.2022</a:t>
            </a:fld>
            <a:endParaRPr lang="pl-PL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803D7-943E-4D22-8CC4-C822D6CFE85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840368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EC608-BC7B-4A7F-9E76-65E7E2F2B420}" type="datetimeFigureOut">
              <a:rPr lang="pl-PL" smtClean="0"/>
              <a:t>04.03.2022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803D7-943E-4D22-8CC4-C822D6CFE85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835311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az panoramiczny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EC608-BC7B-4A7F-9E76-65E7E2F2B420}" type="datetimeFigureOut">
              <a:rPr lang="pl-PL" smtClean="0"/>
              <a:t>04.03.2022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803D7-943E-4D22-8CC4-C822D6CFE85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031282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EC608-BC7B-4A7F-9E76-65E7E2F2B420}" type="datetimeFigureOut">
              <a:rPr lang="pl-PL" smtClean="0"/>
              <a:t>04.03.2022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803D7-943E-4D22-8CC4-C822D6CFE85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35008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pl-PL"/>
              <a:t>Kliknij, aby edytować style wzorca tekstu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EC608-BC7B-4A7F-9E76-65E7E2F2B420}" type="datetimeFigureOut">
              <a:rPr lang="pl-PL" smtClean="0"/>
              <a:t>04.03.2022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803D7-943E-4D22-8CC4-C822D6CFE85B}" type="slidenum">
              <a:rPr lang="pl-PL" smtClean="0"/>
              <a:t>‹#›</a:t>
            </a:fld>
            <a:endParaRPr lang="pl-PL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20698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EC608-BC7B-4A7F-9E76-65E7E2F2B420}" type="datetimeFigureOut">
              <a:rPr lang="pl-PL" smtClean="0"/>
              <a:t>04.03.2022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803D7-943E-4D22-8CC4-C822D6CFE85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939619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EC608-BC7B-4A7F-9E76-65E7E2F2B420}" type="datetimeFigureOut">
              <a:rPr lang="pl-PL" smtClean="0"/>
              <a:t>04.03.2022</a:t>
            </a:fld>
            <a:endParaRPr lang="pl-PL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803D7-943E-4D22-8CC4-C822D6CFE85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315063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 obraz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EC608-BC7B-4A7F-9E76-65E7E2F2B420}" type="datetimeFigureOut">
              <a:rPr lang="pl-PL" smtClean="0"/>
              <a:t>04.03.2022</a:t>
            </a:fld>
            <a:endParaRPr lang="pl-PL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803D7-943E-4D22-8CC4-C822D6CFE85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648960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EC608-BC7B-4A7F-9E76-65E7E2F2B420}" type="datetimeFigureOut">
              <a:rPr lang="pl-PL" smtClean="0"/>
              <a:t>04.03.2022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803D7-943E-4D22-8CC4-C822D6CFE85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167938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EC608-BC7B-4A7F-9E76-65E7E2F2B420}" type="datetimeFigureOut">
              <a:rPr lang="pl-PL" smtClean="0"/>
              <a:t>04.03.2022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803D7-943E-4D22-8CC4-C822D6CFE85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550734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9DAEC608-BC7B-4A7F-9E76-65E7E2F2B420}" type="datetimeFigureOut">
              <a:rPr lang="pl-PL" smtClean="0"/>
              <a:t>04.03.2022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0803D7-943E-4D22-8CC4-C822D6CFE85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9117782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  <p:sldLayoutId id="2147483774" r:id="rId12"/>
    <p:sldLayoutId id="2147483775" r:id="rId13"/>
    <p:sldLayoutId id="2147483776" r:id="rId14"/>
    <p:sldLayoutId id="2147483777" r:id="rId15"/>
    <p:sldLayoutId id="2147483778" r:id="rId16"/>
    <p:sldLayoutId id="214748377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v.pl/wsse-katowice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Picture 86">
            <a:extLst>
              <a:ext uri="{FF2B5EF4-FFF2-40B4-BE49-F238E27FC236}">
                <a16:creationId xmlns:a16="http://schemas.microsoft.com/office/drawing/2014/main" id="{DF19BAF3-7E20-4B9D-B544-BABAEEA1FA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89" name="Picture 88">
            <a:extLst>
              <a:ext uri="{FF2B5EF4-FFF2-40B4-BE49-F238E27FC236}">
                <a16:creationId xmlns:a16="http://schemas.microsoft.com/office/drawing/2014/main" id="{950648F4-ABCD-4DF0-8641-76CFB23547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91" name="Oval 90">
            <a:extLst>
              <a:ext uri="{FF2B5EF4-FFF2-40B4-BE49-F238E27FC236}">
                <a16:creationId xmlns:a16="http://schemas.microsoft.com/office/drawing/2014/main" id="{989BE678-777B-482A-A616-FEDC47B162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3" name="Picture 92">
            <a:extLst>
              <a:ext uri="{FF2B5EF4-FFF2-40B4-BE49-F238E27FC236}">
                <a16:creationId xmlns:a16="http://schemas.microsoft.com/office/drawing/2014/main" id="{CF1EB4BD-9C7E-4AA3-9681-C7EB0DA625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95" name="Picture 94">
            <a:extLst>
              <a:ext uri="{FF2B5EF4-FFF2-40B4-BE49-F238E27FC236}">
                <a16:creationId xmlns:a16="http://schemas.microsoft.com/office/drawing/2014/main" id="{94AAE3AA-3759-4D28-B0EF-575F25A514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97" name="Rectangle 96">
            <a:extLst>
              <a:ext uri="{FF2B5EF4-FFF2-40B4-BE49-F238E27FC236}">
                <a16:creationId xmlns:a16="http://schemas.microsoft.com/office/drawing/2014/main" id="{D28BE0C3-2102-4820-B88B-A448B184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pole tekstowe 18">
            <a:extLst>
              <a:ext uri="{FF2B5EF4-FFF2-40B4-BE49-F238E27FC236}">
                <a16:creationId xmlns:a16="http://schemas.microsoft.com/office/drawing/2014/main" id="{84E454E9-2027-4DE5-9AF7-CA6414E60D32}"/>
              </a:ext>
            </a:extLst>
          </p:cNvPr>
          <p:cNvSpPr txBox="1"/>
          <p:nvPr/>
        </p:nvSpPr>
        <p:spPr>
          <a:xfrm>
            <a:off x="7789312" y="3072385"/>
            <a:ext cx="3754987" cy="29474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endParaRPr lang="en-US" dirty="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CE8EF7E8-771F-43C2-A5E8-A84729E7A3DA}"/>
              </a:ext>
            </a:extLst>
          </p:cNvPr>
          <p:cNvSpPr/>
          <p:nvPr/>
        </p:nvSpPr>
        <p:spPr>
          <a:xfrm>
            <a:off x="423644" y="663896"/>
            <a:ext cx="11469757" cy="5432104"/>
          </a:xfrm>
          <a:prstGeom prst="rect">
            <a:avLst/>
          </a:prstGeom>
          <a:solidFill>
            <a:schemeClr val="tx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4800" b="1" dirty="0">
              <a:solidFill>
                <a:srgbClr val="B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pl-PL" sz="5400" b="1" dirty="0">
                <a:solidFill>
                  <a:srgbClr val="B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E-PAPIEROSY</a:t>
            </a:r>
            <a:r>
              <a:rPr lang="pl-PL" sz="4800" b="1" dirty="0">
                <a:solidFill>
                  <a:srgbClr val="B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algn="ctr"/>
            <a:r>
              <a:rPr lang="pl-PL" sz="4800" b="1" i="0" u="none" strike="noStrike" baseline="0" dirty="0">
                <a:solidFill>
                  <a:srgbClr val="B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ZAGROŻENIE </a:t>
            </a:r>
          </a:p>
          <a:p>
            <a:pPr algn="ctr"/>
            <a:r>
              <a:rPr lang="pl-PL" sz="4800" b="1" i="0" u="none" strike="noStrike" baseline="0" dirty="0">
                <a:solidFill>
                  <a:srgbClr val="B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DLA ZDROWIA PUBLICZNEGO</a:t>
            </a:r>
          </a:p>
          <a:p>
            <a:pPr algn="ctr"/>
            <a:endParaRPr lang="pl-PL" sz="1200" b="1" dirty="0">
              <a:solidFill>
                <a:srgbClr val="324F5C"/>
              </a:solidFill>
              <a:effectLst/>
              <a:latin typeface="Tahoma" panose="020B060403050404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pl-PL" sz="1200" b="1" dirty="0">
              <a:solidFill>
                <a:srgbClr val="324F5C"/>
              </a:solidFill>
              <a:effectLst/>
              <a:latin typeface="Tahoma" panose="020B060403050404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pl-PL" sz="1200" b="1" dirty="0">
              <a:solidFill>
                <a:srgbClr val="324F5C"/>
              </a:solidFill>
              <a:effectLst/>
              <a:latin typeface="Tahoma" panose="020B060403050404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pl-PL" sz="2600" b="1" dirty="0">
              <a:solidFill>
                <a:srgbClr val="22353E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pl-PL" sz="2600" b="1" dirty="0">
                <a:solidFill>
                  <a:srgbClr val="22353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Wojewódzka Stacja Sanitarno-Epidemiologiczna w Katowicach</a:t>
            </a:r>
          </a:p>
          <a:p>
            <a:pPr algn="ctr"/>
            <a:r>
              <a:rPr lang="pl-PL" altLang="pl-PL" sz="2000" dirty="0">
                <a:solidFill>
                  <a:srgbClr val="22353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Oddział Promocji Zdrowia i Komunikacji Społecznej </a:t>
            </a:r>
          </a:p>
          <a:p>
            <a:pPr algn="ctr"/>
            <a:endParaRPr lang="pl-PL" sz="4400" b="1" dirty="0">
              <a:solidFill>
                <a:srgbClr val="324F5C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5" name="Obraz 24">
            <a:extLst>
              <a:ext uri="{FF2B5EF4-FFF2-40B4-BE49-F238E27FC236}">
                <a16:creationId xmlns:a16="http://schemas.microsoft.com/office/drawing/2014/main" id="{4A9EA8E9-67F6-489D-8D4D-543B46C571D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069" y="1224665"/>
            <a:ext cx="1522565" cy="1535253"/>
          </a:xfrm>
          <a:prstGeom prst="rect">
            <a:avLst/>
          </a:prstGeom>
        </p:spPr>
      </p:pic>
      <p:pic>
        <p:nvPicPr>
          <p:cNvPr id="26" name="Obraz 25" descr="Obraz zawierający tekst, znak, zewnętrzne, zegar&#10;&#10;Opis wygenerowany automatycznie">
            <a:extLst>
              <a:ext uri="{FF2B5EF4-FFF2-40B4-BE49-F238E27FC236}">
                <a16:creationId xmlns:a16="http://schemas.microsoft.com/office/drawing/2014/main" id="{9187A3E2-91D0-4B21-BE78-E8F4405DC29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0912" y="1141407"/>
            <a:ext cx="1603387" cy="1701771"/>
          </a:xfrm>
          <a:prstGeom prst="rect">
            <a:avLst/>
          </a:prstGeom>
        </p:spPr>
      </p:pic>
      <p:cxnSp>
        <p:nvCxnSpPr>
          <p:cNvPr id="10" name="Łącznik prosty 9">
            <a:extLst>
              <a:ext uri="{FF2B5EF4-FFF2-40B4-BE49-F238E27FC236}">
                <a16:creationId xmlns:a16="http://schemas.microsoft.com/office/drawing/2014/main" id="{99328CF8-5B04-42A4-B15D-EED7FC2EDBEC}"/>
              </a:ext>
            </a:extLst>
          </p:cNvPr>
          <p:cNvCxnSpPr/>
          <p:nvPr/>
        </p:nvCxnSpPr>
        <p:spPr>
          <a:xfrm>
            <a:off x="1522412" y="4319446"/>
            <a:ext cx="913406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49895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FB3CEA1-88D9-42FB-88ED-1E9807FE65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Obraz 2" descr="Obraz zawierający tekst&#10;&#10;Opis wygenerowany automatycznie">
            <a:extLst>
              <a:ext uri="{FF2B5EF4-FFF2-40B4-BE49-F238E27FC236}">
                <a16:creationId xmlns:a16="http://schemas.microsoft.com/office/drawing/2014/main" id="{5E0C28A1-34B7-423A-9DC9-5BB9FEFEDA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011" y="480060"/>
            <a:ext cx="11237975" cy="589788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A6C928E-4252-4F33-8C34-E50A12A317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9670843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FB3CEA1-88D9-42FB-88ED-1E9807FE65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A6C928E-4252-4F33-8C34-E50A12A317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C19A0FA9-98C9-460A-9061-38691C730941}"/>
              </a:ext>
            </a:extLst>
          </p:cNvPr>
          <p:cNvSpPr txBox="1"/>
          <p:nvPr/>
        </p:nvSpPr>
        <p:spPr>
          <a:xfrm>
            <a:off x="984738" y="928919"/>
            <a:ext cx="10519234" cy="4616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pl-PL" sz="1800" b="0" i="0" u="none" strike="noStrike" baseline="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l"/>
            <a:endParaRPr lang="pl-PL" sz="1800" b="1" i="0" u="none" strike="noStrike" baseline="0" dirty="0">
              <a:solidFill>
                <a:schemeClr val="accent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l"/>
            <a:endParaRPr lang="pl-PL" b="1" dirty="0">
              <a:solidFill>
                <a:schemeClr val="accent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l"/>
            <a:endParaRPr lang="pl-PL" sz="1800" b="0" i="0" u="none" strike="noStrike" baseline="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l"/>
            <a:r>
              <a:rPr lang="pl-PL" sz="2400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AEROZOL Z E-PAPIEROSÓW JEST </a:t>
            </a:r>
            <a:r>
              <a:rPr lang="pl-PL" sz="2400" b="1" i="0" u="none" strike="noStrike" baseline="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SZKODLIWĄ „PARĄ WODNĄ” </a:t>
            </a:r>
          </a:p>
          <a:p>
            <a:pPr algn="l"/>
            <a:endParaRPr lang="pl-PL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l"/>
            <a:r>
              <a:rPr lang="pl-PL" sz="1800" b="0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Aerozol do e-papierosów, który użytkownicy wdychają, może zawierać szkodliwe substancje, w tym:</a:t>
            </a:r>
          </a:p>
          <a:p>
            <a:pPr algn="l"/>
            <a:r>
              <a:rPr lang="pl-PL" sz="1800" b="0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• acetaldehyd,</a:t>
            </a:r>
          </a:p>
          <a:p>
            <a:pPr algn="l"/>
            <a:r>
              <a:rPr lang="pl-PL" sz="1800" b="0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• formaldehyd,</a:t>
            </a:r>
          </a:p>
          <a:p>
            <a:pPr algn="l"/>
            <a:r>
              <a:rPr lang="pl-PL" sz="1800" b="0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• akroleinę,</a:t>
            </a:r>
          </a:p>
          <a:p>
            <a:pPr algn="l"/>
            <a:r>
              <a:rPr lang="pl-PL" sz="1800" b="0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• </a:t>
            </a:r>
            <a:r>
              <a:rPr lang="pl-PL" sz="1800" b="0" i="0" u="none" strike="noStrike" baseline="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propanal</a:t>
            </a:r>
            <a:r>
              <a:rPr lang="pl-PL" sz="1800" b="0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</a:p>
          <a:p>
            <a:pPr algn="l"/>
            <a:r>
              <a:rPr lang="pl-PL" sz="1800" b="0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• nikotynę,</a:t>
            </a:r>
          </a:p>
          <a:p>
            <a:pPr algn="l"/>
            <a:r>
              <a:rPr lang="pl-PL" sz="1800" b="0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• aceton,</a:t>
            </a:r>
          </a:p>
          <a:p>
            <a:pPr algn="l"/>
            <a:r>
              <a:rPr lang="pl-PL" sz="1800" b="0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• o-metyl-benzaldehyd,</a:t>
            </a:r>
          </a:p>
          <a:p>
            <a:pPr algn="l"/>
            <a:r>
              <a:rPr lang="pl-PL" sz="1800" b="0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• karcinogenne </a:t>
            </a:r>
            <a:r>
              <a:rPr lang="pl-PL" sz="1800" b="0" i="0" u="none" strike="noStrike" baseline="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nitrozaminy</a:t>
            </a:r>
            <a:r>
              <a:rPr lang="pl-PL" sz="1800" b="0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algn="l"/>
            <a:endParaRPr lang="pl-PL" sz="1800" b="0" i="0" u="none" strike="noStrike" baseline="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E2CEE1CB-2863-48FE-A7EF-D1EBDECAEC6F}"/>
              </a:ext>
            </a:extLst>
          </p:cNvPr>
          <p:cNvSpPr/>
          <p:nvPr/>
        </p:nvSpPr>
        <p:spPr>
          <a:xfrm>
            <a:off x="1058478" y="742463"/>
            <a:ext cx="6780428" cy="9353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l-PL" sz="2000" b="1" dirty="0">
              <a:solidFill>
                <a:schemeClr val="accent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pl-PL" sz="32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 ZNAJDUJE SIĘ W AEROZOLU </a:t>
            </a:r>
          </a:p>
          <a:p>
            <a:r>
              <a:rPr lang="pl-PL" sz="32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 E-PAPIEROSA…?</a:t>
            </a:r>
          </a:p>
          <a:p>
            <a:pPr algn="l"/>
            <a:endParaRPr lang="pl-PL" sz="2000" b="1" i="0" u="none" strike="noStrike" baseline="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BB086EED-CB12-42F7-8138-F03A59DE030D}"/>
              </a:ext>
            </a:extLst>
          </p:cNvPr>
          <p:cNvSpPr/>
          <p:nvPr/>
        </p:nvSpPr>
        <p:spPr>
          <a:xfrm>
            <a:off x="3628659" y="5341253"/>
            <a:ext cx="7635630" cy="781539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800" b="1" dirty="0">
                <a:solidFill>
                  <a:schemeClr val="tx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E-PAPIEROSY RÓWNIE NEGATYWNIE WPŁYWAJĄ NA ZDROWIE, CO PAPIEROSY TRADYCYJNE!</a:t>
            </a:r>
            <a:endParaRPr lang="pl-PL" sz="1800" b="1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21413F52-AA3D-423A-8798-530F0D3D9DEB}"/>
              </a:ext>
            </a:extLst>
          </p:cNvPr>
          <p:cNvSpPr/>
          <p:nvPr/>
        </p:nvSpPr>
        <p:spPr>
          <a:xfrm>
            <a:off x="4298462" y="3344985"/>
            <a:ext cx="6674338" cy="1219200"/>
          </a:xfrm>
          <a:prstGeom prst="rect">
            <a:avLst/>
          </a:prstGeom>
          <a:solidFill>
            <a:srgbClr val="324F5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/>
              <a:t>Szkodliwość e-papierosów zależy nie tylko od temperatury, do której podgrzewany jest e-</a:t>
            </a:r>
            <a:r>
              <a:rPr lang="pl-PL" dirty="0" err="1"/>
              <a:t>liquid</a:t>
            </a:r>
            <a:r>
              <a:rPr lang="pl-PL" dirty="0"/>
              <a:t>, ale też od jego rodzaju (smaku)</a:t>
            </a:r>
          </a:p>
        </p:txBody>
      </p:sp>
    </p:spTree>
    <p:extLst>
      <p:ext uri="{BB962C8B-B14F-4D97-AF65-F5344CB8AC3E}">
        <p14:creationId xmlns:p14="http://schemas.microsoft.com/office/powerpoint/2010/main" val="21819884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8">
            <a:extLst>
              <a:ext uri="{FF2B5EF4-FFF2-40B4-BE49-F238E27FC236}">
                <a16:creationId xmlns:a16="http://schemas.microsoft.com/office/drawing/2014/main" id="{DFB3CEA1-88D9-42FB-88ED-1E9807FE65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E0BCADEB-CFE8-4F67-8F89-3CC3880EB6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012" y="480060"/>
            <a:ext cx="11237976" cy="5935478"/>
          </a:xfrm>
          <a:prstGeom prst="rect">
            <a:avLst/>
          </a:prstGeom>
        </p:spPr>
      </p:pic>
      <p:sp>
        <p:nvSpPr>
          <p:cNvPr id="27" name="Rectangle 30">
            <a:extLst>
              <a:ext uri="{FF2B5EF4-FFF2-40B4-BE49-F238E27FC236}">
                <a16:creationId xmlns:a16="http://schemas.microsoft.com/office/drawing/2014/main" id="{9A6C928E-4252-4F33-8C34-E50A12A317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3119330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9">
            <a:extLst>
              <a:ext uri="{FF2B5EF4-FFF2-40B4-BE49-F238E27FC236}">
                <a16:creationId xmlns:a16="http://schemas.microsoft.com/office/drawing/2014/main" id="{DFB3CEA1-88D9-42FB-88ED-1E9807FE65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1">
            <a:extLst>
              <a:ext uri="{FF2B5EF4-FFF2-40B4-BE49-F238E27FC236}">
                <a16:creationId xmlns:a16="http://schemas.microsoft.com/office/drawing/2014/main" id="{9A6C928E-4252-4F33-8C34-E50A12A317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5EEA9428-61B8-4242-8060-FEFFD59D7122}"/>
              </a:ext>
            </a:extLst>
          </p:cNvPr>
          <p:cNvSpPr txBox="1"/>
          <p:nvPr/>
        </p:nvSpPr>
        <p:spPr>
          <a:xfrm>
            <a:off x="693935" y="1519547"/>
            <a:ext cx="10429677" cy="46987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l-PL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JUUL</a:t>
            </a:r>
            <a:r>
              <a:rPr lang="pl-PL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pl-PL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 forma e-papierosa – urządzenie do </a:t>
            </a:r>
            <a:r>
              <a:rPr lang="pl-PL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vapingu</a:t>
            </a:r>
            <a:r>
              <a:rPr lang="pl-PL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 systemie zamkniętym, które nie jest    przeznaczone do napełniania. Inteligentny mechanizm podgrzewający w urządzeniach JUUL wytwarza aerozol. Został zaprojektowany tak, aby ograniczać spalanie. </a:t>
            </a:r>
          </a:p>
          <a:p>
            <a:pPr>
              <a:lnSpc>
                <a:spcPct val="150000"/>
              </a:lnSpc>
            </a:pPr>
            <a:r>
              <a:rPr lang="pl-PL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Akumulator urządzenia JUUL ładuje się przez stację dokującą USB.</a:t>
            </a:r>
          </a:p>
          <a:p>
            <a:pPr>
              <a:lnSpc>
                <a:spcPct val="150000"/>
              </a:lnSpc>
            </a:pPr>
            <a:endParaRPr lang="pl-PL" sz="10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50000"/>
              </a:lnSpc>
            </a:pPr>
            <a:r>
              <a:rPr lang="pl-PL" sz="20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WSZYSTKIE E-PAPIEROSY JUUL MAJĄ WYSOKĄ ZAWARTOŚĆ NIKOTYNY. </a:t>
            </a:r>
          </a:p>
          <a:p>
            <a:pPr>
              <a:lnSpc>
                <a:spcPct val="150000"/>
              </a:lnSpc>
            </a:pPr>
            <a:endParaRPr lang="pl-PL" sz="1000" b="1" dirty="0">
              <a:solidFill>
                <a:schemeClr val="accent1">
                  <a:lumMod val="60000"/>
                  <a:lumOff val="4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50000"/>
              </a:lnSpc>
            </a:pPr>
            <a:r>
              <a:rPr lang="pl-PL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Według producenta </a:t>
            </a:r>
            <a:r>
              <a:rPr lang="pl-PL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pojedyncza kapsułka JUUL zawiera tyle samo nikotyny, co paczka </a:t>
            </a:r>
          </a:p>
          <a:p>
            <a:pPr>
              <a:lnSpc>
                <a:spcPct val="150000"/>
              </a:lnSpc>
            </a:pPr>
            <a:r>
              <a:rPr lang="pl-PL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 zwykłych papierosów.</a:t>
            </a:r>
            <a:r>
              <a:rPr lang="pl-PL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pl-PL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Produkt jest dostępny tylko w wysokich stężeniach nikotyny, </a:t>
            </a:r>
          </a:p>
          <a:p>
            <a:pPr>
              <a:lnSpc>
                <a:spcPct val="150000"/>
              </a:lnSpc>
            </a:pPr>
            <a:r>
              <a:rPr lang="pl-PL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 może powodować szybki rozwój uzależnienia. </a:t>
            </a:r>
          </a:p>
          <a:p>
            <a:pPr>
              <a:lnSpc>
                <a:spcPct val="150000"/>
              </a:lnSpc>
            </a:pPr>
            <a:r>
              <a:rPr lang="pl-PL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JUUL</a:t>
            </a:r>
            <a:r>
              <a:rPr lang="pl-PL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używa płynnych wkładów nikotynowych zwanych „</a:t>
            </a:r>
            <a:r>
              <a:rPr lang="pl-PL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podami</a:t>
            </a:r>
            <a:r>
              <a:rPr lang="pl-PL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”, które są dostępne w różnych atrakcyjnych smakach.</a:t>
            </a:r>
          </a:p>
        </p:txBody>
      </p:sp>
      <p:sp>
        <p:nvSpPr>
          <p:cNvPr id="3" name="Prostokąt 2">
            <a:extLst>
              <a:ext uri="{FF2B5EF4-FFF2-40B4-BE49-F238E27FC236}">
                <a16:creationId xmlns:a16="http://schemas.microsoft.com/office/drawing/2014/main" id="{AB047821-CAFE-40DD-9342-321728B90FA4}"/>
              </a:ext>
            </a:extLst>
          </p:cNvPr>
          <p:cNvSpPr/>
          <p:nvPr/>
        </p:nvSpPr>
        <p:spPr>
          <a:xfrm>
            <a:off x="787719" y="715332"/>
            <a:ext cx="3549819" cy="644545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32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 to jest JUUL?</a:t>
            </a:r>
          </a:p>
        </p:txBody>
      </p:sp>
    </p:spTree>
    <p:extLst>
      <p:ext uri="{BB962C8B-B14F-4D97-AF65-F5344CB8AC3E}">
        <p14:creationId xmlns:p14="http://schemas.microsoft.com/office/powerpoint/2010/main" val="41581766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FB3CEA1-88D9-42FB-88ED-1E9807FE65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A6C928E-4252-4F33-8C34-E50A12A317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7" name="Obraz 6" descr="Obraz zawierający tekst&#10;&#10;Opis wygenerowany automatycznie">
            <a:extLst>
              <a:ext uri="{FF2B5EF4-FFF2-40B4-BE49-F238E27FC236}">
                <a16:creationId xmlns:a16="http://schemas.microsoft.com/office/drawing/2014/main" id="{03569FB8-DEB4-4FAD-BC0A-2F8099E1B0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012" y="2070493"/>
            <a:ext cx="5879838" cy="4299631"/>
          </a:xfrm>
          <a:prstGeom prst="rect">
            <a:avLst/>
          </a:prstGeom>
        </p:spPr>
      </p:pic>
      <p:sp>
        <p:nvSpPr>
          <p:cNvPr id="13" name="Strzałka: w dół 12">
            <a:extLst>
              <a:ext uri="{FF2B5EF4-FFF2-40B4-BE49-F238E27FC236}">
                <a16:creationId xmlns:a16="http://schemas.microsoft.com/office/drawing/2014/main" id="{CE1295C6-E736-496C-B393-422FF6688982}"/>
              </a:ext>
            </a:extLst>
          </p:cNvPr>
          <p:cNvSpPr/>
          <p:nvPr/>
        </p:nvSpPr>
        <p:spPr>
          <a:xfrm>
            <a:off x="7434671" y="571500"/>
            <a:ext cx="3563954" cy="4649177"/>
          </a:xfrm>
          <a:prstGeom prst="downArrow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400" dirty="0"/>
          </a:p>
          <a:p>
            <a:pPr algn="ctr"/>
            <a:endParaRPr lang="pl-PL" sz="1000" b="1" dirty="0">
              <a:solidFill>
                <a:srgbClr val="C00000"/>
              </a:solidFill>
            </a:endParaRPr>
          </a:p>
          <a:p>
            <a:pPr algn="ctr"/>
            <a:r>
              <a:rPr lang="pl-PL" sz="12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 SKŁAD </a:t>
            </a:r>
          </a:p>
          <a:p>
            <a:pPr algn="ctr"/>
            <a:r>
              <a:rPr lang="pl-PL" sz="12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E-LIQUIDU WCHODZĄ: </a:t>
            </a:r>
          </a:p>
          <a:p>
            <a:pPr algn="ctr">
              <a:lnSpc>
                <a:spcPct val="150000"/>
              </a:lnSpc>
            </a:pPr>
            <a:r>
              <a:rPr lang="pl-PL" sz="1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glikol propylenowy i/lub gliceryna, woda lub etanol, nikotyna (od 0 do 20 mg/ml) oraz dodatki smakowo-zapachowe. Obecnie istnieje ponad </a:t>
            </a:r>
          </a:p>
          <a:p>
            <a:pPr algn="ctr">
              <a:lnSpc>
                <a:spcPct val="150000"/>
              </a:lnSpc>
            </a:pPr>
            <a:r>
              <a:rPr lang="pl-PL" sz="10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8 000 różnych rodzajów </a:t>
            </a:r>
          </a:p>
          <a:p>
            <a:pPr algn="ctr">
              <a:lnSpc>
                <a:spcPct val="150000"/>
              </a:lnSpc>
            </a:pPr>
            <a:r>
              <a:rPr lang="pl-PL" sz="1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e-</a:t>
            </a:r>
            <a:r>
              <a:rPr lang="pl-PL" sz="10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liquidu</a:t>
            </a:r>
            <a:r>
              <a:rPr lang="pl-PL" sz="1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 owocowych bądź słodkich smakach (m.in.: czekolada, popcorn, guma balonowa, wanilia), które mają na celu zachęcić do sięgnięcia po </a:t>
            </a:r>
          </a:p>
          <a:p>
            <a:pPr algn="ctr">
              <a:lnSpc>
                <a:spcPct val="150000"/>
              </a:lnSpc>
            </a:pPr>
            <a:r>
              <a:rPr lang="pl-PL" sz="1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e-papierosa</a:t>
            </a:r>
            <a:r>
              <a:rPr lang="pl-PL" sz="1000" b="1" dirty="0"/>
              <a:t>.</a:t>
            </a:r>
          </a:p>
        </p:txBody>
      </p:sp>
      <p:sp>
        <p:nvSpPr>
          <p:cNvPr id="14" name="Prostokąt 13">
            <a:extLst>
              <a:ext uri="{FF2B5EF4-FFF2-40B4-BE49-F238E27FC236}">
                <a16:creationId xmlns:a16="http://schemas.microsoft.com/office/drawing/2014/main" id="{B6BE9645-875F-4EE9-BD67-5FFE751A60B9}"/>
              </a:ext>
            </a:extLst>
          </p:cNvPr>
          <p:cNvSpPr/>
          <p:nvPr/>
        </p:nvSpPr>
        <p:spPr>
          <a:xfrm>
            <a:off x="630652" y="571500"/>
            <a:ext cx="7255072" cy="1269102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600" b="1" i="0" u="none" strike="noStrike" baseline="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 – papierosy z możliwością regulacji mocy, w których roztwór nikotyny może być podgrzewany do wyższej temperatury, dają więcej rakotwórczych związków</a:t>
            </a:r>
            <a:r>
              <a:rPr lang="pl-PL" sz="1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!</a:t>
            </a:r>
            <a:r>
              <a:rPr lang="pl-PL" sz="1600" b="1" i="0" u="none" strike="noStrike" baseline="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  <p:sp>
        <p:nvSpPr>
          <p:cNvPr id="9" name="Prostokąt 8">
            <a:extLst>
              <a:ext uri="{FF2B5EF4-FFF2-40B4-BE49-F238E27FC236}">
                <a16:creationId xmlns:a16="http://schemas.microsoft.com/office/drawing/2014/main" id="{548A4758-50B3-44FE-8E85-36921D102F7B}"/>
              </a:ext>
            </a:extLst>
          </p:cNvPr>
          <p:cNvSpPr/>
          <p:nvPr/>
        </p:nvSpPr>
        <p:spPr>
          <a:xfrm>
            <a:off x="7687959" y="5385728"/>
            <a:ext cx="3057378" cy="630018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jakie z tego wynikają </a:t>
            </a:r>
          </a:p>
          <a:p>
            <a:pPr algn="ctr"/>
            <a:r>
              <a:rPr lang="pl-PL" sz="1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KONSEKWENCJE ZDROWOTNE?</a:t>
            </a:r>
          </a:p>
        </p:txBody>
      </p:sp>
    </p:spTree>
    <p:extLst>
      <p:ext uri="{BB962C8B-B14F-4D97-AF65-F5344CB8AC3E}">
        <p14:creationId xmlns:p14="http://schemas.microsoft.com/office/powerpoint/2010/main" val="40465165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FB3CEA1-88D9-42FB-88ED-1E9807FE65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Obraz 4" descr="Obraz zawierający tekst&#10;&#10;Opis wygenerowany automatycznie">
            <a:extLst>
              <a:ext uri="{FF2B5EF4-FFF2-40B4-BE49-F238E27FC236}">
                <a16:creationId xmlns:a16="http://schemas.microsoft.com/office/drawing/2014/main" id="{AB07DFF0-3847-4DA9-B289-57A32A9793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012" y="480060"/>
            <a:ext cx="11237976" cy="589788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A6C928E-4252-4F33-8C34-E50A12A317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1078745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FB3CEA1-88D9-42FB-88ED-1E9807FE65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A6C928E-4252-4F33-8C34-E50A12A317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333C9028-8DDD-419D-8F61-8F8C67D3C1C3}"/>
              </a:ext>
            </a:extLst>
          </p:cNvPr>
          <p:cNvSpPr/>
          <p:nvPr/>
        </p:nvSpPr>
        <p:spPr>
          <a:xfrm>
            <a:off x="7560155" y="1325004"/>
            <a:ext cx="3563457" cy="16236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E-papierosy można palić bez przerwy, co powoduje, że można wciągać duże ilości NIKOTYNY w krótkim okresie czasu</a:t>
            </a:r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id="{AC3D6588-C7BC-487D-86F6-09CE7448B169}"/>
              </a:ext>
            </a:extLst>
          </p:cNvPr>
          <p:cNvSpPr/>
          <p:nvPr/>
        </p:nvSpPr>
        <p:spPr>
          <a:xfrm>
            <a:off x="7560153" y="4104199"/>
            <a:ext cx="3563457" cy="1039447"/>
          </a:xfrm>
          <a:prstGeom prst="rect">
            <a:avLst/>
          </a:prstGeom>
          <a:solidFill>
            <a:srgbClr val="324F5C"/>
          </a:solidFill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pl-PL" sz="20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MOŻE TO DOPROWADZIĆ </a:t>
            </a:r>
            <a:r>
              <a:rPr lang="pl-PL" sz="20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 PRZEDAWKOWANIA!</a:t>
            </a:r>
            <a:endParaRPr lang="pl-PL" sz="2000" dirty="0">
              <a:solidFill>
                <a:srgbClr val="FF0000"/>
              </a:solidFill>
            </a:endParaRPr>
          </a:p>
        </p:txBody>
      </p:sp>
      <p:sp>
        <p:nvSpPr>
          <p:cNvPr id="4" name="Strzałka: w dół 3">
            <a:extLst>
              <a:ext uri="{FF2B5EF4-FFF2-40B4-BE49-F238E27FC236}">
                <a16:creationId xmlns:a16="http://schemas.microsoft.com/office/drawing/2014/main" id="{F56C98F3-A7A7-4716-91F1-9642BEC9AB58}"/>
              </a:ext>
            </a:extLst>
          </p:cNvPr>
          <p:cNvSpPr/>
          <p:nvPr/>
        </p:nvSpPr>
        <p:spPr>
          <a:xfrm>
            <a:off x="9060529" y="3135044"/>
            <a:ext cx="562707" cy="77430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F961A3AD-7E24-4BB9-BE19-59C6F9F925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012" y="476312"/>
            <a:ext cx="6800866" cy="5901627"/>
          </a:xfrm>
          <a:prstGeom prst="rect">
            <a:avLst/>
          </a:prstGeom>
        </p:spPr>
      </p:pic>
      <p:cxnSp>
        <p:nvCxnSpPr>
          <p:cNvPr id="5" name="Łącznik prosty 4">
            <a:extLst>
              <a:ext uri="{FF2B5EF4-FFF2-40B4-BE49-F238E27FC236}">
                <a16:creationId xmlns:a16="http://schemas.microsoft.com/office/drawing/2014/main" id="{D897C28A-14DA-46F7-B8A6-13D8A17F0B77}"/>
              </a:ext>
            </a:extLst>
          </p:cNvPr>
          <p:cNvCxnSpPr/>
          <p:nvPr/>
        </p:nvCxnSpPr>
        <p:spPr>
          <a:xfrm>
            <a:off x="7696742" y="5128016"/>
            <a:ext cx="3290277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0043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>
            <a:extLst>
              <a:ext uri="{FF2B5EF4-FFF2-40B4-BE49-F238E27FC236}">
                <a16:creationId xmlns:a16="http://schemas.microsoft.com/office/drawing/2014/main" id="{7EE96D3B-C948-4766-8248-A059766D22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8664" y="1380009"/>
            <a:ext cx="3302293" cy="3329814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3657A342-F03F-4D37-AAD9-EE212C68335B}"/>
              </a:ext>
            </a:extLst>
          </p:cNvPr>
          <p:cNvSpPr txBox="1"/>
          <p:nvPr/>
        </p:nvSpPr>
        <p:spPr>
          <a:xfrm>
            <a:off x="2203009" y="5189416"/>
            <a:ext cx="7441175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www.gov.pl/wsse-katowice</a:t>
            </a:r>
            <a:endParaRPr lang="pl-PL" sz="20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endParaRPr lang="pl-PL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pl-PL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PREZENTACJĘ OPRACOWANO NA PODSTAWIE MATERIAŁÓW OTRZYMANYCH Z GIS</a:t>
            </a:r>
          </a:p>
        </p:txBody>
      </p:sp>
    </p:spTree>
    <p:extLst>
      <p:ext uri="{BB962C8B-B14F-4D97-AF65-F5344CB8AC3E}">
        <p14:creationId xmlns:p14="http://schemas.microsoft.com/office/powerpoint/2010/main" val="379870210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Jon">
  <a:themeElements>
    <a:clrScheme name="J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J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J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1398</TotalTime>
  <Words>355</Words>
  <Application>Microsoft Office PowerPoint</Application>
  <PresentationFormat>Panoramiczny</PresentationFormat>
  <Paragraphs>56</Paragraphs>
  <Slides>9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9</vt:i4>
      </vt:variant>
    </vt:vector>
  </HeadingPairs>
  <TitlesOfParts>
    <vt:vector size="15" baseType="lpstr">
      <vt:lpstr>Arial</vt:lpstr>
      <vt:lpstr>Calibri</vt:lpstr>
      <vt:lpstr>Century Gothic</vt:lpstr>
      <vt:lpstr>Tahoma</vt:lpstr>
      <vt:lpstr>Wingdings 3</vt:lpstr>
      <vt:lpstr>Jon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PODSUMOWANIE I OMÓWIENIE REALIZACJI PROGRAMU PRZEDSZKOLNEJ EDUKACJI ANTYNIKOTYNOWEJ  pt. „CZYSTE POWIETRZE WOKÓŁ NAS”  w roku przedszkolnym 2021/2022</dc:title>
  <dc:creator>Sorokowska Weronika</dc:creator>
  <cp:lastModifiedBy>Sorokowska Weronika</cp:lastModifiedBy>
  <cp:revision>34</cp:revision>
  <dcterms:created xsi:type="dcterms:W3CDTF">2021-09-07T06:58:21Z</dcterms:created>
  <dcterms:modified xsi:type="dcterms:W3CDTF">2022-03-04T07:37:17Z</dcterms:modified>
</cp:coreProperties>
</file>