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Lato" panose="020B0604020202020204" charset="0"/>
      <p:regular r:id="rId27"/>
      <p:bold r:id="rId28"/>
      <p:italic r:id="rId29"/>
      <p:boldItalic r:id="rId30"/>
    </p:embeddedFont>
    <p:embeddedFont>
      <p:font typeface="Lato Hairline" panose="020B0604020202020204" charset="0"/>
      <p:regular r:id="rId31"/>
      <p:italic r:id="rId32"/>
    </p:embeddedFont>
    <p:embeddedFont>
      <p:font typeface="Lato Black" panose="020B0604020202020204" charset="0"/>
      <p:bold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Impact" panose="020B0806030902050204" pitchFamily="34" charset="0"/>
      <p:regular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77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03.11.2019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03.11.2019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  <a:endParaRPr lang="pl-PL" sz="1600" spc="3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</a:t>
            </a: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medyczna: </a:t>
            </a: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dr Barbara </a:t>
            </a: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Baka-Ćwierz </a:t>
            </a:r>
            <a:b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</a:t>
            </a: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med. Jerzy Jaroszewicz</a:t>
            </a: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zakażenie wirusem HCV narażone są także osoby korzystające </a:t>
            </a:r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przekracza kilku procent. Kobieta zakażona HCV może karmić piersią</a:t>
            </a:r>
          </a:p>
          <a:p>
            <a:endParaRPr lang="pl-PL" sz="11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</a:t>
            </a:r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spożywanie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żywności przygotowanej przez osobę zakażoną, przytulanie się, zabawę </a:t>
            </a:r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z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</a:t>
            </a: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błon </a:t>
            </a: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kostno-stawowo-mięśniowe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nadbrzuszu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(utrata apetytu,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pełności żołądka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err="1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dotyczą wątroby, może to być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kłębuszkowe zapalenie nerek, zapalenie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czy zmiany skórne.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tzw.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  <a:endParaRPr lang="pl-PL" b="1" dirty="0" smtClean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r>
              <a:rPr lang="pl-PL" b="1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</a:t>
            </a:r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</a:t>
            </a:r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 </a:t>
            </a:r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zmęczenia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dirty="0" err="1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dotyczące układu nerwowego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  <a:endParaRPr lang="pl-PL" sz="16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wysokiego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standardu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higieny.</a:t>
            </a:r>
            <a:endParaRPr lang="pl-PL" sz="20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  <a:endParaRPr lang="pl-PL" sz="16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 smtClean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  <a:endParaRPr lang="pl-PL" sz="8000" dirty="0">
              <a:solidFill>
                <a:srgbClr val="FFC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</a:t>
            </a: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  <a:endParaRPr lang="pl-PL" sz="16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Polsce obowiązkowe </a:t>
            </a: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  <a:endParaRPr lang="pl-PL" sz="16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  <a:endParaRPr lang="pl-PL" sz="16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  <a:endPara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 smtClean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  <a:endParaRPr lang="pl-PL" sz="1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/>
                <a:gridCol w="3833162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ukończeniu </a:t>
                      </a: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6 tygodnia życia)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</a:t>
                      </a: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</a:t>
            </a:r>
          </a:p>
          <a:p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ZWIĄZKU Z PRZESŁANKAMI  KLINICZNYMI LUB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EPIDEMIOLOGICZNYMI DOTYCZĄ :</a:t>
            </a:r>
          </a:p>
          <a:p>
            <a:endParaRPr lang="pl-PL" sz="12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szkół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zawód medyczny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 wyniku styczności z osobą zakażoną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wirusem zapalenia wątroby typu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fazie zaawansowanej choroby nerek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oraz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ZALECANE SĄ :</a:t>
            </a:r>
          </a:p>
          <a:p>
            <a:endParaRPr lang="pl-PL" sz="12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które ze względu na tryb życia lub wykonywane zajęcia są narażone na zakażenia</a:t>
            </a:r>
          </a:p>
          <a:p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uszkodzeniem ciągłości tkanek lub poprzez kontakt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o wysokim ryzyku zakażenia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:z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chorobami przebiegającymi z niedoborem odporności, w tym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leczonych immunosupresyjnie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chorym z cukrzycą i niewydolnością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przygotowywanym do zabiegów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dotąd szczepieniami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 smtClean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</a:t>
            </a: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</a:t>
            </a:r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to jest</a:t>
            </a:r>
            <a:r>
              <a:rPr lang="pl-PL" sz="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  <a:endParaRPr lang="pl-PL" sz="60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przypadkach 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cięższym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 smtClean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</a:t>
            </a:r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swoistego leczenia przeciw-wirusowego</a:t>
            </a:r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medycyna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dysponuje jeszcze preparatami,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które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pozwalają całkowicie wyleczyć przewlekłe WZW typu B. </a:t>
            </a:r>
            <a:endParaRPr lang="pl-PL" sz="20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sz="1600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</a:t>
            </a:r>
            <a:endParaRPr lang="pl-PL" sz="3200" b="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sposób zapobiegając rozwojowi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przewlekłego </a:t>
            </a:r>
            <a:endParaRPr lang="pl-PL" sz="3200" b="0" dirty="0" smtClean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r>
              <a:rPr lang="pl-PL" sz="3200" b="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</a:t>
            </a:r>
            <a:endParaRPr lang="pl-PL" sz="3200" b="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partnerstwie z Wojewódzkimi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Powiatowymi Stacjami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Sanitarno-Epidemiologicznymi pod honorowym patronatem </a:t>
            </a: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współfinansowany jest </a:t>
            </a:r>
            <a:b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  <a:endParaRPr lang="pl-PL" sz="100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organem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człowieka </a:t>
            </a:r>
            <a:endParaRPr lang="pl-PL" sz="1500" b="1" dirty="0" smtClean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waży ok. 1,5 kg.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procesów chemicznych </a:t>
            </a:r>
          </a:p>
          <a:p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więcej niż 5 000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funkcji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żółci niezbędnej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procesach 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trawienia</a:t>
            </a: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egulacja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gospodarki 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węglowodanowej.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syntezy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enzymów, hormonów, białek,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tym czynników krzepnięcia itd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.).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biotransformacji - degradacji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detoksykacji wielu związków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zamianie cukrów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białek na tłuszcze oraz spalaniu kwasów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tłuszczowych.</a:t>
            </a:r>
            <a:endParaRPr lang="pl-PL" sz="11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produkcji cholesterolu,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m. in. składnikiem ścian komórkowych oraz określonych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hormonów.</a:t>
            </a:r>
            <a:endParaRPr lang="pl-PL" sz="11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różnych składników takich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glikogen, tłuszcze, węglowodany, białka, witaminy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 smtClean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  <a:endParaRPr lang="pl-PL" sz="8000" dirty="0">
              <a:solidFill>
                <a:srgbClr val="FFC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mln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 przypuszcza się, że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przebytego zakażenia HBV stwierdza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się u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przewlekłe WZW typu B.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Polsce wirusem HBV zakażonych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świata. 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szacunkowych danych Światowej Organizacji Zdrowia (WHO) liczba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świecie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oceniana jest na ponad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</a:t>
            </a: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osób, z czego dotąd zdiagnozowano około 20%.</a:t>
            </a: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</a:t>
            </a:r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pl-PL" sz="2600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przenoszony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najczęściej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pokarmową, ale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możliwe jest również zakażenie podczas kontaktu seksualnego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zwłaszcza homoseksualnego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</a:t>
            </a:r>
            <a:r>
              <a:rPr lang="pl-PL" sz="1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skoszarowane–wojsko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rezultacie używania należących do osoby zakażonej przedmiotów codziennego użytku, potencjalnie mogących naruszyć ciągłość skóry - szczoteczki do zębów, maszynki do golenia,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cążek itp..</a:t>
            </a:r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trakcie niezabezpieczonych kontaktów seksualnych z zakażonym partnerem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Jedyną skuteczną metodą zmniejszenie ryzyka zakażenie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kontaktach seksualnych jest używanie prezerwatyw. 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zakażonej matki na dziecko w czasie ciąży, w trakcie porodu i w okresie karmienia.</a:t>
            </a:r>
          </a:p>
          <a:p>
            <a:endParaRPr lang="pl-PL" sz="1400" b="1" u="sng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1810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Arial</vt:lpstr>
      <vt:lpstr>Lato</vt:lpstr>
      <vt:lpstr>Lato Hairline</vt:lpstr>
      <vt:lpstr>Lato Black</vt:lpstr>
      <vt:lpstr>Calibri</vt:lpstr>
      <vt:lpstr>Impact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Barbara</cp:lastModifiedBy>
  <cp:revision>142</cp:revision>
  <dcterms:created xsi:type="dcterms:W3CDTF">2012-09-17T08:43:21Z</dcterms:created>
  <dcterms:modified xsi:type="dcterms:W3CDTF">2019-11-03T10:11:49Z</dcterms:modified>
</cp:coreProperties>
</file>