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ldx" ContentType="application/vnd.openxmlformats-officedocument.presentationml.slide"/>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3"/>
  </p:sldMasterIdLst>
  <p:notesMasterIdLst>
    <p:notesMasterId r:id="rId369"/>
  </p:notesMasterIdLst>
  <p:sldIdLst>
    <p:sldId id="256" r:id="rId4"/>
    <p:sldId id="658" r:id="rId5"/>
    <p:sldId id="660" r:id="rId6"/>
    <p:sldId id="510" r:id="rId7"/>
    <p:sldId id="507" r:id="rId8"/>
    <p:sldId id="509" r:id="rId9"/>
    <p:sldId id="259" r:id="rId10"/>
    <p:sldId id="257" r:id="rId11"/>
    <p:sldId id="258" r:id="rId12"/>
    <p:sldId id="260" r:id="rId13"/>
    <p:sldId id="632" r:id="rId14"/>
    <p:sldId id="633" r:id="rId15"/>
    <p:sldId id="263" r:id="rId16"/>
    <p:sldId id="264" r:id="rId17"/>
    <p:sldId id="265" r:id="rId18"/>
    <p:sldId id="268" r:id="rId19"/>
    <p:sldId id="266" r:id="rId20"/>
    <p:sldId id="267" r:id="rId21"/>
    <p:sldId id="271" r:id="rId22"/>
    <p:sldId id="269" r:id="rId23"/>
    <p:sldId id="278" r:id="rId24"/>
    <p:sldId id="270" r:id="rId25"/>
    <p:sldId id="279" r:id="rId26"/>
    <p:sldId id="456" r:id="rId27"/>
    <p:sldId id="454" r:id="rId28"/>
    <p:sldId id="463" r:id="rId29"/>
    <p:sldId id="274" r:id="rId30"/>
    <p:sldId id="455" r:id="rId31"/>
    <p:sldId id="272" r:id="rId32"/>
    <p:sldId id="461" r:id="rId33"/>
    <p:sldId id="273" r:id="rId34"/>
    <p:sldId id="275" r:id="rId35"/>
    <p:sldId id="276" r:id="rId36"/>
    <p:sldId id="301" r:id="rId37"/>
    <p:sldId id="280" r:id="rId38"/>
    <p:sldId id="277" r:id="rId39"/>
    <p:sldId id="679" r:id="rId40"/>
    <p:sldId id="281" r:id="rId41"/>
    <p:sldId id="680" r:id="rId42"/>
    <p:sldId id="282" r:id="rId43"/>
    <p:sldId id="681" r:id="rId44"/>
    <p:sldId id="283" r:id="rId45"/>
    <p:sldId id="284" r:id="rId46"/>
    <p:sldId id="285" r:id="rId47"/>
    <p:sldId id="289" r:id="rId48"/>
    <p:sldId id="287" r:id="rId49"/>
    <p:sldId id="290" r:id="rId50"/>
    <p:sldId id="291" r:id="rId51"/>
    <p:sldId id="673" r:id="rId52"/>
    <p:sldId id="682" r:id="rId53"/>
    <p:sldId id="677" r:id="rId54"/>
    <p:sldId id="675" r:id="rId55"/>
    <p:sldId id="292" r:id="rId56"/>
    <p:sldId id="293" r:id="rId57"/>
    <p:sldId id="294" r:id="rId58"/>
    <p:sldId id="302" r:id="rId59"/>
    <p:sldId id="295" r:id="rId60"/>
    <p:sldId id="683" r:id="rId61"/>
    <p:sldId id="304" r:id="rId62"/>
    <p:sldId id="305" r:id="rId63"/>
    <p:sldId id="321" r:id="rId64"/>
    <p:sldId id="314" r:id="rId65"/>
    <p:sldId id="684" r:id="rId66"/>
    <p:sldId id="313" r:id="rId67"/>
    <p:sldId id="685" r:id="rId68"/>
    <p:sldId id="319" r:id="rId69"/>
    <p:sldId id="315" r:id="rId70"/>
    <p:sldId id="316" r:id="rId71"/>
    <p:sldId id="317" r:id="rId72"/>
    <p:sldId id="465" r:id="rId73"/>
    <p:sldId id="616" r:id="rId74"/>
    <p:sldId id="466" r:id="rId75"/>
    <p:sldId id="617" r:id="rId76"/>
    <p:sldId id="467" r:id="rId77"/>
    <p:sldId id="468" r:id="rId78"/>
    <p:sldId id="320" r:id="rId79"/>
    <p:sldId id="322" r:id="rId80"/>
    <p:sldId id="667" r:id="rId81"/>
    <p:sldId id="666" r:id="rId82"/>
    <p:sldId id="306" r:id="rId83"/>
    <p:sldId id="307" r:id="rId84"/>
    <p:sldId id="312" r:id="rId85"/>
    <p:sldId id="310" r:id="rId86"/>
    <p:sldId id="659" r:id="rId87"/>
    <p:sldId id="309" r:id="rId88"/>
    <p:sldId id="311" r:id="rId89"/>
    <p:sldId id="323" r:id="rId90"/>
    <p:sldId id="324" r:id="rId91"/>
    <p:sldId id="325" r:id="rId92"/>
    <p:sldId id="326" r:id="rId93"/>
    <p:sldId id="327" r:id="rId94"/>
    <p:sldId id="328" r:id="rId95"/>
    <p:sldId id="329" r:id="rId96"/>
    <p:sldId id="669" r:id="rId97"/>
    <p:sldId id="668" r:id="rId98"/>
    <p:sldId id="331" r:id="rId99"/>
    <p:sldId id="332" r:id="rId100"/>
    <p:sldId id="333" r:id="rId101"/>
    <p:sldId id="334" r:id="rId102"/>
    <p:sldId id="335" r:id="rId103"/>
    <p:sldId id="336" r:id="rId104"/>
    <p:sldId id="337" r:id="rId105"/>
    <p:sldId id="338" r:id="rId106"/>
    <p:sldId id="339" r:id="rId107"/>
    <p:sldId id="340" r:id="rId108"/>
    <p:sldId id="341" r:id="rId109"/>
    <p:sldId id="544" r:id="rId110"/>
    <p:sldId id="545" r:id="rId111"/>
    <p:sldId id="546" r:id="rId112"/>
    <p:sldId id="342" r:id="rId113"/>
    <p:sldId id="343" r:id="rId114"/>
    <p:sldId id="345" r:id="rId115"/>
    <p:sldId id="344" r:id="rId116"/>
    <p:sldId id="346" r:id="rId117"/>
    <p:sldId id="678" r:id="rId118"/>
    <p:sldId id="347" r:id="rId119"/>
    <p:sldId id="686" r:id="rId120"/>
    <p:sldId id="348" r:id="rId121"/>
    <p:sldId id="349" r:id="rId122"/>
    <p:sldId id="350" r:id="rId123"/>
    <p:sldId id="351" r:id="rId124"/>
    <p:sldId id="352" r:id="rId125"/>
    <p:sldId id="353" r:id="rId126"/>
    <p:sldId id="687" r:id="rId127"/>
    <p:sldId id="354" r:id="rId128"/>
    <p:sldId id="355" r:id="rId129"/>
    <p:sldId id="356" r:id="rId130"/>
    <p:sldId id="357" r:id="rId131"/>
    <p:sldId id="358" r:id="rId132"/>
    <p:sldId id="359" r:id="rId133"/>
    <p:sldId id="366" r:id="rId134"/>
    <p:sldId id="360" r:id="rId135"/>
    <p:sldId id="361" r:id="rId136"/>
    <p:sldId id="362" r:id="rId137"/>
    <p:sldId id="363" r:id="rId138"/>
    <p:sldId id="364" r:id="rId139"/>
    <p:sldId id="365" r:id="rId140"/>
    <p:sldId id="367" r:id="rId141"/>
    <p:sldId id="369" r:id="rId142"/>
    <p:sldId id="368" r:id="rId143"/>
    <p:sldId id="370" r:id="rId144"/>
    <p:sldId id="372" r:id="rId145"/>
    <p:sldId id="373" r:id="rId146"/>
    <p:sldId id="375" r:id="rId147"/>
    <p:sldId id="376" r:id="rId148"/>
    <p:sldId id="377" r:id="rId149"/>
    <p:sldId id="378" r:id="rId150"/>
    <p:sldId id="379" r:id="rId151"/>
    <p:sldId id="380" r:id="rId152"/>
    <p:sldId id="382" r:id="rId153"/>
    <p:sldId id="381" r:id="rId154"/>
    <p:sldId id="374" r:id="rId155"/>
    <p:sldId id="383" r:id="rId156"/>
    <p:sldId id="384" r:id="rId157"/>
    <p:sldId id="387" r:id="rId158"/>
    <p:sldId id="385" r:id="rId159"/>
    <p:sldId id="386" r:id="rId160"/>
    <p:sldId id="388" r:id="rId161"/>
    <p:sldId id="554" r:id="rId162"/>
    <p:sldId id="389" r:id="rId163"/>
    <p:sldId id="397" r:id="rId164"/>
    <p:sldId id="688" r:id="rId165"/>
    <p:sldId id="390" r:id="rId166"/>
    <p:sldId id="391" r:id="rId167"/>
    <p:sldId id="396" r:id="rId168"/>
    <p:sldId id="689" r:id="rId169"/>
    <p:sldId id="393" r:id="rId170"/>
    <p:sldId id="394" r:id="rId171"/>
    <p:sldId id="401" r:id="rId172"/>
    <p:sldId id="513" r:id="rId173"/>
    <p:sldId id="512" r:id="rId174"/>
    <p:sldId id="514" r:id="rId175"/>
    <p:sldId id="395" r:id="rId176"/>
    <p:sldId id="400" r:id="rId177"/>
    <p:sldId id="661" r:id="rId178"/>
    <p:sldId id="662" r:id="rId179"/>
    <p:sldId id="665" r:id="rId180"/>
    <p:sldId id="398" r:id="rId181"/>
    <p:sldId id="399" r:id="rId182"/>
    <p:sldId id="511" r:id="rId183"/>
    <p:sldId id="524" r:id="rId184"/>
    <p:sldId id="522" r:id="rId185"/>
    <p:sldId id="523" r:id="rId186"/>
    <p:sldId id="525" r:id="rId187"/>
    <p:sldId id="526" r:id="rId188"/>
    <p:sldId id="452" r:id="rId189"/>
    <p:sldId id="527" r:id="rId190"/>
    <p:sldId id="451" r:id="rId191"/>
    <p:sldId id="516" r:id="rId192"/>
    <p:sldId id="515" r:id="rId193"/>
    <p:sldId id="517" r:id="rId194"/>
    <p:sldId id="518" r:id="rId195"/>
    <p:sldId id="521" r:id="rId196"/>
    <p:sldId id="519" r:id="rId197"/>
    <p:sldId id="520" r:id="rId198"/>
    <p:sldId id="403" r:id="rId199"/>
    <p:sldId id="404" r:id="rId200"/>
    <p:sldId id="405" r:id="rId201"/>
    <p:sldId id="409" r:id="rId202"/>
    <p:sldId id="406" r:id="rId203"/>
    <p:sldId id="407" r:id="rId204"/>
    <p:sldId id="413" r:id="rId205"/>
    <p:sldId id="410" r:id="rId206"/>
    <p:sldId id="414" r:id="rId207"/>
    <p:sldId id="417" r:id="rId208"/>
    <p:sldId id="416" r:id="rId209"/>
    <p:sldId id="415" r:id="rId210"/>
    <p:sldId id="411" r:id="rId211"/>
    <p:sldId id="412" r:id="rId212"/>
    <p:sldId id="418" r:id="rId213"/>
    <p:sldId id="419" r:id="rId214"/>
    <p:sldId id="420" r:id="rId215"/>
    <p:sldId id="421" r:id="rId216"/>
    <p:sldId id="422" r:id="rId217"/>
    <p:sldId id="429" r:id="rId218"/>
    <p:sldId id="426" r:id="rId219"/>
    <p:sldId id="464" r:id="rId220"/>
    <p:sldId id="556" r:id="rId221"/>
    <p:sldId id="427" r:id="rId222"/>
    <p:sldId id="431" r:id="rId223"/>
    <p:sldId id="670" r:id="rId224"/>
    <p:sldId id="690" r:id="rId225"/>
    <p:sldId id="676" r:id="rId226"/>
    <p:sldId id="428" r:id="rId227"/>
    <p:sldId id="691" r:id="rId228"/>
    <p:sldId id="432" r:id="rId229"/>
    <p:sldId id="433" r:id="rId230"/>
    <p:sldId id="430" r:id="rId231"/>
    <p:sldId id="692" r:id="rId232"/>
    <p:sldId id="438" r:id="rId233"/>
    <p:sldId id="439" r:id="rId234"/>
    <p:sldId id="434" r:id="rId235"/>
    <p:sldId id="435" r:id="rId236"/>
    <p:sldId id="436" r:id="rId237"/>
    <p:sldId id="440" r:id="rId238"/>
    <p:sldId id="693" r:id="rId239"/>
    <p:sldId id="441" r:id="rId240"/>
    <p:sldId id="694" r:id="rId241"/>
    <p:sldId id="437" r:id="rId242"/>
    <p:sldId id="577" r:id="rId243"/>
    <p:sldId id="442" r:id="rId244"/>
    <p:sldId id="443" r:id="rId245"/>
    <p:sldId id="444" r:id="rId246"/>
    <p:sldId id="445" r:id="rId247"/>
    <p:sldId id="450" r:id="rId248"/>
    <p:sldId id="446" r:id="rId249"/>
    <p:sldId id="469" r:id="rId250"/>
    <p:sldId id="447" r:id="rId251"/>
    <p:sldId id="470" r:id="rId252"/>
    <p:sldId id="471" r:id="rId253"/>
    <p:sldId id="508" r:id="rId254"/>
    <p:sldId id="474" r:id="rId255"/>
    <p:sldId id="472" r:id="rId256"/>
    <p:sldId id="555" r:id="rId257"/>
    <p:sldId id="475" r:id="rId258"/>
    <p:sldId id="484" r:id="rId259"/>
    <p:sldId id="483" r:id="rId260"/>
    <p:sldId id="482" r:id="rId261"/>
    <p:sldId id="481" r:id="rId262"/>
    <p:sldId id="480" r:id="rId263"/>
    <p:sldId id="479" r:id="rId264"/>
    <p:sldId id="478" r:id="rId265"/>
    <p:sldId id="487" r:id="rId266"/>
    <p:sldId id="485" r:id="rId267"/>
    <p:sldId id="486" r:id="rId268"/>
    <p:sldId id="489" r:id="rId269"/>
    <p:sldId id="494" r:id="rId270"/>
    <p:sldId id="695" r:id="rId271"/>
    <p:sldId id="495" r:id="rId272"/>
    <p:sldId id="496" r:id="rId273"/>
    <p:sldId id="488" r:id="rId274"/>
    <p:sldId id="477" r:id="rId275"/>
    <p:sldId id="491" r:id="rId276"/>
    <p:sldId id="492" r:id="rId277"/>
    <p:sldId id="493" r:id="rId278"/>
    <p:sldId id="497" r:id="rId279"/>
    <p:sldId id="498" r:id="rId280"/>
    <p:sldId id="499" r:id="rId281"/>
    <p:sldId id="501" r:id="rId282"/>
    <p:sldId id="500" r:id="rId283"/>
    <p:sldId id="674" r:id="rId284"/>
    <p:sldId id="548" r:id="rId285"/>
    <p:sldId id="564" r:id="rId286"/>
    <p:sldId id="578" r:id="rId287"/>
    <p:sldId id="547" r:id="rId288"/>
    <p:sldId id="567" r:id="rId289"/>
    <p:sldId id="568" r:id="rId290"/>
    <p:sldId id="565" r:id="rId291"/>
    <p:sldId id="566" r:id="rId292"/>
    <p:sldId id="569" r:id="rId293"/>
    <p:sldId id="528" r:id="rId294"/>
    <p:sldId id="562" r:id="rId295"/>
    <p:sldId id="530" r:id="rId296"/>
    <p:sldId id="531" r:id="rId297"/>
    <p:sldId id="559" r:id="rId298"/>
    <p:sldId id="573" r:id="rId299"/>
    <p:sldId id="572" r:id="rId300"/>
    <p:sldId id="574" r:id="rId301"/>
    <p:sldId id="580" r:id="rId302"/>
    <p:sldId id="579" r:id="rId303"/>
    <p:sldId id="571" r:id="rId304"/>
    <p:sldId id="529" r:id="rId305"/>
    <p:sldId id="581" r:id="rId306"/>
    <p:sldId id="582" r:id="rId307"/>
    <p:sldId id="584" r:id="rId308"/>
    <p:sldId id="583" r:id="rId309"/>
    <p:sldId id="586" r:id="rId310"/>
    <p:sldId id="587" r:id="rId311"/>
    <p:sldId id="588" r:id="rId312"/>
    <p:sldId id="504" r:id="rId313"/>
    <p:sldId id="532" r:id="rId314"/>
    <p:sldId id="606" r:id="rId315"/>
    <p:sldId id="603" r:id="rId316"/>
    <p:sldId id="533" r:id="rId317"/>
    <p:sldId id="535" r:id="rId318"/>
    <p:sldId id="537" r:id="rId319"/>
    <p:sldId id="539" r:id="rId320"/>
    <p:sldId id="538" r:id="rId321"/>
    <p:sldId id="540" r:id="rId322"/>
    <p:sldId id="552" r:id="rId323"/>
    <p:sldId id="553" r:id="rId324"/>
    <p:sldId id="534" r:id="rId325"/>
    <p:sldId id="602" r:id="rId326"/>
    <p:sldId id="599" r:id="rId327"/>
    <p:sldId id="610" r:id="rId328"/>
    <p:sldId id="607" r:id="rId329"/>
    <p:sldId id="611" r:id="rId330"/>
    <p:sldId id="623" r:id="rId331"/>
    <p:sldId id="622" r:id="rId332"/>
    <p:sldId id="631" r:id="rId333"/>
    <p:sldId id="639" r:id="rId334"/>
    <p:sldId id="640" r:id="rId335"/>
    <p:sldId id="634" r:id="rId336"/>
    <p:sldId id="644" r:id="rId337"/>
    <p:sldId id="642" r:id="rId338"/>
    <p:sldId id="619" r:id="rId339"/>
    <p:sldId id="630" r:id="rId340"/>
    <p:sldId id="629" r:id="rId341"/>
    <p:sldId id="627" r:id="rId342"/>
    <p:sldId id="628" r:id="rId343"/>
    <p:sldId id="626" r:id="rId344"/>
    <p:sldId id="624" r:id="rId345"/>
    <p:sldId id="653" r:id="rId346"/>
    <p:sldId id="654" r:id="rId347"/>
    <p:sldId id="649" r:id="rId348"/>
    <p:sldId id="650" r:id="rId349"/>
    <p:sldId id="651" r:id="rId350"/>
    <p:sldId id="652" r:id="rId351"/>
    <p:sldId id="550" r:id="rId352"/>
    <p:sldId id="557" r:id="rId353"/>
    <p:sldId id="590" r:id="rId354"/>
    <p:sldId id="589" r:id="rId355"/>
    <p:sldId id="594" r:id="rId356"/>
    <p:sldId id="595" r:id="rId357"/>
    <p:sldId id="596" r:id="rId358"/>
    <p:sldId id="597" r:id="rId359"/>
    <p:sldId id="598" r:id="rId360"/>
    <p:sldId id="558" r:id="rId361"/>
    <p:sldId id="576" r:id="rId362"/>
    <p:sldId id="575" r:id="rId363"/>
    <p:sldId id="462" r:id="rId364"/>
    <p:sldId id="592" r:id="rId365"/>
    <p:sldId id="561" r:id="rId366"/>
    <p:sldId id="664" r:id="rId367"/>
    <p:sldId id="655" r:id="rId368"/>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0F129D-BD9B-4EC4-9C44-FD6C3AEA8CEA}" v="27" dt="2023-12-12T14:00:27.115"/>
    <p1510:client id="{1E7A8282-25F1-4C51-BE28-5AA56E9A4FC5}" v="56" dt="2023-12-12T09:09:51.279"/>
    <p1510:client id="{55C9C66C-9AC4-4CDB-B489-15FB504DC0F8}" v="401" dt="2023-12-08T16:23:52.907"/>
    <p1510:client id="{88031D52-FB40-430E-94BF-55ECD671FCE7}" v="5" dt="2023-12-13T00:01:53.550"/>
    <p1510:client id="{ABEE084C-0CB6-4277-A5E4-278D67FE0F6F}" v="91" dt="2023-12-12T23:27:44.626"/>
    <p1510:client id="{C549DF42-CA67-4065-8FFA-98B8720982AB}" v="31" dt="2023-12-13T00:16:53.840"/>
    <p1510:client id="{E81032AF-DA7F-4585-A916-574372D989F6}" v="22" dt="2023-12-12T23:50:27.438"/>
  </p1510:revLst>
</p1510:revInfo>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 pośredn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Bez stylu, siatka tabeli">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Styl jasny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9" autoAdjust="0"/>
    <p:restoredTop sz="68523" autoAdjust="0"/>
  </p:normalViewPr>
  <p:slideViewPr>
    <p:cSldViewPr>
      <p:cViewPr varScale="1">
        <p:scale>
          <a:sx n="72" d="100"/>
          <a:sy n="72" d="100"/>
        </p:scale>
        <p:origin x="2646" y="66"/>
      </p:cViewPr>
      <p:guideLst>
        <p:guide orient="horz" pos="2160"/>
        <p:guide pos="2880"/>
      </p:guideLst>
    </p:cSldViewPr>
  </p:slideViewPr>
  <p:outlineViewPr>
    <p:cViewPr>
      <p:scale>
        <a:sx n="33" d="100"/>
        <a:sy n="33" d="100"/>
      </p:scale>
      <p:origin x="0" y="124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99" Type="http://schemas.openxmlformats.org/officeDocument/2006/relationships/slide" Target="slides/slide296.xml"/><Relationship Id="rId21" Type="http://schemas.openxmlformats.org/officeDocument/2006/relationships/slide" Target="slides/slide18.xml"/><Relationship Id="rId63" Type="http://schemas.openxmlformats.org/officeDocument/2006/relationships/slide" Target="slides/slide60.xml"/><Relationship Id="rId159" Type="http://schemas.openxmlformats.org/officeDocument/2006/relationships/slide" Target="slides/slide156.xml"/><Relationship Id="rId324" Type="http://schemas.openxmlformats.org/officeDocument/2006/relationships/slide" Target="slides/slide321.xml"/><Relationship Id="rId366" Type="http://schemas.openxmlformats.org/officeDocument/2006/relationships/slide" Target="slides/slide363.xml"/><Relationship Id="rId170" Type="http://schemas.openxmlformats.org/officeDocument/2006/relationships/slide" Target="slides/slide167.xml"/><Relationship Id="rId226" Type="http://schemas.openxmlformats.org/officeDocument/2006/relationships/slide" Target="slides/slide223.xml"/><Relationship Id="rId268" Type="http://schemas.openxmlformats.org/officeDocument/2006/relationships/slide" Target="slides/slide265.xml"/><Relationship Id="rId32" Type="http://schemas.openxmlformats.org/officeDocument/2006/relationships/slide" Target="slides/slide29.xml"/><Relationship Id="rId74" Type="http://schemas.openxmlformats.org/officeDocument/2006/relationships/slide" Target="slides/slide71.xml"/><Relationship Id="rId128" Type="http://schemas.openxmlformats.org/officeDocument/2006/relationships/slide" Target="slides/slide125.xml"/><Relationship Id="rId335" Type="http://schemas.openxmlformats.org/officeDocument/2006/relationships/slide" Target="slides/slide332.xml"/><Relationship Id="rId5" Type="http://schemas.openxmlformats.org/officeDocument/2006/relationships/slide" Target="slides/slide2.xml"/><Relationship Id="rId181" Type="http://schemas.openxmlformats.org/officeDocument/2006/relationships/slide" Target="slides/slide178.xml"/><Relationship Id="rId237" Type="http://schemas.openxmlformats.org/officeDocument/2006/relationships/slide" Target="slides/slide234.xml"/><Relationship Id="rId279" Type="http://schemas.openxmlformats.org/officeDocument/2006/relationships/slide" Target="slides/slide276.xml"/><Relationship Id="rId43" Type="http://schemas.openxmlformats.org/officeDocument/2006/relationships/slide" Target="slides/slide40.xml"/><Relationship Id="rId139" Type="http://schemas.openxmlformats.org/officeDocument/2006/relationships/slide" Target="slides/slide136.xml"/><Relationship Id="rId290" Type="http://schemas.openxmlformats.org/officeDocument/2006/relationships/slide" Target="slides/slide287.xml"/><Relationship Id="rId304" Type="http://schemas.openxmlformats.org/officeDocument/2006/relationships/slide" Target="slides/slide301.xml"/><Relationship Id="rId346" Type="http://schemas.openxmlformats.org/officeDocument/2006/relationships/slide" Target="slides/slide343.xml"/><Relationship Id="rId85" Type="http://schemas.openxmlformats.org/officeDocument/2006/relationships/slide" Target="slides/slide82.xml"/><Relationship Id="rId150" Type="http://schemas.openxmlformats.org/officeDocument/2006/relationships/slide" Target="slides/slide147.xml"/><Relationship Id="rId192" Type="http://schemas.openxmlformats.org/officeDocument/2006/relationships/slide" Target="slides/slide189.xml"/><Relationship Id="rId206" Type="http://schemas.openxmlformats.org/officeDocument/2006/relationships/slide" Target="slides/slide203.xml"/><Relationship Id="rId248" Type="http://schemas.openxmlformats.org/officeDocument/2006/relationships/slide" Target="slides/slide245.xml"/><Relationship Id="rId12" Type="http://schemas.openxmlformats.org/officeDocument/2006/relationships/slide" Target="slides/slide9.xml"/><Relationship Id="rId108" Type="http://schemas.openxmlformats.org/officeDocument/2006/relationships/slide" Target="slides/slide105.xml"/><Relationship Id="rId315" Type="http://schemas.openxmlformats.org/officeDocument/2006/relationships/slide" Target="slides/slide312.xml"/><Relationship Id="rId357" Type="http://schemas.openxmlformats.org/officeDocument/2006/relationships/slide" Target="slides/slide354.xml"/><Relationship Id="rId54" Type="http://schemas.openxmlformats.org/officeDocument/2006/relationships/slide" Target="slides/slide51.xml"/><Relationship Id="rId96" Type="http://schemas.openxmlformats.org/officeDocument/2006/relationships/slide" Target="slides/slide93.xml"/><Relationship Id="rId161" Type="http://schemas.openxmlformats.org/officeDocument/2006/relationships/slide" Target="slides/slide158.xml"/><Relationship Id="rId217" Type="http://schemas.openxmlformats.org/officeDocument/2006/relationships/slide" Target="slides/slide214.xml"/><Relationship Id="rId259" Type="http://schemas.openxmlformats.org/officeDocument/2006/relationships/slide" Target="slides/slide256.xml"/><Relationship Id="rId23" Type="http://schemas.openxmlformats.org/officeDocument/2006/relationships/slide" Target="slides/slide20.xml"/><Relationship Id="rId119" Type="http://schemas.openxmlformats.org/officeDocument/2006/relationships/slide" Target="slides/slide116.xml"/><Relationship Id="rId270" Type="http://schemas.openxmlformats.org/officeDocument/2006/relationships/slide" Target="slides/slide267.xml"/><Relationship Id="rId326" Type="http://schemas.openxmlformats.org/officeDocument/2006/relationships/slide" Target="slides/slide323.xml"/><Relationship Id="rId65" Type="http://schemas.openxmlformats.org/officeDocument/2006/relationships/slide" Target="slides/slide62.xml"/><Relationship Id="rId130" Type="http://schemas.openxmlformats.org/officeDocument/2006/relationships/slide" Target="slides/slide127.xml"/><Relationship Id="rId368" Type="http://schemas.openxmlformats.org/officeDocument/2006/relationships/slide" Target="slides/slide365.xml"/><Relationship Id="rId172" Type="http://schemas.openxmlformats.org/officeDocument/2006/relationships/slide" Target="slides/slide169.xml"/><Relationship Id="rId228" Type="http://schemas.openxmlformats.org/officeDocument/2006/relationships/slide" Target="slides/slide225.xml"/><Relationship Id="rId281" Type="http://schemas.openxmlformats.org/officeDocument/2006/relationships/slide" Target="slides/slide278.xml"/><Relationship Id="rId337" Type="http://schemas.openxmlformats.org/officeDocument/2006/relationships/slide" Target="slides/slide334.xml"/><Relationship Id="rId34" Type="http://schemas.openxmlformats.org/officeDocument/2006/relationships/slide" Target="slides/slide31.xml"/><Relationship Id="rId76" Type="http://schemas.openxmlformats.org/officeDocument/2006/relationships/slide" Target="slides/slide73.xml"/><Relationship Id="rId141" Type="http://schemas.openxmlformats.org/officeDocument/2006/relationships/slide" Target="slides/slide138.xml"/><Relationship Id="rId7" Type="http://schemas.openxmlformats.org/officeDocument/2006/relationships/slide" Target="slides/slide4.xml"/><Relationship Id="rId183" Type="http://schemas.openxmlformats.org/officeDocument/2006/relationships/slide" Target="slides/slide180.xml"/><Relationship Id="rId239" Type="http://schemas.openxmlformats.org/officeDocument/2006/relationships/slide" Target="slides/slide236.xml"/><Relationship Id="rId250" Type="http://schemas.openxmlformats.org/officeDocument/2006/relationships/slide" Target="slides/slide247.xml"/><Relationship Id="rId292" Type="http://schemas.openxmlformats.org/officeDocument/2006/relationships/slide" Target="slides/slide289.xml"/><Relationship Id="rId306" Type="http://schemas.openxmlformats.org/officeDocument/2006/relationships/slide" Target="slides/slide303.xml"/><Relationship Id="rId45" Type="http://schemas.openxmlformats.org/officeDocument/2006/relationships/slide" Target="slides/slide42.xml"/><Relationship Id="rId87" Type="http://schemas.openxmlformats.org/officeDocument/2006/relationships/slide" Target="slides/slide84.xml"/><Relationship Id="rId110" Type="http://schemas.openxmlformats.org/officeDocument/2006/relationships/slide" Target="slides/slide107.xml"/><Relationship Id="rId348" Type="http://schemas.openxmlformats.org/officeDocument/2006/relationships/slide" Target="slides/slide345.xml"/><Relationship Id="rId152" Type="http://schemas.openxmlformats.org/officeDocument/2006/relationships/slide" Target="slides/slide149.xml"/><Relationship Id="rId194" Type="http://schemas.openxmlformats.org/officeDocument/2006/relationships/slide" Target="slides/slide191.xml"/><Relationship Id="rId208" Type="http://schemas.openxmlformats.org/officeDocument/2006/relationships/slide" Target="slides/slide205.xml"/><Relationship Id="rId261" Type="http://schemas.openxmlformats.org/officeDocument/2006/relationships/slide" Target="slides/slide258.xml"/><Relationship Id="rId14" Type="http://schemas.openxmlformats.org/officeDocument/2006/relationships/slide" Target="slides/slide11.xml"/><Relationship Id="rId56" Type="http://schemas.openxmlformats.org/officeDocument/2006/relationships/slide" Target="slides/slide53.xml"/><Relationship Id="rId317" Type="http://schemas.openxmlformats.org/officeDocument/2006/relationships/slide" Target="slides/slide314.xml"/><Relationship Id="rId359" Type="http://schemas.openxmlformats.org/officeDocument/2006/relationships/slide" Target="slides/slide356.xml"/><Relationship Id="rId98" Type="http://schemas.openxmlformats.org/officeDocument/2006/relationships/slide" Target="slides/slide95.xml"/><Relationship Id="rId121" Type="http://schemas.openxmlformats.org/officeDocument/2006/relationships/slide" Target="slides/slide118.xml"/><Relationship Id="rId163" Type="http://schemas.openxmlformats.org/officeDocument/2006/relationships/slide" Target="slides/slide160.xml"/><Relationship Id="rId219" Type="http://schemas.openxmlformats.org/officeDocument/2006/relationships/slide" Target="slides/slide216.xml"/><Relationship Id="rId370" Type="http://schemas.openxmlformats.org/officeDocument/2006/relationships/presProps" Target="presProps.xml"/><Relationship Id="rId230" Type="http://schemas.openxmlformats.org/officeDocument/2006/relationships/slide" Target="slides/slide227.xml"/><Relationship Id="rId25" Type="http://schemas.openxmlformats.org/officeDocument/2006/relationships/slide" Target="slides/slide22.xml"/><Relationship Id="rId67" Type="http://schemas.openxmlformats.org/officeDocument/2006/relationships/slide" Target="slides/slide64.xml"/><Relationship Id="rId272" Type="http://schemas.openxmlformats.org/officeDocument/2006/relationships/slide" Target="slides/slide269.xml"/><Relationship Id="rId328" Type="http://schemas.openxmlformats.org/officeDocument/2006/relationships/slide" Target="slides/slide325.xml"/><Relationship Id="rId132" Type="http://schemas.openxmlformats.org/officeDocument/2006/relationships/slide" Target="slides/slide129.xml"/><Relationship Id="rId174" Type="http://schemas.openxmlformats.org/officeDocument/2006/relationships/slide" Target="slides/slide171.xml"/><Relationship Id="rId241" Type="http://schemas.openxmlformats.org/officeDocument/2006/relationships/slide" Target="slides/slide238.xml"/><Relationship Id="rId36" Type="http://schemas.openxmlformats.org/officeDocument/2006/relationships/slide" Target="slides/slide33.xml"/><Relationship Id="rId283" Type="http://schemas.openxmlformats.org/officeDocument/2006/relationships/slide" Target="slides/slide280.xml"/><Relationship Id="rId339" Type="http://schemas.openxmlformats.org/officeDocument/2006/relationships/slide" Target="slides/slide336.xml"/><Relationship Id="rId78" Type="http://schemas.openxmlformats.org/officeDocument/2006/relationships/slide" Target="slides/slide75.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64" Type="http://schemas.openxmlformats.org/officeDocument/2006/relationships/slide" Target="slides/slide161.xml"/><Relationship Id="rId185" Type="http://schemas.openxmlformats.org/officeDocument/2006/relationships/slide" Target="slides/slide182.xml"/><Relationship Id="rId350" Type="http://schemas.openxmlformats.org/officeDocument/2006/relationships/slide" Target="slides/slide347.xml"/><Relationship Id="rId371" Type="http://schemas.openxmlformats.org/officeDocument/2006/relationships/viewProps" Target="viewProps.xml"/><Relationship Id="rId9" Type="http://schemas.openxmlformats.org/officeDocument/2006/relationships/slide" Target="slides/slide6.xml"/><Relationship Id="rId210" Type="http://schemas.openxmlformats.org/officeDocument/2006/relationships/slide" Target="slides/slide207.xml"/><Relationship Id="rId26" Type="http://schemas.openxmlformats.org/officeDocument/2006/relationships/slide" Target="slides/slide23.xml"/><Relationship Id="rId231" Type="http://schemas.openxmlformats.org/officeDocument/2006/relationships/slide" Target="slides/slide228.xml"/><Relationship Id="rId252" Type="http://schemas.openxmlformats.org/officeDocument/2006/relationships/slide" Target="slides/slide249.xml"/><Relationship Id="rId273" Type="http://schemas.openxmlformats.org/officeDocument/2006/relationships/slide" Target="slides/slide270.xml"/><Relationship Id="rId294" Type="http://schemas.openxmlformats.org/officeDocument/2006/relationships/slide" Target="slides/slide291.xml"/><Relationship Id="rId308" Type="http://schemas.openxmlformats.org/officeDocument/2006/relationships/slide" Target="slides/slide305.xml"/><Relationship Id="rId329" Type="http://schemas.openxmlformats.org/officeDocument/2006/relationships/slide" Target="slides/slide326.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340" Type="http://schemas.openxmlformats.org/officeDocument/2006/relationships/slide" Target="slides/slide337.xml"/><Relationship Id="rId361" Type="http://schemas.openxmlformats.org/officeDocument/2006/relationships/slide" Target="slides/slide358.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slide" Target="slides/slide218.xml"/><Relationship Id="rId242" Type="http://schemas.openxmlformats.org/officeDocument/2006/relationships/slide" Target="slides/slide239.xml"/><Relationship Id="rId263" Type="http://schemas.openxmlformats.org/officeDocument/2006/relationships/slide" Target="slides/slide260.xml"/><Relationship Id="rId284" Type="http://schemas.openxmlformats.org/officeDocument/2006/relationships/slide" Target="slides/slide281.xml"/><Relationship Id="rId319" Type="http://schemas.openxmlformats.org/officeDocument/2006/relationships/slide" Target="slides/slide316.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330" Type="http://schemas.openxmlformats.org/officeDocument/2006/relationships/slide" Target="slides/slide327.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351" Type="http://schemas.openxmlformats.org/officeDocument/2006/relationships/slide" Target="slides/slide348.xml"/><Relationship Id="rId372" Type="http://schemas.openxmlformats.org/officeDocument/2006/relationships/theme" Target="theme/theme1.xml"/><Relationship Id="rId211" Type="http://schemas.openxmlformats.org/officeDocument/2006/relationships/slide" Target="slides/slide208.xml"/><Relationship Id="rId232" Type="http://schemas.openxmlformats.org/officeDocument/2006/relationships/slide" Target="slides/slide229.xml"/><Relationship Id="rId253" Type="http://schemas.openxmlformats.org/officeDocument/2006/relationships/slide" Target="slides/slide250.xml"/><Relationship Id="rId274" Type="http://schemas.openxmlformats.org/officeDocument/2006/relationships/slide" Target="slides/slide271.xml"/><Relationship Id="rId295" Type="http://schemas.openxmlformats.org/officeDocument/2006/relationships/slide" Target="slides/slide292.xml"/><Relationship Id="rId309" Type="http://schemas.openxmlformats.org/officeDocument/2006/relationships/slide" Target="slides/slide306.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320" Type="http://schemas.openxmlformats.org/officeDocument/2006/relationships/slide" Target="slides/slide317.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341" Type="http://schemas.openxmlformats.org/officeDocument/2006/relationships/slide" Target="slides/slide338.xml"/><Relationship Id="rId362" Type="http://schemas.openxmlformats.org/officeDocument/2006/relationships/slide" Target="slides/slide359.xml"/><Relationship Id="rId201" Type="http://schemas.openxmlformats.org/officeDocument/2006/relationships/slide" Target="slides/slide198.xml"/><Relationship Id="rId222" Type="http://schemas.openxmlformats.org/officeDocument/2006/relationships/slide" Target="slides/slide219.xml"/><Relationship Id="rId243" Type="http://schemas.openxmlformats.org/officeDocument/2006/relationships/slide" Target="slides/slide240.xml"/><Relationship Id="rId264" Type="http://schemas.openxmlformats.org/officeDocument/2006/relationships/slide" Target="slides/slide261.xml"/><Relationship Id="rId285" Type="http://schemas.openxmlformats.org/officeDocument/2006/relationships/slide" Target="slides/slide28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310" Type="http://schemas.openxmlformats.org/officeDocument/2006/relationships/slide" Target="slides/slide307.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331" Type="http://schemas.openxmlformats.org/officeDocument/2006/relationships/slide" Target="slides/slide328.xml"/><Relationship Id="rId352" Type="http://schemas.openxmlformats.org/officeDocument/2006/relationships/slide" Target="slides/slide349.xml"/><Relationship Id="rId373" Type="http://schemas.openxmlformats.org/officeDocument/2006/relationships/tableStyles" Target="tableStyles.xml"/><Relationship Id="rId1" Type="http://schemas.openxmlformats.org/officeDocument/2006/relationships/customXml" Target="../customXml/item1.xml"/><Relationship Id="rId212" Type="http://schemas.openxmlformats.org/officeDocument/2006/relationships/slide" Target="slides/slide209.xml"/><Relationship Id="rId233" Type="http://schemas.openxmlformats.org/officeDocument/2006/relationships/slide" Target="slides/slide230.xml"/><Relationship Id="rId254" Type="http://schemas.openxmlformats.org/officeDocument/2006/relationships/slide" Target="slides/slide25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275" Type="http://schemas.openxmlformats.org/officeDocument/2006/relationships/slide" Target="slides/slide272.xml"/><Relationship Id="rId296" Type="http://schemas.openxmlformats.org/officeDocument/2006/relationships/slide" Target="slides/slide293.xml"/><Relationship Id="rId300" Type="http://schemas.openxmlformats.org/officeDocument/2006/relationships/slide" Target="slides/slide297.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321" Type="http://schemas.openxmlformats.org/officeDocument/2006/relationships/slide" Target="slides/slide318.xml"/><Relationship Id="rId342" Type="http://schemas.openxmlformats.org/officeDocument/2006/relationships/slide" Target="slides/slide339.xml"/><Relationship Id="rId363" Type="http://schemas.openxmlformats.org/officeDocument/2006/relationships/slide" Target="slides/slide360.xml"/><Relationship Id="rId202" Type="http://schemas.openxmlformats.org/officeDocument/2006/relationships/slide" Target="slides/slide199.xml"/><Relationship Id="rId223" Type="http://schemas.openxmlformats.org/officeDocument/2006/relationships/slide" Target="slides/slide220.xml"/><Relationship Id="rId244" Type="http://schemas.openxmlformats.org/officeDocument/2006/relationships/slide" Target="slides/slide241.xml"/><Relationship Id="rId18" Type="http://schemas.openxmlformats.org/officeDocument/2006/relationships/slide" Target="slides/slide15.xml"/><Relationship Id="rId39" Type="http://schemas.openxmlformats.org/officeDocument/2006/relationships/slide" Target="slides/slide36.xml"/><Relationship Id="rId265" Type="http://schemas.openxmlformats.org/officeDocument/2006/relationships/slide" Target="slides/slide262.xml"/><Relationship Id="rId286" Type="http://schemas.openxmlformats.org/officeDocument/2006/relationships/slide" Target="slides/slide283.xml"/><Relationship Id="rId50" Type="http://schemas.openxmlformats.org/officeDocument/2006/relationships/slide" Target="slides/slide47.xml"/><Relationship Id="rId104" Type="http://schemas.openxmlformats.org/officeDocument/2006/relationships/slide" Target="slides/slide101.xml"/><Relationship Id="rId125" Type="http://schemas.openxmlformats.org/officeDocument/2006/relationships/slide" Target="slides/slide122.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311" Type="http://schemas.openxmlformats.org/officeDocument/2006/relationships/slide" Target="slides/slide308.xml"/><Relationship Id="rId332" Type="http://schemas.openxmlformats.org/officeDocument/2006/relationships/slide" Target="slides/slide329.xml"/><Relationship Id="rId353" Type="http://schemas.openxmlformats.org/officeDocument/2006/relationships/slide" Target="slides/slide350.xml"/><Relationship Id="rId374" Type="http://schemas.microsoft.com/office/2015/10/relationships/revisionInfo" Target="revisionInfo.xml"/><Relationship Id="rId71" Type="http://schemas.openxmlformats.org/officeDocument/2006/relationships/slide" Target="slides/slide68.xml"/><Relationship Id="rId92" Type="http://schemas.openxmlformats.org/officeDocument/2006/relationships/slide" Target="slides/slide89.xml"/><Relationship Id="rId213" Type="http://schemas.openxmlformats.org/officeDocument/2006/relationships/slide" Target="slides/slide210.xml"/><Relationship Id="rId234" Type="http://schemas.openxmlformats.org/officeDocument/2006/relationships/slide" Target="slides/slide231.xml"/><Relationship Id="rId2" Type="http://schemas.openxmlformats.org/officeDocument/2006/relationships/customXml" Target="../customXml/item2.xml"/><Relationship Id="rId29" Type="http://schemas.openxmlformats.org/officeDocument/2006/relationships/slide" Target="slides/slide26.xml"/><Relationship Id="rId255" Type="http://schemas.openxmlformats.org/officeDocument/2006/relationships/slide" Target="slides/slide252.xml"/><Relationship Id="rId276" Type="http://schemas.openxmlformats.org/officeDocument/2006/relationships/slide" Target="slides/slide273.xml"/><Relationship Id="rId297" Type="http://schemas.openxmlformats.org/officeDocument/2006/relationships/slide" Target="slides/slide294.xml"/><Relationship Id="rId40" Type="http://schemas.openxmlformats.org/officeDocument/2006/relationships/slide" Target="slides/slide37.xml"/><Relationship Id="rId115" Type="http://schemas.openxmlformats.org/officeDocument/2006/relationships/slide" Target="slides/slide112.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301" Type="http://schemas.openxmlformats.org/officeDocument/2006/relationships/slide" Target="slides/slide298.xml"/><Relationship Id="rId322" Type="http://schemas.openxmlformats.org/officeDocument/2006/relationships/slide" Target="slides/slide319.xml"/><Relationship Id="rId343" Type="http://schemas.openxmlformats.org/officeDocument/2006/relationships/slide" Target="slides/slide340.xml"/><Relationship Id="rId364" Type="http://schemas.openxmlformats.org/officeDocument/2006/relationships/slide" Target="slides/slide361.xml"/><Relationship Id="rId61" Type="http://schemas.openxmlformats.org/officeDocument/2006/relationships/slide" Target="slides/slide58.xml"/><Relationship Id="rId82" Type="http://schemas.openxmlformats.org/officeDocument/2006/relationships/slide" Target="slides/slide79.xml"/><Relationship Id="rId199" Type="http://schemas.openxmlformats.org/officeDocument/2006/relationships/slide" Target="slides/slide196.xml"/><Relationship Id="rId203" Type="http://schemas.openxmlformats.org/officeDocument/2006/relationships/slide" Target="slides/slide200.xml"/><Relationship Id="rId19" Type="http://schemas.openxmlformats.org/officeDocument/2006/relationships/slide" Target="slides/slide16.xml"/><Relationship Id="rId224" Type="http://schemas.openxmlformats.org/officeDocument/2006/relationships/slide" Target="slides/slide221.xml"/><Relationship Id="rId245" Type="http://schemas.openxmlformats.org/officeDocument/2006/relationships/slide" Target="slides/slide242.xml"/><Relationship Id="rId266" Type="http://schemas.openxmlformats.org/officeDocument/2006/relationships/slide" Target="slides/slide263.xml"/><Relationship Id="rId287" Type="http://schemas.openxmlformats.org/officeDocument/2006/relationships/slide" Target="slides/slide284.xml"/><Relationship Id="rId30" Type="http://schemas.openxmlformats.org/officeDocument/2006/relationships/slide" Target="slides/slide2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312" Type="http://schemas.openxmlformats.org/officeDocument/2006/relationships/slide" Target="slides/slide309.xml"/><Relationship Id="rId333" Type="http://schemas.openxmlformats.org/officeDocument/2006/relationships/slide" Target="slides/slide330.xml"/><Relationship Id="rId354" Type="http://schemas.openxmlformats.org/officeDocument/2006/relationships/slide" Target="slides/slide351.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189" Type="http://schemas.openxmlformats.org/officeDocument/2006/relationships/slide" Target="slides/slide186.xml"/><Relationship Id="rId3" Type="http://schemas.openxmlformats.org/officeDocument/2006/relationships/slideMaster" Target="slideMasters/slideMaster1.xml"/><Relationship Id="rId214" Type="http://schemas.openxmlformats.org/officeDocument/2006/relationships/slide" Target="slides/slide211.xml"/><Relationship Id="rId235" Type="http://schemas.openxmlformats.org/officeDocument/2006/relationships/slide" Target="slides/slide232.xml"/><Relationship Id="rId256" Type="http://schemas.openxmlformats.org/officeDocument/2006/relationships/slide" Target="slides/slide253.xml"/><Relationship Id="rId277" Type="http://schemas.openxmlformats.org/officeDocument/2006/relationships/slide" Target="slides/slide274.xml"/><Relationship Id="rId298" Type="http://schemas.openxmlformats.org/officeDocument/2006/relationships/slide" Target="slides/slide295.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302" Type="http://schemas.openxmlformats.org/officeDocument/2006/relationships/slide" Target="slides/slide299.xml"/><Relationship Id="rId323" Type="http://schemas.openxmlformats.org/officeDocument/2006/relationships/slide" Target="slides/slide320.xml"/><Relationship Id="rId344" Type="http://schemas.openxmlformats.org/officeDocument/2006/relationships/slide" Target="slides/slide341.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179" Type="http://schemas.openxmlformats.org/officeDocument/2006/relationships/slide" Target="slides/slide176.xml"/><Relationship Id="rId365" Type="http://schemas.openxmlformats.org/officeDocument/2006/relationships/slide" Target="slides/slide362.xml"/><Relationship Id="rId190" Type="http://schemas.openxmlformats.org/officeDocument/2006/relationships/slide" Target="slides/slide187.xml"/><Relationship Id="rId204" Type="http://schemas.openxmlformats.org/officeDocument/2006/relationships/slide" Target="slides/slide201.xml"/><Relationship Id="rId225" Type="http://schemas.openxmlformats.org/officeDocument/2006/relationships/slide" Target="slides/slide222.xml"/><Relationship Id="rId246" Type="http://schemas.openxmlformats.org/officeDocument/2006/relationships/slide" Target="slides/slide243.xml"/><Relationship Id="rId267" Type="http://schemas.openxmlformats.org/officeDocument/2006/relationships/slide" Target="slides/slide264.xml"/><Relationship Id="rId288" Type="http://schemas.openxmlformats.org/officeDocument/2006/relationships/slide" Target="slides/slide285.xml"/><Relationship Id="rId106" Type="http://schemas.openxmlformats.org/officeDocument/2006/relationships/slide" Target="slides/slide103.xml"/><Relationship Id="rId127" Type="http://schemas.openxmlformats.org/officeDocument/2006/relationships/slide" Target="slides/slide124.xml"/><Relationship Id="rId313" Type="http://schemas.openxmlformats.org/officeDocument/2006/relationships/slide" Target="slides/slide310.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94" Type="http://schemas.openxmlformats.org/officeDocument/2006/relationships/slide" Target="slides/slide91.xml"/><Relationship Id="rId148" Type="http://schemas.openxmlformats.org/officeDocument/2006/relationships/slide" Target="slides/slide145.xml"/><Relationship Id="rId169" Type="http://schemas.openxmlformats.org/officeDocument/2006/relationships/slide" Target="slides/slide166.xml"/><Relationship Id="rId334" Type="http://schemas.openxmlformats.org/officeDocument/2006/relationships/slide" Target="slides/slide331.xml"/><Relationship Id="rId355" Type="http://schemas.openxmlformats.org/officeDocument/2006/relationships/slide" Target="slides/slide352.xml"/><Relationship Id="rId4" Type="http://schemas.openxmlformats.org/officeDocument/2006/relationships/slide" Target="slides/slide1.xml"/><Relationship Id="rId180" Type="http://schemas.openxmlformats.org/officeDocument/2006/relationships/slide" Target="slides/slide177.xml"/><Relationship Id="rId215" Type="http://schemas.openxmlformats.org/officeDocument/2006/relationships/slide" Target="slides/slide212.xml"/><Relationship Id="rId236" Type="http://schemas.openxmlformats.org/officeDocument/2006/relationships/slide" Target="slides/slide233.xml"/><Relationship Id="rId257" Type="http://schemas.openxmlformats.org/officeDocument/2006/relationships/slide" Target="slides/slide254.xml"/><Relationship Id="rId278" Type="http://schemas.openxmlformats.org/officeDocument/2006/relationships/slide" Target="slides/slide275.xml"/><Relationship Id="rId303" Type="http://schemas.openxmlformats.org/officeDocument/2006/relationships/slide" Target="slides/slide300.xml"/><Relationship Id="rId42" Type="http://schemas.openxmlformats.org/officeDocument/2006/relationships/slide" Target="slides/slide39.xml"/><Relationship Id="rId84" Type="http://schemas.openxmlformats.org/officeDocument/2006/relationships/slide" Target="slides/slide81.xml"/><Relationship Id="rId138" Type="http://schemas.openxmlformats.org/officeDocument/2006/relationships/slide" Target="slides/slide135.xml"/><Relationship Id="rId345" Type="http://schemas.openxmlformats.org/officeDocument/2006/relationships/slide" Target="slides/slide342.xml"/><Relationship Id="rId191" Type="http://schemas.openxmlformats.org/officeDocument/2006/relationships/slide" Target="slides/slide188.xml"/><Relationship Id="rId205" Type="http://schemas.openxmlformats.org/officeDocument/2006/relationships/slide" Target="slides/slide202.xml"/><Relationship Id="rId247" Type="http://schemas.openxmlformats.org/officeDocument/2006/relationships/slide" Target="slides/slide244.xml"/><Relationship Id="rId107" Type="http://schemas.openxmlformats.org/officeDocument/2006/relationships/slide" Target="slides/slide104.xml"/><Relationship Id="rId289" Type="http://schemas.openxmlformats.org/officeDocument/2006/relationships/slide" Target="slides/slide286.xml"/><Relationship Id="rId11" Type="http://schemas.openxmlformats.org/officeDocument/2006/relationships/slide" Target="slides/slide8.xml"/><Relationship Id="rId53" Type="http://schemas.openxmlformats.org/officeDocument/2006/relationships/slide" Target="slides/slide50.xml"/><Relationship Id="rId149" Type="http://schemas.openxmlformats.org/officeDocument/2006/relationships/slide" Target="slides/slide146.xml"/><Relationship Id="rId314" Type="http://schemas.openxmlformats.org/officeDocument/2006/relationships/slide" Target="slides/slide311.xml"/><Relationship Id="rId356" Type="http://schemas.openxmlformats.org/officeDocument/2006/relationships/slide" Target="slides/slide353.xml"/><Relationship Id="rId95" Type="http://schemas.openxmlformats.org/officeDocument/2006/relationships/slide" Target="slides/slide92.xml"/><Relationship Id="rId160" Type="http://schemas.openxmlformats.org/officeDocument/2006/relationships/slide" Target="slides/slide157.xml"/><Relationship Id="rId216" Type="http://schemas.openxmlformats.org/officeDocument/2006/relationships/slide" Target="slides/slide213.xml"/><Relationship Id="rId258" Type="http://schemas.openxmlformats.org/officeDocument/2006/relationships/slide" Target="slides/slide255.xml"/><Relationship Id="rId22" Type="http://schemas.openxmlformats.org/officeDocument/2006/relationships/slide" Target="slides/slide19.xml"/><Relationship Id="rId64" Type="http://schemas.openxmlformats.org/officeDocument/2006/relationships/slide" Target="slides/slide61.xml"/><Relationship Id="rId118" Type="http://schemas.openxmlformats.org/officeDocument/2006/relationships/slide" Target="slides/slide115.xml"/><Relationship Id="rId325" Type="http://schemas.openxmlformats.org/officeDocument/2006/relationships/slide" Target="slides/slide322.xml"/><Relationship Id="rId367" Type="http://schemas.openxmlformats.org/officeDocument/2006/relationships/slide" Target="slides/slide364.xml"/><Relationship Id="rId171" Type="http://schemas.openxmlformats.org/officeDocument/2006/relationships/slide" Target="slides/slide168.xml"/><Relationship Id="rId227" Type="http://schemas.openxmlformats.org/officeDocument/2006/relationships/slide" Target="slides/slide224.xml"/><Relationship Id="rId269" Type="http://schemas.openxmlformats.org/officeDocument/2006/relationships/slide" Target="slides/slide266.xml"/><Relationship Id="rId33" Type="http://schemas.openxmlformats.org/officeDocument/2006/relationships/slide" Target="slides/slide30.xml"/><Relationship Id="rId129" Type="http://schemas.openxmlformats.org/officeDocument/2006/relationships/slide" Target="slides/slide126.xml"/><Relationship Id="rId280" Type="http://schemas.openxmlformats.org/officeDocument/2006/relationships/slide" Target="slides/slide277.xml"/><Relationship Id="rId336" Type="http://schemas.openxmlformats.org/officeDocument/2006/relationships/slide" Target="slides/slide333.xml"/><Relationship Id="rId75" Type="http://schemas.openxmlformats.org/officeDocument/2006/relationships/slide" Target="slides/slide72.xml"/><Relationship Id="rId140" Type="http://schemas.openxmlformats.org/officeDocument/2006/relationships/slide" Target="slides/slide137.xml"/><Relationship Id="rId182" Type="http://schemas.openxmlformats.org/officeDocument/2006/relationships/slide" Target="slides/slide179.xml"/><Relationship Id="rId6" Type="http://schemas.openxmlformats.org/officeDocument/2006/relationships/slide" Target="slides/slide3.xml"/><Relationship Id="rId238" Type="http://schemas.openxmlformats.org/officeDocument/2006/relationships/slide" Target="slides/slide235.xml"/><Relationship Id="rId291" Type="http://schemas.openxmlformats.org/officeDocument/2006/relationships/slide" Target="slides/slide288.xml"/><Relationship Id="rId305" Type="http://schemas.openxmlformats.org/officeDocument/2006/relationships/slide" Target="slides/slide302.xml"/><Relationship Id="rId347" Type="http://schemas.openxmlformats.org/officeDocument/2006/relationships/slide" Target="slides/slide344.xml"/><Relationship Id="rId44" Type="http://schemas.openxmlformats.org/officeDocument/2006/relationships/slide" Target="slides/slide41.xml"/><Relationship Id="rId86" Type="http://schemas.openxmlformats.org/officeDocument/2006/relationships/slide" Target="slides/slide83.xml"/><Relationship Id="rId151" Type="http://schemas.openxmlformats.org/officeDocument/2006/relationships/slide" Target="slides/slide148.xml"/><Relationship Id="rId193" Type="http://schemas.openxmlformats.org/officeDocument/2006/relationships/slide" Target="slides/slide190.xml"/><Relationship Id="rId207" Type="http://schemas.openxmlformats.org/officeDocument/2006/relationships/slide" Target="slides/slide204.xml"/><Relationship Id="rId249" Type="http://schemas.openxmlformats.org/officeDocument/2006/relationships/slide" Target="slides/slide246.xml"/><Relationship Id="rId13" Type="http://schemas.openxmlformats.org/officeDocument/2006/relationships/slide" Target="slides/slide10.xml"/><Relationship Id="rId109" Type="http://schemas.openxmlformats.org/officeDocument/2006/relationships/slide" Target="slides/slide106.xml"/><Relationship Id="rId260" Type="http://schemas.openxmlformats.org/officeDocument/2006/relationships/slide" Target="slides/slide257.xml"/><Relationship Id="rId316" Type="http://schemas.openxmlformats.org/officeDocument/2006/relationships/slide" Target="slides/slide313.xml"/><Relationship Id="rId55" Type="http://schemas.openxmlformats.org/officeDocument/2006/relationships/slide" Target="slides/slide52.xml"/><Relationship Id="rId97" Type="http://schemas.openxmlformats.org/officeDocument/2006/relationships/slide" Target="slides/slide94.xml"/><Relationship Id="rId120" Type="http://schemas.openxmlformats.org/officeDocument/2006/relationships/slide" Target="slides/slide117.xml"/><Relationship Id="rId358" Type="http://schemas.openxmlformats.org/officeDocument/2006/relationships/slide" Target="slides/slide355.xml"/><Relationship Id="rId162" Type="http://schemas.openxmlformats.org/officeDocument/2006/relationships/slide" Target="slides/slide159.xml"/><Relationship Id="rId218" Type="http://schemas.openxmlformats.org/officeDocument/2006/relationships/slide" Target="slides/slide215.xml"/><Relationship Id="rId271" Type="http://schemas.openxmlformats.org/officeDocument/2006/relationships/slide" Target="slides/slide268.xml"/><Relationship Id="rId24" Type="http://schemas.openxmlformats.org/officeDocument/2006/relationships/slide" Target="slides/slide21.xml"/><Relationship Id="rId66" Type="http://schemas.openxmlformats.org/officeDocument/2006/relationships/slide" Target="slides/slide63.xml"/><Relationship Id="rId131" Type="http://schemas.openxmlformats.org/officeDocument/2006/relationships/slide" Target="slides/slide128.xml"/><Relationship Id="rId327" Type="http://schemas.openxmlformats.org/officeDocument/2006/relationships/slide" Target="slides/slide324.xml"/><Relationship Id="rId369" Type="http://schemas.openxmlformats.org/officeDocument/2006/relationships/notesMaster" Target="notesMasters/notesMaster1.xml"/><Relationship Id="rId173" Type="http://schemas.openxmlformats.org/officeDocument/2006/relationships/slide" Target="slides/slide170.xml"/><Relationship Id="rId229" Type="http://schemas.openxmlformats.org/officeDocument/2006/relationships/slide" Target="slides/slide226.xml"/><Relationship Id="rId240" Type="http://schemas.openxmlformats.org/officeDocument/2006/relationships/slide" Target="slides/slide237.xml"/><Relationship Id="rId35" Type="http://schemas.openxmlformats.org/officeDocument/2006/relationships/slide" Target="slides/slide32.xml"/><Relationship Id="rId77" Type="http://schemas.openxmlformats.org/officeDocument/2006/relationships/slide" Target="slides/slide74.xml"/><Relationship Id="rId100" Type="http://schemas.openxmlformats.org/officeDocument/2006/relationships/slide" Target="slides/slide97.xml"/><Relationship Id="rId282" Type="http://schemas.openxmlformats.org/officeDocument/2006/relationships/slide" Target="slides/slide279.xml"/><Relationship Id="rId338" Type="http://schemas.openxmlformats.org/officeDocument/2006/relationships/slide" Target="slides/slide335.xml"/><Relationship Id="rId8" Type="http://schemas.openxmlformats.org/officeDocument/2006/relationships/slide" Target="slides/slide5.xml"/><Relationship Id="rId142" Type="http://schemas.openxmlformats.org/officeDocument/2006/relationships/slide" Target="slides/slide139.xml"/><Relationship Id="rId184" Type="http://schemas.openxmlformats.org/officeDocument/2006/relationships/slide" Target="slides/slide181.xml"/><Relationship Id="rId251" Type="http://schemas.openxmlformats.org/officeDocument/2006/relationships/slide" Target="slides/slide248.xml"/><Relationship Id="rId46" Type="http://schemas.openxmlformats.org/officeDocument/2006/relationships/slide" Target="slides/slide43.xml"/><Relationship Id="rId293" Type="http://schemas.openxmlformats.org/officeDocument/2006/relationships/slide" Target="slides/slide290.xml"/><Relationship Id="rId307" Type="http://schemas.openxmlformats.org/officeDocument/2006/relationships/slide" Target="slides/slide304.xml"/><Relationship Id="rId349" Type="http://schemas.openxmlformats.org/officeDocument/2006/relationships/slide" Target="slides/slide346.xml"/><Relationship Id="rId88" Type="http://schemas.openxmlformats.org/officeDocument/2006/relationships/slide" Target="slides/slide85.xml"/><Relationship Id="rId111" Type="http://schemas.openxmlformats.org/officeDocument/2006/relationships/slide" Target="slides/slide108.xml"/><Relationship Id="rId153" Type="http://schemas.openxmlformats.org/officeDocument/2006/relationships/slide" Target="slides/slide150.xml"/><Relationship Id="rId195" Type="http://schemas.openxmlformats.org/officeDocument/2006/relationships/slide" Target="slides/slide192.xml"/><Relationship Id="rId209" Type="http://schemas.openxmlformats.org/officeDocument/2006/relationships/slide" Target="slides/slide206.xml"/><Relationship Id="rId360" Type="http://schemas.openxmlformats.org/officeDocument/2006/relationships/slide" Target="slides/slide357.xml"/><Relationship Id="rId220" Type="http://schemas.openxmlformats.org/officeDocument/2006/relationships/slide" Target="slides/slide217.xml"/><Relationship Id="rId15" Type="http://schemas.openxmlformats.org/officeDocument/2006/relationships/slide" Target="slides/slide12.xml"/><Relationship Id="rId57" Type="http://schemas.openxmlformats.org/officeDocument/2006/relationships/slide" Target="slides/slide54.xml"/><Relationship Id="rId262" Type="http://schemas.openxmlformats.org/officeDocument/2006/relationships/slide" Target="slides/slide259.xml"/><Relationship Id="rId318" Type="http://schemas.openxmlformats.org/officeDocument/2006/relationships/slide" Target="slides/slide3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dirty="0"/>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737F29-741F-4661-8A85-B7F72E35FE05}" type="datetimeFigureOut">
              <a:rPr lang="pl-PL" smtClean="0"/>
              <a:pPr/>
              <a:t>26.02.2025</a:t>
            </a:fld>
            <a:endParaRPr lang="pl-PL" dirty="0"/>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dirty="0"/>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dirty="0"/>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8AE7CB-7DDA-4C3B-8724-856D03C91622}" type="slidenum">
              <a:rPr lang="pl-PL" smtClean="0"/>
              <a:pPr/>
              <a:t>‹#›</a:t>
            </a:fld>
            <a:endParaRPr lang="pl-PL"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1</a:t>
            </a:fld>
            <a:endParaRPr lang="pl-PL" dirty="0"/>
          </a:p>
        </p:txBody>
      </p:sp>
    </p:spTree>
    <p:extLst>
      <p:ext uri="{BB962C8B-B14F-4D97-AF65-F5344CB8AC3E}">
        <p14:creationId xmlns:p14="http://schemas.microsoft.com/office/powerpoint/2010/main" val="27973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0" i="0" u="none" strike="noStrike" kern="1200" cap="none" spc="0" normalizeH="0" baseline="0" noProof="0" dirty="0">
                <a:ln>
                  <a:noFill/>
                </a:ln>
                <a:solidFill>
                  <a:prstClr val="white"/>
                </a:solidFill>
                <a:effectLst/>
                <a:uLnTx/>
                <a:uFillTx/>
                <a:latin typeface="Calibri"/>
                <a:ea typeface="+mn-ea"/>
                <a:cs typeface="+mn-cs"/>
              </a:rPr>
              <a:t>Źródło foto: Kpt. Michał Olszewski</a:t>
            </a:r>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30</a:t>
            </a:fld>
            <a:endParaRPr lang="pl-PL" dirty="0"/>
          </a:p>
        </p:txBody>
      </p:sp>
    </p:spTree>
    <p:extLst>
      <p:ext uri="{BB962C8B-B14F-4D97-AF65-F5344CB8AC3E}">
        <p14:creationId xmlns:p14="http://schemas.microsoft.com/office/powerpoint/2010/main" val="2237233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94</a:t>
            </a:fld>
            <a:endParaRPr lang="pl-PL" dirty="0"/>
          </a:p>
        </p:txBody>
      </p:sp>
    </p:spTree>
    <p:extLst>
      <p:ext uri="{BB962C8B-B14F-4D97-AF65-F5344CB8AC3E}">
        <p14:creationId xmlns:p14="http://schemas.microsoft.com/office/powerpoint/2010/main" val="2266561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0" i="0" u="none" strike="noStrike" kern="1200" cap="none" spc="0" normalizeH="0" baseline="0" noProof="0" dirty="0">
                <a:ln>
                  <a:noFill/>
                </a:ln>
                <a:solidFill>
                  <a:prstClr val="black"/>
                </a:solidFill>
                <a:effectLst/>
                <a:uLnTx/>
                <a:uFillTx/>
                <a:latin typeface="Calibri"/>
                <a:ea typeface="+mn-ea"/>
                <a:cs typeface="+mn-cs"/>
              </a:rPr>
              <a:t>Rozporządzenie Ministra Spraw Wewnętrznych i Administracji w sprawie szczegółowych warunków bezpieczeństwa i higieny służby strażaków Państwowej Straży Pożarnej</a:t>
            </a:r>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161</a:t>
            </a:fld>
            <a:endParaRPr lang="pl-PL" dirty="0"/>
          </a:p>
        </p:txBody>
      </p:sp>
    </p:spTree>
    <p:extLst>
      <p:ext uri="{BB962C8B-B14F-4D97-AF65-F5344CB8AC3E}">
        <p14:creationId xmlns:p14="http://schemas.microsoft.com/office/powerpoint/2010/main" val="1729081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0" i="0" u="none" strike="noStrike" kern="1200" cap="none" spc="0" normalizeH="0" baseline="0" noProof="0" dirty="0">
                <a:ln>
                  <a:noFill/>
                </a:ln>
                <a:solidFill>
                  <a:prstClr val="black"/>
                </a:solidFill>
                <a:effectLst/>
                <a:uLnTx/>
                <a:uFillTx/>
                <a:latin typeface="Calibri"/>
                <a:ea typeface="+mn-ea"/>
                <a:cs typeface="+mn-cs"/>
              </a:rPr>
              <a:t>Rozporządzenie Ministra Spraw Wewnętrznych i Administracji w sprawie szczegółowych warunków bezpieczeństwa i higieny służby strażaków Państwowej Straży Pożarnej</a:t>
            </a:r>
          </a:p>
          <a:p>
            <a:endParaRPr lang="pl-PL" dirty="0"/>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162</a:t>
            </a:fld>
            <a:endParaRPr lang="pl-PL" dirty="0"/>
          </a:p>
        </p:txBody>
      </p:sp>
    </p:spTree>
    <p:extLst>
      <p:ext uri="{BB962C8B-B14F-4D97-AF65-F5344CB8AC3E}">
        <p14:creationId xmlns:p14="http://schemas.microsoft.com/office/powerpoint/2010/main" val="3118996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0" i="0" u="none" strike="noStrike" kern="1200" cap="none" spc="0" normalizeH="0" baseline="0" noProof="0" dirty="0">
                <a:ln>
                  <a:noFill/>
                </a:ln>
                <a:solidFill>
                  <a:prstClr val="white"/>
                </a:solidFill>
                <a:effectLst/>
                <a:uLnTx/>
                <a:uFillTx/>
                <a:latin typeface="Calibri"/>
                <a:ea typeface="+mn-ea"/>
                <a:cs typeface="+mn-cs"/>
              </a:rPr>
              <a:t>Źródło foto: SGRW-N  ,,Małopolska’’</a:t>
            </a:r>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232</a:t>
            </a:fld>
            <a:endParaRPr lang="pl-PL" dirty="0"/>
          </a:p>
        </p:txBody>
      </p:sp>
    </p:spTree>
    <p:extLst>
      <p:ext uri="{BB962C8B-B14F-4D97-AF65-F5344CB8AC3E}">
        <p14:creationId xmlns:p14="http://schemas.microsoft.com/office/powerpoint/2010/main" val="2238498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1" u="none" strike="noStrike" kern="1200" cap="none" spc="0" normalizeH="0" baseline="0" noProof="0" dirty="0">
                <a:ln>
                  <a:noFill/>
                </a:ln>
                <a:solidFill>
                  <a:prstClr val="white"/>
                </a:solidFill>
                <a:effectLst/>
                <a:uLnTx/>
                <a:uFillTx/>
                <a:latin typeface="Calibri"/>
                <a:ea typeface="+mn-ea"/>
                <a:cs typeface="+mn-cs"/>
              </a:rPr>
              <a:t>Źródło foto: mł. bryg. Paweł Dyba SGRW-N  ,,Małopolska’’</a:t>
            </a:r>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240</a:t>
            </a:fld>
            <a:endParaRPr lang="pl-PL" dirty="0"/>
          </a:p>
        </p:txBody>
      </p:sp>
    </p:spTree>
    <p:extLst>
      <p:ext uri="{BB962C8B-B14F-4D97-AF65-F5344CB8AC3E}">
        <p14:creationId xmlns:p14="http://schemas.microsoft.com/office/powerpoint/2010/main" val="2543245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0" i="0" u="none" strike="noStrike" kern="1200" cap="none" spc="0" normalizeH="0" baseline="0" noProof="0" dirty="0">
                <a:ln>
                  <a:noFill/>
                </a:ln>
                <a:solidFill>
                  <a:prstClr val="black"/>
                </a:solidFill>
                <a:effectLst/>
                <a:uLnTx/>
                <a:uFillTx/>
                <a:latin typeface="Calibri"/>
                <a:ea typeface="+mn-ea"/>
                <a:cs typeface="+mn-cs"/>
              </a:rPr>
              <a:t>Źródło foto: SGRW-N Małopolska</a:t>
            </a:r>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247</a:t>
            </a:fld>
            <a:endParaRPr lang="pl-PL" dirty="0"/>
          </a:p>
        </p:txBody>
      </p:sp>
    </p:spTree>
    <p:extLst>
      <p:ext uri="{BB962C8B-B14F-4D97-AF65-F5344CB8AC3E}">
        <p14:creationId xmlns:p14="http://schemas.microsoft.com/office/powerpoint/2010/main" val="3941159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0" i="0" u="none" strike="noStrike" kern="1200" cap="none" spc="0" normalizeH="0" baseline="0" noProof="0" dirty="0">
                <a:ln>
                  <a:noFill/>
                </a:ln>
                <a:solidFill>
                  <a:prstClr val="white"/>
                </a:solidFill>
                <a:effectLst/>
                <a:uLnTx/>
                <a:uFillTx/>
                <a:latin typeface="Calibri"/>
                <a:ea typeface="+mn-ea"/>
                <a:cs typeface="+mn-cs"/>
              </a:rPr>
              <a:t>Źródło foto: SGRW-N  ,,Małopolska’’</a:t>
            </a:r>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273</a:t>
            </a:fld>
            <a:endParaRPr lang="pl-PL" dirty="0"/>
          </a:p>
        </p:txBody>
      </p:sp>
    </p:spTree>
    <p:extLst>
      <p:ext uri="{BB962C8B-B14F-4D97-AF65-F5344CB8AC3E}">
        <p14:creationId xmlns:p14="http://schemas.microsoft.com/office/powerpoint/2010/main" val="18130926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0" i="0" u="none" strike="noStrike" kern="1200" cap="none" spc="0" normalizeH="0" baseline="0" noProof="0" dirty="0">
                <a:ln>
                  <a:noFill/>
                </a:ln>
                <a:solidFill>
                  <a:prstClr val="white"/>
                </a:solidFill>
                <a:effectLst/>
                <a:uLnTx/>
                <a:uFillTx/>
                <a:latin typeface="Calibri"/>
                <a:ea typeface="+mn-ea"/>
                <a:cs typeface="+mn-cs"/>
              </a:rPr>
              <a:t>Źródło foto: SGRW-N  ,,Małopolska’’</a:t>
            </a:r>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274</a:t>
            </a:fld>
            <a:endParaRPr lang="pl-PL" dirty="0"/>
          </a:p>
        </p:txBody>
      </p:sp>
    </p:spTree>
    <p:extLst>
      <p:ext uri="{BB962C8B-B14F-4D97-AF65-F5344CB8AC3E}">
        <p14:creationId xmlns:p14="http://schemas.microsoft.com/office/powerpoint/2010/main" val="3297802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0" i="0" u="none" strike="noStrike" kern="1200" cap="none" spc="0" normalizeH="0" baseline="0" noProof="0" dirty="0">
                <a:ln>
                  <a:noFill/>
                </a:ln>
                <a:solidFill>
                  <a:prstClr val="white"/>
                </a:solidFill>
                <a:effectLst/>
                <a:uLnTx/>
                <a:uFillTx/>
                <a:latin typeface="Calibri"/>
                <a:ea typeface="+mn-ea"/>
                <a:cs typeface="+mn-cs"/>
              </a:rPr>
              <a:t>Źródło foto: SGRW-N  ,,Małopolska’’</a:t>
            </a:r>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275</a:t>
            </a:fld>
            <a:endParaRPr lang="pl-PL" dirty="0"/>
          </a:p>
        </p:txBody>
      </p:sp>
    </p:spTree>
    <p:extLst>
      <p:ext uri="{BB962C8B-B14F-4D97-AF65-F5344CB8AC3E}">
        <p14:creationId xmlns:p14="http://schemas.microsoft.com/office/powerpoint/2010/main" val="2748513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Definicja z Ustawy o wykonywaniu prac podwodnych</a:t>
            </a:r>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8</a:t>
            </a:fld>
            <a:endParaRPr lang="pl-PL" dirty="0"/>
          </a:p>
        </p:txBody>
      </p:sp>
    </p:spTree>
    <p:extLst>
      <p:ext uri="{BB962C8B-B14F-4D97-AF65-F5344CB8AC3E}">
        <p14:creationId xmlns:p14="http://schemas.microsoft.com/office/powerpoint/2010/main" val="911917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0" i="0" u="none" strike="noStrike" kern="1200" cap="none" spc="0" normalizeH="0" baseline="0" noProof="0" dirty="0">
                <a:ln>
                  <a:noFill/>
                </a:ln>
                <a:solidFill>
                  <a:prstClr val="white"/>
                </a:solidFill>
                <a:effectLst/>
                <a:uLnTx/>
                <a:uFillTx/>
                <a:latin typeface="Calibri"/>
                <a:ea typeface="+mn-ea"/>
                <a:cs typeface="+mn-cs"/>
              </a:rPr>
              <a:t>Źródło foto: JRG – 4 Kraków</a:t>
            </a:r>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283</a:t>
            </a:fld>
            <a:endParaRPr lang="pl-PL" dirty="0"/>
          </a:p>
        </p:txBody>
      </p:sp>
    </p:spTree>
    <p:extLst>
      <p:ext uri="{BB962C8B-B14F-4D97-AF65-F5344CB8AC3E}">
        <p14:creationId xmlns:p14="http://schemas.microsoft.com/office/powerpoint/2010/main" val="32517480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pl-PL" sz="2400" b="0" i="0" u="none" strike="noStrike" kern="1200" cap="none" spc="0" normalizeH="0" baseline="0" noProof="0" dirty="0">
                <a:ln>
                  <a:noFill/>
                </a:ln>
                <a:solidFill>
                  <a:prstClr val="black"/>
                </a:solidFill>
                <a:effectLst/>
                <a:uLnTx/>
                <a:uFillTx/>
                <a:latin typeface="Calibri"/>
                <a:ea typeface="+mn-ea"/>
                <a:cs typeface="+mn-cs"/>
              </a:rPr>
              <a:t>Źródło: Mazurskie</a:t>
            </a:r>
            <a:r>
              <a:rPr kumimoji="0" lang="pl-PL" sz="2400" b="1" i="0" u="none" strike="noStrike" kern="1200" cap="none" spc="0" normalizeH="0" baseline="0" noProof="0" dirty="0">
                <a:ln>
                  <a:noFill/>
                </a:ln>
                <a:solidFill>
                  <a:prstClr val="black"/>
                </a:solidFill>
                <a:effectLst/>
                <a:uLnTx/>
                <a:uFillTx/>
                <a:latin typeface="Calibri"/>
                <a:ea typeface="+mn-ea"/>
                <a:cs typeface="Times New Roman" pitchFamily="18" charset="0"/>
              </a:rPr>
              <a:t> </a:t>
            </a:r>
            <a:r>
              <a:rPr kumimoji="0" lang="pl-PL" sz="2400" b="0" i="0" u="none" strike="noStrike" kern="1200" cap="none" spc="0" normalizeH="0" baseline="0" noProof="0" dirty="0">
                <a:ln>
                  <a:noFill/>
                </a:ln>
                <a:solidFill>
                  <a:prstClr val="black"/>
                </a:solidFill>
                <a:effectLst/>
                <a:uLnTx/>
                <a:uFillTx/>
                <a:latin typeface="Calibri"/>
                <a:ea typeface="+mn-ea"/>
                <a:cs typeface="+mn-cs"/>
              </a:rPr>
              <a:t>Ochotnicze Pogotowie Ratunkowe z siedzibą w Giżycku</a:t>
            </a:r>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286</a:t>
            </a:fld>
            <a:endParaRPr lang="pl-PL" dirty="0"/>
          </a:p>
        </p:txBody>
      </p:sp>
    </p:spTree>
    <p:extLst>
      <p:ext uri="{BB962C8B-B14F-4D97-AF65-F5344CB8AC3E}">
        <p14:creationId xmlns:p14="http://schemas.microsoft.com/office/powerpoint/2010/main" val="14889613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pl-PL" sz="2400" b="0" i="1" u="none" strike="noStrike" kern="1200" cap="none" spc="0" normalizeH="0" baseline="0" noProof="0" dirty="0">
                <a:ln>
                  <a:noFill/>
                </a:ln>
                <a:solidFill>
                  <a:prstClr val="black"/>
                </a:solidFill>
                <a:effectLst/>
                <a:uLnTx/>
                <a:uFillTx/>
                <a:latin typeface="Calibri"/>
                <a:ea typeface="+mn-ea"/>
                <a:cs typeface="+mn-cs"/>
              </a:rPr>
              <a:t>Źródło: Mazurskie</a:t>
            </a:r>
            <a:r>
              <a:rPr kumimoji="0" lang="pl-PL" sz="2400" b="1" i="1" u="none" strike="noStrike" kern="1200" cap="none" spc="0" normalizeH="0" baseline="0" noProof="0" dirty="0">
                <a:ln>
                  <a:noFill/>
                </a:ln>
                <a:solidFill>
                  <a:prstClr val="black"/>
                </a:solidFill>
                <a:effectLst/>
                <a:uLnTx/>
                <a:uFillTx/>
                <a:latin typeface="Calibri"/>
                <a:ea typeface="+mn-ea"/>
                <a:cs typeface="Times New Roman" pitchFamily="18" charset="0"/>
              </a:rPr>
              <a:t> </a:t>
            </a:r>
            <a:r>
              <a:rPr kumimoji="0" lang="pl-PL" sz="2400" b="0" i="1" u="none" strike="noStrike" kern="1200" cap="none" spc="0" normalizeH="0" baseline="0" noProof="0" dirty="0">
                <a:ln>
                  <a:noFill/>
                </a:ln>
                <a:solidFill>
                  <a:prstClr val="black"/>
                </a:solidFill>
                <a:effectLst/>
                <a:uLnTx/>
                <a:uFillTx/>
                <a:latin typeface="Calibri"/>
                <a:ea typeface="+mn-ea"/>
                <a:cs typeface="+mn-cs"/>
              </a:rPr>
              <a:t>Ochotnicze Pogotowie Ratunkowe z siedzibą w Giżycku</a:t>
            </a:r>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287</a:t>
            </a:fld>
            <a:endParaRPr lang="pl-PL" dirty="0"/>
          </a:p>
        </p:txBody>
      </p:sp>
    </p:spTree>
    <p:extLst>
      <p:ext uri="{BB962C8B-B14F-4D97-AF65-F5344CB8AC3E}">
        <p14:creationId xmlns:p14="http://schemas.microsoft.com/office/powerpoint/2010/main" val="1663573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0" i="1" u="none" strike="noStrike" kern="1200" cap="none" spc="0" normalizeH="0" baseline="0" noProof="0" dirty="0">
                <a:ln>
                  <a:noFill/>
                </a:ln>
                <a:solidFill>
                  <a:prstClr val="black"/>
                </a:solidFill>
                <a:effectLst/>
                <a:uLnTx/>
                <a:uFillTx/>
                <a:latin typeface="Calibri"/>
                <a:ea typeface="+mn-ea"/>
                <a:cs typeface="+mn-cs"/>
              </a:rPr>
              <a:t>Według definicji z Ustawy o wykonywaniu prac podwodnych</a:t>
            </a:r>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294</a:t>
            </a:fld>
            <a:endParaRPr lang="pl-PL" dirty="0"/>
          </a:p>
        </p:txBody>
      </p:sp>
    </p:spTree>
    <p:extLst>
      <p:ext uri="{BB962C8B-B14F-4D97-AF65-F5344CB8AC3E}">
        <p14:creationId xmlns:p14="http://schemas.microsoft.com/office/powerpoint/2010/main" val="10921776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0" i="1" u="none" strike="noStrike" kern="1200" cap="none" spc="0" normalizeH="0" baseline="0" noProof="0" dirty="0">
                <a:ln>
                  <a:noFill/>
                </a:ln>
                <a:solidFill>
                  <a:prstClr val="black"/>
                </a:solidFill>
                <a:effectLst/>
                <a:uLnTx/>
                <a:uFillTx/>
                <a:latin typeface="Calibri"/>
                <a:ea typeface="+mn-ea"/>
                <a:cs typeface="+mn-cs"/>
              </a:rPr>
              <a:t>Źródło do czerwonych tablic: www.nurkomania.pl 16</a:t>
            </a:r>
            <a:r>
              <a:rPr kumimoji="0" lang="pl-PL" sz="2400" b="0" i="1" u="none" strike="noStrike" kern="1200" cap="none" spc="0" normalizeH="0" baseline="30000" noProof="0" dirty="0">
                <a:ln>
                  <a:noFill/>
                </a:ln>
                <a:solidFill>
                  <a:prstClr val="black"/>
                </a:solidFill>
                <a:effectLst/>
                <a:uLnTx/>
                <a:uFillTx/>
                <a:latin typeface="Calibri"/>
                <a:ea typeface="+mn-ea"/>
                <a:cs typeface="+mn-cs"/>
              </a:rPr>
              <a:t>00</a:t>
            </a:r>
            <a:r>
              <a:rPr kumimoji="0" lang="pl-PL" sz="2400" b="0" i="1" u="none" strike="noStrike" kern="1200" cap="none" spc="0" normalizeH="0" baseline="0" noProof="0" dirty="0">
                <a:ln>
                  <a:noFill/>
                </a:ln>
                <a:solidFill>
                  <a:prstClr val="black"/>
                </a:solidFill>
                <a:effectLst/>
                <a:uLnTx/>
                <a:uFillTx/>
                <a:latin typeface="Calibri"/>
                <a:ea typeface="+mn-ea"/>
                <a:cs typeface="+mn-cs"/>
              </a:rPr>
              <a:t> 26.09.2021</a:t>
            </a:r>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306</a:t>
            </a:fld>
            <a:endParaRPr lang="pl-PL" dirty="0"/>
          </a:p>
        </p:txBody>
      </p:sp>
    </p:spTree>
    <p:extLst>
      <p:ext uri="{BB962C8B-B14F-4D97-AF65-F5344CB8AC3E}">
        <p14:creationId xmlns:p14="http://schemas.microsoft.com/office/powerpoint/2010/main" val="3476199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Tabela nr 9 Rozporządzenia Ministra Zdrowia w sprawie warunków zdrowotnych wykonywania prac podwodnych</a:t>
            </a:r>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308</a:t>
            </a:fld>
            <a:endParaRPr lang="pl-PL" dirty="0"/>
          </a:p>
        </p:txBody>
      </p:sp>
    </p:spTree>
    <p:extLst>
      <p:ext uri="{BB962C8B-B14F-4D97-AF65-F5344CB8AC3E}">
        <p14:creationId xmlns:p14="http://schemas.microsoft.com/office/powerpoint/2010/main" val="36443257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2400" dirty="0">
                <a:latin typeface="Calibri" panose="020F0502020204030204" pitchFamily="34" charset="0"/>
                <a:ea typeface="Calibri" panose="020F0502020204030204" pitchFamily="34" charset="0"/>
                <a:cs typeface="Calibri" panose="020F0502020204030204" pitchFamily="34" charset="0"/>
              </a:rPr>
              <a:t>Tabela nr 2 Rozporządzenia Ministra Zdrowia w sprawie warunków zdrowotnych wykonywania prac podwodnych</a:t>
            </a:r>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309</a:t>
            </a:fld>
            <a:endParaRPr lang="pl-PL" dirty="0"/>
          </a:p>
        </p:txBody>
      </p:sp>
    </p:spTree>
    <p:extLst>
      <p:ext uri="{BB962C8B-B14F-4D97-AF65-F5344CB8AC3E}">
        <p14:creationId xmlns:p14="http://schemas.microsoft.com/office/powerpoint/2010/main" val="13627204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0" i="1" u="none" strike="noStrike" kern="1200" cap="none" spc="0" normalizeH="0" baseline="0" noProof="0" dirty="0">
                <a:ln>
                  <a:noFill/>
                </a:ln>
                <a:solidFill>
                  <a:prstClr val="black"/>
                </a:solidFill>
                <a:effectLst/>
                <a:uLnTx/>
                <a:uFillTx/>
                <a:latin typeface="Calibri"/>
                <a:ea typeface="+mn-ea"/>
                <a:cs typeface="+mn-cs"/>
              </a:rPr>
              <a:t>Ustawa o wykonywaniu prac podwodnych</a:t>
            </a:r>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310</a:t>
            </a:fld>
            <a:endParaRPr lang="pl-PL" dirty="0"/>
          </a:p>
        </p:txBody>
      </p:sp>
    </p:spTree>
    <p:extLst>
      <p:ext uri="{BB962C8B-B14F-4D97-AF65-F5344CB8AC3E}">
        <p14:creationId xmlns:p14="http://schemas.microsoft.com/office/powerpoint/2010/main" val="3466304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kumimoji="0" lang="pl-PL" sz="2400" b="0" i="1" u="none" strike="noStrike" kern="1200" cap="none" spc="0" normalizeH="0" baseline="0" noProof="0" dirty="0">
                <a:ln>
                  <a:noFill/>
                </a:ln>
                <a:solidFill>
                  <a:prstClr val="black"/>
                </a:solidFill>
                <a:effectLst/>
                <a:uLnTx/>
                <a:uFillTx/>
                <a:latin typeface="Calibri"/>
                <a:ea typeface="+mn-ea"/>
                <a:cs typeface="+mn-cs"/>
              </a:rPr>
              <a:t>§ 13. Rozporządzenia Ministra Spraw Wewnętrznych i Administracji w sprawie wykonywania prac podwodnych w jednostkach organizacyjnych podległych lub nadzorowanych przez ministra właściwego do spraw wewnętrznych</a:t>
            </a:r>
            <a:endParaRPr lang="pl-PL" sz="2400" dirty="0"/>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312</a:t>
            </a:fld>
            <a:endParaRPr lang="pl-PL" dirty="0"/>
          </a:p>
        </p:txBody>
      </p:sp>
    </p:spTree>
    <p:extLst>
      <p:ext uri="{BB962C8B-B14F-4D97-AF65-F5344CB8AC3E}">
        <p14:creationId xmlns:p14="http://schemas.microsoft.com/office/powerpoint/2010/main" val="20400877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0" i="1" u="none" strike="noStrike" kern="1200" cap="none" spc="0" normalizeH="0" baseline="0" noProof="0" dirty="0">
                <a:ln>
                  <a:noFill/>
                </a:ln>
                <a:solidFill>
                  <a:prstClr val="black"/>
                </a:solidFill>
                <a:effectLst/>
                <a:uLnTx/>
                <a:uFillTx/>
                <a:latin typeface="Calibri"/>
                <a:ea typeface="+mn-ea"/>
                <a:cs typeface="+mn-cs"/>
              </a:rPr>
              <a:t>Załącznik nr 10, ust. 59. Zasad organizacji ratownictwa wodno-nurkowego w ksrg. Warszawa, grudzień 2020 r.</a:t>
            </a:r>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313</a:t>
            </a:fld>
            <a:endParaRPr lang="pl-PL" dirty="0"/>
          </a:p>
        </p:txBody>
      </p:sp>
    </p:spTree>
    <p:extLst>
      <p:ext uri="{BB962C8B-B14F-4D97-AF65-F5344CB8AC3E}">
        <p14:creationId xmlns:p14="http://schemas.microsoft.com/office/powerpoint/2010/main" val="1339606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Załącznik nr 10, pkt. 20. „Zasady organizacji ratownictwa wodno-nurkowego w KSRG Warszawa”, grudzień 2020r. </a:t>
            </a:r>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10</a:t>
            </a:fld>
            <a:endParaRPr lang="pl-PL" dirty="0"/>
          </a:p>
        </p:txBody>
      </p:sp>
    </p:spTree>
    <p:extLst>
      <p:ext uri="{BB962C8B-B14F-4D97-AF65-F5344CB8AC3E}">
        <p14:creationId xmlns:p14="http://schemas.microsoft.com/office/powerpoint/2010/main" val="27381045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0" i="1" u="none" strike="noStrike" kern="1200" cap="none" spc="0" normalizeH="0" baseline="0" noProof="0" dirty="0">
                <a:ln>
                  <a:noFill/>
                </a:ln>
                <a:solidFill>
                  <a:prstClr val="white"/>
                </a:solidFill>
                <a:effectLst/>
                <a:uLnTx/>
                <a:uFillTx/>
                <a:latin typeface="Calibri"/>
                <a:ea typeface="+mn-ea"/>
                <a:cs typeface="+mn-cs"/>
              </a:rPr>
              <a:t>Źródło foto: SGRW-N ,,Kraków’’</a:t>
            </a:r>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320</a:t>
            </a:fld>
            <a:endParaRPr lang="pl-PL" dirty="0"/>
          </a:p>
        </p:txBody>
      </p:sp>
    </p:spTree>
    <p:extLst>
      <p:ext uri="{BB962C8B-B14F-4D97-AF65-F5344CB8AC3E}">
        <p14:creationId xmlns:p14="http://schemas.microsoft.com/office/powerpoint/2010/main" val="37670519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0" i="1" u="none" strike="noStrike" kern="1200" cap="none" spc="0" normalizeH="0" baseline="0" noProof="0" dirty="0">
                <a:ln>
                  <a:noFill/>
                </a:ln>
                <a:solidFill>
                  <a:prstClr val="white"/>
                </a:solidFill>
                <a:effectLst/>
                <a:uLnTx/>
                <a:uFillTx/>
                <a:latin typeface="Calibri"/>
                <a:ea typeface="+mn-ea"/>
                <a:cs typeface="+mn-cs"/>
              </a:rPr>
              <a:t>Zdjęcie przedstawia kurs młodszego nurka</a:t>
            </a:r>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321</a:t>
            </a:fld>
            <a:endParaRPr lang="pl-PL" dirty="0"/>
          </a:p>
        </p:txBody>
      </p:sp>
    </p:spTree>
    <p:extLst>
      <p:ext uri="{BB962C8B-B14F-4D97-AF65-F5344CB8AC3E}">
        <p14:creationId xmlns:p14="http://schemas.microsoft.com/office/powerpoint/2010/main" val="27096964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0" i="1" u="none" strike="noStrike" kern="1200" cap="none" spc="0" normalizeH="0" baseline="0" noProof="0" dirty="0">
                <a:ln>
                  <a:noFill/>
                </a:ln>
                <a:solidFill>
                  <a:prstClr val="white"/>
                </a:solidFill>
                <a:effectLst/>
                <a:uLnTx/>
                <a:uFillTx/>
                <a:latin typeface="Calibri"/>
                <a:ea typeface="+mn-ea"/>
                <a:cs typeface="+mn-cs"/>
              </a:rPr>
              <a:t>Zdjęcie przedstawia kurs młodszego nurka</a:t>
            </a:r>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322</a:t>
            </a:fld>
            <a:endParaRPr lang="pl-PL" dirty="0"/>
          </a:p>
        </p:txBody>
      </p:sp>
    </p:spTree>
    <p:extLst>
      <p:ext uri="{BB962C8B-B14F-4D97-AF65-F5344CB8AC3E}">
        <p14:creationId xmlns:p14="http://schemas.microsoft.com/office/powerpoint/2010/main" val="14056276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0" i="1" u="none" strike="noStrike" kern="1200" cap="none" spc="0" normalizeH="0" baseline="0" noProof="0" dirty="0">
                <a:ln>
                  <a:noFill/>
                </a:ln>
                <a:solidFill>
                  <a:prstClr val="white"/>
                </a:solidFill>
                <a:effectLst/>
                <a:uLnTx/>
                <a:uFillTx/>
                <a:latin typeface="Calibri"/>
                <a:ea typeface="+mn-ea"/>
                <a:cs typeface="+mn-cs"/>
              </a:rPr>
              <a:t>Zdjęcie przedstawia kurs młodszego nurka</a:t>
            </a:r>
          </a:p>
          <a:p>
            <a:endParaRPr lang="pl-PL" dirty="0"/>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323</a:t>
            </a:fld>
            <a:endParaRPr lang="pl-PL" dirty="0"/>
          </a:p>
        </p:txBody>
      </p:sp>
    </p:spTree>
    <p:extLst>
      <p:ext uri="{BB962C8B-B14F-4D97-AF65-F5344CB8AC3E}">
        <p14:creationId xmlns:p14="http://schemas.microsoft.com/office/powerpoint/2010/main" val="14876041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800" b="0" i="1" u="none" strike="noStrike" kern="1200" cap="none" spc="0" normalizeH="0" baseline="0" noProof="0" dirty="0">
                <a:ln>
                  <a:noFill/>
                </a:ln>
                <a:solidFill>
                  <a:prstClr val="black"/>
                </a:solidFill>
                <a:effectLst/>
                <a:uLnTx/>
                <a:uFillTx/>
                <a:latin typeface="Calibri"/>
                <a:ea typeface="+mn-ea"/>
                <a:cs typeface="+mn-cs"/>
              </a:rPr>
              <a:t>Załącznik nr 10. Zasad organizacji ratownictwa wodno-nurkowego w </a:t>
            </a:r>
            <a:r>
              <a:rPr kumimoji="0" lang="pl-PL" sz="1800" b="0" i="1" u="none" strike="noStrike" kern="1200" cap="none" spc="0" normalizeH="0" baseline="0" noProof="0" dirty="0">
                <a:ln>
                  <a:noFill/>
                </a:ln>
                <a:solidFill>
                  <a:prstClr val="black"/>
                </a:solidFill>
                <a:effectLst/>
                <a:uLnTx/>
                <a:uFillTx/>
                <a:latin typeface="+mn-lt"/>
                <a:ea typeface="+mn-ea"/>
                <a:cs typeface="+mn-cs"/>
              </a:rPr>
              <a:t>ksrg. Warszawa</a:t>
            </a:r>
            <a:r>
              <a:rPr kumimoji="0" lang="pl-PL" sz="1800" b="0" i="1" u="none" strike="noStrike" kern="1200" cap="none" spc="0" normalizeH="0" baseline="0" noProof="0" dirty="0">
                <a:ln>
                  <a:noFill/>
                </a:ln>
                <a:solidFill>
                  <a:prstClr val="black"/>
                </a:solidFill>
                <a:effectLst/>
                <a:uLnTx/>
                <a:uFillTx/>
                <a:latin typeface="Calibri"/>
                <a:ea typeface="+mn-ea"/>
                <a:cs typeface="+mn-cs"/>
              </a:rPr>
              <a:t>, grudzień 2020 r.</a:t>
            </a:r>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324</a:t>
            </a:fld>
            <a:endParaRPr lang="pl-PL" dirty="0"/>
          </a:p>
        </p:txBody>
      </p:sp>
    </p:spTree>
    <p:extLst>
      <p:ext uri="{BB962C8B-B14F-4D97-AF65-F5344CB8AC3E}">
        <p14:creationId xmlns:p14="http://schemas.microsoft.com/office/powerpoint/2010/main" val="26708789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2400" b="0" i="1" u="none" strike="noStrike" kern="1200" cap="none" spc="0" normalizeH="0" baseline="0" noProof="0" dirty="0">
                <a:ln>
                  <a:noFill/>
                </a:ln>
                <a:solidFill>
                  <a:prstClr val="black"/>
                </a:solidFill>
                <a:effectLst/>
                <a:uLnTx/>
                <a:uFillTx/>
                <a:latin typeface="Calibri"/>
                <a:ea typeface="+mn-ea"/>
                <a:cs typeface="+mn-cs"/>
              </a:rPr>
              <a:t>Załącznik nr 10.</a:t>
            </a:r>
            <a:r>
              <a:rPr kumimoji="0" lang="pl-PL" sz="2400" b="1" i="1" u="none" strike="noStrike" kern="1200" cap="none" spc="0" normalizeH="0" baseline="0" noProof="0" dirty="0">
                <a:ln>
                  <a:noFill/>
                </a:ln>
                <a:solidFill>
                  <a:prstClr val="black"/>
                </a:solidFill>
                <a:effectLst/>
                <a:uLnTx/>
                <a:uFillTx/>
                <a:latin typeface="Calibri"/>
                <a:ea typeface="+mn-ea"/>
                <a:cs typeface="+mn-cs"/>
              </a:rPr>
              <a:t> </a:t>
            </a:r>
            <a:r>
              <a:rPr kumimoji="0" lang="pl-PL" sz="2400" b="0" i="1" u="none" strike="noStrike" kern="1200" cap="none" spc="0" normalizeH="0" baseline="0" noProof="0" dirty="0">
                <a:ln>
                  <a:noFill/>
                </a:ln>
                <a:solidFill>
                  <a:prstClr val="black"/>
                </a:solidFill>
                <a:effectLst/>
                <a:uLnTx/>
                <a:uFillTx/>
                <a:latin typeface="Calibri"/>
                <a:ea typeface="+mn-ea"/>
                <a:cs typeface="+mn-cs"/>
              </a:rPr>
              <a:t>Zasady organizacji ratownictwa wodno-nurkowego w ksrg. Warszawa, grudzień 2020 r. </a:t>
            </a:r>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330</a:t>
            </a:fld>
            <a:endParaRPr lang="pl-PL" dirty="0"/>
          </a:p>
        </p:txBody>
      </p:sp>
    </p:spTree>
    <p:extLst>
      <p:ext uri="{BB962C8B-B14F-4D97-AF65-F5344CB8AC3E}">
        <p14:creationId xmlns:p14="http://schemas.microsoft.com/office/powerpoint/2010/main" val="20020235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0" i="1" u="none" strike="noStrike" kern="1200" cap="none" spc="0" normalizeH="0" baseline="0" noProof="0" dirty="0">
                <a:ln>
                  <a:noFill/>
                </a:ln>
                <a:solidFill>
                  <a:prstClr val="white"/>
                </a:solidFill>
                <a:effectLst/>
                <a:uLnTx/>
                <a:uFillTx/>
                <a:latin typeface="Calibri"/>
                <a:ea typeface="+mn-ea"/>
                <a:cs typeface="+mn-cs"/>
              </a:rPr>
              <a:t>Źródło foto: mł. bryg. Paweł Dyba SGRW-N ,,Małopolska’’</a:t>
            </a:r>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334</a:t>
            </a:fld>
            <a:endParaRPr lang="pl-PL" dirty="0"/>
          </a:p>
        </p:txBody>
      </p:sp>
    </p:spTree>
    <p:extLst>
      <p:ext uri="{BB962C8B-B14F-4D97-AF65-F5344CB8AC3E}">
        <p14:creationId xmlns:p14="http://schemas.microsoft.com/office/powerpoint/2010/main" val="41461563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0" i="1" u="none" strike="noStrike" kern="1200" cap="none" spc="0" normalizeH="0" baseline="0" noProof="0" dirty="0">
                <a:ln>
                  <a:noFill/>
                </a:ln>
                <a:solidFill>
                  <a:prstClr val="white"/>
                </a:solidFill>
                <a:effectLst/>
                <a:uLnTx/>
                <a:uFillTx/>
                <a:latin typeface="Calibri"/>
                <a:ea typeface="+mn-ea"/>
                <a:cs typeface="+mn-cs"/>
              </a:rPr>
              <a:t>Źródło foto: mł. bryg. Paweł Dyba SGRW-N ,,Małopolska’’</a:t>
            </a:r>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335</a:t>
            </a:fld>
            <a:endParaRPr lang="pl-PL" dirty="0"/>
          </a:p>
        </p:txBody>
      </p:sp>
    </p:spTree>
    <p:extLst>
      <p:ext uri="{BB962C8B-B14F-4D97-AF65-F5344CB8AC3E}">
        <p14:creationId xmlns:p14="http://schemas.microsoft.com/office/powerpoint/2010/main" val="19229450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0" i="0" u="none" strike="noStrike" kern="1200" cap="none" spc="0" normalizeH="0" baseline="0" noProof="0" dirty="0">
                <a:ln>
                  <a:noFill/>
                </a:ln>
                <a:solidFill>
                  <a:prstClr val="black"/>
                </a:solidFill>
                <a:effectLst/>
                <a:uLnTx/>
                <a:uFillTx/>
                <a:latin typeface="Calibri"/>
                <a:ea typeface="+mn-ea"/>
                <a:cs typeface="+mn-cs"/>
              </a:rPr>
              <a:t>§19. </a:t>
            </a:r>
            <a:r>
              <a:rPr kumimoji="0" lang="pl-PL" sz="2400" b="0" i="1" u="none" strike="noStrike" kern="1200" cap="none" spc="0" normalizeH="0" baseline="0" noProof="0" dirty="0">
                <a:ln>
                  <a:noFill/>
                </a:ln>
                <a:solidFill>
                  <a:prstClr val="black"/>
                </a:solidFill>
                <a:effectLst/>
                <a:uLnTx/>
                <a:uFillTx/>
                <a:latin typeface="Calibri"/>
                <a:ea typeface="+mn-ea"/>
                <a:cs typeface="+mn-cs"/>
              </a:rPr>
              <a:t>Rozporządzenia Ministra Energii w sprawie bezpieczeństwa i higieny pracy przy urządzeniach energetycznych</a:t>
            </a:r>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336</a:t>
            </a:fld>
            <a:endParaRPr lang="pl-PL" dirty="0"/>
          </a:p>
        </p:txBody>
      </p:sp>
    </p:spTree>
    <p:extLst>
      <p:ext uri="{BB962C8B-B14F-4D97-AF65-F5344CB8AC3E}">
        <p14:creationId xmlns:p14="http://schemas.microsoft.com/office/powerpoint/2010/main" val="25048198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1800" b="0" i="1" u="none" strike="noStrike" kern="1200" cap="none" spc="0" normalizeH="0" baseline="0" noProof="0" dirty="0">
                <a:ln>
                  <a:noFill/>
                </a:ln>
                <a:solidFill>
                  <a:prstClr val="black"/>
                </a:solidFill>
                <a:effectLst/>
                <a:uLnTx/>
                <a:uFillTx/>
                <a:latin typeface="Calibri"/>
                <a:ea typeface="+mn-ea"/>
                <a:cs typeface="+mn-cs"/>
              </a:rPr>
              <a:t>Rozporządzenie Ministra Spraw Wewnętrznych i Administracji w sprawie wykonywania prac podwodnych w jednostkach organizacyjnych podległych lub nadzorowanych przez ministra właściwego do spraw wewnętrznych</a:t>
            </a:r>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339</a:t>
            </a:fld>
            <a:endParaRPr lang="pl-PL" dirty="0"/>
          </a:p>
        </p:txBody>
      </p:sp>
    </p:spTree>
    <p:extLst>
      <p:ext uri="{BB962C8B-B14F-4D97-AF65-F5344CB8AC3E}">
        <p14:creationId xmlns:p14="http://schemas.microsoft.com/office/powerpoint/2010/main" val="2692901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0" i="0" u="none" strike="noStrike" kern="1200" cap="none" spc="0" normalizeH="0" baseline="0" noProof="0" dirty="0">
                <a:ln>
                  <a:noFill/>
                </a:ln>
                <a:solidFill>
                  <a:prstClr val="black"/>
                </a:solidFill>
                <a:effectLst/>
                <a:uLnTx/>
                <a:uFillTx/>
                <a:latin typeface="Calibri"/>
                <a:ea typeface="+mn-ea"/>
                <a:cs typeface="+mn-cs"/>
              </a:rPr>
              <a:t>Rozporządzenie Ministra Infrastruktury w sprawie przepisów żeglugowych na śródlądowych drogach wodnych</a:t>
            </a:r>
          </a:p>
          <a:p>
            <a:endParaRPr lang="pl-PL" dirty="0"/>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11</a:t>
            </a:fld>
            <a:endParaRPr lang="pl-PL" dirty="0"/>
          </a:p>
        </p:txBody>
      </p:sp>
    </p:spTree>
    <p:extLst>
      <p:ext uri="{BB962C8B-B14F-4D97-AF65-F5344CB8AC3E}">
        <p14:creationId xmlns:p14="http://schemas.microsoft.com/office/powerpoint/2010/main" val="24431929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800" b="0" i="1" u="none" strike="noStrike" kern="1200" cap="none" spc="0" normalizeH="0" baseline="0" noProof="0" dirty="0">
                <a:ln>
                  <a:noFill/>
                </a:ln>
                <a:solidFill>
                  <a:prstClr val="black"/>
                </a:solidFill>
                <a:effectLst/>
                <a:uLnTx/>
                <a:uFillTx/>
                <a:latin typeface="Calibri"/>
                <a:ea typeface="+mn-ea"/>
                <a:cs typeface="+mn-cs"/>
              </a:rPr>
              <a:t>Załącznik nr 10. Zasad organizacji ratownictwa wodno-nurkowego w ksrg. Warszawa, grudzień 2020 r. </a:t>
            </a:r>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340</a:t>
            </a:fld>
            <a:endParaRPr lang="pl-PL" dirty="0"/>
          </a:p>
        </p:txBody>
      </p:sp>
    </p:spTree>
    <p:extLst>
      <p:ext uri="{BB962C8B-B14F-4D97-AF65-F5344CB8AC3E}">
        <p14:creationId xmlns:p14="http://schemas.microsoft.com/office/powerpoint/2010/main" val="1717796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0" i="1" u="none" strike="noStrike" kern="1200" cap="none" spc="0" normalizeH="0" baseline="0" noProof="0" dirty="0">
                <a:ln>
                  <a:noFill/>
                </a:ln>
                <a:solidFill>
                  <a:prstClr val="black"/>
                </a:solidFill>
                <a:effectLst/>
                <a:uLnTx/>
                <a:uFillTx/>
                <a:latin typeface="Calibri"/>
                <a:ea typeface="+mn-ea"/>
                <a:cs typeface="+mn-cs"/>
              </a:rPr>
              <a:t>Opracowanie: Gelert i in. 2018, st.14</a:t>
            </a:r>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344</a:t>
            </a:fld>
            <a:endParaRPr lang="pl-PL" dirty="0"/>
          </a:p>
        </p:txBody>
      </p:sp>
    </p:spTree>
    <p:extLst>
      <p:ext uri="{BB962C8B-B14F-4D97-AF65-F5344CB8AC3E}">
        <p14:creationId xmlns:p14="http://schemas.microsoft.com/office/powerpoint/2010/main" val="12966610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0" i="1" u="none" strike="noStrike" kern="1200" cap="none" spc="0" normalizeH="0" baseline="0" noProof="0" dirty="0">
                <a:ln>
                  <a:noFill/>
                </a:ln>
                <a:solidFill>
                  <a:prstClr val="white"/>
                </a:solidFill>
                <a:effectLst/>
                <a:uLnTx/>
                <a:uFillTx/>
                <a:latin typeface="Calibri"/>
                <a:ea typeface="+mn-ea"/>
                <a:cs typeface="+mn-cs"/>
              </a:rPr>
              <a:t>Źródło foto: bryg. Paweł Dyba SGRW-N ,,Małopolska’’</a:t>
            </a:r>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345</a:t>
            </a:fld>
            <a:endParaRPr lang="pl-PL" dirty="0"/>
          </a:p>
        </p:txBody>
      </p:sp>
    </p:spTree>
    <p:extLst>
      <p:ext uri="{BB962C8B-B14F-4D97-AF65-F5344CB8AC3E}">
        <p14:creationId xmlns:p14="http://schemas.microsoft.com/office/powerpoint/2010/main" val="5667220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0" i="1" u="none" strike="noStrike" kern="1200" cap="none" spc="0" normalizeH="0" baseline="0" noProof="0" dirty="0">
                <a:ln>
                  <a:noFill/>
                </a:ln>
                <a:solidFill>
                  <a:prstClr val="white"/>
                </a:solidFill>
                <a:effectLst/>
                <a:uLnTx/>
                <a:uFillTx/>
                <a:latin typeface="Calibri"/>
                <a:ea typeface="+mn-ea"/>
                <a:cs typeface="+mn-cs"/>
              </a:rPr>
              <a:t>Źródło foto: bryg. Paweł Dyba SGRW-N ,,Małopolska’’</a:t>
            </a:r>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346</a:t>
            </a:fld>
            <a:endParaRPr lang="pl-PL" dirty="0"/>
          </a:p>
        </p:txBody>
      </p:sp>
    </p:spTree>
    <p:extLst>
      <p:ext uri="{BB962C8B-B14F-4D97-AF65-F5344CB8AC3E}">
        <p14:creationId xmlns:p14="http://schemas.microsoft.com/office/powerpoint/2010/main" val="29615058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0" i="1" u="none" strike="noStrike" kern="1200" cap="none" spc="0" normalizeH="0" baseline="0" noProof="0" dirty="0">
                <a:ln>
                  <a:noFill/>
                </a:ln>
                <a:solidFill>
                  <a:prstClr val="white"/>
                </a:solidFill>
                <a:effectLst/>
                <a:uLnTx/>
                <a:uFillTx/>
                <a:latin typeface="Calibri"/>
                <a:ea typeface="+mn-ea"/>
                <a:cs typeface="+mn-cs"/>
              </a:rPr>
              <a:t>Źródło foto: mł. bryg. Paweł Dyba SGRW-N ,,Małopolska’’</a:t>
            </a:r>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348</a:t>
            </a:fld>
            <a:endParaRPr lang="pl-PL" dirty="0"/>
          </a:p>
        </p:txBody>
      </p:sp>
    </p:spTree>
    <p:extLst>
      <p:ext uri="{BB962C8B-B14F-4D97-AF65-F5344CB8AC3E}">
        <p14:creationId xmlns:p14="http://schemas.microsoft.com/office/powerpoint/2010/main" val="24719644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0" i="1" u="none" strike="noStrike" kern="1200" cap="none" spc="0" normalizeH="0" baseline="0" noProof="0" dirty="0">
                <a:ln>
                  <a:noFill/>
                </a:ln>
                <a:solidFill>
                  <a:prstClr val="black"/>
                </a:solidFill>
                <a:effectLst/>
                <a:uLnTx/>
                <a:uFillTx/>
                <a:latin typeface="Calibri"/>
                <a:ea typeface="+mn-ea"/>
                <a:cs typeface="+mn-cs"/>
              </a:rPr>
              <a:t>Źródło: Ociepa-Kubicka, 2012, s. 170</a:t>
            </a:r>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352</a:t>
            </a:fld>
            <a:endParaRPr lang="pl-PL" dirty="0"/>
          </a:p>
        </p:txBody>
      </p:sp>
    </p:spTree>
    <p:extLst>
      <p:ext uri="{BB962C8B-B14F-4D97-AF65-F5344CB8AC3E}">
        <p14:creationId xmlns:p14="http://schemas.microsoft.com/office/powerpoint/2010/main" val="38181578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0" i="1" u="none" strike="noStrike" kern="1200" cap="none" spc="0" normalizeH="0" baseline="0" noProof="0" dirty="0">
                <a:ln>
                  <a:noFill/>
                </a:ln>
                <a:solidFill>
                  <a:prstClr val="white"/>
                </a:solidFill>
                <a:effectLst/>
                <a:uLnTx/>
                <a:uFillTx/>
                <a:latin typeface="Calibri"/>
                <a:ea typeface="+mn-ea"/>
                <a:cs typeface="+mn-cs"/>
              </a:rPr>
              <a:t>Źródło foto: kpt. Tomasz Śpiewak SRGW-N „Przemyśl”</a:t>
            </a:r>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359</a:t>
            </a:fld>
            <a:endParaRPr lang="pl-PL" dirty="0"/>
          </a:p>
        </p:txBody>
      </p:sp>
    </p:spTree>
    <p:extLst>
      <p:ext uri="{BB962C8B-B14F-4D97-AF65-F5344CB8AC3E}">
        <p14:creationId xmlns:p14="http://schemas.microsoft.com/office/powerpoint/2010/main" val="3115716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0" i="1" u="none" strike="noStrike" kern="1200" cap="none" spc="0" normalizeH="0" baseline="0" noProof="0" dirty="0">
                <a:ln>
                  <a:noFill/>
                </a:ln>
                <a:solidFill>
                  <a:prstClr val="white"/>
                </a:solidFill>
                <a:effectLst/>
                <a:uLnTx/>
                <a:uFillTx/>
                <a:latin typeface="Calibri"/>
                <a:ea typeface="+mn-ea"/>
                <a:cs typeface="+mn-cs"/>
              </a:rPr>
              <a:t>Źródło foto: kpt. Tomasz Śpiewak SRGW-N „Przemyśl”</a:t>
            </a:r>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360</a:t>
            </a:fld>
            <a:endParaRPr lang="pl-PL" dirty="0"/>
          </a:p>
        </p:txBody>
      </p:sp>
    </p:spTree>
    <p:extLst>
      <p:ext uri="{BB962C8B-B14F-4D97-AF65-F5344CB8AC3E}">
        <p14:creationId xmlns:p14="http://schemas.microsoft.com/office/powerpoint/2010/main" val="1428699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0" i="1" u="none" strike="noStrike" kern="1200" cap="none" spc="0" normalizeH="0" baseline="0" noProof="0" dirty="0">
                <a:ln>
                  <a:noFill/>
                </a:ln>
                <a:solidFill>
                  <a:prstClr val="black"/>
                </a:solidFill>
                <a:effectLst/>
                <a:uLnTx/>
                <a:uFillTx/>
                <a:latin typeface="Calibri"/>
                <a:ea typeface="+mn-ea"/>
                <a:cs typeface="+mn-cs"/>
              </a:rPr>
              <a:t>Źródło foto: SGS - Kraków</a:t>
            </a:r>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20</a:t>
            </a:fld>
            <a:endParaRPr lang="pl-PL" dirty="0"/>
          </a:p>
        </p:txBody>
      </p:sp>
    </p:spTree>
    <p:extLst>
      <p:ext uri="{BB962C8B-B14F-4D97-AF65-F5344CB8AC3E}">
        <p14:creationId xmlns:p14="http://schemas.microsoft.com/office/powerpoint/2010/main" val="2645276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Źródło foto: Kpt. Michał Olszewski</a:t>
            </a:r>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25</a:t>
            </a:fld>
            <a:endParaRPr lang="pl-PL" dirty="0"/>
          </a:p>
        </p:txBody>
      </p:sp>
    </p:spTree>
    <p:extLst>
      <p:ext uri="{BB962C8B-B14F-4D97-AF65-F5344CB8AC3E}">
        <p14:creationId xmlns:p14="http://schemas.microsoft.com/office/powerpoint/2010/main" val="2838392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000" b="0" i="0" u="none" strike="noStrike" kern="1200" cap="none" spc="0" normalizeH="0" baseline="0" noProof="0" dirty="0">
                <a:ln>
                  <a:noFill/>
                </a:ln>
                <a:solidFill>
                  <a:prstClr val="black"/>
                </a:solidFill>
                <a:effectLst/>
                <a:uLnTx/>
                <a:uFillTx/>
                <a:latin typeface="Calibri"/>
                <a:ea typeface="+mn-ea"/>
                <a:cs typeface="+mn-cs"/>
              </a:rPr>
              <a:t>Źródło foto: SGS - Kraków </a:t>
            </a:r>
          </a:p>
          <a:p>
            <a:endParaRPr lang="pl-PL" dirty="0"/>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26</a:t>
            </a:fld>
            <a:endParaRPr lang="pl-PL" dirty="0"/>
          </a:p>
        </p:txBody>
      </p:sp>
    </p:spTree>
    <p:extLst>
      <p:ext uri="{BB962C8B-B14F-4D97-AF65-F5344CB8AC3E}">
        <p14:creationId xmlns:p14="http://schemas.microsoft.com/office/powerpoint/2010/main" val="1876798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0" i="1" u="none" strike="noStrike" kern="1200" cap="none" spc="0" normalizeH="0" baseline="0" noProof="0" dirty="0">
                <a:ln>
                  <a:noFill/>
                </a:ln>
                <a:solidFill>
                  <a:prstClr val="white"/>
                </a:solidFill>
                <a:effectLst/>
                <a:uLnTx/>
                <a:uFillTx/>
                <a:latin typeface="Calibri"/>
                <a:ea typeface="+mn-ea"/>
                <a:cs typeface="+mn-cs"/>
              </a:rPr>
              <a:t>Źródło: SGS Poznań</a:t>
            </a:r>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27</a:t>
            </a:fld>
            <a:endParaRPr lang="pl-PL" dirty="0"/>
          </a:p>
        </p:txBody>
      </p:sp>
    </p:spTree>
    <p:extLst>
      <p:ext uri="{BB962C8B-B14F-4D97-AF65-F5344CB8AC3E}">
        <p14:creationId xmlns:p14="http://schemas.microsoft.com/office/powerpoint/2010/main" val="1690279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0" i="0" u="none" strike="noStrike" kern="1200" cap="none" spc="0" normalizeH="0" baseline="0" noProof="0" dirty="0">
                <a:ln>
                  <a:noFill/>
                </a:ln>
                <a:solidFill>
                  <a:prstClr val="black"/>
                </a:solidFill>
                <a:effectLst/>
                <a:uLnTx/>
                <a:uFillTx/>
                <a:latin typeface="Calibri"/>
                <a:ea typeface="+mn-ea"/>
                <a:cs typeface="+mn-cs"/>
              </a:rPr>
              <a:t>Źródło: SGS Kraków</a:t>
            </a:r>
          </a:p>
        </p:txBody>
      </p:sp>
      <p:sp>
        <p:nvSpPr>
          <p:cNvPr id="4" name="Symbol zastępczy numeru slajdu 3"/>
          <p:cNvSpPr>
            <a:spLocks noGrp="1"/>
          </p:cNvSpPr>
          <p:nvPr>
            <p:ph type="sldNum" sz="quarter" idx="5"/>
          </p:nvPr>
        </p:nvSpPr>
        <p:spPr/>
        <p:txBody>
          <a:bodyPr/>
          <a:lstStyle/>
          <a:p>
            <a:fld id="{AB8AE7CB-7DDA-4C3B-8724-856D03C91622}" type="slidenum">
              <a:rPr lang="pl-PL" smtClean="0"/>
              <a:pPr/>
              <a:t>28</a:t>
            </a:fld>
            <a:endParaRPr lang="pl-PL" dirty="0"/>
          </a:p>
        </p:txBody>
      </p:sp>
    </p:spTree>
    <p:extLst>
      <p:ext uri="{BB962C8B-B14F-4D97-AF65-F5344CB8AC3E}">
        <p14:creationId xmlns:p14="http://schemas.microsoft.com/office/powerpoint/2010/main" val="3847263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 wzorca tytułu</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p>
            <a:fld id="{9666D4AA-0EB0-4A6F-A3CF-00055037EC9E}" type="datetime1">
              <a:rPr lang="pl-PL" smtClean="0"/>
              <a:pPr/>
              <a:t>26.02.2025</a:t>
            </a:fld>
            <a:endParaRPr lang="pl-PL" dirty="0"/>
          </a:p>
        </p:txBody>
      </p:sp>
      <p:sp>
        <p:nvSpPr>
          <p:cNvPr id="5" name="Symbol zastępczy stopki 4"/>
          <p:cNvSpPr>
            <a:spLocks noGrp="1"/>
          </p:cNvSpPr>
          <p:nvPr>
            <p:ph type="ftr" sz="quarter" idx="11"/>
          </p:nvPr>
        </p:nvSpPr>
        <p:spPr/>
        <p:txBody>
          <a:bodyPr/>
          <a:lstStyle/>
          <a:p>
            <a:endParaRPr lang="pl-PL" dirty="0"/>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a:t>
            </a:fld>
            <a:endParaRPr lang="pl-PL"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 wzorca tytułu</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E320D-5790-4CB6-B91C-34586F6FDC94}" type="datetime1">
              <a:rPr lang="pl-PL" smtClean="0"/>
              <a:pPr/>
              <a:t>26.02.2025</a:t>
            </a:fld>
            <a:endParaRPr lang="pl-PL" dirty="0"/>
          </a:p>
        </p:txBody>
      </p:sp>
      <p:sp>
        <p:nvSpPr>
          <p:cNvPr id="5" name="Symbol zastępczy stopki 4"/>
          <p:cNvSpPr>
            <a:spLocks noGrp="1"/>
          </p:cNvSpPr>
          <p:nvPr>
            <p:ph type="ftr" sz="quarter" idx="11"/>
          </p:nvPr>
        </p:nvSpPr>
        <p:spPr/>
        <p:txBody>
          <a:bodyPr/>
          <a:lstStyle/>
          <a:p>
            <a:endParaRPr lang="pl-PL" dirty="0"/>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a:t>
            </a:fld>
            <a:endParaRPr lang="pl-PL"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 wzorca tytułu</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0E13A9CD-4753-47E8-82F7-291BB3FF9D40}" type="datetime1">
              <a:rPr lang="pl-PL" smtClean="0"/>
              <a:pPr/>
              <a:t>26.02.2025</a:t>
            </a:fld>
            <a:endParaRPr lang="pl-PL" dirty="0"/>
          </a:p>
        </p:txBody>
      </p:sp>
      <p:sp>
        <p:nvSpPr>
          <p:cNvPr id="5" name="Symbol zastępczy stopki 4"/>
          <p:cNvSpPr>
            <a:spLocks noGrp="1"/>
          </p:cNvSpPr>
          <p:nvPr>
            <p:ph type="ftr" sz="quarter" idx="11"/>
          </p:nvPr>
        </p:nvSpPr>
        <p:spPr/>
        <p:txBody>
          <a:bodyPr/>
          <a:lstStyle/>
          <a:p>
            <a:endParaRPr lang="pl-PL" dirty="0"/>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a:t>
            </a:fld>
            <a:endParaRPr lang="pl-PL"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 wzorca tytułu</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8597F216-5F18-4138-A2D8-4CF3666D0F95}" type="datetime1">
              <a:rPr lang="pl-PL" smtClean="0"/>
              <a:pPr/>
              <a:t>26.02.2025</a:t>
            </a:fld>
            <a:endParaRPr lang="pl-PL" dirty="0"/>
          </a:p>
        </p:txBody>
      </p:sp>
      <p:sp>
        <p:nvSpPr>
          <p:cNvPr id="5" name="Symbol zastępczy stopki 4"/>
          <p:cNvSpPr>
            <a:spLocks noGrp="1"/>
          </p:cNvSpPr>
          <p:nvPr>
            <p:ph type="ftr" sz="quarter" idx="11"/>
          </p:nvPr>
        </p:nvSpPr>
        <p:spPr/>
        <p:txBody>
          <a:bodyPr/>
          <a:lstStyle/>
          <a:p>
            <a:endParaRPr lang="pl-PL" dirty="0"/>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a:t>
            </a:fld>
            <a:endParaRPr lang="pl-PL"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 wzorca tytułu</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40F6614F-EE52-468A-A768-52D118C0525E}" type="datetime1">
              <a:rPr lang="pl-PL" smtClean="0"/>
              <a:pPr/>
              <a:t>26.02.2025</a:t>
            </a:fld>
            <a:endParaRPr lang="pl-PL" dirty="0"/>
          </a:p>
        </p:txBody>
      </p:sp>
      <p:sp>
        <p:nvSpPr>
          <p:cNvPr id="5" name="Symbol zastępczy stopki 4"/>
          <p:cNvSpPr>
            <a:spLocks noGrp="1"/>
          </p:cNvSpPr>
          <p:nvPr>
            <p:ph type="ftr" sz="quarter" idx="11"/>
          </p:nvPr>
        </p:nvSpPr>
        <p:spPr/>
        <p:txBody>
          <a:bodyPr/>
          <a:lstStyle/>
          <a:p>
            <a:endParaRPr lang="pl-PL" dirty="0"/>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a:t>
            </a:fld>
            <a:endParaRPr lang="pl-PL"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 wzorca tytułu</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DF88F241-29B6-4712-96F5-D4A443D45BC3}" type="datetime1">
              <a:rPr lang="pl-PL" smtClean="0"/>
              <a:pPr/>
              <a:t>26.02.2025</a:t>
            </a:fld>
            <a:endParaRPr lang="pl-PL" dirty="0"/>
          </a:p>
        </p:txBody>
      </p:sp>
      <p:sp>
        <p:nvSpPr>
          <p:cNvPr id="6" name="Symbol zastępczy stopki 5"/>
          <p:cNvSpPr>
            <a:spLocks noGrp="1"/>
          </p:cNvSpPr>
          <p:nvPr>
            <p:ph type="ftr" sz="quarter" idx="11"/>
          </p:nvPr>
        </p:nvSpPr>
        <p:spPr/>
        <p:txBody>
          <a:bodyPr/>
          <a:lstStyle/>
          <a:p>
            <a:endParaRPr lang="pl-PL" dirty="0"/>
          </a:p>
        </p:txBody>
      </p:sp>
      <p:sp>
        <p:nvSpPr>
          <p:cNvPr id="7" name="Symbol zastępczy numeru slajdu 6"/>
          <p:cNvSpPr>
            <a:spLocks noGrp="1"/>
          </p:cNvSpPr>
          <p:nvPr>
            <p:ph type="sldNum" sz="quarter" idx="12"/>
          </p:nvPr>
        </p:nvSpPr>
        <p:spPr/>
        <p:txBody>
          <a:bodyPr/>
          <a:lstStyle/>
          <a:p>
            <a:fld id="{589B7C76-EFF2-4CD8-A475-4750F11B4BC6}" type="slidenum">
              <a:rPr lang="pl-PL" smtClean="0"/>
              <a:pPr/>
              <a:t>‹#›</a:t>
            </a:fld>
            <a:endParaRPr lang="pl-PL"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 wzorca tytułu</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01096DEB-C425-45D6-9190-8692F9632081}" type="datetime1">
              <a:rPr lang="pl-PL" smtClean="0"/>
              <a:pPr/>
              <a:t>26.02.2025</a:t>
            </a:fld>
            <a:endParaRPr lang="pl-PL" dirty="0"/>
          </a:p>
        </p:txBody>
      </p:sp>
      <p:sp>
        <p:nvSpPr>
          <p:cNvPr id="8" name="Symbol zastępczy stopki 7"/>
          <p:cNvSpPr>
            <a:spLocks noGrp="1"/>
          </p:cNvSpPr>
          <p:nvPr>
            <p:ph type="ftr" sz="quarter" idx="11"/>
          </p:nvPr>
        </p:nvSpPr>
        <p:spPr/>
        <p:txBody>
          <a:bodyPr/>
          <a:lstStyle/>
          <a:p>
            <a:endParaRPr lang="pl-PL" dirty="0"/>
          </a:p>
        </p:txBody>
      </p:sp>
      <p:sp>
        <p:nvSpPr>
          <p:cNvPr id="9" name="Symbol zastępczy numeru slajdu 8"/>
          <p:cNvSpPr>
            <a:spLocks noGrp="1"/>
          </p:cNvSpPr>
          <p:nvPr>
            <p:ph type="sldNum" sz="quarter" idx="12"/>
          </p:nvPr>
        </p:nvSpPr>
        <p:spPr/>
        <p:txBody>
          <a:bodyPr/>
          <a:lstStyle/>
          <a:p>
            <a:fld id="{589B7C76-EFF2-4CD8-A475-4750F11B4BC6}" type="slidenum">
              <a:rPr lang="pl-PL" smtClean="0"/>
              <a:pPr/>
              <a:t>‹#›</a:t>
            </a:fld>
            <a:endParaRPr lang="pl-PL"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 wzorca tytułu</a:t>
            </a:r>
          </a:p>
        </p:txBody>
      </p:sp>
      <p:sp>
        <p:nvSpPr>
          <p:cNvPr id="3" name="Symbol zastępczy daty 2"/>
          <p:cNvSpPr>
            <a:spLocks noGrp="1"/>
          </p:cNvSpPr>
          <p:nvPr>
            <p:ph type="dt" sz="half" idx="10"/>
          </p:nvPr>
        </p:nvSpPr>
        <p:spPr/>
        <p:txBody>
          <a:bodyPr/>
          <a:lstStyle/>
          <a:p>
            <a:fld id="{0E991884-A93C-4266-B2AA-6AAF5522D75C}" type="datetime1">
              <a:rPr lang="pl-PL" smtClean="0"/>
              <a:pPr/>
              <a:t>26.02.2025</a:t>
            </a:fld>
            <a:endParaRPr lang="pl-PL" dirty="0"/>
          </a:p>
        </p:txBody>
      </p:sp>
      <p:sp>
        <p:nvSpPr>
          <p:cNvPr id="4" name="Symbol zastępczy stopki 3"/>
          <p:cNvSpPr>
            <a:spLocks noGrp="1"/>
          </p:cNvSpPr>
          <p:nvPr>
            <p:ph type="ftr" sz="quarter" idx="11"/>
          </p:nvPr>
        </p:nvSpPr>
        <p:spPr/>
        <p:txBody>
          <a:bodyPr/>
          <a:lstStyle/>
          <a:p>
            <a:endParaRPr lang="pl-PL" dirty="0"/>
          </a:p>
        </p:txBody>
      </p:sp>
      <p:sp>
        <p:nvSpPr>
          <p:cNvPr id="5" name="Symbol zastępczy numeru slajdu 4"/>
          <p:cNvSpPr>
            <a:spLocks noGrp="1"/>
          </p:cNvSpPr>
          <p:nvPr>
            <p:ph type="sldNum" sz="quarter" idx="12"/>
          </p:nvPr>
        </p:nvSpPr>
        <p:spPr/>
        <p:txBody>
          <a:bodyPr/>
          <a:lstStyle/>
          <a:p>
            <a:fld id="{589B7C76-EFF2-4CD8-A475-4750F11B4BC6}" type="slidenum">
              <a:rPr lang="pl-PL" smtClean="0"/>
              <a:pPr/>
              <a:t>‹#›</a:t>
            </a:fld>
            <a:endParaRPr lang="pl-PL"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A93B4FE8-1E52-46CB-A309-1F2C6183617F}" type="datetime1">
              <a:rPr lang="pl-PL" smtClean="0"/>
              <a:pPr/>
              <a:t>26.02.2025</a:t>
            </a:fld>
            <a:endParaRPr lang="pl-PL" dirty="0"/>
          </a:p>
        </p:txBody>
      </p:sp>
      <p:sp>
        <p:nvSpPr>
          <p:cNvPr id="3" name="Symbol zastępczy stopki 2"/>
          <p:cNvSpPr>
            <a:spLocks noGrp="1"/>
          </p:cNvSpPr>
          <p:nvPr>
            <p:ph type="ftr" sz="quarter" idx="11"/>
          </p:nvPr>
        </p:nvSpPr>
        <p:spPr/>
        <p:txBody>
          <a:bodyPr/>
          <a:lstStyle/>
          <a:p>
            <a:endParaRPr lang="pl-PL"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a:t>
            </a:fld>
            <a:endParaRPr lang="pl-PL"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 wzorca tytułu</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A55D2ACC-875E-4CB5-8012-66D3A756D712}" type="datetime1">
              <a:rPr lang="pl-PL" smtClean="0"/>
              <a:pPr/>
              <a:t>26.02.2025</a:t>
            </a:fld>
            <a:endParaRPr lang="pl-PL" dirty="0"/>
          </a:p>
        </p:txBody>
      </p:sp>
      <p:sp>
        <p:nvSpPr>
          <p:cNvPr id="6" name="Symbol zastępczy stopki 5"/>
          <p:cNvSpPr>
            <a:spLocks noGrp="1"/>
          </p:cNvSpPr>
          <p:nvPr>
            <p:ph type="ftr" sz="quarter" idx="11"/>
          </p:nvPr>
        </p:nvSpPr>
        <p:spPr/>
        <p:txBody>
          <a:bodyPr/>
          <a:lstStyle/>
          <a:p>
            <a:endParaRPr lang="pl-PL" dirty="0"/>
          </a:p>
        </p:txBody>
      </p:sp>
      <p:sp>
        <p:nvSpPr>
          <p:cNvPr id="7" name="Symbol zastępczy numeru slajdu 6"/>
          <p:cNvSpPr>
            <a:spLocks noGrp="1"/>
          </p:cNvSpPr>
          <p:nvPr>
            <p:ph type="sldNum" sz="quarter" idx="12"/>
          </p:nvPr>
        </p:nvSpPr>
        <p:spPr/>
        <p:txBody>
          <a:bodyPr/>
          <a:lstStyle/>
          <a:p>
            <a:fld id="{589B7C76-EFF2-4CD8-A475-4750F11B4BC6}" type="slidenum">
              <a:rPr lang="pl-PL" smtClean="0"/>
              <a:pPr/>
              <a:t>‹#›</a:t>
            </a:fld>
            <a:endParaRPr lang="pl-PL"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 wzorca tytułu</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dirty="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E36E3806-FEDC-441E-ABFB-D24DBA6C8D58}" type="datetime1">
              <a:rPr lang="pl-PL" smtClean="0"/>
              <a:pPr/>
              <a:t>26.02.2025</a:t>
            </a:fld>
            <a:endParaRPr lang="pl-PL" dirty="0"/>
          </a:p>
        </p:txBody>
      </p:sp>
      <p:sp>
        <p:nvSpPr>
          <p:cNvPr id="6" name="Symbol zastępczy stopki 5"/>
          <p:cNvSpPr>
            <a:spLocks noGrp="1"/>
          </p:cNvSpPr>
          <p:nvPr>
            <p:ph type="ftr" sz="quarter" idx="11"/>
          </p:nvPr>
        </p:nvSpPr>
        <p:spPr/>
        <p:txBody>
          <a:bodyPr/>
          <a:lstStyle/>
          <a:p>
            <a:endParaRPr lang="pl-PL" dirty="0"/>
          </a:p>
        </p:txBody>
      </p:sp>
      <p:sp>
        <p:nvSpPr>
          <p:cNvPr id="7" name="Symbol zastępczy numeru slajdu 6"/>
          <p:cNvSpPr>
            <a:spLocks noGrp="1"/>
          </p:cNvSpPr>
          <p:nvPr>
            <p:ph type="sldNum" sz="quarter" idx="12"/>
          </p:nvPr>
        </p:nvSpPr>
        <p:spPr/>
        <p:txBody>
          <a:bodyPr/>
          <a:lstStyle/>
          <a:p>
            <a:fld id="{589B7C76-EFF2-4CD8-A475-4750F11B4BC6}" type="slidenum">
              <a:rPr lang="pl-PL" smtClean="0"/>
              <a:pPr/>
              <a:t>‹#›</a:t>
            </a:fld>
            <a:endParaRPr lang="pl-PL"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a:t>Kliknij, aby edytować styl wzorca tytułu</a:t>
            </a:r>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D682BC-6342-45B0-B80C-16D2F1843E0D}" type="datetime1">
              <a:rPr lang="pl-PL" smtClean="0"/>
              <a:pPr/>
              <a:t>26.02.2025</a:t>
            </a:fld>
            <a:endParaRPr lang="pl-PL" dirty="0"/>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dirty="0"/>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9B7C76-EFF2-4CD8-A475-4750F11B4BC6}" type="slidenum">
              <a:rPr lang="pl-PL" smtClean="0"/>
              <a:pPr/>
              <a:t>‹#›</a:t>
            </a:fld>
            <a:endParaRPr lang="pl-PL"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 Id="rId5" Type="http://schemas.openxmlformats.org/officeDocument/2006/relationships/image" Target="../media/image118.jpeg"/><Relationship Id="rId4" Type="http://schemas.openxmlformats.org/officeDocument/2006/relationships/image" Target="../media/image1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19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 Id="rId5" Type="http://schemas.openxmlformats.org/officeDocument/2006/relationships/image" Target="../media/image128.jpeg"/><Relationship Id="rId4" Type="http://schemas.openxmlformats.org/officeDocument/2006/relationships/image" Target="../media/image127.jpeg"/></Relationships>
</file>

<file path=ppt/slides/_rels/slide19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 Id="rId5" Type="http://schemas.openxmlformats.org/officeDocument/2006/relationships/image" Target="../media/image132.jpeg"/><Relationship Id="rId4" Type="http://schemas.openxmlformats.org/officeDocument/2006/relationships/image" Target="../media/image131.jpeg"/></Relationships>
</file>

<file path=ppt/slides/_rels/slide19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 Id="rId4" Type="http://schemas.openxmlformats.org/officeDocument/2006/relationships/image" Target="../media/image135.jpeg"/></Relationships>
</file>

<file path=ppt/slides/_rels/slide19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2.xml"/><Relationship Id="rId5" Type="http://schemas.openxmlformats.org/officeDocument/2006/relationships/image" Target="../media/image139.jpeg"/><Relationship Id="rId4" Type="http://schemas.openxmlformats.org/officeDocument/2006/relationships/image" Target="../media/image138.jpe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9.jpe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image" Target="../media/image152.jpeg"/><Relationship Id="rId4" Type="http://schemas.openxmlformats.org/officeDocument/2006/relationships/image" Target="../media/image151.jpeg"/></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27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27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69.jpeg"/></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8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3" Type="http://schemas.openxmlformats.org/officeDocument/2006/relationships/image" Target="../media/image176.emf"/><Relationship Id="rId2" Type="http://schemas.openxmlformats.org/officeDocument/2006/relationships/package" Target="../embeddings/Microsoft_PowerPoint_Slide.sldx"/><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3" Type="http://schemas.openxmlformats.org/officeDocument/2006/relationships/package" Target="../embeddings/Microsoft_PowerPoint_Slide1.sldx"/><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78.emf"/></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85.jpeg"/><Relationship Id="rId5" Type="http://schemas.openxmlformats.org/officeDocument/2006/relationships/image" Target="../media/image184.jpeg"/><Relationship Id="rId4" Type="http://schemas.openxmlformats.org/officeDocument/2006/relationships/image" Target="../media/image183.jpeg"/></Relationships>
</file>

<file path=ppt/slides/_rels/slide321.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91.jpeg"/><Relationship Id="rId5" Type="http://schemas.openxmlformats.org/officeDocument/2006/relationships/image" Target="../media/image190.png"/><Relationship Id="rId4" Type="http://schemas.openxmlformats.org/officeDocument/2006/relationships/image" Target="../media/image189.png"/></Relationships>
</file>

<file path=ppt/slides/_rels/slide324.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93.png"/></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96.jpeg"/></Relationships>
</file>

<file path=ppt/slides/_rels/slide335.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98.jpeg"/></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01.png"/></Relationships>
</file>

<file path=ppt/slides/_rels/slide346.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03.png"/></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05.png"/></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7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7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79512" y="620688"/>
            <a:ext cx="8708504" cy="5760640"/>
          </a:xfrm>
        </p:spPr>
        <p:txBody>
          <a:bodyPr>
            <a:normAutofit fontScale="90000"/>
          </a:bodyPr>
          <a:lstStyle/>
          <a:p>
            <a:br>
              <a:rPr lang="pl-PL" b="1" dirty="0"/>
            </a:br>
            <a:r>
              <a:rPr lang="pl-PL" sz="6000" b="1" dirty="0">
                <a:solidFill>
                  <a:prstClr val="black"/>
                </a:solidFill>
                <a:latin typeface="+mn-lt"/>
              </a:rPr>
              <a:t>Szkolenie specjalistyczne </a:t>
            </a:r>
            <a:br>
              <a:rPr lang="pl-PL" sz="6000" b="1" dirty="0">
                <a:solidFill>
                  <a:prstClr val="black"/>
                </a:solidFill>
                <a:latin typeface="+mn-lt"/>
              </a:rPr>
            </a:br>
            <a:r>
              <a:rPr lang="pl-PL" sz="6000" b="1" dirty="0">
                <a:solidFill>
                  <a:prstClr val="black"/>
                </a:solidFill>
                <a:latin typeface="+mn-lt"/>
              </a:rPr>
              <a:t>w zakresie młodszego nurka</a:t>
            </a:r>
            <a:br>
              <a:rPr lang="pl-PL" sz="6000" b="1" dirty="0">
                <a:solidFill>
                  <a:prstClr val="black"/>
                </a:solidFill>
                <a:latin typeface="+mn-lt"/>
              </a:rPr>
            </a:br>
            <a:br>
              <a:rPr lang="pl-PL" b="1" dirty="0"/>
            </a:br>
            <a:r>
              <a:rPr lang="pl-PL" sz="3100" dirty="0">
                <a:latin typeface="+mn-lt"/>
              </a:rPr>
              <a:t>Temat: Technologia wykonywania prac podwodnych – 4T, 26P</a:t>
            </a:r>
            <a:br>
              <a:rPr lang="pl-PL" dirty="0"/>
            </a:br>
            <a:br>
              <a:rPr lang="pl-PL" dirty="0"/>
            </a:br>
            <a:endParaRPr lang="pl-PL"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br>
              <a:rPr lang="pl-PL" sz="2900" dirty="0"/>
            </a:br>
            <a:r>
              <a:rPr lang="pl-PL" sz="3300" b="1" dirty="0">
                <a:latin typeface="Calibri" panose="020F0502020204030204" pitchFamily="34" charset="0"/>
                <a:ea typeface="Calibri" panose="020F0502020204030204" pitchFamily="34" charset="0"/>
                <a:cs typeface="Calibri" panose="020F0502020204030204" pitchFamily="34" charset="0"/>
              </a:rPr>
              <a:t>Zabezpieczenie miejsca prac podwodnych </a:t>
            </a:r>
            <a:br>
              <a:rPr lang="pl-PL" dirty="0"/>
            </a:br>
            <a:endParaRPr lang="pl-PL" dirty="0"/>
          </a:p>
        </p:txBody>
      </p:sp>
      <p:sp>
        <p:nvSpPr>
          <p:cNvPr id="3" name="Symbol zastępczy zawartości 2"/>
          <p:cNvSpPr>
            <a:spLocks noGrp="1"/>
          </p:cNvSpPr>
          <p:nvPr>
            <p:ph idx="1"/>
          </p:nvPr>
        </p:nvSpPr>
        <p:spPr>
          <a:xfrm>
            <a:off x="179512" y="1600201"/>
            <a:ext cx="8507288" cy="3268960"/>
          </a:xfrm>
        </p:spPr>
        <p:txBody>
          <a:bodyPr>
            <a:normAutofit/>
          </a:bodyPr>
          <a:lstStyle/>
          <a:p>
            <a:pPr algn="just">
              <a:buNone/>
            </a:pPr>
            <a:r>
              <a:rPr lang="pl-PL" sz="2600" dirty="0"/>
              <a:t>     </a:t>
            </a:r>
          </a:p>
          <a:p>
            <a:pPr algn="just">
              <a:buNone/>
            </a:pPr>
            <a:r>
              <a:rPr lang="pl-PL" sz="2400" dirty="0"/>
              <a:t>   </a:t>
            </a:r>
            <a:r>
              <a:rPr lang="pl-PL" sz="2400" dirty="0">
                <a:latin typeface="Calibri" panose="020F0502020204030204" pitchFamily="34" charset="0"/>
                <a:ea typeface="Calibri" panose="020F0502020204030204" pitchFamily="34" charset="0"/>
                <a:cs typeface="Calibri" panose="020F0502020204030204" pitchFamily="34" charset="0"/>
              </a:rPr>
              <a:t>,,Przy prowadzeniu prac podwodnych na szlakach wodnych DDR SGRW-N/NKPP dokonuje oznakowania miejsca ich wykonywania oraz powiadamia za pośrednictwem właściwego terytorialnie stanowiska kierowania Urząd Żeglugi Śródlądowej lub Morskiej.’’</a:t>
            </a:r>
            <a:endParaRPr lang="pl-PL" dirty="0"/>
          </a:p>
          <a:p>
            <a:pPr>
              <a:buNone/>
            </a:pPr>
            <a:endParaRPr lang="pl-PL" dirty="0"/>
          </a:p>
        </p:txBody>
      </p:sp>
      <p:sp>
        <p:nvSpPr>
          <p:cNvPr id="5" name="Symbol zastępczy numeru slajdu 4"/>
          <p:cNvSpPr>
            <a:spLocks noGrp="1"/>
          </p:cNvSpPr>
          <p:nvPr>
            <p:ph type="sldNum" sz="quarter" idx="12"/>
          </p:nvPr>
        </p:nvSpPr>
        <p:spPr/>
        <p:txBody>
          <a:bodyPr/>
          <a:lstStyle/>
          <a:p>
            <a:fld id="{589B7C76-EFF2-4CD8-A475-4750F11B4BC6}" type="slidenum">
              <a:rPr lang="pl-PL" smtClean="0"/>
              <a:pPr/>
              <a:t>10</a:t>
            </a:fld>
            <a:endParaRPr lang="pl-PL"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39552" y="1600200"/>
            <a:ext cx="8147248" cy="4997152"/>
          </a:xfrm>
        </p:spPr>
        <p:txBody>
          <a:bodyPr>
            <a:normAutofit/>
          </a:bodyPr>
          <a:lstStyle/>
          <a:p>
            <a:pPr algn="ctr">
              <a:buNone/>
            </a:pPr>
            <a:r>
              <a:rPr lang="pl-PL" sz="2800" b="1" dirty="0"/>
              <a:t>    </a:t>
            </a:r>
            <a:r>
              <a:rPr lang="pl-PL" sz="2400" b="1" u="sng" dirty="0">
                <a:latin typeface="Calibri" panose="020F0502020204030204" pitchFamily="34" charset="0"/>
                <a:ea typeface="Calibri" panose="020F0502020204030204" pitchFamily="34" charset="0"/>
                <a:cs typeface="Calibri" panose="020F0502020204030204" pitchFamily="34" charset="0"/>
              </a:rPr>
              <a:t>Poruszanie się na wahadle w parze nurkowej</a:t>
            </a:r>
          </a:p>
          <a:p>
            <a:pPr marL="0" indent="0" algn="just">
              <a:buNone/>
            </a:pPr>
            <a:endParaRPr lang="pl-PL" sz="24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2400" dirty="0">
                <a:latin typeface="Calibri" panose="020F0502020204030204" pitchFamily="34" charset="0"/>
                <a:ea typeface="Calibri" panose="020F0502020204030204" pitchFamily="34" charset="0"/>
                <a:cs typeface="Calibri" panose="020F0502020204030204" pitchFamily="34" charset="0"/>
              </a:rPr>
              <a:t>Ustawienie nurków, podczas zmiany kierunku wahadła  </a:t>
            </a:r>
            <a:br>
              <a:rPr lang="pl-PL" sz="2400" dirty="0">
                <a:latin typeface="Calibri" panose="020F0502020204030204" pitchFamily="34" charset="0"/>
                <a:ea typeface="Calibri" panose="020F0502020204030204" pitchFamily="34" charset="0"/>
                <a:cs typeface="Calibri" panose="020F0502020204030204" pitchFamily="34" charset="0"/>
              </a:rPr>
            </a:br>
            <a:r>
              <a:rPr lang="pl-PL" sz="2400" dirty="0">
                <a:latin typeface="Calibri" panose="020F0502020204030204" pitchFamily="34" charset="0"/>
                <a:ea typeface="Calibri" panose="020F0502020204030204" pitchFamily="34" charset="0"/>
                <a:cs typeface="Calibri" panose="020F0502020204030204" pitchFamily="34" charset="0"/>
              </a:rPr>
              <a:t>w stosunku do sygnalistów </a:t>
            </a:r>
            <a:r>
              <a:rPr lang="pl-PL" sz="2400" b="1" dirty="0">
                <a:latin typeface="Calibri" panose="020F0502020204030204" pitchFamily="34" charset="0"/>
                <a:ea typeface="Calibri" panose="020F0502020204030204" pitchFamily="34" charset="0"/>
                <a:cs typeface="Calibri" panose="020F0502020204030204" pitchFamily="34" charset="0"/>
              </a:rPr>
              <a:t>się zmienia i nie wymaga przechodzenia jednego nurka nad kabloliną drugiego nurka. </a:t>
            </a:r>
          </a:p>
          <a:p>
            <a:pPr marL="0" indent="0" algn="just">
              <a:buNone/>
            </a:pPr>
            <a:r>
              <a:rPr lang="pl-PL" sz="2400" b="1" dirty="0">
                <a:latin typeface="Calibri" panose="020F0502020204030204" pitchFamily="34" charset="0"/>
                <a:ea typeface="Calibri" panose="020F0502020204030204" pitchFamily="34" charset="0"/>
                <a:cs typeface="Calibri" panose="020F0502020204030204" pitchFamily="34" charset="0"/>
              </a:rPr>
              <a:t> </a:t>
            </a:r>
            <a:r>
              <a:rPr lang="pl-PL" sz="2400" dirty="0">
                <a:latin typeface="Calibri" panose="020F0502020204030204" pitchFamily="34" charset="0"/>
                <a:ea typeface="Calibri" panose="020F0502020204030204" pitchFamily="34" charset="0"/>
                <a:cs typeface="Calibri" panose="020F0502020204030204" pitchFamily="34" charset="0"/>
              </a:rPr>
              <a:t>Do momentu rozpoczęcia i wykonania pierwszego wahadła </a:t>
            </a:r>
            <a:br>
              <a:rPr lang="pl-PL" sz="2400" dirty="0">
                <a:latin typeface="Calibri" panose="020F0502020204030204" pitchFamily="34" charset="0"/>
                <a:ea typeface="Calibri" panose="020F0502020204030204" pitchFamily="34" charset="0"/>
                <a:cs typeface="Calibri" panose="020F0502020204030204" pitchFamily="34" charset="0"/>
              </a:rPr>
            </a:br>
            <a:r>
              <a:rPr lang="pl-PL" sz="2400" dirty="0">
                <a:latin typeface="Calibri" panose="020F0502020204030204" pitchFamily="34" charset="0"/>
                <a:ea typeface="Calibri" panose="020F0502020204030204" pitchFamily="34" charset="0"/>
                <a:cs typeface="Calibri" panose="020F0502020204030204" pitchFamily="34" charset="0"/>
              </a:rPr>
              <a:t>np. w lewo, cały proces przebiega tak samo jak w sposobie przedstawionym powyżej. Różnica zaczyna się podczas zmiany kierunku.</a:t>
            </a:r>
          </a:p>
          <a:p>
            <a:pPr>
              <a:buNone/>
            </a:pPr>
            <a:endParaRPr lang="pl-PL" sz="2600" dirty="0"/>
          </a:p>
          <a:p>
            <a:pPr>
              <a:buNone/>
            </a:pPr>
            <a:endParaRPr lang="pl-PL"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100</a:t>
            </a:fld>
            <a:endParaRPr lang="pl-PL" dirty="0"/>
          </a:p>
        </p:txBody>
      </p:sp>
      <p:sp>
        <p:nvSpPr>
          <p:cNvPr id="6" name="Prostokąt zaokrąglony 5"/>
          <p:cNvSpPr/>
          <p:nvPr/>
        </p:nvSpPr>
        <p:spPr>
          <a:xfrm>
            <a:off x="467544" y="136525"/>
            <a:ext cx="8208912" cy="844203"/>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lvl="0">
              <a:buNone/>
            </a:pPr>
            <a:r>
              <a:rPr lang="pl-PL" sz="2800" b="1" dirty="0"/>
              <a:t> </a:t>
            </a:r>
            <a:endParaRPr lang="pl-PL" sz="2600" dirty="0"/>
          </a:p>
          <a:p>
            <a:pPr>
              <a:buNone/>
            </a:pPr>
            <a:endParaRPr lang="pl-PL" sz="2600" dirty="0"/>
          </a:p>
          <a:p>
            <a:pPr>
              <a:buNone/>
            </a:pPr>
            <a:endParaRPr lang="pl-PL" dirty="0"/>
          </a:p>
        </p:txBody>
      </p:sp>
      <p:pic>
        <p:nvPicPr>
          <p:cNvPr id="4" name="Obraz 3"/>
          <p:cNvPicPr/>
          <p:nvPr/>
        </p:nvPicPr>
        <p:blipFill>
          <a:blip r:embed="rId2" cstate="print"/>
          <a:srcRect l="12878" r="12678"/>
          <a:stretch>
            <a:fillRect/>
          </a:stretch>
        </p:blipFill>
        <p:spPr bwMode="auto">
          <a:xfrm>
            <a:off x="1331640" y="1340768"/>
            <a:ext cx="6566400" cy="5400000"/>
          </a:xfrm>
          <a:prstGeom prst="rect">
            <a:avLst/>
          </a:prstGeom>
          <a:noFill/>
          <a:ln w="9525">
            <a:solidFill>
              <a:schemeClr val="tx1"/>
            </a:solidFill>
            <a:miter lim="800000"/>
            <a:headEnd/>
            <a:tailEnd/>
          </a:ln>
        </p:spPr>
      </p:pic>
      <p:sp>
        <p:nvSpPr>
          <p:cNvPr id="5" name="Symbol zastępczy numeru slajdu 4"/>
          <p:cNvSpPr>
            <a:spLocks noGrp="1"/>
          </p:cNvSpPr>
          <p:nvPr>
            <p:ph type="sldNum" sz="quarter" idx="12"/>
          </p:nvPr>
        </p:nvSpPr>
        <p:spPr/>
        <p:txBody>
          <a:bodyPr/>
          <a:lstStyle/>
          <a:p>
            <a:fld id="{589B7C76-EFF2-4CD8-A475-4750F11B4BC6}" type="slidenum">
              <a:rPr lang="pl-PL" smtClean="0"/>
              <a:pPr/>
              <a:t>101</a:t>
            </a:fld>
            <a:endParaRPr lang="pl-PL" dirty="0"/>
          </a:p>
        </p:txBody>
      </p:sp>
      <p:sp>
        <p:nvSpPr>
          <p:cNvPr id="7" name="Prostokąt zaokrąglony 6"/>
          <p:cNvSpPr/>
          <p:nvPr/>
        </p:nvSpPr>
        <p:spPr>
          <a:xfrm>
            <a:off x="467544" y="136525"/>
            <a:ext cx="8208912" cy="844203"/>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lvl="0">
              <a:buNone/>
            </a:pPr>
            <a:r>
              <a:rPr lang="pl-PL" sz="2800" b="1" dirty="0"/>
              <a:t> </a:t>
            </a:r>
            <a:endParaRPr lang="pl-PL" sz="2600" dirty="0"/>
          </a:p>
          <a:p>
            <a:pPr>
              <a:buNone/>
            </a:pPr>
            <a:endParaRPr lang="pl-PL" sz="2600" dirty="0"/>
          </a:p>
          <a:p>
            <a:pPr>
              <a:buNone/>
            </a:pPr>
            <a:endParaRPr lang="pl-PL" dirty="0"/>
          </a:p>
        </p:txBody>
      </p:sp>
      <p:pic>
        <p:nvPicPr>
          <p:cNvPr id="5" name="Obraz 4"/>
          <p:cNvPicPr/>
          <p:nvPr/>
        </p:nvPicPr>
        <p:blipFill>
          <a:blip r:embed="rId2" cstate="print"/>
          <a:srcRect l="12878" r="12854"/>
          <a:stretch>
            <a:fillRect/>
          </a:stretch>
        </p:blipFill>
        <p:spPr bwMode="auto">
          <a:xfrm>
            <a:off x="1403648" y="1412776"/>
            <a:ext cx="6555600" cy="5400000"/>
          </a:xfrm>
          <a:prstGeom prst="rect">
            <a:avLst/>
          </a:prstGeom>
          <a:noFill/>
          <a:ln w="9525">
            <a:solidFill>
              <a:schemeClr val="tx1"/>
            </a:solidFill>
            <a:miter lim="800000"/>
            <a:headEnd/>
            <a:tailEnd/>
          </a:ln>
        </p:spPr>
      </p:pic>
      <p:sp>
        <p:nvSpPr>
          <p:cNvPr id="6" name="Symbol zastępczy numeru slajdu 5"/>
          <p:cNvSpPr>
            <a:spLocks noGrp="1"/>
          </p:cNvSpPr>
          <p:nvPr>
            <p:ph type="sldNum" sz="quarter" idx="12"/>
          </p:nvPr>
        </p:nvSpPr>
        <p:spPr/>
        <p:txBody>
          <a:bodyPr/>
          <a:lstStyle/>
          <a:p>
            <a:fld id="{589B7C76-EFF2-4CD8-A475-4750F11B4BC6}" type="slidenum">
              <a:rPr lang="pl-PL" smtClean="0"/>
              <a:pPr/>
              <a:t>102</a:t>
            </a:fld>
            <a:endParaRPr lang="pl-PL" dirty="0"/>
          </a:p>
        </p:txBody>
      </p:sp>
      <p:sp>
        <p:nvSpPr>
          <p:cNvPr id="8" name="Prostokąt zaokrąglony 7"/>
          <p:cNvSpPr/>
          <p:nvPr/>
        </p:nvSpPr>
        <p:spPr>
          <a:xfrm>
            <a:off x="467544" y="136525"/>
            <a:ext cx="8208912" cy="844203"/>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lvl="0">
              <a:buNone/>
            </a:pPr>
            <a:r>
              <a:rPr lang="pl-PL" sz="2800" b="1" dirty="0"/>
              <a:t> </a:t>
            </a:r>
            <a:endParaRPr lang="pl-PL" sz="2600" dirty="0"/>
          </a:p>
          <a:p>
            <a:pPr>
              <a:buNone/>
            </a:pPr>
            <a:endParaRPr lang="pl-PL" sz="2600" dirty="0"/>
          </a:p>
          <a:p>
            <a:pPr>
              <a:buNone/>
            </a:pPr>
            <a:endParaRPr lang="pl-PL" dirty="0"/>
          </a:p>
        </p:txBody>
      </p:sp>
      <p:pic>
        <p:nvPicPr>
          <p:cNvPr id="4" name="Obraz 3"/>
          <p:cNvPicPr/>
          <p:nvPr/>
        </p:nvPicPr>
        <p:blipFill>
          <a:blip r:embed="rId2" cstate="print"/>
          <a:srcRect l="12875" r="12875"/>
          <a:stretch>
            <a:fillRect/>
          </a:stretch>
        </p:blipFill>
        <p:spPr bwMode="auto">
          <a:xfrm>
            <a:off x="1403648" y="1340768"/>
            <a:ext cx="6552000" cy="5400000"/>
          </a:xfrm>
          <a:prstGeom prst="rect">
            <a:avLst/>
          </a:prstGeom>
          <a:noFill/>
          <a:ln w="9525">
            <a:solidFill>
              <a:schemeClr val="tx1"/>
            </a:solidFill>
            <a:miter lim="800000"/>
            <a:headEnd/>
            <a:tailEnd/>
          </a:ln>
        </p:spPr>
      </p:pic>
      <p:sp>
        <p:nvSpPr>
          <p:cNvPr id="5" name="Symbol zastępczy numeru slajdu 4"/>
          <p:cNvSpPr>
            <a:spLocks noGrp="1"/>
          </p:cNvSpPr>
          <p:nvPr>
            <p:ph type="sldNum" sz="quarter" idx="12"/>
          </p:nvPr>
        </p:nvSpPr>
        <p:spPr/>
        <p:txBody>
          <a:bodyPr/>
          <a:lstStyle/>
          <a:p>
            <a:fld id="{589B7C76-EFF2-4CD8-A475-4750F11B4BC6}" type="slidenum">
              <a:rPr lang="pl-PL" smtClean="0"/>
              <a:pPr/>
              <a:t>103</a:t>
            </a:fld>
            <a:endParaRPr lang="pl-PL" dirty="0"/>
          </a:p>
        </p:txBody>
      </p:sp>
      <p:sp>
        <p:nvSpPr>
          <p:cNvPr id="7" name="Prostokąt zaokrąglony 6"/>
          <p:cNvSpPr/>
          <p:nvPr/>
        </p:nvSpPr>
        <p:spPr>
          <a:xfrm>
            <a:off x="467544" y="117232"/>
            <a:ext cx="8208912" cy="863496"/>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lvl="0">
              <a:buNone/>
            </a:pPr>
            <a:r>
              <a:rPr lang="pl-PL" sz="2800" b="1" dirty="0"/>
              <a:t> </a:t>
            </a:r>
            <a:endParaRPr lang="pl-PL" sz="2600" dirty="0"/>
          </a:p>
          <a:p>
            <a:pPr>
              <a:buNone/>
            </a:pPr>
            <a:endParaRPr lang="pl-PL" sz="2600" dirty="0"/>
          </a:p>
          <a:p>
            <a:pPr>
              <a:buNone/>
            </a:pPr>
            <a:endParaRPr lang="pl-PL" dirty="0"/>
          </a:p>
        </p:txBody>
      </p:sp>
      <p:pic>
        <p:nvPicPr>
          <p:cNvPr id="4" name="Obraz 3"/>
          <p:cNvPicPr/>
          <p:nvPr/>
        </p:nvPicPr>
        <p:blipFill>
          <a:blip r:embed="rId2" cstate="print"/>
          <a:srcRect l="12875" r="12875"/>
          <a:stretch>
            <a:fillRect/>
          </a:stretch>
        </p:blipFill>
        <p:spPr bwMode="auto">
          <a:xfrm>
            <a:off x="1475656" y="1340768"/>
            <a:ext cx="6552000" cy="5400000"/>
          </a:xfrm>
          <a:prstGeom prst="rect">
            <a:avLst/>
          </a:prstGeom>
          <a:noFill/>
          <a:ln w="9525">
            <a:solidFill>
              <a:schemeClr val="tx1"/>
            </a:solidFill>
            <a:miter lim="800000"/>
            <a:headEnd/>
            <a:tailEnd/>
          </a:ln>
        </p:spPr>
      </p:pic>
      <p:sp>
        <p:nvSpPr>
          <p:cNvPr id="5" name="Symbol zastępczy numeru slajdu 4"/>
          <p:cNvSpPr>
            <a:spLocks noGrp="1"/>
          </p:cNvSpPr>
          <p:nvPr>
            <p:ph type="sldNum" sz="quarter" idx="12"/>
          </p:nvPr>
        </p:nvSpPr>
        <p:spPr/>
        <p:txBody>
          <a:bodyPr/>
          <a:lstStyle/>
          <a:p>
            <a:fld id="{589B7C76-EFF2-4CD8-A475-4750F11B4BC6}" type="slidenum">
              <a:rPr lang="pl-PL" smtClean="0"/>
              <a:pPr/>
              <a:t>104</a:t>
            </a:fld>
            <a:endParaRPr lang="pl-PL" dirty="0"/>
          </a:p>
        </p:txBody>
      </p:sp>
      <p:sp>
        <p:nvSpPr>
          <p:cNvPr id="7" name="Prostokąt zaokrąglony 6"/>
          <p:cNvSpPr/>
          <p:nvPr/>
        </p:nvSpPr>
        <p:spPr>
          <a:xfrm>
            <a:off x="467544" y="136525"/>
            <a:ext cx="8208912" cy="844203"/>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lvl="0">
              <a:buNone/>
            </a:pPr>
            <a:r>
              <a:rPr lang="pl-PL" sz="2800" b="1" dirty="0"/>
              <a:t> </a:t>
            </a:r>
            <a:endParaRPr lang="pl-PL" sz="2600" dirty="0"/>
          </a:p>
          <a:p>
            <a:pPr>
              <a:buNone/>
            </a:pPr>
            <a:endParaRPr lang="pl-PL" sz="2600" dirty="0"/>
          </a:p>
          <a:p>
            <a:pPr>
              <a:buNone/>
            </a:pPr>
            <a:endParaRPr lang="pl-PL" dirty="0"/>
          </a:p>
        </p:txBody>
      </p:sp>
      <p:pic>
        <p:nvPicPr>
          <p:cNvPr id="4" name="Obraz 3"/>
          <p:cNvPicPr/>
          <p:nvPr/>
        </p:nvPicPr>
        <p:blipFill>
          <a:blip r:embed="rId2" cstate="print"/>
          <a:srcRect l="13051" r="13051"/>
          <a:stretch>
            <a:fillRect/>
          </a:stretch>
        </p:blipFill>
        <p:spPr bwMode="auto">
          <a:xfrm>
            <a:off x="1331640" y="1268760"/>
            <a:ext cx="6530400" cy="5400000"/>
          </a:xfrm>
          <a:prstGeom prst="rect">
            <a:avLst/>
          </a:prstGeom>
          <a:noFill/>
          <a:ln w="9525">
            <a:solidFill>
              <a:schemeClr val="tx1"/>
            </a:solidFill>
            <a:miter lim="800000"/>
            <a:headEnd/>
            <a:tailEnd/>
          </a:ln>
        </p:spPr>
      </p:pic>
      <p:sp>
        <p:nvSpPr>
          <p:cNvPr id="5" name="Symbol zastępczy numeru slajdu 4"/>
          <p:cNvSpPr>
            <a:spLocks noGrp="1"/>
          </p:cNvSpPr>
          <p:nvPr>
            <p:ph type="sldNum" sz="quarter" idx="12"/>
          </p:nvPr>
        </p:nvSpPr>
        <p:spPr/>
        <p:txBody>
          <a:bodyPr/>
          <a:lstStyle/>
          <a:p>
            <a:fld id="{589B7C76-EFF2-4CD8-A475-4750F11B4BC6}" type="slidenum">
              <a:rPr lang="pl-PL" smtClean="0"/>
              <a:pPr/>
              <a:t>105</a:t>
            </a:fld>
            <a:endParaRPr lang="pl-PL" dirty="0"/>
          </a:p>
        </p:txBody>
      </p:sp>
      <p:sp>
        <p:nvSpPr>
          <p:cNvPr id="7" name="Prostokąt zaokrąglony 6"/>
          <p:cNvSpPr/>
          <p:nvPr/>
        </p:nvSpPr>
        <p:spPr>
          <a:xfrm>
            <a:off x="467544" y="136525"/>
            <a:ext cx="8208912" cy="844203"/>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lvl="0">
              <a:buNone/>
            </a:pPr>
            <a:r>
              <a:rPr lang="pl-PL" sz="2800" b="1" dirty="0"/>
              <a:t> </a:t>
            </a:r>
            <a:endParaRPr lang="pl-PL" sz="2600" dirty="0"/>
          </a:p>
          <a:p>
            <a:pPr>
              <a:buNone/>
            </a:pPr>
            <a:endParaRPr lang="pl-PL" sz="2600" dirty="0"/>
          </a:p>
          <a:p>
            <a:pPr>
              <a:buNone/>
            </a:pPr>
            <a:endParaRPr lang="pl-PL" dirty="0"/>
          </a:p>
        </p:txBody>
      </p:sp>
      <p:sp>
        <p:nvSpPr>
          <p:cNvPr id="5" name="Symbol zastępczy numeru slajdu 4"/>
          <p:cNvSpPr>
            <a:spLocks noGrp="1"/>
          </p:cNvSpPr>
          <p:nvPr>
            <p:ph type="sldNum" sz="quarter" idx="12"/>
          </p:nvPr>
        </p:nvSpPr>
        <p:spPr/>
        <p:txBody>
          <a:bodyPr/>
          <a:lstStyle/>
          <a:p>
            <a:fld id="{589B7C76-EFF2-4CD8-A475-4750F11B4BC6}" type="slidenum">
              <a:rPr lang="pl-PL" smtClean="0"/>
              <a:pPr/>
              <a:t>106</a:t>
            </a:fld>
            <a:endParaRPr lang="pl-PL" dirty="0"/>
          </a:p>
        </p:txBody>
      </p:sp>
      <p:sp>
        <p:nvSpPr>
          <p:cNvPr id="7" name="Prostokąt zaokrąglony 6"/>
          <p:cNvSpPr/>
          <p:nvPr/>
        </p:nvSpPr>
        <p:spPr>
          <a:xfrm>
            <a:off x="467544" y="136525"/>
            <a:ext cx="8208912" cy="802282"/>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95585" name="Picture 1"/>
          <p:cNvPicPr>
            <a:picLocks noChangeAspect="1" noChangeArrowheads="1"/>
          </p:cNvPicPr>
          <p:nvPr/>
        </p:nvPicPr>
        <p:blipFill>
          <a:blip r:embed="rId2" cstate="print"/>
          <a:srcRect l="13002" r="12838"/>
          <a:stretch>
            <a:fillRect/>
          </a:stretch>
        </p:blipFill>
        <p:spPr bwMode="auto">
          <a:xfrm>
            <a:off x="1193577" y="1269360"/>
            <a:ext cx="6834807" cy="5400000"/>
          </a:xfrm>
          <a:prstGeom prst="rect">
            <a:avLst/>
          </a:prstGeom>
          <a:noFill/>
          <a:ln w="9525">
            <a:solidFill>
              <a:schemeClr val="tx1"/>
            </a:solid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lvl="0">
              <a:buNone/>
            </a:pPr>
            <a:r>
              <a:rPr lang="pl-PL" sz="2800" b="1" dirty="0"/>
              <a:t> </a:t>
            </a:r>
            <a:endParaRPr lang="pl-PL" sz="2600" dirty="0"/>
          </a:p>
          <a:p>
            <a:pPr>
              <a:buNone/>
            </a:pPr>
            <a:endParaRPr lang="pl-PL" sz="2600" dirty="0"/>
          </a:p>
          <a:p>
            <a:pPr>
              <a:buNone/>
            </a:pPr>
            <a:endParaRPr lang="pl-PL" dirty="0"/>
          </a:p>
        </p:txBody>
      </p:sp>
      <p:pic>
        <p:nvPicPr>
          <p:cNvPr id="5" name="Obraz 4"/>
          <p:cNvPicPr/>
          <p:nvPr/>
        </p:nvPicPr>
        <p:blipFill>
          <a:blip r:embed="rId2" cstate="print"/>
          <a:srcRect l="12775" r="12836"/>
          <a:stretch>
            <a:fillRect/>
          </a:stretch>
        </p:blipFill>
        <p:spPr bwMode="auto">
          <a:xfrm>
            <a:off x="1403648" y="1340768"/>
            <a:ext cx="6552000" cy="5400000"/>
          </a:xfrm>
          <a:prstGeom prst="rect">
            <a:avLst/>
          </a:prstGeom>
          <a:noFill/>
          <a:ln w="9525">
            <a:solidFill>
              <a:schemeClr val="tx1"/>
            </a:solidFill>
            <a:miter lim="800000"/>
            <a:headEnd/>
            <a:tailEnd/>
          </a:ln>
        </p:spPr>
      </p:pic>
      <p:sp>
        <p:nvSpPr>
          <p:cNvPr id="6" name="Symbol zastępczy numeru slajdu 5"/>
          <p:cNvSpPr>
            <a:spLocks noGrp="1"/>
          </p:cNvSpPr>
          <p:nvPr>
            <p:ph type="sldNum" sz="quarter" idx="12"/>
          </p:nvPr>
        </p:nvSpPr>
        <p:spPr/>
        <p:txBody>
          <a:bodyPr/>
          <a:lstStyle/>
          <a:p>
            <a:fld id="{589B7C76-EFF2-4CD8-A475-4750F11B4BC6}" type="slidenum">
              <a:rPr lang="pl-PL" smtClean="0"/>
              <a:pPr/>
              <a:t>107</a:t>
            </a:fld>
            <a:endParaRPr lang="pl-PL" dirty="0"/>
          </a:p>
        </p:txBody>
      </p:sp>
      <p:sp>
        <p:nvSpPr>
          <p:cNvPr id="8" name="Prostokąt zaokrąglony 7"/>
          <p:cNvSpPr/>
          <p:nvPr/>
        </p:nvSpPr>
        <p:spPr>
          <a:xfrm>
            <a:off x="467544" y="136525"/>
            <a:ext cx="8208912" cy="844203"/>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lvl="0">
              <a:buNone/>
            </a:pPr>
            <a:r>
              <a:rPr lang="pl-PL" sz="2800" b="1" dirty="0"/>
              <a:t> </a:t>
            </a:r>
            <a:endParaRPr lang="pl-PL" sz="2600" dirty="0"/>
          </a:p>
          <a:p>
            <a:pPr>
              <a:buNone/>
            </a:pPr>
            <a:endParaRPr lang="pl-PL" sz="2600" dirty="0"/>
          </a:p>
          <a:p>
            <a:pPr>
              <a:buNone/>
            </a:pPr>
            <a:endParaRPr lang="pl-PL" dirty="0"/>
          </a:p>
        </p:txBody>
      </p:sp>
      <p:sp>
        <p:nvSpPr>
          <p:cNvPr id="8" name="Prostokąt zaokrąglony 7"/>
          <p:cNvSpPr/>
          <p:nvPr/>
        </p:nvSpPr>
        <p:spPr>
          <a:xfrm>
            <a:off x="467544" y="116632"/>
            <a:ext cx="8208912" cy="864096"/>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Obraz 3">
            <a:extLst>
              <a:ext uri="{FF2B5EF4-FFF2-40B4-BE49-F238E27FC236}">
                <a16:creationId xmlns:a16="http://schemas.microsoft.com/office/drawing/2014/main" id="{31A79557-B3CB-CACA-47AC-1F047B7B40AA}"/>
              </a:ext>
            </a:extLst>
          </p:cNvPr>
          <p:cNvPicPr>
            <a:picLocks noChangeAspect="1"/>
          </p:cNvPicPr>
          <p:nvPr/>
        </p:nvPicPr>
        <p:blipFill rotWithShape="1">
          <a:blip r:embed="rId2"/>
          <a:srcRect l="12987" r="14100"/>
          <a:stretch/>
        </p:blipFill>
        <p:spPr>
          <a:xfrm>
            <a:off x="1259632" y="1412776"/>
            <a:ext cx="6667216" cy="5143500"/>
          </a:xfrm>
          <a:prstGeom prst="rect">
            <a:avLst/>
          </a:prstGeom>
          <a:ln>
            <a:solidFill>
              <a:schemeClr val="tx1"/>
            </a:solid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lvl="0">
              <a:buNone/>
            </a:pPr>
            <a:r>
              <a:rPr lang="pl-PL" sz="2800" b="1" dirty="0"/>
              <a:t> </a:t>
            </a:r>
            <a:endParaRPr lang="pl-PL" sz="2600" dirty="0"/>
          </a:p>
          <a:p>
            <a:pPr>
              <a:buNone/>
            </a:pPr>
            <a:endParaRPr lang="pl-PL" sz="2600" dirty="0"/>
          </a:p>
          <a:p>
            <a:pPr>
              <a:buNone/>
            </a:pPr>
            <a:endParaRPr lang="pl-PL" dirty="0"/>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109</a:t>
            </a:fld>
            <a:endParaRPr lang="pl-PL" dirty="0"/>
          </a:p>
        </p:txBody>
      </p:sp>
      <p:sp>
        <p:nvSpPr>
          <p:cNvPr id="8" name="Prostokąt zaokrąglony 7"/>
          <p:cNvSpPr/>
          <p:nvPr/>
        </p:nvSpPr>
        <p:spPr>
          <a:xfrm>
            <a:off x="467544" y="136525"/>
            <a:ext cx="8208912" cy="844203"/>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9" name="Obraz 8">
            <a:extLst>
              <a:ext uri="{FF2B5EF4-FFF2-40B4-BE49-F238E27FC236}">
                <a16:creationId xmlns:a16="http://schemas.microsoft.com/office/drawing/2014/main" id="{4AA680D5-1502-6883-2F7F-B38900F3F842}"/>
              </a:ext>
            </a:extLst>
          </p:cNvPr>
          <p:cNvPicPr>
            <a:picLocks noChangeAspect="1"/>
          </p:cNvPicPr>
          <p:nvPr/>
        </p:nvPicPr>
        <p:blipFill rotWithShape="1">
          <a:blip r:embed="rId2"/>
          <a:srcRect l="12988" r="12988"/>
          <a:stretch/>
        </p:blipFill>
        <p:spPr>
          <a:xfrm>
            <a:off x="1187624" y="1412776"/>
            <a:ext cx="6768752" cy="5143500"/>
          </a:xfrm>
          <a:prstGeom prst="rect">
            <a:avLst/>
          </a:prstGeom>
          <a:ln>
            <a:solidFill>
              <a:schemeClr val="tx1"/>
            </a:solid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br>
              <a:rPr lang="pl-PL" sz="2900" dirty="0"/>
            </a:br>
            <a:r>
              <a:rPr lang="pl-PL" sz="3300" b="1" dirty="0">
                <a:latin typeface="Calibri" panose="020F0502020204030204" pitchFamily="34" charset="0"/>
                <a:ea typeface="Calibri" panose="020F0502020204030204" pitchFamily="34" charset="0"/>
                <a:cs typeface="Calibri" panose="020F0502020204030204" pitchFamily="34" charset="0"/>
              </a:rPr>
              <a:t>Zabezpieczenie miejsca prac - Oznakowanie szlaku żeglugowego według </a:t>
            </a:r>
            <a:br>
              <a:rPr lang="pl-PL" dirty="0"/>
            </a:br>
            <a:endParaRPr lang="pl-PL" dirty="0"/>
          </a:p>
        </p:txBody>
      </p:sp>
      <p:sp>
        <p:nvSpPr>
          <p:cNvPr id="3" name="Symbol zastępczy zawartości 2"/>
          <p:cNvSpPr>
            <a:spLocks noGrp="1"/>
          </p:cNvSpPr>
          <p:nvPr>
            <p:ph idx="1"/>
          </p:nvPr>
        </p:nvSpPr>
        <p:spPr>
          <a:xfrm>
            <a:off x="179512" y="1600200"/>
            <a:ext cx="8507288" cy="4525963"/>
          </a:xfrm>
        </p:spPr>
        <p:txBody>
          <a:bodyPr/>
          <a:lstStyle/>
          <a:p>
            <a:pPr algn="just">
              <a:buNone/>
            </a:pPr>
            <a:r>
              <a:rPr lang="pl-PL" sz="2600" dirty="0"/>
              <a:t>    </a:t>
            </a:r>
          </a:p>
          <a:p>
            <a:pPr>
              <a:buNone/>
            </a:pPr>
            <a:endParaRPr lang="pl-PL" dirty="0"/>
          </a:p>
        </p:txBody>
      </p:sp>
      <p:graphicFrame>
        <p:nvGraphicFramePr>
          <p:cNvPr id="4" name="Tabela 3"/>
          <p:cNvGraphicFramePr>
            <a:graphicFrameLocks noGrp="1"/>
          </p:cNvGraphicFramePr>
          <p:nvPr>
            <p:extLst>
              <p:ext uri="{D42A27DB-BD31-4B8C-83A1-F6EECF244321}">
                <p14:modId xmlns:p14="http://schemas.microsoft.com/office/powerpoint/2010/main" val="3265629605"/>
              </p:ext>
            </p:extLst>
          </p:nvPr>
        </p:nvGraphicFramePr>
        <p:xfrm>
          <a:off x="611560" y="2196792"/>
          <a:ext cx="7920880" cy="3017520"/>
        </p:xfrm>
        <a:graphic>
          <a:graphicData uri="http://schemas.openxmlformats.org/drawingml/2006/table">
            <a:tbl>
              <a:tblPr firstRow="1" bandRow="1">
                <a:tableStyleId>{5940675A-B579-460E-94D1-54222C63F5DA}</a:tableStyleId>
              </a:tblPr>
              <a:tblGrid>
                <a:gridCol w="3960440">
                  <a:extLst>
                    <a:ext uri="{9D8B030D-6E8A-4147-A177-3AD203B41FA5}">
                      <a16:colId xmlns:a16="http://schemas.microsoft.com/office/drawing/2014/main" val="20000"/>
                    </a:ext>
                  </a:extLst>
                </a:gridCol>
                <a:gridCol w="3960440">
                  <a:extLst>
                    <a:ext uri="{9D8B030D-6E8A-4147-A177-3AD203B41FA5}">
                      <a16:colId xmlns:a16="http://schemas.microsoft.com/office/drawing/2014/main" val="20001"/>
                    </a:ext>
                  </a:extLst>
                </a:gridCol>
              </a:tblGrid>
              <a:tr h="370840">
                <a:tc>
                  <a:txBody>
                    <a:bodyPr/>
                    <a:lstStyle/>
                    <a:p>
                      <a:endParaRPr lang="pl-PL" dirty="0"/>
                    </a:p>
                    <a:p>
                      <a:endParaRPr lang="pl-PL" dirty="0"/>
                    </a:p>
                    <a:p>
                      <a:pPr marL="0" marR="0" indent="0" algn="ctr" defTabSz="914400" rtl="0" eaLnBrk="1" fontAlgn="auto" latinLnBrk="0" hangingPunct="1">
                        <a:lnSpc>
                          <a:spcPct val="100000"/>
                        </a:lnSpc>
                        <a:spcBef>
                          <a:spcPts val="0"/>
                        </a:spcBef>
                        <a:spcAft>
                          <a:spcPts val="0"/>
                        </a:spcAft>
                        <a:buClrTx/>
                        <a:buSzTx/>
                        <a:buFontTx/>
                        <a:buNone/>
                        <a:tabLst/>
                        <a:defRPr/>
                      </a:pPr>
                      <a:r>
                        <a:rPr lang="pl-PL" sz="2400" kern="1200" dirty="0">
                          <a:solidFill>
                            <a:schemeClr val="tx1"/>
                          </a:solidFill>
                          <a:latin typeface="Calibri" panose="020F0502020204030204" pitchFamily="34" charset="0"/>
                          <a:ea typeface="Calibri" panose="020F0502020204030204" pitchFamily="34" charset="0"/>
                          <a:cs typeface="Calibri" panose="020F0502020204030204" pitchFamily="34" charset="0"/>
                        </a:rPr>
                        <a:t>Flaga „A” (fonetycznie nazywana „Alfa”) informuje, że jednostka ma nurka pod wodą, trzymajcie się z dala i idźcie powoli.</a:t>
                      </a:r>
                    </a:p>
                    <a:p>
                      <a:endParaRPr lang="pl-PL" dirty="0"/>
                    </a:p>
                    <a:p>
                      <a:endParaRPr lang="pl-PL" dirty="0"/>
                    </a:p>
                  </a:txBody>
                  <a:tcPr/>
                </a:tc>
                <a:tc>
                  <a:txBody>
                    <a:bodyPr/>
                    <a:lstStyle/>
                    <a:p>
                      <a:endParaRPr lang="pl-PL" dirty="0"/>
                    </a:p>
                  </a:txBody>
                  <a:tcPr/>
                </a:tc>
                <a:extLst>
                  <a:ext uri="{0D108BD9-81ED-4DB2-BD59-A6C34878D82A}">
                    <a16:rowId xmlns:a16="http://schemas.microsoft.com/office/drawing/2014/main" val="10000"/>
                  </a:ext>
                </a:extLst>
              </a:tr>
            </a:tbl>
          </a:graphicData>
        </a:graphic>
      </p:graphicFrame>
      <p:pic>
        <p:nvPicPr>
          <p:cNvPr id="5" name="Obraz 4" descr="Flaga Międzynarodowy Kod Sygnałowy na jacht Bandera Jachtowa Hurtownia Flag"/>
          <p:cNvPicPr/>
          <p:nvPr/>
        </p:nvPicPr>
        <p:blipFill>
          <a:blip r:embed="rId3" cstate="print"/>
          <a:srcRect l="7236" t="16483" r="8230" b="17348"/>
          <a:stretch>
            <a:fillRect/>
          </a:stretch>
        </p:blipFill>
        <p:spPr bwMode="auto">
          <a:xfrm>
            <a:off x="5364088" y="2564001"/>
            <a:ext cx="2644867" cy="1551581"/>
          </a:xfrm>
          <a:prstGeom prst="rect">
            <a:avLst/>
          </a:prstGeom>
          <a:noFill/>
          <a:ln w="9525">
            <a:noFill/>
            <a:miter lim="800000"/>
            <a:headEnd/>
            <a:tailEnd/>
          </a:ln>
        </p:spPr>
      </p:pic>
      <p:sp>
        <p:nvSpPr>
          <p:cNvPr id="6" name="Symbol zastępczy numeru slajdu 5"/>
          <p:cNvSpPr>
            <a:spLocks noGrp="1"/>
          </p:cNvSpPr>
          <p:nvPr>
            <p:ph type="sldNum" sz="quarter" idx="12"/>
          </p:nvPr>
        </p:nvSpPr>
        <p:spPr/>
        <p:txBody>
          <a:bodyPr/>
          <a:lstStyle/>
          <a:p>
            <a:fld id="{589B7C76-EFF2-4CD8-A475-4750F11B4BC6}" type="slidenum">
              <a:rPr lang="pl-PL" smtClean="0"/>
              <a:pPr/>
              <a:t>11</a:t>
            </a:fld>
            <a:endParaRPr lang="pl-PL"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268759"/>
            <a:ext cx="8507288" cy="5452715"/>
          </a:xfrm>
        </p:spPr>
        <p:txBody>
          <a:bodyPr>
            <a:normAutofit/>
          </a:bodyPr>
          <a:lstStyle/>
          <a:p>
            <a:pPr lvl="0" algn="just">
              <a:buNone/>
            </a:pPr>
            <a:r>
              <a:rPr lang="pl-PL" sz="2800" b="1" dirty="0"/>
              <a:t>    </a:t>
            </a:r>
            <a:r>
              <a:rPr lang="pl-PL" sz="2400" dirty="0">
                <a:latin typeface="Calibri" panose="020F0502020204030204" pitchFamily="34" charset="0"/>
                <a:ea typeface="Calibri" panose="020F0502020204030204" pitchFamily="34" charset="0"/>
                <a:cs typeface="Calibri" panose="020F0502020204030204" pitchFamily="34" charset="0"/>
              </a:rPr>
              <a:t>W czasie prowadzenia poszukiwań nurkami może dojść do zaczepu kabloliny jednego z nurków lub obydwóch nurków o obiekt podwodny (może to być poszukiwany obiekt).</a:t>
            </a:r>
          </a:p>
          <a:p>
            <a:pPr>
              <a:buNone/>
            </a:pPr>
            <a:endParaRPr lang="pl-PL" sz="2600" dirty="0"/>
          </a:p>
          <a:p>
            <a:pPr>
              <a:buNone/>
            </a:pPr>
            <a:endParaRPr lang="pl-PL" dirty="0"/>
          </a:p>
        </p:txBody>
      </p:sp>
      <p:pic>
        <p:nvPicPr>
          <p:cNvPr id="5" name="Obraz 4"/>
          <p:cNvPicPr/>
          <p:nvPr/>
        </p:nvPicPr>
        <p:blipFill>
          <a:blip r:embed="rId2" cstate="print"/>
          <a:srcRect l="12875" t="10001" r="12875"/>
          <a:stretch>
            <a:fillRect/>
          </a:stretch>
        </p:blipFill>
        <p:spPr bwMode="auto">
          <a:xfrm>
            <a:off x="1907704" y="2708920"/>
            <a:ext cx="5472000" cy="3887952"/>
          </a:xfrm>
          <a:prstGeom prst="rect">
            <a:avLst/>
          </a:prstGeom>
          <a:noFill/>
          <a:ln w="9525">
            <a:solidFill>
              <a:schemeClr val="tx1"/>
            </a:solidFill>
            <a:miter lim="800000"/>
            <a:headEnd/>
            <a:tailEnd/>
          </a:ln>
        </p:spPr>
      </p:pic>
      <p:sp>
        <p:nvSpPr>
          <p:cNvPr id="6" name="Symbol zastępczy numeru slajdu 5"/>
          <p:cNvSpPr>
            <a:spLocks noGrp="1"/>
          </p:cNvSpPr>
          <p:nvPr>
            <p:ph type="sldNum" sz="quarter" idx="12"/>
          </p:nvPr>
        </p:nvSpPr>
        <p:spPr/>
        <p:txBody>
          <a:bodyPr/>
          <a:lstStyle/>
          <a:p>
            <a:fld id="{589B7C76-EFF2-4CD8-A475-4750F11B4BC6}" type="slidenum">
              <a:rPr lang="pl-PL" smtClean="0"/>
              <a:pPr/>
              <a:t>110</a:t>
            </a:fld>
            <a:endParaRPr lang="pl-PL" dirty="0"/>
          </a:p>
        </p:txBody>
      </p:sp>
      <p:sp>
        <p:nvSpPr>
          <p:cNvPr id="8" name="Prostokąt zaokrąglony 7"/>
          <p:cNvSpPr/>
          <p:nvPr/>
        </p:nvSpPr>
        <p:spPr>
          <a:xfrm>
            <a:off x="467544" y="136525"/>
            <a:ext cx="8208912" cy="801004"/>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lvl="0" algn="ctr">
              <a:buNone/>
            </a:pPr>
            <a:r>
              <a:rPr lang="pl-PL" sz="2800" b="1" dirty="0"/>
              <a:t>    	</a:t>
            </a:r>
            <a:r>
              <a:rPr lang="pl-PL" sz="2400" b="1" u="sng" dirty="0">
                <a:latin typeface="Calibri" panose="020F0502020204030204" pitchFamily="34" charset="0"/>
                <a:ea typeface="Calibri" panose="020F0502020204030204" pitchFamily="34" charset="0"/>
                <a:cs typeface="Calibri" panose="020F0502020204030204" pitchFamily="34" charset="0"/>
              </a:rPr>
              <a:t>W czasie zaczepu kabloliny</a:t>
            </a:r>
          </a:p>
          <a:p>
            <a:pPr lvl="0" algn="just">
              <a:buNone/>
            </a:pPr>
            <a:endParaRPr lang="pl-PL" sz="24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2400" dirty="0">
                <a:latin typeface="Calibri" panose="020F0502020204030204" pitchFamily="34" charset="0"/>
                <a:ea typeface="Calibri" panose="020F0502020204030204" pitchFamily="34" charset="0"/>
                <a:cs typeface="Calibri" panose="020F0502020204030204" pitchFamily="34" charset="0"/>
              </a:rPr>
              <a:t>Nurek asekuracyjny płynie po kablolinie do zaczepu nie wypuszczając z ręki kabloliny nurka roboczego. Nurek roboczy zostaje w miejscu (jeśli NKPP uzna za słuszne to mogą płynąć obydwoje). W tym czasie jego sygnalista wybiera luz na kablolinie. Po zlikwidowaniu zaczepu nurkowie kontynuują poszukiwanie. </a:t>
            </a:r>
          </a:p>
          <a:p>
            <a:pPr lvl="0" algn="just">
              <a:buNone/>
            </a:pPr>
            <a:endParaRPr lang="pl-PL" sz="24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2400" dirty="0">
                <a:latin typeface="Calibri" panose="020F0502020204030204" pitchFamily="34" charset="0"/>
                <a:ea typeface="Calibri" panose="020F0502020204030204" pitchFamily="34" charset="0"/>
                <a:cs typeface="Calibri" panose="020F0502020204030204" pitchFamily="34" charset="0"/>
              </a:rPr>
              <a:t>Może być też tak, że nurek, który płynie zlikwidować zaczep, klaruje (nawija) nadmiar swojej kabloliny na rękę, a po zlikwidowaniu zaczepu i na powrocie ją rozwija. </a:t>
            </a:r>
          </a:p>
          <a:p>
            <a:pPr>
              <a:buNone/>
            </a:pPr>
            <a:endParaRPr lang="pl-PL" sz="2600" dirty="0"/>
          </a:p>
          <a:p>
            <a:pPr>
              <a:buNone/>
            </a:pPr>
            <a:endParaRPr lang="pl-PL"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111</a:t>
            </a:fld>
            <a:endParaRPr lang="pl-PL" dirty="0"/>
          </a:p>
        </p:txBody>
      </p:sp>
      <p:sp>
        <p:nvSpPr>
          <p:cNvPr id="6" name="Prostokąt zaokrąglony 5"/>
          <p:cNvSpPr/>
          <p:nvPr/>
        </p:nvSpPr>
        <p:spPr>
          <a:xfrm>
            <a:off x="467544" y="136525"/>
            <a:ext cx="8208912" cy="844203"/>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5069160"/>
          </a:xfrm>
        </p:spPr>
        <p:txBody>
          <a:bodyPr>
            <a:normAutofit/>
          </a:bodyPr>
          <a:lstStyle/>
          <a:p>
            <a:pPr lvl="0" algn="ctr">
              <a:buNone/>
            </a:pPr>
            <a:r>
              <a:rPr lang="pl-PL" sz="2600" b="1" dirty="0"/>
              <a:t>     </a:t>
            </a:r>
            <a:r>
              <a:rPr lang="pl-PL" sz="2400" b="1" u="sng" dirty="0">
                <a:latin typeface="Calibri" panose="020F0502020204030204" pitchFamily="34" charset="0"/>
                <a:ea typeface="Calibri" panose="020F0502020204030204" pitchFamily="34" charset="0"/>
                <a:cs typeface="Calibri" panose="020F0502020204030204" pitchFamily="34" charset="0"/>
              </a:rPr>
              <a:t>Metoda wahadłowa prowadzona przez dwóch nurków, gdzie nurek asekuracyjny wypuszcza nurka roboczego</a:t>
            </a:r>
          </a:p>
          <a:p>
            <a:pPr lvl="0" algn="just">
              <a:buNone/>
            </a:pPr>
            <a:endParaRPr lang="pl-PL" sz="2400" dirty="0">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mj-lt"/>
              <a:buAutoNum type="arabicPeriod"/>
            </a:pPr>
            <a:r>
              <a:rPr lang="pl-PL" sz="2400" dirty="0">
                <a:latin typeface="Calibri" panose="020F0502020204030204" pitchFamily="34" charset="0"/>
                <a:ea typeface="Calibri" panose="020F0502020204030204" pitchFamily="34" charset="0"/>
                <a:cs typeface="Calibri" panose="020F0502020204030204" pitchFamily="34" charset="0"/>
              </a:rPr>
              <a:t>Nurkowie schodzą na dno. </a:t>
            </a:r>
          </a:p>
          <a:p>
            <a:pPr marL="457200" lvl="0" indent="-457200" algn="just">
              <a:buFont typeface="+mj-lt"/>
              <a:buAutoNum type="arabicPeriod"/>
            </a:pPr>
            <a:r>
              <a:rPr lang="pl-PL" sz="2400" dirty="0">
                <a:latin typeface="Calibri" panose="020F0502020204030204" pitchFamily="34" charset="0"/>
                <a:ea typeface="Calibri" panose="020F0502020204030204" pitchFamily="34" charset="0"/>
                <a:cs typeface="Calibri" panose="020F0502020204030204" pitchFamily="34" charset="0"/>
              </a:rPr>
              <a:t>Następnie nurek asekuracyjny zostaje w miejscu trzymając kablolinę nurka roboczego. </a:t>
            </a:r>
          </a:p>
          <a:p>
            <a:pPr marL="457200" lvl="0" indent="-457200" algn="just">
              <a:buFont typeface="+mj-lt"/>
              <a:buAutoNum type="arabicPeriod"/>
            </a:pPr>
            <a:r>
              <a:rPr lang="pl-PL" sz="2400" dirty="0">
                <a:latin typeface="Calibri" panose="020F0502020204030204" pitchFamily="34" charset="0"/>
                <a:ea typeface="Calibri" panose="020F0502020204030204" pitchFamily="34" charset="0"/>
                <a:cs typeface="Calibri" panose="020F0502020204030204" pitchFamily="34" charset="0"/>
              </a:rPr>
              <a:t>Nurek roboczy odpływa na odległość  i kierunek wskazany przez Nurka Kierującego Pracami Podwodnymi (NKPP lub KPP). Wydawana przez sygnalistę, kablolina nurka roboczego przechodzi przez nurka asekuracyjnego.</a:t>
            </a:r>
          </a:p>
          <a:p>
            <a:pPr marL="457200" lvl="0" indent="-457200" algn="just">
              <a:buFont typeface="+mj-lt"/>
              <a:buAutoNum type="arabicPeriod"/>
            </a:pPr>
            <a:r>
              <a:rPr lang="pl-PL" sz="2400" dirty="0">
                <a:latin typeface="Calibri" panose="020F0502020204030204" pitchFamily="34" charset="0"/>
                <a:ea typeface="Calibri" panose="020F0502020204030204" pitchFamily="34" charset="0"/>
                <a:cs typeface="Calibri" panose="020F0502020204030204" pitchFamily="34" charset="0"/>
              </a:rPr>
              <a:t>Przy słabej widoczności nurek asekuracyjny oświetla kablolinę nurka roboczego.  </a:t>
            </a:r>
          </a:p>
          <a:p>
            <a:pPr marL="0" indent="0">
              <a:buNone/>
            </a:pPr>
            <a:endParaRPr lang="pl-PL"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112</a:t>
            </a:fld>
            <a:endParaRPr lang="pl-PL" dirty="0"/>
          </a:p>
        </p:txBody>
      </p:sp>
      <p:sp>
        <p:nvSpPr>
          <p:cNvPr id="6" name="Prostokąt zaokrąglony 5"/>
          <p:cNvSpPr/>
          <p:nvPr/>
        </p:nvSpPr>
        <p:spPr>
          <a:xfrm>
            <a:off x="467544" y="188640"/>
            <a:ext cx="8208912" cy="792088"/>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1600200"/>
            <a:ext cx="8219256" cy="4997152"/>
          </a:xfrm>
        </p:spPr>
        <p:txBody>
          <a:bodyPr>
            <a:normAutofit/>
          </a:bodyPr>
          <a:lstStyle/>
          <a:p>
            <a:pPr lvl="0" algn="ctr">
              <a:buNone/>
            </a:pPr>
            <a:r>
              <a:rPr lang="pl-PL" b="1" dirty="0"/>
              <a:t>    </a:t>
            </a:r>
            <a:r>
              <a:rPr lang="pl-PL" sz="2400" b="1" u="sng" dirty="0">
                <a:latin typeface="Calibri" panose="020F0502020204030204" pitchFamily="34" charset="0"/>
                <a:ea typeface="Calibri" panose="020F0502020204030204" pitchFamily="34" charset="0"/>
                <a:cs typeface="Calibri" panose="020F0502020204030204" pitchFamily="34" charset="0"/>
              </a:rPr>
              <a:t>Metoda wahadłowa prowadzona przez dwóch nurków, gdzie nurek asekuracyjny wypuszcza nurka roboczego c.d.</a:t>
            </a:r>
          </a:p>
          <a:p>
            <a:pPr lvl="0" algn="just">
              <a:buNone/>
            </a:pPr>
            <a:endParaRPr lang="pl-PL" sz="2400" b="1" dirty="0">
              <a:latin typeface="Calibri" panose="020F0502020204030204" pitchFamily="34" charset="0"/>
              <a:ea typeface="Calibri" panose="020F0502020204030204" pitchFamily="34" charset="0"/>
              <a:cs typeface="Calibri" panose="020F0502020204030204" pitchFamily="34" charset="0"/>
            </a:endParaRPr>
          </a:p>
          <a:p>
            <a:pPr marL="457200" indent="-457200" algn="just">
              <a:buFont typeface="+mj-lt"/>
              <a:buAutoNum type="arabicPeriod" startAt="5"/>
            </a:pPr>
            <a:r>
              <a:rPr lang="pl-PL" sz="2400" dirty="0">
                <a:latin typeface="Calibri" panose="020F0502020204030204" pitchFamily="34" charset="0"/>
                <a:ea typeface="Calibri" panose="020F0502020204030204" pitchFamily="34" charset="0"/>
                <a:cs typeface="Calibri" panose="020F0502020204030204" pitchFamily="34" charset="0"/>
              </a:rPr>
              <a:t>Po osiągnięciu odległości wskazanej z bazy nurkowej, nurek asekuracyjny trzyma sztywno kablolinę nurka roboczego.</a:t>
            </a:r>
          </a:p>
          <a:p>
            <a:pPr marL="457200" lvl="0" indent="-457200" algn="just">
              <a:buFont typeface="+mj-lt"/>
              <a:buAutoNum type="arabicPeriod" startAt="5"/>
            </a:pPr>
            <a:r>
              <a:rPr lang="pl-PL" sz="2400" dirty="0">
                <a:latin typeface="Calibri" panose="020F0502020204030204" pitchFamily="34" charset="0"/>
                <a:ea typeface="Calibri" panose="020F0502020204030204" pitchFamily="34" charset="0"/>
                <a:cs typeface="Calibri" panose="020F0502020204030204" pitchFamily="34" charset="0"/>
              </a:rPr>
              <a:t>Na polecenie KPP nurek roboczy rozpoczyna wahadło. </a:t>
            </a:r>
          </a:p>
          <a:p>
            <a:pPr marL="0" indent="0" algn="just">
              <a:buNone/>
            </a:pPr>
            <a:endParaRPr lang="pl-PL" sz="24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2400" dirty="0">
                <a:latin typeface="Calibri" panose="020F0502020204030204" pitchFamily="34" charset="0"/>
                <a:ea typeface="Calibri" panose="020F0502020204030204" pitchFamily="34" charset="0"/>
                <a:cs typeface="Calibri" panose="020F0502020204030204" pitchFamily="34" charset="0"/>
              </a:rPr>
              <a:t>W tej metodzie nurek asekuracyjny może być przy linie opustowej na dnie lub w dowolnym miejscu na dnie, które w czasie poszukiwań określi KPP w zależności od rozwoju sytuacji. Metoda sprawdza się w pracach prowadzonych z łodzi.  </a:t>
            </a:r>
          </a:p>
          <a:p>
            <a:pPr marL="0" indent="0">
              <a:buNone/>
            </a:pPr>
            <a:endParaRPr lang="pl-PL"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113</a:t>
            </a:fld>
            <a:endParaRPr lang="pl-PL" dirty="0"/>
          </a:p>
        </p:txBody>
      </p:sp>
      <p:sp>
        <p:nvSpPr>
          <p:cNvPr id="6" name="Prostokąt zaokrąglony 5"/>
          <p:cNvSpPr/>
          <p:nvPr/>
        </p:nvSpPr>
        <p:spPr>
          <a:xfrm>
            <a:off x="497834" y="136525"/>
            <a:ext cx="8208912" cy="775778"/>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1359198"/>
            <a:ext cx="8435280" cy="4997152"/>
          </a:xfrm>
        </p:spPr>
        <p:txBody>
          <a:bodyPr>
            <a:normAutofit/>
          </a:bodyPr>
          <a:lstStyle/>
          <a:p>
            <a:pPr lvl="0" algn="ctr">
              <a:buNone/>
            </a:pPr>
            <a:r>
              <a:rPr lang="pl-PL" b="1" dirty="0"/>
              <a:t>    </a:t>
            </a:r>
            <a:r>
              <a:rPr lang="pl-PL" sz="2200" b="1" u="sng" dirty="0"/>
              <a:t>Metoda wahadłowa prowadzona przez dwóch nurków, gdzie nurek asekuracyjny wypuszcza nurka roboczego</a:t>
            </a:r>
            <a:endParaRPr lang="pl-PL" sz="2200" u="sng" dirty="0"/>
          </a:p>
        </p:txBody>
      </p:sp>
      <p:pic>
        <p:nvPicPr>
          <p:cNvPr id="4" name="Obraz 3"/>
          <p:cNvPicPr/>
          <p:nvPr/>
        </p:nvPicPr>
        <p:blipFill>
          <a:blip r:embed="rId2" cstate="print"/>
          <a:srcRect l="34392" t="35737" r="25220" b="17241"/>
          <a:stretch>
            <a:fillRect/>
          </a:stretch>
        </p:blipFill>
        <p:spPr bwMode="auto">
          <a:xfrm>
            <a:off x="1872000" y="2476973"/>
            <a:ext cx="5400000" cy="3909600"/>
          </a:xfrm>
          <a:prstGeom prst="rect">
            <a:avLst/>
          </a:prstGeom>
          <a:noFill/>
          <a:ln w="9525">
            <a:solidFill>
              <a:schemeClr val="tx1"/>
            </a:solidFill>
            <a:miter lim="800000"/>
            <a:headEnd/>
            <a:tailEnd/>
          </a:ln>
        </p:spPr>
      </p:pic>
      <p:sp>
        <p:nvSpPr>
          <p:cNvPr id="5" name="Symbol zastępczy numeru slajdu 4"/>
          <p:cNvSpPr>
            <a:spLocks noGrp="1"/>
          </p:cNvSpPr>
          <p:nvPr>
            <p:ph type="sldNum" sz="quarter" idx="12"/>
          </p:nvPr>
        </p:nvSpPr>
        <p:spPr/>
        <p:txBody>
          <a:bodyPr/>
          <a:lstStyle/>
          <a:p>
            <a:fld id="{589B7C76-EFF2-4CD8-A475-4750F11B4BC6}" type="slidenum">
              <a:rPr lang="pl-PL" smtClean="0"/>
              <a:pPr/>
              <a:t>114</a:t>
            </a:fld>
            <a:endParaRPr lang="pl-PL" dirty="0"/>
          </a:p>
        </p:txBody>
      </p:sp>
      <p:sp>
        <p:nvSpPr>
          <p:cNvPr id="7" name="Prostokąt zaokrąglony 6"/>
          <p:cNvSpPr/>
          <p:nvPr/>
        </p:nvSpPr>
        <p:spPr>
          <a:xfrm>
            <a:off x="467544" y="167472"/>
            <a:ext cx="8208912" cy="813256"/>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1600200"/>
            <a:ext cx="8435280" cy="4997152"/>
          </a:xfrm>
        </p:spPr>
        <p:txBody>
          <a:bodyPr>
            <a:normAutofit/>
          </a:bodyPr>
          <a:lstStyle/>
          <a:p>
            <a:pPr marL="92075" lvl="0" indent="-92075">
              <a:buNone/>
            </a:pPr>
            <a:r>
              <a:rPr lang="pl-PL" b="1" dirty="0"/>
              <a:t> </a:t>
            </a:r>
            <a:r>
              <a:rPr lang="pl-PL" sz="2000" b="1" u="sng" dirty="0">
                <a:latin typeface="Calibri" panose="020F0502020204030204" pitchFamily="34" charset="0"/>
                <a:ea typeface="Calibri" panose="020F0502020204030204" pitchFamily="34" charset="0"/>
                <a:cs typeface="Calibri" panose="020F0502020204030204" pitchFamily="34" charset="0"/>
              </a:rPr>
              <a:t>Metoda wahadłowa prowadzona przez dwóch nurków, gdzie nurek asekuracyjny wypuszcza nurka roboczego</a:t>
            </a:r>
            <a:endParaRPr lang="pl-PL" sz="2000" u="sng" dirty="0">
              <a:latin typeface="Calibri" panose="020F0502020204030204" pitchFamily="34" charset="0"/>
              <a:ea typeface="Calibri" panose="020F0502020204030204" pitchFamily="34" charset="0"/>
              <a:cs typeface="Calibri" panose="020F0502020204030204" pitchFamily="34" charset="0"/>
            </a:endParaRPr>
          </a:p>
        </p:txBody>
      </p:sp>
      <p:sp>
        <p:nvSpPr>
          <p:cNvPr id="5" name="Symbol zastępczy numeru slajdu 4"/>
          <p:cNvSpPr>
            <a:spLocks noGrp="1"/>
          </p:cNvSpPr>
          <p:nvPr>
            <p:ph type="sldNum" sz="quarter" idx="12"/>
          </p:nvPr>
        </p:nvSpPr>
        <p:spPr/>
        <p:txBody>
          <a:bodyPr/>
          <a:lstStyle/>
          <a:p>
            <a:fld id="{589B7C76-EFF2-4CD8-A475-4750F11B4BC6}" type="slidenum">
              <a:rPr lang="pl-PL" smtClean="0"/>
              <a:pPr/>
              <a:t>115</a:t>
            </a:fld>
            <a:endParaRPr lang="pl-PL" dirty="0"/>
          </a:p>
        </p:txBody>
      </p:sp>
      <p:sp>
        <p:nvSpPr>
          <p:cNvPr id="7" name="Prostokąt zaokrąglony 6"/>
          <p:cNvSpPr/>
          <p:nvPr/>
        </p:nvSpPr>
        <p:spPr>
          <a:xfrm>
            <a:off x="467544" y="136525"/>
            <a:ext cx="8208912" cy="844203"/>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Obraz 1" descr="Obraz zawierający narciarstwo, hokej&#10;&#10;Opis wygenerowany automatycznie">
            <a:extLst>
              <a:ext uri="{FF2B5EF4-FFF2-40B4-BE49-F238E27FC236}">
                <a16:creationId xmlns:a16="http://schemas.microsoft.com/office/drawing/2014/main" id="{A5DEBECD-18D2-427D-39F8-A3AF423A105E}"/>
              </a:ext>
            </a:extLst>
          </p:cNvPr>
          <p:cNvPicPr>
            <a:picLocks noChangeAspect="1"/>
          </p:cNvPicPr>
          <p:nvPr/>
        </p:nvPicPr>
        <p:blipFill>
          <a:blip r:embed="rId2"/>
          <a:stretch>
            <a:fillRect/>
          </a:stretch>
        </p:blipFill>
        <p:spPr>
          <a:xfrm>
            <a:off x="5635869" y="2238767"/>
            <a:ext cx="3261946" cy="1932058"/>
          </a:xfrm>
          <a:prstGeom prst="rect">
            <a:avLst/>
          </a:prstGeom>
        </p:spPr>
      </p:pic>
      <p:pic>
        <p:nvPicPr>
          <p:cNvPr id="6" name="Obraz 5" descr="Obraz zawierający tekst, broń, zrzut ekranu&#10;&#10;Opis wygenerowany automatycznie">
            <a:extLst>
              <a:ext uri="{FF2B5EF4-FFF2-40B4-BE49-F238E27FC236}">
                <a16:creationId xmlns:a16="http://schemas.microsoft.com/office/drawing/2014/main" id="{3B30CDA3-BB56-DC48-1B2B-20013A3A30A1}"/>
              </a:ext>
            </a:extLst>
          </p:cNvPr>
          <p:cNvPicPr>
            <a:picLocks noChangeAspect="1"/>
          </p:cNvPicPr>
          <p:nvPr/>
        </p:nvPicPr>
        <p:blipFill>
          <a:blip r:embed="rId3"/>
          <a:stretch>
            <a:fillRect/>
          </a:stretch>
        </p:blipFill>
        <p:spPr>
          <a:xfrm>
            <a:off x="852854" y="4259185"/>
            <a:ext cx="2839915" cy="2357716"/>
          </a:xfrm>
          <a:prstGeom prst="rect">
            <a:avLst/>
          </a:prstGeom>
        </p:spPr>
      </p:pic>
      <p:pic>
        <p:nvPicPr>
          <p:cNvPr id="8" name="Obraz 7" descr="Obraz zawierający broń, zrzut ekranu, tekst&#10;&#10;Opis wygenerowany automatycznie">
            <a:extLst>
              <a:ext uri="{FF2B5EF4-FFF2-40B4-BE49-F238E27FC236}">
                <a16:creationId xmlns:a16="http://schemas.microsoft.com/office/drawing/2014/main" id="{C897496F-F231-8958-B0B0-9ACF34F6F5B9}"/>
              </a:ext>
            </a:extLst>
          </p:cNvPr>
          <p:cNvPicPr>
            <a:picLocks noChangeAspect="1"/>
          </p:cNvPicPr>
          <p:nvPr/>
        </p:nvPicPr>
        <p:blipFill>
          <a:blip r:embed="rId4"/>
          <a:stretch>
            <a:fillRect/>
          </a:stretch>
        </p:blipFill>
        <p:spPr>
          <a:xfrm>
            <a:off x="4387361" y="4258881"/>
            <a:ext cx="3833446" cy="2349531"/>
          </a:xfrm>
          <a:prstGeom prst="rect">
            <a:avLst/>
          </a:prstGeom>
        </p:spPr>
      </p:pic>
    </p:spTree>
    <p:extLst>
      <p:ext uri="{BB962C8B-B14F-4D97-AF65-F5344CB8AC3E}">
        <p14:creationId xmlns:p14="http://schemas.microsoft.com/office/powerpoint/2010/main" val="357978796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74035" y="1384485"/>
            <a:ext cx="8435280" cy="4997152"/>
          </a:xfrm>
        </p:spPr>
        <p:txBody>
          <a:bodyPr>
            <a:normAutofit fontScale="92500" lnSpcReduction="10000"/>
          </a:bodyPr>
          <a:lstStyle/>
          <a:p>
            <a:pPr lvl="0" algn="ctr">
              <a:buNone/>
            </a:pPr>
            <a:r>
              <a:rPr lang="pl-PL" b="1" dirty="0"/>
              <a:t> </a:t>
            </a:r>
            <a:r>
              <a:rPr lang="pl-PL" sz="2600" b="1" u="sng" dirty="0">
                <a:latin typeface="Calibri" panose="020F0502020204030204" pitchFamily="34" charset="0"/>
                <a:ea typeface="Calibri" panose="020F0502020204030204" pitchFamily="34" charset="0"/>
                <a:cs typeface="Calibri" panose="020F0502020204030204" pitchFamily="34" charset="0"/>
              </a:rPr>
              <a:t>Metoda wahadłowa pasami dla dwóch nurków</a:t>
            </a:r>
          </a:p>
          <a:p>
            <a:pPr marL="0" indent="0" algn="just">
              <a:buNone/>
            </a:pPr>
            <a:r>
              <a:rPr lang="pl-PL" sz="2600" dirty="0">
                <a:latin typeface="Calibri" panose="020F0502020204030204" pitchFamily="34" charset="0"/>
                <a:ea typeface="Calibri" panose="020F0502020204030204" pitchFamily="34" charset="0"/>
                <a:cs typeface="Calibri" panose="020F0502020204030204" pitchFamily="34" charset="0"/>
              </a:rPr>
              <a:t>Nurkowie schodzą na dno po linie opustowej, która wyznacza środek pasa:</a:t>
            </a:r>
          </a:p>
          <a:p>
            <a:pPr marL="514350" lvl="0" indent="-514350" algn="just">
              <a:buFont typeface="+mj-lt"/>
              <a:buAutoNum type="alphaLcParenR"/>
            </a:pPr>
            <a:r>
              <a:rPr lang="pl-PL" sz="2600" dirty="0">
                <a:latin typeface="Calibri" panose="020F0502020204030204" pitchFamily="34" charset="0"/>
                <a:ea typeface="Calibri" panose="020F0502020204030204" pitchFamily="34" charset="0"/>
                <a:cs typeface="Calibri" panose="020F0502020204030204" pitchFamily="34" charset="0"/>
              </a:rPr>
              <a:t>następnie zaczynają poszukiwania pasa w przeciwnych kierunkach;</a:t>
            </a:r>
          </a:p>
          <a:p>
            <a:pPr marL="514350" lvl="0" indent="-514350" algn="just">
              <a:buFont typeface="+mj-lt"/>
              <a:buAutoNum type="alphaLcParenR"/>
            </a:pPr>
            <a:r>
              <a:rPr lang="pl-PL" sz="2600" dirty="0">
                <a:latin typeface="Calibri" panose="020F0502020204030204" pitchFamily="34" charset="0"/>
                <a:ea typeface="Calibri" panose="020F0502020204030204" pitchFamily="34" charset="0"/>
                <a:cs typeface="Calibri" panose="020F0502020204030204" pitchFamily="34" charset="0"/>
              </a:rPr>
              <a:t>po dotarciu do liny granicznej sektora, przestawiają ciężarek z linką dystansową (długość linki to odległość na jaką widzi nurek pod wodą);</a:t>
            </a:r>
          </a:p>
          <a:p>
            <a:pPr marL="514350" lvl="0" indent="-514350" algn="just">
              <a:buFont typeface="+mj-lt"/>
              <a:buAutoNum type="alphaLcParenR"/>
            </a:pPr>
            <a:r>
              <a:rPr lang="pl-PL" sz="2600" dirty="0">
                <a:latin typeface="Calibri" panose="020F0502020204030204" pitchFamily="34" charset="0"/>
                <a:ea typeface="Calibri" panose="020F0502020204030204" pitchFamily="34" charset="0"/>
                <a:cs typeface="Calibri" panose="020F0502020204030204" pitchFamily="34" charset="0"/>
              </a:rPr>
              <a:t>następnie ciężarek boji kierunkowej pasa poszukiwań, dostawiają do ciężarka linki dystansowej po czym wracają do liny opustowej płynąc po linie kierunkowej; </a:t>
            </a:r>
          </a:p>
          <a:p>
            <a:pPr marL="514350" lvl="0" indent="-514350" algn="just">
              <a:buFont typeface="+mj-lt"/>
              <a:buAutoNum type="alphaLcParenR"/>
            </a:pPr>
            <a:r>
              <a:rPr lang="pl-PL" sz="2600" dirty="0">
                <a:latin typeface="Calibri" panose="020F0502020204030204" pitchFamily="34" charset="0"/>
                <a:ea typeface="Calibri" panose="020F0502020204030204" pitchFamily="34" charset="0"/>
                <a:cs typeface="Calibri" panose="020F0502020204030204" pitchFamily="34" charset="0"/>
              </a:rPr>
              <a:t>po dotarciu do liny opustowej, jeden z nurków wyznaczony przez KPP, przestawia ciężarek z linką dystansową;</a:t>
            </a:r>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116</a:t>
            </a:fld>
            <a:endParaRPr lang="pl-PL" dirty="0"/>
          </a:p>
        </p:txBody>
      </p:sp>
      <p:sp>
        <p:nvSpPr>
          <p:cNvPr id="6" name="Prostokąt zaokrąglony 5"/>
          <p:cNvSpPr/>
          <p:nvPr/>
        </p:nvSpPr>
        <p:spPr>
          <a:xfrm>
            <a:off x="467544" y="136525"/>
            <a:ext cx="8208912" cy="844203"/>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BE1D971-783C-1EE0-95BE-6CD317CAFC42}"/>
              </a:ext>
            </a:extLst>
          </p:cNvPr>
          <p:cNvSpPr>
            <a:spLocks noGrp="1"/>
          </p:cNvSpPr>
          <p:nvPr>
            <p:ph type="title"/>
          </p:nvPr>
        </p:nvSpPr>
        <p:spPr/>
        <p:txBody>
          <a:bodyPr>
            <a:normAutofit/>
          </a:bodyPr>
          <a:lstStyle/>
          <a:p>
            <a:pPr marL="0" marR="0" lvl="0" indent="0" defTabSz="914400" rtl="0" eaLnBrk="1" fontAlgn="auto" latinLnBrk="0" hangingPunct="1">
              <a:lnSpc>
                <a:spcPct val="100000"/>
              </a:lnSpc>
              <a:spcBef>
                <a:spcPts val="0"/>
              </a:spcBef>
              <a:spcAft>
                <a:spcPts val="0"/>
              </a:spcAft>
              <a:tabLst/>
              <a:defRPr/>
            </a:pPr>
            <a:r>
              <a:rPr kumimoji="0" lang="pl-PL"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kumimoji="0" lang="pl-PL" sz="3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pl-PL"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 w parze nurkowej c.d.</a:t>
            </a:r>
            <a:endParaRPr lang="pl-PL" dirty="0"/>
          </a:p>
        </p:txBody>
      </p:sp>
      <p:sp>
        <p:nvSpPr>
          <p:cNvPr id="3" name="Symbol zastępczy zawartości 2">
            <a:extLst>
              <a:ext uri="{FF2B5EF4-FFF2-40B4-BE49-F238E27FC236}">
                <a16:creationId xmlns:a16="http://schemas.microsoft.com/office/drawing/2014/main" id="{586E08AF-BB0E-02BD-042C-B73BA477C36A}"/>
              </a:ext>
            </a:extLst>
          </p:cNvPr>
          <p:cNvSpPr>
            <a:spLocks noGrp="1"/>
          </p:cNvSpPr>
          <p:nvPr>
            <p:ph idx="1"/>
          </p:nvPr>
        </p:nvSpPr>
        <p:spPr/>
        <p:txBody>
          <a:bodyPr>
            <a:normAutofit/>
          </a:bodyPr>
          <a:lstStyle/>
          <a:p>
            <a:pPr marL="457200" marR="0" lvl="0" indent="-457200" algn="just" defTabSz="914400" rtl="0" eaLnBrk="1" fontAlgn="auto" latinLnBrk="0" hangingPunct="1">
              <a:lnSpc>
                <a:spcPct val="100000"/>
              </a:lnSpc>
              <a:spcBef>
                <a:spcPct val="20000"/>
              </a:spcBef>
              <a:spcAft>
                <a:spcPts val="0"/>
              </a:spcAft>
              <a:buClrTx/>
              <a:buSzTx/>
              <a:buFont typeface="+mj-lt"/>
              <a:buAutoNum type="alphaLcParenR" startAt="5"/>
              <a:tabLst/>
              <a:defRPr/>
            </a:pPr>
            <a:r>
              <a:rPr lang="pl-PL" sz="2400" dirty="0">
                <a:solidFill>
                  <a:prstClr val="black"/>
                </a:solidFill>
                <a:latin typeface="Calibri" panose="020F0502020204030204" pitchFamily="34" charset="0"/>
                <a:ea typeface="Calibri" panose="020F0502020204030204" pitchFamily="34" charset="0"/>
                <a:cs typeface="Calibri" panose="020F0502020204030204" pitchFamily="34" charset="0"/>
              </a:rPr>
              <a:t>n</a:t>
            </a:r>
            <a:r>
              <a:rPr kumimoji="0" lang="pl-PL"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astępnie</a:t>
            </a: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przestawia ciężarek liny opustowej i nurkowie ponownie płyną nad liną kierunkową do granicy sektora; </a:t>
            </a:r>
          </a:p>
          <a:p>
            <a:pPr marL="457200" marR="0" lvl="0" indent="-457200" algn="just" defTabSz="914400" rtl="0" eaLnBrk="1" fontAlgn="auto" latinLnBrk="0" hangingPunct="1">
              <a:lnSpc>
                <a:spcPct val="100000"/>
              </a:lnSpc>
              <a:spcBef>
                <a:spcPct val="20000"/>
              </a:spcBef>
              <a:spcAft>
                <a:spcPts val="0"/>
              </a:spcAft>
              <a:buClrTx/>
              <a:buSzTx/>
              <a:buFont typeface="+mj-lt"/>
              <a:buAutoNum type="alphaLcParenR" startAt="5"/>
              <a:tabLst/>
              <a:defRPr/>
            </a:pPr>
            <a:r>
              <a:rPr lang="pl-PL" sz="2400" dirty="0">
                <a:solidFill>
                  <a:prstClr val="black"/>
                </a:solidFill>
                <a:latin typeface="Calibri" panose="020F0502020204030204" pitchFamily="34" charset="0"/>
                <a:ea typeface="Calibri" panose="020F0502020204030204" pitchFamily="34" charset="0"/>
                <a:cs typeface="Calibri" panose="020F0502020204030204" pitchFamily="34" charset="0"/>
              </a:rPr>
              <a:t>t</a:t>
            </a: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 same czynności powtarzamy do momentu odnalezienia obiektu lub przeszukania całego sektora;</a:t>
            </a:r>
          </a:p>
          <a:p>
            <a:pPr marL="457200" marR="0" lvl="0" indent="-457200" algn="just" defTabSz="914400" rtl="0" eaLnBrk="1" fontAlgn="auto" latinLnBrk="0" hangingPunct="1">
              <a:lnSpc>
                <a:spcPct val="100000"/>
              </a:lnSpc>
              <a:spcBef>
                <a:spcPct val="20000"/>
              </a:spcBef>
              <a:spcAft>
                <a:spcPts val="0"/>
              </a:spcAft>
              <a:buClrTx/>
              <a:buSzTx/>
              <a:buFont typeface="+mj-lt"/>
              <a:buAutoNum type="alphaLcParenR" startAt="5"/>
              <a:tabLst/>
              <a:defRPr/>
            </a:pPr>
            <a:r>
              <a:rPr lang="pl-PL" sz="2400" dirty="0">
                <a:solidFill>
                  <a:prstClr val="black"/>
                </a:solidFill>
                <a:latin typeface="Calibri" panose="020F0502020204030204" pitchFamily="34" charset="0"/>
                <a:ea typeface="Calibri" panose="020F0502020204030204" pitchFamily="34" charset="0"/>
                <a:cs typeface="Calibri" panose="020F0502020204030204" pitchFamily="34" charset="0"/>
              </a:rPr>
              <a:t>o</a:t>
            </a:r>
            <a:r>
              <a:rPr kumimoji="0" lang="pl-PL"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dległość</a:t>
            </a: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łodzi od nurków w poziomie (do bąbli powietrza na powierzchni) powinna być od 5 do 15 m. Szerokość pasa dla jednego nurka powinna wynosić od 20 do 25 m, długość pasa (przestawiania ciężarka) na odległość widoczności.</a:t>
            </a:r>
          </a:p>
        </p:txBody>
      </p:sp>
      <p:sp>
        <p:nvSpPr>
          <p:cNvPr id="4" name="Symbol zastępczy numeru slajdu 3">
            <a:extLst>
              <a:ext uri="{FF2B5EF4-FFF2-40B4-BE49-F238E27FC236}">
                <a16:creationId xmlns:a16="http://schemas.microsoft.com/office/drawing/2014/main" id="{F3812C02-09C6-F7AD-0472-2D9409DAC6AD}"/>
              </a:ext>
            </a:extLst>
          </p:cNvPr>
          <p:cNvSpPr>
            <a:spLocks noGrp="1"/>
          </p:cNvSpPr>
          <p:nvPr>
            <p:ph type="sldNum" sz="quarter" idx="12"/>
          </p:nvPr>
        </p:nvSpPr>
        <p:spPr/>
        <p:txBody>
          <a:bodyPr/>
          <a:lstStyle/>
          <a:p>
            <a:fld id="{589B7C76-EFF2-4CD8-A475-4750F11B4BC6}" type="slidenum">
              <a:rPr lang="pl-PL" smtClean="0"/>
              <a:pPr/>
              <a:t>117</a:t>
            </a:fld>
            <a:endParaRPr lang="pl-PL" dirty="0"/>
          </a:p>
        </p:txBody>
      </p:sp>
    </p:spTree>
    <p:extLst>
      <p:ext uri="{BB962C8B-B14F-4D97-AF65-F5344CB8AC3E}">
        <p14:creationId xmlns:p14="http://schemas.microsoft.com/office/powerpoint/2010/main" val="384511992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1340768"/>
            <a:ext cx="8435280" cy="4997152"/>
          </a:xfrm>
        </p:spPr>
        <p:txBody>
          <a:bodyPr>
            <a:normAutofit/>
          </a:bodyPr>
          <a:lstStyle/>
          <a:p>
            <a:pPr lvl="0" algn="ctr">
              <a:buNone/>
            </a:pPr>
            <a:r>
              <a:rPr lang="pl-PL" b="1" dirty="0"/>
              <a:t> </a:t>
            </a:r>
            <a:r>
              <a:rPr lang="pl-PL" sz="2400" b="1" u="sng" dirty="0">
                <a:latin typeface="Calibri" panose="020F0502020204030204" pitchFamily="34" charset="0"/>
                <a:ea typeface="Calibri" panose="020F0502020204030204" pitchFamily="34" charset="0"/>
                <a:cs typeface="Calibri" panose="020F0502020204030204" pitchFamily="34" charset="0"/>
              </a:rPr>
              <a:t>Metoda wahadłowa pasami dla dwóch nurków</a:t>
            </a:r>
          </a:p>
        </p:txBody>
      </p:sp>
      <p:pic>
        <p:nvPicPr>
          <p:cNvPr id="4" name="Obraz 3"/>
          <p:cNvPicPr/>
          <p:nvPr/>
        </p:nvPicPr>
        <p:blipFill>
          <a:blip r:embed="rId2" cstate="print"/>
          <a:srcRect l="13404" r="12875" b="8150"/>
          <a:stretch>
            <a:fillRect/>
          </a:stretch>
        </p:blipFill>
        <p:spPr bwMode="auto">
          <a:xfrm>
            <a:off x="1547664" y="2204864"/>
            <a:ext cx="6008400" cy="4320000"/>
          </a:xfrm>
          <a:prstGeom prst="rect">
            <a:avLst/>
          </a:prstGeom>
          <a:noFill/>
          <a:ln w="9525">
            <a:solidFill>
              <a:schemeClr val="tx1"/>
            </a:solidFill>
            <a:miter lim="800000"/>
            <a:headEnd/>
            <a:tailEnd/>
          </a:ln>
        </p:spPr>
      </p:pic>
      <p:sp>
        <p:nvSpPr>
          <p:cNvPr id="5" name="Symbol zastępczy numeru slajdu 4"/>
          <p:cNvSpPr>
            <a:spLocks noGrp="1"/>
          </p:cNvSpPr>
          <p:nvPr>
            <p:ph type="sldNum" sz="quarter" idx="12"/>
          </p:nvPr>
        </p:nvSpPr>
        <p:spPr/>
        <p:txBody>
          <a:bodyPr/>
          <a:lstStyle/>
          <a:p>
            <a:fld id="{589B7C76-EFF2-4CD8-A475-4750F11B4BC6}" type="slidenum">
              <a:rPr lang="pl-PL" smtClean="0"/>
              <a:pPr/>
              <a:t>118</a:t>
            </a:fld>
            <a:endParaRPr lang="pl-PL" dirty="0"/>
          </a:p>
        </p:txBody>
      </p:sp>
      <p:sp>
        <p:nvSpPr>
          <p:cNvPr id="7" name="Prostokąt zaokrąglony 6"/>
          <p:cNvSpPr/>
          <p:nvPr/>
        </p:nvSpPr>
        <p:spPr>
          <a:xfrm>
            <a:off x="467544" y="136525"/>
            <a:ext cx="8208912" cy="844203"/>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41176" y="1382727"/>
            <a:ext cx="8435280" cy="4997152"/>
          </a:xfrm>
        </p:spPr>
        <p:txBody>
          <a:bodyPr>
            <a:normAutofit/>
          </a:bodyPr>
          <a:lstStyle/>
          <a:p>
            <a:pPr lvl="0" algn="ctr">
              <a:buNone/>
            </a:pPr>
            <a:r>
              <a:rPr lang="pl-PL" sz="2400" b="1" u="sng" dirty="0">
                <a:latin typeface="Calibri" panose="020F0502020204030204" pitchFamily="34" charset="0"/>
                <a:ea typeface="Calibri" panose="020F0502020204030204" pitchFamily="34" charset="0"/>
                <a:cs typeface="Calibri" panose="020F0502020204030204" pitchFamily="34" charset="0"/>
              </a:rPr>
              <a:t>Metoda wahadłowa pasami dla dwóch nurków</a:t>
            </a:r>
          </a:p>
          <a:p>
            <a:pPr>
              <a:buNone/>
            </a:pPr>
            <a:endParaRPr lang="pl-PL" sz="24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2400" dirty="0">
                <a:latin typeface="Calibri" panose="020F0502020204030204" pitchFamily="34" charset="0"/>
                <a:ea typeface="Calibri" panose="020F0502020204030204" pitchFamily="34" charset="0"/>
                <a:cs typeface="Calibri" panose="020F0502020204030204" pitchFamily="34" charset="0"/>
              </a:rPr>
              <a:t>W tej metodzie mamy dwóch nurków roboczych: nurek 1, nurek 2. Nurek asekuracyjny znajduje się na łodzi lub pod wodą, razem z jednym z nurków. </a:t>
            </a:r>
          </a:p>
          <a:p>
            <a:pPr algn="just">
              <a:buNone/>
            </a:pPr>
            <a:endParaRPr lang="pl-PL" sz="2400" dirty="0">
              <a:latin typeface="Calibri" panose="020F0502020204030204" pitchFamily="34" charset="0"/>
              <a:ea typeface="Calibri" panose="020F0502020204030204" pitchFamily="34" charset="0"/>
              <a:cs typeface="Calibri" panose="020F0502020204030204" pitchFamily="34" charset="0"/>
            </a:endParaRPr>
          </a:p>
          <a:p>
            <a:pPr algn="just">
              <a:buNone/>
            </a:pPr>
            <a:r>
              <a:rPr lang="pl-PL" sz="2400" dirty="0">
                <a:latin typeface="Calibri" panose="020F0502020204030204" pitchFamily="34" charset="0"/>
                <a:ea typeface="Calibri" panose="020F0502020204030204" pitchFamily="34" charset="0"/>
                <a:cs typeface="Calibri" panose="020F0502020204030204" pitchFamily="34" charset="0"/>
              </a:rPr>
              <a:t>Aby uniknąć zamulenia lin </a:t>
            </a:r>
          </a:p>
          <a:p>
            <a:pPr algn="just">
              <a:buNone/>
            </a:pPr>
            <a:r>
              <a:rPr lang="pl-PL" sz="2400" dirty="0">
                <a:latin typeface="Calibri" panose="020F0502020204030204" pitchFamily="34" charset="0"/>
                <a:ea typeface="Calibri" panose="020F0502020204030204" pitchFamily="34" charset="0"/>
                <a:cs typeface="Calibri" panose="020F0502020204030204" pitchFamily="34" charset="0"/>
              </a:rPr>
              <a:t>kierunkowych można je</a:t>
            </a:r>
          </a:p>
          <a:p>
            <a:pPr algn="just">
              <a:buNone/>
            </a:pPr>
            <a:r>
              <a:rPr lang="pl-PL" sz="2400" dirty="0">
                <a:latin typeface="Calibri" panose="020F0502020204030204" pitchFamily="34" charset="0"/>
                <a:ea typeface="Calibri" panose="020F0502020204030204" pitchFamily="34" charset="0"/>
                <a:cs typeface="Calibri" panose="020F0502020204030204" pitchFamily="34" charset="0"/>
              </a:rPr>
              <a:t>zamontować do lin od </a:t>
            </a:r>
            <a:r>
              <a:rPr lang="pl-PL" sz="2400" dirty="0" err="1">
                <a:latin typeface="Calibri" panose="020F0502020204030204" pitchFamily="34" charset="0"/>
                <a:ea typeface="Calibri" panose="020F0502020204030204" pitchFamily="34" charset="0"/>
                <a:cs typeface="Calibri" panose="020F0502020204030204" pitchFamily="34" charset="0"/>
              </a:rPr>
              <a:t>boji</a:t>
            </a:r>
            <a:r>
              <a:rPr lang="pl-PL" sz="2400" dirty="0">
                <a:latin typeface="Calibri" panose="020F0502020204030204" pitchFamily="34" charset="0"/>
                <a:ea typeface="Calibri" panose="020F0502020204030204" pitchFamily="34" charset="0"/>
                <a:cs typeface="Calibri" panose="020F0502020204030204" pitchFamily="34" charset="0"/>
              </a:rPr>
              <a:t> od 20 do </a:t>
            </a:r>
          </a:p>
          <a:p>
            <a:pPr algn="just">
              <a:buNone/>
            </a:pPr>
            <a:r>
              <a:rPr lang="pl-PL" sz="2400" dirty="0">
                <a:latin typeface="Calibri" panose="020F0502020204030204" pitchFamily="34" charset="0"/>
                <a:ea typeface="Calibri" panose="020F0502020204030204" pitchFamily="34" charset="0"/>
                <a:cs typeface="Calibri" panose="020F0502020204030204" pitchFamily="34" charset="0"/>
              </a:rPr>
              <a:t>50 cm od obciążenia.</a:t>
            </a:r>
          </a:p>
          <a:p>
            <a:pPr>
              <a:buNone/>
            </a:pPr>
            <a:endParaRPr lang="pl-PL" sz="2600" dirty="0"/>
          </a:p>
          <a:p>
            <a:pPr lvl="0">
              <a:buNone/>
            </a:pPr>
            <a:endParaRPr lang="pl-PL" sz="2600" dirty="0"/>
          </a:p>
        </p:txBody>
      </p:sp>
      <p:pic>
        <p:nvPicPr>
          <p:cNvPr id="4" name="Obraz 3"/>
          <p:cNvPicPr/>
          <p:nvPr/>
        </p:nvPicPr>
        <p:blipFill>
          <a:blip r:embed="rId2" cstate="print"/>
          <a:srcRect l="34391" t="25078" r="20459" b="30721"/>
          <a:stretch>
            <a:fillRect/>
          </a:stretch>
        </p:blipFill>
        <p:spPr bwMode="auto">
          <a:xfrm>
            <a:off x="4860032" y="3948229"/>
            <a:ext cx="3662536" cy="2207121"/>
          </a:xfrm>
          <a:prstGeom prst="rect">
            <a:avLst/>
          </a:prstGeom>
          <a:noFill/>
          <a:ln w="9525">
            <a:solidFill>
              <a:schemeClr val="tx1"/>
            </a:solidFill>
            <a:miter lim="800000"/>
            <a:headEnd/>
            <a:tailEnd/>
          </a:ln>
        </p:spPr>
      </p:pic>
      <p:sp>
        <p:nvSpPr>
          <p:cNvPr id="5" name="Symbol zastępczy numeru slajdu 4"/>
          <p:cNvSpPr>
            <a:spLocks noGrp="1"/>
          </p:cNvSpPr>
          <p:nvPr>
            <p:ph type="sldNum" sz="quarter" idx="12"/>
          </p:nvPr>
        </p:nvSpPr>
        <p:spPr/>
        <p:txBody>
          <a:bodyPr/>
          <a:lstStyle/>
          <a:p>
            <a:fld id="{589B7C76-EFF2-4CD8-A475-4750F11B4BC6}" type="slidenum">
              <a:rPr lang="pl-PL" smtClean="0"/>
              <a:pPr/>
              <a:t>119</a:t>
            </a:fld>
            <a:endParaRPr lang="pl-PL" dirty="0"/>
          </a:p>
        </p:txBody>
      </p:sp>
      <p:sp>
        <p:nvSpPr>
          <p:cNvPr id="7" name="Prostokąt zaokrąglony 6"/>
          <p:cNvSpPr/>
          <p:nvPr/>
        </p:nvSpPr>
        <p:spPr>
          <a:xfrm>
            <a:off x="467544" y="136525"/>
            <a:ext cx="8208912" cy="844203"/>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br>
              <a:rPr lang="pl-PL" sz="2900" dirty="0"/>
            </a:br>
            <a:r>
              <a:rPr lang="pl-PL" sz="3300" b="1" dirty="0">
                <a:latin typeface="Calibri" panose="020F0502020204030204" pitchFamily="34" charset="0"/>
                <a:ea typeface="Calibri" panose="020F0502020204030204" pitchFamily="34" charset="0"/>
                <a:cs typeface="Calibri" panose="020F0502020204030204" pitchFamily="34" charset="0"/>
              </a:rPr>
              <a:t>Zabezpieczenie miejsca prac - Oznakowanie szlaku żeglugowego c.d. </a:t>
            </a:r>
            <a:br>
              <a:rPr lang="pl-PL" dirty="0"/>
            </a:br>
            <a:endParaRPr lang="pl-PL" dirty="0"/>
          </a:p>
        </p:txBody>
      </p:sp>
      <p:sp>
        <p:nvSpPr>
          <p:cNvPr id="3" name="Symbol zastępczy zawartości 2"/>
          <p:cNvSpPr>
            <a:spLocks noGrp="1"/>
          </p:cNvSpPr>
          <p:nvPr>
            <p:ph idx="1"/>
          </p:nvPr>
        </p:nvSpPr>
        <p:spPr>
          <a:xfrm>
            <a:off x="179512" y="1462087"/>
            <a:ext cx="8507288" cy="5121275"/>
          </a:xfrm>
        </p:spPr>
        <p:txBody>
          <a:bodyPr/>
          <a:lstStyle/>
          <a:p>
            <a:pPr algn="just">
              <a:buNone/>
            </a:pPr>
            <a:r>
              <a:rPr lang="pl-PL" sz="2200" dirty="0"/>
              <a:t> 		</a:t>
            </a:r>
            <a:r>
              <a:rPr lang="pl-PL" sz="2400" dirty="0">
                <a:latin typeface="Calibri" panose="020F0502020204030204" pitchFamily="34" charset="0"/>
                <a:ea typeface="Calibri" panose="020F0502020204030204" pitchFamily="34" charset="0"/>
                <a:cs typeface="Calibri" panose="020F0502020204030204" pitchFamily="34" charset="0"/>
              </a:rPr>
              <a:t>1. Statek zajęty pracami podwodnymi, oprócz innej sygnalizacji przewidzianej niniejszymi przepisami, powinien pokazywać sztywną kopię flagi ,,A" między narodowego kodu sygnałowego określoną w załączniku nr 3 na rysunku 72, umieszczoną w taki sposób aby była zapewniona jej widoczność zarówno w dzień, jak i  w nocy.</a:t>
            </a:r>
          </a:p>
          <a:p>
            <a:pPr>
              <a:buNone/>
            </a:pPr>
            <a:endParaRPr lang="pl-PL" sz="2600" dirty="0"/>
          </a:p>
          <a:p>
            <a:pPr>
              <a:buNone/>
            </a:pPr>
            <a:endParaRPr lang="pl-PL" dirty="0"/>
          </a:p>
        </p:txBody>
      </p:sp>
      <p:sp>
        <p:nvSpPr>
          <p:cNvPr id="5" name="Symbol zastępczy numeru slajdu 4"/>
          <p:cNvSpPr>
            <a:spLocks noGrp="1"/>
          </p:cNvSpPr>
          <p:nvPr>
            <p:ph type="sldNum" sz="quarter" idx="12"/>
          </p:nvPr>
        </p:nvSpPr>
        <p:spPr/>
        <p:txBody>
          <a:bodyPr/>
          <a:lstStyle/>
          <a:p>
            <a:fld id="{589B7C76-EFF2-4CD8-A475-4750F11B4BC6}" type="slidenum">
              <a:rPr lang="pl-PL" smtClean="0"/>
              <a:pPr/>
              <a:t>12</a:t>
            </a:fld>
            <a:endParaRPr lang="pl-PL" dirty="0"/>
          </a:p>
        </p:txBody>
      </p:sp>
      <p:pic>
        <p:nvPicPr>
          <p:cNvPr id="4" name="Obraz 3">
            <a:extLst>
              <a:ext uri="{FF2B5EF4-FFF2-40B4-BE49-F238E27FC236}">
                <a16:creationId xmlns:a16="http://schemas.microsoft.com/office/drawing/2014/main" id="{7DEB22AA-2D9A-E36D-75C4-E466B24427EA}"/>
              </a:ext>
            </a:extLst>
          </p:cNvPr>
          <p:cNvPicPr>
            <a:picLocks noChangeAspect="1"/>
          </p:cNvPicPr>
          <p:nvPr/>
        </p:nvPicPr>
        <p:blipFill>
          <a:blip r:embed="rId2"/>
          <a:stretch>
            <a:fillRect/>
          </a:stretch>
        </p:blipFill>
        <p:spPr>
          <a:xfrm>
            <a:off x="1763688" y="3903996"/>
            <a:ext cx="6156859" cy="2621697"/>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1600200"/>
            <a:ext cx="8435280" cy="4997152"/>
          </a:xfrm>
        </p:spPr>
        <p:txBody>
          <a:bodyPr>
            <a:normAutofit/>
          </a:bodyPr>
          <a:lstStyle/>
          <a:p>
            <a:pPr lvl="0">
              <a:buNone/>
            </a:pPr>
            <a:r>
              <a:rPr lang="pl-PL" b="1" dirty="0"/>
              <a:t>    </a:t>
            </a:r>
            <a:endParaRPr lang="pl-PL" sz="2600" dirty="0"/>
          </a:p>
        </p:txBody>
      </p:sp>
      <p:pic>
        <p:nvPicPr>
          <p:cNvPr id="4" name="Obraz 3"/>
          <p:cNvPicPr/>
          <p:nvPr/>
        </p:nvPicPr>
        <p:blipFill>
          <a:blip r:embed="rId2" cstate="print"/>
          <a:srcRect l="13227" r="13228"/>
          <a:stretch>
            <a:fillRect/>
          </a:stretch>
        </p:blipFill>
        <p:spPr bwMode="auto">
          <a:xfrm>
            <a:off x="1259632" y="1268760"/>
            <a:ext cx="6616800" cy="5400000"/>
          </a:xfrm>
          <a:prstGeom prst="rect">
            <a:avLst/>
          </a:prstGeom>
          <a:noFill/>
          <a:ln w="9525">
            <a:solidFill>
              <a:schemeClr val="tx1"/>
            </a:solidFill>
            <a:miter lim="800000"/>
            <a:headEnd/>
            <a:tailEnd/>
          </a:ln>
        </p:spPr>
      </p:pic>
      <p:sp>
        <p:nvSpPr>
          <p:cNvPr id="5" name="Symbol zastępczy numeru slajdu 4"/>
          <p:cNvSpPr>
            <a:spLocks noGrp="1"/>
          </p:cNvSpPr>
          <p:nvPr>
            <p:ph type="sldNum" sz="quarter" idx="12"/>
          </p:nvPr>
        </p:nvSpPr>
        <p:spPr/>
        <p:txBody>
          <a:bodyPr/>
          <a:lstStyle/>
          <a:p>
            <a:fld id="{589B7C76-EFF2-4CD8-A475-4750F11B4BC6}" type="slidenum">
              <a:rPr lang="pl-PL" smtClean="0"/>
              <a:pPr/>
              <a:t>120</a:t>
            </a:fld>
            <a:endParaRPr lang="pl-PL" dirty="0"/>
          </a:p>
        </p:txBody>
      </p:sp>
      <p:sp>
        <p:nvSpPr>
          <p:cNvPr id="7" name="Prostokąt zaokrąglony 6"/>
          <p:cNvSpPr/>
          <p:nvPr/>
        </p:nvSpPr>
        <p:spPr>
          <a:xfrm>
            <a:off x="467544" y="136525"/>
            <a:ext cx="8208912" cy="844203"/>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1600200"/>
            <a:ext cx="8435280" cy="4997152"/>
          </a:xfrm>
        </p:spPr>
        <p:txBody>
          <a:bodyPr>
            <a:normAutofit/>
          </a:bodyPr>
          <a:lstStyle/>
          <a:p>
            <a:pPr lvl="0">
              <a:buNone/>
            </a:pPr>
            <a:r>
              <a:rPr lang="pl-PL" b="1" dirty="0"/>
              <a:t>    </a:t>
            </a:r>
            <a:endParaRPr lang="pl-PL" sz="2600" dirty="0"/>
          </a:p>
        </p:txBody>
      </p:sp>
      <p:pic>
        <p:nvPicPr>
          <p:cNvPr id="4" name="Obraz 3"/>
          <p:cNvPicPr/>
          <p:nvPr/>
        </p:nvPicPr>
        <p:blipFill>
          <a:blip r:embed="rId2" cstate="print"/>
          <a:srcRect l="13054" r="12854"/>
          <a:stretch>
            <a:fillRect/>
          </a:stretch>
        </p:blipFill>
        <p:spPr bwMode="auto">
          <a:xfrm>
            <a:off x="1224368" y="1340768"/>
            <a:ext cx="6660000" cy="5400000"/>
          </a:xfrm>
          <a:prstGeom prst="rect">
            <a:avLst/>
          </a:prstGeom>
          <a:noFill/>
          <a:ln w="9525">
            <a:solidFill>
              <a:schemeClr val="tx1"/>
            </a:solidFill>
            <a:miter lim="800000"/>
            <a:headEnd/>
            <a:tailEnd/>
          </a:ln>
        </p:spPr>
      </p:pic>
      <p:sp>
        <p:nvSpPr>
          <p:cNvPr id="5" name="Symbol zastępczy numeru slajdu 4"/>
          <p:cNvSpPr>
            <a:spLocks noGrp="1"/>
          </p:cNvSpPr>
          <p:nvPr>
            <p:ph type="sldNum" sz="quarter" idx="12"/>
          </p:nvPr>
        </p:nvSpPr>
        <p:spPr/>
        <p:txBody>
          <a:bodyPr/>
          <a:lstStyle/>
          <a:p>
            <a:fld id="{589B7C76-EFF2-4CD8-A475-4750F11B4BC6}" type="slidenum">
              <a:rPr lang="pl-PL" smtClean="0"/>
              <a:pPr/>
              <a:t>121</a:t>
            </a:fld>
            <a:endParaRPr lang="pl-PL" dirty="0"/>
          </a:p>
        </p:txBody>
      </p:sp>
      <p:sp>
        <p:nvSpPr>
          <p:cNvPr id="7" name="Prostokąt zaokrąglony 6"/>
          <p:cNvSpPr/>
          <p:nvPr/>
        </p:nvSpPr>
        <p:spPr>
          <a:xfrm>
            <a:off x="611560" y="117232"/>
            <a:ext cx="8208912" cy="791488"/>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1600200"/>
            <a:ext cx="8435280" cy="4997152"/>
          </a:xfrm>
        </p:spPr>
        <p:txBody>
          <a:bodyPr>
            <a:normAutofit/>
          </a:bodyPr>
          <a:lstStyle/>
          <a:p>
            <a:pPr lvl="0">
              <a:buNone/>
            </a:pPr>
            <a:r>
              <a:rPr lang="pl-PL" b="1" dirty="0"/>
              <a:t>    </a:t>
            </a:r>
            <a:endParaRPr lang="pl-PL" sz="2600" dirty="0"/>
          </a:p>
        </p:txBody>
      </p:sp>
      <p:pic>
        <p:nvPicPr>
          <p:cNvPr id="4" name="Obraz 3"/>
          <p:cNvPicPr/>
          <p:nvPr/>
        </p:nvPicPr>
        <p:blipFill>
          <a:blip r:embed="rId2" cstate="print"/>
          <a:srcRect l="13054" r="12854"/>
          <a:stretch>
            <a:fillRect/>
          </a:stretch>
        </p:blipFill>
        <p:spPr bwMode="auto">
          <a:xfrm>
            <a:off x="1259632" y="1340768"/>
            <a:ext cx="6660000" cy="5400000"/>
          </a:xfrm>
          <a:prstGeom prst="rect">
            <a:avLst/>
          </a:prstGeom>
          <a:noFill/>
          <a:ln w="9525">
            <a:solidFill>
              <a:schemeClr val="tx1"/>
            </a:solidFill>
            <a:miter lim="800000"/>
            <a:headEnd/>
            <a:tailEnd/>
          </a:ln>
        </p:spPr>
      </p:pic>
      <p:sp>
        <p:nvSpPr>
          <p:cNvPr id="5" name="Symbol zastępczy numeru slajdu 4"/>
          <p:cNvSpPr>
            <a:spLocks noGrp="1"/>
          </p:cNvSpPr>
          <p:nvPr>
            <p:ph type="sldNum" sz="quarter" idx="12"/>
          </p:nvPr>
        </p:nvSpPr>
        <p:spPr/>
        <p:txBody>
          <a:bodyPr/>
          <a:lstStyle/>
          <a:p>
            <a:fld id="{589B7C76-EFF2-4CD8-A475-4750F11B4BC6}" type="slidenum">
              <a:rPr lang="pl-PL" smtClean="0"/>
              <a:pPr/>
              <a:t>122</a:t>
            </a:fld>
            <a:endParaRPr lang="pl-PL" dirty="0"/>
          </a:p>
        </p:txBody>
      </p:sp>
      <p:sp>
        <p:nvSpPr>
          <p:cNvPr id="7" name="Prostokąt zaokrąglony 6"/>
          <p:cNvSpPr/>
          <p:nvPr/>
        </p:nvSpPr>
        <p:spPr>
          <a:xfrm>
            <a:off x="467544" y="117232"/>
            <a:ext cx="8208912" cy="863496"/>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1600200"/>
            <a:ext cx="8435280" cy="4997152"/>
          </a:xfrm>
        </p:spPr>
        <p:txBody>
          <a:bodyPr>
            <a:normAutofit/>
          </a:bodyPr>
          <a:lstStyle/>
          <a:p>
            <a:pPr lvl="0" algn="ctr">
              <a:buNone/>
            </a:pPr>
            <a:r>
              <a:rPr lang="pl-PL" sz="2400" b="1" u="sng" dirty="0">
                <a:latin typeface="Calibri" panose="020F0502020204030204" pitchFamily="34" charset="0"/>
                <a:ea typeface="Calibri" panose="020F0502020204030204" pitchFamily="34" charset="0"/>
                <a:cs typeface="Calibri" panose="020F0502020204030204" pitchFamily="34" charset="0"/>
              </a:rPr>
              <a:t>Metoda wahadłowa pasami dla jednego nurka lub dwóch nurków</a:t>
            </a:r>
          </a:p>
          <a:p>
            <a:pPr lvl="0" algn="ctr">
              <a:buNone/>
            </a:pPr>
            <a:endParaRPr lang="pl-PL" sz="24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2400" dirty="0">
                <a:latin typeface="Calibri" panose="020F0502020204030204" pitchFamily="34" charset="0"/>
                <a:ea typeface="Calibri" panose="020F0502020204030204" pitchFamily="34" charset="0"/>
                <a:cs typeface="Calibri" panose="020F0502020204030204" pitchFamily="34" charset="0"/>
              </a:rPr>
              <a:t>Wyznaczamy sektor poszukiwań minimum czterema skrajnymi bojami oraz linami wyznaczającymi granice sektora ułożonymi na dnie  i przymocowanymi do skrajnych boji. Pole wyznacza się przy pomocy jednej liny kierunkowej (nad którą płynie nurek). Line kierunkową montujemy do liny z boją kierunkową. Linę kierunkową przekłada nurek pod wodą po dopłynięciu do liny wyznaczającej sektor (przekłada na odległość wyraźnej widoczności, załoga łodzi może podnieść linę, a nurek tylko przesunie linę kierunkową).</a:t>
            </a:r>
          </a:p>
          <a:p>
            <a:pPr lvl="0">
              <a:buNone/>
            </a:pPr>
            <a:endParaRPr lang="pl-PL" sz="26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123</a:t>
            </a:fld>
            <a:endParaRPr lang="pl-PL" dirty="0"/>
          </a:p>
        </p:txBody>
      </p:sp>
      <p:sp>
        <p:nvSpPr>
          <p:cNvPr id="6" name="Prostokąt zaokrąglony 5"/>
          <p:cNvSpPr/>
          <p:nvPr/>
        </p:nvSpPr>
        <p:spPr>
          <a:xfrm>
            <a:off x="467544" y="136525"/>
            <a:ext cx="8208912" cy="844203"/>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364BFA1-F841-F028-7B22-F490E3B13F19}"/>
              </a:ext>
            </a:extLst>
          </p:cNvPr>
          <p:cNvSpPr>
            <a:spLocks noGrp="1"/>
          </p:cNvSpPr>
          <p:nvPr>
            <p:ph type="title"/>
          </p:nvPr>
        </p:nvSpPr>
        <p:spPr/>
        <p:txBody>
          <a:bodyPr>
            <a:normAutofit/>
          </a:bodyPr>
          <a:lstStyle/>
          <a:p>
            <a:pPr marL="0" marR="0" lvl="0" indent="0" defTabSz="914400" rtl="0" eaLnBrk="1" fontAlgn="auto" latinLnBrk="0" hangingPunct="1">
              <a:lnSpc>
                <a:spcPct val="100000"/>
              </a:lnSpc>
              <a:spcBef>
                <a:spcPts val="0"/>
              </a:spcBef>
              <a:spcAft>
                <a:spcPts val="0"/>
              </a:spcAft>
              <a:tabLst/>
              <a:defRPr/>
            </a:pPr>
            <a:r>
              <a:rPr kumimoji="0" lang="pl-PL"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kumimoji="0" lang="pl-PL" sz="3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pl-PL"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 w parze nurkowej c.d.</a:t>
            </a:r>
            <a:endParaRPr lang="pl-PL" dirty="0"/>
          </a:p>
        </p:txBody>
      </p:sp>
      <p:sp>
        <p:nvSpPr>
          <p:cNvPr id="3" name="Symbol zastępczy zawartości 2">
            <a:extLst>
              <a:ext uri="{FF2B5EF4-FFF2-40B4-BE49-F238E27FC236}">
                <a16:creationId xmlns:a16="http://schemas.microsoft.com/office/drawing/2014/main" id="{55E8C4D5-766F-BED6-A171-B9B88ACE0B82}"/>
              </a:ext>
            </a:extLst>
          </p:cNvPr>
          <p:cNvSpPr>
            <a:spLocks noGrp="1"/>
          </p:cNvSpPr>
          <p:nvPr>
            <p:ph idx="1"/>
          </p:nvPr>
        </p:nvSpPr>
        <p:spPr>
          <a:xfrm>
            <a:off x="457200" y="1600201"/>
            <a:ext cx="8229600" cy="2620888"/>
          </a:xfrm>
        </p:spPr>
        <p:txBody>
          <a:bodyPr/>
          <a:lstStyle/>
          <a:p>
            <a:pPr marL="0" indent="0" algn="just">
              <a:buNone/>
            </a:pP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Dodatkową zaletą jest to, że nurek może być trałowany przez łódź co wpłynie na szybkość poszukiwań i zmniejszy zmęczenie nurka. Długość pasa do 50 m.</a:t>
            </a:r>
            <a:endParaRPr lang="pl-PL" dirty="0"/>
          </a:p>
        </p:txBody>
      </p:sp>
      <p:sp>
        <p:nvSpPr>
          <p:cNvPr id="4" name="Symbol zastępczy numeru slajdu 3">
            <a:extLst>
              <a:ext uri="{FF2B5EF4-FFF2-40B4-BE49-F238E27FC236}">
                <a16:creationId xmlns:a16="http://schemas.microsoft.com/office/drawing/2014/main" id="{87C22D1A-B2AD-4C93-9FAA-24473EDEC882}"/>
              </a:ext>
            </a:extLst>
          </p:cNvPr>
          <p:cNvSpPr>
            <a:spLocks noGrp="1"/>
          </p:cNvSpPr>
          <p:nvPr>
            <p:ph type="sldNum" sz="quarter" idx="12"/>
          </p:nvPr>
        </p:nvSpPr>
        <p:spPr/>
        <p:txBody>
          <a:bodyPr/>
          <a:lstStyle/>
          <a:p>
            <a:fld id="{589B7C76-EFF2-4CD8-A475-4750F11B4BC6}" type="slidenum">
              <a:rPr lang="pl-PL" smtClean="0"/>
              <a:pPr/>
              <a:t>124</a:t>
            </a:fld>
            <a:endParaRPr lang="pl-PL" dirty="0"/>
          </a:p>
        </p:txBody>
      </p:sp>
    </p:spTree>
    <p:extLst>
      <p:ext uri="{BB962C8B-B14F-4D97-AF65-F5344CB8AC3E}">
        <p14:creationId xmlns:p14="http://schemas.microsoft.com/office/powerpoint/2010/main" val="308793538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1600200"/>
            <a:ext cx="8435280" cy="4997152"/>
          </a:xfrm>
        </p:spPr>
        <p:txBody>
          <a:bodyPr>
            <a:normAutofit/>
          </a:bodyPr>
          <a:lstStyle/>
          <a:p>
            <a:pPr lvl="0">
              <a:buNone/>
            </a:pPr>
            <a:r>
              <a:rPr lang="pl-PL" b="1" dirty="0"/>
              <a:t>    </a:t>
            </a:r>
            <a:endParaRPr lang="pl-PL" sz="2600" dirty="0"/>
          </a:p>
        </p:txBody>
      </p:sp>
      <p:pic>
        <p:nvPicPr>
          <p:cNvPr id="4" name="Obraz 3"/>
          <p:cNvPicPr/>
          <p:nvPr/>
        </p:nvPicPr>
        <p:blipFill>
          <a:blip r:embed="rId2" cstate="print"/>
          <a:srcRect l="29806" t="19436" r="27513" b="12226"/>
          <a:stretch>
            <a:fillRect/>
          </a:stretch>
        </p:blipFill>
        <p:spPr bwMode="auto">
          <a:xfrm>
            <a:off x="1331640" y="1340768"/>
            <a:ext cx="6537600" cy="5400000"/>
          </a:xfrm>
          <a:prstGeom prst="rect">
            <a:avLst/>
          </a:prstGeom>
          <a:noFill/>
          <a:ln w="9525">
            <a:solidFill>
              <a:schemeClr val="tx1"/>
            </a:solidFill>
            <a:miter lim="800000"/>
            <a:headEnd/>
            <a:tailEnd/>
          </a:ln>
        </p:spPr>
      </p:pic>
      <p:sp>
        <p:nvSpPr>
          <p:cNvPr id="5" name="pole tekstowe 4"/>
          <p:cNvSpPr txBox="1"/>
          <p:nvPr/>
        </p:nvSpPr>
        <p:spPr>
          <a:xfrm>
            <a:off x="3347864" y="1340768"/>
            <a:ext cx="3141566" cy="400110"/>
          </a:xfrm>
          <a:prstGeom prst="rect">
            <a:avLst/>
          </a:prstGeom>
          <a:noFill/>
        </p:spPr>
        <p:txBody>
          <a:bodyPr wrap="none" rtlCol="0">
            <a:spAutoFit/>
          </a:bodyPr>
          <a:lstStyle/>
          <a:p>
            <a:r>
              <a:rPr lang="pl-PL" sz="2000" b="1" dirty="0">
                <a:latin typeface="Calibri" panose="020F0502020204030204" pitchFamily="34" charset="0"/>
                <a:ea typeface="Calibri" panose="020F0502020204030204" pitchFamily="34" charset="0"/>
                <a:cs typeface="Calibri" panose="020F0502020204030204" pitchFamily="34" charset="0"/>
              </a:rPr>
              <a:t>Metoda wahadłowa pasami</a:t>
            </a:r>
            <a:endParaRPr lang="pl-PL" sz="2000" dirty="0">
              <a:latin typeface="Calibri" panose="020F0502020204030204" pitchFamily="34" charset="0"/>
              <a:ea typeface="Calibri" panose="020F0502020204030204" pitchFamily="34" charset="0"/>
              <a:cs typeface="Calibri" panose="020F0502020204030204" pitchFamily="34" charset="0"/>
            </a:endParaRPr>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125</a:t>
            </a:fld>
            <a:endParaRPr lang="pl-PL" dirty="0"/>
          </a:p>
        </p:txBody>
      </p:sp>
      <p:sp>
        <p:nvSpPr>
          <p:cNvPr id="8" name="Prostokąt zaokrąglony 7"/>
          <p:cNvSpPr/>
          <p:nvPr/>
        </p:nvSpPr>
        <p:spPr>
          <a:xfrm>
            <a:off x="467544" y="117232"/>
            <a:ext cx="8208912" cy="863496"/>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1600200"/>
            <a:ext cx="8435280" cy="4997152"/>
          </a:xfrm>
        </p:spPr>
        <p:txBody>
          <a:bodyPr>
            <a:normAutofit/>
          </a:bodyPr>
          <a:lstStyle/>
          <a:p>
            <a:pPr lvl="0" algn="ctr">
              <a:buNone/>
            </a:pPr>
            <a:r>
              <a:rPr lang="pl-PL" b="1" dirty="0"/>
              <a:t>    </a:t>
            </a:r>
            <a:r>
              <a:rPr lang="pl-PL" sz="2400" b="1" u="sng" dirty="0">
                <a:latin typeface="Calibri" panose="020F0502020204030204" pitchFamily="34" charset="0"/>
                <a:ea typeface="Calibri" panose="020F0502020204030204" pitchFamily="34" charset="0"/>
                <a:cs typeface="Calibri" panose="020F0502020204030204" pitchFamily="34" charset="0"/>
              </a:rPr>
              <a:t>Metoda wahadłowa pasami uproszczona</a:t>
            </a:r>
          </a:p>
          <a:p>
            <a:pPr lvl="0" algn="ctr">
              <a:buNone/>
            </a:pPr>
            <a:endParaRPr lang="pl-PL" sz="24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2400" dirty="0">
                <a:latin typeface="Calibri" panose="020F0502020204030204" pitchFamily="34" charset="0"/>
                <a:ea typeface="Calibri" panose="020F0502020204030204" pitchFamily="34" charset="0"/>
                <a:cs typeface="Calibri" panose="020F0502020204030204" pitchFamily="34" charset="0"/>
              </a:rPr>
              <a:t>Polega na wyznaczeniu sektor poszukiwań przez rzucenie boji lub wyznaczeniu punktów orientacyjnych na brzegu. Nie ustawiamy lin na dnie wyznaczających sektor. Linę kierunkową przekład nurek pod wodą po dopłynięciu do liny (przekłada na odległość wyraźniej widoczność, załoga łodzi może podnieść linę, a nurek tylko przesunie linę kierunkową).</a:t>
            </a:r>
          </a:p>
          <a:p>
            <a:pPr lvl="0">
              <a:buNone/>
            </a:pPr>
            <a:r>
              <a:rPr lang="pl-PL" b="1" dirty="0"/>
              <a:t> </a:t>
            </a:r>
            <a:endParaRPr lang="pl-PL" sz="26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126</a:t>
            </a:fld>
            <a:endParaRPr lang="pl-PL" dirty="0"/>
          </a:p>
        </p:txBody>
      </p:sp>
      <p:sp>
        <p:nvSpPr>
          <p:cNvPr id="6" name="Prostokąt zaokrąglony 5"/>
          <p:cNvSpPr/>
          <p:nvPr/>
        </p:nvSpPr>
        <p:spPr>
          <a:xfrm>
            <a:off x="467544" y="136525"/>
            <a:ext cx="8208912" cy="844203"/>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1600200"/>
            <a:ext cx="8435280" cy="4997152"/>
          </a:xfrm>
        </p:spPr>
        <p:txBody>
          <a:bodyPr>
            <a:normAutofit/>
          </a:bodyPr>
          <a:lstStyle/>
          <a:p>
            <a:pPr lvl="0">
              <a:buNone/>
            </a:pPr>
            <a:r>
              <a:rPr lang="pl-PL" b="1" dirty="0"/>
              <a:t>    </a:t>
            </a:r>
            <a:endParaRPr lang="pl-PL" sz="2600" dirty="0"/>
          </a:p>
        </p:txBody>
      </p:sp>
      <p:pic>
        <p:nvPicPr>
          <p:cNvPr id="4" name="Obraz 3"/>
          <p:cNvPicPr/>
          <p:nvPr/>
        </p:nvPicPr>
        <p:blipFill>
          <a:blip r:embed="rId2" cstate="print"/>
          <a:srcRect l="29630" t="19436" r="25926" b="10658"/>
          <a:stretch>
            <a:fillRect/>
          </a:stretch>
        </p:blipFill>
        <p:spPr bwMode="auto">
          <a:xfrm>
            <a:off x="1331640" y="1268760"/>
            <a:ext cx="6537600" cy="5400000"/>
          </a:xfrm>
          <a:prstGeom prst="rect">
            <a:avLst/>
          </a:prstGeom>
          <a:noFill/>
          <a:ln w="9525">
            <a:solidFill>
              <a:schemeClr val="tx1"/>
            </a:solidFill>
            <a:miter lim="800000"/>
            <a:headEnd/>
            <a:tailEnd/>
          </a:ln>
        </p:spPr>
      </p:pic>
      <p:sp>
        <p:nvSpPr>
          <p:cNvPr id="6" name="pole tekstowe 5"/>
          <p:cNvSpPr txBox="1"/>
          <p:nvPr/>
        </p:nvSpPr>
        <p:spPr>
          <a:xfrm>
            <a:off x="2699792" y="1268760"/>
            <a:ext cx="4507772" cy="400110"/>
          </a:xfrm>
          <a:prstGeom prst="rect">
            <a:avLst/>
          </a:prstGeom>
          <a:noFill/>
        </p:spPr>
        <p:txBody>
          <a:bodyPr wrap="none" rtlCol="0">
            <a:spAutoFit/>
          </a:bodyPr>
          <a:lstStyle/>
          <a:p>
            <a:pPr algn="ctr"/>
            <a:r>
              <a:rPr lang="pl-PL" sz="2000" b="1" dirty="0">
                <a:latin typeface="Calibri" panose="020F0502020204030204" pitchFamily="34" charset="0"/>
                <a:ea typeface="Calibri" panose="020F0502020204030204" pitchFamily="34" charset="0"/>
                <a:cs typeface="Calibri" panose="020F0502020204030204" pitchFamily="34" charset="0"/>
              </a:rPr>
              <a:t>Metoda wahadłowa pasami uproszczona</a:t>
            </a:r>
            <a:endParaRPr lang="pl-PL" sz="2000" dirty="0">
              <a:latin typeface="Calibri" panose="020F0502020204030204" pitchFamily="34" charset="0"/>
              <a:ea typeface="Calibri" panose="020F0502020204030204" pitchFamily="34" charset="0"/>
              <a:cs typeface="Calibri" panose="020F0502020204030204" pitchFamily="34" charset="0"/>
            </a:endParaRPr>
          </a:p>
        </p:txBody>
      </p:sp>
      <p:sp>
        <p:nvSpPr>
          <p:cNvPr id="7" name="Symbol zastępczy numeru slajdu 6"/>
          <p:cNvSpPr>
            <a:spLocks noGrp="1"/>
          </p:cNvSpPr>
          <p:nvPr>
            <p:ph type="sldNum" sz="quarter" idx="12"/>
          </p:nvPr>
        </p:nvSpPr>
        <p:spPr/>
        <p:txBody>
          <a:bodyPr/>
          <a:lstStyle/>
          <a:p>
            <a:fld id="{589B7C76-EFF2-4CD8-A475-4750F11B4BC6}" type="slidenum">
              <a:rPr lang="pl-PL" smtClean="0"/>
              <a:pPr/>
              <a:t>127</a:t>
            </a:fld>
            <a:endParaRPr lang="pl-PL" dirty="0"/>
          </a:p>
        </p:txBody>
      </p:sp>
      <p:sp>
        <p:nvSpPr>
          <p:cNvPr id="9" name="Prostokąt zaokrąglony 8"/>
          <p:cNvSpPr/>
          <p:nvPr/>
        </p:nvSpPr>
        <p:spPr>
          <a:xfrm>
            <a:off x="467544" y="136525"/>
            <a:ext cx="8208912" cy="844203"/>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54360" y="1133959"/>
            <a:ext cx="8435280" cy="4997152"/>
          </a:xfrm>
        </p:spPr>
        <p:txBody>
          <a:bodyPr>
            <a:normAutofit lnSpcReduction="10000"/>
          </a:bodyPr>
          <a:lstStyle/>
          <a:p>
            <a:pPr lvl="0" algn="ctr">
              <a:buNone/>
            </a:pPr>
            <a:r>
              <a:rPr lang="pl-PL" b="1" dirty="0"/>
              <a:t>    </a:t>
            </a:r>
            <a:r>
              <a:rPr lang="pl-PL" sz="2400" b="1" u="sng" dirty="0">
                <a:latin typeface="Calibri" panose="020F0502020204030204" pitchFamily="34" charset="0"/>
                <a:ea typeface="Calibri" panose="020F0502020204030204" pitchFamily="34" charset="0"/>
                <a:cs typeface="Calibri" panose="020F0502020204030204" pitchFamily="34" charset="0"/>
              </a:rPr>
              <a:t>Modyfikacja metody wahadłowej pasami</a:t>
            </a:r>
          </a:p>
          <a:p>
            <a:pPr lvl="0">
              <a:buNone/>
            </a:pPr>
            <a:endParaRPr lang="pl-PL" sz="24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2400" dirty="0">
                <a:latin typeface="Calibri" panose="020F0502020204030204" pitchFamily="34" charset="0"/>
                <a:ea typeface="Calibri" panose="020F0502020204030204" pitchFamily="34" charset="0"/>
                <a:cs typeface="Calibri" panose="020F0502020204030204" pitchFamily="34" charset="0"/>
              </a:rPr>
              <a:t>Stosowana jest z brzegu. Nurek (lub para nurkowa), zabezpieczony kabloliną lub liną odpływa na wskazaną odległość i schodzi na dno. Po czym rozpoczyna poszukiwania wyznaczonego pasa poszukiwań, pływając prostopadle na napiętej kablolinie lub linie. Zasadą trzymania kabloliny przez nurka pod wodą jest to aby ręka była wyprostowana w łokci i układała się równolegle do kabloliny. Płynięcie po wahadle polega na płynięciu na cały czas napiętej linie. Aby było to możliwe nurek płynie np. w lewo lekko skierowany pod skosem w kierunku oddalającym się od sygnalisty. Sygnalista trzymający nurka na kablolinie w tym czasie zmienia swoje miejsce, poruszając się równolegle do brzegu i w tempie do nurka, utrzymując stałą długość liny.</a:t>
            </a:r>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128</a:t>
            </a:fld>
            <a:endParaRPr lang="pl-PL" dirty="0"/>
          </a:p>
        </p:txBody>
      </p:sp>
      <p:sp>
        <p:nvSpPr>
          <p:cNvPr id="6" name="Prostokąt zaokrąglony 5"/>
          <p:cNvSpPr/>
          <p:nvPr/>
        </p:nvSpPr>
        <p:spPr>
          <a:xfrm>
            <a:off x="451182" y="136525"/>
            <a:ext cx="8208912" cy="772195"/>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1600200"/>
            <a:ext cx="8435280" cy="4997152"/>
          </a:xfrm>
        </p:spPr>
        <p:txBody>
          <a:bodyPr>
            <a:normAutofit/>
          </a:bodyPr>
          <a:lstStyle/>
          <a:p>
            <a:pPr lvl="0" algn="ctr">
              <a:buNone/>
            </a:pPr>
            <a:r>
              <a:rPr lang="pl-PL" b="1" dirty="0"/>
              <a:t>    </a:t>
            </a:r>
            <a:r>
              <a:rPr lang="pl-PL" sz="2400" b="1" u="sng" dirty="0">
                <a:latin typeface="Calibri" panose="020F0502020204030204" pitchFamily="34" charset="0"/>
                <a:ea typeface="Calibri" panose="020F0502020204030204" pitchFamily="34" charset="0"/>
                <a:cs typeface="Calibri" panose="020F0502020204030204" pitchFamily="34" charset="0"/>
              </a:rPr>
              <a:t>Modyfikacja metody wahadłowej pasami</a:t>
            </a:r>
          </a:p>
          <a:p>
            <a:pPr lvl="0" algn="just">
              <a:buNone/>
            </a:pPr>
            <a:r>
              <a:rPr lang="pl-PL" sz="2400" dirty="0">
                <a:latin typeface="Calibri" panose="020F0502020204030204" pitchFamily="34" charset="0"/>
                <a:ea typeface="Calibri" panose="020F0502020204030204" pitchFamily="34" charset="0"/>
                <a:cs typeface="Calibri" panose="020F0502020204030204" pitchFamily="34" charset="0"/>
              </a:rPr>
              <a:t>   </a:t>
            </a:r>
          </a:p>
          <a:p>
            <a:pPr lvl="0" algn="just">
              <a:buNone/>
            </a:pPr>
            <a:r>
              <a:rPr lang="pl-PL" sz="2400" dirty="0">
                <a:latin typeface="Calibri" panose="020F0502020204030204" pitchFamily="34" charset="0"/>
                <a:ea typeface="Calibri" panose="020F0502020204030204" pitchFamily="34" charset="0"/>
                <a:cs typeface="Calibri" panose="020F0502020204030204" pitchFamily="34" charset="0"/>
              </a:rPr>
              <a:t>     Przy stosowaniu tej metody i poszukiwaniu na dużej odległości, dobrą praktyką jest to, aby kablolina lub lina była umieszczona w plecaku na plecach sygnalisty oraz sygnalista powinien być wyposażony w system łączności przewodowej np. MK 7 Buddy Line, który został zaprojektowany z myślą o działaniach poszukiwawczo ratowniczych. Kablolina lub lina powinna być zworowana podobnie jak układa się linę w zasobniku ratowniczym.</a:t>
            </a:r>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129</a:t>
            </a:fld>
            <a:endParaRPr lang="pl-PL" dirty="0"/>
          </a:p>
        </p:txBody>
      </p:sp>
      <p:sp>
        <p:nvSpPr>
          <p:cNvPr id="6" name="Prostokąt zaokrąglony 5"/>
          <p:cNvSpPr/>
          <p:nvPr/>
        </p:nvSpPr>
        <p:spPr>
          <a:xfrm>
            <a:off x="467544" y="136525"/>
            <a:ext cx="8208912" cy="844203"/>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br>
              <a:rPr lang="pl-PL" sz="2900" dirty="0"/>
            </a:br>
            <a:r>
              <a:rPr lang="pl-PL" sz="3300" b="1" dirty="0">
                <a:latin typeface="Calibri" panose="020F0502020204030204" pitchFamily="34" charset="0"/>
                <a:ea typeface="Calibri" panose="020F0502020204030204" pitchFamily="34" charset="0"/>
                <a:cs typeface="Calibri" panose="020F0502020204030204" pitchFamily="34" charset="0"/>
              </a:rPr>
              <a:t>Zabezpieczenie miejsca prac - Oznakowanie szlaku żeglugowego c.d. </a:t>
            </a:r>
            <a:br>
              <a:rPr lang="pl-PL" dirty="0"/>
            </a:br>
            <a:endParaRPr lang="pl-PL" dirty="0"/>
          </a:p>
        </p:txBody>
      </p:sp>
      <p:sp>
        <p:nvSpPr>
          <p:cNvPr id="3" name="Symbol zastępczy zawartości 2"/>
          <p:cNvSpPr>
            <a:spLocks noGrp="1"/>
          </p:cNvSpPr>
          <p:nvPr>
            <p:ph idx="1"/>
          </p:nvPr>
        </p:nvSpPr>
        <p:spPr>
          <a:xfrm>
            <a:off x="179512" y="1600200"/>
            <a:ext cx="8507288" cy="4997152"/>
          </a:xfrm>
        </p:spPr>
        <p:txBody>
          <a:bodyPr>
            <a:normAutofit fontScale="92500" lnSpcReduction="10000"/>
          </a:bodyPr>
          <a:lstStyle/>
          <a:p>
            <a:pPr algn="just">
              <a:buNone/>
            </a:pPr>
            <a:r>
              <a:rPr lang="pl-PL" sz="2400" dirty="0"/>
              <a:t>	  </a:t>
            </a:r>
            <a:r>
              <a:rPr lang="pl-PL" sz="2600" dirty="0">
                <a:latin typeface="Calibri" panose="020F0502020204030204" pitchFamily="34" charset="0"/>
                <a:ea typeface="Calibri" panose="020F0502020204030204" pitchFamily="34" charset="0"/>
                <a:cs typeface="Calibri" panose="020F0502020204030204" pitchFamily="34" charset="0"/>
              </a:rPr>
              <a:t>2. Jeżeli statki określone w ust. 1 wykonują prace na drodze wodnej stwarzające niebezpieczeństwo dla ruchu żeglugowego przez tworzenie przeszkody poza statkiem, to oprócz sygnalizacji określonej w ust. 1 powinny pokazywać</a:t>
            </a:r>
          </a:p>
          <a:p>
            <a:pPr algn="just">
              <a:buNone/>
            </a:pPr>
            <a:r>
              <a:rPr lang="pl-PL" sz="2600" b="1" dirty="0">
                <a:latin typeface="Calibri" panose="020F0502020204030204" pitchFamily="34" charset="0"/>
                <a:ea typeface="Calibri" panose="020F0502020204030204" pitchFamily="34" charset="0"/>
                <a:cs typeface="Calibri" panose="020F0502020204030204" pitchFamily="34" charset="0"/>
              </a:rPr>
              <a:t>	</a:t>
            </a:r>
            <a:r>
              <a:rPr lang="pl-PL" sz="2600" b="1" u="sng" dirty="0">
                <a:latin typeface="Calibri" panose="020F0502020204030204" pitchFamily="34" charset="0"/>
                <a:ea typeface="Calibri" panose="020F0502020204030204" pitchFamily="34" charset="0"/>
                <a:cs typeface="Calibri" panose="020F0502020204030204" pitchFamily="34" charset="0"/>
              </a:rPr>
              <a:t>w nocy:</a:t>
            </a:r>
          </a:p>
          <a:p>
            <a:pPr algn="just">
              <a:buNone/>
              <a:tabLst>
                <a:tab pos="720725" algn="l"/>
              </a:tabLst>
            </a:pPr>
            <a:r>
              <a:rPr lang="pl-PL" sz="2600" dirty="0">
                <a:latin typeface="Calibri" panose="020F0502020204030204" pitchFamily="34" charset="0"/>
                <a:ea typeface="Calibri" panose="020F0502020204030204" pitchFamily="34" charset="0"/>
                <a:cs typeface="Calibri" panose="020F0502020204030204" pitchFamily="34" charset="0"/>
              </a:rPr>
              <a:t>	a) Dwa zwykłe lub jasne czerwone światła, umieszczone pionowo w odległości 1 m od siebie, na stronie lub stronach, z których znajduje się przeszkoda, w taki sposób, aby była widoczna ze wszystkich stron.</a:t>
            </a:r>
          </a:p>
          <a:p>
            <a:pPr algn="just">
              <a:buNone/>
            </a:pPr>
            <a:r>
              <a:rPr lang="pl-PL" sz="2600" dirty="0">
                <a:latin typeface="Calibri" panose="020F0502020204030204" pitchFamily="34" charset="0"/>
                <a:ea typeface="Calibri" panose="020F0502020204030204" pitchFamily="34" charset="0"/>
                <a:cs typeface="Calibri" panose="020F0502020204030204" pitchFamily="34" charset="0"/>
              </a:rPr>
              <a:t>	b) Dwa zwykłe lub jasne zielone światła, umieszczone pionowo </a:t>
            </a:r>
            <a:br>
              <a:rPr lang="pl-PL" sz="2600" dirty="0">
                <a:latin typeface="Calibri" panose="020F0502020204030204" pitchFamily="34" charset="0"/>
                <a:ea typeface="Calibri" panose="020F0502020204030204" pitchFamily="34" charset="0"/>
                <a:cs typeface="Calibri" panose="020F0502020204030204" pitchFamily="34" charset="0"/>
              </a:rPr>
            </a:br>
            <a:r>
              <a:rPr lang="pl-PL" sz="2600" dirty="0">
                <a:latin typeface="Calibri" panose="020F0502020204030204" pitchFamily="34" charset="0"/>
                <a:ea typeface="Calibri" panose="020F0502020204030204" pitchFamily="34" charset="0"/>
                <a:cs typeface="Calibri" panose="020F0502020204030204" pitchFamily="34" charset="0"/>
              </a:rPr>
              <a:t>w odległości 1 m od siebie, na stronie lub stronach, z których szlak żeglugowy jest wolny dla przejścia statków, aby była widoczna ze wszystkich stron.  </a:t>
            </a:r>
          </a:p>
          <a:p>
            <a:pPr>
              <a:buNone/>
            </a:pPr>
            <a:endParaRPr lang="pl-PL" sz="2600" dirty="0"/>
          </a:p>
          <a:p>
            <a:pPr>
              <a:buNone/>
            </a:pPr>
            <a:endParaRPr lang="pl-PL"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13</a:t>
            </a:fld>
            <a:endParaRPr lang="pl-PL"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1675830"/>
            <a:ext cx="8435280" cy="4921522"/>
          </a:xfrm>
        </p:spPr>
        <p:txBody>
          <a:bodyPr>
            <a:normAutofit fontScale="70000" lnSpcReduction="20000"/>
          </a:bodyPr>
          <a:lstStyle/>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p>
          <a:p>
            <a:pPr lvl="0" algn="just">
              <a:buNone/>
            </a:pPr>
            <a:endParaRPr lang="pl-PL" sz="2600" b="1" dirty="0"/>
          </a:p>
          <a:p>
            <a:pPr lvl="0" algn="just">
              <a:buNone/>
            </a:pPr>
            <a:r>
              <a:rPr lang="pl-PL" sz="2600" b="1" dirty="0"/>
              <a:t>     </a:t>
            </a:r>
          </a:p>
          <a:p>
            <a:pPr marL="0" lvl="0" indent="0" algn="just">
              <a:buNone/>
            </a:pPr>
            <a:r>
              <a:rPr lang="pl-PL" sz="3400" dirty="0">
                <a:latin typeface="Calibri" panose="020F0502020204030204" pitchFamily="34" charset="0"/>
                <a:ea typeface="Calibri" panose="020F0502020204030204" pitchFamily="34" charset="0"/>
                <a:cs typeface="Calibri" panose="020F0502020204030204" pitchFamily="34" charset="0"/>
              </a:rPr>
              <a:t>Sprawdza się podczas poszukiwań osób w wodzie o słabej widoczności i mulistym dnie.</a:t>
            </a:r>
          </a:p>
        </p:txBody>
      </p:sp>
      <p:pic>
        <p:nvPicPr>
          <p:cNvPr id="4" name="Obraz 3"/>
          <p:cNvPicPr/>
          <p:nvPr/>
        </p:nvPicPr>
        <p:blipFill>
          <a:blip r:embed="rId2" cstate="print"/>
          <a:srcRect l="30688" t="39900" r="38801" b="11599"/>
          <a:stretch>
            <a:fillRect/>
          </a:stretch>
        </p:blipFill>
        <p:spPr bwMode="auto">
          <a:xfrm>
            <a:off x="2240633" y="1164785"/>
            <a:ext cx="4589443" cy="4104456"/>
          </a:xfrm>
          <a:prstGeom prst="rect">
            <a:avLst/>
          </a:prstGeom>
          <a:noFill/>
          <a:ln w="19050">
            <a:solidFill>
              <a:schemeClr val="tx1"/>
            </a:solidFill>
            <a:miter lim="800000"/>
            <a:headEnd/>
            <a:tailEnd/>
          </a:ln>
        </p:spPr>
      </p:pic>
      <p:sp>
        <p:nvSpPr>
          <p:cNvPr id="5" name="pole tekstowe 4"/>
          <p:cNvSpPr txBox="1"/>
          <p:nvPr/>
        </p:nvSpPr>
        <p:spPr>
          <a:xfrm>
            <a:off x="2290830" y="1136843"/>
            <a:ext cx="4562339" cy="400110"/>
          </a:xfrm>
          <a:prstGeom prst="rect">
            <a:avLst/>
          </a:prstGeom>
          <a:noFill/>
        </p:spPr>
        <p:txBody>
          <a:bodyPr wrap="none" rtlCol="0">
            <a:spAutoFit/>
          </a:bodyPr>
          <a:lstStyle/>
          <a:p>
            <a:r>
              <a:rPr lang="pl-PL" sz="2000" b="1" dirty="0">
                <a:latin typeface="Calibri" panose="020F0502020204030204" pitchFamily="34" charset="0"/>
                <a:ea typeface="Calibri" panose="020F0502020204030204" pitchFamily="34" charset="0"/>
                <a:cs typeface="Calibri" panose="020F0502020204030204" pitchFamily="34" charset="0"/>
              </a:rPr>
              <a:t>Modyfikacja metody wahadłowej pasami</a:t>
            </a:r>
            <a:endParaRPr lang="pl-PL" sz="2000" dirty="0">
              <a:latin typeface="Calibri" panose="020F0502020204030204" pitchFamily="34" charset="0"/>
              <a:ea typeface="Calibri" panose="020F0502020204030204" pitchFamily="34" charset="0"/>
              <a:cs typeface="Calibri" panose="020F0502020204030204" pitchFamily="34" charset="0"/>
            </a:endParaRPr>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130</a:t>
            </a:fld>
            <a:endParaRPr lang="pl-PL" dirty="0"/>
          </a:p>
        </p:txBody>
      </p:sp>
      <p:sp>
        <p:nvSpPr>
          <p:cNvPr id="8" name="Prostokąt zaokrąglony 7"/>
          <p:cNvSpPr/>
          <p:nvPr/>
        </p:nvSpPr>
        <p:spPr>
          <a:xfrm>
            <a:off x="467544" y="136525"/>
            <a:ext cx="8208912" cy="844203"/>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1600200"/>
            <a:ext cx="8435280" cy="4997152"/>
          </a:xfrm>
        </p:spPr>
        <p:txBody>
          <a:bodyPr>
            <a:normAutofit fontScale="25000" lnSpcReduction="20000"/>
          </a:bodyPr>
          <a:lstStyle/>
          <a:p>
            <a:pPr algn="ctr">
              <a:buNone/>
            </a:pPr>
            <a:r>
              <a:rPr lang="pl-PL" sz="10400" b="1" dirty="0"/>
              <a:t>	</a:t>
            </a:r>
            <a:r>
              <a:rPr lang="pl-PL" sz="9600" b="1" u="sng" dirty="0">
                <a:latin typeface="Calibri" panose="020F0502020204030204" pitchFamily="34" charset="0"/>
                <a:ea typeface="Calibri" panose="020F0502020204030204" pitchFamily="34" charset="0"/>
                <a:cs typeface="Calibri" panose="020F0502020204030204" pitchFamily="34" charset="0"/>
              </a:rPr>
              <a:t>Metoda cyrkulacyjna (po okręgu) – sposobem odśrodkowym </a:t>
            </a:r>
            <a:br>
              <a:rPr lang="pl-PL" sz="9600" b="1" u="sng" dirty="0">
                <a:latin typeface="Calibri" panose="020F0502020204030204" pitchFamily="34" charset="0"/>
                <a:ea typeface="Calibri" panose="020F0502020204030204" pitchFamily="34" charset="0"/>
                <a:cs typeface="Calibri" panose="020F0502020204030204" pitchFamily="34" charset="0"/>
              </a:rPr>
            </a:br>
            <a:r>
              <a:rPr lang="pl-PL" sz="9600" b="1" u="sng" dirty="0">
                <a:latin typeface="Calibri" panose="020F0502020204030204" pitchFamily="34" charset="0"/>
                <a:ea typeface="Calibri" panose="020F0502020204030204" pitchFamily="34" charset="0"/>
                <a:cs typeface="Calibri" panose="020F0502020204030204" pitchFamily="34" charset="0"/>
              </a:rPr>
              <a:t>i dośrodkowym</a:t>
            </a:r>
          </a:p>
          <a:p>
            <a:pPr algn="just">
              <a:buNone/>
            </a:pPr>
            <a:endParaRPr lang="pl-PL" sz="9600" dirty="0">
              <a:latin typeface="Calibri" panose="020F0502020204030204" pitchFamily="34" charset="0"/>
              <a:ea typeface="Calibri" panose="020F0502020204030204" pitchFamily="34" charset="0"/>
              <a:cs typeface="Calibri" panose="020F0502020204030204" pitchFamily="34" charset="0"/>
            </a:endParaRPr>
          </a:p>
          <a:p>
            <a:pPr marL="0" lvl="0" indent="0" algn="just">
              <a:buNone/>
            </a:pPr>
            <a:r>
              <a:rPr lang="pl-PL" sz="9600" dirty="0">
                <a:latin typeface="Calibri" panose="020F0502020204030204" pitchFamily="34" charset="0"/>
                <a:ea typeface="Calibri" panose="020F0502020204030204" pitchFamily="34" charset="0"/>
                <a:cs typeface="Calibri" panose="020F0502020204030204" pitchFamily="34" charset="0"/>
              </a:rPr>
              <a:t>Maksymalny promień cyrkulacji powinien wynosić od 15 do 20 m.</a:t>
            </a:r>
          </a:p>
          <a:p>
            <a:pPr marL="0" lvl="0" indent="0" algn="just">
              <a:buNone/>
            </a:pPr>
            <a:r>
              <a:rPr lang="pl-PL" sz="9600" dirty="0">
                <a:latin typeface="Calibri" panose="020F0502020204030204" pitchFamily="34" charset="0"/>
                <a:ea typeface="Calibri" panose="020F0502020204030204" pitchFamily="34" charset="0"/>
                <a:cs typeface="Calibri" panose="020F0502020204030204" pitchFamily="34" charset="0"/>
              </a:rPr>
              <a:t>W rejonie przypuszczalnie zatopionego obiektu opuszcza się linę </a:t>
            </a:r>
            <a:br>
              <a:rPr lang="pl-PL" sz="9600" dirty="0">
                <a:latin typeface="Calibri" panose="020F0502020204030204" pitchFamily="34" charset="0"/>
                <a:ea typeface="Calibri" panose="020F0502020204030204" pitchFamily="34" charset="0"/>
                <a:cs typeface="Calibri" panose="020F0502020204030204" pitchFamily="34" charset="0"/>
              </a:rPr>
            </a:br>
            <a:r>
              <a:rPr lang="pl-PL" sz="9600" dirty="0">
                <a:latin typeface="Calibri" panose="020F0502020204030204" pitchFamily="34" charset="0"/>
                <a:ea typeface="Calibri" panose="020F0502020204030204" pitchFamily="34" charset="0"/>
                <a:cs typeface="Calibri" panose="020F0502020204030204" pitchFamily="34" charset="0"/>
              </a:rPr>
              <a:t>z kotwicą/ciężarek o masie ok. 20 kg. </a:t>
            </a:r>
          </a:p>
          <a:p>
            <a:pPr marL="0" lvl="0" indent="0" algn="just">
              <a:buNone/>
            </a:pPr>
            <a:r>
              <a:rPr lang="pl-PL" sz="9600" dirty="0">
                <a:latin typeface="Calibri" panose="020F0502020204030204" pitchFamily="34" charset="0"/>
                <a:ea typeface="Calibri" panose="020F0502020204030204" pitchFamily="34" charset="0"/>
                <a:cs typeface="Calibri" panose="020F0502020204030204" pitchFamily="34" charset="0"/>
              </a:rPr>
              <a:t>Nurek schodzi pod wodę i przypina linkę kołowrotka do liny lub kotwicy.</a:t>
            </a:r>
          </a:p>
          <a:p>
            <a:pPr marL="0" lvl="0" indent="0" algn="just">
              <a:buNone/>
            </a:pPr>
            <a:r>
              <a:rPr lang="pl-PL" sz="9600" dirty="0">
                <a:latin typeface="Calibri" panose="020F0502020204030204" pitchFamily="34" charset="0"/>
                <a:ea typeface="Calibri" panose="020F0502020204030204" pitchFamily="34" charset="0"/>
                <a:cs typeface="Calibri" panose="020F0502020204030204" pitchFamily="34" charset="0"/>
              </a:rPr>
              <a:t>Odpływa od liny rozwijając kołowrotek na ustaloną odległość.</a:t>
            </a:r>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131</a:t>
            </a:fld>
            <a:endParaRPr lang="pl-PL" dirty="0"/>
          </a:p>
        </p:txBody>
      </p:sp>
      <p:sp>
        <p:nvSpPr>
          <p:cNvPr id="6" name="Prostokąt zaokrąglony 5"/>
          <p:cNvSpPr/>
          <p:nvPr/>
        </p:nvSpPr>
        <p:spPr>
          <a:xfrm>
            <a:off x="467544" y="136525"/>
            <a:ext cx="8208912" cy="844203"/>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1600200"/>
            <a:ext cx="8435280" cy="4997152"/>
          </a:xfrm>
        </p:spPr>
        <p:txBody>
          <a:bodyPr>
            <a:normAutofit fontScale="25000" lnSpcReduction="20000"/>
          </a:bodyPr>
          <a:lstStyle/>
          <a:p>
            <a:pPr algn="ctr">
              <a:buNone/>
            </a:pPr>
            <a:r>
              <a:rPr lang="pl-PL" b="1" dirty="0"/>
              <a:t>                </a:t>
            </a:r>
            <a:r>
              <a:rPr lang="pl-PL" sz="9600" b="1" u="sng" dirty="0">
                <a:latin typeface="Calibri" panose="020F0502020204030204" pitchFamily="34" charset="0"/>
                <a:ea typeface="Calibri" panose="020F0502020204030204" pitchFamily="34" charset="0"/>
                <a:cs typeface="Calibri" panose="020F0502020204030204" pitchFamily="34" charset="0"/>
              </a:rPr>
              <a:t>Metoda cyrkulacyjna (po okręgu) – sposobem odśrodkowym</a:t>
            </a:r>
            <a:br>
              <a:rPr lang="pl-PL" sz="9600" b="1" u="sng" dirty="0">
                <a:latin typeface="Calibri" panose="020F0502020204030204" pitchFamily="34" charset="0"/>
                <a:ea typeface="Calibri" panose="020F0502020204030204" pitchFamily="34" charset="0"/>
                <a:cs typeface="Calibri" panose="020F0502020204030204" pitchFamily="34" charset="0"/>
              </a:rPr>
            </a:br>
            <a:r>
              <a:rPr lang="pl-PL" sz="9600" b="1" u="sng" dirty="0">
                <a:latin typeface="Calibri" panose="020F0502020204030204" pitchFamily="34" charset="0"/>
                <a:ea typeface="Calibri" panose="020F0502020204030204" pitchFamily="34" charset="0"/>
                <a:cs typeface="Calibri" panose="020F0502020204030204" pitchFamily="34" charset="0"/>
              </a:rPr>
              <a:t> i dośrodkowym c.d.</a:t>
            </a:r>
          </a:p>
          <a:p>
            <a:pPr algn="just">
              <a:buNone/>
            </a:pPr>
            <a:endParaRPr lang="pl-PL" sz="9600" dirty="0">
              <a:latin typeface="Calibri" panose="020F0502020204030204" pitchFamily="34" charset="0"/>
              <a:ea typeface="Calibri" panose="020F0502020204030204" pitchFamily="34" charset="0"/>
              <a:cs typeface="Calibri" panose="020F0502020204030204" pitchFamily="34" charset="0"/>
            </a:endParaRPr>
          </a:p>
          <a:p>
            <a:pPr marL="0" lvl="0" indent="0" algn="just">
              <a:buNone/>
            </a:pPr>
            <a:r>
              <a:rPr lang="pl-PL" sz="9600" dirty="0">
                <a:latin typeface="Calibri" panose="020F0502020204030204" pitchFamily="34" charset="0"/>
                <a:ea typeface="Calibri" panose="020F0502020204030204" pitchFamily="34" charset="0"/>
                <a:cs typeface="Calibri" panose="020F0502020204030204" pitchFamily="34" charset="0"/>
              </a:rPr>
              <a:t>Znaczy początek koła przy pomocy kompasu ustalając azymut lub przy pomocy tzw. markera pozostawionego na dnie (bez obsługi będącej na łodzi) lub obsługa na łodzi to określa.</a:t>
            </a:r>
          </a:p>
          <a:p>
            <a:pPr marL="0" lvl="0" indent="0" algn="just">
              <a:buNone/>
            </a:pPr>
            <a:r>
              <a:rPr lang="pl-PL" sz="9600" dirty="0">
                <a:latin typeface="Calibri" panose="020F0502020204030204" pitchFamily="34" charset="0"/>
                <a:ea typeface="Calibri" panose="020F0502020204030204" pitchFamily="34" charset="0"/>
                <a:cs typeface="Calibri" panose="020F0502020204030204" pitchFamily="34" charset="0"/>
              </a:rPr>
              <a:t>Następnie rozpoczyna pływanie po okręgu ograniczony napiętą liną. W czasie zataczania koło obserwuje dno.</a:t>
            </a:r>
          </a:p>
          <a:p>
            <a:pPr marL="0" lvl="0" indent="0" algn="just">
              <a:buNone/>
            </a:pPr>
            <a:r>
              <a:rPr lang="pl-PL" sz="9600" dirty="0">
                <a:latin typeface="Calibri" panose="020F0502020204030204" pitchFamily="34" charset="0"/>
                <a:ea typeface="Calibri" panose="020F0502020204030204" pitchFamily="34" charset="0"/>
                <a:cs typeface="Calibri" panose="020F0502020204030204" pitchFamily="34" charset="0"/>
              </a:rPr>
              <a:t>Po wykonaniu pełnego koła 360</a:t>
            </a:r>
            <a:r>
              <a:rPr lang="pl-PL" sz="9600" baseline="30000" dirty="0">
                <a:latin typeface="Calibri" panose="020F0502020204030204" pitchFamily="34" charset="0"/>
                <a:ea typeface="Calibri" panose="020F0502020204030204" pitchFamily="34" charset="0"/>
                <a:cs typeface="Calibri" panose="020F0502020204030204" pitchFamily="34" charset="0"/>
              </a:rPr>
              <a:t>o</a:t>
            </a:r>
            <a:r>
              <a:rPr lang="pl-PL" sz="9600" dirty="0">
                <a:latin typeface="Calibri" panose="020F0502020204030204" pitchFamily="34" charset="0"/>
                <a:ea typeface="Calibri" panose="020F0502020204030204" pitchFamily="34" charset="0"/>
                <a:cs typeface="Calibri" panose="020F0502020204030204" pitchFamily="34" charset="0"/>
              </a:rPr>
              <a:t>, zmienia długość linki kołowrotka na odległość dobrej widoczności pod wodą w miejscu poszukiwań, zmienia kierunek płynięcia i zaczyna ponownie poszukiwania po nowym okręgu.  </a:t>
            </a:r>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132</a:t>
            </a:fld>
            <a:endParaRPr lang="pl-PL" dirty="0"/>
          </a:p>
        </p:txBody>
      </p:sp>
      <p:sp>
        <p:nvSpPr>
          <p:cNvPr id="6" name="Prostokąt zaokrąglony 5"/>
          <p:cNvSpPr/>
          <p:nvPr/>
        </p:nvSpPr>
        <p:spPr>
          <a:xfrm>
            <a:off x="467544" y="136525"/>
            <a:ext cx="8208912" cy="844203"/>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1600200"/>
            <a:ext cx="8435280" cy="4997152"/>
          </a:xfrm>
        </p:spPr>
        <p:txBody>
          <a:bodyPr>
            <a:normAutofit fontScale="25000" lnSpcReduction="20000"/>
          </a:bodyPr>
          <a:lstStyle/>
          <a:p>
            <a:pPr lvl="0" algn="ctr">
              <a:buNone/>
            </a:pPr>
            <a:r>
              <a:rPr lang="pl-PL" sz="9600" b="1" u="sng" dirty="0">
                <a:latin typeface="Calibri" panose="020F0502020204030204" pitchFamily="34" charset="0"/>
                <a:ea typeface="Calibri" panose="020F0502020204030204" pitchFamily="34" charset="0"/>
                <a:cs typeface="Calibri" panose="020F0502020204030204" pitchFamily="34" charset="0"/>
              </a:rPr>
              <a:t>Metoda cyrkulacyjna (po okręgu)</a:t>
            </a:r>
          </a:p>
          <a:p>
            <a:pPr lvl="0" algn="just">
              <a:buNone/>
            </a:pPr>
            <a:endParaRPr lang="pl-PL" sz="9600" b="1"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9600" u="sng" dirty="0">
                <a:latin typeface="Calibri" panose="020F0502020204030204" pitchFamily="34" charset="0"/>
                <a:ea typeface="Calibri" panose="020F0502020204030204" pitchFamily="34" charset="0"/>
                <a:cs typeface="Calibri" panose="020F0502020204030204" pitchFamily="34" charset="0"/>
              </a:rPr>
              <a:t>Sposób odśrodkowy</a:t>
            </a:r>
            <a:r>
              <a:rPr lang="pl-PL" sz="9600" dirty="0">
                <a:latin typeface="Calibri" panose="020F0502020204030204" pitchFamily="34" charset="0"/>
                <a:ea typeface="Calibri" panose="020F0502020204030204" pitchFamily="34" charset="0"/>
                <a:cs typeface="Calibri" panose="020F0502020204030204" pitchFamily="34" charset="0"/>
              </a:rPr>
              <a:t> - nurek rozpoczyna okręgi od środka koła,  rozwijając kołowrotek po każdym okręgu na odległość dobrej widoczności. W skrócie od środka do zewnątrz koła.</a:t>
            </a:r>
          </a:p>
          <a:p>
            <a:pPr algn="just"/>
            <a:endParaRPr lang="pl-PL" sz="96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9600" u="sng" dirty="0">
                <a:latin typeface="Calibri" panose="020F0502020204030204" pitchFamily="34" charset="0"/>
                <a:ea typeface="Calibri" panose="020F0502020204030204" pitchFamily="34" charset="0"/>
                <a:cs typeface="Calibri" panose="020F0502020204030204" pitchFamily="34" charset="0"/>
              </a:rPr>
              <a:t>Sposób dośrodkowy</a:t>
            </a:r>
            <a:r>
              <a:rPr lang="pl-PL" sz="9600" dirty="0">
                <a:latin typeface="Calibri" panose="020F0502020204030204" pitchFamily="34" charset="0"/>
                <a:ea typeface="Calibri" panose="020F0502020204030204" pitchFamily="34" charset="0"/>
                <a:cs typeface="Calibri" panose="020F0502020204030204" pitchFamily="34" charset="0"/>
              </a:rPr>
              <a:t> - nurek w linii prostej odpływa na koniec promienia koła rozwijając kołowrotek, a następnie rozpoczyna okręgi i po każdym okręgu zwija kołowrotek o odległość dobrej widoczności. W skrócie od zewnątrz do wewnątrz.</a:t>
            </a:r>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133</a:t>
            </a:fld>
            <a:endParaRPr lang="pl-PL" dirty="0"/>
          </a:p>
        </p:txBody>
      </p:sp>
      <p:sp>
        <p:nvSpPr>
          <p:cNvPr id="6" name="Prostokąt zaokrąglony 5"/>
          <p:cNvSpPr/>
          <p:nvPr/>
        </p:nvSpPr>
        <p:spPr>
          <a:xfrm>
            <a:off x="467544" y="136525"/>
            <a:ext cx="8208912" cy="844203"/>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1600200"/>
            <a:ext cx="8435280" cy="4997152"/>
          </a:xfrm>
        </p:spPr>
        <p:txBody>
          <a:bodyPr>
            <a:normAutofit fontScale="70000" lnSpcReduction="20000"/>
          </a:bodyPr>
          <a:lstStyle/>
          <a:p>
            <a:pPr algn="ctr">
              <a:buNone/>
            </a:pPr>
            <a:r>
              <a:rPr lang="pl-PL" sz="3400" dirty="0"/>
              <a:t>  </a:t>
            </a:r>
            <a:r>
              <a:rPr lang="pl-PL" sz="3400" dirty="0">
                <a:solidFill>
                  <a:srgbClr val="FF0000"/>
                </a:solidFill>
                <a:latin typeface="Calibri" panose="020F0502020204030204" pitchFamily="34" charset="0"/>
                <a:ea typeface="Calibri" panose="020F0502020204030204" pitchFamily="34" charset="0"/>
                <a:cs typeface="Calibri" panose="020F0502020204030204" pitchFamily="34" charset="0"/>
              </a:rPr>
              <a:t>Pamiętaj!!!  </a:t>
            </a:r>
          </a:p>
          <a:p>
            <a:pPr algn="ctr">
              <a:buNone/>
            </a:pPr>
            <a:r>
              <a:rPr lang="pl-PL" sz="3400" dirty="0">
                <a:solidFill>
                  <a:srgbClr val="FF0000"/>
                </a:solidFill>
                <a:latin typeface="Calibri" panose="020F0502020204030204" pitchFamily="34" charset="0"/>
                <a:ea typeface="Calibri" panose="020F0502020204030204" pitchFamily="34" charset="0"/>
                <a:cs typeface="Calibri" panose="020F0502020204030204" pitchFamily="34" charset="0"/>
              </a:rPr>
              <a:t>Nie należy stawiać liny opustowej z burty łodzi na której jest baza nurkowa, ponieważ cyrkulacja będzie wykonywana pod łodzią</a:t>
            </a:r>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pic>
        <p:nvPicPr>
          <p:cNvPr id="4" name="Obraz 3"/>
          <p:cNvPicPr/>
          <p:nvPr/>
        </p:nvPicPr>
        <p:blipFill>
          <a:blip r:embed="rId2" cstate="print"/>
          <a:srcRect l="25220" t="11285" r="24868" b="6270"/>
          <a:stretch>
            <a:fillRect/>
          </a:stretch>
        </p:blipFill>
        <p:spPr bwMode="auto">
          <a:xfrm>
            <a:off x="2147570" y="2867744"/>
            <a:ext cx="4848860" cy="3657600"/>
          </a:xfrm>
          <a:prstGeom prst="rect">
            <a:avLst/>
          </a:prstGeom>
          <a:noFill/>
          <a:ln w="9525">
            <a:solidFill>
              <a:schemeClr val="tx1"/>
            </a:solidFill>
            <a:miter lim="800000"/>
            <a:headEnd/>
            <a:tailEnd/>
          </a:ln>
        </p:spPr>
      </p:pic>
      <p:sp>
        <p:nvSpPr>
          <p:cNvPr id="5" name="pole tekstowe 4"/>
          <p:cNvSpPr txBox="1"/>
          <p:nvPr/>
        </p:nvSpPr>
        <p:spPr>
          <a:xfrm>
            <a:off x="2915816" y="2924944"/>
            <a:ext cx="3339760" cy="369332"/>
          </a:xfrm>
          <a:prstGeom prst="rect">
            <a:avLst/>
          </a:prstGeom>
          <a:noFill/>
        </p:spPr>
        <p:txBody>
          <a:bodyPr wrap="none" rtlCol="0">
            <a:spAutoFit/>
          </a:bodyPr>
          <a:lstStyle/>
          <a:p>
            <a:pPr lvl="0"/>
            <a:r>
              <a:rPr lang="pl-PL" b="1" dirty="0">
                <a:latin typeface="Calibri" panose="020F0502020204030204" pitchFamily="34" charset="0"/>
                <a:ea typeface="Calibri" panose="020F0502020204030204" pitchFamily="34" charset="0"/>
                <a:cs typeface="Calibri" panose="020F0502020204030204" pitchFamily="34" charset="0"/>
              </a:rPr>
              <a:t>Metoda cyrkulacyjna (po okręgu)</a:t>
            </a:r>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134</a:t>
            </a:fld>
            <a:endParaRPr lang="pl-PL" dirty="0"/>
          </a:p>
        </p:txBody>
      </p:sp>
      <p:sp>
        <p:nvSpPr>
          <p:cNvPr id="8" name="Prostokąt zaokrąglony 7"/>
          <p:cNvSpPr/>
          <p:nvPr/>
        </p:nvSpPr>
        <p:spPr>
          <a:xfrm>
            <a:off x="467544" y="136525"/>
            <a:ext cx="8208912" cy="844203"/>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1600200"/>
            <a:ext cx="8435280" cy="4997152"/>
          </a:xfrm>
        </p:spPr>
        <p:txBody>
          <a:bodyPr>
            <a:normAutofit fontScale="92500" lnSpcReduction="10000"/>
          </a:bodyPr>
          <a:lstStyle/>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pic>
        <p:nvPicPr>
          <p:cNvPr id="4" name="Obraz 3"/>
          <p:cNvPicPr/>
          <p:nvPr/>
        </p:nvPicPr>
        <p:blipFill>
          <a:blip r:embed="rId2" cstate="print"/>
          <a:srcRect l="13228" r="13051"/>
          <a:stretch>
            <a:fillRect/>
          </a:stretch>
        </p:blipFill>
        <p:spPr bwMode="auto">
          <a:xfrm>
            <a:off x="1259632" y="1340768"/>
            <a:ext cx="6724800" cy="5400000"/>
          </a:xfrm>
          <a:prstGeom prst="rect">
            <a:avLst/>
          </a:prstGeom>
          <a:noFill/>
          <a:ln w="9525">
            <a:solidFill>
              <a:schemeClr val="tx1"/>
            </a:solidFill>
            <a:miter lim="800000"/>
            <a:headEnd/>
            <a:tailEnd/>
          </a:ln>
        </p:spPr>
      </p:pic>
      <p:sp>
        <p:nvSpPr>
          <p:cNvPr id="5" name="Symbol zastępczy numeru slajdu 4"/>
          <p:cNvSpPr>
            <a:spLocks noGrp="1"/>
          </p:cNvSpPr>
          <p:nvPr>
            <p:ph type="sldNum" sz="quarter" idx="12"/>
          </p:nvPr>
        </p:nvSpPr>
        <p:spPr/>
        <p:txBody>
          <a:bodyPr/>
          <a:lstStyle/>
          <a:p>
            <a:fld id="{589B7C76-EFF2-4CD8-A475-4750F11B4BC6}" type="slidenum">
              <a:rPr lang="pl-PL" smtClean="0"/>
              <a:pPr/>
              <a:t>135</a:t>
            </a:fld>
            <a:endParaRPr lang="pl-PL" dirty="0"/>
          </a:p>
        </p:txBody>
      </p:sp>
      <p:sp>
        <p:nvSpPr>
          <p:cNvPr id="7" name="Prostokąt zaokrąglony 6"/>
          <p:cNvSpPr/>
          <p:nvPr/>
        </p:nvSpPr>
        <p:spPr>
          <a:xfrm>
            <a:off x="467544" y="136525"/>
            <a:ext cx="8208912" cy="844203"/>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1600200"/>
            <a:ext cx="8435280" cy="4997152"/>
          </a:xfrm>
        </p:spPr>
        <p:txBody>
          <a:bodyPr>
            <a:normAutofit fontScale="25000" lnSpcReduction="20000"/>
          </a:bodyPr>
          <a:lstStyle/>
          <a:p>
            <a:pPr lvl="0" algn="ctr">
              <a:buNone/>
            </a:pPr>
            <a:r>
              <a:rPr lang="pl-PL" sz="8800" b="1" dirty="0"/>
              <a:t>       </a:t>
            </a:r>
            <a:r>
              <a:rPr lang="pl-PL" sz="9600" b="1" u="sng" dirty="0">
                <a:latin typeface="Calibri" panose="020F0502020204030204" pitchFamily="34" charset="0"/>
                <a:ea typeface="Calibri" panose="020F0502020204030204" pitchFamily="34" charset="0"/>
                <a:cs typeface="Calibri" panose="020F0502020204030204" pitchFamily="34" charset="0"/>
              </a:rPr>
              <a:t>Wyznaczonymi polami</a:t>
            </a:r>
          </a:p>
          <a:p>
            <a:pPr lvl="0" algn="just">
              <a:buNone/>
            </a:pPr>
            <a:r>
              <a:rPr lang="pl-PL" sz="9600" b="1" dirty="0">
                <a:latin typeface="Calibri" panose="020F0502020204030204" pitchFamily="34" charset="0"/>
                <a:ea typeface="Calibri" panose="020F0502020204030204" pitchFamily="34" charset="0"/>
                <a:cs typeface="Calibri" panose="020F0502020204030204" pitchFamily="34" charset="0"/>
              </a:rPr>
              <a:t> </a:t>
            </a:r>
            <a:endParaRPr lang="pl-PL" sz="96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9600" dirty="0">
                <a:latin typeface="Calibri" panose="020F0502020204030204" pitchFamily="34" charset="0"/>
                <a:ea typeface="Calibri" panose="020F0502020204030204" pitchFamily="34" charset="0"/>
                <a:cs typeface="Calibri" panose="020F0502020204030204" pitchFamily="34" charset="0"/>
              </a:rPr>
              <a:t>Polega na wyznaczeniu pól pod wodą przy pomocy lin i obciążników. Wyznacza się sektor poszukiwań. W sektorze wyznacza się pola przy pomocy lin, które wyznaczają również kierunek. Liny ułożone na dnie powinny być linami tonącymi (dodatkowo mogą być obciążone ciężarkami (wystarczy 1 kg) aby poprawić ich stabilność). Nurek płynie środkiem wyznaczonego pola mając wyraźny kontakt wzrokowy z linami kierunkowymi z lewej i prawej strony. Długość pola maksymalnie 200 m. Metoda do zastosowania z łodzi. Łódź płynie za nurkiem. </a:t>
            </a:r>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136</a:t>
            </a:fld>
            <a:endParaRPr lang="pl-PL" dirty="0"/>
          </a:p>
        </p:txBody>
      </p:sp>
      <p:sp>
        <p:nvSpPr>
          <p:cNvPr id="6" name="Prostokąt zaokrąglony 5"/>
          <p:cNvSpPr/>
          <p:nvPr/>
        </p:nvSpPr>
        <p:spPr>
          <a:xfrm>
            <a:off x="467544" y="136525"/>
            <a:ext cx="8208912" cy="844203"/>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1600200"/>
            <a:ext cx="8435280" cy="4997152"/>
          </a:xfrm>
        </p:spPr>
        <p:txBody>
          <a:bodyPr>
            <a:normAutofit fontScale="55000" lnSpcReduction="20000"/>
          </a:bodyPr>
          <a:lstStyle/>
          <a:p>
            <a:pPr lvl="0">
              <a:buNone/>
            </a:pPr>
            <a:endParaRPr lang="pl-PL" b="1" dirty="0"/>
          </a:p>
          <a:p>
            <a:pPr lvl="0" algn="ctr">
              <a:buNone/>
            </a:pPr>
            <a:r>
              <a:rPr lang="pl-PL" b="1" dirty="0"/>
              <a:t>      </a:t>
            </a:r>
            <a:r>
              <a:rPr lang="pl-PL" sz="4400" b="1" u="sng" dirty="0">
                <a:latin typeface="Calibri" panose="020F0502020204030204" pitchFamily="34" charset="0"/>
                <a:ea typeface="Calibri" panose="020F0502020204030204" pitchFamily="34" charset="0"/>
                <a:cs typeface="Calibri" panose="020F0502020204030204" pitchFamily="34" charset="0"/>
              </a:rPr>
              <a:t>Wyznaczonymi polami</a:t>
            </a:r>
          </a:p>
          <a:p>
            <a:pPr lvl="0" algn="just">
              <a:buNone/>
            </a:pPr>
            <a:endParaRPr lang="pl-PL" sz="44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4400" dirty="0">
                <a:latin typeface="Calibri" panose="020F0502020204030204" pitchFamily="34" charset="0"/>
                <a:ea typeface="Calibri" panose="020F0502020204030204" pitchFamily="34" charset="0"/>
                <a:cs typeface="Calibri" panose="020F0502020204030204" pitchFamily="34" charset="0"/>
              </a:rPr>
              <a:t>Dużą wadą tej metody jest to, że jest bardzo czasochłonna i wymaga dużej ilości sprzętu do jej przygotowania. Rozkładając pola wymagane są dwie łodzie aby dobrze napinać lin. Aby uniknąć zamulenia lin kierunkowych można je zamontować do lin od boji od 20 do 50 cm od obciążenia.  </a:t>
            </a:r>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137</a:t>
            </a:fld>
            <a:endParaRPr lang="pl-PL" dirty="0"/>
          </a:p>
        </p:txBody>
      </p:sp>
      <p:sp>
        <p:nvSpPr>
          <p:cNvPr id="6" name="Prostokąt zaokrąglony 5"/>
          <p:cNvSpPr/>
          <p:nvPr/>
        </p:nvSpPr>
        <p:spPr>
          <a:xfrm>
            <a:off x="467544" y="136525"/>
            <a:ext cx="8208912" cy="844203"/>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1600200"/>
            <a:ext cx="8435280" cy="4997152"/>
          </a:xfrm>
        </p:spPr>
        <p:txBody>
          <a:bodyPr>
            <a:normAutofit fontScale="92500" lnSpcReduction="10000"/>
          </a:bodyPr>
          <a:lstStyle/>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pic>
        <p:nvPicPr>
          <p:cNvPr id="4" name="Obraz 3"/>
          <p:cNvPicPr/>
          <p:nvPr/>
        </p:nvPicPr>
        <p:blipFill>
          <a:blip r:embed="rId2" cstate="print"/>
          <a:srcRect l="27513" t="19436" r="19400" b="12226"/>
          <a:stretch>
            <a:fillRect/>
          </a:stretch>
        </p:blipFill>
        <p:spPr bwMode="auto">
          <a:xfrm>
            <a:off x="1403648" y="1341368"/>
            <a:ext cx="6548400" cy="5400000"/>
          </a:xfrm>
          <a:prstGeom prst="rect">
            <a:avLst/>
          </a:prstGeom>
          <a:noFill/>
          <a:ln w="9525">
            <a:solidFill>
              <a:schemeClr val="tx1"/>
            </a:solidFill>
            <a:miter lim="800000"/>
            <a:headEnd/>
            <a:tailEnd/>
          </a:ln>
        </p:spPr>
      </p:pic>
      <p:sp>
        <p:nvSpPr>
          <p:cNvPr id="5" name="pole tekstowe 4"/>
          <p:cNvSpPr txBox="1"/>
          <p:nvPr/>
        </p:nvSpPr>
        <p:spPr>
          <a:xfrm>
            <a:off x="3563888" y="1340768"/>
            <a:ext cx="3034420" cy="461665"/>
          </a:xfrm>
          <a:prstGeom prst="rect">
            <a:avLst/>
          </a:prstGeom>
          <a:noFill/>
        </p:spPr>
        <p:txBody>
          <a:bodyPr wrap="none" rtlCol="0">
            <a:spAutoFit/>
          </a:bodyPr>
          <a:lstStyle/>
          <a:p>
            <a:pPr algn="ctr"/>
            <a:r>
              <a:rPr lang="pl-PL" sz="2400" b="1" dirty="0">
                <a:latin typeface="Calibri" panose="020F0502020204030204" pitchFamily="34" charset="0"/>
                <a:ea typeface="Calibri" panose="020F0502020204030204" pitchFamily="34" charset="0"/>
                <a:cs typeface="Calibri" panose="020F0502020204030204" pitchFamily="34" charset="0"/>
              </a:rPr>
              <a:t>Wyznaczonymi polami</a:t>
            </a:r>
            <a:endParaRPr lang="pl-PL" sz="2400" dirty="0">
              <a:latin typeface="Calibri" panose="020F0502020204030204" pitchFamily="34" charset="0"/>
              <a:ea typeface="Calibri" panose="020F0502020204030204" pitchFamily="34" charset="0"/>
              <a:cs typeface="Calibri" panose="020F0502020204030204" pitchFamily="34" charset="0"/>
            </a:endParaRPr>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138</a:t>
            </a:fld>
            <a:endParaRPr lang="pl-PL" dirty="0"/>
          </a:p>
        </p:txBody>
      </p:sp>
      <p:sp>
        <p:nvSpPr>
          <p:cNvPr id="8" name="Prostokąt zaokrąglony 7"/>
          <p:cNvSpPr/>
          <p:nvPr/>
        </p:nvSpPr>
        <p:spPr>
          <a:xfrm>
            <a:off x="467544" y="136525"/>
            <a:ext cx="8208912" cy="844203"/>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1600200"/>
            <a:ext cx="8435280" cy="4997152"/>
          </a:xfrm>
        </p:spPr>
        <p:txBody>
          <a:bodyPr>
            <a:normAutofit fontScale="32500" lnSpcReduction="20000"/>
          </a:bodyPr>
          <a:lstStyle/>
          <a:p>
            <a:pPr lvl="0" algn="ctr">
              <a:buNone/>
            </a:pPr>
            <a:r>
              <a:rPr lang="pl-PL" b="1" dirty="0"/>
              <a:t>         </a:t>
            </a:r>
            <a:r>
              <a:rPr lang="pl-PL" sz="6000" b="1" u="sng" dirty="0">
                <a:latin typeface="Calibri" panose="020F0502020204030204" pitchFamily="34" charset="0"/>
                <a:ea typeface="Calibri" panose="020F0502020204030204" pitchFamily="34" charset="0"/>
                <a:cs typeface="Calibri" panose="020F0502020204030204" pitchFamily="34" charset="0"/>
              </a:rPr>
              <a:t>Metoda poszukiwań polami przez dwóch nurków z wykorzystaniem między nimi liny tzw. trałowej lub trałem</a:t>
            </a:r>
            <a:endParaRPr lang="pl-PL" sz="6000" u="sng" dirty="0">
              <a:latin typeface="Calibri" panose="020F0502020204030204" pitchFamily="34" charset="0"/>
              <a:ea typeface="Calibri" panose="020F0502020204030204" pitchFamily="34" charset="0"/>
              <a:cs typeface="Calibri" panose="020F0502020204030204" pitchFamily="34" charset="0"/>
            </a:endParaRPr>
          </a:p>
          <a:p>
            <a:pPr lvl="0" algn="just">
              <a:buNone/>
            </a:pPr>
            <a:endParaRPr lang="pl-PL" sz="6000" dirty="0">
              <a:latin typeface="Calibri" panose="020F0502020204030204" pitchFamily="34" charset="0"/>
              <a:ea typeface="Calibri" panose="020F0502020204030204" pitchFamily="34" charset="0"/>
              <a:cs typeface="Calibri" panose="020F0502020204030204" pitchFamily="34" charset="0"/>
            </a:endParaRPr>
          </a:p>
          <a:p>
            <a:pPr lvl="0" algn="just">
              <a:buNone/>
            </a:pPr>
            <a:r>
              <a:rPr lang="pl-PL" sz="6000" dirty="0">
                <a:latin typeface="Calibri" panose="020F0502020204030204" pitchFamily="34" charset="0"/>
                <a:ea typeface="Calibri" panose="020F0502020204030204" pitchFamily="34" charset="0"/>
                <a:cs typeface="Calibri" panose="020F0502020204030204" pitchFamily="34" charset="0"/>
              </a:rPr>
              <a:t>      </a:t>
            </a:r>
          </a:p>
          <a:p>
            <a:pPr marL="0" indent="0" algn="just">
              <a:buNone/>
            </a:pPr>
            <a:r>
              <a:rPr lang="pl-PL" sz="6000" dirty="0">
                <a:latin typeface="Calibri" panose="020F0502020204030204" pitchFamily="34" charset="0"/>
                <a:ea typeface="Calibri" panose="020F0502020204030204" pitchFamily="34" charset="0"/>
                <a:cs typeface="Calibri" panose="020F0502020204030204" pitchFamily="34" charset="0"/>
              </a:rPr>
              <a:t>Po zaczepieniu się trału o obiekt pod wodą nurek roboczy rozpoznaje obiekt. Nurkowie powinni być od siebie oddaleni maksymalnie na odległość, na jaką pozwala przejrzystość wody (np. widoczny jest nurek bądź jasny kolor jego butli). Łódź płynie za nurkami. </a:t>
            </a:r>
          </a:p>
          <a:p>
            <a:pPr lvl="0" algn="just">
              <a:buNone/>
            </a:pPr>
            <a:endParaRPr lang="pl-PL" sz="6000" b="1" dirty="0">
              <a:latin typeface="Calibri" panose="020F0502020204030204" pitchFamily="34" charset="0"/>
              <a:ea typeface="Calibri" panose="020F0502020204030204" pitchFamily="34" charset="0"/>
              <a:cs typeface="Calibri" panose="020F0502020204030204" pitchFamily="34" charset="0"/>
            </a:endParaRPr>
          </a:p>
          <a:p>
            <a:pPr lvl="0" algn="just">
              <a:buNone/>
            </a:pPr>
            <a:r>
              <a:rPr lang="pl-PL" sz="6000" dirty="0">
                <a:latin typeface="Calibri" panose="020F0502020204030204" pitchFamily="34" charset="0"/>
                <a:ea typeface="Calibri" panose="020F0502020204030204" pitchFamily="34" charset="0"/>
                <a:cs typeface="Calibri" panose="020F0502020204030204" pitchFamily="34" charset="0"/>
              </a:rPr>
              <a:t>Lina trałowa może być obciążona od 1 do 3  ciężarków max 1 kg. </a:t>
            </a:r>
            <a:endParaRPr lang="pl-PL" sz="6000" b="1" dirty="0">
              <a:latin typeface="Calibri" panose="020F0502020204030204" pitchFamily="34" charset="0"/>
              <a:ea typeface="Calibri" panose="020F0502020204030204" pitchFamily="34" charset="0"/>
              <a:cs typeface="Calibri" panose="020F0502020204030204" pitchFamily="34" charset="0"/>
            </a:endParaRPr>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139</a:t>
            </a:fld>
            <a:endParaRPr lang="pl-PL" dirty="0"/>
          </a:p>
        </p:txBody>
      </p:sp>
      <p:sp>
        <p:nvSpPr>
          <p:cNvPr id="6" name="Prostokąt zaokrąglony 5"/>
          <p:cNvSpPr/>
          <p:nvPr/>
        </p:nvSpPr>
        <p:spPr>
          <a:xfrm>
            <a:off x="467544" y="136525"/>
            <a:ext cx="8208912" cy="844203"/>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br>
              <a:rPr lang="pl-PL" sz="2900" dirty="0"/>
            </a:br>
            <a:r>
              <a:rPr lang="pl-PL" sz="3300" b="1" dirty="0">
                <a:latin typeface="Calibri" panose="020F0502020204030204" pitchFamily="34" charset="0"/>
                <a:ea typeface="Calibri" panose="020F0502020204030204" pitchFamily="34" charset="0"/>
                <a:cs typeface="Calibri" panose="020F0502020204030204" pitchFamily="34" charset="0"/>
              </a:rPr>
              <a:t>Zabezpieczenie miejsca prac - Oznakowanie szlaku żeglugowego c.d. </a:t>
            </a:r>
            <a:br>
              <a:rPr lang="pl-PL" dirty="0"/>
            </a:br>
            <a:endParaRPr lang="pl-PL" dirty="0"/>
          </a:p>
        </p:txBody>
      </p:sp>
      <p:sp>
        <p:nvSpPr>
          <p:cNvPr id="3" name="Symbol zastępczy zawartości 2"/>
          <p:cNvSpPr>
            <a:spLocks noGrp="1"/>
          </p:cNvSpPr>
          <p:nvPr>
            <p:ph idx="1"/>
          </p:nvPr>
        </p:nvSpPr>
        <p:spPr>
          <a:xfrm>
            <a:off x="179512" y="1600200"/>
            <a:ext cx="8507288" cy="4997152"/>
          </a:xfrm>
        </p:spPr>
        <p:txBody>
          <a:bodyPr>
            <a:normAutofit/>
          </a:bodyPr>
          <a:lstStyle/>
          <a:p>
            <a:pPr algn="just">
              <a:buNone/>
            </a:pPr>
            <a:r>
              <a:rPr lang="pl-PL" sz="2400" dirty="0"/>
              <a:t>	  </a:t>
            </a:r>
            <a:r>
              <a:rPr lang="pl-PL" sz="2400" dirty="0">
                <a:latin typeface="Calibri" panose="020F0502020204030204" pitchFamily="34" charset="0"/>
                <a:ea typeface="Calibri" panose="020F0502020204030204" pitchFamily="34" charset="0"/>
                <a:cs typeface="Calibri" panose="020F0502020204030204" pitchFamily="34" charset="0"/>
              </a:rPr>
              <a:t>3. Jeżeli statki określone w ust 1 wykonują prace na drodze wodnej stwarzające niebezpieczeństwo dla ruchu żeglugowego przez tworzenie przeszkody poza statkiem, to oprócz sygnalizacji określonej w ust. 1 powinny pokazywać</a:t>
            </a:r>
          </a:p>
          <a:p>
            <a:pPr algn="just">
              <a:buNone/>
            </a:pPr>
            <a:r>
              <a:rPr lang="pl-PL" sz="2400" b="1" dirty="0">
                <a:latin typeface="Calibri" panose="020F0502020204030204" pitchFamily="34" charset="0"/>
                <a:ea typeface="Calibri" panose="020F0502020204030204" pitchFamily="34" charset="0"/>
                <a:cs typeface="Calibri" panose="020F0502020204030204" pitchFamily="34" charset="0"/>
              </a:rPr>
              <a:t>	</a:t>
            </a:r>
            <a:r>
              <a:rPr lang="pl-PL" sz="2400" b="1" u="sng" dirty="0">
                <a:latin typeface="Calibri" panose="020F0502020204030204" pitchFamily="34" charset="0"/>
                <a:ea typeface="Calibri" panose="020F0502020204030204" pitchFamily="34" charset="0"/>
                <a:cs typeface="Calibri" panose="020F0502020204030204" pitchFamily="34" charset="0"/>
              </a:rPr>
              <a:t>w dzień:</a:t>
            </a:r>
          </a:p>
          <a:p>
            <a:pPr algn="just">
              <a:buNone/>
            </a:pPr>
            <a:r>
              <a:rPr lang="pl-PL" sz="2400" dirty="0">
                <a:latin typeface="Calibri" panose="020F0502020204030204" pitchFamily="34" charset="0"/>
                <a:ea typeface="Calibri" panose="020F0502020204030204" pitchFamily="34" charset="0"/>
                <a:cs typeface="Calibri" panose="020F0502020204030204" pitchFamily="34" charset="0"/>
              </a:rPr>
              <a:t>	a) Dwie czarne kule, umieszczone pionowo w odległości 1 m od siebie na stronie na której znajduje się przeszkoda.</a:t>
            </a:r>
          </a:p>
          <a:p>
            <a:pPr algn="just">
              <a:buNone/>
            </a:pPr>
            <a:r>
              <a:rPr lang="pl-PL" sz="2400" dirty="0">
                <a:latin typeface="Calibri" panose="020F0502020204030204" pitchFamily="34" charset="0"/>
                <a:ea typeface="Calibri" panose="020F0502020204030204" pitchFamily="34" charset="0"/>
                <a:cs typeface="Calibri" panose="020F0502020204030204" pitchFamily="34" charset="0"/>
              </a:rPr>
              <a:t>	b)Dwa czarne podwójne stożki, umieszczone pionowo w odległości 1 m od siebie, na stronie lub stronach, z których szlak żeglugowy jest wolny dla przejścia statków.</a:t>
            </a:r>
          </a:p>
          <a:p>
            <a:pPr>
              <a:buNone/>
            </a:pPr>
            <a:endParaRPr lang="pl-PL" sz="2600" dirty="0"/>
          </a:p>
          <a:p>
            <a:pPr>
              <a:buNone/>
            </a:pPr>
            <a:endParaRPr lang="pl-PL"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14</a:t>
            </a:fld>
            <a:endParaRPr lang="pl-PL" dirty="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1600200"/>
            <a:ext cx="8435280" cy="4997152"/>
          </a:xfrm>
        </p:spPr>
        <p:txBody>
          <a:bodyPr>
            <a:normAutofit fontScale="92500" lnSpcReduction="10000"/>
          </a:bodyPr>
          <a:lstStyle/>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pic>
        <p:nvPicPr>
          <p:cNvPr id="4" name="Obraz 3"/>
          <p:cNvPicPr/>
          <p:nvPr/>
        </p:nvPicPr>
        <p:blipFill>
          <a:blip r:embed="rId2" cstate="print"/>
          <a:srcRect l="13933" t="4075" r="15520"/>
          <a:stretch>
            <a:fillRect/>
          </a:stretch>
        </p:blipFill>
        <p:spPr bwMode="auto">
          <a:xfrm>
            <a:off x="1043608" y="1340768"/>
            <a:ext cx="6984776" cy="5400000"/>
          </a:xfrm>
          <a:prstGeom prst="rect">
            <a:avLst/>
          </a:prstGeom>
          <a:noFill/>
          <a:ln w="9525">
            <a:solidFill>
              <a:schemeClr val="tx1"/>
            </a:solidFill>
            <a:miter lim="800000"/>
            <a:headEnd/>
            <a:tailEnd/>
          </a:ln>
        </p:spPr>
      </p:pic>
      <p:sp>
        <p:nvSpPr>
          <p:cNvPr id="5" name="pole tekstowe 4"/>
          <p:cNvSpPr txBox="1"/>
          <p:nvPr/>
        </p:nvSpPr>
        <p:spPr>
          <a:xfrm>
            <a:off x="1043608" y="1412776"/>
            <a:ext cx="7087133" cy="369332"/>
          </a:xfrm>
          <a:prstGeom prst="rect">
            <a:avLst/>
          </a:prstGeom>
          <a:noFill/>
        </p:spPr>
        <p:txBody>
          <a:bodyPr wrap="none" rtlCol="0">
            <a:spAutoFit/>
          </a:bodyPr>
          <a:lstStyle/>
          <a:p>
            <a:r>
              <a:rPr lang="pl-PL" b="1" dirty="0">
                <a:latin typeface="Calibri" panose="020F0502020204030204" pitchFamily="34" charset="0"/>
                <a:ea typeface="Calibri" panose="020F0502020204030204" pitchFamily="34" charset="0"/>
                <a:cs typeface="Calibri" panose="020F0502020204030204" pitchFamily="34" charset="0"/>
              </a:rPr>
              <a:t>Metoda poszukiwań wyznaczonymi polami trałowanie liną przez nurków</a:t>
            </a:r>
            <a:endParaRPr lang="pl-PL" dirty="0">
              <a:latin typeface="Calibri" panose="020F0502020204030204" pitchFamily="34" charset="0"/>
              <a:ea typeface="Calibri" panose="020F0502020204030204" pitchFamily="34" charset="0"/>
              <a:cs typeface="Calibri" panose="020F0502020204030204" pitchFamily="34" charset="0"/>
            </a:endParaRPr>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140</a:t>
            </a:fld>
            <a:endParaRPr lang="pl-PL" dirty="0"/>
          </a:p>
        </p:txBody>
      </p:sp>
      <p:sp>
        <p:nvSpPr>
          <p:cNvPr id="8" name="Prostokąt zaokrąglony 7"/>
          <p:cNvSpPr/>
          <p:nvPr/>
        </p:nvSpPr>
        <p:spPr>
          <a:xfrm>
            <a:off x="467544" y="136525"/>
            <a:ext cx="8208912" cy="844203"/>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1600200"/>
            <a:ext cx="8435280" cy="4997152"/>
          </a:xfrm>
        </p:spPr>
        <p:txBody>
          <a:bodyPr>
            <a:normAutofit fontScale="25000" lnSpcReduction="20000"/>
          </a:bodyPr>
          <a:lstStyle/>
          <a:p>
            <a:pPr algn="just">
              <a:buNone/>
            </a:pPr>
            <a:r>
              <a:rPr lang="pl-PL" dirty="0"/>
              <a:t>               </a:t>
            </a:r>
          </a:p>
          <a:p>
            <a:pPr algn="just">
              <a:buNone/>
            </a:pPr>
            <a:r>
              <a:rPr lang="pl-PL" sz="8800" b="1" dirty="0"/>
              <a:t>     	</a:t>
            </a:r>
            <a:r>
              <a:rPr lang="pl-PL" sz="9600" b="1" u="sng" dirty="0">
                <a:latin typeface="Calibri" panose="020F0502020204030204" pitchFamily="34" charset="0"/>
                <a:ea typeface="Calibri" panose="020F0502020204030204" pitchFamily="34" charset="0"/>
                <a:cs typeface="Calibri" panose="020F0502020204030204" pitchFamily="34" charset="0"/>
              </a:rPr>
              <a:t>Zwiad nurkowy </a:t>
            </a:r>
            <a:r>
              <a:rPr lang="pl-PL" sz="9600" dirty="0">
                <a:latin typeface="Calibri" panose="020F0502020204030204" pitchFamily="34" charset="0"/>
                <a:ea typeface="Calibri" panose="020F0502020204030204" pitchFamily="34" charset="0"/>
                <a:cs typeface="Calibri" panose="020F0502020204030204" pitchFamily="34" charset="0"/>
              </a:rPr>
              <a:t>to rodzaj rozpoznania wykonywanego, którego celem jest zebranie szczegółowych informacji dotyczących obiektu znajdującego się pod wodą oraz informacji o zbiorniku wodnym. Wykonanie zwiadu nurkowego jest działaniem niezbędnym  przed przystąpieniem do prac podwodnych bądź akcji ratunkowych.</a:t>
            </a:r>
          </a:p>
          <a:p>
            <a:pPr algn="just">
              <a:buNone/>
            </a:pPr>
            <a:br>
              <a:rPr lang="pl-PL" sz="9600" dirty="0">
                <a:latin typeface="Calibri" panose="020F0502020204030204" pitchFamily="34" charset="0"/>
                <a:ea typeface="Calibri" panose="020F0502020204030204" pitchFamily="34" charset="0"/>
                <a:cs typeface="Calibri" panose="020F0502020204030204" pitchFamily="34" charset="0"/>
              </a:rPr>
            </a:br>
            <a:r>
              <a:rPr lang="pl-PL" sz="9600" dirty="0">
                <a:latin typeface="Calibri" panose="020F0502020204030204" pitchFamily="34" charset="0"/>
                <a:ea typeface="Calibri" panose="020F0502020204030204" pitchFamily="34" charset="0"/>
                <a:cs typeface="Calibri" panose="020F0502020204030204" pitchFamily="34" charset="0"/>
              </a:rPr>
              <a:t>Nowoczesna koncepcja zwiadu nurkowego polega w pierwszej kolejności na wykorzystaniu pojazdu podwodnego wyposażonego w urządzenia audiowizualne, a dopiero w drugiej kolejności wykorzystywać nurków.   </a:t>
            </a:r>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141</a:t>
            </a:fld>
            <a:endParaRPr lang="pl-PL" dirty="0"/>
          </a:p>
        </p:txBody>
      </p:sp>
      <p:sp>
        <p:nvSpPr>
          <p:cNvPr id="6" name="Prostokąt zaokrąglony 5"/>
          <p:cNvSpPr/>
          <p:nvPr/>
        </p:nvSpPr>
        <p:spPr>
          <a:xfrm>
            <a:off x="467544" y="404664"/>
            <a:ext cx="8208912" cy="648072"/>
          </a:xfrm>
          <a:prstGeom prst="roundRect">
            <a:avLst/>
          </a:prstGeom>
          <a:solidFill>
            <a:srgbClr val="FFFF00"/>
          </a:solidFill>
          <a:ln>
            <a:solidFill>
              <a:srgbClr val="FFFF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8.3. Zasady wykonywania zwiadu nurkowego</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1600200"/>
            <a:ext cx="8219256" cy="4997152"/>
          </a:xfrm>
        </p:spPr>
        <p:txBody>
          <a:bodyPr>
            <a:normAutofit fontScale="25000" lnSpcReduction="20000"/>
          </a:bodyPr>
          <a:lstStyle/>
          <a:p>
            <a:pPr algn="just">
              <a:buNone/>
            </a:pPr>
            <a:r>
              <a:rPr lang="pl-PL" dirty="0"/>
              <a:t>               </a:t>
            </a:r>
            <a:r>
              <a:rPr lang="pl-PL" sz="9600" dirty="0">
                <a:latin typeface="Calibri" panose="020F0502020204030204" pitchFamily="34" charset="0"/>
                <a:ea typeface="Calibri" panose="020F0502020204030204" pitchFamily="34" charset="0"/>
                <a:cs typeface="Calibri" panose="020F0502020204030204" pitchFamily="34" charset="0"/>
              </a:rPr>
              <a:t>Informacje zbierane podczas zwiadu nurkowego możemy podzieli na dwie kategorie:</a:t>
            </a:r>
          </a:p>
          <a:p>
            <a:pPr algn="just">
              <a:buNone/>
            </a:pPr>
            <a:endParaRPr lang="pl-PL" sz="9600" dirty="0">
              <a:latin typeface="Calibri" panose="020F0502020204030204" pitchFamily="34" charset="0"/>
              <a:ea typeface="Calibri" panose="020F0502020204030204" pitchFamily="34" charset="0"/>
              <a:cs typeface="Calibri" panose="020F0502020204030204" pitchFamily="34" charset="0"/>
            </a:endParaRPr>
          </a:p>
          <a:p>
            <a:pPr algn="just">
              <a:buFont typeface="Wingdings" panose="05000000000000000000" pitchFamily="2" charset="2"/>
              <a:buChar char="§"/>
            </a:pPr>
            <a:r>
              <a:rPr lang="pl-PL" sz="9600" b="1" dirty="0">
                <a:latin typeface="Calibri" panose="020F0502020204030204" pitchFamily="34" charset="0"/>
                <a:ea typeface="Calibri" panose="020F0502020204030204" pitchFamily="34" charset="0"/>
                <a:cs typeface="Calibri" panose="020F0502020204030204" pitchFamily="34" charset="0"/>
              </a:rPr>
              <a:t>Dane ogólne </a:t>
            </a:r>
            <a:r>
              <a:rPr lang="pl-PL" sz="9600" dirty="0">
                <a:latin typeface="Calibri" panose="020F0502020204030204" pitchFamily="34" charset="0"/>
                <a:ea typeface="Calibri" panose="020F0502020204030204" pitchFamily="34" charset="0"/>
                <a:cs typeface="Calibri" panose="020F0502020204030204" pitchFamily="34" charset="0"/>
              </a:rPr>
              <a:t>- zbierane są zawsze niezależnie od rodzaju obiektu. Obejmują one wiadomości o zbiorniku wodnym, dostęp do wody (np. wysoki stromy brzeg), falowanie, widoczności pod wodą, głębokości, rodzaju i ukształtowaniu dna, szybkości prądu, temperatury wody, roślinność podwodą.</a:t>
            </a:r>
          </a:p>
          <a:p>
            <a:pPr algn="just">
              <a:buFont typeface="Wingdings" panose="05000000000000000000" pitchFamily="2" charset="2"/>
              <a:buChar char="§"/>
            </a:pPr>
            <a:endParaRPr lang="pl-PL" sz="9600" dirty="0">
              <a:latin typeface="Calibri" panose="020F0502020204030204" pitchFamily="34" charset="0"/>
              <a:ea typeface="Calibri" panose="020F0502020204030204" pitchFamily="34" charset="0"/>
              <a:cs typeface="Calibri" panose="020F0502020204030204" pitchFamily="34" charset="0"/>
            </a:endParaRPr>
          </a:p>
          <a:p>
            <a:pPr algn="just">
              <a:buFont typeface="Wingdings" panose="05000000000000000000" pitchFamily="2" charset="2"/>
              <a:buChar char="§"/>
            </a:pPr>
            <a:r>
              <a:rPr lang="pl-PL" sz="9600" b="1" dirty="0">
                <a:latin typeface="Calibri" panose="020F0502020204030204" pitchFamily="34" charset="0"/>
                <a:ea typeface="Calibri" panose="020F0502020204030204" pitchFamily="34" charset="0"/>
                <a:cs typeface="Calibri" panose="020F0502020204030204" pitchFamily="34" charset="0"/>
              </a:rPr>
              <a:t>Dane szczegółowe</a:t>
            </a:r>
            <a:r>
              <a:rPr lang="pl-PL" sz="9600" dirty="0">
                <a:latin typeface="Calibri" panose="020F0502020204030204" pitchFamily="34" charset="0"/>
                <a:ea typeface="Calibri" panose="020F0502020204030204" pitchFamily="34" charset="0"/>
                <a:cs typeface="Calibri" panose="020F0502020204030204" pitchFamily="34" charset="0"/>
              </a:rPr>
              <a:t> - wiążą się z postawionym zadaniem, muszą dostarczyć całość lub część niżej wymienionych informacji w zależności od rodzaju zwiadu. </a:t>
            </a:r>
          </a:p>
          <a:p>
            <a:pPr algn="just">
              <a:buNone/>
            </a:pPr>
            <a:r>
              <a:rPr lang="pl-PL" dirty="0"/>
              <a:t>              </a:t>
            </a: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142</a:t>
            </a:fld>
            <a:endParaRPr lang="pl-PL" dirty="0"/>
          </a:p>
        </p:txBody>
      </p:sp>
      <p:sp>
        <p:nvSpPr>
          <p:cNvPr id="6" name="Prostokąt zaokrąglony 5"/>
          <p:cNvSpPr/>
          <p:nvPr/>
        </p:nvSpPr>
        <p:spPr>
          <a:xfrm>
            <a:off x="467544" y="332656"/>
            <a:ext cx="8208912" cy="648072"/>
          </a:xfrm>
          <a:prstGeom prst="roundRect">
            <a:avLst/>
          </a:prstGeom>
          <a:solidFill>
            <a:srgbClr val="FFFF00"/>
          </a:solidFill>
          <a:ln>
            <a:solidFill>
              <a:srgbClr val="FFFF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8.3. Zasady wykonywania zwiadu nurkowego c.d.</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1600200"/>
            <a:ext cx="8435280" cy="4997152"/>
          </a:xfrm>
        </p:spPr>
        <p:txBody>
          <a:bodyPr>
            <a:normAutofit fontScale="55000" lnSpcReduction="20000"/>
          </a:bodyPr>
          <a:lstStyle/>
          <a:p>
            <a:pPr algn="just">
              <a:buNone/>
            </a:pPr>
            <a:r>
              <a:rPr lang="pl-PL" dirty="0"/>
              <a:t>     </a:t>
            </a:r>
          </a:p>
          <a:p>
            <a:pPr algn="just">
              <a:buNone/>
            </a:pPr>
            <a:r>
              <a:rPr lang="pl-PL" sz="4000" b="1" dirty="0"/>
              <a:t>	</a:t>
            </a:r>
            <a:r>
              <a:rPr lang="pl-PL" sz="4400" b="1" u="sng" dirty="0">
                <a:latin typeface="Calibri" panose="020F0502020204030204" pitchFamily="34" charset="0"/>
                <a:ea typeface="Calibri" panose="020F0502020204030204" pitchFamily="34" charset="0"/>
                <a:cs typeface="Calibri" panose="020F0502020204030204" pitchFamily="34" charset="0"/>
              </a:rPr>
              <a:t>Dane szczegółowe</a:t>
            </a:r>
          </a:p>
          <a:p>
            <a:pPr algn="just">
              <a:buNone/>
            </a:pPr>
            <a:endParaRPr lang="pl-PL" sz="4400" b="1"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4400" dirty="0">
                <a:latin typeface="Calibri" panose="020F0502020204030204" pitchFamily="34" charset="0"/>
                <a:ea typeface="Calibri" panose="020F0502020204030204" pitchFamily="34" charset="0"/>
                <a:cs typeface="Calibri" panose="020F0502020204030204" pitchFamily="34" charset="0"/>
              </a:rPr>
              <a:t>Zwiad nurkowy przy zatopionych pojazdach, jednostek pływających oraz zwiad przed ich wydobyciem polega na:</a:t>
            </a:r>
            <a:endParaRPr lang="pl-PL" sz="4400" b="1" dirty="0">
              <a:latin typeface="Calibri" panose="020F0502020204030204" pitchFamily="34" charset="0"/>
              <a:ea typeface="Calibri" panose="020F0502020204030204" pitchFamily="34" charset="0"/>
              <a:cs typeface="Calibri" panose="020F0502020204030204" pitchFamily="34" charset="0"/>
            </a:endParaRPr>
          </a:p>
          <a:p>
            <a:pPr lvl="0" algn="just"/>
            <a:r>
              <a:rPr lang="pl-PL" sz="4400" dirty="0">
                <a:latin typeface="Calibri" panose="020F0502020204030204" pitchFamily="34" charset="0"/>
                <a:ea typeface="Calibri" panose="020F0502020204030204" pitchFamily="34" charset="0"/>
                <a:cs typeface="Calibri" panose="020F0502020204030204" pitchFamily="34" charset="0"/>
              </a:rPr>
              <a:t>ustaleniu głębokości i położenia jednostki na dnie,</a:t>
            </a:r>
          </a:p>
          <a:p>
            <a:pPr lvl="0" algn="just"/>
            <a:r>
              <a:rPr lang="pl-PL" sz="4400" dirty="0">
                <a:latin typeface="Calibri" panose="020F0502020204030204" pitchFamily="34" charset="0"/>
                <a:ea typeface="Calibri" panose="020F0502020204030204" pitchFamily="34" charset="0"/>
                <a:cs typeface="Calibri" panose="020F0502020204030204" pitchFamily="34" charset="0"/>
              </a:rPr>
              <a:t>ustaleniu ilości i rodzaju czynnika oddechowego.</a:t>
            </a:r>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143</a:t>
            </a:fld>
            <a:endParaRPr lang="pl-PL" dirty="0"/>
          </a:p>
        </p:txBody>
      </p:sp>
      <p:sp>
        <p:nvSpPr>
          <p:cNvPr id="6" name="Prostokąt zaokrąglony 5"/>
          <p:cNvSpPr/>
          <p:nvPr/>
        </p:nvSpPr>
        <p:spPr>
          <a:xfrm>
            <a:off x="467544" y="404664"/>
            <a:ext cx="8208912" cy="648072"/>
          </a:xfrm>
          <a:prstGeom prst="roundRect">
            <a:avLst/>
          </a:prstGeom>
          <a:solidFill>
            <a:srgbClr val="FFFF00"/>
          </a:solidFill>
          <a:ln>
            <a:solidFill>
              <a:srgbClr val="FFFF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8.3. Zasady wykonywania zwiadu nurkowego c.d.</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1600200"/>
            <a:ext cx="8435280" cy="4997152"/>
          </a:xfrm>
        </p:spPr>
        <p:txBody>
          <a:bodyPr>
            <a:normAutofit fontScale="25000" lnSpcReduction="20000"/>
          </a:bodyPr>
          <a:lstStyle/>
          <a:p>
            <a:pPr algn="just">
              <a:buNone/>
            </a:pPr>
            <a:r>
              <a:rPr lang="pl-PL" dirty="0"/>
              <a:t>    	 </a:t>
            </a:r>
            <a:r>
              <a:rPr lang="pl-PL" sz="9600" b="1" u="sng" dirty="0">
                <a:latin typeface="Calibri" panose="020F0502020204030204" pitchFamily="34" charset="0"/>
                <a:ea typeface="Calibri" panose="020F0502020204030204" pitchFamily="34" charset="0"/>
                <a:cs typeface="Calibri" panose="020F0502020204030204" pitchFamily="34" charset="0"/>
              </a:rPr>
              <a:t>Dane szczegółowe c.d.</a:t>
            </a:r>
          </a:p>
          <a:p>
            <a:pPr algn="just">
              <a:buNone/>
            </a:pPr>
            <a:r>
              <a:rPr lang="pl-PL" sz="9600" dirty="0">
                <a:latin typeface="Calibri" panose="020F0502020204030204" pitchFamily="34" charset="0"/>
                <a:ea typeface="Calibri" panose="020F0502020204030204" pitchFamily="34" charset="0"/>
                <a:cs typeface="Calibri" panose="020F0502020204030204" pitchFamily="34" charset="0"/>
              </a:rPr>
              <a:t>    </a:t>
            </a:r>
            <a:endParaRPr lang="pl-PL" sz="9600" b="1" dirty="0">
              <a:latin typeface="Calibri" panose="020F0502020204030204" pitchFamily="34" charset="0"/>
              <a:ea typeface="Calibri" panose="020F0502020204030204" pitchFamily="34" charset="0"/>
              <a:cs typeface="Calibri" panose="020F0502020204030204" pitchFamily="34" charset="0"/>
            </a:endParaRPr>
          </a:p>
          <a:p>
            <a:pPr algn="just"/>
            <a:r>
              <a:rPr lang="pl-PL" sz="9600" dirty="0">
                <a:latin typeface="Calibri" panose="020F0502020204030204" pitchFamily="34" charset="0"/>
                <a:ea typeface="Calibri" panose="020F0502020204030204" pitchFamily="34" charset="0"/>
                <a:cs typeface="Calibri" panose="020F0502020204030204" pitchFamily="34" charset="0"/>
              </a:rPr>
              <a:t>ustaleniu warunków panujących na dnie, temperatura, rodzaju dna, ukształtowanie dna, prąd wody przy powierzchni, prąd wody przy dnie (kierunek i prędkość przy dnie w przybliżeniu tzn. mogę swobodnie się przemieszczać czy muszę trzymać się dna lub obiektu na skutek działania prądu wody), widoczność, ewentualne przeszkody i niebezpieczeństwa np. niestabilnych elementach zatopionego obiektu lub całego obiektu, ostre krawędzie wraku, przestrzenie zamknięte, elementy w które nurek może się zaplątać elementy np. ożaglowania, zatopione sieci, zaczepy;</a:t>
            </a:r>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144</a:t>
            </a:fld>
            <a:endParaRPr lang="pl-PL" dirty="0"/>
          </a:p>
        </p:txBody>
      </p:sp>
      <p:sp>
        <p:nvSpPr>
          <p:cNvPr id="6" name="Prostokąt zaokrąglony 5"/>
          <p:cNvSpPr/>
          <p:nvPr/>
        </p:nvSpPr>
        <p:spPr>
          <a:xfrm>
            <a:off x="467544" y="404664"/>
            <a:ext cx="8208912" cy="648072"/>
          </a:xfrm>
          <a:prstGeom prst="roundRect">
            <a:avLst/>
          </a:prstGeom>
          <a:solidFill>
            <a:srgbClr val="FFFF00"/>
          </a:solidFill>
          <a:ln>
            <a:solidFill>
              <a:srgbClr val="FFFF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8.3. Zasady wykonywania zwiadu nurkowego c.d.</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1600200"/>
            <a:ext cx="8435280" cy="4997152"/>
          </a:xfrm>
        </p:spPr>
        <p:txBody>
          <a:bodyPr>
            <a:normAutofit fontScale="40000" lnSpcReduction="20000"/>
          </a:bodyPr>
          <a:lstStyle/>
          <a:p>
            <a:pPr algn="just">
              <a:buNone/>
            </a:pPr>
            <a:r>
              <a:rPr lang="pl-PL" dirty="0"/>
              <a:t>     	</a:t>
            </a:r>
            <a:r>
              <a:rPr lang="pl-PL" sz="6000" b="1" u="sng" dirty="0">
                <a:latin typeface="Calibri" panose="020F0502020204030204" pitchFamily="34" charset="0"/>
                <a:ea typeface="Calibri" panose="020F0502020204030204" pitchFamily="34" charset="0"/>
                <a:cs typeface="Calibri" panose="020F0502020204030204" pitchFamily="34" charset="0"/>
              </a:rPr>
              <a:t>Dane szczegółowe c.d.</a:t>
            </a:r>
          </a:p>
          <a:p>
            <a:pPr algn="just">
              <a:buNone/>
            </a:pPr>
            <a:endParaRPr lang="pl-PL" sz="6000" b="1" dirty="0">
              <a:latin typeface="Calibri" panose="020F0502020204030204" pitchFamily="34" charset="0"/>
              <a:ea typeface="Calibri" panose="020F0502020204030204" pitchFamily="34" charset="0"/>
              <a:cs typeface="Calibri" panose="020F0502020204030204" pitchFamily="34" charset="0"/>
            </a:endParaRPr>
          </a:p>
          <a:p>
            <a:pPr lvl="0" algn="just"/>
            <a:r>
              <a:rPr lang="pl-PL" sz="6000" dirty="0">
                <a:latin typeface="Calibri" panose="020F0502020204030204" pitchFamily="34" charset="0"/>
                <a:ea typeface="Calibri" panose="020F0502020204030204" pitchFamily="34" charset="0"/>
                <a:cs typeface="Calibri" panose="020F0502020204030204" pitchFamily="34" charset="0"/>
              </a:rPr>
              <a:t>ustaleniu wymiarów głównych jednostki,</a:t>
            </a:r>
          </a:p>
          <a:p>
            <a:pPr algn="just"/>
            <a:r>
              <a:rPr lang="pl-PL" sz="6000" dirty="0">
                <a:latin typeface="Calibri" panose="020F0502020204030204" pitchFamily="34" charset="0"/>
                <a:ea typeface="Calibri" panose="020F0502020204030204" pitchFamily="34" charset="0"/>
                <a:cs typeface="Calibri" panose="020F0502020204030204" pitchFamily="34" charset="0"/>
              </a:rPr>
              <a:t>oznaczeniu typu jednostki pływającej/pojazdu,</a:t>
            </a:r>
          </a:p>
          <a:p>
            <a:pPr lvl="0" algn="just"/>
            <a:r>
              <a:rPr lang="pl-PL" sz="6000" dirty="0">
                <a:latin typeface="Calibri" panose="020F0502020204030204" pitchFamily="34" charset="0"/>
                <a:ea typeface="Calibri" panose="020F0502020204030204" pitchFamily="34" charset="0"/>
                <a:cs typeface="Calibri" panose="020F0502020204030204" pitchFamily="34" charset="0"/>
              </a:rPr>
              <a:t>ustaleniu stanu oraz rodzaju i wielkości uszkodzeń, dostęp do wejść,</a:t>
            </a:r>
          </a:p>
          <a:p>
            <a:pPr lvl="0" algn="just"/>
            <a:r>
              <a:rPr lang="pl-PL" sz="6000" dirty="0">
                <a:latin typeface="Calibri" panose="020F0502020204030204" pitchFamily="34" charset="0"/>
                <a:ea typeface="Calibri" panose="020F0502020204030204" pitchFamily="34" charset="0"/>
                <a:cs typeface="Calibri" panose="020F0502020204030204" pitchFamily="34" charset="0"/>
              </a:rPr>
              <a:t>ustaleniu ewentualnych osób poszkodowanych i jeśli to możliwe jak najszybsze  wydobycie ich na powierzchnię,</a:t>
            </a:r>
          </a:p>
          <a:p>
            <a:pPr algn="just">
              <a:buNone/>
            </a:pPr>
            <a:endParaRPr lang="pl-PL" sz="3700" b="1" dirty="0"/>
          </a:p>
          <a:p>
            <a:pPr>
              <a:buNone/>
            </a:pPr>
            <a:r>
              <a:rPr lang="pl-PL" sz="3700" dirty="0"/>
              <a:t>    </a:t>
            </a: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145</a:t>
            </a:fld>
            <a:endParaRPr lang="pl-PL" dirty="0"/>
          </a:p>
        </p:txBody>
      </p:sp>
      <p:sp>
        <p:nvSpPr>
          <p:cNvPr id="6" name="Prostokąt zaokrąglony 5"/>
          <p:cNvSpPr/>
          <p:nvPr/>
        </p:nvSpPr>
        <p:spPr>
          <a:xfrm>
            <a:off x="611560" y="476672"/>
            <a:ext cx="8208912" cy="648072"/>
          </a:xfrm>
          <a:prstGeom prst="roundRect">
            <a:avLst/>
          </a:prstGeom>
          <a:solidFill>
            <a:srgbClr val="FFFF00"/>
          </a:solidFill>
          <a:ln>
            <a:solidFill>
              <a:srgbClr val="FFFF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8.3. Zasady wykonywania zwiadu nurkowego c.d.</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1600200"/>
            <a:ext cx="8435280" cy="4997152"/>
          </a:xfrm>
        </p:spPr>
        <p:txBody>
          <a:bodyPr>
            <a:normAutofit fontScale="25000" lnSpcReduction="20000"/>
          </a:bodyPr>
          <a:lstStyle/>
          <a:p>
            <a:pPr algn="just">
              <a:buNone/>
            </a:pPr>
            <a:r>
              <a:rPr lang="pl-PL" dirty="0"/>
              <a:t>            </a:t>
            </a:r>
          </a:p>
          <a:p>
            <a:pPr algn="just">
              <a:buNone/>
            </a:pPr>
            <a:r>
              <a:rPr lang="pl-PL" sz="8800" b="1" dirty="0"/>
              <a:t>	</a:t>
            </a:r>
            <a:r>
              <a:rPr lang="pl-PL" sz="9600" b="1" u="sng" dirty="0">
                <a:latin typeface="Calibri" panose="020F0502020204030204" pitchFamily="34" charset="0"/>
                <a:ea typeface="Calibri" panose="020F0502020204030204" pitchFamily="34" charset="0"/>
                <a:cs typeface="Calibri" panose="020F0502020204030204" pitchFamily="34" charset="0"/>
              </a:rPr>
              <a:t>Dane szczegółowe c.d.</a:t>
            </a:r>
          </a:p>
          <a:p>
            <a:pPr algn="just">
              <a:buNone/>
            </a:pPr>
            <a:endParaRPr lang="pl-PL" sz="9600" b="1" dirty="0">
              <a:latin typeface="Calibri" panose="020F0502020204030204" pitchFamily="34" charset="0"/>
              <a:ea typeface="Calibri" panose="020F0502020204030204" pitchFamily="34" charset="0"/>
              <a:cs typeface="Calibri" panose="020F0502020204030204" pitchFamily="34" charset="0"/>
            </a:endParaRPr>
          </a:p>
          <a:p>
            <a:pPr lvl="0" algn="just">
              <a:buNone/>
            </a:pPr>
            <a:r>
              <a:rPr lang="pl-PL" sz="9600" dirty="0">
                <a:latin typeface="Calibri" panose="020F0502020204030204" pitchFamily="34" charset="0"/>
                <a:ea typeface="Calibri" panose="020F0502020204030204" pitchFamily="34" charset="0"/>
                <a:cs typeface="Calibri" panose="020F0502020204030204" pitchFamily="34" charset="0"/>
              </a:rPr>
              <a:t>	Kontynuowanie rozpoznania przy zatopionych pojazdach/jednostkach pływających</a:t>
            </a:r>
            <a:r>
              <a:rPr lang="pl-PL" sz="9600" b="1" dirty="0">
                <a:latin typeface="Calibri" panose="020F0502020204030204" pitchFamily="34" charset="0"/>
                <a:ea typeface="Calibri" panose="020F0502020204030204" pitchFamily="34" charset="0"/>
                <a:cs typeface="Calibri" panose="020F0502020204030204" pitchFamily="34" charset="0"/>
              </a:rPr>
              <a:t> przed wydobyciem</a:t>
            </a:r>
            <a:r>
              <a:rPr lang="pl-PL" sz="9600" dirty="0">
                <a:latin typeface="Calibri" panose="020F0502020204030204" pitchFamily="34" charset="0"/>
                <a:ea typeface="Calibri" panose="020F0502020204030204" pitchFamily="34" charset="0"/>
                <a:cs typeface="Calibri" panose="020F0502020204030204" pitchFamily="34" charset="0"/>
              </a:rPr>
              <a:t> ich na powierzchnię:</a:t>
            </a:r>
          </a:p>
          <a:p>
            <a:pPr lvl="0" algn="just"/>
            <a:r>
              <a:rPr lang="pl-PL" sz="9600" dirty="0">
                <a:latin typeface="Calibri" panose="020F0502020204030204" pitchFamily="34" charset="0"/>
                <a:ea typeface="Calibri" panose="020F0502020204030204" pitchFamily="34" charset="0"/>
                <a:cs typeface="Calibri" panose="020F0502020204030204" pitchFamily="34" charset="0"/>
              </a:rPr>
              <a:t>ustalenie rodzaju, ilości i rozmieszczenia ładunku w ładowniach, </a:t>
            </a:r>
          </a:p>
          <a:p>
            <a:pPr lvl="0" algn="just"/>
            <a:r>
              <a:rPr lang="pl-PL" sz="9600" dirty="0">
                <a:latin typeface="Calibri" panose="020F0502020204030204" pitchFamily="34" charset="0"/>
                <a:ea typeface="Calibri" panose="020F0502020204030204" pitchFamily="34" charset="0"/>
                <a:cs typeface="Calibri" panose="020F0502020204030204" pitchFamily="34" charset="0"/>
              </a:rPr>
              <a:t>stopień przechyłu pojazdu/jednostki i jego zagłębienie w dnie, </a:t>
            </a:r>
          </a:p>
          <a:p>
            <a:pPr lvl="0" algn="just"/>
            <a:r>
              <a:rPr lang="pl-PL" sz="9600" dirty="0">
                <a:latin typeface="Calibri" panose="020F0502020204030204" pitchFamily="34" charset="0"/>
                <a:ea typeface="Calibri" panose="020F0502020204030204" pitchFamily="34" charset="0"/>
                <a:cs typeface="Calibri" panose="020F0502020204030204" pitchFamily="34" charset="0"/>
              </a:rPr>
              <a:t>dostępność do haka holowniczego lub elementów do której można przymocować zawiesia, liny wydobywcze/holownicze, celem wydobycia.</a:t>
            </a:r>
          </a:p>
          <a:p>
            <a:pPr>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146</a:t>
            </a:fld>
            <a:endParaRPr lang="pl-PL" dirty="0"/>
          </a:p>
        </p:txBody>
      </p:sp>
      <p:sp>
        <p:nvSpPr>
          <p:cNvPr id="6" name="Prostokąt zaokrąglony 5"/>
          <p:cNvSpPr/>
          <p:nvPr/>
        </p:nvSpPr>
        <p:spPr>
          <a:xfrm>
            <a:off x="467544" y="404664"/>
            <a:ext cx="8208912" cy="648072"/>
          </a:xfrm>
          <a:prstGeom prst="roundRect">
            <a:avLst/>
          </a:prstGeom>
          <a:solidFill>
            <a:srgbClr val="FFFF00"/>
          </a:solidFill>
          <a:ln>
            <a:solidFill>
              <a:srgbClr val="FFFF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8.3. Zasady wykonywania zwiadu nurkowego c.d.</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1600200"/>
            <a:ext cx="8435280" cy="4997152"/>
          </a:xfrm>
        </p:spPr>
        <p:txBody>
          <a:bodyPr>
            <a:normAutofit fontScale="32500" lnSpcReduction="20000"/>
          </a:bodyPr>
          <a:lstStyle/>
          <a:p>
            <a:pPr algn="just">
              <a:buNone/>
            </a:pPr>
            <a:r>
              <a:rPr lang="pl-PL" dirty="0"/>
              <a:t>     </a:t>
            </a:r>
          </a:p>
          <a:p>
            <a:pPr algn="just">
              <a:buNone/>
            </a:pPr>
            <a:r>
              <a:rPr lang="pl-PL" sz="6800" b="1" dirty="0"/>
              <a:t>	</a:t>
            </a:r>
            <a:r>
              <a:rPr lang="pl-PL" sz="6800" b="1" u="sng" dirty="0">
                <a:latin typeface="Calibri" panose="020F0502020204030204" pitchFamily="34" charset="0"/>
                <a:ea typeface="Calibri" panose="020F0502020204030204" pitchFamily="34" charset="0"/>
                <a:cs typeface="Calibri" panose="020F0502020204030204" pitchFamily="34" charset="0"/>
              </a:rPr>
              <a:t>Dane szczegółowe c.d.</a:t>
            </a:r>
          </a:p>
          <a:p>
            <a:pPr algn="just">
              <a:buNone/>
            </a:pPr>
            <a:endParaRPr lang="pl-PL" sz="6800" b="1" dirty="0"/>
          </a:p>
          <a:p>
            <a:pPr lvl="0" algn="just"/>
            <a:r>
              <a:rPr lang="pl-PL" sz="6800" dirty="0"/>
              <a:t>jeśli np. wydobywamy samochód, należy zwrócić uwagę na to, czy zaciągnięty jest ręczny hamulec i czy jest włączony,</a:t>
            </a:r>
          </a:p>
          <a:p>
            <a:pPr lvl="0" algn="just"/>
            <a:r>
              <a:rPr lang="pl-PL" sz="6800" dirty="0"/>
              <a:t>sposób wydobycia - ustala się po zebraniu wszystkich w/w wymaganych danych, biorąc pod uwagę również warunki hydrometeorologiczne panujące na powierzchni oraz czas dobowy,</a:t>
            </a:r>
          </a:p>
          <a:p>
            <a:pPr lvl="0" algn="just"/>
            <a:r>
              <a:rPr lang="pl-PL" sz="6800" dirty="0"/>
              <a:t>rozpoznanie i ustalenie miejsca wyciągania oraz umieszczenia obiektu na brzegu.</a:t>
            </a:r>
          </a:p>
          <a:p>
            <a:pPr lvl="0" algn="just">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147</a:t>
            </a:fld>
            <a:endParaRPr lang="pl-PL" dirty="0"/>
          </a:p>
        </p:txBody>
      </p:sp>
      <p:sp>
        <p:nvSpPr>
          <p:cNvPr id="6" name="Prostokąt zaokrąglony 5"/>
          <p:cNvSpPr/>
          <p:nvPr/>
        </p:nvSpPr>
        <p:spPr>
          <a:xfrm>
            <a:off x="467544" y="404664"/>
            <a:ext cx="8208912" cy="648072"/>
          </a:xfrm>
          <a:prstGeom prst="roundRect">
            <a:avLst/>
          </a:prstGeom>
          <a:solidFill>
            <a:srgbClr val="FFFF00"/>
          </a:solidFill>
          <a:ln>
            <a:solidFill>
              <a:srgbClr val="FFFF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8.3. Zasady wykonywania zwiadu nurkowego c.d.</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1600200"/>
            <a:ext cx="8219256" cy="4997152"/>
          </a:xfrm>
        </p:spPr>
        <p:txBody>
          <a:bodyPr>
            <a:normAutofit fontScale="25000" lnSpcReduction="20000"/>
          </a:bodyPr>
          <a:lstStyle/>
          <a:p>
            <a:pPr algn="just">
              <a:buNone/>
            </a:pPr>
            <a:r>
              <a:rPr lang="pl-PL" dirty="0"/>
              <a:t>     </a:t>
            </a:r>
          </a:p>
          <a:p>
            <a:pPr algn="just">
              <a:buNone/>
            </a:pPr>
            <a:r>
              <a:rPr lang="pl-PL" sz="8800" b="1" dirty="0"/>
              <a:t>	</a:t>
            </a:r>
            <a:r>
              <a:rPr lang="pl-PL" sz="9600" b="1" u="sng" dirty="0">
                <a:latin typeface="Calibri" panose="020F0502020204030204" pitchFamily="34" charset="0"/>
                <a:ea typeface="Calibri" panose="020F0502020204030204" pitchFamily="34" charset="0"/>
                <a:cs typeface="Calibri" panose="020F0502020204030204" pitchFamily="34" charset="0"/>
              </a:rPr>
              <a:t>Dane szczegółowe c.d.</a:t>
            </a:r>
          </a:p>
          <a:p>
            <a:pPr algn="just">
              <a:buNone/>
            </a:pPr>
            <a:endParaRPr lang="pl-PL" sz="9600" b="1" dirty="0">
              <a:latin typeface="Calibri" panose="020F0502020204030204" pitchFamily="34" charset="0"/>
              <a:ea typeface="Calibri" panose="020F0502020204030204" pitchFamily="34" charset="0"/>
              <a:cs typeface="Calibri" panose="020F0502020204030204" pitchFamily="34" charset="0"/>
            </a:endParaRPr>
          </a:p>
          <a:p>
            <a:pPr algn="ctr">
              <a:buNone/>
            </a:pPr>
            <a:r>
              <a:rPr lang="pl-PL" sz="9600" b="1" dirty="0">
                <a:latin typeface="Calibri" panose="020F0502020204030204" pitchFamily="34" charset="0"/>
                <a:ea typeface="Calibri" panose="020F0502020204030204" pitchFamily="34" charset="0"/>
                <a:cs typeface="Calibri" panose="020F0502020204030204" pitchFamily="34" charset="0"/>
              </a:rPr>
              <a:t>	Zwiad nurkowy przed wydobyciem osób zaginionych pod wodą (akcja powyżej dwóch godzin od momentu zniknięcia pod wodą osoby poszkodowanej). </a:t>
            </a:r>
          </a:p>
          <a:p>
            <a:pPr algn="just">
              <a:buNone/>
            </a:pPr>
            <a:endParaRPr lang="pl-PL" sz="9600" dirty="0">
              <a:latin typeface="Calibri" panose="020F0502020204030204" pitchFamily="34" charset="0"/>
              <a:ea typeface="Calibri" panose="020F0502020204030204" pitchFamily="34" charset="0"/>
              <a:cs typeface="Calibri" panose="020F0502020204030204" pitchFamily="34" charset="0"/>
            </a:endParaRPr>
          </a:p>
          <a:p>
            <a:pPr algn="just">
              <a:buNone/>
            </a:pPr>
            <a:r>
              <a:rPr lang="pl-PL" sz="9600" dirty="0">
                <a:latin typeface="Calibri" panose="020F0502020204030204" pitchFamily="34" charset="0"/>
                <a:ea typeface="Calibri" panose="020F0502020204030204" pitchFamily="34" charset="0"/>
                <a:cs typeface="Calibri" panose="020F0502020204030204" pitchFamily="34" charset="0"/>
              </a:rPr>
              <a:t>     Prace podwodne wykonywane jako działania wspomagające pracę policji np. poszukiwanie obiektów humanoidalnych realizowanych w celach procesowych to nic innego jak poszukiwanie i wydobywanie zwłok i szczątków ludzkich.</a:t>
            </a:r>
          </a:p>
          <a:p>
            <a:pPr lvl="0" algn="just">
              <a:buNone/>
            </a:pPr>
            <a:r>
              <a:rPr lang="pl-PL" sz="10400" dirty="0"/>
              <a:t> </a:t>
            </a: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148</a:t>
            </a:fld>
            <a:endParaRPr lang="pl-PL" dirty="0"/>
          </a:p>
        </p:txBody>
      </p:sp>
      <p:sp>
        <p:nvSpPr>
          <p:cNvPr id="6" name="Prostokąt zaokrąglony 5"/>
          <p:cNvSpPr/>
          <p:nvPr/>
        </p:nvSpPr>
        <p:spPr>
          <a:xfrm>
            <a:off x="467544" y="404664"/>
            <a:ext cx="8208912" cy="648072"/>
          </a:xfrm>
          <a:prstGeom prst="roundRect">
            <a:avLst/>
          </a:prstGeom>
          <a:solidFill>
            <a:srgbClr val="FFFF00"/>
          </a:solidFill>
          <a:ln>
            <a:solidFill>
              <a:srgbClr val="FFFF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8.3. Zasady wykonywania zwiadu nurkowego c.d.</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39552" y="1359197"/>
            <a:ext cx="8147248" cy="5362277"/>
          </a:xfrm>
        </p:spPr>
        <p:txBody>
          <a:bodyPr>
            <a:normAutofit fontScale="25000" lnSpcReduction="20000"/>
          </a:bodyPr>
          <a:lstStyle/>
          <a:p>
            <a:pPr algn="just">
              <a:buNone/>
            </a:pPr>
            <a:r>
              <a:rPr lang="pl-PL" sz="9600" b="1" u="sng" dirty="0">
                <a:latin typeface="Calibri" panose="020F0502020204030204" pitchFamily="34" charset="0"/>
                <a:ea typeface="Calibri" panose="020F0502020204030204" pitchFamily="34" charset="0"/>
                <a:cs typeface="Calibri" panose="020F0502020204030204" pitchFamily="34" charset="0"/>
              </a:rPr>
              <a:t>Dane szczegółowe c.d.</a:t>
            </a:r>
          </a:p>
          <a:p>
            <a:pPr algn="just">
              <a:buNone/>
            </a:pPr>
            <a:endParaRPr lang="pl-PL" sz="9600" dirty="0">
              <a:latin typeface="Calibri" panose="020F0502020204030204" pitchFamily="34" charset="0"/>
              <a:ea typeface="Calibri" panose="020F0502020204030204" pitchFamily="34" charset="0"/>
              <a:cs typeface="Calibri" panose="020F0502020204030204" pitchFamily="34" charset="0"/>
            </a:endParaRPr>
          </a:p>
          <a:p>
            <a:pPr algn="just">
              <a:buNone/>
            </a:pPr>
            <a:r>
              <a:rPr lang="pl-PL" sz="9600" dirty="0">
                <a:latin typeface="Calibri" panose="020F0502020204030204" pitchFamily="34" charset="0"/>
                <a:ea typeface="Calibri" panose="020F0502020204030204" pitchFamily="34" charset="0"/>
                <a:cs typeface="Calibri" panose="020F0502020204030204" pitchFamily="34" charset="0"/>
              </a:rPr>
              <a:t>Prawidłowo przeprowadzone oględziny powinny ustalić:</a:t>
            </a:r>
          </a:p>
          <a:p>
            <a:pPr lvl="0" algn="just"/>
            <a:r>
              <a:rPr lang="pl-PL" sz="9600" dirty="0">
                <a:latin typeface="Calibri" panose="020F0502020204030204" pitchFamily="34" charset="0"/>
                <a:ea typeface="Calibri" panose="020F0502020204030204" pitchFamily="34" charset="0"/>
                <a:cs typeface="Calibri" panose="020F0502020204030204" pitchFamily="34" charset="0"/>
              </a:rPr>
              <a:t>czy zwłoki swobodnie pływały w toni, czy leżały na dnie, czy były o coś zaczepione lub czymś obciążone,</a:t>
            </a:r>
          </a:p>
          <a:p>
            <a:pPr lvl="0" algn="just"/>
            <a:r>
              <a:rPr lang="pl-PL" sz="9600" dirty="0">
                <a:latin typeface="Calibri" panose="020F0502020204030204" pitchFamily="34" charset="0"/>
                <a:ea typeface="Calibri" panose="020F0502020204030204" pitchFamily="34" charset="0"/>
                <a:cs typeface="Calibri" panose="020F0502020204030204" pitchFamily="34" charset="0"/>
              </a:rPr>
              <a:t>określić w jakiej pozycji i w jakim ułożeniu w stosunku do krzywizny dna znajdowały się zwłoki,</a:t>
            </a:r>
          </a:p>
          <a:p>
            <a:pPr lvl="0" algn="just"/>
            <a:r>
              <a:rPr lang="pl-PL" sz="9600" dirty="0">
                <a:latin typeface="Calibri" panose="020F0502020204030204" pitchFamily="34" charset="0"/>
                <a:ea typeface="Calibri" panose="020F0502020204030204" pitchFamily="34" charset="0"/>
                <a:cs typeface="Calibri" panose="020F0502020204030204" pitchFamily="34" charset="0"/>
              </a:rPr>
              <a:t>w przypadku zwłok nurka kolejnym punktem jest opisanie ułożenia sprzętu: czy ustnik znajdował się w ustach, czy kompensatory pływalności były wypełnione, czy maska znajdowała sie na twarzy, czy ofiara posiadała pas balastowy itd. W pozostałych przypadkach opisowi podlega odzież,</a:t>
            </a:r>
          </a:p>
          <a:p>
            <a:pPr lvl="0" algn="just"/>
            <a:r>
              <a:rPr lang="pl-PL" sz="9600" dirty="0">
                <a:latin typeface="Calibri" panose="020F0502020204030204" pitchFamily="34" charset="0"/>
                <a:ea typeface="Calibri" panose="020F0502020204030204" pitchFamily="34" charset="0"/>
                <a:cs typeface="Calibri" panose="020F0502020204030204" pitchFamily="34" charset="0"/>
              </a:rPr>
              <a:t>należy ustalić rodzaj dna i wygląd otoczenia miejsca znalezienia zwłok, co pomoże w identyfikacji ewentualnych obrażeń pośmiertnych.</a:t>
            </a:r>
          </a:p>
          <a:p>
            <a:pPr algn="just">
              <a:buNone/>
            </a:pPr>
            <a:endParaRPr lang="pl-PL" sz="8000" dirty="0"/>
          </a:p>
          <a:p>
            <a:pPr lvl="0" algn="just">
              <a:buNone/>
            </a:pPr>
            <a:r>
              <a:rPr lang="pl-PL" sz="10400" dirty="0"/>
              <a:t> </a:t>
            </a: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149</a:t>
            </a:fld>
            <a:endParaRPr lang="pl-PL" dirty="0"/>
          </a:p>
        </p:txBody>
      </p:sp>
      <p:sp>
        <p:nvSpPr>
          <p:cNvPr id="6" name="Prostokąt zaokrąglony 5"/>
          <p:cNvSpPr/>
          <p:nvPr/>
        </p:nvSpPr>
        <p:spPr>
          <a:xfrm>
            <a:off x="467544" y="404664"/>
            <a:ext cx="8208912" cy="648072"/>
          </a:xfrm>
          <a:prstGeom prst="roundRect">
            <a:avLst/>
          </a:prstGeom>
          <a:solidFill>
            <a:srgbClr val="FFFF00"/>
          </a:solidFill>
          <a:ln>
            <a:solidFill>
              <a:srgbClr val="FFFF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8.3. Zasady wykonywania zwiadu nurkowego c.d.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br>
              <a:rPr lang="pl-PL" sz="2900" dirty="0"/>
            </a:br>
            <a:r>
              <a:rPr lang="pl-PL" sz="3300" b="1" dirty="0">
                <a:latin typeface="Calibri" panose="020F0502020204030204" pitchFamily="34" charset="0"/>
                <a:ea typeface="Calibri" panose="020F0502020204030204" pitchFamily="34" charset="0"/>
                <a:cs typeface="Calibri" panose="020F0502020204030204" pitchFamily="34" charset="0"/>
              </a:rPr>
              <a:t>Zabezpieczenie miejsca prac - Oznakowanie szlaku żeglugowego c.d. </a:t>
            </a:r>
            <a:br>
              <a:rPr lang="pl-PL" dirty="0"/>
            </a:br>
            <a:endParaRPr lang="pl-PL" dirty="0"/>
          </a:p>
        </p:txBody>
      </p:sp>
      <p:sp>
        <p:nvSpPr>
          <p:cNvPr id="3" name="Symbol zastępczy zawartości 2"/>
          <p:cNvSpPr>
            <a:spLocks noGrp="1"/>
          </p:cNvSpPr>
          <p:nvPr>
            <p:ph idx="1"/>
          </p:nvPr>
        </p:nvSpPr>
        <p:spPr>
          <a:xfrm>
            <a:off x="187051" y="1373987"/>
            <a:ext cx="8507288" cy="4997152"/>
          </a:xfrm>
        </p:spPr>
        <p:txBody>
          <a:bodyPr>
            <a:normAutofit/>
          </a:bodyPr>
          <a:lstStyle/>
          <a:p>
            <a:pPr algn="just">
              <a:buNone/>
            </a:pPr>
            <a:r>
              <a:rPr lang="pl-PL" sz="2600" dirty="0"/>
              <a:t>	  </a:t>
            </a:r>
            <a:r>
              <a:rPr lang="pl-PL" sz="2400" dirty="0">
                <a:latin typeface="Calibri" panose="020F0502020204030204" pitchFamily="34" charset="0"/>
                <a:ea typeface="Calibri" panose="020F0502020204030204" pitchFamily="34" charset="0"/>
                <a:cs typeface="Calibri" panose="020F0502020204030204" pitchFamily="34" charset="0"/>
              </a:rPr>
              <a:t>4. Jeżeli statki określone w ust. 1 wykonują prace na drodze wodnej stwarzające niebezpieczeństwo dla ruchu żeglugowego przez tworzenie przeszkody poza statkiem, to oprócz sygnalizacji określonej w ust. 1 powinny pokazywać:</a:t>
            </a:r>
          </a:p>
          <a:p>
            <a:pPr>
              <a:buNone/>
            </a:pPr>
            <a:r>
              <a:rPr lang="pl-PL" sz="2800" dirty="0"/>
              <a:t>         </a:t>
            </a:r>
            <a:endParaRPr lang="pl-PL" sz="2600" dirty="0"/>
          </a:p>
          <a:p>
            <a:pPr>
              <a:buNone/>
            </a:pPr>
            <a:endParaRPr lang="pl-PL" dirty="0"/>
          </a:p>
        </p:txBody>
      </p:sp>
      <p:pic>
        <p:nvPicPr>
          <p:cNvPr id="4" name="Obraz 3"/>
          <p:cNvPicPr/>
          <p:nvPr/>
        </p:nvPicPr>
        <p:blipFill>
          <a:blip r:embed="rId2" cstate="print"/>
          <a:srcRect l="24514" t="21317" r="6920" b="9119"/>
          <a:stretch>
            <a:fillRect/>
          </a:stretch>
        </p:blipFill>
        <p:spPr bwMode="auto">
          <a:xfrm>
            <a:off x="1691680" y="3132010"/>
            <a:ext cx="5760640" cy="3512046"/>
          </a:xfrm>
          <a:prstGeom prst="rect">
            <a:avLst/>
          </a:prstGeom>
          <a:noFill/>
          <a:ln w="9525">
            <a:noFill/>
            <a:miter lim="800000"/>
            <a:headEnd/>
            <a:tailEnd/>
          </a:ln>
        </p:spPr>
      </p:pic>
      <p:sp>
        <p:nvSpPr>
          <p:cNvPr id="5" name="Symbol zastępczy numeru slajdu 4"/>
          <p:cNvSpPr>
            <a:spLocks noGrp="1"/>
          </p:cNvSpPr>
          <p:nvPr>
            <p:ph type="sldNum" sz="quarter" idx="12"/>
          </p:nvPr>
        </p:nvSpPr>
        <p:spPr/>
        <p:txBody>
          <a:bodyPr/>
          <a:lstStyle/>
          <a:p>
            <a:fld id="{589B7C76-EFF2-4CD8-A475-4750F11B4BC6}" type="slidenum">
              <a:rPr lang="pl-PL" smtClean="0"/>
              <a:pPr/>
              <a:t>15</a:t>
            </a:fld>
            <a:endParaRPr lang="pl-PL" dirty="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1600200"/>
            <a:ext cx="8435280" cy="4997152"/>
          </a:xfrm>
        </p:spPr>
        <p:txBody>
          <a:bodyPr vert="horz" lIns="91440" tIns="45720" rIns="91440" bIns="45720" rtlCol="0" anchor="t">
            <a:normAutofit fontScale="25000" lnSpcReduction="20000"/>
          </a:bodyPr>
          <a:lstStyle/>
          <a:p>
            <a:pPr algn="just">
              <a:buNone/>
            </a:pPr>
            <a:r>
              <a:rPr lang="pl-PL" dirty="0"/>
              <a:t>     </a:t>
            </a:r>
            <a:endParaRPr lang="pl-PL" sz="9600" b="1" dirty="0"/>
          </a:p>
          <a:p>
            <a:pPr algn="just">
              <a:buNone/>
            </a:pPr>
            <a:endParaRPr lang="pl-PL" sz="9600" b="1" dirty="0"/>
          </a:p>
          <a:p>
            <a:pPr marL="357188" indent="-357188" algn="just">
              <a:buNone/>
            </a:pPr>
            <a:r>
              <a:rPr lang="pl-PL" sz="9600" dirty="0"/>
              <a:t>    </a:t>
            </a:r>
            <a:r>
              <a:rPr lang="pl-PL" sz="9600" dirty="0">
                <a:latin typeface="Calibri" panose="020F0502020204030204" pitchFamily="34" charset="0"/>
                <a:ea typeface="Calibri" panose="020F0502020204030204" pitchFamily="34" charset="0"/>
                <a:cs typeface="Calibri" panose="020F0502020204030204" pitchFamily="34" charset="0"/>
              </a:rPr>
              <a:t>Gdy oględziny zwłok zostały już zakończone można przystąpić do ich wydobycia na powierzchnię. Ważne jest, aby tę czynność wykonywać w odpowiednim czasie, tzn. dopiero wtedy, gdy na brzegu lub na pokładzie jednostki pływającej znajduje się ekipa dochodzeniowa. </a:t>
            </a:r>
          </a:p>
          <a:p>
            <a:pPr algn="just">
              <a:buNone/>
            </a:pPr>
            <a:endParaRPr lang="pl-PL" sz="9600" dirty="0">
              <a:latin typeface="Calibri" panose="020F0502020204030204" pitchFamily="34" charset="0"/>
              <a:ea typeface="Calibri" panose="020F0502020204030204" pitchFamily="34" charset="0"/>
              <a:cs typeface="Calibri" panose="020F0502020204030204" pitchFamily="34" charset="0"/>
            </a:endParaRPr>
          </a:p>
          <a:p>
            <a:pPr marL="357188" indent="-357188" algn="just">
              <a:buNone/>
            </a:pPr>
            <a:r>
              <a:rPr lang="pl-PL" sz="9600" dirty="0">
                <a:latin typeface="Calibri" panose="020F0502020204030204" pitchFamily="34" charset="0"/>
                <a:ea typeface="Calibri" panose="020F0502020204030204" pitchFamily="34" charset="0"/>
                <a:cs typeface="Calibri" panose="020F0502020204030204" pitchFamily="34" charset="0"/>
              </a:rPr>
              <a:t>   Niedopuszczalne jest powiadamianie ekipy dochodzeniowej po wydobyciu zwłok z wody. Jeśli zwłoki zostały wydobyte przed przybyciem ekipy dochodzeniowej policji to w takiej sytuacji należy zwłoki pozostawić w płytkiej wodzie zaraz przy brzegu i zabezpieczyć przed ewentualnym ponownym zatopieniu. </a:t>
            </a:r>
          </a:p>
          <a:p>
            <a:pPr lvl="0" algn="just">
              <a:buNone/>
            </a:pPr>
            <a:r>
              <a:rPr lang="pl-PL" sz="10400" dirty="0"/>
              <a:t> </a:t>
            </a: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150</a:t>
            </a:fld>
            <a:endParaRPr lang="pl-PL" dirty="0"/>
          </a:p>
        </p:txBody>
      </p:sp>
      <p:sp>
        <p:nvSpPr>
          <p:cNvPr id="6" name="Prostokąt zaokrąglony 5"/>
          <p:cNvSpPr/>
          <p:nvPr/>
        </p:nvSpPr>
        <p:spPr>
          <a:xfrm>
            <a:off x="467544" y="404664"/>
            <a:ext cx="8208912" cy="648072"/>
          </a:xfrm>
          <a:prstGeom prst="roundRect">
            <a:avLst/>
          </a:prstGeom>
          <a:solidFill>
            <a:srgbClr val="FFFF00"/>
          </a:solidFill>
          <a:ln>
            <a:solidFill>
              <a:srgbClr val="FFFF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8.3. Zasady wykonywania zwiadu nurkowego c.d.</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1600200"/>
            <a:ext cx="8435280" cy="4997152"/>
          </a:xfrm>
        </p:spPr>
        <p:txBody>
          <a:bodyPr>
            <a:normAutofit fontScale="25000" lnSpcReduction="20000"/>
          </a:bodyPr>
          <a:lstStyle/>
          <a:p>
            <a:pPr algn="just">
              <a:buNone/>
            </a:pPr>
            <a:r>
              <a:rPr lang="pl-PL" dirty="0"/>
              <a:t>     </a:t>
            </a:r>
            <a:r>
              <a:rPr lang="pl-PL" sz="8000" dirty="0"/>
              <a:t>   </a:t>
            </a:r>
          </a:p>
          <a:p>
            <a:pPr algn="just">
              <a:buNone/>
            </a:pPr>
            <a:r>
              <a:rPr lang="pl-PL" sz="8000" dirty="0"/>
              <a:t>      </a:t>
            </a:r>
            <a:r>
              <a:rPr lang="pl-PL" sz="9600" dirty="0">
                <a:latin typeface="Calibri" panose="020F0502020204030204" pitchFamily="34" charset="0"/>
                <a:ea typeface="Calibri" panose="020F0502020204030204" pitchFamily="34" charset="0"/>
                <a:cs typeface="Calibri" panose="020F0502020204030204" pitchFamily="34" charset="0"/>
              </a:rPr>
              <a:t>Do czasu przyjazdu ekipy dochodzeniowej do rejonu działania może minąć kilka godzin i ważne dla sprawy dowody mogą ulec zatarciu. Przy wydobywaniu zwłok na powierzchnię należy bardzo uważać, aby nie uległy one wtórnym obrażeniom czy to o elementy brzegowe czy kadłuba jednostki pływającej, względnie sprzętu nurka. W warunkach śródlądowych zwłoki najczęściej wydobywane są przez nurka. </a:t>
            </a:r>
          </a:p>
          <a:p>
            <a:pPr algn="just">
              <a:buNone/>
            </a:pPr>
            <a:endParaRPr lang="pl-PL" sz="9600" dirty="0">
              <a:latin typeface="Calibri" panose="020F0502020204030204" pitchFamily="34" charset="0"/>
              <a:ea typeface="Calibri" panose="020F0502020204030204" pitchFamily="34" charset="0"/>
              <a:cs typeface="Calibri" panose="020F0502020204030204" pitchFamily="34" charset="0"/>
            </a:endParaRPr>
          </a:p>
          <a:p>
            <a:pPr algn="just">
              <a:buNone/>
            </a:pPr>
            <a:r>
              <a:rPr lang="pl-PL" sz="9600" dirty="0">
                <a:latin typeface="Calibri" panose="020F0502020204030204" pitchFamily="34" charset="0"/>
                <a:ea typeface="Calibri" panose="020F0502020204030204" pitchFamily="34" charset="0"/>
                <a:cs typeface="Calibri" panose="020F0502020204030204" pitchFamily="34" charset="0"/>
              </a:rPr>
              <a:t>     W tym wypadku celowe jest wykorzystanie noszy na których zwłoki transportuje się na powierzchnię, co uniemożliwia ich dodatkowe uszkodzenia, szczególnie po długotrwałym pobycie w wodzie. </a:t>
            </a:r>
          </a:p>
          <a:p>
            <a:pPr lvl="0" algn="just">
              <a:buNone/>
            </a:pPr>
            <a:r>
              <a:rPr lang="pl-PL" sz="10400" dirty="0"/>
              <a:t> </a:t>
            </a: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151</a:t>
            </a:fld>
            <a:endParaRPr lang="pl-PL" dirty="0"/>
          </a:p>
        </p:txBody>
      </p:sp>
      <p:sp>
        <p:nvSpPr>
          <p:cNvPr id="6" name="Prostokąt zaokrąglony 5"/>
          <p:cNvSpPr/>
          <p:nvPr/>
        </p:nvSpPr>
        <p:spPr>
          <a:xfrm>
            <a:off x="467544" y="404664"/>
            <a:ext cx="8208912" cy="648072"/>
          </a:xfrm>
          <a:prstGeom prst="roundRect">
            <a:avLst/>
          </a:prstGeom>
          <a:solidFill>
            <a:srgbClr val="FFFF00"/>
          </a:solidFill>
          <a:ln>
            <a:solidFill>
              <a:srgbClr val="FFFF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8.3. Zasady wykonywania zwiadu nurkowego c.d.</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1600200"/>
            <a:ext cx="8219256" cy="4997152"/>
          </a:xfrm>
        </p:spPr>
        <p:txBody>
          <a:bodyPr>
            <a:normAutofit fontScale="40000" lnSpcReduction="20000"/>
          </a:bodyPr>
          <a:lstStyle/>
          <a:p>
            <a:pPr algn="ctr">
              <a:buNone/>
            </a:pPr>
            <a:r>
              <a:rPr lang="pl-PL" sz="5500" b="1" dirty="0"/>
              <a:t>	</a:t>
            </a:r>
            <a:r>
              <a:rPr lang="pl-PL" sz="6000" b="1" u="sng" dirty="0">
                <a:latin typeface="Calibri" panose="020F0502020204030204" pitchFamily="34" charset="0"/>
                <a:ea typeface="Calibri" panose="020F0502020204030204" pitchFamily="34" charset="0"/>
                <a:cs typeface="Calibri" panose="020F0502020204030204" pitchFamily="34" charset="0"/>
              </a:rPr>
              <a:t>Zwiad nurkowy przy obiekcie hydrotechnicznym</a:t>
            </a:r>
          </a:p>
          <a:p>
            <a:pPr algn="just">
              <a:buNone/>
            </a:pPr>
            <a:r>
              <a:rPr lang="pl-PL" sz="6000" dirty="0">
                <a:latin typeface="Calibri" panose="020F0502020204030204" pitchFamily="34" charset="0"/>
                <a:ea typeface="Calibri" panose="020F0502020204030204" pitchFamily="34" charset="0"/>
                <a:cs typeface="Calibri" panose="020F0502020204030204" pitchFamily="34" charset="0"/>
              </a:rPr>
              <a:t>     </a:t>
            </a:r>
          </a:p>
          <a:p>
            <a:pPr algn="just">
              <a:buNone/>
            </a:pPr>
            <a:r>
              <a:rPr lang="pl-PL" sz="6000" dirty="0">
                <a:latin typeface="Calibri" panose="020F0502020204030204" pitchFamily="34" charset="0"/>
                <a:ea typeface="Calibri" panose="020F0502020204030204" pitchFamily="34" charset="0"/>
                <a:cs typeface="Calibri" panose="020F0502020204030204" pitchFamily="34" charset="0"/>
              </a:rPr>
              <a:t>     Jako nurkowie PSP nie będziemy prowadzić rozpoznania obiektów hydrotechnicznych pod kątem ich stanu technicznego. Od tego są wyspecjalizowane firmy. Jednak gdyby się tak stało należy sprawdzić stan techniczny podwodnych części obiektu.</a:t>
            </a:r>
          </a:p>
          <a:p>
            <a:pPr algn="just">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152</a:t>
            </a:fld>
            <a:endParaRPr lang="pl-PL" dirty="0"/>
          </a:p>
        </p:txBody>
      </p:sp>
      <p:sp>
        <p:nvSpPr>
          <p:cNvPr id="6" name="Prostokąt zaokrąglony 5"/>
          <p:cNvSpPr/>
          <p:nvPr/>
        </p:nvSpPr>
        <p:spPr>
          <a:xfrm>
            <a:off x="467544" y="404664"/>
            <a:ext cx="8208912" cy="648072"/>
          </a:xfrm>
          <a:prstGeom prst="roundRect">
            <a:avLst/>
          </a:prstGeom>
          <a:solidFill>
            <a:srgbClr val="FFFF00"/>
          </a:solidFill>
          <a:ln>
            <a:solidFill>
              <a:srgbClr val="FFFF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8.3. Zasady wykonywania zwiadu nurkowego c.d.</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1600200"/>
            <a:ext cx="8219256" cy="3340968"/>
          </a:xfrm>
        </p:spPr>
        <p:txBody>
          <a:bodyPr>
            <a:normAutofit fontScale="25000" lnSpcReduction="20000"/>
          </a:bodyPr>
          <a:lstStyle/>
          <a:p>
            <a:pPr algn="ctr">
              <a:buNone/>
            </a:pPr>
            <a:r>
              <a:rPr lang="pl-PL" sz="9600" b="1" dirty="0"/>
              <a:t>	</a:t>
            </a:r>
            <a:r>
              <a:rPr lang="pl-PL" sz="9600" b="1" u="sng" dirty="0">
                <a:latin typeface="Calibri" panose="020F0502020204030204" pitchFamily="34" charset="0"/>
                <a:ea typeface="Calibri" panose="020F0502020204030204" pitchFamily="34" charset="0"/>
                <a:cs typeface="Calibri" panose="020F0502020204030204" pitchFamily="34" charset="0"/>
              </a:rPr>
              <a:t>Zwiad nurkowy przy obiekcie hydrotechnicznym</a:t>
            </a:r>
          </a:p>
          <a:p>
            <a:pPr algn="just">
              <a:buNone/>
            </a:pPr>
            <a:r>
              <a:rPr lang="pl-PL" sz="9600" dirty="0">
                <a:latin typeface="Calibri" panose="020F0502020204030204" pitchFamily="34" charset="0"/>
                <a:ea typeface="Calibri" panose="020F0502020204030204" pitchFamily="34" charset="0"/>
                <a:cs typeface="Calibri" panose="020F0502020204030204" pitchFamily="34" charset="0"/>
              </a:rPr>
              <a:t>     </a:t>
            </a:r>
          </a:p>
          <a:p>
            <a:pPr algn="just">
              <a:buNone/>
            </a:pPr>
            <a:r>
              <a:rPr lang="pl-PL" sz="9600" dirty="0">
                <a:latin typeface="Calibri" panose="020F0502020204030204" pitchFamily="34" charset="0"/>
                <a:ea typeface="Calibri" panose="020F0502020204030204" pitchFamily="34" charset="0"/>
                <a:cs typeface="Calibri" panose="020F0502020204030204" pitchFamily="34" charset="0"/>
              </a:rPr>
              <a:t> Zwiad nurkowy przy rurociągach:</a:t>
            </a:r>
          </a:p>
          <a:p>
            <a:pPr lvl="0" algn="just"/>
            <a:r>
              <a:rPr lang="pl-PL" sz="9600" dirty="0">
                <a:latin typeface="Calibri" panose="020F0502020204030204" pitchFamily="34" charset="0"/>
                <a:ea typeface="Calibri" panose="020F0502020204030204" pitchFamily="34" charset="0"/>
                <a:cs typeface="Calibri" panose="020F0502020204030204" pitchFamily="34" charset="0"/>
              </a:rPr>
              <a:t>sprawdzenie stanu izolacji i połączeń,</a:t>
            </a:r>
          </a:p>
          <a:p>
            <a:pPr lvl="0" algn="just"/>
            <a:r>
              <a:rPr lang="pl-PL" sz="9600" dirty="0">
                <a:latin typeface="Calibri" panose="020F0502020204030204" pitchFamily="34" charset="0"/>
                <a:ea typeface="Calibri" panose="020F0502020204030204" pitchFamily="34" charset="0"/>
                <a:cs typeface="Calibri" panose="020F0502020204030204" pitchFamily="34" charset="0"/>
              </a:rPr>
              <a:t>sprawdzenie stanu podmycia i zasypania rurociągów.</a:t>
            </a:r>
          </a:p>
          <a:p>
            <a:pPr>
              <a:buNone/>
            </a:pPr>
            <a:endParaRPr lang="pl-PL" sz="9600" dirty="0"/>
          </a:p>
          <a:p>
            <a:pPr>
              <a:buNone/>
            </a:pPr>
            <a:r>
              <a:rPr lang="pl-PL" sz="9600" dirty="0"/>
              <a:t>     </a:t>
            </a:r>
            <a:endParaRPr lang="pl-PL" sz="4700" dirty="0"/>
          </a:p>
          <a:p>
            <a:pPr algn="just">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153</a:t>
            </a:fld>
            <a:endParaRPr lang="pl-PL" dirty="0"/>
          </a:p>
        </p:txBody>
      </p:sp>
      <p:sp>
        <p:nvSpPr>
          <p:cNvPr id="6" name="Prostokąt zaokrąglony 5"/>
          <p:cNvSpPr/>
          <p:nvPr/>
        </p:nvSpPr>
        <p:spPr>
          <a:xfrm>
            <a:off x="467544" y="404664"/>
            <a:ext cx="8208912" cy="648072"/>
          </a:xfrm>
          <a:prstGeom prst="roundRect">
            <a:avLst/>
          </a:prstGeom>
          <a:solidFill>
            <a:srgbClr val="FFFF00"/>
          </a:solidFill>
          <a:ln>
            <a:solidFill>
              <a:srgbClr val="FFFF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8.3. Zasady wykonywania zwiadu nurkowego c.d.</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39552" y="1600200"/>
            <a:ext cx="8147248" cy="4997152"/>
          </a:xfrm>
        </p:spPr>
        <p:txBody>
          <a:bodyPr>
            <a:normAutofit fontScale="25000" lnSpcReduction="20000"/>
          </a:bodyPr>
          <a:lstStyle/>
          <a:p>
            <a:pPr algn="ctr">
              <a:buNone/>
            </a:pPr>
            <a:r>
              <a:rPr lang="pl-PL" sz="8800" b="1" dirty="0"/>
              <a:t>	</a:t>
            </a:r>
            <a:r>
              <a:rPr lang="pl-PL" sz="9600" b="1" u="sng" dirty="0">
                <a:latin typeface="Calibri" panose="020F0502020204030204" pitchFamily="34" charset="0"/>
                <a:ea typeface="Calibri" panose="020F0502020204030204" pitchFamily="34" charset="0"/>
                <a:cs typeface="Calibri" panose="020F0502020204030204" pitchFamily="34" charset="0"/>
              </a:rPr>
              <a:t>Zwiad nurkowy przy obiekcie hydrotechnicznym </a:t>
            </a:r>
          </a:p>
          <a:p>
            <a:pPr algn="just">
              <a:buNone/>
            </a:pPr>
            <a:r>
              <a:rPr lang="pl-PL" sz="9600" dirty="0">
                <a:latin typeface="Calibri" panose="020F0502020204030204" pitchFamily="34" charset="0"/>
                <a:ea typeface="Calibri" panose="020F0502020204030204" pitchFamily="34" charset="0"/>
                <a:cs typeface="Calibri" panose="020F0502020204030204" pitchFamily="34" charset="0"/>
              </a:rPr>
              <a:t>    	Wszystkie budowle hydrotechniczne piętrzące duże masy wody, w razie uszkodzenia lub zniszczenia, stanowią duże zagrożenie dla zagospodarowanych i zamieszkałych dolin rzecznych, położonych poniżej tych obiektów. Z tego też względu w rejonach rozmieszczenia tych obiektów należy rozpoznać:</a:t>
            </a:r>
          </a:p>
          <a:p>
            <a:pPr lvl="0" algn="just"/>
            <a:r>
              <a:rPr lang="pl-PL" sz="9600" dirty="0">
                <a:latin typeface="Calibri" panose="020F0502020204030204" pitchFamily="34" charset="0"/>
                <a:ea typeface="Calibri" panose="020F0502020204030204" pitchFamily="34" charset="0"/>
                <a:cs typeface="Calibri" panose="020F0502020204030204" pitchFamily="34" charset="0"/>
              </a:rPr>
              <a:t>zaporę wodną wraz z innymi obiektami wchodzącymi w skład danego węzła wodnego,</a:t>
            </a:r>
          </a:p>
          <a:p>
            <a:pPr lvl="0" algn="just"/>
            <a:r>
              <a:rPr lang="pl-PL" sz="9600" dirty="0">
                <a:latin typeface="Calibri" panose="020F0502020204030204" pitchFamily="34" charset="0"/>
                <a:ea typeface="Calibri" panose="020F0502020204030204" pitchFamily="34" charset="0"/>
                <a:cs typeface="Calibri" panose="020F0502020204030204" pitchFamily="34" charset="0"/>
              </a:rPr>
              <a:t>zbiornik wodny,</a:t>
            </a:r>
          </a:p>
          <a:p>
            <a:pPr lvl="0" algn="just"/>
            <a:r>
              <a:rPr lang="pl-PL" sz="9600" dirty="0">
                <a:latin typeface="Calibri" panose="020F0502020204030204" pitchFamily="34" charset="0"/>
                <a:ea typeface="Calibri" panose="020F0502020204030204" pitchFamily="34" charset="0"/>
                <a:cs typeface="Calibri" panose="020F0502020204030204" pitchFamily="34" charset="0"/>
              </a:rPr>
              <a:t>dolinę rzeki poniżej zapory. </a:t>
            </a:r>
          </a:p>
          <a:p>
            <a:pPr lvl="0" algn="just">
              <a:buNone/>
            </a:pPr>
            <a:endParaRPr lang="pl-PL" sz="9600" dirty="0">
              <a:latin typeface="Calibri" panose="020F0502020204030204" pitchFamily="34" charset="0"/>
              <a:ea typeface="Calibri" panose="020F0502020204030204" pitchFamily="34" charset="0"/>
              <a:cs typeface="Calibri" panose="020F0502020204030204" pitchFamily="34" charset="0"/>
            </a:endParaRPr>
          </a:p>
          <a:p>
            <a:pPr algn="ctr">
              <a:buNone/>
            </a:pPr>
            <a:r>
              <a:rPr lang="pl-PL" sz="9600" b="1" u="sng" dirty="0">
                <a:latin typeface="Calibri" panose="020F0502020204030204" pitchFamily="34" charset="0"/>
                <a:ea typeface="Calibri" panose="020F0502020204030204" pitchFamily="34" charset="0"/>
                <a:cs typeface="Calibri" panose="020F0502020204030204" pitchFamily="34" charset="0"/>
              </a:rPr>
              <a:t>Zwiad nurkowy przy slipach:</a:t>
            </a:r>
          </a:p>
          <a:p>
            <a:pPr lvl="0" algn="just"/>
            <a:r>
              <a:rPr lang="pl-PL" sz="9600" dirty="0">
                <a:latin typeface="Calibri" panose="020F0502020204030204" pitchFamily="34" charset="0"/>
                <a:ea typeface="Calibri" panose="020F0502020204030204" pitchFamily="34" charset="0"/>
                <a:cs typeface="Calibri" panose="020F0502020204030204" pitchFamily="34" charset="0"/>
              </a:rPr>
              <a:t>sprawdzenie stanu slipu oraz zamocowania szyn,</a:t>
            </a:r>
          </a:p>
          <a:p>
            <a:pPr lvl="0" algn="just"/>
            <a:r>
              <a:rPr lang="pl-PL" sz="9600" dirty="0">
                <a:latin typeface="Calibri" panose="020F0502020204030204" pitchFamily="34" charset="0"/>
                <a:ea typeface="Calibri" panose="020F0502020204030204" pitchFamily="34" charset="0"/>
                <a:cs typeface="Calibri" panose="020F0502020204030204" pitchFamily="34" charset="0"/>
              </a:rPr>
              <a:t>sprawdzenie rozstawu pomiędzy szynami.</a:t>
            </a:r>
          </a:p>
          <a:p>
            <a:pPr algn="just">
              <a:buNone/>
            </a:pPr>
            <a:endParaRPr lang="pl-PL" sz="4700" dirty="0"/>
          </a:p>
          <a:p>
            <a:pPr algn="just">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154</a:t>
            </a:fld>
            <a:endParaRPr lang="pl-PL" dirty="0"/>
          </a:p>
        </p:txBody>
      </p:sp>
      <p:sp>
        <p:nvSpPr>
          <p:cNvPr id="6" name="Prostokąt zaokrąglony 5"/>
          <p:cNvSpPr/>
          <p:nvPr/>
        </p:nvSpPr>
        <p:spPr>
          <a:xfrm>
            <a:off x="467544" y="404664"/>
            <a:ext cx="8208912" cy="648072"/>
          </a:xfrm>
          <a:prstGeom prst="roundRect">
            <a:avLst/>
          </a:prstGeom>
          <a:solidFill>
            <a:srgbClr val="FFFF00"/>
          </a:solidFill>
          <a:ln>
            <a:solidFill>
              <a:srgbClr val="FFFF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8.3. Zasady wykonywania zwiadu nurkowego c.d.</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95536" y="1359197"/>
            <a:ext cx="8291264" cy="5362277"/>
          </a:xfrm>
        </p:spPr>
        <p:txBody>
          <a:bodyPr>
            <a:normAutofit fontScale="25000" lnSpcReduction="20000"/>
          </a:bodyPr>
          <a:lstStyle/>
          <a:p>
            <a:pPr algn="ctr">
              <a:buNone/>
            </a:pPr>
            <a:r>
              <a:rPr lang="pl-PL" sz="8800" b="1" dirty="0"/>
              <a:t>	</a:t>
            </a:r>
            <a:r>
              <a:rPr lang="pl-PL" sz="9600" b="1" u="sng" dirty="0">
                <a:latin typeface="Calibri" panose="020F0502020204030204" pitchFamily="34" charset="0"/>
                <a:ea typeface="Calibri" panose="020F0502020204030204" pitchFamily="34" charset="0"/>
                <a:cs typeface="Calibri" panose="020F0502020204030204" pitchFamily="34" charset="0"/>
              </a:rPr>
              <a:t>Zasady bezpieczeństwa podczas wykonywania zwiadu</a:t>
            </a:r>
          </a:p>
          <a:p>
            <a:pPr algn="ctr">
              <a:buNone/>
            </a:pPr>
            <a:r>
              <a:rPr lang="pl-PL" sz="9600" b="1" dirty="0">
                <a:latin typeface="Calibri" panose="020F0502020204030204" pitchFamily="34" charset="0"/>
                <a:ea typeface="Calibri" panose="020F0502020204030204" pitchFamily="34" charset="0"/>
                <a:cs typeface="Calibri" panose="020F0502020204030204" pitchFamily="34" charset="0"/>
              </a:rPr>
              <a:t> </a:t>
            </a:r>
          </a:p>
          <a:p>
            <a:pPr marL="357188" lvl="0" indent="-357188" algn="just">
              <a:buFont typeface="+mj-lt"/>
              <a:buAutoNum type="arabicPeriod"/>
            </a:pPr>
            <a:r>
              <a:rPr lang="pl-PL" sz="9600" dirty="0">
                <a:latin typeface="Calibri" panose="020F0502020204030204" pitchFamily="34" charset="0"/>
                <a:ea typeface="Calibri" panose="020F0502020204030204" pitchFamily="34" charset="0"/>
                <a:cs typeface="Calibri" panose="020F0502020204030204" pitchFamily="34" charset="0"/>
              </a:rPr>
              <a:t>Podczas zwiadu przy jednostce pływającej, jednostka musi być unieruchomiona w sposób uniemożliwiający jej przemieszczanie.</a:t>
            </a:r>
          </a:p>
          <a:p>
            <a:pPr marL="357188" lvl="0" indent="-357188" algn="just">
              <a:buFont typeface="+mj-lt"/>
              <a:buAutoNum type="arabicPeriod"/>
            </a:pPr>
            <a:r>
              <a:rPr lang="pl-PL" sz="9600" dirty="0">
                <a:latin typeface="Calibri" panose="020F0502020204030204" pitchFamily="34" charset="0"/>
                <a:ea typeface="Calibri" panose="020F0502020204030204" pitchFamily="34" charset="0"/>
                <a:cs typeface="Calibri" panose="020F0502020204030204" pitchFamily="34" charset="0"/>
              </a:rPr>
              <a:t>Miejsce zanurzenia nurka i sposób prowadzenia łączności przewodowej, a przy zasilaniu w powietrze z zewnątrz musi wykluczyć dostanie się nurka pomiędzy jednostkę pływającą </a:t>
            </a:r>
            <a:br>
              <a:rPr lang="pl-PL" sz="9600" dirty="0">
                <a:latin typeface="Calibri" panose="020F0502020204030204" pitchFamily="34" charset="0"/>
                <a:ea typeface="Calibri" panose="020F0502020204030204" pitchFamily="34" charset="0"/>
                <a:cs typeface="Calibri" panose="020F0502020204030204" pitchFamily="34" charset="0"/>
              </a:rPr>
            </a:br>
            <a:r>
              <a:rPr lang="pl-PL" sz="9600" dirty="0">
                <a:latin typeface="Calibri" panose="020F0502020204030204" pitchFamily="34" charset="0"/>
                <a:ea typeface="Calibri" panose="020F0502020204030204" pitchFamily="34" charset="0"/>
                <a:cs typeface="Calibri" panose="020F0502020204030204" pitchFamily="34" charset="0"/>
              </a:rPr>
              <a:t>a nadbrzeże, pomost itp. </a:t>
            </a:r>
          </a:p>
          <a:p>
            <a:pPr marL="357188" lvl="0" indent="-357188" algn="just">
              <a:buFont typeface="+mj-lt"/>
              <a:buAutoNum type="arabicPeriod"/>
            </a:pPr>
            <a:r>
              <a:rPr lang="pl-PL" sz="9600" dirty="0">
                <a:latin typeface="Calibri" panose="020F0502020204030204" pitchFamily="34" charset="0"/>
                <a:ea typeface="Calibri" panose="020F0502020204030204" pitchFamily="34" charset="0"/>
                <a:cs typeface="Calibri" panose="020F0502020204030204" pitchFamily="34" charset="0"/>
              </a:rPr>
              <a:t>Na jednostce pływającej muszą być unieruchomione wszystkie urządzenia zaburtowe (śruby, stery, itp.), a na elementach służących do ich uruchomienia wywiesza się tabliczki ,,nie uruchamiać, nurek pod wodą”.</a:t>
            </a:r>
          </a:p>
          <a:p>
            <a:pPr marL="357188" lvl="0" indent="-357188" algn="just">
              <a:buFont typeface="+mj-lt"/>
              <a:buAutoNum type="arabicPeriod"/>
            </a:pPr>
            <a:r>
              <a:rPr lang="pl-PL" sz="9600" dirty="0">
                <a:latin typeface="Calibri" panose="020F0502020204030204" pitchFamily="34" charset="0"/>
                <a:ea typeface="Calibri" panose="020F0502020204030204" pitchFamily="34" charset="0"/>
                <a:cs typeface="Calibri" panose="020F0502020204030204" pitchFamily="34" charset="0"/>
              </a:rPr>
              <a:t>Podczas zwiadu pod zwisającymi elementami nurek musi mieć pewność, że element ten nie ulegnie obsunięciu, jeśli takiej pewności nie ma, nurkowi nie wolno wpływać pod element.</a:t>
            </a:r>
          </a:p>
          <a:p>
            <a:pPr algn="just">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155</a:t>
            </a:fld>
            <a:endParaRPr lang="pl-PL" dirty="0"/>
          </a:p>
        </p:txBody>
      </p:sp>
      <p:sp>
        <p:nvSpPr>
          <p:cNvPr id="6" name="Prostokąt zaokrąglony 5"/>
          <p:cNvSpPr/>
          <p:nvPr/>
        </p:nvSpPr>
        <p:spPr>
          <a:xfrm>
            <a:off x="467544" y="404664"/>
            <a:ext cx="8208912" cy="648072"/>
          </a:xfrm>
          <a:prstGeom prst="roundRect">
            <a:avLst/>
          </a:prstGeom>
          <a:solidFill>
            <a:srgbClr val="FFFF00"/>
          </a:solidFill>
          <a:ln>
            <a:solidFill>
              <a:srgbClr val="FFFF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8.3. Zasady wykonywania zwiadu nurkowego c.d.</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1600200"/>
            <a:ext cx="8219256" cy="4997152"/>
          </a:xfrm>
        </p:spPr>
        <p:txBody>
          <a:bodyPr>
            <a:normAutofit fontScale="25000" lnSpcReduction="20000"/>
          </a:bodyPr>
          <a:lstStyle/>
          <a:p>
            <a:pPr algn="ctr">
              <a:buNone/>
            </a:pPr>
            <a:r>
              <a:rPr lang="pl-PL" sz="8800" b="1" dirty="0"/>
              <a:t>	</a:t>
            </a:r>
            <a:r>
              <a:rPr lang="pl-PL" sz="9600" b="1" u="sng" dirty="0">
                <a:latin typeface="Calibri" panose="020F0502020204030204" pitchFamily="34" charset="0"/>
                <a:ea typeface="Calibri" panose="020F0502020204030204" pitchFamily="34" charset="0"/>
                <a:cs typeface="Calibri" panose="020F0502020204030204" pitchFamily="34" charset="0"/>
              </a:rPr>
              <a:t>Zasady bezpieczeństwa podczas wykonywania zwiadu c.d. </a:t>
            </a:r>
          </a:p>
          <a:p>
            <a:pPr algn="just">
              <a:buNone/>
            </a:pPr>
            <a:endParaRPr lang="pl-PL" sz="9600" dirty="0">
              <a:latin typeface="Calibri" panose="020F0502020204030204" pitchFamily="34" charset="0"/>
              <a:ea typeface="Calibri" panose="020F0502020204030204" pitchFamily="34" charset="0"/>
              <a:cs typeface="Calibri" panose="020F0502020204030204" pitchFamily="34" charset="0"/>
            </a:endParaRPr>
          </a:p>
          <a:p>
            <a:pPr marL="357188" lvl="0" indent="-357188" algn="just">
              <a:buFont typeface="+mj-lt"/>
              <a:buAutoNum type="arabicPeriod" startAt="5"/>
            </a:pPr>
            <a:r>
              <a:rPr lang="pl-PL" sz="9600" dirty="0">
                <a:latin typeface="Calibri" panose="020F0502020204030204" pitchFamily="34" charset="0"/>
                <a:ea typeface="Calibri" panose="020F0502020204030204" pitchFamily="34" charset="0"/>
                <a:cs typeface="Calibri" panose="020F0502020204030204" pitchFamily="34" charset="0"/>
              </a:rPr>
              <a:t>Pod wodą, napotkaną przeszkodę nurek przepływa nad nią, nie można przepływać pod przeszkodą;</a:t>
            </a:r>
          </a:p>
          <a:p>
            <a:pPr marL="357188" lvl="0" indent="-357188" algn="just">
              <a:buFont typeface="+mj-lt"/>
              <a:buAutoNum type="arabicPeriod" startAt="5"/>
            </a:pPr>
            <a:r>
              <a:rPr lang="pl-PL" sz="9600" dirty="0">
                <a:latin typeface="Calibri" panose="020F0502020204030204" pitchFamily="34" charset="0"/>
                <a:ea typeface="Calibri" panose="020F0502020204030204" pitchFamily="34" charset="0"/>
                <a:cs typeface="Calibri" panose="020F0502020204030204" pitchFamily="34" charset="0"/>
              </a:rPr>
              <a:t>Przy nieznanych obiektach, nurek nie nurkuje do czasu ustalenia informacji o obiekcie. Np. przyszło zgłoszenie o nieznanych beczkach, bomb z drugiej wojny światowej na dnie jeziora, które zauważył nurek turysta.  W takiej sytuacji działania PSP ograniczą się do zabezpieczenia miejsca akcji, a wydobyciem zajmą się wyspecjalizowane służby w tym zakresie (wojsko, prywatne firm).   </a:t>
            </a:r>
          </a:p>
          <a:p>
            <a:pPr algn="just">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156</a:t>
            </a:fld>
            <a:endParaRPr lang="pl-PL" dirty="0"/>
          </a:p>
        </p:txBody>
      </p:sp>
      <p:sp>
        <p:nvSpPr>
          <p:cNvPr id="6" name="Prostokąt zaokrąglony 5"/>
          <p:cNvSpPr/>
          <p:nvPr/>
        </p:nvSpPr>
        <p:spPr>
          <a:xfrm>
            <a:off x="467544" y="404664"/>
            <a:ext cx="8208912" cy="648072"/>
          </a:xfrm>
          <a:prstGeom prst="roundRect">
            <a:avLst/>
          </a:prstGeom>
          <a:solidFill>
            <a:srgbClr val="FFFF00"/>
          </a:solidFill>
          <a:ln>
            <a:solidFill>
              <a:srgbClr val="FFFF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8.3. Zasady wykonywania zwiadu nurkowego c.d.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1600200"/>
            <a:ext cx="8219256" cy="4997152"/>
          </a:xfrm>
        </p:spPr>
        <p:txBody>
          <a:bodyPr>
            <a:normAutofit fontScale="25000" lnSpcReduction="20000"/>
          </a:bodyPr>
          <a:lstStyle/>
          <a:p>
            <a:pPr marL="0" indent="0">
              <a:buNone/>
            </a:pPr>
            <a:r>
              <a:rPr lang="pl-PL" sz="4000" dirty="0"/>
              <a:t> </a:t>
            </a:r>
            <a:r>
              <a:rPr lang="pl-PL" sz="9600" b="1" u="sng" dirty="0">
                <a:latin typeface="Calibri" panose="020F0502020204030204" pitchFamily="34" charset="0"/>
                <a:ea typeface="Calibri" panose="020F0502020204030204" pitchFamily="34" charset="0"/>
                <a:cs typeface="Calibri" panose="020F0502020204030204" pitchFamily="34" charset="0"/>
              </a:rPr>
              <a:t>Szkic obiektu</a:t>
            </a:r>
            <a:r>
              <a:rPr lang="pl-PL" sz="9600" dirty="0">
                <a:latin typeface="Calibri" panose="020F0502020204030204" pitchFamily="34" charset="0"/>
                <a:ea typeface="Calibri" panose="020F0502020204030204" pitchFamily="34" charset="0"/>
                <a:cs typeface="Calibri" panose="020F0502020204030204" pitchFamily="34" charset="0"/>
              </a:rPr>
              <a:t>, który wykonuje nurek pod wodą, wykonujemy na szkicowniku/tabliczce do rysowania pod wodą.</a:t>
            </a:r>
          </a:p>
          <a:p>
            <a:pPr>
              <a:buNone/>
            </a:pPr>
            <a:r>
              <a:rPr lang="pl-PL" sz="9600" dirty="0">
                <a:latin typeface="Calibri" panose="020F0502020204030204" pitchFamily="34" charset="0"/>
                <a:ea typeface="Calibri" panose="020F0502020204030204" pitchFamily="34" charset="0"/>
                <a:cs typeface="Calibri" panose="020F0502020204030204" pitchFamily="34" charset="0"/>
              </a:rPr>
              <a:t> </a:t>
            </a:r>
          </a:p>
          <a:p>
            <a:pPr>
              <a:buNone/>
            </a:pPr>
            <a:r>
              <a:rPr lang="pl-PL" sz="9600" dirty="0">
                <a:latin typeface="Calibri" panose="020F0502020204030204" pitchFamily="34" charset="0"/>
                <a:ea typeface="Calibri" panose="020F0502020204030204" pitchFamily="34" charset="0"/>
                <a:cs typeface="Calibri" panose="020F0502020204030204" pitchFamily="34" charset="0"/>
              </a:rPr>
              <a:t>Szkic powinien zawierać:</a:t>
            </a:r>
          </a:p>
          <a:p>
            <a:r>
              <a:rPr lang="pl-PL" sz="9600" dirty="0">
                <a:latin typeface="Calibri" panose="020F0502020204030204" pitchFamily="34" charset="0"/>
                <a:ea typeface="Calibri" panose="020F0502020204030204" pitchFamily="34" charset="0"/>
                <a:cs typeface="Calibri" panose="020F0502020204030204" pitchFamily="34" charset="0"/>
              </a:rPr>
              <a:t>kształt obiektu,</a:t>
            </a:r>
          </a:p>
          <a:p>
            <a:pPr lvl="0"/>
            <a:r>
              <a:rPr lang="pl-PL" sz="9600" dirty="0">
                <a:latin typeface="Calibri" panose="020F0502020204030204" pitchFamily="34" charset="0"/>
                <a:ea typeface="Calibri" panose="020F0502020204030204" pitchFamily="34" charset="0"/>
                <a:cs typeface="Calibri" panose="020F0502020204030204" pitchFamily="34" charset="0"/>
              </a:rPr>
              <a:t>położenie obiektu zgodnie z kierunkami świata,</a:t>
            </a:r>
          </a:p>
          <a:p>
            <a:pPr lvl="0"/>
            <a:r>
              <a:rPr lang="pl-PL" sz="9600" dirty="0">
                <a:latin typeface="Calibri" panose="020F0502020204030204" pitchFamily="34" charset="0"/>
                <a:ea typeface="Calibri" panose="020F0502020204030204" pitchFamily="34" charset="0"/>
                <a:cs typeface="Calibri" panose="020F0502020204030204" pitchFamily="34" charset="0"/>
              </a:rPr>
              <a:t>położenie obiektu względem ukształtowania dna,</a:t>
            </a:r>
          </a:p>
          <a:p>
            <a:pPr lvl="0"/>
            <a:r>
              <a:rPr lang="pl-PL" sz="9600" dirty="0">
                <a:latin typeface="Calibri" panose="020F0502020204030204" pitchFamily="34" charset="0"/>
                <a:ea typeface="Calibri" panose="020F0502020204030204" pitchFamily="34" charset="0"/>
                <a:cs typeface="Calibri" panose="020F0502020204030204" pitchFamily="34" charset="0"/>
              </a:rPr>
              <a:t>głębokość przy dnie, biorąc pod uwagę ukształtowanie dna np. obiekt leży na pochyłym stoku,</a:t>
            </a:r>
          </a:p>
          <a:p>
            <a:pPr lvl="0"/>
            <a:r>
              <a:rPr lang="pl-PL" sz="9600" dirty="0">
                <a:latin typeface="Calibri" panose="020F0502020204030204" pitchFamily="34" charset="0"/>
                <a:ea typeface="Calibri" panose="020F0502020204030204" pitchFamily="34" charset="0"/>
                <a:cs typeface="Calibri" panose="020F0502020204030204" pitchFamily="34" charset="0"/>
              </a:rPr>
              <a:t>Informację, na jakiej głębokości znajdują się górne części obiektów,</a:t>
            </a:r>
          </a:p>
          <a:p>
            <a:pPr lvl="0"/>
            <a:r>
              <a:rPr lang="pl-PL" sz="9600" dirty="0">
                <a:latin typeface="Calibri" panose="020F0502020204030204" pitchFamily="34" charset="0"/>
                <a:ea typeface="Calibri" panose="020F0502020204030204" pitchFamily="34" charset="0"/>
                <a:cs typeface="Calibri" panose="020F0502020204030204" pitchFamily="34" charset="0"/>
              </a:rPr>
              <a:t>zagłębienie obiektu w dno.</a:t>
            </a:r>
          </a:p>
          <a:p>
            <a:pPr lvl="0">
              <a:buNone/>
            </a:pPr>
            <a:endParaRPr lang="pl-PL" sz="3800"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157</a:t>
            </a:fld>
            <a:endParaRPr lang="pl-PL" dirty="0"/>
          </a:p>
        </p:txBody>
      </p:sp>
      <p:sp>
        <p:nvSpPr>
          <p:cNvPr id="6" name="Prostokąt zaokrąglony 5"/>
          <p:cNvSpPr/>
          <p:nvPr/>
        </p:nvSpPr>
        <p:spPr>
          <a:xfrm>
            <a:off x="467544" y="136525"/>
            <a:ext cx="8208912" cy="916211"/>
          </a:xfrm>
          <a:prstGeom prst="roundRect">
            <a:avLst/>
          </a:prstGeom>
          <a:solidFill>
            <a:srgbClr val="92D050"/>
          </a:solidFill>
          <a:ln>
            <a:solidFill>
              <a:srgbClr val="92D05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8.4. Wymiarowanie oraz szkic obiektu podwodnego</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1600200"/>
            <a:ext cx="8219256" cy="4997152"/>
          </a:xfrm>
        </p:spPr>
        <p:txBody>
          <a:bodyPr>
            <a:normAutofit fontScale="25000" lnSpcReduction="20000"/>
          </a:bodyPr>
          <a:lstStyle/>
          <a:p>
            <a:pPr algn="just">
              <a:buNone/>
            </a:pPr>
            <a:r>
              <a:rPr lang="pl-PL" sz="9600" dirty="0">
                <a:latin typeface="Calibri" panose="020F0502020204030204" pitchFamily="34" charset="0"/>
                <a:ea typeface="Calibri" panose="020F0502020204030204" pitchFamily="34" charset="0"/>
                <a:cs typeface="Calibri" panose="020F0502020204030204" pitchFamily="34" charset="0"/>
              </a:rPr>
              <a:t>Szkic powinien zawierać c.d.:</a:t>
            </a:r>
          </a:p>
          <a:p>
            <a:pPr lvl="0" algn="just"/>
            <a:r>
              <a:rPr lang="pl-PL" sz="9600" dirty="0">
                <a:latin typeface="Calibri" panose="020F0502020204030204" pitchFamily="34" charset="0"/>
                <a:ea typeface="Calibri" panose="020F0502020204030204" pitchFamily="34" charset="0"/>
                <a:cs typeface="Calibri" panose="020F0502020204030204" pitchFamily="34" charset="0"/>
              </a:rPr>
              <a:t>wymiary obiektu,</a:t>
            </a:r>
          </a:p>
          <a:p>
            <a:pPr lvl="0" algn="just"/>
            <a:r>
              <a:rPr lang="pl-PL" sz="9600" dirty="0">
                <a:latin typeface="Calibri" panose="020F0502020204030204" pitchFamily="34" charset="0"/>
                <a:ea typeface="Calibri" panose="020F0502020204030204" pitchFamily="34" charset="0"/>
                <a:cs typeface="Calibri" panose="020F0502020204030204" pitchFamily="34" charset="0"/>
              </a:rPr>
              <a:t>ewentualne znaki rozpoznawcze np. nazwa, marka, kolor </a:t>
            </a:r>
            <a:br>
              <a:rPr lang="pl-PL" sz="9600" dirty="0">
                <a:latin typeface="Calibri" panose="020F0502020204030204" pitchFamily="34" charset="0"/>
                <a:ea typeface="Calibri" panose="020F0502020204030204" pitchFamily="34" charset="0"/>
                <a:cs typeface="Calibri" panose="020F0502020204030204" pitchFamily="34" charset="0"/>
              </a:rPr>
            </a:br>
            <a:r>
              <a:rPr lang="pl-PL" sz="9600" dirty="0">
                <a:latin typeface="Calibri" panose="020F0502020204030204" pitchFamily="34" charset="0"/>
                <a:ea typeface="Calibri" panose="020F0502020204030204" pitchFamily="34" charset="0"/>
                <a:cs typeface="Calibri" panose="020F0502020204030204" pitchFamily="34" charset="0"/>
              </a:rPr>
              <a:t>(w przybliżeniu), które może napisać z boku szkicu,</a:t>
            </a:r>
          </a:p>
          <a:p>
            <a:pPr lvl="0" algn="just"/>
            <a:r>
              <a:rPr lang="pl-PL" sz="9600" dirty="0">
                <a:latin typeface="Calibri" panose="020F0502020204030204" pitchFamily="34" charset="0"/>
                <a:ea typeface="Calibri" panose="020F0502020204030204" pitchFamily="34" charset="0"/>
                <a:cs typeface="Calibri" panose="020F0502020204030204" pitchFamily="34" charset="0"/>
              </a:rPr>
              <a:t>znajdujące się na/w obiekcie miejsca niebezpieczne (np. ostre krawędzie, niestabilne elementy),</a:t>
            </a:r>
          </a:p>
          <a:p>
            <a:pPr lvl="0" algn="just"/>
            <a:r>
              <a:rPr lang="pl-PL" sz="9600" dirty="0">
                <a:latin typeface="Calibri" panose="020F0502020204030204" pitchFamily="34" charset="0"/>
                <a:ea typeface="Calibri" panose="020F0502020204030204" pitchFamily="34" charset="0"/>
                <a:cs typeface="Calibri" panose="020F0502020204030204" pitchFamily="34" charset="0"/>
              </a:rPr>
              <a:t>wejścia do obiektu i jego wymiary,</a:t>
            </a:r>
          </a:p>
          <a:p>
            <a:pPr lvl="0" algn="just"/>
            <a:r>
              <a:rPr lang="pl-PL" sz="9600" dirty="0">
                <a:latin typeface="Calibri" panose="020F0502020204030204" pitchFamily="34" charset="0"/>
                <a:ea typeface="Calibri" panose="020F0502020204030204" pitchFamily="34" charset="0"/>
                <a:cs typeface="Calibri" panose="020F0502020204030204" pitchFamily="34" charset="0"/>
              </a:rPr>
              <a:t>znajdujące się miejsca niebezpieczne w najbliższym otoczeniu obiektu, które mogą zagrażać nurkowi podczas wykonywania prac,</a:t>
            </a:r>
          </a:p>
          <a:p>
            <a:pPr lvl="0" algn="just"/>
            <a:r>
              <a:rPr lang="pl-PL" sz="9600" dirty="0">
                <a:latin typeface="Calibri" panose="020F0502020204030204" pitchFamily="34" charset="0"/>
                <a:ea typeface="Calibri" panose="020F0502020204030204" pitchFamily="34" charset="0"/>
                <a:cs typeface="Calibri" panose="020F0502020204030204" pitchFamily="34" charset="0"/>
              </a:rPr>
              <a:t>miejsca w których można zamontować liny opustowej oraz zawiesia do  wyciągnięcia obiektu na powierzchnię.</a:t>
            </a:r>
          </a:p>
          <a:p>
            <a:pPr>
              <a:buNone/>
            </a:pPr>
            <a:r>
              <a:rPr lang="pl-PL" sz="9600" dirty="0"/>
              <a:t>        </a:t>
            </a:r>
          </a:p>
          <a:p>
            <a:pPr>
              <a:buNone/>
            </a:pPr>
            <a:endParaRPr lang="pl-PL" b="1" dirty="0"/>
          </a:p>
          <a:p>
            <a:pPr lvl="0" algn="just">
              <a:buNone/>
            </a:pPr>
            <a:endParaRPr lang="pl-PL" b="1" dirty="0"/>
          </a:p>
          <a:p>
            <a:pPr lvl="0" algn="just">
              <a:buNone/>
            </a:pPr>
            <a:r>
              <a:rPr lang="pl-PL" sz="2600" b="1" dirty="0"/>
              <a:t>     </a:t>
            </a:r>
            <a:endParaRPr lang="pl-PL" sz="26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158</a:t>
            </a:fld>
            <a:endParaRPr lang="pl-PL" dirty="0"/>
          </a:p>
        </p:txBody>
      </p:sp>
      <p:sp>
        <p:nvSpPr>
          <p:cNvPr id="6" name="Prostokąt zaokrąglony 5"/>
          <p:cNvSpPr/>
          <p:nvPr/>
        </p:nvSpPr>
        <p:spPr>
          <a:xfrm>
            <a:off x="467544" y="136525"/>
            <a:ext cx="8208912" cy="916211"/>
          </a:xfrm>
          <a:prstGeom prst="roundRect">
            <a:avLst/>
          </a:prstGeom>
          <a:solidFill>
            <a:srgbClr val="92D050"/>
          </a:solidFill>
          <a:ln>
            <a:solidFill>
              <a:srgbClr val="92D05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8.4. Wymiarowanie oraz szkic obiektu podwodnego c.d.</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1205966"/>
            <a:ext cx="8219256" cy="5391385"/>
          </a:xfrm>
        </p:spPr>
        <p:txBody>
          <a:bodyPr>
            <a:normAutofit fontScale="92500" lnSpcReduction="20000"/>
          </a:bodyPr>
          <a:lstStyle/>
          <a:p>
            <a:pPr algn="just">
              <a:buNone/>
            </a:pPr>
            <a:endParaRPr lang="pl-PL" sz="2400" dirty="0"/>
          </a:p>
          <a:p>
            <a:pPr algn="just">
              <a:buNone/>
            </a:pPr>
            <a:r>
              <a:rPr lang="pl-PL" sz="2200" dirty="0"/>
              <a:t>	</a:t>
            </a:r>
            <a:r>
              <a:rPr lang="pl-PL" sz="2600" dirty="0">
                <a:latin typeface="Calibri" panose="020F0502020204030204" pitchFamily="34" charset="0"/>
                <a:ea typeface="Calibri" panose="020F0502020204030204" pitchFamily="34" charset="0"/>
                <a:cs typeface="Calibri" panose="020F0502020204030204" pitchFamily="34" charset="0"/>
              </a:rPr>
              <a:t>Sprzęt do wymiarowania obiektu:</a:t>
            </a:r>
          </a:p>
          <a:p>
            <a:pPr algn="just">
              <a:buFont typeface="Wingdings" pitchFamily="2" charset="2"/>
              <a:buChar char="ü"/>
            </a:pPr>
            <a:r>
              <a:rPr lang="pl-PL" sz="2600" dirty="0">
                <a:latin typeface="Calibri" panose="020F0502020204030204" pitchFamily="34" charset="0"/>
                <a:ea typeface="Calibri" panose="020F0502020204030204" pitchFamily="34" charset="0"/>
                <a:cs typeface="Calibri" panose="020F0502020204030204" pitchFamily="34" charset="0"/>
              </a:rPr>
              <a:t>komputer nurkowy,</a:t>
            </a:r>
          </a:p>
          <a:p>
            <a:pPr algn="just">
              <a:buFont typeface="Wingdings" pitchFamily="2" charset="2"/>
              <a:buChar char="ü"/>
            </a:pPr>
            <a:r>
              <a:rPr lang="pl-PL" sz="2600" dirty="0">
                <a:latin typeface="Calibri" panose="020F0502020204030204" pitchFamily="34" charset="0"/>
                <a:ea typeface="Calibri" panose="020F0502020204030204" pitchFamily="34" charset="0"/>
                <a:cs typeface="Calibri" panose="020F0502020204030204" pitchFamily="34" charset="0"/>
              </a:rPr>
              <a:t>kompas,</a:t>
            </a:r>
          </a:p>
          <a:p>
            <a:pPr algn="just">
              <a:buFont typeface="Wingdings" pitchFamily="2" charset="2"/>
              <a:buChar char="ü"/>
            </a:pPr>
            <a:r>
              <a:rPr lang="pl-PL" sz="2600" dirty="0">
                <a:latin typeface="Calibri" panose="020F0502020204030204" pitchFamily="34" charset="0"/>
                <a:ea typeface="Calibri" panose="020F0502020204030204" pitchFamily="34" charset="0"/>
                <a:cs typeface="Calibri" panose="020F0502020204030204" pitchFamily="34" charset="0"/>
              </a:rPr>
              <a:t>taśma miernicza, linka o określonej długości np. 1 m, kołowrotek z linką, na której zaznaczona jest skala np. węzełkami,</a:t>
            </a:r>
          </a:p>
          <a:p>
            <a:pPr algn="just">
              <a:buFont typeface="Wingdings" pitchFamily="2" charset="2"/>
              <a:buChar char="ü"/>
            </a:pPr>
            <a:r>
              <a:rPr lang="pl-PL" sz="2600" dirty="0">
                <a:latin typeface="Calibri" panose="020F0502020204030204" pitchFamily="34" charset="0"/>
                <a:ea typeface="Calibri" panose="020F0502020204030204" pitchFamily="34" charset="0"/>
                <a:cs typeface="Calibri" panose="020F0502020204030204" pitchFamily="34" charset="0"/>
              </a:rPr>
              <a:t>opcjonalnie kątomierz,</a:t>
            </a:r>
          </a:p>
          <a:p>
            <a:pPr algn="just">
              <a:buFont typeface="Wingdings" pitchFamily="2" charset="2"/>
              <a:buChar char="ü"/>
            </a:pPr>
            <a:r>
              <a:rPr lang="pl-PL" sz="2600" dirty="0">
                <a:latin typeface="Calibri" panose="020F0502020204030204" pitchFamily="34" charset="0"/>
                <a:ea typeface="Calibri" panose="020F0502020204030204" pitchFamily="34" charset="0"/>
                <a:cs typeface="Calibri" panose="020F0502020204030204" pitchFamily="34" charset="0"/>
              </a:rPr>
              <a:t>tzw. kierunkowskaz prądu (np. linka z kołowrotka która ułoży się zgodnie z kierunkiem prądu wody)</a:t>
            </a:r>
          </a:p>
          <a:p>
            <a:pPr algn="just">
              <a:buFont typeface="Wingdings" pitchFamily="2" charset="2"/>
              <a:buChar char="ü"/>
            </a:pPr>
            <a:endParaRPr lang="pl-PL" sz="2600" dirty="0">
              <a:latin typeface="Calibri" panose="020F0502020204030204" pitchFamily="34" charset="0"/>
              <a:ea typeface="Calibri" panose="020F0502020204030204" pitchFamily="34" charset="0"/>
              <a:cs typeface="Calibri" panose="020F0502020204030204" pitchFamily="34" charset="0"/>
            </a:endParaRPr>
          </a:p>
          <a:p>
            <a:pPr algn="just">
              <a:buNone/>
            </a:pPr>
            <a:r>
              <a:rPr lang="pl-PL" sz="2600" dirty="0">
                <a:latin typeface="Calibri" panose="020F0502020204030204" pitchFamily="34" charset="0"/>
                <a:ea typeface="Calibri" panose="020F0502020204030204" pitchFamily="34" charset="0"/>
                <a:cs typeface="Calibri" panose="020F0502020204030204" pitchFamily="34" charset="0"/>
              </a:rPr>
              <a:t>     Pożądane jest wyposażenie nurka w kamerę. Obraz z kamery jest doskonałym materiałem do wykonanego szkicu, pozwalający NKPP i całej ekipie nurkowej na bardziej dokładną ocenę sytuacji.</a:t>
            </a:r>
          </a:p>
          <a:p>
            <a:pPr algn="just">
              <a:buNone/>
            </a:pPr>
            <a:endParaRPr lang="pl-PL" sz="2200" dirty="0"/>
          </a:p>
          <a:p>
            <a:pPr algn="just">
              <a:buNone/>
            </a:pPr>
            <a:endParaRPr lang="pl-PL" sz="26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159</a:t>
            </a:fld>
            <a:endParaRPr lang="pl-PL" dirty="0"/>
          </a:p>
        </p:txBody>
      </p:sp>
      <p:sp>
        <p:nvSpPr>
          <p:cNvPr id="6" name="Prostokąt zaokrąglony 5"/>
          <p:cNvSpPr/>
          <p:nvPr/>
        </p:nvSpPr>
        <p:spPr>
          <a:xfrm>
            <a:off x="467544" y="136525"/>
            <a:ext cx="8208912" cy="916211"/>
          </a:xfrm>
          <a:prstGeom prst="roundRect">
            <a:avLst/>
          </a:prstGeom>
          <a:solidFill>
            <a:srgbClr val="92D050"/>
          </a:solidFill>
          <a:ln>
            <a:solidFill>
              <a:srgbClr val="92D05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8.4. Wymiarowanie oraz szkic obiektu podwodnego c.d.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1"/>
            <a:ext cx="8229600" cy="3484984"/>
          </a:xfrm>
        </p:spPr>
        <p:txBody>
          <a:bodyPr/>
          <a:lstStyle/>
          <a:p>
            <a:pPr>
              <a:buNone/>
            </a:pPr>
            <a:endParaRPr lang="pl-PL" sz="2600" dirty="0"/>
          </a:p>
          <a:p>
            <a:pPr algn="ctr">
              <a:buNone/>
            </a:pPr>
            <a:r>
              <a:rPr lang="pl-PL" sz="2400" dirty="0"/>
              <a:t>		</a:t>
            </a:r>
            <a:r>
              <a:rPr lang="pl-PL" sz="2400" dirty="0">
                <a:latin typeface="Calibri" panose="020F0502020204030204" pitchFamily="34" charset="0"/>
                <a:ea typeface="Calibri" panose="020F0502020204030204" pitchFamily="34" charset="0"/>
                <a:cs typeface="Calibri" panose="020F0502020204030204" pitchFamily="34" charset="0"/>
              </a:rPr>
              <a:t>Lokalizację obiektu rozpoczynamy od:</a:t>
            </a:r>
          </a:p>
          <a:p>
            <a:pPr>
              <a:buNone/>
            </a:pPr>
            <a:endParaRPr lang="pl-PL" sz="2400" dirty="0">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mj-lt"/>
              <a:buAutoNum type="arabicParenR"/>
            </a:pPr>
            <a:r>
              <a:rPr lang="pl-PL" sz="2400" dirty="0">
                <a:latin typeface="Calibri" panose="020F0502020204030204" pitchFamily="34" charset="0"/>
                <a:ea typeface="Calibri" panose="020F0502020204030204" pitchFamily="34" charset="0"/>
                <a:cs typeface="Calibri" panose="020F0502020204030204" pitchFamily="34" charset="0"/>
              </a:rPr>
              <a:t>zebrania </a:t>
            </a:r>
            <a:r>
              <a:rPr lang="pl-PL" sz="2400" b="1" dirty="0">
                <a:latin typeface="Calibri" panose="020F0502020204030204" pitchFamily="34" charset="0"/>
                <a:ea typeface="Calibri" panose="020F0502020204030204" pitchFamily="34" charset="0"/>
                <a:cs typeface="Calibri" panose="020F0502020204030204" pitchFamily="34" charset="0"/>
              </a:rPr>
              <a:t>informacji o akwenie </a:t>
            </a:r>
            <a:r>
              <a:rPr lang="pl-PL" sz="2400" dirty="0">
                <a:latin typeface="Calibri" panose="020F0502020204030204" pitchFamily="34" charset="0"/>
                <a:ea typeface="Calibri" panose="020F0502020204030204" pitchFamily="34" charset="0"/>
                <a:cs typeface="Calibri" panose="020F0502020204030204" pitchFamily="34" charset="0"/>
              </a:rPr>
              <a:t>wodnym, w którym będą  prowadzone działania,</a:t>
            </a:r>
          </a:p>
          <a:p>
            <a:pPr marL="457200" lvl="0" indent="-457200" algn="just">
              <a:buFont typeface="+mj-lt"/>
              <a:buAutoNum type="arabicParenR"/>
            </a:pPr>
            <a:r>
              <a:rPr lang="pl-PL" sz="2400" dirty="0">
                <a:latin typeface="Calibri" panose="020F0502020204030204" pitchFamily="34" charset="0"/>
                <a:ea typeface="Calibri" panose="020F0502020204030204" pitchFamily="34" charset="0"/>
                <a:cs typeface="Calibri" panose="020F0502020204030204" pitchFamily="34" charset="0"/>
              </a:rPr>
              <a:t>zebrania </a:t>
            </a:r>
            <a:r>
              <a:rPr lang="pl-PL" sz="2400" b="1" dirty="0">
                <a:latin typeface="Calibri" panose="020F0502020204030204" pitchFamily="34" charset="0"/>
                <a:ea typeface="Calibri" panose="020F0502020204030204" pitchFamily="34" charset="0"/>
                <a:cs typeface="Calibri" panose="020F0502020204030204" pitchFamily="34" charset="0"/>
              </a:rPr>
              <a:t>informacji o zatopionym obiekcie </a:t>
            </a:r>
            <a:r>
              <a:rPr lang="pl-PL" sz="2400" dirty="0">
                <a:latin typeface="Calibri" panose="020F0502020204030204" pitchFamily="34" charset="0"/>
                <a:ea typeface="Calibri" panose="020F0502020204030204" pitchFamily="34" charset="0"/>
                <a:cs typeface="Calibri" panose="020F0502020204030204" pitchFamily="34" charset="0"/>
              </a:rPr>
              <a:t>czy budowli hydrotechnicznej.</a:t>
            </a:r>
          </a:p>
          <a:p>
            <a:endParaRPr lang="pl-PL"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16</a:t>
            </a:fld>
            <a:endParaRPr lang="pl-PL" dirty="0"/>
          </a:p>
        </p:txBody>
      </p:sp>
      <p:sp>
        <p:nvSpPr>
          <p:cNvPr id="5" name="Prostokąt zaokrąglony 4"/>
          <p:cNvSpPr/>
          <p:nvPr/>
        </p:nvSpPr>
        <p:spPr>
          <a:xfrm>
            <a:off x="467544" y="404664"/>
            <a:ext cx="8208912" cy="864096"/>
          </a:xfrm>
          <a:prstGeom prst="roundRect">
            <a:avLst/>
          </a:prstGeom>
          <a:solidFill>
            <a:srgbClr val="FF0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8.1. Zlokalizować obiekt pod powierzchnią wody </a:t>
            </a:r>
          </a:p>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oraz go oznaczyć</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1600200"/>
            <a:ext cx="8435280" cy="4997152"/>
          </a:xfrm>
        </p:spPr>
        <p:txBody>
          <a:bodyPr>
            <a:normAutofit fontScale="40000" lnSpcReduction="20000"/>
          </a:bodyPr>
          <a:lstStyle/>
          <a:p>
            <a:pPr>
              <a:buNone/>
            </a:pPr>
            <a:r>
              <a:rPr lang="pl-PL" b="1" dirty="0"/>
              <a:t>       </a:t>
            </a:r>
          </a:p>
          <a:p>
            <a:pPr algn="just">
              <a:buNone/>
            </a:pPr>
            <a:r>
              <a:rPr lang="pl-PL" sz="5100" b="1" dirty="0"/>
              <a:t>      </a:t>
            </a:r>
            <a:r>
              <a:rPr lang="pl-PL" sz="6000" b="1" u="sng" dirty="0">
                <a:latin typeface="Calibri" panose="020F0502020204030204" pitchFamily="34" charset="0"/>
                <a:ea typeface="Calibri" panose="020F0502020204030204" pitchFamily="34" charset="0"/>
                <a:cs typeface="Calibri" panose="020F0502020204030204" pitchFamily="34" charset="0"/>
              </a:rPr>
              <a:t>Zawiesia</a:t>
            </a:r>
            <a:r>
              <a:rPr lang="pl-PL" sz="6000" dirty="0">
                <a:latin typeface="Calibri" panose="020F0502020204030204" pitchFamily="34" charset="0"/>
                <a:ea typeface="Calibri" panose="020F0502020204030204" pitchFamily="34" charset="0"/>
                <a:cs typeface="Calibri" panose="020F0502020204030204" pitchFamily="34" charset="0"/>
              </a:rPr>
              <a:t> - osprzęt pomocniczy dźwignic hakowych służący do podnoszenia, obwiązywania lub podtrzymywania ładunku.</a:t>
            </a:r>
          </a:p>
          <a:p>
            <a:pPr algn="just">
              <a:buNone/>
            </a:pPr>
            <a:r>
              <a:rPr lang="pl-PL" sz="6000" b="1" dirty="0">
                <a:latin typeface="Calibri" panose="020F0502020204030204" pitchFamily="34" charset="0"/>
                <a:ea typeface="Calibri" panose="020F0502020204030204" pitchFamily="34" charset="0"/>
                <a:cs typeface="Calibri" panose="020F0502020204030204" pitchFamily="34" charset="0"/>
              </a:rPr>
              <a:t>	</a:t>
            </a:r>
            <a:endParaRPr lang="pl-PL" sz="6000" dirty="0">
              <a:latin typeface="Calibri" panose="020F0502020204030204" pitchFamily="34" charset="0"/>
              <a:ea typeface="Calibri" panose="020F0502020204030204" pitchFamily="34" charset="0"/>
              <a:cs typeface="Calibri" panose="020F0502020204030204" pitchFamily="34" charset="0"/>
            </a:endParaRPr>
          </a:p>
          <a:p>
            <a:pPr algn="just">
              <a:buNone/>
            </a:pPr>
            <a:r>
              <a:rPr lang="pl-PL" sz="6000" b="1" dirty="0">
                <a:latin typeface="Calibri" panose="020F0502020204030204" pitchFamily="34" charset="0"/>
                <a:ea typeface="Calibri" panose="020F0502020204030204" pitchFamily="34" charset="0"/>
                <a:cs typeface="Calibri" panose="020F0502020204030204" pitchFamily="34" charset="0"/>
              </a:rPr>
              <a:t>	</a:t>
            </a:r>
            <a:r>
              <a:rPr lang="pl-PL" sz="6000" b="1" u="sng" dirty="0">
                <a:latin typeface="Calibri" panose="020F0502020204030204" pitchFamily="34" charset="0"/>
                <a:ea typeface="Calibri" panose="020F0502020204030204" pitchFamily="34" charset="0"/>
                <a:cs typeface="Calibri" panose="020F0502020204030204" pitchFamily="34" charset="0"/>
              </a:rPr>
              <a:t>Strop</a:t>
            </a:r>
            <a:r>
              <a:rPr lang="pl-PL" sz="6000" dirty="0">
                <a:latin typeface="Calibri" panose="020F0502020204030204" pitchFamily="34" charset="0"/>
                <a:ea typeface="Calibri" panose="020F0502020204030204" pitchFamily="34" charset="0"/>
                <a:cs typeface="Calibri" panose="020F0502020204030204" pitchFamily="34" charset="0"/>
              </a:rPr>
              <a:t> - tymczasowy punkt kotwiczny. Wykonuje się go z zawiesia. Stropy używa się wszędzie tam gdzie nie jest możliwe podwieszenie ładunku bezpośrednio do zawiesia. Wykonywanie tymczasowych punktów kotwicznych, potocznie nazywamy stropowaniem. </a:t>
            </a:r>
          </a:p>
          <a:p>
            <a:pPr algn="just">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160</a:t>
            </a:fld>
            <a:endParaRPr lang="pl-PL" dirty="0"/>
          </a:p>
        </p:txBody>
      </p:sp>
      <p:sp>
        <p:nvSpPr>
          <p:cNvPr id="6" name="Prostokąt zaokrąglony 5"/>
          <p:cNvSpPr/>
          <p:nvPr/>
        </p:nvSpPr>
        <p:spPr>
          <a:xfrm>
            <a:off x="467544" y="260648"/>
            <a:ext cx="8208912" cy="792088"/>
          </a:xfrm>
          <a:prstGeom prst="roundRect">
            <a:avLst/>
          </a:prstGeom>
          <a:solidFill>
            <a:srgbClr val="00B0F0"/>
          </a:solidFill>
          <a:ln>
            <a:solidFill>
              <a:srgbClr val="00B0F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8.5. Zasady zakładania stropu i zawiesi na wydobywany obiekt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1412776"/>
            <a:ext cx="8229600" cy="4525963"/>
          </a:xfrm>
        </p:spPr>
        <p:txBody>
          <a:bodyPr>
            <a:normAutofit fontScale="25000" lnSpcReduction="20000"/>
          </a:bodyPr>
          <a:lstStyle/>
          <a:p>
            <a:pPr>
              <a:buNone/>
            </a:pPr>
            <a:r>
              <a:rPr lang="pl-PL" dirty="0"/>
              <a:t> </a:t>
            </a:r>
            <a:endParaRPr lang="pl-PL" sz="7200" b="1" dirty="0"/>
          </a:p>
          <a:p>
            <a:pPr marL="0" indent="0" algn="just">
              <a:buNone/>
            </a:pPr>
            <a:r>
              <a:rPr lang="pl-PL" sz="9600" b="1" dirty="0">
                <a:latin typeface="Calibri" panose="020F0502020204030204" pitchFamily="34" charset="0"/>
                <a:ea typeface="Calibri" panose="020F0502020204030204" pitchFamily="34" charset="0"/>
                <a:cs typeface="Calibri" panose="020F0502020204030204" pitchFamily="34" charset="0"/>
              </a:rPr>
              <a:t>§ 27. </a:t>
            </a:r>
            <a:r>
              <a:rPr lang="pl-PL" sz="9600" dirty="0">
                <a:latin typeface="Calibri" panose="020F0502020204030204" pitchFamily="34" charset="0"/>
                <a:ea typeface="Calibri" panose="020F0502020204030204" pitchFamily="34" charset="0"/>
                <a:cs typeface="Calibri" panose="020F0502020204030204" pitchFamily="34" charset="0"/>
              </a:rPr>
              <a:t>1. Sprzęt specjalistyczny, maszyny, urządzenia, instalacje i narzędzia, zwane dalej „sprzętem”, wprowadza się do użytkowania po:</a:t>
            </a:r>
          </a:p>
          <a:p>
            <a:pPr marL="542925" indent="-542925" algn="just">
              <a:buNone/>
            </a:pPr>
            <a:r>
              <a:rPr lang="pl-PL" sz="9600" dirty="0">
                <a:latin typeface="Calibri" panose="020F0502020204030204" pitchFamily="34" charset="0"/>
                <a:ea typeface="Calibri" panose="020F0502020204030204" pitchFamily="34" charset="0"/>
                <a:cs typeface="Calibri" panose="020F0502020204030204" pitchFamily="34" charset="0"/>
              </a:rPr>
              <a:t>     1)odbiorze przeprowadzonym przez organ dozoru technicznego lub przez inny  właściwy organ, w przypadku gdy sprzęt podlega takiemu odbiorowi;</a:t>
            </a:r>
          </a:p>
          <a:p>
            <a:pPr marL="622300" indent="-622300" algn="just">
              <a:buNone/>
            </a:pPr>
            <a:r>
              <a:rPr lang="pl-PL" sz="9600" dirty="0">
                <a:latin typeface="Calibri" panose="020F0502020204030204" pitchFamily="34" charset="0"/>
                <a:ea typeface="Calibri" panose="020F0502020204030204" pitchFamily="34" charset="0"/>
                <a:cs typeface="Calibri" panose="020F0502020204030204" pitchFamily="34" charset="0"/>
              </a:rPr>
              <a:t>      2)sprawdzeniu kompletności dokumentacji techniczno-ruchowej.</a:t>
            </a:r>
          </a:p>
          <a:p>
            <a:pPr algn="just">
              <a:buNone/>
            </a:pPr>
            <a:r>
              <a:rPr lang="pl-PL" sz="9600" dirty="0">
                <a:latin typeface="Calibri" panose="020F0502020204030204" pitchFamily="34" charset="0"/>
                <a:ea typeface="Calibri" panose="020F0502020204030204" pitchFamily="34" charset="0"/>
                <a:cs typeface="Calibri" panose="020F0502020204030204" pitchFamily="34" charset="0"/>
              </a:rPr>
              <a:t>  2. Użytkowanie sprzętu, o którym mowa w ust. 1, wymaga:</a:t>
            </a:r>
          </a:p>
          <a:p>
            <a:pPr algn="just">
              <a:buNone/>
            </a:pPr>
            <a:r>
              <a:rPr lang="pl-PL" sz="9600" dirty="0">
                <a:latin typeface="Calibri" panose="020F0502020204030204" pitchFamily="34" charset="0"/>
                <a:ea typeface="Calibri" panose="020F0502020204030204" pitchFamily="34" charset="0"/>
                <a:cs typeface="Calibri" panose="020F0502020204030204" pitchFamily="34" charset="0"/>
              </a:rPr>
              <a:t>      1) zapoznania strażaka z instrukcją obsługi lub dokumentacją techniczno-ruchową dostarczoną przez producenta i przeszkolenia w zakresie używania sprzętu;</a:t>
            </a:r>
            <a:endParaRPr lang="pl-PL" dirty="0"/>
          </a:p>
          <a:p>
            <a:endParaRPr lang="pl-PL"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161</a:t>
            </a:fld>
            <a:endParaRPr lang="pl-PL" dirty="0"/>
          </a:p>
        </p:txBody>
      </p:sp>
      <p:sp>
        <p:nvSpPr>
          <p:cNvPr id="6" name="Prostokąt zaokrąglony 5"/>
          <p:cNvSpPr/>
          <p:nvPr/>
        </p:nvSpPr>
        <p:spPr>
          <a:xfrm>
            <a:off x="467544" y="136525"/>
            <a:ext cx="8208912" cy="916211"/>
          </a:xfrm>
          <a:prstGeom prst="roundRect">
            <a:avLst/>
          </a:prstGeom>
          <a:solidFill>
            <a:srgbClr val="00B0F0"/>
          </a:solidFill>
          <a:ln>
            <a:solidFill>
              <a:srgbClr val="00B0F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8.5. Zasady zakładania stropu i zawiesi na wydobywany obiekt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5CF9311-5015-1F50-A4AA-67CE9133331A}"/>
              </a:ext>
            </a:extLst>
          </p:cNvPr>
          <p:cNvSpPr>
            <a:spLocks noGrp="1"/>
          </p:cNvSpPr>
          <p:nvPr>
            <p:ph type="title"/>
          </p:nvPr>
        </p:nvSpPr>
        <p:spPr/>
        <p:txBody>
          <a:bodyPr>
            <a:normAutofit/>
          </a:bodyPr>
          <a:lstStyle/>
          <a:p>
            <a:pPr marL="0" marR="0" lvl="0" indent="0" defTabSz="914400" rtl="0" eaLnBrk="1" fontAlgn="auto" latinLnBrk="0" hangingPunct="1">
              <a:lnSpc>
                <a:spcPct val="100000"/>
              </a:lnSpc>
              <a:spcBef>
                <a:spcPct val="0"/>
              </a:spcBef>
              <a:spcAft>
                <a:spcPts val="0"/>
              </a:spcAft>
              <a:tabLst/>
              <a:defRPr/>
            </a:pPr>
            <a:r>
              <a:rPr kumimoji="0" lang="pl-PL"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8.5. Zasady zakładania stropu i zawiesi na wydobywany obiekt c.d.</a:t>
            </a:r>
            <a:endParaRPr lang="pl-PL" dirty="0"/>
          </a:p>
        </p:txBody>
      </p:sp>
      <p:sp>
        <p:nvSpPr>
          <p:cNvPr id="3" name="Symbol zastępczy zawartości 2">
            <a:extLst>
              <a:ext uri="{FF2B5EF4-FFF2-40B4-BE49-F238E27FC236}">
                <a16:creationId xmlns:a16="http://schemas.microsoft.com/office/drawing/2014/main" id="{E180939F-9996-617A-A83C-F5865206A081}"/>
              </a:ext>
            </a:extLst>
          </p:cNvPr>
          <p:cNvSpPr>
            <a:spLocks noGrp="1"/>
          </p:cNvSpPr>
          <p:nvPr>
            <p:ph idx="1"/>
          </p:nvPr>
        </p:nvSpPr>
        <p:spPr/>
        <p:txBody>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 przestrzegania przez strażaka wymagań w zakresie dbałości o sprzęt i jego prawidłowe używanie zgodnie z przeznaczeniem;</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 zapewnienia środków ochrony indywidualnej adekwatnych do zagrożeń wynikających z jego użytkowania;</a:t>
            </a:r>
          </a:p>
          <a:p>
            <a:pPr marL="357188" marR="0" lvl="0" indent="-357188"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4) przechowywania sprzętu w warunkach określonych w dokumentacji techniczno-ruchowej.</a:t>
            </a:r>
          </a:p>
        </p:txBody>
      </p:sp>
      <p:sp>
        <p:nvSpPr>
          <p:cNvPr id="4" name="Symbol zastępczy numeru slajdu 3">
            <a:extLst>
              <a:ext uri="{FF2B5EF4-FFF2-40B4-BE49-F238E27FC236}">
                <a16:creationId xmlns:a16="http://schemas.microsoft.com/office/drawing/2014/main" id="{8A56D78D-A4B7-3B50-CC61-C7A381933AAD}"/>
              </a:ext>
            </a:extLst>
          </p:cNvPr>
          <p:cNvSpPr>
            <a:spLocks noGrp="1"/>
          </p:cNvSpPr>
          <p:nvPr>
            <p:ph type="sldNum" sz="quarter" idx="12"/>
          </p:nvPr>
        </p:nvSpPr>
        <p:spPr/>
        <p:txBody>
          <a:bodyPr/>
          <a:lstStyle/>
          <a:p>
            <a:fld id="{589B7C76-EFF2-4CD8-A475-4750F11B4BC6}" type="slidenum">
              <a:rPr lang="pl-PL" smtClean="0"/>
              <a:pPr/>
              <a:t>162</a:t>
            </a:fld>
            <a:endParaRPr lang="pl-PL" dirty="0"/>
          </a:p>
        </p:txBody>
      </p:sp>
    </p:spTree>
    <p:extLst>
      <p:ext uri="{BB962C8B-B14F-4D97-AF65-F5344CB8AC3E}">
        <p14:creationId xmlns:p14="http://schemas.microsoft.com/office/powerpoint/2010/main" val="171303701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1600200"/>
            <a:ext cx="8219256" cy="4997152"/>
          </a:xfrm>
        </p:spPr>
        <p:txBody>
          <a:bodyPr>
            <a:normAutofit fontScale="25000" lnSpcReduction="20000"/>
          </a:bodyPr>
          <a:lstStyle/>
          <a:p>
            <a:pPr algn="just">
              <a:buNone/>
            </a:pPr>
            <a:r>
              <a:rPr lang="pl-PL" sz="9600" b="1" u="sng" dirty="0">
                <a:latin typeface="Calibri" panose="020F0502020204030204" pitchFamily="34" charset="0"/>
                <a:ea typeface="Calibri" panose="020F0502020204030204" pitchFamily="34" charset="0"/>
                <a:cs typeface="Calibri" panose="020F0502020204030204" pitchFamily="34" charset="0"/>
              </a:rPr>
              <a:t>Akty prawne dotyczące bezpieczeństwa stosowania zawiesi:</a:t>
            </a:r>
          </a:p>
          <a:p>
            <a:pPr algn="just">
              <a:buNone/>
            </a:pPr>
            <a:endParaRPr lang="pl-PL" sz="9600" b="1" dirty="0">
              <a:latin typeface="Calibri" panose="020F0502020204030204" pitchFamily="34" charset="0"/>
              <a:ea typeface="Calibri" panose="020F0502020204030204" pitchFamily="34" charset="0"/>
              <a:cs typeface="Calibri" panose="020F0502020204030204" pitchFamily="34" charset="0"/>
            </a:endParaRPr>
          </a:p>
          <a:p>
            <a:pPr algn="just"/>
            <a:r>
              <a:rPr lang="pl-PL" sz="9600" dirty="0">
                <a:latin typeface="Calibri" panose="020F0502020204030204" pitchFamily="34" charset="0"/>
                <a:ea typeface="Calibri" panose="020F0502020204030204" pitchFamily="34" charset="0"/>
                <a:cs typeface="Calibri" panose="020F0502020204030204" pitchFamily="34" charset="0"/>
              </a:rPr>
              <a:t>Rozporządzenie Ministra Infrastruktury w sprawie bezpieczeństwa i higieny pracy podczas wykonywania robót budowlanych.</a:t>
            </a:r>
          </a:p>
          <a:p>
            <a:endParaRPr lang="pl-PL" sz="9600" b="1" dirty="0">
              <a:latin typeface="Calibri" panose="020F0502020204030204" pitchFamily="34" charset="0"/>
              <a:ea typeface="Calibri" panose="020F0502020204030204" pitchFamily="34" charset="0"/>
              <a:cs typeface="Calibri" panose="020F0502020204030204" pitchFamily="34" charset="0"/>
            </a:endParaRPr>
          </a:p>
          <a:p>
            <a:r>
              <a:rPr lang="pl-PL" sz="9600" dirty="0">
                <a:latin typeface="Calibri" panose="020F0502020204030204" pitchFamily="34" charset="0"/>
                <a:ea typeface="Calibri" panose="020F0502020204030204" pitchFamily="34" charset="0"/>
                <a:cs typeface="Calibri" panose="020F0502020204030204" pitchFamily="34" charset="0"/>
              </a:rPr>
              <a:t>Normy - np.:</a:t>
            </a:r>
          </a:p>
          <a:p>
            <a:pPr>
              <a:buNone/>
            </a:pPr>
            <a:r>
              <a:rPr lang="pl-PL" sz="9600" dirty="0">
                <a:latin typeface="Calibri" panose="020F0502020204030204" pitchFamily="34" charset="0"/>
                <a:ea typeface="Calibri" panose="020F0502020204030204" pitchFamily="34" charset="0"/>
                <a:cs typeface="Calibri" panose="020F0502020204030204" pitchFamily="34" charset="0"/>
              </a:rPr>
              <a:t>     PN-EN  13414-1+A2:2009 Zawiesia z lin stalowych. Bezpieczeństwo. Część 1: Zawiesia do podnoszenia ogólnego przeznaczenia.</a:t>
            </a:r>
          </a:p>
          <a:p>
            <a:pPr>
              <a:buNone/>
            </a:pPr>
            <a:r>
              <a:rPr lang="pl-PL" sz="9600" dirty="0">
                <a:latin typeface="Calibri" panose="020F0502020204030204" pitchFamily="34" charset="0"/>
                <a:ea typeface="Calibri" panose="020F0502020204030204" pitchFamily="34" charset="0"/>
                <a:cs typeface="Calibri" panose="020F0502020204030204" pitchFamily="34" charset="0"/>
              </a:rPr>
              <a:t>     </a:t>
            </a:r>
          </a:p>
          <a:p>
            <a:pPr>
              <a:buNone/>
            </a:pPr>
            <a:r>
              <a:rPr lang="pl-PL" sz="9600" dirty="0">
                <a:latin typeface="Calibri" panose="020F0502020204030204" pitchFamily="34" charset="0"/>
                <a:ea typeface="Calibri" panose="020F0502020204030204" pitchFamily="34" charset="0"/>
                <a:cs typeface="Calibri" panose="020F0502020204030204" pitchFamily="34" charset="0"/>
              </a:rPr>
              <a:t>     PN-EN 1492-1+A1:2008 Zawiesia włókienne - Bezpieczeństwo-    Część1 : Zawiesia  pasowe płaskie tkane z włókien syntetycznych, ogólnego przeznaczenia .</a:t>
            </a:r>
          </a:p>
          <a:p>
            <a:pPr algn="just">
              <a:buNone/>
            </a:pPr>
            <a:endParaRPr lang="pl-PL" dirty="0"/>
          </a:p>
          <a:p>
            <a:pPr algn="just">
              <a:buNone/>
            </a:pPr>
            <a:r>
              <a:rPr lang="pl-PL" dirty="0"/>
              <a:t>      </a:t>
            </a:r>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163</a:t>
            </a:fld>
            <a:endParaRPr lang="pl-PL" dirty="0"/>
          </a:p>
        </p:txBody>
      </p:sp>
      <p:sp>
        <p:nvSpPr>
          <p:cNvPr id="6" name="Prostokąt zaokrąglony 5"/>
          <p:cNvSpPr/>
          <p:nvPr/>
        </p:nvSpPr>
        <p:spPr>
          <a:xfrm>
            <a:off x="467544" y="136525"/>
            <a:ext cx="8208912" cy="916211"/>
          </a:xfrm>
          <a:prstGeom prst="roundRect">
            <a:avLst/>
          </a:prstGeom>
          <a:solidFill>
            <a:srgbClr val="00B0F0"/>
          </a:solidFill>
          <a:ln>
            <a:solidFill>
              <a:srgbClr val="00B0F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8.5. Zasady zakładania stropu i zawiesi na wydobywany obiekt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95536" y="1600200"/>
            <a:ext cx="8291264" cy="4997152"/>
          </a:xfrm>
        </p:spPr>
        <p:txBody>
          <a:bodyPr>
            <a:normAutofit fontScale="25000" lnSpcReduction="20000"/>
          </a:bodyPr>
          <a:lstStyle/>
          <a:p>
            <a:pPr algn="just">
              <a:buNone/>
            </a:pPr>
            <a:r>
              <a:rPr lang="pl-PL" sz="9600" b="1" dirty="0">
                <a:latin typeface="Calibri" panose="020F0502020204030204" pitchFamily="34" charset="0"/>
                <a:ea typeface="Calibri" panose="020F0502020204030204" pitchFamily="34" charset="0"/>
                <a:cs typeface="Calibri" panose="020F0502020204030204" pitchFamily="34" charset="0"/>
              </a:rPr>
              <a:t>Wg rozporządzenia:</a:t>
            </a:r>
          </a:p>
          <a:p>
            <a:pPr algn="just">
              <a:buNone/>
            </a:pPr>
            <a:r>
              <a:rPr lang="pl-PL" sz="9600" dirty="0">
                <a:latin typeface="Calibri" panose="020F0502020204030204" pitchFamily="34" charset="0"/>
                <a:ea typeface="Calibri" panose="020F0502020204030204" pitchFamily="34" charset="0"/>
                <a:cs typeface="Calibri" panose="020F0502020204030204" pitchFamily="34" charset="0"/>
              </a:rPr>
              <a:t>§ 82. 1. Zawiesia budowlane powinny spełniać wymagania określone w przepisach dotyczących systemu oceny zgodności.</a:t>
            </a:r>
          </a:p>
          <a:p>
            <a:pPr algn="just">
              <a:buNone/>
            </a:pPr>
            <a:r>
              <a:rPr lang="pl-PL" sz="9600" dirty="0">
                <a:latin typeface="Calibri" panose="020F0502020204030204" pitchFamily="34" charset="0"/>
                <a:ea typeface="Calibri" panose="020F0502020204030204" pitchFamily="34" charset="0"/>
                <a:cs typeface="Calibri" panose="020F0502020204030204" pitchFamily="34" charset="0"/>
              </a:rPr>
              <a:t>2.Dopuszczalne obciążenie robocze zawiesi dwu- i wielocięgnowych powinno być uzależnione od wielkości kąta wierzchołkowego, mierzonego po przekątnej między cięgnami, i wynosić:</a:t>
            </a:r>
          </a:p>
          <a:p>
            <a:pPr indent="558800" algn="just">
              <a:buNone/>
            </a:pPr>
            <a:r>
              <a:rPr lang="pl-PL" sz="9600" dirty="0">
                <a:latin typeface="Calibri" panose="020F0502020204030204" pitchFamily="34" charset="0"/>
                <a:ea typeface="Calibri" panose="020F0502020204030204" pitchFamily="34" charset="0"/>
                <a:cs typeface="Calibri" panose="020F0502020204030204" pitchFamily="34" charset="0"/>
              </a:rPr>
              <a:t>1) przy kącie 0,783 rad (45°) – 90 %,</a:t>
            </a:r>
          </a:p>
          <a:p>
            <a:pPr indent="558800" algn="just">
              <a:buNone/>
            </a:pPr>
            <a:r>
              <a:rPr lang="pl-PL" sz="9600" dirty="0">
                <a:latin typeface="Calibri" panose="020F0502020204030204" pitchFamily="34" charset="0"/>
                <a:ea typeface="Calibri" panose="020F0502020204030204" pitchFamily="34" charset="0"/>
                <a:cs typeface="Calibri" panose="020F0502020204030204" pitchFamily="34" charset="0"/>
              </a:rPr>
              <a:t>2) przy kącie 1,566 rad (90°) – 70 %,</a:t>
            </a:r>
          </a:p>
          <a:p>
            <a:pPr indent="558800" algn="just">
              <a:buNone/>
            </a:pPr>
            <a:r>
              <a:rPr lang="pl-PL" sz="9600" dirty="0">
                <a:latin typeface="Calibri" panose="020F0502020204030204" pitchFamily="34" charset="0"/>
                <a:ea typeface="Calibri" panose="020F0502020204030204" pitchFamily="34" charset="0"/>
                <a:cs typeface="Calibri" panose="020F0502020204030204" pitchFamily="34" charset="0"/>
              </a:rPr>
              <a:t>3) przy kącie 2,092 rad (120°) – 50 %</a:t>
            </a:r>
          </a:p>
          <a:p>
            <a:pPr algn="just">
              <a:buNone/>
            </a:pPr>
            <a:r>
              <a:rPr lang="pl-PL" sz="9600" dirty="0">
                <a:latin typeface="Calibri" panose="020F0502020204030204" pitchFamily="34" charset="0"/>
                <a:ea typeface="Calibri" panose="020F0502020204030204" pitchFamily="34" charset="0"/>
                <a:cs typeface="Calibri" panose="020F0502020204030204" pitchFamily="34" charset="0"/>
              </a:rPr>
              <a:t>dopuszczalnego obciążenia zawiesia w układzie pionowym.</a:t>
            </a:r>
          </a:p>
          <a:p>
            <a:pPr algn="just">
              <a:buNone/>
            </a:pPr>
            <a:endParaRPr lang="pl-PL" sz="2400"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164</a:t>
            </a:fld>
            <a:endParaRPr lang="pl-PL" dirty="0"/>
          </a:p>
        </p:txBody>
      </p:sp>
      <p:sp>
        <p:nvSpPr>
          <p:cNvPr id="6" name="Prostokąt zaokrąglony 5"/>
          <p:cNvSpPr/>
          <p:nvPr/>
        </p:nvSpPr>
        <p:spPr>
          <a:xfrm>
            <a:off x="467544" y="136525"/>
            <a:ext cx="8208912" cy="916211"/>
          </a:xfrm>
          <a:prstGeom prst="roundRect">
            <a:avLst/>
          </a:prstGeom>
          <a:solidFill>
            <a:srgbClr val="00B0F0"/>
          </a:solidFill>
          <a:ln>
            <a:solidFill>
              <a:srgbClr val="00B0F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8.5. Zasady zakładania stropu i zawiesi na wydobywany obiekt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24475" y="1359197"/>
            <a:ext cx="8219256" cy="5362277"/>
          </a:xfrm>
        </p:spPr>
        <p:txBody>
          <a:bodyPr>
            <a:noAutofit/>
          </a:bodyPr>
          <a:lstStyle/>
          <a:p>
            <a:pPr algn="just">
              <a:buNone/>
            </a:pPr>
            <a:r>
              <a:rPr lang="pl-PL" sz="2400" b="1" dirty="0">
                <a:latin typeface="Calibri" panose="020F0502020204030204" pitchFamily="34" charset="0"/>
                <a:ea typeface="Calibri" panose="020F0502020204030204" pitchFamily="34" charset="0"/>
                <a:cs typeface="Calibri" panose="020F0502020204030204" pitchFamily="34" charset="0"/>
              </a:rPr>
              <a:t>Wg rozporządzenia cd.:</a:t>
            </a:r>
          </a:p>
          <a:p>
            <a:pPr algn="just">
              <a:buNone/>
            </a:pPr>
            <a:r>
              <a:rPr lang="pl-PL" sz="2400" dirty="0">
                <a:latin typeface="Calibri" panose="020F0502020204030204" pitchFamily="34" charset="0"/>
                <a:ea typeface="Calibri" panose="020F0502020204030204" pitchFamily="34" charset="0"/>
                <a:cs typeface="Calibri" panose="020F0502020204030204" pitchFamily="34" charset="0"/>
              </a:rPr>
              <a:t>3. Kąt rozwarcia cięgien zawiesia nie może być większy niż 2,092 rad (120°).</a:t>
            </a:r>
          </a:p>
          <a:p>
            <a:pPr algn="just">
              <a:buNone/>
            </a:pPr>
            <a:r>
              <a:rPr lang="pl-PL" sz="2400" dirty="0">
                <a:latin typeface="Calibri" panose="020F0502020204030204" pitchFamily="34" charset="0"/>
                <a:ea typeface="Calibri" panose="020F0502020204030204" pitchFamily="34" charset="0"/>
                <a:cs typeface="Calibri" panose="020F0502020204030204" pitchFamily="34" charset="0"/>
              </a:rPr>
              <a:t>4.	Przy użyciu zawiesia wielocięgnowego w celu określenia dopuszczalnego obciążenia roboczego należy przyjmować stan pracy dwóch cięgien.</a:t>
            </a:r>
          </a:p>
          <a:p>
            <a:pPr algn="just">
              <a:buNone/>
            </a:pPr>
            <a:r>
              <a:rPr lang="pl-PL" sz="2400" dirty="0">
                <a:latin typeface="Calibri" panose="020F0502020204030204" pitchFamily="34" charset="0"/>
                <a:ea typeface="Calibri" panose="020F0502020204030204" pitchFamily="34" charset="0"/>
                <a:cs typeface="Calibri" panose="020F0502020204030204" pitchFamily="34" charset="0"/>
              </a:rPr>
              <a:t>5. Przy użyciu dwóch zawiesi, o obwodzie zamkniętym, ich łączne obciążenie nie powinno być większe niż wielkość obciążenia roboczego przewidzianego dla jednego zawiesia.</a:t>
            </a:r>
          </a:p>
          <a:p>
            <a:pPr algn="just">
              <a:buNone/>
            </a:pPr>
            <a:r>
              <a:rPr lang="pl-PL" sz="2400" dirty="0">
                <a:latin typeface="Calibri" panose="020F0502020204030204" pitchFamily="34" charset="0"/>
                <a:ea typeface="Calibri" panose="020F0502020204030204" pitchFamily="34" charset="0"/>
                <a:cs typeface="Calibri" panose="020F0502020204030204" pitchFamily="34" charset="0"/>
              </a:rPr>
              <a:t>6.	Dopuszczalne obciążenie robocze dla zawiesi wykonanych </a:t>
            </a:r>
            <a:br>
              <a:rPr lang="pl-PL" sz="2400" dirty="0">
                <a:latin typeface="Calibri" panose="020F0502020204030204" pitchFamily="34" charset="0"/>
                <a:ea typeface="Calibri" panose="020F0502020204030204" pitchFamily="34" charset="0"/>
                <a:cs typeface="Calibri" panose="020F0502020204030204" pitchFamily="34" charset="0"/>
              </a:rPr>
            </a:br>
            <a:r>
              <a:rPr lang="pl-PL" sz="2400" dirty="0">
                <a:latin typeface="Calibri" panose="020F0502020204030204" pitchFamily="34" charset="0"/>
                <a:ea typeface="Calibri" panose="020F0502020204030204" pitchFamily="34" charset="0"/>
                <a:cs typeface="Calibri" panose="020F0502020204030204" pitchFamily="34" charset="0"/>
              </a:rPr>
              <a:t>z łańcuchów, użytkowanych w temperaturach poniżej 253 K (-20°C), należy obniżyć o 50 %.</a:t>
            </a:r>
          </a:p>
          <a:p>
            <a:pPr algn="just">
              <a:buNone/>
            </a:pPr>
            <a:endParaRPr lang="pl-PL" sz="2400" b="1" dirty="0">
              <a:latin typeface="Calibri" panose="020F0502020204030204" pitchFamily="34" charset="0"/>
              <a:ea typeface="Calibri" panose="020F0502020204030204" pitchFamily="34" charset="0"/>
              <a:cs typeface="Calibri" panose="020F0502020204030204" pitchFamily="34" charset="0"/>
            </a:endParaRPr>
          </a:p>
          <a:p>
            <a:pPr lvl="0">
              <a:buNone/>
            </a:pPr>
            <a:endParaRPr lang="pl-PL" sz="2400" b="1" dirty="0">
              <a:latin typeface="Calibri" panose="020F0502020204030204" pitchFamily="34" charset="0"/>
              <a:ea typeface="Calibri" panose="020F0502020204030204" pitchFamily="34" charset="0"/>
              <a:cs typeface="Calibri" panose="020F0502020204030204" pitchFamily="34" charset="0"/>
            </a:endParaRPr>
          </a:p>
          <a:p>
            <a:pPr lvl="0">
              <a:buNone/>
            </a:pPr>
            <a:endParaRPr lang="pl-PL" sz="2400" b="1" dirty="0">
              <a:latin typeface="Calibri" panose="020F0502020204030204" pitchFamily="34" charset="0"/>
              <a:ea typeface="Calibri" panose="020F0502020204030204" pitchFamily="34" charset="0"/>
              <a:cs typeface="Calibri" panose="020F0502020204030204" pitchFamily="34" charset="0"/>
            </a:endParaRPr>
          </a:p>
          <a:p>
            <a:pPr lvl="0">
              <a:buNone/>
            </a:pPr>
            <a:endParaRPr lang="pl-PL" sz="2400" b="1" dirty="0">
              <a:latin typeface="Calibri" panose="020F0502020204030204" pitchFamily="34" charset="0"/>
              <a:ea typeface="Calibri" panose="020F0502020204030204" pitchFamily="34" charset="0"/>
              <a:cs typeface="Calibri" panose="020F0502020204030204" pitchFamily="34" charset="0"/>
            </a:endParaRPr>
          </a:p>
          <a:p>
            <a:pPr lvl="0">
              <a:buNone/>
            </a:pPr>
            <a:endParaRPr lang="pl-PL" sz="2400" b="1" dirty="0">
              <a:latin typeface="Calibri" panose="020F0502020204030204" pitchFamily="34" charset="0"/>
              <a:ea typeface="Calibri" panose="020F0502020204030204" pitchFamily="34" charset="0"/>
              <a:cs typeface="Calibri" panose="020F0502020204030204" pitchFamily="34" charset="0"/>
            </a:endParaRPr>
          </a:p>
          <a:p>
            <a:pPr lvl="0">
              <a:buNone/>
            </a:pPr>
            <a:endParaRPr lang="pl-PL" sz="2400" b="1" dirty="0">
              <a:latin typeface="Calibri" panose="020F0502020204030204" pitchFamily="34" charset="0"/>
              <a:ea typeface="Calibri" panose="020F0502020204030204" pitchFamily="34" charset="0"/>
              <a:cs typeface="Calibri" panose="020F0502020204030204" pitchFamily="34" charset="0"/>
            </a:endParaRPr>
          </a:p>
          <a:p>
            <a:pPr lvl="0">
              <a:buNone/>
            </a:pPr>
            <a:endParaRPr lang="pl-PL" sz="2400" b="1" dirty="0">
              <a:latin typeface="Calibri" panose="020F0502020204030204" pitchFamily="34" charset="0"/>
              <a:ea typeface="Calibri" panose="020F0502020204030204" pitchFamily="34" charset="0"/>
              <a:cs typeface="Calibri" panose="020F0502020204030204" pitchFamily="34" charset="0"/>
            </a:endParaRPr>
          </a:p>
          <a:p>
            <a:pPr lvl="0" algn="just">
              <a:buNone/>
            </a:pPr>
            <a:r>
              <a:rPr lang="pl-PL" sz="2400" b="1" dirty="0">
                <a:latin typeface="Calibri" panose="020F0502020204030204" pitchFamily="34" charset="0"/>
                <a:ea typeface="Calibri" panose="020F0502020204030204" pitchFamily="34" charset="0"/>
                <a:cs typeface="Calibri" panose="020F0502020204030204" pitchFamily="34" charset="0"/>
              </a:rPr>
              <a:t>   </a:t>
            </a:r>
          </a:p>
          <a:p>
            <a:pPr lvl="0" algn="just">
              <a:buNone/>
            </a:pPr>
            <a:endParaRPr lang="pl-PL" sz="2400" b="1" dirty="0">
              <a:latin typeface="Calibri" panose="020F0502020204030204" pitchFamily="34" charset="0"/>
              <a:ea typeface="Calibri" panose="020F0502020204030204" pitchFamily="34" charset="0"/>
              <a:cs typeface="Calibri" panose="020F0502020204030204" pitchFamily="34" charset="0"/>
            </a:endParaRPr>
          </a:p>
          <a:p>
            <a:pPr lvl="0" algn="just">
              <a:buNone/>
            </a:pPr>
            <a:r>
              <a:rPr lang="pl-PL" sz="2400" b="1" dirty="0">
                <a:latin typeface="Calibri" panose="020F0502020204030204" pitchFamily="34" charset="0"/>
                <a:ea typeface="Calibri" panose="020F0502020204030204" pitchFamily="34" charset="0"/>
                <a:cs typeface="Calibri" panose="020F0502020204030204" pitchFamily="34" charset="0"/>
              </a:rPr>
              <a:t>     </a:t>
            </a:r>
            <a:endParaRPr lang="pl-PL" sz="2400" dirty="0">
              <a:latin typeface="Calibri" panose="020F0502020204030204" pitchFamily="34" charset="0"/>
              <a:ea typeface="Calibri" panose="020F0502020204030204" pitchFamily="34" charset="0"/>
              <a:cs typeface="Calibri" panose="020F0502020204030204" pitchFamily="34" charset="0"/>
            </a:endParaRPr>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165</a:t>
            </a:fld>
            <a:endParaRPr lang="pl-PL" dirty="0"/>
          </a:p>
        </p:txBody>
      </p:sp>
      <p:sp>
        <p:nvSpPr>
          <p:cNvPr id="6" name="Prostokąt zaokrąglony 5"/>
          <p:cNvSpPr/>
          <p:nvPr/>
        </p:nvSpPr>
        <p:spPr>
          <a:xfrm>
            <a:off x="467544" y="136525"/>
            <a:ext cx="8208912" cy="916211"/>
          </a:xfrm>
          <a:prstGeom prst="roundRect">
            <a:avLst/>
          </a:prstGeom>
          <a:solidFill>
            <a:srgbClr val="00B0F0"/>
          </a:solidFill>
          <a:ln>
            <a:solidFill>
              <a:srgbClr val="00B0F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8.5. Zasady zakładania stropu i zawiesi na wydobywany obiekt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409FBF6-FC5F-3C47-1C55-96E11E81E159}"/>
              </a:ext>
            </a:extLst>
          </p:cNvPr>
          <p:cNvSpPr>
            <a:spLocks noGrp="1"/>
          </p:cNvSpPr>
          <p:nvPr>
            <p:ph type="title"/>
          </p:nvPr>
        </p:nvSpPr>
        <p:spPr/>
        <p:txBody>
          <a:bodyPr>
            <a:normAutofit/>
          </a:bodyPr>
          <a:lstStyle/>
          <a:p>
            <a:pPr marL="0" marR="0" lvl="0" indent="0" defTabSz="914400" rtl="0" eaLnBrk="1" fontAlgn="auto" latinLnBrk="0" hangingPunct="1">
              <a:lnSpc>
                <a:spcPct val="100000"/>
              </a:lnSpc>
              <a:spcBef>
                <a:spcPct val="0"/>
              </a:spcBef>
              <a:spcAft>
                <a:spcPts val="0"/>
              </a:spcAft>
              <a:tabLst/>
              <a:defRPr/>
            </a:pPr>
            <a:r>
              <a:rPr kumimoji="0" lang="pl-PL"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8.5. Zasady zakładania stropu i zawiesi na wydobywany obiekt c.d.</a:t>
            </a:r>
            <a:endParaRPr lang="pl-PL" dirty="0"/>
          </a:p>
        </p:txBody>
      </p:sp>
      <p:sp>
        <p:nvSpPr>
          <p:cNvPr id="3" name="Symbol zastępczy zawartości 2">
            <a:extLst>
              <a:ext uri="{FF2B5EF4-FFF2-40B4-BE49-F238E27FC236}">
                <a16:creationId xmlns:a16="http://schemas.microsoft.com/office/drawing/2014/main" id="{5E45C83D-91DC-4E0A-3945-14F074265C36}"/>
              </a:ext>
            </a:extLst>
          </p:cNvPr>
          <p:cNvSpPr>
            <a:spLocks noGrp="1"/>
          </p:cNvSpPr>
          <p:nvPr>
            <p:ph idx="1"/>
          </p:nvPr>
        </p:nvSpPr>
        <p:spPr/>
        <p:txBody>
          <a:bodyPr/>
          <a:lstStyle/>
          <a:p>
            <a:pPr marL="357188" marR="0" lvl="0" indent="-357188"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7. Na zawiesiu należy umieścić napis określający jego dopuszczalne obciążenie robocze oraz termin ostatniego i następnego badania.</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8. 	Wykonywanie węzłów na linach i łańcuchach i łączenie lin stalowych na długości jest zabronione.</a:t>
            </a:r>
          </a:p>
        </p:txBody>
      </p:sp>
      <p:sp>
        <p:nvSpPr>
          <p:cNvPr id="4" name="Symbol zastępczy numeru slajdu 3">
            <a:extLst>
              <a:ext uri="{FF2B5EF4-FFF2-40B4-BE49-F238E27FC236}">
                <a16:creationId xmlns:a16="http://schemas.microsoft.com/office/drawing/2014/main" id="{79FD6F77-1506-BBC2-723F-56F17586F390}"/>
              </a:ext>
            </a:extLst>
          </p:cNvPr>
          <p:cNvSpPr>
            <a:spLocks noGrp="1"/>
          </p:cNvSpPr>
          <p:nvPr>
            <p:ph type="sldNum" sz="quarter" idx="12"/>
          </p:nvPr>
        </p:nvSpPr>
        <p:spPr/>
        <p:txBody>
          <a:bodyPr/>
          <a:lstStyle/>
          <a:p>
            <a:fld id="{589B7C76-EFF2-4CD8-A475-4750F11B4BC6}" type="slidenum">
              <a:rPr lang="pl-PL" smtClean="0"/>
              <a:pPr/>
              <a:t>166</a:t>
            </a:fld>
            <a:endParaRPr lang="pl-PL" dirty="0"/>
          </a:p>
        </p:txBody>
      </p:sp>
    </p:spTree>
    <p:extLst>
      <p:ext uri="{BB962C8B-B14F-4D97-AF65-F5344CB8AC3E}">
        <p14:creationId xmlns:p14="http://schemas.microsoft.com/office/powerpoint/2010/main" val="300290667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1600200"/>
            <a:ext cx="8219256" cy="4997152"/>
          </a:xfrm>
        </p:spPr>
        <p:txBody>
          <a:bodyPr>
            <a:normAutofit fontScale="25000" lnSpcReduction="20000"/>
          </a:bodyPr>
          <a:lstStyle/>
          <a:p>
            <a:pPr lvl="0">
              <a:buNone/>
            </a:pPr>
            <a:r>
              <a:rPr lang="pl-PL" sz="9600" b="1" u="sng" dirty="0">
                <a:latin typeface="Calibri" panose="020F0502020204030204" pitchFamily="34" charset="0"/>
                <a:ea typeface="Calibri" panose="020F0502020204030204" pitchFamily="34" charset="0"/>
                <a:cs typeface="Calibri" panose="020F0502020204030204" pitchFamily="34" charset="0"/>
              </a:rPr>
              <a:t>Wg norm:</a:t>
            </a:r>
          </a:p>
          <a:p>
            <a:pPr lvl="0">
              <a:buNone/>
            </a:pPr>
            <a:endParaRPr lang="pl-PL" sz="9600" b="1" dirty="0">
              <a:latin typeface="Calibri" panose="020F0502020204030204" pitchFamily="34" charset="0"/>
              <a:ea typeface="Calibri" panose="020F0502020204030204" pitchFamily="34" charset="0"/>
              <a:cs typeface="Calibri" panose="020F0502020204030204" pitchFamily="34" charset="0"/>
            </a:endParaRPr>
          </a:p>
          <a:p>
            <a:pPr>
              <a:buNone/>
            </a:pPr>
            <a:r>
              <a:rPr lang="pl-PL" sz="9600" dirty="0">
                <a:latin typeface="Calibri" panose="020F0502020204030204" pitchFamily="34" charset="0"/>
                <a:ea typeface="Calibri" panose="020F0502020204030204" pitchFamily="34" charset="0"/>
                <a:cs typeface="Calibri" panose="020F0502020204030204" pitchFamily="34" charset="0"/>
              </a:rPr>
              <a:t>     	Odchylenie cięgna od pionu przy którym można pracować, obowiązuje w przedziale:</a:t>
            </a:r>
          </a:p>
          <a:p>
            <a:pPr lvl="0">
              <a:buFont typeface="Wingdings" panose="05000000000000000000" pitchFamily="2" charset="2"/>
              <a:buChar char="Ø"/>
            </a:pPr>
            <a:r>
              <a:rPr lang="pl-PL" sz="9600" dirty="0">
                <a:latin typeface="Calibri" panose="020F0502020204030204" pitchFamily="34" charset="0"/>
                <a:ea typeface="Calibri" panose="020F0502020204030204" pitchFamily="34" charset="0"/>
                <a:cs typeface="Calibri" panose="020F0502020204030204" pitchFamily="34" charset="0"/>
              </a:rPr>
              <a:t>kąt </a:t>
            </a:r>
            <a:r>
              <a:rPr lang="pl-PL" sz="9600" b="1" i="1" dirty="0">
                <a:latin typeface="Calibri" panose="020F0502020204030204" pitchFamily="34" charset="0"/>
                <a:ea typeface="Calibri" panose="020F0502020204030204" pitchFamily="34" charset="0"/>
                <a:cs typeface="Calibri" panose="020F0502020204030204" pitchFamily="34" charset="0"/>
              </a:rPr>
              <a:t>β</a:t>
            </a:r>
            <a:r>
              <a:rPr lang="pl-PL" sz="9600" dirty="0">
                <a:latin typeface="Calibri" panose="020F0502020204030204" pitchFamily="34" charset="0"/>
                <a:ea typeface="Calibri" panose="020F0502020204030204" pitchFamily="34" charset="0"/>
                <a:cs typeface="Calibri" panose="020F0502020204030204" pitchFamily="34" charset="0"/>
              </a:rPr>
              <a:t> = 45</a:t>
            </a:r>
            <a:r>
              <a:rPr lang="pl-PL" sz="9600" baseline="30000" dirty="0">
                <a:latin typeface="Calibri" panose="020F0502020204030204" pitchFamily="34" charset="0"/>
                <a:ea typeface="Calibri" panose="020F0502020204030204" pitchFamily="34" charset="0"/>
                <a:cs typeface="Calibri" panose="020F0502020204030204" pitchFamily="34" charset="0"/>
              </a:rPr>
              <a:t>o</a:t>
            </a:r>
            <a:r>
              <a:rPr lang="pl-PL" sz="9600" dirty="0">
                <a:latin typeface="Calibri" panose="020F0502020204030204" pitchFamily="34" charset="0"/>
                <a:ea typeface="Calibri" panose="020F0502020204030204" pitchFamily="34" charset="0"/>
                <a:cs typeface="Calibri" panose="020F0502020204030204" pitchFamily="34" charset="0"/>
              </a:rPr>
              <a:t>, tj. od 0 do 45</a:t>
            </a:r>
            <a:r>
              <a:rPr lang="pl-PL" sz="9600" baseline="30000" dirty="0">
                <a:latin typeface="Calibri" panose="020F0502020204030204" pitchFamily="34" charset="0"/>
                <a:ea typeface="Calibri" panose="020F0502020204030204" pitchFamily="34" charset="0"/>
                <a:cs typeface="Calibri" panose="020F0502020204030204" pitchFamily="34" charset="0"/>
              </a:rPr>
              <a:t>o</a:t>
            </a:r>
            <a:r>
              <a:rPr lang="pl-PL" sz="9600" dirty="0">
                <a:latin typeface="Calibri" panose="020F0502020204030204" pitchFamily="34" charset="0"/>
                <a:ea typeface="Calibri" panose="020F0502020204030204" pitchFamily="34" charset="0"/>
                <a:cs typeface="Calibri" panose="020F0502020204030204" pitchFamily="34" charset="0"/>
              </a:rPr>
              <a:t>, a obciążenie każdego cięgna wynosi 0,7 masy ładunku </a:t>
            </a:r>
          </a:p>
          <a:p>
            <a:pPr lvl="0">
              <a:buNone/>
            </a:pPr>
            <a:endParaRPr lang="pl-PL" sz="9600" dirty="0">
              <a:latin typeface="Calibri" panose="020F0502020204030204" pitchFamily="34" charset="0"/>
              <a:ea typeface="Calibri" panose="020F0502020204030204" pitchFamily="34" charset="0"/>
              <a:cs typeface="Calibri" panose="020F0502020204030204" pitchFamily="34" charset="0"/>
            </a:endParaRPr>
          </a:p>
          <a:p>
            <a:pPr lvl="0">
              <a:buFont typeface="Wingdings" panose="05000000000000000000" pitchFamily="2" charset="2"/>
              <a:buChar char="Ø"/>
            </a:pPr>
            <a:r>
              <a:rPr lang="pl-PL" sz="9600" dirty="0">
                <a:latin typeface="Calibri" panose="020F0502020204030204" pitchFamily="34" charset="0"/>
                <a:ea typeface="Calibri" panose="020F0502020204030204" pitchFamily="34" charset="0"/>
                <a:cs typeface="Calibri" panose="020F0502020204030204" pitchFamily="34" charset="0"/>
              </a:rPr>
              <a:t>kąt </a:t>
            </a:r>
            <a:r>
              <a:rPr lang="pl-PL" sz="9600" b="1" i="1" dirty="0">
                <a:latin typeface="Calibri" panose="020F0502020204030204" pitchFamily="34" charset="0"/>
                <a:ea typeface="Calibri" panose="020F0502020204030204" pitchFamily="34" charset="0"/>
                <a:cs typeface="Calibri" panose="020F0502020204030204" pitchFamily="34" charset="0"/>
              </a:rPr>
              <a:t>β</a:t>
            </a:r>
            <a:r>
              <a:rPr lang="pl-PL" sz="9600" dirty="0">
                <a:latin typeface="Calibri" panose="020F0502020204030204" pitchFamily="34" charset="0"/>
                <a:ea typeface="Calibri" panose="020F0502020204030204" pitchFamily="34" charset="0"/>
                <a:cs typeface="Calibri" panose="020F0502020204030204" pitchFamily="34" charset="0"/>
              </a:rPr>
              <a:t> = 60</a:t>
            </a:r>
            <a:r>
              <a:rPr lang="pl-PL" sz="9600" baseline="30000" dirty="0">
                <a:latin typeface="Calibri" panose="020F0502020204030204" pitchFamily="34" charset="0"/>
                <a:ea typeface="Calibri" panose="020F0502020204030204" pitchFamily="34" charset="0"/>
                <a:cs typeface="Calibri" panose="020F0502020204030204" pitchFamily="34" charset="0"/>
              </a:rPr>
              <a:t>o</a:t>
            </a:r>
            <a:r>
              <a:rPr lang="pl-PL" sz="9600" dirty="0">
                <a:latin typeface="Calibri" panose="020F0502020204030204" pitchFamily="34" charset="0"/>
                <a:ea typeface="Calibri" panose="020F0502020204030204" pitchFamily="34" charset="0"/>
                <a:cs typeface="Calibri" panose="020F0502020204030204" pitchFamily="34" charset="0"/>
              </a:rPr>
              <a:t>, tj. od  45</a:t>
            </a:r>
            <a:r>
              <a:rPr lang="pl-PL" sz="9600" baseline="30000" dirty="0">
                <a:latin typeface="Calibri" panose="020F0502020204030204" pitchFamily="34" charset="0"/>
                <a:ea typeface="Calibri" panose="020F0502020204030204" pitchFamily="34" charset="0"/>
                <a:cs typeface="Calibri" panose="020F0502020204030204" pitchFamily="34" charset="0"/>
              </a:rPr>
              <a:t>o</a:t>
            </a:r>
            <a:r>
              <a:rPr lang="pl-PL" sz="9600" dirty="0">
                <a:latin typeface="Calibri" panose="020F0502020204030204" pitchFamily="34" charset="0"/>
                <a:ea typeface="Calibri" panose="020F0502020204030204" pitchFamily="34" charset="0"/>
                <a:cs typeface="Calibri" panose="020F0502020204030204" pitchFamily="34" charset="0"/>
              </a:rPr>
              <a:t> do 60</a:t>
            </a:r>
            <a:r>
              <a:rPr lang="pl-PL" sz="9600" baseline="30000" dirty="0">
                <a:latin typeface="Calibri" panose="020F0502020204030204" pitchFamily="34" charset="0"/>
                <a:ea typeface="Calibri" panose="020F0502020204030204" pitchFamily="34" charset="0"/>
                <a:cs typeface="Calibri" panose="020F0502020204030204" pitchFamily="34" charset="0"/>
              </a:rPr>
              <a:t>o</a:t>
            </a:r>
            <a:r>
              <a:rPr lang="pl-PL" sz="9600" dirty="0">
                <a:latin typeface="Calibri" panose="020F0502020204030204" pitchFamily="34" charset="0"/>
                <a:ea typeface="Calibri" panose="020F0502020204030204" pitchFamily="34" charset="0"/>
                <a:cs typeface="Calibri" panose="020F0502020204030204" pitchFamily="34" charset="0"/>
              </a:rPr>
              <a:t>, a obciążenie każdego cięgna wynosi 1,0 masy ładunku </a:t>
            </a:r>
          </a:p>
          <a:p>
            <a:pPr lvl="0">
              <a:buNone/>
            </a:pPr>
            <a:endParaRPr lang="pl-PL" sz="9600" dirty="0">
              <a:latin typeface="Calibri" panose="020F0502020204030204" pitchFamily="34" charset="0"/>
              <a:ea typeface="Calibri" panose="020F0502020204030204" pitchFamily="34" charset="0"/>
              <a:cs typeface="Calibri" panose="020F0502020204030204" pitchFamily="34" charset="0"/>
            </a:endParaRPr>
          </a:p>
          <a:p>
            <a:pPr lvl="0">
              <a:buFont typeface="Wingdings" panose="05000000000000000000" pitchFamily="2" charset="2"/>
              <a:buChar char="Ø"/>
            </a:pPr>
            <a:r>
              <a:rPr lang="pl-PL" sz="9600" dirty="0">
                <a:latin typeface="Calibri" panose="020F0502020204030204" pitchFamily="34" charset="0"/>
                <a:ea typeface="Calibri" panose="020F0502020204030204" pitchFamily="34" charset="0"/>
                <a:cs typeface="Calibri" panose="020F0502020204030204" pitchFamily="34" charset="0"/>
              </a:rPr>
              <a:t>powyżej kąta </a:t>
            </a:r>
            <a:r>
              <a:rPr lang="pl-PL" sz="9600" i="1" dirty="0">
                <a:latin typeface="Calibri" panose="020F0502020204030204" pitchFamily="34" charset="0"/>
                <a:ea typeface="Calibri" panose="020F0502020204030204" pitchFamily="34" charset="0"/>
                <a:cs typeface="Calibri" panose="020F0502020204030204" pitchFamily="34" charset="0"/>
              </a:rPr>
              <a:t>β</a:t>
            </a:r>
            <a:r>
              <a:rPr lang="pl-PL" sz="9600" dirty="0">
                <a:latin typeface="Calibri" panose="020F0502020204030204" pitchFamily="34" charset="0"/>
                <a:ea typeface="Calibri" panose="020F0502020204030204" pitchFamily="34" charset="0"/>
                <a:cs typeface="Calibri" panose="020F0502020204030204" pitchFamily="34" charset="0"/>
              </a:rPr>
              <a:t> = 60</a:t>
            </a:r>
            <a:r>
              <a:rPr lang="pl-PL" sz="9600" baseline="30000" dirty="0">
                <a:latin typeface="Calibri" panose="020F0502020204030204" pitchFamily="34" charset="0"/>
                <a:ea typeface="Calibri" panose="020F0502020204030204" pitchFamily="34" charset="0"/>
                <a:cs typeface="Calibri" panose="020F0502020204030204" pitchFamily="34" charset="0"/>
              </a:rPr>
              <a:t>o</a:t>
            </a:r>
            <a:r>
              <a:rPr lang="pl-PL" sz="9600" dirty="0">
                <a:latin typeface="Calibri" panose="020F0502020204030204" pitchFamily="34" charset="0"/>
                <a:ea typeface="Calibri" panose="020F0502020204030204" pitchFamily="34" charset="0"/>
                <a:cs typeface="Calibri" panose="020F0502020204030204" pitchFamily="34" charset="0"/>
              </a:rPr>
              <a:t> nie wolno używać zawiesi!!  </a:t>
            </a:r>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167</a:t>
            </a:fld>
            <a:endParaRPr lang="pl-PL" dirty="0"/>
          </a:p>
        </p:txBody>
      </p:sp>
      <p:sp>
        <p:nvSpPr>
          <p:cNvPr id="6" name="Prostokąt zaokrąglony 5"/>
          <p:cNvSpPr/>
          <p:nvPr/>
        </p:nvSpPr>
        <p:spPr>
          <a:xfrm>
            <a:off x="467544" y="260648"/>
            <a:ext cx="8208912" cy="792088"/>
          </a:xfrm>
          <a:prstGeom prst="roundRect">
            <a:avLst/>
          </a:prstGeom>
          <a:solidFill>
            <a:srgbClr val="00B0F0"/>
          </a:solidFill>
          <a:ln>
            <a:solidFill>
              <a:srgbClr val="00B0F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8.5. Zasady zakładania stropu i zawiesi na wydobywany obiekt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362473"/>
            <a:ext cx="8219256" cy="4997152"/>
          </a:xfrm>
        </p:spPr>
        <p:txBody>
          <a:bodyPr>
            <a:normAutofit fontScale="47500" lnSpcReduction="20000"/>
          </a:bodyPr>
          <a:lstStyle/>
          <a:p>
            <a:pPr algn="just">
              <a:buNone/>
            </a:pPr>
            <a:r>
              <a:rPr lang="pl-PL" sz="5100" b="1" u="sng" dirty="0">
                <a:latin typeface="Calibri" panose="020F0502020204030204" pitchFamily="34" charset="0"/>
                <a:ea typeface="Calibri" panose="020F0502020204030204" pitchFamily="34" charset="0"/>
                <a:cs typeface="Calibri" panose="020F0502020204030204" pitchFamily="34" charset="0"/>
              </a:rPr>
              <a:t>Wg norm:</a:t>
            </a:r>
          </a:p>
          <a:p>
            <a:pPr marL="0" indent="0" algn="just">
              <a:buNone/>
            </a:pPr>
            <a:r>
              <a:rPr lang="pl-PL" sz="5100" dirty="0">
                <a:latin typeface="Calibri" panose="020F0502020204030204" pitchFamily="34" charset="0"/>
                <a:ea typeface="Calibri" panose="020F0502020204030204" pitchFamily="34" charset="0"/>
                <a:cs typeface="Calibri" panose="020F0502020204030204" pitchFamily="34" charset="0"/>
              </a:rPr>
              <a:t>Podczas pracy z wykorzystaniem zawiesi wielocięgnowych, mogą wystąpić sytuacje w których do podniesienia ładunku nie będą wykorzystane wszystkie cięgna w zawiesiu. W takiej sytuacji należy zmniejszyć DOR używanego zawiesia wg współczynnika podanego w tabeli</a:t>
            </a:r>
            <a:endParaRPr lang="pl-PL" sz="5100" b="1" dirty="0">
              <a:latin typeface="Calibri" panose="020F0502020204030204" pitchFamily="34" charset="0"/>
              <a:ea typeface="Calibri" panose="020F0502020204030204" pitchFamily="34" charset="0"/>
              <a:cs typeface="Calibri" panose="020F0502020204030204" pitchFamily="34" charset="0"/>
            </a:endParaRPr>
          </a:p>
          <a:p>
            <a:pPr algn="just">
              <a:buNone/>
            </a:pPr>
            <a:endParaRPr lang="pl-PL" b="1" dirty="0"/>
          </a:p>
          <a:p>
            <a:pPr algn="just">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graphicFrame>
        <p:nvGraphicFramePr>
          <p:cNvPr id="4" name="Tabela 3"/>
          <p:cNvGraphicFramePr>
            <a:graphicFrameLocks noGrp="1"/>
          </p:cNvGraphicFramePr>
          <p:nvPr>
            <p:extLst>
              <p:ext uri="{D42A27DB-BD31-4B8C-83A1-F6EECF244321}">
                <p14:modId xmlns:p14="http://schemas.microsoft.com/office/powerpoint/2010/main" val="3430041828"/>
              </p:ext>
            </p:extLst>
          </p:nvPr>
        </p:nvGraphicFramePr>
        <p:xfrm>
          <a:off x="1043608" y="3667370"/>
          <a:ext cx="7200801" cy="2862956"/>
        </p:xfrm>
        <a:graphic>
          <a:graphicData uri="http://schemas.openxmlformats.org/drawingml/2006/table">
            <a:tbl>
              <a:tblPr firstRow="1" bandRow="1">
                <a:tableStyleId>{5C22544A-7EE6-4342-B048-85BDC9FD1C3A}</a:tableStyleId>
              </a:tblPr>
              <a:tblGrid>
                <a:gridCol w="2400267">
                  <a:extLst>
                    <a:ext uri="{9D8B030D-6E8A-4147-A177-3AD203B41FA5}">
                      <a16:colId xmlns:a16="http://schemas.microsoft.com/office/drawing/2014/main" val="20000"/>
                    </a:ext>
                  </a:extLst>
                </a:gridCol>
                <a:gridCol w="2400267">
                  <a:extLst>
                    <a:ext uri="{9D8B030D-6E8A-4147-A177-3AD203B41FA5}">
                      <a16:colId xmlns:a16="http://schemas.microsoft.com/office/drawing/2014/main" val="20001"/>
                    </a:ext>
                  </a:extLst>
                </a:gridCol>
                <a:gridCol w="2400267">
                  <a:extLst>
                    <a:ext uri="{9D8B030D-6E8A-4147-A177-3AD203B41FA5}">
                      <a16:colId xmlns:a16="http://schemas.microsoft.com/office/drawing/2014/main" val="20002"/>
                    </a:ext>
                  </a:extLst>
                </a:gridCol>
              </a:tblGrid>
              <a:tr h="532859">
                <a:tc gridSpan="3">
                  <a:txBody>
                    <a:bodyPr/>
                    <a:lstStyle/>
                    <a:p>
                      <a:pPr algn="ctr"/>
                      <a:r>
                        <a:rPr lang="pl-PL" sz="1600" b="1" dirty="0">
                          <a:latin typeface="Calibri"/>
                          <a:cs typeface="Times New Roman"/>
                        </a:rPr>
                        <a:t>Współczynnik zmniejszający dopuszczalne obciążenie robocze (DOR) </a:t>
                      </a:r>
                      <a:endParaRPr lang="pl-PL" sz="1600" dirty="0">
                        <a:latin typeface="Calibri"/>
                      </a:endParaRPr>
                    </a:p>
                  </a:txBody>
                  <a:tcPr marL="68580" marR="68580" marT="0" marB="0"/>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10000"/>
                  </a:ext>
                </a:extLst>
              </a:tr>
              <a:tr h="532859">
                <a:tc>
                  <a:txBody>
                    <a:bodyPr/>
                    <a:lstStyle/>
                    <a:p>
                      <a:pPr algn="ctr"/>
                      <a:r>
                        <a:rPr lang="pl-PL" sz="1600" b="1" dirty="0">
                          <a:latin typeface="Calibri"/>
                          <a:cs typeface="Times New Roman"/>
                        </a:rPr>
                        <a:t>Typ zawiesia</a:t>
                      </a:r>
                      <a:endParaRPr lang="pl-PL" sz="1600" dirty="0">
                        <a:latin typeface="Calibri"/>
                      </a:endParaRPr>
                    </a:p>
                  </a:txBody>
                  <a:tcPr marL="68580" marR="68580" marT="0" marB="0"/>
                </a:tc>
                <a:tc>
                  <a:txBody>
                    <a:bodyPr/>
                    <a:lstStyle/>
                    <a:p>
                      <a:pPr algn="ctr"/>
                      <a:r>
                        <a:rPr lang="pl-PL" sz="1600" b="1" dirty="0">
                          <a:latin typeface="Calibri"/>
                          <a:cs typeface="Times New Roman"/>
                        </a:rPr>
                        <a:t>Liczba używanych cięgien</a:t>
                      </a:r>
                      <a:endParaRPr lang="pl-PL" sz="1600" dirty="0">
                        <a:latin typeface="Calibri"/>
                      </a:endParaRPr>
                    </a:p>
                  </a:txBody>
                  <a:tcPr marL="68580" marR="68580" marT="0" marB="0"/>
                </a:tc>
                <a:tc>
                  <a:txBody>
                    <a:bodyPr/>
                    <a:lstStyle/>
                    <a:p>
                      <a:pPr algn="ctr"/>
                      <a:r>
                        <a:rPr lang="pl-PL" sz="1600" b="1" dirty="0">
                          <a:latin typeface="Calibri"/>
                          <a:cs typeface="Times New Roman"/>
                        </a:rPr>
                        <a:t>Współczynnik zmniejszający DOR zawiesia linowego</a:t>
                      </a:r>
                      <a:endParaRPr lang="pl-PL" sz="1600" dirty="0">
                        <a:latin typeface="Calibri"/>
                      </a:endParaRPr>
                    </a:p>
                  </a:txBody>
                  <a:tcPr marL="68580" marR="68580" marT="0" marB="0"/>
                </a:tc>
                <a:extLst>
                  <a:ext uri="{0D108BD9-81ED-4DB2-BD59-A6C34878D82A}">
                    <a16:rowId xmlns:a16="http://schemas.microsoft.com/office/drawing/2014/main" val="10001"/>
                  </a:ext>
                </a:extLst>
              </a:tr>
              <a:tr h="532859">
                <a:tc>
                  <a:txBody>
                    <a:bodyPr/>
                    <a:lstStyle/>
                    <a:p>
                      <a:pPr algn="ctr">
                        <a:lnSpc>
                          <a:spcPct val="150000"/>
                        </a:lnSpc>
                        <a:spcAft>
                          <a:spcPts val="0"/>
                        </a:spcAft>
                      </a:pPr>
                      <a:r>
                        <a:rPr lang="pl-PL" sz="1600" dirty="0">
                          <a:latin typeface="Times New Roman"/>
                          <a:ea typeface="Calibri"/>
                          <a:cs typeface="Times New Roman"/>
                        </a:rPr>
                        <a:t>Dwucięgnowe</a:t>
                      </a:r>
                    </a:p>
                  </a:txBody>
                  <a:tcPr marL="68580" marR="68580" marT="0" marB="0"/>
                </a:tc>
                <a:tc>
                  <a:txBody>
                    <a:bodyPr/>
                    <a:lstStyle/>
                    <a:p>
                      <a:pPr algn="ctr">
                        <a:lnSpc>
                          <a:spcPct val="150000"/>
                        </a:lnSpc>
                        <a:spcAft>
                          <a:spcPts val="0"/>
                        </a:spcAft>
                      </a:pPr>
                      <a:r>
                        <a:rPr lang="pl-PL" sz="1600" dirty="0">
                          <a:latin typeface="Times New Roman"/>
                          <a:ea typeface="Calibri"/>
                          <a:cs typeface="Times New Roman"/>
                        </a:rPr>
                        <a:t>1</a:t>
                      </a:r>
                    </a:p>
                  </a:txBody>
                  <a:tcPr marL="68580" marR="68580" marT="0" marB="0"/>
                </a:tc>
                <a:tc>
                  <a:txBody>
                    <a:bodyPr/>
                    <a:lstStyle/>
                    <a:p>
                      <a:pPr algn="ctr">
                        <a:lnSpc>
                          <a:spcPct val="150000"/>
                        </a:lnSpc>
                        <a:spcAft>
                          <a:spcPts val="0"/>
                        </a:spcAft>
                      </a:pPr>
                      <a:r>
                        <a:rPr lang="pl-PL" sz="1600" baseline="30000" dirty="0">
                          <a:latin typeface="Times New Roman"/>
                          <a:ea typeface="Calibri"/>
                          <a:cs typeface="Times New Roman"/>
                        </a:rPr>
                        <a:t>1</a:t>
                      </a:r>
                      <a:r>
                        <a:rPr lang="pl-PL" sz="1600" dirty="0">
                          <a:latin typeface="Times New Roman"/>
                          <a:ea typeface="Calibri"/>
                          <a:cs typeface="Times New Roman"/>
                        </a:rPr>
                        <a:t>/</a:t>
                      </a:r>
                      <a:r>
                        <a:rPr lang="pl-PL" sz="1600" baseline="-25000" dirty="0">
                          <a:latin typeface="Times New Roman"/>
                          <a:ea typeface="Calibri"/>
                          <a:cs typeface="Times New Roman"/>
                        </a:rPr>
                        <a:t>2</a:t>
                      </a:r>
                      <a:endParaRPr lang="pl-PL" sz="1600" dirty="0">
                        <a:latin typeface="Times New Roman"/>
                        <a:ea typeface="Calibri"/>
                        <a:cs typeface="Times New Roman"/>
                      </a:endParaRPr>
                    </a:p>
                  </a:txBody>
                  <a:tcPr marL="68580" marR="68580" marT="0" marB="0"/>
                </a:tc>
                <a:extLst>
                  <a:ext uri="{0D108BD9-81ED-4DB2-BD59-A6C34878D82A}">
                    <a16:rowId xmlns:a16="http://schemas.microsoft.com/office/drawing/2014/main" val="10002"/>
                  </a:ext>
                </a:extLst>
              </a:tr>
              <a:tr h="532859">
                <a:tc>
                  <a:txBody>
                    <a:bodyPr/>
                    <a:lstStyle/>
                    <a:p>
                      <a:pPr algn="ctr">
                        <a:lnSpc>
                          <a:spcPct val="150000"/>
                        </a:lnSpc>
                        <a:spcAft>
                          <a:spcPts val="0"/>
                        </a:spcAft>
                      </a:pPr>
                      <a:r>
                        <a:rPr lang="pl-PL" sz="1600" dirty="0">
                          <a:latin typeface="Times New Roman"/>
                          <a:ea typeface="Calibri"/>
                          <a:cs typeface="Times New Roman"/>
                        </a:rPr>
                        <a:t>Trzy- i czterocięgnowe</a:t>
                      </a:r>
                    </a:p>
                  </a:txBody>
                  <a:tcPr marL="68580" marR="68580" marT="0" marB="0"/>
                </a:tc>
                <a:tc>
                  <a:txBody>
                    <a:bodyPr/>
                    <a:lstStyle/>
                    <a:p>
                      <a:pPr algn="ctr">
                        <a:lnSpc>
                          <a:spcPct val="150000"/>
                        </a:lnSpc>
                        <a:spcAft>
                          <a:spcPts val="0"/>
                        </a:spcAft>
                      </a:pPr>
                      <a:r>
                        <a:rPr lang="pl-PL" sz="1600" dirty="0">
                          <a:latin typeface="Times New Roman"/>
                          <a:ea typeface="Calibri"/>
                          <a:cs typeface="Times New Roman"/>
                        </a:rPr>
                        <a:t>2</a:t>
                      </a:r>
                    </a:p>
                  </a:txBody>
                  <a:tcPr marL="68580" marR="68580" marT="0" marB="0"/>
                </a:tc>
                <a:tc>
                  <a:txBody>
                    <a:bodyPr/>
                    <a:lstStyle/>
                    <a:p>
                      <a:pPr algn="ctr">
                        <a:lnSpc>
                          <a:spcPct val="150000"/>
                        </a:lnSpc>
                        <a:spcAft>
                          <a:spcPts val="0"/>
                        </a:spcAft>
                      </a:pPr>
                      <a:r>
                        <a:rPr lang="pl-PL" sz="1600" baseline="30000" dirty="0">
                          <a:latin typeface="Times New Roman"/>
                          <a:ea typeface="Calibri"/>
                          <a:cs typeface="Times New Roman"/>
                        </a:rPr>
                        <a:t>2</a:t>
                      </a:r>
                      <a:r>
                        <a:rPr lang="pl-PL" sz="1600" dirty="0">
                          <a:latin typeface="Times New Roman"/>
                          <a:ea typeface="Calibri"/>
                          <a:cs typeface="Times New Roman"/>
                        </a:rPr>
                        <a:t>/</a:t>
                      </a:r>
                      <a:r>
                        <a:rPr lang="pl-PL" sz="1600" baseline="-25000" dirty="0">
                          <a:latin typeface="Times New Roman"/>
                          <a:ea typeface="Calibri"/>
                          <a:cs typeface="Times New Roman"/>
                        </a:rPr>
                        <a:t>3</a:t>
                      </a:r>
                      <a:endParaRPr lang="pl-PL" sz="1600" dirty="0">
                        <a:latin typeface="Times New Roman"/>
                        <a:ea typeface="Calibri"/>
                        <a:cs typeface="Times New Roman"/>
                      </a:endParaRPr>
                    </a:p>
                  </a:txBody>
                  <a:tcPr marL="68580" marR="68580" marT="0" marB="0"/>
                </a:tc>
                <a:extLst>
                  <a:ext uri="{0D108BD9-81ED-4DB2-BD59-A6C34878D82A}">
                    <a16:rowId xmlns:a16="http://schemas.microsoft.com/office/drawing/2014/main" val="10003"/>
                  </a:ext>
                </a:extLst>
              </a:tr>
              <a:tr h="532859">
                <a:tc>
                  <a:txBody>
                    <a:bodyPr/>
                    <a:lstStyle/>
                    <a:p>
                      <a:pPr algn="ctr">
                        <a:lnSpc>
                          <a:spcPct val="150000"/>
                        </a:lnSpc>
                        <a:spcAft>
                          <a:spcPts val="0"/>
                        </a:spcAft>
                      </a:pPr>
                      <a:r>
                        <a:rPr lang="pl-PL" sz="1600" dirty="0">
                          <a:latin typeface="Times New Roman"/>
                          <a:ea typeface="Calibri"/>
                          <a:cs typeface="Times New Roman"/>
                        </a:rPr>
                        <a:t>Trzy- i czterocięgnowe</a:t>
                      </a:r>
                    </a:p>
                  </a:txBody>
                  <a:tcPr marL="68580" marR="68580" marT="0" marB="0"/>
                </a:tc>
                <a:tc>
                  <a:txBody>
                    <a:bodyPr/>
                    <a:lstStyle/>
                    <a:p>
                      <a:pPr algn="ctr">
                        <a:lnSpc>
                          <a:spcPct val="150000"/>
                        </a:lnSpc>
                        <a:spcAft>
                          <a:spcPts val="0"/>
                        </a:spcAft>
                      </a:pPr>
                      <a:r>
                        <a:rPr lang="pl-PL" sz="1600" dirty="0">
                          <a:latin typeface="Times New Roman"/>
                          <a:ea typeface="Calibri"/>
                          <a:cs typeface="Times New Roman"/>
                        </a:rPr>
                        <a:t>1</a:t>
                      </a:r>
                    </a:p>
                  </a:txBody>
                  <a:tcPr marL="68580" marR="68580" marT="0" marB="0"/>
                </a:tc>
                <a:tc>
                  <a:txBody>
                    <a:bodyPr/>
                    <a:lstStyle/>
                    <a:p>
                      <a:pPr algn="ctr">
                        <a:lnSpc>
                          <a:spcPct val="150000"/>
                        </a:lnSpc>
                        <a:spcAft>
                          <a:spcPts val="0"/>
                        </a:spcAft>
                      </a:pPr>
                      <a:r>
                        <a:rPr lang="pl-PL" sz="1600" baseline="30000" dirty="0">
                          <a:latin typeface="Times New Roman"/>
                          <a:ea typeface="Calibri"/>
                          <a:cs typeface="Times New Roman"/>
                        </a:rPr>
                        <a:t>1</a:t>
                      </a:r>
                      <a:r>
                        <a:rPr lang="pl-PL" sz="1600" dirty="0">
                          <a:latin typeface="Times New Roman"/>
                          <a:ea typeface="Calibri"/>
                          <a:cs typeface="Times New Roman"/>
                        </a:rPr>
                        <a:t>/</a:t>
                      </a:r>
                      <a:r>
                        <a:rPr lang="pl-PL" sz="1600" baseline="-25000" dirty="0">
                          <a:latin typeface="Times New Roman"/>
                          <a:ea typeface="Calibri"/>
                          <a:cs typeface="Times New Roman"/>
                        </a:rPr>
                        <a:t>3</a:t>
                      </a:r>
                      <a:endParaRPr lang="pl-PL" sz="1600" dirty="0">
                        <a:latin typeface="Times New Roman"/>
                        <a:ea typeface="Calibri"/>
                        <a:cs typeface="Times New Roman"/>
                      </a:endParaRPr>
                    </a:p>
                  </a:txBody>
                  <a:tcPr marL="68580" marR="68580" marT="0" marB="0"/>
                </a:tc>
                <a:extLst>
                  <a:ext uri="{0D108BD9-81ED-4DB2-BD59-A6C34878D82A}">
                    <a16:rowId xmlns:a16="http://schemas.microsoft.com/office/drawing/2014/main" val="10004"/>
                  </a:ext>
                </a:extLst>
              </a:tr>
            </a:tbl>
          </a:graphicData>
        </a:graphic>
      </p:graphicFrame>
      <p:sp>
        <p:nvSpPr>
          <p:cNvPr id="5" name="Symbol zastępczy numeru slajdu 4"/>
          <p:cNvSpPr>
            <a:spLocks noGrp="1"/>
          </p:cNvSpPr>
          <p:nvPr>
            <p:ph type="sldNum" sz="quarter" idx="12"/>
          </p:nvPr>
        </p:nvSpPr>
        <p:spPr/>
        <p:txBody>
          <a:bodyPr/>
          <a:lstStyle/>
          <a:p>
            <a:fld id="{589B7C76-EFF2-4CD8-A475-4750F11B4BC6}" type="slidenum">
              <a:rPr lang="pl-PL" smtClean="0"/>
              <a:pPr/>
              <a:t>168</a:t>
            </a:fld>
            <a:endParaRPr lang="pl-PL" dirty="0"/>
          </a:p>
        </p:txBody>
      </p:sp>
      <p:sp>
        <p:nvSpPr>
          <p:cNvPr id="7" name="Prostokąt zaokrąglony 6"/>
          <p:cNvSpPr/>
          <p:nvPr/>
        </p:nvSpPr>
        <p:spPr>
          <a:xfrm>
            <a:off x="467544" y="133995"/>
            <a:ext cx="8208912" cy="918741"/>
          </a:xfrm>
          <a:prstGeom prst="roundRect">
            <a:avLst/>
          </a:prstGeom>
          <a:solidFill>
            <a:srgbClr val="00B0F0"/>
          </a:solidFill>
          <a:ln>
            <a:solidFill>
              <a:srgbClr val="00B0F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8.5. Zasady zakładania stropu i zawiesi na wydobywany obiekt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1600200"/>
            <a:ext cx="8219256" cy="4997152"/>
          </a:xfrm>
        </p:spPr>
        <p:txBody>
          <a:bodyPr>
            <a:normAutofit fontScale="77500" lnSpcReduction="20000"/>
          </a:bodyPr>
          <a:lstStyle/>
          <a:p>
            <a:pPr algn="just">
              <a:buNone/>
            </a:pPr>
            <a:r>
              <a:rPr lang="pl-PL" dirty="0"/>
              <a:t>    	</a:t>
            </a:r>
            <a:r>
              <a:rPr lang="pl-PL" sz="3100" dirty="0">
                <a:latin typeface="Calibri" panose="020F0502020204030204" pitchFamily="34" charset="0"/>
                <a:ea typeface="Calibri" panose="020F0502020204030204" pitchFamily="34" charset="0"/>
                <a:cs typeface="Calibri" panose="020F0502020204030204" pitchFamily="34" charset="0"/>
              </a:rPr>
              <a:t>Cięgna które nie są używane powinny być zahaczone na haku, ażeby w czasie przemieszczania ładunku nie stwarzały dodatkowego zagrożenia</a:t>
            </a:r>
          </a:p>
          <a:p>
            <a:pPr algn="just">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pic>
        <p:nvPicPr>
          <p:cNvPr id="4" name="Obraz 3"/>
          <p:cNvPicPr/>
          <p:nvPr/>
        </p:nvPicPr>
        <p:blipFill>
          <a:blip r:embed="rId2" cstate="print"/>
          <a:srcRect l="59417" t="40532" r="31358" b="32610"/>
          <a:stretch>
            <a:fillRect/>
          </a:stretch>
        </p:blipFill>
        <p:spPr bwMode="auto">
          <a:xfrm>
            <a:off x="2098752" y="3284984"/>
            <a:ext cx="2041200" cy="2880000"/>
          </a:xfrm>
          <a:prstGeom prst="rect">
            <a:avLst/>
          </a:prstGeom>
          <a:noFill/>
          <a:ln w="9525">
            <a:solidFill>
              <a:schemeClr val="tx1"/>
            </a:solidFill>
            <a:miter lim="800000"/>
            <a:headEnd/>
            <a:tailEnd/>
          </a:ln>
        </p:spPr>
      </p:pic>
      <p:pic>
        <p:nvPicPr>
          <p:cNvPr id="5" name="Obraz 4"/>
          <p:cNvPicPr/>
          <p:nvPr/>
        </p:nvPicPr>
        <p:blipFill>
          <a:blip r:embed="rId3" cstate="print"/>
          <a:srcRect l="35073" t="29733" r="52354" b="31409"/>
          <a:stretch>
            <a:fillRect/>
          </a:stretch>
        </p:blipFill>
        <p:spPr bwMode="auto">
          <a:xfrm>
            <a:off x="5148064" y="3284984"/>
            <a:ext cx="1962000" cy="2880000"/>
          </a:xfrm>
          <a:prstGeom prst="rect">
            <a:avLst/>
          </a:prstGeom>
          <a:noFill/>
          <a:ln w="9525">
            <a:solidFill>
              <a:schemeClr val="tx1"/>
            </a:solidFill>
            <a:miter lim="800000"/>
            <a:headEnd/>
            <a:tailEnd/>
          </a:ln>
        </p:spPr>
      </p:pic>
      <p:sp>
        <p:nvSpPr>
          <p:cNvPr id="6" name="Symbol zastępczy numeru slajdu 5"/>
          <p:cNvSpPr>
            <a:spLocks noGrp="1"/>
          </p:cNvSpPr>
          <p:nvPr>
            <p:ph type="sldNum" sz="quarter" idx="12"/>
          </p:nvPr>
        </p:nvSpPr>
        <p:spPr/>
        <p:txBody>
          <a:bodyPr/>
          <a:lstStyle/>
          <a:p>
            <a:fld id="{589B7C76-EFF2-4CD8-A475-4750F11B4BC6}" type="slidenum">
              <a:rPr lang="pl-PL" smtClean="0"/>
              <a:pPr/>
              <a:t>169</a:t>
            </a:fld>
            <a:endParaRPr lang="pl-PL" dirty="0"/>
          </a:p>
        </p:txBody>
      </p:sp>
      <p:sp>
        <p:nvSpPr>
          <p:cNvPr id="8" name="Prostokąt zaokrąglony 7"/>
          <p:cNvSpPr/>
          <p:nvPr/>
        </p:nvSpPr>
        <p:spPr>
          <a:xfrm>
            <a:off x="467544" y="136525"/>
            <a:ext cx="8208912" cy="916211"/>
          </a:xfrm>
          <a:prstGeom prst="roundRect">
            <a:avLst/>
          </a:prstGeom>
          <a:solidFill>
            <a:srgbClr val="00B0F0"/>
          </a:solidFill>
          <a:ln>
            <a:solidFill>
              <a:srgbClr val="00B0F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8.5. Zasady zakładania stropu i zawiesi na wydobywany obiekt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vert="horz" lIns="91440" tIns="45720" rIns="91440" bIns="45720" rtlCol="0" anchor="t">
            <a:normAutofit/>
          </a:bodyPr>
          <a:lstStyle/>
          <a:p>
            <a:pPr>
              <a:buNone/>
            </a:pPr>
            <a:r>
              <a:rPr lang="pl-PL" sz="2600" b="1" u="sng" dirty="0"/>
              <a:t>Ad. 1</a:t>
            </a:r>
          </a:p>
          <a:p>
            <a:pPr marL="0" indent="0" algn="just">
              <a:buNone/>
            </a:pPr>
            <a:endParaRPr lang="pl-PL" sz="24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2400" dirty="0">
                <a:latin typeface="Calibri" panose="020F0502020204030204" pitchFamily="34" charset="0"/>
                <a:ea typeface="Calibri" panose="020F0502020204030204" pitchFamily="34" charset="0"/>
                <a:cs typeface="Calibri" panose="020F0502020204030204" pitchFamily="34" charset="0"/>
              </a:rPr>
              <a:t>Zebranie </a:t>
            </a:r>
            <a:r>
              <a:rPr lang="pl-PL" sz="2400" b="1" dirty="0">
                <a:latin typeface="Calibri" panose="020F0502020204030204" pitchFamily="34" charset="0"/>
                <a:ea typeface="Calibri" panose="020F0502020204030204" pitchFamily="34" charset="0"/>
                <a:cs typeface="Calibri" panose="020F0502020204030204" pitchFamily="34" charset="0"/>
              </a:rPr>
              <a:t>informacji o akwenie </a:t>
            </a:r>
            <a:r>
              <a:rPr lang="pl-PL" sz="2400" dirty="0">
                <a:latin typeface="Calibri" panose="020F0502020204030204" pitchFamily="34" charset="0"/>
                <a:ea typeface="Calibri" panose="020F0502020204030204" pitchFamily="34" charset="0"/>
                <a:cs typeface="Calibri" panose="020F0502020204030204" pitchFamily="34" charset="0"/>
              </a:rPr>
              <a:t>wodnym w którym będą  prowadzone działania: rodzaj akwenu, głębokość, prąd wody (prędkość nurtu), przejrzystość wody, rodzaj i ukształtowanie dna, temperatura wody, rodzaj brzegu, przeszkody wodne i niebezpieczeństwa z tym związane, dojazd w miejsce wykonywania prac;</a:t>
            </a:r>
          </a:p>
          <a:p>
            <a:endParaRPr lang="pl-PL"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17</a:t>
            </a:fld>
            <a:endParaRPr lang="pl-PL" dirty="0"/>
          </a:p>
        </p:txBody>
      </p:sp>
      <p:sp>
        <p:nvSpPr>
          <p:cNvPr id="6" name="Prostokąt zaokrąglony 5"/>
          <p:cNvSpPr/>
          <p:nvPr/>
        </p:nvSpPr>
        <p:spPr>
          <a:xfrm>
            <a:off x="467544" y="404664"/>
            <a:ext cx="8208912" cy="864096"/>
          </a:xfrm>
          <a:prstGeom prst="roundRect">
            <a:avLst/>
          </a:prstGeom>
          <a:solidFill>
            <a:srgbClr val="FF0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8.1. Zlokalizować obiekt pod powierzchnią wody </a:t>
            </a:r>
          </a:p>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oraz go oznaczyć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1600200"/>
            <a:ext cx="8219256" cy="4997152"/>
          </a:xfrm>
        </p:spPr>
        <p:txBody>
          <a:bodyPr>
            <a:normAutofit fontScale="25000" lnSpcReduction="20000"/>
          </a:bodyPr>
          <a:lstStyle/>
          <a:p>
            <a:pPr>
              <a:buNone/>
            </a:pPr>
            <a:r>
              <a:rPr lang="pl-PL" b="1" dirty="0"/>
              <a:t>      	</a:t>
            </a:r>
            <a:r>
              <a:rPr lang="pl-PL" sz="9600" b="1" u="sng" dirty="0">
                <a:latin typeface="Calibri" panose="020F0502020204030204" pitchFamily="34" charset="0"/>
                <a:ea typeface="Calibri" panose="020F0502020204030204" pitchFamily="34" charset="0"/>
                <a:cs typeface="Calibri" panose="020F0502020204030204" pitchFamily="34" charset="0"/>
              </a:rPr>
              <a:t>Symetryczne zawieszanie</a:t>
            </a:r>
          </a:p>
          <a:p>
            <a:pPr algn="just">
              <a:buNone/>
            </a:pPr>
            <a:endParaRPr lang="pl-PL" sz="96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9600" dirty="0">
                <a:latin typeface="Calibri" panose="020F0502020204030204" pitchFamily="34" charset="0"/>
                <a:ea typeface="Calibri" panose="020F0502020204030204" pitchFamily="34" charset="0"/>
                <a:cs typeface="Calibri" panose="020F0502020204030204" pitchFamily="34" charset="0"/>
              </a:rPr>
              <a:t>Aby ładunek/obiekt, wydobywany przy pomocy zawiesi wielocięgnowych ogólnego przeznaczenia był symetrycznie zawieszony to:</a:t>
            </a:r>
          </a:p>
          <a:p>
            <a:pPr lvl="0" algn="just"/>
            <a:r>
              <a:rPr lang="pl-PL" sz="9600" dirty="0">
                <a:latin typeface="Calibri" panose="020F0502020204030204" pitchFamily="34" charset="0"/>
                <a:ea typeface="Calibri" panose="020F0502020204030204" pitchFamily="34" charset="0"/>
                <a:cs typeface="Calibri" panose="020F0502020204030204" pitchFamily="34" charset="0"/>
              </a:rPr>
              <a:t>wszystkie cięgna zawiesia muszą mieć tą sama konstrukcję i tą sama długość,</a:t>
            </a:r>
          </a:p>
          <a:p>
            <a:pPr lvl="0" algn="just"/>
            <a:r>
              <a:rPr lang="pl-PL" sz="9600" dirty="0">
                <a:latin typeface="Calibri" panose="020F0502020204030204" pitchFamily="34" charset="0"/>
                <a:ea typeface="Calibri" panose="020F0502020204030204" pitchFamily="34" charset="0"/>
                <a:cs typeface="Calibri" panose="020F0502020204030204" pitchFamily="34" charset="0"/>
              </a:rPr>
              <a:t>każde cięgno jest pod tym samym katem,</a:t>
            </a:r>
          </a:p>
          <a:p>
            <a:pPr lvl="0" algn="just"/>
            <a:r>
              <a:rPr lang="pl-PL" sz="9600" dirty="0">
                <a:latin typeface="Calibri" panose="020F0502020204030204" pitchFamily="34" charset="0"/>
                <a:ea typeface="Calibri" panose="020F0502020204030204" pitchFamily="34" charset="0"/>
                <a:cs typeface="Calibri" panose="020F0502020204030204" pitchFamily="34" charset="0"/>
              </a:rPr>
              <a:t>zawiesia trzy i czterocięgnowe są równomiernie rozłożone oraz wszystkie cięgna są wykorzystywane do pracy, a środek ciężkości obiektu powinien znajdować się wewnątrz, między punktami zamocowania obiektu i być centralnie pod hakiem dźwignicy czy balonu wypornościowego.</a:t>
            </a:r>
          </a:p>
          <a:p>
            <a:pPr algn="just">
              <a:buNone/>
            </a:pPr>
            <a:endParaRPr lang="pl-PL" sz="4400" dirty="0"/>
          </a:p>
          <a:p>
            <a:pPr algn="just">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170</a:t>
            </a:fld>
            <a:endParaRPr lang="pl-PL" dirty="0"/>
          </a:p>
        </p:txBody>
      </p:sp>
      <p:sp>
        <p:nvSpPr>
          <p:cNvPr id="6" name="Prostokąt zaokrąglony 5"/>
          <p:cNvSpPr/>
          <p:nvPr/>
        </p:nvSpPr>
        <p:spPr>
          <a:xfrm>
            <a:off x="467544" y="136525"/>
            <a:ext cx="8208912" cy="916211"/>
          </a:xfrm>
          <a:prstGeom prst="roundRect">
            <a:avLst/>
          </a:prstGeom>
          <a:solidFill>
            <a:srgbClr val="00B0F0"/>
          </a:solidFill>
          <a:ln>
            <a:solidFill>
              <a:srgbClr val="00B0F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8.5. Zasady zakładania stropu i zawiesi na wydobywany obiekt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1600200"/>
            <a:ext cx="8435280" cy="4997152"/>
          </a:xfrm>
        </p:spPr>
        <p:txBody>
          <a:bodyPr>
            <a:normAutofit fontScale="70000" lnSpcReduction="20000"/>
          </a:bodyPr>
          <a:lstStyle/>
          <a:p>
            <a:pPr algn="ctr">
              <a:buNone/>
            </a:pPr>
            <a:r>
              <a:rPr lang="pl-PL" b="1" dirty="0"/>
              <a:t>      </a:t>
            </a:r>
            <a:r>
              <a:rPr lang="pl-PL" sz="3400" b="1" u="sng" dirty="0">
                <a:latin typeface="Calibri" panose="020F0502020204030204" pitchFamily="34" charset="0"/>
                <a:ea typeface="Calibri" panose="020F0502020204030204" pitchFamily="34" charset="0"/>
                <a:cs typeface="Calibri" panose="020F0502020204030204" pitchFamily="34" charset="0"/>
              </a:rPr>
              <a:t>Symetryczne zawieszanie</a:t>
            </a:r>
          </a:p>
          <a:p>
            <a:pPr>
              <a:buNone/>
            </a:pPr>
            <a:endParaRPr lang="pl-PL" sz="4400" dirty="0"/>
          </a:p>
          <a:p>
            <a:pPr algn="just">
              <a:buNone/>
            </a:pPr>
            <a:r>
              <a:rPr lang="pl-PL" sz="4400" dirty="0"/>
              <a:t>      </a:t>
            </a:r>
          </a:p>
          <a:p>
            <a:pPr algn="just">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pic>
        <p:nvPicPr>
          <p:cNvPr id="4" name="Obraz 3"/>
          <p:cNvPicPr/>
          <p:nvPr/>
        </p:nvPicPr>
        <p:blipFill>
          <a:blip r:embed="rId2" cstate="print"/>
          <a:srcRect l="29603" t="22059" r="19957" b="11471"/>
          <a:stretch>
            <a:fillRect/>
          </a:stretch>
        </p:blipFill>
        <p:spPr bwMode="auto">
          <a:xfrm>
            <a:off x="1835696" y="2276872"/>
            <a:ext cx="5580000" cy="4320000"/>
          </a:xfrm>
          <a:prstGeom prst="rect">
            <a:avLst/>
          </a:prstGeom>
          <a:noFill/>
          <a:ln w="9525">
            <a:solidFill>
              <a:schemeClr val="tx1"/>
            </a:solidFill>
            <a:miter lim="800000"/>
            <a:headEnd/>
            <a:tailEnd/>
          </a:ln>
        </p:spPr>
      </p:pic>
      <p:sp>
        <p:nvSpPr>
          <p:cNvPr id="5" name="Symbol zastępczy numeru slajdu 4"/>
          <p:cNvSpPr>
            <a:spLocks noGrp="1"/>
          </p:cNvSpPr>
          <p:nvPr>
            <p:ph type="sldNum" sz="quarter" idx="12"/>
          </p:nvPr>
        </p:nvSpPr>
        <p:spPr/>
        <p:txBody>
          <a:bodyPr/>
          <a:lstStyle/>
          <a:p>
            <a:fld id="{589B7C76-EFF2-4CD8-A475-4750F11B4BC6}" type="slidenum">
              <a:rPr lang="pl-PL" smtClean="0"/>
              <a:pPr/>
              <a:t>171</a:t>
            </a:fld>
            <a:endParaRPr lang="pl-PL" dirty="0"/>
          </a:p>
        </p:txBody>
      </p:sp>
      <p:sp>
        <p:nvSpPr>
          <p:cNvPr id="7" name="Prostokąt zaokrąglony 6"/>
          <p:cNvSpPr/>
          <p:nvPr/>
        </p:nvSpPr>
        <p:spPr>
          <a:xfrm>
            <a:off x="467544" y="136525"/>
            <a:ext cx="8208912" cy="916211"/>
          </a:xfrm>
          <a:prstGeom prst="roundRect">
            <a:avLst/>
          </a:prstGeom>
          <a:solidFill>
            <a:srgbClr val="00B0F0"/>
          </a:solidFill>
          <a:ln>
            <a:solidFill>
              <a:srgbClr val="00B0F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8.5. Zasady zakładania stropu i zawiesi na wydobywany obiekt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1600200"/>
            <a:ext cx="8219256" cy="4997152"/>
          </a:xfrm>
        </p:spPr>
        <p:txBody>
          <a:bodyPr>
            <a:normAutofit fontScale="32500" lnSpcReduction="20000"/>
          </a:bodyPr>
          <a:lstStyle/>
          <a:p>
            <a:pPr>
              <a:buNone/>
            </a:pPr>
            <a:r>
              <a:rPr lang="pl-PL" b="1" dirty="0"/>
              <a:t>      	</a:t>
            </a:r>
            <a:r>
              <a:rPr lang="pl-PL" sz="7400" b="1" u="sng" dirty="0">
                <a:latin typeface="Calibri" panose="020F0502020204030204" pitchFamily="34" charset="0"/>
                <a:ea typeface="Calibri" panose="020F0502020204030204" pitchFamily="34" charset="0"/>
                <a:cs typeface="Calibri" panose="020F0502020204030204" pitchFamily="34" charset="0"/>
              </a:rPr>
              <a:t>Symetryczne zawieszanie</a:t>
            </a:r>
          </a:p>
          <a:p>
            <a:pPr>
              <a:buNone/>
            </a:pPr>
            <a:endParaRPr lang="pl-PL" sz="68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pl-PL" sz="6800" dirty="0">
                <a:latin typeface="Calibri" panose="020F0502020204030204" pitchFamily="34" charset="0"/>
                <a:ea typeface="Calibri" panose="020F0502020204030204" pitchFamily="34" charset="0"/>
                <a:cs typeface="Calibri" panose="020F0502020204030204" pitchFamily="34" charset="0"/>
              </a:rPr>
              <a:t>Wykorzystując zawiesie dwucięgnowe należy spełniać dwie podstawowe zasady: </a:t>
            </a:r>
          </a:p>
          <a:p>
            <a:pPr lvl="0"/>
            <a:r>
              <a:rPr lang="pl-PL" sz="6800" dirty="0">
                <a:latin typeface="Calibri" panose="020F0502020204030204" pitchFamily="34" charset="0"/>
                <a:ea typeface="Calibri" panose="020F0502020204030204" pitchFamily="34" charset="0"/>
                <a:cs typeface="Calibri" panose="020F0502020204030204" pitchFamily="34" charset="0"/>
              </a:rPr>
              <a:t>środek ciężkości ładunku w linii pionowej przechodzi przez punk mocowania na hak dźwignicy lub balonu wypornościowego,</a:t>
            </a:r>
          </a:p>
          <a:p>
            <a:r>
              <a:rPr lang="pl-PL" sz="6800" dirty="0">
                <a:latin typeface="Calibri" panose="020F0502020204030204" pitchFamily="34" charset="0"/>
                <a:ea typeface="Calibri" panose="020F0502020204030204" pitchFamily="34" charset="0"/>
                <a:cs typeface="Calibri" panose="020F0502020204030204" pitchFamily="34" charset="0"/>
              </a:rPr>
              <a:t>środek ciężkości ładunku w linii poziomej                                               przechodzi poniżej punktów mocowania cięgien.                                                Jeśli będzie przechodził równo lub powyżej                                                     punktów mocowania, ładunek będzie się obracać.</a:t>
            </a:r>
          </a:p>
          <a:p>
            <a:pPr algn="just">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pic>
        <p:nvPicPr>
          <p:cNvPr id="5" name="Obraz 4"/>
          <p:cNvPicPr/>
          <p:nvPr/>
        </p:nvPicPr>
        <p:blipFill>
          <a:blip r:embed="rId2" cstate="print"/>
          <a:srcRect l="30076" t="36219" r="51107" b="7672"/>
          <a:stretch>
            <a:fillRect/>
          </a:stretch>
        </p:blipFill>
        <p:spPr bwMode="auto">
          <a:xfrm>
            <a:off x="6653733" y="3930352"/>
            <a:ext cx="1590675" cy="2667000"/>
          </a:xfrm>
          <a:prstGeom prst="rect">
            <a:avLst/>
          </a:prstGeom>
          <a:noFill/>
          <a:ln w="9525">
            <a:solidFill>
              <a:schemeClr val="tx1"/>
            </a:solidFill>
            <a:miter lim="800000"/>
            <a:headEnd/>
            <a:tailEnd/>
          </a:ln>
        </p:spPr>
      </p:pic>
      <p:sp>
        <p:nvSpPr>
          <p:cNvPr id="6" name="Symbol zastępczy numeru slajdu 5"/>
          <p:cNvSpPr>
            <a:spLocks noGrp="1"/>
          </p:cNvSpPr>
          <p:nvPr>
            <p:ph type="sldNum" sz="quarter" idx="12"/>
          </p:nvPr>
        </p:nvSpPr>
        <p:spPr/>
        <p:txBody>
          <a:bodyPr/>
          <a:lstStyle/>
          <a:p>
            <a:fld id="{589B7C76-EFF2-4CD8-A475-4750F11B4BC6}" type="slidenum">
              <a:rPr lang="pl-PL" smtClean="0"/>
              <a:pPr/>
              <a:t>172</a:t>
            </a:fld>
            <a:endParaRPr lang="pl-PL" dirty="0"/>
          </a:p>
        </p:txBody>
      </p:sp>
      <p:sp>
        <p:nvSpPr>
          <p:cNvPr id="8" name="Prostokąt zaokrąglony 7"/>
          <p:cNvSpPr/>
          <p:nvPr/>
        </p:nvSpPr>
        <p:spPr>
          <a:xfrm>
            <a:off x="467544" y="136525"/>
            <a:ext cx="8208912" cy="916211"/>
          </a:xfrm>
          <a:prstGeom prst="roundRect">
            <a:avLst/>
          </a:prstGeom>
          <a:solidFill>
            <a:srgbClr val="00B0F0"/>
          </a:solidFill>
          <a:ln>
            <a:solidFill>
              <a:srgbClr val="00B0F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8.5. Zasady zakładania stropu i zawiesi na wydobywany obiekt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1600200"/>
            <a:ext cx="8219256" cy="4997152"/>
          </a:xfrm>
        </p:spPr>
        <p:txBody>
          <a:bodyPr>
            <a:normAutofit fontScale="47500" lnSpcReduction="20000"/>
          </a:bodyPr>
          <a:lstStyle/>
          <a:p>
            <a:pPr>
              <a:buNone/>
            </a:pPr>
            <a:r>
              <a:rPr lang="pl-PL" b="1" dirty="0"/>
              <a:t>      </a:t>
            </a:r>
          </a:p>
          <a:p>
            <a:pPr>
              <a:buNone/>
            </a:pPr>
            <a:r>
              <a:rPr lang="pl-PL" sz="4000" b="1" dirty="0"/>
              <a:t>     </a:t>
            </a:r>
            <a:r>
              <a:rPr lang="pl-PL" sz="5100" b="1" u="sng" dirty="0">
                <a:latin typeface="Calibri" panose="020F0502020204030204" pitchFamily="34" charset="0"/>
                <a:ea typeface="Calibri" panose="020F0502020204030204" pitchFamily="34" charset="0"/>
                <a:cs typeface="Calibri" panose="020F0502020204030204" pitchFamily="34" charset="0"/>
              </a:rPr>
              <a:t>Niesymetryczne zawieszanie</a:t>
            </a:r>
          </a:p>
          <a:p>
            <a:pPr>
              <a:buNone/>
            </a:pPr>
            <a:endParaRPr lang="pl-PL" sz="5100" dirty="0">
              <a:latin typeface="Calibri" panose="020F0502020204030204" pitchFamily="34" charset="0"/>
              <a:ea typeface="Calibri" panose="020F0502020204030204" pitchFamily="34" charset="0"/>
              <a:cs typeface="Calibri" panose="020F0502020204030204" pitchFamily="34" charset="0"/>
            </a:endParaRPr>
          </a:p>
          <a:p>
            <a:pPr marL="92075" indent="-92075" algn="just">
              <a:buNone/>
            </a:pPr>
            <a:r>
              <a:rPr lang="pl-PL" sz="5100" dirty="0">
                <a:latin typeface="Calibri" panose="020F0502020204030204" pitchFamily="34" charset="0"/>
                <a:ea typeface="Calibri" panose="020F0502020204030204" pitchFamily="34" charset="0"/>
                <a:cs typeface="Calibri" panose="020F0502020204030204" pitchFamily="34" charset="0"/>
              </a:rPr>
              <a:t> Przy zastosowaniu zawiesia dwu-, trzy lub czterocięgnowego, </a:t>
            </a:r>
            <a:br>
              <a:rPr lang="pl-PL" sz="5100" dirty="0">
                <a:latin typeface="Calibri" panose="020F0502020204030204" pitchFamily="34" charset="0"/>
                <a:ea typeface="Calibri" panose="020F0502020204030204" pitchFamily="34" charset="0"/>
                <a:cs typeface="Calibri" panose="020F0502020204030204" pitchFamily="34" charset="0"/>
              </a:rPr>
            </a:br>
            <a:r>
              <a:rPr lang="pl-PL" sz="5100" dirty="0">
                <a:latin typeface="Calibri" panose="020F0502020204030204" pitchFamily="34" charset="0"/>
                <a:ea typeface="Calibri" panose="020F0502020204030204" pitchFamily="34" charset="0"/>
                <a:cs typeface="Calibri" panose="020F0502020204030204" pitchFamily="34" charset="0"/>
              </a:rPr>
              <a:t>w którym po uniesieniu obiektu z dna, cięgna ustawione będą pod różnymi kątami w stosunku do pionu, to najmocniej obciążone będzie cięgno z najmniejszym kątem liczonym od pionu.</a:t>
            </a: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173</a:t>
            </a:fld>
            <a:endParaRPr lang="pl-PL" dirty="0"/>
          </a:p>
        </p:txBody>
      </p:sp>
      <p:sp>
        <p:nvSpPr>
          <p:cNvPr id="6" name="Prostokąt zaokrąglony 5"/>
          <p:cNvSpPr/>
          <p:nvPr/>
        </p:nvSpPr>
        <p:spPr>
          <a:xfrm>
            <a:off x="467544" y="404664"/>
            <a:ext cx="8208912" cy="792088"/>
          </a:xfrm>
          <a:prstGeom prst="roundRect">
            <a:avLst/>
          </a:prstGeom>
          <a:solidFill>
            <a:srgbClr val="00B0F0"/>
          </a:solidFill>
          <a:ln>
            <a:solidFill>
              <a:srgbClr val="00B0F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8.5. Zasady zakładania stropu i zawiesi na wydobywany obiekt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1600200"/>
            <a:ext cx="8219256" cy="4997152"/>
          </a:xfrm>
        </p:spPr>
        <p:txBody>
          <a:bodyPr>
            <a:normAutofit fontScale="25000" lnSpcReduction="20000"/>
          </a:bodyPr>
          <a:lstStyle/>
          <a:p>
            <a:pPr algn="just">
              <a:buNone/>
            </a:pPr>
            <a:r>
              <a:rPr lang="pl-PL" dirty="0"/>
              <a:t>            	</a:t>
            </a:r>
            <a:r>
              <a:rPr lang="pl-PL" sz="9600" dirty="0">
                <a:latin typeface="Calibri" panose="020F0502020204030204" pitchFamily="34" charset="0"/>
                <a:ea typeface="Calibri" panose="020F0502020204030204" pitchFamily="34" charset="0"/>
                <a:cs typeface="Calibri" panose="020F0502020204030204" pitchFamily="34" charset="0"/>
              </a:rPr>
              <a:t>Zawieszanie i mocowanie obiektu/ładunku do haka dźwigu, wyciągarki lub balonu wypornościowego zależy od:</a:t>
            </a:r>
          </a:p>
          <a:p>
            <a:pPr lvl="0"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masy ładunku (do masy ładunku należy doliczyć ewentualne zamulenie lub przyssanie do dna obiektu/ładunku),</a:t>
            </a:r>
          </a:p>
          <a:p>
            <a:pPr lvl="0"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położenia środka ciężkości ładunku,</a:t>
            </a:r>
          </a:p>
          <a:p>
            <a:pPr lvl="0"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materiał z jakiego zbudowany jest wyciągany obiekt (wytrzymałość, sztywność, kruchość),</a:t>
            </a:r>
          </a:p>
          <a:p>
            <a:pPr lvl="0"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wymiary podnoszonego obiektu,</a:t>
            </a:r>
          </a:p>
          <a:p>
            <a:pPr lvl="0"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w jakiej pozycji ma być wydobywany obiekt i jak holowany,</a:t>
            </a:r>
          </a:p>
          <a:p>
            <a:pPr lvl="0"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czy posiada punkty stałe do mocowania zawiesi.</a:t>
            </a:r>
          </a:p>
          <a:p>
            <a:pPr lvl="0" algn="just"/>
            <a:endParaRPr lang="pl-PL" sz="9600" dirty="0">
              <a:latin typeface="Calibri" panose="020F0502020204030204" pitchFamily="34" charset="0"/>
              <a:ea typeface="Calibri" panose="020F0502020204030204" pitchFamily="34" charset="0"/>
              <a:cs typeface="Calibri" panose="020F0502020204030204" pitchFamily="34" charset="0"/>
            </a:endParaRPr>
          </a:p>
          <a:p>
            <a:pPr lvl="0" algn="ctr">
              <a:buNone/>
            </a:pPr>
            <a:r>
              <a:rPr lang="pl-PL" sz="9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pl-PL" sz="9600" dirty="0">
                <a:solidFill>
                  <a:srgbClr val="FF0000"/>
                </a:solidFill>
                <a:latin typeface="Calibri" panose="020F0502020204030204" pitchFamily="34" charset="0"/>
                <a:ea typeface="Calibri" panose="020F0502020204030204" pitchFamily="34" charset="0"/>
                <a:cs typeface="Calibri" panose="020F0502020204030204" pitchFamily="34" charset="0"/>
              </a:rPr>
              <a:t>Pamiętaj!!!</a:t>
            </a:r>
          </a:p>
          <a:p>
            <a:pPr lvl="0" algn="ctr">
              <a:buNone/>
            </a:pPr>
            <a:r>
              <a:rPr lang="pl-PL" sz="9600" dirty="0">
                <a:solidFill>
                  <a:srgbClr val="FF0000"/>
                </a:solidFill>
                <a:latin typeface="Calibri" panose="020F0502020204030204" pitchFamily="34" charset="0"/>
                <a:ea typeface="Calibri" panose="020F0502020204030204" pitchFamily="34" charset="0"/>
                <a:cs typeface="Calibri" panose="020F0502020204030204" pitchFamily="34" charset="0"/>
              </a:rPr>
              <a:t>Zawiesia należy używać zgodnie z tabliczką znamionową zawiesia oraz instrukcją obsługi producenta!!! </a:t>
            </a:r>
          </a:p>
          <a:p>
            <a:pPr algn="just">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174</a:t>
            </a:fld>
            <a:endParaRPr lang="pl-PL" dirty="0"/>
          </a:p>
        </p:txBody>
      </p:sp>
      <p:sp>
        <p:nvSpPr>
          <p:cNvPr id="6" name="Prostokąt zaokrąglony 5"/>
          <p:cNvSpPr/>
          <p:nvPr/>
        </p:nvSpPr>
        <p:spPr>
          <a:xfrm>
            <a:off x="467544" y="136525"/>
            <a:ext cx="8208912" cy="916211"/>
          </a:xfrm>
          <a:prstGeom prst="roundRect">
            <a:avLst/>
          </a:prstGeom>
          <a:solidFill>
            <a:srgbClr val="00B0F0"/>
          </a:solidFill>
          <a:ln>
            <a:solidFill>
              <a:srgbClr val="00B0F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8.5. Zasady zakładania stropu i zawiesi na wydobywany obiekt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1600200"/>
            <a:ext cx="8219256" cy="4997152"/>
          </a:xfrm>
        </p:spPr>
        <p:txBody>
          <a:bodyPr>
            <a:normAutofit fontScale="92500" lnSpcReduction="20000"/>
          </a:bodyPr>
          <a:lstStyle/>
          <a:p>
            <a:pPr algn="ctr">
              <a:buNone/>
            </a:pPr>
            <a:r>
              <a:rPr lang="pl-PL" sz="2600" b="1" u="sng" dirty="0">
                <a:latin typeface="Calibri" panose="020F0502020204030204" pitchFamily="34" charset="0"/>
                <a:ea typeface="Calibri" panose="020F0502020204030204" pitchFamily="34" charset="0"/>
                <a:cs typeface="Calibri" panose="020F0502020204030204" pitchFamily="34" charset="0"/>
              </a:rPr>
              <a:t>Tabliczka znamionowa zawiesia</a:t>
            </a:r>
          </a:p>
          <a:p>
            <a:pPr algn="just">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175</a:t>
            </a:fld>
            <a:endParaRPr lang="pl-PL" dirty="0"/>
          </a:p>
        </p:txBody>
      </p:sp>
      <p:sp>
        <p:nvSpPr>
          <p:cNvPr id="6" name="Prostokąt zaokrąglony 5"/>
          <p:cNvSpPr/>
          <p:nvPr/>
        </p:nvSpPr>
        <p:spPr>
          <a:xfrm>
            <a:off x="467544" y="404664"/>
            <a:ext cx="8208912" cy="864096"/>
          </a:xfrm>
          <a:prstGeom prst="roundRect">
            <a:avLst/>
          </a:prstGeom>
          <a:solidFill>
            <a:srgbClr val="00B0F0"/>
          </a:solidFill>
          <a:ln>
            <a:solidFill>
              <a:srgbClr val="00B0F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8.5. Zasady zakładania stropu i zawiesi na wydobywany obiekt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305154" name="Picture 2" descr="C:\Users\Rafał\Downloads\1692430075863.jpg"/>
          <p:cNvPicPr>
            <a:picLocks noChangeAspect="1" noChangeArrowheads="1"/>
          </p:cNvPicPr>
          <p:nvPr/>
        </p:nvPicPr>
        <p:blipFill>
          <a:blip r:embed="rId2" cstate="print"/>
          <a:srcRect l="14301" t="21650" r="26900" b="15351"/>
          <a:stretch>
            <a:fillRect/>
          </a:stretch>
        </p:blipFill>
        <p:spPr bwMode="auto">
          <a:xfrm>
            <a:off x="395536" y="2276872"/>
            <a:ext cx="4032448" cy="4320480"/>
          </a:xfrm>
          <a:prstGeom prst="rect">
            <a:avLst/>
          </a:prstGeom>
          <a:noFill/>
        </p:spPr>
      </p:pic>
      <p:pic>
        <p:nvPicPr>
          <p:cNvPr id="305155" name="Picture 3" descr="C:\Users\Rafał\Downloads\1692430075830.jpg"/>
          <p:cNvPicPr>
            <a:picLocks noChangeAspect="1" noChangeArrowheads="1"/>
          </p:cNvPicPr>
          <p:nvPr/>
        </p:nvPicPr>
        <p:blipFill>
          <a:blip r:embed="rId3" cstate="print"/>
          <a:srcRect l="19550" t="18500" r="17451" b="14301"/>
          <a:stretch>
            <a:fillRect/>
          </a:stretch>
        </p:blipFill>
        <p:spPr bwMode="auto">
          <a:xfrm>
            <a:off x="4788024" y="2276872"/>
            <a:ext cx="4050450" cy="4320480"/>
          </a:xfrm>
          <a:prstGeom prst="rect">
            <a:avLst/>
          </a:prstGeom>
          <a:noFill/>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1600200"/>
            <a:ext cx="8219256" cy="4997152"/>
          </a:xfrm>
        </p:spPr>
        <p:txBody>
          <a:bodyPr>
            <a:normAutofit fontScale="92500" lnSpcReduction="20000"/>
          </a:bodyPr>
          <a:lstStyle/>
          <a:p>
            <a:pPr algn="ctr">
              <a:buNone/>
            </a:pPr>
            <a:r>
              <a:rPr lang="pl-PL" sz="2600" b="1" u="sng" dirty="0">
                <a:latin typeface="Calibri" panose="020F0502020204030204" pitchFamily="34" charset="0"/>
                <a:ea typeface="Calibri" panose="020F0502020204030204" pitchFamily="34" charset="0"/>
                <a:cs typeface="Calibri" panose="020F0502020204030204" pitchFamily="34" charset="0"/>
              </a:rPr>
              <a:t>Tabliczka znamionowa zawiesia</a:t>
            </a:r>
          </a:p>
          <a:p>
            <a:pPr algn="just">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176</a:t>
            </a:fld>
            <a:endParaRPr lang="pl-PL" dirty="0"/>
          </a:p>
        </p:txBody>
      </p:sp>
      <p:sp>
        <p:nvSpPr>
          <p:cNvPr id="6" name="Prostokąt zaokrąglony 5"/>
          <p:cNvSpPr/>
          <p:nvPr/>
        </p:nvSpPr>
        <p:spPr>
          <a:xfrm>
            <a:off x="467544" y="260648"/>
            <a:ext cx="8208912" cy="792088"/>
          </a:xfrm>
          <a:prstGeom prst="roundRect">
            <a:avLst/>
          </a:prstGeom>
          <a:solidFill>
            <a:srgbClr val="00B0F0"/>
          </a:solidFill>
          <a:ln>
            <a:solidFill>
              <a:srgbClr val="00B0F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8.5. Zasady zakładania stropu i zawiesi na wydobywany obiekt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306178" name="Picture 2" descr="C:\Users\Rafał\Downloads\1692430075778.jpg"/>
          <p:cNvPicPr>
            <a:picLocks noChangeAspect="1" noChangeArrowheads="1"/>
          </p:cNvPicPr>
          <p:nvPr/>
        </p:nvPicPr>
        <p:blipFill>
          <a:blip r:embed="rId2" cstate="print"/>
          <a:srcRect l="9051" t="25850" r="27950" b="18501"/>
          <a:stretch>
            <a:fillRect/>
          </a:stretch>
        </p:blipFill>
        <p:spPr bwMode="auto">
          <a:xfrm>
            <a:off x="467544" y="2204864"/>
            <a:ext cx="4320480" cy="3816424"/>
          </a:xfrm>
          <a:prstGeom prst="rect">
            <a:avLst/>
          </a:prstGeom>
          <a:noFill/>
        </p:spPr>
      </p:pic>
      <p:pic>
        <p:nvPicPr>
          <p:cNvPr id="306179" name="Picture 3" descr="C:\Users\Rafał\Downloads\1692430075802.jpg"/>
          <p:cNvPicPr>
            <a:picLocks noChangeAspect="1" noChangeArrowheads="1"/>
          </p:cNvPicPr>
          <p:nvPr/>
        </p:nvPicPr>
        <p:blipFill>
          <a:blip r:embed="rId3" cstate="print"/>
          <a:srcRect l="17450" t="29000" r="35300" b="15351"/>
          <a:stretch>
            <a:fillRect/>
          </a:stretch>
        </p:blipFill>
        <p:spPr bwMode="auto">
          <a:xfrm>
            <a:off x="5364088" y="2204864"/>
            <a:ext cx="3240360" cy="3816424"/>
          </a:xfrm>
          <a:prstGeom prst="rect">
            <a:avLst/>
          </a:prstGeom>
          <a:noFill/>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1600200"/>
            <a:ext cx="8219256" cy="4997152"/>
          </a:xfrm>
        </p:spPr>
        <p:txBody>
          <a:bodyPr>
            <a:normAutofit fontScale="92500" lnSpcReduction="20000"/>
          </a:bodyPr>
          <a:lstStyle/>
          <a:p>
            <a:pPr algn="ctr">
              <a:buNone/>
            </a:pPr>
            <a:r>
              <a:rPr lang="pl-PL" sz="2600" b="1" u="sng" dirty="0">
                <a:latin typeface="Calibri" panose="020F0502020204030204" pitchFamily="34" charset="0"/>
                <a:ea typeface="Calibri" panose="020F0502020204030204" pitchFamily="34" charset="0"/>
                <a:cs typeface="Calibri" panose="020F0502020204030204" pitchFamily="34" charset="0"/>
              </a:rPr>
              <a:t>Tabliczka znamionowa/cecha zawiesia</a:t>
            </a:r>
          </a:p>
          <a:p>
            <a:pPr algn="just">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177</a:t>
            </a:fld>
            <a:endParaRPr lang="pl-PL" dirty="0"/>
          </a:p>
        </p:txBody>
      </p:sp>
      <p:sp>
        <p:nvSpPr>
          <p:cNvPr id="6" name="Prostokąt zaokrąglony 5"/>
          <p:cNvSpPr/>
          <p:nvPr/>
        </p:nvSpPr>
        <p:spPr>
          <a:xfrm>
            <a:off x="467544" y="136525"/>
            <a:ext cx="8208912" cy="916211"/>
          </a:xfrm>
          <a:prstGeom prst="roundRect">
            <a:avLst/>
          </a:prstGeom>
          <a:solidFill>
            <a:srgbClr val="00B0F0"/>
          </a:solidFill>
          <a:ln>
            <a:solidFill>
              <a:srgbClr val="00B0F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8.5. Zasady zakładania stropu i zawiesi na wydobywany obiekt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307202" name="Picture 2" descr="C:\Users\Rafał\Downloads\1692967226457.jpg"/>
          <p:cNvPicPr>
            <a:picLocks noChangeAspect="1" noChangeArrowheads="1"/>
          </p:cNvPicPr>
          <p:nvPr/>
        </p:nvPicPr>
        <p:blipFill>
          <a:blip r:embed="rId2" cstate="print"/>
          <a:srcRect/>
          <a:stretch>
            <a:fillRect/>
          </a:stretch>
        </p:blipFill>
        <p:spPr bwMode="auto">
          <a:xfrm>
            <a:off x="395536" y="2259312"/>
            <a:ext cx="3978000" cy="3978000"/>
          </a:xfrm>
          <a:prstGeom prst="rect">
            <a:avLst/>
          </a:prstGeom>
          <a:noFill/>
        </p:spPr>
      </p:pic>
      <p:pic>
        <p:nvPicPr>
          <p:cNvPr id="307203" name="Picture 3" descr="C:\Users\Rafał\Downloads\1692967226467.jpg"/>
          <p:cNvPicPr>
            <a:picLocks noChangeAspect="1" noChangeArrowheads="1"/>
          </p:cNvPicPr>
          <p:nvPr/>
        </p:nvPicPr>
        <p:blipFill>
          <a:blip r:embed="rId3" cstate="print"/>
          <a:srcRect/>
          <a:stretch>
            <a:fillRect/>
          </a:stretch>
        </p:blipFill>
        <p:spPr bwMode="auto">
          <a:xfrm>
            <a:off x="4788024" y="2259272"/>
            <a:ext cx="3978000" cy="3978000"/>
          </a:xfrm>
          <a:prstGeom prst="rect">
            <a:avLst/>
          </a:prstGeom>
          <a:noFill/>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1600200"/>
            <a:ext cx="8435280" cy="4997152"/>
          </a:xfrm>
        </p:spPr>
        <p:txBody>
          <a:bodyPr>
            <a:normAutofit fontScale="92500" lnSpcReduction="10000"/>
          </a:bodyPr>
          <a:lstStyle/>
          <a:p>
            <a:pPr algn="just">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pic>
        <p:nvPicPr>
          <p:cNvPr id="1026" name="Picture 2"/>
          <p:cNvPicPr>
            <a:picLocks noChangeAspect="1" noChangeArrowheads="1"/>
          </p:cNvPicPr>
          <p:nvPr/>
        </p:nvPicPr>
        <p:blipFill>
          <a:blip r:embed="rId2" cstate="print"/>
          <a:srcRect l="25177" t="34079" r="28334" b="6250"/>
          <a:stretch>
            <a:fillRect/>
          </a:stretch>
        </p:blipFill>
        <p:spPr bwMode="auto">
          <a:xfrm>
            <a:off x="971600" y="1412776"/>
            <a:ext cx="7048717" cy="5086800"/>
          </a:xfrm>
          <a:prstGeom prst="rect">
            <a:avLst/>
          </a:prstGeom>
          <a:noFill/>
          <a:ln w="9525">
            <a:noFill/>
            <a:miter lim="800000"/>
            <a:headEnd/>
            <a:tailEnd/>
          </a:ln>
        </p:spPr>
      </p:pic>
      <p:sp>
        <p:nvSpPr>
          <p:cNvPr id="5" name="Symbol zastępczy numeru slajdu 4"/>
          <p:cNvSpPr>
            <a:spLocks noGrp="1"/>
          </p:cNvSpPr>
          <p:nvPr>
            <p:ph type="sldNum" sz="quarter" idx="12"/>
          </p:nvPr>
        </p:nvSpPr>
        <p:spPr/>
        <p:txBody>
          <a:bodyPr/>
          <a:lstStyle/>
          <a:p>
            <a:fld id="{589B7C76-EFF2-4CD8-A475-4750F11B4BC6}" type="slidenum">
              <a:rPr lang="pl-PL" smtClean="0"/>
              <a:pPr/>
              <a:t>178</a:t>
            </a:fld>
            <a:endParaRPr lang="pl-PL" dirty="0"/>
          </a:p>
        </p:txBody>
      </p:sp>
      <p:sp>
        <p:nvSpPr>
          <p:cNvPr id="7" name="Prostokąt zaokrąglony 6"/>
          <p:cNvSpPr/>
          <p:nvPr/>
        </p:nvSpPr>
        <p:spPr>
          <a:xfrm>
            <a:off x="467544" y="404664"/>
            <a:ext cx="8208912" cy="792088"/>
          </a:xfrm>
          <a:prstGeom prst="roundRect">
            <a:avLst/>
          </a:prstGeom>
          <a:solidFill>
            <a:srgbClr val="00B0F0"/>
          </a:solidFill>
          <a:ln>
            <a:solidFill>
              <a:srgbClr val="00B0F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8.5. Zasady zakładania stropu i zawiesi na wydobywany obiekt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1600200"/>
            <a:ext cx="8435280" cy="4997152"/>
          </a:xfrm>
        </p:spPr>
        <p:txBody>
          <a:bodyPr>
            <a:normAutofit fontScale="92500" lnSpcReduction="10000"/>
          </a:bodyPr>
          <a:lstStyle/>
          <a:p>
            <a:pPr algn="just">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pic>
        <p:nvPicPr>
          <p:cNvPr id="2050" name="Picture 2"/>
          <p:cNvPicPr>
            <a:picLocks noChangeAspect="1" noChangeArrowheads="1"/>
          </p:cNvPicPr>
          <p:nvPr/>
        </p:nvPicPr>
        <p:blipFill>
          <a:blip r:embed="rId2" cstate="print"/>
          <a:srcRect l="25177" t="26203" r="28334" b="22610"/>
          <a:stretch>
            <a:fillRect/>
          </a:stretch>
        </p:blipFill>
        <p:spPr bwMode="auto">
          <a:xfrm>
            <a:off x="815261" y="1600403"/>
            <a:ext cx="7513478" cy="4651200"/>
          </a:xfrm>
          <a:prstGeom prst="rect">
            <a:avLst/>
          </a:prstGeom>
          <a:noFill/>
          <a:ln w="9525">
            <a:noFill/>
            <a:miter lim="800000"/>
            <a:headEnd/>
            <a:tailEnd/>
          </a:ln>
        </p:spPr>
      </p:pic>
      <p:sp>
        <p:nvSpPr>
          <p:cNvPr id="5" name="Symbol zastępczy numeru slajdu 4"/>
          <p:cNvSpPr>
            <a:spLocks noGrp="1"/>
          </p:cNvSpPr>
          <p:nvPr>
            <p:ph type="sldNum" sz="quarter" idx="12"/>
          </p:nvPr>
        </p:nvSpPr>
        <p:spPr/>
        <p:txBody>
          <a:bodyPr/>
          <a:lstStyle/>
          <a:p>
            <a:fld id="{589B7C76-EFF2-4CD8-A475-4750F11B4BC6}" type="slidenum">
              <a:rPr lang="pl-PL" smtClean="0"/>
              <a:pPr/>
              <a:t>179</a:t>
            </a:fld>
            <a:endParaRPr lang="pl-PL" dirty="0"/>
          </a:p>
        </p:txBody>
      </p:sp>
      <p:sp>
        <p:nvSpPr>
          <p:cNvPr id="7" name="Prostokąt zaokrąglony 6"/>
          <p:cNvSpPr/>
          <p:nvPr/>
        </p:nvSpPr>
        <p:spPr>
          <a:xfrm>
            <a:off x="467544" y="260648"/>
            <a:ext cx="8208912" cy="792088"/>
          </a:xfrm>
          <a:prstGeom prst="roundRect">
            <a:avLst/>
          </a:prstGeom>
          <a:solidFill>
            <a:srgbClr val="00B0F0"/>
          </a:solidFill>
          <a:ln>
            <a:solidFill>
              <a:srgbClr val="00B0F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8.5. Zasady zakładania stropu i zawiesi na wydobywany obiekt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vert="horz" lIns="91440" tIns="45720" rIns="91440" bIns="45720" rtlCol="0" anchor="t">
            <a:normAutofit/>
          </a:bodyPr>
          <a:lstStyle/>
          <a:p>
            <a:pPr>
              <a:buNone/>
            </a:pPr>
            <a:r>
              <a:rPr lang="pl-PL" sz="2600" b="1" u="sng" dirty="0"/>
              <a:t>Ad. 2</a:t>
            </a:r>
          </a:p>
          <a:p>
            <a:pPr marL="0" indent="0" algn="just">
              <a:buNone/>
            </a:pPr>
            <a:endParaRPr lang="pl-PL" sz="24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2400" dirty="0">
                <a:latin typeface="Calibri" panose="020F0502020204030204" pitchFamily="34" charset="0"/>
                <a:ea typeface="Calibri" panose="020F0502020204030204" pitchFamily="34" charset="0"/>
                <a:cs typeface="Calibri" panose="020F0502020204030204" pitchFamily="34" charset="0"/>
              </a:rPr>
              <a:t>Zebranie </a:t>
            </a:r>
            <a:r>
              <a:rPr lang="pl-PL" sz="2400" b="1" dirty="0">
                <a:latin typeface="Calibri" panose="020F0502020204030204" pitchFamily="34" charset="0"/>
                <a:ea typeface="Calibri" panose="020F0502020204030204" pitchFamily="34" charset="0"/>
                <a:cs typeface="Calibri" panose="020F0502020204030204" pitchFamily="34" charset="0"/>
              </a:rPr>
              <a:t>informacji o zatopionym obiekcie </a:t>
            </a:r>
            <a:r>
              <a:rPr lang="pl-PL" sz="2400" dirty="0">
                <a:latin typeface="Calibri" panose="020F0502020204030204" pitchFamily="34" charset="0"/>
                <a:ea typeface="Calibri" panose="020F0502020204030204" pitchFamily="34" charset="0"/>
                <a:cs typeface="Calibri" panose="020F0502020204030204" pitchFamily="34" charset="0"/>
              </a:rPr>
              <a:t>czy budowli hydrotechnicznej: co to za obiekt, wielkość i kształt, z jakiego materiału wykonany, czy obiekt stwarza zagrożenie dla zdrowia i życia, głębokość, miejsce usytuowania obiektu i jego położenie względem dna, znaki szczególne np. nazwa, oznaczenie, kolor. Informację o osobie poszkodowanej – wzrost, ubiór i kolor ubioru, wiek.</a:t>
            </a:r>
          </a:p>
          <a:p>
            <a:pPr marL="0" indent="0" algn="just">
              <a:buNone/>
            </a:pPr>
            <a:r>
              <a:rPr lang="pl-PL" sz="2400" dirty="0"/>
              <a:t>                                                                                      </a:t>
            </a:r>
            <a:endParaRPr lang="pl-PL" sz="2400" dirty="0">
              <a:cs typeface="Calibri"/>
            </a:endParaRPr>
          </a:p>
          <a:p>
            <a:endParaRPr lang="pl-PL"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18</a:t>
            </a:fld>
            <a:endParaRPr lang="pl-PL" dirty="0"/>
          </a:p>
        </p:txBody>
      </p:sp>
      <p:sp>
        <p:nvSpPr>
          <p:cNvPr id="6" name="Prostokąt zaokrąglony 5"/>
          <p:cNvSpPr/>
          <p:nvPr/>
        </p:nvSpPr>
        <p:spPr>
          <a:xfrm>
            <a:off x="467544" y="404664"/>
            <a:ext cx="8208912" cy="864096"/>
          </a:xfrm>
          <a:prstGeom prst="roundRect">
            <a:avLst/>
          </a:prstGeom>
          <a:solidFill>
            <a:srgbClr val="FF0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8.1. Zlokalizować obiekt pod powierzchnią wody </a:t>
            </a:r>
          </a:p>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oraz go oznaczyć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1600200"/>
            <a:ext cx="8435280" cy="4997152"/>
          </a:xfrm>
        </p:spPr>
        <p:txBody>
          <a:bodyPr>
            <a:normAutofit fontScale="92500" lnSpcReduction="10000"/>
          </a:bodyPr>
          <a:lstStyle/>
          <a:p>
            <a:pPr algn="just">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pic>
        <p:nvPicPr>
          <p:cNvPr id="5" name="Obraz 4"/>
          <p:cNvPicPr/>
          <p:nvPr/>
        </p:nvPicPr>
        <p:blipFill>
          <a:blip r:embed="rId2" cstate="print"/>
          <a:srcRect l="13064" r="13015"/>
          <a:stretch>
            <a:fillRect/>
          </a:stretch>
        </p:blipFill>
        <p:spPr bwMode="auto">
          <a:xfrm>
            <a:off x="1403648" y="1449000"/>
            <a:ext cx="6285600" cy="5040000"/>
          </a:xfrm>
          <a:prstGeom prst="rect">
            <a:avLst/>
          </a:prstGeom>
          <a:noFill/>
          <a:ln w="9525">
            <a:solidFill>
              <a:schemeClr val="tx1"/>
            </a:solidFill>
            <a:miter lim="800000"/>
            <a:headEnd/>
            <a:tailEnd/>
          </a:ln>
        </p:spPr>
      </p:pic>
      <p:sp>
        <p:nvSpPr>
          <p:cNvPr id="6" name="Symbol zastępczy numeru slajdu 5"/>
          <p:cNvSpPr>
            <a:spLocks noGrp="1"/>
          </p:cNvSpPr>
          <p:nvPr>
            <p:ph type="sldNum" sz="quarter" idx="12"/>
          </p:nvPr>
        </p:nvSpPr>
        <p:spPr/>
        <p:txBody>
          <a:bodyPr/>
          <a:lstStyle/>
          <a:p>
            <a:fld id="{589B7C76-EFF2-4CD8-A475-4750F11B4BC6}" type="slidenum">
              <a:rPr lang="pl-PL" smtClean="0"/>
              <a:pPr/>
              <a:t>180</a:t>
            </a:fld>
            <a:endParaRPr lang="pl-PL" dirty="0"/>
          </a:p>
        </p:txBody>
      </p:sp>
      <p:sp>
        <p:nvSpPr>
          <p:cNvPr id="8" name="Prostokąt zaokrąglony 7"/>
          <p:cNvSpPr/>
          <p:nvPr/>
        </p:nvSpPr>
        <p:spPr>
          <a:xfrm>
            <a:off x="467544" y="136525"/>
            <a:ext cx="8208912" cy="916211"/>
          </a:xfrm>
          <a:prstGeom prst="roundRect">
            <a:avLst/>
          </a:prstGeom>
          <a:solidFill>
            <a:srgbClr val="00B0F0"/>
          </a:solidFill>
          <a:ln>
            <a:solidFill>
              <a:srgbClr val="00B0F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8.5. Zasady zakładania stropu i zawiesi na wydobywany obiekt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1600200"/>
            <a:ext cx="8435280" cy="4997152"/>
          </a:xfrm>
        </p:spPr>
        <p:txBody>
          <a:bodyPr>
            <a:normAutofit fontScale="92500" lnSpcReduction="10000"/>
          </a:bodyPr>
          <a:lstStyle/>
          <a:p>
            <a:pPr algn="just">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pic>
        <p:nvPicPr>
          <p:cNvPr id="4" name="Obraz 3"/>
          <p:cNvPicPr/>
          <p:nvPr/>
        </p:nvPicPr>
        <p:blipFill>
          <a:blip r:embed="rId2" cstate="print"/>
          <a:srcRect l="12727" r="12850"/>
          <a:stretch>
            <a:fillRect/>
          </a:stretch>
        </p:blipFill>
        <p:spPr bwMode="auto">
          <a:xfrm>
            <a:off x="1547664" y="1449000"/>
            <a:ext cx="6325200" cy="5040000"/>
          </a:xfrm>
          <a:prstGeom prst="rect">
            <a:avLst/>
          </a:prstGeom>
          <a:noFill/>
          <a:ln w="9525">
            <a:solidFill>
              <a:schemeClr val="tx1"/>
            </a:solidFill>
            <a:miter lim="800000"/>
            <a:headEnd/>
            <a:tailEnd/>
          </a:ln>
        </p:spPr>
      </p:pic>
      <p:sp>
        <p:nvSpPr>
          <p:cNvPr id="5" name="Symbol zastępczy numeru slajdu 4"/>
          <p:cNvSpPr>
            <a:spLocks noGrp="1"/>
          </p:cNvSpPr>
          <p:nvPr>
            <p:ph type="sldNum" sz="quarter" idx="12"/>
          </p:nvPr>
        </p:nvSpPr>
        <p:spPr/>
        <p:txBody>
          <a:bodyPr/>
          <a:lstStyle/>
          <a:p>
            <a:fld id="{589B7C76-EFF2-4CD8-A475-4750F11B4BC6}" type="slidenum">
              <a:rPr lang="pl-PL" smtClean="0"/>
              <a:pPr/>
              <a:t>181</a:t>
            </a:fld>
            <a:endParaRPr lang="pl-PL" dirty="0"/>
          </a:p>
        </p:txBody>
      </p:sp>
      <p:sp>
        <p:nvSpPr>
          <p:cNvPr id="7" name="Prostokąt zaokrąglony 6"/>
          <p:cNvSpPr/>
          <p:nvPr/>
        </p:nvSpPr>
        <p:spPr>
          <a:xfrm>
            <a:off x="467544" y="260648"/>
            <a:ext cx="8208912" cy="792088"/>
          </a:xfrm>
          <a:prstGeom prst="roundRect">
            <a:avLst/>
          </a:prstGeom>
          <a:solidFill>
            <a:srgbClr val="00B0F0"/>
          </a:solidFill>
          <a:ln>
            <a:solidFill>
              <a:srgbClr val="00B0F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8.5. Zasady zakładania stropu i zawiesi na wydobywany obiekt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1600200"/>
            <a:ext cx="8435280" cy="4997152"/>
          </a:xfrm>
        </p:spPr>
        <p:txBody>
          <a:bodyPr>
            <a:normAutofit fontScale="92500" lnSpcReduction="10000"/>
          </a:bodyPr>
          <a:lstStyle/>
          <a:p>
            <a:pPr algn="just">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pic>
        <p:nvPicPr>
          <p:cNvPr id="6" name="Obraz 5"/>
          <p:cNvPicPr/>
          <p:nvPr/>
        </p:nvPicPr>
        <p:blipFill>
          <a:blip r:embed="rId2" cstate="print"/>
          <a:srcRect l="12899" r="13015"/>
          <a:stretch>
            <a:fillRect/>
          </a:stretch>
        </p:blipFill>
        <p:spPr bwMode="auto">
          <a:xfrm>
            <a:off x="1403648" y="1449000"/>
            <a:ext cx="6296400" cy="5040000"/>
          </a:xfrm>
          <a:prstGeom prst="rect">
            <a:avLst/>
          </a:prstGeom>
          <a:noFill/>
          <a:ln w="9525">
            <a:solidFill>
              <a:schemeClr val="tx1"/>
            </a:solidFill>
            <a:miter lim="800000"/>
            <a:headEnd/>
            <a:tailEnd/>
          </a:ln>
        </p:spPr>
      </p:pic>
      <p:sp>
        <p:nvSpPr>
          <p:cNvPr id="5" name="Symbol zastępczy numeru slajdu 4"/>
          <p:cNvSpPr>
            <a:spLocks noGrp="1"/>
          </p:cNvSpPr>
          <p:nvPr>
            <p:ph type="sldNum" sz="quarter" idx="12"/>
          </p:nvPr>
        </p:nvSpPr>
        <p:spPr/>
        <p:txBody>
          <a:bodyPr/>
          <a:lstStyle/>
          <a:p>
            <a:fld id="{589B7C76-EFF2-4CD8-A475-4750F11B4BC6}" type="slidenum">
              <a:rPr lang="pl-PL" smtClean="0"/>
              <a:pPr/>
              <a:t>182</a:t>
            </a:fld>
            <a:endParaRPr lang="pl-PL" dirty="0"/>
          </a:p>
        </p:txBody>
      </p:sp>
      <p:sp>
        <p:nvSpPr>
          <p:cNvPr id="8" name="Prostokąt zaokrąglony 7"/>
          <p:cNvSpPr/>
          <p:nvPr/>
        </p:nvSpPr>
        <p:spPr>
          <a:xfrm>
            <a:off x="467544" y="136525"/>
            <a:ext cx="8208912" cy="916211"/>
          </a:xfrm>
          <a:prstGeom prst="roundRect">
            <a:avLst/>
          </a:prstGeom>
          <a:solidFill>
            <a:srgbClr val="00B0F0"/>
          </a:solidFill>
          <a:ln>
            <a:solidFill>
              <a:srgbClr val="00B0F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8.5. Zasady zakładania stropu i zawiesi na wydobywany obiekt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1600200"/>
            <a:ext cx="8435280" cy="4997152"/>
          </a:xfrm>
        </p:spPr>
        <p:txBody>
          <a:bodyPr>
            <a:normAutofit fontScale="92500" lnSpcReduction="10000"/>
          </a:bodyPr>
          <a:lstStyle/>
          <a:p>
            <a:pPr algn="just">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pic>
        <p:nvPicPr>
          <p:cNvPr id="4" name="Obraz 3"/>
          <p:cNvPicPr/>
          <p:nvPr/>
        </p:nvPicPr>
        <p:blipFill>
          <a:blip r:embed="rId2" cstate="print"/>
          <a:srcRect l="12733" r="12689"/>
          <a:stretch>
            <a:fillRect/>
          </a:stretch>
        </p:blipFill>
        <p:spPr bwMode="auto">
          <a:xfrm>
            <a:off x="1475656" y="1449000"/>
            <a:ext cx="6332400" cy="5040000"/>
          </a:xfrm>
          <a:prstGeom prst="rect">
            <a:avLst/>
          </a:prstGeom>
          <a:noFill/>
          <a:ln w="9525">
            <a:solidFill>
              <a:schemeClr val="tx1"/>
            </a:solidFill>
            <a:miter lim="800000"/>
            <a:headEnd/>
            <a:tailEnd/>
          </a:ln>
        </p:spPr>
      </p:pic>
      <p:sp>
        <p:nvSpPr>
          <p:cNvPr id="5" name="Symbol zastępczy numeru slajdu 4"/>
          <p:cNvSpPr>
            <a:spLocks noGrp="1"/>
          </p:cNvSpPr>
          <p:nvPr>
            <p:ph type="sldNum" sz="quarter" idx="12"/>
          </p:nvPr>
        </p:nvSpPr>
        <p:spPr/>
        <p:txBody>
          <a:bodyPr/>
          <a:lstStyle/>
          <a:p>
            <a:fld id="{589B7C76-EFF2-4CD8-A475-4750F11B4BC6}" type="slidenum">
              <a:rPr lang="pl-PL" smtClean="0"/>
              <a:pPr/>
              <a:t>183</a:t>
            </a:fld>
            <a:endParaRPr lang="pl-PL" dirty="0"/>
          </a:p>
        </p:txBody>
      </p:sp>
      <p:sp>
        <p:nvSpPr>
          <p:cNvPr id="7" name="Prostokąt zaokrąglony 6"/>
          <p:cNvSpPr/>
          <p:nvPr/>
        </p:nvSpPr>
        <p:spPr>
          <a:xfrm>
            <a:off x="467544" y="136525"/>
            <a:ext cx="8208912" cy="916211"/>
          </a:xfrm>
          <a:prstGeom prst="roundRect">
            <a:avLst/>
          </a:prstGeom>
          <a:solidFill>
            <a:srgbClr val="00B0F0"/>
          </a:solidFill>
          <a:ln>
            <a:solidFill>
              <a:srgbClr val="00B0F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8.5. Zasady zakładania stropu i zawiesi na wydobywany obiekt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1600200"/>
            <a:ext cx="8435280" cy="4997152"/>
          </a:xfrm>
        </p:spPr>
        <p:txBody>
          <a:bodyPr>
            <a:normAutofit fontScale="92500" lnSpcReduction="10000"/>
          </a:bodyPr>
          <a:lstStyle/>
          <a:p>
            <a:pPr algn="just">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pic>
        <p:nvPicPr>
          <p:cNvPr id="5" name="Obraz 4"/>
          <p:cNvPicPr/>
          <p:nvPr/>
        </p:nvPicPr>
        <p:blipFill>
          <a:blip r:embed="rId2" cstate="print"/>
          <a:srcRect l="12899" r="13015"/>
          <a:stretch>
            <a:fillRect/>
          </a:stretch>
        </p:blipFill>
        <p:spPr bwMode="auto">
          <a:xfrm>
            <a:off x="1547664" y="1449000"/>
            <a:ext cx="6296400" cy="5040000"/>
          </a:xfrm>
          <a:prstGeom prst="rect">
            <a:avLst/>
          </a:prstGeom>
          <a:noFill/>
          <a:ln w="9525">
            <a:solidFill>
              <a:schemeClr val="tx1"/>
            </a:solidFill>
            <a:miter lim="800000"/>
            <a:headEnd/>
            <a:tailEnd/>
          </a:ln>
        </p:spPr>
      </p:pic>
      <p:sp>
        <p:nvSpPr>
          <p:cNvPr id="6" name="Symbol zastępczy numeru slajdu 5"/>
          <p:cNvSpPr>
            <a:spLocks noGrp="1"/>
          </p:cNvSpPr>
          <p:nvPr>
            <p:ph type="sldNum" sz="quarter" idx="12"/>
          </p:nvPr>
        </p:nvSpPr>
        <p:spPr/>
        <p:txBody>
          <a:bodyPr/>
          <a:lstStyle/>
          <a:p>
            <a:fld id="{589B7C76-EFF2-4CD8-A475-4750F11B4BC6}" type="slidenum">
              <a:rPr lang="pl-PL" smtClean="0"/>
              <a:pPr/>
              <a:t>184</a:t>
            </a:fld>
            <a:endParaRPr lang="pl-PL" dirty="0"/>
          </a:p>
        </p:txBody>
      </p:sp>
      <p:sp>
        <p:nvSpPr>
          <p:cNvPr id="8" name="Prostokąt zaokrąglony 7"/>
          <p:cNvSpPr/>
          <p:nvPr/>
        </p:nvSpPr>
        <p:spPr>
          <a:xfrm>
            <a:off x="467544" y="136525"/>
            <a:ext cx="8208912" cy="916211"/>
          </a:xfrm>
          <a:prstGeom prst="roundRect">
            <a:avLst/>
          </a:prstGeom>
          <a:solidFill>
            <a:srgbClr val="00B0F0"/>
          </a:solidFill>
          <a:ln>
            <a:solidFill>
              <a:srgbClr val="00B0F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8.5. Zasady zakładania stropu i zawiesi na wydobywany obiekt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1600200"/>
            <a:ext cx="8435280" cy="4997152"/>
          </a:xfrm>
        </p:spPr>
        <p:txBody>
          <a:bodyPr>
            <a:normAutofit fontScale="92500" lnSpcReduction="10000"/>
          </a:bodyPr>
          <a:lstStyle/>
          <a:p>
            <a:pPr algn="just">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buNone/>
            </a:pPr>
            <a:endParaRPr lang="pl-PL" b="1" dirty="0"/>
          </a:p>
          <a:p>
            <a:pPr lvl="0" algn="just">
              <a:buNone/>
            </a:pPr>
            <a:r>
              <a:rPr lang="pl-PL" b="1" dirty="0"/>
              <a:t>   </a:t>
            </a:r>
          </a:p>
          <a:p>
            <a:pPr lvl="0" algn="just">
              <a:buNone/>
            </a:pPr>
            <a:endParaRPr lang="pl-PL" b="1" dirty="0"/>
          </a:p>
          <a:p>
            <a:pPr lvl="0" algn="just">
              <a:buNone/>
            </a:pPr>
            <a:r>
              <a:rPr lang="pl-PL" sz="2600" b="1" dirty="0"/>
              <a:t>     </a:t>
            </a:r>
            <a:endParaRPr lang="pl-PL" sz="2600" dirty="0"/>
          </a:p>
        </p:txBody>
      </p:sp>
      <p:pic>
        <p:nvPicPr>
          <p:cNvPr id="6" name="Obraz 5"/>
          <p:cNvPicPr/>
          <p:nvPr/>
        </p:nvPicPr>
        <p:blipFill>
          <a:blip r:embed="rId2" cstate="print"/>
          <a:srcRect l="12892" r="12850"/>
          <a:stretch>
            <a:fillRect/>
          </a:stretch>
        </p:blipFill>
        <p:spPr bwMode="auto">
          <a:xfrm>
            <a:off x="1475656" y="1449000"/>
            <a:ext cx="6314400" cy="5040000"/>
          </a:xfrm>
          <a:prstGeom prst="rect">
            <a:avLst/>
          </a:prstGeom>
          <a:noFill/>
          <a:ln w="9525">
            <a:solidFill>
              <a:schemeClr val="tx1"/>
            </a:solidFill>
            <a:miter lim="800000"/>
            <a:headEnd/>
            <a:tailEnd/>
          </a:ln>
        </p:spPr>
      </p:pic>
      <p:sp>
        <p:nvSpPr>
          <p:cNvPr id="5" name="Symbol zastępczy numeru slajdu 4"/>
          <p:cNvSpPr>
            <a:spLocks noGrp="1"/>
          </p:cNvSpPr>
          <p:nvPr>
            <p:ph type="sldNum" sz="quarter" idx="12"/>
          </p:nvPr>
        </p:nvSpPr>
        <p:spPr/>
        <p:txBody>
          <a:bodyPr/>
          <a:lstStyle/>
          <a:p>
            <a:fld id="{589B7C76-EFF2-4CD8-A475-4750F11B4BC6}" type="slidenum">
              <a:rPr lang="pl-PL" smtClean="0"/>
              <a:pPr/>
              <a:t>185</a:t>
            </a:fld>
            <a:endParaRPr lang="pl-PL" dirty="0"/>
          </a:p>
        </p:txBody>
      </p:sp>
      <p:sp>
        <p:nvSpPr>
          <p:cNvPr id="8" name="Prostokąt zaokrąglony 7"/>
          <p:cNvSpPr/>
          <p:nvPr/>
        </p:nvSpPr>
        <p:spPr>
          <a:xfrm>
            <a:off x="467544" y="136525"/>
            <a:ext cx="8208912" cy="916211"/>
          </a:xfrm>
          <a:prstGeom prst="roundRect">
            <a:avLst/>
          </a:prstGeom>
          <a:solidFill>
            <a:srgbClr val="00B0F0"/>
          </a:solidFill>
          <a:ln>
            <a:solidFill>
              <a:srgbClr val="00B0F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8.5. Zasady zakładania stropu i zawiesi na wydobywany obiekt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normAutofit/>
          </a:bodyPr>
          <a:lstStyle/>
          <a:p>
            <a:pPr algn="just">
              <a:buNone/>
            </a:pPr>
            <a:endParaRPr lang="pl-PL" sz="2200" dirty="0"/>
          </a:p>
          <a:p>
            <a:pPr algn="just">
              <a:buNone/>
            </a:pPr>
            <a:r>
              <a:rPr lang="pl-PL" sz="2200" dirty="0"/>
              <a:t>     	</a:t>
            </a:r>
            <a:r>
              <a:rPr lang="pl-PL" sz="2400" dirty="0">
                <a:latin typeface="Calibri" panose="020F0502020204030204" pitchFamily="34" charset="0"/>
                <a:ea typeface="Calibri" panose="020F0502020204030204" pitchFamily="34" charset="0"/>
                <a:cs typeface="Calibri" panose="020F0502020204030204" pitchFamily="34" charset="0"/>
              </a:rPr>
              <a:t>W obecnej dobie, przy jasno określonych norm i zasadach BHP oraz sprzętu służącego do podwieszania ładunków, który również może być wyprodukowany do naszych indywidualnych potrzeb z wymaganym atestem oraz haków z zabezpieczeniem. Podwieszanie ładunków przy pomocy węzłów może wydawać się archaizmem. Jednak w pracy strażaków/nurków PSP nie jednokrotnie powodzenie działań zależy od kreatywności strażaków. I w tego typu sytuacjach może się przydać znajomość węzłów.</a:t>
            </a:r>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186</a:t>
            </a:fld>
            <a:endParaRPr lang="pl-PL" dirty="0"/>
          </a:p>
        </p:txBody>
      </p:sp>
      <p:sp>
        <p:nvSpPr>
          <p:cNvPr id="6" name="Prostokąt zaokrąglony 5"/>
          <p:cNvSpPr/>
          <p:nvPr/>
        </p:nvSpPr>
        <p:spPr>
          <a:xfrm>
            <a:off x="423326" y="407801"/>
            <a:ext cx="8208912" cy="648072"/>
          </a:xfrm>
          <a:prstGeom prst="roundRect">
            <a:avLst/>
          </a:prstGeom>
          <a:solidFill>
            <a:srgbClr val="00B0F0"/>
          </a:solidFill>
          <a:ln>
            <a:solidFill>
              <a:srgbClr val="00B0F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8.6. Podwiesić ładunek przy użyciu węzłów</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46856" y="1619434"/>
            <a:ext cx="8229600" cy="4919478"/>
          </a:xfrm>
        </p:spPr>
        <p:txBody>
          <a:bodyPr>
            <a:normAutofit fontScale="92500" lnSpcReduction="20000"/>
          </a:bodyPr>
          <a:lstStyle/>
          <a:p>
            <a:pPr algn="ctr">
              <a:buNone/>
            </a:pPr>
            <a:r>
              <a:rPr lang="pl-PL" dirty="0"/>
              <a:t>    </a:t>
            </a:r>
            <a:r>
              <a:rPr lang="pl-PL" sz="2600" u="sng" dirty="0">
                <a:latin typeface="Calibri" panose="020F0502020204030204" pitchFamily="34" charset="0"/>
                <a:ea typeface="Calibri" panose="020F0502020204030204" pitchFamily="34" charset="0"/>
                <a:cs typeface="Calibri" panose="020F0502020204030204" pitchFamily="34" charset="0"/>
              </a:rPr>
              <a:t>Zasady stosowania węzłów do podwieszania ładunku:</a:t>
            </a:r>
          </a:p>
          <a:p>
            <a:pPr algn="ctr">
              <a:buNone/>
            </a:pPr>
            <a:endParaRPr lang="pl-PL" sz="2600" u="sng" dirty="0">
              <a:latin typeface="Calibri" panose="020F0502020204030204" pitchFamily="34" charset="0"/>
              <a:ea typeface="Calibri" panose="020F0502020204030204" pitchFamily="34" charset="0"/>
              <a:cs typeface="Calibri" panose="020F0502020204030204" pitchFamily="34" charset="0"/>
            </a:endParaRPr>
          </a:p>
          <a:p>
            <a:pPr algn="just">
              <a:buFont typeface="Wingdings" panose="05000000000000000000" pitchFamily="2" charset="2"/>
              <a:buChar char="§"/>
            </a:pPr>
            <a:r>
              <a:rPr lang="pl-PL" sz="2600" dirty="0">
                <a:latin typeface="Calibri" panose="020F0502020204030204" pitchFamily="34" charset="0"/>
                <a:ea typeface="Calibri" panose="020F0502020204030204" pitchFamily="34" charset="0"/>
                <a:cs typeface="Calibri" panose="020F0502020204030204" pitchFamily="34" charset="0"/>
              </a:rPr>
              <a:t>węzłów nie stosujemy na zawiesiach i stalowych linach;</a:t>
            </a:r>
          </a:p>
          <a:p>
            <a:pPr algn="just">
              <a:buFont typeface="Wingdings" panose="05000000000000000000" pitchFamily="2" charset="2"/>
              <a:buChar char="§"/>
            </a:pPr>
            <a:r>
              <a:rPr lang="pl-PL" sz="2600" dirty="0">
                <a:latin typeface="Calibri" panose="020F0502020204030204" pitchFamily="34" charset="0"/>
                <a:ea typeface="Calibri" panose="020F0502020204030204" pitchFamily="34" charset="0"/>
                <a:cs typeface="Calibri" panose="020F0502020204030204" pitchFamily="34" charset="0"/>
              </a:rPr>
              <a:t>stosując liny  syntetyczne lub naturalne  do podnoszenie;</a:t>
            </a:r>
          </a:p>
          <a:p>
            <a:pPr algn="just">
              <a:buFont typeface="Wingdings" panose="05000000000000000000" pitchFamily="2" charset="2"/>
              <a:buChar char="§"/>
            </a:pPr>
            <a:r>
              <a:rPr lang="pl-PL" sz="2600" dirty="0">
                <a:latin typeface="Calibri" panose="020F0502020204030204" pitchFamily="34" charset="0"/>
                <a:ea typeface="Calibri" panose="020F0502020204030204" pitchFamily="34" charset="0"/>
                <a:cs typeface="Calibri" panose="020F0502020204030204" pitchFamily="34" charset="0"/>
              </a:rPr>
              <a:t>obiektów, muszą być to liny statyczne i przeznaczone do podnoszenia (wyciągowe);</a:t>
            </a:r>
          </a:p>
          <a:p>
            <a:pPr algn="just">
              <a:buFont typeface="Wingdings" panose="05000000000000000000" pitchFamily="2" charset="2"/>
              <a:buChar char="§"/>
            </a:pPr>
            <a:r>
              <a:rPr lang="pl-PL" sz="2600" dirty="0">
                <a:latin typeface="Calibri" panose="020F0502020204030204" pitchFamily="34" charset="0"/>
                <a:ea typeface="Calibri" panose="020F0502020204030204" pitchFamily="34" charset="0"/>
                <a:cs typeface="Calibri" panose="020F0502020204030204" pitchFamily="34" charset="0"/>
              </a:rPr>
              <a:t>podane w specyfikacji liny, siły zrywające dotyczą samej liny bez węzłów;</a:t>
            </a:r>
          </a:p>
          <a:p>
            <a:pPr algn="just">
              <a:buFont typeface="Wingdings" panose="05000000000000000000" pitchFamily="2" charset="2"/>
              <a:buChar char="§"/>
            </a:pPr>
            <a:r>
              <a:rPr lang="pl-PL" sz="2600" dirty="0">
                <a:latin typeface="Calibri" panose="020F0502020204030204" pitchFamily="34" charset="0"/>
                <a:ea typeface="Calibri" panose="020F0502020204030204" pitchFamily="34" charset="0"/>
                <a:cs typeface="Calibri" panose="020F0502020204030204" pitchFamily="34" charset="0"/>
              </a:rPr>
              <a:t>zawiązany węzeł na linie nie może działać na ścinanie liny   </a:t>
            </a:r>
            <a:br>
              <a:rPr lang="pl-PL" sz="2600" dirty="0">
                <a:latin typeface="Calibri" panose="020F0502020204030204" pitchFamily="34" charset="0"/>
                <a:ea typeface="Calibri" panose="020F0502020204030204" pitchFamily="34" charset="0"/>
                <a:cs typeface="Calibri" panose="020F0502020204030204" pitchFamily="34" charset="0"/>
              </a:rPr>
            </a:br>
            <a:r>
              <a:rPr lang="pl-PL" sz="2600" dirty="0">
                <a:latin typeface="Calibri" panose="020F0502020204030204" pitchFamily="34" charset="0"/>
                <a:ea typeface="Calibri" panose="020F0502020204030204" pitchFamily="34" charset="0"/>
                <a:cs typeface="Calibri" panose="020F0502020204030204" pitchFamily="34" charset="0"/>
              </a:rPr>
              <a:t>i rozrywanie węzła;</a:t>
            </a:r>
          </a:p>
          <a:p>
            <a:pPr algn="just">
              <a:buFont typeface="Wingdings" panose="05000000000000000000" pitchFamily="2" charset="2"/>
              <a:buChar char="§"/>
            </a:pPr>
            <a:r>
              <a:rPr lang="pl-PL" sz="2600" dirty="0">
                <a:latin typeface="Calibri" panose="020F0502020204030204" pitchFamily="34" charset="0"/>
                <a:ea typeface="Calibri" panose="020F0502020204030204" pitchFamily="34" charset="0"/>
                <a:cs typeface="Calibri" panose="020F0502020204030204" pitchFamily="34" charset="0"/>
              </a:rPr>
              <a:t>węzły osłabiają wytrzymałość liny (jest to podane w specyfikacji liny).</a:t>
            </a:r>
          </a:p>
          <a:p>
            <a:pPr>
              <a:buNone/>
            </a:pPr>
            <a:r>
              <a:rPr lang="pl-PL" sz="2200" dirty="0"/>
              <a:t>      </a:t>
            </a:r>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187</a:t>
            </a:fld>
            <a:endParaRPr lang="pl-PL" dirty="0"/>
          </a:p>
        </p:txBody>
      </p:sp>
      <p:sp>
        <p:nvSpPr>
          <p:cNvPr id="6" name="Prostokąt zaokrąglony 5"/>
          <p:cNvSpPr/>
          <p:nvPr/>
        </p:nvSpPr>
        <p:spPr>
          <a:xfrm>
            <a:off x="467544" y="404664"/>
            <a:ext cx="8208912" cy="648072"/>
          </a:xfrm>
          <a:prstGeom prst="roundRect">
            <a:avLst/>
          </a:prstGeom>
          <a:solidFill>
            <a:srgbClr val="00B0F0"/>
          </a:solidFill>
          <a:ln>
            <a:solidFill>
              <a:srgbClr val="00B0F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8.6. Podwiesić ładunek przy użyciu węzłów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1"/>
            <a:ext cx="8229600" cy="3701008"/>
          </a:xfrm>
        </p:spPr>
        <p:txBody>
          <a:bodyPr>
            <a:normAutofit/>
          </a:bodyPr>
          <a:lstStyle/>
          <a:p>
            <a:pPr algn="ctr">
              <a:buNone/>
            </a:pPr>
            <a:r>
              <a:rPr lang="pl-PL" dirty="0"/>
              <a:t>    </a:t>
            </a:r>
            <a:r>
              <a:rPr lang="pl-PL" sz="2400" u="sng" dirty="0">
                <a:latin typeface="Calibri" panose="020F0502020204030204" pitchFamily="34" charset="0"/>
                <a:ea typeface="Calibri" panose="020F0502020204030204" pitchFamily="34" charset="0"/>
                <a:cs typeface="Calibri" panose="020F0502020204030204" pitchFamily="34" charset="0"/>
              </a:rPr>
              <a:t>Zasady stosowania węzłów do podwieszania ładunku c.d.:</a:t>
            </a:r>
          </a:p>
          <a:p>
            <a:pPr algn="ctr">
              <a:buNone/>
            </a:pPr>
            <a:endParaRPr lang="pl-PL" sz="2400" u="sng" dirty="0">
              <a:latin typeface="Calibri" panose="020F0502020204030204" pitchFamily="34" charset="0"/>
              <a:ea typeface="Calibri" panose="020F0502020204030204" pitchFamily="34" charset="0"/>
              <a:cs typeface="Calibri" panose="020F0502020204030204" pitchFamily="34" charset="0"/>
            </a:endParaRPr>
          </a:p>
          <a:p>
            <a:pPr algn="just">
              <a:buFont typeface="Wingdings" panose="05000000000000000000" pitchFamily="2" charset="2"/>
              <a:buChar char="§"/>
            </a:pPr>
            <a:r>
              <a:rPr lang="pl-PL" sz="2400" dirty="0">
                <a:latin typeface="Calibri" panose="020F0502020204030204" pitchFamily="34" charset="0"/>
                <a:ea typeface="Calibri" panose="020F0502020204030204" pitchFamily="34" charset="0"/>
                <a:cs typeface="Calibri" panose="020F0502020204030204" pitchFamily="34" charset="0"/>
              </a:rPr>
              <a:t>wytrzymałość liny po zawiązaniu na niej węzła musi być dopasowana do ciężaru podnoszonego obiektu, biorąc pod uwagę straty  wynikające z zawiązanego węzła;</a:t>
            </a:r>
          </a:p>
          <a:p>
            <a:pPr algn="just">
              <a:buFont typeface="Wingdings" panose="05000000000000000000" pitchFamily="2" charset="2"/>
              <a:buChar char="§"/>
            </a:pPr>
            <a:r>
              <a:rPr lang="pl-PL" sz="2400" dirty="0">
                <a:latin typeface="Calibri" panose="020F0502020204030204" pitchFamily="34" charset="0"/>
                <a:ea typeface="Calibri" panose="020F0502020204030204" pitchFamily="34" charset="0"/>
                <a:cs typeface="Calibri" panose="020F0502020204030204" pitchFamily="34" charset="0"/>
              </a:rPr>
              <a:t>węzły i lina nie mogą przechodzić przez ostre krawędzie;</a:t>
            </a:r>
          </a:p>
          <a:p>
            <a:pPr algn="just">
              <a:buFont typeface="Wingdings" panose="05000000000000000000" pitchFamily="2" charset="2"/>
              <a:buChar char="§"/>
            </a:pPr>
            <a:r>
              <a:rPr lang="pl-PL" sz="2400" dirty="0">
                <a:latin typeface="Calibri" panose="020F0502020204030204" pitchFamily="34" charset="0"/>
                <a:ea typeface="Calibri" panose="020F0502020204030204" pitchFamily="34" charset="0"/>
                <a:cs typeface="Calibri" panose="020F0502020204030204" pitchFamily="34" charset="0"/>
              </a:rPr>
              <a:t>podnosząc ładunek należy unikać gwałtownych ruchów aby nie doszło do zerwana liny.</a:t>
            </a:r>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188</a:t>
            </a:fld>
            <a:endParaRPr lang="pl-PL" dirty="0"/>
          </a:p>
        </p:txBody>
      </p:sp>
      <p:sp>
        <p:nvSpPr>
          <p:cNvPr id="6" name="Prostokąt zaokrąglony 5"/>
          <p:cNvSpPr/>
          <p:nvPr/>
        </p:nvSpPr>
        <p:spPr>
          <a:xfrm>
            <a:off x="467544" y="404664"/>
            <a:ext cx="8208912" cy="648072"/>
          </a:xfrm>
          <a:prstGeom prst="roundRect">
            <a:avLst/>
          </a:prstGeom>
          <a:solidFill>
            <a:srgbClr val="00B0F0"/>
          </a:solidFill>
          <a:ln>
            <a:solidFill>
              <a:srgbClr val="00B0F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8.6. Podwiesić ładunek przy użyciu węzłów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Rafał\Desktop\Węzły - zawieszanie\IMG_20230726_162617.jpg"/>
          <p:cNvPicPr>
            <a:picLocks noChangeAspect="1" noChangeArrowheads="1"/>
          </p:cNvPicPr>
          <p:nvPr/>
        </p:nvPicPr>
        <p:blipFill>
          <a:blip r:embed="rId2" cstate="print"/>
          <a:srcRect l="26278" t="14836" r="33200"/>
          <a:stretch>
            <a:fillRect/>
          </a:stretch>
        </p:blipFill>
        <p:spPr bwMode="auto">
          <a:xfrm>
            <a:off x="2483768" y="1989240"/>
            <a:ext cx="1712876" cy="3600000"/>
          </a:xfrm>
          <a:prstGeom prst="rect">
            <a:avLst/>
          </a:prstGeom>
          <a:noFill/>
        </p:spPr>
      </p:pic>
      <p:pic>
        <p:nvPicPr>
          <p:cNvPr id="4100" name="Picture 4" descr="C:\Users\Rafał\Desktop\Węzły - zawieszanie\IMG_20230726_162655.jpg"/>
          <p:cNvPicPr>
            <a:picLocks noChangeAspect="1" noChangeArrowheads="1"/>
          </p:cNvPicPr>
          <p:nvPr/>
        </p:nvPicPr>
        <p:blipFill>
          <a:blip r:embed="rId3" cstate="print"/>
          <a:srcRect l="23750" t="20600" r="38450"/>
          <a:stretch>
            <a:fillRect/>
          </a:stretch>
        </p:blipFill>
        <p:spPr bwMode="auto">
          <a:xfrm>
            <a:off x="467544" y="1989240"/>
            <a:ext cx="1713839" cy="3600000"/>
          </a:xfrm>
          <a:prstGeom prst="rect">
            <a:avLst/>
          </a:prstGeom>
          <a:noFill/>
        </p:spPr>
      </p:pic>
      <p:pic>
        <p:nvPicPr>
          <p:cNvPr id="4101" name="Picture 5" descr="C:\Users\Rafał\Desktop\Węzły - zawieszanie\IMG_20230726_173113.jpg"/>
          <p:cNvPicPr>
            <a:picLocks noChangeAspect="1" noChangeArrowheads="1"/>
          </p:cNvPicPr>
          <p:nvPr/>
        </p:nvPicPr>
        <p:blipFill>
          <a:blip r:embed="rId4" cstate="print"/>
          <a:srcRect l="24043" t="12201" r="38905" b="11150"/>
          <a:stretch>
            <a:fillRect/>
          </a:stretch>
        </p:blipFill>
        <p:spPr bwMode="auto">
          <a:xfrm>
            <a:off x="5076056" y="1989240"/>
            <a:ext cx="1740194" cy="3600000"/>
          </a:xfrm>
          <a:prstGeom prst="rect">
            <a:avLst/>
          </a:prstGeom>
          <a:noFill/>
        </p:spPr>
      </p:pic>
      <p:pic>
        <p:nvPicPr>
          <p:cNvPr id="4102" name="Picture 6" descr="C:\Users\Rafał\Desktop\Węzły - zawieszanie\IMG_20230726_173126.jpg"/>
          <p:cNvPicPr>
            <a:picLocks noChangeAspect="1" noChangeArrowheads="1"/>
          </p:cNvPicPr>
          <p:nvPr/>
        </p:nvPicPr>
        <p:blipFill>
          <a:blip r:embed="rId5" cstate="print"/>
          <a:srcRect l="34078" t="25850" r="35175" b="10101"/>
          <a:stretch>
            <a:fillRect/>
          </a:stretch>
        </p:blipFill>
        <p:spPr bwMode="auto">
          <a:xfrm>
            <a:off x="7020272" y="1989240"/>
            <a:ext cx="1728192" cy="3600000"/>
          </a:xfrm>
          <a:prstGeom prst="rect">
            <a:avLst/>
          </a:prstGeom>
          <a:noFill/>
        </p:spPr>
      </p:pic>
      <p:sp>
        <p:nvSpPr>
          <p:cNvPr id="7" name="Symbol zastępczy numeru slajdu 6"/>
          <p:cNvSpPr>
            <a:spLocks noGrp="1"/>
          </p:cNvSpPr>
          <p:nvPr>
            <p:ph type="sldNum" sz="quarter" idx="12"/>
          </p:nvPr>
        </p:nvSpPr>
        <p:spPr/>
        <p:txBody>
          <a:bodyPr/>
          <a:lstStyle/>
          <a:p>
            <a:fld id="{589B7C76-EFF2-4CD8-A475-4750F11B4BC6}" type="slidenum">
              <a:rPr lang="pl-PL" smtClean="0"/>
              <a:pPr/>
              <a:t>189</a:t>
            </a:fld>
            <a:endParaRPr lang="pl-PL" dirty="0"/>
          </a:p>
        </p:txBody>
      </p:sp>
      <p:sp>
        <p:nvSpPr>
          <p:cNvPr id="9" name="Prostokąt zaokrąglony 8"/>
          <p:cNvSpPr/>
          <p:nvPr/>
        </p:nvSpPr>
        <p:spPr>
          <a:xfrm>
            <a:off x="467544" y="404664"/>
            <a:ext cx="8208912" cy="648072"/>
          </a:xfrm>
          <a:prstGeom prst="roundRect">
            <a:avLst/>
          </a:prstGeom>
          <a:solidFill>
            <a:srgbClr val="00B0F0"/>
          </a:solidFill>
          <a:ln>
            <a:solidFill>
              <a:srgbClr val="00B0F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8.6. Podwiesić ładunek przy użyciu węzłów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1"/>
            <a:ext cx="8507288" cy="3773016"/>
          </a:xfrm>
        </p:spPr>
        <p:txBody>
          <a:bodyPr>
            <a:normAutofit/>
          </a:bodyPr>
          <a:lstStyle/>
          <a:p>
            <a:pPr>
              <a:buNone/>
            </a:pPr>
            <a:r>
              <a:rPr lang="pl-PL" sz="2400" dirty="0"/>
              <a:t>    </a:t>
            </a:r>
          </a:p>
          <a:p>
            <a:pPr algn="just">
              <a:buNone/>
            </a:pPr>
            <a:r>
              <a:rPr lang="pl-PL" sz="2400" dirty="0"/>
              <a:t>	</a:t>
            </a:r>
            <a:r>
              <a:rPr lang="pl-PL" sz="2400" dirty="0">
                <a:latin typeface="Calibri" panose="020F0502020204030204" pitchFamily="34" charset="0"/>
                <a:ea typeface="Calibri" panose="020F0502020204030204" pitchFamily="34" charset="0"/>
                <a:cs typeface="Calibri" panose="020F0502020204030204" pitchFamily="34" charset="0"/>
              </a:rPr>
              <a:t>Metody poszukiwań podwodnych dzielimy na dwie podstawowe grupy:</a:t>
            </a:r>
          </a:p>
          <a:p>
            <a:pPr lvl="0" algn="just"/>
            <a:r>
              <a:rPr lang="pl-PL" sz="2400" u="sng" dirty="0">
                <a:latin typeface="Calibri" panose="020F0502020204030204" pitchFamily="34" charset="0"/>
                <a:ea typeface="Calibri" panose="020F0502020204030204" pitchFamily="34" charset="0"/>
                <a:cs typeface="Calibri" panose="020F0502020204030204" pitchFamily="34" charset="0"/>
              </a:rPr>
              <a:t>przyrządowe/techniczne </a:t>
            </a:r>
            <a:r>
              <a:rPr lang="pl-PL" sz="2400" dirty="0">
                <a:latin typeface="Calibri" panose="020F0502020204030204" pitchFamily="34" charset="0"/>
                <a:ea typeface="Calibri" panose="020F0502020204030204" pitchFamily="34" charset="0"/>
                <a:cs typeface="Calibri" panose="020F0502020204030204" pitchFamily="34" charset="0"/>
              </a:rPr>
              <a:t>metody poszukiwań tj. poszukiwania bez udziału nurków;</a:t>
            </a:r>
          </a:p>
          <a:p>
            <a:pPr lvl="0" algn="just"/>
            <a:r>
              <a:rPr lang="pl-PL" sz="2400" u="sng" dirty="0">
                <a:latin typeface="Calibri" panose="020F0502020204030204" pitchFamily="34" charset="0"/>
                <a:ea typeface="Calibri" panose="020F0502020204030204" pitchFamily="34" charset="0"/>
                <a:cs typeface="Calibri" panose="020F0502020204030204" pitchFamily="34" charset="0"/>
              </a:rPr>
              <a:t>bezprzyrządowe/poszukiwania </a:t>
            </a:r>
            <a:r>
              <a:rPr lang="pl-PL" sz="2400" dirty="0">
                <a:latin typeface="Calibri" panose="020F0502020204030204" pitchFamily="34" charset="0"/>
                <a:ea typeface="Calibri" panose="020F0502020204030204" pitchFamily="34" charset="0"/>
                <a:cs typeface="Calibri" panose="020F0502020204030204" pitchFamily="34" charset="0"/>
              </a:rPr>
              <a:t>przy pomocy metod nurkowych (tj. przy pomocy nurków).</a:t>
            </a:r>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19</a:t>
            </a:fld>
            <a:endParaRPr lang="pl-PL" dirty="0"/>
          </a:p>
        </p:txBody>
      </p:sp>
      <p:sp>
        <p:nvSpPr>
          <p:cNvPr id="6" name="Prostokąt zaokrąglony 5"/>
          <p:cNvSpPr/>
          <p:nvPr/>
        </p:nvSpPr>
        <p:spPr>
          <a:xfrm>
            <a:off x="467544" y="404664"/>
            <a:ext cx="8208912" cy="864096"/>
          </a:xfrm>
          <a:prstGeom prst="roundRect">
            <a:avLst/>
          </a:prstGeom>
          <a:solidFill>
            <a:srgbClr val="FF0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8.1. Zlokalizować obiekt pod powierzchnią wody </a:t>
            </a:r>
          </a:p>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oraz go oznaczyć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Rafał\Desktop\Węzły - zawieszanie\IMG_20230726_161506.jpg"/>
          <p:cNvPicPr>
            <a:picLocks noChangeAspect="1" noChangeArrowheads="1"/>
          </p:cNvPicPr>
          <p:nvPr/>
        </p:nvPicPr>
        <p:blipFill>
          <a:blip r:embed="rId2" cstate="print"/>
          <a:srcRect l="27950" t="13251" r="23750" b="3801"/>
          <a:stretch>
            <a:fillRect/>
          </a:stretch>
        </p:blipFill>
        <p:spPr bwMode="auto">
          <a:xfrm>
            <a:off x="4983270" y="1628800"/>
            <a:ext cx="1676962" cy="2880000"/>
          </a:xfrm>
          <a:prstGeom prst="rect">
            <a:avLst/>
          </a:prstGeom>
          <a:noFill/>
        </p:spPr>
      </p:pic>
      <p:pic>
        <p:nvPicPr>
          <p:cNvPr id="3077" name="Picture 5" descr="C:\Users\Rafał\Desktop\Węzły - zawieszanie\IMG_20230726_161536.jpg"/>
          <p:cNvPicPr>
            <a:picLocks noChangeAspect="1" noChangeArrowheads="1"/>
          </p:cNvPicPr>
          <p:nvPr/>
        </p:nvPicPr>
        <p:blipFill>
          <a:blip r:embed="rId3" cstate="print"/>
          <a:srcRect l="29000" t="10513" r="20204"/>
          <a:stretch>
            <a:fillRect/>
          </a:stretch>
        </p:blipFill>
        <p:spPr bwMode="auto">
          <a:xfrm>
            <a:off x="7041667" y="1628800"/>
            <a:ext cx="1634789" cy="2880040"/>
          </a:xfrm>
          <a:prstGeom prst="rect">
            <a:avLst/>
          </a:prstGeom>
          <a:noFill/>
        </p:spPr>
      </p:pic>
      <p:pic>
        <p:nvPicPr>
          <p:cNvPr id="3078" name="Picture 6" descr="C:\Users\Rafał\Desktop\Węzły - zawieszanie\IMG_20230726_162215.jpg"/>
          <p:cNvPicPr>
            <a:picLocks noChangeAspect="1" noChangeArrowheads="1"/>
          </p:cNvPicPr>
          <p:nvPr/>
        </p:nvPicPr>
        <p:blipFill>
          <a:blip r:embed="rId4" cstate="print"/>
          <a:srcRect l="29368" t="17450" r="30176" b="12201"/>
          <a:stretch>
            <a:fillRect/>
          </a:stretch>
        </p:blipFill>
        <p:spPr bwMode="auto">
          <a:xfrm>
            <a:off x="395536" y="1628800"/>
            <a:ext cx="1656184" cy="2880000"/>
          </a:xfrm>
          <a:prstGeom prst="rect">
            <a:avLst/>
          </a:prstGeom>
          <a:noFill/>
        </p:spPr>
      </p:pic>
      <p:pic>
        <p:nvPicPr>
          <p:cNvPr id="3079" name="Picture 7" descr="C:\Users\Rafał\Desktop\Węzły - zawieszanie\IMG_20230726_162228.jpg"/>
          <p:cNvPicPr>
            <a:picLocks noChangeAspect="1" noChangeArrowheads="1"/>
          </p:cNvPicPr>
          <p:nvPr/>
        </p:nvPicPr>
        <p:blipFill>
          <a:blip r:embed="rId5" cstate="print"/>
          <a:srcRect l="18500" t="15350" r="42650" b="14301"/>
          <a:stretch>
            <a:fillRect/>
          </a:stretch>
        </p:blipFill>
        <p:spPr bwMode="auto">
          <a:xfrm>
            <a:off x="2477496" y="1628800"/>
            <a:ext cx="1590448" cy="2880000"/>
          </a:xfrm>
          <a:prstGeom prst="rect">
            <a:avLst/>
          </a:prstGeom>
          <a:noFill/>
        </p:spPr>
      </p:pic>
      <p:pic>
        <p:nvPicPr>
          <p:cNvPr id="3080" name="Picture 8" descr="C:\Users\Rafał\Desktop\Węzły - zawieszanie\IMG_20230726_183522.jpg"/>
          <p:cNvPicPr>
            <a:picLocks noChangeAspect="1" noChangeArrowheads="1"/>
          </p:cNvPicPr>
          <p:nvPr/>
        </p:nvPicPr>
        <p:blipFill>
          <a:blip r:embed="rId6" cstate="print"/>
          <a:srcRect l="32151" t="6951" r="32150" b="68899"/>
          <a:stretch>
            <a:fillRect/>
          </a:stretch>
        </p:blipFill>
        <p:spPr bwMode="auto">
          <a:xfrm>
            <a:off x="611560" y="4797152"/>
            <a:ext cx="2448272" cy="1656184"/>
          </a:xfrm>
          <a:prstGeom prst="rect">
            <a:avLst/>
          </a:prstGeom>
          <a:noFill/>
        </p:spPr>
      </p:pic>
      <p:pic>
        <p:nvPicPr>
          <p:cNvPr id="3081" name="Picture 9" descr="C:\Users\Rafał\Desktop\Węzły - zawieszanie\IMG_20230726_183522.jpg"/>
          <p:cNvPicPr>
            <a:picLocks noChangeAspect="1" noChangeArrowheads="1"/>
          </p:cNvPicPr>
          <p:nvPr/>
        </p:nvPicPr>
        <p:blipFill>
          <a:blip r:embed="rId6" cstate="print"/>
          <a:srcRect l="35300" t="38450" r="29000" b="37400"/>
          <a:stretch>
            <a:fillRect/>
          </a:stretch>
        </p:blipFill>
        <p:spPr bwMode="auto">
          <a:xfrm>
            <a:off x="3347864" y="4797152"/>
            <a:ext cx="2448272" cy="1656184"/>
          </a:xfrm>
          <a:prstGeom prst="rect">
            <a:avLst/>
          </a:prstGeom>
          <a:noFill/>
        </p:spPr>
      </p:pic>
      <p:pic>
        <p:nvPicPr>
          <p:cNvPr id="3082" name="Picture 10" descr="C:\Users\Rafał\Desktop\Węzły - zawieszanie\IMG_20230726_183522.jpg"/>
          <p:cNvPicPr>
            <a:picLocks noChangeAspect="1" noChangeArrowheads="1"/>
          </p:cNvPicPr>
          <p:nvPr/>
        </p:nvPicPr>
        <p:blipFill>
          <a:blip r:embed="rId6" cstate="print"/>
          <a:srcRect l="33200" t="75200" r="30050" b="651"/>
          <a:stretch>
            <a:fillRect/>
          </a:stretch>
        </p:blipFill>
        <p:spPr bwMode="auto">
          <a:xfrm>
            <a:off x="6012160" y="4797152"/>
            <a:ext cx="2520280" cy="1656184"/>
          </a:xfrm>
          <a:prstGeom prst="rect">
            <a:avLst/>
          </a:prstGeom>
          <a:noFill/>
        </p:spPr>
      </p:pic>
      <p:sp>
        <p:nvSpPr>
          <p:cNvPr id="10" name="Symbol zastępczy numeru slajdu 9"/>
          <p:cNvSpPr>
            <a:spLocks noGrp="1"/>
          </p:cNvSpPr>
          <p:nvPr>
            <p:ph type="sldNum" sz="quarter" idx="12"/>
          </p:nvPr>
        </p:nvSpPr>
        <p:spPr/>
        <p:txBody>
          <a:bodyPr/>
          <a:lstStyle/>
          <a:p>
            <a:fld id="{589B7C76-EFF2-4CD8-A475-4750F11B4BC6}" type="slidenum">
              <a:rPr lang="pl-PL" smtClean="0"/>
              <a:pPr/>
              <a:t>190</a:t>
            </a:fld>
            <a:endParaRPr lang="pl-PL" dirty="0"/>
          </a:p>
        </p:txBody>
      </p:sp>
      <p:sp>
        <p:nvSpPr>
          <p:cNvPr id="12" name="Prostokąt zaokrąglony 11"/>
          <p:cNvSpPr/>
          <p:nvPr/>
        </p:nvSpPr>
        <p:spPr>
          <a:xfrm>
            <a:off x="467544" y="404664"/>
            <a:ext cx="8208912" cy="648072"/>
          </a:xfrm>
          <a:prstGeom prst="roundRect">
            <a:avLst/>
          </a:prstGeom>
          <a:solidFill>
            <a:srgbClr val="00B0F0"/>
          </a:solidFill>
          <a:ln>
            <a:solidFill>
              <a:srgbClr val="00B0F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8.6. Podwiesić ładunek przy użyciu węzłów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Rafał\Desktop\Węzły - zawieszanie\IMG_20230726_181540.jpg"/>
          <p:cNvPicPr>
            <a:picLocks noChangeAspect="1" noChangeArrowheads="1"/>
          </p:cNvPicPr>
          <p:nvPr/>
        </p:nvPicPr>
        <p:blipFill>
          <a:blip r:embed="rId2" cstate="print"/>
          <a:srcRect l="10101" t="22700" r="3801" b="9051"/>
          <a:stretch>
            <a:fillRect/>
          </a:stretch>
        </p:blipFill>
        <p:spPr bwMode="auto">
          <a:xfrm>
            <a:off x="2411760" y="3141368"/>
            <a:ext cx="4541539" cy="3600000"/>
          </a:xfrm>
          <a:prstGeom prst="rect">
            <a:avLst/>
          </a:prstGeom>
          <a:noFill/>
        </p:spPr>
      </p:pic>
      <p:sp>
        <p:nvSpPr>
          <p:cNvPr id="5" name="pole tekstowe 4"/>
          <p:cNvSpPr txBox="1"/>
          <p:nvPr/>
        </p:nvSpPr>
        <p:spPr>
          <a:xfrm>
            <a:off x="539552" y="1700808"/>
            <a:ext cx="8208912" cy="1477328"/>
          </a:xfrm>
          <a:prstGeom prst="rect">
            <a:avLst/>
          </a:prstGeom>
          <a:noFill/>
        </p:spPr>
        <p:txBody>
          <a:bodyPr wrap="square" rtlCol="0">
            <a:spAutoFit/>
          </a:bodyPr>
          <a:lstStyle/>
          <a:p>
            <a:pPr algn="just"/>
            <a:r>
              <a:rPr lang="pl-PL" sz="2400" dirty="0">
                <a:latin typeface="Calibri" panose="020F0502020204030204" pitchFamily="34" charset="0"/>
                <a:ea typeface="Calibri" panose="020F0502020204030204" pitchFamily="34" charset="0"/>
                <a:cs typeface="Calibri" panose="020F0502020204030204" pitchFamily="34" charset="0"/>
              </a:rPr>
              <a:t>Linę i stosowane węzły możemy również wykorzystać jako zawiesi lub do stropowania obiektu w formie pętli, zawiesia jedno lub dwu-cięgnowego.</a:t>
            </a:r>
          </a:p>
          <a:p>
            <a:r>
              <a:rPr lang="pl-PL" dirty="0"/>
              <a:t> </a:t>
            </a:r>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191</a:t>
            </a:fld>
            <a:endParaRPr lang="pl-PL" dirty="0"/>
          </a:p>
        </p:txBody>
      </p:sp>
      <p:sp>
        <p:nvSpPr>
          <p:cNvPr id="8" name="Prostokąt zaokrąglony 7"/>
          <p:cNvSpPr/>
          <p:nvPr/>
        </p:nvSpPr>
        <p:spPr>
          <a:xfrm>
            <a:off x="467544" y="404664"/>
            <a:ext cx="8208912" cy="648072"/>
          </a:xfrm>
          <a:prstGeom prst="roundRect">
            <a:avLst/>
          </a:prstGeom>
          <a:solidFill>
            <a:srgbClr val="00B0F0"/>
          </a:solidFill>
          <a:ln>
            <a:solidFill>
              <a:srgbClr val="00B0F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8.6. Podwiesić ładunek przy użyciu węzłów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afał\Desktop\Węzły - zawieszanie\IMG_20230726_160138.jpg"/>
          <p:cNvPicPr>
            <a:picLocks noChangeAspect="1" noChangeArrowheads="1"/>
          </p:cNvPicPr>
          <p:nvPr/>
        </p:nvPicPr>
        <p:blipFill>
          <a:blip r:embed="rId2" cstate="print"/>
          <a:srcRect l="17450" t="15350" r="25850" b="3801"/>
          <a:stretch>
            <a:fillRect/>
          </a:stretch>
        </p:blipFill>
        <p:spPr bwMode="auto">
          <a:xfrm>
            <a:off x="180823" y="1845360"/>
            <a:ext cx="3383065" cy="4824000"/>
          </a:xfrm>
          <a:prstGeom prst="rect">
            <a:avLst/>
          </a:prstGeom>
          <a:noFill/>
        </p:spPr>
      </p:pic>
      <p:pic>
        <p:nvPicPr>
          <p:cNvPr id="2051" name="Picture 3" descr="C:\Users\Rafał\Desktop\Węzły - zawieszanie\IMG_20230726_160842.jpg"/>
          <p:cNvPicPr>
            <a:picLocks noChangeAspect="1" noChangeArrowheads="1"/>
          </p:cNvPicPr>
          <p:nvPr/>
        </p:nvPicPr>
        <p:blipFill>
          <a:blip r:embed="rId3" cstate="print"/>
          <a:srcRect l="13251" t="8001" r="17450" b="5901"/>
          <a:stretch>
            <a:fillRect/>
          </a:stretch>
        </p:blipFill>
        <p:spPr bwMode="auto">
          <a:xfrm>
            <a:off x="3851920" y="3645360"/>
            <a:ext cx="2433951" cy="3024000"/>
          </a:xfrm>
          <a:prstGeom prst="rect">
            <a:avLst/>
          </a:prstGeom>
          <a:noFill/>
        </p:spPr>
      </p:pic>
      <p:pic>
        <p:nvPicPr>
          <p:cNvPr id="2052" name="Picture 4" descr="C:\Users\Rafał\Desktop\Węzły - zawieszanie\IMG_20230726_160956.jpg"/>
          <p:cNvPicPr>
            <a:picLocks noChangeAspect="1" noChangeArrowheads="1"/>
          </p:cNvPicPr>
          <p:nvPr/>
        </p:nvPicPr>
        <p:blipFill>
          <a:blip r:embed="rId4" cstate="print"/>
          <a:srcRect l="12201" t="14300" r="17450"/>
          <a:stretch>
            <a:fillRect/>
          </a:stretch>
        </p:blipFill>
        <p:spPr bwMode="auto">
          <a:xfrm>
            <a:off x="6502833" y="3598552"/>
            <a:ext cx="2461655" cy="2998800"/>
          </a:xfrm>
          <a:prstGeom prst="rect">
            <a:avLst/>
          </a:prstGeom>
          <a:noFill/>
        </p:spPr>
      </p:pic>
      <p:pic>
        <p:nvPicPr>
          <p:cNvPr id="9" name="Picture 2" descr="C:\Users\Rafał\Desktop\Węzły - zawieszanie\IMG_20230726_160200.jpg"/>
          <p:cNvPicPr>
            <a:picLocks noChangeAspect="1" noChangeArrowheads="1"/>
          </p:cNvPicPr>
          <p:nvPr/>
        </p:nvPicPr>
        <p:blipFill>
          <a:blip r:embed="rId5" cstate="print"/>
          <a:srcRect l="18500" t="24037" r="22701" b="17451"/>
          <a:stretch>
            <a:fillRect/>
          </a:stretch>
        </p:blipFill>
        <p:spPr bwMode="auto">
          <a:xfrm>
            <a:off x="2771800" y="1556992"/>
            <a:ext cx="1808835" cy="1800000"/>
          </a:xfrm>
          <a:prstGeom prst="rect">
            <a:avLst/>
          </a:prstGeom>
          <a:noFill/>
          <a:ln w="28575">
            <a:solidFill>
              <a:schemeClr val="bg1"/>
            </a:solidFill>
          </a:ln>
        </p:spPr>
      </p:pic>
      <p:sp>
        <p:nvSpPr>
          <p:cNvPr id="7" name="Symbol zastępczy numeru slajdu 6"/>
          <p:cNvSpPr>
            <a:spLocks noGrp="1"/>
          </p:cNvSpPr>
          <p:nvPr>
            <p:ph type="sldNum" sz="quarter" idx="12"/>
          </p:nvPr>
        </p:nvSpPr>
        <p:spPr/>
        <p:txBody>
          <a:bodyPr/>
          <a:lstStyle/>
          <a:p>
            <a:fld id="{589B7C76-EFF2-4CD8-A475-4750F11B4BC6}" type="slidenum">
              <a:rPr lang="pl-PL" smtClean="0"/>
              <a:pPr/>
              <a:t>192</a:t>
            </a:fld>
            <a:endParaRPr lang="pl-PL" dirty="0"/>
          </a:p>
        </p:txBody>
      </p:sp>
      <p:sp>
        <p:nvSpPr>
          <p:cNvPr id="10" name="Prostokąt zaokrąglony 9"/>
          <p:cNvSpPr/>
          <p:nvPr/>
        </p:nvSpPr>
        <p:spPr>
          <a:xfrm>
            <a:off x="467544" y="404664"/>
            <a:ext cx="8208912" cy="648072"/>
          </a:xfrm>
          <a:prstGeom prst="roundRect">
            <a:avLst/>
          </a:prstGeom>
          <a:solidFill>
            <a:srgbClr val="00B0F0"/>
          </a:solidFill>
          <a:ln>
            <a:solidFill>
              <a:srgbClr val="00B0F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8.6. Podwiesić ładunek przy użyciu węzłów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Rafał\Desktop\Węzły - zawieszanie\IMG_20230726_172032.jpg"/>
          <p:cNvPicPr>
            <a:picLocks noChangeAspect="1" noChangeArrowheads="1"/>
          </p:cNvPicPr>
          <p:nvPr/>
        </p:nvPicPr>
        <p:blipFill>
          <a:blip r:embed="rId2" cstate="print"/>
          <a:srcRect l="31100" t="19550" r="29000" b="5901"/>
          <a:stretch>
            <a:fillRect/>
          </a:stretch>
        </p:blipFill>
        <p:spPr bwMode="auto">
          <a:xfrm>
            <a:off x="539552" y="2709320"/>
            <a:ext cx="1926761" cy="3600000"/>
          </a:xfrm>
          <a:prstGeom prst="rect">
            <a:avLst/>
          </a:prstGeom>
          <a:noFill/>
        </p:spPr>
      </p:pic>
      <p:pic>
        <p:nvPicPr>
          <p:cNvPr id="5124" name="Picture 4" descr="C:\Users\Rafał\Desktop\Węzły - zawieszanie\IMG_20230726_172129.jpg"/>
          <p:cNvPicPr>
            <a:picLocks noChangeAspect="1" noChangeArrowheads="1"/>
          </p:cNvPicPr>
          <p:nvPr/>
        </p:nvPicPr>
        <p:blipFill>
          <a:blip r:embed="rId3" cstate="print"/>
          <a:srcRect l="25850" t="12201" r="27950"/>
          <a:stretch>
            <a:fillRect/>
          </a:stretch>
        </p:blipFill>
        <p:spPr bwMode="auto">
          <a:xfrm>
            <a:off x="2749718" y="2709320"/>
            <a:ext cx="1894290" cy="3600000"/>
          </a:xfrm>
          <a:prstGeom prst="rect">
            <a:avLst/>
          </a:prstGeom>
          <a:noFill/>
        </p:spPr>
      </p:pic>
      <p:pic>
        <p:nvPicPr>
          <p:cNvPr id="5125" name="Picture 5" descr="C:\Users\Rafał\Desktop\Węzły - zawieszanie\IMG_20230726_172243.jpg"/>
          <p:cNvPicPr>
            <a:picLocks noChangeAspect="1" noChangeArrowheads="1"/>
          </p:cNvPicPr>
          <p:nvPr/>
        </p:nvPicPr>
        <p:blipFill>
          <a:blip r:embed="rId4" cstate="print"/>
          <a:srcRect l="29373" t="10101" r="25850" b="3801"/>
          <a:stretch>
            <a:fillRect/>
          </a:stretch>
        </p:blipFill>
        <p:spPr bwMode="auto">
          <a:xfrm>
            <a:off x="4860032" y="2709320"/>
            <a:ext cx="1872208" cy="3600000"/>
          </a:xfrm>
          <a:prstGeom prst="rect">
            <a:avLst/>
          </a:prstGeom>
          <a:noFill/>
        </p:spPr>
      </p:pic>
      <p:sp>
        <p:nvSpPr>
          <p:cNvPr id="8" name="pole tekstowe 7"/>
          <p:cNvSpPr txBox="1"/>
          <p:nvPr/>
        </p:nvSpPr>
        <p:spPr>
          <a:xfrm>
            <a:off x="304037" y="1419362"/>
            <a:ext cx="8535926" cy="461665"/>
          </a:xfrm>
          <a:prstGeom prst="rect">
            <a:avLst/>
          </a:prstGeom>
          <a:noFill/>
          <a:ln>
            <a:solidFill>
              <a:schemeClr val="tx1"/>
            </a:solidFill>
          </a:ln>
        </p:spPr>
        <p:txBody>
          <a:bodyPr wrap="none" rtlCol="0">
            <a:spAutoFit/>
          </a:bodyPr>
          <a:lstStyle/>
          <a:p>
            <a:pPr algn="ctr"/>
            <a:r>
              <a:rPr lang="pl-PL" sz="2400" dirty="0">
                <a:latin typeface="Calibri" panose="020F0502020204030204" pitchFamily="34" charset="0"/>
                <a:ea typeface="Calibri" panose="020F0502020204030204" pitchFamily="34" charset="0"/>
                <a:cs typeface="Calibri" panose="020F0502020204030204" pitchFamily="34" charset="0"/>
              </a:rPr>
              <a:t>W przypadku z byt długiego końca liny należy go podwiesić do haka</a:t>
            </a:r>
          </a:p>
        </p:txBody>
      </p:sp>
      <p:cxnSp>
        <p:nvCxnSpPr>
          <p:cNvPr id="12" name="Łącznik prosty ze strzałką 11"/>
          <p:cNvCxnSpPr/>
          <p:nvPr/>
        </p:nvCxnSpPr>
        <p:spPr>
          <a:xfrm flipH="1">
            <a:off x="3491880" y="2348880"/>
            <a:ext cx="1512168" cy="288032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Łącznik prosty ze strzałką 12"/>
          <p:cNvCxnSpPr/>
          <p:nvPr/>
        </p:nvCxnSpPr>
        <p:spPr>
          <a:xfrm>
            <a:off x="5004048" y="2348880"/>
            <a:ext cx="648072" cy="72008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5122" name="Picture 2" descr="C:\Users\Rafał\Desktop\Węzły - zawieszanie\IMG_20230726_171155.jpg"/>
          <p:cNvPicPr>
            <a:picLocks noChangeAspect="1" noChangeArrowheads="1"/>
          </p:cNvPicPr>
          <p:nvPr/>
        </p:nvPicPr>
        <p:blipFill>
          <a:blip r:embed="rId5" cstate="print"/>
          <a:srcRect l="23750" t="40550" r="29000" b="6951"/>
          <a:stretch>
            <a:fillRect/>
          </a:stretch>
        </p:blipFill>
        <p:spPr bwMode="auto">
          <a:xfrm>
            <a:off x="6372200" y="2277112"/>
            <a:ext cx="1944000" cy="2160000"/>
          </a:xfrm>
          <a:prstGeom prst="rect">
            <a:avLst/>
          </a:prstGeom>
          <a:noFill/>
          <a:ln w="28575">
            <a:solidFill>
              <a:schemeClr val="bg1"/>
            </a:solidFill>
          </a:ln>
        </p:spPr>
      </p:pic>
      <p:sp>
        <p:nvSpPr>
          <p:cNvPr id="10" name="Symbol zastępczy numeru slajdu 9"/>
          <p:cNvSpPr>
            <a:spLocks noGrp="1"/>
          </p:cNvSpPr>
          <p:nvPr>
            <p:ph type="sldNum" sz="quarter" idx="12"/>
          </p:nvPr>
        </p:nvSpPr>
        <p:spPr/>
        <p:txBody>
          <a:bodyPr/>
          <a:lstStyle/>
          <a:p>
            <a:fld id="{589B7C76-EFF2-4CD8-A475-4750F11B4BC6}" type="slidenum">
              <a:rPr lang="pl-PL" smtClean="0"/>
              <a:pPr/>
              <a:t>193</a:t>
            </a:fld>
            <a:endParaRPr lang="pl-PL" dirty="0"/>
          </a:p>
        </p:txBody>
      </p:sp>
      <p:sp>
        <p:nvSpPr>
          <p:cNvPr id="14" name="Prostokąt zaokrąglony 13"/>
          <p:cNvSpPr/>
          <p:nvPr/>
        </p:nvSpPr>
        <p:spPr>
          <a:xfrm>
            <a:off x="467544" y="404664"/>
            <a:ext cx="8208912" cy="648072"/>
          </a:xfrm>
          <a:prstGeom prst="roundRect">
            <a:avLst/>
          </a:prstGeom>
          <a:solidFill>
            <a:srgbClr val="00B0F0"/>
          </a:solidFill>
          <a:ln>
            <a:solidFill>
              <a:srgbClr val="00B0F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8.6. Podwiesić ładunek przy użyciu węzłów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Rafał\Desktop\Węzły - zawieszanie\IMG_20230726_174414.jpg"/>
          <p:cNvPicPr>
            <a:picLocks noChangeAspect="1" noChangeArrowheads="1"/>
          </p:cNvPicPr>
          <p:nvPr/>
        </p:nvPicPr>
        <p:blipFill>
          <a:blip r:embed="rId2" cstate="print"/>
          <a:srcRect l="26900" t="6951" r="27950" b="2751"/>
          <a:stretch>
            <a:fillRect/>
          </a:stretch>
        </p:blipFill>
        <p:spPr bwMode="auto">
          <a:xfrm>
            <a:off x="4356384" y="2133336"/>
            <a:ext cx="2160000" cy="4320000"/>
          </a:xfrm>
          <a:prstGeom prst="rect">
            <a:avLst/>
          </a:prstGeom>
          <a:noFill/>
        </p:spPr>
      </p:pic>
      <p:pic>
        <p:nvPicPr>
          <p:cNvPr id="6148" name="Picture 4" descr="C:\Users\Rafał\Desktop\Węzły - zawieszanie\IMG_20230726_174508.jpg"/>
          <p:cNvPicPr>
            <a:picLocks noChangeAspect="1" noChangeArrowheads="1"/>
          </p:cNvPicPr>
          <p:nvPr/>
        </p:nvPicPr>
        <p:blipFill>
          <a:blip r:embed="rId3" cstate="print"/>
          <a:srcRect l="25145" t="10101" r="32850" b="5901"/>
          <a:stretch>
            <a:fillRect/>
          </a:stretch>
        </p:blipFill>
        <p:spPr bwMode="auto">
          <a:xfrm>
            <a:off x="1475824" y="2132856"/>
            <a:ext cx="2160240" cy="4320000"/>
          </a:xfrm>
          <a:prstGeom prst="rect">
            <a:avLst/>
          </a:prstGeom>
          <a:noFill/>
        </p:spPr>
      </p:pic>
      <p:pic>
        <p:nvPicPr>
          <p:cNvPr id="6146" name="Picture 2" descr="C:\Users\Rafał\Desktop\Węzły - zawieszanie\IMG_20230726_173255.jpg"/>
          <p:cNvPicPr>
            <a:picLocks noChangeAspect="1" noChangeArrowheads="1"/>
          </p:cNvPicPr>
          <p:nvPr/>
        </p:nvPicPr>
        <p:blipFill>
          <a:blip r:embed="rId4" cstate="print"/>
          <a:srcRect l="31100" t="26900" r="37400" b="20600"/>
          <a:stretch>
            <a:fillRect/>
          </a:stretch>
        </p:blipFill>
        <p:spPr bwMode="auto">
          <a:xfrm>
            <a:off x="6156344" y="1700808"/>
            <a:ext cx="1512000" cy="2520000"/>
          </a:xfrm>
          <a:prstGeom prst="rect">
            <a:avLst/>
          </a:prstGeom>
          <a:noFill/>
          <a:ln w="28575">
            <a:solidFill>
              <a:schemeClr val="bg1"/>
            </a:solidFill>
          </a:ln>
        </p:spPr>
      </p:pic>
      <p:sp>
        <p:nvSpPr>
          <p:cNvPr id="6" name="Symbol zastępczy numeru slajdu 5"/>
          <p:cNvSpPr>
            <a:spLocks noGrp="1"/>
          </p:cNvSpPr>
          <p:nvPr>
            <p:ph type="sldNum" sz="quarter" idx="12"/>
          </p:nvPr>
        </p:nvSpPr>
        <p:spPr/>
        <p:txBody>
          <a:bodyPr/>
          <a:lstStyle/>
          <a:p>
            <a:fld id="{589B7C76-EFF2-4CD8-A475-4750F11B4BC6}" type="slidenum">
              <a:rPr lang="pl-PL" smtClean="0"/>
              <a:pPr/>
              <a:t>194</a:t>
            </a:fld>
            <a:endParaRPr lang="pl-PL" dirty="0"/>
          </a:p>
        </p:txBody>
      </p:sp>
      <p:sp>
        <p:nvSpPr>
          <p:cNvPr id="8" name="Prostokąt zaokrąglony 7"/>
          <p:cNvSpPr/>
          <p:nvPr/>
        </p:nvSpPr>
        <p:spPr>
          <a:xfrm>
            <a:off x="467544" y="404664"/>
            <a:ext cx="8208912" cy="648072"/>
          </a:xfrm>
          <a:prstGeom prst="roundRect">
            <a:avLst/>
          </a:prstGeom>
          <a:solidFill>
            <a:srgbClr val="00B0F0"/>
          </a:solidFill>
          <a:ln>
            <a:solidFill>
              <a:srgbClr val="00B0F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8.6. Podwiesić ładunek przy użyciu węzłów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Rafał\Desktop\Węzły - zawieszanie\IMG_20230726_174746.jpg"/>
          <p:cNvPicPr>
            <a:picLocks noChangeAspect="1" noChangeArrowheads="1"/>
          </p:cNvPicPr>
          <p:nvPr/>
        </p:nvPicPr>
        <p:blipFill>
          <a:blip r:embed="rId2" cstate="print"/>
          <a:srcRect l="23750" t="8001" r="33766"/>
          <a:stretch>
            <a:fillRect/>
          </a:stretch>
        </p:blipFill>
        <p:spPr bwMode="auto">
          <a:xfrm>
            <a:off x="683568" y="1989320"/>
            <a:ext cx="1994863" cy="4320000"/>
          </a:xfrm>
          <a:prstGeom prst="rect">
            <a:avLst/>
          </a:prstGeom>
          <a:noFill/>
        </p:spPr>
      </p:pic>
      <p:pic>
        <p:nvPicPr>
          <p:cNvPr id="7172" name="Picture 4" descr="C:\Users\Rafał\Desktop\Węzły - zawieszanie\IMG_20230726_174948.jpg"/>
          <p:cNvPicPr>
            <a:picLocks noChangeAspect="1" noChangeArrowheads="1"/>
          </p:cNvPicPr>
          <p:nvPr/>
        </p:nvPicPr>
        <p:blipFill>
          <a:blip r:embed="rId3" cstate="print"/>
          <a:srcRect l="23100" t="5901" r="32801"/>
          <a:stretch>
            <a:fillRect/>
          </a:stretch>
        </p:blipFill>
        <p:spPr bwMode="auto">
          <a:xfrm>
            <a:off x="4902348" y="1988840"/>
            <a:ext cx="2024555" cy="4320000"/>
          </a:xfrm>
          <a:prstGeom prst="rect">
            <a:avLst/>
          </a:prstGeom>
          <a:noFill/>
        </p:spPr>
      </p:pic>
      <p:pic>
        <p:nvPicPr>
          <p:cNvPr id="7173" name="Picture 5" descr="C:\Users\Rafał\Desktop\Węzły - zawieszanie\IMG_20230726_174746.jpg"/>
          <p:cNvPicPr>
            <a:picLocks noChangeAspect="1" noChangeArrowheads="1"/>
          </p:cNvPicPr>
          <p:nvPr/>
        </p:nvPicPr>
        <p:blipFill>
          <a:blip r:embed="rId4" cstate="print"/>
          <a:srcRect l="40803" t="12201" r="44453" b="68688"/>
          <a:stretch>
            <a:fillRect/>
          </a:stretch>
        </p:blipFill>
        <p:spPr bwMode="auto">
          <a:xfrm>
            <a:off x="2246383" y="1556792"/>
            <a:ext cx="1944216" cy="2520280"/>
          </a:xfrm>
          <a:prstGeom prst="rect">
            <a:avLst/>
          </a:prstGeom>
          <a:noFill/>
          <a:ln w="28575">
            <a:solidFill>
              <a:schemeClr val="bg1"/>
            </a:solidFill>
          </a:ln>
        </p:spPr>
      </p:pic>
      <p:pic>
        <p:nvPicPr>
          <p:cNvPr id="7174" name="Picture 6" descr="C:\Users\Rafał\Desktop\Węzły - zawieszanie\IMG_20230726_174837.jpg"/>
          <p:cNvPicPr>
            <a:picLocks noChangeAspect="1" noChangeArrowheads="1"/>
          </p:cNvPicPr>
          <p:nvPr/>
        </p:nvPicPr>
        <p:blipFill>
          <a:blip r:embed="rId5" cstate="print"/>
          <a:srcRect l="24951" t="24800" r="25850" b="12201"/>
          <a:stretch>
            <a:fillRect/>
          </a:stretch>
        </p:blipFill>
        <p:spPr bwMode="auto">
          <a:xfrm>
            <a:off x="6543103" y="1556792"/>
            <a:ext cx="1967976" cy="2520000"/>
          </a:xfrm>
          <a:prstGeom prst="rect">
            <a:avLst/>
          </a:prstGeom>
          <a:noFill/>
          <a:ln w="28575">
            <a:solidFill>
              <a:schemeClr val="bg1"/>
            </a:solidFill>
          </a:ln>
        </p:spPr>
      </p:pic>
      <p:sp>
        <p:nvSpPr>
          <p:cNvPr id="7" name="Symbol zastępczy numeru slajdu 6"/>
          <p:cNvSpPr>
            <a:spLocks noGrp="1"/>
          </p:cNvSpPr>
          <p:nvPr>
            <p:ph type="sldNum" sz="quarter" idx="12"/>
          </p:nvPr>
        </p:nvSpPr>
        <p:spPr/>
        <p:txBody>
          <a:bodyPr/>
          <a:lstStyle/>
          <a:p>
            <a:fld id="{589B7C76-EFF2-4CD8-A475-4750F11B4BC6}" type="slidenum">
              <a:rPr lang="pl-PL" smtClean="0"/>
              <a:pPr/>
              <a:t>195</a:t>
            </a:fld>
            <a:endParaRPr lang="pl-PL" dirty="0"/>
          </a:p>
        </p:txBody>
      </p:sp>
      <p:sp>
        <p:nvSpPr>
          <p:cNvPr id="9" name="Prostokąt zaokrąglony 8"/>
          <p:cNvSpPr/>
          <p:nvPr/>
        </p:nvSpPr>
        <p:spPr>
          <a:xfrm>
            <a:off x="467544" y="404664"/>
            <a:ext cx="8208912" cy="648072"/>
          </a:xfrm>
          <a:prstGeom prst="roundRect">
            <a:avLst/>
          </a:prstGeom>
          <a:solidFill>
            <a:srgbClr val="00B0F0"/>
          </a:solidFill>
          <a:ln>
            <a:solidFill>
              <a:srgbClr val="00B0F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8.6. Podwiesić ładunek przy użyciu węzłów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pPr>
              <a:buNone/>
            </a:pPr>
            <a:r>
              <a:rPr lang="pl-PL" dirty="0"/>
              <a:t>    </a:t>
            </a:r>
          </a:p>
          <a:p>
            <a:pPr algn="just">
              <a:buNone/>
            </a:pPr>
            <a:r>
              <a:rPr lang="pl-PL" dirty="0"/>
              <a:t>    </a:t>
            </a:r>
            <a:r>
              <a:rPr lang="pl-PL" sz="2400" dirty="0">
                <a:latin typeface="Calibri" panose="020F0502020204030204" pitchFamily="34" charset="0"/>
                <a:ea typeface="Calibri" panose="020F0502020204030204" pitchFamily="34" charset="0"/>
                <a:cs typeface="Calibri" panose="020F0502020204030204" pitchFamily="34" charset="0"/>
              </a:rPr>
              <a:t>Podział zadań podczas prac nurkowych będzie zależał od ilości ekipy nurkowej obecnej na miejscu akcji lub ćwiczeń oraz rodzaju zadania do wykonania.</a:t>
            </a:r>
          </a:p>
          <a:p>
            <a:pPr algn="just">
              <a:buNone/>
            </a:pPr>
            <a:endParaRPr lang="pl-PL" sz="2400" dirty="0">
              <a:latin typeface="Calibri" panose="020F0502020204030204" pitchFamily="34" charset="0"/>
              <a:ea typeface="Calibri" panose="020F0502020204030204" pitchFamily="34" charset="0"/>
              <a:cs typeface="Calibri" panose="020F0502020204030204" pitchFamily="34" charset="0"/>
            </a:endParaRPr>
          </a:p>
          <a:p>
            <a:pPr algn="just">
              <a:buNone/>
            </a:pPr>
            <a:r>
              <a:rPr lang="pl-PL" sz="2400" dirty="0">
                <a:latin typeface="Calibri" panose="020F0502020204030204" pitchFamily="34" charset="0"/>
                <a:ea typeface="Calibri" panose="020F0502020204030204" pitchFamily="34" charset="0"/>
                <a:cs typeface="Calibri" panose="020F0502020204030204" pitchFamily="34" charset="0"/>
              </a:rPr>
              <a:t>     Zakres zadań poszczególnych członków grupy nurkowej określa na miejscu akcji Dowodzący Działaniami Ratowniczymi SGRW-N. </a:t>
            </a:r>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196</a:t>
            </a:fld>
            <a:endParaRPr lang="pl-PL" dirty="0"/>
          </a:p>
        </p:txBody>
      </p:sp>
      <p:sp>
        <p:nvSpPr>
          <p:cNvPr id="6" name="Prostokąt zaokrąglony 5"/>
          <p:cNvSpPr/>
          <p:nvPr/>
        </p:nvSpPr>
        <p:spPr>
          <a:xfrm>
            <a:off x="467544" y="136525"/>
            <a:ext cx="8208912" cy="1492275"/>
          </a:xfrm>
          <a:prstGeom prst="roundRect">
            <a:avLst/>
          </a:prstGeom>
          <a:solidFill>
            <a:srgbClr val="00FF00"/>
          </a:solidFill>
          <a:ln>
            <a:solidFill>
              <a:srgbClr val="00FF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8.7. Współpracować z wyraźnym podziałem zadań  w przypadku wykonywania poszukiwań w parze nurkowej lub większym zespole nurkowym</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229600" cy="4925144"/>
          </a:xfrm>
        </p:spPr>
        <p:txBody>
          <a:bodyPr>
            <a:normAutofit fontScale="25000" lnSpcReduction="20000"/>
          </a:bodyPr>
          <a:lstStyle/>
          <a:p>
            <a:pPr>
              <a:buNone/>
            </a:pPr>
            <a:endParaRPr lang="pl-PL" sz="9600" b="1" dirty="0"/>
          </a:p>
          <a:p>
            <a:pPr algn="just">
              <a:buNone/>
            </a:pPr>
            <a:r>
              <a:rPr lang="pl-PL" sz="9600" b="1" u="sng" dirty="0">
                <a:latin typeface="Calibri" panose="020F0502020204030204" pitchFamily="34" charset="0"/>
                <a:ea typeface="Calibri" panose="020F0502020204030204" pitchFamily="34" charset="0"/>
                <a:cs typeface="Calibri" panose="020F0502020204030204" pitchFamily="34" charset="0"/>
              </a:rPr>
              <a:t>Optymalny podział na poszczególne funkcję ekipy nurkowej:</a:t>
            </a:r>
            <a:endParaRPr lang="pl-PL" sz="9600" u="sng" dirty="0">
              <a:latin typeface="Calibri" panose="020F0502020204030204" pitchFamily="34" charset="0"/>
              <a:ea typeface="Calibri" panose="020F0502020204030204" pitchFamily="34" charset="0"/>
              <a:cs typeface="Calibri" panose="020F0502020204030204" pitchFamily="34" charset="0"/>
            </a:endParaRPr>
          </a:p>
          <a:p>
            <a:pPr lvl="0" algn="just">
              <a:buFont typeface="Wingdings" panose="05000000000000000000" pitchFamily="2" charset="2"/>
              <a:buChar char="Ø"/>
            </a:pPr>
            <a:r>
              <a:rPr lang="pl-PL" sz="9600" dirty="0">
                <a:latin typeface="Calibri" panose="020F0502020204030204" pitchFamily="34" charset="0"/>
                <a:ea typeface="Calibri" panose="020F0502020204030204" pitchFamily="34" charset="0"/>
                <a:cs typeface="Calibri" panose="020F0502020204030204" pitchFamily="34" charset="0"/>
              </a:rPr>
              <a:t>Nurek Kierujący Pracami Podwodnymi (NKPP lub w skrócie KPP) </a:t>
            </a:r>
          </a:p>
          <a:p>
            <a:pPr lvl="0" algn="just">
              <a:buFont typeface="Wingdings" panose="05000000000000000000" pitchFamily="2" charset="2"/>
              <a:buChar char="Ø"/>
            </a:pPr>
            <a:r>
              <a:rPr lang="pl-PL" sz="9600" dirty="0">
                <a:latin typeface="Calibri" panose="020F0502020204030204" pitchFamily="34" charset="0"/>
                <a:ea typeface="Calibri" panose="020F0502020204030204" pitchFamily="34" charset="0"/>
                <a:cs typeface="Calibri" panose="020F0502020204030204" pitchFamily="34" charset="0"/>
              </a:rPr>
              <a:t>Nurek roboczy i jego sygnalista (NR i SNR)</a:t>
            </a:r>
          </a:p>
          <a:p>
            <a:pPr lvl="0" algn="just">
              <a:buFont typeface="Wingdings" panose="05000000000000000000" pitchFamily="2" charset="2"/>
              <a:buChar char="Ø"/>
            </a:pPr>
            <a:r>
              <a:rPr lang="pl-PL" sz="9600" dirty="0">
                <a:latin typeface="Calibri" panose="020F0502020204030204" pitchFamily="34" charset="0"/>
                <a:ea typeface="Calibri" panose="020F0502020204030204" pitchFamily="34" charset="0"/>
                <a:cs typeface="Calibri" panose="020F0502020204030204" pitchFamily="34" charset="0"/>
              </a:rPr>
              <a:t>Nurek asekuracyjny i jego sygnalista (NA i SNA)</a:t>
            </a:r>
          </a:p>
          <a:p>
            <a:pPr lvl="0" algn="just">
              <a:buFont typeface="Wingdings" panose="05000000000000000000" pitchFamily="2" charset="2"/>
              <a:buChar char="Ø"/>
            </a:pPr>
            <a:r>
              <a:rPr lang="pl-PL" sz="9600" dirty="0">
                <a:latin typeface="Calibri" panose="020F0502020204030204" pitchFamily="34" charset="0"/>
                <a:ea typeface="Calibri" panose="020F0502020204030204" pitchFamily="34" charset="0"/>
                <a:cs typeface="Calibri" panose="020F0502020204030204" pitchFamily="34" charset="0"/>
              </a:rPr>
              <a:t>Nurek ratownik i jego sygnalista (Nrat i SNrat)</a:t>
            </a:r>
          </a:p>
          <a:p>
            <a:pPr lvl="0" algn="just">
              <a:buFont typeface="Wingdings" panose="05000000000000000000" pitchFamily="2" charset="2"/>
              <a:buChar char="Ø"/>
            </a:pPr>
            <a:r>
              <a:rPr lang="pl-PL" sz="9600" dirty="0">
                <a:latin typeface="Calibri" panose="020F0502020204030204" pitchFamily="34" charset="0"/>
                <a:ea typeface="Calibri" panose="020F0502020204030204" pitchFamily="34" charset="0"/>
                <a:cs typeface="Calibri" panose="020F0502020204030204" pitchFamily="34" charset="0"/>
              </a:rPr>
              <a:t>Chronometrażysta</a:t>
            </a:r>
          </a:p>
          <a:p>
            <a:pPr lvl="0" algn="just">
              <a:buFont typeface="Wingdings" panose="05000000000000000000" pitchFamily="2" charset="2"/>
              <a:buChar char="Ø"/>
            </a:pPr>
            <a:r>
              <a:rPr lang="pl-PL" sz="9600" dirty="0">
                <a:latin typeface="Calibri" panose="020F0502020204030204" pitchFamily="34" charset="0"/>
                <a:ea typeface="Calibri" panose="020F0502020204030204" pitchFamily="34" charset="0"/>
                <a:cs typeface="Calibri" panose="020F0502020204030204" pitchFamily="34" charset="0"/>
              </a:rPr>
              <a:t>Sprzętowy</a:t>
            </a:r>
          </a:p>
          <a:p>
            <a:pPr lvl="0" algn="just">
              <a:buFont typeface="Wingdings" panose="05000000000000000000" pitchFamily="2" charset="2"/>
              <a:buChar char="Ø"/>
            </a:pPr>
            <a:r>
              <a:rPr lang="pl-PL" sz="9600" dirty="0">
                <a:latin typeface="Calibri" panose="020F0502020204030204" pitchFamily="34" charset="0"/>
                <a:ea typeface="Calibri" panose="020F0502020204030204" pitchFamily="34" charset="0"/>
                <a:cs typeface="Calibri" panose="020F0502020204030204" pitchFamily="34" charset="0"/>
              </a:rPr>
              <a:t>Stermotorzysta</a:t>
            </a:r>
          </a:p>
          <a:p>
            <a:pPr algn="just">
              <a:buNone/>
            </a:pPr>
            <a:endParaRPr lang="pl-PL" sz="96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9600" dirty="0">
                <a:latin typeface="Calibri" panose="020F0502020204030204" pitchFamily="34" charset="0"/>
                <a:ea typeface="Calibri" panose="020F0502020204030204" pitchFamily="34" charset="0"/>
                <a:cs typeface="Calibri" panose="020F0502020204030204" pitchFamily="34" charset="0"/>
              </a:rPr>
              <a:t>Podział na poszczególne funkcję ekipy nurkowej musi być określony i zaplanowany przed przystąpieniem do prac podwodnych.</a:t>
            </a:r>
          </a:p>
          <a:p>
            <a:pPr>
              <a:buNone/>
            </a:pPr>
            <a:endParaRPr lang="pl-PL" dirty="0"/>
          </a:p>
          <a:p>
            <a:pPr>
              <a:buNone/>
            </a:pPr>
            <a:r>
              <a:rPr lang="pl-PL"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197</a:t>
            </a:fld>
            <a:endParaRPr lang="pl-PL" dirty="0"/>
          </a:p>
        </p:txBody>
      </p:sp>
      <p:sp>
        <p:nvSpPr>
          <p:cNvPr id="7" name="Prostokąt zaokrąglony 6"/>
          <p:cNvSpPr/>
          <p:nvPr/>
        </p:nvSpPr>
        <p:spPr>
          <a:xfrm>
            <a:off x="467544" y="136525"/>
            <a:ext cx="8208912" cy="1492275"/>
          </a:xfrm>
          <a:prstGeom prst="roundRect">
            <a:avLst/>
          </a:prstGeom>
          <a:solidFill>
            <a:srgbClr val="00FF00"/>
          </a:solidFill>
          <a:ln>
            <a:solidFill>
              <a:srgbClr val="00FF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8.7. Współpracować z wyraźnym podziałem zadań  w przypadku wykonywania poszukiwań w parze nurkowej lub większym zespole nurkowym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525963"/>
          </a:xfrm>
        </p:spPr>
        <p:txBody>
          <a:bodyPr>
            <a:normAutofit fontScale="55000" lnSpcReduction="20000"/>
          </a:bodyPr>
          <a:lstStyle/>
          <a:p>
            <a:pPr>
              <a:buNone/>
            </a:pPr>
            <a:endParaRPr lang="pl-PL" dirty="0"/>
          </a:p>
          <a:p>
            <a:pPr>
              <a:buNone/>
            </a:pPr>
            <a:endParaRPr lang="pl-PL" dirty="0"/>
          </a:p>
          <a:p>
            <a:pPr algn="ctr">
              <a:buNone/>
            </a:pPr>
            <a:r>
              <a:rPr lang="pl-PL" dirty="0"/>
              <a:t>     </a:t>
            </a:r>
            <a:r>
              <a:rPr lang="pl-PL" sz="4400" b="1" dirty="0">
                <a:latin typeface="Calibri" panose="020F0502020204030204" pitchFamily="34" charset="0"/>
                <a:ea typeface="Calibri" panose="020F0502020204030204" pitchFamily="34" charset="0"/>
                <a:cs typeface="Calibri" panose="020F0502020204030204" pitchFamily="34" charset="0"/>
              </a:rPr>
              <a:t>Metoda wahadłowa</a:t>
            </a:r>
            <a:r>
              <a:rPr lang="pl-PL" sz="4400" dirty="0">
                <a:latin typeface="Calibri" panose="020F0502020204030204" pitchFamily="34" charset="0"/>
                <a:ea typeface="Calibri" panose="020F0502020204030204" pitchFamily="34" charset="0"/>
                <a:cs typeface="Calibri" panose="020F0502020204030204" pitchFamily="34" charset="0"/>
              </a:rPr>
              <a:t> ze zmiennym promieniem przeszukiwań, </a:t>
            </a:r>
            <a:br>
              <a:rPr lang="pl-PL" sz="4400" dirty="0">
                <a:latin typeface="Calibri" panose="020F0502020204030204" pitchFamily="34" charset="0"/>
                <a:ea typeface="Calibri" panose="020F0502020204030204" pitchFamily="34" charset="0"/>
                <a:cs typeface="Calibri" panose="020F0502020204030204" pitchFamily="34" charset="0"/>
              </a:rPr>
            </a:br>
            <a:r>
              <a:rPr lang="pl-PL" sz="4400" dirty="0">
                <a:latin typeface="Calibri" panose="020F0502020204030204" pitchFamily="34" charset="0"/>
                <a:ea typeface="Calibri" panose="020F0502020204030204" pitchFamily="34" charset="0"/>
                <a:cs typeface="Calibri" panose="020F0502020204030204" pitchFamily="34" charset="0"/>
              </a:rPr>
              <a:t>w polu stanowiącym wycinek koła.</a:t>
            </a:r>
          </a:p>
          <a:p>
            <a:pPr algn="ctr">
              <a:buNone/>
            </a:pPr>
            <a:endParaRPr lang="pl-PL" sz="44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4400" dirty="0">
                <a:latin typeface="Calibri" panose="020F0502020204030204" pitchFamily="34" charset="0"/>
                <a:ea typeface="Calibri" panose="020F0502020204030204" pitchFamily="34" charset="0"/>
                <a:cs typeface="Calibri" panose="020F0502020204030204" pitchFamily="34" charset="0"/>
              </a:rPr>
              <a:t>Poszukiwania prowadzi para nurkowa – wyznacza się nurka roboczego i nurka asekuracyjnego.                                                </a:t>
            </a:r>
          </a:p>
          <a:p>
            <a:pPr algn="just">
              <a:buNone/>
            </a:pPr>
            <a:r>
              <a:rPr lang="pl-PL" sz="4400" dirty="0">
                <a:latin typeface="Calibri" panose="020F0502020204030204" pitchFamily="34" charset="0"/>
                <a:ea typeface="Calibri" panose="020F0502020204030204" pitchFamily="34" charset="0"/>
                <a:cs typeface="Calibri" panose="020F0502020204030204" pitchFamily="34" charset="0"/>
              </a:rPr>
              <a:t>     </a:t>
            </a:r>
          </a:p>
          <a:p>
            <a:pPr marL="0" indent="0" algn="just">
              <a:buNone/>
            </a:pPr>
            <a:r>
              <a:rPr lang="pl-PL" sz="4400" dirty="0">
                <a:latin typeface="Calibri" panose="020F0502020204030204" pitchFamily="34" charset="0"/>
                <a:ea typeface="Calibri" panose="020F0502020204030204" pitchFamily="34" charset="0"/>
                <a:cs typeface="Calibri" panose="020F0502020204030204" pitchFamily="34" charset="0"/>
              </a:rPr>
              <a:t>W sytuacji gdzie jeden z nurków jest wypuszczany przez drugiego nurka. Nurkiem wypuszczającym i nieprzemieszczającym się jest nurek asekuracyjny, a nurkiem roboczym jest nurek wykonujący wahadło. </a:t>
            </a:r>
          </a:p>
          <a:p>
            <a:pPr>
              <a:buNone/>
            </a:pPr>
            <a:endParaRPr lang="pl-PL" dirty="0"/>
          </a:p>
          <a:p>
            <a:pPr>
              <a:buNone/>
            </a:pPr>
            <a:r>
              <a:rPr lang="pl-PL"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198</a:t>
            </a:fld>
            <a:endParaRPr lang="pl-PL" dirty="0"/>
          </a:p>
        </p:txBody>
      </p:sp>
      <p:sp>
        <p:nvSpPr>
          <p:cNvPr id="7" name="Prostokąt zaokrąglony 6"/>
          <p:cNvSpPr/>
          <p:nvPr/>
        </p:nvSpPr>
        <p:spPr>
          <a:xfrm>
            <a:off x="467544" y="260648"/>
            <a:ext cx="8208912" cy="1368152"/>
          </a:xfrm>
          <a:prstGeom prst="roundRect">
            <a:avLst/>
          </a:prstGeom>
          <a:solidFill>
            <a:srgbClr val="00FF00"/>
          </a:solidFill>
          <a:ln>
            <a:solidFill>
              <a:srgbClr val="00FF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8.7. Współpracować z wyraźnym podziałem zadań  w przypadku wykonywania poszukiwań w parze nurkowej lub większym zespole nurkowym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normAutofit/>
          </a:bodyPr>
          <a:lstStyle/>
          <a:p>
            <a:pPr>
              <a:buNone/>
            </a:pPr>
            <a:r>
              <a:rPr lang="pl-PL" dirty="0"/>
              <a:t>    </a:t>
            </a:r>
          </a:p>
          <a:p>
            <a:pPr algn="ctr">
              <a:buNone/>
            </a:pPr>
            <a:r>
              <a:rPr lang="pl-PL" dirty="0"/>
              <a:t>    </a:t>
            </a:r>
            <a:r>
              <a:rPr lang="pl-PL" sz="2400" b="1" dirty="0">
                <a:latin typeface="Calibri" panose="020F0502020204030204" pitchFamily="34" charset="0"/>
                <a:ea typeface="Calibri" panose="020F0502020204030204" pitchFamily="34" charset="0"/>
                <a:cs typeface="Calibri" panose="020F0502020204030204" pitchFamily="34" charset="0"/>
              </a:rPr>
              <a:t>Metodą wahadłową pasami – </a:t>
            </a:r>
            <a:r>
              <a:rPr lang="pl-PL" sz="2400" dirty="0">
                <a:latin typeface="Calibri" panose="020F0502020204030204" pitchFamily="34" charset="0"/>
                <a:ea typeface="Calibri" panose="020F0502020204030204" pitchFamily="34" charset="0"/>
                <a:cs typeface="Calibri" panose="020F0502020204030204" pitchFamily="34" charset="0"/>
              </a:rPr>
              <a:t>sposobem zwiększającym </a:t>
            </a:r>
            <a:br>
              <a:rPr lang="pl-PL" sz="2400" dirty="0">
                <a:latin typeface="Calibri" panose="020F0502020204030204" pitchFamily="34" charset="0"/>
                <a:ea typeface="Calibri" panose="020F0502020204030204" pitchFamily="34" charset="0"/>
                <a:cs typeface="Calibri" panose="020F0502020204030204" pitchFamily="34" charset="0"/>
              </a:rPr>
            </a:br>
            <a:r>
              <a:rPr lang="pl-PL" sz="2400" dirty="0">
                <a:latin typeface="Calibri" panose="020F0502020204030204" pitchFamily="34" charset="0"/>
                <a:ea typeface="Calibri" panose="020F0502020204030204" pitchFamily="34" charset="0"/>
                <a:cs typeface="Calibri" panose="020F0502020204030204" pitchFamily="34" charset="0"/>
              </a:rPr>
              <a:t>i zmniejszającym obszar przeszukiwań.</a:t>
            </a:r>
          </a:p>
          <a:p>
            <a:pPr marL="0" indent="0" algn="just">
              <a:buNone/>
            </a:pPr>
            <a:endParaRPr lang="pl-PL" sz="24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2400" dirty="0">
                <a:latin typeface="Calibri" panose="020F0502020204030204" pitchFamily="34" charset="0"/>
                <a:ea typeface="Calibri" panose="020F0502020204030204" pitchFamily="34" charset="0"/>
                <a:cs typeface="Calibri" panose="020F0502020204030204" pitchFamily="34" charset="0"/>
              </a:rPr>
              <a:t>W tym modelu poszukiwań gdzie pod wodą poszukiwania prowadzi dwóch nurków, wyznaczymy nurka roboczego nr 1 i nurka roboczego nr 2. Nurek asekuracyjny będzie znajdował się w bazie nurkowej gotowy do natychmiastowego wejścia lub będzie w parze z jednym z nurków.</a:t>
            </a:r>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199</a:t>
            </a:fld>
            <a:endParaRPr lang="pl-PL" dirty="0"/>
          </a:p>
        </p:txBody>
      </p:sp>
      <p:sp>
        <p:nvSpPr>
          <p:cNvPr id="7" name="Prostokąt zaokrąglony 6"/>
          <p:cNvSpPr/>
          <p:nvPr/>
        </p:nvSpPr>
        <p:spPr>
          <a:xfrm>
            <a:off x="467544" y="136525"/>
            <a:ext cx="8208912" cy="1492275"/>
          </a:xfrm>
          <a:prstGeom prst="roundRect">
            <a:avLst/>
          </a:prstGeom>
          <a:solidFill>
            <a:srgbClr val="00FF00"/>
          </a:solidFill>
          <a:ln>
            <a:solidFill>
              <a:srgbClr val="00FF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8.7. Współpracować z wyraźnym podziałem zadań  w przypadku wykonywania poszukiwań w parze nurkowej lub większym zespole nurkowym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548680"/>
            <a:ext cx="8229600" cy="5904656"/>
          </a:xfrm>
        </p:spPr>
        <p:txBody>
          <a:bodyPr>
            <a:normAutofit/>
          </a:bodyPr>
          <a:lstStyle/>
          <a:p>
            <a:endParaRPr lang="pl-PL" dirty="0"/>
          </a:p>
          <a:p>
            <a:r>
              <a:rPr lang="pl-PL" sz="2400" dirty="0">
                <a:latin typeface="Calibri" panose="020F0502020204030204" pitchFamily="34" charset="0"/>
                <a:ea typeface="Calibri" panose="020F0502020204030204" pitchFamily="34" charset="0"/>
                <a:cs typeface="Calibri" panose="020F0502020204030204" pitchFamily="34" charset="0"/>
              </a:rPr>
              <a:t>Data powstania pierwowzoru: 30.07.2023</a:t>
            </a:r>
          </a:p>
          <a:p>
            <a:endParaRPr lang="pl-PL" sz="2400" dirty="0">
              <a:latin typeface="Calibri" panose="020F0502020204030204" pitchFamily="34" charset="0"/>
              <a:ea typeface="Calibri" panose="020F0502020204030204" pitchFamily="34" charset="0"/>
              <a:cs typeface="Calibri" panose="020F0502020204030204" pitchFamily="34" charset="0"/>
            </a:endParaRPr>
          </a:p>
          <a:p>
            <a:r>
              <a:rPr lang="pl-PL" sz="2400" dirty="0">
                <a:latin typeface="Calibri" panose="020F0502020204030204" pitchFamily="34" charset="0"/>
                <a:ea typeface="Calibri" panose="020F0502020204030204" pitchFamily="34" charset="0"/>
                <a:cs typeface="Calibri" panose="020F0502020204030204" pitchFamily="34" charset="0"/>
              </a:rPr>
              <a:t>Data ostatniej aktualizacji: 30.07.2023</a:t>
            </a:r>
          </a:p>
          <a:p>
            <a:endParaRPr lang="pl-PL" sz="2400" dirty="0">
              <a:latin typeface="Calibri" panose="020F0502020204030204" pitchFamily="34" charset="0"/>
              <a:ea typeface="Calibri" panose="020F0502020204030204" pitchFamily="34" charset="0"/>
              <a:cs typeface="Calibri" panose="020F0502020204030204" pitchFamily="34" charset="0"/>
            </a:endParaRPr>
          </a:p>
          <a:p>
            <a:r>
              <a:rPr lang="pl-PL" sz="2400" dirty="0">
                <a:latin typeface="Calibri" panose="020F0502020204030204" pitchFamily="34" charset="0"/>
                <a:ea typeface="Calibri" panose="020F0502020204030204" pitchFamily="34" charset="0"/>
                <a:cs typeface="Calibri" panose="020F0502020204030204" pitchFamily="34" charset="0"/>
              </a:rPr>
              <a:t>Bieżący nr wersji: 1</a:t>
            </a:r>
          </a:p>
          <a:p>
            <a:endParaRPr lang="pl-PL" sz="2400" dirty="0">
              <a:latin typeface="Calibri" panose="020F0502020204030204" pitchFamily="34" charset="0"/>
              <a:ea typeface="Calibri" panose="020F0502020204030204" pitchFamily="34" charset="0"/>
              <a:cs typeface="Calibri" panose="020F0502020204030204" pitchFamily="34" charset="0"/>
            </a:endParaRPr>
          </a:p>
          <a:p>
            <a:r>
              <a:rPr lang="pl-PL" sz="2400" dirty="0">
                <a:latin typeface="Calibri" panose="020F0502020204030204" pitchFamily="34" charset="0"/>
                <a:ea typeface="Calibri" panose="020F0502020204030204" pitchFamily="34" charset="0"/>
                <a:cs typeface="Calibri" panose="020F0502020204030204" pitchFamily="34" charset="0"/>
              </a:rPr>
              <a:t>Autor: Nurek Instruktor st.ogn. Rafał Sydor</a:t>
            </a:r>
          </a:p>
          <a:p>
            <a:pPr>
              <a:buNone/>
            </a:pPr>
            <a:endParaRPr lang="pl-PL" sz="2400" dirty="0">
              <a:latin typeface="Calibri" panose="020F0502020204030204" pitchFamily="34" charset="0"/>
              <a:ea typeface="Calibri" panose="020F0502020204030204" pitchFamily="34" charset="0"/>
              <a:cs typeface="Calibri" panose="020F0502020204030204" pitchFamily="34" charset="0"/>
            </a:endParaRPr>
          </a:p>
          <a:p>
            <a:r>
              <a:rPr lang="pl-PL" sz="2400" dirty="0">
                <a:latin typeface="Calibri" panose="020F0502020204030204" pitchFamily="34" charset="0"/>
                <a:ea typeface="Calibri" panose="020F0502020204030204" pitchFamily="34" charset="0"/>
                <a:cs typeface="Calibri" panose="020F0502020204030204" pitchFamily="34" charset="0"/>
              </a:rPr>
              <a:t>Konsultacja merytoryczna: Nurek Instruktor </a:t>
            </a:r>
            <a:br>
              <a:rPr lang="pl-PL" sz="2400" dirty="0">
                <a:latin typeface="Calibri" panose="020F0502020204030204" pitchFamily="34" charset="0"/>
                <a:ea typeface="Calibri" panose="020F0502020204030204" pitchFamily="34" charset="0"/>
                <a:cs typeface="Calibri" panose="020F0502020204030204" pitchFamily="34" charset="0"/>
              </a:rPr>
            </a:br>
            <a:r>
              <a:rPr lang="pl-PL" sz="2400" dirty="0">
                <a:latin typeface="Calibri" panose="020F0502020204030204" pitchFamily="34" charset="0"/>
                <a:ea typeface="Calibri" panose="020F0502020204030204" pitchFamily="34" charset="0"/>
                <a:cs typeface="Calibri" panose="020F0502020204030204" pitchFamily="34" charset="0"/>
              </a:rPr>
              <a:t>                                                 asp. sztab. Andrzej Basiak</a:t>
            </a:r>
          </a:p>
          <a:p>
            <a:endParaRPr lang="pl-PL"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a:t>
            </a:fld>
            <a:endParaRPr lang="pl-PL"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69168" y="1438423"/>
            <a:ext cx="8507288" cy="5257800"/>
          </a:xfrm>
        </p:spPr>
        <p:txBody>
          <a:bodyPr>
            <a:normAutofit/>
          </a:bodyPr>
          <a:lstStyle/>
          <a:p>
            <a:pPr algn="just">
              <a:buNone/>
            </a:pPr>
            <a:r>
              <a:rPr lang="pl-PL" sz="2800" dirty="0"/>
              <a:t>    	</a:t>
            </a:r>
            <a:r>
              <a:rPr lang="pl-PL" sz="2400" dirty="0">
                <a:latin typeface="Calibri" panose="020F0502020204030204" pitchFamily="34" charset="0"/>
                <a:ea typeface="Calibri" panose="020F0502020204030204" pitchFamily="34" charset="0"/>
                <a:cs typeface="Calibri" panose="020F0502020204030204" pitchFamily="34" charset="0"/>
              </a:rPr>
              <a:t>Jeśli dysponujemy sprzętem technicznym to w pierwszej kolejności wykorzystujemy sprzęt techniczny do poszukiwania </a:t>
            </a:r>
            <a:br>
              <a:rPr lang="pl-PL" sz="2400" dirty="0">
                <a:latin typeface="Calibri" panose="020F0502020204030204" pitchFamily="34" charset="0"/>
                <a:ea typeface="Calibri" panose="020F0502020204030204" pitchFamily="34" charset="0"/>
                <a:cs typeface="Calibri" panose="020F0502020204030204" pitchFamily="34" charset="0"/>
              </a:rPr>
            </a:br>
            <a:r>
              <a:rPr lang="pl-PL" sz="2400" dirty="0">
                <a:latin typeface="Calibri" panose="020F0502020204030204" pitchFamily="34" charset="0"/>
                <a:ea typeface="Calibri" panose="020F0502020204030204" pitchFamily="34" charset="0"/>
                <a:cs typeface="Calibri" panose="020F0502020204030204" pitchFamily="34" charset="0"/>
              </a:rPr>
              <a:t>i lokalizacji obiektów i osób poszukiwanych pod wodą: sonar, echosondę wielowiązkową, pojazd podwodny, dron podwodny. </a:t>
            </a:r>
          </a:p>
          <a:p>
            <a:pPr>
              <a:buNone/>
            </a:pPr>
            <a:endParaRPr lang="pl-PL" sz="26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20</a:t>
            </a:fld>
            <a:endParaRPr lang="pl-PL" dirty="0"/>
          </a:p>
        </p:txBody>
      </p:sp>
      <p:sp>
        <p:nvSpPr>
          <p:cNvPr id="6" name="Prostokąt zaokrąglony 5"/>
          <p:cNvSpPr/>
          <p:nvPr/>
        </p:nvSpPr>
        <p:spPr>
          <a:xfrm>
            <a:off x="467544" y="404664"/>
            <a:ext cx="8208912" cy="864096"/>
          </a:xfrm>
          <a:prstGeom prst="roundRect">
            <a:avLst/>
          </a:prstGeom>
          <a:solidFill>
            <a:srgbClr val="FF0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8.1. Zlokalizować obiekt pod powierzchnią wody </a:t>
            </a:r>
          </a:p>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oraz go oznaczyć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Obraz 1">
            <a:extLst>
              <a:ext uri="{FF2B5EF4-FFF2-40B4-BE49-F238E27FC236}">
                <a16:creationId xmlns:a16="http://schemas.microsoft.com/office/drawing/2014/main" id="{9FE57BCA-AA70-EF59-8531-4937CB6C2D54}"/>
              </a:ext>
            </a:extLst>
          </p:cNvPr>
          <p:cNvPicPr>
            <a:picLocks noChangeAspect="1"/>
          </p:cNvPicPr>
          <p:nvPr/>
        </p:nvPicPr>
        <p:blipFill rotWithShape="1">
          <a:blip r:embed="rId3"/>
          <a:srcRect l="12001" t="7990" b="16971"/>
          <a:stretch/>
        </p:blipFill>
        <p:spPr>
          <a:xfrm>
            <a:off x="636657" y="3429000"/>
            <a:ext cx="3654920" cy="3116666"/>
          </a:xfrm>
          <a:prstGeom prst="rect">
            <a:avLst/>
          </a:prstGeom>
        </p:spPr>
      </p:pic>
      <p:pic>
        <p:nvPicPr>
          <p:cNvPr id="5" name="Obraz 4">
            <a:extLst>
              <a:ext uri="{FF2B5EF4-FFF2-40B4-BE49-F238E27FC236}">
                <a16:creationId xmlns:a16="http://schemas.microsoft.com/office/drawing/2014/main" id="{36C4C9B2-E4EF-E16E-8C03-56A91B1ADFC4}"/>
              </a:ext>
            </a:extLst>
          </p:cNvPr>
          <p:cNvPicPr>
            <a:picLocks noChangeAspect="1"/>
          </p:cNvPicPr>
          <p:nvPr/>
        </p:nvPicPr>
        <p:blipFill rotWithShape="1">
          <a:blip r:embed="rId4"/>
          <a:srcRect t="7900"/>
          <a:stretch/>
        </p:blipFill>
        <p:spPr>
          <a:xfrm>
            <a:off x="4748722" y="3422246"/>
            <a:ext cx="3608956" cy="3116666"/>
          </a:xfrm>
          <a:prstGeom prst="rect">
            <a:avLst/>
          </a:prstGeom>
        </p:spPr>
      </p:pic>
      <p:sp>
        <p:nvSpPr>
          <p:cNvPr id="7" name="pole tekstowe 6">
            <a:extLst>
              <a:ext uri="{FF2B5EF4-FFF2-40B4-BE49-F238E27FC236}">
                <a16:creationId xmlns:a16="http://schemas.microsoft.com/office/drawing/2014/main" id="{FADACFA4-0567-E334-DF4C-A9F8BAEDEE2E}"/>
              </a:ext>
            </a:extLst>
          </p:cNvPr>
          <p:cNvSpPr txBox="1"/>
          <p:nvPr/>
        </p:nvSpPr>
        <p:spPr>
          <a:xfrm>
            <a:off x="4852425" y="5578754"/>
            <a:ext cx="3384000" cy="1015663"/>
          </a:xfrm>
          <a:prstGeom prst="rect">
            <a:avLst/>
          </a:prstGeom>
          <a:noFill/>
        </p:spPr>
        <p:txBody>
          <a:bodyPr wrap="square" rtlCol="0">
            <a:spAutoFit/>
          </a:bodyPr>
          <a:lstStyle/>
          <a:p>
            <a:pPr algn="ctr"/>
            <a:r>
              <a:rPr lang="pl-PL" sz="2000" dirty="0">
                <a:solidFill>
                  <a:schemeClr val="bg1"/>
                </a:solidFill>
                <a:latin typeface="Calibri" panose="020F0502020204030204" pitchFamily="34" charset="0"/>
                <a:ea typeface="Calibri" panose="020F0502020204030204" pitchFamily="34" charset="0"/>
                <a:cs typeface="Calibri" panose="020F0502020204030204" pitchFamily="34" charset="0"/>
              </a:rPr>
              <a:t>Zlokalizowana zatopiona łódź przy pomocy sonaru holowanego </a:t>
            </a:r>
          </a:p>
        </p:txBody>
      </p:sp>
      <p:cxnSp>
        <p:nvCxnSpPr>
          <p:cNvPr id="9" name="Łącznik prosty ze strzałką 8">
            <a:extLst>
              <a:ext uri="{FF2B5EF4-FFF2-40B4-BE49-F238E27FC236}">
                <a16:creationId xmlns:a16="http://schemas.microsoft.com/office/drawing/2014/main" id="{11D1AD79-F04D-DF79-3A55-FE8225D83146}"/>
              </a:ext>
            </a:extLst>
          </p:cNvPr>
          <p:cNvCxnSpPr>
            <a:cxnSpLocks/>
          </p:cNvCxnSpPr>
          <p:nvPr/>
        </p:nvCxnSpPr>
        <p:spPr>
          <a:xfrm flipH="1" flipV="1">
            <a:off x="3159100" y="5457984"/>
            <a:ext cx="1702100" cy="45893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525963"/>
          </a:xfrm>
        </p:spPr>
        <p:txBody>
          <a:bodyPr>
            <a:normAutofit/>
          </a:bodyPr>
          <a:lstStyle/>
          <a:p>
            <a:pPr>
              <a:buNone/>
            </a:pPr>
            <a:r>
              <a:rPr lang="pl-PL" dirty="0"/>
              <a:t>    </a:t>
            </a:r>
          </a:p>
          <a:p>
            <a:pPr algn="ctr">
              <a:buNone/>
            </a:pPr>
            <a:r>
              <a:rPr lang="pl-PL" sz="2400" b="1" dirty="0"/>
              <a:t>     </a:t>
            </a:r>
            <a:r>
              <a:rPr lang="pl-PL" sz="2400" b="1" dirty="0">
                <a:latin typeface="Calibri" panose="020F0502020204030204" pitchFamily="34" charset="0"/>
                <a:ea typeface="Calibri" panose="020F0502020204030204" pitchFamily="34" charset="0"/>
                <a:cs typeface="Calibri" panose="020F0502020204030204" pitchFamily="34" charset="0"/>
              </a:rPr>
              <a:t>Metoda cyrkulacyjna (po okręgu)</a:t>
            </a:r>
          </a:p>
          <a:p>
            <a:pPr marL="0" indent="0" algn="just">
              <a:buNone/>
            </a:pPr>
            <a:r>
              <a:rPr lang="pl-PL" sz="2400" dirty="0">
                <a:latin typeface="Calibri" panose="020F0502020204030204" pitchFamily="34" charset="0"/>
                <a:ea typeface="Calibri" panose="020F0502020204030204" pitchFamily="34" charset="0"/>
                <a:cs typeface="Calibri" panose="020F0502020204030204" pitchFamily="34" charset="0"/>
              </a:rPr>
              <a:t>Zasada podziału na poszczególna funkcje w parze nurkowej, jak w metodzie wahadłowej</a:t>
            </a:r>
            <a:r>
              <a:rPr lang="pl-PL" sz="2400" b="1" dirty="0">
                <a:latin typeface="Calibri" panose="020F0502020204030204" pitchFamily="34" charset="0"/>
                <a:ea typeface="Calibri" panose="020F0502020204030204" pitchFamily="34" charset="0"/>
                <a:cs typeface="Calibri" panose="020F0502020204030204" pitchFamily="34" charset="0"/>
              </a:rPr>
              <a:t> </a:t>
            </a:r>
            <a:r>
              <a:rPr lang="pl-PL" sz="2400" dirty="0">
                <a:latin typeface="Calibri" panose="020F0502020204030204" pitchFamily="34" charset="0"/>
                <a:ea typeface="Calibri" panose="020F0502020204030204" pitchFamily="34" charset="0"/>
                <a:cs typeface="Calibri" panose="020F0502020204030204" pitchFamily="34" charset="0"/>
              </a:rPr>
              <a:t>ze zmiennym promieniem przeszukiwań, w polu stanowiącym wycinek  koła.  </a:t>
            </a:r>
          </a:p>
          <a:p>
            <a:pPr algn="just">
              <a:buNone/>
            </a:pPr>
            <a:r>
              <a:rPr lang="pl-PL" sz="2400" b="1" dirty="0">
                <a:latin typeface="Calibri" panose="020F0502020204030204" pitchFamily="34" charset="0"/>
                <a:ea typeface="Calibri" panose="020F0502020204030204" pitchFamily="34" charset="0"/>
                <a:cs typeface="Calibri" panose="020F0502020204030204" pitchFamily="34" charset="0"/>
              </a:rPr>
              <a:t>     </a:t>
            </a:r>
          </a:p>
          <a:p>
            <a:pPr algn="ctr">
              <a:buNone/>
            </a:pPr>
            <a:r>
              <a:rPr lang="pl-PL" sz="2400" b="1" dirty="0">
                <a:latin typeface="Calibri" panose="020F0502020204030204" pitchFamily="34" charset="0"/>
                <a:ea typeface="Calibri" panose="020F0502020204030204" pitchFamily="34" charset="0"/>
                <a:cs typeface="Calibri" panose="020F0502020204030204" pitchFamily="34" charset="0"/>
              </a:rPr>
              <a:t>     Metoda wyznaczonymi polami</a:t>
            </a:r>
          </a:p>
          <a:p>
            <a:pPr marL="0" indent="0" algn="just">
              <a:buNone/>
            </a:pPr>
            <a:r>
              <a:rPr lang="pl-PL" sz="2400" b="1" dirty="0">
                <a:latin typeface="Calibri" panose="020F0502020204030204" pitchFamily="34" charset="0"/>
                <a:ea typeface="Calibri" panose="020F0502020204030204" pitchFamily="34" charset="0"/>
                <a:cs typeface="Calibri" panose="020F0502020204030204" pitchFamily="34" charset="0"/>
              </a:rPr>
              <a:t>Z</a:t>
            </a:r>
            <a:r>
              <a:rPr lang="pl-PL" sz="2400" dirty="0">
                <a:latin typeface="Calibri" panose="020F0502020204030204" pitchFamily="34" charset="0"/>
                <a:ea typeface="Calibri" panose="020F0502020204030204" pitchFamily="34" charset="0"/>
                <a:cs typeface="Calibri" panose="020F0502020204030204" pitchFamily="34" charset="0"/>
              </a:rPr>
              <a:t>asada podziału na poszczególna funkcje w parze nurkowej,  jak w  metodzie</a:t>
            </a:r>
            <a:r>
              <a:rPr lang="pl-PL" sz="2400" b="1" dirty="0">
                <a:latin typeface="Calibri" panose="020F0502020204030204" pitchFamily="34" charset="0"/>
                <a:ea typeface="Calibri" panose="020F0502020204030204" pitchFamily="34" charset="0"/>
                <a:cs typeface="Calibri" panose="020F0502020204030204" pitchFamily="34" charset="0"/>
              </a:rPr>
              <a:t> </a:t>
            </a:r>
            <a:r>
              <a:rPr lang="pl-PL" sz="2400" dirty="0">
                <a:latin typeface="Calibri" panose="020F0502020204030204" pitchFamily="34" charset="0"/>
                <a:ea typeface="Calibri" panose="020F0502020204030204" pitchFamily="34" charset="0"/>
                <a:cs typeface="Calibri" panose="020F0502020204030204" pitchFamily="34" charset="0"/>
              </a:rPr>
              <a:t>wahadłowej ze zmiennym promieniem przeszukiwań lub jak w metodzie wahadłowej</a:t>
            </a:r>
            <a:r>
              <a:rPr lang="pl-PL" sz="2400" b="1" dirty="0">
                <a:latin typeface="Calibri" panose="020F0502020204030204" pitchFamily="34" charset="0"/>
                <a:ea typeface="Calibri" panose="020F0502020204030204" pitchFamily="34" charset="0"/>
                <a:cs typeface="Calibri" panose="020F0502020204030204" pitchFamily="34" charset="0"/>
              </a:rPr>
              <a:t> </a:t>
            </a:r>
            <a:r>
              <a:rPr lang="pl-PL" sz="2400" dirty="0">
                <a:latin typeface="Calibri" panose="020F0502020204030204" pitchFamily="34" charset="0"/>
                <a:ea typeface="Calibri" panose="020F0502020204030204" pitchFamily="34" charset="0"/>
                <a:cs typeface="Calibri" panose="020F0502020204030204" pitchFamily="34" charset="0"/>
              </a:rPr>
              <a:t>pasami.  </a:t>
            </a:r>
          </a:p>
          <a:p>
            <a:pPr>
              <a:buNone/>
            </a:pP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200</a:t>
            </a:fld>
            <a:endParaRPr lang="pl-PL" dirty="0"/>
          </a:p>
        </p:txBody>
      </p:sp>
      <p:sp>
        <p:nvSpPr>
          <p:cNvPr id="7" name="Prostokąt zaokrąglony 6"/>
          <p:cNvSpPr/>
          <p:nvPr/>
        </p:nvSpPr>
        <p:spPr>
          <a:xfrm>
            <a:off x="467544" y="136525"/>
            <a:ext cx="8208912" cy="1492275"/>
          </a:xfrm>
          <a:prstGeom prst="roundRect">
            <a:avLst/>
          </a:prstGeom>
          <a:solidFill>
            <a:srgbClr val="00FF00"/>
          </a:solidFill>
          <a:ln>
            <a:solidFill>
              <a:srgbClr val="00FF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8.7. Współpracować z wyraźnym podziałem zadań  w przypadku wykonywania poszukiwań w parze nurkowej lub większym zespole nurkowym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p:nvPr/>
        </p:nvPicPr>
        <p:blipFill>
          <a:blip r:embed="rId2" cstate="print"/>
          <a:srcRect l="13051" r="13051"/>
          <a:stretch>
            <a:fillRect/>
          </a:stretch>
        </p:blipFill>
        <p:spPr bwMode="auto">
          <a:xfrm>
            <a:off x="4379977" y="2636912"/>
            <a:ext cx="4296479" cy="3600000"/>
          </a:xfrm>
          <a:prstGeom prst="rect">
            <a:avLst/>
          </a:prstGeom>
          <a:noFill/>
          <a:ln w="9525">
            <a:solidFill>
              <a:schemeClr val="tx1"/>
            </a:solidFill>
            <a:miter lim="800000"/>
            <a:headEnd/>
            <a:tailEnd/>
          </a:ln>
        </p:spPr>
      </p:pic>
      <p:sp>
        <p:nvSpPr>
          <p:cNvPr id="3" name="Symbol zastępczy zawartości 2"/>
          <p:cNvSpPr>
            <a:spLocks noGrp="1"/>
          </p:cNvSpPr>
          <p:nvPr>
            <p:ph idx="1"/>
          </p:nvPr>
        </p:nvSpPr>
        <p:spPr>
          <a:xfrm>
            <a:off x="107504" y="2420888"/>
            <a:ext cx="3960440" cy="3096345"/>
          </a:xfrm>
        </p:spPr>
        <p:txBody>
          <a:bodyPr>
            <a:normAutofit fontScale="92500" lnSpcReduction="20000"/>
          </a:bodyPr>
          <a:lstStyle/>
          <a:p>
            <a:pPr>
              <a:buNone/>
            </a:pPr>
            <a:endParaRPr lang="pl-PL" dirty="0"/>
          </a:p>
          <a:p>
            <a:pPr algn="ctr">
              <a:buNone/>
            </a:pPr>
            <a:r>
              <a:rPr lang="pl-PL" sz="2200" dirty="0"/>
              <a:t>	</a:t>
            </a:r>
            <a:r>
              <a:rPr lang="pl-PL" sz="2600" dirty="0">
                <a:latin typeface="Calibri" panose="020F0502020204030204" pitchFamily="34" charset="0"/>
                <a:ea typeface="Calibri" panose="020F0502020204030204" pitchFamily="34" charset="0"/>
                <a:cs typeface="Calibri" panose="020F0502020204030204" pitchFamily="34" charset="0"/>
              </a:rPr>
              <a:t>Przy prowadzeniu poszukiwań przez kilka par nurkowych. Każda para nurkowa prowadzi  poszukiwania w swoim  sektorze, zachodząc na  sektor sąsiedniej pary.</a:t>
            </a:r>
          </a:p>
          <a:p>
            <a:pPr>
              <a:buNone/>
            </a:pPr>
            <a:r>
              <a:rPr lang="pl-PL" dirty="0"/>
              <a:t>    </a:t>
            </a:r>
            <a:endParaRPr lang="pl-PL" sz="2400" dirty="0"/>
          </a:p>
        </p:txBody>
      </p:sp>
      <p:sp>
        <p:nvSpPr>
          <p:cNvPr id="5" name="Symbol zastępczy numeru slajdu 4"/>
          <p:cNvSpPr>
            <a:spLocks noGrp="1"/>
          </p:cNvSpPr>
          <p:nvPr>
            <p:ph type="sldNum" sz="quarter" idx="12"/>
          </p:nvPr>
        </p:nvSpPr>
        <p:spPr/>
        <p:txBody>
          <a:bodyPr/>
          <a:lstStyle/>
          <a:p>
            <a:fld id="{589B7C76-EFF2-4CD8-A475-4750F11B4BC6}" type="slidenum">
              <a:rPr lang="pl-PL" smtClean="0"/>
              <a:pPr/>
              <a:t>201</a:t>
            </a:fld>
            <a:endParaRPr lang="pl-PL" dirty="0"/>
          </a:p>
        </p:txBody>
      </p:sp>
      <p:sp>
        <p:nvSpPr>
          <p:cNvPr id="8" name="Prostokąt zaokrąglony 7"/>
          <p:cNvSpPr/>
          <p:nvPr/>
        </p:nvSpPr>
        <p:spPr>
          <a:xfrm>
            <a:off x="467544" y="136525"/>
            <a:ext cx="8208912" cy="1492275"/>
          </a:xfrm>
          <a:prstGeom prst="roundRect">
            <a:avLst/>
          </a:prstGeom>
          <a:solidFill>
            <a:srgbClr val="00FF00"/>
          </a:solidFill>
          <a:ln>
            <a:solidFill>
              <a:srgbClr val="00FF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8.7. Współpracować z wyraźnym podziałem zadań  w przypadku wykonywania poszukiwań w parze nurkowej lub większym zespole nurkowym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pPr>
              <a:buNone/>
            </a:pPr>
            <a:r>
              <a:rPr lang="pl-PL" dirty="0"/>
              <a:t>    </a:t>
            </a:r>
          </a:p>
          <a:p>
            <a:pPr>
              <a:buNone/>
            </a:pPr>
            <a:r>
              <a:rPr lang="pl-PL" dirty="0"/>
              <a:t>    </a:t>
            </a:r>
            <a:endParaRPr lang="pl-PL" sz="2400" dirty="0"/>
          </a:p>
        </p:txBody>
      </p:sp>
      <p:graphicFrame>
        <p:nvGraphicFramePr>
          <p:cNvPr id="4" name="Tabela 3"/>
          <p:cNvGraphicFramePr>
            <a:graphicFrameLocks noGrp="1"/>
          </p:cNvGraphicFramePr>
          <p:nvPr>
            <p:extLst>
              <p:ext uri="{D42A27DB-BD31-4B8C-83A1-F6EECF244321}">
                <p14:modId xmlns:p14="http://schemas.microsoft.com/office/powerpoint/2010/main" val="574059158"/>
              </p:ext>
            </p:extLst>
          </p:nvPr>
        </p:nvGraphicFramePr>
        <p:xfrm>
          <a:off x="683568" y="1760984"/>
          <a:ext cx="8003232" cy="4525963"/>
        </p:xfrm>
        <a:graphic>
          <a:graphicData uri="http://schemas.openxmlformats.org/drawingml/2006/table">
            <a:tbl>
              <a:tblPr firstRow="1" bandRow="1">
                <a:tableStyleId>{5C22544A-7EE6-4342-B048-85BDC9FD1C3A}</a:tableStyleId>
              </a:tblPr>
              <a:tblGrid>
                <a:gridCol w="502978">
                  <a:extLst>
                    <a:ext uri="{9D8B030D-6E8A-4147-A177-3AD203B41FA5}">
                      <a16:colId xmlns:a16="http://schemas.microsoft.com/office/drawing/2014/main" val="20000"/>
                    </a:ext>
                  </a:extLst>
                </a:gridCol>
                <a:gridCol w="3635131">
                  <a:extLst>
                    <a:ext uri="{9D8B030D-6E8A-4147-A177-3AD203B41FA5}">
                      <a16:colId xmlns:a16="http://schemas.microsoft.com/office/drawing/2014/main" val="20001"/>
                    </a:ext>
                  </a:extLst>
                </a:gridCol>
                <a:gridCol w="3865123">
                  <a:extLst>
                    <a:ext uri="{9D8B030D-6E8A-4147-A177-3AD203B41FA5}">
                      <a16:colId xmlns:a16="http://schemas.microsoft.com/office/drawing/2014/main" val="20002"/>
                    </a:ext>
                  </a:extLst>
                </a:gridCol>
              </a:tblGrid>
              <a:tr h="376884">
                <a:tc>
                  <a:txBody>
                    <a:bodyPr/>
                    <a:lstStyle/>
                    <a:p>
                      <a:pPr>
                        <a:lnSpc>
                          <a:spcPct val="115000"/>
                        </a:lnSpc>
                      </a:pPr>
                      <a:r>
                        <a:rPr lang="pl-PL" sz="1800" dirty="0">
                          <a:latin typeface="Calibri"/>
                        </a:rPr>
                        <a:t>Lp.</a:t>
                      </a:r>
                    </a:p>
                  </a:txBody>
                  <a:tcPr marL="68580" marR="68580" marT="0" marB="0"/>
                </a:tc>
                <a:tc gridSpan="2">
                  <a:txBody>
                    <a:bodyPr/>
                    <a:lstStyle/>
                    <a:p>
                      <a:pPr algn="ctr">
                        <a:lnSpc>
                          <a:spcPct val="115000"/>
                        </a:lnSpc>
                      </a:pPr>
                      <a:r>
                        <a:rPr lang="pl-PL" sz="1800" b="1" dirty="0">
                          <a:latin typeface="Calibri"/>
                        </a:rPr>
                        <a:t>Obowiązujące zasady przed przystąpieniem do prac podwodnych</a:t>
                      </a:r>
                      <a:endParaRPr lang="pl-PL" sz="1800" dirty="0">
                        <a:latin typeface="Calibri"/>
                      </a:endParaRPr>
                    </a:p>
                  </a:txBody>
                  <a:tcPr marL="68580" marR="68580" marT="0" marB="0"/>
                </a:tc>
                <a:tc hMerge="1">
                  <a:txBody>
                    <a:bodyPr/>
                    <a:lstStyle/>
                    <a:p>
                      <a:pPr algn="ctr">
                        <a:lnSpc>
                          <a:spcPct val="115000"/>
                        </a:lnSpc>
                      </a:pPr>
                      <a:endParaRPr lang="pl-PL" sz="1100" dirty="0">
                        <a:latin typeface="Calibri"/>
                      </a:endParaRPr>
                    </a:p>
                  </a:txBody>
                  <a:tcPr marL="68580" marR="68580" marT="0" marB="0"/>
                </a:tc>
                <a:extLst>
                  <a:ext uri="{0D108BD9-81ED-4DB2-BD59-A6C34878D82A}">
                    <a16:rowId xmlns:a16="http://schemas.microsoft.com/office/drawing/2014/main" val="10000"/>
                  </a:ext>
                </a:extLst>
              </a:tr>
              <a:tr h="4149079">
                <a:tc>
                  <a:txBody>
                    <a:bodyPr/>
                    <a:lstStyle/>
                    <a:p>
                      <a:pPr algn="ctr">
                        <a:lnSpc>
                          <a:spcPct val="115000"/>
                        </a:lnSpc>
                      </a:pPr>
                      <a:r>
                        <a:rPr lang="pl-PL" sz="2000" dirty="0">
                          <a:latin typeface="Calibri"/>
                        </a:rPr>
                        <a:t>1.</a:t>
                      </a:r>
                    </a:p>
                  </a:txBody>
                  <a:tcPr marL="68580" marR="68580" marT="0" marB="0" anchor="ctr"/>
                </a:tc>
                <a:tc>
                  <a:txBody>
                    <a:bodyPr/>
                    <a:lstStyle/>
                    <a:p>
                      <a:pPr algn="ctr">
                        <a:lnSpc>
                          <a:spcPct val="115000"/>
                        </a:lnSpc>
                      </a:pPr>
                      <a:r>
                        <a:rPr lang="pl-PL" sz="2000" dirty="0">
                          <a:latin typeface="Calibri"/>
                        </a:rPr>
                        <a:t>Zebranie informacji o akwenie</a:t>
                      </a:r>
                      <a:br>
                        <a:rPr lang="pl-PL" sz="2000" dirty="0">
                          <a:latin typeface="Calibri"/>
                        </a:rPr>
                      </a:br>
                      <a:r>
                        <a:rPr lang="pl-PL" sz="2000" dirty="0">
                          <a:latin typeface="Calibri"/>
                        </a:rPr>
                        <a:t> i warunkach meteorologicznych</a:t>
                      </a:r>
                    </a:p>
                  </a:txBody>
                  <a:tcPr marL="68580" marR="68580" marT="0" marB="0" anchor="ctr"/>
                </a:tc>
                <a:tc>
                  <a:txBody>
                    <a:bodyPr/>
                    <a:lstStyle/>
                    <a:p>
                      <a:pPr algn="just">
                        <a:lnSpc>
                          <a:spcPct val="115000"/>
                        </a:lnSpc>
                      </a:pPr>
                      <a:r>
                        <a:rPr lang="pl-PL" sz="2000" dirty="0">
                          <a:latin typeface="Calibri"/>
                        </a:rPr>
                        <a:t>Warunki atmosferyczne w miejscu prac przez cały okres ich prowadzenia, rodzaj akwenu, głębokość akwenu, prąd wody, przejrzystość wody, rodzaj i ukształtowanie dna, temperatura wody, przeszkody wodne i niebezpieczeństwa z tym związane, konfiguracja brzegu (rodzaj brzegu -wysoki, niski, słabo nachylony, stromy, piaszczysty, betonowy, itp.)</a:t>
                      </a:r>
                    </a:p>
                  </a:txBody>
                  <a:tcPr marL="68580" marR="68580" marT="0" marB="0" anchor="ctr"/>
                </a:tc>
                <a:extLst>
                  <a:ext uri="{0D108BD9-81ED-4DB2-BD59-A6C34878D82A}">
                    <a16:rowId xmlns:a16="http://schemas.microsoft.com/office/drawing/2014/main" val="10001"/>
                  </a:ext>
                </a:extLst>
              </a:tr>
            </a:tbl>
          </a:graphicData>
        </a:graphic>
      </p:graphicFrame>
      <p:sp>
        <p:nvSpPr>
          <p:cNvPr id="5" name="Symbol zastępczy numeru slajdu 4"/>
          <p:cNvSpPr>
            <a:spLocks noGrp="1"/>
          </p:cNvSpPr>
          <p:nvPr>
            <p:ph type="sldNum" sz="quarter" idx="12"/>
          </p:nvPr>
        </p:nvSpPr>
        <p:spPr/>
        <p:txBody>
          <a:bodyPr/>
          <a:lstStyle/>
          <a:p>
            <a:fld id="{589B7C76-EFF2-4CD8-A475-4750F11B4BC6}" type="slidenum">
              <a:rPr lang="pl-PL" smtClean="0"/>
              <a:pPr/>
              <a:t>202</a:t>
            </a:fld>
            <a:endParaRPr lang="pl-PL" dirty="0"/>
          </a:p>
        </p:txBody>
      </p:sp>
      <p:sp>
        <p:nvSpPr>
          <p:cNvPr id="7" name="Prostokąt zaokrąglony 6"/>
          <p:cNvSpPr/>
          <p:nvPr/>
        </p:nvSpPr>
        <p:spPr>
          <a:xfrm>
            <a:off x="467544" y="136525"/>
            <a:ext cx="8208912" cy="1233488"/>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pPr>
              <a:buNone/>
            </a:pPr>
            <a:r>
              <a:rPr lang="pl-PL" dirty="0"/>
              <a:t>    </a:t>
            </a:r>
          </a:p>
          <a:p>
            <a:pPr>
              <a:buNone/>
            </a:pPr>
            <a:r>
              <a:rPr lang="pl-PL" dirty="0"/>
              <a:t>    </a:t>
            </a:r>
            <a:endParaRPr lang="pl-PL" sz="2400" dirty="0"/>
          </a:p>
        </p:txBody>
      </p:sp>
      <p:graphicFrame>
        <p:nvGraphicFramePr>
          <p:cNvPr id="4" name="Tabela 3"/>
          <p:cNvGraphicFramePr>
            <a:graphicFrameLocks noGrp="1"/>
          </p:cNvGraphicFramePr>
          <p:nvPr>
            <p:extLst>
              <p:ext uri="{D42A27DB-BD31-4B8C-83A1-F6EECF244321}">
                <p14:modId xmlns:p14="http://schemas.microsoft.com/office/powerpoint/2010/main" val="1845480600"/>
              </p:ext>
            </p:extLst>
          </p:nvPr>
        </p:nvGraphicFramePr>
        <p:xfrm>
          <a:off x="755576" y="1597921"/>
          <a:ext cx="7632848" cy="4480272"/>
        </p:xfrm>
        <a:graphic>
          <a:graphicData uri="http://schemas.openxmlformats.org/drawingml/2006/table">
            <a:tbl>
              <a:tblPr firstRow="1" bandRow="1">
                <a:tableStyleId>{5C22544A-7EE6-4342-B048-85BDC9FD1C3A}</a:tableStyleId>
              </a:tblPr>
              <a:tblGrid>
                <a:gridCol w="479700">
                  <a:extLst>
                    <a:ext uri="{9D8B030D-6E8A-4147-A177-3AD203B41FA5}">
                      <a16:colId xmlns:a16="http://schemas.microsoft.com/office/drawing/2014/main" val="20000"/>
                    </a:ext>
                  </a:extLst>
                </a:gridCol>
                <a:gridCol w="3466900">
                  <a:extLst>
                    <a:ext uri="{9D8B030D-6E8A-4147-A177-3AD203B41FA5}">
                      <a16:colId xmlns:a16="http://schemas.microsoft.com/office/drawing/2014/main" val="20001"/>
                    </a:ext>
                  </a:extLst>
                </a:gridCol>
                <a:gridCol w="3686248">
                  <a:extLst>
                    <a:ext uri="{9D8B030D-6E8A-4147-A177-3AD203B41FA5}">
                      <a16:colId xmlns:a16="http://schemas.microsoft.com/office/drawing/2014/main" val="20002"/>
                    </a:ext>
                  </a:extLst>
                </a:gridCol>
              </a:tblGrid>
              <a:tr h="464522">
                <a:tc>
                  <a:txBody>
                    <a:bodyPr/>
                    <a:lstStyle/>
                    <a:p>
                      <a:pPr>
                        <a:lnSpc>
                          <a:spcPct val="115000"/>
                        </a:lnSpc>
                      </a:pPr>
                      <a:r>
                        <a:rPr lang="pl-PL" sz="1800" dirty="0">
                          <a:latin typeface="Calibri"/>
                        </a:rPr>
                        <a:t>Lp.</a:t>
                      </a:r>
                    </a:p>
                  </a:txBody>
                  <a:tcPr marL="68580" marR="68580" marT="0" marB="0"/>
                </a:tc>
                <a:tc gridSpan="2">
                  <a:txBody>
                    <a:bodyPr/>
                    <a:lstStyle/>
                    <a:p>
                      <a:pPr algn="ctr">
                        <a:lnSpc>
                          <a:spcPct val="115000"/>
                        </a:lnSpc>
                      </a:pPr>
                      <a:r>
                        <a:rPr lang="pl-PL" sz="1800" b="1" dirty="0">
                          <a:latin typeface="Calibri"/>
                        </a:rPr>
                        <a:t>Obowiązujące zasady przed przystąpieniem do prac podwodnych</a:t>
                      </a:r>
                      <a:endParaRPr lang="pl-PL" sz="1800" dirty="0">
                        <a:latin typeface="Calibri"/>
                      </a:endParaRPr>
                    </a:p>
                  </a:txBody>
                  <a:tcPr marL="68580" marR="68580" marT="0" marB="0"/>
                </a:tc>
                <a:tc hMerge="1">
                  <a:txBody>
                    <a:bodyPr/>
                    <a:lstStyle/>
                    <a:p>
                      <a:pPr algn="ctr">
                        <a:lnSpc>
                          <a:spcPct val="115000"/>
                        </a:lnSpc>
                      </a:pPr>
                      <a:endParaRPr lang="pl-PL" sz="1100" dirty="0">
                        <a:latin typeface="Calibri"/>
                      </a:endParaRPr>
                    </a:p>
                  </a:txBody>
                  <a:tcPr marL="68580" marR="68580" marT="0" marB="0"/>
                </a:tc>
                <a:extLst>
                  <a:ext uri="{0D108BD9-81ED-4DB2-BD59-A6C34878D82A}">
                    <a16:rowId xmlns:a16="http://schemas.microsoft.com/office/drawing/2014/main" val="10000"/>
                  </a:ext>
                </a:extLst>
              </a:tr>
              <a:tr h="4015750">
                <a:tc>
                  <a:txBody>
                    <a:bodyPr/>
                    <a:lstStyle/>
                    <a:p>
                      <a:pPr algn="ctr">
                        <a:lnSpc>
                          <a:spcPct val="115000"/>
                        </a:lnSpc>
                      </a:pPr>
                      <a:endParaRPr lang="pl-PL" sz="2000" dirty="0">
                        <a:latin typeface="Calibri"/>
                      </a:endParaRPr>
                    </a:p>
                    <a:p>
                      <a:pPr algn="ctr">
                        <a:lnSpc>
                          <a:spcPct val="115000"/>
                        </a:lnSpc>
                      </a:pPr>
                      <a:r>
                        <a:rPr lang="pl-PL" sz="2000" dirty="0">
                          <a:latin typeface="Calibri"/>
                        </a:rPr>
                        <a:t>2.</a:t>
                      </a:r>
                    </a:p>
                  </a:txBody>
                  <a:tcPr marL="68580" marR="68580" marT="0" marB="0" anchor="ctr"/>
                </a:tc>
                <a:tc>
                  <a:txBody>
                    <a:bodyPr/>
                    <a:lstStyle/>
                    <a:p>
                      <a:pPr algn="ctr">
                        <a:lnSpc>
                          <a:spcPct val="115000"/>
                        </a:lnSpc>
                      </a:pPr>
                      <a:endParaRPr lang="pl-PL" sz="2000" dirty="0">
                        <a:latin typeface="Calibri"/>
                      </a:endParaRPr>
                    </a:p>
                    <a:p>
                      <a:pPr algn="ctr">
                        <a:lnSpc>
                          <a:spcPct val="115000"/>
                        </a:lnSpc>
                      </a:pPr>
                      <a:r>
                        <a:rPr lang="pl-PL" sz="2000" dirty="0">
                          <a:latin typeface="Calibri"/>
                        </a:rPr>
                        <a:t>Zebranie informacji o poszukiwanym obiekcie</a:t>
                      </a:r>
                    </a:p>
                  </a:txBody>
                  <a:tcPr marL="68580" marR="68580" marT="0" marB="0" anchor="ctr"/>
                </a:tc>
                <a:tc>
                  <a:txBody>
                    <a:bodyPr/>
                    <a:lstStyle/>
                    <a:p>
                      <a:pPr algn="just">
                        <a:lnSpc>
                          <a:spcPct val="115000"/>
                        </a:lnSpc>
                      </a:pPr>
                      <a:r>
                        <a:rPr lang="pl-PL" sz="2000" dirty="0">
                          <a:latin typeface="Calibri"/>
                        </a:rPr>
                        <a:t>Co to za obiekt, wielkość i kształt, </a:t>
                      </a:r>
                      <a:br>
                        <a:rPr lang="pl-PL" sz="2000" dirty="0">
                          <a:latin typeface="Calibri"/>
                        </a:rPr>
                      </a:br>
                      <a:r>
                        <a:rPr lang="pl-PL" sz="2000" dirty="0">
                          <a:latin typeface="Calibri"/>
                        </a:rPr>
                        <a:t>z jakiego materiału wykonany, czy obiekt stwarza zagrożenie dla zdrowia i życia, ewentualna głębokość, znaki szczególne np. nazwa, oznaczenie, kolor. </a:t>
                      </a:r>
                    </a:p>
                    <a:p>
                      <a:pPr algn="just">
                        <a:lnSpc>
                          <a:spcPct val="115000"/>
                        </a:lnSpc>
                      </a:pPr>
                      <a:r>
                        <a:rPr lang="pl-PL" sz="2000" dirty="0">
                          <a:latin typeface="Calibri"/>
                        </a:rPr>
                        <a:t>W przypadku informacji o osobie  poszkodowanej –  wzrost, ubiór </a:t>
                      </a:r>
                      <a:br>
                        <a:rPr lang="pl-PL" sz="2000" dirty="0">
                          <a:latin typeface="Calibri"/>
                        </a:rPr>
                      </a:br>
                      <a:r>
                        <a:rPr lang="pl-PL" sz="2000" dirty="0">
                          <a:latin typeface="Calibri"/>
                        </a:rPr>
                        <a:t>i kolor ubioru, ewentualny wiek.</a:t>
                      </a:r>
                    </a:p>
                  </a:txBody>
                  <a:tcPr marL="68580" marR="68580" marT="0" marB="0" anchor="ctr"/>
                </a:tc>
                <a:extLst>
                  <a:ext uri="{0D108BD9-81ED-4DB2-BD59-A6C34878D82A}">
                    <a16:rowId xmlns:a16="http://schemas.microsoft.com/office/drawing/2014/main" val="10001"/>
                  </a:ext>
                </a:extLst>
              </a:tr>
            </a:tbl>
          </a:graphicData>
        </a:graphic>
      </p:graphicFrame>
      <p:sp>
        <p:nvSpPr>
          <p:cNvPr id="5" name="Symbol zastępczy numeru slajdu 4"/>
          <p:cNvSpPr>
            <a:spLocks noGrp="1"/>
          </p:cNvSpPr>
          <p:nvPr>
            <p:ph type="sldNum" sz="quarter" idx="12"/>
          </p:nvPr>
        </p:nvSpPr>
        <p:spPr/>
        <p:txBody>
          <a:bodyPr/>
          <a:lstStyle/>
          <a:p>
            <a:fld id="{589B7C76-EFF2-4CD8-A475-4750F11B4BC6}" type="slidenum">
              <a:rPr lang="pl-PL" smtClean="0"/>
              <a:pPr/>
              <a:t>203</a:t>
            </a:fld>
            <a:endParaRPr lang="pl-PL" dirty="0"/>
          </a:p>
        </p:txBody>
      </p:sp>
      <p:sp>
        <p:nvSpPr>
          <p:cNvPr id="8" name="Prostokąt zaokrąglony 7"/>
          <p:cNvSpPr/>
          <p:nvPr/>
        </p:nvSpPr>
        <p:spPr>
          <a:xfrm>
            <a:off x="477888" y="48419"/>
            <a:ext cx="8208912" cy="1233488"/>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pPr>
              <a:buNone/>
            </a:pPr>
            <a:r>
              <a:rPr lang="pl-PL" dirty="0"/>
              <a:t>    </a:t>
            </a:r>
          </a:p>
          <a:p>
            <a:pPr>
              <a:buNone/>
            </a:pPr>
            <a:r>
              <a:rPr lang="pl-PL" dirty="0"/>
              <a:t>    </a:t>
            </a:r>
            <a:endParaRPr lang="pl-PL" sz="2400" dirty="0"/>
          </a:p>
        </p:txBody>
      </p:sp>
      <p:graphicFrame>
        <p:nvGraphicFramePr>
          <p:cNvPr id="4" name="Tabela 3"/>
          <p:cNvGraphicFramePr>
            <a:graphicFrameLocks noGrp="1"/>
          </p:cNvGraphicFramePr>
          <p:nvPr>
            <p:extLst>
              <p:ext uri="{D42A27DB-BD31-4B8C-83A1-F6EECF244321}">
                <p14:modId xmlns:p14="http://schemas.microsoft.com/office/powerpoint/2010/main" val="202412257"/>
              </p:ext>
            </p:extLst>
          </p:nvPr>
        </p:nvGraphicFramePr>
        <p:xfrm>
          <a:off x="575556" y="1600200"/>
          <a:ext cx="7992887" cy="4869389"/>
        </p:xfrm>
        <a:graphic>
          <a:graphicData uri="http://schemas.openxmlformats.org/drawingml/2006/table">
            <a:tbl>
              <a:tblPr firstRow="1" bandRow="1">
                <a:tableStyleId>{5C22544A-7EE6-4342-B048-85BDC9FD1C3A}</a:tableStyleId>
              </a:tblPr>
              <a:tblGrid>
                <a:gridCol w="502327">
                  <a:extLst>
                    <a:ext uri="{9D8B030D-6E8A-4147-A177-3AD203B41FA5}">
                      <a16:colId xmlns:a16="http://schemas.microsoft.com/office/drawing/2014/main" val="20000"/>
                    </a:ext>
                  </a:extLst>
                </a:gridCol>
                <a:gridCol w="3630433">
                  <a:extLst>
                    <a:ext uri="{9D8B030D-6E8A-4147-A177-3AD203B41FA5}">
                      <a16:colId xmlns:a16="http://schemas.microsoft.com/office/drawing/2014/main" val="20001"/>
                    </a:ext>
                  </a:extLst>
                </a:gridCol>
                <a:gridCol w="3860127">
                  <a:extLst>
                    <a:ext uri="{9D8B030D-6E8A-4147-A177-3AD203B41FA5}">
                      <a16:colId xmlns:a16="http://schemas.microsoft.com/office/drawing/2014/main" val="20002"/>
                    </a:ext>
                  </a:extLst>
                </a:gridCol>
              </a:tblGrid>
              <a:tr h="533235">
                <a:tc>
                  <a:txBody>
                    <a:bodyPr/>
                    <a:lstStyle/>
                    <a:p>
                      <a:pPr>
                        <a:lnSpc>
                          <a:spcPct val="115000"/>
                        </a:lnSpc>
                      </a:pPr>
                      <a:r>
                        <a:rPr lang="pl-PL" sz="1800" dirty="0">
                          <a:latin typeface="Calibri"/>
                        </a:rPr>
                        <a:t>Lp.</a:t>
                      </a:r>
                    </a:p>
                  </a:txBody>
                  <a:tcPr marL="68580" marR="68580" marT="0" marB="0"/>
                </a:tc>
                <a:tc gridSpan="2">
                  <a:txBody>
                    <a:bodyPr/>
                    <a:lstStyle/>
                    <a:p>
                      <a:pPr algn="ctr">
                        <a:lnSpc>
                          <a:spcPct val="115000"/>
                        </a:lnSpc>
                      </a:pPr>
                      <a:r>
                        <a:rPr lang="pl-PL" sz="1800" b="1" dirty="0">
                          <a:latin typeface="Calibri"/>
                        </a:rPr>
                        <a:t>Obowiązujące zasady przed przystąpieniem do prac podwodnych</a:t>
                      </a:r>
                      <a:endParaRPr lang="pl-PL" sz="1800" dirty="0">
                        <a:latin typeface="Calibri"/>
                      </a:endParaRPr>
                    </a:p>
                  </a:txBody>
                  <a:tcPr marL="68580" marR="68580" marT="0" marB="0"/>
                </a:tc>
                <a:tc hMerge="1">
                  <a:txBody>
                    <a:bodyPr/>
                    <a:lstStyle/>
                    <a:p>
                      <a:pPr algn="ctr">
                        <a:lnSpc>
                          <a:spcPct val="115000"/>
                        </a:lnSpc>
                      </a:pPr>
                      <a:endParaRPr lang="pl-PL" sz="1100" dirty="0">
                        <a:latin typeface="Calibri"/>
                      </a:endParaRPr>
                    </a:p>
                  </a:txBody>
                  <a:tcPr marL="68580" marR="68580" marT="0" marB="0"/>
                </a:tc>
                <a:extLst>
                  <a:ext uri="{0D108BD9-81ED-4DB2-BD59-A6C34878D82A}">
                    <a16:rowId xmlns:a16="http://schemas.microsoft.com/office/drawing/2014/main" val="10000"/>
                  </a:ext>
                </a:extLst>
              </a:tr>
              <a:tr h="4336154">
                <a:tc>
                  <a:txBody>
                    <a:bodyPr/>
                    <a:lstStyle/>
                    <a:p>
                      <a:pPr algn="ctr">
                        <a:lnSpc>
                          <a:spcPct val="115000"/>
                        </a:lnSpc>
                      </a:pPr>
                      <a:endParaRPr lang="pl-PL" sz="1800" dirty="0">
                        <a:latin typeface="Calibri"/>
                      </a:endParaRPr>
                    </a:p>
                    <a:p>
                      <a:pPr algn="ctr">
                        <a:lnSpc>
                          <a:spcPct val="115000"/>
                        </a:lnSpc>
                      </a:pPr>
                      <a:r>
                        <a:rPr lang="pl-PL" sz="1800" dirty="0">
                          <a:latin typeface="Calibri"/>
                        </a:rPr>
                        <a:t>3.</a:t>
                      </a:r>
                    </a:p>
                  </a:txBody>
                  <a:tcPr marL="68580" marR="68580" marT="0" marB="0" anchor="ctr"/>
                </a:tc>
                <a:tc>
                  <a:txBody>
                    <a:bodyPr/>
                    <a:lstStyle/>
                    <a:p>
                      <a:pPr algn="ctr">
                        <a:lnSpc>
                          <a:spcPct val="115000"/>
                        </a:lnSpc>
                      </a:pPr>
                      <a:endParaRPr lang="pl-PL" sz="1800" dirty="0">
                        <a:latin typeface="Calibri"/>
                      </a:endParaRPr>
                    </a:p>
                    <a:p>
                      <a:pPr algn="ctr">
                        <a:lnSpc>
                          <a:spcPct val="115000"/>
                        </a:lnSpc>
                      </a:pPr>
                      <a:r>
                        <a:rPr lang="pl-PL" sz="1800" dirty="0">
                          <a:latin typeface="Calibri"/>
                        </a:rPr>
                        <a:t>Poszukiwanie i lokalizacja obiektu </a:t>
                      </a:r>
                    </a:p>
                  </a:txBody>
                  <a:tcPr marL="68580" marR="68580" marT="0" marB="0" anchor="ctr"/>
                </a:tc>
                <a:tc>
                  <a:txBody>
                    <a:bodyPr/>
                    <a:lstStyle/>
                    <a:p>
                      <a:pPr algn="just">
                        <a:lnSpc>
                          <a:spcPct val="115000"/>
                        </a:lnSpc>
                      </a:pPr>
                      <a:r>
                        <a:rPr lang="pl-PL" sz="2000" dirty="0">
                          <a:latin typeface="Calibri"/>
                        </a:rPr>
                        <a:t>Wyznaczenie sektorów poszukiwań. Poszukiwania przy pomocy sonaru holowanego. Po odnalezieniu obiektu, przy wątpliwościach, wykonać potwierdzenie lokalizacji sonarem opuszczanym(dookólnym). Oznaczenie wykrytego obiektu przy pomocy współrzędnych, boi.</a:t>
                      </a:r>
                    </a:p>
                    <a:p>
                      <a:pPr algn="just">
                        <a:lnSpc>
                          <a:spcPct val="115000"/>
                        </a:lnSpc>
                      </a:pPr>
                      <a:r>
                        <a:rPr lang="pl-PL" sz="2000" i="1" dirty="0">
                          <a:latin typeface="Calibri"/>
                        </a:rPr>
                        <a:t>Podczas poszukiwań prowadzonych np. z pomostu należy od razu wykorzystać sonar dookólny. </a:t>
                      </a:r>
                    </a:p>
                  </a:txBody>
                  <a:tcPr marL="68580" marR="68580" marT="0" marB="0" anchor="ctr"/>
                </a:tc>
                <a:extLst>
                  <a:ext uri="{0D108BD9-81ED-4DB2-BD59-A6C34878D82A}">
                    <a16:rowId xmlns:a16="http://schemas.microsoft.com/office/drawing/2014/main" val="10001"/>
                  </a:ext>
                </a:extLst>
              </a:tr>
            </a:tbl>
          </a:graphicData>
        </a:graphic>
      </p:graphicFrame>
      <p:sp>
        <p:nvSpPr>
          <p:cNvPr id="5" name="Symbol zastępczy numeru slajdu 4"/>
          <p:cNvSpPr>
            <a:spLocks noGrp="1"/>
          </p:cNvSpPr>
          <p:nvPr>
            <p:ph type="sldNum" sz="quarter" idx="12"/>
          </p:nvPr>
        </p:nvSpPr>
        <p:spPr/>
        <p:txBody>
          <a:bodyPr/>
          <a:lstStyle/>
          <a:p>
            <a:fld id="{589B7C76-EFF2-4CD8-A475-4750F11B4BC6}" type="slidenum">
              <a:rPr lang="pl-PL" smtClean="0"/>
              <a:pPr/>
              <a:t>204</a:t>
            </a:fld>
            <a:endParaRPr lang="pl-PL" dirty="0"/>
          </a:p>
        </p:txBody>
      </p:sp>
      <p:sp>
        <p:nvSpPr>
          <p:cNvPr id="8" name="Prostokąt zaokrąglony 7"/>
          <p:cNvSpPr/>
          <p:nvPr/>
        </p:nvSpPr>
        <p:spPr>
          <a:xfrm>
            <a:off x="467544" y="136525"/>
            <a:ext cx="8208912" cy="1233488"/>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pPr>
              <a:buNone/>
            </a:pPr>
            <a:r>
              <a:rPr lang="pl-PL" dirty="0"/>
              <a:t>    </a:t>
            </a:r>
          </a:p>
          <a:p>
            <a:pPr>
              <a:buNone/>
            </a:pPr>
            <a:r>
              <a:rPr lang="pl-PL" dirty="0"/>
              <a:t>    </a:t>
            </a:r>
            <a:endParaRPr lang="pl-PL" sz="2400" dirty="0"/>
          </a:p>
        </p:txBody>
      </p:sp>
      <p:graphicFrame>
        <p:nvGraphicFramePr>
          <p:cNvPr id="4" name="Tabela 3"/>
          <p:cNvGraphicFramePr>
            <a:graphicFrameLocks noGrp="1"/>
          </p:cNvGraphicFramePr>
          <p:nvPr>
            <p:extLst>
              <p:ext uri="{D42A27DB-BD31-4B8C-83A1-F6EECF244321}">
                <p14:modId xmlns:p14="http://schemas.microsoft.com/office/powerpoint/2010/main" val="1335994030"/>
              </p:ext>
            </p:extLst>
          </p:nvPr>
        </p:nvGraphicFramePr>
        <p:xfrm>
          <a:off x="827584" y="1916948"/>
          <a:ext cx="7488832" cy="4626525"/>
        </p:xfrm>
        <a:graphic>
          <a:graphicData uri="http://schemas.openxmlformats.org/drawingml/2006/table">
            <a:tbl>
              <a:tblPr firstRow="1" bandRow="1">
                <a:tableStyleId>{5C22544A-7EE6-4342-B048-85BDC9FD1C3A}</a:tableStyleId>
              </a:tblPr>
              <a:tblGrid>
                <a:gridCol w="470649">
                  <a:extLst>
                    <a:ext uri="{9D8B030D-6E8A-4147-A177-3AD203B41FA5}">
                      <a16:colId xmlns:a16="http://schemas.microsoft.com/office/drawing/2014/main" val="20000"/>
                    </a:ext>
                  </a:extLst>
                </a:gridCol>
                <a:gridCol w="3401487">
                  <a:extLst>
                    <a:ext uri="{9D8B030D-6E8A-4147-A177-3AD203B41FA5}">
                      <a16:colId xmlns:a16="http://schemas.microsoft.com/office/drawing/2014/main" val="20001"/>
                    </a:ext>
                  </a:extLst>
                </a:gridCol>
                <a:gridCol w="3616696">
                  <a:extLst>
                    <a:ext uri="{9D8B030D-6E8A-4147-A177-3AD203B41FA5}">
                      <a16:colId xmlns:a16="http://schemas.microsoft.com/office/drawing/2014/main" val="20002"/>
                    </a:ext>
                  </a:extLst>
                </a:gridCol>
              </a:tblGrid>
              <a:tr h="440859">
                <a:tc>
                  <a:txBody>
                    <a:bodyPr/>
                    <a:lstStyle/>
                    <a:p>
                      <a:pPr>
                        <a:lnSpc>
                          <a:spcPct val="115000"/>
                        </a:lnSpc>
                      </a:pPr>
                      <a:r>
                        <a:rPr lang="pl-PL" sz="1800" dirty="0">
                          <a:latin typeface="Calibri"/>
                        </a:rPr>
                        <a:t>Lp.</a:t>
                      </a:r>
                    </a:p>
                  </a:txBody>
                  <a:tcPr marL="68580" marR="68580" marT="0" marB="0"/>
                </a:tc>
                <a:tc gridSpan="2">
                  <a:txBody>
                    <a:bodyPr/>
                    <a:lstStyle/>
                    <a:p>
                      <a:pPr algn="ctr">
                        <a:lnSpc>
                          <a:spcPct val="115000"/>
                        </a:lnSpc>
                      </a:pPr>
                      <a:r>
                        <a:rPr lang="pl-PL" sz="1800" b="1" dirty="0">
                          <a:latin typeface="Calibri"/>
                        </a:rPr>
                        <a:t>Obowiązujące zasady przed przystąpieniem do prac podwodnych</a:t>
                      </a:r>
                      <a:endParaRPr lang="pl-PL" sz="1800" dirty="0">
                        <a:latin typeface="Calibri"/>
                      </a:endParaRPr>
                    </a:p>
                  </a:txBody>
                  <a:tcPr marL="68580" marR="68580" marT="0" marB="0"/>
                </a:tc>
                <a:tc hMerge="1">
                  <a:txBody>
                    <a:bodyPr/>
                    <a:lstStyle/>
                    <a:p>
                      <a:pPr algn="ctr">
                        <a:lnSpc>
                          <a:spcPct val="115000"/>
                        </a:lnSpc>
                      </a:pPr>
                      <a:endParaRPr lang="pl-PL" sz="1100" dirty="0">
                        <a:latin typeface="Calibri"/>
                      </a:endParaRPr>
                    </a:p>
                  </a:txBody>
                  <a:tcPr marL="68580" marR="68580" marT="0" marB="0"/>
                </a:tc>
                <a:extLst>
                  <a:ext uri="{0D108BD9-81ED-4DB2-BD59-A6C34878D82A}">
                    <a16:rowId xmlns:a16="http://schemas.microsoft.com/office/drawing/2014/main" val="10000"/>
                  </a:ext>
                </a:extLst>
              </a:tr>
              <a:tr h="1375117">
                <a:tc>
                  <a:txBody>
                    <a:bodyPr/>
                    <a:lstStyle/>
                    <a:p>
                      <a:pPr algn="ctr">
                        <a:lnSpc>
                          <a:spcPct val="115000"/>
                        </a:lnSpc>
                      </a:pPr>
                      <a:endParaRPr lang="pl-PL" sz="2000" dirty="0">
                        <a:latin typeface="Calibri" panose="020F0502020204030204" pitchFamily="34" charset="0"/>
                        <a:ea typeface="Calibri" panose="020F0502020204030204" pitchFamily="34" charset="0"/>
                        <a:cs typeface="Calibri" panose="020F0502020204030204" pitchFamily="34" charset="0"/>
                      </a:endParaRPr>
                    </a:p>
                    <a:p>
                      <a:pPr algn="ctr">
                        <a:lnSpc>
                          <a:spcPct val="115000"/>
                        </a:lnSpc>
                      </a:pPr>
                      <a:r>
                        <a:rPr lang="pl-PL" sz="2000" dirty="0">
                          <a:latin typeface="Calibri" panose="020F0502020204030204" pitchFamily="34" charset="0"/>
                          <a:ea typeface="Calibri" panose="020F0502020204030204" pitchFamily="34" charset="0"/>
                          <a:cs typeface="Calibri" panose="020F0502020204030204" pitchFamily="34" charset="0"/>
                        </a:rPr>
                        <a:t>4.</a:t>
                      </a:r>
                    </a:p>
                  </a:txBody>
                  <a:tcPr marL="68580" marR="68580" marT="0" marB="0" anchor="ctr"/>
                </a:tc>
                <a:tc>
                  <a:txBody>
                    <a:bodyPr/>
                    <a:lstStyle/>
                    <a:p>
                      <a:pPr algn="ctr">
                        <a:lnSpc>
                          <a:spcPct val="115000"/>
                        </a:lnSpc>
                      </a:pPr>
                      <a:endParaRPr lang="pl-PL" sz="2000" dirty="0">
                        <a:latin typeface="Calibri" panose="020F0502020204030204" pitchFamily="34" charset="0"/>
                        <a:ea typeface="Calibri" panose="020F0502020204030204" pitchFamily="34" charset="0"/>
                        <a:cs typeface="Calibri" panose="020F0502020204030204" pitchFamily="34" charset="0"/>
                      </a:endParaRPr>
                    </a:p>
                    <a:p>
                      <a:pPr algn="ctr">
                        <a:lnSpc>
                          <a:spcPct val="115000"/>
                        </a:lnSpc>
                      </a:pPr>
                      <a:r>
                        <a:rPr lang="pl-PL" sz="2000" dirty="0">
                          <a:latin typeface="Calibri" panose="020F0502020204030204" pitchFamily="34" charset="0"/>
                          <a:ea typeface="Calibri" panose="020F0502020204030204" pitchFamily="34" charset="0"/>
                          <a:cs typeface="Calibri" panose="020F0502020204030204" pitchFamily="34" charset="0"/>
                        </a:rPr>
                        <a:t>Identyfikacja i weryfikacja wykrytego obiektu </a:t>
                      </a:r>
                    </a:p>
                  </a:txBody>
                  <a:tcPr marL="68580" marR="68580" marT="0" marB="0" anchor="ctr"/>
                </a:tc>
                <a:tc>
                  <a:txBody>
                    <a:bodyPr/>
                    <a:lstStyle/>
                    <a:p>
                      <a:pPr>
                        <a:lnSpc>
                          <a:spcPct val="115000"/>
                        </a:lnSpc>
                      </a:pPr>
                      <a:endParaRPr lang="pl-PL" sz="2000" dirty="0">
                        <a:latin typeface="Calibri" panose="020F0502020204030204" pitchFamily="34" charset="0"/>
                        <a:ea typeface="Calibri" panose="020F0502020204030204" pitchFamily="34" charset="0"/>
                        <a:cs typeface="Calibri" panose="020F0502020204030204" pitchFamily="34" charset="0"/>
                      </a:endParaRPr>
                    </a:p>
                    <a:p>
                      <a:pPr algn="just">
                        <a:lnSpc>
                          <a:spcPct val="115000"/>
                        </a:lnSpc>
                      </a:pPr>
                      <a:r>
                        <a:rPr lang="pl-PL" sz="2000" dirty="0">
                          <a:latin typeface="Calibri" panose="020F0502020204030204" pitchFamily="34" charset="0"/>
                          <a:ea typeface="Calibri" panose="020F0502020204030204" pitchFamily="34" charset="0"/>
                          <a:cs typeface="Calibri" panose="020F0502020204030204" pitchFamily="34" charset="0"/>
                        </a:rPr>
                        <a:t>Ustalenie danych ogólnych </a:t>
                      </a:r>
                      <a:br>
                        <a:rPr lang="pl-PL" sz="2000" dirty="0">
                          <a:latin typeface="Calibri" panose="020F0502020204030204" pitchFamily="34" charset="0"/>
                          <a:ea typeface="Calibri" panose="020F0502020204030204" pitchFamily="34" charset="0"/>
                          <a:cs typeface="Calibri" panose="020F0502020204030204" pitchFamily="34" charset="0"/>
                        </a:rPr>
                      </a:br>
                      <a:r>
                        <a:rPr lang="pl-PL" sz="2000" dirty="0">
                          <a:latin typeface="Calibri" panose="020F0502020204030204" pitchFamily="34" charset="0"/>
                          <a:ea typeface="Calibri" panose="020F0502020204030204" pitchFamily="34" charset="0"/>
                          <a:cs typeface="Calibri" panose="020F0502020204030204" pitchFamily="34" charset="0"/>
                        </a:rPr>
                        <a:t>i szczegółowych zwiadu. Weryfikacja przy pomocy pojazdu podwodnego wyposażonego w sprzęt umożliwiający ogląd wizyjny oraz jego rejestracje, np. pojazdem typu ROV, ustalenie głębokości na której znajduje się obiekt i jego położenie względem dna.</a:t>
                      </a:r>
                    </a:p>
                    <a:p>
                      <a:pPr>
                        <a:lnSpc>
                          <a:spcPct val="115000"/>
                        </a:lnSpc>
                      </a:pPr>
                      <a:endParaRPr lang="pl-PL" sz="2000" dirty="0">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0001"/>
                  </a:ext>
                </a:extLst>
              </a:tr>
            </a:tbl>
          </a:graphicData>
        </a:graphic>
      </p:graphicFrame>
      <p:sp>
        <p:nvSpPr>
          <p:cNvPr id="5" name="Symbol zastępczy numeru slajdu 4"/>
          <p:cNvSpPr>
            <a:spLocks noGrp="1"/>
          </p:cNvSpPr>
          <p:nvPr>
            <p:ph type="sldNum" sz="quarter" idx="12"/>
          </p:nvPr>
        </p:nvSpPr>
        <p:spPr/>
        <p:txBody>
          <a:bodyPr/>
          <a:lstStyle/>
          <a:p>
            <a:fld id="{589B7C76-EFF2-4CD8-A475-4750F11B4BC6}" type="slidenum">
              <a:rPr lang="pl-PL" smtClean="0"/>
              <a:pPr/>
              <a:t>205</a:t>
            </a:fld>
            <a:endParaRPr lang="pl-PL" dirty="0"/>
          </a:p>
        </p:txBody>
      </p:sp>
      <p:sp>
        <p:nvSpPr>
          <p:cNvPr id="8" name="Prostokąt zaokrąglony 7"/>
          <p:cNvSpPr/>
          <p:nvPr/>
        </p:nvSpPr>
        <p:spPr>
          <a:xfrm>
            <a:off x="467544" y="136525"/>
            <a:ext cx="8208912" cy="1233488"/>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pPr>
              <a:buNone/>
            </a:pPr>
            <a:r>
              <a:rPr lang="pl-PL" dirty="0"/>
              <a:t>    </a:t>
            </a:r>
          </a:p>
          <a:p>
            <a:pPr>
              <a:buNone/>
            </a:pPr>
            <a:r>
              <a:rPr lang="pl-PL" dirty="0"/>
              <a:t>    </a:t>
            </a:r>
            <a:endParaRPr lang="pl-PL" sz="2400" dirty="0"/>
          </a:p>
        </p:txBody>
      </p:sp>
      <p:graphicFrame>
        <p:nvGraphicFramePr>
          <p:cNvPr id="4" name="Tabela 3"/>
          <p:cNvGraphicFramePr>
            <a:graphicFrameLocks noGrp="1"/>
          </p:cNvGraphicFramePr>
          <p:nvPr>
            <p:extLst>
              <p:ext uri="{D42A27DB-BD31-4B8C-83A1-F6EECF244321}">
                <p14:modId xmlns:p14="http://schemas.microsoft.com/office/powerpoint/2010/main" val="1191294534"/>
              </p:ext>
            </p:extLst>
          </p:nvPr>
        </p:nvGraphicFramePr>
        <p:xfrm>
          <a:off x="755576" y="2008971"/>
          <a:ext cx="7920880" cy="4117192"/>
        </p:xfrm>
        <a:graphic>
          <a:graphicData uri="http://schemas.openxmlformats.org/drawingml/2006/table">
            <a:tbl>
              <a:tblPr firstRow="1" bandRow="1">
                <a:tableStyleId>{5C22544A-7EE6-4342-B048-85BDC9FD1C3A}</a:tableStyleId>
              </a:tblPr>
              <a:tblGrid>
                <a:gridCol w="497802">
                  <a:extLst>
                    <a:ext uri="{9D8B030D-6E8A-4147-A177-3AD203B41FA5}">
                      <a16:colId xmlns:a16="http://schemas.microsoft.com/office/drawing/2014/main" val="20000"/>
                    </a:ext>
                  </a:extLst>
                </a:gridCol>
                <a:gridCol w="3597726">
                  <a:extLst>
                    <a:ext uri="{9D8B030D-6E8A-4147-A177-3AD203B41FA5}">
                      <a16:colId xmlns:a16="http://schemas.microsoft.com/office/drawing/2014/main" val="20001"/>
                    </a:ext>
                  </a:extLst>
                </a:gridCol>
                <a:gridCol w="3825352">
                  <a:extLst>
                    <a:ext uri="{9D8B030D-6E8A-4147-A177-3AD203B41FA5}">
                      <a16:colId xmlns:a16="http://schemas.microsoft.com/office/drawing/2014/main" val="20002"/>
                    </a:ext>
                  </a:extLst>
                </a:gridCol>
              </a:tblGrid>
              <a:tr h="676879">
                <a:tc>
                  <a:txBody>
                    <a:bodyPr/>
                    <a:lstStyle/>
                    <a:p>
                      <a:pPr>
                        <a:lnSpc>
                          <a:spcPct val="115000"/>
                        </a:lnSpc>
                      </a:pPr>
                      <a:r>
                        <a:rPr lang="pl-PL" sz="1800" dirty="0">
                          <a:latin typeface="Calibri"/>
                        </a:rPr>
                        <a:t>Lp.</a:t>
                      </a:r>
                    </a:p>
                  </a:txBody>
                  <a:tcPr marL="68580" marR="68580" marT="0" marB="0"/>
                </a:tc>
                <a:tc gridSpan="2">
                  <a:txBody>
                    <a:bodyPr/>
                    <a:lstStyle/>
                    <a:p>
                      <a:pPr algn="ctr">
                        <a:lnSpc>
                          <a:spcPct val="115000"/>
                        </a:lnSpc>
                      </a:pPr>
                      <a:r>
                        <a:rPr lang="pl-PL" sz="1800" b="1" dirty="0">
                          <a:latin typeface="Calibri"/>
                        </a:rPr>
                        <a:t>Obowiązujące zasady przed przystąpieniem do prac podwodnych</a:t>
                      </a:r>
                      <a:endParaRPr lang="pl-PL" sz="1800" dirty="0">
                        <a:latin typeface="Calibri"/>
                      </a:endParaRPr>
                    </a:p>
                  </a:txBody>
                  <a:tcPr marL="68580" marR="68580" marT="0" marB="0"/>
                </a:tc>
                <a:tc hMerge="1">
                  <a:txBody>
                    <a:bodyPr/>
                    <a:lstStyle/>
                    <a:p>
                      <a:pPr algn="ctr">
                        <a:lnSpc>
                          <a:spcPct val="115000"/>
                        </a:lnSpc>
                      </a:pPr>
                      <a:endParaRPr lang="pl-PL" sz="1100" dirty="0">
                        <a:latin typeface="Calibri"/>
                      </a:endParaRPr>
                    </a:p>
                  </a:txBody>
                  <a:tcPr marL="68580" marR="68580" marT="0" marB="0"/>
                </a:tc>
                <a:extLst>
                  <a:ext uri="{0D108BD9-81ED-4DB2-BD59-A6C34878D82A}">
                    <a16:rowId xmlns:a16="http://schemas.microsoft.com/office/drawing/2014/main" val="10000"/>
                  </a:ext>
                </a:extLst>
              </a:tr>
              <a:tr h="1251163">
                <a:tc>
                  <a:txBody>
                    <a:bodyPr/>
                    <a:lstStyle/>
                    <a:p>
                      <a:pPr algn="ctr">
                        <a:lnSpc>
                          <a:spcPct val="115000"/>
                        </a:lnSpc>
                      </a:pPr>
                      <a:endParaRPr lang="pl-PL" sz="2000" dirty="0">
                        <a:latin typeface="Calibri"/>
                      </a:endParaRPr>
                    </a:p>
                    <a:p>
                      <a:pPr algn="ctr">
                        <a:lnSpc>
                          <a:spcPct val="115000"/>
                        </a:lnSpc>
                      </a:pPr>
                      <a:r>
                        <a:rPr lang="pl-PL" sz="2000" dirty="0">
                          <a:latin typeface="Calibri"/>
                        </a:rPr>
                        <a:t>5.</a:t>
                      </a:r>
                    </a:p>
                  </a:txBody>
                  <a:tcPr marL="68580" marR="68580" marT="0" marB="0" anchor="ctr"/>
                </a:tc>
                <a:tc>
                  <a:txBody>
                    <a:bodyPr/>
                    <a:lstStyle/>
                    <a:p>
                      <a:pPr algn="ctr">
                        <a:lnSpc>
                          <a:spcPct val="115000"/>
                        </a:lnSpc>
                      </a:pPr>
                      <a:endParaRPr lang="pl-PL" sz="2000" dirty="0">
                        <a:latin typeface="Calibri"/>
                      </a:endParaRPr>
                    </a:p>
                    <a:p>
                      <a:pPr algn="ctr">
                        <a:lnSpc>
                          <a:spcPct val="115000"/>
                        </a:lnSpc>
                      </a:pPr>
                      <a:r>
                        <a:rPr lang="pl-PL" sz="2000" dirty="0">
                          <a:latin typeface="Calibri"/>
                        </a:rPr>
                        <a:t>Oznakowanie terenu</a:t>
                      </a:r>
                    </a:p>
                  </a:txBody>
                  <a:tcPr marL="68580" marR="68580" marT="0" marB="0" anchor="ctr"/>
                </a:tc>
                <a:tc>
                  <a:txBody>
                    <a:bodyPr/>
                    <a:lstStyle/>
                    <a:p>
                      <a:pPr algn="just">
                        <a:lnSpc>
                          <a:spcPct val="115000"/>
                        </a:lnSpc>
                      </a:pPr>
                      <a:endParaRPr lang="pl-PL" sz="2000" dirty="0">
                        <a:latin typeface="Calibri"/>
                      </a:endParaRPr>
                    </a:p>
                    <a:p>
                      <a:pPr algn="just">
                        <a:lnSpc>
                          <a:spcPct val="115000"/>
                        </a:lnSpc>
                      </a:pPr>
                      <a:r>
                        <a:rPr lang="pl-PL" sz="2000" dirty="0">
                          <a:latin typeface="Calibri"/>
                        </a:rPr>
                        <a:t>Zabezpieczenie miejsca prac podwodnych.</a:t>
                      </a:r>
                    </a:p>
                  </a:txBody>
                  <a:tcPr marL="68580" marR="68580" marT="0" marB="0" anchor="ctr"/>
                </a:tc>
                <a:extLst>
                  <a:ext uri="{0D108BD9-81ED-4DB2-BD59-A6C34878D82A}">
                    <a16:rowId xmlns:a16="http://schemas.microsoft.com/office/drawing/2014/main" val="10001"/>
                  </a:ext>
                </a:extLst>
              </a:tr>
              <a:tr h="2189150">
                <a:tc>
                  <a:txBody>
                    <a:bodyPr/>
                    <a:lstStyle/>
                    <a:p>
                      <a:pPr algn="ctr">
                        <a:lnSpc>
                          <a:spcPct val="115000"/>
                        </a:lnSpc>
                      </a:pPr>
                      <a:endParaRPr lang="pl-PL" sz="2000" dirty="0">
                        <a:latin typeface="Calibri"/>
                      </a:endParaRPr>
                    </a:p>
                    <a:p>
                      <a:pPr algn="ctr">
                        <a:lnSpc>
                          <a:spcPct val="115000"/>
                        </a:lnSpc>
                      </a:pPr>
                      <a:r>
                        <a:rPr lang="pl-PL" sz="2000" dirty="0">
                          <a:latin typeface="Calibri"/>
                        </a:rPr>
                        <a:t>6.</a:t>
                      </a:r>
                    </a:p>
                  </a:txBody>
                  <a:tcPr marL="68580" marR="68580" marT="0" marB="0" anchor="ctr"/>
                </a:tc>
                <a:tc>
                  <a:txBody>
                    <a:bodyPr/>
                    <a:lstStyle/>
                    <a:p>
                      <a:pPr algn="ctr">
                        <a:lnSpc>
                          <a:spcPct val="115000"/>
                        </a:lnSpc>
                      </a:pPr>
                      <a:endParaRPr lang="pl-PL" sz="2000" dirty="0">
                        <a:latin typeface="Calibri"/>
                      </a:endParaRPr>
                    </a:p>
                    <a:p>
                      <a:pPr algn="ctr">
                        <a:lnSpc>
                          <a:spcPct val="115000"/>
                        </a:lnSpc>
                      </a:pPr>
                      <a:r>
                        <a:rPr lang="pl-PL" sz="2000" dirty="0">
                          <a:latin typeface="Calibri"/>
                        </a:rPr>
                        <a:t>Zwiad nurkami</a:t>
                      </a:r>
                    </a:p>
                  </a:txBody>
                  <a:tcPr marL="68580" marR="68580" marT="0" marB="0" anchor="ctr"/>
                </a:tc>
                <a:tc>
                  <a:txBody>
                    <a:bodyPr/>
                    <a:lstStyle/>
                    <a:p>
                      <a:pPr algn="just">
                        <a:lnSpc>
                          <a:spcPct val="115000"/>
                        </a:lnSpc>
                      </a:pPr>
                      <a:endParaRPr lang="pl-PL" sz="2000" dirty="0">
                        <a:latin typeface="Calibri"/>
                      </a:endParaRPr>
                    </a:p>
                    <a:p>
                      <a:pPr algn="just">
                        <a:lnSpc>
                          <a:spcPct val="115000"/>
                        </a:lnSpc>
                      </a:pPr>
                      <a:r>
                        <a:rPr lang="pl-PL" sz="2000" dirty="0">
                          <a:latin typeface="Calibri"/>
                        </a:rPr>
                        <a:t>Ustalenie zwiadu szczegółowego (np. sposób zamocowania zawiesi przed wydobyciem obiektu oraz potwierdzeniu głębokości). </a:t>
                      </a:r>
                    </a:p>
                    <a:p>
                      <a:pPr algn="just">
                        <a:lnSpc>
                          <a:spcPct val="115000"/>
                        </a:lnSpc>
                      </a:pPr>
                      <a:endParaRPr lang="pl-PL" sz="2000" dirty="0">
                        <a:latin typeface="Calibri"/>
                      </a:endParaRPr>
                    </a:p>
                  </a:txBody>
                  <a:tcPr marL="68580" marR="68580" marT="0" marB="0" anchor="ctr"/>
                </a:tc>
                <a:extLst>
                  <a:ext uri="{0D108BD9-81ED-4DB2-BD59-A6C34878D82A}">
                    <a16:rowId xmlns:a16="http://schemas.microsoft.com/office/drawing/2014/main" val="10002"/>
                  </a:ext>
                </a:extLst>
              </a:tr>
            </a:tbl>
          </a:graphicData>
        </a:graphic>
      </p:graphicFrame>
      <p:sp>
        <p:nvSpPr>
          <p:cNvPr id="5" name="Symbol zastępczy numeru slajdu 4"/>
          <p:cNvSpPr>
            <a:spLocks noGrp="1"/>
          </p:cNvSpPr>
          <p:nvPr>
            <p:ph type="sldNum" sz="quarter" idx="12"/>
          </p:nvPr>
        </p:nvSpPr>
        <p:spPr/>
        <p:txBody>
          <a:bodyPr/>
          <a:lstStyle/>
          <a:p>
            <a:fld id="{589B7C76-EFF2-4CD8-A475-4750F11B4BC6}" type="slidenum">
              <a:rPr lang="pl-PL" smtClean="0"/>
              <a:pPr/>
              <a:t>206</a:t>
            </a:fld>
            <a:endParaRPr lang="pl-PL" dirty="0"/>
          </a:p>
        </p:txBody>
      </p:sp>
      <p:sp>
        <p:nvSpPr>
          <p:cNvPr id="8" name="Prostokąt zaokrąglony 7"/>
          <p:cNvSpPr/>
          <p:nvPr/>
        </p:nvSpPr>
        <p:spPr>
          <a:xfrm>
            <a:off x="467544" y="136525"/>
            <a:ext cx="8208912" cy="1233488"/>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pPr>
              <a:buNone/>
            </a:pPr>
            <a:r>
              <a:rPr lang="pl-PL" dirty="0"/>
              <a:t>    </a:t>
            </a:r>
          </a:p>
          <a:p>
            <a:pPr>
              <a:buNone/>
            </a:pPr>
            <a:r>
              <a:rPr lang="pl-PL" dirty="0"/>
              <a:t>    </a:t>
            </a:r>
            <a:endParaRPr lang="pl-PL" sz="2400" dirty="0"/>
          </a:p>
        </p:txBody>
      </p:sp>
      <p:graphicFrame>
        <p:nvGraphicFramePr>
          <p:cNvPr id="4" name="Tabela 3"/>
          <p:cNvGraphicFramePr>
            <a:graphicFrameLocks noGrp="1"/>
          </p:cNvGraphicFramePr>
          <p:nvPr>
            <p:extLst>
              <p:ext uri="{D42A27DB-BD31-4B8C-83A1-F6EECF244321}">
                <p14:modId xmlns:p14="http://schemas.microsoft.com/office/powerpoint/2010/main" val="2790335557"/>
              </p:ext>
            </p:extLst>
          </p:nvPr>
        </p:nvGraphicFramePr>
        <p:xfrm>
          <a:off x="298376" y="1258320"/>
          <a:ext cx="8388424" cy="5463155"/>
        </p:xfrm>
        <a:graphic>
          <a:graphicData uri="http://schemas.openxmlformats.org/drawingml/2006/table">
            <a:tbl>
              <a:tblPr firstRow="1" bandRow="1">
                <a:tableStyleId>{5C22544A-7EE6-4342-B048-85BDC9FD1C3A}</a:tableStyleId>
              </a:tblPr>
              <a:tblGrid>
                <a:gridCol w="527186">
                  <a:extLst>
                    <a:ext uri="{9D8B030D-6E8A-4147-A177-3AD203B41FA5}">
                      <a16:colId xmlns:a16="http://schemas.microsoft.com/office/drawing/2014/main" val="20000"/>
                    </a:ext>
                  </a:extLst>
                </a:gridCol>
                <a:gridCol w="2094197">
                  <a:extLst>
                    <a:ext uri="{9D8B030D-6E8A-4147-A177-3AD203B41FA5}">
                      <a16:colId xmlns:a16="http://schemas.microsoft.com/office/drawing/2014/main" val="20001"/>
                    </a:ext>
                  </a:extLst>
                </a:gridCol>
                <a:gridCol w="5767041">
                  <a:extLst>
                    <a:ext uri="{9D8B030D-6E8A-4147-A177-3AD203B41FA5}">
                      <a16:colId xmlns:a16="http://schemas.microsoft.com/office/drawing/2014/main" val="20002"/>
                    </a:ext>
                  </a:extLst>
                </a:gridCol>
              </a:tblGrid>
              <a:tr h="413707">
                <a:tc>
                  <a:txBody>
                    <a:bodyPr/>
                    <a:lstStyle/>
                    <a:p>
                      <a:pPr>
                        <a:lnSpc>
                          <a:spcPct val="115000"/>
                        </a:lnSpc>
                      </a:pPr>
                      <a:r>
                        <a:rPr lang="pl-PL" sz="1800" dirty="0">
                          <a:latin typeface="Calibri"/>
                        </a:rPr>
                        <a:t>Lp.</a:t>
                      </a:r>
                    </a:p>
                  </a:txBody>
                  <a:tcPr marL="68580" marR="68580" marT="0" marB="0"/>
                </a:tc>
                <a:tc gridSpan="2">
                  <a:txBody>
                    <a:bodyPr/>
                    <a:lstStyle/>
                    <a:p>
                      <a:pPr algn="ctr">
                        <a:lnSpc>
                          <a:spcPct val="115000"/>
                        </a:lnSpc>
                      </a:pPr>
                      <a:r>
                        <a:rPr lang="pl-PL" sz="1800" b="1" dirty="0">
                          <a:latin typeface="Calibri"/>
                        </a:rPr>
                        <a:t>Obowiązujące zasady przed przystąpieniem do prac podwodnych</a:t>
                      </a:r>
                      <a:endParaRPr lang="pl-PL" sz="1800" dirty="0">
                        <a:latin typeface="Calibri"/>
                      </a:endParaRPr>
                    </a:p>
                  </a:txBody>
                  <a:tcPr marL="68580" marR="68580" marT="0" marB="0"/>
                </a:tc>
                <a:tc hMerge="1">
                  <a:txBody>
                    <a:bodyPr/>
                    <a:lstStyle/>
                    <a:p>
                      <a:pPr algn="ctr">
                        <a:lnSpc>
                          <a:spcPct val="115000"/>
                        </a:lnSpc>
                      </a:pPr>
                      <a:endParaRPr lang="pl-PL" sz="1100" dirty="0">
                        <a:latin typeface="Calibri"/>
                      </a:endParaRPr>
                    </a:p>
                  </a:txBody>
                  <a:tcPr marL="68580" marR="68580" marT="0" marB="0"/>
                </a:tc>
                <a:extLst>
                  <a:ext uri="{0D108BD9-81ED-4DB2-BD59-A6C34878D82A}">
                    <a16:rowId xmlns:a16="http://schemas.microsoft.com/office/drawing/2014/main" val="10000"/>
                  </a:ext>
                </a:extLst>
              </a:tr>
              <a:tr h="5049448">
                <a:tc>
                  <a:txBody>
                    <a:bodyPr/>
                    <a:lstStyle/>
                    <a:p>
                      <a:pPr algn="ctr">
                        <a:lnSpc>
                          <a:spcPct val="115000"/>
                        </a:lnSpc>
                      </a:pPr>
                      <a:endParaRPr lang="pl-PL" sz="1800" dirty="0">
                        <a:latin typeface="Calibri" panose="020F0502020204030204" pitchFamily="34" charset="0"/>
                        <a:ea typeface="Calibri" panose="020F0502020204030204" pitchFamily="34" charset="0"/>
                        <a:cs typeface="Calibri" panose="020F0502020204030204" pitchFamily="34" charset="0"/>
                      </a:endParaRPr>
                    </a:p>
                    <a:p>
                      <a:pPr algn="ctr">
                        <a:lnSpc>
                          <a:spcPct val="115000"/>
                        </a:lnSpc>
                      </a:pPr>
                      <a:r>
                        <a:rPr lang="pl-PL" sz="1800" dirty="0">
                          <a:latin typeface="Calibri" panose="020F0502020204030204" pitchFamily="34" charset="0"/>
                          <a:ea typeface="Calibri" panose="020F0502020204030204" pitchFamily="34" charset="0"/>
                          <a:cs typeface="Calibri" panose="020F0502020204030204" pitchFamily="34" charset="0"/>
                        </a:rPr>
                        <a:t>7.</a:t>
                      </a:r>
                    </a:p>
                  </a:txBody>
                  <a:tcPr marL="68580" marR="68580" marT="0" marB="0" anchor="ctr"/>
                </a:tc>
                <a:tc>
                  <a:txBody>
                    <a:bodyPr/>
                    <a:lstStyle/>
                    <a:p>
                      <a:pPr algn="ctr">
                        <a:lnSpc>
                          <a:spcPct val="115000"/>
                        </a:lnSpc>
                      </a:pPr>
                      <a:endParaRPr lang="pl-PL" sz="1800" dirty="0">
                        <a:latin typeface="Calibri" panose="020F0502020204030204" pitchFamily="34" charset="0"/>
                        <a:ea typeface="Calibri" panose="020F0502020204030204" pitchFamily="34" charset="0"/>
                        <a:cs typeface="Calibri" panose="020F0502020204030204" pitchFamily="34" charset="0"/>
                      </a:endParaRPr>
                    </a:p>
                    <a:p>
                      <a:pPr algn="ctr">
                        <a:lnSpc>
                          <a:spcPct val="115000"/>
                        </a:lnSpc>
                      </a:pPr>
                      <a:r>
                        <a:rPr lang="pl-PL" sz="1800" dirty="0">
                          <a:latin typeface="Calibri" panose="020F0502020204030204" pitchFamily="34" charset="0"/>
                          <a:ea typeface="Calibri" panose="020F0502020204030204" pitchFamily="34" charset="0"/>
                          <a:cs typeface="Calibri" panose="020F0502020204030204" pitchFamily="34" charset="0"/>
                        </a:rPr>
                        <a:t>Planowanie sposobu wykonania prac podwodnych na podstawie zebranych informacji</a:t>
                      </a:r>
                    </a:p>
                  </a:txBody>
                  <a:tcPr marL="68580" marR="68580" marT="0" marB="0" anchor="ctr"/>
                </a:tc>
                <a:tc>
                  <a:txBody>
                    <a:bodyPr/>
                    <a:lstStyle/>
                    <a:p>
                      <a:pPr marL="342900" lvl="0" indent="-342900" algn="just">
                        <a:lnSpc>
                          <a:spcPct val="115000"/>
                        </a:lnSpc>
                        <a:spcAft>
                          <a:spcPts val="0"/>
                        </a:spcAft>
                        <a:buFont typeface="+mj-lt"/>
                        <a:buAutoNum type="alphaLcParenR"/>
                      </a:pPr>
                      <a:r>
                        <a:rPr lang="pl-PL" sz="1800" dirty="0">
                          <a:latin typeface="Calibri" panose="020F0502020204030204" pitchFamily="34" charset="0"/>
                          <a:ea typeface="Calibri" panose="020F0502020204030204" pitchFamily="34" charset="0"/>
                          <a:cs typeface="Calibri" panose="020F0502020204030204" pitchFamily="34" charset="0"/>
                        </a:rPr>
                        <a:t>Określenie sprzętu potrzebnego do wykonania zadania.</a:t>
                      </a:r>
                    </a:p>
                    <a:p>
                      <a:pPr marL="342900" lvl="0" indent="-342900" algn="just">
                        <a:lnSpc>
                          <a:spcPct val="115000"/>
                        </a:lnSpc>
                        <a:spcAft>
                          <a:spcPts val="0"/>
                        </a:spcAft>
                        <a:buFont typeface="+mj-lt"/>
                        <a:buAutoNum type="alphaLcParenR"/>
                      </a:pPr>
                      <a:r>
                        <a:rPr lang="pl-PL" sz="1800" dirty="0">
                          <a:latin typeface="Calibri" panose="020F0502020204030204" pitchFamily="34" charset="0"/>
                          <a:ea typeface="Calibri" panose="020F0502020204030204" pitchFamily="34" charset="0"/>
                          <a:cs typeface="Calibri" panose="020F0502020204030204" pitchFamily="34" charset="0"/>
                        </a:rPr>
                        <a:t>Określenie sposobu transportu sprzętu z bazy nurkowej do nurka w miejsce prac podwodnych i z powrotem. </a:t>
                      </a:r>
                    </a:p>
                    <a:p>
                      <a:pPr marL="342900" lvl="0" indent="-342900" algn="just">
                        <a:lnSpc>
                          <a:spcPct val="115000"/>
                        </a:lnSpc>
                        <a:spcAft>
                          <a:spcPts val="0"/>
                        </a:spcAft>
                        <a:buFont typeface="+mj-lt"/>
                        <a:buAutoNum type="alphaLcParenR"/>
                      </a:pPr>
                      <a:r>
                        <a:rPr lang="pl-PL" sz="1800" dirty="0">
                          <a:latin typeface="Calibri" panose="020F0502020204030204" pitchFamily="34" charset="0"/>
                          <a:ea typeface="Calibri" panose="020F0502020204030204" pitchFamily="34" charset="0"/>
                          <a:cs typeface="Calibri" panose="020F0502020204030204" pitchFamily="34" charset="0"/>
                        </a:rPr>
                        <a:t>Określenie stanu i funkcji ekipy nurkowej.</a:t>
                      </a:r>
                    </a:p>
                    <a:p>
                      <a:pPr marL="342900" lvl="0" indent="-342900" algn="just">
                        <a:lnSpc>
                          <a:spcPct val="115000"/>
                        </a:lnSpc>
                        <a:spcAft>
                          <a:spcPts val="0"/>
                        </a:spcAft>
                        <a:buFont typeface="+mj-lt"/>
                        <a:buAutoNum type="alphaLcParenR"/>
                      </a:pPr>
                      <a:r>
                        <a:rPr lang="pl-PL" sz="1800" dirty="0">
                          <a:latin typeface="Calibri" panose="020F0502020204030204" pitchFamily="34" charset="0"/>
                          <a:ea typeface="Calibri" panose="020F0502020204030204" pitchFamily="34" charset="0"/>
                          <a:cs typeface="Calibri" panose="020F0502020204030204" pitchFamily="34" charset="0"/>
                        </a:rPr>
                        <a:t>Obliczenie zapasu czynnika oddechowego potrzebnego nurkowi do wykonania pracy pod wodą.</a:t>
                      </a:r>
                    </a:p>
                    <a:p>
                      <a:pPr marL="342900" lvl="0" indent="-342900" algn="just">
                        <a:lnSpc>
                          <a:spcPct val="115000"/>
                        </a:lnSpc>
                        <a:spcAft>
                          <a:spcPts val="0"/>
                        </a:spcAft>
                        <a:buFont typeface="+mj-lt"/>
                        <a:buAutoNum type="alphaLcParenR"/>
                      </a:pPr>
                      <a:r>
                        <a:rPr lang="pl-PL" sz="1800" dirty="0">
                          <a:latin typeface="Calibri" panose="020F0502020204030204" pitchFamily="34" charset="0"/>
                          <a:ea typeface="Calibri" panose="020F0502020204030204" pitchFamily="34" charset="0"/>
                          <a:cs typeface="Calibri" panose="020F0502020204030204" pitchFamily="34" charset="0"/>
                        </a:rPr>
                        <a:t>Ustalić miejsce stanowiska medycznego, wiadomego każdemu członkowi ekipy nurkowej.</a:t>
                      </a:r>
                    </a:p>
                    <a:p>
                      <a:pPr marL="342900" lvl="0" indent="-342900" algn="just">
                        <a:lnSpc>
                          <a:spcPct val="115000"/>
                        </a:lnSpc>
                        <a:spcAft>
                          <a:spcPts val="0"/>
                        </a:spcAft>
                        <a:buFont typeface="+mj-lt"/>
                        <a:buAutoNum type="alphaLcParenR"/>
                      </a:pPr>
                      <a:r>
                        <a:rPr lang="pl-PL" sz="1800" dirty="0">
                          <a:latin typeface="Calibri" panose="020F0502020204030204" pitchFamily="34" charset="0"/>
                          <a:ea typeface="Calibri" panose="020F0502020204030204" pitchFamily="34" charset="0"/>
                          <a:cs typeface="Calibri" panose="020F0502020204030204" pitchFamily="34" charset="0"/>
                        </a:rPr>
                        <a:t>Ustalić procedurę w sytuacji wypadku nurkowego, wiadomej każdemu członkowi ekipy nurkowej.</a:t>
                      </a:r>
                    </a:p>
                    <a:p>
                      <a:pPr marL="342900" lvl="0" indent="-342900" algn="just">
                        <a:lnSpc>
                          <a:spcPct val="115000"/>
                        </a:lnSpc>
                        <a:spcAft>
                          <a:spcPts val="0"/>
                        </a:spcAft>
                        <a:buFont typeface="+mj-lt"/>
                        <a:buAutoNum type="alphaLcParenR"/>
                      </a:pPr>
                      <a:r>
                        <a:rPr lang="pl-PL" sz="1800" dirty="0">
                          <a:latin typeface="Calibri" panose="020F0502020204030204" pitchFamily="34" charset="0"/>
                          <a:ea typeface="Calibri" panose="020F0502020204030204" pitchFamily="34" charset="0"/>
                          <a:cs typeface="Calibri" panose="020F0502020204030204" pitchFamily="34" charset="0"/>
                        </a:rPr>
                        <a:t>Ustalić drogę ewakuacji oraz miejsce dotarcia ZRM i LPR </a:t>
                      </a:r>
                      <a:br>
                        <a:rPr lang="pl-PL" sz="1800" dirty="0">
                          <a:latin typeface="Calibri" panose="020F0502020204030204" pitchFamily="34" charset="0"/>
                          <a:ea typeface="Calibri" panose="020F0502020204030204" pitchFamily="34" charset="0"/>
                          <a:cs typeface="Calibri" panose="020F0502020204030204" pitchFamily="34" charset="0"/>
                        </a:rPr>
                      </a:br>
                      <a:r>
                        <a:rPr lang="pl-PL" sz="1800" dirty="0">
                          <a:latin typeface="Calibri" panose="020F0502020204030204" pitchFamily="34" charset="0"/>
                          <a:ea typeface="Calibri" panose="020F0502020204030204" pitchFamily="34" charset="0"/>
                          <a:cs typeface="Calibri" panose="020F0502020204030204" pitchFamily="34" charset="0"/>
                        </a:rPr>
                        <a:t>w sytuacji wypadku nurkowego, wiadome każdemu członkowi ekipy nurkowej.</a:t>
                      </a:r>
                    </a:p>
                    <a:p>
                      <a:pPr marL="342900" lvl="0" indent="-342900" algn="just">
                        <a:lnSpc>
                          <a:spcPct val="115000"/>
                        </a:lnSpc>
                        <a:spcAft>
                          <a:spcPts val="0"/>
                        </a:spcAft>
                        <a:buFont typeface="+mj-lt"/>
                        <a:buAutoNum type="alphaLcParenR"/>
                      </a:pPr>
                      <a:r>
                        <a:rPr lang="pl-PL" sz="1800" dirty="0">
                          <a:latin typeface="Calibri" panose="020F0502020204030204" pitchFamily="34" charset="0"/>
                          <a:ea typeface="Calibri" panose="020F0502020204030204" pitchFamily="34" charset="0"/>
                          <a:cs typeface="Calibri" panose="020F0502020204030204" pitchFamily="34" charset="0"/>
                        </a:rPr>
                        <a:t>Przydzielenie funkcji w ekipie nurkowej</a:t>
                      </a:r>
                    </a:p>
                    <a:p>
                      <a:pPr marL="342900" lvl="0" indent="-342900" algn="just">
                        <a:lnSpc>
                          <a:spcPct val="115000"/>
                        </a:lnSpc>
                        <a:spcAft>
                          <a:spcPts val="0"/>
                        </a:spcAft>
                        <a:buFont typeface="+mj-lt"/>
                        <a:buAutoNum type="alphaLcParenR"/>
                      </a:pPr>
                      <a:r>
                        <a:rPr lang="pl-PL" sz="1800" dirty="0">
                          <a:latin typeface="Calibri" panose="020F0502020204030204" pitchFamily="34" charset="0"/>
                          <a:ea typeface="Calibri" panose="020F0502020204030204" pitchFamily="34" charset="0"/>
                          <a:cs typeface="Calibri" panose="020F0502020204030204" pitchFamily="34" charset="0"/>
                        </a:rPr>
                        <a:t>Wykonanie odprawy w celu określenia dokładnych zadań poszczególnych członków ekipy nurkowej. </a:t>
                      </a:r>
                    </a:p>
                  </a:txBody>
                  <a:tcPr marL="68580" marR="68580" marT="0" marB="0" anchor="ctr"/>
                </a:tc>
                <a:extLst>
                  <a:ext uri="{0D108BD9-81ED-4DB2-BD59-A6C34878D82A}">
                    <a16:rowId xmlns:a16="http://schemas.microsoft.com/office/drawing/2014/main" val="10001"/>
                  </a:ext>
                </a:extLst>
              </a:tr>
            </a:tbl>
          </a:graphicData>
        </a:graphic>
      </p:graphicFrame>
      <p:sp>
        <p:nvSpPr>
          <p:cNvPr id="5" name="Symbol zastępczy numeru slajdu 4"/>
          <p:cNvSpPr>
            <a:spLocks noGrp="1"/>
          </p:cNvSpPr>
          <p:nvPr>
            <p:ph type="sldNum" sz="quarter" idx="12"/>
          </p:nvPr>
        </p:nvSpPr>
        <p:spPr/>
        <p:txBody>
          <a:bodyPr/>
          <a:lstStyle/>
          <a:p>
            <a:fld id="{589B7C76-EFF2-4CD8-A475-4750F11B4BC6}" type="slidenum">
              <a:rPr lang="pl-PL" smtClean="0"/>
              <a:pPr/>
              <a:t>207</a:t>
            </a:fld>
            <a:endParaRPr lang="pl-PL" dirty="0"/>
          </a:p>
        </p:txBody>
      </p:sp>
      <p:sp>
        <p:nvSpPr>
          <p:cNvPr id="8" name="Prostokąt zaokrąglony 7"/>
          <p:cNvSpPr/>
          <p:nvPr/>
        </p:nvSpPr>
        <p:spPr>
          <a:xfrm>
            <a:off x="467544" y="44625"/>
            <a:ext cx="8208912" cy="1152128"/>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pPr>
              <a:buNone/>
            </a:pPr>
            <a:r>
              <a:rPr lang="pl-PL" dirty="0"/>
              <a:t>    </a:t>
            </a:r>
          </a:p>
          <a:p>
            <a:pPr>
              <a:buNone/>
            </a:pPr>
            <a:r>
              <a:rPr lang="pl-PL" dirty="0"/>
              <a:t>    </a:t>
            </a:r>
            <a:endParaRPr lang="pl-PL" sz="2400" dirty="0"/>
          </a:p>
        </p:txBody>
      </p:sp>
      <p:graphicFrame>
        <p:nvGraphicFramePr>
          <p:cNvPr id="4" name="Tabela 3"/>
          <p:cNvGraphicFramePr>
            <a:graphicFrameLocks noGrp="1"/>
          </p:cNvGraphicFramePr>
          <p:nvPr>
            <p:extLst>
              <p:ext uri="{D42A27DB-BD31-4B8C-83A1-F6EECF244321}">
                <p14:modId xmlns:p14="http://schemas.microsoft.com/office/powerpoint/2010/main" val="4175309640"/>
              </p:ext>
            </p:extLst>
          </p:nvPr>
        </p:nvGraphicFramePr>
        <p:xfrm>
          <a:off x="755576" y="2300344"/>
          <a:ext cx="7776864" cy="1920744"/>
        </p:xfrm>
        <a:graphic>
          <a:graphicData uri="http://schemas.openxmlformats.org/drawingml/2006/table">
            <a:tbl>
              <a:tblPr firstRow="1" bandRow="1">
                <a:tableStyleId>{5C22544A-7EE6-4342-B048-85BDC9FD1C3A}</a:tableStyleId>
              </a:tblPr>
              <a:tblGrid>
                <a:gridCol w="488751">
                  <a:extLst>
                    <a:ext uri="{9D8B030D-6E8A-4147-A177-3AD203B41FA5}">
                      <a16:colId xmlns:a16="http://schemas.microsoft.com/office/drawing/2014/main" val="20000"/>
                    </a:ext>
                  </a:extLst>
                </a:gridCol>
                <a:gridCol w="3532313">
                  <a:extLst>
                    <a:ext uri="{9D8B030D-6E8A-4147-A177-3AD203B41FA5}">
                      <a16:colId xmlns:a16="http://schemas.microsoft.com/office/drawing/2014/main" val="20001"/>
                    </a:ext>
                  </a:extLst>
                </a:gridCol>
                <a:gridCol w="3755800">
                  <a:extLst>
                    <a:ext uri="{9D8B030D-6E8A-4147-A177-3AD203B41FA5}">
                      <a16:colId xmlns:a16="http://schemas.microsoft.com/office/drawing/2014/main" val="20002"/>
                    </a:ext>
                  </a:extLst>
                </a:gridCol>
              </a:tblGrid>
              <a:tr h="406477">
                <a:tc>
                  <a:txBody>
                    <a:bodyPr/>
                    <a:lstStyle/>
                    <a:p>
                      <a:pPr>
                        <a:lnSpc>
                          <a:spcPct val="115000"/>
                        </a:lnSpc>
                      </a:pPr>
                      <a:r>
                        <a:rPr lang="pl-PL" sz="1800" dirty="0">
                          <a:latin typeface="Calibri"/>
                        </a:rPr>
                        <a:t>Lp.</a:t>
                      </a:r>
                    </a:p>
                  </a:txBody>
                  <a:tcPr marL="68580" marR="68580" marT="0" marB="0"/>
                </a:tc>
                <a:tc gridSpan="2">
                  <a:txBody>
                    <a:bodyPr/>
                    <a:lstStyle/>
                    <a:p>
                      <a:pPr algn="ctr">
                        <a:lnSpc>
                          <a:spcPct val="115000"/>
                        </a:lnSpc>
                      </a:pPr>
                      <a:r>
                        <a:rPr lang="pl-PL" sz="1800" b="1" dirty="0">
                          <a:latin typeface="Calibri"/>
                        </a:rPr>
                        <a:t>Obowiązujące zasady przed przystąpieniem do prac podwodnych</a:t>
                      </a:r>
                      <a:endParaRPr lang="pl-PL" sz="1800" dirty="0">
                        <a:latin typeface="Calibri"/>
                      </a:endParaRPr>
                    </a:p>
                  </a:txBody>
                  <a:tcPr marL="68580" marR="68580" marT="0" marB="0"/>
                </a:tc>
                <a:tc hMerge="1">
                  <a:txBody>
                    <a:bodyPr/>
                    <a:lstStyle/>
                    <a:p>
                      <a:pPr algn="ctr">
                        <a:lnSpc>
                          <a:spcPct val="115000"/>
                        </a:lnSpc>
                      </a:pPr>
                      <a:endParaRPr lang="pl-PL" sz="1100" dirty="0">
                        <a:latin typeface="Calibri"/>
                      </a:endParaRPr>
                    </a:p>
                  </a:txBody>
                  <a:tcPr marL="68580" marR="68580" marT="0" marB="0"/>
                </a:tc>
                <a:extLst>
                  <a:ext uri="{0D108BD9-81ED-4DB2-BD59-A6C34878D82A}">
                    <a16:rowId xmlns:a16="http://schemas.microsoft.com/office/drawing/2014/main" val="10000"/>
                  </a:ext>
                </a:extLst>
              </a:tr>
              <a:tr h="1514267">
                <a:tc>
                  <a:txBody>
                    <a:bodyPr/>
                    <a:lstStyle/>
                    <a:p>
                      <a:pPr algn="ctr">
                        <a:lnSpc>
                          <a:spcPct val="115000"/>
                        </a:lnSpc>
                      </a:pPr>
                      <a:r>
                        <a:rPr lang="pl-PL" sz="2000" dirty="0">
                          <a:latin typeface="Calibri"/>
                        </a:rPr>
                        <a:t>8.</a:t>
                      </a:r>
                    </a:p>
                  </a:txBody>
                  <a:tcPr marL="68580" marR="68580" marT="0" marB="0" anchor="ctr"/>
                </a:tc>
                <a:tc>
                  <a:txBody>
                    <a:bodyPr/>
                    <a:lstStyle/>
                    <a:p>
                      <a:pPr algn="ctr">
                        <a:lnSpc>
                          <a:spcPct val="115000"/>
                        </a:lnSpc>
                      </a:pPr>
                      <a:r>
                        <a:rPr lang="pl-PL" sz="2000" dirty="0">
                          <a:latin typeface="Calibri"/>
                        </a:rPr>
                        <a:t>Wykonanie prac podwodnych </a:t>
                      </a:r>
                    </a:p>
                  </a:txBody>
                  <a:tcPr marL="68580" marR="68580" marT="0" marB="0" anchor="ctr"/>
                </a:tc>
                <a:tc>
                  <a:txBody>
                    <a:bodyPr/>
                    <a:lstStyle/>
                    <a:p>
                      <a:pPr>
                        <a:lnSpc>
                          <a:spcPct val="115000"/>
                        </a:lnSpc>
                      </a:pPr>
                      <a:endParaRPr lang="pl-PL" sz="2000" dirty="0">
                        <a:latin typeface="Calibri"/>
                      </a:endParaRPr>
                    </a:p>
                    <a:p>
                      <a:pPr algn="just">
                        <a:lnSpc>
                          <a:spcPct val="115000"/>
                        </a:lnSpc>
                      </a:pPr>
                      <a:r>
                        <a:rPr lang="pl-PL" sz="2000" dirty="0">
                          <a:latin typeface="Calibri"/>
                        </a:rPr>
                        <a:t>Przez członków ekipy nurkowej, zgodnie z postawionymi zadami.</a:t>
                      </a:r>
                    </a:p>
                    <a:p>
                      <a:pPr>
                        <a:lnSpc>
                          <a:spcPct val="115000"/>
                        </a:lnSpc>
                      </a:pPr>
                      <a:r>
                        <a:rPr lang="pl-PL" sz="2000" dirty="0">
                          <a:latin typeface="Calibri"/>
                        </a:rPr>
                        <a:t> </a:t>
                      </a:r>
                    </a:p>
                  </a:txBody>
                  <a:tcPr marL="68580" marR="68580" marT="0" marB="0" anchor="ctr"/>
                </a:tc>
                <a:extLst>
                  <a:ext uri="{0D108BD9-81ED-4DB2-BD59-A6C34878D82A}">
                    <a16:rowId xmlns:a16="http://schemas.microsoft.com/office/drawing/2014/main" val="10001"/>
                  </a:ext>
                </a:extLst>
              </a:tr>
            </a:tbl>
          </a:graphicData>
        </a:graphic>
      </p:graphicFrame>
      <p:sp>
        <p:nvSpPr>
          <p:cNvPr id="5" name="Symbol zastępczy numeru slajdu 4"/>
          <p:cNvSpPr>
            <a:spLocks noGrp="1"/>
          </p:cNvSpPr>
          <p:nvPr>
            <p:ph type="sldNum" sz="quarter" idx="12"/>
          </p:nvPr>
        </p:nvSpPr>
        <p:spPr/>
        <p:txBody>
          <a:bodyPr/>
          <a:lstStyle/>
          <a:p>
            <a:fld id="{589B7C76-EFF2-4CD8-A475-4750F11B4BC6}" type="slidenum">
              <a:rPr lang="pl-PL" smtClean="0"/>
              <a:pPr/>
              <a:t>208</a:t>
            </a:fld>
            <a:endParaRPr lang="pl-PL" dirty="0"/>
          </a:p>
        </p:txBody>
      </p:sp>
      <p:sp>
        <p:nvSpPr>
          <p:cNvPr id="8" name="Prostokąt zaokrąglony 7"/>
          <p:cNvSpPr/>
          <p:nvPr/>
        </p:nvSpPr>
        <p:spPr>
          <a:xfrm>
            <a:off x="467544" y="136525"/>
            <a:ext cx="8208912" cy="1233487"/>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normAutofit/>
          </a:bodyPr>
          <a:lstStyle/>
          <a:p>
            <a:pPr algn="just">
              <a:buNone/>
            </a:pPr>
            <a:r>
              <a:rPr lang="pl-PL" dirty="0"/>
              <a:t>   	</a:t>
            </a:r>
            <a:r>
              <a:rPr lang="pl-PL" sz="2400" b="1" u="sng" dirty="0">
                <a:latin typeface="Calibri" panose="020F0502020204030204" pitchFamily="34" charset="0"/>
                <a:ea typeface="Calibri" panose="020F0502020204030204" pitchFamily="34" charset="0"/>
                <a:cs typeface="Calibri" panose="020F0502020204030204" pitchFamily="34" charset="0"/>
              </a:rPr>
              <a:t>Metody prac technicznych </a:t>
            </a:r>
          </a:p>
          <a:p>
            <a:pPr algn="just">
              <a:buNone/>
            </a:pPr>
            <a:r>
              <a:rPr lang="pl-PL" sz="2400" dirty="0">
                <a:latin typeface="Calibri" panose="020F0502020204030204" pitchFamily="34" charset="0"/>
                <a:ea typeface="Calibri" panose="020F0502020204030204" pitchFamily="34" charset="0"/>
                <a:cs typeface="Calibri" panose="020F0502020204030204" pitchFamily="34" charset="0"/>
              </a:rPr>
              <a:t>     	Metody prac technicznych to sposoby wykonania określonego zadani (określonej pracy) pod powierzchnią wody z wykorzystaniem narzędzi. </a:t>
            </a:r>
          </a:p>
          <a:p>
            <a:pPr algn="just">
              <a:buNone/>
            </a:pPr>
            <a:endParaRPr lang="pl-PL" sz="2400" dirty="0">
              <a:latin typeface="Calibri" panose="020F0502020204030204" pitchFamily="34" charset="0"/>
              <a:ea typeface="Calibri" panose="020F0502020204030204" pitchFamily="34" charset="0"/>
              <a:cs typeface="Calibri" panose="020F0502020204030204" pitchFamily="34" charset="0"/>
            </a:endParaRPr>
          </a:p>
          <a:p>
            <a:pPr algn="just">
              <a:buNone/>
            </a:pPr>
            <a:r>
              <a:rPr lang="pl-PL" sz="2400" dirty="0">
                <a:latin typeface="Calibri" panose="020F0502020204030204" pitchFamily="34" charset="0"/>
                <a:ea typeface="Calibri" panose="020F0502020204030204" pitchFamily="34" charset="0"/>
                <a:cs typeface="Calibri" panose="020F0502020204030204" pitchFamily="34" charset="0"/>
              </a:rPr>
              <a:t>     Do wykonywania prac technicznych pod wodą w niektórych sytuacji wykorzystuje się takie same narzędzia lub prawie takie same, jak do wykonywania tych samych prac co na powierzchni. Narzędzia dzielimy na dwie główne grupy: ręczne i mechaniczne.</a:t>
            </a:r>
          </a:p>
          <a:p>
            <a:pPr>
              <a:buNone/>
            </a:pP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209</a:t>
            </a:fld>
            <a:endParaRPr lang="pl-PL" dirty="0"/>
          </a:p>
        </p:txBody>
      </p:sp>
      <p:sp>
        <p:nvSpPr>
          <p:cNvPr id="7" name="Prostokąt zaokrąglony 6"/>
          <p:cNvSpPr/>
          <p:nvPr/>
        </p:nvSpPr>
        <p:spPr>
          <a:xfrm>
            <a:off x="467544" y="136525"/>
            <a:ext cx="8208912" cy="1233488"/>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061048"/>
          </a:xfrm>
        </p:spPr>
        <p:txBody>
          <a:bodyPr>
            <a:normAutofit/>
          </a:bodyPr>
          <a:lstStyle/>
          <a:p>
            <a:pPr algn="just">
              <a:buNone/>
            </a:pPr>
            <a:r>
              <a:rPr lang="pl-PL" sz="2800" dirty="0"/>
              <a:t>    	</a:t>
            </a:r>
            <a:r>
              <a:rPr lang="pl-PL" sz="2400" dirty="0">
                <a:latin typeface="Calibri" panose="020F0502020204030204" pitchFamily="34" charset="0"/>
                <a:ea typeface="Calibri" panose="020F0502020204030204" pitchFamily="34" charset="0"/>
                <a:cs typeface="Calibri" panose="020F0502020204030204" pitchFamily="34" charset="0"/>
              </a:rPr>
              <a:t>Zasady obowiązujące podczas prowadzenia poszukiwań metodą przyrządową:</a:t>
            </a:r>
          </a:p>
          <a:p>
            <a:pPr marL="514350" lvl="0" indent="-514350" algn="just">
              <a:buFont typeface="+mj-lt"/>
              <a:buAutoNum type="romanUcPeriod"/>
            </a:pPr>
            <a:r>
              <a:rPr lang="pl-PL" sz="2400" dirty="0">
                <a:latin typeface="Calibri" panose="020F0502020204030204" pitchFamily="34" charset="0"/>
                <a:ea typeface="Calibri" panose="020F0502020204030204" pitchFamily="34" charset="0"/>
                <a:cs typeface="Calibri" panose="020F0502020204030204" pitchFamily="34" charset="0"/>
              </a:rPr>
              <a:t>Dokładnie określić akwen, który ma być przeszukiwany poprzez oznakowanie granic akwenu bojami lub oznakowanie granic na brzegu.</a:t>
            </a:r>
          </a:p>
          <a:p>
            <a:pPr marL="514350" lvl="0" indent="-514350" algn="just">
              <a:buFont typeface="+mj-lt"/>
              <a:buAutoNum type="romanUcPeriod"/>
            </a:pPr>
            <a:r>
              <a:rPr lang="pl-PL" sz="2400" dirty="0">
                <a:latin typeface="Calibri" panose="020F0502020204030204" pitchFamily="34" charset="0"/>
                <a:ea typeface="Calibri" panose="020F0502020204030204" pitchFamily="34" charset="0"/>
                <a:cs typeface="Calibri" panose="020F0502020204030204" pitchFamily="34" charset="0"/>
              </a:rPr>
              <a:t>Akwen należy podzielić na sektory i pasy poszukiwań, które muszą być oznakowane bojami.</a:t>
            </a:r>
          </a:p>
          <a:p>
            <a:pPr marL="514350" lvl="0" indent="-514350" algn="just">
              <a:buFont typeface="+mj-lt"/>
              <a:buAutoNum type="romanUcPeriod"/>
            </a:pPr>
            <a:r>
              <a:rPr lang="pl-PL" sz="2400" dirty="0">
                <a:latin typeface="Calibri" panose="020F0502020204030204" pitchFamily="34" charset="0"/>
                <a:ea typeface="Calibri" panose="020F0502020204030204" pitchFamily="34" charset="0"/>
                <a:cs typeface="Calibri" panose="020F0502020204030204" pitchFamily="34" charset="0"/>
              </a:rPr>
              <a:t>Zdjąć oznakowanie wyznaczonych sektorów i pasów po zakończeniu poszukiwań.</a:t>
            </a:r>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21</a:t>
            </a:fld>
            <a:endParaRPr lang="pl-PL" dirty="0"/>
          </a:p>
        </p:txBody>
      </p:sp>
      <p:sp>
        <p:nvSpPr>
          <p:cNvPr id="6" name="Prostokąt zaokrąglony 5"/>
          <p:cNvSpPr/>
          <p:nvPr/>
        </p:nvSpPr>
        <p:spPr>
          <a:xfrm>
            <a:off x="467544" y="404664"/>
            <a:ext cx="8208912" cy="864096"/>
          </a:xfrm>
          <a:prstGeom prst="roundRect">
            <a:avLst/>
          </a:prstGeom>
          <a:solidFill>
            <a:srgbClr val="FF0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8.1. Zlokalizować obiekt pod powierzchnią wody </a:t>
            </a:r>
          </a:p>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oraz go oznaczyć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vert="horz" lIns="91440" tIns="45720" rIns="91440" bIns="45720" rtlCol="0" anchor="t">
            <a:normAutofit/>
          </a:bodyPr>
          <a:lstStyle/>
          <a:p>
            <a:pPr algn="ctr">
              <a:buNone/>
            </a:pPr>
            <a:r>
              <a:rPr lang="pl-PL" sz="2400" b="1" u="sng" dirty="0">
                <a:latin typeface="Calibri" panose="020F0502020204030204" pitchFamily="34" charset="0"/>
                <a:ea typeface="Calibri" panose="020F0502020204030204" pitchFamily="34" charset="0"/>
                <a:cs typeface="Calibri" panose="020F0502020204030204" pitchFamily="34" charset="0"/>
              </a:rPr>
              <a:t>Metody prac technicznych stosowane przez nurków   </a:t>
            </a:r>
            <a:endParaRPr lang="pl-PL" sz="2400" u="sng" dirty="0">
              <a:latin typeface="Calibri" panose="020F0502020204030204" pitchFamily="34" charset="0"/>
              <a:ea typeface="Calibri" panose="020F0502020204030204" pitchFamily="34" charset="0"/>
              <a:cs typeface="Calibri" panose="020F0502020204030204" pitchFamily="34" charset="0"/>
            </a:endParaRPr>
          </a:p>
          <a:p>
            <a:pPr algn="ctr">
              <a:buNone/>
            </a:pPr>
            <a:r>
              <a:rPr lang="pl-PL" sz="2400" b="1" u="sng" dirty="0">
                <a:latin typeface="Calibri" panose="020F0502020204030204" pitchFamily="34" charset="0"/>
                <a:ea typeface="Calibri" panose="020F0502020204030204" pitchFamily="34" charset="0"/>
                <a:cs typeface="Calibri" panose="020F0502020204030204" pitchFamily="34" charset="0"/>
              </a:rPr>
              <a:t>w Państwowej Straży Pożarnej</a:t>
            </a:r>
            <a:endParaRPr lang="pl-PL" sz="2400" u="sng" dirty="0">
              <a:latin typeface="Calibri" panose="020F0502020204030204" pitchFamily="34" charset="0"/>
              <a:ea typeface="Calibri" panose="020F0502020204030204" pitchFamily="34" charset="0"/>
              <a:cs typeface="Calibri" panose="020F0502020204030204" pitchFamily="34" charset="0"/>
            </a:endParaRPr>
          </a:p>
          <a:p>
            <a:pPr algn="just">
              <a:buNone/>
            </a:pPr>
            <a:endParaRPr lang="pl-PL" sz="2400" dirty="0">
              <a:latin typeface="Calibri" panose="020F0502020204030204" pitchFamily="34" charset="0"/>
              <a:ea typeface="Calibri" panose="020F0502020204030204" pitchFamily="34" charset="0"/>
              <a:cs typeface="Calibri" panose="020F0502020204030204" pitchFamily="34" charset="0"/>
            </a:endParaRPr>
          </a:p>
          <a:p>
            <a:pPr lvl="0" algn="just">
              <a:buFont typeface="Wingdings" panose="05000000000000000000" pitchFamily="2" charset="2"/>
              <a:buChar char="v"/>
            </a:pPr>
            <a:r>
              <a:rPr lang="pl-PL" sz="2400" dirty="0">
                <a:latin typeface="Calibri" panose="020F0502020204030204" pitchFamily="34" charset="0"/>
                <a:ea typeface="Calibri" panose="020F0502020204030204" pitchFamily="34" charset="0"/>
                <a:cs typeface="Calibri" panose="020F0502020204030204" pitchFamily="34" charset="0"/>
              </a:rPr>
              <a:t>Metody cięcia elementów obiektów pod wodą przy użyciu narzędzi hydraulicznych oraz sprzętu do odciążenia narzędzi hydraulicznych pod powierzchnią wody. </a:t>
            </a:r>
          </a:p>
          <a:p>
            <a:pPr lvl="0" algn="just">
              <a:buFont typeface="Wingdings" panose="05000000000000000000" pitchFamily="2" charset="2"/>
              <a:buChar char="v"/>
            </a:pPr>
            <a:r>
              <a:rPr lang="pl-PL" sz="2400" dirty="0">
                <a:latin typeface="Calibri" panose="020F0502020204030204" pitchFamily="34" charset="0"/>
                <a:ea typeface="Calibri" panose="020F0502020204030204" pitchFamily="34" charset="0"/>
                <a:cs typeface="Calibri" panose="020F0502020204030204" pitchFamily="34" charset="0"/>
              </a:rPr>
              <a:t>Metody wiercenia, przykręcania, cięcia narzędziami pneumatycznymi lub ręcznymi</a:t>
            </a:r>
            <a:r>
              <a:rPr lang="pl-PL" sz="2200" dirty="0"/>
              <a:t>. </a:t>
            </a:r>
          </a:p>
          <a:p>
            <a:pPr>
              <a:buNone/>
            </a:pPr>
            <a:endParaRPr lang="pl-PL" sz="2400" b="1" dirty="0"/>
          </a:p>
          <a:p>
            <a:pPr>
              <a:buNone/>
            </a:pPr>
            <a:r>
              <a:rPr lang="pl-PL" sz="2400" dirty="0"/>
              <a:t>     </a:t>
            </a:r>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210</a:t>
            </a:fld>
            <a:endParaRPr lang="pl-PL" dirty="0"/>
          </a:p>
        </p:txBody>
      </p:sp>
      <p:sp>
        <p:nvSpPr>
          <p:cNvPr id="7" name="Prostokąt zaokrąglony 6"/>
          <p:cNvSpPr/>
          <p:nvPr/>
        </p:nvSpPr>
        <p:spPr>
          <a:xfrm>
            <a:off x="467544" y="136525"/>
            <a:ext cx="8208912" cy="1233488"/>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vert="horz" lIns="91440" tIns="45720" rIns="91440" bIns="45720" rtlCol="0" anchor="t">
            <a:normAutofit/>
          </a:bodyPr>
          <a:lstStyle/>
          <a:p>
            <a:pPr algn="ctr">
              <a:buNone/>
            </a:pPr>
            <a:r>
              <a:rPr lang="pl-PL" sz="2400" b="1" u="sng" dirty="0">
                <a:latin typeface="Calibri" panose="020F0502020204030204" pitchFamily="34" charset="0"/>
                <a:ea typeface="Calibri" panose="020F0502020204030204" pitchFamily="34" charset="0"/>
                <a:cs typeface="Calibri" panose="020F0502020204030204" pitchFamily="34" charset="0"/>
              </a:rPr>
              <a:t>Metody prac technicznych stosowane przez nurków   </a:t>
            </a:r>
            <a:endParaRPr lang="pl-PL" sz="2400" u="sng" dirty="0">
              <a:latin typeface="Calibri" panose="020F0502020204030204" pitchFamily="34" charset="0"/>
              <a:ea typeface="Calibri" panose="020F0502020204030204" pitchFamily="34" charset="0"/>
              <a:cs typeface="Calibri" panose="020F0502020204030204" pitchFamily="34" charset="0"/>
            </a:endParaRPr>
          </a:p>
          <a:p>
            <a:pPr algn="ctr">
              <a:buNone/>
            </a:pPr>
            <a:r>
              <a:rPr lang="pl-PL" sz="2400" b="1" u="sng" dirty="0">
                <a:latin typeface="Calibri" panose="020F0502020204030204" pitchFamily="34" charset="0"/>
                <a:ea typeface="Calibri" panose="020F0502020204030204" pitchFamily="34" charset="0"/>
                <a:cs typeface="Calibri" panose="020F0502020204030204" pitchFamily="34" charset="0"/>
              </a:rPr>
              <a:t>w Państwowej Straży Pożarnej</a:t>
            </a:r>
            <a:endParaRPr lang="pl-PL" sz="2400" u="sng" dirty="0">
              <a:latin typeface="Calibri" panose="020F0502020204030204" pitchFamily="34" charset="0"/>
              <a:ea typeface="Calibri" panose="020F0502020204030204" pitchFamily="34" charset="0"/>
              <a:cs typeface="Calibri" panose="020F0502020204030204" pitchFamily="34" charset="0"/>
            </a:endParaRPr>
          </a:p>
          <a:p>
            <a:pPr algn="just">
              <a:buNone/>
            </a:pPr>
            <a:endParaRPr lang="pl-PL" sz="2400" dirty="0">
              <a:latin typeface="Calibri" panose="020F0502020204030204" pitchFamily="34" charset="0"/>
              <a:ea typeface="Calibri" panose="020F0502020204030204" pitchFamily="34" charset="0"/>
              <a:cs typeface="Calibri" panose="020F0502020204030204" pitchFamily="34" charset="0"/>
            </a:endParaRPr>
          </a:p>
          <a:p>
            <a:pPr algn="just">
              <a:buFont typeface="Wingdings" panose="05000000000000000000" pitchFamily="2" charset="2"/>
              <a:buChar char="v"/>
            </a:pPr>
            <a:r>
              <a:rPr lang="pl-PL" sz="2400" dirty="0">
                <a:latin typeface="Calibri" panose="020F0502020204030204" pitchFamily="34" charset="0"/>
                <a:ea typeface="Calibri" panose="020F0502020204030204" pitchFamily="34" charset="0"/>
                <a:cs typeface="Calibri" panose="020F0502020204030204" pitchFamily="34" charset="0"/>
              </a:rPr>
              <a:t>Podnoszenie siłami wyporu przez zastosowanie miękkich balonów wypornościowych otwartych lub zamkniętych oraz sprzętu pneumatycznego do napełniania balonów wypornościowych oraz szekli, zawiesi, karabinków.</a:t>
            </a:r>
          </a:p>
          <a:p>
            <a:pPr algn="just">
              <a:buFont typeface="Wingdings" panose="05000000000000000000" pitchFamily="2" charset="2"/>
              <a:buChar char="v"/>
            </a:pPr>
            <a:r>
              <a:rPr lang="pl-PL" sz="2400" dirty="0">
                <a:latin typeface="Calibri" panose="020F0502020204030204" pitchFamily="34" charset="0"/>
                <a:ea typeface="Calibri" panose="020F0502020204030204" pitchFamily="34" charset="0"/>
                <a:cs typeface="Calibri" panose="020F0502020204030204" pitchFamily="34" charset="0"/>
              </a:rPr>
              <a:t>Podnoszenie siłami  mechanicznymi dźwigów, wyciągarek oraz szekli i zawiesi.</a:t>
            </a:r>
          </a:p>
          <a:p>
            <a:pPr>
              <a:buNone/>
            </a:pP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211</a:t>
            </a:fld>
            <a:endParaRPr lang="pl-PL" dirty="0"/>
          </a:p>
        </p:txBody>
      </p:sp>
      <p:sp>
        <p:nvSpPr>
          <p:cNvPr id="7" name="Prostokąt zaokrąglony 6"/>
          <p:cNvSpPr/>
          <p:nvPr/>
        </p:nvSpPr>
        <p:spPr>
          <a:xfrm>
            <a:off x="467544" y="136525"/>
            <a:ext cx="8208912" cy="1233488"/>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vert="horz" lIns="91440" tIns="45720" rIns="91440" bIns="45720" rtlCol="0" anchor="t">
            <a:normAutofit lnSpcReduction="10000"/>
          </a:bodyPr>
          <a:lstStyle/>
          <a:p>
            <a:pPr algn="ctr">
              <a:buNone/>
            </a:pPr>
            <a:r>
              <a:rPr lang="pl-PL" sz="2400" b="1" u="sng" dirty="0">
                <a:latin typeface="Calibri" panose="020F0502020204030204" pitchFamily="34" charset="0"/>
                <a:ea typeface="Calibri" panose="020F0502020204030204" pitchFamily="34" charset="0"/>
                <a:cs typeface="Calibri" panose="020F0502020204030204" pitchFamily="34" charset="0"/>
              </a:rPr>
              <a:t>Metody prac technicznych stosowane przez nurków   </a:t>
            </a:r>
            <a:endParaRPr lang="pl-PL" sz="2400" u="sng" dirty="0">
              <a:latin typeface="Calibri" panose="020F0502020204030204" pitchFamily="34" charset="0"/>
              <a:ea typeface="Calibri" panose="020F0502020204030204" pitchFamily="34" charset="0"/>
              <a:cs typeface="Calibri" panose="020F0502020204030204" pitchFamily="34" charset="0"/>
            </a:endParaRPr>
          </a:p>
          <a:p>
            <a:pPr algn="ctr">
              <a:buNone/>
            </a:pPr>
            <a:r>
              <a:rPr lang="pl-PL" sz="2400" b="1" u="sng" dirty="0">
                <a:latin typeface="Calibri" panose="020F0502020204030204" pitchFamily="34" charset="0"/>
                <a:ea typeface="Calibri" panose="020F0502020204030204" pitchFamily="34" charset="0"/>
                <a:cs typeface="Calibri" panose="020F0502020204030204" pitchFamily="34" charset="0"/>
              </a:rPr>
              <a:t>w Państwowej Straży Pożarnej</a:t>
            </a:r>
            <a:endParaRPr lang="pl-PL" sz="2400" u="sng" dirty="0">
              <a:latin typeface="Calibri" panose="020F0502020204030204" pitchFamily="34" charset="0"/>
              <a:ea typeface="Calibri" panose="020F0502020204030204" pitchFamily="34" charset="0"/>
              <a:cs typeface="Calibri" panose="020F0502020204030204" pitchFamily="34" charset="0"/>
            </a:endParaRPr>
          </a:p>
          <a:p>
            <a:pPr>
              <a:buNone/>
            </a:pPr>
            <a:endParaRPr lang="pl-PL" sz="2400" b="1" dirty="0">
              <a:latin typeface="Calibri" panose="020F0502020204030204" pitchFamily="34" charset="0"/>
              <a:ea typeface="Calibri" panose="020F0502020204030204" pitchFamily="34" charset="0"/>
              <a:cs typeface="Calibri" panose="020F0502020204030204" pitchFamily="34" charset="0"/>
            </a:endParaRPr>
          </a:p>
          <a:p>
            <a:pPr lvl="0" algn="just">
              <a:buFont typeface="Wingdings" panose="05000000000000000000" pitchFamily="2" charset="2"/>
              <a:buChar char="v"/>
            </a:pPr>
            <a:r>
              <a:rPr lang="pl-PL" sz="2400" dirty="0">
                <a:latin typeface="Calibri" panose="020F0502020204030204" pitchFamily="34" charset="0"/>
                <a:ea typeface="Calibri" panose="020F0502020204030204" pitchFamily="34" charset="0"/>
                <a:cs typeface="Calibri" panose="020F0502020204030204" pitchFamily="34" charset="0"/>
              </a:rPr>
              <a:t>metody przyrządowe poszukiwań i rozpoznania obiektów podwodnych (sonary, echosondy, pojazdy podwodne, drony podwodne).</a:t>
            </a:r>
          </a:p>
          <a:p>
            <a:pPr lvl="0" algn="just">
              <a:buFont typeface="Wingdings" panose="05000000000000000000" pitchFamily="2" charset="2"/>
              <a:buChar char="v"/>
            </a:pPr>
            <a:r>
              <a:rPr lang="pl-PL" sz="2400" dirty="0">
                <a:latin typeface="Calibri" panose="020F0502020204030204" pitchFamily="34" charset="0"/>
                <a:ea typeface="Calibri" panose="020F0502020204030204" pitchFamily="34" charset="0"/>
                <a:cs typeface="Calibri" panose="020F0502020204030204" pitchFamily="34" charset="0"/>
              </a:rPr>
              <a:t>metody napowietrzenia przestrzeni wewnętrznej </a:t>
            </a:r>
            <a:br>
              <a:rPr lang="pl-PL" sz="2400" dirty="0">
                <a:latin typeface="Calibri" panose="020F0502020204030204" pitchFamily="34" charset="0"/>
                <a:ea typeface="Calibri" panose="020F0502020204030204" pitchFamily="34" charset="0"/>
                <a:cs typeface="Calibri" panose="020F0502020204030204" pitchFamily="34" charset="0"/>
              </a:rPr>
            </a:br>
            <a:r>
              <a:rPr lang="pl-PL" sz="2400" dirty="0">
                <a:latin typeface="Calibri" panose="020F0502020204030204" pitchFamily="34" charset="0"/>
                <a:ea typeface="Calibri" panose="020F0502020204030204" pitchFamily="34" charset="0"/>
                <a:cs typeface="Calibri" panose="020F0502020204030204" pitchFamily="34" charset="0"/>
              </a:rPr>
              <a:t>w zatopionym obiekcie przy użyciu sprzętu pneumatycznego oraz sprężarek używanego z powierzchni oraz sprzętu potrzebnego do stabilizacji zatopionego obiektu tj. łodzi, pasów, zawiesi, karabinków, lin, szekli, balonów wypornościowych zamkniętych.   </a:t>
            </a:r>
          </a:p>
          <a:p>
            <a:pPr>
              <a:buNone/>
            </a:pP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212</a:t>
            </a:fld>
            <a:endParaRPr lang="pl-PL" dirty="0"/>
          </a:p>
        </p:txBody>
      </p:sp>
      <p:sp>
        <p:nvSpPr>
          <p:cNvPr id="7" name="Prostokąt zaokrąglony 6"/>
          <p:cNvSpPr/>
          <p:nvPr/>
        </p:nvSpPr>
        <p:spPr>
          <a:xfrm>
            <a:off x="467544" y="136525"/>
            <a:ext cx="8208912" cy="1233488"/>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229600" cy="4756150"/>
          </a:xfrm>
        </p:spPr>
        <p:txBody>
          <a:bodyPr vert="horz" lIns="91440" tIns="45720" rIns="91440" bIns="45720" rtlCol="0" anchor="t">
            <a:normAutofit fontScale="92500" lnSpcReduction="10000"/>
          </a:bodyPr>
          <a:lstStyle/>
          <a:p>
            <a:pPr algn="ctr">
              <a:buNone/>
            </a:pPr>
            <a:r>
              <a:rPr lang="pl-PL" sz="2600" b="1" u="sng" dirty="0">
                <a:latin typeface="Calibri" panose="020F0502020204030204" pitchFamily="34" charset="0"/>
                <a:ea typeface="Calibri" panose="020F0502020204030204" pitchFamily="34" charset="0"/>
                <a:cs typeface="Calibri" panose="020F0502020204030204" pitchFamily="34" charset="0"/>
              </a:rPr>
              <a:t>Metody prac technicznych stosowane przez nurków   </a:t>
            </a:r>
            <a:endParaRPr lang="pl-PL" sz="2600" u="sng" dirty="0">
              <a:latin typeface="Calibri" panose="020F0502020204030204" pitchFamily="34" charset="0"/>
              <a:ea typeface="Calibri" panose="020F0502020204030204" pitchFamily="34" charset="0"/>
              <a:cs typeface="Calibri" panose="020F0502020204030204" pitchFamily="34" charset="0"/>
            </a:endParaRPr>
          </a:p>
          <a:p>
            <a:pPr algn="ctr">
              <a:buNone/>
            </a:pPr>
            <a:r>
              <a:rPr lang="pl-PL" sz="2600" b="1" u="sng" dirty="0">
                <a:latin typeface="Calibri" panose="020F0502020204030204" pitchFamily="34" charset="0"/>
                <a:ea typeface="Calibri" panose="020F0502020204030204" pitchFamily="34" charset="0"/>
                <a:cs typeface="Calibri" panose="020F0502020204030204" pitchFamily="34" charset="0"/>
              </a:rPr>
              <a:t>w Państwowej Straży Pożarnej</a:t>
            </a:r>
            <a:endParaRPr lang="pl-PL" sz="2600" u="sng" dirty="0">
              <a:latin typeface="Calibri" panose="020F0502020204030204" pitchFamily="34" charset="0"/>
              <a:ea typeface="Calibri" panose="020F0502020204030204" pitchFamily="34" charset="0"/>
              <a:cs typeface="Calibri" panose="020F0502020204030204" pitchFamily="34" charset="0"/>
            </a:endParaRPr>
          </a:p>
          <a:p>
            <a:pPr algn="just">
              <a:buNone/>
            </a:pPr>
            <a:endParaRPr lang="pl-PL" sz="2400" b="1" dirty="0">
              <a:latin typeface="Calibri" panose="020F0502020204030204" pitchFamily="34" charset="0"/>
              <a:ea typeface="Calibri" panose="020F0502020204030204" pitchFamily="34" charset="0"/>
              <a:cs typeface="Calibri" panose="020F0502020204030204" pitchFamily="34" charset="0"/>
            </a:endParaRPr>
          </a:p>
          <a:p>
            <a:pPr lvl="0" algn="just">
              <a:buFont typeface="Wingdings" panose="05000000000000000000" pitchFamily="2" charset="2"/>
              <a:buChar char="v"/>
            </a:pPr>
            <a:r>
              <a:rPr lang="pl-PL" sz="2600" dirty="0">
                <a:latin typeface="Calibri" panose="020F0502020204030204" pitchFamily="34" charset="0"/>
                <a:ea typeface="Calibri" panose="020F0502020204030204" pitchFamily="34" charset="0"/>
                <a:cs typeface="Calibri" panose="020F0502020204030204" pitchFamily="34" charset="0"/>
              </a:rPr>
              <a:t>metody uszczelniania przy użyciu:</a:t>
            </a:r>
          </a:p>
          <a:p>
            <a:pPr marL="622300" indent="-171450" algn="just"/>
            <a:r>
              <a:rPr lang="pl-PL" sz="2600" dirty="0">
                <a:latin typeface="Calibri" panose="020F0502020204030204" pitchFamily="34" charset="0"/>
                <a:ea typeface="Calibri" panose="020F0502020204030204" pitchFamily="34" charset="0"/>
                <a:cs typeface="Calibri" panose="020F0502020204030204" pitchFamily="34" charset="0"/>
              </a:rPr>
              <a:t>sprzętu pneumatycznego - korków, klinów, plastrów/opasek,</a:t>
            </a:r>
          </a:p>
          <a:p>
            <a:pPr marL="622300" indent="-171450" algn="just"/>
            <a:r>
              <a:rPr lang="pl-PL" sz="2600" dirty="0">
                <a:latin typeface="Calibri" panose="020F0502020204030204" pitchFamily="34" charset="0"/>
                <a:ea typeface="Calibri" panose="020F0502020204030204" pitchFamily="34" charset="0"/>
                <a:cs typeface="Calibri" panose="020F0502020204030204" pitchFamily="34" charset="0"/>
              </a:rPr>
              <a:t>sprzętu do mocowania plastrów/opasek – pasy ściągające, obejmy,</a:t>
            </a:r>
          </a:p>
          <a:p>
            <a:pPr marL="622300" indent="-171450" algn="just"/>
            <a:r>
              <a:rPr lang="pl-PL" sz="2600" dirty="0">
                <a:latin typeface="Calibri" panose="020F0502020204030204" pitchFamily="34" charset="0"/>
                <a:ea typeface="Calibri" panose="020F0502020204030204" pitchFamily="34" charset="0"/>
                <a:cs typeface="Calibri" panose="020F0502020204030204" pitchFamily="34" charset="0"/>
              </a:rPr>
              <a:t>uszczelnianie przy użyciu klinów/kołków drewnianych, młotków. </a:t>
            </a:r>
          </a:p>
          <a:p>
            <a:pPr lvl="0" algn="just">
              <a:buFont typeface="Wingdings" panose="05000000000000000000" pitchFamily="2" charset="2"/>
              <a:buChar char="v"/>
            </a:pPr>
            <a:r>
              <a:rPr lang="pl-PL" sz="2600" dirty="0">
                <a:latin typeface="Calibri" panose="020F0502020204030204" pitchFamily="34" charset="0"/>
                <a:ea typeface="Calibri" panose="020F0502020204030204" pitchFamily="34" charset="0"/>
                <a:cs typeface="Calibri" panose="020F0502020204030204" pitchFamily="34" charset="0"/>
              </a:rPr>
              <a:t>metody pompowania wody, rozmywania gruntu (odmulanie, kopanie) przy użyciu pomp, eżektorów wodnych (strumienic), eżektorów powietrznych. </a:t>
            </a:r>
          </a:p>
          <a:p>
            <a:pPr>
              <a:buNone/>
            </a:pP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213</a:t>
            </a:fld>
            <a:endParaRPr lang="pl-PL" dirty="0"/>
          </a:p>
        </p:txBody>
      </p:sp>
      <p:sp>
        <p:nvSpPr>
          <p:cNvPr id="7" name="Prostokąt zaokrąglony 6"/>
          <p:cNvSpPr/>
          <p:nvPr/>
        </p:nvSpPr>
        <p:spPr>
          <a:xfrm>
            <a:off x="467544" y="136525"/>
            <a:ext cx="8208912" cy="1233488"/>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229600" cy="5121275"/>
          </a:xfrm>
        </p:spPr>
        <p:txBody>
          <a:bodyPr>
            <a:normAutofit/>
          </a:bodyPr>
          <a:lstStyle/>
          <a:p>
            <a:pPr algn="ctr">
              <a:buNone/>
            </a:pPr>
            <a:r>
              <a:rPr lang="pl-PL" sz="2400" b="1" dirty="0"/>
              <a:t>Metoda transportu sprzętu z bazy nurkowej do nurka</a:t>
            </a:r>
            <a:endParaRPr lang="pl-PL" sz="2400" dirty="0"/>
          </a:p>
        </p:txBody>
      </p:sp>
      <p:sp>
        <p:nvSpPr>
          <p:cNvPr id="5" name="Symbol zastępczy numeru slajdu 4"/>
          <p:cNvSpPr>
            <a:spLocks noGrp="1"/>
          </p:cNvSpPr>
          <p:nvPr>
            <p:ph type="sldNum" sz="quarter" idx="12"/>
          </p:nvPr>
        </p:nvSpPr>
        <p:spPr/>
        <p:txBody>
          <a:bodyPr/>
          <a:lstStyle/>
          <a:p>
            <a:fld id="{589B7C76-EFF2-4CD8-A475-4750F11B4BC6}" type="slidenum">
              <a:rPr lang="pl-PL" smtClean="0"/>
              <a:pPr/>
              <a:t>214</a:t>
            </a:fld>
            <a:endParaRPr lang="pl-PL" dirty="0"/>
          </a:p>
        </p:txBody>
      </p:sp>
      <p:sp>
        <p:nvSpPr>
          <p:cNvPr id="8" name="Prostokąt zaokrąglony 7"/>
          <p:cNvSpPr/>
          <p:nvPr/>
        </p:nvSpPr>
        <p:spPr>
          <a:xfrm>
            <a:off x="467544" y="136525"/>
            <a:ext cx="8208912" cy="1233488"/>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Obraz 6">
            <a:extLst>
              <a:ext uri="{FF2B5EF4-FFF2-40B4-BE49-F238E27FC236}">
                <a16:creationId xmlns:a16="http://schemas.microsoft.com/office/drawing/2014/main" id="{034AC257-AA91-BF9B-5FE9-E3EB934977D5}"/>
              </a:ext>
            </a:extLst>
          </p:cNvPr>
          <p:cNvPicPr>
            <a:picLocks noChangeAspect="1"/>
          </p:cNvPicPr>
          <p:nvPr/>
        </p:nvPicPr>
        <p:blipFill rotWithShape="1">
          <a:blip r:embed="rId2"/>
          <a:srcRect l="13775" r="13775" b="2401"/>
          <a:stretch/>
        </p:blipFill>
        <p:spPr>
          <a:xfrm>
            <a:off x="1751380" y="2205344"/>
            <a:ext cx="5700940" cy="4320000"/>
          </a:xfrm>
          <a:prstGeom prst="rect">
            <a:avLst/>
          </a:prstGeom>
          <a:ln w="19050">
            <a:solidFill>
              <a:schemeClr val="tx1"/>
            </a:solidFill>
          </a:ln>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412776"/>
            <a:ext cx="8229600" cy="5112568"/>
          </a:xfrm>
        </p:spPr>
        <p:txBody>
          <a:bodyPr>
            <a:normAutofit/>
          </a:bodyPr>
          <a:lstStyle/>
          <a:p>
            <a:pPr algn="ctr">
              <a:buNone/>
            </a:pPr>
            <a:r>
              <a:rPr lang="pl-PL" sz="2400" b="1" dirty="0"/>
              <a:t>Metoda transportu sprzętu z bazy nurkowej do nurka</a:t>
            </a:r>
            <a:endParaRPr lang="pl-PL" sz="2400" dirty="0"/>
          </a:p>
        </p:txBody>
      </p:sp>
      <p:sp>
        <p:nvSpPr>
          <p:cNvPr id="5" name="Symbol zastępczy numeru slajdu 4"/>
          <p:cNvSpPr>
            <a:spLocks noGrp="1"/>
          </p:cNvSpPr>
          <p:nvPr>
            <p:ph type="sldNum" sz="quarter" idx="12"/>
          </p:nvPr>
        </p:nvSpPr>
        <p:spPr/>
        <p:txBody>
          <a:bodyPr/>
          <a:lstStyle/>
          <a:p>
            <a:fld id="{589B7C76-EFF2-4CD8-A475-4750F11B4BC6}" type="slidenum">
              <a:rPr lang="pl-PL" smtClean="0"/>
              <a:pPr/>
              <a:t>215</a:t>
            </a:fld>
            <a:endParaRPr lang="pl-PL" dirty="0"/>
          </a:p>
        </p:txBody>
      </p:sp>
      <p:sp>
        <p:nvSpPr>
          <p:cNvPr id="8" name="Prostokąt zaokrąglony 7"/>
          <p:cNvSpPr/>
          <p:nvPr/>
        </p:nvSpPr>
        <p:spPr>
          <a:xfrm>
            <a:off x="467544" y="136525"/>
            <a:ext cx="8208912" cy="1276251"/>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Obraz 6">
            <a:extLst>
              <a:ext uri="{FF2B5EF4-FFF2-40B4-BE49-F238E27FC236}">
                <a16:creationId xmlns:a16="http://schemas.microsoft.com/office/drawing/2014/main" id="{9D7E33E3-FE87-939C-51C6-61BE82DCBDD4}"/>
              </a:ext>
            </a:extLst>
          </p:cNvPr>
          <p:cNvPicPr>
            <a:picLocks noChangeAspect="1"/>
          </p:cNvPicPr>
          <p:nvPr/>
        </p:nvPicPr>
        <p:blipFill rotWithShape="1">
          <a:blip r:embed="rId2"/>
          <a:srcRect l="12988" r="12988" b="1205"/>
          <a:stretch/>
        </p:blipFill>
        <p:spPr>
          <a:xfrm>
            <a:off x="1691680" y="2061328"/>
            <a:ext cx="5754420" cy="4320000"/>
          </a:xfrm>
          <a:prstGeom prst="rect">
            <a:avLst/>
          </a:prstGeom>
          <a:ln w="19050">
            <a:solidFill>
              <a:schemeClr val="tx1"/>
            </a:solidFill>
          </a:ln>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229600" cy="5121275"/>
          </a:xfrm>
        </p:spPr>
        <p:txBody>
          <a:bodyPr>
            <a:normAutofit/>
          </a:bodyPr>
          <a:lstStyle/>
          <a:p>
            <a:pPr algn="ctr">
              <a:buNone/>
            </a:pPr>
            <a:r>
              <a:rPr lang="pl-PL" sz="2400" b="1" dirty="0">
                <a:latin typeface="Calibri" panose="020F0502020204030204" pitchFamily="34" charset="0"/>
                <a:ea typeface="Calibri" panose="020F0502020204030204" pitchFamily="34" charset="0"/>
                <a:cs typeface="Calibri" panose="020F0502020204030204" pitchFamily="34" charset="0"/>
              </a:rPr>
              <a:t>Metoda transportu sprzętu z bazy nurkowej do nurka</a:t>
            </a:r>
          </a:p>
          <a:p>
            <a:pPr>
              <a:buNone/>
            </a:pPr>
            <a:endParaRPr lang="pl-PL" sz="2400" dirty="0"/>
          </a:p>
          <a:p>
            <a:pPr>
              <a:buNone/>
            </a:pPr>
            <a:r>
              <a:rPr lang="pl-PL" sz="2400" dirty="0"/>
              <a:t>     </a:t>
            </a:r>
          </a:p>
        </p:txBody>
      </p:sp>
      <p:pic>
        <p:nvPicPr>
          <p:cNvPr id="8194" name="Picture 2"/>
          <p:cNvPicPr>
            <a:picLocks noChangeAspect="1" noChangeArrowheads="1"/>
          </p:cNvPicPr>
          <p:nvPr/>
        </p:nvPicPr>
        <p:blipFill>
          <a:blip r:embed="rId2" cstate="print"/>
          <a:srcRect l="30712" t="32110" r="21140" b="11782"/>
          <a:stretch>
            <a:fillRect/>
          </a:stretch>
        </p:blipFill>
        <p:spPr bwMode="auto">
          <a:xfrm>
            <a:off x="1439652" y="2253381"/>
            <a:ext cx="6264696" cy="4104456"/>
          </a:xfrm>
          <a:prstGeom prst="rect">
            <a:avLst/>
          </a:prstGeom>
          <a:noFill/>
          <a:ln w="9525">
            <a:solidFill>
              <a:schemeClr val="tx1"/>
            </a:solidFill>
            <a:miter lim="800000"/>
            <a:headEnd/>
            <a:tailEnd/>
          </a:ln>
        </p:spPr>
      </p:pic>
      <p:sp>
        <p:nvSpPr>
          <p:cNvPr id="5" name="Symbol zastępczy numeru slajdu 4"/>
          <p:cNvSpPr>
            <a:spLocks noGrp="1"/>
          </p:cNvSpPr>
          <p:nvPr>
            <p:ph type="sldNum" sz="quarter" idx="12"/>
          </p:nvPr>
        </p:nvSpPr>
        <p:spPr/>
        <p:txBody>
          <a:bodyPr/>
          <a:lstStyle/>
          <a:p>
            <a:fld id="{589B7C76-EFF2-4CD8-A475-4750F11B4BC6}" type="slidenum">
              <a:rPr lang="pl-PL" smtClean="0"/>
              <a:pPr/>
              <a:t>216</a:t>
            </a:fld>
            <a:endParaRPr lang="pl-PL" dirty="0"/>
          </a:p>
        </p:txBody>
      </p:sp>
      <p:sp>
        <p:nvSpPr>
          <p:cNvPr id="8" name="Prostokąt zaokrąglony 7"/>
          <p:cNvSpPr/>
          <p:nvPr/>
        </p:nvSpPr>
        <p:spPr>
          <a:xfrm>
            <a:off x="467544" y="136525"/>
            <a:ext cx="8208912" cy="1233488"/>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1495325"/>
            <a:ext cx="8229600" cy="5226150"/>
          </a:xfrm>
        </p:spPr>
        <p:txBody>
          <a:bodyPr>
            <a:normAutofit/>
          </a:bodyPr>
          <a:lstStyle/>
          <a:p>
            <a:pPr algn="ctr">
              <a:buNone/>
            </a:pPr>
            <a:r>
              <a:rPr lang="pl-PL" sz="2400" b="1" dirty="0">
                <a:latin typeface="Calibri" panose="020F0502020204030204" pitchFamily="34" charset="0"/>
                <a:ea typeface="Calibri" panose="020F0502020204030204" pitchFamily="34" charset="0"/>
                <a:cs typeface="Calibri" panose="020F0502020204030204" pitchFamily="34" charset="0"/>
              </a:rPr>
              <a:t>Metoda transportu sprzętu z bazy nurkowej do nurka</a:t>
            </a:r>
          </a:p>
          <a:p>
            <a:pPr>
              <a:buNone/>
            </a:pPr>
            <a:endParaRPr lang="pl-PL" sz="2400" dirty="0"/>
          </a:p>
          <a:p>
            <a:pPr>
              <a:buNone/>
            </a:pPr>
            <a:r>
              <a:rPr lang="pl-PL" sz="2400" dirty="0"/>
              <a:t>     </a:t>
            </a:r>
          </a:p>
        </p:txBody>
      </p:sp>
      <p:pic>
        <p:nvPicPr>
          <p:cNvPr id="5" name="Obraz 4"/>
          <p:cNvPicPr/>
          <p:nvPr/>
        </p:nvPicPr>
        <p:blipFill>
          <a:blip r:embed="rId2" cstate="print"/>
          <a:srcRect l="15168" t="6270" r="14815"/>
          <a:stretch>
            <a:fillRect/>
          </a:stretch>
        </p:blipFill>
        <p:spPr bwMode="auto">
          <a:xfrm>
            <a:off x="1450344" y="2252350"/>
            <a:ext cx="6264000" cy="4104000"/>
          </a:xfrm>
          <a:prstGeom prst="rect">
            <a:avLst/>
          </a:prstGeom>
          <a:noFill/>
          <a:ln w="9525">
            <a:solidFill>
              <a:schemeClr val="tx1"/>
            </a:solidFill>
            <a:miter lim="800000"/>
            <a:headEnd/>
            <a:tailEnd/>
          </a:ln>
        </p:spPr>
      </p:pic>
      <p:sp>
        <p:nvSpPr>
          <p:cNvPr id="7" name="Symbol zastępczy numeru slajdu 6"/>
          <p:cNvSpPr>
            <a:spLocks noGrp="1"/>
          </p:cNvSpPr>
          <p:nvPr>
            <p:ph type="sldNum" sz="quarter" idx="12"/>
          </p:nvPr>
        </p:nvSpPr>
        <p:spPr/>
        <p:txBody>
          <a:bodyPr/>
          <a:lstStyle/>
          <a:p>
            <a:fld id="{589B7C76-EFF2-4CD8-A475-4750F11B4BC6}" type="slidenum">
              <a:rPr lang="pl-PL" smtClean="0"/>
              <a:pPr/>
              <a:t>217</a:t>
            </a:fld>
            <a:endParaRPr lang="pl-PL" dirty="0"/>
          </a:p>
        </p:txBody>
      </p:sp>
      <p:sp>
        <p:nvSpPr>
          <p:cNvPr id="9" name="Prostokąt zaokrąglony 8"/>
          <p:cNvSpPr/>
          <p:nvPr/>
        </p:nvSpPr>
        <p:spPr>
          <a:xfrm>
            <a:off x="467544" y="136525"/>
            <a:ext cx="8208912" cy="1306685"/>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normAutofit/>
          </a:bodyPr>
          <a:lstStyle/>
          <a:p>
            <a:pPr algn="ctr">
              <a:buNone/>
            </a:pPr>
            <a:endParaRPr lang="pl-PL" sz="2400" b="1" dirty="0"/>
          </a:p>
          <a:p>
            <a:pPr>
              <a:buNone/>
            </a:pPr>
            <a:r>
              <a:rPr lang="pl-PL" sz="2400" b="1" u="sng" dirty="0">
                <a:latin typeface="Calibri" panose="020F0502020204030204" pitchFamily="34" charset="0"/>
                <a:ea typeface="Calibri" panose="020F0502020204030204" pitchFamily="34" charset="0"/>
                <a:cs typeface="Calibri" panose="020F0502020204030204" pitchFamily="34" charset="0"/>
              </a:rPr>
              <a:t>Metody prac wydobywczych</a:t>
            </a:r>
          </a:p>
          <a:p>
            <a:pPr algn="just">
              <a:buNone/>
            </a:pPr>
            <a:r>
              <a:rPr lang="pl-PL" sz="2400" dirty="0">
                <a:latin typeface="Calibri" panose="020F0502020204030204" pitchFamily="34" charset="0"/>
                <a:ea typeface="Calibri" panose="020F0502020204030204" pitchFamily="34" charset="0"/>
                <a:cs typeface="Calibri" panose="020F0502020204030204" pitchFamily="34" charset="0"/>
              </a:rPr>
              <a:t> </a:t>
            </a:r>
          </a:p>
          <a:p>
            <a:pPr algn="just">
              <a:buNone/>
            </a:pPr>
            <a:r>
              <a:rPr lang="pl-PL" sz="2400" dirty="0">
                <a:latin typeface="Calibri" panose="020F0502020204030204" pitchFamily="34" charset="0"/>
                <a:ea typeface="Calibri" panose="020F0502020204030204" pitchFamily="34" charset="0"/>
                <a:cs typeface="Calibri" panose="020F0502020204030204" pitchFamily="34" charset="0"/>
              </a:rPr>
              <a:t>     Podczas prac przy dużych obiektach podnoszonych z dna na powierzchnię nurek w trakcie podnoszenia powinien znajdować się w bezpiecznej odległości od obiektu i na powierzchni.</a:t>
            </a:r>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218</a:t>
            </a:fld>
            <a:endParaRPr lang="pl-PL" dirty="0"/>
          </a:p>
        </p:txBody>
      </p:sp>
      <p:sp>
        <p:nvSpPr>
          <p:cNvPr id="7" name="Prostokąt zaokrąglony 6"/>
          <p:cNvSpPr/>
          <p:nvPr/>
        </p:nvSpPr>
        <p:spPr>
          <a:xfrm>
            <a:off x="467544" y="136525"/>
            <a:ext cx="8208912" cy="1233488"/>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normAutofit/>
          </a:bodyPr>
          <a:lstStyle/>
          <a:p>
            <a:pPr>
              <a:buNone/>
            </a:pPr>
            <a:endParaRPr lang="pl-PL" sz="2400" b="1" u="sng" dirty="0">
              <a:latin typeface="Calibri" panose="020F0502020204030204" pitchFamily="34" charset="0"/>
              <a:ea typeface="Calibri" panose="020F0502020204030204" pitchFamily="34" charset="0"/>
              <a:cs typeface="Calibri" panose="020F0502020204030204" pitchFamily="34" charset="0"/>
            </a:endParaRPr>
          </a:p>
          <a:p>
            <a:pPr>
              <a:buNone/>
            </a:pPr>
            <a:r>
              <a:rPr lang="pl-PL" sz="2400" b="1" u="sng" dirty="0">
                <a:latin typeface="Calibri" panose="020F0502020204030204" pitchFamily="34" charset="0"/>
                <a:ea typeface="Calibri" panose="020F0502020204030204" pitchFamily="34" charset="0"/>
                <a:cs typeface="Calibri" panose="020F0502020204030204" pitchFamily="34" charset="0"/>
              </a:rPr>
              <a:t>Metody prac wydobywczych c.d.</a:t>
            </a:r>
          </a:p>
          <a:p>
            <a:pPr algn="just">
              <a:buNone/>
            </a:pPr>
            <a:r>
              <a:rPr lang="pl-PL" sz="2400" dirty="0">
                <a:latin typeface="Calibri" panose="020F0502020204030204" pitchFamily="34" charset="0"/>
                <a:ea typeface="Calibri" panose="020F0502020204030204" pitchFamily="34" charset="0"/>
                <a:cs typeface="Calibri" panose="020F0502020204030204" pitchFamily="34" charset="0"/>
              </a:rPr>
              <a:t> </a:t>
            </a:r>
          </a:p>
          <a:p>
            <a:pPr marL="0" indent="0" algn="just">
              <a:buNone/>
            </a:pPr>
            <a:r>
              <a:rPr lang="pl-PL" sz="2400" dirty="0">
                <a:latin typeface="Calibri" panose="020F0502020204030204" pitchFamily="34" charset="0"/>
                <a:ea typeface="Calibri" panose="020F0502020204030204" pitchFamily="34" charset="0"/>
                <a:cs typeface="Calibri" panose="020F0502020204030204" pitchFamily="34" charset="0"/>
              </a:rPr>
              <a:t>Przy użyciu miękkich balonów wypornościowych otwartych lub zamkniętych (irodyn):</a:t>
            </a:r>
          </a:p>
          <a:p>
            <a:pPr marL="542925" lvl="0" indent="-185738" algn="just"/>
            <a:r>
              <a:rPr lang="pl-PL" sz="2400" dirty="0">
                <a:latin typeface="Calibri" panose="020F0502020204030204" pitchFamily="34" charset="0"/>
                <a:ea typeface="Calibri" panose="020F0502020204030204" pitchFamily="34" charset="0"/>
                <a:cs typeface="Calibri" panose="020F0502020204030204" pitchFamily="34" charset="0"/>
              </a:rPr>
              <a:t>balony otwarte podwiesza się do podnoszonego obiektu przy pomocy zawiesi,</a:t>
            </a:r>
          </a:p>
          <a:p>
            <a:pPr marL="542925" lvl="0" indent="-185738" algn="just"/>
            <a:r>
              <a:rPr lang="pl-PL" sz="2400" dirty="0">
                <a:latin typeface="Calibri" panose="020F0502020204030204" pitchFamily="34" charset="0"/>
                <a:ea typeface="Calibri" panose="020F0502020204030204" pitchFamily="34" charset="0"/>
                <a:cs typeface="Calibri" panose="020F0502020204030204" pitchFamily="34" charset="0"/>
              </a:rPr>
              <a:t>balony zamknięte mogą być podwieszone bezpośrednio do podnoszonego ładunku pasami lub do podwieszenia zawiesiami.</a:t>
            </a:r>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219</a:t>
            </a:fld>
            <a:endParaRPr lang="pl-PL" dirty="0"/>
          </a:p>
        </p:txBody>
      </p:sp>
      <p:sp>
        <p:nvSpPr>
          <p:cNvPr id="7" name="Prostokąt zaokrąglony 6"/>
          <p:cNvSpPr/>
          <p:nvPr/>
        </p:nvSpPr>
        <p:spPr>
          <a:xfrm>
            <a:off x="467544" y="136525"/>
            <a:ext cx="8208912" cy="1233488"/>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3196952"/>
          </a:xfrm>
        </p:spPr>
        <p:txBody>
          <a:bodyPr>
            <a:normAutofit/>
          </a:bodyPr>
          <a:lstStyle/>
          <a:p>
            <a:pPr>
              <a:buNone/>
            </a:pPr>
            <a:r>
              <a:rPr lang="pl-PL" sz="2800" dirty="0"/>
              <a:t>    </a:t>
            </a:r>
          </a:p>
          <a:p>
            <a:pPr algn="just">
              <a:buNone/>
            </a:pPr>
            <a:r>
              <a:rPr lang="pl-PL" sz="2800" dirty="0"/>
              <a:t>    	</a:t>
            </a:r>
            <a:r>
              <a:rPr lang="pl-PL" sz="2400" dirty="0">
                <a:latin typeface="Calibri" panose="020F0502020204030204" pitchFamily="34" charset="0"/>
                <a:ea typeface="Calibri" panose="020F0502020204030204" pitchFamily="34" charset="0"/>
                <a:cs typeface="Calibri" panose="020F0502020204030204" pitchFamily="34" charset="0"/>
              </a:rPr>
              <a:t>Lokalizacja (poszukiwanie) obiektu pod powierzchnią wody </a:t>
            </a:r>
            <a:r>
              <a:rPr lang="pl-PL" sz="2400" b="1" dirty="0">
                <a:latin typeface="Calibri" panose="020F0502020204030204" pitchFamily="34" charset="0"/>
                <a:ea typeface="Calibri" panose="020F0502020204030204" pitchFamily="34" charset="0"/>
                <a:cs typeface="Calibri" panose="020F0502020204030204" pitchFamily="34" charset="0"/>
              </a:rPr>
              <a:t>metodą przyrządową do lokalizacji i wstępnej identyfikacji </a:t>
            </a:r>
            <a:r>
              <a:rPr lang="pl-PL" sz="2400" dirty="0">
                <a:latin typeface="Calibri" panose="020F0502020204030204" pitchFamily="34" charset="0"/>
                <a:ea typeface="Calibri" panose="020F0502020204030204" pitchFamily="34" charset="0"/>
                <a:cs typeface="Calibri" panose="020F0502020204030204" pitchFamily="34" charset="0"/>
              </a:rPr>
              <a:t>obiektów podwodnych to sonary i echosondy wielowiązkowe, dostarczające informacji o kształcie, elementach, położeniu i otoczeniu obiektu podwodnego oraz systemy nawigacji podwodnej, które informują o pozycji obiektu pod wodą.</a:t>
            </a:r>
          </a:p>
          <a:p>
            <a:pPr>
              <a:buNone/>
            </a:pPr>
            <a:endParaRPr lang="pl-PL" sz="2600" dirty="0"/>
          </a:p>
          <a:p>
            <a:pPr>
              <a:buNone/>
            </a:pPr>
            <a:endParaRPr lang="pl-PL"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22</a:t>
            </a:fld>
            <a:endParaRPr lang="pl-PL" dirty="0"/>
          </a:p>
        </p:txBody>
      </p:sp>
      <p:sp>
        <p:nvSpPr>
          <p:cNvPr id="6" name="Prostokąt zaokrąglony 5"/>
          <p:cNvSpPr/>
          <p:nvPr/>
        </p:nvSpPr>
        <p:spPr>
          <a:xfrm>
            <a:off x="467544" y="404664"/>
            <a:ext cx="8208912" cy="864096"/>
          </a:xfrm>
          <a:prstGeom prst="roundRect">
            <a:avLst/>
          </a:prstGeom>
          <a:solidFill>
            <a:srgbClr val="FF0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8.1. Zlokalizować obiekt pod powierzchnią wody </a:t>
            </a:r>
          </a:p>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oraz go oznaczyć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199"/>
            <a:ext cx="8229600" cy="5121275"/>
          </a:xfrm>
        </p:spPr>
        <p:txBody>
          <a:bodyPr>
            <a:normAutofit fontScale="25000" lnSpcReduction="20000"/>
          </a:bodyPr>
          <a:lstStyle/>
          <a:p>
            <a:pPr>
              <a:buNone/>
            </a:pPr>
            <a:r>
              <a:rPr lang="pl-PL" sz="9600" b="1" u="sng" dirty="0">
                <a:latin typeface="Calibri" panose="020F0502020204030204" pitchFamily="34" charset="0"/>
                <a:ea typeface="Calibri" panose="020F0502020204030204" pitchFamily="34" charset="0"/>
                <a:cs typeface="Calibri" panose="020F0502020204030204" pitchFamily="34" charset="0"/>
              </a:rPr>
              <a:t>Metody prac wydobywczych c.d.</a:t>
            </a:r>
            <a:endParaRPr lang="pl-PL" sz="9600" b="1"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9600" dirty="0">
                <a:latin typeface="Calibri" panose="020F0502020204030204" pitchFamily="34" charset="0"/>
                <a:ea typeface="Calibri" panose="020F0502020204030204" pitchFamily="34" charset="0"/>
                <a:cs typeface="Calibri" panose="020F0502020204030204" pitchFamily="34" charset="0"/>
              </a:rPr>
              <a:t>Wykorzystując miękkie balony wypornościowe do podnoszenia należy wziąć pod uwagę:</a:t>
            </a:r>
          </a:p>
          <a:p>
            <a:pPr lvl="0"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ciężar podnoszonego obiektu,</a:t>
            </a:r>
          </a:p>
          <a:p>
            <a:pPr lvl="0"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czy obiekt zakopany jest w dno,</a:t>
            </a:r>
          </a:p>
          <a:p>
            <a:pPr lvl="0"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głębokość, na jakiej znajduje się obiekt i związane z tym ciśnienie całkowite panujące na tej głębokości,</a:t>
            </a:r>
          </a:p>
          <a:p>
            <a:pPr lvl="0"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ile będziemy potrzebować powietrza aby podnieść obiekt z dna,</a:t>
            </a:r>
          </a:p>
          <a:p>
            <a:pPr lvl="0"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jakie ciśnienie ustawić na reduktorze,</a:t>
            </a:r>
          </a:p>
          <a:p>
            <a:pPr lvl="0"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kształt obiektu i gdzie najlepiej zamocować zawiesia,</a:t>
            </a:r>
          </a:p>
          <a:p>
            <a:pPr lvl="0"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miejsce, w które chcemy przetransportować obiekt,</a:t>
            </a:r>
          </a:p>
          <a:p>
            <a:pPr lvl="0"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jak długie są nam potrzebne zawiesia, jaką muszą mieć wytrzymałość i jaki rodzaj zawiesi wybrać (pasowe, linowe itp.).</a:t>
            </a:r>
          </a:p>
          <a:p>
            <a:pPr>
              <a:buNone/>
            </a:pPr>
            <a:endParaRPr lang="pl-PL" sz="2400" b="1" dirty="0"/>
          </a:p>
          <a:p>
            <a:pPr>
              <a:buNone/>
            </a:pPr>
            <a:endParaRPr lang="pl-PL" sz="2400" dirty="0"/>
          </a:p>
          <a:p>
            <a:pPr>
              <a:buNone/>
            </a:pPr>
            <a:r>
              <a:rPr lang="pl-PL" sz="2400" dirty="0"/>
              <a:t>     </a:t>
            </a:r>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220</a:t>
            </a:fld>
            <a:endParaRPr lang="pl-PL" dirty="0"/>
          </a:p>
        </p:txBody>
      </p:sp>
      <p:sp>
        <p:nvSpPr>
          <p:cNvPr id="7" name="Prostokąt zaokrąglony 6"/>
          <p:cNvSpPr/>
          <p:nvPr/>
        </p:nvSpPr>
        <p:spPr>
          <a:xfrm>
            <a:off x="467544" y="136525"/>
            <a:ext cx="8208912" cy="1267544"/>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23528" y="1613768"/>
            <a:ext cx="8640960" cy="4925144"/>
          </a:xfrm>
        </p:spPr>
        <p:txBody>
          <a:bodyPr>
            <a:normAutofit fontScale="25000" lnSpcReduction="20000"/>
          </a:bodyPr>
          <a:lstStyle/>
          <a:p>
            <a:pPr>
              <a:buNone/>
            </a:pPr>
            <a:endParaRPr lang="pl-PL" sz="9600" b="1" u="sng" dirty="0">
              <a:latin typeface="Calibri" panose="020F0502020204030204" pitchFamily="34" charset="0"/>
              <a:ea typeface="Calibri" panose="020F0502020204030204" pitchFamily="34" charset="0"/>
              <a:cs typeface="Calibri" panose="020F0502020204030204" pitchFamily="34" charset="0"/>
            </a:endParaRPr>
          </a:p>
          <a:p>
            <a:pPr>
              <a:buNone/>
            </a:pPr>
            <a:r>
              <a:rPr lang="pl-PL" sz="9600" b="1" u="sng" dirty="0">
                <a:latin typeface="Calibri" panose="020F0502020204030204" pitchFamily="34" charset="0"/>
                <a:ea typeface="Calibri" panose="020F0502020204030204" pitchFamily="34" charset="0"/>
                <a:cs typeface="Calibri" panose="020F0502020204030204" pitchFamily="34" charset="0"/>
              </a:rPr>
              <a:t>Metody prac wydobywczych c.d.</a:t>
            </a:r>
          </a:p>
          <a:p>
            <a:pPr marL="0" indent="0" algn="just">
              <a:buNone/>
            </a:pPr>
            <a:endParaRPr lang="pl-PL" sz="96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9600" dirty="0">
                <a:latin typeface="Calibri" panose="020F0502020204030204" pitchFamily="34" charset="0"/>
                <a:ea typeface="Calibri" panose="020F0502020204030204" pitchFamily="34" charset="0"/>
                <a:cs typeface="Calibri" panose="020F0502020204030204" pitchFamily="34" charset="0"/>
              </a:rPr>
              <a:t>Wykorzystując miękkie balony wypornościowe (dzięki sile wyporu) należy wziąć pod uwagę:</a:t>
            </a:r>
          </a:p>
          <a:p>
            <a:pPr marL="0" indent="0" algn="just">
              <a:buNone/>
            </a:pPr>
            <a:r>
              <a:rPr lang="pl-PL" sz="9600" b="1" dirty="0">
                <a:latin typeface="Calibri" panose="020F0502020204030204" pitchFamily="34" charset="0"/>
                <a:ea typeface="Calibri" panose="020F0502020204030204" pitchFamily="34" charset="0"/>
                <a:cs typeface="Calibri" panose="020F0502020204030204" pitchFamily="34" charset="0"/>
              </a:rPr>
              <a:t>Ile będziemy potrzebować powietrza aby podnieść obiekt z dna:</a:t>
            </a:r>
          </a:p>
          <a:p>
            <a:pPr marL="0" indent="0" algn="ctr">
              <a:buNone/>
            </a:pPr>
            <a:endParaRPr lang="pl-PL" sz="9600" i="1" dirty="0">
              <a:latin typeface="Calibri" panose="020F0502020204030204" pitchFamily="34" charset="0"/>
              <a:ea typeface="Calibri" panose="020F0502020204030204" pitchFamily="34" charset="0"/>
              <a:cs typeface="Calibri" panose="020F0502020204030204" pitchFamily="34" charset="0"/>
            </a:endParaRPr>
          </a:p>
          <a:p>
            <a:pPr marL="0" indent="0" algn="ctr">
              <a:buNone/>
            </a:pPr>
            <a:r>
              <a:rPr lang="pl-PL" sz="9600" i="1" dirty="0">
                <a:latin typeface="Calibri" panose="020F0502020204030204" pitchFamily="34" charset="0"/>
                <a:ea typeface="Calibri" panose="020F0502020204030204" pitchFamily="34" charset="0"/>
                <a:cs typeface="Calibri" panose="020F0502020204030204" pitchFamily="34" charset="0"/>
              </a:rPr>
              <a:t>Przykład:</a:t>
            </a:r>
          </a:p>
          <a:p>
            <a:pPr marL="0" indent="0" algn="just">
              <a:buNone/>
            </a:pPr>
            <a:r>
              <a:rPr lang="pl-PL" sz="9600" dirty="0">
                <a:latin typeface="Calibri" panose="020F0502020204030204" pitchFamily="34" charset="0"/>
                <a:ea typeface="Calibri" panose="020F0502020204030204" pitchFamily="34" charset="0"/>
                <a:cs typeface="Calibri" panose="020F0502020204030204" pitchFamily="34" charset="0"/>
              </a:rPr>
              <a:t>Ciężar obiektu – 1 tona.</a:t>
            </a:r>
          </a:p>
          <a:p>
            <a:pPr marL="0" indent="0" algn="ctr">
              <a:buNone/>
            </a:pPr>
            <a:r>
              <a:rPr lang="pl-PL" sz="9600" b="1" dirty="0">
                <a:latin typeface="Calibri" panose="020F0502020204030204" pitchFamily="34" charset="0"/>
                <a:ea typeface="Calibri" panose="020F0502020204030204" pitchFamily="34" charset="0"/>
                <a:cs typeface="Calibri" panose="020F0502020204030204" pitchFamily="34" charset="0"/>
              </a:rPr>
              <a:t>Potrzebujemy – minimum b</a:t>
            </a:r>
            <a:r>
              <a:rPr lang="pl-PL" sz="9600" b="1" i="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alon wypornościowy o objętości </a:t>
            </a:r>
            <a:r>
              <a:rPr lang="pl-PL" sz="9600" b="1" kern="100" dirty="0">
                <a:effectLst/>
                <a:latin typeface="Calibri" panose="020F0502020204030204" pitchFamily="34" charset="0"/>
                <a:ea typeface="Calibri" panose="020F0502020204030204" pitchFamily="34" charset="0"/>
                <a:cs typeface="Calibri" panose="020F0502020204030204" pitchFamily="34" charset="0"/>
              </a:rPr>
              <a:t>1 m</a:t>
            </a:r>
            <a:r>
              <a:rPr lang="pl-PL" sz="9600" b="1" kern="100" baseline="30000" dirty="0">
                <a:effectLst/>
                <a:latin typeface="Calibri" panose="020F0502020204030204" pitchFamily="34" charset="0"/>
                <a:ea typeface="Calibri" panose="020F0502020204030204" pitchFamily="34" charset="0"/>
                <a:cs typeface="Calibri" panose="020F0502020204030204" pitchFamily="34" charset="0"/>
              </a:rPr>
              <a:t>3</a:t>
            </a:r>
            <a:r>
              <a:rPr lang="pl-PL" sz="9600" b="1" kern="100" baseline="30000" dirty="0">
                <a:latin typeface="Calibri" panose="020F0502020204030204" pitchFamily="34" charset="0"/>
                <a:ea typeface="Calibri" panose="020F0502020204030204" pitchFamily="34" charset="0"/>
                <a:cs typeface="Calibri" panose="020F0502020204030204" pitchFamily="34" charset="0"/>
              </a:rPr>
              <a:t> </a:t>
            </a:r>
          </a:p>
          <a:p>
            <a:pPr marL="0" indent="0" algn="ctr">
              <a:buNone/>
            </a:pPr>
            <a:endParaRPr lang="pl-PL" sz="96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9600" dirty="0">
                <a:latin typeface="Calibri" panose="020F0502020204030204" pitchFamily="34" charset="0"/>
                <a:ea typeface="Calibri" panose="020F0502020204030204" pitchFamily="34" charset="0"/>
                <a:cs typeface="Calibri" panose="020F0502020204030204" pitchFamily="34" charset="0"/>
              </a:rPr>
              <a:t>Głębokość na jakiej się znajduje obiekt – 20 m.</a:t>
            </a:r>
          </a:p>
          <a:p>
            <a:pPr marL="0" indent="0" algn="just">
              <a:buNone/>
            </a:pPr>
            <a:r>
              <a:rPr lang="pl-PL" sz="9600" dirty="0">
                <a:solidFill>
                  <a:srgbClr val="000000"/>
                </a:solidFill>
                <a:latin typeface="Calibri" panose="020F0502020204030204" pitchFamily="34" charset="0"/>
                <a:ea typeface="Calibri" panose="020F0502020204030204" pitchFamily="34" charset="0"/>
                <a:cs typeface="Calibri" panose="020F0502020204030204" pitchFamily="34" charset="0"/>
              </a:rPr>
              <a:t>Ciśnienie absolutne na tej głębokości – </a:t>
            </a:r>
            <a:r>
              <a:rPr lang="pl-PL" sz="9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atm + 2 atm (20 m słupa wody) = 3 ata.</a:t>
            </a:r>
            <a:endParaRPr lang="pl-PL" sz="9600" dirty="0">
              <a:latin typeface="Calibri" panose="020F0502020204030204" pitchFamily="34" charset="0"/>
              <a:ea typeface="Calibri" panose="020F0502020204030204" pitchFamily="34" charset="0"/>
              <a:cs typeface="Calibri" panose="020F0502020204030204" pitchFamily="34" charset="0"/>
            </a:endParaRPr>
          </a:p>
          <a:p>
            <a:pPr>
              <a:buNone/>
            </a:pPr>
            <a:endParaRPr lang="pl-PL" sz="8000" dirty="0"/>
          </a:p>
          <a:p>
            <a:pPr>
              <a:buNone/>
            </a:pPr>
            <a:endParaRPr lang="pl-PL" sz="2400" dirty="0"/>
          </a:p>
          <a:p>
            <a:pPr>
              <a:buNone/>
            </a:pPr>
            <a:r>
              <a:rPr lang="pl-PL" sz="2400" dirty="0"/>
              <a:t>     </a:t>
            </a:r>
          </a:p>
        </p:txBody>
      </p:sp>
      <p:sp>
        <p:nvSpPr>
          <p:cNvPr id="4" name="Symbol zastępczy numeru slajd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B7C76-EFF2-4CD8-A475-4750F11B4BC6}" type="slidenum">
              <a:rPr kumimoji="0" lang="pl-P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pl-PL"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Prostokąt zaokrąglony 6"/>
          <p:cNvSpPr/>
          <p:nvPr/>
        </p:nvSpPr>
        <p:spPr>
          <a:xfrm>
            <a:off x="341581" y="123273"/>
            <a:ext cx="8208912" cy="1431205"/>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l-PL" sz="3000" b="1" i="0" u="none" strike="noStrike" kern="1200" cap="none" spc="0" normalizeH="0" baseline="0" noProof="0" dirty="0">
                <a:ln>
                  <a:noFill/>
                </a:ln>
                <a:solidFill>
                  <a:prstClr val="black"/>
                </a:solidFill>
                <a:effectLst/>
                <a:uLnTx/>
                <a:uFillTx/>
                <a:latin typeface="Calibri"/>
                <a:ea typeface="+mn-ea"/>
                <a:cs typeface="+mn-cs"/>
              </a:rPr>
              <a:t>8.8. Dobrać metodę do wykonania prac poszukiwawczych, wydobywczych, technicznych, cięcia c.d.</a:t>
            </a:r>
            <a:endParaRPr kumimoji="0" lang="pl-PL" sz="3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809650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E2FB0A4-8A4F-F8B3-13A7-BF2B21A86BB1}"/>
              </a:ext>
            </a:extLst>
          </p:cNvPr>
          <p:cNvSpPr>
            <a:spLocks noGrp="1"/>
          </p:cNvSpPr>
          <p:nvPr>
            <p:ph type="title"/>
          </p:nvPr>
        </p:nvSpPr>
        <p:spPr>
          <a:xfrm>
            <a:off x="457200" y="274638"/>
            <a:ext cx="4834880" cy="922114"/>
          </a:xfrm>
        </p:spPr>
        <p:txBody>
          <a:bodyPr/>
          <a:lstStyle/>
          <a:p>
            <a:pPr marL="342900" marR="0" lvl="0" indent="-342900" algn="l" defTabSz="914400" rtl="0" eaLnBrk="1" fontAlgn="auto" latinLnBrk="0" hangingPunct="1">
              <a:lnSpc>
                <a:spcPct val="100000"/>
              </a:lnSpc>
              <a:spcBef>
                <a:spcPct val="20000"/>
              </a:spcBef>
              <a:spcAft>
                <a:spcPts val="0"/>
              </a:spcAft>
              <a:tabLst/>
              <a:defRPr/>
            </a:pPr>
            <a:r>
              <a:rPr kumimoji="0" lang="pl-PL" sz="2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Metody prac wydobywczych c.d.</a:t>
            </a:r>
            <a:endParaRPr lang="pl-PL" dirty="0"/>
          </a:p>
        </p:txBody>
      </p:sp>
      <p:sp>
        <p:nvSpPr>
          <p:cNvPr id="3" name="Symbol zastępczy zawartości 2">
            <a:extLst>
              <a:ext uri="{FF2B5EF4-FFF2-40B4-BE49-F238E27FC236}">
                <a16:creationId xmlns:a16="http://schemas.microsoft.com/office/drawing/2014/main" id="{E2357F59-B24F-C4E4-103F-43A3CDA1598A}"/>
              </a:ext>
            </a:extLst>
          </p:cNvPr>
          <p:cNvSpPr>
            <a:spLocks noGrp="1"/>
          </p:cNvSpPr>
          <p:nvPr>
            <p:ph idx="1"/>
          </p:nvPr>
        </p:nvSpPr>
        <p:spPr/>
        <p:txBody>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Ile potrzebujemy powietrza, aby w pełni napełnić balon na głębokości 20 m o objętości </a:t>
            </a:r>
            <a:r>
              <a:rPr kumimoji="0" lang="pl-PL" sz="24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 m</a:t>
            </a:r>
            <a:r>
              <a:rPr kumimoji="0" lang="pl-PL" sz="2400" b="1" i="0" u="none" strike="noStrike" kern="1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a:t>
            </a:r>
            <a:r>
              <a:rPr kumimoji="0" lang="pl-PL"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l-PL"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Przykład:</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l-PL"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lang="pl-PL" sz="2400" dirty="0">
                <a:solidFill>
                  <a:prstClr val="black"/>
                </a:solidFill>
                <a:latin typeface="Calibri" panose="020F0502020204030204" pitchFamily="34" charset="0"/>
                <a:ea typeface="Calibri" panose="020F0502020204030204" pitchFamily="34" charset="0"/>
                <a:cs typeface="Calibri" panose="020F0502020204030204" pitchFamily="34" charset="0"/>
              </a:rPr>
              <a:t>P</a:t>
            </a:r>
            <a:r>
              <a:rPr kumimoji="0" lang="pl-PL"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omnożyć</a:t>
            </a: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objętość balonu przez ata, tj. 1 x 3 = </a:t>
            </a:r>
            <a:r>
              <a:rPr kumimoji="0" lang="pl-PL" sz="24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 m</a:t>
            </a:r>
            <a:r>
              <a:rPr kumimoji="0" lang="pl-PL" sz="2400" b="1" i="0" u="none" strike="noStrike" kern="1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  </a:t>
            </a: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powietrza.</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 praktyce dobrze jest pojemność balonu oraz ilość powierza zwiększyć minimum o 20 %.</a:t>
            </a:r>
            <a:endParaRPr lang="pl-PL" dirty="0"/>
          </a:p>
        </p:txBody>
      </p:sp>
      <p:sp>
        <p:nvSpPr>
          <p:cNvPr id="4" name="Symbol zastępczy numeru slajdu 3">
            <a:extLst>
              <a:ext uri="{FF2B5EF4-FFF2-40B4-BE49-F238E27FC236}">
                <a16:creationId xmlns:a16="http://schemas.microsoft.com/office/drawing/2014/main" id="{FC7F5041-C907-86A3-6E2A-D2CF7CFF308A}"/>
              </a:ext>
            </a:extLst>
          </p:cNvPr>
          <p:cNvSpPr>
            <a:spLocks noGrp="1"/>
          </p:cNvSpPr>
          <p:nvPr>
            <p:ph type="sldNum" sz="quarter" idx="12"/>
          </p:nvPr>
        </p:nvSpPr>
        <p:spPr/>
        <p:txBody>
          <a:bodyPr/>
          <a:lstStyle/>
          <a:p>
            <a:fld id="{589B7C76-EFF2-4CD8-A475-4750F11B4BC6}" type="slidenum">
              <a:rPr lang="pl-PL" smtClean="0"/>
              <a:pPr/>
              <a:t>222</a:t>
            </a:fld>
            <a:endParaRPr lang="pl-PL" dirty="0"/>
          </a:p>
        </p:txBody>
      </p:sp>
    </p:spTree>
    <p:extLst>
      <p:ext uri="{BB962C8B-B14F-4D97-AF65-F5344CB8AC3E}">
        <p14:creationId xmlns:p14="http://schemas.microsoft.com/office/powerpoint/2010/main" val="211564208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95536" y="1600200"/>
            <a:ext cx="8363272" cy="4925144"/>
          </a:xfrm>
        </p:spPr>
        <p:txBody>
          <a:bodyPr>
            <a:normAutofit fontScale="25000" lnSpcReduction="20000"/>
          </a:bodyPr>
          <a:lstStyle/>
          <a:p>
            <a:pPr>
              <a:buNone/>
            </a:pPr>
            <a:r>
              <a:rPr lang="pl-PL" sz="9600" b="1" u="sng" dirty="0">
                <a:latin typeface="Calibri" panose="020F0502020204030204" pitchFamily="34" charset="0"/>
                <a:ea typeface="Calibri" panose="020F0502020204030204" pitchFamily="34" charset="0"/>
                <a:cs typeface="Calibri" panose="020F0502020204030204" pitchFamily="34" charset="0"/>
              </a:rPr>
              <a:t>Metody prac wydobywczych c.d.</a:t>
            </a:r>
          </a:p>
          <a:p>
            <a:pPr>
              <a:buNone/>
            </a:pPr>
            <a:endParaRPr lang="pl-PL" sz="9600" b="1"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9600" dirty="0">
                <a:latin typeface="Calibri" panose="020F0502020204030204" pitchFamily="34" charset="0"/>
                <a:ea typeface="Calibri" panose="020F0502020204030204" pitchFamily="34" charset="0"/>
                <a:cs typeface="Calibri" panose="020F0502020204030204" pitchFamily="34" charset="0"/>
              </a:rPr>
              <a:t>Wykorzystując miękkie balony wypornościowe (dzięki sile wyporu) należy wziąć pod uwagę:</a:t>
            </a:r>
          </a:p>
          <a:p>
            <a:pPr marL="0" indent="0" algn="just">
              <a:buNone/>
            </a:pPr>
            <a:r>
              <a:rPr lang="pl-PL" sz="9600" b="1" dirty="0">
                <a:latin typeface="Calibri" panose="020F0502020204030204" pitchFamily="34" charset="0"/>
                <a:ea typeface="Calibri" panose="020F0502020204030204" pitchFamily="34" charset="0"/>
                <a:cs typeface="Calibri" panose="020F0502020204030204" pitchFamily="34" charset="0"/>
              </a:rPr>
              <a:t>Jakie ciśnienie ustawimy na reduktorze aby podnieść obiekt z dna?</a:t>
            </a:r>
          </a:p>
          <a:p>
            <a:pPr algn="just">
              <a:buNone/>
            </a:pPr>
            <a:endParaRPr lang="pl-PL" sz="9600" dirty="0">
              <a:latin typeface="Calibri" panose="020F0502020204030204" pitchFamily="34" charset="0"/>
              <a:ea typeface="Calibri" panose="020F0502020204030204" pitchFamily="34" charset="0"/>
              <a:cs typeface="Calibri" panose="020F0502020204030204" pitchFamily="34" charset="0"/>
            </a:endParaRPr>
          </a:p>
          <a:p>
            <a:pPr marL="0" indent="0" algn="ctr">
              <a:buNone/>
            </a:pPr>
            <a:r>
              <a:rPr lang="pl-PL" sz="9600" i="1" dirty="0">
                <a:latin typeface="Calibri" panose="020F0502020204030204" pitchFamily="34" charset="0"/>
                <a:ea typeface="Calibri" panose="020F0502020204030204" pitchFamily="34" charset="0"/>
                <a:cs typeface="Calibri" panose="020F0502020204030204" pitchFamily="34" charset="0"/>
              </a:rPr>
              <a:t>Przykład:</a:t>
            </a:r>
          </a:p>
          <a:p>
            <a:pPr marL="0" indent="0" algn="just">
              <a:buNone/>
            </a:pPr>
            <a:endParaRPr lang="pl-PL" sz="96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9600" dirty="0">
                <a:latin typeface="Calibri" panose="020F0502020204030204" pitchFamily="34" charset="0"/>
                <a:ea typeface="Calibri" panose="020F0502020204030204" pitchFamily="34" charset="0"/>
                <a:cs typeface="Calibri" panose="020F0502020204030204" pitchFamily="34" charset="0"/>
              </a:rPr>
              <a:t>Głębokość na jakiej się znajduje obiekt – 10 m.</a:t>
            </a:r>
          </a:p>
          <a:p>
            <a:pPr marL="0" indent="0" algn="just">
              <a:buNone/>
            </a:pPr>
            <a:r>
              <a:rPr lang="pl-PL" sz="9600" dirty="0">
                <a:solidFill>
                  <a:srgbClr val="000000"/>
                </a:solidFill>
                <a:latin typeface="Calibri" panose="020F0502020204030204" pitchFamily="34" charset="0"/>
                <a:ea typeface="Calibri" panose="020F0502020204030204" pitchFamily="34" charset="0"/>
                <a:cs typeface="Calibri" panose="020F0502020204030204" pitchFamily="34" charset="0"/>
              </a:rPr>
              <a:t>Ciśnienie absolutne na tej głębokości –  2</a:t>
            </a:r>
            <a:r>
              <a:rPr lang="pl-PL" sz="9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ata. </a:t>
            </a:r>
            <a:endParaRPr lang="pl-PL" sz="9600" dirty="0">
              <a:latin typeface="Calibri" panose="020F0502020204030204" pitchFamily="34" charset="0"/>
              <a:ea typeface="Calibri" panose="020F0502020204030204" pitchFamily="34" charset="0"/>
              <a:cs typeface="Calibri" panose="020F0502020204030204" pitchFamily="34" charset="0"/>
            </a:endParaRPr>
          </a:p>
          <a:p>
            <a:pPr algn="ctr">
              <a:buNone/>
            </a:pPr>
            <a:endParaRPr lang="pl-PL" sz="9600" b="1" dirty="0">
              <a:latin typeface="Calibri" panose="020F0502020204030204" pitchFamily="34" charset="0"/>
              <a:ea typeface="Calibri" panose="020F0502020204030204" pitchFamily="34" charset="0"/>
              <a:cs typeface="Calibri" panose="020F0502020204030204" pitchFamily="34" charset="0"/>
            </a:endParaRPr>
          </a:p>
          <a:p>
            <a:pPr algn="ctr">
              <a:buNone/>
            </a:pPr>
            <a:r>
              <a:rPr lang="pl-PL" sz="9600" b="1" dirty="0">
                <a:latin typeface="Calibri" panose="020F0502020204030204" pitchFamily="34" charset="0"/>
                <a:ea typeface="Calibri" panose="020F0502020204030204" pitchFamily="34" charset="0"/>
                <a:cs typeface="Calibri" panose="020F0502020204030204" pitchFamily="34" charset="0"/>
              </a:rPr>
              <a:t>Należy ustawić na reduktorze 2 at.</a:t>
            </a:r>
          </a:p>
          <a:p>
            <a:pPr>
              <a:buNone/>
            </a:pPr>
            <a:endParaRPr lang="pl-PL" sz="8000" b="1" dirty="0"/>
          </a:p>
          <a:p>
            <a:pPr>
              <a:buNone/>
            </a:pPr>
            <a:endParaRPr lang="pl-PL" sz="2400" dirty="0"/>
          </a:p>
          <a:p>
            <a:pPr>
              <a:buNone/>
            </a:pPr>
            <a:r>
              <a:rPr lang="pl-PL" sz="2400" dirty="0"/>
              <a:t>     </a:t>
            </a:r>
          </a:p>
        </p:txBody>
      </p:sp>
      <p:sp>
        <p:nvSpPr>
          <p:cNvPr id="4" name="Symbol zastępczy numeru slajd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B7C76-EFF2-4CD8-A475-4750F11B4BC6}" type="slidenum">
              <a:rPr kumimoji="0" lang="pl-P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pl-PL"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Prostokąt zaokrąglony 6"/>
          <p:cNvSpPr/>
          <p:nvPr/>
        </p:nvSpPr>
        <p:spPr>
          <a:xfrm>
            <a:off x="467544" y="136525"/>
            <a:ext cx="8208912" cy="1267544"/>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l-PL" sz="3000" b="1" i="0" u="none" strike="noStrike" kern="1200" cap="none" spc="0" normalizeH="0" baseline="0" noProof="0" dirty="0">
                <a:ln>
                  <a:noFill/>
                </a:ln>
                <a:solidFill>
                  <a:prstClr val="black"/>
                </a:solidFill>
                <a:effectLst/>
                <a:uLnTx/>
                <a:uFillTx/>
                <a:latin typeface="Calibri"/>
                <a:ea typeface="+mn-ea"/>
                <a:cs typeface="+mn-cs"/>
              </a:rPr>
              <a:t>8.8. Dobrać metodę do wykonania prac poszukiwawczych, wydobywczych, technicznych, cięcia c.d.</a:t>
            </a:r>
            <a:endParaRPr kumimoji="0" lang="pl-PL" sz="3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2" descr="Zestaw: butla, reduktor, sterownik, 2 x wąż 5m">
            <a:extLst>
              <a:ext uri="{FF2B5EF4-FFF2-40B4-BE49-F238E27FC236}">
                <a16:creationId xmlns:a16="http://schemas.microsoft.com/office/drawing/2014/main" id="{651DAB74-54FA-98CF-5944-82AF78A8DB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01" t="15981" r="41179" b="13461"/>
          <a:stretch/>
        </p:blipFill>
        <p:spPr bwMode="auto">
          <a:xfrm>
            <a:off x="6792589" y="3442912"/>
            <a:ext cx="2322000" cy="3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686796"/>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544095"/>
            <a:ext cx="8229600" cy="5053258"/>
          </a:xfrm>
        </p:spPr>
        <p:txBody>
          <a:bodyPr>
            <a:normAutofit fontScale="25000" lnSpcReduction="20000"/>
          </a:bodyPr>
          <a:lstStyle/>
          <a:p>
            <a:pPr>
              <a:buNone/>
            </a:pPr>
            <a:r>
              <a:rPr lang="pl-PL" sz="9600" b="1" u="sng" dirty="0">
                <a:latin typeface="Calibri" panose="020F0502020204030204" pitchFamily="34" charset="0"/>
                <a:ea typeface="Calibri" panose="020F0502020204030204" pitchFamily="34" charset="0"/>
                <a:cs typeface="Calibri" panose="020F0502020204030204" pitchFamily="34" charset="0"/>
              </a:rPr>
              <a:t>Metody prac wydobywczych c.d.</a:t>
            </a:r>
          </a:p>
          <a:p>
            <a:pPr marL="0" indent="0" algn="just">
              <a:buNone/>
            </a:pPr>
            <a:r>
              <a:rPr lang="pl-PL" sz="9600" dirty="0">
                <a:latin typeface="Calibri" panose="020F0502020204030204" pitchFamily="34" charset="0"/>
                <a:ea typeface="Calibri" panose="020F0502020204030204" pitchFamily="34" charset="0"/>
                <a:cs typeface="Calibri" panose="020F0502020204030204" pitchFamily="34" charset="0"/>
              </a:rPr>
              <a:t>Etapy podnoszenie obiektu za pomocą </a:t>
            </a:r>
            <a:r>
              <a:rPr lang="pl-PL" sz="9600" b="1" dirty="0">
                <a:latin typeface="Calibri" panose="020F0502020204030204" pitchFamily="34" charset="0"/>
                <a:ea typeface="Calibri" panose="020F0502020204030204" pitchFamily="34" charset="0"/>
                <a:cs typeface="Calibri" panose="020F0502020204030204" pitchFamily="34" charset="0"/>
              </a:rPr>
              <a:t>pontonu miękkiego </a:t>
            </a:r>
            <a:r>
              <a:rPr lang="pl-PL" sz="9600" dirty="0">
                <a:latin typeface="Calibri" panose="020F0502020204030204" pitchFamily="34" charset="0"/>
                <a:ea typeface="Calibri" panose="020F0502020204030204" pitchFamily="34" charset="0"/>
                <a:cs typeface="Calibri" panose="020F0502020204030204" pitchFamily="34" charset="0"/>
              </a:rPr>
              <a:t>przebiega następująco: </a:t>
            </a:r>
          </a:p>
          <a:p>
            <a:pPr lvl="0"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nurek zakłada linę kierunkową do obiektu. Po której za pomocą liny transportowej zostanie dostarczony do niego sprzęt. Lina kierunkowa może później zostać wykorzystana jako lina holownicza;   </a:t>
            </a:r>
          </a:p>
          <a:p>
            <a:pPr lvl="0"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nurek zakłada zawiesie na obiekt;</a:t>
            </a:r>
          </a:p>
          <a:p>
            <a:pPr lvl="0"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następnie montuje do nich irodynę przy pomocy szekli, montuje do irodyny przewód powietrzny oraz wstępnie napełnia balon powietrzem; </a:t>
            </a:r>
          </a:p>
          <a:p>
            <a:pPr lvl="0"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nurek sprawdza czy nie jest zaplątany o elementy zestawu do wyciągnięcia obiektu oraz o sam obiekt; </a:t>
            </a:r>
          </a:p>
          <a:p>
            <a:pPr lvl="0"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nurek wynurza się na powierzchnię;</a:t>
            </a:r>
          </a:p>
          <a:p>
            <a:pPr lvl="0"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po wynurzeniu, nurek odpływa na bezpieczną odległość;</a:t>
            </a:r>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224</a:t>
            </a:fld>
            <a:endParaRPr lang="pl-PL" dirty="0"/>
          </a:p>
        </p:txBody>
      </p:sp>
      <p:sp>
        <p:nvSpPr>
          <p:cNvPr id="7" name="Prostokąt zaokrąglony 6"/>
          <p:cNvSpPr/>
          <p:nvPr/>
        </p:nvSpPr>
        <p:spPr>
          <a:xfrm>
            <a:off x="467544" y="136525"/>
            <a:ext cx="8208912" cy="1132235"/>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6480449-812C-E343-71E8-26D40780A06A}"/>
              </a:ext>
            </a:extLst>
          </p:cNvPr>
          <p:cNvSpPr>
            <a:spLocks noGrp="1"/>
          </p:cNvSpPr>
          <p:nvPr>
            <p:ph type="title"/>
          </p:nvPr>
        </p:nvSpPr>
        <p:spPr>
          <a:xfrm>
            <a:off x="457200" y="274638"/>
            <a:ext cx="4402832" cy="778098"/>
          </a:xfrm>
        </p:spPr>
        <p:txBody>
          <a:bodyPr/>
          <a:lstStyle/>
          <a:p>
            <a:pPr marL="342900" marR="0" lvl="0" indent="-342900" algn="l" defTabSz="914400" rtl="0" eaLnBrk="1" fontAlgn="auto" latinLnBrk="0" hangingPunct="1">
              <a:lnSpc>
                <a:spcPct val="100000"/>
              </a:lnSpc>
              <a:spcBef>
                <a:spcPct val="20000"/>
              </a:spcBef>
              <a:spcAft>
                <a:spcPts val="0"/>
              </a:spcAft>
              <a:tabLst/>
              <a:defRPr/>
            </a:pPr>
            <a:r>
              <a:rPr kumimoji="0" lang="pl-PL" sz="2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Metody prac wydobywczych c.d.</a:t>
            </a:r>
            <a:endParaRPr lang="pl-PL" dirty="0"/>
          </a:p>
        </p:txBody>
      </p:sp>
      <p:sp>
        <p:nvSpPr>
          <p:cNvPr id="3" name="Symbol zastępczy zawartości 2">
            <a:extLst>
              <a:ext uri="{FF2B5EF4-FFF2-40B4-BE49-F238E27FC236}">
                <a16:creationId xmlns:a16="http://schemas.microsoft.com/office/drawing/2014/main" id="{E7FEE42B-B79E-C8DD-81C7-5D12498E8748}"/>
              </a:ext>
            </a:extLst>
          </p:cNvPr>
          <p:cNvSpPr>
            <a:spLocks noGrp="1"/>
          </p:cNvSpPr>
          <p:nvPr>
            <p:ph idx="1"/>
          </p:nvPr>
        </p:nvSpPr>
        <p:spPr>
          <a:xfrm>
            <a:off x="457200" y="1412776"/>
            <a:ext cx="8229600" cy="2476872"/>
          </a:xfrm>
        </p:spPr>
        <p:txBody>
          <a:bodyPr/>
          <a:lstStyle/>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Char char="ü"/>
              <a:tabLst/>
              <a:defRPr/>
            </a:pP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tłoczy się sprężone powietrze do irydyn z bazy nurkowej; </a:t>
            </a:r>
          </a:p>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Char char="ü"/>
              <a:tabLst/>
              <a:defRPr/>
            </a:pP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po wypłynięciu obiektu, odholowuje się go we wskazane miejsce, w czasie holowania przewód powietrzny cały czas jest podpięty do irodyny.</a:t>
            </a:r>
          </a:p>
        </p:txBody>
      </p:sp>
      <p:sp>
        <p:nvSpPr>
          <p:cNvPr id="4" name="Symbol zastępczy numeru slajdu 3">
            <a:extLst>
              <a:ext uri="{FF2B5EF4-FFF2-40B4-BE49-F238E27FC236}">
                <a16:creationId xmlns:a16="http://schemas.microsoft.com/office/drawing/2014/main" id="{E0C57881-A9F6-BAB7-5A8A-9D995396D453}"/>
              </a:ext>
            </a:extLst>
          </p:cNvPr>
          <p:cNvSpPr>
            <a:spLocks noGrp="1"/>
          </p:cNvSpPr>
          <p:nvPr>
            <p:ph type="sldNum" sz="quarter" idx="12"/>
          </p:nvPr>
        </p:nvSpPr>
        <p:spPr/>
        <p:txBody>
          <a:bodyPr/>
          <a:lstStyle/>
          <a:p>
            <a:fld id="{589B7C76-EFF2-4CD8-A475-4750F11B4BC6}" type="slidenum">
              <a:rPr lang="pl-PL" smtClean="0"/>
              <a:pPr/>
              <a:t>225</a:t>
            </a:fld>
            <a:endParaRPr lang="pl-PL" dirty="0"/>
          </a:p>
        </p:txBody>
      </p:sp>
    </p:spTree>
    <p:extLst>
      <p:ext uri="{BB962C8B-B14F-4D97-AF65-F5344CB8AC3E}">
        <p14:creationId xmlns:p14="http://schemas.microsoft.com/office/powerpoint/2010/main" val="193417448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229600" cy="5069160"/>
          </a:xfrm>
        </p:spPr>
        <p:txBody>
          <a:bodyPr>
            <a:normAutofit fontScale="32500" lnSpcReduction="20000"/>
          </a:bodyPr>
          <a:lstStyle/>
          <a:p>
            <a:pPr>
              <a:buNone/>
            </a:pPr>
            <a:r>
              <a:rPr lang="pl-PL" sz="7400" b="1" u="sng" dirty="0">
                <a:latin typeface="Calibri" panose="020F0502020204030204" pitchFamily="34" charset="0"/>
                <a:ea typeface="Calibri" panose="020F0502020204030204" pitchFamily="34" charset="0"/>
                <a:cs typeface="Calibri" panose="020F0502020204030204" pitchFamily="34" charset="0"/>
              </a:rPr>
              <a:t>Metody prac wydobywczych c.d.</a:t>
            </a:r>
          </a:p>
          <a:p>
            <a:pPr>
              <a:buNone/>
            </a:pPr>
            <a:endParaRPr lang="pl-PL" sz="7400" b="1"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7400" dirty="0">
                <a:latin typeface="Calibri" panose="020F0502020204030204" pitchFamily="34" charset="0"/>
                <a:ea typeface="Calibri" panose="020F0502020204030204" pitchFamily="34" charset="0"/>
                <a:cs typeface="Calibri" panose="020F0502020204030204" pitchFamily="34" charset="0"/>
              </a:rPr>
              <a:t>Jeśli przy pomocy balonów wypornościowych otwartych z krótkimi zawiesiami </a:t>
            </a:r>
            <a:r>
              <a:rPr lang="pl-PL" sz="7400" b="1" dirty="0">
                <a:latin typeface="Calibri" panose="020F0502020204030204" pitchFamily="34" charset="0"/>
                <a:ea typeface="Calibri" panose="020F0502020204030204" pitchFamily="34" charset="0"/>
                <a:cs typeface="Calibri" panose="020F0502020204030204" pitchFamily="34" charset="0"/>
              </a:rPr>
              <a:t>mamy do wyciągnięcia ciężki obiekt z większej głębokości, m</a:t>
            </a:r>
            <a:r>
              <a:rPr lang="pl-PL" sz="7400" dirty="0">
                <a:latin typeface="Calibri" panose="020F0502020204030204" pitchFamily="34" charset="0"/>
                <a:ea typeface="Calibri" panose="020F0502020204030204" pitchFamily="34" charset="0"/>
                <a:cs typeface="Calibri" panose="020F0502020204030204" pitchFamily="34" charset="0"/>
              </a:rPr>
              <a:t>oże dojść do sytuacji, w której prędkość wynurzenia na skutek rozprężającego się powietrza w balonie będzie na tyle duża, że balon wyskoczy ponad powierzchnię wody.                                                          </a:t>
            </a:r>
          </a:p>
          <a:p>
            <a:pPr algn="just">
              <a:buNone/>
            </a:pPr>
            <a:endParaRPr lang="pl-PL" sz="74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7400" dirty="0">
                <a:latin typeface="Calibri" panose="020F0502020204030204" pitchFamily="34" charset="0"/>
                <a:ea typeface="Calibri" panose="020F0502020204030204" pitchFamily="34" charset="0"/>
                <a:cs typeface="Calibri" panose="020F0502020204030204" pitchFamily="34" charset="0"/>
              </a:rPr>
              <a:t>Po wyskoczeniu balonu, nadmiar powietrza z niego wyleci i obiekt spadnie na dno z powrotem. W takiej sytuacji należy zastosować długie zawiesia, żeby obiekt podniósł się tylko kilka metrów, a następnie doholowywać do płytszej wody i stopniowo skracać zawiesia. </a:t>
            </a:r>
          </a:p>
          <a:p>
            <a:pPr>
              <a:buNone/>
            </a:pPr>
            <a:r>
              <a:rPr lang="pl-PL" sz="8800" dirty="0"/>
              <a:t>     </a:t>
            </a:r>
            <a:endParaRPr lang="pl-PL" sz="2400" dirty="0"/>
          </a:p>
          <a:p>
            <a:pPr>
              <a:buNone/>
            </a:pPr>
            <a:r>
              <a:rPr lang="pl-PL" sz="2400" dirty="0"/>
              <a:t>     </a:t>
            </a:r>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226</a:t>
            </a:fld>
            <a:endParaRPr lang="pl-PL" dirty="0"/>
          </a:p>
        </p:txBody>
      </p:sp>
      <p:sp>
        <p:nvSpPr>
          <p:cNvPr id="7" name="Prostokąt zaokrąglony 6"/>
          <p:cNvSpPr/>
          <p:nvPr/>
        </p:nvSpPr>
        <p:spPr>
          <a:xfrm>
            <a:off x="467544" y="188640"/>
            <a:ext cx="8208912" cy="1224136"/>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412775"/>
            <a:ext cx="8229600" cy="5308699"/>
          </a:xfrm>
        </p:spPr>
        <p:txBody>
          <a:bodyPr>
            <a:normAutofit fontScale="85000" lnSpcReduction="20000"/>
          </a:bodyPr>
          <a:lstStyle/>
          <a:p>
            <a:pPr algn="ctr">
              <a:buNone/>
            </a:pPr>
            <a:r>
              <a:rPr lang="pl-PL" sz="2800" b="1" dirty="0">
                <a:latin typeface="Calibri" panose="020F0502020204030204" pitchFamily="34" charset="0"/>
                <a:ea typeface="Calibri" panose="020F0502020204030204" pitchFamily="34" charset="0"/>
                <a:cs typeface="Calibri" panose="020F0502020204030204" pitchFamily="34" charset="0"/>
              </a:rPr>
              <a:t>Metody prac wydobywczych</a:t>
            </a:r>
          </a:p>
          <a:p>
            <a:pPr>
              <a:buNone/>
            </a:pPr>
            <a:endParaRPr lang="pl-PL" sz="2600" b="1" dirty="0"/>
          </a:p>
          <a:p>
            <a:pPr>
              <a:buNone/>
            </a:pPr>
            <a:r>
              <a:rPr lang="pl-PL" sz="2400" dirty="0"/>
              <a:t> </a:t>
            </a:r>
          </a:p>
          <a:p>
            <a:pPr>
              <a:buNone/>
            </a:pPr>
            <a:r>
              <a:rPr lang="pl-PL" sz="8800" dirty="0"/>
              <a:t>     </a:t>
            </a:r>
            <a:endParaRPr lang="pl-PL" sz="2400" dirty="0"/>
          </a:p>
          <a:p>
            <a:pPr>
              <a:buNone/>
            </a:pPr>
            <a:endParaRPr lang="pl-PL" sz="2400" dirty="0"/>
          </a:p>
          <a:p>
            <a:pPr>
              <a:buNone/>
            </a:pPr>
            <a:endParaRPr lang="pl-PL" sz="2400" dirty="0"/>
          </a:p>
          <a:p>
            <a:pPr>
              <a:buNone/>
            </a:pPr>
            <a:endParaRPr lang="pl-PL" sz="2400" dirty="0"/>
          </a:p>
          <a:p>
            <a:pPr>
              <a:buNone/>
            </a:pPr>
            <a:endParaRPr lang="pl-PL" sz="2400" dirty="0"/>
          </a:p>
          <a:p>
            <a:pPr>
              <a:buNone/>
            </a:pPr>
            <a:endParaRPr lang="pl-PL" sz="2400" dirty="0"/>
          </a:p>
          <a:p>
            <a:pPr algn="just">
              <a:buNone/>
            </a:pPr>
            <a:r>
              <a:rPr lang="pl-PL" sz="2200" dirty="0"/>
              <a:t>     </a:t>
            </a:r>
          </a:p>
          <a:p>
            <a:pPr algn="just">
              <a:buNone/>
            </a:pPr>
            <a:endParaRPr lang="pl-PL" sz="2200" dirty="0"/>
          </a:p>
          <a:p>
            <a:pPr algn="just">
              <a:buNone/>
            </a:pPr>
            <a:endParaRPr lang="pl-PL" sz="2200" dirty="0"/>
          </a:p>
          <a:p>
            <a:pPr algn="ctr">
              <a:buNone/>
            </a:pPr>
            <a:r>
              <a:rPr lang="pl-PL" sz="2200" dirty="0"/>
              <a:t> </a:t>
            </a:r>
            <a:r>
              <a:rPr lang="pl-PL" sz="2800" dirty="0">
                <a:latin typeface="Calibri" panose="020F0502020204030204" pitchFamily="34" charset="0"/>
                <a:ea typeface="Calibri" panose="020F0502020204030204" pitchFamily="34" charset="0"/>
                <a:cs typeface="Calibri" panose="020F0502020204030204" pitchFamily="34" charset="0"/>
              </a:rPr>
              <a:t>Wydobycie ciężkiego obiekt z większej głębokości z użyciem długiego zawiesia.</a:t>
            </a:r>
          </a:p>
        </p:txBody>
      </p:sp>
      <p:sp>
        <p:nvSpPr>
          <p:cNvPr id="5" name="Symbol zastępczy numeru slajdu 4"/>
          <p:cNvSpPr>
            <a:spLocks noGrp="1"/>
          </p:cNvSpPr>
          <p:nvPr>
            <p:ph type="sldNum" sz="quarter" idx="12"/>
          </p:nvPr>
        </p:nvSpPr>
        <p:spPr/>
        <p:txBody>
          <a:bodyPr/>
          <a:lstStyle/>
          <a:p>
            <a:fld id="{589B7C76-EFF2-4CD8-A475-4750F11B4BC6}" type="slidenum">
              <a:rPr lang="pl-PL" smtClean="0"/>
              <a:pPr/>
              <a:t>227</a:t>
            </a:fld>
            <a:endParaRPr lang="pl-PL" dirty="0"/>
          </a:p>
        </p:txBody>
      </p:sp>
      <p:sp>
        <p:nvSpPr>
          <p:cNvPr id="8" name="Prostokąt zaokrąglony 7"/>
          <p:cNvSpPr/>
          <p:nvPr/>
        </p:nvSpPr>
        <p:spPr>
          <a:xfrm>
            <a:off x="467544" y="136525"/>
            <a:ext cx="8208912" cy="1276249"/>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Obraz 3">
            <a:extLst>
              <a:ext uri="{FF2B5EF4-FFF2-40B4-BE49-F238E27FC236}">
                <a16:creationId xmlns:a16="http://schemas.microsoft.com/office/drawing/2014/main" id="{E236A777-47B9-9B64-3ED5-AB2E87DEFA5A}"/>
              </a:ext>
            </a:extLst>
          </p:cNvPr>
          <p:cNvPicPr>
            <a:picLocks noChangeAspect="1"/>
          </p:cNvPicPr>
          <p:nvPr/>
        </p:nvPicPr>
        <p:blipFill rotWithShape="1">
          <a:blip r:embed="rId2"/>
          <a:srcRect l="12988" t="2401" r="12988" b="16401"/>
          <a:stretch/>
        </p:blipFill>
        <p:spPr>
          <a:xfrm>
            <a:off x="1367644" y="1844824"/>
            <a:ext cx="6408712" cy="3954312"/>
          </a:xfrm>
          <a:prstGeom prst="rect">
            <a:avLst/>
          </a:prstGeom>
          <a:ln>
            <a:solidFill>
              <a:schemeClr val="tx1"/>
            </a:solidFill>
          </a:ln>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268759"/>
            <a:ext cx="8229600" cy="5452715"/>
          </a:xfrm>
        </p:spPr>
        <p:txBody>
          <a:bodyPr>
            <a:normAutofit fontScale="25000" lnSpcReduction="20000"/>
          </a:bodyPr>
          <a:lstStyle/>
          <a:p>
            <a:pPr>
              <a:buNone/>
            </a:pPr>
            <a:endParaRPr lang="pl-PL" sz="9600" b="1" u="sng" dirty="0">
              <a:latin typeface="Calibri" panose="020F0502020204030204" pitchFamily="34" charset="0"/>
              <a:ea typeface="Calibri" panose="020F0502020204030204" pitchFamily="34" charset="0"/>
              <a:cs typeface="Calibri" panose="020F0502020204030204" pitchFamily="34" charset="0"/>
            </a:endParaRPr>
          </a:p>
          <a:p>
            <a:pPr>
              <a:buNone/>
            </a:pPr>
            <a:r>
              <a:rPr lang="pl-PL" sz="9600" b="1" u="sng" dirty="0">
                <a:latin typeface="Calibri" panose="020F0502020204030204" pitchFamily="34" charset="0"/>
                <a:ea typeface="Calibri" panose="020F0502020204030204" pitchFamily="34" charset="0"/>
                <a:cs typeface="Calibri" panose="020F0502020204030204" pitchFamily="34" charset="0"/>
              </a:rPr>
              <a:t>Metody prac wydobywczych</a:t>
            </a:r>
          </a:p>
          <a:p>
            <a:pPr>
              <a:buNone/>
            </a:pPr>
            <a:endParaRPr lang="pl-PL" sz="9600" b="1"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9600" dirty="0">
                <a:latin typeface="Calibri" panose="020F0502020204030204" pitchFamily="34" charset="0"/>
                <a:ea typeface="Calibri" panose="020F0502020204030204" pitchFamily="34" charset="0"/>
                <a:cs typeface="Calibri" panose="020F0502020204030204" pitchFamily="34" charset="0"/>
              </a:rPr>
              <a:t>Wydobywanie obiektu spod wody wykorzystując </a:t>
            </a:r>
            <a:r>
              <a:rPr lang="pl-PL" sz="9600" b="1" dirty="0">
                <a:latin typeface="Calibri" panose="020F0502020204030204" pitchFamily="34" charset="0"/>
                <a:ea typeface="Calibri" panose="020F0502020204030204" pitchFamily="34" charset="0"/>
                <a:cs typeface="Calibri" panose="020F0502020204030204" pitchFamily="34" charset="0"/>
              </a:rPr>
              <a:t>dźwig, wyciągarkę, </a:t>
            </a:r>
            <a:r>
              <a:rPr lang="pl-PL" sz="9600" dirty="0">
                <a:latin typeface="Calibri" panose="020F0502020204030204" pitchFamily="34" charset="0"/>
                <a:ea typeface="Calibri" panose="020F0502020204030204" pitchFamily="34" charset="0"/>
                <a:cs typeface="Calibri" panose="020F0502020204030204" pitchFamily="34" charset="0"/>
              </a:rPr>
              <a:t>przebiega następująco:</a:t>
            </a:r>
          </a:p>
          <a:p>
            <a:pPr lvl="0"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nurek zakłada linę kierunkową do obiektu, po której za pomocą liny transportowej zostanie dostarczony do niego sprzęt; </a:t>
            </a:r>
          </a:p>
          <a:p>
            <a:pPr lvl="0"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nurek zakłada zawiesie na obiekt (jeśli jest możliwość bezpośredniego zamontowania liny wyciągowej lub dźwigowej do obiektu, rezygnujemy z zawiesi);</a:t>
            </a:r>
          </a:p>
          <a:p>
            <a:pPr lvl="0"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następnie montuje do nich linę wyciągową lub dźwigową;</a:t>
            </a:r>
          </a:p>
          <a:p>
            <a:pPr lvl="0"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nurek sprawdza czy nie jest zaplątany kabloliną o elementy zestawu do wyciągnięcia obiektu oraz o sam obiekt; </a:t>
            </a:r>
          </a:p>
          <a:p>
            <a:pPr lvl="0"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nurek wynurza się na powierzchnię; </a:t>
            </a:r>
          </a:p>
          <a:p>
            <a:pPr>
              <a:buNone/>
            </a:pPr>
            <a:endParaRPr lang="pl-PL" sz="2400" dirty="0"/>
          </a:p>
          <a:p>
            <a:pPr>
              <a:buNone/>
            </a:pPr>
            <a:r>
              <a:rPr lang="pl-PL" sz="2400" dirty="0"/>
              <a:t>     </a:t>
            </a:r>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228</a:t>
            </a:fld>
            <a:endParaRPr lang="pl-PL" dirty="0"/>
          </a:p>
        </p:txBody>
      </p:sp>
      <p:sp>
        <p:nvSpPr>
          <p:cNvPr id="7" name="Prostokąt zaokrąglony 6"/>
          <p:cNvSpPr/>
          <p:nvPr/>
        </p:nvSpPr>
        <p:spPr>
          <a:xfrm>
            <a:off x="467544" y="136525"/>
            <a:ext cx="8208912" cy="1132235"/>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F34B64B-C4AB-1471-88C3-0318A3FB2E66}"/>
              </a:ext>
            </a:extLst>
          </p:cNvPr>
          <p:cNvSpPr>
            <a:spLocks noGrp="1"/>
          </p:cNvSpPr>
          <p:nvPr>
            <p:ph type="title"/>
          </p:nvPr>
        </p:nvSpPr>
        <p:spPr>
          <a:xfrm>
            <a:off x="457200" y="274638"/>
            <a:ext cx="4474840" cy="1143000"/>
          </a:xfrm>
        </p:spPr>
        <p:txBody>
          <a:bodyPr/>
          <a:lstStyle/>
          <a:p>
            <a:pPr marL="342900" marR="0" lvl="0" indent="-342900" algn="l" defTabSz="914400" rtl="0" eaLnBrk="1" fontAlgn="auto" latinLnBrk="0" hangingPunct="1">
              <a:lnSpc>
                <a:spcPct val="100000"/>
              </a:lnSpc>
              <a:spcBef>
                <a:spcPct val="20000"/>
              </a:spcBef>
              <a:spcAft>
                <a:spcPts val="0"/>
              </a:spcAft>
              <a:tabLst/>
              <a:defRPr/>
            </a:pPr>
            <a:r>
              <a:rPr kumimoji="0" lang="pl-PL" sz="2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Metody prac wydobywczych c.d.</a:t>
            </a:r>
            <a:endParaRPr lang="pl-PL" dirty="0"/>
          </a:p>
        </p:txBody>
      </p:sp>
      <p:sp>
        <p:nvSpPr>
          <p:cNvPr id="3" name="Symbol zastępczy zawartości 2">
            <a:extLst>
              <a:ext uri="{FF2B5EF4-FFF2-40B4-BE49-F238E27FC236}">
                <a16:creationId xmlns:a16="http://schemas.microsoft.com/office/drawing/2014/main" id="{FECF11B3-97D6-5DC7-32E9-CD730FA87E8C}"/>
              </a:ext>
            </a:extLst>
          </p:cNvPr>
          <p:cNvSpPr>
            <a:spLocks noGrp="1"/>
          </p:cNvSpPr>
          <p:nvPr>
            <p:ph idx="1"/>
          </p:nvPr>
        </p:nvSpPr>
        <p:spPr>
          <a:xfrm>
            <a:off x="457200" y="1600201"/>
            <a:ext cx="8229600" cy="2764904"/>
          </a:xfrm>
        </p:spPr>
        <p:txBody>
          <a:bodyPr/>
          <a:lstStyle/>
          <a:p>
            <a:pPr marL="342900" marR="0" lvl="0" indent="-34290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po wynurzeniu nurek odpływa na bezpieczną odległość;</a:t>
            </a:r>
          </a:p>
          <a:p>
            <a:pPr marL="342900" marR="0" lvl="0" indent="-34290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obiekt zostaje podniesiony z dna na powierzchnię </a:t>
            </a:r>
            <a:b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 przetransportowany w wyznaczone miejsce.</a:t>
            </a:r>
            <a:endParaRPr lang="pl-PL" dirty="0"/>
          </a:p>
        </p:txBody>
      </p:sp>
      <p:sp>
        <p:nvSpPr>
          <p:cNvPr id="4" name="Symbol zastępczy numeru slajdu 3">
            <a:extLst>
              <a:ext uri="{FF2B5EF4-FFF2-40B4-BE49-F238E27FC236}">
                <a16:creationId xmlns:a16="http://schemas.microsoft.com/office/drawing/2014/main" id="{2453017A-AB91-2C7C-BA04-71F4A7AFDE91}"/>
              </a:ext>
            </a:extLst>
          </p:cNvPr>
          <p:cNvSpPr>
            <a:spLocks noGrp="1"/>
          </p:cNvSpPr>
          <p:nvPr>
            <p:ph type="sldNum" sz="quarter" idx="12"/>
          </p:nvPr>
        </p:nvSpPr>
        <p:spPr/>
        <p:txBody>
          <a:bodyPr/>
          <a:lstStyle/>
          <a:p>
            <a:fld id="{589B7C76-EFF2-4CD8-A475-4750F11B4BC6}" type="slidenum">
              <a:rPr lang="pl-PL" smtClean="0"/>
              <a:pPr/>
              <a:t>229</a:t>
            </a:fld>
            <a:endParaRPr lang="pl-PL" dirty="0"/>
          </a:p>
        </p:txBody>
      </p:sp>
    </p:spTree>
    <p:extLst>
      <p:ext uri="{BB962C8B-B14F-4D97-AF65-F5344CB8AC3E}">
        <p14:creationId xmlns:p14="http://schemas.microsoft.com/office/powerpoint/2010/main" val="1581711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3917032"/>
          </a:xfrm>
        </p:spPr>
        <p:txBody>
          <a:bodyPr>
            <a:normAutofit/>
          </a:bodyPr>
          <a:lstStyle/>
          <a:p>
            <a:pPr>
              <a:buNone/>
            </a:pPr>
            <a:r>
              <a:rPr lang="pl-PL" sz="2800" dirty="0"/>
              <a:t>      </a:t>
            </a:r>
            <a:endParaRPr lang="pl-PL" sz="2400" dirty="0"/>
          </a:p>
          <a:p>
            <a:pPr algn="just">
              <a:buNone/>
            </a:pPr>
            <a:r>
              <a:rPr lang="pl-PL" sz="2400" dirty="0"/>
              <a:t>    	</a:t>
            </a:r>
            <a:r>
              <a:rPr lang="pl-PL" sz="2400" b="1" u="sng" dirty="0">
                <a:latin typeface="Calibri" panose="020F0502020204030204" pitchFamily="34" charset="0"/>
                <a:ea typeface="Calibri" panose="020F0502020204030204" pitchFamily="34" charset="0"/>
                <a:cs typeface="Calibri" panose="020F0502020204030204" pitchFamily="34" charset="0"/>
              </a:rPr>
              <a:t>Hydrograficzne środki hydroakustyczne </a:t>
            </a:r>
            <a:r>
              <a:rPr lang="pl-PL" sz="2400" dirty="0">
                <a:latin typeface="Calibri" panose="020F0502020204030204" pitchFamily="34" charset="0"/>
                <a:ea typeface="Calibri" panose="020F0502020204030204" pitchFamily="34" charset="0"/>
                <a:cs typeface="Calibri" panose="020F0502020204030204" pitchFamily="34" charset="0"/>
              </a:rPr>
              <a:t>to grupa urządzeń wykorzystująca efekt odbijania fali dźwiękowej od przeszkody znajdującej się na drodze i kierunku jej rozprzestrzeniania się.</a:t>
            </a:r>
          </a:p>
          <a:p>
            <a:pPr>
              <a:buNone/>
            </a:pPr>
            <a:r>
              <a:rPr lang="pl-PL" sz="2400" dirty="0">
                <a:latin typeface="Calibri" panose="020F0502020204030204" pitchFamily="34" charset="0"/>
                <a:ea typeface="Calibri" panose="020F0502020204030204" pitchFamily="34" charset="0"/>
                <a:cs typeface="Calibri" panose="020F0502020204030204" pitchFamily="34" charset="0"/>
              </a:rPr>
              <a:t>     Do tej grupy zaliczamy:</a:t>
            </a:r>
          </a:p>
          <a:p>
            <a:pPr lvl="1" algn="just">
              <a:buFont typeface="Arial" panose="020B0604020202020204" pitchFamily="34" charset="0"/>
              <a:buChar char="•"/>
            </a:pPr>
            <a:r>
              <a:rPr lang="pl-PL" sz="2400" dirty="0">
                <a:latin typeface="Calibri" panose="020F0502020204030204" pitchFamily="34" charset="0"/>
                <a:ea typeface="Calibri" panose="020F0502020204030204" pitchFamily="34" charset="0"/>
                <a:cs typeface="Calibri" panose="020F0502020204030204" pitchFamily="34" charset="0"/>
              </a:rPr>
              <a:t>sonar holowany,</a:t>
            </a:r>
          </a:p>
          <a:p>
            <a:pPr lvl="1" algn="just">
              <a:buFont typeface="Arial" panose="020B0604020202020204" pitchFamily="34" charset="0"/>
              <a:buChar char="•"/>
            </a:pPr>
            <a:r>
              <a:rPr lang="pl-PL" sz="2400" dirty="0">
                <a:latin typeface="Calibri" panose="020F0502020204030204" pitchFamily="34" charset="0"/>
                <a:ea typeface="Calibri" panose="020F0502020204030204" pitchFamily="34" charset="0"/>
                <a:cs typeface="Calibri" panose="020F0502020204030204" pitchFamily="34" charset="0"/>
              </a:rPr>
              <a:t>sonar opuszczany (dookólny),</a:t>
            </a:r>
          </a:p>
          <a:p>
            <a:pPr lvl="1" algn="just">
              <a:buFont typeface="Arial" panose="020B0604020202020204" pitchFamily="34" charset="0"/>
              <a:buChar char="•"/>
            </a:pPr>
            <a:r>
              <a:rPr lang="pl-PL" sz="2400" dirty="0">
                <a:latin typeface="Calibri" panose="020F0502020204030204" pitchFamily="34" charset="0"/>
                <a:ea typeface="Calibri" panose="020F0502020204030204" pitchFamily="34" charset="0"/>
                <a:cs typeface="Calibri" panose="020F0502020204030204" pitchFamily="34" charset="0"/>
              </a:rPr>
              <a:t>echosonda.</a:t>
            </a:r>
          </a:p>
          <a:p>
            <a:pPr>
              <a:buNone/>
            </a:pPr>
            <a:endParaRPr lang="pl-PL"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23</a:t>
            </a:fld>
            <a:endParaRPr lang="pl-PL" dirty="0"/>
          </a:p>
        </p:txBody>
      </p:sp>
      <p:sp>
        <p:nvSpPr>
          <p:cNvPr id="6" name="Prostokąt zaokrąglony 5"/>
          <p:cNvSpPr/>
          <p:nvPr/>
        </p:nvSpPr>
        <p:spPr>
          <a:xfrm>
            <a:off x="467544" y="404664"/>
            <a:ext cx="8208912" cy="864096"/>
          </a:xfrm>
          <a:prstGeom prst="roundRect">
            <a:avLst/>
          </a:prstGeom>
          <a:solidFill>
            <a:srgbClr val="FF0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8.1. Zlokalizować obiekt pod powierzchnią wody </a:t>
            </a:r>
          </a:p>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oraz go oznaczyć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229600" cy="4925144"/>
          </a:xfrm>
        </p:spPr>
        <p:txBody>
          <a:bodyPr>
            <a:normAutofit/>
          </a:bodyPr>
          <a:lstStyle/>
          <a:p>
            <a:pPr algn="ctr">
              <a:buNone/>
            </a:pPr>
            <a:endParaRPr lang="pl-PL" sz="2400" b="1" u="sng" dirty="0">
              <a:latin typeface="Calibri" panose="020F0502020204030204" pitchFamily="34" charset="0"/>
              <a:ea typeface="Calibri" panose="020F0502020204030204" pitchFamily="34" charset="0"/>
              <a:cs typeface="Calibri" panose="020F0502020204030204" pitchFamily="34" charset="0"/>
            </a:endParaRPr>
          </a:p>
          <a:p>
            <a:pPr algn="ctr">
              <a:buNone/>
            </a:pPr>
            <a:r>
              <a:rPr lang="pl-PL" sz="2400" b="1" u="sng" dirty="0">
                <a:latin typeface="Calibri" panose="020F0502020204030204" pitchFamily="34" charset="0"/>
                <a:ea typeface="Calibri" panose="020F0502020204030204" pitchFamily="34" charset="0"/>
                <a:cs typeface="Calibri" panose="020F0502020204030204" pitchFamily="34" charset="0"/>
              </a:rPr>
              <a:t>Wydobywanie obiektów na powierzchnię wody z zastosowaniem balonów wypornościowych</a:t>
            </a:r>
          </a:p>
          <a:p>
            <a:pPr>
              <a:buNone/>
            </a:pPr>
            <a:endParaRPr lang="pl-PL" sz="2400" b="1"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2400" dirty="0">
                <a:latin typeface="Calibri" panose="020F0502020204030204" pitchFamily="34" charset="0"/>
                <a:ea typeface="Calibri" panose="020F0502020204030204" pitchFamily="34" charset="0"/>
                <a:cs typeface="Calibri" panose="020F0502020204030204" pitchFamily="34" charset="0"/>
              </a:rPr>
              <a:t>Po rozpoznaniu, zabezpieczeniu miejsca prac podwodnych </a:t>
            </a:r>
            <a:br>
              <a:rPr lang="pl-PL" sz="2400" dirty="0">
                <a:latin typeface="Calibri" panose="020F0502020204030204" pitchFamily="34" charset="0"/>
                <a:ea typeface="Calibri" panose="020F0502020204030204" pitchFamily="34" charset="0"/>
                <a:cs typeface="Calibri" panose="020F0502020204030204" pitchFamily="34" charset="0"/>
              </a:rPr>
            </a:br>
            <a:r>
              <a:rPr lang="pl-PL" sz="2400" dirty="0">
                <a:latin typeface="Calibri" panose="020F0502020204030204" pitchFamily="34" charset="0"/>
                <a:ea typeface="Calibri" panose="020F0502020204030204" pitchFamily="34" charset="0"/>
                <a:cs typeface="Calibri" panose="020F0502020204030204" pitchFamily="34" charset="0"/>
              </a:rPr>
              <a:t>i oznakowaniu obiektu pod wodą, planowaniu itd.. Należy pamiętać o zabezpieczeniu odpowiedniej ilości potrzebnego powietrza do napełnienia balonu wypornościowego, uwzględniając głębokość na jakiej się znajduje i ciężar obiektu.  </a:t>
            </a:r>
            <a:endParaRPr lang="pl-PL" sz="2400" b="1" dirty="0">
              <a:latin typeface="Calibri" panose="020F0502020204030204" pitchFamily="34" charset="0"/>
              <a:ea typeface="Calibri" panose="020F0502020204030204" pitchFamily="34" charset="0"/>
              <a:cs typeface="Calibri" panose="020F0502020204030204" pitchFamily="34" charset="0"/>
            </a:endParaRPr>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230</a:t>
            </a:fld>
            <a:endParaRPr lang="pl-PL" dirty="0"/>
          </a:p>
        </p:txBody>
      </p:sp>
      <p:sp>
        <p:nvSpPr>
          <p:cNvPr id="7" name="Prostokąt zaokrąglony 6"/>
          <p:cNvSpPr/>
          <p:nvPr/>
        </p:nvSpPr>
        <p:spPr>
          <a:xfrm>
            <a:off x="467544" y="136525"/>
            <a:ext cx="8208912" cy="1267544"/>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229600" cy="4925144"/>
          </a:xfrm>
        </p:spPr>
        <p:txBody>
          <a:bodyPr>
            <a:normAutofit/>
          </a:bodyPr>
          <a:lstStyle/>
          <a:p>
            <a:pPr algn="ctr">
              <a:buNone/>
            </a:pPr>
            <a:endParaRPr lang="pl-PL" sz="2400" b="1" dirty="0">
              <a:latin typeface="Calibri" panose="020F0502020204030204" pitchFamily="34" charset="0"/>
              <a:ea typeface="Calibri" panose="020F0502020204030204" pitchFamily="34" charset="0"/>
              <a:cs typeface="Calibri" panose="020F0502020204030204" pitchFamily="34" charset="0"/>
            </a:endParaRPr>
          </a:p>
          <a:p>
            <a:pPr algn="ctr">
              <a:buNone/>
            </a:pPr>
            <a:r>
              <a:rPr lang="pl-PL" sz="2400" b="1" u="sng" dirty="0">
                <a:latin typeface="Calibri" panose="020F0502020204030204" pitchFamily="34" charset="0"/>
                <a:ea typeface="Calibri" panose="020F0502020204030204" pitchFamily="34" charset="0"/>
                <a:cs typeface="Calibri" panose="020F0502020204030204" pitchFamily="34" charset="0"/>
              </a:rPr>
              <a:t>Wydobywanie obiektów na powierzchnię wody z zastosowaniem balonów wypornościowych c.d.</a:t>
            </a:r>
          </a:p>
          <a:p>
            <a:pPr marL="0" indent="0" algn="just">
              <a:buNone/>
            </a:pPr>
            <a:endParaRPr lang="pl-PL" sz="24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2400" dirty="0">
                <a:latin typeface="Calibri" panose="020F0502020204030204" pitchFamily="34" charset="0"/>
                <a:ea typeface="Calibri" panose="020F0502020204030204" pitchFamily="34" charset="0"/>
                <a:cs typeface="Calibri" panose="020F0502020204030204" pitchFamily="34" charset="0"/>
              </a:rPr>
              <a:t>Nurek roboczy oraz nurek asekuracyjny zanurzają się do obiektu zabierając ze sobą koniec liny kierunkowej (linę zabiera nurek roboczy), który przymocowują do obiektu. W sposób umożliwiający jak najbliższe dotarcie sprzętu w miejsce prac. Drugi koniec znajduje się w bazie nurkowej. Po zamontowaniu liny kierunkowej przez nurka do elementu stałego obiektu, napięcie liny kierunkowej odbywa się przez sprzętowego w bazie nurkowej. </a:t>
            </a:r>
            <a:endParaRPr lang="pl-PL" sz="2400" b="1" dirty="0">
              <a:latin typeface="Calibri" panose="020F0502020204030204" pitchFamily="34" charset="0"/>
              <a:ea typeface="Calibri" panose="020F0502020204030204" pitchFamily="34" charset="0"/>
              <a:cs typeface="Calibri" panose="020F0502020204030204" pitchFamily="34" charset="0"/>
            </a:endParaRPr>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231</a:t>
            </a:fld>
            <a:endParaRPr lang="pl-PL" dirty="0"/>
          </a:p>
        </p:txBody>
      </p:sp>
      <p:sp>
        <p:nvSpPr>
          <p:cNvPr id="7" name="Prostokąt zaokrąglony 6"/>
          <p:cNvSpPr/>
          <p:nvPr/>
        </p:nvSpPr>
        <p:spPr>
          <a:xfrm>
            <a:off x="467544" y="136525"/>
            <a:ext cx="8208912" cy="1267544"/>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229600" cy="4925144"/>
          </a:xfrm>
        </p:spPr>
        <p:txBody>
          <a:bodyPr>
            <a:normAutofit/>
          </a:bodyPr>
          <a:lstStyle/>
          <a:p>
            <a:pPr algn="ctr">
              <a:buNone/>
            </a:pPr>
            <a:r>
              <a:rPr lang="pl-PL" sz="2400" b="1" u="sng" dirty="0">
                <a:latin typeface="Calibri" panose="020F0502020204030204" pitchFamily="34" charset="0"/>
                <a:ea typeface="Calibri" panose="020F0502020204030204" pitchFamily="34" charset="0"/>
                <a:cs typeface="Calibri" panose="020F0502020204030204" pitchFamily="34" charset="0"/>
              </a:rPr>
              <a:t>Wydobywanie obiektów na powierzchnię wody z zastosowaniem balonów wypornościowych</a:t>
            </a:r>
          </a:p>
          <a:p>
            <a:pPr>
              <a:buNone/>
            </a:pPr>
            <a:r>
              <a:rPr lang="pl-PL" sz="2400" dirty="0">
                <a:latin typeface="Calibri" panose="020F0502020204030204" pitchFamily="34" charset="0"/>
                <a:ea typeface="Calibri" panose="020F0502020204030204" pitchFamily="34" charset="0"/>
                <a:cs typeface="Calibri" panose="020F0502020204030204" pitchFamily="34" charset="0"/>
              </a:rPr>
              <a:t>     </a:t>
            </a:r>
          </a:p>
          <a:p>
            <a:pPr marL="0" indent="0">
              <a:buNone/>
            </a:pPr>
            <a:r>
              <a:rPr lang="pl-PL" sz="2400" dirty="0">
                <a:latin typeface="Calibri" panose="020F0502020204030204" pitchFamily="34" charset="0"/>
                <a:ea typeface="Calibri" panose="020F0502020204030204" pitchFamily="34" charset="0"/>
                <a:cs typeface="Calibri" panose="020F0502020204030204" pitchFamily="34" charset="0"/>
              </a:rPr>
              <a:t>Po zameldowaniu przez nurków o zamontowaniu liny kierunkowej nurkowie dostają z powierzchni, liną transportową zawiesia, szekle, balon wypornościowy, przewód powietrzny do napełnienia balonu. Nurek roboczy </a:t>
            </a:r>
          </a:p>
          <a:p>
            <a:pPr marL="0" indent="0">
              <a:buNone/>
            </a:pPr>
            <a:r>
              <a:rPr lang="pl-PL" sz="2400" dirty="0">
                <a:latin typeface="Calibri" panose="020F0502020204030204" pitchFamily="34" charset="0"/>
                <a:ea typeface="Calibri" panose="020F0502020204030204" pitchFamily="34" charset="0"/>
                <a:cs typeface="Calibri" panose="020F0502020204030204" pitchFamily="34" charset="0"/>
              </a:rPr>
              <a:t>mocuje zestaw do podnoszenia. </a:t>
            </a:r>
            <a:endParaRPr lang="pl-PL" sz="2400" b="1" dirty="0">
              <a:latin typeface="Calibri" panose="020F0502020204030204" pitchFamily="34" charset="0"/>
              <a:ea typeface="Calibri" panose="020F0502020204030204" pitchFamily="34" charset="0"/>
              <a:cs typeface="Calibri" panose="020F0502020204030204" pitchFamily="34" charset="0"/>
            </a:endParaRPr>
          </a:p>
          <a:p>
            <a:pPr>
              <a:buNone/>
            </a:pPr>
            <a:r>
              <a:rPr lang="pl-PL" sz="2200" b="1" dirty="0"/>
              <a:t>  </a:t>
            </a:r>
          </a:p>
        </p:txBody>
      </p:sp>
      <p:pic>
        <p:nvPicPr>
          <p:cNvPr id="4" name="Obraz 3" descr="D:\z lel. galaxy\20210522_130315.jpg"/>
          <p:cNvPicPr/>
          <p:nvPr/>
        </p:nvPicPr>
        <p:blipFill>
          <a:blip r:embed="rId3" cstate="print"/>
          <a:srcRect l="13462" t="40641" r="24575"/>
          <a:stretch>
            <a:fillRect/>
          </a:stretch>
        </p:blipFill>
        <p:spPr bwMode="auto">
          <a:xfrm>
            <a:off x="4932040" y="4041432"/>
            <a:ext cx="3377045" cy="2699936"/>
          </a:xfrm>
          <a:prstGeom prst="rect">
            <a:avLst/>
          </a:prstGeom>
          <a:noFill/>
          <a:ln w="9525">
            <a:noFill/>
            <a:miter lim="800000"/>
            <a:headEnd/>
            <a:tailEnd/>
          </a:ln>
        </p:spPr>
      </p:pic>
      <p:sp>
        <p:nvSpPr>
          <p:cNvPr id="7" name="Symbol zastępczy numeru slajdu 6"/>
          <p:cNvSpPr>
            <a:spLocks noGrp="1"/>
          </p:cNvSpPr>
          <p:nvPr>
            <p:ph type="sldNum" sz="quarter" idx="12"/>
          </p:nvPr>
        </p:nvSpPr>
        <p:spPr/>
        <p:txBody>
          <a:bodyPr/>
          <a:lstStyle/>
          <a:p>
            <a:fld id="{589B7C76-EFF2-4CD8-A475-4750F11B4BC6}" type="slidenum">
              <a:rPr lang="pl-PL" smtClean="0"/>
              <a:pPr/>
              <a:t>232</a:t>
            </a:fld>
            <a:endParaRPr lang="pl-PL" dirty="0"/>
          </a:p>
        </p:txBody>
      </p:sp>
      <p:sp>
        <p:nvSpPr>
          <p:cNvPr id="10" name="Prostokąt zaokrąglony 9"/>
          <p:cNvSpPr/>
          <p:nvPr/>
        </p:nvSpPr>
        <p:spPr>
          <a:xfrm>
            <a:off x="467544" y="116632"/>
            <a:ext cx="8208912" cy="1267544"/>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a:t>
            </a:r>
          </a:p>
          <a:p>
            <a:pPr lvl="0" algn="ctr">
              <a:spcBef>
                <a:spcPct val="0"/>
              </a:spcBef>
              <a:defRPr/>
            </a:pP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229600" cy="4925144"/>
          </a:xfrm>
        </p:spPr>
        <p:txBody>
          <a:bodyPr>
            <a:normAutofit/>
          </a:bodyPr>
          <a:lstStyle/>
          <a:p>
            <a:pPr algn="ctr">
              <a:buNone/>
            </a:pPr>
            <a:r>
              <a:rPr lang="pl-PL" sz="2400" b="1" u="sng" dirty="0">
                <a:latin typeface="Calibri" panose="020F0502020204030204" pitchFamily="34" charset="0"/>
                <a:ea typeface="Calibri" panose="020F0502020204030204" pitchFamily="34" charset="0"/>
                <a:cs typeface="Calibri" panose="020F0502020204030204" pitchFamily="34" charset="0"/>
              </a:rPr>
              <a:t>Wydobywanie obiektów na powierzchnię wody z zastosowaniem balonów wypornościowych</a:t>
            </a:r>
          </a:p>
          <a:p>
            <a:pPr>
              <a:buNone/>
            </a:pPr>
            <a:r>
              <a:rPr lang="pl-PL" sz="2400" dirty="0"/>
              <a:t>     </a:t>
            </a:r>
            <a:endParaRPr lang="pl-PL" sz="2200" b="1" dirty="0"/>
          </a:p>
          <a:p>
            <a:pPr>
              <a:buNone/>
            </a:pPr>
            <a:r>
              <a:rPr lang="pl-PL" sz="2200" b="1" dirty="0"/>
              <a:t>  </a:t>
            </a:r>
          </a:p>
        </p:txBody>
      </p:sp>
      <p:graphicFrame>
        <p:nvGraphicFramePr>
          <p:cNvPr id="4" name="Tabela 3"/>
          <p:cNvGraphicFramePr>
            <a:graphicFrameLocks noGrp="1"/>
          </p:cNvGraphicFramePr>
          <p:nvPr>
            <p:extLst>
              <p:ext uri="{D42A27DB-BD31-4B8C-83A1-F6EECF244321}">
                <p14:modId xmlns:p14="http://schemas.microsoft.com/office/powerpoint/2010/main" val="3160780486"/>
              </p:ext>
            </p:extLst>
          </p:nvPr>
        </p:nvGraphicFramePr>
        <p:xfrm>
          <a:off x="539552" y="3068960"/>
          <a:ext cx="8229600" cy="2188840"/>
        </p:xfrm>
        <a:graphic>
          <a:graphicData uri="http://schemas.openxmlformats.org/drawingml/2006/table">
            <a:tbl>
              <a:tblPr firstRow="1" bandRow="1">
                <a:tableStyleId>{5C22544A-7EE6-4342-B048-85BDC9FD1C3A}</a:tableStyleId>
              </a:tblPr>
              <a:tblGrid>
                <a:gridCol w="8229600">
                  <a:extLst>
                    <a:ext uri="{9D8B030D-6E8A-4147-A177-3AD203B41FA5}">
                      <a16:colId xmlns:a16="http://schemas.microsoft.com/office/drawing/2014/main" val="20000"/>
                    </a:ext>
                  </a:extLst>
                </a:gridCol>
              </a:tblGrid>
              <a:tr h="2188840">
                <a:tc>
                  <a:txBody>
                    <a:bodyPr/>
                    <a:lstStyle/>
                    <a:p>
                      <a:pPr algn="ctr"/>
                      <a:r>
                        <a:rPr lang="pl-PL" sz="2400" dirty="0">
                          <a:latin typeface="Calibri" panose="020F0502020204030204" pitchFamily="34" charset="0"/>
                          <a:ea typeface="Calibri" panose="020F0502020204030204" pitchFamily="34" charset="0"/>
                          <a:cs typeface="Calibri" panose="020F0502020204030204" pitchFamily="34" charset="0"/>
                        </a:rPr>
                        <a:t>Przykładowa praca podczas wydobywania, po zamontowaniu liny kierunkowej do obiektu, gdzie do nurka transportowany jest cały zestaw do podnoszenia tj.: dobrze zwinięty balon wypornościowy z szeklą i zawiesiami oraz z przewodami do pompowania:</a:t>
                      </a:r>
                    </a:p>
                  </a:txBody>
                  <a:tcPr/>
                </a:tc>
                <a:extLst>
                  <a:ext uri="{0D108BD9-81ED-4DB2-BD59-A6C34878D82A}">
                    <a16:rowId xmlns:a16="http://schemas.microsoft.com/office/drawing/2014/main" val="10000"/>
                  </a:ext>
                </a:extLst>
              </a:tr>
            </a:tbl>
          </a:graphicData>
        </a:graphic>
      </p:graphicFrame>
      <p:sp>
        <p:nvSpPr>
          <p:cNvPr id="5" name="Symbol zastępczy numeru slajdu 4"/>
          <p:cNvSpPr>
            <a:spLocks noGrp="1"/>
          </p:cNvSpPr>
          <p:nvPr>
            <p:ph type="sldNum" sz="quarter" idx="12"/>
          </p:nvPr>
        </p:nvSpPr>
        <p:spPr/>
        <p:txBody>
          <a:bodyPr/>
          <a:lstStyle/>
          <a:p>
            <a:fld id="{589B7C76-EFF2-4CD8-A475-4750F11B4BC6}" type="slidenum">
              <a:rPr lang="pl-PL" smtClean="0"/>
              <a:pPr/>
              <a:t>233</a:t>
            </a:fld>
            <a:endParaRPr lang="pl-PL" dirty="0"/>
          </a:p>
        </p:txBody>
      </p:sp>
      <p:sp>
        <p:nvSpPr>
          <p:cNvPr id="10" name="Prostokąt zaokrąglony 9"/>
          <p:cNvSpPr/>
          <p:nvPr/>
        </p:nvSpPr>
        <p:spPr>
          <a:xfrm>
            <a:off x="467544" y="136525"/>
            <a:ext cx="8208912" cy="1267544"/>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229600" cy="4925144"/>
          </a:xfrm>
        </p:spPr>
        <p:txBody>
          <a:bodyPr>
            <a:normAutofit fontScale="25000" lnSpcReduction="20000"/>
          </a:bodyPr>
          <a:lstStyle/>
          <a:p>
            <a:pPr>
              <a:buNone/>
            </a:pPr>
            <a:endParaRPr lang="pl-PL" sz="2200" b="1" dirty="0"/>
          </a:p>
          <a:p>
            <a:pPr marL="901700" lvl="0" indent="-901700">
              <a:buNone/>
            </a:pPr>
            <a:r>
              <a:rPr lang="pl-PL" sz="9600" b="1" dirty="0">
                <a:solidFill>
                  <a:schemeClr val="dk1"/>
                </a:solidFill>
                <a:latin typeface="Calibri" panose="020F0502020204030204" pitchFamily="34" charset="0"/>
                <a:ea typeface="Calibri" panose="020F0502020204030204" pitchFamily="34" charset="0"/>
                <a:cs typeface="Calibri" panose="020F0502020204030204" pitchFamily="34" charset="0"/>
              </a:rPr>
              <a:t>NKPP: </a:t>
            </a:r>
            <a:r>
              <a:rPr lang="pl-PL" sz="9600" dirty="0">
                <a:solidFill>
                  <a:schemeClr val="dk1"/>
                </a:solidFill>
                <a:latin typeface="Calibri" panose="020F0502020204030204" pitchFamily="34" charset="0"/>
                <a:ea typeface="Calibri" panose="020F0502020204030204" pitchFamily="34" charset="0"/>
                <a:cs typeface="Calibri" panose="020F0502020204030204" pitchFamily="34" charset="0"/>
              </a:rPr>
              <a:t>nurkowie odsunąć się od liny </a:t>
            </a:r>
            <a:r>
              <a:rPr lang="pl-PL" sz="9600" dirty="0">
                <a:latin typeface="Calibri" panose="020F0502020204030204" pitchFamily="34" charset="0"/>
                <a:ea typeface="Calibri" panose="020F0502020204030204" pitchFamily="34" charset="0"/>
                <a:cs typeface="Calibri" panose="020F0502020204030204" pitchFamily="34" charset="0"/>
              </a:rPr>
              <a:t>kierunkowej</a:t>
            </a:r>
            <a:r>
              <a:rPr lang="pl-PL" sz="9600" dirty="0">
                <a:solidFill>
                  <a:schemeClr val="dk1"/>
                </a:solidFill>
                <a:latin typeface="Calibri" panose="020F0502020204030204" pitchFamily="34" charset="0"/>
                <a:ea typeface="Calibri" panose="020F0502020204030204" pitchFamily="34" charset="0"/>
                <a:cs typeface="Calibri" panose="020F0502020204030204" pitchFamily="34" charset="0"/>
              </a:rPr>
              <a:t> w kontakcie wzrokowym z liną </a:t>
            </a:r>
            <a:r>
              <a:rPr lang="pl-PL" sz="9600" dirty="0">
                <a:latin typeface="Calibri" panose="020F0502020204030204" pitchFamily="34" charset="0"/>
                <a:ea typeface="Calibri" panose="020F0502020204030204" pitchFamily="34" charset="0"/>
                <a:cs typeface="Calibri" panose="020F0502020204030204" pitchFamily="34" charset="0"/>
              </a:rPr>
              <a:t>kierunkow</a:t>
            </a:r>
            <a:r>
              <a:rPr lang="pl-PL" sz="9600" dirty="0">
                <a:solidFill>
                  <a:schemeClr val="dk1"/>
                </a:solidFill>
                <a:latin typeface="Calibri" panose="020F0502020204030204" pitchFamily="34" charset="0"/>
                <a:ea typeface="Calibri" panose="020F0502020204030204" pitchFamily="34" charset="0"/>
                <a:cs typeface="Calibri" panose="020F0502020204030204" pitchFamily="34" charset="0"/>
              </a:rPr>
              <a:t>ą, opuszczamy zestaw do podnoszenia obiektu,</a:t>
            </a:r>
          </a:p>
          <a:p>
            <a:pPr lvl="0">
              <a:buNone/>
            </a:pPr>
            <a:r>
              <a:rPr lang="pl-PL" sz="9600" b="1" dirty="0">
                <a:solidFill>
                  <a:schemeClr val="dk1"/>
                </a:solidFill>
                <a:latin typeface="Calibri" panose="020F0502020204030204" pitchFamily="34" charset="0"/>
                <a:ea typeface="Calibri" panose="020F0502020204030204" pitchFamily="34" charset="0"/>
                <a:cs typeface="Calibri" panose="020F0502020204030204" pitchFamily="34" charset="0"/>
              </a:rPr>
              <a:t>NR:      </a:t>
            </a:r>
            <a:r>
              <a:rPr lang="pl-PL" sz="9600" dirty="0">
                <a:solidFill>
                  <a:schemeClr val="dk1"/>
                </a:solidFill>
                <a:latin typeface="Calibri" panose="020F0502020204030204" pitchFamily="34" charset="0"/>
                <a:ea typeface="Calibri" panose="020F0502020204030204" pitchFamily="34" charset="0"/>
                <a:cs typeface="Calibri" panose="020F0502020204030204" pitchFamily="34" charset="0"/>
              </a:rPr>
              <a:t>zrozumiałem odsuwam się od liny </a:t>
            </a:r>
            <a:r>
              <a:rPr lang="pl-PL" sz="9600" dirty="0">
                <a:latin typeface="Calibri" panose="020F0502020204030204" pitchFamily="34" charset="0"/>
                <a:ea typeface="Calibri" panose="020F0502020204030204" pitchFamily="34" charset="0"/>
                <a:cs typeface="Calibri" panose="020F0502020204030204" pitchFamily="34" charset="0"/>
              </a:rPr>
              <a:t>kierunkowej</a:t>
            </a:r>
            <a:r>
              <a:rPr lang="pl-PL" sz="9600" dirty="0">
                <a:solidFill>
                  <a:schemeClr val="dk1"/>
                </a:solidFill>
                <a:latin typeface="Calibri" panose="020F0502020204030204" pitchFamily="34" charset="0"/>
                <a:ea typeface="Calibri" panose="020F0502020204030204" pitchFamily="34" charset="0"/>
                <a:cs typeface="Calibri" panose="020F0502020204030204" pitchFamily="34" charset="0"/>
              </a:rPr>
              <a:t>,</a:t>
            </a:r>
          </a:p>
          <a:p>
            <a:pPr lvl="0">
              <a:buNone/>
            </a:pPr>
            <a:r>
              <a:rPr lang="pl-PL" sz="9600" b="1" dirty="0">
                <a:solidFill>
                  <a:schemeClr val="dk1"/>
                </a:solidFill>
                <a:latin typeface="Calibri" panose="020F0502020204030204" pitchFamily="34" charset="0"/>
                <a:ea typeface="Calibri" panose="020F0502020204030204" pitchFamily="34" charset="0"/>
                <a:cs typeface="Calibri" panose="020F0502020204030204" pitchFamily="34" charset="0"/>
              </a:rPr>
              <a:t>NA</a:t>
            </a:r>
            <a:r>
              <a:rPr lang="pl-PL" sz="9600" dirty="0">
                <a:solidFill>
                  <a:schemeClr val="dk1"/>
                </a:solidFill>
                <a:latin typeface="Calibri" panose="020F0502020204030204" pitchFamily="34" charset="0"/>
                <a:ea typeface="Calibri" panose="020F0502020204030204" pitchFamily="34" charset="0"/>
                <a:cs typeface="Calibri" panose="020F0502020204030204" pitchFamily="34" charset="0"/>
              </a:rPr>
              <a:t>:      zrozumiałem odsuwam się od liny </a:t>
            </a:r>
            <a:r>
              <a:rPr lang="pl-PL" sz="9600" dirty="0">
                <a:latin typeface="Calibri" panose="020F0502020204030204" pitchFamily="34" charset="0"/>
                <a:ea typeface="Calibri" panose="020F0502020204030204" pitchFamily="34" charset="0"/>
                <a:cs typeface="Calibri" panose="020F0502020204030204" pitchFamily="34" charset="0"/>
              </a:rPr>
              <a:t>kierunkowej</a:t>
            </a:r>
            <a:r>
              <a:rPr lang="pl-PL" sz="9600" dirty="0">
                <a:solidFill>
                  <a:schemeClr val="dk1"/>
                </a:solidFill>
                <a:latin typeface="Calibri" panose="020F0502020204030204" pitchFamily="34" charset="0"/>
                <a:ea typeface="Calibri" panose="020F0502020204030204" pitchFamily="34" charset="0"/>
                <a:cs typeface="Calibri" panose="020F0502020204030204" pitchFamily="34" charset="0"/>
              </a:rPr>
              <a:t>,</a:t>
            </a:r>
          </a:p>
          <a:p>
            <a:pPr lvl="0">
              <a:buNone/>
            </a:pPr>
            <a:r>
              <a:rPr lang="pl-PL" sz="9600" b="1" dirty="0">
                <a:solidFill>
                  <a:schemeClr val="dk1"/>
                </a:solidFill>
                <a:latin typeface="Calibri" panose="020F0502020204030204" pitchFamily="34" charset="0"/>
                <a:ea typeface="Calibri" panose="020F0502020204030204" pitchFamily="34" charset="0"/>
                <a:cs typeface="Calibri" panose="020F0502020204030204" pitchFamily="34" charset="0"/>
              </a:rPr>
              <a:t>NR:    </a:t>
            </a:r>
            <a:r>
              <a:rPr lang="pl-PL" sz="9600" dirty="0">
                <a:solidFill>
                  <a:schemeClr val="dk1"/>
                </a:solidFill>
                <a:latin typeface="Calibri" panose="020F0502020204030204" pitchFamily="34" charset="0"/>
                <a:ea typeface="Calibri" panose="020F0502020204030204" pitchFamily="34" charset="0"/>
                <a:cs typeface="Calibri" panose="020F0502020204030204" pitchFamily="34" charset="0"/>
              </a:rPr>
              <a:t>  zestaw w miejscu pracy,</a:t>
            </a:r>
          </a:p>
          <a:p>
            <a:pPr lvl="0">
              <a:buNone/>
            </a:pPr>
            <a:r>
              <a:rPr lang="pl-PL" sz="9600" b="1" dirty="0">
                <a:solidFill>
                  <a:schemeClr val="dk1"/>
                </a:solidFill>
                <a:latin typeface="Calibri" panose="020F0502020204030204" pitchFamily="34" charset="0"/>
                <a:ea typeface="Calibri" panose="020F0502020204030204" pitchFamily="34" charset="0"/>
                <a:cs typeface="Calibri" panose="020F0502020204030204" pitchFamily="34" charset="0"/>
              </a:rPr>
              <a:t>NKPP:</a:t>
            </a:r>
            <a:r>
              <a:rPr lang="pl-PL" sz="9600" dirty="0">
                <a:solidFill>
                  <a:schemeClr val="dk1"/>
                </a:solidFill>
                <a:latin typeface="Calibri" panose="020F0502020204030204" pitchFamily="34" charset="0"/>
                <a:ea typeface="Calibri" panose="020F0502020204030204" pitchFamily="34" charset="0"/>
                <a:cs typeface="Calibri" panose="020F0502020204030204" pitchFamily="34" charset="0"/>
              </a:rPr>
              <a:t>  NR odczep zestaw od liny transportowej,</a:t>
            </a:r>
          </a:p>
          <a:p>
            <a:pPr marL="901700" lvl="0" indent="-901700">
              <a:buNone/>
            </a:pPr>
            <a:r>
              <a:rPr lang="pl-PL" sz="9600" b="1" dirty="0">
                <a:solidFill>
                  <a:schemeClr val="dk1"/>
                </a:solidFill>
                <a:latin typeface="Calibri" panose="020F0502020204030204" pitchFamily="34" charset="0"/>
                <a:ea typeface="Calibri" panose="020F0502020204030204" pitchFamily="34" charset="0"/>
                <a:cs typeface="Calibri" panose="020F0502020204030204" pitchFamily="34" charset="0"/>
              </a:rPr>
              <a:t>NR:      </a:t>
            </a:r>
            <a:r>
              <a:rPr lang="pl-PL" sz="9600" dirty="0">
                <a:solidFill>
                  <a:schemeClr val="dk1"/>
                </a:solidFill>
                <a:latin typeface="Calibri" panose="020F0502020204030204" pitchFamily="34" charset="0"/>
                <a:ea typeface="Calibri" panose="020F0502020204030204" pitchFamily="34" charset="0"/>
                <a:cs typeface="Calibri" panose="020F0502020204030204" pitchFamily="34" charset="0"/>
              </a:rPr>
              <a:t>odczepiam zestaw od liny transportowej, odczepiłem zestaw od liny transportowej,</a:t>
            </a:r>
          </a:p>
          <a:p>
            <a:pPr lvl="0">
              <a:buNone/>
            </a:pPr>
            <a:r>
              <a:rPr lang="pl-PL" sz="9600" b="1" dirty="0">
                <a:solidFill>
                  <a:schemeClr val="dk1"/>
                </a:solidFill>
                <a:latin typeface="Calibri" panose="020F0502020204030204" pitchFamily="34" charset="0"/>
                <a:ea typeface="Calibri" panose="020F0502020204030204" pitchFamily="34" charset="0"/>
                <a:cs typeface="Calibri" panose="020F0502020204030204" pitchFamily="34" charset="0"/>
              </a:rPr>
              <a:t>NKPP:  </a:t>
            </a:r>
            <a:r>
              <a:rPr lang="pl-PL" sz="9600" dirty="0">
                <a:solidFill>
                  <a:schemeClr val="dk1"/>
                </a:solidFill>
                <a:latin typeface="Calibri" panose="020F0502020204030204" pitchFamily="34" charset="0"/>
                <a:ea typeface="Calibri" panose="020F0502020204030204" pitchFamily="34" charset="0"/>
                <a:cs typeface="Calibri" panose="020F0502020204030204" pitchFamily="34" charset="0"/>
              </a:rPr>
              <a:t>NR zamontuj zawiesia do obiektu, </a:t>
            </a:r>
          </a:p>
          <a:p>
            <a:pPr marL="357188" lvl="0" indent="-357188">
              <a:buNone/>
            </a:pPr>
            <a:r>
              <a:rPr lang="pl-PL" sz="9600" b="1" dirty="0">
                <a:solidFill>
                  <a:schemeClr val="dk1"/>
                </a:solidFill>
                <a:latin typeface="Calibri" panose="020F0502020204030204" pitchFamily="34" charset="0"/>
                <a:ea typeface="Calibri" panose="020F0502020204030204" pitchFamily="34" charset="0"/>
                <a:cs typeface="Calibri" panose="020F0502020204030204" pitchFamily="34" charset="0"/>
              </a:rPr>
              <a:t>NR: </a:t>
            </a:r>
            <a:r>
              <a:rPr lang="pl-PL" sz="9600" dirty="0">
                <a:solidFill>
                  <a:schemeClr val="dk1"/>
                </a:solidFill>
                <a:latin typeface="Calibri" panose="020F0502020204030204" pitchFamily="34" charset="0"/>
                <a:ea typeface="Calibri" panose="020F0502020204030204" pitchFamily="34" charset="0"/>
                <a:cs typeface="Calibri" panose="020F0502020204030204" pitchFamily="34" charset="0"/>
              </a:rPr>
              <a:t>      montuje zawiesia do obiektu, zawiesia zamontowane,</a:t>
            </a:r>
          </a:p>
          <a:p>
            <a:pPr>
              <a:buNone/>
            </a:pPr>
            <a:endParaRPr lang="pl-PL" sz="4400"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pl-PL" sz="44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kumimoji="0" lang="pl-PL" sz="9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Lina transportowa zostaje w miejscu prac lub zostaje zabrana do bazy nurkowej.</a:t>
            </a:r>
          </a:p>
          <a:p>
            <a:pPr>
              <a:buNone/>
            </a:pPr>
            <a:endParaRPr lang="pl-PL" sz="2400" b="1" dirty="0"/>
          </a:p>
          <a:p>
            <a:pPr>
              <a:buNone/>
            </a:pPr>
            <a:endParaRPr lang="pl-PL" sz="2200" b="1" dirty="0"/>
          </a:p>
        </p:txBody>
      </p:sp>
      <p:sp>
        <p:nvSpPr>
          <p:cNvPr id="5" name="Symbol zastępczy numeru slajdu 4"/>
          <p:cNvSpPr>
            <a:spLocks noGrp="1"/>
          </p:cNvSpPr>
          <p:nvPr>
            <p:ph type="sldNum" sz="quarter" idx="12"/>
          </p:nvPr>
        </p:nvSpPr>
        <p:spPr/>
        <p:txBody>
          <a:bodyPr/>
          <a:lstStyle/>
          <a:p>
            <a:fld id="{589B7C76-EFF2-4CD8-A475-4750F11B4BC6}" type="slidenum">
              <a:rPr lang="pl-PL" smtClean="0"/>
              <a:pPr/>
              <a:t>234</a:t>
            </a:fld>
            <a:endParaRPr lang="pl-PL" dirty="0"/>
          </a:p>
        </p:txBody>
      </p:sp>
      <p:sp>
        <p:nvSpPr>
          <p:cNvPr id="10" name="Prostokąt zaokrąglony 9"/>
          <p:cNvSpPr/>
          <p:nvPr/>
        </p:nvSpPr>
        <p:spPr>
          <a:xfrm>
            <a:off x="467544" y="136525"/>
            <a:ext cx="8208912" cy="1267544"/>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a:t>
            </a:r>
          </a:p>
          <a:p>
            <a:pPr lvl="0" algn="ctr">
              <a:spcBef>
                <a:spcPct val="0"/>
              </a:spcBef>
              <a:defRPr/>
            </a:pP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229600" cy="4925144"/>
          </a:xfrm>
        </p:spPr>
        <p:txBody>
          <a:bodyPr>
            <a:normAutofit fontScale="32500" lnSpcReduction="20000"/>
          </a:bodyPr>
          <a:lstStyle/>
          <a:p>
            <a:pPr lvl="0">
              <a:buNone/>
            </a:pPr>
            <a:endParaRPr lang="pl-PL" sz="2900" b="1" dirty="0">
              <a:solidFill>
                <a:schemeClr val="dk1"/>
              </a:solidFill>
            </a:endParaRPr>
          </a:p>
          <a:p>
            <a:pPr marL="808038" lvl="0" indent="-808038">
              <a:buNone/>
            </a:pPr>
            <a:r>
              <a:rPr lang="pl-PL" sz="7400" b="1" dirty="0">
                <a:solidFill>
                  <a:schemeClr val="dk1"/>
                </a:solidFill>
                <a:latin typeface="Calibri" panose="020F0502020204030204" pitchFamily="34" charset="0"/>
                <a:ea typeface="Calibri" panose="020F0502020204030204" pitchFamily="34" charset="0"/>
                <a:cs typeface="Calibri" panose="020F0502020204030204" pitchFamily="34" charset="0"/>
              </a:rPr>
              <a:t>NKPP</a:t>
            </a:r>
            <a:r>
              <a:rPr lang="pl-PL" sz="7400" dirty="0">
                <a:solidFill>
                  <a:schemeClr val="dk1"/>
                </a:solidFill>
                <a:latin typeface="Calibri" panose="020F0502020204030204" pitchFamily="34" charset="0"/>
                <a:ea typeface="Calibri" panose="020F0502020204030204" pitchFamily="34" charset="0"/>
                <a:cs typeface="Calibri" panose="020F0502020204030204" pitchFamily="34" charset="0"/>
              </a:rPr>
              <a:t>: NR, sprawdź czy przewód do pompowania balonu jest dobrze zamontowany,</a:t>
            </a:r>
          </a:p>
          <a:p>
            <a:pPr marL="808038" lvl="0" indent="-808038">
              <a:buNone/>
            </a:pPr>
            <a:r>
              <a:rPr lang="pl-PL" sz="7400" b="1" dirty="0">
                <a:solidFill>
                  <a:schemeClr val="dk1"/>
                </a:solidFill>
                <a:latin typeface="Calibri" panose="020F0502020204030204" pitchFamily="34" charset="0"/>
                <a:ea typeface="Calibri" panose="020F0502020204030204" pitchFamily="34" charset="0"/>
                <a:cs typeface="Calibri" panose="020F0502020204030204" pitchFamily="34" charset="0"/>
              </a:rPr>
              <a:t>NR: </a:t>
            </a:r>
            <a:r>
              <a:rPr lang="pl-PL" sz="7400" dirty="0">
                <a:solidFill>
                  <a:schemeClr val="dk1"/>
                </a:solidFill>
                <a:latin typeface="Calibri" panose="020F0502020204030204" pitchFamily="34" charset="0"/>
                <a:ea typeface="Calibri" panose="020F0502020204030204" pitchFamily="34" charset="0"/>
                <a:cs typeface="Calibri" panose="020F0502020204030204" pitchFamily="34" charset="0"/>
              </a:rPr>
              <a:t>    przewód do pompowania balonu jest dobrze zamontowany,</a:t>
            </a:r>
          </a:p>
          <a:p>
            <a:pPr marL="808038" lvl="0" indent="-808038">
              <a:buNone/>
            </a:pPr>
            <a:r>
              <a:rPr lang="pl-PL" sz="7400" b="1" dirty="0">
                <a:solidFill>
                  <a:schemeClr val="dk1"/>
                </a:solidFill>
                <a:latin typeface="Calibri" panose="020F0502020204030204" pitchFamily="34" charset="0"/>
                <a:ea typeface="Calibri" panose="020F0502020204030204" pitchFamily="34" charset="0"/>
                <a:cs typeface="Calibri" panose="020F0502020204030204" pitchFamily="34" charset="0"/>
              </a:rPr>
              <a:t>NKPP: </a:t>
            </a:r>
            <a:r>
              <a:rPr lang="pl-PL" sz="7400" dirty="0">
                <a:solidFill>
                  <a:schemeClr val="dk1"/>
                </a:solidFill>
                <a:latin typeface="Calibri" panose="020F0502020204030204" pitchFamily="34" charset="0"/>
                <a:ea typeface="Calibri" panose="020F0502020204030204" pitchFamily="34" charset="0"/>
                <a:cs typeface="Calibri" panose="020F0502020204030204" pitchFamily="34" charset="0"/>
              </a:rPr>
              <a:t>NA, sprawdź czy nie jesteście zaplatani kablolinami o obiekt i zestaw do  podnoszeni, </a:t>
            </a:r>
          </a:p>
          <a:p>
            <a:pPr lvl="0">
              <a:buNone/>
            </a:pPr>
            <a:r>
              <a:rPr lang="pl-PL" sz="7400" b="1" dirty="0">
                <a:solidFill>
                  <a:schemeClr val="dk1"/>
                </a:solidFill>
                <a:latin typeface="Calibri" panose="020F0502020204030204" pitchFamily="34" charset="0"/>
                <a:ea typeface="Calibri" panose="020F0502020204030204" pitchFamily="34" charset="0"/>
                <a:cs typeface="Calibri" panose="020F0502020204030204" pitchFamily="34" charset="0"/>
              </a:rPr>
              <a:t>NA:     </a:t>
            </a:r>
            <a:r>
              <a:rPr lang="pl-PL" sz="7400" dirty="0">
                <a:solidFill>
                  <a:schemeClr val="dk1"/>
                </a:solidFill>
                <a:latin typeface="Calibri" panose="020F0502020204030204" pitchFamily="34" charset="0"/>
                <a:ea typeface="Calibri" panose="020F0502020204030204" pitchFamily="34" charset="0"/>
                <a:cs typeface="Calibri" panose="020F0502020204030204" pitchFamily="34" charset="0"/>
              </a:rPr>
              <a:t>nie jesteśmy zaplatani o obiekt i zestaw do podnoszenia,</a:t>
            </a:r>
          </a:p>
          <a:p>
            <a:pPr marL="808038" lvl="0" indent="-808038">
              <a:buNone/>
            </a:pPr>
            <a:r>
              <a:rPr lang="pl-PL" sz="7400" b="1" dirty="0">
                <a:solidFill>
                  <a:schemeClr val="dk1"/>
                </a:solidFill>
                <a:latin typeface="Calibri" panose="020F0502020204030204" pitchFamily="34" charset="0"/>
                <a:ea typeface="Calibri" panose="020F0502020204030204" pitchFamily="34" charset="0"/>
                <a:cs typeface="Calibri" panose="020F0502020204030204" pitchFamily="34" charset="0"/>
              </a:rPr>
              <a:t>KPP: </a:t>
            </a:r>
            <a:r>
              <a:rPr lang="pl-PL" sz="7400" dirty="0">
                <a:solidFill>
                  <a:schemeClr val="dk1"/>
                </a:solidFill>
                <a:latin typeface="Calibri" panose="020F0502020204030204" pitchFamily="34" charset="0"/>
                <a:ea typeface="Calibri" panose="020F0502020204030204" pitchFamily="34" charset="0"/>
                <a:cs typeface="Calibri" panose="020F0502020204030204" pitchFamily="34" charset="0"/>
              </a:rPr>
              <a:t>  nurkowie, odsunąć się od obiektu w kontakcie wzrokowym z obiektem,</a:t>
            </a:r>
          </a:p>
          <a:p>
            <a:pPr lvl="0">
              <a:buNone/>
            </a:pPr>
            <a:r>
              <a:rPr lang="pl-PL" sz="7400" b="1" dirty="0">
                <a:solidFill>
                  <a:schemeClr val="dk1"/>
                </a:solidFill>
                <a:latin typeface="Calibri" panose="020F0502020204030204" pitchFamily="34" charset="0"/>
                <a:ea typeface="Calibri" panose="020F0502020204030204" pitchFamily="34" charset="0"/>
                <a:cs typeface="Calibri" panose="020F0502020204030204" pitchFamily="34" charset="0"/>
              </a:rPr>
              <a:t>NR: </a:t>
            </a:r>
            <a:r>
              <a:rPr lang="pl-PL" sz="7400" dirty="0">
                <a:solidFill>
                  <a:schemeClr val="dk1"/>
                </a:solidFill>
                <a:latin typeface="Calibri" panose="020F0502020204030204" pitchFamily="34" charset="0"/>
                <a:ea typeface="Calibri" panose="020F0502020204030204" pitchFamily="34" charset="0"/>
                <a:cs typeface="Calibri" panose="020F0502020204030204" pitchFamily="34" charset="0"/>
              </a:rPr>
              <a:t>    zrozumiałem, odsuwam się od obiektu,</a:t>
            </a:r>
          </a:p>
          <a:p>
            <a:pPr lvl="0">
              <a:buNone/>
            </a:pPr>
            <a:r>
              <a:rPr lang="pl-PL" sz="7400" b="1" dirty="0">
                <a:solidFill>
                  <a:schemeClr val="dk1"/>
                </a:solidFill>
                <a:latin typeface="Calibri" panose="020F0502020204030204" pitchFamily="34" charset="0"/>
                <a:ea typeface="Calibri" panose="020F0502020204030204" pitchFamily="34" charset="0"/>
                <a:cs typeface="Calibri" panose="020F0502020204030204" pitchFamily="34" charset="0"/>
              </a:rPr>
              <a:t>NA: </a:t>
            </a:r>
            <a:r>
              <a:rPr lang="pl-PL" sz="7400" dirty="0">
                <a:solidFill>
                  <a:schemeClr val="dk1"/>
                </a:solidFill>
                <a:latin typeface="Calibri" panose="020F0502020204030204" pitchFamily="34" charset="0"/>
                <a:ea typeface="Calibri" panose="020F0502020204030204" pitchFamily="34" charset="0"/>
                <a:cs typeface="Calibri" panose="020F0502020204030204" pitchFamily="34" charset="0"/>
              </a:rPr>
              <a:t>    zrozumiałem, odsuwam się od obiektu,</a:t>
            </a:r>
          </a:p>
          <a:p>
            <a:pPr>
              <a:buNone/>
            </a:pPr>
            <a:endParaRPr lang="pl-PL" sz="2200" b="1" dirty="0"/>
          </a:p>
          <a:p>
            <a:pPr>
              <a:buNone/>
            </a:pPr>
            <a:r>
              <a:rPr lang="pl-PL" sz="2200" b="1" dirty="0"/>
              <a:t>     </a:t>
            </a:r>
            <a:endParaRPr lang="pl-PL" sz="2400" b="1" dirty="0"/>
          </a:p>
          <a:p>
            <a:pPr>
              <a:buNone/>
            </a:pPr>
            <a:endParaRPr lang="pl-PL" sz="2200" b="1" dirty="0"/>
          </a:p>
        </p:txBody>
      </p:sp>
      <p:sp>
        <p:nvSpPr>
          <p:cNvPr id="5" name="Symbol zastępczy numeru slajdu 4"/>
          <p:cNvSpPr>
            <a:spLocks noGrp="1"/>
          </p:cNvSpPr>
          <p:nvPr>
            <p:ph type="sldNum" sz="quarter" idx="12"/>
          </p:nvPr>
        </p:nvSpPr>
        <p:spPr/>
        <p:txBody>
          <a:bodyPr/>
          <a:lstStyle/>
          <a:p>
            <a:fld id="{589B7C76-EFF2-4CD8-A475-4750F11B4BC6}" type="slidenum">
              <a:rPr lang="pl-PL" smtClean="0"/>
              <a:pPr/>
              <a:t>235</a:t>
            </a:fld>
            <a:endParaRPr lang="pl-PL" dirty="0"/>
          </a:p>
        </p:txBody>
      </p:sp>
      <p:sp>
        <p:nvSpPr>
          <p:cNvPr id="8" name="Prostokąt zaokrąglony 7"/>
          <p:cNvSpPr/>
          <p:nvPr/>
        </p:nvSpPr>
        <p:spPr>
          <a:xfrm>
            <a:off x="467544" y="136525"/>
            <a:ext cx="8208912" cy="1267544"/>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F3C9684-BDD0-B12F-3447-91AD89B63A3D}"/>
              </a:ext>
            </a:extLst>
          </p:cNvPr>
          <p:cNvSpPr>
            <a:spLocks noGrp="1"/>
          </p:cNvSpPr>
          <p:nvPr>
            <p:ph type="title"/>
          </p:nvPr>
        </p:nvSpPr>
        <p:spPr>
          <a:xfrm>
            <a:off x="457200" y="274638"/>
            <a:ext cx="1306488" cy="922114"/>
          </a:xfrm>
        </p:spPr>
        <p:txBody>
          <a:bodyPr>
            <a:normAutofit/>
          </a:bodyPr>
          <a:lstStyle/>
          <a:p>
            <a:pPr algn="l"/>
            <a:r>
              <a:rPr lang="pl-PL" sz="3000" b="1" u="sng" dirty="0">
                <a:latin typeface="Calibri" panose="020F0502020204030204" pitchFamily="34" charset="0"/>
                <a:ea typeface="Calibri" panose="020F0502020204030204" pitchFamily="34" charset="0"/>
                <a:cs typeface="Calibri" panose="020F0502020204030204" pitchFamily="34" charset="0"/>
              </a:rPr>
              <a:t>c.d.</a:t>
            </a:r>
          </a:p>
        </p:txBody>
      </p:sp>
      <p:sp>
        <p:nvSpPr>
          <p:cNvPr id="3" name="Symbol zastępczy zawartości 2">
            <a:extLst>
              <a:ext uri="{FF2B5EF4-FFF2-40B4-BE49-F238E27FC236}">
                <a16:creationId xmlns:a16="http://schemas.microsoft.com/office/drawing/2014/main" id="{5578DFFA-EBD7-65A1-3213-64227BF1BFAB}"/>
              </a:ext>
            </a:extLst>
          </p:cNvPr>
          <p:cNvSpPr>
            <a:spLocks noGrp="1"/>
          </p:cNvSpPr>
          <p:nvPr>
            <p:ph idx="1"/>
          </p:nvPr>
        </p:nvSpPr>
        <p:spPr/>
        <p:txBody>
          <a:bodyPr>
            <a:normAutofit/>
          </a:bodyPr>
          <a:lstStyle/>
          <a:p>
            <a:pPr marL="622300" marR="0" lvl="0" indent="-6223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KPP: </a:t>
            </a: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nurkowie, napełniamy balon tylko do jego lekkiego postawienia, </a:t>
            </a:r>
          </a:p>
          <a:p>
            <a:pPr marL="622300" marR="0" lvl="0" indent="-6223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NR:  </a:t>
            </a: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powiedz kiedy balon się podniesie </a:t>
            </a:r>
            <a:r>
              <a:rPr kumimoji="0" lang="pl-PL" sz="2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(wykonuje się to po to aby sprawdzić  czy cały zestaw jest prawidłowo  zamontowany. Po jego lekkim napełnieniu sprzętowy przestaje tłoczyć powietrze do balonu. Może to zrobić również sam nurek roboczy z wydychanego powietrza ze swojej maski pełnotwarzowej kierując wydech od środka balonu wypornościowego).</a:t>
            </a:r>
          </a:p>
          <a:p>
            <a:endParaRPr lang="pl-PL" dirty="0"/>
          </a:p>
        </p:txBody>
      </p:sp>
      <p:sp>
        <p:nvSpPr>
          <p:cNvPr id="4" name="Symbol zastępczy numeru slajdu 3">
            <a:extLst>
              <a:ext uri="{FF2B5EF4-FFF2-40B4-BE49-F238E27FC236}">
                <a16:creationId xmlns:a16="http://schemas.microsoft.com/office/drawing/2014/main" id="{D24BB6C3-DF54-AC8A-FCD0-C14ED7173D38}"/>
              </a:ext>
            </a:extLst>
          </p:cNvPr>
          <p:cNvSpPr>
            <a:spLocks noGrp="1"/>
          </p:cNvSpPr>
          <p:nvPr>
            <p:ph type="sldNum" sz="quarter" idx="12"/>
          </p:nvPr>
        </p:nvSpPr>
        <p:spPr/>
        <p:txBody>
          <a:bodyPr/>
          <a:lstStyle/>
          <a:p>
            <a:fld id="{589B7C76-EFF2-4CD8-A475-4750F11B4BC6}" type="slidenum">
              <a:rPr lang="pl-PL" smtClean="0"/>
              <a:pPr/>
              <a:t>236</a:t>
            </a:fld>
            <a:endParaRPr lang="pl-PL" dirty="0"/>
          </a:p>
        </p:txBody>
      </p:sp>
    </p:spTree>
    <p:extLst>
      <p:ext uri="{BB962C8B-B14F-4D97-AF65-F5344CB8AC3E}">
        <p14:creationId xmlns:p14="http://schemas.microsoft.com/office/powerpoint/2010/main" val="1719515317"/>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229600" cy="4925144"/>
          </a:xfrm>
        </p:spPr>
        <p:txBody>
          <a:bodyPr vert="horz" lIns="91440" tIns="45720" rIns="91440" bIns="45720" rtlCol="0" anchor="t">
            <a:normAutofit/>
          </a:bodyPr>
          <a:lstStyle/>
          <a:p>
            <a:pPr marL="542925" lvl="0" indent="-542925">
              <a:buNone/>
            </a:pPr>
            <a:r>
              <a:rPr lang="pl-PL" sz="2400" b="1" dirty="0">
                <a:solidFill>
                  <a:schemeClr val="dk1"/>
                </a:solidFill>
                <a:latin typeface="Calibri" panose="020F0502020204030204" pitchFamily="34" charset="0"/>
                <a:ea typeface="Calibri" panose="020F0502020204030204" pitchFamily="34" charset="0"/>
                <a:cs typeface="Calibri" panose="020F0502020204030204" pitchFamily="34" charset="0"/>
              </a:rPr>
              <a:t>NR: </a:t>
            </a:r>
            <a:r>
              <a:rPr lang="pl-PL" sz="2400" dirty="0">
                <a:solidFill>
                  <a:schemeClr val="dk1"/>
                </a:solidFill>
                <a:latin typeface="Calibri" panose="020F0502020204030204" pitchFamily="34" charset="0"/>
                <a:ea typeface="Calibri" panose="020F0502020204030204" pitchFamily="34" charset="0"/>
                <a:cs typeface="Calibri" panose="020F0502020204030204" pitchFamily="34" charset="0"/>
              </a:rPr>
              <a:t>zrozumiałem, balon postawiony, </a:t>
            </a:r>
            <a:r>
              <a:rPr lang="pl-PL" sz="2400" dirty="0">
                <a:latin typeface="Calibri" panose="020F0502020204030204" pitchFamily="34" charset="0"/>
                <a:ea typeface="Calibri" panose="020F0502020204030204" pitchFamily="34" charset="0"/>
                <a:cs typeface="Calibri" panose="020F0502020204030204" pitchFamily="34" charset="0"/>
              </a:rPr>
              <a:t>(po postawieniu balonu sprawdza się czy wszystko zostało dobrze zamontowane i czy na pewno nurkowie nie są poplątani),</a:t>
            </a:r>
          </a:p>
          <a:p>
            <a:pPr marL="542925" indent="-542925">
              <a:buNone/>
            </a:pPr>
            <a:r>
              <a:rPr lang="pl-PL" sz="2400" b="1" dirty="0">
                <a:solidFill>
                  <a:schemeClr val="dk1"/>
                </a:solidFill>
                <a:latin typeface="Calibri" panose="020F0502020204030204" pitchFamily="34" charset="0"/>
                <a:ea typeface="Calibri" panose="020F0502020204030204" pitchFamily="34" charset="0"/>
                <a:cs typeface="Calibri" panose="020F0502020204030204" pitchFamily="34" charset="0"/>
              </a:rPr>
              <a:t>NKPP: n</a:t>
            </a:r>
            <a:r>
              <a:rPr lang="pl-PL" sz="2400" dirty="0">
                <a:solidFill>
                  <a:schemeClr val="dk1"/>
                </a:solidFill>
                <a:latin typeface="Calibri" panose="020F0502020204030204" pitchFamily="34" charset="0"/>
                <a:ea typeface="Calibri" panose="020F0502020204030204" pitchFamily="34" charset="0"/>
                <a:cs typeface="Calibri" panose="020F0502020204030204" pitchFamily="34" charset="0"/>
              </a:rPr>
              <a:t>urkowie, sprawdźcie czy nie jesteście zaplątani kablolinami o obiekt i zestaw do podnoszenie oraz czy zestaw jest dobrze zamontowany,</a:t>
            </a:r>
          </a:p>
          <a:p>
            <a:pPr marL="542925" lvl="0" indent="-542925">
              <a:buNone/>
            </a:pPr>
            <a:r>
              <a:rPr lang="pl-PL" sz="2400" b="1" dirty="0">
                <a:solidFill>
                  <a:schemeClr val="dk1"/>
                </a:solidFill>
                <a:latin typeface="Calibri" panose="020F0502020204030204" pitchFamily="34" charset="0"/>
                <a:ea typeface="Calibri" panose="020F0502020204030204" pitchFamily="34" charset="0"/>
                <a:cs typeface="Calibri" panose="020F0502020204030204" pitchFamily="34" charset="0"/>
              </a:rPr>
              <a:t>NR: </a:t>
            </a:r>
            <a:r>
              <a:rPr lang="pl-PL" sz="2400" dirty="0">
                <a:solidFill>
                  <a:schemeClr val="dk1"/>
                </a:solidFill>
                <a:latin typeface="Calibri" panose="020F0502020204030204" pitchFamily="34" charset="0"/>
                <a:ea typeface="Calibri" panose="020F0502020204030204" pitchFamily="34" charset="0"/>
                <a:cs typeface="Calibri" panose="020F0502020204030204" pitchFamily="34" charset="0"/>
              </a:rPr>
              <a:t>nie jesteśmy poplątani o obiekt i zestaw jest dobrze zamontowany,</a:t>
            </a:r>
          </a:p>
          <a:p>
            <a:pPr>
              <a:buNone/>
            </a:pPr>
            <a:endParaRPr lang="pl-PL" sz="2400" b="1" dirty="0"/>
          </a:p>
          <a:p>
            <a:pPr>
              <a:buNone/>
            </a:pPr>
            <a:endParaRPr lang="pl-PL" sz="2200" b="1" dirty="0"/>
          </a:p>
        </p:txBody>
      </p:sp>
      <p:sp>
        <p:nvSpPr>
          <p:cNvPr id="5" name="Symbol zastępczy numeru slajdu 4"/>
          <p:cNvSpPr>
            <a:spLocks noGrp="1"/>
          </p:cNvSpPr>
          <p:nvPr>
            <p:ph type="sldNum" sz="quarter" idx="12"/>
          </p:nvPr>
        </p:nvSpPr>
        <p:spPr/>
        <p:txBody>
          <a:bodyPr/>
          <a:lstStyle/>
          <a:p>
            <a:fld id="{589B7C76-EFF2-4CD8-A475-4750F11B4BC6}" type="slidenum">
              <a:rPr lang="pl-PL" smtClean="0"/>
              <a:pPr/>
              <a:t>237</a:t>
            </a:fld>
            <a:endParaRPr lang="pl-PL" dirty="0"/>
          </a:p>
        </p:txBody>
      </p:sp>
      <p:sp>
        <p:nvSpPr>
          <p:cNvPr id="8" name="Prostokąt zaokrąglony 7"/>
          <p:cNvSpPr/>
          <p:nvPr/>
        </p:nvSpPr>
        <p:spPr>
          <a:xfrm>
            <a:off x="467544" y="136525"/>
            <a:ext cx="8208912" cy="1267544"/>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568F263-ECC7-4EC2-D29D-2B0D777EE28B}"/>
              </a:ext>
            </a:extLst>
          </p:cNvPr>
          <p:cNvSpPr>
            <a:spLocks noGrp="1"/>
          </p:cNvSpPr>
          <p:nvPr>
            <p:ph type="title"/>
          </p:nvPr>
        </p:nvSpPr>
        <p:spPr>
          <a:xfrm>
            <a:off x="457200" y="274638"/>
            <a:ext cx="2026568" cy="778098"/>
          </a:xfrm>
        </p:spPr>
        <p:txBody>
          <a:bodyPr>
            <a:normAutofit/>
          </a:bodyPr>
          <a:lstStyle/>
          <a:p>
            <a:pPr algn="l"/>
            <a:r>
              <a:rPr lang="pl-PL" sz="2400" b="1" u="sng" dirty="0"/>
              <a:t>c.d.</a:t>
            </a:r>
          </a:p>
        </p:txBody>
      </p:sp>
      <p:sp>
        <p:nvSpPr>
          <p:cNvPr id="3" name="Symbol zastępczy zawartości 2">
            <a:extLst>
              <a:ext uri="{FF2B5EF4-FFF2-40B4-BE49-F238E27FC236}">
                <a16:creationId xmlns:a16="http://schemas.microsoft.com/office/drawing/2014/main" id="{24754EE2-213E-CC65-F0D0-F534F43B9039}"/>
              </a:ext>
            </a:extLst>
          </p:cNvPr>
          <p:cNvSpPr>
            <a:spLocks noGrp="1"/>
          </p:cNvSpPr>
          <p:nvPr>
            <p:ph idx="1"/>
          </p:nvPr>
        </p:nvSpPr>
        <p:spPr/>
        <p:txBody>
          <a:bodyPr>
            <a:normAutofit/>
          </a:bodyPr>
          <a:lstStyle/>
          <a:p>
            <a:pPr marL="542925" marR="0" lvl="0" indent="-542925"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NA: </a:t>
            </a: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nie jesteśmy poplątani o obiekt i zestaw, jest dobrze zamontowany„ </a:t>
            </a:r>
            <a:r>
              <a:rPr kumimoji="0" lang="pl-PL" sz="24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Calibri" panose="020F0502020204030204" pitchFamily="34" charset="0"/>
                <a:cs typeface="Calibri" panose="020F0502020204030204" pitchFamily="34" charset="0"/>
              </a:rPr>
              <a:t>(następnym elementem jest dostarczenie nurkom liny holowniczej i/lub   wyciągowej od wyciągarki. Po zamontowaniu sytemu do holowania i wyciągnięcia na brzeg. Nurkowie wynurzają się na powierzchnię)</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NKPP: </a:t>
            </a: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nurkowie wynurzcie się na powierzchnię,</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NR: </a:t>
            </a: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zrozumiałem wynurzam się na powierzchnię.</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Po wynurzeniu nurkowie oddalają się na bezpieczną odległość. Obiekt zostaje podniesiony z dna.</a:t>
            </a:r>
          </a:p>
          <a:p>
            <a:endParaRPr lang="pl-PL" dirty="0"/>
          </a:p>
        </p:txBody>
      </p:sp>
      <p:sp>
        <p:nvSpPr>
          <p:cNvPr id="4" name="Symbol zastępczy numeru slajdu 3">
            <a:extLst>
              <a:ext uri="{FF2B5EF4-FFF2-40B4-BE49-F238E27FC236}">
                <a16:creationId xmlns:a16="http://schemas.microsoft.com/office/drawing/2014/main" id="{FFFB4F0F-AF4D-CF33-BFA9-E2C44F68DBAE}"/>
              </a:ext>
            </a:extLst>
          </p:cNvPr>
          <p:cNvSpPr>
            <a:spLocks noGrp="1"/>
          </p:cNvSpPr>
          <p:nvPr>
            <p:ph type="sldNum" sz="quarter" idx="12"/>
          </p:nvPr>
        </p:nvSpPr>
        <p:spPr/>
        <p:txBody>
          <a:bodyPr/>
          <a:lstStyle/>
          <a:p>
            <a:fld id="{589B7C76-EFF2-4CD8-A475-4750F11B4BC6}" type="slidenum">
              <a:rPr lang="pl-PL" smtClean="0"/>
              <a:pPr/>
              <a:t>238</a:t>
            </a:fld>
            <a:endParaRPr lang="pl-PL" dirty="0"/>
          </a:p>
        </p:txBody>
      </p:sp>
    </p:spTree>
    <p:extLst>
      <p:ext uri="{BB962C8B-B14F-4D97-AF65-F5344CB8AC3E}">
        <p14:creationId xmlns:p14="http://schemas.microsoft.com/office/powerpoint/2010/main" val="50262405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229600" cy="4925144"/>
          </a:xfrm>
        </p:spPr>
        <p:txBody>
          <a:bodyPr>
            <a:normAutofit/>
          </a:bodyPr>
          <a:lstStyle/>
          <a:p>
            <a:pPr algn="ctr">
              <a:buNone/>
            </a:pPr>
            <a:r>
              <a:rPr lang="pl-PL" sz="2400" b="1" u="sng" dirty="0">
                <a:latin typeface="Calibri" panose="020F0502020204030204" pitchFamily="34" charset="0"/>
                <a:ea typeface="Calibri" panose="020F0502020204030204" pitchFamily="34" charset="0"/>
                <a:cs typeface="Calibri" panose="020F0502020204030204" pitchFamily="34" charset="0"/>
              </a:rPr>
              <a:t>Wydobywanie obiektów na powierzchnię wody z zastosowaniem balonów wypornościowych</a:t>
            </a:r>
          </a:p>
          <a:p>
            <a:pPr>
              <a:buNone/>
            </a:pPr>
            <a:endParaRPr lang="pl-PL" sz="2200" b="1" dirty="0"/>
          </a:p>
          <a:p>
            <a:pPr>
              <a:buNone/>
            </a:pPr>
            <a:r>
              <a:rPr lang="pl-PL" sz="2400" dirty="0"/>
              <a:t>      </a:t>
            </a:r>
          </a:p>
          <a:p>
            <a:pPr>
              <a:buNone/>
            </a:pPr>
            <a:endParaRPr lang="pl-PL" sz="2200" b="1" dirty="0"/>
          </a:p>
          <a:p>
            <a:pPr>
              <a:buNone/>
            </a:pPr>
            <a:endParaRPr lang="pl-PL" sz="2200" b="1" dirty="0"/>
          </a:p>
          <a:p>
            <a:pPr>
              <a:buNone/>
            </a:pPr>
            <a:r>
              <a:rPr lang="pl-PL" sz="2200" b="1" dirty="0"/>
              <a:t>  </a:t>
            </a:r>
          </a:p>
        </p:txBody>
      </p:sp>
      <p:graphicFrame>
        <p:nvGraphicFramePr>
          <p:cNvPr id="4" name="Tabela 3"/>
          <p:cNvGraphicFramePr>
            <a:graphicFrameLocks noGrp="1"/>
          </p:cNvGraphicFramePr>
          <p:nvPr>
            <p:extLst>
              <p:ext uri="{D42A27DB-BD31-4B8C-83A1-F6EECF244321}">
                <p14:modId xmlns:p14="http://schemas.microsoft.com/office/powerpoint/2010/main" val="2102408697"/>
              </p:ext>
            </p:extLst>
          </p:nvPr>
        </p:nvGraphicFramePr>
        <p:xfrm>
          <a:off x="539552" y="3212976"/>
          <a:ext cx="7992888" cy="3017520"/>
        </p:xfrm>
        <a:graphic>
          <a:graphicData uri="http://schemas.openxmlformats.org/drawingml/2006/table">
            <a:tbl>
              <a:tblPr firstRow="1" bandRow="1">
                <a:tableStyleId>{5C22544A-7EE6-4342-B048-85BDC9FD1C3A}</a:tableStyleId>
              </a:tblPr>
              <a:tblGrid>
                <a:gridCol w="7992888">
                  <a:extLst>
                    <a:ext uri="{9D8B030D-6E8A-4147-A177-3AD203B41FA5}">
                      <a16:colId xmlns:a16="http://schemas.microsoft.com/office/drawing/2014/main" val="20000"/>
                    </a:ext>
                  </a:extLst>
                </a:gridCol>
              </a:tblGrid>
              <a:tr h="370840">
                <a:tc>
                  <a:txBody>
                    <a:bodyPr/>
                    <a:lstStyle/>
                    <a:p>
                      <a:pPr algn="just"/>
                      <a:r>
                        <a:rPr lang="pl-PL" sz="2400" dirty="0">
                          <a:latin typeface="Calibri" panose="020F0502020204030204" pitchFamily="34" charset="0"/>
                          <a:ea typeface="Calibri" panose="020F0502020204030204" pitchFamily="34" charset="0"/>
                          <a:cs typeface="Calibri" panose="020F0502020204030204" pitchFamily="34" charset="0"/>
                        </a:rPr>
                        <a:t>Po wynurzeniu obiektu na powierzchnię, holuje się go w miejsce ustalone na etapie planowania. Do holowania można wykorzystać linę kierunkową lub na etapie zakładania liny kierunkowej zamontować również linę holowniczą, która w zależności od potrzeb, będzie zamontowana do łodzi lub na brzegu np. do wyciągarki auta. Lina holownicza powinna być tak zamontowana do łodzi, aby można było ją szybko i bez problemowo odczepić.</a:t>
                      </a:r>
                    </a:p>
                  </a:txBody>
                  <a:tcPr/>
                </a:tc>
                <a:extLst>
                  <a:ext uri="{0D108BD9-81ED-4DB2-BD59-A6C34878D82A}">
                    <a16:rowId xmlns:a16="http://schemas.microsoft.com/office/drawing/2014/main" val="10000"/>
                  </a:ext>
                </a:extLst>
              </a:tr>
            </a:tbl>
          </a:graphicData>
        </a:graphic>
      </p:graphicFrame>
      <p:sp>
        <p:nvSpPr>
          <p:cNvPr id="5" name="Symbol zastępczy numeru slajdu 4"/>
          <p:cNvSpPr>
            <a:spLocks noGrp="1"/>
          </p:cNvSpPr>
          <p:nvPr>
            <p:ph type="sldNum" sz="quarter" idx="12"/>
          </p:nvPr>
        </p:nvSpPr>
        <p:spPr/>
        <p:txBody>
          <a:bodyPr/>
          <a:lstStyle/>
          <a:p>
            <a:fld id="{589B7C76-EFF2-4CD8-A475-4750F11B4BC6}" type="slidenum">
              <a:rPr lang="pl-PL" smtClean="0"/>
              <a:pPr/>
              <a:t>239</a:t>
            </a:fld>
            <a:endParaRPr lang="pl-PL" dirty="0"/>
          </a:p>
        </p:txBody>
      </p:sp>
      <p:sp>
        <p:nvSpPr>
          <p:cNvPr id="8" name="Prostokąt zaokrąglony 7"/>
          <p:cNvSpPr/>
          <p:nvPr/>
        </p:nvSpPr>
        <p:spPr>
          <a:xfrm>
            <a:off x="467544" y="194185"/>
            <a:ext cx="8208912" cy="1209883"/>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a:t>
            </a:r>
          </a:p>
          <a:p>
            <a:pPr lvl="0" algn="ctr">
              <a:spcBef>
                <a:spcPct val="0"/>
              </a:spcBef>
              <a:defRPr/>
            </a:pP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525963"/>
          </a:xfrm>
        </p:spPr>
        <p:txBody>
          <a:bodyPr>
            <a:normAutofit/>
          </a:bodyPr>
          <a:lstStyle/>
          <a:p>
            <a:pPr>
              <a:buNone/>
            </a:pPr>
            <a:r>
              <a:rPr lang="pl-PL" dirty="0"/>
              <a:t> </a:t>
            </a:r>
          </a:p>
          <a:p>
            <a:pPr algn="ctr">
              <a:buNone/>
            </a:pPr>
            <a:r>
              <a:rPr lang="pl-PL" sz="2400" b="1" u="sng" dirty="0">
                <a:latin typeface="Calibri" panose="020F0502020204030204" pitchFamily="34" charset="0"/>
                <a:ea typeface="Calibri" panose="020F0502020204030204" pitchFamily="34" charset="0"/>
                <a:cs typeface="Calibri" panose="020F0502020204030204" pitchFamily="34" charset="0"/>
              </a:rPr>
              <a:t>Sonar holowany</a:t>
            </a:r>
          </a:p>
          <a:p>
            <a:pPr>
              <a:buNone/>
            </a:pPr>
            <a:r>
              <a:rPr lang="pl-PL" sz="2600" dirty="0"/>
              <a:t>    </a:t>
            </a:r>
          </a:p>
          <a:p>
            <a:pPr>
              <a:buNone/>
            </a:pPr>
            <a:endParaRPr lang="pl-PL" sz="2600" dirty="0"/>
          </a:p>
          <a:p>
            <a:pPr>
              <a:buNone/>
            </a:pPr>
            <a:endParaRPr lang="pl-PL" dirty="0"/>
          </a:p>
        </p:txBody>
      </p:sp>
      <p:pic>
        <p:nvPicPr>
          <p:cNvPr id="287746" name="Picture 2" descr="C:\Users\Michal\AppData\Local\Microsoft\Windows\Temporary Internet Files\Content.Word\IMG_20190104_101854.jpg"/>
          <p:cNvPicPr>
            <a:picLocks noChangeAspect="1" noChangeArrowheads="1"/>
          </p:cNvPicPr>
          <p:nvPr/>
        </p:nvPicPr>
        <p:blipFill>
          <a:blip r:embed="rId2" cstate="print"/>
          <a:srcRect/>
          <a:stretch>
            <a:fillRect/>
          </a:stretch>
        </p:blipFill>
        <p:spPr bwMode="auto">
          <a:xfrm>
            <a:off x="3705329" y="3235422"/>
            <a:ext cx="5403175" cy="3402000"/>
          </a:xfrm>
          <a:prstGeom prst="rect">
            <a:avLst/>
          </a:prstGeom>
          <a:noFill/>
        </p:spPr>
      </p:pic>
      <p:sp>
        <p:nvSpPr>
          <p:cNvPr id="5" name="pole tekstowe 4"/>
          <p:cNvSpPr txBox="1"/>
          <p:nvPr/>
        </p:nvSpPr>
        <p:spPr>
          <a:xfrm>
            <a:off x="5220072" y="6237312"/>
            <a:ext cx="3888432" cy="400110"/>
          </a:xfrm>
          <a:prstGeom prst="rect">
            <a:avLst/>
          </a:prstGeom>
          <a:noFill/>
        </p:spPr>
        <p:txBody>
          <a:bodyPr wrap="square" rtlCol="0">
            <a:spAutoFit/>
          </a:bodyPr>
          <a:lstStyle/>
          <a:p>
            <a:r>
              <a:rPr lang="pl-PL" sz="2000" i="1" dirty="0">
                <a:solidFill>
                  <a:schemeClr val="bg1"/>
                </a:solidFill>
                <a:latin typeface="Calibri" panose="020F0502020204030204" pitchFamily="34" charset="0"/>
                <a:ea typeface="Calibri" panose="020F0502020204030204" pitchFamily="34" charset="0"/>
                <a:cs typeface="Calibri" panose="020F0502020204030204" pitchFamily="34" charset="0"/>
              </a:rPr>
              <a:t>Źródło foto: Kpt. Michał Olszewski </a:t>
            </a:r>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24</a:t>
            </a:fld>
            <a:endParaRPr lang="pl-PL" dirty="0"/>
          </a:p>
        </p:txBody>
      </p:sp>
      <p:sp>
        <p:nvSpPr>
          <p:cNvPr id="8" name="Prostokąt zaokrąglony 7"/>
          <p:cNvSpPr/>
          <p:nvPr/>
        </p:nvSpPr>
        <p:spPr>
          <a:xfrm>
            <a:off x="467544" y="404664"/>
            <a:ext cx="8208912" cy="864096"/>
          </a:xfrm>
          <a:prstGeom prst="roundRect">
            <a:avLst/>
          </a:prstGeom>
          <a:solidFill>
            <a:srgbClr val="FF0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8.1. Zlokalizować obiekt pod powierzchnią wody </a:t>
            </a:r>
          </a:p>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oraz go oznaczyć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281601" name="Picture 1" descr="C:\Users\Rafał\Downloads\1692447657860.jpg"/>
          <p:cNvPicPr>
            <a:picLocks noChangeAspect="1" noChangeArrowheads="1"/>
          </p:cNvPicPr>
          <p:nvPr/>
        </p:nvPicPr>
        <p:blipFill>
          <a:blip r:embed="rId3" cstate="print"/>
          <a:srcRect l="18500" t="25850"/>
          <a:stretch>
            <a:fillRect/>
          </a:stretch>
        </p:blipFill>
        <p:spPr bwMode="auto">
          <a:xfrm>
            <a:off x="179512" y="3238504"/>
            <a:ext cx="3216912" cy="2926800"/>
          </a:xfrm>
          <a:prstGeom prst="rect">
            <a:avLst/>
          </a:prstGeom>
          <a:noFill/>
        </p:spPr>
      </p:pic>
      <p:sp>
        <p:nvSpPr>
          <p:cNvPr id="9" name="pole tekstowe 8"/>
          <p:cNvSpPr txBox="1"/>
          <p:nvPr/>
        </p:nvSpPr>
        <p:spPr>
          <a:xfrm>
            <a:off x="611560" y="6156012"/>
            <a:ext cx="2880320" cy="400110"/>
          </a:xfrm>
          <a:prstGeom prst="rect">
            <a:avLst/>
          </a:prstGeom>
          <a:noFill/>
        </p:spPr>
        <p:txBody>
          <a:bodyPr wrap="square" rtlCol="0">
            <a:spAutoFit/>
          </a:bodyPr>
          <a:lstStyle/>
          <a:p>
            <a:r>
              <a:rPr lang="pl-PL" sz="2000" i="1" dirty="0">
                <a:latin typeface="Calibri" panose="020F0502020204030204" pitchFamily="34" charset="0"/>
                <a:ea typeface="Calibri" panose="020F0502020204030204" pitchFamily="34" charset="0"/>
                <a:cs typeface="Calibri" panose="020F0502020204030204" pitchFamily="34" charset="0"/>
              </a:rPr>
              <a:t>Źródło foto: SGS - Kraków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229600" cy="4925144"/>
          </a:xfrm>
        </p:spPr>
        <p:txBody>
          <a:bodyPr>
            <a:normAutofit/>
          </a:bodyPr>
          <a:lstStyle/>
          <a:p>
            <a:pPr algn="ctr">
              <a:buNone/>
            </a:pPr>
            <a:r>
              <a:rPr lang="pl-PL" sz="2400" b="1" u="sng" dirty="0">
                <a:latin typeface="Calibri" panose="020F0502020204030204" pitchFamily="34" charset="0"/>
                <a:ea typeface="Calibri" panose="020F0502020204030204" pitchFamily="34" charset="0"/>
                <a:cs typeface="Calibri" panose="020F0502020204030204" pitchFamily="34" charset="0"/>
              </a:rPr>
              <a:t>Wydobywanie obiektów na powierzchnię wody z zastosowaniem balonów wypornościowych</a:t>
            </a:r>
          </a:p>
          <a:p>
            <a:pPr>
              <a:buNone/>
            </a:pPr>
            <a:endParaRPr lang="pl-PL" sz="2200" b="1" dirty="0"/>
          </a:p>
          <a:p>
            <a:pPr>
              <a:buNone/>
            </a:pPr>
            <a:r>
              <a:rPr lang="pl-PL" sz="2400" dirty="0"/>
              <a:t>      </a:t>
            </a:r>
          </a:p>
          <a:p>
            <a:pPr>
              <a:buNone/>
            </a:pPr>
            <a:endParaRPr lang="pl-PL" sz="2200" b="1" dirty="0"/>
          </a:p>
          <a:p>
            <a:pPr>
              <a:buNone/>
            </a:pPr>
            <a:endParaRPr lang="pl-PL" sz="2200" b="1" dirty="0"/>
          </a:p>
          <a:p>
            <a:pPr>
              <a:buNone/>
            </a:pPr>
            <a:r>
              <a:rPr lang="pl-PL" sz="2200" b="1" dirty="0"/>
              <a:t>  </a:t>
            </a:r>
          </a:p>
        </p:txBody>
      </p:sp>
      <p:pic>
        <p:nvPicPr>
          <p:cNvPr id="5122" name="Picture 2" descr="F:\Zdjęcia JRG 4 - archiwum\Ratownictwo wodne\SRGWN zdjecia do prezentacji\12060512405364.jpg"/>
          <p:cNvPicPr>
            <a:picLocks noChangeAspect="1" noChangeArrowheads="1"/>
          </p:cNvPicPr>
          <p:nvPr/>
        </p:nvPicPr>
        <p:blipFill>
          <a:blip r:embed="rId3" cstate="print"/>
          <a:srcRect/>
          <a:stretch>
            <a:fillRect/>
          </a:stretch>
        </p:blipFill>
        <p:spPr bwMode="auto">
          <a:xfrm>
            <a:off x="326662" y="3140968"/>
            <a:ext cx="3525258" cy="3258000"/>
          </a:xfrm>
          <a:prstGeom prst="rect">
            <a:avLst/>
          </a:prstGeom>
          <a:noFill/>
        </p:spPr>
      </p:pic>
      <p:pic>
        <p:nvPicPr>
          <p:cNvPr id="5123" name="Picture 3" descr="F:\Zdjęcia JRG 4 - archiwum\Ratownictwo wodne\SRGWN zdjecia do prezentacji\12060512412796.jpg"/>
          <p:cNvPicPr>
            <a:picLocks noChangeAspect="1" noChangeArrowheads="1"/>
          </p:cNvPicPr>
          <p:nvPr/>
        </p:nvPicPr>
        <p:blipFill>
          <a:blip r:embed="rId4" cstate="print"/>
          <a:srcRect/>
          <a:stretch>
            <a:fillRect/>
          </a:stretch>
        </p:blipFill>
        <p:spPr bwMode="auto">
          <a:xfrm>
            <a:off x="4211960" y="3105336"/>
            <a:ext cx="4681969" cy="3348000"/>
          </a:xfrm>
          <a:prstGeom prst="rect">
            <a:avLst/>
          </a:prstGeom>
          <a:noFill/>
        </p:spPr>
      </p:pic>
      <p:sp>
        <p:nvSpPr>
          <p:cNvPr id="9" name="Symbol zastępczy numeru slajdu 8"/>
          <p:cNvSpPr>
            <a:spLocks noGrp="1"/>
          </p:cNvSpPr>
          <p:nvPr>
            <p:ph type="sldNum" sz="quarter" idx="12"/>
          </p:nvPr>
        </p:nvSpPr>
        <p:spPr/>
        <p:txBody>
          <a:bodyPr/>
          <a:lstStyle/>
          <a:p>
            <a:fld id="{589B7C76-EFF2-4CD8-A475-4750F11B4BC6}" type="slidenum">
              <a:rPr lang="pl-PL" smtClean="0"/>
              <a:pPr/>
              <a:t>240</a:t>
            </a:fld>
            <a:endParaRPr lang="pl-PL" dirty="0"/>
          </a:p>
        </p:txBody>
      </p:sp>
      <p:sp>
        <p:nvSpPr>
          <p:cNvPr id="11" name="Prostokąt zaokrąglony 10"/>
          <p:cNvSpPr/>
          <p:nvPr/>
        </p:nvSpPr>
        <p:spPr>
          <a:xfrm>
            <a:off x="467544" y="136525"/>
            <a:ext cx="8208912" cy="1195535"/>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229600" cy="4925144"/>
          </a:xfrm>
        </p:spPr>
        <p:txBody>
          <a:bodyPr>
            <a:normAutofit lnSpcReduction="10000"/>
          </a:bodyPr>
          <a:lstStyle/>
          <a:p>
            <a:pPr algn="ctr">
              <a:buNone/>
            </a:pPr>
            <a:endParaRPr lang="pl-PL" sz="2400" b="1" u="sng" dirty="0">
              <a:latin typeface="Calibri" panose="020F0502020204030204" pitchFamily="34" charset="0"/>
              <a:ea typeface="Calibri" panose="020F0502020204030204" pitchFamily="34" charset="0"/>
              <a:cs typeface="Calibri" panose="020F0502020204030204" pitchFamily="34" charset="0"/>
            </a:endParaRPr>
          </a:p>
          <a:p>
            <a:pPr algn="ctr">
              <a:buNone/>
            </a:pPr>
            <a:r>
              <a:rPr lang="pl-PL" sz="2400" b="1" u="sng" dirty="0">
                <a:latin typeface="Calibri" panose="020F0502020204030204" pitchFamily="34" charset="0"/>
                <a:ea typeface="Calibri" panose="020F0502020204030204" pitchFamily="34" charset="0"/>
                <a:cs typeface="Calibri" panose="020F0502020204030204" pitchFamily="34" charset="0"/>
              </a:rPr>
              <a:t>Przemieszczanie obiektu w toni</a:t>
            </a:r>
          </a:p>
          <a:p>
            <a:pPr>
              <a:buNone/>
            </a:pPr>
            <a:endParaRPr lang="pl-PL" sz="2400" b="1"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2400" dirty="0">
                <a:latin typeface="Calibri" panose="020F0502020204030204" pitchFamily="34" charset="0"/>
                <a:ea typeface="Calibri" panose="020F0502020204030204" pitchFamily="34" charset="0"/>
                <a:cs typeface="Calibri" panose="020F0502020204030204" pitchFamily="34" charset="0"/>
              </a:rPr>
              <a:t>Do przemieszczania obiektów w toni po ich wydobyciu używamy liny holowniczej. Długość liny holowniczej ciągniętej za łodzią powinna być przynajmniej o 50 % dłuższa od głębokość akwenu na drodze holowania. </a:t>
            </a:r>
          </a:p>
          <a:p>
            <a:pPr algn="just"/>
            <a:endParaRPr lang="pl-PL" sz="24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2400" dirty="0">
                <a:latin typeface="Calibri" panose="020F0502020204030204" pitchFamily="34" charset="0"/>
                <a:ea typeface="Calibri" panose="020F0502020204030204" pitchFamily="34" charset="0"/>
                <a:cs typeface="Calibri" panose="020F0502020204030204" pitchFamily="34" charset="0"/>
              </a:rPr>
              <a:t>W zależności od ciężaru wydobywanego obiektu, lina holownicza może być przymocowana do elementu łodzi w taki sposób, aby </a:t>
            </a:r>
            <a:br>
              <a:rPr lang="pl-PL" sz="2400" dirty="0">
                <a:latin typeface="Calibri" panose="020F0502020204030204" pitchFamily="34" charset="0"/>
                <a:ea typeface="Calibri" panose="020F0502020204030204" pitchFamily="34" charset="0"/>
                <a:cs typeface="Calibri" panose="020F0502020204030204" pitchFamily="34" charset="0"/>
              </a:rPr>
            </a:br>
            <a:r>
              <a:rPr lang="pl-PL" sz="2400" dirty="0">
                <a:latin typeface="Calibri" panose="020F0502020204030204" pitchFamily="34" charset="0"/>
                <a:ea typeface="Calibri" panose="020F0502020204030204" pitchFamily="34" charset="0"/>
                <a:cs typeface="Calibri" panose="020F0502020204030204" pitchFamily="34" charset="0"/>
              </a:rPr>
              <a:t>w razie konieczności można było ją szybko i bez problemowo odczepić.</a:t>
            </a:r>
          </a:p>
          <a:p>
            <a:pPr>
              <a:buNone/>
            </a:pPr>
            <a:r>
              <a:rPr lang="pl-PL" sz="2400" dirty="0"/>
              <a:t>  </a:t>
            </a:r>
          </a:p>
          <a:p>
            <a:pPr>
              <a:buNone/>
            </a:pPr>
            <a:endParaRPr lang="pl-PL" sz="2400" b="1" dirty="0"/>
          </a:p>
          <a:p>
            <a:pPr>
              <a:buNone/>
            </a:pPr>
            <a:endParaRPr lang="pl-PL" sz="2200" b="1"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241</a:t>
            </a:fld>
            <a:endParaRPr lang="pl-PL" dirty="0"/>
          </a:p>
        </p:txBody>
      </p:sp>
      <p:sp>
        <p:nvSpPr>
          <p:cNvPr id="7" name="Prostokąt zaokrąglony 6"/>
          <p:cNvSpPr/>
          <p:nvPr/>
        </p:nvSpPr>
        <p:spPr>
          <a:xfrm>
            <a:off x="457200" y="332656"/>
            <a:ext cx="8208912" cy="1152128"/>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229600" cy="4925144"/>
          </a:xfrm>
        </p:spPr>
        <p:txBody>
          <a:bodyPr>
            <a:normAutofit fontScale="92500" lnSpcReduction="20000"/>
          </a:bodyPr>
          <a:lstStyle/>
          <a:p>
            <a:pPr algn="ctr">
              <a:buNone/>
            </a:pPr>
            <a:endParaRPr lang="pl-PL" sz="2600" b="1" u="sng" dirty="0">
              <a:latin typeface="Calibri" panose="020F0502020204030204" pitchFamily="34" charset="0"/>
              <a:ea typeface="Calibri" panose="020F0502020204030204" pitchFamily="34" charset="0"/>
              <a:cs typeface="Calibri" panose="020F0502020204030204" pitchFamily="34" charset="0"/>
            </a:endParaRPr>
          </a:p>
          <a:p>
            <a:pPr algn="ctr">
              <a:buNone/>
            </a:pPr>
            <a:r>
              <a:rPr lang="pl-PL" sz="2600" b="1" u="sng" dirty="0">
                <a:latin typeface="Calibri" panose="020F0502020204030204" pitchFamily="34" charset="0"/>
                <a:ea typeface="Calibri" panose="020F0502020204030204" pitchFamily="34" charset="0"/>
                <a:cs typeface="Calibri" panose="020F0502020204030204" pitchFamily="34" charset="0"/>
              </a:rPr>
              <a:t>Przemieszczanie obiektu w toni</a:t>
            </a:r>
          </a:p>
          <a:p>
            <a:pPr>
              <a:buNone/>
            </a:pPr>
            <a:endParaRPr lang="pl-PL" sz="2600" b="1"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2600" dirty="0">
                <a:latin typeface="Calibri" panose="020F0502020204030204" pitchFamily="34" charset="0"/>
                <a:ea typeface="Calibri" panose="020F0502020204030204" pitchFamily="34" charset="0"/>
                <a:cs typeface="Calibri" panose="020F0502020204030204" pitchFamily="34" charset="0"/>
              </a:rPr>
              <a:t>Holowanie obiektu przy użyciu długiej liny ułatwia przemieszczanie obiektu oraz zabezpiecza łódź przed jej przewróceniem lub wciągnięciem pod wodę, w przypadku utraty pływalności przez obiekt na skutek nagłego i niekontrolowanego wypływu powietrza z balonu wypornościowego, np. z powodu rozdarcia balonu.</a:t>
            </a:r>
          </a:p>
          <a:p>
            <a:pPr algn="just"/>
            <a:endParaRPr lang="pl-PL" sz="26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2600" dirty="0">
                <a:latin typeface="Calibri" panose="020F0502020204030204" pitchFamily="34" charset="0"/>
                <a:ea typeface="Calibri" panose="020F0502020204030204" pitchFamily="34" charset="0"/>
                <a:cs typeface="Calibri" panose="020F0502020204030204" pitchFamily="34" charset="0"/>
              </a:rPr>
              <a:t>Przewód do pompowania balonu wypornościowego przez cały czas holowania musi być zamontowany do balonu w taki sposób żeby w każdej chwili można było dopompować balon (np. w sytuacji nieszczelności balonu). </a:t>
            </a:r>
          </a:p>
          <a:p>
            <a:pPr>
              <a:buNone/>
            </a:pPr>
            <a:endParaRPr lang="pl-PL" sz="2400" b="1" dirty="0"/>
          </a:p>
          <a:p>
            <a:pPr>
              <a:buNone/>
            </a:pPr>
            <a:endParaRPr lang="pl-PL" sz="2200" b="1"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242</a:t>
            </a:fld>
            <a:endParaRPr lang="pl-PL" dirty="0"/>
          </a:p>
        </p:txBody>
      </p:sp>
      <p:sp>
        <p:nvSpPr>
          <p:cNvPr id="7" name="Prostokąt zaokrąglony 6"/>
          <p:cNvSpPr/>
          <p:nvPr/>
        </p:nvSpPr>
        <p:spPr>
          <a:xfrm>
            <a:off x="467544" y="136525"/>
            <a:ext cx="8208912" cy="1267544"/>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199"/>
            <a:ext cx="8229600" cy="5121275"/>
          </a:xfrm>
        </p:spPr>
        <p:txBody>
          <a:bodyPr>
            <a:normAutofit fontScale="25000" lnSpcReduction="20000"/>
          </a:bodyPr>
          <a:lstStyle/>
          <a:p>
            <a:pPr algn="ctr">
              <a:buNone/>
            </a:pPr>
            <a:r>
              <a:rPr lang="pl-PL" sz="9600" b="1" u="sng" dirty="0">
                <a:latin typeface="Calibri" panose="020F0502020204030204" pitchFamily="34" charset="0"/>
                <a:ea typeface="Calibri" panose="020F0502020204030204" pitchFamily="34" charset="0"/>
                <a:cs typeface="Calibri" panose="020F0502020204030204" pitchFamily="34" charset="0"/>
              </a:rPr>
              <a:t>Przemieszczanie obiektu w toni</a:t>
            </a:r>
          </a:p>
          <a:p>
            <a:pPr>
              <a:buNone/>
            </a:pPr>
            <a:r>
              <a:rPr lang="pl-PL" sz="9600" dirty="0">
                <a:latin typeface="Calibri" panose="020F0502020204030204" pitchFamily="34" charset="0"/>
                <a:ea typeface="Calibri" panose="020F0502020204030204" pitchFamily="34" charset="0"/>
                <a:cs typeface="Calibri" panose="020F0502020204030204" pitchFamily="34" charset="0"/>
              </a:rPr>
              <a:t> </a:t>
            </a:r>
          </a:p>
          <a:p>
            <a:pPr marL="0" indent="0" algn="just">
              <a:buNone/>
            </a:pPr>
            <a:r>
              <a:rPr lang="pl-PL" sz="9600" dirty="0">
                <a:latin typeface="Calibri" panose="020F0502020204030204" pitchFamily="34" charset="0"/>
                <a:ea typeface="Calibri" panose="020F0502020204030204" pitchFamily="34" charset="0"/>
                <a:cs typeface="Calibri" panose="020F0502020204030204" pitchFamily="34" charset="0"/>
              </a:rPr>
              <a:t>Lina holownicza zamontowana jest przed podniesieniem obiektu </a:t>
            </a:r>
            <a:br>
              <a:rPr lang="pl-PL" sz="9600" dirty="0">
                <a:latin typeface="Calibri" panose="020F0502020204030204" pitchFamily="34" charset="0"/>
                <a:ea typeface="Calibri" panose="020F0502020204030204" pitchFamily="34" charset="0"/>
                <a:cs typeface="Calibri" panose="020F0502020204030204" pitchFamily="34" charset="0"/>
              </a:rPr>
            </a:br>
            <a:r>
              <a:rPr lang="pl-PL" sz="9600" dirty="0">
                <a:latin typeface="Calibri" panose="020F0502020204030204" pitchFamily="34" charset="0"/>
                <a:ea typeface="Calibri" panose="020F0502020204030204" pitchFamily="34" charset="0"/>
                <a:cs typeface="Calibri" panose="020F0502020204030204" pitchFamily="34" charset="0"/>
              </a:rPr>
              <a:t>z dna. Można do tego celu wykorzystać linę, która najpierw służyła jako lina kierunkowa (należy do niej doczepić odpowiednią długość liny).</a:t>
            </a:r>
          </a:p>
          <a:p>
            <a:pPr algn="just">
              <a:buNone/>
            </a:pPr>
            <a:endParaRPr lang="pl-PL" sz="96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9600" dirty="0">
                <a:latin typeface="Calibri" panose="020F0502020204030204" pitchFamily="34" charset="0"/>
                <a:ea typeface="Calibri" panose="020F0502020204030204" pitchFamily="34" charset="0"/>
                <a:cs typeface="Calibri" panose="020F0502020204030204" pitchFamily="34" charset="0"/>
              </a:rPr>
              <a:t>Lina holownicza może być zamontowana do obiektu lub szekli łączących zawiesia z balonem wypornościowym. </a:t>
            </a:r>
          </a:p>
          <a:p>
            <a:pPr algn="just"/>
            <a:endParaRPr lang="pl-PL" sz="96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9600" dirty="0">
                <a:latin typeface="Calibri" panose="020F0502020204030204" pitchFamily="34" charset="0"/>
                <a:ea typeface="Calibri" panose="020F0502020204030204" pitchFamily="34" charset="0"/>
                <a:cs typeface="Calibri" panose="020F0502020204030204" pitchFamily="34" charset="0"/>
              </a:rPr>
              <a:t>Przemieszczany obiekt powinien mieć przymocowaną linę zakończoną boją, tzw. pływak kontrolny, dłuższą od głębokości akwenu na trasie jego holowania. Pływak kontrolny w przypadku utraty obiektu będzie unosić się na wodzie i pokazywać dokładne miejsce obiektu.   </a:t>
            </a:r>
          </a:p>
          <a:p>
            <a:pPr>
              <a:buNone/>
            </a:pPr>
            <a:r>
              <a:rPr lang="pl-PL" sz="9600" dirty="0">
                <a:latin typeface="Calibri" panose="020F0502020204030204" pitchFamily="34" charset="0"/>
                <a:ea typeface="Calibri" panose="020F0502020204030204" pitchFamily="34" charset="0"/>
                <a:cs typeface="Calibri" panose="020F0502020204030204" pitchFamily="34" charset="0"/>
              </a:rPr>
              <a:t> </a:t>
            </a:r>
          </a:p>
          <a:p>
            <a:pPr>
              <a:buNone/>
            </a:pPr>
            <a:endParaRPr lang="pl-PL" sz="2400" b="1" dirty="0"/>
          </a:p>
          <a:p>
            <a:pPr>
              <a:buNone/>
            </a:pPr>
            <a:endParaRPr lang="pl-PL" sz="2200" b="1"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243</a:t>
            </a:fld>
            <a:endParaRPr lang="pl-PL" dirty="0"/>
          </a:p>
        </p:txBody>
      </p:sp>
      <p:sp>
        <p:nvSpPr>
          <p:cNvPr id="7" name="Prostokąt zaokrąglony 6"/>
          <p:cNvSpPr/>
          <p:nvPr/>
        </p:nvSpPr>
        <p:spPr>
          <a:xfrm>
            <a:off x="467544" y="136525"/>
            <a:ext cx="8208912" cy="1267544"/>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124744"/>
            <a:ext cx="8229600" cy="5231606"/>
          </a:xfrm>
        </p:spPr>
        <p:txBody>
          <a:bodyPr>
            <a:normAutofit fontScale="25000" lnSpcReduction="20000"/>
          </a:bodyPr>
          <a:lstStyle/>
          <a:p>
            <a:pPr>
              <a:buNone/>
            </a:pPr>
            <a:endParaRPr lang="pl-PL" sz="8800" b="1" dirty="0"/>
          </a:p>
          <a:p>
            <a:pPr algn="ctr">
              <a:buNone/>
            </a:pPr>
            <a:endParaRPr lang="pl-PL" sz="9600" b="1" u="sng" dirty="0">
              <a:latin typeface="Calibri" panose="020F0502020204030204" pitchFamily="34" charset="0"/>
              <a:ea typeface="Calibri" panose="020F0502020204030204" pitchFamily="34" charset="0"/>
              <a:cs typeface="Calibri" panose="020F0502020204030204" pitchFamily="34" charset="0"/>
            </a:endParaRPr>
          </a:p>
          <a:p>
            <a:pPr algn="ctr">
              <a:buNone/>
            </a:pPr>
            <a:r>
              <a:rPr lang="pl-PL" sz="9600" b="1" u="sng" dirty="0">
                <a:latin typeface="Calibri" panose="020F0502020204030204" pitchFamily="34" charset="0"/>
                <a:ea typeface="Calibri" panose="020F0502020204030204" pitchFamily="34" charset="0"/>
                <a:cs typeface="Calibri" panose="020F0502020204030204" pitchFamily="34" charset="0"/>
              </a:rPr>
              <a:t>Wydobywanie obiektu z wody na ląd z uwzględnieniem rodzaju akwenu i konfiguracji brzegu</a:t>
            </a:r>
          </a:p>
          <a:p>
            <a:pPr>
              <a:buNone/>
            </a:pPr>
            <a:endParaRPr lang="pl-PL" sz="9600" dirty="0">
              <a:latin typeface="Calibri" panose="020F0502020204030204" pitchFamily="34" charset="0"/>
              <a:ea typeface="Calibri" panose="020F0502020204030204" pitchFamily="34" charset="0"/>
              <a:cs typeface="Calibri" panose="020F0502020204030204" pitchFamily="34" charset="0"/>
            </a:endParaRPr>
          </a:p>
          <a:p>
            <a:pPr algn="just">
              <a:buNone/>
            </a:pPr>
            <a:r>
              <a:rPr lang="pl-PL" sz="9600" dirty="0">
                <a:latin typeface="Calibri" panose="020F0502020204030204" pitchFamily="34" charset="0"/>
                <a:ea typeface="Calibri" panose="020F0502020204030204" pitchFamily="34" charset="0"/>
                <a:cs typeface="Calibri" panose="020F0502020204030204" pitchFamily="34" charset="0"/>
              </a:rPr>
              <a:t>W tym zakresie należy ustalić:</a:t>
            </a:r>
          </a:p>
          <a:p>
            <a:pPr marL="357188" lvl="0" indent="-357188" algn="just">
              <a:buFont typeface="+mj-lt"/>
              <a:buAutoNum type="arabicPeriod"/>
            </a:pPr>
            <a:r>
              <a:rPr lang="pl-PL" sz="9600" dirty="0">
                <a:latin typeface="Calibri" panose="020F0502020204030204" pitchFamily="34" charset="0"/>
                <a:ea typeface="Calibri" panose="020F0502020204030204" pitchFamily="34" charset="0"/>
                <a:cs typeface="Calibri" panose="020F0502020204030204" pitchFamily="34" charset="0"/>
              </a:rPr>
              <a:t>Co to za obiekt i jego wymiary, waga, kształt - np. osoba poszkodowana, samochód osobowy, beczka itp.</a:t>
            </a:r>
          </a:p>
          <a:p>
            <a:pPr marL="357188" lvl="0" indent="-357188" algn="just">
              <a:buFont typeface="+mj-lt"/>
              <a:buAutoNum type="arabicPeriod"/>
            </a:pPr>
            <a:r>
              <a:rPr lang="pl-PL" sz="9600" dirty="0">
                <a:latin typeface="Calibri" panose="020F0502020204030204" pitchFamily="34" charset="0"/>
                <a:ea typeface="Calibri" panose="020F0502020204030204" pitchFamily="34" charset="0"/>
                <a:cs typeface="Calibri" panose="020F0502020204030204" pitchFamily="34" charset="0"/>
              </a:rPr>
              <a:t>Rodzaj akwenu - rzeka uregulowana czy nieuregulowana, prąd wody, kanał, jezioro, zalana żwirownia, zalany kamieniołom itp.</a:t>
            </a:r>
          </a:p>
          <a:p>
            <a:pPr marL="357188" lvl="0" indent="-357188" algn="just">
              <a:buFont typeface="+mj-lt"/>
              <a:buAutoNum type="arabicPeriod"/>
            </a:pPr>
            <a:r>
              <a:rPr lang="pl-PL" sz="9600" dirty="0">
                <a:latin typeface="Calibri" panose="020F0502020204030204" pitchFamily="34" charset="0"/>
                <a:ea typeface="Calibri" panose="020F0502020204030204" pitchFamily="34" charset="0"/>
                <a:cs typeface="Calibri" panose="020F0502020204030204" pitchFamily="34" charset="0"/>
              </a:rPr>
              <a:t>Miejsce doholowania obiektu - ukształtowanie i rodzaj dna przy brzegu (dno twarde, miękkie, strome, płaski, kamieniste </a:t>
            </a:r>
            <a:br>
              <a:rPr lang="pl-PL" sz="9600" dirty="0">
                <a:latin typeface="Calibri" panose="020F0502020204030204" pitchFamily="34" charset="0"/>
                <a:ea typeface="Calibri" panose="020F0502020204030204" pitchFamily="34" charset="0"/>
                <a:cs typeface="Calibri" panose="020F0502020204030204" pitchFamily="34" charset="0"/>
              </a:rPr>
            </a:br>
            <a:r>
              <a:rPr lang="pl-PL" sz="9600" dirty="0">
                <a:latin typeface="Calibri" panose="020F0502020204030204" pitchFamily="34" charset="0"/>
                <a:ea typeface="Calibri" panose="020F0502020204030204" pitchFamily="34" charset="0"/>
                <a:cs typeface="Calibri" panose="020F0502020204030204" pitchFamily="34" charset="0"/>
              </a:rPr>
              <a:t>z nierównymi dużymi głazami). </a:t>
            </a:r>
          </a:p>
          <a:p>
            <a:pPr>
              <a:buNone/>
            </a:pPr>
            <a:endParaRPr lang="pl-PL" sz="2200" b="1"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244</a:t>
            </a:fld>
            <a:endParaRPr lang="pl-PL" dirty="0"/>
          </a:p>
        </p:txBody>
      </p:sp>
      <p:sp>
        <p:nvSpPr>
          <p:cNvPr id="7" name="Prostokąt zaokrąglony 6"/>
          <p:cNvSpPr/>
          <p:nvPr/>
        </p:nvSpPr>
        <p:spPr>
          <a:xfrm>
            <a:off x="467544" y="136525"/>
            <a:ext cx="8208912" cy="1276251"/>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a:t>
            </a:r>
          </a:p>
          <a:p>
            <a:pPr lvl="0" algn="ctr">
              <a:spcBef>
                <a:spcPct val="0"/>
              </a:spcBef>
              <a:defRPr/>
            </a:pP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8424" y="1598825"/>
            <a:ext cx="8229600" cy="4925144"/>
          </a:xfrm>
        </p:spPr>
        <p:txBody>
          <a:bodyPr>
            <a:normAutofit fontScale="25000" lnSpcReduction="20000"/>
          </a:bodyPr>
          <a:lstStyle/>
          <a:p>
            <a:pPr>
              <a:buNone/>
            </a:pPr>
            <a:endParaRPr lang="pl-PL" sz="8800" b="1" dirty="0"/>
          </a:p>
          <a:p>
            <a:pPr algn="ctr">
              <a:buNone/>
            </a:pPr>
            <a:r>
              <a:rPr lang="pl-PL" sz="9600" b="1" u="sng" dirty="0">
                <a:latin typeface="Calibri" panose="020F0502020204030204" pitchFamily="34" charset="0"/>
                <a:ea typeface="Calibri" panose="020F0502020204030204" pitchFamily="34" charset="0"/>
                <a:cs typeface="Calibri" panose="020F0502020204030204" pitchFamily="34" charset="0"/>
              </a:rPr>
              <a:t>Wydobywanie obiektu z wody na ląd z uwzględnieniem rodzaju akwenu i konfiguracji brzegu</a:t>
            </a:r>
          </a:p>
          <a:p>
            <a:pPr>
              <a:buNone/>
            </a:pPr>
            <a:endParaRPr lang="pl-PL" sz="9600" dirty="0">
              <a:latin typeface="Calibri" panose="020F0502020204030204" pitchFamily="34" charset="0"/>
              <a:ea typeface="Calibri" panose="020F0502020204030204" pitchFamily="34" charset="0"/>
              <a:cs typeface="Calibri" panose="020F0502020204030204" pitchFamily="34" charset="0"/>
            </a:endParaRPr>
          </a:p>
          <a:p>
            <a:pPr algn="just">
              <a:buNone/>
            </a:pPr>
            <a:r>
              <a:rPr lang="pl-PL" sz="9600" dirty="0">
                <a:latin typeface="Calibri" panose="020F0502020204030204" pitchFamily="34" charset="0"/>
                <a:ea typeface="Calibri" panose="020F0502020204030204" pitchFamily="34" charset="0"/>
                <a:cs typeface="Calibri" panose="020F0502020204030204" pitchFamily="34" charset="0"/>
              </a:rPr>
              <a:t>W tym zakresie należy ustalić, cd.:</a:t>
            </a:r>
          </a:p>
          <a:p>
            <a:pPr marL="357188" lvl="0" indent="-357188" algn="just">
              <a:buFont typeface="+mj-lt"/>
              <a:buAutoNum type="arabicPeriod" startAt="4"/>
            </a:pPr>
            <a:r>
              <a:rPr lang="pl-PL" sz="9600" dirty="0">
                <a:latin typeface="Calibri" panose="020F0502020204030204" pitchFamily="34" charset="0"/>
                <a:ea typeface="Calibri" panose="020F0502020204030204" pitchFamily="34" charset="0"/>
                <a:cs typeface="Calibri" panose="020F0502020204030204" pitchFamily="34" charset="0"/>
              </a:rPr>
              <a:t>Rodzaj brzegu - wysoki niski, kąt nachylenia brzegu, materiał </a:t>
            </a:r>
            <a:br>
              <a:rPr lang="pl-PL" sz="9600" dirty="0">
                <a:latin typeface="Calibri" panose="020F0502020204030204" pitchFamily="34" charset="0"/>
                <a:ea typeface="Calibri" panose="020F0502020204030204" pitchFamily="34" charset="0"/>
                <a:cs typeface="Calibri" panose="020F0502020204030204" pitchFamily="34" charset="0"/>
              </a:rPr>
            </a:br>
            <a:r>
              <a:rPr lang="pl-PL" sz="9600" dirty="0">
                <a:latin typeface="Calibri" panose="020F0502020204030204" pitchFamily="34" charset="0"/>
                <a:ea typeface="Calibri" panose="020F0502020204030204" pitchFamily="34" charset="0"/>
                <a:cs typeface="Calibri" panose="020F0502020204030204" pitchFamily="34" charset="0"/>
              </a:rPr>
              <a:t>z jakiego składa się brzeg naturalny czy sztuczny (np. betonowy bulwar, ziemny pokryty roślinnością itp.) i czy nie stwarza zagrożenia osunięcia się brzegu.</a:t>
            </a:r>
          </a:p>
          <a:p>
            <a:pPr marL="357188" lvl="0" indent="-357188" algn="just">
              <a:buFont typeface="+mj-lt"/>
              <a:buAutoNum type="arabicPeriod" startAt="4"/>
            </a:pPr>
            <a:r>
              <a:rPr lang="pl-PL" sz="9600" dirty="0">
                <a:latin typeface="Calibri" panose="020F0502020204030204" pitchFamily="34" charset="0"/>
                <a:ea typeface="Calibri" panose="020F0502020204030204" pitchFamily="34" charset="0"/>
                <a:cs typeface="Calibri" panose="020F0502020204030204" pitchFamily="34" charset="0"/>
              </a:rPr>
              <a:t>Możliwość dojazdu pozostałych sił i środków oraz  służb w miejsce wydobycia.</a:t>
            </a:r>
          </a:p>
          <a:p>
            <a:pPr marL="357188" lvl="0" indent="-357188" algn="just">
              <a:buFont typeface="+mj-lt"/>
              <a:buAutoNum type="arabicPeriod" startAt="4"/>
            </a:pPr>
            <a:r>
              <a:rPr lang="pl-PL" sz="9600" dirty="0">
                <a:latin typeface="Calibri" panose="020F0502020204030204" pitchFamily="34" charset="0"/>
                <a:ea typeface="Calibri" panose="020F0502020204030204" pitchFamily="34" charset="0"/>
                <a:cs typeface="Calibri" panose="020F0502020204030204" pitchFamily="34" charset="0"/>
              </a:rPr>
              <a:t>Sposób wyciągnięcia na brzeg - wyciągarką, dźwigiem, przy użyciu samochodu i haka holowniczego.</a:t>
            </a:r>
          </a:p>
          <a:p>
            <a:pPr>
              <a:buNone/>
            </a:pPr>
            <a:endParaRPr lang="pl-PL" sz="2200" b="1"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245</a:t>
            </a:fld>
            <a:endParaRPr lang="pl-PL" dirty="0"/>
          </a:p>
        </p:txBody>
      </p:sp>
      <p:sp>
        <p:nvSpPr>
          <p:cNvPr id="7" name="Prostokąt zaokrąglony 6"/>
          <p:cNvSpPr/>
          <p:nvPr/>
        </p:nvSpPr>
        <p:spPr>
          <a:xfrm>
            <a:off x="467544" y="136525"/>
            <a:ext cx="8208912" cy="1204243"/>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1431206"/>
            <a:ext cx="8229600" cy="4925144"/>
          </a:xfrm>
        </p:spPr>
        <p:txBody>
          <a:bodyPr>
            <a:normAutofit fontScale="25000" lnSpcReduction="20000"/>
          </a:bodyPr>
          <a:lstStyle/>
          <a:p>
            <a:pPr>
              <a:buNone/>
            </a:pPr>
            <a:endParaRPr lang="pl-PL" sz="4000" b="1" dirty="0"/>
          </a:p>
          <a:p>
            <a:pPr algn="ctr">
              <a:buNone/>
            </a:pPr>
            <a:r>
              <a:rPr lang="pl-PL" sz="9600" b="1" u="sng" dirty="0">
                <a:latin typeface="Calibri" panose="020F0502020204030204" pitchFamily="34" charset="0"/>
                <a:ea typeface="Calibri" panose="020F0502020204030204" pitchFamily="34" charset="0"/>
                <a:cs typeface="Calibri" panose="020F0502020204030204" pitchFamily="34" charset="0"/>
              </a:rPr>
              <a:t>Wydobywanie obiektu z wody na ląd z uwzględnieniem rodzaju akwenu i konfiguracji brzegu</a:t>
            </a:r>
          </a:p>
          <a:p>
            <a:pPr>
              <a:buNone/>
            </a:pPr>
            <a:endParaRPr lang="pl-PL" sz="9600" b="1" dirty="0">
              <a:latin typeface="Calibri" panose="020F0502020204030204" pitchFamily="34" charset="0"/>
              <a:ea typeface="Calibri" panose="020F0502020204030204" pitchFamily="34" charset="0"/>
              <a:cs typeface="Calibri" panose="020F0502020204030204" pitchFamily="34" charset="0"/>
            </a:endParaRPr>
          </a:p>
          <a:p>
            <a:pPr algn="just">
              <a:buNone/>
            </a:pPr>
            <a:r>
              <a:rPr lang="pl-PL" sz="9600" dirty="0">
                <a:latin typeface="Calibri" panose="020F0502020204030204" pitchFamily="34" charset="0"/>
                <a:ea typeface="Calibri" panose="020F0502020204030204" pitchFamily="34" charset="0"/>
                <a:cs typeface="Calibri" panose="020F0502020204030204" pitchFamily="34" charset="0"/>
              </a:rPr>
              <a:t>Postępowanie gdy obiekt jest już na brzegu:</a:t>
            </a:r>
          </a:p>
          <a:p>
            <a:pPr marL="357188" lvl="0" indent="-357188" algn="just">
              <a:buFont typeface="+mj-lt"/>
              <a:buAutoNum type="arabicPeriod"/>
            </a:pPr>
            <a:r>
              <a:rPr lang="pl-PL" sz="9600" dirty="0">
                <a:latin typeface="Calibri" panose="020F0502020204030204" pitchFamily="34" charset="0"/>
                <a:ea typeface="Calibri" panose="020F0502020204030204" pitchFamily="34" charset="0"/>
                <a:cs typeface="Calibri" panose="020F0502020204030204" pitchFamily="34" charset="0"/>
              </a:rPr>
              <a:t>Zabezpieczenie miejsca działań przed osobami postronnymi.  </a:t>
            </a:r>
          </a:p>
          <a:p>
            <a:pPr marL="357188" lvl="0" indent="-357188" algn="just">
              <a:buFont typeface="+mj-lt"/>
              <a:buAutoNum type="arabicPeriod"/>
            </a:pPr>
            <a:r>
              <a:rPr lang="pl-PL" sz="9600" dirty="0">
                <a:latin typeface="Calibri" panose="020F0502020204030204" pitchFamily="34" charset="0"/>
                <a:ea typeface="Calibri" panose="020F0502020204030204" pitchFamily="34" charset="0"/>
                <a:cs typeface="Calibri" panose="020F0502020204030204" pitchFamily="34" charset="0"/>
              </a:rPr>
              <a:t>Czy wydobywany obiekt nie będzie stwarzał zagrożenia - np. beczki z niebezpieczną substancją itp. </a:t>
            </a:r>
          </a:p>
          <a:p>
            <a:pPr marL="357188" lvl="0" indent="-357188" algn="just">
              <a:buFont typeface="+mj-lt"/>
              <a:buAutoNum type="arabicPeriod"/>
            </a:pPr>
            <a:r>
              <a:rPr lang="pl-PL" sz="9600" dirty="0">
                <a:latin typeface="Calibri" panose="020F0502020204030204" pitchFamily="34" charset="0"/>
                <a:ea typeface="Calibri" panose="020F0502020204030204" pitchFamily="34" charset="0"/>
                <a:cs typeface="Calibri" panose="020F0502020204030204" pitchFamily="34" charset="0"/>
              </a:rPr>
              <a:t>Sprzęt potrzebny do zabezpieczenia obiektu na brzegu - np. </a:t>
            </a:r>
            <a:br>
              <a:rPr lang="pl-PL" sz="9600" dirty="0">
                <a:latin typeface="Calibri" panose="020F0502020204030204" pitchFamily="34" charset="0"/>
                <a:ea typeface="Calibri" panose="020F0502020204030204" pitchFamily="34" charset="0"/>
                <a:cs typeface="Calibri" panose="020F0502020204030204" pitchFamily="34" charset="0"/>
              </a:rPr>
            </a:br>
            <a:r>
              <a:rPr lang="pl-PL" sz="9600" dirty="0">
                <a:latin typeface="Calibri" panose="020F0502020204030204" pitchFamily="34" charset="0"/>
                <a:ea typeface="Calibri" panose="020F0502020204030204" pitchFamily="34" charset="0"/>
                <a:cs typeface="Calibri" panose="020F0502020204030204" pitchFamily="34" charset="0"/>
              </a:rPr>
              <a:t>w przypadku wyciągnięcia samochodu kliny pod koła, w przypadku obiektów humanoidalnych (wydobywanie zwłok i szczątków ludzkich) parawan zasłaniający.</a:t>
            </a:r>
          </a:p>
          <a:p>
            <a:pPr marL="357188" lvl="0" indent="-357188" algn="just">
              <a:buFont typeface="+mj-lt"/>
              <a:buAutoNum type="arabicPeriod"/>
            </a:pPr>
            <a:r>
              <a:rPr lang="pl-PL" sz="9600" dirty="0">
                <a:latin typeface="Calibri" panose="020F0502020204030204" pitchFamily="34" charset="0"/>
                <a:ea typeface="Calibri" panose="020F0502020204030204" pitchFamily="34" charset="0"/>
                <a:cs typeface="Calibri" panose="020F0502020204030204" pitchFamily="34" charset="0"/>
              </a:rPr>
              <a:t>Czas dobowy (np. oświetlenie terenu działań) oraz warunki meteorologiczne.  </a:t>
            </a:r>
          </a:p>
          <a:p>
            <a:pPr>
              <a:buNone/>
            </a:pPr>
            <a:endParaRPr lang="pl-PL" sz="2200" b="1"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246</a:t>
            </a:fld>
            <a:endParaRPr lang="pl-PL" dirty="0"/>
          </a:p>
        </p:txBody>
      </p:sp>
      <p:sp>
        <p:nvSpPr>
          <p:cNvPr id="7" name="Prostokąt zaokrąglony 6"/>
          <p:cNvSpPr/>
          <p:nvPr/>
        </p:nvSpPr>
        <p:spPr>
          <a:xfrm>
            <a:off x="467544" y="136525"/>
            <a:ext cx="8208912" cy="1276251"/>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p:cNvPicPr/>
          <p:nvPr/>
        </p:nvPicPr>
        <p:blipFill>
          <a:blip r:embed="rId3" cstate="print"/>
          <a:srcRect l="22718" t="31034" r="34039" b="9718"/>
          <a:stretch>
            <a:fillRect/>
          </a:stretch>
        </p:blipFill>
        <p:spPr bwMode="auto">
          <a:xfrm>
            <a:off x="1331640" y="4545368"/>
            <a:ext cx="2736304" cy="2196000"/>
          </a:xfrm>
          <a:prstGeom prst="rect">
            <a:avLst/>
          </a:prstGeom>
          <a:noFill/>
          <a:ln w="9525">
            <a:noFill/>
            <a:miter lim="800000"/>
            <a:headEnd/>
            <a:tailEnd/>
          </a:ln>
        </p:spPr>
      </p:pic>
      <p:pic>
        <p:nvPicPr>
          <p:cNvPr id="4" name="Obraz 3" descr="D:\z lel. galaxy\20210522_130855.jpg"/>
          <p:cNvPicPr/>
          <p:nvPr/>
        </p:nvPicPr>
        <p:blipFill>
          <a:blip r:embed="rId4" cstate="print"/>
          <a:srcRect t="30484" r="38017" b="6410"/>
          <a:stretch>
            <a:fillRect/>
          </a:stretch>
        </p:blipFill>
        <p:spPr bwMode="auto">
          <a:xfrm>
            <a:off x="1306744" y="2165504"/>
            <a:ext cx="2761200" cy="2199600"/>
          </a:xfrm>
          <a:prstGeom prst="rect">
            <a:avLst/>
          </a:prstGeom>
          <a:noFill/>
          <a:ln w="9525">
            <a:solidFill>
              <a:schemeClr val="bg1"/>
            </a:solidFill>
            <a:miter lim="800000"/>
            <a:headEnd/>
            <a:tailEnd/>
          </a:ln>
        </p:spPr>
      </p:pic>
      <p:sp>
        <p:nvSpPr>
          <p:cNvPr id="3" name="Symbol zastępczy zawartości 2"/>
          <p:cNvSpPr>
            <a:spLocks noGrp="1"/>
          </p:cNvSpPr>
          <p:nvPr>
            <p:ph idx="1"/>
          </p:nvPr>
        </p:nvSpPr>
        <p:spPr>
          <a:xfrm>
            <a:off x="445436" y="1380552"/>
            <a:ext cx="8229600" cy="5040560"/>
          </a:xfrm>
        </p:spPr>
        <p:txBody>
          <a:bodyPr>
            <a:normAutofit/>
          </a:bodyPr>
          <a:lstStyle/>
          <a:p>
            <a:pPr algn="ctr">
              <a:buNone/>
            </a:pPr>
            <a:r>
              <a:rPr lang="pl-PL" sz="2000" b="1" dirty="0">
                <a:latin typeface="Calibri" panose="020F0502020204030204" pitchFamily="34" charset="0"/>
                <a:ea typeface="Calibri" panose="020F0502020204030204" pitchFamily="34" charset="0"/>
                <a:cs typeface="Calibri" panose="020F0502020204030204" pitchFamily="34" charset="0"/>
              </a:rPr>
              <a:t>Wydobywanie obiektu z wody na ląd z uwzględnieniem rodzaju akwenu i konfiguracji brzegu</a:t>
            </a:r>
          </a:p>
          <a:p>
            <a:pPr>
              <a:buNone/>
            </a:pPr>
            <a:endParaRPr lang="pl-PL" sz="3800" b="1" dirty="0"/>
          </a:p>
          <a:p>
            <a:pPr>
              <a:buNone/>
            </a:pPr>
            <a:endParaRPr lang="pl-PL" sz="2200" b="1" dirty="0"/>
          </a:p>
        </p:txBody>
      </p:sp>
      <p:pic>
        <p:nvPicPr>
          <p:cNvPr id="6" name="Obraz 5" descr="C:\Users\Rafał\Desktop\20210522_131541.jpg"/>
          <p:cNvPicPr/>
          <p:nvPr/>
        </p:nvPicPr>
        <p:blipFill>
          <a:blip r:embed="rId5" cstate="print"/>
          <a:srcRect l="20144" t="29282" r="38914" b="2475"/>
          <a:stretch>
            <a:fillRect/>
          </a:stretch>
        </p:blipFill>
        <p:spPr bwMode="auto">
          <a:xfrm>
            <a:off x="4856736" y="2204864"/>
            <a:ext cx="2739600" cy="2199600"/>
          </a:xfrm>
          <a:prstGeom prst="rect">
            <a:avLst/>
          </a:prstGeom>
          <a:noFill/>
          <a:ln w="9525">
            <a:noFill/>
            <a:miter lim="800000"/>
            <a:headEnd/>
            <a:tailEnd/>
          </a:ln>
        </p:spPr>
      </p:pic>
      <p:pic>
        <p:nvPicPr>
          <p:cNvPr id="9" name="Obraz 8"/>
          <p:cNvPicPr/>
          <p:nvPr/>
        </p:nvPicPr>
        <p:blipFill>
          <a:blip r:embed="rId6" cstate="print"/>
          <a:srcRect l="33173" t="13207" r="27633" b="33208"/>
          <a:stretch>
            <a:fillRect/>
          </a:stretch>
        </p:blipFill>
        <p:spPr bwMode="auto">
          <a:xfrm>
            <a:off x="4860032" y="4541768"/>
            <a:ext cx="2736304" cy="2199600"/>
          </a:xfrm>
          <a:prstGeom prst="rect">
            <a:avLst/>
          </a:prstGeom>
          <a:noFill/>
          <a:ln w="9525">
            <a:noFill/>
            <a:miter lim="800000"/>
            <a:headEnd/>
            <a:tailEnd/>
          </a:ln>
        </p:spPr>
      </p:pic>
      <p:sp>
        <p:nvSpPr>
          <p:cNvPr id="11" name="Symbol zastępczy numeru slajdu 10"/>
          <p:cNvSpPr>
            <a:spLocks noGrp="1"/>
          </p:cNvSpPr>
          <p:nvPr>
            <p:ph type="sldNum" sz="quarter" idx="12"/>
          </p:nvPr>
        </p:nvSpPr>
        <p:spPr/>
        <p:txBody>
          <a:bodyPr/>
          <a:lstStyle/>
          <a:p>
            <a:fld id="{589B7C76-EFF2-4CD8-A475-4750F11B4BC6}" type="slidenum">
              <a:rPr lang="pl-PL" smtClean="0"/>
              <a:pPr/>
              <a:t>247</a:t>
            </a:fld>
            <a:endParaRPr lang="pl-PL" dirty="0"/>
          </a:p>
        </p:txBody>
      </p:sp>
      <p:sp>
        <p:nvSpPr>
          <p:cNvPr id="13" name="Prostokąt zaokrąglony 12"/>
          <p:cNvSpPr/>
          <p:nvPr/>
        </p:nvSpPr>
        <p:spPr>
          <a:xfrm>
            <a:off x="467544" y="136525"/>
            <a:ext cx="8208912" cy="1224134"/>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229600" cy="4853136"/>
          </a:xfrm>
        </p:spPr>
        <p:txBody>
          <a:bodyPr>
            <a:normAutofit fontScale="92500" lnSpcReduction="20000"/>
          </a:bodyPr>
          <a:lstStyle/>
          <a:p>
            <a:pPr algn="ctr">
              <a:buNone/>
            </a:pPr>
            <a:endParaRPr lang="pl-PL" sz="2600" b="1" u="sng" dirty="0">
              <a:latin typeface="Calibri" panose="020F0502020204030204" pitchFamily="34" charset="0"/>
              <a:ea typeface="Calibri" panose="020F0502020204030204" pitchFamily="34" charset="0"/>
              <a:cs typeface="Calibri" panose="020F0502020204030204" pitchFamily="34" charset="0"/>
            </a:endParaRPr>
          </a:p>
          <a:p>
            <a:pPr algn="ctr">
              <a:buNone/>
            </a:pPr>
            <a:r>
              <a:rPr lang="pl-PL" sz="2600" b="1" u="sng" dirty="0">
                <a:latin typeface="Calibri" panose="020F0502020204030204" pitchFamily="34" charset="0"/>
                <a:ea typeface="Calibri" panose="020F0502020204030204" pitchFamily="34" charset="0"/>
                <a:cs typeface="Calibri" panose="020F0502020204030204" pitchFamily="34" charset="0"/>
              </a:rPr>
              <a:t>Odkopanie, odmulenie obiektu przy użyciu dostępnego sprzętu</a:t>
            </a:r>
          </a:p>
          <a:p>
            <a:pPr>
              <a:buNone/>
            </a:pPr>
            <a:endParaRPr lang="pl-PL" sz="2600" b="1"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2600" dirty="0">
                <a:latin typeface="Calibri" panose="020F0502020204030204" pitchFamily="34" charset="0"/>
                <a:ea typeface="Calibri" panose="020F0502020204030204" pitchFamily="34" charset="0"/>
                <a:cs typeface="Calibri" panose="020F0502020204030204" pitchFamily="34" charset="0"/>
              </a:rPr>
              <a:t>Do odkopania obiektu znajdującego się pod wodą, możemy wykorzystać koparkę, pracując z brzegu lub barki czy platformy pływającej i do głębokości zasięgu ramienia koparki, tzw. bagrowanie</a:t>
            </a:r>
          </a:p>
          <a:p>
            <a:pPr algn="just"/>
            <a:endParaRPr lang="pl-PL" sz="26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2600" dirty="0">
                <a:latin typeface="Calibri" panose="020F0502020204030204" pitchFamily="34" charset="0"/>
                <a:ea typeface="Calibri" panose="020F0502020204030204" pitchFamily="34" charset="0"/>
                <a:cs typeface="Calibri" panose="020F0502020204030204" pitchFamily="34" charset="0"/>
              </a:rPr>
              <a:t>Natomiast pod wodą nurek może używać sztychówki na krótkim stylu, np. do odkopania elementów obiektu znajdujących się pod wodą, za które będzie można zaczepić stropy/zawiesia, hak wyciągarki lub dźwigu w celu jego wydobycia na powierzchnię.    </a:t>
            </a:r>
          </a:p>
          <a:p>
            <a:pPr>
              <a:buNone/>
            </a:pPr>
            <a:endParaRPr lang="pl-PL" sz="2400" b="1" dirty="0"/>
          </a:p>
          <a:p>
            <a:pPr>
              <a:buNone/>
            </a:pPr>
            <a:r>
              <a:rPr lang="pl-PL" sz="2400" b="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248</a:t>
            </a:fld>
            <a:endParaRPr lang="pl-PL" dirty="0"/>
          </a:p>
        </p:txBody>
      </p:sp>
      <p:sp>
        <p:nvSpPr>
          <p:cNvPr id="7" name="Prostokąt zaokrąglony 6"/>
          <p:cNvSpPr/>
          <p:nvPr/>
        </p:nvSpPr>
        <p:spPr>
          <a:xfrm>
            <a:off x="467544" y="136525"/>
            <a:ext cx="8208912" cy="1276251"/>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229600" cy="4853136"/>
          </a:xfrm>
        </p:spPr>
        <p:txBody>
          <a:bodyPr>
            <a:normAutofit fontScale="25000" lnSpcReduction="20000"/>
          </a:bodyPr>
          <a:lstStyle/>
          <a:p>
            <a:pPr algn="ctr">
              <a:buNone/>
            </a:pPr>
            <a:endParaRPr lang="pl-PL" sz="9600" b="1" u="sng" dirty="0">
              <a:latin typeface="Calibri" panose="020F0502020204030204" pitchFamily="34" charset="0"/>
              <a:ea typeface="Calibri" panose="020F0502020204030204" pitchFamily="34" charset="0"/>
              <a:cs typeface="Calibri" panose="020F0502020204030204" pitchFamily="34" charset="0"/>
            </a:endParaRPr>
          </a:p>
          <a:p>
            <a:pPr algn="ctr">
              <a:buNone/>
            </a:pPr>
            <a:r>
              <a:rPr lang="pl-PL" sz="9600" b="1" u="sng" dirty="0">
                <a:latin typeface="Calibri" panose="020F0502020204030204" pitchFamily="34" charset="0"/>
                <a:ea typeface="Calibri" panose="020F0502020204030204" pitchFamily="34" charset="0"/>
                <a:cs typeface="Calibri" panose="020F0502020204030204" pitchFamily="34" charset="0"/>
              </a:rPr>
              <a:t>Odkopanie, odmulenie obiektu przy użyciu dostępnego sprzętu</a:t>
            </a:r>
          </a:p>
          <a:p>
            <a:pPr algn="just">
              <a:buNone/>
            </a:pPr>
            <a:endParaRPr lang="pl-PL" sz="9600" b="1"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9600" b="1" dirty="0">
                <a:latin typeface="Calibri" panose="020F0502020204030204" pitchFamily="34" charset="0"/>
                <a:ea typeface="Calibri" panose="020F0502020204030204" pitchFamily="34" charset="0"/>
                <a:cs typeface="Calibri" panose="020F0502020204030204" pitchFamily="34" charset="0"/>
              </a:rPr>
              <a:t>Odmulanie </a:t>
            </a:r>
            <a:r>
              <a:rPr lang="pl-PL" sz="9600" dirty="0">
                <a:latin typeface="Calibri" panose="020F0502020204030204" pitchFamily="34" charset="0"/>
                <a:ea typeface="Calibri" panose="020F0502020204030204" pitchFamily="34" charset="0"/>
                <a:cs typeface="Calibri" panose="020F0502020204030204" pitchFamily="34" charset="0"/>
              </a:rPr>
              <a:t>to zasysanie osadów z użyciem pomp. Do odmulenia obiektu znajdującego się pod wodą Państwowa Straż Pożarna nie dysponuje profesjonalnym sprzętem do tego rodzaju prac podwodnych. Pompy będące na wyposażeniu JRG nie nadają się do pompowania mułu i innych osadów dennych.  </a:t>
            </a:r>
          </a:p>
          <a:p>
            <a:pPr algn="just"/>
            <a:endParaRPr lang="pl-PL" sz="96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9600" dirty="0">
                <a:latin typeface="Calibri" panose="020F0502020204030204" pitchFamily="34" charset="0"/>
                <a:ea typeface="Calibri" panose="020F0502020204030204" pitchFamily="34" charset="0"/>
                <a:cs typeface="Calibri" panose="020F0502020204030204" pitchFamily="34" charset="0"/>
              </a:rPr>
              <a:t>Natomiast </a:t>
            </a:r>
            <a:r>
              <a:rPr lang="pl-PL" sz="9600" b="1" dirty="0">
                <a:latin typeface="Calibri" panose="020F0502020204030204" pitchFamily="34" charset="0"/>
                <a:ea typeface="Calibri" panose="020F0502020204030204" pitchFamily="34" charset="0"/>
                <a:cs typeface="Calibri" panose="020F0502020204030204" pitchFamily="34" charset="0"/>
              </a:rPr>
              <a:t>doraźnie</a:t>
            </a:r>
            <a:r>
              <a:rPr lang="pl-PL" sz="9600" dirty="0">
                <a:latin typeface="Calibri" panose="020F0502020204030204" pitchFamily="34" charset="0"/>
                <a:ea typeface="Calibri" panose="020F0502020204030204" pitchFamily="34" charset="0"/>
                <a:cs typeface="Calibri" panose="020F0502020204030204" pitchFamily="34" charset="0"/>
              </a:rPr>
              <a:t> możemy wykorzystać zmontowany zestaw składający się z prądownicy prostej z wężem, podpiętym do motopompy. W celu odmulenia/rozmycia gruntu/odkopania/ spłukania osadu dennego z elementów obiektu, za które będzie można zaczepić stropy/zawiesia, hak wyciągarki lub dźwigu w celu jego wydobycia na powierzchnię. </a:t>
            </a:r>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249</a:t>
            </a:fld>
            <a:endParaRPr lang="pl-PL" dirty="0"/>
          </a:p>
        </p:txBody>
      </p:sp>
      <p:sp>
        <p:nvSpPr>
          <p:cNvPr id="7" name="Prostokąt zaokrąglony 6"/>
          <p:cNvSpPr/>
          <p:nvPr/>
        </p:nvSpPr>
        <p:spPr>
          <a:xfrm>
            <a:off x="467544" y="136525"/>
            <a:ext cx="8208912" cy="1348259"/>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525963"/>
          </a:xfrm>
        </p:spPr>
        <p:txBody>
          <a:bodyPr>
            <a:normAutofit/>
          </a:bodyPr>
          <a:lstStyle/>
          <a:p>
            <a:pPr algn="ctr">
              <a:buNone/>
            </a:pPr>
            <a:r>
              <a:rPr lang="pl-PL" sz="2400" b="1" u="sng" dirty="0">
                <a:latin typeface="Calibri" panose="020F0502020204030204" pitchFamily="34" charset="0"/>
                <a:ea typeface="Calibri" panose="020F0502020204030204" pitchFamily="34" charset="0"/>
                <a:cs typeface="Calibri" panose="020F0502020204030204" pitchFamily="34" charset="0"/>
              </a:rPr>
              <a:t>Sonar opuszczany (dookólny)</a:t>
            </a:r>
          </a:p>
          <a:p>
            <a:pPr>
              <a:buNone/>
            </a:pPr>
            <a:r>
              <a:rPr lang="pl-PL" sz="2600" dirty="0"/>
              <a:t>    </a:t>
            </a:r>
          </a:p>
          <a:p>
            <a:pPr>
              <a:buNone/>
            </a:pPr>
            <a:endParaRPr lang="pl-PL" sz="2600" dirty="0"/>
          </a:p>
          <a:p>
            <a:pPr>
              <a:buNone/>
            </a:pPr>
            <a:endParaRPr lang="pl-PL" dirty="0"/>
          </a:p>
        </p:txBody>
      </p:sp>
      <p:pic>
        <p:nvPicPr>
          <p:cNvPr id="289794" name="Picture 2" descr="C:\Users\Michal\Desktop\Moja praca Inżynierska\Zdjęcia\dookulny zestaw.jpg"/>
          <p:cNvPicPr>
            <a:picLocks noChangeAspect="1" noChangeArrowheads="1"/>
          </p:cNvPicPr>
          <p:nvPr/>
        </p:nvPicPr>
        <p:blipFill>
          <a:blip r:embed="rId3" cstate="print"/>
          <a:srcRect/>
          <a:stretch>
            <a:fillRect/>
          </a:stretch>
        </p:blipFill>
        <p:spPr bwMode="auto">
          <a:xfrm>
            <a:off x="1691680" y="2132856"/>
            <a:ext cx="6058236" cy="4546800"/>
          </a:xfrm>
          <a:prstGeom prst="rect">
            <a:avLst/>
          </a:prstGeom>
          <a:noFill/>
        </p:spPr>
      </p:pic>
      <p:sp>
        <p:nvSpPr>
          <p:cNvPr id="8" name="Prostokąt zaokrąglony 7"/>
          <p:cNvSpPr/>
          <p:nvPr/>
        </p:nvSpPr>
        <p:spPr>
          <a:xfrm>
            <a:off x="467544" y="404664"/>
            <a:ext cx="8208912" cy="864096"/>
          </a:xfrm>
          <a:prstGeom prst="roundRect">
            <a:avLst/>
          </a:prstGeom>
          <a:solidFill>
            <a:srgbClr val="FF0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8.1. Zlokalizować obiekt pod powierzchnią wody </a:t>
            </a:r>
          </a:p>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oraz go oznaczyć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435280" cy="4853136"/>
          </a:xfrm>
        </p:spPr>
        <p:txBody>
          <a:bodyPr>
            <a:normAutofit fontScale="25000" lnSpcReduction="20000"/>
          </a:bodyPr>
          <a:lstStyle/>
          <a:p>
            <a:pPr algn="ctr">
              <a:buNone/>
            </a:pPr>
            <a:r>
              <a:rPr lang="pl-PL" sz="9600" b="1" u="sng" dirty="0">
                <a:latin typeface="Calibri" panose="020F0502020204030204" pitchFamily="34" charset="0"/>
                <a:ea typeface="Calibri" panose="020F0502020204030204" pitchFamily="34" charset="0"/>
                <a:cs typeface="Calibri" panose="020F0502020204030204" pitchFamily="34" charset="0"/>
              </a:rPr>
              <a:t>Odkopanie, odmulenie obiektu przy użyciu dostępnego sprzętu</a:t>
            </a:r>
          </a:p>
          <a:p>
            <a:pPr>
              <a:buNone/>
            </a:pPr>
            <a:endParaRPr lang="pl-PL" sz="9600" b="1" dirty="0">
              <a:latin typeface="Calibri" panose="020F0502020204030204" pitchFamily="34" charset="0"/>
              <a:ea typeface="Calibri" panose="020F0502020204030204" pitchFamily="34" charset="0"/>
              <a:cs typeface="Calibri" panose="020F0502020204030204" pitchFamily="34" charset="0"/>
            </a:endParaRPr>
          </a:p>
          <a:p>
            <a:pPr marL="0" indent="0" algn="ctr">
              <a:buNone/>
            </a:pPr>
            <a:r>
              <a:rPr lang="pl-PL" sz="9600" b="1" dirty="0">
                <a:latin typeface="Calibri" panose="020F0502020204030204" pitchFamily="34" charset="0"/>
                <a:ea typeface="Calibri" panose="020F0502020204030204" pitchFamily="34" charset="0"/>
                <a:cs typeface="Calibri" panose="020F0502020204030204" pitchFamily="34" charset="0"/>
              </a:rPr>
              <a:t>Zestaw z dostępnego sprzętu do odmulenia/rozmycia gruntu/odkopania/spłukania osadu dennego</a:t>
            </a:r>
          </a:p>
          <a:p>
            <a:pPr marL="0" indent="0" algn="ctr">
              <a:buNone/>
            </a:pPr>
            <a:endParaRPr lang="pl-PL" sz="9600" b="1" dirty="0">
              <a:latin typeface="Calibri" panose="020F0502020204030204" pitchFamily="34" charset="0"/>
              <a:ea typeface="Calibri" panose="020F0502020204030204" pitchFamily="34" charset="0"/>
              <a:cs typeface="Calibri" panose="020F0502020204030204" pitchFamily="34" charset="0"/>
            </a:endParaRPr>
          </a:p>
          <a:p>
            <a:pPr>
              <a:buNone/>
            </a:pPr>
            <a:r>
              <a:rPr lang="pl-PL" sz="9600" dirty="0">
                <a:latin typeface="Calibri" panose="020F0502020204030204" pitchFamily="34" charset="0"/>
                <a:ea typeface="Calibri" panose="020F0502020204030204" pitchFamily="34" charset="0"/>
                <a:cs typeface="Calibri" panose="020F0502020204030204" pitchFamily="34" charset="0"/>
              </a:rPr>
              <a:t>Zagrożenia związane z tak zmontowanego zestawu:</a:t>
            </a:r>
          </a:p>
          <a:p>
            <a:r>
              <a:rPr lang="pl-PL" sz="9600" dirty="0">
                <a:latin typeface="Calibri" panose="020F0502020204030204" pitchFamily="34" charset="0"/>
                <a:ea typeface="Calibri" panose="020F0502020204030204" pitchFamily="34" charset="0"/>
                <a:cs typeface="Calibri" panose="020F0502020204030204" pitchFamily="34" charset="0"/>
              </a:rPr>
              <a:t>zamulenie wody, co powoduje zerową widoczność,</a:t>
            </a:r>
          </a:p>
          <a:p>
            <a:r>
              <a:rPr lang="pl-PL" sz="9600" dirty="0">
                <a:latin typeface="Calibri" panose="020F0502020204030204" pitchFamily="34" charset="0"/>
                <a:ea typeface="Calibri" panose="020F0502020204030204" pitchFamily="34" charset="0"/>
                <a:cs typeface="Calibri" panose="020F0502020204030204" pitchFamily="34" charset="0"/>
              </a:rPr>
              <a:t>wyrwanie prądownicy z rąk nurka na skutek zbyt dużego ciśnienia podanego na prądownicę, co może spowodować uderzenie nurka, uszkodzenie aparatu nurkowego,</a:t>
            </a:r>
          </a:p>
          <a:p>
            <a:r>
              <a:rPr lang="pl-PL" sz="9600" dirty="0">
                <a:latin typeface="Calibri" panose="020F0502020204030204" pitchFamily="34" charset="0"/>
                <a:ea typeface="Calibri" panose="020F0502020204030204" pitchFamily="34" charset="0"/>
                <a:cs typeface="Calibri" panose="020F0502020204030204" pitchFamily="34" charset="0"/>
              </a:rPr>
              <a:t>zaplątanie się oraz zerwanie maski nurkowi, </a:t>
            </a:r>
          </a:p>
          <a:p>
            <a:r>
              <a:rPr lang="pl-PL" sz="9600" dirty="0">
                <a:latin typeface="Calibri" panose="020F0502020204030204" pitchFamily="34" charset="0"/>
                <a:ea typeface="Calibri" panose="020F0502020204030204" pitchFamily="34" charset="0"/>
                <a:cs typeface="Calibri" panose="020F0502020204030204" pitchFamily="34" charset="0"/>
              </a:rPr>
              <a:t>hałas z motopompy co utrudnia łączność nurka z bazą nurkową, </a:t>
            </a:r>
          </a:p>
          <a:p>
            <a:r>
              <a:rPr lang="pl-PL" sz="9600" dirty="0">
                <a:latin typeface="Calibri" panose="020F0502020204030204" pitchFamily="34" charset="0"/>
                <a:ea typeface="Calibri" panose="020F0502020204030204" pitchFamily="34" charset="0"/>
                <a:cs typeface="Calibri" panose="020F0502020204030204" pitchFamily="34" charset="0"/>
              </a:rPr>
              <a:t>utrata orientacji pod wodą, </a:t>
            </a:r>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250</a:t>
            </a:fld>
            <a:endParaRPr lang="pl-PL" dirty="0"/>
          </a:p>
        </p:txBody>
      </p:sp>
      <p:sp>
        <p:nvSpPr>
          <p:cNvPr id="7" name="Prostokąt zaokrąglony 6"/>
          <p:cNvSpPr/>
          <p:nvPr/>
        </p:nvSpPr>
        <p:spPr>
          <a:xfrm>
            <a:off x="467544" y="136525"/>
            <a:ext cx="8208912" cy="1348259"/>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435280" cy="4853136"/>
          </a:xfrm>
        </p:spPr>
        <p:txBody>
          <a:bodyPr>
            <a:normAutofit/>
          </a:bodyPr>
          <a:lstStyle/>
          <a:p>
            <a:pPr algn="ctr">
              <a:buNone/>
            </a:pPr>
            <a:r>
              <a:rPr lang="pl-PL" sz="2400" b="1" u="sng" dirty="0">
                <a:latin typeface="Calibri" panose="020F0502020204030204" pitchFamily="34" charset="0"/>
                <a:ea typeface="Calibri" panose="020F0502020204030204" pitchFamily="34" charset="0"/>
                <a:cs typeface="Calibri" panose="020F0502020204030204" pitchFamily="34" charset="0"/>
              </a:rPr>
              <a:t>Odkopanie, odmulenie obiektu przy użyciu dostępnego sprzętu</a:t>
            </a:r>
          </a:p>
          <a:p>
            <a:pPr>
              <a:buNone/>
            </a:pPr>
            <a:endParaRPr lang="pl-PL" sz="2400" dirty="0"/>
          </a:p>
          <a:p>
            <a:pPr>
              <a:buNone/>
            </a:pPr>
            <a:r>
              <a:rPr lang="pl-PL" sz="2400" dirty="0">
                <a:latin typeface="Calibri" panose="020F0502020204030204" pitchFamily="34" charset="0"/>
                <a:ea typeface="Calibri" panose="020F0502020204030204" pitchFamily="34" charset="0"/>
                <a:cs typeface="Calibri" panose="020F0502020204030204" pitchFamily="34" charset="0"/>
              </a:rPr>
              <a:t>Przykładowy</a:t>
            </a:r>
          </a:p>
          <a:p>
            <a:pPr>
              <a:buNone/>
            </a:pPr>
            <a:r>
              <a:rPr lang="pl-PL" sz="2400" dirty="0">
                <a:latin typeface="Calibri" panose="020F0502020204030204" pitchFamily="34" charset="0"/>
                <a:ea typeface="Calibri" panose="020F0502020204030204" pitchFamily="34" charset="0"/>
                <a:cs typeface="Calibri" panose="020F0502020204030204" pitchFamily="34" charset="0"/>
              </a:rPr>
              <a:t>zestawu </a:t>
            </a:r>
          </a:p>
          <a:p>
            <a:pPr>
              <a:buNone/>
            </a:pPr>
            <a:r>
              <a:rPr lang="pl-PL" sz="2400" dirty="0">
                <a:latin typeface="Calibri" panose="020F0502020204030204" pitchFamily="34" charset="0"/>
                <a:ea typeface="Calibri" panose="020F0502020204030204" pitchFamily="34" charset="0"/>
                <a:cs typeface="Calibri" panose="020F0502020204030204" pitchFamily="34" charset="0"/>
              </a:rPr>
              <a:t>zmontowanego </a:t>
            </a:r>
          </a:p>
          <a:p>
            <a:pPr>
              <a:buNone/>
            </a:pPr>
            <a:r>
              <a:rPr lang="pl-PL" sz="2400" dirty="0">
                <a:latin typeface="Calibri" panose="020F0502020204030204" pitchFamily="34" charset="0"/>
                <a:ea typeface="Calibri" panose="020F0502020204030204" pitchFamily="34" charset="0"/>
                <a:cs typeface="Calibri" panose="020F0502020204030204" pitchFamily="34" charset="0"/>
              </a:rPr>
              <a:t>z dostępnego sprzętu</a:t>
            </a:r>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pic>
        <p:nvPicPr>
          <p:cNvPr id="2" name="Picture 2" descr="C:\Users\Rafał\Desktop\IMG_20230726_140203.jpg"/>
          <p:cNvPicPr>
            <a:picLocks noChangeAspect="1" noChangeArrowheads="1"/>
          </p:cNvPicPr>
          <p:nvPr/>
        </p:nvPicPr>
        <p:blipFill>
          <a:blip r:embed="rId2" cstate="print"/>
          <a:srcRect l="2751" t="26900" r="2488" b="6951"/>
          <a:stretch>
            <a:fillRect/>
          </a:stretch>
        </p:blipFill>
        <p:spPr bwMode="auto">
          <a:xfrm>
            <a:off x="3229970" y="2328210"/>
            <a:ext cx="5466566" cy="3816000"/>
          </a:xfrm>
          <a:prstGeom prst="rect">
            <a:avLst/>
          </a:prstGeom>
          <a:noFill/>
          <a:ln>
            <a:solidFill>
              <a:schemeClr val="tx1"/>
            </a:solidFill>
          </a:ln>
        </p:spPr>
      </p:pic>
      <p:sp>
        <p:nvSpPr>
          <p:cNvPr id="6" name="Symbol zastępczy numeru slajdu 5"/>
          <p:cNvSpPr>
            <a:spLocks noGrp="1"/>
          </p:cNvSpPr>
          <p:nvPr>
            <p:ph type="sldNum" sz="quarter" idx="12"/>
          </p:nvPr>
        </p:nvSpPr>
        <p:spPr/>
        <p:txBody>
          <a:bodyPr/>
          <a:lstStyle/>
          <a:p>
            <a:fld id="{589B7C76-EFF2-4CD8-A475-4750F11B4BC6}" type="slidenum">
              <a:rPr lang="pl-PL" smtClean="0"/>
              <a:pPr/>
              <a:t>251</a:t>
            </a:fld>
            <a:endParaRPr lang="pl-PL" dirty="0"/>
          </a:p>
        </p:txBody>
      </p:sp>
      <p:sp>
        <p:nvSpPr>
          <p:cNvPr id="8" name="Prostokąt zaokrąglony 7"/>
          <p:cNvSpPr/>
          <p:nvPr/>
        </p:nvSpPr>
        <p:spPr>
          <a:xfrm>
            <a:off x="467544" y="136525"/>
            <a:ext cx="8208912" cy="1348259"/>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11473" y="1600200"/>
            <a:ext cx="8781007" cy="4853136"/>
          </a:xfrm>
        </p:spPr>
        <p:txBody>
          <a:bodyPr>
            <a:normAutofit/>
          </a:bodyPr>
          <a:lstStyle/>
          <a:p>
            <a:pPr algn="ctr">
              <a:buNone/>
            </a:pPr>
            <a:r>
              <a:rPr lang="pl-PL" sz="2400" b="1" dirty="0">
                <a:latin typeface="Calibri" panose="020F0502020204030204" pitchFamily="34" charset="0"/>
                <a:ea typeface="Calibri" panose="020F0502020204030204" pitchFamily="34" charset="0"/>
                <a:cs typeface="Calibri" panose="020F0502020204030204" pitchFamily="34" charset="0"/>
              </a:rPr>
              <a:t>Odkopanie, odmulenie obiektu przy użyciu dostępnego sprzętu</a:t>
            </a:r>
          </a:p>
          <a:p>
            <a:pPr>
              <a:buNone/>
            </a:pPr>
            <a:endParaRPr lang="pl-PL" sz="2400" dirty="0"/>
          </a:p>
          <a:p>
            <a:pPr>
              <a:buNone/>
            </a:pPr>
            <a:r>
              <a:rPr lang="pl-PL" sz="2400" dirty="0">
                <a:latin typeface="Calibri" panose="020F0502020204030204" pitchFamily="34" charset="0"/>
                <a:ea typeface="Calibri" panose="020F0502020204030204" pitchFamily="34" charset="0"/>
                <a:cs typeface="Calibri" panose="020F0502020204030204" pitchFamily="34" charset="0"/>
              </a:rPr>
              <a:t>Przykładowy</a:t>
            </a:r>
          </a:p>
          <a:p>
            <a:pPr>
              <a:buNone/>
            </a:pPr>
            <a:r>
              <a:rPr lang="pl-PL" sz="2400" dirty="0">
                <a:latin typeface="Calibri" panose="020F0502020204030204" pitchFamily="34" charset="0"/>
                <a:ea typeface="Calibri" panose="020F0502020204030204" pitchFamily="34" charset="0"/>
                <a:cs typeface="Calibri" panose="020F0502020204030204" pitchFamily="34" charset="0"/>
              </a:rPr>
              <a:t>schemat zestawu </a:t>
            </a:r>
          </a:p>
          <a:p>
            <a:pPr>
              <a:buNone/>
            </a:pPr>
            <a:r>
              <a:rPr lang="pl-PL" sz="2400" dirty="0">
                <a:latin typeface="Calibri" panose="020F0502020204030204" pitchFamily="34" charset="0"/>
                <a:ea typeface="Calibri" panose="020F0502020204030204" pitchFamily="34" charset="0"/>
                <a:cs typeface="Calibri" panose="020F0502020204030204" pitchFamily="34" charset="0"/>
              </a:rPr>
              <a:t>zmontowanego </a:t>
            </a:r>
          </a:p>
          <a:p>
            <a:pPr>
              <a:buNone/>
            </a:pPr>
            <a:r>
              <a:rPr lang="pl-PL" sz="2400" dirty="0">
                <a:latin typeface="Calibri" panose="020F0502020204030204" pitchFamily="34" charset="0"/>
                <a:ea typeface="Calibri" panose="020F0502020204030204" pitchFamily="34" charset="0"/>
                <a:cs typeface="Calibri" panose="020F0502020204030204" pitchFamily="34" charset="0"/>
              </a:rPr>
              <a:t>z dostępnego sprzętu</a:t>
            </a:r>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pic>
        <p:nvPicPr>
          <p:cNvPr id="1026" name="Picture 2"/>
          <p:cNvPicPr>
            <a:picLocks noChangeAspect="1" noChangeArrowheads="1"/>
          </p:cNvPicPr>
          <p:nvPr/>
        </p:nvPicPr>
        <p:blipFill>
          <a:blip r:embed="rId2" cstate="print"/>
          <a:srcRect l="16322" r="15052" b="6250"/>
          <a:stretch>
            <a:fillRect/>
          </a:stretch>
        </p:blipFill>
        <p:spPr bwMode="auto">
          <a:xfrm>
            <a:off x="2947594" y="2053225"/>
            <a:ext cx="6116711" cy="4698000"/>
          </a:xfrm>
          <a:prstGeom prst="rect">
            <a:avLst/>
          </a:prstGeom>
          <a:noFill/>
          <a:ln w="9525">
            <a:solidFill>
              <a:schemeClr val="tx1"/>
            </a:solidFill>
            <a:miter lim="800000"/>
            <a:headEnd/>
            <a:tailEnd/>
          </a:ln>
        </p:spPr>
      </p:pic>
      <p:sp>
        <p:nvSpPr>
          <p:cNvPr id="6" name="Symbol zastępczy numeru slajdu 5"/>
          <p:cNvSpPr>
            <a:spLocks noGrp="1"/>
          </p:cNvSpPr>
          <p:nvPr>
            <p:ph type="sldNum" sz="quarter" idx="12"/>
          </p:nvPr>
        </p:nvSpPr>
        <p:spPr/>
        <p:txBody>
          <a:bodyPr/>
          <a:lstStyle/>
          <a:p>
            <a:fld id="{589B7C76-EFF2-4CD8-A475-4750F11B4BC6}" type="slidenum">
              <a:rPr lang="pl-PL" smtClean="0"/>
              <a:pPr/>
              <a:t>252</a:t>
            </a:fld>
            <a:endParaRPr lang="pl-PL" dirty="0"/>
          </a:p>
        </p:txBody>
      </p:sp>
      <p:sp>
        <p:nvSpPr>
          <p:cNvPr id="8" name="Prostokąt zaokrąglony 7"/>
          <p:cNvSpPr/>
          <p:nvPr/>
        </p:nvSpPr>
        <p:spPr>
          <a:xfrm>
            <a:off x="467544" y="136525"/>
            <a:ext cx="8208912" cy="1276251"/>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435280" cy="4853136"/>
          </a:xfrm>
        </p:spPr>
        <p:txBody>
          <a:bodyPr>
            <a:normAutofit/>
          </a:bodyPr>
          <a:lstStyle/>
          <a:p>
            <a:pPr algn="ctr">
              <a:buNone/>
            </a:pPr>
            <a:r>
              <a:rPr lang="pl-PL" sz="2400" b="1" dirty="0">
                <a:latin typeface="Calibri" panose="020F0502020204030204" pitchFamily="34" charset="0"/>
                <a:ea typeface="Calibri" panose="020F0502020204030204" pitchFamily="34" charset="0"/>
                <a:cs typeface="Calibri" panose="020F0502020204030204" pitchFamily="34" charset="0"/>
              </a:rPr>
              <a:t>Odkopanie, odmulenie obiektu przy użyciu dostępnego sprzętu</a:t>
            </a:r>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pic>
        <p:nvPicPr>
          <p:cNvPr id="2050" name="Picture 2"/>
          <p:cNvPicPr>
            <a:picLocks noChangeAspect="1" noChangeArrowheads="1"/>
          </p:cNvPicPr>
          <p:nvPr/>
        </p:nvPicPr>
        <p:blipFill>
          <a:blip r:embed="rId2" cstate="print"/>
          <a:srcRect l="13002" t="16360" r="13392" b="10797"/>
          <a:stretch>
            <a:fillRect/>
          </a:stretch>
        </p:blipFill>
        <p:spPr bwMode="auto">
          <a:xfrm>
            <a:off x="1040492" y="2565336"/>
            <a:ext cx="6987892" cy="3888000"/>
          </a:xfrm>
          <a:prstGeom prst="rect">
            <a:avLst/>
          </a:prstGeom>
          <a:noFill/>
          <a:ln w="9525">
            <a:solidFill>
              <a:schemeClr val="tx1"/>
            </a:solidFill>
            <a:miter lim="800000"/>
            <a:headEnd/>
            <a:tailEnd/>
          </a:ln>
        </p:spPr>
      </p:pic>
      <p:sp>
        <p:nvSpPr>
          <p:cNvPr id="6" name="Symbol zastępczy numeru slajdu 5"/>
          <p:cNvSpPr>
            <a:spLocks noGrp="1"/>
          </p:cNvSpPr>
          <p:nvPr>
            <p:ph type="sldNum" sz="quarter" idx="12"/>
          </p:nvPr>
        </p:nvSpPr>
        <p:spPr/>
        <p:txBody>
          <a:bodyPr/>
          <a:lstStyle/>
          <a:p>
            <a:fld id="{589B7C76-EFF2-4CD8-A475-4750F11B4BC6}" type="slidenum">
              <a:rPr lang="pl-PL" smtClean="0"/>
              <a:pPr/>
              <a:t>253</a:t>
            </a:fld>
            <a:endParaRPr lang="pl-PL" dirty="0"/>
          </a:p>
        </p:txBody>
      </p:sp>
      <p:sp>
        <p:nvSpPr>
          <p:cNvPr id="8" name="Prostokąt zaokrąglony 7"/>
          <p:cNvSpPr/>
          <p:nvPr/>
        </p:nvSpPr>
        <p:spPr>
          <a:xfrm>
            <a:off x="467544" y="136525"/>
            <a:ext cx="8208912" cy="1348259"/>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219256" cy="4853136"/>
          </a:xfrm>
        </p:spPr>
        <p:txBody>
          <a:bodyPr>
            <a:normAutofit fontScale="25000" lnSpcReduction="20000"/>
          </a:bodyPr>
          <a:lstStyle/>
          <a:p>
            <a:pPr algn="ctr">
              <a:buNone/>
            </a:pPr>
            <a:endParaRPr lang="pl-PL" sz="2200" b="1" dirty="0"/>
          </a:p>
          <a:p>
            <a:pPr algn="ctr">
              <a:buNone/>
            </a:pPr>
            <a:endParaRPr lang="pl-PL" sz="3800" b="1" dirty="0"/>
          </a:p>
          <a:p>
            <a:pPr algn="ctr">
              <a:buNone/>
            </a:pPr>
            <a:r>
              <a:rPr lang="pl-PL" sz="9600" b="1" u="sng" dirty="0">
                <a:latin typeface="Calibri" panose="020F0502020204030204" pitchFamily="34" charset="0"/>
                <a:ea typeface="Calibri" panose="020F0502020204030204" pitchFamily="34" charset="0"/>
                <a:cs typeface="Calibri" panose="020F0502020204030204" pitchFamily="34" charset="0"/>
              </a:rPr>
              <a:t>Praca narzędziem hydraulicznym pod wodą</a:t>
            </a:r>
          </a:p>
          <a:p>
            <a:pPr algn="ctr">
              <a:buNone/>
            </a:pPr>
            <a:endParaRPr lang="pl-PL" sz="9600" b="1" dirty="0">
              <a:latin typeface="Calibri" panose="020F0502020204030204" pitchFamily="34" charset="0"/>
              <a:ea typeface="Calibri" panose="020F0502020204030204" pitchFamily="34" charset="0"/>
              <a:cs typeface="Calibri" panose="020F0502020204030204" pitchFamily="34" charset="0"/>
            </a:endParaRPr>
          </a:p>
          <a:p>
            <a:pPr algn="just">
              <a:buNone/>
            </a:pPr>
            <a:r>
              <a:rPr lang="pl-PL" sz="9600" dirty="0">
                <a:latin typeface="Calibri" panose="020F0502020204030204" pitchFamily="34" charset="0"/>
                <a:ea typeface="Calibri" panose="020F0502020204030204" pitchFamily="34" charset="0"/>
                <a:cs typeface="Calibri" panose="020F0502020204030204" pitchFamily="34" charset="0"/>
              </a:rPr>
              <a:t>Podczas prac z użyciem sprzętu hydraulicznego pod wodą należy:</a:t>
            </a:r>
          </a:p>
          <a:p>
            <a:pPr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Stosować zasady użycia sprzętu hydraulicznego pod wodą tak samo jak podczas prac na powierzchni</a:t>
            </a:r>
          </a:p>
          <a:p>
            <a:pPr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Podczas pracy narzędziem hydraulicznym pod wodą, nurek asekuracyjny ustawiony jest za nurkiem roboczym zabezpieczając kablolinę nurka roboczego i swoją oraz przewody hydrauliczne</a:t>
            </a:r>
          </a:p>
          <a:p>
            <a:pPr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Pamiętać, aby narzędzia i elementy odcinane były wcześniej zabezpieczone tak, aby nie dopuścić do ich zagubienia oraz do przygniecenia lub uderzenia  poszkodowanego lub nurka</a:t>
            </a:r>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254</a:t>
            </a:fld>
            <a:endParaRPr lang="pl-PL" dirty="0"/>
          </a:p>
        </p:txBody>
      </p:sp>
      <p:sp>
        <p:nvSpPr>
          <p:cNvPr id="7" name="Prostokąt zaokrąglony 6"/>
          <p:cNvSpPr/>
          <p:nvPr/>
        </p:nvSpPr>
        <p:spPr>
          <a:xfrm>
            <a:off x="467544" y="136525"/>
            <a:ext cx="8208912" cy="1348259"/>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219256" cy="4853136"/>
          </a:xfrm>
        </p:spPr>
        <p:txBody>
          <a:bodyPr>
            <a:normAutofit fontScale="25000" lnSpcReduction="20000"/>
          </a:bodyPr>
          <a:lstStyle/>
          <a:p>
            <a:pPr algn="ctr">
              <a:buNone/>
            </a:pPr>
            <a:endParaRPr lang="pl-PL" sz="9600" b="1" u="sng" dirty="0">
              <a:latin typeface="Calibri" panose="020F0502020204030204" pitchFamily="34" charset="0"/>
              <a:ea typeface="Calibri" panose="020F0502020204030204" pitchFamily="34" charset="0"/>
              <a:cs typeface="Calibri" panose="020F0502020204030204" pitchFamily="34" charset="0"/>
            </a:endParaRPr>
          </a:p>
          <a:p>
            <a:pPr algn="ctr">
              <a:buNone/>
            </a:pPr>
            <a:r>
              <a:rPr lang="pl-PL" sz="9600" b="1" u="sng" dirty="0">
                <a:latin typeface="Calibri" panose="020F0502020204030204" pitchFamily="34" charset="0"/>
                <a:ea typeface="Calibri" panose="020F0502020204030204" pitchFamily="34" charset="0"/>
                <a:cs typeface="Calibri" panose="020F0502020204030204" pitchFamily="34" charset="0"/>
              </a:rPr>
              <a:t>Przetransportowanie (opuszczenie, wydobycie) urządzenia technicznego stosowanego do cięcia hydraulicznego</a:t>
            </a:r>
          </a:p>
          <a:p>
            <a:pPr algn="just">
              <a:buNone/>
            </a:pPr>
            <a:endParaRPr lang="pl-PL" sz="9600" b="1" dirty="0">
              <a:latin typeface="Calibri" panose="020F0502020204030204" pitchFamily="34" charset="0"/>
              <a:ea typeface="Calibri" panose="020F0502020204030204" pitchFamily="34" charset="0"/>
              <a:cs typeface="Calibri" panose="020F0502020204030204" pitchFamily="34" charset="0"/>
            </a:endParaRPr>
          </a:p>
          <a:p>
            <a:pPr algn="just">
              <a:buNone/>
            </a:pPr>
            <a:r>
              <a:rPr lang="pl-PL" sz="9600" dirty="0">
                <a:latin typeface="Calibri" panose="020F0502020204030204" pitchFamily="34" charset="0"/>
                <a:ea typeface="Calibri" panose="020F0502020204030204" pitchFamily="34" charset="0"/>
                <a:cs typeface="Calibri" panose="020F0502020204030204" pitchFamily="34" charset="0"/>
              </a:rPr>
              <a:t>     Para nurków, tj. nurek roboczy (NR) oraz nurek asekuracyjny (NA) zanurzają się do obiektu zabierając ze sobą koniec liny kierunkowej (linę zabiera NR), który przymocowują do obiektu (jeśli to możliwe) w sposób umożliwiający jak najbliższe dotarcie sprzętu w miejsce prac. Drugi koniec znajduje się w bazie nurkowej. </a:t>
            </a:r>
          </a:p>
          <a:p>
            <a:pPr algn="just">
              <a:buNone/>
            </a:pPr>
            <a:endParaRPr lang="pl-PL" sz="9600" dirty="0">
              <a:latin typeface="Calibri" panose="020F0502020204030204" pitchFamily="34" charset="0"/>
              <a:ea typeface="Calibri" panose="020F0502020204030204" pitchFamily="34" charset="0"/>
              <a:cs typeface="Calibri" panose="020F0502020204030204" pitchFamily="34" charset="0"/>
            </a:endParaRPr>
          </a:p>
          <a:p>
            <a:pPr algn="just">
              <a:buNone/>
            </a:pPr>
            <a:r>
              <a:rPr lang="pl-PL" sz="9600" dirty="0">
                <a:latin typeface="Calibri" panose="020F0502020204030204" pitchFamily="34" charset="0"/>
                <a:ea typeface="Calibri" panose="020F0502020204030204" pitchFamily="34" charset="0"/>
                <a:cs typeface="Calibri" panose="020F0502020204030204" pitchFamily="34" charset="0"/>
              </a:rPr>
              <a:t>     Po zamontowaniu liny kierunkowej przez nurka do elementu stałego obiektu, napięcie liny kierunkowej odbywa się przez sprzętowego w bazie nurkowej.</a:t>
            </a:r>
            <a:endParaRPr lang="pl-PL" sz="9600" b="1" dirty="0">
              <a:latin typeface="Calibri" panose="020F0502020204030204" pitchFamily="34" charset="0"/>
              <a:ea typeface="Calibri" panose="020F0502020204030204" pitchFamily="34" charset="0"/>
              <a:cs typeface="Calibri" panose="020F0502020204030204" pitchFamily="34" charset="0"/>
            </a:endParaRPr>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255</a:t>
            </a:fld>
            <a:endParaRPr lang="pl-PL" dirty="0"/>
          </a:p>
        </p:txBody>
      </p:sp>
      <p:sp>
        <p:nvSpPr>
          <p:cNvPr id="7" name="Prostokąt zaokrąglony 6"/>
          <p:cNvSpPr/>
          <p:nvPr/>
        </p:nvSpPr>
        <p:spPr>
          <a:xfrm>
            <a:off x="467544" y="260648"/>
            <a:ext cx="8208912" cy="1224136"/>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147248" cy="4853136"/>
          </a:xfrm>
        </p:spPr>
        <p:txBody>
          <a:bodyPr>
            <a:normAutofit/>
          </a:bodyPr>
          <a:lstStyle/>
          <a:p>
            <a:pPr algn="ctr">
              <a:buNone/>
            </a:pPr>
            <a:r>
              <a:rPr lang="pl-PL" sz="2200" b="1" dirty="0"/>
              <a:t>        </a:t>
            </a:r>
            <a:r>
              <a:rPr lang="pl-PL" sz="2400" b="1" u="sng" dirty="0">
                <a:latin typeface="Calibri" panose="020F0502020204030204" pitchFamily="34" charset="0"/>
                <a:ea typeface="Calibri" panose="020F0502020204030204" pitchFamily="34" charset="0"/>
                <a:cs typeface="Calibri" panose="020F0502020204030204" pitchFamily="34" charset="0"/>
              </a:rPr>
              <a:t>Przetransportowanie (opuszczenie, wydobycie) urządzenia technicznego stosowanego do cięcia hydraulicznego</a:t>
            </a:r>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256</a:t>
            </a:fld>
            <a:endParaRPr lang="pl-PL" dirty="0"/>
          </a:p>
        </p:txBody>
      </p:sp>
      <p:sp>
        <p:nvSpPr>
          <p:cNvPr id="8" name="Prostokąt zaokrąglony 7"/>
          <p:cNvSpPr/>
          <p:nvPr/>
        </p:nvSpPr>
        <p:spPr>
          <a:xfrm>
            <a:off x="467544" y="136525"/>
            <a:ext cx="8208912" cy="1348259"/>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Obraz 4">
            <a:extLst>
              <a:ext uri="{FF2B5EF4-FFF2-40B4-BE49-F238E27FC236}">
                <a16:creationId xmlns:a16="http://schemas.microsoft.com/office/drawing/2014/main" id="{B7838934-EF68-9695-67B8-31A5A3EA8DD5}"/>
              </a:ext>
            </a:extLst>
          </p:cNvPr>
          <p:cNvPicPr>
            <a:picLocks noChangeAspect="1"/>
          </p:cNvPicPr>
          <p:nvPr/>
        </p:nvPicPr>
        <p:blipFill rotWithShape="1">
          <a:blip r:embed="rId2"/>
          <a:srcRect l="12988" r="12988"/>
          <a:stretch/>
        </p:blipFill>
        <p:spPr>
          <a:xfrm>
            <a:off x="1767271" y="2421368"/>
            <a:ext cx="5685049" cy="4320000"/>
          </a:xfrm>
          <a:prstGeom prst="rect">
            <a:avLst/>
          </a:prstGeom>
          <a:ln w="19050">
            <a:solidFill>
              <a:schemeClr val="tx1"/>
            </a:solidFill>
          </a:ln>
        </p:spPr>
      </p:pic>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219256" cy="4853136"/>
          </a:xfr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Przetransportowanie (opuszczenie, wydobycie) urządzenia technicznego stosowanego do cięcia hydraulicznego</a:t>
            </a:r>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257</a:t>
            </a:fld>
            <a:endParaRPr lang="pl-PL" dirty="0"/>
          </a:p>
        </p:txBody>
      </p:sp>
      <p:sp>
        <p:nvSpPr>
          <p:cNvPr id="8" name="Prostokąt zaokrąglony 7"/>
          <p:cNvSpPr/>
          <p:nvPr/>
        </p:nvSpPr>
        <p:spPr>
          <a:xfrm>
            <a:off x="467544" y="136525"/>
            <a:ext cx="8208912" cy="1348259"/>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Obraz 4">
            <a:extLst>
              <a:ext uri="{FF2B5EF4-FFF2-40B4-BE49-F238E27FC236}">
                <a16:creationId xmlns:a16="http://schemas.microsoft.com/office/drawing/2014/main" id="{DE9A6220-C998-2FDB-BC86-73901F7139AB}"/>
              </a:ext>
            </a:extLst>
          </p:cNvPr>
          <p:cNvPicPr>
            <a:picLocks noChangeAspect="1"/>
          </p:cNvPicPr>
          <p:nvPr/>
        </p:nvPicPr>
        <p:blipFill rotWithShape="1">
          <a:blip r:embed="rId2"/>
          <a:srcRect l="12988" r="12988"/>
          <a:stretch/>
        </p:blipFill>
        <p:spPr>
          <a:xfrm>
            <a:off x="1691680" y="2421368"/>
            <a:ext cx="5685049" cy="4320000"/>
          </a:xfrm>
          <a:prstGeom prst="rect">
            <a:avLst/>
          </a:prstGeom>
          <a:ln w="19050">
            <a:solidFill>
              <a:schemeClr val="tx1"/>
            </a:solidFill>
          </a:ln>
        </p:spPr>
      </p:pic>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219256" cy="4853136"/>
          </a:xfr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Przetransportowanie (opuszczenie, wydobycie) urządzenia technicznego stosowanego do cięcia hydraulicznego</a:t>
            </a:r>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pic>
        <p:nvPicPr>
          <p:cNvPr id="4" name="Obraz 3" descr="D:\z lel. galaxy\20210520_103544.jpg"/>
          <p:cNvPicPr/>
          <p:nvPr/>
        </p:nvPicPr>
        <p:blipFill>
          <a:blip r:embed="rId2" cstate="print"/>
          <a:srcRect l="3306" t="15639" r="7769"/>
          <a:stretch>
            <a:fillRect/>
          </a:stretch>
        </p:blipFill>
        <p:spPr bwMode="auto">
          <a:xfrm>
            <a:off x="382449" y="2997272"/>
            <a:ext cx="4045535" cy="2880000"/>
          </a:xfrm>
          <a:prstGeom prst="rect">
            <a:avLst/>
          </a:prstGeom>
          <a:noFill/>
          <a:ln w="9525">
            <a:noFill/>
            <a:miter lim="800000"/>
            <a:headEnd/>
            <a:tailEnd/>
          </a:ln>
        </p:spPr>
      </p:pic>
      <p:pic>
        <p:nvPicPr>
          <p:cNvPr id="6" name="Obraz 5" descr="D:\z lel. galaxy\20210520_103602.jpg"/>
          <p:cNvPicPr/>
          <p:nvPr/>
        </p:nvPicPr>
        <p:blipFill>
          <a:blip r:embed="rId3" cstate="print"/>
          <a:srcRect l="9091" r="1983" b="15639"/>
          <a:stretch>
            <a:fillRect/>
          </a:stretch>
        </p:blipFill>
        <p:spPr bwMode="auto">
          <a:xfrm>
            <a:off x="4702929" y="2996952"/>
            <a:ext cx="4045535" cy="2880000"/>
          </a:xfrm>
          <a:prstGeom prst="rect">
            <a:avLst/>
          </a:prstGeom>
          <a:noFill/>
          <a:ln w="9525">
            <a:noFill/>
            <a:miter lim="800000"/>
            <a:headEnd/>
            <a:tailEnd/>
          </a:ln>
        </p:spPr>
      </p:pic>
      <p:sp>
        <p:nvSpPr>
          <p:cNvPr id="7" name="Symbol zastępczy numeru slajdu 6"/>
          <p:cNvSpPr>
            <a:spLocks noGrp="1"/>
          </p:cNvSpPr>
          <p:nvPr>
            <p:ph type="sldNum" sz="quarter" idx="12"/>
          </p:nvPr>
        </p:nvSpPr>
        <p:spPr/>
        <p:txBody>
          <a:bodyPr/>
          <a:lstStyle/>
          <a:p>
            <a:fld id="{589B7C76-EFF2-4CD8-A475-4750F11B4BC6}" type="slidenum">
              <a:rPr lang="pl-PL" smtClean="0"/>
              <a:pPr/>
              <a:t>258</a:t>
            </a:fld>
            <a:endParaRPr lang="pl-PL" dirty="0"/>
          </a:p>
        </p:txBody>
      </p:sp>
      <p:sp>
        <p:nvSpPr>
          <p:cNvPr id="9" name="Prostokąt zaokrąglony 8"/>
          <p:cNvSpPr/>
          <p:nvPr/>
        </p:nvSpPr>
        <p:spPr>
          <a:xfrm>
            <a:off x="467544" y="136525"/>
            <a:ext cx="8208912" cy="1195536"/>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219256" cy="4853136"/>
          </a:xfrm>
        </p:spPr>
        <p:txBody>
          <a:bodyPr>
            <a:normAutofit/>
          </a:bodyPr>
          <a:lstStyle/>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graphicFrame>
        <p:nvGraphicFramePr>
          <p:cNvPr id="4" name="Tabela 3"/>
          <p:cNvGraphicFramePr>
            <a:graphicFrameLocks noGrp="1"/>
          </p:cNvGraphicFramePr>
          <p:nvPr>
            <p:extLst>
              <p:ext uri="{D42A27DB-BD31-4B8C-83A1-F6EECF244321}">
                <p14:modId xmlns:p14="http://schemas.microsoft.com/office/powerpoint/2010/main" val="2793742297"/>
              </p:ext>
            </p:extLst>
          </p:nvPr>
        </p:nvGraphicFramePr>
        <p:xfrm>
          <a:off x="611560" y="2708920"/>
          <a:ext cx="7992888" cy="2286000"/>
        </p:xfrm>
        <a:graphic>
          <a:graphicData uri="http://schemas.openxmlformats.org/drawingml/2006/table">
            <a:tbl>
              <a:tblPr firstRow="1" bandRow="1">
                <a:tableStyleId>{5C22544A-7EE6-4342-B048-85BDC9FD1C3A}</a:tableStyleId>
              </a:tblPr>
              <a:tblGrid>
                <a:gridCol w="7992888">
                  <a:extLst>
                    <a:ext uri="{9D8B030D-6E8A-4147-A177-3AD203B41FA5}">
                      <a16:colId xmlns:a16="http://schemas.microsoft.com/office/drawing/2014/main" val="20000"/>
                    </a:ext>
                  </a:extLst>
                </a:gridCol>
              </a:tblGrid>
              <a:tr h="370840">
                <a:tc>
                  <a:txBody>
                    <a:bodyPr/>
                    <a:lstStyle/>
                    <a:p>
                      <a:pPr algn="ctr"/>
                      <a:r>
                        <a:rPr lang="pl-PL" sz="2400" b="1" kern="1200" dirty="0">
                          <a:solidFill>
                            <a:schemeClr val="lt1"/>
                          </a:solidFill>
                          <a:latin typeface="Calibri" panose="020F0502020204030204" pitchFamily="34" charset="0"/>
                          <a:ea typeface="Calibri" panose="020F0502020204030204" pitchFamily="34" charset="0"/>
                          <a:cs typeface="Calibri" panose="020F0502020204030204" pitchFamily="34" charset="0"/>
                        </a:rPr>
                        <a:t>Przykładowa praca cięcia narzędziem hydraulicznym. Po zameldowaniu przez nurków o zamontowaniu liny opustowej. </a:t>
                      </a:r>
                    </a:p>
                    <a:p>
                      <a:pPr algn="ctr"/>
                      <a:endParaRPr lang="pl-PL" sz="2400" b="1" kern="1200" dirty="0">
                        <a:solidFill>
                          <a:schemeClr val="lt1"/>
                        </a:solidFill>
                        <a:latin typeface="Calibri" panose="020F0502020204030204" pitchFamily="34" charset="0"/>
                        <a:ea typeface="Calibri" panose="020F0502020204030204" pitchFamily="34" charset="0"/>
                        <a:cs typeface="Calibri" panose="020F0502020204030204" pitchFamily="34" charset="0"/>
                      </a:endParaRPr>
                    </a:p>
                    <a:p>
                      <a:pPr algn="ctr"/>
                      <a:r>
                        <a:rPr lang="pl-PL" sz="2400" b="1" kern="1200" dirty="0">
                          <a:solidFill>
                            <a:schemeClr val="lt1"/>
                          </a:solidFill>
                          <a:latin typeface="Calibri" panose="020F0502020204030204" pitchFamily="34" charset="0"/>
                          <a:ea typeface="Calibri" panose="020F0502020204030204" pitchFamily="34" charset="0"/>
                          <a:cs typeface="Calibri" panose="020F0502020204030204" pitchFamily="34" charset="0"/>
                        </a:rPr>
                        <a:t>Nurkowie dostają z powierzchni, liną transportową element do cięcia. Nurek roboczy mocuje element w imadle i zabezpiecza go przed zagubieniem .</a:t>
                      </a:r>
                      <a:endParaRPr lang="pl-PL" sz="24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0"/>
                  </a:ext>
                </a:extLst>
              </a:tr>
            </a:tbl>
          </a:graphicData>
        </a:graphic>
      </p:graphicFrame>
      <p:sp>
        <p:nvSpPr>
          <p:cNvPr id="6" name="Symbol zastępczy numeru slajdu 5"/>
          <p:cNvSpPr>
            <a:spLocks noGrp="1"/>
          </p:cNvSpPr>
          <p:nvPr>
            <p:ph type="sldNum" sz="quarter" idx="12"/>
          </p:nvPr>
        </p:nvSpPr>
        <p:spPr/>
        <p:txBody>
          <a:bodyPr/>
          <a:lstStyle/>
          <a:p>
            <a:fld id="{589B7C76-EFF2-4CD8-A475-4750F11B4BC6}" type="slidenum">
              <a:rPr lang="pl-PL" smtClean="0"/>
              <a:pPr/>
              <a:t>259</a:t>
            </a:fld>
            <a:endParaRPr lang="pl-PL" dirty="0"/>
          </a:p>
        </p:txBody>
      </p:sp>
      <p:sp>
        <p:nvSpPr>
          <p:cNvPr id="8" name="Prostokąt zaokrąglony 7"/>
          <p:cNvSpPr/>
          <p:nvPr/>
        </p:nvSpPr>
        <p:spPr>
          <a:xfrm>
            <a:off x="467544" y="136525"/>
            <a:ext cx="8208912" cy="1348259"/>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1600200"/>
            <a:ext cx="8219256" cy="5069160"/>
          </a:xfrm>
        </p:spPr>
        <p:txBody>
          <a:bodyPr>
            <a:normAutofit/>
          </a:bodyPr>
          <a:lstStyle/>
          <a:p>
            <a:pPr>
              <a:buNone/>
            </a:pPr>
            <a:r>
              <a:rPr lang="pl-PL" sz="2400" b="1" dirty="0">
                <a:latin typeface="Calibri" panose="020F0502020204030204" pitchFamily="34" charset="0"/>
                <a:ea typeface="Calibri" panose="020F0502020204030204" pitchFamily="34" charset="0"/>
                <a:cs typeface="Calibri" panose="020F0502020204030204" pitchFamily="34" charset="0"/>
              </a:rPr>
              <a:t>          </a:t>
            </a:r>
            <a:r>
              <a:rPr lang="pl-PL" sz="2400" b="1" u="sng" dirty="0">
                <a:latin typeface="Calibri" panose="020F0502020204030204" pitchFamily="34" charset="0"/>
                <a:ea typeface="Calibri" panose="020F0502020204030204" pitchFamily="34" charset="0"/>
                <a:cs typeface="Calibri" panose="020F0502020204030204" pitchFamily="34" charset="0"/>
              </a:rPr>
              <a:t>Echosonda</a:t>
            </a:r>
            <a:r>
              <a:rPr lang="pl-PL" sz="2600" dirty="0"/>
              <a:t> </a:t>
            </a:r>
          </a:p>
          <a:p>
            <a:pPr>
              <a:buNone/>
            </a:pPr>
            <a:endParaRPr lang="pl-PL" sz="2600" dirty="0"/>
          </a:p>
          <a:p>
            <a:pPr>
              <a:buNone/>
            </a:pPr>
            <a:r>
              <a:rPr lang="pl-PL" sz="2600" dirty="0"/>
              <a:t>    </a:t>
            </a:r>
          </a:p>
          <a:p>
            <a:pPr>
              <a:buNone/>
            </a:pPr>
            <a:endParaRPr lang="pl-PL" sz="2600" dirty="0"/>
          </a:p>
          <a:p>
            <a:pPr>
              <a:buNone/>
            </a:pPr>
            <a:endParaRPr lang="pl-PL" dirty="0"/>
          </a:p>
        </p:txBody>
      </p:sp>
      <p:pic>
        <p:nvPicPr>
          <p:cNvPr id="288769" name="Picture 1" descr="C:\Users\Rafał\Desktop\IMG_20230730_080655.jpg"/>
          <p:cNvPicPr>
            <a:picLocks noChangeAspect="1" noChangeArrowheads="1"/>
          </p:cNvPicPr>
          <p:nvPr/>
        </p:nvPicPr>
        <p:blipFill>
          <a:blip r:embed="rId3" cstate="print"/>
          <a:srcRect/>
          <a:stretch>
            <a:fillRect/>
          </a:stretch>
        </p:blipFill>
        <p:spPr bwMode="auto">
          <a:xfrm>
            <a:off x="611560" y="2276872"/>
            <a:ext cx="3960440" cy="3960440"/>
          </a:xfrm>
          <a:prstGeom prst="rect">
            <a:avLst/>
          </a:prstGeom>
          <a:noFill/>
        </p:spPr>
      </p:pic>
      <p:pic>
        <p:nvPicPr>
          <p:cNvPr id="288770" name="Picture 2" descr="C:\Users\Rafał\Desktop\IMG_20230730_080809.jpg"/>
          <p:cNvPicPr>
            <a:picLocks noChangeAspect="1" noChangeArrowheads="1"/>
          </p:cNvPicPr>
          <p:nvPr/>
        </p:nvPicPr>
        <p:blipFill>
          <a:blip r:embed="rId4" cstate="print"/>
          <a:srcRect/>
          <a:stretch>
            <a:fillRect/>
          </a:stretch>
        </p:blipFill>
        <p:spPr bwMode="auto">
          <a:xfrm>
            <a:off x="5274440" y="1467144"/>
            <a:ext cx="3258000" cy="3258000"/>
          </a:xfrm>
          <a:prstGeom prst="rect">
            <a:avLst/>
          </a:prstGeom>
          <a:noFill/>
        </p:spPr>
      </p:pic>
      <p:pic>
        <p:nvPicPr>
          <p:cNvPr id="288771" name="Picture 3" descr="C:\Users\Rafał\Desktop\IMG_20230730_080820.jpg"/>
          <p:cNvPicPr>
            <a:picLocks noChangeAspect="1" noChangeArrowheads="1"/>
          </p:cNvPicPr>
          <p:nvPr/>
        </p:nvPicPr>
        <p:blipFill>
          <a:blip r:embed="rId5" cstate="print"/>
          <a:srcRect/>
          <a:stretch>
            <a:fillRect/>
          </a:stretch>
        </p:blipFill>
        <p:spPr bwMode="auto">
          <a:xfrm>
            <a:off x="6354480" y="4059352"/>
            <a:ext cx="2538000" cy="2538000"/>
          </a:xfrm>
          <a:prstGeom prst="rect">
            <a:avLst/>
          </a:prstGeom>
          <a:noFill/>
          <a:ln w="28575">
            <a:solidFill>
              <a:schemeClr val="bg1"/>
            </a:solidFill>
          </a:ln>
        </p:spPr>
      </p:pic>
      <p:sp>
        <p:nvSpPr>
          <p:cNvPr id="7" name="Symbol zastępczy numeru slajdu 6"/>
          <p:cNvSpPr>
            <a:spLocks noGrp="1"/>
          </p:cNvSpPr>
          <p:nvPr>
            <p:ph type="sldNum" sz="quarter" idx="12"/>
          </p:nvPr>
        </p:nvSpPr>
        <p:spPr/>
        <p:txBody>
          <a:bodyPr/>
          <a:lstStyle/>
          <a:p>
            <a:fld id="{589B7C76-EFF2-4CD8-A475-4750F11B4BC6}" type="slidenum">
              <a:rPr lang="pl-PL" smtClean="0"/>
              <a:pPr/>
              <a:t>26</a:t>
            </a:fld>
            <a:endParaRPr lang="pl-PL" dirty="0"/>
          </a:p>
        </p:txBody>
      </p:sp>
      <p:sp>
        <p:nvSpPr>
          <p:cNvPr id="9" name="Prostokąt zaokrąglony 8"/>
          <p:cNvSpPr/>
          <p:nvPr/>
        </p:nvSpPr>
        <p:spPr>
          <a:xfrm>
            <a:off x="467544" y="404664"/>
            <a:ext cx="8208912" cy="864096"/>
          </a:xfrm>
          <a:prstGeom prst="roundRect">
            <a:avLst/>
          </a:prstGeom>
          <a:solidFill>
            <a:srgbClr val="FF0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8.1. Zlokalizować obiekt pod powierzchnią wody </a:t>
            </a:r>
          </a:p>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oraz go oznaczyć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744216"/>
            <a:ext cx="8219256" cy="4853136"/>
          </a:xfrm>
        </p:spPr>
        <p:txBody>
          <a:bodyPr>
            <a:normAutofit fontScale="47500" lnSpcReduction="20000"/>
          </a:bodyPr>
          <a:lstStyle/>
          <a:p>
            <a:pPr algn="ctr">
              <a:buNone/>
            </a:pPr>
            <a:r>
              <a:rPr lang="pl-PL" sz="5100" b="1" u="sng" dirty="0">
                <a:latin typeface="Calibri" panose="020F0502020204030204" pitchFamily="34" charset="0"/>
                <a:ea typeface="Calibri" panose="020F0502020204030204" pitchFamily="34" charset="0"/>
                <a:cs typeface="Calibri" panose="020F0502020204030204" pitchFamily="34" charset="0"/>
              </a:rPr>
              <a:t>Przykładowa praca cięcia narzędziem hydraulicznym. Po zameldowaniu przez nurków o zamontowaniu liny opustowej. </a:t>
            </a:r>
            <a:endParaRPr lang="pl-PL" sz="5100" u="sng" dirty="0">
              <a:latin typeface="Calibri" panose="020F0502020204030204" pitchFamily="34" charset="0"/>
              <a:ea typeface="Calibri" panose="020F0502020204030204" pitchFamily="34" charset="0"/>
              <a:cs typeface="Calibri" panose="020F0502020204030204" pitchFamily="34" charset="0"/>
            </a:endParaRPr>
          </a:p>
          <a:p>
            <a:pPr fontAlgn="t"/>
            <a:endParaRPr lang="pl-PL" sz="5100" b="1" dirty="0">
              <a:latin typeface="Calibri" panose="020F0502020204030204" pitchFamily="34" charset="0"/>
              <a:ea typeface="Calibri" panose="020F0502020204030204" pitchFamily="34" charset="0"/>
              <a:cs typeface="Calibri" panose="020F0502020204030204" pitchFamily="34" charset="0"/>
            </a:endParaRPr>
          </a:p>
          <a:p>
            <a:pPr marL="808038" indent="-808038" fontAlgn="t">
              <a:buNone/>
            </a:pPr>
            <a:r>
              <a:rPr lang="pl-PL" sz="5100" b="1" dirty="0">
                <a:latin typeface="Calibri" panose="020F0502020204030204" pitchFamily="34" charset="0"/>
                <a:ea typeface="Calibri" panose="020F0502020204030204" pitchFamily="34" charset="0"/>
                <a:cs typeface="Calibri" panose="020F0502020204030204" pitchFamily="34" charset="0"/>
              </a:rPr>
              <a:t>NKPP: </a:t>
            </a:r>
            <a:r>
              <a:rPr lang="pl-PL" sz="5100" dirty="0">
                <a:latin typeface="Calibri" panose="020F0502020204030204" pitchFamily="34" charset="0"/>
                <a:ea typeface="Calibri" panose="020F0502020204030204" pitchFamily="34" charset="0"/>
                <a:cs typeface="Calibri" panose="020F0502020204030204" pitchFamily="34" charset="0"/>
              </a:rPr>
              <a:t>nurkowie, odsunąć się od liny kierunkowej, opuszczamy     element cięty,</a:t>
            </a:r>
          </a:p>
          <a:p>
            <a:pPr fontAlgn="t">
              <a:buNone/>
            </a:pPr>
            <a:r>
              <a:rPr lang="pl-PL" sz="5100" b="1" dirty="0">
                <a:latin typeface="Calibri" panose="020F0502020204030204" pitchFamily="34" charset="0"/>
                <a:ea typeface="Calibri" panose="020F0502020204030204" pitchFamily="34" charset="0"/>
                <a:cs typeface="Calibri" panose="020F0502020204030204" pitchFamily="34" charset="0"/>
              </a:rPr>
              <a:t>NR:      </a:t>
            </a:r>
            <a:r>
              <a:rPr lang="pl-PL" sz="5100" dirty="0">
                <a:latin typeface="Calibri" panose="020F0502020204030204" pitchFamily="34" charset="0"/>
                <a:ea typeface="Calibri" panose="020F0502020204030204" pitchFamily="34" charset="0"/>
                <a:cs typeface="Calibri" panose="020F0502020204030204" pitchFamily="34" charset="0"/>
              </a:rPr>
              <a:t>zrozumiałem, odsuwam się od liny kierunkowej,</a:t>
            </a:r>
          </a:p>
          <a:p>
            <a:pPr fontAlgn="t">
              <a:buNone/>
            </a:pPr>
            <a:r>
              <a:rPr lang="pl-PL" sz="5100" b="1" dirty="0">
                <a:latin typeface="Calibri" panose="020F0502020204030204" pitchFamily="34" charset="0"/>
                <a:ea typeface="Calibri" panose="020F0502020204030204" pitchFamily="34" charset="0"/>
                <a:cs typeface="Calibri" panose="020F0502020204030204" pitchFamily="34" charset="0"/>
              </a:rPr>
              <a:t>NA:      </a:t>
            </a:r>
            <a:r>
              <a:rPr lang="pl-PL" sz="5100" dirty="0">
                <a:latin typeface="Calibri" panose="020F0502020204030204" pitchFamily="34" charset="0"/>
                <a:ea typeface="Calibri" panose="020F0502020204030204" pitchFamily="34" charset="0"/>
                <a:cs typeface="Calibri" panose="020F0502020204030204" pitchFamily="34" charset="0"/>
              </a:rPr>
              <a:t>zrozumiałem, odsuwam się od liny kierunkowej,</a:t>
            </a:r>
          </a:p>
          <a:p>
            <a:pPr fontAlgn="t">
              <a:buNone/>
            </a:pPr>
            <a:r>
              <a:rPr lang="pl-PL" sz="5100" b="1" dirty="0">
                <a:latin typeface="Calibri" panose="020F0502020204030204" pitchFamily="34" charset="0"/>
                <a:ea typeface="Calibri" panose="020F0502020204030204" pitchFamily="34" charset="0"/>
                <a:cs typeface="Calibri" panose="020F0502020204030204" pitchFamily="34" charset="0"/>
              </a:rPr>
              <a:t>NR:      </a:t>
            </a:r>
            <a:r>
              <a:rPr lang="pl-PL" sz="5100" dirty="0">
                <a:latin typeface="Calibri" panose="020F0502020204030204" pitchFamily="34" charset="0"/>
                <a:ea typeface="Calibri" panose="020F0502020204030204" pitchFamily="34" charset="0"/>
                <a:cs typeface="Calibri" panose="020F0502020204030204" pitchFamily="34" charset="0"/>
              </a:rPr>
              <a:t>element do cięcia w miejscu pracy,</a:t>
            </a:r>
          </a:p>
          <a:p>
            <a:pPr fontAlgn="t">
              <a:buNone/>
            </a:pPr>
            <a:r>
              <a:rPr lang="pl-PL" sz="5100" b="1" dirty="0">
                <a:latin typeface="Calibri" panose="020F0502020204030204" pitchFamily="34" charset="0"/>
                <a:ea typeface="Calibri" panose="020F0502020204030204" pitchFamily="34" charset="0"/>
                <a:cs typeface="Calibri" panose="020F0502020204030204" pitchFamily="34" charset="0"/>
              </a:rPr>
              <a:t>NKPP</a:t>
            </a:r>
            <a:r>
              <a:rPr lang="pl-PL" sz="5100" dirty="0">
                <a:latin typeface="Calibri" panose="020F0502020204030204" pitchFamily="34" charset="0"/>
                <a:ea typeface="Calibri" panose="020F0502020204030204" pitchFamily="34" charset="0"/>
                <a:cs typeface="Calibri" panose="020F0502020204030204" pitchFamily="34" charset="0"/>
              </a:rPr>
              <a:t>:  NR, zamontuj element cięty w imadle,</a:t>
            </a:r>
          </a:p>
          <a:p>
            <a:pPr fontAlgn="t">
              <a:buNone/>
            </a:pPr>
            <a:r>
              <a:rPr lang="pl-PL" sz="5100" b="1" dirty="0">
                <a:latin typeface="Calibri" panose="020F0502020204030204" pitchFamily="34" charset="0"/>
                <a:ea typeface="Calibri" panose="020F0502020204030204" pitchFamily="34" charset="0"/>
                <a:cs typeface="Calibri" panose="020F0502020204030204" pitchFamily="34" charset="0"/>
              </a:rPr>
              <a:t>NR:      </a:t>
            </a:r>
            <a:r>
              <a:rPr lang="pl-PL" sz="5100" dirty="0">
                <a:latin typeface="Calibri" panose="020F0502020204030204" pitchFamily="34" charset="0"/>
                <a:ea typeface="Calibri" panose="020F0502020204030204" pitchFamily="34" charset="0"/>
                <a:cs typeface="Calibri" panose="020F0502020204030204" pitchFamily="34" charset="0"/>
              </a:rPr>
              <a:t>montuję element w imadle, element zamontowany,</a:t>
            </a:r>
          </a:p>
          <a:p>
            <a:pPr fontAlgn="t"/>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260</a:t>
            </a:fld>
            <a:endParaRPr lang="pl-PL" dirty="0"/>
          </a:p>
        </p:txBody>
      </p:sp>
      <p:sp>
        <p:nvSpPr>
          <p:cNvPr id="8" name="Prostokąt zaokrąglony 7"/>
          <p:cNvSpPr/>
          <p:nvPr/>
        </p:nvSpPr>
        <p:spPr>
          <a:xfrm>
            <a:off x="467544" y="260648"/>
            <a:ext cx="8208912" cy="1296144"/>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9903" y="764704"/>
            <a:ext cx="8219256" cy="5688632"/>
          </a:xfrm>
        </p:spPr>
        <p:txBody>
          <a:bodyPr>
            <a:normAutofit fontScale="25000" lnSpcReduction="20000"/>
          </a:bodyPr>
          <a:lstStyle/>
          <a:p>
            <a:pPr>
              <a:buNone/>
            </a:pPr>
            <a:endParaRPr lang="pl-PL" sz="9600" dirty="0">
              <a:latin typeface="Calibri" panose="020F0502020204030204" pitchFamily="34" charset="0"/>
              <a:ea typeface="Calibri" panose="020F0502020204030204" pitchFamily="34" charset="0"/>
              <a:cs typeface="Calibri" panose="020F0502020204030204" pitchFamily="34" charset="0"/>
            </a:endParaRPr>
          </a:p>
          <a:p>
            <a:pPr fontAlgn="t">
              <a:buNone/>
            </a:pPr>
            <a:r>
              <a:rPr lang="pl-PL" sz="9600" b="1" dirty="0">
                <a:latin typeface="Calibri" panose="020F0502020204030204" pitchFamily="34" charset="0"/>
                <a:ea typeface="Calibri" panose="020F0502020204030204" pitchFamily="34" charset="0"/>
                <a:cs typeface="Calibri" panose="020F0502020204030204" pitchFamily="34" charset="0"/>
              </a:rPr>
              <a:t>      </a:t>
            </a:r>
            <a:r>
              <a:rPr lang="pl-PL" sz="9600" b="1" u="sng" dirty="0">
                <a:latin typeface="Calibri" panose="020F0502020204030204" pitchFamily="34" charset="0"/>
                <a:ea typeface="Calibri" panose="020F0502020204030204" pitchFamily="34" charset="0"/>
                <a:cs typeface="Calibri" panose="020F0502020204030204" pitchFamily="34" charset="0"/>
              </a:rPr>
              <a:t>c.d. </a:t>
            </a:r>
          </a:p>
          <a:p>
            <a:pPr fontAlgn="t"/>
            <a:endParaRPr lang="pl-PL" sz="9600" dirty="0">
              <a:latin typeface="Calibri" panose="020F0502020204030204" pitchFamily="34" charset="0"/>
              <a:ea typeface="Calibri" panose="020F0502020204030204" pitchFamily="34" charset="0"/>
              <a:cs typeface="Calibri" panose="020F0502020204030204" pitchFamily="34" charset="0"/>
            </a:endParaRPr>
          </a:p>
          <a:p>
            <a:pPr marL="901700" indent="-901700" fontAlgn="t">
              <a:buNone/>
            </a:pPr>
            <a:r>
              <a:rPr lang="pl-PL" sz="9600" b="1" dirty="0">
                <a:latin typeface="Calibri" panose="020F0502020204030204" pitchFamily="34" charset="0"/>
                <a:ea typeface="Calibri" panose="020F0502020204030204" pitchFamily="34" charset="0"/>
                <a:cs typeface="Calibri" panose="020F0502020204030204" pitchFamily="34" charset="0"/>
              </a:rPr>
              <a:t>NKPP:  </a:t>
            </a:r>
            <a:r>
              <a:rPr lang="pl-PL" sz="9600" dirty="0">
                <a:latin typeface="Calibri" panose="020F0502020204030204" pitchFamily="34" charset="0"/>
                <a:ea typeface="Calibri" panose="020F0502020204030204" pitchFamily="34" charset="0"/>
                <a:cs typeface="Calibri" panose="020F0502020204030204" pitchFamily="34" charset="0"/>
              </a:rPr>
              <a:t>NR, zabezpiecz linką element cięty przed jego zagubieniem,</a:t>
            </a:r>
          </a:p>
          <a:p>
            <a:pPr marL="901700" indent="-901700" fontAlgn="t">
              <a:buNone/>
            </a:pPr>
            <a:r>
              <a:rPr lang="pl-PL" sz="9600" b="1" dirty="0">
                <a:latin typeface="Calibri" panose="020F0502020204030204" pitchFamily="34" charset="0"/>
                <a:ea typeface="Calibri" panose="020F0502020204030204" pitchFamily="34" charset="0"/>
                <a:cs typeface="Calibri" panose="020F0502020204030204" pitchFamily="34" charset="0"/>
              </a:rPr>
              <a:t>NR:       </a:t>
            </a:r>
            <a:r>
              <a:rPr lang="pl-PL" sz="9600" dirty="0">
                <a:latin typeface="Calibri" panose="020F0502020204030204" pitchFamily="34" charset="0"/>
                <a:ea typeface="Calibri" panose="020F0502020204030204" pitchFamily="34" charset="0"/>
                <a:cs typeface="Calibri" panose="020F0502020204030204" pitchFamily="34" charset="0"/>
              </a:rPr>
              <a:t>zabezpieczam linką element przed jego zagubieniem, element zabezpieczony,</a:t>
            </a:r>
          </a:p>
          <a:p>
            <a:pPr marL="901700" indent="-901700" fontAlgn="t">
              <a:buNone/>
            </a:pPr>
            <a:r>
              <a:rPr lang="pl-PL" sz="9600" b="1" dirty="0">
                <a:latin typeface="Calibri" panose="020F0502020204030204" pitchFamily="34" charset="0"/>
                <a:ea typeface="Calibri" panose="020F0502020204030204" pitchFamily="34" charset="0"/>
                <a:cs typeface="Calibri" panose="020F0502020204030204" pitchFamily="34" charset="0"/>
              </a:rPr>
              <a:t>NKPP:  </a:t>
            </a:r>
            <a:r>
              <a:rPr lang="pl-PL" sz="9600" dirty="0">
                <a:latin typeface="Calibri" panose="020F0502020204030204" pitchFamily="34" charset="0"/>
                <a:ea typeface="Calibri" panose="020F0502020204030204" pitchFamily="34" charset="0"/>
                <a:cs typeface="Calibri" panose="020F0502020204030204" pitchFamily="34" charset="0"/>
              </a:rPr>
              <a:t>nurkowie, odsunąć się od liny kierunkowej w kontakcie wzrokowym z liną kierunkowej, opuszczamy narzędzie.</a:t>
            </a:r>
          </a:p>
          <a:p>
            <a:pPr fontAlgn="t"/>
            <a:endParaRPr lang="pl-PL" sz="9600" dirty="0">
              <a:latin typeface="Calibri" panose="020F0502020204030204" pitchFamily="34" charset="0"/>
              <a:ea typeface="Calibri" panose="020F0502020204030204" pitchFamily="34" charset="0"/>
              <a:cs typeface="Calibri" panose="020F0502020204030204" pitchFamily="34" charset="0"/>
            </a:endParaRPr>
          </a:p>
          <a:p>
            <a:pPr algn="ctr" fontAlgn="t">
              <a:buNone/>
            </a:pPr>
            <a:r>
              <a:rPr lang="pl-PL" sz="9600" dirty="0">
                <a:latin typeface="Calibri" panose="020F0502020204030204" pitchFamily="34" charset="0"/>
                <a:ea typeface="Calibri" panose="020F0502020204030204" pitchFamily="34" charset="0"/>
                <a:cs typeface="Calibri" panose="020F0502020204030204" pitchFamily="34" charset="0"/>
              </a:rPr>
              <a:t>      W czasie opuszczania narzędzia hydraulicznego należy zwrócić uwagę, aby przewody hydrauliczne wchodzące do wody nie ocierały się o ostre elementy i krawędzie bazy nurkowej.</a:t>
            </a:r>
          </a:p>
          <a:p>
            <a:pPr fontAlgn="t"/>
            <a:endParaRPr lang="pl-PL" sz="2400" dirty="0"/>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261</a:t>
            </a:fld>
            <a:endParaRPr lang="pl-PL" dirty="0"/>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764704"/>
            <a:ext cx="8219256" cy="5688632"/>
          </a:xfrm>
        </p:spPr>
        <p:txBody>
          <a:bodyPr>
            <a:normAutofit fontScale="25000" lnSpcReduction="20000"/>
          </a:bodyPr>
          <a:lstStyle/>
          <a:p>
            <a:pPr>
              <a:buNone/>
            </a:pPr>
            <a:endParaRPr lang="pl-PL" sz="9600" dirty="0">
              <a:latin typeface="Calibri" panose="020F0502020204030204" pitchFamily="34" charset="0"/>
              <a:ea typeface="Calibri" panose="020F0502020204030204" pitchFamily="34" charset="0"/>
              <a:cs typeface="Calibri" panose="020F0502020204030204" pitchFamily="34" charset="0"/>
            </a:endParaRPr>
          </a:p>
          <a:p>
            <a:pPr>
              <a:buNone/>
            </a:pPr>
            <a:r>
              <a:rPr lang="pl-PL" sz="9600" b="1" dirty="0">
                <a:latin typeface="Calibri" panose="020F0502020204030204" pitchFamily="34" charset="0"/>
                <a:ea typeface="Calibri" panose="020F0502020204030204" pitchFamily="34" charset="0"/>
                <a:cs typeface="Calibri" panose="020F0502020204030204" pitchFamily="34" charset="0"/>
              </a:rPr>
              <a:t>     </a:t>
            </a:r>
            <a:r>
              <a:rPr lang="pl-PL" sz="9600" b="1" u="sng" dirty="0">
                <a:latin typeface="Calibri" panose="020F0502020204030204" pitchFamily="34" charset="0"/>
                <a:ea typeface="Calibri" panose="020F0502020204030204" pitchFamily="34" charset="0"/>
                <a:cs typeface="Calibri" panose="020F0502020204030204" pitchFamily="34" charset="0"/>
              </a:rPr>
              <a:t>c.d. </a:t>
            </a:r>
            <a:endParaRPr lang="pl-PL" sz="9600" u="sng" dirty="0">
              <a:latin typeface="Calibri" panose="020F0502020204030204" pitchFamily="34" charset="0"/>
              <a:ea typeface="Calibri" panose="020F0502020204030204" pitchFamily="34" charset="0"/>
              <a:cs typeface="Calibri" panose="020F0502020204030204" pitchFamily="34" charset="0"/>
            </a:endParaRPr>
          </a:p>
          <a:p>
            <a:pPr fontAlgn="t"/>
            <a:endParaRPr lang="pl-PL" sz="9600" dirty="0">
              <a:latin typeface="Calibri" panose="020F0502020204030204" pitchFamily="34" charset="0"/>
              <a:ea typeface="Calibri" panose="020F0502020204030204" pitchFamily="34" charset="0"/>
              <a:cs typeface="Calibri" panose="020F0502020204030204" pitchFamily="34" charset="0"/>
            </a:endParaRPr>
          </a:p>
          <a:p>
            <a:pPr fontAlgn="t">
              <a:buNone/>
            </a:pPr>
            <a:r>
              <a:rPr lang="pl-PL" sz="9600" b="1" dirty="0">
                <a:latin typeface="Calibri" panose="020F0502020204030204" pitchFamily="34" charset="0"/>
                <a:ea typeface="Calibri" panose="020F0502020204030204" pitchFamily="34" charset="0"/>
                <a:cs typeface="Calibri" panose="020F0502020204030204" pitchFamily="34" charset="0"/>
              </a:rPr>
              <a:t>NR: </a:t>
            </a:r>
            <a:r>
              <a:rPr lang="pl-PL" sz="9600" dirty="0">
                <a:latin typeface="Calibri" panose="020F0502020204030204" pitchFamily="34" charset="0"/>
                <a:ea typeface="Calibri" panose="020F0502020204030204" pitchFamily="34" charset="0"/>
                <a:cs typeface="Calibri" panose="020F0502020204030204" pitchFamily="34" charset="0"/>
              </a:rPr>
              <a:t>zrozumiałem, odsuwam się od liny kierunkowej,</a:t>
            </a:r>
          </a:p>
          <a:p>
            <a:pPr fontAlgn="t">
              <a:buNone/>
            </a:pPr>
            <a:r>
              <a:rPr lang="pl-PL" sz="9600" b="1" dirty="0">
                <a:latin typeface="Calibri" panose="020F0502020204030204" pitchFamily="34" charset="0"/>
                <a:ea typeface="Calibri" panose="020F0502020204030204" pitchFamily="34" charset="0"/>
                <a:cs typeface="Calibri" panose="020F0502020204030204" pitchFamily="34" charset="0"/>
              </a:rPr>
              <a:t>NA: </a:t>
            </a:r>
            <a:r>
              <a:rPr lang="pl-PL" sz="9600" dirty="0">
                <a:latin typeface="Calibri" panose="020F0502020204030204" pitchFamily="34" charset="0"/>
                <a:ea typeface="Calibri" panose="020F0502020204030204" pitchFamily="34" charset="0"/>
                <a:cs typeface="Calibri" panose="020F0502020204030204" pitchFamily="34" charset="0"/>
              </a:rPr>
              <a:t>zrozumiałem, odsuwam się od liny kierunkowej,</a:t>
            </a:r>
          </a:p>
          <a:p>
            <a:pPr fontAlgn="t">
              <a:buNone/>
            </a:pPr>
            <a:r>
              <a:rPr lang="pl-PL" sz="9600" dirty="0">
                <a:latin typeface="Calibri" panose="020F0502020204030204" pitchFamily="34" charset="0"/>
                <a:ea typeface="Calibri" panose="020F0502020204030204" pitchFamily="34" charset="0"/>
                <a:cs typeface="Calibri" panose="020F0502020204030204" pitchFamily="34" charset="0"/>
              </a:rPr>
              <a:t>        </a:t>
            </a:r>
          </a:p>
          <a:p>
            <a:pPr algn="ctr" fontAlgn="t">
              <a:buNone/>
            </a:pPr>
            <a:r>
              <a:rPr lang="pl-PL" sz="9600" dirty="0">
                <a:latin typeface="Calibri" panose="020F0502020204030204" pitchFamily="34" charset="0"/>
                <a:ea typeface="Calibri" panose="020F0502020204030204" pitchFamily="34" charset="0"/>
                <a:cs typeface="Calibri" panose="020F0502020204030204" pitchFamily="34" charset="0"/>
              </a:rPr>
              <a:t>      </a:t>
            </a:r>
            <a:r>
              <a:rPr lang="pl-PL" sz="9600" b="1" dirty="0">
                <a:latin typeface="Calibri" panose="020F0502020204030204" pitchFamily="34" charset="0"/>
                <a:ea typeface="Calibri" panose="020F0502020204030204" pitchFamily="34" charset="0"/>
                <a:cs typeface="Calibri" panose="020F0502020204030204" pitchFamily="34" charset="0"/>
              </a:rPr>
              <a:t>Po dotarciu narzędzia:</a:t>
            </a:r>
          </a:p>
          <a:p>
            <a:pPr fontAlgn="t">
              <a:buNone/>
            </a:pPr>
            <a:r>
              <a:rPr lang="pl-PL" sz="9600" b="1" dirty="0">
                <a:latin typeface="Calibri" panose="020F0502020204030204" pitchFamily="34" charset="0"/>
                <a:ea typeface="Calibri" panose="020F0502020204030204" pitchFamily="34" charset="0"/>
                <a:cs typeface="Calibri" panose="020F0502020204030204" pitchFamily="34" charset="0"/>
              </a:rPr>
              <a:t>NR: </a:t>
            </a:r>
            <a:r>
              <a:rPr lang="pl-PL" sz="9600" dirty="0">
                <a:latin typeface="Calibri" panose="020F0502020204030204" pitchFamily="34" charset="0"/>
                <a:ea typeface="Calibri" panose="020F0502020204030204" pitchFamily="34" charset="0"/>
                <a:cs typeface="Calibri" panose="020F0502020204030204" pitchFamily="34" charset="0"/>
              </a:rPr>
              <a:t>narzędzie w miejscu pracy,</a:t>
            </a:r>
          </a:p>
          <a:p>
            <a:pPr fontAlgn="t">
              <a:buNone/>
            </a:pPr>
            <a:r>
              <a:rPr lang="pl-PL" sz="9600" b="1" dirty="0">
                <a:latin typeface="Calibri" panose="020F0502020204030204" pitchFamily="34" charset="0"/>
                <a:ea typeface="Calibri" panose="020F0502020204030204" pitchFamily="34" charset="0"/>
                <a:cs typeface="Calibri" panose="020F0502020204030204" pitchFamily="34" charset="0"/>
              </a:rPr>
              <a:t>NKPP: </a:t>
            </a:r>
            <a:r>
              <a:rPr lang="pl-PL" sz="9600" dirty="0">
                <a:latin typeface="Calibri" panose="020F0502020204030204" pitchFamily="34" charset="0"/>
                <a:ea typeface="Calibri" panose="020F0502020204030204" pitchFamily="34" charset="0"/>
                <a:cs typeface="Calibri" panose="020F0502020204030204" pitchFamily="34" charset="0"/>
              </a:rPr>
              <a:t>NR, zabezpiecz narzędzie przed jego zagubieniem,</a:t>
            </a:r>
          </a:p>
          <a:p>
            <a:pPr fontAlgn="t">
              <a:buNone/>
            </a:pPr>
            <a:r>
              <a:rPr lang="pl-PL" sz="9600" b="1" dirty="0">
                <a:latin typeface="Calibri" panose="020F0502020204030204" pitchFamily="34" charset="0"/>
                <a:ea typeface="Calibri" panose="020F0502020204030204" pitchFamily="34" charset="0"/>
                <a:cs typeface="Calibri" panose="020F0502020204030204" pitchFamily="34" charset="0"/>
              </a:rPr>
              <a:t>NR: </a:t>
            </a:r>
            <a:r>
              <a:rPr lang="pl-PL" sz="9600" dirty="0">
                <a:latin typeface="Calibri" panose="020F0502020204030204" pitchFamily="34" charset="0"/>
                <a:ea typeface="Calibri" panose="020F0502020204030204" pitchFamily="34" charset="0"/>
                <a:cs typeface="Calibri" panose="020F0502020204030204" pitchFamily="34" charset="0"/>
              </a:rPr>
              <a:t>zrozumiałem, zabezpieczam narzędzie. Narzędzie zabezpieczone.</a:t>
            </a:r>
          </a:p>
          <a:p>
            <a:pPr fontAlgn="t"/>
            <a:endParaRPr lang="pl-PL" sz="9600" dirty="0">
              <a:latin typeface="Calibri" panose="020F0502020204030204" pitchFamily="34" charset="0"/>
              <a:ea typeface="Calibri" panose="020F0502020204030204" pitchFamily="34" charset="0"/>
              <a:cs typeface="Calibri" panose="020F0502020204030204" pitchFamily="34" charset="0"/>
            </a:endParaRPr>
          </a:p>
          <a:p>
            <a:pPr algn="ctr" fontAlgn="t">
              <a:buNone/>
            </a:pPr>
            <a:r>
              <a:rPr lang="pl-PL" sz="9600" dirty="0">
                <a:latin typeface="Calibri" panose="020F0502020204030204" pitchFamily="34" charset="0"/>
                <a:ea typeface="Calibri" panose="020F0502020204030204" pitchFamily="34" charset="0"/>
                <a:cs typeface="Calibri" panose="020F0502020204030204" pitchFamily="34" charset="0"/>
              </a:rPr>
              <a:t>Nurek roboczy zapiął linką zabezpieczającą narzędzie do stałego elementu obiektu</a:t>
            </a:r>
          </a:p>
          <a:p>
            <a:pPr fontAlgn="t"/>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262</a:t>
            </a:fld>
            <a:endParaRPr lang="pl-PL" dirty="0"/>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219256" cy="4853136"/>
          </a:xfrm>
        </p:spPr>
        <p:txBody>
          <a:bodyPr>
            <a:normAutofit fontScale="25000" lnSpcReduction="20000"/>
          </a:bodyPr>
          <a:lstStyle/>
          <a:p>
            <a:pPr>
              <a:buNone/>
            </a:pPr>
            <a:endParaRPr lang="pl-PL" sz="6200" dirty="0"/>
          </a:p>
          <a:p>
            <a:pPr>
              <a:buNone/>
            </a:pPr>
            <a:r>
              <a:rPr lang="pl-PL" sz="6200" b="1" dirty="0"/>
              <a:t>      </a:t>
            </a:r>
            <a:r>
              <a:rPr lang="pl-PL" sz="9600" b="1" u="sng" dirty="0">
                <a:latin typeface="Calibri" panose="020F0502020204030204" pitchFamily="34" charset="0"/>
                <a:ea typeface="Calibri" panose="020F0502020204030204" pitchFamily="34" charset="0"/>
                <a:cs typeface="Calibri" panose="020F0502020204030204" pitchFamily="34" charset="0"/>
              </a:rPr>
              <a:t>c.d. </a:t>
            </a:r>
            <a:endParaRPr lang="pl-PL" sz="9600" u="sng" dirty="0">
              <a:latin typeface="Calibri" panose="020F0502020204030204" pitchFamily="34" charset="0"/>
              <a:ea typeface="Calibri" panose="020F0502020204030204" pitchFamily="34" charset="0"/>
              <a:cs typeface="Calibri" panose="020F0502020204030204" pitchFamily="34" charset="0"/>
            </a:endParaRPr>
          </a:p>
          <a:p>
            <a:pPr fontAlgn="t"/>
            <a:endParaRPr lang="pl-PL" sz="9600" dirty="0">
              <a:latin typeface="Calibri" panose="020F0502020204030204" pitchFamily="34" charset="0"/>
              <a:ea typeface="Calibri" panose="020F0502020204030204" pitchFamily="34" charset="0"/>
              <a:cs typeface="Calibri" panose="020F0502020204030204" pitchFamily="34" charset="0"/>
            </a:endParaRPr>
          </a:p>
          <a:p>
            <a:pPr fontAlgn="t">
              <a:buNone/>
            </a:pPr>
            <a:r>
              <a:rPr lang="pl-PL" sz="9600" b="1" dirty="0">
                <a:latin typeface="Calibri" panose="020F0502020204030204" pitchFamily="34" charset="0"/>
                <a:ea typeface="Calibri" panose="020F0502020204030204" pitchFamily="34" charset="0"/>
                <a:cs typeface="Calibri" panose="020F0502020204030204" pitchFamily="34" charset="0"/>
              </a:rPr>
              <a:t>NKPP:  </a:t>
            </a:r>
            <a:r>
              <a:rPr lang="pl-PL" sz="9600" dirty="0">
                <a:latin typeface="Calibri" panose="020F0502020204030204" pitchFamily="34" charset="0"/>
                <a:ea typeface="Calibri" panose="020F0502020204030204" pitchFamily="34" charset="0"/>
                <a:cs typeface="Calibri" panose="020F0502020204030204" pitchFamily="34" charset="0"/>
              </a:rPr>
              <a:t>NR, odepnij narzędzie od liny transportowej,</a:t>
            </a:r>
          </a:p>
          <a:p>
            <a:pPr marL="901700" indent="-901700" fontAlgn="t">
              <a:buNone/>
            </a:pPr>
            <a:r>
              <a:rPr lang="pl-PL" sz="9600" dirty="0">
                <a:latin typeface="Calibri" panose="020F0502020204030204" pitchFamily="34" charset="0"/>
                <a:ea typeface="Calibri" panose="020F0502020204030204" pitchFamily="34" charset="0"/>
                <a:cs typeface="Calibri" panose="020F0502020204030204" pitchFamily="34" charset="0"/>
              </a:rPr>
              <a:t>             (Lina transportowa w zależności od potrzeb, może zostać w miejscu pracy lub może być wyciągnięta na powierzchnię)</a:t>
            </a:r>
          </a:p>
          <a:p>
            <a:pPr fontAlgn="t">
              <a:buNone/>
            </a:pPr>
            <a:r>
              <a:rPr lang="pl-PL" sz="9600" b="1" dirty="0">
                <a:latin typeface="Calibri" panose="020F0502020204030204" pitchFamily="34" charset="0"/>
                <a:ea typeface="Calibri" panose="020F0502020204030204" pitchFamily="34" charset="0"/>
                <a:cs typeface="Calibri" panose="020F0502020204030204" pitchFamily="34" charset="0"/>
              </a:rPr>
              <a:t>NR:       </a:t>
            </a:r>
            <a:r>
              <a:rPr lang="pl-PL" sz="9600" dirty="0">
                <a:latin typeface="Calibri" panose="020F0502020204030204" pitchFamily="34" charset="0"/>
                <a:ea typeface="Calibri" panose="020F0502020204030204" pitchFamily="34" charset="0"/>
                <a:cs typeface="Calibri" panose="020F0502020204030204" pitchFamily="34" charset="0"/>
              </a:rPr>
              <a:t>odpiąłem narzędzie od liny transportowej,</a:t>
            </a:r>
          </a:p>
          <a:p>
            <a:pPr fontAlgn="t">
              <a:buNone/>
            </a:pPr>
            <a:r>
              <a:rPr lang="pl-PL" sz="9600" b="1" dirty="0">
                <a:latin typeface="Calibri" panose="020F0502020204030204" pitchFamily="34" charset="0"/>
                <a:ea typeface="Calibri" panose="020F0502020204030204" pitchFamily="34" charset="0"/>
                <a:cs typeface="Calibri" panose="020F0502020204030204" pitchFamily="34" charset="0"/>
              </a:rPr>
              <a:t>NKPP:  </a:t>
            </a:r>
            <a:r>
              <a:rPr lang="pl-PL" sz="9600" dirty="0">
                <a:latin typeface="Calibri" panose="020F0502020204030204" pitchFamily="34" charset="0"/>
                <a:ea typeface="Calibri" panose="020F0502020204030204" pitchFamily="34" charset="0"/>
                <a:cs typeface="Calibri" panose="020F0502020204030204" pitchFamily="34" charset="0"/>
              </a:rPr>
              <a:t>NR, przygotuj narzędzie do pracy.</a:t>
            </a:r>
          </a:p>
          <a:p>
            <a:pPr fontAlgn="t">
              <a:buNone/>
            </a:pPr>
            <a:endParaRPr lang="pl-PL" sz="9600" dirty="0">
              <a:latin typeface="Calibri" panose="020F0502020204030204" pitchFamily="34" charset="0"/>
              <a:ea typeface="Calibri" panose="020F0502020204030204" pitchFamily="34" charset="0"/>
              <a:cs typeface="Calibri" panose="020F0502020204030204" pitchFamily="34" charset="0"/>
            </a:endParaRPr>
          </a:p>
          <a:p>
            <a:pPr algn="ctr" fontAlgn="t">
              <a:buNone/>
            </a:pPr>
            <a:r>
              <a:rPr lang="pl-PL" sz="9600" dirty="0">
                <a:latin typeface="Calibri" panose="020F0502020204030204" pitchFamily="34" charset="0"/>
                <a:ea typeface="Calibri" panose="020F0502020204030204" pitchFamily="34" charset="0"/>
                <a:cs typeface="Calibri" panose="020F0502020204030204" pitchFamily="34" charset="0"/>
              </a:rPr>
              <a:t>      Nurek roboczy rozwija irodynę i napełnia ją powietrzem w celu uzyskania pływalności jak najbliższej zerowej nożyc hydraulicznych</a:t>
            </a:r>
          </a:p>
          <a:p>
            <a:pPr fontAlgn="t"/>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263</a:t>
            </a:fld>
            <a:endParaRPr lang="pl-PL" dirty="0"/>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23528" y="161811"/>
            <a:ext cx="8219256" cy="6559663"/>
          </a:xfrm>
        </p:spPr>
        <p:txBody>
          <a:bodyPr>
            <a:normAutofit fontScale="25000" lnSpcReduction="20000"/>
          </a:bodyPr>
          <a:lstStyle/>
          <a:p>
            <a:pPr>
              <a:buNone/>
            </a:pPr>
            <a:r>
              <a:rPr lang="pl-PL" sz="8000" b="1" dirty="0"/>
              <a:t>     </a:t>
            </a:r>
            <a:r>
              <a:rPr lang="pl-PL" sz="9600" b="1" dirty="0">
                <a:latin typeface="Calibri" panose="020F0502020204030204" pitchFamily="34" charset="0"/>
                <a:ea typeface="Calibri" panose="020F0502020204030204" pitchFamily="34" charset="0"/>
                <a:cs typeface="Calibri" panose="020F0502020204030204" pitchFamily="34" charset="0"/>
              </a:rPr>
              <a:t>c.d. </a:t>
            </a:r>
            <a:endParaRPr lang="pl-PL" sz="9600" dirty="0">
              <a:latin typeface="Calibri" panose="020F0502020204030204" pitchFamily="34" charset="0"/>
              <a:ea typeface="Calibri" panose="020F0502020204030204" pitchFamily="34" charset="0"/>
              <a:cs typeface="Calibri" panose="020F0502020204030204" pitchFamily="34" charset="0"/>
            </a:endParaRPr>
          </a:p>
          <a:p>
            <a:pPr fontAlgn="t"/>
            <a:endParaRPr lang="pl-PL" sz="9600" dirty="0">
              <a:latin typeface="Calibri" panose="020F0502020204030204" pitchFamily="34" charset="0"/>
              <a:ea typeface="Calibri" panose="020F0502020204030204" pitchFamily="34" charset="0"/>
              <a:cs typeface="Calibri" panose="020F0502020204030204" pitchFamily="34" charset="0"/>
            </a:endParaRPr>
          </a:p>
          <a:p>
            <a:pPr marL="542925" indent="-542925" fontAlgn="t">
              <a:buNone/>
            </a:pPr>
            <a:r>
              <a:rPr lang="pl-PL" sz="9600" b="1" dirty="0">
                <a:latin typeface="Calibri" panose="020F0502020204030204" pitchFamily="34" charset="0"/>
                <a:ea typeface="Calibri" panose="020F0502020204030204" pitchFamily="34" charset="0"/>
                <a:cs typeface="Calibri" panose="020F0502020204030204" pitchFamily="34" charset="0"/>
              </a:rPr>
              <a:t>NR: </a:t>
            </a:r>
            <a:r>
              <a:rPr lang="pl-PL" sz="9600" dirty="0">
                <a:latin typeface="Calibri" panose="020F0502020204030204" pitchFamily="34" charset="0"/>
                <a:ea typeface="Calibri" panose="020F0502020204030204" pitchFamily="34" charset="0"/>
                <a:cs typeface="Calibri" panose="020F0502020204030204" pitchFamily="34" charset="0"/>
              </a:rPr>
              <a:t> narzędzie gotowe do pracy, jestem gotowy do wykonania zadania,</a:t>
            </a:r>
          </a:p>
          <a:p>
            <a:pPr marL="542925" indent="-542925" fontAlgn="t">
              <a:buNone/>
            </a:pPr>
            <a:r>
              <a:rPr lang="pl-PL" sz="9600" b="1" dirty="0">
                <a:latin typeface="Calibri" panose="020F0502020204030204" pitchFamily="34" charset="0"/>
                <a:ea typeface="Calibri" panose="020F0502020204030204" pitchFamily="34" charset="0"/>
                <a:cs typeface="Calibri" panose="020F0502020204030204" pitchFamily="34" charset="0"/>
              </a:rPr>
              <a:t>NKPP:  </a:t>
            </a:r>
            <a:r>
              <a:rPr lang="pl-PL" sz="9600" dirty="0">
                <a:latin typeface="Calibri" panose="020F0502020204030204" pitchFamily="34" charset="0"/>
                <a:ea typeface="Calibri" panose="020F0502020204030204" pitchFamily="34" charset="0"/>
                <a:cs typeface="Calibri" panose="020F0502020204030204" pitchFamily="34" charset="0"/>
              </a:rPr>
              <a:t>NA, sprawdź czy przewody hydrauliczne kabloliny nie są narażone na przecięcie, trzymaj przewody i kabloliny w bezpiecznej odległości.</a:t>
            </a:r>
          </a:p>
          <a:p>
            <a:pPr marL="542925" indent="-542925" fontAlgn="t">
              <a:buNone/>
            </a:pPr>
            <a:r>
              <a:rPr lang="pl-PL" sz="9600" dirty="0">
                <a:latin typeface="Calibri" panose="020F0502020204030204" pitchFamily="34" charset="0"/>
                <a:ea typeface="Calibri" panose="020F0502020204030204" pitchFamily="34" charset="0"/>
                <a:cs typeface="Calibri" panose="020F0502020204030204" pitchFamily="34" charset="0"/>
              </a:rPr>
              <a:t>        (Nurek asekuracyjny sprawdza ułożenie węży hydraulicznych i kablolin).</a:t>
            </a:r>
          </a:p>
          <a:p>
            <a:pPr marL="542925" indent="-542925" fontAlgn="t">
              <a:buNone/>
            </a:pPr>
            <a:r>
              <a:rPr lang="pl-PL" sz="9600" b="1" dirty="0">
                <a:latin typeface="Calibri" panose="020F0502020204030204" pitchFamily="34" charset="0"/>
                <a:ea typeface="Calibri" panose="020F0502020204030204" pitchFamily="34" charset="0"/>
                <a:cs typeface="Calibri" panose="020F0502020204030204" pitchFamily="34" charset="0"/>
              </a:rPr>
              <a:t>NA:  </a:t>
            </a:r>
            <a:r>
              <a:rPr lang="pl-PL" sz="9600" dirty="0">
                <a:latin typeface="Calibri" panose="020F0502020204030204" pitchFamily="34" charset="0"/>
                <a:ea typeface="Calibri" panose="020F0502020204030204" pitchFamily="34" charset="0"/>
                <a:cs typeface="Calibri" panose="020F0502020204030204" pitchFamily="34" charset="0"/>
              </a:rPr>
              <a:t>przewody hydrauliczne i kabloliny nie są narażone na przecięcie,</a:t>
            </a:r>
          </a:p>
          <a:p>
            <a:pPr marL="542925" indent="-542925" fontAlgn="t">
              <a:buNone/>
            </a:pPr>
            <a:r>
              <a:rPr lang="pl-PL" sz="9600" b="1" dirty="0">
                <a:latin typeface="Calibri" panose="020F0502020204030204" pitchFamily="34" charset="0"/>
                <a:ea typeface="Calibri" panose="020F0502020204030204" pitchFamily="34" charset="0"/>
                <a:cs typeface="Calibri" panose="020F0502020204030204" pitchFamily="34" charset="0"/>
              </a:rPr>
              <a:t>NKPP:  </a:t>
            </a:r>
            <a:r>
              <a:rPr lang="pl-PL" sz="9600" dirty="0">
                <a:latin typeface="Calibri" panose="020F0502020204030204" pitchFamily="34" charset="0"/>
                <a:ea typeface="Calibri" panose="020F0502020204030204" pitchFamily="34" charset="0"/>
                <a:cs typeface="Calibri" panose="020F0502020204030204" pitchFamily="34" charset="0"/>
              </a:rPr>
              <a:t>NA, ustaw się za NR trzymając węże i kabloliny, asekuruj nurka roboczego,</a:t>
            </a:r>
          </a:p>
          <a:p>
            <a:pPr marL="622300" indent="-622300" fontAlgn="t">
              <a:buNone/>
            </a:pPr>
            <a:r>
              <a:rPr lang="pl-PL" sz="9600" b="1" dirty="0">
                <a:latin typeface="Calibri" panose="020F0502020204030204" pitchFamily="34" charset="0"/>
                <a:ea typeface="Calibri" panose="020F0502020204030204" pitchFamily="34" charset="0"/>
                <a:cs typeface="Calibri" panose="020F0502020204030204" pitchFamily="34" charset="0"/>
              </a:rPr>
              <a:t>NA:  </a:t>
            </a:r>
            <a:r>
              <a:rPr lang="pl-PL" sz="9600" dirty="0">
                <a:latin typeface="Calibri" panose="020F0502020204030204" pitchFamily="34" charset="0"/>
                <a:ea typeface="Calibri" panose="020F0502020204030204" pitchFamily="34" charset="0"/>
                <a:cs typeface="Calibri" panose="020F0502020204030204" pitchFamily="34" charset="0"/>
              </a:rPr>
              <a:t>jestem ustawiony za nurkiem roboczym, trzymam węże hydrauliczne i kabloliny razem i nie są narażone na przecięcie, jestem gotowy do wykonania zadania.</a:t>
            </a:r>
          </a:p>
          <a:p>
            <a:pPr fontAlgn="t"/>
            <a:endParaRPr lang="pl-PL" sz="2400" dirty="0"/>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264</a:t>
            </a:fld>
            <a:endParaRPr lang="pl-PL" dirty="0"/>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692696"/>
            <a:ext cx="8219256" cy="5760640"/>
          </a:xfrm>
        </p:spPr>
        <p:txBody>
          <a:bodyPr>
            <a:normAutofit fontScale="25000" lnSpcReduction="20000"/>
          </a:bodyPr>
          <a:lstStyle/>
          <a:p>
            <a:pPr>
              <a:buNone/>
            </a:pPr>
            <a:r>
              <a:rPr lang="pl-PL" sz="9600" b="1" dirty="0">
                <a:latin typeface="Calibri" panose="020F0502020204030204" pitchFamily="34" charset="0"/>
                <a:ea typeface="Calibri" panose="020F0502020204030204" pitchFamily="34" charset="0"/>
                <a:cs typeface="Calibri" panose="020F0502020204030204" pitchFamily="34" charset="0"/>
              </a:rPr>
              <a:t>c.d. </a:t>
            </a:r>
            <a:endParaRPr lang="pl-PL" sz="9600" dirty="0">
              <a:latin typeface="Calibri" panose="020F0502020204030204" pitchFamily="34" charset="0"/>
              <a:ea typeface="Calibri" panose="020F0502020204030204" pitchFamily="34" charset="0"/>
              <a:cs typeface="Calibri" panose="020F0502020204030204" pitchFamily="34" charset="0"/>
            </a:endParaRPr>
          </a:p>
          <a:p>
            <a:pPr fontAlgn="t"/>
            <a:endParaRPr lang="pl-PL" sz="9600" dirty="0">
              <a:latin typeface="Calibri" panose="020F0502020204030204" pitchFamily="34" charset="0"/>
              <a:ea typeface="Calibri" panose="020F0502020204030204" pitchFamily="34" charset="0"/>
              <a:cs typeface="Calibri" panose="020F0502020204030204" pitchFamily="34" charset="0"/>
            </a:endParaRPr>
          </a:p>
          <a:p>
            <a:pPr fontAlgn="t">
              <a:buNone/>
            </a:pPr>
            <a:r>
              <a:rPr lang="pl-PL" sz="9600" b="1" dirty="0">
                <a:latin typeface="Calibri" panose="020F0502020204030204" pitchFamily="34" charset="0"/>
                <a:ea typeface="Calibri" panose="020F0502020204030204" pitchFamily="34" charset="0"/>
                <a:cs typeface="Calibri" panose="020F0502020204030204" pitchFamily="34" charset="0"/>
              </a:rPr>
              <a:t>NKPP:  </a:t>
            </a:r>
            <a:r>
              <a:rPr lang="pl-PL" sz="9600" dirty="0">
                <a:latin typeface="Calibri" panose="020F0502020204030204" pitchFamily="34" charset="0"/>
                <a:ea typeface="Calibri" panose="020F0502020204030204" pitchFamily="34" charset="0"/>
                <a:cs typeface="Calibri" panose="020F0502020204030204" pitchFamily="34" charset="0"/>
              </a:rPr>
              <a:t>nurkowie podajemy ciśnienie, NR wykonaj cięcie,</a:t>
            </a:r>
          </a:p>
          <a:p>
            <a:pPr marL="901700" indent="-901700" fontAlgn="t">
              <a:buNone/>
            </a:pPr>
            <a:r>
              <a:rPr lang="pl-PL" sz="9600" b="1" dirty="0">
                <a:latin typeface="Calibri" panose="020F0502020204030204" pitchFamily="34" charset="0"/>
                <a:ea typeface="Calibri" panose="020F0502020204030204" pitchFamily="34" charset="0"/>
                <a:cs typeface="Calibri" panose="020F0502020204030204" pitchFamily="34" charset="0"/>
              </a:rPr>
              <a:t>NR:       </a:t>
            </a:r>
            <a:r>
              <a:rPr lang="pl-PL" sz="9600" dirty="0">
                <a:latin typeface="Calibri" panose="020F0502020204030204" pitchFamily="34" charset="0"/>
                <a:ea typeface="Calibri" panose="020F0502020204030204" pitchFamily="34" charset="0"/>
                <a:cs typeface="Calibri" panose="020F0502020204030204" pitchFamily="34" charset="0"/>
              </a:rPr>
              <a:t>zrozumiałem, wykonuje cięcie, element ucięty, element ucięty zabezpieczony,</a:t>
            </a:r>
          </a:p>
          <a:p>
            <a:pPr marL="901700" indent="-901700" fontAlgn="t">
              <a:buNone/>
            </a:pPr>
            <a:r>
              <a:rPr lang="pl-PL" sz="9600" b="1" dirty="0">
                <a:latin typeface="Calibri" panose="020F0502020204030204" pitchFamily="34" charset="0"/>
                <a:ea typeface="Calibri" panose="020F0502020204030204" pitchFamily="34" charset="0"/>
                <a:cs typeface="Calibri" panose="020F0502020204030204" pitchFamily="34" charset="0"/>
              </a:rPr>
              <a:t>NKPP:  </a:t>
            </a:r>
            <a:r>
              <a:rPr lang="pl-PL" sz="9600" dirty="0">
                <a:latin typeface="Calibri" panose="020F0502020204030204" pitchFamily="34" charset="0"/>
                <a:ea typeface="Calibri" panose="020F0502020204030204" pitchFamily="34" charset="0"/>
                <a:cs typeface="Calibri" panose="020F0502020204030204" pitchFamily="34" charset="0"/>
              </a:rPr>
              <a:t>NR, zamknij nożyce tak aby pomiędzy ostrzami tnącymi nie było przerwy,</a:t>
            </a:r>
          </a:p>
          <a:p>
            <a:pPr marL="901700" indent="-901700" fontAlgn="t">
              <a:buNone/>
            </a:pPr>
            <a:r>
              <a:rPr lang="pl-PL" sz="9600" b="1" dirty="0">
                <a:latin typeface="Calibri" panose="020F0502020204030204" pitchFamily="34" charset="0"/>
                <a:ea typeface="Calibri" panose="020F0502020204030204" pitchFamily="34" charset="0"/>
                <a:cs typeface="Calibri" panose="020F0502020204030204" pitchFamily="34" charset="0"/>
              </a:rPr>
              <a:t>NR:       </a:t>
            </a:r>
            <a:r>
              <a:rPr lang="pl-PL" sz="9600" dirty="0">
                <a:latin typeface="Calibri" panose="020F0502020204030204" pitchFamily="34" charset="0"/>
                <a:ea typeface="Calibri" panose="020F0502020204030204" pitchFamily="34" charset="0"/>
                <a:cs typeface="Calibri" panose="020F0502020204030204" pitchFamily="34" charset="0"/>
              </a:rPr>
              <a:t>nożyce zamknięte, pomiędzy ostrzami tnącymi nie ma przerwy,</a:t>
            </a:r>
          </a:p>
          <a:p>
            <a:pPr marL="901700" indent="-901700" fontAlgn="t">
              <a:buNone/>
            </a:pPr>
            <a:r>
              <a:rPr lang="pl-PL" sz="9600" b="1" dirty="0">
                <a:latin typeface="Calibri" panose="020F0502020204030204" pitchFamily="34" charset="0"/>
                <a:ea typeface="Calibri" panose="020F0502020204030204" pitchFamily="34" charset="0"/>
                <a:cs typeface="Calibri" panose="020F0502020204030204" pitchFamily="34" charset="0"/>
              </a:rPr>
              <a:t>NKPP:  </a:t>
            </a:r>
            <a:r>
              <a:rPr lang="pl-PL" sz="9600" dirty="0">
                <a:latin typeface="Calibri" panose="020F0502020204030204" pitchFamily="34" charset="0"/>
                <a:ea typeface="Calibri" panose="020F0502020204030204" pitchFamily="34" charset="0"/>
                <a:cs typeface="Calibri" panose="020F0502020204030204" pitchFamily="34" charset="0"/>
              </a:rPr>
              <a:t>NR, wyłączamy pompę hydrauliczną, przygotuj narzędzie do wyciągnięcia z wody,</a:t>
            </a:r>
          </a:p>
          <a:p>
            <a:pPr marL="901700" indent="-901700" fontAlgn="t">
              <a:buNone/>
            </a:pPr>
            <a:r>
              <a:rPr lang="pl-PL" sz="9600" b="1" dirty="0">
                <a:latin typeface="Calibri" panose="020F0502020204030204" pitchFamily="34" charset="0"/>
                <a:ea typeface="Calibri" panose="020F0502020204030204" pitchFamily="34" charset="0"/>
                <a:cs typeface="Calibri" panose="020F0502020204030204" pitchFamily="34" charset="0"/>
              </a:rPr>
              <a:t>NR:       </a:t>
            </a:r>
            <a:r>
              <a:rPr lang="pl-PL" sz="9600" dirty="0">
                <a:latin typeface="Calibri" panose="020F0502020204030204" pitchFamily="34" charset="0"/>
                <a:ea typeface="Calibri" panose="020F0502020204030204" pitchFamily="34" charset="0"/>
                <a:cs typeface="Calibri" panose="020F0502020204030204" pitchFamily="34" charset="0"/>
              </a:rPr>
              <a:t>zrozumiałem, przygotowuję narzędzie do transportu, narzędzie przygotowane.</a:t>
            </a:r>
          </a:p>
          <a:p>
            <a:pPr algn="ctr" fontAlgn="t">
              <a:buNone/>
            </a:pPr>
            <a:r>
              <a:rPr lang="pl-PL" sz="9600" dirty="0">
                <a:latin typeface="Calibri" panose="020F0502020204030204" pitchFamily="34" charset="0"/>
                <a:ea typeface="Calibri" panose="020F0502020204030204" pitchFamily="34" charset="0"/>
                <a:cs typeface="Calibri" panose="020F0502020204030204" pitchFamily="34" charset="0"/>
              </a:rPr>
              <a:t>      </a:t>
            </a:r>
          </a:p>
          <a:p>
            <a:pPr algn="ctr" fontAlgn="t">
              <a:buNone/>
            </a:pPr>
            <a:r>
              <a:rPr lang="pl-PL" sz="9600" dirty="0">
                <a:latin typeface="Calibri" panose="020F0502020204030204" pitchFamily="34" charset="0"/>
                <a:ea typeface="Calibri" panose="020F0502020204030204" pitchFamily="34" charset="0"/>
                <a:cs typeface="Calibri" panose="020F0502020204030204" pitchFamily="34" charset="0"/>
              </a:rPr>
              <a:t>Nurek roboczy klaruje sprzęt w następnej kolejności: zwija irodynę, przypina narzędzie do liny transportowej. Po przypięciu sprzętu do liny transportowej odpina i klaruje linkę zabezpieczającą</a:t>
            </a:r>
          </a:p>
          <a:p>
            <a:pPr fontAlgn="t"/>
            <a:endParaRPr lang="pl-PL" sz="2400" dirty="0"/>
          </a:p>
          <a:p>
            <a:pPr>
              <a:buNone/>
            </a:pPr>
            <a:endParaRPr lang="pl-PL" sz="2400" b="1" dirty="0"/>
          </a:p>
          <a:p>
            <a:pPr>
              <a:buNone/>
            </a:pPr>
            <a:endParaRPr lang="pl-PL" sz="2400" b="1" dirty="0"/>
          </a:p>
          <a:p>
            <a:pPr>
              <a:buNone/>
            </a:pPr>
            <a:r>
              <a:rPr lang="pl-PL" sz="2400" b="1" dirty="0"/>
              <a:t> </a:t>
            </a:r>
            <a:endParaRPr lang="pl-PL" sz="2400" dirty="0"/>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265</a:t>
            </a:fld>
            <a:endParaRPr lang="pl-PL" dirty="0"/>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2372" y="1002432"/>
            <a:ext cx="8219256" cy="4853136"/>
          </a:xfrm>
        </p:spPr>
        <p:txBody>
          <a:bodyPr>
            <a:normAutofit fontScale="25000" lnSpcReduction="20000"/>
          </a:bodyPr>
          <a:lstStyle/>
          <a:p>
            <a:pPr>
              <a:buNone/>
            </a:pPr>
            <a:endParaRPr lang="pl-PL" sz="8800" b="1" dirty="0"/>
          </a:p>
          <a:p>
            <a:pPr>
              <a:buNone/>
            </a:pPr>
            <a:r>
              <a:rPr lang="pl-PL" sz="8000" b="1" dirty="0"/>
              <a:t>    </a:t>
            </a:r>
            <a:r>
              <a:rPr lang="pl-PL" sz="9600" b="1" u="sng" dirty="0">
                <a:latin typeface="Calibri" panose="020F0502020204030204" pitchFamily="34" charset="0"/>
                <a:ea typeface="Calibri" panose="020F0502020204030204" pitchFamily="34" charset="0"/>
                <a:cs typeface="Calibri" panose="020F0502020204030204" pitchFamily="34" charset="0"/>
              </a:rPr>
              <a:t>c.d. </a:t>
            </a:r>
            <a:endParaRPr lang="pl-PL" sz="9600" u="sng" dirty="0">
              <a:latin typeface="Calibri" panose="020F0502020204030204" pitchFamily="34" charset="0"/>
              <a:ea typeface="Calibri" panose="020F0502020204030204" pitchFamily="34" charset="0"/>
              <a:cs typeface="Calibri" panose="020F0502020204030204" pitchFamily="34" charset="0"/>
            </a:endParaRPr>
          </a:p>
          <a:p>
            <a:pPr fontAlgn="t"/>
            <a:endParaRPr lang="pl-PL" sz="9600" dirty="0">
              <a:latin typeface="Calibri" panose="020F0502020204030204" pitchFamily="34" charset="0"/>
              <a:ea typeface="Calibri" panose="020F0502020204030204" pitchFamily="34" charset="0"/>
              <a:cs typeface="Calibri" panose="020F0502020204030204" pitchFamily="34" charset="0"/>
            </a:endParaRPr>
          </a:p>
          <a:p>
            <a:pPr marL="622300" indent="-622300" fontAlgn="t">
              <a:buNone/>
            </a:pPr>
            <a:r>
              <a:rPr lang="pl-PL" sz="9600" b="1" dirty="0">
                <a:latin typeface="Calibri" panose="020F0502020204030204" pitchFamily="34" charset="0"/>
                <a:ea typeface="Calibri" panose="020F0502020204030204" pitchFamily="34" charset="0"/>
                <a:cs typeface="Calibri" panose="020F0502020204030204" pitchFamily="34" charset="0"/>
              </a:rPr>
              <a:t>NA:  </a:t>
            </a:r>
            <a:r>
              <a:rPr lang="pl-PL" sz="9600" dirty="0">
                <a:latin typeface="Calibri" panose="020F0502020204030204" pitchFamily="34" charset="0"/>
                <a:ea typeface="Calibri" panose="020F0502020204030204" pitchFamily="34" charset="0"/>
                <a:cs typeface="Calibri" panose="020F0502020204030204" pitchFamily="34" charset="0"/>
              </a:rPr>
              <a:t>potwierdzam, narzędzie przygotowane do transportu nie ma możliwości zaplątania się,</a:t>
            </a:r>
          </a:p>
          <a:p>
            <a:pPr marL="622300" indent="-622300" fontAlgn="t">
              <a:buNone/>
            </a:pPr>
            <a:r>
              <a:rPr lang="pl-PL" sz="9600" b="1" dirty="0">
                <a:latin typeface="Calibri" panose="020F0502020204030204" pitchFamily="34" charset="0"/>
                <a:ea typeface="Calibri" panose="020F0502020204030204" pitchFamily="34" charset="0"/>
                <a:cs typeface="Calibri" panose="020F0502020204030204" pitchFamily="34" charset="0"/>
              </a:rPr>
              <a:t>NKPP:  </a:t>
            </a:r>
            <a:r>
              <a:rPr lang="pl-PL" sz="9600" dirty="0">
                <a:latin typeface="Calibri" panose="020F0502020204030204" pitchFamily="34" charset="0"/>
                <a:ea typeface="Calibri" panose="020F0502020204030204" pitchFamily="34" charset="0"/>
                <a:cs typeface="Calibri" panose="020F0502020204030204" pitchFamily="34" charset="0"/>
              </a:rPr>
              <a:t>zrozumiałem, nurkowie, odsuńcie się od liny kierunkowej </a:t>
            </a:r>
            <a:br>
              <a:rPr lang="pl-PL" sz="9600" dirty="0">
                <a:latin typeface="Calibri" panose="020F0502020204030204" pitchFamily="34" charset="0"/>
                <a:ea typeface="Calibri" panose="020F0502020204030204" pitchFamily="34" charset="0"/>
                <a:cs typeface="Calibri" panose="020F0502020204030204" pitchFamily="34" charset="0"/>
              </a:rPr>
            </a:br>
            <a:r>
              <a:rPr lang="pl-PL" sz="9600" dirty="0">
                <a:latin typeface="Calibri" panose="020F0502020204030204" pitchFamily="34" charset="0"/>
                <a:ea typeface="Calibri" panose="020F0502020204030204" pitchFamily="34" charset="0"/>
                <a:cs typeface="Calibri" panose="020F0502020204030204" pitchFamily="34" charset="0"/>
              </a:rPr>
              <a:t>w kontakcie wzrokowym z liną kierunkową, wyciągamy narzędzie.</a:t>
            </a:r>
          </a:p>
          <a:p>
            <a:pPr fontAlgn="t"/>
            <a:endParaRPr lang="pl-PL" sz="9600" dirty="0">
              <a:latin typeface="Calibri" panose="020F0502020204030204" pitchFamily="34" charset="0"/>
              <a:ea typeface="Calibri" panose="020F0502020204030204" pitchFamily="34" charset="0"/>
              <a:cs typeface="Calibri" panose="020F0502020204030204" pitchFamily="34" charset="0"/>
            </a:endParaRPr>
          </a:p>
          <a:p>
            <a:pPr algn="ctr" fontAlgn="t">
              <a:buNone/>
            </a:pPr>
            <a:r>
              <a:rPr lang="pl-PL" sz="9600" dirty="0">
                <a:latin typeface="Calibri" panose="020F0502020204030204" pitchFamily="34" charset="0"/>
                <a:ea typeface="Calibri" panose="020F0502020204030204" pitchFamily="34" charset="0"/>
                <a:cs typeface="Calibri" panose="020F0502020204030204" pitchFamily="34" charset="0"/>
              </a:rPr>
              <a:t>      Po wyciągnięciu sprzętu do bazy nurkowej, NR demontuje linę kierunkową i melduje o tym do bazy nurkowej, nurkowie wynurzają się na powierzchnię zachowując bezpieczną prędkość wynurzania   </a:t>
            </a:r>
          </a:p>
          <a:p>
            <a:pPr fontAlgn="t"/>
            <a:endParaRPr lang="pl-PL" sz="2400" dirty="0"/>
          </a:p>
          <a:p>
            <a:pPr>
              <a:buNone/>
            </a:pPr>
            <a:endParaRPr lang="pl-PL" sz="2400" b="1" dirty="0"/>
          </a:p>
          <a:p>
            <a:pPr>
              <a:buNone/>
            </a:pPr>
            <a:endParaRPr lang="pl-PL" sz="2400" b="1" dirty="0"/>
          </a:p>
          <a:p>
            <a:pPr>
              <a:buNone/>
            </a:pPr>
            <a:r>
              <a:rPr lang="pl-PL" sz="2400" b="1" dirty="0"/>
              <a:t> </a:t>
            </a:r>
            <a:endParaRPr lang="pl-PL" sz="2400" dirty="0"/>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266</a:t>
            </a:fld>
            <a:endParaRPr lang="pl-PL" dirty="0"/>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219256" cy="4853136"/>
          </a:xfrm>
        </p:spPr>
        <p:txBody>
          <a:bodyPr>
            <a:normAutofit fontScale="25000" lnSpcReduction="20000"/>
          </a:bodyPr>
          <a:lstStyle/>
          <a:p>
            <a:pPr algn="ctr">
              <a:buNone/>
            </a:pPr>
            <a:r>
              <a:rPr lang="pl-PL" sz="9600" b="1" dirty="0">
                <a:latin typeface="Calibri" panose="020F0502020204030204" pitchFamily="34" charset="0"/>
                <a:ea typeface="Calibri" panose="020F0502020204030204" pitchFamily="34" charset="0"/>
                <a:cs typeface="Calibri" panose="020F0502020204030204" pitchFamily="34" charset="0"/>
              </a:rPr>
              <a:t>Odciążenie urządzenia technicznego stosowanego do cięcia hydraulicznego</a:t>
            </a:r>
          </a:p>
          <a:p>
            <a:pPr>
              <a:buNone/>
            </a:pPr>
            <a:endParaRPr lang="pl-PL" sz="9600" b="1" dirty="0">
              <a:latin typeface="Calibri" panose="020F0502020204030204" pitchFamily="34" charset="0"/>
              <a:ea typeface="Calibri" panose="020F0502020204030204" pitchFamily="34" charset="0"/>
              <a:cs typeface="Calibri" panose="020F0502020204030204" pitchFamily="34" charset="0"/>
            </a:endParaRPr>
          </a:p>
          <a:p>
            <a:pPr algn="just">
              <a:buNone/>
            </a:pPr>
            <a:r>
              <a:rPr lang="pl-PL" sz="9600" dirty="0">
                <a:latin typeface="Calibri" panose="020F0502020204030204" pitchFamily="34" charset="0"/>
                <a:ea typeface="Calibri" panose="020F0502020204030204" pitchFamily="34" charset="0"/>
                <a:cs typeface="Calibri" panose="020F0502020204030204" pitchFamily="34" charset="0"/>
              </a:rPr>
              <a:t>     Polega ono na tym, aby sprawić, żeby narzędzie było jak najbardziej poręczne i lekkie w trakcie pracy pod wodą (najbardziej pożądana pływalność zerowa). </a:t>
            </a:r>
          </a:p>
          <a:p>
            <a:pPr algn="just">
              <a:buNone/>
            </a:pPr>
            <a:endParaRPr lang="pl-PL" sz="9600" dirty="0">
              <a:latin typeface="Calibri" panose="020F0502020204030204" pitchFamily="34" charset="0"/>
              <a:ea typeface="Calibri" panose="020F0502020204030204" pitchFamily="34" charset="0"/>
              <a:cs typeface="Calibri" panose="020F0502020204030204" pitchFamily="34" charset="0"/>
            </a:endParaRPr>
          </a:p>
          <a:p>
            <a:pPr algn="just">
              <a:buNone/>
            </a:pPr>
            <a:r>
              <a:rPr lang="pl-PL" sz="9600" dirty="0">
                <a:latin typeface="Calibri" panose="020F0502020204030204" pitchFamily="34" charset="0"/>
                <a:ea typeface="Calibri" panose="020F0502020204030204" pitchFamily="34" charset="0"/>
                <a:cs typeface="Calibri" panose="020F0502020204030204" pitchFamily="34" charset="0"/>
              </a:rPr>
              <a:t>     Pierwszą czynnością po dotarciu narzędzia do nurka jest zabezpieczenie linką urządzenia hydraulicznego do stałego elementu obiektu podwodnego w taki sposób, aby urządzenie nie zostało nam porwane w przypadku jego odciążania (tj. spowodowanie pływalności dodatniej).</a:t>
            </a:r>
            <a:endParaRPr lang="pl-PL" sz="9600" b="1" dirty="0">
              <a:latin typeface="Calibri" panose="020F0502020204030204" pitchFamily="34" charset="0"/>
              <a:ea typeface="Calibri" panose="020F0502020204030204" pitchFamily="34" charset="0"/>
              <a:cs typeface="Calibri" panose="020F0502020204030204" pitchFamily="34" charset="0"/>
            </a:endParaRPr>
          </a:p>
          <a:p>
            <a:pPr>
              <a:buNone/>
            </a:pPr>
            <a:endParaRPr lang="pl-PL" sz="2400" b="1" dirty="0"/>
          </a:p>
          <a:p>
            <a:pPr>
              <a:buNone/>
            </a:pPr>
            <a:endParaRPr lang="pl-PL" sz="2400" b="1" dirty="0"/>
          </a:p>
          <a:p>
            <a:pPr>
              <a:buNone/>
            </a:pPr>
            <a:r>
              <a:rPr lang="pl-PL" sz="2400" b="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267</a:t>
            </a:fld>
            <a:endParaRPr lang="pl-PL" dirty="0"/>
          </a:p>
        </p:txBody>
      </p:sp>
      <p:sp>
        <p:nvSpPr>
          <p:cNvPr id="7" name="Prostokąt zaokrąglony 6"/>
          <p:cNvSpPr/>
          <p:nvPr/>
        </p:nvSpPr>
        <p:spPr>
          <a:xfrm>
            <a:off x="467544" y="136525"/>
            <a:ext cx="8208912" cy="1195536"/>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68EC997-48FB-167C-6EA7-F39C7EF1A921}"/>
              </a:ext>
            </a:extLst>
          </p:cNvPr>
          <p:cNvSpPr>
            <a:spLocks noGrp="1"/>
          </p:cNvSpPr>
          <p:nvPr>
            <p:ph type="title"/>
          </p:nvPr>
        </p:nvSpPr>
        <p:spPr/>
        <p:txBody>
          <a:bodyPr>
            <a:normAutofit/>
          </a:bodyPr>
          <a:lstStyle/>
          <a:p>
            <a:pPr marL="342900" marR="0" lvl="0" indent="-342900" defTabSz="914400" rtl="0" eaLnBrk="1" fontAlgn="auto" latinLnBrk="0" hangingPunct="1">
              <a:lnSpc>
                <a:spcPct val="100000"/>
              </a:lnSpc>
              <a:spcBef>
                <a:spcPct val="20000"/>
              </a:spcBef>
              <a:spcAft>
                <a:spcPts val="0"/>
              </a:spcAft>
              <a:tabLst/>
              <a:defRPr/>
            </a:pPr>
            <a:r>
              <a:rPr kumimoji="0" lang="pl-PL"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Odciążenie urządzenia technicznego stosowanego do cięcia hydraulicznego c.d.</a:t>
            </a:r>
            <a:endParaRPr lang="pl-PL" dirty="0"/>
          </a:p>
        </p:txBody>
      </p:sp>
      <p:sp>
        <p:nvSpPr>
          <p:cNvPr id="3" name="Symbol zastępczy zawartości 2">
            <a:extLst>
              <a:ext uri="{FF2B5EF4-FFF2-40B4-BE49-F238E27FC236}">
                <a16:creationId xmlns:a16="http://schemas.microsoft.com/office/drawing/2014/main" id="{5A86F972-A692-CF33-2BA3-5F9248205206}"/>
              </a:ext>
            </a:extLst>
          </p:cNvPr>
          <p:cNvSpPr>
            <a:spLocks noGrp="1"/>
          </p:cNvSpPr>
          <p:nvPr>
            <p:ph idx="1"/>
          </p:nvPr>
        </p:nvSpPr>
        <p:spPr/>
        <p:txBody>
          <a:bodyPr/>
          <a:lstStyle/>
          <a:p>
            <a:pPr marL="0" indent="0" algn="just">
              <a:buNone/>
            </a:pP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Jeśli obiekt nie posiada stałego elementu do którego można by zabezpieczyć narzędzie to w takiej sytuacji należy wykorzystać obciążenie podane z bazy nurkowej, którego waga nie pozwoli na wypłynięcie na powierzchnie narzędzia.</a:t>
            </a:r>
            <a:endParaRPr lang="pl-PL" dirty="0"/>
          </a:p>
        </p:txBody>
      </p:sp>
      <p:sp>
        <p:nvSpPr>
          <p:cNvPr id="4" name="Symbol zastępczy numeru slajdu 3">
            <a:extLst>
              <a:ext uri="{FF2B5EF4-FFF2-40B4-BE49-F238E27FC236}">
                <a16:creationId xmlns:a16="http://schemas.microsoft.com/office/drawing/2014/main" id="{EABD4D8F-0791-58A4-AD60-EF2961DB0274}"/>
              </a:ext>
            </a:extLst>
          </p:cNvPr>
          <p:cNvSpPr>
            <a:spLocks noGrp="1"/>
          </p:cNvSpPr>
          <p:nvPr>
            <p:ph type="sldNum" sz="quarter" idx="12"/>
          </p:nvPr>
        </p:nvSpPr>
        <p:spPr/>
        <p:txBody>
          <a:bodyPr/>
          <a:lstStyle/>
          <a:p>
            <a:fld id="{589B7C76-EFF2-4CD8-A475-4750F11B4BC6}" type="slidenum">
              <a:rPr lang="pl-PL" smtClean="0"/>
              <a:pPr/>
              <a:t>268</a:t>
            </a:fld>
            <a:endParaRPr lang="pl-PL" dirty="0"/>
          </a:p>
        </p:txBody>
      </p:sp>
    </p:spTree>
    <p:extLst>
      <p:ext uri="{BB962C8B-B14F-4D97-AF65-F5344CB8AC3E}">
        <p14:creationId xmlns:p14="http://schemas.microsoft.com/office/powerpoint/2010/main" val="3418345504"/>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219256" cy="4997152"/>
          </a:xfrm>
        </p:spPr>
        <p:txBody>
          <a:bodyPr>
            <a:normAutofit fontScale="25000" lnSpcReduction="20000"/>
          </a:bodyPr>
          <a:lstStyle/>
          <a:p>
            <a:pPr algn="ctr">
              <a:buNone/>
            </a:pPr>
            <a:r>
              <a:rPr lang="pl-PL" sz="9600" b="1" dirty="0">
                <a:latin typeface="Calibri" panose="020F0502020204030204" pitchFamily="34" charset="0"/>
                <a:ea typeface="Calibri" panose="020F0502020204030204" pitchFamily="34" charset="0"/>
                <a:cs typeface="Calibri" panose="020F0502020204030204" pitchFamily="34" charset="0"/>
              </a:rPr>
              <a:t>Odciążenie urządzenia technicznego stosowanego do cięcia hydraulicznego c.d.</a:t>
            </a:r>
          </a:p>
          <a:p>
            <a:pPr lvl="0" algn="just">
              <a:buNone/>
            </a:pPr>
            <a:r>
              <a:rPr lang="pl-PL" sz="9600" u="sng" dirty="0">
                <a:latin typeface="Calibri" panose="020F0502020204030204" pitchFamily="34" charset="0"/>
                <a:ea typeface="Calibri" panose="020F0502020204030204" pitchFamily="34" charset="0"/>
                <a:cs typeface="Calibri" panose="020F0502020204030204" pitchFamily="34" charset="0"/>
              </a:rPr>
              <a:t>Zasady:</a:t>
            </a:r>
          </a:p>
          <a:p>
            <a:pPr marL="357188" lvl="0" indent="-357188" algn="just">
              <a:buFont typeface="+mj-lt"/>
              <a:buAutoNum type="arabicPeriod"/>
            </a:pPr>
            <a:r>
              <a:rPr lang="pl-PL" sz="9600" dirty="0">
                <a:latin typeface="Calibri" panose="020F0502020204030204" pitchFamily="34" charset="0"/>
                <a:ea typeface="Calibri" panose="020F0502020204030204" pitchFamily="34" charset="0"/>
                <a:cs typeface="Calibri" panose="020F0502020204030204" pitchFamily="34" charset="0"/>
              </a:rPr>
              <a:t>Wielkość balonu wypornościowego od 30 do 100 litrów.</a:t>
            </a:r>
          </a:p>
          <a:p>
            <a:pPr marL="357188" lvl="0" indent="-357188" algn="just">
              <a:buFont typeface="+mj-lt"/>
              <a:buAutoNum type="arabicPeriod"/>
            </a:pPr>
            <a:r>
              <a:rPr lang="pl-PL" sz="9600" dirty="0">
                <a:latin typeface="Calibri" panose="020F0502020204030204" pitchFamily="34" charset="0"/>
                <a:ea typeface="Calibri" panose="020F0502020204030204" pitchFamily="34" charset="0"/>
                <a:cs typeface="Calibri" panose="020F0502020204030204" pitchFamily="34" charset="0"/>
              </a:rPr>
              <a:t>Zestaw do cięcia, który podaje się nurkowi do pracy pod wodę musi być tak sklarowany (zapakowany) na powierzchni przez sprzętowego aby nurek bez problemu mógł go rozwinąć i rozpocząć nim prace. Nożyce na czas transportu z bazy nurkowej do nurka pod powierzchnię wody nie mogą mieć zostawionej przerwy pomiędzy ostrzami tnącymi w celu wyeliminowaniu zaczepienia się liny transportowej czy też kierunkowej.</a:t>
            </a:r>
          </a:p>
          <a:p>
            <a:pPr marL="357188" lvl="0" indent="-357188" algn="just">
              <a:buFont typeface="+mj-lt"/>
              <a:buAutoNum type="arabicPeriod"/>
            </a:pPr>
            <a:r>
              <a:rPr lang="pl-PL" sz="9600" dirty="0">
                <a:latin typeface="Calibri" panose="020F0502020204030204" pitchFamily="34" charset="0"/>
                <a:ea typeface="Calibri" panose="020F0502020204030204" pitchFamily="34" charset="0"/>
                <a:cs typeface="Calibri" panose="020F0502020204030204" pitchFamily="34" charset="0"/>
              </a:rPr>
              <a:t>Wyznaczony nurek do cięcia pod wodą, zanim zacznie się ubierać w sprzęt nurkowy, musi sprawdzić w jaki sposób sklarowany jest sprzęt do cięci, którym będzie pracował i w jaki sposób go rozwinąć. </a:t>
            </a:r>
          </a:p>
          <a:p>
            <a:pPr>
              <a:buNone/>
            </a:pPr>
            <a:endParaRPr lang="pl-PL" sz="9600" b="1" dirty="0">
              <a:latin typeface="Calibri" panose="020F0502020204030204" pitchFamily="34" charset="0"/>
              <a:ea typeface="Calibri" panose="020F0502020204030204" pitchFamily="34" charset="0"/>
              <a:cs typeface="Calibri" panose="020F0502020204030204" pitchFamily="34" charset="0"/>
            </a:endParaRPr>
          </a:p>
          <a:p>
            <a:pPr>
              <a:buNone/>
            </a:pPr>
            <a:endParaRPr lang="pl-PL" sz="9600" b="1" dirty="0">
              <a:latin typeface="Calibri" panose="020F0502020204030204" pitchFamily="34" charset="0"/>
              <a:ea typeface="Calibri" panose="020F0502020204030204" pitchFamily="34" charset="0"/>
              <a:cs typeface="Calibri" panose="020F0502020204030204" pitchFamily="34" charset="0"/>
            </a:endParaRPr>
          </a:p>
          <a:p>
            <a:pPr>
              <a:buNone/>
            </a:pPr>
            <a:endParaRPr lang="pl-PL" sz="2400" b="1" dirty="0"/>
          </a:p>
          <a:p>
            <a:pPr>
              <a:buNone/>
            </a:pPr>
            <a:r>
              <a:rPr lang="pl-PL" sz="2400" b="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269</a:t>
            </a:fld>
            <a:endParaRPr lang="pl-PL" dirty="0"/>
          </a:p>
        </p:txBody>
      </p:sp>
      <p:sp>
        <p:nvSpPr>
          <p:cNvPr id="7" name="Prostokąt zaokrąglony 6"/>
          <p:cNvSpPr/>
          <p:nvPr/>
        </p:nvSpPr>
        <p:spPr>
          <a:xfrm>
            <a:off x="467544" y="136525"/>
            <a:ext cx="8208912" cy="1195536"/>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5119682"/>
          </a:xfrm>
        </p:spPr>
        <p:txBody>
          <a:bodyPr>
            <a:normAutofit/>
          </a:bodyPr>
          <a:lstStyle/>
          <a:p>
            <a:pPr algn="ctr">
              <a:buNone/>
            </a:pPr>
            <a:r>
              <a:rPr lang="pl-PL" sz="2400" dirty="0">
                <a:latin typeface="Calibri" panose="020F0502020204030204" pitchFamily="34" charset="0"/>
                <a:ea typeface="Calibri" panose="020F0502020204030204" pitchFamily="34" charset="0"/>
                <a:cs typeface="Calibri" panose="020F0502020204030204" pitchFamily="34" charset="0"/>
              </a:rPr>
              <a:t>Porównanie obrazu z sonarów tego samego obiektu – odnalezienie osoby poszukiwanej</a:t>
            </a:r>
            <a:r>
              <a:rPr lang="pl-PL" dirty="0"/>
              <a:t>                                             </a:t>
            </a:r>
          </a:p>
          <a:p>
            <a:pPr>
              <a:buNone/>
            </a:pPr>
            <a:r>
              <a:rPr lang="pl-PL" sz="2200" dirty="0"/>
              <a:t>              </a:t>
            </a:r>
            <a:r>
              <a:rPr lang="pl-PL" sz="2400" b="1" u="sng" dirty="0">
                <a:latin typeface="Calibri" panose="020F0502020204030204" pitchFamily="34" charset="0"/>
                <a:ea typeface="Calibri" panose="020F0502020204030204" pitchFamily="34" charset="0"/>
                <a:cs typeface="Calibri" panose="020F0502020204030204" pitchFamily="34" charset="0"/>
              </a:rPr>
              <a:t>Sonar holowany</a:t>
            </a:r>
            <a:r>
              <a:rPr lang="pl-PL" sz="2400" b="1" dirty="0">
                <a:latin typeface="Calibri" panose="020F0502020204030204" pitchFamily="34" charset="0"/>
                <a:ea typeface="Calibri" panose="020F0502020204030204" pitchFamily="34" charset="0"/>
                <a:cs typeface="Calibri" panose="020F0502020204030204" pitchFamily="34" charset="0"/>
              </a:rPr>
              <a:t>                              </a:t>
            </a:r>
            <a:r>
              <a:rPr lang="pl-PL" sz="2400" b="1" u="sng" dirty="0">
                <a:latin typeface="Calibri" panose="020F0502020204030204" pitchFamily="34" charset="0"/>
                <a:ea typeface="Calibri" panose="020F0502020204030204" pitchFamily="34" charset="0"/>
                <a:cs typeface="Calibri" panose="020F0502020204030204" pitchFamily="34" charset="0"/>
              </a:rPr>
              <a:t>Sonar opuszczany                                        </a:t>
            </a:r>
            <a:r>
              <a:rPr lang="pl-PL" sz="2400" b="1" dirty="0">
                <a:latin typeface="Calibri" panose="020F0502020204030204" pitchFamily="34" charset="0"/>
                <a:ea typeface="Calibri" panose="020F0502020204030204" pitchFamily="34" charset="0"/>
                <a:cs typeface="Calibri" panose="020F0502020204030204" pitchFamily="34" charset="0"/>
              </a:rPr>
              <a:t>	   </a:t>
            </a:r>
            <a:r>
              <a:rPr lang="pl-PL" sz="2400" b="1" u="sng" dirty="0">
                <a:latin typeface="Calibri" panose="020F0502020204030204" pitchFamily="34" charset="0"/>
                <a:ea typeface="Calibri" panose="020F0502020204030204" pitchFamily="34" charset="0"/>
                <a:cs typeface="Calibri" panose="020F0502020204030204" pitchFamily="34" charset="0"/>
              </a:rPr>
              <a:t>(dookólny)</a:t>
            </a:r>
          </a:p>
          <a:p>
            <a:pPr>
              <a:buNone/>
            </a:pPr>
            <a:endParaRPr lang="pl-PL" sz="2600" dirty="0"/>
          </a:p>
          <a:p>
            <a:pPr>
              <a:buNone/>
            </a:pPr>
            <a:endParaRPr lang="pl-PL" dirty="0"/>
          </a:p>
        </p:txBody>
      </p:sp>
      <p:pic>
        <p:nvPicPr>
          <p:cNvPr id="2050" name="Picture 2" descr="C:\Users\Rafał\Downloads\ciało mikorzyn MK II.png"/>
          <p:cNvPicPr>
            <a:picLocks noChangeAspect="1" noChangeArrowheads="1"/>
          </p:cNvPicPr>
          <p:nvPr/>
        </p:nvPicPr>
        <p:blipFill>
          <a:blip r:embed="rId3" cstate="print"/>
          <a:srcRect l="16926" r="29525"/>
          <a:stretch>
            <a:fillRect/>
          </a:stretch>
        </p:blipFill>
        <p:spPr bwMode="auto">
          <a:xfrm>
            <a:off x="154496" y="3429360"/>
            <a:ext cx="3913448" cy="3240000"/>
          </a:xfrm>
          <a:prstGeom prst="rect">
            <a:avLst/>
          </a:prstGeom>
          <a:noFill/>
        </p:spPr>
      </p:pic>
      <p:pic>
        <p:nvPicPr>
          <p:cNvPr id="2051" name="Picture 3" descr="C:\Users\Rafał\Downloads\ciało mikorzyn MS 1000.png"/>
          <p:cNvPicPr>
            <a:picLocks noChangeAspect="1" noChangeArrowheads="1"/>
          </p:cNvPicPr>
          <p:nvPr/>
        </p:nvPicPr>
        <p:blipFill>
          <a:blip r:embed="rId4" cstate="print"/>
          <a:srcRect l="12201" t="6495" r="21650" b="2145"/>
          <a:stretch>
            <a:fillRect/>
          </a:stretch>
        </p:blipFill>
        <p:spPr bwMode="auto">
          <a:xfrm>
            <a:off x="4427984" y="3429360"/>
            <a:ext cx="4320000" cy="3240000"/>
          </a:xfrm>
          <a:prstGeom prst="rect">
            <a:avLst/>
          </a:prstGeom>
          <a:noFill/>
        </p:spPr>
      </p:pic>
      <p:sp>
        <p:nvSpPr>
          <p:cNvPr id="8" name="Symbol zastępczy numeru slajdu 7"/>
          <p:cNvSpPr>
            <a:spLocks noGrp="1"/>
          </p:cNvSpPr>
          <p:nvPr>
            <p:ph type="sldNum" sz="quarter" idx="12"/>
          </p:nvPr>
        </p:nvSpPr>
        <p:spPr>
          <a:xfrm>
            <a:off x="8704790" y="6457603"/>
            <a:ext cx="370384" cy="365125"/>
          </a:xfrm>
        </p:spPr>
        <p:txBody>
          <a:bodyPr/>
          <a:lstStyle/>
          <a:p>
            <a:fld id="{589B7C76-EFF2-4CD8-A475-4750F11B4BC6}" type="slidenum">
              <a:rPr lang="pl-PL" smtClean="0"/>
              <a:pPr/>
              <a:t>27</a:t>
            </a:fld>
            <a:endParaRPr lang="pl-PL" dirty="0"/>
          </a:p>
        </p:txBody>
      </p:sp>
      <p:sp>
        <p:nvSpPr>
          <p:cNvPr id="10" name="Prostokąt zaokrąglony 9"/>
          <p:cNvSpPr/>
          <p:nvPr/>
        </p:nvSpPr>
        <p:spPr>
          <a:xfrm>
            <a:off x="467544" y="404664"/>
            <a:ext cx="8208912" cy="864096"/>
          </a:xfrm>
          <a:prstGeom prst="roundRect">
            <a:avLst/>
          </a:prstGeom>
          <a:solidFill>
            <a:srgbClr val="FF0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8.1. Zlokalizować obiekt pod powierzchnią wody </a:t>
            </a:r>
          </a:p>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oraz go oznaczyć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48071" y="548680"/>
            <a:ext cx="8219256" cy="5688632"/>
          </a:xfrm>
        </p:spPr>
        <p:txBody>
          <a:bodyPr>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9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Odciążenie urządzenia technicznego stosowanego do cięcia hydraulicznego c.d.</a:t>
            </a:r>
            <a:endParaRPr lang="pl-PL" sz="8800" dirty="0"/>
          </a:p>
          <a:p>
            <a:pPr lvl="0" algn="just">
              <a:buNone/>
            </a:pPr>
            <a:r>
              <a:rPr lang="pl-PL" sz="8800" dirty="0"/>
              <a:t>     	</a:t>
            </a:r>
          </a:p>
          <a:p>
            <a:pPr lvl="0" algn="just">
              <a:buNone/>
            </a:pPr>
            <a:r>
              <a:rPr lang="pl-PL" sz="9600" dirty="0">
                <a:latin typeface="Calibri" panose="020F0502020204030204" pitchFamily="34" charset="0"/>
                <a:ea typeface="Calibri" panose="020F0502020204030204" pitchFamily="34" charset="0"/>
                <a:cs typeface="Calibri" panose="020F0502020204030204" pitchFamily="34" charset="0"/>
              </a:rPr>
              <a:t>Zasady c.d.:</a:t>
            </a:r>
          </a:p>
          <a:p>
            <a:pPr marL="357188" lvl="0" indent="-357188" algn="just">
              <a:buFont typeface="+mj-lt"/>
              <a:buAutoNum type="arabicPeriod" startAt="4"/>
            </a:pPr>
            <a:r>
              <a:rPr lang="pl-PL" sz="9600" dirty="0">
                <a:latin typeface="Calibri" panose="020F0502020204030204" pitchFamily="34" charset="0"/>
                <a:ea typeface="Calibri" panose="020F0502020204030204" pitchFamily="34" charset="0"/>
                <a:cs typeface="Calibri" panose="020F0502020204030204" pitchFamily="34" charset="0"/>
              </a:rPr>
              <a:t>Prześwit/odległość, narzędzia od irodyny musi być na tyle duża żeby nie ograniczała widoczności. Najbardziej optymalna odległość będzie na wyciągnięcie ręki nurka.</a:t>
            </a:r>
          </a:p>
          <a:p>
            <a:pPr marL="357188" lvl="0" indent="-357188" algn="just">
              <a:buFont typeface="+mj-lt"/>
              <a:buAutoNum type="arabicPeriod" startAt="4"/>
            </a:pPr>
            <a:r>
              <a:rPr lang="pl-PL" sz="9600" dirty="0">
                <a:latin typeface="Calibri" panose="020F0502020204030204" pitchFamily="34" charset="0"/>
                <a:ea typeface="Calibri" panose="020F0502020204030204" pitchFamily="34" charset="0"/>
                <a:cs typeface="Calibri" panose="020F0502020204030204" pitchFamily="34" charset="0"/>
              </a:rPr>
              <a:t>Linka zabezpieczająca narzędzie przed jego utratą powinna być na tyle długa żeby nie utrudniała posługiwania się narzędziem i powinna być to linka tonąca. Linka pływająca unosi się w toni i przeszkadza podczas prac.</a:t>
            </a:r>
          </a:p>
          <a:p>
            <a:pPr marL="357188" lvl="0" indent="-357188" algn="just">
              <a:buFont typeface="+mj-lt"/>
              <a:buAutoNum type="arabicPeriod" startAt="4"/>
            </a:pPr>
            <a:r>
              <a:rPr lang="pl-PL" sz="9600" dirty="0">
                <a:latin typeface="Calibri" panose="020F0502020204030204" pitchFamily="34" charset="0"/>
                <a:ea typeface="Calibri" panose="020F0502020204030204" pitchFamily="34" charset="0"/>
                <a:cs typeface="Calibri" panose="020F0502020204030204" pitchFamily="34" charset="0"/>
              </a:rPr>
              <a:t>Podczas pracy narzędziem należy zwracać uwagę czy wydychane powietrze przez nurka pracującego narzędziem  nie dostaje się do irodyny. Może to spowodować zbyt dużą pływalność dodatnią i utrudniać prace narzędziem.       </a:t>
            </a:r>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270</a:t>
            </a:fld>
            <a:endParaRPr lang="pl-PL" dirty="0"/>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291264" cy="4853136"/>
          </a:xfr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Odciążenie urządzenia technicznego stosowanego do cięcia hydraulicznego c.d.</a:t>
            </a:r>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pic>
        <p:nvPicPr>
          <p:cNvPr id="1027" name="Picture 3"/>
          <p:cNvPicPr>
            <a:picLocks noChangeAspect="1" noChangeArrowheads="1"/>
          </p:cNvPicPr>
          <p:nvPr/>
        </p:nvPicPr>
        <p:blipFill>
          <a:blip r:embed="rId2" cstate="print"/>
          <a:srcRect l="14861" t="6688" r="27665" b="9044"/>
          <a:stretch>
            <a:fillRect/>
          </a:stretch>
        </p:blipFill>
        <p:spPr bwMode="auto">
          <a:xfrm>
            <a:off x="35496" y="2257459"/>
            <a:ext cx="5328592" cy="4392488"/>
          </a:xfrm>
          <a:prstGeom prst="rect">
            <a:avLst/>
          </a:prstGeom>
          <a:noFill/>
          <a:ln w="9525">
            <a:solidFill>
              <a:schemeClr val="tx1"/>
            </a:solidFill>
            <a:miter lim="800000"/>
            <a:headEnd/>
            <a:tailEnd/>
          </a:ln>
        </p:spPr>
      </p:pic>
      <p:pic>
        <p:nvPicPr>
          <p:cNvPr id="7" name="Obraz 6"/>
          <p:cNvPicPr/>
          <p:nvPr/>
        </p:nvPicPr>
        <p:blipFill>
          <a:blip r:embed="rId3" cstate="print"/>
          <a:srcRect l="12813" r="44099"/>
          <a:stretch>
            <a:fillRect/>
          </a:stretch>
        </p:blipFill>
        <p:spPr bwMode="auto">
          <a:xfrm>
            <a:off x="5611860" y="2274436"/>
            <a:ext cx="3487990" cy="4392008"/>
          </a:xfrm>
          <a:prstGeom prst="rect">
            <a:avLst/>
          </a:prstGeom>
          <a:noFill/>
          <a:ln w="9525">
            <a:solidFill>
              <a:schemeClr val="tx1"/>
            </a:solidFill>
            <a:miter lim="800000"/>
            <a:headEnd/>
            <a:tailEnd/>
          </a:ln>
        </p:spPr>
      </p:pic>
      <p:sp>
        <p:nvSpPr>
          <p:cNvPr id="6" name="Symbol zastępczy numeru slajdu 5"/>
          <p:cNvSpPr>
            <a:spLocks noGrp="1"/>
          </p:cNvSpPr>
          <p:nvPr>
            <p:ph type="sldNum" sz="quarter" idx="12"/>
          </p:nvPr>
        </p:nvSpPr>
        <p:spPr/>
        <p:txBody>
          <a:bodyPr/>
          <a:lstStyle/>
          <a:p>
            <a:fld id="{589B7C76-EFF2-4CD8-A475-4750F11B4BC6}" type="slidenum">
              <a:rPr lang="pl-PL" smtClean="0"/>
              <a:pPr/>
              <a:t>271</a:t>
            </a:fld>
            <a:endParaRPr lang="pl-PL" dirty="0"/>
          </a:p>
        </p:txBody>
      </p:sp>
      <p:sp>
        <p:nvSpPr>
          <p:cNvPr id="9" name="Prostokąt zaokrąglony 8"/>
          <p:cNvSpPr/>
          <p:nvPr/>
        </p:nvSpPr>
        <p:spPr>
          <a:xfrm>
            <a:off x="467544" y="136525"/>
            <a:ext cx="8208912" cy="1267064"/>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980728"/>
            <a:ext cx="8219256" cy="5472608"/>
          </a:xfr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Odciążenie urządzenia technicznego stosowanego do cięcia hydraulicznego c.d.</a:t>
            </a:r>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272</a:t>
            </a:fld>
            <a:endParaRPr lang="pl-PL" dirty="0"/>
          </a:p>
        </p:txBody>
      </p:sp>
      <p:pic>
        <p:nvPicPr>
          <p:cNvPr id="5" name="Obraz 4">
            <a:extLst>
              <a:ext uri="{FF2B5EF4-FFF2-40B4-BE49-F238E27FC236}">
                <a16:creationId xmlns:a16="http://schemas.microsoft.com/office/drawing/2014/main" id="{FC752C86-67AB-5BAA-E45F-D4AEEC041FB2}"/>
              </a:ext>
            </a:extLst>
          </p:cNvPr>
          <p:cNvPicPr>
            <a:picLocks noChangeAspect="1"/>
          </p:cNvPicPr>
          <p:nvPr/>
        </p:nvPicPr>
        <p:blipFill rotWithShape="1">
          <a:blip r:embed="rId2"/>
          <a:srcRect l="12988" r="12988"/>
          <a:stretch/>
        </p:blipFill>
        <p:spPr>
          <a:xfrm>
            <a:off x="1767271" y="2277352"/>
            <a:ext cx="5685049" cy="4320000"/>
          </a:xfrm>
          <a:prstGeom prst="rect">
            <a:avLst/>
          </a:prstGeom>
          <a:ln w="19050">
            <a:solidFill>
              <a:schemeClr val="tx1"/>
            </a:solidFill>
          </a:ln>
        </p:spPr>
      </p:pic>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052736"/>
            <a:ext cx="8219256" cy="5400600"/>
          </a:xfr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Odciążenie urządzenia technicznego stosowanego do cięcia hydraulicznego c.d.</a:t>
            </a:r>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pic>
        <p:nvPicPr>
          <p:cNvPr id="6" name="Obraz 5"/>
          <p:cNvPicPr/>
          <p:nvPr/>
        </p:nvPicPr>
        <p:blipFill>
          <a:blip r:embed="rId3" cstate="print"/>
          <a:srcRect l="23374" t="9412" r="12703" b="7865"/>
          <a:stretch>
            <a:fillRect/>
          </a:stretch>
        </p:blipFill>
        <p:spPr bwMode="auto">
          <a:xfrm>
            <a:off x="323528" y="2636912"/>
            <a:ext cx="4183200" cy="3240000"/>
          </a:xfrm>
          <a:prstGeom prst="rect">
            <a:avLst/>
          </a:prstGeom>
          <a:noFill/>
          <a:ln w="9525">
            <a:noFill/>
            <a:miter lim="800000"/>
            <a:headEnd/>
            <a:tailEnd/>
          </a:ln>
        </p:spPr>
      </p:pic>
      <p:pic>
        <p:nvPicPr>
          <p:cNvPr id="7" name="Obraz 6"/>
          <p:cNvPicPr/>
          <p:nvPr/>
        </p:nvPicPr>
        <p:blipFill>
          <a:blip r:embed="rId4" cstate="print"/>
          <a:srcRect l="976" t="8823" r="37169" b="9118"/>
          <a:stretch>
            <a:fillRect/>
          </a:stretch>
        </p:blipFill>
        <p:spPr bwMode="auto">
          <a:xfrm>
            <a:off x="4860032" y="2636912"/>
            <a:ext cx="4100400" cy="3243600"/>
          </a:xfrm>
          <a:prstGeom prst="rect">
            <a:avLst/>
          </a:prstGeom>
          <a:noFill/>
          <a:ln w="9525">
            <a:noFill/>
            <a:miter lim="800000"/>
            <a:headEnd/>
            <a:tailEnd/>
          </a:ln>
        </p:spPr>
      </p:pic>
      <p:sp>
        <p:nvSpPr>
          <p:cNvPr id="8" name="pole tekstowe 7"/>
          <p:cNvSpPr txBox="1"/>
          <p:nvPr/>
        </p:nvSpPr>
        <p:spPr>
          <a:xfrm>
            <a:off x="1475656" y="6095037"/>
            <a:ext cx="3888432" cy="707886"/>
          </a:xfrm>
          <a:prstGeom prst="rect">
            <a:avLst/>
          </a:prstGeom>
          <a:noFill/>
          <a:ln>
            <a:solidFill>
              <a:schemeClr val="tx1"/>
            </a:solidFill>
          </a:ln>
        </p:spPr>
        <p:txBody>
          <a:bodyPr wrap="square" rtlCol="0">
            <a:spAutoFit/>
          </a:bodyPr>
          <a:lstStyle/>
          <a:p>
            <a:r>
              <a:rPr lang="pl-PL" sz="2000" dirty="0"/>
              <a:t>Narzędzie zabezpieczone linką,  przed napełnianiem irodyny </a:t>
            </a:r>
          </a:p>
        </p:txBody>
      </p:sp>
      <p:cxnSp>
        <p:nvCxnSpPr>
          <p:cNvPr id="10" name="Łącznik prosty ze strzałką 9"/>
          <p:cNvCxnSpPr/>
          <p:nvPr/>
        </p:nvCxnSpPr>
        <p:spPr>
          <a:xfrm flipH="1" flipV="1">
            <a:off x="755576" y="5805264"/>
            <a:ext cx="648072" cy="50405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Symbol zastępczy numeru slajdu 11"/>
          <p:cNvSpPr>
            <a:spLocks noGrp="1"/>
          </p:cNvSpPr>
          <p:nvPr>
            <p:ph type="sldNum" sz="quarter" idx="12"/>
          </p:nvPr>
        </p:nvSpPr>
        <p:spPr/>
        <p:txBody>
          <a:bodyPr/>
          <a:lstStyle/>
          <a:p>
            <a:fld id="{589B7C76-EFF2-4CD8-A475-4750F11B4BC6}" type="slidenum">
              <a:rPr lang="pl-PL" smtClean="0"/>
              <a:pPr/>
              <a:t>273</a:t>
            </a:fld>
            <a:endParaRPr lang="pl-PL" dirty="0"/>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49829" y="1263495"/>
            <a:ext cx="8219256" cy="4853136"/>
          </a:xfr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Odciążenie urządzenia technicznego stosowanego do cięcia hydraulicznego c.d.</a:t>
            </a:r>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pic>
        <p:nvPicPr>
          <p:cNvPr id="4" name="Obraz 3"/>
          <p:cNvPicPr/>
          <p:nvPr/>
        </p:nvPicPr>
        <p:blipFill>
          <a:blip r:embed="rId3" cstate="print"/>
          <a:srcRect l="1488" t="8529" r="36434" b="9118"/>
          <a:stretch>
            <a:fillRect/>
          </a:stretch>
        </p:blipFill>
        <p:spPr bwMode="auto">
          <a:xfrm>
            <a:off x="323528" y="2636912"/>
            <a:ext cx="4100400" cy="3243600"/>
          </a:xfrm>
          <a:prstGeom prst="rect">
            <a:avLst/>
          </a:prstGeom>
          <a:noFill/>
          <a:ln w="9525">
            <a:noFill/>
            <a:miter lim="800000"/>
            <a:headEnd/>
            <a:tailEnd/>
          </a:ln>
        </p:spPr>
      </p:pic>
      <p:pic>
        <p:nvPicPr>
          <p:cNvPr id="6" name="Obraz 5"/>
          <p:cNvPicPr/>
          <p:nvPr/>
        </p:nvPicPr>
        <p:blipFill>
          <a:blip r:embed="rId4" cstate="print"/>
          <a:srcRect l="8595" t="12647" r="29256" b="9412"/>
          <a:stretch>
            <a:fillRect/>
          </a:stretch>
        </p:blipFill>
        <p:spPr bwMode="auto">
          <a:xfrm>
            <a:off x="4572000" y="2636912"/>
            <a:ext cx="4294800" cy="3240000"/>
          </a:xfrm>
          <a:prstGeom prst="rect">
            <a:avLst/>
          </a:prstGeom>
          <a:noFill/>
          <a:ln w="9525">
            <a:noFill/>
            <a:miter lim="800000"/>
            <a:headEnd/>
            <a:tailEnd/>
          </a:ln>
        </p:spPr>
      </p:pic>
      <p:sp>
        <p:nvSpPr>
          <p:cNvPr id="7" name="pole tekstowe 6"/>
          <p:cNvSpPr txBox="1"/>
          <p:nvPr/>
        </p:nvSpPr>
        <p:spPr>
          <a:xfrm>
            <a:off x="2843808" y="6270977"/>
            <a:ext cx="3816424" cy="400110"/>
          </a:xfrm>
          <a:prstGeom prst="rect">
            <a:avLst/>
          </a:prstGeom>
          <a:noFill/>
          <a:ln>
            <a:solidFill>
              <a:schemeClr val="tx1"/>
            </a:solidFill>
          </a:ln>
        </p:spPr>
        <p:txBody>
          <a:bodyPr wrap="square" rtlCol="0">
            <a:spAutoFit/>
          </a:bodyPr>
          <a:lstStyle/>
          <a:p>
            <a:pPr algn="ctr"/>
            <a:r>
              <a:rPr lang="pl-PL" sz="2000" dirty="0">
                <a:latin typeface="Calibri" panose="020F0502020204030204" pitchFamily="34" charset="0"/>
                <a:ea typeface="Calibri" panose="020F0502020204030204" pitchFamily="34" charset="0"/>
                <a:cs typeface="Calibri" panose="020F0502020204030204" pitchFamily="34" charset="0"/>
              </a:rPr>
              <a:t>Linka zabezpieczająca narzędzie</a:t>
            </a:r>
          </a:p>
        </p:txBody>
      </p:sp>
      <p:cxnSp>
        <p:nvCxnSpPr>
          <p:cNvPr id="9" name="Łącznik prosty ze strzałką 8"/>
          <p:cNvCxnSpPr/>
          <p:nvPr/>
        </p:nvCxnSpPr>
        <p:spPr>
          <a:xfrm flipH="1" flipV="1">
            <a:off x="2843808" y="5805264"/>
            <a:ext cx="432048" cy="43204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Łącznik prosty ze strzałką 9"/>
          <p:cNvCxnSpPr/>
          <p:nvPr/>
        </p:nvCxnSpPr>
        <p:spPr>
          <a:xfrm flipV="1">
            <a:off x="5868144" y="5661248"/>
            <a:ext cx="648072" cy="57606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Symbol zastępczy numeru slajdu 12"/>
          <p:cNvSpPr>
            <a:spLocks noGrp="1"/>
          </p:cNvSpPr>
          <p:nvPr>
            <p:ph type="sldNum" sz="quarter" idx="12"/>
          </p:nvPr>
        </p:nvSpPr>
        <p:spPr/>
        <p:txBody>
          <a:bodyPr/>
          <a:lstStyle/>
          <a:p>
            <a:fld id="{589B7C76-EFF2-4CD8-A475-4750F11B4BC6}" type="slidenum">
              <a:rPr lang="pl-PL" smtClean="0"/>
              <a:pPr/>
              <a:t>274</a:t>
            </a:fld>
            <a:endParaRPr lang="pl-PL" dirty="0"/>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2372" y="1079448"/>
            <a:ext cx="8219256" cy="5112568"/>
          </a:xfr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Odciążenie urządzenia technicznego stosowanego do cięcia hydraulicznego c.d.</a:t>
            </a:r>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pic>
        <p:nvPicPr>
          <p:cNvPr id="4" name="Obraz 3"/>
          <p:cNvPicPr/>
          <p:nvPr/>
        </p:nvPicPr>
        <p:blipFill>
          <a:blip r:embed="rId3" cstate="print"/>
          <a:srcRect l="992" t="10588" r="8254" b="31176"/>
          <a:stretch>
            <a:fillRect/>
          </a:stretch>
        </p:blipFill>
        <p:spPr bwMode="auto">
          <a:xfrm rot="5400000" flipV="1">
            <a:off x="503911" y="3609384"/>
            <a:ext cx="4881584" cy="1526400"/>
          </a:xfrm>
          <a:prstGeom prst="rect">
            <a:avLst/>
          </a:prstGeom>
          <a:noFill/>
          <a:ln w="9525">
            <a:noFill/>
            <a:miter lim="800000"/>
            <a:headEnd/>
            <a:tailEnd/>
          </a:ln>
        </p:spPr>
      </p:pic>
      <p:pic>
        <p:nvPicPr>
          <p:cNvPr id="6" name="Obraz 5" descr="F:\Novatek\Photo\2023_0713_103450_003.JPG"/>
          <p:cNvPicPr/>
          <p:nvPr/>
        </p:nvPicPr>
        <p:blipFill>
          <a:blip r:embed="rId4" cstate="print"/>
          <a:srcRect l="8616" t="18871"/>
          <a:stretch>
            <a:fillRect/>
          </a:stretch>
        </p:blipFill>
        <p:spPr bwMode="auto">
          <a:xfrm>
            <a:off x="3923928" y="2420888"/>
            <a:ext cx="3301200" cy="3708000"/>
          </a:xfrm>
          <a:prstGeom prst="rect">
            <a:avLst/>
          </a:prstGeom>
          <a:noFill/>
          <a:ln w="9525">
            <a:noFill/>
            <a:miter lim="800000"/>
            <a:headEnd/>
            <a:tailEnd/>
          </a:ln>
        </p:spPr>
      </p:pic>
      <p:sp>
        <p:nvSpPr>
          <p:cNvPr id="7" name="pole tekstowe 6"/>
          <p:cNvSpPr txBox="1"/>
          <p:nvPr/>
        </p:nvSpPr>
        <p:spPr>
          <a:xfrm>
            <a:off x="3923928" y="6293222"/>
            <a:ext cx="3600400" cy="400110"/>
          </a:xfrm>
          <a:prstGeom prst="rect">
            <a:avLst/>
          </a:prstGeom>
          <a:noFill/>
          <a:ln>
            <a:solidFill>
              <a:schemeClr val="tx1"/>
            </a:solidFill>
          </a:ln>
        </p:spPr>
        <p:txBody>
          <a:bodyPr wrap="square" rtlCol="0">
            <a:spAutoFit/>
          </a:bodyPr>
          <a:lstStyle/>
          <a:p>
            <a:r>
              <a:rPr lang="pl-PL" sz="2000" dirty="0">
                <a:latin typeface="Calibri" panose="020F0502020204030204" pitchFamily="34" charset="0"/>
                <a:ea typeface="Calibri" panose="020F0502020204030204" pitchFamily="34" charset="0"/>
                <a:cs typeface="Calibri" panose="020F0502020204030204" pitchFamily="34" charset="0"/>
              </a:rPr>
              <a:t>Linka zabezpieczająca narzędzie</a:t>
            </a:r>
          </a:p>
        </p:txBody>
      </p:sp>
      <p:cxnSp>
        <p:nvCxnSpPr>
          <p:cNvPr id="8" name="Łącznik prosty ze strzałką 7"/>
          <p:cNvCxnSpPr/>
          <p:nvPr/>
        </p:nvCxnSpPr>
        <p:spPr>
          <a:xfrm flipH="1" flipV="1">
            <a:off x="3203848" y="5949280"/>
            <a:ext cx="720080" cy="57606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Łącznik prosty ze strzałką 9"/>
          <p:cNvCxnSpPr/>
          <p:nvPr/>
        </p:nvCxnSpPr>
        <p:spPr>
          <a:xfrm flipH="1" flipV="1">
            <a:off x="6228184" y="5013176"/>
            <a:ext cx="648072" cy="122413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Symbol zastępczy numeru slajdu 10"/>
          <p:cNvSpPr>
            <a:spLocks noGrp="1"/>
          </p:cNvSpPr>
          <p:nvPr>
            <p:ph type="sldNum" sz="quarter" idx="12"/>
          </p:nvPr>
        </p:nvSpPr>
        <p:spPr/>
        <p:txBody>
          <a:bodyPr/>
          <a:lstStyle/>
          <a:p>
            <a:fld id="{589B7C76-EFF2-4CD8-A475-4750F11B4BC6}" type="slidenum">
              <a:rPr lang="pl-PL" smtClean="0"/>
              <a:pPr/>
              <a:t>275</a:t>
            </a:fld>
            <a:endParaRPr lang="pl-PL" dirty="0"/>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147248" cy="4853136"/>
          </a:xfr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Odciążenie urządzenia technicznego stosowanego do cięcia hydraulicznego c.d.</a:t>
            </a:r>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graphicFrame>
        <p:nvGraphicFramePr>
          <p:cNvPr id="9" name="Tabela 8"/>
          <p:cNvGraphicFramePr>
            <a:graphicFrameLocks noGrp="1"/>
          </p:cNvGraphicFramePr>
          <p:nvPr>
            <p:extLst>
              <p:ext uri="{D42A27DB-BD31-4B8C-83A1-F6EECF244321}">
                <p14:modId xmlns:p14="http://schemas.microsoft.com/office/powerpoint/2010/main" val="3454060591"/>
              </p:ext>
            </p:extLst>
          </p:nvPr>
        </p:nvGraphicFramePr>
        <p:xfrm>
          <a:off x="518457" y="2360347"/>
          <a:ext cx="8064896" cy="4389120"/>
        </p:xfrm>
        <a:graphic>
          <a:graphicData uri="http://schemas.openxmlformats.org/drawingml/2006/table">
            <a:tbl>
              <a:tblPr firstRow="1" bandRow="1">
                <a:tableStyleId>{5C22544A-7EE6-4342-B048-85BDC9FD1C3A}</a:tableStyleId>
              </a:tblPr>
              <a:tblGrid>
                <a:gridCol w="8064896">
                  <a:extLst>
                    <a:ext uri="{9D8B030D-6E8A-4147-A177-3AD203B41FA5}">
                      <a16:colId xmlns:a16="http://schemas.microsoft.com/office/drawing/2014/main" val="20000"/>
                    </a:ext>
                  </a:extLst>
                </a:gridCol>
              </a:tblGrid>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pl-PL" sz="2000" b="1" kern="1200" dirty="0">
                          <a:solidFill>
                            <a:schemeClr val="lt1"/>
                          </a:solidFill>
                          <a:latin typeface="Calibri" panose="020F0502020204030204" pitchFamily="34" charset="0"/>
                          <a:ea typeface="Calibri" panose="020F0502020204030204" pitchFamily="34" charset="0"/>
                          <a:cs typeface="Calibri" panose="020F0502020204030204" pitchFamily="34" charset="0"/>
                        </a:rPr>
                        <a:t>Gdy  nurek roboczy otrzyma z bazy nurkowej narzędzie hydrauliczne np. nożyce wykonuje  następujące czynności</a:t>
                      </a:r>
                      <a:r>
                        <a:rPr lang="pl-PL" sz="2000" b="1" kern="1200" baseline="0" dirty="0">
                          <a:solidFill>
                            <a:schemeClr val="lt1"/>
                          </a:solidFill>
                          <a:latin typeface="Calibri" panose="020F0502020204030204" pitchFamily="34" charset="0"/>
                          <a:ea typeface="Calibri" panose="020F0502020204030204" pitchFamily="34" charset="0"/>
                          <a:cs typeface="Calibri" panose="020F0502020204030204" pitchFamily="34" charset="0"/>
                        </a:rPr>
                        <a:t> i polecenie z bazy nurkowej od Nurka Kierującego Pracami Podwodnymi:</a:t>
                      </a:r>
                      <a:endParaRPr lang="pl-PL" sz="2000" b="1" kern="1200" dirty="0">
                        <a:solidFill>
                          <a:schemeClr val="lt1"/>
                        </a:solidFill>
                        <a:latin typeface="Calibri" panose="020F0502020204030204" pitchFamily="34" charset="0"/>
                        <a:ea typeface="Calibri" panose="020F0502020204030204" pitchFamily="34" charset="0"/>
                        <a:cs typeface="Calibri" panose="020F0502020204030204" pitchFamily="34" charset="0"/>
                      </a:endParaRPr>
                    </a:p>
                    <a:p>
                      <a:endParaRPr lang="pl-PL" dirty="0"/>
                    </a:p>
                  </a:txBody>
                  <a:tcPr/>
                </a:tc>
                <a:extLst>
                  <a:ext uri="{0D108BD9-81ED-4DB2-BD59-A6C34878D82A}">
                    <a16:rowId xmlns:a16="http://schemas.microsoft.com/office/drawing/2014/main" val="10000"/>
                  </a:ext>
                </a:extLst>
              </a:tr>
              <a:tr h="370840">
                <a:tc>
                  <a:txBody>
                    <a:bodyPr/>
                    <a:lstStyle/>
                    <a:p>
                      <a:pPr lvl="0"/>
                      <a:r>
                        <a:rPr lang="pl-PL" sz="2000" kern="1200" dirty="0">
                          <a:solidFill>
                            <a:schemeClr val="dk1"/>
                          </a:solidFill>
                          <a:latin typeface="Calibri" panose="020F0502020204030204" pitchFamily="34" charset="0"/>
                          <a:ea typeface="Calibri" panose="020F0502020204030204" pitchFamily="34" charset="0"/>
                          <a:cs typeface="Calibri" panose="020F0502020204030204" pitchFamily="34" charset="0"/>
                        </a:rPr>
                        <a:t>1.   Położyć narzędzie jak najbliżej wykonywania pracy;</a:t>
                      </a:r>
                      <a:r>
                        <a:rPr lang="pl-PL" sz="2000" kern="1200" baseline="0" dirty="0">
                          <a:solidFill>
                            <a:schemeClr val="dk1"/>
                          </a:solidFill>
                          <a:latin typeface="Calibri" panose="020F0502020204030204" pitchFamily="34" charset="0"/>
                          <a:ea typeface="Calibri" panose="020F0502020204030204" pitchFamily="34" charset="0"/>
                          <a:cs typeface="Calibri" panose="020F0502020204030204" pitchFamily="34" charset="0"/>
                        </a:rPr>
                        <a:t> </a:t>
                      </a:r>
                    </a:p>
                    <a:p>
                      <a:pPr lvl="0"/>
                      <a:r>
                        <a:rPr lang="pl-PL" sz="2000" i="1" kern="1200" dirty="0">
                          <a:solidFill>
                            <a:schemeClr val="dk1"/>
                          </a:solidFill>
                          <a:latin typeface="Calibri" panose="020F0502020204030204" pitchFamily="34" charset="0"/>
                          <a:ea typeface="Calibri" panose="020F0502020204030204" pitchFamily="34" charset="0"/>
                          <a:cs typeface="Calibri" panose="020F0502020204030204" pitchFamily="34" charset="0"/>
                        </a:rPr>
                        <a:t>       zameldować - nożyce w miejscu pracy</a:t>
                      </a:r>
                    </a:p>
                    <a:p>
                      <a:endParaRPr lang="pl-PL" sz="200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lvl="0"/>
                      <a:r>
                        <a:rPr lang="pl-PL" sz="2000" kern="1200" dirty="0">
                          <a:solidFill>
                            <a:schemeClr val="dk1"/>
                          </a:solidFill>
                          <a:latin typeface="Calibri" panose="020F0502020204030204" pitchFamily="34" charset="0"/>
                          <a:ea typeface="Calibri" panose="020F0502020204030204" pitchFamily="34" charset="0"/>
                          <a:cs typeface="Calibri" panose="020F0502020204030204" pitchFamily="34" charset="0"/>
                        </a:rPr>
                        <a:t>2.   Zabezpieczyć narzędzie linką do elementu obiektu w celu nie zgubienia    </a:t>
                      </a:r>
                    </a:p>
                    <a:p>
                      <a:pPr lvl="0"/>
                      <a:r>
                        <a:rPr lang="pl-PL" sz="2000" kern="1200" dirty="0">
                          <a:solidFill>
                            <a:schemeClr val="dk1"/>
                          </a:solidFill>
                          <a:latin typeface="Calibri" panose="020F0502020204030204" pitchFamily="34" charset="0"/>
                          <a:ea typeface="Calibri" panose="020F0502020204030204" pitchFamily="34" charset="0"/>
                          <a:cs typeface="Calibri" panose="020F0502020204030204" pitchFamily="34" charset="0"/>
                        </a:rPr>
                        <a:t>      narzędzia;</a:t>
                      </a:r>
                    </a:p>
                    <a:p>
                      <a:r>
                        <a:rPr lang="pl-PL" sz="2000" i="1" kern="1200" dirty="0">
                          <a:solidFill>
                            <a:schemeClr val="dk1"/>
                          </a:solidFill>
                          <a:latin typeface="Calibri" panose="020F0502020204030204" pitchFamily="34" charset="0"/>
                          <a:ea typeface="Calibri" panose="020F0502020204030204" pitchFamily="34" charset="0"/>
                          <a:cs typeface="Calibri" panose="020F0502020204030204" pitchFamily="34" charset="0"/>
                        </a:rPr>
                        <a:t>      zameldować - zabezpieczyłem nożyce przed ich utratą</a:t>
                      </a:r>
                    </a:p>
                    <a:p>
                      <a:endParaRPr lang="pl-PL" sz="200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lvl="0"/>
                      <a:r>
                        <a:rPr lang="pl-PL" sz="2000" kern="1200" dirty="0">
                          <a:solidFill>
                            <a:schemeClr val="dk1"/>
                          </a:solidFill>
                          <a:latin typeface="Calibri" panose="020F0502020204030204" pitchFamily="34" charset="0"/>
                          <a:ea typeface="Calibri" panose="020F0502020204030204" pitchFamily="34" charset="0"/>
                          <a:cs typeface="Calibri" panose="020F0502020204030204" pitchFamily="34" charset="0"/>
                        </a:rPr>
                        <a:t>3.   Odpiąć narzędzie od liny transportowej;</a:t>
                      </a:r>
                      <a:r>
                        <a:rPr lang="pl-PL" sz="2000" kern="1200" baseline="0" dirty="0">
                          <a:solidFill>
                            <a:schemeClr val="dk1"/>
                          </a:solidFill>
                          <a:latin typeface="Calibri" panose="020F0502020204030204" pitchFamily="34" charset="0"/>
                          <a:ea typeface="Calibri" panose="020F0502020204030204" pitchFamily="34" charset="0"/>
                          <a:cs typeface="Calibri" panose="020F0502020204030204" pitchFamily="34" charset="0"/>
                        </a:rPr>
                        <a:t> </a:t>
                      </a:r>
                    </a:p>
                    <a:p>
                      <a:pPr lvl="0"/>
                      <a:r>
                        <a:rPr lang="pl-PL" sz="2000" i="1" kern="1200" dirty="0">
                          <a:solidFill>
                            <a:schemeClr val="dk1"/>
                          </a:solidFill>
                          <a:latin typeface="Calibri" panose="020F0502020204030204" pitchFamily="34" charset="0"/>
                          <a:ea typeface="Calibri" panose="020F0502020204030204" pitchFamily="34" charset="0"/>
                          <a:cs typeface="Calibri" panose="020F0502020204030204" pitchFamily="34" charset="0"/>
                        </a:rPr>
                        <a:t>       zameldować - odpiąłem nożyce od liny transportowej</a:t>
                      </a:r>
                      <a:endParaRPr lang="pl-PL" sz="200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endParaRPr lang="pl-PL" dirty="0"/>
                    </a:p>
                  </a:txBody>
                  <a:tcPr/>
                </a:tc>
                <a:extLst>
                  <a:ext uri="{0D108BD9-81ED-4DB2-BD59-A6C34878D82A}">
                    <a16:rowId xmlns:a16="http://schemas.microsoft.com/office/drawing/2014/main" val="10001"/>
                  </a:ext>
                </a:extLst>
              </a:tr>
            </a:tbl>
          </a:graphicData>
        </a:graphic>
      </p:graphicFrame>
      <p:sp>
        <p:nvSpPr>
          <p:cNvPr id="6" name="Symbol zastępczy numeru slajdu 5"/>
          <p:cNvSpPr>
            <a:spLocks noGrp="1"/>
          </p:cNvSpPr>
          <p:nvPr>
            <p:ph type="sldNum" sz="quarter" idx="12"/>
          </p:nvPr>
        </p:nvSpPr>
        <p:spPr/>
        <p:txBody>
          <a:bodyPr/>
          <a:lstStyle/>
          <a:p>
            <a:fld id="{589B7C76-EFF2-4CD8-A475-4750F11B4BC6}" type="slidenum">
              <a:rPr lang="pl-PL" smtClean="0"/>
              <a:pPr/>
              <a:t>276</a:t>
            </a:fld>
            <a:endParaRPr lang="pl-PL" dirty="0"/>
          </a:p>
        </p:txBody>
      </p:sp>
      <p:sp>
        <p:nvSpPr>
          <p:cNvPr id="8" name="Prostokąt zaokrąglony 7"/>
          <p:cNvSpPr/>
          <p:nvPr/>
        </p:nvSpPr>
        <p:spPr>
          <a:xfrm>
            <a:off x="467544" y="136525"/>
            <a:ext cx="8208912" cy="1258456"/>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1394748"/>
            <a:ext cx="8219256" cy="4853136"/>
          </a:xfr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Odciążenie urządzenia technicznego stosowanego do cięcia hydraulicznego c.d.</a:t>
            </a:r>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graphicFrame>
        <p:nvGraphicFramePr>
          <p:cNvPr id="6" name="Tabela 5"/>
          <p:cNvGraphicFramePr>
            <a:graphicFrameLocks noGrp="1"/>
          </p:cNvGraphicFramePr>
          <p:nvPr>
            <p:extLst>
              <p:ext uri="{D42A27DB-BD31-4B8C-83A1-F6EECF244321}">
                <p14:modId xmlns:p14="http://schemas.microsoft.com/office/powerpoint/2010/main" val="706432053"/>
              </p:ext>
            </p:extLst>
          </p:nvPr>
        </p:nvGraphicFramePr>
        <p:xfrm>
          <a:off x="539552" y="2492896"/>
          <a:ext cx="8064896" cy="2926080"/>
        </p:xfrm>
        <a:graphic>
          <a:graphicData uri="http://schemas.openxmlformats.org/drawingml/2006/table">
            <a:tbl>
              <a:tblPr firstRow="1" bandRow="1">
                <a:tableStyleId>{5C22544A-7EE6-4342-B048-85BDC9FD1C3A}</a:tableStyleId>
              </a:tblPr>
              <a:tblGrid>
                <a:gridCol w="8064896">
                  <a:extLst>
                    <a:ext uri="{9D8B030D-6E8A-4147-A177-3AD203B41FA5}">
                      <a16:colId xmlns:a16="http://schemas.microsoft.com/office/drawing/2014/main" val="20000"/>
                    </a:ext>
                  </a:extLst>
                </a:gridCol>
              </a:tblGrid>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pl-PL" sz="2000" b="1" kern="1200" dirty="0">
                          <a:solidFill>
                            <a:schemeClr val="lt1"/>
                          </a:solidFill>
                          <a:latin typeface="Calibri" panose="020F0502020204030204" pitchFamily="34" charset="0"/>
                          <a:ea typeface="Calibri" panose="020F0502020204030204" pitchFamily="34" charset="0"/>
                          <a:cs typeface="Calibri" panose="020F0502020204030204" pitchFamily="34" charset="0"/>
                        </a:rPr>
                        <a:t>c.</a:t>
                      </a:r>
                      <a:r>
                        <a:rPr lang="pl-PL" sz="2000" b="1" kern="1200" baseline="0" dirty="0">
                          <a:solidFill>
                            <a:schemeClr val="lt1"/>
                          </a:solidFill>
                          <a:latin typeface="Calibri" panose="020F0502020204030204" pitchFamily="34" charset="0"/>
                          <a:ea typeface="Calibri" panose="020F0502020204030204" pitchFamily="34" charset="0"/>
                          <a:cs typeface="Calibri" panose="020F0502020204030204" pitchFamily="34" charset="0"/>
                        </a:rPr>
                        <a:t>d.</a:t>
                      </a:r>
                      <a:endParaRPr lang="pl-PL" sz="2000" b="1" kern="1200" dirty="0">
                        <a:solidFill>
                          <a:schemeClr val="lt1"/>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0"/>
                  </a:ext>
                </a:extLst>
              </a:tr>
              <a:tr h="370840">
                <a:tc>
                  <a:txBody>
                    <a:bodyPr/>
                    <a:lstStyle/>
                    <a:p>
                      <a:pPr lvl="0" algn="l"/>
                      <a:r>
                        <a:rPr lang="pl-PL" sz="2000" kern="1200" dirty="0">
                          <a:solidFill>
                            <a:schemeClr val="dk1"/>
                          </a:solidFill>
                          <a:latin typeface="Calibri" panose="020F0502020204030204" pitchFamily="34" charset="0"/>
                          <a:ea typeface="Calibri" panose="020F0502020204030204" pitchFamily="34" charset="0"/>
                          <a:cs typeface="Calibri" panose="020F0502020204030204" pitchFamily="34" charset="0"/>
                        </a:rPr>
                        <a:t>4. Zabezpieczyć linę transportową w taki sposób aby nie przeszkadzała w pracy (lub Nurek Kierujący Pracami Podwodnymi nakaże wyciągnąć jej na powierzchnię); </a:t>
                      </a:r>
                      <a:r>
                        <a:rPr lang="pl-PL" sz="2000" i="1" kern="1200" dirty="0">
                          <a:solidFill>
                            <a:schemeClr val="dk1"/>
                          </a:solidFill>
                          <a:latin typeface="Calibri" panose="020F0502020204030204" pitchFamily="34" charset="0"/>
                          <a:ea typeface="Calibri" panose="020F0502020204030204" pitchFamily="34" charset="0"/>
                          <a:cs typeface="Calibri" panose="020F0502020204030204" pitchFamily="34" charset="0"/>
                        </a:rPr>
                        <a:t>zameldować - zabezpieczyłem linę transportową.</a:t>
                      </a:r>
                    </a:p>
                    <a:p>
                      <a:pPr algn="l"/>
                      <a:endParaRPr lang="pl-PL" sz="200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lvl="0" algn="l"/>
                      <a:r>
                        <a:rPr lang="pl-PL" sz="2000" kern="1200" dirty="0">
                          <a:solidFill>
                            <a:schemeClr val="dk1"/>
                          </a:solidFill>
                          <a:latin typeface="Calibri" panose="020F0502020204030204" pitchFamily="34" charset="0"/>
                          <a:ea typeface="Calibri" panose="020F0502020204030204" pitchFamily="34" charset="0"/>
                          <a:cs typeface="Calibri" panose="020F0502020204030204" pitchFamily="34" charset="0"/>
                        </a:rPr>
                        <a:t>5.</a:t>
                      </a:r>
                      <a:r>
                        <a:rPr lang="pl-PL" sz="2000" kern="1200" baseline="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pl-PL" sz="2000" kern="1200" dirty="0">
                          <a:solidFill>
                            <a:schemeClr val="dk1"/>
                          </a:solidFill>
                          <a:latin typeface="Calibri" panose="020F0502020204030204" pitchFamily="34" charset="0"/>
                          <a:ea typeface="Calibri" panose="020F0502020204030204" pitchFamily="34" charset="0"/>
                          <a:cs typeface="Calibri" panose="020F0502020204030204" pitchFamily="34" charset="0"/>
                        </a:rPr>
                        <a:t>Napełnić irodynę (balon wypornościowy) powietrzem. Balon napełnia nurek roboczy z wydychanego powietrza maski pełnotwarzowej; </a:t>
                      </a:r>
                      <a:r>
                        <a:rPr lang="pl-PL" sz="2000" i="1" kern="1200" dirty="0">
                          <a:solidFill>
                            <a:schemeClr val="dk1"/>
                          </a:solidFill>
                          <a:latin typeface="Calibri" panose="020F0502020204030204" pitchFamily="34" charset="0"/>
                          <a:ea typeface="Calibri" panose="020F0502020204030204" pitchFamily="34" charset="0"/>
                          <a:cs typeface="Calibri" panose="020F0502020204030204" pitchFamily="34" charset="0"/>
                        </a:rPr>
                        <a:t>zameldować - nożyce odciążone, jestem gotowy do wykonania zadania.</a:t>
                      </a:r>
                      <a:endParaRPr lang="pl-PL" sz="200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algn="just"/>
                      <a:endParaRPr lang="pl-PL" sz="20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1"/>
                  </a:ext>
                </a:extLst>
              </a:tr>
            </a:tbl>
          </a:graphicData>
        </a:graphic>
      </p:graphicFrame>
      <p:sp>
        <p:nvSpPr>
          <p:cNvPr id="7" name="Symbol zastępczy numeru slajdu 6"/>
          <p:cNvSpPr>
            <a:spLocks noGrp="1"/>
          </p:cNvSpPr>
          <p:nvPr>
            <p:ph type="sldNum" sz="quarter" idx="12"/>
          </p:nvPr>
        </p:nvSpPr>
        <p:spPr/>
        <p:txBody>
          <a:bodyPr/>
          <a:lstStyle/>
          <a:p>
            <a:fld id="{589B7C76-EFF2-4CD8-A475-4750F11B4BC6}" type="slidenum">
              <a:rPr lang="pl-PL" smtClean="0"/>
              <a:pPr/>
              <a:t>277</a:t>
            </a:fld>
            <a:endParaRPr lang="pl-PL" dirty="0"/>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2372" y="1400475"/>
            <a:ext cx="8219256" cy="4853136"/>
          </a:xfr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Odciążenie urządzenia technicznego stosowanego do cięcia hydraulicznego c.d.</a:t>
            </a:r>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graphicFrame>
        <p:nvGraphicFramePr>
          <p:cNvPr id="6" name="Tabela 5"/>
          <p:cNvGraphicFramePr>
            <a:graphicFrameLocks noGrp="1"/>
          </p:cNvGraphicFramePr>
          <p:nvPr>
            <p:extLst>
              <p:ext uri="{D42A27DB-BD31-4B8C-83A1-F6EECF244321}">
                <p14:modId xmlns:p14="http://schemas.microsoft.com/office/powerpoint/2010/main" val="4032971045"/>
              </p:ext>
            </p:extLst>
          </p:nvPr>
        </p:nvGraphicFramePr>
        <p:xfrm>
          <a:off x="539552" y="2492896"/>
          <a:ext cx="8064896" cy="3535680"/>
        </p:xfrm>
        <a:graphic>
          <a:graphicData uri="http://schemas.openxmlformats.org/drawingml/2006/table">
            <a:tbl>
              <a:tblPr firstRow="1" bandRow="1">
                <a:tableStyleId>{5C22544A-7EE6-4342-B048-85BDC9FD1C3A}</a:tableStyleId>
              </a:tblPr>
              <a:tblGrid>
                <a:gridCol w="8064896">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2000" b="1" kern="1200" dirty="0">
                          <a:solidFill>
                            <a:schemeClr val="lt1"/>
                          </a:solidFill>
                          <a:latin typeface="Calibri" panose="020F0502020204030204" pitchFamily="34" charset="0"/>
                          <a:ea typeface="Calibri" panose="020F0502020204030204" pitchFamily="34" charset="0"/>
                          <a:cs typeface="Calibri" panose="020F0502020204030204" pitchFamily="34" charset="0"/>
                        </a:rPr>
                        <a:t>c.</a:t>
                      </a:r>
                      <a:r>
                        <a:rPr lang="pl-PL" sz="2000" b="1" kern="1200" baseline="0" dirty="0">
                          <a:solidFill>
                            <a:schemeClr val="lt1"/>
                          </a:solidFill>
                          <a:latin typeface="Calibri" panose="020F0502020204030204" pitchFamily="34" charset="0"/>
                          <a:ea typeface="Calibri" panose="020F0502020204030204" pitchFamily="34" charset="0"/>
                          <a:cs typeface="Calibri" panose="020F0502020204030204" pitchFamily="34" charset="0"/>
                        </a:rPr>
                        <a:t>d.</a:t>
                      </a:r>
                      <a:endParaRPr lang="pl-PL" sz="2000" b="1" kern="1200" dirty="0">
                        <a:solidFill>
                          <a:schemeClr val="lt1"/>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0"/>
                  </a:ext>
                </a:extLst>
              </a:tr>
              <a:tr h="370840">
                <a:tc>
                  <a:txBody>
                    <a:bodyPr/>
                    <a:lstStyle/>
                    <a:p>
                      <a:pPr lvl="0" algn="l"/>
                      <a:r>
                        <a:rPr lang="pl-PL" sz="2000" kern="1200" dirty="0">
                          <a:solidFill>
                            <a:schemeClr val="dk1"/>
                          </a:solidFill>
                          <a:latin typeface="Calibri" panose="020F0502020204030204" pitchFamily="34" charset="0"/>
                          <a:ea typeface="Calibri" panose="020F0502020204030204" pitchFamily="34" charset="0"/>
                          <a:cs typeface="Calibri" panose="020F0502020204030204" pitchFamily="34" charset="0"/>
                        </a:rPr>
                        <a:t>6. Szczególną ostrożność należy zwrócić na ułożenie węży hydraulicznych oraz kablolin. Przed rozpoczęciem cięcia nurek asekuracyjny musi sprawdzić czy w czasie cięcia nie dojdzie do przecięcia węży hydraulicznych czy też kabloliny. Jeśli jest bezpiecznie nurek asekuracyjny melduje o tym do bazy nurkowej – </a:t>
                      </a:r>
                      <a:r>
                        <a:rPr lang="pl-PL" sz="2000" i="1" kern="1200" dirty="0">
                          <a:solidFill>
                            <a:schemeClr val="dk1"/>
                          </a:solidFill>
                          <a:latin typeface="Calibri" panose="020F0502020204030204" pitchFamily="34" charset="0"/>
                          <a:ea typeface="Calibri" panose="020F0502020204030204" pitchFamily="34" charset="0"/>
                          <a:cs typeface="Calibri" panose="020F0502020204030204" pitchFamily="34" charset="0"/>
                        </a:rPr>
                        <a:t>węże hydrauliczne i kablolina zabezpieczone, jestem gotowy do wykonania zadania.</a:t>
                      </a:r>
                      <a:endParaRPr lang="pl-PL" sz="200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lvl="0" algn="l"/>
                      <a:endParaRPr lang="pl-PL" sz="200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lvl="0" algn="l"/>
                      <a:r>
                        <a:rPr lang="pl-PL" sz="2000" kern="1200" dirty="0">
                          <a:solidFill>
                            <a:schemeClr val="dk1"/>
                          </a:solidFill>
                          <a:latin typeface="Calibri" panose="020F0502020204030204" pitchFamily="34" charset="0"/>
                          <a:ea typeface="Calibri" panose="020F0502020204030204" pitchFamily="34" charset="0"/>
                          <a:cs typeface="Calibri" panose="020F0502020204030204" pitchFamily="34" charset="0"/>
                        </a:rPr>
                        <a:t>7. Z bazy nurkowej zostaje podana komenda </a:t>
                      </a:r>
                      <a:r>
                        <a:rPr lang="pl-PL" sz="2000" i="1" kern="1200" dirty="0">
                          <a:solidFill>
                            <a:schemeClr val="dk1"/>
                          </a:solidFill>
                          <a:latin typeface="Calibri" panose="020F0502020204030204" pitchFamily="34" charset="0"/>
                          <a:ea typeface="Calibri" panose="020F0502020204030204" pitchFamily="34" charset="0"/>
                          <a:cs typeface="Calibri" panose="020F0502020204030204" pitchFamily="34" charset="0"/>
                        </a:rPr>
                        <a:t>,,podajemy ciśnienie na urządzenie hydrauliczne‚’,</a:t>
                      </a:r>
                      <a:r>
                        <a:rPr lang="pl-PL" sz="2000" kern="1200" dirty="0">
                          <a:solidFill>
                            <a:schemeClr val="dk1"/>
                          </a:solidFill>
                          <a:latin typeface="Calibri" panose="020F0502020204030204" pitchFamily="34" charset="0"/>
                          <a:ea typeface="Calibri" panose="020F0502020204030204" pitchFamily="34" charset="0"/>
                          <a:cs typeface="Calibri" panose="020F0502020204030204" pitchFamily="34" charset="0"/>
                        </a:rPr>
                        <a:t> a następnie </a:t>
                      </a:r>
                      <a:r>
                        <a:rPr lang="pl-PL" sz="2000" i="1" kern="1200" dirty="0">
                          <a:solidFill>
                            <a:schemeClr val="dk1"/>
                          </a:solidFill>
                          <a:latin typeface="Calibri" panose="020F0502020204030204" pitchFamily="34" charset="0"/>
                          <a:ea typeface="Calibri" panose="020F0502020204030204" pitchFamily="34" charset="0"/>
                          <a:cs typeface="Calibri" panose="020F0502020204030204" pitchFamily="34" charset="0"/>
                        </a:rPr>
                        <a:t>,,przystąpić do pracy„.</a:t>
                      </a:r>
                      <a:endParaRPr lang="pl-PL" sz="200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endParaRPr lang="pl-PL" sz="20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1"/>
                  </a:ext>
                </a:extLst>
              </a:tr>
            </a:tbl>
          </a:graphicData>
        </a:graphic>
      </p:graphicFrame>
      <p:sp>
        <p:nvSpPr>
          <p:cNvPr id="7" name="Symbol zastępczy numeru slajdu 6"/>
          <p:cNvSpPr>
            <a:spLocks noGrp="1"/>
          </p:cNvSpPr>
          <p:nvPr>
            <p:ph type="sldNum" sz="quarter" idx="12"/>
          </p:nvPr>
        </p:nvSpPr>
        <p:spPr/>
        <p:txBody>
          <a:bodyPr/>
          <a:lstStyle/>
          <a:p>
            <a:fld id="{589B7C76-EFF2-4CD8-A475-4750F11B4BC6}" type="slidenum">
              <a:rPr lang="pl-PL" smtClean="0"/>
              <a:pPr/>
              <a:t>278</a:t>
            </a:fld>
            <a:endParaRPr lang="pl-PL" dirty="0"/>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219256" cy="4853136"/>
          </a:xfrm>
        </p:spPr>
        <p:txBody>
          <a:bodyPr>
            <a:normAutofit fontScale="40000" lnSpcReduction="20000"/>
          </a:bodyPr>
          <a:lstStyle/>
          <a:p>
            <a:pPr>
              <a:buNone/>
            </a:pPr>
            <a:endParaRPr lang="pl-PL" sz="2000" b="1" dirty="0">
              <a:solidFill>
                <a:schemeClr val="dk1"/>
              </a:solidFill>
            </a:endParaRPr>
          </a:p>
          <a:p>
            <a:pPr algn="ctr">
              <a:buNone/>
            </a:pPr>
            <a:r>
              <a:rPr lang="pl-PL" sz="6000" b="1" dirty="0">
                <a:solidFill>
                  <a:schemeClr val="dk1"/>
                </a:solidFill>
                <a:latin typeface="Calibri" panose="020F0502020204030204" pitchFamily="34" charset="0"/>
                <a:ea typeface="Calibri" panose="020F0502020204030204" pitchFamily="34" charset="0"/>
                <a:cs typeface="Calibri" panose="020F0502020204030204" pitchFamily="34" charset="0"/>
              </a:rPr>
              <a:t>Zabezpieczamy linką element cięty przed jego zagubieniem</a:t>
            </a:r>
            <a:endParaRPr lang="pl-PL" sz="6000" b="1" dirty="0">
              <a:latin typeface="Calibri" panose="020F0502020204030204" pitchFamily="34" charset="0"/>
              <a:ea typeface="Calibri" panose="020F0502020204030204" pitchFamily="34" charset="0"/>
              <a:cs typeface="Calibri" panose="020F0502020204030204" pitchFamily="34" charset="0"/>
            </a:endParaRPr>
          </a:p>
          <a:p>
            <a:pPr>
              <a:buNone/>
            </a:pPr>
            <a:endParaRPr lang="pl-PL" sz="6000" dirty="0">
              <a:latin typeface="Calibri" panose="020F0502020204030204" pitchFamily="34" charset="0"/>
              <a:ea typeface="Calibri" panose="020F0502020204030204" pitchFamily="34" charset="0"/>
              <a:cs typeface="Calibri" panose="020F0502020204030204" pitchFamily="34" charset="0"/>
            </a:endParaRPr>
          </a:p>
          <a:p>
            <a:pPr algn="just">
              <a:buNone/>
            </a:pPr>
            <a:r>
              <a:rPr lang="pl-PL" sz="6000" dirty="0">
                <a:latin typeface="Calibri" panose="020F0502020204030204" pitchFamily="34" charset="0"/>
                <a:ea typeface="Calibri" panose="020F0502020204030204" pitchFamily="34" charset="0"/>
                <a:cs typeface="Calibri" panose="020F0502020204030204" pitchFamily="34" charset="0"/>
              </a:rPr>
              <a:t>     Przed wykonaniem cięcia elementu należy:</a:t>
            </a:r>
          </a:p>
          <a:p>
            <a:pPr lvl="0" algn="just">
              <a:buFont typeface="Wingdings" panose="05000000000000000000" pitchFamily="2" charset="2"/>
              <a:buChar char="§"/>
            </a:pPr>
            <a:r>
              <a:rPr lang="pl-PL" sz="6000" dirty="0">
                <a:latin typeface="Calibri" panose="020F0502020204030204" pitchFamily="34" charset="0"/>
                <a:ea typeface="Calibri" panose="020F0502020204030204" pitchFamily="34" charset="0"/>
                <a:cs typeface="Calibri" panose="020F0502020204030204" pitchFamily="34" charset="0"/>
              </a:rPr>
              <a:t>Zabezpieczyć go przed jego zagubieniem. Element zabezpieczamy linką, najlepiej tonącą średnicy od 4 mm do 8 mm.</a:t>
            </a:r>
          </a:p>
          <a:p>
            <a:pPr lvl="0" algn="just">
              <a:buFont typeface="Wingdings" panose="05000000000000000000" pitchFamily="2" charset="2"/>
              <a:buChar char="§"/>
            </a:pPr>
            <a:r>
              <a:rPr lang="pl-PL" sz="6000" dirty="0">
                <a:latin typeface="Calibri" panose="020F0502020204030204" pitchFamily="34" charset="0"/>
                <a:ea typeface="Calibri" panose="020F0502020204030204" pitchFamily="34" charset="0"/>
                <a:cs typeface="Calibri" panose="020F0502020204030204" pitchFamily="34" charset="0"/>
              </a:rPr>
              <a:t>Pojemnik na element ucięty. To może być kosz, worek itp. może znajdować się w pobliżu prac zabezpieczony linką lub może być podany z powierzchni przy użyciu liny kierunkowej  i transportowej. </a:t>
            </a:r>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279</a:t>
            </a:fld>
            <a:endParaRPr lang="pl-PL" dirty="0"/>
          </a:p>
        </p:txBody>
      </p:sp>
      <p:sp>
        <p:nvSpPr>
          <p:cNvPr id="7" name="Prostokąt zaokrąglony 6"/>
          <p:cNvSpPr/>
          <p:nvPr/>
        </p:nvSpPr>
        <p:spPr>
          <a:xfrm>
            <a:off x="467544" y="136525"/>
            <a:ext cx="8208912" cy="1195536"/>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1"/>
          <p:cNvPicPr>
            <a:picLocks noChangeAspect="1" noChangeArrowheads="1"/>
          </p:cNvPicPr>
          <p:nvPr/>
        </p:nvPicPr>
        <p:blipFill>
          <a:blip r:embed="rId3" cstate="print"/>
          <a:srcRect l="23387" t="15375" r="15052" b="8829"/>
          <a:stretch>
            <a:fillRect/>
          </a:stretch>
        </p:blipFill>
        <p:spPr bwMode="auto">
          <a:xfrm>
            <a:off x="4572000" y="2993761"/>
            <a:ext cx="4464496" cy="3132402"/>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srcRect l="28498" t="27188" r="23353" b="8829"/>
          <a:stretch>
            <a:fillRect/>
          </a:stretch>
        </p:blipFill>
        <p:spPr bwMode="auto">
          <a:xfrm>
            <a:off x="210936" y="2993761"/>
            <a:ext cx="4248472" cy="3132402"/>
          </a:xfrm>
          <a:prstGeom prst="rect">
            <a:avLst/>
          </a:prstGeom>
          <a:noFill/>
          <a:ln w="9525">
            <a:noFill/>
            <a:miter lim="800000"/>
            <a:headEnd/>
            <a:tailEnd/>
          </a:ln>
        </p:spPr>
      </p:pic>
      <p:sp>
        <p:nvSpPr>
          <p:cNvPr id="3" name="Symbol zastępczy zawartości 2"/>
          <p:cNvSpPr>
            <a:spLocks noGrp="1"/>
          </p:cNvSpPr>
          <p:nvPr>
            <p:ph idx="1"/>
          </p:nvPr>
        </p:nvSpPr>
        <p:spPr>
          <a:xfrm>
            <a:off x="179512" y="1600200"/>
            <a:ext cx="8507288" cy="4525963"/>
          </a:xfrm>
        </p:spPr>
        <p:txBody>
          <a:bodyPr>
            <a:normAutofit/>
          </a:bodyPr>
          <a:lstStyle/>
          <a:p>
            <a:pPr>
              <a:buNone/>
            </a:pPr>
            <a:endParaRPr lang="pl-PL" sz="2400" dirty="0"/>
          </a:p>
          <a:p>
            <a:pPr algn="ctr">
              <a:buNone/>
            </a:pPr>
            <a:r>
              <a:rPr lang="pl-PL" sz="2400" b="1" u="sng" dirty="0">
                <a:latin typeface="Calibri" panose="020F0502020204030204" pitchFamily="34" charset="0"/>
                <a:ea typeface="Calibri" panose="020F0502020204030204" pitchFamily="34" charset="0"/>
                <a:cs typeface="Calibri" panose="020F0502020204030204" pitchFamily="34" charset="0"/>
              </a:rPr>
              <a:t>Obraz z echosondy </a:t>
            </a:r>
          </a:p>
          <a:p>
            <a:pPr>
              <a:buNone/>
            </a:pPr>
            <a:endParaRPr lang="pl-PL" sz="2600" dirty="0"/>
          </a:p>
          <a:p>
            <a:pPr>
              <a:buNone/>
            </a:pPr>
            <a:endParaRPr lang="pl-PL" dirty="0"/>
          </a:p>
        </p:txBody>
      </p:sp>
      <p:sp>
        <p:nvSpPr>
          <p:cNvPr id="8" name="Symbol zastępczy numeru slajdu 7"/>
          <p:cNvSpPr>
            <a:spLocks noGrp="1"/>
          </p:cNvSpPr>
          <p:nvPr>
            <p:ph type="sldNum" sz="quarter" idx="12"/>
          </p:nvPr>
        </p:nvSpPr>
        <p:spPr>
          <a:xfrm>
            <a:off x="8424195" y="6478597"/>
            <a:ext cx="585837" cy="365125"/>
          </a:xfrm>
        </p:spPr>
        <p:txBody>
          <a:bodyPr/>
          <a:lstStyle/>
          <a:p>
            <a:fld id="{589B7C76-EFF2-4CD8-A475-4750F11B4BC6}" type="slidenum">
              <a:rPr lang="pl-PL" smtClean="0"/>
              <a:pPr/>
              <a:t>28</a:t>
            </a:fld>
            <a:endParaRPr lang="pl-PL" dirty="0"/>
          </a:p>
        </p:txBody>
      </p:sp>
      <p:sp>
        <p:nvSpPr>
          <p:cNvPr id="12" name="Prostokąt zaokrąglony 11"/>
          <p:cNvSpPr/>
          <p:nvPr/>
        </p:nvSpPr>
        <p:spPr>
          <a:xfrm>
            <a:off x="467544" y="404664"/>
            <a:ext cx="8208912" cy="864096"/>
          </a:xfrm>
          <a:prstGeom prst="roundRect">
            <a:avLst/>
          </a:prstGeom>
          <a:solidFill>
            <a:srgbClr val="FF0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8.1. Zlokalizować obiekt pod powierzchnią wody </a:t>
            </a:r>
          </a:p>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oraz go oznaczyć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219256" cy="4853136"/>
          </a:xfrm>
        </p:spPr>
        <p:txBody>
          <a:bodyPr>
            <a:normAutofit/>
          </a:bodyPr>
          <a:lstStyle/>
          <a:p>
            <a:pPr>
              <a:buNone/>
            </a:pPr>
            <a:endParaRPr lang="pl-PL" sz="2000" b="1" dirty="0">
              <a:solidFill>
                <a:schemeClr val="dk1"/>
              </a:solidFill>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Zabezpieczamy linką element cięty przed jego zagubieniem</a:t>
            </a: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pic>
        <p:nvPicPr>
          <p:cNvPr id="8" name="Obraz 7"/>
          <p:cNvPicPr/>
          <p:nvPr/>
        </p:nvPicPr>
        <p:blipFill>
          <a:blip r:embed="rId2" cstate="print"/>
          <a:srcRect l="18342" r="29453" b="18182"/>
          <a:stretch>
            <a:fillRect/>
          </a:stretch>
        </p:blipFill>
        <p:spPr bwMode="auto">
          <a:xfrm>
            <a:off x="827584" y="3068960"/>
            <a:ext cx="3538800" cy="3207600"/>
          </a:xfrm>
          <a:prstGeom prst="rect">
            <a:avLst/>
          </a:prstGeom>
          <a:noFill/>
          <a:ln w="9525">
            <a:solidFill>
              <a:schemeClr val="tx1"/>
            </a:solidFill>
            <a:miter lim="800000"/>
            <a:headEnd/>
            <a:tailEnd/>
          </a:ln>
        </p:spPr>
      </p:pic>
      <p:pic>
        <p:nvPicPr>
          <p:cNvPr id="9" name="Obraz 8"/>
          <p:cNvPicPr/>
          <p:nvPr/>
        </p:nvPicPr>
        <p:blipFill>
          <a:blip r:embed="rId3" cstate="print"/>
          <a:srcRect l="18166" t="10031" r="37567" b="8150"/>
          <a:stretch>
            <a:fillRect/>
          </a:stretch>
        </p:blipFill>
        <p:spPr bwMode="auto">
          <a:xfrm>
            <a:off x="5004048" y="3068960"/>
            <a:ext cx="3110400" cy="3207600"/>
          </a:xfrm>
          <a:prstGeom prst="rect">
            <a:avLst/>
          </a:prstGeom>
          <a:noFill/>
          <a:ln w="9525">
            <a:solidFill>
              <a:schemeClr val="tx1"/>
            </a:solidFill>
            <a:miter lim="800000"/>
            <a:headEnd/>
            <a:tailEnd/>
          </a:ln>
        </p:spPr>
      </p:pic>
      <p:sp>
        <p:nvSpPr>
          <p:cNvPr id="6" name="Symbol zastępczy numeru slajdu 5"/>
          <p:cNvSpPr>
            <a:spLocks noGrp="1"/>
          </p:cNvSpPr>
          <p:nvPr>
            <p:ph type="sldNum" sz="quarter" idx="12"/>
          </p:nvPr>
        </p:nvSpPr>
        <p:spPr/>
        <p:txBody>
          <a:bodyPr/>
          <a:lstStyle/>
          <a:p>
            <a:fld id="{589B7C76-EFF2-4CD8-A475-4750F11B4BC6}" type="slidenum">
              <a:rPr lang="pl-PL" smtClean="0"/>
              <a:pPr/>
              <a:t>280</a:t>
            </a:fld>
            <a:endParaRPr lang="pl-PL" dirty="0"/>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219256" cy="4853136"/>
          </a:xfrm>
        </p:spPr>
        <p:txBody>
          <a:bodyPr>
            <a:normAutofit fontScale="25000" lnSpcReduction="20000"/>
          </a:bodyPr>
          <a:lstStyle/>
          <a:p>
            <a:pPr>
              <a:buNone/>
            </a:pPr>
            <a:endParaRPr lang="pl-PL" sz="2000" b="1" dirty="0">
              <a:solidFill>
                <a:schemeClr val="dk1"/>
              </a:solidFill>
            </a:endParaRPr>
          </a:p>
          <a:p>
            <a:pPr algn="ctr">
              <a:buNone/>
            </a:pPr>
            <a:r>
              <a:rPr lang="pl-PL" sz="9600" b="1" u="sng" dirty="0">
                <a:solidFill>
                  <a:schemeClr val="dk1"/>
                </a:solidFill>
                <a:latin typeface="Calibri" panose="020F0502020204030204" pitchFamily="34" charset="0"/>
                <a:ea typeface="Calibri" panose="020F0502020204030204" pitchFamily="34" charset="0"/>
                <a:cs typeface="Calibri" panose="020F0502020204030204" pitchFamily="34" charset="0"/>
              </a:rPr>
              <a:t>Praca pompy hydraulicznej</a:t>
            </a:r>
          </a:p>
          <a:p>
            <a:pPr algn="ctr">
              <a:buNone/>
            </a:pPr>
            <a:endParaRPr lang="pl-PL" sz="9600"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algn="just">
              <a:buFont typeface="Wingdings" panose="05000000000000000000" pitchFamily="2" charset="2"/>
              <a:buChar char="§"/>
            </a:pPr>
            <a:r>
              <a:rPr lang="pl-PL" sz="9600" dirty="0">
                <a:solidFill>
                  <a:schemeClr val="dk1"/>
                </a:solidFill>
                <a:latin typeface="Calibri" panose="020F0502020204030204" pitchFamily="34" charset="0"/>
                <a:ea typeface="Calibri" panose="020F0502020204030204" pitchFamily="34" charset="0"/>
                <a:cs typeface="Calibri" panose="020F0502020204030204" pitchFamily="34" charset="0"/>
              </a:rPr>
              <a:t>Pompa hydrauliczna powinna być zabezpieczona przed wpadnięciem do wody np. przywiązana linka do elementu stałego łodzi/platformy/pomostu itp. </a:t>
            </a:r>
          </a:p>
          <a:p>
            <a:pPr algn="just">
              <a:buFont typeface="Wingdings" panose="05000000000000000000" pitchFamily="2" charset="2"/>
              <a:buChar char="§"/>
            </a:pPr>
            <a:endParaRPr lang="pl-PL" sz="9600"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algn="just">
              <a:buFont typeface="Wingdings" panose="05000000000000000000" pitchFamily="2" charset="2"/>
              <a:buChar char="§"/>
            </a:pPr>
            <a:r>
              <a:rPr lang="pl-PL" sz="9600" dirty="0">
                <a:solidFill>
                  <a:schemeClr val="dk1"/>
                </a:solidFill>
                <a:latin typeface="Calibri" panose="020F0502020204030204" pitchFamily="34" charset="0"/>
                <a:ea typeface="Calibri" panose="020F0502020204030204" pitchFamily="34" charset="0"/>
                <a:cs typeface="Calibri" panose="020F0502020204030204" pitchFamily="34" charset="0"/>
              </a:rPr>
              <a:t>Pompa hydrauliczna powinna być tak ustawiona aby spaliny nie były skierowane w członków ekipy nurkowej i nie utrudniały im pracy.</a:t>
            </a:r>
          </a:p>
          <a:p>
            <a:pPr algn="just">
              <a:buFont typeface="Wingdings" panose="05000000000000000000" pitchFamily="2" charset="2"/>
              <a:buChar char="§"/>
            </a:pPr>
            <a:endParaRPr lang="pl-PL" sz="9600"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Jeśli to możliwe </a:t>
            </a:r>
            <a:r>
              <a:rPr lang="pl-PL" sz="9600" dirty="0">
                <a:solidFill>
                  <a:schemeClr val="dk1"/>
                </a:solidFill>
                <a:latin typeface="Calibri" panose="020F0502020204030204" pitchFamily="34" charset="0"/>
                <a:ea typeface="Calibri" panose="020F0502020204030204" pitchFamily="34" charset="0"/>
                <a:cs typeface="Calibri" panose="020F0502020204030204" pitchFamily="34" charset="0"/>
              </a:rPr>
              <a:t>pompa hydrauliczna powinna być ustawiona                   w miejscu w którym praca silnika pompy nie będzie zakłócała łączności i komunikacji między członkami ekipy nurkowej. </a:t>
            </a:r>
            <a:endParaRPr lang="pl-PL" sz="9600" dirty="0">
              <a:latin typeface="Calibri" panose="020F0502020204030204" pitchFamily="34" charset="0"/>
              <a:ea typeface="Calibri" panose="020F0502020204030204" pitchFamily="34" charset="0"/>
              <a:cs typeface="Calibri" panose="020F0502020204030204" pitchFamily="34" charset="0"/>
            </a:endParaRPr>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281</a:t>
            </a:fld>
            <a:endParaRPr lang="pl-PL" dirty="0"/>
          </a:p>
        </p:txBody>
      </p:sp>
      <p:sp>
        <p:nvSpPr>
          <p:cNvPr id="10" name="Prostokąt zaokrąglony 9"/>
          <p:cNvSpPr/>
          <p:nvPr/>
        </p:nvSpPr>
        <p:spPr>
          <a:xfrm>
            <a:off x="467544" y="136525"/>
            <a:ext cx="8208912" cy="1348259"/>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08783869"/>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219256" cy="4853136"/>
          </a:xfrm>
        </p:spPr>
        <p:txBody>
          <a:bodyPr>
            <a:normAutofit fontScale="25000" lnSpcReduction="20000"/>
          </a:bodyPr>
          <a:lstStyle/>
          <a:p>
            <a:pPr algn="ctr">
              <a:buNone/>
            </a:pPr>
            <a:endParaRPr lang="pl-PL" sz="9600" b="1" u="sng" dirty="0">
              <a:latin typeface="Calibri" panose="020F0502020204030204" pitchFamily="34" charset="0"/>
              <a:ea typeface="Calibri" panose="020F0502020204030204" pitchFamily="34" charset="0"/>
              <a:cs typeface="Calibri" panose="020F0502020204030204" pitchFamily="34" charset="0"/>
            </a:endParaRPr>
          </a:p>
          <a:p>
            <a:pPr algn="ctr">
              <a:buNone/>
            </a:pPr>
            <a:r>
              <a:rPr lang="pl-PL" sz="9600" b="1" u="sng" dirty="0">
                <a:latin typeface="Calibri" panose="020F0502020204030204" pitchFamily="34" charset="0"/>
                <a:ea typeface="Calibri" panose="020F0502020204030204" pitchFamily="34" charset="0"/>
                <a:cs typeface="Calibri" panose="020F0502020204030204" pitchFamily="34" charset="0"/>
              </a:rPr>
              <a:t>Napowietrzenie przestrzeni wewnętrznej w zatopionym obiekcie</a:t>
            </a:r>
          </a:p>
          <a:p>
            <a:pPr>
              <a:buNone/>
            </a:pPr>
            <a:endParaRPr lang="pl-PL" sz="9600" dirty="0">
              <a:latin typeface="Calibri" panose="020F0502020204030204" pitchFamily="34" charset="0"/>
              <a:ea typeface="Calibri" panose="020F0502020204030204" pitchFamily="34" charset="0"/>
              <a:cs typeface="Calibri" panose="020F0502020204030204" pitchFamily="34" charset="0"/>
            </a:endParaRPr>
          </a:p>
          <a:p>
            <a:pPr marL="400050" lvl="1" indent="0" algn="just">
              <a:buNone/>
            </a:pPr>
            <a:r>
              <a:rPr lang="pl-PL" sz="9600" dirty="0">
                <a:latin typeface="Calibri" panose="020F0502020204030204" pitchFamily="34" charset="0"/>
                <a:ea typeface="Calibri" panose="020F0502020204030204" pitchFamily="34" charset="0"/>
                <a:cs typeface="Calibri" panose="020F0502020204030204" pitchFamily="34" charset="0"/>
              </a:rPr>
              <a:t>Napowietrzanie przestrzeni wewnętrznej zatopionych  obiektów możemy zastosować w sytuacji:</a:t>
            </a:r>
          </a:p>
          <a:p>
            <a:pPr marL="357188" indent="-357188" algn="just">
              <a:buFont typeface="+mj-lt"/>
              <a:buAutoNum type="alphaLcParenR"/>
            </a:pPr>
            <a:r>
              <a:rPr lang="pl-PL" sz="9600" dirty="0">
                <a:latin typeface="Calibri" panose="020F0502020204030204" pitchFamily="34" charset="0"/>
                <a:ea typeface="Calibri" panose="020F0502020204030204" pitchFamily="34" charset="0"/>
                <a:cs typeface="Calibri" panose="020F0502020204030204" pitchFamily="34" charset="0"/>
              </a:rPr>
              <a:t>przewrócenia się łodzi, która unosi się na wodzie do góry dnem, a w środku wytworzyła się poduszka powietrzna. W środku łodzi znajdują się osoby poszkodowane, które oddychają z poduszki powietrznej.</a:t>
            </a:r>
          </a:p>
          <a:p>
            <a:pPr marL="357188" indent="-357188" algn="just">
              <a:buFont typeface="+mj-lt"/>
              <a:buAutoNum type="alphaLcParenR"/>
            </a:pPr>
            <a:r>
              <a:rPr lang="pl-PL" sz="9600" dirty="0">
                <a:latin typeface="Calibri" panose="020F0502020204030204" pitchFamily="34" charset="0"/>
                <a:ea typeface="Calibri" panose="020F0502020204030204" pitchFamily="34" charset="0"/>
                <a:cs typeface="Calibri" panose="020F0502020204030204" pitchFamily="34" charset="0"/>
              </a:rPr>
              <a:t>wydobywania zatopionych jednostek pływających metodą   odtwarzania ich pływalności (mało prawdopodobne żeby tego typu praca podwodna była wykonywana przez nurków Państwowej Straży Pożarnej). </a:t>
            </a:r>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282</a:t>
            </a:fld>
            <a:endParaRPr lang="pl-PL" dirty="0"/>
          </a:p>
        </p:txBody>
      </p:sp>
      <p:sp>
        <p:nvSpPr>
          <p:cNvPr id="7" name="Prostokąt zaokrąglony 6"/>
          <p:cNvSpPr/>
          <p:nvPr/>
        </p:nvSpPr>
        <p:spPr>
          <a:xfrm>
            <a:off x="467544" y="136525"/>
            <a:ext cx="8208912" cy="1348259"/>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548680"/>
            <a:ext cx="8219256" cy="4853136"/>
          </a:xfrm>
        </p:spPr>
        <p:txBody>
          <a:bodyPr>
            <a:normAutofit fontScale="70000" lnSpcReduction="20000"/>
          </a:bodyPr>
          <a:lstStyle/>
          <a:p>
            <a:pPr algn="ctr">
              <a:buNone/>
            </a:pPr>
            <a:r>
              <a:rPr lang="pl-PL" sz="3400" b="1" dirty="0">
                <a:latin typeface="Calibri" panose="020F0502020204030204" pitchFamily="34" charset="0"/>
                <a:ea typeface="Calibri" panose="020F0502020204030204" pitchFamily="34" charset="0"/>
                <a:cs typeface="Calibri" panose="020F0502020204030204" pitchFamily="34" charset="0"/>
              </a:rPr>
              <a:t>Napowietrzenie przestrzeni wewnętrznej w zatopionym obiekcie c.d.</a:t>
            </a:r>
          </a:p>
          <a:p>
            <a:pPr marL="400050" lvl="1" indent="0" algn="just">
              <a:buNone/>
            </a:pPr>
            <a:endParaRPr lang="pl-PL" sz="3800" dirty="0">
              <a:latin typeface="Calibri" panose="020F0502020204030204" pitchFamily="34" charset="0"/>
              <a:ea typeface="Calibri" panose="020F0502020204030204" pitchFamily="34" charset="0"/>
              <a:cs typeface="Calibri" panose="020F0502020204030204" pitchFamily="34" charset="0"/>
            </a:endParaRPr>
          </a:p>
          <a:p>
            <a:pPr algn="just"/>
            <a:endParaRPr lang="pl-PL" sz="3800" dirty="0">
              <a:latin typeface="Calibri" panose="020F0502020204030204" pitchFamily="34" charset="0"/>
              <a:ea typeface="Calibri" panose="020F0502020204030204" pitchFamily="34" charset="0"/>
              <a:cs typeface="Calibri" panose="020F0502020204030204" pitchFamily="34" charset="0"/>
            </a:endParaRPr>
          </a:p>
          <a:p>
            <a:pPr marL="357188" indent="-357188" algn="just">
              <a:buFont typeface="+mj-lt"/>
              <a:buAutoNum type="alphaLcParenR" startAt="3"/>
            </a:pPr>
            <a:r>
              <a:rPr lang="pl-PL" sz="3400" dirty="0">
                <a:latin typeface="Calibri" panose="020F0502020204030204" pitchFamily="34" charset="0"/>
                <a:ea typeface="Calibri" panose="020F0502020204030204" pitchFamily="34" charset="0"/>
                <a:cs typeface="Calibri" panose="020F0502020204030204" pitchFamily="34" charset="0"/>
              </a:rPr>
              <a:t>przewrócenia się łodzi, która unosi się na wodzie do góry dnem</a:t>
            </a:r>
          </a:p>
          <a:p>
            <a:pPr algn="just">
              <a:buNone/>
            </a:pPr>
            <a:endParaRPr lang="pl-PL" sz="5500" dirty="0"/>
          </a:p>
          <a:p>
            <a:pPr algn="just">
              <a:buNone/>
            </a:pPr>
            <a:r>
              <a:rPr lang="pl-PL" sz="5500" dirty="0"/>
              <a:t>     </a:t>
            </a:r>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pic>
        <p:nvPicPr>
          <p:cNvPr id="4" name="Picture 2"/>
          <p:cNvPicPr>
            <a:picLocks noChangeAspect="1" noChangeArrowheads="1"/>
          </p:cNvPicPr>
          <p:nvPr/>
        </p:nvPicPr>
        <p:blipFill>
          <a:blip r:embed="rId3" cstate="print"/>
          <a:srcRect l="15215" t="39985" r="34976" b="23594"/>
          <a:stretch>
            <a:fillRect/>
          </a:stretch>
        </p:blipFill>
        <p:spPr bwMode="auto">
          <a:xfrm>
            <a:off x="894162" y="3318248"/>
            <a:ext cx="7355676" cy="3024000"/>
          </a:xfrm>
          <a:prstGeom prst="rect">
            <a:avLst/>
          </a:prstGeom>
          <a:noFill/>
          <a:ln w="9525">
            <a:noFill/>
            <a:miter lim="800000"/>
            <a:headEnd/>
            <a:tailEnd/>
          </a:ln>
        </p:spPr>
      </p:pic>
      <p:sp>
        <p:nvSpPr>
          <p:cNvPr id="7" name="Symbol zastępczy numeru slajdu 6"/>
          <p:cNvSpPr>
            <a:spLocks noGrp="1"/>
          </p:cNvSpPr>
          <p:nvPr>
            <p:ph type="sldNum" sz="quarter" idx="12"/>
          </p:nvPr>
        </p:nvSpPr>
        <p:spPr/>
        <p:txBody>
          <a:bodyPr/>
          <a:lstStyle/>
          <a:p>
            <a:fld id="{589B7C76-EFF2-4CD8-A475-4750F11B4BC6}" type="slidenum">
              <a:rPr lang="pl-PL" smtClean="0"/>
              <a:pPr/>
              <a:t>283</a:t>
            </a:fld>
            <a:endParaRPr lang="pl-PL" dirty="0"/>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23528" y="620688"/>
            <a:ext cx="8219256" cy="5832648"/>
          </a:xfrm>
        </p:spPr>
        <p:txBody>
          <a:bodyPr>
            <a:normAutofit fontScale="25000" lnSpcReduction="20000"/>
          </a:bodyPr>
          <a:lstStyle/>
          <a:p>
            <a:pPr algn="ctr">
              <a:buNone/>
            </a:pPr>
            <a:r>
              <a:rPr lang="pl-PL" sz="9600" b="1" u="sng" dirty="0">
                <a:latin typeface="Calibri" panose="020F0502020204030204" pitchFamily="34" charset="0"/>
                <a:ea typeface="Calibri" panose="020F0502020204030204" pitchFamily="34" charset="0"/>
                <a:cs typeface="Calibri" panose="020F0502020204030204" pitchFamily="34" charset="0"/>
              </a:rPr>
              <a:t>Napowietrzenie przestrzeni wewnętrznej w zatopionym obiekcie c.d.</a:t>
            </a:r>
          </a:p>
          <a:p>
            <a:pPr marL="400050" lvl="1" indent="0" algn="just">
              <a:buNone/>
            </a:pPr>
            <a:endParaRPr lang="pl-PL" sz="9600" dirty="0">
              <a:latin typeface="Calibri" panose="020F0502020204030204" pitchFamily="34" charset="0"/>
              <a:ea typeface="Calibri" panose="020F0502020204030204" pitchFamily="34" charset="0"/>
              <a:cs typeface="Calibri" panose="020F0502020204030204" pitchFamily="34" charset="0"/>
            </a:endParaRPr>
          </a:p>
          <a:p>
            <a:pPr algn="just"/>
            <a:endParaRPr lang="pl-PL" sz="9600" dirty="0">
              <a:latin typeface="Calibri" panose="020F0502020204030204" pitchFamily="34" charset="0"/>
              <a:ea typeface="Calibri" panose="020F0502020204030204" pitchFamily="34" charset="0"/>
              <a:cs typeface="Calibri" panose="020F0502020204030204" pitchFamily="34" charset="0"/>
            </a:endParaRPr>
          </a:p>
          <a:p>
            <a:pPr marL="357188" indent="-357188" algn="just">
              <a:buFont typeface="+mj-lt"/>
              <a:buAutoNum type="alphaLcParenR" startAt="4"/>
            </a:pPr>
            <a:r>
              <a:rPr lang="pl-PL" sz="9600" dirty="0">
                <a:latin typeface="Calibri" panose="020F0502020204030204" pitchFamily="34" charset="0"/>
                <a:ea typeface="Calibri" panose="020F0502020204030204" pitchFamily="34" charset="0"/>
                <a:cs typeface="Calibri" panose="020F0502020204030204" pitchFamily="34" charset="0"/>
              </a:rPr>
              <a:t>przewrócenia się łodzi, która unosi się na wodzie do góry dnem:</a:t>
            </a:r>
          </a:p>
          <a:p>
            <a:pPr algn="just">
              <a:buNone/>
            </a:pPr>
            <a:endParaRPr lang="pl-PL" sz="9600" dirty="0">
              <a:latin typeface="Calibri" panose="020F0502020204030204" pitchFamily="34" charset="0"/>
              <a:ea typeface="Calibri" panose="020F0502020204030204" pitchFamily="34" charset="0"/>
              <a:cs typeface="Calibri" panose="020F0502020204030204" pitchFamily="34" charset="0"/>
            </a:endParaRPr>
          </a:p>
          <a:p>
            <a:pPr marL="715963" indent="-173038" algn="just"/>
            <a:r>
              <a:rPr lang="pl-PL" sz="9600" dirty="0">
                <a:latin typeface="Calibri" panose="020F0502020204030204" pitchFamily="34" charset="0"/>
                <a:ea typeface="Calibri" panose="020F0502020204030204" pitchFamily="34" charset="0"/>
                <a:cs typeface="Calibri" panose="020F0502020204030204" pitchFamily="34" charset="0"/>
              </a:rPr>
              <a:t>polega na wtłaczaniu powietrza do przewróconej łodzi przez np. okno, wejście jeśli jest to łódź kabinowa. Ma to na celu doprowadzenie świeżego powietrza dla osób znajdujących się wewnątrz jednostki oraz utrzymanie i poprawienia jej pływalność,</a:t>
            </a:r>
          </a:p>
          <a:p>
            <a:pPr marL="715963" indent="-173038" algn="just"/>
            <a:r>
              <a:rPr lang="pl-PL" sz="9600" dirty="0">
                <a:latin typeface="Calibri" panose="020F0502020204030204" pitchFamily="34" charset="0"/>
                <a:ea typeface="Calibri" panose="020F0502020204030204" pitchFamily="34" charset="0"/>
                <a:cs typeface="Calibri" panose="020F0502020204030204" pitchFamily="34" charset="0"/>
              </a:rPr>
              <a:t>nie wykonujemy otworu w częściach kadłuba i nie odwracamy łodzi z ludźmi w środku, nie holujemy przewróconej łodzi z osobami znajdującymi się w poduszce powietrznej.</a:t>
            </a:r>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284</a:t>
            </a:fld>
            <a:endParaRPr lang="pl-PL" dirty="0"/>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24807" y="548680"/>
            <a:ext cx="8219256" cy="6048672"/>
          </a:xfrm>
        </p:spPr>
        <p:txBody>
          <a:bodyPr>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96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Napowietrzenie przestrzeni wewnętrznej w zatopionym obiekcie c.d.</a:t>
            </a:r>
            <a:endParaRPr lang="pl-PL" sz="8800" dirty="0"/>
          </a:p>
          <a:p>
            <a:pPr algn="just">
              <a:buNone/>
            </a:pPr>
            <a:endParaRPr lang="pl-PL" sz="8800" dirty="0"/>
          </a:p>
          <a:p>
            <a:pPr algn="just">
              <a:buNone/>
            </a:pPr>
            <a:endParaRPr lang="pl-PL" sz="8800" dirty="0"/>
          </a:p>
          <a:p>
            <a:pPr algn="just"/>
            <a:r>
              <a:rPr lang="pl-PL" sz="9600" dirty="0">
                <a:latin typeface="Calibri" panose="020F0502020204030204" pitchFamily="34" charset="0"/>
                <a:ea typeface="Calibri" panose="020F0502020204030204" pitchFamily="34" charset="0"/>
                <a:cs typeface="Calibri" panose="020F0502020204030204" pitchFamily="34" charset="0"/>
              </a:rPr>
              <a:t>należy również zabezpieczyć przewróconą łódź przed zatopieniem </a:t>
            </a:r>
            <a:r>
              <a:rPr lang="pl-PL" sz="96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a:t>
            </a:r>
            <a:r>
              <a:rPr lang="pl-PL" sz="9600" i="1" dirty="0">
                <a:latin typeface="Calibri" panose="020F0502020204030204" pitchFamily="34" charset="0"/>
                <a:ea typeface="Calibri" panose="020F0502020204030204" pitchFamily="34" charset="0"/>
                <a:cs typeface="Calibri" panose="020F0502020204030204" pitchFamily="34" charset="0"/>
              </a:rPr>
              <a:t>w PSP nie ma żadnych wypracowanych technik jak należy to zrobić).</a:t>
            </a:r>
            <a:r>
              <a:rPr lang="pl-PL" sz="96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r>
              <a:rPr lang="pl-PL" sz="9600" dirty="0">
                <a:latin typeface="Calibri" panose="020F0502020204030204" pitchFamily="34" charset="0"/>
                <a:ea typeface="Calibri" panose="020F0502020204030204" pitchFamily="34" charset="0"/>
                <a:cs typeface="Calibri" panose="020F0502020204030204" pitchFamily="34" charset="0"/>
              </a:rPr>
              <a:t>Mazurskie Ochotnicze Pogotowie Ratunkowe praktykuje przewróconą łódź podczepić/ustabilizować do łodzi ratowniczych, a następnie wpłynięcie ratownika do środka łodzi i wypłyniecie z osobą poszkodowaną na powierzchnię,</a:t>
            </a:r>
          </a:p>
          <a:p>
            <a:pPr algn="just"/>
            <a:endParaRPr lang="pl-PL" sz="9600" dirty="0">
              <a:latin typeface="Calibri" panose="020F0502020204030204" pitchFamily="34" charset="0"/>
              <a:ea typeface="Calibri" panose="020F0502020204030204" pitchFamily="34" charset="0"/>
              <a:cs typeface="Calibri" panose="020F0502020204030204" pitchFamily="34" charset="0"/>
            </a:endParaRPr>
          </a:p>
          <a:p>
            <a:pPr algn="just"/>
            <a:r>
              <a:rPr lang="pl-PL" sz="9600" dirty="0">
                <a:latin typeface="Calibri" panose="020F0502020204030204" pitchFamily="34" charset="0"/>
                <a:ea typeface="Calibri" panose="020F0502020204030204" pitchFamily="34" charset="0"/>
                <a:cs typeface="Calibri" panose="020F0502020204030204" pitchFamily="34" charset="0"/>
              </a:rPr>
              <a:t>do zabezpieczenia przed utonięciem wykorzystać wszystko co ma wyporność, możemy podczepić: koło ratunkowe, boje, kamizelki ratunkowe, beczki, kanister, poduszki do wysokiego podnoszenia itp.</a:t>
            </a:r>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285</a:t>
            </a:fld>
            <a:endParaRPr lang="pl-PL" dirty="0"/>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916297"/>
            <a:ext cx="8496944" cy="5537039"/>
          </a:xfrm>
        </p:spPr>
        <p:txBody>
          <a:bodyPr>
            <a:normAutofit fontScale="70000" lnSpcReduction="2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39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Napowietrzenie przestrzeni wewnętrznej w zatopionym obiekcie c.d.</a:t>
            </a:r>
            <a:endParaRPr kumimoji="0" lang="pl-PL" sz="3900" b="0" i="0" u="none" strike="noStrike" kern="1200" cap="none" spc="0" normalizeH="0" baseline="0" noProof="0" dirty="0">
              <a:ln>
                <a:noFill/>
              </a:ln>
              <a:solidFill>
                <a:prstClr val="black"/>
              </a:solidFill>
              <a:effectLst/>
              <a:uLnTx/>
              <a:uFillTx/>
              <a:latin typeface="Calibri"/>
              <a:ea typeface="+mn-ea"/>
              <a:cs typeface="+mn-cs"/>
            </a:endParaRPr>
          </a:p>
          <a:p>
            <a:pPr lvl="1" algn="just">
              <a:buNone/>
            </a:pPr>
            <a:endParaRPr lang="pl-PL" sz="2700" dirty="0"/>
          </a:p>
          <a:p>
            <a:pPr marL="40005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34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 sytuacji (c.d.):</a:t>
            </a:r>
          </a:p>
          <a:p>
            <a:pPr algn="just">
              <a:buNone/>
            </a:pPr>
            <a:endParaRPr lang="pl-PL" sz="3100" dirty="0"/>
          </a:p>
          <a:p>
            <a:pPr algn="just">
              <a:buNone/>
            </a:pPr>
            <a:endParaRPr lang="pl-PL" sz="3100" dirty="0"/>
          </a:p>
          <a:p>
            <a:pPr marL="0" indent="0" algn="just">
              <a:buNone/>
            </a:pPr>
            <a:endParaRPr lang="pl-PL" sz="3100" dirty="0"/>
          </a:p>
          <a:p>
            <a:pPr algn="just">
              <a:buNone/>
            </a:pPr>
            <a:endParaRPr lang="pl-PL" sz="8800" dirty="0"/>
          </a:p>
          <a:p>
            <a:pPr algn="just">
              <a:buNone/>
            </a:pPr>
            <a:r>
              <a:rPr lang="pl-PL" sz="8800" dirty="0"/>
              <a:t>     </a:t>
            </a: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pic>
        <p:nvPicPr>
          <p:cNvPr id="4" name="Picture 15" descr="C:\Users\Tomek\Desktop\wywrotka2.jpg"/>
          <p:cNvPicPr>
            <a:picLocks noChangeAspect="1" noChangeArrowheads="1"/>
          </p:cNvPicPr>
          <p:nvPr/>
        </p:nvPicPr>
        <p:blipFill>
          <a:blip r:embed="rId3" cstate="print"/>
          <a:srcRect/>
          <a:stretch>
            <a:fillRect/>
          </a:stretch>
        </p:blipFill>
        <p:spPr bwMode="auto">
          <a:xfrm>
            <a:off x="4572000" y="3548427"/>
            <a:ext cx="4104456" cy="2539784"/>
          </a:xfrm>
          <a:prstGeom prst="rect">
            <a:avLst/>
          </a:prstGeom>
          <a:noFill/>
          <a:ln w="9525">
            <a:noFill/>
            <a:miter lim="800000"/>
            <a:headEnd/>
            <a:tailEnd/>
          </a:ln>
        </p:spPr>
      </p:pic>
      <p:sp>
        <p:nvSpPr>
          <p:cNvPr id="8" name="Symbol zastępczy numeru slajdu 7"/>
          <p:cNvSpPr>
            <a:spLocks noGrp="1"/>
          </p:cNvSpPr>
          <p:nvPr>
            <p:ph type="sldNum" sz="quarter" idx="12"/>
          </p:nvPr>
        </p:nvSpPr>
        <p:spPr/>
        <p:txBody>
          <a:bodyPr/>
          <a:lstStyle/>
          <a:p>
            <a:fld id="{589B7C76-EFF2-4CD8-A475-4750F11B4BC6}" type="slidenum">
              <a:rPr lang="pl-PL" smtClean="0"/>
              <a:pPr/>
              <a:t>286</a:t>
            </a:fld>
            <a:endParaRPr lang="pl-PL" dirty="0"/>
          </a:p>
        </p:txBody>
      </p:sp>
      <p:sp>
        <p:nvSpPr>
          <p:cNvPr id="2" name="pole tekstowe 1">
            <a:extLst>
              <a:ext uri="{FF2B5EF4-FFF2-40B4-BE49-F238E27FC236}">
                <a16:creationId xmlns:a16="http://schemas.microsoft.com/office/drawing/2014/main" id="{2C2CF774-3292-AF9A-040F-C7F735EE92D2}"/>
              </a:ext>
            </a:extLst>
          </p:cNvPr>
          <p:cNvSpPr txBox="1"/>
          <p:nvPr/>
        </p:nvSpPr>
        <p:spPr>
          <a:xfrm>
            <a:off x="467544" y="2852936"/>
            <a:ext cx="3528392" cy="3416320"/>
          </a:xfrm>
          <a:prstGeom prst="rect">
            <a:avLst/>
          </a:prstGeom>
          <a:noFill/>
        </p:spPr>
        <p:txBody>
          <a:bodyPr wrap="square" rtlCol="0">
            <a:spAutoFit/>
          </a:bodyPr>
          <a:lstStyle/>
          <a:p>
            <a:pPr marL="185738" indent="-185738">
              <a:buFont typeface="Arial" panose="020B0604020202020204" pitchFamily="34" charset="0"/>
              <a:buChar char="•"/>
            </a:pPr>
            <a:r>
              <a:rPr lang="pl-PL" sz="2400" dirty="0">
                <a:latin typeface="Calibri" panose="020F0502020204030204" pitchFamily="34" charset="0"/>
                <a:ea typeface="Calibri" panose="020F0502020204030204" pitchFamily="34" charset="0"/>
                <a:cs typeface="Calibri" panose="020F0502020204030204" pitchFamily="34" charset="0"/>
              </a:rPr>
              <a:t>zabezpieczenia jednostek przed zatonięciem.</a:t>
            </a:r>
          </a:p>
          <a:p>
            <a:pPr marL="185738" indent="-185738"/>
            <a:r>
              <a:rPr lang="pl-PL" sz="2400" dirty="0">
                <a:latin typeface="Calibri" panose="020F0502020204030204" pitchFamily="34" charset="0"/>
                <a:ea typeface="Calibri" panose="020F0502020204030204" pitchFamily="34" charset="0"/>
                <a:cs typeface="Calibri" panose="020F0502020204030204" pitchFamily="34" charset="0"/>
              </a:rPr>
              <a:t>   W zależności od ilości komór wypornościowych, szczelności i jakości wykończenia jacht może zatonąć w przeciągu 3 minut.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77280" y="404664"/>
            <a:ext cx="8219256" cy="5582364"/>
          </a:xfrm>
        </p:spPr>
        <p:txBody>
          <a:bodyPr>
            <a:normAutofit fontScale="62500" lnSpcReduction="2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39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Napowietrzenie przestrzeni wewnętrznej w zatopionym obiekcie c.d.</a:t>
            </a:r>
            <a:endParaRPr kumimoji="0" lang="pl-PL" sz="3900" b="0" i="0" u="none" strike="noStrike" kern="1200" cap="none" spc="0" normalizeH="0" baseline="0" noProof="0" dirty="0">
              <a:ln>
                <a:noFill/>
              </a:ln>
              <a:solidFill>
                <a:prstClr val="black"/>
              </a:solidFill>
              <a:effectLst/>
              <a:uLnTx/>
              <a:uFillTx/>
              <a:latin typeface="Calibri"/>
              <a:ea typeface="+mn-ea"/>
              <a:cs typeface="+mn-cs"/>
            </a:endParaRPr>
          </a:p>
          <a:p>
            <a:pPr>
              <a:buNone/>
            </a:pPr>
            <a:endParaRPr lang="pl-PL" sz="2800" dirty="0"/>
          </a:p>
          <a:p>
            <a:pPr>
              <a:buNone/>
            </a:pPr>
            <a:endParaRPr lang="pl-PL" sz="2800" dirty="0"/>
          </a:p>
          <a:p>
            <a:pPr marL="40005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38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 sytuacji (c.d.):</a:t>
            </a:r>
          </a:p>
          <a:p>
            <a:pPr>
              <a:buNone/>
            </a:pPr>
            <a:endParaRPr lang="pl-PL" sz="2600" dirty="0"/>
          </a:p>
          <a:p>
            <a:pPr algn="just"/>
            <a:r>
              <a:rPr lang="pl-PL" sz="3400" dirty="0">
                <a:latin typeface="Calibri" panose="020F0502020204030204" pitchFamily="34" charset="0"/>
                <a:ea typeface="Calibri" panose="020F0502020204030204" pitchFamily="34" charset="0"/>
                <a:cs typeface="Calibri" panose="020F0502020204030204" pitchFamily="34" charset="0"/>
              </a:rPr>
              <a:t>przewrócenia się łodzi, która unosi się na wodzie do góry dnem</a:t>
            </a:r>
          </a:p>
          <a:p>
            <a:pPr algn="just">
              <a:buNone/>
            </a:pPr>
            <a:endParaRPr lang="pl-PL" sz="8800" dirty="0"/>
          </a:p>
          <a:p>
            <a:pPr algn="just">
              <a:buNone/>
            </a:pPr>
            <a:r>
              <a:rPr lang="pl-PL" sz="8800" dirty="0"/>
              <a:t>     </a:t>
            </a: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pic>
        <p:nvPicPr>
          <p:cNvPr id="27649" name="Picture 1"/>
          <p:cNvPicPr>
            <a:picLocks noChangeAspect="1" noChangeArrowheads="1"/>
          </p:cNvPicPr>
          <p:nvPr/>
        </p:nvPicPr>
        <p:blipFill>
          <a:blip r:embed="rId3" cstate="print"/>
          <a:srcRect l="14662" t="3563" r="12838" b="1938"/>
          <a:stretch>
            <a:fillRect/>
          </a:stretch>
        </p:blipFill>
        <p:spPr bwMode="auto">
          <a:xfrm>
            <a:off x="2195736" y="2548414"/>
            <a:ext cx="5328592" cy="3904922"/>
          </a:xfrm>
          <a:prstGeom prst="rect">
            <a:avLst/>
          </a:prstGeom>
          <a:noFill/>
          <a:ln w="9525">
            <a:solidFill>
              <a:schemeClr val="tx1"/>
            </a:solidFill>
            <a:miter lim="800000"/>
            <a:headEnd/>
            <a:tailEnd/>
          </a:ln>
        </p:spPr>
      </p:pic>
      <p:sp>
        <p:nvSpPr>
          <p:cNvPr id="7" name="Symbol zastępczy numeru slajdu 6"/>
          <p:cNvSpPr>
            <a:spLocks noGrp="1"/>
          </p:cNvSpPr>
          <p:nvPr>
            <p:ph type="sldNum" sz="quarter" idx="12"/>
          </p:nvPr>
        </p:nvSpPr>
        <p:spPr/>
        <p:txBody>
          <a:bodyPr/>
          <a:lstStyle/>
          <a:p>
            <a:fld id="{589B7C76-EFF2-4CD8-A475-4750F11B4BC6}" type="slidenum">
              <a:rPr lang="pl-PL" smtClean="0"/>
              <a:pPr/>
              <a:t>287</a:t>
            </a:fld>
            <a:endParaRPr lang="pl-PL" dirty="0"/>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548680"/>
            <a:ext cx="8219256" cy="5904656"/>
          </a:xfrm>
        </p:spPr>
        <p:txBody>
          <a:bodyPr>
            <a:normAutofit fontScale="92500" lnSpcReduction="1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Napowietrzenie przestrzeni wewnętrznej w zatopionym obiekcie c.d.</a:t>
            </a:r>
            <a:endParaRPr kumimoji="0" lang="pl-PL" b="0" i="0" u="none" strike="noStrike" kern="1200" cap="none" spc="0" normalizeH="0" baseline="0" noProof="0" dirty="0">
              <a:ln>
                <a:noFill/>
              </a:ln>
              <a:solidFill>
                <a:prstClr val="black"/>
              </a:solidFill>
              <a:effectLst/>
              <a:uLnTx/>
              <a:uFillTx/>
              <a:latin typeface="Calibri"/>
              <a:ea typeface="+mn-ea"/>
              <a:cs typeface="+mn-cs"/>
            </a:endParaRPr>
          </a:p>
          <a:p>
            <a:pPr marL="40005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6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 sytuacji (c.d.):</a:t>
            </a:r>
          </a:p>
          <a:p>
            <a:pPr algn="just">
              <a:buNone/>
            </a:pPr>
            <a:endParaRPr lang="pl-PL" sz="2400" dirty="0"/>
          </a:p>
          <a:p>
            <a:pPr algn="just"/>
            <a:r>
              <a:rPr lang="pl-PL" sz="2600" dirty="0">
                <a:latin typeface="Calibri" panose="020F0502020204030204" pitchFamily="34" charset="0"/>
                <a:ea typeface="Calibri" panose="020F0502020204030204" pitchFamily="34" charset="0"/>
                <a:cs typeface="Calibri" panose="020F0502020204030204" pitchFamily="34" charset="0"/>
              </a:rPr>
              <a:t>wydobywania zatopionych jednostek pływających metodą   </a:t>
            </a:r>
          </a:p>
          <a:p>
            <a:pPr algn="just">
              <a:buNone/>
            </a:pPr>
            <a:r>
              <a:rPr lang="pl-PL" sz="2600" dirty="0">
                <a:latin typeface="Calibri" panose="020F0502020204030204" pitchFamily="34" charset="0"/>
                <a:ea typeface="Calibri" panose="020F0502020204030204" pitchFamily="34" charset="0"/>
                <a:cs typeface="Calibri" panose="020F0502020204030204" pitchFamily="34" charset="0"/>
              </a:rPr>
              <a:t>      odtwarzania ich pływalności.</a:t>
            </a:r>
            <a:endParaRPr lang="pl-PL" sz="2600" b="1" dirty="0">
              <a:latin typeface="Calibri" panose="020F0502020204030204" pitchFamily="34" charset="0"/>
              <a:ea typeface="Calibri" panose="020F0502020204030204" pitchFamily="34" charset="0"/>
              <a:cs typeface="Calibri" panose="020F0502020204030204" pitchFamily="34" charset="0"/>
            </a:endParaRPr>
          </a:p>
          <a:p>
            <a:pPr algn="just">
              <a:buNone/>
            </a:pPr>
            <a:endParaRPr lang="pl-PL" sz="2600" dirty="0">
              <a:latin typeface="Calibri" panose="020F0502020204030204" pitchFamily="34" charset="0"/>
              <a:ea typeface="Calibri" panose="020F0502020204030204" pitchFamily="34" charset="0"/>
              <a:cs typeface="Calibri" panose="020F0502020204030204" pitchFamily="34" charset="0"/>
            </a:endParaRPr>
          </a:p>
          <a:p>
            <a:pPr algn="just">
              <a:buNone/>
            </a:pPr>
            <a:r>
              <a:rPr lang="pl-PL" sz="2600" dirty="0">
                <a:latin typeface="Calibri" panose="020F0502020204030204" pitchFamily="34" charset="0"/>
                <a:ea typeface="Calibri" panose="020F0502020204030204" pitchFamily="34" charset="0"/>
                <a:cs typeface="Calibri" panose="020F0502020204030204" pitchFamily="34" charset="0"/>
              </a:rPr>
              <a:t>     Metoda ta polega na usunięciu wody z kadłuba zatopionej jednostki, w skutek czego jednostka uzyskuje pływalność dodatnią i pod wpływem własnej siły wyporu wynurza się na powierzchnię wody.</a:t>
            </a:r>
          </a:p>
          <a:p>
            <a:pPr>
              <a:buNone/>
            </a:pPr>
            <a:endParaRPr lang="pl-PL" sz="2200" b="1" dirty="0"/>
          </a:p>
          <a:p>
            <a:pPr>
              <a:buNone/>
            </a:pPr>
            <a:endParaRPr lang="pl-PL" sz="2200" b="1" dirty="0"/>
          </a:p>
          <a:p>
            <a:pPr>
              <a:buNone/>
            </a:pPr>
            <a:endParaRPr lang="pl-PL" sz="2200" b="1" dirty="0"/>
          </a:p>
          <a:p>
            <a:pPr>
              <a:buNone/>
            </a:pPr>
            <a:r>
              <a:rPr lang="pl-PL" sz="2200" b="1" dirty="0"/>
              <a:t> </a:t>
            </a:r>
            <a:endParaRPr lang="pl-PL" sz="22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288</a:t>
            </a:fld>
            <a:endParaRPr lang="pl-PL" dirty="0"/>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764704"/>
            <a:ext cx="8219256" cy="5688632"/>
          </a:xfrm>
        </p:spPr>
        <p:txBody>
          <a:bodyPr>
            <a:normAutofit fontScale="47500" lnSpcReduction="2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63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Napowietrzenie przestrzeni wewnętrznej w zatopionym obiekcie c.d.</a:t>
            </a:r>
            <a:endParaRPr kumimoji="0" lang="pl-PL" sz="6300" b="0" i="0" u="none" strike="noStrike" kern="1200" cap="none" spc="0" normalizeH="0" baseline="0" noProof="0" dirty="0">
              <a:ln>
                <a:noFill/>
              </a:ln>
              <a:solidFill>
                <a:prstClr val="black"/>
              </a:solidFill>
              <a:effectLst/>
              <a:uLnTx/>
              <a:uFillTx/>
              <a:latin typeface="Calibri"/>
              <a:ea typeface="+mn-ea"/>
              <a:cs typeface="+mn-cs"/>
            </a:endParaRPr>
          </a:p>
          <a:p>
            <a:pPr algn="just">
              <a:buNone/>
            </a:pPr>
            <a:endParaRPr lang="pl-PL" sz="4600" b="1" dirty="0"/>
          </a:p>
          <a:p>
            <a:pPr marL="400050" lvl="1" indent="0">
              <a:buNone/>
            </a:pPr>
            <a:r>
              <a:rPr lang="pl-PL" sz="5100" u="sng" dirty="0">
                <a:latin typeface="Calibri" panose="020F0502020204030204" pitchFamily="34" charset="0"/>
                <a:ea typeface="Calibri" panose="020F0502020204030204" pitchFamily="34" charset="0"/>
                <a:cs typeface="Calibri" panose="020F0502020204030204" pitchFamily="34" charset="0"/>
              </a:rPr>
              <a:t>W sytuacji (c.d.):</a:t>
            </a:r>
          </a:p>
          <a:p>
            <a:pPr algn="just">
              <a:buNone/>
            </a:pPr>
            <a:endParaRPr lang="pl-PL" sz="5100" dirty="0">
              <a:latin typeface="Calibri" panose="020F0502020204030204" pitchFamily="34" charset="0"/>
              <a:ea typeface="Calibri" panose="020F0502020204030204" pitchFamily="34" charset="0"/>
              <a:cs typeface="Calibri" panose="020F0502020204030204" pitchFamily="34" charset="0"/>
            </a:endParaRPr>
          </a:p>
          <a:p>
            <a:pPr algn="just"/>
            <a:r>
              <a:rPr lang="pl-PL" sz="5100" dirty="0">
                <a:latin typeface="Calibri" panose="020F0502020204030204" pitchFamily="34" charset="0"/>
                <a:ea typeface="Calibri" panose="020F0502020204030204" pitchFamily="34" charset="0"/>
                <a:cs typeface="Calibri" panose="020F0502020204030204" pitchFamily="34" charset="0"/>
              </a:rPr>
              <a:t>wydobywania zatopionych jednostek pływających metodą   </a:t>
            </a:r>
          </a:p>
          <a:p>
            <a:pPr algn="just">
              <a:buNone/>
            </a:pPr>
            <a:r>
              <a:rPr lang="pl-PL" sz="5100" dirty="0">
                <a:latin typeface="Calibri" panose="020F0502020204030204" pitchFamily="34" charset="0"/>
                <a:ea typeface="Calibri" panose="020F0502020204030204" pitchFamily="34" charset="0"/>
                <a:cs typeface="Calibri" panose="020F0502020204030204" pitchFamily="34" charset="0"/>
              </a:rPr>
              <a:t>      odtwarzania ich pływalności.</a:t>
            </a:r>
          </a:p>
          <a:p>
            <a:pPr algn="just">
              <a:buNone/>
            </a:pPr>
            <a:endParaRPr lang="pl-PL" sz="5100" b="1" dirty="0">
              <a:latin typeface="Calibri" panose="020F0502020204030204" pitchFamily="34" charset="0"/>
              <a:ea typeface="Calibri" panose="020F0502020204030204" pitchFamily="34" charset="0"/>
              <a:cs typeface="Calibri" panose="020F0502020204030204" pitchFamily="34" charset="0"/>
            </a:endParaRPr>
          </a:p>
          <a:p>
            <a:pPr algn="just">
              <a:buNone/>
            </a:pPr>
            <a:r>
              <a:rPr lang="pl-PL" sz="5100" b="1" dirty="0">
                <a:latin typeface="Calibri" panose="020F0502020204030204" pitchFamily="34" charset="0"/>
                <a:ea typeface="Calibri" panose="020F0502020204030204" pitchFamily="34" charset="0"/>
                <a:cs typeface="Calibri" panose="020F0502020204030204" pitchFamily="34" charset="0"/>
              </a:rPr>
              <a:t>     </a:t>
            </a:r>
            <a:r>
              <a:rPr lang="pl-PL" sz="5100" dirty="0">
                <a:latin typeface="Calibri" panose="020F0502020204030204" pitchFamily="34" charset="0"/>
                <a:ea typeface="Calibri" panose="020F0502020204030204" pitchFamily="34" charset="0"/>
                <a:cs typeface="Calibri" panose="020F0502020204030204" pitchFamily="34" charset="0"/>
              </a:rPr>
              <a:t>Woda może być usuwana przez wypompowywanie wody </a:t>
            </a:r>
            <a:br>
              <a:rPr lang="pl-PL" sz="5100" dirty="0">
                <a:latin typeface="Calibri" panose="020F0502020204030204" pitchFamily="34" charset="0"/>
                <a:ea typeface="Calibri" panose="020F0502020204030204" pitchFamily="34" charset="0"/>
                <a:cs typeface="Calibri" panose="020F0502020204030204" pitchFamily="34" charset="0"/>
              </a:rPr>
            </a:br>
            <a:r>
              <a:rPr lang="pl-PL" sz="5100" dirty="0">
                <a:latin typeface="Calibri" panose="020F0502020204030204" pitchFamily="34" charset="0"/>
                <a:ea typeface="Calibri" panose="020F0502020204030204" pitchFamily="34" charset="0"/>
                <a:cs typeface="Calibri" panose="020F0502020204030204" pitchFamily="34" charset="0"/>
              </a:rPr>
              <a:t>z równoczesnym wtłaczaniem sprężonego powietrza. Zadanie nurka polega na: wykonaniu zwiadu i odpowiednich pomiarów, uszczelnianiu kadłuba, wprowadzenia przewodu do odpompowywania wody i  przewodu sprężonego powietrza. </a:t>
            </a:r>
          </a:p>
          <a:p>
            <a:pPr algn="just">
              <a:buNone/>
            </a:pPr>
            <a:endParaRPr lang="pl-PL" sz="2400" dirty="0"/>
          </a:p>
          <a:p>
            <a:pPr algn="just">
              <a:buNone/>
            </a:pPr>
            <a:r>
              <a:rPr lang="pl-PL" sz="2400" dirty="0"/>
              <a:t>     </a:t>
            </a:r>
          </a:p>
          <a:p>
            <a:pPr>
              <a:buNone/>
            </a:pPr>
            <a:endParaRPr lang="pl-PL" sz="2200" b="1" dirty="0"/>
          </a:p>
          <a:p>
            <a:pPr>
              <a:buNone/>
            </a:pPr>
            <a:endParaRPr lang="pl-PL" sz="2200" b="1" dirty="0"/>
          </a:p>
          <a:p>
            <a:pPr>
              <a:buNone/>
            </a:pPr>
            <a:endParaRPr lang="pl-PL" sz="2200" b="1" dirty="0"/>
          </a:p>
          <a:p>
            <a:pPr>
              <a:buNone/>
            </a:pPr>
            <a:r>
              <a:rPr lang="pl-PL" sz="2200" b="1" dirty="0"/>
              <a:t> </a:t>
            </a:r>
            <a:endParaRPr lang="pl-PL" sz="22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289</a:t>
            </a:fld>
            <a:endParaRPr lang="pl-PL"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2908920"/>
          </a:xfrm>
        </p:spPr>
        <p:txBody>
          <a:bodyPr>
            <a:normAutofit/>
          </a:bodyPr>
          <a:lstStyle/>
          <a:p>
            <a:pPr>
              <a:buNone/>
            </a:pPr>
            <a:r>
              <a:rPr lang="pl-PL" sz="2800" dirty="0"/>
              <a:t>    </a:t>
            </a:r>
          </a:p>
          <a:p>
            <a:pPr algn="just">
              <a:buNone/>
            </a:pPr>
            <a:r>
              <a:rPr lang="pl-PL" sz="2800" dirty="0"/>
              <a:t>    </a:t>
            </a:r>
            <a:r>
              <a:rPr lang="pl-PL" sz="2400" dirty="0">
                <a:latin typeface="Calibri" panose="020F0502020204030204" pitchFamily="34" charset="0"/>
                <a:ea typeface="Calibri" panose="020F0502020204030204" pitchFamily="34" charset="0"/>
                <a:cs typeface="Calibri" panose="020F0502020204030204" pitchFamily="34" charset="0"/>
              </a:rPr>
              <a:t>Metody przyrządowe przeznaczone </a:t>
            </a:r>
            <a:r>
              <a:rPr lang="pl-PL" sz="2400" b="1" dirty="0">
                <a:latin typeface="Calibri" panose="020F0502020204030204" pitchFamily="34" charset="0"/>
                <a:ea typeface="Calibri" panose="020F0502020204030204" pitchFamily="34" charset="0"/>
                <a:cs typeface="Calibri" panose="020F0502020204030204" pitchFamily="34" charset="0"/>
              </a:rPr>
              <a:t>do identyfikacji </a:t>
            </a:r>
            <a:br>
              <a:rPr lang="pl-PL" sz="2400" b="1" dirty="0">
                <a:latin typeface="Calibri" panose="020F0502020204030204" pitchFamily="34" charset="0"/>
                <a:ea typeface="Calibri" panose="020F0502020204030204" pitchFamily="34" charset="0"/>
                <a:cs typeface="Calibri" panose="020F0502020204030204" pitchFamily="34" charset="0"/>
              </a:rPr>
            </a:br>
            <a:r>
              <a:rPr lang="pl-PL" sz="2400" b="1" dirty="0">
                <a:latin typeface="Calibri" panose="020F0502020204030204" pitchFamily="34" charset="0"/>
                <a:ea typeface="Calibri" panose="020F0502020204030204" pitchFamily="34" charset="0"/>
                <a:cs typeface="Calibri" panose="020F0502020204030204" pitchFamily="34" charset="0"/>
              </a:rPr>
              <a:t>i weryfikacji uprzednio wykrytych</a:t>
            </a:r>
            <a:r>
              <a:rPr lang="pl-PL" sz="2400" dirty="0">
                <a:latin typeface="Calibri" panose="020F0502020204030204" pitchFamily="34" charset="0"/>
                <a:ea typeface="Calibri" panose="020F0502020204030204" pitchFamily="34" charset="0"/>
                <a:cs typeface="Calibri" panose="020F0502020204030204" pitchFamily="34" charset="0"/>
              </a:rPr>
              <a:t> obiektów to załogowe i bezzałogowe systemy to pojazdy podwodne wyposażone w sprzęt umożliwiający podgląd wizyjny oraz jego rejestrację najczęściej za pomocą systemów podwodnej TV. </a:t>
            </a:r>
          </a:p>
          <a:p>
            <a:pPr>
              <a:buNone/>
            </a:pPr>
            <a:endParaRPr lang="pl-PL" sz="2600" dirty="0"/>
          </a:p>
          <a:p>
            <a:pPr>
              <a:buNone/>
            </a:pPr>
            <a:endParaRPr lang="pl-PL"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29</a:t>
            </a:fld>
            <a:endParaRPr lang="pl-PL" dirty="0"/>
          </a:p>
        </p:txBody>
      </p:sp>
      <p:sp>
        <p:nvSpPr>
          <p:cNvPr id="6" name="Prostokąt zaokrąglony 5"/>
          <p:cNvSpPr/>
          <p:nvPr/>
        </p:nvSpPr>
        <p:spPr>
          <a:xfrm>
            <a:off x="467544" y="404664"/>
            <a:ext cx="8208912" cy="864096"/>
          </a:xfrm>
          <a:prstGeom prst="roundRect">
            <a:avLst/>
          </a:prstGeom>
          <a:solidFill>
            <a:srgbClr val="FF0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8.1. Zlokalizować obiekt pod powierzchnią wody </a:t>
            </a:r>
          </a:p>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oraz go oznaczyć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692695"/>
            <a:ext cx="8219256" cy="6028779"/>
          </a:xfr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3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Napowietrzenie przestrzeni wewnętrznej w zatopionym obiekcie c.d.</a:t>
            </a:r>
            <a:endParaRPr kumimoji="0" lang="pl-PL" sz="3000" b="0" i="0" u="none" strike="noStrike" kern="1200" cap="none" spc="0" normalizeH="0" baseline="0" noProof="0" dirty="0">
              <a:ln>
                <a:noFill/>
              </a:ln>
              <a:solidFill>
                <a:prstClr val="black"/>
              </a:solidFill>
              <a:effectLst/>
              <a:uLnTx/>
              <a:uFillTx/>
              <a:latin typeface="Calibri"/>
              <a:ea typeface="+mn-ea"/>
              <a:cs typeface="+mn-cs"/>
            </a:endParaRPr>
          </a:p>
          <a:p>
            <a:pPr marL="40005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 sytuacji (c.d.):</a:t>
            </a:r>
            <a:endParaRPr lang="pl-PL" sz="2200" b="1" dirty="0"/>
          </a:p>
          <a:p>
            <a:pPr algn="just"/>
            <a:r>
              <a:rPr lang="pl-PL" sz="2400" dirty="0">
                <a:latin typeface="Calibri" panose="020F0502020204030204" pitchFamily="34" charset="0"/>
                <a:ea typeface="Calibri" panose="020F0502020204030204" pitchFamily="34" charset="0"/>
                <a:cs typeface="Calibri" panose="020F0502020204030204" pitchFamily="34" charset="0"/>
              </a:rPr>
              <a:t>wydobywania zatopionych jednostek pływających metodą   </a:t>
            </a:r>
          </a:p>
          <a:p>
            <a:pPr algn="just">
              <a:buNone/>
            </a:pPr>
            <a:r>
              <a:rPr lang="pl-PL" sz="2400" dirty="0">
                <a:latin typeface="Calibri" panose="020F0502020204030204" pitchFamily="34" charset="0"/>
                <a:ea typeface="Calibri" panose="020F0502020204030204" pitchFamily="34" charset="0"/>
                <a:cs typeface="Calibri" panose="020F0502020204030204" pitchFamily="34" charset="0"/>
              </a:rPr>
              <a:t>      odtwarzania ich pływalności.</a:t>
            </a:r>
          </a:p>
          <a:p>
            <a:pPr algn="just">
              <a:buNone/>
            </a:pPr>
            <a:endParaRPr lang="pl-PL" sz="2400" b="1" dirty="0"/>
          </a:p>
          <a:p>
            <a:pPr algn="just">
              <a:buNone/>
            </a:pPr>
            <a:endParaRPr lang="pl-PL" sz="2400" dirty="0"/>
          </a:p>
          <a:p>
            <a:pPr algn="just">
              <a:buNone/>
            </a:pPr>
            <a:r>
              <a:rPr lang="pl-PL" sz="2400" dirty="0"/>
              <a:t>     </a:t>
            </a:r>
          </a:p>
          <a:p>
            <a:pPr>
              <a:buNone/>
            </a:pPr>
            <a:endParaRPr lang="pl-PL" sz="2200" b="1" dirty="0"/>
          </a:p>
          <a:p>
            <a:pPr>
              <a:buNone/>
            </a:pPr>
            <a:endParaRPr lang="pl-PL" sz="2200" b="1" dirty="0"/>
          </a:p>
          <a:p>
            <a:pPr>
              <a:buNone/>
            </a:pPr>
            <a:endParaRPr lang="pl-PL" sz="2200" b="1" dirty="0"/>
          </a:p>
          <a:p>
            <a:pPr>
              <a:buNone/>
            </a:pPr>
            <a:r>
              <a:rPr lang="pl-PL" sz="2200" b="1" dirty="0"/>
              <a:t> </a:t>
            </a:r>
            <a:endParaRPr lang="pl-PL" sz="2200" dirty="0"/>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290</a:t>
            </a:fld>
            <a:endParaRPr lang="pl-PL" dirty="0"/>
          </a:p>
        </p:txBody>
      </p:sp>
      <p:pic>
        <p:nvPicPr>
          <p:cNvPr id="24577" name="Picture 1"/>
          <p:cNvPicPr>
            <a:picLocks noChangeAspect="1" noChangeArrowheads="1"/>
          </p:cNvPicPr>
          <p:nvPr/>
        </p:nvPicPr>
        <p:blipFill>
          <a:blip r:embed="rId2" cstate="print"/>
          <a:srcRect l="15769" t="27188" r="15052"/>
          <a:stretch>
            <a:fillRect/>
          </a:stretch>
        </p:blipFill>
        <p:spPr bwMode="auto">
          <a:xfrm>
            <a:off x="1706387" y="3212976"/>
            <a:ext cx="5961957" cy="3528000"/>
          </a:xfrm>
          <a:prstGeom prst="rect">
            <a:avLst/>
          </a:prstGeom>
          <a:noFill/>
          <a:ln w="9525">
            <a:noFill/>
            <a:miter lim="800000"/>
            <a:headEnd/>
            <a:tailEnd/>
          </a:ln>
        </p:spPr>
      </p:pic>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219256" cy="4853136"/>
          </a:xfrm>
        </p:spPr>
        <p:txBody>
          <a:bodyPr>
            <a:noAutofit/>
          </a:bodyPr>
          <a:lstStyle/>
          <a:p>
            <a:pPr algn="just">
              <a:buNone/>
            </a:pPr>
            <a:r>
              <a:rPr lang="pl-PL" sz="2200" b="1" dirty="0"/>
              <a:t>      </a:t>
            </a:r>
          </a:p>
          <a:p>
            <a:pPr algn="just">
              <a:buNone/>
            </a:pPr>
            <a:r>
              <a:rPr lang="pl-PL" sz="2200" b="1" dirty="0"/>
              <a:t>     </a:t>
            </a:r>
            <a:r>
              <a:rPr lang="pl-PL" sz="2400" dirty="0">
                <a:latin typeface="Calibri" panose="020F0502020204030204" pitchFamily="34" charset="0"/>
                <a:ea typeface="Calibri" panose="020F0502020204030204" pitchFamily="34" charset="0"/>
                <a:cs typeface="Calibri" panose="020F0502020204030204" pitchFamily="34" charset="0"/>
              </a:rPr>
              <a:t>Prace podwodne w trudnych warunkach muszą być wykonywane w sposób chroniący  wszystkich członków ekipy nurkowej przed niekorzystnym wpływem warunków hydrometeorologicznych i środowiska. Przez stosowanie środków ochrony indywidualnej przed utonięciem, utratą ciepła, przegrzaniem, urazem mechanicznym. </a:t>
            </a:r>
          </a:p>
          <a:p>
            <a:pPr algn="just">
              <a:buNone/>
            </a:pPr>
            <a:endParaRPr lang="pl-PL" sz="2200" b="1" dirty="0"/>
          </a:p>
          <a:p>
            <a:pPr algn="just">
              <a:buNone/>
            </a:pPr>
            <a:endParaRPr lang="pl-PL" sz="2200" dirty="0"/>
          </a:p>
          <a:p>
            <a:pPr algn="just">
              <a:buNone/>
            </a:pPr>
            <a:endParaRPr lang="pl-PL" sz="2200" b="1" dirty="0"/>
          </a:p>
          <a:p>
            <a:pPr algn="just">
              <a:buNone/>
            </a:pPr>
            <a:endParaRPr lang="pl-PL" sz="2200" b="1" dirty="0"/>
          </a:p>
          <a:p>
            <a:pPr algn="just">
              <a:buNone/>
            </a:pPr>
            <a:endParaRPr lang="pl-PL" sz="2200" b="1" dirty="0"/>
          </a:p>
          <a:p>
            <a:pPr algn="just">
              <a:buNone/>
            </a:pPr>
            <a:r>
              <a:rPr lang="pl-PL" sz="2200" b="1" dirty="0"/>
              <a:t> </a:t>
            </a:r>
            <a:endParaRPr lang="pl-PL" sz="22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291</a:t>
            </a:fld>
            <a:endParaRPr lang="pl-PL" dirty="0"/>
          </a:p>
        </p:txBody>
      </p:sp>
      <p:sp>
        <p:nvSpPr>
          <p:cNvPr id="7" name="Prostokąt zaokrąglony 6"/>
          <p:cNvSpPr/>
          <p:nvPr/>
        </p:nvSpPr>
        <p:spPr>
          <a:xfrm>
            <a:off x="467544" y="404663"/>
            <a:ext cx="8208912" cy="927397"/>
          </a:xfrm>
          <a:prstGeom prst="roundRect">
            <a:avLst/>
          </a:prstGeom>
          <a:solidFill>
            <a:schemeClr val="accent6">
              <a:lumMod val="40000"/>
              <a:lumOff val="60000"/>
            </a:schemeClr>
          </a:solidFill>
          <a:ln>
            <a:solidFill>
              <a:schemeClr val="accent6">
                <a:lumMod val="40000"/>
                <a:lumOff val="60000"/>
              </a:schemeClr>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8.9. Sposoby wykonywania prac w trudnych warunkach hydrometeorologicznych</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219256" cy="4853136"/>
          </a:xfrm>
        </p:spPr>
        <p:txBody>
          <a:bodyPr>
            <a:normAutofit/>
          </a:bodyPr>
          <a:lstStyle/>
          <a:p>
            <a:pPr>
              <a:buNone/>
            </a:pPr>
            <a:endParaRPr lang="pl-PL" sz="2000" b="1" dirty="0"/>
          </a:p>
          <a:p>
            <a:pPr algn="just">
              <a:buNone/>
            </a:pPr>
            <a:r>
              <a:rPr lang="pl-PL" sz="2200" dirty="0"/>
              <a:t>     </a:t>
            </a:r>
            <a:r>
              <a:rPr lang="pl-PL" sz="2400" dirty="0">
                <a:latin typeface="Calibri" panose="020F0502020204030204" pitchFamily="34" charset="0"/>
                <a:ea typeface="Calibri" panose="020F0502020204030204" pitchFamily="34" charset="0"/>
                <a:cs typeface="Calibri" panose="020F0502020204030204" pitchFamily="34" charset="0"/>
              </a:rPr>
              <a:t>Podczas ćwiczeń lub szkolenia oraz akcji ratowniczej na obszarach wodnych i zalodzonych, a w szczególności w niesprzyjających  warunkach hydrometeorologicznych. Stosuje się sprzęt, środki ratownicze i łączności, odpowiednie do występujących zagrożeń.</a:t>
            </a:r>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292</a:t>
            </a:fld>
            <a:endParaRPr lang="pl-PL" dirty="0"/>
          </a:p>
        </p:txBody>
      </p:sp>
      <p:sp>
        <p:nvSpPr>
          <p:cNvPr id="8" name="Prostokąt zaokrąglony 7"/>
          <p:cNvSpPr/>
          <p:nvPr/>
        </p:nvSpPr>
        <p:spPr>
          <a:xfrm>
            <a:off x="467544" y="260647"/>
            <a:ext cx="8208912" cy="1071413"/>
          </a:xfrm>
          <a:prstGeom prst="roundRect">
            <a:avLst/>
          </a:prstGeom>
          <a:solidFill>
            <a:schemeClr val="accent6">
              <a:lumMod val="40000"/>
              <a:lumOff val="60000"/>
            </a:schemeClr>
          </a:solidFill>
          <a:ln>
            <a:solidFill>
              <a:schemeClr val="accent6">
                <a:lumMod val="40000"/>
                <a:lumOff val="60000"/>
              </a:schemeClr>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8.9. Sposoby wykonywania prac w trudnych warunkach hydrometeorologicznych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219256" cy="4853136"/>
          </a:xfrm>
        </p:spPr>
        <p:txBody>
          <a:bodyPr>
            <a:normAutofit fontScale="92500" lnSpcReduction="20000"/>
          </a:bodyPr>
          <a:lstStyle/>
          <a:p>
            <a:pPr>
              <a:buNone/>
            </a:pPr>
            <a:endParaRPr lang="pl-PL" sz="2000" b="1" dirty="0"/>
          </a:p>
          <a:p>
            <a:pPr marL="0" indent="0" algn="just">
              <a:buNone/>
            </a:pPr>
            <a:r>
              <a:rPr lang="pl-PL" sz="2600" dirty="0">
                <a:latin typeface="Calibri" panose="020F0502020204030204" pitchFamily="34" charset="0"/>
                <a:ea typeface="Calibri" panose="020F0502020204030204" pitchFamily="34" charset="0"/>
                <a:cs typeface="Calibri" panose="020F0502020204030204" pitchFamily="34" charset="0"/>
              </a:rPr>
              <a:t>W szczególności w przypadku nagłego wystąpienia zagrożenia życia lub zdrowia ludzi Nurek Kierujący Pracami Podwodnymi może zmienić organizację prac lub odstąpić od ich prowadzenia.</a:t>
            </a:r>
          </a:p>
          <a:p>
            <a:pPr algn="just">
              <a:buNone/>
            </a:pPr>
            <a:r>
              <a:rPr lang="pl-PL" sz="2600" dirty="0">
                <a:latin typeface="Calibri" panose="020F0502020204030204" pitchFamily="34" charset="0"/>
                <a:ea typeface="Calibri" panose="020F0502020204030204" pitchFamily="34" charset="0"/>
                <a:cs typeface="Calibri" panose="020F0502020204030204" pitchFamily="34" charset="0"/>
              </a:rPr>
              <a:t> </a:t>
            </a:r>
          </a:p>
          <a:p>
            <a:pPr marL="0" indent="0" algn="just">
              <a:buNone/>
            </a:pPr>
            <a:r>
              <a:rPr lang="pl-PL" sz="2600" dirty="0">
                <a:latin typeface="Calibri" panose="020F0502020204030204" pitchFamily="34" charset="0"/>
                <a:ea typeface="Calibri" panose="020F0502020204030204" pitchFamily="34" charset="0"/>
                <a:cs typeface="Calibri" panose="020F0502020204030204" pitchFamily="34" charset="0"/>
              </a:rPr>
              <a:t>Jeżeli kierujący pracami podwodnymi uzna warunki, w których mają być wykonywane prace podwodne, za szczególnie niebezpieczne lub specyficzne, może dodatkowo wyznaczyć nurka do pełnienia funkcji nurka ratownika.</a:t>
            </a:r>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293</a:t>
            </a:fld>
            <a:endParaRPr lang="pl-PL" dirty="0"/>
          </a:p>
        </p:txBody>
      </p:sp>
      <p:sp>
        <p:nvSpPr>
          <p:cNvPr id="8" name="Prostokąt zaokrąglony 7"/>
          <p:cNvSpPr/>
          <p:nvPr/>
        </p:nvSpPr>
        <p:spPr>
          <a:xfrm>
            <a:off x="467544" y="136525"/>
            <a:ext cx="8208912" cy="1060227"/>
          </a:xfrm>
          <a:prstGeom prst="roundRect">
            <a:avLst/>
          </a:prstGeom>
          <a:solidFill>
            <a:schemeClr val="accent6">
              <a:lumMod val="40000"/>
              <a:lumOff val="60000"/>
            </a:schemeClr>
          </a:solidFill>
          <a:ln>
            <a:solidFill>
              <a:schemeClr val="accent6">
                <a:lumMod val="40000"/>
                <a:lumOff val="60000"/>
              </a:schemeClr>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8.9. Sposoby wykonywania prac w trudnych warunkach hydrometeorologicznych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219256" cy="4853136"/>
          </a:xfrm>
        </p:spPr>
        <p:txBody>
          <a:bodyPr>
            <a:normAutofit fontScale="70000" lnSpcReduction="20000"/>
          </a:bodyPr>
          <a:lstStyle/>
          <a:p>
            <a:pPr>
              <a:buNone/>
            </a:pPr>
            <a:endParaRPr lang="pl-PL" sz="2000" b="1" dirty="0"/>
          </a:p>
          <a:p>
            <a:pPr algn="just">
              <a:buNone/>
            </a:pPr>
            <a:r>
              <a:rPr lang="pl-PL" sz="3800" dirty="0"/>
              <a:t>		</a:t>
            </a:r>
            <a:r>
              <a:rPr lang="pl-PL" sz="3500" b="1" dirty="0"/>
              <a:t> </a:t>
            </a:r>
            <a:endParaRPr lang="pl-PL" sz="3500" dirty="0"/>
          </a:p>
          <a:p>
            <a:pPr algn="just">
              <a:buNone/>
            </a:pPr>
            <a:r>
              <a:rPr lang="pl-PL" sz="3500" b="1" dirty="0"/>
              <a:t>     </a:t>
            </a:r>
            <a:r>
              <a:rPr lang="pl-PL" sz="3400" b="1" dirty="0">
                <a:latin typeface="Calibri" panose="020F0502020204030204" pitchFamily="34" charset="0"/>
                <a:ea typeface="Calibri" panose="020F0502020204030204" pitchFamily="34" charset="0"/>
                <a:cs typeface="Calibri" panose="020F0502020204030204" pitchFamily="34" charset="0"/>
              </a:rPr>
              <a:t>Prace podwodne wykonywane w trudnych warunkach</a:t>
            </a:r>
            <a:r>
              <a:rPr lang="pl-PL" sz="3400" dirty="0">
                <a:latin typeface="Calibri" panose="020F0502020204030204" pitchFamily="34" charset="0"/>
                <a:ea typeface="Calibri" panose="020F0502020204030204" pitchFamily="34" charset="0"/>
                <a:cs typeface="Calibri" panose="020F0502020204030204" pitchFamily="34" charset="0"/>
              </a:rPr>
              <a:t> – czynności wykonywane pod powierzchnią wody w nocy, w czasie opadów atmosferycznych, przy temperaturze powietrza lub wody niższej niż 4°C, przy temperaturze powietrza wyższej niż 25°C, temperaturze wody wyższej niż 35°C, gdy widzialność w toni wodnej jest mniejsza niż 1 m, przy prędkości prądu wody większej niż 0,5 m/s i w akwenach górskich położonych powyżej 300 m nad poziomem morza</a:t>
            </a:r>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294</a:t>
            </a:fld>
            <a:endParaRPr lang="pl-PL" dirty="0"/>
          </a:p>
        </p:txBody>
      </p:sp>
      <p:sp>
        <p:nvSpPr>
          <p:cNvPr id="8" name="Prostokąt zaokrąglony 7"/>
          <p:cNvSpPr/>
          <p:nvPr/>
        </p:nvSpPr>
        <p:spPr>
          <a:xfrm>
            <a:off x="467544" y="260647"/>
            <a:ext cx="8208912" cy="1071413"/>
          </a:xfrm>
          <a:prstGeom prst="roundRect">
            <a:avLst/>
          </a:prstGeom>
          <a:solidFill>
            <a:schemeClr val="accent6">
              <a:lumMod val="40000"/>
              <a:lumOff val="60000"/>
            </a:schemeClr>
          </a:solidFill>
          <a:ln>
            <a:solidFill>
              <a:schemeClr val="accent6">
                <a:lumMod val="40000"/>
                <a:lumOff val="60000"/>
              </a:schemeClr>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8.9. Sposoby wykonywania prac w trudnych warunkach  hydrometeorologicznych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412776"/>
            <a:ext cx="8219256" cy="5184576"/>
          </a:xfrm>
        </p:spPr>
        <p:txBody>
          <a:bodyPr>
            <a:normAutofit fontScale="25000" lnSpcReduction="20000"/>
          </a:bodyPr>
          <a:lstStyle/>
          <a:p>
            <a:pPr>
              <a:buNone/>
            </a:pPr>
            <a:endParaRPr lang="pl-PL" sz="8800" b="1" dirty="0"/>
          </a:p>
          <a:p>
            <a:pPr>
              <a:buNone/>
            </a:pPr>
            <a:r>
              <a:rPr lang="pl-PL" sz="9600" b="1" dirty="0">
                <a:latin typeface="Calibri" panose="020F0502020204030204" pitchFamily="34" charset="0"/>
                <a:ea typeface="Calibri" panose="020F0502020204030204" pitchFamily="34" charset="0"/>
                <a:cs typeface="Calibri" panose="020F0502020204030204" pitchFamily="34" charset="0"/>
              </a:rPr>
              <a:t>Trudne warunki hydrometeorologiczne to:</a:t>
            </a:r>
          </a:p>
          <a:p>
            <a:pPr>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w czasie opadów atmosferycznych, </a:t>
            </a:r>
          </a:p>
          <a:p>
            <a:pPr>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przy temperaturze powietrza lub wody niższej niż 4°C,</a:t>
            </a:r>
          </a:p>
          <a:p>
            <a:pPr>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przy temperaturze powietrza wyższej niż 25°C,                          </a:t>
            </a:r>
          </a:p>
          <a:p>
            <a:pPr>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temperaturze wody wyższej niż 35°C,                                            </a:t>
            </a:r>
          </a:p>
          <a:p>
            <a:pPr>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gdy widzialność w toni wodnej jest mniejsza niż 1 m,              </a:t>
            </a:r>
          </a:p>
          <a:p>
            <a:pPr>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przy prędkości prądu wody większej niż 0,5 m/s,                    </a:t>
            </a:r>
          </a:p>
          <a:p>
            <a:pPr>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w akwenach górskich położonych powyżej 300 m nad poziomem morza.</a:t>
            </a:r>
          </a:p>
          <a:p>
            <a:pPr>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prace podwodne wykonuje się przy sile wiatru nie większej niż 5° w skali Beauforta, stanie morza nie wyższym niż 3°.</a:t>
            </a:r>
          </a:p>
          <a:p>
            <a:pPr algn="ctr">
              <a:buNone/>
            </a:pPr>
            <a:r>
              <a:rPr lang="pl-PL" sz="9600" dirty="0">
                <a:latin typeface="Calibri" panose="020F0502020204030204" pitchFamily="34" charset="0"/>
                <a:ea typeface="Calibri" panose="020F0502020204030204" pitchFamily="34" charset="0"/>
                <a:cs typeface="Calibri" panose="020F0502020204030204" pitchFamily="34" charset="0"/>
              </a:rPr>
              <a:t>     </a:t>
            </a:r>
          </a:p>
          <a:p>
            <a:pPr algn="ctr">
              <a:buNone/>
            </a:pPr>
            <a:r>
              <a:rPr lang="pl-PL" sz="9600" dirty="0">
                <a:latin typeface="Calibri" panose="020F0502020204030204" pitchFamily="34" charset="0"/>
                <a:ea typeface="Calibri" panose="020F0502020204030204" pitchFamily="34" charset="0"/>
                <a:cs typeface="Calibri" panose="020F0502020204030204" pitchFamily="34" charset="0"/>
              </a:rPr>
              <a:t>5° w skali Beauforta to dość silny wiatr (od 8 do 10,7 m/s, </a:t>
            </a:r>
          </a:p>
          <a:p>
            <a:pPr algn="ctr">
              <a:buNone/>
            </a:pPr>
            <a:r>
              <a:rPr lang="pl-PL" sz="9600" dirty="0">
                <a:latin typeface="Calibri" panose="020F0502020204030204" pitchFamily="34" charset="0"/>
                <a:ea typeface="Calibri" panose="020F0502020204030204" pitchFamily="34" charset="0"/>
                <a:cs typeface="Calibri" panose="020F0502020204030204" pitchFamily="34" charset="0"/>
              </a:rPr>
              <a:t>3° stanu morza to wysokość fali od 0,5 m do 1,25 m)</a:t>
            </a:r>
          </a:p>
          <a:p>
            <a:pPr>
              <a:buNone/>
            </a:pPr>
            <a:r>
              <a:rPr lang="pl-PL" sz="8800" dirty="0"/>
              <a:t>          </a:t>
            </a:r>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8" name="Prostokąt zaokrąglony 7"/>
          <p:cNvSpPr/>
          <p:nvPr/>
        </p:nvSpPr>
        <p:spPr>
          <a:xfrm>
            <a:off x="467544" y="136525"/>
            <a:ext cx="8208912" cy="1060227"/>
          </a:xfrm>
          <a:prstGeom prst="roundRect">
            <a:avLst/>
          </a:prstGeom>
          <a:solidFill>
            <a:schemeClr val="accent6">
              <a:lumMod val="40000"/>
              <a:lumOff val="60000"/>
            </a:schemeClr>
          </a:solidFill>
          <a:ln>
            <a:solidFill>
              <a:schemeClr val="accent6">
                <a:lumMod val="40000"/>
                <a:lumOff val="60000"/>
              </a:schemeClr>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8.9. Sposoby wykonywania prac w trudnych warunkach hydrometeorologicznych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219256" cy="4853136"/>
          </a:xfrm>
        </p:spPr>
        <p:txBody>
          <a:bodyPr>
            <a:normAutofit fontScale="25000" lnSpcReduction="20000"/>
          </a:bodyPr>
          <a:lstStyle/>
          <a:p>
            <a:pPr algn="just">
              <a:buNone/>
            </a:pPr>
            <a:endParaRPr lang="pl-PL" sz="2200" b="1" dirty="0"/>
          </a:p>
          <a:p>
            <a:pPr algn="just">
              <a:buNone/>
            </a:pPr>
            <a:r>
              <a:rPr lang="pl-PL" sz="9600" b="1" dirty="0">
                <a:latin typeface="Calibri" panose="020F0502020204030204" pitchFamily="34" charset="0"/>
                <a:ea typeface="Calibri" panose="020F0502020204030204" pitchFamily="34" charset="0"/>
                <a:cs typeface="Calibri" panose="020F0502020204030204" pitchFamily="34" charset="0"/>
              </a:rPr>
              <a:t>Poza sposobami zabezpieczenia w środki indywidualne należy:</a:t>
            </a:r>
          </a:p>
          <a:p>
            <a:pPr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w czasie opadów atmosferycznych – bazę nurkową </a:t>
            </a:r>
            <a:r>
              <a:rPr lang="pl-PL" sz="9600" b="1" dirty="0">
                <a:latin typeface="Calibri" panose="020F0502020204030204" pitchFamily="34" charset="0"/>
                <a:ea typeface="Calibri" panose="020F0502020204030204" pitchFamily="34" charset="0"/>
                <a:cs typeface="Calibri" panose="020F0502020204030204" pitchFamily="34" charset="0"/>
              </a:rPr>
              <a:t>zabezpieczyć w zadaszenie, sprzęt elektroniczny </a:t>
            </a:r>
            <a:r>
              <a:rPr lang="pl-PL" sz="9600" dirty="0">
                <a:latin typeface="Calibri" panose="020F0502020204030204" pitchFamily="34" charset="0"/>
                <a:ea typeface="Calibri" panose="020F0502020204030204" pitchFamily="34" charset="0"/>
                <a:cs typeface="Calibri" panose="020F0502020204030204" pitchFamily="34" charset="0"/>
              </a:rPr>
              <a:t>(łączność przewodową, telefon, radiostacje itp.) zabezpieczyć przed jego zalaniem;</a:t>
            </a:r>
          </a:p>
          <a:p>
            <a:pPr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przy temperaturze powietrza lub wody niższej niż 4°C – </a:t>
            </a:r>
            <a:r>
              <a:rPr lang="pl-PL" sz="9600" b="1" dirty="0">
                <a:latin typeface="Calibri" panose="020F0502020204030204" pitchFamily="34" charset="0"/>
                <a:ea typeface="Calibri" panose="020F0502020204030204" pitchFamily="34" charset="0"/>
                <a:cs typeface="Calibri" panose="020F0502020204030204" pitchFamily="34" charset="0"/>
              </a:rPr>
              <a:t>zabezpieczyć bazę nurkową w suche i ogrzewane pomieszczenie</a:t>
            </a:r>
            <a:r>
              <a:rPr lang="pl-PL" sz="9600" dirty="0">
                <a:latin typeface="Calibri" panose="020F0502020204030204" pitchFamily="34" charset="0"/>
                <a:ea typeface="Calibri" panose="020F0502020204030204" pitchFamily="34" charset="0"/>
                <a:cs typeface="Calibri" panose="020F0502020204030204" pitchFamily="34" charset="0"/>
              </a:rPr>
              <a:t>, sprawdzenie robocze sprzętu nurkowego robić w ciepłym pomieszczeniu, zabezpieczyć ekipę nurkową w ciepłe napoje i ciepły posiłek. </a:t>
            </a:r>
          </a:p>
          <a:p>
            <a:pPr algn="ctr">
              <a:buNone/>
            </a:pPr>
            <a:r>
              <a:rPr lang="pl-PL" sz="9600" dirty="0">
                <a:latin typeface="Calibri" panose="020F0502020204030204" pitchFamily="34" charset="0"/>
                <a:ea typeface="Calibri" panose="020F0502020204030204" pitchFamily="34" charset="0"/>
                <a:cs typeface="Calibri" panose="020F0502020204030204" pitchFamily="34" charset="0"/>
              </a:rPr>
              <a:t>     </a:t>
            </a:r>
          </a:p>
          <a:p>
            <a:pPr algn="ctr">
              <a:buNone/>
            </a:pPr>
            <a:r>
              <a:rPr lang="pl-PL" sz="9600" dirty="0">
                <a:solidFill>
                  <a:srgbClr val="C00000"/>
                </a:solidFill>
                <a:latin typeface="Calibri" panose="020F0502020204030204" pitchFamily="34" charset="0"/>
                <a:ea typeface="Calibri" panose="020F0502020204030204" pitchFamily="34" charset="0"/>
                <a:cs typeface="Calibri" panose="020F0502020204030204" pitchFamily="34" charset="0"/>
              </a:rPr>
              <a:t>Pamiętaj!!!</a:t>
            </a:r>
          </a:p>
          <a:p>
            <a:pPr algn="ctr">
              <a:buNone/>
            </a:pPr>
            <a:r>
              <a:rPr lang="pl-PL" sz="9600" dirty="0">
                <a:solidFill>
                  <a:srgbClr val="C00000"/>
                </a:solidFill>
                <a:latin typeface="Calibri" panose="020F0502020204030204" pitchFamily="34" charset="0"/>
                <a:ea typeface="Calibri" panose="020F0502020204030204" pitchFamily="34" charset="0"/>
                <a:cs typeface="Calibri" panose="020F0502020204030204" pitchFamily="34" charset="0"/>
              </a:rPr>
              <a:t>Nie wolno dopuścić do wychłodzenia i hipotermii członków ekipy nurkowej </a:t>
            </a:r>
          </a:p>
          <a:p>
            <a:pPr algn="just">
              <a:buNone/>
            </a:pPr>
            <a:endParaRPr lang="pl-PL" sz="2200" dirty="0"/>
          </a:p>
          <a:p>
            <a:pPr algn="just">
              <a:buNone/>
            </a:pPr>
            <a:endParaRPr lang="pl-PL" sz="2200" b="1" dirty="0"/>
          </a:p>
          <a:p>
            <a:pPr algn="just">
              <a:buNone/>
            </a:pPr>
            <a:endParaRPr lang="pl-PL" sz="2200" b="1" dirty="0"/>
          </a:p>
          <a:p>
            <a:pPr algn="just">
              <a:buNone/>
            </a:pPr>
            <a:endParaRPr lang="pl-PL" sz="2200" b="1" dirty="0"/>
          </a:p>
          <a:p>
            <a:pPr algn="just">
              <a:buNone/>
            </a:pPr>
            <a:r>
              <a:rPr lang="pl-PL" sz="2200" b="1" dirty="0"/>
              <a:t> </a:t>
            </a:r>
            <a:endParaRPr lang="pl-PL" sz="22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296</a:t>
            </a:fld>
            <a:endParaRPr lang="pl-PL" dirty="0"/>
          </a:p>
        </p:txBody>
      </p:sp>
      <p:sp>
        <p:nvSpPr>
          <p:cNvPr id="8" name="Prostokąt zaokrąglony 7"/>
          <p:cNvSpPr/>
          <p:nvPr/>
        </p:nvSpPr>
        <p:spPr>
          <a:xfrm>
            <a:off x="467544" y="136525"/>
            <a:ext cx="8208912" cy="988219"/>
          </a:xfrm>
          <a:prstGeom prst="roundRect">
            <a:avLst/>
          </a:prstGeom>
          <a:solidFill>
            <a:schemeClr val="accent6">
              <a:lumMod val="40000"/>
              <a:lumOff val="60000"/>
            </a:schemeClr>
          </a:solidFill>
          <a:ln>
            <a:solidFill>
              <a:schemeClr val="accent6">
                <a:lumMod val="40000"/>
                <a:lumOff val="60000"/>
              </a:schemeClr>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8.9. Sposoby wykonywania prac w trudnych warunkach hydrometeorologicznych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23528" y="363391"/>
            <a:ext cx="8219256" cy="6358084"/>
          </a:xfrm>
        </p:spPr>
        <p:txBody>
          <a:bodyPr>
            <a:normAutofit fontScale="25000" lnSpcReduction="20000"/>
          </a:bodyPr>
          <a:lstStyle/>
          <a:p>
            <a:pPr>
              <a:buNone/>
            </a:pPr>
            <a:endParaRPr lang="pl-PL" sz="8800" b="1" dirty="0"/>
          </a:p>
          <a:p>
            <a:pPr marL="0" indent="0" algn="ctr">
              <a:buNone/>
            </a:pPr>
            <a:r>
              <a:rPr lang="pl-PL" sz="9600" b="1" u="sng" dirty="0">
                <a:latin typeface="Calibri" panose="020F0502020204030204" pitchFamily="34" charset="0"/>
                <a:ea typeface="Calibri" panose="020F0502020204030204" pitchFamily="34" charset="0"/>
                <a:cs typeface="Calibri" panose="020F0502020204030204" pitchFamily="34" charset="0"/>
              </a:rPr>
              <a:t>Po za sposobami zabezpieczenia w środki indywidualne należy (cd.)</a:t>
            </a:r>
          </a:p>
          <a:p>
            <a:pPr algn="just">
              <a:buNone/>
            </a:pPr>
            <a:endParaRPr lang="pl-PL" sz="9600" b="1" dirty="0">
              <a:latin typeface="Calibri" panose="020F0502020204030204" pitchFamily="34" charset="0"/>
              <a:ea typeface="Calibri" panose="020F0502020204030204" pitchFamily="34" charset="0"/>
              <a:cs typeface="Calibri" panose="020F0502020204030204" pitchFamily="34" charset="0"/>
            </a:endParaRPr>
          </a:p>
          <a:p>
            <a:pPr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przy temperaturze powietrza wyższej niż 25°C – zabezpieczenie bazy nurkowej w pomieszczenie/zadaszenie chroniące przed nadmiernym promieniowaniem słonecznym z dobrą wentylacją lub klimatyzacją, zabezpieczyć chłodne napoje;                     </a:t>
            </a:r>
          </a:p>
          <a:p>
            <a:pPr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przy temperaturze wody wyższej niż 35°C – nurkowie pracujący pod wodą powinni być częściej zmieniani, zabezpieczyć pomieszczenie/miejsce o komfortowej temperaturze dla nurków do odpoczynku po nurkowaniu (najkorzystniejsze parametry do przebywania w otaczającej temperaturze to temp 20</a:t>
            </a:r>
            <a:r>
              <a:rPr lang="pl-PL" sz="9600" baseline="30000" dirty="0">
                <a:latin typeface="Calibri" panose="020F0502020204030204" pitchFamily="34" charset="0"/>
                <a:ea typeface="Calibri" panose="020F0502020204030204" pitchFamily="34" charset="0"/>
                <a:cs typeface="Calibri" panose="020F0502020204030204" pitchFamily="34" charset="0"/>
              </a:rPr>
              <a:t>0</a:t>
            </a:r>
            <a:r>
              <a:rPr lang="pl-PL" sz="9600" dirty="0">
                <a:latin typeface="Calibri" panose="020F0502020204030204" pitchFamily="34" charset="0"/>
                <a:ea typeface="Calibri" panose="020F0502020204030204" pitchFamily="34" charset="0"/>
                <a:cs typeface="Calibri" panose="020F0502020204030204" pitchFamily="34" charset="0"/>
              </a:rPr>
              <a:t>C). Zabezpieczyć chłodne napoje.  </a:t>
            </a:r>
          </a:p>
          <a:p>
            <a:pPr lvl="1" algn="just">
              <a:buNone/>
            </a:pPr>
            <a:endParaRPr lang="pl-PL" sz="9600" dirty="0">
              <a:latin typeface="Calibri" panose="020F0502020204030204" pitchFamily="34" charset="0"/>
              <a:ea typeface="Calibri" panose="020F0502020204030204" pitchFamily="34" charset="0"/>
              <a:cs typeface="Calibri" panose="020F0502020204030204" pitchFamily="34" charset="0"/>
            </a:endParaRPr>
          </a:p>
          <a:p>
            <a:pPr algn="ctr">
              <a:buNone/>
            </a:pPr>
            <a:r>
              <a:rPr lang="pl-PL" sz="9600" dirty="0">
                <a:latin typeface="Calibri" panose="020F0502020204030204" pitchFamily="34" charset="0"/>
                <a:ea typeface="Calibri" panose="020F0502020204030204" pitchFamily="34" charset="0"/>
                <a:cs typeface="Calibri" panose="020F0502020204030204" pitchFamily="34" charset="0"/>
              </a:rPr>
              <a:t>     </a:t>
            </a:r>
            <a:r>
              <a:rPr lang="pl-PL" sz="9600" dirty="0">
                <a:solidFill>
                  <a:srgbClr val="C00000"/>
                </a:solidFill>
                <a:latin typeface="Calibri" panose="020F0502020204030204" pitchFamily="34" charset="0"/>
                <a:ea typeface="Calibri" panose="020F0502020204030204" pitchFamily="34" charset="0"/>
                <a:cs typeface="Calibri" panose="020F0502020204030204" pitchFamily="34" charset="0"/>
              </a:rPr>
              <a:t>Pamiętaj!!!</a:t>
            </a:r>
          </a:p>
          <a:p>
            <a:pPr algn="ctr">
              <a:buNone/>
            </a:pPr>
            <a:r>
              <a:rPr lang="pl-PL" sz="9600" dirty="0">
                <a:solidFill>
                  <a:srgbClr val="C00000"/>
                </a:solidFill>
                <a:latin typeface="Calibri" panose="020F0502020204030204" pitchFamily="34" charset="0"/>
                <a:ea typeface="Calibri" panose="020F0502020204030204" pitchFamily="34" charset="0"/>
                <a:cs typeface="Calibri" panose="020F0502020204030204" pitchFamily="34" charset="0"/>
              </a:rPr>
              <a:t>Nie wolno dopuścić do przegrzania i hipertermii u członków ekipy nurkowej</a:t>
            </a:r>
          </a:p>
          <a:p>
            <a:pPr>
              <a:buNone/>
            </a:pPr>
            <a:r>
              <a:rPr lang="pl-PL" sz="8800" dirty="0"/>
              <a:t>          </a:t>
            </a:r>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297</a:t>
            </a:fld>
            <a:endParaRPr lang="pl-PL" dirty="0"/>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268760"/>
            <a:ext cx="8219256" cy="5184576"/>
          </a:xfrm>
        </p:spPr>
        <p:txBody>
          <a:bodyPr vert="horz" lIns="91440" tIns="45720" rIns="91440" bIns="45720" rtlCol="0" anchor="t">
            <a:normAutofit fontScale="40000" lnSpcReduction="20000"/>
          </a:bodyPr>
          <a:lstStyle/>
          <a:p>
            <a:pPr>
              <a:buNone/>
            </a:pPr>
            <a:endParaRPr lang="pl-PL" sz="2800" b="1" dirty="0"/>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6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Po za sposobami zabezpieczenia w środki indywidualne należy (cd.)</a:t>
            </a:r>
          </a:p>
          <a:p>
            <a:pPr algn="just">
              <a:buNone/>
            </a:pPr>
            <a:endParaRPr lang="pl-PL" sz="6000" b="1" dirty="0">
              <a:latin typeface="Calibri" panose="020F0502020204030204" pitchFamily="34" charset="0"/>
              <a:ea typeface="Calibri" panose="020F0502020204030204" pitchFamily="34" charset="0"/>
              <a:cs typeface="Calibri" panose="020F0502020204030204" pitchFamily="34" charset="0"/>
            </a:endParaRPr>
          </a:p>
          <a:p>
            <a:pPr algn="just">
              <a:buNone/>
            </a:pPr>
            <a:endParaRPr lang="pl-PL" sz="6000" b="1" dirty="0">
              <a:latin typeface="Calibri" panose="020F0502020204030204" pitchFamily="34" charset="0"/>
              <a:ea typeface="Calibri" panose="020F0502020204030204" pitchFamily="34" charset="0"/>
              <a:cs typeface="Calibri" panose="020F0502020204030204" pitchFamily="34" charset="0"/>
            </a:endParaRPr>
          </a:p>
          <a:p>
            <a:pPr algn="just">
              <a:buFont typeface="Wingdings" panose="05000000000000000000" pitchFamily="2" charset="2"/>
              <a:buChar char="§"/>
            </a:pPr>
            <a:r>
              <a:rPr lang="pl-PL" sz="6000" dirty="0">
                <a:latin typeface="Calibri" panose="020F0502020204030204" pitchFamily="34" charset="0"/>
                <a:ea typeface="Calibri" panose="020F0502020204030204" pitchFamily="34" charset="0"/>
                <a:cs typeface="Calibri" panose="020F0502020204030204" pitchFamily="34" charset="0"/>
              </a:rPr>
              <a:t>gdy widzialność w toni wodnej jest mniejsza niż 1 m – para nurkowa powinna starać się być ze sobą w kontakcie wzrokowym i nie dalej niż na wyciągnięcie ręki. </a:t>
            </a:r>
          </a:p>
          <a:p>
            <a:pPr algn="just">
              <a:buFont typeface="Wingdings" pitchFamily="2" charset="2"/>
              <a:buChar char="ü"/>
            </a:pPr>
            <a:endParaRPr lang="pl-PL" sz="6000" dirty="0">
              <a:latin typeface="Calibri" panose="020F0502020204030204" pitchFamily="34" charset="0"/>
              <a:ea typeface="Calibri" panose="020F0502020204030204" pitchFamily="34" charset="0"/>
              <a:cs typeface="Calibri" panose="020F0502020204030204" pitchFamily="34" charset="0"/>
            </a:endParaRPr>
          </a:p>
          <a:p>
            <a:pPr marL="185738" indent="-185738" algn="just">
              <a:buNone/>
            </a:pPr>
            <a:r>
              <a:rPr lang="pl-PL" sz="6000" dirty="0">
                <a:latin typeface="Calibri" panose="020F0502020204030204" pitchFamily="34" charset="0"/>
                <a:ea typeface="Calibri" panose="020F0502020204030204" pitchFamily="34" charset="0"/>
                <a:cs typeface="Calibri" panose="020F0502020204030204" pitchFamily="34" charset="0"/>
              </a:rPr>
              <a:t>  Nurek asekuracyjny powinien cały czas trzymać kablolinę nurka roboczego aby nie stracić z nim kontaktu w sytuacji gdyby nurkowie stracili ze sobą kontakt wzrokowy.</a:t>
            </a:r>
            <a:endParaRPr lang="pl-PL" sz="4000" dirty="0"/>
          </a:p>
          <a:p>
            <a:pPr>
              <a:buNone/>
            </a:pPr>
            <a:r>
              <a:rPr lang="pl-PL" sz="8800" dirty="0"/>
              <a:t>          </a:t>
            </a:r>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298</a:t>
            </a:fld>
            <a:endParaRPr lang="pl-PL" dirty="0"/>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692696"/>
            <a:ext cx="8219256" cy="5760640"/>
          </a:xfrm>
        </p:spPr>
        <p:txBody>
          <a:bodyPr>
            <a:normAutofit fontScale="70000" lnSpcReduction="20000"/>
          </a:bodyPr>
          <a:lstStyle/>
          <a:p>
            <a:pPr algn="just">
              <a:buNone/>
            </a:pPr>
            <a:endParaRPr lang="pl-PL" sz="2200" b="1" dirty="0"/>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3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Po za sposobami zabezpieczenia w środki indywidualne należy (cd.):</a:t>
            </a:r>
          </a:p>
          <a:p>
            <a:pPr algn="just">
              <a:buNone/>
            </a:pPr>
            <a:endParaRPr lang="pl-PL" sz="3400" b="1" dirty="0">
              <a:latin typeface="Calibri" panose="020F0502020204030204" pitchFamily="34" charset="0"/>
              <a:ea typeface="Calibri" panose="020F0502020204030204" pitchFamily="34" charset="0"/>
              <a:cs typeface="Calibri" panose="020F0502020204030204" pitchFamily="34" charset="0"/>
            </a:endParaRPr>
          </a:p>
          <a:p>
            <a:pPr algn="just">
              <a:buFont typeface="Wingdings" panose="05000000000000000000" pitchFamily="2" charset="2"/>
              <a:buChar char="§"/>
            </a:pPr>
            <a:r>
              <a:rPr lang="pl-PL" sz="3400" dirty="0">
                <a:latin typeface="Calibri" panose="020F0502020204030204" pitchFamily="34" charset="0"/>
                <a:ea typeface="Calibri" panose="020F0502020204030204" pitchFamily="34" charset="0"/>
                <a:cs typeface="Calibri" panose="020F0502020204030204" pitchFamily="34" charset="0"/>
              </a:rPr>
              <a:t>przy prędkości prądu wody większej niż 0,5 m/s – dopuszcza się wykonywanie prac podwodnych w miejscach gdzie prędkość wody jest większa niż 0,5 m/s, pod warunkiem zastosowania skutecznych środków zabezpieczających i umożliwiających natychmiastową jego ewakuację na powierzchnię. </a:t>
            </a:r>
          </a:p>
          <a:p>
            <a:pPr algn="just">
              <a:buFont typeface="Wingdings" pitchFamily="2" charset="2"/>
              <a:buChar char="ü"/>
            </a:pPr>
            <a:endParaRPr lang="pl-PL" sz="3400" dirty="0">
              <a:latin typeface="Calibri" panose="020F0502020204030204" pitchFamily="34" charset="0"/>
              <a:ea typeface="Calibri" panose="020F0502020204030204" pitchFamily="34" charset="0"/>
              <a:cs typeface="Calibri" panose="020F0502020204030204" pitchFamily="34" charset="0"/>
            </a:endParaRPr>
          </a:p>
          <a:p>
            <a:pPr algn="just">
              <a:buNone/>
            </a:pPr>
            <a:r>
              <a:rPr lang="pl-PL" sz="3400" dirty="0">
                <a:latin typeface="Calibri" panose="020F0502020204030204" pitchFamily="34" charset="0"/>
                <a:ea typeface="Calibri" panose="020F0502020204030204" pitchFamily="34" charset="0"/>
                <a:cs typeface="Calibri" panose="020F0502020204030204" pitchFamily="34" charset="0"/>
              </a:rPr>
              <a:t>     Prace podwodne nurek wykonuje w uprzęży z liną, której drugi koniec pozostaje umocowany nad powierzchnią wody.                          </a:t>
            </a:r>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299</a:t>
            </a:fld>
            <a:endParaRPr lang="pl-PL"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404664"/>
            <a:ext cx="8229600" cy="6120680"/>
          </a:xfrm>
        </p:spPr>
        <p:txBody>
          <a:bodyPr/>
          <a:lstStyle/>
          <a:p>
            <a:pPr>
              <a:buNone/>
            </a:pPr>
            <a:r>
              <a:rPr lang="pl-PL" sz="3000" b="1" u="sng" dirty="0">
                <a:latin typeface="Calibri" panose="020F0502020204030204" pitchFamily="34" charset="0"/>
                <a:ea typeface="Calibri" panose="020F0502020204030204" pitchFamily="34" charset="0"/>
                <a:cs typeface="Calibri" panose="020F0502020204030204" pitchFamily="34" charset="0"/>
              </a:rPr>
              <a:t>Zagadnienia:</a:t>
            </a:r>
          </a:p>
          <a:p>
            <a:pPr>
              <a:buNone/>
            </a:pPr>
            <a:endParaRPr lang="pl-PL" dirty="0"/>
          </a:p>
          <a:p>
            <a:pPr>
              <a:buNone/>
            </a:pPr>
            <a:endParaRPr lang="pl-PL" dirty="0"/>
          </a:p>
          <a:p>
            <a:pPr>
              <a:buNone/>
            </a:pPr>
            <a:endParaRPr lang="pl-PL" dirty="0"/>
          </a:p>
          <a:p>
            <a:pPr>
              <a:buNone/>
            </a:pPr>
            <a:endParaRPr lang="pl-PL" dirty="0"/>
          </a:p>
          <a:p>
            <a:pPr>
              <a:buNone/>
            </a:pPr>
            <a:endParaRPr lang="pl-PL" dirty="0"/>
          </a:p>
        </p:txBody>
      </p:sp>
      <p:sp>
        <p:nvSpPr>
          <p:cNvPr id="8" name="Symbol zastępczy numeru slajdu 7"/>
          <p:cNvSpPr>
            <a:spLocks noGrp="1"/>
          </p:cNvSpPr>
          <p:nvPr>
            <p:ph type="sldNum" sz="quarter" idx="12"/>
          </p:nvPr>
        </p:nvSpPr>
        <p:spPr/>
        <p:txBody>
          <a:bodyPr/>
          <a:lstStyle/>
          <a:p>
            <a:fld id="{589B7C76-EFF2-4CD8-A475-4750F11B4BC6}" type="slidenum">
              <a:rPr lang="pl-PL" smtClean="0"/>
              <a:pPr/>
              <a:t>3</a:t>
            </a:fld>
            <a:endParaRPr lang="pl-PL" dirty="0"/>
          </a:p>
        </p:txBody>
      </p:sp>
      <p:sp>
        <p:nvSpPr>
          <p:cNvPr id="9" name="Prostokąt zaokrąglony 8"/>
          <p:cNvSpPr/>
          <p:nvPr/>
        </p:nvSpPr>
        <p:spPr>
          <a:xfrm>
            <a:off x="467544" y="1844824"/>
            <a:ext cx="8208912" cy="648072"/>
          </a:xfrm>
          <a:prstGeom prst="roundRect">
            <a:avLst/>
          </a:prstGeom>
          <a:solidFill>
            <a:schemeClr val="bg1"/>
          </a:solidFill>
          <a:ln>
            <a:solidFill>
              <a:schemeClr val="tx1"/>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l-PL" sz="2400" dirty="0">
                <a:solidFill>
                  <a:schemeClr val="tx1"/>
                </a:solidFill>
                <a:latin typeface="Calibri" panose="020F0502020204030204" pitchFamily="34" charset="0"/>
                <a:ea typeface="Calibri" panose="020F0502020204030204" pitchFamily="34" charset="0"/>
                <a:cs typeface="Calibri" panose="020F0502020204030204" pitchFamily="34" charset="0"/>
              </a:rPr>
              <a:t>T 8. Technologia wykonywania prac podwodnych </a:t>
            </a:r>
            <a:endParaRPr lang="pl-PL" sz="2400" dirty="0">
              <a:latin typeface="Calibri" panose="020F0502020204030204" pitchFamily="34" charset="0"/>
              <a:ea typeface="Calibri" panose="020F0502020204030204" pitchFamily="34" charset="0"/>
              <a:cs typeface="Calibri" panose="020F0502020204030204" pitchFamily="34" charset="0"/>
            </a:endParaRPr>
          </a:p>
        </p:txBody>
      </p:sp>
      <p:sp>
        <p:nvSpPr>
          <p:cNvPr id="13" name="Prostokąt zaokrąglony 12"/>
          <p:cNvSpPr/>
          <p:nvPr/>
        </p:nvSpPr>
        <p:spPr>
          <a:xfrm>
            <a:off x="467544" y="3501008"/>
            <a:ext cx="8208912" cy="648072"/>
          </a:xfrm>
          <a:prstGeom prst="roundRect">
            <a:avLst/>
          </a:prstGeom>
          <a:solidFill>
            <a:srgbClr val="FF0000"/>
          </a:solidFill>
          <a:ln>
            <a:solidFill>
              <a:srgbClr val="FF0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l-PL" sz="2400" b="1" dirty="0">
                <a:solidFill>
                  <a:schemeClr val="tx1"/>
                </a:solidFill>
                <a:latin typeface="Calibri" panose="020F0502020204030204" pitchFamily="34" charset="0"/>
                <a:ea typeface="Calibri" panose="020F0502020204030204" pitchFamily="34" charset="0"/>
                <a:cs typeface="Calibri" panose="020F0502020204030204" pitchFamily="34" charset="0"/>
              </a:rPr>
              <a:t>8.1. Zlokalizować obiekt pod powierzchnią wody oraz go oznaczyć</a:t>
            </a:r>
            <a:endParaRPr lang="pl-PL"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Prostokąt zaokrąglony 14"/>
          <p:cNvSpPr/>
          <p:nvPr/>
        </p:nvSpPr>
        <p:spPr>
          <a:xfrm>
            <a:off x="467544" y="4293096"/>
            <a:ext cx="8208912" cy="648072"/>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l-PL" sz="24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2400" b="1" dirty="0">
                <a:latin typeface="Calibri" panose="020F0502020204030204" pitchFamily="34" charset="0"/>
                <a:ea typeface="Calibri" panose="020F0502020204030204" pitchFamily="34" charset="0"/>
                <a:cs typeface="Calibri" panose="020F0502020204030204" pitchFamily="34" charset="0"/>
              </a:rPr>
              <a:t> </a:t>
            </a:r>
            <a:r>
              <a:rPr lang="pl-PL" sz="24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a:t>
            </a:r>
            <a:endParaRPr lang="pl-PL"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Prostokąt zaokrąglony 15"/>
          <p:cNvSpPr/>
          <p:nvPr/>
        </p:nvSpPr>
        <p:spPr>
          <a:xfrm>
            <a:off x="467544" y="5085184"/>
            <a:ext cx="8208912" cy="648072"/>
          </a:xfrm>
          <a:prstGeom prst="roundRect">
            <a:avLst/>
          </a:prstGeom>
          <a:solidFill>
            <a:srgbClr val="FFFF00"/>
          </a:solidFill>
          <a:ln>
            <a:solidFill>
              <a:srgbClr val="FFFF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ct val="0"/>
              </a:spcBef>
              <a:defRPr/>
            </a:pPr>
            <a:r>
              <a:rPr lang="pl-PL" sz="2400" b="1" dirty="0">
                <a:solidFill>
                  <a:schemeClr val="tx1"/>
                </a:solidFill>
                <a:latin typeface="Calibri" panose="020F0502020204030204" pitchFamily="34" charset="0"/>
                <a:ea typeface="Calibri" panose="020F0502020204030204" pitchFamily="34" charset="0"/>
                <a:cs typeface="Calibri" panose="020F0502020204030204" pitchFamily="34" charset="0"/>
              </a:rPr>
              <a:t>8.3. Zasady wykonywania zwiadu nurkowego</a:t>
            </a:r>
          </a:p>
        </p:txBody>
      </p:sp>
      <p:sp>
        <p:nvSpPr>
          <p:cNvPr id="18" name="Prostokąt zaokrąglony 17"/>
          <p:cNvSpPr/>
          <p:nvPr/>
        </p:nvSpPr>
        <p:spPr>
          <a:xfrm>
            <a:off x="467544" y="5877272"/>
            <a:ext cx="8208912" cy="648072"/>
          </a:xfrm>
          <a:prstGeom prst="roundRect">
            <a:avLst/>
          </a:prstGeom>
          <a:solidFill>
            <a:srgbClr val="92D050"/>
          </a:solidFill>
          <a:ln>
            <a:solidFill>
              <a:srgbClr val="92D05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ct val="0"/>
              </a:spcBef>
              <a:defRPr/>
            </a:pPr>
            <a:r>
              <a:rPr lang="pl-PL" sz="2400" b="1" dirty="0">
                <a:solidFill>
                  <a:schemeClr val="tx1"/>
                </a:solidFill>
                <a:latin typeface="Calibri" panose="020F0502020204030204" pitchFamily="34" charset="0"/>
                <a:ea typeface="Calibri" panose="020F0502020204030204" pitchFamily="34" charset="0"/>
                <a:cs typeface="Calibri" panose="020F0502020204030204" pitchFamily="34" charset="0"/>
              </a:rPr>
              <a:t>8.4. Wymiarowanie oraz szkic obiektu podwodnego</a:t>
            </a:r>
          </a:p>
        </p:txBody>
      </p:sp>
      <p:sp>
        <p:nvSpPr>
          <p:cNvPr id="2" name="Prostokąt 1">
            <a:extLst>
              <a:ext uri="{FF2B5EF4-FFF2-40B4-BE49-F238E27FC236}">
                <a16:creationId xmlns:a16="http://schemas.microsoft.com/office/drawing/2014/main" id="{C40A9887-82AA-87B4-9D16-89B6F50788DF}"/>
              </a:ext>
            </a:extLst>
          </p:cNvPr>
          <p:cNvSpPr/>
          <p:nvPr/>
        </p:nvSpPr>
        <p:spPr>
          <a:xfrm>
            <a:off x="1043608" y="2564904"/>
            <a:ext cx="5814392" cy="461665"/>
          </a:xfrm>
          <a:prstGeom prst="rect">
            <a:avLst/>
          </a:prstGeom>
        </p:spPr>
        <p:txBody>
          <a:bodyPr wrap="square">
            <a:spAutoFit/>
          </a:bodyPr>
          <a:lstStyle/>
          <a:p>
            <a:r>
              <a:rPr lang="pl-PL" b="1" dirty="0"/>
              <a:t>-   </a:t>
            </a:r>
            <a:r>
              <a:rPr lang="pl-PL" sz="2400" b="1" dirty="0">
                <a:latin typeface="Calibri" panose="020F0502020204030204" pitchFamily="34" charset="0"/>
                <a:ea typeface="Calibri" panose="020F0502020204030204" pitchFamily="34" charset="0"/>
                <a:cs typeface="Calibri" panose="020F0502020204030204" pitchFamily="34" charset="0"/>
              </a:rPr>
              <a:t>Zabezpieczenie miejsca prac podwodnych</a:t>
            </a:r>
            <a:endParaRPr lang="pl-PL"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525963"/>
          </a:xfrm>
        </p:spPr>
        <p:txBody>
          <a:bodyPr vert="horz" lIns="91440" tIns="45720" rIns="91440" bIns="45720" rtlCol="0" anchor="t">
            <a:normAutofit/>
          </a:bodyPr>
          <a:lstStyle/>
          <a:p>
            <a:pPr marL="0" indent="0" algn="just">
              <a:buNone/>
            </a:pPr>
            <a:r>
              <a:rPr lang="pl-PL" sz="2400" b="1" u="sng" dirty="0">
                <a:latin typeface="Calibri" panose="020F0502020204030204" pitchFamily="34" charset="0"/>
                <a:ea typeface="Calibri" panose="020F0502020204030204" pitchFamily="34" charset="0"/>
                <a:cs typeface="Calibri" panose="020F0502020204030204" pitchFamily="34" charset="0"/>
              </a:rPr>
              <a:t>Pojazdy podwodne </a:t>
            </a:r>
            <a:r>
              <a:rPr lang="pl-PL" sz="2400" dirty="0">
                <a:latin typeface="Calibri" panose="020F0502020204030204" pitchFamily="34" charset="0"/>
                <a:ea typeface="Calibri" panose="020F0502020204030204" pitchFamily="34" charset="0"/>
                <a:cs typeface="Calibri" panose="020F0502020204030204" pitchFamily="34" charset="0"/>
              </a:rPr>
              <a:t>mogą być wyposażone w całą gamę sprzętu: kamerę audiowizualną, kamerę termiczną, sonar czołowy, urządzenia do podnoszenia obiektów do pobierania próbek różnego rodzaju materiał  do badań itp.</a:t>
            </a:r>
          </a:p>
          <a:p>
            <a:pPr>
              <a:buNone/>
            </a:pPr>
            <a:r>
              <a:rPr lang="pl-PL" sz="2600" dirty="0"/>
              <a:t>    </a:t>
            </a:r>
          </a:p>
          <a:p>
            <a:pPr>
              <a:buNone/>
            </a:pPr>
            <a:endParaRPr lang="pl-PL" sz="2600" dirty="0"/>
          </a:p>
          <a:p>
            <a:pPr>
              <a:buNone/>
            </a:pPr>
            <a:endParaRPr lang="pl-PL" dirty="0"/>
          </a:p>
        </p:txBody>
      </p:sp>
      <p:pic>
        <p:nvPicPr>
          <p:cNvPr id="4" name="Picture 6" descr="https://lh4.googleusercontent.com/A6Vu8xrwqqwOlZbO2DoBSZ8cTfkqim-j5M1YORiHJFAxszaiEYXquW_KZbjipUfnxvJcf8wahHghJWcN6hDXU-gUvBSl50Il8-MVaY1uJqTeOT-I-2EEenbHq0UWiAFHj5jhil68byaziU2pfmtv"/>
          <p:cNvPicPr>
            <a:picLocks noChangeAspect="1" noChangeArrowheads="1"/>
          </p:cNvPicPr>
          <p:nvPr/>
        </p:nvPicPr>
        <p:blipFill>
          <a:blip r:embed="rId3" cstate="print"/>
          <a:srcRect/>
          <a:stretch>
            <a:fillRect/>
          </a:stretch>
        </p:blipFill>
        <p:spPr bwMode="auto">
          <a:xfrm>
            <a:off x="104447" y="3406166"/>
            <a:ext cx="4584651" cy="3027600"/>
          </a:xfrm>
          <a:prstGeom prst="rect">
            <a:avLst/>
          </a:prstGeom>
          <a:noFill/>
        </p:spPr>
      </p:pic>
      <p:pic>
        <p:nvPicPr>
          <p:cNvPr id="6" name="image17.jpg" descr="C:\Users\Michal\AppData\Local\Microsoft\Windows\Temporary Internet Files\Content.Word\IMG_20190104_100516.jpg"/>
          <p:cNvPicPr/>
          <p:nvPr/>
        </p:nvPicPr>
        <p:blipFill>
          <a:blip r:embed="rId4" cstate="print"/>
          <a:srcRect/>
          <a:stretch>
            <a:fillRect/>
          </a:stretch>
        </p:blipFill>
        <p:spPr>
          <a:xfrm>
            <a:off x="4732696" y="3417731"/>
            <a:ext cx="4316400" cy="3056400"/>
          </a:xfrm>
          <a:prstGeom prst="rect">
            <a:avLst/>
          </a:prstGeom>
          <a:ln/>
        </p:spPr>
      </p:pic>
      <p:sp>
        <p:nvSpPr>
          <p:cNvPr id="8" name="Prostokąt 7"/>
          <p:cNvSpPr/>
          <p:nvPr/>
        </p:nvSpPr>
        <p:spPr>
          <a:xfrm>
            <a:off x="5305076" y="3728988"/>
            <a:ext cx="3146439" cy="400110"/>
          </a:xfrm>
          <a:prstGeom prst="rect">
            <a:avLst/>
          </a:prstGeom>
        </p:spPr>
        <p:txBody>
          <a:bodyPr wrap="none">
            <a:spAutoFit/>
          </a:bodyPr>
          <a:lstStyle/>
          <a:p>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ROV</a:t>
            </a:r>
            <a:r>
              <a:rPr lang="pl-PL"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Video Ray Pro 3 XE GTO</a:t>
            </a:r>
            <a:endParaRPr lang="pl-PL"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9" name="Symbol zastępczy numeru slajdu 8"/>
          <p:cNvSpPr>
            <a:spLocks noGrp="1"/>
          </p:cNvSpPr>
          <p:nvPr>
            <p:ph type="sldNum" sz="quarter" idx="12"/>
          </p:nvPr>
        </p:nvSpPr>
        <p:spPr/>
        <p:txBody>
          <a:bodyPr/>
          <a:lstStyle/>
          <a:p>
            <a:fld id="{589B7C76-EFF2-4CD8-A475-4750F11B4BC6}" type="slidenum">
              <a:rPr lang="pl-PL" smtClean="0"/>
              <a:pPr/>
              <a:t>30</a:t>
            </a:fld>
            <a:endParaRPr lang="pl-PL" dirty="0"/>
          </a:p>
        </p:txBody>
      </p:sp>
      <p:sp>
        <p:nvSpPr>
          <p:cNvPr id="13" name="Prostokąt zaokrąglony 12"/>
          <p:cNvSpPr/>
          <p:nvPr/>
        </p:nvSpPr>
        <p:spPr>
          <a:xfrm>
            <a:off x="467544" y="404664"/>
            <a:ext cx="8208912" cy="864096"/>
          </a:xfrm>
          <a:prstGeom prst="roundRect">
            <a:avLst/>
          </a:prstGeom>
          <a:solidFill>
            <a:srgbClr val="FF0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8.1. Zlokalizować obiekt pod powierzchnią wody </a:t>
            </a:r>
          </a:p>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oraz go oznaczyć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692696"/>
            <a:ext cx="8219256" cy="5760640"/>
          </a:xfrm>
        </p:spPr>
        <p:txBody>
          <a:bodyPr vert="horz" lIns="91440" tIns="45720" rIns="91440" bIns="45720" rtlCol="0" anchor="t">
            <a:normAutofit fontScale="70000" lnSpcReduction="20000"/>
          </a:bodyPr>
          <a:lstStyle/>
          <a:p>
            <a:pPr algn="just">
              <a:buNone/>
            </a:pPr>
            <a:endParaRPr lang="pl-PL" sz="2200" b="1" dirty="0"/>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3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Po za sposobami zabezpieczenia w środki indywidualne należy (cd.):</a:t>
            </a:r>
          </a:p>
          <a:p>
            <a:pPr algn="just">
              <a:buNone/>
            </a:pPr>
            <a:endParaRPr lang="pl-PL" sz="3500" b="1" dirty="0"/>
          </a:p>
          <a:p>
            <a:pPr algn="just">
              <a:buFont typeface="Wingdings" panose="05000000000000000000" pitchFamily="2" charset="2"/>
              <a:buChar char="§"/>
            </a:pPr>
            <a:r>
              <a:rPr lang="pl-PL" sz="3400" dirty="0">
                <a:latin typeface="Calibri" panose="020F0502020204030204" pitchFamily="34" charset="0"/>
                <a:ea typeface="Calibri" panose="020F0502020204030204" pitchFamily="34" charset="0"/>
                <a:cs typeface="Calibri" panose="020F0502020204030204" pitchFamily="34" charset="0"/>
              </a:rPr>
              <a:t>w akwenach górskich położonych powyżej 300 m nad poziomem morza – należy stosować tabele dekompresyjne przeznaczone do wysokości nad poziomem morza na której znajduje sie zbiornik wodny w którym wykonuje się prace podwodne. </a:t>
            </a:r>
          </a:p>
          <a:p>
            <a:pPr algn="just">
              <a:buNone/>
            </a:pPr>
            <a:endParaRPr lang="pl-PL" sz="3400" dirty="0">
              <a:latin typeface="Calibri" panose="020F0502020204030204" pitchFamily="34" charset="0"/>
              <a:ea typeface="Calibri" panose="020F0502020204030204" pitchFamily="34" charset="0"/>
              <a:cs typeface="Calibri" panose="020F0502020204030204" pitchFamily="34" charset="0"/>
            </a:endParaRPr>
          </a:p>
          <a:p>
            <a:pPr marL="265113" indent="-265113" algn="just">
              <a:buNone/>
            </a:pPr>
            <a:r>
              <a:rPr lang="pl-PL" sz="3400" dirty="0">
                <a:latin typeface="Calibri" panose="020F0502020204030204" pitchFamily="34" charset="0"/>
                <a:ea typeface="Calibri" panose="020F0502020204030204" pitchFamily="34" charset="0"/>
                <a:cs typeface="Calibri" panose="020F0502020204030204" pitchFamily="34" charset="0"/>
              </a:rPr>
              <a:t>  Tabele dekompresyjne zawierają dane dla wysokości do 2500 m. n.p.m., nurkowanie powyżej 3000 m. n.p.m. jest ekstremalnie niebezpieczne.  </a:t>
            </a:r>
            <a:r>
              <a:rPr lang="pl-PL" sz="3500" dirty="0"/>
              <a:t>        </a:t>
            </a:r>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300</a:t>
            </a:fld>
            <a:endParaRPr lang="pl-PL" dirty="0"/>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219256" cy="4853136"/>
          </a:xfrm>
        </p:spPr>
        <p:txBody>
          <a:bodyPr vert="horz" lIns="91440" tIns="45720" rIns="91440" bIns="45720" rtlCol="0" anchor="t">
            <a:normAutofit lnSpcReduction="10000"/>
          </a:bodyPr>
          <a:lstStyle/>
          <a:p>
            <a:pPr algn="just">
              <a:buNone/>
            </a:pPr>
            <a:r>
              <a:rPr lang="pl-PL" sz="2200" b="1" dirty="0"/>
              <a:t>     </a:t>
            </a:r>
          </a:p>
          <a:p>
            <a:pPr marL="0" indent="0" algn="just">
              <a:buNone/>
            </a:pPr>
            <a:r>
              <a:rPr lang="pl-PL" sz="2400" b="1" dirty="0">
                <a:latin typeface="Calibri" panose="020F0502020204030204" pitchFamily="34" charset="0"/>
                <a:ea typeface="Calibri" panose="020F0502020204030204" pitchFamily="34" charset="0"/>
                <a:cs typeface="Calibri" panose="020F0502020204030204" pitchFamily="34" charset="0"/>
              </a:rPr>
              <a:t>Nurkowanie w rejonach górskich określane jest jako nurkowanie powyżej 300 m. n.p.m. </a:t>
            </a:r>
            <a:r>
              <a:rPr lang="pl-PL" sz="2400" dirty="0">
                <a:latin typeface="Calibri" panose="020F0502020204030204" pitchFamily="34" charset="0"/>
                <a:ea typeface="Calibri" panose="020F0502020204030204" pitchFamily="34" charset="0"/>
                <a:cs typeface="Calibri" panose="020F0502020204030204" pitchFamily="34" charset="0"/>
              </a:rPr>
              <a:t>W nurkowaniu takim stosowane są odmienne procedury dekompresyjne od obowiązujących na poziomie morza, co spowodowane jest niższym ciśnieniem otoczenia działającym na organizm nurka.</a:t>
            </a:r>
          </a:p>
          <a:p>
            <a:pPr algn="just">
              <a:buNone/>
            </a:pPr>
            <a:r>
              <a:rPr lang="pl-PL" sz="2200" dirty="0"/>
              <a:t> </a:t>
            </a:r>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301</a:t>
            </a:fld>
            <a:endParaRPr lang="pl-PL" dirty="0"/>
          </a:p>
        </p:txBody>
      </p:sp>
      <p:sp>
        <p:nvSpPr>
          <p:cNvPr id="8" name="Prostokąt zaokrąglony 7"/>
          <p:cNvSpPr/>
          <p:nvPr/>
        </p:nvSpPr>
        <p:spPr>
          <a:xfrm>
            <a:off x="467544" y="136525"/>
            <a:ext cx="8208912" cy="988219"/>
          </a:xfrm>
          <a:prstGeom prst="roundRect">
            <a:avLst/>
          </a:prstGeom>
          <a:solidFill>
            <a:schemeClr val="accent6">
              <a:lumMod val="40000"/>
              <a:lumOff val="60000"/>
            </a:schemeClr>
          </a:solidFill>
          <a:ln>
            <a:solidFill>
              <a:schemeClr val="accent6">
                <a:lumMod val="40000"/>
                <a:lumOff val="60000"/>
              </a:schemeClr>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8.9. Sposoby wykonywania prac w trudnych warunkach hydrometeorologicznych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1600200"/>
            <a:ext cx="8435280" cy="4853136"/>
          </a:xfrm>
        </p:spPr>
        <p:txBody>
          <a:bodyPr>
            <a:normAutofit fontScale="77500" lnSpcReduction="20000"/>
          </a:bodyPr>
          <a:lstStyle/>
          <a:p>
            <a:pPr algn="ctr">
              <a:buNone/>
            </a:pPr>
            <a:r>
              <a:rPr lang="pl-PL" sz="3400" b="1" u="sng" dirty="0">
                <a:latin typeface="Calibri" panose="020F0502020204030204" pitchFamily="34" charset="0"/>
                <a:ea typeface="Calibri" panose="020F0502020204030204" pitchFamily="34" charset="0"/>
                <a:cs typeface="Calibri" panose="020F0502020204030204" pitchFamily="34" charset="0"/>
              </a:rPr>
              <a:t>Nurkowanie w rejonach górskich</a:t>
            </a:r>
          </a:p>
          <a:p>
            <a:pPr algn="ctr">
              <a:buNone/>
            </a:pPr>
            <a:endParaRPr lang="pl-PL" sz="3400" b="1" dirty="0">
              <a:latin typeface="Calibri" panose="020F0502020204030204" pitchFamily="34" charset="0"/>
              <a:ea typeface="Calibri" panose="020F0502020204030204" pitchFamily="34" charset="0"/>
              <a:cs typeface="Calibri" panose="020F0502020204030204" pitchFamily="34" charset="0"/>
            </a:endParaRPr>
          </a:p>
          <a:p>
            <a:pPr algn="just">
              <a:buNone/>
            </a:pPr>
            <a:r>
              <a:rPr lang="pl-PL" sz="3400" dirty="0">
                <a:latin typeface="Calibri" panose="020F0502020204030204" pitchFamily="34" charset="0"/>
                <a:ea typeface="Calibri" panose="020F0502020204030204" pitchFamily="34" charset="0"/>
                <a:cs typeface="Calibri" panose="020F0502020204030204" pitchFamily="34" charset="0"/>
              </a:rPr>
              <a:t>Zasady nurkowania na wysokości zawarte są w: </a:t>
            </a:r>
          </a:p>
          <a:p>
            <a:pPr algn="just">
              <a:buNone/>
            </a:pPr>
            <a:endParaRPr lang="pl-PL" sz="3400" dirty="0">
              <a:latin typeface="Calibri" panose="020F0502020204030204" pitchFamily="34" charset="0"/>
              <a:ea typeface="Calibri" panose="020F0502020204030204" pitchFamily="34" charset="0"/>
              <a:cs typeface="Calibri" panose="020F0502020204030204" pitchFamily="34" charset="0"/>
            </a:endParaRPr>
          </a:p>
          <a:p>
            <a:pPr marL="514350" indent="-514350" algn="just">
              <a:buFont typeface="+mj-lt"/>
              <a:buAutoNum type="arabicParenR"/>
            </a:pPr>
            <a:r>
              <a:rPr lang="pl-PL" sz="3400" dirty="0">
                <a:latin typeface="Calibri" panose="020F0502020204030204" pitchFamily="34" charset="0"/>
                <a:ea typeface="Calibri" panose="020F0502020204030204" pitchFamily="34" charset="0"/>
                <a:cs typeface="Calibri" panose="020F0502020204030204" pitchFamily="34" charset="0"/>
              </a:rPr>
              <a:t>Tabelach dekompresyjnych Buhlmann/Hahn; </a:t>
            </a:r>
          </a:p>
          <a:p>
            <a:pPr marL="514350" indent="-514350" algn="just">
              <a:buFont typeface="+mj-lt"/>
              <a:buAutoNum type="arabicParenR"/>
            </a:pPr>
            <a:r>
              <a:rPr lang="pl-PL" sz="3400" dirty="0">
                <a:latin typeface="Calibri" panose="020F0502020204030204" pitchFamily="34" charset="0"/>
                <a:ea typeface="Calibri" panose="020F0502020204030204" pitchFamily="34" charset="0"/>
                <a:cs typeface="Calibri" panose="020F0502020204030204" pitchFamily="34" charset="0"/>
              </a:rPr>
              <a:t>Tabelach dekompresyjnych Rozporządzenia Ministra Zdrowia w sprawie warunków zdrowotnych wykonywania prac podwodnych.</a:t>
            </a:r>
          </a:p>
          <a:p>
            <a:pPr algn="just">
              <a:buFont typeface="Wingdings" pitchFamily="2" charset="2"/>
              <a:buChar char="ü"/>
            </a:pPr>
            <a:endParaRPr lang="pl-PL" sz="2200" dirty="0"/>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302</a:t>
            </a:fld>
            <a:endParaRPr lang="pl-PL" dirty="0"/>
          </a:p>
        </p:txBody>
      </p:sp>
      <p:sp>
        <p:nvSpPr>
          <p:cNvPr id="8" name="Prostokąt zaokrąglony 7"/>
          <p:cNvSpPr/>
          <p:nvPr/>
        </p:nvSpPr>
        <p:spPr>
          <a:xfrm>
            <a:off x="467544" y="136525"/>
            <a:ext cx="8208912" cy="1060227"/>
          </a:xfrm>
          <a:prstGeom prst="roundRect">
            <a:avLst/>
          </a:prstGeom>
          <a:solidFill>
            <a:schemeClr val="accent6">
              <a:lumMod val="40000"/>
              <a:lumOff val="60000"/>
            </a:schemeClr>
          </a:solidFill>
          <a:ln>
            <a:solidFill>
              <a:schemeClr val="accent6">
                <a:lumMod val="40000"/>
                <a:lumOff val="60000"/>
              </a:schemeClr>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8.9. Sposoby wykonywania prac w trudnych warunkach hydrometeorologicznych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548680"/>
            <a:ext cx="8435280" cy="5808211"/>
          </a:xfrm>
        </p:spPr>
        <p:txBody>
          <a:bodyPr>
            <a:normAutofit lnSpcReduction="10000"/>
          </a:bodyPr>
          <a:lstStyle/>
          <a:p>
            <a:pPr algn="ctr">
              <a:buNone/>
            </a:pPr>
            <a:r>
              <a:rPr lang="pl-PL" sz="2400" b="1" u="sng" dirty="0"/>
              <a:t>Nurkowanie w rejonach górskich c.d.</a:t>
            </a:r>
          </a:p>
          <a:p>
            <a:pPr>
              <a:buNone/>
            </a:pPr>
            <a:r>
              <a:rPr lang="pl-PL" sz="2400" b="1" u="sng" dirty="0"/>
              <a:t>Ad.1</a:t>
            </a:r>
          </a:p>
          <a:p>
            <a:pPr marL="0" indent="0" algn="ctr">
              <a:buNone/>
            </a:pPr>
            <a:endParaRPr lang="pl-PL" sz="2400" dirty="0"/>
          </a:p>
          <a:p>
            <a:pPr marL="0" indent="0" algn="ctr">
              <a:buNone/>
            </a:pPr>
            <a:r>
              <a:rPr lang="pl-PL" sz="2400" dirty="0"/>
              <a:t>Tabele dekompresyjne Buhlmann/Hahn</a:t>
            </a:r>
          </a:p>
          <a:p>
            <a:pPr algn="just">
              <a:buNone/>
            </a:pPr>
            <a:r>
              <a:rPr lang="pl-PL" sz="2400" dirty="0"/>
              <a:t>  </a:t>
            </a:r>
          </a:p>
          <a:p>
            <a:pPr algn="ctr">
              <a:buNone/>
            </a:pPr>
            <a:r>
              <a:rPr lang="pl-PL" sz="2400" dirty="0">
                <a:solidFill>
                  <a:schemeClr val="accent1"/>
                </a:solidFill>
              </a:rPr>
              <a:t>Niebieskie od 251 – 700 m. n.p.m. </a:t>
            </a:r>
          </a:p>
          <a:p>
            <a:pPr algn="ctr">
              <a:buNone/>
            </a:pPr>
            <a:r>
              <a:rPr lang="pl-PL" sz="2400" dirty="0">
                <a:solidFill>
                  <a:srgbClr val="00B050"/>
                </a:solidFill>
              </a:rPr>
              <a:t>Zielone od 701 – 1200 m. n.p.m. </a:t>
            </a:r>
          </a:p>
          <a:p>
            <a:pPr algn="ctr">
              <a:buNone/>
            </a:pPr>
            <a:r>
              <a:rPr lang="pl-PL" sz="2400" dirty="0">
                <a:solidFill>
                  <a:srgbClr val="FF0000"/>
                </a:solidFill>
              </a:rPr>
              <a:t>Czerwone od 1200 – 2500 m. n.p.m.</a:t>
            </a:r>
          </a:p>
          <a:p>
            <a:pPr algn="just">
              <a:buNone/>
            </a:pPr>
            <a:endParaRPr lang="pl-PL" sz="2200" dirty="0"/>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303</a:t>
            </a:fld>
            <a:endParaRPr lang="pl-PL" dirty="0"/>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435280" cy="4853136"/>
          </a:xfrm>
        </p:spPr>
        <p:txBody>
          <a:bodyPr>
            <a:normAutofit/>
          </a:bodyPr>
          <a:lstStyle/>
          <a:p>
            <a:pPr algn="just">
              <a:buNone/>
            </a:pPr>
            <a:endParaRPr lang="pl-PL" sz="2600" dirty="0"/>
          </a:p>
          <a:p>
            <a:pPr algn="just">
              <a:buNone/>
            </a:pPr>
            <a:endParaRPr lang="pl-PL" sz="2200" dirty="0"/>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102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dirty="0"/>
          </a:p>
        </p:txBody>
      </p:sp>
      <p:graphicFrame>
        <p:nvGraphicFramePr>
          <p:cNvPr id="10241" name="Object 1"/>
          <p:cNvGraphicFramePr>
            <a:graphicFrameLocks noChangeAspect="1"/>
          </p:cNvGraphicFramePr>
          <p:nvPr>
            <p:extLst>
              <p:ext uri="{D42A27DB-BD31-4B8C-83A1-F6EECF244321}">
                <p14:modId xmlns:p14="http://schemas.microsoft.com/office/powerpoint/2010/main" val="1951049435"/>
              </p:ext>
            </p:extLst>
          </p:nvPr>
        </p:nvGraphicFramePr>
        <p:xfrm>
          <a:off x="1259632" y="1139374"/>
          <a:ext cx="7272808" cy="5454605"/>
        </p:xfrm>
        <a:graphic>
          <a:graphicData uri="http://schemas.openxmlformats.org/presentationml/2006/ole">
            <mc:AlternateContent xmlns:mc="http://schemas.openxmlformats.org/markup-compatibility/2006">
              <mc:Choice xmlns:v="urn:schemas-microsoft-com:vml" Requires="v">
                <p:oleObj name="Slajd" r:id="rId2" imgW="4569051" imgH="3425801" progId="PowerPoint.Slide.12">
                  <p:embed/>
                </p:oleObj>
              </mc:Choice>
              <mc:Fallback>
                <p:oleObj name="Slajd" r:id="rId2" imgW="4569051" imgH="3425801" progId="PowerPoint.Slide.12">
                  <p:embed/>
                  <p:pic>
                    <p:nvPicPr>
                      <p:cNvPr id="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139374"/>
                        <a:ext cx="7272808" cy="5454605"/>
                      </a:xfrm>
                      <a:prstGeom prst="rect">
                        <a:avLst/>
                      </a:prstGeom>
                      <a:noFill/>
                    </p:spPr>
                  </p:pic>
                </p:oleObj>
              </mc:Fallback>
            </mc:AlternateContent>
          </a:graphicData>
        </a:graphic>
      </p:graphicFrame>
      <p:sp>
        <p:nvSpPr>
          <p:cNvPr id="6" name="Symbol zastępczy numeru slajdu 5"/>
          <p:cNvSpPr>
            <a:spLocks noGrp="1"/>
          </p:cNvSpPr>
          <p:nvPr>
            <p:ph type="sldNum" sz="quarter" idx="12"/>
          </p:nvPr>
        </p:nvSpPr>
        <p:spPr/>
        <p:txBody>
          <a:bodyPr/>
          <a:lstStyle/>
          <a:p>
            <a:fld id="{589B7C76-EFF2-4CD8-A475-4750F11B4BC6}" type="slidenum">
              <a:rPr lang="pl-PL" smtClean="0"/>
              <a:pPr/>
              <a:t>304</a:t>
            </a:fld>
            <a:endParaRPr lang="pl-PL" dirty="0"/>
          </a:p>
        </p:txBody>
      </p:sp>
      <p:sp>
        <p:nvSpPr>
          <p:cNvPr id="8" name="Prostokąt zaokrąglony 7"/>
          <p:cNvSpPr/>
          <p:nvPr/>
        </p:nvSpPr>
        <p:spPr>
          <a:xfrm>
            <a:off x="467544" y="404664"/>
            <a:ext cx="8208912" cy="648072"/>
          </a:xfrm>
          <a:prstGeom prst="roundRect">
            <a:avLst/>
          </a:prstGeom>
          <a:solidFill>
            <a:schemeClr val="accent6">
              <a:lumMod val="40000"/>
              <a:lumOff val="60000"/>
            </a:schemeClr>
          </a:solidFill>
          <a:ln>
            <a:solidFill>
              <a:schemeClr val="accent6">
                <a:lumMod val="40000"/>
                <a:lumOff val="60000"/>
              </a:schemeClr>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3000" b="1" i="0" u="none" strike="noStrike" kern="1200" cap="none" spc="0" normalizeH="0" baseline="0" noProof="0" dirty="0">
                <a:ln>
                  <a:noFill/>
                </a:ln>
                <a:solidFill>
                  <a:prstClr val="black"/>
                </a:solidFill>
                <a:effectLst/>
                <a:uLnTx/>
                <a:uFillTx/>
                <a:latin typeface="Calibri"/>
                <a:ea typeface="+mn-ea"/>
                <a:cs typeface="+mn-cs"/>
              </a:rPr>
              <a:t>Tabele dekompresyjne Buhlmann/Hahn</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435280" cy="4853136"/>
          </a:xfrm>
        </p:spPr>
        <p:txBody>
          <a:bodyPr>
            <a:normAutofit/>
          </a:bodyPr>
          <a:lstStyle/>
          <a:p>
            <a:pPr algn="just">
              <a:buNone/>
            </a:pPr>
            <a:endParaRPr lang="pl-PL" sz="2200" dirty="0"/>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pic>
        <p:nvPicPr>
          <p:cNvPr id="8193" name="Picture 1"/>
          <p:cNvPicPr>
            <a:picLocks noChangeAspect="1" noChangeArrowheads="1"/>
          </p:cNvPicPr>
          <p:nvPr/>
        </p:nvPicPr>
        <p:blipFill>
          <a:blip r:embed="rId2" cstate="print"/>
          <a:srcRect l="13002" r="12838" b="954"/>
          <a:stretch>
            <a:fillRect/>
          </a:stretch>
        </p:blipFill>
        <p:spPr bwMode="auto">
          <a:xfrm>
            <a:off x="770118" y="1124744"/>
            <a:ext cx="7000440" cy="5256584"/>
          </a:xfrm>
          <a:prstGeom prst="rect">
            <a:avLst/>
          </a:prstGeom>
          <a:noFill/>
          <a:ln w="9525">
            <a:noFill/>
            <a:miter lim="800000"/>
            <a:headEnd/>
            <a:tailEnd/>
          </a:ln>
        </p:spPr>
      </p:pic>
      <p:sp>
        <p:nvSpPr>
          <p:cNvPr id="6" name="Symbol zastępczy numeru slajdu 5"/>
          <p:cNvSpPr>
            <a:spLocks noGrp="1"/>
          </p:cNvSpPr>
          <p:nvPr>
            <p:ph type="sldNum" sz="quarter" idx="12"/>
          </p:nvPr>
        </p:nvSpPr>
        <p:spPr/>
        <p:txBody>
          <a:bodyPr/>
          <a:lstStyle/>
          <a:p>
            <a:fld id="{589B7C76-EFF2-4CD8-A475-4750F11B4BC6}" type="slidenum">
              <a:rPr lang="pl-PL" smtClean="0"/>
              <a:pPr/>
              <a:t>305</a:t>
            </a:fld>
            <a:endParaRPr lang="pl-PL" dirty="0"/>
          </a:p>
        </p:txBody>
      </p:sp>
      <p:sp>
        <p:nvSpPr>
          <p:cNvPr id="8" name="Prostokąt zaokrąglony 7"/>
          <p:cNvSpPr/>
          <p:nvPr/>
        </p:nvSpPr>
        <p:spPr>
          <a:xfrm>
            <a:off x="446315" y="404664"/>
            <a:ext cx="8208912" cy="648072"/>
          </a:xfrm>
          <a:prstGeom prst="roundRect">
            <a:avLst/>
          </a:prstGeom>
          <a:solidFill>
            <a:schemeClr val="accent6">
              <a:lumMod val="40000"/>
              <a:lumOff val="60000"/>
            </a:schemeClr>
          </a:solidFill>
          <a:ln>
            <a:solidFill>
              <a:schemeClr val="accent6">
                <a:lumMod val="40000"/>
                <a:lumOff val="60000"/>
              </a:schemeClr>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3000" b="1" i="0" u="none" strike="noStrike" kern="1200" cap="none" spc="0" normalizeH="0" baseline="0" noProof="0" dirty="0">
                <a:ln>
                  <a:noFill/>
                </a:ln>
                <a:solidFill>
                  <a:prstClr val="black"/>
                </a:solidFill>
                <a:effectLst/>
                <a:uLnTx/>
                <a:uFillTx/>
                <a:latin typeface="Calibri"/>
                <a:ea typeface="+mn-ea"/>
                <a:cs typeface="+mn-cs"/>
              </a:rPr>
              <a:t>Tabele dekompresyjne Buhlmann/Hahn</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435280" cy="4853136"/>
          </a:xfrm>
        </p:spPr>
        <p:txBody>
          <a:bodyPr>
            <a:normAutofit/>
          </a:bodyPr>
          <a:lstStyle/>
          <a:p>
            <a:pPr algn="just">
              <a:buNone/>
            </a:pPr>
            <a:endParaRPr lang="pl-PL" sz="2200" dirty="0"/>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92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dirty="0"/>
          </a:p>
        </p:txBody>
      </p:sp>
      <p:graphicFrame>
        <p:nvGraphicFramePr>
          <p:cNvPr id="9217" name="Object 1"/>
          <p:cNvGraphicFramePr>
            <a:graphicFrameLocks noChangeAspect="1"/>
          </p:cNvGraphicFramePr>
          <p:nvPr>
            <p:extLst>
              <p:ext uri="{D42A27DB-BD31-4B8C-83A1-F6EECF244321}">
                <p14:modId xmlns:p14="http://schemas.microsoft.com/office/powerpoint/2010/main" val="1115264663"/>
              </p:ext>
            </p:extLst>
          </p:nvPr>
        </p:nvGraphicFramePr>
        <p:xfrm>
          <a:off x="1259632" y="1288399"/>
          <a:ext cx="7200800" cy="5380961"/>
        </p:xfrm>
        <a:graphic>
          <a:graphicData uri="http://schemas.openxmlformats.org/presentationml/2006/ole">
            <mc:AlternateContent xmlns:mc="http://schemas.openxmlformats.org/markup-compatibility/2006">
              <mc:Choice xmlns:v="urn:schemas-microsoft-com:vml" Requires="v">
                <p:oleObj name="Slajd" r:id="rId3" imgW="4569051" imgH="3425801" progId="PowerPoint.Slide.12">
                  <p:embed/>
                </p:oleObj>
              </mc:Choice>
              <mc:Fallback>
                <p:oleObj name="Slajd" r:id="rId3" imgW="4569051" imgH="3425801" progId="PowerPoint.Slide.12">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1288399"/>
                        <a:ext cx="7200800" cy="5380961"/>
                      </a:xfrm>
                      <a:prstGeom prst="rect">
                        <a:avLst/>
                      </a:prstGeom>
                      <a:noFill/>
                    </p:spPr>
                  </p:pic>
                </p:oleObj>
              </mc:Fallback>
            </mc:AlternateContent>
          </a:graphicData>
        </a:graphic>
      </p:graphicFrame>
      <p:sp>
        <p:nvSpPr>
          <p:cNvPr id="9" name="Prostokąt zaokrąglony 8"/>
          <p:cNvSpPr/>
          <p:nvPr/>
        </p:nvSpPr>
        <p:spPr>
          <a:xfrm>
            <a:off x="467544" y="404664"/>
            <a:ext cx="8208912" cy="648072"/>
          </a:xfrm>
          <a:prstGeom prst="roundRect">
            <a:avLst/>
          </a:prstGeom>
          <a:solidFill>
            <a:schemeClr val="accent6">
              <a:lumMod val="40000"/>
              <a:lumOff val="60000"/>
            </a:schemeClr>
          </a:solidFill>
          <a:ln>
            <a:solidFill>
              <a:schemeClr val="accent6">
                <a:lumMod val="40000"/>
                <a:lumOff val="60000"/>
              </a:schemeClr>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3000" b="1" i="0" u="none" strike="noStrike" kern="1200" cap="none" spc="0" normalizeH="0" baseline="0" noProof="0" dirty="0">
                <a:ln>
                  <a:noFill/>
                </a:ln>
                <a:solidFill>
                  <a:prstClr val="black"/>
                </a:solidFill>
                <a:effectLst/>
                <a:uLnTx/>
                <a:uFillTx/>
                <a:latin typeface="Calibri"/>
                <a:ea typeface="+mn-ea"/>
                <a:cs typeface="+mn-cs"/>
              </a:rPr>
              <a:t>Tabele dekompresyjne Buhlmann/Hahn</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476672"/>
            <a:ext cx="8435280" cy="5976664"/>
          </a:xfrm>
        </p:spPr>
        <p:txBody>
          <a:bodyPr>
            <a:normAutofit fontScale="32500" lnSpcReduction="20000"/>
          </a:bodyPr>
          <a:lstStyle/>
          <a:p>
            <a:pPr algn="ctr">
              <a:buNone/>
            </a:pPr>
            <a:r>
              <a:rPr lang="pl-PL" sz="9200" b="1" u="sng" dirty="0">
                <a:latin typeface="Calibri" panose="020F0502020204030204" pitchFamily="34" charset="0"/>
                <a:ea typeface="Calibri" panose="020F0502020204030204" pitchFamily="34" charset="0"/>
                <a:cs typeface="Calibri" panose="020F0502020204030204" pitchFamily="34" charset="0"/>
              </a:rPr>
              <a:t>Nurkowanie w rejonach górskich c.d.</a:t>
            </a:r>
          </a:p>
          <a:p>
            <a:pPr>
              <a:buNone/>
            </a:pPr>
            <a:endParaRPr lang="pl-PL" sz="7400" b="1" u="sng" dirty="0">
              <a:latin typeface="Calibri" panose="020F0502020204030204" pitchFamily="34" charset="0"/>
              <a:ea typeface="Calibri" panose="020F0502020204030204" pitchFamily="34" charset="0"/>
              <a:cs typeface="Calibri" panose="020F0502020204030204" pitchFamily="34" charset="0"/>
            </a:endParaRPr>
          </a:p>
          <a:p>
            <a:pPr>
              <a:buNone/>
            </a:pPr>
            <a:r>
              <a:rPr lang="pl-PL" sz="7400" b="1" u="sng" dirty="0">
                <a:latin typeface="Calibri" panose="020F0502020204030204" pitchFamily="34" charset="0"/>
                <a:ea typeface="Calibri" panose="020F0502020204030204" pitchFamily="34" charset="0"/>
                <a:cs typeface="Calibri" panose="020F0502020204030204" pitchFamily="34" charset="0"/>
              </a:rPr>
              <a:t>Ad.2</a:t>
            </a:r>
          </a:p>
          <a:p>
            <a:pPr algn="just">
              <a:buNone/>
            </a:pPr>
            <a:r>
              <a:rPr lang="pl-PL" sz="8800" dirty="0"/>
              <a:t>  </a:t>
            </a:r>
          </a:p>
          <a:p>
            <a:pPr marL="0" indent="0" algn="just">
              <a:buNone/>
            </a:pPr>
            <a:r>
              <a:rPr lang="pl-PL" sz="7400" dirty="0">
                <a:latin typeface="Calibri" panose="020F0502020204030204" pitchFamily="34" charset="0"/>
                <a:ea typeface="Calibri" panose="020F0502020204030204" pitchFamily="34" charset="0"/>
                <a:cs typeface="Calibri" panose="020F0502020204030204" pitchFamily="34" charset="0"/>
              </a:rPr>
              <a:t>Jak korzystać z tabel </a:t>
            </a:r>
            <a:r>
              <a:rPr kumimoji="0" lang="pl-PL" sz="7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dekompresyjnych Rozporządzenia Ministra Zdrowia w sprawie warunków zdrowotnych wykonywania prac podwodnych</a:t>
            </a:r>
            <a:r>
              <a:rPr lang="pl-PL" sz="7400" dirty="0">
                <a:latin typeface="Calibri" panose="020F0502020204030204" pitchFamily="34" charset="0"/>
                <a:ea typeface="Calibri" panose="020F0502020204030204" pitchFamily="34" charset="0"/>
                <a:cs typeface="Calibri" panose="020F0502020204030204" pitchFamily="34" charset="0"/>
              </a:rPr>
              <a:t>:</a:t>
            </a:r>
          </a:p>
          <a:p>
            <a:pPr marL="357188" indent="-357188" algn="just">
              <a:buFont typeface="+mj-lt"/>
              <a:buAutoNum type="alphaLcParenR"/>
            </a:pPr>
            <a:r>
              <a:rPr lang="pl-PL" sz="7400" dirty="0">
                <a:latin typeface="Calibri" panose="020F0502020204030204" pitchFamily="34" charset="0"/>
                <a:ea typeface="Calibri" panose="020F0502020204030204" pitchFamily="34" charset="0"/>
                <a:cs typeface="Calibri" panose="020F0502020204030204" pitchFamily="34" charset="0"/>
              </a:rPr>
              <a:t>określić rzeczywistą głębokość nurkowania w metrach,</a:t>
            </a:r>
          </a:p>
          <a:p>
            <a:pPr marL="357188" indent="-357188" algn="just">
              <a:buFont typeface="+mj-lt"/>
              <a:buAutoNum type="alphaLcParenR"/>
            </a:pPr>
            <a:r>
              <a:rPr lang="pl-PL" sz="7400" dirty="0">
                <a:latin typeface="Calibri" panose="020F0502020204030204" pitchFamily="34" charset="0"/>
                <a:ea typeface="Calibri" panose="020F0502020204030204" pitchFamily="34" charset="0"/>
                <a:cs typeface="Calibri" panose="020F0502020204030204" pitchFamily="34" charset="0"/>
              </a:rPr>
              <a:t>określić lokalną wysokość (bądź lokalne ciśnienie atmosferyczne),</a:t>
            </a:r>
          </a:p>
          <a:p>
            <a:pPr marL="357188" indent="-357188" algn="just">
              <a:buFont typeface="+mj-lt"/>
              <a:buAutoNum type="alphaLcParenR"/>
            </a:pPr>
            <a:r>
              <a:rPr lang="pl-PL" sz="7400" dirty="0">
                <a:latin typeface="Calibri" panose="020F0502020204030204" pitchFamily="34" charset="0"/>
                <a:ea typeface="Calibri" panose="020F0502020204030204" pitchFamily="34" charset="0"/>
                <a:cs typeface="Calibri" panose="020F0502020204030204" pitchFamily="34" charset="0"/>
              </a:rPr>
              <a:t>odczytać równoważną głębokość,</a:t>
            </a:r>
          </a:p>
          <a:p>
            <a:pPr marL="357188" indent="-357188" algn="just">
              <a:buFont typeface="+mj-lt"/>
              <a:buAutoNum type="alphaLcParenR"/>
            </a:pPr>
            <a:r>
              <a:rPr lang="pl-PL" sz="7400" dirty="0">
                <a:latin typeface="Calibri" panose="020F0502020204030204" pitchFamily="34" charset="0"/>
                <a:ea typeface="Calibri" panose="020F0502020204030204" pitchFamily="34" charset="0"/>
                <a:cs typeface="Calibri" panose="020F0502020204030204" pitchFamily="34" charset="0"/>
              </a:rPr>
              <a:t>w oparciu o uzyskaną wartość wybrać tabelę dekompresyjną.</a:t>
            </a:r>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307</a:t>
            </a:fld>
            <a:endParaRPr lang="pl-PL" dirty="0"/>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435280" cy="4853136"/>
          </a:xfrm>
        </p:spPr>
        <p:txBody>
          <a:bodyPr>
            <a:normAutofit/>
          </a:bodyPr>
          <a:lstStyle/>
          <a:p>
            <a:pPr algn="just">
              <a:buNone/>
            </a:pPr>
            <a:endParaRPr lang="pl-PL" sz="2200" dirty="0"/>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pic>
        <p:nvPicPr>
          <p:cNvPr id="4" name="Picture 2"/>
          <p:cNvPicPr>
            <a:picLocks noChangeAspect="1" noChangeArrowheads="1"/>
          </p:cNvPicPr>
          <p:nvPr/>
        </p:nvPicPr>
        <p:blipFill>
          <a:blip r:embed="rId3" cstate="print"/>
          <a:srcRect l="16322" t="13407" r="16159" b="6250"/>
          <a:stretch>
            <a:fillRect/>
          </a:stretch>
        </p:blipFill>
        <p:spPr bwMode="auto">
          <a:xfrm>
            <a:off x="179512" y="864096"/>
            <a:ext cx="8784976" cy="5877272"/>
          </a:xfrm>
          <a:prstGeom prst="rect">
            <a:avLst/>
          </a:prstGeom>
          <a:noFill/>
          <a:ln w="9525">
            <a:noFill/>
            <a:miter lim="800000"/>
            <a:headEnd/>
            <a:tailEnd/>
          </a:ln>
        </p:spPr>
      </p:pic>
      <p:sp>
        <p:nvSpPr>
          <p:cNvPr id="6" name="Symbol zastępczy numeru slajdu 5"/>
          <p:cNvSpPr>
            <a:spLocks noGrp="1"/>
          </p:cNvSpPr>
          <p:nvPr>
            <p:ph type="sldNum" sz="quarter" idx="12"/>
          </p:nvPr>
        </p:nvSpPr>
        <p:spPr/>
        <p:txBody>
          <a:bodyPr/>
          <a:lstStyle/>
          <a:p>
            <a:fld id="{589B7C76-EFF2-4CD8-A475-4750F11B4BC6}" type="slidenum">
              <a:rPr lang="pl-PL" smtClean="0"/>
              <a:pPr/>
              <a:t>308</a:t>
            </a:fld>
            <a:endParaRPr lang="pl-PL" dirty="0"/>
          </a:p>
        </p:txBody>
      </p:sp>
      <p:sp>
        <p:nvSpPr>
          <p:cNvPr id="8" name="Prostokąt zaokrąglony 7"/>
          <p:cNvSpPr/>
          <p:nvPr/>
        </p:nvSpPr>
        <p:spPr>
          <a:xfrm>
            <a:off x="457200" y="195740"/>
            <a:ext cx="1090464" cy="648072"/>
          </a:xfrm>
          <a:prstGeom prst="roundRect">
            <a:avLst/>
          </a:prstGeom>
          <a:solidFill>
            <a:schemeClr val="accent6">
              <a:lumMod val="40000"/>
              <a:lumOff val="60000"/>
            </a:schemeClr>
          </a:solidFill>
          <a:ln>
            <a:solidFill>
              <a:schemeClr val="accent6">
                <a:lumMod val="40000"/>
                <a:lumOff val="60000"/>
              </a:schemeClr>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Ad.2</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435280" cy="4853136"/>
          </a:xfrm>
        </p:spPr>
        <p:txBody>
          <a:bodyPr>
            <a:normAutofit/>
          </a:bodyPr>
          <a:lstStyle/>
          <a:p>
            <a:pPr algn="just">
              <a:buNone/>
            </a:pPr>
            <a:endParaRPr lang="pl-PL" sz="2200" dirty="0"/>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pic>
        <p:nvPicPr>
          <p:cNvPr id="6" name="Picture 2"/>
          <p:cNvPicPr>
            <a:picLocks noChangeAspect="1" noChangeArrowheads="1"/>
          </p:cNvPicPr>
          <p:nvPr/>
        </p:nvPicPr>
        <p:blipFill>
          <a:blip r:embed="rId3" cstate="print"/>
          <a:srcRect l="15215" t="5532" r="14499" b="6250"/>
          <a:stretch>
            <a:fillRect/>
          </a:stretch>
        </p:blipFill>
        <p:spPr bwMode="auto">
          <a:xfrm>
            <a:off x="899592" y="1231225"/>
            <a:ext cx="7635089" cy="5387831"/>
          </a:xfrm>
          <a:prstGeom prst="rect">
            <a:avLst/>
          </a:prstGeom>
          <a:noFill/>
          <a:ln w="9525">
            <a:noFill/>
            <a:miter lim="800000"/>
            <a:headEnd/>
            <a:tailEnd/>
          </a:ln>
        </p:spPr>
      </p:pic>
      <p:sp>
        <p:nvSpPr>
          <p:cNvPr id="7" name="Symbol zastępczy numeru slajdu 6"/>
          <p:cNvSpPr>
            <a:spLocks noGrp="1"/>
          </p:cNvSpPr>
          <p:nvPr>
            <p:ph type="sldNum" sz="quarter" idx="12"/>
          </p:nvPr>
        </p:nvSpPr>
        <p:spPr/>
        <p:txBody>
          <a:bodyPr/>
          <a:lstStyle/>
          <a:p>
            <a:fld id="{589B7C76-EFF2-4CD8-A475-4750F11B4BC6}" type="slidenum">
              <a:rPr lang="pl-PL" smtClean="0"/>
              <a:pPr/>
              <a:t>309</a:t>
            </a:fld>
            <a:endParaRPr lang="pl-PL" dirty="0"/>
          </a:p>
        </p:txBody>
      </p:sp>
      <p:sp>
        <p:nvSpPr>
          <p:cNvPr id="9" name="Prostokąt zaokrąglony 8"/>
          <p:cNvSpPr/>
          <p:nvPr/>
        </p:nvSpPr>
        <p:spPr>
          <a:xfrm>
            <a:off x="467544" y="404664"/>
            <a:ext cx="936104" cy="648072"/>
          </a:xfrm>
          <a:prstGeom prst="roundRect">
            <a:avLst/>
          </a:prstGeom>
          <a:solidFill>
            <a:schemeClr val="accent6">
              <a:lumMod val="40000"/>
              <a:lumOff val="60000"/>
            </a:schemeClr>
          </a:solidFill>
          <a:ln>
            <a:solidFill>
              <a:schemeClr val="accent6">
                <a:lumMod val="40000"/>
                <a:lumOff val="60000"/>
              </a:schemeClr>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Ad.2</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783357"/>
            <a:ext cx="8229600" cy="4525963"/>
          </a:xfrm>
        </p:spPr>
        <p:txBody>
          <a:bodyPr>
            <a:normAutofit/>
          </a:bodyPr>
          <a:lstStyle/>
          <a:p>
            <a:pPr algn="just">
              <a:buNone/>
            </a:pPr>
            <a:r>
              <a:rPr lang="pl-PL" sz="2200" dirty="0"/>
              <a:t>     </a:t>
            </a:r>
            <a:r>
              <a:rPr lang="pl-PL" sz="2400" dirty="0">
                <a:latin typeface="Calibri" panose="020F0502020204030204" pitchFamily="34" charset="0"/>
                <a:ea typeface="Calibri" panose="020F0502020204030204" pitchFamily="34" charset="0"/>
                <a:cs typeface="Calibri" panose="020F0502020204030204" pitchFamily="34" charset="0"/>
              </a:rPr>
              <a:t>Obraz widziany z bezzałogowego pojazdu podwodnego </a:t>
            </a:r>
            <a:r>
              <a:rPr lang="en-US" sz="2400" dirty="0">
                <a:latin typeface="Calibri" panose="020F0502020204030204" pitchFamily="34" charset="0"/>
                <a:ea typeface="Calibri" panose="020F0502020204030204" pitchFamily="34" charset="0"/>
                <a:cs typeface="Calibri" panose="020F0502020204030204" pitchFamily="34" charset="0"/>
              </a:rPr>
              <a:t>ROV</a:t>
            </a:r>
            <a:r>
              <a:rPr lang="pl-PL" sz="2400" dirty="0">
                <a:latin typeface="Calibri" panose="020F0502020204030204" pitchFamily="34" charset="0"/>
                <a:ea typeface="Calibri" panose="020F0502020204030204" pitchFamily="34" charset="0"/>
                <a:cs typeface="Calibri" panose="020F0502020204030204" pitchFamily="34" charset="0"/>
              </a:rPr>
              <a:t> </a:t>
            </a:r>
            <a:r>
              <a:rPr lang="en-US" sz="2400" dirty="0">
                <a:latin typeface="Calibri" panose="020F0502020204030204" pitchFamily="34" charset="0"/>
                <a:ea typeface="Calibri" panose="020F0502020204030204" pitchFamily="34" charset="0"/>
                <a:cs typeface="Calibri" panose="020F0502020204030204" pitchFamily="34" charset="0"/>
              </a:rPr>
              <a:t>Video</a:t>
            </a:r>
            <a:r>
              <a:rPr lang="pl-PL" sz="2400" dirty="0">
                <a:latin typeface="Calibri" panose="020F0502020204030204" pitchFamily="34" charset="0"/>
                <a:ea typeface="Calibri" panose="020F0502020204030204" pitchFamily="34" charset="0"/>
                <a:cs typeface="Calibri" panose="020F0502020204030204" pitchFamily="34" charset="0"/>
              </a:rPr>
              <a:t> </a:t>
            </a:r>
            <a:r>
              <a:rPr lang="en-US" sz="2400" dirty="0">
                <a:latin typeface="Calibri" panose="020F0502020204030204" pitchFamily="34" charset="0"/>
                <a:ea typeface="Calibri" panose="020F0502020204030204" pitchFamily="34" charset="0"/>
                <a:cs typeface="Calibri" panose="020F0502020204030204" pitchFamily="34" charset="0"/>
              </a:rPr>
              <a:t>Ray</a:t>
            </a:r>
            <a:r>
              <a:rPr lang="pl-PL" sz="2400" dirty="0">
                <a:latin typeface="Calibri" panose="020F0502020204030204" pitchFamily="34" charset="0"/>
                <a:ea typeface="Calibri" panose="020F0502020204030204" pitchFamily="34" charset="0"/>
                <a:cs typeface="Calibri" panose="020F0502020204030204" pitchFamily="34" charset="0"/>
              </a:rPr>
              <a:t> </a:t>
            </a:r>
            <a:r>
              <a:rPr lang="en-US" sz="2400" dirty="0">
                <a:latin typeface="Calibri" panose="020F0502020204030204" pitchFamily="34" charset="0"/>
                <a:ea typeface="Calibri" panose="020F0502020204030204" pitchFamily="34" charset="0"/>
                <a:cs typeface="Calibri" panose="020F0502020204030204" pitchFamily="34" charset="0"/>
              </a:rPr>
              <a:t>Pro 3 XE GTO</a:t>
            </a:r>
            <a:r>
              <a:rPr lang="pl-PL" sz="2400" dirty="0">
                <a:latin typeface="Calibri" panose="020F0502020204030204" pitchFamily="34" charset="0"/>
                <a:ea typeface="Calibri" panose="020F0502020204030204" pitchFamily="34" charset="0"/>
                <a:cs typeface="Calibri" panose="020F0502020204030204" pitchFamily="34" charset="0"/>
              </a:rPr>
              <a:t>, wyposażonego w kamerę oraz w sonar czołowy</a:t>
            </a:r>
          </a:p>
        </p:txBody>
      </p:sp>
      <p:pic>
        <p:nvPicPr>
          <p:cNvPr id="3074" name="Picture 2" descr="F:\Zdjęcia JRG 4 - archiwum\Ratownictwo wodne\SRGWN zdjecia do prezentacji\09102909235535.jpg"/>
          <p:cNvPicPr>
            <a:picLocks noChangeAspect="1" noChangeArrowheads="1"/>
          </p:cNvPicPr>
          <p:nvPr/>
        </p:nvPicPr>
        <p:blipFill>
          <a:blip r:embed="rId2" cstate="print"/>
          <a:srcRect l="8722" t="7753" r="27318" b="25056"/>
          <a:stretch>
            <a:fillRect/>
          </a:stretch>
        </p:blipFill>
        <p:spPr bwMode="auto">
          <a:xfrm>
            <a:off x="4982318" y="3357328"/>
            <a:ext cx="3838154" cy="3024000"/>
          </a:xfrm>
          <a:prstGeom prst="rect">
            <a:avLst/>
          </a:prstGeom>
          <a:noFill/>
        </p:spPr>
      </p:pic>
      <p:sp>
        <p:nvSpPr>
          <p:cNvPr id="7" name="Prostokąt 6"/>
          <p:cNvSpPr/>
          <p:nvPr/>
        </p:nvSpPr>
        <p:spPr>
          <a:xfrm>
            <a:off x="5031480" y="3356992"/>
            <a:ext cx="3428952" cy="923330"/>
          </a:xfrm>
          <a:prstGeom prst="rect">
            <a:avLst/>
          </a:prstGeom>
        </p:spPr>
        <p:txBody>
          <a:bodyPr wrap="none">
            <a:spAutoFit/>
          </a:bodyPr>
          <a:lstStyle/>
          <a:p>
            <a:r>
              <a:rPr lang="pl-PL" i="1" dirty="0">
                <a:solidFill>
                  <a:schemeClr val="bg1"/>
                </a:solidFill>
                <a:latin typeface="Calibri" panose="020F0502020204030204" pitchFamily="34" charset="0"/>
                <a:ea typeface="Calibri" panose="020F0502020204030204" pitchFamily="34" charset="0"/>
                <a:cs typeface="Calibri" panose="020F0502020204030204" pitchFamily="34" charset="0"/>
              </a:rPr>
              <a:t>Źródło foto: SGRW-N Małopolska</a:t>
            </a:r>
          </a:p>
          <a:p>
            <a:r>
              <a:rPr lang="pl-PL" dirty="0">
                <a:latin typeface="Calibri" panose="020F0502020204030204" pitchFamily="34" charset="0"/>
                <a:ea typeface="Calibri" panose="020F0502020204030204" pitchFamily="34" charset="0"/>
                <a:cs typeface="Calibri" panose="020F0502020204030204" pitchFamily="34" charset="0"/>
              </a:rPr>
              <a:t> </a:t>
            </a:r>
            <a:r>
              <a:rPr lang="pl-PL" dirty="0">
                <a:solidFill>
                  <a:schemeClr val="bg1"/>
                </a:solidFill>
                <a:latin typeface="Calibri" panose="020F0502020204030204" pitchFamily="34" charset="0"/>
                <a:ea typeface="Calibri" panose="020F0502020204030204" pitchFamily="34" charset="0"/>
                <a:cs typeface="Calibri" panose="020F0502020204030204" pitchFamily="34" charset="0"/>
              </a:rPr>
              <a:t>ćwiczenia z SGRW-N „Augustów”</a:t>
            </a:r>
            <a:r>
              <a:rPr lang="pl-PL" i="1"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endParaRPr lang="pl-PL" i="1" dirty="0">
              <a:solidFill>
                <a:schemeClr val="bg1"/>
              </a:solidFill>
            </a:endParaRPr>
          </a:p>
        </p:txBody>
      </p:sp>
      <p:pic>
        <p:nvPicPr>
          <p:cNvPr id="9" name="Picture 2" descr="sonar z pojazdu.jpg"/>
          <p:cNvPicPr>
            <a:picLocks noChangeAspect="1" noChangeArrowheads="1"/>
          </p:cNvPicPr>
          <p:nvPr/>
        </p:nvPicPr>
        <p:blipFill>
          <a:blip r:embed="rId3" cstate="print"/>
          <a:srcRect l="17035" t="18608" r="21034"/>
          <a:stretch>
            <a:fillRect/>
          </a:stretch>
        </p:blipFill>
        <p:spPr bwMode="auto">
          <a:xfrm>
            <a:off x="683568" y="3356992"/>
            <a:ext cx="3816424" cy="3096344"/>
          </a:xfrm>
          <a:prstGeom prst="rect">
            <a:avLst/>
          </a:prstGeom>
          <a:noFill/>
        </p:spPr>
      </p:pic>
      <p:sp>
        <p:nvSpPr>
          <p:cNvPr id="10" name="pole tekstowe 9"/>
          <p:cNvSpPr txBox="1"/>
          <p:nvPr/>
        </p:nvSpPr>
        <p:spPr>
          <a:xfrm>
            <a:off x="899592" y="6021288"/>
            <a:ext cx="3491880" cy="369332"/>
          </a:xfrm>
          <a:prstGeom prst="rect">
            <a:avLst/>
          </a:prstGeom>
          <a:noFill/>
        </p:spPr>
        <p:txBody>
          <a:bodyPr wrap="square" rtlCol="0">
            <a:spAutoFit/>
          </a:bodyPr>
          <a:lstStyle/>
          <a:p>
            <a:r>
              <a:rPr lang="pl-PL" i="1" dirty="0">
                <a:solidFill>
                  <a:schemeClr val="bg1"/>
                </a:solidFill>
                <a:latin typeface="Calibri" panose="020F0502020204030204" pitchFamily="34" charset="0"/>
                <a:ea typeface="Calibri" panose="020F0502020204030204" pitchFamily="34" charset="0"/>
                <a:cs typeface="Calibri" panose="020F0502020204030204" pitchFamily="34" charset="0"/>
              </a:rPr>
              <a:t>Źródło foto: Kpt. Michał Olszewski </a:t>
            </a:r>
          </a:p>
        </p:txBody>
      </p:sp>
      <p:sp>
        <p:nvSpPr>
          <p:cNvPr id="8" name="Symbol zastępczy numeru slajdu 7"/>
          <p:cNvSpPr>
            <a:spLocks noGrp="1"/>
          </p:cNvSpPr>
          <p:nvPr>
            <p:ph type="sldNum" sz="quarter" idx="12"/>
          </p:nvPr>
        </p:nvSpPr>
        <p:spPr/>
        <p:txBody>
          <a:bodyPr/>
          <a:lstStyle/>
          <a:p>
            <a:fld id="{589B7C76-EFF2-4CD8-A475-4750F11B4BC6}" type="slidenum">
              <a:rPr lang="pl-PL" smtClean="0"/>
              <a:pPr/>
              <a:t>31</a:t>
            </a:fld>
            <a:endParaRPr lang="pl-PL" dirty="0"/>
          </a:p>
        </p:txBody>
      </p:sp>
      <p:sp>
        <p:nvSpPr>
          <p:cNvPr id="12" name="Prostokąt zaokrąglony 11"/>
          <p:cNvSpPr/>
          <p:nvPr/>
        </p:nvSpPr>
        <p:spPr>
          <a:xfrm>
            <a:off x="467544" y="404664"/>
            <a:ext cx="8208912" cy="864096"/>
          </a:xfrm>
          <a:prstGeom prst="roundRect">
            <a:avLst/>
          </a:prstGeom>
          <a:solidFill>
            <a:srgbClr val="FF0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8.1. Zlokalizować obiekt pod powierzchnią wody </a:t>
            </a:r>
          </a:p>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oraz go oznaczyć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2204864"/>
            <a:ext cx="8219256" cy="4248472"/>
          </a:xfrm>
        </p:spPr>
        <p:txBody>
          <a:bodyPr>
            <a:normAutofit fontScale="25000" lnSpcReduction="20000"/>
          </a:bodyPr>
          <a:lstStyle/>
          <a:p>
            <a:pPr algn="just">
              <a:buNone/>
            </a:pPr>
            <a:r>
              <a:rPr lang="pl-PL" sz="6800" b="1" dirty="0"/>
              <a:t> </a:t>
            </a:r>
            <a:endParaRPr lang="pl-PL" sz="6800" dirty="0"/>
          </a:p>
          <a:p>
            <a:pPr marL="92075" indent="-92075" algn="just">
              <a:buNone/>
            </a:pPr>
            <a:r>
              <a:rPr lang="pl-PL" sz="6800" b="1" dirty="0"/>
              <a:t>  </a:t>
            </a:r>
            <a:r>
              <a:rPr lang="pl-PL" sz="9600" b="1" dirty="0">
                <a:latin typeface="Calibri" panose="020F0502020204030204" pitchFamily="34" charset="0"/>
                <a:ea typeface="Calibri" panose="020F0502020204030204" pitchFamily="34" charset="0"/>
                <a:cs typeface="Calibri" panose="020F0502020204030204" pitchFamily="34" charset="0"/>
              </a:rPr>
              <a:t>Szczególnie niebezpieczne prace podwodne</a:t>
            </a:r>
            <a:r>
              <a:rPr lang="pl-PL" sz="9600" dirty="0">
                <a:latin typeface="Calibri" panose="020F0502020204030204" pitchFamily="34" charset="0"/>
                <a:ea typeface="Calibri" panose="020F0502020204030204" pitchFamily="34" charset="0"/>
                <a:cs typeface="Calibri" panose="020F0502020204030204" pitchFamily="34" charset="0"/>
              </a:rPr>
              <a:t> – czynności wykonywane pod powierzchnią wody z zastosowaniem materiałów wybuchowych lub pirotechnicznych, przy skażeniu substancjami niebezpiecznymi lub stwarzającymi zagrożenie albo ich mieszaninami niebezpiecznymi lub stwarzającymi zagrożenie, przy cięciu i spawaniu metali, przy użyciu urządzeń hydraulicznych i pneumatycznych, przy poszukiwaniu, przenoszeniu i rozbrajaniu min lub amunicji, a także przy prowadzeniu prób nowego sprzętu nurkowego lub sprawdzaniu nowych technologii prac podwodnych.</a:t>
            </a:r>
          </a:p>
          <a:p>
            <a:pPr>
              <a:buNone/>
            </a:pPr>
            <a:endParaRPr lang="pl-PL" sz="2000" b="1" dirty="0"/>
          </a:p>
          <a:p>
            <a:pPr>
              <a:buNone/>
            </a:pPr>
            <a:endParaRPr lang="pl-PL" sz="2400" dirty="0"/>
          </a:p>
          <a:p>
            <a:pPr>
              <a:buNone/>
            </a:pPr>
            <a:endParaRPr lang="pl-PL" sz="2400" b="1" dirty="0"/>
          </a:p>
          <a:p>
            <a:pPr>
              <a:buNone/>
            </a:pPr>
            <a:endParaRPr lang="pl-PL" sz="2400" b="1" dirty="0"/>
          </a:p>
          <a:p>
            <a:pPr>
              <a:buNone/>
            </a:pPr>
            <a:endParaRPr lang="pl-PL" sz="2400" b="1" dirty="0"/>
          </a:p>
          <a:p>
            <a:pPr>
              <a:buNone/>
            </a:pPr>
            <a:endParaRPr lang="pl-PL" sz="2400" b="1" dirty="0"/>
          </a:p>
          <a:p>
            <a:pPr>
              <a:buNone/>
            </a:pPr>
            <a:endParaRPr lang="pl-PL" sz="2400" b="1" dirty="0"/>
          </a:p>
          <a:p>
            <a:pPr>
              <a:buNone/>
            </a:pPr>
            <a:endParaRPr lang="pl-PL" sz="2400" b="1" dirty="0"/>
          </a:p>
          <a:p>
            <a:pPr>
              <a:buNone/>
            </a:pPr>
            <a:endParaRPr lang="pl-PL" sz="2400" b="1" dirty="0"/>
          </a:p>
          <a:p>
            <a:pPr>
              <a:buNone/>
            </a:pPr>
            <a:endParaRPr lang="pl-PL" sz="2400" b="1" dirty="0"/>
          </a:p>
          <a:p>
            <a:pPr>
              <a:buNone/>
            </a:pPr>
            <a:r>
              <a:rPr lang="pl-PL" sz="2400" b="1" dirty="0"/>
              <a:t>	</a:t>
            </a:r>
          </a:p>
          <a:p>
            <a:pPr>
              <a:buNone/>
            </a:pPr>
            <a:r>
              <a:rPr lang="pl-PL" sz="2400" b="1" i="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310</a:t>
            </a:fld>
            <a:endParaRPr lang="pl-PL" dirty="0"/>
          </a:p>
        </p:txBody>
      </p:sp>
      <p:sp>
        <p:nvSpPr>
          <p:cNvPr id="7" name="Prostokąt zaokrąglony 6"/>
          <p:cNvSpPr/>
          <p:nvPr/>
        </p:nvSpPr>
        <p:spPr>
          <a:xfrm>
            <a:off x="179512" y="136525"/>
            <a:ext cx="8784976" cy="1708299"/>
          </a:xfrm>
          <a:prstGeom prst="roundRect">
            <a:avLst/>
          </a:prstGeom>
          <a:solidFill>
            <a:schemeClr val="accent2">
              <a:lumMod val="60000"/>
              <a:lumOff val="40000"/>
            </a:schemeClr>
          </a:solidFill>
          <a:ln>
            <a:solidFill>
              <a:schemeClr val="accent2">
                <a:lumMod val="60000"/>
                <a:lumOff val="40000"/>
              </a:schemeClr>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8.10. Zasady wykonywania prac podwodnych w warunkach szczególnie niebezpiecznych (np. w nocy, w rzece, przy urządzeniach i budowlach</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hydrotechnicznych, pod lodem)</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916832"/>
            <a:ext cx="8219256" cy="4536504"/>
          </a:xfrm>
        </p:spPr>
        <p:txBody>
          <a:bodyPr>
            <a:normAutofit fontScale="62500" lnSpcReduction="20000"/>
          </a:bodyPr>
          <a:lstStyle/>
          <a:p>
            <a:endParaRPr lang="pl-PL" sz="2000" dirty="0"/>
          </a:p>
          <a:p>
            <a:pPr marL="0" indent="0" algn="just">
              <a:buNone/>
            </a:pPr>
            <a:endParaRPr lang="pl-PL" sz="28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3800" dirty="0">
                <a:latin typeface="Calibri" panose="020F0502020204030204" pitchFamily="34" charset="0"/>
                <a:ea typeface="Calibri" panose="020F0502020204030204" pitchFamily="34" charset="0"/>
                <a:cs typeface="Calibri" panose="020F0502020204030204" pitchFamily="34" charset="0"/>
              </a:rPr>
              <a:t>W szczególności w przypadku nagłego wystąpienia zagrożenia życia lub zdrowia ludzi Nurek Kierujący Pracami Podwodnymi może zmienić organizację prac lub odstąpić od ich prowadzenia.</a:t>
            </a:r>
          </a:p>
          <a:p>
            <a:pPr algn="just">
              <a:buNone/>
            </a:pPr>
            <a:r>
              <a:rPr lang="pl-PL" sz="3800" dirty="0">
                <a:latin typeface="Calibri" panose="020F0502020204030204" pitchFamily="34" charset="0"/>
                <a:ea typeface="Calibri" panose="020F0502020204030204" pitchFamily="34" charset="0"/>
                <a:cs typeface="Calibri" panose="020F0502020204030204" pitchFamily="34" charset="0"/>
              </a:rPr>
              <a:t> </a:t>
            </a:r>
          </a:p>
          <a:p>
            <a:pPr marL="0" indent="0" algn="just">
              <a:buNone/>
            </a:pPr>
            <a:r>
              <a:rPr lang="pl-PL" sz="3800" dirty="0">
                <a:latin typeface="Calibri" panose="020F0502020204030204" pitchFamily="34" charset="0"/>
                <a:ea typeface="Calibri" panose="020F0502020204030204" pitchFamily="34" charset="0"/>
                <a:cs typeface="Calibri" panose="020F0502020204030204" pitchFamily="34" charset="0"/>
              </a:rPr>
              <a:t>Jeżeli kierujący pracami podwodnymi uzna warunki, w których mają być wykonywane prace podwodne, za szczególnie niebezpieczne lub specyficzne, może dodatkowo wyznaczyć nurka do pełnienia funkcji nurka ratownika.</a:t>
            </a:r>
          </a:p>
          <a:p>
            <a:pPr>
              <a:buNone/>
            </a:pPr>
            <a:endParaRPr lang="pl-PL" sz="2000" b="1" dirty="0"/>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311</a:t>
            </a:fld>
            <a:endParaRPr lang="pl-PL" dirty="0"/>
          </a:p>
        </p:txBody>
      </p:sp>
      <p:sp>
        <p:nvSpPr>
          <p:cNvPr id="7" name="Prostokąt zaokrąglony 6"/>
          <p:cNvSpPr/>
          <p:nvPr/>
        </p:nvSpPr>
        <p:spPr>
          <a:xfrm>
            <a:off x="467544" y="136525"/>
            <a:ext cx="8208912" cy="1780307"/>
          </a:xfrm>
          <a:prstGeom prst="roundRect">
            <a:avLst/>
          </a:prstGeom>
          <a:solidFill>
            <a:schemeClr val="accent2">
              <a:lumMod val="60000"/>
              <a:lumOff val="40000"/>
            </a:schemeClr>
          </a:solidFill>
          <a:ln>
            <a:solidFill>
              <a:schemeClr val="accent2">
                <a:lumMod val="60000"/>
                <a:lumOff val="40000"/>
              </a:schemeClr>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8.10. Zasady wykonywania prac podwodnych w warunkach szczególnie niebezpiecznych (np. w nocy, w rzece, przy urządzeniach i budowlach  </a:t>
            </a:r>
          </a:p>
          <a:p>
            <a:pPr lvl="0" algn="ctr">
              <a:spcBef>
                <a:spcPct val="0"/>
              </a:spcBef>
              <a:defRPr/>
            </a:pP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hydrotechnicznych, pod lodem)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2276872"/>
            <a:ext cx="8219256" cy="4176464"/>
          </a:xfrm>
        </p:spPr>
        <p:txBody>
          <a:bodyPr>
            <a:normAutofit fontScale="25000" lnSpcReduction="20000"/>
          </a:bodyPr>
          <a:lstStyle/>
          <a:p>
            <a:pPr lvl="0">
              <a:buNone/>
            </a:pPr>
            <a:r>
              <a:rPr lang="pl-PL" sz="2400" b="1" dirty="0"/>
              <a:t>		</a:t>
            </a:r>
            <a:r>
              <a:rPr lang="pl-PL" sz="9600" b="1" u="sng" dirty="0">
                <a:latin typeface="Calibri" panose="020F0502020204030204" pitchFamily="34" charset="0"/>
                <a:ea typeface="Calibri" panose="020F0502020204030204" pitchFamily="34" charset="0"/>
                <a:cs typeface="Calibri" panose="020F0502020204030204" pitchFamily="34" charset="0"/>
              </a:rPr>
              <a:t>Zasady wykonywania prac podwodnych w nocy</a:t>
            </a:r>
          </a:p>
          <a:p>
            <a:pPr lvl="0">
              <a:buNone/>
            </a:pPr>
            <a:endParaRPr lang="pl-PL" sz="9600" b="1" u="sng" dirty="0">
              <a:latin typeface="Calibri" panose="020F0502020204030204" pitchFamily="34" charset="0"/>
              <a:ea typeface="Calibri" panose="020F0502020204030204" pitchFamily="34" charset="0"/>
              <a:cs typeface="Calibri" panose="020F0502020204030204" pitchFamily="34" charset="0"/>
            </a:endParaRPr>
          </a:p>
          <a:p>
            <a:pPr marL="265113" indent="-265113" algn="just">
              <a:buFont typeface="+mj-lt"/>
              <a:buAutoNum type="arabicPeriod"/>
            </a:pPr>
            <a:r>
              <a:rPr lang="pl-PL" sz="9600" dirty="0">
                <a:latin typeface="Calibri" panose="020F0502020204030204" pitchFamily="34" charset="0"/>
                <a:ea typeface="Calibri" panose="020F0502020204030204" pitchFamily="34" charset="0"/>
                <a:cs typeface="Calibri" panose="020F0502020204030204" pitchFamily="34" charset="0"/>
              </a:rPr>
              <a:t>Zabezpieczenie prowadzenia prac podwodnych w warunkach nocnych, z wyłączeniem prac podwodnych o charakterze specjalnym, wymaga oświetlenia terenu prac oraz asekuracji pracujących nurków przez jednostkę pływającą wyposażoną w reflektor poszukiwawczy.</a:t>
            </a:r>
          </a:p>
          <a:p>
            <a:pPr marL="265113" indent="-265113" algn="just">
              <a:buFont typeface="+mj-lt"/>
              <a:buAutoNum type="arabicPeriod"/>
            </a:pPr>
            <a:r>
              <a:rPr lang="pl-PL" sz="9600" dirty="0">
                <a:latin typeface="Calibri" panose="020F0502020204030204" pitchFamily="34" charset="0"/>
                <a:ea typeface="Calibri" panose="020F0502020204030204" pitchFamily="34" charset="0"/>
                <a:cs typeface="Calibri" panose="020F0502020204030204" pitchFamily="34" charset="0"/>
              </a:rPr>
              <a:t>Nurków prowadzących prace, o których mowa w ust. 1, wyposaża się w indywidualne oświetlenie w postaci podstawowego i awaryjnego źródła światła.</a:t>
            </a:r>
          </a:p>
          <a:p>
            <a:pPr algn="just">
              <a:buNone/>
            </a:pPr>
            <a:endParaRPr lang="pl-PL" sz="2400" dirty="0"/>
          </a:p>
          <a:p>
            <a:pPr lvl="0">
              <a:buNone/>
            </a:pPr>
            <a:endParaRPr lang="pl-PL" sz="2400" b="1" dirty="0"/>
          </a:p>
          <a:p>
            <a:pPr lvl="0" algn="just">
              <a:buNone/>
            </a:pPr>
            <a:r>
              <a:rPr lang="pl-PL" sz="2400" b="1" dirty="0"/>
              <a:t>    </a:t>
            </a:r>
            <a:r>
              <a:rPr lang="pl-PL" sz="2400" dirty="0"/>
              <a:t> </a:t>
            </a:r>
          </a:p>
          <a:p>
            <a:pPr>
              <a:buNone/>
            </a:pPr>
            <a:endParaRPr lang="pl-PL" sz="2400" b="1" dirty="0"/>
          </a:p>
          <a:p>
            <a:pPr>
              <a:buNone/>
            </a:pPr>
            <a:endParaRPr lang="pl-PL" sz="2400" b="1" dirty="0"/>
          </a:p>
          <a:p>
            <a:pPr>
              <a:buNone/>
            </a:pPr>
            <a:endParaRPr lang="pl-PL" sz="2400" b="1" dirty="0"/>
          </a:p>
          <a:p>
            <a:pPr>
              <a:buNone/>
            </a:pPr>
            <a:endParaRPr lang="pl-PL" sz="2400" b="1" dirty="0"/>
          </a:p>
          <a:p>
            <a:pPr>
              <a:buNone/>
            </a:pPr>
            <a:endParaRPr lang="pl-PL" sz="2400" b="1" dirty="0"/>
          </a:p>
          <a:p>
            <a:pPr>
              <a:buNone/>
            </a:pPr>
            <a:endParaRPr lang="pl-PL" sz="2400" b="1" dirty="0"/>
          </a:p>
          <a:p>
            <a:pPr algn="just">
              <a:buNone/>
            </a:pPr>
            <a:r>
              <a:rPr lang="pl-PL" sz="2400" b="1" dirty="0"/>
              <a:t> 	</a:t>
            </a:r>
            <a:endParaRPr lang="pl-PL" sz="7200" i="1"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312</a:t>
            </a:fld>
            <a:endParaRPr lang="pl-PL" dirty="0"/>
          </a:p>
        </p:txBody>
      </p:sp>
      <p:sp>
        <p:nvSpPr>
          <p:cNvPr id="7" name="Prostokąt zaokrąglony 6"/>
          <p:cNvSpPr/>
          <p:nvPr/>
        </p:nvSpPr>
        <p:spPr>
          <a:xfrm>
            <a:off x="467544" y="136525"/>
            <a:ext cx="8208912" cy="1708299"/>
          </a:xfrm>
          <a:prstGeom prst="roundRect">
            <a:avLst/>
          </a:prstGeom>
          <a:solidFill>
            <a:schemeClr val="accent2">
              <a:lumMod val="60000"/>
              <a:lumOff val="40000"/>
            </a:schemeClr>
          </a:solidFill>
          <a:ln>
            <a:solidFill>
              <a:schemeClr val="accent2">
                <a:lumMod val="60000"/>
                <a:lumOff val="40000"/>
              </a:schemeClr>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8.10. Zasady wykonywania prac podwodnych w warunkach szczególnie niebezpiecznych (np. w nocy, w rzece, przy urządzeniach i budowlach  </a:t>
            </a:r>
          </a:p>
          <a:p>
            <a:pPr lvl="0" algn="ctr">
              <a:spcBef>
                <a:spcPct val="0"/>
              </a:spcBef>
              <a:defRPr/>
            </a:pP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hydrotechnicznych, pod lodem)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219256" cy="4853136"/>
          </a:xfrm>
        </p:spPr>
        <p:txBody>
          <a:bodyPr>
            <a:normAutofit fontScale="77500" lnSpcReduction="20000"/>
          </a:bodyPr>
          <a:lstStyle/>
          <a:p>
            <a:pPr>
              <a:buNone/>
            </a:pPr>
            <a:endParaRPr lang="pl-PL" sz="2000" b="1" dirty="0"/>
          </a:p>
          <a:p>
            <a:pPr lvl="0" algn="just">
              <a:buNone/>
            </a:pPr>
            <a:r>
              <a:rPr lang="pl-PL" sz="2400" b="1" dirty="0"/>
              <a:t>		</a:t>
            </a:r>
            <a:r>
              <a:rPr lang="pl-PL" sz="3100" b="1" u="sng" dirty="0">
                <a:latin typeface="Calibri" panose="020F0502020204030204" pitchFamily="34" charset="0"/>
                <a:ea typeface="Calibri" panose="020F0502020204030204" pitchFamily="34" charset="0"/>
                <a:cs typeface="Calibri" panose="020F0502020204030204" pitchFamily="34" charset="0"/>
              </a:rPr>
              <a:t>Zasady wykonywania prac podwodnych w nocy c.d.</a:t>
            </a:r>
          </a:p>
          <a:p>
            <a:pPr lvl="0" algn="just">
              <a:buNone/>
            </a:pPr>
            <a:endParaRPr lang="pl-PL" sz="3100" b="1" dirty="0"/>
          </a:p>
          <a:p>
            <a:pPr marL="357188" lvl="0" indent="-357188" algn="just">
              <a:buFont typeface="+mj-lt"/>
              <a:buAutoNum type="arabicPeriod" startAt="3"/>
            </a:pPr>
            <a:r>
              <a:rPr lang="pl-PL" sz="3100" dirty="0">
                <a:latin typeface="Calibri" panose="020F0502020204030204" pitchFamily="34" charset="0"/>
                <a:ea typeface="Calibri" panose="020F0502020204030204" pitchFamily="34" charset="0"/>
                <a:cs typeface="Calibri" panose="020F0502020204030204" pitchFamily="34" charset="0"/>
              </a:rPr>
              <a:t>,,Zabezpieczenie prowadzenie prac podwodnych w warunkach nocnych wymaga oświetlenia terenu prac oraz asekuracji pracujących nurków przez jednostkę pływającą wyposażoną w oświetlenie nawigacyjne i reflektor poszukiwawczy.’’</a:t>
            </a:r>
          </a:p>
          <a:p>
            <a:pPr lvl="0">
              <a:buNone/>
            </a:pPr>
            <a:endParaRPr lang="pl-PL" sz="2400" b="1" dirty="0"/>
          </a:p>
          <a:p>
            <a:pPr lvl="0">
              <a:buNone/>
            </a:pPr>
            <a:endParaRPr lang="pl-PL" sz="2400" b="1" dirty="0"/>
          </a:p>
          <a:p>
            <a:pPr lvl="0" algn="just">
              <a:buNone/>
            </a:pPr>
            <a:r>
              <a:rPr lang="pl-PL" sz="2400" b="1" dirty="0"/>
              <a:t>    </a:t>
            </a:r>
            <a:r>
              <a:rPr lang="pl-PL" sz="2400" dirty="0"/>
              <a:t> </a:t>
            </a:r>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313</a:t>
            </a:fld>
            <a:endParaRPr lang="pl-PL" dirty="0"/>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219256" cy="4853136"/>
          </a:xfrm>
        </p:spPr>
        <p:txBody>
          <a:bodyPr>
            <a:normAutofit fontScale="62500" lnSpcReduction="20000"/>
          </a:bodyPr>
          <a:lstStyle/>
          <a:p>
            <a:pPr>
              <a:buNone/>
            </a:pPr>
            <a:endParaRPr lang="pl-PL" sz="2000" b="1" dirty="0"/>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lang="pl-PL" sz="2400" b="1" dirty="0"/>
              <a:t>		</a:t>
            </a:r>
            <a:r>
              <a:rPr kumimoji="0" lang="pl-PL" sz="38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Zasady wykonywania prac podwodnych w nocy c.d.</a:t>
            </a:r>
          </a:p>
          <a:p>
            <a:pPr lvl="0">
              <a:buNone/>
            </a:pPr>
            <a:endParaRPr lang="pl-PL" sz="3800" b="1" dirty="0">
              <a:latin typeface="Calibri" panose="020F0502020204030204" pitchFamily="34" charset="0"/>
              <a:ea typeface="Calibri" panose="020F0502020204030204" pitchFamily="34" charset="0"/>
              <a:cs typeface="Calibri" panose="020F0502020204030204" pitchFamily="34" charset="0"/>
            </a:endParaRPr>
          </a:p>
          <a:p>
            <a:pPr marL="92075" lvl="0" indent="-92075" algn="just">
              <a:buNone/>
            </a:pPr>
            <a:r>
              <a:rPr lang="pl-PL" sz="3800" b="1" dirty="0">
                <a:latin typeface="Calibri" panose="020F0502020204030204" pitchFamily="34" charset="0"/>
                <a:ea typeface="Calibri" panose="020F0502020204030204" pitchFamily="34" charset="0"/>
                <a:cs typeface="Calibri" panose="020F0502020204030204" pitchFamily="34" charset="0"/>
              </a:rPr>
              <a:t> Nurkowanie nocne </a:t>
            </a:r>
            <a:r>
              <a:rPr lang="pl-PL" sz="3800" dirty="0">
                <a:latin typeface="Calibri" panose="020F0502020204030204" pitchFamily="34" charset="0"/>
                <a:ea typeface="Calibri" panose="020F0502020204030204" pitchFamily="34" charset="0"/>
                <a:cs typeface="Calibri" panose="020F0502020204030204" pitchFamily="34" charset="0"/>
              </a:rPr>
              <a:t>to nurkowanie między zachodem, a wschodem słońca.</a:t>
            </a:r>
          </a:p>
          <a:p>
            <a:pPr lvl="0" algn="just">
              <a:buNone/>
            </a:pPr>
            <a:endParaRPr lang="pl-PL" sz="3800" dirty="0">
              <a:latin typeface="Calibri" panose="020F0502020204030204" pitchFamily="34" charset="0"/>
              <a:ea typeface="Calibri" panose="020F0502020204030204" pitchFamily="34" charset="0"/>
              <a:cs typeface="Calibri" panose="020F0502020204030204" pitchFamily="34" charset="0"/>
            </a:endParaRPr>
          </a:p>
          <a:p>
            <a:pPr marL="514350" indent="-514350" algn="just">
              <a:buFont typeface="+mj-lt"/>
              <a:buAutoNum type="arabicPeriod" startAt="4"/>
            </a:pPr>
            <a:r>
              <a:rPr lang="pl-PL" sz="3800" dirty="0">
                <a:latin typeface="Calibri" panose="020F0502020204030204" pitchFamily="34" charset="0"/>
                <a:ea typeface="Calibri" panose="020F0502020204030204" pitchFamily="34" charset="0"/>
                <a:cs typeface="Calibri" panose="020F0502020204030204" pitchFamily="34" charset="0"/>
              </a:rPr>
              <a:t>Podczas ćwiczeń lub szkolenia oraz akcji ratowniczej, poszukiwawczej na obszarach wodnych i zalodzonych, </a:t>
            </a:r>
            <a:br>
              <a:rPr lang="pl-PL" sz="3800" dirty="0">
                <a:latin typeface="Calibri" panose="020F0502020204030204" pitchFamily="34" charset="0"/>
                <a:ea typeface="Calibri" panose="020F0502020204030204" pitchFamily="34" charset="0"/>
                <a:cs typeface="Calibri" panose="020F0502020204030204" pitchFamily="34" charset="0"/>
              </a:rPr>
            </a:br>
            <a:r>
              <a:rPr lang="pl-PL" sz="3800" dirty="0">
                <a:latin typeface="Calibri" panose="020F0502020204030204" pitchFamily="34" charset="0"/>
                <a:ea typeface="Calibri" panose="020F0502020204030204" pitchFamily="34" charset="0"/>
                <a:cs typeface="Calibri" panose="020F0502020204030204" pitchFamily="34" charset="0"/>
              </a:rPr>
              <a:t>a w szczególności w nocy</a:t>
            </a:r>
            <a:r>
              <a:rPr lang="pl-PL" sz="3800" b="1" dirty="0">
                <a:latin typeface="Calibri" panose="020F0502020204030204" pitchFamily="34" charset="0"/>
                <a:ea typeface="Calibri" panose="020F0502020204030204" pitchFamily="34" charset="0"/>
                <a:cs typeface="Calibri" panose="020F0502020204030204" pitchFamily="34" charset="0"/>
              </a:rPr>
              <a:t> s</a:t>
            </a:r>
            <a:r>
              <a:rPr lang="pl-PL" sz="3800" dirty="0">
                <a:latin typeface="Calibri" panose="020F0502020204030204" pitchFamily="34" charset="0"/>
                <a:ea typeface="Calibri" panose="020F0502020204030204" pitchFamily="34" charset="0"/>
                <a:cs typeface="Calibri" panose="020F0502020204030204" pitchFamily="34" charset="0"/>
              </a:rPr>
              <a:t>tosuje się sprzęt, środki ratownicze i łączności, odpowiednie do występujących zagrożeń.</a:t>
            </a:r>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314</a:t>
            </a:fld>
            <a:endParaRPr lang="pl-PL" dirty="0"/>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548680"/>
            <a:ext cx="8219256" cy="5904656"/>
          </a:xfr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Zasady wykonywania prac podwodnych w nocy c.d.</a:t>
            </a:r>
          </a:p>
          <a:p>
            <a:pPr lvl="0" algn="ctr">
              <a:buNone/>
            </a:pPr>
            <a:endParaRPr lang="pl-PL" sz="2200" dirty="0"/>
          </a:p>
          <a:p>
            <a:pPr marL="457200" lvl="0" indent="-457200" algn="just">
              <a:buFont typeface="+mj-lt"/>
              <a:buAutoNum type="arabicPeriod" startAt="5"/>
            </a:pPr>
            <a:r>
              <a:rPr lang="pl-PL" sz="2400" dirty="0">
                <a:latin typeface="Calibri" panose="020F0502020204030204" pitchFamily="34" charset="0"/>
                <a:ea typeface="Calibri" panose="020F0502020204030204" pitchFamily="34" charset="0"/>
                <a:cs typeface="Calibri" panose="020F0502020204030204" pitchFamily="34" charset="0"/>
              </a:rPr>
              <a:t>Niezależnie od asekuracji i łączności zastosowanej w czasie pobytu nurka lub pary nurków pod wodą, każdy z nurków musi znać, wymagane sygnały umowne liną oraz wizualne i dźwiękowe sygnały umowne</a:t>
            </a:r>
          </a:p>
          <a:p>
            <a:pPr>
              <a:buNone/>
            </a:pPr>
            <a:endParaRPr lang="pl-PL" sz="2200" dirty="0"/>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pic>
        <p:nvPicPr>
          <p:cNvPr id="4" name="Obraz 3"/>
          <p:cNvPicPr/>
          <p:nvPr/>
        </p:nvPicPr>
        <p:blipFill>
          <a:blip r:embed="rId2" cstate="print"/>
          <a:srcRect l="19643" t="35062" r="15052" b="11782"/>
          <a:stretch>
            <a:fillRect/>
          </a:stretch>
        </p:blipFill>
        <p:spPr bwMode="auto">
          <a:xfrm>
            <a:off x="1476352" y="3836160"/>
            <a:ext cx="6264000" cy="2833200"/>
          </a:xfrm>
          <a:prstGeom prst="rect">
            <a:avLst/>
          </a:prstGeom>
          <a:noFill/>
          <a:ln w="9525">
            <a:noFill/>
            <a:miter lim="800000"/>
            <a:headEnd/>
            <a:tailEnd/>
          </a:ln>
        </p:spPr>
      </p:pic>
      <p:sp>
        <p:nvSpPr>
          <p:cNvPr id="6" name="Symbol zastępczy numeru slajdu 5"/>
          <p:cNvSpPr>
            <a:spLocks noGrp="1"/>
          </p:cNvSpPr>
          <p:nvPr>
            <p:ph type="sldNum" sz="quarter" idx="12"/>
          </p:nvPr>
        </p:nvSpPr>
        <p:spPr/>
        <p:txBody>
          <a:bodyPr/>
          <a:lstStyle/>
          <a:p>
            <a:fld id="{589B7C76-EFF2-4CD8-A475-4750F11B4BC6}" type="slidenum">
              <a:rPr lang="pl-PL" smtClean="0"/>
              <a:pPr/>
              <a:t>315</a:t>
            </a:fld>
            <a:endParaRPr lang="pl-PL" dirty="0"/>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692696"/>
            <a:ext cx="8219256" cy="5760640"/>
          </a:xfrm>
        </p:spPr>
        <p:txBody>
          <a:bodyPr>
            <a:normAutofit fontScale="77500" lnSpcReduction="20000"/>
          </a:bodyPr>
          <a:lstStyle/>
          <a:p>
            <a:pPr lvl="0">
              <a:buNone/>
            </a:pPr>
            <a:endParaRPr lang="pl-PL" sz="2200" b="1" dirty="0"/>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lang="pl-PL" sz="2200" b="1" dirty="0"/>
              <a:t>		</a:t>
            </a:r>
            <a:r>
              <a:rPr lang="pl-PL" sz="2000" b="1" dirty="0"/>
              <a:t> </a:t>
            </a:r>
            <a:r>
              <a:rPr kumimoji="0" lang="pl-PL" sz="31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Zasady wykonywania prac podwodnych w nocy c.d.</a:t>
            </a:r>
          </a:p>
          <a:p>
            <a:pPr lvl="0">
              <a:buNone/>
            </a:pPr>
            <a:endParaRPr lang="pl-PL" sz="3100" b="1" dirty="0"/>
          </a:p>
          <a:p>
            <a:pPr marL="514350" lvl="0" indent="-514350" algn="just">
              <a:buFont typeface="+mj-lt"/>
              <a:buAutoNum type="arabicPeriod" startAt="6"/>
            </a:pPr>
            <a:r>
              <a:rPr lang="pl-PL" sz="3100" dirty="0">
                <a:latin typeface="Calibri" panose="020F0502020204030204" pitchFamily="34" charset="0"/>
                <a:ea typeface="Calibri" panose="020F0502020204030204" pitchFamily="34" charset="0"/>
                <a:cs typeface="Calibri" panose="020F0502020204030204" pitchFamily="34" charset="0"/>
              </a:rPr>
              <a:t>Każdy nurek musi posiadać światło główne i zapasowe.</a:t>
            </a:r>
          </a:p>
          <a:p>
            <a:pPr marL="514350" lvl="0" indent="-514350" algn="just">
              <a:buFont typeface="+mj-lt"/>
              <a:buAutoNum type="arabicPeriod" startAt="6"/>
            </a:pPr>
            <a:endParaRPr lang="pl-PL" sz="3100" dirty="0">
              <a:latin typeface="Calibri" panose="020F0502020204030204" pitchFamily="34" charset="0"/>
              <a:ea typeface="Calibri" panose="020F0502020204030204" pitchFamily="34" charset="0"/>
              <a:cs typeface="Calibri" panose="020F0502020204030204" pitchFamily="34" charset="0"/>
            </a:endParaRPr>
          </a:p>
          <a:p>
            <a:pPr marL="514350" lvl="0" indent="-514350" algn="just">
              <a:buFont typeface="+mj-lt"/>
              <a:buAutoNum type="arabicPeriod" startAt="6"/>
            </a:pPr>
            <a:r>
              <a:rPr lang="pl-PL" sz="3100" dirty="0">
                <a:latin typeface="Calibri" panose="020F0502020204030204" pitchFamily="34" charset="0"/>
                <a:ea typeface="Calibri" panose="020F0502020204030204" pitchFamily="34" charset="0"/>
                <a:cs typeface="Calibri" panose="020F0502020204030204" pitchFamily="34" charset="0"/>
              </a:rPr>
              <a:t>Zalecanym dodatkowym wyposażeniem podczas prac podwodnych dla nurka jest światło chemiczne, pulsujące światło, taśmy odblaskowe, boja sygnałowa, gwizdek. Wyposażenie to umożliwi lokalizację nurka w przypadku jego zagubienia przez poszukujących go pozostałych członków ekipy nurkowej.</a:t>
            </a:r>
          </a:p>
          <a:p>
            <a:pPr lvl="0">
              <a:buNone/>
            </a:pPr>
            <a:endParaRPr lang="pl-PL" sz="2200" b="1" dirty="0"/>
          </a:p>
          <a:p>
            <a:pPr lvl="0">
              <a:buNone/>
            </a:pPr>
            <a:r>
              <a:rPr lang="pl-PL" sz="2200" b="1" dirty="0"/>
              <a:t>    </a:t>
            </a:r>
            <a:r>
              <a:rPr lang="pl-PL" sz="2200" dirty="0"/>
              <a:t>  </a:t>
            </a:r>
          </a:p>
          <a:p>
            <a:pPr>
              <a:buNone/>
            </a:pPr>
            <a:endParaRPr lang="pl-PL" sz="2200" dirty="0"/>
          </a:p>
          <a:p>
            <a:pPr>
              <a:buNone/>
            </a:pPr>
            <a:endParaRPr lang="pl-PL" sz="2200" b="1" dirty="0"/>
          </a:p>
          <a:p>
            <a:pPr>
              <a:buNone/>
            </a:pPr>
            <a:endParaRPr lang="pl-PL" sz="2200" b="1" dirty="0"/>
          </a:p>
          <a:p>
            <a:pPr>
              <a:buNone/>
            </a:pPr>
            <a:endParaRPr lang="pl-PL" sz="2200" b="1" dirty="0"/>
          </a:p>
          <a:p>
            <a:pPr>
              <a:buNone/>
            </a:pPr>
            <a:r>
              <a:rPr lang="pl-PL" sz="2200" b="1" dirty="0"/>
              <a:t> </a:t>
            </a:r>
            <a:endParaRPr lang="pl-PL" sz="22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316</a:t>
            </a:fld>
            <a:endParaRPr lang="pl-PL" dirty="0"/>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548680"/>
            <a:ext cx="8496944" cy="5904656"/>
          </a:xfrm>
        </p:spPr>
        <p:txBody>
          <a:bodyPr>
            <a:normAutofit fontScale="25000" lnSpcReduction="20000"/>
          </a:bodyPr>
          <a:lstStyle/>
          <a:p>
            <a:pPr lvl="0">
              <a:buNone/>
            </a:pPr>
            <a:endParaRPr lang="pl-PL" sz="2200" b="1" dirty="0"/>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lang="pl-PL" sz="2200" b="1" dirty="0"/>
              <a:t>	</a:t>
            </a:r>
            <a:r>
              <a:rPr lang="pl-PL" sz="8800" b="1" dirty="0"/>
              <a:t>	 </a:t>
            </a:r>
            <a:r>
              <a:rPr kumimoji="0" lang="pl-PL" sz="96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Zasady wykonywania prac podwodnych w nocy c.d.</a:t>
            </a:r>
          </a:p>
          <a:p>
            <a:pPr lvl="0">
              <a:buNone/>
            </a:pPr>
            <a:endParaRPr lang="pl-PL" sz="8800" b="1" dirty="0"/>
          </a:p>
          <a:p>
            <a:pPr marL="357188" lvl="0" indent="-357188" algn="just">
              <a:buFont typeface="+mj-lt"/>
              <a:buAutoNum type="arabicPeriod" startAt="8"/>
            </a:pPr>
            <a:r>
              <a:rPr lang="pl-PL" sz="9600" dirty="0">
                <a:latin typeface="Calibri" panose="020F0502020204030204" pitchFamily="34" charset="0"/>
                <a:ea typeface="Calibri" panose="020F0502020204030204" pitchFamily="34" charset="0"/>
                <a:cs typeface="Calibri" panose="020F0502020204030204" pitchFamily="34" charset="0"/>
              </a:rPr>
              <a:t>Jeśli rodzaj pracy na to pozwala to miejsce pracy pod wodą powinno być dodatkowo oświetlone.</a:t>
            </a:r>
          </a:p>
          <a:p>
            <a:pPr marL="357188" lvl="0" indent="-357188" algn="just">
              <a:buFont typeface="+mj-lt"/>
              <a:buAutoNum type="arabicPeriod" startAt="8"/>
            </a:pPr>
            <a:endParaRPr lang="pl-PL" sz="9600" dirty="0">
              <a:latin typeface="Calibri" panose="020F0502020204030204" pitchFamily="34" charset="0"/>
              <a:ea typeface="Calibri" panose="020F0502020204030204" pitchFamily="34" charset="0"/>
              <a:cs typeface="Calibri" panose="020F0502020204030204" pitchFamily="34" charset="0"/>
            </a:endParaRPr>
          </a:p>
          <a:p>
            <a:pPr marL="357188" lvl="0" indent="-357188" algn="just">
              <a:buFont typeface="+mj-lt"/>
              <a:buAutoNum type="arabicPeriod" startAt="8"/>
            </a:pPr>
            <a:r>
              <a:rPr lang="pl-PL" sz="9600" dirty="0">
                <a:latin typeface="Calibri" panose="020F0502020204030204" pitchFamily="34" charset="0"/>
                <a:ea typeface="Calibri" panose="020F0502020204030204" pitchFamily="34" charset="0"/>
                <a:cs typeface="Calibri" panose="020F0502020204030204" pitchFamily="34" charset="0"/>
              </a:rPr>
              <a:t>Jednostka pływająca powinna być oświetlona. Baza na brzegu powinna być dobrze oświetlona oraz powinna mięć światło pulsacyjne (błyski niebieskie, światła awaryjne), umożliwiające szybką orientację dla nurka i jednostki pływającej.</a:t>
            </a:r>
          </a:p>
          <a:p>
            <a:pPr lvl="0">
              <a:buNone/>
            </a:pPr>
            <a:endParaRPr lang="pl-PL" sz="9600" dirty="0">
              <a:latin typeface="Calibri" panose="020F0502020204030204" pitchFamily="34" charset="0"/>
              <a:ea typeface="Calibri" panose="020F0502020204030204" pitchFamily="34" charset="0"/>
              <a:cs typeface="Calibri" panose="020F0502020204030204" pitchFamily="34" charset="0"/>
            </a:endParaRPr>
          </a:p>
          <a:p>
            <a:pPr algn="ctr">
              <a:buNone/>
            </a:pPr>
            <a:r>
              <a:rPr lang="pl-PL" sz="9600" b="1" dirty="0">
                <a:latin typeface="Calibri" panose="020F0502020204030204" pitchFamily="34" charset="0"/>
                <a:ea typeface="Calibri" panose="020F0502020204030204" pitchFamily="34" charset="0"/>
                <a:cs typeface="Calibri" panose="020F0502020204030204" pitchFamily="34" charset="0"/>
              </a:rPr>
              <a:t>     </a:t>
            </a:r>
            <a:r>
              <a:rPr lang="pl-PL" sz="9600" i="1" dirty="0">
                <a:latin typeface="Calibri" panose="020F0502020204030204" pitchFamily="34" charset="0"/>
                <a:ea typeface="Calibri" panose="020F0502020204030204" pitchFamily="34" charset="0"/>
                <a:cs typeface="Calibri" panose="020F0502020204030204" pitchFamily="34" charset="0"/>
              </a:rPr>
              <a:t>Na etapie planowania ćwiczeń, organizację bazy nurkowej, stanowisk pracy członków ekipy nurkowej oraz całe wyposażenie potrzebne do wykonania postawionego zadania należy przygotować za dnia.</a:t>
            </a:r>
          </a:p>
          <a:p>
            <a:pPr>
              <a:buNone/>
            </a:pPr>
            <a:endParaRPr lang="pl-PL" sz="2200" b="1" dirty="0"/>
          </a:p>
          <a:p>
            <a:pPr>
              <a:buNone/>
            </a:pPr>
            <a:r>
              <a:rPr lang="pl-PL" sz="2200" b="1" dirty="0"/>
              <a:t> </a:t>
            </a:r>
            <a:endParaRPr lang="pl-PL" sz="22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317</a:t>
            </a:fld>
            <a:endParaRPr lang="pl-PL" dirty="0"/>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844824"/>
            <a:ext cx="8435280" cy="4608512"/>
          </a:xfrm>
        </p:spPr>
        <p:txBody>
          <a:bodyPr>
            <a:normAutofit fontScale="25000" lnSpcReduction="20000"/>
          </a:bodyPr>
          <a:lstStyle/>
          <a:p>
            <a:pPr lvl="0">
              <a:buNone/>
            </a:pPr>
            <a:endParaRPr lang="pl-PL" sz="8800" b="1" dirty="0"/>
          </a:p>
          <a:p>
            <a:pPr algn="just">
              <a:buNone/>
            </a:pPr>
            <a:r>
              <a:rPr lang="pl-PL" sz="9600" u="sng" dirty="0">
                <a:latin typeface="Calibri" panose="020F0502020204030204" pitchFamily="34" charset="0"/>
                <a:ea typeface="Calibri" panose="020F0502020204030204" pitchFamily="34" charset="0"/>
                <a:cs typeface="Calibri" panose="020F0502020204030204" pitchFamily="34" charset="0"/>
              </a:rPr>
              <a:t>Trudności wynikające z prowadzenia prac podwodnych w nocy:</a:t>
            </a:r>
          </a:p>
          <a:p>
            <a:pPr algn="just">
              <a:buNone/>
            </a:pPr>
            <a:endParaRPr lang="pl-PL" sz="9600" dirty="0">
              <a:latin typeface="Calibri" panose="020F0502020204030204" pitchFamily="34" charset="0"/>
              <a:ea typeface="Calibri" panose="020F0502020204030204" pitchFamily="34" charset="0"/>
              <a:cs typeface="Calibri" panose="020F0502020204030204" pitchFamily="34" charset="0"/>
            </a:endParaRPr>
          </a:p>
          <a:p>
            <a:pPr lvl="0" algn="just">
              <a:buFont typeface="Wingdings" panose="05000000000000000000" pitchFamily="2" charset="2"/>
              <a:buChar char="v"/>
            </a:pPr>
            <a:r>
              <a:rPr lang="pl-PL" sz="9600" dirty="0">
                <a:latin typeface="Calibri" panose="020F0502020204030204" pitchFamily="34" charset="0"/>
                <a:ea typeface="Calibri" panose="020F0502020204030204" pitchFamily="34" charset="0"/>
                <a:cs typeface="Calibri" panose="020F0502020204030204" pitchFamily="34" charset="0"/>
              </a:rPr>
              <a:t>łatwość zgubienia partnera jak i miejsca pracy oraz elementów wyposażenia pod wodą;  </a:t>
            </a:r>
          </a:p>
          <a:p>
            <a:pPr lvl="0" algn="just">
              <a:buFont typeface="Wingdings" panose="05000000000000000000" pitchFamily="2" charset="2"/>
              <a:buChar char="v"/>
            </a:pPr>
            <a:r>
              <a:rPr lang="pl-PL" sz="9600" dirty="0">
                <a:latin typeface="Calibri" panose="020F0502020204030204" pitchFamily="34" charset="0"/>
                <a:ea typeface="Calibri" panose="020F0502020204030204" pitchFamily="34" charset="0"/>
                <a:cs typeface="Calibri" panose="020F0502020204030204" pitchFamily="34" charset="0"/>
              </a:rPr>
              <a:t>trudności w omijaniu przeszkód;</a:t>
            </a:r>
          </a:p>
          <a:p>
            <a:pPr lvl="0" algn="just">
              <a:buFont typeface="Wingdings" panose="05000000000000000000" pitchFamily="2" charset="2"/>
              <a:buChar char="v"/>
            </a:pPr>
            <a:r>
              <a:rPr lang="pl-PL" sz="9600" dirty="0">
                <a:latin typeface="Calibri" panose="020F0502020204030204" pitchFamily="34" charset="0"/>
                <a:ea typeface="Calibri" panose="020F0502020204030204" pitchFamily="34" charset="0"/>
                <a:cs typeface="Calibri" panose="020F0502020204030204" pitchFamily="34" charset="0"/>
              </a:rPr>
              <a:t>utrudniona orientacja w wodzie ,,góra – dół’’;</a:t>
            </a:r>
          </a:p>
          <a:p>
            <a:pPr lvl="0" algn="just">
              <a:buFont typeface="Wingdings" panose="05000000000000000000" pitchFamily="2" charset="2"/>
              <a:buChar char="v"/>
            </a:pPr>
            <a:r>
              <a:rPr lang="pl-PL" sz="9600" dirty="0">
                <a:latin typeface="Calibri" panose="020F0502020204030204" pitchFamily="34" charset="0"/>
                <a:ea typeface="Calibri" panose="020F0502020204030204" pitchFamily="34" charset="0"/>
                <a:cs typeface="Calibri" panose="020F0502020204030204" pitchFamily="34" charset="0"/>
              </a:rPr>
              <a:t>przy słabym oświetleniu miejsca pracy (bazy nurkowej oraz miejsca akwenu pracy nurków) ekipa nurkowa z powierzchni ma problem z widocznością w obserwacji bąbli powietrza wydychanych przez nurków, łatwość zagubienia sprzętu przez ekipę nurkową na powierzchni.</a:t>
            </a:r>
          </a:p>
          <a:p>
            <a:pPr lvl="0">
              <a:buNone/>
            </a:pPr>
            <a:endParaRPr lang="pl-PL" sz="2200" b="1" dirty="0"/>
          </a:p>
          <a:p>
            <a:pPr lvl="0">
              <a:buNone/>
            </a:pPr>
            <a:r>
              <a:rPr lang="pl-PL" sz="2200" b="1" dirty="0"/>
              <a:t>    </a:t>
            </a:r>
            <a:r>
              <a:rPr lang="pl-PL" sz="2200" dirty="0"/>
              <a:t>  </a:t>
            </a:r>
          </a:p>
          <a:p>
            <a:pPr>
              <a:buNone/>
            </a:pPr>
            <a:endParaRPr lang="pl-PL" sz="2200" dirty="0"/>
          </a:p>
          <a:p>
            <a:pPr>
              <a:buNone/>
            </a:pPr>
            <a:endParaRPr lang="pl-PL" sz="2200" b="1" dirty="0"/>
          </a:p>
          <a:p>
            <a:pPr>
              <a:buNone/>
            </a:pPr>
            <a:endParaRPr lang="pl-PL" sz="2200" b="1" dirty="0"/>
          </a:p>
          <a:p>
            <a:pPr>
              <a:buNone/>
            </a:pPr>
            <a:endParaRPr lang="pl-PL" sz="2200" b="1" dirty="0"/>
          </a:p>
          <a:p>
            <a:pPr>
              <a:buNone/>
            </a:pPr>
            <a:r>
              <a:rPr lang="pl-PL" sz="2200" b="1" dirty="0"/>
              <a:t> </a:t>
            </a:r>
            <a:endParaRPr lang="pl-PL" sz="22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318</a:t>
            </a:fld>
            <a:endParaRPr lang="pl-PL" dirty="0"/>
          </a:p>
        </p:txBody>
      </p:sp>
      <p:sp>
        <p:nvSpPr>
          <p:cNvPr id="7" name="Prostokąt zaokrąglony 6"/>
          <p:cNvSpPr/>
          <p:nvPr/>
        </p:nvSpPr>
        <p:spPr>
          <a:xfrm>
            <a:off x="467544" y="136525"/>
            <a:ext cx="8208912" cy="1636291"/>
          </a:xfrm>
          <a:prstGeom prst="roundRect">
            <a:avLst/>
          </a:prstGeom>
          <a:solidFill>
            <a:schemeClr val="accent2">
              <a:lumMod val="60000"/>
              <a:lumOff val="40000"/>
            </a:schemeClr>
          </a:solidFill>
          <a:ln>
            <a:solidFill>
              <a:schemeClr val="accent2">
                <a:lumMod val="60000"/>
                <a:lumOff val="40000"/>
              </a:schemeClr>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8.10. Zasady wykonywania prac podwodnych w warunkach szczególnie niebezpiecznych (np. w nocy, w rzece, przy urządzeniach i budowlach  </a:t>
            </a:r>
          </a:p>
          <a:p>
            <a:pPr lvl="0" algn="ctr">
              <a:spcBef>
                <a:spcPct val="0"/>
              </a:spcBef>
              <a:defRPr/>
            </a:pP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hydrotechnicznych, pod lodem)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988840"/>
            <a:ext cx="8219256" cy="4464496"/>
          </a:xfrm>
        </p:spPr>
        <p:txBody>
          <a:bodyPr>
            <a:normAutofit fontScale="25000" lnSpcReduction="20000"/>
          </a:bodyPr>
          <a:lstStyle/>
          <a:p>
            <a:pPr lvl="0">
              <a:buNone/>
            </a:pPr>
            <a:endParaRPr lang="pl-PL" sz="8800" b="1" dirty="0"/>
          </a:p>
          <a:p>
            <a:pPr lvl="0" algn="just">
              <a:buNone/>
            </a:pPr>
            <a:endParaRPr lang="pl-PL" sz="8800" b="1" dirty="0"/>
          </a:p>
          <a:p>
            <a:pPr algn="just">
              <a:buNone/>
            </a:pPr>
            <a:r>
              <a:rPr lang="pl-PL" sz="9600" u="sng" dirty="0">
                <a:latin typeface="Calibri" panose="020F0502020204030204" pitchFamily="34" charset="0"/>
                <a:ea typeface="Calibri" panose="020F0502020204030204" pitchFamily="34" charset="0"/>
                <a:cs typeface="Calibri" panose="020F0502020204030204" pitchFamily="34" charset="0"/>
              </a:rPr>
              <a:t>Trudności wynikające z prowadzenia prac podwodnych w nocy:</a:t>
            </a:r>
          </a:p>
          <a:p>
            <a:pPr algn="just">
              <a:buNone/>
            </a:pPr>
            <a:r>
              <a:rPr lang="pl-PL" sz="9600" b="1" dirty="0">
                <a:latin typeface="Calibri" panose="020F0502020204030204" pitchFamily="34" charset="0"/>
                <a:ea typeface="Calibri" panose="020F0502020204030204" pitchFamily="34" charset="0"/>
                <a:cs typeface="Calibri" panose="020F0502020204030204" pitchFamily="34" charset="0"/>
              </a:rPr>
              <a:t> </a:t>
            </a:r>
            <a:endParaRPr lang="pl-PL" sz="9600" dirty="0">
              <a:latin typeface="Calibri" panose="020F0502020204030204" pitchFamily="34" charset="0"/>
              <a:ea typeface="Calibri" panose="020F0502020204030204" pitchFamily="34" charset="0"/>
              <a:cs typeface="Calibri" panose="020F0502020204030204" pitchFamily="34" charset="0"/>
            </a:endParaRPr>
          </a:p>
          <a:p>
            <a:pPr lvl="0" algn="just">
              <a:buFont typeface="Wingdings" panose="05000000000000000000" pitchFamily="2" charset="2"/>
              <a:buChar char="v"/>
            </a:pPr>
            <a:r>
              <a:rPr lang="pl-PL" sz="9600" dirty="0">
                <a:latin typeface="Calibri" panose="020F0502020204030204" pitchFamily="34" charset="0"/>
                <a:ea typeface="Calibri" panose="020F0502020204030204" pitchFamily="34" charset="0"/>
                <a:cs typeface="Calibri" panose="020F0502020204030204" pitchFamily="34" charset="0"/>
              </a:rPr>
              <a:t>trudności w dojeździe SGRW-N w miejsce akcji/wykonywania prac;</a:t>
            </a:r>
          </a:p>
          <a:p>
            <a:pPr lvl="0" algn="just">
              <a:buFont typeface="Wingdings" panose="05000000000000000000" pitchFamily="2" charset="2"/>
              <a:buChar char="v"/>
            </a:pPr>
            <a:r>
              <a:rPr lang="pl-PL" sz="9600" dirty="0">
                <a:latin typeface="Calibri" panose="020F0502020204030204" pitchFamily="34" charset="0"/>
                <a:ea typeface="Calibri" panose="020F0502020204030204" pitchFamily="34" charset="0"/>
                <a:cs typeface="Calibri" panose="020F0502020204030204" pitchFamily="34" charset="0"/>
              </a:rPr>
              <a:t>trudności w wodowaniu łodzi w nieznanym, przygodnym terenie;</a:t>
            </a:r>
          </a:p>
          <a:p>
            <a:pPr lvl="0" algn="just">
              <a:buFont typeface="Wingdings" panose="05000000000000000000" pitchFamily="2" charset="2"/>
              <a:buChar char="v"/>
            </a:pPr>
            <a:r>
              <a:rPr lang="pl-PL" sz="9600" dirty="0">
                <a:latin typeface="Calibri" panose="020F0502020204030204" pitchFamily="34" charset="0"/>
                <a:ea typeface="Calibri" panose="020F0502020204030204" pitchFamily="34" charset="0"/>
                <a:cs typeface="Calibri" panose="020F0502020204030204" pitchFamily="34" charset="0"/>
              </a:rPr>
              <a:t>trudności w klarowaniu sprzętu po zakończonych działaniach.</a:t>
            </a:r>
          </a:p>
          <a:p>
            <a:pPr lvl="0">
              <a:buNone/>
            </a:pPr>
            <a:endParaRPr lang="pl-PL" sz="8800" b="1" dirty="0"/>
          </a:p>
          <a:p>
            <a:pPr lvl="0">
              <a:buNone/>
            </a:pPr>
            <a:r>
              <a:rPr lang="pl-PL" sz="8800" b="1" dirty="0"/>
              <a:t>    </a:t>
            </a:r>
            <a:r>
              <a:rPr lang="pl-PL" sz="8800" dirty="0"/>
              <a:t>  </a:t>
            </a:r>
          </a:p>
          <a:p>
            <a:pPr>
              <a:buNone/>
            </a:pPr>
            <a:endParaRPr lang="pl-PL" sz="8800" dirty="0"/>
          </a:p>
          <a:p>
            <a:pPr>
              <a:buNone/>
            </a:pPr>
            <a:endParaRPr lang="pl-PL" sz="8800" b="1" dirty="0"/>
          </a:p>
          <a:p>
            <a:pPr>
              <a:buNone/>
            </a:pPr>
            <a:endParaRPr lang="pl-PL" sz="8800" b="1" dirty="0"/>
          </a:p>
          <a:p>
            <a:pPr>
              <a:buNone/>
            </a:pPr>
            <a:endParaRPr lang="pl-PL" sz="8800" b="1" dirty="0"/>
          </a:p>
          <a:p>
            <a:pPr>
              <a:buNone/>
            </a:pPr>
            <a:r>
              <a:rPr lang="pl-PL" sz="8800" b="1" dirty="0"/>
              <a:t> </a:t>
            </a:r>
            <a:endParaRPr lang="pl-PL" sz="88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319</a:t>
            </a:fld>
            <a:endParaRPr lang="pl-PL" dirty="0"/>
          </a:p>
        </p:txBody>
      </p:sp>
      <p:sp>
        <p:nvSpPr>
          <p:cNvPr id="7" name="Prostokąt zaokrąglony 6"/>
          <p:cNvSpPr/>
          <p:nvPr/>
        </p:nvSpPr>
        <p:spPr>
          <a:xfrm>
            <a:off x="467544" y="136525"/>
            <a:ext cx="8208912" cy="1636291"/>
          </a:xfrm>
          <a:prstGeom prst="roundRect">
            <a:avLst/>
          </a:prstGeom>
          <a:solidFill>
            <a:schemeClr val="accent2">
              <a:lumMod val="60000"/>
              <a:lumOff val="40000"/>
            </a:schemeClr>
          </a:solidFill>
          <a:ln>
            <a:solidFill>
              <a:schemeClr val="accent2">
                <a:lumMod val="60000"/>
                <a:lumOff val="40000"/>
              </a:schemeClr>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8.10. Zasady wykonywania prac podwodnych w warunkach szczególnie niebezpiecznych (np. w nocy, w rzece, przy urządzeniach i budowlach  </a:t>
            </a:r>
          </a:p>
          <a:p>
            <a:pPr lvl="0" algn="ctr">
              <a:spcBef>
                <a:spcPct val="0"/>
              </a:spcBef>
              <a:defRPr/>
            </a:pP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hydrotechnicznych, pod lodem)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1600200"/>
            <a:ext cx="8435280" cy="5069160"/>
          </a:xfrm>
        </p:spPr>
        <p:txBody>
          <a:bodyPr>
            <a:normAutofit/>
          </a:bodyPr>
          <a:lstStyle/>
          <a:p>
            <a:pPr>
              <a:buNone/>
            </a:pPr>
            <a:r>
              <a:rPr lang="pl-PL" sz="2600" dirty="0"/>
              <a:t>    </a:t>
            </a:r>
            <a:r>
              <a:rPr lang="pl-PL" sz="2400" u="sng" dirty="0">
                <a:latin typeface="Calibri" panose="020F0502020204030204" pitchFamily="34" charset="0"/>
                <a:ea typeface="Calibri" panose="020F0502020204030204" pitchFamily="34" charset="0"/>
                <a:cs typeface="Calibri" panose="020F0502020204030204" pitchFamily="34" charset="0"/>
              </a:rPr>
              <a:t>Zaletą pojazdów podwodnych jest</a:t>
            </a:r>
            <a:r>
              <a:rPr lang="pl-PL" sz="2400" dirty="0">
                <a:latin typeface="Calibri" panose="020F0502020204030204" pitchFamily="34" charset="0"/>
                <a:ea typeface="Calibri" panose="020F0502020204030204" pitchFamily="34" charset="0"/>
                <a:cs typeface="Calibri" panose="020F0502020204030204" pitchFamily="34" charset="0"/>
              </a:rPr>
              <a:t>:</a:t>
            </a:r>
          </a:p>
          <a:p>
            <a:pPr marL="457200" indent="-457200" algn="just">
              <a:buFont typeface="+mj-lt"/>
              <a:buAutoNum type="alphaLcParenR"/>
            </a:pPr>
            <a:r>
              <a:rPr lang="pl-PL" sz="2400" dirty="0">
                <a:latin typeface="Calibri" panose="020F0502020204030204" pitchFamily="34" charset="0"/>
                <a:ea typeface="Calibri" panose="020F0502020204030204" pitchFamily="34" charset="0"/>
                <a:cs typeface="Calibri" panose="020F0502020204030204" pitchFamily="34" charset="0"/>
              </a:rPr>
              <a:t>obserwacja sytuacji podwodnej w bliskiej strefie działania pojazdu w rzeczywistym czasie;</a:t>
            </a:r>
          </a:p>
          <a:p>
            <a:pPr marL="457200" indent="-457200" algn="just">
              <a:buFont typeface="+mj-lt"/>
              <a:buAutoNum type="alphaLcParenR"/>
            </a:pPr>
            <a:r>
              <a:rPr lang="pl-PL" sz="2400" dirty="0">
                <a:latin typeface="Calibri" panose="020F0502020204030204" pitchFamily="34" charset="0"/>
                <a:ea typeface="Calibri" panose="020F0502020204030204" pitchFamily="34" charset="0"/>
                <a:cs typeface="Calibri" panose="020F0502020204030204" pitchFamily="34" charset="0"/>
              </a:rPr>
              <a:t>eliminacja czynnika subiektywnego i uzyskanie w pełni wiarygodnych informacji.</a:t>
            </a:r>
          </a:p>
          <a:p>
            <a:pPr algn="just">
              <a:buNone/>
            </a:pPr>
            <a:r>
              <a:rPr lang="pl-PL" sz="2400" dirty="0">
                <a:latin typeface="Calibri" panose="020F0502020204030204" pitchFamily="34" charset="0"/>
                <a:ea typeface="Calibri" panose="020F0502020204030204" pitchFamily="34" charset="0"/>
                <a:cs typeface="Calibri" panose="020F0502020204030204" pitchFamily="34" charset="0"/>
              </a:rPr>
              <a:t>     </a:t>
            </a:r>
          </a:p>
          <a:p>
            <a:pPr algn="just">
              <a:buNone/>
            </a:pPr>
            <a:r>
              <a:rPr lang="pl-PL" sz="2400" dirty="0">
                <a:latin typeface="Calibri" panose="020F0502020204030204" pitchFamily="34" charset="0"/>
                <a:ea typeface="Calibri" panose="020F0502020204030204" pitchFamily="34" charset="0"/>
                <a:cs typeface="Calibri" panose="020F0502020204030204" pitchFamily="34" charset="0"/>
              </a:rPr>
              <a:t>     Zakres zbieranych przez taki pojazd informacji jest uzależniony od rodzaju i parametrów jego wyposażenia, które może obejmować kamerę TV i termowizyjną, mierniki parametrów hydrologicznych, sonar lub echosondę.</a:t>
            </a:r>
          </a:p>
          <a:p>
            <a:pPr>
              <a:buNone/>
            </a:pPr>
            <a:endParaRPr lang="pl-PL"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32</a:t>
            </a:fld>
            <a:endParaRPr lang="pl-PL" dirty="0"/>
          </a:p>
        </p:txBody>
      </p:sp>
      <p:sp>
        <p:nvSpPr>
          <p:cNvPr id="6" name="Prostokąt zaokrąglony 5"/>
          <p:cNvSpPr/>
          <p:nvPr/>
        </p:nvSpPr>
        <p:spPr>
          <a:xfrm>
            <a:off x="467544" y="404664"/>
            <a:ext cx="8208912" cy="864096"/>
          </a:xfrm>
          <a:prstGeom prst="roundRect">
            <a:avLst/>
          </a:prstGeom>
          <a:solidFill>
            <a:srgbClr val="FF0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8.1. Zlokalizować obiekt pod powierzchnią wody </a:t>
            </a:r>
          </a:p>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oraz go oznaczyć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435280" cy="4853136"/>
          </a:xfrm>
        </p:spPr>
        <p:txBody>
          <a:bodyPr>
            <a:normAutofit/>
          </a:bodyPr>
          <a:lstStyle/>
          <a:p>
            <a:pPr>
              <a:buNone/>
            </a:pPr>
            <a:endParaRPr lang="pl-PL" sz="2000" b="1" dirty="0"/>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pic>
        <p:nvPicPr>
          <p:cNvPr id="313346" name="Picture 2" descr="D:\akcja w oświęcimiu\IMG_20220427_034328.jpg"/>
          <p:cNvPicPr>
            <a:picLocks noChangeAspect="1" noChangeArrowheads="1"/>
          </p:cNvPicPr>
          <p:nvPr/>
        </p:nvPicPr>
        <p:blipFill>
          <a:blip r:embed="rId3" cstate="print"/>
          <a:srcRect t="16409" r="17803"/>
          <a:stretch>
            <a:fillRect/>
          </a:stretch>
        </p:blipFill>
        <p:spPr bwMode="auto">
          <a:xfrm>
            <a:off x="180048" y="116632"/>
            <a:ext cx="4247936" cy="3240000"/>
          </a:xfrm>
          <a:prstGeom prst="rect">
            <a:avLst/>
          </a:prstGeom>
          <a:noFill/>
        </p:spPr>
      </p:pic>
      <p:pic>
        <p:nvPicPr>
          <p:cNvPr id="313347" name="Picture 3" descr="D:\akcja w oświęcimiu\IMG_20220427_042851.jpg"/>
          <p:cNvPicPr>
            <a:picLocks noChangeAspect="1" noChangeArrowheads="1"/>
          </p:cNvPicPr>
          <p:nvPr/>
        </p:nvPicPr>
        <p:blipFill>
          <a:blip r:embed="rId4" cstate="print"/>
          <a:srcRect l="13775" t="15350" r="18501" b="16401"/>
          <a:stretch>
            <a:fillRect/>
          </a:stretch>
        </p:blipFill>
        <p:spPr bwMode="auto">
          <a:xfrm>
            <a:off x="4677719" y="116992"/>
            <a:ext cx="4286769" cy="3240000"/>
          </a:xfrm>
          <a:prstGeom prst="rect">
            <a:avLst/>
          </a:prstGeom>
          <a:noFill/>
        </p:spPr>
      </p:pic>
      <p:pic>
        <p:nvPicPr>
          <p:cNvPr id="313348" name="Picture 4" descr="D:\akcja w oświęcimiu\IMG_20220427_043121.jpg"/>
          <p:cNvPicPr>
            <a:picLocks noChangeAspect="1" noChangeArrowheads="1"/>
          </p:cNvPicPr>
          <p:nvPr/>
        </p:nvPicPr>
        <p:blipFill>
          <a:blip r:embed="rId5" cstate="print"/>
          <a:srcRect/>
          <a:stretch>
            <a:fillRect/>
          </a:stretch>
        </p:blipFill>
        <p:spPr bwMode="auto">
          <a:xfrm>
            <a:off x="107984" y="3501368"/>
            <a:ext cx="4320000" cy="3240000"/>
          </a:xfrm>
          <a:prstGeom prst="rect">
            <a:avLst/>
          </a:prstGeom>
          <a:noFill/>
        </p:spPr>
      </p:pic>
      <p:pic>
        <p:nvPicPr>
          <p:cNvPr id="313349" name="Picture 5" descr="D:\akcja w oświęcimiu\IMG_20220427_043135.jpg"/>
          <p:cNvPicPr>
            <a:picLocks noChangeAspect="1" noChangeArrowheads="1"/>
          </p:cNvPicPr>
          <p:nvPr/>
        </p:nvPicPr>
        <p:blipFill>
          <a:blip r:embed="rId6" cstate="print"/>
          <a:srcRect/>
          <a:stretch>
            <a:fillRect/>
          </a:stretch>
        </p:blipFill>
        <p:spPr bwMode="auto">
          <a:xfrm>
            <a:off x="4644488" y="3501008"/>
            <a:ext cx="4320000" cy="3240000"/>
          </a:xfrm>
          <a:prstGeom prst="rect">
            <a:avLst/>
          </a:prstGeom>
          <a:noFill/>
        </p:spPr>
      </p:pic>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435280" cy="4853136"/>
          </a:xfrm>
        </p:spPr>
        <p:txBody>
          <a:bodyPr>
            <a:normAutofit/>
          </a:bodyPr>
          <a:lstStyle/>
          <a:p>
            <a:pPr>
              <a:buNone/>
            </a:pPr>
            <a:endParaRPr lang="pl-PL" sz="2000" b="1" dirty="0"/>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pic>
        <p:nvPicPr>
          <p:cNvPr id="312322" name="Picture 2" descr="D:\z lel. galaxy\20210519_213540.jpg"/>
          <p:cNvPicPr>
            <a:picLocks noChangeAspect="1" noChangeArrowheads="1"/>
          </p:cNvPicPr>
          <p:nvPr/>
        </p:nvPicPr>
        <p:blipFill>
          <a:blip r:embed="rId3" cstate="print"/>
          <a:srcRect t="6951" r="20075" b="11150"/>
          <a:stretch>
            <a:fillRect/>
          </a:stretch>
        </p:blipFill>
        <p:spPr bwMode="auto">
          <a:xfrm>
            <a:off x="1379927" y="795418"/>
            <a:ext cx="6370634" cy="4896000"/>
          </a:xfrm>
          <a:prstGeom prst="rect">
            <a:avLst/>
          </a:prstGeom>
          <a:noFill/>
        </p:spPr>
      </p:pic>
      <p:sp>
        <p:nvSpPr>
          <p:cNvPr id="6" name="Symbol zastępczy numeru slajdu 5"/>
          <p:cNvSpPr>
            <a:spLocks noGrp="1"/>
          </p:cNvSpPr>
          <p:nvPr>
            <p:ph type="sldNum" sz="quarter" idx="12"/>
          </p:nvPr>
        </p:nvSpPr>
        <p:spPr/>
        <p:txBody>
          <a:bodyPr/>
          <a:lstStyle/>
          <a:p>
            <a:fld id="{589B7C76-EFF2-4CD8-A475-4750F11B4BC6}" type="slidenum">
              <a:rPr lang="pl-PL" smtClean="0"/>
              <a:pPr/>
              <a:t>321</a:t>
            </a:fld>
            <a:endParaRPr lang="pl-PL" dirty="0"/>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435280" cy="4853136"/>
          </a:xfrm>
        </p:spPr>
        <p:txBody>
          <a:bodyPr>
            <a:normAutofit/>
          </a:bodyPr>
          <a:lstStyle/>
          <a:p>
            <a:pPr>
              <a:buNone/>
            </a:pPr>
            <a:endParaRPr lang="pl-PL" sz="2000" b="1" dirty="0"/>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pic>
        <p:nvPicPr>
          <p:cNvPr id="310280" name="Picture 8"/>
          <p:cNvPicPr>
            <a:picLocks noChangeAspect="1" noChangeArrowheads="1"/>
          </p:cNvPicPr>
          <p:nvPr/>
        </p:nvPicPr>
        <p:blipFill>
          <a:blip r:embed="rId3" cstate="print"/>
          <a:srcRect l="7939" t="5704" r="7939" b="9641"/>
          <a:stretch>
            <a:fillRect/>
          </a:stretch>
        </p:blipFill>
        <p:spPr bwMode="auto">
          <a:xfrm>
            <a:off x="287916" y="1040606"/>
            <a:ext cx="8398884" cy="4752000"/>
          </a:xfrm>
          <a:prstGeom prst="rect">
            <a:avLst/>
          </a:prstGeom>
          <a:noFill/>
          <a:ln w="9525">
            <a:noFill/>
            <a:miter lim="800000"/>
            <a:headEnd/>
            <a:tailEnd/>
          </a:ln>
        </p:spPr>
      </p:pic>
      <p:sp>
        <p:nvSpPr>
          <p:cNvPr id="6" name="Symbol zastępczy numeru slajdu 5"/>
          <p:cNvSpPr>
            <a:spLocks noGrp="1"/>
          </p:cNvSpPr>
          <p:nvPr>
            <p:ph type="sldNum" sz="quarter" idx="12"/>
          </p:nvPr>
        </p:nvSpPr>
        <p:spPr/>
        <p:txBody>
          <a:bodyPr/>
          <a:lstStyle/>
          <a:p>
            <a:fld id="{589B7C76-EFF2-4CD8-A475-4750F11B4BC6}" type="slidenum">
              <a:rPr lang="pl-PL" smtClean="0"/>
              <a:pPr/>
              <a:t>322</a:t>
            </a:fld>
            <a:endParaRPr lang="pl-PL" dirty="0"/>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435280" cy="4853136"/>
          </a:xfrm>
        </p:spPr>
        <p:txBody>
          <a:bodyPr>
            <a:normAutofit/>
          </a:bodyPr>
          <a:lstStyle/>
          <a:p>
            <a:pPr>
              <a:buNone/>
            </a:pPr>
            <a:endParaRPr lang="pl-PL" sz="2000" b="1" dirty="0"/>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pic>
        <p:nvPicPr>
          <p:cNvPr id="314370" name="Picture 2" descr="D:\Nurek borne 2023\IMG_20230329_221803.jpg"/>
          <p:cNvPicPr>
            <a:picLocks noChangeAspect="1" noChangeArrowheads="1"/>
          </p:cNvPicPr>
          <p:nvPr/>
        </p:nvPicPr>
        <p:blipFill>
          <a:blip r:embed="rId3" cstate="print"/>
          <a:srcRect/>
          <a:stretch>
            <a:fillRect/>
          </a:stretch>
        </p:blipFill>
        <p:spPr bwMode="auto">
          <a:xfrm>
            <a:off x="395536" y="260648"/>
            <a:ext cx="3240000" cy="3240000"/>
          </a:xfrm>
          <a:prstGeom prst="rect">
            <a:avLst/>
          </a:prstGeom>
          <a:noFill/>
        </p:spPr>
      </p:pic>
      <p:pic>
        <p:nvPicPr>
          <p:cNvPr id="314373" name="Picture 5"/>
          <p:cNvPicPr>
            <a:picLocks noChangeAspect="1" noChangeArrowheads="1"/>
          </p:cNvPicPr>
          <p:nvPr/>
        </p:nvPicPr>
        <p:blipFill>
          <a:blip r:embed="rId4" cstate="print"/>
          <a:srcRect l="20114" t="18500" r="19008" b="11610"/>
          <a:stretch>
            <a:fillRect/>
          </a:stretch>
        </p:blipFill>
        <p:spPr bwMode="auto">
          <a:xfrm>
            <a:off x="3800754" y="260648"/>
            <a:ext cx="5019718" cy="3240000"/>
          </a:xfrm>
          <a:prstGeom prst="rect">
            <a:avLst/>
          </a:prstGeom>
          <a:noFill/>
          <a:ln w="9525">
            <a:noFill/>
            <a:miter lim="800000"/>
            <a:headEnd/>
            <a:tailEnd/>
          </a:ln>
        </p:spPr>
      </p:pic>
      <p:pic>
        <p:nvPicPr>
          <p:cNvPr id="314374" name="Picture 6"/>
          <p:cNvPicPr>
            <a:picLocks noChangeAspect="1" noChangeArrowheads="1"/>
          </p:cNvPicPr>
          <p:nvPr/>
        </p:nvPicPr>
        <p:blipFill>
          <a:blip r:embed="rId5" cstate="print"/>
          <a:srcRect l="27745" t="15547" r="12034" b="13579"/>
          <a:stretch>
            <a:fillRect/>
          </a:stretch>
        </p:blipFill>
        <p:spPr bwMode="auto">
          <a:xfrm>
            <a:off x="3779912" y="3573376"/>
            <a:ext cx="5040560" cy="3240000"/>
          </a:xfrm>
          <a:prstGeom prst="rect">
            <a:avLst/>
          </a:prstGeom>
          <a:noFill/>
          <a:ln w="9525">
            <a:noFill/>
            <a:miter lim="800000"/>
            <a:headEnd/>
            <a:tailEnd/>
          </a:ln>
        </p:spPr>
      </p:pic>
      <p:pic>
        <p:nvPicPr>
          <p:cNvPr id="314376" name="Picture 8" descr="D:\z lel. galaxy\20210519_221258.jpg"/>
          <p:cNvPicPr>
            <a:picLocks noChangeAspect="1" noChangeArrowheads="1"/>
          </p:cNvPicPr>
          <p:nvPr/>
        </p:nvPicPr>
        <p:blipFill>
          <a:blip r:embed="rId6" cstate="print"/>
          <a:srcRect l="10823" r="12502"/>
          <a:stretch>
            <a:fillRect/>
          </a:stretch>
        </p:blipFill>
        <p:spPr bwMode="auto">
          <a:xfrm>
            <a:off x="323528" y="3573376"/>
            <a:ext cx="3312368" cy="3240000"/>
          </a:xfrm>
          <a:prstGeom prst="rect">
            <a:avLst/>
          </a:prstGeom>
          <a:noFill/>
        </p:spPr>
      </p:pic>
      <p:sp>
        <p:nvSpPr>
          <p:cNvPr id="8" name="Symbol zastępczy numeru slajdu 7"/>
          <p:cNvSpPr>
            <a:spLocks noGrp="1"/>
          </p:cNvSpPr>
          <p:nvPr>
            <p:ph type="sldNum" sz="quarter" idx="12"/>
          </p:nvPr>
        </p:nvSpPr>
        <p:spPr/>
        <p:txBody>
          <a:bodyPr/>
          <a:lstStyle/>
          <a:p>
            <a:fld id="{589B7C76-EFF2-4CD8-A475-4750F11B4BC6}" type="slidenum">
              <a:rPr lang="pl-PL" smtClean="0"/>
              <a:pPr/>
              <a:t>323</a:t>
            </a:fld>
            <a:endParaRPr lang="pl-PL" dirty="0"/>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2492896"/>
            <a:ext cx="8219256" cy="3960440"/>
          </a:xfrm>
        </p:spPr>
        <p:txBody>
          <a:bodyPr>
            <a:normAutofit/>
          </a:bodyPr>
          <a:lstStyle/>
          <a:p>
            <a:pPr algn="ctr">
              <a:buNone/>
            </a:pPr>
            <a:r>
              <a:rPr lang="pl-PL" sz="2200" b="1" u="sng" dirty="0"/>
              <a:t>Zasady wykonywania prac podwodnych w rzece</a:t>
            </a:r>
          </a:p>
          <a:p>
            <a:pPr lvl="0">
              <a:buNone/>
            </a:pPr>
            <a:r>
              <a:rPr lang="pl-PL" sz="2200" dirty="0"/>
              <a:t>   </a:t>
            </a:r>
          </a:p>
          <a:p>
            <a:pPr lvl="0">
              <a:buNone/>
            </a:pPr>
            <a:endParaRPr lang="pl-PL" sz="2200" b="1" dirty="0"/>
          </a:p>
          <a:p>
            <a:pPr lvl="0">
              <a:buNone/>
            </a:pPr>
            <a:endParaRPr lang="pl-PL" sz="2200" b="1" dirty="0"/>
          </a:p>
          <a:p>
            <a:pPr lvl="0">
              <a:buNone/>
            </a:pPr>
            <a:endParaRPr lang="pl-PL" sz="2200" b="1" dirty="0"/>
          </a:p>
          <a:p>
            <a:pPr lvl="0">
              <a:buNone/>
            </a:pPr>
            <a:endParaRPr lang="pl-PL" sz="2200" b="1" dirty="0"/>
          </a:p>
        </p:txBody>
      </p:sp>
      <p:pic>
        <p:nvPicPr>
          <p:cNvPr id="316418" name="Picture 2"/>
          <p:cNvPicPr>
            <a:picLocks noChangeAspect="1" noChangeArrowheads="1"/>
          </p:cNvPicPr>
          <p:nvPr/>
        </p:nvPicPr>
        <p:blipFill>
          <a:blip r:embed="rId3" cstate="print"/>
          <a:srcRect l="17429" t="37631" r="11731" b="28516"/>
          <a:stretch>
            <a:fillRect/>
          </a:stretch>
        </p:blipFill>
        <p:spPr bwMode="auto">
          <a:xfrm>
            <a:off x="217362" y="3356970"/>
            <a:ext cx="8709276" cy="2340000"/>
          </a:xfrm>
          <a:prstGeom prst="rect">
            <a:avLst/>
          </a:prstGeom>
          <a:noFill/>
          <a:ln w="9525">
            <a:noFill/>
            <a:miter lim="800000"/>
            <a:headEnd/>
            <a:tailEnd/>
          </a:ln>
        </p:spPr>
      </p:pic>
      <p:sp>
        <p:nvSpPr>
          <p:cNvPr id="6" name="Symbol zastępczy numeru slajdu 5"/>
          <p:cNvSpPr>
            <a:spLocks noGrp="1"/>
          </p:cNvSpPr>
          <p:nvPr>
            <p:ph type="sldNum" sz="quarter" idx="12"/>
          </p:nvPr>
        </p:nvSpPr>
        <p:spPr/>
        <p:txBody>
          <a:bodyPr/>
          <a:lstStyle/>
          <a:p>
            <a:fld id="{589B7C76-EFF2-4CD8-A475-4750F11B4BC6}" type="slidenum">
              <a:rPr lang="pl-PL" smtClean="0"/>
              <a:pPr/>
              <a:t>324</a:t>
            </a:fld>
            <a:endParaRPr lang="pl-PL" dirty="0"/>
          </a:p>
        </p:txBody>
      </p:sp>
      <p:sp>
        <p:nvSpPr>
          <p:cNvPr id="8" name="Prostokąt zaokrąglony 7"/>
          <p:cNvSpPr/>
          <p:nvPr/>
        </p:nvSpPr>
        <p:spPr>
          <a:xfrm>
            <a:off x="467544" y="136525"/>
            <a:ext cx="8208912" cy="1780307"/>
          </a:xfrm>
          <a:prstGeom prst="roundRect">
            <a:avLst/>
          </a:prstGeom>
          <a:solidFill>
            <a:schemeClr val="accent2">
              <a:lumMod val="60000"/>
              <a:lumOff val="40000"/>
            </a:schemeClr>
          </a:solidFill>
          <a:ln>
            <a:solidFill>
              <a:schemeClr val="accent2">
                <a:lumMod val="60000"/>
                <a:lumOff val="40000"/>
              </a:schemeClr>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8.10. Zasady wykonywania prac podwodnych w warunkach szczególnie niebezpiecznych (np. w nocy, w rzece, przy urządzeniach i budowlach  </a:t>
            </a:r>
          </a:p>
          <a:p>
            <a:pPr lvl="0" algn="ctr">
              <a:spcBef>
                <a:spcPct val="0"/>
              </a:spcBef>
              <a:defRPr/>
            </a:pP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hydrotechnicznych, pod lodem)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620688"/>
            <a:ext cx="8219256" cy="5832648"/>
          </a:xfrm>
        </p:spPr>
        <p:txBody>
          <a:bodyPr>
            <a:normAutofit fontScale="25000" lnSpcReduction="20000"/>
          </a:bodyPr>
          <a:lstStyle/>
          <a:p>
            <a:pPr algn="ctr">
              <a:buNone/>
            </a:pPr>
            <a:r>
              <a:rPr lang="pl-PL" sz="9600" b="1" u="sng" dirty="0">
                <a:latin typeface="Calibri" panose="020F0502020204030204" pitchFamily="34" charset="0"/>
                <a:ea typeface="Calibri" panose="020F0502020204030204" pitchFamily="34" charset="0"/>
                <a:cs typeface="Calibri" panose="020F0502020204030204" pitchFamily="34" charset="0"/>
              </a:rPr>
              <a:t>Zasady wykonywania prac podwodnych w rzece c.d.</a:t>
            </a:r>
          </a:p>
          <a:p>
            <a:pPr lvl="0">
              <a:buNone/>
            </a:pPr>
            <a:r>
              <a:rPr lang="pl-PL" sz="9600" dirty="0">
                <a:latin typeface="Calibri" panose="020F0502020204030204" pitchFamily="34" charset="0"/>
                <a:ea typeface="Calibri" panose="020F0502020204030204" pitchFamily="34" charset="0"/>
                <a:cs typeface="Calibri" panose="020F0502020204030204" pitchFamily="34" charset="0"/>
              </a:rPr>
              <a:t>     </a:t>
            </a:r>
            <a:endParaRPr lang="pl-PL" sz="9600" b="1" dirty="0">
              <a:latin typeface="Calibri" panose="020F0502020204030204" pitchFamily="34" charset="0"/>
              <a:ea typeface="Calibri" panose="020F0502020204030204" pitchFamily="34" charset="0"/>
              <a:cs typeface="Calibri" panose="020F0502020204030204" pitchFamily="34" charset="0"/>
            </a:endParaRPr>
          </a:p>
          <a:p>
            <a:pPr lvl="0" algn="just">
              <a:buNone/>
            </a:pPr>
            <a:r>
              <a:rPr lang="pl-PL" sz="9600" dirty="0">
                <a:latin typeface="Calibri" panose="020F0502020204030204" pitchFamily="34" charset="0"/>
                <a:ea typeface="Calibri" panose="020F0502020204030204" pitchFamily="34" charset="0"/>
                <a:cs typeface="Calibri" panose="020F0502020204030204" pitchFamily="34" charset="0"/>
              </a:rPr>
              <a:t>     </a:t>
            </a:r>
            <a:endParaRPr lang="pl-PL" sz="9600" b="1"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9600" dirty="0">
                <a:latin typeface="Calibri" panose="020F0502020204030204" pitchFamily="34" charset="0"/>
                <a:ea typeface="Calibri" panose="020F0502020204030204" pitchFamily="34" charset="0"/>
                <a:cs typeface="Calibri" panose="020F0502020204030204" pitchFamily="34" charset="0"/>
              </a:rPr>
              <a:t>Prace podwodne wykonywane w rzece niosą za sobą kilka niebezpieczeństw: </a:t>
            </a:r>
          </a:p>
          <a:p>
            <a:pPr algn="just">
              <a:buNone/>
            </a:pPr>
            <a:endParaRPr lang="pl-PL" sz="9600" dirty="0">
              <a:latin typeface="Calibri" panose="020F0502020204030204" pitchFamily="34" charset="0"/>
              <a:ea typeface="Calibri" panose="020F0502020204030204" pitchFamily="34" charset="0"/>
              <a:cs typeface="Calibri" panose="020F0502020204030204" pitchFamily="34" charset="0"/>
            </a:endParaRPr>
          </a:p>
          <a:p>
            <a:pPr algn="just"/>
            <a:r>
              <a:rPr lang="pl-PL" sz="9600" dirty="0">
                <a:latin typeface="Calibri" panose="020F0502020204030204" pitchFamily="34" charset="0"/>
                <a:ea typeface="Calibri" panose="020F0502020204030204" pitchFamily="34" charset="0"/>
                <a:cs typeface="Calibri" panose="020F0502020204030204" pitchFamily="34" charset="0"/>
              </a:rPr>
              <a:t>możliwa widzialność w toni wodnej poniżej 1 m,   </a:t>
            </a:r>
          </a:p>
          <a:p>
            <a:pPr algn="just"/>
            <a:r>
              <a:rPr lang="pl-PL" sz="9600" dirty="0">
                <a:latin typeface="Calibri" panose="020F0502020204030204" pitchFamily="34" charset="0"/>
                <a:ea typeface="Calibri" panose="020F0502020204030204" pitchFamily="34" charset="0"/>
                <a:cs typeface="Calibri" panose="020F0502020204030204" pitchFamily="34" charset="0"/>
              </a:rPr>
              <a:t>prędkości prądu wody większej niż 0,5 m/s,</a:t>
            </a:r>
          </a:p>
          <a:p>
            <a:pPr algn="just"/>
            <a:r>
              <a:rPr lang="pl-PL" sz="9600" dirty="0">
                <a:latin typeface="Calibri" panose="020F0502020204030204" pitchFamily="34" charset="0"/>
                <a:ea typeface="Calibri" panose="020F0502020204030204" pitchFamily="34" charset="0"/>
                <a:cs typeface="Calibri" panose="020F0502020204030204" pitchFamily="34" charset="0"/>
              </a:rPr>
              <a:t>przeszkody podwodne, przez które prąd może zmieniać kierunek, zawirowania wody, nagle przyspieszyć, </a:t>
            </a:r>
          </a:p>
          <a:p>
            <a:pPr algn="just"/>
            <a:r>
              <a:rPr lang="pl-PL" sz="9600" dirty="0">
                <a:latin typeface="Calibri" panose="020F0502020204030204" pitchFamily="34" charset="0"/>
                <a:ea typeface="Calibri" panose="020F0502020204030204" pitchFamily="34" charset="0"/>
                <a:cs typeface="Calibri" panose="020F0502020204030204" pitchFamily="34" charset="0"/>
              </a:rPr>
              <a:t>niesienie z prądem różnych przedmiotów, </a:t>
            </a:r>
          </a:p>
          <a:p>
            <a:pPr algn="just"/>
            <a:r>
              <a:rPr lang="pl-PL" sz="9600" dirty="0">
                <a:latin typeface="Calibri" panose="020F0502020204030204" pitchFamily="34" charset="0"/>
                <a:ea typeface="Calibri" panose="020F0502020204030204" pitchFamily="34" charset="0"/>
                <a:cs typeface="Calibri" panose="020F0502020204030204" pitchFamily="34" charset="0"/>
              </a:rPr>
              <a:t>nieregularne i ciągle zmieniające się koryto rzeki,</a:t>
            </a:r>
          </a:p>
          <a:p>
            <a:pPr algn="just"/>
            <a:r>
              <a:rPr lang="pl-PL" sz="9600" dirty="0">
                <a:latin typeface="Calibri" panose="020F0502020204030204" pitchFamily="34" charset="0"/>
                <a:ea typeface="Calibri" panose="020F0502020204030204" pitchFamily="34" charset="0"/>
                <a:cs typeface="Calibri" panose="020F0502020204030204" pitchFamily="34" charset="0"/>
              </a:rPr>
              <a:t>urwiste i wysokie brzegi.</a:t>
            </a:r>
          </a:p>
          <a:p>
            <a:pPr algn="just">
              <a:buNone/>
            </a:pPr>
            <a:endParaRPr lang="pl-PL" sz="2400" b="1" dirty="0"/>
          </a:p>
          <a:p>
            <a:pPr algn="just">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325</a:t>
            </a:fld>
            <a:endParaRPr lang="pl-PL" dirty="0"/>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052736"/>
            <a:ext cx="8219256" cy="5400600"/>
          </a:xfrm>
        </p:spPr>
        <p:txBody>
          <a:bodyPr>
            <a:normAutofit fontScale="85000" lnSpcReduction="2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8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Zasady wykonywania prac podwodnych w rzece c.d.</a:t>
            </a:r>
          </a:p>
          <a:p>
            <a:pPr lvl="0" algn="just">
              <a:buNone/>
            </a:pPr>
            <a:r>
              <a:rPr lang="pl-PL" sz="2800" dirty="0">
                <a:latin typeface="Calibri" panose="020F0502020204030204" pitchFamily="34" charset="0"/>
                <a:ea typeface="Calibri" panose="020F0502020204030204" pitchFamily="34" charset="0"/>
                <a:cs typeface="Calibri" panose="020F0502020204030204" pitchFamily="34" charset="0"/>
              </a:rPr>
              <a:t>     </a:t>
            </a:r>
          </a:p>
          <a:p>
            <a:pPr lvl="0">
              <a:buNone/>
            </a:pPr>
            <a:r>
              <a:rPr lang="pl-PL" sz="2800" b="1" u="sng" dirty="0">
                <a:latin typeface="Calibri" panose="020F0502020204030204" pitchFamily="34" charset="0"/>
                <a:ea typeface="Calibri" panose="020F0502020204030204" pitchFamily="34" charset="0"/>
                <a:cs typeface="Calibri" panose="020F0502020204030204" pitchFamily="34" charset="0"/>
              </a:rPr>
              <a:t>Budowa rzeki</a:t>
            </a:r>
          </a:p>
          <a:p>
            <a:pPr lvl="0" algn="just">
              <a:buNone/>
            </a:pPr>
            <a:endParaRPr lang="pl-PL" sz="2800" b="1" dirty="0">
              <a:latin typeface="Calibri" panose="020F0502020204030204" pitchFamily="34" charset="0"/>
              <a:ea typeface="Calibri" panose="020F0502020204030204" pitchFamily="34" charset="0"/>
              <a:cs typeface="Calibri" panose="020F0502020204030204" pitchFamily="34" charset="0"/>
            </a:endParaRPr>
          </a:p>
          <a:p>
            <a:pPr lvl="0" algn="just">
              <a:buNone/>
            </a:pPr>
            <a:r>
              <a:rPr lang="pl-PL" sz="2800" dirty="0">
                <a:latin typeface="Calibri" panose="020F0502020204030204" pitchFamily="34" charset="0"/>
                <a:ea typeface="Calibri" panose="020F0502020204030204" pitchFamily="34" charset="0"/>
                <a:cs typeface="Calibri" panose="020F0502020204030204" pitchFamily="34" charset="0"/>
              </a:rPr>
              <a:t>     Podczas prowadzenia działań na rzece ważną umiejętnością jest </a:t>
            </a:r>
            <a:r>
              <a:rPr lang="pl-PL" sz="2800" b="1" dirty="0">
                <a:latin typeface="Calibri" panose="020F0502020204030204" pitchFamily="34" charset="0"/>
                <a:ea typeface="Calibri" panose="020F0502020204030204" pitchFamily="34" charset="0"/>
                <a:cs typeface="Calibri" panose="020F0502020204030204" pitchFamily="34" charset="0"/>
              </a:rPr>
              <a:t>czytanie wody</a:t>
            </a:r>
            <a:r>
              <a:rPr lang="pl-PL" sz="2800" dirty="0">
                <a:latin typeface="Calibri" panose="020F0502020204030204" pitchFamily="34" charset="0"/>
                <a:ea typeface="Calibri" panose="020F0502020204030204" pitchFamily="34" charset="0"/>
                <a:cs typeface="Calibri" panose="020F0502020204030204" pitchFamily="34" charset="0"/>
              </a:rPr>
              <a:t> ponieważ rzeka często zmienia swoją głębokość i ukształtowanie brzegów zwłaszcza po dużych opadach deszczu i roztopach.</a:t>
            </a:r>
            <a:endParaRPr lang="pl-PL" sz="2800" b="1" dirty="0">
              <a:latin typeface="Calibri" panose="020F0502020204030204" pitchFamily="34" charset="0"/>
              <a:ea typeface="Calibri" panose="020F0502020204030204" pitchFamily="34" charset="0"/>
              <a:cs typeface="Calibri" panose="020F0502020204030204" pitchFamily="34" charset="0"/>
            </a:endParaRPr>
          </a:p>
          <a:p>
            <a:pPr lvl="0" algn="just">
              <a:buNone/>
            </a:pPr>
            <a:r>
              <a:rPr lang="pl-PL" sz="3100" dirty="0">
                <a:latin typeface="Calibri" panose="020F0502020204030204" pitchFamily="34" charset="0"/>
                <a:ea typeface="Calibri" panose="020F0502020204030204" pitchFamily="34" charset="0"/>
                <a:cs typeface="Calibri" panose="020F0502020204030204" pitchFamily="34" charset="0"/>
              </a:rPr>
              <a:t>     </a:t>
            </a:r>
            <a:endParaRPr lang="pl-PL" sz="3100" b="1" dirty="0">
              <a:latin typeface="Calibri" panose="020F0502020204030204" pitchFamily="34" charset="0"/>
              <a:ea typeface="Calibri" panose="020F0502020204030204" pitchFamily="34" charset="0"/>
              <a:cs typeface="Calibri" panose="020F0502020204030204" pitchFamily="34" charset="0"/>
            </a:endParaRPr>
          </a:p>
          <a:p>
            <a:pPr algn="just">
              <a:buNone/>
            </a:pPr>
            <a:endParaRPr lang="pl-PL" sz="2400" b="1" dirty="0"/>
          </a:p>
          <a:p>
            <a:pPr algn="just">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326</a:t>
            </a:fld>
            <a:endParaRPr lang="pl-PL" dirty="0"/>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620688"/>
            <a:ext cx="8424936" cy="5832648"/>
          </a:xfrm>
        </p:spPr>
        <p:txBody>
          <a:bodyPr vert="horz" lIns="91440" tIns="45720" rIns="91440" bIns="45720" rtlCol="0" anchor="t">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96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Zasady wykonywania prac podwodnych w rzece c.d.</a:t>
            </a:r>
          </a:p>
          <a:p>
            <a:pPr lvl="0" algn="just">
              <a:buNone/>
            </a:pPr>
            <a:r>
              <a:rPr lang="pl-PL" sz="8800" dirty="0"/>
              <a:t>     </a:t>
            </a:r>
          </a:p>
          <a:p>
            <a:pPr lvl="0">
              <a:buNone/>
            </a:pPr>
            <a:r>
              <a:rPr lang="pl-PL" sz="9600" b="1" u="sng" dirty="0">
                <a:latin typeface="Calibri" panose="020F0502020204030204" pitchFamily="34" charset="0"/>
                <a:ea typeface="Calibri" panose="020F0502020204030204" pitchFamily="34" charset="0"/>
                <a:cs typeface="Calibri" panose="020F0502020204030204" pitchFamily="34" charset="0"/>
              </a:rPr>
              <a:t>Technika nurkowania w silnym prądzie:</a:t>
            </a:r>
            <a:r>
              <a:rPr lang="pl-PL" sz="9600" u="sng" dirty="0">
                <a:latin typeface="Calibri" panose="020F0502020204030204" pitchFamily="34" charset="0"/>
                <a:ea typeface="Calibri" panose="020F0502020204030204" pitchFamily="34" charset="0"/>
                <a:cs typeface="Calibri" panose="020F0502020204030204" pitchFamily="34" charset="0"/>
              </a:rPr>
              <a:t> </a:t>
            </a:r>
          </a:p>
          <a:p>
            <a:pPr lvl="0" algn="just">
              <a:buNone/>
            </a:pPr>
            <a:endParaRPr lang="pl-PL" sz="9600" dirty="0">
              <a:latin typeface="Calibri" panose="020F0502020204030204" pitchFamily="34" charset="0"/>
              <a:ea typeface="Calibri" panose="020F0502020204030204" pitchFamily="34" charset="0"/>
              <a:cs typeface="Calibri" panose="020F0502020204030204" pitchFamily="34" charset="0"/>
            </a:endParaRPr>
          </a:p>
          <a:p>
            <a:pPr algn="just">
              <a:buNone/>
            </a:pPr>
            <a:r>
              <a:rPr lang="pl-PL" sz="9600" dirty="0">
                <a:latin typeface="Calibri" panose="020F0502020204030204" pitchFamily="34" charset="0"/>
                <a:ea typeface="Calibri" panose="020F0502020204030204" pitchFamily="34" charset="0"/>
                <a:cs typeface="Calibri" panose="020F0502020204030204" pitchFamily="34" charset="0"/>
              </a:rPr>
              <a:t>  Przy nurkowaniu w prądzie uwzględniamy większe zużycie powietrza 60 l/min. na powierzchni przy pracy lekkiej oraz uwzględnić skrócenie czasu nurkowania przez silniejszą saturację i obciążenie.   </a:t>
            </a:r>
          </a:p>
          <a:p>
            <a:pPr lvl="0" algn="just">
              <a:buNone/>
            </a:pPr>
            <a:endParaRPr lang="pl-PL" sz="9600" dirty="0">
              <a:latin typeface="Calibri" panose="020F0502020204030204" pitchFamily="34" charset="0"/>
              <a:ea typeface="Calibri" panose="020F0502020204030204" pitchFamily="34" charset="0"/>
              <a:cs typeface="Calibri" panose="020F0502020204030204" pitchFamily="34" charset="0"/>
            </a:endParaRPr>
          </a:p>
          <a:p>
            <a:pPr algn="just">
              <a:buNone/>
            </a:pPr>
            <a:r>
              <a:rPr lang="pl-PL" sz="9600" dirty="0">
                <a:latin typeface="Calibri" panose="020F0502020204030204" pitchFamily="34" charset="0"/>
                <a:ea typeface="Calibri" panose="020F0502020204030204" pitchFamily="34" charset="0"/>
                <a:cs typeface="Calibri" panose="020F0502020204030204" pitchFamily="34" charset="0"/>
              </a:rPr>
              <a:t>     Nurkując na kablolinie wyważamy się w taki sposób aby prąd, podczas napiętej linie nas nie wyrzucał z dna na powierzchnie. Przyjmuje się, że 10kg ciężaru ciał stosuje się balast o 10 % większy niż przy nurkowani w wodzie stojącej.  </a:t>
            </a:r>
          </a:p>
          <a:p>
            <a:pPr algn="just">
              <a:buNone/>
            </a:pPr>
            <a:r>
              <a:rPr lang="pl-PL" sz="9600" dirty="0">
                <a:latin typeface="Calibri" panose="020F0502020204030204" pitchFamily="34" charset="0"/>
                <a:ea typeface="Calibri" panose="020F0502020204030204" pitchFamily="34" charset="0"/>
                <a:cs typeface="Calibri" panose="020F0502020204030204" pitchFamily="34" charset="0"/>
              </a:rPr>
              <a:t>     Jeśli nurkujemy w parach, tempo poruszania nadaje najsłabszy. </a:t>
            </a:r>
          </a:p>
          <a:p>
            <a:pPr lvl="0" algn="just">
              <a:buNone/>
            </a:pPr>
            <a:r>
              <a:rPr lang="pl-PL" sz="8800" dirty="0"/>
              <a:t> </a:t>
            </a:r>
            <a:endParaRPr lang="pl-PL" sz="8800" b="1" dirty="0"/>
          </a:p>
          <a:p>
            <a:pPr algn="just">
              <a:buNone/>
            </a:pPr>
            <a:endParaRPr lang="pl-PL" sz="2400" b="1" dirty="0"/>
          </a:p>
          <a:p>
            <a:pPr algn="just">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327</a:t>
            </a:fld>
            <a:endParaRPr lang="pl-PL" dirty="0"/>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908720"/>
            <a:ext cx="8219256" cy="5544616"/>
          </a:xfrm>
        </p:spPr>
        <p:txBody>
          <a:bodyPr>
            <a:normAutofit fontScale="40000" lnSpcReduction="2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6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Zasady wykonywania prac podwodnych w rzece c.d.</a:t>
            </a:r>
          </a:p>
          <a:p>
            <a:pPr lvl="0">
              <a:buNone/>
            </a:pPr>
            <a:r>
              <a:rPr lang="pl-PL" sz="5500" dirty="0"/>
              <a:t>     </a:t>
            </a:r>
          </a:p>
          <a:p>
            <a:pPr lvl="0">
              <a:buNone/>
            </a:pPr>
            <a:r>
              <a:rPr lang="pl-PL" sz="6000" b="1" u="sng" dirty="0">
                <a:latin typeface="Calibri" panose="020F0502020204030204" pitchFamily="34" charset="0"/>
                <a:ea typeface="Calibri" panose="020F0502020204030204" pitchFamily="34" charset="0"/>
                <a:cs typeface="Calibri" panose="020F0502020204030204" pitchFamily="34" charset="0"/>
              </a:rPr>
              <a:t>Technika nurkowania w silnym prądzie:</a:t>
            </a:r>
            <a:r>
              <a:rPr lang="pl-PL" sz="6000" u="sng" dirty="0">
                <a:latin typeface="Calibri" panose="020F0502020204030204" pitchFamily="34" charset="0"/>
                <a:ea typeface="Calibri" panose="020F0502020204030204" pitchFamily="34" charset="0"/>
                <a:cs typeface="Calibri" panose="020F0502020204030204" pitchFamily="34" charset="0"/>
              </a:rPr>
              <a:t> </a:t>
            </a:r>
          </a:p>
          <a:p>
            <a:pPr lvl="0">
              <a:buNone/>
            </a:pPr>
            <a:endParaRPr lang="pl-PL" sz="6000" dirty="0">
              <a:latin typeface="Calibri" panose="020F0502020204030204" pitchFamily="34" charset="0"/>
              <a:ea typeface="Calibri" panose="020F0502020204030204" pitchFamily="34" charset="0"/>
              <a:cs typeface="Calibri" panose="020F0502020204030204" pitchFamily="34" charset="0"/>
            </a:endParaRPr>
          </a:p>
          <a:p>
            <a:pPr algn="just">
              <a:buNone/>
            </a:pPr>
            <a:r>
              <a:rPr lang="pl-PL" sz="6000" dirty="0">
                <a:latin typeface="Calibri" panose="020F0502020204030204" pitchFamily="34" charset="0"/>
                <a:ea typeface="Calibri" panose="020F0502020204030204" pitchFamily="34" charset="0"/>
                <a:cs typeface="Calibri" panose="020F0502020204030204" pitchFamily="34" charset="0"/>
              </a:rPr>
              <a:t>     Zaleca się, w pracach poszukiwawczych, nurkowanie z </a:t>
            </a:r>
            <a:r>
              <a:rPr lang="pl-PL" sz="6000" b="1" dirty="0">
                <a:latin typeface="Calibri" panose="020F0502020204030204" pitchFamily="34" charset="0"/>
                <a:ea typeface="Calibri" panose="020F0502020204030204" pitchFamily="34" charset="0"/>
                <a:cs typeface="Calibri" panose="020F0502020204030204" pitchFamily="34" charset="0"/>
              </a:rPr>
              <a:t>prądem wody</a:t>
            </a:r>
            <a:r>
              <a:rPr lang="pl-PL" sz="6000" dirty="0">
                <a:latin typeface="Calibri" panose="020F0502020204030204" pitchFamily="34" charset="0"/>
                <a:ea typeface="Calibri" panose="020F0502020204030204" pitchFamily="34" charset="0"/>
                <a:cs typeface="Calibri" panose="020F0502020204030204" pitchFamily="34" charset="0"/>
              </a:rPr>
              <a:t>. Łódź jest za nurkiem i jest zakotwiczona lub działania prowadzimy z brzegu.</a:t>
            </a:r>
          </a:p>
          <a:p>
            <a:pPr algn="just">
              <a:buFontTx/>
              <a:buChar char="-"/>
            </a:pPr>
            <a:endParaRPr lang="pl-PL" sz="6000" dirty="0">
              <a:latin typeface="Calibri" panose="020F0502020204030204" pitchFamily="34" charset="0"/>
              <a:ea typeface="Calibri" panose="020F0502020204030204" pitchFamily="34" charset="0"/>
              <a:cs typeface="Calibri" panose="020F0502020204030204" pitchFamily="34" charset="0"/>
            </a:endParaRPr>
          </a:p>
          <a:p>
            <a:pPr algn="just">
              <a:buNone/>
            </a:pPr>
            <a:r>
              <a:rPr lang="pl-PL" sz="6000" dirty="0">
                <a:latin typeface="Calibri" panose="020F0502020204030204" pitchFamily="34" charset="0"/>
                <a:ea typeface="Calibri" panose="020F0502020204030204" pitchFamily="34" charset="0"/>
                <a:cs typeface="Calibri" panose="020F0502020204030204" pitchFamily="34" charset="0"/>
              </a:rPr>
              <a:t>     Dodatkowo nurek powinien być wyposażony w gwizdek. </a:t>
            </a:r>
            <a:br>
              <a:rPr lang="pl-PL" sz="6000" dirty="0">
                <a:latin typeface="Calibri" panose="020F0502020204030204" pitchFamily="34" charset="0"/>
                <a:ea typeface="Calibri" panose="020F0502020204030204" pitchFamily="34" charset="0"/>
                <a:cs typeface="Calibri" panose="020F0502020204030204" pitchFamily="34" charset="0"/>
              </a:rPr>
            </a:br>
            <a:r>
              <a:rPr lang="pl-PL" sz="6000" dirty="0">
                <a:latin typeface="Calibri" panose="020F0502020204030204" pitchFamily="34" charset="0"/>
                <a:ea typeface="Calibri" panose="020F0502020204030204" pitchFamily="34" charset="0"/>
                <a:cs typeface="Calibri" panose="020F0502020204030204" pitchFamily="34" charset="0"/>
              </a:rPr>
              <a:t>W przypadku odczepienia nurka od kabloliny i jego wynurzeniu, aby łatwiej powiadomić obsługę łodzi o swoim położeniu.</a:t>
            </a:r>
          </a:p>
          <a:p>
            <a:pPr lvl="0">
              <a:buNone/>
            </a:pPr>
            <a:r>
              <a:rPr lang="pl-PL" sz="2200" dirty="0"/>
              <a:t>   </a:t>
            </a:r>
            <a:endParaRPr lang="pl-PL" sz="2200" b="1" dirty="0"/>
          </a:p>
          <a:p>
            <a:pPr algn="just">
              <a:buNone/>
            </a:pPr>
            <a:endParaRPr lang="pl-PL" sz="2400" b="1" dirty="0"/>
          </a:p>
          <a:p>
            <a:pPr algn="just">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328</a:t>
            </a:fld>
            <a:endParaRPr lang="pl-PL" dirty="0"/>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692696"/>
            <a:ext cx="8219256" cy="5760640"/>
          </a:xfrm>
        </p:spPr>
        <p:txBody>
          <a:bodyPr>
            <a:normAutofit fontScale="55000" lnSpcReduction="2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4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Zasady wykonywania prac podwodnych w rzece c.d.</a:t>
            </a:r>
          </a:p>
          <a:p>
            <a:pPr lvl="0" algn="just">
              <a:buNone/>
            </a:pPr>
            <a:r>
              <a:rPr lang="pl-PL" sz="4600" dirty="0"/>
              <a:t>     </a:t>
            </a:r>
          </a:p>
          <a:p>
            <a:pPr lvl="0">
              <a:buNone/>
            </a:pPr>
            <a:r>
              <a:rPr lang="pl-PL" sz="4400" b="1" u="sng" dirty="0">
                <a:latin typeface="Calibri" panose="020F0502020204030204" pitchFamily="34" charset="0"/>
                <a:ea typeface="Calibri" panose="020F0502020204030204" pitchFamily="34" charset="0"/>
                <a:cs typeface="Calibri" panose="020F0502020204030204" pitchFamily="34" charset="0"/>
              </a:rPr>
              <a:t>Technika nurkowania w silnym prądzie:</a:t>
            </a:r>
            <a:r>
              <a:rPr lang="pl-PL" sz="4400" u="sng" dirty="0">
                <a:latin typeface="Calibri" panose="020F0502020204030204" pitchFamily="34" charset="0"/>
                <a:ea typeface="Calibri" panose="020F0502020204030204" pitchFamily="34" charset="0"/>
                <a:cs typeface="Calibri" panose="020F0502020204030204" pitchFamily="34" charset="0"/>
              </a:rPr>
              <a:t>   </a:t>
            </a:r>
          </a:p>
          <a:p>
            <a:pPr lvl="0" algn="just">
              <a:buNone/>
            </a:pPr>
            <a:endParaRPr lang="pl-PL" sz="4400" dirty="0">
              <a:latin typeface="Calibri" panose="020F0502020204030204" pitchFamily="34" charset="0"/>
              <a:ea typeface="Calibri" panose="020F0502020204030204" pitchFamily="34" charset="0"/>
              <a:cs typeface="Calibri" panose="020F0502020204030204" pitchFamily="34" charset="0"/>
            </a:endParaRPr>
          </a:p>
          <a:p>
            <a:pPr algn="just">
              <a:buNone/>
            </a:pPr>
            <a:r>
              <a:rPr lang="pl-PL" sz="4400" dirty="0">
                <a:latin typeface="Calibri" panose="020F0502020204030204" pitchFamily="34" charset="0"/>
                <a:ea typeface="Calibri" panose="020F0502020204030204" pitchFamily="34" charset="0"/>
                <a:cs typeface="Calibri" panose="020F0502020204030204" pitchFamily="34" charset="0"/>
              </a:rPr>
              <a:t>     Konfiguracja sprzętowa musi być tak zestawiona, aby żaden element nie wystawał poza obrys ciała i w taki sposób aby można go był łatwo użyć w sytuacji kryzysowej.</a:t>
            </a:r>
          </a:p>
          <a:p>
            <a:pPr algn="just">
              <a:buNone/>
            </a:pPr>
            <a:endParaRPr lang="pl-PL" sz="4400" dirty="0">
              <a:latin typeface="Calibri" panose="020F0502020204030204" pitchFamily="34" charset="0"/>
              <a:ea typeface="Calibri" panose="020F0502020204030204" pitchFamily="34" charset="0"/>
              <a:cs typeface="Calibri" panose="020F0502020204030204" pitchFamily="34" charset="0"/>
            </a:endParaRPr>
          </a:p>
          <a:p>
            <a:pPr algn="just">
              <a:buNone/>
            </a:pPr>
            <a:r>
              <a:rPr lang="pl-PL" sz="4400" dirty="0">
                <a:latin typeface="Calibri" panose="020F0502020204030204" pitchFamily="34" charset="0"/>
                <a:ea typeface="Calibri" panose="020F0502020204030204" pitchFamily="34" charset="0"/>
                <a:cs typeface="Calibri" panose="020F0502020204030204" pitchFamily="34" charset="0"/>
              </a:rPr>
              <a:t>     Sprzęt musi być tak skonfigurowany aby możliwość zahaczenia była minimalna. Trzeba dobrać sprzęt ograniczając go do niezbędnego minimum.</a:t>
            </a:r>
          </a:p>
          <a:p>
            <a:pPr lvl="0" algn="just">
              <a:buNone/>
            </a:pPr>
            <a:r>
              <a:rPr lang="pl-PL" sz="4600" dirty="0"/>
              <a:t>  </a:t>
            </a:r>
            <a:endParaRPr lang="pl-PL" sz="4600" b="1" dirty="0"/>
          </a:p>
          <a:p>
            <a:pPr algn="just">
              <a:buNone/>
            </a:pPr>
            <a:endParaRPr lang="pl-PL" sz="2400" b="1" dirty="0"/>
          </a:p>
          <a:p>
            <a:pPr algn="just">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329</a:t>
            </a:fld>
            <a:endParaRPr lang="pl-PL"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5069160"/>
          </a:xfrm>
        </p:spPr>
        <p:txBody>
          <a:bodyPr>
            <a:normAutofit/>
          </a:bodyPr>
          <a:lstStyle/>
          <a:p>
            <a:pPr algn="just">
              <a:buNone/>
            </a:pPr>
            <a:r>
              <a:rPr lang="pl-PL" sz="2800" dirty="0"/>
              <a:t>    	</a:t>
            </a:r>
            <a:r>
              <a:rPr lang="pl-PL" sz="2400" dirty="0">
                <a:latin typeface="Calibri" panose="020F0502020204030204" pitchFamily="34" charset="0"/>
                <a:ea typeface="Calibri" panose="020F0502020204030204" pitchFamily="34" charset="0"/>
                <a:cs typeface="Calibri" panose="020F0502020204030204" pitchFamily="34" charset="0"/>
              </a:rPr>
              <a:t>Do przyrządowej lokalizacji obiektów pod wodą, które nadają się do wykorzystania w PSP, zaliczyć można takie metody jak:</a:t>
            </a:r>
          </a:p>
          <a:p>
            <a:pPr lvl="0" algn="just">
              <a:buFont typeface="Wingdings" panose="05000000000000000000" pitchFamily="2" charset="2"/>
              <a:buChar char="§"/>
            </a:pPr>
            <a:r>
              <a:rPr lang="pl-PL" sz="2400" dirty="0">
                <a:latin typeface="Calibri" panose="020F0502020204030204" pitchFamily="34" charset="0"/>
                <a:ea typeface="Calibri" panose="020F0502020204030204" pitchFamily="34" charset="0"/>
                <a:cs typeface="Calibri" panose="020F0502020204030204" pitchFamily="34" charset="0"/>
              </a:rPr>
              <a:t>trałowanie kotwicą;</a:t>
            </a:r>
          </a:p>
          <a:p>
            <a:pPr lvl="0" algn="just">
              <a:buFont typeface="Wingdings" panose="05000000000000000000" pitchFamily="2" charset="2"/>
              <a:buChar char="§"/>
            </a:pPr>
            <a:r>
              <a:rPr lang="pl-PL" sz="2400" dirty="0">
                <a:latin typeface="Calibri" panose="020F0502020204030204" pitchFamily="34" charset="0"/>
                <a:ea typeface="Calibri" panose="020F0502020204030204" pitchFamily="34" charset="0"/>
                <a:cs typeface="Calibri" panose="020F0502020204030204" pitchFamily="34" charset="0"/>
              </a:rPr>
              <a:t>trałowanie liny przez dwie łodzie (trałowanie trałem dennym); </a:t>
            </a:r>
          </a:p>
          <a:p>
            <a:pPr lvl="0" algn="just">
              <a:buFont typeface="Wingdings" panose="05000000000000000000" pitchFamily="2" charset="2"/>
              <a:buChar char="§"/>
            </a:pPr>
            <a:r>
              <a:rPr lang="pl-PL" sz="2400" dirty="0">
                <a:latin typeface="Calibri" panose="020F0502020204030204" pitchFamily="34" charset="0"/>
                <a:ea typeface="Calibri" panose="020F0502020204030204" pitchFamily="34" charset="0"/>
                <a:cs typeface="Calibri" panose="020F0502020204030204" pitchFamily="34" charset="0"/>
              </a:rPr>
              <a:t>trałowanie magnesem neodymowym.</a:t>
            </a:r>
          </a:p>
          <a:p>
            <a:pPr lvl="0" algn="just">
              <a:buNone/>
            </a:pPr>
            <a:endParaRPr lang="pl-PL" sz="2400" dirty="0">
              <a:latin typeface="Calibri" panose="020F0502020204030204" pitchFamily="34" charset="0"/>
              <a:ea typeface="Calibri" panose="020F0502020204030204" pitchFamily="34" charset="0"/>
              <a:cs typeface="Calibri" panose="020F0502020204030204" pitchFamily="34" charset="0"/>
            </a:endParaRPr>
          </a:p>
          <a:p>
            <a:pPr algn="just">
              <a:buNone/>
            </a:pPr>
            <a:r>
              <a:rPr lang="pl-PL" sz="2400" dirty="0">
                <a:latin typeface="Calibri" panose="020F0502020204030204" pitchFamily="34" charset="0"/>
                <a:ea typeface="Calibri" panose="020F0502020204030204" pitchFamily="34" charset="0"/>
                <a:cs typeface="Calibri" panose="020F0502020204030204" pitchFamily="34" charset="0"/>
              </a:rPr>
              <a:t>     Są to metody do poszukiwań obiektów, o które może się zaczepić trał, takich jak zatopione np.: samochody, łodzie. Tymi technikami nie poszukujemy osób zaginionych pod wodą.</a:t>
            </a:r>
          </a:p>
          <a:p>
            <a:pPr>
              <a:buNone/>
            </a:pPr>
            <a:endParaRPr lang="pl-PL" sz="26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33</a:t>
            </a:fld>
            <a:endParaRPr lang="pl-PL" dirty="0"/>
          </a:p>
        </p:txBody>
      </p:sp>
      <p:sp>
        <p:nvSpPr>
          <p:cNvPr id="6" name="Prostokąt zaokrąglony 5"/>
          <p:cNvSpPr/>
          <p:nvPr/>
        </p:nvSpPr>
        <p:spPr>
          <a:xfrm>
            <a:off x="467544" y="404664"/>
            <a:ext cx="8208912" cy="864096"/>
          </a:xfrm>
          <a:prstGeom prst="roundRect">
            <a:avLst/>
          </a:prstGeom>
          <a:solidFill>
            <a:srgbClr val="FF0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8.1. Zlokalizować obiekt pod powierzchnią wody </a:t>
            </a:r>
          </a:p>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oraz go oznaczyć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620688"/>
            <a:ext cx="8219256" cy="5832648"/>
          </a:xfrm>
        </p:spPr>
        <p:txBody>
          <a:bodyPr>
            <a:normAutofit/>
          </a:bodyPr>
          <a:lstStyle/>
          <a:p>
            <a:pPr algn="ctr">
              <a:buNone/>
            </a:pPr>
            <a:endParaRPr lang="pl-PL" sz="2200" b="1" dirty="0"/>
          </a:p>
          <a:p>
            <a:pPr algn="ctr">
              <a:buNone/>
            </a:pPr>
            <a:r>
              <a:rPr lang="pl-PL" sz="2200" b="1" u="sng" dirty="0"/>
              <a:t>Zasady wykonywania prac podwodnych przy urządzeniach </a:t>
            </a:r>
            <a:br>
              <a:rPr lang="pl-PL" sz="2200" b="1" u="sng" dirty="0"/>
            </a:br>
            <a:r>
              <a:rPr lang="pl-PL" sz="2200" b="1" u="sng" dirty="0"/>
              <a:t>i budowlach hydrotechnicznych </a:t>
            </a:r>
          </a:p>
          <a:p>
            <a:pPr lvl="0">
              <a:buNone/>
            </a:pPr>
            <a:r>
              <a:rPr lang="pl-PL" sz="2200" dirty="0"/>
              <a:t>     </a:t>
            </a:r>
            <a:endParaRPr lang="pl-PL" sz="2400" b="1" dirty="0"/>
          </a:p>
          <a:p>
            <a:pPr algn="just">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pic>
        <p:nvPicPr>
          <p:cNvPr id="316418" name="Picture 2"/>
          <p:cNvPicPr>
            <a:picLocks noChangeAspect="1" noChangeArrowheads="1"/>
          </p:cNvPicPr>
          <p:nvPr/>
        </p:nvPicPr>
        <p:blipFill>
          <a:blip r:embed="rId3" cstate="print"/>
          <a:srcRect l="17429" t="37631" r="11731" b="28516"/>
          <a:stretch>
            <a:fillRect/>
          </a:stretch>
        </p:blipFill>
        <p:spPr bwMode="auto">
          <a:xfrm>
            <a:off x="611560" y="3834112"/>
            <a:ext cx="7740000" cy="2079576"/>
          </a:xfrm>
          <a:prstGeom prst="rect">
            <a:avLst/>
          </a:prstGeom>
          <a:noFill/>
          <a:ln w="9525">
            <a:noFill/>
            <a:miter lim="800000"/>
            <a:headEnd/>
            <a:tailEnd/>
          </a:ln>
        </p:spPr>
      </p:pic>
      <p:pic>
        <p:nvPicPr>
          <p:cNvPr id="305154" name="Picture 2"/>
          <p:cNvPicPr>
            <a:picLocks noChangeAspect="1" noChangeArrowheads="1"/>
          </p:cNvPicPr>
          <p:nvPr/>
        </p:nvPicPr>
        <p:blipFill>
          <a:blip r:embed="rId4" cstate="print"/>
          <a:srcRect l="16876" t="31125" r="11731" b="51156"/>
          <a:stretch>
            <a:fillRect/>
          </a:stretch>
        </p:blipFill>
        <p:spPr bwMode="auto">
          <a:xfrm>
            <a:off x="603730" y="2619236"/>
            <a:ext cx="7739997" cy="1080000"/>
          </a:xfrm>
          <a:prstGeom prst="rect">
            <a:avLst/>
          </a:prstGeom>
          <a:noFill/>
          <a:ln w="9525">
            <a:noFill/>
            <a:miter lim="800000"/>
            <a:headEnd/>
            <a:tailEnd/>
          </a:ln>
        </p:spPr>
      </p:pic>
      <p:sp>
        <p:nvSpPr>
          <p:cNvPr id="6" name="Symbol zastępczy numeru slajdu 5"/>
          <p:cNvSpPr>
            <a:spLocks noGrp="1"/>
          </p:cNvSpPr>
          <p:nvPr>
            <p:ph type="sldNum" sz="quarter" idx="12"/>
          </p:nvPr>
        </p:nvSpPr>
        <p:spPr/>
        <p:txBody>
          <a:bodyPr/>
          <a:lstStyle/>
          <a:p>
            <a:fld id="{589B7C76-EFF2-4CD8-A475-4750F11B4BC6}" type="slidenum">
              <a:rPr lang="pl-PL" smtClean="0"/>
              <a:pPr/>
              <a:t>330</a:t>
            </a:fld>
            <a:endParaRPr lang="pl-PL" dirty="0"/>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908720"/>
            <a:ext cx="8219256" cy="5544616"/>
          </a:xfrm>
        </p:spPr>
        <p:txBody>
          <a:bodyPr>
            <a:normAutofit fontScale="25000" lnSpcReduction="20000"/>
          </a:bodyPr>
          <a:lstStyle/>
          <a:p>
            <a:pPr algn="ctr">
              <a:buNone/>
            </a:pPr>
            <a:endParaRPr lang="pl-PL" sz="8800" b="1" dirty="0"/>
          </a:p>
          <a:p>
            <a:pPr algn="ctr">
              <a:buNone/>
            </a:pPr>
            <a:r>
              <a:rPr lang="pl-PL" sz="9600" b="1" u="sng" dirty="0">
                <a:latin typeface="Calibri" panose="020F0502020204030204" pitchFamily="34" charset="0"/>
                <a:ea typeface="Calibri" panose="020F0502020204030204" pitchFamily="34" charset="0"/>
                <a:cs typeface="Calibri" panose="020F0502020204030204" pitchFamily="34" charset="0"/>
              </a:rPr>
              <a:t>Zasady wykonywania prac podwodnych przy urządzeniach </a:t>
            </a:r>
            <a:br>
              <a:rPr lang="pl-PL" sz="9600" b="1" u="sng" dirty="0">
                <a:latin typeface="Calibri" panose="020F0502020204030204" pitchFamily="34" charset="0"/>
                <a:ea typeface="Calibri" panose="020F0502020204030204" pitchFamily="34" charset="0"/>
                <a:cs typeface="Calibri" panose="020F0502020204030204" pitchFamily="34" charset="0"/>
              </a:rPr>
            </a:br>
            <a:r>
              <a:rPr lang="pl-PL" sz="9600" b="1" u="sng" dirty="0">
                <a:latin typeface="Calibri" panose="020F0502020204030204" pitchFamily="34" charset="0"/>
                <a:ea typeface="Calibri" panose="020F0502020204030204" pitchFamily="34" charset="0"/>
                <a:cs typeface="Calibri" panose="020F0502020204030204" pitchFamily="34" charset="0"/>
              </a:rPr>
              <a:t>i budowlach hydrotechnicznych c.d. </a:t>
            </a:r>
          </a:p>
          <a:p>
            <a:pPr lvl="0">
              <a:buNone/>
            </a:pPr>
            <a:r>
              <a:rPr lang="pl-PL" sz="9600" dirty="0">
                <a:latin typeface="Calibri" panose="020F0502020204030204" pitchFamily="34" charset="0"/>
                <a:ea typeface="Calibri" panose="020F0502020204030204" pitchFamily="34" charset="0"/>
                <a:cs typeface="Calibri" panose="020F0502020204030204" pitchFamily="34" charset="0"/>
              </a:rPr>
              <a:t>     </a:t>
            </a:r>
            <a:endParaRPr lang="pl-PL" sz="9600" b="1" dirty="0">
              <a:latin typeface="Calibri" panose="020F0502020204030204" pitchFamily="34" charset="0"/>
              <a:ea typeface="Calibri" panose="020F0502020204030204" pitchFamily="34" charset="0"/>
              <a:cs typeface="Calibri" panose="020F0502020204030204" pitchFamily="34" charset="0"/>
            </a:endParaRPr>
          </a:p>
          <a:p>
            <a:pPr lvl="0" algn="just">
              <a:buNone/>
            </a:pPr>
            <a:r>
              <a:rPr lang="pl-PL" sz="9600" dirty="0">
                <a:latin typeface="Calibri" panose="020F0502020204030204" pitchFamily="34" charset="0"/>
                <a:ea typeface="Calibri" panose="020F0502020204030204" pitchFamily="34" charset="0"/>
                <a:cs typeface="Calibri" panose="020F0502020204030204" pitchFamily="34" charset="0"/>
              </a:rPr>
              <a:t>    </a:t>
            </a:r>
            <a:r>
              <a:rPr lang="pl-PL" sz="9600" b="1" dirty="0">
                <a:latin typeface="Calibri" panose="020F0502020204030204" pitchFamily="34" charset="0"/>
                <a:ea typeface="Calibri" panose="020F0502020204030204" pitchFamily="34" charset="0"/>
                <a:cs typeface="Calibri" panose="020F0502020204030204" pitchFamily="34" charset="0"/>
              </a:rPr>
              <a:t> Jaz - </a:t>
            </a:r>
            <a:r>
              <a:rPr lang="pl-PL" sz="9600" dirty="0">
                <a:latin typeface="Calibri" panose="020F0502020204030204" pitchFamily="34" charset="0"/>
                <a:ea typeface="Calibri" panose="020F0502020204030204" pitchFamily="34" charset="0"/>
                <a:cs typeface="Calibri" panose="020F0502020204030204" pitchFamily="34" charset="0"/>
              </a:rPr>
              <a:t>budowla hydrotechniczna wybudowana w poprzek rzeki lub kanału, piętrząca wodę w celu utrzymania stałego poziomu rzeki dla celów żeglugowych lub (w ograniczonym zakresie) zabezpieczenia przed powodzią, zaopatrywania w wodę oraz do celów energetycznych. Wyróżniamy dwa rodzaje jazów: stałe i ruchome. Za pomocą jazu ruchomego możemy regulować wysokość lustra wody. Są to przeszkody nie do przejścia, dlatego równolegle często buduje się śluzy.</a:t>
            </a:r>
            <a:endParaRPr lang="pl-PL" sz="9600" b="1" dirty="0">
              <a:latin typeface="Calibri" panose="020F0502020204030204" pitchFamily="34" charset="0"/>
              <a:ea typeface="Calibri" panose="020F0502020204030204" pitchFamily="34" charset="0"/>
              <a:cs typeface="Calibri" panose="020F0502020204030204" pitchFamily="34" charset="0"/>
            </a:endParaRPr>
          </a:p>
          <a:p>
            <a:pPr lvl="0" algn="just">
              <a:buNone/>
            </a:pPr>
            <a:endParaRPr lang="pl-PL" sz="8800" b="1" dirty="0"/>
          </a:p>
          <a:p>
            <a:pPr algn="just">
              <a:buNone/>
            </a:pPr>
            <a:r>
              <a:rPr lang="pl-PL" sz="8800" b="1" dirty="0"/>
              <a:t>      </a:t>
            </a:r>
            <a:endParaRPr lang="pl-PL" sz="8800" dirty="0"/>
          </a:p>
          <a:p>
            <a:pPr lvl="0" algn="just">
              <a:buNone/>
            </a:pPr>
            <a:endParaRPr lang="pl-PL" sz="2200" b="1" dirty="0"/>
          </a:p>
          <a:p>
            <a:pPr algn="just">
              <a:buNone/>
            </a:pPr>
            <a:endParaRPr lang="pl-PL" sz="2400" b="1" dirty="0"/>
          </a:p>
          <a:p>
            <a:pPr algn="just">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331</a:t>
            </a:fld>
            <a:endParaRPr lang="pl-PL" dirty="0"/>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836712"/>
            <a:ext cx="8219256" cy="5616624"/>
          </a:xfrm>
        </p:spPr>
        <p:txBody>
          <a:bodyPr>
            <a:normAutofit fontScale="25000" lnSpcReduction="20000"/>
          </a:bodyPr>
          <a:lstStyle/>
          <a:p>
            <a:pPr algn="ctr">
              <a:buNone/>
            </a:pPr>
            <a:endParaRPr lang="pl-PL" sz="8800" b="1" dirty="0"/>
          </a:p>
          <a:p>
            <a:pPr algn="ctr">
              <a:buNone/>
            </a:pPr>
            <a:r>
              <a:rPr lang="pl-PL" sz="9600" b="1" u="sng" dirty="0">
                <a:latin typeface="Calibri" panose="020F0502020204030204" pitchFamily="34" charset="0"/>
                <a:ea typeface="Calibri" panose="020F0502020204030204" pitchFamily="34" charset="0"/>
                <a:cs typeface="Calibri" panose="020F0502020204030204" pitchFamily="34" charset="0"/>
              </a:rPr>
              <a:t>Zasady wykonywania prac podwodnych przy urządzeniach </a:t>
            </a:r>
            <a:br>
              <a:rPr lang="pl-PL" sz="9600" b="1" u="sng" dirty="0">
                <a:latin typeface="Calibri" panose="020F0502020204030204" pitchFamily="34" charset="0"/>
                <a:ea typeface="Calibri" panose="020F0502020204030204" pitchFamily="34" charset="0"/>
                <a:cs typeface="Calibri" panose="020F0502020204030204" pitchFamily="34" charset="0"/>
              </a:rPr>
            </a:br>
            <a:r>
              <a:rPr lang="pl-PL" sz="9600" b="1" u="sng" dirty="0">
                <a:latin typeface="Calibri" panose="020F0502020204030204" pitchFamily="34" charset="0"/>
                <a:ea typeface="Calibri" panose="020F0502020204030204" pitchFamily="34" charset="0"/>
                <a:cs typeface="Calibri" panose="020F0502020204030204" pitchFamily="34" charset="0"/>
              </a:rPr>
              <a:t>i budowlach hydrotechnicznych c.d.</a:t>
            </a:r>
          </a:p>
          <a:p>
            <a:pPr lvl="0">
              <a:buNone/>
            </a:pPr>
            <a:r>
              <a:rPr lang="pl-PL" sz="9600" dirty="0">
                <a:latin typeface="Calibri" panose="020F0502020204030204" pitchFamily="34" charset="0"/>
                <a:ea typeface="Calibri" panose="020F0502020204030204" pitchFamily="34" charset="0"/>
                <a:cs typeface="Calibri" panose="020F0502020204030204" pitchFamily="34" charset="0"/>
              </a:rPr>
              <a:t>     </a:t>
            </a:r>
            <a:endParaRPr lang="pl-PL" sz="9600" b="1" dirty="0">
              <a:latin typeface="Calibri" panose="020F0502020204030204" pitchFamily="34" charset="0"/>
              <a:ea typeface="Calibri" panose="020F0502020204030204" pitchFamily="34" charset="0"/>
              <a:cs typeface="Calibri" panose="020F0502020204030204" pitchFamily="34" charset="0"/>
            </a:endParaRPr>
          </a:p>
          <a:p>
            <a:pPr algn="just">
              <a:buNone/>
            </a:pPr>
            <a:r>
              <a:rPr lang="pl-PL" sz="9600" b="1" dirty="0">
                <a:latin typeface="Calibri" panose="020F0502020204030204" pitchFamily="34" charset="0"/>
                <a:ea typeface="Calibri" panose="020F0502020204030204" pitchFamily="34" charset="0"/>
                <a:cs typeface="Calibri" panose="020F0502020204030204" pitchFamily="34" charset="0"/>
              </a:rPr>
              <a:t>      Śluza – </a:t>
            </a:r>
            <a:r>
              <a:rPr lang="pl-PL" sz="9600" dirty="0">
                <a:latin typeface="Calibri" panose="020F0502020204030204" pitchFamily="34" charset="0"/>
                <a:ea typeface="Calibri" panose="020F0502020204030204" pitchFamily="34" charset="0"/>
                <a:cs typeface="Calibri" panose="020F0502020204030204" pitchFamily="34" charset="0"/>
              </a:rPr>
              <a:t>budowla hydrotechniczna wznoszona na kanale żeglugowym, lub przy stopniu wodnym na rzece. Robi się to po to, żeby przeprowadzić jednostki pływające z jednego poziomu wody na drugi, poprzez podnoszenie (bądź opuszczanie) zwierciadła wody w komorze śluzy.</a:t>
            </a:r>
          </a:p>
          <a:p>
            <a:pPr algn="just">
              <a:buNone/>
            </a:pPr>
            <a:endParaRPr lang="pl-PL" sz="9600" dirty="0">
              <a:latin typeface="Calibri" panose="020F0502020204030204" pitchFamily="34" charset="0"/>
              <a:ea typeface="Calibri" panose="020F0502020204030204" pitchFamily="34" charset="0"/>
              <a:cs typeface="Calibri" panose="020F0502020204030204" pitchFamily="34" charset="0"/>
            </a:endParaRPr>
          </a:p>
          <a:p>
            <a:pPr algn="just">
              <a:buNone/>
            </a:pPr>
            <a:r>
              <a:rPr lang="pl-PL" sz="9600" dirty="0">
                <a:latin typeface="Calibri" panose="020F0502020204030204" pitchFamily="34" charset="0"/>
                <a:ea typeface="Calibri" panose="020F0502020204030204" pitchFamily="34" charset="0"/>
                <a:cs typeface="Calibri" panose="020F0502020204030204" pitchFamily="34" charset="0"/>
              </a:rPr>
              <a:t>     </a:t>
            </a:r>
            <a:r>
              <a:rPr lang="pl-PL" sz="9600" b="1" dirty="0">
                <a:latin typeface="Calibri" panose="020F0502020204030204" pitchFamily="34" charset="0"/>
                <a:ea typeface="Calibri" panose="020F0502020204030204" pitchFamily="34" charset="0"/>
                <a:cs typeface="Calibri" panose="020F0502020204030204" pitchFamily="34" charset="0"/>
              </a:rPr>
              <a:t>Stopień wodny </a:t>
            </a:r>
            <a:r>
              <a:rPr lang="pl-PL" sz="9600" dirty="0">
                <a:latin typeface="Calibri" panose="020F0502020204030204" pitchFamily="34" charset="0"/>
                <a:ea typeface="Calibri" panose="020F0502020204030204" pitchFamily="34" charset="0"/>
                <a:cs typeface="Calibri" panose="020F0502020204030204" pitchFamily="34" charset="0"/>
              </a:rPr>
              <a:t>– pionowy uskok dna rzeki odpowiednio obudowany i umocniony w celu ochrony koryta rzeki przed niszczącym działaniem spadającej wody. Stopnie wodne budowane są w celu poprawy żeglowności rzeki. Składają się najczęściej </a:t>
            </a:r>
            <a:r>
              <a:rPr lang="pl-PL" sz="9600" b="1" dirty="0">
                <a:latin typeface="Calibri" panose="020F0502020204030204" pitchFamily="34" charset="0"/>
                <a:ea typeface="Calibri" panose="020F0502020204030204" pitchFamily="34" charset="0"/>
                <a:cs typeface="Calibri" panose="020F0502020204030204" pitchFamily="34" charset="0"/>
              </a:rPr>
              <a:t>z jazu, </a:t>
            </a:r>
            <a:r>
              <a:rPr lang="pl-PL" sz="9600" dirty="0">
                <a:latin typeface="Calibri" panose="020F0502020204030204" pitchFamily="34" charset="0"/>
                <a:ea typeface="Calibri" panose="020F0502020204030204" pitchFamily="34" charset="0"/>
                <a:cs typeface="Calibri" panose="020F0502020204030204" pitchFamily="34" charset="0"/>
              </a:rPr>
              <a:t>hydroelektrowni, przepławki dla ryb oraz </a:t>
            </a:r>
            <a:r>
              <a:rPr lang="pl-PL" sz="9600" b="1" dirty="0">
                <a:latin typeface="Calibri" panose="020F0502020204030204" pitchFamily="34" charset="0"/>
                <a:ea typeface="Calibri" panose="020F0502020204030204" pitchFamily="34" charset="0"/>
                <a:cs typeface="Calibri" panose="020F0502020204030204" pitchFamily="34" charset="0"/>
              </a:rPr>
              <a:t>śluzy.</a:t>
            </a:r>
          </a:p>
          <a:p>
            <a:pPr lvl="0" algn="just">
              <a:buNone/>
            </a:pPr>
            <a:endParaRPr lang="pl-PL" sz="2200" b="1" dirty="0"/>
          </a:p>
          <a:p>
            <a:pPr algn="just">
              <a:buNone/>
            </a:pPr>
            <a:endParaRPr lang="pl-PL" sz="2400" b="1" dirty="0"/>
          </a:p>
          <a:p>
            <a:pPr algn="just">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332</a:t>
            </a:fld>
            <a:endParaRPr lang="pl-PL" dirty="0"/>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908720"/>
            <a:ext cx="8219256" cy="5544616"/>
          </a:xfrm>
        </p:spPr>
        <p:txBody>
          <a:bodyPr>
            <a:normAutofit/>
          </a:bodyPr>
          <a:lstStyle/>
          <a:p>
            <a:pPr algn="ctr">
              <a:buNone/>
            </a:pPr>
            <a:r>
              <a:rPr lang="pl-PL" sz="2400" b="1" u="sng" dirty="0">
                <a:latin typeface="Calibri" panose="020F0502020204030204" pitchFamily="34" charset="0"/>
                <a:ea typeface="Calibri" panose="020F0502020204030204" pitchFamily="34" charset="0"/>
                <a:cs typeface="Calibri" panose="020F0502020204030204" pitchFamily="34" charset="0"/>
              </a:rPr>
              <a:t>Zasady wykonywania prac podwodnych przy urządzeniach </a:t>
            </a:r>
            <a:br>
              <a:rPr lang="pl-PL" sz="2400" b="1" u="sng" dirty="0">
                <a:latin typeface="Calibri" panose="020F0502020204030204" pitchFamily="34" charset="0"/>
                <a:ea typeface="Calibri" panose="020F0502020204030204" pitchFamily="34" charset="0"/>
                <a:cs typeface="Calibri" panose="020F0502020204030204" pitchFamily="34" charset="0"/>
              </a:rPr>
            </a:br>
            <a:r>
              <a:rPr lang="pl-PL" sz="2400" b="1" u="sng" dirty="0">
                <a:latin typeface="Calibri" panose="020F0502020204030204" pitchFamily="34" charset="0"/>
                <a:ea typeface="Calibri" panose="020F0502020204030204" pitchFamily="34" charset="0"/>
                <a:cs typeface="Calibri" panose="020F0502020204030204" pitchFamily="34" charset="0"/>
              </a:rPr>
              <a:t>i budowlach hydrotechnicznych c.d.</a:t>
            </a:r>
          </a:p>
          <a:p>
            <a:pPr lvl="0">
              <a:buNone/>
            </a:pPr>
            <a:r>
              <a:rPr lang="pl-PL" sz="2200" dirty="0"/>
              <a:t>     </a:t>
            </a:r>
            <a:endParaRPr lang="pl-PL" sz="2200" b="1" dirty="0"/>
          </a:p>
          <a:p>
            <a:pPr lvl="0" algn="ctr">
              <a:buNone/>
            </a:pPr>
            <a:r>
              <a:rPr lang="pl-PL" sz="2200" dirty="0"/>
              <a:t>     </a:t>
            </a:r>
            <a:r>
              <a:rPr lang="pl-PL" sz="2400" b="1" dirty="0">
                <a:latin typeface="Calibri" panose="020F0502020204030204" pitchFamily="34" charset="0"/>
                <a:ea typeface="Calibri" panose="020F0502020204030204" pitchFamily="34" charset="0"/>
                <a:cs typeface="Calibri" panose="020F0502020204030204" pitchFamily="34" charset="0"/>
              </a:rPr>
              <a:t>Jaz</a:t>
            </a:r>
            <a:r>
              <a:rPr lang="pl-PL" sz="2400" dirty="0">
                <a:latin typeface="Calibri" panose="020F0502020204030204" pitchFamily="34" charset="0"/>
                <a:ea typeface="Calibri" panose="020F0502020204030204" pitchFamily="34" charset="0"/>
                <a:cs typeface="Calibri" panose="020F0502020204030204" pitchFamily="34" charset="0"/>
              </a:rPr>
              <a:t> </a:t>
            </a:r>
            <a:endParaRPr lang="pl-PL" sz="2400" b="1" dirty="0">
              <a:latin typeface="Calibri" panose="020F0502020204030204" pitchFamily="34" charset="0"/>
              <a:ea typeface="Calibri" panose="020F0502020204030204" pitchFamily="34" charset="0"/>
              <a:cs typeface="Calibri" panose="020F0502020204030204" pitchFamily="34" charset="0"/>
            </a:endParaRPr>
          </a:p>
          <a:p>
            <a:pPr algn="just">
              <a:buNone/>
            </a:pPr>
            <a:endParaRPr lang="pl-PL" sz="2400" b="1" dirty="0"/>
          </a:p>
          <a:p>
            <a:pPr algn="just">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pic>
        <p:nvPicPr>
          <p:cNvPr id="300034" name="Picture 2"/>
          <p:cNvPicPr>
            <a:picLocks noChangeAspect="1" noChangeArrowheads="1"/>
          </p:cNvPicPr>
          <p:nvPr/>
        </p:nvPicPr>
        <p:blipFill>
          <a:blip r:embed="rId2" cstate="print"/>
          <a:srcRect l="15769" t="14391" r="20586"/>
          <a:stretch>
            <a:fillRect/>
          </a:stretch>
        </p:blipFill>
        <p:spPr bwMode="auto">
          <a:xfrm>
            <a:off x="1835696" y="2600448"/>
            <a:ext cx="5380365" cy="4068912"/>
          </a:xfrm>
          <a:prstGeom prst="rect">
            <a:avLst/>
          </a:prstGeom>
          <a:noFill/>
          <a:ln w="9525">
            <a:noFill/>
            <a:miter lim="800000"/>
            <a:headEnd/>
            <a:tailEnd/>
          </a:ln>
        </p:spPr>
      </p:pic>
      <p:sp>
        <p:nvSpPr>
          <p:cNvPr id="6" name="Symbol zastępczy numeru slajdu 5"/>
          <p:cNvSpPr>
            <a:spLocks noGrp="1"/>
          </p:cNvSpPr>
          <p:nvPr>
            <p:ph type="sldNum" sz="quarter" idx="12"/>
          </p:nvPr>
        </p:nvSpPr>
        <p:spPr/>
        <p:txBody>
          <a:bodyPr/>
          <a:lstStyle/>
          <a:p>
            <a:fld id="{589B7C76-EFF2-4CD8-A475-4750F11B4BC6}" type="slidenum">
              <a:rPr lang="pl-PL" smtClean="0"/>
              <a:pPr/>
              <a:t>333</a:t>
            </a:fld>
            <a:endParaRPr lang="pl-PL" dirty="0"/>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548680"/>
            <a:ext cx="8219256" cy="5717232"/>
          </a:xfrm>
        </p:spPr>
        <p:txBody>
          <a:bodyPr>
            <a:normAutofit/>
          </a:bodyPr>
          <a:lstStyle/>
          <a:p>
            <a:pPr algn="ctr">
              <a:buNone/>
            </a:pPr>
            <a:r>
              <a:rPr lang="pl-PL" sz="2400" b="1" u="sng" dirty="0">
                <a:latin typeface="Calibri" panose="020F0502020204030204" pitchFamily="34" charset="0"/>
                <a:ea typeface="Calibri" panose="020F0502020204030204" pitchFamily="34" charset="0"/>
                <a:cs typeface="Calibri" panose="020F0502020204030204" pitchFamily="34" charset="0"/>
              </a:rPr>
              <a:t>Zasady wykonywania prac podwodnych przy urządzeniach </a:t>
            </a:r>
            <a:br>
              <a:rPr lang="pl-PL" sz="2400" b="1" u="sng" dirty="0">
                <a:latin typeface="Calibri" panose="020F0502020204030204" pitchFamily="34" charset="0"/>
                <a:ea typeface="Calibri" panose="020F0502020204030204" pitchFamily="34" charset="0"/>
                <a:cs typeface="Calibri" panose="020F0502020204030204" pitchFamily="34" charset="0"/>
              </a:rPr>
            </a:br>
            <a:r>
              <a:rPr lang="pl-PL" sz="2400" b="1" u="sng" dirty="0">
                <a:latin typeface="Calibri" panose="020F0502020204030204" pitchFamily="34" charset="0"/>
                <a:ea typeface="Calibri" panose="020F0502020204030204" pitchFamily="34" charset="0"/>
                <a:cs typeface="Calibri" panose="020F0502020204030204" pitchFamily="34" charset="0"/>
              </a:rPr>
              <a:t>i budowlach hydrotechnicznych c.d. </a:t>
            </a:r>
          </a:p>
          <a:p>
            <a:pPr algn="ctr">
              <a:buNone/>
            </a:pPr>
            <a:r>
              <a:rPr lang="pl-PL" sz="2400" b="1" dirty="0">
                <a:latin typeface="Calibri" panose="020F0502020204030204" pitchFamily="34" charset="0"/>
                <a:ea typeface="Calibri" panose="020F0502020204030204" pitchFamily="34" charset="0"/>
                <a:cs typeface="Calibri" panose="020F0502020204030204" pitchFamily="34" charset="0"/>
              </a:rPr>
              <a:t>Śluza</a:t>
            </a:r>
          </a:p>
          <a:p>
            <a:pPr lvl="0">
              <a:buNone/>
            </a:pPr>
            <a:r>
              <a:rPr lang="pl-PL" sz="2200" dirty="0"/>
              <a:t>     </a:t>
            </a:r>
            <a:endParaRPr lang="pl-PL" sz="2200" b="1" dirty="0"/>
          </a:p>
          <a:p>
            <a:pPr lvl="0" algn="just">
              <a:buNone/>
            </a:pPr>
            <a:r>
              <a:rPr lang="pl-PL" sz="2200" dirty="0"/>
              <a:t>     </a:t>
            </a:r>
            <a:endParaRPr lang="pl-PL" sz="2200" b="1" dirty="0"/>
          </a:p>
          <a:p>
            <a:pPr algn="just">
              <a:buNone/>
            </a:pPr>
            <a:endParaRPr lang="pl-PL" sz="2400" b="1" dirty="0"/>
          </a:p>
          <a:p>
            <a:pPr algn="just">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pic>
        <p:nvPicPr>
          <p:cNvPr id="302082" name="Picture 2" descr="F:\Zdjęcia JRG 4 - archiwum\Ratownictwo wodne\Ćwiczenia\2010-10 Przewóz\1011031237234.jpg"/>
          <p:cNvPicPr>
            <a:picLocks noChangeAspect="1" noChangeArrowheads="1"/>
          </p:cNvPicPr>
          <p:nvPr/>
        </p:nvPicPr>
        <p:blipFill>
          <a:blip r:embed="rId3" cstate="print"/>
          <a:srcRect/>
          <a:stretch>
            <a:fillRect/>
          </a:stretch>
        </p:blipFill>
        <p:spPr bwMode="auto">
          <a:xfrm>
            <a:off x="1091891" y="1844824"/>
            <a:ext cx="6643239" cy="4986032"/>
          </a:xfrm>
          <a:prstGeom prst="rect">
            <a:avLst/>
          </a:prstGeom>
          <a:noFill/>
        </p:spPr>
      </p:pic>
      <p:pic>
        <p:nvPicPr>
          <p:cNvPr id="302083" name="Picture 3" descr="F:\Zdjęcia JRG 4 - archiwum\Ratownictwo wodne\Ćwiczenia\2010-10 Przewóz\10110312372274.jpg"/>
          <p:cNvPicPr>
            <a:picLocks noChangeAspect="1" noChangeArrowheads="1"/>
          </p:cNvPicPr>
          <p:nvPr/>
        </p:nvPicPr>
        <p:blipFill>
          <a:blip r:embed="rId4" cstate="print"/>
          <a:srcRect/>
          <a:stretch>
            <a:fillRect/>
          </a:stretch>
        </p:blipFill>
        <p:spPr bwMode="auto">
          <a:xfrm>
            <a:off x="5271017" y="3933056"/>
            <a:ext cx="3741338" cy="2808032"/>
          </a:xfrm>
          <a:prstGeom prst="rect">
            <a:avLst/>
          </a:prstGeom>
          <a:noFill/>
          <a:ln w="38100">
            <a:solidFill>
              <a:schemeClr val="bg1"/>
            </a:solidFill>
          </a:ln>
        </p:spPr>
      </p:pic>
      <p:sp>
        <p:nvSpPr>
          <p:cNvPr id="7" name="Symbol zastępczy numeru slajdu 6"/>
          <p:cNvSpPr>
            <a:spLocks noGrp="1"/>
          </p:cNvSpPr>
          <p:nvPr>
            <p:ph type="sldNum" sz="quarter" idx="12"/>
          </p:nvPr>
        </p:nvSpPr>
        <p:spPr/>
        <p:txBody>
          <a:bodyPr/>
          <a:lstStyle/>
          <a:p>
            <a:fld id="{589B7C76-EFF2-4CD8-A475-4750F11B4BC6}" type="slidenum">
              <a:rPr lang="pl-PL" smtClean="0"/>
              <a:pPr/>
              <a:t>334</a:t>
            </a:fld>
            <a:endParaRPr lang="pl-PL" dirty="0"/>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620688"/>
            <a:ext cx="8219256" cy="5832648"/>
          </a:xfrm>
        </p:spPr>
        <p:txBody>
          <a:bodyPr>
            <a:normAutofit/>
          </a:bodyPr>
          <a:lstStyle/>
          <a:p>
            <a:pPr algn="ctr">
              <a:buNone/>
            </a:pPr>
            <a:r>
              <a:rPr lang="pl-PL" sz="2400" b="1" u="sng" dirty="0">
                <a:latin typeface="Calibri" panose="020F0502020204030204" pitchFamily="34" charset="0"/>
                <a:ea typeface="Calibri" panose="020F0502020204030204" pitchFamily="34" charset="0"/>
                <a:cs typeface="Calibri" panose="020F0502020204030204" pitchFamily="34" charset="0"/>
              </a:rPr>
              <a:t>Zasady wykonywania prac podwodnych przy urządzeniach </a:t>
            </a:r>
            <a:br>
              <a:rPr lang="pl-PL" sz="2400" b="1" u="sng" dirty="0">
                <a:latin typeface="Calibri" panose="020F0502020204030204" pitchFamily="34" charset="0"/>
                <a:ea typeface="Calibri" panose="020F0502020204030204" pitchFamily="34" charset="0"/>
                <a:cs typeface="Calibri" panose="020F0502020204030204" pitchFamily="34" charset="0"/>
              </a:rPr>
            </a:br>
            <a:r>
              <a:rPr lang="pl-PL" sz="2400" b="1" u="sng" dirty="0">
                <a:latin typeface="Calibri" panose="020F0502020204030204" pitchFamily="34" charset="0"/>
                <a:ea typeface="Calibri" panose="020F0502020204030204" pitchFamily="34" charset="0"/>
                <a:cs typeface="Calibri" panose="020F0502020204030204" pitchFamily="34" charset="0"/>
              </a:rPr>
              <a:t>i budowlach hydrotechnicznych c.d.</a:t>
            </a:r>
          </a:p>
          <a:p>
            <a:pPr algn="ctr">
              <a:buNone/>
            </a:pPr>
            <a:endParaRPr lang="pl-PL" sz="2400" b="1" dirty="0">
              <a:latin typeface="Calibri" panose="020F0502020204030204" pitchFamily="34" charset="0"/>
              <a:ea typeface="Calibri" panose="020F0502020204030204" pitchFamily="34" charset="0"/>
              <a:cs typeface="Calibri" panose="020F0502020204030204" pitchFamily="34" charset="0"/>
            </a:endParaRPr>
          </a:p>
          <a:p>
            <a:pPr algn="ctr">
              <a:buNone/>
            </a:pPr>
            <a:r>
              <a:rPr lang="pl-PL" sz="2400" b="1" dirty="0">
                <a:latin typeface="Calibri" panose="020F0502020204030204" pitchFamily="34" charset="0"/>
                <a:ea typeface="Calibri" panose="020F0502020204030204" pitchFamily="34" charset="0"/>
                <a:cs typeface="Calibri" panose="020F0502020204030204" pitchFamily="34" charset="0"/>
              </a:rPr>
              <a:t>Śluza</a:t>
            </a:r>
          </a:p>
          <a:p>
            <a:pPr lvl="0">
              <a:buNone/>
            </a:pPr>
            <a:r>
              <a:rPr lang="pl-PL" sz="2200" dirty="0"/>
              <a:t>     </a:t>
            </a:r>
            <a:endParaRPr lang="pl-PL" sz="2200" b="1" dirty="0"/>
          </a:p>
          <a:p>
            <a:pPr lvl="0" algn="just">
              <a:buNone/>
            </a:pPr>
            <a:r>
              <a:rPr lang="pl-PL" sz="2200" dirty="0"/>
              <a:t>     </a:t>
            </a:r>
            <a:endParaRPr lang="pl-PL" sz="2200" b="1" dirty="0"/>
          </a:p>
          <a:p>
            <a:pPr algn="just">
              <a:buNone/>
            </a:pPr>
            <a:endParaRPr lang="pl-PL" sz="2400" b="1" dirty="0"/>
          </a:p>
          <a:p>
            <a:pPr algn="just">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pic>
        <p:nvPicPr>
          <p:cNvPr id="303106" name="Picture 2" descr="F:\Zdjęcia JRG 4 - archiwum\Ratownictwo wodne\Ćwiczenia\2010-10 Przewóz\10110312372490.jpg"/>
          <p:cNvPicPr>
            <a:picLocks noChangeAspect="1" noChangeArrowheads="1"/>
          </p:cNvPicPr>
          <p:nvPr/>
        </p:nvPicPr>
        <p:blipFill>
          <a:blip r:embed="rId3" cstate="print"/>
          <a:srcRect/>
          <a:stretch>
            <a:fillRect/>
          </a:stretch>
        </p:blipFill>
        <p:spPr bwMode="auto">
          <a:xfrm>
            <a:off x="214810" y="2979312"/>
            <a:ext cx="4340861" cy="3258000"/>
          </a:xfrm>
          <a:prstGeom prst="rect">
            <a:avLst/>
          </a:prstGeom>
          <a:noFill/>
        </p:spPr>
      </p:pic>
      <p:pic>
        <p:nvPicPr>
          <p:cNvPr id="303107" name="Picture 3" descr="F:\Zdjęcia JRG 4 - archiwum\Ratownictwo wodne\Ćwiczenia\2010-10 Przewóz\P1010478.JPG"/>
          <p:cNvPicPr>
            <a:picLocks noChangeAspect="1" noChangeArrowheads="1"/>
          </p:cNvPicPr>
          <p:nvPr/>
        </p:nvPicPr>
        <p:blipFill>
          <a:blip r:embed="rId4" cstate="print"/>
          <a:srcRect/>
          <a:stretch>
            <a:fillRect/>
          </a:stretch>
        </p:blipFill>
        <p:spPr bwMode="auto">
          <a:xfrm>
            <a:off x="4615444" y="3061733"/>
            <a:ext cx="4344000" cy="3185992"/>
          </a:xfrm>
          <a:prstGeom prst="rect">
            <a:avLst/>
          </a:prstGeom>
          <a:noFill/>
        </p:spPr>
      </p:pic>
      <p:sp>
        <p:nvSpPr>
          <p:cNvPr id="8" name="Symbol zastępczy numeru slajdu 7"/>
          <p:cNvSpPr>
            <a:spLocks noGrp="1"/>
          </p:cNvSpPr>
          <p:nvPr>
            <p:ph type="sldNum" sz="quarter" idx="12"/>
          </p:nvPr>
        </p:nvSpPr>
        <p:spPr/>
        <p:txBody>
          <a:bodyPr/>
          <a:lstStyle/>
          <a:p>
            <a:fld id="{589B7C76-EFF2-4CD8-A475-4750F11B4BC6}" type="slidenum">
              <a:rPr lang="pl-PL" smtClean="0"/>
              <a:pPr/>
              <a:t>335</a:t>
            </a:fld>
            <a:endParaRPr lang="pl-PL" dirty="0"/>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692696"/>
            <a:ext cx="8219256" cy="5760640"/>
          </a:xfrm>
        </p:spPr>
        <p:txBody>
          <a:bodyPr>
            <a:normAutofit fontScale="25000" lnSpcReduction="20000"/>
          </a:bodyPr>
          <a:lstStyle/>
          <a:p>
            <a:pPr algn="ctr">
              <a:buNone/>
            </a:pPr>
            <a:endParaRPr lang="pl-PL" sz="8800" b="1" dirty="0"/>
          </a:p>
          <a:p>
            <a:pPr algn="ctr">
              <a:buNone/>
            </a:pPr>
            <a:r>
              <a:rPr lang="pl-PL" sz="9600" b="1" u="sng" dirty="0">
                <a:latin typeface="Calibri" panose="020F0502020204030204" pitchFamily="34" charset="0"/>
                <a:ea typeface="Calibri" panose="020F0502020204030204" pitchFamily="34" charset="0"/>
                <a:cs typeface="Calibri" panose="020F0502020204030204" pitchFamily="34" charset="0"/>
              </a:rPr>
              <a:t>Zasady wykonywania prac podwodnych przy urządzeniach </a:t>
            </a:r>
            <a:br>
              <a:rPr lang="pl-PL" sz="9600" b="1" u="sng" dirty="0">
                <a:latin typeface="Calibri" panose="020F0502020204030204" pitchFamily="34" charset="0"/>
                <a:ea typeface="Calibri" panose="020F0502020204030204" pitchFamily="34" charset="0"/>
                <a:cs typeface="Calibri" panose="020F0502020204030204" pitchFamily="34" charset="0"/>
              </a:rPr>
            </a:br>
            <a:r>
              <a:rPr lang="pl-PL" sz="9600" b="1" u="sng" dirty="0">
                <a:latin typeface="Calibri" panose="020F0502020204030204" pitchFamily="34" charset="0"/>
                <a:ea typeface="Calibri" panose="020F0502020204030204" pitchFamily="34" charset="0"/>
                <a:cs typeface="Calibri" panose="020F0502020204030204" pitchFamily="34" charset="0"/>
              </a:rPr>
              <a:t>i budowlach hydrotechnicznych c.d.</a:t>
            </a:r>
          </a:p>
          <a:p>
            <a:pPr lvl="0">
              <a:buNone/>
            </a:pPr>
            <a:r>
              <a:rPr lang="pl-PL" sz="9600" dirty="0">
                <a:latin typeface="Calibri" panose="020F0502020204030204" pitchFamily="34" charset="0"/>
                <a:ea typeface="Calibri" panose="020F0502020204030204" pitchFamily="34" charset="0"/>
                <a:cs typeface="Calibri" panose="020F0502020204030204" pitchFamily="34" charset="0"/>
              </a:rPr>
              <a:t>     </a:t>
            </a:r>
          </a:p>
          <a:p>
            <a:pPr algn="just">
              <a:buNone/>
            </a:pPr>
            <a:r>
              <a:rPr lang="pl-PL" sz="9600" dirty="0">
                <a:latin typeface="Calibri" panose="020F0502020204030204" pitchFamily="34" charset="0"/>
                <a:ea typeface="Calibri" panose="020F0502020204030204" pitchFamily="34" charset="0"/>
                <a:cs typeface="Calibri" panose="020F0502020204030204" pitchFamily="34" charset="0"/>
              </a:rPr>
              <a:t>	Prace podwodne w elektrowniach wodnych i budowlach hydrotechnicznych, w tym wewnątrz sztolni, rurociągów doprowadzających i odprowadzających wodę, wykonuje się przy wyłączonych i zabezpieczonych przed załączeniem turbinach, hydrozespołach i pompach, w sposób określony w instrukcji eksploatacji i zgodnie z przepisami w sprawie bezpieczeństwa i higieny pracy przy wykonywaniu prac podwodnych.</a:t>
            </a:r>
          </a:p>
          <a:p>
            <a:pPr lvl="0" algn="just">
              <a:buNone/>
            </a:pPr>
            <a:endParaRPr lang="pl-PL" sz="2200" b="1" dirty="0"/>
          </a:p>
          <a:p>
            <a:pPr algn="just">
              <a:buNone/>
            </a:pPr>
            <a:endParaRPr lang="pl-PL" sz="2400" b="1" dirty="0"/>
          </a:p>
          <a:p>
            <a:pPr algn="just">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p>
          <a:p>
            <a:pPr>
              <a:buNone/>
            </a:pPr>
            <a:endParaRPr lang="pl-PL" sz="7200" b="1" i="1" dirty="0"/>
          </a:p>
          <a:p>
            <a:pPr algn="just">
              <a:buNone/>
            </a:pPr>
            <a:r>
              <a:rPr lang="pl-PL" sz="7200" b="1" i="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336</a:t>
            </a:fld>
            <a:endParaRPr lang="pl-PL" dirty="0"/>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692696"/>
            <a:ext cx="8424936" cy="5760640"/>
          </a:xfrm>
        </p:spPr>
        <p:txBody>
          <a:bodyPr>
            <a:normAutofit fontScale="25000" lnSpcReduction="20000"/>
          </a:bodyPr>
          <a:lstStyle/>
          <a:p>
            <a:pPr algn="ctr">
              <a:buNone/>
            </a:pPr>
            <a:endParaRPr lang="pl-PL" sz="8800" b="1" dirty="0"/>
          </a:p>
          <a:p>
            <a:pPr algn="ctr">
              <a:buNone/>
            </a:pPr>
            <a:r>
              <a:rPr lang="pl-PL" sz="9600" b="1" u="sng" dirty="0">
                <a:latin typeface="Calibri" panose="020F0502020204030204" pitchFamily="34" charset="0"/>
                <a:ea typeface="Calibri" panose="020F0502020204030204" pitchFamily="34" charset="0"/>
                <a:cs typeface="Calibri" panose="020F0502020204030204" pitchFamily="34" charset="0"/>
              </a:rPr>
              <a:t>Zasady wykonywania prac podwodnych przy urządzeniach </a:t>
            </a:r>
            <a:br>
              <a:rPr lang="pl-PL" sz="9600" b="1" u="sng" dirty="0">
                <a:latin typeface="Calibri" panose="020F0502020204030204" pitchFamily="34" charset="0"/>
                <a:ea typeface="Calibri" panose="020F0502020204030204" pitchFamily="34" charset="0"/>
                <a:cs typeface="Calibri" panose="020F0502020204030204" pitchFamily="34" charset="0"/>
              </a:rPr>
            </a:br>
            <a:r>
              <a:rPr lang="pl-PL" sz="9600" b="1" u="sng" dirty="0">
                <a:latin typeface="Calibri" panose="020F0502020204030204" pitchFamily="34" charset="0"/>
                <a:ea typeface="Calibri" panose="020F0502020204030204" pitchFamily="34" charset="0"/>
                <a:cs typeface="Calibri" panose="020F0502020204030204" pitchFamily="34" charset="0"/>
              </a:rPr>
              <a:t>i budowlach hydrotechnicznych c.d.</a:t>
            </a:r>
          </a:p>
          <a:p>
            <a:pPr lvl="0">
              <a:buNone/>
            </a:pPr>
            <a:r>
              <a:rPr lang="pl-PL" sz="9600" dirty="0">
                <a:latin typeface="Calibri" panose="020F0502020204030204" pitchFamily="34" charset="0"/>
                <a:ea typeface="Calibri" panose="020F0502020204030204" pitchFamily="34" charset="0"/>
                <a:cs typeface="Calibri" panose="020F0502020204030204" pitchFamily="34" charset="0"/>
              </a:rPr>
              <a:t>     </a:t>
            </a:r>
            <a:endParaRPr lang="pl-PL" sz="9600" b="1" dirty="0">
              <a:latin typeface="Calibri" panose="020F0502020204030204" pitchFamily="34" charset="0"/>
              <a:ea typeface="Calibri" panose="020F0502020204030204" pitchFamily="34" charset="0"/>
              <a:cs typeface="Calibri" panose="020F0502020204030204" pitchFamily="34" charset="0"/>
            </a:endParaRPr>
          </a:p>
          <a:p>
            <a:pPr lvl="0">
              <a:buNone/>
            </a:pPr>
            <a:r>
              <a:rPr lang="pl-PL" sz="9600" dirty="0">
                <a:latin typeface="Calibri" panose="020F0502020204030204" pitchFamily="34" charset="0"/>
                <a:ea typeface="Calibri" panose="020F0502020204030204" pitchFamily="34" charset="0"/>
                <a:cs typeface="Calibri" panose="020F0502020204030204" pitchFamily="34" charset="0"/>
              </a:rPr>
              <a:t>	</a:t>
            </a:r>
            <a:r>
              <a:rPr lang="pl-PL" sz="9600" u="sng" dirty="0">
                <a:latin typeface="Calibri" panose="020F0502020204030204" pitchFamily="34" charset="0"/>
                <a:ea typeface="Calibri" panose="020F0502020204030204" pitchFamily="34" charset="0"/>
                <a:cs typeface="Calibri" panose="020F0502020204030204" pitchFamily="34" charset="0"/>
              </a:rPr>
              <a:t>Budowle hydrotechniczne:</a:t>
            </a:r>
          </a:p>
          <a:p>
            <a:pPr lvl="0">
              <a:buNone/>
            </a:pPr>
            <a:endParaRPr lang="pl-PL" sz="9600" dirty="0">
              <a:latin typeface="Calibri" panose="020F0502020204030204" pitchFamily="34" charset="0"/>
              <a:ea typeface="Calibri" panose="020F0502020204030204" pitchFamily="34" charset="0"/>
              <a:cs typeface="Calibri" panose="020F0502020204030204" pitchFamily="34" charset="0"/>
            </a:endParaRPr>
          </a:p>
          <a:p>
            <a:pPr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zapory ziemne i betonowe, jazy, budowle upustowe z przelewami i spustami, przepusty wałowe i mnichy, śluzy żeglugowe, wały przeciwpowodziowe, siłownie i elektrownie wodne, ujęcia śródlądowych wód powierzchniowych, wyloty ścieków, czasz zbiorników wodnych wraz ze zboczami i skarpami, pompownie, kanały, sztolnie, rurociągi hydrotechniczne.</a:t>
            </a:r>
          </a:p>
          <a:p>
            <a:pPr lvl="0" algn="just">
              <a:buNone/>
            </a:pPr>
            <a:endParaRPr lang="pl-PL" sz="2200" b="1" dirty="0"/>
          </a:p>
          <a:p>
            <a:pPr algn="just">
              <a:buNone/>
            </a:pPr>
            <a:endParaRPr lang="pl-PL" sz="2400" b="1" dirty="0"/>
          </a:p>
          <a:p>
            <a:pPr algn="just">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337</a:t>
            </a:fld>
            <a:endParaRPr lang="pl-PL" dirty="0"/>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692696"/>
            <a:ext cx="8784976" cy="5760640"/>
          </a:xfrm>
        </p:spPr>
        <p:txBody>
          <a:bodyPr>
            <a:normAutofit fontScale="25000" lnSpcReduction="20000"/>
          </a:bodyPr>
          <a:lstStyle/>
          <a:p>
            <a:pPr algn="ctr">
              <a:buNone/>
            </a:pPr>
            <a:endParaRPr lang="pl-PL" sz="8800" b="1" dirty="0"/>
          </a:p>
          <a:p>
            <a:pPr algn="ctr">
              <a:buNone/>
            </a:pPr>
            <a:r>
              <a:rPr lang="pl-PL" sz="9600" b="1" u="sng" dirty="0">
                <a:latin typeface="Calibri" panose="020F0502020204030204" pitchFamily="34" charset="0"/>
                <a:ea typeface="Calibri" panose="020F0502020204030204" pitchFamily="34" charset="0"/>
                <a:cs typeface="Calibri" panose="020F0502020204030204" pitchFamily="34" charset="0"/>
              </a:rPr>
              <a:t>Zasady wykonywania prac podwodnych przy urządzeniach </a:t>
            </a:r>
            <a:br>
              <a:rPr lang="pl-PL" sz="9600" b="1" u="sng" dirty="0">
                <a:latin typeface="Calibri" panose="020F0502020204030204" pitchFamily="34" charset="0"/>
                <a:ea typeface="Calibri" panose="020F0502020204030204" pitchFamily="34" charset="0"/>
                <a:cs typeface="Calibri" panose="020F0502020204030204" pitchFamily="34" charset="0"/>
              </a:rPr>
            </a:br>
            <a:r>
              <a:rPr lang="pl-PL" sz="9600" b="1" u="sng" dirty="0">
                <a:latin typeface="Calibri" panose="020F0502020204030204" pitchFamily="34" charset="0"/>
                <a:ea typeface="Calibri" panose="020F0502020204030204" pitchFamily="34" charset="0"/>
                <a:cs typeface="Calibri" panose="020F0502020204030204" pitchFamily="34" charset="0"/>
              </a:rPr>
              <a:t>i budowlach hydrotechnicznych c.d.</a:t>
            </a:r>
          </a:p>
          <a:p>
            <a:pPr lvl="0">
              <a:buNone/>
            </a:pPr>
            <a:r>
              <a:rPr lang="pl-PL" sz="9600" dirty="0">
                <a:latin typeface="Calibri" panose="020F0502020204030204" pitchFamily="34" charset="0"/>
                <a:ea typeface="Calibri" panose="020F0502020204030204" pitchFamily="34" charset="0"/>
                <a:cs typeface="Calibri" panose="020F0502020204030204" pitchFamily="34" charset="0"/>
              </a:rPr>
              <a:t>     </a:t>
            </a:r>
          </a:p>
          <a:p>
            <a:pPr lvl="0">
              <a:buNone/>
            </a:pPr>
            <a:endParaRPr lang="pl-PL" sz="9600" dirty="0">
              <a:latin typeface="Calibri" panose="020F0502020204030204" pitchFamily="34" charset="0"/>
              <a:ea typeface="Calibri" panose="020F0502020204030204" pitchFamily="34" charset="0"/>
              <a:cs typeface="Calibri" panose="020F0502020204030204" pitchFamily="34" charset="0"/>
            </a:endParaRPr>
          </a:p>
          <a:p>
            <a:pPr lvl="0" algn="just">
              <a:buNone/>
            </a:pPr>
            <a:r>
              <a:rPr lang="pl-PL" sz="9600" dirty="0">
                <a:latin typeface="Calibri" panose="020F0502020204030204" pitchFamily="34" charset="0"/>
                <a:ea typeface="Calibri" panose="020F0502020204030204" pitchFamily="34" charset="0"/>
                <a:cs typeface="Calibri" panose="020F0502020204030204" pitchFamily="34" charset="0"/>
              </a:rPr>
              <a:t>	Budowle hydrotechniczne c.d.:</a:t>
            </a:r>
          </a:p>
          <a:p>
            <a:pPr lvl="0" algn="just">
              <a:buNone/>
            </a:pPr>
            <a:endParaRPr lang="pl-PL" sz="9600" dirty="0">
              <a:latin typeface="Calibri" panose="020F0502020204030204" pitchFamily="34" charset="0"/>
              <a:ea typeface="Calibri" panose="020F0502020204030204" pitchFamily="34" charset="0"/>
              <a:cs typeface="Calibri" panose="020F0502020204030204" pitchFamily="34" charset="0"/>
            </a:endParaRPr>
          </a:p>
          <a:p>
            <a:pPr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syfony, lewary, akwedukty, budowle regulacyjne na rzekach </a:t>
            </a:r>
            <a:br>
              <a:rPr lang="pl-PL" sz="9600" dirty="0">
                <a:latin typeface="Calibri" panose="020F0502020204030204" pitchFamily="34" charset="0"/>
                <a:ea typeface="Calibri" panose="020F0502020204030204" pitchFamily="34" charset="0"/>
                <a:cs typeface="Calibri" panose="020F0502020204030204" pitchFamily="34" charset="0"/>
              </a:rPr>
            </a:br>
            <a:r>
              <a:rPr lang="pl-PL" sz="9600" dirty="0">
                <a:latin typeface="Calibri" panose="020F0502020204030204" pitchFamily="34" charset="0"/>
                <a:ea typeface="Calibri" panose="020F0502020204030204" pitchFamily="34" charset="0"/>
                <a:cs typeface="Calibri" panose="020F0502020204030204" pitchFamily="34" charset="0"/>
              </a:rPr>
              <a:t>i potokach, progi, grodze, nadpoziomowe zbiorniki gromadzące substancje płynne i półpłynne, porty, baseny, zimowiska, pirsy, mola, pomosty, nabrzeża, bulwary, pochylnie i falochrony na wodach śródlądowych, przepławki dla ryb.</a:t>
            </a:r>
          </a:p>
          <a:p>
            <a:pPr lvl="0">
              <a:buNone/>
            </a:pPr>
            <a:endParaRPr lang="pl-PL" sz="2200" b="1" dirty="0"/>
          </a:p>
          <a:p>
            <a:pPr lvl="0" algn="just">
              <a:buNone/>
            </a:pPr>
            <a:r>
              <a:rPr lang="pl-PL" sz="2200" dirty="0"/>
              <a:t>     </a:t>
            </a:r>
            <a:endParaRPr lang="pl-PL" sz="2200" b="1" dirty="0"/>
          </a:p>
          <a:p>
            <a:pPr algn="just">
              <a:buNone/>
            </a:pPr>
            <a:endParaRPr lang="pl-PL" sz="2400" b="1" dirty="0"/>
          </a:p>
          <a:p>
            <a:pPr algn="just">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338</a:t>
            </a:fld>
            <a:endParaRPr lang="pl-PL" dirty="0"/>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836712"/>
            <a:ext cx="8219256" cy="5616624"/>
          </a:xfrm>
        </p:spPr>
        <p:txBody>
          <a:bodyPr>
            <a:normAutofit fontScale="55000" lnSpcReduction="20000"/>
          </a:bodyPr>
          <a:lstStyle/>
          <a:p>
            <a:pPr algn="ctr">
              <a:buNone/>
            </a:pPr>
            <a:endParaRPr lang="pl-PL" sz="8800" b="1" dirty="0"/>
          </a:p>
          <a:p>
            <a:pPr algn="ctr">
              <a:buNone/>
            </a:pPr>
            <a:r>
              <a:rPr lang="pl-PL" sz="5500" b="1" u="sng" dirty="0">
                <a:latin typeface="Calibri" panose="020F0502020204030204" pitchFamily="34" charset="0"/>
                <a:ea typeface="Calibri" panose="020F0502020204030204" pitchFamily="34" charset="0"/>
                <a:cs typeface="Calibri" panose="020F0502020204030204" pitchFamily="34" charset="0"/>
              </a:rPr>
              <a:t>Zasady wykonywania prac podwodnych pod lodem</a:t>
            </a:r>
          </a:p>
          <a:p>
            <a:pPr marL="0" indent="0" algn="just">
              <a:buNone/>
            </a:pPr>
            <a:r>
              <a:rPr lang="pl-PL" sz="7400" dirty="0">
                <a:latin typeface="Calibri" panose="020F0502020204030204" pitchFamily="34" charset="0"/>
                <a:ea typeface="Calibri" panose="020F0502020204030204" pitchFamily="34" charset="0"/>
                <a:cs typeface="Calibri" panose="020F0502020204030204" pitchFamily="34" charset="0"/>
              </a:rPr>
              <a:t>     </a:t>
            </a:r>
          </a:p>
          <a:p>
            <a:pPr marL="0" indent="0" algn="just">
              <a:buNone/>
            </a:pPr>
            <a:r>
              <a:rPr lang="pl-PL" sz="4400" dirty="0">
                <a:latin typeface="Calibri" panose="020F0502020204030204" pitchFamily="34" charset="0"/>
                <a:ea typeface="Calibri" panose="020F0502020204030204" pitchFamily="34" charset="0"/>
                <a:cs typeface="Calibri" panose="020F0502020204030204" pitchFamily="34" charset="0"/>
              </a:rPr>
              <a:t>Prace podwodne, wykonywane są jako działania </a:t>
            </a:r>
            <a:r>
              <a:rPr lang="pl-PL" sz="4400" b="1" dirty="0">
                <a:latin typeface="Calibri" panose="020F0502020204030204" pitchFamily="34" charset="0"/>
                <a:ea typeface="Calibri" panose="020F0502020204030204" pitchFamily="34" charset="0"/>
                <a:cs typeface="Calibri" panose="020F0502020204030204" pitchFamily="34" charset="0"/>
              </a:rPr>
              <a:t>specjalistyczne – </a:t>
            </a:r>
            <a:r>
              <a:rPr lang="pl-PL" sz="4400" dirty="0">
                <a:latin typeface="Calibri" panose="020F0502020204030204" pitchFamily="34" charset="0"/>
                <a:ea typeface="Calibri" panose="020F0502020204030204" pitchFamily="34" charset="0"/>
                <a:cs typeface="Calibri" panose="020F0502020204030204" pitchFamily="34" charset="0"/>
              </a:rPr>
              <a:t>realizowane w ramach czynności związanych z prowadzeniem pracy w przestrzeniach zamkniętych.</a:t>
            </a:r>
          </a:p>
          <a:p>
            <a:pPr lvl="0">
              <a:buNone/>
            </a:pPr>
            <a:endParaRPr lang="pl-PL" sz="2200" b="1" dirty="0"/>
          </a:p>
          <a:p>
            <a:pPr lvl="0" algn="just">
              <a:buNone/>
            </a:pPr>
            <a:r>
              <a:rPr lang="pl-PL" sz="2200" dirty="0"/>
              <a:t>     </a:t>
            </a:r>
            <a:endParaRPr lang="pl-PL" sz="2200" b="1" dirty="0"/>
          </a:p>
          <a:p>
            <a:pPr algn="just">
              <a:buNone/>
            </a:pPr>
            <a:endParaRPr lang="pl-PL" sz="2400" b="1" dirty="0"/>
          </a:p>
          <a:p>
            <a:pPr algn="just">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p>
          <a:p>
            <a:pPr>
              <a:buNone/>
            </a:pPr>
            <a:endParaRPr lang="pl-PL" sz="2400" b="1" dirty="0"/>
          </a:p>
          <a:p>
            <a:pPr>
              <a:buNone/>
            </a:pPr>
            <a:endParaRPr lang="pl-PL" sz="2400" b="1" dirty="0"/>
          </a:p>
          <a:p>
            <a:pPr>
              <a:buNone/>
            </a:pP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339</a:t>
            </a:fld>
            <a:endParaRPr lang="pl-PL"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5069160"/>
          </a:xfrm>
        </p:spPr>
        <p:txBody>
          <a:bodyPr>
            <a:normAutofit/>
          </a:bodyPr>
          <a:lstStyle/>
          <a:p>
            <a:pPr algn="just">
              <a:buNone/>
            </a:pPr>
            <a:r>
              <a:rPr lang="pl-PL" sz="2800" dirty="0"/>
              <a:t>    	</a:t>
            </a:r>
            <a:r>
              <a:rPr lang="pl-PL" sz="2400" b="1" u="sng" dirty="0">
                <a:latin typeface="Calibri" panose="020F0502020204030204" pitchFamily="34" charset="0"/>
                <a:ea typeface="Calibri" panose="020F0502020204030204" pitchFamily="34" charset="0"/>
                <a:cs typeface="Calibri" panose="020F0502020204030204" pitchFamily="34" charset="0"/>
              </a:rPr>
              <a:t>Oznaczenie zlokalizowanego obiektu</a:t>
            </a:r>
          </a:p>
          <a:p>
            <a:pPr algn="just">
              <a:buNone/>
            </a:pPr>
            <a:endParaRPr lang="pl-PL" sz="24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2400" dirty="0">
                <a:latin typeface="Calibri" panose="020F0502020204030204" pitchFamily="34" charset="0"/>
                <a:ea typeface="Calibri" panose="020F0502020204030204" pitchFamily="34" charset="0"/>
                <a:cs typeface="Calibri" panose="020F0502020204030204" pitchFamily="34" charset="0"/>
              </a:rPr>
              <a:t>Po zlokalizowaniu obiektu metodami przyrządowymi (np. sonar) jego pozycję  oznacza się przy pomocy współrzędnych. Dodatkowo można również oznaczyć miejsce obiektu zakotwiczoną boją, którą </a:t>
            </a:r>
            <a:br>
              <a:rPr lang="pl-PL" sz="2400" dirty="0">
                <a:latin typeface="Calibri" panose="020F0502020204030204" pitchFamily="34" charset="0"/>
                <a:ea typeface="Calibri" panose="020F0502020204030204" pitchFamily="34" charset="0"/>
                <a:cs typeface="Calibri" panose="020F0502020204030204" pitchFamily="34" charset="0"/>
              </a:rPr>
            </a:br>
            <a:r>
              <a:rPr lang="pl-PL" sz="2400" dirty="0">
                <a:latin typeface="Calibri" panose="020F0502020204030204" pitchFamily="34" charset="0"/>
                <a:ea typeface="Calibri" panose="020F0502020204030204" pitchFamily="34" charset="0"/>
                <a:cs typeface="Calibri" panose="020F0502020204030204" pitchFamily="34" charset="0"/>
              </a:rPr>
              <a:t>w późniejszym etapie, będzie można wykorzystać jako linę opustową dla nurków.</a:t>
            </a:r>
          </a:p>
          <a:p>
            <a:pPr algn="just">
              <a:buNone/>
            </a:pPr>
            <a:r>
              <a:rPr lang="pl-PL" sz="2400" dirty="0">
                <a:latin typeface="Calibri" panose="020F0502020204030204" pitchFamily="34" charset="0"/>
                <a:ea typeface="Calibri" panose="020F0502020204030204" pitchFamily="34" charset="0"/>
                <a:cs typeface="Calibri" panose="020F0502020204030204" pitchFamily="34" charset="0"/>
              </a:rPr>
              <a:t>  </a:t>
            </a:r>
          </a:p>
          <a:p>
            <a:pPr marL="0" indent="0" algn="just">
              <a:buNone/>
            </a:pPr>
            <a:r>
              <a:rPr lang="pl-PL" sz="2400" dirty="0">
                <a:latin typeface="Calibri" panose="020F0502020204030204" pitchFamily="34" charset="0"/>
                <a:ea typeface="Calibri" panose="020F0502020204030204" pitchFamily="34" charset="0"/>
                <a:cs typeface="Calibri" panose="020F0502020204030204" pitchFamily="34" charset="0"/>
              </a:rPr>
              <a:t>W przypadku trału, przypuszczalną lokalizację obiektu oznaczamy zakotwiczoną boją.</a:t>
            </a:r>
          </a:p>
          <a:p>
            <a:pPr>
              <a:buNone/>
            </a:pPr>
            <a:endParaRPr lang="pl-PL" sz="26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34</a:t>
            </a:fld>
            <a:endParaRPr lang="pl-PL" dirty="0"/>
          </a:p>
        </p:txBody>
      </p:sp>
      <p:sp>
        <p:nvSpPr>
          <p:cNvPr id="6" name="Prostokąt zaokrąglony 5"/>
          <p:cNvSpPr/>
          <p:nvPr/>
        </p:nvSpPr>
        <p:spPr>
          <a:xfrm>
            <a:off x="467544" y="404664"/>
            <a:ext cx="8208912" cy="864096"/>
          </a:xfrm>
          <a:prstGeom prst="roundRect">
            <a:avLst/>
          </a:prstGeom>
          <a:solidFill>
            <a:srgbClr val="FF0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8.1. Zlokalizować obiekt pod powierzchnią wody </a:t>
            </a:r>
          </a:p>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oraz go oznaczyć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692696"/>
            <a:ext cx="8219256" cy="5501208"/>
          </a:xfrm>
        </p:spPr>
        <p:txBody>
          <a:bodyPr>
            <a:normAutofit/>
          </a:bodyPr>
          <a:lstStyle/>
          <a:p>
            <a:pPr algn="ctr">
              <a:buNone/>
            </a:pPr>
            <a:r>
              <a:rPr lang="pl-PL" sz="2200" b="1" dirty="0"/>
              <a:t>                                                                                                                              </a:t>
            </a:r>
            <a:r>
              <a:rPr lang="pl-PL" sz="2400" b="1" u="sng" dirty="0">
                <a:latin typeface="Calibri" panose="020F0502020204030204" pitchFamily="34" charset="0"/>
                <a:ea typeface="Calibri" panose="020F0502020204030204" pitchFamily="34" charset="0"/>
                <a:cs typeface="Calibri" panose="020F0502020204030204" pitchFamily="34" charset="0"/>
              </a:rPr>
              <a:t>Zasady wykonywania prac podwodnych pod lodem c.d.</a:t>
            </a:r>
          </a:p>
          <a:p>
            <a:pPr lvl="0">
              <a:buNone/>
            </a:pPr>
            <a:r>
              <a:rPr lang="pl-PL" sz="2200" dirty="0"/>
              <a:t>                                                                                                                                 </a:t>
            </a:r>
            <a:endParaRPr lang="pl-PL" sz="2200" b="1" dirty="0"/>
          </a:p>
          <a:p>
            <a:pPr algn="just">
              <a:buNone/>
            </a:pPr>
            <a:endParaRPr lang="pl-PL" sz="2400" b="1" dirty="0"/>
          </a:p>
          <a:p>
            <a:pPr algn="just">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pic>
        <p:nvPicPr>
          <p:cNvPr id="306178" name="Picture 2"/>
          <p:cNvPicPr>
            <a:picLocks noChangeAspect="1" noChangeArrowheads="1"/>
          </p:cNvPicPr>
          <p:nvPr/>
        </p:nvPicPr>
        <p:blipFill>
          <a:blip r:embed="rId3" cstate="print"/>
          <a:srcRect l="16322" t="25219" r="11558" b="11782"/>
          <a:stretch>
            <a:fillRect/>
          </a:stretch>
        </p:blipFill>
        <p:spPr bwMode="auto">
          <a:xfrm>
            <a:off x="899592" y="2152967"/>
            <a:ext cx="7198215" cy="3535200"/>
          </a:xfrm>
          <a:prstGeom prst="rect">
            <a:avLst/>
          </a:prstGeom>
          <a:noFill/>
          <a:ln w="9525">
            <a:noFill/>
            <a:miter lim="800000"/>
            <a:headEnd/>
            <a:tailEnd/>
          </a:ln>
        </p:spPr>
      </p:pic>
      <p:sp>
        <p:nvSpPr>
          <p:cNvPr id="6" name="Symbol zastępczy numeru slajdu 5"/>
          <p:cNvSpPr>
            <a:spLocks noGrp="1"/>
          </p:cNvSpPr>
          <p:nvPr>
            <p:ph type="sldNum" sz="quarter" idx="12"/>
          </p:nvPr>
        </p:nvSpPr>
        <p:spPr/>
        <p:txBody>
          <a:bodyPr/>
          <a:lstStyle/>
          <a:p>
            <a:fld id="{589B7C76-EFF2-4CD8-A475-4750F11B4BC6}" type="slidenum">
              <a:rPr lang="pl-PL" smtClean="0"/>
              <a:pPr/>
              <a:t>340</a:t>
            </a:fld>
            <a:endParaRPr lang="pl-PL" dirty="0"/>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692696"/>
            <a:ext cx="8219256" cy="5760640"/>
          </a:xfrm>
        </p:spPr>
        <p:txBody>
          <a:bodyPr>
            <a:normAutofit fontScale="25000" lnSpcReduction="20000"/>
          </a:bodyPr>
          <a:lstStyle/>
          <a:p>
            <a:pPr algn="ctr">
              <a:buNone/>
            </a:pPr>
            <a:endParaRPr lang="pl-PL" sz="8800" b="1" dirty="0"/>
          </a:p>
          <a:p>
            <a:pPr algn="ctr">
              <a:buNone/>
            </a:pPr>
            <a:r>
              <a:rPr lang="pl-PL" sz="9600" b="1" u="sng" dirty="0">
                <a:latin typeface="Calibri" panose="020F0502020204030204" pitchFamily="34" charset="0"/>
                <a:ea typeface="Calibri" panose="020F0502020204030204" pitchFamily="34" charset="0"/>
                <a:cs typeface="Calibri" panose="020F0502020204030204" pitchFamily="34" charset="0"/>
              </a:rPr>
              <a:t>Zasady wykonywania prac podwodnych pod lodem c.d.</a:t>
            </a:r>
          </a:p>
          <a:p>
            <a:pPr algn="just">
              <a:buNone/>
            </a:pPr>
            <a:r>
              <a:rPr lang="pl-PL" sz="9600" dirty="0">
                <a:latin typeface="Calibri" panose="020F0502020204030204" pitchFamily="34" charset="0"/>
                <a:ea typeface="Calibri" panose="020F0502020204030204" pitchFamily="34" charset="0"/>
                <a:cs typeface="Calibri" panose="020F0502020204030204" pitchFamily="34" charset="0"/>
              </a:rPr>
              <a:t>    </a:t>
            </a:r>
          </a:p>
          <a:p>
            <a:pPr algn="just">
              <a:buNone/>
            </a:pPr>
            <a:r>
              <a:rPr lang="pl-PL" sz="9600" dirty="0">
                <a:latin typeface="Calibri" panose="020F0502020204030204" pitchFamily="34" charset="0"/>
                <a:ea typeface="Calibri" panose="020F0502020204030204" pitchFamily="34" charset="0"/>
                <a:cs typeface="Calibri" panose="020F0502020204030204" pitchFamily="34" charset="0"/>
              </a:rPr>
              <a:t>     Wymaga specjalistycznego szkolenia w zakresie nurkowania podlodowego wg ,,Programu szkolenia specjalistycznego w zakresie nurkowania podlodowego’’ z 2021 r.</a:t>
            </a:r>
          </a:p>
          <a:p>
            <a:pPr algn="just">
              <a:buNone/>
            </a:pPr>
            <a:endParaRPr lang="pl-PL" sz="9600" dirty="0">
              <a:latin typeface="Calibri" panose="020F0502020204030204" pitchFamily="34" charset="0"/>
              <a:ea typeface="Calibri" panose="020F0502020204030204" pitchFamily="34" charset="0"/>
              <a:cs typeface="Calibri" panose="020F0502020204030204" pitchFamily="34" charset="0"/>
            </a:endParaRPr>
          </a:p>
          <a:p>
            <a:pPr algn="just">
              <a:buNone/>
            </a:pPr>
            <a:r>
              <a:rPr lang="pl-PL" sz="9600" dirty="0">
                <a:latin typeface="Calibri" panose="020F0502020204030204" pitchFamily="34" charset="0"/>
                <a:ea typeface="Calibri" panose="020F0502020204030204" pitchFamily="34" charset="0"/>
                <a:cs typeface="Calibri" panose="020F0502020204030204" pitchFamily="34" charset="0"/>
              </a:rPr>
              <a:t>     Celem szkolenia jest przygotowanie strażaków Państwowej Straży Pożarnej do sprawnego i bezpiecznego wykonywania prac podwodnych w zakresie ratownictwa na akwenach pokrytych lodem i krą lodową.</a:t>
            </a:r>
          </a:p>
          <a:p>
            <a:pPr algn="just">
              <a:buNone/>
            </a:pPr>
            <a:endParaRPr lang="pl-PL" sz="9600" dirty="0">
              <a:latin typeface="Calibri" panose="020F0502020204030204" pitchFamily="34" charset="0"/>
              <a:ea typeface="Calibri" panose="020F0502020204030204" pitchFamily="34" charset="0"/>
              <a:cs typeface="Calibri" panose="020F0502020204030204" pitchFamily="34" charset="0"/>
            </a:endParaRPr>
          </a:p>
          <a:p>
            <a:pPr algn="just">
              <a:buNone/>
            </a:pPr>
            <a:r>
              <a:rPr lang="pl-PL" sz="9600" dirty="0">
                <a:latin typeface="Calibri" panose="020F0502020204030204" pitchFamily="34" charset="0"/>
                <a:ea typeface="Calibri" panose="020F0502020204030204" pitchFamily="34" charset="0"/>
                <a:cs typeface="Calibri" panose="020F0502020204030204" pitchFamily="34" charset="0"/>
              </a:rPr>
              <a:t>     </a:t>
            </a:r>
            <a:r>
              <a:rPr lang="pl-PL" sz="9600" dirty="0" err="1">
                <a:latin typeface="Calibri" panose="020F0502020204030204" pitchFamily="34" charset="0"/>
                <a:ea typeface="Calibri" panose="020F0502020204030204" pitchFamily="34" charset="0"/>
                <a:cs typeface="Calibri" panose="020F0502020204030204" pitchFamily="34" charset="0"/>
              </a:rPr>
              <a:t>Nabywjąc</a:t>
            </a:r>
            <a:r>
              <a:rPr lang="pl-PL" sz="9600" dirty="0">
                <a:latin typeface="Calibri" panose="020F0502020204030204" pitchFamily="34" charset="0"/>
                <a:ea typeface="Calibri" panose="020F0502020204030204" pitchFamily="34" charset="0"/>
                <a:cs typeface="Calibri" panose="020F0502020204030204" pitchFamily="34" charset="0"/>
              </a:rPr>
              <a:t> uprawnienia absolwenta szkolenia uzyskuje się prawo do wykonywania prac podwodnych pod pokrywą lodową do głębokości zgodnej z posiadanymi kwalifikacjami nurkowymi.</a:t>
            </a:r>
          </a:p>
          <a:p>
            <a:pPr>
              <a:buNone/>
            </a:pPr>
            <a:endParaRPr lang="pl-PL" sz="2400" dirty="0"/>
          </a:p>
          <a:p>
            <a:pPr lvl="0" algn="just">
              <a:buNone/>
            </a:pPr>
            <a:r>
              <a:rPr lang="pl-PL" sz="2200" dirty="0"/>
              <a:t>     </a:t>
            </a:r>
            <a:endParaRPr lang="pl-PL" sz="2200" b="1" dirty="0"/>
          </a:p>
          <a:p>
            <a:pPr algn="just">
              <a:buNone/>
            </a:pPr>
            <a:endParaRPr lang="pl-PL" sz="2400" b="1" dirty="0"/>
          </a:p>
          <a:p>
            <a:pPr algn="just">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341</a:t>
            </a:fld>
            <a:endParaRPr lang="pl-PL" dirty="0"/>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836712"/>
            <a:ext cx="8219256" cy="5616624"/>
          </a:xfrm>
        </p:spPr>
        <p:txBody>
          <a:bodyPr>
            <a:normAutofit fontScale="25000" lnSpcReduction="20000"/>
          </a:bodyPr>
          <a:lstStyle/>
          <a:p>
            <a:pPr algn="ctr">
              <a:buNone/>
            </a:pPr>
            <a:endParaRPr lang="pl-PL" sz="4600" b="1" dirty="0"/>
          </a:p>
          <a:p>
            <a:pPr algn="ctr">
              <a:buNone/>
            </a:pPr>
            <a:endParaRPr lang="pl-PL" sz="8800" b="1" dirty="0"/>
          </a:p>
          <a:p>
            <a:pPr algn="ctr">
              <a:buNone/>
            </a:pPr>
            <a:r>
              <a:rPr lang="pl-PL" sz="9600" b="1" u="sng" dirty="0">
                <a:latin typeface="Calibri" panose="020F0502020204030204" pitchFamily="34" charset="0"/>
                <a:ea typeface="Calibri" panose="020F0502020204030204" pitchFamily="34" charset="0"/>
                <a:cs typeface="Calibri" panose="020F0502020204030204" pitchFamily="34" charset="0"/>
              </a:rPr>
              <a:t>Zasady wykonywania prac podwodnych pod lodem c.d.</a:t>
            </a:r>
          </a:p>
          <a:p>
            <a:pPr algn="ctr">
              <a:buNone/>
            </a:pPr>
            <a:endParaRPr lang="pl-PL" sz="9600" b="1"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9600" dirty="0">
                <a:latin typeface="Calibri" panose="020F0502020204030204" pitchFamily="34" charset="0"/>
                <a:ea typeface="Calibri" panose="020F0502020204030204" pitchFamily="34" charset="0"/>
                <a:cs typeface="Calibri" panose="020F0502020204030204" pitchFamily="34" charset="0"/>
              </a:rPr>
              <a:t>Po za zasadami, określonymi w przepisach, jest jeszcze kilka głównych zasad pracy pod powierzchnią lodu:</a:t>
            </a:r>
          </a:p>
          <a:p>
            <a:pPr algn="just">
              <a:buNone/>
            </a:pPr>
            <a:endParaRPr lang="pl-PL" sz="9600" dirty="0">
              <a:latin typeface="Calibri" panose="020F0502020204030204" pitchFamily="34" charset="0"/>
              <a:ea typeface="Calibri" panose="020F0502020204030204" pitchFamily="34" charset="0"/>
              <a:cs typeface="Calibri" panose="020F0502020204030204" pitchFamily="34" charset="0"/>
            </a:endParaRPr>
          </a:p>
          <a:p>
            <a:pPr marL="357188" indent="-357188" algn="just">
              <a:buFont typeface="+mj-lt"/>
              <a:buAutoNum type="alphaLcParenR"/>
            </a:pPr>
            <a:r>
              <a:rPr lang="pl-PL" sz="9600" dirty="0">
                <a:latin typeface="Calibri" panose="020F0502020204030204" pitchFamily="34" charset="0"/>
                <a:ea typeface="Calibri" panose="020F0502020204030204" pitchFamily="34" charset="0"/>
                <a:cs typeface="Calibri" panose="020F0502020204030204" pitchFamily="34" charset="0"/>
              </a:rPr>
              <a:t>rezerwę czynnika oddechowego obliczamy na 1/3 butli.</a:t>
            </a:r>
          </a:p>
          <a:p>
            <a:pPr marL="357188" indent="-357188" algn="just">
              <a:buFont typeface="+mj-lt"/>
              <a:buAutoNum type="alphaLcParenR"/>
            </a:pPr>
            <a:r>
              <a:rPr lang="pl-PL" sz="9600" dirty="0">
                <a:latin typeface="Calibri" panose="020F0502020204030204" pitchFamily="34" charset="0"/>
                <a:ea typeface="Calibri" panose="020F0502020204030204" pitchFamily="34" charset="0"/>
                <a:cs typeface="Calibri" panose="020F0502020204030204" pitchFamily="34" charset="0"/>
              </a:rPr>
              <a:t>kablolina nurka ratownika powinna być 2x dłuższa w stosunku do kablolin pary roboczej.</a:t>
            </a:r>
          </a:p>
          <a:p>
            <a:pPr marL="357188" indent="-357188" algn="just">
              <a:buFont typeface="+mj-lt"/>
              <a:buAutoNum type="alphaLcParenR"/>
            </a:pPr>
            <a:r>
              <a:rPr lang="pl-PL" sz="9600" dirty="0">
                <a:latin typeface="Calibri" panose="020F0502020204030204" pitchFamily="34" charset="0"/>
                <a:ea typeface="Calibri" panose="020F0502020204030204" pitchFamily="34" charset="0"/>
                <a:cs typeface="Calibri" panose="020F0502020204030204" pitchFamily="34" charset="0"/>
              </a:rPr>
              <a:t>sprawdzenie robocze sprzętu wykonujemy w ciepłym pomieszczeniu.</a:t>
            </a:r>
          </a:p>
          <a:p>
            <a:pPr marL="357188" indent="-357188" algn="just">
              <a:buFont typeface="+mj-lt"/>
              <a:buAutoNum type="alphaLcParenR"/>
            </a:pPr>
            <a:r>
              <a:rPr lang="pl-PL" sz="9600" dirty="0">
                <a:latin typeface="Calibri" panose="020F0502020204030204" pitchFamily="34" charset="0"/>
                <a:ea typeface="Calibri" panose="020F0502020204030204" pitchFamily="34" charset="0"/>
                <a:cs typeface="Calibri" panose="020F0502020204030204" pitchFamily="34" charset="0"/>
              </a:rPr>
              <a:t>zaleca się stosować ogrzewanie skafandra.</a:t>
            </a:r>
          </a:p>
          <a:p>
            <a:pPr marL="357188" indent="-357188" algn="just">
              <a:buFont typeface="+mj-lt"/>
              <a:buAutoNum type="alphaLcParenR"/>
            </a:pPr>
            <a:r>
              <a:rPr lang="pl-PL" sz="9600" dirty="0">
                <a:latin typeface="Calibri" panose="020F0502020204030204" pitchFamily="34" charset="0"/>
                <a:ea typeface="Calibri" panose="020F0502020204030204" pitchFamily="34" charset="0"/>
                <a:cs typeface="Calibri" panose="020F0502020204030204" pitchFamily="34" charset="0"/>
              </a:rPr>
              <a:t>obowiązkowe wyposażenie – śruba lodowa i kołowrotek.</a:t>
            </a:r>
          </a:p>
          <a:p>
            <a:pPr lvl="0">
              <a:buNone/>
            </a:pPr>
            <a:endParaRPr lang="pl-PL" sz="2200" b="1" dirty="0"/>
          </a:p>
          <a:p>
            <a:pPr lvl="0" algn="just">
              <a:buNone/>
            </a:pPr>
            <a:r>
              <a:rPr lang="pl-PL" sz="2200" dirty="0"/>
              <a:t>     </a:t>
            </a:r>
            <a:endParaRPr lang="pl-PL" sz="2200" b="1" dirty="0"/>
          </a:p>
          <a:p>
            <a:pPr algn="just">
              <a:buNone/>
            </a:pPr>
            <a:endParaRPr lang="pl-PL" sz="2400" b="1" dirty="0"/>
          </a:p>
          <a:p>
            <a:pPr algn="just">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342</a:t>
            </a:fld>
            <a:endParaRPr lang="pl-PL" dirty="0"/>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980728"/>
            <a:ext cx="8219256" cy="5472608"/>
          </a:xfrm>
        </p:spPr>
        <p:txBody>
          <a:bodyPr>
            <a:normAutofit fontScale="25000" lnSpcReduction="20000"/>
          </a:bodyPr>
          <a:lstStyle/>
          <a:p>
            <a:pPr algn="ctr">
              <a:buNone/>
            </a:pPr>
            <a:endParaRPr lang="pl-PL" sz="8800" b="1" dirty="0"/>
          </a:p>
          <a:p>
            <a:pPr algn="ctr">
              <a:buNone/>
            </a:pPr>
            <a:endParaRPr lang="pl-PL" sz="8800" b="1" dirty="0"/>
          </a:p>
          <a:p>
            <a:pPr algn="ctr">
              <a:buNone/>
            </a:pPr>
            <a:r>
              <a:rPr lang="pl-PL" sz="9600" b="1" dirty="0">
                <a:latin typeface="Calibri" panose="020F0502020204030204" pitchFamily="34" charset="0"/>
                <a:ea typeface="Calibri" panose="020F0502020204030204" pitchFamily="34" charset="0"/>
                <a:cs typeface="Calibri" panose="020F0502020204030204" pitchFamily="34" charset="0"/>
              </a:rPr>
              <a:t>Zasady wykonywania prac podwodnych pod lodem c.d.</a:t>
            </a:r>
          </a:p>
          <a:p>
            <a:pPr algn="ctr">
              <a:buNone/>
            </a:pPr>
            <a:endParaRPr lang="pl-PL" sz="9600" b="1" dirty="0">
              <a:latin typeface="Calibri" panose="020F0502020204030204" pitchFamily="34" charset="0"/>
              <a:ea typeface="Calibri" panose="020F0502020204030204" pitchFamily="34" charset="0"/>
              <a:cs typeface="Calibri" panose="020F0502020204030204" pitchFamily="34" charset="0"/>
            </a:endParaRPr>
          </a:p>
          <a:p>
            <a:pPr algn="just">
              <a:buNone/>
            </a:pPr>
            <a:br>
              <a:rPr lang="pl-PL" sz="9600" dirty="0">
                <a:latin typeface="Calibri" panose="020F0502020204030204" pitchFamily="34" charset="0"/>
                <a:ea typeface="Calibri" panose="020F0502020204030204" pitchFamily="34" charset="0"/>
                <a:cs typeface="Calibri" panose="020F0502020204030204" pitchFamily="34" charset="0"/>
              </a:rPr>
            </a:br>
            <a:r>
              <a:rPr lang="pl-PL" sz="9600" dirty="0">
                <a:latin typeface="Calibri" panose="020F0502020204030204" pitchFamily="34" charset="0"/>
                <a:ea typeface="Calibri" panose="020F0502020204030204" pitchFamily="34" charset="0"/>
                <a:cs typeface="Calibri" panose="020F0502020204030204" pitchFamily="34" charset="0"/>
              </a:rPr>
              <a:t>W stałej pokrywie lodowej wykonuje się co najmniej dwa otwory o kształcie trójkąta równobocznego, o wymiarach boków nie mniejszych niż 2 m i oddalonych od siebie co najmniej o 10 m.</a:t>
            </a:r>
          </a:p>
          <a:p>
            <a:pPr algn="just">
              <a:buNone/>
            </a:pPr>
            <a:endParaRPr lang="pl-PL" sz="9600" b="1" dirty="0">
              <a:latin typeface="Calibri" panose="020F0502020204030204" pitchFamily="34" charset="0"/>
              <a:ea typeface="Calibri" panose="020F0502020204030204" pitchFamily="34" charset="0"/>
              <a:cs typeface="Calibri" panose="020F0502020204030204" pitchFamily="34" charset="0"/>
            </a:endParaRPr>
          </a:p>
          <a:p>
            <a:pPr algn="just">
              <a:buNone/>
            </a:pPr>
            <a:r>
              <a:rPr lang="pl-PL" sz="9600" dirty="0">
                <a:latin typeface="Calibri" panose="020F0502020204030204" pitchFamily="34" charset="0"/>
                <a:ea typeface="Calibri" panose="020F0502020204030204" pitchFamily="34" charset="0"/>
                <a:cs typeface="Calibri" panose="020F0502020204030204" pitchFamily="34" charset="0"/>
              </a:rPr>
              <a:t>     W cywilnych pracach podwodnych do organizowania bazy nurkowej, grubość stałej pokrywy lodowej ma być grubosza niż 0,25 m. W działaniach ratownictwa wodno – nurkowego PSP praktycznie nurkowie działają na lodzie często dużo cieńszym i kruchym.</a:t>
            </a:r>
          </a:p>
          <a:p>
            <a:pPr lvl="0">
              <a:buNone/>
            </a:pPr>
            <a:r>
              <a:rPr lang="pl-PL" sz="8800" dirty="0"/>
              <a:t>     </a:t>
            </a:r>
            <a:endParaRPr lang="pl-PL" sz="8800" b="1" dirty="0"/>
          </a:p>
          <a:p>
            <a:pPr lvl="0" algn="just">
              <a:buNone/>
            </a:pPr>
            <a:r>
              <a:rPr lang="pl-PL" sz="2200" dirty="0"/>
              <a:t>     </a:t>
            </a:r>
            <a:endParaRPr lang="pl-PL" sz="2200" b="1" dirty="0"/>
          </a:p>
          <a:p>
            <a:pPr algn="just">
              <a:buNone/>
            </a:pPr>
            <a:endParaRPr lang="pl-PL" sz="2400" b="1" dirty="0"/>
          </a:p>
          <a:p>
            <a:pPr algn="just">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343</a:t>
            </a:fld>
            <a:endParaRPr lang="pl-PL" dirty="0"/>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435491"/>
            <a:ext cx="8219256" cy="5758413"/>
          </a:xfrm>
        </p:spPr>
        <p:txBody>
          <a:bodyPr vert="horz" lIns="91440" tIns="45720" rIns="91440" bIns="45720" rtlCol="0" anchor="t">
            <a:normAutofit fontScale="47500" lnSpcReduction="20000"/>
          </a:bodyPr>
          <a:lstStyle/>
          <a:p>
            <a:pPr algn="ctr">
              <a:buNone/>
            </a:pPr>
            <a:r>
              <a:rPr lang="pl-PL" sz="5100" b="1" u="sng" dirty="0">
                <a:latin typeface="Calibri" panose="020F0502020204030204" pitchFamily="34" charset="0"/>
                <a:ea typeface="Calibri" panose="020F0502020204030204" pitchFamily="34" charset="0"/>
                <a:cs typeface="Calibri" panose="020F0502020204030204" pitchFamily="34" charset="0"/>
              </a:rPr>
              <a:t>Zasady wykonywania prac podwodnych pod lodem c.d.</a:t>
            </a:r>
            <a:endParaRPr lang="pl-PL" sz="5100" u="sng" dirty="0">
              <a:latin typeface="Calibri" panose="020F0502020204030204" pitchFamily="34" charset="0"/>
              <a:ea typeface="Calibri" panose="020F0502020204030204" pitchFamily="34" charset="0"/>
              <a:cs typeface="Calibri" panose="020F0502020204030204" pitchFamily="34" charset="0"/>
            </a:endParaRPr>
          </a:p>
          <a:p>
            <a:pPr algn="ctr">
              <a:buNone/>
            </a:pPr>
            <a:r>
              <a:rPr lang="pl-PL" sz="5100" b="1" dirty="0">
                <a:latin typeface="Calibri" panose="020F0502020204030204" pitchFamily="34" charset="0"/>
                <a:ea typeface="Calibri" panose="020F0502020204030204" pitchFamily="34" charset="0"/>
                <a:cs typeface="Calibri" panose="020F0502020204030204" pitchFamily="34" charset="0"/>
              </a:rPr>
              <a:t> </a:t>
            </a:r>
            <a:r>
              <a:rPr lang="pl-PL" sz="5100" dirty="0">
                <a:latin typeface="Calibri" panose="020F0502020204030204" pitchFamily="34" charset="0"/>
                <a:ea typeface="Calibri" panose="020F0502020204030204" pitchFamily="34" charset="0"/>
                <a:cs typeface="Calibri" panose="020F0502020204030204" pitchFamily="34" charset="0"/>
              </a:rPr>
              <a:t>                                                                                                                                Orientacyjna grubość lodu czystego tzw. „czarny lód” to lód ciemny, mało napowietrzony, o zwartej strukturze. Nie zakłada ciężaru sprzętu nurkowego</a:t>
            </a:r>
          </a:p>
          <a:p>
            <a:pPr algn="just">
              <a:buNone/>
            </a:pPr>
            <a:br>
              <a:rPr lang="pl-PL" sz="8800" dirty="0"/>
            </a:br>
            <a:br>
              <a:rPr lang="pl-PL" sz="8800" dirty="0"/>
            </a:br>
            <a:endParaRPr lang="pl-PL" sz="8800" dirty="0"/>
          </a:p>
          <a:p>
            <a:pPr lvl="0">
              <a:buNone/>
            </a:pPr>
            <a:r>
              <a:rPr lang="pl-PL" sz="8800" dirty="0"/>
              <a:t>     </a:t>
            </a:r>
            <a:endParaRPr lang="pl-PL" sz="8800" b="1" dirty="0"/>
          </a:p>
          <a:p>
            <a:pPr lvl="0" algn="just">
              <a:buNone/>
            </a:pPr>
            <a:r>
              <a:rPr lang="pl-PL" sz="2200" dirty="0"/>
              <a:t>     </a:t>
            </a:r>
            <a:endParaRPr lang="pl-PL" sz="2200" b="1" dirty="0"/>
          </a:p>
          <a:p>
            <a:pPr algn="just">
              <a:buNone/>
            </a:pPr>
            <a:endParaRPr lang="pl-PL" sz="2400" b="1" dirty="0"/>
          </a:p>
          <a:p>
            <a:pPr algn="just">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graphicFrame>
        <p:nvGraphicFramePr>
          <p:cNvPr id="6" name="Tabela 5"/>
          <p:cNvGraphicFramePr>
            <a:graphicFrameLocks noGrp="1"/>
          </p:cNvGraphicFramePr>
          <p:nvPr>
            <p:extLst>
              <p:ext uri="{D42A27DB-BD31-4B8C-83A1-F6EECF244321}">
                <p14:modId xmlns:p14="http://schemas.microsoft.com/office/powerpoint/2010/main" val="1145342140"/>
              </p:ext>
            </p:extLst>
          </p:nvPr>
        </p:nvGraphicFramePr>
        <p:xfrm>
          <a:off x="467544" y="2719420"/>
          <a:ext cx="8208911" cy="3774440"/>
        </p:xfrm>
        <a:graphic>
          <a:graphicData uri="http://schemas.openxmlformats.org/drawingml/2006/table">
            <a:tbl>
              <a:tblPr firstRow="1" bandRow="1">
                <a:tableStyleId>{5C22544A-7EE6-4342-B048-85BDC9FD1C3A}</a:tableStyleId>
              </a:tblPr>
              <a:tblGrid>
                <a:gridCol w="1454496">
                  <a:extLst>
                    <a:ext uri="{9D8B030D-6E8A-4147-A177-3AD203B41FA5}">
                      <a16:colId xmlns:a16="http://schemas.microsoft.com/office/drawing/2014/main" val="20000"/>
                    </a:ext>
                  </a:extLst>
                </a:gridCol>
                <a:gridCol w="1569839">
                  <a:extLst>
                    <a:ext uri="{9D8B030D-6E8A-4147-A177-3AD203B41FA5}">
                      <a16:colId xmlns:a16="http://schemas.microsoft.com/office/drawing/2014/main" val="20001"/>
                    </a:ext>
                  </a:extLst>
                </a:gridCol>
                <a:gridCol w="5184576">
                  <a:extLst>
                    <a:ext uri="{9D8B030D-6E8A-4147-A177-3AD203B41FA5}">
                      <a16:colId xmlns:a16="http://schemas.microsoft.com/office/drawing/2014/main" val="20002"/>
                    </a:ext>
                  </a:extLst>
                </a:gridCol>
              </a:tblGrid>
              <a:tr h="370840">
                <a:tc gridSpan="2">
                  <a:txBody>
                    <a:bodyPr/>
                    <a:lstStyle/>
                    <a:p>
                      <a:pPr algn="ctr"/>
                      <a:r>
                        <a:rPr lang="pl-PL" sz="1800" dirty="0">
                          <a:latin typeface="Calibri" panose="020F0502020204030204" pitchFamily="34" charset="0"/>
                          <a:ea typeface="Calibri" panose="020F0502020204030204" pitchFamily="34" charset="0"/>
                          <a:cs typeface="Calibri" panose="020F0502020204030204" pitchFamily="34" charset="0"/>
                        </a:rPr>
                        <a:t>Grubość ludu</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pl-PL"/>
                    </a:p>
                  </a:txBody>
                  <a:tcPr/>
                </a:tc>
                <a:tc rowSpan="2">
                  <a:txBody>
                    <a:bodyPr/>
                    <a:lstStyle/>
                    <a:p>
                      <a:pPr algn="ctr"/>
                      <a:r>
                        <a:rPr lang="pl-PL" sz="1800" dirty="0">
                          <a:latin typeface="Calibri" panose="020F0502020204030204" pitchFamily="34" charset="0"/>
                          <a:ea typeface="Calibri" panose="020F0502020204030204" pitchFamily="34" charset="0"/>
                          <a:cs typeface="Calibri" panose="020F0502020204030204" pitchFamily="34" charset="0"/>
                        </a:rPr>
                        <a:t>Opis </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70840">
                <a:tc>
                  <a:txBody>
                    <a:bodyPr/>
                    <a:lstStyle/>
                    <a:p>
                      <a:pPr algn="ctr"/>
                      <a:r>
                        <a:rPr lang="pl-PL" sz="1800" dirty="0">
                          <a:solidFill>
                            <a:schemeClr val="bg1"/>
                          </a:solidFill>
                          <a:latin typeface="Calibri" panose="020F0502020204030204" pitchFamily="34" charset="0"/>
                          <a:ea typeface="Calibri" panose="020F0502020204030204" pitchFamily="34" charset="0"/>
                          <a:cs typeface="Calibri" panose="020F0502020204030204" pitchFamily="34" charset="0"/>
                        </a:rPr>
                        <a:t>Woda stojąca</a:t>
                      </a:r>
                    </a:p>
                  </a:txBody>
                  <a:tcPr>
                    <a:lnL w="12700" cap="flat" cmpd="sng" algn="ctr">
                      <a:solidFill>
                        <a:schemeClr val="tx1"/>
                      </a:solidFill>
                      <a:prstDash val="solid"/>
                      <a:round/>
                      <a:headEnd type="none" w="med" len="med"/>
                      <a:tailEnd type="none" w="med" len="med"/>
                    </a:lnL>
                    <a:solidFill>
                      <a:schemeClr val="accent1"/>
                    </a:solidFill>
                  </a:tcPr>
                </a:tc>
                <a:tc>
                  <a:txBody>
                    <a:bodyPr/>
                    <a:lstStyle/>
                    <a:p>
                      <a:pPr algn="ctr"/>
                      <a:r>
                        <a:rPr lang="pl-PL" sz="1800" dirty="0">
                          <a:solidFill>
                            <a:schemeClr val="bg1"/>
                          </a:solidFill>
                          <a:latin typeface="Calibri" panose="020F0502020204030204" pitchFamily="34" charset="0"/>
                          <a:ea typeface="Calibri" panose="020F0502020204030204" pitchFamily="34" charset="0"/>
                          <a:cs typeface="Calibri" panose="020F0502020204030204" pitchFamily="34" charset="0"/>
                        </a:rPr>
                        <a:t>Woda płynąca</a:t>
                      </a:r>
                    </a:p>
                  </a:txBody>
                  <a:tcPr>
                    <a:solidFill>
                      <a:schemeClr val="accent1"/>
                    </a:solidFill>
                  </a:tcPr>
                </a:tc>
                <a:tc vMerge="1">
                  <a:txBody>
                    <a:bodyPr/>
                    <a:lstStyle/>
                    <a:p>
                      <a:endParaRPr lang="pl-PL" dirty="0"/>
                    </a:p>
                  </a:txBody>
                  <a:tcPr/>
                </a:tc>
                <a:extLst>
                  <a:ext uri="{0D108BD9-81ED-4DB2-BD59-A6C34878D82A}">
                    <a16:rowId xmlns:a16="http://schemas.microsoft.com/office/drawing/2014/main" val="10001"/>
                  </a:ext>
                </a:extLst>
              </a:tr>
              <a:tr h="370840">
                <a:tc>
                  <a:txBody>
                    <a:bodyPr/>
                    <a:lstStyle/>
                    <a:p>
                      <a:pPr algn="ctr"/>
                      <a:r>
                        <a:rPr lang="pl-PL" sz="1800" dirty="0">
                          <a:latin typeface="Calibri" panose="020F0502020204030204" pitchFamily="34" charset="0"/>
                          <a:ea typeface="Calibri" panose="020F0502020204030204" pitchFamily="34" charset="0"/>
                          <a:cs typeface="Calibri" panose="020F0502020204030204" pitchFamily="34" charset="0"/>
                        </a:rPr>
                        <a:t>5 - 7</a:t>
                      </a:r>
                    </a:p>
                  </a:txBody>
                  <a:tcPr>
                    <a:lnL w="12700" cap="flat" cmpd="sng" algn="ctr">
                      <a:solidFill>
                        <a:schemeClr val="tx1"/>
                      </a:solidFill>
                      <a:prstDash val="solid"/>
                      <a:round/>
                      <a:headEnd type="none" w="med" len="med"/>
                      <a:tailEnd type="none" w="med" len="med"/>
                    </a:lnL>
                  </a:tcPr>
                </a:tc>
                <a:tc>
                  <a:txBody>
                    <a:bodyPr/>
                    <a:lstStyle/>
                    <a:p>
                      <a:pPr algn="ctr"/>
                      <a:r>
                        <a:rPr lang="pl-PL" sz="1800" dirty="0">
                          <a:latin typeface="Calibri" panose="020F0502020204030204" pitchFamily="34" charset="0"/>
                          <a:ea typeface="Calibri" panose="020F0502020204030204" pitchFamily="34" charset="0"/>
                          <a:cs typeface="Calibri" panose="020F0502020204030204" pitchFamily="34" charset="0"/>
                        </a:rPr>
                        <a:t>7 – 9 </a:t>
                      </a:r>
                    </a:p>
                  </a:txBody>
                  <a:tcPr/>
                </a:tc>
                <a:tc>
                  <a:txBody>
                    <a:bodyPr/>
                    <a:lstStyle/>
                    <a:p>
                      <a:pPr algn="ctr"/>
                      <a:r>
                        <a:rPr lang="pl-PL" sz="1800" dirty="0">
                          <a:latin typeface="Calibri" panose="020F0502020204030204" pitchFamily="34" charset="0"/>
                          <a:ea typeface="Calibri" panose="020F0502020204030204" pitchFamily="34" charset="0"/>
                          <a:cs typeface="Calibri" panose="020F0502020204030204" pitchFamily="34" charset="0"/>
                        </a:rPr>
                        <a:t>Utrzymuje pojedynczego człowieka, jednak chodzenie</a:t>
                      </a:r>
                    </a:p>
                    <a:p>
                      <a:pPr algn="ctr"/>
                      <a:r>
                        <a:rPr lang="pl-PL" sz="1800" dirty="0">
                          <a:latin typeface="Calibri" panose="020F0502020204030204" pitchFamily="34" charset="0"/>
                          <a:ea typeface="Calibri" panose="020F0502020204030204" pitchFamily="34" charset="0"/>
                          <a:cs typeface="Calibri" panose="020F0502020204030204" pitchFamily="34" charset="0"/>
                        </a:rPr>
                        <a:t>po nim jest niebezpieczne.</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70840">
                <a:tc>
                  <a:txBody>
                    <a:bodyPr/>
                    <a:lstStyle/>
                    <a:p>
                      <a:pPr algn="ctr"/>
                      <a:r>
                        <a:rPr lang="pl-PL" sz="1800" dirty="0">
                          <a:latin typeface="Calibri" panose="020F0502020204030204" pitchFamily="34" charset="0"/>
                          <a:ea typeface="Calibri" panose="020F0502020204030204" pitchFamily="34" charset="0"/>
                          <a:cs typeface="Calibri" panose="020F0502020204030204" pitchFamily="34" charset="0"/>
                        </a:rPr>
                        <a:t>8 - 10</a:t>
                      </a:r>
                    </a:p>
                  </a:txBody>
                  <a:tcPr>
                    <a:lnL w="12700" cap="flat" cmpd="sng" algn="ctr">
                      <a:solidFill>
                        <a:schemeClr val="tx1"/>
                      </a:solidFill>
                      <a:prstDash val="solid"/>
                      <a:round/>
                      <a:headEnd type="none" w="med" len="med"/>
                      <a:tailEnd type="none" w="med" len="med"/>
                    </a:lnL>
                  </a:tcPr>
                </a:tc>
                <a:tc>
                  <a:txBody>
                    <a:bodyPr/>
                    <a:lstStyle/>
                    <a:p>
                      <a:pPr algn="ctr"/>
                      <a:r>
                        <a:rPr lang="pl-PL" sz="1800" dirty="0">
                          <a:latin typeface="Calibri" panose="020F0502020204030204" pitchFamily="34" charset="0"/>
                          <a:ea typeface="Calibri" panose="020F0502020204030204" pitchFamily="34" charset="0"/>
                          <a:cs typeface="Calibri" panose="020F0502020204030204" pitchFamily="34" charset="0"/>
                        </a:rPr>
                        <a:t>10 – 12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l-PL" sz="1800" dirty="0">
                          <a:latin typeface="Calibri" panose="020F0502020204030204" pitchFamily="34" charset="0"/>
                          <a:ea typeface="Calibri" panose="020F0502020204030204" pitchFamily="34" charset="0"/>
                          <a:cs typeface="Calibri" panose="020F0502020204030204" pitchFamily="34" charset="0"/>
                        </a:rPr>
                        <a:t>Utrzymuje dwie osoby stojące w jednym miejscu</a:t>
                      </a:r>
                    </a:p>
                    <a:p>
                      <a:pPr algn="ctr"/>
                      <a:endParaRPr lang="pl-PL" sz="1800" dirty="0">
                        <a:latin typeface="Calibri" panose="020F0502020204030204" pitchFamily="34" charset="0"/>
                        <a:ea typeface="Calibri" panose="020F0502020204030204" pitchFamily="34" charset="0"/>
                        <a:cs typeface="Calibri" panose="020F050202020403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370840">
                <a:tc>
                  <a:txBody>
                    <a:bodyPr/>
                    <a:lstStyle/>
                    <a:p>
                      <a:pPr algn="ctr"/>
                      <a:r>
                        <a:rPr lang="pl-PL" sz="1800" dirty="0">
                          <a:latin typeface="Calibri" panose="020F0502020204030204" pitchFamily="34" charset="0"/>
                          <a:ea typeface="Calibri" panose="020F0502020204030204" pitchFamily="34" charset="0"/>
                          <a:cs typeface="Calibri" panose="020F0502020204030204" pitchFamily="34" charset="0"/>
                        </a:rPr>
                        <a:t>11</a:t>
                      </a:r>
                      <a:r>
                        <a:rPr lang="pl-PL" sz="1800" baseline="0" dirty="0">
                          <a:latin typeface="Calibri" panose="020F0502020204030204" pitchFamily="34" charset="0"/>
                          <a:ea typeface="Calibri" panose="020F0502020204030204" pitchFamily="34" charset="0"/>
                          <a:cs typeface="Calibri" panose="020F0502020204030204" pitchFamily="34" charset="0"/>
                        </a:rPr>
                        <a:t> - 12</a:t>
                      </a:r>
                      <a:endParaRPr lang="pl-PL" sz="1800" dirty="0">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tcPr>
                </a:tc>
                <a:tc>
                  <a:txBody>
                    <a:bodyPr/>
                    <a:lstStyle/>
                    <a:p>
                      <a:pPr algn="ctr"/>
                      <a:r>
                        <a:rPr lang="pl-PL" sz="1800" dirty="0">
                          <a:latin typeface="Calibri" panose="020F0502020204030204" pitchFamily="34" charset="0"/>
                          <a:ea typeface="Calibri" panose="020F0502020204030204" pitchFamily="34" charset="0"/>
                          <a:cs typeface="Calibri" panose="020F0502020204030204" pitchFamily="34" charset="0"/>
                        </a:rPr>
                        <a:t>13 – 15</a:t>
                      </a:r>
                    </a:p>
                  </a:txBody>
                  <a:tcPr/>
                </a:tc>
                <a:tc>
                  <a:txBody>
                    <a:bodyPr/>
                    <a:lstStyle/>
                    <a:p>
                      <a:pPr algn="ctr"/>
                      <a:r>
                        <a:rPr lang="pl-PL" sz="1800" dirty="0">
                          <a:latin typeface="Calibri" panose="020F0502020204030204" pitchFamily="34" charset="0"/>
                          <a:ea typeface="Calibri" panose="020F0502020204030204" pitchFamily="34" charset="0"/>
                          <a:cs typeface="Calibri" panose="020F0502020204030204" pitchFamily="34" charset="0"/>
                        </a:rPr>
                        <a:t>Minimalna grubość lodu, na którym można</a:t>
                      </a:r>
                    </a:p>
                    <a:p>
                      <a:pPr algn="ctr"/>
                      <a:r>
                        <a:rPr lang="pl-PL" sz="1800" dirty="0">
                          <a:latin typeface="Calibri" panose="020F0502020204030204" pitchFamily="34" charset="0"/>
                          <a:ea typeface="Calibri" panose="020F0502020204030204" pitchFamily="34" charset="0"/>
                          <a:cs typeface="Calibri" panose="020F0502020204030204" pitchFamily="34" charset="0"/>
                        </a:rPr>
                        <a:t>wędkować.</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370840">
                <a:tc>
                  <a:txBody>
                    <a:bodyPr/>
                    <a:lstStyle/>
                    <a:p>
                      <a:pPr algn="ctr"/>
                      <a:r>
                        <a:rPr lang="pl-PL" sz="1800" dirty="0">
                          <a:latin typeface="Calibri" panose="020F0502020204030204" pitchFamily="34" charset="0"/>
                          <a:ea typeface="Calibri" panose="020F0502020204030204" pitchFamily="34" charset="0"/>
                          <a:cs typeface="Calibri" panose="020F0502020204030204" pitchFamily="34" charset="0"/>
                        </a:rPr>
                        <a:t>13 - 20</a:t>
                      </a:r>
                    </a:p>
                  </a:txBody>
                  <a:tcPr>
                    <a:lnL w="12700" cap="flat" cmpd="sng" algn="ctr">
                      <a:solidFill>
                        <a:schemeClr val="tx1"/>
                      </a:solidFill>
                      <a:prstDash val="solid"/>
                      <a:round/>
                      <a:headEnd type="none" w="med" len="med"/>
                      <a:tailEnd type="none" w="med" len="med"/>
                    </a:lnL>
                  </a:tcPr>
                </a:tc>
                <a:tc>
                  <a:txBody>
                    <a:bodyPr/>
                    <a:lstStyle/>
                    <a:p>
                      <a:pPr algn="ctr"/>
                      <a:r>
                        <a:rPr lang="pl-PL" sz="1800" dirty="0">
                          <a:latin typeface="Calibri" panose="020F0502020204030204" pitchFamily="34" charset="0"/>
                          <a:ea typeface="Calibri" panose="020F0502020204030204" pitchFamily="34" charset="0"/>
                          <a:cs typeface="Calibri" panose="020F0502020204030204" pitchFamily="34" charset="0"/>
                        </a:rPr>
                        <a:t>16 – 24 </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l-PL" sz="1800" dirty="0">
                          <a:latin typeface="Calibri" panose="020F0502020204030204" pitchFamily="34" charset="0"/>
                          <a:ea typeface="Calibri" panose="020F0502020204030204" pitchFamily="34" charset="0"/>
                          <a:cs typeface="Calibri" panose="020F0502020204030204" pitchFamily="34" charset="0"/>
                        </a:rPr>
                        <a:t>Utrzymuje skuter śnieżny lub motocykl.</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70840">
                <a:tc>
                  <a:txBody>
                    <a:bodyPr/>
                    <a:lstStyle/>
                    <a:p>
                      <a:pPr algn="ctr"/>
                      <a:r>
                        <a:rPr lang="pl-PL" sz="1800" dirty="0">
                          <a:latin typeface="Calibri" panose="020F0502020204030204" pitchFamily="34" charset="0"/>
                          <a:ea typeface="Calibri" panose="020F0502020204030204" pitchFamily="34" charset="0"/>
                          <a:cs typeface="Calibri" panose="020F0502020204030204" pitchFamily="34" charset="0"/>
                        </a:rPr>
                        <a:t>21 – 30</a:t>
                      </a:r>
                    </a:p>
                  </a:txBody>
                  <a:tcPr>
                    <a:lnL w="12700" cap="flat" cmpd="sng" algn="ctr">
                      <a:solidFill>
                        <a:schemeClr val="tx1"/>
                      </a:solidFill>
                      <a:prstDash val="solid"/>
                      <a:round/>
                      <a:headEnd type="none" w="med" len="med"/>
                      <a:tailEnd type="none" w="med" len="med"/>
                    </a:lnL>
                  </a:tcPr>
                </a:tc>
                <a:tc>
                  <a:txBody>
                    <a:bodyPr/>
                    <a:lstStyle/>
                    <a:p>
                      <a:pPr algn="ctr"/>
                      <a:r>
                        <a:rPr lang="pl-PL" sz="1800" dirty="0">
                          <a:latin typeface="Calibri" panose="020F0502020204030204" pitchFamily="34" charset="0"/>
                          <a:ea typeface="Calibri" panose="020F0502020204030204" pitchFamily="34" charset="0"/>
                          <a:cs typeface="Calibri" panose="020F0502020204030204" pitchFamily="34" charset="0"/>
                        </a:rPr>
                        <a:t>25 – 36 </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l-PL" sz="1800" dirty="0">
                          <a:latin typeface="Calibri" panose="020F0502020204030204" pitchFamily="34" charset="0"/>
                          <a:ea typeface="Calibri" panose="020F0502020204030204" pitchFamily="34" charset="0"/>
                          <a:cs typeface="Calibri" panose="020F0502020204030204" pitchFamily="34" charset="0"/>
                        </a:rPr>
                        <a:t>Utrzymuje samochód osobowy.</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370840">
                <a:tc>
                  <a:txBody>
                    <a:bodyPr/>
                    <a:lstStyle/>
                    <a:p>
                      <a:pPr algn="ctr"/>
                      <a:r>
                        <a:rPr lang="pl-PL" sz="1800" dirty="0">
                          <a:latin typeface="Calibri" panose="020F0502020204030204" pitchFamily="34" charset="0"/>
                          <a:ea typeface="Calibri" panose="020F0502020204030204" pitchFamily="34" charset="0"/>
                          <a:cs typeface="Calibri" panose="020F0502020204030204" pitchFamily="34" charset="0"/>
                        </a:rPr>
                        <a:t>31 – 38 </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pl-PL" sz="1800" dirty="0">
                          <a:latin typeface="Calibri" panose="020F0502020204030204" pitchFamily="34" charset="0"/>
                          <a:ea typeface="Calibri" panose="020F0502020204030204" pitchFamily="34" charset="0"/>
                          <a:cs typeface="Calibri" panose="020F0502020204030204" pitchFamily="34" charset="0"/>
                        </a:rPr>
                        <a:t>37 – 46 </a:t>
                      </a:r>
                    </a:p>
                  </a:txBody>
                  <a:tcPr>
                    <a:lnB w="12700" cap="flat" cmpd="sng" algn="ctr">
                      <a:solidFill>
                        <a:schemeClr val="tx1"/>
                      </a:solidFill>
                      <a:prstDash val="solid"/>
                      <a:round/>
                      <a:headEnd type="none" w="med" len="med"/>
                      <a:tailEnd type="none" w="med" len="med"/>
                    </a:lnB>
                  </a:tcPr>
                </a:tc>
                <a:tc>
                  <a:txBody>
                    <a:bodyPr/>
                    <a:lstStyle/>
                    <a:p>
                      <a:pPr algn="ctr"/>
                      <a:r>
                        <a:rPr lang="pl-PL" sz="1800" dirty="0">
                          <a:latin typeface="Calibri" panose="020F0502020204030204" pitchFamily="34" charset="0"/>
                          <a:ea typeface="Calibri" panose="020F0502020204030204" pitchFamily="34" charset="0"/>
                          <a:cs typeface="Calibri" panose="020F0502020204030204" pitchFamily="34" charset="0"/>
                        </a:rPr>
                        <a:t>Utrzymuje samochód terenowy.</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908720"/>
            <a:ext cx="8229600" cy="5217443"/>
          </a:xfrm>
        </p:spPr>
        <p:txBody>
          <a:bodyPr>
            <a:normAutofit/>
          </a:bodyPr>
          <a:lstStyle/>
          <a:p>
            <a:pPr marL="0" indent="0">
              <a:buNone/>
            </a:pPr>
            <a:r>
              <a:rPr lang="pl-PL" sz="2400" b="1" u="sng" dirty="0">
                <a:latin typeface="Calibri" panose="020F0502020204030204" pitchFamily="34" charset="0"/>
                <a:ea typeface="Calibri" panose="020F0502020204030204" pitchFamily="34" charset="0"/>
                <a:cs typeface="Calibri" panose="020F0502020204030204" pitchFamily="34" charset="0"/>
              </a:rPr>
              <a:t>Wycinanie przerębla: </a:t>
            </a:r>
          </a:p>
          <a:p>
            <a:pPr>
              <a:buFont typeface="Wingdings" panose="05000000000000000000" pitchFamily="2" charset="2"/>
              <a:buChar char="ü"/>
            </a:pPr>
            <a:endParaRPr lang="pl-PL" sz="2200" dirty="0"/>
          </a:p>
          <a:p>
            <a:pPr marL="0" indent="0">
              <a:buNone/>
            </a:pPr>
            <a:r>
              <a:rPr lang="pl-PL" sz="2400" dirty="0">
                <a:latin typeface="Calibri" panose="020F0502020204030204" pitchFamily="34" charset="0"/>
                <a:ea typeface="Calibri" panose="020F0502020204030204" pitchFamily="34" charset="0"/>
                <a:cs typeface="Calibri" panose="020F0502020204030204" pitchFamily="34" charset="0"/>
              </a:rPr>
              <a:t>Wycięte kawałki lodu wyciągnąć na zewnątrz przerębla </a:t>
            </a:r>
            <a:r>
              <a:rPr lang="pl-PL" sz="2400" i="1" dirty="0">
                <a:latin typeface="Calibri" panose="020F0502020204030204" pitchFamily="34" charset="0"/>
                <a:ea typeface="Calibri" panose="020F0502020204030204" pitchFamily="34" charset="0"/>
                <a:cs typeface="Calibri" panose="020F0502020204030204" pitchFamily="34" charset="0"/>
              </a:rPr>
              <a:t>(nie wpychać pod lód, mogą wypłynąć z powrotem do przerębla uniemożliwiając wyjście oraz prowadzenie akcji ratowniczej). </a:t>
            </a:r>
          </a:p>
          <a:p>
            <a:pPr marL="0" indent="0">
              <a:buNone/>
            </a:pPr>
            <a:endParaRPr lang="pl-PL" dirty="0"/>
          </a:p>
        </p:txBody>
      </p:sp>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26" y="3679278"/>
            <a:ext cx="4927322" cy="2774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446" r="294"/>
          <a:stretch/>
        </p:blipFill>
        <p:spPr bwMode="auto">
          <a:xfrm>
            <a:off x="5216240" y="3645024"/>
            <a:ext cx="3803952"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ymbol zastępczy numeru slajdu 7"/>
          <p:cNvSpPr>
            <a:spLocks noGrp="1"/>
          </p:cNvSpPr>
          <p:nvPr>
            <p:ph type="sldNum" sz="quarter" idx="12"/>
          </p:nvPr>
        </p:nvSpPr>
        <p:spPr/>
        <p:txBody>
          <a:bodyPr/>
          <a:lstStyle/>
          <a:p>
            <a:fld id="{589B7C76-EFF2-4CD8-A475-4750F11B4BC6}" type="slidenum">
              <a:rPr lang="pl-PL" smtClean="0"/>
              <a:pPr/>
              <a:t>345</a:t>
            </a:fld>
            <a:endParaRPr lang="pl-PL" dirty="0"/>
          </a:p>
        </p:txBody>
      </p:sp>
    </p:spTree>
    <p:extLst>
      <p:ext uri="{BB962C8B-B14F-4D97-AF65-F5344CB8AC3E}">
        <p14:creationId xmlns:p14="http://schemas.microsoft.com/office/powerpoint/2010/main" val="2230796758"/>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4188968"/>
            <a:ext cx="4211200" cy="236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ymbol zastępczy zawartości 2"/>
          <p:cNvSpPr>
            <a:spLocks noGrp="1"/>
          </p:cNvSpPr>
          <p:nvPr>
            <p:ph idx="1"/>
          </p:nvPr>
        </p:nvSpPr>
        <p:spPr>
          <a:xfrm>
            <a:off x="521523" y="908720"/>
            <a:ext cx="8229600" cy="5677629"/>
          </a:xfrm>
        </p:spPr>
        <p:txBody>
          <a:bodyPr>
            <a:normAutofit/>
          </a:bodyPr>
          <a:lstStyle/>
          <a:p>
            <a:pPr marL="0" indent="0">
              <a:buNone/>
            </a:pPr>
            <a:endParaRPr lang="pl-PL" sz="2200" b="1" dirty="0"/>
          </a:p>
          <a:p>
            <a:pPr marL="0" indent="0">
              <a:buNone/>
            </a:pPr>
            <a:r>
              <a:rPr lang="pl-PL" sz="2400" b="1" u="sng" dirty="0">
                <a:latin typeface="Calibri" panose="020F0502020204030204" pitchFamily="34" charset="0"/>
                <a:ea typeface="Calibri" panose="020F0502020204030204" pitchFamily="34" charset="0"/>
                <a:cs typeface="Calibri" panose="020F0502020204030204" pitchFamily="34" charset="0"/>
              </a:rPr>
              <a:t>Wycinanie przerębla:</a:t>
            </a:r>
          </a:p>
          <a:p>
            <a:pPr marL="0" indent="0">
              <a:buNone/>
            </a:pPr>
            <a:r>
              <a:rPr lang="pl-PL" sz="2400" b="1" u="sng" dirty="0">
                <a:latin typeface="Calibri" panose="020F0502020204030204" pitchFamily="34" charset="0"/>
                <a:ea typeface="Calibri" panose="020F0502020204030204" pitchFamily="34" charset="0"/>
                <a:cs typeface="Calibri" panose="020F0502020204030204" pitchFamily="34" charset="0"/>
              </a:rPr>
              <a:t> </a:t>
            </a:r>
          </a:p>
          <a:p>
            <a:pPr marL="0" indent="0">
              <a:buNone/>
            </a:pPr>
            <a:r>
              <a:rPr lang="pl-PL" sz="2400" dirty="0">
                <a:latin typeface="Calibri" panose="020F0502020204030204" pitchFamily="34" charset="0"/>
                <a:ea typeface="Calibri" panose="020F0502020204030204" pitchFamily="34" charset="0"/>
                <a:cs typeface="Calibri" panose="020F0502020204030204" pitchFamily="34" charset="0"/>
              </a:rPr>
              <a:t>Przed przystąpieniem do pracy należy odśnieżyć promień 5 – 6 m od przerębla, zaznaczyć obrys przerębla, trójkąt równoboczny, długość 2,5 – 3,5 m.</a:t>
            </a:r>
          </a:p>
          <a:p>
            <a:pPr marL="0" indent="0">
              <a:buNone/>
            </a:pPr>
            <a:r>
              <a:rPr lang="pl-PL" sz="2400" dirty="0">
                <a:latin typeface="Calibri" panose="020F0502020204030204" pitchFamily="34" charset="0"/>
                <a:ea typeface="Calibri" panose="020F0502020204030204" pitchFamily="34" charset="0"/>
                <a:cs typeface="Calibri" panose="020F0502020204030204" pitchFamily="34" charset="0"/>
              </a:rPr>
              <a:t>Podzielić trójkąt np. na trzy kawałki i wkręcić w nie śruby lodowe.</a:t>
            </a:r>
          </a:p>
          <a:p>
            <a:pPr>
              <a:buNone/>
            </a:pPr>
            <a:endParaRPr lang="pl-PL" sz="2400" dirty="0"/>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080" y="4188968"/>
            <a:ext cx="2963862" cy="25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ymbol zastępczy numeru slajdu 7"/>
          <p:cNvSpPr>
            <a:spLocks noGrp="1"/>
          </p:cNvSpPr>
          <p:nvPr>
            <p:ph type="sldNum" sz="quarter" idx="12"/>
          </p:nvPr>
        </p:nvSpPr>
        <p:spPr/>
        <p:txBody>
          <a:bodyPr/>
          <a:lstStyle/>
          <a:p>
            <a:fld id="{589B7C76-EFF2-4CD8-A475-4750F11B4BC6}" type="slidenum">
              <a:rPr lang="pl-PL" smtClean="0"/>
              <a:pPr/>
              <a:t>346</a:t>
            </a:fld>
            <a:endParaRPr lang="pl-PL" dirty="0"/>
          </a:p>
        </p:txBody>
      </p:sp>
    </p:spTree>
    <p:extLst>
      <p:ext uri="{BB962C8B-B14F-4D97-AF65-F5344CB8AC3E}">
        <p14:creationId xmlns:p14="http://schemas.microsoft.com/office/powerpoint/2010/main" val="3493184344"/>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980728"/>
            <a:ext cx="8229600" cy="5145435"/>
          </a:xfrm>
        </p:spPr>
        <p:txBody>
          <a:bodyPr>
            <a:normAutofit/>
          </a:bodyPr>
          <a:lstStyle/>
          <a:p>
            <a:pPr marL="0" indent="0">
              <a:buNone/>
            </a:pPr>
            <a:endParaRPr lang="pl-PL" sz="2000" b="1" dirty="0"/>
          </a:p>
          <a:p>
            <a:pPr marL="0" indent="0">
              <a:buNone/>
            </a:pPr>
            <a:r>
              <a:rPr lang="pl-PL" sz="2400" b="1" u="sng" dirty="0">
                <a:latin typeface="Calibri" panose="020F0502020204030204" pitchFamily="34" charset="0"/>
                <a:ea typeface="Calibri" panose="020F0502020204030204" pitchFamily="34" charset="0"/>
                <a:cs typeface="Calibri" panose="020F0502020204030204" pitchFamily="34" charset="0"/>
              </a:rPr>
              <a:t>Wycinanie przerębla c.d.: </a:t>
            </a:r>
          </a:p>
          <a:p>
            <a:pPr marL="0" indent="0">
              <a:buNone/>
            </a:pPr>
            <a:endParaRPr lang="pl-PL" sz="2400" u="sng"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2400" dirty="0">
                <a:latin typeface="Calibri" panose="020F0502020204030204" pitchFamily="34" charset="0"/>
                <a:ea typeface="Calibri" panose="020F0502020204030204" pitchFamily="34" charset="0"/>
                <a:cs typeface="Calibri" panose="020F0502020204030204" pitchFamily="34" charset="0"/>
              </a:rPr>
              <a:t>Wykonać stanowisko asekuracyjne do zamocowania kablolin (można je wykonać w lodzie od 2 do 5 m od przerębla lub na saniach lodowych). </a:t>
            </a:r>
          </a:p>
          <a:p>
            <a:pPr marL="0" indent="0" algn="just">
              <a:buNone/>
            </a:pPr>
            <a:r>
              <a:rPr lang="pl-PL" sz="2400" dirty="0">
                <a:latin typeface="Calibri" panose="020F0502020204030204" pitchFamily="34" charset="0"/>
                <a:ea typeface="Calibri" panose="020F0502020204030204" pitchFamily="34" charset="0"/>
                <a:cs typeface="Calibri" panose="020F0502020204030204" pitchFamily="34" charset="0"/>
              </a:rPr>
              <a:t>Wykonać wokół przerębla kręgi i linie odśnieżając śnieg. Minimum dwóch kręgów 15 i 30 m od przerębla i ośmiu linii (promieni) zbiegających się do przerębla. </a:t>
            </a:r>
          </a:p>
          <a:p>
            <a:pPr marL="0" indent="0" algn="just">
              <a:buNone/>
            </a:pPr>
            <a:r>
              <a:rPr lang="pl-PL" sz="2400" dirty="0">
                <a:latin typeface="Calibri" panose="020F0502020204030204" pitchFamily="34" charset="0"/>
                <a:ea typeface="Calibri" panose="020F0502020204030204" pitchFamily="34" charset="0"/>
                <a:cs typeface="Calibri" panose="020F0502020204030204" pitchFamily="34" charset="0"/>
              </a:rPr>
              <a:t>Wrzucić do przerębla markera na lince ok. 2 m. </a:t>
            </a:r>
          </a:p>
          <a:p>
            <a:endParaRPr lang="pl-PL" dirty="0"/>
          </a:p>
        </p:txBody>
      </p:sp>
      <p:sp>
        <p:nvSpPr>
          <p:cNvPr id="7" name="Symbol zastępczy numeru slajdu 6"/>
          <p:cNvSpPr>
            <a:spLocks noGrp="1"/>
          </p:cNvSpPr>
          <p:nvPr>
            <p:ph type="sldNum" sz="quarter" idx="12"/>
          </p:nvPr>
        </p:nvSpPr>
        <p:spPr/>
        <p:txBody>
          <a:bodyPr/>
          <a:lstStyle/>
          <a:p>
            <a:fld id="{589B7C76-EFF2-4CD8-A475-4750F11B4BC6}" type="slidenum">
              <a:rPr lang="pl-PL" smtClean="0"/>
              <a:pPr/>
              <a:t>347</a:t>
            </a:fld>
            <a:endParaRPr lang="pl-PL" dirty="0"/>
          </a:p>
        </p:txBody>
      </p:sp>
    </p:spTree>
    <p:extLst>
      <p:ext uri="{BB962C8B-B14F-4D97-AF65-F5344CB8AC3E}">
        <p14:creationId xmlns:p14="http://schemas.microsoft.com/office/powerpoint/2010/main" val="928332956"/>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193" t="837" r="13193" b="-837"/>
          <a:stretch/>
        </p:blipFill>
        <p:spPr bwMode="auto">
          <a:xfrm>
            <a:off x="3851920" y="1564296"/>
            <a:ext cx="4851200" cy="27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4372568"/>
            <a:ext cx="4211200" cy="236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ymbol zastępczy zawartości 2"/>
          <p:cNvSpPr>
            <a:spLocks noGrp="1"/>
          </p:cNvSpPr>
          <p:nvPr>
            <p:ph idx="1"/>
          </p:nvPr>
        </p:nvSpPr>
        <p:spPr>
          <a:xfrm>
            <a:off x="457200" y="1916832"/>
            <a:ext cx="8229600" cy="4209331"/>
          </a:xfrm>
        </p:spPr>
        <p:txBody>
          <a:bodyPr>
            <a:normAutofit lnSpcReduction="10000"/>
          </a:bodyPr>
          <a:lstStyle/>
          <a:p>
            <a:pPr>
              <a:buFont typeface="Wingdings" panose="05000000000000000000" pitchFamily="2" charset="2"/>
              <a:buChar char="ü"/>
            </a:pPr>
            <a:endParaRPr lang="pl-PL" sz="2200" dirty="0"/>
          </a:p>
          <a:p>
            <a:pPr marL="0" indent="0">
              <a:buNone/>
            </a:pPr>
            <a:r>
              <a:rPr lang="pl-PL" sz="2400" dirty="0">
                <a:latin typeface="Calibri" panose="020F0502020204030204" pitchFamily="34" charset="0"/>
                <a:ea typeface="Calibri" panose="020F0502020204030204" pitchFamily="34" charset="0"/>
                <a:cs typeface="Calibri" panose="020F0502020204030204" pitchFamily="34" charset="0"/>
              </a:rPr>
              <a:t>   Odległość między </a:t>
            </a:r>
          </a:p>
          <a:p>
            <a:pPr marL="0" indent="0">
              <a:buNone/>
            </a:pPr>
            <a:r>
              <a:rPr lang="pl-PL" sz="2400" dirty="0">
                <a:latin typeface="Calibri" panose="020F0502020204030204" pitchFamily="34" charset="0"/>
                <a:ea typeface="Calibri" panose="020F0502020204030204" pitchFamily="34" charset="0"/>
                <a:cs typeface="Calibri" panose="020F0502020204030204" pitchFamily="34" charset="0"/>
              </a:rPr>
              <a:t>przeręblami do 20 m</a:t>
            </a:r>
          </a:p>
          <a:p>
            <a:pPr marL="0" indent="0">
              <a:buNone/>
            </a:pPr>
            <a:endParaRPr lang="pl-PL" sz="2400" dirty="0">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ü"/>
            </a:pPr>
            <a:endParaRPr lang="pl-PL" sz="2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l-PL" sz="2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l-PL"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pl-PL" sz="2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pl-PL" sz="2400" dirty="0">
                <a:solidFill>
                  <a:srgbClr val="FF0000"/>
                </a:solidFill>
                <a:latin typeface="Calibri" panose="020F0502020204030204" pitchFamily="34" charset="0"/>
                <a:ea typeface="Calibri" panose="020F0502020204030204" pitchFamily="34" charset="0"/>
                <a:cs typeface="Calibri" panose="020F0502020204030204" pitchFamily="34" charset="0"/>
              </a:rPr>
              <a:t>Pamiętaj!!!</a:t>
            </a:r>
          </a:p>
          <a:p>
            <a:pPr marL="0" indent="0">
              <a:buNone/>
            </a:pPr>
            <a:r>
              <a:rPr lang="pl-PL" sz="2400" dirty="0">
                <a:solidFill>
                  <a:srgbClr val="FF0000"/>
                </a:solidFill>
                <a:latin typeface="Calibri" panose="020F0502020204030204" pitchFamily="34" charset="0"/>
                <a:ea typeface="Calibri" panose="020F0502020204030204" pitchFamily="34" charset="0"/>
                <a:cs typeface="Calibri" panose="020F0502020204030204" pitchFamily="34" charset="0"/>
              </a:rPr>
              <a:t>Po zakończeniu prac należy</a:t>
            </a:r>
          </a:p>
          <a:p>
            <a:pPr marL="0" indent="0">
              <a:buNone/>
            </a:pPr>
            <a:r>
              <a:rPr lang="pl-PL" sz="2400" dirty="0">
                <a:solidFill>
                  <a:srgbClr val="FF0000"/>
                </a:solidFill>
                <a:latin typeface="Calibri" panose="020F0502020204030204" pitchFamily="34" charset="0"/>
                <a:ea typeface="Calibri" panose="020F0502020204030204" pitchFamily="34" charset="0"/>
                <a:cs typeface="Calibri" panose="020F0502020204030204" pitchFamily="34" charset="0"/>
              </a:rPr>
              <a:t>  zabezpieczyć przerębel!!!</a:t>
            </a:r>
          </a:p>
        </p:txBody>
      </p:sp>
      <p:sp>
        <p:nvSpPr>
          <p:cNvPr id="8" name="Symbol zastępczy numeru slajdu 7"/>
          <p:cNvSpPr>
            <a:spLocks noGrp="1"/>
          </p:cNvSpPr>
          <p:nvPr>
            <p:ph type="sldNum" sz="quarter" idx="12"/>
          </p:nvPr>
        </p:nvSpPr>
        <p:spPr/>
        <p:txBody>
          <a:bodyPr/>
          <a:lstStyle/>
          <a:p>
            <a:fld id="{589B7C76-EFF2-4CD8-A475-4750F11B4BC6}" type="slidenum">
              <a:rPr lang="pl-PL" smtClean="0"/>
              <a:pPr/>
              <a:t>348</a:t>
            </a:fld>
            <a:endParaRPr lang="pl-PL" dirty="0"/>
          </a:p>
        </p:txBody>
      </p:sp>
    </p:spTree>
    <p:extLst>
      <p:ext uri="{BB962C8B-B14F-4D97-AF65-F5344CB8AC3E}">
        <p14:creationId xmlns:p14="http://schemas.microsoft.com/office/powerpoint/2010/main" val="234560108"/>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764704"/>
            <a:ext cx="8435280" cy="5688632"/>
          </a:xfrm>
        </p:spPr>
        <p:txBody>
          <a:bodyPr>
            <a:normAutofit fontScale="25000" lnSpcReduction="20000"/>
          </a:bodyPr>
          <a:lstStyle/>
          <a:p>
            <a:pPr algn="ctr">
              <a:buNone/>
            </a:pPr>
            <a:r>
              <a:rPr lang="pl-PL" sz="8800" b="1" dirty="0"/>
              <a:t>                                                                                                                               </a:t>
            </a:r>
            <a:endParaRPr lang="pl-PL" sz="9600" b="1" dirty="0">
              <a:latin typeface="Calibri" panose="020F0502020204030204" pitchFamily="34" charset="0"/>
              <a:ea typeface="Calibri" panose="020F0502020204030204" pitchFamily="34" charset="0"/>
              <a:cs typeface="Calibri" panose="020F0502020204030204" pitchFamily="34" charset="0"/>
            </a:endParaRPr>
          </a:p>
          <a:p>
            <a:pPr marL="0" indent="0" algn="ctr">
              <a:buNone/>
            </a:pPr>
            <a:r>
              <a:rPr lang="pl-PL" sz="9600" b="1" u="sng" dirty="0">
                <a:latin typeface="Calibri" panose="020F0502020204030204" pitchFamily="34" charset="0"/>
                <a:ea typeface="Calibri" panose="020F0502020204030204" pitchFamily="34" charset="0"/>
                <a:cs typeface="Calibri" panose="020F0502020204030204" pitchFamily="34" charset="0"/>
              </a:rPr>
              <a:t>Sytuacje awaryjne podczas wykonywania prac podwodnych na akwenach pokrytych lodem:</a:t>
            </a:r>
          </a:p>
          <a:p>
            <a:pPr algn="just">
              <a:buNone/>
            </a:pPr>
            <a:endParaRPr lang="pl-PL" sz="9600" b="1" dirty="0">
              <a:latin typeface="Calibri" panose="020F0502020204030204" pitchFamily="34" charset="0"/>
              <a:ea typeface="Calibri" panose="020F0502020204030204" pitchFamily="34" charset="0"/>
              <a:cs typeface="Calibri" panose="020F0502020204030204" pitchFamily="34" charset="0"/>
            </a:endParaRPr>
          </a:p>
          <a:p>
            <a:pPr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Zgubienie liny asekuracyjnej i drogi powrotnej do przerębla przez nurka.</a:t>
            </a:r>
          </a:p>
          <a:p>
            <a:pPr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Nieodpowiednia asekuracja z powierzchni – brak czucia nurka na kablolinie przez sygnalistę.</a:t>
            </a:r>
          </a:p>
          <a:p>
            <a:pPr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Wychłodzenie/hipotermia.</a:t>
            </a:r>
          </a:p>
          <a:p>
            <a:pPr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Zamarznięcie automatu oddechowego.</a:t>
            </a:r>
          </a:p>
          <a:p>
            <a:pPr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Zamarznięcie zaworów w suchym skafandrze.</a:t>
            </a:r>
          </a:p>
          <a:p>
            <a:pPr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Zamarznięcie inflatora.</a:t>
            </a:r>
          </a:p>
          <a:p>
            <a:pPr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Klaustrofobia.</a:t>
            </a:r>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349</a:t>
            </a:fld>
            <a:endParaRPr lang="pl-PL"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lvl="0">
              <a:buNone/>
            </a:pPr>
            <a:r>
              <a:rPr lang="pl-PL" sz="2800" b="1" dirty="0"/>
              <a:t>     </a:t>
            </a:r>
            <a:endParaRPr lang="pl-PL" sz="2800" dirty="0"/>
          </a:p>
          <a:p>
            <a:pPr>
              <a:buNone/>
            </a:pPr>
            <a:endParaRPr lang="pl-PL" sz="2600" dirty="0"/>
          </a:p>
          <a:p>
            <a:pPr>
              <a:buNone/>
            </a:pPr>
            <a:endParaRPr lang="pl-PL" dirty="0"/>
          </a:p>
        </p:txBody>
      </p:sp>
      <p:pic>
        <p:nvPicPr>
          <p:cNvPr id="4" name="Obraz 3"/>
          <p:cNvPicPr/>
          <p:nvPr/>
        </p:nvPicPr>
        <p:blipFill>
          <a:blip r:embed="rId2" cstate="print"/>
          <a:srcRect l="12875" r="12875"/>
          <a:stretch>
            <a:fillRect/>
          </a:stretch>
        </p:blipFill>
        <p:spPr bwMode="auto">
          <a:xfrm>
            <a:off x="1259632" y="1484784"/>
            <a:ext cx="6696744" cy="4896544"/>
          </a:xfrm>
          <a:prstGeom prst="rect">
            <a:avLst/>
          </a:prstGeom>
          <a:noFill/>
          <a:ln w="9525">
            <a:solidFill>
              <a:schemeClr val="tx1"/>
            </a:solidFill>
            <a:miter lim="800000"/>
            <a:headEnd/>
            <a:tailEnd/>
          </a:ln>
        </p:spPr>
      </p:pic>
      <p:sp>
        <p:nvSpPr>
          <p:cNvPr id="5" name="pole tekstowe 4"/>
          <p:cNvSpPr txBox="1"/>
          <p:nvPr/>
        </p:nvSpPr>
        <p:spPr>
          <a:xfrm>
            <a:off x="3297695" y="1484784"/>
            <a:ext cx="2661434" cy="461665"/>
          </a:xfrm>
          <a:prstGeom prst="rect">
            <a:avLst/>
          </a:prstGeom>
          <a:noFill/>
        </p:spPr>
        <p:txBody>
          <a:bodyPr wrap="none" rtlCol="0">
            <a:spAutoFit/>
          </a:bodyPr>
          <a:lstStyle/>
          <a:p>
            <a:pPr algn="ctr"/>
            <a:r>
              <a:rPr lang="pl-PL" sz="2400" b="1" u="sng" dirty="0">
                <a:latin typeface="Calibri" panose="020F0502020204030204" pitchFamily="34" charset="0"/>
                <a:ea typeface="Calibri" panose="020F0502020204030204" pitchFamily="34" charset="0"/>
                <a:cs typeface="Calibri" panose="020F0502020204030204" pitchFamily="34" charset="0"/>
              </a:rPr>
              <a:t>Trałowanie kotwicą</a:t>
            </a:r>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35</a:t>
            </a:fld>
            <a:endParaRPr lang="pl-PL" dirty="0"/>
          </a:p>
        </p:txBody>
      </p:sp>
      <p:sp>
        <p:nvSpPr>
          <p:cNvPr id="8" name="Prostokąt zaokrąglony 7"/>
          <p:cNvSpPr/>
          <p:nvPr/>
        </p:nvSpPr>
        <p:spPr>
          <a:xfrm>
            <a:off x="467544" y="404664"/>
            <a:ext cx="8208912" cy="864096"/>
          </a:xfrm>
          <a:prstGeom prst="roundRect">
            <a:avLst/>
          </a:prstGeom>
          <a:solidFill>
            <a:srgbClr val="FF0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8.1. Zlokalizować obiekt pod powierzchnią wody </a:t>
            </a:r>
          </a:p>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oraz go oznaczyć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1600200"/>
            <a:ext cx="8424936" cy="4853136"/>
          </a:xfrm>
        </p:spPr>
        <p:txBody>
          <a:bodyPr>
            <a:normAutofit fontScale="25000" lnSpcReduction="20000"/>
          </a:bodyPr>
          <a:lstStyle/>
          <a:p>
            <a:pPr algn="just">
              <a:buNone/>
            </a:pPr>
            <a:endParaRPr lang="pl-PL" sz="2000" b="1" dirty="0"/>
          </a:p>
          <a:p>
            <a:pPr algn="just">
              <a:buNone/>
            </a:pPr>
            <a:r>
              <a:rPr lang="pl-PL" sz="2000" b="1" dirty="0"/>
              <a:t>	</a:t>
            </a:r>
          </a:p>
          <a:p>
            <a:pPr indent="14288" algn="just">
              <a:buNone/>
            </a:pPr>
            <a:r>
              <a:rPr lang="pl-PL" sz="9600" dirty="0">
                <a:latin typeface="Calibri" panose="020F0502020204030204" pitchFamily="34" charset="0"/>
                <a:ea typeface="Calibri" panose="020F0502020204030204" pitchFamily="34" charset="0"/>
                <a:cs typeface="Calibri" panose="020F0502020204030204" pitchFamily="34" charset="0"/>
              </a:rPr>
              <a:t>,,Do wód skażonych zaliczamy akweny, w których występują chemiczne, biologiczne lub radioaktywne środki, które mogą przenikać drogą oddechową, być połknięte  lub zaabsorbowane poprzez bezpośrednie zetknięcie z ciałem nurka i stwarzają niebezpieczeństwo  utraty  jego zdrowia” (Dyba 2008, s. 97).  </a:t>
            </a:r>
          </a:p>
          <a:p>
            <a:pPr algn="just">
              <a:buNone/>
            </a:pPr>
            <a:endParaRPr lang="pl-PL" sz="9600" dirty="0">
              <a:latin typeface="Calibri" panose="020F0502020204030204" pitchFamily="34" charset="0"/>
              <a:ea typeface="Calibri" panose="020F0502020204030204" pitchFamily="34" charset="0"/>
              <a:cs typeface="Calibri" panose="020F0502020204030204" pitchFamily="34" charset="0"/>
            </a:endParaRPr>
          </a:p>
          <a:p>
            <a:pPr indent="14288" algn="just">
              <a:buNone/>
            </a:pPr>
            <a:r>
              <a:rPr lang="pl-PL" sz="9600" b="1" dirty="0">
                <a:latin typeface="Calibri" panose="020F0502020204030204" pitchFamily="34" charset="0"/>
                <a:ea typeface="Calibri" panose="020F0502020204030204" pitchFamily="34" charset="0"/>
                <a:cs typeface="Calibri" panose="020F0502020204030204" pitchFamily="34" charset="0"/>
              </a:rPr>
              <a:t>Przyczyny skażenia wód:</a:t>
            </a:r>
            <a:endParaRPr lang="pl-PL" sz="9600" dirty="0">
              <a:latin typeface="Calibri" panose="020F0502020204030204" pitchFamily="34" charset="0"/>
              <a:ea typeface="Calibri" panose="020F0502020204030204" pitchFamily="34" charset="0"/>
              <a:cs typeface="Calibri" panose="020F0502020204030204" pitchFamily="34" charset="0"/>
            </a:endParaRPr>
          </a:p>
          <a:p>
            <a:pPr marL="542925" indent="173038" algn="just">
              <a:buFont typeface="Wingdings" panose="05000000000000000000" pitchFamily="2" charset="2"/>
              <a:buChar char="Ø"/>
            </a:pPr>
            <a:r>
              <a:rPr lang="pl-PL" sz="9600" dirty="0">
                <a:latin typeface="Calibri" panose="020F0502020204030204" pitchFamily="34" charset="0"/>
                <a:ea typeface="Calibri" panose="020F0502020204030204" pitchFamily="34" charset="0"/>
                <a:cs typeface="Calibri" panose="020F0502020204030204" pitchFamily="34" charset="0"/>
              </a:rPr>
              <a:t> Przemysłowe </a:t>
            </a:r>
          </a:p>
          <a:p>
            <a:pPr marL="542925" indent="173038">
              <a:buFont typeface="Wingdings" panose="05000000000000000000" pitchFamily="2" charset="2"/>
              <a:buChar char="Ø"/>
            </a:pPr>
            <a:r>
              <a:rPr lang="pl-PL" sz="9600" dirty="0">
                <a:latin typeface="Calibri" panose="020F0502020204030204" pitchFamily="34" charset="0"/>
                <a:ea typeface="Calibri" panose="020F0502020204030204" pitchFamily="34" charset="0"/>
                <a:cs typeface="Calibri" panose="020F0502020204030204" pitchFamily="34" charset="0"/>
              </a:rPr>
              <a:t> Komunalne</a:t>
            </a:r>
          </a:p>
          <a:p>
            <a:pPr marL="542925" indent="173038">
              <a:buFont typeface="Wingdings" panose="05000000000000000000" pitchFamily="2" charset="2"/>
              <a:buChar char="Ø"/>
            </a:pPr>
            <a:r>
              <a:rPr lang="pl-PL" sz="9600" dirty="0">
                <a:latin typeface="Calibri" panose="020F0502020204030204" pitchFamily="34" charset="0"/>
                <a:ea typeface="Calibri" panose="020F0502020204030204" pitchFamily="34" charset="0"/>
                <a:cs typeface="Calibri" panose="020F0502020204030204" pitchFamily="34" charset="0"/>
              </a:rPr>
              <a:t> Pozostałości po II wojnie światowej</a:t>
            </a:r>
          </a:p>
          <a:p>
            <a:pPr algn="just">
              <a:buNone/>
            </a:pPr>
            <a:endParaRPr lang="pl-PL" sz="2600" dirty="0"/>
          </a:p>
          <a:p>
            <a:pPr>
              <a:buNone/>
            </a:pPr>
            <a:endParaRPr lang="pl-PL" sz="2000" b="1" dirty="0"/>
          </a:p>
          <a:p>
            <a:pPr>
              <a:buNone/>
            </a:pPr>
            <a:endParaRPr lang="pl-PL" sz="2000" b="1" dirty="0"/>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350</a:t>
            </a:fld>
            <a:endParaRPr lang="pl-PL" dirty="0"/>
          </a:p>
        </p:txBody>
      </p:sp>
      <p:sp>
        <p:nvSpPr>
          <p:cNvPr id="7" name="Prostokąt zaokrąglony 6"/>
          <p:cNvSpPr/>
          <p:nvPr/>
        </p:nvSpPr>
        <p:spPr>
          <a:xfrm>
            <a:off x="467544" y="136525"/>
            <a:ext cx="8208912" cy="1463675"/>
          </a:xfrm>
          <a:prstGeom prst="roundRect">
            <a:avLst/>
          </a:prstGeom>
          <a:solidFill>
            <a:schemeClr val="accent3">
              <a:lumMod val="40000"/>
              <a:lumOff val="60000"/>
            </a:schemeClr>
          </a:solidFill>
          <a:ln>
            <a:solidFill>
              <a:schemeClr val="accent3">
                <a:lumMod val="40000"/>
                <a:lumOff val="60000"/>
              </a:schemeClr>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8.11. Zagrożenia występujące podczas wykonywania prac podwodnych w wodach skażonych chemicznie i biologicznie</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1600200"/>
            <a:ext cx="8640960" cy="4853136"/>
          </a:xfrm>
        </p:spPr>
        <p:txBody>
          <a:bodyPr>
            <a:normAutofit fontScale="25000" lnSpcReduction="20000"/>
          </a:bodyPr>
          <a:lstStyle/>
          <a:p>
            <a:pPr algn="just">
              <a:buNone/>
            </a:pPr>
            <a:endParaRPr lang="pl-PL" sz="2000" dirty="0"/>
          </a:p>
          <a:p>
            <a:pPr algn="ctr">
              <a:buNone/>
            </a:pPr>
            <a:r>
              <a:rPr lang="pl-PL" sz="9600" b="1" u="sng" dirty="0">
                <a:latin typeface="Calibri" panose="020F0502020204030204" pitchFamily="34" charset="0"/>
                <a:ea typeface="Calibri" panose="020F0502020204030204" pitchFamily="34" charset="0"/>
                <a:cs typeface="Calibri" panose="020F0502020204030204" pitchFamily="34" charset="0"/>
              </a:rPr>
              <a:t>Przemysłowe</a:t>
            </a:r>
          </a:p>
          <a:p>
            <a:pPr algn="just">
              <a:buNone/>
            </a:pPr>
            <a:endParaRPr lang="pl-PL" sz="96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9600" dirty="0">
                <a:latin typeface="Calibri" panose="020F0502020204030204" pitchFamily="34" charset="0"/>
                <a:ea typeface="Calibri" panose="020F0502020204030204" pitchFamily="34" charset="0"/>
                <a:cs typeface="Calibri" panose="020F0502020204030204" pitchFamily="34" charset="0"/>
              </a:rPr>
              <a:t>Pochodzące z różnego rodzaju branż – produkcyjne np. huty metali, produkcja tworzyw sztucznych, produkcja i eksploatacja paliw i smarów, chemii gospodarstwa domowego itp.</a:t>
            </a:r>
          </a:p>
          <a:p>
            <a:pPr algn="just">
              <a:buNone/>
            </a:pPr>
            <a:r>
              <a:rPr lang="pl-PL" sz="9600" dirty="0">
                <a:latin typeface="Calibri" panose="020F0502020204030204" pitchFamily="34" charset="0"/>
                <a:ea typeface="Calibri" panose="020F0502020204030204" pitchFamily="34" charset="0"/>
                <a:cs typeface="Calibri" panose="020F0502020204030204" pitchFamily="34" charset="0"/>
              </a:rPr>
              <a:t>     </a:t>
            </a:r>
          </a:p>
          <a:p>
            <a:pPr algn="just">
              <a:buNone/>
            </a:pPr>
            <a:r>
              <a:rPr lang="pl-PL" sz="9600" dirty="0">
                <a:latin typeface="Calibri" panose="020F0502020204030204" pitchFamily="34" charset="0"/>
                <a:ea typeface="Calibri" panose="020F0502020204030204" pitchFamily="34" charset="0"/>
                <a:cs typeface="Calibri" panose="020F0502020204030204" pitchFamily="34" charset="0"/>
              </a:rPr>
              <a:t> Zagrożenia – m. in. sole metali ciężki, trujące składniki chemiczne.</a:t>
            </a:r>
          </a:p>
          <a:p>
            <a:pPr marL="92075" indent="-92075" algn="just">
              <a:buNone/>
            </a:pPr>
            <a:r>
              <a:rPr lang="pl-PL" sz="9600" dirty="0">
                <a:latin typeface="Calibri" panose="020F0502020204030204" pitchFamily="34" charset="0"/>
                <a:ea typeface="Calibri" panose="020F0502020204030204" pitchFamily="34" charset="0"/>
                <a:cs typeface="Calibri" panose="020F0502020204030204" pitchFamily="34" charset="0"/>
              </a:rPr>
              <a:t> Są wchłaniane przez skórę, wdychane oraz przez układ pokarmowy. Mogą wywołać natychmiastowe ostre zatrucia lub stany przewlekłe. Mogą powodować w organizmie m. in. zmiany mutagenne, nowotwory. Do najbardziej toksycznych metali ciężkich należą: ołów, rtęć i kadm. </a:t>
            </a:r>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351</a:t>
            </a:fld>
            <a:endParaRPr lang="pl-PL" dirty="0"/>
          </a:p>
        </p:txBody>
      </p:sp>
      <p:sp>
        <p:nvSpPr>
          <p:cNvPr id="7" name="Prostokąt zaokrąglony 6"/>
          <p:cNvSpPr/>
          <p:nvPr/>
        </p:nvSpPr>
        <p:spPr>
          <a:xfrm>
            <a:off x="467544" y="260648"/>
            <a:ext cx="8208912" cy="1339552"/>
          </a:xfrm>
          <a:prstGeom prst="roundRect">
            <a:avLst/>
          </a:prstGeom>
          <a:solidFill>
            <a:schemeClr val="accent3">
              <a:lumMod val="40000"/>
              <a:lumOff val="60000"/>
            </a:schemeClr>
          </a:solidFill>
          <a:ln>
            <a:solidFill>
              <a:schemeClr val="accent3">
                <a:lumMod val="40000"/>
                <a:lumOff val="60000"/>
              </a:schemeClr>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8.11. Zagrożenia występujące podczas wykonywania prac podwodnych w wodach skażonych chemicznie i biologicznie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620688"/>
            <a:ext cx="8435280" cy="5832648"/>
          </a:xfrm>
        </p:spPr>
        <p:txBody>
          <a:bodyPr>
            <a:normAutofit/>
          </a:bodyPr>
          <a:lstStyle/>
          <a:p>
            <a:pPr marL="342900" marR="0" lvl="0" indent="-342900"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Przemysłowe c.d.</a:t>
            </a:r>
            <a:endParaRPr lang="pl-PL" sz="2200" dirty="0"/>
          </a:p>
          <a:p>
            <a:pPr>
              <a:buNone/>
            </a:pPr>
            <a:endParaRPr lang="pl-PL" sz="2200" dirty="0"/>
          </a:p>
          <a:p>
            <a:pPr algn="ctr">
              <a:buNone/>
            </a:pPr>
            <a:r>
              <a:rPr lang="pl-PL" sz="2400" dirty="0">
                <a:latin typeface="Calibri" panose="020F0502020204030204" pitchFamily="34" charset="0"/>
                <a:ea typeface="Calibri" panose="020F0502020204030204" pitchFamily="34" charset="0"/>
                <a:cs typeface="Calibri" panose="020F0502020204030204" pitchFamily="34" charset="0"/>
              </a:rPr>
              <a:t>Droga przedostawania się do organizmu metali ciężkich</a:t>
            </a:r>
          </a:p>
          <a:p>
            <a:pPr>
              <a:buNone/>
            </a:pPr>
            <a:endParaRPr lang="pl-PL" sz="2000" b="1" dirty="0"/>
          </a:p>
          <a:p>
            <a:pPr>
              <a:buNone/>
            </a:pPr>
            <a:endParaRPr lang="pl-PL" sz="2000" b="1" dirty="0"/>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pic>
        <p:nvPicPr>
          <p:cNvPr id="27649" name="Picture 1"/>
          <p:cNvPicPr>
            <a:picLocks noChangeAspect="1" noChangeArrowheads="1"/>
          </p:cNvPicPr>
          <p:nvPr/>
        </p:nvPicPr>
        <p:blipFill>
          <a:blip r:embed="rId3" cstate="print"/>
          <a:srcRect l="26838" t="36047" r="32762" b="9813"/>
          <a:stretch>
            <a:fillRect/>
          </a:stretch>
        </p:blipFill>
        <p:spPr bwMode="auto">
          <a:xfrm>
            <a:off x="1359771" y="2061328"/>
            <a:ext cx="6020541" cy="4536024"/>
          </a:xfrm>
          <a:prstGeom prst="rect">
            <a:avLst/>
          </a:prstGeom>
          <a:noFill/>
          <a:ln w="9525">
            <a:solidFill>
              <a:schemeClr val="tx1"/>
            </a:solidFill>
            <a:miter lim="800000"/>
            <a:headEnd/>
            <a:tailEnd/>
          </a:ln>
        </p:spPr>
      </p:pic>
      <p:sp>
        <p:nvSpPr>
          <p:cNvPr id="7" name="Prostokąt 6"/>
          <p:cNvSpPr/>
          <p:nvPr/>
        </p:nvSpPr>
        <p:spPr>
          <a:xfrm>
            <a:off x="5796136" y="3284984"/>
            <a:ext cx="1274440" cy="6480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764704"/>
            <a:ext cx="8640960" cy="5688632"/>
          </a:xfrm>
        </p:spPr>
        <p:txBody>
          <a:bodyPr>
            <a:normAutofit fontScale="25000" lnSpcReduction="20000"/>
          </a:bodyPr>
          <a:lstStyle/>
          <a:p>
            <a:pPr>
              <a:buNone/>
            </a:pPr>
            <a:endParaRPr lang="pl-PL" sz="3500" b="1" dirty="0"/>
          </a:p>
          <a:p>
            <a:pPr marL="342900" marR="0" lvl="0" indent="-342900"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96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Przemysłowe c.d.</a:t>
            </a:r>
          </a:p>
          <a:p>
            <a:pPr algn="just">
              <a:buNone/>
            </a:pPr>
            <a:endParaRPr lang="pl-PL" sz="9600" b="1"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9600" dirty="0">
                <a:latin typeface="Calibri" panose="020F0502020204030204" pitchFamily="34" charset="0"/>
                <a:ea typeface="Calibri" panose="020F0502020204030204" pitchFamily="34" charset="0"/>
                <a:cs typeface="Calibri" panose="020F0502020204030204" pitchFamily="34" charset="0"/>
              </a:rPr>
              <a:t>Pochodzące z zakładów przetwórstwa spożywczego – zanieczyszczenia biologiczne (tj. wirusy, zarodniki grzybów, toksyny). </a:t>
            </a:r>
          </a:p>
          <a:p>
            <a:pPr algn="just">
              <a:buFontTx/>
              <a:buChar char="-"/>
            </a:pPr>
            <a:endParaRPr lang="pl-PL" sz="96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9600" dirty="0">
                <a:latin typeface="Calibri" panose="020F0502020204030204" pitchFamily="34" charset="0"/>
                <a:ea typeface="Calibri" panose="020F0502020204030204" pitchFamily="34" charset="0"/>
                <a:cs typeface="Calibri" panose="020F0502020204030204" pitchFamily="34" charset="0"/>
              </a:rPr>
              <a:t>Zagrożenia – powoduje m. in. choroby zakaźne występujące </a:t>
            </a:r>
            <a:br>
              <a:rPr lang="pl-PL" sz="9600" dirty="0">
                <a:latin typeface="Calibri" panose="020F0502020204030204" pitchFamily="34" charset="0"/>
                <a:ea typeface="Calibri" panose="020F0502020204030204" pitchFamily="34" charset="0"/>
                <a:cs typeface="Calibri" panose="020F0502020204030204" pitchFamily="34" charset="0"/>
              </a:rPr>
            </a:br>
            <a:r>
              <a:rPr lang="pl-PL" sz="9600" dirty="0">
                <a:latin typeface="Calibri" panose="020F0502020204030204" pitchFamily="34" charset="0"/>
                <a:ea typeface="Calibri" panose="020F0502020204030204" pitchFamily="34" charset="0"/>
                <a:cs typeface="Calibri" panose="020F0502020204030204" pitchFamily="34" charset="0"/>
              </a:rPr>
              <a:t>w stanach ostrych lub przewlekłych (wirusowe, bakteryjne, grzybowe), ostre  zatrucia, zapalenie opon mózgowo-rdzeniowych choroby układu oddechowego, pokarmowego, skóry  i nowotwory. </a:t>
            </a:r>
          </a:p>
          <a:p>
            <a:pPr marL="0" indent="0" algn="just">
              <a:buFontTx/>
              <a:buChar char="-"/>
            </a:pPr>
            <a:endParaRPr lang="pl-PL" sz="96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9600" dirty="0">
                <a:latin typeface="Calibri" panose="020F0502020204030204" pitchFamily="34" charset="0"/>
                <a:ea typeface="Calibri" panose="020F0502020204030204" pitchFamily="34" charset="0"/>
                <a:cs typeface="Calibri" panose="020F0502020204030204" pitchFamily="34" charset="0"/>
              </a:rPr>
              <a:t>Najczęściej występujące zanieczyszczenia: salmonella spp., </a:t>
            </a:r>
            <a:r>
              <a:rPr lang="pl-PL" sz="9600" dirty="0" err="1">
                <a:latin typeface="Calibri" panose="020F0502020204030204" pitchFamily="34" charset="0"/>
                <a:ea typeface="Calibri" panose="020F0502020204030204" pitchFamily="34" charset="0"/>
                <a:cs typeface="Calibri" panose="020F0502020204030204" pitchFamily="34" charset="0"/>
              </a:rPr>
              <a:t>listeria</a:t>
            </a:r>
            <a:r>
              <a:rPr lang="pl-PL" sz="9600" dirty="0">
                <a:latin typeface="Calibri" panose="020F0502020204030204" pitchFamily="34" charset="0"/>
                <a:ea typeface="Calibri" panose="020F0502020204030204" pitchFamily="34" charset="0"/>
                <a:cs typeface="Calibri" panose="020F0502020204030204" pitchFamily="34" charset="0"/>
              </a:rPr>
              <a:t>, </a:t>
            </a:r>
            <a:r>
              <a:rPr lang="pl-PL" sz="9600" dirty="0" err="1">
                <a:latin typeface="Calibri" panose="020F0502020204030204" pitchFamily="34" charset="0"/>
                <a:ea typeface="Calibri" panose="020F0502020204030204" pitchFamily="34" charset="0"/>
                <a:cs typeface="Calibri" panose="020F0502020204030204" pitchFamily="34" charset="0"/>
              </a:rPr>
              <a:t>escherichia</a:t>
            </a:r>
            <a:r>
              <a:rPr lang="pl-PL" sz="9600" dirty="0">
                <a:latin typeface="Calibri" panose="020F0502020204030204" pitchFamily="34" charset="0"/>
                <a:ea typeface="Calibri" panose="020F0502020204030204" pitchFamily="34" charset="0"/>
                <a:cs typeface="Calibri" panose="020F0502020204030204" pitchFamily="34" charset="0"/>
              </a:rPr>
              <a:t> coli, </a:t>
            </a:r>
            <a:r>
              <a:rPr lang="pl-PL" sz="9600" dirty="0" err="1">
                <a:latin typeface="Calibri" panose="020F0502020204030204" pitchFamily="34" charset="0"/>
                <a:ea typeface="Calibri" panose="020F0502020204030204" pitchFamily="34" charset="0"/>
                <a:cs typeface="Calibri" panose="020F0502020204030204" pitchFamily="34" charset="0"/>
              </a:rPr>
              <a:t>enterococcus</a:t>
            </a:r>
            <a:r>
              <a:rPr lang="pl-PL" sz="9600" dirty="0">
                <a:latin typeface="Calibri" panose="020F0502020204030204" pitchFamily="34" charset="0"/>
                <a:ea typeface="Calibri" panose="020F0502020204030204" pitchFamily="34" charset="0"/>
                <a:cs typeface="Calibri" panose="020F0502020204030204" pitchFamily="34" charset="0"/>
              </a:rPr>
              <a:t> spp., jad kiełbasiany oraz gronkowce. </a:t>
            </a:r>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353</a:t>
            </a:fld>
            <a:endParaRPr lang="pl-PL" dirty="0"/>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052736"/>
            <a:ext cx="8435280" cy="5400600"/>
          </a:xfrm>
        </p:spPr>
        <p:txBody>
          <a:bodyPr>
            <a:normAutofit fontScale="55000" lnSpcReduction="20000"/>
          </a:bodyPr>
          <a:lstStyle/>
          <a:p>
            <a:pPr>
              <a:buNone/>
            </a:pPr>
            <a:endParaRPr lang="pl-PL" sz="2000" b="1"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4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Przemysłowe c.d.</a:t>
            </a:r>
          </a:p>
          <a:p>
            <a:pPr algn="just">
              <a:buNone/>
            </a:pPr>
            <a:endParaRPr lang="pl-PL" sz="4400" b="1"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4400" dirty="0">
                <a:latin typeface="Calibri" panose="020F0502020204030204" pitchFamily="34" charset="0"/>
                <a:ea typeface="Calibri" panose="020F0502020204030204" pitchFamily="34" charset="0"/>
                <a:cs typeface="Calibri" panose="020F0502020204030204" pitchFamily="34" charset="0"/>
              </a:rPr>
              <a:t>Przemysłowa hodowla zwierząt – zagrożenie biologiczne ze strony gnojowicy może doprowadzić do zagrożeń epidemiologicznych.</a:t>
            </a:r>
          </a:p>
          <a:p>
            <a:pPr algn="just">
              <a:buNone/>
            </a:pPr>
            <a:r>
              <a:rPr lang="pl-PL" sz="4400" dirty="0">
                <a:latin typeface="Calibri" panose="020F0502020204030204" pitchFamily="34" charset="0"/>
                <a:ea typeface="Calibri" panose="020F0502020204030204" pitchFamily="34" charset="0"/>
                <a:cs typeface="Calibri" panose="020F0502020204030204" pitchFamily="34" charset="0"/>
              </a:rPr>
              <a:t>      </a:t>
            </a:r>
          </a:p>
          <a:p>
            <a:pPr marL="0" indent="0" algn="just">
              <a:buNone/>
            </a:pPr>
            <a:r>
              <a:rPr lang="pl-PL" sz="4400" dirty="0">
                <a:latin typeface="Calibri" panose="020F0502020204030204" pitchFamily="34" charset="0"/>
                <a:ea typeface="Calibri" panose="020F0502020204030204" pitchFamily="34" charset="0"/>
                <a:cs typeface="Calibri" panose="020F0502020204030204" pitchFamily="34" charset="0"/>
              </a:rPr>
              <a:t>Ścieki z ferm (przede wszystkim gnojowica) zawierają także rozmaite używane w procesie produkcji substancje w nadmiarze toksyczne dla środowiska i zdrowia człowieka: związki azotowe, środki dezynfekujące, środki myjące, dezodoryzujące, antybiotyki. </a:t>
            </a:r>
          </a:p>
          <a:p>
            <a:pPr>
              <a:buNone/>
            </a:pPr>
            <a:r>
              <a:rPr lang="pl-PL" sz="3500" dirty="0"/>
              <a:t>      </a:t>
            </a:r>
          </a:p>
          <a:p>
            <a:pPr algn="just">
              <a:buNone/>
            </a:pPr>
            <a:r>
              <a:rPr lang="pl-PL" sz="2200" dirty="0"/>
              <a:t>     </a:t>
            </a:r>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354</a:t>
            </a:fld>
            <a:endParaRPr lang="pl-PL" dirty="0"/>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07504" y="980728"/>
            <a:ext cx="8784976" cy="5472608"/>
          </a:xfrm>
        </p:spPr>
        <p:txBody>
          <a:bodyPr>
            <a:normAutofit fontScale="32500" lnSpcReduction="20000"/>
          </a:bodyPr>
          <a:lstStyle/>
          <a:p>
            <a:pPr>
              <a:buNone/>
            </a:pPr>
            <a:endParaRPr lang="pl-PL" sz="2000" b="1" dirty="0"/>
          </a:p>
          <a:p>
            <a:pPr algn="ctr">
              <a:buNone/>
            </a:pPr>
            <a:r>
              <a:rPr lang="pl-PL" sz="7400" b="1" u="sng" dirty="0">
                <a:latin typeface="Calibri" panose="020F0502020204030204" pitchFamily="34" charset="0"/>
                <a:ea typeface="Calibri" panose="020F0502020204030204" pitchFamily="34" charset="0"/>
                <a:cs typeface="Calibri" panose="020F0502020204030204" pitchFamily="34" charset="0"/>
              </a:rPr>
              <a:t>Komunalne (ścieki z miast i wsi)</a:t>
            </a:r>
          </a:p>
          <a:p>
            <a:pPr algn="just">
              <a:buNone/>
            </a:pPr>
            <a:endParaRPr lang="pl-PL" sz="7400" b="1"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7400" dirty="0">
                <a:latin typeface="Calibri" panose="020F0502020204030204" pitchFamily="34" charset="0"/>
                <a:ea typeface="Calibri" panose="020F0502020204030204" pitchFamily="34" charset="0"/>
                <a:cs typeface="Calibri" panose="020F0502020204030204" pitchFamily="34" charset="0"/>
              </a:rPr>
              <a:t>W zanieczyszczeniach komunalnych mamy do czynienia </a:t>
            </a:r>
            <a:br>
              <a:rPr lang="pl-PL" sz="7400" dirty="0">
                <a:latin typeface="Calibri" panose="020F0502020204030204" pitchFamily="34" charset="0"/>
                <a:ea typeface="Calibri" panose="020F0502020204030204" pitchFamily="34" charset="0"/>
                <a:cs typeface="Calibri" panose="020F0502020204030204" pitchFamily="34" charset="0"/>
              </a:rPr>
            </a:br>
            <a:r>
              <a:rPr lang="pl-PL" sz="7400" dirty="0">
                <a:latin typeface="Calibri" panose="020F0502020204030204" pitchFamily="34" charset="0"/>
                <a:ea typeface="Calibri" panose="020F0502020204030204" pitchFamily="34" charset="0"/>
                <a:cs typeface="Calibri" panose="020F0502020204030204" pitchFamily="34" charset="0"/>
              </a:rPr>
              <a:t>z zagrożeniami chemicznymi oraz biologicznymi. Zanim ścieki zostaną przetworzone w oczyszczalni ścieków  na przyjazne środowisku naturalnemu, mamy bezpośredni kontakt z zanieczyszczeniami i odpadami. </a:t>
            </a:r>
          </a:p>
          <a:p>
            <a:pPr algn="just">
              <a:buFontTx/>
              <a:buChar char="-"/>
            </a:pPr>
            <a:endParaRPr lang="pl-PL" sz="74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7400" dirty="0">
                <a:latin typeface="Calibri" panose="020F0502020204030204" pitchFamily="34" charset="0"/>
                <a:ea typeface="Calibri" panose="020F0502020204030204" pitchFamily="34" charset="0"/>
                <a:cs typeface="Calibri" panose="020F0502020204030204" pitchFamily="34" charset="0"/>
              </a:rPr>
              <a:t> Ścieki oraz osady ściekowe są siedliskiem mikroorganizmów: wirusów, bakterii, grzybów, glonów, pierwotniaków, robaków pasożytniczych. Powodują ostre i nagłe stany chorobowe oraz przewlekłe. Dodatkowym zagrożeniem jest zanieczyszczenie chemiczne. </a:t>
            </a:r>
          </a:p>
          <a:p>
            <a:pPr algn="just">
              <a:buNone/>
            </a:pPr>
            <a:r>
              <a:rPr lang="pl-PL" sz="2200" dirty="0"/>
              <a:t>     </a:t>
            </a:r>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355</a:t>
            </a:fld>
            <a:endParaRPr lang="pl-PL" dirty="0"/>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764704"/>
            <a:ext cx="8219256" cy="5688632"/>
          </a:xfrm>
        </p:spPr>
        <p:txBody>
          <a:bodyPr>
            <a:normAutofit fontScale="25000" lnSpcReduction="20000"/>
          </a:bodyPr>
          <a:lstStyle/>
          <a:p>
            <a:pPr>
              <a:buNone/>
            </a:pPr>
            <a:endParaRPr lang="pl-PL" sz="2000" b="1" dirty="0"/>
          </a:p>
          <a:p>
            <a:pPr algn="ctr">
              <a:buNone/>
            </a:pPr>
            <a:r>
              <a:rPr lang="pl-PL" sz="9600" b="1" u="sng" dirty="0">
                <a:latin typeface="Calibri" panose="020F0502020204030204" pitchFamily="34" charset="0"/>
                <a:ea typeface="Calibri" panose="020F0502020204030204" pitchFamily="34" charset="0"/>
                <a:cs typeface="Calibri" panose="020F0502020204030204" pitchFamily="34" charset="0"/>
              </a:rPr>
              <a:t>Pozostałości po II wojnie światowej</a:t>
            </a:r>
          </a:p>
          <a:p>
            <a:pPr algn="just">
              <a:buNone/>
            </a:pPr>
            <a:endParaRPr lang="pl-PL" sz="9600" b="1"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9600" dirty="0">
                <a:latin typeface="Calibri" panose="020F0502020204030204" pitchFamily="34" charset="0"/>
                <a:ea typeface="Calibri" panose="020F0502020204030204" pitchFamily="34" charset="0"/>
                <a:cs typeface="Calibri" panose="020F0502020204030204" pitchFamily="34" charset="0"/>
              </a:rPr>
              <a:t>Zagrożenie ze strony bojowych środków trujących (BST), które po II wojnie światowej topione byłe głównie w morzu, a długi czas zalegania na dnie powoduje korozję beczek oraz amunicji </a:t>
            </a:r>
            <a:br>
              <a:rPr lang="pl-PL" sz="9600" dirty="0">
                <a:latin typeface="Calibri" panose="020F0502020204030204" pitchFamily="34" charset="0"/>
                <a:ea typeface="Calibri" panose="020F0502020204030204" pitchFamily="34" charset="0"/>
                <a:cs typeface="Calibri" panose="020F0502020204030204" pitchFamily="34" charset="0"/>
              </a:rPr>
            </a:br>
            <a:r>
              <a:rPr lang="pl-PL" sz="9600" dirty="0">
                <a:latin typeface="Calibri" panose="020F0502020204030204" pitchFamily="34" charset="0"/>
                <a:ea typeface="Calibri" panose="020F0502020204030204" pitchFamily="34" charset="0"/>
                <a:cs typeface="Calibri" panose="020F0502020204030204" pitchFamily="34" charset="0"/>
              </a:rPr>
              <a:t>i wydobywanie się z nich trujących środków: iperytu, fosgenu, adamsytu, luizytu i są to trwałe środki trujące.</a:t>
            </a:r>
          </a:p>
          <a:p>
            <a:pPr algn="just">
              <a:buFontTx/>
              <a:buChar char="-"/>
            </a:pPr>
            <a:endParaRPr lang="pl-PL" sz="96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9600" dirty="0">
                <a:latin typeface="Calibri" panose="020F0502020204030204" pitchFamily="34" charset="0"/>
                <a:ea typeface="Calibri" panose="020F0502020204030204" pitchFamily="34" charset="0"/>
                <a:cs typeface="Calibri" panose="020F0502020204030204" pitchFamily="34" charset="0"/>
              </a:rPr>
              <a:t>BST wchłaniają się przez skórę, układ oddechowy oraz pokarmowy. Powodują owrzodzenia ciała, działają parząco na skórę i błony śluzowe, powodują silne pieczenie i bule w klatce piersiowej, powodują wymioty i porażenie które uniemożliwia wykonywanie jakichkolwiek czynności,  działają na narządy wewnętrzne, szpik kostny, powodują nowotwory.</a:t>
            </a:r>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356</a:t>
            </a:fld>
            <a:endParaRPr lang="pl-PL" dirty="0"/>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836712"/>
            <a:ext cx="8712968" cy="5616624"/>
          </a:xfrm>
        </p:spPr>
        <p:txBody>
          <a:bodyPr>
            <a:noAutofit/>
          </a:bodyPr>
          <a:lstStyle/>
          <a:p>
            <a:pPr algn="just">
              <a:buNone/>
            </a:pPr>
            <a:r>
              <a:rPr lang="pl-PL" sz="2200" b="1" dirty="0"/>
              <a:t>	</a:t>
            </a:r>
            <a:r>
              <a:rPr lang="pl-PL" sz="2400" b="1" u="sng" dirty="0">
                <a:latin typeface="Calibri" panose="020F0502020204030204" pitchFamily="34" charset="0"/>
                <a:ea typeface="Calibri" panose="020F0502020204030204" pitchFamily="34" charset="0"/>
                <a:cs typeface="Calibri" panose="020F0502020204030204" pitchFamily="34" charset="0"/>
              </a:rPr>
              <a:t>Do akwenów skażonych możemy zaliczyć:</a:t>
            </a:r>
          </a:p>
          <a:p>
            <a:pPr algn="just">
              <a:buFont typeface="Wingdings" panose="05000000000000000000" pitchFamily="2" charset="2"/>
              <a:buChar char="§"/>
            </a:pPr>
            <a:r>
              <a:rPr lang="pl-PL" sz="2400" dirty="0">
                <a:latin typeface="Calibri" panose="020F0502020204030204" pitchFamily="34" charset="0"/>
                <a:ea typeface="Calibri" panose="020F0502020204030204" pitchFamily="34" charset="0"/>
                <a:cs typeface="Calibri" panose="020F0502020204030204" pitchFamily="34" charset="0"/>
              </a:rPr>
              <a:t>kadzie elektrolityczne, zbiorniki po substancjach chemicznych, </a:t>
            </a:r>
          </a:p>
          <a:p>
            <a:pPr algn="just">
              <a:buFont typeface="Wingdings" panose="05000000000000000000" pitchFamily="2" charset="2"/>
              <a:buChar char="§"/>
            </a:pPr>
            <a:r>
              <a:rPr lang="pl-PL" sz="2400" dirty="0">
                <a:latin typeface="Calibri" panose="020F0502020204030204" pitchFamily="34" charset="0"/>
                <a:ea typeface="Calibri" panose="020F0502020204030204" pitchFamily="34" charset="0"/>
                <a:cs typeface="Calibri" panose="020F0502020204030204" pitchFamily="34" charset="0"/>
              </a:rPr>
              <a:t>rzeki i kanały zanieczyszczone ściekami komunalnymi lub przemysłowymi,</a:t>
            </a:r>
          </a:p>
          <a:p>
            <a:pPr algn="just">
              <a:buFont typeface="Wingdings" panose="05000000000000000000" pitchFamily="2" charset="2"/>
              <a:buChar char="§"/>
            </a:pPr>
            <a:r>
              <a:rPr lang="pl-PL" sz="2400" dirty="0">
                <a:latin typeface="Calibri" panose="020F0502020204030204" pitchFamily="34" charset="0"/>
                <a:ea typeface="Calibri" panose="020F0502020204030204" pitchFamily="34" charset="0"/>
                <a:cs typeface="Calibri" panose="020F0502020204030204" pitchFamily="34" charset="0"/>
              </a:rPr>
              <a:t>akweny, zbiorniki, w których zatopione zostały substancje chemiczne/toksyczne,</a:t>
            </a:r>
          </a:p>
          <a:p>
            <a:pPr algn="just">
              <a:buFont typeface="Wingdings" panose="05000000000000000000" pitchFamily="2" charset="2"/>
              <a:buChar char="§"/>
            </a:pPr>
            <a:r>
              <a:rPr lang="pl-PL" sz="2400" dirty="0">
                <a:latin typeface="Calibri" panose="020F0502020204030204" pitchFamily="34" charset="0"/>
                <a:ea typeface="Calibri" panose="020F0502020204030204" pitchFamily="34" charset="0"/>
                <a:cs typeface="Calibri" panose="020F0502020204030204" pitchFamily="34" charset="0"/>
              </a:rPr>
              <a:t>zbiorniki wody, nad którymi składowane są odpady,</a:t>
            </a:r>
          </a:p>
          <a:p>
            <a:pPr algn="just">
              <a:buFont typeface="Wingdings" panose="05000000000000000000" pitchFamily="2" charset="2"/>
              <a:buChar char="§"/>
            </a:pPr>
            <a:r>
              <a:rPr lang="pl-PL" sz="2400" dirty="0">
                <a:latin typeface="Calibri" panose="020F0502020204030204" pitchFamily="34" charset="0"/>
                <a:ea typeface="Calibri" panose="020F0502020204030204" pitchFamily="34" charset="0"/>
                <a:cs typeface="Calibri" panose="020F0502020204030204" pitchFamily="34" charset="0"/>
              </a:rPr>
              <a:t>rowy melioracyjne, stawy itp., do których spływają pestycydy z pól uprawnych,</a:t>
            </a:r>
          </a:p>
          <a:p>
            <a:pPr algn="just">
              <a:buFont typeface="Wingdings" panose="05000000000000000000" pitchFamily="2" charset="2"/>
              <a:buChar char="§"/>
            </a:pPr>
            <a:r>
              <a:rPr lang="pl-PL" sz="2400" dirty="0">
                <a:latin typeface="Calibri" panose="020F0502020204030204" pitchFamily="34" charset="0"/>
                <a:ea typeface="Calibri" panose="020F0502020204030204" pitchFamily="34" charset="0"/>
                <a:cs typeface="Calibri" panose="020F0502020204030204" pitchFamily="34" charset="0"/>
              </a:rPr>
              <a:t>doki portowe, opcjonalnie baseny portowe,</a:t>
            </a:r>
          </a:p>
          <a:p>
            <a:pPr algn="just">
              <a:buFont typeface="Wingdings" panose="05000000000000000000" pitchFamily="2" charset="2"/>
              <a:buChar char="§"/>
            </a:pPr>
            <a:r>
              <a:rPr lang="pl-PL" sz="2400" dirty="0">
                <a:latin typeface="Calibri" panose="020F0502020204030204" pitchFamily="34" charset="0"/>
                <a:ea typeface="Calibri" panose="020F0502020204030204" pitchFamily="34" charset="0"/>
                <a:cs typeface="Calibri" panose="020F0502020204030204" pitchFamily="34" charset="0"/>
              </a:rPr>
              <a:t>miejsca zatonięć statków, pojazdów ruchu lądowego lub powietrznego, które transportowały substancję chemiczne/toksyczne.</a:t>
            </a:r>
          </a:p>
          <a:p>
            <a:pPr algn="just">
              <a:buNone/>
            </a:pPr>
            <a:endParaRPr lang="pl-PL" sz="2200" dirty="0"/>
          </a:p>
          <a:p>
            <a:pPr algn="just">
              <a:buNone/>
            </a:pPr>
            <a:r>
              <a:rPr lang="pl-PL" sz="2200" dirty="0"/>
              <a:t>		</a:t>
            </a:r>
          </a:p>
          <a:p>
            <a:pPr>
              <a:buNone/>
            </a:pPr>
            <a:endParaRPr lang="pl-PL" sz="2200" b="1" dirty="0"/>
          </a:p>
          <a:p>
            <a:pPr>
              <a:buNone/>
            </a:pPr>
            <a:endParaRPr lang="pl-PL" sz="2200" b="1" dirty="0"/>
          </a:p>
          <a:p>
            <a:pPr>
              <a:buNone/>
            </a:pPr>
            <a:endParaRPr lang="pl-PL" sz="2200" b="1" dirty="0"/>
          </a:p>
          <a:p>
            <a:pPr>
              <a:buNone/>
            </a:pPr>
            <a:r>
              <a:rPr lang="pl-PL" sz="2200" b="1" dirty="0"/>
              <a:t> </a:t>
            </a:r>
            <a:endParaRPr lang="pl-PL" sz="22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357</a:t>
            </a:fld>
            <a:endParaRPr lang="pl-PL" dirty="0"/>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496944" cy="4853136"/>
          </a:xfrm>
        </p:spPr>
        <p:txBody>
          <a:bodyPr>
            <a:normAutofit fontScale="92500" lnSpcReduction="20000"/>
          </a:bodyPr>
          <a:lstStyle/>
          <a:p>
            <a:pPr algn="just">
              <a:buNone/>
            </a:pPr>
            <a:r>
              <a:rPr lang="pl-PL" sz="2000" b="1" dirty="0"/>
              <a:t>      </a:t>
            </a:r>
          </a:p>
          <a:p>
            <a:pPr algn="just">
              <a:buNone/>
            </a:pPr>
            <a:r>
              <a:rPr lang="pl-PL" sz="2000" b="1" dirty="0"/>
              <a:t>      </a:t>
            </a:r>
            <a:r>
              <a:rPr lang="pl-PL" sz="2600" dirty="0">
                <a:latin typeface="Calibri" panose="020F0502020204030204" pitchFamily="34" charset="0"/>
                <a:ea typeface="Calibri" panose="020F0502020204030204" pitchFamily="34" charset="0"/>
                <a:cs typeface="Calibri" panose="020F0502020204030204" pitchFamily="34" charset="0"/>
              </a:rPr>
              <a:t>Prace podwodne w wodach skażonych biologicznie i chemicznie, których stopień skażenia  uniemożliwia realizację zadań przez grupy poziomu gotowości A, AB, ABC podejmuje SGRW-N poziomu gotowości ABCchem posiadająca do tego odpowiednie przeszkolenie i wyposażenie, w tym kombinezony suche do prac w wodach zanieczyszczonych zgodnie z normą EN – 14225-2, zasilanie przewodowe nurka w czynnik oddechowy oraz hełmy nurkowe do pracy w wodach skażonych. </a:t>
            </a:r>
          </a:p>
          <a:p>
            <a:pPr>
              <a:buNone/>
            </a:pPr>
            <a:endParaRPr lang="pl-PL" sz="2400" dirty="0"/>
          </a:p>
          <a:p>
            <a:pPr>
              <a:buNone/>
            </a:pPr>
            <a:endParaRPr lang="pl-PL" sz="2400" b="1" dirty="0"/>
          </a:p>
          <a:p>
            <a:pPr>
              <a:buNone/>
            </a:pPr>
            <a:endParaRPr lang="pl-PL" sz="2400" b="1" dirty="0"/>
          </a:p>
          <a:p>
            <a:pPr>
              <a:buNone/>
            </a:pPr>
            <a:endParaRPr lang="pl-PL" sz="2400" b="1" dirty="0"/>
          </a:p>
          <a:p>
            <a:pPr>
              <a:buNone/>
            </a:pPr>
            <a:r>
              <a:rPr lang="pl-PL" sz="2400" b="1" dirty="0"/>
              <a:t> </a:t>
            </a:r>
            <a:endParaRPr lang="pl-PL" sz="24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358</a:t>
            </a:fld>
            <a:endParaRPr lang="pl-PL" dirty="0"/>
          </a:p>
        </p:txBody>
      </p:sp>
      <p:sp>
        <p:nvSpPr>
          <p:cNvPr id="5" name="Prostokąt zaokrąglony 4"/>
          <p:cNvSpPr/>
          <p:nvPr/>
        </p:nvSpPr>
        <p:spPr>
          <a:xfrm>
            <a:off x="510749" y="136525"/>
            <a:ext cx="8208912" cy="1463675"/>
          </a:xfrm>
          <a:prstGeom prst="roundRect">
            <a:avLst/>
          </a:prstGeom>
          <a:solidFill>
            <a:schemeClr val="accent3">
              <a:lumMod val="40000"/>
              <a:lumOff val="60000"/>
            </a:schemeClr>
          </a:solidFill>
          <a:ln>
            <a:solidFill>
              <a:schemeClr val="accent3">
                <a:lumMod val="40000"/>
                <a:lumOff val="60000"/>
              </a:schemeClr>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8.11. Zagrożenia występujące podczas wykonywania prac podwodnych w wodach skażonych chemicznie i biologicznie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741"/>
            <a:ext cx="8219256" cy="4853136"/>
          </a:xfrm>
        </p:spPr>
        <p:txBody>
          <a:bodyPr>
            <a:normAutofit/>
          </a:bodyPr>
          <a:lstStyle/>
          <a:p>
            <a:pPr algn="just">
              <a:buNone/>
            </a:pPr>
            <a:r>
              <a:rPr lang="pl-PL" sz="2000" b="1" dirty="0"/>
              <a:t>      </a:t>
            </a:r>
          </a:p>
          <a:p>
            <a:pPr>
              <a:buNone/>
            </a:pPr>
            <a:endParaRPr lang="pl-PL" sz="2400" b="1" dirty="0"/>
          </a:p>
          <a:p>
            <a:pPr>
              <a:buNone/>
            </a:pPr>
            <a:endParaRPr lang="pl-PL" sz="2400" b="1" dirty="0"/>
          </a:p>
          <a:p>
            <a:pPr>
              <a:buNone/>
            </a:pPr>
            <a:r>
              <a:rPr lang="pl-PL" sz="2400" b="1" dirty="0"/>
              <a:t> </a:t>
            </a:r>
            <a:endParaRPr lang="pl-PL" sz="2400" dirty="0"/>
          </a:p>
        </p:txBody>
      </p:sp>
      <p:sp>
        <p:nvSpPr>
          <p:cNvPr id="7" name="pole tekstowe 6"/>
          <p:cNvSpPr txBox="1"/>
          <p:nvPr/>
        </p:nvSpPr>
        <p:spPr>
          <a:xfrm>
            <a:off x="251520" y="2262931"/>
            <a:ext cx="4032448" cy="2677656"/>
          </a:xfrm>
          <a:prstGeom prst="rect">
            <a:avLst/>
          </a:prstGeom>
          <a:noFill/>
        </p:spPr>
        <p:txBody>
          <a:bodyPr wrap="square" rtlCol="0">
            <a:spAutoFit/>
          </a:bodyPr>
          <a:lstStyle/>
          <a:p>
            <a:pPr algn="just"/>
            <a:r>
              <a:rPr lang="pl-PL" sz="2400" dirty="0">
                <a:latin typeface="Calibri" panose="020F0502020204030204" pitchFamily="34" charset="0"/>
                <a:ea typeface="Calibri" panose="020F0502020204030204" pitchFamily="34" charset="0"/>
                <a:cs typeface="Calibri" panose="020F0502020204030204" pitchFamily="34" charset="0"/>
              </a:rPr>
              <a:t>Kombinezon suchy do prac </a:t>
            </a:r>
            <a:br>
              <a:rPr lang="pl-PL" sz="2400" dirty="0">
                <a:latin typeface="Calibri" panose="020F0502020204030204" pitchFamily="34" charset="0"/>
                <a:ea typeface="Calibri" panose="020F0502020204030204" pitchFamily="34" charset="0"/>
                <a:cs typeface="Calibri" panose="020F0502020204030204" pitchFamily="34" charset="0"/>
              </a:rPr>
            </a:br>
            <a:r>
              <a:rPr lang="pl-PL" sz="2400" dirty="0">
                <a:latin typeface="Calibri" panose="020F0502020204030204" pitchFamily="34" charset="0"/>
                <a:ea typeface="Calibri" panose="020F0502020204030204" pitchFamily="34" charset="0"/>
                <a:cs typeface="Calibri" panose="020F0502020204030204" pitchFamily="34" charset="0"/>
              </a:rPr>
              <a:t>w wodach zanieczyszczonych zgodnie z normą EN – 14225-2, zasilanie przewodowe nurka </a:t>
            </a:r>
            <a:br>
              <a:rPr lang="pl-PL" sz="2400" dirty="0">
                <a:latin typeface="Calibri" panose="020F0502020204030204" pitchFamily="34" charset="0"/>
                <a:ea typeface="Calibri" panose="020F0502020204030204" pitchFamily="34" charset="0"/>
                <a:cs typeface="Calibri" panose="020F0502020204030204" pitchFamily="34" charset="0"/>
              </a:rPr>
            </a:br>
            <a:r>
              <a:rPr lang="pl-PL" sz="2400" dirty="0">
                <a:latin typeface="Calibri" panose="020F0502020204030204" pitchFamily="34" charset="0"/>
                <a:ea typeface="Calibri" panose="020F0502020204030204" pitchFamily="34" charset="0"/>
                <a:cs typeface="Calibri" panose="020F0502020204030204" pitchFamily="34" charset="0"/>
              </a:rPr>
              <a:t>w czynnik oddechowy oraz hełm nurkowy do pracy w wodach skażonych.</a:t>
            </a:r>
          </a:p>
        </p:txBody>
      </p:sp>
      <p:pic>
        <p:nvPicPr>
          <p:cNvPr id="4098" name="Picture 2" descr="C:\Users\Rafał\Downloads\IMG_9365(2).jpg"/>
          <p:cNvPicPr>
            <a:picLocks noChangeAspect="1" noChangeArrowheads="1"/>
          </p:cNvPicPr>
          <p:nvPr/>
        </p:nvPicPr>
        <p:blipFill>
          <a:blip r:embed="rId3" cstate="print"/>
          <a:srcRect l="26375" t="26369" r="35825" b="8271"/>
          <a:stretch>
            <a:fillRect/>
          </a:stretch>
        </p:blipFill>
        <p:spPr bwMode="auto">
          <a:xfrm>
            <a:off x="4737725" y="1916832"/>
            <a:ext cx="4082747" cy="4705200"/>
          </a:xfrm>
          <a:prstGeom prst="rect">
            <a:avLst/>
          </a:prstGeom>
          <a:noFill/>
        </p:spPr>
      </p:pic>
      <p:sp>
        <p:nvSpPr>
          <p:cNvPr id="8" name="Symbol zastępczy numeru slajdu 7"/>
          <p:cNvSpPr>
            <a:spLocks noGrp="1"/>
          </p:cNvSpPr>
          <p:nvPr>
            <p:ph type="sldNum" sz="quarter" idx="12"/>
          </p:nvPr>
        </p:nvSpPr>
        <p:spPr/>
        <p:txBody>
          <a:bodyPr/>
          <a:lstStyle/>
          <a:p>
            <a:fld id="{589B7C76-EFF2-4CD8-A475-4750F11B4BC6}" type="slidenum">
              <a:rPr lang="pl-PL" smtClean="0"/>
              <a:pPr/>
              <a:t>359</a:t>
            </a:fld>
            <a:endParaRPr lang="pl-PL" dirty="0"/>
          </a:p>
        </p:txBody>
      </p:sp>
      <p:sp>
        <p:nvSpPr>
          <p:cNvPr id="10" name="Prostokąt zaokrąglony 9"/>
          <p:cNvSpPr/>
          <p:nvPr/>
        </p:nvSpPr>
        <p:spPr>
          <a:xfrm>
            <a:off x="467544" y="188099"/>
            <a:ext cx="8208912" cy="1244487"/>
          </a:xfrm>
          <a:prstGeom prst="roundRect">
            <a:avLst/>
          </a:prstGeom>
          <a:solidFill>
            <a:schemeClr val="accent3">
              <a:lumMod val="40000"/>
              <a:lumOff val="60000"/>
            </a:schemeClr>
          </a:solidFill>
          <a:ln>
            <a:solidFill>
              <a:schemeClr val="accent3">
                <a:lumMod val="40000"/>
                <a:lumOff val="60000"/>
              </a:schemeClr>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8.11. Zagrożenia występujące podczas wykonywania prac podwodnych w wodach skażonych chemicznie i biologicznie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199"/>
            <a:ext cx="8507288" cy="5121275"/>
          </a:xfrm>
        </p:spPr>
        <p:txBody>
          <a:bodyPr>
            <a:normAutofit/>
          </a:bodyPr>
          <a:lstStyle/>
          <a:p>
            <a:pPr lvl="0" algn="just">
              <a:buNone/>
            </a:pPr>
            <a:r>
              <a:rPr lang="pl-PL" sz="2400" b="1" dirty="0">
                <a:latin typeface="Calibri" panose="020F0502020204030204" pitchFamily="34" charset="0"/>
                <a:ea typeface="Calibri" panose="020F0502020204030204" pitchFamily="34" charset="0"/>
                <a:cs typeface="Calibri" panose="020F0502020204030204" pitchFamily="34" charset="0"/>
              </a:rPr>
              <a:t>     </a:t>
            </a:r>
            <a:r>
              <a:rPr lang="pl-PL" sz="2400" b="1" u="sng" dirty="0">
                <a:latin typeface="Calibri" panose="020F0502020204030204" pitchFamily="34" charset="0"/>
                <a:ea typeface="Calibri" panose="020F0502020204030204" pitchFamily="34" charset="0"/>
                <a:cs typeface="Calibri" panose="020F0502020204030204" pitchFamily="34" charset="0"/>
              </a:rPr>
              <a:t>Trałowanie kotwicą</a:t>
            </a:r>
          </a:p>
          <a:p>
            <a:pPr lvl="0" algn="just">
              <a:buNone/>
            </a:pPr>
            <a:r>
              <a:rPr lang="pl-PL" sz="2400" dirty="0">
                <a:latin typeface="Calibri" panose="020F0502020204030204" pitchFamily="34" charset="0"/>
                <a:ea typeface="Calibri" panose="020F0502020204030204" pitchFamily="34" charset="0"/>
                <a:cs typeface="Calibri" panose="020F0502020204030204" pitchFamily="34" charset="0"/>
              </a:rPr>
              <a:t>     Prosta metoda polegająca na rzuceniu na dno kotwicy (najlepiej kotwicy wielołopatowej), do której przyczepiona jest lina holownicza, a drugi jej koniec znajduje się na łodzi i jest do niej przymocowany z możliwością jej natychmiastowego odczepienia. Kotwice ciągnie się za łodzią wiosłową lub motorową. Nad liną holowniczą czuwa wyznaczony członek załogi łodzi. W czasie trałowania kotwicą, obiekt zostaje odnaleziony po jego zaczepieniu kotwicy.</a:t>
            </a:r>
            <a:endParaRPr lang="pl-PL" sz="3400" dirty="0">
              <a:latin typeface="Calibri" panose="020F0502020204030204" pitchFamily="34" charset="0"/>
              <a:ea typeface="Calibri" panose="020F0502020204030204" pitchFamily="34" charset="0"/>
              <a:cs typeface="Calibri" panose="020F0502020204030204" pitchFamily="34" charset="0"/>
            </a:endParaRPr>
          </a:p>
          <a:p>
            <a:pPr lvl="0" algn="just">
              <a:buNone/>
            </a:pPr>
            <a:endParaRPr lang="pl-PL" sz="2600" dirty="0"/>
          </a:p>
          <a:p>
            <a:pPr>
              <a:buNone/>
            </a:pPr>
            <a:endParaRPr lang="pl-PL"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36</a:t>
            </a:fld>
            <a:endParaRPr lang="pl-PL" dirty="0"/>
          </a:p>
        </p:txBody>
      </p:sp>
      <p:sp>
        <p:nvSpPr>
          <p:cNvPr id="6" name="Prostokąt zaokrąglony 5"/>
          <p:cNvSpPr/>
          <p:nvPr/>
        </p:nvSpPr>
        <p:spPr>
          <a:xfrm>
            <a:off x="467544" y="404664"/>
            <a:ext cx="8208912" cy="864096"/>
          </a:xfrm>
          <a:prstGeom prst="roundRect">
            <a:avLst/>
          </a:prstGeom>
          <a:solidFill>
            <a:srgbClr val="FF0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8.1. Zlokalizować obiekt pod powierzchnią wody </a:t>
            </a:r>
          </a:p>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oraz go oznaczyć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00200"/>
            <a:ext cx="8219256" cy="4853136"/>
          </a:xfrm>
        </p:spPr>
        <p:txBody>
          <a:bodyPr>
            <a:normAutofit/>
          </a:bodyPr>
          <a:lstStyle/>
          <a:p>
            <a:pPr algn="just">
              <a:buNone/>
            </a:pPr>
            <a:r>
              <a:rPr lang="pl-PL" sz="2000" b="1" dirty="0"/>
              <a:t>      </a:t>
            </a:r>
          </a:p>
          <a:p>
            <a:pPr>
              <a:buNone/>
            </a:pPr>
            <a:endParaRPr lang="pl-PL" sz="2400" b="1" dirty="0"/>
          </a:p>
          <a:p>
            <a:pPr>
              <a:buNone/>
            </a:pPr>
            <a:endParaRPr lang="pl-PL" sz="2400" b="1" dirty="0"/>
          </a:p>
          <a:p>
            <a:pPr>
              <a:buNone/>
            </a:pPr>
            <a:r>
              <a:rPr lang="pl-PL" sz="2400" b="1" dirty="0"/>
              <a:t> </a:t>
            </a:r>
            <a:endParaRPr lang="pl-PL" sz="2400" dirty="0"/>
          </a:p>
        </p:txBody>
      </p:sp>
      <p:pic>
        <p:nvPicPr>
          <p:cNvPr id="3074" name="Picture 2" descr="C:\Users\Rafał\Downloads\IMG-20220927-WA0091.jpg"/>
          <p:cNvPicPr>
            <a:picLocks noChangeAspect="1" noChangeArrowheads="1"/>
          </p:cNvPicPr>
          <p:nvPr/>
        </p:nvPicPr>
        <p:blipFill>
          <a:blip r:embed="rId3" cstate="print"/>
          <a:srcRect l="24012" t="12250" r="38975"/>
          <a:stretch>
            <a:fillRect/>
          </a:stretch>
        </p:blipFill>
        <p:spPr bwMode="auto">
          <a:xfrm>
            <a:off x="4572000" y="1978560"/>
            <a:ext cx="4396721" cy="4690800"/>
          </a:xfrm>
          <a:prstGeom prst="rect">
            <a:avLst/>
          </a:prstGeom>
          <a:noFill/>
        </p:spPr>
      </p:pic>
      <p:sp>
        <p:nvSpPr>
          <p:cNvPr id="7" name="pole tekstowe 6"/>
          <p:cNvSpPr txBox="1"/>
          <p:nvPr/>
        </p:nvSpPr>
        <p:spPr>
          <a:xfrm>
            <a:off x="251520" y="2262931"/>
            <a:ext cx="4032448" cy="2677656"/>
          </a:xfrm>
          <a:prstGeom prst="rect">
            <a:avLst/>
          </a:prstGeom>
          <a:noFill/>
        </p:spPr>
        <p:txBody>
          <a:bodyPr wrap="square" rtlCol="0">
            <a:spAutoFit/>
          </a:bodyPr>
          <a:lstStyle/>
          <a:p>
            <a:pPr algn="just"/>
            <a:r>
              <a:rPr lang="pl-PL" sz="2400" dirty="0">
                <a:latin typeface="Calibri" panose="020F0502020204030204" pitchFamily="34" charset="0"/>
                <a:ea typeface="Calibri" panose="020F0502020204030204" pitchFamily="34" charset="0"/>
                <a:cs typeface="Calibri" panose="020F0502020204030204" pitchFamily="34" charset="0"/>
              </a:rPr>
              <a:t>Kombinezon suchy do prac </a:t>
            </a:r>
            <a:br>
              <a:rPr lang="pl-PL" sz="2400" dirty="0">
                <a:latin typeface="Calibri" panose="020F0502020204030204" pitchFamily="34" charset="0"/>
                <a:ea typeface="Calibri" panose="020F0502020204030204" pitchFamily="34" charset="0"/>
                <a:cs typeface="Calibri" panose="020F0502020204030204" pitchFamily="34" charset="0"/>
              </a:rPr>
            </a:br>
            <a:r>
              <a:rPr lang="pl-PL" sz="2400" dirty="0">
                <a:latin typeface="Calibri" panose="020F0502020204030204" pitchFamily="34" charset="0"/>
                <a:ea typeface="Calibri" panose="020F0502020204030204" pitchFamily="34" charset="0"/>
                <a:cs typeface="Calibri" panose="020F0502020204030204" pitchFamily="34" charset="0"/>
              </a:rPr>
              <a:t>w wodach zanieczyszczonych zgodnie z normą EN – 14225-2, zasilanie przewodowe nurka </a:t>
            </a:r>
            <a:br>
              <a:rPr lang="pl-PL" sz="2400" dirty="0">
                <a:latin typeface="Calibri" panose="020F0502020204030204" pitchFamily="34" charset="0"/>
                <a:ea typeface="Calibri" panose="020F0502020204030204" pitchFamily="34" charset="0"/>
                <a:cs typeface="Calibri" panose="020F0502020204030204" pitchFamily="34" charset="0"/>
              </a:rPr>
            </a:br>
            <a:r>
              <a:rPr lang="pl-PL" sz="2400" dirty="0">
                <a:latin typeface="Calibri" panose="020F0502020204030204" pitchFamily="34" charset="0"/>
                <a:ea typeface="Calibri" panose="020F0502020204030204" pitchFamily="34" charset="0"/>
                <a:cs typeface="Calibri" panose="020F0502020204030204" pitchFamily="34" charset="0"/>
              </a:rPr>
              <a:t>w czynnik oddechowy oraz hełm nurkowy do pracy w wodach skażonych.</a:t>
            </a:r>
          </a:p>
        </p:txBody>
      </p:sp>
      <p:sp>
        <p:nvSpPr>
          <p:cNvPr id="9" name="Symbol zastępczy numeru slajdu 8"/>
          <p:cNvSpPr>
            <a:spLocks noGrp="1"/>
          </p:cNvSpPr>
          <p:nvPr>
            <p:ph type="sldNum" sz="quarter" idx="12"/>
          </p:nvPr>
        </p:nvSpPr>
        <p:spPr/>
        <p:txBody>
          <a:bodyPr/>
          <a:lstStyle/>
          <a:p>
            <a:fld id="{589B7C76-EFF2-4CD8-A475-4750F11B4BC6}" type="slidenum">
              <a:rPr lang="pl-PL" smtClean="0"/>
              <a:pPr/>
              <a:t>360</a:t>
            </a:fld>
            <a:endParaRPr lang="pl-PL" dirty="0"/>
          </a:p>
        </p:txBody>
      </p:sp>
      <p:sp>
        <p:nvSpPr>
          <p:cNvPr id="10" name="Prostokąt zaokrąglony 9"/>
          <p:cNvSpPr/>
          <p:nvPr/>
        </p:nvSpPr>
        <p:spPr>
          <a:xfrm>
            <a:off x="467544" y="250367"/>
            <a:ext cx="8208912" cy="1297717"/>
          </a:xfrm>
          <a:prstGeom prst="roundRect">
            <a:avLst/>
          </a:prstGeom>
          <a:solidFill>
            <a:schemeClr val="accent3">
              <a:lumMod val="40000"/>
              <a:lumOff val="60000"/>
            </a:schemeClr>
          </a:solidFill>
          <a:ln>
            <a:solidFill>
              <a:schemeClr val="accent3">
                <a:lumMod val="40000"/>
                <a:lumOff val="60000"/>
              </a:schemeClr>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8.11. Zagrożenia występujące podczas wykonywania prac podwodnych w wodach skażonych chemicznie i biologicznie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771800" y="136525"/>
            <a:ext cx="4320480" cy="844203"/>
          </a:xfrm>
        </p:spPr>
        <p:txBody>
          <a:bodyPr>
            <a:normAutofit/>
          </a:bodyPr>
          <a:lstStyle/>
          <a:p>
            <a:r>
              <a:rPr lang="pl-PL" sz="3000" b="1" dirty="0">
                <a:latin typeface="Calibri" panose="020F0502020204030204" pitchFamily="34" charset="0"/>
                <a:ea typeface="Calibri" panose="020F0502020204030204" pitchFamily="34" charset="0"/>
                <a:cs typeface="Calibri" panose="020F0502020204030204" pitchFamily="34" charset="0"/>
              </a:rPr>
              <a:t>Bibliografia</a:t>
            </a:r>
            <a:endParaRPr lang="pl-PL" sz="3000" dirty="0"/>
          </a:p>
        </p:txBody>
      </p:sp>
      <p:sp>
        <p:nvSpPr>
          <p:cNvPr id="3" name="Symbol zastępczy zawartości 2"/>
          <p:cNvSpPr>
            <a:spLocks noGrp="1"/>
          </p:cNvSpPr>
          <p:nvPr>
            <p:ph idx="1"/>
          </p:nvPr>
        </p:nvSpPr>
        <p:spPr>
          <a:xfrm>
            <a:off x="457200" y="836712"/>
            <a:ext cx="8229600" cy="5688632"/>
          </a:xfrm>
        </p:spPr>
        <p:txBody>
          <a:bodyPr>
            <a:normAutofit fontScale="92500" lnSpcReduction="20000"/>
          </a:bodyPr>
          <a:lstStyle/>
          <a:p>
            <a:pPr algn="just"/>
            <a:r>
              <a:rPr lang="pl-PL" sz="2200" dirty="0">
                <a:latin typeface="Calibri" panose="020F0502020204030204" pitchFamily="34" charset="0"/>
                <a:ea typeface="Calibri" panose="020F0502020204030204" pitchFamily="34" charset="0"/>
                <a:cs typeface="Calibri" panose="020F0502020204030204" pitchFamily="34" charset="0"/>
              </a:rPr>
              <a:t>Michał Olszewski, Analiza wykorzystania sprzętu hydroakustycznego oraz pojazdów podwodnych przez specjalistyczne grupy ratownictwa </a:t>
            </a:r>
            <a:br>
              <a:rPr lang="pl-PL" sz="2200" dirty="0">
                <a:latin typeface="Calibri" panose="020F0502020204030204" pitchFamily="34" charset="0"/>
                <a:ea typeface="Calibri" panose="020F0502020204030204" pitchFamily="34" charset="0"/>
                <a:cs typeface="Calibri" panose="020F0502020204030204" pitchFamily="34" charset="0"/>
              </a:rPr>
            </a:br>
            <a:r>
              <a:rPr lang="pl-PL" sz="2200" dirty="0">
                <a:latin typeface="Calibri" panose="020F0502020204030204" pitchFamily="34" charset="0"/>
                <a:ea typeface="Calibri" panose="020F0502020204030204" pitchFamily="34" charset="0"/>
                <a:cs typeface="Calibri" panose="020F0502020204030204" pitchFamily="34" charset="0"/>
              </a:rPr>
              <a:t>wodno-nurkowego, Praca dyplomowa inżynierska, nr albumu 12160, Wydział inżynierii bezpieczeństwa pożarowego, Szkoła Główna Służby Pożarniczej, Warszawa 2019.</a:t>
            </a:r>
          </a:p>
          <a:p>
            <a:pPr algn="just"/>
            <a:r>
              <a:rPr lang="pl-PL" sz="2200" dirty="0">
                <a:latin typeface="Calibri" panose="020F0502020204030204" pitchFamily="34" charset="0"/>
                <a:ea typeface="Calibri" panose="020F0502020204030204" pitchFamily="34" charset="0"/>
                <a:cs typeface="Calibri" panose="020F0502020204030204" pitchFamily="34" charset="0"/>
              </a:rPr>
              <a:t>Paweł Dyba, Wykonywanie prac ratowniczych i podwodnych w wodach skażonych i zanieczyszczonych, Zeszyty Naukowe Szkoły Aspirantów Państwowej Straży Pożarnej w Krakowie, Kraków 2008</a:t>
            </a:r>
          </a:p>
          <a:p>
            <a:pPr lvl="0" algn="just"/>
            <a:r>
              <a:rPr lang="pl-PL" sz="2200" dirty="0">
                <a:latin typeface="Calibri" panose="020F0502020204030204" pitchFamily="34" charset="0"/>
                <a:ea typeface="Calibri" panose="020F0502020204030204" pitchFamily="34" charset="0"/>
                <a:cs typeface="Calibri" panose="020F0502020204030204" pitchFamily="34" charset="0"/>
              </a:rPr>
              <a:t>Przylipiak M., Torbus J., Sprzęt i prace nurkowe, poradnik, Warszawa 1981r. </a:t>
            </a:r>
          </a:p>
          <a:p>
            <a:pPr lvl="0" algn="just"/>
            <a:r>
              <a:rPr lang="pl-PL" sz="2200" dirty="0">
                <a:latin typeface="Calibri" panose="020F0502020204030204" pitchFamily="34" charset="0"/>
                <a:ea typeface="Calibri" panose="020F0502020204030204" pitchFamily="34" charset="0"/>
                <a:cs typeface="Calibri" panose="020F0502020204030204" pitchFamily="34" charset="0"/>
              </a:rPr>
              <a:t>Organizacja i technika nurkowania w sprzęcie płetwonurka. MON, Warszawa 1988 </a:t>
            </a:r>
          </a:p>
          <a:p>
            <a:pPr lvl="0" algn="just"/>
            <a:r>
              <a:rPr lang="pl-PL" sz="2200" dirty="0">
                <a:latin typeface="Calibri" panose="020F0502020204030204" pitchFamily="34" charset="0"/>
                <a:ea typeface="Calibri" panose="020F0502020204030204" pitchFamily="34" charset="0"/>
                <a:cs typeface="Calibri" panose="020F0502020204030204" pitchFamily="34" charset="0"/>
              </a:rPr>
              <a:t>Gelert J., Bartoszak K., Jańczak A., Frischke P, Skrypt do szkolenia z zakresu ratownictwa na obszarach wodnych realizowanego przez ksrg w zakresie podstawowym działania na lodzie, Warszawa 2018</a:t>
            </a:r>
          </a:p>
          <a:p>
            <a:pPr algn="just"/>
            <a:r>
              <a:rPr lang="pl-PL" sz="2200" dirty="0">
                <a:latin typeface="Calibri" panose="020F0502020204030204" pitchFamily="34" charset="0"/>
                <a:ea typeface="Calibri" panose="020F0502020204030204" pitchFamily="34" charset="0"/>
                <a:cs typeface="Calibri" panose="020F0502020204030204" pitchFamily="34" charset="0"/>
              </a:rPr>
              <a:t>Prezentacja Mazurskiego Ochotniczego Pogotowia Ratunkowego z siedzibą w Giżycku ,,Co robić kiedy dojdzie do wywrotki łodzi żaglowej?’’</a:t>
            </a:r>
          </a:p>
          <a:p>
            <a:pPr lvl="0" algn="just"/>
            <a:r>
              <a:rPr lang="pl-PL" sz="2200" dirty="0">
                <a:latin typeface="Calibri" panose="020F0502020204030204" pitchFamily="34" charset="0"/>
                <a:ea typeface="Calibri" panose="020F0502020204030204" pitchFamily="34" charset="0"/>
                <a:cs typeface="Calibri" panose="020F0502020204030204" pitchFamily="34" charset="0"/>
              </a:rPr>
              <a:t>Rojek K. ,Podręcznik Płetwonurka P1 KDP/CMAS, KDP ZG PTTK Warszawa2013.</a:t>
            </a:r>
          </a:p>
          <a:p>
            <a:pPr algn="just"/>
            <a:r>
              <a:rPr lang="pl-PL" sz="2200" dirty="0">
                <a:latin typeface="Calibri" panose="020F0502020204030204" pitchFamily="34" charset="0"/>
                <a:ea typeface="Calibri" panose="020F0502020204030204" pitchFamily="34" charset="0"/>
                <a:cs typeface="Calibri" panose="020F0502020204030204" pitchFamily="34" charset="0"/>
              </a:rPr>
              <a:t>Werner Scheyer ,Nurkowanie dla zawansowanych, Alma – Pres, Warszawa 2011r; </a:t>
            </a:r>
          </a:p>
          <a:p>
            <a:endParaRPr lang="pl-PL" sz="1800" dirty="0"/>
          </a:p>
          <a:p>
            <a:endParaRPr lang="pl-PL" sz="1800" dirty="0"/>
          </a:p>
          <a:p>
            <a:pPr>
              <a:buNone/>
            </a:pPr>
            <a:endParaRPr lang="pl-PL" sz="1800" dirty="0"/>
          </a:p>
          <a:p>
            <a:endParaRPr lang="pl-PL"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361</a:t>
            </a:fld>
            <a:endParaRPr lang="pl-PL" dirty="0"/>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332656"/>
            <a:ext cx="8229600" cy="6048672"/>
          </a:xfrm>
        </p:spPr>
        <p:txBody>
          <a:bodyPr>
            <a:normAutofit fontScale="85000" lnSpcReduction="20000"/>
          </a:bodyPr>
          <a:lstStyle/>
          <a:p>
            <a:pPr>
              <a:buNone/>
            </a:pPr>
            <a:r>
              <a:rPr lang="pl-PL" sz="2400" b="1" dirty="0">
                <a:latin typeface="Calibri" panose="020F0502020204030204" pitchFamily="34" charset="0"/>
                <a:ea typeface="Calibri" panose="020F0502020204030204" pitchFamily="34" charset="0"/>
                <a:cs typeface="Calibri" panose="020F0502020204030204" pitchFamily="34" charset="0"/>
              </a:rPr>
              <a:t>Czasopisma naukowe:</a:t>
            </a:r>
          </a:p>
          <a:p>
            <a:pPr algn="just"/>
            <a:r>
              <a:rPr lang="pl-PL" sz="2200" dirty="0">
                <a:latin typeface="Calibri" panose="020F0502020204030204" pitchFamily="34" charset="0"/>
                <a:ea typeface="Calibri" panose="020F0502020204030204" pitchFamily="34" charset="0"/>
                <a:cs typeface="Calibri" panose="020F0502020204030204" pitchFamily="34" charset="0"/>
              </a:rPr>
              <a:t>Agnieszka Ociepa-Kubicka, Toksyczne oddziaływanie metali ciężkich na rośliny, zwierzęta i ludzi, Inżynieria i Ochrona Środowiska, Politechnika Częstochowska, Wydział Zarządzania, Częstochowa, t. 15, nr 2, s. 169-180, 2012;</a:t>
            </a:r>
          </a:p>
          <a:p>
            <a:pPr algn="just"/>
            <a:r>
              <a:rPr lang="pl-PL" sz="2200" dirty="0">
                <a:latin typeface="Calibri" panose="020F0502020204030204" pitchFamily="34" charset="0"/>
                <a:ea typeface="Calibri" panose="020F0502020204030204" pitchFamily="34" charset="0"/>
                <a:cs typeface="Calibri" panose="020F0502020204030204" pitchFamily="34" charset="0"/>
              </a:rPr>
              <a:t>Mariusz Wydro ,Rzeki - poszukiwania podwodne w silnych prądach, </a:t>
            </a:r>
            <a:r>
              <a:rPr lang="pl-PL" sz="2200" i="1" dirty="0">
                <a:latin typeface="Calibri" panose="020F0502020204030204" pitchFamily="34" charset="0"/>
                <a:ea typeface="Calibri" panose="020F0502020204030204" pitchFamily="34" charset="0"/>
                <a:cs typeface="Calibri" panose="020F0502020204030204" pitchFamily="34" charset="0"/>
              </a:rPr>
              <a:t>Polskie Towarzystwo Medycyny i Techniki Hiperbarycznej, Nr 1 (22) 2008 rok</a:t>
            </a:r>
            <a:endParaRPr lang="pl-PL" sz="2200" dirty="0">
              <a:latin typeface="Calibri" panose="020F0502020204030204" pitchFamily="34" charset="0"/>
              <a:ea typeface="Calibri" panose="020F0502020204030204" pitchFamily="34" charset="0"/>
              <a:cs typeface="Calibri" panose="020F0502020204030204" pitchFamily="34" charset="0"/>
            </a:endParaRPr>
          </a:p>
          <a:p>
            <a:pPr lvl="0" algn="just"/>
            <a:r>
              <a:rPr lang="pl-PL" sz="2200" dirty="0">
                <a:latin typeface="Calibri" panose="020F0502020204030204" pitchFamily="34" charset="0"/>
                <a:ea typeface="Calibri" panose="020F0502020204030204" pitchFamily="34" charset="0"/>
                <a:cs typeface="Calibri" panose="020F0502020204030204" pitchFamily="34" charset="0"/>
              </a:rPr>
              <a:t> Grabiec D., Lokalizacja i zobrazowanie obiektów podwodnych za pomocą hydrograficznych środków hydroakustycznych – wybrane problemy, Polskie Towarzystwo Medycyny i Techniki Hiperbarycznej, 2 (11) 2005.</a:t>
            </a:r>
          </a:p>
          <a:p>
            <a:pPr lvl="0" algn="just"/>
            <a:r>
              <a:rPr lang="pl-PL" sz="2200" dirty="0">
                <a:latin typeface="Calibri" panose="020F0502020204030204" pitchFamily="34" charset="0"/>
                <a:ea typeface="Calibri" panose="020F0502020204030204" pitchFamily="34" charset="0"/>
                <a:cs typeface="Calibri" panose="020F0502020204030204" pitchFamily="34" charset="0"/>
              </a:rPr>
              <a:t>Dawidziuk M., Olejnik A., Wspomaganie prac podwodnych za pomocą bezzałogowych pojazdów głębinowych na przykładzie prac przy wraku jednostki wła-127, Polskie Towarzystwo Medycyny i Techniki Hiperbarycznej 1(58)2017.</a:t>
            </a:r>
          </a:p>
          <a:p>
            <a:pPr lvl="0" algn="just"/>
            <a:r>
              <a:rPr lang="pl-PL" sz="2200" dirty="0">
                <a:latin typeface="Calibri" panose="020F0502020204030204" pitchFamily="34" charset="0"/>
                <a:ea typeface="Calibri" panose="020F0502020204030204" pitchFamily="34" charset="0"/>
                <a:cs typeface="Calibri" panose="020F0502020204030204" pitchFamily="34" charset="0"/>
              </a:rPr>
              <a:t>Olejnik A., Optymalizacja strategii poszukiwań podwodnych realizowanych w celach procesowych, Towarzystwo Medycyny i Techniki Hiperbarycznej, 1(66)2019.</a:t>
            </a:r>
          </a:p>
          <a:p>
            <a:pPr lvl="0" algn="just"/>
            <a:r>
              <a:rPr lang="pl-PL" sz="2200" dirty="0">
                <a:latin typeface="Calibri" panose="020F0502020204030204" pitchFamily="34" charset="0"/>
                <a:ea typeface="Calibri" panose="020F0502020204030204" pitchFamily="34" charset="0"/>
                <a:cs typeface="Calibri" panose="020F0502020204030204" pitchFamily="34" charset="0"/>
              </a:rPr>
              <a:t>Siermontowski P., Olejnik A., Zalety wykorzystania metod technicznych w poszukiwaniu podwodnych obiektów humanoidalnych realizowanych w celach procesowych, Polskie Towarzystwo Medycyny i Techniki Hiperbarycznej 3(32)2010.</a:t>
            </a:r>
          </a:p>
          <a:p>
            <a:pPr lvl="0" algn="just"/>
            <a:r>
              <a:rPr lang="pl-PL" sz="2200" dirty="0">
                <a:latin typeface="Calibri" panose="020F0502020204030204" pitchFamily="34" charset="0"/>
                <a:ea typeface="Calibri" panose="020F0502020204030204" pitchFamily="34" charset="0"/>
                <a:cs typeface="Calibri" panose="020F0502020204030204" pitchFamily="34" charset="0"/>
              </a:rPr>
              <a:t>Siermontowski P., Gidzgier</a:t>
            </a:r>
            <a:r>
              <a:rPr lang="pl-PL" sz="2200" i="1" dirty="0">
                <a:latin typeface="Calibri" panose="020F0502020204030204" pitchFamily="34" charset="0"/>
                <a:ea typeface="Calibri" panose="020F0502020204030204" pitchFamily="34" charset="0"/>
                <a:cs typeface="Calibri" panose="020F0502020204030204" pitchFamily="34" charset="0"/>
              </a:rPr>
              <a:t> </a:t>
            </a:r>
            <a:r>
              <a:rPr lang="pl-PL" sz="2200" dirty="0">
                <a:latin typeface="Calibri" panose="020F0502020204030204" pitchFamily="34" charset="0"/>
                <a:ea typeface="Calibri" panose="020F0502020204030204" pitchFamily="34" charset="0"/>
                <a:cs typeface="Calibri" panose="020F0502020204030204" pitchFamily="34" charset="0"/>
              </a:rPr>
              <a:t>Z., Prawidłowe postepowanie ze zwłokami po wypadkach na wodzie, a szczególnie wypadkach nurkowych, Polskie Towarzystwo Medycyny i Techniki Hiperbarycznej 1 (9) 2004.</a:t>
            </a:r>
          </a:p>
          <a:p>
            <a:pPr algn="just"/>
            <a:endParaRPr lang="pl-PL" sz="17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362</a:t>
            </a:fld>
            <a:endParaRPr lang="pl-PL" dirty="0"/>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260648"/>
            <a:ext cx="8640960" cy="6408712"/>
          </a:xfrm>
        </p:spPr>
        <p:txBody>
          <a:bodyPr>
            <a:normAutofit fontScale="85000" lnSpcReduction="20000"/>
          </a:bodyPr>
          <a:lstStyle/>
          <a:p>
            <a:pPr>
              <a:buNone/>
            </a:pPr>
            <a:r>
              <a:rPr lang="pl-PL" sz="2400" b="1" dirty="0">
                <a:latin typeface="Calibri" panose="020F0502020204030204" pitchFamily="34" charset="0"/>
                <a:ea typeface="Calibri" panose="020F0502020204030204" pitchFamily="34" charset="0"/>
                <a:cs typeface="Calibri" panose="020F0502020204030204" pitchFamily="34" charset="0"/>
              </a:rPr>
              <a:t>Akty prawne:</a:t>
            </a:r>
          </a:p>
          <a:p>
            <a:pPr algn="just"/>
            <a:r>
              <a:rPr lang="pl-PL" sz="2400" dirty="0">
                <a:latin typeface="Calibri" panose="020F0502020204030204" pitchFamily="34" charset="0"/>
                <a:ea typeface="Calibri" panose="020F0502020204030204" pitchFamily="34" charset="0"/>
                <a:cs typeface="Calibri" panose="020F0502020204030204" pitchFamily="34" charset="0"/>
              </a:rPr>
              <a:t>Ustawy z dnia 17 października 2003 r. o wykonywaniu prac podwodnych;</a:t>
            </a:r>
          </a:p>
          <a:p>
            <a:pPr algn="just"/>
            <a:r>
              <a:rPr lang="pl-PL" sz="2400" dirty="0">
                <a:latin typeface="Calibri" panose="020F0502020204030204" pitchFamily="34" charset="0"/>
                <a:ea typeface="Calibri" panose="020F0502020204030204" pitchFamily="34" charset="0"/>
                <a:cs typeface="Calibri" panose="020F0502020204030204" pitchFamily="34" charset="0"/>
              </a:rPr>
              <a:t>Rozporządzenie Ministra Infrastruktury z dnia 19 maja 2004 r. w sprawie bezpieczeństwa i higieny pracy przy wykonywaniu prac podwodnych;</a:t>
            </a:r>
          </a:p>
          <a:p>
            <a:pPr lvl="0" algn="just"/>
            <a:r>
              <a:rPr lang="pl-PL" sz="2400" dirty="0">
                <a:latin typeface="Calibri" panose="020F0502020204030204" pitchFamily="34" charset="0"/>
                <a:ea typeface="Calibri" panose="020F0502020204030204" pitchFamily="34" charset="0"/>
                <a:cs typeface="Calibri" panose="020F0502020204030204" pitchFamily="34" charset="0"/>
              </a:rPr>
              <a:t>Rozporządzenie Ministra Infrastruktury z dnia 19 maja 2004 w sprawie bezpieczeństwa i higieny pracy przy wykonywaniu prac podwodnych.</a:t>
            </a:r>
          </a:p>
          <a:p>
            <a:pPr lvl="0" algn="just"/>
            <a:r>
              <a:rPr lang="pl-PL" sz="2400" dirty="0">
                <a:latin typeface="Calibri" panose="020F0502020204030204" pitchFamily="34" charset="0"/>
                <a:ea typeface="Calibri" panose="020F0502020204030204" pitchFamily="34" charset="0"/>
                <a:cs typeface="Calibri" panose="020F0502020204030204" pitchFamily="34" charset="0"/>
              </a:rPr>
              <a:t>USTAWA z dnia 17 października 2003 r. o wykonywaniu prac podwodnych.</a:t>
            </a:r>
          </a:p>
          <a:p>
            <a:pPr lvl="0" algn="just"/>
            <a:r>
              <a:rPr lang="pl-PL" sz="2400" dirty="0">
                <a:latin typeface="Calibri" panose="020F0502020204030204" pitchFamily="34" charset="0"/>
                <a:ea typeface="Calibri" panose="020F0502020204030204" pitchFamily="34" charset="0"/>
                <a:cs typeface="Calibri" panose="020F0502020204030204" pitchFamily="34" charset="0"/>
              </a:rPr>
              <a:t>Rozporządzenie Ministra Zdrowia z dnia 17 września 2007r. w sprawie warunków zdrowotnych wykonywania prac podwodnych.</a:t>
            </a:r>
          </a:p>
          <a:p>
            <a:pPr lvl="0" algn="just"/>
            <a:r>
              <a:rPr lang="pl-PL" sz="2400" dirty="0">
                <a:latin typeface="Calibri" panose="020F0502020204030204" pitchFamily="34" charset="0"/>
                <a:ea typeface="Calibri" panose="020F0502020204030204" pitchFamily="34" charset="0"/>
                <a:cs typeface="Calibri" panose="020F0502020204030204" pitchFamily="34" charset="0"/>
              </a:rPr>
              <a:t>Rozporządzenie Ministra Zdrowia z dnia 11 lutego 2011r. zmieniające rozporządzenie w sprawie warunków zdrowotnych wykonywania prac podwodnych;</a:t>
            </a:r>
          </a:p>
          <a:p>
            <a:pPr lvl="0" algn="just"/>
            <a:r>
              <a:rPr lang="pl-PL" sz="2400" dirty="0">
                <a:latin typeface="Calibri" panose="020F0502020204030204" pitchFamily="34" charset="0"/>
                <a:ea typeface="Calibri" panose="020F0502020204030204" pitchFamily="34" charset="0"/>
                <a:cs typeface="Calibri" panose="020F0502020204030204" pitchFamily="34" charset="0"/>
              </a:rPr>
              <a:t>Rozporządzenie Ministra Spraw Wewnętrznych I Administracji z dnia 25 maja 2004 r. w sprawie wykonywania prac podwodnych w jednostkach organizacyjnych podległych lub nadzorowanych przez ministra właściwego do spraw wewnętrznych;</a:t>
            </a:r>
          </a:p>
          <a:p>
            <a:pPr lvl="0" algn="just"/>
            <a:r>
              <a:rPr lang="pl-PL" sz="2400" dirty="0">
                <a:latin typeface="Calibri" panose="020F0502020204030204" pitchFamily="34" charset="0"/>
                <a:ea typeface="Calibri" panose="020F0502020204030204" pitchFamily="34" charset="0"/>
                <a:cs typeface="Calibri" panose="020F0502020204030204" pitchFamily="34" charset="0"/>
              </a:rPr>
              <a:t>Rozporządzenie Ministra Spraw Wewnętrznych i Administracji z dnia 16 maja 2011 r. zmieniające rozporządzenie w sprawie wykonywania prac podwodnych w jednostkach organizacyjnych podległych lub nadzorowanych przez ministra właściwego do spraw wewnętrznych.</a:t>
            </a:r>
          </a:p>
          <a:p>
            <a:pPr lvl="0" algn="just"/>
            <a:r>
              <a:rPr lang="pl-PL" sz="2400" dirty="0">
                <a:latin typeface="Calibri" panose="020F0502020204030204" pitchFamily="34" charset="0"/>
                <a:ea typeface="Calibri" panose="020F0502020204030204" pitchFamily="34" charset="0"/>
                <a:cs typeface="Calibri" panose="020F0502020204030204" pitchFamily="34" charset="0"/>
              </a:rPr>
              <a:t>Zasadach organizacji ratownictwa wodno-nurkowego w ksrg Warszawa, grudzień 2020r.</a:t>
            </a:r>
          </a:p>
          <a:p>
            <a:pPr>
              <a:buNone/>
            </a:pPr>
            <a:endParaRPr lang="pl-PL" sz="2400" dirty="0"/>
          </a:p>
          <a:p>
            <a:pPr lvl="0"/>
            <a:endParaRPr lang="pl-PL" sz="2400" dirty="0"/>
          </a:p>
          <a:p>
            <a:endParaRPr lang="pl-PL" sz="2200" dirty="0"/>
          </a:p>
        </p:txBody>
      </p:sp>
      <p:sp>
        <p:nvSpPr>
          <p:cNvPr id="4" name="Symbol zastępczy numeru slajdu 3"/>
          <p:cNvSpPr>
            <a:spLocks noGrp="1"/>
          </p:cNvSpPr>
          <p:nvPr>
            <p:ph type="sldNum" sz="quarter" idx="12"/>
          </p:nvPr>
        </p:nvSpPr>
        <p:spPr>
          <a:xfrm>
            <a:off x="6588224" y="6309320"/>
            <a:ext cx="2133600" cy="365125"/>
          </a:xfrm>
        </p:spPr>
        <p:txBody>
          <a:bodyPr/>
          <a:lstStyle/>
          <a:p>
            <a:fld id="{589B7C76-EFF2-4CD8-A475-4750F11B4BC6}" type="slidenum">
              <a:rPr lang="pl-PL" smtClean="0"/>
              <a:pPr/>
              <a:t>363</a:t>
            </a:fld>
            <a:endParaRPr lang="pl-PL" dirty="0"/>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260648"/>
            <a:ext cx="8640960" cy="4968552"/>
          </a:xfrm>
        </p:spPr>
        <p:txBody>
          <a:bodyPr>
            <a:normAutofit/>
          </a:bodyPr>
          <a:lstStyle/>
          <a:p>
            <a:pPr>
              <a:buNone/>
            </a:pPr>
            <a:r>
              <a:rPr lang="pl-PL" sz="2000" b="1" dirty="0">
                <a:latin typeface="Calibri" panose="020F0502020204030204" pitchFamily="34" charset="0"/>
                <a:ea typeface="Calibri" panose="020F0502020204030204" pitchFamily="34" charset="0"/>
                <a:cs typeface="Calibri" panose="020F0502020204030204" pitchFamily="34" charset="0"/>
              </a:rPr>
              <a:t>Akty prawne:</a:t>
            </a:r>
          </a:p>
          <a:p>
            <a:pPr lvl="0" algn="just"/>
            <a:r>
              <a:rPr lang="pl-PL" sz="2000" dirty="0">
                <a:latin typeface="Calibri" panose="020F0502020204030204" pitchFamily="34" charset="0"/>
                <a:ea typeface="Calibri" panose="020F0502020204030204" pitchFamily="34" charset="0"/>
                <a:cs typeface="Calibri" panose="020F0502020204030204" pitchFamily="34" charset="0"/>
              </a:rPr>
              <a:t>Rozporządzenie Ministra Infrastruktury z dnia 6 lutego 2003 r. w sprawie bezpieczeństwa i higieny pracy podczas wykonywania robót budowlanych</a:t>
            </a:r>
          </a:p>
          <a:p>
            <a:pPr lvl="0" algn="just"/>
            <a:r>
              <a:rPr lang="pl-PL" sz="2000" dirty="0">
                <a:latin typeface="Calibri" panose="020F0502020204030204" pitchFamily="34" charset="0"/>
                <a:ea typeface="Calibri" panose="020F0502020204030204" pitchFamily="34" charset="0"/>
                <a:cs typeface="Calibri" panose="020F0502020204030204" pitchFamily="34" charset="0"/>
              </a:rPr>
              <a:t>Rozporządzenie Ministra Energii z dnia 28 sierpnia 2019r.wsprawie bezpieczeństwa i higieny pracy przy urządzeniach energetycznych</a:t>
            </a:r>
          </a:p>
          <a:p>
            <a:pPr algn="just"/>
            <a:r>
              <a:rPr lang="pl-PL" sz="2000" dirty="0">
                <a:latin typeface="Calibri" panose="020F0502020204030204" pitchFamily="34" charset="0"/>
                <a:ea typeface="Calibri" panose="020F0502020204030204" pitchFamily="34" charset="0"/>
                <a:cs typeface="Calibri" panose="020F0502020204030204" pitchFamily="34" charset="0"/>
              </a:rPr>
              <a:t>Normy: PN-EN 13414-1+A2:2009 Zawiesia z lin stalowych. Bezpieczeństwo. Część 1: Zawiesia do podnoszenia ogólnego przeznaczenia.</a:t>
            </a:r>
          </a:p>
          <a:p>
            <a:pPr algn="just">
              <a:buNone/>
            </a:pPr>
            <a:r>
              <a:rPr lang="pl-PL" sz="2000" dirty="0">
                <a:latin typeface="Calibri" panose="020F0502020204030204" pitchFamily="34" charset="0"/>
                <a:ea typeface="Calibri" panose="020F0502020204030204" pitchFamily="34" charset="0"/>
                <a:cs typeface="Calibri" panose="020F0502020204030204" pitchFamily="34" charset="0"/>
              </a:rPr>
              <a:t>      PN-EN 1492-1+A1:2008 Zawiesia włókienne – Bezpieczeństwo - Część 1: Zawiesia  pasowe płaskie tkane z włókien syntetycznych, ogólnego przeznaczenia </a:t>
            </a:r>
          </a:p>
          <a:p>
            <a:pPr algn="just"/>
            <a:r>
              <a:rPr lang="pl-PL" sz="2000" dirty="0">
                <a:latin typeface="Calibri" panose="020F0502020204030204" pitchFamily="34" charset="0"/>
                <a:ea typeface="Calibri" panose="020F0502020204030204" pitchFamily="34" charset="0"/>
                <a:cs typeface="Calibri" panose="020F0502020204030204" pitchFamily="34" charset="0"/>
              </a:rPr>
              <a:t>Rozporządzenie Ministra Spraw Wewnętrznych I Administracji z dnia 31 sierpnia 2021 r. w sprawie szczegółowych warunków bezpieczeństwa i higieny służby strażaków Państwowej Straży Pożarnej.</a:t>
            </a:r>
          </a:p>
          <a:p>
            <a:pPr algn="just">
              <a:buNone/>
            </a:pPr>
            <a:endParaRPr lang="pl-PL" sz="2400" dirty="0"/>
          </a:p>
          <a:p>
            <a:pPr lvl="0"/>
            <a:endParaRPr lang="pl-PL" sz="2400" dirty="0"/>
          </a:p>
          <a:p>
            <a:endParaRPr lang="pl-PL" sz="2200"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364</a:t>
            </a:fld>
            <a:endParaRPr lang="pl-PL" dirty="0"/>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476673"/>
            <a:ext cx="8229600" cy="2736304"/>
          </a:xfrm>
        </p:spPr>
        <p:txBody>
          <a:bodyPr>
            <a:normAutofit/>
          </a:bodyPr>
          <a:lstStyle/>
          <a:p>
            <a:pPr>
              <a:buNone/>
            </a:pPr>
            <a:r>
              <a:rPr lang="pl-PL" sz="2000" b="1" dirty="0">
                <a:latin typeface="Calibri" panose="020F0502020204030204" pitchFamily="34" charset="0"/>
                <a:ea typeface="Calibri" panose="020F0502020204030204" pitchFamily="34" charset="0"/>
                <a:cs typeface="Calibri" panose="020F0502020204030204" pitchFamily="34" charset="0"/>
              </a:rPr>
              <a:t>Strony internetowe</a:t>
            </a:r>
          </a:p>
          <a:p>
            <a:r>
              <a:rPr lang="pl-PL" sz="2000" dirty="0">
                <a:latin typeface="Calibri" panose="020F0502020204030204" pitchFamily="34" charset="0"/>
                <a:ea typeface="Calibri" panose="020F0502020204030204" pitchFamily="34" charset="0"/>
                <a:cs typeface="Calibri" panose="020F0502020204030204" pitchFamily="34" charset="0"/>
              </a:rPr>
              <a:t>www.pkn.pl</a:t>
            </a:r>
          </a:p>
          <a:p>
            <a:r>
              <a:rPr lang="pl-PL" sz="2000" i="1" dirty="0">
                <a:latin typeface="Calibri" panose="020F0502020204030204" pitchFamily="34" charset="0"/>
                <a:ea typeface="Calibri" panose="020F0502020204030204" pitchFamily="34" charset="0"/>
                <a:cs typeface="Calibri" panose="020F0502020204030204" pitchFamily="34" charset="0"/>
              </a:rPr>
              <a:t>www.nurkomania.pl</a:t>
            </a:r>
            <a:endParaRPr lang="pl-PL" sz="2000" dirty="0">
              <a:latin typeface="Calibri" panose="020F0502020204030204" pitchFamily="34" charset="0"/>
              <a:ea typeface="Calibri" panose="020F0502020204030204" pitchFamily="34" charset="0"/>
              <a:cs typeface="Calibri" panose="020F0502020204030204" pitchFamily="34" charset="0"/>
            </a:endParaRPr>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365</a:t>
            </a:fld>
            <a:endParaRPr lang="pl-PL"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6672DBA-A9AE-8CD7-489F-A46ECAECB482}"/>
              </a:ext>
            </a:extLst>
          </p:cNvPr>
          <p:cNvSpPr>
            <a:spLocks noGrp="1"/>
          </p:cNvSpPr>
          <p:nvPr>
            <p:ph type="title"/>
          </p:nvPr>
        </p:nvSpPr>
        <p:spPr/>
        <p:txBody>
          <a:bodyPr>
            <a:normAutofit/>
          </a:bodyPr>
          <a:lstStyle/>
          <a:p>
            <a:pPr marL="0" marR="0" lvl="0" indent="0" defTabSz="914400" rtl="0" eaLnBrk="1" fontAlgn="auto" latinLnBrk="0" hangingPunct="1">
              <a:lnSpc>
                <a:spcPct val="100000"/>
              </a:lnSpc>
              <a:spcBef>
                <a:spcPts val="0"/>
              </a:spcBef>
              <a:spcAft>
                <a:spcPts val="0"/>
              </a:spcAft>
              <a:tabLst/>
              <a:defRPr/>
            </a:pPr>
            <a:r>
              <a:rPr kumimoji="0" lang="pl-PL"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8.1. Zlokalizować obiekt pod powierzchnią wody </a:t>
            </a:r>
            <a:br>
              <a:rPr kumimoji="0" lang="pl-PL"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pl-PL"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oraz go oznaczyć c.d.</a:t>
            </a:r>
            <a:endParaRPr lang="pl-PL" dirty="0"/>
          </a:p>
        </p:txBody>
      </p:sp>
      <p:sp>
        <p:nvSpPr>
          <p:cNvPr id="3" name="Symbol zastępczy zawartości 2">
            <a:extLst>
              <a:ext uri="{FF2B5EF4-FFF2-40B4-BE49-F238E27FC236}">
                <a16:creationId xmlns:a16="http://schemas.microsoft.com/office/drawing/2014/main" id="{E2668902-FDF7-3B61-5518-5594ED6F2BDE}"/>
              </a:ext>
            </a:extLst>
          </p:cNvPr>
          <p:cNvSpPr>
            <a:spLocks noGrp="1"/>
          </p:cNvSpPr>
          <p:nvPr>
            <p:ph idx="1"/>
          </p:nvPr>
        </p:nvSpPr>
        <p:spPr/>
        <p:txBody>
          <a:bodyPr>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Ciężar kotwicy nie powinien utrudniać manewrowania łodzią. Do kotwicy można doczepić pływak kontrolny, który wskazuje miejsce kotwicy. Metoda ta sprawdza się w akwenach o dnie piaszczystym wolnym od przeszkód np. zwalonych drzew, bujnej roślinności, kamieni. Wykorzystywana do poszukiwań obiektów o które może się zaczepić do głębokości 20 m, długość liny holowniczej 40 – 50 m, prędkość łodzi do 0,5 m/s.</a:t>
            </a:r>
          </a:p>
        </p:txBody>
      </p:sp>
      <p:sp>
        <p:nvSpPr>
          <p:cNvPr id="4" name="Symbol zastępczy numeru slajdu 3">
            <a:extLst>
              <a:ext uri="{FF2B5EF4-FFF2-40B4-BE49-F238E27FC236}">
                <a16:creationId xmlns:a16="http://schemas.microsoft.com/office/drawing/2014/main" id="{50E9CDA7-297D-6C5D-E32F-76E770E55D56}"/>
              </a:ext>
            </a:extLst>
          </p:cNvPr>
          <p:cNvSpPr>
            <a:spLocks noGrp="1"/>
          </p:cNvSpPr>
          <p:nvPr>
            <p:ph type="sldNum" sz="quarter" idx="12"/>
          </p:nvPr>
        </p:nvSpPr>
        <p:spPr/>
        <p:txBody>
          <a:bodyPr/>
          <a:lstStyle/>
          <a:p>
            <a:fld id="{589B7C76-EFF2-4CD8-A475-4750F11B4BC6}" type="slidenum">
              <a:rPr lang="pl-PL" smtClean="0"/>
              <a:pPr/>
              <a:t>37</a:t>
            </a:fld>
            <a:endParaRPr lang="pl-PL" dirty="0"/>
          </a:p>
        </p:txBody>
      </p:sp>
    </p:spTree>
    <p:extLst>
      <p:ext uri="{BB962C8B-B14F-4D97-AF65-F5344CB8AC3E}">
        <p14:creationId xmlns:p14="http://schemas.microsoft.com/office/powerpoint/2010/main" val="22726617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lvl="0" algn="just">
              <a:buNone/>
            </a:pPr>
            <a:r>
              <a:rPr lang="pl-PL" sz="2800" b="1" dirty="0"/>
              <a:t>     </a:t>
            </a:r>
            <a:r>
              <a:rPr lang="pl-PL" sz="2400" b="1" u="sng" dirty="0">
                <a:latin typeface="Calibri" panose="020F0502020204030204" pitchFamily="34" charset="0"/>
                <a:ea typeface="Calibri" panose="020F0502020204030204" pitchFamily="34" charset="0"/>
                <a:cs typeface="Calibri" panose="020F0502020204030204" pitchFamily="34" charset="0"/>
              </a:rPr>
              <a:t>Trałowanie liny przez dwie łodzie</a:t>
            </a:r>
            <a:r>
              <a:rPr lang="pl-PL" sz="2400" b="1" dirty="0">
                <a:latin typeface="Calibri" panose="020F0502020204030204" pitchFamily="34" charset="0"/>
                <a:ea typeface="Calibri" panose="020F0502020204030204" pitchFamily="34" charset="0"/>
                <a:cs typeface="Calibri" panose="020F0502020204030204" pitchFamily="34" charset="0"/>
              </a:rPr>
              <a:t>.</a:t>
            </a:r>
          </a:p>
          <a:p>
            <a:pPr lvl="0" algn="just">
              <a:buNone/>
            </a:pPr>
            <a:r>
              <a:rPr lang="pl-PL" sz="2400" dirty="0">
                <a:latin typeface="Calibri" panose="020F0502020204030204" pitchFamily="34" charset="0"/>
                <a:ea typeface="Calibri" panose="020F0502020204030204" pitchFamily="34" charset="0"/>
                <a:cs typeface="Calibri" panose="020F0502020204030204" pitchFamily="34" charset="0"/>
              </a:rPr>
              <a:t>     Metoda ta sprawdza się głównie na dużych akwenach z  czystym dnem.</a:t>
            </a:r>
          </a:p>
          <a:p>
            <a:pPr algn="just">
              <a:buNone/>
            </a:pPr>
            <a:r>
              <a:rPr lang="pl-PL" sz="2400" dirty="0">
                <a:latin typeface="Calibri" panose="020F0502020204030204" pitchFamily="34" charset="0"/>
                <a:ea typeface="Calibri" panose="020F0502020204030204" pitchFamily="34" charset="0"/>
                <a:cs typeface="Calibri" panose="020F0502020204030204" pitchFamily="34" charset="0"/>
              </a:rPr>
              <a:t>     Lina ciągnięta po dnie lub nad dnem, przez dwie łodzie wiosłowe lub motorowe. Lina używana na trał powinna być tonąca, może być stalowa. Na balast do lin holowniczych dobrze się sprawdza gruby ciężki łańcuch. Przy poszukiwaniach małych akwenów liny holownicze mogą być ciągnięte z brzegu.</a:t>
            </a:r>
          </a:p>
          <a:p>
            <a:pPr algn="just">
              <a:buNone/>
            </a:pPr>
            <a:r>
              <a:rPr lang="pl-PL" sz="2800" dirty="0">
                <a:latin typeface="Calibri" panose="020F0502020204030204" pitchFamily="34" charset="0"/>
                <a:ea typeface="Calibri" panose="020F0502020204030204" pitchFamily="34" charset="0"/>
                <a:cs typeface="Calibri" panose="020F0502020204030204" pitchFamily="34" charset="0"/>
              </a:rPr>
              <a:t>                                                                                                                              </a:t>
            </a:r>
            <a:r>
              <a:rPr lang="pl-PL" sz="2800" b="1" dirty="0"/>
              <a:t>    </a:t>
            </a:r>
            <a:endParaRPr lang="pl-PL" sz="2800" dirty="0"/>
          </a:p>
          <a:p>
            <a:pPr>
              <a:buNone/>
            </a:pPr>
            <a:endParaRPr lang="pl-PL" sz="2600" dirty="0"/>
          </a:p>
          <a:p>
            <a:pPr>
              <a:buNone/>
            </a:pPr>
            <a:endParaRPr lang="pl-PL"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38</a:t>
            </a:fld>
            <a:endParaRPr lang="pl-PL" dirty="0"/>
          </a:p>
        </p:txBody>
      </p:sp>
      <p:sp>
        <p:nvSpPr>
          <p:cNvPr id="6" name="Prostokąt zaokrąglony 5"/>
          <p:cNvSpPr/>
          <p:nvPr/>
        </p:nvSpPr>
        <p:spPr>
          <a:xfrm>
            <a:off x="467544" y="404664"/>
            <a:ext cx="8208912" cy="864096"/>
          </a:xfrm>
          <a:prstGeom prst="roundRect">
            <a:avLst/>
          </a:prstGeom>
          <a:solidFill>
            <a:srgbClr val="FF0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8.1. Zlokalizować obiekt pod powierzchnią wody </a:t>
            </a:r>
          </a:p>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oraz go oznaczyć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E7BBBE1-A382-8191-4486-17B661307630}"/>
              </a:ext>
            </a:extLst>
          </p:cNvPr>
          <p:cNvSpPr>
            <a:spLocks noGrp="1"/>
          </p:cNvSpPr>
          <p:nvPr>
            <p:ph type="title"/>
          </p:nvPr>
        </p:nvSpPr>
        <p:spPr/>
        <p:txBody>
          <a:bodyPr>
            <a:normAutofit/>
          </a:bodyPr>
          <a:lstStyle/>
          <a:p>
            <a:pPr marL="0" marR="0" lvl="0" indent="0" defTabSz="914400" rtl="0" eaLnBrk="1" fontAlgn="auto" latinLnBrk="0" hangingPunct="1">
              <a:lnSpc>
                <a:spcPct val="100000"/>
              </a:lnSpc>
              <a:spcBef>
                <a:spcPts val="0"/>
              </a:spcBef>
              <a:spcAft>
                <a:spcPts val="0"/>
              </a:spcAft>
              <a:tabLst/>
              <a:defRPr/>
            </a:pPr>
            <a:r>
              <a:rPr kumimoji="0" lang="pl-PL"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8.1. Zlokalizować obiekt pod powierzchnią wody </a:t>
            </a:r>
            <a:br>
              <a:rPr kumimoji="0" lang="pl-PL"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pl-PL"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oraz go oznaczyć c.d.</a:t>
            </a:r>
            <a:endParaRPr lang="pl-PL" dirty="0"/>
          </a:p>
        </p:txBody>
      </p:sp>
      <p:sp>
        <p:nvSpPr>
          <p:cNvPr id="3" name="Symbol zastępczy zawartości 2">
            <a:extLst>
              <a:ext uri="{FF2B5EF4-FFF2-40B4-BE49-F238E27FC236}">
                <a16:creationId xmlns:a16="http://schemas.microsoft.com/office/drawing/2014/main" id="{D7BB6655-569B-3270-D147-46585A2DE38C}"/>
              </a:ext>
            </a:extLst>
          </p:cNvPr>
          <p:cNvSpPr>
            <a:spLocks noGrp="1"/>
          </p:cNvSpPr>
          <p:nvPr>
            <p:ph idx="1"/>
          </p:nvPr>
        </p:nvSpPr>
        <p:spPr/>
        <p:txBody>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Metoda ta sprawdza się w akwenach o dnie piaszczystym wolnym od przeszkód np. zwalonych drzew, bujnej roślinności, kamieni. Wykorzystywana do poszukiwań obiektów o które może się zaczepić do głębokości 50 m, długość holu od 90 m do 250 m w zależności od głębokości akwenu, prędkość łodzi do 2 m/s, szerokość pasa poszukiwań optymalnie od 90 do 200 m.</a:t>
            </a:r>
          </a:p>
        </p:txBody>
      </p:sp>
      <p:sp>
        <p:nvSpPr>
          <p:cNvPr id="4" name="Symbol zastępczy numeru slajdu 3">
            <a:extLst>
              <a:ext uri="{FF2B5EF4-FFF2-40B4-BE49-F238E27FC236}">
                <a16:creationId xmlns:a16="http://schemas.microsoft.com/office/drawing/2014/main" id="{C542BBFC-09B2-64E0-E465-93BBE1F14138}"/>
              </a:ext>
            </a:extLst>
          </p:cNvPr>
          <p:cNvSpPr>
            <a:spLocks noGrp="1"/>
          </p:cNvSpPr>
          <p:nvPr>
            <p:ph type="sldNum" sz="quarter" idx="12"/>
          </p:nvPr>
        </p:nvSpPr>
        <p:spPr/>
        <p:txBody>
          <a:bodyPr/>
          <a:lstStyle/>
          <a:p>
            <a:fld id="{589B7C76-EFF2-4CD8-A475-4750F11B4BC6}" type="slidenum">
              <a:rPr lang="pl-PL" smtClean="0"/>
              <a:pPr/>
              <a:t>39</a:t>
            </a:fld>
            <a:endParaRPr lang="pl-PL" dirty="0"/>
          </a:p>
        </p:txBody>
      </p:sp>
    </p:spTree>
    <p:extLst>
      <p:ext uri="{BB962C8B-B14F-4D97-AF65-F5344CB8AC3E}">
        <p14:creationId xmlns:p14="http://schemas.microsoft.com/office/powerpoint/2010/main" val="2106485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404664"/>
            <a:ext cx="8229600" cy="6120680"/>
          </a:xfrm>
        </p:spPr>
        <p:txBody>
          <a:bodyPr/>
          <a:lstStyle/>
          <a:p>
            <a:pPr>
              <a:buNone/>
            </a:pPr>
            <a:r>
              <a:rPr lang="pl-PL" sz="3000" b="1" dirty="0">
                <a:latin typeface="Calibri" panose="020F0502020204030204" pitchFamily="34" charset="0"/>
                <a:ea typeface="Calibri" panose="020F0502020204030204" pitchFamily="34" charset="0"/>
                <a:cs typeface="Calibri" panose="020F0502020204030204" pitchFamily="34" charset="0"/>
              </a:rPr>
              <a:t>Zagadnienia c.d.</a:t>
            </a:r>
          </a:p>
          <a:p>
            <a:pPr>
              <a:buNone/>
            </a:pPr>
            <a:endParaRPr lang="pl-PL" dirty="0"/>
          </a:p>
          <a:p>
            <a:pPr>
              <a:buNone/>
            </a:pPr>
            <a:endParaRPr lang="pl-PL" dirty="0"/>
          </a:p>
          <a:p>
            <a:pPr>
              <a:buNone/>
            </a:pPr>
            <a:endParaRPr lang="pl-PL" dirty="0"/>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4</a:t>
            </a:fld>
            <a:endParaRPr lang="pl-PL" dirty="0"/>
          </a:p>
        </p:txBody>
      </p:sp>
      <p:sp>
        <p:nvSpPr>
          <p:cNvPr id="7" name="Prostokąt zaokrąglony 6"/>
          <p:cNvSpPr/>
          <p:nvPr/>
        </p:nvSpPr>
        <p:spPr>
          <a:xfrm>
            <a:off x="467544" y="1916832"/>
            <a:ext cx="8208912" cy="648072"/>
          </a:xfrm>
          <a:prstGeom prst="roundRect">
            <a:avLst/>
          </a:prstGeom>
          <a:solidFill>
            <a:srgbClr val="00B0F0"/>
          </a:solidFill>
          <a:ln>
            <a:solidFill>
              <a:srgbClr val="00B0F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ct val="0"/>
              </a:spcBef>
              <a:defRPr/>
            </a:pPr>
            <a:r>
              <a:rPr lang="pl-PL" sz="2400" b="1" dirty="0">
                <a:solidFill>
                  <a:schemeClr val="tx1"/>
                </a:solidFill>
                <a:latin typeface="Calibri" panose="020F0502020204030204" pitchFamily="34" charset="0"/>
                <a:ea typeface="Calibri" panose="020F0502020204030204" pitchFamily="34" charset="0"/>
                <a:cs typeface="Calibri" panose="020F0502020204030204" pitchFamily="34" charset="0"/>
              </a:rPr>
              <a:t>8.5. Zasady zakładania stropów i zawiesi na wydobywany obiekt</a:t>
            </a:r>
            <a:endParaRPr lang="pl-PL"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Prostokąt zaokrąglony 7"/>
          <p:cNvSpPr/>
          <p:nvPr/>
        </p:nvSpPr>
        <p:spPr>
          <a:xfrm>
            <a:off x="467544" y="2708920"/>
            <a:ext cx="8208912" cy="648072"/>
          </a:xfrm>
          <a:prstGeom prst="roundRect">
            <a:avLst/>
          </a:prstGeom>
          <a:solidFill>
            <a:srgbClr val="00B0F0"/>
          </a:solidFill>
          <a:ln>
            <a:solidFill>
              <a:srgbClr val="00B0F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ct val="0"/>
              </a:spcBef>
              <a:defRPr/>
            </a:pPr>
            <a:r>
              <a:rPr lang="pl-PL" sz="2400" b="1" dirty="0">
                <a:solidFill>
                  <a:schemeClr val="tx1"/>
                </a:solidFill>
                <a:latin typeface="Calibri" panose="020F0502020204030204" pitchFamily="34" charset="0"/>
                <a:ea typeface="Calibri" panose="020F0502020204030204" pitchFamily="34" charset="0"/>
                <a:cs typeface="Calibri" panose="020F0502020204030204" pitchFamily="34" charset="0"/>
              </a:rPr>
              <a:t>8.6. Podwiesić ładunek przy użyciu węzłów</a:t>
            </a:r>
            <a:endParaRPr lang="pl-PL"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9" name="Prostokąt zaokrąglony 8"/>
          <p:cNvSpPr/>
          <p:nvPr/>
        </p:nvSpPr>
        <p:spPr>
          <a:xfrm>
            <a:off x="467544" y="3501008"/>
            <a:ext cx="8208912" cy="1944216"/>
          </a:xfrm>
          <a:prstGeom prst="roundRect">
            <a:avLst/>
          </a:prstGeom>
          <a:solidFill>
            <a:srgbClr val="00FF00"/>
          </a:solidFill>
          <a:ln>
            <a:solidFill>
              <a:srgbClr val="00FF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ct val="0"/>
              </a:spcBef>
              <a:defRPr/>
            </a:pPr>
            <a:r>
              <a:rPr lang="pl-PL" sz="2400" b="1" dirty="0">
                <a:solidFill>
                  <a:schemeClr val="tx1"/>
                </a:solidFill>
                <a:latin typeface="Calibri" panose="020F0502020204030204" pitchFamily="34" charset="0"/>
                <a:ea typeface="Calibri" panose="020F0502020204030204" pitchFamily="34" charset="0"/>
                <a:cs typeface="Calibri" panose="020F0502020204030204" pitchFamily="34" charset="0"/>
              </a:rPr>
              <a:t>8.7. Współpracować z wyraźnym podziałem zadań  w przypadku wykonywania poszukiwań w parze nurkowej lub większym zespole nurkowym</a:t>
            </a:r>
            <a:endParaRPr lang="pl-PL"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fontScale="25000" lnSpcReduction="20000"/>
          </a:bodyPr>
          <a:lstStyle/>
          <a:p>
            <a:pPr algn="just">
              <a:buNone/>
            </a:pPr>
            <a:r>
              <a:rPr lang="pl-PL" sz="2800" dirty="0"/>
              <a:t>        </a:t>
            </a:r>
            <a:r>
              <a:rPr lang="pl-PL" sz="9600" b="1" u="sng" dirty="0">
                <a:latin typeface="Calibri" panose="020F0502020204030204" pitchFamily="34" charset="0"/>
                <a:ea typeface="Calibri" panose="020F0502020204030204" pitchFamily="34" charset="0"/>
                <a:cs typeface="Calibri" panose="020F0502020204030204" pitchFamily="34" charset="0"/>
              </a:rPr>
              <a:t>Trałowanie liny przez dwie łodzie.</a:t>
            </a:r>
            <a:r>
              <a:rPr lang="pl-PL" sz="9600" u="sng" dirty="0">
                <a:latin typeface="Calibri" panose="020F0502020204030204" pitchFamily="34" charset="0"/>
                <a:ea typeface="Calibri" panose="020F0502020204030204" pitchFamily="34" charset="0"/>
                <a:cs typeface="Calibri" panose="020F0502020204030204" pitchFamily="34" charset="0"/>
              </a:rPr>
              <a:t> </a:t>
            </a:r>
          </a:p>
          <a:p>
            <a:pPr algn="just">
              <a:buNone/>
            </a:pPr>
            <a:r>
              <a:rPr lang="pl-PL" sz="9600" dirty="0">
                <a:latin typeface="Calibri" panose="020F0502020204030204" pitchFamily="34" charset="0"/>
                <a:ea typeface="Calibri" panose="020F0502020204030204" pitchFamily="34" charset="0"/>
                <a:cs typeface="Calibri" panose="020F0502020204030204" pitchFamily="34" charset="0"/>
              </a:rPr>
              <a:t>Tę metodę można zastosować w trzech wariantach:            </a:t>
            </a:r>
          </a:p>
          <a:p>
            <a:pPr lvl="0" algn="just">
              <a:buFont typeface="Wingdings" panose="05000000000000000000" pitchFamily="2" charset="2"/>
              <a:buChar char="§"/>
            </a:pPr>
            <a:r>
              <a:rPr lang="pl-PL" sz="9600" u="sng" dirty="0">
                <a:latin typeface="Calibri" panose="020F0502020204030204" pitchFamily="34" charset="0"/>
                <a:ea typeface="Calibri" panose="020F0502020204030204" pitchFamily="34" charset="0"/>
                <a:cs typeface="Calibri" panose="020F0502020204030204" pitchFamily="34" charset="0"/>
              </a:rPr>
              <a:t>trał denny </a:t>
            </a:r>
            <a:r>
              <a:rPr lang="pl-PL" sz="9600" dirty="0">
                <a:latin typeface="Calibri" panose="020F0502020204030204" pitchFamily="34" charset="0"/>
                <a:ea typeface="Calibri" panose="020F0502020204030204" pitchFamily="34" charset="0"/>
                <a:cs typeface="Calibri" panose="020F0502020204030204" pitchFamily="34" charset="0"/>
              </a:rPr>
              <a:t>– polega na rozciągnięciu liny trałowej bezpośrednio na dnie; </a:t>
            </a:r>
          </a:p>
          <a:p>
            <a:pPr lvl="0" algn="just">
              <a:buFont typeface="Wingdings" panose="05000000000000000000" pitchFamily="2" charset="2"/>
              <a:buChar char="§"/>
            </a:pPr>
            <a:r>
              <a:rPr lang="pl-PL" sz="9600" u="sng" dirty="0">
                <a:latin typeface="Calibri" panose="020F0502020204030204" pitchFamily="34" charset="0"/>
                <a:ea typeface="Calibri" panose="020F0502020204030204" pitchFamily="34" charset="0"/>
                <a:cs typeface="Calibri" panose="020F0502020204030204" pitchFamily="34" charset="0"/>
              </a:rPr>
              <a:t>trał o stałej głębokości zanurzenia </a:t>
            </a:r>
            <a:r>
              <a:rPr lang="pl-PL" sz="9600" dirty="0">
                <a:latin typeface="Calibri" panose="020F0502020204030204" pitchFamily="34" charset="0"/>
                <a:ea typeface="Calibri" panose="020F0502020204030204" pitchFamily="34" charset="0"/>
                <a:cs typeface="Calibri" panose="020F0502020204030204" pitchFamily="34" charset="0"/>
              </a:rPr>
              <a:t>– polega na podczepieniu liny trałowej na pływakach kontrolnych i pływakach dodatkowych w taki sposób aby lina trałowa była zawieszona na tej samej głębokości, tzn. przykładowo do dna jest 10 m to lina od pływaków kontrolnych i dodatkowych ma długość np. 9 m i w tej sytuacji trał będzie pływał 1 m nad dnem;</a:t>
            </a:r>
          </a:p>
          <a:p>
            <a:pPr lvl="0">
              <a:buNone/>
            </a:pPr>
            <a:r>
              <a:rPr lang="pl-PL" sz="2800" b="1" dirty="0"/>
              <a:t>  </a:t>
            </a:r>
            <a:endParaRPr lang="pl-PL" sz="2800" dirty="0"/>
          </a:p>
          <a:p>
            <a:pPr>
              <a:buNone/>
            </a:pPr>
            <a:endParaRPr lang="pl-PL" sz="2600" dirty="0"/>
          </a:p>
          <a:p>
            <a:pPr>
              <a:buNone/>
            </a:pPr>
            <a:endParaRPr lang="pl-PL"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40</a:t>
            </a:fld>
            <a:endParaRPr lang="pl-PL" dirty="0"/>
          </a:p>
        </p:txBody>
      </p:sp>
      <p:sp>
        <p:nvSpPr>
          <p:cNvPr id="6" name="Prostokąt zaokrąglony 5"/>
          <p:cNvSpPr/>
          <p:nvPr/>
        </p:nvSpPr>
        <p:spPr>
          <a:xfrm>
            <a:off x="467544" y="404664"/>
            <a:ext cx="8208912" cy="864096"/>
          </a:xfrm>
          <a:prstGeom prst="roundRect">
            <a:avLst/>
          </a:prstGeom>
          <a:solidFill>
            <a:srgbClr val="FF0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8.1. Zlokalizować obiekt pod powierzchnią wody </a:t>
            </a:r>
          </a:p>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oraz go oznaczyć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BAE5D02-984B-9552-6482-2145D17434B2}"/>
              </a:ext>
            </a:extLst>
          </p:cNvPr>
          <p:cNvSpPr>
            <a:spLocks noGrp="1"/>
          </p:cNvSpPr>
          <p:nvPr>
            <p:ph type="title"/>
          </p:nvPr>
        </p:nvSpPr>
        <p:spPr/>
        <p:txBody>
          <a:bodyPr>
            <a:normAutofit/>
          </a:bodyPr>
          <a:lstStyle/>
          <a:p>
            <a:pPr marL="0" marR="0" lvl="0" indent="0" defTabSz="914400" rtl="0" eaLnBrk="1" fontAlgn="auto" latinLnBrk="0" hangingPunct="1">
              <a:lnSpc>
                <a:spcPct val="100000"/>
              </a:lnSpc>
              <a:spcBef>
                <a:spcPts val="0"/>
              </a:spcBef>
              <a:spcAft>
                <a:spcPts val="0"/>
              </a:spcAft>
              <a:tabLst/>
              <a:defRPr/>
            </a:pPr>
            <a:r>
              <a:rPr kumimoji="0" lang="pl-PL"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8.1. Zlokalizować obiekt pod powierzchnią wody </a:t>
            </a:r>
            <a:br>
              <a:rPr kumimoji="0" lang="pl-PL"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pl-PL"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oraz go oznaczyć c.d.</a:t>
            </a:r>
            <a:endParaRPr lang="pl-PL" dirty="0"/>
          </a:p>
        </p:txBody>
      </p:sp>
      <p:sp>
        <p:nvSpPr>
          <p:cNvPr id="3" name="Symbol zastępczy zawartości 2">
            <a:extLst>
              <a:ext uri="{FF2B5EF4-FFF2-40B4-BE49-F238E27FC236}">
                <a16:creationId xmlns:a16="http://schemas.microsoft.com/office/drawing/2014/main" id="{060180DC-19E0-9815-DF7C-8FE1D0F0A5CF}"/>
              </a:ext>
            </a:extLst>
          </p:cNvPr>
          <p:cNvSpPr>
            <a:spLocks noGrp="1"/>
          </p:cNvSpPr>
          <p:nvPr>
            <p:ph idx="1"/>
          </p:nvPr>
        </p:nvSpPr>
        <p:spPr>
          <a:xfrm>
            <a:off x="457200" y="1600201"/>
            <a:ext cx="8229600" cy="2332856"/>
          </a:xfrm>
        </p:spPr>
        <p:txBody>
          <a:bodyPr/>
          <a:lstStyle/>
          <a:p>
            <a:pPr algn="just">
              <a:buFont typeface="Wingdings" panose="05000000000000000000" pitchFamily="2" charset="2"/>
              <a:buChar char="§"/>
            </a:pP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trał o stałej głębokości od dna – metoda wymagająca dużej ilości sprzętu i czasochłonna. Polega na obciążeniu liny trałowej, a następnie podczepieniu do liny trałowej tzw. pływaków nośnych na krótkim zawiesiu aby lina trałowa unosiła się nad dnem.</a:t>
            </a:r>
            <a:endParaRPr lang="pl-PL" dirty="0"/>
          </a:p>
        </p:txBody>
      </p:sp>
      <p:sp>
        <p:nvSpPr>
          <p:cNvPr id="4" name="Symbol zastępczy numeru slajdu 3">
            <a:extLst>
              <a:ext uri="{FF2B5EF4-FFF2-40B4-BE49-F238E27FC236}">
                <a16:creationId xmlns:a16="http://schemas.microsoft.com/office/drawing/2014/main" id="{015660A1-9E69-069F-863A-7AAAA3040338}"/>
              </a:ext>
            </a:extLst>
          </p:cNvPr>
          <p:cNvSpPr>
            <a:spLocks noGrp="1"/>
          </p:cNvSpPr>
          <p:nvPr>
            <p:ph type="sldNum" sz="quarter" idx="12"/>
          </p:nvPr>
        </p:nvSpPr>
        <p:spPr/>
        <p:txBody>
          <a:bodyPr/>
          <a:lstStyle/>
          <a:p>
            <a:fld id="{589B7C76-EFF2-4CD8-A475-4750F11B4BC6}" type="slidenum">
              <a:rPr lang="pl-PL" smtClean="0"/>
              <a:pPr/>
              <a:t>41</a:t>
            </a:fld>
            <a:endParaRPr lang="pl-PL" dirty="0"/>
          </a:p>
        </p:txBody>
      </p:sp>
    </p:spTree>
    <p:extLst>
      <p:ext uri="{BB962C8B-B14F-4D97-AF65-F5344CB8AC3E}">
        <p14:creationId xmlns:p14="http://schemas.microsoft.com/office/powerpoint/2010/main" val="30945368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p:nvPr/>
        </p:nvPicPr>
        <p:blipFill>
          <a:blip r:embed="rId2" cstate="print"/>
          <a:srcRect l="12878" r="12854"/>
          <a:stretch>
            <a:fillRect/>
          </a:stretch>
        </p:blipFill>
        <p:spPr bwMode="auto">
          <a:xfrm>
            <a:off x="1403648" y="1484784"/>
            <a:ext cx="6696000" cy="4896000"/>
          </a:xfrm>
          <a:prstGeom prst="rect">
            <a:avLst/>
          </a:prstGeom>
          <a:noFill/>
          <a:ln w="9525">
            <a:solidFill>
              <a:schemeClr val="tx1"/>
            </a:solidFill>
            <a:miter lim="800000"/>
            <a:headEnd/>
            <a:tailEnd/>
          </a:ln>
        </p:spPr>
      </p:pic>
      <p:sp>
        <p:nvSpPr>
          <p:cNvPr id="3" name="Symbol zastępczy zawartości 2"/>
          <p:cNvSpPr>
            <a:spLocks noGrp="1"/>
          </p:cNvSpPr>
          <p:nvPr>
            <p:ph idx="1"/>
          </p:nvPr>
        </p:nvSpPr>
        <p:spPr>
          <a:xfrm>
            <a:off x="179512" y="1600200"/>
            <a:ext cx="8507288" cy="4997152"/>
          </a:xfrm>
        </p:spPr>
        <p:txBody>
          <a:bodyPr>
            <a:normAutofit/>
          </a:bodyPr>
          <a:lstStyle/>
          <a:p>
            <a:pPr lvl="0">
              <a:buNone/>
            </a:pPr>
            <a:r>
              <a:rPr lang="pl-PL" sz="2800" b="1" dirty="0"/>
              <a:t>     </a:t>
            </a:r>
            <a:endParaRPr lang="pl-PL" sz="2800" dirty="0"/>
          </a:p>
          <a:p>
            <a:pPr>
              <a:buNone/>
            </a:pPr>
            <a:endParaRPr lang="pl-PL" sz="2600" dirty="0"/>
          </a:p>
          <a:p>
            <a:pPr>
              <a:buNone/>
            </a:pPr>
            <a:endParaRPr lang="pl-PL" dirty="0"/>
          </a:p>
        </p:txBody>
      </p:sp>
      <p:sp>
        <p:nvSpPr>
          <p:cNvPr id="5" name="pole tekstowe 4"/>
          <p:cNvSpPr txBox="1"/>
          <p:nvPr/>
        </p:nvSpPr>
        <p:spPr>
          <a:xfrm>
            <a:off x="3835181" y="1556792"/>
            <a:ext cx="1586461" cy="461665"/>
          </a:xfrm>
          <a:prstGeom prst="rect">
            <a:avLst/>
          </a:prstGeom>
          <a:noFill/>
        </p:spPr>
        <p:txBody>
          <a:bodyPr wrap="none" rtlCol="0">
            <a:spAutoFit/>
          </a:bodyPr>
          <a:lstStyle/>
          <a:p>
            <a:pPr algn="ctr"/>
            <a:r>
              <a:rPr lang="pl-PL" sz="2400" b="1" u="sng" dirty="0">
                <a:latin typeface="Calibri" panose="020F0502020204030204" pitchFamily="34" charset="0"/>
                <a:ea typeface="Calibri" panose="020F0502020204030204" pitchFamily="34" charset="0"/>
                <a:cs typeface="Calibri" panose="020F0502020204030204" pitchFamily="34" charset="0"/>
              </a:rPr>
              <a:t>Trał denny </a:t>
            </a:r>
          </a:p>
        </p:txBody>
      </p:sp>
      <p:sp>
        <p:nvSpPr>
          <p:cNvPr id="7" name="Symbol zastępczy numeru slajdu 6"/>
          <p:cNvSpPr>
            <a:spLocks noGrp="1"/>
          </p:cNvSpPr>
          <p:nvPr>
            <p:ph type="sldNum" sz="quarter" idx="12"/>
          </p:nvPr>
        </p:nvSpPr>
        <p:spPr/>
        <p:txBody>
          <a:bodyPr/>
          <a:lstStyle/>
          <a:p>
            <a:fld id="{589B7C76-EFF2-4CD8-A475-4750F11B4BC6}" type="slidenum">
              <a:rPr lang="pl-PL" smtClean="0"/>
              <a:pPr/>
              <a:t>42</a:t>
            </a:fld>
            <a:endParaRPr lang="pl-PL" dirty="0"/>
          </a:p>
        </p:txBody>
      </p:sp>
      <p:sp>
        <p:nvSpPr>
          <p:cNvPr id="9" name="Prostokąt zaokrąglony 8"/>
          <p:cNvSpPr/>
          <p:nvPr/>
        </p:nvSpPr>
        <p:spPr>
          <a:xfrm>
            <a:off x="467544" y="404664"/>
            <a:ext cx="8208912" cy="864096"/>
          </a:xfrm>
          <a:prstGeom prst="roundRect">
            <a:avLst/>
          </a:prstGeom>
          <a:solidFill>
            <a:srgbClr val="FF0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8.1. Zlokalizować obiekt pod powierzchnią wody </a:t>
            </a:r>
          </a:p>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oraz go oznaczyć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p:nvPr/>
        </p:nvPicPr>
        <p:blipFill>
          <a:blip r:embed="rId2" cstate="print"/>
          <a:srcRect l="12878" r="12678"/>
          <a:stretch>
            <a:fillRect/>
          </a:stretch>
        </p:blipFill>
        <p:spPr bwMode="auto">
          <a:xfrm>
            <a:off x="1331640" y="1484784"/>
            <a:ext cx="6696000" cy="4896000"/>
          </a:xfrm>
          <a:prstGeom prst="rect">
            <a:avLst/>
          </a:prstGeom>
          <a:noFill/>
          <a:ln w="9525">
            <a:solidFill>
              <a:schemeClr val="tx1"/>
            </a:solidFill>
            <a:miter lim="800000"/>
            <a:headEnd/>
            <a:tailEnd/>
          </a:ln>
        </p:spPr>
      </p:pic>
      <p:sp>
        <p:nvSpPr>
          <p:cNvPr id="3" name="Symbol zastępczy zawartości 2"/>
          <p:cNvSpPr>
            <a:spLocks noGrp="1"/>
          </p:cNvSpPr>
          <p:nvPr>
            <p:ph idx="1"/>
          </p:nvPr>
        </p:nvSpPr>
        <p:spPr>
          <a:xfrm>
            <a:off x="179512" y="1600200"/>
            <a:ext cx="8507288" cy="4997152"/>
          </a:xfrm>
        </p:spPr>
        <p:txBody>
          <a:bodyPr>
            <a:normAutofit/>
          </a:bodyPr>
          <a:lstStyle/>
          <a:p>
            <a:pPr lvl="0">
              <a:buNone/>
            </a:pPr>
            <a:r>
              <a:rPr lang="pl-PL" sz="2800" b="1" dirty="0"/>
              <a:t>     </a:t>
            </a:r>
            <a:endParaRPr lang="pl-PL" sz="2800" dirty="0"/>
          </a:p>
          <a:p>
            <a:pPr>
              <a:buNone/>
            </a:pPr>
            <a:endParaRPr lang="pl-PL" sz="2600" dirty="0"/>
          </a:p>
          <a:p>
            <a:pPr>
              <a:buNone/>
            </a:pPr>
            <a:endParaRPr lang="pl-PL" dirty="0"/>
          </a:p>
        </p:txBody>
      </p:sp>
      <p:sp>
        <p:nvSpPr>
          <p:cNvPr id="5" name="pole tekstowe 4"/>
          <p:cNvSpPr txBox="1"/>
          <p:nvPr/>
        </p:nvSpPr>
        <p:spPr>
          <a:xfrm>
            <a:off x="2374044" y="1516722"/>
            <a:ext cx="4508735" cy="461665"/>
          </a:xfrm>
          <a:prstGeom prst="rect">
            <a:avLst/>
          </a:prstGeom>
          <a:noFill/>
        </p:spPr>
        <p:txBody>
          <a:bodyPr wrap="none" rtlCol="0">
            <a:spAutoFit/>
          </a:bodyPr>
          <a:lstStyle/>
          <a:p>
            <a:pPr algn="ctr"/>
            <a:r>
              <a:rPr lang="pl-PL" sz="2400" b="1" u="sng" dirty="0">
                <a:latin typeface="Calibri" panose="020F0502020204030204" pitchFamily="34" charset="0"/>
                <a:ea typeface="Calibri" panose="020F0502020204030204" pitchFamily="34" charset="0"/>
                <a:cs typeface="Calibri" panose="020F0502020204030204" pitchFamily="34" charset="0"/>
              </a:rPr>
              <a:t>Trał o stałej głębokości zanurzenia</a:t>
            </a:r>
          </a:p>
        </p:txBody>
      </p:sp>
      <p:sp>
        <p:nvSpPr>
          <p:cNvPr id="7" name="Symbol zastępczy numeru slajdu 6"/>
          <p:cNvSpPr>
            <a:spLocks noGrp="1"/>
          </p:cNvSpPr>
          <p:nvPr>
            <p:ph type="sldNum" sz="quarter" idx="12"/>
          </p:nvPr>
        </p:nvSpPr>
        <p:spPr/>
        <p:txBody>
          <a:bodyPr/>
          <a:lstStyle/>
          <a:p>
            <a:fld id="{589B7C76-EFF2-4CD8-A475-4750F11B4BC6}" type="slidenum">
              <a:rPr lang="pl-PL" smtClean="0"/>
              <a:pPr/>
              <a:t>43</a:t>
            </a:fld>
            <a:endParaRPr lang="pl-PL" dirty="0"/>
          </a:p>
        </p:txBody>
      </p:sp>
      <p:sp>
        <p:nvSpPr>
          <p:cNvPr id="9" name="Prostokąt zaokrąglony 8"/>
          <p:cNvSpPr/>
          <p:nvPr/>
        </p:nvSpPr>
        <p:spPr>
          <a:xfrm>
            <a:off x="467544" y="404664"/>
            <a:ext cx="8208912" cy="864096"/>
          </a:xfrm>
          <a:prstGeom prst="roundRect">
            <a:avLst/>
          </a:prstGeom>
          <a:solidFill>
            <a:srgbClr val="FF0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8.1. Zlokalizować obiekt pod powierzchnią wody </a:t>
            </a:r>
          </a:p>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oraz go oznaczyć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p:nvPr/>
        </p:nvPicPr>
        <p:blipFill>
          <a:blip r:embed="rId2" cstate="print"/>
          <a:srcRect l="13231" r="13031"/>
          <a:stretch>
            <a:fillRect/>
          </a:stretch>
        </p:blipFill>
        <p:spPr bwMode="auto">
          <a:xfrm>
            <a:off x="1259632" y="1484784"/>
            <a:ext cx="6696000" cy="4896000"/>
          </a:xfrm>
          <a:prstGeom prst="rect">
            <a:avLst/>
          </a:prstGeom>
          <a:noFill/>
          <a:ln w="9525">
            <a:solidFill>
              <a:schemeClr val="tx1"/>
            </a:solidFill>
            <a:miter lim="800000"/>
            <a:headEnd/>
            <a:tailEnd/>
          </a:ln>
        </p:spPr>
      </p:pic>
      <p:sp>
        <p:nvSpPr>
          <p:cNvPr id="3" name="Symbol zastępczy zawartości 2"/>
          <p:cNvSpPr>
            <a:spLocks noGrp="1"/>
          </p:cNvSpPr>
          <p:nvPr>
            <p:ph idx="1"/>
          </p:nvPr>
        </p:nvSpPr>
        <p:spPr>
          <a:xfrm>
            <a:off x="179512" y="1600200"/>
            <a:ext cx="8507288" cy="4997152"/>
          </a:xfrm>
        </p:spPr>
        <p:txBody>
          <a:bodyPr>
            <a:normAutofit/>
          </a:bodyPr>
          <a:lstStyle/>
          <a:p>
            <a:pPr lvl="0">
              <a:buNone/>
            </a:pPr>
            <a:r>
              <a:rPr lang="pl-PL" sz="2800" b="1" dirty="0"/>
              <a:t>     </a:t>
            </a:r>
            <a:endParaRPr lang="pl-PL" sz="2800" dirty="0"/>
          </a:p>
          <a:p>
            <a:pPr>
              <a:buNone/>
            </a:pPr>
            <a:endParaRPr lang="pl-PL" sz="2600" dirty="0"/>
          </a:p>
          <a:p>
            <a:pPr>
              <a:buNone/>
            </a:pPr>
            <a:endParaRPr lang="pl-PL" dirty="0"/>
          </a:p>
        </p:txBody>
      </p:sp>
      <p:sp>
        <p:nvSpPr>
          <p:cNvPr id="5" name="pole tekstowe 4"/>
          <p:cNvSpPr txBox="1"/>
          <p:nvPr/>
        </p:nvSpPr>
        <p:spPr>
          <a:xfrm>
            <a:off x="2599326" y="1476077"/>
            <a:ext cx="4016613" cy="461665"/>
          </a:xfrm>
          <a:prstGeom prst="rect">
            <a:avLst/>
          </a:prstGeom>
          <a:noFill/>
        </p:spPr>
        <p:txBody>
          <a:bodyPr wrap="none" rtlCol="0">
            <a:spAutoFit/>
          </a:bodyPr>
          <a:lstStyle/>
          <a:p>
            <a:pPr algn="ctr"/>
            <a:r>
              <a:rPr lang="pl-PL" sz="2400" b="1" u="sng" dirty="0">
                <a:latin typeface="Calibri" panose="020F0502020204030204" pitchFamily="34" charset="0"/>
                <a:ea typeface="Calibri" panose="020F0502020204030204" pitchFamily="34" charset="0"/>
                <a:cs typeface="Calibri" panose="020F0502020204030204" pitchFamily="34" charset="0"/>
              </a:rPr>
              <a:t>Trał o stałej głębokości od dna</a:t>
            </a:r>
          </a:p>
        </p:txBody>
      </p:sp>
      <p:sp>
        <p:nvSpPr>
          <p:cNvPr id="7" name="Symbol zastępczy numeru slajdu 6"/>
          <p:cNvSpPr>
            <a:spLocks noGrp="1"/>
          </p:cNvSpPr>
          <p:nvPr>
            <p:ph type="sldNum" sz="quarter" idx="12"/>
          </p:nvPr>
        </p:nvSpPr>
        <p:spPr/>
        <p:txBody>
          <a:bodyPr/>
          <a:lstStyle/>
          <a:p>
            <a:fld id="{589B7C76-EFF2-4CD8-A475-4750F11B4BC6}" type="slidenum">
              <a:rPr lang="pl-PL" smtClean="0"/>
              <a:pPr/>
              <a:t>44</a:t>
            </a:fld>
            <a:endParaRPr lang="pl-PL" dirty="0"/>
          </a:p>
        </p:txBody>
      </p:sp>
      <p:sp>
        <p:nvSpPr>
          <p:cNvPr id="9" name="Prostokąt zaokrąglony 8"/>
          <p:cNvSpPr/>
          <p:nvPr/>
        </p:nvSpPr>
        <p:spPr>
          <a:xfrm>
            <a:off x="467544" y="404664"/>
            <a:ext cx="8208912" cy="864096"/>
          </a:xfrm>
          <a:prstGeom prst="roundRect">
            <a:avLst/>
          </a:prstGeom>
          <a:solidFill>
            <a:srgbClr val="FF0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8.1. Zlokalizować obiekt pod powierzchnią wody </a:t>
            </a:r>
          </a:p>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oraz go oznaczyć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a:buNone/>
            </a:pPr>
            <a:endParaRPr lang="pl-PL" sz="2600" dirty="0"/>
          </a:p>
          <a:p>
            <a:pPr>
              <a:buNone/>
            </a:pPr>
            <a:endParaRPr lang="pl-PL" dirty="0"/>
          </a:p>
        </p:txBody>
      </p:sp>
      <p:pic>
        <p:nvPicPr>
          <p:cNvPr id="6" name="Obraz 5"/>
          <p:cNvPicPr/>
          <p:nvPr/>
        </p:nvPicPr>
        <p:blipFill>
          <a:blip r:embed="rId2" cstate="print"/>
          <a:srcRect l="14466" r="14971" b="4309"/>
          <a:stretch>
            <a:fillRect/>
          </a:stretch>
        </p:blipFill>
        <p:spPr bwMode="auto">
          <a:xfrm>
            <a:off x="1259632" y="1700808"/>
            <a:ext cx="6696000" cy="4896000"/>
          </a:xfrm>
          <a:prstGeom prst="rect">
            <a:avLst/>
          </a:prstGeom>
          <a:noFill/>
          <a:ln w="9525">
            <a:solidFill>
              <a:schemeClr val="tx1"/>
            </a:solidFill>
            <a:miter lim="800000"/>
            <a:headEnd/>
            <a:tailEnd/>
          </a:ln>
        </p:spPr>
      </p:pic>
      <p:sp>
        <p:nvSpPr>
          <p:cNvPr id="5" name="Symbol zastępczy numeru slajdu 4"/>
          <p:cNvSpPr>
            <a:spLocks noGrp="1"/>
          </p:cNvSpPr>
          <p:nvPr>
            <p:ph type="sldNum" sz="quarter" idx="12"/>
          </p:nvPr>
        </p:nvSpPr>
        <p:spPr/>
        <p:txBody>
          <a:bodyPr/>
          <a:lstStyle/>
          <a:p>
            <a:fld id="{589B7C76-EFF2-4CD8-A475-4750F11B4BC6}" type="slidenum">
              <a:rPr lang="pl-PL" smtClean="0"/>
              <a:pPr/>
              <a:t>45</a:t>
            </a:fld>
            <a:endParaRPr lang="pl-PL" dirty="0"/>
          </a:p>
        </p:txBody>
      </p:sp>
      <p:sp>
        <p:nvSpPr>
          <p:cNvPr id="8" name="Prostokąt zaokrąglony 7"/>
          <p:cNvSpPr/>
          <p:nvPr/>
        </p:nvSpPr>
        <p:spPr>
          <a:xfrm>
            <a:off x="467544" y="404664"/>
            <a:ext cx="8208912" cy="864096"/>
          </a:xfrm>
          <a:prstGeom prst="roundRect">
            <a:avLst/>
          </a:prstGeom>
          <a:solidFill>
            <a:srgbClr val="FF0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8.1. Zlokalizować obiekt pod powierzchnią wody </a:t>
            </a:r>
          </a:p>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oraz go oznaczyć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lvl="0">
              <a:buNone/>
            </a:pPr>
            <a:r>
              <a:rPr lang="pl-PL" sz="2800" b="1" dirty="0"/>
              <a:t> </a:t>
            </a:r>
            <a:endParaRPr lang="pl-PL" sz="2600" dirty="0"/>
          </a:p>
          <a:p>
            <a:pPr>
              <a:buNone/>
            </a:pPr>
            <a:endParaRPr lang="pl-PL" sz="2600" dirty="0"/>
          </a:p>
          <a:p>
            <a:pPr>
              <a:buNone/>
            </a:pPr>
            <a:endParaRPr lang="pl-PL" dirty="0"/>
          </a:p>
        </p:txBody>
      </p:sp>
      <p:pic>
        <p:nvPicPr>
          <p:cNvPr id="6" name="Obraz 5"/>
          <p:cNvPicPr/>
          <p:nvPr/>
        </p:nvPicPr>
        <p:blipFill>
          <a:blip r:embed="rId2" cstate="print"/>
          <a:srcRect l="13936" r="13913" b="7132"/>
          <a:stretch>
            <a:fillRect/>
          </a:stretch>
        </p:blipFill>
        <p:spPr bwMode="auto">
          <a:xfrm>
            <a:off x="1259632" y="1628800"/>
            <a:ext cx="6696000" cy="4896000"/>
          </a:xfrm>
          <a:prstGeom prst="rect">
            <a:avLst/>
          </a:prstGeom>
          <a:noFill/>
          <a:ln w="9525">
            <a:solidFill>
              <a:schemeClr val="tx1"/>
            </a:solidFill>
            <a:miter lim="800000"/>
            <a:headEnd/>
            <a:tailEnd/>
          </a:ln>
        </p:spPr>
      </p:pic>
      <p:sp>
        <p:nvSpPr>
          <p:cNvPr id="5" name="Symbol zastępczy numeru slajdu 4"/>
          <p:cNvSpPr>
            <a:spLocks noGrp="1"/>
          </p:cNvSpPr>
          <p:nvPr>
            <p:ph type="sldNum" sz="quarter" idx="12"/>
          </p:nvPr>
        </p:nvSpPr>
        <p:spPr/>
        <p:txBody>
          <a:bodyPr/>
          <a:lstStyle/>
          <a:p>
            <a:fld id="{589B7C76-EFF2-4CD8-A475-4750F11B4BC6}" type="slidenum">
              <a:rPr lang="pl-PL" smtClean="0"/>
              <a:pPr/>
              <a:t>46</a:t>
            </a:fld>
            <a:endParaRPr lang="pl-PL" dirty="0"/>
          </a:p>
        </p:txBody>
      </p:sp>
      <p:sp>
        <p:nvSpPr>
          <p:cNvPr id="7" name="Prostokąt zaokrąglony 6"/>
          <p:cNvSpPr/>
          <p:nvPr/>
        </p:nvSpPr>
        <p:spPr>
          <a:xfrm>
            <a:off x="467544" y="404664"/>
            <a:ext cx="8208912" cy="864096"/>
          </a:xfrm>
          <a:prstGeom prst="roundRect">
            <a:avLst/>
          </a:prstGeom>
          <a:solidFill>
            <a:srgbClr val="FF0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8.1. Zlokalizować obiekt pod powierzchnią wody </a:t>
            </a:r>
          </a:p>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oraz go oznaczyć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lvl="0">
              <a:buNone/>
            </a:pPr>
            <a:r>
              <a:rPr lang="pl-PL" sz="2800" b="1" dirty="0"/>
              <a:t> </a:t>
            </a:r>
            <a:endParaRPr lang="pl-PL" sz="2600" dirty="0"/>
          </a:p>
          <a:p>
            <a:pPr>
              <a:buNone/>
            </a:pPr>
            <a:endParaRPr lang="pl-PL" sz="2600" dirty="0"/>
          </a:p>
          <a:p>
            <a:pPr>
              <a:buNone/>
            </a:pPr>
            <a:endParaRPr lang="pl-PL" dirty="0"/>
          </a:p>
        </p:txBody>
      </p:sp>
      <p:pic>
        <p:nvPicPr>
          <p:cNvPr id="6" name="Obraz 5"/>
          <p:cNvPicPr/>
          <p:nvPr/>
        </p:nvPicPr>
        <p:blipFill>
          <a:blip r:embed="rId2" cstate="print"/>
          <a:srcRect l="13051" r="13228" b="2821"/>
          <a:stretch>
            <a:fillRect/>
          </a:stretch>
        </p:blipFill>
        <p:spPr bwMode="auto">
          <a:xfrm>
            <a:off x="1259632" y="1628800"/>
            <a:ext cx="6696000" cy="4896000"/>
          </a:xfrm>
          <a:prstGeom prst="rect">
            <a:avLst/>
          </a:prstGeom>
          <a:noFill/>
          <a:ln w="9525">
            <a:solidFill>
              <a:schemeClr val="tx1"/>
            </a:solidFill>
            <a:miter lim="800000"/>
            <a:headEnd/>
            <a:tailEnd/>
          </a:ln>
        </p:spPr>
      </p:pic>
      <p:sp>
        <p:nvSpPr>
          <p:cNvPr id="5" name="Symbol zastępczy numeru slajdu 4"/>
          <p:cNvSpPr>
            <a:spLocks noGrp="1"/>
          </p:cNvSpPr>
          <p:nvPr>
            <p:ph type="sldNum" sz="quarter" idx="12"/>
          </p:nvPr>
        </p:nvSpPr>
        <p:spPr/>
        <p:txBody>
          <a:bodyPr/>
          <a:lstStyle/>
          <a:p>
            <a:fld id="{589B7C76-EFF2-4CD8-A475-4750F11B4BC6}" type="slidenum">
              <a:rPr lang="pl-PL" dirty="0" smtClean="0"/>
              <a:pPr/>
              <a:t>47</a:t>
            </a:fld>
            <a:endParaRPr lang="pl-PL" dirty="0"/>
          </a:p>
        </p:txBody>
      </p:sp>
      <p:sp>
        <p:nvSpPr>
          <p:cNvPr id="8" name="Prostokąt zaokrąglony 7"/>
          <p:cNvSpPr/>
          <p:nvPr/>
        </p:nvSpPr>
        <p:spPr>
          <a:xfrm>
            <a:off x="467544" y="404664"/>
            <a:ext cx="8208912" cy="864096"/>
          </a:xfrm>
          <a:prstGeom prst="roundRect">
            <a:avLst/>
          </a:prstGeom>
          <a:solidFill>
            <a:srgbClr val="FF0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8.1. Zlokalizować obiekt pod powierzchnią wody </a:t>
            </a:r>
          </a:p>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oraz go oznaczyć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fontScale="77500" lnSpcReduction="20000"/>
          </a:bodyPr>
          <a:lstStyle/>
          <a:p>
            <a:pPr algn="just">
              <a:buNone/>
            </a:pPr>
            <a:r>
              <a:rPr lang="pl-PL" sz="2800" b="1" dirty="0"/>
              <a:t>     </a:t>
            </a:r>
          </a:p>
          <a:p>
            <a:pPr algn="ctr">
              <a:buNone/>
            </a:pPr>
            <a:r>
              <a:rPr lang="pl-PL" sz="2800" b="1" dirty="0"/>
              <a:t>	</a:t>
            </a:r>
            <a:r>
              <a:rPr lang="pl-PL" sz="3100" b="1" dirty="0">
                <a:latin typeface="Calibri" panose="020F0502020204030204" pitchFamily="34" charset="0"/>
                <a:ea typeface="Calibri" panose="020F0502020204030204" pitchFamily="34" charset="0"/>
                <a:cs typeface="Calibri" panose="020F0502020204030204" pitchFamily="34" charset="0"/>
              </a:rPr>
              <a:t>Zasady obowiązujące podczas prowadzenia poszukiwań metodą </a:t>
            </a:r>
            <a:r>
              <a:rPr lang="pl-PL" sz="3100" b="1" dirty="0" err="1">
                <a:latin typeface="Calibri" panose="020F0502020204030204" pitchFamily="34" charset="0"/>
                <a:ea typeface="Calibri" panose="020F0502020204030204" pitchFamily="34" charset="0"/>
                <a:cs typeface="Calibri" panose="020F0502020204030204" pitchFamily="34" charset="0"/>
              </a:rPr>
              <a:t>bezprzyrządową</a:t>
            </a:r>
            <a:r>
              <a:rPr lang="pl-PL" sz="3100" b="1" dirty="0">
                <a:latin typeface="Calibri" panose="020F0502020204030204" pitchFamily="34" charset="0"/>
                <a:ea typeface="Calibri" panose="020F0502020204030204" pitchFamily="34" charset="0"/>
                <a:cs typeface="Calibri" panose="020F0502020204030204" pitchFamily="34" charset="0"/>
              </a:rPr>
              <a:t> tj. przy pomocy nurków: </a:t>
            </a:r>
          </a:p>
          <a:p>
            <a:pPr algn="just">
              <a:buNone/>
            </a:pPr>
            <a:endParaRPr lang="pl-PL" sz="3100" dirty="0">
              <a:latin typeface="Calibri" panose="020F0502020204030204" pitchFamily="34" charset="0"/>
              <a:ea typeface="Calibri" panose="020F0502020204030204" pitchFamily="34" charset="0"/>
              <a:cs typeface="Calibri" panose="020F0502020204030204" pitchFamily="34" charset="0"/>
            </a:endParaRPr>
          </a:p>
          <a:p>
            <a:pPr marL="514350" lvl="0" indent="-514350" algn="just">
              <a:buFont typeface="+mj-lt"/>
              <a:buAutoNum type="arabicPeriod"/>
            </a:pPr>
            <a:r>
              <a:rPr lang="pl-PL" sz="3100" dirty="0">
                <a:latin typeface="Calibri" panose="020F0502020204030204" pitchFamily="34" charset="0"/>
                <a:ea typeface="Calibri" panose="020F0502020204030204" pitchFamily="34" charset="0"/>
                <a:cs typeface="Calibri" panose="020F0502020204030204" pitchFamily="34" charset="0"/>
              </a:rPr>
              <a:t>Dokładnie określić akwen – oznakowanie granic akwenu bojami lub oznakowanie granic na brzegu.</a:t>
            </a:r>
          </a:p>
          <a:p>
            <a:pPr marL="514350" lvl="0" indent="-514350" algn="just">
              <a:buFont typeface="+mj-lt"/>
              <a:buAutoNum type="arabicPeriod"/>
            </a:pPr>
            <a:r>
              <a:rPr lang="pl-PL" sz="3100" dirty="0">
                <a:latin typeface="Calibri" panose="020F0502020204030204" pitchFamily="34" charset="0"/>
                <a:ea typeface="Calibri" panose="020F0502020204030204" pitchFamily="34" charset="0"/>
                <a:cs typeface="Calibri" panose="020F0502020204030204" pitchFamily="34" charset="0"/>
              </a:rPr>
              <a:t>Akwen należy podzielić na sektory i pasy poszukiwań.</a:t>
            </a:r>
          </a:p>
          <a:p>
            <a:pPr marL="514350" lvl="0" indent="-514350" algn="just">
              <a:buFont typeface="+mj-lt"/>
              <a:buAutoNum type="arabicPeriod"/>
            </a:pPr>
            <a:r>
              <a:rPr lang="pl-PL" sz="3100" dirty="0">
                <a:latin typeface="Calibri" panose="020F0502020204030204" pitchFamily="34" charset="0"/>
                <a:ea typeface="Calibri" panose="020F0502020204030204" pitchFamily="34" charset="0"/>
                <a:cs typeface="Calibri" panose="020F0502020204030204" pitchFamily="34" charset="0"/>
              </a:rPr>
              <a:t>Ściągnąć oznakowania wyznaczonych sektorów i pasów po zakończeniu poszukiwań.</a:t>
            </a:r>
          </a:p>
          <a:p>
            <a:pPr marL="514350" lvl="0" indent="-514350" algn="just">
              <a:buFont typeface="+mj-lt"/>
              <a:buAutoNum type="arabicPeriod"/>
            </a:pPr>
            <a:r>
              <a:rPr lang="pl-PL" sz="3100" dirty="0">
                <a:latin typeface="Calibri" panose="020F0502020204030204" pitchFamily="34" charset="0"/>
                <a:ea typeface="Calibri" panose="020F0502020204030204" pitchFamily="34" charset="0"/>
                <a:cs typeface="Calibri" panose="020F0502020204030204" pitchFamily="34" charset="0"/>
              </a:rPr>
              <a:t>Nurek po odnalezieniu obiektu oznakowuje go przy pomocy bojki dekompresyjnej lub liny kierunkowej lub liny z boją.</a:t>
            </a:r>
          </a:p>
          <a:p>
            <a:pPr marL="514350" lvl="0" indent="-514350" algn="just">
              <a:buFont typeface="+mj-lt"/>
              <a:buAutoNum type="arabicPeriod"/>
            </a:pPr>
            <a:r>
              <a:rPr lang="pl-PL" sz="3100" dirty="0">
                <a:latin typeface="Calibri" panose="020F0502020204030204" pitchFamily="34" charset="0"/>
                <a:ea typeface="Calibri" panose="020F0502020204030204" pitchFamily="34" charset="0"/>
                <a:cs typeface="Calibri" panose="020F0502020204030204" pitchFamily="34" charset="0"/>
              </a:rPr>
              <a:t>Nurek prowadzący poszukiwania pod wodą musi być prowadzony na kablolinie lub linie sygnałowej.</a:t>
            </a:r>
          </a:p>
          <a:p>
            <a:pPr lvl="0" algn="just">
              <a:buNone/>
            </a:pPr>
            <a:br>
              <a:rPr lang="pl-PL" sz="2800" dirty="0"/>
            </a:br>
            <a:endParaRPr lang="pl-PL" sz="2800" dirty="0"/>
          </a:p>
          <a:p>
            <a:pPr lvl="0">
              <a:buNone/>
            </a:pPr>
            <a:endParaRPr lang="pl-PL" sz="2600" dirty="0"/>
          </a:p>
          <a:p>
            <a:pPr>
              <a:buNone/>
            </a:pPr>
            <a:endParaRPr lang="pl-PL" sz="2600" dirty="0"/>
          </a:p>
          <a:p>
            <a:pPr>
              <a:buNone/>
            </a:pPr>
            <a:endParaRPr lang="pl-PL"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48</a:t>
            </a:fld>
            <a:endParaRPr lang="pl-PL" dirty="0"/>
          </a:p>
        </p:txBody>
      </p:sp>
      <p:sp>
        <p:nvSpPr>
          <p:cNvPr id="6" name="Prostokąt zaokrąglony 5"/>
          <p:cNvSpPr/>
          <p:nvPr/>
        </p:nvSpPr>
        <p:spPr>
          <a:xfrm>
            <a:off x="467544" y="404664"/>
            <a:ext cx="8208912" cy="864096"/>
          </a:xfrm>
          <a:prstGeom prst="roundRect">
            <a:avLst/>
          </a:prstGeom>
          <a:solidFill>
            <a:srgbClr val="FF0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8.1. Zlokalizować obiekt pod powierzchnią wody </a:t>
            </a:r>
          </a:p>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oraz go oznaczyć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fontScale="25000" lnSpcReduction="20000"/>
          </a:bodyPr>
          <a:lstStyle/>
          <a:p>
            <a:pPr algn="ctr" fontAlgn="base"/>
            <a:r>
              <a:rPr lang="pl-PL" sz="2800" b="1" dirty="0"/>
              <a:t>     </a:t>
            </a:r>
            <a:r>
              <a:rPr lang="pl-PL" sz="9600" b="1" dirty="0">
                <a:latin typeface="Calibri" panose="020F0502020204030204" pitchFamily="34" charset="0"/>
                <a:ea typeface="Calibri" panose="020F0502020204030204" pitchFamily="34" charset="0"/>
                <a:cs typeface="Calibri" panose="020F0502020204030204" pitchFamily="34" charset="0"/>
              </a:rPr>
              <a:t>Z</a:t>
            </a:r>
            <a:r>
              <a:rPr lang="pl-PL" sz="96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asady prowadzenia nurka przy użyciu sygnałów umownych </a:t>
            </a:r>
            <a:br>
              <a:rPr lang="pl-PL" sz="96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pl-PL" sz="9600" b="1" dirty="0">
                <a:solidFill>
                  <a:srgbClr val="000000"/>
                </a:solidFill>
                <a:latin typeface="Calibri" panose="020F0502020204030204" pitchFamily="34" charset="0"/>
                <a:ea typeface="Calibri" panose="020F0502020204030204" pitchFamily="34" charset="0"/>
                <a:cs typeface="Calibri" panose="020F0502020204030204" pitchFamily="34" charset="0"/>
              </a:rPr>
              <a:t>kabloliną/</a:t>
            </a:r>
            <a:r>
              <a:rPr lang="pl-PL" sz="96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liną</a:t>
            </a:r>
            <a:r>
              <a:rPr lang="pl-PL" sz="9600" b="1"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pl-PL" sz="9600" dirty="0">
              <a:latin typeface="Calibri" panose="020F0502020204030204" pitchFamily="34" charset="0"/>
              <a:ea typeface="Calibri" panose="020F0502020204030204" pitchFamily="34" charset="0"/>
              <a:cs typeface="Calibri" panose="020F0502020204030204" pitchFamily="34" charset="0"/>
            </a:endParaRPr>
          </a:p>
          <a:p>
            <a:pPr marL="360363" lvl="0" indent="-360363" algn="just">
              <a:lnSpc>
                <a:spcPct val="120000"/>
              </a:lnSpc>
              <a:buFont typeface="+mj-lt"/>
              <a:buAutoNum type="arabicPeriod"/>
            </a:pPr>
            <a:r>
              <a:rPr lang="pl-PL" sz="9600" dirty="0">
                <a:effectLst/>
                <a:latin typeface="Calibri" panose="020F0502020204030204" pitchFamily="34" charset="0"/>
                <a:ea typeface="Calibri" panose="020F0502020204030204" pitchFamily="34" charset="0"/>
                <a:cs typeface="Calibri" panose="020F0502020204030204" pitchFamily="34" charset="0"/>
              </a:rPr>
              <a:t>Przy wykonywaniu prac pod powierzchnią wody lina sygnałowa lub kablolina powinna pozostawać zamocowana do niezależnej uprzęży nurka, także w przypadku konieczności zrzucenia pod powierzchnią wody części sprzętu nurkowego.</a:t>
            </a:r>
          </a:p>
          <a:p>
            <a:pPr marL="360363" lvl="0" indent="-360363" algn="just">
              <a:lnSpc>
                <a:spcPct val="120000"/>
              </a:lnSpc>
              <a:buFont typeface="+mj-lt"/>
              <a:buAutoNum type="arabicPeriod"/>
            </a:pPr>
            <a:r>
              <a:rPr lang="pl-PL" sz="9600" dirty="0">
                <a:effectLst/>
                <a:latin typeface="Calibri" panose="020F0502020204030204" pitchFamily="34" charset="0"/>
                <a:ea typeface="Calibri" panose="020F0502020204030204" pitchFamily="34" charset="0"/>
                <a:cs typeface="Calibri" panose="020F0502020204030204" pitchFamily="34" charset="0"/>
              </a:rPr>
              <a:t>Kablolina lub lina sygnałowa powinna być zakotwiczona na powierzchni w sposób uniemożliwiający przypadkowe odwiązanie.</a:t>
            </a:r>
          </a:p>
          <a:p>
            <a:pPr marL="360363" lvl="0" indent="-360363" algn="just">
              <a:lnSpc>
                <a:spcPct val="120000"/>
              </a:lnSpc>
              <a:buFont typeface="+mj-lt"/>
              <a:buAutoNum type="arabicPeriod"/>
            </a:pPr>
            <a:r>
              <a:rPr lang="pl-PL" sz="9600" dirty="0">
                <a:effectLst/>
                <a:latin typeface="Calibri" panose="020F0502020204030204" pitchFamily="34" charset="0"/>
                <a:ea typeface="Calibri" panose="020F0502020204030204" pitchFamily="34" charset="0"/>
                <a:cs typeface="Calibri" panose="020F0502020204030204" pitchFamily="34" charset="0"/>
              </a:rPr>
              <a:t>Podczas zanurzenia nurka, wynurzenia i pobytu na dnie, sygnalista nie dopuszcza do powstania nadmiernych luzów na </a:t>
            </a:r>
            <a:r>
              <a:rPr lang="pl-PL" sz="9600" dirty="0">
                <a:latin typeface="Calibri" panose="020F0502020204030204" pitchFamily="34" charset="0"/>
                <a:ea typeface="Calibri" panose="020F0502020204030204" pitchFamily="34" charset="0"/>
                <a:cs typeface="Calibri" panose="020F0502020204030204" pitchFamily="34" charset="0"/>
              </a:rPr>
              <a:t>kablolinie / </a:t>
            </a:r>
            <a:r>
              <a:rPr lang="pl-PL" sz="9600" dirty="0">
                <a:effectLst/>
                <a:latin typeface="Calibri" panose="020F0502020204030204" pitchFamily="34" charset="0"/>
                <a:ea typeface="Calibri" panose="020F0502020204030204" pitchFamily="34" charset="0"/>
                <a:cs typeface="Calibri" panose="020F0502020204030204" pitchFamily="34" charset="0"/>
              </a:rPr>
              <a:t>linie sygnałowej / przewodzie zasilającym</a:t>
            </a:r>
            <a:r>
              <a:rPr lang="pl-PL" sz="9600" dirty="0">
                <a:latin typeface="Calibri" panose="020F0502020204030204" pitchFamily="34" charset="0"/>
                <a:ea typeface="Calibri" panose="020F0502020204030204" pitchFamily="34" charset="0"/>
                <a:cs typeface="Calibri" panose="020F0502020204030204" pitchFamily="34" charset="0"/>
              </a:rPr>
              <a:t>.</a:t>
            </a:r>
          </a:p>
          <a:p>
            <a:pPr marL="0" lvl="0" indent="0" algn="just">
              <a:buNone/>
            </a:pPr>
            <a:endParaRPr lang="pl-PL" sz="2800" dirty="0"/>
          </a:p>
          <a:p>
            <a:pPr lvl="0" algn="just">
              <a:buNone/>
            </a:pPr>
            <a:br>
              <a:rPr lang="pl-PL" sz="2800" dirty="0"/>
            </a:br>
            <a:endParaRPr lang="pl-PL" sz="2800" dirty="0"/>
          </a:p>
          <a:p>
            <a:pPr lvl="0">
              <a:buNone/>
            </a:pPr>
            <a:endParaRPr lang="pl-PL" sz="2600" dirty="0"/>
          </a:p>
          <a:p>
            <a:pPr>
              <a:buNone/>
            </a:pPr>
            <a:endParaRPr lang="pl-PL" sz="2600" dirty="0"/>
          </a:p>
          <a:p>
            <a:pPr>
              <a:buNone/>
            </a:pPr>
            <a:endParaRPr lang="pl-PL" dirty="0"/>
          </a:p>
        </p:txBody>
      </p:sp>
      <p:sp>
        <p:nvSpPr>
          <p:cNvPr id="4" name="Symbol zastępczy numeru slajd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B7C76-EFF2-4CD8-A475-4750F11B4BC6}" type="slidenum">
              <a:rPr kumimoji="0" lang="pl-P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pl-PL"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Prostokąt zaokrąglony 5"/>
          <p:cNvSpPr/>
          <p:nvPr/>
        </p:nvSpPr>
        <p:spPr>
          <a:xfrm>
            <a:off x="467544" y="365335"/>
            <a:ext cx="8208912" cy="864096"/>
          </a:xfrm>
          <a:prstGeom prst="roundRect">
            <a:avLst/>
          </a:prstGeom>
          <a:solidFill>
            <a:srgbClr val="FF0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3000" b="1" i="0" u="none" strike="noStrike" kern="1200" cap="none" spc="0" normalizeH="0" baseline="0" noProof="0" dirty="0">
                <a:ln>
                  <a:noFill/>
                </a:ln>
                <a:solidFill>
                  <a:prstClr val="black"/>
                </a:solidFill>
                <a:effectLst/>
                <a:uLnTx/>
                <a:uFillTx/>
                <a:latin typeface="Calibri"/>
                <a:ea typeface="+mn-ea"/>
                <a:cs typeface="+mn-cs"/>
              </a:rPr>
              <a:t>8.1. Zlokalizować obiekt pod powierzchnią wody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3000" b="1" i="0" u="none" strike="noStrike" kern="1200" cap="none" spc="0" normalizeH="0" baseline="0" noProof="0" dirty="0">
                <a:ln>
                  <a:noFill/>
                </a:ln>
                <a:solidFill>
                  <a:prstClr val="black"/>
                </a:solidFill>
                <a:effectLst/>
                <a:uLnTx/>
                <a:uFillTx/>
                <a:latin typeface="Calibri"/>
                <a:ea typeface="+mn-ea"/>
                <a:cs typeface="+mn-cs"/>
              </a:rPr>
              <a:t>oraz go oznaczyć c.d.</a:t>
            </a:r>
            <a:endParaRPr kumimoji="0" lang="pl-PL" sz="3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9575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116632"/>
            <a:ext cx="8229600" cy="6120680"/>
          </a:xfrm>
        </p:spPr>
        <p:txBody>
          <a:bodyPr/>
          <a:lstStyle/>
          <a:p>
            <a:pPr>
              <a:buNone/>
            </a:pPr>
            <a:r>
              <a:rPr lang="pl-PL" sz="3000" b="1" u="sng" dirty="0">
                <a:latin typeface="Calibri" panose="020F0502020204030204" pitchFamily="34" charset="0"/>
                <a:ea typeface="Calibri" panose="020F0502020204030204" pitchFamily="34" charset="0"/>
                <a:cs typeface="Calibri" panose="020F0502020204030204" pitchFamily="34" charset="0"/>
              </a:rPr>
              <a:t>Zagadnienia cd.:</a:t>
            </a:r>
          </a:p>
          <a:p>
            <a:pPr>
              <a:buNone/>
            </a:pPr>
            <a:endParaRPr lang="pl-PL" dirty="0"/>
          </a:p>
          <a:p>
            <a:pPr>
              <a:buNone/>
            </a:pPr>
            <a:endParaRPr lang="pl-PL" dirty="0"/>
          </a:p>
          <a:p>
            <a:pPr>
              <a:buNone/>
            </a:pPr>
            <a:r>
              <a:rPr lang="pl-PL" dirty="0"/>
              <a:t>  </a:t>
            </a:r>
          </a:p>
        </p:txBody>
      </p:sp>
      <p:sp>
        <p:nvSpPr>
          <p:cNvPr id="8" name="Prostokąt 7"/>
          <p:cNvSpPr/>
          <p:nvPr/>
        </p:nvSpPr>
        <p:spPr>
          <a:xfrm>
            <a:off x="1043608" y="1628800"/>
            <a:ext cx="5814392" cy="369332"/>
          </a:xfrm>
          <a:prstGeom prst="rect">
            <a:avLst/>
          </a:prstGeom>
        </p:spPr>
        <p:txBody>
          <a:bodyPr wrap="square">
            <a:spAutoFit/>
          </a:bodyPr>
          <a:lstStyle/>
          <a:p>
            <a:r>
              <a:rPr lang="pl-PL" b="1" dirty="0"/>
              <a:t>-   Metody transportu sprzętu z bazy nurkowej do nurka.</a:t>
            </a:r>
            <a:endParaRPr lang="pl-PL" dirty="0"/>
          </a:p>
        </p:txBody>
      </p:sp>
      <p:sp>
        <p:nvSpPr>
          <p:cNvPr id="9" name="Prostokąt 8"/>
          <p:cNvSpPr/>
          <p:nvPr/>
        </p:nvSpPr>
        <p:spPr>
          <a:xfrm>
            <a:off x="1043608" y="1916832"/>
            <a:ext cx="3180294" cy="369332"/>
          </a:xfrm>
          <a:prstGeom prst="rect">
            <a:avLst/>
          </a:prstGeom>
        </p:spPr>
        <p:txBody>
          <a:bodyPr wrap="none">
            <a:spAutoFit/>
          </a:bodyPr>
          <a:lstStyle/>
          <a:p>
            <a:pPr>
              <a:buNone/>
            </a:pPr>
            <a:r>
              <a:rPr lang="pl-PL" b="1" dirty="0"/>
              <a:t>-   Metody prac wydobywczych.</a:t>
            </a:r>
          </a:p>
        </p:txBody>
      </p:sp>
      <p:sp>
        <p:nvSpPr>
          <p:cNvPr id="10" name="Prostokąt 9"/>
          <p:cNvSpPr/>
          <p:nvPr/>
        </p:nvSpPr>
        <p:spPr>
          <a:xfrm>
            <a:off x="1043608" y="2204864"/>
            <a:ext cx="7560840" cy="646331"/>
          </a:xfrm>
          <a:prstGeom prst="rect">
            <a:avLst/>
          </a:prstGeom>
        </p:spPr>
        <p:txBody>
          <a:bodyPr wrap="square">
            <a:spAutoFit/>
          </a:bodyPr>
          <a:lstStyle/>
          <a:p>
            <a:pPr>
              <a:buNone/>
            </a:pPr>
            <a:r>
              <a:rPr lang="pl-PL" b="1" dirty="0"/>
              <a:t>-   Wydobyć obiekt na powierzchnię wody z zastosowaniem balonów    </a:t>
            </a:r>
          </a:p>
          <a:p>
            <a:pPr>
              <a:buNone/>
            </a:pPr>
            <a:r>
              <a:rPr lang="pl-PL" b="1" dirty="0"/>
              <a:t>     wypornościowych.</a:t>
            </a:r>
          </a:p>
        </p:txBody>
      </p:sp>
      <p:sp>
        <p:nvSpPr>
          <p:cNvPr id="11" name="Prostokąt 10"/>
          <p:cNvSpPr/>
          <p:nvPr/>
        </p:nvSpPr>
        <p:spPr>
          <a:xfrm>
            <a:off x="1043608" y="2771636"/>
            <a:ext cx="2900474" cy="369332"/>
          </a:xfrm>
          <a:prstGeom prst="rect">
            <a:avLst/>
          </a:prstGeom>
        </p:spPr>
        <p:txBody>
          <a:bodyPr wrap="none">
            <a:spAutoFit/>
          </a:bodyPr>
          <a:lstStyle/>
          <a:p>
            <a:pPr>
              <a:buNone/>
            </a:pPr>
            <a:r>
              <a:rPr lang="pl-PL" b="1" dirty="0"/>
              <a:t>-   Przemieścić obiekt w toni.</a:t>
            </a:r>
          </a:p>
        </p:txBody>
      </p:sp>
      <p:sp>
        <p:nvSpPr>
          <p:cNvPr id="12" name="Prostokąt 11"/>
          <p:cNvSpPr/>
          <p:nvPr/>
        </p:nvSpPr>
        <p:spPr>
          <a:xfrm>
            <a:off x="1043608" y="3068960"/>
            <a:ext cx="7488832" cy="646331"/>
          </a:xfrm>
          <a:prstGeom prst="rect">
            <a:avLst/>
          </a:prstGeom>
        </p:spPr>
        <p:txBody>
          <a:bodyPr wrap="square">
            <a:spAutoFit/>
          </a:bodyPr>
          <a:lstStyle/>
          <a:p>
            <a:pPr>
              <a:buNone/>
            </a:pPr>
            <a:r>
              <a:rPr lang="pl-PL" b="1" dirty="0"/>
              <a:t>-   Wydobyć obiekt z wody na ląd z uwzględnieniem rodzaju akwenu </a:t>
            </a:r>
            <a:br>
              <a:rPr lang="pl-PL" b="1" dirty="0"/>
            </a:br>
            <a:r>
              <a:rPr lang="pl-PL" b="1" dirty="0"/>
              <a:t>     i konfiguracji brzegu.</a:t>
            </a:r>
          </a:p>
        </p:txBody>
      </p:sp>
      <p:sp>
        <p:nvSpPr>
          <p:cNvPr id="13" name="Prostokąt 12"/>
          <p:cNvSpPr/>
          <p:nvPr/>
        </p:nvSpPr>
        <p:spPr>
          <a:xfrm>
            <a:off x="1043608" y="3645024"/>
            <a:ext cx="7488832" cy="369332"/>
          </a:xfrm>
          <a:prstGeom prst="rect">
            <a:avLst/>
          </a:prstGeom>
        </p:spPr>
        <p:txBody>
          <a:bodyPr wrap="square">
            <a:spAutoFit/>
          </a:bodyPr>
          <a:lstStyle/>
          <a:p>
            <a:pPr>
              <a:buNone/>
            </a:pPr>
            <a:r>
              <a:rPr lang="pl-PL" b="1" dirty="0"/>
              <a:t>-   Odkopać, odmulić obiekt przy użyciu dostępnego sprzętu.</a:t>
            </a:r>
          </a:p>
        </p:txBody>
      </p:sp>
      <p:sp>
        <p:nvSpPr>
          <p:cNvPr id="15" name="Prostokąt 14"/>
          <p:cNvSpPr/>
          <p:nvPr/>
        </p:nvSpPr>
        <p:spPr>
          <a:xfrm>
            <a:off x="1043608" y="4221088"/>
            <a:ext cx="7272808" cy="646331"/>
          </a:xfrm>
          <a:prstGeom prst="rect">
            <a:avLst/>
          </a:prstGeom>
        </p:spPr>
        <p:txBody>
          <a:bodyPr wrap="square">
            <a:spAutoFit/>
          </a:bodyPr>
          <a:lstStyle/>
          <a:p>
            <a:pPr>
              <a:buNone/>
            </a:pPr>
            <a:r>
              <a:rPr lang="pl-PL" b="1" dirty="0"/>
              <a:t>-   Przetransportować (opuścić, wydobyć) urządzenie techniczne</a:t>
            </a:r>
          </a:p>
          <a:p>
            <a:pPr>
              <a:buNone/>
            </a:pPr>
            <a:r>
              <a:rPr lang="pl-PL" b="1" dirty="0"/>
              <a:t>     stosowane do cięcia hydraulicznego.</a:t>
            </a:r>
          </a:p>
        </p:txBody>
      </p:sp>
      <p:sp>
        <p:nvSpPr>
          <p:cNvPr id="21" name="Prostokąt 20"/>
          <p:cNvSpPr/>
          <p:nvPr/>
        </p:nvSpPr>
        <p:spPr>
          <a:xfrm>
            <a:off x="1043608" y="5363924"/>
            <a:ext cx="7488832" cy="369332"/>
          </a:xfrm>
          <a:prstGeom prst="rect">
            <a:avLst/>
          </a:prstGeom>
        </p:spPr>
        <p:txBody>
          <a:bodyPr wrap="square">
            <a:spAutoFit/>
          </a:bodyPr>
          <a:lstStyle/>
          <a:p>
            <a:pPr>
              <a:buNone/>
            </a:pPr>
            <a:r>
              <a:rPr lang="pl-PL" b="1" dirty="0"/>
              <a:t>-   Odciążyć urządzenie techniczne stosowane do cięcia hydraulicznego.</a:t>
            </a:r>
          </a:p>
        </p:txBody>
      </p:sp>
      <p:sp>
        <p:nvSpPr>
          <p:cNvPr id="22" name="Prostokąt 21"/>
          <p:cNvSpPr/>
          <p:nvPr/>
        </p:nvSpPr>
        <p:spPr>
          <a:xfrm>
            <a:off x="1043608" y="5661248"/>
            <a:ext cx="7380312" cy="369332"/>
          </a:xfrm>
          <a:prstGeom prst="rect">
            <a:avLst/>
          </a:prstGeom>
        </p:spPr>
        <p:txBody>
          <a:bodyPr wrap="square">
            <a:spAutoFit/>
          </a:bodyPr>
          <a:lstStyle/>
          <a:p>
            <a:pPr>
              <a:buNone/>
            </a:pPr>
            <a:r>
              <a:rPr lang="pl-PL" b="1" dirty="0">
                <a:solidFill>
                  <a:schemeClr val="dk1"/>
                </a:solidFill>
              </a:rPr>
              <a:t>-   Zabezpieczyć linką element cięty przed jego zagubieniem.</a:t>
            </a:r>
            <a:endParaRPr lang="pl-PL" b="1" dirty="0"/>
          </a:p>
        </p:txBody>
      </p:sp>
      <p:sp>
        <p:nvSpPr>
          <p:cNvPr id="23" name="Prostokąt 22"/>
          <p:cNvSpPr/>
          <p:nvPr/>
        </p:nvSpPr>
        <p:spPr>
          <a:xfrm>
            <a:off x="1043608" y="6237312"/>
            <a:ext cx="7632848" cy="369332"/>
          </a:xfrm>
          <a:prstGeom prst="rect">
            <a:avLst/>
          </a:prstGeom>
        </p:spPr>
        <p:txBody>
          <a:bodyPr wrap="square">
            <a:spAutoFit/>
          </a:bodyPr>
          <a:lstStyle/>
          <a:p>
            <a:pPr>
              <a:buNone/>
            </a:pPr>
            <a:r>
              <a:rPr lang="pl-PL" b="1" dirty="0"/>
              <a:t>-   Napowietrzenie przestrzeni wewnętrznej w zatopionym obiekcie.</a:t>
            </a:r>
          </a:p>
        </p:txBody>
      </p:sp>
      <p:sp>
        <p:nvSpPr>
          <p:cNvPr id="14" name="Symbol zastępczy numeru slajdu 13"/>
          <p:cNvSpPr>
            <a:spLocks noGrp="1"/>
          </p:cNvSpPr>
          <p:nvPr>
            <p:ph type="sldNum" sz="quarter" idx="12"/>
          </p:nvPr>
        </p:nvSpPr>
        <p:spPr>
          <a:xfrm>
            <a:off x="6191672" y="6063943"/>
            <a:ext cx="2133600" cy="365125"/>
          </a:xfrm>
        </p:spPr>
        <p:txBody>
          <a:bodyPr/>
          <a:lstStyle/>
          <a:p>
            <a:fld id="{589B7C76-EFF2-4CD8-A475-4750F11B4BC6}" type="slidenum">
              <a:rPr lang="pl-PL" smtClean="0"/>
              <a:pPr/>
              <a:t>5</a:t>
            </a:fld>
            <a:endParaRPr lang="pl-PL" dirty="0"/>
          </a:p>
        </p:txBody>
      </p:sp>
      <p:sp>
        <p:nvSpPr>
          <p:cNvPr id="16" name="Prostokąt zaokrąglony 15"/>
          <p:cNvSpPr/>
          <p:nvPr/>
        </p:nvSpPr>
        <p:spPr>
          <a:xfrm>
            <a:off x="755576" y="788972"/>
            <a:ext cx="8208912" cy="648072"/>
          </a:xfrm>
          <a:prstGeom prst="roundRect">
            <a:avLst/>
          </a:prstGeom>
          <a:solidFill>
            <a:srgbClr val="66FFFF"/>
          </a:solidFill>
          <a:ln>
            <a:solidFill>
              <a:srgbClr val="66FFFF"/>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ct val="0"/>
              </a:spcBef>
              <a:defRPr/>
            </a:pPr>
            <a:r>
              <a:rPr lang="pl-PL" sz="2400" b="1" dirty="0">
                <a:solidFill>
                  <a:schemeClr val="tx1"/>
                </a:solidFill>
                <a:latin typeface="Calibri" panose="020F0502020204030204" pitchFamily="34" charset="0"/>
                <a:ea typeface="Calibri" panose="020F0502020204030204" pitchFamily="34" charset="0"/>
                <a:cs typeface="Calibri" panose="020F0502020204030204" pitchFamily="34" charset="0"/>
              </a:rPr>
              <a:t>8.8. Dobrać metodę do wykonania prac poszukiwawczych, wydobywczych, technicznych, cięcia</a:t>
            </a:r>
            <a:endParaRPr lang="pl-PL"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Prostokąt 3">
            <a:extLst>
              <a:ext uri="{FF2B5EF4-FFF2-40B4-BE49-F238E27FC236}">
                <a16:creationId xmlns:a16="http://schemas.microsoft.com/office/drawing/2014/main" id="{52F929D7-AE6B-6032-A2B1-F00F04A1F61D}"/>
              </a:ext>
            </a:extLst>
          </p:cNvPr>
          <p:cNvSpPr/>
          <p:nvPr/>
        </p:nvSpPr>
        <p:spPr>
          <a:xfrm>
            <a:off x="1043608" y="3933056"/>
            <a:ext cx="7488832" cy="369332"/>
          </a:xfrm>
          <a:prstGeom prst="rect">
            <a:avLst/>
          </a:prstGeom>
        </p:spPr>
        <p:txBody>
          <a:bodyPr wrap="square">
            <a:spAutoFit/>
          </a:bodyPr>
          <a:lstStyle/>
          <a:p>
            <a:pPr>
              <a:buNone/>
            </a:pPr>
            <a:r>
              <a:rPr lang="pl-PL" b="1" dirty="0"/>
              <a:t>-   Praca narzędziem hydraulicznym pod wodą (cięcie).</a:t>
            </a:r>
          </a:p>
        </p:txBody>
      </p:sp>
      <p:sp>
        <p:nvSpPr>
          <p:cNvPr id="17" name="Prostokąt 16">
            <a:extLst>
              <a:ext uri="{FF2B5EF4-FFF2-40B4-BE49-F238E27FC236}">
                <a16:creationId xmlns:a16="http://schemas.microsoft.com/office/drawing/2014/main" id="{60341E71-F29D-4A5E-CC36-C30E1948A21B}"/>
              </a:ext>
            </a:extLst>
          </p:cNvPr>
          <p:cNvSpPr/>
          <p:nvPr/>
        </p:nvSpPr>
        <p:spPr>
          <a:xfrm>
            <a:off x="1043608" y="4798893"/>
            <a:ext cx="7632848" cy="646331"/>
          </a:xfrm>
          <a:prstGeom prst="rect">
            <a:avLst/>
          </a:prstGeom>
        </p:spPr>
        <p:txBody>
          <a:bodyPr wrap="square">
            <a:spAutoFit/>
          </a:bodyPr>
          <a:lstStyle/>
          <a:p>
            <a:pPr>
              <a:buNone/>
            </a:pPr>
            <a:r>
              <a:rPr lang="pl-PL" b="1" dirty="0"/>
              <a:t>-   </a:t>
            </a:r>
            <a:r>
              <a:rPr lang="pl-PL" sz="1800" b="1" dirty="0"/>
              <a:t>Przykładowa praca cięcia narzędziem hydraulicznym. Po zameldowaniu</a:t>
            </a:r>
          </a:p>
          <a:p>
            <a:pPr>
              <a:buNone/>
            </a:pPr>
            <a:r>
              <a:rPr lang="pl-PL" sz="1800" b="1" dirty="0"/>
              <a:t>     przez nurków o zamontowaniu liny opustowej. </a:t>
            </a:r>
            <a:endParaRPr lang="pl-PL" sz="1800" dirty="0"/>
          </a:p>
        </p:txBody>
      </p:sp>
      <p:sp>
        <p:nvSpPr>
          <p:cNvPr id="5" name="pole tekstowe 4">
            <a:extLst>
              <a:ext uri="{FF2B5EF4-FFF2-40B4-BE49-F238E27FC236}">
                <a16:creationId xmlns:a16="http://schemas.microsoft.com/office/drawing/2014/main" id="{A628956F-7883-2FD1-18F3-39E01AD451AA}"/>
              </a:ext>
            </a:extLst>
          </p:cNvPr>
          <p:cNvSpPr txBox="1"/>
          <p:nvPr/>
        </p:nvSpPr>
        <p:spPr>
          <a:xfrm>
            <a:off x="1043608" y="5949280"/>
            <a:ext cx="4572000" cy="369332"/>
          </a:xfrm>
          <a:prstGeom prst="rect">
            <a:avLst/>
          </a:prstGeom>
          <a:noFill/>
        </p:spPr>
        <p:txBody>
          <a:bodyPr wrap="square">
            <a:spAutoFit/>
          </a:bodyPr>
          <a:lstStyle/>
          <a:p>
            <a:pPr>
              <a:buNone/>
            </a:pPr>
            <a:r>
              <a:rPr lang="pl-PL" sz="1800" b="1" dirty="0">
                <a:solidFill>
                  <a:schemeClr val="dk1"/>
                </a:solidFill>
              </a:rPr>
              <a:t>-   Praca pompy hydraulicznej.</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007C32F-113A-049E-ACDC-8403F3749D9E}"/>
              </a:ext>
            </a:extLst>
          </p:cNvPr>
          <p:cNvSpPr>
            <a:spLocks noGrp="1"/>
          </p:cNvSpPr>
          <p:nvPr>
            <p:ph type="title"/>
          </p:nvPr>
        </p:nvSpPr>
        <p:spPr/>
        <p:txBody>
          <a:bodyPr>
            <a:normAutofit/>
          </a:bodyPr>
          <a:lstStyle/>
          <a:p>
            <a:pPr marL="0" marR="0" lvl="0" indent="0" defTabSz="914400" rtl="0" eaLnBrk="1" fontAlgn="auto" latinLnBrk="0" hangingPunct="1">
              <a:lnSpc>
                <a:spcPct val="100000"/>
              </a:lnSpc>
              <a:spcBef>
                <a:spcPts val="0"/>
              </a:spcBef>
              <a:spcAft>
                <a:spcPts val="0"/>
              </a:spcAft>
              <a:tabLst/>
              <a:defRPr/>
            </a:pPr>
            <a:r>
              <a:rPr kumimoji="0" lang="pl-PL" sz="3000" b="1" i="0" u="none" strike="noStrike" kern="1200" cap="none" spc="0" normalizeH="0" baseline="0" noProof="0" dirty="0">
                <a:ln>
                  <a:noFill/>
                </a:ln>
                <a:solidFill>
                  <a:prstClr val="black"/>
                </a:solidFill>
                <a:effectLst/>
                <a:uLnTx/>
                <a:uFillTx/>
                <a:latin typeface="Calibri"/>
                <a:ea typeface="+mn-ea"/>
                <a:cs typeface="+mn-cs"/>
              </a:rPr>
              <a:t>8.1. Zlokalizować obiekt pod powierzchnią wody </a:t>
            </a:r>
            <a:br>
              <a:rPr kumimoji="0" lang="pl-PL" sz="3000" b="1" i="0" u="none" strike="noStrike" kern="1200" cap="none" spc="0" normalizeH="0" baseline="0" noProof="0" dirty="0">
                <a:ln>
                  <a:noFill/>
                </a:ln>
                <a:solidFill>
                  <a:prstClr val="black"/>
                </a:solidFill>
                <a:effectLst/>
                <a:uLnTx/>
                <a:uFillTx/>
                <a:latin typeface="Calibri"/>
                <a:ea typeface="+mn-ea"/>
                <a:cs typeface="+mn-cs"/>
              </a:rPr>
            </a:br>
            <a:r>
              <a:rPr kumimoji="0" lang="pl-PL" sz="3000" b="1" i="0" u="none" strike="noStrike" kern="1200" cap="none" spc="0" normalizeH="0" baseline="0" noProof="0" dirty="0">
                <a:ln>
                  <a:noFill/>
                </a:ln>
                <a:solidFill>
                  <a:prstClr val="black"/>
                </a:solidFill>
                <a:effectLst/>
                <a:uLnTx/>
                <a:uFillTx/>
                <a:latin typeface="Calibri"/>
                <a:ea typeface="+mn-ea"/>
                <a:cs typeface="+mn-cs"/>
              </a:rPr>
              <a:t>oraz go oznaczyć c.d.</a:t>
            </a:r>
            <a:endParaRPr lang="pl-PL" dirty="0"/>
          </a:p>
        </p:txBody>
      </p:sp>
      <p:sp>
        <p:nvSpPr>
          <p:cNvPr id="3" name="Symbol zastępczy zawartości 2">
            <a:extLst>
              <a:ext uri="{FF2B5EF4-FFF2-40B4-BE49-F238E27FC236}">
                <a16:creationId xmlns:a16="http://schemas.microsoft.com/office/drawing/2014/main" id="{0B45A589-F2AB-099B-4E37-A4F5057A3104}"/>
              </a:ext>
            </a:extLst>
          </p:cNvPr>
          <p:cNvSpPr>
            <a:spLocks noGrp="1"/>
          </p:cNvSpPr>
          <p:nvPr>
            <p:ph idx="1"/>
          </p:nvPr>
        </p:nvSpPr>
        <p:spPr>
          <a:xfrm>
            <a:off x="457200" y="1600201"/>
            <a:ext cx="8229600" cy="2116832"/>
          </a:xfrm>
        </p:spPr>
        <p:txBody>
          <a:bodyPr/>
          <a:lstStyle/>
          <a:p>
            <a:pPr marL="269875" marR="0" lvl="0" indent="-269875" algn="just" defTabSz="914400" rtl="0" eaLnBrk="1" fontAlgn="auto" latinLnBrk="0" hangingPunct="1">
              <a:lnSpc>
                <a:spcPct val="120000"/>
              </a:lnSpc>
              <a:spcBef>
                <a:spcPct val="20000"/>
              </a:spcBef>
              <a:spcAft>
                <a:spcPts val="0"/>
              </a:spcAft>
              <a:buClrTx/>
              <a:buSzTx/>
              <a:buFont typeface="+mj-lt"/>
              <a:buAutoNum type="arabicPeriod" startAt="4"/>
              <a:tabLst/>
              <a:defRPr/>
            </a:pP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Jeden sygnalista może obsługiwać tylko jedną kablolinę / linę sygnalizacyjno-asekuracyjną.</a:t>
            </a:r>
          </a:p>
          <a:p>
            <a:endParaRPr lang="pl-PL" dirty="0"/>
          </a:p>
        </p:txBody>
      </p:sp>
      <p:sp>
        <p:nvSpPr>
          <p:cNvPr id="4" name="Symbol zastępczy numeru slajdu 3">
            <a:extLst>
              <a:ext uri="{FF2B5EF4-FFF2-40B4-BE49-F238E27FC236}">
                <a16:creationId xmlns:a16="http://schemas.microsoft.com/office/drawing/2014/main" id="{0707DB3D-DEA2-73C0-97D4-6323C2B901F4}"/>
              </a:ext>
            </a:extLst>
          </p:cNvPr>
          <p:cNvSpPr>
            <a:spLocks noGrp="1"/>
          </p:cNvSpPr>
          <p:nvPr>
            <p:ph type="sldNum" sz="quarter" idx="12"/>
          </p:nvPr>
        </p:nvSpPr>
        <p:spPr/>
        <p:txBody>
          <a:bodyPr/>
          <a:lstStyle/>
          <a:p>
            <a:fld id="{589B7C76-EFF2-4CD8-A475-4750F11B4BC6}" type="slidenum">
              <a:rPr lang="pl-PL" smtClean="0"/>
              <a:pPr/>
              <a:t>50</a:t>
            </a:fld>
            <a:endParaRPr lang="pl-PL" dirty="0"/>
          </a:p>
        </p:txBody>
      </p:sp>
    </p:spTree>
    <p:extLst>
      <p:ext uri="{BB962C8B-B14F-4D97-AF65-F5344CB8AC3E}">
        <p14:creationId xmlns:p14="http://schemas.microsoft.com/office/powerpoint/2010/main" val="40100933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marL="0" indent="0" algn="ctr" fontAlgn="base">
              <a:buNone/>
            </a:pPr>
            <a:r>
              <a:rPr lang="pl-PL" sz="2400" b="1" dirty="0"/>
              <a:t>     </a:t>
            </a:r>
            <a:r>
              <a:rPr lang="pl-PL" sz="2400" b="1" dirty="0">
                <a:latin typeface="Calibri" panose="020F0502020204030204" pitchFamily="34" charset="0"/>
                <a:ea typeface="Calibri" panose="020F0502020204030204" pitchFamily="34" charset="0"/>
                <a:cs typeface="Calibri" panose="020F0502020204030204" pitchFamily="34" charset="0"/>
              </a:rPr>
              <a:t>Z</a:t>
            </a:r>
            <a:r>
              <a:rPr lang="pl-PL" sz="24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asady prowadzenia nurka przy użyciu sygnałów umownych </a:t>
            </a:r>
            <a:br>
              <a:rPr lang="pl-PL" sz="24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pl-PL" sz="24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pl-PL" sz="2400" b="1" dirty="0">
                <a:solidFill>
                  <a:srgbClr val="000000"/>
                </a:solidFill>
                <a:latin typeface="Calibri" panose="020F0502020204030204" pitchFamily="34" charset="0"/>
                <a:ea typeface="Calibri" panose="020F0502020204030204" pitchFamily="34" charset="0"/>
                <a:cs typeface="Calibri" panose="020F0502020204030204" pitchFamily="34" charset="0"/>
              </a:rPr>
              <a:t>kabloliną/</a:t>
            </a:r>
            <a:r>
              <a:rPr lang="pl-PL" sz="24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liną</a:t>
            </a:r>
            <a:endParaRPr lang="en-US" sz="24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indent="0" algn="l" rtl="0" fontAlgn="base">
              <a:buNone/>
            </a:pPr>
            <a:r>
              <a:rPr lang="pl-PL" sz="2400" b="0" i="0" dirty="0">
                <a:solidFill>
                  <a:srgbClr val="000000"/>
                </a:solidFill>
                <a:effectLst/>
                <a:latin typeface="Calibri" panose="020F0502020204030204" pitchFamily="34" charset="0"/>
              </a:rPr>
              <a:t>​</a:t>
            </a:r>
            <a:endParaRPr lang="pl-PL" sz="2400" b="0" i="0" dirty="0">
              <a:solidFill>
                <a:srgbClr val="000000"/>
              </a:solidFill>
              <a:effectLst/>
              <a:latin typeface="Segoe UI" panose="020B0502040204020203" pitchFamily="34" charset="0"/>
            </a:endParaRPr>
          </a:p>
          <a:p>
            <a:pPr algn="just">
              <a:buNone/>
            </a:pPr>
            <a:endParaRPr lang="pl-PL" sz="2400" dirty="0"/>
          </a:p>
          <a:p>
            <a:pPr marL="0" lvl="0" indent="0" algn="just">
              <a:buNone/>
            </a:pPr>
            <a:endParaRPr lang="pl-PL" sz="2800" dirty="0"/>
          </a:p>
          <a:p>
            <a:pPr marL="0" lvl="0" indent="0" algn="just">
              <a:buNone/>
            </a:pPr>
            <a:endParaRPr lang="pl-PL" sz="2800" dirty="0"/>
          </a:p>
          <a:p>
            <a:pPr lvl="0" algn="just">
              <a:buNone/>
            </a:pPr>
            <a:br>
              <a:rPr lang="pl-PL" sz="2800" dirty="0"/>
            </a:br>
            <a:endParaRPr lang="pl-PL" sz="2800" dirty="0"/>
          </a:p>
          <a:p>
            <a:pPr lvl="0">
              <a:buNone/>
            </a:pPr>
            <a:endParaRPr lang="pl-PL" sz="2600" dirty="0"/>
          </a:p>
          <a:p>
            <a:pPr>
              <a:buNone/>
            </a:pPr>
            <a:endParaRPr lang="pl-PL" sz="2600" dirty="0"/>
          </a:p>
          <a:p>
            <a:pPr>
              <a:buNone/>
            </a:pPr>
            <a:endParaRPr lang="pl-PL" dirty="0"/>
          </a:p>
        </p:txBody>
      </p:sp>
      <p:sp>
        <p:nvSpPr>
          <p:cNvPr id="4" name="Symbol zastępczy numeru slajd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B7C76-EFF2-4CD8-A475-4750F11B4BC6}" type="slidenum">
              <a:rPr kumimoji="0" lang="pl-P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pl-PL"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Prostokąt zaokrąglony 5"/>
          <p:cNvSpPr/>
          <p:nvPr/>
        </p:nvSpPr>
        <p:spPr>
          <a:xfrm>
            <a:off x="467544" y="365335"/>
            <a:ext cx="8208912" cy="864096"/>
          </a:xfrm>
          <a:prstGeom prst="roundRect">
            <a:avLst/>
          </a:prstGeom>
          <a:solidFill>
            <a:srgbClr val="FF0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3000" b="1" i="0" u="none" strike="noStrike" kern="1200" cap="none" spc="0" normalizeH="0" baseline="0" noProof="0" dirty="0">
                <a:ln>
                  <a:noFill/>
                </a:ln>
                <a:solidFill>
                  <a:prstClr val="black"/>
                </a:solidFill>
                <a:effectLst/>
                <a:uLnTx/>
                <a:uFillTx/>
                <a:latin typeface="Calibri"/>
                <a:ea typeface="+mn-ea"/>
                <a:cs typeface="+mn-cs"/>
              </a:rPr>
              <a:t>8.1. Zlokalizować obiekt pod powierzchnią wody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3000" b="1" i="0" u="none" strike="noStrike" kern="1200" cap="none" spc="0" normalizeH="0" baseline="0" noProof="0" dirty="0">
                <a:ln>
                  <a:noFill/>
                </a:ln>
                <a:solidFill>
                  <a:prstClr val="black"/>
                </a:solidFill>
                <a:effectLst/>
                <a:uLnTx/>
                <a:uFillTx/>
                <a:latin typeface="Calibri"/>
                <a:ea typeface="+mn-ea"/>
                <a:cs typeface="+mn-cs"/>
              </a:rPr>
              <a:t>oraz go oznaczyć c.d.</a:t>
            </a:r>
            <a:endParaRPr kumimoji="0" lang="pl-PL" sz="3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Obraz 1" descr="D:\Wahadło\IMG_20230521_103119_1.jpg">
            <a:extLst>
              <a:ext uri="{FF2B5EF4-FFF2-40B4-BE49-F238E27FC236}">
                <a16:creationId xmlns:a16="http://schemas.microsoft.com/office/drawing/2014/main" id="{CAF3D585-3C9E-C30B-4067-7B771E76C7E2}"/>
              </a:ext>
            </a:extLst>
          </p:cNvPr>
          <p:cNvPicPr/>
          <p:nvPr/>
        </p:nvPicPr>
        <p:blipFill>
          <a:blip r:embed="rId2" cstate="print"/>
          <a:srcRect l="15344" t="9647" r="37566" b="29647"/>
          <a:stretch>
            <a:fillRect/>
          </a:stretch>
        </p:blipFill>
        <p:spPr bwMode="auto">
          <a:xfrm>
            <a:off x="4777680" y="2780929"/>
            <a:ext cx="3682752" cy="3451298"/>
          </a:xfrm>
          <a:prstGeom prst="rect">
            <a:avLst/>
          </a:prstGeom>
          <a:noFill/>
          <a:ln w="9525">
            <a:noFill/>
            <a:miter lim="800000"/>
            <a:headEnd/>
            <a:tailEnd/>
          </a:ln>
        </p:spPr>
      </p:pic>
      <p:sp>
        <p:nvSpPr>
          <p:cNvPr id="8" name="pole tekstowe 7">
            <a:extLst>
              <a:ext uri="{FF2B5EF4-FFF2-40B4-BE49-F238E27FC236}">
                <a16:creationId xmlns:a16="http://schemas.microsoft.com/office/drawing/2014/main" id="{380795C3-5DE9-38B2-27C2-428DAED2FC49}"/>
              </a:ext>
            </a:extLst>
          </p:cNvPr>
          <p:cNvSpPr txBox="1"/>
          <p:nvPr/>
        </p:nvSpPr>
        <p:spPr>
          <a:xfrm>
            <a:off x="457200" y="2780928"/>
            <a:ext cx="4042792" cy="3022366"/>
          </a:xfrm>
          <a:prstGeom prst="rect">
            <a:avLst/>
          </a:prstGeom>
          <a:noFill/>
        </p:spPr>
        <p:txBody>
          <a:bodyPr wrap="square" rtlCol="0">
            <a:spAutoFit/>
          </a:bodyPr>
          <a:lstStyle/>
          <a:p>
            <a:pPr marL="269875" lvl="0" indent="-269875" algn="just">
              <a:lnSpc>
                <a:spcPct val="120000"/>
              </a:lnSpc>
              <a:buFont typeface="+mj-lt"/>
              <a:buAutoNum type="arabicPeriod" startAt="5"/>
            </a:pPr>
            <a:r>
              <a:rPr lang="pl-PL" sz="2000" dirty="0">
                <a:effectLst/>
                <a:ea typeface="Calibri" panose="020F0502020204030204" pitchFamily="34" charset="0"/>
                <a:cs typeface="Times New Roman" panose="02020603050405020304" pitchFamily="18" charset="0"/>
              </a:rPr>
              <a:t>Przy wykonywaniu prac pod powierzchnią wody lina sygnałowa lub kablolina powinna pozostawać zamocowana do niezależnej uprzęży nurka, także w przypadku konieczności zrzucenia pod powierzchnią wody części sprzętu nurkowego.</a:t>
            </a:r>
          </a:p>
        </p:txBody>
      </p:sp>
      <p:cxnSp>
        <p:nvCxnSpPr>
          <p:cNvPr id="10" name="Łącznik prosty ze strzałką 9">
            <a:extLst>
              <a:ext uri="{FF2B5EF4-FFF2-40B4-BE49-F238E27FC236}">
                <a16:creationId xmlns:a16="http://schemas.microsoft.com/office/drawing/2014/main" id="{84DD33F8-C25A-3A92-4496-E76CDF8148E4}"/>
              </a:ext>
            </a:extLst>
          </p:cNvPr>
          <p:cNvCxnSpPr>
            <a:cxnSpLocks/>
          </p:cNvCxnSpPr>
          <p:nvPr/>
        </p:nvCxnSpPr>
        <p:spPr>
          <a:xfrm>
            <a:off x="2843808" y="4581128"/>
            <a:ext cx="3384376" cy="2880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81531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C2D66F30-1D55-067D-D62E-0DF664CAB669}"/>
              </a:ext>
            </a:extLst>
          </p:cNvPr>
          <p:cNvSpPr>
            <a:spLocks noGrp="1"/>
          </p:cNvSpPr>
          <p:nvPr>
            <p:ph sz="half" idx="1"/>
          </p:nvPr>
        </p:nvSpPr>
        <p:spPr>
          <a:xfrm>
            <a:off x="323528" y="5293319"/>
            <a:ext cx="4038600" cy="1232025"/>
          </a:xfrm>
          <a:ln>
            <a:solidFill>
              <a:schemeClr val="tx1"/>
            </a:solidFill>
          </a:ln>
        </p:spPr>
        <p:txBody>
          <a:bodyPr>
            <a:normAutofit fontScale="25000" lnSpcReduction="20000"/>
          </a:bodyPr>
          <a:lstStyle/>
          <a:p>
            <a:pPr marL="0" lvl="0" indent="0" algn="just">
              <a:buNone/>
            </a:pPr>
            <a:r>
              <a:rPr lang="pl-PL" sz="8000" dirty="0">
                <a:latin typeface="Calibri" panose="020F0502020204030204" pitchFamily="34" charset="0"/>
                <a:ea typeface="Calibri" panose="020F0502020204030204" pitchFamily="34" charset="0"/>
                <a:cs typeface="Calibri" panose="020F0502020204030204" pitchFamily="34" charset="0"/>
              </a:rPr>
              <a:t>Jeśli nurek potrzebuje aby wypuścić go dalej na kablolinie:</a:t>
            </a:r>
          </a:p>
          <a:p>
            <a:pPr marL="400050" lvl="1" indent="-309563" algn="just">
              <a:buNone/>
            </a:pPr>
            <a:r>
              <a:rPr lang="pl-PL" sz="8000" dirty="0">
                <a:latin typeface="Calibri" panose="020F0502020204030204" pitchFamily="34" charset="0"/>
                <a:ea typeface="Calibri" panose="020F0502020204030204" pitchFamily="34" charset="0"/>
                <a:cs typeface="Calibri" panose="020F0502020204030204" pitchFamily="34" charset="0"/>
              </a:rPr>
              <a:t>     </a:t>
            </a:r>
            <a:r>
              <a:rPr lang="pl-PL" sz="8000" b="1" dirty="0">
                <a:latin typeface="Calibri" panose="020F0502020204030204" pitchFamily="34" charset="0"/>
                <a:ea typeface="Calibri" panose="020F0502020204030204" pitchFamily="34" charset="0"/>
                <a:cs typeface="Calibri" panose="020F0502020204030204" pitchFamily="34" charset="0"/>
              </a:rPr>
              <a:t>– Nurek: </a:t>
            </a:r>
            <a:r>
              <a:rPr lang="pl-PL" sz="8000" dirty="0">
                <a:latin typeface="Calibri" panose="020F0502020204030204" pitchFamily="34" charset="0"/>
                <a:ea typeface="Calibri" panose="020F0502020204030204" pitchFamily="34" charset="0"/>
                <a:cs typeface="Calibri" panose="020F0502020204030204" pitchFamily="34" charset="0"/>
              </a:rPr>
              <a:t>daj luz,</a:t>
            </a:r>
          </a:p>
          <a:p>
            <a:pPr marL="400050" lvl="1" indent="-309563" algn="just">
              <a:buNone/>
            </a:pPr>
            <a:r>
              <a:rPr lang="pl-PL" sz="8000" dirty="0">
                <a:latin typeface="Calibri" panose="020F0502020204030204" pitchFamily="34" charset="0"/>
                <a:ea typeface="Calibri" panose="020F0502020204030204" pitchFamily="34" charset="0"/>
                <a:cs typeface="Calibri" panose="020F0502020204030204" pitchFamily="34" charset="0"/>
              </a:rPr>
              <a:t>     </a:t>
            </a:r>
            <a:r>
              <a:rPr lang="pl-PL" sz="8000" b="1" dirty="0">
                <a:latin typeface="Calibri" panose="020F0502020204030204" pitchFamily="34" charset="0"/>
                <a:ea typeface="Calibri" panose="020F0502020204030204" pitchFamily="34" charset="0"/>
                <a:cs typeface="Calibri" panose="020F0502020204030204" pitchFamily="34" charset="0"/>
              </a:rPr>
              <a:t>– NKPP: </a:t>
            </a:r>
            <a:r>
              <a:rPr lang="pl-PL" sz="8000" dirty="0">
                <a:latin typeface="Calibri" panose="020F0502020204030204" pitchFamily="34" charset="0"/>
                <a:ea typeface="Calibri" panose="020F0502020204030204" pitchFamily="34" charset="0"/>
                <a:cs typeface="Calibri" panose="020F0502020204030204" pitchFamily="34" charset="0"/>
              </a:rPr>
              <a:t>masz luz.</a:t>
            </a:r>
          </a:p>
          <a:p>
            <a:pPr marL="0" indent="0">
              <a:buNone/>
            </a:pPr>
            <a:endParaRPr lang="pl-PL" dirty="0"/>
          </a:p>
        </p:txBody>
      </p:sp>
      <p:sp>
        <p:nvSpPr>
          <p:cNvPr id="4" name="Symbol zastępczy zawartości 3">
            <a:extLst>
              <a:ext uri="{FF2B5EF4-FFF2-40B4-BE49-F238E27FC236}">
                <a16:creationId xmlns:a16="http://schemas.microsoft.com/office/drawing/2014/main" id="{C30ED35F-C6B3-8D27-2945-51537DE5D92C}"/>
              </a:ext>
            </a:extLst>
          </p:cNvPr>
          <p:cNvSpPr>
            <a:spLocks noGrp="1"/>
          </p:cNvSpPr>
          <p:nvPr>
            <p:ph sz="half" idx="2"/>
          </p:nvPr>
        </p:nvSpPr>
        <p:spPr>
          <a:xfrm>
            <a:off x="4781872" y="5293319"/>
            <a:ext cx="4038600" cy="1232025"/>
          </a:xfrm>
          <a:ln>
            <a:solidFill>
              <a:schemeClr val="tx1"/>
            </a:solidFill>
          </a:ln>
        </p:spPr>
        <p:txBody>
          <a:bodyPr>
            <a:normAutofit fontScale="25000" lnSpcReduction="20000"/>
          </a:bodyPr>
          <a:lstStyle/>
          <a:p>
            <a:pPr marL="0" lvl="0" indent="0" algn="just">
              <a:buNone/>
            </a:pPr>
            <a:r>
              <a:rPr lang="pl-PL" sz="8000" dirty="0">
                <a:latin typeface="Calibri" panose="020F0502020204030204" pitchFamily="34" charset="0"/>
                <a:ea typeface="Calibri" panose="020F0502020204030204" pitchFamily="34" charset="0"/>
                <a:cs typeface="Calibri" panose="020F0502020204030204" pitchFamily="34" charset="0"/>
              </a:rPr>
              <a:t>Jeśli nurek potrzebuje aby zabrać mu nadmiar kabloliny:</a:t>
            </a:r>
          </a:p>
          <a:p>
            <a:pPr marL="400050" lvl="1" indent="-400050" algn="just">
              <a:buNone/>
            </a:pPr>
            <a:r>
              <a:rPr lang="pl-PL" sz="8000" b="1" dirty="0">
                <a:latin typeface="Calibri" panose="020F0502020204030204" pitchFamily="34" charset="0"/>
                <a:ea typeface="Calibri" panose="020F0502020204030204" pitchFamily="34" charset="0"/>
                <a:cs typeface="Calibri" panose="020F0502020204030204" pitchFamily="34" charset="0"/>
              </a:rPr>
              <a:t>     – Nurek: </a:t>
            </a:r>
            <a:r>
              <a:rPr lang="pl-PL" sz="8000" dirty="0">
                <a:latin typeface="Calibri" panose="020F0502020204030204" pitchFamily="34" charset="0"/>
                <a:ea typeface="Calibri" panose="020F0502020204030204" pitchFamily="34" charset="0"/>
                <a:cs typeface="Calibri" panose="020F0502020204030204" pitchFamily="34" charset="0"/>
              </a:rPr>
              <a:t>wybierz kablolinę,</a:t>
            </a:r>
          </a:p>
          <a:p>
            <a:pPr marL="400050" lvl="1" indent="-400050" algn="just">
              <a:buNone/>
            </a:pPr>
            <a:r>
              <a:rPr lang="pl-PL" sz="8000" dirty="0">
                <a:latin typeface="Calibri" panose="020F0502020204030204" pitchFamily="34" charset="0"/>
                <a:ea typeface="Calibri" panose="020F0502020204030204" pitchFamily="34" charset="0"/>
                <a:cs typeface="Calibri" panose="020F0502020204030204" pitchFamily="34" charset="0"/>
              </a:rPr>
              <a:t>     </a:t>
            </a:r>
            <a:r>
              <a:rPr lang="pl-PL" sz="8000" b="1" dirty="0">
                <a:latin typeface="Calibri" panose="020F0502020204030204" pitchFamily="34" charset="0"/>
                <a:ea typeface="Calibri" panose="020F0502020204030204" pitchFamily="34" charset="0"/>
                <a:cs typeface="Calibri" panose="020F0502020204030204" pitchFamily="34" charset="0"/>
              </a:rPr>
              <a:t>– NKPP: </a:t>
            </a:r>
            <a:r>
              <a:rPr lang="pl-PL" sz="8000" dirty="0">
                <a:latin typeface="Calibri" panose="020F0502020204030204" pitchFamily="34" charset="0"/>
                <a:ea typeface="Calibri" panose="020F0502020204030204" pitchFamily="34" charset="0"/>
                <a:cs typeface="Calibri" panose="020F0502020204030204" pitchFamily="34" charset="0"/>
              </a:rPr>
              <a:t>kablolina wybrana.</a:t>
            </a:r>
          </a:p>
          <a:p>
            <a:endParaRPr lang="pl-PL" dirty="0"/>
          </a:p>
        </p:txBody>
      </p:sp>
      <p:sp>
        <p:nvSpPr>
          <p:cNvPr id="5" name="Symbol zastępczy numeru slajdu 4">
            <a:extLst>
              <a:ext uri="{FF2B5EF4-FFF2-40B4-BE49-F238E27FC236}">
                <a16:creationId xmlns:a16="http://schemas.microsoft.com/office/drawing/2014/main" id="{7B49A18B-DDB4-6785-C1E1-9A6D4B358222}"/>
              </a:ext>
            </a:extLst>
          </p:cNvPr>
          <p:cNvSpPr>
            <a:spLocks noGrp="1"/>
          </p:cNvSpPr>
          <p:nvPr>
            <p:ph type="sldNum" sz="quarter" idx="12"/>
          </p:nvPr>
        </p:nvSpPr>
        <p:spPr/>
        <p:txBody>
          <a:bodyPr/>
          <a:lstStyle/>
          <a:p>
            <a:fld id="{589B7C76-EFF2-4CD8-A475-4750F11B4BC6}" type="slidenum">
              <a:rPr lang="pl-PL" smtClean="0"/>
              <a:pPr/>
              <a:t>52</a:t>
            </a:fld>
            <a:endParaRPr lang="pl-PL" dirty="0"/>
          </a:p>
        </p:txBody>
      </p:sp>
      <p:sp>
        <p:nvSpPr>
          <p:cNvPr id="6" name="Prostokąt zaokrąglony 5">
            <a:extLst>
              <a:ext uri="{FF2B5EF4-FFF2-40B4-BE49-F238E27FC236}">
                <a16:creationId xmlns:a16="http://schemas.microsoft.com/office/drawing/2014/main" id="{1732138E-3AA8-A63E-FFBC-9B69D3BD618D}"/>
              </a:ext>
            </a:extLst>
          </p:cNvPr>
          <p:cNvSpPr/>
          <p:nvPr/>
        </p:nvSpPr>
        <p:spPr>
          <a:xfrm>
            <a:off x="431899" y="342203"/>
            <a:ext cx="8208912" cy="864096"/>
          </a:xfrm>
          <a:prstGeom prst="roundRect">
            <a:avLst/>
          </a:prstGeom>
          <a:solidFill>
            <a:srgbClr val="FF0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3000" b="1" i="0" u="none" strike="noStrike" kern="1200" cap="none" spc="0" normalizeH="0" baseline="0" noProof="0" dirty="0">
                <a:ln>
                  <a:noFill/>
                </a:ln>
                <a:solidFill>
                  <a:prstClr val="black"/>
                </a:solidFill>
                <a:effectLst/>
                <a:uLnTx/>
                <a:uFillTx/>
                <a:latin typeface="Calibri"/>
                <a:ea typeface="+mn-ea"/>
                <a:cs typeface="+mn-cs"/>
              </a:rPr>
              <a:t>8.1. Zlokalizować obiekt pod powierzchnią wody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3000" b="1" i="0" u="none" strike="noStrike" kern="1200" cap="none" spc="0" normalizeH="0" baseline="0" noProof="0" dirty="0">
                <a:ln>
                  <a:noFill/>
                </a:ln>
                <a:solidFill>
                  <a:prstClr val="black"/>
                </a:solidFill>
                <a:effectLst/>
                <a:uLnTx/>
                <a:uFillTx/>
                <a:latin typeface="Calibri"/>
                <a:ea typeface="+mn-ea"/>
                <a:cs typeface="+mn-cs"/>
              </a:rPr>
              <a:t>oraz go oznaczyć c.d.</a:t>
            </a:r>
            <a:endParaRPr kumimoji="0" lang="pl-PL" sz="30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pole tekstowe 7">
            <a:extLst>
              <a:ext uri="{FF2B5EF4-FFF2-40B4-BE49-F238E27FC236}">
                <a16:creationId xmlns:a16="http://schemas.microsoft.com/office/drawing/2014/main" id="{CDB149EB-FB41-1756-D03B-5C0257F1EFC4}"/>
              </a:ext>
            </a:extLst>
          </p:cNvPr>
          <p:cNvSpPr txBox="1"/>
          <p:nvPr/>
        </p:nvSpPr>
        <p:spPr>
          <a:xfrm>
            <a:off x="467544" y="1484784"/>
            <a:ext cx="8208912" cy="1169551"/>
          </a:xfrm>
          <a:prstGeom prst="rect">
            <a:avLst/>
          </a:prstGeom>
          <a:noFill/>
        </p:spPr>
        <p:txBody>
          <a:bodyPr wrap="square">
            <a:spAutoFit/>
          </a:bodyPr>
          <a:lstStyle/>
          <a:p>
            <a:pPr algn="ctr" fontAlgn="base"/>
            <a:r>
              <a:rPr lang="pl-PL" sz="2200" b="1" dirty="0"/>
              <a:t>     </a:t>
            </a:r>
            <a:r>
              <a:rPr lang="pl-PL" sz="2400" b="1" dirty="0">
                <a:latin typeface="Calibri" panose="020F0502020204030204" pitchFamily="34" charset="0"/>
                <a:ea typeface="Calibri" panose="020F0502020204030204" pitchFamily="34" charset="0"/>
                <a:cs typeface="Calibri" panose="020F0502020204030204" pitchFamily="34" charset="0"/>
              </a:rPr>
              <a:t>Z</a:t>
            </a:r>
            <a:r>
              <a:rPr lang="pl-PL" sz="24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asady prowadzenia nurka przy użyciu sygnałów umownych </a:t>
            </a:r>
            <a:br>
              <a:rPr lang="pl-PL" sz="24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pl-PL" sz="2400" b="1" dirty="0">
                <a:solidFill>
                  <a:srgbClr val="000000"/>
                </a:solidFill>
                <a:latin typeface="Calibri" panose="020F0502020204030204" pitchFamily="34" charset="0"/>
                <a:ea typeface="Calibri" panose="020F0502020204030204" pitchFamily="34" charset="0"/>
                <a:cs typeface="Calibri" panose="020F0502020204030204" pitchFamily="34" charset="0"/>
              </a:rPr>
              <a:t>kabloliną/</a:t>
            </a:r>
            <a:r>
              <a:rPr lang="pl-PL" sz="24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liną</a:t>
            </a:r>
            <a:endParaRPr lang="en-US" sz="24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endParaRPr lang="pl-PL" sz="2200" dirty="0"/>
          </a:p>
        </p:txBody>
      </p:sp>
      <p:pic>
        <p:nvPicPr>
          <p:cNvPr id="9" name="Obraz 8">
            <a:extLst>
              <a:ext uri="{FF2B5EF4-FFF2-40B4-BE49-F238E27FC236}">
                <a16:creationId xmlns:a16="http://schemas.microsoft.com/office/drawing/2014/main" id="{A9B387C0-25FD-8D64-90C8-9755B139B4D0}"/>
              </a:ext>
            </a:extLst>
          </p:cNvPr>
          <p:cNvPicPr>
            <a:picLocks noChangeAspect="1"/>
          </p:cNvPicPr>
          <p:nvPr/>
        </p:nvPicPr>
        <p:blipFill rotWithShape="1">
          <a:blip r:embed="rId2" cstate="print"/>
          <a:srcRect l="13933" t="35795" r="11817" b="13793"/>
          <a:stretch/>
        </p:blipFill>
        <p:spPr bwMode="auto">
          <a:xfrm>
            <a:off x="1217185" y="2361548"/>
            <a:ext cx="6739191" cy="2579620"/>
          </a:xfrm>
          <a:prstGeom prst="rect">
            <a:avLst/>
          </a:prstGeom>
          <a:noFill/>
          <a:ln w="9525">
            <a:noFill/>
            <a:miter lim="800000"/>
            <a:headEnd/>
            <a:tailEnd/>
          </a:ln>
        </p:spPr>
      </p:pic>
    </p:spTree>
    <p:extLst>
      <p:ext uri="{BB962C8B-B14F-4D97-AF65-F5344CB8AC3E}">
        <p14:creationId xmlns:p14="http://schemas.microsoft.com/office/powerpoint/2010/main" val="38682515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algn="ctr">
              <a:buNone/>
            </a:pPr>
            <a:r>
              <a:rPr lang="pl-PL" sz="2800" b="1" dirty="0"/>
              <a:t>    	</a:t>
            </a:r>
            <a:r>
              <a:rPr lang="pl-PL" sz="2400" u="sng" dirty="0">
                <a:latin typeface="Calibri" panose="020F0502020204030204" pitchFamily="34" charset="0"/>
                <a:ea typeface="Calibri" panose="020F0502020204030204" pitchFamily="34" charset="0"/>
                <a:cs typeface="Calibri" panose="020F0502020204030204" pitchFamily="34" charset="0"/>
              </a:rPr>
              <a:t>Metody poszukiwań podwodnych – poszukiwania przy pomocy metod nurkowych (bezprzyrządowe)</a:t>
            </a:r>
          </a:p>
          <a:p>
            <a:pPr lvl="0" algn="just">
              <a:buFont typeface="Wingdings" panose="05000000000000000000" pitchFamily="2" charset="2"/>
              <a:buChar char="§"/>
            </a:pPr>
            <a:r>
              <a:rPr lang="pl-PL" sz="2400" b="1" dirty="0">
                <a:latin typeface="Calibri" panose="020F0502020204030204" pitchFamily="34" charset="0"/>
                <a:ea typeface="Calibri" panose="020F0502020204030204" pitchFamily="34" charset="0"/>
                <a:cs typeface="Calibri" panose="020F0502020204030204" pitchFamily="34" charset="0"/>
              </a:rPr>
              <a:t>metoda wahadłowa</a:t>
            </a:r>
            <a:r>
              <a:rPr lang="pl-PL" sz="2400" dirty="0">
                <a:latin typeface="Calibri" panose="020F0502020204030204" pitchFamily="34" charset="0"/>
                <a:ea typeface="Calibri" panose="020F0502020204030204" pitchFamily="34" charset="0"/>
                <a:cs typeface="Calibri" panose="020F0502020204030204" pitchFamily="34" charset="0"/>
              </a:rPr>
              <a:t> ze zmiennym promieniem przeszukiwań, </a:t>
            </a:r>
            <a:br>
              <a:rPr lang="pl-PL" sz="2400" dirty="0">
                <a:latin typeface="Calibri" panose="020F0502020204030204" pitchFamily="34" charset="0"/>
                <a:ea typeface="Calibri" panose="020F0502020204030204" pitchFamily="34" charset="0"/>
                <a:cs typeface="Calibri" panose="020F0502020204030204" pitchFamily="34" charset="0"/>
              </a:rPr>
            </a:br>
            <a:r>
              <a:rPr lang="pl-PL" sz="2400" dirty="0">
                <a:latin typeface="Calibri" panose="020F0502020204030204" pitchFamily="34" charset="0"/>
                <a:ea typeface="Calibri" panose="020F0502020204030204" pitchFamily="34" charset="0"/>
                <a:cs typeface="Calibri" panose="020F0502020204030204" pitchFamily="34" charset="0"/>
              </a:rPr>
              <a:t>w polu stanowiącym wycinek  koła – sposobem odśrodkowym </a:t>
            </a:r>
            <a:br>
              <a:rPr lang="pl-PL" sz="2400" dirty="0">
                <a:latin typeface="Calibri" panose="020F0502020204030204" pitchFamily="34" charset="0"/>
                <a:ea typeface="Calibri" panose="020F0502020204030204" pitchFamily="34" charset="0"/>
                <a:cs typeface="Calibri" panose="020F0502020204030204" pitchFamily="34" charset="0"/>
              </a:rPr>
            </a:br>
            <a:r>
              <a:rPr lang="pl-PL" sz="2400" dirty="0">
                <a:latin typeface="Calibri" panose="020F0502020204030204" pitchFamily="34" charset="0"/>
                <a:ea typeface="Calibri" panose="020F0502020204030204" pitchFamily="34" charset="0"/>
                <a:cs typeface="Calibri" panose="020F0502020204030204" pitchFamily="34" charset="0"/>
              </a:rPr>
              <a:t>i dośrodkowym,</a:t>
            </a:r>
          </a:p>
          <a:p>
            <a:pPr lvl="0" algn="just">
              <a:buFont typeface="Wingdings" panose="05000000000000000000" pitchFamily="2" charset="2"/>
              <a:buChar char="§"/>
            </a:pPr>
            <a:r>
              <a:rPr lang="pl-PL" sz="2400" b="1" dirty="0">
                <a:latin typeface="Calibri" panose="020F0502020204030204" pitchFamily="34" charset="0"/>
                <a:ea typeface="Calibri" panose="020F0502020204030204" pitchFamily="34" charset="0"/>
                <a:cs typeface="Calibri" panose="020F0502020204030204" pitchFamily="34" charset="0"/>
              </a:rPr>
              <a:t>metoda wahadłowa pasami – </a:t>
            </a:r>
            <a:r>
              <a:rPr lang="pl-PL" sz="2400" dirty="0">
                <a:latin typeface="Calibri" panose="020F0502020204030204" pitchFamily="34" charset="0"/>
                <a:ea typeface="Calibri" panose="020F0502020204030204" pitchFamily="34" charset="0"/>
                <a:cs typeface="Calibri" panose="020F0502020204030204" pitchFamily="34" charset="0"/>
              </a:rPr>
              <a:t>sposobem zwiększającym </a:t>
            </a:r>
            <a:br>
              <a:rPr lang="pl-PL" sz="2400" dirty="0">
                <a:latin typeface="Calibri" panose="020F0502020204030204" pitchFamily="34" charset="0"/>
                <a:ea typeface="Calibri" panose="020F0502020204030204" pitchFamily="34" charset="0"/>
                <a:cs typeface="Calibri" panose="020F0502020204030204" pitchFamily="34" charset="0"/>
              </a:rPr>
            </a:br>
            <a:r>
              <a:rPr lang="pl-PL" sz="2400" dirty="0">
                <a:latin typeface="Calibri" panose="020F0502020204030204" pitchFamily="34" charset="0"/>
                <a:ea typeface="Calibri" panose="020F0502020204030204" pitchFamily="34" charset="0"/>
                <a:cs typeface="Calibri" panose="020F0502020204030204" pitchFamily="34" charset="0"/>
              </a:rPr>
              <a:t>i zmniejszającym obszar  przeszukiwań,</a:t>
            </a:r>
          </a:p>
          <a:p>
            <a:pPr lvl="0" algn="just">
              <a:buFont typeface="Wingdings" panose="05000000000000000000" pitchFamily="2" charset="2"/>
              <a:buChar char="§"/>
            </a:pPr>
            <a:r>
              <a:rPr lang="pl-PL" sz="2400" b="1" dirty="0">
                <a:latin typeface="Calibri" panose="020F0502020204030204" pitchFamily="34" charset="0"/>
                <a:ea typeface="Calibri" panose="020F0502020204030204" pitchFamily="34" charset="0"/>
                <a:cs typeface="Calibri" panose="020F0502020204030204" pitchFamily="34" charset="0"/>
              </a:rPr>
              <a:t>metoda cyrkulacyjna (po okręgu) – </a:t>
            </a:r>
            <a:r>
              <a:rPr lang="pl-PL" sz="2400" dirty="0">
                <a:latin typeface="Calibri" panose="020F0502020204030204" pitchFamily="34" charset="0"/>
                <a:ea typeface="Calibri" panose="020F0502020204030204" pitchFamily="34" charset="0"/>
                <a:cs typeface="Calibri" panose="020F0502020204030204" pitchFamily="34" charset="0"/>
              </a:rPr>
              <a:t>sposobem odśrodkowym </a:t>
            </a:r>
            <a:br>
              <a:rPr lang="pl-PL" sz="2400" dirty="0">
                <a:latin typeface="Calibri" panose="020F0502020204030204" pitchFamily="34" charset="0"/>
                <a:ea typeface="Calibri" panose="020F0502020204030204" pitchFamily="34" charset="0"/>
                <a:cs typeface="Calibri" panose="020F0502020204030204" pitchFamily="34" charset="0"/>
              </a:rPr>
            </a:br>
            <a:r>
              <a:rPr lang="pl-PL" sz="2400" dirty="0">
                <a:latin typeface="Calibri" panose="020F0502020204030204" pitchFamily="34" charset="0"/>
                <a:ea typeface="Calibri" panose="020F0502020204030204" pitchFamily="34" charset="0"/>
                <a:cs typeface="Calibri" panose="020F0502020204030204" pitchFamily="34" charset="0"/>
              </a:rPr>
              <a:t>i dośrodkowym,</a:t>
            </a:r>
          </a:p>
          <a:p>
            <a:pPr lvl="0" algn="just">
              <a:buFont typeface="Wingdings" panose="05000000000000000000" pitchFamily="2" charset="2"/>
              <a:buChar char="§"/>
            </a:pPr>
            <a:r>
              <a:rPr lang="pl-PL" sz="2400" b="1" dirty="0">
                <a:latin typeface="Calibri" panose="020F0502020204030204" pitchFamily="34" charset="0"/>
                <a:ea typeface="Calibri" panose="020F0502020204030204" pitchFamily="34" charset="0"/>
                <a:cs typeface="Calibri" panose="020F0502020204030204" pitchFamily="34" charset="0"/>
              </a:rPr>
              <a:t>metoda wyznaczonymi polami.</a:t>
            </a:r>
            <a:endParaRPr lang="pl-PL" sz="2400" dirty="0">
              <a:latin typeface="Calibri" panose="020F0502020204030204" pitchFamily="34" charset="0"/>
              <a:ea typeface="Calibri" panose="020F0502020204030204" pitchFamily="34" charset="0"/>
              <a:cs typeface="Calibri" panose="020F0502020204030204" pitchFamily="34" charset="0"/>
            </a:endParaRPr>
          </a:p>
          <a:p>
            <a:pPr lvl="0">
              <a:buNone/>
            </a:pPr>
            <a:endParaRPr lang="pl-PL" sz="2600" dirty="0"/>
          </a:p>
          <a:p>
            <a:pPr>
              <a:buNone/>
            </a:pPr>
            <a:endParaRPr lang="pl-PL" sz="2600" dirty="0"/>
          </a:p>
          <a:p>
            <a:pPr>
              <a:buNone/>
            </a:pPr>
            <a:endParaRPr lang="pl-PL"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53</a:t>
            </a:fld>
            <a:endParaRPr lang="pl-PL" dirty="0"/>
          </a:p>
        </p:txBody>
      </p:sp>
      <p:sp>
        <p:nvSpPr>
          <p:cNvPr id="6" name="Prostokąt zaokrąglony 5"/>
          <p:cNvSpPr/>
          <p:nvPr/>
        </p:nvSpPr>
        <p:spPr>
          <a:xfrm>
            <a:off x="467544" y="280157"/>
            <a:ext cx="8208912" cy="864096"/>
          </a:xfrm>
          <a:prstGeom prst="roundRect">
            <a:avLst/>
          </a:prstGeom>
          <a:solidFill>
            <a:srgbClr val="FF0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8.1. Zlokalizować obiekt pod powierzchnią wody </a:t>
            </a:r>
          </a:p>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oraz go oznaczyć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algn="just">
              <a:buNone/>
            </a:pPr>
            <a:r>
              <a:rPr lang="pl-PL" sz="2800" b="1" dirty="0"/>
              <a:t>    	</a:t>
            </a:r>
            <a:r>
              <a:rPr lang="pl-PL" sz="2400" b="1" dirty="0">
                <a:latin typeface="Calibri" panose="020F0502020204030204" pitchFamily="34" charset="0"/>
                <a:ea typeface="Calibri" panose="020F0502020204030204" pitchFamily="34" charset="0"/>
                <a:cs typeface="Calibri" panose="020F0502020204030204" pitchFamily="34" charset="0"/>
              </a:rPr>
              <a:t>Inspekcję podwodną przy użyciu nurków</a:t>
            </a:r>
            <a:r>
              <a:rPr lang="pl-PL" sz="2400" dirty="0">
                <a:latin typeface="Calibri" panose="020F0502020204030204" pitchFamily="34" charset="0"/>
                <a:ea typeface="Calibri" panose="020F0502020204030204" pitchFamily="34" charset="0"/>
                <a:cs typeface="Calibri" panose="020F0502020204030204" pitchFamily="34" charset="0"/>
              </a:rPr>
              <a:t> dla wyeliminowania czynnika subiektywnego i uzyskanie w pełni wiarygodnych informacji wykonuje się dwukrotnie, przy pomocy dwóch różnych nurków/par nurkowych. W przypadku zgodności informacji uzyskanych od obu nurków, informacje te uznaje się za wiarygodne.</a:t>
            </a:r>
          </a:p>
          <a:p>
            <a:pPr algn="just">
              <a:buNone/>
            </a:pPr>
            <a:r>
              <a:rPr lang="pl-PL" sz="2400" dirty="0">
                <a:latin typeface="Calibri" panose="020F0502020204030204" pitchFamily="34" charset="0"/>
                <a:ea typeface="Calibri" panose="020F0502020204030204" pitchFamily="34" charset="0"/>
                <a:cs typeface="Calibri" panose="020F0502020204030204" pitchFamily="34" charset="0"/>
              </a:rPr>
              <a:t> </a:t>
            </a:r>
          </a:p>
          <a:p>
            <a:pPr algn="just">
              <a:buNone/>
            </a:pPr>
            <a:r>
              <a:rPr lang="pl-PL" sz="2400" dirty="0">
                <a:latin typeface="Calibri" panose="020F0502020204030204" pitchFamily="34" charset="0"/>
                <a:ea typeface="Calibri" panose="020F0502020204030204" pitchFamily="34" charset="0"/>
                <a:cs typeface="Calibri" panose="020F0502020204030204" pitchFamily="34" charset="0"/>
              </a:rPr>
              <a:t>     W przypadku rozbieżności informacji, zwiad należy powtórzyć. Gdy ekipa nurkowa prowadząca inspekcję podwodną wyposażona jest w urządzenia rejestracji wizualnej nie powtarza się inspekcji przez kolejnych nurków.  </a:t>
            </a:r>
          </a:p>
          <a:p>
            <a:pPr lvl="0">
              <a:buNone/>
            </a:pPr>
            <a:r>
              <a:rPr lang="pl-PL" sz="2800" b="1" dirty="0"/>
              <a:t> </a:t>
            </a:r>
            <a:endParaRPr lang="pl-PL" sz="2600" dirty="0"/>
          </a:p>
          <a:p>
            <a:pPr>
              <a:buNone/>
            </a:pPr>
            <a:endParaRPr lang="pl-PL" sz="2600" dirty="0"/>
          </a:p>
          <a:p>
            <a:pPr>
              <a:buNone/>
            </a:pPr>
            <a:endParaRPr lang="pl-PL"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54</a:t>
            </a:fld>
            <a:endParaRPr lang="pl-PL" dirty="0"/>
          </a:p>
        </p:txBody>
      </p:sp>
      <p:sp>
        <p:nvSpPr>
          <p:cNvPr id="6" name="Prostokąt zaokrąglony 5"/>
          <p:cNvSpPr/>
          <p:nvPr/>
        </p:nvSpPr>
        <p:spPr>
          <a:xfrm>
            <a:off x="483228" y="476672"/>
            <a:ext cx="8208912" cy="864096"/>
          </a:xfrm>
          <a:prstGeom prst="roundRect">
            <a:avLst/>
          </a:prstGeom>
          <a:solidFill>
            <a:srgbClr val="FF0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8.1. Zlokalizować obiekt pod powierzchnią wody </a:t>
            </a:r>
          </a:p>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oraz go oznaczyć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algn="ctr">
              <a:buNone/>
            </a:pPr>
            <a:r>
              <a:rPr lang="pl-PL" sz="2800" b="1" dirty="0"/>
              <a:t>    		</a:t>
            </a:r>
            <a:r>
              <a:rPr lang="pl-PL" sz="2400" b="1" u="sng" dirty="0">
                <a:latin typeface="Calibri" panose="020F0502020204030204" pitchFamily="34" charset="0"/>
                <a:ea typeface="Calibri" panose="020F0502020204030204" pitchFamily="34" charset="0"/>
                <a:cs typeface="Calibri" panose="020F0502020204030204" pitchFamily="34" charset="0"/>
              </a:rPr>
              <a:t>Oznaczenie zlokalizowanego obiektu przez nurka:</a:t>
            </a:r>
          </a:p>
          <a:p>
            <a:pPr algn="just">
              <a:buNone/>
            </a:pPr>
            <a:endParaRPr lang="pl-PL" sz="2400" dirty="0">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mj-lt"/>
              <a:buAutoNum type="arabicPeriod"/>
            </a:pPr>
            <a:r>
              <a:rPr lang="pl-PL" sz="2400" dirty="0">
                <a:latin typeface="Calibri" panose="020F0502020204030204" pitchFamily="34" charset="0"/>
                <a:ea typeface="Calibri" panose="020F0502020204030204" pitchFamily="34" charset="0"/>
                <a:cs typeface="Calibri" panose="020F0502020204030204" pitchFamily="34" charset="0"/>
              </a:rPr>
              <a:t>Wypuścić/strzelić boję dekompresyjną, którą to przy pomocy linki z kołowrotka lub szpulki przymocuje do obiektu;</a:t>
            </a:r>
          </a:p>
          <a:p>
            <a:pPr marL="457200" lvl="0" indent="-457200" algn="just">
              <a:buFont typeface="+mj-lt"/>
              <a:buAutoNum type="arabicPeriod"/>
            </a:pPr>
            <a:r>
              <a:rPr lang="pl-PL" sz="2400" dirty="0">
                <a:latin typeface="Calibri" panose="020F0502020204030204" pitchFamily="34" charset="0"/>
                <a:ea typeface="Calibri" panose="020F0502020204030204" pitchFamily="34" charset="0"/>
                <a:cs typeface="Calibri" panose="020F0502020204030204" pitchFamily="34" charset="0"/>
              </a:rPr>
              <a:t>Zabrać ze sobą linę pływającą, która jednym końcem jest przyczepiona do d-ringu uprzęży (w sposób umożliwiający ją w każdej chwili wypiąć) lub trzymana w ręku przez nurka. Na drugim końcu linki zamontowana jest bojka tzw. sygnałowa, która cały czas pływa na powierzchni wody. Po odnalezieniu obiektu nurek przyczepia linkę do obiektu. </a:t>
            </a:r>
          </a:p>
          <a:p>
            <a:pPr lvl="0">
              <a:buNone/>
            </a:pPr>
            <a:endParaRPr lang="pl-PL" sz="2600" dirty="0"/>
          </a:p>
          <a:p>
            <a:pPr>
              <a:buNone/>
            </a:pPr>
            <a:endParaRPr lang="pl-PL" sz="2600" dirty="0"/>
          </a:p>
          <a:p>
            <a:pPr>
              <a:buNone/>
            </a:pPr>
            <a:endParaRPr lang="pl-PL"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55</a:t>
            </a:fld>
            <a:endParaRPr lang="pl-PL" dirty="0"/>
          </a:p>
        </p:txBody>
      </p:sp>
      <p:sp>
        <p:nvSpPr>
          <p:cNvPr id="6" name="Prostokąt zaokrąglony 5"/>
          <p:cNvSpPr/>
          <p:nvPr/>
        </p:nvSpPr>
        <p:spPr>
          <a:xfrm>
            <a:off x="467544" y="404664"/>
            <a:ext cx="8208912" cy="864096"/>
          </a:xfrm>
          <a:prstGeom prst="roundRect">
            <a:avLst/>
          </a:prstGeom>
          <a:solidFill>
            <a:srgbClr val="FF0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8.1. Zlokalizować obiekt pod powierzchnią wody </a:t>
            </a:r>
          </a:p>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oraz go oznaczyć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vert="horz" lIns="91440" tIns="45720" rIns="91440" bIns="45720" rtlCol="0" anchor="t">
            <a:normAutofit/>
          </a:bodyPr>
          <a:lstStyle/>
          <a:p>
            <a:pPr marL="0" indent="0">
              <a:buNone/>
            </a:pPr>
            <a:endParaRPr lang="pl-PL" sz="2200" b="1" dirty="0"/>
          </a:p>
          <a:p>
            <a:pPr marL="457200" indent="-457200" algn="just">
              <a:buFont typeface="+mj-lt"/>
              <a:buAutoNum type="arabicPeriod" startAt="3"/>
            </a:pPr>
            <a:r>
              <a:rPr lang="pl-PL" sz="2400" dirty="0">
                <a:latin typeface="Calibri" panose="020F0502020204030204" pitchFamily="34" charset="0"/>
                <a:ea typeface="Calibri" panose="020F0502020204030204" pitchFamily="34" charset="0"/>
                <a:cs typeface="Calibri" panose="020F0502020204030204" pitchFamily="34" charset="0"/>
              </a:rPr>
              <a:t>Zabrać ze sobą linę pływającą, która jednym końcem jest przyczepiona do deringu uprzęży (w sposób umożliwiający ją w każdej chwili wypiąć) lub trzymana w ręku przez nurka, a drugi koniec trzymany jest na powierzchni w bazie nurkowej przez np. sprzętowego, który wydaje tę linę.   </a:t>
            </a:r>
          </a:p>
          <a:p>
            <a:pPr algn="just">
              <a:buNone/>
            </a:pPr>
            <a:r>
              <a:rPr lang="pl-PL" sz="2400" dirty="0">
                <a:latin typeface="Calibri" panose="020F0502020204030204" pitchFamily="34" charset="0"/>
                <a:ea typeface="Calibri" panose="020F0502020204030204" pitchFamily="34" charset="0"/>
                <a:cs typeface="Calibri" panose="020F0502020204030204" pitchFamily="34" charset="0"/>
              </a:rPr>
              <a:t>     </a:t>
            </a:r>
          </a:p>
          <a:p>
            <a:pPr algn="just">
              <a:buNone/>
            </a:pPr>
            <a:r>
              <a:rPr lang="pl-PL" sz="2400" dirty="0">
                <a:latin typeface="Calibri" panose="020F0502020204030204" pitchFamily="34" charset="0"/>
                <a:ea typeface="Calibri" panose="020F0502020204030204" pitchFamily="34" charset="0"/>
                <a:cs typeface="Calibri" panose="020F0502020204030204" pitchFamily="34" charset="0"/>
              </a:rPr>
              <a:t>  Po odnalezieniu obiektu nurek montuje linę do obiektu, a sprzętowy w bazie nurkowej w miejscu nie utrudniającym poruszanie się oraz w miejscu, w którym będzie można wykorzystać tą linę jako linę kierunkową lub opustową. </a:t>
            </a:r>
          </a:p>
          <a:p>
            <a:pPr>
              <a:buNone/>
            </a:pPr>
            <a:endParaRPr lang="pl-PL" sz="2600" dirty="0"/>
          </a:p>
          <a:p>
            <a:pPr>
              <a:buNone/>
            </a:pPr>
            <a:endParaRPr lang="pl-PL"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56</a:t>
            </a:fld>
            <a:endParaRPr lang="pl-PL" dirty="0"/>
          </a:p>
        </p:txBody>
      </p:sp>
      <p:sp>
        <p:nvSpPr>
          <p:cNvPr id="6" name="Prostokąt zaokrąglony 5"/>
          <p:cNvSpPr/>
          <p:nvPr/>
        </p:nvSpPr>
        <p:spPr>
          <a:xfrm>
            <a:off x="467544" y="404664"/>
            <a:ext cx="8208912" cy="864096"/>
          </a:xfrm>
          <a:prstGeom prst="roundRect">
            <a:avLst/>
          </a:prstGeom>
          <a:solidFill>
            <a:srgbClr val="FF0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8.1. Zlokalizować obiekt pod powierzchnią wody </a:t>
            </a:r>
          </a:p>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oraz go oznaczyć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lvl="0" algn="just">
              <a:buNone/>
            </a:pPr>
            <a:r>
              <a:rPr lang="pl-PL" sz="2800" b="1" dirty="0"/>
              <a:t>    	</a:t>
            </a:r>
            <a:r>
              <a:rPr lang="pl-PL" sz="2400" b="1" u="sng" dirty="0">
                <a:latin typeface="Calibri" panose="020F0502020204030204" pitchFamily="34" charset="0"/>
                <a:ea typeface="Calibri" panose="020F0502020204030204" pitchFamily="34" charset="0"/>
                <a:cs typeface="Calibri" panose="020F0502020204030204" pitchFamily="34" charset="0"/>
              </a:rPr>
              <a:t>Metoda wahadłowa</a:t>
            </a:r>
            <a:r>
              <a:rPr lang="pl-PL" sz="2400" u="sng" dirty="0">
                <a:latin typeface="Calibri" panose="020F0502020204030204" pitchFamily="34" charset="0"/>
                <a:ea typeface="Calibri" panose="020F0502020204030204" pitchFamily="34" charset="0"/>
                <a:cs typeface="Calibri" panose="020F0502020204030204" pitchFamily="34" charset="0"/>
              </a:rPr>
              <a:t> </a:t>
            </a:r>
            <a:r>
              <a:rPr lang="pl-PL" sz="2400" dirty="0">
                <a:latin typeface="Calibri" panose="020F0502020204030204" pitchFamily="34" charset="0"/>
                <a:ea typeface="Calibri" panose="020F0502020204030204" pitchFamily="34" charset="0"/>
                <a:cs typeface="Calibri" panose="020F0502020204030204" pitchFamily="34" charset="0"/>
              </a:rPr>
              <a:t>ze zmiennym promieniem przeszukiwań, w polu stanowiącym wycinek koła sposobem odśrodkowym i dośrodkowym.</a:t>
            </a:r>
          </a:p>
          <a:p>
            <a:pPr algn="just">
              <a:buNone/>
            </a:pPr>
            <a:r>
              <a:rPr lang="pl-PL" sz="2400" dirty="0">
                <a:latin typeface="Calibri" panose="020F0502020204030204" pitchFamily="34" charset="0"/>
                <a:ea typeface="Calibri" panose="020F0502020204030204" pitchFamily="34" charset="0"/>
                <a:cs typeface="Calibri" panose="020F0502020204030204" pitchFamily="34" charset="0"/>
              </a:rPr>
              <a:t>     Stosowana jest najczęściej przy poszukiwaniach z brzegu lub pomostu. Może być wykorzystywana z łodzi. Nurek (lub para nurkowa), zabezpieczony kabloliną lub liną odpływa na wskazaną odległość i schodzi na dno. Po czym rozpoczyna poszukiwania wyznaczonego pasa poszukiwań, pływając prostopadle na napiętej kablolinie lub linie. </a:t>
            </a:r>
          </a:p>
          <a:p>
            <a:pPr algn="just">
              <a:buNone/>
            </a:pPr>
            <a:r>
              <a:rPr lang="pl-PL" sz="2400" dirty="0">
                <a:latin typeface="Calibri" panose="020F0502020204030204" pitchFamily="34" charset="0"/>
                <a:ea typeface="Calibri" panose="020F0502020204030204" pitchFamily="34" charset="0"/>
                <a:cs typeface="Calibri" panose="020F0502020204030204" pitchFamily="34" charset="0"/>
              </a:rPr>
              <a:t>                                                                                                                               </a:t>
            </a:r>
            <a:endParaRPr lang="pl-PL" sz="2600" dirty="0"/>
          </a:p>
          <a:p>
            <a:pPr>
              <a:buNone/>
            </a:pPr>
            <a:endParaRPr lang="pl-PL"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57</a:t>
            </a:fld>
            <a:endParaRPr lang="pl-PL" dirty="0"/>
          </a:p>
        </p:txBody>
      </p:sp>
      <p:sp>
        <p:nvSpPr>
          <p:cNvPr id="5" name="Prostokąt zaokrąglony 4"/>
          <p:cNvSpPr/>
          <p:nvPr/>
        </p:nvSpPr>
        <p:spPr>
          <a:xfrm>
            <a:off x="467544" y="404664"/>
            <a:ext cx="8208912" cy="792088"/>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D2D38BE-AC4D-3B24-42DB-224729C86191}"/>
              </a:ext>
            </a:extLst>
          </p:cNvPr>
          <p:cNvSpPr>
            <a:spLocks noGrp="1"/>
          </p:cNvSpPr>
          <p:nvPr>
            <p:ph type="title"/>
          </p:nvPr>
        </p:nvSpPr>
        <p:spPr/>
        <p:txBody>
          <a:bodyPr>
            <a:normAutofit/>
          </a:bodyPr>
          <a:lstStyle/>
          <a:p>
            <a:pPr marL="0" marR="0" lvl="0" indent="0" defTabSz="914400" rtl="0" eaLnBrk="1" fontAlgn="auto" latinLnBrk="0" hangingPunct="1">
              <a:lnSpc>
                <a:spcPct val="100000"/>
              </a:lnSpc>
              <a:spcBef>
                <a:spcPts val="0"/>
              </a:spcBef>
              <a:spcAft>
                <a:spcPts val="0"/>
              </a:spcAft>
              <a:tabLst/>
              <a:defRPr/>
            </a:pPr>
            <a:r>
              <a:rPr kumimoji="0" lang="pl-PL"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kumimoji="0" lang="pl-PL" sz="3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pl-PL"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 w parze nurkowej c.d.</a:t>
            </a:r>
            <a:endParaRPr lang="pl-PL" dirty="0"/>
          </a:p>
        </p:txBody>
      </p:sp>
      <p:sp>
        <p:nvSpPr>
          <p:cNvPr id="3" name="Symbol zastępczy zawartości 2">
            <a:extLst>
              <a:ext uri="{FF2B5EF4-FFF2-40B4-BE49-F238E27FC236}">
                <a16:creationId xmlns:a16="http://schemas.microsoft.com/office/drawing/2014/main" id="{F36CF1DA-F1E8-CC3E-299D-89F45F82CEF9}"/>
              </a:ext>
            </a:extLst>
          </p:cNvPr>
          <p:cNvSpPr>
            <a:spLocks noGrp="1"/>
          </p:cNvSpPr>
          <p:nvPr>
            <p:ph idx="1"/>
          </p:nvPr>
        </p:nvSpPr>
        <p:spPr/>
        <p:txBody>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Sygnalista trzymający nurka na kablolinie w tym czasie nie zmienia swojego miejsca i utrzymuje stałą długość liny. Gdy nurek dopłynie do skrajnego miejsca poszukiwań otrzymuje polecenie o zmianie kierunku, sygnalista wydaje ustaloną długość kabloliny, uzależnioną od widoczności pod wodą.</a:t>
            </a:r>
          </a:p>
        </p:txBody>
      </p:sp>
      <p:sp>
        <p:nvSpPr>
          <p:cNvPr id="4" name="Symbol zastępczy numeru slajdu 3">
            <a:extLst>
              <a:ext uri="{FF2B5EF4-FFF2-40B4-BE49-F238E27FC236}">
                <a16:creationId xmlns:a16="http://schemas.microsoft.com/office/drawing/2014/main" id="{D3D3C40B-3254-0EE8-9A67-02E28225CA0F}"/>
              </a:ext>
            </a:extLst>
          </p:cNvPr>
          <p:cNvSpPr>
            <a:spLocks noGrp="1"/>
          </p:cNvSpPr>
          <p:nvPr>
            <p:ph type="sldNum" sz="quarter" idx="12"/>
          </p:nvPr>
        </p:nvSpPr>
        <p:spPr/>
        <p:txBody>
          <a:bodyPr/>
          <a:lstStyle/>
          <a:p>
            <a:fld id="{589B7C76-EFF2-4CD8-A475-4750F11B4BC6}" type="slidenum">
              <a:rPr lang="pl-PL" smtClean="0"/>
              <a:pPr/>
              <a:t>58</a:t>
            </a:fld>
            <a:endParaRPr lang="pl-PL" dirty="0"/>
          </a:p>
        </p:txBody>
      </p:sp>
    </p:spTree>
    <p:extLst>
      <p:ext uri="{BB962C8B-B14F-4D97-AF65-F5344CB8AC3E}">
        <p14:creationId xmlns:p14="http://schemas.microsoft.com/office/powerpoint/2010/main" val="8725548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vert="horz" lIns="91440" tIns="45720" rIns="91440" bIns="45720" rtlCol="0" anchor="t">
            <a:normAutofit/>
          </a:bodyPr>
          <a:lstStyle/>
          <a:p>
            <a:pPr lvl="0">
              <a:buNone/>
            </a:pPr>
            <a:r>
              <a:rPr lang="pl-PL" sz="2800" b="1" dirty="0"/>
              <a:t>    </a:t>
            </a:r>
          </a:p>
          <a:p>
            <a:pPr lvl="0">
              <a:buNone/>
            </a:pPr>
            <a:r>
              <a:rPr lang="pl-PL" sz="2400" b="1" u="sng" dirty="0">
                <a:latin typeface="Calibri" panose="020F0502020204030204" pitchFamily="34" charset="0"/>
                <a:ea typeface="Calibri" panose="020F0502020204030204" pitchFamily="34" charset="0"/>
                <a:cs typeface="Calibri" panose="020F0502020204030204" pitchFamily="34" charset="0"/>
              </a:rPr>
              <a:t>Metoda wahadłowa:</a:t>
            </a:r>
            <a:endParaRPr lang="pl-PL" sz="2400" u="sng" dirty="0">
              <a:latin typeface="Calibri" panose="020F0502020204030204" pitchFamily="34" charset="0"/>
              <a:ea typeface="Calibri" panose="020F0502020204030204" pitchFamily="34" charset="0"/>
              <a:cs typeface="Calibri" panose="020F0502020204030204" pitchFamily="34" charset="0"/>
            </a:endParaRPr>
          </a:p>
          <a:p>
            <a:pPr marL="180975" indent="-180975" algn="just">
              <a:buNone/>
            </a:pPr>
            <a:r>
              <a:rPr lang="pl-PL" sz="2400" dirty="0">
                <a:latin typeface="Calibri" panose="020F0502020204030204" pitchFamily="34" charset="0"/>
                <a:ea typeface="Calibri" panose="020F0502020204030204" pitchFamily="34" charset="0"/>
                <a:cs typeface="Calibri" panose="020F0502020204030204" pitchFamily="34" charset="0"/>
              </a:rPr>
              <a:t>  </a:t>
            </a:r>
          </a:p>
          <a:p>
            <a:pPr marL="180975" indent="-180975" algn="just">
              <a:buNone/>
            </a:pPr>
            <a:r>
              <a:rPr lang="pl-PL" sz="2400" dirty="0">
                <a:latin typeface="Calibri" panose="020F0502020204030204" pitchFamily="34" charset="0"/>
                <a:ea typeface="Calibri" panose="020F0502020204030204" pitchFamily="34" charset="0"/>
                <a:cs typeface="Calibri" panose="020F0502020204030204" pitchFamily="34" charset="0"/>
              </a:rPr>
              <a:t>  </a:t>
            </a:r>
            <a:r>
              <a:rPr lang="pl-PL" sz="2400" u="sng" dirty="0">
                <a:latin typeface="Calibri" panose="020F0502020204030204" pitchFamily="34" charset="0"/>
                <a:ea typeface="Calibri" panose="020F0502020204030204" pitchFamily="34" charset="0"/>
                <a:cs typeface="Calibri" panose="020F0502020204030204" pitchFamily="34" charset="0"/>
              </a:rPr>
              <a:t>Sposób odśrodkowy</a:t>
            </a:r>
            <a:r>
              <a:rPr lang="pl-PL" sz="2400" dirty="0">
                <a:latin typeface="Calibri" panose="020F0502020204030204" pitchFamily="34" charset="0"/>
                <a:ea typeface="Calibri" panose="020F0502020204030204" pitchFamily="34" charset="0"/>
                <a:cs typeface="Calibri" panose="020F0502020204030204" pitchFamily="34" charset="0"/>
              </a:rPr>
              <a:t> - nurek zanurza się w niedalekiej odległości stanowiska sygnalisty i prowadzi poszukiwania oddalając się od sygnalisty, a sygnalista wydaje kablolinę.</a:t>
            </a:r>
          </a:p>
          <a:p>
            <a:pPr marL="180975" indent="-180975" algn="just">
              <a:buNone/>
            </a:pPr>
            <a:r>
              <a:rPr lang="pl-PL" sz="2400" dirty="0">
                <a:latin typeface="Calibri" panose="020F0502020204030204" pitchFamily="34" charset="0"/>
                <a:ea typeface="Calibri" panose="020F0502020204030204" pitchFamily="34" charset="0"/>
                <a:cs typeface="Calibri" panose="020F0502020204030204" pitchFamily="34" charset="0"/>
              </a:rPr>
              <a:t> </a:t>
            </a:r>
            <a:r>
              <a:rPr lang="pl-PL" sz="2400" u="sng" dirty="0">
                <a:latin typeface="Calibri" panose="020F0502020204030204" pitchFamily="34" charset="0"/>
                <a:ea typeface="Calibri" panose="020F0502020204030204" pitchFamily="34" charset="0"/>
                <a:cs typeface="Calibri" panose="020F0502020204030204" pitchFamily="34" charset="0"/>
              </a:rPr>
              <a:t>Sposób dośrodkowy</a:t>
            </a:r>
            <a:r>
              <a:rPr lang="pl-PL" sz="2400" dirty="0">
                <a:latin typeface="Calibri" panose="020F0502020204030204" pitchFamily="34" charset="0"/>
                <a:ea typeface="Calibri" panose="020F0502020204030204" pitchFamily="34" charset="0"/>
                <a:cs typeface="Calibri" panose="020F0502020204030204" pitchFamily="34" charset="0"/>
              </a:rPr>
              <a:t> - nurek wypływa po powierzchni lub pod wodą na ustaloną odległość po czym nurkuje i rozpoczyna poszukiwania zbliżając się do sygnalisty, a sygnalista wybiera linę.  </a:t>
            </a:r>
          </a:p>
          <a:p>
            <a:pPr>
              <a:buNone/>
            </a:pPr>
            <a:endParaRPr lang="pl-PL" sz="2600" dirty="0"/>
          </a:p>
          <a:p>
            <a:pPr>
              <a:buNone/>
            </a:pPr>
            <a:endParaRPr lang="pl-PL"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59</a:t>
            </a:fld>
            <a:endParaRPr lang="pl-PL" dirty="0"/>
          </a:p>
        </p:txBody>
      </p:sp>
      <p:sp>
        <p:nvSpPr>
          <p:cNvPr id="6" name="Prostokąt zaokrąglony 5"/>
          <p:cNvSpPr/>
          <p:nvPr/>
        </p:nvSpPr>
        <p:spPr>
          <a:xfrm>
            <a:off x="467544" y="404664"/>
            <a:ext cx="8208912" cy="864096"/>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404664"/>
            <a:ext cx="8229600" cy="6120680"/>
          </a:xfrm>
        </p:spPr>
        <p:txBody>
          <a:bodyPr/>
          <a:lstStyle/>
          <a:p>
            <a:pPr>
              <a:buNone/>
            </a:pPr>
            <a:r>
              <a:rPr lang="pl-PL" sz="3000" b="1" u="sng" dirty="0">
                <a:latin typeface="Calibri" panose="020F0502020204030204" pitchFamily="34" charset="0"/>
                <a:ea typeface="Calibri" panose="020F0502020204030204" pitchFamily="34" charset="0"/>
                <a:cs typeface="Calibri" panose="020F0502020204030204" pitchFamily="34" charset="0"/>
              </a:rPr>
              <a:t>Zagadnienia c.d.</a:t>
            </a:r>
          </a:p>
          <a:p>
            <a:pPr>
              <a:buNone/>
            </a:pPr>
            <a:endParaRPr lang="pl-PL" dirty="0"/>
          </a:p>
          <a:p>
            <a:pPr>
              <a:buNone/>
            </a:pPr>
            <a:endParaRPr lang="pl-PL" dirty="0"/>
          </a:p>
          <a:p>
            <a:pPr>
              <a:buNone/>
            </a:pPr>
            <a:endParaRPr lang="pl-PL" dirty="0"/>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6</a:t>
            </a:fld>
            <a:endParaRPr lang="pl-PL" dirty="0"/>
          </a:p>
        </p:txBody>
      </p:sp>
      <p:sp>
        <p:nvSpPr>
          <p:cNvPr id="7" name="Prostokąt zaokrąglony 6"/>
          <p:cNvSpPr/>
          <p:nvPr/>
        </p:nvSpPr>
        <p:spPr>
          <a:xfrm>
            <a:off x="467544" y="1772816"/>
            <a:ext cx="8208912" cy="648072"/>
          </a:xfrm>
          <a:prstGeom prst="roundRect">
            <a:avLst/>
          </a:prstGeom>
          <a:solidFill>
            <a:schemeClr val="accent6">
              <a:lumMod val="40000"/>
              <a:lumOff val="60000"/>
            </a:schemeClr>
          </a:solidFill>
          <a:ln>
            <a:solidFill>
              <a:schemeClr val="accent6">
                <a:lumMod val="40000"/>
                <a:lumOff val="60000"/>
              </a:schemeClr>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ct val="0"/>
              </a:spcBef>
              <a:defRPr/>
            </a:pPr>
            <a:r>
              <a:rPr lang="pl-PL" sz="2400" b="1" dirty="0">
                <a:solidFill>
                  <a:schemeClr val="tx1"/>
                </a:solidFill>
                <a:latin typeface="Calibri" panose="020F0502020204030204" pitchFamily="34" charset="0"/>
                <a:ea typeface="Calibri" panose="020F0502020204030204" pitchFamily="34" charset="0"/>
                <a:cs typeface="Calibri" panose="020F0502020204030204" pitchFamily="34" charset="0"/>
              </a:rPr>
              <a:t>8.9. Sposoby wykonywania prac w trudnych warunkach    </a:t>
            </a:r>
          </a:p>
          <a:p>
            <a:pPr lvl="0">
              <a:spcBef>
                <a:spcPct val="0"/>
              </a:spcBef>
              <a:defRPr/>
            </a:pPr>
            <a:r>
              <a:rPr lang="pl-PL" sz="2400" b="1" dirty="0">
                <a:latin typeface="Calibri" panose="020F0502020204030204" pitchFamily="34" charset="0"/>
                <a:ea typeface="Calibri" panose="020F0502020204030204" pitchFamily="34" charset="0"/>
                <a:cs typeface="Calibri" panose="020F0502020204030204" pitchFamily="34" charset="0"/>
              </a:rPr>
              <a:t>        </a:t>
            </a:r>
            <a:r>
              <a:rPr lang="pl-PL" sz="2400" b="1" dirty="0">
                <a:solidFill>
                  <a:schemeClr val="tx1"/>
                </a:solidFill>
                <a:latin typeface="Calibri" panose="020F0502020204030204" pitchFamily="34" charset="0"/>
                <a:ea typeface="Calibri" panose="020F0502020204030204" pitchFamily="34" charset="0"/>
                <a:cs typeface="Calibri" panose="020F0502020204030204" pitchFamily="34" charset="0"/>
              </a:rPr>
              <a:t>hydrometeorologicznych</a:t>
            </a:r>
            <a:endParaRPr lang="pl-PL"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Prostokąt zaokrąglony 7"/>
          <p:cNvSpPr/>
          <p:nvPr/>
        </p:nvSpPr>
        <p:spPr>
          <a:xfrm>
            <a:off x="457200" y="4676650"/>
            <a:ext cx="8208912" cy="912589"/>
          </a:xfrm>
          <a:prstGeom prst="roundRect">
            <a:avLst/>
          </a:prstGeom>
          <a:solidFill>
            <a:schemeClr val="accent3">
              <a:lumMod val="40000"/>
              <a:lumOff val="60000"/>
            </a:schemeClr>
          </a:solidFill>
          <a:ln>
            <a:solidFill>
              <a:schemeClr val="accent3">
                <a:lumMod val="40000"/>
                <a:lumOff val="60000"/>
              </a:schemeClr>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ct val="0"/>
              </a:spcBef>
              <a:defRPr/>
            </a:pPr>
            <a:r>
              <a:rPr lang="pl-PL" sz="2400" b="1" dirty="0">
                <a:solidFill>
                  <a:schemeClr val="tx1"/>
                </a:solidFill>
                <a:latin typeface="Calibri" panose="020F0502020204030204" pitchFamily="34" charset="0"/>
                <a:ea typeface="Calibri" panose="020F0502020204030204" pitchFamily="34" charset="0"/>
                <a:cs typeface="Calibri" panose="020F0502020204030204" pitchFamily="34" charset="0"/>
              </a:rPr>
              <a:t>8.11. Zagrożenia występujące podczas wykonywania prac  podwodnych w wodach skażonych chemicznie i biologicznie</a:t>
            </a:r>
            <a:endParaRPr lang="pl-PL"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9" name="Prostokąt zaokrąglony 8"/>
          <p:cNvSpPr/>
          <p:nvPr/>
        </p:nvSpPr>
        <p:spPr>
          <a:xfrm>
            <a:off x="467544" y="2564904"/>
            <a:ext cx="8208912" cy="1728192"/>
          </a:xfrm>
          <a:prstGeom prst="roundRect">
            <a:avLst/>
          </a:prstGeom>
          <a:solidFill>
            <a:schemeClr val="accent2">
              <a:lumMod val="60000"/>
              <a:lumOff val="40000"/>
            </a:schemeClr>
          </a:solidFill>
          <a:ln>
            <a:solidFill>
              <a:schemeClr val="accent2">
                <a:lumMod val="60000"/>
                <a:lumOff val="40000"/>
              </a:schemeClr>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ct val="0"/>
              </a:spcBef>
              <a:defRPr/>
            </a:pPr>
            <a:r>
              <a:rPr lang="pl-PL" sz="2400" b="1" dirty="0">
                <a:solidFill>
                  <a:schemeClr val="tx1"/>
                </a:solidFill>
                <a:latin typeface="Calibri" panose="020F0502020204030204" pitchFamily="34" charset="0"/>
                <a:ea typeface="Calibri" panose="020F0502020204030204" pitchFamily="34" charset="0"/>
                <a:cs typeface="Calibri" panose="020F0502020204030204" pitchFamily="34" charset="0"/>
              </a:rPr>
              <a:t>8.10. Zasady wykonywania prac podwodnych w warunkach szczególnie niebezpiecznych (np. w nocy, w rzece, przy urządzeniach i budowlach hydrotechnicznych, pod lodem)</a:t>
            </a:r>
            <a:endParaRPr lang="pl-PL"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algn="ctr">
              <a:buNone/>
            </a:pPr>
            <a:r>
              <a:rPr lang="pl-PL" sz="2800" b="1" dirty="0"/>
              <a:t>    </a:t>
            </a:r>
            <a:r>
              <a:rPr lang="pl-PL" sz="2400" b="1" dirty="0">
                <a:latin typeface="Calibri" panose="020F0502020204030204" pitchFamily="34" charset="0"/>
                <a:ea typeface="Calibri" panose="020F0502020204030204" pitchFamily="34" charset="0"/>
                <a:cs typeface="Calibri" panose="020F0502020204030204" pitchFamily="34" charset="0"/>
              </a:rPr>
              <a:t>Metoda wahadłowa</a:t>
            </a:r>
            <a:r>
              <a:rPr lang="pl-PL" sz="2400" dirty="0">
                <a:latin typeface="Calibri" panose="020F0502020204030204" pitchFamily="34" charset="0"/>
                <a:ea typeface="Calibri" panose="020F0502020204030204" pitchFamily="34" charset="0"/>
                <a:cs typeface="Calibri" panose="020F0502020204030204" pitchFamily="34" charset="0"/>
              </a:rPr>
              <a:t> </a:t>
            </a:r>
            <a:r>
              <a:rPr lang="pl-PL" sz="2400" b="1" dirty="0">
                <a:latin typeface="Calibri" panose="020F0502020204030204" pitchFamily="34" charset="0"/>
                <a:ea typeface="Calibri" panose="020F0502020204030204" pitchFamily="34" charset="0"/>
                <a:cs typeface="Calibri" panose="020F0502020204030204" pitchFamily="34" charset="0"/>
              </a:rPr>
              <a:t>ze zmiennym promieniem przeszukiwań, w polu stanowiącym wycinek  koła</a:t>
            </a:r>
          </a:p>
          <a:p>
            <a:pPr lvl="0">
              <a:buNone/>
            </a:pPr>
            <a:endParaRPr lang="pl-PL" sz="2600" dirty="0"/>
          </a:p>
          <a:p>
            <a:pPr>
              <a:buNone/>
            </a:pPr>
            <a:endParaRPr lang="pl-PL" sz="2600" dirty="0"/>
          </a:p>
          <a:p>
            <a:pPr>
              <a:buNone/>
            </a:pPr>
            <a:endParaRPr lang="pl-PL" dirty="0"/>
          </a:p>
        </p:txBody>
      </p:sp>
      <p:pic>
        <p:nvPicPr>
          <p:cNvPr id="4" name="Obraz 3"/>
          <p:cNvPicPr/>
          <p:nvPr/>
        </p:nvPicPr>
        <p:blipFill>
          <a:blip r:embed="rId2" cstate="print"/>
          <a:srcRect l="18529" t="24867" r="43955" b="7769"/>
          <a:stretch>
            <a:fillRect/>
          </a:stretch>
        </p:blipFill>
        <p:spPr bwMode="auto">
          <a:xfrm>
            <a:off x="2699792" y="2924944"/>
            <a:ext cx="3585600" cy="3619948"/>
          </a:xfrm>
          <a:prstGeom prst="rect">
            <a:avLst/>
          </a:prstGeom>
          <a:noFill/>
          <a:ln w="9525">
            <a:solidFill>
              <a:schemeClr val="tx1"/>
            </a:solidFill>
            <a:miter lim="800000"/>
            <a:headEnd/>
            <a:tailEnd/>
          </a:ln>
        </p:spPr>
      </p:pic>
      <p:sp>
        <p:nvSpPr>
          <p:cNvPr id="5" name="Symbol zastępczy numeru slajdu 4"/>
          <p:cNvSpPr>
            <a:spLocks noGrp="1"/>
          </p:cNvSpPr>
          <p:nvPr>
            <p:ph type="sldNum" sz="quarter" idx="12"/>
          </p:nvPr>
        </p:nvSpPr>
        <p:spPr/>
        <p:txBody>
          <a:bodyPr/>
          <a:lstStyle/>
          <a:p>
            <a:fld id="{589B7C76-EFF2-4CD8-A475-4750F11B4BC6}" type="slidenum">
              <a:rPr lang="pl-PL" smtClean="0"/>
              <a:pPr/>
              <a:t>60</a:t>
            </a:fld>
            <a:endParaRPr lang="pl-PL" dirty="0"/>
          </a:p>
        </p:txBody>
      </p:sp>
      <p:sp>
        <p:nvSpPr>
          <p:cNvPr id="7" name="Prostokąt zaokrąglony 6"/>
          <p:cNvSpPr/>
          <p:nvPr/>
        </p:nvSpPr>
        <p:spPr>
          <a:xfrm>
            <a:off x="467544" y="404664"/>
            <a:ext cx="8208912" cy="936104"/>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412776"/>
            <a:ext cx="8507288" cy="4997152"/>
          </a:xfrm>
        </p:spPr>
        <p:txBody>
          <a:bodyPr>
            <a:normAutofit/>
          </a:bodyPr>
          <a:lstStyle/>
          <a:p>
            <a:pPr lvl="0" algn="just">
              <a:buNone/>
            </a:pPr>
            <a:r>
              <a:rPr lang="pl-PL" sz="2600" dirty="0"/>
              <a:t>    </a:t>
            </a:r>
            <a:r>
              <a:rPr lang="pl-PL" sz="2400" dirty="0">
                <a:latin typeface="Calibri" panose="020F0502020204030204" pitchFamily="34" charset="0"/>
                <a:ea typeface="Calibri" panose="020F0502020204030204" pitchFamily="34" charset="0"/>
                <a:cs typeface="Calibri" panose="020F0502020204030204" pitchFamily="34" charset="0"/>
              </a:rPr>
              <a:t>Płynięcie po wahadle polega na płynięciu cały czas na napiętej linie, lekko skierowany pod skosem w kierunku oddalającym się od sygnalisty. Po wydaniu odpowiedniej długości kabloliny sygnalista trzyma linę nie wydając jej więcej, a nurka zadanie polega na płynięciu po wahadle, cały czas napinając kablolinę.</a:t>
            </a:r>
          </a:p>
          <a:p>
            <a:pPr>
              <a:buNone/>
            </a:pPr>
            <a:endParaRPr lang="pl-PL" dirty="0"/>
          </a:p>
        </p:txBody>
      </p:sp>
      <p:pic>
        <p:nvPicPr>
          <p:cNvPr id="6" name="Obraz 5"/>
          <p:cNvPicPr/>
          <p:nvPr/>
        </p:nvPicPr>
        <p:blipFill>
          <a:blip r:embed="rId2" cstate="print"/>
          <a:srcRect l="34744" t="31661" r="43210" b="17868"/>
          <a:stretch>
            <a:fillRect/>
          </a:stretch>
        </p:blipFill>
        <p:spPr bwMode="auto">
          <a:xfrm>
            <a:off x="5004048" y="3573016"/>
            <a:ext cx="2308696" cy="2973600"/>
          </a:xfrm>
          <a:prstGeom prst="rect">
            <a:avLst/>
          </a:prstGeom>
          <a:noFill/>
          <a:ln w="9525">
            <a:solidFill>
              <a:schemeClr val="tx1"/>
            </a:solidFill>
            <a:miter lim="800000"/>
            <a:headEnd/>
            <a:tailEnd/>
          </a:ln>
        </p:spPr>
      </p:pic>
      <p:pic>
        <p:nvPicPr>
          <p:cNvPr id="7" name="Obraz 6"/>
          <p:cNvPicPr/>
          <p:nvPr/>
        </p:nvPicPr>
        <p:blipFill>
          <a:blip r:embed="rId2" cstate="print"/>
          <a:srcRect l="55379" t="32289" r="25044" b="17868"/>
          <a:stretch>
            <a:fillRect/>
          </a:stretch>
        </p:blipFill>
        <p:spPr bwMode="auto">
          <a:xfrm>
            <a:off x="1979712" y="3624282"/>
            <a:ext cx="2075815" cy="2973070"/>
          </a:xfrm>
          <a:prstGeom prst="rect">
            <a:avLst/>
          </a:prstGeom>
          <a:noFill/>
          <a:ln w="9525">
            <a:solidFill>
              <a:schemeClr val="tx1"/>
            </a:solidFill>
            <a:miter lim="800000"/>
            <a:headEnd/>
            <a:tailEnd/>
          </a:ln>
        </p:spPr>
      </p:pic>
      <p:sp>
        <p:nvSpPr>
          <p:cNvPr id="8" name="Symbol zastępczy numeru slajdu 7"/>
          <p:cNvSpPr>
            <a:spLocks noGrp="1"/>
          </p:cNvSpPr>
          <p:nvPr>
            <p:ph type="sldNum" sz="quarter" idx="12"/>
          </p:nvPr>
        </p:nvSpPr>
        <p:spPr/>
        <p:txBody>
          <a:bodyPr/>
          <a:lstStyle/>
          <a:p>
            <a:fld id="{589B7C76-EFF2-4CD8-A475-4750F11B4BC6}" type="slidenum">
              <a:rPr lang="pl-PL" smtClean="0"/>
              <a:pPr/>
              <a:t>61</a:t>
            </a:fld>
            <a:endParaRPr lang="pl-PL" dirty="0"/>
          </a:p>
        </p:txBody>
      </p:sp>
      <p:sp>
        <p:nvSpPr>
          <p:cNvPr id="10" name="Prostokąt zaokrąglony 9"/>
          <p:cNvSpPr/>
          <p:nvPr/>
        </p:nvSpPr>
        <p:spPr>
          <a:xfrm>
            <a:off x="1187624" y="414286"/>
            <a:ext cx="7056784" cy="811066"/>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39552" y="1124744"/>
            <a:ext cx="8147248" cy="5472608"/>
          </a:xfrm>
        </p:spPr>
        <p:txBody>
          <a:bodyPr vert="horz" lIns="91440" tIns="45720" rIns="91440" bIns="45720" rtlCol="0" anchor="t">
            <a:normAutofit fontScale="25000" lnSpcReduction="20000"/>
          </a:bodyPr>
          <a:lstStyle/>
          <a:p>
            <a:pPr algn="ctr">
              <a:buNone/>
            </a:pPr>
            <a:r>
              <a:rPr lang="pl-PL" sz="8000" b="1" dirty="0"/>
              <a:t>       </a:t>
            </a:r>
            <a:r>
              <a:rPr lang="pl-PL" sz="9600" u="sng" dirty="0">
                <a:latin typeface="Calibri" panose="020F0502020204030204" pitchFamily="34" charset="0"/>
                <a:ea typeface="Calibri" panose="020F0502020204030204" pitchFamily="34" charset="0"/>
                <a:cs typeface="Calibri" panose="020F0502020204030204" pitchFamily="34" charset="0"/>
              </a:rPr>
              <a:t>Przykład rozpoczęcia wahadła:  </a:t>
            </a:r>
          </a:p>
          <a:p>
            <a:pPr algn="ctr">
              <a:buNone/>
            </a:pPr>
            <a:r>
              <a:rPr lang="pl-PL" sz="9600" dirty="0">
                <a:latin typeface="Calibri" panose="020F0502020204030204" pitchFamily="34" charset="0"/>
                <a:ea typeface="Calibri" panose="020F0502020204030204" pitchFamily="34" charset="0"/>
                <a:cs typeface="Calibri" panose="020F0502020204030204" pitchFamily="34" charset="0"/>
              </a:rPr>
              <a:t>       </a:t>
            </a:r>
            <a:r>
              <a:rPr lang="pl-PL" sz="9600" u="sng" dirty="0">
                <a:latin typeface="Calibri" panose="020F0502020204030204" pitchFamily="34" charset="0"/>
                <a:ea typeface="Calibri" panose="020F0502020204030204" pitchFamily="34" charset="0"/>
                <a:cs typeface="Calibri" panose="020F0502020204030204" pitchFamily="34" charset="0"/>
              </a:rPr>
              <a:t>widoczność pod wodą 1,5 m sposobem odśrodkowym, wahadło w lewo</a:t>
            </a:r>
          </a:p>
          <a:p>
            <a:pPr>
              <a:buNone/>
            </a:pPr>
            <a:r>
              <a:rPr lang="pl-PL" sz="9600" dirty="0">
                <a:latin typeface="Calibri" panose="020F0502020204030204" pitchFamily="34" charset="0"/>
                <a:ea typeface="Calibri" panose="020F0502020204030204" pitchFamily="34" charset="0"/>
                <a:cs typeface="Calibri" panose="020F0502020204030204" pitchFamily="34" charset="0"/>
              </a:rPr>
              <a:t>                                                                                                   </a:t>
            </a:r>
          </a:p>
          <a:p>
            <a:pPr algn="just">
              <a:buNone/>
            </a:pPr>
            <a:r>
              <a:rPr lang="pl-PL" sz="9600" dirty="0">
                <a:latin typeface="Calibri" panose="020F0502020204030204" pitchFamily="34" charset="0"/>
                <a:ea typeface="Calibri" panose="020F0502020204030204" pitchFamily="34" charset="0"/>
                <a:cs typeface="Calibri" panose="020F0502020204030204" pitchFamily="34" charset="0"/>
              </a:rPr>
              <a:t>   Po odpłynięciu nurka lub pary nurkowej na wskazaną odległość i kierunek, NKPP poleca:</a:t>
            </a:r>
          </a:p>
          <a:p>
            <a:pPr algn="just">
              <a:buNone/>
            </a:pPr>
            <a:endParaRPr lang="pl-PL" sz="9600" dirty="0">
              <a:latin typeface="Calibri" panose="020F0502020204030204" pitchFamily="34" charset="0"/>
              <a:ea typeface="Calibri" panose="020F0502020204030204" pitchFamily="34" charset="0"/>
              <a:cs typeface="Calibri" panose="020F0502020204030204" pitchFamily="34" charset="0"/>
            </a:endParaRPr>
          </a:p>
          <a:p>
            <a:pPr lvl="0" algn="just">
              <a:buNone/>
            </a:pPr>
            <a:r>
              <a:rPr lang="pl-PL" sz="9600" b="1" dirty="0">
                <a:latin typeface="Calibri" panose="020F0502020204030204" pitchFamily="34" charset="0"/>
                <a:ea typeface="Calibri" panose="020F0502020204030204" pitchFamily="34" charset="0"/>
                <a:cs typeface="Calibri" panose="020F0502020204030204" pitchFamily="34" charset="0"/>
              </a:rPr>
              <a:t>NKPP:</a:t>
            </a:r>
            <a:r>
              <a:rPr lang="pl-PL" sz="9600" dirty="0">
                <a:latin typeface="Calibri" panose="020F0502020204030204" pitchFamily="34" charset="0"/>
                <a:ea typeface="Calibri" panose="020F0502020204030204" pitchFamily="34" charset="0"/>
                <a:cs typeface="Calibri" panose="020F0502020204030204" pitchFamily="34" charset="0"/>
              </a:rPr>
              <a:t>  nurek ustaw się przodem do kabloliny,</a:t>
            </a:r>
          </a:p>
          <a:p>
            <a:pPr lvl="0" algn="just">
              <a:buNone/>
            </a:pPr>
            <a:r>
              <a:rPr lang="pl-PL" sz="9600" b="1" dirty="0">
                <a:latin typeface="Calibri" panose="020F0502020204030204" pitchFamily="34" charset="0"/>
                <a:ea typeface="Calibri" panose="020F0502020204030204" pitchFamily="34" charset="0"/>
                <a:cs typeface="Calibri" panose="020F0502020204030204" pitchFamily="34" charset="0"/>
              </a:rPr>
              <a:t>Nurek: </a:t>
            </a:r>
            <a:r>
              <a:rPr lang="pl-PL" sz="9600" dirty="0">
                <a:latin typeface="Calibri" panose="020F0502020204030204" pitchFamily="34" charset="0"/>
                <a:ea typeface="Calibri" panose="020F0502020204030204" pitchFamily="34" charset="0"/>
                <a:cs typeface="Calibri" panose="020F0502020204030204" pitchFamily="34" charset="0"/>
              </a:rPr>
              <a:t>jestem ustawiony przodem do kabloliny,</a:t>
            </a:r>
          </a:p>
          <a:p>
            <a:pPr lvl="0" algn="just">
              <a:buNone/>
            </a:pPr>
            <a:r>
              <a:rPr lang="pl-PL" sz="9600" b="1" dirty="0">
                <a:latin typeface="Calibri" panose="020F0502020204030204" pitchFamily="34" charset="0"/>
                <a:ea typeface="Calibri" panose="020F0502020204030204" pitchFamily="34" charset="0"/>
                <a:cs typeface="Calibri" panose="020F0502020204030204" pitchFamily="34" charset="0"/>
              </a:rPr>
              <a:t>NKPP:</a:t>
            </a:r>
            <a:r>
              <a:rPr lang="pl-PL" sz="9600" dirty="0">
                <a:latin typeface="Calibri" panose="020F0502020204030204" pitchFamily="34" charset="0"/>
                <a:ea typeface="Calibri" panose="020F0502020204030204" pitchFamily="34" charset="0"/>
                <a:cs typeface="Calibri" panose="020F0502020204030204" pitchFamily="34" charset="0"/>
              </a:rPr>
              <a:t> nurek kablolina w lewą rękę,</a:t>
            </a:r>
          </a:p>
          <a:p>
            <a:pPr algn="just">
              <a:buNone/>
            </a:pPr>
            <a:r>
              <a:rPr lang="pl-PL" sz="9600" b="1" dirty="0">
                <a:latin typeface="Calibri" panose="020F0502020204030204" pitchFamily="34" charset="0"/>
                <a:ea typeface="Calibri" panose="020F0502020204030204" pitchFamily="34" charset="0"/>
                <a:cs typeface="Calibri" panose="020F0502020204030204" pitchFamily="34" charset="0"/>
              </a:rPr>
              <a:t>Nurek:</a:t>
            </a:r>
            <a:r>
              <a:rPr lang="pl-PL" sz="9600" dirty="0">
                <a:latin typeface="Calibri" panose="020F0502020204030204" pitchFamily="34" charset="0"/>
                <a:ea typeface="Calibri" panose="020F0502020204030204" pitchFamily="34" charset="0"/>
                <a:cs typeface="Calibri" panose="020F0502020204030204" pitchFamily="34" charset="0"/>
              </a:rPr>
              <a:t> jest kablolina w lewej ręce </a:t>
            </a:r>
            <a:r>
              <a:rPr lang="pl-PL" sz="9600" i="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(jest to również sygnał dla nurka, że będzie robił zwrot w prawo tak aby ręka lewa układała się równolegle z kabloliną)</a:t>
            </a:r>
            <a:r>
              <a:rPr lang="pl-PL" sz="96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a:t>
            </a:r>
            <a:r>
              <a:rPr lang="pl-PL" sz="9600" dirty="0">
                <a:solidFill>
                  <a:srgbClr val="C00000"/>
                </a:solidFill>
                <a:latin typeface="Calibri" panose="020F0502020204030204" pitchFamily="34" charset="0"/>
                <a:ea typeface="Calibri" panose="020F0502020204030204" pitchFamily="34" charset="0"/>
                <a:cs typeface="Calibri" panose="020F0502020204030204" pitchFamily="34" charset="0"/>
              </a:rPr>
              <a:t> </a:t>
            </a:r>
          </a:p>
          <a:p>
            <a:pPr lvl="0" algn="just">
              <a:buNone/>
            </a:pPr>
            <a:endParaRPr lang="pl-PL" sz="2600" dirty="0"/>
          </a:p>
          <a:p>
            <a:pPr>
              <a:buNone/>
            </a:pPr>
            <a:endParaRPr lang="pl-PL"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62</a:t>
            </a:fld>
            <a:endParaRPr lang="pl-PL" dirty="0"/>
          </a:p>
        </p:txBody>
      </p:sp>
      <p:sp>
        <p:nvSpPr>
          <p:cNvPr id="6" name="Prostokąt zaokrąglony 5"/>
          <p:cNvSpPr/>
          <p:nvPr/>
        </p:nvSpPr>
        <p:spPr>
          <a:xfrm>
            <a:off x="467544" y="332656"/>
            <a:ext cx="8208912" cy="648072"/>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2000" b="1" dirty="0">
                <a:latin typeface="Calibri" panose="020F0502020204030204" pitchFamily="34" charset="0"/>
                <a:ea typeface="Calibri" panose="020F0502020204030204" pitchFamily="34" charset="0"/>
                <a:cs typeface="Calibri" panose="020F0502020204030204" pitchFamily="34" charset="0"/>
              </a:rPr>
              <a:t> </a:t>
            </a:r>
            <a:r>
              <a:rPr lang="pl-PL" sz="2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C3D3CEE-488C-325E-81C0-1CBEEC789A13}"/>
              </a:ext>
            </a:extLst>
          </p:cNvPr>
          <p:cNvSpPr>
            <a:spLocks noGrp="1"/>
          </p:cNvSpPr>
          <p:nvPr>
            <p:ph type="title"/>
          </p:nvPr>
        </p:nvSpPr>
        <p:spPr/>
        <p:txBody>
          <a:bodyPr>
            <a:normAutofit/>
          </a:bodyPr>
          <a:lstStyle/>
          <a:p>
            <a:pPr marL="0" marR="0" lvl="0" indent="0" defTabSz="914400" rtl="0" eaLnBrk="1" fontAlgn="auto" latinLnBrk="0" hangingPunct="1">
              <a:lnSpc>
                <a:spcPct val="100000"/>
              </a:lnSpc>
              <a:spcBef>
                <a:spcPts val="0"/>
              </a:spcBef>
              <a:spcAft>
                <a:spcPts val="0"/>
              </a:spcAft>
              <a:tabLst/>
              <a:defRPr/>
            </a:pPr>
            <a:r>
              <a:rPr kumimoji="0" lang="pl-PL"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kumimoji="0" lang="pl-PL" sz="3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pl-PL"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p>
        </p:txBody>
      </p:sp>
      <p:sp>
        <p:nvSpPr>
          <p:cNvPr id="3" name="Symbol zastępczy zawartości 2">
            <a:extLst>
              <a:ext uri="{FF2B5EF4-FFF2-40B4-BE49-F238E27FC236}">
                <a16:creationId xmlns:a16="http://schemas.microsoft.com/office/drawing/2014/main" id="{4E7D4EDA-3668-42D5-9882-3D90EC4647A4}"/>
              </a:ext>
            </a:extLst>
          </p:cNvPr>
          <p:cNvSpPr>
            <a:spLocks noGrp="1"/>
          </p:cNvSpPr>
          <p:nvPr>
            <p:ph idx="1"/>
          </p:nvPr>
        </p:nvSpPr>
        <p:spPr>
          <a:xfrm>
            <a:off x="457200" y="1600200"/>
            <a:ext cx="8435280" cy="4525963"/>
          </a:xfrm>
        </p:spPr>
        <p:txBody>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NKPP:</a:t>
            </a: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nurek wykonaj wahadło w lewo, </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Nurek:</a:t>
            </a: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zrozumiałem wykonuje wahadło w lewo </a:t>
            </a:r>
            <a:r>
              <a:rPr kumimoji="0" lang="pl-PL" sz="2400" b="0" i="1" u="none" strike="noStrike" kern="1200" cap="none" spc="0" normalizeH="0" baseline="0" noProof="0" dirty="0">
                <a:ln>
                  <a:noFill/>
                </a:ln>
                <a:solidFill>
                  <a:prstClr val="white">
                    <a:lumMod val="50000"/>
                  </a:prstClr>
                </a:solidFill>
                <a:effectLst/>
                <a:uLnTx/>
                <a:uFillTx/>
                <a:latin typeface="Calibri" panose="020F0502020204030204" pitchFamily="34" charset="0"/>
                <a:ea typeface="Calibri" panose="020F0502020204030204" pitchFamily="34" charset="0"/>
                <a:cs typeface="Calibri" panose="020F0502020204030204" pitchFamily="34" charset="0"/>
              </a:rPr>
              <a:t>(nurek bez komendy wykonuje w prawo zwrot)</a:t>
            </a:r>
            <a:r>
              <a:rPr kumimoji="0" lang="pl-PL" sz="24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Nurek tak naprawdę robi zwrot w prawo, zwrot i kierunek płynięcia po wahadle w tym przypadku  w lewo jest widziany od strony NKPP z brzegu lub łodzi, analogiczna sytuacja będzie z kierunkiem wahadła w prawo !!!</a:t>
            </a:r>
            <a:endParaRPr lang="pl-PL" dirty="0"/>
          </a:p>
        </p:txBody>
      </p:sp>
      <p:sp>
        <p:nvSpPr>
          <p:cNvPr id="4" name="Symbol zastępczy numeru slajdu 3">
            <a:extLst>
              <a:ext uri="{FF2B5EF4-FFF2-40B4-BE49-F238E27FC236}">
                <a16:creationId xmlns:a16="http://schemas.microsoft.com/office/drawing/2014/main" id="{8EA2003E-3BE2-2778-2738-2A1061AC7B0A}"/>
              </a:ext>
            </a:extLst>
          </p:cNvPr>
          <p:cNvSpPr>
            <a:spLocks noGrp="1"/>
          </p:cNvSpPr>
          <p:nvPr>
            <p:ph type="sldNum" sz="quarter" idx="12"/>
          </p:nvPr>
        </p:nvSpPr>
        <p:spPr/>
        <p:txBody>
          <a:bodyPr/>
          <a:lstStyle/>
          <a:p>
            <a:fld id="{589B7C76-EFF2-4CD8-A475-4750F11B4BC6}" type="slidenum">
              <a:rPr lang="pl-PL" smtClean="0"/>
              <a:pPr/>
              <a:t>63</a:t>
            </a:fld>
            <a:endParaRPr lang="pl-PL" dirty="0"/>
          </a:p>
        </p:txBody>
      </p:sp>
    </p:spTree>
    <p:extLst>
      <p:ext uri="{BB962C8B-B14F-4D97-AF65-F5344CB8AC3E}">
        <p14:creationId xmlns:p14="http://schemas.microsoft.com/office/powerpoint/2010/main" val="5650664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1196752"/>
            <a:ext cx="8219256" cy="5400600"/>
          </a:xfrm>
        </p:spPr>
        <p:txBody>
          <a:bodyPr vert="horz" lIns="91440" tIns="45720" rIns="91440" bIns="45720" rtlCol="0" anchor="t">
            <a:normAutofit/>
          </a:bodyPr>
          <a:lstStyle/>
          <a:p>
            <a:pPr>
              <a:buNone/>
            </a:pPr>
            <a:r>
              <a:rPr lang="pl-PL" sz="2800" dirty="0"/>
              <a:t>      </a:t>
            </a:r>
            <a:r>
              <a:rPr lang="pl-PL" sz="2400" u="sng" dirty="0">
                <a:latin typeface="Calibri" panose="020F0502020204030204" pitchFamily="34" charset="0"/>
                <a:ea typeface="Calibri" panose="020F0502020204030204" pitchFamily="34" charset="0"/>
                <a:cs typeface="Calibri" panose="020F0502020204030204" pitchFamily="34" charset="0"/>
              </a:rPr>
              <a:t>Po dopłynięciu do wyznaczonego skraja sektora poszukiwań:</a:t>
            </a:r>
          </a:p>
          <a:p>
            <a:pPr lvl="0" algn="just">
              <a:buNone/>
            </a:pPr>
            <a:endParaRPr lang="pl-PL" sz="2400" b="1" dirty="0">
              <a:latin typeface="Calibri" panose="020F0502020204030204" pitchFamily="34" charset="0"/>
              <a:ea typeface="Calibri" panose="020F0502020204030204" pitchFamily="34" charset="0"/>
              <a:cs typeface="Calibri" panose="020F0502020204030204" pitchFamily="34" charset="0"/>
            </a:endParaRPr>
          </a:p>
          <a:p>
            <a:pPr lvl="0" algn="just">
              <a:buNone/>
            </a:pPr>
            <a:r>
              <a:rPr lang="pl-PL" sz="2400" b="1" dirty="0">
                <a:latin typeface="Calibri" panose="020F0502020204030204" pitchFamily="34" charset="0"/>
                <a:ea typeface="Calibri" panose="020F0502020204030204" pitchFamily="34" charset="0"/>
                <a:cs typeface="Calibri" panose="020F0502020204030204" pitchFamily="34" charset="0"/>
              </a:rPr>
              <a:t>NKPP:</a:t>
            </a:r>
            <a:r>
              <a:rPr lang="pl-PL" sz="2400" dirty="0">
                <a:latin typeface="Calibri" panose="020F0502020204030204" pitchFamily="34" charset="0"/>
                <a:ea typeface="Calibri" panose="020F0502020204030204" pitchFamily="34" charset="0"/>
                <a:cs typeface="Calibri" panose="020F0502020204030204" pitchFamily="34" charset="0"/>
              </a:rPr>
              <a:t> nurek stop,</a:t>
            </a:r>
          </a:p>
          <a:p>
            <a:pPr lvl="0" algn="just">
              <a:buNone/>
            </a:pPr>
            <a:r>
              <a:rPr lang="pl-PL" sz="2400" b="1" dirty="0">
                <a:latin typeface="Calibri" panose="020F0502020204030204" pitchFamily="34" charset="0"/>
                <a:ea typeface="Calibri" panose="020F0502020204030204" pitchFamily="34" charset="0"/>
                <a:cs typeface="Calibri" panose="020F0502020204030204" pitchFamily="34" charset="0"/>
              </a:rPr>
              <a:t>Nurek:</a:t>
            </a:r>
            <a:r>
              <a:rPr lang="pl-PL" sz="2400" dirty="0">
                <a:latin typeface="Calibri" panose="020F0502020204030204" pitchFamily="34" charset="0"/>
                <a:ea typeface="Calibri" panose="020F0502020204030204" pitchFamily="34" charset="0"/>
                <a:cs typeface="Calibri" panose="020F0502020204030204" pitchFamily="34" charset="0"/>
              </a:rPr>
              <a:t> jest stop,</a:t>
            </a:r>
          </a:p>
          <a:p>
            <a:pPr lvl="0" algn="just">
              <a:buNone/>
            </a:pPr>
            <a:r>
              <a:rPr lang="pl-PL" sz="2400" b="1" dirty="0">
                <a:latin typeface="Calibri" panose="020F0502020204030204" pitchFamily="34" charset="0"/>
                <a:ea typeface="Calibri" panose="020F0502020204030204" pitchFamily="34" charset="0"/>
                <a:cs typeface="Calibri" panose="020F0502020204030204" pitchFamily="34" charset="0"/>
              </a:rPr>
              <a:t>NKPP:</a:t>
            </a:r>
            <a:r>
              <a:rPr lang="pl-PL" sz="2400" dirty="0">
                <a:latin typeface="Calibri" panose="020F0502020204030204" pitchFamily="34" charset="0"/>
                <a:ea typeface="Calibri" panose="020F0502020204030204" pitchFamily="34" charset="0"/>
                <a:cs typeface="Calibri" panose="020F0502020204030204" pitchFamily="34" charset="0"/>
              </a:rPr>
              <a:t> nurek ustaw się przodem do kabloliny,</a:t>
            </a:r>
          </a:p>
          <a:p>
            <a:pPr lvl="0" algn="just">
              <a:buNone/>
            </a:pPr>
            <a:r>
              <a:rPr lang="pl-PL" sz="2400" b="1" dirty="0">
                <a:latin typeface="Calibri" panose="020F0502020204030204" pitchFamily="34" charset="0"/>
                <a:ea typeface="Calibri" panose="020F0502020204030204" pitchFamily="34" charset="0"/>
                <a:cs typeface="Calibri" panose="020F0502020204030204" pitchFamily="34" charset="0"/>
              </a:rPr>
              <a:t>Nurek:</a:t>
            </a:r>
            <a:r>
              <a:rPr lang="pl-PL" sz="2400" dirty="0">
                <a:latin typeface="Calibri" panose="020F0502020204030204" pitchFamily="34" charset="0"/>
                <a:ea typeface="Calibri" panose="020F0502020204030204" pitchFamily="34" charset="0"/>
                <a:cs typeface="Calibri" panose="020F0502020204030204" pitchFamily="34" charset="0"/>
              </a:rPr>
              <a:t> jestem ustawiony przodem do kabloliny,</a:t>
            </a:r>
          </a:p>
          <a:p>
            <a:pPr lvl="0" algn="just">
              <a:buNone/>
            </a:pPr>
            <a:r>
              <a:rPr lang="pl-PL" sz="2400" b="1" dirty="0">
                <a:latin typeface="Calibri" panose="020F0502020204030204" pitchFamily="34" charset="0"/>
                <a:ea typeface="Calibri" panose="020F0502020204030204" pitchFamily="34" charset="0"/>
                <a:cs typeface="Calibri" panose="020F0502020204030204" pitchFamily="34" charset="0"/>
              </a:rPr>
              <a:t>NKPP:</a:t>
            </a:r>
            <a:r>
              <a:rPr lang="pl-PL" sz="2400" dirty="0">
                <a:latin typeface="Calibri" panose="020F0502020204030204" pitchFamily="34" charset="0"/>
                <a:ea typeface="Calibri" panose="020F0502020204030204" pitchFamily="34" charset="0"/>
                <a:cs typeface="Calibri" panose="020F0502020204030204" pitchFamily="34" charset="0"/>
              </a:rPr>
              <a:t> nurek kablolina w prawą rękę,</a:t>
            </a:r>
          </a:p>
          <a:p>
            <a:pPr lvl="0" algn="just">
              <a:buNone/>
            </a:pPr>
            <a:r>
              <a:rPr lang="pl-PL" sz="2400" b="1" dirty="0">
                <a:latin typeface="Calibri" panose="020F0502020204030204" pitchFamily="34" charset="0"/>
                <a:ea typeface="Calibri" panose="020F0502020204030204" pitchFamily="34" charset="0"/>
                <a:cs typeface="Calibri" panose="020F0502020204030204" pitchFamily="34" charset="0"/>
              </a:rPr>
              <a:t>Nurek:</a:t>
            </a:r>
            <a:r>
              <a:rPr lang="pl-PL" sz="2400" dirty="0">
                <a:latin typeface="Calibri" panose="020F0502020204030204" pitchFamily="34" charset="0"/>
                <a:ea typeface="Calibri" panose="020F0502020204030204" pitchFamily="34" charset="0"/>
                <a:cs typeface="Calibri" panose="020F0502020204030204" pitchFamily="34" charset="0"/>
              </a:rPr>
              <a:t> jest kablolina w prawej ręce,</a:t>
            </a:r>
          </a:p>
          <a:p>
            <a:pPr lvl="0" algn="just">
              <a:buNone/>
            </a:pPr>
            <a:r>
              <a:rPr lang="pl-PL" sz="2400" b="1" dirty="0">
                <a:latin typeface="Calibri" panose="020F0502020204030204" pitchFamily="34" charset="0"/>
                <a:ea typeface="Calibri" panose="020F0502020204030204" pitchFamily="34" charset="0"/>
                <a:cs typeface="Calibri" panose="020F0502020204030204" pitchFamily="34" charset="0"/>
              </a:rPr>
              <a:t>NKPP:</a:t>
            </a:r>
            <a:r>
              <a:rPr lang="pl-PL" sz="2400" dirty="0">
                <a:latin typeface="Calibri" panose="020F0502020204030204" pitchFamily="34" charset="0"/>
                <a:ea typeface="Calibri" panose="020F0502020204030204" pitchFamily="34" charset="0"/>
                <a:cs typeface="Calibri" panose="020F0502020204030204" pitchFamily="34" charset="0"/>
              </a:rPr>
              <a:t> wydajemy ci 1 m liny,</a:t>
            </a:r>
          </a:p>
          <a:p>
            <a:pPr algn="just">
              <a:buNone/>
            </a:pPr>
            <a:r>
              <a:rPr lang="pl-PL" sz="2900" dirty="0"/>
              <a:t>                                                                                           </a:t>
            </a:r>
            <a:endParaRPr lang="pl-PL" sz="2900" dirty="0">
              <a:cs typeface="Calibri"/>
            </a:endParaRPr>
          </a:p>
          <a:p>
            <a:pPr lvl="0" algn="just">
              <a:buNone/>
            </a:pPr>
            <a:endParaRPr lang="pl-PL" sz="2600" dirty="0"/>
          </a:p>
          <a:p>
            <a:pPr>
              <a:buNone/>
            </a:pPr>
            <a:endParaRPr lang="pl-PL"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64</a:t>
            </a:fld>
            <a:endParaRPr lang="pl-PL" dirty="0"/>
          </a:p>
        </p:txBody>
      </p:sp>
      <p:sp>
        <p:nvSpPr>
          <p:cNvPr id="6" name="Prostokąt zaokrąglony 5"/>
          <p:cNvSpPr/>
          <p:nvPr/>
        </p:nvSpPr>
        <p:spPr>
          <a:xfrm>
            <a:off x="467544" y="332656"/>
            <a:ext cx="8208912" cy="864096"/>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0FC411F-A415-6F36-965C-6845E4799454}"/>
              </a:ext>
            </a:extLst>
          </p:cNvPr>
          <p:cNvSpPr>
            <a:spLocks noGrp="1"/>
          </p:cNvSpPr>
          <p:nvPr>
            <p:ph type="title"/>
          </p:nvPr>
        </p:nvSpPr>
        <p:spPr/>
        <p:txBody>
          <a:bodyPr>
            <a:normAutofit/>
          </a:bodyPr>
          <a:lstStyle/>
          <a:p>
            <a:pPr marL="0" marR="0" lvl="0" indent="0" defTabSz="914400" rtl="0" eaLnBrk="1" fontAlgn="auto" latinLnBrk="0" hangingPunct="1">
              <a:lnSpc>
                <a:spcPct val="100000"/>
              </a:lnSpc>
              <a:spcBef>
                <a:spcPts val="0"/>
              </a:spcBef>
              <a:spcAft>
                <a:spcPts val="0"/>
              </a:spcAft>
              <a:tabLst/>
              <a:defRPr/>
            </a:pPr>
            <a:r>
              <a:rPr kumimoji="0" lang="pl-PL"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kumimoji="0" lang="pl-PL" sz="3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pl-PL"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 w parze nurkowej c.d.</a:t>
            </a:r>
            <a:endParaRPr lang="pl-PL" dirty="0"/>
          </a:p>
        </p:txBody>
      </p:sp>
      <p:sp>
        <p:nvSpPr>
          <p:cNvPr id="3" name="Symbol zastępczy zawartości 2">
            <a:extLst>
              <a:ext uri="{FF2B5EF4-FFF2-40B4-BE49-F238E27FC236}">
                <a16:creationId xmlns:a16="http://schemas.microsoft.com/office/drawing/2014/main" id="{9F050C70-D53C-C404-3EE5-FBF30557EECC}"/>
              </a:ext>
            </a:extLst>
          </p:cNvPr>
          <p:cNvSpPr>
            <a:spLocks noGrp="1"/>
          </p:cNvSpPr>
          <p:nvPr>
            <p:ph idx="1"/>
          </p:nvPr>
        </p:nvSpPr>
        <p:spPr/>
        <p:txBody>
          <a:bodyPr>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NKPP:</a:t>
            </a: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nurek naciągnij linę </a:t>
            </a:r>
            <a:r>
              <a:rPr kumimoji="0" lang="pl-PL" sz="2400" b="0" i="1" u="none" strike="noStrike" kern="1200" cap="none" spc="0" normalizeH="0" baseline="0" noProof="0" dirty="0">
                <a:ln>
                  <a:noFill/>
                </a:ln>
                <a:solidFill>
                  <a:prstClr val="white">
                    <a:lumMod val="50000"/>
                  </a:prstClr>
                </a:solidFill>
                <a:effectLst/>
                <a:uLnTx/>
                <a:uFillTx/>
                <a:latin typeface="Calibri" panose="020F0502020204030204" pitchFamily="34" charset="0"/>
                <a:ea typeface="Calibri" panose="020F0502020204030204" pitchFamily="34" charset="0"/>
                <a:cs typeface="Calibri" panose="020F0502020204030204" pitchFamily="34" charset="0"/>
              </a:rPr>
              <a:t>(nurek odsuwa się na odległość wydanej liny)</a:t>
            </a:r>
            <a:r>
              <a:rPr kumimoji="0" lang="pl-PL" sz="24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Calibri" panose="020F0502020204030204" pitchFamily="34" charset="0"/>
                <a:cs typeface="Calibri" panose="020F0502020204030204" pitchFamily="34" charset="0"/>
              </a:rPr>
              <a:t>. Przy większej odległości wydawanej kabloliny, powyżej 1 m. Można zastosować inny wariant: nurek tyłem do kabloliny, nurek naciągnij linę. Nurek odpływa na wprost na odległość  wydanej kabloliny, a po naciągnięciu ustawia się przodem do kabloliny,</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Nurek:</a:t>
            </a: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lina napięta,</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NKPP:</a:t>
            </a: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nurek wykonaj wahadło w prawo, </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pl-PL"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Nurek: </a:t>
            </a:r>
            <a:r>
              <a:rPr kumimoji="0" lang="pl-P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zrozumiałem wykonuje wahadło w prawo. </a:t>
            </a:r>
          </a:p>
          <a:p>
            <a:endParaRPr lang="pl-PL" dirty="0"/>
          </a:p>
        </p:txBody>
      </p:sp>
      <p:sp>
        <p:nvSpPr>
          <p:cNvPr id="4" name="Symbol zastępczy numeru slajdu 3">
            <a:extLst>
              <a:ext uri="{FF2B5EF4-FFF2-40B4-BE49-F238E27FC236}">
                <a16:creationId xmlns:a16="http://schemas.microsoft.com/office/drawing/2014/main" id="{4268AC96-C16D-159F-27D9-C96F91E6A70B}"/>
              </a:ext>
            </a:extLst>
          </p:cNvPr>
          <p:cNvSpPr>
            <a:spLocks noGrp="1"/>
          </p:cNvSpPr>
          <p:nvPr>
            <p:ph type="sldNum" sz="quarter" idx="12"/>
          </p:nvPr>
        </p:nvSpPr>
        <p:spPr/>
        <p:txBody>
          <a:bodyPr/>
          <a:lstStyle/>
          <a:p>
            <a:fld id="{589B7C76-EFF2-4CD8-A475-4750F11B4BC6}" type="slidenum">
              <a:rPr lang="pl-PL" smtClean="0"/>
              <a:pPr/>
              <a:t>65</a:t>
            </a:fld>
            <a:endParaRPr lang="pl-PL" dirty="0"/>
          </a:p>
        </p:txBody>
      </p:sp>
    </p:spTree>
    <p:extLst>
      <p:ext uri="{BB962C8B-B14F-4D97-AF65-F5344CB8AC3E}">
        <p14:creationId xmlns:p14="http://schemas.microsoft.com/office/powerpoint/2010/main" val="10279897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lvl="0" algn="just">
              <a:buNone/>
            </a:pPr>
            <a:endParaRPr lang="pl-PL" sz="2600" dirty="0"/>
          </a:p>
          <a:p>
            <a:pPr>
              <a:buNone/>
            </a:pPr>
            <a:endParaRPr lang="pl-PL" dirty="0"/>
          </a:p>
        </p:txBody>
      </p:sp>
      <p:graphicFrame>
        <p:nvGraphicFramePr>
          <p:cNvPr id="4" name="Tabela 3"/>
          <p:cNvGraphicFramePr>
            <a:graphicFrameLocks noGrp="1"/>
          </p:cNvGraphicFramePr>
          <p:nvPr>
            <p:extLst>
              <p:ext uri="{D42A27DB-BD31-4B8C-83A1-F6EECF244321}">
                <p14:modId xmlns:p14="http://schemas.microsoft.com/office/powerpoint/2010/main" val="4190875242"/>
              </p:ext>
            </p:extLst>
          </p:nvPr>
        </p:nvGraphicFramePr>
        <p:xfrm>
          <a:off x="179512" y="1124744"/>
          <a:ext cx="8784976" cy="5716042"/>
        </p:xfrm>
        <a:graphic>
          <a:graphicData uri="http://schemas.openxmlformats.org/drawingml/2006/table">
            <a:tbl>
              <a:tblPr firstRow="1" bandRow="1">
                <a:tableStyleId>{7E9639D4-E3E2-4D34-9284-5A2195B3D0D7}</a:tableStyleId>
              </a:tblPr>
              <a:tblGrid>
                <a:gridCol w="4896544">
                  <a:extLst>
                    <a:ext uri="{9D8B030D-6E8A-4147-A177-3AD203B41FA5}">
                      <a16:colId xmlns:a16="http://schemas.microsoft.com/office/drawing/2014/main" val="20000"/>
                    </a:ext>
                  </a:extLst>
                </a:gridCol>
                <a:gridCol w="3888432">
                  <a:extLst>
                    <a:ext uri="{9D8B030D-6E8A-4147-A177-3AD203B41FA5}">
                      <a16:colId xmlns:a16="http://schemas.microsoft.com/office/drawing/2014/main" val="20001"/>
                    </a:ext>
                  </a:extLst>
                </a:gridCol>
              </a:tblGrid>
              <a:tr h="402406">
                <a:tc gridSpan="2">
                  <a:txBody>
                    <a:bodyPr/>
                    <a:lstStyle/>
                    <a:p>
                      <a:pPr algn="ctr"/>
                      <a:r>
                        <a:rPr lang="pl-PL" sz="2400" dirty="0">
                          <a:latin typeface="Calibri" panose="020F0502020204030204" pitchFamily="34" charset="0"/>
                          <a:ea typeface="Calibri" panose="020F0502020204030204" pitchFamily="34" charset="0"/>
                          <a:cs typeface="Calibri" panose="020F0502020204030204" pitchFamily="34" charset="0"/>
                        </a:rPr>
                        <a:t>WAHADŁO W LEWO</a:t>
                      </a:r>
                    </a:p>
                  </a:txBody>
                  <a:tcPr/>
                </a:tc>
                <a:tc hMerge="1">
                  <a:txBody>
                    <a:bodyPr/>
                    <a:lstStyle/>
                    <a:p>
                      <a:endParaRPr lang="pl-PL"/>
                    </a:p>
                  </a:txBody>
                  <a:tcPr/>
                </a:tc>
                <a:extLst>
                  <a:ext uri="{0D108BD9-81ED-4DB2-BD59-A6C34878D82A}">
                    <a16:rowId xmlns:a16="http://schemas.microsoft.com/office/drawing/2014/main" val="10000"/>
                  </a:ext>
                </a:extLst>
              </a:tr>
              <a:tr h="2778256">
                <a:tc>
                  <a:txBody>
                    <a:bodyPr/>
                    <a:lstStyle/>
                    <a:p>
                      <a:endParaRPr lang="pl-PL" dirty="0"/>
                    </a:p>
                    <a:p>
                      <a:endParaRPr lang="pl-PL" dirty="0"/>
                    </a:p>
                    <a:p>
                      <a:endParaRPr lang="pl-PL" dirty="0"/>
                    </a:p>
                    <a:p>
                      <a:endParaRPr lang="pl-PL" dirty="0"/>
                    </a:p>
                    <a:p>
                      <a:endParaRPr lang="pl-PL" dirty="0"/>
                    </a:p>
                    <a:p>
                      <a:endParaRPr lang="pl-PL" dirty="0"/>
                    </a:p>
                    <a:p>
                      <a:endParaRPr lang="pl-PL" dirty="0"/>
                    </a:p>
                    <a:p>
                      <a:endParaRPr lang="pl-PL" dirty="0"/>
                    </a:p>
                  </a:txBody>
                  <a:tcPr/>
                </a:tc>
                <a:tc>
                  <a:txBody>
                    <a:bodyPr/>
                    <a:lstStyle/>
                    <a:p>
                      <a:pPr lvl="0"/>
                      <a:endParaRPr lang="pl-PL" sz="1800" b="1" kern="1200" dirty="0">
                        <a:solidFill>
                          <a:schemeClr val="tx1"/>
                        </a:solidFill>
                        <a:latin typeface="+mn-lt"/>
                        <a:ea typeface="+mn-ea"/>
                        <a:cs typeface="+mn-cs"/>
                      </a:endParaRPr>
                    </a:p>
                    <a:p>
                      <a:pPr lvl="0"/>
                      <a:r>
                        <a:rPr lang="pl-PL" sz="20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NKPP:</a:t>
                      </a:r>
                      <a:r>
                        <a:rPr lang="pl-PL" sz="20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nurek ustaw się przodem do kabloliny,</a:t>
                      </a:r>
                    </a:p>
                    <a:p>
                      <a:pPr lvl="0"/>
                      <a:r>
                        <a:rPr lang="pl-PL" sz="20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Nurek:</a:t>
                      </a:r>
                      <a:r>
                        <a:rPr lang="pl-PL" sz="20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jestem ustawiony przodem do kabloliny </a:t>
                      </a:r>
                    </a:p>
                    <a:p>
                      <a:pPr lvl="0"/>
                      <a:r>
                        <a:rPr lang="pl-PL" sz="2000" i="1" kern="1200" dirty="0">
                          <a:solidFill>
                            <a:schemeClr val="tx1"/>
                          </a:solidFill>
                          <a:latin typeface="Calibri" panose="020F0502020204030204" pitchFamily="34" charset="0"/>
                          <a:ea typeface="Calibri" panose="020F0502020204030204" pitchFamily="34" charset="0"/>
                          <a:cs typeface="Calibri" panose="020F0502020204030204" pitchFamily="34" charset="0"/>
                        </a:rPr>
                        <a:t>(nurek musi mieć kablolinę przed sobą, która będzie wychodziła bezpośrednio od uprzęży),</a:t>
                      </a:r>
                    </a:p>
                  </a:txBody>
                  <a:tcPr/>
                </a:tc>
                <a:extLst>
                  <a:ext uri="{0D108BD9-81ED-4DB2-BD59-A6C34878D82A}">
                    <a16:rowId xmlns:a16="http://schemas.microsoft.com/office/drawing/2014/main" val="10001"/>
                  </a:ext>
                </a:extLst>
              </a:tr>
              <a:tr h="2480586">
                <a:tc>
                  <a:txBody>
                    <a:bodyPr/>
                    <a:lstStyle/>
                    <a:p>
                      <a:endParaRPr lang="pl-PL" dirty="0"/>
                    </a:p>
                    <a:p>
                      <a:endParaRPr lang="pl-PL" dirty="0"/>
                    </a:p>
                    <a:p>
                      <a:endParaRPr lang="pl-PL" dirty="0"/>
                    </a:p>
                    <a:p>
                      <a:endParaRPr lang="pl-PL" dirty="0"/>
                    </a:p>
                    <a:p>
                      <a:endParaRPr lang="pl-PL" dirty="0"/>
                    </a:p>
                    <a:p>
                      <a:endParaRPr lang="pl-PL" dirty="0"/>
                    </a:p>
                    <a:p>
                      <a:endParaRPr lang="pl-PL" dirty="0"/>
                    </a:p>
                    <a:p>
                      <a:endParaRPr lang="pl-PL" dirty="0"/>
                    </a:p>
                  </a:txBody>
                  <a:tcPr/>
                </a:tc>
                <a:tc>
                  <a:txBody>
                    <a:bodyPr/>
                    <a:lstStyle/>
                    <a:p>
                      <a:r>
                        <a:rPr lang="pl-PL" sz="1800" kern="1200" dirty="0">
                          <a:solidFill>
                            <a:schemeClr val="tx1"/>
                          </a:solidFill>
                          <a:latin typeface="+mn-lt"/>
                          <a:ea typeface="+mn-ea"/>
                          <a:cs typeface="+mn-cs"/>
                        </a:rPr>
                        <a:t> </a:t>
                      </a:r>
                    </a:p>
                    <a:p>
                      <a:pPr lvl="0"/>
                      <a:r>
                        <a:rPr lang="pl-PL" sz="2000" b="1" kern="1200" dirty="0">
                          <a:solidFill>
                            <a:schemeClr val="tx1"/>
                          </a:solidFill>
                          <a:latin typeface="+mn-lt"/>
                          <a:ea typeface="+mn-ea"/>
                          <a:cs typeface="+mn-cs"/>
                        </a:rPr>
                        <a:t>NKPP:</a:t>
                      </a:r>
                      <a:r>
                        <a:rPr lang="pl-PL" sz="2000" kern="1200" dirty="0">
                          <a:solidFill>
                            <a:schemeClr val="tx1"/>
                          </a:solidFill>
                          <a:latin typeface="+mn-lt"/>
                          <a:ea typeface="+mn-ea"/>
                          <a:cs typeface="+mn-cs"/>
                        </a:rPr>
                        <a:t> nurek kablolina w lewą rękę,</a:t>
                      </a:r>
                    </a:p>
                    <a:p>
                      <a:pPr lvl="0"/>
                      <a:r>
                        <a:rPr lang="pl-PL" sz="2000" b="1" kern="1200" dirty="0">
                          <a:solidFill>
                            <a:schemeClr val="tx1"/>
                          </a:solidFill>
                          <a:latin typeface="+mn-lt"/>
                          <a:ea typeface="+mn-ea"/>
                          <a:cs typeface="+mn-cs"/>
                        </a:rPr>
                        <a:t>Nurek:</a:t>
                      </a:r>
                      <a:r>
                        <a:rPr lang="pl-PL" sz="2000" kern="1200" dirty="0">
                          <a:solidFill>
                            <a:schemeClr val="tx1"/>
                          </a:solidFill>
                          <a:latin typeface="+mn-lt"/>
                          <a:ea typeface="+mn-ea"/>
                          <a:cs typeface="+mn-cs"/>
                        </a:rPr>
                        <a:t> jest kablolina w lewej ręce </a:t>
                      </a:r>
                      <a:r>
                        <a:rPr lang="pl-PL" sz="2000" i="1" kern="1200" dirty="0">
                          <a:solidFill>
                            <a:schemeClr val="tx1"/>
                          </a:solidFill>
                          <a:latin typeface="+mn-lt"/>
                          <a:ea typeface="+mn-ea"/>
                          <a:cs typeface="+mn-cs"/>
                        </a:rPr>
                        <a:t>     (jest to również sygnał dla nurka, że będzie robił zwrot w prawo tak aby ręka lewa</a:t>
                      </a:r>
                      <a:r>
                        <a:rPr lang="pl-PL" sz="2000" i="1" kern="1200" baseline="0" dirty="0">
                          <a:solidFill>
                            <a:schemeClr val="tx1"/>
                          </a:solidFill>
                          <a:latin typeface="+mn-lt"/>
                          <a:ea typeface="+mn-ea"/>
                          <a:cs typeface="+mn-cs"/>
                        </a:rPr>
                        <a:t> </a:t>
                      </a:r>
                      <a:r>
                        <a:rPr lang="pl-PL" sz="2000" i="1" kern="1200" dirty="0">
                          <a:solidFill>
                            <a:schemeClr val="tx1"/>
                          </a:solidFill>
                          <a:latin typeface="+mn-lt"/>
                          <a:ea typeface="+mn-ea"/>
                          <a:cs typeface="+mn-cs"/>
                        </a:rPr>
                        <a:t>układała się równolegle z kabloliną)</a:t>
                      </a:r>
                      <a:r>
                        <a:rPr lang="pl-PL" sz="2000" kern="1200" dirty="0">
                          <a:solidFill>
                            <a:schemeClr val="tx1"/>
                          </a:solidFill>
                          <a:latin typeface="+mn-lt"/>
                          <a:ea typeface="+mn-ea"/>
                          <a:cs typeface="+mn-cs"/>
                        </a:rPr>
                        <a:t>,</a:t>
                      </a:r>
                    </a:p>
                  </a:txBody>
                  <a:tcPr/>
                </a:tc>
                <a:extLst>
                  <a:ext uri="{0D108BD9-81ED-4DB2-BD59-A6C34878D82A}">
                    <a16:rowId xmlns:a16="http://schemas.microsoft.com/office/drawing/2014/main" val="10002"/>
                  </a:ext>
                </a:extLst>
              </a:tr>
            </a:tbl>
          </a:graphicData>
        </a:graphic>
      </p:graphicFrame>
      <p:pic>
        <p:nvPicPr>
          <p:cNvPr id="5" name="Obraz 4" descr="D:\Wahadło\IMG_20230521_103119_1.jpg"/>
          <p:cNvPicPr/>
          <p:nvPr/>
        </p:nvPicPr>
        <p:blipFill>
          <a:blip r:embed="rId2" cstate="print"/>
          <a:srcRect l="15344" t="9647" r="37566" b="29647"/>
          <a:stretch>
            <a:fillRect/>
          </a:stretch>
        </p:blipFill>
        <p:spPr bwMode="auto">
          <a:xfrm>
            <a:off x="1331640" y="1870288"/>
            <a:ext cx="2397600" cy="2350800"/>
          </a:xfrm>
          <a:prstGeom prst="rect">
            <a:avLst/>
          </a:prstGeom>
          <a:noFill/>
          <a:ln w="9525">
            <a:noFill/>
            <a:miter lim="800000"/>
            <a:headEnd/>
            <a:tailEnd/>
          </a:ln>
        </p:spPr>
      </p:pic>
      <p:pic>
        <p:nvPicPr>
          <p:cNvPr id="6" name="Obraz 5" descr="D:\Wahadło\IMG_20230521_103126.jpg"/>
          <p:cNvPicPr/>
          <p:nvPr/>
        </p:nvPicPr>
        <p:blipFill>
          <a:blip r:embed="rId3" cstate="print"/>
          <a:srcRect l="23633" t="12706" r="32275" b="29647"/>
          <a:stretch>
            <a:fillRect/>
          </a:stretch>
        </p:blipFill>
        <p:spPr bwMode="auto">
          <a:xfrm>
            <a:off x="1331640" y="4401368"/>
            <a:ext cx="2383200" cy="2340000"/>
          </a:xfrm>
          <a:prstGeom prst="rect">
            <a:avLst/>
          </a:prstGeom>
          <a:noFill/>
          <a:ln w="9525">
            <a:noFill/>
            <a:miter lim="800000"/>
            <a:headEnd/>
            <a:tailEnd/>
          </a:ln>
        </p:spPr>
      </p:pic>
      <p:sp>
        <p:nvSpPr>
          <p:cNvPr id="7" name="Symbol zastępczy numeru slajdu 6"/>
          <p:cNvSpPr>
            <a:spLocks noGrp="1"/>
          </p:cNvSpPr>
          <p:nvPr>
            <p:ph type="sldNum" sz="quarter" idx="12"/>
          </p:nvPr>
        </p:nvSpPr>
        <p:spPr/>
        <p:txBody>
          <a:bodyPr/>
          <a:lstStyle/>
          <a:p>
            <a:fld id="{589B7C76-EFF2-4CD8-A475-4750F11B4BC6}" type="slidenum">
              <a:rPr lang="pl-PL" smtClean="0"/>
              <a:pPr/>
              <a:t>66</a:t>
            </a:fld>
            <a:endParaRPr lang="pl-PL" dirty="0"/>
          </a:p>
        </p:txBody>
      </p:sp>
      <p:sp>
        <p:nvSpPr>
          <p:cNvPr id="9" name="Prostokąt zaokrąglony 8"/>
          <p:cNvSpPr/>
          <p:nvPr/>
        </p:nvSpPr>
        <p:spPr>
          <a:xfrm>
            <a:off x="467544" y="136525"/>
            <a:ext cx="8208912" cy="844203"/>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b="1" dirty="0">
                <a:solidFill>
                  <a:schemeClr val="tx1"/>
                </a:solidFill>
              </a:rPr>
              <a:t>8</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lvl="0" algn="just">
              <a:buNone/>
            </a:pPr>
            <a:endParaRPr lang="pl-PL" sz="2600" dirty="0"/>
          </a:p>
          <a:p>
            <a:pPr>
              <a:buNone/>
            </a:pPr>
            <a:endParaRPr lang="pl-PL" dirty="0"/>
          </a:p>
        </p:txBody>
      </p:sp>
      <p:graphicFrame>
        <p:nvGraphicFramePr>
          <p:cNvPr id="4" name="Tabela 3"/>
          <p:cNvGraphicFramePr>
            <a:graphicFrameLocks noGrp="1"/>
          </p:cNvGraphicFramePr>
          <p:nvPr>
            <p:extLst>
              <p:ext uri="{D42A27DB-BD31-4B8C-83A1-F6EECF244321}">
                <p14:modId xmlns:p14="http://schemas.microsoft.com/office/powerpoint/2010/main" val="2369597676"/>
              </p:ext>
            </p:extLst>
          </p:nvPr>
        </p:nvGraphicFramePr>
        <p:xfrm>
          <a:off x="827584" y="2140312"/>
          <a:ext cx="7560840" cy="3749040"/>
        </p:xfrm>
        <a:graphic>
          <a:graphicData uri="http://schemas.openxmlformats.org/drawingml/2006/table">
            <a:tbl>
              <a:tblPr firstRow="1" bandRow="1">
                <a:tableStyleId>{7E9639D4-E3E2-4D34-9284-5A2195B3D0D7}</a:tableStyleId>
              </a:tblPr>
              <a:tblGrid>
                <a:gridCol w="3780420">
                  <a:extLst>
                    <a:ext uri="{9D8B030D-6E8A-4147-A177-3AD203B41FA5}">
                      <a16:colId xmlns:a16="http://schemas.microsoft.com/office/drawing/2014/main" val="20000"/>
                    </a:ext>
                  </a:extLst>
                </a:gridCol>
                <a:gridCol w="3780420">
                  <a:extLst>
                    <a:ext uri="{9D8B030D-6E8A-4147-A177-3AD203B41FA5}">
                      <a16:colId xmlns:a16="http://schemas.microsoft.com/office/drawing/2014/main" val="20001"/>
                    </a:ext>
                  </a:extLst>
                </a:gridCol>
              </a:tblGrid>
              <a:tr h="421094">
                <a:tc gridSpan="2">
                  <a:txBody>
                    <a:bodyPr/>
                    <a:lstStyle/>
                    <a:p>
                      <a:pPr algn="ctr"/>
                      <a:r>
                        <a:rPr lang="pl-PL" sz="2400" dirty="0">
                          <a:latin typeface="Calibri" panose="020F0502020204030204" pitchFamily="34" charset="0"/>
                          <a:ea typeface="Calibri" panose="020F0502020204030204" pitchFamily="34" charset="0"/>
                          <a:cs typeface="Calibri" panose="020F0502020204030204" pitchFamily="34" charset="0"/>
                        </a:rPr>
                        <a:t>WAHADŁO W LEWO</a:t>
                      </a:r>
                    </a:p>
                  </a:txBody>
                  <a:tcPr/>
                </a:tc>
                <a:tc hMerge="1">
                  <a:txBody>
                    <a:bodyPr/>
                    <a:lstStyle/>
                    <a:p>
                      <a:endParaRPr lang="pl-PL"/>
                    </a:p>
                  </a:txBody>
                  <a:tcPr/>
                </a:tc>
                <a:extLst>
                  <a:ext uri="{0D108BD9-81ED-4DB2-BD59-A6C34878D82A}">
                    <a16:rowId xmlns:a16="http://schemas.microsoft.com/office/drawing/2014/main" val="10000"/>
                  </a:ext>
                </a:extLst>
              </a:tr>
              <a:tr h="2595786">
                <a:tc>
                  <a:txBody>
                    <a:bodyPr/>
                    <a:lstStyle/>
                    <a:p>
                      <a:endParaRPr lang="pl-PL" dirty="0"/>
                    </a:p>
                    <a:p>
                      <a:endParaRPr lang="pl-PL" dirty="0"/>
                    </a:p>
                    <a:p>
                      <a:endParaRPr lang="pl-PL" dirty="0"/>
                    </a:p>
                    <a:p>
                      <a:endParaRPr lang="pl-PL" dirty="0"/>
                    </a:p>
                    <a:p>
                      <a:endParaRPr lang="pl-PL" dirty="0"/>
                    </a:p>
                    <a:p>
                      <a:endParaRPr lang="pl-PL" dirty="0"/>
                    </a:p>
                    <a:p>
                      <a:endParaRPr lang="pl-PL" dirty="0"/>
                    </a:p>
                    <a:p>
                      <a:endParaRPr lang="pl-PL" dirty="0"/>
                    </a:p>
                  </a:txBody>
                  <a:tcPr/>
                </a:tc>
                <a:tc>
                  <a:txBody>
                    <a:bodyPr/>
                    <a:lstStyle/>
                    <a:p>
                      <a:pPr lvl="0"/>
                      <a:r>
                        <a:rPr lang="pl-PL" sz="24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NKPP:</a:t>
                      </a:r>
                      <a:r>
                        <a:rPr lang="pl-PL" sz="24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nurek wykonaj wahadło w lewo,</a:t>
                      </a:r>
                    </a:p>
                    <a:p>
                      <a:r>
                        <a:rPr lang="pl-PL" sz="24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lvl="0"/>
                      <a:r>
                        <a:rPr lang="pl-PL" sz="24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Nurek:</a:t>
                      </a:r>
                      <a:r>
                        <a:rPr lang="pl-PL" sz="24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zrozumiałe, wykonuję wahadło w lewo </a:t>
                      </a:r>
                      <a:r>
                        <a:rPr lang="pl-PL" sz="2400" i="1" kern="1200" dirty="0">
                          <a:solidFill>
                            <a:schemeClr val="tx1"/>
                          </a:solidFill>
                          <a:latin typeface="Calibri" panose="020F0502020204030204" pitchFamily="34" charset="0"/>
                          <a:ea typeface="Calibri" panose="020F0502020204030204" pitchFamily="34" charset="0"/>
                          <a:cs typeface="Calibri" panose="020F0502020204030204" pitchFamily="34" charset="0"/>
                        </a:rPr>
                        <a:t>(nurek bez komendy wykonuje zwrot</a:t>
                      </a:r>
                      <a:r>
                        <a:rPr lang="pl-PL" sz="2400" i="1"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pl-PL" sz="2400" i="1" kern="1200" dirty="0">
                          <a:solidFill>
                            <a:schemeClr val="tx1"/>
                          </a:solidFill>
                          <a:latin typeface="Calibri" panose="020F0502020204030204" pitchFamily="34" charset="0"/>
                          <a:ea typeface="Calibri" panose="020F0502020204030204" pitchFamily="34" charset="0"/>
                          <a:cs typeface="Calibri" panose="020F0502020204030204" pitchFamily="34" charset="0"/>
                        </a:rPr>
                        <a:t>w swoje prawo)</a:t>
                      </a:r>
                      <a:r>
                        <a:rPr lang="pl-PL" sz="2400" kern="12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endParaRPr lang="pl-PL" dirty="0"/>
                    </a:p>
                  </a:txBody>
                  <a:tcPr/>
                </a:tc>
                <a:extLst>
                  <a:ext uri="{0D108BD9-81ED-4DB2-BD59-A6C34878D82A}">
                    <a16:rowId xmlns:a16="http://schemas.microsoft.com/office/drawing/2014/main" val="10001"/>
                  </a:ext>
                </a:extLst>
              </a:tr>
            </a:tbl>
          </a:graphicData>
        </a:graphic>
      </p:graphicFrame>
      <p:pic>
        <p:nvPicPr>
          <p:cNvPr id="6" name="Obraz 5" descr="D:\Wahadło\IMG_20230521_103139.jpg"/>
          <p:cNvPicPr/>
          <p:nvPr/>
        </p:nvPicPr>
        <p:blipFill>
          <a:blip r:embed="rId2" cstate="print"/>
          <a:srcRect l="39658" t="20706" r="16854" b="22587"/>
          <a:stretch>
            <a:fillRect/>
          </a:stretch>
        </p:blipFill>
        <p:spPr bwMode="auto">
          <a:xfrm>
            <a:off x="1468720" y="2636912"/>
            <a:ext cx="2815248" cy="2736304"/>
          </a:xfrm>
          <a:prstGeom prst="rect">
            <a:avLst/>
          </a:prstGeom>
          <a:noFill/>
          <a:ln w="9525">
            <a:noFill/>
            <a:miter lim="800000"/>
            <a:headEnd/>
            <a:tailEnd/>
          </a:ln>
        </p:spPr>
      </p:pic>
      <p:sp>
        <p:nvSpPr>
          <p:cNvPr id="7" name="Symbol zastępczy numeru slajdu 6"/>
          <p:cNvSpPr>
            <a:spLocks noGrp="1"/>
          </p:cNvSpPr>
          <p:nvPr>
            <p:ph type="sldNum" sz="quarter" idx="12"/>
          </p:nvPr>
        </p:nvSpPr>
        <p:spPr/>
        <p:txBody>
          <a:bodyPr/>
          <a:lstStyle/>
          <a:p>
            <a:fld id="{589B7C76-EFF2-4CD8-A475-4750F11B4BC6}" type="slidenum">
              <a:rPr lang="pl-PL" smtClean="0"/>
              <a:pPr/>
              <a:t>67</a:t>
            </a:fld>
            <a:endParaRPr lang="pl-PL" dirty="0"/>
          </a:p>
        </p:txBody>
      </p:sp>
      <p:sp>
        <p:nvSpPr>
          <p:cNvPr id="9" name="Prostokąt zaokrąglony 8"/>
          <p:cNvSpPr/>
          <p:nvPr/>
        </p:nvSpPr>
        <p:spPr>
          <a:xfrm>
            <a:off x="467544" y="332656"/>
            <a:ext cx="8208912" cy="800546"/>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lvl="0" algn="just">
              <a:buNone/>
            </a:pPr>
            <a:endParaRPr lang="pl-PL" sz="2600" dirty="0"/>
          </a:p>
          <a:p>
            <a:pPr>
              <a:buNone/>
            </a:pPr>
            <a:endParaRPr lang="pl-PL" dirty="0"/>
          </a:p>
        </p:txBody>
      </p:sp>
      <p:graphicFrame>
        <p:nvGraphicFramePr>
          <p:cNvPr id="4" name="Tabela 3"/>
          <p:cNvGraphicFramePr>
            <a:graphicFrameLocks noGrp="1"/>
          </p:cNvGraphicFramePr>
          <p:nvPr>
            <p:extLst>
              <p:ext uri="{D42A27DB-BD31-4B8C-83A1-F6EECF244321}">
                <p14:modId xmlns:p14="http://schemas.microsoft.com/office/powerpoint/2010/main" val="2561980912"/>
              </p:ext>
            </p:extLst>
          </p:nvPr>
        </p:nvGraphicFramePr>
        <p:xfrm>
          <a:off x="827584" y="1124744"/>
          <a:ext cx="7560840" cy="5891580"/>
        </p:xfrm>
        <a:graphic>
          <a:graphicData uri="http://schemas.openxmlformats.org/drawingml/2006/table">
            <a:tbl>
              <a:tblPr firstRow="1" bandRow="1">
                <a:tableStyleId>{7E9639D4-E3E2-4D34-9284-5A2195B3D0D7}</a:tableStyleId>
              </a:tblPr>
              <a:tblGrid>
                <a:gridCol w="3780420">
                  <a:extLst>
                    <a:ext uri="{9D8B030D-6E8A-4147-A177-3AD203B41FA5}">
                      <a16:colId xmlns:a16="http://schemas.microsoft.com/office/drawing/2014/main" val="20000"/>
                    </a:ext>
                  </a:extLst>
                </a:gridCol>
                <a:gridCol w="3780420">
                  <a:extLst>
                    <a:ext uri="{9D8B030D-6E8A-4147-A177-3AD203B41FA5}">
                      <a16:colId xmlns:a16="http://schemas.microsoft.com/office/drawing/2014/main" val="20001"/>
                    </a:ext>
                  </a:extLst>
                </a:gridCol>
              </a:tblGrid>
              <a:tr h="394116">
                <a:tc gridSpan="2">
                  <a:txBody>
                    <a:bodyPr/>
                    <a:lstStyle/>
                    <a:p>
                      <a:pPr algn="ctr"/>
                      <a:r>
                        <a:rPr lang="pl-PL" sz="2000" b="1" kern="1200" dirty="0">
                          <a:solidFill>
                            <a:schemeClr val="bg1"/>
                          </a:solidFill>
                          <a:latin typeface="Calibri" panose="020F0502020204030204" pitchFamily="34" charset="0"/>
                          <a:ea typeface="Calibri" panose="020F0502020204030204" pitchFamily="34" charset="0"/>
                          <a:cs typeface="Calibri" panose="020F0502020204030204" pitchFamily="34" charset="0"/>
                        </a:rPr>
                        <a:t>Zmiana kierunku po dopłynięciu do</a:t>
                      </a:r>
                      <a:r>
                        <a:rPr lang="pl-PL" sz="2000" b="1" kern="1200" baseline="0" dirty="0">
                          <a:solidFill>
                            <a:schemeClr val="bg1"/>
                          </a:solidFill>
                          <a:latin typeface="Calibri" panose="020F0502020204030204" pitchFamily="34" charset="0"/>
                          <a:ea typeface="Calibri" panose="020F0502020204030204" pitchFamily="34" charset="0"/>
                          <a:cs typeface="Calibri" panose="020F0502020204030204" pitchFamily="34" charset="0"/>
                        </a:rPr>
                        <a:t> skraju sektora poszukiwań </a:t>
                      </a:r>
                      <a:r>
                        <a:rPr lang="pl-PL" sz="2000" b="1" kern="1200" dirty="0">
                          <a:solidFill>
                            <a:schemeClr val="bg1"/>
                          </a:solidFill>
                          <a:latin typeface="Calibri" panose="020F0502020204030204" pitchFamily="34" charset="0"/>
                          <a:ea typeface="Calibri" panose="020F0502020204030204" pitchFamily="34" charset="0"/>
                          <a:cs typeface="Calibri" panose="020F0502020204030204" pitchFamily="34" charset="0"/>
                        </a:rPr>
                        <a:t>wahadłem w lewo. Wykonywanie wahadła w prawo</a:t>
                      </a:r>
                      <a:endParaRPr lang="pl-PL" sz="2000"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pl-PL"/>
                    </a:p>
                  </a:txBody>
                  <a:tcPr/>
                </a:tc>
                <a:extLst>
                  <a:ext uri="{0D108BD9-81ED-4DB2-BD59-A6C34878D82A}">
                    <a16:rowId xmlns:a16="http://schemas.microsoft.com/office/drawing/2014/main" val="10000"/>
                  </a:ext>
                </a:extLst>
              </a:tr>
              <a:tr h="2630220">
                <a:tc>
                  <a:txBody>
                    <a:bodyPr/>
                    <a:lstStyle/>
                    <a:p>
                      <a:endParaRPr lang="pl-PL" dirty="0"/>
                    </a:p>
                    <a:p>
                      <a:endParaRPr lang="pl-PL" dirty="0"/>
                    </a:p>
                    <a:p>
                      <a:endParaRPr lang="pl-PL" dirty="0"/>
                    </a:p>
                    <a:p>
                      <a:endParaRPr lang="pl-PL" dirty="0"/>
                    </a:p>
                    <a:p>
                      <a:endParaRPr lang="pl-PL" dirty="0"/>
                    </a:p>
                    <a:p>
                      <a:endParaRPr lang="pl-PL" dirty="0"/>
                    </a:p>
                    <a:p>
                      <a:endParaRPr lang="pl-PL" dirty="0"/>
                    </a:p>
                    <a:p>
                      <a:endParaRPr lang="pl-PL" dirty="0"/>
                    </a:p>
                  </a:txBody>
                  <a:tcPr/>
                </a:tc>
                <a:tc>
                  <a:txBody>
                    <a:bodyPr/>
                    <a:lstStyle/>
                    <a:p>
                      <a:pPr lvl="0"/>
                      <a:r>
                        <a:rPr lang="pl-PL" sz="24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NKPP:</a:t>
                      </a:r>
                      <a:r>
                        <a:rPr lang="pl-PL" sz="24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nurek stop,</a:t>
                      </a:r>
                    </a:p>
                    <a:p>
                      <a:pPr lvl="0"/>
                      <a:r>
                        <a:rPr lang="pl-PL" sz="24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Nurek:</a:t>
                      </a:r>
                      <a:r>
                        <a:rPr lang="pl-PL" sz="24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jest stop,</a:t>
                      </a:r>
                    </a:p>
                    <a:p>
                      <a:pPr lvl="0"/>
                      <a:r>
                        <a:rPr lang="pl-PL" sz="24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NKPP:</a:t>
                      </a:r>
                      <a:r>
                        <a:rPr lang="pl-PL" sz="24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nurek ustaw się przodem do kabloliny,</a:t>
                      </a:r>
                    </a:p>
                    <a:p>
                      <a:pPr lvl="0"/>
                      <a:r>
                        <a:rPr lang="pl-PL" sz="24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Nurek:</a:t>
                      </a:r>
                      <a:r>
                        <a:rPr lang="pl-PL" sz="24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jestem ustawiony przodem do kabloliny,</a:t>
                      </a:r>
                    </a:p>
                    <a:p>
                      <a:endParaRPr lang="pl-PL" dirty="0"/>
                    </a:p>
                  </a:txBody>
                  <a:tcPr/>
                </a:tc>
                <a:extLst>
                  <a:ext uri="{0D108BD9-81ED-4DB2-BD59-A6C34878D82A}">
                    <a16:rowId xmlns:a16="http://schemas.microsoft.com/office/drawing/2014/main" val="10001"/>
                  </a:ext>
                </a:extLst>
              </a:tr>
              <a:tr h="2429481">
                <a:tc>
                  <a:txBody>
                    <a:bodyPr/>
                    <a:lstStyle/>
                    <a:p>
                      <a:endParaRPr lang="pl-PL" dirty="0"/>
                    </a:p>
                    <a:p>
                      <a:endParaRPr lang="pl-PL" dirty="0"/>
                    </a:p>
                    <a:p>
                      <a:endParaRPr lang="pl-PL" dirty="0"/>
                    </a:p>
                    <a:p>
                      <a:endParaRPr lang="pl-PL" dirty="0"/>
                    </a:p>
                    <a:p>
                      <a:endParaRPr lang="pl-PL" dirty="0"/>
                    </a:p>
                    <a:p>
                      <a:endParaRPr lang="pl-PL" dirty="0"/>
                    </a:p>
                    <a:p>
                      <a:endParaRPr lang="pl-PL" dirty="0"/>
                    </a:p>
                    <a:p>
                      <a:endParaRPr lang="pl-PL" dirty="0"/>
                    </a:p>
                  </a:txBody>
                  <a:tcPr/>
                </a:tc>
                <a:tc>
                  <a:txBody>
                    <a:bodyPr/>
                    <a:lstStyle/>
                    <a:p>
                      <a:pPr lvl="0"/>
                      <a:r>
                        <a:rPr lang="pl-PL" sz="24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NKPP:</a:t>
                      </a:r>
                      <a:r>
                        <a:rPr lang="pl-PL" sz="24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nurek kablolina w prawą rękę,</a:t>
                      </a:r>
                    </a:p>
                    <a:p>
                      <a:pPr lvl="0"/>
                      <a:r>
                        <a:rPr lang="pl-PL" sz="24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Nurek:</a:t>
                      </a:r>
                      <a:r>
                        <a:rPr lang="pl-PL" sz="24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jest kablolina w prawej ręce,</a:t>
                      </a:r>
                    </a:p>
                    <a:p>
                      <a:pPr lvl="0"/>
                      <a:r>
                        <a:rPr lang="pl-PL" sz="24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NKPP:</a:t>
                      </a:r>
                      <a:r>
                        <a:rPr lang="pl-PL" sz="24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wydajemy Ci 1 m liny,</a:t>
                      </a:r>
                    </a:p>
                    <a:p>
                      <a:pPr lvl="0"/>
                      <a:r>
                        <a:rPr lang="pl-PL" sz="24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NKPP:</a:t>
                      </a:r>
                      <a:r>
                        <a:rPr lang="pl-PL" sz="24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nurek naciągnij linę, </a:t>
                      </a:r>
                    </a:p>
                    <a:p>
                      <a:endParaRPr lang="pl-PL" dirty="0"/>
                    </a:p>
                  </a:txBody>
                  <a:tcPr/>
                </a:tc>
                <a:extLst>
                  <a:ext uri="{0D108BD9-81ED-4DB2-BD59-A6C34878D82A}">
                    <a16:rowId xmlns:a16="http://schemas.microsoft.com/office/drawing/2014/main" val="10002"/>
                  </a:ext>
                </a:extLst>
              </a:tr>
            </a:tbl>
          </a:graphicData>
        </a:graphic>
      </p:graphicFrame>
      <p:pic>
        <p:nvPicPr>
          <p:cNvPr id="6" name="Obraz 5" descr="D:\Wahadło\IMG_20230521_103119_1.jpg"/>
          <p:cNvPicPr/>
          <p:nvPr/>
        </p:nvPicPr>
        <p:blipFill>
          <a:blip r:embed="rId2" cstate="print"/>
          <a:srcRect l="15344" t="9647" r="37566" b="29647"/>
          <a:stretch>
            <a:fillRect/>
          </a:stretch>
        </p:blipFill>
        <p:spPr bwMode="auto">
          <a:xfrm>
            <a:off x="1382156" y="1916832"/>
            <a:ext cx="2397600" cy="2350800"/>
          </a:xfrm>
          <a:prstGeom prst="rect">
            <a:avLst/>
          </a:prstGeom>
          <a:noFill/>
          <a:ln w="9525">
            <a:noFill/>
            <a:miter lim="800000"/>
            <a:headEnd/>
            <a:tailEnd/>
          </a:ln>
        </p:spPr>
      </p:pic>
      <p:pic>
        <p:nvPicPr>
          <p:cNvPr id="9" name="Obraz 8" descr="D:\Wahadło\IMG_20230521_103058.jpg"/>
          <p:cNvPicPr/>
          <p:nvPr/>
        </p:nvPicPr>
        <p:blipFill>
          <a:blip r:embed="rId3" cstate="print"/>
          <a:srcRect l="28292" t="27138" r="28248" b="16199"/>
          <a:stretch>
            <a:fillRect/>
          </a:stretch>
        </p:blipFill>
        <p:spPr bwMode="auto">
          <a:xfrm>
            <a:off x="1403647" y="4437112"/>
            <a:ext cx="2383200" cy="2340000"/>
          </a:xfrm>
          <a:prstGeom prst="rect">
            <a:avLst/>
          </a:prstGeom>
          <a:noFill/>
          <a:ln w="9525">
            <a:noFill/>
            <a:miter lim="800000"/>
            <a:headEnd/>
            <a:tailEnd/>
          </a:ln>
        </p:spPr>
      </p:pic>
      <p:sp>
        <p:nvSpPr>
          <p:cNvPr id="7" name="Symbol zastępczy numeru slajdu 6"/>
          <p:cNvSpPr>
            <a:spLocks noGrp="1"/>
          </p:cNvSpPr>
          <p:nvPr>
            <p:ph type="sldNum" sz="quarter" idx="12"/>
          </p:nvPr>
        </p:nvSpPr>
        <p:spPr/>
        <p:txBody>
          <a:bodyPr/>
          <a:lstStyle/>
          <a:p>
            <a:fld id="{589B7C76-EFF2-4CD8-A475-4750F11B4BC6}" type="slidenum">
              <a:rPr lang="pl-PL" smtClean="0"/>
              <a:pPr/>
              <a:t>68</a:t>
            </a:fld>
            <a:endParaRPr lang="pl-PL" dirty="0"/>
          </a:p>
        </p:txBody>
      </p:sp>
      <p:sp>
        <p:nvSpPr>
          <p:cNvPr id="10" name="Prostokąt zaokrąglony 9"/>
          <p:cNvSpPr/>
          <p:nvPr/>
        </p:nvSpPr>
        <p:spPr>
          <a:xfrm>
            <a:off x="467544" y="136525"/>
            <a:ext cx="8208912" cy="844203"/>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lvl="0" algn="just">
              <a:buNone/>
            </a:pPr>
            <a:endParaRPr lang="pl-PL" sz="2600" dirty="0"/>
          </a:p>
          <a:p>
            <a:pPr>
              <a:buNone/>
            </a:pPr>
            <a:endParaRPr lang="pl-PL" dirty="0"/>
          </a:p>
        </p:txBody>
      </p:sp>
      <p:graphicFrame>
        <p:nvGraphicFramePr>
          <p:cNvPr id="4" name="Tabela 3"/>
          <p:cNvGraphicFramePr>
            <a:graphicFrameLocks noGrp="1"/>
          </p:cNvGraphicFramePr>
          <p:nvPr>
            <p:extLst>
              <p:ext uri="{D42A27DB-BD31-4B8C-83A1-F6EECF244321}">
                <p14:modId xmlns:p14="http://schemas.microsoft.com/office/powerpoint/2010/main" val="1543347235"/>
              </p:ext>
            </p:extLst>
          </p:nvPr>
        </p:nvGraphicFramePr>
        <p:xfrm>
          <a:off x="827584" y="1996296"/>
          <a:ext cx="7560840" cy="2991029"/>
        </p:xfrm>
        <a:graphic>
          <a:graphicData uri="http://schemas.openxmlformats.org/drawingml/2006/table">
            <a:tbl>
              <a:tblPr firstRow="1" bandRow="1">
                <a:tableStyleId>{7E9639D4-E3E2-4D34-9284-5A2195B3D0D7}</a:tableStyleId>
              </a:tblPr>
              <a:tblGrid>
                <a:gridCol w="3780420">
                  <a:extLst>
                    <a:ext uri="{9D8B030D-6E8A-4147-A177-3AD203B41FA5}">
                      <a16:colId xmlns:a16="http://schemas.microsoft.com/office/drawing/2014/main" val="20000"/>
                    </a:ext>
                  </a:extLst>
                </a:gridCol>
                <a:gridCol w="3780420">
                  <a:extLst>
                    <a:ext uri="{9D8B030D-6E8A-4147-A177-3AD203B41FA5}">
                      <a16:colId xmlns:a16="http://schemas.microsoft.com/office/drawing/2014/main" val="20001"/>
                    </a:ext>
                  </a:extLst>
                </a:gridCol>
              </a:tblGrid>
              <a:tr h="411043">
                <a:tc gridSpan="2">
                  <a:txBody>
                    <a:bodyPr/>
                    <a:lstStyle/>
                    <a:p>
                      <a:pPr algn="ctr"/>
                      <a:r>
                        <a:rPr lang="pl-PL" sz="2400" dirty="0">
                          <a:latin typeface="Calibri" panose="020F0502020204030204" pitchFamily="34" charset="0"/>
                          <a:ea typeface="Calibri" panose="020F0502020204030204" pitchFamily="34" charset="0"/>
                          <a:cs typeface="Calibri" panose="020F0502020204030204" pitchFamily="34" charset="0"/>
                        </a:rPr>
                        <a:t>WAHADŁO W PRAWO</a:t>
                      </a:r>
                    </a:p>
                  </a:txBody>
                  <a:tcPr/>
                </a:tc>
                <a:tc hMerge="1">
                  <a:txBody>
                    <a:bodyPr/>
                    <a:lstStyle/>
                    <a:p>
                      <a:endParaRPr lang="pl-PL"/>
                    </a:p>
                  </a:txBody>
                  <a:tcPr/>
                </a:tc>
                <a:extLst>
                  <a:ext uri="{0D108BD9-81ED-4DB2-BD59-A6C34878D82A}">
                    <a16:rowId xmlns:a16="http://schemas.microsoft.com/office/drawing/2014/main" val="10000"/>
                  </a:ext>
                </a:extLst>
              </a:tr>
              <a:tr h="2533829">
                <a:tc>
                  <a:txBody>
                    <a:bodyPr/>
                    <a:lstStyle/>
                    <a:p>
                      <a:endParaRPr lang="pl-PL" dirty="0"/>
                    </a:p>
                    <a:p>
                      <a:endParaRPr lang="pl-PL" dirty="0"/>
                    </a:p>
                    <a:p>
                      <a:endParaRPr lang="pl-PL" dirty="0"/>
                    </a:p>
                    <a:p>
                      <a:endParaRPr lang="pl-PL" dirty="0"/>
                    </a:p>
                    <a:p>
                      <a:endParaRPr lang="pl-PL" dirty="0"/>
                    </a:p>
                    <a:p>
                      <a:endParaRPr lang="pl-PL" dirty="0"/>
                    </a:p>
                    <a:p>
                      <a:endParaRPr lang="pl-PL" dirty="0"/>
                    </a:p>
                    <a:p>
                      <a:endParaRPr lang="pl-PL" dirty="0"/>
                    </a:p>
                  </a:txBody>
                  <a:tcPr/>
                </a:tc>
                <a:tc>
                  <a:txBody>
                    <a:bodyPr/>
                    <a:lstStyle/>
                    <a:p>
                      <a:pPr lvl="0"/>
                      <a:endParaRPr lang="pl-PL" sz="1800" b="1" kern="1200" dirty="0">
                        <a:solidFill>
                          <a:schemeClr val="tx1"/>
                        </a:solidFill>
                        <a:latin typeface="+mn-lt"/>
                        <a:ea typeface="+mn-ea"/>
                        <a:cs typeface="+mn-cs"/>
                      </a:endParaRPr>
                    </a:p>
                    <a:p>
                      <a:pPr lvl="0"/>
                      <a:r>
                        <a:rPr lang="pl-PL" sz="24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Nurek:</a:t>
                      </a:r>
                      <a:r>
                        <a:rPr lang="pl-PL" sz="24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lina napięta,</a:t>
                      </a:r>
                    </a:p>
                    <a:p>
                      <a:pPr lvl="0"/>
                      <a:r>
                        <a:rPr lang="pl-PL" sz="24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NKPP:</a:t>
                      </a:r>
                      <a:r>
                        <a:rPr lang="pl-PL" sz="24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nurek, wykonaj wahadło w prawo, </a:t>
                      </a:r>
                    </a:p>
                    <a:p>
                      <a:r>
                        <a:rPr lang="pl-PL" sz="24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Nurek:</a:t>
                      </a:r>
                      <a:r>
                        <a:rPr lang="pl-PL" sz="24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zrozumiałem, wykonuję wahadło w prawo. </a:t>
                      </a:r>
                      <a:endParaRPr lang="pl-PL" sz="24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1"/>
                  </a:ext>
                </a:extLst>
              </a:tr>
            </a:tbl>
          </a:graphicData>
        </a:graphic>
      </p:graphicFrame>
      <p:pic>
        <p:nvPicPr>
          <p:cNvPr id="6" name="Obraz 5" descr="D:\Wahadło\IMG_20230521_103105.jpg"/>
          <p:cNvPicPr/>
          <p:nvPr/>
        </p:nvPicPr>
        <p:blipFill>
          <a:blip r:embed="rId2" cstate="print"/>
          <a:srcRect l="18763" t="16903" r="41656" b="28076"/>
          <a:stretch>
            <a:fillRect/>
          </a:stretch>
        </p:blipFill>
        <p:spPr bwMode="auto">
          <a:xfrm>
            <a:off x="1259631" y="2529160"/>
            <a:ext cx="2264400" cy="2340000"/>
          </a:xfrm>
          <a:prstGeom prst="rect">
            <a:avLst/>
          </a:prstGeom>
          <a:noFill/>
          <a:ln w="9525">
            <a:noFill/>
            <a:miter lim="800000"/>
            <a:headEnd/>
            <a:tailEnd/>
          </a:ln>
        </p:spPr>
      </p:pic>
      <p:sp>
        <p:nvSpPr>
          <p:cNvPr id="7" name="Symbol zastępczy numeru slajdu 6"/>
          <p:cNvSpPr>
            <a:spLocks noGrp="1"/>
          </p:cNvSpPr>
          <p:nvPr>
            <p:ph type="sldNum" sz="quarter" idx="12"/>
          </p:nvPr>
        </p:nvSpPr>
        <p:spPr/>
        <p:txBody>
          <a:bodyPr/>
          <a:lstStyle/>
          <a:p>
            <a:fld id="{589B7C76-EFF2-4CD8-A475-4750F11B4BC6}" type="slidenum">
              <a:rPr lang="pl-PL" smtClean="0"/>
              <a:pPr/>
              <a:t>69</a:t>
            </a:fld>
            <a:endParaRPr lang="pl-PL" dirty="0"/>
          </a:p>
        </p:txBody>
      </p:sp>
      <p:sp>
        <p:nvSpPr>
          <p:cNvPr id="9" name="Prostokąt zaokrąglony 8"/>
          <p:cNvSpPr/>
          <p:nvPr/>
        </p:nvSpPr>
        <p:spPr>
          <a:xfrm>
            <a:off x="467544" y="332656"/>
            <a:ext cx="8208912" cy="864096"/>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836713"/>
            <a:ext cx="8507288" cy="4032448"/>
          </a:xfrm>
        </p:spPr>
        <p:txBody>
          <a:bodyPr vert="horz" lIns="91440" tIns="45720" rIns="91440" bIns="45720" rtlCol="0" anchor="t">
            <a:normAutofit/>
          </a:bodyPr>
          <a:lstStyle/>
          <a:p>
            <a:pPr algn="ctr">
              <a:buNone/>
            </a:pPr>
            <a:r>
              <a:rPr lang="pl-PL" b="1" dirty="0"/>
              <a:t>   </a:t>
            </a:r>
            <a:r>
              <a:rPr lang="pl-PL" sz="2200" b="1" dirty="0"/>
              <a:t> 	</a:t>
            </a:r>
            <a:r>
              <a:rPr lang="pl-PL" sz="2400" b="1" u="sng" dirty="0">
                <a:latin typeface="Calibri" panose="020F0502020204030204" pitchFamily="34" charset="0"/>
                <a:ea typeface="Calibri" panose="020F0502020204030204" pitchFamily="34" charset="0"/>
                <a:cs typeface="Calibri" panose="020F0502020204030204" pitchFamily="34" charset="0"/>
              </a:rPr>
              <a:t>Technologia wykonywania prac podwodnych</a:t>
            </a:r>
            <a:r>
              <a:rPr lang="pl-PL" sz="2400" u="sng" dirty="0">
                <a:latin typeface="Calibri" panose="020F0502020204030204" pitchFamily="34" charset="0"/>
                <a:ea typeface="Calibri" panose="020F0502020204030204" pitchFamily="34" charset="0"/>
                <a:cs typeface="Calibri" panose="020F0502020204030204" pitchFamily="34" charset="0"/>
              </a:rPr>
              <a:t> </a:t>
            </a:r>
          </a:p>
          <a:p>
            <a:pPr algn="just">
              <a:buNone/>
            </a:pPr>
            <a:r>
              <a:rPr lang="pl-PL" sz="2400" dirty="0">
                <a:latin typeface="Calibri" panose="020F0502020204030204" pitchFamily="34" charset="0"/>
                <a:ea typeface="Calibri" panose="020F0502020204030204" pitchFamily="34" charset="0"/>
                <a:cs typeface="Calibri" panose="020F0502020204030204" pitchFamily="34" charset="0"/>
              </a:rPr>
              <a:t>     to kolejność wykonywanych czynności, rodzaj wykonywanego zadania i używanego sprzętu potrzebnego do zrealizowania określonego zadania pod powierzchnią wody (def. Autora).</a:t>
            </a:r>
          </a:p>
          <a:p>
            <a:pPr algn="just">
              <a:buNone/>
            </a:pPr>
            <a:r>
              <a:rPr lang="pl-PL" sz="2400" dirty="0">
                <a:latin typeface="Calibri" panose="020F0502020204030204" pitchFamily="34" charset="0"/>
                <a:ea typeface="Calibri" panose="020F0502020204030204" pitchFamily="34" charset="0"/>
                <a:cs typeface="Calibri" panose="020F0502020204030204" pitchFamily="34" charset="0"/>
              </a:rPr>
              <a:t>    Będzie to zależeć od takich czynników jak: głębokość zanurzenia, przejrzystość wody, rodzaj akwenu wodnego (rzeki i cieki wodne, akweny śródlądowe, morza), prędkość prądu, pory doby i pory roku, warunków atmosferycznych.</a:t>
            </a:r>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7</a:t>
            </a:fld>
            <a:endParaRPr lang="pl-PL"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lvl="0" algn="just">
              <a:buNone/>
            </a:pPr>
            <a:endParaRPr lang="pl-PL" sz="2600" dirty="0"/>
          </a:p>
          <a:p>
            <a:pPr>
              <a:buNone/>
            </a:pPr>
            <a:endParaRPr lang="pl-PL" dirty="0"/>
          </a:p>
        </p:txBody>
      </p:sp>
      <p:graphicFrame>
        <p:nvGraphicFramePr>
          <p:cNvPr id="4" name="Tabela 3"/>
          <p:cNvGraphicFramePr>
            <a:graphicFrameLocks noGrp="1"/>
          </p:cNvGraphicFramePr>
          <p:nvPr>
            <p:extLst>
              <p:ext uri="{D42A27DB-BD31-4B8C-83A1-F6EECF244321}">
                <p14:modId xmlns:p14="http://schemas.microsoft.com/office/powerpoint/2010/main" val="1776632461"/>
              </p:ext>
            </p:extLst>
          </p:nvPr>
        </p:nvGraphicFramePr>
        <p:xfrm>
          <a:off x="179512" y="1268760"/>
          <a:ext cx="8784976" cy="5473921"/>
        </p:xfrm>
        <a:graphic>
          <a:graphicData uri="http://schemas.openxmlformats.org/drawingml/2006/table">
            <a:tbl>
              <a:tblPr firstRow="1" bandRow="1">
                <a:tableStyleId>{7E9639D4-E3E2-4D34-9284-5A2195B3D0D7}</a:tableStyleId>
              </a:tblPr>
              <a:tblGrid>
                <a:gridCol w="5832648">
                  <a:extLst>
                    <a:ext uri="{9D8B030D-6E8A-4147-A177-3AD203B41FA5}">
                      <a16:colId xmlns:a16="http://schemas.microsoft.com/office/drawing/2014/main" val="20000"/>
                    </a:ext>
                  </a:extLst>
                </a:gridCol>
                <a:gridCol w="2952328">
                  <a:extLst>
                    <a:ext uri="{9D8B030D-6E8A-4147-A177-3AD203B41FA5}">
                      <a16:colId xmlns:a16="http://schemas.microsoft.com/office/drawing/2014/main" val="20001"/>
                    </a:ext>
                  </a:extLst>
                </a:gridCol>
              </a:tblGrid>
              <a:tr h="383879">
                <a:tc gridSpan="2">
                  <a:txBody>
                    <a:bodyPr/>
                    <a:lstStyle/>
                    <a:p>
                      <a:pPr algn="ctr"/>
                      <a:r>
                        <a:rPr lang="pl-PL" sz="2400" dirty="0">
                          <a:latin typeface="Calibri" panose="020F0502020204030204" pitchFamily="34" charset="0"/>
                          <a:ea typeface="Calibri" panose="020F0502020204030204" pitchFamily="34" charset="0"/>
                          <a:cs typeface="Calibri" panose="020F0502020204030204" pitchFamily="34" charset="0"/>
                        </a:rPr>
                        <a:t>WAHADŁO W LEWO – POD WODĄ</a:t>
                      </a:r>
                    </a:p>
                  </a:txBody>
                  <a:tcPr/>
                </a:tc>
                <a:tc hMerge="1">
                  <a:txBody>
                    <a:bodyPr/>
                    <a:lstStyle/>
                    <a:p>
                      <a:endParaRPr lang="pl-PL"/>
                    </a:p>
                  </a:txBody>
                  <a:tcPr/>
                </a:tc>
                <a:extLst>
                  <a:ext uri="{0D108BD9-81ED-4DB2-BD59-A6C34878D82A}">
                    <a16:rowId xmlns:a16="http://schemas.microsoft.com/office/drawing/2014/main" val="10000"/>
                  </a:ext>
                </a:extLst>
              </a:tr>
              <a:tr h="5016721">
                <a:tc>
                  <a:txBody>
                    <a:bodyPr/>
                    <a:lstStyle/>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txBody>
                  <a:tcPr/>
                </a:tc>
                <a:tc>
                  <a:txBody>
                    <a:bodyPr/>
                    <a:lstStyle/>
                    <a:p>
                      <a:pPr lvl="0"/>
                      <a:endParaRPr lang="pl-PL" sz="1800" b="1" kern="1200" dirty="0">
                        <a:solidFill>
                          <a:schemeClr val="tx1"/>
                        </a:solidFill>
                        <a:latin typeface="+mn-lt"/>
                        <a:ea typeface="+mn-ea"/>
                        <a:cs typeface="+mn-cs"/>
                      </a:endParaRPr>
                    </a:p>
                    <a:p>
                      <a:pPr lvl="0"/>
                      <a:r>
                        <a:rPr lang="pl-PL" sz="24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NKPP:</a:t>
                      </a:r>
                      <a:r>
                        <a:rPr lang="pl-PL" sz="24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nurek, ustaw się przodem do kabloliny,</a:t>
                      </a:r>
                    </a:p>
                    <a:p>
                      <a:r>
                        <a:rPr lang="pl-PL" sz="24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lvl="0"/>
                      <a:r>
                        <a:rPr lang="pl-PL" sz="24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Nurek:</a:t>
                      </a:r>
                      <a:r>
                        <a:rPr lang="pl-PL" sz="24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jestem ustawiony przodem do kabloliny,</a:t>
                      </a:r>
                      <a:endParaRPr lang="pl-PL" sz="2400" i="1" kern="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lvl="0"/>
                      <a:endParaRPr lang="pl-PL" sz="1800" kern="1200" dirty="0">
                        <a:solidFill>
                          <a:schemeClr val="tx1"/>
                        </a:solidFill>
                        <a:latin typeface="+mn-lt"/>
                        <a:ea typeface="+mn-ea"/>
                        <a:cs typeface="+mn-cs"/>
                      </a:endParaRPr>
                    </a:p>
                    <a:p>
                      <a:r>
                        <a:rPr lang="pl-PL" sz="1800" kern="1200" dirty="0">
                          <a:solidFill>
                            <a:schemeClr val="tx1"/>
                          </a:solidFill>
                          <a:latin typeface="+mn-lt"/>
                          <a:ea typeface="+mn-ea"/>
                          <a:cs typeface="+mn-cs"/>
                        </a:rPr>
                        <a:t> </a:t>
                      </a:r>
                    </a:p>
                    <a:p>
                      <a:endParaRPr lang="pl-PL" dirty="0"/>
                    </a:p>
                  </a:txBody>
                  <a:tcPr/>
                </a:tc>
                <a:extLst>
                  <a:ext uri="{0D108BD9-81ED-4DB2-BD59-A6C34878D82A}">
                    <a16:rowId xmlns:a16="http://schemas.microsoft.com/office/drawing/2014/main" val="10001"/>
                  </a:ext>
                </a:extLst>
              </a:tr>
            </a:tbl>
          </a:graphicData>
        </a:graphic>
      </p:graphicFrame>
      <p:pic>
        <p:nvPicPr>
          <p:cNvPr id="7" name="Obraz 6"/>
          <p:cNvPicPr/>
          <p:nvPr/>
        </p:nvPicPr>
        <p:blipFill>
          <a:blip r:embed="rId2" cstate="print"/>
          <a:srcRect l="30960" t="10030" r="29139" b="17404"/>
          <a:stretch>
            <a:fillRect/>
          </a:stretch>
        </p:blipFill>
        <p:spPr bwMode="auto">
          <a:xfrm>
            <a:off x="395536" y="1700808"/>
            <a:ext cx="4820400" cy="4860000"/>
          </a:xfrm>
          <a:prstGeom prst="rect">
            <a:avLst/>
          </a:prstGeom>
          <a:noFill/>
          <a:ln w="9525">
            <a:noFill/>
            <a:miter lim="800000"/>
            <a:headEnd/>
            <a:tailEnd/>
          </a:ln>
        </p:spPr>
      </p:pic>
      <p:sp>
        <p:nvSpPr>
          <p:cNvPr id="6" name="Symbol zastępczy numeru slajdu 5"/>
          <p:cNvSpPr>
            <a:spLocks noGrp="1"/>
          </p:cNvSpPr>
          <p:nvPr>
            <p:ph type="sldNum" sz="quarter" idx="12"/>
          </p:nvPr>
        </p:nvSpPr>
        <p:spPr/>
        <p:txBody>
          <a:bodyPr/>
          <a:lstStyle/>
          <a:p>
            <a:fld id="{589B7C76-EFF2-4CD8-A475-4750F11B4BC6}" type="slidenum">
              <a:rPr lang="pl-PL" smtClean="0"/>
              <a:pPr/>
              <a:t>70</a:t>
            </a:fld>
            <a:endParaRPr lang="pl-PL" dirty="0"/>
          </a:p>
        </p:txBody>
      </p:sp>
      <p:sp>
        <p:nvSpPr>
          <p:cNvPr id="9" name="Prostokąt zaokrąglony 8"/>
          <p:cNvSpPr/>
          <p:nvPr/>
        </p:nvSpPr>
        <p:spPr>
          <a:xfrm>
            <a:off x="395536" y="136525"/>
            <a:ext cx="8208912" cy="1060227"/>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lvl="0" algn="just">
              <a:buNone/>
            </a:pPr>
            <a:endParaRPr lang="pl-PL" sz="2600" dirty="0"/>
          </a:p>
          <a:p>
            <a:pPr>
              <a:buNone/>
            </a:pPr>
            <a:endParaRPr lang="pl-PL" dirty="0"/>
          </a:p>
        </p:txBody>
      </p:sp>
      <p:graphicFrame>
        <p:nvGraphicFramePr>
          <p:cNvPr id="4" name="Tabela 3"/>
          <p:cNvGraphicFramePr>
            <a:graphicFrameLocks noGrp="1"/>
          </p:cNvGraphicFramePr>
          <p:nvPr>
            <p:extLst>
              <p:ext uri="{D42A27DB-BD31-4B8C-83A1-F6EECF244321}">
                <p14:modId xmlns:p14="http://schemas.microsoft.com/office/powerpoint/2010/main" val="2725130359"/>
              </p:ext>
            </p:extLst>
          </p:nvPr>
        </p:nvGraphicFramePr>
        <p:xfrm>
          <a:off x="179512" y="1268760"/>
          <a:ext cx="8784976" cy="5484157"/>
        </p:xfrm>
        <a:graphic>
          <a:graphicData uri="http://schemas.openxmlformats.org/drawingml/2006/table">
            <a:tbl>
              <a:tblPr firstRow="1" bandRow="1">
                <a:tableStyleId>{7E9639D4-E3E2-4D34-9284-5A2195B3D0D7}</a:tableStyleId>
              </a:tblPr>
              <a:tblGrid>
                <a:gridCol w="5904656">
                  <a:extLst>
                    <a:ext uri="{9D8B030D-6E8A-4147-A177-3AD203B41FA5}">
                      <a16:colId xmlns:a16="http://schemas.microsoft.com/office/drawing/2014/main" val="20000"/>
                    </a:ext>
                  </a:extLst>
                </a:gridCol>
                <a:gridCol w="2880320">
                  <a:extLst>
                    <a:ext uri="{9D8B030D-6E8A-4147-A177-3AD203B41FA5}">
                      <a16:colId xmlns:a16="http://schemas.microsoft.com/office/drawing/2014/main" val="20001"/>
                    </a:ext>
                  </a:extLst>
                </a:gridCol>
              </a:tblGrid>
              <a:tr h="373643">
                <a:tc gridSpan="2">
                  <a:txBody>
                    <a:bodyPr/>
                    <a:lstStyle/>
                    <a:p>
                      <a:pPr algn="ctr"/>
                      <a:r>
                        <a:rPr lang="pl-PL" sz="2400" dirty="0">
                          <a:latin typeface="Calibri" panose="020F0502020204030204" pitchFamily="34" charset="0"/>
                          <a:ea typeface="Calibri" panose="020F0502020204030204" pitchFamily="34" charset="0"/>
                          <a:cs typeface="Calibri" panose="020F0502020204030204" pitchFamily="34" charset="0"/>
                        </a:rPr>
                        <a:t>WAHADŁO W LEWO – POD WODĄ</a:t>
                      </a:r>
                    </a:p>
                  </a:txBody>
                  <a:tcPr/>
                </a:tc>
                <a:tc hMerge="1">
                  <a:txBody>
                    <a:bodyPr/>
                    <a:lstStyle/>
                    <a:p>
                      <a:endParaRPr lang="pl-PL"/>
                    </a:p>
                  </a:txBody>
                  <a:tcPr/>
                </a:tc>
                <a:extLst>
                  <a:ext uri="{0D108BD9-81ED-4DB2-BD59-A6C34878D82A}">
                    <a16:rowId xmlns:a16="http://schemas.microsoft.com/office/drawing/2014/main" val="10000"/>
                  </a:ext>
                </a:extLst>
              </a:tr>
              <a:tr h="5026957">
                <a:tc>
                  <a:txBody>
                    <a:bodyPr/>
                    <a:lstStyle/>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txBody>
                  <a:tcPr/>
                </a:tc>
                <a:tc>
                  <a:txBody>
                    <a:bodyPr/>
                    <a:lstStyle/>
                    <a:p>
                      <a:r>
                        <a:rPr lang="pl-PL" sz="1800" kern="1200" dirty="0">
                          <a:solidFill>
                            <a:schemeClr val="tx1"/>
                          </a:solidFill>
                          <a:latin typeface="+mn-lt"/>
                          <a:ea typeface="+mn-ea"/>
                          <a:cs typeface="+mn-cs"/>
                        </a:rPr>
                        <a:t> </a:t>
                      </a:r>
                    </a:p>
                    <a:p>
                      <a:pPr lvl="0"/>
                      <a:r>
                        <a:rPr lang="pl-PL" sz="24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NKPP:</a:t>
                      </a:r>
                      <a:r>
                        <a:rPr lang="pl-PL" sz="24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nurek, kablolina w lewą rękę,</a:t>
                      </a:r>
                    </a:p>
                    <a:p>
                      <a:r>
                        <a:rPr lang="pl-PL" sz="24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lvl="0"/>
                      <a:r>
                        <a:rPr lang="pl-PL" sz="24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Nurek:</a:t>
                      </a:r>
                      <a:r>
                        <a:rPr lang="pl-PL" sz="24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jest kablolina w lewej ręce,</a:t>
                      </a:r>
                    </a:p>
                    <a:p>
                      <a:endParaRPr lang="pl-PL" dirty="0"/>
                    </a:p>
                  </a:txBody>
                  <a:tcPr/>
                </a:tc>
                <a:extLst>
                  <a:ext uri="{0D108BD9-81ED-4DB2-BD59-A6C34878D82A}">
                    <a16:rowId xmlns:a16="http://schemas.microsoft.com/office/drawing/2014/main" val="10001"/>
                  </a:ext>
                </a:extLst>
              </a:tr>
            </a:tbl>
          </a:graphicData>
        </a:graphic>
      </p:graphicFrame>
      <p:pic>
        <p:nvPicPr>
          <p:cNvPr id="8" name="Obraz 7"/>
          <p:cNvPicPr/>
          <p:nvPr/>
        </p:nvPicPr>
        <p:blipFill>
          <a:blip r:embed="rId2" cstate="print"/>
          <a:srcRect l="39168" t="27728" r="25431" b="9735"/>
          <a:stretch>
            <a:fillRect/>
          </a:stretch>
        </p:blipFill>
        <p:spPr bwMode="auto">
          <a:xfrm>
            <a:off x="323528" y="1700808"/>
            <a:ext cx="4863600" cy="4860000"/>
          </a:xfrm>
          <a:prstGeom prst="rect">
            <a:avLst/>
          </a:prstGeom>
          <a:noFill/>
          <a:ln w="9525">
            <a:noFill/>
            <a:miter lim="800000"/>
            <a:headEnd/>
            <a:tailEnd/>
          </a:ln>
        </p:spPr>
      </p:pic>
      <p:sp>
        <p:nvSpPr>
          <p:cNvPr id="6" name="Symbol zastępczy numeru slajdu 5"/>
          <p:cNvSpPr>
            <a:spLocks noGrp="1"/>
          </p:cNvSpPr>
          <p:nvPr>
            <p:ph type="sldNum" sz="quarter" idx="12"/>
          </p:nvPr>
        </p:nvSpPr>
        <p:spPr/>
        <p:txBody>
          <a:bodyPr/>
          <a:lstStyle/>
          <a:p>
            <a:fld id="{589B7C76-EFF2-4CD8-A475-4750F11B4BC6}" type="slidenum">
              <a:rPr lang="pl-PL" smtClean="0"/>
              <a:pPr/>
              <a:t>71</a:t>
            </a:fld>
            <a:endParaRPr lang="pl-PL" dirty="0"/>
          </a:p>
        </p:txBody>
      </p:sp>
      <p:sp>
        <p:nvSpPr>
          <p:cNvPr id="9" name="Prostokąt zaokrąglony 8"/>
          <p:cNvSpPr/>
          <p:nvPr/>
        </p:nvSpPr>
        <p:spPr>
          <a:xfrm>
            <a:off x="467544" y="136525"/>
            <a:ext cx="8208912" cy="808739"/>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lvl="0" algn="just">
              <a:buNone/>
            </a:pPr>
            <a:endParaRPr lang="pl-PL" sz="2600" dirty="0"/>
          </a:p>
          <a:p>
            <a:pPr>
              <a:buNone/>
            </a:pPr>
            <a:endParaRPr lang="pl-PL" dirty="0"/>
          </a:p>
        </p:txBody>
      </p:sp>
      <p:graphicFrame>
        <p:nvGraphicFramePr>
          <p:cNvPr id="4" name="Tabela 3"/>
          <p:cNvGraphicFramePr>
            <a:graphicFrameLocks noGrp="1"/>
          </p:cNvGraphicFramePr>
          <p:nvPr>
            <p:extLst>
              <p:ext uri="{D42A27DB-BD31-4B8C-83A1-F6EECF244321}">
                <p14:modId xmlns:p14="http://schemas.microsoft.com/office/powerpoint/2010/main" val="3749807743"/>
              </p:ext>
            </p:extLst>
          </p:nvPr>
        </p:nvGraphicFramePr>
        <p:xfrm>
          <a:off x="395536" y="1484784"/>
          <a:ext cx="8280920" cy="5065712"/>
        </p:xfrm>
        <a:graphic>
          <a:graphicData uri="http://schemas.openxmlformats.org/drawingml/2006/table">
            <a:tbl>
              <a:tblPr firstRow="1" bandRow="1">
                <a:tableStyleId>{7E9639D4-E3E2-4D34-9284-5A2195B3D0D7}</a:tableStyleId>
              </a:tblPr>
              <a:tblGrid>
                <a:gridCol w="5441747">
                  <a:extLst>
                    <a:ext uri="{9D8B030D-6E8A-4147-A177-3AD203B41FA5}">
                      <a16:colId xmlns:a16="http://schemas.microsoft.com/office/drawing/2014/main" val="20000"/>
                    </a:ext>
                  </a:extLst>
                </a:gridCol>
                <a:gridCol w="2839173">
                  <a:extLst>
                    <a:ext uri="{9D8B030D-6E8A-4147-A177-3AD203B41FA5}">
                      <a16:colId xmlns:a16="http://schemas.microsoft.com/office/drawing/2014/main" val="20001"/>
                    </a:ext>
                  </a:extLst>
                </a:gridCol>
              </a:tblGrid>
              <a:tr h="432048">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l-PL" sz="2400" dirty="0">
                          <a:latin typeface="Calibri" panose="020F0502020204030204" pitchFamily="34" charset="0"/>
                          <a:ea typeface="Calibri" panose="020F0502020204030204" pitchFamily="34" charset="0"/>
                          <a:cs typeface="Calibri" panose="020F0502020204030204" pitchFamily="34" charset="0"/>
                        </a:rPr>
                        <a:t>WAHADŁO W LEWO – POD WODĄ</a:t>
                      </a:r>
                    </a:p>
                  </a:txBody>
                  <a:tcPr/>
                </a:tc>
                <a:tc hMerge="1">
                  <a:txBody>
                    <a:bodyPr/>
                    <a:lstStyle/>
                    <a:p>
                      <a:endParaRPr lang="pl-PL"/>
                    </a:p>
                  </a:txBody>
                  <a:tcPr/>
                </a:tc>
                <a:extLst>
                  <a:ext uri="{0D108BD9-81ED-4DB2-BD59-A6C34878D82A}">
                    <a16:rowId xmlns:a16="http://schemas.microsoft.com/office/drawing/2014/main" val="10000"/>
                  </a:ext>
                </a:extLst>
              </a:tr>
              <a:tr h="4608512">
                <a:tc>
                  <a:txBody>
                    <a:bodyPr/>
                    <a:lstStyle/>
                    <a:p>
                      <a:endParaRPr lang="pl-PL" dirty="0"/>
                    </a:p>
                    <a:p>
                      <a:endParaRPr lang="pl-PL" dirty="0"/>
                    </a:p>
                    <a:p>
                      <a:endParaRPr lang="pl-PL" dirty="0"/>
                    </a:p>
                    <a:p>
                      <a:endParaRPr lang="pl-PL" dirty="0"/>
                    </a:p>
                    <a:p>
                      <a:endParaRPr lang="pl-PL" dirty="0"/>
                    </a:p>
                    <a:p>
                      <a:endParaRPr lang="pl-PL" dirty="0"/>
                    </a:p>
                    <a:p>
                      <a:endParaRPr lang="pl-PL" dirty="0"/>
                    </a:p>
                    <a:p>
                      <a:endParaRPr lang="pl-PL" dirty="0"/>
                    </a:p>
                  </a:txBody>
                  <a:tcPr/>
                </a:tc>
                <a:tc>
                  <a:txBody>
                    <a:bodyPr/>
                    <a:lstStyle/>
                    <a:p>
                      <a:pPr lvl="0"/>
                      <a:endParaRPr lang="pl-PL" sz="1800" b="1" kern="1200" dirty="0">
                        <a:solidFill>
                          <a:schemeClr val="tx1"/>
                        </a:solidFill>
                        <a:latin typeface="+mn-lt"/>
                        <a:ea typeface="+mn-ea"/>
                        <a:cs typeface="+mn-cs"/>
                      </a:endParaRPr>
                    </a:p>
                    <a:p>
                      <a:pPr lvl="0"/>
                      <a:r>
                        <a:rPr lang="pl-PL" sz="24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NKPP:</a:t>
                      </a:r>
                      <a:r>
                        <a:rPr lang="pl-PL" sz="24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nurek, wykonaj wahadło w lewo,</a:t>
                      </a:r>
                    </a:p>
                    <a:p>
                      <a:r>
                        <a:rPr lang="pl-PL" sz="24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lvl="0"/>
                      <a:r>
                        <a:rPr lang="pl-PL" sz="24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Nurek:</a:t>
                      </a:r>
                      <a:r>
                        <a:rPr lang="pl-PL" sz="24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zrozumiałem, wykonuję wahadło w lewo</a:t>
                      </a:r>
                      <a:endParaRPr lang="pl-PL" sz="24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1"/>
                  </a:ext>
                </a:extLst>
              </a:tr>
            </a:tbl>
          </a:graphicData>
        </a:graphic>
      </p:graphicFrame>
      <p:pic>
        <p:nvPicPr>
          <p:cNvPr id="7" name="Obraz 6"/>
          <p:cNvPicPr/>
          <p:nvPr/>
        </p:nvPicPr>
        <p:blipFill>
          <a:blip r:embed="rId2" cstate="print"/>
          <a:srcRect l="22682" t="8850" r="15232" b="20944"/>
          <a:stretch>
            <a:fillRect/>
          </a:stretch>
        </p:blipFill>
        <p:spPr bwMode="auto">
          <a:xfrm>
            <a:off x="583312" y="2061328"/>
            <a:ext cx="4996800" cy="4320000"/>
          </a:xfrm>
          <a:prstGeom prst="rect">
            <a:avLst/>
          </a:prstGeom>
          <a:noFill/>
          <a:ln w="9525">
            <a:noFill/>
            <a:miter lim="800000"/>
            <a:headEnd/>
            <a:tailEnd/>
          </a:ln>
        </p:spPr>
      </p:pic>
      <p:sp>
        <p:nvSpPr>
          <p:cNvPr id="6" name="Symbol zastępczy numeru slajdu 5"/>
          <p:cNvSpPr>
            <a:spLocks noGrp="1"/>
          </p:cNvSpPr>
          <p:nvPr>
            <p:ph type="sldNum" sz="quarter" idx="12"/>
          </p:nvPr>
        </p:nvSpPr>
        <p:spPr/>
        <p:txBody>
          <a:bodyPr/>
          <a:lstStyle/>
          <a:p>
            <a:fld id="{589B7C76-EFF2-4CD8-A475-4750F11B4BC6}" type="slidenum">
              <a:rPr lang="pl-PL" smtClean="0"/>
              <a:pPr/>
              <a:t>72</a:t>
            </a:fld>
            <a:endParaRPr lang="pl-PL" dirty="0"/>
          </a:p>
        </p:txBody>
      </p:sp>
      <p:sp>
        <p:nvSpPr>
          <p:cNvPr id="9" name="Prostokąt zaokrąglony 8"/>
          <p:cNvSpPr/>
          <p:nvPr/>
        </p:nvSpPr>
        <p:spPr>
          <a:xfrm>
            <a:off x="467544" y="136525"/>
            <a:ext cx="8208912" cy="844203"/>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lvl="0" algn="just">
              <a:buNone/>
            </a:pPr>
            <a:endParaRPr lang="pl-PL" sz="2600" dirty="0"/>
          </a:p>
          <a:p>
            <a:pPr>
              <a:buNone/>
            </a:pPr>
            <a:endParaRPr lang="pl-PL" dirty="0"/>
          </a:p>
        </p:txBody>
      </p:sp>
      <p:graphicFrame>
        <p:nvGraphicFramePr>
          <p:cNvPr id="4" name="Tabela 3"/>
          <p:cNvGraphicFramePr>
            <a:graphicFrameLocks noGrp="1"/>
          </p:cNvGraphicFramePr>
          <p:nvPr>
            <p:extLst>
              <p:ext uri="{D42A27DB-BD31-4B8C-83A1-F6EECF244321}">
                <p14:modId xmlns:p14="http://schemas.microsoft.com/office/powerpoint/2010/main" val="1208048755"/>
              </p:ext>
            </p:extLst>
          </p:nvPr>
        </p:nvGraphicFramePr>
        <p:xfrm>
          <a:off x="467544" y="1179327"/>
          <a:ext cx="8136904" cy="5623001"/>
        </p:xfrm>
        <a:graphic>
          <a:graphicData uri="http://schemas.openxmlformats.org/drawingml/2006/table">
            <a:tbl>
              <a:tblPr firstRow="1" bandRow="1">
                <a:tableStyleId>{7E9639D4-E3E2-4D34-9284-5A2195B3D0D7}</a:tableStyleId>
              </a:tblPr>
              <a:tblGrid>
                <a:gridCol w="5269614">
                  <a:extLst>
                    <a:ext uri="{9D8B030D-6E8A-4147-A177-3AD203B41FA5}">
                      <a16:colId xmlns:a16="http://schemas.microsoft.com/office/drawing/2014/main" val="20000"/>
                    </a:ext>
                  </a:extLst>
                </a:gridCol>
                <a:gridCol w="2867290">
                  <a:extLst>
                    <a:ext uri="{9D8B030D-6E8A-4147-A177-3AD203B41FA5}">
                      <a16:colId xmlns:a16="http://schemas.microsoft.com/office/drawing/2014/main" val="20001"/>
                    </a:ext>
                  </a:extLst>
                </a:gridCol>
              </a:tblGrid>
              <a:tr h="622655">
                <a:tc gridSpan="2">
                  <a:txBody>
                    <a:bodyPr/>
                    <a:lstStyle/>
                    <a:p>
                      <a:pPr algn="ctr"/>
                      <a:r>
                        <a:rPr lang="pl-PL" sz="2000" b="1" kern="1200" dirty="0">
                          <a:solidFill>
                            <a:schemeClr val="bg1"/>
                          </a:solidFill>
                          <a:latin typeface="Calibri" panose="020F0502020204030204" pitchFamily="34" charset="0"/>
                          <a:ea typeface="Calibri" panose="020F0502020204030204" pitchFamily="34" charset="0"/>
                          <a:cs typeface="Calibri" panose="020F0502020204030204" pitchFamily="34" charset="0"/>
                        </a:rPr>
                        <a:t>Zmiana kierunku po dopłynięciu do</a:t>
                      </a:r>
                      <a:r>
                        <a:rPr lang="pl-PL" sz="2000" b="1" kern="1200" baseline="0" dirty="0">
                          <a:solidFill>
                            <a:schemeClr val="bg1"/>
                          </a:solidFill>
                          <a:latin typeface="Calibri" panose="020F0502020204030204" pitchFamily="34" charset="0"/>
                          <a:ea typeface="Calibri" panose="020F0502020204030204" pitchFamily="34" charset="0"/>
                          <a:cs typeface="Calibri" panose="020F0502020204030204" pitchFamily="34" charset="0"/>
                        </a:rPr>
                        <a:t> skraju sektora poszukiwań </a:t>
                      </a:r>
                      <a:r>
                        <a:rPr lang="pl-PL" sz="2000" b="1" kern="1200" dirty="0">
                          <a:solidFill>
                            <a:schemeClr val="bg1"/>
                          </a:solidFill>
                          <a:latin typeface="Calibri" panose="020F0502020204030204" pitchFamily="34" charset="0"/>
                          <a:ea typeface="Calibri" panose="020F0502020204030204" pitchFamily="34" charset="0"/>
                          <a:cs typeface="Calibri" panose="020F0502020204030204" pitchFamily="34" charset="0"/>
                        </a:rPr>
                        <a:t>wahadłem w lewo</a:t>
                      </a:r>
                      <a:r>
                        <a:rPr lang="pl-PL" sz="2000" dirty="0">
                          <a:latin typeface="Calibri" panose="020F0502020204030204" pitchFamily="34" charset="0"/>
                          <a:ea typeface="Calibri" panose="020F0502020204030204" pitchFamily="34" charset="0"/>
                          <a:cs typeface="Calibri" panose="020F0502020204030204" pitchFamily="34" charset="0"/>
                        </a:rPr>
                        <a:t>. </a:t>
                      </a:r>
                      <a:r>
                        <a:rPr lang="pl-PL" sz="2000" b="1" kern="1200" dirty="0">
                          <a:solidFill>
                            <a:schemeClr val="bg1"/>
                          </a:solidFill>
                          <a:latin typeface="Calibri" panose="020F0502020204030204" pitchFamily="34" charset="0"/>
                          <a:ea typeface="Calibri" panose="020F0502020204030204" pitchFamily="34" charset="0"/>
                          <a:cs typeface="Calibri" panose="020F0502020204030204" pitchFamily="34" charset="0"/>
                        </a:rPr>
                        <a:t>Wykonywanie wahadła w prawo</a:t>
                      </a:r>
                      <a:endParaRPr lang="pl-PL" sz="2000"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pl-PL"/>
                    </a:p>
                  </a:txBody>
                  <a:tcPr/>
                </a:tc>
                <a:extLst>
                  <a:ext uri="{0D108BD9-81ED-4DB2-BD59-A6C34878D82A}">
                    <a16:rowId xmlns:a16="http://schemas.microsoft.com/office/drawing/2014/main" val="10000"/>
                  </a:ext>
                </a:extLst>
              </a:tr>
              <a:tr h="4921961">
                <a:tc>
                  <a:txBody>
                    <a:bodyPr/>
                    <a:lstStyle/>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txBody>
                  <a:tcPr/>
                </a:tc>
                <a:tc>
                  <a:txBody>
                    <a:bodyPr/>
                    <a:lstStyle/>
                    <a:p>
                      <a:pPr lvl="0"/>
                      <a:r>
                        <a:rPr lang="pl-PL" sz="24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NKPP:</a:t>
                      </a:r>
                      <a:r>
                        <a:rPr lang="pl-PL" sz="24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nurek, stop,</a:t>
                      </a:r>
                    </a:p>
                    <a:p>
                      <a:pPr lvl="0"/>
                      <a:r>
                        <a:rPr lang="pl-PL" sz="24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Nurek:</a:t>
                      </a:r>
                      <a:r>
                        <a:rPr lang="pl-PL" sz="24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jest stop,</a:t>
                      </a:r>
                    </a:p>
                    <a:p>
                      <a:r>
                        <a:rPr lang="pl-PL" sz="24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lvl="0"/>
                      <a:r>
                        <a:rPr lang="pl-PL" sz="24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NKPP:</a:t>
                      </a:r>
                      <a:r>
                        <a:rPr lang="pl-PL" sz="24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nurek, ustaw się przodem do kabloliny,</a:t>
                      </a:r>
                    </a:p>
                    <a:p>
                      <a:r>
                        <a:rPr lang="pl-PL" sz="24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lvl="0"/>
                      <a:r>
                        <a:rPr lang="pl-PL" sz="24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Nurek:</a:t>
                      </a:r>
                      <a:r>
                        <a:rPr lang="pl-PL" sz="24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jestem ustawiony przodem do kabloliny,</a:t>
                      </a:r>
                    </a:p>
                    <a:p>
                      <a:endParaRPr lang="pl-PL" dirty="0"/>
                    </a:p>
                    <a:p>
                      <a:pPr lvl="0"/>
                      <a:endParaRPr lang="pl-PL" sz="1800" b="1" kern="1200" dirty="0">
                        <a:solidFill>
                          <a:schemeClr val="tx1"/>
                        </a:solidFill>
                        <a:latin typeface="+mn-lt"/>
                        <a:ea typeface="+mn-ea"/>
                        <a:cs typeface="+mn-cs"/>
                      </a:endParaRPr>
                    </a:p>
                    <a:p>
                      <a:endParaRPr lang="pl-PL" dirty="0"/>
                    </a:p>
                  </a:txBody>
                  <a:tcPr/>
                </a:tc>
                <a:extLst>
                  <a:ext uri="{0D108BD9-81ED-4DB2-BD59-A6C34878D82A}">
                    <a16:rowId xmlns:a16="http://schemas.microsoft.com/office/drawing/2014/main" val="10001"/>
                  </a:ext>
                </a:extLst>
              </a:tr>
            </a:tbl>
          </a:graphicData>
        </a:graphic>
      </p:graphicFrame>
      <p:pic>
        <p:nvPicPr>
          <p:cNvPr id="7" name="Obraz 6"/>
          <p:cNvPicPr/>
          <p:nvPr/>
        </p:nvPicPr>
        <p:blipFill>
          <a:blip r:embed="rId2" cstate="print"/>
          <a:srcRect l="40563" t="33628" r="21263" b="2655"/>
          <a:stretch>
            <a:fillRect/>
          </a:stretch>
        </p:blipFill>
        <p:spPr bwMode="auto">
          <a:xfrm>
            <a:off x="683568" y="2133336"/>
            <a:ext cx="4633200" cy="4320000"/>
          </a:xfrm>
          <a:prstGeom prst="rect">
            <a:avLst/>
          </a:prstGeom>
          <a:noFill/>
          <a:ln w="9525">
            <a:noFill/>
            <a:miter lim="800000"/>
            <a:headEnd/>
            <a:tailEnd/>
          </a:ln>
        </p:spPr>
      </p:pic>
      <p:sp>
        <p:nvSpPr>
          <p:cNvPr id="6" name="Symbol zastępczy numeru slajdu 5"/>
          <p:cNvSpPr>
            <a:spLocks noGrp="1"/>
          </p:cNvSpPr>
          <p:nvPr>
            <p:ph type="sldNum" sz="quarter" idx="12"/>
          </p:nvPr>
        </p:nvSpPr>
        <p:spPr/>
        <p:txBody>
          <a:bodyPr/>
          <a:lstStyle/>
          <a:p>
            <a:fld id="{589B7C76-EFF2-4CD8-A475-4750F11B4BC6}" type="slidenum">
              <a:rPr lang="pl-PL" smtClean="0"/>
              <a:pPr/>
              <a:t>73</a:t>
            </a:fld>
            <a:endParaRPr lang="pl-PL" dirty="0"/>
          </a:p>
        </p:txBody>
      </p:sp>
      <p:sp>
        <p:nvSpPr>
          <p:cNvPr id="9" name="Prostokąt zaokrąglony 8"/>
          <p:cNvSpPr/>
          <p:nvPr/>
        </p:nvSpPr>
        <p:spPr>
          <a:xfrm>
            <a:off x="436239" y="116632"/>
            <a:ext cx="8208912" cy="792088"/>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lvl="0" algn="just">
              <a:buNone/>
            </a:pPr>
            <a:endParaRPr lang="pl-PL" sz="2600" dirty="0"/>
          </a:p>
          <a:p>
            <a:pPr>
              <a:buNone/>
            </a:pPr>
            <a:endParaRPr lang="pl-PL" dirty="0"/>
          </a:p>
        </p:txBody>
      </p:sp>
      <p:graphicFrame>
        <p:nvGraphicFramePr>
          <p:cNvPr id="4" name="Tabela 3"/>
          <p:cNvGraphicFramePr>
            <a:graphicFrameLocks noGrp="1"/>
          </p:cNvGraphicFramePr>
          <p:nvPr>
            <p:extLst>
              <p:ext uri="{D42A27DB-BD31-4B8C-83A1-F6EECF244321}">
                <p14:modId xmlns:p14="http://schemas.microsoft.com/office/powerpoint/2010/main" val="2066356356"/>
              </p:ext>
            </p:extLst>
          </p:nvPr>
        </p:nvGraphicFramePr>
        <p:xfrm>
          <a:off x="467544" y="1124745"/>
          <a:ext cx="8136904" cy="5623001"/>
        </p:xfrm>
        <a:graphic>
          <a:graphicData uri="http://schemas.openxmlformats.org/drawingml/2006/table">
            <a:tbl>
              <a:tblPr firstRow="1" bandRow="1">
                <a:tableStyleId>{7E9639D4-E3E2-4D34-9284-5A2195B3D0D7}</a:tableStyleId>
              </a:tblPr>
              <a:tblGrid>
                <a:gridCol w="5184576">
                  <a:extLst>
                    <a:ext uri="{9D8B030D-6E8A-4147-A177-3AD203B41FA5}">
                      <a16:colId xmlns:a16="http://schemas.microsoft.com/office/drawing/2014/main" val="20000"/>
                    </a:ext>
                  </a:extLst>
                </a:gridCol>
                <a:gridCol w="2952328">
                  <a:extLst>
                    <a:ext uri="{9D8B030D-6E8A-4147-A177-3AD203B41FA5}">
                      <a16:colId xmlns:a16="http://schemas.microsoft.com/office/drawing/2014/main" val="20001"/>
                    </a:ext>
                  </a:extLst>
                </a:gridCol>
              </a:tblGrid>
              <a:tr h="622655">
                <a:tc gridSpan="2">
                  <a:txBody>
                    <a:bodyPr/>
                    <a:lstStyle/>
                    <a:p>
                      <a:pPr algn="ctr"/>
                      <a:r>
                        <a:rPr lang="pl-PL" sz="2000" b="1" kern="1200" dirty="0">
                          <a:solidFill>
                            <a:schemeClr val="bg1"/>
                          </a:solidFill>
                          <a:latin typeface="Calibri" panose="020F0502020204030204" pitchFamily="34" charset="0"/>
                          <a:ea typeface="Calibri" panose="020F0502020204030204" pitchFamily="34" charset="0"/>
                          <a:cs typeface="Calibri" panose="020F0502020204030204" pitchFamily="34" charset="0"/>
                        </a:rPr>
                        <a:t>Zmiana kierunku po dopłynięciu do</a:t>
                      </a:r>
                      <a:r>
                        <a:rPr lang="pl-PL" sz="2000" b="1" kern="1200" baseline="0" dirty="0">
                          <a:solidFill>
                            <a:schemeClr val="bg1"/>
                          </a:solidFill>
                          <a:latin typeface="Calibri" panose="020F0502020204030204" pitchFamily="34" charset="0"/>
                          <a:ea typeface="Calibri" panose="020F0502020204030204" pitchFamily="34" charset="0"/>
                          <a:cs typeface="Calibri" panose="020F0502020204030204" pitchFamily="34" charset="0"/>
                        </a:rPr>
                        <a:t> skraju sektora poszukiwań </a:t>
                      </a:r>
                      <a:r>
                        <a:rPr lang="pl-PL" sz="2000" b="1" kern="1200" dirty="0">
                          <a:solidFill>
                            <a:schemeClr val="bg1"/>
                          </a:solidFill>
                          <a:latin typeface="Calibri" panose="020F0502020204030204" pitchFamily="34" charset="0"/>
                          <a:ea typeface="Calibri" panose="020F0502020204030204" pitchFamily="34" charset="0"/>
                          <a:cs typeface="Calibri" panose="020F0502020204030204" pitchFamily="34" charset="0"/>
                        </a:rPr>
                        <a:t>wahadłem w lewo</a:t>
                      </a:r>
                      <a:r>
                        <a:rPr lang="pl-PL" sz="2000" dirty="0">
                          <a:latin typeface="Calibri" panose="020F0502020204030204" pitchFamily="34" charset="0"/>
                          <a:ea typeface="Calibri" panose="020F0502020204030204" pitchFamily="34" charset="0"/>
                          <a:cs typeface="Calibri" panose="020F0502020204030204" pitchFamily="34" charset="0"/>
                        </a:rPr>
                        <a:t>. </a:t>
                      </a:r>
                      <a:r>
                        <a:rPr lang="pl-PL" sz="2000" b="1" kern="1200" dirty="0">
                          <a:solidFill>
                            <a:schemeClr val="bg1"/>
                          </a:solidFill>
                          <a:latin typeface="Calibri" panose="020F0502020204030204" pitchFamily="34" charset="0"/>
                          <a:ea typeface="Calibri" panose="020F0502020204030204" pitchFamily="34" charset="0"/>
                          <a:cs typeface="Calibri" panose="020F0502020204030204" pitchFamily="34" charset="0"/>
                        </a:rPr>
                        <a:t>Wykonywanie wahadła w prawo</a:t>
                      </a:r>
                      <a:endParaRPr lang="pl-PL" sz="2000"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pl-PL"/>
                    </a:p>
                  </a:txBody>
                  <a:tcPr/>
                </a:tc>
                <a:extLst>
                  <a:ext uri="{0D108BD9-81ED-4DB2-BD59-A6C34878D82A}">
                    <a16:rowId xmlns:a16="http://schemas.microsoft.com/office/drawing/2014/main" val="10000"/>
                  </a:ext>
                </a:extLst>
              </a:tr>
              <a:tr h="4921961">
                <a:tc>
                  <a:txBody>
                    <a:bodyPr/>
                    <a:lstStyle/>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txBody>
                  <a:tcPr/>
                </a:tc>
                <a:tc>
                  <a:txBody>
                    <a:bodyPr/>
                    <a:lstStyle/>
                    <a:p>
                      <a:pPr lvl="0"/>
                      <a:endParaRPr lang="pl-PL" sz="1800" b="1" kern="1200" dirty="0">
                        <a:solidFill>
                          <a:schemeClr val="tx1"/>
                        </a:solidFill>
                        <a:latin typeface="+mn-lt"/>
                        <a:ea typeface="+mn-ea"/>
                        <a:cs typeface="+mn-cs"/>
                      </a:endParaRPr>
                    </a:p>
                    <a:p>
                      <a:pPr lvl="0"/>
                      <a:r>
                        <a:rPr lang="pl-PL" sz="24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NKPP:</a:t>
                      </a:r>
                      <a:r>
                        <a:rPr lang="pl-PL" sz="24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nurek, kablolina w prawą rękę,</a:t>
                      </a:r>
                      <a:endParaRPr lang="pl-PL" sz="2400" b="1" kern="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lvl="0"/>
                      <a:r>
                        <a:rPr lang="pl-PL" sz="24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Nurek:</a:t>
                      </a:r>
                      <a:r>
                        <a:rPr lang="pl-PL" sz="24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jest kablolina </a:t>
                      </a:r>
                      <a:br>
                        <a:rPr lang="pl-PL" sz="2400" kern="12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pl-PL" sz="2400" kern="1200" dirty="0">
                          <a:solidFill>
                            <a:schemeClr val="tx1"/>
                          </a:solidFill>
                          <a:latin typeface="Calibri" panose="020F0502020204030204" pitchFamily="34" charset="0"/>
                          <a:ea typeface="Calibri" panose="020F0502020204030204" pitchFamily="34" charset="0"/>
                          <a:cs typeface="Calibri" panose="020F0502020204030204" pitchFamily="34" charset="0"/>
                        </a:rPr>
                        <a:t>w prawej ręce,</a:t>
                      </a:r>
                      <a:endParaRPr lang="pl-PL" sz="2400" b="1" kern="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lvl="0"/>
                      <a:r>
                        <a:rPr lang="pl-PL" sz="24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NKPP:</a:t>
                      </a:r>
                      <a:r>
                        <a:rPr lang="pl-PL" sz="24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wydajemy Ci 1 m liny,</a:t>
                      </a:r>
                      <a:endParaRPr lang="pl-PL" sz="2400" b="1" kern="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lvl="0"/>
                      <a:r>
                        <a:rPr lang="pl-PL" sz="24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NKPP:</a:t>
                      </a:r>
                      <a:r>
                        <a:rPr lang="pl-PL" sz="24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nurek naciągnij linę, </a:t>
                      </a:r>
                    </a:p>
                    <a:p>
                      <a:endParaRPr lang="pl-PL" dirty="0"/>
                    </a:p>
                  </a:txBody>
                  <a:tcPr/>
                </a:tc>
                <a:extLst>
                  <a:ext uri="{0D108BD9-81ED-4DB2-BD59-A6C34878D82A}">
                    <a16:rowId xmlns:a16="http://schemas.microsoft.com/office/drawing/2014/main" val="10001"/>
                  </a:ext>
                </a:extLst>
              </a:tr>
            </a:tbl>
          </a:graphicData>
        </a:graphic>
      </p:graphicFrame>
      <p:pic>
        <p:nvPicPr>
          <p:cNvPr id="8" name="Obraz 7"/>
          <p:cNvPicPr/>
          <p:nvPr/>
        </p:nvPicPr>
        <p:blipFill>
          <a:blip r:embed="rId2" cstate="print"/>
          <a:srcRect l="20530" t="6785" r="26377" b="5015"/>
          <a:stretch>
            <a:fillRect/>
          </a:stretch>
        </p:blipFill>
        <p:spPr bwMode="auto">
          <a:xfrm>
            <a:off x="683568" y="2025344"/>
            <a:ext cx="4644000" cy="4500000"/>
          </a:xfrm>
          <a:prstGeom prst="rect">
            <a:avLst/>
          </a:prstGeom>
          <a:noFill/>
          <a:ln w="9525">
            <a:noFill/>
            <a:miter lim="800000"/>
            <a:headEnd/>
            <a:tailEnd/>
          </a:ln>
        </p:spPr>
      </p:pic>
      <p:sp>
        <p:nvSpPr>
          <p:cNvPr id="6" name="Symbol zastępczy numeru slajdu 5"/>
          <p:cNvSpPr>
            <a:spLocks noGrp="1"/>
          </p:cNvSpPr>
          <p:nvPr>
            <p:ph type="sldNum" sz="quarter" idx="12"/>
          </p:nvPr>
        </p:nvSpPr>
        <p:spPr/>
        <p:txBody>
          <a:bodyPr/>
          <a:lstStyle/>
          <a:p>
            <a:fld id="{589B7C76-EFF2-4CD8-A475-4750F11B4BC6}" type="slidenum">
              <a:rPr lang="pl-PL" smtClean="0"/>
              <a:pPr/>
              <a:t>74</a:t>
            </a:fld>
            <a:endParaRPr lang="pl-PL" dirty="0"/>
          </a:p>
        </p:txBody>
      </p:sp>
      <p:sp>
        <p:nvSpPr>
          <p:cNvPr id="9" name="Prostokąt zaokrąglony 8"/>
          <p:cNvSpPr/>
          <p:nvPr/>
        </p:nvSpPr>
        <p:spPr>
          <a:xfrm>
            <a:off x="467544" y="136525"/>
            <a:ext cx="8208912" cy="844203"/>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lvl="0" algn="just">
              <a:buNone/>
            </a:pPr>
            <a:endParaRPr lang="pl-PL" sz="2600" dirty="0"/>
          </a:p>
          <a:p>
            <a:pPr>
              <a:buNone/>
            </a:pPr>
            <a:endParaRPr lang="pl-PL" dirty="0"/>
          </a:p>
        </p:txBody>
      </p:sp>
      <p:graphicFrame>
        <p:nvGraphicFramePr>
          <p:cNvPr id="4" name="Tabela 3"/>
          <p:cNvGraphicFramePr>
            <a:graphicFrameLocks noGrp="1"/>
          </p:cNvGraphicFramePr>
          <p:nvPr>
            <p:extLst>
              <p:ext uri="{D42A27DB-BD31-4B8C-83A1-F6EECF244321}">
                <p14:modId xmlns:p14="http://schemas.microsoft.com/office/powerpoint/2010/main" val="1941122928"/>
              </p:ext>
            </p:extLst>
          </p:nvPr>
        </p:nvGraphicFramePr>
        <p:xfrm>
          <a:off x="385192" y="1628800"/>
          <a:ext cx="8507288" cy="4909348"/>
        </p:xfrm>
        <a:graphic>
          <a:graphicData uri="http://schemas.openxmlformats.org/drawingml/2006/table">
            <a:tbl>
              <a:tblPr firstRow="1" bandRow="1">
                <a:tableStyleId>{7E9639D4-E3E2-4D34-9284-5A2195B3D0D7}</a:tableStyleId>
              </a:tblPr>
              <a:tblGrid>
                <a:gridCol w="5671525">
                  <a:extLst>
                    <a:ext uri="{9D8B030D-6E8A-4147-A177-3AD203B41FA5}">
                      <a16:colId xmlns:a16="http://schemas.microsoft.com/office/drawing/2014/main" val="20000"/>
                    </a:ext>
                  </a:extLst>
                </a:gridCol>
                <a:gridCol w="2835763">
                  <a:extLst>
                    <a:ext uri="{9D8B030D-6E8A-4147-A177-3AD203B41FA5}">
                      <a16:colId xmlns:a16="http://schemas.microsoft.com/office/drawing/2014/main" val="20001"/>
                    </a:ext>
                  </a:extLst>
                </a:gridCol>
              </a:tblGrid>
              <a:tr h="444396">
                <a:tc gridSpan="2">
                  <a:txBody>
                    <a:bodyPr/>
                    <a:lstStyle/>
                    <a:p>
                      <a:pPr algn="ctr"/>
                      <a:r>
                        <a:rPr lang="pl-PL" sz="2400" dirty="0">
                          <a:latin typeface="Calibri" panose="020F0502020204030204" pitchFamily="34" charset="0"/>
                          <a:ea typeface="Calibri" panose="020F0502020204030204" pitchFamily="34" charset="0"/>
                          <a:cs typeface="Calibri" panose="020F0502020204030204" pitchFamily="34" charset="0"/>
                        </a:rPr>
                        <a:t>WAHADŁO W PRAWO – POD WODĄ</a:t>
                      </a:r>
                    </a:p>
                  </a:txBody>
                  <a:tcPr/>
                </a:tc>
                <a:tc hMerge="1">
                  <a:txBody>
                    <a:bodyPr/>
                    <a:lstStyle/>
                    <a:p>
                      <a:endParaRPr lang="pl-PL"/>
                    </a:p>
                  </a:txBody>
                  <a:tcPr/>
                </a:tc>
                <a:extLst>
                  <a:ext uri="{0D108BD9-81ED-4DB2-BD59-A6C34878D82A}">
                    <a16:rowId xmlns:a16="http://schemas.microsoft.com/office/drawing/2014/main" val="10000"/>
                  </a:ext>
                </a:extLst>
              </a:tr>
              <a:tr h="4452148">
                <a:tc>
                  <a:txBody>
                    <a:bodyPr/>
                    <a:lstStyle/>
                    <a:p>
                      <a:endParaRPr lang="pl-PL" dirty="0"/>
                    </a:p>
                    <a:p>
                      <a:endParaRPr lang="pl-PL" dirty="0"/>
                    </a:p>
                    <a:p>
                      <a:endParaRPr lang="pl-PL" dirty="0"/>
                    </a:p>
                    <a:p>
                      <a:endParaRPr lang="pl-PL" dirty="0"/>
                    </a:p>
                    <a:p>
                      <a:endParaRPr lang="pl-PL" dirty="0"/>
                    </a:p>
                    <a:p>
                      <a:endParaRPr lang="pl-PL" dirty="0"/>
                    </a:p>
                    <a:p>
                      <a:endParaRPr lang="pl-PL" dirty="0"/>
                    </a:p>
                    <a:p>
                      <a:endParaRPr lang="pl-PL" dirty="0"/>
                    </a:p>
                  </a:txBody>
                  <a:tcPr/>
                </a:tc>
                <a:tc>
                  <a:txBody>
                    <a:bodyPr/>
                    <a:lstStyle/>
                    <a:p>
                      <a:pPr lvl="0"/>
                      <a:endParaRPr lang="pl-PL" sz="1800" b="1" kern="1200" dirty="0">
                        <a:solidFill>
                          <a:schemeClr val="tx1"/>
                        </a:solidFill>
                        <a:latin typeface="+mn-lt"/>
                        <a:ea typeface="+mn-ea"/>
                        <a:cs typeface="+mn-cs"/>
                      </a:endParaRPr>
                    </a:p>
                    <a:p>
                      <a:pPr lvl="0"/>
                      <a:r>
                        <a:rPr lang="pl-PL" sz="24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Nurek:</a:t>
                      </a:r>
                      <a:r>
                        <a:rPr lang="pl-PL" sz="24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lina napięta,</a:t>
                      </a:r>
                    </a:p>
                    <a:p>
                      <a:pPr lvl="0"/>
                      <a:r>
                        <a:rPr lang="pl-PL" sz="24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NKPP:</a:t>
                      </a:r>
                      <a:r>
                        <a:rPr lang="pl-PL" sz="24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nurek, wykonaj wahadło w prawo, </a:t>
                      </a:r>
                    </a:p>
                    <a:p>
                      <a:r>
                        <a:rPr lang="pl-PL" sz="24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Nurek: </a:t>
                      </a:r>
                      <a:r>
                        <a:rPr lang="pl-PL" sz="2400" kern="1200" dirty="0">
                          <a:solidFill>
                            <a:schemeClr val="tx1"/>
                          </a:solidFill>
                          <a:latin typeface="Calibri" panose="020F0502020204030204" pitchFamily="34" charset="0"/>
                          <a:ea typeface="Calibri" panose="020F0502020204030204" pitchFamily="34" charset="0"/>
                          <a:cs typeface="Calibri" panose="020F0502020204030204" pitchFamily="34" charset="0"/>
                        </a:rPr>
                        <a:t>zrozumiałem, wykonuję wahadło  </a:t>
                      </a:r>
                    </a:p>
                    <a:p>
                      <a:r>
                        <a:rPr lang="pl-PL" sz="2400" kern="1200" dirty="0">
                          <a:solidFill>
                            <a:schemeClr val="tx1"/>
                          </a:solidFill>
                          <a:latin typeface="Calibri" panose="020F0502020204030204" pitchFamily="34" charset="0"/>
                          <a:ea typeface="Calibri" panose="020F0502020204030204" pitchFamily="34" charset="0"/>
                          <a:cs typeface="Calibri" panose="020F0502020204030204" pitchFamily="34" charset="0"/>
                        </a:rPr>
                        <a:t>w prawo. </a:t>
                      </a:r>
                      <a:endParaRPr lang="pl-PL" sz="24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1"/>
                  </a:ext>
                </a:extLst>
              </a:tr>
            </a:tbl>
          </a:graphicData>
        </a:graphic>
      </p:graphicFrame>
      <p:pic>
        <p:nvPicPr>
          <p:cNvPr id="8" name="Obraz 7"/>
          <p:cNvPicPr/>
          <p:nvPr/>
        </p:nvPicPr>
        <p:blipFill>
          <a:blip r:embed="rId2" cstate="print"/>
          <a:srcRect l="12814" t="5310" r="22835" b="24010"/>
          <a:stretch>
            <a:fillRect/>
          </a:stretch>
        </p:blipFill>
        <p:spPr bwMode="auto">
          <a:xfrm>
            <a:off x="939760" y="2504112"/>
            <a:ext cx="4712400" cy="3517176"/>
          </a:xfrm>
          <a:prstGeom prst="rect">
            <a:avLst/>
          </a:prstGeom>
          <a:noFill/>
          <a:ln w="9525">
            <a:noFill/>
            <a:miter lim="800000"/>
            <a:headEnd/>
            <a:tailEnd/>
          </a:ln>
        </p:spPr>
      </p:pic>
      <p:sp>
        <p:nvSpPr>
          <p:cNvPr id="6" name="Symbol zastępczy numeru slajdu 5"/>
          <p:cNvSpPr>
            <a:spLocks noGrp="1"/>
          </p:cNvSpPr>
          <p:nvPr>
            <p:ph type="sldNum" sz="quarter" idx="12"/>
          </p:nvPr>
        </p:nvSpPr>
        <p:spPr/>
        <p:txBody>
          <a:bodyPr/>
          <a:lstStyle/>
          <a:p>
            <a:fld id="{589B7C76-EFF2-4CD8-A475-4750F11B4BC6}" type="slidenum">
              <a:rPr lang="pl-PL" smtClean="0"/>
              <a:pPr/>
              <a:t>75</a:t>
            </a:fld>
            <a:endParaRPr lang="pl-PL" dirty="0"/>
          </a:p>
        </p:txBody>
      </p:sp>
      <p:sp>
        <p:nvSpPr>
          <p:cNvPr id="9" name="Prostokąt zaokrąglony 8"/>
          <p:cNvSpPr/>
          <p:nvPr/>
        </p:nvSpPr>
        <p:spPr>
          <a:xfrm>
            <a:off x="467544" y="136525"/>
            <a:ext cx="8208912" cy="844203"/>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lvl="0" algn="just">
              <a:buNone/>
            </a:pPr>
            <a:endParaRPr lang="pl-PL" sz="2600" dirty="0"/>
          </a:p>
          <a:p>
            <a:pPr>
              <a:buNone/>
            </a:pPr>
            <a:endParaRPr lang="pl-PL" dirty="0"/>
          </a:p>
        </p:txBody>
      </p:sp>
      <p:graphicFrame>
        <p:nvGraphicFramePr>
          <p:cNvPr id="7" name="Tabela 6"/>
          <p:cNvGraphicFramePr>
            <a:graphicFrameLocks noGrp="1"/>
          </p:cNvGraphicFramePr>
          <p:nvPr>
            <p:extLst>
              <p:ext uri="{D42A27DB-BD31-4B8C-83A1-F6EECF244321}">
                <p14:modId xmlns:p14="http://schemas.microsoft.com/office/powerpoint/2010/main" val="2416825420"/>
              </p:ext>
            </p:extLst>
          </p:nvPr>
        </p:nvGraphicFramePr>
        <p:xfrm>
          <a:off x="971600" y="1052736"/>
          <a:ext cx="7200800" cy="5821680"/>
        </p:xfrm>
        <a:graphic>
          <a:graphicData uri="http://schemas.openxmlformats.org/drawingml/2006/table">
            <a:tbl>
              <a:tblPr firstRow="1" bandRow="1">
                <a:tableStyleId>{073A0DAA-6AF3-43AB-8588-CEC1D06C72B9}</a:tableStyleId>
              </a:tblPr>
              <a:tblGrid>
                <a:gridCol w="3600400">
                  <a:extLst>
                    <a:ext uri="{9D8B030D-6E8A-4147-A177-3AD203B41FA5}">
                      <a16:colId xmlns:a16="http://schemas.microsoft.com/office/drawing/2014/main" val="20000"/>
                    </a:ext>
                  </a:extLst>
                </a:gridCol>
                <a:gridCol w="3600400">
                  <a:extLst>
                    <a:ext uri="{9D8B030D-6E8A-4147-A177-3AD203B41FA5}">
                      <a16:colId xmlns:a16="http://schemas.microsoft.com/office/drawing/2014/main" val="20001"/>
                    </a:ext>
                  </a:extLst>
                </a:gridCol>
              </a:tblGrid>
              <a:tr h="326715">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l-PL" sz="2000" b="1" dirty="0">
                          <a:latin typeface="Calibri" panose="020F0502020204030204" pitchFamily="34" charset="0"/>
                          <a:ea typeface="Calibri" panose="020F0502020204030204" pitchFamily="34" charset="0"/>
                          <a:cs typeface="Calibri" panose="020F0502020204030204" pitchFamily="34" charset="0"/>
                        </a:rPr>
                        <a:t>TRZYMANIE KABLOLINY W TRAKCIE WAHADŁA W LEWO</a:t>
                      </a:r>
                      <a:endParaRPr lang="pl-PL" sz="2000"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pl-PL"/>
                    </a:p>
                  </a:txBody>
                  <a:tcPr/>
                </a:tc>
                <a:extLst>
                  <a:ext uri="{0D108BD9-81ED-4DB2-BD59-A6C34878D82A}">
                    <a16:rowId xmlns:a16="http://schemas.microsoft.com/office/drawing/2014/main" val="10000"/>
                  </a:ext>
                </a:extLst>
              </a:tr>
              <a:tr h="326715">
                <a:tc>
                  <a:txBody>
                    <a:bodyPr/>
                    <a:lstStyle/>
                    <a:p>
                      <a:pPr algn="ctr"/>
                      <a:r>
                        <a:rPr lang="pl-PL" sz="2000" b="1" dirty="0">
                          <a:solidFill>
                            <a:srgbClr val="00B050"/>
                          </a:solidFill>
                          <a:latin typeface="Calibri" panose="020F0502020204030204" pitchFamily="34" charset="0"/>
                          <a:ea typeface="Calibri" panose="020F0502020204030204" pitchFamily="34" charset="0"/>
                          <a:cs typeface="Calibri" panose="020F0502020204030204" pitchFamily="34" charset="0"/>
                        </a:rPr>
                        <a:t>DOBRZE</a:t>
                      </a:r>
                    </a:p>
                  </a:txBody>
                  <a:tcPr/>
                </a:tc>
                <a:tc>
                  <a:txBody>
                    <a:bodyPr/>
                    <a:lstStyle/>
                    <a:p>
                      <a:pPr algn="ctr"/>
                      <a:r>
                        <a:rPr lang="pl-PL" sz="2000" b="1" dirty="0">
                          <a:solidFill>
                            <a:srgbClr val="C00000"/>
                          </a:solidFill>
                          <a:latin typeface="Calibri" panose="020F0502020204030204" pitchFamily="34" charset="0"/>
                          <a:ea typeface="Calibri" panose="020F0502020204030204" pitchFamily="34" charset="0"/>
                          <a:cs typeface="Calibri" panose="020F0502020204030204" pitchFamily="34" charset="0"/>
                        </a:rPr>
                        <a:t>ŹLE</a:t>
                      </a:r>
                    </a:p>
                  </a:txBody>
                  <a:tcPr/>
                </a:tc>
                <a:extLst>
                  <a:ext uri="{0D108BD9-81ED-4DB2-BD59-A6C34878D82A}">
                    <a16:rowId xmlns:a16="http://schemas.microsoft.com/office/drawing/2014/main" val="10001"/>
                  </a:ext>
                </a:extLst>
              </a:tr>
              <a:tr h="4891186">
                <a:tc>
                  <a:txBody>
                    <a:bodyPr/>
                    <a:lstStyle/>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txBody>
                  <a:tcPr/>
                </a:tc>
                <a:tc>
                  <a:txBody>
                    <a:bodyPr/>
                    <a:lstStyle/>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txBody>
                  <a:tcPr/>
                </a:tc>
                <a:extLst>
                  <a:ext uri="{0D108BD9-81ED-4DB2-BD59-A6C34878D82A}">
                    <a16:rowId xmlns:a16="http://schemas.microsoft.com/office/drawing/2014/main" val="10002"/>
                  </a:ext>
                </a:extLst>
              </a:tr>
            </a:tbl>
          </a:graphicData>
        </a:graphic>
      </p:graphicFrame>
      <p:pic>
        <p:nvPicPr>
          <p:cNvPr id="8" name="Obraz 7" descr="D:\Wahadło\IMG_20230521_103139.jpg"/>
          <p:cNvPicPr/>
          <p:nvPr/>
        </p:nvPicPr>
        <p:blipFill>
          <a:blip r:embed="rId2" cstate="print"/>
          <a:srcRect l="39658" t="20706" r="16854" b="22587"/>
          <a:stretch>
            <a:fillRect/>
          </a:stretch>
        </p:blipFill>
        <p:spPr bwMode="auto">
          <a:xfrm>
            <a:off x="1475656" y="1844824"/>
            <a:ext cx="2383200" cy="2340000"/>
          </a:xfrm>
          <a:prstGeom prst="rect">
            <a:avLst/>
          </a:prstGeom>
          <a:noFill/>
          <a:ln w="9525">
            <a:noFill/>
            <a:miter lim="800000"/>
            <a:headEnd/>
            <a:tailEnd/>
          </a:ln>
        </p:spPr>
      </p:pic>
      <p:pic>
        <p:nvPicPr>
          <p:cNvPr id="9" name="Obraz 8" descr="D:\Wahadło\IMG_20230521_102921.jpg"/>
          <p:cNvPicPr/>
          <p:nvPr/>
        </p:nvPicPr>
        <p:blipFill>
          <a:blip r:embed="rId3" cstate="print"/>
          <a:srcRect l="28541" t="17108" r="30522" b="29532"/>
          <a:stretch>
            <a:fillRect/>
          </a:stretch>
        </p:blipFill>
        <p:spPr bwMode="auto">
          <a:xfrm>
            <a:off x="1475656" y="4293096"/>
            <a:ext cx="2386800" cy="2340000"/>
          </a:xfrm>
          <a:prstGeom prst="rect">
            <a:avLst/>
          </a:prstGeom>
          <a:noFill/>
          <a:ln w="9525">
            <a:noFill/>
            <a:miter lim="800000"/>
            <a:headEnd/>
            <a:tailEnd/>
          </a:ln>
        </p:spPr>
      </p:pic>
      <p:pic>
        <p:nvPicPr>
          <p:cNvPr id="10" name="Obraz 9" descr="D:\Wahadło\IMG_20230521_103144_1.jpg"/>
          <p:cNvPicPr/>
          <p:nvPr/>
        </p:nvPicPr>
        <p:blipFill>
          <a:blip r:embed="rId4" cstate="print"/>
          <a:srcRect l="22279" t="18920" r="37694" b="26561"/>
          <a:stretch>
            <a:fillRect/>
          </a:stretch>
        </p:blipFill>
        <p:spPr bwMode="auto">
          <a:xfrm>
            <a:off x="5292079" y="1844824"/>
            <a:ext cx="2286000" cy="2340000"/>
          </a:xfrm>
          <a:prstGeom prst="rect">
            <a:avLst/>
          </a:prstGeom>
          <a:noFill/>
          <a:ln w="9525">
            <a:noFill/>
            <a:miter lim="800000"/>
            <a:headEnd/>
            <a:tailEnd/>
          </a:ln>
        </p:spPr>
      </p:pic>
      <p:pic>
        <p:nvPicPr>
          <p:cNvPr id="11" name="Obraz 10" descr="D:\Wahadło\IMG_20230521_103147.jpg"/>
          <p:cNvPicPr/>
          <p:nvPr/>
        </p:nvPicPr>
        <p:blipFill>
          <a:blip r:embed="rId5" cstate="print"/>
          <a:srcRect l="36332" t="14678" r="24866" b="31912"/>
          <a:stretch>
            <a:fillRect/>
          </a:stretch>
        </p:blipFill>
        <p:spPr bwMode="auto">
          <a:xfrm>
            <a:off x="5292080" y="4293096"/>
            <a:ext cx="2278800" cy="2340000"/>
          </a:xfrm>
          <a:prstGeom prst="rect">
            <a:avLst/>
          </a:prstGeom>
          <a:noFill/>
          <a:ln w="9525">
            <a:noFill/>
            <a:miter lim="800000"/>
            <a:headEnd/>
            <a:tailEnd/>
          </a:ln>
        </p:spPr>
      </p:pic>
      <p:sp>
        <p:nvSpPr>
          <p:cNvPr id="12" name="Symbol zastępczy numeru slajdu 11"/>
          <p:cNvSpPr>
            <a:spLocks noGrp="1"/>
          </p:cNvSpPr>
          <p:nvPr>
            <p:ph type="sldNum" sz="quarter" idx="12"/>
          </p:nvPr>
        </p:nvSpPr>
        <p:spPr/>
        <p:txBody>
          <a:bodyPr/>
          <a:lstStyle/>
          <a:p>
            <a:fld id="{589B7C76-EFF2-4CD8-A475-4750F11B4BC6}" type="slidenum">
              <a:rPr lang="pl-PL" smtClean="0"/>
              <a:pPr/>
              <a:t>76</a:t>
            </a:fld>
            <a:endParaRPr lang="pl-PL" dirty="0"/>
          </a:p>
        </p:txBody>
      </p:sp>
      <p:sp>
        <p:nvSpPr>
          <p:cNvPr id="14" name="Prostokąt zaokrąglony 13"/>
          <p:cNvSpPr/>
          <p:nvPr/>
        </p:nvSpPr>
        <p:spPr>
          <a:xfrm>
            <a:off x="467544" y="105504"/>
            <a:ext cx="8208912" cy="875224"/>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lvl="0" algn="just">
              <a:buNone/>
            </a:pPr>
            <a:endParaRPr lang="pl-PL" sz="2600" dirty="0"/>
          </a:p>
          <a:p>
            <a:pPr>
              <a:buNone/>
            </a:pPr>
            <a:endParaRPr lang="pl-PL" dirty="0"/>
          </a:p>
        </p:txBody>
      </p:sp>
      <p:graphicFrame>
        <p:nvGraphicFramePr>
          <p:cNvPr id="7" name="Tabela 6"/>
          <p:cNvGraphicFramePr>
            <a:graphicFrameLocks noGrp="1"/>
          </p:cNvGraphicFramePr>
          <p:nvPr>
            <p:extLst>
              <p:ext uri="{D42A27DB-BD31-4B8C-83A1-F6EECF244321}">
                <p14:modId xmlns:p14="http://schemas.microsoft.com/office/powerpoint/2010/main" val="3455836690"/>
              </p:ext>
            </p:extLst>
          </p:nvPr>
        </p:nvGraphicFramePr>
        <p:xfrm>
          <a:off x="971600" y="1052736"/>
          <a:ext cx="7200800" cy="5821680"/>
        </p:xfrm>
        <a:graphic>
          <a:graphicData uri="http://schemas.openxmlformats.org/drawingml/2006/table">
            <a:tbl>
              <a:tblPr firstRow="1" bandRow="1">
                <a:tableStyleId>{073A0DAA-6AF3-43AB-8588-CEC1D06C72B9}</a:tableStyleId>
              </a:tblPr>
              <a:tblGrid>
                <a:gridCol w="3600400">
                  <a:extLst>
                    <a:ext uri="{9D8B030D-6E8A-4147-A177-3AD203B41FA5}">
                      <a16:colId xmlns:a16="http://schemas.microsoft.com/office/drawing/2014/main" val="20000"/>
                    </a:ext>
                  </a:extLst>
                </a:gridCol>
                <a:gridCol w="3600400">
                  <a:extLst>
                    <a:ext uri="{9D8B030D-6E8A-4147-A177-3AD203B41FA5}">
                      <a16:colId xmlns:a16="http://schemas.microsoft.com/office/drawing/2014/main" val="20001"/>
                    </a:ext>
                  </a:extLst>
                </a:gridCol>
              </a:tblGrid>
              <a:tr h="366327">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l-PL" sz="2000" b="1" dirty="0">
                          <a:latin typeface="Calibri" panose="020F0502020204030204" pitchFamily="34" charset="0"/>
                          <a:ea typeface="Calibri" panose="020F0502020204030204" pitchFamily="34" charset="0"/>
                          <a:cs typeface="Calibri" panose="020F0502020204030204" pitchFamily="34" charset="0"/>
                        </a:rPr>
                        <a:t>TRZYMANIE KABLOLINY  W TRAKCIE WAHADŁA W PRAWO</a:t>
                      </a:r>
                      <a:endParaRPr lang="pl-PL" sz="2000"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pl-PL"/>
                    </a:p>
                  </a:txBody>
                  <a:tcPr/>
                </a:tc>
                <a:extLst>
                  <a:ext uri="{0D108BD9-81ED-4DB2-BD59-A6C34878D82A}">
                    <a16:rowId xmlns:a16="http://schemas.microsoft.com/office/drawing/2014/main" val="10000"/>
                  </a:ext>
                </a:extLst>
              </a:tr>
              <a:tr h="366327">
                <a:tc>
                  <a:txBody>
                    <a:bodyPr/>
                    <a:lstStyle/>
                    <a:p>
                      <a:pPr algn="ctr"/>
                      <a:r>
                        <a:rPr lang="pl-PL" sz="2000" b="1" dirty="0">
                          <a:solidFill>
                            <a:srgbClr val="00B050"/>
                          </a:solidFill>
                          <a:latin typeface="Calibri" panose="020F0502020204030204" pitchFamily="34" charset="0"/>
                          <a:ea typeface="Calibri" panose="020F0502020204030204" pitchFamily="34" charset="0"/>
                          <a:cs typeface="Calibri" panose="020F0502020204030204" pitchFamily="34" charset="0"/>
                        </a:rPr>
                        <a:t>DOBRZE</a:t>
                      </a:r>
                    </a:p>
                  </a:txBody>
                  <a:tcPr/>
                </a:tc>
                <a:tc>
                  <a:txBody>
                    <a:bodyPr/>
                    <a:lstStyle/>
                    <a:p>
                      <a:pPr algn="ctr"/>
                      <a:r>
                        <a:rPr lang="pl-PL" sz="2000" b="1" dirty="0">
                          <a:solidFill>
                            <a:srgbClr val="C00000"/>
                          </a:solidFill>
                          <a:latin typeface="Calibri" panose="020F0502020204030204" pitchFamily="34" charset="0"/>
                          <a:ea typeface="Calibri" panose="020F0502020204030204" pitchFamily="34" charset="0"/>
                          <a:cs typeface="Calibri" panose="020F0502020204030204" pitchFamily="34" charset="0"/>
                        </a:rPr>
                        <a:t>ŹLE</a:t>
                      </a:r>
                    </a:p>
                  </a:txBody>
                  <a:tcPr/>
                </a:tc>
                <a:extLst>
                  <a:ext uri="{0D108BD9-81ED-4DB2-BD59-A6C34878D82A}">
                    <a16:rowId xmlns:a16="http://schemas.microsoft.com/office/drawing/2014/main" val="10001"/>
                  </a:ext>
                </a:extLst>
              </a:tr>
              <a:tr h="5000602">
                <a:tc>
                  <a:txBody>
                    <a:bodyPr/>
                    <a:lstStyle/>
                    <a:p>
                      <a:endParaRPr lang="pl-PL" dirty="0"/>
                    </a:p>
                  </a:txBody>
                  <a:tcPr/>
                </a:tc>
                <a:tc>
                  <a:txBody>
                    <a:bodyPr/>
                    <a:lstStyle/>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txBody>
                  <a:tcPr/>
                </a:tc>
                <a:extLst>
                  <a:ext uri="{0D108BD9-81ED-4DB2-BD59-A6C34878D82A}">
                    <a16:rowId xmlns:a16="http://schemas.microsoft.com/office/drawing/2014/main" val="10002"/>
                  </a:ext>
                </a:extLst>
              </a:tr>
            </a:tbl>
          </a:graphicData>
        </a:graphic>
      </p:graphicFrame>
      <p:pic>
        <p:nvPicPr>
          <p:cNvPr id="5" name="Obraz 4" descr="D:\Wahadło\IMG_20230521_103105.jpg"/>
          <p:cNvPicPr/>
          <p:nvPr/>
        </p:nvPicPr>
        <p:blipFill>
          <a:blip r:embed="rId2" cstate="print"/>
          <a:srcRect l="18763" t="16903" r="41656" b="28076"/>
          <a:stretch>
            <a:fillRect/>
          </a:stretch>
        </p:blipFill>
        <p:spPr bwMode="auto">
          <a:xfrm>
            <a:off x="1587520" y="1881088"/>
            <a:ext cx="2264400" cy="2340000"/>
          </a:xfrm>
          <a:prstGeom prst="rect">
            <a:avLst/>
          </a:prstGeom>
          <a:noFill/>
          <a:ln w="9525">
            <a:noFill/>
            <a:miter lim="800000"/>
            <a:headEnd/>
            <a:tailEnd/>
          </a:ln>
        </p:spPr>
      </p:pic>
      <p:pic>
        <p:nvPicPr>
          <p:cNvPr id="6" name="Obraz 5" descr="D:\Wahadło\IMG_20230521_102836.jpg"/>
          <p:cNvPicPr/>
          <p:nvPr/>
        </p:nvPicPr>
        <p:blipFill>
          <a:blip r:embed="rId3" cstate="print"/>
          <a:srcRect l="46413" t="20774" r="15435" b="25598"/>
          <a:stretch>
            <a:fillRect/>
          </a:stretch>
        </p:blipFill>
        <p:spPr bwMode="auto">
          <a:xfrm>
            <a:off x="1612720" y="4329360"/>
            <a:ext cx="2239200" cy="2340000"/>
          </a:xfrm>
          <a:prstGeom prst="rect">
            <a:avLst/>
          </a:prstGeom>
          <a:noFill/>
          <a:ln w="9525">
            <a:noFill/>
            <a:miter lim="800000"/>
            <a:headEnd/>
            <a:tailEnd/>
          </a:ln>
        </p:spPr>
      </p:pic>
      <p:pic>
        <p:nvPicPr>
          <p:cNvPr id="8" name="Obraz 7" descr="D:\Wahadło\IMG_20230521_103111.jpg"/>
          <p:cNvPicPr/>
          <p:nvPr/>
        </p:nvPicPr>
        <p:blipFill>
          <a:blip r:embed="rId4" cstate="print"/>
          <a:srcRect l="23032" t="15682" r="36930" b="30253"/>
          <a:stretch>
            <a:fillRect/>
          </a:stretch>
        </p:blipFill>
        <p:spPr bwMode="auto">
          <a:xfrm>
            <a:off x="5285136" y="1881088"/>
            <a:ext cx="2311200" cy="2340000"/>
          </a:xfrm>
          <a:prstGeom prst="rect">
            <a:avLst/>
          </a:prstGeom>
          <a:noFill/>
          <a:ln w="9525">
            <a:noFill/>
            <a:miter lim="800000"/>
            <a:headEnd/>
            <a:tailEnd/>
          </a:ln>
        </p:spPr>
      </p:pic>
      <p:pic>
        <p:nvPicPr>
          <p:cNvPr id="9" name="Obraz 8" descr="D:\Wahadło\IMG_20230521_103113.jpg"/>
          <p:cNvPicPr/>
          <p:nvPr/>
        </p:nvPicPr>
        <p:blipFill>
          <a:blip r:embed="rId5" cstate="print"/>
          <a:srcRect l="14189" t="11208" r="46782" b="35398"/>
          <a:stretch>
            <a:fillRect/>
          </a:stretch>
        </p:blipFill>
        <p:spPr bwMode="auto">
          <a:xfrm>
            <a:off x="5292080" y="4329360"/>
            <a:ext cx="2293200" cy="2340000"/>
          </a:xfrm>
          <a:prstGeom prst="rect">
            <a:avLst/>
          </a:prstGeom>
          <a:noFill/>
          <a:ln w="9525">
            <a:noFill/>
            <a:miter lim="800000"/>
            <a:headEnd/>
            <a:tailEnd/>
          </a:ln>
        </p:spPr>
      </p:pic>
      <p:sp>
        <p:nvSpPr>
          <p:cNvPr id="10" name="Symbol zastępczy numeru slajdu 9"/>
          <p:cNvSpPr>
            <a:spLocks noGrp="1"/>
          </p:cNvSpPr>
          <p:nvPr>
            <p:ph type="sldNum" sz="quarter" idx="12"/>
          </p:nvPr>
        </p:nvSpPr>
        <p:spPr/>
        <p:txBody>
          <a:bodyPr/>
          <a:lstStyle/>
          <a:p>
            <a:fld id="{589B7C76-EFF2-4CD8-A475-4750F11B4BC6}" type="slidenum">
              <a:rPr lang="pl-PL" smtClean="0"/>
              <a:pPr/>
              <a:t>77</a:t>
            </a:fld>
            <a:endParaRPr lang="pl-PL" dirty="0"/>
          </a:p>
        </p:txBody>
      </p:sp>
      <p:sp>
        <p:nvSpPr>
          <p:cNvPr id="12" name="Prostokąt zaokrąglony 11"/>
          <p:cNvSpPr/>
          <p:nvPr/>
        </p:nvSpPr>
        <p:spPr>
          <a:xfrm>
            <a:off x="467544" y="43410"/>
            <a:ext cx="8208912" cy="937318"/>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lvl="0" algn="just">
              <a:buNone/>
            </a:pPr>
            <a:endParaRPr lang="pl-PL" sz="2600" dirty="0"/>
          </a:p>
          <a:p>
            <a:pPr>
              <a:buNone/>
            </a:pPr>
            <a:endParaRPr lang="pl-PL" dirty="0"/>
          </a:p>
        </p:txBody>
      </p:sp>
      <p:sp>
        <p:nvSpPr>
          <p:cNvPr id="10" name="Symbol zastępczy numeru slajdu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B7C76-EFF2-4CD8-A475-4750F11B4BC6}" type="slidenum">
              <a:rPr kumimoji="0" lang="pl-P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pl-PL"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2" name="Prostokąt zaokrąglony 11"/>
          <p:cNvSpPr/>
          <p:nvPr/>
        </p:nvSpPr>
        <p:spPr>
          <a:xfrm>
            <a:off x="467544" y="136525"/>
            <a:ext cx="8208912" cy="872250"/>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3000" b="1" i="0" u="none" strike="noStrike" kern="1200" cap="none" spc="0" normalizeH="0" baseline="0" noProof="0" dirty="0">
                <a:ln>
                  <a:noFill/>
                </a:ln>
                <a:solidFill>
                  <a:prstClr val="black"/>
                </a:solidFill>
                <a:effectLst/>
                <a:uLnTx/>
                <a:uFillTx/>
                <a:latin typeface="Calibri"/>
                <a:ea typeface="+mn-ea"/>
                <a:cs typeface="+mn-cs"/>
              </a:rPr>
              <a:t>8.2. Metody przeszukania dna akwenu indywidualnie</a:t>
            </a:r>
            <a:r>
              <a:rPr kumimoji="0" lang="pl-PL" sz="3000" b="1" i="0" u="none" strike="noStrike" kern="1200" cap="none" spc="0" normalizeH="0" baseline="0" noProof="0" dirty="0">
                <a:ln>
                  <a:noFill/>
                </a:ln>
                <a:solidFill>
                  <a:prstClr val="white"/>
                </a:solidFill>
                <a:effectLst/>
                <a:uLnTx/>
                <a:uFillTx/>
                <a:latin typeface="Calibri"/>
                <a:ea typeface="+mn-ea"/>
                <a:cs typeface="+mn-cs"/>
              </a:rPr>
              <a:t> </a:t>
            </a:r>
            <a:r>
              <a:rPr kumimoji="0" lang="pl-PL" sz="3000" b="1" i="0" u="none" strike="noStrike" kern="1200" cap="none" spc="0" normalizeH="0" baseline="0" noProof="0" dirty="0">
                <a:ln>
                  <a:noFill/>
                </a:ln>
                <a:solidFill>
                  <a:prstClr val="black"/>
                </a:solidFill>
                <a:effectLst/>
                <a:uLnTx/>
                <a:uFillTx/>
                <a:latin typeface="Calibri"/>
                <a:ea typeface="+mn-ea"/>
                <a:cs typeface="+mn-cs"/>
              </a:rPr>
              <a:t>i w parze nurkowej c.d.</a:t>
            </a:r>
            <a:endParaRPr kumimoji="0" lang="pl-PL" sz="30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 name="Tabela 3">
            <a:extLst>
              <a:ext uri="{FF2B5EF4-FFF2-40B4-BE49-F238E27FC236}">
                <a16:creationId xmlns:a16="http://schemas.microsoft.com/office/drawing/2014/main" id="{B92C796E-A416-0313-F484-AEEC5440AE97}"/>
              </a:ext>
            </a:extLst>
          </p:cNvPr>
          <p:cNvGraphicFramePr>
            <a:graphicFrameLocks noGrp="1"/>
          </p:cNvGraphicFramePr>
          <p:nvPr>
            <p:extLst>
              <p:ext uri="{D42A27DB-BD31-4B8C-83A1-F6EECF244321}">
                <p14:modId xmlns:p14="http://schemas.microsoft.com/office/powerpoint/2010/main" val="1816320351"/>
              </p:ext>
            </p:extLst>
          </p:nvPr>
        </p:nvGraphicFramePr>
        <p:xfrm>
          <a:off x="971600" y="1383000"/>
          <a:ext cx="7272808" cy="5497646"/>
        </p:xfrm>
        <a:graphic>
          <a:graphicData uri="http://schemas.openxmlformats.org/drawingml/2006/table">
            <a:tbl>
              <a:tblPr firstRow="1" bandRow="1">
                <a:tableStyleId>{5C22544A-7EE6-4342-B048-85BDC9FD1C3A}</a:tableStyleId>
              </a:tblPr>
              <a:tblGrid>
                <a:gridCol w="7272808">
                  <a:extLst>
                    <a:ext uri="{9D8B030D-6E8A-4147-A177-3AD203B41FA5}">
                      <a16:colId xmlns:a16="http://schemas.microsoft.com/office/drawing/2014/main" val="2485938371"/>
                    </a:ext>
                  </a:extLst>
                </a:gridCol>
              </a:tblGrid>
              <a:tr h="468446">
                <a:tc>
                  <a:txBody>
                    <a:bodyPr/>
                    <a:lstStyle/>
                    <a:p>
                      <a:pPr algn="ctr"/>
                      <a:r>
                        <a:rPr lang="pl-PL" sz="2400" dirty="0">
                          <a:latin typeface="Calibri" panose="020F0502020204030204" pitchFamily="34" charset="0"/>
                          <a:ea typeface="Calibri" panose="020F0502020204030204" pitchFamily="34" charset="0"/>
                          <a:cs typeface="Calibri" panose="020F0502020204030204" pitchFamily="34" charset="0"/>
                        </a:rPr>
                        <a:t>UPROSZCZONA PROCEDURA ROZPOCZĘCIA WAHADŁA</a:t>
                      </a:r>
                    </a:p>
                  </a:txBody>
                  <a:tcPr/>
                </a:tc>
                <a:extLst>
                  <a:ext uri="{0D108BD9-81ED-4DB2-BD59-A6C34878D82A}">
                    <a16:rowId xmlns:a16="http://schemas.microsoft.com/office/drawing/2014/main" val="1834961686"/>
                  </a:ext>
                </a:extLst>
              </a:tr>
              <a:tr h="4673898">
                <a:tc>
                  <a:txBody>
                    <a:bodyPr/>
                    <a:lstStyle/>
                    <a:p>
                      <a:endParaRPr lang="pl-PL" dirty="0"/>
                    </a:p>
                    <a:p>
                      <a:r>
                        <a:rPr lang="pl-PL" sz="2400" b="1" dirty="0">
                          <a:latin typeface="Calibri" panose="020F0502020204030204" pitchFamily="34" charset="0"/>
                          <a:ea typeface="Calibri" panose="020F0502020204030204" pitchFamily="34" charset="0"/>
                          <a:cs typeface="Calibri" panose="020F0502020204030204" pitchFamily="34" charset="0"/>
                        </a:rPr>
                        <a:t>NKPP</a:t>
                      </a:r>
                      <a:r>
                        <a:rPr lang="pl-PL" sz="2400" dirty="0">
                          <a:latin typeface="Calibri" panose="020F0502020204030204" pitchFamily="34" charset="0"/>
                          <a:ea typeface="Calibri" panose="020F0502020204030204" pitchFamily="34" charset="0"/>
                          <a:cs typeface="Calibri" panose="020F0502020204030204" pitchFamily="34" charset="0"/>
                        </a:rPr>
                        <a:t> – kablolina </a:t>
                      </a:r>
                      <a:r>
                        <a:rPr lang="pl-PL" sz="2400" b="1" dirty="0">
                          <a:latin typeface="Calibri" panose="020F0502020204030204" pitchFamily="34" charset="0"/>
                          <a:ea typeface="Calibri" panose="020F0502020204030204" pitchFamily="34" charset="0"/>
                          <a:cs typeface="Calibri" panose="020F0502020204030204" pitchFamily="34" charset="0"/>
                        </a:rPr>
                        <a:t>w lewą </a:t>
                      </a:r>
                      <a:r>
                        <a:rPr lang="pl-PL" sz="2400" dirty="0">
                          <a:latin typeface="Calibri" panose="020F0502020204030204" pitchFamily="34" charset="0"/>
                          <a:ea typeface="Calibri" panose="020F0502020204030204" pitchFamily="34" charset="0"/>
                          <a:cs typeface="Calibri" panose="020F0502020204030204" pitchFamily="34" charset="0"/>
                        </a:rPr>
                        <a:t>rękę,</a:t>
                      </a:r>
                    </a:p>
                    <a:p>
                      <a:r>
                        <a:rPr lang="pl-PL" sz="2400" b="1" dirty="0">
                          <a:latin typeface="Calibri" panose="020F0502020204030204" pitchFamily="34" charset="0"/>
                          <a:ea typeface="Calibri" panose="020F0502020204030204" pitchFamily="34" charset="0"/>
                          <a:cs typeface="Calibri" panose="020F0502020204030204" pitchFamily="34" charset="0"/>
                        </a:rPr>
                        <a:t>Nurek</a:t>
                      </a:r>
                      <a:r>
                        <a:rPr lang="pl-PL" sz="2400" dirty="0">
                          <a:latin typeface="Calibri" panose="020F0502020204030204" pitchFamily="34" charset="0"/>
                          <a:ea typeface="Calibri" panose="020F0502020204030204" pitchFamily="34" charset="0"/>
                          <a:cs typeface="Calibri" panose="020F0502020204030204" pitchFamily="34" charset="0"/>
                        </a:rPr>
                        <a:t> – jest kablolina w lewej ręce,</a:t>
                      </a:r>
                    </a:p>
                    <a:p>
                      <a:r>
                        <a:rPr lang="pl-PL" sz="2400" b="1" dirty="0">
                          <a:latin typeface="Calibri" panose="020F0502020204030204" pitchFamily="34" charset="0"/>
                          <a:ea typeface="Calibri" panose="020F0502020204030204" pitchFamily="34" charset="0"/>
                          <a:cs typeface="Calibri" panose="020F0502020204030204" pitchFamily="34" charset="0"/>
                        </a:rPr>
                        <a:t>NKPP</a:t>
                      </a:r>
                      <a:r>
                        <a:rPr lang="pl-PL" sz="2400" dirty="0">
                          <a:latin typeface="Calibri" panose="020F0502020204030204" pitchFamily="34" charset="0"/>
                          <a:ea typeface="Calibri" panose="020F0502020204030204" pitchFamily="34" charset="0"/>
                          <a:cs typeface="Calibri" panose="020F0502020204030204" pitchFamily="34" charset="0"/>
                        </a:rPr>
                        <a:t> – płyń po wahadle</a:t>
                      </a:r>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txBody>
                  <a:tcPr/>
                </a:tc>
                <a:extLst>
                  <a:ext uri="{0D108BD9-81ED-4DB2-BD59-A6C34878D82A}">
                    <a16:rowId xmlns:a16="http://schemas.microsoft.com/office/drawing/2014/main" val="996580013"/>
                  </a:ext>
                </a:extLst>
              </a:tr>
            </a:tbl>
          </a:graphicData>
        </a:graphic>
      </p:graphicFrame>
      <p:pic>
        <p:nvPicPr>
          <p:cNvPr id="5" name="Obraz 4">
            <a:extLst>
              <a:ext uri="{FF2B5EF4-FFF2-40B4-BE49-F238E27FC236}">
                <a16:creationId xmlns:a16="http://schemas.microsoft.com/office/drawing/2014/main" id="{601B966B-2C4C-AC0F-8A84-3611CA1FB0DA}"/>
              </a:ext>
            </a:extLst>
          </p:cNvPr>
          <p:cNvPicPr>
            <a:picLocks noChangeAspect="1"/>
          </p:cNvPicPr>
          <p:nvPr/>
        </p:nvPicPr>
        <p:blipFill>
          <a:blip r:embed="rId2"/>
          <a:stretch>
            <a:fillRect/>
          </a:stretch>
        </p:blipFill>
        <p:spPr>
          <a:xfrm>
            <a:off x="1331640" y="3357312"/>
            <a:ext cx="2883623" cy="2880000"/>
          </a:xfrm>
          <a:prstGeom prst="rect">
            <a:avLst/>
          </a:prstGeom>
        </p:spPr>
      </p:pic>
      <p:pic>
        <p:nvPicPr>
          <p:cNvPr id="6" name="Obraz 5">
            <a:extLst>
              <a:ext uri="{FF2B5EF4-FFF2-40B4-BE49-F238E27FC236}">
                <a16:creationId xmlns:a16="http://schemas.microsoft.com/office/drawing/2014/main" id="{AF49E923-2266-9941-4D7A-0414ACDF719E}"/>
              </a:ext>
            </a:extLst>
          </p:cNvPr>
          <p:cNvPicPr>
            <a:picLocks noChangeAspect="1"/>
          </p:cNvPicPr>
          <p:nvPr/>
        </p:nvPicPr>
        <p:blipFill>
          <a:blip r:embed="rId3"/>
          <a:stretch>
            <a:fillRect/>
          </a:stretch>
        </p:blipFill>
        <p:spPr>
          <a:xfrm>
            <a:off x="4573897" y="3357312"/>
            <a:ext cx="3326846" cy="2880000"/>
          </a:xfrm>
          <a:prstGeom prst="rect">
            <a:avLst/>
          </a:prstGeom>
        </p:spPr>
      </p:pic>
    </p:spTree>
    <p:extLst>
      <p:ext uri="{BB962C8B-B14F-4D97-AF65-F5344CB8AC3E}">
        <p14:creationId xmlns:p14="http://schemas.microsoft.com/office/powerpoint/2010/main" val="31486846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lvl="0" algn="just">
              <a:buNone/>
            </a:pPr>
            <a:endParaRPr lang="pl-PL" sz="2600" dirty="0"/>
          </a:p>
          <a:p>
            <a:pPr>
              <a:buNone/>
            </a:pPr>
            <a:endParaRPr lang="pl-PL" dirty="0"/>
          </a:p>
        </p:txBody>
      </p:sp>
      <p:sp>
        <p:nvSpPr>
          <p:cNvPr id="10" name="Symbol zastępczy numeru slajdu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B7C76-EFF2-4CD8-A475-4750F11B4BC6}" type="slidenum">
              <a:rPr kumimoji="0" lang="pl-P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pl-PL"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2" name="Prostokąt zaokrąglony 11"/>
          <p:cNvSpPr/>
          <p:nvPr/>
        </p:nvSpPr>
        <p:spPr>
          <a:xfrm>
            <a:off x="467544" y="136525"/>
            <a:ext cx="8208912" cy="844203"/>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3000" b="1" i="0" u="none" strike="noStrike" kern="1200" cap="none" spc="0" normalizeH="0" baseline="0" noProof="0" dirty="0">
                <a:ln>
                  <a:noFill/>
                </a:ln>
                <a:solidFill>
                  <a:prstClr val="black"/>
                </a:solidFill>
                <a:effectLst/>
                <a:uLnTx/>
                <a:uFillTx/>
                <a:latin typeface="Calibri"/>
                <a:ea typeface="+mn-ea"/>
                <a:cs typeface="+mn-cs"/>
              </a:rPr>
              <a:t>8.2. Metody przeszukania dna akwenu indywidualnie</a:t>
            </a:r>
            <a:r>
              <a:rPr kumimoji="0" lang="pl-PL" sz="3000" b="1" i="0" u="none" strike="noStrike" kern="1200" cap="none" spc="0" normalizeH="0" baseline="0" noProof="0" dirty="0">
                <a:ln>
                  <a:noFill/>
                </a:ln>
                <a:solidFill>
                  <a:prstClr val="white"/>
                </a:solidFill>
                <a:effectLst/>
                <a:uLnTx/>
                <a:uFillTx/>
                <a:latin typeface="Calibri"/>
                <a:ea typeface="+mn-ea"/>
                <a:cs typeface="+mn-cs"/>
              </a:rPr>
              <a:t> </a:t>
            </a:r>
            <a:r>
              <a:rPr kumimoji="0" lang="pl-PL" sz="3000" b="1" i="0" u="none" strike="noStrike" kern="1200" cap="none" spc="0" normalizeH="0" baseline="0" noProof="0" dirty="0">
                <a:ln>
                  <a:noFill/>
                </a:ln>
                <a:solidFill>
                  <a:prstClr val="black"/>
                </a:solidFill>
                <a:effectLst/>
                <a:uLnTx/>
                <a:uFillTx/>
                <a:latin typeface="Calibri"/>
                <a:ea typeface="+mn-ea"/>
                <a:cs typeface="+mn-cs"/>
              </a:rPr>
              <a:t>i w parze nurkowej c.d.</a:t>
            </a:r>
            <a:endParaRPr kumimoji="0" lang="pl-PL" sz="30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 name="Tabela 3">
            <a:extLst>
              <a:ext uri="{FF2B5EF4-FFF2-40B4-BE49-F238E27FC236}">
                <a16:creationId xmlns:a16="http://schemas.microsoft.com/office/drawing/2014/main" id="{B92C796E-A416-0313-F484-AEEC5440AE97}"/>
              </a:ext>
            </a:extLst>
          </p:cNvPr>
          <p:cNvGraphicFramePr>
            <a:graphicFrameLocks noGrp="1"/>
          </p:cNvGraphicFramePr>
          <p:nvPr>
            <p:extLst>
              <p:ext uri="{D42A27DB-BD31-4B8C-83A1-F6EECF244321}">
                <p14:modId xmlns:p14="http://schemas.microsoft.com/office/powerpoint/2010/main" val="3433450297"/>
              </p:ext>
            </p:extLst>
          </p:nvPr>
        </p:nvGraphicFramePr>
        <p:xfrm>
          <a:off x="971600" y="1383000"/>
          <a:ext cx="7272808" cy="5533256"/>
        </p:xfrm>
        <a:graphic>
          <a:graphicData uri="http://schemas.openxmlformats.org/drawingml/2006/table">
            <a:tbl>
              <a:tblPr firstRow="1" bandRow="1">
                <a:tableStyleId>{5C22544A-7EE6-4342-B048-85BDC9FD1C3A}</a:tableStyleId>
              </a:tblPr>
              <a:tblGrid>
                <a:gridCol w="7272808">
                  <a:extLst>
                    <a:ext uri="{9D8B030D-6E8A-4147-A177-3AD203B41FA5}">
                      <a16:colId xmlns:a16="http://schemas.microsoft.com/office/drawing/2014/main" val="2485938371"/>
                    </a:ext>
                  </a:extLst>
                </a:gridCol>
              </a:tblGrid>
              <a:tr h="504056">
                <a:tc>
                  <a:txBody>
                    <a:bodyPr/>
                    <a:lstStyle/>
                    <a:p>
                      <a:pPr algn="ctr"/>
                      <a:r>
                        <a:rPr lang="pl-PL" sz="2400" dirty="0">
                          <a:latin typeface="Calibri" panose="020F0502020204030204" pitchFamily="34" charset="0"/>
                          <a:ea typeface="Calibri" panose="020F0502020204030204" pitchFamily="34" charset="0"/>
                          <a:cs typeface="Calibri" panose="020F0502020204030204" pitchFamily="34" charset="0"/>
                        </a:rPr>
                        <a:t>UPROSZCZONA PROCEDURA ROZPOCZĘCIA WAHADŁA</a:t>
                      </a:r>
                    </a:p>
                  </a:txBody>
                  <a:tcPr/>
                </a:tc>
                <a:extLst>
                  <a:ext uri="{0D108BD9-81ED-4DB2-BD59-A6C34878D82A}">
                    <a16:rowId xmlns:a16="http://schemas.microsoft.com/office/drawing/2014/main" val="1834961686"/>
                  </a:ext>
                </a:extLst>
              </a:tr>
              <a:tr h="3784822">
                <a:tc>
                  <a:txBody>
                    <a:bodyPr/>
                    <a:lstStyle/>
                    <a:p>
                      <a:endParaRPr lang="pl-PL" dirty="0"/>
                    </a:p>
                    <a:p>
                      <a:r>
                        <a:rPr lang="pl-PL" sz="2400" b="1" dirty="0">
                          <a:latin typeface="Calibri" panose="020F0502020204030204" pitchFamily="34" charset="0"/>
                          <a:ea typeface="Calibri" panose="020F0502020204030204" pitchFamily="34" charset="0"/>
                          <a:cs typeface="Calibri" panose="020F0502020204030204" pitchFamily="34" charset="0"/>
                        </a:rPr>
                        <a:t>NKPP –</a:t>
                      </a:r>
                      <a:r>
                        <a:rPr lang="pl-PL" sz="2400" dirty="0">
                          <a:latin typeface="Calibri" panose="020F0502020204030204" pitchFamily="34" charset="0"/>
                          <a:ea typeface="Calibri" panose="020F0502020204030204" pitchFamily="34" charset="0"/>
                          <a:cs typeface="Calibri" panose="020F0502020204030204" pitchFamily="34" charset="0"/>
                        </a:rPr>
                        <a:t> kablolina </a:t>
                      </a:r>
                      <a:r>
                        <a:rPr lang="pl-PL" sz="2400" b="1" dirty="0">
                          <a:latin typeface="Calibri" panose="020F0502020204030204" pitchFamily="34" charset="0"/>
                          <a:ea typeface="Calibri" panose="020F0502020204030204" pitchFamily="34" charset="0"/>
                          <a:cs typeface="Calibri" panose="020F0502020204030204" pitchFamily="34" charset="0"/>
                        </a:rPr>
                        <a:t>w prawą </a:t>
                      </a:r>
                      <a:r>
                        <a:rPr lang="pl-PL" sz="2400" dirty="0">
                          <a:latin typeface="Calibri" panose="020F0502020204030204" pitchFamily="34" charset="0"/>
                          <a:ea typeface="Calibri" panose="020F0502020204030204" pitchFamily="34" charset="0"/>
                          <a:cs typeface="Calibri" panose="020F0502020204030204" pitchFamily="34" charset="0"/>
                        </a:rPr>
                        <a:t>rękę,</a:t>
                      </a:r>
                    </a:p>
                    <a:p>
                      <a:r>
                        <a:rPr lang="pl-PL" sz="2400" b="1" dirty="0">
                          <a:latin typeface="Calibri" panose="020F0502020204030204" pitchFamily="34" charset="0"/>
                          <a:ea typeface="Calibri" panose="020F0502020204030204" pitchFamily="34" charset="0"/>
                          <a:cs typeface="Calibri" panose="020F0502020204030204" pitchFamily="34" charset="0"/>
                        </a:rPr>
                        <a:t>Nurek</a:t>
                      </a:r>
                      <a:r>
                        <a:rPr lang="pl-PL" sz="2400" dirty="0">
                          <a:latin typeface="Calibri" panose="020F0502020204030204" pitchFamily="34" charset="0"/>
                          <a:ea typeface="Calibri" panose="020F0502020204030204" pitchFamily="34" charset="0"/>
                          <a:cs typeface="Calibri" panose="020F0502020204030204" pitchFamily="34" charset="0"/>
                        </a:rPr>
                        <a:t> – jest kablolina w prawej ręce,</a:t>
                      </a:r>
                    </a:p>
                    <a:p>
                      <a:r>
                        <a:rPr lang="pl-PL" sz="2400" b="1" dirty="0">
                          <a:latin typeface="Calibri" panose="020F0502020204030204" pitchFamily="34" charset="0"/>
                          <a:ea typeface="Calibri" panose="020F0502020204030204" pitchFamily="34" charset="0"/>
                          <a:cs typeface="Calibri" panose="020F0502020204030204" pitchFamily="34" charset="0"/>
                        </a:rPr>
                        <a:t>NKPP</a:t>
                      </a:r>
                      <a:r>
                        <a:rPr lang="pl-PL" sz="2400" dirty="0">
                          <a:latin typeface="Calibri" panose="020F0502020204030204" pitchFamily="34" charset="0"/>
                          <a:ea typeface="Calibri" panose="020F0502020204030204" pitchFamily="34" charset="0"/>
                          <a:cs typeface="Calibri" panose="020F0502020204030204" pitchFamily="34" charset="0"/>
                        </a:rPr>
                        <a:t> – płyń po wahadle</a:t>
                      </a:r>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txBody>
                  <a:tcPr/>
                </a:tc>
                <a:extLst>
                  <a:ext uri="{0D108BD9-81ED-4DB2-BD59-A6C34878D82A}">
                    <a16:rowId xmlns:a16="http://schemas.microsoft.com/office/drawing/2014/main" val="996580013"/>
                  </a:ext>
                </a:extLst>
              </a:tr>
            </a:tbl>
          </a:graphicData>
        </a:graphic>
      </p:graphicFrame>
      <p:pic>
        <p:nvPicPr>
          <p:cNvPr id="4" name="Obraz 3">
            <a:extLst>
              <a:ext uri="{FF2B5EF4-FFF2-40B4-BE49-F238E27FC236}">
                <a16:creationId xmlns:a16="http://schemas.microsoft.com/office/drawing/2014/main" id="{B3D4FCCB-89DD-0912-CBB0-6CF3913A5E5E}"/>
              </a:ext>
            </a:extLst>
          </p:cNvPr>
          <p:cNvPicPr>
            <a:picLocks noChangeAspect="1"/>
          </p:cNvPicPr>
          <p:nvPr/>
        </p:nvPicPr>
        <p:blipFill>
          <a:blip r:embed="rId2"/>
          <a:stretch>
            <a:fillRect/>
          </a:stretch>
        </p:blipFill>
        <p:spPr>
          <a:xfrm>
            <a:off x="1331640" y="3717320"/>
            <a:ext cx="2676279" cy="2592000"/>
          </a:xfrm>
          <a:prstGeom prst="rect">
            <a:avLst/>
          </a:prstGeom>
        </p:spPr>
      </p:pic>
      <p:pic>
        <p:nvPicPr>
          <p:cNvPr id="11" name="Obraz 10">
            <a:extLst>
              <a:ext uri="{FF2B5EF4-FFF2-40B4-BE49-F238E27FC236}">
                <a16:creationId xmlns:a16="http://schemas.microsoft.com/office/drawing/2014/main" id="{405F26E6-2264-1A37-3DAD-ED8DD777B1B9}"/>
              </a:ext>
            </a:extLst>
          </p:cNvPr>
          <p:cNvPicPr>
            <a:picLocks noChangeAspect="1"/>
          </p:cNvPicPr>
          <p:nvPr/>
        </p:nvPicPr>
        <p:blipFill>
          <a:blip r:embed="rId3"/>
          <a:stretch>
            <a:fillRect/>
          </a:stretch>
        </p:blipFill>
        <p:spPr>
          <a:xfrm>
            <a:off x="4411903" y="3717320"/>
            <a:ext cx="3472465" cy="2592000"/>
          </a:xfrm>
          <a:prstGeom prst="rect">
            <a:avLst/>
          </a:prstGeom>
        </p:spPr>
      </p:pic>
    </p:spTree>
    <p:extLst>
      <p:ext uri="{BB962C8B-B14F-4D97-AF65-F5344CB8AC3E}">
        <p14:creationId xmlns:p14="http://schemas.microsoft.com/office/powerpoint/2010/main" val="3822612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0" y="692696"/>
            <a:ext cx="8507288" cy="4925144"/>
          </a:xfrm>
        </p:spPr>
        <p:txBody>
          <a:bodyPr>
            <a:normAutofit fontScale="25000" lnSpcReduction="20000"/>
          </a:bodyPr>
          <a:lstStyle/>
          <a:p>
            <a:pPr algn="just">
              <a:buNone/>
            </a:pPr>
            <a:r>
              <a:rPr lang="pl-PL" sz="9600" dirty="0"/>
              <a:t>     	</a:t>
            </a:r>
            <a:r>
              <a:rPr lang="pl-PL" sz="9600" dirty="0">
                <a:latin typeface="Calibri" panose="020F0502020204030204" pitchFamily="34" charset="0"/>
                <a:ea typeface="Calibri" panose="020F0502020204030204" pitchFamily="34" charset="0"/>
                <a:cs typeface="Calibri" panose="020F0502020204030204" pitchFamily="34" charset="0"/>
              </a:rPr>
              <a:t>W skład elementów technologii wykonywania prac podwodnych należy </a:t>
            </a:r>
            <a:r>
              <a:rPr lang="pl-PL" sz="9600" b="1" u="sng" dirty="0">
                <a:latin typeface="Calibri" panose="020F0502020204030204" pitchFamily="34" charset="0"/>
                <a:ea typeface="Calibri" panose="020F0502020204030204" pitchFamily="34" charset="0"/>
                <a:cs typeface="Calibri" panose="020F0502020204030204" pitchFamily="34" charset="0"/>
              </a:rPr>
              <a:t>procedura prac podwodnych</a:t>
            </a:r>
            <a:r>
              <a:rPr lang="pl-PL" sz="9600" b="1" dirty="0">
                <a:latin typeface="Calibri" panose="020F0502020204030204" pitchFamily="34" charset="0"/>
                <a:ea typeface="Calibri" panose="020F0502020204030204" pitchFamily="34" charset="0"/>
                <a:cs typeface="Calibri" panose="020F0502020204030204" pitchFamily="34" charset="0"/>
              </a:rPr>
              <a:t>.</a:t>
            </a:r>
          </a:p>
          <a:p>
            <a:pPr algn="just">
              <a:buNone/>
            </a:pPr>
            <a:endParaRPr lang="pl-PL" sz="9600" b="1" dirty="0">
              <a:latin typeface="Calibri" panose="020F0502020204030204" pitchFamily="34" charset="0"/>
              <a:ea typeface="Calibri" panose="020F0502020204030204" pitchFamily="34" charset="0"/>
              <a:cs typeface="Calibri" panose="020F0502020204030204" pitchFamily="34" charset="0"/>
            </a:endParaRPr>
          </a:p>
          <a:p>
            <a:pPr algn="just">
              <a:buNone/>
            </a:pPr>
            <a:r>
              <a:rPr lang="pl-PL" sz="9600" b="1" dirty="0">
                <a:latin typeface="Calibri" panose="020F0502020204030204" pitchFamily="34" charset="0"/>
                <a:ea typeface="Calibri" panose="020F0502020204030204" pitchFamily="34" charset="0"/>
                <a:cs typeface="Calibri" panose="020F0502020204030204" pitchFamily="34" charset="0"/>
              </a:rPr>
              <a:t>    </a:t>
            </a:r>
            <a:r>
              <a:rPr lang="pl-PL" sz="9600" dirty="0">
                <a:latin typeface="Calibri" panose="020F0502020204030204" pitchFamily="34" charset="0"/>
                <a:ea typeface="Calibri" panose="020F0502020204030204" pitchFamily="34" charset="0"/>
                <a:cs typeface="Calibri" panose="020F0502020204030204" pitchFamily="34" charset="0"/>
              </a:rPr>
              <a:t>,,Sposób postępowania przy wykonywaniu prac podwodnych,</a:t>
            </a:r>
            <a:br>
              <a:rPr lang="pl-PL" sz="9600" dirty="0">
                <a:latin typeface="Calibri" panose="020F0502020204030204" pitchFamily="34" charset="0"/>
                <a:ea typeface="Calibri" panose="020F0502020204030204" pitchFamily="34" charset="0"/>
                <a:cs typeface="Calibri" panose="020F0502020204030204" pitchFamily="34" charset="0"/>
              </a:rPr>
            </a:br>
            <a:r>
              <a:rPr lang="pl-PL" sz="9600" dirty="0">
                <a:latin typeface="Calibri" panose="020F0502020204030204" pitchFamily="34" charset="0"/>
                <a:ea typeface="Calibri" panose="020F0502020204030204" pitchFamily="34" charset="0"/>
                <a:cs typeface="Calibri" panose="020F0502020204030204" pitchFamily="34" charset="0"/>
              </a:rPr>
              <a:t> określający kolejność wykonywanych czynności, rodzaj sprzętu</a:t>
            </a:r>
            <a:br>
              <a:rPr lang="pl-PL" sz="9600" dirty="0">
                <a:latin typeface="Calibri" panose="020F0502020204030204" pitchFamily="34" charset="0"/>
                <a:ea typeface="Calibri" panose="020F0502020204030204" pitchFamily="34" charset="0"/>
                <a:cs typeface="Calibri" panose="020F0502020204030204" pitchFamily="34" charset="0"/>
              </a:rPr>
            </a:br>
            <a:r>
              <a:rPr lang="pl-PL" sz="9600" dirty="0">
                <a:latin typeface="Calibri" panose="020F0502020204030204" pitchFamily="34" charset="0"/>
                <a:ea typeface="Calibri" panose="020F0502020204030204" pitchFamily="34" charset="0"/>
                <a:cs typeface="Calibri" panose="020F0502020204030204" pitchFamily="34" charset="0"/>
              </a:rPr>
              <a:t> nurkowego, głębokość zanurzania, rodzaj i czas dekompresji,</a:t>
            </a:r>
            <a:br>
              <a:rPr lang="pl-PL" sz="9600" dirty="0">
                <a:latin typeface="Calibri" panose="020F0502020204030204" pitchFamily="34" charset="0"/>
                <a:ea typeface="Calibri" panose="020F0502020204030204" pitchFamily="34" charset="0"/>
                <a:cs typeface="Calibri" panose="020F0502020204030204" pitchFamily="34" charset="0"/>
              </a:rPr>
            </a:br>
            <a:r>
              <a:rPr lang="pl-PL" sz="9600" dirty="0">
                <a:latin typeface="Calibri" panose="020F0502020204030204" pitchFamily="34" charset="0"/>
                <a:ea typeface="Calibri" panose="020F0502020204030204" pitchFamily="34" charset="0"/>
                <a:cs typeface="Calibri" panose="020F0502020204030204" pitchFamily="34" charset="0"/>
              </a:rPr>
              <a:t> dopuszczalny czas pracy i przebywania w warunkach</a:t>
            </a:r>
            <a:br>
              <a:rPr lang="pl-PL" sz="9600" dirty="0">
                <a:latin typeface="Calibri" panose="020F0502020204030204" pitchFamily="34" charset="0"/>
                <a:ea typeface="Calibri" panose="020F0502020204030204" pitchFamily="34" charset="0"/>
                <a:cs typeface="Calibri" panose="020F0502020204030204" pitchFamily="34" charset="0"/>
              </a:rPr>
            </a:br>
            <a:r>
              <a:rPr lang="pl-PL" sz="9600" dirty="0">
                <a:latin typeface="Calibri" panose="020F0502020204030204" pitchFamily="34" charset="0"/>
                <a:ea typeface="Calibri" panose="020F0502020204030204" pitchFamily="34" charset="0"/>
                <a:cs typeface="Calibri" panose="020F0502020204030204" pitchFamily="34" charset="0"/>
              </a:rPr>
              <a:t> podwyższonego ciśnienia, długość przerw pomiędzy kolejnymi</a:t>
            </a:r>
            <a:br>
              <a:rPr lang="pl-PL" sz="9600" dirty="0">
                <a:latin typeface="Calibri" panose="020F0502020204030204" pitchFamily="34" charset="0"/>
                <a:ea typeface="Calibri" panose="020F0502020204030204" pitchFamily="34" charset="0"/>
                <a:cs typeface="Calibri" panose="020F0502020204030204" pitchFamily="34" charset="0"/>
              </a:rPr>
            </a:br>
            <a:r>
              <a:rPr lang="pl-PL" sz="9600" dirty="0">
                <a:latin typeface="Calibri" panose="020F0502020204030204" pitchFamily="34" charset="0"/>
                <a:ea typeface="Calibri" panose="020F0502020204030204" pitchFamily="34" charset="0"/>
                <a:cs typeface="Calibri" panose="020F0502020204030204" pitchFamily="34" charset="0"/>
              </a:rPr>
              <a:t> zanurzeniami, zasady asekuracji, łączności i postępowania </a:t>
            </a:r>
            <a:br>
              <a:rPr lang="pl-PL" sz="9600" dirty="0">
                <a:latin typeface="Calibri" panose="020F0502020204030204" pitchFamily="34" charset="0"/>
                <a:ea typeface="Calibri" panose="020F0502020204030204" pitchFamily="34" charset="0"/>
                <a:cs typeface="Calibri" panose="020F0502020204030204" pitchFamily="34" charset="0"/>
              </a:rPr>
            </a:br>
            <a:r>
              <a:rPr lang="pl-PL" sz="9600" dirty="0">
                <a:latin typeface="Calibri" panose="020F0502020204030204" pitchFamily="34" charset="0"/>
                <a:ea typeface="Calibri" panose="020F0502020204030204" pitchFamily="34" charset="0"/>
                <a:cs typeface="Calibri" panose="020F0502020204030204" pitchFamily="34" charset="0"/>
              </a:rPr>
              <a:t> w przypadku awarii lub wystąpienia objawów choroby</a:t>
            </a:r>
            <a:br>
              <a:rPr lang="pl-PL" sz="9600" dirty="0">
                <a:latin typeface="Calibri" panose="020F0502020204030204" pitchFamily="34" charset="0"/>
                <a:ea typeface="Calibri" panose="020F0502020204030204" pitchFamily="34" charset="0"/>
                <a:cs typeface="Calibri" panose="020F0502020204030204" pitchFamily="34" charset="0"/>
              </a:rPr>
            </a:br>
            <a:r>
              <a:rPr lang="pl-PL" sz="9600" dirty="0">
                <a:latin typeface="Calibri" panose="020F0502020204030204" pitchFamily="34" charset="0"/>
                <a:ea typeface="Calibri" panose="020F0502020204030204" pitchFamily="34" charset="0"/>
                <a:cs typeface="Calibri" panose="020F0502020204030204" pitchFamily="34" charset="0"/>
              </a:rPr>
              <a:t> dekompresyjnej.’’</a:t>
            </a:r>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8</a:t>
            </a:fld>
            <a:endParaRPr lang="pl-PL"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lvl="0">
              <a:buNone/>
            </a:pPr>
            <a:r>
              <a:rPr lang="pl-PL" sz="2800" b="1" dirty="0"/>
              <a:t> </a:t>
            </a:r>
            <a:r>
              <a:rPr lang="pl-PL" sz="2400" b="1" u="sng" dirty="0">
                <a:latin typeface="Calibri" panose="020F0502020204030204" pitchFamily="34" charset="0"/>
                <a:ea typeface="Calibri" panose="020F0502020204030204" pitchFamily="34" charset="0"/>
                <a:cs typeface="Calibri" panose="020F0502020204030204" pitchFamily="34" charset="0"/>
              </a:rPr>
              <a:t>Metoda wahadłowa c.d.</a:t>
            </a:r>
          </a:p>
          <a:p>
            <a:pPr>
              <a:buNone/>
            </a:pPr>
            <a:endParaRPr lang="pl-PL" sz="2600" dirty="0"/>
          </a:p>
          <a:p>
            <a:pPr>
              <a:buNone/>
            </a:pPr>
            <a:endParaRPr lang="pl-PL" dirty="0"/>
          </a:p>
        </p:txBody>
      </p:sp>
      <p:pic>
        <p:nvPicPr>
          <p:cNvPr id="4" name="Obraz 3"/>
          <p:cNvPicPr/>
          <p:nvPr/>
        </p:nvPicPr>
        <p:blipFill>
          <a:blip r:embed="rId2" cstate="print"/>
          <a:srcRect l="14286" t="4705" r="22928" b="2753"/>
          <a:stretch>
            <a:fillRect/>
          </a:stretch>
        </p:blipFill>
        <p:spPr bwMode="auto">
          <a:xfrm>
            <a:off x="179512" y="2708920"/>
            <a:ext cx="4320000" cy="3704400"/>
          </a:xfrm>
          <a:prstGeom prst="rect">
            <a:avLst/>
          </a:prstGeom>
          <a:noFill/>
          <a:ln w="9525">
            <a:solidFill>
              <a:schemeClr val="tx1"/>
            </a:solidFill>
            <a:miter lim="800000"/>
            <a:headEnd/>
            <a:tailEnd/>
          </a:ln>
        </p:spPr>
      </p:pic>
      <p:pic>
        <p:nvPicPr>
          <p:cNvPr id="5" name="Obraz 4"/>
          <p:cNvPicPr/>
          <p:nvPr/>
        </p:nvPicPr>
        <p:blipFill>
          <a:blip r:embed="rId3" cstate="print"/>
          <a:srcRect l="14815" t="5647" r="23211" b="2753"/>
          <a:stretch>
            <a:fillRect/>
          </a:stretch>
        </p:blipFill>
        <p:spPr bwMode="auto">
          <a:xfrm>
            <a:off x="4644008" y="2708920"/>
            <a:ext cx="4320000" cy="3711600"/>
          </a:xfrm>
          <a:prstGeom prst="rect">
            <a:avLst/>
          </a:prstGeom>
          <a:noFill/>
          <a:ln w="9525">
            <a:solidFill>
              <a:schemeClr val="tx1"/>
            </a:solidFill>
            <a:miter lim="800000"/>
            <a:headEnd/>
            <a:tailEnd/>
          </a:ln>
        </p:spPr>
      </p:pic>
      <p:sp>
        <p:nvSpPr>
          <p:cNvPr id="6" name="Symbol zastępczy numeru slajdu 5"/>
          <p:cNvSpPr>
            <a:spLocks noGrp="1"/>
          </p:cNvSpPr>
          <p:nvPr>
            <p:ph type="sldNum" sz="quarter" idx="12"/>
          </p:nvPr>
        </p:nvSpPr>
        <p:spPr/>
        <p:txBody>
          <a:bodyPr/>
          <a:lstStyle/>
          <a:p>
            <a:fld id="{589B7C76-EFF2-4CD8-A475-4750F11B4BC6}" type="slidenum">
              <a:rPr lang="pl-PL" smtClean="0"/>
              <a:pPr/>
              <a:t>80</a:t>
            </a:fld>
            <a:endParaRPr lang="pl-PL" dirty="0"/>
          </a:p>
        </p:txBody>
      </p:sp>
      <p:sp>
        <p:nvSpPr>
          <p:cNvPr id="8" name="Prostokąt zaokrąglony 7"/>
          <p:cNvSpPr/>
          <p:nvPr/>
        </p:nvSpPr>
        <p:spPr>
          <a:xfrm>
            <a:off x="467544" y="136525"/>
            <a:ext cx="8208912" cy="844203"/>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lvl="0">
              <a:buNone/>
            </a:pPr>
            <a:r>
              <a:rPr lang="pl-PL" sz="2800" b="1" dirty="0"/>
              <a:t> </a:t>
            </a:r>
            <a:r>
              <a:rPr lang="pl-PL" sz="2400" b="1" u="sng" dirty="0">
                <a:latin typeface="Calibri" panose="020F0502020204030204" pitchFamily="34" charset="0"/>
                <a:ea typeface="Calibri" panose="020F0502020204030204" pitchFamily="34" charset="0"/>
                <a:cs typeface="Calibri" panose="020F0502020204030204" pitchFamily="34" charset="0"/>
              </a:rPr>
              <a:t>Metodą wahadłową c.d.</a:t>
            </a:r>
            <a:endParaRPr lang="pl-PL" sz="2400" u="sng" dirty="0">
              <a:latin typeface="Calibri" panose="020F0502020204030204" pitchFamily="34" charset="0"/>
              <a:ea typeface="Calibri" panose="020F0502020204030204" pitchFamily="34" charset="0"/>
              <a:cs typeface="Calibri" panose="020F0502020204030204" pitchFamily="34" charset="0"/>
            </a:endParaRPr>
          </a:p>
          <a:p>
            <a:pPr>
              <a:buNone/>
            </a:pPr>
            <a:endParaRPr lang="pl-PL" sz="2600" dirty="0"/>
          </a:p>
          <a:p>
            <a:pPr>
              <a:buNone/>
            </a:pPr>
            <a:endParaRPr lang="pl-PL" dirty="0"/>
          </a:p>
        </p:txBody>
      </p:sp>
      <p:pic>
        <p:nvPicPr>
          <p:cNvPr id="4" name="Obraz 3"/>
          <p:cNvPicPr/>
          <p:nvPr/>
        </p:nvPicPr>
        <p:blipFill>
          <a:blip r:embed="rId2" cstate="print"/>
          <a:srcRect l="14639" t="3451" r="22046" b="3066"/>
          <a:stretch>
            <a:fillRect/>
          </a:stretch>
        </p:blipFill>
        <p:spPr bwMode="auto">
          <a:xfrm>
            <a:off x="179512" y="2852936"/>
            <a:ext cx="4320000" cy="3708000"/>
          </a:xfrm>
          <a:prstGeom prst="rect">
            <a:avLst/>
          </a:prstGeom>
          <a:noFill/>
          <a:ln w="9525">
            <a:solidFill>
              <a:schemeClr val="tx1"/>
            </a:solidFill>
            <a:miter lim="800000"/>
            <a:headEnd/>
            <a:tailEnd/>
          </a:ln>
        </p:spPr>
      </p:pic>
      <p:pic>
        <p:nvPicPr>
          <p:cNvPr id="5" name="Obraz 4"/>
          <p:cNvPicPr/>
          <p:nvPr/>
        </p:nvPicPr>
        <p:blipFill>
          <a:blip r:embed="rId3" cstate="print"/>
          <a:srcRect l="15344" t="4706" r="22857" b="3066"/>
          <a:stretch>
            <a:fillRect/>
          </a:stretch>
        </p:blipFill>
        <p:spPr bwMode="auto">
          <a:xfrm>
            <a:off x="4716016" y="2852936"/>
            <a:ext cx="4320000" cy="3744000"/>
          </a:xfrm>
          <a:prstGeom prst="rect">
            <a:avLst/>
          </a:prstGeom>
          <a:noFill/>
          <a:ln w="9525">
            <a:solidFill>
              <a:schemeClr val="tx1"/>
            </a:solidFill>
            <a:miter lim="800000"/>
            <a:headEnd/>
            <a:tailEnd/>
          </a:ln>
        </p:spPr>
      </p:pic>
      <p:sp>
        <p:nvSpPr>
          <p:cNvPr id="6" name="Symbol zastępczy numeru slajdu 5"/>
          <p:cNvSpPr>
            <a:spLocks noGrp="1"/>
          </p:cNvSpPr>
          <p:nvPr>
            <p:ph type="sldNum" sz="quarter" idx="12"/>
          </p:nvPr>
        </p:nvSpPr>
        <p:spPr/>
        <p:txBody>
          <a:bodyPr/>
          <a:lstStyle/>
          <a:p>
            <a:fld id="{589B7C76-EFF2-4CD8-A475-4750F11B4BC6}" type="slidenum">
              <a:rPr lang="pl-PL" smtClean="0"/>
              <a:pPr/>
              <a:t>81</a:t>
            </a:fld>
            <a:endParaRPr lang="pl-PL" dirty="0"/>
          </a:p>
        </p:txBody>
      </p:sp>
      <p:sp>
        <p:nvSpPr>
          <p:cNvPr id="8" name="Prostokąt zaokrąglony 7"/>
          <p:cNvSpPr/>
          <p:nvPr/>
        </p:nvSpPr>
        <p:spPr>
          <a:xfrm>
            <a:off x="467544" y="136524"/>
            <a:ext cx="8208912" cy="1060228"/>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06016" y="1599784"/>
            <a:ext cx="8507288" cy="4997152"/>
          </a:xfrm>
        </p:spPr>
        <p:txBody>
          <a:bodyPr>
            <a:normAutofit/>
          </a:bodyPr>
          <a:lstStyle/>
          <a:p>
            <a:pPr lvl="0">
              <a:buNone/>
            </a:pPr>
            <a:r>
              <a:rPr lang="pl-PL" sz="2800" b="1" dirty="0"/>
              <a:t> </a:t>
            </a:r>
            <a:r>
              <a:rPr lang="pl-PL" sz="2400" b="1" u="sng" dirty="0">
                <a:latin typeface="Calibri" panose="020F0502020204030204" pitchFamily="34" charset="0"/>
                <a:ea typeface="Calibri" panose="020F0502020204030204" pitchFamily="34" charset="0"/>
                <a:cs typeface="Calibri" panose="020F0502020204030204" pitchFamily="34" charset="0"/>
              </a:rPr>
              <a:t>Metodą wahadłową c.d.</a:t>
            </a:r>
            <a:endParaRPr lang="pl-PL" sz="2400" u="sng" dirty="0">
              <a:latin typeface="Calibri" panose="020F0502020204030204" pitchFamily="34" charset="0"/>
              <a:ea typeface="Calibri" panose="020F0502020204030204" pitchFamily="34" charset="0"/>
              <a:cs typeface="Calibri" panose="020F0502020204030204" pitchFamily="34" charset="0"/>
            </a:endParaRPr>
          </a:p>
          <a:p>
            <a:pPr>
              <a:buNone/>
            </a:pPr>
            <a:endParaRPr lang="pl-PL" sz="2600" dirty="0"/>
          </a:p>
          <a:p>
            <a:pPr>
              <a:buNone/>
            </a:pPr>
            <a:endParaRPr lang="pl-PL" dirty="0"/>
          </a:p>
        </p:txBody>
      </p:sp>
      <p:pic>
        <p:nvPicPr>
          <p:cNvPr id="6" name="Obraz 5"/>
          <p:cNvPicPr/>
          <p:nvPr/>
        </p:nvPicPr>
        <p:blipFill>
          <a:blip r:embed="rId2" cstate="print"/>
          <a:srcRect l="15168" t="3762" r="23986" b="2194"/>
          <a:stretch>
            <a:fillRect/>
          </a:stretch>
        </p:blipFill>
        <p:spPr bwMode="auto">
          <a:xfrm>
            <a:off x="179512" y="2852936"/>
            <a:ext cx="4320000" cy="3776400"/>
          </a:xfrm>
          <a:prstGeom prst="rect">
            <a:avLst/>
          </a:prstGeom>
          <a:noFill/>
          <a:ln w="9525">
            <a:solidFill>
              <a:schemeClr val="tx1"/>
            </a:solidFill>
            <a:miter lim="800000"/>
            <a:headEnd/>
            <a:tailEnd/>
          </a:ln>
        </p:spPr>
      </p:pic>
      <p:pic>
        <p:nvPicPr>
          <p:cNvPr id="7" name="Obraz 6"/>
          <p:cNvPicPr/>
          <p:nvPr/>
        </p:nvPicPr>
        <p:blipFill>
          <a:blip r:embed="rId3" cstate="print"/>
          <a:srcRect l="14815" t="627" r="18519" b="2508"/>
          <a:stretch>
            <a:fillRect/>
          </a:stretch>
        </p:blipFill>
        <p:spPr bwMode="auto">
          <a:xfrm>
            <a:off x="4644008" y="2852936"/>
            <a:ext cx="4320000" cy="3744000"/>
          </a:xfrm>
          <a:prstGeom prst="rect">
            <a:avLst/>
          </a:prstGeom>
          <a:noFill/>
          <a:ln w="9525">
            <a:solidFill>
              <a:schemeClr val="tx1"/>
            </a:solidFill>
            <a:miter lim="800000"/>
            <a:headEnd/>
            <a:tailEnd/>
          </a:ln>
        </p:spPr>
      </p:pic>
      <p:sp>
        <p:nvSpPr>
          <p:cNvPr id="8" name="Symbol zastępczy numeru slajdu 7"/>
          <p:cNvSpPr>
            <a:spLocks noGrp="1"/>
          </p:cNvSpPr>
          <p:nvPr>
            <p:ph type="sldNum" sz="quarter" idx="12"/>
          </p:nvPr>
        </p:nvSpPr>
        <p:spPr/>
        <p:txBody>
          <a:bodyPr/>
          <a:lstStyle/>
          <a:p>
            <a:fld id="{589B7C76-EFF2-4CD8-A475-4750F11B4BC6}" type="slidenum">
              <a:rPr lang="pl-PL" smtClean="0"/>
              <a:pPr/>
              <a:t>82</a:t>
            </a:fld>
            <a:endParaRPr lang="pl-PL" dirty="0"/>
          </a:p>
        </p:txBody>
      </p:sp>
      <p:sp>
        <p:nvSpPr>
          <p:cNvPr id="10" name="Prostokąt zaokrąglony 9"/>
          <p:cNvSpPr/>
          <p:nvPr/>
        </p:nvSpPr>
        <p:spPr>
          <a:xfrm>
            <a:off x="477888" y="325136"/>
            <a:ext cx="8208912" cy="943624"/>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1600200"/>
            <a:ext cx="8219256" cy="4997152"/>
          </a:xfrm>
        </p:spPr>
        <p:txBody>
          <a:bodyPr>
            <a:normAutofit/>
          </a:bodyPr>
          <a:lstStyle/>
          <a:p>
            <a:pPr>
              <a:buNone/>
            </a:pPr>
            <a:r>
              <a:rPr lang="pl-PL" sz="2400" b="1" dirty="0">
                <a:latin typeface="Calibri" panose="020F0502020204030204" pitchFamily="34" charset="0"/>
                <a:ea typeface="Calibri" panose="020F0502020204030204" pitchFamily="34" charset="0"/>
                <a:cs typeface="Calibri" panose="020F0502020204030204" pitchFamily="34" charset="0"/>
              </a:rPr>
              <a:t>Przy nurkowaniu w parze nurkowej dochodzi kilka aspektów: </a:t>
            </a:r>
            <a:endParaRPr lang="pl-PL" sz="2400" dirty="0">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mj-lt"/>
              <a:buAutoNum type="alphaLcParenR"/>
            </a:pPr>
            <a:r>
              <a:rPr lang="pl-PL" sz="2400" dirty="0">
                <a:latin typeface="Calibri" panose="020F0502020204030204" pitchFamily="34" charset="0"/>
                <a:ea typeface="Calibri" panose="020F0502020204030204" pitchFamily="34" charset="0"/>
                <a:cs typeface="Calibri" panose="020F0502020204030204" pitchFamily="34" charset="0"/>
              </a:rPr>
              <a:t>umiejętna zmiana kierunku przez dwóch nurków,</a:t>
            </a:r>
          </a:p>
          <a:p>
            <a:pPr marL="457200" lvl="0" indent="-457200" algn="just">
              <a:buFont typeface="+mj-lt"/>
              <a:buAutoNum type="alphaLcParenR"/>
            </a:pPr>
            <a:r>
              <a:rPr lang="pl-PL" sz="2400" dirty="0">
                <a:latin typeface="Calibri" panose="020F0502020204030204" pitchFamily="34" charset="0"/>
                <a:ea typeface="Calibri" panose="020F0502020204030204" pitchFamily="34" charset="0"/>
                <a:cs typeface="Calibri" panose="020F0502020204030204" pitchFamily="34" charset="0"/>
              </a:rPr>
              <a:t>utrzymanie widoczności między nurkami,</a:t>
            </a:r>
          </a:p>
          <a:p>
            <a:pPr marL="457200" lvl="0" indent="-457200" algn="just">
              <a:buFont typeface="+mj-lt"/>
              <a:buAutoNum type="alphaLcParenR"/>
            </a:pPr>
            <a:r>
              <a:rPr lang="pl-PL" sz="2400" dirty="0">
                <a:latin typeface="Calibri" panose="020F0502020204030204" pitchFamily="34" charset="0"/>
                <a:ea typeface="Calibri" panose="020F0502020204030204" pitchFamily="34" charset="0"/>
                <a:cs typeface="Calibri" panose="020F0502020204030204" pitchFamily="34" charset="0"/>
              </a:rPr>
              <a:t>niebezpieczeństwo zaplątania się w kabloliny,</a:t>
            </a:r>
          </a:p>
          <a:p>
            <a:pPr marL="457200" lvl="0" indent="-457200" algn="just">
              <a:buFont typeface="+mj-lt"/>
              <a:buAutoNum type="alphaLcParenR"/>
            </a:pPr>
            <a:r>
              <a:rPr lang="pl-PL" sz="2400" dirty="0">
                <a:latin typeface="Calibri" panose="020F0502020204030204" pitchFamily="34" charset="0"/>
                <a:ea typeface="Calibri" panose="020F0502020204030204" pitchFamily="34" charset="0"/>
                <a:cs typeface="Calibri" panose="020F0502020204030204" pitchFamily="34" charset="0"/>
              </a:rPr>
              <a:t>nieumyślne uszkodzenie aparatu nurkowego lub zerwania maski, przez nurków na skutek złej widoczności i nieumiejętnego poruszania się pod wodą.</a:t>
            </a:r>
          </a:p>
          <a:p>
            <a:pPr lvl="0" algn="just">
              <a:buNone/>
            </a:pPr>
            <a:endParaRPr lang="pl-PL" sz="24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pl-PL" sz="2400" dirty="0">
                <a:latin typeface="Calibri" panose="020F0502020204030204" pitchFamily="34" charset="0"/>
                <a:ea typeface="Calibri" panose="020F0502020204030204" pitchFamily="34" charset="0"/>
                <a:cs typeface="Calibri" panose="020F0502020204030204" pitchFamily="34" charset="0"/>
              </a:rPr>
              <a:t>Do tego typu prowadzonych poszukiwań możemy zastosować dwa sposoby, różniące się od siebie sposobem zmiany kierunku wahadła</a:t>
            </a:r>
            <a:r>
              <a:rPr lang="pl-PL" sz="2200" dirty="0"/>
              <a:t>.</a:t>
            </a:r>
          </a:p>
          <a:p>
            <a:pPr lvl="0">
              <a:buNone/>
            </a:pPr>
            <a:endParaRPr lang="pl-PL" sz="2600" dirty="0"/>
          </a:p>
          <a:p>
            <a:pPr>
              <a:buNone/>
            </a:pPr>
            <a:endParaRPr lang="pl-PL" sz="2600" dirty="0"/>
          </a:p>
          <a:p>
            <a:pPr>
              <a:buNone/>
            </a:pPr>
            <a:endParaRPr lang="pl-PL"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83</a:t>
            </a:fld>
            <a:endParaRPr lang="pl-PL" dirty="0"/>
          </a:p>
        </p:txBody>
      </p:sp>
      <p:sp>
        <p:nvSpPr>
          <p:cNvPr id="6" name="Prostokąt zaokrąglony 5"/>
          <p:cNvSpPr/>
          <p:nvPr/>
        </p:nvSpPr>
        <p:spPr>
          <a:xfrm>
            <a:off x="467544" y="332656"/>
            <a:ext cx="8208912" cy="936104"/>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1600200"/>
            <a:ext cx="8219256" cy="4997152"/>
          </a:xfrm>
        </p:spPr>
        <p:txBody>
          <a:bodyPr>
            <a:normAutofit/>
          </a:bodyPr>
          <a:lstStyle/>
          <a:p>
            <a:pPr>
              <a:buNone/>
            </a:pPr>
            <a:r>
              <a:rPr lang="pl-PL" sz="2400" b="1" u="sng" dirty="0">
                <a:latin typeface="Calibri" panose="020F0502020204030204" pitchFamily="34" charset="0"/>
                <a:ea typeface="Calibri" panose="020F0502020204030204" pitchFamily="34" charset="0"/>
                <a:cs typeface="Calibri" panose="020F0502020204030204" pitchFamily="34" charset="0"/>
              </a:rPr>
              <a:t>Poruszanie się na wahadle w parze nurkowej</a:t>
            </a:r>
          </a:p>
          <a:p>
            <a:pPr algn="just">
              <a:buNone/>
            </a:pPr>
            <a:r>
              <a:rPr lang="pl-PL" sz="2400" dirty="0">
                <a:latin typeface="Calibri" panose="020F0502020204030204" pitchFamily="34" charset="0"/>
                <a:ea typeface="Calibri" panose="020F0502020204030204" pitchFamily="34" charset="0"/>
                <a:cs typeface="Calibri" panose="020F0502020204030204" pitchFamily="34" charset="0"/>
              </a:rPr>
              <a:t>  Wyróżniamy dwa sposoby, różniące się od siebie sposobem zmiany kierunku wahadła:</a:t>
            </a:r>
          </a:p>
          <a:p>
            <a:pPr algn="just">
              <a:buFont typeface="Wingdings" pitchFamily="2" charset="2"/>
              <a:buChar char="ü"/>
            </a:pPr>
            <a:r>
              <a:rPr lang="pl-PL" sz="2400" dirty="0">
                <a:latin typeface="Calibri" panose="020F0502020204030204" pitchFamily="34" charset="0"/>
                <a:ea typeface="Calibri" panose="020F0502020204030204" pitchFamily="34" charset="0"/>
                <a:cs typeface="Calibri" panose="020F0502020204030204" pitchFamily="34" charset="0"/>
              </a:rPr>
              <a:t>Ustawienie nurków, podczas zmiany kierunku wahadła w stosunku do sygnalistów się </a:t>
            </a:r>
            <a:r>
              <a:rPr lang="pl-PL" sz="2400" b="1" dirty="0">
                <a:latin typeface="Calibri" panose="020F0502020204030204" pitchFamily="34" charset="0"/>
                <a:ea typeface="Calibri" panose="020F0502020204030204" pitchFamily="34" charset="0"/>
                <a:cs typeface="Calibri" panose="020F0502020204030204" pitchFamily="34" charset="0"/>
              </a:rPr>
              <a:t>nie zmienia i wymaga przechodzenia jednego nurka nad kabloliną drugiego nurka.</a:t>
            </a:r>
          </a:p>
          <a:p>
            <a:pPr algn="just">
              <a:buFont typeface="Wingdings" pitchFamily="2" charset="2"/>
              <a:buChar char="ü"/>
            </a:pPr>
            <a:r>
              <a:rPr lang="pl-PL" sz="2400" dirty="0">
                <a:latin typeface="Calibri" panose="020F0502020204030204" pitchFamily="34" charset="0"/>
                <a:ea typeface="Calibri" panose="020F0502020204030204" pitchFamily="34" charset="0"/>
                <a:cs typeface="Calibri" panose="020F0502020204030204" pitchFamily="34" charset="0"/>
              </a:rPr>
              <a:t>Ustawienie nurków, podczas zmiany kierunku wahadła w stosunku do sygnalistów </a:t>
            </a:r>
            <a:r>
              <a:rPr lang="pl-PL" sz="2400" b="1" dirty="0">
                <a:latin typeface="Calibri" panose="020F0502020204030204" pitchFamily="34" charset="0"/>
                <a:ea typeface="Calibri" panose="020F0502020204030204" pitchFamily="34" charset="0"/>
                <a:cs typeface="Calibri" panose="020F0502020204030204" pitchFamily="34" charset="0"/>
              </a:rPr>
              <a:t>się zmienia i nie wymaga przechodzenia jednego nurka nad kabloliną drugiego nurka.</a:t>
            </a:r>
            <a:endParaRPr lang="pl-PL" sz="2400" dirty="0">
              <a:latin typeface="Calibri" panose="020F0502020204030204" pitchFamily="34" charset="0"/>
              <a:ea typeface="Calibri" panose="020F0502020204030204" pitchFamily="34" charset="0"/>
              <a:cs typeface="Calibri" panose="020F0502020204030204" pitchFamily="34" charset="0"/>
            </a:endParaRPr>
          </a:p>
          <a:p>
            <a:pPr lvl="0">
              <a:buNone/>
            </a:pPr>
            <a:endParaRPr lang="pl-PL" sz="2600" dirty="0"/>
          </a:p>
          <a:p>
            <a:pPr>
              <a:buNone/>
            </a:pPr>
            <a:endParaRPr lang="pl-PL" sz="2600" dirty="0"/>
          </a:p>
          <a:p>
            <a:pPr>
              <a:buNone/>
            </a:pPr>
            <a:endParaRPr lang="pl-PL"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84</a:t>
            </a:fld>
            <a:endParaRPr lang="pl-PL" dirty="0"/>
          </a:p>
        </p:txBody>
      </p:sp>
      <p:sp>
        <p:nvSpPr>
          <p:cNvPr id="6" name="Prostokąt zaokrąglony 5"/>
          <p:cNvSpPr/>
          <p:nvPr/>
        </p:nvSpPr>
        <p:spPr>
          <a:xfrm>
            <a:off x="467544" y="332656"/>
            <a:ext cx="8208912" cy="936104"/>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1600200"/>
            <a:ext cx="8219256" cy="4997152"/>
          </a:xfrm>
        </p:spPr>
        <p:txBody>
          <a:bodyPr>
            <a:normAutofit/>
          </a:bodyPr>
          <a:lstStyle/>
          <a:p>
            <a:pPr>
              <a:buNone/>
            </a:pPr>
            <a:r>
              <a:rPr lang="pl-PL" sz="2400" b="1" u="sng" dirty="0">
                <a:latin typeface="Calibri" panose="020F0502020204030204" pitchFamily="34" charset="0"/>
                <a:ea typeface="Calibri" panose="020F0502020204030204" pitchFamily="34" charset="0"/>
                <a:cs typeface="Calibri" panose="020F0502020204030204" pitchFamily="34" charset="0"/>
              </a:rPr>
              <a:t>Poruszanie się na wahadle w parze nurkowej</a:t>
            </a:r>
          </a:p>
          <a:p>
            <a:pPr lvl="0" algn="just">
              <a:buNone/>
            </a:pPr>
            <a:endParaRPr lang="pl-PL" sz="2400" dirty="0">
              <a:latin typeface="Calibri" panose="020F0502020204030204" pitchFamily="34" charset="0"/>
              <a:ea typeface="Calibri" panose="020F0502020204030204" pitchFamily="34" charset="0"/>
              <a:cs typeface="Calibri" panose="020F0502020204030204" pitchFamily="34" charset="0"/>
            </a:endParaRPr>
          </a:p>
          <a:p>
            <a:pPr marL="92075" lvl="0" indent="-92075" algn="just">
              <a:buNone/>
            </a:pPr>
            <a:r>
              <a:rPr lang="pl-PL" sz="2400" dirty="0">
                <a:latin typeface="Calibri" panose="020F0502020204030204" pitchFamily="34" charset="0"/>
                <a:ea typeface="Calibri" panose="020F0502020204030204" pitchFamily="34" charset="0"/>
                <a:cs typeface="Calibri" panose="020F0502020204030204" pitchFamily="34" charset="0"/>
              </a:rPr>
              <a:t> Ustawienie nurków, podczas zmiany kierunku w stosunku do sygnalistów </a:t>
            </a:r>
            <a:r>
              <a:rPr lang="pl-PL" sz="2400" b="1" dirty="0">
                <a:latin typeface="Calibri" panose="020F0502020204030204" pitchFamily="34" charset="0"/>
                <a:ea typeface="Calibri" panose="020F0502020204030204" pitchFamily="34" charset="0"/>
                <a:cs typeface="Calibri" panose="020F0502020204030204" pitchFamily="34" charset="0"/>
              </a:rPr>
              <a:t>się nie zmienia i wymaga przechodzenia jednego nurka nad kabloliną drugiego nurka. </a:t>
            </a:r>
          </a:p>
          <a:p>
            <a:pPr lvl="0" algn="just">
              <a:buNone/>
            </a:pPr>
            <a:endParaRPr lang="pl-PL" sz="2400" b="1" dirty="0">
              <a:latin typeface="Calibri" panose="020F0502020204030204" pitchFamily="34" charset="0"/>
              <a:ea typeface="Calibri" panose="020F0502020204030204" pitchFamily="34" charset="0"/>
              <a:cs typeface="Calibri" panose="020F0502020204030204" pitchFamily="34" charset="0"/>
            </a:endParaRPr>
          </a:p>
          <a:p>
            <a:pPr marL="92075" lvl="0" indent="-92075" algn="just">
              <a:buNone/>
            </a:pPr>
            <a:r>
              <a:rPr lang="pl-PL" sz="2400" b="1" dirty="0">
                <a:latin typeface="Calibri" panose="020F0502020204030204" pitchFamily="34" charset="0"/>
                <a:ea typeface="Calibri" panose="020F0502020204030204" pitchFamily="34" charset="0"/>
                <a:cs typeface="Calibri" panose="020F0502020204030204" pitchFamily="34" charset="0"/>
              </a:rPr>
              <a:t> </a:t>
            </a:r>
            <a:r>
              <a:rPr lang="pl-PL" sz="2400" dirty="0">
                <a:latin typeface="Calibri" panose="020F0502020204030204" pitchFamily="34" charset="0"/>
                <a:ea typeface="Calibri" panose="020F0502020204030204" pitchFamily="34" charset="0"/>
                <a:cs typeface="Calibri" panose="020F0502020204030204" pitchFamily="34" charset="0"/>
              </a:rPr>
              <a:t>Po ustaleniu funkcji w parze nurkowej np. nurek asekuracyjny bez względu na kierunek płynięcia, zawsze płynie ustawiony po stronie bliższej sygnalisty.</a:t>
            </a:r>
          </a:p>
          <a:p>
            <a:pPr>
              <a:buNone/>
            </a:pPr>
            <a:endParaRPr lang="pl-PL" sz="2600" dirty="0"/>
          </a:p>
          <a:p>
            <a:pPr>
              <a:buNone/>
            </a:pPr>
            <a:endParaRPr lang="pl-PL"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85</a:t>
            </a:fld>
            <a:endParaRPr lang="pl-PL" dirty="0"/>
          </a:p>
        </p:txBody>
      </p:sp>
      <p:sp>
        <p:nvSpPr>
          <p:cNvPr id="6" name="Prostokąt zaokrąglony 5"/>
          <p:cNvSpPr/>
          <p:nvPr/>
        </p:nvSpPr>
        <p:spPr>
          <a:xfrm>
            <a:off x="467544" y="332656"/>
            <a:ext cx="8208912" cy="936104"/>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lvl="0">
              <a:buNone/>
            </a:pPr>
            <a:r>
              <a:rPr lang="pl-PL" sz="2800" b="1" dirty="0"/>
              <a:t> </a:t>
            </a:r>
            <a:endParaRPr lang="pl-PL" sz="2600" dirty="0"/>
          </a:p>
          <a:p>
            <a:pPr>
              <a:buNone/>
            </a:pPr>
            <a:endParaRPr lang="pl-PL" sz="2600" dirty="0"/>
          </a:p>
          <a:p>
            <a:pPr>
              <a:buNone/>
            </a:pPr>
            <a:endParaRPr lang="pl-PL" dirty="0"/>
          </a:p>
        </p:txBody>
      </p:sp>
      <p:pic>
        <p:nvPicPr>
          <p:cNvPr id="4" name="Obraz 3"/>
          <p:cNvPicPr/>
          <p:nvPr/>
        </p:nvPicPr>
        <p:blipFill>
          <a:blip r:embed="rId2" cstate="print"/>
          <a:srcRect l="12875" r="12875"/>
          <a:stretch>
            <a:fillRect/>
          </a:stretch>
        </p:blipFill>
        <p:spPr bwMode="auto">
          <a:xfrm>
            <a:off x="1296000" y="1321475"/>
            <a:ext cx="6552000" cy="5400000"/>
          </a:xfrm>
          <a:prstGeom prst="rect">
            <a:avLst/>
          </a:prstGeom>
          <a:noFill/>
          <a:ln w="9525">
            <a:solidFill>
              <a:schemeClr val="tx1"/>
            </a:solidFill>
            <a:miter lim="800000"/>
            <a:headEnd/>
            <a:tailEnd/>
          </a:ln>
        </p:spPr>
      </p:pic>
      <p:sp>
        <p:nvSpPr>
          <p:cNvPr id="5" name="Symbol zastępczy numeru slajdu 4"/>
          <p:cNvSpPr>
            <a:spLocks noGrp="1"/>
          </p:cNvSpPr>
          <p:nvPr>
            <p:ph type="sldNum" sz="quarter" idx="12"/>
          </p:nvPr>
        </p:nvSpPr>
        <p:spPr/>
        <p:txBody>
          <a:bodyPr/>
          <a:lstStyle/>
          <a:p>
            <a:fld id="{589B7C76-EFF2-4CD8-A475-4750F11B4BC6}" type="slidenum">
              <a:rPr lang="pl-PL" smtClean="0"/>
              <a:pPr/>
              <a:t>86</a:t>
            </a:fld>
            <a:endParaRPr lang="pl-PL" dirty="0"/>
          </a:p>
        </p:txBody>
      </p:sp>
      <p:sp>
        <p:nvSpPr>
          <p:cNvPr id="7" name="Prostokąt zaokrąglony 6"/>
          <p:cNvSpPr/>
          <p:nvPr/>
        </p:nvSpPr>
        <p:spPr>
          <a:xfrm>
            <a:off x="467544" y="332656"/>
            <a:ext cx="8208912" cy="864696"/>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lvl="0">
              <a:buNone/>
            </a:pPr>
            <a:r>
              <a:rPr lang="pl-PL" sz="2800" b="1" dirty="0"/>
              <a:t> </a:t>
            </a:r>
            <a:endParaRPr lang="pl-PL" sz="2600" dirty="0"/>
          </a:p>
          <a:p>
            <a:pPr>
              <a:buNone/>
            </a:pPr>
            <a:endParaRPr lang="pl-PL" sz="2600" dirty="0"/>
          </a:p>
          <a:p>
            <a:pPr>
              <a:buNone/>
            </a:pPr>
            <a:endParaRPr lang="pl-PL" dirty="0"/>
          </a:p>
        </p:txBody>
      </p:sp>
      <p:sp>
        <p:nvSpPr>
          <p:cNvPr id="5" name="Symbol zastępczy numeru slajdu 4"/>
          <p:cNvSpPr>
            <a:spLocks noGrp="1"/>
          </p:cNvSpPr>
          <p:nvPr>
            <p:ph type="sldNum" sz="quarter" idx="12"/>
          </p:nvPr>
        </p:nvSpPr>
        <p:spPr/>
        <p:txBody>
          <a:bodyPr/>
          <a:lstStyle/>
          <a:p>
            <a:fld id="{589B7C76-EFF2-4CD8-A475-4750F11B4BC6}" type="slidenum">
              <a:rPr lang="pl-PL" smtClean="0"/>
              <a:pPr/>
              <a:t>87</a:t>
            </a:fld>
            <a:endParaRPr lang="pl-PL" dirty="0"/>
          </a:p>
        </p:txBody>
      </p:sp>
      <p:sp>
        <p:nvSpPr>
          <p:cNvPr id="7" name="Prostokąt zaokrąglony 6"/>
          <p:cNvSpPr/>
          <p:nvPr/>
        </p:nvSpPr>
        <p:spPr>
          <a:xfrm>
            <a:off x="467544" y="136525"/>
            <a:ext cx="8208912" cy="844203"/>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Obraz 5">
            <a:extLst>
              <a:ext uri="{FF2B5EF4-FFF2-40B4-BE49-F238E27FC236}">
                <a16:creationId xmlns:a16="http://schemas.microsoft.com/office/drawing/2014/main" id="{C3BF4692-5E81-77BA-5C14-85C675A7B01B}"/>
              </a:ext>
            </a:extLst>
          </p:cNvPr>
          <p:cNvPicPr>
            <a:picLocks noChangeAspect="1"/>
          </p:cNvPicPr>
          <p:nvPr/>
        </p:nvPicPr>
        <p:blipFill rotWithShape="1">
          <a:blip r:embed="rId2"/>
          <a:srcRect l="13902" r="12988"/>
          <a:stretch/>
        </p:blipFill>
        <p:spPr>
          <a:xfrm>
            <a:off x="1115616" y="1412776"/>
            <a:ext cx="6840000" cy="5262583"/>
          </a:xfrm>
          <a:prstGeom prst="rect">
            <a:avLst/>
          </a:prstGeom>
          <a:ln>
            <a:solidFill>
              <a:schemeClr val="tx1"/>
            </a:solid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lvl="0">
              <a:buNone/>
            </a:pPr>
            <a:r>
              <a:rPr lang="pl-PL" sz="2800" b="1" dirty="0"/>
              <a:t> </a:t>
            </a:r>
            <a:endParaRPr lang="pl-PL" sz="2600" dirty="0"/>
          </a:p>
          <a:p>
            <a:pPr>
              <a:buNone/>
            </a:pPr>
            <a:endParaRPr lang="pl-PL" sz="2600" dirty="0"/>
          </a:p>
          <a:p>
            <a:pPr>
              <a:buNone/>
            </a:pPr>
            <a:endParaRPr lang="pl-PL" dirty="0"/>
          </a:p>
        </p:txBody>
      </p:sp>
      <p:pic>
        <p:nvPicPr>
          <p:cNvPr id="4" name="Obraz 3"/>
          <p:cNvPicPr/>
          <p:nvPr/>
        </p:nvPicPr>
        <p:blipFill>
          <a:blip r:embed="rId2" cstate="print"/>
          <a:srcRect l="12875" r="12698"/>
          <a:stretch>
            <a:fillRect/>
          </a:stretch>
        </p:blipFill>
        <p:spPr bwMode="auto">
          <a:xfrm>
            <a:off x="1403648" y="1341368"/>
            <a:ext cx="6562800" cy="5400000"/>
          </a:xfrm>
          <a:prstGeom prst="rect">
            <a:avLst/>
          </a:prstGeom>
          <a:noFill/>
          <a:ln w="9525">
            <a:solidFill>
              <a:schemeClr val="tx1"/>
            </a:solidFill>
            <a:miter lim="800000"/>
            <a:headEnd/>
            <a:tailEnd/>
          </a:ln>
        </p:spPr>
      </p:pic>
      <p:sp>
        <p:nvSpPr>
          <p:cNvPr id="5" name="Symbol zastępczy numeru slajdu 4"/>
          <p:cNvSpPr>
            <a:spLocks noGrp="1"/>
          </p:cNvSpPr>
          <p:nvPr>
            <p:ph type="sldNum" sz="quarter" idx="12"/>
          </p:nvPr>
        </p:nvSpPr>
        <p:spPr/>
        <p:txBody>
          <a:bodyPr/>
          <a:lstStyle/>
          <a:p>
            <a:fld id="{589B7C76-EFF2-4CD8-A475-4750F11B4BC6}" type="slidenum">
              <a:rPr lang="pl-PL" smtClean="0"/>
              <a:pPr/>
              <a:t>88</a:t>
            </a:fld>
            <a:endParaRPr lang="pl-PL" dirty="0"/>
          </a:p>
        </p:txBody>
      </p:sp>
      <p:sp>
        <p:nvSpPr>
          <p:cNvPr id="7" name="Prostokąt zaokrąglony 6"/>
          <p:cNvSpPr/>
          <p:nvPr/>
        </p:nvSpPr>
        <p:spPr>
          <a:xfrm>
            <a:off x="467544" y="116632"/>
            <a:ext cx="8208912" cy="864096"/>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lvl="0">
              <a:buNone/>
            </a:pPr>
            <a:r>
              <a:rPr lang="pl-PL" sz="2800" b="1" dirty="0"/>
              <a:t> </a:t>
            </a:r>
            <a:endParaRPr lang="pl-PL" sz="2600" dirty="0"/>
          </a:p>
          <a:p>
            <a:pPr>
              <a:buNone/>
            </a:pPr>
            <a:endParaRPr lang="pl-PL" sz="2600" dirty="0"/>
          </a:p>
          <a:p>
            <a:pPr>
              <a:buNone/>
            </a:pPr>
            <a:endParaRPr lang="pl-PL" dirty="0"/>
          </a:p>
        </p:txBody>
      </p:sp>
      <p:pic>
        <p:nvPicPr>
          <p:cNvPr id="4" name="Obraz 3"/>
          <p:cNvPicPr/>
          <p:nvPr/>
        </p:nvPicPr>
        <p:blipFill>
          <a:blip r:embed="rId2" cstate="print"/>
          <a:srcRect l="12875" r="13051"/>
          <a:stretch>
            <a:fillRect/>
          </a:stretch>
        </p:blipFill>
        <p:spPr bwMode="auto">
          <a:xfrm>
            <a:off x="1331640" y="1340768"/>
            <a:ext cx="6541200" cy="5400000"/>
          </a:xfrm>
          <a:prstGeom prst="rect">
            <a:avLst/>
          </a:prstGeom>
          <a:noFill/>
          <a:ln w="9525">
            <a:solidFill>
              <a:schemeClr val="tx1"/>
            </a:solidFill>
            <a:miter lim="800000"/>
            <a:headEnd/>
            <a:tailEnd/>
          </a:ln>
        </p:spPr>
      </p:pic>
      <p:sp>
        <p:nvSpPr>
          <p:cNvPr id="5" name="Symbol zastępczy numeru slajdu 4"/>
          <p:cNvSpPr>
            <a:spLocks noGrp="1"/>
          </p:cNvSpPr>
          <p:nvPr>
            <p:ph type="sldNum" sz="quarter" idx="12"/>
          </p:nvPr>
        </p:nvSpPr>
        <p:spPr/>
        <p:txBody>
          <a:bodyPr/>
          <a:lstStyle/>
          <a:p>
            <a:fld id="{589B7C76-EFF2-4CD8-A475-4750F11B4BC6}" type="slidenum">
              <a:rPr lang="pl-PL" smtClean="0"/>
              <a:pPr/>
              <a:t>89</a:t>
            </a:fld>
            <a:endParaRPr lang="pl-PL" dirty="0"/>
          </a:p>
        </p:txBody>
      </p:sp>
      <p:sp>
        <p:nvSpPr>
          <p:cNvPr id="7" name="Prostokąt zaokrąglony 6"/>
          <p:cNvSpPr/>
          <p:nvPr/>
        </p:nvSpPr>
        <p:spPr>
          <a:xfrm>
            <a:off x="467544" y="117232"/>
            <a:ext cx="8208912" cy="863496"/>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br>
              <a:rPr lang="pl-PL" sz="2900" b="1" dirty="0"/>
            </a:br>
            <a:r>
              <a:rPr lang="pl-PL" sz="3300" b="1" dirty="0">
                <a:latin typeface="Calibri" panose="020F0502020204030204" pitchFamily="34" charset="0"/>
                <a:ea typeface="Calibri" panose="020F0502020204030204" pitchFamily="34" charset="0"/>
                <a:cs typeface="Calibri" panose="020F0502020204030204" pitchFamily="34" charset="0"/>
              </a:rPr>
              <a:t>Schemat przebiegu technologii wykonywania prac podwodnych</a:t>
            </a:r>
            <a:br>
              <a:rPr lang="pl-PL" b="1" dirty="0"/>
            </a:br>
            <a:endParaRPr lang="pl-PL" dirty="0"/>
          </a:p>
        </p:txBody>
      </p:sp>
      <p:sp>
        <p:nvSpPr>
          <p:cNvPr id="3" name="Symbol zastępczy zawartości 2"/>
          <p:cNvSpPr>
            <a:spLocks noGrp="1"/>
          </p:cNvSpPr>
          <p:nvPr>
            <p:ph idx="1"/>
          </p:nvPr>
        </p:nvSpPr>
        <p:spPr>
          <a:xfrm>
            <a:off x="179512" y="1600200"/>
            <a:ext cx="8507288" cy="4525963"/>
          </a:xfrm>
        </p:spPr>
        <p:txBody>
          <a:bodyPr>
            <a:normAutofit fontScale="25000" lnSpcReduction="20000"/>
          </a:bodyPr>
          <a:lstStyle/>
          <a:p>
            <a:pPr>
              <a:buNone/>
            </a:pPr>
            <a:endParaRPr lang="pl-PL" sz="9600" dirty="0"/>
          </a:p>
          <a:p>
            <a:pPr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Zebranie informacji o akwenie i warunkach meteorologicznych.</a:t>
            </a:r>
          </a:p>
          <a:p>
            <a:pPr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Zebranie informacji o poszukiwanym obiekcie.</a:t>
            </a:r>
          </a:p>
          <a:p>
            <a:pPr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Poszukiwanie i lokalizacja obiektu przy pomocy sonaru.</a:t>
            </a:r>
          </a:p>
          <a:p>
            <a:pPr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Identyfikacja wykrytego obiektu, przy pomocy pojazdu podwodnego, np. pojazdem typu ROV wyposażonego w kamerę. </a:t>
            </a:r>
          </a:p>
          <a:p>
            <a:pPr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Oznakowanie terenu.</a:t>
            </a:r>
          </a:p>
          <a:p>
            <a:pPr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Zabezpieczenie miejsca prac podwodnych.</a:t>
            </a:r>
          </a:p>
          <a:p>
            <a:pPr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Zwiad nurkami.</a:t>
            </a:r>
          </a:p>
          <a:p>
            <a:pPr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Planowanie sposobu wykonania prac podwodnych.</a:t>
            </a:r>
          </a:p>
          <a:p>
            <a:pPr algn="just">
              <a:buFont typeface="Wingdings" panose="05000000000000000000" pitchFamily="2" charset="2"/>
              <a:buChar char="§"/>
            </a:pPr>
            <a:r>
              <a:rPr lang="pl-PL" sz="9600" dirty="0">
                <a:latin typeface="Calibri" panose="020F0502020204030204" pitchFamily="34" charset="0"/>
                <a:ea typeface="Calibri" panose="020F0502020204030204" pitchFamily="34" charset="0"/>
                <a:cs typeface="Calibri" panose="020F0502020204030204" pitchFamily="34" charset="0"/>
              </a:rPr>
              <a:t>Wykonanie prac podwodnych przez nurków.</a:t>
            </a:r>
          </a:p>
          <a:p>
            <a:endParaRPr lang="pl-PL" dirty="0"/>
          </a:p>
          <a:p>
            <a:pPr>
              <a:buNone/>
            </a:pPr>
            <a:endParaRPr lang="pl-PL" dirty="0"/>
          </a:p>
          <a:p>
            <a:pPr>
              <a:buNone/>
            </a:pPr>
            <a:r>
              <a:rPr lang="pl-PL" dirty="0"/>
              <a:t>   </a:t>
            </a:r>
          </a:p>
          <a:p>
            <a:pPr>
              <a:buNone/>
            </a:pPr>
            <a:endParaRPr lang="pl-PL" dirty="0"/>
          </a:p>
          <a:p>
            <a:pPr>
              <a:buNone/>
            </a:pPr>
            <a:endParaRPr lang="pl-PL" dirty="0"/>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9</a:t>
            </a:fld>
            <a:endParaRPr lang="pl-PL"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lvl="0">
              <a:buNone/>
            </a:pPr>
            <a:r>
              <a:rPr lang="pl-PL" sz="2800" b="1" dirty="0"/>
              <a:t> </a:t>
            </a:r>
            <a:endParaRPr lang="pl-PL" sz="2600" dirty="0"/>
          </a:p>
          <a:p>
            <a:pPr>
              <a:buNone/>
            </a:pPr>
            <a:endParaRPr lang="pl-PL" sz="2600" dirty="0"/>
          </a:p>
          <a:p>
            <a:pPr>
              <a:buNone/>
            </a:pPr>
            <a:endParaRPr lang="pl-PL" dirty="0"/>
          </a:p>
        </p:txBody>
      </p:sp>
      <p:pic>
        <p:nvPicPr>
          <p:cNvPr id="4" name="Obraz 3"/>
          <p:cNvPicPr/>
          <p:nvPr/>
        </p:nvPicPr>
        <p:blipFill>
          <a:blip r:embed="rId2" cstate="print"/>
          <a:srcRect l="12875" r="12875"/>
          <a:stretch>
            <a:fillRect/>
          </a:stretch>
        </p:blipFill>
        <p:spPr bwMode="auto">
          <a:xfrm>
            <a:off x="1403648" y="1340768"/>
            <a:ext cx="6552000" cy="5400000"/>
          </a:xfrm>
          <a:prstGeom prst="rect">
            <a:avLst/>
          </a:prstGeom>
          <a:noFill/>
          <a:ln w="9525">
            <a:solidFill>
              <a:schemeClr val="tx1"/>
            </a:solidFill>
            <a:miter lim="800000"/>
            <a:headEnd/>
            <a:tailEnd/>
          </a:ln>
        </p:spPr>
      </p:pic>
      <p:sp>
        <p:nvSpPr>
          <p:cNvPr id="5" name="Symbol zastępczy numeru slajdu 4"/>
          <p:cNvSpPr>
            <a:spLocks noGrp="1"/>
          </p:cNvSpPr>
          <p:nvPr>
            <p:ph type="sldNum" sz="quarter" idx="12"/>
          </p:nvPr>
        </p:nvSpPr>
        <p:spPr/>
        <p:txBody>
          <a:bodyPr/>
          <a:lstStyle/>
          <a:p>
            <a:fld id="{589B7C76-EFF2-4CD8-A475-4750F11B4BC6}" type="slidenum">
              <a:rPr lang="pl-PL" smtClean="0"/>
              <a:pPr/>
              <a:t>90</a:t>
            </a:fld>
            <a:endParaRPr lang="pl-PL" dirty="0"/>
          </a:p>
        </p:txBody>
      </p:sp>
      <p:sp>
        <p:nvSpPr>
          <p:cNvPr id="7" name="Prostokąt zaokrąglony 6"/>
          <p:cNvSpPr/>
          <p:nvPr/>
        </p:nvSpPr>
        <p:spPr>
          <a:xfrm>
            <a:off x="467544" y="332656"/>
            <a:ext cx="8208912" cy="792088"/>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lvl="0">
              <a:buNone/>
            </a:pPr>
            <a:r>
              <a:rPr lang="pl-PL" sz="2800" b="1" dirty="0"/>
              <a:t> </a:t>
            </a:r>
            <a:endParaRPr lang="pl-PL" sz="2600" dirty="0"/>
          </a:p>
          <a:p>
            <a:pPr>
              <a:buNone/>
            </a:pPr>
            <a:endParaRPr lang="pl-PL" sz="2600" dirty="0"/>
          </a:p>
          <a:p>
            <a:pPr>
              <a:buNone/>
            </a:pPr>
            <a:endParaRPr lang="pl-PL" dirty="0"/>
          </a:p>
        </p:txBody>
      </p:sp>
      <p:pic>
        <p:nvPicPr>
          <p:cNvPr id="4" name="Obraz 3"/>
          <p:cNvPicPr/>
          <p:nvPr/>
        </p:nvPicPr>
        <p:blipFill>
          <a:blip r:embed="rId2" cstate="print"/>
          <a:srcRect l="12875" r="13051"/>
          <a:stretch>
            <a:fillRect/>
          </a:stretch>
        </p:blipFill>
        <p:spPr bwMode="auto">
          <a:xfrm>
            <a:off x="1403648" y="1340768"/>
            <a:ext cx="6541200" cy="5400000"/>
          </a:xfrm>
          <a:prstGeom prst="rect">
            <a:avLst/>
          </a:prstGeom>
          <a:noFill/>
          <a:ln w="9525">
            <a:solidFill>
              <a:schemeClr val="tx1"/>
            </a:solidFill>
            <a:miter lim="800000"/>
            <a:headEnd/>
            <a:tailEnd/>
          </a:ln>
        </p:spPr>
      </p:pic>
      <p:sp>
        <p:nvSpPr>
          <p:cNvPr id="5" name="Symbol zastępczy numeru slajdu 4"/>
          <p:cNvSpPr>
            <a:spLocks noGrp="1"/>
          </p:cNvSpPr>
          <p:nvPr>
            <p:ph type="sldNum" sz="quarter" idx="12"/>
          </p:nvPr>
        </p:nvSpPr>
        <p:spPr/>
        <p:txBody>
          <a:bodyPr/>
          <a:lstStyle/>
          <a:p>
            <a:fld id="{589B7C76-EFF2-4CD8-A475-4750F11B4BC6}" type="slidenum">
              <a:rPr lang="pl-PL" smtClean="0"/>
              <a:pPr/>
              <a:t>91</a:t>
            </a:fld>
            <a:endParaRPr lang="pl-PL" dirty="0"/>
          </a:p>
        </p:txBody>
      </p:sp>
      <p:sp>
        <p:nvSpPr>
          <p:cNvPr id="7" name="Prostokąt zaokrąglony 6"/>
          <p:cNvSpPr/>
          <p:nvPr/>
        </p:nvSpPr>
        <p:spPr>
          <a:xfrm>
            <a:off x="467544" y="136525"/>
            <a:ext cx="8208912" cy="844203"/>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lvl="0">
              <a:buNone/>
            </a:pPr>
            <a:r>
              <a:rPr lang="pl-PL" sz="2800" b="1" dirty="0"/>
              <a:t> </a:t>
            </a:r>
            <a:endParaRPr lang="pl-PL" sz="2600" dirty="0"/>
          </a:p>
          <a:p>
            <a:pPr>
              <a:buNone/>
            </a:pPr>
            <a:endParaRPr lang="pl-PL" sz="2600" dirty="0"/>
          </a:p>
          <a:p>
            <a:pPr>
              <a:buNone/>
            </a:pPr>
            <a:endParaRPr lang="pl-PL" dirty="0"/>
          </a:p>
        </p:txBody>
      </p:sp>
      <p:pic>
        <p:nvPicPr>
          <p:cNvPr id="4" name="Obraz 3"/>
          <p:cNvPicPr/>
          <p:nvPr/>
        </p:nvPicPr>
        <p:blipFill>
          <a:blip r:embed="rId2" cstate="print"/>
          <a:srcRect l="13051" r="12875"/>
          <a:stretch>
            <a:fillRect/>
          </a:stretch>
        </p:blipFill>
        <p:spPr bwMode="auto">
          <a:xfrm>
            <a:off x="1403648" y="1268760"/>
            <a:ext cx="6541200" cy="5400000"/>
          </a:xfrm>
          <a:prstGeom prst="rect">
            <a:avLst/>
          </a:prstGeom>
          <a:noFill/>
          <a:ln w="9525">
            <a:solidFill>
              <a:schemeClr val="tx1"/>
            </a:solidFill>
            <a:miter lim="800000"/>
            <a:headEnd/>
            <a:tailEnd/>
          </a:ln>
        </p:spPr>
      </p:pic>
      <p:sp>
        <p:nvSpPr>
          <p:cNvPr id="5" name="Symbol zastępczy numeru slajdu 4"/>
          <p:cNvSpPr>
            <a:spLocks noGrp="1"/>
          </p:cNvSpPr>
          <p:nvPr>
            <p:ph type="sldNum" sz="quarter" idx="12"/>
          </p:nvPr>
        </p:nvSpPr>
        <p:spPr/>
        <p:txBody>
          <a:bodyPr/>
          <a:lstStyle/>
          <a:p>
            <a:fld id="{589B7C76-EFF2-4CD8-A475-4750F11B4BC6}" type="slidenum">
              <a:rPr lang="pl-PL" smtClean="0"/>
              <a:pPr/>
              <a:t>92</a:t>
            </a:fld>
            <a:endParaRPr lang="pl-PL" dirty="0"/>
          </a:p>
        </p:txBody>
      </p:sp>
      <p:sp>
        <p:nvSpPr>
          <p:cNvPr id="7" name="Prostokąt zaokrąglony 6"/>
          <p:cNvSpPr/>
          <p:nvPr/>
        </p:nvSpPr>
        <p:spPr>
          <a:xfrm>
            <a:off x="395536" y="136524"/>
            <a:ext cx="8208912" cy="916211"/>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lvl="0">
              <a:buNone/>
            </a:pPr>
            <a:r>
              <a:rPr lang="pl-PL" sz="2800" b="1" dirty="0"/>
              <a:t> </a:t>
            </a:r>
            <a:endParaRPr lang="pl-PL" sz="2600" dirty="0"/>
          </a:p>
          <a:p>
            <a:pPr>
              <a:buNone/>
            </a:pPr>
            <a:endParaRPr lang="pl-PL" sz="2600" dirty="0"/>
          </a:p>
          <a:p>
            <a:pPr>
              <a:buNone/>
            </a:pPr>
            <a:endParaRPr lang="pl-PL" dirty="0"/>
          </a:p>
        </p:txBody>
      </p:sp>
      <p:pic>
        <p:nvPicPr>
          <p:cNvPr id="4" name="Obraz 3"/>
          <p:cNvPicPr/>
          <p:nvPr/>
        </p:nvPicPr>
        <p:blipFill>
          <a:blip r:embed="rId2" cstate="print"/>
          <a:srcRect l="12875" r="12875"/>
          <a:stretch>
            <a:fillRect/>
          </a:stretch>
        </p:blipFill>
        <p:spPr bwMode="auto">
          <a:xfrm>
            <a:off x="1403648" y="1340768"/>
            <a:ext cx="6552000" cy="5400000"/>
          </a:xfrm>
          <a:prstGeom prst="rect">
            <a:avLst/>
          </a:prstGeom>
          <a:noFill/>
          <a:ln w="9525">
            <a:solidFill>
              <a:schemeClr val="tx1"/>
            </a:solidFill>
            <a:miter lim="800000"/>
            <a:headEnd/>
            <a:tailEnd/>
          </a:ln>
        </p:spPr>
      </p:pic>
      <p:sp>
        <p:nvSpPr>
          <p:cNvPr id="5" name="Symbol zastępczy numeru slajdu 4"/>
          <p:cNvSpPr>
            <a:spLocks noGrp="1"/>
          </p:cNvSpPr>
          <p:nvPr>
            <p:ph type="sldNum" sz="quarter" idx="12"/>
          </p:nvPr>
        </p:nvSpPr>
        <p:spPr/>
        <p:txBody>
          <a:bodyPr/>
          <a:lstStyle/>
          <a:p>
            <a:fld id="{589B7C76-EFF2-4CD8-A475-4750F11B4BC6}" type="slidenum">
              <a:rPr lang="pl-PL" smtClean="0"/>
              <a:pPr/>
              <a:t>93</a:t>
            </a:fld>
            <a:endParaRPr lang="pl-PL" dirty="0"/>
          </a:p>
        </p:txBody>
      </p:sp>
      <p:sp>
        <p:nvSpPr>
          <p:cNvPr id="7" name="Prostokąt zaokrąglony 6"/>
          <p:cNvSpPr/>
          <p:nvPr/>
        </p:nvSpPr>
        <p:spPr>
          <a:xfrm>
            <a:off x="467544" y="332656"/>
            <a:ext cx="8208912" cy="864696"/>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541760"/>
            <a:ext cx="8507288" cy="4997152"/>
          </a:xfrm>
        </p:spPr>
        <p:txBody>
          <a:bodyPr>
            <a:normAutofit/>
          </a:bodyPr>
          <a:lstStyle/>
          <a:p>
            <a:pPr lvl="0">
              <a:buNone/>
            </a:pPr>
            <a:r>
              <a:rPr lang="pl-PL" sz="2800" b="1" dirty="0"/>
              <a:t> </a:t>
            </a:r>
            <a:endParaRPr lang="pl-PL" sz="2600" dirty="0"/>
          </a:p>
          <a:p>
            <a:pPr>
              <a:buNone/>
            </a:pPr>
            <a:endParaRPr lang="pl-PL" sz="2600" dirty="0"/>
          </a:p>
          <a:p>
            <a:pPr>
              <a:buNone/>
            </a:pPr>
            <a:endParaRPr lang="pl-PL" dirty="0"/>
          </a:p>
        </p:txBody>
      </p:sp>
      <p:sp>
        <p:nvSpPr>
          <p:cNvPr id="5" name="Symbol zastępczy numeru slajdu 4"/>
          <p:cNvSpPr>
            <a:spLocks noGrp="1"/>
          </p:cNvSpPr>
          <p:nvPr>
            <p:ph type="sldNum" sz="quarter" idx="12"/>
          </p:nvPr>
        </p:nvSpPr>
        <p:spPr/>
        <p:txBody>
          <a:bodyPr/>
          <a:lstStyle/>
          <a:p>
            <a:fld id="{589B7C76-EFF2-4CD8-A475-4750F11B4BC6}" type="slidenum">
              <a:rPr lang="pl-PL" smtClean="0"/>
              <a:pPr/>
              <a:t>94</a:t>
            </a:fld>
            <a:endParaRPr lang="pl-PL" dirty="0"/>
          </a:p>
        </p:txBody>
      </p:sp>
      <p:sp>
        <p:nvSpPr>
          <p:cNvPr id="7" name="Prostokąt zaokrąglony 6"/>
          <p:cNvSpPr/>
          <p:nvPr/>
        </p:nvSpPr>
        <p:spPr>
          <a:xfrm>
            <a:off x="459835" y="116632"/>
            <a:ext cx="8208912" cy="871352"/>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1" name="Obraz 10">
            <a:extLst>
              <a:ext uri="{FF2B5EF4-FFF2-40B4-BE49-F238E27FC236}">
                <a16:creationId xmlns:a16="http://schemas.microsoft.com/office/drawing/2014/main" id="{DD39EEF6-2404-DC76-34F5-EA248A458F39}"/>
              </a:ext>
            </a:extLst>
          </p:cNvPr>
          <p:cNvPicPr>
            <a:picLocks noChangeAspect="1"/>
          </p:cNvPicPr>
          <p:nvPr/>
        </p:nvPicPr>
        <p:blipFill rotWithShape="1">
          <a:blip r:embed="rId3"/>
          <a:srcRect l="14166" r="17873"/>
          <a:stretch/>
        </p:blipFill>
        <p:spPr>
          <a:xfrm>
            <a:off x="1288026" y="1341368"/>
            <a:ext cx="6524334" cy="5400000"/>
          </a:xfrm>
          <a:prstGeom prst="rect">
            <a:avLst/>
          </a:prstGeom>
          <a:ln>
            <a:solidFill>
              <a:schemeClr val="tx1"/>
            </a:solidFill>
          </a:ln>
        </p:spPr>
      </p:pic>
      <p:sp>
        <p:nvSpPr>
          <p:cNvPr id="12" name="pole tekstowe 11">
            <a:extLst>
              <a:ext uri="{FF2B5EF4-FFF2-40B4-BE49-F238E27FC236}">
                <a16:creationId xmlns:a16="http://schemas.microsoft.com/office/drawing/2014/main" id="{B65FC1AC-DD39-B308-181B-4179B6C773DB}"/>
              </a:ext>
            </a:extLst>
          </p:cNvPr>
          <p:cNvSpPr txBox="1"/>
          <p:nvPr/>
        </p:nvSpPr>
        <p:spPr>
          <a:xfrm flipH="1">
            <a:off x="539552" y="1268760"/>
            <a:ext cx="2808312" cy="1200329"/>
          </a:xfrm>
          <a:prstGeom prst="rect">
            <a:avLst/>
          </a:prstGeom>
          <a:solidFill>
            <a:schemeClr val="bg1"/>
          </a:solidFill>
          <a:ln w="28575">
            <a:solidFill>
              <a:srgbClr val="FF0000"/>
            </a:solidFill>
          </a:ln>
        </p:spPr>
        <p:txBody>
          <a:bodyPr wrap="square" rtlCol="0">
            <a:spAutoFit/>
          </a:bodyPr>
          <a:lstStyle/>
          <a:p>
            <a:pPr algn="just"/>
            <a:r>
              <a:rPr lang="pl-PL" dirty="0"/>
              <a:t>Sposobów zmiany kierunku, gdzie nurek asekuracyjny przechodzi </a:t>
            </a:r>
            <a:r>
              <a:rPr lang="pl-PL" b="1" dirty="0"/>
              <a:t>przodem</a:t>
            </a:r>
            <a:r>
              <a:rPr lang="pl-PL" dirty="0"/>
              <a:t> do nurka roboczego.</a:t>
            </a:r>
          </a:p>
        </p:txBody>
      </p:sp>
    </p:spTree>
    <p:extLst>
      <p:ext uri="{BB962C8B-B14F-4D97-AF65-F5344CB8AC3E}">
        <p14:creationId xmlns:p14="http://schemas.microsoft.com/office/powerpoint/2010/main" val="13116492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lvl="0">
              <a:buNone/>
            </a:pPr>
            <a:r>
              <a:rPr lang="pl-PL" sz="2800" b="1" dirty="0"/>
              <a:t> </a:t>
            </a:r>
            <a:endParaRPr lang="pl-PL" sz="2600" dirty="0"/>
          </a:p>
          <a:p>
            <a:pPr>
              <a:buNone/>
            </a:pPr>
            <a:endParaRPr lang="pl-PL" sz="2600" dirty="0"/>
          </a:p>
          <a:p>
            <a:pPr>
              <a:buNone/>
            </a:pPr>
            <a:endParaRPr lang="pl-PL" dirty="0"/>
          </a:p>
        </p:txBody>
      </p:sp>
      <p:pic>
        <p:nvPicPr>
          <p:cNvPr id="4" name="Obraz 3"/>
          <p:cNvPicPr/>
          <p:nvPr/>
        </p:nvPicPr>
        <p:blipFill>
          <a:blip r:embed="rId2" cstate="print"/>
          <a:srcRect l="13051" r="12875"/>
          <a:stretch>
            <a:fillRect/>
          </a:stretch>
        </p:blipFill>
        <p:spPr bwMode="auto">
          <a:xfrm>
            <a:off x="1403648" y="1321475"/>
            <a:ext cx="6541200" cy="5400000"/>
          </a:xfrm>
          <a:prstGeom prst="rect">
            <a:avLst/>
          </a:prstGeom>
          <a:noFill/>
          <a:ln w="9525">
            <a:solidFill>
              <a:schemeClr val="tx1"/>
            </a:solidFill>
            <a:miter lim="800000"/>
            <a:headEnd/>
            <a:tailEnd/>
          </a:ln>
        </p:spPr>
      </p:pic>
      <p:sp>
        <p:nvSpPr>
          <p:cNvPr id="5" name="Symbol zastępczy numeru slajdu 4"/>
          <p:cNvSpPr>
            <a:spLocks noGrp="1"/>
          </p:cNvSpPr>
          <p:nvPr>
            <p:ph type="sldNum" sz="quarter" idx="12"/>
          </p:nvPr>
        </p:nvSpPr>
        <p:spPr/>
        <p:txBody>
          <a:bodyPr/>
          <a:lstStyle/>
          <a:p>
            <a:fld id="{589B7C76-EFF2-4CD8-A475-4750F11B4BC6}" type="slidenum">
              <a:rPr lang="pl-PL" smtClean="0"/>
              <a:pPr/>
              <a:t>95</a:t>
            </a:fld>
            <a:endParaRPr lang="pl-PL" dirty="0"/>
          </a:p>
        </p:txBody>
      </p:sp>
      <p:sp>
        <p:nvSpPr>
          <p:cNvPr id="7" name="Prostokąt zaokrąglony 6"/>
          <p:cNvSpPr/>
          <p:nvPr/>
        </p:nvSpPr>
        <p:spPr>
          <a:xfrm>
            <a:off x="467544" y="136525"/>
            <a:ext cx="8208912" cy="844203"/>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pole tekstowe 1">
            <a:extLst>
              <a:ext uri="{FF2B5EF4-FFF2-40B4-BE49-F238E27FC236}">
                <a16:creationId xmlns:a16="http://schemas.microsoft.com/office/drawing/2014/main" id="{286DAF03-EBC3-DD04-5EC7-CEB0C8F7ECAE}"/>
              </a:ext>
            </a:extLst>
          </p:cNvPr>
          <p:cNvSpPr txBox="1"/>
          <p:nvPr/>
        </p:nvSpPr>
        <p:spPr>
          <a:xfrm flipH="1">
            <a:off x="539552" y="1268760"/>
            <a:ext cx="3168352" cy="1077218"/>
          </a:xfrm>
          <a:prstGeom prst="rect">
            <a:avLst/>
          </a:prstGeom>
          <a:solidFill>
            <a:schemeClr val="bg1"/>
          </a:solidFill>
          <a:ln w="28575">
            <a:solidFill>
              <a:srgbClr val="FF0000"/>
            </a:solidFill>
          </a:ln>
        </p:spPr>
        <p:txBody>
          <a:bodyPr wrap="square" rtlCol="0">
            <a:spAutoFit/>
          </a:bodyPr>
          <a:lstStyle/>
          <a:p>
            <a:pPr algn="ctr"/>
            <a:r>
              <a:rPr lang="pl-PL" sz="1600" dirty="0">
                <a:latin typeface="Calibri" panose="020F0502020204030204" pitchFamily="34" charset="0"/>
                <a:ea typeface="Calibri" panose="020F0502020204030204" pitchFamily="34" charset="0"/>
                <a:cs typeface="Calibri" panose="020F0502020204030204" pitchFamily="34" charset="0"/>
              </a:rPr>
              <a:t>Drugi ze sposobów zmiany kierunku, gdzie nurek asekuracyjny przechodzi</a:t>
            </a:r>
            <a:r>
              <a:rPr lang="pl-PL" sz="1600" b="1" dirty="0">
                <a:latin typeface="Calibri" panose="020F0502020204030204" pitchFamily="34" charset="0"/>
                <a:ea typeface="Calibri" panose="020F0502020204030204" pitchFamily="34" charset="0"/>
                <a:cs typeface="Calibri" panose="020F0502020204030204" pitchFamily="34" charset="0"/>
              </a:rPr>
              <a:t> tyłem </a:t>
            </a:r>
            <a:r>
              <a:rPr lang="pl-PL" sz="1600" dirty="0">
                <a:latin typeface="Calibri" panose="020F0502020204030204" pitchFamily="34" charset="0"/>
                <a:ea typeface="Calibri" panose="020F0502020204030204" pitchFamily="34" charset="0"/>
                <a:cs typeface="Calibri" panose="020F0502020204030204" pitchFamily="34" charset="0"/>
              </a:rPr>
              <a:t>do nurka roboczego.</a:t>
            </a:r>
          </a:p>
        </p:txBody>
      </p:sp>
    </p:spTree>
    <p:extLst>
      <p:ext uri="{BB962C8B-B14F-4D97-AF65-F5344CB8AC3E}">
        <p14:creationId xmlns:p14="http://schemas.microsoft.com/office/powerpoint/2010/main" val="17599536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lvl="0">
              <a:buNone/>
            </a:pPr>
            <a:r>
              <a:rPr lang="pl-PL" sz="2800" b="1" dirty="0"/>
              <a:t> </a:t>
            </a:r>
            <a:endParaRPr lang="pl-PL" sz="2600" dirty="0"/>
          </a:p>
          <a:p>
            <a:pPr>
              <a:buNone/>
            </a:pPr>
            <a:endParaRPr lang="pl-PL" sz="2600" dirty="0"/>
          </a:p>
          <a:p>
            <a:pPr>
              <a:buNone/>
            </a:pPr>
            <a:endParaRPr lang="pl-PL" dirty="0"/>
          </a:p>
        </p:txBody>
      </p:sp>
      <p:pic>
        <p:nvPicPr>
          <p:cNvPr id="4" name="Obraz 3"/>
          <p:cNvPicPr/>
          <p:nvPr/>
        </p:nvPicPr>
        <p:blipFill>
          <a:blip r:embed="rId2" cstate="print"/>
          <a:srcRect l="13051" r="12875"/>
          <a:stretch>
            <a:fillRect/>
          </a:stretch>
        </p:blipFill>
        <p:spPr bwMode="auto">
          <a:xfrm>
            <a:off x="1475656" y="1340768"/>
            <a:ext cx="6541200" cy="5400000"/>
          </a:xfrm>
          <a:prstGeom prst="rect">
            <a:avLst/>
          </a:prstGeom>
          <a:noFill/>
          <a:ln w="9525">
            <a:solidFill>
              <a:schemeClr val="tx1"/>
            </a:solidFill>
            <a:miter lim="800000"/>
            <a:headEnd/>
            <a:tailEnd/>
          </a:ln>
        </p:spPr>
      </p:pic>
      <p:sp>
        <p:nvSpPr>
          <p:cNvPr id="5" name="Symbol zastępczy numeru slajdu 4"/>
          <p:cNvSpPr>
            <a:spLocks noGrp="1"/>
          </p:cNvSpPr>
          <p:nvPr>
            <p:ph type="sldNum" sz="quarter" idx="12"/>
          </p:nvPr>
        </p:nvSpPr>
        <p:spPr/>
        <p:txBody>
          <a:bodyPr/>
          <a:lstStyle/>
          <a:p>
            <a:fld id="{589B7C76-EFF2-4CD8-A475-4750F11B4BC6}" type="slidenum">
              <a:rPr lang="pl-PL" smtClean="0"/>
              <a:pPr/>
              <a:t>96</a:t>
            </a:fld>
            <a:endParaRPr lang="pl-PL" dirty="0"/>
          </a:p>
        </p:txBody>
      </p:sp>
      <p:sp>
        <p:nvSpPr>
          <p:cNvPr id="7" name="Prostokąt zaokrąglony 6"/>
          <p:cNvSpPr/>
          <p:nvPr/>
        </p:nvSpPr>
        <p:spPr>
          <a:xfrm>
            <a:off x="467544" y="136525"/>
            <a:ext cx="8208912" cy="844203"/>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lvl="0">
              <a:buNone/>
            </a:pPr>
            <a:r>
              <a:rPr lang="pl-PL" sz="2800" b="1" dirty="0"/>
              <a:t> </a:t>
            </a:r>
            <a:endParaRPr lang="pl-PL" sz="2600" dirty="0"/>
          </a:p>
          <a:p>
            <a:pPr>
              <a:buNone/>
            </a:pPr>
            <a:endParaRPr lang="pl-PL" sz="2600" dirty="0"/>
          </a:p>
          <a:p>
            <a:pPr>
              <a:buNone/>
            </a:pPr>
            <a:endParaRPr lang="pl-PL" dirty="0"/>
          </a:p>
        </p:txBody>
      </p:sp>
      <p:pic>
        <p:nvPicPr>
          <p:cNvPr id="4" name="Obraz 3"/>
          <p:cNvPicPr/>
          <p:nvPr/>
        </p:nvPicPr>
        <p:blipFill>
          <a:blip r:embed="rId2" cstate="print"/>
          <a:srcRect l="13051" r="12875"/>
          <a:stretch>
            <a:fillRect/>
          </a:stretch>
        </p:blipFill>
        <p:spPr bwMode="auto">
          <a:xfrm>
            <a:off x="1403648" y="1340768"/>
            <a:ext cx="6541200" cy="5400000"/>
          </a:xfrm>
          <a:prstGeom prst="rect">
            <a:avLst/>
          </a:prstGeom>
          <a:noFill/>
          <a:ln w="9525">
            <a:solidFill>
              <a:schemeClr val="tx1"/>
            </a:solidFill>
            <a:miter lim="800000"/>
            <a:headEnd/>
            <a:tailEnd/>
          </a:ln>
        </p:spPr>
      </p:pic>
      <p:sp>
        <p:nvSpPr>
          <p:cNvPr id="5" name="Symbol zastępczy numeru slajdu 4"/>
          <p:cNvSpPr>
            <a:spLocks noGrp="1"/>
          </p:cNvSpPr>
          <p:nvPr>
            <p:ph type="sldNum" sz="quarter" idx="12"/>
          </p:nvPr>
        </p:nvSpPr>
        <p:spPr/>
        <p:txBody>
          <a:bodyPr/>
          <a:lstStyle/>
          <a:p>
            <a:fld id="{589B7C76-EFF2-4CD8-A475-4750F11B4BC6}" type="slidenum">
              <a:rPr lang="pl-PL" smtClean="0"/>
              <a:pPr/>
              <a:t>97</a:t>
            </a:fld>
            <a:endParaRPr lang="pl-PL" dirty="0"/>
          </a:p>
        </p:txBody>
      </p:sp>
      <p:sp>
        <p:nvSpPr>
          <p:cNvPr id="7" name="Prostokąt zaokrąglony 6"/>
          <p:cNvSpPr/>
          <p:nvPr/>
        </p:nvSpPr>
        <p:spPr>
          <a:xfrm>
            <a:off x="467544" y="136524"/>
            <a:ext cx="8208912" cy="844203"/>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lvl="0">
              <a:buNone/>
            </a:pPr>
            <a:r>
              <a:rPr lang="pl-PL" sz="2800" b="1" dirty="0"/>
              <a:t> </a:t>
            </a:r>
            <a:endParaRPr lang="pl-PL" sz="2600" dirty="0"/>
          </a:p>
          <a:p>
            <a:pPr>
              <a:buNone/>
            </a:pPr>
            <a:endParaRPr lang="pl-PL" sz="2600" dirty="0"/>
          </a:p>
          <a:p>
            <a:pPr>
              <a:buNone/>
            </a:pPr>
            <a:endParaRPr lang="pl-PL" dirty="0"/>
          </a:p>
        </p:txBody>
      </p:sp>
      <p:pic>
        <p:nvPicPr>
          <p:cNvPr id="4" name="Obraz 3"/>
          <p:cNvPicPr/>
          <p:nvPr/>
        </p:nvPicPr>
        <p:blipFill>
          <a:blip r:embed="rId2" cstate="print"/>
          <a:srcRect l="12875" r="12875"/>
          <a:stretch>
            <a:fillRect/>
          </a:stretch>
        </p:blipFill>
        <p:spPr bwMode="auto">
          <a:xfrm>
            <a:off x="1403648" y="1268760"/>
            <a:ext cx="6552000" cy="5400000"/>
          </a:xfrm>
          <a:prstGeom prst="rect">
            <a:avLst/>
          </a:prstGeom>
          <a:noFill/>
          <a:ln w="9525">
            <a:solidFill>
              <a:schemeClr val="tx1"/>
            </a:solidFill>
            <a:miter lim="800000"/>
            <a:headEnd/>
            <a:tailEnd/>
          </a:ln>
        </p:spPr>
      </p:pic>
      <p:sp>
        <p:nvSpPr>
          <p:cNvPr id="5" name="Symbol zastępczy numeru slajdu 4"/>
          <p:cNvSpPr>
            <a:spLocks noGrp="1"/>
          </p:cNvSpPr>
          <p:nvPr>
            <p:ph type="sldNum" sz="quarter" idx="12"/>
          </p:nvPr>
        </p:nvSpPr>
        <p:spPr/>
        <p:txBody>
          <a:bodyPr/>
          <a:lstStyle/>
          <a:p>
            <a:fld id="{589B7C76-EFF2-4CD8-A475-4750F11B4BC6}" type="slidenum">
              <a:rPr lang="pl-PL" smtClean="0"/>
              <a:pPr/>
              <a:t>98</a:t>
            </a:fld>
            <a:endParaRPr lang="pl-PL" dirty="0"/>
          </a:p>
        </p:txBody>
      </p:sp>
      <p:sp>
        <p:nvSpPr>
          <p:cNvPr id="7" name="Prostokąt zaokrąglony 6"/>
          <p:cNvSpPr/>
          <p:nvPr/>
        </p:nvSpPr>
        <p:spPr>
          <a:xfrm>
            <a:off x="446583" y="136525"/>
            <a:ext cx="8208912" cy="772195"/>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79512" y="1600200"/>
            <a:ext cx="8507288" cy="4997152"/>
          </a:xfrm>
        </p:spPr>
        <p:txBody>
          <a:bodyPr>
            <a:normAutofit/>
          </a:bodyPr>
          <a:lstStyle/>
          <a:p>
            <a:pPr lvl="0">
              <a:buNone/>
            </a:pPr>
            <a:r>
              <a:rPr lang="pl-PL" sz="2800" b="1" dirty="0"/>
              <a:t> </a:t>
            </a:r>
            <a:endParaRPr lang="pl-PL" sz="2600" dirty="0"/>
          </a:p>
          <a:p>
            <a:pPr>
              <a:buNone/>
            </a:pPr>
            <a:endParaRPr lang="pl-PL" sz="2600" dirty="0"/>
          </a:p>
          <a:p>
            <a:pPr>
              <a:buNone/>
            </a:pPr>
            <a:endParaRPr lang="pl-PL" dirty="0"/>
          </a:p>
        </p:txBody>
      </p:sp>
      <p:pic>
        <p:nvPicPr>
          <p:cNvPr id="4" name="Obraz 3"/>
          <p:cNvPicPr/>
          <p:nvPr/>
        </p:nvPicPr>
        <p:blipFill>
          <a:blip r:embed="rId2" cstate="print"/>
          <a:srcRect l="12875" r="13051"/>
          <a:stretch>
            <a:fillRect/>
          </a:stretch>
        </p:blipFill>
        <p:spPr bwMode="auto">
          <a:xfrm>
            <a:off x="1331640" y="1340768"/>
            <a:ext cx="6541200" cy="5400000"/>
          </a:xfrm>
          <a:prstGeom prst="rect">
            <a:avLst/>
          </a:prstGeom>
          <a:noFill/>
          <a:ln w="9525">
            <a:solidFill>
              <a:schemeClr val="tx1"/>
            </a:solidFill>
            <a:miter lim="800000"/>
            <a:headEnd/>
            <a:tailEnd/>
          </a:ln>
        </p:spPr>
      </p:pic>
      <p:sp>
        <p:nvSpPr>
          <p:cNvPr id="5" name="Symbol zastępczy numeru slajdu 4"/>
          <p:cNvSpPr>
            <a:spLocks noGrp="1"/>
          </p:cNvSpPr>
          <p:nvPr>
            <p:ph type="sldNum" sz="quarter" idx="12"/>
          </p:nvPr>
        </p:nvSpPr>
        <p:spPr/>
        <p:txBody>
          <a:bodyPr/>
          <a:lstStyle/>
          <a:p>
            <a:fld id="{589B7C76-EFF2-4CD8-A475-4750F11B4BC6}" type="slidenum">
              <a:rPr lang="pl-PL" smtClean="0"/>
              <a:pPr/>
              <a:t>99</a:t>
            </a:fld>
            <a:endParaRPr lang="pl-PL" dirty="0"/>
          </a:p>
        </p:txBody>
      </p:sp>
      <p:sp>
        <p:nvSpPr>
          <p:cNvPr id="7" name="Prostokąt zaokrąglony 6"/>
          <p:cNvSpPr/>
          <p:nvPr/>
        </p:nvSpPr>
        <p:spPr>
          <a:xfrm>
            <a:off x="467544" y="332656"/>
            <a:ext cx="8208912" cy="864696"/>
          </a:xfrm>
          <a:prstGeom prst="roundRect">
            <a:avLst/>
          </a:prstGeom>
          <a:solidFill>
            <a:srgbClr val="FFC000"/>
          </a:solidFill>
          <a:ln>
            <a:solidFill>
              <a:srgbClr val="FFC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8.2. Metody przeszukania dna akwenu indywidualnie</a:t>
            </a:r>
            <a:r>
              <a:rPr lang="pl-PL" sz="3000" b="1" dirty="0">
                <a:latin typeface="Calibri" panose="020F0502020204030204" pitchFamily="34" charset="0"/>
                <a:ea typeface="Calibri" panose="020F0502020204030204" pitchFamily="34" charset="0"/>
                <a:cs typeface="Calibri" panose="020F0502020204030204" pitchFamily="34" charset="0"/>
              </a:rPr>
              <a:t> </a:t>
            </a:r>
            <a:r>
              <a:rPr lang="pl-PL" sz="3000" b="1" dirty="0">
                <a:solidFill>
                  <a:schemeClr val="tx1"/>
                </a:solidFill>
                <a:latin typeface="Calibri" panose="020F0502020204030204" pitchFamily="34" charset="0"/>
                <a:ea typeface="Calibri" panose="020F0502020204030204" pitchFamily="34" charset="0"/>
                <a:cs typeface="Calibri" panose="020F0502020204030204" pitchFamily="34" charset="0"/>
              </a:rPr>
              <a:t>i w parze nurkowej c.d.</a:t>
            </a:r>
            <a:endParaRPr lang="pl-PL"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EE7E2C9F272144DA26BEA835F05DAD4" ma:contentTypeVersion="10" ma:contentTypeDescription="Utwórz nowy dokument." ma:contentTypeScope="" ma:versionID="f6d31d3ccb2da36b2b7bf6c04601a50b">
  <xsd:schema xmlns:xsd="http://www.w3.org/2001/XMLSchema" xmlns:xs="http://www.w3.org/2001/XMLSchema" xmlns:p="http://schemas.microsoft.com/office/2006/metadata/properties" xmlns:ns2="0a6ba805-8d77-4e8b-a96b-503bf6373bfc" xmlns:ns3="2dc0f34e-853a-45c2-a131-6ab60d1aa962" targetNamespace="http://schemas.microsoft.com/office/2006/metadata/properties" ma:root="true" ma:fieldsID="7a3dc7fa624d64b44f304cd9efa33e62" ns2:_="" ns3:_="">
    <xsd:import namespace="0a6ba805-8d77-4e8b-a96b-503bf6373bfc"/>
    <xsd:import namespace="2dc0f34e-853a-45c2-a131-6ab60d1aa96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6ba805-8d77-4e8b-a96b-503bf6373b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dc0f34e-853a-45c2-a131-6ab60d1aa962" elementFormDefault="qualified">
    <xsd:import namespace="http://schemas.microsoft.com/office/2006/documentManagement/types"/>
    <xsd:import namespace="http://schemas.microsoft.com/office/infopath/2007/PartnerControls"/>
    <xsd:element name="SharedWithUsers" ma:index="11" nillable="true" ma:displayName="Udostępniani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Udostępnione dla — szczegóły"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A164968-D6CA-4934-92DC-012134C4DA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6ba805-8d77-4e8b-a96b-503bf6373bfc"/>
    <ds:schemaRef ds:uri="2dc0f34e-853a-45c2-a131-6ab60d1aa9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1C70BF0-8CE4-44E5-83AC-330873F68D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8057</TotalTime>
  <Words>23435</Words>
  <Application>Microsoft Office PowerPoint</Application>
  <PresentationFormat>Pokaz na ekranie (4:3)</PresentationFormat>
  <Paragraphs>3778</Paragraphs>
  <Slides>365</Slides>
  <Notes>47</Notes>
  <HiddenSlides>0</HiddenSlides>
  <MMClips>0</MMClips>
  <ScaleCrop>false</ScaleCrop>
  <HeadingPairs>
    <vt:vector size="8" baseType="variant">
      <vt:variant>
        <vt:lpstr>Używane czcionki</vt:lpstr>
      </vt:variant>
      <vt:variant>
        <vt:i4>5</vt:i4>
      </vt:variant>
      <vt:variant>
        <vt:lpstr>Motyw</vt:lpstr>
      </vt:variant>
      <vt:variant>
        <vt:i4>1</vt:i4>
      </vt:variant>
      <vt:variant>
        <vt:lpstr>Osadzone serwery OLE</vt:lpstr>
      </vt:variant>
      <vt:variant>
        <vt:i4>1</vt:i4>
      </vt:variant>
      <vt:variant>
        <vt:lpstr>Tytuły slajdów</vt:lpstr>
      </vt:variant>
      <vt:variant>
        <vt:i4>365</vt:i4>
      </vt:variant>
    </vt:vector>
  </HeadingPairs>
  <TitlesOfParts>
    <vt:vector size="372" baseType="lpstr">
      <vt:lpstr>Arial</vt:lpstr>
      <vt:lpstr>Calibri</vt:lpstr>
      <vt:lpstr>Segoe UI</vt:lpstr>
      <vt:lpstr>Times New Roman</vt:lpstr>
      <vt:lpstr>Wingdings</vt:lpstr>
      <vt:lpstr>Motyw pakietu Office</vt:lpstr>
      <vt:lpstr>Slajd</vt:lpstr>
      <vt:lpstr> Szkolenie specjalistyczne  w zakresie młodszego nurka  Temat: Technologia wykonywania prac podwodnych – 4T, 26P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 Schemat przebiegu technologii wykonywania prac podwodnych </vt:lpstr>
      <vt:lpstr> Zabezpieczenie miejsca prac podwodnych  </vt:lpstr>
      <vt:lpstr> Zabezpieczenie miejsca prac - Oznakowanie szlaku żeglugowego według  </vt:lpstr>
      <vt:lpstr> Zabezpieczenie miejsca prac - Oznakowanie szlaku żeglugowego c.d.  </vt:lpstr>
      <vt:lpstr> Zabezpieczenie miejsca prac - Oznakowanie szlaku żeglugowego c.d.  </vt:lpstr>
      <vt:lpstr> Zabezpieczenie miejsca prac - Oznakowanie szlaku żeglugowego c.d.  </vt:lpstr>
      <vt:lpstr> Zabezpieczenie miejsca prac - Oznakowanie szlaku żeglugowego c.d.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8.1. Zlokalizować obiekt pod powierzchnią wody  oraz go oznaczyć c.d.</vt:lpstr>
      <vt:lpstr>Prezentacja programu PowerPoint</vt:lpstr>
      <vt:lpstr>8.1. Zlokalizować obiekt pod powierzchnią wody  oraz go oznaczyć c.d.</vt:lpstr>
      <vt:lpstr>Prezentacja programu PowerPoint</vt:lpstr>
      <vt:lpstr>8.1. Zlokalizować obiekt pod powierzchnią wody  oraz go oznaczyć c.d.</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8.1. Zlokalizować obiekt pod powierzchnią wody  oraz go oznaczyć c.d.</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8.2. Metody przeszukania dna akwenu indywidualnie i w parze nurkowej c.d.</vt:lpstr>
      <vt:lpstr>Prezentacja programu PowerPoint</vt:lpstr>
      <vt:lpstr>Prezentacja programu PowerPoint</vt:lpstr>
      <vt:lpstr>Prezentacja programu PowerPoint</vt:lpstr>
      <vt:lpstr>Prezentacja programu PowerPoint</vt:lpstr>
      <vt:lpstr>8.2. Metody przeszukania dna akwenu indywidualnie i w parze nurkowej c.d.</vt:lpstr>
      <vt:lpstr>Prezentacja programu PowerPoint</vt:lpstr>
      <vt:lpstr>8.2. Metody przeszukania dna akwenu indywidualnie i w parze nurkowej c.d.</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8.2. Metody przeszukania dna akwenu indywidualnie i w parze nurkowej c.d.</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8.2. Metody przeszukania dna akwenu indywidualnie i w parze nurkowej c.d.</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8.5. Zasady zakładania stropu i zawiesi na wydobywany obiekt c.d.</vt:lpstr>
      <vt:lpstr>Prezentacja programu PowerPoint</vt:lpstr>
      <vt:lpstr>Prezentacja programu PowerPoint</vt:lpstr>
      <vt:lpstr>Prezentacja programu PowerPoint</vt:lpstr>
      <vt:lpstr>8.5. Zasady zakładania stropu i zawiesi na wydobywany obiekt c.d.</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Metody prac wydobywczych c.d.</vt:lpstr>
      <vt:lpstr>Prezentacja programu PowerPoint</vt:lpstr>
      <vt:lpstr>Prezentacja programu PowerPoint</vt:lpstr>
      <vt:lpstr>Metody prac wydobywczych c.d.</vt:lpstr>
      <vt:lpstr>Prezentacja programu PowerPoint</vt:lpstr>
      <vt:lpstr>Prezentacja programu PowerPoint</vt:lpstr>
      <vt:lpstr>Prezentacja programu PowerPoint</vt:lpstr>
      <vt:lpstr>Metody prac wydobywczych c.d.</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c.d.</vt:lpstr>
      <vt:lpstr>Prezentacja programu PowerPoint</vt:lpstr>
      <vt:lpstr>c.d.</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Odciążenie urządzenia technicznego stosowanego do cięcia hydraulicznego c.d.</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Bibliografia</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 8. Technologia wykonywania prac podwodnych – 4T, 26P  Na podstawie programu szkolenia specjalistycznego w zakresie młodszego nurka. Warszaw 6 maja 2021 rok.</dc:title>
  <dc:creator>Rafał</dc:creator>
  <cp:lastModifiedBy>A.Dobosz (KG PSP)</cp:lastModifiedBy>
  <cp:revision>280</cp:revision>
  <dcterms:created xsi:type="dcterms:W3CDTF">2023-06-26T09:54:32Z</dcterms:created>
  <dcterms:modified xsi:type="dcterms:W3CDTF">2025-02-26T09:12:28Z</dcterms:modified>
</cp:coreProperties>
</file>