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 varScale="1">
        <p:scale>
          <a:sx n="74" d="100"/>
          <a:sy n="74" d="100"/>
        </p:scale>
        <p:origin x="1188" y="6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97361" y="2852984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523211" y="2273181"/>
            <a:ext cx="1234213" cy="4225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700" b="1" dirty="0">
                <a:latin typeface="Calibri" panose="020F0502020204030204" pitchFamily="34" charset="0"/>
              </a:rPr>
              <a:t>BIW</a:t>
            </a:r>
            <a:r>
              <a:rPr lang="pl-PL" altLang="pl-PL" sz="700" b="1" dirty="0"/>
              <a:t> </a:t>
            </a:r>
          </a:p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681703" y="5742938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690143" y="2283204"/>
            <a:ext cx="1224231" cy="41960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681702" y="3981697"/>
            <a:ext cx="1219893" cy="44907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Sfery </a:t>
            </a:r>
            <a:r>
              <a:rPr lang="pl-PL" altLang="pl-PL" sz="700" dirty="0">
                <a:latin typeface="Calibri" panose="020F0502020204030204" pitchFamily="34" charset="0"/>
              </a:rPr>
              <a:t>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688574" y="4579589"/>
            <a:ext cx="1226983" cy="4249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20721" y="3989559"/>
            <a:ext cx="1227852" cy="42550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3076213" y="4036001"/>
            <a:ext cx="1238655" cy="42379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97361" y="2263777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97361" y="4584818"/>
            <a:ext cx="1205259" cy="42835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7387163" y="753410"/>
            <a:ext cx="1249489" cy="47843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29271" y="3987571"/>
            <a:ext cx="1228152" cy="44320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</a:t>
            </a:r>
            <a:r>
              <a:rPr lang="pl-PL" altLang="pl-PL" sz="700" dirty="0">
                <a:latin typeface="Calibri" panose="020F0502020204030204" pitchFamily="34" charset="0"/>
              </a:rPr>
              <a:t>Ceł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982082" y="3989559"/>
            <a:ext cx="1221874" cy="44121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3094916" y="4594395"/>
            <a:ext cx="1233120" cy="44400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97361" y="3995552"/>
            <a:ext cx="1205259" cy="44156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</a:t>
            </a:r>
            <a:r>
              <a:rPr lang="pl-PL" altLang="pl-PL" sz="7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5982083" y="2270806"/>
            <a:ext cx="122187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DAS</a:t>
            </a:r>
            <a:endParaRPr lang="pl-PL" altLang="pl-PL" sz="7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681704" y="6304904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681375" y="3423352"/>
            <a:ext cx="1224231" cy="41098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13839" y="2864078"/>
            <a:ext cx="1227852" cy="41136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Podatku </a:t>
            </a:r>
            <a:r>
              <a:rPr lang="pl-PL" altLang="pl-PL" sz="700" dirty="0">
                <a:latin typeface="Calibri" panose="020F0502020204030204" pitchFamily="34" charset="0"/>
              </a:rPr>
              <a:t>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27603" y="3420947"/>
            <a:ext cx="1214088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688574" y="2853778"/>
            <a:ext cx="1224797" cy="42807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97361" y="1306908"/>
            <a:ext cx="1228552" cy="856301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pl-PL" altLang="pl-PL" sz="750" dirty="0" smtClean="0">
                <a:solidFill>
                  <a:schemeClr val="bg1"/>
                </a:solidFill>
                <a:latin typeface="Calibri" panose="020F0502020204030204" pitchFamily="34" charset="0"/>
              </a:rPr>
              <a:t>Dyrektor </a:t>
            </a: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Generalny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Katarzyna Szweda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690143" y="1307783"/>
            <a:ext cx="1225637" cy="857563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pPr eaLnBrk="1" hangingPunct="1">
              <a:spcBef>
                <a:spcPts val="400"/>
              </a:spcBef>
            </a:pP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 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Generalny Inspektor 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Informacji Finansowej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86798" y="5152359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700" i="1" dirty="0">
                <a:latin typeface="Calibri" panose="020F0502020204030204" pitchFamily="34" charset="0"/>
              </a:rPr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690143" y="5152359"/>
            <a:ext cx="121989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084904" y="1307507"/>
            <a:ext cx="1244031" cy="85078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Główny Rzecznik Dyscypliny Finansów Publicznych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Piotr 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076213" y="2850072"/>
            <a:ext cx="1238655" cy="42160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3076213" y="3438459"/>
            <a:ext cx="1238655" cy="44950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080013" y="5192433"/>
            <a:ext cx="123485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700" i="1" dirty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084904" y="2277264"/>
            <a:ext cx="1238655" cy="42320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</a:t>
            </a:r>
            <a:r>
              <a:rPr lang="pl-PL" altLang="pl-PL" sz="700" dirty="0" smtClean="0">
                <a:latin typeface="Calibri" panose="020F0502020204030204" pitchFamily="34" charset="0"/>
              </a:rPr>
              <a:t> </a:t>
            </a:r>
            <a:r>
              <a:rPr lang="pl-PL" altLang="pl-PL" sz="700" dirty="0">
                <a:latin typeface="Calibri" panose="020F0502020204030204" pitchFamily="34" charset="0"/>
              </a:rPr>
              <a:t>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1687021" y="256130"/>
            <a:ext cx="1224231" cy="46985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</a:t>
            </a:r>
            <a:r>
              <a:rPr lang="pl-PL" altLang="pl-PL" sz="700" dirty="0" smtClean="0">
                <a:solidFill>
                  <a:schemeClr val="tx1"/>
                </a:solidFill>
              </a:rPr>
              <a:t>Ministra</a:t>
            </a:r>
            <a:r>
              <a:rPr lang="pl-PL" altLang="pl-PL" sz="700" dirty="0">
                <a:solidFill>
                  <a:schemeClr val="tx1"/>
                </a:solidFill>
              </a:rPr>
              <a:t/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080014" y="404664"/>
            <a:ext cx="4123942" cy="784151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  <a:endParaRPr lang="pl-PL" alt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780767" y="753410"/>
            <a:ext cx="1227146" cy="47843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405824" y="4003288"/>
            <a:ext cx="1227127" cy="42748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Zwalczania Przestępczości Ekonomicznej           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519250" y="1298961"/>
            <a:ext cx="1251668" cy="85512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Szef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Bartosz </a:t>
            </a:r>
            <a:r>
              <a:rPr lang="pl-PL" altLang="pl-PL" sz="900" b="1">
                <a:solidFill>
                  <a:schemeClr val="bg1"/>
                </a:solidFill>
                <a:latin typeface="Calibri" panose="020F0502020204030204" pitchFamily="34" charset="0"/>
              </a:rPr>
              <a:t>Zbaraszczuk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982082" y="2850471"/>
            <a:ext cx="122187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Kluczowych Podmiotów                    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DKP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1679721" y="779056"/>
            <a:ext cx="1221874" cy="47565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Analityki Danych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 i Zarządzania Strategicznego                 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DAD</a:t>
            </a:r>
            <a:endParaRPr lang="pl-PL" altLang="pl-PL" sz="700" i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519250" y="3438459"/>
            <a:ext cx="1228152" cy="41033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Departament Budżetu, Majątku </a:t>
            </a:r>
            <a:br>
              <a:rPr lang="pl-PL" altLang="pl-PL" sz="650" dirty="0">
                <a:latin typeface="Calibri" panose="020F0502020204030204" pitchFamily="34" charset="0"/>
              </a:rPr>
            </a:br>
            <a:r>
              <a:rPr lang="pl-PL" altLang="pl-PL" sz="650" dirty="0">
                <a:latin typeface="Calibri" panose="020F0502020204030204" pitchFamily="34" charset="0"/>
              </a:rPr>
              <a:t>i Kadr </a:t>
            </a:r>
            <a:r>
              <a:rPr lang="pl-PL" altLang="pl-PL" sz="650" dirty="0" smtClean="0">
                <a:latin typeface="Calibri" panose="020F0502020204030204" pitchFamily="34" charset="0"/>
              </a:rPr>
              <a:t>KAS</a:t>
            </a:r>
            <a:endParaRPr lang="pl-PL" altLang="pl-PL" sz="65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650" b="1" dirty="0"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97361" y="3429048"/>
            <a:ext cx="121055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5982082" y="4583905"/>
            <a:ext cx="1221874" cy="4283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Relacji z </a:t>
            </a:r>
            <a:r>
              <a:rPr lang="pl-PL" altLang="pl-PL" sz="700" dirty="0">
                <a:latin typeface="Calibri" panose="020F0502020204030204" pitchFamily="34" charset="0"/>
              </a:rPr>
              <a:t>Klientami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DRK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80767" y="251411"/>
            <a:ext cx="1227146" cy="4619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 Informatyzacją i Projektami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DIP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403058" y="3441525"/>
            <a:ext cx="1232657" cy="41262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Ryzyka Podatkowego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DRP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395581" y="2263747"/>
            <a:ext cx="1232656" cy="4390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263716" y="256130"/>
            <a:ext cx="1228590" cy="45718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BIW </a:t>
            </a:r>
            <a:r>
              <a:rPr lang="pl-PL" altLang="pl-PL" sz="500" b="1" dirty="0">
                <a:latin typeface="Calibri" panose="020F0502020204030204" pitchFamily="34" charset="0"/>
              </a:rPr>
              <a:t/>
            </a:r>
            <a:br>
              <a:rPr lang="pl-PL" altLang="pl-PL" sz="500" b="1" dirty="0">
                <a:latin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zakresie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5982082" y="1307506"/>
            <a:ext cx="1221874" cy="85078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89989" y="2266583"/>
            <a:ext cx="1228590" cy="4281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395580" y="2852936"/>
            <a:ext cx="1232657" cy="4384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519250" y="4581963"/>
            <a:ext cx="1228152" cy="41936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</a:t>
            </a:r>
            <a:r>
              <a:rPr lang="pl-PL" altLang="pl-PL" sz="700" dirty="0">
                <a:latin typeface="Calibri" panose="020F0502020204030204" pitchFamily="34" charset="0"/>
              </a:rPr>
              <a:t>Organizacji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Współpracy </a:t>
            </a:r>
            <a:r>
              <a:rPr lang="pl-PL" altLang="pl-PL" sz="700" dirty="0" smtClean="0">
                <a:latin typeface="Calibri" panose="020F0502020204030204" pitchFamily="34" charset="0"/>
              </a:rPr>
              <a:t>Międzynarodowej KAS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DOM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982082" y="3426279"/>
            <a:ext cx="1221874" cy="42787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Orzecznictwa Podatkowego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DOP</a:t>
            </a: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7395580" y="1306908"/>
            <a:ext cx="1232657" cy="834136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82520" y="1298962"/>
            <a:ext cx="1223481" cy="86424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Sekretarz Stanu</a:t>
            </a: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Soboń 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57146" y="4601631"/>
            <a:ext cx="1214088" cy="41063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DSP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248683" y="782868"/>
            <a:ext cx="1243623" cy="460585"/>
          </a:xfrm>
          <a:prstGeom prst="rect">
            <a:avLst/>
          </a:prstGeom>
          <a:solidFill>
            <a:schemeClr val="accent3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sz="550" i="1" dirty="0" smtClean="0">
                <a:latin typeface="Calibri" panose="020F0502020204030204" pitchFamily="34" charset="0"/>
              </a:rPr>
              <a:t>z </a:t>
            </a:r>
            <a:r>
              <a:rPr lang="pl-PL" sz="700" dirty="0">
                <a:latin typeface="Calibri" panose="020F0502020204030204" pitchFamily="34" charset="0"/>
              </a:rPr>
              <a:t>wyłączeniem</a:t>
            </a:r>
            <a:r>
              <a:rPr lang="pl-PL" sz="550" i="1" dirty="0" smtClean="0">
                <a:latin typeface="Calibri" panose="020F0502020204030204" pitchFamily="34" charset="0"/>
              </a:rPr>
              <a:t> 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r>
              <a:rPr lang="pl-PL" altLang="pl-PL" sz="550" b="1" i="1" dirty="0" smtClean="0">
                <a:latin typeface="Calibri" panose="020F0502020204030204" pitchFamily="34" charset="0"/>
              </a:rPr>
              <a:t> 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4529270" y="2859115"/>
            <a:ext cx="1228153" cy="43228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7388943" y="253978"/>
            <a:ext cx="1239293" cy="45933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 smtClean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</a:t>
            </a:r>
            <a:endParaRPr lang="pl-PL" altLang="pl-PL" sz="7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4F992F-09A8-4BCD-8E9F-8D0A2ACBDFD0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17619</TotalTime>
  <Words>269</Words>
  <Application>Microsoft Office PowerPoint</Application>
  <PresentationFormat>Slajdy 35 mm</PresentationFormat>
  <Paragraphs>149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Buczak Małgorzata</cp:lastModifiedBy>
  <cp:revision>1516</cp:revision>
  <cp:lastPrinted>2022-01-04T08:35:16Z</cp:lastPrinted>
  <dcterms:created xsi:type="dcterms:W3CDTF">2006-06-26T12:00:33Z</dcterms:created>
  <dcterms:modified xsi:type="dcterms:W3CDTF">2022-10-18T08:53:53Z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