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3" r:id="rId10"/>
    <p:sldId id="265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ingdings 2" panose="05020102010507070707" pitchFamily="18" charset="2"/>
      <p:regular r:id="rId17"/>
    </p:embeddedFont>
    <p:embeddedFont>
      <p:font typeface="Lato Light" panose="020B0604020202020204" charset="0"/>
      <p:regular r:id="rId18"/>
      <p:italic r:id="rId19"/>
    </p:embeddedFont>
    <p:embeddedFont>
      <p:font typeface="Signika - Bold" panose="02010003020600000004" charset="0"/>
      <p:bold r:id="rId20"/>
    </p:embeddedFont>
    <p:embeddedFont>
      <p:font typeface="Lato Black" panose="020B0604020202020204" charset="0"/>
      <p:bold r:id="rId21"/>
      <p:boldItalic r:id="rId22"/>
    </p:embeddedFont>
    <p:embeddedFont>
      <p:font typeface="Signika - Light" panose="02010003020600000004" charset="0"/>
      <p:regular r:id="rId2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16"/>
    <a:srgbClr val="EBB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54" autoAdjust="0"/>
  </p:normalViewPr>
  <p:slideViewPr>
    <p:cSldViewPr>
      <p:cViewPr>
        <p:scale>
          <a:sx n="106" d="100"/>
          <a:sy n="106" d="100"/>
        </p:scale>
        <p:origin x="-240" y="-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95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9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6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42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95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21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0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4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47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43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54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78E2-B10C-4FCE-8CA5-64EBAFEB4F8E}" type="datetimeFigureOut">
              <a:rPr lang="pl-PL" smtClean="0"/>
              <a:t>29.09.2020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9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kademiaczerniaka.pl/kampania-znamie-znam-je/program-do-szkol-ponadgimnazjalnych/film-edukacyjny-dla-ucznio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851258" y="-2180778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xmlns="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241" y="843558"/>
            <a:ext cx="5134013" cy="10081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Znamię! Znam je? </a:t>
            </a:r>
          </a:p>
        </p:txBody>
      </p:sp>
      <p:sp>
        <p:nvSpPr>
          <p:cNvPr id="19" name="Podtytuł 2">
            <a:extLst>
              <a:ext uri="{FF2B5EF4-FFF2-40B4-BE49-F238E27FC236}">
                <a16:creationId xmlns:a16="http://schemas.microsoft.com/office/drawing/2014/main" xmlns="" id="{8F79A94E-8712-4507-9825-CC5FDD5A7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1779662"/>
            <a:ext cx="3344864" cy="597948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>
                <a:solidFill>
                  <a:schemeClr val="bg1"/>
                </a:solidFill>
                <a:latin typeface="Signika - Light" panose="02010003020600000004" pitchFamily="2" charset="0"/>
              </a:rPr>
              <a:t>Konspekt lekcji </a:t>
            </a:r>
            <a:r>
              <a:rPr lang="pl-PL" dirty="0" smtClean="0">
                <a:solidFill>
                  <a:schemeClr val="bg1"/>
                </a:solidFill>
                <a:latin typeface="Signika - Light" panose="02010003020600000004" pitchFamily="2" charset="0"/>
              </a:rPr>
              <a:t>dla szkół</a:t>
            </a:r>
            <a:endParaRPr lang="pl-PL" dirty="0">
              <a:solidFill>
                <a:schemeClr val="bg1"/>
              </a:solidFill>
              <a:latin typeface="Signika - Light" panose="02010003020600000004" pitchFamily="2" charset="0"/>
            </a:endParaRPr>
          </a:p>
        </p:txBody>
      </p:sp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77930" y="3939902"/>
            <a:ext cx="1688219" cy="2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Patronat </a:t>
            </a:r>
          </a:p>
        </p:txBody>
      </p:sp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443898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107504" y="4299858"/>
            <a:ext cx="2350358" cy="753435"/>
            <a:chOff x="5292576" y="5397501"/>
            <a:chExt cx="2585394" cy="828778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az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902" y="5397501"/>
              <a:ext cx="292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upa 29"/>
            <p:cNvGrpSpPr/>
            <p:nvPr/>
          </p:nvGrpSpPr>
          <p:grpSpPr>
            <a:xfrm>
              <a:off x="5292576" y="5397501"/>
              <a:ext cx="863600" cy="828778"/>
              <a:chOff x="5153174" y="5397501"/>
              <a:chExt cx="863600" cy="828778"/>
            </a:xfrm>
          </p:grpSpPr>
          <p:pic>
            <p:nvPicPr>
              <p:cNvPr id="31" name="Obraz 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080" y="5397501"/>
                <a:ext cx="585788" cy="700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pole tekstowe 9"/>
              <p:cNvSpPr txBox="1">
                <a:spLocks noChangeArrowheads="1"/>
              </p:cNvSpPr>
              <p:nvPr/>
            </p:nvSpPr>
            <p:spPr bwMode="auto">
              <a:xfrm>
                <a:off x="5153174" y="5949280"/>
                <a:ext cx="863600" cy="276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8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itchFamily="34" charset="0"/>
                  <a:buChar char="◦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itchFamily="18" charset="2"/>
                  <a:buChar char=""/>
                  <a:defRPr sz="2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itchFamily="34" charset="0"/>
                  <a:buChar char="◦"/>
                  <a:defRPr sz="19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itchFamily="18" charset="2"/>
                  <a:buChar char="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l-PL" altLang="pl-PL" sz="600" dirty="0">
                    <a:latin typeface="Arial" charset="0"/>
                  </a:rPr>
                  <a:t>Główny Inspektor</a:t>
                </a:r>
                <a:br>
                  <a:rPr lang="pl-PL" altLang="pl-PL" sz="600" dirty="0">
                    <a:latin typeface="Arial" charset="0"/>
                  </a:rPr>
                </a:br>
                <a:r>
                  <a:rPr lang="pl-PL" altLang="pl-PL" sz="600" dirty="0">
                    <a:latin typeface="Arial" charset="0"/>
                  </a:rPr>
                  <a:t> Sanitarny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80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19" grpId="0" build="p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95DDF598-E5DC-448A-B054-C5D9E9527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203598"/>
            <a:ext cx="8424862" cy="1583805"/>
          </a:xfrm>
          <a:noFill/>
          <a:extLst/>
        </p:spPr>
        <p:txBody>
          <a:bodyPr>
            <a:normAutofit/>
          </a:bodyPr>
          <a:lstStyle/>
          <a:p>
            <a:pPr marL="265176" indent="-265176" eaLnBrk="1" fontAlgn="auto" hangingPunct="1">
              <a:lnSpc>
                <a:spcPts val="1920"/>
              </a:lnSpc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latin typeface="Signika - Light" panose="02010003020600000004" pitchFamily="2" charset="0"/>
              </a:rPr>
              <a:t>NA STRONIE AKADEMII CZERNIAKA ZNAJDZIECIE: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SONDĘ </a:t>
            </a:r>
            <a:r>
              <a:rPr lang="pl-PL" sz="1200" dirty="0" smtClean="0">
                <a:latin typeface="Signika - Light" panose="02010003020600000004" pitchFamily="2" charset="0"/>
              </a:rPr>
              <a:t>UKAZUJĄCĄ STAN WIEDZY POLAKÓW NT. CZERNIAKA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ULOTKĘ</a:t>
            </a:r>
            <a:r>
              <a:rPr lang="pl-PL" sz="1200" dirty="0" smtClean="0">
                <a:latin typeface="Signika - Light" panose="02010003020600000004" pitchFamily="2" charset="0"/>
              </a:rPr>
              <a:t> Z NAJWAŻNIEJSZYMI INFORMACJAMI O CZERNIAKU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FILM </a:t>
            </a:r>
            <a:r>
              <a:rPr lang="pl-PL" sz="1200" dirty="0" smtClean="0">
                <a:latin typeface="Signika - Light" panose="02010003020600000004" pitchFamily="2" charset="0"/>
              </a:rPr>
              <a:t>NA TEMAT SAMOBADANIA SKÓRY</a:t>
            </a:r>
          </a:p>
          <a:p>
            <a:pPr marL="682625" lvl="2" indent="0">
              <a:lnSpc>
                <a:spcPts val="2100"/>
              </a:lnSpc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...I WIELE INNYCH MATERIAŁÓW O CZERNIAKU</a:t>
            </a:r>
            <a:endParaRPr lang="pl-PL" sz="1800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0E6CABB-E515-40F5-B963-9638D32CDCA6}"/>
              </a:ext>
            </a:extLst>
          </p:cNvPr>
          <p:cNvSpPr txBox="1">
            <a:spLocks/>
          </p:cNvSpPr>
          <p:nvPr/>
        </p:nvSpPr>
        <p:spPr>
          <a:xfrm>
            <a:off x="539750" y="-1100236"/>
            <a:ext cx="7772400" cy="6477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eaLnBrk="1" fontAlgn="auto" hangingPunct="1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pl-PL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Chcecie wiedzieć więcej?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F7284C-46BD-4A75-A819-870D68B7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007896"/>
            <a:ext cx="3168351" cy="266334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CD0BA92-3E3A-4673-9962-60F44B310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4854" t="36869" r="3916" b="6256"/>
          <a:stretch/>
        </p:blipFill>
        <p:spPr bwMode="auto">
          <a:xfrm>
            <a:off x="2545492" y="2911559"/>
            <a:ext cx="3034620" cy="1880077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973862" y="4044944"/>
            <a:ext cx="28584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ZAPRASZAMY NA </a:t>
            </a:r>
          </a:p>
          <a:p>
            <a:pPr algn="ctr"/>
            <a:r>
              <a:rPr lang="pl-PL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www.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gnika - Light" panose="02010003020600000004" pitchFamily="2" charset="0"/>
              </a:rPr>
              <a:t>akademiaczerniaka</a:t>
            </a:r>
            <a:r>
              <a:rPr lang="pl-PL" dirty="0" smtClean="0">
                <a:solidFill>
                  <a:srgbClr val="E7AE16"/>
                </a:solidFill>
                <a:latin typeface="Signika - Light" panose="02010003020600000004" pitchFamily="2" charset="0"/>
              </a:rPr>
              <a:t>.pl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9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CHCECIE WIEDZIEĆ WIĘCEJ?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0" name="Elipsa 9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Elipsa 12"/>
          <p:cNvSpPr/>
          <p:nvPr/>
        </p:nvSpPr>
        <p:spPr>
          <a:xfrm>
            <a:off x="862263" y="1586084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862263" y="1869747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62263" y="2161355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62263" y="2431086"/>
            <a:ext cx="213768" cy="213768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323528" y="3003798"/>
            <a:ext cx="207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/>
              <a:t>A ZDOBYTĄ WIEDZĘ </a:t>
            </a:r>
          </a:p>
          <a:p>
            <a:pPr algn="r"/>
            <a:r>
              <a:rPr lang="pl-PL" sz="1400" dirty="0"/>
              <a:t>BĘDZIECIE MOGLI SPRAWDZIĆ W </a:t>
            </a:r>
            <a:r>
              <a:rPr lang="pl-PL" sz="1400" dirty="0">
                <a:solidFill>
                  <a:srgbClr val="E7AE16"/>
                </a:solidFill>
              </a:rPr>
              <a:t>QUIZIE</a:t>
            </a:r>
            <a:r>
              <a:rPr lang="pl-PL" sz="1400" dirty="0"/>
              <a:t> </a:t>
            </a:r>
          </a:p>
          <a:p>
            <a:pPr algn="r"/>
            <a:r>
              <a:rPr lang="pl-PL" sz="1600" b="1" dirty="0"/>
              <a:t>„Znamię!” Znam je?”</a:t>
            </a:r>
          </a:p>
          <a:p>
            <a:pPr algn="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0278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-3780928" y="-8242692"/>
            <a:ext cx="11665296" cy="113772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5643420" y="-2252786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xmlns="" id="{D39D19ED-5369-46E6-94EF-063479584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317" y="987574"/>
            <a:ext cx="5134013" cy="10081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Dziękujemy za uwagę</a:t>
            </a:r>
            <a:endParaRPr lang="pl-PL" sz="36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Prostokąt 5"/>
          <p:cNvSpPr>
            <a:spLocks noChangeArrowheads="1"/>
          </p:cNvSpPr>
          <p:nvPr/>
        </p:nvSpPr>
        <p:spPr bwMode="auto">
          <a:xfrm>
            <a:off x="4578276" y="2799532"/>
            <a:ext cx="171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Partnerzy wspierający                                                          </a:t>
            </a:r>
          </a:p>
        </p:txBody>
      </p:sp>
      <p:pic>
        <p:nvPicPr>
          <p:cNvPr id="21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46" y="3287762"/>
            <a:ext cx="722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rostokąt 5"/>
          <p:cNvSpPr>
            <a:spLocks noChangeArrowheads="1"/>
          </p:cNvSpPr>
          <p:nvPr/>
        </p:nvSpPr>
        <p:spPr bwMode="auto">
          <a:xfrm>
            <a:off x="1115616" y="3939902"/>
            <a:ext cx="1688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Organizatorzy </a:t>
            </a:r>
            <a:endParaRPr lang="pl-PL" altLang="pl-PL" sz="1200" dirty="0">
              <a:solidFill>
                <a:srgbClr val="656565"/>
              </a:solidFill>
              <a:latin typeface="Signika - Light" panose="02010003020600000004" pitchFamily="2" charset="0"/>
            </a:endParaRPr>
          </a:p>
        </p:txBody>
      </p:sp>
      <p:pic>
        <p:nvPicPr>
          <p:cNvPr id="23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8245"/>
            <a:ext cx="137001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29" y="3349731"/>
            <a:ext cx="1055687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AC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49" y="4369421"/>
            <a:ext cx="1584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a 25"/>
          <p:cNvGrpSpPr/>
          <p:nvPr/>
        </p:nvGrpSpPr>
        <p:grpSpPr>
          <a:xfrm>
            <a:off x="204529" y="4377752"/>
            <a:ext cx="1369734" cy="655205"/>
            <a:chOff x="6258503" y="5397501"/>
            <a:chExt cx="1619467" cy="720725"/>
          </a:xfrm>
        </p:grpSpPr>
        <p:pic>
          <p:nvPicPr>
            <p:cNvPr id="27" name="Obraz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283" y="5397501"/>
              <a:ext cx="420687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az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503" y="5397501"/>
              <a:ext cx="43815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19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8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a 32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C:\Users\malgorzatadziak\AppData\Local\Microsoft\Windows\Temporary Internet Files\Content.Word\SKORA_3D_CZERNIAK_00049.png">
            <a:extLst>
              <a:ext uri="{FF2B5EF4-FFF2-40B4-BE49-F238E27FC236}">
                <a16:creationId xmlns:a16="http://schemas.microsoft.com/office/drawing/2014/main" xmlns="" id="{586913B6-023C-47B4-A3CE-98D27ADDB9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5460" y="1914464"/>
            <a:ext cx="2320898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207D1FD1-C156-4D51-A807-DF4079791078}"/>
              </a:ext>
            </a:extLst>
          </p:cNvPr>
          <p:cNvSpPr txBox="1">
            <a:spLocks/>
          </p:cNvSpPr>
          <p:nvPr/>
        </p:nvSpPr>
        <p:spPr>
          <a:xfrm>
            <a:off x="4327986" y="3507703"/>
            <a:ext cx="4032250" cy="15843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ROZRASTA SIĘ NA POWIERZCHNI SKÓRY I WRASTA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JEJ GŁĄB 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GDY PRZEJDZIE BARIERĘ SKÓRY DOSTAJE SIĘ DO 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NACZYŃ KRWIONOŚNYCH I CAŁEGO ORGANIZMU</a:t>
            </a:r>
          </a:p>
          <a:p>
            <a:pPr eaLnBrk="1" fontAlgn="auto" hangingPunct="1">
              <a:spcBef>
                <a:spcPts val="250"/>
              </a:spcBef>
              <a:spcAft>
                <a:spcPts val="0"/>
              </a:spcAft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CZASEM WYSTARCZĄ 3 MIESIĄCE, ABY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ZAATAKOWAŁ CAŁY ORGANIZM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Signika - Light" panose="02010003020600000004" pitchFamily="2" charset="0"/>
            </a:endParaRPr>
          </a:p>
        </p:txBody>
      </p:sp>
      <p:pic>
        <p:nvPicPr>
          <p:cNvPr id="9" name="Obraz 8" descr="C:\Users\malgorzatadziak\AppData\Local\Microsoft\Windows\Temporary Internet Files\Content.Word\SKORA_3D_CZERNIAK_00179.png">
            <a:extLst>
              <a:ext uri="{FF2B5EF4-FFF2-40B4-BE49-F238E27FC236}">
                <a16:creationId xmlns:a16="http://schemas.microsoft.com/office/drawing/2014/main" xmlns="" id="{EAB245E7-476F-4748-B5A7-A0996D5C88C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5460" y="3539285"/>
            <a:ext cx="2320898" cy="130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4" name="Grupa 33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5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– CO TO JEST?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4327986" y="1990202"/>
            <a:ext cx="3565400" cy="12772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BARDZO AGRESYWNY WZROST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WCZESNE I LICZNE PRZERZUTY, TRUDNE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W LECZENIU FARMAKOLOGICZNYM </a:t>
            </a:r>
          </a:p>
          <a:p>
            <a:pPr>
              <a:spcBef>
                <a:spcPts val="250"/>
              </a:spcBef>
              <a:buClr>
                <a:srgbClr val="E7AE16"/>
              </a:buClr>
              <a:buSzPct val="100000"/>
              <a:defRPr/>
            </a:pP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SZYBKO PRZECHODZI Z CHOROBY MIEJSCOWEJ   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(ROZWIJAJĄCEJ SIĘ W JEDNYM MIEJSCU NA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SKÓRZE) W POSTAĆ ROZSIANĄ TZW. UOGÓLNIONĄ 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Signika - Light" panose="02010003020600000004" pitchFamily="2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59453" y="969571"/>
            <a:ext cx="7414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Czerniak to nowotwór złośliwy skóry. Wywodzi się z </a:t>
            </a:r>
            <a:r>
              <a:rPr lang="pl-PL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melanocytów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– komórek pigmentowych </a:t>
            </a: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wytwarzających barwnik zwany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melaniną.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Melania sprawia, że skóra ciemnieje w kontakcie </a:t>
            </a:r>
          </a:p>
          <a:p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gnika - Bold" panose="02010003020600000004" pitchFamily="2" charset="0"/>
              </a:rPr>
              <a:t>z promieniowaniem ultrafioletowym (promieniami UV).</a:t>
            </a:r>
          </a:p>
          <a:p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35" name="Elipsa 34"/>
          <p:cNvSpPr/>
          <p:nvPr/>
        </p:nvSpPr>
        <p:spPr>
          <a:xfrm>
            <a:off x="4133651" y="20339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Elipsa 35"/>
          <p:cNvSpPr/>
          <p:nvPr/>
        </p:nvSpPr>
        <p:spPr>
          <a:xfrm>
            <a:off x="4133651" y="265108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4133651" y="228371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Elipsa 37"/>
          <p:cNvSpPr/>
          <p:nvPr/>
        </p:nvSpPr>
        <p:spPr>
          <a:xfrm>
            <a:off x="4133651" y="3579862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4133651" y="3999629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4133651" y="4371950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ole tekstowe 40"/>
          <p:cNvSpPr txBox="1"/>
          <p:nvPr/>
        </p:nvSpPr>
        <p:spPr>
          <a:xfrm>
            <a:off x="140531" y="1329189"/>
            <a:ext cx="118333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900" dirty="0" smtClean="0">
                <a:solidFill>
                  <a:schemeClr val="bg1">
                    <a:lumMod val="85000"/>
                  </a:schemeClr>
                </a:solidFill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  <a:endParaRPr lang="pl-PL" sz="23900" dirty="0">
              <a:solidFill>
                <a:schemeClr val="bg1">
                  <a:lumMod val="85000"/>
                </a:schemeClr>
              </a:solidFill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0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un\Desktop\wzw\istockphoto-537639318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45" y="0"/>
            <a:ext cx="5722867" cy="57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a 18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CZERNIAK W POLSCE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2" name="Elipsa 21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Podtytuł 2">
            <a:extLst>
              <a:ext uri="{FF2B5EF4-FFF2-40B4-BE49-F238E27FC236}">
                <a16:creationId xmlns:a16="http://schemas.microsoft.com/office/drawing/2014/main" xmlns="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5508104" y="2196126"/>
            <a:ext cx="2951163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30%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 CHORYCH NA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UMIERA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xmlns="" id="{9DB20FCE-3D2B-4912-A10C-FF8103D4C8D1}"/>
              </a:ext>
            </a:extLst>
          </p:cNvPr>
          <p:cNvSpPr txBox="1">
            <a:spLocks/>
          </p:cNvSpPr>
          <p:nvPr/>
        </p:nvSpPr>
        <p:spPr>
          <a:xfrm>
            <a:off x="770643" y="1131440"/>
            <a:ext cx="3382963" cy="576263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PONAD 3 700 NOWYCH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ZACHOROWAŃ </a:t>
            </a: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ROCZNIE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4" name="Podtytuł 2">
            <a:extLst>
              <a:ext uri="{FF2B5EF4-FFF2-40B4-BE49-F238E27FC236}">
                <a16:creationId xmlns:a16="http://schemas.microsoft.com/office/drawing/2014/main" xmlns="" id="{BC571793-FD1C-439A-B2DB-4332A6526537}"/>
              </a:ext>
            </a:extLst>
          </p:cNvPr>
          <p:cNvSpPr txBox="1">
            <a:spLocks/>
          </p:cNvSpPr>
          <p:nvPr/>
        </p:nvSpPr>
        <p:spPr>
          <a:xfrm>
            <a:off x="5436096" y="3489739"/>
            <a:ext cx="374491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JEDEN Z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NAJCZĘSTSZYCH NOWOTWORÓW WŚRÓD NASTOLATKÓW I MŁODYCH DOROSŁYCH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5" name="Podtytuł 2">
            <a:extLst>
              <a:ext uri="{FF2B5EF4-FFF2-40B4-BE49-F238E27FC236}">
                <a16:creationId xmlns:a16="http://schemas.microsoft.com/office/drawing/2014/main" xmlns="" id="{6E2B0AA4-3BC3-4F09-8CFC-0EA28091E5E0}"/>
              </a:ext>
            </a:extLst>
          </p:cNvPr>
          <p:cNvSpPr txBox="1">
            <a:spLocks/>
          </p:cNvSpPr>
          <p:nvPr/>
        </p:nvSpPr>
        <p:spPr>
          <a:xfrm>
            <a:off x="683915" y="3650654"/>
            <a:ext cx="2447925" cy="649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 TO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TYLKO 6% NOWOTWORÓW SKÓRY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xmlns="" id="{D85481A0-FA75-4710-871D-D304FA7800D5}"/>
              </a:ext>
            </a:extLst>
          </p:cNvPr>
          <p:cNvSpPr txBox="1">
            <a:spLocks/>
          </p:cNvSpPr>
          <p:nvPr/>
        </p:nvSpPr>
        <p:spPr>
          <a:xfrm>
            <a:off x="1143428" y="2427734"/>
            <a:ext cx="3311525" cy="647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LICZBA ZACHOROWAŃ </a:t>
            </a:r>
          </a:p>
          <a:p>
            <a:pPr marL="0" lvl="1" eaLnBrk="1" fontAlgn="auto" hangingPunct="1">
              <a:spcAft>
                <a:spcPts val="0"/>
              </a:spcAft>
              <a:defRPr/>
            </a:pP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PODWAJA SIĘ CO 10 LAT</a:t>
            </a:r>
            <a:endParaRPr lang="pl-PL" sz="1200" b="1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flipV="1">
            <a:off x="1600423" y="2715766"/>
            <a:ext cx="2467521" cy="252114"/>
          </a:xfrm>
          <a:prstGeom prst="bentConnector3">
            <a:avLst>
              <a:gd name="adj1" fmla="val 62019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4"/>
          <p:cNvCxnSpPr/>
          <p:nvPr/>
        </p:nvCxnSpPr>
        <p:spPr>
          <a:xfrm>
            <a:off x="1159698" y="1671685"/>
            <a:ext cx="2188166" cy="395588"/>
          </a:xfrm>
          <a:prstGeom prst="bentConnector3">
            <a:avLst>
              <a:gd name="adj1" fmla="val 71835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flipV="1">
            <a:off x="1103142" y="3435846"/>
            <a:ext cx="2676770" cy="792088"/>
          </a:xfrm>
          <a:prstGeom prst="bentConnector3">
            <a:avLst>
              <a:gd name="adj1" fmla="val 61387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łamany 42"/>
          <p:cNvCxnSpPr/>
          <p:nvPr/>
        </p:nvCxnSpPr>
        <p:spPr>
          <a:xfrm rot="10800000" flipV="1">
            <a:off x="4613544" y="1707299"/>
            <a:ext cx="2448272" cy="467915"/>
          </a:xfrm>
          <a:prstGeom prst="bentConnector3">
            <a:avLst>
              <a:gd name="adj1" fmla="val 79273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łamany 46"/>
          <p:cNvCxnSpPr/>
          <p:nvPr/>
        </p:nvCxnSpPr>
        <p:spPr>
          <a:xfrm rot="10800000">
            <a:off x="4896348" y="3561887"/>
            <a:ext cx="3095897" cy="539833"/>
          </a:xfrm>
          <a:prstGeom prst="bentConnector3">
            <a:avLst>
              <a:gd name="adj1" fmla="val 79536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łamany 65"/>
          <p:cNvCxnSpPr/>
          <p:nvPr/>
        </p:nvCxnSpPr>
        <p:spPr>
          <a:xfrm rot="10800000" flipV="1">
            <a:off x="5220072" y="2751583"/>
            <a:ext cx="1872208" cy="198137"/>
          </a:xfrm>
          <a:prstGeom prst="bentConnector3">
            <a:avLst>
              <a:gd name="adj1" fmla="val 73760"/>
            </a:avLst>
          </a:prstGeom>
          <a:ln>
            <a:solidFill>
              <a:srgbClr val="E7AE1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xmlns="" id="{1BBF7967-EBEC-4E56-A589-1201CFE93078}"/>
              </a:ext>
            </a:extLst>
          </p:cNvPr>
          <p:cNvSpPr txBox="1">
            <a:spLocks/>
          </p:cNvSpPr>
          <p:nvPr/>
        </p:nvSpPr>
        <p:spPr>
          <a:xfrm>
            <a:off x="4930215" y="1204987"/>
            <a:ext cx="3856311" cy="574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ŚREDNI CZAS </a:t>
            </a: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PRZEŻYCIA OD MOMENTU </a:t>
            </a:r>
          </a:p>
          <a:p>
            <a:pPr marL="0" lvl="1">
              <a:defRPr/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DIAGNOZY PRZERZUTÓW - &gt;12 </a:t>
            </a:r>
            <a:r>
              <a:rPr lang="pl-P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MIESIĘCY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Signika - Bold" panose="0201000302060000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7" grpId="0"/>
      <p:bldP spid="14" grpId="0"/>
      <p:bldP spid="15" grpId="0"/>
      <p:bldP spid="16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a 27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9" name="Grupa 28"/>
          <p:cNvGrpSpPr/>
          <p:nvPr/>
        </p:nvGrpSpPr>
        <p:grpSpPr>
          <a:xfrm>
            <a:off x="553522" y="187660"/>
            <a:ext cx="6646589" cy="591716"/>
            <a:chOff x="553522" y="187660"/>
            <a:chExt cx="6646589" cy="591716"/>
          </a:xfrm>
        </p:grpSpPr>
        <p:sp>
          <p:nvSpPr>
            <p:cNvPr id="30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5111843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KTO JEST W GRUPIE RYZYKA?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31" name="Elipsa 3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Elipsa 3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Elipsa 3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2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435" b="13171"/>
          <a:stretch>
            <a:fillRect/>
          </a:stretch>
        </p:blipFill>
        <p:spPr bwMode="auto">
          <a:xfrm>
            <a:off x="1852383" y="2715766"/>
            <a:ext cx="4527607" cy="242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xmlns="" id="{73823C69-9AF9-482B-ABC0-2CF2D2172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6187" y="915566"/>
            <a:ext cx="4983924" cy="431800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  <a:latin typeface="Signika - Light" panose="02010003020600000004" pitchFamily="2" charset="0"/>
              </a:rPr>
              <a:t>NA ROZWÓJ CZERNIAKA NAJBARDZIEJ NARAŻONE SĄ OSOBY:</a:t>
            </a:r>
          </a:p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pl-PL" sz="1400" dirty="0"/>
          </a:p>
          <a:p>
            <a:pPr marL="265176" indent="-265176" eaLnBrk="1" fontAlgn="auto" hangingPunct="1">
              <a:spcAft>
                <a:spcPts val="0"/>
              </a:spcAft>
              <a:defRPr/>
            </a:pPr>
            <a:endParaRPr lang="pl-PL" sz="14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25291321-B7E4-49E5-A03A-9D4868ACD913}"/>
              </a:ext>
            </a:extLst>
          </p:cNvPr>
          <p:cNvSpPr txBox="1">
            <a:spLocks/>
          </p:cNvSpPr>
          <p:nvPr/>
        </p:nvSpPr>
        <p:spPr>
          <a:xfrm>
            <a:off x="565089" y="4659982"/>
            <a:ext cx="8158200" cy="647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 algn="ctr" eaLnBrk="1" fontAlgn="auto" hangingPunct="1">
              <a:spcAft>
                <a:spcPts val="0"/>
              </a:spcAft>
              <a:defRPr/>
            </a:pPr>
            <a:r>
              <a:rPr lang="pl-PL" sz="1400" dirty="0" smtClean="0">
                <a:solidFill>
                  <a:srgbClr val="C00000"/>
                </a:solidFill>
                <a:latin typeface="Signika - Bold" panose="02010003020600000004" pitchFamily="2" charset="0"/>
              </a:rPr>
              <a:t>TE OSOBY POWINNY BEZWZGLĘDNIE UNIKAĆ SŁOŃCA I CAŁKOWICIE ZREZYGNOWAĆ Z SOLARIUM</a:t>
            </a:r>
            <a:endParaRPr lang="pl-PL" sz="1400" dirty="0">
              <a:solidFill>
                <a:srgbClr val="C00000"/>
              </a:solidFill>
              <a:latin typeface="Signika - Bold" panose="02010003020600000004" pitchFamily="2" charset="0"/>
            </a:endParaRPr>
          </a:p>
        </p:txBody>
      </p:sp>
      <p:grpSp>
        <p:nvGrpSpPr>
          <p:cNvPr id="115" name="Grupa 114"/>
          <p:cNvGrpSpPr/>
          <p:nvPr/>
        </p:nvGrpSpPr>
        <p:grpSpPr>
          <a:xfrm>
            <a:off x="-272860" y="2683582"/>
            <a:ext cx="2540604" cy="634094"/>
            <a:chOff x="-272860" y="2683582"/>
            <a:chExt cx="2540604" cy="634094"/>
          </a:xfrm>
        </p:grpSpPr>
        <p:sp>
          <p:nvSpPr>
            <p:cNvPr id="20" name="Podtytuł 2">
              <a:extLst>
                <a:ext uri="{FF2B5EF4-FFF2-40B4-BE49-F238E27FC236}">
                  <a16:creationId xmlns:a16="http://schemas.microsoft.com/office/drawing/2014/main" xmlns="" id="{731781B9-F6C5-4C28-96D2-FE7C2C134087}"/>
                </a:ext>
              </a:extLst>
            </p:cNvPr>
            <p:cNvSpPr txBox="1">
              <a:spLocks/>
            </p:cNvSpPr>
            <p:nvPr/>
          </p:nvSpPr>
          <p:spPr>
            <a:xfrm>
              <a:off x="-272860" y="2683582"/>
              <a:ext cx="2125243" cy="5032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I RUDYCH </a:t>
              </a:r>
              <a:b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</a:b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WŁOSACH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36" name="Łącznik łamany 35"/>
            <p:cNvCxnSpPr/>
            <p:nvPr/>
          </p:nvCxnSpPr>
          <p:spPr>
            <a:xfrm>
              <a:off x="288043" y="3186821"/>
              <a:ext cx="1979701" cy="130855"/>
            </a:xfrm>
            <a:prstGeom prst="bentConnector3">
              <a:avLst>
                <a:gd name="adj1" fmla="val 79128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upa 115"/>
          <p:cNvGrpSpPr/>
          <p:nvPr/>
        </p:nvGrpSpPr>
        <p:grpSpPr>
          <a:xfrm>
            <a:off x="288043" y="1945250"/>
            <a:ext cx="2339741" cy="839720"/>
            <a:chOff x="288043" y="1945250"/>
            <a:chExt cx="2339741" cy="839720"/>
          </a:xfrm>
        </p:grpSpPr>
        <p:sp>
          <p:nvSpPr>
            <p:cNvPr id="21" name="Podtytuł 2">
              <a:extLst>
                <a:ext uri="{FF2B5EF4-FFF2-40B4-BE49-F238E27FC236}">
                  <a16:creationId xmlns:a16="http://schemas.microsoft.com/office/drawing/2014/main" xmlns="" id="{65A53124-CD63-4B0C-B9E8-BD45891C2F1F}"/>
                </a:ext>
              </a:extLst>
            </p:cNvPr>
            <p:cNvSpPr txBox="1">
              <a:spLocks/>
            </p:cNvSpPr>
            <p:nvPr/>
          </p:nvSpPr>
          <p:spPr>
            <a:xfrm>
              <a:off x="288043" y="1945250"/>
              <a:ext cx="1800225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JASNYCH OCZACH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41" name="Łącznik łamany 40"/>
            <p:cNvCxnSpPr/>
            <p:nvPr/>
          </p:nvCxnSpPr>
          <p:spPr>
            <a:xfrm>
              <a:off x="565089" y="2337401"/>
              <a:ext cx="2062695" cy="447569"/>
            </a:xfrm>
            <a:prstGeom prst="bentConnector3">
              <a:avLst>
                <a:gd name="adj1" fmla="val 6797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upa 116"/>
          <p:cNvGrpSpPr/>
          <p:nvPr/>
        </p:nvGrpSpPr>
        <p:grpSpPr>
          <a:xfrm>
            <a:off x="946653" y="1454423"/>
            <a:ext cx="2195518" cy="1621382"/>
            <a:chOff x="946653" y="1454423"/>
            <a:chExt cx="2195518" cy="1621382"/>
          </a:xfrm>
        </p:grpSpPr>
        <p:sp>
          <p:nvSpPr>
            <p:cNvPr id="22" name="Podtytuł 2">
              <a:extLst>
                <a:ext uri="{FF2B5EF4-FFF2-40B4-BE49-F238E27FC236}">
                  <a16:creationId xmlns:a16="http://schemas.microsoft.com/office/drawing/2014/main" xmlns="" id="{5456EC36-3599-4E61-A05D-6A42D20FE118}"/>
                </a:ext>
              </a:extLst>
            </p:cNvPr>
            <p:cNvSpPr txBox="1">
              <a:spLocks/>
            </p:cNvSpPr>
            <p:nvPr/>
          </p:nvSpPr>
          <p:spPr>
            <a:xfrm>
              <a:off x="946653" y="1454423"/>
              <a:ext cx="2195518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algn="r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 JASNEJ LUB BARDZO JASNEJ CERZE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45" name="Łącznik łamany 44"/>
            <p:cNvCxnSpPr/>
            <p:nvPr/>
          </p:nvCxnSpPr>
          <p:spPr>
            <a:xfrm>
              <a:off x="1593000" y="1943891"/>
              <a:ext cx="1549171" cy="1131914"/>
            </a:xfrm>
            <a:prstGeom prst="bentConnector3">
              <a:avLst>
                <a:gd name="adj1" fmla="val 89350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upa 119"/>
          <p:cNvGrpSpPr/>
          <p:nvPr/>
        </p:nvGrpSpPr>
        <p:grpSpPr>
          <a:xfrm>
            <a:off x="5076057" y="1400127"/>
            <a:ext cx="2520279" cy="1675678"/>
            <a:chOff x="5076057" y="1400127"/>
            <a:chExt cx="2520279" cy="1675678"/>
          </a:xfrm>
        </p:grpSpPr>
        <p:sp>
          <p:nvSpPr>
            <p:cNvPr id="24" name="Podtytuł 2">
              <a:extLst>
                <a:ext uri="{FF2B5EF4-FFF2-40B4-BE49-F238E27FC236}">
                  <a16:creationId xmlns:a16="http://schemas.microsoft.com/office/drawing/2014/main" xmlns="" id="{119A2D97-6867-481C-AF89-2166DE009CB7}"/>
                </a:ext>
              </a:extLst>
            </p:cNvPr>
            <p:cNvSpPr txBox="1">
              <a:spLocks/>
            </p:cNvSpPr>
            <p:nvPr/>
          </p:nvSpPr>
          <p:spPr>
            <a:xfrm>
              <a:off x="5190788" y="1400127"/>
              <a:ext cx="2405548" cy="50482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ŁATWO ULEGAJĄCE POPARZENIOM SŁONECZNYM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51" name="Łącznik łamany 50"/>
            <p:cNvCxnSpPr/>
            <p:nvPr/>
          </p:nvCxnSpPr>
          <p:spPr>
            <a:xfrm rot="10800000" flipV="1">
              <a:off x="5076057" y="1904950"/>
              <a:ext cx="2197269" cy="1170855"/>
            </a:xfrm>
            <a:prstGeom prst="bentConnector3">
              <a:avLst>
                <a:gd name="adj1" fmla="val 8524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upa 120"/>
          <p:cNvGrpSpPr/>
          <p:nvPr/>
        </p:nvGrpSpPr>
        <p:grpSpPr>
          <a:xfrm>
            <a:off x="6074432" y="2021780"/>
            <a:ext cx="2648856" cy="990190"/>
            <a:chOff x="6074432" y="2021780"/>
            <a:chExt cx="2648856" cy="990190"/>
          </a:xfrm>
        </p:grpSpPr>
        <p:sp>
          <p:nvSpPr>
            <p:cNvPr id="26" name="Podtytuł 2">
              <a:extLst>
                <a:ext uri="{FF2B5EF4-FFF2-40B4-BE49-F238E27FC236}">
                  <a16:creationId xmlns:a16="http://schemas.microsoft.com/office/drawing/2014/main" xmlns="" id="{395A6D1D-3460-4A98-879A-1AAD30EAB161}"/>
                </a:ext>
              </a:extLst>
            </p:cNvPr>
            <p:cNvSpPr txBox="1">
              <a:spLocks/>
            </p:cNvSpPr>
            <p:nvPr/>
          </p:nvSpPr>
          <p:spPr>
            <a:xfrm>
              <a:off x="6400231" y="2021780"/>
              <a:ext cx="2323057" cy="50323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OPALAJĄCE SIĘ  Z TRUDEM LUB W OGÓLE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60" name="Łącznik łamany 59"/>
            <p:cNvCxnSpPr/>
            <p:nvPr/>
          </p:nvCxnSpPr>
          <p:spPr>
            <a:xfrm rot="10800000" flipV="1">
              <a:off x="6074432" y="2525016"/>
              <a:ext cx="2395834" cy="486954"/>
            </a:xfrm>
            <a:prstGeom prst="bentConnector3">
              <a:avLst>
                <a:gd name="adj1" fmla="val 78539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upa 118"/>
          <p:cNvGrpSpPr/>
          <p:nvPr/>
        </p:nvGrpSpPr>
        <p:grpSpPr>
          <a:xfrm>
            <a:off x="3725776" y="2056360"/>
            <a:ext cx="1980480" cy="1130460"/>
            <a:chOff x="3725776" y="2056360"/>
            <a:chExt cx="1980480" cy="1130460"/>
          </a:xfrm>
        </p:grpSpPr>
        <p:sp>
          <p:nvSpPr>
            <p:cNvPr id="25" name="Podtytuł 2">
              <a:extLst>
                <a:ext uri="{FF2B5EF4-FFF2-40B4-BE49-F238E27FC236}">
                  <a16:creationId xmlns:a16="http://schemas.microsoft.com/office/drawing/2014/main" xmlns="" id="{B94E6F21-FF4F-4E8F-A31F-AC0164F95F6E}"/>
                </a:ext>
              </a:extLst>
            </p:cNvPr>
            <p:cNvSpPr txBox="1">
              <a:spLocks/>
            </p:cNvSpPr>
            <p:nvPr/>
          </p:nvSpPr>
          <p:spPr>
            <a:xfrm>
              <a:off x="3725776" y="2056360"/>
              <a:ext cx="1980480" cy="50482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SŁABO TOLERUJĄCE SŁOŃCE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65" name="Łącznik łamany 64"/>
            <p:cNvCxnSpPr/>
            <p:nvPr/>
          </p:nvCxnSpPr>
          <p:spPr>
            <a:xfrm rot="10800000" flipV="1">
              <a:off x="4018172" y="2525015"/>
              <a:ext cx="1057884" cy="661805"/>
            </a:xfrm>
            <a:prstGeom prst="bentConnector3">
              <a:avLst>
                <a:gd name="adj1" fmla="val 112297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2" name="Grupa 121"/>
          <p:cNvGrpSpPr/>
          <p:nvPr/>
        </p:nvGrpSpPr>
        <p:grpSpPr>
          <a:xfrm>
            <a:off x="5580117" y="3003798"/>
            <a:ext cx="3386416" cy="611412"/>
            <a:chOff x="5580117" y="3003798"/>
            <a:chExt cx="3386416" cy="611412"/>
          </a:xfrm>
        </p:grpSpPr>
        <p:sp>
          <p:nvSpPr>
            <p:cNvPr id="27" name="Podtytuł 2">
              <a:extLst>
                <a:ext uri="{FF2B5EF4-FFF2-40B4-BE49-F238E27FC236}">
                  <a16:creationId xmlns:a16="http://schemas.microsoft.com/office/drawing/2014/main" xmlns="" id="{DA228668-F55E-499D-8653-0A4CFDE00E36}"/>
                </a:ext>
              </a:extLst>
            </p:cNvPr>
            <p:cNvSpPr txBox="1">
              <a:spLocks/>
            </p:cNvSpPr>
            <p:nvPr/>
          </p:nvSpPr>
          <p:spPr>
            <a:xfrm>
              <a:off x="6660232" y="3003798"/>
              <a:ext cx="2160240" cy="61141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U KTÓRYCH W RODZINIE WYSTĘPOWAŁ CZERNIAK 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79" name="Łącznik łamany 78"/>
            <p:cNvCxnSpPr/>
            <p:nvPr/>
          </p:nvCxnSpPr>
          <p:spPr>
            <a:xfrm rot="10800000">
              <a:off x="5580117" y="3290858"/>
              <a:ext cx="3386416" cy="289005"/>
            </a:xfrm>
            <a:prstGeom prst="bentConnector3">
              <a:avLst>
                <a:gd name="adj1" fmla="val 65812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8" name="Grupa 117"/>
          <p:cNvGrpSpPr/>
          <p:nvPr/>
        </p:nvGrpSpPr>
        <p:grpSpPr>
          <a:xfrm>
            <a:off x="3383855" y="1347614"/>
            <a:ext cx="1800225" cy="1437355"/>
            <a:chOff x="3383855" y="1347614"/>
            <a:chExt cx="1800225" cy="1437355"/>
          </a:xfrm>
        </p:grpSpPr>
        <p:sp>
          <p:nvSpPr>
            <p:cNvPr id="23" name="Podtytuł 2">
              <a:extLst>
                <a:ext uri="{FF2B5EF4-FFF2-40B4-BE49-F238E27FC236}">
                  <a16:creationId xmlns:a16="http://schemas.microsoft.com/office/drawing/2014/main" xmlns="" id="{E5508393-00B3-4D9F-8210-A74019B648B3}"/>
                </a:ext>
              </a:extLst>
            </p:cNvPr>
            <p:cNvSpPr txBox="1">
              <a:spLocks/>
            </p:cNvSpPr>
            <p:nvPr/>
          </p:nvSpPr>
          <p:spPr>
            <a:xfrm>
              <a:off x="3383855" y="1347614"/>
              <a:ext cx="1800225" cy="5032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anchor="ctr"/>
            <a:lstStyle/>
            <a:p>
              <a:pPr marL="0" lvl="1" eaLnBrk="1" fontAlgn="auto" hangingPunct="1">
                <a:spcAft>
                  <a:spcPts val="0"/>
                </a:spcAft>
                <a:defRPr/>
              </a:pPr>
              <a:r>
                <a:rPr lang="pl-PL" sz="1200" dirty="0" smtClean="0">
                  <a:solidFill>
                    <a:srgbClr val="E7AE16"/>
                  </a:solidFill>
                  <a:latin typeface="Signika - Bold" panose="02010003020600000004" pitchFamily="2" charset="0"/>
                </a:rPr>
                <a:t>Z PIEGAMI I/LUB ZNAMIONAMI</a:t>
              </a:r>
              <a:endParaRPr lang="pl-PL" sz="1200" dirty="0">
                <a:solidFill>
                  <a:srgbClr val="E7AE16"/>
                </a:solidFill>
                <a:latin typeface="Signika - Bold" panose="02010003020600000004" pitchFamily="2" charset="0"/>
              </a:endParaRPr>
            </a:p>
          </p:txBody>
        </p:sp>
        <p:cxnSp>
          <p:nvCxnSpPr>
            <p:cNvPr id="82" name="Łącznik łamany 81"/>
            <p:cNvCxnSpPr/>
            <p:nvPr/>
          </p:nvCxnSpPr>
          <p:spPr>
            <a:xfrm rot="10800000" flipV="1">
              <a:off x="3491880" y="1850850"/>
              <a:ext cx="1224136" cy="934119"/>
            </a:xfrm>
            <a:prstGeom prst="bentConnector3">
              <a:avLst>
                <a:gd name="adj1" fmla="val 89704"/>
              </a:avLst>
            </a:prstGeom>
            <a:ln>
              <a:solidFill>
                <a:schemeClr val="bg1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1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-36512" y="999458"/>
            <a:ext cx="9180512" cy="41440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553522" y="320837"/>
            <a:ext cx="8410966" cy="594729"/>
            <a:chOff x="553522" y="320837"/>
            <a:chExt cx="8410966" cy="594729"/>
          </a:xfrm>
        </p:grpSpPr>
        <p:sp>
          <p:nvSpPr>
            <p:cNvPr id="8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323850"/>
              <a:ext cx="6876220" cy="591716"/>
            </a:xfrm>
            <a:prstGeom prst="rect">
              <a:avLst/>
            </a:prstGeom>
          </p:spPr>
          <p:txBody>
            <a:bodyPr lIns="182880" tIns="91440" anchor="t">
              <a:normAutofit fontScale="77500" lnSpcReduction="20000"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CZĘŚCI CIAŁA, JAKIE WYSTAWIAMY NA SŁOŃCE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1103142" y="987574"/>
            <a:ext cx="7083831" cy="4155926"/>
            <a:chOff x="1103142" y="987574"/>
            <a:chExt cx="7083831" cy="4155926"/>
          </a:xfrm>
        </p:grpSpPr>
        <p:pic>
          <p:nvPicPr>
            <p:cNvPr id="1026" name="Picture 2" descr="C:\Users\grun\Desktop\wzw\Misio_grafiki\opalani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42" y="999458"/>
              <a:ext cx="7083831" cy="4144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pole tekstowe 5"/>
            <p:cNvSpPr txBox="1"/>
            <p:nvPr/>
          </p:nvSpPr>
          <p:spPr>
            <a:xfrm>
              <a:off x="1335633" y="987574"/>
              <a:ext cx="1148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NARTY WODNE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329560" y="1275606"/>
              <a:ext cx="1168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ROWER GÓRSKI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004048" y="1275606"/>
              <a:ext cx="5518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ROLKI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7340628" y="1275606"/>
              <a:ext cx="5437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TENIS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447400" y="987574"/>
              <a:ext cx="1072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NURKOWANIE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5821821" y="987574"/>
              <a:ext cx="13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PROGRAMOWANIE</a:t>
              </a:r>
            </a:p>
            <a:p>
              <a:pPr algn="ctr"/>
              <a:r>
                <a:rPr lang="pl-PL" sz="1200" dirty="0" smtClean="0">
                  <a:solidFill>
                    <a:schemeClr val="bg1"/>
                  </a:solidFill>
                </a:rPr>
                <a:t>KOMPUTEROWE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6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76" y="1729837"/>
            <a:ext cx="2279224" cy="340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a 10"/>
          <p:cNvSpPr/>
          <p:nvPr/>
        </p:nvSpPr>
        <p:spPr>
          <a:xfrm>
            <a:off x="-1181616" y="2499742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281DEE5F-6011-4225-8C18-0248AAF3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300" y="1290820"/>
            <a:ext cx="6983412" cy="3888432"/>
          </a:xfrm>
          <a:extLst/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USUNIĘCIE </a:t>
            </a:r>
            <a:r>
              <a:rPr lang="pl-PL" sz="1200" b="1" dirty="0" smtClean="0">
                <a:latin typeface="Signika - Light" panose="02010003020600000004" pitchFamily="2" charset="0"/>
              </a:rPr>
              <a:t>CZERNIAKA MIEJSCOWEGO</a:t>
            </a:r>
            <a:r>
              <a:rPr lang="pl-PL" sz="1200" dirty="0" smtClean="0">
                <a:latin typeface="Signika - Light" panose="02010003020600000004" pitchFamily="2" charset="0"/>
              </a:rPr>
              <a:t>, KIEDY CHOROBA NIE JEST JESZCZE ZAAWANSOWANA POZWALA NA </a:t>
            </a:r>
            <a:r>
              <a:rPr lang="pl-PL" sz="1200" b="1" dirty="0" smtClean="0">
                <a:latin typeface="Signika - Light" panose="02010003020600000004" pitchFamily="2" charset="0"/>
              </a:rPr>
              <a:t>WYLECZENIE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PRAWIE 100% CHORYCH</a:t>
            </a:r>
            <a:b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/>
            </a:r>
            <a:br>
              <a:rPr lang="pl-PL" sz="1200" b="1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</a:rPr>
              <a:t>D</a:t>
            </a:r>
            <a:r>
              <a:rPr lang="pl-PL" sz="1200" dirty="0" smtClean="0">
                <a:latin typeface="Signika - Light" panose="02010003020600000004" pitchFamily="2" charset="0"/>
              </a:rPr>
              <a:t>LATEGO WAŻNE JEST </a:t>
            </a:r>
            <a:r>
              <a:rPr lang="pl-PL" sz="1200" b="1" dirty="0" smtClean="0">
                <a:latin typeface="Signika - Light" panose="02010003020600000004" pitchFamily="2" charset="0"/>
              </a:rPr>
              <a:t>SZYBKIE I PRAWIDŁOWE ROZPOZNANIE</a:t>
            </a: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CZERNIAKA ŁATWO ZAUWAŻYĆ - ROZWIJA SIĘ NA SKÓRZE, A NIE WEWNĄTRZ ORGANIZMU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CZERNIAKI MOGĄ RZADKO POJAWIĆ SIĘ TAKŻE </a:t>
            </a:r>
            <a:r>
              <a:rPr lang="pl-PL" sz="1200" b="1" dirty="0" smtClean="0">
                <a:latin typeface="Signika - Light" panose="02010003020600000004" pitchFamily="2" charset="0"/>
              </a:rPr>
              <a:t>W OBRĘBIE UST, NOSA I GAŁKI OCZNEJ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 MOŻE POJAWIĆ SIĘ W </a:t>
            </a:r>
            <a:r>
              <a:rPr lang="pl-PL" sz="1200" b="1" dirty="0" smtClean="0">
                <a:latin typeface="Signika - Light" panose="02010003020600000004" pitchFamily="2" charset="0"/>
              </a:rPr>
              <a:t>KILKU MIEJSCACH NA CIELE</a:t>
            </a:r>
            <a:r>
              <a:rPr lang="pl-PL" sz="1200" dirty="0" smtClean="0">
                <a:latin typeface="Signika - Light" panose="02010003020600000004" pitchFamily="2" charset="0"/>
              </a:rPr>
              <a:t>. JEDNO OGNISKO CHOROBY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NIE WYKLUCZA POJAWIANIA SIĘ KILKU INNYCH</a:t>
            </a: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E7AE16"/>
              </a:buClr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CZERNIAK TO NAJCZĘŚCIEJ </a:t>
            </a:r>
            <a:r>
              <a:rPr lang="pl-PL" sz="1200" b="1" dirty="0" smtClean="0">
                <a:latin typeface="Signika - Light" panose="02010003020600000004" pitchFamily="2" charset="0"/>
              </a:rPr>
              <a:t>NOWA ZMIANA NA SKÓRZE</a:t>
            </a:r>
            <a:r>
              <a:rPr lang="pl-PL" sz="1200" dirty="0" smtClean="0">
                <a:latin typeface="Signika - Light" panose="02010003020600000004" pitchFamily="2" charset="0"/>
              </a:rPr>
              <a:t>.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JEDNAK </a:t>
            </a:r>
            <a:r>
              <a:rPr lang="pl-PL" sz="1200" b="1" dirty="0" smtClean="0">
                <a:latin typeface="Signika - Light" panose="02010003020600000004" pitchFamily="2" charset="0"/>
              </a:rPr>
              <a:t>CZEŚĆ ZWYKŁYCH ZNAMION MOŻE ZAMIENIĆ SIĘ W CZERNIAKA</a:t>
            </a:r>
            <a:endParaRPr lang="pl-PL" sz="1200" b="1" dirty="0">
              <a:latin typeface="Signika - Light" panose="02010003020600000004" pitchFamily="2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7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WCZESNE WYKRYCIE RATUJE ŻYCIE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2" name="Elipsa 11"/>
          <p:cNvSpPr/>
          <p:nvPr/>
        </p:nvSpPr>
        <p:spPr>
          <a:xfrm>
            <a:off x="713995" y="1344143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713995" y="1923678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13995" y="230540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13995" y="2715766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13995" y="3147814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13995" y="3745567"/>
            <a:ext cx="194335" cy="194335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05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a 21"/>
          <p:cNvSpPr/>
          <p:nvPr/>
        </p:nvSpPr>
        <p:spPr>
          <a:xfrm>
            <a:off x="7668344" y="-582247"/>
            <a:ext cx="6584757" cy="64221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7" name="Grupa 16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8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ABCDE CZERNIAKA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9" name="Elipsa 18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Elipsa 20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9DD166D1-2D01-42A8-B31E-92F06A2F2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879551"/>
            <a:ext cx="8280400" cy="792164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Bold" panose="02010003020600000004" pitchFamily="2" charset="0"/>
              </a:rPr>
              <a:t>CZERNIAKI MAJĄ WIELE CECH CHARAKTERYSTYCZNYCH, KTÓRE UŁATWIAJĄ ICH ROZPOZNANIE. POMAGA W TYM W TYM PROSTE </a:t>
            </a:r>
            <a:r>
              <a:rPr lang="pl-PL" sz="2000" b="1" spc="300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ABCDE</a:t>
            </a:r>
            <a:endParaRPr lang="pl-PL" sz="2000" b="1" spc="300" dirty="0">
              <a:solidFill>
                <a:srgbClr val="E7AE16"/>
              </a:solidFill>
              <a:latin typeface="Signika - Bold" panose="02010003020600000004" pitchFamily="2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003A4A70-E149-4B24-AE75-22B4ED0F39CD}"/>
              </a:ext>
            </a:extLst>
          </p:cNvPr>
          <p:cNvSpPr txBox="1">
            <a:spLocks/>
          </p:cNvSpPr>
          <p:nvPr/>
        </p:nvSpPr>
        <p:spPr>
          <a:xfrm>
            <a:off x="611307" y="1635646"/>
            <a:ext cx="3743325" cy="33123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/>
          <a:lstStyle/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A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ASYMETRIA NP. ZNAMIĘ „WYLEWAJĄCE” SIĘ NA JEDNĄ STRONĘ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B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 - BRZEGI POSZARPANE, NIERÓWNOMIERNE,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POSIADAJĄCE ZGRUBIENIA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C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CZERWONY, CZARNY,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NIEJEDNOLITY KOLOR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D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DUŻY ROZMIAR, </a:t>
            </a:r>
          </a:p>
          <a:p>
            <a:pPr marL="0" lvl="1">
              <a:defRPr/>
            </a:pP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WIELKOŚĆ ZMIANY POWYŻEJ 6MM</a:t>
            </a:r>
          </a:p>
          <a:p>
            <a:pPr marL="0" lvl="1">
              <a:defRPr/>
            </a:pPr>
            <a:endParaRPr lang="pl-PL" sz="1200" dirty="0" smtClean="0">
              <a:solidFill>
                <a:schemeClr val="tx1"/>
              </a:solidFill>
              <a:latin typeface="Signika - Light" panose="02010003020600000004" pitchFamily="2" charset="0"/>
            </a:endParaRPr>
          </a:p>
          <a:p>
            <a:pPr marL="0" lvl="1">
              <a:defRPr/>
            </a:pPr>
            <a:r>
              <a:rPr lang="pl-PL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E </a:t>
            </a:r>
            <a:r>
              <a:rPr lang="pl-PL" sz="1200" dirty="0" smtClean="0">
                <a:solidFill>
                  <a:schemeClr val="tx1"/>
                </a:solidFill>
                <a:latin typeface="Signika - Light" panose="02010003020600000004" pitchFamily="2" charset="0"/>
              </a:rPr>
              <a:t>- EWOLUCJA, CZYLI POSTĘPUJĄCE ZMIANY ZACHODZĄCE W ZNAMIENIU</a:t>
            </a:r>
            <a:endParaRPr lang="pl-PL" sz="1100" dirty="0">
              <a:solidFill>
                <a:schemeClr val="tx1"/>
              </a:solidFill>
              <a:latin typeface="Signika - Light" panose="02010003020600000004" pitchFamily="2" charset="0"/>
            </a:endParaRPr>
          </a:p>
        </p:txBody>
      </p:sp>
      <p:pic>
        <p:nvPicPr>
          <p:cNvPr id="3075" name="Picture 3" descr="C:\Users\grun\Desktop\wzw\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1326838"/>
            <a:ext cx="1128323" cy="105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run\Desktop\wzw\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283" y="1734527"/>
            <a:ext cx="1274117" cy="11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run\Desktop\wzw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05" y="2505426"/>
            <a:ext cx="1322715" cy="11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grun\Desktop\wzw\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5" y="3787997"/>
            <a:ext cx="1225519" cy="11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run\Desktop\wzw\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62364"/>
            <a:ext cx="1291019" cy="12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ipsa 22"/>
          <p:cNvSpPr/>
          <p:nvPr/>
        </p:nvSpPr>
        <p:spPr>
          <a:xfrm>
            <a:off x="6876256" y="3162364"/>
            <a:ext cx="4945546" cy="4945546"/>
          </a:xfrm>
          <a:prstGeom prst="ellipse">
            <a:avLst/>
          </a:prstGeom>
          <a:solidFill>
            <a:srgbClr val="E7A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-1487532" y="2931790"/>
            <a:ext cx="6584757" cy="642216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3A5790CD-430F-4F13-92C0-1E335A6C5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127" y="1419622"/>
            <a:ext cx="3741269" cy="295203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ABY WCZEŚNIE ROZPOZNAĆ CZERNIAKA TRZEBA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DOBRZE ZNAĆ WŁASNE CIAŁO I SKÓRĘ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endParaRPr lang="pl-PL" sz="1200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</a:rPr>
              <a:t>SAMOOCENĘ POWINNIŚMY WYKONYWAĆ 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r>
              <a:rPr lang="pl-PL" sz="1200" b="1" dirty="0" smtClean="0">
                <a:latin typeface="Signika - Light" panose="02010003020600000004" pitchFamily="2" charset="0"/>
              </a:rPr>
              <a:t>RAZ W MIESIĄCU</a:t>
            </a:r>
            <a:br>
              <a:rPr lang="pl-PL" sz="1200" b="1" dirty="0" smtClean="0">
                <a:latin typeface="Signika - Light" panose="02010003020600000004" pitchFamily="2" charset="0"/>
              </a:rPr>
            </a:br>
            <a:endParaRPr lang="pl-PL" sz="1200" b="1" dirty="0" smtClean="0">
              <a:latin typeface="Signika - Light" panose="02010003020600000004" pitchFamily="2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</a:rPr>
              <a:t>KAMILA I DAWID WYTŁUMACZĄ WAM, </a:t>
            </a:r>
            <a:br>
              <a:rPr lang="pl-PL" sz="1200" dirty="0" smtClean="0">
                <a:latin typeface="Signika - Light" panose="02010003020600000004" pitchFamily="2" charset="0"/>
              </a:rPr>
            </a:br>
            <a:r>
              <a:rPr lang="pl-PL" sz="1200" dirty="0" smtClean="0">
                <a:latin typeface="Signika - Light" panose="02010003020600000004" pitchFamily="2" charset="0"/>
              </a:rPr>
              <a:t>JAK SPRAWDZAĆ SKÓRĘ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 smtClean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 smtClean="0">
              <a:latin typeface="Signika - Light" panose="02010003020600000004" pitchFamily="2" charset="0"/>
            </a:endParaRP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400" dirty="0">
              <a:latin typeface="Signika - Light" panose="02010003020600000004" pitchFamily="2" charset="0"/>
            </a:endParaRPr>
          </a:p>
        </p:txBody>
      </p:sp>
      <p:pic>
        <p:nvPicPr>
          <p:cNvPr id="4" name="Obraz 3" descr="C:\Users\kingalobzowska\AppData\Local\Microsoft\Windows\Temporary Internet Files\Content.Word\Nowy obraz.bmp">
            <a:hlinkClick r:id="rId2"/>
            <a:extLst>
              <a:ext uri="{FF2B5EF4-FFF2-40B4-BE49-F238E27FC236}">
                <a16:creationId xmlns:a16="http://schemas.microsoft.com/office/drawing/2014/main" xmlns="" id="{A6F15A15-8944-457C-8D98-20C8F535CFC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527" y="1419622"/>
            <a:ext cx="3987473" cy="23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5220072" y="4083918"/>
            <a:ext cx="37444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 smtClean="0">
                <a:solidFill>
                  <a:srgbClr val="E7AE16"/>
                </a:solidFill>
                <a:latin typeface="Signika - Bold" panose="02010003020600000004" pitchFamily="2" charset="0"/>
              </a:rPr>
              <a:t>FILM DOSTĘPNY NA STRONIE AKADEMII CZERNIAKA </a:t>
            </a: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http</a:t>
            </a:r>
            <a:r>
              <a:rPr lang="pl-PL" altLang="pl-PL" sz="1200" dirty="0">
                <a:solidFill>
                  <a:srgbClr val="656565"/>
                </a:solidFill>
                <a:latin typeface="Signika - Light" panose="02010003020600000004" pitchFamily="2" charset="0"/>
              </a:rPr>
              <a:t>://</a:t>
            </a:r>
            <a:r>
              <a:rPr lang="pl-PL" altLang="pl-PL" sz="1200" dirty="0" smtClean="0">
                <a:solidFill>
                  <a:srgbClr val="656565"/>
                </a:solidFill>
                <a:latin typeface="Signika - Light" panose="02010003020600000004" pitchFamily="2" charset="0"/>
              </a:rPr>
              <a:t>www.akademiaczerniaka.pl/kampania-znamie-znam-je/program-do-szkol-ponadgimnazjalnych/film-edukacyjny-dla-uczniow</a:t>
            </a:r>
            <a:endParaRPr lang="pl-PL" altLang="pl-PL" sz="1200" dirty="0">
              <a:solidFill>
                <a:srgbClr val="656565"/>
              </a:solidFill>
              <a:latin typeface="Signika - Light" panose="02010003020600000004" pitchFamily="2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0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SAMOBADANIE SKÓRY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1" name="Elipsa 10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" name="Elipsa 13"/>
          <p:cNvSpPr/>
          <p:nvPr/>
        </p:nvSpPr>
        <p:spPr>
          <a:xfrm>
            <a:off x="839817" y="159079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839817" y="2442716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839817" y="331898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8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xmlns="" id="{E6951016-3D5D-4D72-995D-4C556F9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9299"/>
            <a:ext cx="8424862" cy="4464819"/>
          </a:xfrm>
          <a:extLst/>
        </p:spPr>
        <p:txBody>
          <a:bodyPr>
            <a:normAutofit/>
          </a:bodyPr>
          <a:lstStyle/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opalaj się w solarium!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w przypadku młodych ludzi jest to najważniejszy czynnik wywołujący czerniaki.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 2018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roku korzystanie z solariów przez osoby poniżej 18 roku życia jest zabronione przez prawo polskie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nikaj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przebywania w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pełnym słońcu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w godzinach 11.00-16.00</a:t>
            </a:r>
          </a:p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Chroń skórę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: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stosuj kremy z wysokimi filtrami UV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noś czapkę i okulary przeciwsłoneczne – latem nawet podczas pochmurnych dni należy stosować ochronę.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Pamiętaj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 ochronie skóry także podczas uprawiania sportu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na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świeżym powietrzu!</a:t>
            </a:r>
          </a:p>
          <a:p>
            <a:pPr marL="682625" lvl="2" indent="0">
              <a:buNone/>
              <a:defRPr/>
            </a:pP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w miesiącu oglądaj swoją skórę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– sprawdź, czy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Twoje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znamiona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nie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zmieniają się lub czy nie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pojawiły się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nowe</a:t>
            </a:r>
          </a:p>
          <a:p>
            <a:pPr marL="682625" lvl="2" indent="0"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Jeśli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zauważysz, że coś podejrzanego dzieje </a:t>
            </a: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się z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Twoim </a:t>
            </a:r>
            <a:b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znamieniem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udaj się do dermatologa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lub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</a:p>
          <a:p>
            <a:pPr marL="682625" lvl="2" indent="0">
              <a:buNone/>
              <a:defRPr/>
            </a:pP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Przynajmniej 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raz na rok </a:t>
            </a:r>
            <a:r>
              <a:rPr lang="pl-PL" sz="1200" b="1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odwiedzaj dermatologa </a:t>
            </a: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 lub </a:t>
            </a:r>
            <a:b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200" b="1" dirty="0" smtClean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chirurga-onkologa</a:t>
            </a:r>
            <a:r>
              <a:rPr lang="pl-PL" sz="1200" dirty="0"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, aby sprawdził czy wszystko w porządku</a:t>
            </a:r>
          </a:p>
          <a:p>
            <a:pPr marL="265176" indent="-265176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l-PL" sz="1200" dirty="0">
              <a:latin typeface="Signika - Light" panose="02010003020600000004" pitchFamily="2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1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527" r="7370" b="3291"/>
          <a:stretch>
            <a:fillRect/>
          </a:stretch>
        </p:blipFill>
        <p:spPr bwMode="auto">
          <a:xfrm>
            <a:off x="6306493" y="3003798"/>
            <a:ext cx="2514600" cy="19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a 11"/>
          <p:cNvGrpSpPr/>
          <p:nvPr/>
        </p:nvGrpSpPr>
        <p:grpSpPr>
          <a:xfrm>
            <a:off x="576017" y="187660"/>
            <a:ext cx="7906910" cy="591716"/>
            <a:chOff x="553522" y="187660"/>
            <a:chExt cx="7906910" cy="591716"/>
          </a:xfrm>
        </p:grpSpPr>
        <p:sp>
          <p:nvSpPr>
            <p:cNvPr id="13" name="Podtytuł 2">
              <a:extLst>
                <a:ext uri="{FF2B5EF4-FFF2-40B4-BE49-F238E27FC236}">
                  <a16:creationId xmlns:a16="http://schemas.microsoft.com/office/drawing/2014/main" xmlns="" id="{A77289D8-3C6A-4FEC-A8B7-BFA51474A585}"/>
                </a:ext>
              </a:extLst>
            </p:cNvPr>
            <p:cNvSpPr txBox="1">
              <a:spLocks/>
            </p:cNvSpPr>
            <p:nvPr/>
          </p:nvSpPr>
          <p:spPr>
            <a:xfrm>
              <a:off x="2088268" y="187660"/>
              <a:ext cx="6372164" cy="591716"/>
            </a:xfrm>
            <a:prstGeom prst="rect">
              <a:avLst/>
            </a:prstGeom>
          </p:spPr>
          <p:txBody>
            <a:bodyPr lIns="182880" tIns="91440">
              <a:normAutofit/>
            </a:bodyPr>
            <a:lstStyle/>
            <a:p>
              <a:pPr marL="265176" indent="-265176" eaLnBrk="1" fontAlgn="auto" hangingPunct="1">
                <a:spcBef>
                  <a:spcPts val="25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defRPr/>
              </a:pPr>
              <a:r>
                <a:rPr lang="pl-PL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ZASADY NA WAGĘ ZŁOTA</a:t>
              </a:r>
              <a:endPara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4" name="Elipsa 13"/>
            <p:cNvSpPr/>
            <p:nvPr/>
          </p:nvSpPr>
          <p:spPr>
            <a:xfrm>
              <a:off x="553522" y="394052"/>
              <a:ext cx="235145" cy="23514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946653" y="355135"/>
              <a:ext cx="312979" cy="312979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Elipsa 15"/>
            <p:cNvSpPr/>
            <p:nvPr/>
          </p:nvSpPr>
          <p:spPr>
            <a:xfrm>
              <a:off x="1403648" y="320837"/>
              <a:ext cx="378705" cy="378705"/>
            </a:xfrm>
            <a:prstGeom prst="ellipse">
              <a:avLst/>
            </a:prstGeom>
            <a:solidFill>
              <a:srgbClr val="EBB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7" name="Elipsa 16"/>
          <p:cNvSpPr/>
          <p:nvPr/>
        </p:nvSpPr>
        <p:spPr>
          <a:xfrm>
            <a:off x="767735" y="1491307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67735" y="199536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767735" y="44009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67735" y="321949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67735" y="2499419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767735" y="3815393"/>
            <a:ext cx="258660" cy="258660"/>
          </a:xfrm>
          <a:prstGeom prst="ellipse">
            <a:avLst/>
          </a:prstGeom>
          <a:solidFill>
            <a:srgbClr val="EBB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704932" y="978282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- Light" panose="02010003020600000004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ZŁOTE ZASADY OCHRONY PRZED CZERNIAKIEM:</a:t>
            </a:r>
          </a:p>
        </p:txBody>
      </p: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392</Words>
  <Application>Microsoft Office PowerPoint</Application>
  <PresentationFormat>Pokaz na ekranie (16:9)</PresentationFormat>
  <Paragraphs>97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Wingdings 2</vt:lpstr>
      <vt:lpstr>Lato Light</vt:lpstr>
      <vt:lpstr>Signika - Bold</vt:lpstr>
      <vt:lpstr>Lato Black</vt:lpstr>
      <vt:lpstr>Signika - Light</vt:lpstr>
      <vt:lpstr>Motyw pakietu Office</vt:lpstr>
      <vt:lpstr>Znamię! Znam je?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Znamię! Znam je?</dc:title>
  <dc:creator>Leszek Grün</dc:creator>
  <cp:lastModifiedBy>Agnieszka Mantur</cp:lastModifiedBy>
  <cp:revision>25</cp:revision>
  <dcterms:created xsi:type="dcterms:W3CDTF">2019-10-13T17:32:08Z</dcterms:created>
  <dcterms:modified xsi:type="dcterms:W3CDTF">2020-09-29T11:02:23Z</dcterms:modified>
</cp:coreProperties>
</file>