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57" r:id="rId5"/>
    <p:sldId id="262" r:id="rId6"/>
    <p:sldId id="258" r:id="rId7"/>
    <p:sldId id="261" r:id="rId8"/>
    <p:sldId id="269" r:id="rId9"/>
    <p:sldId id="264" r:id="rId10"/>
    <p:sldId id="260" r:id="rId11"/>
    <p:sldId id="263" r:id="rId12"/>
    <p:sldId id="266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D60000"/>
    <a:srgbClr val="FF4B4B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C308B-F98C-4A9A-9C7F-C58C6A98898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6B1F11-DDB8-4B26-9607-A9647A791D5A}">
      <dgm:prSet phldrT="[Tekst]"/>
      <dgm:spPr>
        <a:solidFill>
          <a:srgbClr val="D00000"/>
        </a:solidFill>
      </dgm:spPr>
      <dgm:t>
        <a:bodyPr/>
        <a:lstStyle/>
        <a:p>
          <a:r>
            <a:rPr lang="pl-PL" b="1" dirty="0" smtClean="0">
              <a:latin typeface="Century" panose="02040604050505020304" pitchFamily="18" charset="0"/>
            </a:rPr>
            <a:t>POLSKIE PLACÓWKI ZAGRANICZNE</a:t>
          </a:r>
          <a:endParaRPr lang="pl-PL" b="1" dirty="0">
            <a:latin typeface="Century" panose="02040604050505020304" pitchFamily="18" charset="0"/>
          </a:endParaRPr>
        </a:p>
      </dgm:t>
    </dgm:pt>
    <dgm:pt modelId="{34592952-8352-4FFA-B303-810229CA6A44}" type="parTrans" cxnId="{1E95D72F-4CFD-49EC-A76D-6C50126EB7A8}">
      <dgm:prSet/>
      <dgm:spPr/>
      <dgm:t>
        <a:bodyPr/>
        <a:lstStyle/>
        <a:p>
          <a:endParaRPr lang="pl-PL"/>
        </a:p>
      </dgm:t>
    </dgm:pt>
    <dgm:pt modelId="{8AF320E5-E6E1-4708-9EB9-4F8C2785AE9D}" type="sibTrans" cxnId="{1E95D72F-4CFD-49EC-A76D-6C50126EB7A8}">
      <dgm:prSet/>
      <dgm:spPr/>
      <dgm:t>
        <a:bodyPr/>
        <a:lstStyle/>
        <a:p>
          <a:endParaRPr lang="pl-PL"/>
        </a:p>
      </dgm:t>
    </dgm:pt>
    <dgm:pt modelId="{62B76D2B-C275-4409-BA1F-2A3D2B904B1E}">
      <dgm:prSet phldrT="[Tekst]" custT="1"/>
      <dgm:spPr>
        <a:solidFill>
          <a:srgbClr val="FF5D5D"/>
        </a:solidFill>
      </dgm:spPr>
      <dgm:t>
        <a:bodyPr/>
        <a:lstStyle/>
        <a:p>
          <a:r>
            <a:rPr lang="pl-PL" sz="1100" b="1" dirty="0" smtClean="0">
              <a:latin typeface="Century" panose="02040604050505020304" pitchFamily="18" charset="0"/>
            </a:rPr>
            <a:t>INSTYTUTY POLSKIE</a:t>
          </a:r>
          <a:endParaRPr lang="pl-PL" sz="1100" b="1" dirty="0">
            <a:latin typeface="Century" panose="02040604050505020304" pitchFamily="18" charset="0"/>
          </a:endParaRPr>
        </a:p>
      </dgm:t>
    </dgm:pt>
    <dgm:pt modelId="{CAEBF5CE-3810-495E-AF05-372DE429BDAF}" type="parTrans" cxnId="{012B89AF-ABC1-48D9-BD0C-33A5F9F4109E}">
      <dgm:prSet/>
      <dgm:spPr/>
      <dgm:t>
        <a:bodyPr/>
        <a:lstStyle/>
        <a:p>
          <a:endParaRPr lang="pl-PL"/>
        </a:p>
      </dgm:t>
    </dgm:pt>
    <dgm:pt modelId="{421FE345-2753-455B-8498-A32FB739090F}" type="sibTrans" cxnId="{012B89AF-ABC1-48D9-BD0C-33A5F9F4109E}">
      <dgm:prSet/>
      <dgm:spPr>
        <a:solidFill>
          <a:srgbClr val="D00000"/>
        </a:solidFill>
      </dgm:spPr>
      <dgm:t>
        <a:bodyPr/>
        <a:lstStyle/>
        <a:p>
          <a:endParaRPr lang="pl-PL"/>
        </a:p>
      </dgm:t>
    </dgm:pt>
    <dgm:pt modelId="{672F49C9-94F8-4547-9D77-6485F088736C}">
      <dgm:prSet phldrT="[Tekst]" custT="1"/>
      <dgm:spPr>
        <a:solidFill>
          <a:srgbClr val="FF5D5D"/>
        </a:solidFill>
      </dgm:spPr>
      <dgm:t>
        <a:bodyPr/>
        <a:lstStyle/>
        <a:p>
          <a:r>
            <a:rPr lang="pl-PL" sz="600" b="1" dirty="0" smtClean="0">
              <a:latin typeface="Century" panose="02040604050505020304" pitchFamily="18" charset="0"/>
            </a:rPr>
            <a:t>STAŁE PRZEDSTAWICIELSTWA</a:t>
          </a:r>
          <a:endParaRPr lang="pl-PL" sz="600" b="1" dirty="0">
            <a:latin typeface="Century" panose="02040604050505020304" pitchFamily="18" charset="0"/>
          </a:endParaRPr>
        </a:p>
      </dgm:t>
    </dgm:pt>
    <dgm:pt modelId="{DABEBF55-A4A9-4F09-B92C-6B79DA1FACD5}" type="parTrans" cxnId="{D0707757-CF79-4F09-9FF4-54196EEC342D}">
      <dgm:prSet/>
      <dgm:spPr/>
      <dgm:t>
        <a:bodyPr/>
        <a:lstStyle/>
        <a:p>
          <a:endParaRPr lang="pl-PL"/>
        </a:p>
      </dgm:t>
    </dgm:pt>
    <dgm:pt modelId="{8B80FE38-18F0-4320-AB76-59BE29596280}" type="sibTrans" cxnId="{D0707757-CF79-4F09-9FF4-54196EEC342D}">
      <dgm:prSet/>
      <dgm:spPr>
        <a:solidFill>
          <a:srgbClr val="D00000"/>
        </a:solidFill>
      </dgm:spPr>
      <dgm:t>
        <a:bodyPr/>
        <a:lstStyle/>
        <a:p>
          <a:endParaRPr lang="pl-PL"/>
        </a:p>
      </dgm:t>
    </dgm:pt>
    <dgm:pt modelId="{A644B4AC-1DC9-4EA9-A8F8-2A1425F576B1}">
      <dgm:prSet phldrT="[Tekst]" custT="1"/>
      <dgm:spPr>
        <a:solidFill>
          <a:srgbClr val="FF5D5D"/>
        </a:solidFill>
      </dgm:spPr>
      <dgm:t>
        <a:bodyPr/>
        <a:lstStyle/>
        <a:p>
          <a:r>
            <a:rPr lang="pl-PL" sz="1100" b="1" dirty="0" smtClean="0">
              <a:latin typeface="Century" panose="02040604050505020304" pitchFamily="18" charset="0"/>
            </a:rPr>
            <a:t>AMBASADY</a:t>
          </a:r>
          <a:endParaRPr lang="pl-PL" sz="1100" b="1" dirty="0">
            <a:latin typeface="Century" panose="02040604050505020304" pitchFamily="18" charset="0"/>
          </a:endParaRPr>
        </a:p>
      </dgm:t>
    </dgm:pt>
    <dgm:pt modelId="{526C6694-92F0-4B18-A46A-E90F8DA06473}" type="parTrans" cxnId="{B4232439-0779-47CA-9A87-0678F8D21A3A}">
      <dgm:prSet/>
      <dgm:spPr/>
      <dgm:t>
        <a:bodyPr/>
        <a:lstStyle/>
        <a:p>
          <a:endParaRPr lang="pl-PL"/>
        </a:p>
      </dgm:t>
    </dgm:pt>
    <dgm:pt modelId="{294191E7-04D4-4C91-B44C-33A7EEECB098}" type="sibTrans" cxnId="{B4232439-0779-47CA-9A87-0678F8D21A3A}">
      <dgm:prSet/>
      <dgm:spPr>
        <a:solidFill>
          <a:srgbClr val="D00000"/>
        </a:solidFill>
      </dgm:spPr>
      <dgm:t>
        <a:bodyPr/>
        <a:lstStyle/>
        <a:p>
          <a:endParaRPr lang="pl-PL"/>
        </a:p>
      </dgm:t>
    </dgm:pt>
    <dgm:pt modelId="{776EEFC1-9A18-4BCF-8A06-963029BDD964}">
      <dgm:prSet phldrT="[Tekst]" custT="1"/>
      <dgm:spPr>
        <a:solidFill>
          <a:srgbClr val="FF5D5D"/>
        </a:solidFill>
      </dgm:spPr>
      <dgm:t>
        <a:bodyPr/>
        <a:lstStyle/>
        <a:p>
          <a:r>
            <a:rPr lang="pl-PL" sz="1100" b="1" dirty="0" smtClean="0">
              <a:latin typeface="Century" panose="02040604050505020304" pitchFamily="18" charset="0"/>
            </a:rPr>
            <a:t>KONSULATY</a:t>
          </a:r>
          <a:endParaRPr lang="pl-PL" sz="1100" b="1" dirty="0">
            <a:latin typeface="Century" panose="02040604050505020304" pitchFamily="18" charset="0"/>
          </a:endParaRPr>
        </a:p>
      </dgm:t>
    </dgm:pt>
    <dgm:pt modelId="{4C742B62-BE73-474F-B816-2B49979D5DF1}" type="parTrans" cxnId="{BC66312E-BBFD-4CDE-B293-B10FE3D7FE5E}">
      <dgm:prSet/>
      <dgm:spPr/>
      <dgm:t>
        <a:bodyPr/>
        <a:lstStyle/>
        <a:p>
          <a:endParaRPr lang="pl-PL"/>
        </a:p>
      </dgm:t>
    </dgm:pt>
    <dgm:pt modelId="{57CEEED7-DA84-4A72-BE16-9FD90D086CFC}" type="sibTrans" cxnId="{BC66312E-BBFD-4CDE-B293-B10FE3D7FE5E}">
      <dgm:prSet/>
      <dgm:spPr>
        <a:solidFill>
          <a:srgbClr val="D00000"/>
        </a:solidFill>
      </dgm:spPr>
      <dgm:t>
        <a:bodyPr/>
        <a:lstStyle/>
        <a:p>
          <a:endParaRPr lang="pl-PL"/>
        </a:p>
      </dgm:t>
    </dgm:pt>
    <dgm:pt modelId="{A261BADD-855A-4BAB-8211-EF82A2285F56}" type="pres">
      <dgm:prSet presAssocID="{7BDC308B-F98C-4A9A-9C7F-C58C6A9889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BAD2CF-73C3-413A-878E-3E55FF314EB8}" type="pres">
      <dgm:prSet presAssocID="{F96B1F11-DDB8-4B26-9607-A9647A791D5A}" presName="centerShape" presStyleLbl="node0" presStyleIdx="0" presStyleCnt="1"/>
      <dgm:spPr/>
      <dgm:t>
        <a:bodyPr/>
        <a:lstStyle/>
        <a:p>
          <a:endParaRPr lang="pl-PL"/>
        </a:p>
      </dgm:t>
    </dgm:pt>
    <dgm:pt modelId="{2A806DB7-CFF1-4D7E-964D-9C8BE86B76FC}" type="pres">
      <dgm:prSet presAssocID="{62B76D2B-C275-4409-BA1F-2A3D2B904B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088D04-626B-4A1F-A340-29CFD64F930E}" type="pres">
      <dgm:prSet presAssocID="{62B76D2B-C275-4409-BA1F-2A3D2B904B1E}" presName="dummy" presStyleCnt="0"/>
      <dgm:spPr/>
    </dgm:pt>
    <dgm:pt modelId="{9B4B7A08-566D-4632-97B0-7928B56C4B44}" type="pres">
      <dgm:prSet presAssocID="{421FE345-2753-455B-8498-A32FB739090F}" presName="sibTrans" presStyleLbl="sibTrans2D1" presStyleIdx="0" presStyleCnt="4"/>
      <dgm:spPr/>
      <dgm:t>
        <a:bodyPr/>
        <a:lstStyle/>
        <a:p>
          <a:endParaRPr lang="pl-PL"/>
        </a:p>
      </dgm:t>
    </dgm:pt>
    <dgm:pt modelId="{CE3697FB-2A89-455B-9B9C-DF78374BEE86}" type="pres">
      <dgm:prSet presAssocID="{672F49C9-94F8-4547-9D77-6485F08873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FCB6C3-B687-444C-AA6F-A0AA2959B808}" type="pres">
      <dgm:prSet presAssocID="{672F49C9-94F8-4547-9D77-6485F088736C}" presName="dummy" presStyleCnt="0"/>
      <dgm:spPr/>
    </dgm:pt>
    <dgm:pt modelId="{CA9C3016-1F22-4C5F-83FF-2AFEEDDD00A5}" type="pres">
      <dgm:prSet presAssocID="{8B80FE38-18F0-4320-AB76-59BE29596280}" presName="sibTrans" presStyleLbl="sibTrans2D1" presStyleIdx="1" presStyleCnt="4"/>
      <dgm:spPr/>
      <dgm:t>
        <a:bodyPr/>
        <a:lstStyle/>
        <a:p>
          <a:endParaRPr lang="pl-PL"/>
        </a:p>
      </dgm:t>
    </dgm:pt>
    <dgm:pt modelId="{7352F4A0-FCA4-45F1-ACE8-0ACB34675BB4}" type="pres">
      <dgm:prSet presAssocID="{A644B4AC-1DC9-4EA9-A8F8-2A1425F576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8276C0-A942-4A95-9495-1FD632DF96A3}" type="pres">
      <dgm:prSet presAssocID="{A644B4AC-1DC9-4EA9-A8F8-2A1425F576B1}" presName="dummy" presStyleCnt="0"/>
      <dgm:spPr/>
    </dgm:pt>
    <dgm:pt modelId="{0130CD1B-9D40-4C72-88FD-F71FC7F4B826}" type="pres">
      <dgm:prSet presAssocID="{294191E7-04D4-4C91-B44C-33A7EEECB098}" presName="sibTrans" presStyleLbl="sibTrans2D1" presStyleIdx="2" presStyleCnt="4"/>
      <dgm:spPr/>
      <dgm:t>
        <a:bodyPr/>
        <a:lstStyle/>
        <a:p>
          <a:endParaRPr lang="pl-PL"/>
        </a:p>
      </dgm:t>
    </dgm:pt>
    <dgm:pt modelId="{76255A87-A64A-4423-B7D9-266BF0AB15AC}" type="pres">
      <dgm:prSet presAssocID="{776EEFC1-9A18-4BCF-8A06-963029BDD9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DA126C-FC5A-4515-8E83-F06BCE54CBEF}" type="pres">
      <dgm:prSet presAssocID="{776EEFC1-9A18-4BCF-8A06-963029BDD964}" presName="dummy" presStyleCnt="0"/>
      <dgm:spPr/>
    </dgm:pt>
    <dgm:pt modelId="{0F06E654-0D50-4064-8438-5129D84A880D}" type="pres">
      <dgm:prSet presAssocID="{57CEEED7-DA84-4A72-BE16-9FD90D086CFC}" presName="sibTrans" presStyleLbl="sibTrans2D1" presStyleIdx="3" presStyleCnt="4" custLinFactNeighborX="-1933"/>
      <dgm:spPr/>
      <dgm:t>
        <a:bodyPr/>
        <a:lstStyle/>
        <a:p>
          <a:endParaRPr lang="pl-PL"/>
        </a:p>
      </dgm:t>
    </dgm:pt>
  </dgm:ptLst>
  <dgm:cxnLst>
    <dgm:cxn modelId="{3EC6CCCD-7AFD-4D01-8296-7EED5AA4D83D}" type="presOf" srcId="{F96B1F11-DDB8-4B26-9607-A9647A791D5A}" destId="{9DBAD2CF-73C3-413A-878E-3E55FF314EB8}" srcOrd="0" destOrd="0" presId="urn:microsoft.com/office/officeart/2005/8/layout/radial6"/>
    <dgm:cxn modelId="{D0707757-CF79-4F09-9FF4-54196EEC342D}" srcId="{F96B1F11-DDB8-4B26-9607-A9647A791D5A}" destId="{672F49C9-94F8-4547-9D77-6485F088736C}" srcOrd="1" destOrd="0" parTransId="{DABEBF55-A4A9-4F09-B92C-6B79DA1FACD5}" sibTransId="{8B80FE38-18F0-4320-AB76-59BE29596280}"/>
    <dgm:cxn modelId="{FF9819CA-55AC-452F-962B-4F7DBD617829}" type="presOf" srcId="{294191E7-04D4-4C91-B44C-33A7EEECB098}" destId="{0130CD1B-9D40-4C72-88FD-F71FC7F4B826}" srcOrd="0" destOrd="0" presId="urn:microsoft.com/office/officeart/2005/8/layout/radial6"/>
    <dgm:cxn modelId="{BC66312E-BBFD-4CDE-B293-B10FE3D7FE5E}" srcId="{F96B1F11-DDB8-4B26-9607-A9647A791D5A}" destId="{776EEFC1-9A18-4BCF-8A06-963029BDD964}" srcOrd="3" destOrd="0" parTransId="{4C742B62-BE73-474F-B816-2B49979D5DF1}" sibTransId="{57CEEED7-DA84-4A72-BE16-9FD90D086CFC}"/>
    <dgm:cxn modelId="{1E95D72F-4CFD-49EC-A76D-6C50126EB7A8}" srcId="{7BDC308B-F98C-4A9A-9C7F-C58C6A988989}" destId="{F96B1F11-DDB8-4B26-9607-A9647A791D5A}" srcOrd="0" destOrd="0" parTransId="{34592952-8352-4FFA-B303-810229CA6A44}" sibTransId="{8AF320E5-E6E1-4708-9EB9-4F8C2785AE9D}"/>
    <dgm:cxn modelId="{B4232439-0779-47CA-9A87-0678F8D21A3A}" srcId="{F96B1F11-DDB8-4B26-9607-A9647A791D5A}" destId="{A644B4AC-1DC9-4EA9-A8F8-2A1425F576B1}" srcOrd="2" destOrd="0" parTransId="{526C6694-92F0-4B18-A46A-E90F8DA06473}" sibTransId="{294191E7-04D4-4C91-B44C-33A7EEECB098}"/>
    <dgm:cxn modelId="{012B89AF-ABC1-48D9-BD0C-33A5F9F4109E}" srcId="{F96B1F11-DDB8-4B26-9607-A9647A791D5A}" destId="{62B76D2B-C275-4409-BA1F-2A3D2B904B1E}" srcOrd="0" destOrd="0" parTransId="{CAEBF5CE-3810-495E-AF05-372DE429BDAF}" sibTransId="{421FE345-2753-455B-8498-A32FB739090F}"/>
    <dgm:cxn modelId="{7D4BF156-08BD-43CD-B428-48AA820741A5}" type="presOf" srcId="{62B76D2B-C275-4409-BA1F-2A3D2B904B1E}" destId="{2A806DB7-CFF1-4D7E-964D-9C8BE86B76FC}" srcOrd="0" destOrd="0" presId="urn:microsoft.com/office/officeart/2005/8/layout/radial6"/>
    <dgm:cxn modelId="{9E0D0480-4696-4733-8831-6F402AD61B91}" type="presOf" srcId="{8B80FE38-18F0-4320-AB76-59BE29596280}" destId="{CA9C3016-1F22-4C5F-83FF-2AFEEDDD00A5}" srcOrd="0" destOrd="0" presId="urn:microsoft.com/office/officeart/2005/8/layout/radial6"/>
    <dgm:cxn modelId="{3B1EEE82-B509-4B20-A53C-90ED40397272}" type="presOf" srcId="{776EEFC1-9A18-4BCF-8A06-963029BDD964}" destId="{76255A87-A64A-4423-B7D9-266BF0AB15AC}" srcOrd="0" destOrd="0" presId="urn:microsoft.com/office/officeart/2005/8/layout/radial6"/>
    <dgm:cxn modelId="{9168A74F-4283-4A18-9332-21052BE268C0}" type="presOf" srcId="{A644B4AC-1DC9-4EA9-A8F8-2A1425F576B1}" destId="{7352F4A0-FCA4-45F1-ACE8-0ACB34675BB4}" srcOrd="0" destOrd="0" presId="urn:microsoft.com/office/officeart/2005/8/layout/radial6"/>
    <dgm:cxn modelId="{BBE3B47B-9DCC-4960-A71A-21AD32A5219F}" type="presOf" srcId="{57CEEED7-DA84-4A72-BE16-9FD90D086CFC}" destId="{0F06E654-0D50-4064-8438-5129D84A880D}" srcOrd="0" destOrd="0" presId="urn:microsoft.com/office/officeart/2005/8/layout/radial6"/>
    <dgm:cxn modelId="{53A041E8-108E-4F14-A124-FF4D3B6B37CE}" type="presOf" srcId="{7BDC308B-F98C-4A9A-9C7F-C58C6A988989}" destId="{A261BADD-855A-4BAB-8211-EF82A2285F56}" srcOrd="0" destOrd="0" presId="urn:microsoft.com/office/officeart/2005/8/layout/radial6"/>
    <dgm:cxn modelId="{EE62C58B-FF22-42FA-81B2-0544EB26B8F6}" type="presOf" srcId="{421FE345-2753-455B-8498-A32FB739090F}" destId="{9B4B7A08-566D-4632-97B0-7928B56C4B44}" srcOrd="0" destOrd="0" presId="urn:microsoft.com/office/officeart/2005/8/layout/radial6"/>
    <dgm:cxn modelId="{E4FFC853-462D-4D96-A958-865D0CFAFEC0}" type="presOf" srcId="{672F49C9-94F8-4547-9D77-6485F088736C}" destId="{CE3697FB-2A89-455B-9B9C-DF78374BEE86}" srcOrd="0" destOrd="0" presId="urn:microsoft.com/office/officeart/2005/8/layout/radial6"/>
    <dgm:cxn modelId="{4B60862F-8E56-4BDE-932F-85C9F31F90B1}" type="presParOf" srcId="{A261BADD-855A-4BAB-8211-EF82A2285F56}" destId="{9DBAD2CF-73C3-413A-878E-3E55FF314EB8}" srcOrd="0" destOrd="0" presId="urn:microsoft.com/office/officeart/2005/8/layout/radial6"/>
    <dgm:cxn modelId="{A200512B-25DE-4C87-89FA-4E78B78FEE8D}" type="presParOf" srcId="{A261BADD-855A-4BAB-8211-EF82A2285F56}" destId="{2A806DB7-CFF1-4D7E-964D-9C8BE86B76FC}" srcOrd="1" destOrd="0" presId="urn:microsoft.com/office/officeart/2005/8/layout/radial6"/>
    <dgm:cxn modelId="{4263C05D-6DE9-4B21-8FBE-FD34FC71E0CC}" type="presParOf" srcId="{A261BADD-855A-4BAB-8211-EF82A2285F56}" destId="{E6088D04-626B-4A1F-A340-29CFD64F930E}" srcOrd="2" destOrd="0" presId="urn:microsoft.com/office/officeart/2005/8/layout/radial6"/>
    <dgm:cxn modelId="{EA7EF838-10AA-4E86-8EF8-165E2140F0C0}" type="presParOf" srcId="{A261BADD-855A-4BAB-8211-EF82A2285F56}" destId="{9B4B7A08-566D-4632-97B0-7928B56C4B44}" srcOrd="3" destOrd="0" presId="urn:microsoft.com/office/officeart/2005/8/layout/radial6"/>
    <dgm:cxn modelId="{28A86118-5777-43B7-AF65-D972C1A3916D}" type="presParOf" srcId="{A261BADD-855A-4BAB-8211-EF82A2285F56}" destId="{CE3697FB-2A89-455B-9B9C-DF78374BEE86}" srcOrd="4" destOrd="0" presId="urn:microsoft.com/office/officeart/2005/8/layout/radial6"/>
    <dgm:cxn modelId="{A22D527B-F31D-4EEE-AC5B-4FF97F8A1DB9}" type="presParOf" srcId="{A261BADD-855A-4BAB-8211-EF82A2285F56}" destId="{19FCB6C3-B687-444C-AA6F-A0AA2959B808}" srcOrd="5" destOrd="0" presId="urn:microsoft.com/office/officeart/2005/8/layout/radial6"/>
    <dgm:cxn modelId="{164B7EA1-AD6D-4461-B987-81CA70C79B97}" type="presParOf" srcId="{A261BADD-855A-4BAB-8211-EF82A2285F56}" destId="{CA9C3016-1F22-4C5F-83FF-2AFEEDDD00A5}" srcOrd="6" destOrd="0" presId="urn:microsoft.com/office/officeart/2005/8/layout/radial6"/>
    <dgm:cxn modelId="{DFFDA1B6-D201-49BE-873C-462EF51EA7D8}" type="presParOf" srcId="{A261BADD-855A-4BAB-8211-EF82A2285F56}" destId="{7352F4A0-FCA4-45F1-ACE8-0ACB34675BB4}" srcOrd="7" destOrd="0" presId="urn:microsoft.com/office/officeart/2005/8/layout/radial6"/>
    <dgm:cxn modelId="{C8688784-345A-4D55-9B16-E5F472D2F84E}" type="presParOf" srcId="{A261BADD-855A-4BAB-8211-EF82A2285F56}" destId="{D88276C0-A942-4A95-9495-1FD632DF96A3}" srcOrd="8" destOrd="0" presId="urn:microsoft.com/office/officeart/2005/8/layout/radial6"/>
    <dgm:cxn modelId="{DF542420-C4DB-4F2A-AADC-60894BD9FC56}" type="presParOf" srcId="{A261BADD-855A-4BAB-8211-EF82A2285F56}" destId="{0130CD1B-9D40-4C72-88FD-F71FC7F4B826}" srcOrd="9" destOrd="0" presId="urn:microsoft.com/office/officeart/2005/8/layout/radial6"/>
    <dgm:cxn modelId="{769E0A34-35B1-494D-BBE8-3AA0613713EF}" type="presParOf" srcId="{A261BADD-855A-4BAB-8211-EF82A2285F56}" destId="{76255A87-A64A-4423-B7D9-266BF0AB15AC}" srcOrd="10" destOrd="0" presId="urn:microsoft.com/office/officeart/2005/8/layout/radial6"/>
    <dgm:cxn modelId="{AA756B77-5C1A-42BE-A576-C29578F27C7F}" type="presParOf" srcId="{A261BADD-855A-4BAB-8211-EF82A2285F56}" destId="{D7DA126C-FC5A-4515-8E83-F06BCE54CBEF}" srcOrd="11" destOrd="0" presId="urn:microsoft.com/office/officeart/2005/8/layout/radial6"/>
    <dgm:cxn modelId="{8A61EF2A-8E92-485D-8A98-40607AE61EB8}" type="presParOf" srcId="{A261BADD-855A-4BAB-8211-EF82A2285F56}" destId="{0F06E654-0D50-4064-8438-5129D84A880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6E654-0D50-4064-8438-5129D84A880D}">
      <dsp:nvSpPr>
        <dsp:cNvPr id="0" name=""/>
        <dsp:cNvSpPr/>
      </dsp:nvSpPr>
      <dsp:spPr>
        <a:xfrm>
          <a:off x="1897455" y="706723"/>
          <a:ext cx="4716418" cy="4716418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rgbClr val="D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0CD1B-9D40-4C72-88FD-F71FC7F4B826}">
      <dsp:nvSpPr>
        <dsp:cNvPr id="0" name=""/>
        <dsp:cNvSpPr/>
      </dsp:nvSpPr>
      <dsp:spPr>
        <a:xfrm>
          <a:off x="1988624" y="706723"/>
          <a:ext cx="4716418" cy="4716418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rgbClr val="D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C3016-1F22-4C5F-83FF-2AFEEDDD00A5}">
      <dsp:nvSpPr>
        <dsp:cNvPr id="0" name=""/>
        <dsp:cNvSpPr/>
      </dsp:nvSpPr>
      <dsp:spPr>
        <a:xfrm>
          <a:off x="1988624" y="706723"/>
          <a:ext cx="4716418" cy="4716418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rgbClr val="D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B7A08-566D-4632-97B0-7928B56C4B44}">
      <dsp:nvSpPr>
        <dsp:cNvPr id="0" name=""/>
        <dsp:cNvSpPr/>
      </dsp:nvSpPr>
      <dsp:spPr>
        <a:xfrm>
          <a:off x="1988624" y="706723"/>
          <a:ext cx="4716418" cy="4716418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rgbClr val="D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D2CF-73C3-413A-878E-3E55FF314EB8}">
      <dsp:nvSpPr>
        <dsp:cNvPr id="0" name=""/>
        <dsp:cNvSpPr/>
      </dsp:nvSpPr>
      <dsp:spPr>
        <a:xfrm>
          <a:off x="3262247" y="1980347"/>
          <a:ext cx="2169171" cy="2169171"/>
        </a:xfrm>
        <a:prstGeom prst="ellipse">
          <a:avLst/>
        </a:prstGeom>
        <a:solidFill>
          <a:srgbClr val="D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entury" panose="02040604050505020304" pitchFamily="18" charset="0"/>
            </a:rPr>
            <a:t>POLSKIE PLACÓWKI ZAGRANICZNE</a:t>
          </a:r>
          <a:endParaRPr lang="pl-PL" sz="1500" b="1" kern="1200" dirty="0">
            <a:latin typeface="Century" panose="02040604050505020304" pitchFamily="18" charset="0"/>
          </a:endParaRPr>
        </a:p>
      </dsp:txBody>
      <dsp:txXfrm>
        <a:off x="3579915" y="2298015"/>
        <a:ext cx="1533835" cy="1533835"/>
      </dsp:txXfrm>
    </dsp:sp>
    <dsp:sp modelId="{2A806DB7-CFF1-4D7E-964D-9C8BE86B76FC}">
      <dsp:nvSpPr>
        <dsp:cNvPr id="0" name=""/>
        <dsp:cNvSpPr/>
      </dsp:nvSpPr>
      <dsp:spPr>
        <a:xfrm>
          <a:off x="3587623" y="2176"/>
          <a:ext cx="1518420" cy="1518420"/>
        </a:xfrm>
        <a:prstGeom prst="ellipse">
          <a:avLst/>
        </a:prstGeom>
        <a:solidFill>
          <a:srgbClr val="FF5D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latin typeface="Century" panose="02040604050505020304" pitchFamily="18" charset="0"/>
            </a:rPr>
            <a:t>INSTYTUTY POLSKIE</a:t>
          </a:r>
          <a:endParaRPr lang="pl-PL" sz="1100" b="1" kern="1200" dirty="0">
            <a:latin typeface="Century" panose="02040604050505020304" pitchFamily="18" charset="0"/>
          </a:endParaRPr>
        </a:p>
      </dsp:txBody>
      <dsp:txXfrm>
        <a:off x="3809990" y="224543"/>
        <a:ext cx="1073686" cy="1073686"/>
      </dsp:txXfrm>
    </dsp:sp>
    <dsp:sp modelId="{CE3697FB-2A89-455B-9B9C-DF78374BEE86}">
      <dsp:nvSpPr>
        <dsp:cNvPr id="0" name=""/>
        <dsp:cNvSpPr/>
      </dsp:nvSpPr>
      <dsp:spPr>
        <a:xfrm>
          <a:off x="5891169" y="2305722"/>
          <a:ext cx="1518420" cy="1518420"/>
        </a:xfrm>
        <a:prstGeom prst="ellipse">
          <a:avLst/>
        </a:prstGeom>
        <a:solidFill>
          <a:srgbClr val="FF5D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b="1" kern="1200" dirty="0" smtClean="0">
              <a:latin typeface="Century" panose="02040604050505020304" pitchFamily="18" charset="0"/>
            </a:rPr>
            <a:t>STAŁE PRZEDSTAWICIELSTWA</a:t>
          </a:r>
          <a:endParaRPr lang="pl-PL" sz="600" b="1" kern="1200" dirty="0">
            <a:latin typeface="Century" panose="02040604050505020304" pitchFamily="18" charset="0"/>
          </a:endParaRPr>
        </a:p>
      </dsp:txBody>
      <dsp:txXfrm>
        <a:off x="6113536" y="2528089"/>
        <a:ext cx="1073686" cy="1073686"/>
      </dsp:txXfrm>
    </dsp:sp>
    <dsp:sp modelId="{7352F4A0-FCA4-45F1-ACE8-0ACB34675BB4}">
      <dsp:nvSpPr>
        <dsp:cNvPr id="0" name=""/>
        <dsp:cNvSpPr/>
      </dsp:nvSpPr>
      <dsp:spPr>
        <a:xfrm>
          <a:off x="3587623" y="4609269"/>
          <a:ext cx="1518420" cy="1518420"/>
        </a:xfrm>
        <a:prstGeom prst="ellipse">
          <a:avLst/>
        </a:prstGeom>
        <a:solidFill>
          <a:srgbClr val="FF5D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latin typeface="Century" panose="02040604050505020304" pitchFamily="18" charset="0"/>
            </a:rPr>
            <a:t>AMBASADY</a:t>
          </a:r>
          <a:endParaRPr lang="pl-PL" sz="1100" b="1" kern="1200" dirty="0">
            <a:latin typeface="Century" panose="02040604050505020304" pitchFamily="18" charset="0"/>
          </a:endParaRPr>
        </a:p>
      </dsp:txBody>
      <dsp:txXfrm>
        <a:off x="3809990" y="4831636"/>
        <a:ext cx="1073686" cy="1073686"/>
      </dsp:txXfrm>
    </dsp:sp>
    <dsp:sp modelId="{76255A87-A64A-4423-B7D9-266BF0AB15AC}">
      <dsp:nvSpPr>
        <dsp:cNvPr id="0" name=""/>
        <dsp:cNvSpPr/>
      </dsp:nvSpPr>
      <dsp:spPr>
        <a:xfrm>
          <a:off x="1284077" y="2305722"/>
          <a:ext cx="1518420" cy="1518420"/>
        </a:xfrm>
        <a:prstGeom prst="ellipse">
          <a:avLst/>
        </a:prstGeom>
        <a:solidFill>
          <a:srgbClr val="FF5D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latin typeface="Century" panose="02040604050505020304" pitchFamily="18" charset="0"/>
            </a:rPr>
            <a:t>KONSULATY</a:t>
          </a:r>
          <a:endParaRPr lang="pl-PL" sz="1100" b="1" kern="1200" dirty="0">
            <a:latin typeface="Century" panose="02040604050505020304" pitchFamily="18" charset="0"/>
          </a:endParaRPr>
        </a:p>
      </dsp:txBody>
      <dsp:txXfrm>
        <a:off x="1506444" y="2528089"/>
        <a:ext cx="1073686" cy="1073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66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76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02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49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57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01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6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27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92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84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66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580A8-728C-45F2-9EAB-3EE715E28B7C}" type="datetimeFigureOut">
              <a:rPr lang="pl-PL" smtClean="0"/>
              <a:t>2020-01-31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83AF-BEED-4C83-A34B-74812E8DF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17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3932" y="1713732"/>
            <a:ext cx="9144000" cy="1096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200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Miniprzewodnik</a:t>
            </a:r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 dla wnioskodawców programu </a:t>
            </a:r>
            <a:b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Ministra Kultury i Dziedzictwa Narodowego </a:t>
            </a:r>
            <a:b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pl-PL" sz="22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Promocja kultury polskiej za granicą </a:t>
            </a:r>
            <a:endParaRPr lang="pl-PL" sz="22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29131"/>
            <a:ext cx="2907288" cy="78575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66" y="3113263"/>
            <a:ext cx="6925733" cy="24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101" y="1990642"/>
            <a:ext cx="3089838" cy="346896"/>
          </a:xfrm>
        </p:spPr>
        <p:txBody>
          <a:bodyPr>
            <a:no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Promocja zadania</a:t>
            </a:r>
            <a:endParaRPr lang="pl-PL" sz="22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/>
          <p:cNvCxnSpPr/>
          <p:nvPr/>
        </p:nvCxnSpPr>
        <p:spPr>
          <a:xfrm>
            <a:off x="5741447" y="1004836"/>
            <a:ext cx="26980" cy="5471700"/>
          </a:xfrm>
          <a:prstGeom prst="line">
            <a:avLst/>
          </a:prstGeom>
          <a:ln w="254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 txBox="1">
            <a:spLocks/>
          </p:cNvSpPr>
          <p:nvPr/>
        </p:nvSpPr>
        <p:spPr>
          <a:xfrm>
            <a:off x="1357101" y="3972595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 smtClean="0">
                <a:latin typeface="Century" panose="02040604050505020304" pitchFamily="18" charset="0"/>
              </a:rPr>
              <a:t>Istotne jest pozyskanie znaczących partnerów medialnych </a:t>
            </a:r>
            <a:r>
              <a:rPr lang="pl-PL" sz="1800" b="1" dirty="0" smtClean="0">
                <a:solidFill>
                  <a:srgbClr val="D00000"/>
                </a:solidFill>
                <a:latin typeface="Century" panose="02040604050505020304" pitchFamily="18" charset="0"/>
              </a:rPr>
              <a:t>w kraju realizacji zadania</a:t>
            </a:r>
            <a:endParaRPr lang="pl-PL" sz="1800" b="1" dirty="0">
              <a:solidFill>
                <a:srgbClr val="D00000"/>
              </a:solidFill>
              <a:latin typeface="Century" panose="02040604050505020304" pitchFamily="18" charset="0"/>
            </a:endParaRPr>
          </a:p>
        </p:txBody>
      </p:sp>
      <p:sp>
        <p:nvSpPr>
          <p:cNvPr id="18" name="Połowa ramki 17"/>
          <p:cNvSpPr/>
          <p:nvPr/>
        </p:nvSpPr>
        <p:spPr>
          <a:xfrm>
            <a:off x="1474413" y="3116764"/>
            <a:ext cx="306633" cy="413160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Połowa ramki 18"/>
          <p:cNvSpPr/>
          <p:nvPr/>
        </p:nvSpPr>
        <p:spPr>
          <a:xfrm rot="10800000">
            <a:off x="3842630" y="4067242"/>
            <a:ext cx="321547" cy="385089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487017" y="1630264"/>
            <a:ext cx="46586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Jak skutecznie promować projekt?</a:t>
            </a:r>
            <a:endParaRPr lang="pl-PL" sz="2200" dirty="0"/>
          </a:p>
        </p:txBody>
      </p:sp>
      <p:sp>
        <p:nvSpPr>
          <p:cNvPr id="22" name="Prostokąt 21"/>
          <p:cNvSpPr/>
          <p:nvPr/>
        </p:nvSpPr>
        <p:spPr>
          <a:xfrm>
            <a:off x="6802574" y="2336184"/>
            <a:ext cx="40275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Promocja powinna odbywać się </a:t>
            </a:r>
            <a:r>
              <a:rPr lang="pl-PL" sz="1600" b="1" u="sng" dirty="0" smtClean="0">
                <a:solidFill>
                  <a:srgbClr val="C00000"/>
                </a:solidFill>
                <a:latin typeface="Century" panose="02040604050505020304" pitchFamily="18" charset="0"/>
              </a:rPr>
              <a:t>media zagraniczne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Pomocne jest wykorzystanie kontaktów medialnych partnerów strategicznych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Wykorzystanie nowoczesnych narzędzi komunikacji internetowej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Nawiązanie współpracy z polską placówką zagraniczną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endParaRPr lang="pl-PL" sz="1600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r>
              <a:rPr lang="pl-PL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12693" y="1736641"/>
            <a:ext cx="4417166" cy="346896"/>
          </a:xfrm>
        </p:spPr>
        <p:txBody>
          <a:bodyPr>
            <a:noAutofit/>
          </a:bodyPr>
          <a:lstStyle/>
          <a:p>
            <a:pPr algn="l"/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Najczęściej popełniane </a:t>
            </a:r>
            <a:b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błędy formalne</a:t>
            </a:r>
            <a:r>
              <a:rPr lang="pl-PL" sz="2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endParaRPr lang="pl-PL" sz="2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6254273" y="2294136"/>
            <a:ext cx="4726993" cy="39703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D60000"/>
                </a:solidFill>
                <a:latin typeface="Century" panose="02040604050505020304" pitchFamily="18" charset="0"/>
              </a:rPr>
              <a:t>B</a:t>
            </a:r>
            <a:r>
              <a:rPr lang="pl-PL" dirty="0" smtClean="0">
                <a:solidFill>
                  <a:srgbClr val="D60000"/>
                </a:solidFill>
                <a:latin typeface="Century" panose="02040604050505020304" pitchFamily="18" charset="0"/>
              </a:rPr>
              <a:t>rak strategicznego partnera zagranicznego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D60000"/>
                </a:solidFill>
                <a:latin typeface="Century" panose="02040604050505020304" pitchFamily="18" charset="0"/>
              </a:rPr>
              <a:t>W</a:t>
            </a:r>
            <a:r>
              <a:rPr lang="pl-PL" dirty="0" smtClean="0">
                <a:solidFill>
                  <a:srgbClr val="D60000"/>
                </a:solidFill>
                <a:latin typeface="Century" panose="02040604050505020304" pitchFamily="18" charset="0"/>
              </a:rPr>
              <a:t>pisanie jako strategicznego partnera zagranicznego polskiej placówki zagranicznej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D60000"/>
                </a:solidFill>
                <a:latin typeface="Century" panose="02040604050505020304" pitchFamily="18" charset="0"/>
              </a:rPr>
              <a:t>Realizacja zadania, gdzie główną grupą docelową jest Polonia i Polacy za granicą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D60000"/>
                </a:solidFill>
                <a:latin typeface="Century" panose="02040604050505020304" pitchFamily="18" charset="0"/>
              </a:rPr>
              <a:t>P</a:t>
            </a:r>
            <a:r>
              <a:rPr lang="pl-PL" dirty="0" smtClean="0">
                <a:solidFill>
                  <a:srgbClr val="D60000"/>
                </a:solidFill>
                <a:latin typeface="Century" panose="02040604050505020304" pitchFamily="18" charset="0"/>
              </a:rPr>
              <a:t>rzeznaczenie więcej niż 10% wydatków na koszty niekwalifikowane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D60000"/>
                </a:solidFill>
                <a:latin typeface="Century" panose="02040604050505020304" pitchFamily="18" charset="0"/>
              </a:rPr>
              <a:t>Z</a:t>
            </a:r>
            <a:r>
              <a:rPr lang="pl-PL" dirty="0" smtClean="0">
                <a:solidFill>
                  <a:srgbClr val="D60000"/>
                </a:solidFill>
                <a:latin typeface="Century" panose="02040604050505020304" pitchFamily="18" charset="0"/>
              </a:rPr>
              <a:t>łożenie wniosku na zadanie wyłączone z programu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D60000"/>
                </a:solidFill>
                <a:latin typeface="Century" panose="02040604050505020304" pitchFamily="18" charset="0"/>
              </a:rPr>
              <a:t>Złożenie wniosku przez podmiot nieuprawniony w programie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475026" y="2775592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b="1" dirty="0">
              <a:solidFill>
                <a:srgbClr val="D00000"/>
              </a:solidFill>
              <a:latin typeface="Century" panose="02040604050505020304" pitchFamily="18" charset="0"/>
            </a:endParaRPr>
          </a:p>
        </p:txBody>
      </p:sp>
      <p:sp>
        <p:nvSpPr>
          <p:cNvPr id="9" name="Połowa ramki 8"/>
          <p:cNvSpPr/>
          <p:nvPr/>
        </p:nvSpPr>
        <p:spPr>
          <a:xfrm>
            <a:off x="1475026" y="1967186"/>
            <a:ext cx="306633" cy="407823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łowa ramki 9"/>
          <p:cNvSpPr/>
          <p:nvPr/>
        </p:nvSpPr>
        <p:spPr>
          <a:xfrm rot="10800000">
            <a:off x="4026954" y="2892016"/>
            <a:ext cx="321547" cy="385089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580844" y="2083537"/>
            <a:ext cx="3125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Century" panose="02040604050505020304" pitchFamily="18" charset="0"/>
              </a:rPr>
              <a:t>Błąd formalny skutkuje </a:t>
            </a:r>
            <a: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odrzuceniem wniosku </a:t>
            </a:r>
            <a:r>
              <a:rPr lang="pl-PL" sz="1600" dirty="0" smtClean="0">
                <a:latin typeface="Century" panose="02040604050505020304" pitchFamily="18" charset="0"/>
              </a:rPr>
              <a:t>i niedopuszczeniem go do dalszych etapów konkursu</a:t>
            </a:r>
            <a:endParaRPr lang="pl-PL" sz="1600" dirty="0">
              <a:latin typeface="Century" panose="02040604050505020304" pitchFamily="18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5741447" y="1004836"/>
            <a:ext cx="26980" cy="5471700"/>
          </a:xfrm>
          <a:prstGeom prst="line">
            <a:avLst/>
          </a:prstGeom>
          <a:ln w="254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8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475026" y="2775592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b="1" dirty="0">
              <a:solidFill>
                <a:srgbClr val="D00000"/>
              </a:solidFill>
              <a:latin typeface="Century" panose="02040604050505020304" pitchFamily="18" charset="0"/>
            </a:endParaRPr>
          </a:p>
        </p:txBody>
      </p:sp>
      <p:sp>
        <p:nvSpPr>
          <p:cNvPr id="9" name="Połowa ramki 8"/>
          <p:cNvSpPr/>
          <p:nvPr/>
        </p:nvSpPr>
        <p:spPr>
          <a:xfrm>
            <a:off x="2641467" y="2775592"/>
            <a:ext cx="306633" cy="407823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łowa ramki 9"/>
          <p:cNvSpPr/>
          <p:nvPr/>
        </p:nvSpPr>
        <p:spPr>
          <a:xfrm rot="10800000">
            <a:off x="9147249" y="3787241"/>
            <a:ext cx="321547" cy="385089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773587" y="2544915"/>
            <a:ext cx="66022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latin typeface="Times New Roman" panose="02020603050405020304" pitchFamily="18" charset="0"/>
            </a:endParaRPr>
          </a:p>
          <a:p>
            <a:pPr algn="just"/>
            <a:r>
              <a:rPr lang="pl-PL" dirty="0">
                <a:solidFill>
                  <a:srgbClr val="D00000"/>
                </a:solidFill>
                <a:latin typeface="Times New Roman" panose="02020603050405020304" pitchFamily="18" charset="0"/>
              </a:rPr>
              <a:t>Zadania wsparte w ramach programu </a:t>
            </a:r>
            <a:r>
              <a:rPr lang="pl-PL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stają się </a:t>
            </a:r>
            <a:r>
              <a:rPr lang="pl-PL" b="1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wizytówką </a:t>
            </a:r>
            <a:r>
              <a:rPr lang="pl-PL" b="1" dirty="0">
                <a:solidFill>
                  <a:srgbClr val="D00000"/>
                </a:solidFill>
                <a:latin typeface="Times New Roman" panose="02020603050405020304" pitchFamily="18" charset="0"/>
              </a:rPr>
              <a:t>polskiej kultury</a:t>
            </a:r>
            <a:r>
              <a:rPr lang="pl-PL" dirty="0">
                <a:solidFill>
                  <a:srgbClr val="D00000"/>
                </a:solidFill>
                <a:latin typeface="Times New Roman" panose="02020603050405020304" pitchFamily="18" charset="0"/>
              </a:rPr>
              <a:t>, budującą </a:t>
            </a:r>
            <a:r>
              <a:rPr lang="pl-PL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wizerunek Rzeczpospolitej </a:t>
            </a:r>
            <a:r>
              <a:rPr lang="pl-PL" dirty="0">
                <a:solidFill>
                  <a:srgbClr val="D00000"/>
                </a:solidFill>
                <a:latin typeface="Times New Roman" panose="02020603050405020304" pitchFamily="18" charset="0"/>
              </a:rPr>
              <a:t>Polskiej jako </a:t>
            </a:r>
            <a:r>
              <a:rPr lang="pl-PL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państwa </a:t>
            </a:r>
            <a:r>
              <a:rPr lang="pl-PL" dirty="0">
                <a:solidFill>
                  <a:srgbClr val="D00000"/>
                </a:solidFill>
                <a:latin typeface="Times New Roman" panose="02020603050405020304" pitchFamily="18" charset="0"/>
              </a:rPr>
              <a:t>nowoczesnego, otwartego </a:t>
            </a:r>
            <a:r>
              <a:rPr lang="pl-PL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na międzykulturowy </a:t>
            </a:r>
            <a:r>
              <a:rPr lang="pl-PL" dirty="0">
                <a:solidFill>
                  <a:srgbClr val="D00000"/>
                </a:solidFill>
                <a:latin typeface="Times New Roman" panose="02020603050405020304" pitchFamily="18" charset="0"/>
              </a:rPr>
              <a:t>dialog, a także świadomego swojego wielowiekowego </a:t>
            </a:r>
            <a:r>
              <a:rPr lang="pl-PL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wkładu w </a:t>
            </a:r>
            <a:r>
              <a:rPr lang="pl-PL" dirty="0">
                <a:solidFill>
                  <a:srgbClr val="D00000"/>
                </a:solidFill>
                <a:latin typeface="Times New Roman" panose="02020603050405020304" pitchFamily="18" charset="0"/>
              </a:rPr>
              <a:t>kulturę europejską. </a:t>
            </a: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75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475026" y="2775592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b="1" dirty="0">
              <a:solidFill>
                <a:srgbClr val="D00000"/>
              </a:solidFill>
              <a:latin typeface="Century" panose="020406040505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278338" y="2585210"/>
            <a:ext cx="49089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Kolejny nabór wniosków do programu przewidziany jest na </a:t>
            </a:r>
            <a:r>
              <a:rPr lang="pl-PL" sz="2000" b="1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koniec listopada 2020 r. </a:t>
            </a:r>
            <a:r>
              <a:rPr lang="pl-PL" sz="2000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Szczegółowe informacje dostępne są na stronie </a:t>
            </a:r>
            <a:r>
              <a:rPr lang="pl-PL" sz="2000" b="1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www.mkidn.gov.pl </a:t>
            </a:r>
            <a:endParaRPr lang="pl-PL" sz="2000" b="1" dirty="0">
              <a:solidFill>
                <a:srgbClr val="D00000"/>
              </a:solidFill>
              <a:latin typeface="Times New Roman" panose="02020603050405020304" pitchFamily="18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-571333" y="4383260"/>
            <a:ext cx="4908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400" dirty="0">
              <a:solidFill>
                <a:srgbClr val="D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pl-PL" sz="1400" dirty="0" smtClean="0">
                <a:solidFill>
                  <a:srgbClr val="D00000"/>
                </a:solidFill>
                <a:latin typeface="Times New Roman" panose="02020603050405020304" pitchFamily="18" charset="0"/>
              </a:rPr>
              <a:t>Przygotował: Piotr Dorosiński</a:t>
            </a:r>
            <a:endParaRPr lang="pl-PL" sz="1400" b="1" dirty="0">
              <a:solidFill>
                <a:srgbClr val="D00000"/>
              </a:solidFill>
              <a:latin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937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28880" y="1669680"/>
            <a:ext cx="3089838" cy="346896"/>
          </a:xfrm>
        </p:spPr>
        <p:txBody>
          <a:bodyPr>
            <a:no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Strategiczne cele programu</a:t>
            </a:r>
            <a:endParaRPr lang="pl-PL" sz="22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/>
          <p:cNvCxnSpPr/>
          <p:nvPr/>
        </p:nvCxnSpPr>
        <p:spPr>
          <a:xfrm>
            <a:off x="5725547" y="1004836"/>
            <a:ext cx="26980" cy="5471700"/>
          </a:xfrm>
          <a:prstGeom prst="line">
            <a:avLst/>
          </a:prstGeom>
          <a:ln w="254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 txBox="1">
            <a:spLocks/>
          </p:cNvSpPr>
          <p:nvPr/>
        </p:nvSpPr>
        <p:spPr>
          <a:xfrm>
            <a:off x="1160429" y="2681421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190310" y="2283305"/>
            <a:ext cx="3388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1B1B1B"/>
                </a:solidFill>
                <a:latin typeface="Century" panose="02040604050505020304" pitchFamily="18" charset="0"/>
              </a:rPr>
              <a:t>W</a:t>
            </a:r>
            <a:r>
              <a:rPr lang="pl-PL" dirty="0" smtClean="0">
                <a:solidFill>
                  <a:srgbClr val="1B1B1B"/>
                </a:solidFill>
                <a:effectLst/>
                <a:latin typeface="Century" panose="02040604050505020304" pitchFamily="18" charset="0"/>
              </a:rPr>
              <a:t>ykreowanie </a:t>
            </a:r>
            <a:r>
              <a:rPr lang="pl-PL" b="1" dirty="0" smtClean="0">
                <a:solidFill>
                  <a:srgbClr val="D00000"/>
                </a:solidFill>
                <a:effectLst/>
                <a:latin typeface="Century" panose="02040604050505020304" pitchFamily="18" charset="0"/>
              </a:rPr>
              <a:t>pozytywnego wizerunku Polski </a:t>
            </a:r>
            <a:r>
              <a:rPr lang="pl-PL" dirty="0" smtClean="0">
                <a:solidFill>
                  <a:srgbClr val="1B1B1B"/>
                </a:solidFill>
                <a:effectLst/>
                <a:latin typeface="Century" panose="02040604050505020304" pitchFamily="18" charset="0"/>
              </a:rPr>
              <a:t>poza granicami kraju oraz trwałe zakorzenienie wśród zagranicznych odbiorców znajomości dorobku artystycznego i intelektualnego Polaków</a:t>
            </a:r>
            <a:endParaRPr lang="pl-PL" dirty="0">
              <a:latin typeface="Century" panose="02040604050505020304" pitchFamily="18" charset="0"/>
            </a:endParaRPr>
          </a:p>
        </p:txBody>
      </p:sp>
      <p:sp>
        <p:nvSpPr>
          <p:cNvPr id="18" name="Połowa ramki 17"/>
          <p:cNvSpPr/>
          <p:nvPr/>
        </p:nvSpPr>
        <p:spPr>
          <a:xfrm>
            <a:off x="1257665" y="2191253"/>
            <a:ext cx="306633" cy="463960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Połowa ramki 18"/>
          <p:cNvSpPr/>
          <p:nvPr/>
        </p:nvSpPr>
        <p:spPr>
          <a:xfrm rot="10800000">
            <a:off x="4089493" y="4252887"/>
            <a:ext cx="321547" cy="385089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826194" y="1154126"/>
            <a:ext cx="2247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Jak realizować?</a:t>
            </a:r>
            <a:endParaRPr lang="pl-PL" sz="2200" dirty="0"/>
          </a:p>
        </p:txBody>
      </p:sp>
      <p:sp>
        <p:nvSpPr>
          <p:cNvPr id="22" name="Prostokąt 21"/>
          <p:cNvSpPr/>
          <p:nvPr/>
        </p:nvSpPr>
        <p:spPr>
          <a:xfrm>
            <a:off x="6447800" y="1775473"/>
            <a:ext cx="4347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Zadanie odbywa się wyłącznie poza </a:t>
            </a:r>
            <a:r>
              <a:rPr lang="pl-PL" sz="1600" dirty="0">
                <a:solidFill>
                  <a:srgbClr val="D00000"/>
                </a:solidFill>
                <a:latin typeface="Century" panose="02040604050505020304" pitchFamily="18" charset="0"/>
              </a:rPr>
              <a:t>granicami Rzeczypospolitej </a:t>
            </a: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Polskiej, od stycznia do grudnia </a:t>
            </a:r>
            <a:endParaRPr lang="pl-PL" sz="1600" dirty="0">
              <a:solidFill>
                <a:srgbClr val="D0000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Organizacja wydarzeń prezentujących </a:t>
            </a:r>
            <a:r>
              <a:rPr lang="pl-PL" sz="1600" dirty="0">
                <a:solidFill>
                  <a:srgbClr val="D00000"/>
                </a:solidFill>
                <a:latin typeface="Century" panose="02040604050505020304" pitchFamily="18" charset="0"/>
              </a:rPr>
              <a:t>wybitnych polskich </a:t>
            </a: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artystów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Udział w prestiżowych przedsięwzięciach kulturalnych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Wpisanie się w aktualne priorytety geograficzne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Pozyskanie wysokiej rangi strategicznego partnera zagranicznego i polskiej placówki zagranicznej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Program </a:t>
            </a:r>
            <a:r>
              <a:rPr lang="pl-PL" sz="1600" dirty="0">
                <a:solidFill>
                  <a:srgbClr val="D00000"/>
                </a:solidFill>
                <a:latin typeface="Century" panose="02040604050505020304" pitchFamily="18" charset="0"/>
              </a:rPr>
              <a:t>poświęcony jest wspieraniu zadań o </a:t>
            </a: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charakterze niekomercyjnym</a:t>
            </a:r>
            <a:r>
              <a:rPr lang="pl-PL" sz="1600" dirty="0">
                <a:solidFill>
                  <a:srgbClr val="D00000"/>
                </a:solidFill>
                <a:latin typeface="Century" panose="02040604050505020304" pitchFamily="18" charset="0"/>
              </a:rPr>
              <a:t>, </a:t>
            </a: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dlatego wnioskodawca </a:t>
            </a:r>
            <a:r>
              <a:rPr lang="pl-PL" sz="1600" dirty="0">
                <a:solidFill>
                  <a:srgbClr val="D00000"/>
                </a:solidFill>
                <a:latin typeface="Century" panose="02040604050505020304" pitchFamily="18" charset="0"/>
              </a:rPr>
              <a:t>nie może uzyskiwać przychodów z tytułu realizacji </a:t>
            </a: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zadania</a:t>
            </a:r>
            <a:endParaRPr lang="pl-PL" sz="1600" dirty="0">
              <a:solidFill>
                <a:srgbClr val="D0000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endParaRPr lang="pl-PL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101" y="1990642"/>
            <a:ext cx="3089838" cy="346896"/>
          </a:xfrm>
        </p:spPr>
        <p:txBody>
          <a:bodyPr>
            <a:no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Opis koncepcji </a:t>
            </a:r>
            <a:b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i programu zadania</a:t>
            </a:r>
            <a:endParaRPr lang="pl-PL" sz="22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/>
          <p:cNvCxnSpPr/>
          <p:nvPr/>
        </p:nvCxnSpPr>
        <p:spPr>
          <a:xfrm>
            <a:off x="5741447" y="1004836"/>
            <a:ext cx="26980" cy="5471700"/>
          </a:xfrm>
          <a:prstGeom prst="line">
            <a:avLst/>
          </a:prstGeom>
          <a:ln w="254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 txBox="1">
            <a:spLocks/>
          </p:cNvSpPr>
          <p:nvPr/>
        </p:nvSpPr>
        <p:spPr>
          <a:xfrm>
            <a:off x="1357101" y="3972595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 smtClean="0">
                <a:latin typeface="Century" panose="02040604050505020304" pitchFamily="18" charset="0"/>
              </a:rPr>
              <a:t>Zadania </a:t>
            </a:r>
            <a:r>
              <a:rPr lang="pl-PL" sz="1800" dirty="0">
                <a:latin typeface="Century" panose="02040604050505020304" pitchFamily="18" charset="0"/>
              </a:rPr>
              <a:t>finansowane w ramach programu powinny wyróżniać się </a:t>
            </a:r>
            <a:r>
              <a:rPr lang="pl-PL" sz="1800" b="1" dirty="0">
                <a:solidFill>
                  <a:srgbClr val="D00000"/>
                </a:solidFill>
                <a:latin typeface="Century" panose="02040604050505020304" pitchFamily="18" charset="0"/>
              </a:rPr>
              <a:t>przemyślaną, spójną i dopracowaną koncepcją artystyczną</a:t>
            </a:r>
            <a:r>
              <a:rPr lang="pl-PL" sz="1800" b="1" dirty="0" smtClean="0">
                <a:solidFill>
                  <a:srgbClr val="D00000"/>
                </a:solidFill>
                <a:latin typeface="Century" panose="02040604050505020304" pitchFamily="18" charset="0"/>
              </a:rPr>
              <a:t> </a:t>
            </a:r>
            <a:endParaRPr lang="pl-PL" sz="1800" b="1" dirty="0">
              <a:solidFill>
                <a:srgbClr val="D00000"/>
              </a:solidFill>
              <a:latin typeface="Century" panose="02040604050505020304" pitchFamily="18" charset="0"/>
            </a:endParaRPr>
          </a:p>
        </p:txBody>
      </p:sp>
      <p:sp>
        <p:nvSpPr>
          <p:cNvPr id="18" name="Połowa ramki 17"/>
          <p:cNvSpPr/>
          <p:nvPr/>
        </p:nvSpPr>
        <p:spPr>
          <a:xfrm>
            <a:off x="1357101" y="2887133"/>
            <a:ext cx="306633" cy="355600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Połowa ramki 18"/>
          <p:cNvSpPr/>
          <p:nvPr/>
        </p:nvSpPr>
        <p:spPr>
          <a:xfrm rot="10800000">
            <a:off x="4096630" y="4146043"/>
            <a:ext cx="321547" cy="385089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7274164" y="1664131"/>
            <a:ext cx="30011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Na co zwrócić uwagę?</a:t>
            </a:r>
            <a:endParaRPr lang="pl-PL" sz="2200" dirty="0"/>
          </a:p>
        </p:txBody>
      </p:sp>
      <p:sp>
        <p:nvSpPr>
          <p:cNvPr id="22" name="Prostokąt 21"/>
          <p:cNvSpPr/>
          <p:nvPr/>
        </p:nvSpPr>
        <p:spPr>
          <a:xfrm>
            <a:off x="6802574" y="2336184"/>
            <a:ext cx="402753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Dopracowany program wydarzenia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Wyraźne wskazanie miejsc realizacji projektu np. </a:t>
            </a:r>
            <a:r>
              <a:rPr lang="pl-PL" sz="1600" dirty="0">
                <a:solidFill>
                  <a:srgbClr val="C00000"/>
                </a:solidFill>
                <a:latin typeface="Century" panose="02040604050505020304" pitchFamily="18" charset="0"/>
              </a:rPr>
              <a:t>s</a:t>
            </a: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ali koncertowej, sceny teatralnej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Zadeklarowanie konkretnych nazwisk twórców i dzieł przewidzianych do realizacji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Możliwie precyzyjne określenie liczby realizowanych wydarzeń głównych </a:t>
            </a:r>
            <a:b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i towarzyszących (</a:t>
            </a:r>
            <a:r>
              <a:rPr lang="pl-PL" sz="1600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np.prelekcje</a:t>
            </a: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, warsztaty, konferencje)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r>
              <a:rPr lang="pl-PL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1160429" y="2681421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15" name="Tytuł 1"/>
          <p:cNvSpPr>
            <a:spLocks noGrp="1"/>
          </p:cNvSpPr>
          <p:nvPr>
            <p:ph type="ctrTitle"/>
          </p:nvPr>
        </p:nvSpPr>
        <p:spPr>
          <a:xfrm>
            <a:off x="1477929" y="1883726"/>
            <a:ext cx="3089838" cy="346896"/>
          </a:xfrm>
        </p:spPr>
        <p:txBody>
          <a:bodyPr>
            <a:noAutofit/>
          </a:bodyPr>
          <a:lstStyle/>
          <a:p>
            <a:r>
              <a:rPr lang="pl-PL" sz="22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Finansowanie</a:t>
            </a:r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endParaRPr lang="pl-PL" sz="22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791880" y="2496520"/>
            <a:ext cx="4838453" cy="2203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Budżet programu: </a:t>
            </a:r>
            <a: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3 000 000 zł </a:t>
            </a:r>
            <a:r>
              <a:rPr lang="pl-PL" sz="16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(plus 450 000 zł przeznaczone na etap odwoławczy)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D60000"/>
                </a:solidFill>
                <a:latin typeface="Century" panose="02040604050505020304" pitchFamily="18" charset="0"/>
              </a:rPr>
              <a:t>Minimalna kwota wnioskowana: </a:t>
            </a:r>
            <a:r>
              <a:rPr lang="pl-PL" sz="1600" b="1" dirty="0">
                <a:solidFill>
                  <a:srgbClr val="D60000"/>
                </a:solidFill>
                <a:latin typeface="Century" panose="02040604050505020304" pitchFamily="18" charset="0"/>
              </a:rPr>
              <a:t>25 000 zł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Maksymalna </a:t>
            </a:r>
            <a:r>
              <a:rPr lang="pl-PL" sz="1600" dirty="0">
                <a:solidFill>
                  <a:srgbClr val="D60000"/>
                </a:solidFill>
                <a:latin typeface="Century" panose="02040604050505020304" pitchFamily="18" charset="0"/>
              </a:rPr>
              <a:t>kwota wnioskowana: </a:t>
            </a:r>
            <a: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300 </a:t>
            </a:r>
            <a:r>
              <a:rPr lang="pl-PL" sz="1600" b="1" dirty="0">
                <a:solidFill>
                  <a:srgbClr val="D60000"/>
                </a:solidFill>
                <a:latin typeface="Century" panose="02040604050505020304" pitchFamily="18" charset="0"/>
              </a:rPr>
              <a:t>000 </a:t>
            </a:r>
            <a: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zł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Wymagane jest pozyskanie wkładu własnego na poziomie min. </a:t>
            </a:r>
            <a: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20% </a:t>
            </a:r>
            <a:r>
              <a:rPr lang="pl-PL" sz="16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(środki zaksięgowane na koncie wnioskodawcy w trakcie realizacji zadania) </a:t>
            </a:r>
            <a:endParaRPr lang="pl-PL" sz="1600" dirty="0">
              <a:solidFill>
                <a:srgbClr val="D60000"/>
              </a:solidFill>
              <a:latin typeface="Century" panose="02040604050505020304" pitchFamily="18" charset="0"/>
            </a:endParaRPr>
          </a:p>
          <a:p>
            <a:pPr algn="l"/>
            <a:r>
              <a:rPr lang="pl-PL" sz="1400" dirty="0" smtClean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pl-PL" sz="1400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endParaRPr lang="pl-PL" sz="14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cxnSp>
        <p:nvCxnSpPr>
          <p:cNvPr id="23" name="Łącznik prosty 22"/>
          <p:cNvCxnSpPr/>
          <p:nvPr/>
        </p:nvCxnSpPr>
        <p:spPr>
          <a:xfrm>
            <a:off x="5735488" y="954947"/>
            <a:ext cx="26980" cy="5471700"/>
          </a:xfrm>
          <a:prstGeom prst="line">
            <a:avLst/>
          </a:prstGeom>
          <a:ln w="254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ytuł 1"/>
          <p:cNvSpPr txBox="1">
            <a:spLocks/>
          </p:cNvSpPr>
          <p:nvPr/>
        </p:nvSpPr>
        <p:spPr>
          <a:xfrm>
            <a:off x="6854262" y="1731337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Uprawnieni wnioskodawcy</a:t>
            </a:r>
            <a:endParaRPr lang="pl-PL" sz="2200" dirty="0">
              <a:solidFill>
                <a:srgbClr val="D60000"/>
              </a:solidFill>
              <a:latin typeface="Century" panose="02040604050505020304" pitchFamily="18" charset="0"/>
            </a:endParaRPr>
          </a:p>
        </p:txBody>
      </p:sp>
      <p:sp>
        <p:nvSpPr>
          <p:cNvPr id="25" name="Tytuł 1"/>
          <p:cNvSpPr txBox="1">
            <a:spLocks/>
          </p:cNvSpPr>
          <p:nvPr/>
        </p:nvSpPr>
        <p:spPr>
          <a:xfrm>
            <a:off x="6087102" y="2047561"/>
            <a:ext cx="4838453" cy="2203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Samorządowe </a:t>
            </a:r>
            <a:r>
              <a:rPr lang="pl-PL" sz="1600" dirty="0">
                <a:solidFill>
                  <a:srgbClr val="C00000"/>
                </a:solidFill>
                <a:latin typeface="Century" panose="02040604050505020304" pitchFamily="18" charset="0"/>
              </a:rPr>
              <a:t>instytucje kultury (które nie są współprowadzone przez Ministra </a:t>
            </a:r>
            <a:r>
              <a:rPr lang="pl-PL" sz="1600" dirty="0" err="1">
                <a:solidFill>
                  <a:srgbClr val="C00000"/>
                </a:solidFill>
                <a:latin typeface="Century" panose="02040604050505020304" pitchFamily="18" charset="0"/>
              </a:rPr>
              <a:t>KiDN</a:t>
            </a:r>
            <a:r>
              <a:rPr lang="pl-PL" sz="1600" dirty="0">
                <a:solidFill>
                  <a:srgbClr val="C00000"/>
                </a:solidFill>
                <a:latin typeface="Century" panose="02040604050505020304" pitchFamily="18" charset="0"/>
              </a:rPr>
              <a:t>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C00000"/>
                </a:solidFill>
                <a:latin typeface="Century" panose="02040604050505020304" pitchFamily="18" charset="0"/>
              </a:rPr>
              <a:t>O</a:t>
            </a: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rganizacje </a:t>
            </a:r>
            <a:r>
              <a:rPr lang="pl-PL" sz="1600" dirty="0">
                <a:solidFill>
                  <a:srgbClr val="C00000"/>
                </a:solidFill>
                <a:latin typeface="Century" panose="02040604050505020304" pitchFamily="18" charset="0"/>
              </a:rPr>
              <a:t>pozarządowe;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C00000"/>
                </a:solidFill>
                <a:latin typeface="Century" panose="02040604050505020304" pitchFamily="18" charset="0"/>
              </a:rPr>
              <a:t>P</a:t>
            </a: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aństwowe </a:t>
            </a:r>
            <a:r>
              <a:rPr lang="pl-PL" sz="1600" dirty="0">
                <a:solidFill>
                  <a:srgbClr val="C00000"/>
                </a:solidFill>
                <a:latin typeface="Century" panose="02040604050505020304" pitchFamily="18" charset="0"/>
              </a:rPr>
              <a:t>uczelnie artystyczne;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C00000"/>
                </a:solidFill>
                <a:latin typeface="Century" panose="02040604050505020304" pitchFamily="18" charset="0"/>
              </a:rPr>
              <a:t>P</a:t>
            </a: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odmioty </a:t>
            </a:r>
            <a:r>
              <a:rPr lang="pl-PL" sz="1600" dirty="0">
                <a:solidFill>
                  <a:srgbClr val="C00000"/>
                </a:solidFill>
                <a:latin typeface="Century" panose="02040604050505020304" pitchFamily="18" charset="0"/>
              </a:rPr>
              <a:t>prowadzące działalność gospodarczą wpisane do Centralnej Ewidencji i Informacji </a:t>
            </a: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o Działalności </a:t>
            </a:r>
            <a:r>
              <a:rPr lang="pl-PL" sz="1600" dirty="0">
                <a:solidFill>
                  <a:srgbClr val="C00000"/>
                </a:solidFill>
                <a:latin typeface="Century" panose="02040604050505020304" pitchFamily="18" charset="0"/>
              </a:rPr>
              <a:t>Gospodarczej lub do Krajowego Rejestru Sądowego.</a:t>
            </a:r>
          </a:p>
        </p:txBody>
      </p:sp>
    </p:spTree>
    <p:extLst>
      <p:ext uri="{BB962C8B-B14F-4D97-AF65-F5344CB8AC3E}">
        <p14:creationId xmlns:p14="http://schemas.microsoft.com/office/powerpoint/2010/main" val="26868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0027" y="1592707"/>
            <a:ext cx="3089838" cy="346896"/>
          </a:xfrm>
        </p:spPr>
        <p:txBody>
          <a:bodyPr>
            <a:no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Wyłączenia – program nie obejmuje</a:t>
            </a:r>
            <a:r>
              <a:rPr lang="pl-PL" sz="2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endParaRPr lang="pl-PL" sz="2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3699932" y="2226733"/>
            <a:ext cx="7399867" cy="400887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wizyt studyjnych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rezydencji artystycznych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stypendiów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staży naukowych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wymiany </a:t>
            </a:r>
            <a:r>
              <a:rPr lang="pl-PL" sz="1400" dirty="0">
                <a:solidFill>
                  <a:srgbClr val="D60000"/>
                </a:solidFill>
                <a:latin typeface="Century" panose="02040604050505020304" pitchFamily="18" charset="0"/>
              </a:rPr>
              <a:t>młodzieży </a:t>
            </a: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/>
            </a:r>
            <a:b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</a:b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i </a:t>
            </a:r>
            <a:r>
              <a:rPr lang="pl-PL" sz="1400" dirty="0">
                <a:solidFill>
                  <a:srgbClr val="D60000"/>
                </a:solidFill>
                <a:latin typeface="Century" panose="02040604050505020304" pitchFamily="18" charset="0"/>
              </a:rPr>
              <a:t>wymiany </a:t>
            </a: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studenckich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rekonstrukcji historycznych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wydarzeń turystycznych, kulinarnych </a:t>
            </a:r>
            <a:b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</a:b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i sportowych,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udziału </a:t>
            </a:r>
            <a:r>
              <a:rPr lang="pl-PL" sz="1400" dirty="0">
                <a:solidFill>
                  <a:srgbClr val="D60000"/>
                </a:solidFill>
                <a:latin typeface="Century" panose="02040604050505020304" pitchFamily="18" charset="0"/>
              </a:rPr>
              <a:t>w targach, </a:t>
            </a:r>
            <a:endParaRPr lang="pl-PL" sz="1400" dirty="0" smtClean="0">
              <a:solidFill>
                <a:srgbClr val="D6000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rajdów, przemarszów </a:t>
            </a:r>
            <a:b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</a:b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i pochodów, rejsów oraz turniejów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zawodów </a:t>
            </a:r>
            <a:r>
              <a:rPr lang="pl-PL" sz="1400" dirty="0">
                <a:solidFill>
                  <a:srgbClr val="D60000"/>
                </a:solidFill>
                <a:latin typeface="Century" panose="02040604050505020304" pitchFamily="18" charset="0"/>
              </a:rPr>
              <a:t>i </a:t>
            </a: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konkursów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zadań dotyczących </a:t>
            </a:r>
            <a:r>
              <a:rPr lang="pl-PL" sz="1400" dirty="0">
                <a:solidFill>
                  <a:srgbClr val="D60000"/>
                </a:solidFill>
                <a:latin typeface="Century" panose="02040604050505020304" pitchFamily="18" charset="0"/>
              </a:rPr>
              <a:t>digitalizacji i </a:t>
            </a: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archiwizacji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zadań dotyczących </a:t>
            </a:r>
            <a:r>
              <a:rPr lang="pl-PL" sz="1400" dirty="0">
                <a:solidFill>
                  <a:srgbClr val="D60000"/>
                </a:solidFill>
                <a:latin typeface="Century" panose="02040604050505020304" pitchFamily="18" charset="0"/>
              </a:rPr>
              <a:t>tworzenia, produkcji </a:t>
            </a: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/>
            </a:r>
            <a:b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</a:b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i dystrybucji </a:t>
            </a:r>
            <a:r>
              <a:rPr lang="pl-PL" sz="1400" dirty="0">
                <a:solidFill>
                  <a:srgbClr val="D60000"/>
                </a:solidFill>
                <a:latin typeface="Century" panose="02040604050505020304" pitchFamily="18" charset="0"/>
              </a:rPr>
              <a:t>utworów muzycznych, audiowizualnych </a:t>
            </a: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/>
            </a:r>
            <a:b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</a:b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i </a:t>
            </a:r>
            <a:r>
              <a:rPr lang="pl-PL" sz="1400" dirty="0">
                <a:solidFill>
                  <a:srgbClr val="D60000"/>
                </a:solidFill>
                <a:latin typeface="Century" panose="02040604050505020304" pitchFamily="18" charset="0"/>
              </a:rPr>
              <a:t>literackich, w tym czasopism, przekładów, publikacji niebędących materiałami </a:t>
            </a:r>
            <a:r>
              <a:rPr lang="pl-PL" sz="14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promocyjnymi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endParaRPr lang="pl-PL" sz="1600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r>
              <a:rPr lang="pl-PL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101" y="1719882"/>
            <a:ext cx="3089838" cy="346896"/>
          </a:xfrm>
        </p:spPr>
        <p:txBody>
          <a:bodyPr>
            <a:no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Strategiczny partner zagraniczny</a:t>
            </a:r>
            <a:endParaRPr lang="pl-PL" sz="22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/>
          <p:cNvCxnSpPr/>
          <p:nvPr/>
        </p:nvCxnSpPr>
        <p:spPr>
          <a:xfrm>
            <a:off x="5735488" y="954947"/>
            <a:ext cx="26980" cy="5471700"/>
          </a:xfrm>
          <a:prstGeom prst="line">
            <a:avLst/>
          </a:prstGeom>
          <a:ln w="254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 txBox="1">
            <a:spLocks/>
          </p:cNvSpPr>
          <p:nvPr/>
        </p:nvSpPr>
        <p:spPr>
          <a:xfrm>
            <a:off x="1230765" y="3481529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 smtClean="0">
                <a:latin typeface="Century" panose="02040604050505020304" pitchFamily="18" charset="0"/>
              </a:rPr>
              <a:t>Zadania muszą być przygotowywane we współpracy z przynajmniej jednym </a:t>
            </a:r>
            <a:r>
              <a:rPr lang="pl-PL" sz="1800" b="1" dirty="0" smtClean="0">
                <a:solidFill>
                  <a:srgbClr val="D00000"/>
                </a:solidFill>
                <a:latin typeface="Century" panose="02040604050505020304" pitchFamily="18" charset="0"/>
              </a:rPr>
              <a:t>strategicznym partnerem zagranicznym.</a:t>
            </a:r>
            <a:endParaRPr lang="pl-PL" sz="1800" b="1" dirty="0">
              <a:solidFill>
                <a:srgbClr val="D00000"/>
              </a:solidFill>
              <a:latin typeface="Century" panose="02040604050505020304" pitchFamily="18" charset="0"/>
            </a:endParaRPr>
          </a:p>
        </p:txBody>
      </p:sp>
      <p:sp>
        <p:nvSpPr>
          <p:cNvPr id="18" name="Połowa ramki 17"/>
          <p:cNvSpPr/>
          <p:nvPr/>
        </p:nvSpPr>
        <p:spPr>
          <a:xfrm>
            <a:off x="1357101" y="2468645"/>
            <a:ext cx="306633" cy="392232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Połowa ramki 18"/>
          <p:cNvSpPr/>
          <p:nvPr/>
        </p:nvSpPr>
        <p:spPr>
          <a:xfrm rot="10800000">
            <a:off x="4096628" y="3555999"/>
            <a:ext cx="336549" cy="347107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7432855" y="1401664"/>
            <a:ext cx="2263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Wkład partnera</a:t>
            </a:r>
            <a:endParaRPr lang="pl-PL" sz="2200" dirty="0"/>
          </a:p>
        </p:txBody>
      </p:sp>
      <p:sp>
        <p:nvSpPr>
          <p:cNvPr id="22" name="Prostokąt 21"/>
          <p:cNvSpPr/>
          <p:nvPr/>
        </p:nvSpPr>
        <p:spPr>
          <a:xfrm>
            <a:off x="6550969" y="2069945"/>
            <a:ext cx="40275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Podczas oceny zadania szczególną uwagę zwraca się na stopień  zaangażowania strategicznego partnera zagranicznego</a:t>
            </a:r>
            <a:endParaRPr lang="pl-PL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38113" y="4362881"/>
            <a:ext cx="4684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latin typeface="Century" panose="02040604050505020304" pitchFamily="18" charset="0"/>
              </a:rPr>
              <a:t>P</a:t>
            </a:r>
            <a:r>
              <a:rPr lang="pl-PL" sz="1400" dirty="0" smtClean="0">
                <a:latin typeface="Century" panose="02040604050505020304" pitchFamily="18" charset="0"/>
              </a:rPr>
              <a:t>odmiot działający w kraju realizacji </a:t>
            </a:r>
            <a:br>
              <a:rPr lang="pl-PL" sz="1400" dirty="0" smtClean="0">
                <a:latin typeface="Century" panose="02040604050505020304" pitchFamily="18" charset="0"/>
              </a:rPr>
            </a:br>
            <a:r>
              <a:rPr lang="pl-PL" sz="1400" dirty="0" smtClean="0">
                <a:latin typeface="Century" panose="02040604050505020304" pitchFamily="18" charset="0"/>
              </a:rPr>
              <a:t>wydarzenia, posiadający </a:t>
            </a:r>
            <a:r>
              <a:rPr lang="pl-PL" sz="14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formę prawną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latin typeface="Century" panose="02040604050505020304" pitchFamily="18" charset="0"/>
              </a:rPr>
              <a:t>P</a:t>
            </a:r>
            <a:r>
              <a:rPr lang="pl-PL" sz="1400" dirty="0" smtClean="0">
                <a:latin typeface="Century" panose="02040604050505020304" pitchFamily="18" charset="0"/>
              </a:rPr>
              <a:t>rowadzący działalność </a:t>
            </a:r>
            <a:r>
              <a:rPr lang="pl-PL" sz="14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kulturalną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latin typeface="Century" panose="02040604050505020304" pitchFamily="18" charset="0"/>
              </a:rPr>
              <a:t>N</a:t>
            </a:r>
            <a:r>
              <a:rPr lang="pl-PL" sz="1400" dirty="0" smtClean="0">
                <a:latin typeface="Century" panose="02040604050505020304" pitchFamily="18" charset="0"/>
              </a:rPr>
              <a:t>ienastawiony na osiąganie zysków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latin typeface="Century" panose="02040604050505020304" pitchFamily="18" charset="0"/>
              </a:rPr>
              <a:t>Nie może być to polska placówka zagraniczna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latin typeface="Century" panose="02040604050505020304" pitchFamily="18" charset="0"/>
              </a:rPr>
              <a:t>Wyłączone są osoby fizyczne np. zagraniczni menadżerowie czy animatorzy kultury, współpracujący przy realizacji zadania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latin typeface="Century" panose="02040604050505020304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648543" y="3257014"/>
            <a:ext cx="40275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Rzeczowy np. udostępnienie miejsca dla prezentacji wydarzenia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Rzeczywisty wkład finansowy (późniejszy wpływ na konto)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Wsparcie merytoryczne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Partycypacja w kosztach niezbędnych do realizacji wydarzenia np. noclegi, transport lokalny</a:t>
            </a:r>
            <a:endParaRPr lang="pl-PL" sz="1600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Zaangażowanie promocyjne poprzez własne środki komunikacji i/lub poprzez lokalnych partnerów medialnych</a:t>
            </a:r>
          </a:p>
          <a:p>
            <a:r>
              <a:rPr lang="pl-PL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3558" y="1785069"/>
            <a:ext cx="3089838" cy="346896"/>
          </a:xfrm>
        </p:spPr>
        <p:txBody>
          <a:bodyPr>
            <a:no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Partnerzy dodatkowi</a:t>
            </a:r>
            <a:endParaRPr lang="pl-PL" sz="22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1113558" y="3777121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b="1" dirty="0">
              <a:solidFill>
                <a:srgbClr val="D00000"/>
              </a:solidFill>
              <a:latin typeface="Century" panose="02040604050505020304" pitchFamily="18" charset="0"/>
            </a:endParaRPr>
          </a:p>
        </p:txBody>
      </p:sp>
      <p:sp>
        <p:nvSpPr>
          <p:cNvPr id="18" name="Połowa ramki 17"/>
          <p:cNvSpPr/>
          <p:nvPr/>
        </p:nvSpPr>
        <p:spPr>
          <a:xfrm>
            <a:off x="1113558" y="2293654"/>
            <a:ext cx="306633" cy="356338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Połowa ramki 18"/>
          <p:cNvSpPr/>
          <p:nvPr/>
        </p:nvSpPr>
        <p:spPr>
          <a:xfrm rot="10800000">
            <a:off x="4025688" y="4709746"/>
            <a:ext cx="321547" cy="385089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210909" y="2407732"/>
            <a:ext cx="3267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dirty="0" smtClean="0">
                <a:latin typeface="Century" panose="02040604050505020304" pitchFamily="18" charset="0"/>
              </a:rPr>
              <a:t>Wartość projektu podniesie pozyskanie </a:t>
            </a:r>
            <a:r>
              <a:rPr lang="pl-PL" sz="1500" b="1" dirty="0" smtClean="0">
                <a:solidFill>
                  <a:srgbClr val="D00000"/>
                </a:solidFill>
                <a:latin typeface="Century" panose="02040604050505020304" pitchFamily="18" charset="0"/>
              </a:rPr>
              <a:t>jako partnera dodatkowego </a:t>
            </a:r>
            <a:r>
              <a:rPr lang="pl-PL" sz="1500" dirty="0" smtClean="0">
                <a:latin typeface="Century" panose="02040604050505020304" pitchFamily="18" charset="0"/>
              </a:rPr>
              <a:t>polskiej </a:t>
            </a:r>
            <a:r>
              <a:rPr lang="pl-PL" sz="1500" dirty="0">
                <a:latin typeface="Century" panose="02040604050505020304" pitchFamily="18" charset="0"/>
              </a:rPr>
              <a:t>placówki zagranicznej działającej </a:t>
            </a:r>
            <a:r>
              <a:rPr lang="pl-PL" sz="1500" dirty="0" smtClean="0">
                <a:latin typeface="Century" panose="02040604050505020304" pitchFamily="18" charset="0"/>
              </a:rPr>
              <a:t/>
            </a:r>
            <a:br>
              <a:rPr lang="pl-PL" sz="1500" dirty="0" smtClean="0">
                <a:latin typeface="Century" panose="02040604050505020304" pitchFamily="18" charset="0"/>
              </a:rPr>
            </a:br>
            <a:r>
              <a:rPr lang="pl-PL" sz="1500" dirty="0" smtClean="0">
                <a:latin typeface="Century" panose="02040604050505020304" pitchFamily="18" charset="0"/>
              </a:rPr>
              <a:t>w </a:t>
            </a:r>
            <a:r>
              <a:rPr lang="pl-PL" sz="1500" dirty="0">
                <a:latin typeface="Century" panose="02040604050505020304" pitchFamily="18" charset="0"/>
              </a:rPr>
              <a:t>kraju realizacji </a:t>
            </a:r>
            <a:r>
              <a:rPr lang="pl-PL" sz="1500" dirty="0" smtClean="0">
                <a:latin typeface="Century" panose="02040604050505020304" pitchFamily="18" charset="0"/>
              </a:rPr>
              <a:t>wydarzenia. </a:t>
            </a:r>
            <a:br>
              <a:rPr lang="pl-PL" sz="1500" dirty="0" smtClean="0">
                <a:latin typeface="Century" panose="02040604050505020304" pitchFamily="18" charset="0"/>
              </a:rPr>
            </a:br>
            <a:r>
              <a:rPr lang="pl-PL" sz="15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N</a:t>
            </a:r>
            <a:r>
              <a:rPr lang="pl-PL" altLang="pl-PL" sz="15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ie </a:t>
            </a:r>
            <a:r>
              <a:rPr lang="pl-PL" altLang="pl-PL" sz="1500" dirty="0">
                <a:solidFill>
                  <a:srgbClr val="000000"/>
                </a:solidFill>
                <a:latin typeface="Century" panose="02040604050505020304" pitchFamily="18" charset="0"/>
              </a:rPr>
              <a:t>jest </a:t>
            </a:r>
            <a:r>
              <a:rPr lang="pl-PL" altLang="pl-PL" sz="15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to partner obligatoryjny</a:t>
            </a:r>
            <a:r>
              <a:rPr lang="pl-PL" altLang="pl-PL" sz="1500" dirty="0">
                <a:solidFill>
                  <a:srgbClr val="000000"/>
                </a:solidFill>
                <a:latin typeface="Century" panose="02040604050505020304" pitchFamily="18" charset="0"/>
              </a:rPr>
              <a:t>, </a:t>
            </a:r>
            <a:r>
              <a:rPr lang="pl-PL" altLang="pl-PL" sz="15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ale jego </a:t>
            </a:r>
            <a:r>
              <a:rPr lang="pl-PL" altLang="pl-PL" sz="1500" dirty="0">
                <a:solidFill>
                  <a:srgbClr val="000000"/>
                </a:solidFill>
                <a:latin typeface="Century" panose="02040604050505020304" pitchFamily="18" charset="0"/>
              </a:rPr>
              <a:t>pozyskanie pozwala </a:t>
            </a:r>
            <a:r>
              <a:rPr lang="pl-PL" altLang="pl-PL" sz="1500" dirty="0" smtClean="0">
                <a:solidFill>
                  <a:srgbClr val="000000"/>
                </a:solidFill>
                <a:latin typeface="Century" panose="02040604050505020304" pitchFamily="18" charset="0"/>
              </a:rPr>
              <a:t/>
            </a:r>
            <a:br>
              <a:rPr lang="pl-PL" altLang="pl-PL" sz="1500" dirty="0" smtClean="0">
                <a:solidFill>
                  <a:srgbClr val="000000"/>
                </a:solidFill>
                <a:latin typeface="Century" panose="02040604050505020304" pitchFamily="18" charset="0"/>
              </a:rPr>
            </a:br>
            <a:r>
              <a:rPr lang="pl-PL" altLang="pl-PL" sz="15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na </a:t>
            </a:r>
            <a:r>
              <a:rPr lang="pl-PL" altLang="pl-PL" sz="1500" b="1" dirty="0">
                <a:solidFill>
                  <a:srgbClr val="D00000"/>
                </a:solidFill>
                <a:latin typeface="Century" panose="02040604050505020304" pitchFamily="18" charset="0"/>
              </a:rPr>
              <a:t>podwyższenie </a:t>
            </a:r>
            <a:r>
              <a:rPr lang="pl-PL" altLang="pl-PL" sz="1500" b="1" dirty="0" smtClean="0">
                <a:solidFill>
                  <a:srgbClr val="D00000"/>
                </a:solidFill>
                <a:latin typeface="Century" panose="02040604050505020304" pitchFamily="18" charset="0"/>
              </a:rPr>
              <a:t>oceny strategicznej </a:t>
            </a:r>
            <a:r>
              <a:rPr lang="pl-PL" altLang="pl-PL" sz="1500" b="1" dirty="0">
                <a:solidFill>
                  <a:srgbClr val="D00000"/>
                </a:solidFill>
                <a:latin typeface="Century" panose="02040604050505020304" pitchFamily="18" charset="0"/>
              </a:rPr>
              <a:t>wniosku</a:t>
            </a:r>
            <a:r>
              <a:rPr lang="pl-PL" altLang="pl-PL" sz="1500" dirty="0">
                <a:solidFill>
                  <a:srgbClr val="000000"/>
                </a:solidFill>
                <a:latin typeface="Century" panose="02040604050505020304" pitchFamily="18" charset="0"/>
              </a:rPr>
              <a:t>. Na wysokość punktacji wpływ </a:t>
            </a:r>
            <a:r>
              <a:rPr lang="pl-PL" altLang="pl-PL" sz="15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ma </a:t>
            </a:r>
            <a:r>
              <a:rPr lang="pl-PL" altLang="pl-PL" sz="1500" dirty="0">
                <a:solidFill>
                  <a:srgbClr val="000000"/>
                </a:solidFill>
                <a:latin typeface="Century" panose="02040604050505020304" pitchFamily="18" charset="0"/>
              </a:rPr>
              <a:t>zakres zaangażowania partnera</a:t>
            </a:r>
          </a:p>
          <a:p>
            <a:endParaRPr lang="pl-PL" sz="1500" dirty="0">
              <a:latin typeface="Century" panose="020406040505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05970" y="3312459"/>
            <a:ext cx="125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AMBASADY</a:t>
            </a:r>
            <a:endParaRPr lang="pl-PL" sz="1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010647" y="2727683"/>
            <a:ext cx="1575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POLSKIE PLACÓWKI ZAGRANICZNE</a:t>
            </a:r>
            <a:endParaRPr lang="pl-PL" sz="1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7162039" y="1591732"/>
            <a:ext cx="1356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KONSULATY</a:t>
            </a:r>
            <a:endParaRPr lang="pl-PL" sz="1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7979149" y="3466347"/>
            <a:ext cx="145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INSTYTUTY POLSKIE</a:t>
            </a:r>
            <a:endParaRPr lang="pl-PL" sz="1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6286528" y="4553572"/>
            <a:ext cx="2057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STAŁE PRZEDSTAWICIELSTWA</a:t>
            </a:r>
            <a:endParaRPr lang="pl-PL" sz="105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86685855"/>
              </p:ext>
            </p:extLst>
          </p:nvPr>
        </p:nvGraphicFramePr>
        <p:xfrm>
          <a:off x="4218465" y="287868"/>
          <a:ext cx="8693667" cy="612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46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79694" y="1957772"/>
            <a:ext cx="5024775" cy="346896"/>
          </a:xfrm>
        </p:spPr>
        <p:txBody>
          <a:bodyPr>
            <a:noAutofit/>
          </a:bodyPr>
          <a:lstStyle/>
          <a:p>
            <a:r>
              <a:rPr lang="pl-PL" sz="22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Definicja placówki zagranicznej</a:t>
            </a:r>
            <a:endParaRPr lang="pl-PL" sz="22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1113558" y="3777121"/>
            <a:ext cx="3089838" cy="34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b="1" dirty="0">
              <a:solidFill>
                <a:srgbClr val="D00000"/>
              </a:solidFill>
              <a:latin typeface="Century" panose="02040604050505020304" pitchFamily="18" charset="0"/>
            </a:endParaRPr>
          </a:p>
        </p:txBody>
      </p:sp>
      <p:sp>
        <p:nvSpPr>
          <p:cNvPr id="18" name="Połowa ramki 17"/>
          <p:cNvSpPr/>
          <p:nvPr/>
        </p:nvSpPr>
        <p:spPr>
          <a:xfrm>
            <a:off x="3430050" y="2799996"/>
            <a:ext cx="306633" cy="356338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210909" y="2407732"/>
            <a:ext cx="32679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500" dirty="0">
              <a:latin typeface="Century" panose="020406040505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01699" y="2925945"/>
            <a:ext cx="4380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Placówka zagraniczna − przedstawicielstwo </a:t>
            </a:r>
            <a:r>
              <a:rPr lang="pl-PL" sz="1600" dirty="0">
                <a:solidFill>
                  <a:srgbClr val="D00000"/>
                </a:solidFill>
                <a:latin typeface="Century" panose="02040604050505020304" pitchFamily="18" charset="0"/>
              </a:rPr>
              <a:t>dyplomatyczne, stałe przedstawicielstwo przy organizacji międzynarodowej, konsulat generalny, konsulat, </a:t>
            </a:r>
            <a:r>
              <a:rPr lang="pl-PL" sz="1600" dirty="0" err="1">
                <a:solidFill>
                  <a:srgbClr val="D00000"/>
                </a:solidFill>
                <a:latin typeface="Century" panose="02040604050505020304" pitchFamily="18" charset="0"/>
              </a:rPr>
              <a:t>wicekonsulat</a:t>
            </a:r>
            <a:r>
              <a:rPr lang="pl-PL" sz="1600" dirty="0">
                <a:solidFill>
                  <a:srgbClr val="D00000"/>
                </a:solidFill>
                <a:latin typeface="Century" panose="02040604050505020304" pitchFamily="18" charset="0"/>
              </a:rPr>
              <a:t>, </a:t>
            </a: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agencja konsularna, </a:t>
            </a:r>
            <a:r>
              <a:rPr lang="pl-PL" sz="1600" dirty="0">
                <a:solidFill>
                  <a:srgbClr val="D00000"/>
                </a:solidFill>
                <a:latin typeface="Century" panose="02040604050505020304" pitchFamily="18" charset="0"/>
              </a:rPr>
              <a:t>instytut polski lub </a:t>
            </a: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inna placówka podległa ministrowi </a:t>
            </a:r>
            <a:r>
              <a:rPr lang="pl-PL" sz="1600" dirty="0">
                <a:solidFill>
                  <a:srgbClr val="D00000"/>
                </a:solidFill>
                <a:latin typeface="Century" panose="02040604050505020304" pitchFamily="18" charset="0"/>
              </a:rPr>
              <a:t>właściwemu do spraw zagranicznych, mającą siedzibę poza granicami Rzeczypospolitej </a:t>
            </a:r>
            <a:r>
              <a:rPr lang="pl-PL" sz="1600" dirty="0" smtClean="0">
                <a:solidFill>
                  <a:srgbClr val="D00000"/>
                </a:solidFill>
                <a:latin typeface="Century" panose="02040604050505020304" pitchFamily="18" charset="0"/>
              </a:rPr>
              <a:t>Polskiej </a:t>
            </a:r>
            <a:endParaRPr lang="pl-PL" sz="1600" dirty="0">
              <a:solidFill>
                <a:srgbClr val="D00000"/>
              </a:solidFill>
              <a:latin typeface="Century" panose="02040604050505020304" pitchFamily="18" charset="0"/>
            </a:endParaRPr>
          </a:p>
        </p:txBody>
      </p:sp>
      <p:sp>
        <p:nvSpPr>
          <p:cNvPr id="16" name="Połowa ramki 15"/>
          <p:cNvSpPr/>
          <p:nvPr/>
        </p:nvSpPr>
        <p:spPr>
          <a:xfrm rot="10800000">
            <a:off x="7568335" y="4647162"/>
            <a:ext cx="314131" cy="340886"/>
          </a:xfrm>
          <a:prstGeom prst="halfFrame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0" y="219084"/>
            <a:ext cx="2907284" cy="78575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7066" y="287867"/>
            <a:ext cx="203200" cy="6299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454576" y="2076976"/>
            <a:ext cx="3125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>
              <a:latin typeface="Century" panose="020406040505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762142" y="1107031"/>
            <a:ext cx="6131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Włączenie polskich placówek zagranicznych jako </a:t>
            </a:r>
            <a:br>
              <a:rPr lang="pl-PL" sz="1600" dirty="0" smtClean="0">
                <a:solidFill>
                  <a:srgbClr val="D60000"/>
                </a:solidFill>
                <a:latin typeface="Century" panose="02040604050505020304" pitchFamily="18" charset="0"/>
              </a:rPr>
            </a:br>
            <a: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partnerów dodatkowych </a:t>
            </a:r>
            <a:r>
              <a:rPr lang="pl-PL" sz="16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w programie Promocja kultury polskiej za granicą jestem elementem realizacji </a:t>
            </a:r>
            <a:r>
              <a:rPr lang="pl-PL" sz="1600" b="1" dirty="0">
                <a:solidFill>
                  <a:srgbClr val="D60000"/>
                </a:solidFill>
                <a:latin typeface="Century" panose="02040604050505020304" pitchFamily="18" charset="0"/>
              </a:rPr>
              <a:t>porozumienia </a:t>
            </a:r>
            <a: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/>
            </a:r>
            <a:b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</a:br>
            <a: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Ministra Kultury i Dziedzictwa Narodowego oraz Ministra Spraw Zagranicznych o </a:t>
            </a:r>
            <a:r>
              <a:rPr lang="pl-PL" sz="1600" b="1" dirty="0">
                <a:solidFill>
                  <a:srgbClr val="D60000"/>
                </a:solidFill>
                <a:latin typeface="Century" panose="02040604050505020304" pitchFamily="18" charset="0"/>
              </a:rPr>
              <a:t>współpracy w zakresie </a:t>
            </a:r>
            <a: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promocji </a:t>
            </a:r>
            <a:r>
              <a:rPr lang="pl-PL" sz="1600" b="1" dirty="0">
                <a:solidFill>
                  <a:srgbClr val="D60000"/>
                </a:solidFill>
                <a:latin typeface="Century" panose="02040604050505020304" pitchFamily="18" charset="0"/>
              </a:rPr>
              <a:t>kultury polskiej za </a:t>
            </a:r>
            <a:r>
              <a:rPr lang="pl-PL" sz="1600" b="1" dirty="0" smtClean="0">
                <a:solidFill>
                  <a:srgbClr val="D60000"/>
                </a:solidFill>
                <a:latin typeface="Century" panose="02040604050505020304" pitchFamily="18" charset="0"/>
              </a:rPr>
              <a:t>granicą </a:t>
            </a:r>
            <a:r>
              <a:rPr lang="pl-PL" sz="1600" dirty="0" smtClean="0">
                <a:solidFill>
                  <a:srgbClr val="D60000"/>
                </a:solidFill>
                <a:latin typeface="Century" panose="02040604050505020304" pitchFamily="18" charset="0"/>
              </a:rPr>
              <a:t>z 11 grudnia 2018 roku</a:t>
            </a:r>
            <a:endParaRPr lang="pl-PL" sz="1600" dirty="0">
              <a:solidFill>
                <a:srgbClr val="D6000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/>
          <a:stretch/>
        </p:blipFill>
        <p:spPr>
          <a:xfrm>
            <a:off x="3031066" y="2778886"/>
            <a:ext cx="5862586" cy="37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Świecąca krawędź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571</Words>
  <Application>Microsoft Office PowerPoint</Application>
  <PresentationFormat>Panoramiczny</PresentationFormat>
  <Paragraphs>107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</vt:lpstr>
      <vt:lpstr>Times New Roman</vt:lpstr>
      <vt:lpstr>Wingdings</vt:lpstr>
      <vt:lpstr>Motyw pakietu Office</vt:lpstr>
      <vt:lpstr>Miniprzewodnik dla wnioskodawców programu  Ministra Kultury i Dziedzictwa Narodowego  Promocja kultury polskiej za granicą </vt:lpstr>
      <vt:lpstr>Strategiczne cele programu</vt:lpstr>
      <vt:lpstr>Opis koncepcji  i programu zadania</vt:lpstr>
      <vt:lpstr>Finansowanie </vt:lpstr>
      <vt:lpstr>Wyłączenia – program nie obejmuje:</vt:lpstr>
      <vt:lpstr>Strategiczny partner zagraniczny</vt:lpstr>
      <vt:lpstr>Partnerzy dodatkowi</vt:lpstr>
      <vt:lpstr>Definicja placówki zagranicznej</vt:lpstr>
      <vt:lpstr>Prezentacja programu PowerPoint</vt:lpstr>
      <vt:lpstr>Promocja zadania</vt:lpstr>
      <vt:lpstr>Najczęściej popełniane  błędy formalne: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Miniprzewodnik dla wnioskodawców programu Ministra Kultury i Dziedzictwa Narodowego  Promocja kultury polskiej za granicą</dc:title>
  <dc:creator>Piotr Dorosiński</dc:creator>
  <cp:lastModifiedBy>Piotr Dorosiński</cp:lastModifiedBy>
  <cp:revision>38</cp:revision>
  <dcterms:created xsi:type="dcterms:W3CDTF">2020-01-23T10:49:47Z</dcterms:created>
  <dcterms:modified xsi:type="dcterms:W3CDTF">2020-01-31T10:47:06Z</dcterms:modified>
</cp:coreProperties>
</file>