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67" r:id="rId1"/>
    <p:sldMasterId id="2147484801" r:id="rId2"/>
    <p:sldMasterId id="2147484818" r:id="rId3"/>
    <p:sldMasterId id="2147484830" r:id="rId4"/>
  </p:sldMasterIdLst>
  <p:notesMasterIdLst>
    <p:notesMasterId r:id="rId57"/>
  </p:notesMasterIdLst>
  <p:handoutMasterIdLst>
    <p:handoutMasterId r:id="rId58"/>
  </p:handoutMasterIdLst>
  <p:sldIdLst>
    <p:sldId id="1246" r:id="rId5"/>
    <p:sldId id="1501" r:id="rId6"/>
    <p:sldId id="1510" r:id="rId7"/>
    <p:sldId id="1511" r:id="rId8"/>
    <p:sldId id="1512" r:id="rId9"/>
    <p:sldId id="1504" r:id="rId10"/>
    <p:sldId id="1505" r:id="rId11"/>
    <p:sldId id="1506" r:id="rId12"/>
    <p:sldId id="1507" r:id="rId13"/>
    <p:sldId id="1521" r:id="rId14"/>
    <p:sldId id="1520" r:id="rId15"/>
    <p:sldId id="1508" r:id="rId16"/>
    <p:sldId id="1527" r:id="rId17"/>
    <p:sldId id="1509" r:id="rId18"/>
    <p:sldId id="1490" r:id="rId19"/>
    <p:sldId id="1476" r:id="rId20"/>
    <p:sldId id="1458" r:id="rId21"/>
    <p:sldId id="1372" r:id="rId22"/>
    <p:sldId id="1513" r:id="rId23"/>
    <p:sldId id="1472" r:id="rId24"/>
    <p:sldId id="1529" r:id="rId25"/>
    <p:sldId id="1515" r:id="rId26"/>
    <p:sldId id="1514" r:id="rId27"/>
    <p:sldId id="1526" r:id="rId28"/>
    <p:sldId id="1470" r:id="rId29"/>
    <p:sldId id="1471" r:id="rId30"/>
    <p:sldId id="1525" r:id="rId31"/>
    <p:sldId id="1635" r:id="rId32"/>
    <p:sldId id="1639" r:id="rId33"/>
    <p:sldId id="1640" r:id="rId34"/>
    <p:sldId id="1641" r:id="rId35"/>
    <p:sldId id="1642" r:id="rId36"/>
    <p:sldId id="1643" r:id="rId37"/>
    <p:sldId id="1632" r:id="rId38"/>
    <p:sldId id="1535" r:id="rId39"/>
    <p:sldId id="1633" r:id="rId40"/>
    <p:sldId id="1534" r:id="rId41"/>
    <p:sldId id="1634" r:id="rId42"/>
    <p:sldId id="1532" r:id="rId43"/>
    <p:sldId id="1533" r:id="rId44"/>
    <p:sldId id="1483" r:id="rId45"/>
    <p:sldId id="1523" r:id="rId46"/>
    <p:sldId id="1498" r:id="rId47"/>
    <p:sldId id="1499" r:id="rId48"/>
    <p:sldId id="1522" r:id="rId49"/>
    <p:sldId id="1474" r:id="rId50"/>
    <p:sldId id="1517" r:id="rId51"/>
    <p:sldId id="1484" r:id="rId52"/>
    <p:sldId id="1492" r:id="rId53"/>
    <p:sldId id="1479" r:id="rId54"/>
    <p:sldId id="1528" r:id="rId55"/>
    <p:sldId id="1224" r:id="rId56"/>
  </p:sldIdLst>
  <p:sldSz cx="12192000" cy="6858000"/>
  <p:notesSz cx="6797675" cy="9926638"/>
  <p:defaultTextStyle>
    <a:defPPr>
      <a:defRPr lang="pl-PL"/>
    </a:defPPr>
    <a:lvl1pPr algn="ctr" rtl="0" fontAlgn="base">
      <a:spcBef>
        <a:spcPct val="20000"/>
      </a:spcBef>
      <a:spcAft>
        <a:spcPct val="0"/>
      </a:spcAft>
      <a:buClr>
        <a:schemeClr val="accent1"/>
      </a:buClr>
      <a:buFont typeface="Wingdings" pitchFamily="2" charset="2"/>
      <a:buChar char="o"/>
      <a:defRPr sz="2400" kern="1200">
        <a:solidFill>
          <a:schemeClr val="tx1"/>
        </a:solidFill>
        <a:latin typeface="Verdana" pitchFamily="34" charset="0"/>
        <a:ea typeface="+mn-ea"/>
        <a:cs typeface="+mn-cs"/>
      </a:defRPr>
    </a:lvl1pPr>
    <a:lvl2pPr marL="457200" algn="ctr" rtl="0" fontAlgn="base">
      <a:spcBef>
        <a:spcPct val="20000"/>
      </a:spcBef>
      <a:spcAft>
        <a:spcPct val="0"/>
      </a:spcAft>
      <a:buClr>
        <a:schemeClr val="accent1"/>
      </a:buClr>
      <a:buFont typeface="Wingdings" pitchFamily="2" charset="2"/>
      <a:buChar char="o"/>
      <a:defRPr sz="2400" kern="1200">
        <a:solidFill>
          <a:schemeClr val="tx1"/>
        </a:solidFill>
        <a:latin typeface="Verdana" pitchFamily="34" charset="0"/>
        <a:ea typeface="+mn-ea"/>
        <a:cs typeface="+mn-cs"/>
      </a:defRPr>
    </a:lvl2pPr>
    <a:lvl3pPr marL="914400" algn="ctr" rtl="0" fontAlgn="base">
      <a:spcBef>
        <a:spcPct val="20000"/>
      </a:spcBef>
      <a:spcAft>
        <a:spcPct val="0"/>
      </a:spcAft>
      <a:buClr>
        <a:schemeClr val="accent1"/>
      </a:buClr>
      <a:buFont typeface="Wingdings" pitchFamily="2" charset="2"/>
      <a:buChar char="o"/>
      <a:defRPr sz="2400" kern="1200">
        <a:solidFill>
          <a:schemeClr val="tx1"/>
        </a:solidFill>
        <a:latin typeface="Verdana" pitchFamily="34" charset="0"/>
        <a:ea typeface="+mn-ea"/>
        <a:cs typeface="+mn-cs"/>
      </a:defRPr>
    </a:lvl3pPr>
    <a:lvl4pPr marL="1371600" algn="ctr" rtl="0" fontAlgn="base">
      <a:spcBef>
        <a:spcPct val="20000"/>
      </a:spcBef>
      <a:spcAft>
        <a:spcPct val="0"/>
      </a:spcAft>
      <a:buClr>
        <a:schemeClr val="accent1"/>
      </a:buClr>
      <a:buFont typeface="Wingdings" pitchFamily="2" charset="2"/>
      <a:buChar char="o"/>
      <a:defRPr sz="2400" kern="1200">
        <a:solidFill>
          <a:schemeClr val="tx1"/>
        </a:solidFill>
        <a:latin typeface="Verdana" pitchFamily="34" charset="0"/>
        <a:ea typeface="+mn-ea"/>
        <a:cs typeface="+mn-cs"/>
      </a:defRPr>
    </a:lvl4pPr>
    <a:lvl5pPr marL="1828800" algn="ctr" rtl="0" fontAlgn="base">
      <a:spcBef>
        <a:spcPct val="20000"/>
      </a:spcBef>
      <a:spcAft>
        <a:spcPct val="0"/>
      </a:spcAft>
      <a:buClr>
        <a:schemeClr val="accent1"/>
      </a:buClr>
      <a:buFont typeface="Wingdings" pitchFamily="2" charset="2"/>
      <a:buChar char="o"/>
      <a:defRPr sz="2400" kern="1200">
        <a:solidFill>
          <a:schemeClr val="tx1"/>
        </a:solidFill>
        <a:latin typeface="Verdana" pitchFamily="34" charset="0"/>
        <a:ea typeface="+mn-ea"/>
        <a:cs typeface="+mn-cs"/>
      </a:defRPr>
    </a:lvl5pPr>
    <a:lvl6pPr marL="2286000" algn="l" defTabSz="914400" rtl="0" eaLnBrk="1" latinLnBrk="0" hangingPunct="1">
      <a:defRPr sz="2400" kern="1200">
        <a:solidFill>
          <a:schemeClr val="tx1"/>
        </a:solidFill>
        <a:latin typeface="Verdana" pitchFamily="34" charset="0"/>
        <a:ea typeface="+mn-ea"/>
        <a:cs typeface="+mn-cs"/>
      </a:defRPr>
    </a:lvl6pPr>
    <a:lvl7pPr marL="2743200" algn="l" defTabSz="914400" rtl="0" eaLnBrk="1" latinLnBrk="0" hangingPunct="1">
      <a:defRPr sz="2400" kern="1200">
        <a:solidFill>
          <a:schemeClr val="tx1"/>
        </a:solidFill>
        <a:latin typeface="Verdana" pitchFamily="34" charset="0"/>
        <a:ea typeface="+mn-ea"/>
        <a:cs typeface="+mn-cs"/>
      </a:defRPr>
    </a:lvl7pPr>
    <a:lvl8pPr marL="3200400" algn="l" defTabSz="914400" rtl="0" eaLnBrk="1" latinLnBrk="0" hangingPunct="1">
      <a:defRPr sz="2400" kern="1200">
        <a:solidFill>
          <a:schemeClr val="tx1"/>
        </a:solidFill>
        <a:latin typeface="Verdana" pitchFamily="34" charset="0"/>
        <a:ea typeface="+mn-ea"/>
        <a:cs typeface="+mn-cs"/>
      </a:defRPr>
    </a:lvl8pPr>
    <a:lvl9pPr marL="3657600" algn="l" defTabSz="914400" rtl="0" eaLnBrk="1" latinLnBrk="0" hangingPunct="1">
      <a:defRPr sz="24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iza Tymińska- Czabańska" initials="LTC"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F9E3"/>
    <a:srgbClr val="339933"/>
    <a:srgbClr val="ACE834"/>
    <a:srgbClr val="A1E274"/>
    <a:srgbClr val="66B913"/>
    <a:srgbClr val="B2F173"/>
    <a:srgbClr val="0000FF"/>
    <a:srgbClr val="FFFF00"/>
    <a:srgbClr val="89B814"/>
    <a:srgbClr val="80E8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50" autoAdjust="0"/>
    <p:restoredTop sz="95307" autoAdjust="0"/>
  </p:normalViewPr>
  <p:slideViewPr>
    <p:cSldViewPr snapToGrid="0">
      <p:cViewPr>
        <p:scale>
          <a:sx n="75" d="100"/>
          <a:sy n="75" d="100"/>
        </p:scale>
        <p:origin x="416" y="435"/>
      </p:cViewPr>
      <p:guideLst>
        <p:guide orient="horz" pos="2160"/>
        <p:guide pos="3840"/>
      </p:guideLst>
    </p:cSldViewPr>
  </p:slideViewPr>
  <p:outlineViewPr>
    <p:cViewPr>
      <p:scale>
        <a:sx n="33" d="100"/>
        <a:sy n="33" d="100"/>
      </p:scale>
      <p:origin x="0" y="1993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2" d="100"/>
          <a:sy n="82" d="100"/>
        </p:scale>
        <p:origin x="-3180" y="-84"/>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pPr>
              <a:defRPr/>
            </a:pPr>
            <a:endParaRPr lang="pl-PL"/>
          </a:p>
        </p:txBody>
      </p:sp>
      <p:sp>
        <p:nvSpPr>
          <p:cNvPr id="3" name="Symbol zastępczy daty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pPr>
              <a:defRPr/>
            </a:pPr>
            <a:fld id="{073056E7-208B-4DC0-A3AD-1606BECFD7B8}" type="datetimeFigureOut">
              <a:rPr lang="pl-PL"/>
              <a:pPr>
                <a:defRPr/>
              </a:pPr>
              <a:t>25.10.2024</a:t>
            </a:fld>
            <a:endParaRPr lang="pl-PL"/>
          </a:p>
        </p:txBody>
      </p:sp>
      <p:sp>
        <p:nvSpPr>
          <p:cNvPr id="4" name="Symbol zastępczy stopki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pPr>
              <a:defRPr/>
            </a:pPr>
            <a:endParaRPr lang="pl-PL"/>
          </a:p>
        </p:txBody>
      </p:sp>
      <p:sp>
        <p:nvSpPr>
          <p:cNvPr id="5" name="Symbol zastępczy numeru slajdu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pPr>
              <a:defRPr/>
            </a:pPr>
            <a:fld id="{C26F0936-97A4-4420-8FBC-FF823056B6B9}" type="slidenum">
              <a:rPr lang="pl-PL"/>
              <a:pPr>
                <a:defRPr/>
              </a:pPr>
              <a:t>‹#›</a:t>
            </a:fld>
            <a:endParaRPr lang="pl-PL"/>
          </a:p>
        </p:txBody>
      </p:sp>
    </p:spTree>
    <p:extLst>
      <p:ext uri="{BB962C8B-B14F-4D97-AF65-F5344CB8AC3E}">
        <p14:creationId xmlns:p14="http://schemas.microsoft.com/office/powerpoint/2010/main" val="305396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buClrTx/>
              <a:buFontTx/>
              <a:buNone/>
              <a:defRPr sz="1200">
                <a:latin typeface="Arial" pitchFamily="34" charset="0"/>
              </a:defRPr>
            </a:lvl1pPr>
          </a:lstStyle>
          <a:p>
            <a:pPr>
              <a:defRPr/>
            </a:pPr>
            <a:endParaRPr lang="pl-PL"/>
          </a:p>
        </p:txBody>
      </p:sp>
      <p:sp>
        <p:nvSpPr>
          <p:cNvPr id="130051"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atin typeface="Arial" pitchFamily="34" charset="0"/>
              </a:defRPr>
            </a:lvl1pPr>
          </a:lstStyle>
          <a:p>
            <a:pPr>
              <a:defRPr/>
            </a:pPr>
            <a:endParaRPr lang="pl-PL"/>
          </a:p>
        </p:txBody>
      </p:sp>
      <p:sp>
        <p:nvSpPr>
          <p:cNvPr id="82948" name="Rectangle 4"/>
          <p:cNvSpPr>
            <a:spLocks noGrp="1" noRot="1" noChangeAspect="1" noChangeArrowheads="1" noTextEdit="1"/>
          </p:cNvSpPr>
          <p:nvPr>
            <p:ph type="sldImg" idx="2"/>
          </p:nvPr>
        </p:nvSpPr>
        <p:spPr bwMode="auto">
          <a:xfrm>
            <a:off x="90488" y="744538"/>
            <a:ext cx="6616700" cy="3722687"/>
          </a:xfrm>
          <a:prstGeom prst="rect">
            <a:avLst/>
          </a:prstGeom>
          <a:noFill/>
          <a:ln w="9525">
            <a:solidFill>
              <a:srgbClr val="000000"/>
            </a:solidFill>
            <a:miter lim="800000"/>
            <a:headEnd/>
            <a:tailEnd/>
          </a:ln>
        </p:spPr>
      </p:sp>
      <p:sp>
        <p:nvSpPr>
          <p:cNvPr id="130053"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p>
        </p:txBody>
      </p:sp>
      <p:sp>
        <p:nvSpPr>
          <p:cNvPr id="130054"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buClrTx/>
              <a:buFontTx/>
              <a:buNone/>
              <a:defRPr sz="1200">
                <a:latin typeface="Arial" pitchFamily="34" charset="0"/>
              </a:defRPr>
            </a:lvl1pPr>
          </a:lstStyle>
          <a:p>
            <a:pPr>
              <a:defRPr/>
            </a:pPr>
            <a:endParaRPr lang="pl-PL"/>
          </a:p>
        </p:txBody>
      </p:sp>
      <p:sp>
        <p:nvSpPr>
          <p:cNvPr id="130055"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atin typeface="Arial" pitchFamily="34" charset="0"/>
              </a:defRPr>
            </a:lvl1pPr>
          </a:lstStyle>
          <a:p>
            <a:pPr>
              <a:defRPr/>
            </a:pPr>
            <a:fld id="{10AEB994-E64F-4EB3-A29F-2C2A38C9986C}" type="slidenum">
              <a:rPr lang="pl-PL"/>
              <a:pPr>
                <a:defRPr/>
              </a:pPr>
              <a:t>‹#›</a:t>
            </a:fld>
            <a:endParaRPr lang="pl-PL"/>
          </a:p>
        </p:txBody>
      </p:sp>
    </p:spTree>
    <p:extLst>
      <p:ext uri="{BB962C8B-B14F-4D97-AF65-F5344CB8AC3E}">
        <p14:creationId xmlns:p14="http://schemas.microsoft.com/office/powerpoint/2010/main" val="33906429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FEF1F161-3790-49C1-A6CE-DE8CD734FE32}" type="slidenum">
              <a:rPr lang="pl-PL" smtClean="0">
                <a:latin typeface="Arial" charset="0"/>
              </a:rPr>
              <a:pPr/>
              <a:t>1</a:t>
            </a:fld>
            <a:endParaRPr lang="pl-PL">
              <a:latin typeface="Arial" charset="0"/>
            </a:endParaRPr>
          </a:p>
        </p:txBody>
      </p:sp>
      <p:sp>
        <p:nvSpPr>
          <p:cNvPr id="83971" name="Rectangle 2"/>
          <p:cNvSpPr>
            <a:spLocks noGrp="1" noRot="1" noChangeAspect="1" noChangeArrowheads="1" noTextEdit="1"/>
          </p:cNvSpPr>
          <p:nvPr>
            <p:ph type="sldImg"/>
          </p:nvPr>
        </p:nvSpPr>
        <p:spPr>
          <a:xfrm>
            <a:off x="90488" y="744538"/>
            <a:ext cx="6616700" cy="3722687"/>
          </a:xfrm>
          <a:ln/>
        </p:spPr>
      </p:sp>
      <p:sp>
        <p:nvSpPr>
          <p:cNvPr id="83972" name="Rectangle 3"/>
          <p:cNvSpPr>
            <a:spLocks noGrp="1" noChangeArrowheads="1"/>
          </p:cNvSpPr>
          <p:nvPr>
            <p:ph type="body" idx="1"/>
          </p:nvPr>
        </p:nvSpPr>
        <p:spPr>
          <a:noFill/>
          <a:ln/>
        </p:spPr>
        <p:txBody>
          <a:bodyPr/>
          <a:lstStyle/>
          <a:p>
            <a:pPr eaLnBrk="1" hangingPunct="1"/>
            <a:endParaRPr lang="pl-PL" dirty="0">
              <a:latin typeface="Arial" charset="0"/>
            </a:endParaRPr>
          </a:p>
        </p:txBody>
      </p:sp>
    </p:spTree>
    <p:extLst>
      <p:ext uri="{BB962C8B-B14F-4D97-AF65-F5344CB8AC3E}">
        <p14:creationId xmlns:p14="http://schemas.microsoft.com/office/powerpoint/2010/main" val="1204224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0AEB994-E64F-4EB3-A29F-2C2A38C9986C}" type="slidenum">
              <a:rPr kumimoji="0" lang="pl-PL" sz="1200" b="0" i="0" u="none" strike="noStrike" kern="1200" cap="none" spc="0" normalizeH="0" baseline="0" noProof="0" smtClean="0">
                <a:ln>
                  <a:noFill/>
                </a:ln>
                <a:solidFill>
                  <a:srgbClr val="000000"/>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pl-PL"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Tree>
    <p:extLst>
      <p:ext uri="{BB962C8B-B14F-4D97-AF65-F5344CB8AC3E}">
        <p14:creationId xmlns:p14="http://schemas.microsoft.com/office/powerpoint/2010/main" val="1873800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400" dirty="0"/>
              <a:t>.</a:t>
            </a:r>
          </a:p>
        </p:txBody>
      </p:sp>
      <p:sp>
        <p:nvSpPr>
          <p:cNvPr id="4" name="Foliennummernplatzhalter 3"/>
          <p:cNvSpPr>
            <a:spLocks noGrp="1"/>
          </p:cNvSpPr>
          <p:nvPr>
            <p:ph type="sldNum" sz="quarter" idx="10"/>
          </p:nvPr>
        </p:nvSpPr>
        <p:spPr/>
        <p:txBody>
          <a:bodyPr/>
          <a:lstStyle/>
          <a:p>
            <a:fld id="{CB4DCD82-158F-4689-8E2B-4E4D61183BA4}" type="slidenum">
              <a:rPr lang="en-GB" smtClean="0"/>
              <a:pPr/>
              <a:t>18</a:t>
            </a:fld>
            <a:endParaRPr lang="en-GB" dirty="0"/>
          </a:p>
        </p:txBody>
      </p:sp>
    </p:spTree>
    <p:extLst>
      <p:ext uri="{BB962C8B-B14F-4D97-AF65-F5344CB8AC3E}">
        <p14:creationId xmlns:p14="http://schemas.microsoft.com/office/powerpoint/2010/main" val="4128733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pPr>
              <a:defRPr/>
            </a:pPr>
            <a:fld id="{10AEB994-E64F-4EB3-A29F-2C2A38C9986C}" type="slidenum">
              <a:rPr lang="pl-PL" smtClean="0"/>
              <a:pPr>
                <a:defRPr/>
              </a:pPr>
              <a:t>50</a:t>
            </a:fld>
            <a:endParaRPr lang="pl-PL"/>
          </a:p>
        </p:txBody>
      </p:sp>
    </p:spTree>
    <p:extLst>
      <p:ext uri="{BB962C8B-B14F-4D97-AF65-F5344CB8AC3E}">
        <p14:creationId xmlns:p14="http://schemas.microsoft.com/office/powerpoint/2010/main" val="22447706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p:cNvSpPr>
            <a:spLocks noGrp="1"/>
          </p:cNvSpPr>
          <p:nvPr>
            <p:ph type="dt" sz="half" idx="10"/>
          </p:nvPr>
        </p:nvSpPr>
        <p:spPr/>
        <p:txBody>
          <a:bodyPr/>
          <a:lstStyle/>
          <a:p>
            <a:pPr>
              <a:defRPr/>
            </a:pPr>
            <a:fld id="{B29ECFD5-0335-480A-8FE6-53DD47A76B4E}" type="datetime1">
              <a:rPr lang="pl-PL" smtClean="0"/>
              <a:pPr>
                <a:defRPr/>
              </a:pPr>
              <a:t>25.10.2024</a:t>
            </a:fld>
            <a:endParaRPr lang="pl-PL" dirty="0"/>
          </a:p>
        </p:txBody>
      </p:sp>
      <p:sp>
        <p:nvSpPr>
          <p:cNvPr id="5" name="Symbol zastępczy stopki 4"/>
          <p:cNvSpPr>
            <a:spLocks noGrp="1"/>
          </p:cNvSpPr>
          <p:nvPr>
            <p:ph type="ftr" sz="quarter" idx="11"/>
          </p:nvPr>
        </p:nvSpPr>
        <p:spPr/>
        <p:txBody>
          <a:bodyPr/>
          <a:lstStyle/>
          <a:p>
            <a:pPr>
              <a:defRPr/>
            </a:pPr>
            <a:endParaRPr lang="pl-PL"/>
          </a:p>
        </p:txBody>
      </p:sp>
      <p:sp>
        <p:nvSpPr>
          <p:cNvPr id="6" name="Symbol zastępczy numeru slajdu 5"/>
          <p:cNvSpPr>
            <a:spLocks noGrp="1"/>
          </p:cNvSpPr>
          <p:nvPr>
            <p:ph type="sldNum" sz="quarter" idx="12"/>
          </p:nvPr>
        </p:nvSpPr>
        <p:spPr/>
        <p:txBody>
          <a:bodyPr/>
          <a:lstStyle/>
          <a:p>
            <a:pPr>
              <a:defRPr/>
            </a:pPr>
            <a:fld id="{A86162A1-EA1E-4D52-AFEB-A974D7385B9C}" type="slidenum">
              <a:rPr lang="pl-PL" smtClean="0"/>
              <a:pPr>
                <a:defRPr/>
              </a:pPr>
              <a:t>‹#›</a:t>
            </a:fld>
            <a:endParaRPr lang="pl-PL" dirty="0"/>
          </a:p>
        </p:txBody>
      </p:sp>
      <p:pic>
        <p:nvPicPr>
          <p:cNvPr id="7" name="Obraz 6" descr="LogoWLMonika_male.png"/>
          <p:cNvPicPr>
            <a:picLocks noChangeAspect="1"/>
          </p:cNvPicPr>
          <p:nvPr userDrawn="1"/>
        </p:nvPicPr>
        <p:blipFill>
          <a:blip r:embed="rId2" cstate="print"/>
          <a:stretch>
            <a:fillRect/>
          </a:stretch>
        </p:blipFill>
        <p:spPr>
          <a:xfrm>
            <a:off x="842433" y="5076825"/>
            <a:ext cx="958851"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3759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pPr>
              <a:defRPr/>
            </a:pPr>
            <a:fld id="{CFF13E85-88A9-4E2E-BE32-46FD107BB1D0}" type="datetime1">
              <a:rPr lang="pl-PL" smtClean="0"/>
              <a:pPr>
                <a:defRPr/>
              </a:pPr>
              <a:t>25.10.2024</a:t>
            </a:fld>
            <a:endParaRPr lang="pl-PL"/>
          </a:p>
        </p:txBody>
      </p:sp>
      <p:sp>
        <p:nvSpPr>
          <p:cNvPr id="5" name="Symbol zastępczy stopki 4"/>
          <p:cNvSpPr>
            <a:spLocks noGrp="1"/>
          </p:cNvSpPr>
          <p:nvPr>
            <p:ph type="ftr" sz="quarter" idx="11"/>
          </p:nvPr>
        </p:nvSpPr>
        <p:spPr/>
        <p:txBody>
          <a:bodyPr/>
          <a:lstStyle/>
          <a:p>
            <a:pPr>
              <a:defRPr/>
            </a:pPr>
            <a:endParaRPr lang="pl-PL"/>
          </a:p>
        </p:txBody>
      </p:sp>
      <p:sp>
        <p:nvSpPr>
          <p:cNvPr id="6" name="Symbol zastępczy numeru slajdu 5"/>
          <p:cNvSpPr>
            <a:spLocks noGrp="1"/>
          </p:cNvSpPr>
          <p:nvPr>
            <p:ph type="sldNum" sz="quarter" idx="12"/>
          </p:nvPr>
        </p:nvSpPr>
        <p:spPr/>
        <p:txBody>
          <a:bodyPr/>
          <a:lstStyle/>
          <a:p>
            <a:fld id="{47333891-D5E7-4C7B-BF1D-E855E53CB5A8}" type="slidenum">
              <a:rPr lang="en-US" smtClean="0"/>
              <a:pPr/>
              <a:t>‹#›</a:t>
            </a:fld>
            <a:endParaRPr lang="en-US" dirty="0"/>
          </a:p>
        </p:txBody>
      </p:sp>
    </p:spTree>
    <p:extLst>
      <p:ext uri="{BB962C8B-B14F-4D97-AF65-F5344CB8AC3E}">
        <p14:creationId xmlns:p14="http://schemas.microsoft.com/office/powerpoint/2010/main" val="1523408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pPr>
              <a:defRPr/>
            </a:pPr>
            <a:fld id="{73791662-A841-4AE8-A8E8-20FBB04547C4}" type="datetime1">
              <a:rPr lang="pl-PL" smtClean="0"/>
              <a:pPr>
                <a:defRPr/>
              </a:pPr>
              <a:t>25.10.2024</a:t>
            </a:fld>
            <a:endParaRPr lang="pl-PL"/>
          </a:p>
        </p:txBody>
      </p:sp>
      <p:sp>
        <p:nvSpPr>
          <p:cNvPr id="5" name="Symbol zastępczy stopki 4"/>
          <p:cNvSpPr>
            <a:spLocks noGrp="1"/>
          </p:cNvSpPr>
          <p:nvPr>
            <p:ph type="ftr" sz="quarter" idx="11"/>
          </p:nvPr>
        </p:nvSpPr>
        <p:spPr/>
        <p:txBody>
          <a:bodyPr/>
          <a:lstStyle/>
          <a:p>
            <a:pPr>
              <a:defRPr/>
            </a:pPr>
            <a:endParaRPr lang="pl-PL"/>
          </a:p>
        </p:txBody>
      </p:sp>
      <p:sp>
        <p:nvSpPr>
          <p:cNvPr id="6" name="Symbol zastępczy numeru slajdu 5"/>
          <p:cNvSpPr>
            <a:spLocks noGrp="1"/>
          </p:cNvSpPr>
          <p:nvPr>
            <p:ph type="sldNum" sz="quarter" idx="12"/>
          </p:nvPr>
        </p:nvSpPr>
        <p:spPr/>
        <p:txBody>
          <a:bodyPr/>
          <a:lstStyle/>
          <a:p>
            <a:pPr>
              <a:defRPr/>
            </a:pPr>
            <a:fld id="{D2F060E2-7CE5-4CA1-B53D-FC0F2CCFDF04}" type="slidenum">
              <a:rPr lang="pl-PL" smtClean="0"/>
              <a:pPr>
                <a:defRPr/>
              </a:pPr>
              <a:t>‹#›</a:t>
            </a:fld>
            <a:endParaRPr lang="pl-PL"/>
          </a:p>
        </p:txBody>
      </p:sp>
    </p:spTree>
    <p:extLst>
      <p:ext uri="{BB962C8B-B14F-4D97-AF65-F5344CB8AC3E}">
        <p14:creationId xmlns:p14="http://schemas.microsoft.com/office/powerpoint/2010/main" val="2552510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pl-PL"/>
              <a:t>Kliknij, aby edytować styl</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a:defRPr/>
            </a:pPr>
            <a:fld id="{6EB6A1F7-E25F-4416-A530-14DA172A0F90}" type="datetime1">
              <a:rPr lang="pl-PL" smtClean="0"/>
              <a:pPr>
                <a:defRPr/>
              </a:pPr>
              <a:t>25.10.2024</a:t>
            </a:fld>
            <a:endParaRPr lang="pl-PL"/>
          </a:p>
        </p:txBody>
      </p:sp>
      <p:sp>
        <p:nvSpPr>
          <p:cNvPr id="5" name="Footer Placeholder 4"/>
          <p:cNvSpPr>
            <a:spLocks noGrp="1"/>
          </p:cNvSpPr>
          <p:nvPr>
            <p:ph type="ftr" sz="quarter" idx="11"/>
          </p:nvPr>
        </p:nvSpPr>
        <p:spPr/>
        <p:txBody>
          <a:bodyPr/>
          <a:lstStyle/>
          <a:p>
            <a:pPr>
              <a:defRPr/>
            </a:pPr>
            <a:endParaRPr lang="pl-PL"/>
          </a:p>
        </p:txBody>
      </p:sp>
      <p:sp>
        <p:nvSpPr>
          <p:cNvPr id="6" name="Slide Number Placeholder 5"/>
          <p:cNvSpPr>
            <a:spLocks noGrp="1"/>
          </p:cNvSpPr>
          <p:nvPr>
            <p:ph type="sldNum" sz="quarter" idx="12"/>
          </p:nvPr>
        </p:nvSpPr>
        <p:spPr/>
        <p:txBody>
          <a:bodyPr/>
          <a:lstStyle/>
          <a:p>
            <a:pPr>
              <a:defRPr/>
            </a:pPr>
            <a:fld id="{DE527D62-C7B7-4B49-A008-50C1CE995DFA}" type="slidenum">
              <a:rPr lang="pl-PL" smtClean="0"/>
              <a:pPr>
                <a:defRPr/>
              </a:pPr>
              <a:t>‹#›</a:t>
            </a:fld>
            <a:endParaRPr lang="pl-PL"/>
          </a:p>
        </p:txBody>
      </p:sp>
    </p:spTree>
    <p:extLst>
      <p:ext uri="{BB962C8B-B14F-4D97-AF65-F5344CB8AC3E}">
        <p14:creationId xmlns:p14="http://schemas.microsoft.com/office/powerpoint/2010/main" val="1623582438"/>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Prawda lub fałsz">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588203"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Edytuj style wzorca tekstu</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a:defRPr/>
            </a:pPr>
            <a:fld id="{6EB6A1F7-E25F-4416-A530-14DA172A0F90}" type="datetime1">
              <a:rPr lang="pl-PL" smtClean="0"/>
              <a:pPr>
                <a:defRPr/>
              </a:pPr>
              <a:t>25.10.2024</a:t>
            </a:fld>
            <a:endParaRPr lang="pl-PL"/>
          </a:p>
        </p:txBody>
      </p:sp>
      <p:sp>
        <p:nvSpPr>
          <p:cNvPr id="5" name="Footer Placeholder 4"/>
          <p:cNvSpPr>
            <a:spLocks noGrp="1"/>
          </p:cNvSpPr>
          <p:nvPr>
            <p:ph type="ftr" sz="quarter" idx="11"/>
          </p:nvPr>
        </p:nvSpPr>
        <p:spPr/>
        <p:txBody>
          <a:bodyPr/>
          <a:lstStyle/>
          <a:p>
            <a:pPr>
              <a:defRPr/>
            </a:pPr>
            <a:endParaRPr lang="pl-PL"/>
          </a:p>
        </p:txBody>
      </p:sp>
      <p:sp>
        <p:nvSpPr>
          <p:cNvPr id="6" name="Slide Number Placeholder 5"/>
          <p:cNvSpPr>
            <a:spLocks noGrp="1"/>
          </p:cNvSpPr>
          <p:nvPr>
            <p:ph type="sldNum" sz="quarter" idx="12"/>
          </p:nvPr>
        </p:nvSpPr>
        <p:spPr/>
        <p:txBody>
          <a:bodyPr/>
          <a:lstStyle/>
          <a:p>
            <a:pPr>
              <a:defRPr/>
            </a:pPr>
            <a:fld id="{DE527D62-C7B7-4B49-A008-50C1CE995DFA}" type="slidenum">
              <a:rPr lang="pl-PL" smtClean="0"/>
              <a:pPr>
                <a:defRPr/>
              </a:pPr>
              <a:t>‹#›</a:t>
            </a:fld>
            <a:endParaRPr lang="pl-PL"/>
          </a:p>
        </p:txBody>
      </p:sp>
    </p:spTree>
    <p:extLst>
      <p:ext uri="{BB962C8B-B14F-4D97-AF65-F5344CB8AC3E}">
        <p14:creationId xmlns:p14="http://schemas.microsoft.com/office/powerpoint/2010/main" val="3067253850"/>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pl-PL"/>
              <a:t>Kliknij, aby edytować styl</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a:defRPr/>
            </a:pPr>
            <a:fld id="{6EB6A1F7-E25F-4416-A530-14DA172A0F90}" type="datetime1">
              <a:rPr lang="pl-PL" smtClean="0"/>
              <a:pPr>
                <a:defRPr/>
              </a:pPr>
              <a:t>25.10.2024</a:t>
            </a:fld>
            <a:endParaRPr lang="pl-PL"/>
          </a:p>
        </p:txBody>
      </p:sp>
      <p:sp>
        <p:nvSpPr>
          <p:cNvPr id="5" name="Footer Placeholder 4"/>
          <p:cNvSpPr>
            <a:spLocks noGrp="1"/>
          </p:cNvSpPr>
          <p:nvPr>
            <p:ph type="ftr" sz="quarter" idx="11"/>
          </p:nvPr>
        </p:nvSpPr>
        <p:spPr/>
        <p:txBody>
          <a:bodyPr/>
          <a:lstStyle/>
          <a:p>
            <a:pPr>
              <a:defRPr/>
            </a:pPr>
            <a:endParaRPr lang="pl-PL"/>
          </a:p>
        </p:txBody>
      </p:sp>
      <p:sp>
        <p:nvSpPr>
          <p:cNvPr id="6" name="Slide Number Placeholder 5"/>
          <p:cNvSpPr>
            <a:spLocks noGrp="1"/>
          </p:cNvSpPr>
          <p:nvPr>
            <p:ph type="sldNum" sz="quarter" idx="12"/>
          </p:nvPr>
        </p:nvSpPr>
        <p:spPr/>
        <p:txBody>
          <a:bodyPr/>
          <a:lstStyle/>
          <a:p>
            <a:pPr>
              <a:defRPr/>
            </a:pPr>
            <a:fld id="{DE527D62-C7B7-4B49-A008-50C1CE995DFA}" type="slidenum">
              <a:rPr lang="pl-PL" smtClean="0"/>
              <a:pPr>
                <a:defRPr/>
              </a:pPr>
              <a:t>‹#›</a:t>
            </a:fld>
            <a:endParaRPr lang="pl-PL"/>
          </a:p>
        </p:txBody>
      </p:sp>
    </p:spTree>
    <p:extLst>
      <p:ext uri="{BB962C8B-B14F-4D97-AF65-F5344CB8AC3E}">
        <p14:creationId xmlns:p14="http://schemas.microsoft.com/office/powerpoint/2010/main" val="173309551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pl-PL"/>
              <a:t>Kliknij, aby edytować styl</a:t>
            </a:r>
            <a:endParaRPr lang="en-US" dirty="0"/>
          </a:p>
        </p:txBody>
      </p:sp>
      <p:sp>
        <p:nvSpPr>
          <p:cNvPr id="3" name="Subtitle 2"/>
          <p:cNvSpPr>
            <a:spLocks noGrp="1"/>
          </p:cNvSpPr>
          <p:nvPr>
            <p:ph type="subTitle" idx="1"/>
          </p:nvPr>
        </p:nvSpPr>
        <p:spPr>
          <a:xfrm>
            <a:off x="1507067" y="4050835"/>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B29ECFD5-0335-480A-8FE6-53DD47A76B4E}"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dirty="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A86162A1-EA1E-4D52-AFEB-A974D7385B9C}"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pic>
        <p:nvPicPr>
          <p:cNvPr id="18" name="Obraz 17" descr="LogoWLMonika_male.png"/>
          <p:cNvPicPr>
            <a:picLocks noChangeAspect="1"/>
          </p:cNvPicPr>
          <p:nvPr userDrawn="1"/>
        </p:nvPicPr>
        <p:blipFill>
          <a:blip r:embed="rId2" cstate="print"/>
          <a:stretch>
            <a:fillRect/>
          </a:stretch>
        </p:blipFill>
        <p:spPr>
          <a:xfrm>
            <a:off x="842433" y="5076825"/>
            <a:ext cx="958851"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990687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2434779147"/>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9"/>
            <a:ext cx="8596668" cy="1826581"/>
          </a:xfrm>
        </p:spPr>
        <p:txBody>
          <a:bodyPr anchor="b"/>
          <a:lstStyle>
            <a:lvl1pPr algn="l">
              <a:defRPr sz="4000" b="0" cap="none"/>
            </a:lvl1pPr>
          </a:lstStyle>
          <a:p>
            <a:r>
              <a:rPr lang="pl-PL"/>
              <a:t>Kliknij, aby edytować styl</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9EAB2E0-E006-4D3C-894A-6071A817BF23}"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16B4A75-9D37-460D-877B-95D9F40C650B}"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pic>
        <p:nvPicPr>
          <p:cNvPr id="7" name="Obraz 6" descr="LogoWLMonika_male.png"/>
          <p:cNvPicPr>
            <a:picLocks noChangeAspect="1"/>
          </p:cNvPicPr>
          <p:nvPr userDrawn="1"/>
        </p:nvPicPr>
        <p:blipFill>
          <a:blip r:embed="rId2" cstate="print"/>
          <a:stretch>
            <a:fillRect/>
          </a:stretch>
        </p:blipFill>
        <p:spPr>
          <a:xfrm>
            <a:off x="768353" y="3060700"/>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484041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677335" y="2160589"/>
            <a:ext cx="4184035" cy="3880772"/>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5089969" y="2160590"/>
            <a:ext cx="4184035" cy="3880773"/>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CBF367F3-FFA2-41DC-B04C-C062E8FBA488}"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21076605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a:t>Kliknij, aby edytować styl</a:t>
            </a:r>
            <a:endParaRPr lang="en-US" dirty="0"/>
          </a:p>
        </p:txBody>
      </p:sp>
      <p:sp>
        <p:nvSpPr>
          <p:cNvPr id="3" name="Text Placeholder 2"/>
          <p:cNvSpPr>
            <a:spLocks noGrp="1"/>
          </p:cNvSpPr>
          <p:nvPr>
            <p:ph type="body" idx="1"/>
          </p:nvPr>
        </p:nvSpPr>
        <p:spPr>
          <a:xfrm>
            <a:off x="675746"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Edytuj style wzorca tekstu</a:t>
            </a:r>
          </a:p>
        </p:txBody>
      </p:sp>
      <p:sp>
        <p:nvSpPr>
          <p:cNvPr id="4" name="Content Placeholder 3"/>
          <p:cNvSpPr>
            <a:spLocks noGrp="1"/>
          </p:cNvSpPr>
          <p:nvPr>
            <p:ph sz="half" idx="2"/>
          </p:nvPr>
        </p:nvSpPr>
        <p:spPr>
          <a:xfrm>
            <a:off x="675746" y="2737247"/>
            <a:ext cx="4185623" cy="3304117"/>
          </a:xfrm>
        </p:spPr>
        <p:txBody>
          <a:bodyPr>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5088383" y="2160983"/>
            <a:ext cx="418561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Edytuj style wzorca tekstu</a:t>
            </a:r>
          </a:p>
        </p:txBody>
      </p:sp>
      <p:sp>
        <p:nvSpPr>
          <p:cNvPr id="6" name="Content Placeholder 5"/>
          <p:cNvSpPr>
            <a:spLocks noGrp="1"/>
          </p:cNvSpPr>
          <p:nvPr>
            <p:ph sz="quarter" idx="4"/>
          </p:nvPr>
        </p:nvSpPr>
        <p:spPr>
          <a:xfrm>
            <a:off x="5088385" y="2737247"/>
            <a:ext cx="4185617" cy="3304117"/>
          </a:xfrm>
        </p:spPr>
        <p:txBody>
          <a:bodyPr>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BE3A1F11-D419-4C4B-8AB6-17637B3E750E}"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9972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pPr>
              <a:defRPr/>
            </a:pPr>
            <a:fld id="{6EB6A1F7-E25F-4416-A530-14DA172A0F90}" type="datetime1">
              <a:rPr lang="pl-PL" smtClean="0"/>
              <a:pPr>
                <a:defRPr/>
              </a:pPr>
              <a:t>25.10.2024</a:t>
            </a:fld>
            <a:endParaRPr lang="pl-PL"/>
          </a:p>
        </p:txBody>
      </p:sp>
      <p:sp>
        <p:nvSpPr>
          <p:cNvPr id="5" name="Symbol zastępczy stopki 4"/>
          <p:cNvSpPr>
            <a:spLocks noGrp="1"/>
          </p:cNvSpPr>
          <p:nvPr>
            <p:ph type="ftr" sz="quarter" idx="11"/>
          </p:nvPr>
        </p:nvSpPr>
        <p:spPr/>
        <p:txBody>
          <a:bodyPr/>
          <a:lstStyle/>
          <a:p>
            <a:pPr>
              <a:defRPr/>
            </a:pPr>
            <a:endParaRPr lang="pl-PL"/>
          </a:p>
        </p:txBody>
      </p:sp>
      <p:sp>
        <p:nvSpPr>
          <p:cNvPr id="6" name="Symbol zastępczy numeru slajdu 5"/>
          <p:cNvSpPr>
            <a:spLocks noGrp="1"/>
          </p:cNvSpPr>
          <p:nvPr>
            <p:ph type="sldNum" sz="quarter" idx="12"/>
          </p:nvPr>
        </p:nvSpPr>
        <p:spPr/>
        <p:txBody>
          <a:bodyPr/>
          <a:lstStyle/>
          <a:p>
            <a:pPr>
              <a:defRPr/>
            </a:pPr>
            <a:fld id="{DE527D62-C7B7-4B49-A008-50C1CE995DFA}" type="slidenum">
              <a:rPr lang="pl-PL" smtClean="0"/>
              <a:pPr>
                <a:defRPr/>
              </a:pPr>
              <a:t>‹#›</a:t>
            </a:fld>
            <a:endParaRPr lang="pl-PL"/>
          </a:p>
        </p:txBody>
      </p:sp>
    </p:spTree>
    <p:extLst>
      <p:ext uri="{BB962C8B-B14F-4D97-AF65-F5344CB8AC3E}">
        <p14:creationId xmlns:p14="http://schemas.microsoft.com/office/powerpoint/2010/main" val="2903062"/>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1320800"/>
          </a:xfrm>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76401905-949A-4B21-B8EC-83317FA4AFE3}"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grpSp>
        <p:nvGrpSpPr>
          <p:cNvPr id="6" name="Group 10"/>
          <p:cNvGrpSpPr>
            <a:grpSpLocks/>
          </p:cNvGrpSpPr>
          <p:nvPr userDrawn="1"/>
        </p:nvGrpSpPr>
        <p:grpSpPr bwMode="auto">
          <a:xfrm>
            <a:off x="0" y="0"/>
            <a:ext cx="12192000" cy="1676400"/>
            <a:chOff x="0" y="0"/>
            <a:chExt cx="9144000" cy="1676400"/>
          </a:xfrm>
        </p:grpSpPr>
        <p:sp>
          <p:nvSpPr>
            <p:cNvPr id="7" name="Rectangle 6"/>
            <p:cNvSpPr/>
            <p:nvPr/>
          </p:nvSpPr>
          <p:spPr>
            <a:xfrm>
              <a:off x="0" y="0"/>
              <a:ext cx="9144000" cy="1676400"/>
            </a:xfrm>
            <a:prstGeom prst="rect">
              <a:avLst/>
            </a:prstGeom>
            <a:solidFill>
              <a:srgbClr val="ACE834"/>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 name="Rectangle 8"/>
            <p:cNvSpPr/>
            <p:nvPr/>
          </p:nvSpPr>
          <p:spPr>
            <a:xfrm>
              <a:off x="0" y="0"/>
              <a:ext cx="1828800" cy="1676400"/>
            </a:xfrm>
            <a:prstGeom prst="rect">
              <a:avLst/>
            </a:prstGeom>
            <a:solidFill>
              <a:srgbClr val="66B9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sz="2400" b="0" i="0" u="none" strike="noStrike" kern="1200" cap="none" spc="0" normalizeH="0" baseline="0" noProof="0">
                <a:ln>
                  <a:noFill/>
                </a:ln>
                <a:solidFill>
                  <a:prstClr val="white"/>
                </a:solidFill>
                <a:effectLst/>
                <a:uLnTx/>
                <a:uFillTx/>
                <a:latin typeface="Trebuchet MS"/>
                <a:ea typeface="+mn-ea"/>
                <a:cs typeface="+mn-cs"/>
              </a:endParaRPr>
            </a:p>
          </p:txBody>
        </p:sp>
      </p:grpSp>
      <p:pic>
        <p:nvPicPr>
          <p:cNvPr id="9" name="Obraz 8" descr="LogoWLMonika_male.png"/>
          <p:cNvPicPr>
            <a:picLocks noChangeAspect="1"/>
          </p:cNvPicPr>
          <p:nvPr userDrawn="1"/>
        </p:nvPicPr>
        <p:blipFill>
          <a:blip r:embed="rId2" cstate="print"/>
          <a:stretch>
            <a:fillRect/>
          </a:stretch>
        </p:blipFill>
        <p:spPr>
          <a:xfrm>
            <a:off x="726020" y="479425"/>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6873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209685A0-18F2-4CF2-AC67-B4187D35A83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
        <p:nvSpPr>
          <p:cNvPr id="5" name="Rectangle 7"/>
          <p:cNvSpPr/>
          <p:nvPr userDrawn="1"/>
        </p:nvSpPr>
        <p:spPr bwMode="auto">
          <a:xfrm>
            <a:off x="0" y="0"/>
            <a:ext cx="2438400" cy="1676400"/>
          </a:xfrm>
          <a:prstGeom prst="rect">
            <a:avLst/>
          </a:prstGeom>
          <a:solidFill>
            <a:srgbClr val="66B913"/>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sz="2400" b="0" i="0" u="none" strike="noStrike" kern="1200" cap="none" spc="0" normalizeH="0" baseline="0" noProof="0">
              <a:ln>
                <a:noFill/>
              </a:ln>
              <a:solidFill>
                <a:prstClr val="white"/>
              </a:solidFill>
              <a:effectLst/>
              <a:uLnTx/>
              <a:uFillTx/>
              <a:latin typeface="Trebuchet MS"/>
              <a:ea typeface="+mn-ea"/>
              <a:cs typeface="+mn-cs"/>
            </a:endParaRPr>
          </a:p>
        </p:txBody>
      </p:sp>
      <p:pic>
        <p:nvPicPr>
          <p:cNvPr id="6" name="Obraz 5" descr="LogoWLMonika_male.png"/>
          <p:cNvPicPr>
            <a:picLocks noChangeAspect="1"/>
          </p:cNvPicPr>
          <p:nvPr userDrawn="1"/>
        </p:nvPicPr>
        <p:blipFill>
          <a:blip r:embed="rId2" cstate="print"/>
          <a:stretch>
            <a:fillRect/>
          </a:stretch>
        </p:blipFill>
        <p:spPr>
          <a:xfrm>
            <a:off x="726020" y="479425"/>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377708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77335" y="1498604"/>
            <a:ext cx="3854528" cy="1278466"/>
          </a:xfrm>
        </p:spPr>
        <p:txBody>
          <a:bodyPr anchor="b">
            <a:normAutofit/>
          </a:bodyPr>
          <a:lstStyle>
            <a:lvl1pPr>
              <a:defRPr sz="2000"/>
            </a:lvl1pPr>
          </a:lstStyle>
          <a:p>
            <a:r>
              <a:rPr lang="pl-PL"/>
              <a:t>Kliknij, aby edytować styl</a:t>
            </a:r>
            <a:endParaRPr lang="en-US" dirty="0"/>
          </a:p>
        </p:txBody>
      </p:sp>
      <p:sp>
        <p:nvSpPr>
          <p:cNvPr id="3" name="Content Placeholder 2"/>
          <p:cNvSpPr>
            <a:spLocks noGrp="1"/>
          </p:cNvSpPr>
          <p:nvPr>
            <p:ph idx="1"/>
          </p:nvPr>
        </p:nvSpPr>
        <p:spPr>
          <a:xfrm>
            <a:off x="4760462" y="514926"/>
            <a:ext cx="4513541" cy="5526437"/>
          </a:xfrm>
        </p:spPr>
        <p:txBody>
          <a:bodyPr>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677335"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pl-PL"/>
              <a:t>Edytuj style wzorca tekstu</a:t>
            </a:r>
          </a:p>
        </p:txBody>
      </p:sp>
      <p:sp>
        <p:nvSpPr>
          <p:cNvPr id="5" name="Date Placeholder 4"/>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0B1751BB-EFA9-4C79-929A-193D3B1F80D9}"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47333891-D5E7-4C7B-BF1D-E855E53CB5A8}"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997338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77335" y="4800600"/>
            <a:ext cx="8596667" cy="566738"/>
          </a:xfrm>
        </p:spPr>
        <p:txBody>
          <a:bodyPr anchor="b">
            <a:normAutofit/>
          </a:bodyPr>
          <a:lstStyle>
            <a:lvl1pPr algn="l">
              <a:defRPr sz="2400" b="0"/>
            </a:lvl1pPr>
          </a:lstStyle>
          <a:p>
            <a:r>
              <a:rPr lang="pl-PL"/>
              <a:t>Kliknij, aby edytować styl</a:t>
            </a:r>
            <a:endParaRPr lang="en-US" dirty="0"/>
          </a:p>
        </p:txBody>
      </p:sp>
      <p:sp>
        <p:nvSpPr>
          <p:cNvPr id="3" name="Picture Placeholder 2"/>
          <p:cNvSpPr>
            <a:spLocks noGrp="1" noChangeAspect="1"/>
          </p:cNvSpPr>
          <p:nvPr>
            <p:ph type="pic" idx="1"/>
          </p:nvPr>
        </p:nvSpPr>
        <p:spPr>
          <a:xfrm>
            <a:off x="677335"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4" name="Text Placeholder 3"/>
          <p:cNvSpPr>
            <a:spLocks noGrp="1"/>
          </p:cNvSpPr>
          <p:nvPr>
            <p:ph type="body" sz="half" idx="2"/>
          </p:nvPr>
        </p:nvSpPr>
        <p:spPr>
          <a:xfrm>
            <a:off x="677335"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Edytuj style wzorca tekstu</a:t>
            </a:r>
          </a:p>
        </p:txBody>
      </p:sp>
      <p:sp>
        <p:nvSpPr>
          <p:cNvPr id="5" name="Date Placeholder 4"/>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FE7A649F-CA98-4324-B36F-419AEB9A9EBF}"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21758721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pl-PL"/>
              <a:t>Kliknij, aby edytować styl</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2094045522"/>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5"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Edytuj style wzorca tekstu</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
        <p:nvSpPr>
          <p:cNvPr id="20" name="TextBox 19"/>
          <p:cNvSpPr txBox="1"/>
          <p:nvPr/>
        </p:nvSpPr>
        <p:spPr>
          <a:xfrm>
            <a:off x="541871" y="790378"/>
            <a:ext cx="609600" cy="584776"/>
          </a:xfrm>
          <a:prstGeom prst="rect">
            <a:avLst/>
          </a:prstGeom>
        </p:spPr>
        <p:txBody>
          <a:bodyPr vert="horz" lIns="91440" tIns="45720" rIns="91440" bIns="45720" rtlCol="0" anchor="ctr">
            <a:no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endParaRPr kumimoji="0" lang="en-US" sz="2400" b="0" i="0" u="none" strike="noStrike" kern="1200" cap="none" spc="0" normalizeH="0" baseline="0" noProof="0" dirty="0">
              <a:ln>
                <a:noFill/>
              </a:ln>
              <a:solidFill>
                <a:srgbClr val="90C226">
                  <a:lumMod val="60000"/>
                  <a:lumOff val="40000"/>
                </a:srgbClr>
              </a:solidFill>
              <a:effectLst/>
              <a:uLnTx/>
              <a:uFillTx/>
              <a:latin typeface="Arial"/>
              <a:ea typeface="+mn-ea"/>
              <a:cs typeface="+mn-cs"/>
            </a:endParaRPr>
          </a:p>
        </p:txBody>
      </p:sp>
    </p:spTree>
    <p:extLst>
      <p:ext uri="{BB962C8B-B14F-4D97-AF65-F5344CB8AC3E}">
        <p14:creationId xmlns:p14="http://schemas.microsoft.com/office/powerpoint/2010/main" val="244362177"/>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pl-PL"/>
              <a:t>Kliknij, aby edytować styl</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3337400331"/>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Karta nazwy cytatu">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5"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Edytuj style wzorca tekstu</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
        <p:nvSpPr>
          <p:cNvPr id="24" name="TextBox 23"/>
          <p:cNvSpPr txBox="1"/>
          <p:nvPr/>
        </p:nvSpPr>
        <p:spPr>
          <a:xfrm>
            <a:off x="541871" y="790378"/>
            <a:ext cx="609600" cy="584776"/>
          </a:xfrm>
          <a:prstGeom prst="rect">
            <a:avLst/>
          </a:prstGeom>
        </p:spPr>
        <p:txBody>
          <a:bodyPr vert="horz" lIns="91440" tIns="45720" rIns="91440" bIns="45720" rtlCol="0" anchor="ctr">
            <a:no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Tree>
    <p:extLst>
      <p:ext uri="{BB962C8B-B14F-4D97-AF65-F5344CB8AC3E}">
        <p14:creationId xmlns:p14="http://schemas.microsoft.com/office/powerpoint/2010/main" val="556265589"/>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Prawda lub fałsz">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588203"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Edytuj style wzorca tekstu</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712726748"/>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CFF13E85-88A9-4E2E-BE32-46FD107BB1D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47333891-D5E7-4C7B-BF1D-E855E53CB5A8}"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3177031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Edytuj style wzorca tekstu</a:t>
            </a:r>
          </a:p>
        </p:txBody>
      </p:sp>
      <p:sp>
        <p:nvSpPr>
          <p:cNvPr id="4" name="Symbol zastępczy daty 3"/>
          <p:cNvSpPr>
            <a:spLocks noGrp="1"/>
          </p:cNvSpPr>
          <p:nvPr>
            <p:ph type="dt" sz="half" idx="10"/>
          </p:nvPr>
        </p:nvSpPr>
        <p:spPr/>
        <p:txBody>
          <a:bodyPr/>
          <a:lstStyle/>
          <a:p>
            <a:pPr>
              <a:defRPr/>
            </a:pPr>
            <a:fld id="{69EAB2E0-E006-4D3C-894A-6071A817BF23}" type="datetime1">
              <a:rPr lang="pl-PL" smtClean="0"/>
              <a:pPr>
                <a:defRPr/>
              </a:pPr>
              <a:t>25.10.2024</a:t>
            </a:fld>
            <a:endParaRPr lang="pl-PL"/>
          </a:p>
        </p:txBody>
      </p:sp>
      <p:sp>
        <p:nvSpPr>
          <p:cNvPr id="5" name="Symbol zastępczy stopki 4"/>
          <p:cNvSpPr>
            <a:spLocks noGrp="1"/>
          </p:cNvSpPr>
          <p:nvPr>
            <p:ph type="ftr" sz="quarter" idx="11"/>
          </p:nvPr>
        </p:nvSpPr>
        <p:spPr/>
        <p:txBody>
          <a:bodyPr/>
          <a:lstStyle/>
          <a:p>
            <a:pPr>
              <a:defRPr/>
            </a:pPr>
            <a:endParaRPr lang="pl-PL"/>
          </a:p>
        </p:txBody>
      </p:sp>
      <p:sp>
        <p:nvSpPr>
          <p:cNvPr id="6" name="Symbol zastępczy numeru slajdu 5"/>
          <p:cNvSpPr>
            <a:spLocks noGrp="1"/>
          </p:cNvSpPr>
          <p:nvPr>
            <p:ph type="sldNum" sz="quarter" idx="12"/>
          </p:nvPr>
        </p:nvSpPr>
        <p:spPr/>
        <p:txBody>
          <a:bodyPr/>
          <a:lstStyle/>
          <a:p>
            <a:pPr>
              <a:defRPr/>
            </a:pPr>
            <a:fld id="{D16B4A75-9D37-460D-877B-95D9F40C650B}" type="slidenum">
              <a:rPr lang="pl-PL" smtClean="0"/>
              <a:pPr>
                <a:defRPr/>
              </a:pPr>
              <a:t>‹#›</a:t>
            </a:fld>
            <a:endParaRPr lang="pl-PL"/>
          </a:p>
        </p:txBody>
      </p:sp>
      <p:pic>
        <p:nvPicPr>
          <p:cNvPr id="7" name="Obraz 6" descr="LogoWLMonika_male.png"/>
          <p:cNvPicPr>
            <a:picLocks noChangeAspect="1"/>
          </p:cNvPicPr>
          <p:nvPr userDrawn="1"/>
        </p:nvPicPr>
        <p:blipFill>
          <a:blip r:embed="rId2" cstate="print"/>
          <a:stretch>
            <a:fillRect/>
          </a:stretch>
        </p:blipFill>
        <p:spPr>
          <a:xfrm>
            <a:off x="768353" y="3060700"/>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08908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4" y="609601"/>
            <a:ext cx="1304743" cy="5251451"/>
          </a:xfrm>
        </p:spPr>
        <p:txBody>
          <a:bodyPr vert="eaVert" anchor="ctr"/>
          <a:lstStyle/>
          <a:p>
            <a:r>
              <a:rPr lang="pl-PL"/>
              <a:t>Kliknij, aby edytować styl</a:t>
            </a:r>
            <a:endParaRPr lang="en-US" dirty="0"/>
          </a:p>
        </p:txBody>
      </p:sp>
      <p:sp>
        <p:nvSpPr>
          <p:cNvPr id="3" name="Vertical Text Placeholder 2"/>
          <p:cNvSpPr>
            <a:spLocks noGrp="1"/>
          </p:cNvSpPr>
          <p:nvPr>
            <p:ph type="body" orient="vert" idx="1"/>
          </p:nvPr>
        </p:nvSpPr>
        <p:spPr>
          <a:xfrm>
            <a:off x="677335" y="609600"/>
            <a:ext cx="7060151" cy="5251450"/>
          </a:xfrm>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73791662-A841-4AE8-A8E8-20FBB04547C4}"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2F060E2-7CE5-4CA1-B53D-FC0F2CCFDF04}"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7634901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E0FFF-D926-4403-A0FF-456815F3886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3F6B649-A077-4F3B-8600-7D2ABBE541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9B96784-A9E4-4E5A-97C8-D9F69365BC2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F7D4CD0-F548-4470-B70A-12D626CB13F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64B79152-81B2-48B2-9E80-F78A1357260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70550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C2C1D-FD26-4514-84B3-12E2EA4E6C2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D99A5B1-CC73-4595-81DF-1C7B4F0B718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34A6C21-C278-4D80-8929-EB7BD3C7EDA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C8F5DD8-A5A4-4080-AB06-E34737B3AD6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2069496-72DB-431F-9779-C70FBA4569B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2107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1D7B2-C2EF-42B7-B3F3-E35DBF37A3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C124FCC-470D-49DB-95C4-483D9EE9D7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349CC1A-F469-4993-B783-2503D91942D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F9C10FE7-B878-4245-A7F1-CA9F7D7391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185D8A3-DD78-4AD0-89E0-2A824F6209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91083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15A1A-00E0-475D-8646-D394125AA21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61D4431-7DB3-46E4-8D40-0762621A77C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B1DF2EC-8396-406F-98B9-3EE216AEDF2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9EEE92E-107C-4F37-BB43-72965343DF6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C8D1D652-9494-45CC-8F7A-8CFB068F4D1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3FB34EF5-D71B-4DA7-A8F7-B273133230F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685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DE2A4-C7C6-4092-801F-184AA9B77F1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B200A74-4430-4F7D-8ABD-C458488E40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98F3629-BBDA-4B84-96E0-960D3A12F8A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7487412-7A23-41EE-BF29-E60EC04380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795324B-14B1-4CEC-A483-8734207877B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708BB44-D467-40A5-BE8D-6A6B983F454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418D578A-45A4-42D8-A200-14C6116EB20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3F109FA4-664E-4ADE-A2C7-8AA8421C6F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91392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296BE-E09B-4CD3-B6DC-4D3ACB419F8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22684D4-17DB-4E27-BBB6-AC30D501A4D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74B1797E-B6D6-4D2D-81CB-9196342C63D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03C36630-4B34-42BB-A766-C7FFBFA0226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63393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AB06E8-B50B-425B-A123-D656C05AABF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E3AE5B42-C1F7-4B6F-8919-C1FCB98AE4B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79860BBA-C029-4C82-8894-1F1583DA84A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96938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36AEE-DBA6-48D5-AFD2-B3B75492E8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4D6E2C7-87F3-43D9-B142-12DC1CA782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7ACB571-C99F-4098-9FF3-478D804F73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942B900-9E79-4FFE-BBC9-FC7FA49BA70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F8FD545B-4955-4018-B517-8521449A2BC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562E795D-3871-4F5E-A16C-CA79487EAB3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21166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DD804-8A49-40AE-B646-6A37506F1A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1AB62D7-BB2D-4757-AE42-B792EFAB00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AD915B5-09EB-4BD5-B97C-0C081BCEE6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30F69C0-25EA-4DB7-9CA4-23CF1454C02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66459688-7B01-4CAB-A4B8-B2CC1FBAB01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DCDDCBF8-1EB6-4C23-A1DC-EF7E84A952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5937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pPr>
              <a:defRPr/>
            </a:pPr>
            <a:fld id="{CBF367F3-FFA2-41DC-B04C-C062E8FBA488}" type="datetime1">
              <a:rPr lang="pl-PL" smtClean="0"/>
              <a:pPr>
                <a:defRPr/>
              </a:pPr>
              <a:t>25.10.2024</a:t>
            </a:fld>
            <a:endParaRPr lang="pl-PL"/>
          </a:p>
        </p:txBody>
      </p:sp>
      <p:sp>
        <p:nvSpPr>
          <p:cNvPr id="6" name="Symbol zastępczy stopki 5"/>
          <p:cNvSpPr>
            <a:spLocks noGrp="1"/>
          </p:cNvSpPr>
          <p:nvPr>
            <p:ph type="ftr" sz="quarter" idx="11"/>
          </p:nvPr>
        </p:nvSpPr>
        <p:spPr/>
        <p:txBody>
          <a:bodyPr/>
          <a:lstStyle/>
          <a:p>
            <a:pPr>
              <a:defRPr/>
            </a:pPr>
            <a:endParaRPr lang="pl-PL"/>
          </a:p>
        </p:txBody>
      </p:sp>
      <p:sp>
        <p:nvSpPr>
          <p:cNvPr id="7" name="Symbol zastępczy numeru slajdu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41643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52946-32D8-4E52-A779-78931D54F09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BFF0456-719E-425D-8B21-D776D45D8C9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4C470C6-97D9-4709-A1CD-FAF92D2F9A9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6979804-A65D-42DE-B9C8-0814864F602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DD695835-8F7E-40A2-A207-F987190F7CF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3607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8E129C-A06F-4680-BAE3-0449139CED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5397811-13B3-4443-97F5-F77C9A913FB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9B6AE63-DB64-4C00-B3B0-F28987BA515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11DD3E9-43FD-4E36-ABC5-C82513DA178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46A1A11E-B843-4122-B522-6077B255BD4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19252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pl-PL"/>
              <a:t>Kliknij, aby edytować styl</a:t>
            </a:r>
            <a:endParaRPr lang="en-US" dirty="0"/>
          </a:p>
        </p:txBody>
      </p:sp>
      <p:sp>
        <p:nvSpPr>
          <p:cNvPr id="3" name="Subtitle 2"/>
          <p:cNvSpPr>
            <a:spLocks noGrp="1"/>
          </p:cNvSpPr>
          <p:nvPr>
            <p:ph type="subTitle" idx="1"/>
          </p:nvPr>
        </p:nvSpPr>
        <p:spPr>
          <a:xfrm>
            <a:off x="1507067" y="4050835"/>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B29ECFD5-0335-480A-8FE6-53DD47A76B4E}"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dirty="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A86162A1-EA1E-4D52-AFEB-A974D7385B9C}"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pic>
        <p:nvPicPr>
          <p:cNvPr id="18" name="Obraz 17" descr="LogoWLMonika_male.png"/>
          <p:cNvPicPr>
            <a:picLocks noChangeAspect="1"/>
          </p:cNvPicPr>
          <p:nvPr userDrawn="1"/>
        </p:nvPicPr>
        <p:blipFill>
          <a:blip r:embed="rId2" cstate="print"/>
          <a:stretch>
            <a:fillRect/>
          </a:stretch>
        </p:blipFill>
        <p:spPr>
          <a:xfrm>
            <a:off x="842433" y="5076825"/>
            <a:ext cx="958851"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78581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872544161"/>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9"/>
            <a:ext cx="8596668" cy="1826581"/>
          </a:xfrm>
        </p:spPr>
        <p:txBody>
          <a:bodyPr anchor="b"/>
          <a:lstStyle>
            <a:lvl1pPr algn="l">
              <a:defRPr sz="4000" b="0" cap="none"/>
            </a:lvl1pPr>
          </a:lstStyle>
          <a:p>
            <a:r>
              <a:rPr lang="pl-PL"/>
              <a:t>Kliknij, aby edytować styl</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9EAB2E0-E006-4D3C-894A-6071A817BF23}"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16B4A75-9D37-460D-877B-95D9F40C650B}"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pic>
        <p:nvPicPr>
          <p:cNvPr id="7" name="Obraz 6" descr="LogoWLMonika_male.png"/>
          <p:cNvPicPr>
            <a:picLocks noChangeAspect="1"/>
          </p:cNvPicPr>
          <p:nvPr userDrawn="1"/>
        </p:nvPicPr>
        <p:blipFill>
          <a:blip r:embed="rId2" cstate="print"/>
          <a:stretch>
            <a:fillRect/>
          </a:stretch>
        </p:blipFill>
        <p:spPr>
          <a:xfrm>
            <a:off x="768353" y="3060700"/>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8847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677335" y="2160589"/>
            <a:ext cx="4184035" cy="3880772"/>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5089969" y="2160590"/>
            <a:ext cx="4184035" cy="3880773"/>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CBF367F3-FFA2-41DC-B04C-C062E8FBA488}"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9670549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a:t>Kliknij, aby edytować styl</a:t>
            </a:r>
            <a:endParaRPr lang="en-US" dirty="0"/>
          </a:p>
        </p:txBody>
      </p:sp>
      <p:sp>
        <p:nvSpPr>
          <p:cNvPr id="3" name="Text Placeholder 2"/>
          <p:cNvSpPr>
            <a:spLocks noGrp="1"/>
          </p:cNvSpPr>
          <p:nvPr>
            <p:ph type="body" idx="1"/>
          </p:nvPr>
        </p:nvSpPr>
        <p:spPr>
          <a:xfrm>
            <a:off x="675746"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Edytuj style wzorca tekstu</a:t>
            </a:r>
          </a:p>
        </p:txBody>
      </p:sp>
      <p:sp>
        <p:nvSpPr>
          <p:cNvPr id="4" name="Content Placeholder 3"/>
          <p:cNvSpPr>
            <a:spLocks noGrp="1"/>
          </p:cNvSpPr>
          <p:nvPr>
            <p:ph sz="half" idx="2"/>
          </p:nvPr>
        </p:nvSpPr>
        <p:spPr>
          <a:xfrm>
            <a:off x="675746" y="2737247"/>
            <a:ext cx="4185623" cy="3304117"/>
          </a:xfrm>
        </p:spPr>
        <p:txBody>
          <a:bodyPr>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5088383" y="2160983"/>
            <a:ext cx="418561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Edytuj style wzorca tekstu</a:t>
            </a:r>
          </a:p>
        </p:txBody>
      </p:sp>
      <p:sp>
        <p:nvSpPr>
          <p:cNvPr id="6" name="Content Placeholder 5"/>
          <p:cNvSpPr>
            <a:spLocks noGrp="1"/>
          </p:cNvSpPr>
          <p:nvPr>
            <p:ph sz="quarter" idx="4"/>
          </p:nvPr>
        </p:nvSpPr>
        <p:spPr>
          <a:xfrm>
            <a:off x="5088385" y="2737247"/>
            <a:ext cx="4185617" cy="3304117"/>
          </a:xfrm>
        </p:spPr>
        <p:txBody>
          <a:bodyPr>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BE3A1F11-D419-4C4B-8AB6-17637B3E750E}"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23004669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1320800"/>
          </a:xfrm>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76401905-949A-4B21-B8EC-83317FA4AFE3}"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grpSp>
        <p:nvGrpSpPr>
          <p:cNvPr id="6" name="Group 10"/>
          <p:cNvGrpSpPr>
            <a:grpSpLocks/>
          </p:cNvGrpSpPr>
          <p:nvPr userDrawn="1"/>
        </p:nvGrpSpPr>
        <p:grpSpPr bwMode="auto">
          <a:xfrm>
            <a:off x="0" y="0"/>
            <a:ext cx="12192000" cy="1676400"/>
            <a:chOff x="0" y="0"/>
            <a:chExt cx="9144000" cy="1676400"/>
          </a:xfrm>
        </p:grpSpPr>
        <p:sp>
          <p:nvSpPr>
            <p:cNvPr id="7" name="Rectangle 6"/>
            <p:cNvSpPr/>
            <p:nvPr/>
          </p:nvSpPr>
          <p:spPr>
            <a:xfrm>
              <a:off x="0" y="0"/>
              <a:ext cx="9144000" cy="1676400"/>
            </a:xfrm>
            <a:prstGeom prst="rect">
              <a:avLst/>
            </a:prstGeom>
            <a:solidFill>
              <a:srgbClr val="ACE834"/>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 name="Rectangle 8"/>
            <p:cNvSpPr/>
            <p:nvPr/>
          </p:nvSpPr>
          <p:spPr>
            <a:xfrm>
              <a:off x="0" y="0"/>
              <a:ext cx="1828800" cy="1676400"/>
            </a:xfrm>
            <a:prstGeom prst="rect">
              <a:avLst/>
            </a:prstGeom>
            <a:solidFill>
              <a:srgbClr val="66B9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sz="2400" b="0" i="0" u="none" strike="noStrike" kern="1200" cap="none" spc="0" normalizeH="0" baseline="0" noProof="0">
                <a:ln>
                  <a:noFill/>
                </a:ln>
                <a:solidFill>
                  <a:prstClr val="white"/>
                </a:solidFill>
                <a:effectLst/>
                <a:uLnTx/>
                <a:uFillTx/>
                <a:latin typeface="Trebuchet MS"/>
                <a:ea typeface="+mn-ea"/>
                <a:cs typeface="+mn-cs"/>
              </a:endParaRPr>
            </a:p>
          </p:txBody>
        </p:sp>
      </p:grpSp>
      <p:pic>
        <p:nvPicPr>
          <p:cNvPr id="9" name="Obraz 8" descr="LogoWLMonika_male.png"/>
          <p:cNvPicPr>
            <a:picLocks noChangeAspect="1"/>
          </p:cNvPicPr>
          <p:nvPr userDrawn="1"/>
        </p:nvPicPr>
        <p:blipFill>
          <a:blip r:embed="rId2" cstate="print"/>
          <a:stretch>
            <a:fillRect/>
          </a:stretch>
        </p:blipFill>
        <p:spPr>
          <a:xfrm>
            <a:off x="726020" y="479425"/>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7594306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209685A0-18F2-4CF2-AC67-B4187D35A83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
        <p:nvSpPr>
          <p:cNvPr id="5" name="Rectangle 7"/>
          <p:cNvSpPr/>
          <p:nvPr userDrawn="1"/>
        </p:nvSpPr>
        <p:spPr bwMode="auto">
          <a:xfrm>
            <a:off x="0" y="0"/>
            <a:ext cx="2438400" cy="1676400"/>
          </a:xfrm>
          <a:prstGeom prst="rect">
            <a:avLst/>
          </a:prstGeom>
          <a:solidFill>
            <a:srgbClr val="66B913"/>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sz="2400" b="0" i="0" u="none" strike="noStrike" kern="1200" cap="none" spc="0" normalizeH="0" baseline="0" noProof="0">
              <a:ln>
                <a:noFill/>
              </a:ln>
              <a:solidFill>
                <a:prstClr val="white"/>
              </a:solidFill>
              <a:effectLst/>
              <a:uLnTx/>
              <a:uFillTx/>
              <a:latin typeface="Trebuchet MS"/>
              <a:ea typeface="+mn-ea"/>
              <a:cs typeface="+mn-cs"/>
            </a:endParaRPr>
          </a:p>
        </p:txBody>
      </p:sp>
      <p:pic>
        <p:nvPicPr>
          <p:cNvPr id="6" name="Obraz 5" descr="LogoWLMonika_male.png"/>
          <p:cNvPicPr>
            <a:picLocks noChangeAspect="1"/>
          </p:cNvPicPr>
          <p:nvPr userDrawn="1"/>
        </p:nvPicPr>
        <p:blipFill>
          <a:blip r:embed="rId2" cstate="print"/>
          <a:stretch>
            <a:fillRect/>
          </a:stretch>
        </p:blipFill>
        <p:spPr>
          <a:xfrm>
            <a:off x="726020" y="479425"/>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510483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77335" y="1498604"/>
            <a:ext cx="3854528" cy="1278466"/>
          </a:xfrm>
        </p:spPr>
        <p:txBody>
          <a:bodyPr anchor="b">
            <a:normAutofit/>
          </a:bodyPr>
          <a:lstStyle>
            <a:lvl1pPr>
              <a:defRPr sz="2000"/>
            </a:lvl1pPr>
          </a:lstStyle>
          <a:p>
            <a:r>
              <a:rPr lang="pl-PL"/>
              <a:t>Kliknij, aby edytować styl</a:t>
            </a:r>
            <a:endParaRPr lang="en-US" dirty="0"/>
          </a:p>
        </p:txBody>
      </p:sp>
      <p:sp>
        <p:nvSpPr>
          <p:cNvPr id="3" name="Content Placeholder 2"/>
          <p:cNvSpPr>
            <a:spLocks noGrp="1"/>
          </p:cNvSpPr>
          <p:nvPr>
            <p:ph idx="1"/>
          </p:nvPr>
        </p:nvSpPr>
        <p:spPr>
          <a:xfrm>
            <a:off x="4760462" y="514926"/>
            <a:ext cx="4513541" cy="5526437"/>
          </a:xfrm>
        </p:spPr>
        <p:txBody>
          <a:bodyPr>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677335"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pl-PL"/>
              <a:t>Edytuj style wzorca tekstu</a:t>
            </a:r>
          </a:p>
        </p:txBody>
      </p:sp>
      <p:sp>
        <p:nvSpPr>
          <p:cNvPr id="5" name="Date Placeholder 4"/>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0B1751BB-EFA9-4C79-929A-193D3B1F80D9}"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47333891-D5E7-4C7B-BF1D-E855E53CB5A8}"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228382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Edytuj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Edytuj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pPr>
              <a:defRPr/>
            </a:pPr>
            <a:fld id="{BE3A1F11-D419-4C4B-8AB6-17637B3E750E}" type="datetime1">
              <a:rPr lang="pl-PL" smtClean="0"/>
              <a:pPr>
                <a:defRPr/>
              </a:pPr>
              <a:t>25.10.2024</a:t>
            </a:fld>
            <a:endParaRPr lang="pl-PL"/>
          </a:p>
        </p:txBody>
      </p:sp>
      <p:sp>
        <p:nvSpPr>
          <p:cNvPr id="8" name="Symbol zastępczy stopki 7"/>
          <p:cNvSpPr>
            <a:spLocks noGrp="1"/>
          </p:cNvSpPr>
          <p:nvPr>
            <p:ph type="ftr" sz="quarter" idx="11"/>
          </p:nvPr>
        </p:nvSpPr>
        <p:spPr/>
        <p:txBody>
          <a:bodyPr/>
          <a:lstStyle/>
          <a:p>
            <a:pPr>
              <a:defRPr/>
            </a:pPr>
            <a:endParaRPr lang="pl-PL"/>
          </a:p>
        </p:txBody>
      </p:sp>
      <p:sp>
        <p:nvSpPr>
          <p:cNvPr id="9" name="Symbol zastępczy numeru slajdu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900421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77335" y="4800600"/>
            <a:ext cx="8596667" cy="566738"/>
          </a:xfrm>
        </p:spPr>
        <p:txBody>
          <a:bodyPr anchor="b">
            <a:normAutofit/>
          </a:bodyPr>
          <a:lstStyle>
            <a:lvl1pPr algn="l">
              <a:defRPr sz="2400" b="0"/>
            </a:lvl1pPr>
          </a:lstStyle>
          <a:p>
            <a:r>
              <a:rPr lang="pl-PL"/>
              <a:t>Kliknij, aby edytować styl</a:t>
            </a:r>
            <a:endParaRPr lang="en-US" dirty="0"/>
          </a:p>
        </p:txBody>
      </p:sp>
      <p:sp>
        <p:nvSpPr>
          <p:cNvPr id="3" name="Picture Placeholder 2"/>
          <p:cNvSpPr>
            <a:spLocks noGrp="1" noChangeAspect="1"/>
          </p:cNvSpPr>
          <p:nvPr>
            <p:ph type="pic" idx="1"/>
          </p:nvPr>
        </p:nvSpPr>
        <p:spPr>
          <a:xfrm>
            <a:off x="677335"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4" name="Text Placeholder 3"/>
          <p:cNvSpPr>
            <a:spLocks noGrp="1"/>
          </p:cNvSpPr>
          <p:nvPr>
            <p:ph type="body" sz="half" idx="2"/>
          </p:nvPr>
        </p:nvSpPr>
        <p:spPr>
          <a:xfrm>
            <a:off x="677335"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Edytuj style wzorca tekstu</a:t>
            </a:r>
          </a:p>
        </p:txBody>
      </p:sp>
      <p:sp>
        <p:nvSpPr>
          <p:cNvPr id="5" name="Date Placeholder 4"/>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FE7A649F-CA98-4324-B36F-419AEB9A9EBF}"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57F1E4F-1CFF-5643-939E-217C01CDF565}"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3873374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pl-PL"/>
              <a:t>Kliknij, aby edytować styl</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4143862016"/>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5"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Edytuj style wzorca tekstu</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
        <p:nvSpPr>
          <p:cNvPr id="20" name="TextBox 19"/>
          <p:cNvSpPr txBox="1"/>
          <p:nvPr/>
        </p:nvSpPr>
        <p:spPr>
          <a:xfrm>
            <a:off x="541871" y="790378"/>
            <a:ext cx="609600" cy="584776"/>
          </a:xfrm>
          <a:prstGeom prst="rect">
            <a:avLst/>
          </a:prstGeom>
        </p:spPr>
        <p:txBody>
          <a:bodyPr vert="horz" lIns="91440" tIns="45720" rIns="91440" bIns="45720" rtlCol="0" anchor="ctr">
            <a:no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endParaRPr kumimoji="0" lang="en-US" sz="2400" b="0" i="0" u="none" strike="noStrike" kern="1200" cap="none" spc="0" normalizeH="0" baseline="0" noProof="0" dirty="0">
              <a:ln>
                <a:noFill/>
              </a:ln>
              <a:solidFill>
                <a:srgbClr val="90C226">
                  <a:lumMod val="60000"/>
                  <a:lumOff val="40000"/>
                </a:srgbClr>
              </a:solidFill>
              <a:effectLst/>
              <a:uLnTx/>
              <a:uFillTx/>
              <a:latin typeface="Arial"/>
              <a:ea typeface="+mn-ea"/>
              <a:cs typeface="+mn-cs"/>
            </a:endParaRPr>
          </a:p>
        </p:txBody>
      </p:sp>
    </p:spTree>
    <p:extLst>
      <p:ext uri="{BB962C8B-B14F-4D97-AF65-F5344CB8AC3E}">
        <p14:creationId xmlns:p14="http://schemas.microsoft.com/office/powerpoint/2010/main" val="2907146216"/>
      </p:ext>
    </p:extLst>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pl-PL"/>
              <a:t>Kliknij, aby edytować styl</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2994768121"/>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Karta nazwy cytatu">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5"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Edytuj style wzorca tekstu</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
        <p:nvSpPr>
          <p:cNvPr id="24" name="TextBox 23"/>
          <p:cNvSpPr txBox="1"/>
          <p:nvPr/>
        </p:nvSpPr>
        <p:spPr>
          <a:xfrm>
            <a:off x="541871" y="790378"/>
            <a:ext cx="609600" cy="584776"/>
          </a:xfrm>
          <a:prstGeom prst="rect">
            <a:avLst/>
          </a:prstGeom>
        </p:spPr>
        <p:txBody>
          <a:bodyPr vert="horz" lIns="91440" tIns="45720" rIns="91440" bIns="45720" rtlCol="0" anchor="ctr">
            <a:no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r>
              <a:rPr kumimoji="0" lang="en-US" sz="8000" b="0" i="0" u="none" strike="noStrike" kern="1200" cap="none" spc="0" normalizeH="0" baseline="0" noProof="0" dirty="0">
                <a:ln w="3175" cmpd="sng">
                  <a:noFill/>
                </a:ln>
                <a:solidFill>
                  <a:srgbClr val="90C226">
                    <a:lumMod val="60000"/>
                    <a:lumOff val="40000"/>
                  </a:srgbClr>
                </a:solidFill>
                <a:effectLst/>
                <a:uLnTx/>
                <a:uFillTx/>
                <a:latin typeface="Arial"/>
                <a:ea typeface="+mn-ea"/>
                <a:cs typeface="+mn-cs"/>
              </a:rPr>
              <a:t>”</a:t>
            </a:r>
          </a:p>
        </p:txBody>
      </p:sp>
    </p:spTree>
    <p:extLst>
      <p:ext uri="{BB962C8B-B14F-4D97-AF65-F5344CB8AC3E}">
        <p14:creationId xmlns:p14="http://schemas.microsoft.com/office/powerpoint/2010/main" val="2579419070"/>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Prawda lub fałsz">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588203" cy="3022600"/>
          </a:xfrm>
        </p:spPr>
        <p:txBody>
          <a:bodyPr anchor="ctr">
            <a:normAutofit/>
          </a:bodyPr>
          <a:lstStyle>
            <a:lvl1pPr algn="l">
              <a:defRPr sz="4400" b="0" cap="none"/>
            </a:lvl1pPr>
          </a:lstStyle>
          <a:p>
            <a:r>
              <a:rPr lang="pl-PL"/>
              <a:t>Kliknij, aby edytować styl</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Edytuj style wzorca tekstu</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706058410"/>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CFF13E85-88A9-4E2E-BE32-46FD107BB1D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47333891-D5E7-4C7B-BF1D-E855E53CB5A8}" type="slidenum">
              <a:rPr kumimoji="0" lang="en-US"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en-US" sz="900" b="0" i="0" u="none" strike="noStrike" kern="1200" cap="none" spc="0" normalizeH="0" baseline="0" noProof="0" dirty="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170136560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4" y="609601"/>
            <a:ext cx="1304743" cy="5251451"/>
          </a:xfrm>
        </p:spPr>
        <p:txBody>
          <a:bodyPr vert="eaVert" anchor="ctr"/>
          <a:lstStyle/>
          <a:p>
            <a:r>
              <a:rPr lang="pl-PL"/>
              <a:t>Kliknij, aby edytować styl</a:t>
            </a:r>
            <a:endParaRPr lang="en-US" dirty="0"/>
          </a:p>
        </p:txBody>
      </p:sp>
      <p:sp>
        <p:nvSpPr>
          <p:cNvPr id="3" name="Vertical Text Placeholder 2"/>
          <p:cNvSpPr>
            <a:spLocks noGrp="1"/>
          </p:cNvSpPr>
          <p:nvPr>
            <p:ph type="body" orient="vert" idx="1"/>
          </p:nvPr>
        </p:nvSpPr>
        <p:spPr>
          <a:xfrm>
            <a:off x="677335" y="609600"/>
            <a:ext cx="7060151" cy="5251450"/>
          </a:xfrm>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73791662-A841-4AE8-A8E8-20FBB04547C4}"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2F060E2-7CE5-4CA1-B53D-FC0F2CCFDF04}"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spTree>
    <p:extLst>
      <p:ext uri="{BB962C8B-B14F-4D97-AF65-F5344CB8AC3E}">
        <p14:creationId xmlns:p14="http://schemas.microsoft.com/office/powerpoint/2010/main" val="3642983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pPr>
              <a:defRPr/>
            </a:pPr>
            <a:fld id="{76401905-949A-4B21-B8EC-83317FA4AFE3}" type="datetime1">
              <a:rPr lang="pl-PL" smtClean="0"/>
              <a:pPr>
                <a:defRPr/>
              </a:pPr>
              <a:t>25.10.2024</a:t>
            </a:fld>
            <a:endParaRPr lang="pl-PL"/>
          </a:p>
        </p:txBody>
      </p:sp>
      <p:sp>
        <p:nvSpPr>
          <p:cNvPr id="4" name="Symbol zastępczy stopki 3"/>
          <p:cNvSpPr>
            <a:spLocks noGrp="1"/>
          </p:cNvSpPr>
          <p:nvPr>
            <p:ph type="ftr" sz="quarter" idx="11"/>
          </p:nvPr>
        </p:nvSpPr>
        <p:spPr/>
        <p:txBody>
          <a:bodyPr/>
          <a:lstStyle/>
          <a:p>
            <a:pPr>
              <a:defRPr/>
            </a:pPr>
            <a:endParaRPr lang="pl-PL"/>
          </a:p>
        </p:txBody>
      </p:sp>
      <p:sp>
        <p:nvSpPr>
          <p:cNvPr id="5" name="Symbol zastępczy numeru slajdu 4"/>
          <p:cNvSpPr>
            <a:spLocks noGrp="1"/>
          </p:cNvSpPr>
          <p:nvPr>
            <p:ph type="sldNum" sz="quarter" idx="12"/>
          </p:nvPr>
        </p:nvSpPr>
        <p:spPr/>
        <p:txBody>
          <a:bodyPr/>
          <a:lstStyle/>
          <a:p>
            <a:fld id="{D57F1E4F-1CFF-5643-939E-217C01CDF565}" type="slidenum">
              <a:rPr lang="en-US" smtClean="0"/>
              <a:pPr/>
              <a:t>‹#›</a:t>
            </a:fld>
            <a:endParaRPr lang="en-US" dirty="0"/>
          </a:p>
        </p:txBody>
      </p:sp>
      <p:grpSp>
        <p:nvGrpSpPr>
          <p:cNvPr id="6" name="Group 10"/>
          <p:cNvGrpSpPr>
            <a:grpSpLocks/>
          </p:cNvGrpSpPr>
          <p:nvPr userDrawn="1"/>
        </p:nvGrpSpPr>
        <p:grpSpPr bwMode="auto">
          <a:xfrm>
            <a:off x="0" y="0"/>
            <a:ext cx="12192000" cy="1676400"/>
            <a:chOff x="0" y="0"/>
            <a:chExt cx="9144000" cy="1676400"/>
          </a:xfrm>
        </p:grpSpPr>
        <p:sp>
          <p:nvSpPr>
            <p:cNvPr id="7" name="Rectangle 6"/>
            <p:cNvSpPr/>
            <p:nvPr/>
          </p:nvSpPr>
          <p:spPr>
            <a:xfrm>
              <a:off x="0" y="0"/>
              <a:ext cx="9144000" cy="1676400"/>
            </a:xfrm>
            <a:prstGeom prst="rect">
              <a:avLst/>
            </a:prstGeom>
            <a:solidFill>
              <a:srgbClr val="ACE834"/>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sz="1800"/>
            </a:p>
          </p:txBody>
        </p:sp>
        <p:sp>
          <p:nvSpPr>
            <p:cNvPr id="8" name="Rectangle 8"/>
            <p:cNvSpPr/>
            <p:nvPr/>
          </p:nvSpPr>
          <p:spPr>
            <a:xfrm>
              <a:off x="0" y="0"/>
              <a:ext cx="1828800" cy="1676400"/>
            </a:xfrm>
            <a:prstGeom prst="rect">
              <a:avLst/>
            </a:prstGeom>
            <a:solidFill>
              <a:srgbClr val="66B9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sz="2400"/>
            </a:p>
          </p:txBody>
        </p:sp>
      </p:grpSp>
      <p:pic>
        <p:nvPicPr>
          <p:cNvPr id="9" name="Obraz 8" descr="LogoWLMonika_male.png"/>
          <p:cNvPicPr>
            <a:picLocks noChangeAspect="1"/>
          </p:cNvPicPr>
          <p:nvPr userDrawn="1"/>
        </p:nvPicPr>
        <p:blipFill>
          <a:blip r:embed="rId2" cstate="print"/>
          <a:stretch>
            <a:fillRect/>
          </a:stretch>
        </p:blipFill>
        <p:spPr>
          <a:xfrm>
            <a:off x="726020" y="479425"/>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34380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pPr>
              <a:defRPr/>
            </a:pPr>
            <a:fld id="{209685A0-18F2-4CF2-AC67-B4187D35A830}" type="datetime1">
              <a:rPr lang="pl-PL" smtClean="0"/>
              <a:pPr>
                <a:defRPr/>
              </a:pPr>
              <a:t>25.10.2024</a:t>
            </a:fld>
            <a:endParaRPr lang="pl-PL"/>
          </a:p>
        </p:txBody>
      </p:sp>
      <p:sp>
        <p:nvSpPr>
          <p:cNvPr id="3" name="Symbol zastępczy stopki 2"/>
          <p:cNvSpPr>
            <a:spLocks noGrp="1"/>
          </p:cNvSpPr>
          <p:nvPr>
            <p:ph type="ftr" sz="quarter" idx="11"/>
          </p:nvPr>
        </p:nvSpPr>
        <p:spPr/>
        <p:txBody>
          <a:bodyPr/>
          <a:lstStyle/>
          <a:p>
            <a:pPr>
              <a:defRPr/>
            </a:pPr>
            <a:endParaRPr lang="pl-PL"/>
          </a:p>
        </p:txBody>
      </p:sp>
      <p:sp>
        <p:nvSpPr>
          <p:cNvPr id="4" name="Symbol zastępczy numeru slajdu 3"/>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Rectangle 7"/>
          <p:cNvSpPr/>
          <p:nvPr userDrawn="1"/>
        </p:nvSpPr>
        <p:spPr bwMode="auto">
          <a:xfrm>
            <a:off x="0" y="0"/>
            <a:ext cx="2438400" cy="1676400"/>
          </a:xfrm>
          <a:prstGeom prst="rect">
            <a:avLst/>
          </a:prstGeom>
          <a:solidFill>
            <a:srgbClr val="66B913"/>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sz="2400"/>
          </a:p>
        </p:txBody>
      </p:sp>
      <p:pic>
        <p:nvPicPr>
          <p:cNvPr id="6" name="Obraz 5" descr="LogoWLMonika_male.png"/>
          <p:cNvPicPr>
            <a:picLocks noChangeAspect="1"/>
          </p:cNvPicPr>
          <p:nvPr userDrawn="1"/>
        </p:nvPicPr>
        <p:blipFill>
          <a:blip r:embed="rId2" cstate="print"/>
          <a:stretch>
            <a:fillRect/>
          </a:stretch>
        </p:blipFill>
        <p:spPr>
          <a:xfrm>
            <a:off x="726020" y="479425"/>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01719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Edytuj style wzorca tekstu</a:t>
            </a:r>
          </a:p>
        </p:txBody>
      </p:sp>
      <p:sp>
        <p:nvSpPr>
          <p:cNvPr id="5" name="Symbol zastępczy daty 4"/>
          <p:cNvSpPr>
            <a:spLocks noGrp="1"/>
          </p:cNvSpPr>
          <p:nvPr>
            <p:ph type="dt" sz="half" idx="10"/>
          </p:nvPr>
        </p:nvSpPr>
        <p:spPr/>
        <p:txBody>
          <a:bodyPr/>
          <a:lstStyle/>
          <a:p>
            <a:pPr>
              <a:defRPr/>
            </a:pPr>
            <a:fld id="{0B1751BB-EFA9-4C79-929A-193D3B1F80D9}" type="datetime1">
              <a:rPr lang="pl-PL" smtClean="0"/>
              <a:pPr>
                <a:defRPr/>
              </a:pPr>
              <a:t>25.10.2024</a:t>
            </a:fld>
            <a:endParaRPr lang="pl-PL"/>
          </a:p>
        </p:txBody>
      </p:sp>
      <p:sp>
        <p:nvSpPr>
          <p:cNvPr id="6" name="Symbol zastępczy stopki 5"/>
          <p:cNvSpPr>
            <a:spLocks noGrp="1"/>
          </p:cNvSpPr>
          <p:nvPr>
            <p:ph type="ftr" sz="quarter" idx="11"/>
          </p:nvPr>
        </p:nvSpPr>
        <p:spPr/>
        <p:txBody>
          <a:bodyPr/>
          <a:lstStyle/>
          <a:p>
            <a:pPr>
              <a:defRPr/>
            </a:pPr>
            <a:endParaRPr lang="pl-PL"/>
          </a:p>
        </p:txBody>
      </p:sp>
      <p:sp>
        <p:nvSpPr>
          <p:cNvPr id="7" name="Symbol zastępczy numeru slajdu 6"/>
          <p:cNvSpPr>
            <a:spLocks noGrp="1"/>
          </p:cNvSpPr>
          <p:nvPr>
            <p:ph type="sldNum" sz="quarter" idx="12"/>
          </p:nvPr>
        </p:nvSpPr>
        <p:spPr/>
        <p:txBody>
          <a:bodyPr/>
          <a:lstStyle/>
          <a:p>
            <a:fld id="{47333891-D5E7-4C7B-BF1D-E855E53CB5A8}" type="slidenum">
              <a:rPr lang="en-US" smtClean="0"/>
              <a:pPr/>
              <a:t>‹#›</a:t>
            </a:fld>
            <a:endParaRPr lang="en-US" dirty="0"/>
          </a:p>
        </p:txBody>
      </p:sp>
    </p:spTree>
    <p:extLst>
      <p:ext uri="{BB962C8B-B14F-4D97-AF65-F5344CB8AC3E}">
        <p14:creationId xmlns:p14="http://schemas.microsoft.com/office/powerpoint/2010/main" val="538931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Edytuj style wzorca tekstu</a:t>
            </a:r>
          </a:p>
        </p:txBody>
      </p:sp>
      <p:sp>
        <p:nvSpPr>
          <p:cNvPr id="5" name="Symbol zastępczy daty 4"/>
          <p:cNvSpPr>
            <a:spLocks noGrp="1"/>
          </p:cNvSpPr>
          <p:nvPr>
            <p:ph type="dt" sz="half" idx="10"/>
          </p:nvPr>
        </p:nvSpPr>
        <p:spPr/>
        <p:txBody>
          <a:bodyPr/>
          <a:lstStyle/>
          <a:p>
            <a:pPr>
              <a:defRPr/>
            </a:pPr>
            <a:fld id="{FE7A649F-CA98-4324-B36F-419AEB9A9EBF}" type="datetime1">
              <a:rPr lang="pl-PL" smtClean="0"/>
              <a:pPr>
                <a:defRPr/>
              </a:pPr>
              <a:t>25.10.2024</a:t>
            </a:fld>
            <a:endParaRPr lang="pl-PL"/>
          </a:p>
        </p:txBody>
      </p:sp>
      <p:sp>
        <p:nvSpPr>
          <p:cNvPr id="6" name="Symbol zastępczy stopki 5"/>
          <p:cNvSpPr>
            <a:spLocks noGrp="1"/>
          </p:cNvSpPr>
          <p:nvPr>
            <p:ph type="ftr" sz="quarter" idx="11"/>
          </p:nvPr>
        </p:nvSpPr>
        <p:spPr/>
        <p:txBody>
          <a:bodyPr/>
          <a:lstStyle/>
          <a:p>
            <a:pPr>
              <a:defRPr/>
            </a:pPr>
            <a:endParaRPr lang="pl-PL"/>
          </a:p>
        </p:txBody>
      </p:sp>
      <p:sp>
        <p:nvSpPr>
          <p:cNvPr id="7" name="Symbol zastępczy numeru slajdu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99143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1.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image" Target="../media/image1.pn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theme" Target="../theme/theme4.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6EB6A1F7-E25F-4416-A530-14DA172A0F90}" type="datetime1">
              <a:rPr lang="pl-PL" smtClean="0"/>
              <a:pPr>
                <a:defRPr/>
              </a:pPr>
              <a:t>25.10.2024</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E527D62-C7B7-4B49-A008-50C1CE995DFA}" type="slidenum">
              <a:rPr lang="pl-PL" smtClean="0"/>
              <a:pPr>
                <a:defRPr/>
              </a:pPr>
              <a:t>‹#›</a:t>
            </a:fld>
            <a:endParaRPr lang="pl-PL"/>
          </a:p>
        </p:txBody>
      </p:sp>
      <p:pic>
        <p:nvPicPr>
          <p:cNvPr id="7" name="Obraz 6" descr="LogoWLMonika_male.png"/>
          <p:cNvPicPr>
            <a:picLocks noChangeAspect="1"/>
          </p:cNvPicPr>
          <p:nvPr userDrawn="1"/>
        </p:nvPicPr>
        <p:blipFill>
          <a:blip r:embed="rId16" cstate="print"/>
          <a:stretch>
            <a:fillRect/>
          </a:stretch>
        </p:blipFill>
        <p:spPr>
          <a:xfrm>
            <a:off x="726020" y="479425"/>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40085320"/>
      </p:ext>
    </p:extLst>
  </p:cSld>
  <p:clrMap bg1="lt1" tx1="dk1" bg2="lt2" tx2="dk2" accent1="accent1" accent2="accent2" accent3="accent3" accent4="accent4" accent5="accent5" accent6="accent6" hlink="hlink" folHlink="folHlink"/>
  <p:sldLayoutIdLst>
    <p:sldLayoutId id="2147484768" r:id="rId1"/>
    <p:sldLayoutId id="2147484769" r:id="rId2"/>
    <p:sldLayoutId id="2147484770" r:id="rId3"/>
    <p:sldLayoutId id="2147484771" r:id="rId4"/>
    <p:sldLayoutId id="2147484772" r:id="rId5"/>
    <p:sldLayoutId id="2147484773" r:id="rId6"/>
    <p:sldLayoutId id="2147484774" r:id="rId7"/>
    <p:sldLayoutId id="2147484775" r:id="rId8"/>
    <p:sldLayoutId id="2147484776" r:id="rId9"/>
    <p:sldLayoutId id="2147484777" r:id="rId10"/>
    <p:sldLayoutId id="2147484778" r:id="rId11"/>
    <p:sldLayoutId id="2147484779" r:id="rId12"/>
    <p:sldLayoutId id="2147484781" r:id="rId13"/>
    <p:sldLayoutId id="2147484800" r:id="rId1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5" y="609600"/>
            <a:ext cx="8596668" cy="1320800"/>
          </a:xfrm>
          <a:prstGeom prst="rect">
            <a:avLst/>
          </a:prstGeom>
        </p:spPr>
        <p:txBody>
          <a:bodyPr vert="horz" lIns="91440" tIns="45720" rIns="91440" bIns="45720" rtlCol="0" anchor="t">
            <a:normAutofit/>
          </a:bodyPr>
          <a:lstStyle/>
          <a:p>
            <a:r>
              <a:rPr lang="pl-PL"/>
              <a:t>Kliknij, aby edytować styl</a:t>
            </a:r>
            <a:endParaRPr lang="en-US" dirty="0"/>
          </a:p>
        </p:txBody>
      </p:sp>
      <p:sp>
        <p:nvSpPr>
          <p:cNvPr id="3" name="Text Placeholder 2"/>
          <p:cNvSpPr>
            <a:spLocks noGrp="1"/>
          </p:cNvSpPr>
          <p:nvPr>
            <p:ph type="body" idx="1"/>
          </p:nvPr>
        </p:nvSpPr>
        <p:spPr>
          <a:xfrm>
            <a:off x="677335" y="2160590"/>
            <a:ext cx="8596668" cy="3880773"/>
          </a:xfrm>
          <a:prstGeom prst="rect">
            <a:avLst/>
          </a:prstGeom>
        </p:spPr>
        <p:txBody>
          <a:bodyPr vert="horz" lIns="91440" tIns="45720" rIns="91440" bIns="45720" rtlCol="0">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7205133" y="6041364"/>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3"/>
          </p:nvPr>
        </p:nvSpPr>
        <p:spPr>
          <a:xfrm>
            <a:off x="677335" y="6041364"/>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4"/>
          </p:nvPr>
        </p:nvSpPr>
        <p:spPr>
          <a:xfrm>
            <a:off x="8590664" y="6041364"/>
            <a:ext cx="683339" cy="365125"/>
          </a:xfrm>
          <a:prstGeom prst="rect">
            <a:avLst/>
          </a:prstGeom>
        </p:spPr>
        <p:txBody>
          <a:bodyPr vert="horz" lIns="91440" tIns="45720" rIns="91440" bIns="45720" rtlCol="0" anchor="ctr"/>
          <a:lstStyle>
            <a:lvl1pPr algn="r">
              <a:defRPr sz="900">
                <a:solidFill>
                  <a:schemeClr val="accent1"/>
                </a:solidFill>
              </a:defRPr>
            </a:lvl1p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pic>
        <p:nvPicPr>
          <p:cNvPr id="18" name="Obraz 17" descr="LogoWLMonika_male.png"/>
          <p:cNvPicPr>
            <a:picLocks noChangeAspect="1"/>
          </p:cNvPicPr>
          <p:nvPr userDrawn="1"/>
        </p:nvPicPr>
        <p:blipFill>
          <a:blip r:embed="rId18" cstate="print"/>
          <a:stretch>
            <a:fillRect/>
          </a:stretch>
        </p:blipFill>
        <p:spPr>
          <a:xfrm>
            <a:off x="726020" y="479425"/>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77636755"/>
      </p:ext>
    </p:extLst>
  </p:cSld>
  <p:clrMap bg1="lt1" tx1="dk1" bg2="lt2" tx2="dk2" accent1="accent1" accent2="accent2" accent3="accent3" accent4="accent4" accent5="accent5" accent6="accent6" hlink="hlink" folHlink="folHlink"/>
  <p:sldLayoutIdLst>
    <p:sldLayoutId id="2147484802" r:id="rId1"/>
    <p:sldLayoutId id="2147484803" r:id="rId2"/>
    <p:sldLayoutId id="2147484804" r:id="rId3"/>
    <p:sldLayoutId id="2147484805" r:id="rId4"/>
    <p:sldLayoutId id="2147484806" r:id="rId5"/>
    <p:sldLayoutId id="2147484807" r:id="rId6"/>
    <p:sldLayoutId id="2147484808" r:id="rId7"/>
    <p:sldLayoutId id="2147484809" r:id="rId8"/>
    <p:sldLayoutId id="2147484810" r:id="rId9"/>
    <p:sldLayoutId id="2147484811" r:id="rId10"/>
    <p:sldLayoutId id="2147484812" r:id="rId11"/>
    <p:sldLayoutId id="2147484813" r:id="rId12"/>
    <p:sldLayoutId id="2147484814" r:id="rId13"/>
    <p:sldLayoutId id="2147484815" r:id="rId14"/>
    <p:sldLayoutId id="2147484816" r:id="rId15"/>
    <p:sldLayoutId id="2147484817"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A35A09-B3A3-4B5D-A302-BEDB7D0BAC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29F7193-CFF4-415A-9318-F75F2AA767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3036844-4621-43B1-8C2A-A361C196BD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65C103D-74F4-4AB0-B3FA-5994A7F433BD}" type="datetimeFigureOut">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25/10/2024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E175EDA-F33A-42F4-B113-376C40C663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C09A6A-8697-4EEF-A978-01C3B743BA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B0587FD-8716-41E8-902B-7BAB59853E19}"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8271042"/>
      </p:ext>
    </p:extLst>
  </p:cSld>
  <p:clrMap bg1="lt1" tx1="dk1" bg2="lt2" tx2="dk2" accent1="accent1" accent2="accent2" accent3="accent3" accent4="accent4" accent5="accent5" accent6="accent6" hlink="hlink" folHlink="folHlink"/>
  <p:sldLayoutIdLst>
    <p:sldLayoutId id="2147484819" r:id="rId1"/>
    <p:sldLayoutId id="2147484820" r:id="rId2"/>
    <p:sldLayoutId id="2147484821" r:id="rId3"/>
    <p:sldLayoutId id="2147484822" r:id="rId4"/>
    <p:sldLayoutId id="2147484823" r:id="rId5"/>
    <p:sldLayoutId id="2147484824" r:id="rId6"/>
    <p:sldLayoutId id="2147484825" r:id="rId7"/>
    <p:sldLayoutId id="2147484826" r:id="rId8"/>
    <p:sldLayoutId id="2147484827" r:id="rId9"/>
    <p:sldLayoutId id="2147484828" r:id="rId10"/>
    <p:sldLayoutId id="214748482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5" y="609600"/>
            <a:ext cx="8596668" cy="1320800"/>
          </a:xfrm>
          <a:prstGeom prst="rect">
            <a:avLst/>
          </a:prstGeom>
        </p:spPr>
        <p:txBody>
          <a:bodyPr vert="horz" lIns="91440" tIns="45720" rIns="91440" bIns="45720" rtlCol="0" anchor="t">
            <a:normAutofit/>
          </a:bodyPr>
          <a:lstStyle/>
          <a:p>
            <a:r>
              <a:rPr lang="pl-PL"/>
              <a:t>Kliknij, aby edytować styl</a:t>
            </a:r>
            <a:endParaRPr lang="en-US" dirty="0"/>
          </a:p>
        </p:txBody>
      </p:sp>
      <p:sp>
        <p:nvSpPr>
          <p:cNvPr id="3" name="Text Placeholder 2"/>
          <p:cNvSpPr>
            <a:spLocks noGrp="1"/>
          </p:cNvSpPr>
          <p:nvPr>
            <p:ph type="body" idx="1"/>
          </p:nvPr>
        </p:nvSpPr>
        <p:spPr>
          <a:xfrm>
            <a:off x="677335" y="2160590"/>
            <a:ext cx="8596668" cy="3880773"/>
          </a:xfrm>
          <a:prstGeom prst="rect">
            <a:avLst/>
          </a:prstGeom>
        </p:spPr>
        <p:txBody>
          <a:bodyPr vert="horz" lIns="91440" tIns="45720" rIns="91440" bIns="45720" rtlCol="0">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7205133" y="6041364"/>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6EB6A1F7-E25F-4416-A530-14DA172A0F90}" type="datetime1">
              <a:rPr kumimoji="0" lang="pl-PL" sz="900" b="0" i="0" u="none" strike="noStrike" kern="1200" cap="none" spc="0" normalizeH="0" baseline="0" noProof="0" smtClean="0">
                <a:ln>
                  <a:noFill/>
                </a:ln>
                <a:solidFill>
                  <a:prstClr val="black">
                    <a:tint val="75000"/>
                  </a:prstClr>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25.10.2024</a:t>
            </a:fld>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5" name="Footer Placeholder 4"/>
          <p:cNvSpPr>
            <a:spLocks noGrp="1"/>
          </p:cNvSpPr>
          <p:nvPr>
            <p:ph type="ftr" sz="quarter" idx="3"/>
          </p:nvPr>
        </p:nvSpPr>
        <p:spPr>
          <a:xfrm>
            <a:off x="677335" y="6041364"/>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900" b="0" i="0" u="none" strike="noStrike" kern="1200" cap="none" spc="0" normalizeH="0" baseline="0" noProof="0">
              <a:ln>
                <a:noFill/>
              </a:ln>
              <a:solidFill>
                <a:prstClr val="black">
                  <a:tint val="75000"/>
                </a:prstClr>
              </a:solidFill>
              <a:effectLst/>
              <a:uLnTx/>
              <a:uFillTx/>
              <a:latin typeface="Verdana" pitchFamily="34" charset="0"/>
              <a:ea typeface="+mn-ea"/>
              <a:cs typeface="+mn-cs"/>
            </a:endParaRPr>
          </a:p>
        </p:txBody>
      </p:sp>
      <p:sp>
        <p:nvSpPr>
          <p:cNvPr id="6" name="Slide Number Placeholder 5"/>
          <p:cNvSpPr>
            <a:spLocks noGrp="1"/>
          </p:cNvSpPr>
          <p:nvPr>
            <p:ph type="sldNum" sz="quarter" idx="4"/>
          </p:nvPr>
        </p:nvSpPr>
        <p:spPr>
          <a:xfrm>
            <a:off x="8590664" y="6041364"/>
            <a:ext cx="683339" cy="365125"/>
          </a:xfrm>
          <a:prstGeom prst="rect">
            <a:avLst/>
          </a:prstGeom>
        </p:spPr>
        <p:txBody>
          <a:bodyPr vert="horz" lIns="91440" tIns="45720" rIns="91440" bIns="45720" rtlCol="0" anchor="ctr"/>
          <a:lstStyle>
            <a:lvl1pPr algn="r">
              <a:defRPr sz="900">
                <a:solidFill>
                  <a:schemeClr val="accent1"/>
                </a:solidFill>
              </a:defRPr>
            </a:lvl1pPr>
          </a:lstStyle>
          <a:p>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fld id="{DE527D62-C7B7-4B49-A008-50C1CE995DFA}" type="slidenum">
              <a:rPr kumimoji="0" lang="pl-PL" sz="900" b="0" i="0" u="none" strike="noStrike" kern="1200" cap="none" spc="0" normalizeH="0" baseline="0" noProof="0" smtClean="0">
                <a:ln>
                  <a:noFill/>
                </a:ln>
                <a:solidFill>
                  <a:srgbClr val="90C226"/>
                </a:solidFill>
                <a:effectLst/>
                <a:uLnTx/>
                <a:uFillTx/>
                <a:latin typeface="Verdana"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t>‹#›</a:t>
            </a:fld>
            <a:endParaRPr kumimoji="0" lang="pl-PL" sz="900" b="0" i="0" u="none" strike="noStrike" kern="1200" cap="none" spc="0" normalizeH="0" baseline="0" noProof="0">
              <a:ln>
                <a:noFill/>
              </a:ln>
              <a:solidFill>
                <a:srgbClr val="90C226"/>
              </a:solidFill>
              <a:effectLst/>
              <a:uLnTx/>
              <a:uFillTx/>
              <a:latin typeface="Verdana" pitchFamily="34" charset="0"/>
              <a:ea typeface="+mn-ea"/>
              <a:cs typeface="+mn-cs"/>
            </a:endParaRPr>
          </a:p>
        </p:txBody>
      </p:sp>
      <p:pic>
        <p:nvPicPr>
          <p:cNvPr id="18" name="Obraz 17" descr="LogoWLMonika_male.png"/>
          <p:cNvPicPr>
            <a:picLocks noChangeAspect="1"/>
          </p:cNvPicPr>
          <p:nvPr userDrawn="1"/>
        </p:nvPicPr>
        <p:blipFill>
          <a:blip r:embed="rId18" cstate="print"/>
          <a:stretch>
            <a:fillRect/>
          </a:stretch>
        </p:blipFill>
        <p:spPr>
          <a:xfrm>
            <a:off x="726020" y="479425"/>
            <a:ext cx="958849" cy="719138"/>
          </a:xfrm>
          <a:prstGeom prst="rect">
            <a:avLst/>
          </a:prstGeom>
          <a:ln w="254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63892170"/>
      </p:ext>
    </p:extLst>
  </p:cSld>
  <p:clrMap bg1="lt1" tx1="dk1" bg2="lt2" tx2="dk2" accent1="accent1" accent2="accent2" accent3="accent3" accent4="accent4" accent5="accent5" accent6="accent6" hlink="hlink" folHlink="folHlink"/>
  <p:sldLayoutIdLst>
    <p:sldLayoutId id="2147484831" r:id="rId1"/>
    <p:sldLayoutId id="2147484832" r:id="rId2"/>
    <p:sldLayoutId id="2147484833" r:id="rId3"/>
    <p:sldLayoutId id="2147484834" r:id="rId4"/>
    <p:sldLayoutId id="2147484835" r:id="rId5"/>
    <p:sldLayoutId id="2147484836" r:id="rId6"/>
    <p:sldLayoutId id="2147484837" r:id="rId7"/>
    <p:sldLayoutId id="2147484838" r:id="rId8"/>
    <p:sldLayoutId id="2147484839" r:id="rId9"/>
    <p:sldLayoutId id="2147484840" r:id="rId10"/>
    <p:sldLayoutId id="2147484841" r:id="rId11"/>
    <p:sldLayoutId id="2147484842" r:id="rId12"/>
    <p:sldLayoutId id="2147484843" r:id="rId13"/>
    <p:sldLayoutId id="2147484844" r:id="rId14"/>
    <p:sldLayoutId id="2147484845" r:id="rId15"/>
    <p:sldLayoutId id="2147484846"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4.tiff"/><Relationship Id="rId3" Type="http://schemas.openxmlformats.org/officeDocument/2006/relationships/image" Target="../media/image39.png"/><Relationship Id="rId7" Type="http://schemas.openxmlformats.org/officeDocument/2006/relationships/image" Target="../media/image43.gi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pn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png"/></Relationships>
</file>

<file path=ppt/slides/_rels/slide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xml"/><Relationship Id="rId4" Type="http://schemas.openxmlformats.org/officeDocument/2006/relationships/image" Target="../media/image58.jpg"/></Relationships>
</file>

<file path=ppt/slides/_rels/slide2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4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doi.org/10.1093/forestry/cpac022" TargetMode="External"/><Relationship Id="rId2" Type="http://schemas.openxmlformats.org/officeDocument/2006/relationships/image" Target="../media/image86.png"/><Relationship Id="rId1" Type="http://schemas.openxmlformats.org/officeDocument/2006/relationships/slideLayout" Target="../slideLayouts/slideLayout12.xml"/><Relationship Id="rId4" Type="http://schemas.openxmlformats.org/officeDocument/2006/relationships/image" Target="../media/image87.png"/></Relationships>
</file>

<file path=ppt/slides/_rels/slide4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6.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7"/>
          <p:cNvSpPr>
            <a:spLocks noChangeArrowheads="1"/>
          </p:cNvSpPr>
          <p:nvPr/>
        </p:nvSpPr>
        <p:spPr bwMode="auto">
          <a:xfrm>
            <a:off x="0" y="141783"/>
            <a:ext cx="11557842" cy="5964710"/>
          </a:xfrm>
          <a:prstGeom prst="rect">
            <a:avLst/>
          </a:prstGeom>
          <a:noFill/>
          <a:ln w="9525" algn="ctr">
            <a:noFill/>
            <a:miter lim="800000"/>
            <a:headEnd/>
            <a:tailEnd/>
          </a:ln>
        </p:spPr>
        <p:txBody>
          <a:bodyPr wrap="square">
            <a:spAutoFit/>
          </a:bodyPr>
          <a:lstStyle/>
          <a:p>
            <a:pPr>
              <a:buNone/>
              <a:defRPr/>
            </a:pPr>
            <a:r>
              <a:rPr lang="pl-PL" dirty="0"/>
              <a:t>Zarządzanie lasami w dobie zmiany klimatu</a:t>
            </a:r>
          </a:p>
          <a:p>
            <a:pPr>
              <a:buNone/>
              <a:defRPr/>
            </a:pPr>
            <a:endParaRPr lang="pl-PL" dirty="0"/>
          </a:p>
          <a:p>
            <a:pPr>
              <a:buNone/>
              <a:defRPr/>
            </a:pPr>
            <a:endParaRPr lang="pl-PL" dirty="0"/>
          </a:p>
          <a:p>
            <a:pPr>
              <a:buNone/>
              <a:defRPr/>
            </a:pPr>
            <a:endParaRPr lang="pl-PL" dirty="0"/>
          </a:p>
          <a:p>
            <a:pPr>
              <a:buNone/>
              <a:defRPr/>
            </a:pPr>
            <a:endParaRPr lang="pl-PL" dirty="0"/>
          </a:p>
          <a:p>
            <a:pPr>
              <a:buNone/>
              <a:defRPr/>
            </a:pPr>
            <a:endParaRPr lang="pl-PL" dirty="0"/>
          </a:p>
          <a:p>
            <a:pPr marL="469888" indent="-469888">
              <a:defRPr/>
            </a:pPr>
            <a:endParaRPr lang="pl-PL" dirty="0"/>
          </a:p>
          <a:p>
            <a:pPr marL="469888" indent="-469888">
              <a:defRPr/>
            </a:pPr>
            <a:endParaRPr lang="pl-PL" dirty="0"/>
          </a:p>
          <a:p>
            <a:pPr marL="469888" indent="-469888">
              <a:defRPr/>
            </a:pPr>
            <a:endParaRPr lang="pl-PL" dirty="0"/>
          </a:p>
          <a:p>
            <a:pPr marL="469888" indent="-469888">
              <a:defRPr/>
            </a:pPr>
            <a:endParaRPr lang="pl-PL" dirty="0"/>
          </a:p>
          <a:p>
            <a:pPr>
              <a:buNone/>
              <a:defRPr/>
            </a:pPr>
            <a:endParaRPr lang="pl-PL" sz="2000" dirty="0"/>
          </a:p>
          <a:p>
            <a:pPr>
              <a:buNone/>
              <a:defRPr/>
            </a:pPr>
            <a:endParaRPr lang="pl-PL" sz="2000" dirty="0">
              <a:latin typeface="+mj-lt"/>
            </a:endParaRPr>
          </a:p>
          <a:p>
            <a:pPr>
              <a:buNone/>
              <a:defRPr/>
            </a:pPr>
            <a:r>
              <a:rPr lang="pl-PL" sz="2200" b="1" dirty="0">
                <a:latin typeface="+mn-lt"/>
              </a:rPr>
              <a:t>Jarosław Socha</a:t>
            </a:r>
          </a:p>
          <a:p>
            <a:pPr>
              <a:buNone/>
              <a:defRPr/>
            </a:pPr>
            <a:r>
              <a:rPr lang="pl-PL" sz="2200" baseline="30000" dirty="0">
                <a:latin typeface="+mn-lt"/>
              </a:rPr>
              <a:t>1 </a:t>
            </a:r>
            <a:r>
              <a:rPr lang="pl-PL" sz="2000" dirty="0">
                <a:latin typeface="+mn-lt"/>
              </a:rPr>
              <a:t>Uniwersytet Rolniczy im. Hugona Kołłątaja w Krakowie, Wydział Leśny</a:t>
            </a:r>
          </a:p>
        </p:txBody>
      </p:sp>
      <p:sp>
        <p:nvSpPr>
          <p:cNvPr id="19459" name="Text Box 8"/>
          <p:cNvSpPr txBox="1">
            <a:spLocks noChangeArrowheads="1"/>
          </p:cNvSpPr>
          <p:nvPr/>
        </p:nvSpPr>
        <p:spPr bwMode="auto">
          <a:xfrm>
            <a:off x="4428458" y="5865814"/>
            <a:ext cx="659156" cy="461665"/>
          </a:xfrm>
          <a:prstGeom prst="rect">
            <a:avLst/>
          </a:prstGeom>
          <a:noFill/>
          <a:ln w="9525" algn="ctr">
            <a:noFill/>
            <a:miter lim="800000"/>
            <a:headEnd/>
            <a:tailEnd/>
          </a:ln>
        </p:spPr>
        <p:txBody>
          <a:bodyPr wrap="none">
            <a:spAutoFit/>
          </a:bodyPr>
          <a:lstStyle/>
          <a:p>
            <a:pPr marL="469888" indent="-469888"/>
            <a:endParaRPr lang="pl-PL" dirty="0"/>
          </a:p>
        </p:txBody>
      </p:sp>
      <p:pic>
        <p:nvPicPr>
          <p:cNvPr id="19461" name="Picture 15"/>
          <p:cNvPicPr>
            <a:picLocks noChangeAspect="1" noChangeArrowheads="1"/>
          </p:cNvPicPr>
          <p:nvPr/>
        </p:nvPicPr>
        <p:blipFill>
          <a:blip r:embed="rId3" cstate="print"/>
          <a:srcRect/>
          <a:stretch>
            <a:fillRect/>
          </a:stretch>
        </p:blipFill>
        <p:spPr bwMode="auto">
          <a:xfrm>
            <a:off x="10375556" y="4510274"/>
            <a:ext cx="890763" cy="1302285"/>
          </a:xfrm>
          <a:prstGeom prst="rect">
            <a:avLst/>
          </a:prstGeom>
          <a:noFill/>
          <a:ln w="9525">
            <a:noFill/>
            <a:miter lim="800000"/>
            <a:headEnd/>
            <a:tailEnd/>
          </a:ln>
        </p:spPr>
      </p:pic>
      <p:pic>
        <p:nvPicPr>
          <p:cNvPr id="8" name="Symbol zastępczy zawartości 5" descr="Profilowe WL.jpg"/>
          <p:cNvPicPr>
            <a:picLocks noChangeAspect="1"/>
          </p:cNvPicPr>
          <p:nvPr/>
        </p:nvPicPr>
        <p:blipFill>
          <a:blip r:embed="rId4" cstate="print"/>
          <a:stretch>
            <a:fillRect/>
          </a:stretch>
        </p:blipFill>
        <p:spPr>
          <a:xfrm>
            <a:off x="2306212" y="958867"/>
            <a:ext cx="7163514" cy="4027037"/>
          </a:xfrm>
          <a:prstGeom prst="round2DiagRect">
            <a:avLst>
              <a:gd name="adj1" fmla="val 16667"/>
              <a:gd name="adj2" fmla="val 0"/>
            </a:avLst>
          </a:prstGeom>
          <a:noFill/>
          <a:ln w="88900" cap="sq">
            <a:solidFill>
              <a:srgbClr val="FFFFFF"/>
            </a:solidFill>
            <a:miter lim="800000"/>
            <a:headEnd/>
            <a:tailEnd/>
          </a:ln>
          <a:effectLst>
            <a:outerShdw blurRad="254000" algn="tl" rotWithShape="0">
              <a:srgbClr val="000000">
                <a:alpha val="43000"/>
              </a:srgbClr>
            </a:outerShdw>
          </a:effectLst>
        </p:spPr>
      </p:pic>
    </p:spTree>
    <p:extLst>
      <p:ext uri="{BB962C8B-B14F-4D97-AF65-F5344CB8AC3E}">
        <p14:creationId xmlns:p14="http://schemas.microsoft.com/office/powerpoint/2010/main" val="38423144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431136-4BC6-4B18-9345-F50FD01CCE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3814" y="0"/>
            <a:ext cx="8448186" cy="6858000"/>
          </a:xfrm>
          <a:prstGeom prst="rect">
            <a:avLst/>
          </a:prstGeom>
        </p:spPr>
      </p:pic>
      <p:sp>
        <p:nvSpPr>
          <p:cNvPr id="7" name="Rectangle 6">
            <a:extLst>
              <a:ext uri="{FF2B5EF4-FFF2-40B4-BE49-F238E27FC236}">
                <a16:creationId xmlns:a16="http://schemas.microsoft.com/office/drawing/2014/main" id="{3E0A130E-1874-4596-84D7-35567F526F03}"/>
              </a:ext>
            </a:extLst>
          </p:cNvPr>
          <p:cNvSpPr/>
          <p:nvPr/>
        </p:nvSpPr>
        <p:spPr>
          <a:xfrm>
            <a:off x="76200" y="396501"/>
            <a:ext cx="3860800" cy="3539430"/>
          </a:xfrm>
          <a:prstGeom prst="rect">
            <a:avLst/>
          </a:prstGeom>
        </p:spPr>
        <p:txBody>
          <a:bodyPr wrap="square">
            <a:spAutoFit/>
          </a:bodyPr>
          <a:lstStyle/>
          <a:p>
            <a:pPr lvl="0" algn="just" fontAlgn="auto">
              <a:spcBef>
                <a:spcPts val="0"/>
              </a:spcBef>
              <a:spcAft>
                <a:spcPts val="0"/>
              </a:spcAft>
              <a:buClrTx/>
              <a:buNone/>
              <a:defRPr/>
            </a:pPr>
            <a:r>
              <a:rPr lang="pl-PL" sz="2800" b="1" dirty="0">
                <a:solidFill>
                  <a:prstClr val="black"/>
                </a:solidFill>
                <a:latin typeface="Calibri" panose="020F0502020204030204"/>
              </a:rPr>
              <a:t>Anomalie klimatycznego bilansu wodnego (CWB) dla zintegrowanych okresów od czerwca do sierpnia (2016-2022) w Europie Środkowej.</a:t>
            </a:r>
            <a:endPar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pl-PL" noProof="0" dirty="0"/>
              <a:t>Źródło</a:t>
            </a: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800" b="1" i="0" u="none" strike="noStrike" kern="1200" cap="none" spc="0" normalizeH="0" baseline="0" noProof="0" dirty="0" err="1">
                <a:ln>
                  <a:noFill/>
                </a:ln>
                <a:solidFill>
                  <a:srgbClr val="00B0F0"/>
                </a:solidFill>
                <a:effectLst/>
                <a:uLnTx/>
                <a:uFillTx/>
                <a:latin typeface="Calibri" panose="020F0502020204030204"/>
                <a:ea typeface="+mn-ea"/>
                <a:cs typeface="+mn-cs"/>
              </a:rPr>
              <a:t>TerraClimate</a:t>
            </a:r>
            <a:r>
              <a:rPr kumimoji="0" lang="en-US" sz="2800" b="1" i="0" u="none" strike="noStrike" kern="1200" cap="none" spc="0" normalizeH="0" baseline="0" noProof="0" dirty="0">
                <a:ln>
                  <a:noFill/>
                </a:ln>
                <a:solidFill>
                  <a:srgbClr val="00B0F0"/>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765895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Obraz 6"/>
          <p:cNvPicPr>
            <a:picLocks noChangeAspect="1"/>
          </p:cNvPicPr>
          <p:nvPr/>
        </p:nvPicPr>
        <p:blipFill>
          <a:blip r:embed="rId2"/>
          <a:stretch>
            <a:fillRect/>
          </a:stretch>
        </p:blipFill>
        <p:spPr>
          <a:xfrm>
            <a:off x="6406837" y="207955"/>
            <a:ext cx="5499681" cy="3269855"/>
          </a:xfrm>
          <a:prstGeom prst="rect">
            <a:avLst/>
          </a:prstGeom>
        </p:spPr>
      </p:pic>
      <p:pic>
        <p:nvPicPr>
          <p:cNvPr id="8" name="Obraz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011" y="3373976"/>
            <a:ext cx="5377331" cy="3023255"/>
          </a:xfrm>
          <a:prstGeom prst="rect">
            <a:avLst/>
          </a:prstGeom>
        </p:spPr>
      </p:pic>
      <p:sp>
        <p:nvSpPr>
          <p:cNvPr id="9" name="Prostokąt 8"/>
          <p:cNvSpPr/>
          <p:nvPr/>
        </p:nvSpPr>
        <p:spPr>
          <a:xfrm>
            <a:off x="5917842" y="6293396"/>
            <a:ext cx="6362164" cy="584775"/>
          </a:xfrm>
          <a:prstGeom prst="rect">
            <a:avLst/>
          </a:prstGeom>
        </p:spPr>
        <p:txBody>
          <a:bodyPr wrap="square">
            <a:spAutoFit/>
          </a:bodyPr>
          <a:lstStyle/>
          <a:p>
            <a:pPr>
              <a:buNone/>
            </a:pPr>
            <a:r>
              <a:rPr lang="pl-PL" sz="1600" dirty="0">
                <a:solidFill>
                  <a:srgbClr val="808080"/>
                </a:solidFill>
                <a:latin typeface="Open Sans" panose="020B0606030504020204" pitchFamily="34" charset="0"/>
              </a:rPr>
              <a:t>Fot. San niemal całkowicie wysechł w Bieszczadach. Fot. Facebook / Piela Mirosław.</a:t>
            </a:r>
            <a:endParaRPr lang="pl-PL" sz="1600" dirty="0"/>
          </a:p>
        </p:txBody>
      </p:sp>
      <p:pic>
        <p:nvPicPr>
          <p:cNvPr id="10" name="Obraz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595" y="1251977"/>
            <a:ext cx="5819332" cy="4893312"/>
          </a:xfrm>
          <a:prstGeom prst="rect">
            <a:avLst/>
          </a:prstGeom>
        </p:spPr>
      </p:pic>
      <p:sp>
        <p:nvSpPr>
          <p:cNvPr id="11" name="pole tekstowe 10"/>
          <p:cNvSpPr txBox="1"/>
          <p:nvPr/>
        </p:nvSpPr>
        <p:spPr>
          <a:xfrm>
            <a:off x="1325582" y="6354950"/>
            <a:ext cx="3938129" cy="400110"/>
          </a:xfrm>
          <a:prstGeom prst="rect">
            <a:avLst/>
          </a:prstGeom>
          <a:noFill/>
        </p:spPr>
        <p:txBody>
          <a:bodyPr wrap="none" rtlCol="0">
            <a:spAutoFit/>
          </a:bodyPr>
          <a:lstStyle/>
          <a:p>
            <a:pPr>
              <a:buNone/>
            </a:pPr>
            <a:r>
              <a:rPr lang="pl-PL" sz="2000" dirty="0"/>
              <a:t>Źródło: https://www.iung.pl/</a:t>
            </a:r>
          </a:p>
        </p:txBody>
      </p:sp>
      <p:sp>
        <p:nvSpPr>
          <p:cNvPr id="2" name="pole tekstowe 1"/>
          <p:cNvSpPr txBox="1"/>
          <p:nvPr/>
        </p:nvSpPr>
        <p:spPr>
          <a:xfrm>
            <a:off x="213171" y="207955"/>
            <a:ext cx="5997155" cy="461665"/>
          </a:xfrm>
          <a:prstGeom prst="rect">
            <a:avLst/>
          </a:prstGeom>
        </p:spPr>
        <p:txBody>
          <a:bodyPr wrap="square">
            <a:spAutoFit/>
          </a:bodyPr>
          <a:lstStyle>
            <a:defPPr>
              <a:defRPr lang="pl-PL"/>
            </a:defPPr>
            <a:lvl1pPr>
              <a:buNone/>
              <a:defRPr b="1"/>
            </a:lvl1pPr>
          </a:lstStyle>
          <a:p>
            <a:r>
              <a:rPr lang="pl-PL" dirty="0"/>
              <a:t>Susza w Bieszczadach – rok 2022</a:t>
            </a:r>
          </a:p>
        </p:txBody>
      </p:sp>
    </p:spTree>
    <p:extLst>
      <p:ext uri="{BB962C8B-B14F-4D97-AF65-F5344CB8AC3E}">
        <p14:creationId xmlns:p14="http://schemas.microsoft.com/office/powerpoint/2010/main" val="1350025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Obraz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 y="713859"/>
            <a:ext cx="6369754" cy="2531993"/>
          </a:xfrm>
          <a:prstGeom prst="rect">
            <a:avLst/>
          </a:prstGeom>
        </p:spPr>
      </p:pic>
      <p:sp>
        <p:nvSpPr>
          <p:cNvPr id="6" name="Prostokąt 5"/>
          <p:cNvSpPr/>
          <p:nvPr/>
        </p:nvSpPr>
        <p:spPr>
          <a:xfrm>
            <a:off x="7192565" y="409452"/>
            <a:ext cx="4123954" cy="1077218"/>
          </a:xfrm>
          <a:prstGeom prst="rect">
            <a:avLst/>
          </a:prstGeom>
          <a:solidFill>
            <a:srgbClr val="ECF9E3"/>
          </a:solidFill>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600" b="0" i="0" u="none" strike="noStrike" kern="1200" cap="none" spc="0" normalizeH="0" baseline="0" noProof="0" dirty="0">
                <a:ln>
                  <a:noFill/>
                </a:ln>
                <a:solidFill>
                  <a:prstClr val="black"/>
                </a:solidFill>
                <a:effectLst/>
                <a:uLnTx/>
                <a:uFillTx/>
                <a:latin typeface="Verdana" pitchFamily="34" charset="0"/>
                <a:ea typeface="+mn-ea"/>
                <a:cs typeface="+mn-cs"/>
              </a:rPr>
              <a:t>Łączna liczba zgłoszonych szkód spowodowanych zjawiskami katastrofalnymi w Europie w latach 1950-2019</a:t>
            </a:r>
          </a:p>
        </p:txBody>
      </p:sp>
      <p:pic>
        <p:nvPicPr>
          <p:cNvPr id="7" name="Obraz 6"/>
          <p:cNvPicPr>
            <a:picLocks noChangeAspect="1"/>
          </p:cNvPicPr>
          <p:nvPr/>
        </p:nvPicPr>
        <p:blipFill>
          <a:blip r:embed="rId3"/>
          <a:stretch>
            <a:fillRect/>
          </a:stretch>
        </p:blipFill>
        <p:spPr>
          <a:xfrm>
            <a:off x="260626" y="3254705"/>
            <a:ext cx="2996268" cy="3603295"/>
          </a:xfrm>
          <a:prstGeom prst="rect">
            <a:avLst/>
          </a:prstGeom>
        </p:spPr>
      </p:pic>
      <p:sp>
        <p:nvSpPr>
          <p:cNvPr id="8" name="Prostokąt 7"/>
          <p:cNvSpPr/>
          <p:nvPr/>
        </p:nvSpPr>
        <p:spPr>
          <a:xfrm>
            <a:off x="149208" y="-101156"/>
            <a:ext cx="11865113" cy="830997"/>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400" b="1" i="0" u="none" strike="noStrike" kern="1200" cap="none" spc="0" normalizeH="0" baseline="0" noProof="0" dirty="0">
                <a:ln>
                  <a:noFill/>
                </a:ln>
                <a:solidFill>
                  <a:prstClr val="black"/>
                </a:solidFill>
                <a:effectLst/>
                <a:uLnTx/>
                <a:uFillTx/>
                <a:latin typeface="Verdana" pitchFamily="34" charset="0"/>
                <a:ea typeface="+mn-ea"/>
                <a:cs typeface="+mn-cs"/>
              </a:rPr>
              <a:t>Znaczący wzrost wpływu naturalnych zaburzeń na europejskie lasy od 1950 r.</a:t>
            </a:r>
          </a:p>
        </p:txBody>
      </p:sp>
      <p:grpSp>
        <p:nvGrpSpPr>
          <p:cNvPr id="10" name="Group 34">
            <a:extLst>
              <a:ext uri="{FF2B5EF4-FFF2-40B4-BE49-F238E27FC236}">
                <a16:creationId xmlns:a16="http://schemas.microsoft.com/office/drawing/2014/main" id="{EE937DD6-E696-9B05-054E-4B1A5CEB381B}"/>
              </a:ext>
            </a:extLst>
          </p:cNvPr>
          <p:cNvGrpSpPr/>
          <p:nvPr/>
        </p:nvGrpSpPr>
        <p:grpSpPr>
          <a:xfrm>
            <a:off x="4214943" y="1720823"/>
            <a:ext cx="7314968" cy="5045314"/>
            <a:chOff x="799100" y="1692619"/>
            <a:chExt cx="7314968" cy="5045314"/>
          </a:xfrm>
        </p:grpSpPr>
        <p:pic>
          <p:nvPicPr>
            <p:cNvPr id="11" name="Main graphic">
              <a:extLst>
                <a:ext uri="{FF2B5EF4-FFF2-40B4-BE49-F238E27FC236}">
                  <a16:creationId xmlns:a16="http://schemas.microsoft.com/office/drawing/2014/main" id="{B02D3276-8136-5027-98F6-0D0B550943C7}"/>
                </a:ext>
              </a:extLst>
            </p:cNvPr>
            <p:cNvPicPr/>
            <p:nvPr/>
          </p:nvPicPr>
          <p:blipFill>
            <a:blip r:embed="rId4"/>
            <a:stretch/>
          </p:blipFill>
          <p:spPr>
            <a:xfrm>
              <a:off x="1187624" y="1692619"/>
              <a:ext cx="6926444" cy="4609065"/>
            </a:xfrm>
            <a:prstGeom prst="rect">
              <a:avLst/>
            </a:prstGeom>
            <a:ln>
              <a:noFill/>
            </a:ln>
          </p:spPr>
        </p:pic>
        <p:cxnSp>
          <p:nvCxnSpPr>
            <p:cNvPr id="12" name="Straight Arrow Connector 21">
              <a:extLst>
                <a:ext uri="{FF2B5EF4-FFF2-40B4-BE49-F238E27FC236}">
                  <a16:creationId xmlns:a16="http://schemas.microsoft.com/office/drawing/2014/main" id="{C9515D5F-8128-0925-8B49-49FC29DBAE98}"/>
                </a:ext>
              </a:extLst>
            </p:cNvPr>
            <p:cNvCxnSpPr>
              <a:cxnSpLocks/>
            </p:cNvCxnSpPr>
            <p:nvPr/>
          </p:nvCxnSpPr>
          <p:spPr>
            <a:xfrm flipV="1">
              <a:off x="1496885" y="3261347"/>
              <a:ext cx="1994995" cy="522931"/>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25">
              <a:extLst>
                <a:ext uri="{FF2B5EF4-FFF2-40B4-BE49-F238E27FC236}">
                  <a16:creationId xmlns:a16="http://schemas.microsoft.com/office/drawing/2014/main" id="{D288693D-1410-A17F-845F-284694EDE415}"/>
                </a:ext>
              </a:extLst>
            </p:cNvPr>
            <p:cNvCxnSpPr>
              <a:cxnSpLocks/>
            </p:cNvCxnSpPr>
            <p:nvPr/>
          </p:nvCxnSpPr>
          <p:spPr>
            <a:xfrm flipV="1">
              <a:off x="3784675" y="2843587"/>
              <a:ext cx="1994995" cy="522931"/>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26">
              <a:extLst>
                <a:ext uri="{FF2B5EF4-FFF2-40B4-BE49-F238E27FC236}">
                  <a16:creationId xmlns:a16="http://schemas.microsoft.com/office/drawing/2014/main" id="{7418619A-480F-F2C3-FCD0-F6300EB8CD38}"/>
                </a:ext>
              </a:extLst>
            </p:cNvPr>
            <p:cNvCxnSpPr>
              <a:cxnSpLocks/>
            </p:cNvCxnSpPr>
            <p:nvPr/>
          </p:nvCxnSpPr>
          <p:spPr>
            <a:xfrm flipV="1">
              <a:off x="6033389" y="2996952"/>
              <a:ext cx="1994995" cy="666947"/>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28">
              <a:extLst>
                <a:ext uri="{FF2B5EF4-FFF2-40B4-BE49-F238E27FC236}">
                  <a16:creationId xmlns:a16="http://schemas.microsoft.com/office/drawing/2014/main" id="{B9FC5D9E-9E50-EDF1-1DB6-56466D322758}"/>
                </a:ext>
              </a:extLst>
            </p:cNvPr>
            <p:cNvCxnSpPr>
              <a:cxnSpLocks/>
            </p:cNvCxnSpPr>
            <p:nvPr/>
          </p:nvCxnSpPr>
          <p:spPr>
            <a:xfrm flipV="1">
              <a:off x="1489096" y="4590654"/>
              <a:ext cx="2002784" cy="1472481"/>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30">
              <a:extLst>
                <a:ext uri="{FF2B5EF4-FFF2-40B4-BE49-F238E27FC236}">
                  <a16:creationId xmlns:a16="http://schemas.microsoft.com/office/drawing/2014/main" id="{483568CD-904F-C105-E353-09757D602506}"/>
                </a:ext>
              </a:extLst>
            </p:cNvPr>
            <p:cNvCxnSpPr>
              <a:cxnSpLocks/>
            </p:cNvCxnSpPr>
            <p:nvPr/>
          </p:nvCxnSpPr>
          <p:spPr>
            <a:xfrm flipV="1">
              <a:off x="3793352" y="5724471"/>
              <a:ext cx="2009622" cy="258714"/>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TextBox 32">
              <a:extLst>
                <a:ext uri="{FF2B5EF4-FFF2-40B4-BE49-F238E27FC236}">
                  <a16:creationId xmlns:a16="http://schemas.microsoft.com/office/drawing/2014/main" id="{8A63D8DE-9496-3C4C-AC3C-31BD6FD0DB2F}"/>
                </a:ext>
              </a:extLst>
            </p:cNvPr>
            <p:cNvSpPr txBox="1"/>
            <p:nvPr/>
          </p:nvSpPr>
          <p:spPr>
            <a:xfrm rot="16200000">
              <a:off x="-147633" y="3766318"/>
              <a:ext cx="2355132"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de-DE" sz="2400" b="1" i="0" u="none" strike="noStrike" kern="1200" cap="none" spc="0" normalizeH="0" baseline="0" noProof="0" dirty="0">
                  <a:ln>
                    <a:noFill/>
                  </a:ln>
                  <a:solidFill>
                    <a:prstClr val="black"/>
                  </a:solidFill>
                  <a:effectLst/>
                  <a:uLnTx/>
                  <a:uFillTx/>
                  <a:latin typeface="Verdana" pitchFamily="34" charset="0"/>
                  <a:ea typeface="+mn-ea"/>
                  <a:cs typeface="+mn-cs"/>
                </a:rPr>
                <a:t>Uszkodzenie</a:t>
              </a:r>
              <a:endParaRPr kumimoji="0" lang="en-GB" sz="2400" b="1" i="0" u="none" strike="noStrike" kern="1200" cap="none" spc="0" normalizeH="0" baseline="0" noProof="0" dirty="0">
                <a:ln>
                  <a:noFill/>
                </a:ln>
                <a:solidFill>
                  <a:prstClr val="black"/>
                </a:solidFill>
                <a:effectLst/>
                <a:uLnTx/>
                <a:uFillTx/>
                <a:latin typeface="Verdana" pitchFamily="34" charset="0"/>
                <a:ea typeface="+mn-ea"/>
                <a:cs typeface="+mn-cs"/>
              </a:endParaRPr>
            </a:p>
          </p:txBody>
        </p:sp>
        <p:sp>
          <p:nvSpPr>
            <p:cNvPr id="18" name="TextBox 33">
              <a:extLst>
                <a:ext uri="{FF2B5EF4-FFF2-40B4-BE49-F238E27FC236}">
                  <a16:creationId xmlns:a16="http://schemas.microsoft.com/office/drawing/2014/main" id="{056B37F5-0276-8845-2A76-F19651B56F22}"/>
                </a:ext>
              </a:extLst>
            </p:cNvPr>
            <p:cNvSpPr txBox="1"/>
            <p:nvPr/>
          </p:nvSpPr>
          <p:spPr>
            <a:xfrm>
              <a:off x="4250633" y="6276268"/>
              <a:ext cx="979755" cy="46166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de-DE" sz="2400" b="1" i="0" u="none" strike="noStrike" kern="1200" cap="none" spc="0" normalizeH="0" baseline="0" noProof="0" dirty="0">
                  <a:ln>
                    <a:noFill/>
                  </a:ln>
                  <a:solidFill>
                    <a:prstClr val="black"/>
                  </a:solidFill>
                  <a:effectLst/>
                  <a:uLnTx/>
                  <a:uFillTx/>
                  <a:latin typeface="Verdana" pitchFamily="34" charset="0"/>
                  <a:ea typeface="+mn-ea"/>
                  <a:cs typeface="+mn-cs"/>
                </a:rPr>
                <a:t>Czas</a:t>
              </a:r>
              <a:endParaRPr kumimoji="0" lang="en-GB" sz="2400" b="1" i="0" u="none" strike="noStrike" kern="1200" cap="none" spc="0" normalizeH="0" baseline="0" noProof="0" dirty="0">
                <a:ln>
                  <a:noFill/>
                </a:ln>
                <a:solidFill>
                  <a:prstClr val="black"/>
                </a:solidFill>
                <a:effectLst/>
                <a:uLnTx/>
                <a:uFillTx/>
                <a:latin typeface="Verdana" pitchFamily="34" charset="0"/>
                <a:ea typeface="+mn-ea"/>
                <a:cs typeface="+mn-cs"/>
              </a:endParaRPr>
            </a:p>
          </p:txBody>
        </p:sp>
      </p:grpSp>
      <p:sp>
        <p:nvSpPr>
          <p:cNvPr id="2" name="pole tekstowe 1"/>
          <p:cNvSpPr txBox="1"/>
          <p:nvPr/>
        </p:nvSpPr>
        <p:spPr>
          <a:xfrm>
            <a:off x="4468077" y="1812690"/>
            <a:ext cx="2724488"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Gradacje korników</a:t>
            </a:r>
          </a:p>
        </p:txBody>
      </p:sp>
      <p:sp>
        <p:nvSpPr>
          <p:cNvPr id="19" name="pole tekstowe 18"/>
          <p:cNvSpPr txBox="1"/>
          <p:nvPr/>
        </p:nvSpPr>
        <p:spPr>
          <a:xfrm>
            <a:off x="7691322" y="1812690"/>
            <a:ext cx="1167307" cy="40011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Pożary</a:t>
            </a:r>
          </a:p>
        </p:txBody>
      </p:sp>
      <p:sp>
        <p:nvSpPr>
          <p:cNvPr id="20" name="pole tekstowe 19"/>
          <p:cNvSpPr txBox="1"/>
          <p:nvPr/>
        </p:nvSpPr>
        <p:spPr>
          <a:xfrm>
            <a:off x="9576939" y="1760299"/>
            <a:ext cx="1739579" cy="769441"/>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Inne</a:t>
            </a:r>
          </a:p>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abiotyczny</a:t>
            </a:r>
          </a:p>
        </p:txBody>
      </p:sp>
      <p:sp>
        <p:nvSpPr>
          <p:cNvPr id="21" name="pole tekstowe 20"/>
          <p:cNvSpPr txBox="1"/>
          <p:nvPr/>
        </p:nvSpPr>
        <p:spPr>
          <a:xfrm>
            <a:off x="4736118" y="4034877"/>
            <a:ext cx="2419252" cy="40011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Inne biotyczne</a:t>
            </a:r>
          </a:p>
        </p:txBody>
      </p:sp>
      <p:sp>
        <p:nvSpPr>
          <p:cNvPr id="22" name="pole tekstowe 21"/>
          <p:cNvSpPr txBox="1"/>
          <p:nvPr/>
        </p:nvSpPr>
        <p:spPr>
          <a:xfrm>
            <a:off x="7639780" y="4058934"/>
            <a:ext cx="1146469" cy="40011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Wiatry</a:t>
            </a:r>
          </a:p>
        </p:txBody>
      </p:sp>
      <p:sp>
        <p:nvSpPr>
          <p:cNvPr id="23" name="Inhaltsplatzhalter 2">
            <a:extLst>
              <a:ext uri="{FF2B5EF4-FFF2-40B4-BE49-F238E27FC236}">
                <a16:creationId xmlns:a16="http://schemas.microsoft.com/office/drawing/2014/main" id="{49096E82-5BF3-4C82-806B-D8CF2013114F}"/>
              </a:ext>
            </a:extLst>
          </p:cNvPr>
          <p:cNvSpPr txBox="1">
            <a:spLocks/>
          </p:cNvSpPr>
          <p:nvPr/>
        </p:nvSpPr>
        <p:spPr>
          <a:xfrm>
            <a:off x="9342609" y="4234932"/>
            <a:ext cx="2671712" cy="227092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Blip>
                <a:blip r:embed="rId5"/>
              </a:buBlip>
              <a:tabLst/>
              <a:defRPr/>
            </a:pPr>
            <a:r>
              <a:rPr kumimoji="0" lang="en-AU"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Od lat pięćdziesiątych </a:t>
            </a:r>
            <a:r>
              <a:rPr kumimoji="0" lang="en-AU" sz="2000" b="0" i="0" u="none" strike="noStrike" kern="1200" cap="none" spc="0" normalizeH="0" baseline="0" noProof="0" dirty="0" err="1">
                <a:ln>
                  <a:noFill/>
                </a:ln>
                <a:solidFill>
                  <a:prstClr val="black">
                    <a:lumMod val="75000"/>
                    <a:lumOff val="25000"/>
                  </a:prstClr>
                </a:solidFill>
                <a:effectLst/>
                <a:uLnTx/>
                <a:uFillTx/>
                <a:latin typeface="Calibri" panose="020F0502020204030204"/>
                <a:ea typeface="+mn-ea"/>
                <a:cs typeface="+mn-cs"/>
              </a:rPr>
              <a:t>XX wieku obserwujemy </a:t>
            </a:r>
            <a:r>
              <a:rPr kumimoji="0" lang="en-AU"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w </a:t>
            </a:r>
            <a:r>
              <a:rPr kumimoji="0" lang="en-AU" sz="2000" b="0" i="0" u="none" strike="noStrike" kern="1200" cap="none" spc="0" normalizeH="0" baseline="0" noProof="0" dirty="0" err="1">
                <a:ln>
                  <a:noFill/>
                </a:ln>
                <a:solidFill>
                  <a:prstClr val="black">
                    <a:lumMod val="75000"/>
                    <a:lumOff val="25000"/>
                  </a:prstClr>
                </a:solidFill>
                <a:effectLst/>
                <a:uLnTx/>
                <a:uFillTx/>
                <a:latin typeface="Calibri" panose="020F0502020204030204"/>
                <a:ea typeface="+mn-ea"/>
                <a:cs typeface="+mn-cs"/>
              </a:rPr>
              <a:t>Europie </a:t>
            </a:r>
            <a:r>
              <a:rPr kumimoji="0" lang="en-AU" sz="2000" b="1" i="0" u="none" strike="noStrike" kern="1200" cap="none" spc="0" normalizeH="0" baseline="0" noProof="0" dirty="0" err="1">
                <a:ln>
                  <a:noFill/>
                </a:ln>
                <a:solidFill>
                  <a:srgbClr val="FF0000"/>
                </a:solidFill>
                <a:effectLst/>
                <a:uLnTx/>
                <a:uFillTx/>
                <a:latin typeface="Calibri" panose="020F0502020204030204"/>
                <a:ea typeface="+mn-ea"/>
                <a:cs typeface="+mn-cs"/>
              </a:rPr>
              <a:t>rosnący poziom szkód spowodowanych stresem i zakłóceniami </a:t>
            </a:r>
            <a:r>
              <a:rPr kumimoji="0" lang="en-AU" sz="2000" b="1" i="0" u="none" strike="noStrike" kern="1200" cap="none" spc="0" normalizeH="0" baseline="0" noProof="0" dirty="0">
                <a:ln>
                  <a:noFill/>
                </a:ln>
                <a:solidFill>
                  <a:srgbClr val="FF0000"/>
                </a:solidFill>
                <a:effectLst/>
                <a:uLnTx/>
                <a:uFillTx/>
                <a:latin typeface="Calibri" panose="020F0502020204030204"/>
                <a:ea typeface="+mn-ea"/>
                <a:cs typeface="+mn-cs"/>
              </a:rPr>
              <a:t>związanymi z klimatem </a:t>
            </a:r>
          </a:p>
        </p:txBody>
      </p:sp>
    </p:spTree>
    <p:extLst>
      <p:ext uri="{BB962C8B-B14F-4D97-AF65-F5344CB8AC3E}">
        <p14:creationId xmlns:p14="http://schemas.microsoft.com/office/powerpoint/2010/main" val="106517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8" name="Picture 4" descr="global mortality 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1646" y="1753662"/>
            <a:ext cx="8161771" cy="4320000"/>
          </a:xfrm>
          <a:prstGeom prst="rect">
            <a:avLst/>
          </a:prstGeom>
          <a:noFill/>
          <a:extLst>
            <a:ext uri="{909E8E84-426E-40DD-AFC4-6F175D3DCCD1}">
              <a14:hiddenFill xmlns:a14="http://schemas.microsoft.com/office/drawing/2010/main">
                <a:solidFill>
                  <a:srgbClr val="FFFFFF"/>
                </a:solidFill>
              </a14:hiddenFill>
            </a:ext>
          </a:extLst>
        </p:spPr>
      </p:pic>
      <p:sp>
        <p:nvSpPr>
          <p:cNvPr id="6" name="Prostokąt 5"/>
          <p:cNvSpPr/>
          <p:nvPr/>
        </p:nvSpPr>
        <p:spPr>
          <a:xfrm>
            <a:off x="-181914" y="6454404"/>
            <a:ext cx="6739153" cy="353943"/>
          </a:xfrm>
          <a:prstGeom prst="rect">
            <a:avLst/>
          </a:prstGeom>
        </p:spPr>
        <p:txBody>
          <a:bodyPr wrap="square">
            <a:spAutoFit/>
          </a:bodyPr>
          <a:lstStyle/>
          <a:p>
            <a:pPr>
              <a:buNone/>
            </a:pPr>
            <a:r>
              <a:rPr lang="pl-PL" sz="1700" dirty="0"/>
              <a:t>Źródło: https://www.tree-mortality.net/global-mortality/</a:t>
            </a:r>
          </a:p>
        </p:txBody>
      </p:sp>
      <p:pic>
        <p:nvPicPr>
          <p:cNvPr id="8" name="Obraz 7"/>
          <p:cNvPicPr>
            <a:picLocks noChangeAspect="1"/>
          </p:cNvPicPr>
          <p:nvPr/>
        </p:nvPicPr>
        <p:blipFill>
          <a:blip r:embed="rId3"/>
          <a:stretch>
            <a:fillRect/>
          </a:stretch>
        </p:blipFill>
        <p:spPr>
          <a:xfrm>
            <a:off x="6455371" y="5727937"/>
            <a:ext cx="5736629" cy="1132114"/>
          </a:xfrm>
          <a:prstGeom prst="rect">
            <a:avLst/>
          </a:prstGeom>
        </p:spPr>
      </p:pic>
      <p:sp>
        <p:nvSpPr>
          <p:cNvPr id="3" name="Prostokąt 2"/>
          <p:cNvSpPr/>
          <p:nvPr/>
        </p:nvSpPr>
        <p:spPr>
          <a:xfrm>
            <a:off x="1079411" y="1908636"/>
            <a:ext cx="2436655" cy="954107"/>
          </a:xfrm>
          <a:prstGeom prst="rect">
            <a:avLst/>
          </a:prstGeom>
          <a:ln>
            <a:solidFill>
              <a:srgbClr val="FF0000"/>
            </a:solidFill>
          </a:ln>
        </p:spPr>
        <p:txBody>
          <a:bodyPr wrap="square">
            <a:spAutoFit/>
          </a:bodyPr>
          <a:lstStyle/>
          <a:p>
            <a:pPr>
              <a:buNone/>
            </a:pPr>
            <a:r>
              <a:rPr lang="pl-PL" sz="1400" dirty="0"/>
              <a:t>&gt;10 mln ha </a:t>
            </a:r>
            <a:r>
              <a:rPr lang="pl-PL" sz="1400" i="1" dirty="0" err="1"/>
              <a:t>Pinus</a:t>
            </a:r>
            <a:r>
              <a:rPr lang="pl-PL" sz="1400" i="1" dirty="0"/>
              <a:t> </a:t>
            </a:r>
            <a:r>
              <a:rPr lang="pl-PL" sz="1400" i="1" dirty="0" err="1"/>
              <a:t>contorta</a:t>
            </a:r>
            <a:r>
              <a:rPr lang="pl-PL" sz="1400" i="1" dirty="0"/>
              <a:t>,</a:t>
            </a:r>
            <a:r>
              <a:rPr lang="pl-PL" sz="1400" dirty="0"/>
              <a:t> British Columbia (Kurz et al., 2008)</a:t>
            </a:r>
          </a:p>
        </p:txBody>
      </p:sp>
      <p:sp>
        <p:nvSpPr>
          <p:cNvPr id="4" name="Prostokąt 3"/>
          <p:cNvSpPr/>
          <p:nvPr/>
        </p:nvSpPr>
        <p:spPr>
          <a:xfrm>
            <a:off x="3298977" y="707421"/>
            <a:ext cx="2897891" cy="1169551"/>
          </a:xfrm>
          <a:prstGeom prst="rect">
            <a:avLst/>
          </a:prstGeom>
          <a:ln>
            <a:solidFill>
              <a:srgbClr val="FF0000"/>
            </a:solidFill>
          </a:ln>
        </p:spPr>
        <p:txBody>
          <a:bodyPr wrap="square">
            <a:spAutoFit/>
          </a:bodyPr>
          <a:lstStyle/>
          <a:p>
            <a:pPr>
              <a:buNone/>
            </a:pPr>
            <a:r>
              <a:rPr lang="pl-PL" sz="1400" dirty="0"/>
              <a:t>Wywołana suszą śmiertelność </a:t>
            </a:r>
            <a:r>
              <a:rPr lang="pl-PL" sz="1400" i="1" dirty="0" err="1"/>
              <a:t>Populus</a:t>
            </a:r>
            <a:r>
              <a:rPr lang="pl-PL" sz="1400" i="1" dirty="0"/>
              <a:t> </a:t>
            </a:r>
            <a:r>
              <a:rPr lang="pl-PL" sz="1400" i="1" dirty="0" err="1"/>
              <a:t>tremuloides</a:t>
            </a:r>
            <a:r>
              <a:rPr lang="pl-PL" sz="1400" i="1" dirty="0"/>
              <a:t> </a:t>
            </a:r>
            <a:r>
              <a:rPr lang="pl-PL" sz="1400" dirty="0"/>
              <a:t>na milionie hektarów w Saskatchewan i Albercie (</a:t>
            </a:r>
            <a:r>
              <a:rPr lang="pl-PL" sz="1400" dirty="0" err="1"/>
              <a:t>Hogg</a:t>
            </a:r>
            <a:r>
              <a:rPr lang="pl-PL" sz="1400" dirty="0"/>
              <a:t> et al., 2008)</a:t>
            </a:r>
          </a:p>
        </p:txBody>
      </p:sp>
      <p:sp>
        <p:nvSpPr>
          <p:cNvPr id="5" name="Prostokąt 4"/>
          <p:cNvSpPr/>
          <p:nvPr/>
        </p:nvSpPr>
        <p:spPr>
          <a:xfrm>
            <a:off x="556659" y="4009990"/>
            <a:ext cx="2516160" cy="954107"/>
          </a:xfrm>
          <a:prstGeom prst="rect">
            <a:avLst/>
          </a:prstGeom>
          <a:ln>
            <a:solidFill>
              <a:srgbClr val="FF0000"/>
            </a:solidFill>
          </a:ln>
        </p:spPr>
        <p:txBody>
          <a:bodyPr wrap="square">
            <a:spAutoFit/>
          </a:bodyPr>
          <a:lstStyle/>
          <a:p>
            <a:pPr>
              <a:buNone/>
            </a:pPr>
            <a:r>
              <a:rPr lang="pl-PL" sz="1400" dirty="0"/>
              <a:t>W latach 2010-2017, w Kalifornii w wyniku suszy obumarło ponad 129 mln dojrzałych drzew</a:t>
            </a:r>
          </a:p>
        </p:txBody>
      </p:sp>
      <p:sp>
        <p:nvSpPr>
          <p:cNvPr id="7" name="pole tekstowe 6"/>
          <p:cNvSpPr txBox="1"/>
          <p:nvPr/>
        </p:nvSpPr>
        <p:spPr>
          <a:xfrm>
            <a:off x="3079457" y="2512"/>
            <a:ext cx="5871736" cy="461665"/>
          </a:xfrm>
          <a:prstGeom prst="rect">
            <a:avLst/>
          </a:prstGeom>
          <a:noFill/>
        </p:spPr>
        <p:txBody>
          <a:bodyPr wrap="none" rtlCol="0">
            <a:spAutoFit/>
          </a:bodyPr>
          <a:lstStyle/>
          <a:p>
            <a:pPr>
              <a:buNone/>
            </a:pPr>
            <a:r>
              <a:rPr lang="pl-PL" dirty="0"/>
              <a:t>Globalny problem zamierania lasów</a:t>
            </a:r>
          </a:p>
        </p:txBody>
      </p:sp>
      <p:sp>
        <p:nvSpPr>
          <p:cNvPr id="9" name="Prostokąt 8"/>
          <p:cNvSpPr/>
          <p:nvPr/>
        </p:nvSpPr>
        <p:spPr>
          <a:xfrm>
            <a:off x="6363274" y="892100"/>
            <a:ext cx="2386022" cy="954107"/>
          </a:xfrm>
          <a:prstGeom prst="rect">
            <a:avLst/>
          </a:prstGeom>
          <a:ln>
            <a:solidFill>
              <a:srgbClr val="FF0000"/>
            </a:solidFill>
          </a:ln>
        </p:spPr>
        <p:txBody>
          <a:bodyPr wrap="square">
            <a:spAutoFit/>
          </a:bodyPr>
          <a:lstStyle/>
          <a:p>
            <a:pPr>
              <a:buNone/>
            </a:pPr>
            <a:r>
              <a:rPr lang="en-US" sz="1400" b="1" dirty="0"/>
              <a:t>4.74</a:t>
            </a:r>
            <a:r>
              <a:rPr lang="pl-PL" sz="1400" b="1" dirty="0"/>
              <a:t> mln</a:t>
            </a:r>
            <a:r>
              <a:rPr lang="en-US" sz="1400" b="1" dirty="0"/>
              <a:t> ha </a:t>
            </a:r>
            <a:r>
              <a:rPr lang="pl-PL" sz="1400" b="1" dirty="0"/>
              <a:t>lasów zamarło w Europie w latach</a:t>
            </a:r>
            <a:r>
              <a:rPr lang="en-US" sz="1400" b="1" dirty="0"/>
              <a:t> 2018–2020</a:t>
            </a:r>
            <a:r>
              <a:rPr lang="pl-PL" sz="1400" b="1" dirty="0"/>
              <a:t> (</a:t>
            </a:r>
            <a:r>
              <a:rPr lang="pl-PL" sz="1400" b="1" dirty="0" err="1"/>
              <a:t>Senf</a:t>
            </a:r>
            <a:r>
              <a:rPr lang="pl-PL" sz="1400" b="1" dirty="0"/>
              <a:t> et al. 2021)</a:t>
            </a:r>
          </a:p>
        </p:txBody>
      </p:sp>
      <p:sp>
        <p:nvSpPr>
          <p:cNvPr id="10" name="Prostokąt 9"/>
          <p:cNvSpPr/>
          <p:nvPr/>
        </p:nvSpPr>
        <p:spPr>
          <a:xfrm>
            <a:off x="191172" y="2900427"/>
            <a:ext cx="2881647" cy="954107"/>
          </a:xfrm>
          <a:prstGeom prst="rect">
            <a:avLst/>
          </a:prstGeom>
          <a:ln>
            <a:solidFill>
              <a:srgbClr val="FF0000"/>
            </a:solidFill>
          </a:ln>
        </p:spPr>
        <p:txBody>
          <a:bodyPr wrap="square">
            <a:spAutoFit/>
          </a:bodyPr>
          <a:lstStyle/>
          <a:p>
            <a:pPr>
              <a:buNone/>
            </a:pPr>
            <a:r>
              <a:rPr lang="pl-PL" sz="1400" b="1" dirty="0"/>
              <a:t>2018 - w 11 zachodnich stanach oszacowano liczbę stojących martwych drzew na 6.3 mld</a:t>
            </a:r>
          </a:p>
        </p:txBody>
      </p:sp>
      <p:pic>
        <p:nvPicPr>
          <p:cNvPr id="12" name="Picture 2" descr="https://eoimages.gsfc.nasa.gov/images/imagerecords/148000/148908/dixiefires_2021_07_31-23.32.27.653-CDT_we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4086" y="5120848"/>
            <a:ext cx="1759719" cy="1173146"/>
          </a:xfrm>
          <a:prstGeom prst="rect">
            <a:avLst/>
          </a:prstGeom>
          <a:noFill/>
          <a:extLst>
            <a:ext uri="{909E8E84-426E-40DD-AFC4-6F175D3DCCD1}">
              <a14:hiddenFill xmlns:a14="http://schemas.microsoft.com/office/drawing/2010/main">
                <a:solidFill>
                  <a:srgbClr val="FFFFFF"/>
                </a:solidFill>
              </a14:hiddenFill>
            </a:ext>
          </a:extLst>
        </p:spPr>
      </p:pic>
      <p:sp>
        <p:nvSpPr>
          <p:cNvPr id="11" name="pole tekstowe 10"/>
          <p:cNvSpPr txBox="1"/>
          <p:nvPr/>
        </p:nvSpPr>
        <p:spPr>
          <a:xfrm>
            <a:off x="98800" y="5124443"/>
            <a:ext cx="2025286" cy="1169551"/>
          </a:xfrm>
          <a:prstGeom prst="rect">
            <a:avLst/>
          </a:prstGeom>
          <a:noFill/>
          <a:ln>
            <a:solidFill>
              <a:srgbClr val="FF0000"/>
            </a:solidFill>
          </a:ln>
        </p:spPr>
        <p:txBody>
          <a:bodyPr wrap="square" rtlCol="0">
            <a:spAutoFit/>
          </a:bodyPr>
          <a:lstStyle/>
          <a:p>
            <a:pPr>
              <a:buNone/>
            </a:pPr>
            <a:r>
              <a:rPr lang="pl-PL" sz="1400" b="1" dirty="0"/>
              <a:t>W latach 2017-2021 pożary lasów w Kalifornii objęły 4% powierzchni stanu</a:t>
            </a:r>
          </a:p>
        </p:txBody>
      </p:sp>
      <p:sp>
        <p:nvSpPr>
          <p:cNvPr id="15" name="pole tekstowe 14"/>
          <p:cNvSpPr txBox="1"/>
          <p:nvPr/>
        </p:nvSpPr>
        <p:spPr>
          <a:xfrm flipH="1">
            <a:off x="9113284" y="619633"/>
            <a:ext cx="2805973" cy="1600438"/>
          </a:xfrm>
          <a:prstGeom prst="rect">
            <a:avLst/>
          </a:prstGeom>
          <a:noFill/>
          <a:ln>
            <a:solidFill>
              <a:srgbClr val="FF0000"/>
            </a:solidFill>
          </a:ln>
        </p:spPr>
        <p:txBody>
          <a:bodyPr wrap="square" rtlCol="0">
            <a:spAutoFit/>
          </a:bodyPr>
          <a:lstStyle/>
          <a:p>
            <a:pPr>
              <a:buNone/>
            </a:pPr>
            <a:r>
              <a:rPr lang="pl-PL" sz="1400" b="1" dirty="0"/>
              <a:t>W latach 2015-2019 w lasach gospodarczych Puszczy Białowieskiej zamarło ponad 1 850 000 świerków (43 %) (Kamińska i in. 2021, in </a:t>
            </a:r>
            <a:r>
              <a:rPr lang="pl-PL" sz="1400" b="1" dirty="0" err="1"/>
              <a:t>press</a:t>
            </a:r>
            <a:r>
              <a:rPr lang="pl-PL" sz="1400" b="1" dirty="0"/>
              <a:t>) </a:t>
            </a:r>
          </a:p>
        </p:txBody>
      </p:sp>
    </p:spTree>
    <p:extLst>
      <p:ext uri="{BB962C8B-B14F-4D97-AF65-F5344CB8AC3E}">
        <p14:creationId xmlns:p14="http://schemas.microsoft.com/office/powerpoint/2010/main" val="3853827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https://www.science.org/cms/asset/72de3683-4a46-4804-91f3-ff7340441ae9/science.2021.374.issue-6572.largecove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1116" y="1024083"/>
            <a:ext cx="4242614" cy="5400000"/>
          </a:xfrm>
          <a:prstGeom prst="rect">
            <a:avLst/>
          </a:prstGeom>
          <a:noFill/>
          <a:extLst>
            <a:ext uri="{909E8E84-426E-40DD-AFC4-6F175D3DCCD1}">
              <a14:hiddenFill xmlns:a14="http://schemas.microsoft.com/office/drawing/2010/main">
                <a:solidFill>
                  <a:srgbClr val="FFFFFF"/>
                </a:solidFill>
              </a14:hiddenFill>
            </a:ext>
          </a:extLst>
        </p:spPr>
      </p:pic>
      <p:sp>
        <p:nvSpPr>
          <p:cNvPr id="5" name="pole tekstowe 4"/>
          <p:cNvSpPr txBox="1"/>
          <p:nvPr/>
        </p:nvSpPr>
        <p:spPr>
          <a:xfrm>
            <a:off x="3434080" y="0"/>
            <a:ext cx="4653280" cy="10772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0" i="0" u="none" strike="noStrike" kern="1200" cap="none" spc="0" normalizeH="0" baseline="0" noProof="0" dirty="0">
                <a:ln>
                  <a:noFill/>
                </a:ln>
                <a:solidFill>
                  <a:prstClr val="black"/>
                </a:solidFill>
                <a:effectLst/>
                <a:uLnTx/>
                <a:uFillTx/>
                <a:latin typeface="Verdana" pitchFamily="34" charset="0"/>
                <a:ea typeface="+mn-ea"/>
                <a:cs typeface="+mn-cs"/>
              </a:rPr>
              <a:t>Europa Centralna</a:t>
            </a:r>
          </a:p>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0" i="0" u="none" strike="noStrike" kern="1200" cap="none" spc="0" normalizeH="0" baseline="0" noProof="0" dirty="0">
                <a:ln>
                  <a:noFill/>
                </a:ln>
                <a:solidFill>
                  <a:prstClr val="black"/>
                </a:solidFill>
                <a:effectLst/>
                <a:uLnTx/>
                <a:uFillTx/>
                <a:latin typeface="Verdana" pitchFamily="34" charset="0"/>
                <a:ea typeface="+mn-ea"/>
                <a:cs typeface="+mn-cs"/>
              </a:rPr>
              <a:t>zamieranie lasów powiązane z suszą 2018-2020 ~300 mln m</a:t>
            </a:r>
            <a:r>
              <a:rPr kumimoji="0" lang="pl-PL" sz="2000" b="0" i="0" u="none" strike="noStrike" kern="1200" cap="none" spc="0" normalizeH="0" baseline="30000" noProof="0" dirty="0">
                <a:ln>
                  <a:noFill/>
                </a:ln>
                <a:solidFill>
                  <a:prstClr val="black"/>
                </a:solidFill>
                <a:effectLst/>
                <a:uLnTx/>
                <a:uFillTx/>
                <a:latin typeface="Verdana" pitchFamily="34" charset="0"/>
                <a:ea typeface="+mn-ea"/>
                <a:cs typeface="+mn-cs"/>
              </a:rPr>
              <a:t>3</a:t>
            </a:r>
          </a:p>
        </p:txBody>
      </p:sp>
    </p:spTree>
    <p:extLst>
      <p:ext uri="{BB962C8B-B14F-4D97-AF65-F5344CB8AC3E}">
        <p14:creationId xmlns:p14="http://schemas.microsoft.com/office/powerpoint/2010/main" val="4027589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Obraz 4"/>
          <p:cNvPicPr>
            <a:picLocks noChangeAspect="1"/>
          </p:cNvPicPr>
          <p:nvPr/>
        </p:nvPicPr>
        <p:blipFill>
          <a:blip r:embed="rId2"/>
          <a:stretch>
            <a:fillRect/>
          </a:stretch>
        </p:blipFill>
        <p:spPr>
          <a:xfrm>
            <a:off x="70381" y="110066"/>
            <a:ext cx="5974819" cy="6694527"/>
          </a:xfrm>
          <a:prstGeom prst="rect">
            <a:avLst/>
          </a:prstGeom>
        </p:spPr>
      </p:pic>
      <p:sp>
        <p:nvSpPr>
          <p:cNvPr id="6" name="Prostokąt 5"/>
          <p:cNvSpPr/>
          <p:nvPr/>
        </p:nvSpPr>
        <p:spPr>
          <a:xfrm>
            <a:off x="6794500" y="6211669"/>
            <a:ext cx="4729212" cy="646331"/>
          </a:xfrm>
          <a:prstGeom prst="rect">
            <a:avLst/>
          </a:prstGeom>
        </p:spPr>
        <p:txBody>
          <a:bodyPr wrap="square">
            <a:spAutoFit/>
          </a:bodyPr>
          <a:lstStyle/>
          <a:p>
            <a:pPr>
              <a:buNone/>
            </a:pPr>
            <a:r>
              <a:rPr lang="pl-PL" sz="1800" dirty="0"/>
              <a:t>https://www.science.org/doi/10.1126/science.aal2449</a:t>
            </a:r>
          </a:p>
        </p:txBody>
      </p:sp>
      <p:sp>
        <p:nvSpPr>
          <p:cNvPr id="2" name="Prostokąt 1"/>
          <p:cNvSpPr/>
          <p:nvPr/>
        </p:nvSpPr>
        <p:spPr>
          <a:xfrm>
            <a:off x="6282267" y="110066"/>
            <a:ext cx="5753678" cy="1323439"/>
          </a:xfrm>
          <a:prstGeom prst="rect">
            <a:avLst/>
          </a:prstGeom>
        </p:spPr>
        <p:txBody>
          <a:bodyPr wrap="square">
            <a:spAutoFit/>
          </a:bodyPr>
          <a:lstStyle/>
          <a:p>
            <a:pPr algn="just">
              <a:buNone/>
            </a:pPr>
            <a:r>
              <a:rPr lang="pl-PL" sz="2000" dirty="0">
                <a:latin typeface="+mn-lt"/>
              </a:rPr>
              <a:t>„</a:t>
            </a:r>
            <a:r>
              <a:rPr lang="en-US" sz="2000" dirty="0">
                <a:latin typeface="+mn-lt"/>
              </a:rPr>
              <a:t>If trees grow faster as result of growth-stimulating environmental change, they will either arrive more rapidly at harvesting size or pass through their natural life span faster.</a:t>
            </a:r>
            <a:r>
              <a:rPr lang="pl-PL" sz="2000" dirty="0">
                <a:latin typeface="+mn-lt"/>
              </a:rPr>
              <a:t>”</a:t>
            </a:r>
          </a:p>
        </p:txBody>
      </p:sp>
      <p:sp>
        <p:nvSpPr>
          <p:cNvPr id="3" name="Prostokąt 2"/>
          <p:cNvSpPr/>
          <p:nvPr/>
        </p:nvSpPr>
        <p:spPr>
          <a:xfrm>
            <a:off x="6206067" y="3457329"/>
            <a:ext cx="5660545" cy="1015663"/>
          </a:xfrm>
          <a:prstGeom prst="rect">
            <a:avLst/>
          </a:prstGeom>
        </p:spPr>
        <p:txBody>
          <a:bodyPr wrap="square">
            <a:spAutoFit/>
          </a:bodyPr>
          <a:lstStyle/>
          <a:p>
            <a:pPr algn="just">
              <a:buNone/>
            </a:pPr>
            <a:r>
              <a:rPr lang="en-US" sz="2000" dirty="0">
                <a:latin typeface="+mn-lt"/>
              </a:rPr>
              <a:t>In the long run, growth stimulation increases carbon turnover, but not the carbon residence time (and hence storage).</a:t>
            </a:r>
            <a:endParaRPr lang="pl-PL" sz="2000" dirty="0">
              <a:latin typeface="+mn-lt"/>
            </a:endParaRPr>
          </a:p>
        </p:txBody>
      </p:sp>
      <p:sp>
        <p:nvSpPr>
          <p:cNvPr id="4" name="Prostokąt 3"/>
          <p:cNvSpPr/>
          <p:nvPr/>
        </p:nvSpPr>
        <p:spPr>
          <a:xfrm>
            <a:off x="6016770" y="1637265"/>
            <a:ext cx="6096000" cy="1631216"/>
          </a:xfrm>
          <a:prstGeom prst="rect">
            <a:avLst/>
          </a:prstGeom>
          <a:ln>
            <a:solidFill>
              <a:srgbClr val="FF0000"/>
            </a:solidFill>
          </a:ln>
        </p:spPr>
        <p:txBody>
          <a:bodyPr>
            <a:spAutoFit/>
          </a:bodyPr>
          <a:lstStyle/>
          <a:p>
            <a:pPr>
              <a:buNone/>
            </a:pPr>
            <a:r>
              <a:rPr lang="pl-PL" sz="2000" dirty="0">
                <a:solidFill>
                  <a:srgbClr val="FF0000"/>
                </a:solidFill>
              </a:rPr>
              <a:t>"Jeśli drzewa rosną szybciej w wyniku stymulujących wzrost zmian środowiskowych, to albo szybciej osiągną wymiary kwalifikujące je do wycinki, albo szybciej przejdą przez swój naturalny okres życia".</a:t>
            </a:r>
          </a:p>
        </p:txBody>
      </p:sp>
      <p:sp>
        <p:nvSpPr>
          <p:cNvPr id="7" name="Prostokąt 6"/>
          <p:cNvSpPr/>
          <p:nvPr/>
        </p:nvSpPr>
        <p:spPr>
          <a:xfrm>
            <a:off x="5988339" y="4699382"/>
            <a:ext cx="6096000" cy="1323439"/>
          </a:xfrm>
          <a:prstGeom prst="rect">
            <a:avLst/>
          </a:prstGeom>
          <a:ln>
            <a:solidFill>
              <a:srgbClr val="FF0000"/>
            </a:solidFill>
          </a:ln>
        </p:spPr>
        <p:txBody>
          <a:bodyPr>
            <a:spAutoFit/>
          </a:bodyPr>
          <a:lstStyle/>
          <a:p>
            <a:pPr>
              <a:buNone/>
            </a:pPr>
            <a:r>
              <a:rPr lang="pl-PL" sz="2000" dirty="0">
                <a:solidFill>
                  <a:srgbClr val="FF0000"/>
                </a:solidFill>
              </a:rPr>
              <a:t>W dłuższej perspektywie stymulacja wzrostu zwiększa obrót węgla, ale nie czas przebywania węgla w glebie (a tym samym jego magazynowanie).</a:t>
            </a:r>
          </a:p>
        </p:txBody>
      </p:sp>
    </p:spTree>
    <p:extLst>
      <p:ext uri="{BB962C8B-B14F-4D97-AF65-F5344CB8AC3E}">
        <p14:creationId xmlns:p14="http://schemas.microsoft.com/office/powerpoint/2010/main" val="1791717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a:xfrm>
            <a:off x="2480322" y="0"/>
            <a:ext cx="6861532" cy="607776"/>
          </a:xfrm>
          <a:solidFill>
            <a:schemeClr val="bg1"/>
          </a:solidFill>
        </p:spPr>
        <p:txBody>
          <a:bodyPr>
            <a:normAutofit/>
          </a:bodyPr>
          <a:lstStyle/>
          <a:p>
            <a:r>
              <a:rPr lang="pl-PL" sz="3200" dirty="0">
                <a:solidFill>
                  <a:schemeClr val="tx1"/>
                </a:solidFill>
              </a:rPr>
              <a:t>Drzewa rosnące szybciej żyją krócej</a:t>
            </a:r>
          </a:p>
        </p:txBody>
      </p:sp>
      <p:pic>
        <p:nvPicPr>
          <p:cNvPr id="6" name="Obraz 5"/>
          <p:cNvPicPr>
            <a:picLocks noChangeAspect="1"/>
          </p:cNvPicPr>
          <p:nvPr/>
        </p:nvPicPr>
        <p:blipFill>
          <a:blip r:embed="rId2"/>
          <a:stretch>
            <a:fillRect/>
          </a:stretch>
        </p:blipFill>
        <p:spPr>
          <a:xfrm>
            <a:off x="2198170" y="1144378"/>
            <a:ext cx="8431442" cy="3390742"/>
          </a:xfrm>
          <a:prstGeom prst="rect">
            <a:avLst/>
          </a:prstGeom>
          <a:ln>
            <a:solidFill>
              <a:schemeClr val="bg1">
                <a:lumMod val="50000"/>
              </a:schemeClr>
            </a:solidFill>
          </a:ln>
        </p:spPr>
      </p:pic>
      <p:sp>
        <p:nvSpPr>
          <p:cNvPr id="9" name="pole tekstowe 8"/>
          <p:cNvSpPr txBox="1"/>
          <p:nvPr/>
        </p:nvSpPr>
        <p:spPr>
          <a:xfrm>
            <a:off x="1478579" y="4409436"/>
            <a:ext cx="5236420" cy="997196"/>
          </a:xfrm>
          <a:prstGeom prst="rect">
            <a:avLst/>
          </a:prstGeom>
          <a:solidFill>
            <a:schemeClr val="bg1">
              <a:lumMod val="95000"/>
            </a:schemeClr>
          </a:solidFill>
        </p:spPr>
        <p:txBody>
          <a:bodyPr wrap="square" rtlCol="0">
            <a:spAutoFit/>
          </a:bodyPr>
          <a:lstStyle/>
          <a:p>
            <a:pPr algn="just">
              <a:buNone/>
            </a:pPr>
            <a:r>
              <a:rPr lang="pl-PL" sz="1400" b="1" dirty="0"/>
              <a:t>a</a:t>
            </a:r>
            <a:r>
              <a:rPr lang="pl-PL" sz="1400" dirty="0"/>
              <a:t> Średnie wczesne tempo wzrostu (średnia szerokość pierścienia w ciągu pierwszych 10 lat) w porównaniu z maksymalną długością życia dla 110 gatunków.</a:t>
            </a:r>
          </a:p>
          <a:p>
            <a:pPr algn="just">
              <a:buNone/>
            </a:pPr>
            <a:endParaRPr lang="pl-PL" sz="1400" dirty="0"/>
          </a:p>
        </p:txBody>
      </p:sp>
      <p:sp>
        <p:nvSpPr>
          <p:cNvPr id="10" name="Prostokąt 9"/>
          <p:cNvSpPr/>
          <p:nvPr/>
        </p:nvSpPr>
        <p:spPr>
          <a:xfrm>
            <a:off x="5308721" y="5751197"/>
            <a:ext cx="5078714" cy="830997"/>
          </a:xfrm>
          <a:prstGeom prst="rect">
            <a:avLst/>
          </a:prstGeom>
          <a:solidFill>
            <a:schemeClr val="bg1">
              <a:lumMod val="95000"/>
            </a:schemeClr>
          </a:solidFill>
          <a:ln>
            <a:solidFill>
              <a:schemeClr val="bg1"/>
            </a:solidFill>
          </a:ln>
        </p:spPr>
        <p:txBody>
          <a:bodyPr wrap="square">
            <a:spAutoFit/>
          </a:bodyPr>
          <a:lstStyle/>
          <a:p>
            <a:pPr>
              <a:buNone/>
            </a:pPr>
            <a:r>
              <a:rPr lang="pl-PL" sz="1600" dirty="0"/>
              <a:t>Zależność między tempem wzrostu a maksymalną długością życia (</a:t>
            </a:r>
            <a:r>
              <a:rPr lang="pl-PL" sz="1600" dirty="0" err="1"/>
              <a:t>Brienen</a:t>
            </a:r>
            <a:r>
              <a:rPr lang="pl-PL" sz="1600" dirty="0"/>
              <a:t> et al. 2020)</a:t>
            </a:r>
          </a:p>
        </p:txBody>
      </p:sp>
      <p:sp>
        <p:nvSpPr>
          <p:cNvPr id="11" name="Prostokąt 10"/>
          <p:cNvSpPr/>
          <p:nvPr/>
        </p:nvSpPr>
        <p:spPr>
          <a:xfrm>
            <a:off x="6814683" y="4388415"/>
            <a:ext cx="5302204" cy="954107"/>
          </a:xfrm>
          <a:prstGeom prst="rect">
            <a:avLst/>
          </a:prstGeom>
          <a:solidFill>
            <a:schemeClr val="bg1">
              <a:lumMod val="95000"/>
            </a:schemeClr>
          </a:solidFill>
        </p:spPr>
        <p:txBody>
          <a:bodyPr wrap="square">
            <a:spAutoFit/>
          </a:bodyPr>
          <a:lstStyle/>
          <a:p>
            <a:pPr algn="just">
              <a:buNone/>
            </a:pPr>
            <a:r>
              <a:rPr lang="pl-PL" sz="1400" dirty="0"/>
              <a:t> </a:t>
            </a:r>
            <a:r>
              <a:rPr lang="pl-PL" sz="1400" b="1" dirty="0"/>
              <a:t>b</a:t>
            </a:r>
            <a:r>
              <a:rPr lang="pl-PL" sz="1400" dirty="0"/>
              <a:t> Wczesne tempo wzrostu w zależności od wieku dla </a:t>
            </a:r>
            <a:r>
              <a:rPr lang="pl-PL" sz="1400" i="1" dirty="0" err="1"/>
              <a:t>Picea</a:t>
            </a:r>
            <a:r>
              <a:rPr lang="pl-PL" sz="1400" i="1" dirty="0"/>
              <a:t> </a:t>
            </a:r>
            <a:r>
              <a:rPr lang="pl-PL" sz="1400" i="1" dirty="0" err="1"/>
              <a:t>mariana</a:t>
            </a:r>
            <a:r>
              <a:rPr lang="pl-PL" sz="1400" dirty="0"/>
              <a:t> i oszacowany związek między wczesnym tempem wzrostu a długością życia (czerwona linia) przy użyciu ujemnej wykładniczej regresji 95-kwantylowej. C</a:t>
            </a:r>
          </a:p>
        </p:txBody>
      </p:sp>
      <p:sp>
        <p:nvSpPr>
          <p:cNvPr id="7" name="Prostokąt 6"/>
          <p:cNvSpPr/>
          <p:nvPr/>
        </p:nvSpPr>
        <p:spPr>
          <a:xfrm>
            <a:off x="160346" y="572500"/>
            <a:ext cx="3361818" cy="461665"/>
          </a:xfrm>
          <a:prstGeom prst="rect">
            <a:avLst/>
          </a:prstGeom>
        </p:spPr>
        <p:txBody>
          <a:bodyPr wrap="none">
            <a:spAutoFit/>
          </a:bodyPr>
          <a:lstStyle/>
          <a:p>
            <a:pPr>
              <a:buNone/>
            </a:pPr>
            <a:r>
              <a:rPr lang="pl-PL" b="1" dirty="0">
                <a:solidFill>
                  <a:srgbClr val="222222"/>
                </a:solidFill>
                <a:latin typeface="Harding"/>
              </a:rPr>
              <a:t>G</a:t>
            </a:r>
            <a:r>
              <a:rPr lang="en-US" b="1" dirty="0">
                <a:solidFill>
                  <a:srgbClr val="222222"/>
                </a:solidFill>
                <a:latin typeface="Harding"/>
              </a:rPr>
              <a:t>row fast—die young</a:t>
            </a:r>
            <a:endParaRPr lang="pl-PL" b="1" dirty="0"/>
          </a:p>
        </p:txBody>
      </p:sp>
      <p:sp>
        <p:nvSpPr>
          <p:cNvPr id="8" name="Prostokąt 7"/>
          <p:cNvSpPr/>
          <p:nvPr/>
        </p:nvSpPr>
        <p:spPr>
          <a:xfrm>
            <a:off x="3563006" y="581866"/>
            <a:ext cx="5537093" cy="461665"/>
          </a:xfrm>
          <a:prstGeom prst="rect">
            <a:avLst/>
          </a:prstGeom>
          <a:ln>
            <a:solidFill>
              <a:srgbClr val="FF0000"/>
            </a:solidFill>
          </a:ln>
        </p:spPr>
        <p:txBody>
          <a:bodyPr wrap="none">
            <a:spAutoFit/>
          </a:bodyPr>
          <a:lstStyle/>
          <a:p>
            <a:pPr>
              <a:buNone/>
            </a:pPr>
            <a:r>
              <a:rPr lang="pl-PL" b="1" dirty="0">
                <a:solidFill>
                  <a:srgbClr val="FF0000"/>
                </a:solidFill>
              </a:rPr>
              <a:t>Rosnąć szybko - umrzeć młodo</a:t>
            </a:r>
          </a:p>
        </p:txBody>
      </p:sp>
      <p:pic>
        <p:nvPicPr>
          <p:cNvPr id="3" name="Obraz 2"/>
          <p:cNvPicPr>
            <a:picLocks noChangeAspect="1"/>
          </p:cNvPicPr>
          <p:nvPr/>
        </p:nvPicPr>
        <p:blipFill>
          <a:blip r:embed="rId3"/>
          <a:stretch>
            <a:fillRect/>
          </a:stretch>
        </p:blipFill>
        <p:spPr>
          <a:xfrm>
            <a:off x="1001075" y="5371784"/>
            <a:ext cx="3874281" cy="1589822"/>
          </a:xfrm>
          <a:prstGeom prst="rect">
            <a:avLst/>
          </a:prstGeom>
        </p:spPr>
      </p:pic>
    </p:spTree>
    <p:extLst>
      <p:ext uri="{BB962C8B-B14F-4D97-AF65-F5344CB8AC3E}">
        <p14:creationId xmlns:p14="http://schemas.microsoft.com/office/powerpoint/2010/main" val="3609159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Prostokąt 4"/>
          <p:cNvSpPr/>
          <p:nvPr/>
        </p:nvSpPr>
        <p:spPr>
          <a:xfrm>
            <a:off x="445328" y="6466417"/>
            <a:ext cx="11648353" cy="338554"/>
          </a:xfrm>
          <a:prstGeom prst="rect">
            <a:avLst/>
          </a:prstGeom>
          <a:solidFill>
            <a:schemeClr val="accent2">
              <a:lumMod val="20000"/>
              <a:lumOff val="80000"/>
            </a:schemeClr>
          </a:solidFill>
        </p:spPr>
        <p:txBody>
          <a:bodyPr wrap="square">
            <a:spAutoFit/>
          </a:bodyPr>
          <a:lstStyle/>
          <a:p>
            <a:pPr>
              <a:buNone/>
            </a:pPr>
            <a:r>
              <a:rPr lang="pl-PL" sz="1600" dirty="0">
                <a:latin typeface="Times New Roman" panose="02020603050405020304" pitchFamily="18" charset="0"/>
                <a:ea typeface="Calibri" panose="020F0502020204030204" pitchFamily="34" charset="0"/>
              </a:rPr>
              <a:t>Ryc. Naturalne przystosowania do suszy a wpływ zwiększonej produkcyjności siedlisk na allometrię drzew (Socha et al. 2022 in </a:t>
            </a:r>
            <a:r>
              <a:rPr lang="pl-PL" sz="1600" dirty="0" err="1">
                <a:latin typeface="Times New Roman" panose="02020603050405020304" pitchFamily="18" charset="0"/>
                <a:ea typeface="Calibri" panose="020F0502020204030204" pitchFamily="34" charset="0"/>
              </a:rPr>
              <a:t>progress</a:t>
            </a:r>
            <a:r>
              <a:rPr lang="pl-PL" sz="1600" dirty="0">
                <a:latin typeface="Times New Roman" panose="02020603050405020304" pitchFamily="18" charset="0"/>
                <a:ea typeface="Calibri" panose="020F0502020204030204" pitchFamily="34" charset="0"/>
              </a:rPr>
              <a:t>)</a:t>
            </a:r>
            <a:endParaRPr lang="pl-PL" sz="1600" dirty="0"/>
          </a:p>
        </p:txBody>
      </p:sp>
      <p:sp>
        <p:nvSpPr>
          <p:cNvPr id="2" name="Tytuł 1">
            <a:extLst>
              <a:ext uri="{FF2B5EF4-FFF2-40B4-BE49-F238E27FC236}">
                <a16:creationId xmlns:a16="http://schemas.microsoft.com/office/drawing/2014/main" id="{1CCD553C-8856-426A-A21E-A95CFBFD3940}"/>
              </a:ext>
            </a:extLst>
          </p:cNvPr>
          <p:cNvSpPr>
            <a:spLocks noGrp="1"/>
          </p:cNvSpPr>
          <p:nvPr>
            <p:ph type="title"/>
          </p:nvPr>
        </p:nvSpPr>
        <p:spPr>
          <a:xfrm>
            <a:off x="1484243" y="0"/>
            <a:ext cx="9202345" cy="845127"/>
          </a:xfrm>
          <a:solidFill>
            <a:schemeClr val="bg1"/>
          </a:solidFill>
        </p:spPr>
        <p:txBody>
          <a:bodyPr>
            <a:normAutofit/>
          </a:bodyPr>
          <a:lstStyle/>
          <a:p>
            <a:pPr algn="ctr"/>
            <a:r>
              <a:rPr lang="pl-PL" sz="2400" b="1" dirty="0">
                <a:solidFill>
                  <a:srgbClr val="339933"/>
                </a:solidFill>
              </a:rPr>
              <a:t>Mechanizmy zwiększania odporności na suszę vs obserwowane procesy związane ze zmianami produkcyjności siedlisk </a:t>
            </a:r>
          </a:p>
        </p:txBody>
      </p:sp>
      <p:graphicFrame>
        <p:nvGraphicFramePr>
          <p:cNvPr id="3" name="Tabela 2"/>
          <p:cNvGraphicFramePr>
            <a:graphicFrameLocks noGrp="1"/>
          </p:cNvGraphicFramePr>
          <p:nvPr>
            <p:extLst/>
          </p:nvPr>
        </p:nvGraphicFramePr>
        <p:xfrm>
          <a:off x="0" y="1508719"/>
          <a:ext cx="2425984" cy="2785302"/>
        </p:xfrm>
        <a:graphic>
          <a:graphicData uri="http://schemas.openxmlformats.org/drawingml/2006/table">
            <a:tbl>
              <a:tblPr firstRow="1" firstCol="1" bandRow="1">
                <a:tableStyleId>{5C22544A-7EE6-4342-B048-85BDC9FD1C3A}</a:tableStyleId>
              </a:tblPr>
              <a:tblGrid>
                <a:gridCol w="2425984">
                  <a:extLst>
                    <a:ext uri="{9D8B030D-6E8A-4147-A177-3AD203B41FA5}">
                      <a16:colId xmlns:a16="http://schemas.microsoft.com/office/drawing/2014/main" val="2268646354"/>
                    </a:ext>
                  </a:extLst>
                </a:gridCol>
              </a:tblGrid>
              <a:tr h="498364">
                <a:tc>
                  <a:txBody>
                    <a:bodyPr/>
                    <a:lstStyle/>
                    <a:p>
                      <a:pPr algn="ctr">
                        <a:lnSpc>
                          <a:spcPct val="107000"/>
                        </a:lnSpc>
                        <a:spcAft>
                          <a:spcPts val="0"/>
                        </a:spcAft>
                      </a:pPr>
                      <a:r>
                        <a:rPr lang="pl-PL" sz="1600" dirty="0">
                          <a:effectLst/>
                        </a:rPr>
                        <a:t>Naturalne przystosowania zwiększające odporność drzew leśnych na suszę</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39933"/>
                    </a:solidFill>
                  </a:tcPr>
                </a:tc>
                <a:extLst>
                  <a:ext uri="{0D108BD9-81ED-4DB2-BD59-A6C34878D82A}">
                    <a16:rowId xmlns:a16="http://schemas.microsoft.com/office/drawing/2014/main" val="4246757400"/>
                  </a:ext>
                </a:extLst>
              </a:tr>
              <a:tr h="316409">
                <a:tc>
                  <a:txBody>
                    <a:bodyPr/>
                    <a:lstStyle/>
                    <a:p>
                      <a:pPr marL="285750" lvl="0" indent="-285750" algn="l" defTabSz="457200" rtl="0" eaLnBrk="1" latinLnBrk="0" hangingPunct="1">
                        <a:lnSpc>
                          <a:spcPct val="107000"/>
                        </a:lnSpc>
                        <a:spcAft>
                          <a:spcPts val="0"/>
                        </a:spcAft>
                        <a:buFont typeface="Wingdings" panose="05000000000000000000" pitchFamily="2" charset="2"/>
                        <a:buChar char="Ø"/>
                        <a:tabLst>
                          <a:tab pos="457200" algn="l"/>
                        </a:tabLst>
                      </a:pPr>
                      <a:r>
                        <a:rPr lang="pl-PL" sz="1400" kern="1200" dirty="0">
                          <a:solidFill>
                            <a:srgbClr val="339933"/>
                          </a:solidFill>
                          <a:effectLst/>
                          <a:latin typeface="+mn-lt"/>
                          <a:ea typeface="+mn-ea"/>
                          <a:cs typeface="+mn-cs"/>
                        </a:rPr>
                        <a:t>Zmniejszony przyrost nadziemnej biomasy</a:t>
                      </a:r>
                    </a:p>
                  </a:txBody>
                  <a:tcPr marL="68580" marR="68580" marT="0" marB="0" anchor="ctr">
                    <a:solidFill>
                      <a:srgbClr val="ECF9E3"/>
                    </a:solidFill>
                  </a:tcPr>
                </a:tc>
                <a:extLst>
                  <a:ext uri="{0D108BD9-81ED-4DB2-BD59-A6C34878D82A}">
                    <a16:rowId xmlns:a16="http://schemas.microsoft.com/office/drawing/2014/main" val="11936314"/>
                  </a:ext>
                </a:extLst>
              </a:tr>
              <a:tr h="316409">
                <a:tc>
                  <a:txBody>
                    <a:bodyPr/>
                    <a:lstStyle/>
                    <a:p>
                      <a:pPr marL="285750" lvl="0" indent="-285750" algn="l" defTabSz="457200" rtl="0" eaLnBrk="1" latinLnBrk="0" hangingPunct="1">
                        <a:lnSpc>
                          <a:spcPct val="107000"/>
                        </a:lnSpc>
                        <a:spcAft>
                          <a:spcPts val="0"/>
                        </a:spcAft>
                        <a:buFont typeface="Wingdings" panose="05000000000000000000" pitchFamily="2" charset="2"/>
                        <a:buChar char="Ø"/>
                        <a:tabLst>
                          <a:tab pos="457200" algn="l"/>
                        </a:tabLst>
                      </a:pPr>
                      <a:r>
                        <a:rPr lang="pl-PL" sz="1400" kern="1200" dirty="0">
                          <a:solidFill>
                            <a:srgbClr val="339933"/>
                          </a:solidFill>
                          <a:effectLst/>
                          <a:latin typeface="+mn-lt"/>
                          <a:ea typeface="+mn-ea"/>
                          <a:cs typeface="+mn-cs"/>
                        </a:rPr>
                        <a:t>Rozbudowa systemów korzeniowych</a:t>
                      </a:r>
                    </a:p>
                  </a:txBody>
                  <a:tcPr marL="68580" marR="68580" marT="0" marB="0" anchor="ctr">
                    <a:solidFill>
                      <a:srgbClr val="ECF9E3"/>
                    </a:solidFill>
                  </a:tcPr>
                </a:tc>
                <a:extLst>
                  <a:ext uri="{0D108BD9-81ED-4DB2-BD59-A6C34878D82A}">
                    <a16:rowId xmlns:a16="http://schemas.microsoft.com/office/drawing/2014/main" val="652801542"/>
                  </a:ext>
                </a:extLst>
              </a:tr>
              <a:tr h="316409">
                <a:tc>
                  <a:txBody>
                    <a:bodyPr/>
                    <a:lstStyle/>
                    <a:p>
                      <a:pPr marL="285750" lvl="0" indent="-285750" algn="l" defTabSz="457200" rtl="0" eaLnBrk="1" latinLnBrk="0" hangingPunct="1">
                        <a:lnSpc>
                          <a:spcPct val="107000"/>
                        </a:lnSpc>
                        <a:spcAft>
                          <a:spcPts val="0"/>
                        </a:spcAft>
                        <a:buFont typeface="Wingdings" panose="05000000000000000000" pitchFamily="2" charset="2"/>
                        <a:buChar char="Ø"/>
                        <a:tabLst>
                          <a:tab pos="457200" algn="l"/>
                        </a:tabLst>
                      </a:pPr>
                      <a:r>
                        <a:rPr lang="pl-PL" sz="1400" kern="1200" dirty="0">
                          <a:solidFill>
                            <a:srgbClr val="339933"/>
                          </a:solidFill>
                          <a:effectLst/>
                          <a:latin typeface="+mn-lt"/>
                          <a:ea typeface="+mn-ea"/>
                          <a:cs typeface="+mn-cs"/>
                        </a:rPr>
                        <a:t>Symbiozy</a:t>
                      </a:r>
                      <a:r>
                        <a:rPr lang="pl-PL" sz="1400" kern="1200" baseline="0" dirty="0">
                          <a:solidFill>
                            <a:srgbClr val="339933"/>
                          </a:solidFill>
                          <a:effectLst/>
                          <a:latin typeface="+mn-lt"/>
                          <a:ea typeface="+mn-ea"/>
                          <a:cs typeface="+mn-cs"/>
                        </a:rPr>
                        <a:t> z g</a:t>
                      </a:r>
                      <a:r>
                        <a:rPr lang="pl-PL" sz="1400" kern="1200" dirty="0">
                          <a:solidFill>
                            <a:srgbClr val="339933"/>
                          </a:solidFill>
                          <a:effectLst/>
                          <a:latin typeface="+mn-lt"/>
                          <a:ea typeface="+mn-ea"/>
                          <a:cs typeface="+mn-cs"/>
                        </a:rPr>
                        <a:t>rzybami </a:t>
                      </a:r>
                      <a:r>
                        <a:rPr lang="pl-PL" sz="1400" kern="1200" dirty="0" err="1">
                          <a:solidFill>
                            <a:srgbClr val="339933"/>
                          </a:solidFill>
                          <a:effectLst/>
                          <a:latin typeface="+mn-lt"/>
                          <a:ea typeface="+mn-ea"/>
                          <a:cs typeface="+mn-cs"/>
                        </a:rPr>
                        <a:t>ektomikoryzowymi</a:t>
                      </a:r>
                      <a:endParaRPr lang="pl-PL" sz="1400" kern="1200" dirty="0">
                        <a:solidFill>
                          <a:srgbClr val="339933"/>
                        </a:solidFill>
                        <a:effectLst/>
                        <a:latin typeface="+mn-lt"/>
                        <a:ea typeface="+mn-ea"/>
                        <a:cs typeface="+mn-cs"/>
                      </a:endParaRPr>
                    </a:p>
                  </a:txBody>
                  <a:tcPr marL="68580" marR="68580" marT="0" marB="0" anchor="ctr">
                    <a:solidFill>
                      <a:srgbClr val="ECF9E3"/>
                    </a:solidFill>
                  </a:tcPr>
                </a:tc>
                <a:extLst>
                  <a:ext uri="{0D108BD9-81ED-4DB2-BD59-A6C34878D82A}">
                    <a16:rowId xmlns:a16="http://schemas.microsoft.com/office/drawing/2014/main" val="2103324109"/>
                  </a:ext>
                </a:extLst>
              </a:tr>
              <a:tr h="316409">
                <a:tc>
                  <a:txBody>
                    <a:bodyPr/>
                    <a:lstStyle/>
                    <a:p>
                      <a:pPr marL="285750" indent="-285750" algn="l" defTabSz="457200" rtl="0" eaLnBrk="1" latinLnBrk="0" hangingPunct="1">
                        <a:lnSpc>
                          <a:spcPct val="107000"/>
                        </a:lnSpc>
                        <a:spcAft>
                          <a:spcPts val="0"/>
                        </a:spcAft>
                        <a:buFont typeface="Wingdings" panose="05000000000000000000" pitchFamily="2" charset="2"/>
                        <a:buChar char="Ø"/>
                      </a:pPr>
                      <a:r>
                        <a:rPr lang="pl-PL" sz="1400" kern="1200" dirty="0">
                          <a:solidFill>
                            <a:srgbClr val="339933"/>
                          </a:solidFill>
                          <a:effectLst/>
                          <a:latin typeface="+mn-lt"/>
                          <a:ea typeface="+mn-ea"/>
                          <a:cs typeface="+mn-cs"/>
                        </a:rPr>
                        <a:t>Mniejsze rozmiary drzew -&gt; mniejsze zapotrzebowanie na wodę</a:t>
                      </a:r>
                    </a:p>
                  </a:txBody>
                  <a:tcPr marL="68580" marR="68580" marT="0" marB="0" anchor="ctr">
                    <a:solidFill>
                      <a:srgbClr val="ECF9E3"/>
                    </a:solidFill>
                  </a:tcPr>
                </a:tc>
                <a:extLst>
                  <a:ext uri="{0D108BD9-81ED-4DB2-BD59-A6C34878D82A}">
                    <a16:rowId xmlns:a16="http://schemas.microsoft.com/office/drawing/2014/main" val="3356440319"/>
                  </a:ext>
                </a:extLst>
              </a:tr>
            </a:tbl>
          </a:graphicData>
        </a:graphic>
      </p:graphicFrame>
      <p:pic>
        <p:nvPicPr>
          <p:cNvPr id="7" name="Obraz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425984" y="750842"/>
            <a:ext cx="7099751" cy="5760000"/>
          </a:xfrm>
          <a:prstGeom prst="rect">
            <a:avLst/>
          </a:prstGeom>
        </p:spPr>
      </p:pic>
      <p:graphicFrame>
        <p:nvGraphicFramePr>
          <p:cNvPr id="6" name="Tabela 5"/>
          <p:cNvGraphicFramePr>
            <a:graphicFrameLocks noGrp="1"/>
          </p:cNvGraphicFramePr>
          <p:nvPr>
            <p:extLst/>
          </p:nvPr>
        </p:nvGraphicFramePr>
        <p:xfrm>
          <a:off x="9539510" y="1540422"/>
          <a:ext cx="2554171" cy="3731070"/>
        </p:xfrm>
        <a:graphic>
          <a:graphicData uri="http://schemas.openxmlformats.org/drawingml/2006/table">
            <a:tbl>
              <a:tblPr firstRow="1" firstCol="1" bandRow="1">
                <a:tableStyleId>{5C22544A-7EE6-4342-B048-85BDC9FD1C3A}</a:tableStyleId>
              </a:tblPr>
              <a:tblGrid>
                <a:gridCol w="2554171">
                  <a:extLst>
                    <a:ext uri="{9D8B030D-6E8A-4147-A177-3AD203B41FA5}">
                      <a16:colId xmlns:a16="http://schemas.microsoft.com/office/drawing/2014/main" val="1101805534"/>
                    </a:ext>
                  </a:extLst>
                </a:gridCol>
              </a:tblGrid>
              <a:tr h="498364">
                <a:tc>
                  <a:txBody>
                    <a:bodyPr/>
                    <a:lstStyle/>
                    <a:p>
                      <a:pPr algn="ctr">
                        <a:lnSpc>
                          <a:spcPct val="107000"/>
                        </a:lnSpc>
                        <a:spcAft>
                          <a:spcPts val="0"/>
                        </a:spcAft>
                      </a:pPr>
                      <a:r>
                        <a:rPr lang="pl-PL" sz="1600" dirty="0">
                          <a:effectLst/>
                        </a:rPr>
                        <a:t>Obserwowane procesy towarzyszące zmianom warunków siedliskowych i depozycji azotu</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339933"/>
                    </a:solidFill>
                  </a:tcPr>
                </a:tc>
                <a:extLst>
                  <a:ext uri="{0D108BD9-81ED-4DB2-BD59-A6C34878D82A}">
                    <a16:rowId xmlns:a16="http://schemas.microsoft.com/office/drawing/2014/main" val="4246757400"/>
                  </a:ext>
                </a:extLst>
              </a:tr>
              <a:tr h="316409">
                <a:tc>
                  <a:txBody>
                    <a:bodyPr/>
                    <a:lstStyle/>
                    <a:p>
                      <a:pPr marL="285750" indent="-285750" algn="l">
                        <a:lnSpc>
                          <a:spcPct val="107000"/>
                        </a:lnSpc>
                        <a:spcAft>
                          <a:spcPts val="0"/>
                        </a:spcAft>
                        <a:buFont typeface="Wingdings" panose="05000000000000000000" pitchFamily="2" charset="2"/>
                        <a:buChar char="Ø"/>
                      </a:pPr>
                      <a:r>
                        <a:rPr lang="pl-PL" sz="1400" b="1" dirty="0">
                          <a:solidFill>
                            <a:srgbClr val="FF0000"/>
                          </a:solidFill>
                          <a:effectLst/>
                        </a:rPr>
                        <a:t>Zwiększona konkurencja -&gt;</a:t>
                      </a:r>
                      <a:r>
                        <a:rPr lang="pl-PL" sz="1400" b="1" baseline="0" dirty="0">
                          <a:solidFill>
                            <a:srgbClr val="FF0000"/>
                          </a:solidFill>
                          <a:effectLst/>
                        </a:rPr>
                        <a:t> </a:t>
                      </a:r>
                      <a:r>
                        <a:rPr lang="pl-PL" sz="1400" b="1" dirty="0">
                          <a:solidFill>
                            <a:srgbClr val="FF0000"/>
                          </a:solidFill>
                          <a:effectLst/>
                        </a:rPr>
                        <a:t>Szybszy</a:t>
                      </a:r>
                      <a:r>
                        <a:rPr lang="pl-PL" sz="1400" b="1" baseline="0" dirty="0">
                          <a:solidFill>
                            <a:srgbClr val="FF0000"/>
                          </a:solidFill>
                          <a:effectLst/>
                        </a:rPr>
                        <a:t> przyrost </a:t>
                      </a:r>
                      <a:r>
                        <a:rPr lang="pl-PL" sz="1400" b="1" dirty="0">
                          <a:solidFill>
                            <a:srgbClr val="FF0000"/>
                          </a:solidFill>
                          <a:effectLst/>
                        </a:rPr>
                        <a:t>części nadziemnej</a:t>
                      </a:r>
                      <a:endParaRPr lang="pl-PL"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ECF9E3"/>
                    </a:solidFill>
                  </a:tcPr>
                </a:tc>
                <a:extLst>
                  <a:ext uri="{0D108BD9-81ED-4DB2-BD59-A6C34878D82A}">
                    <a16:rowId xmlns:a16="http://schemas.microsoft.com/office/drawing/2014/main" val="11936314"/>
                  </a:ext>
                </a:extLst>
              </a:tr>
              <a:tr h="316409">
                <a:tc>
                  <a:txBody>
                    <a:bodyPr/>
                    <a:lstStyle/>
                    <a:p>
                      <a:pPr marL="285750" indent="-285750" algn="l">
                        <a:lnSpc>
                          <a:spcPct val="107000"/>
                        </a:lnSpc>
                        <a:spcAft>
                          <a:spcPts val="0"/>
                        </a:spcAft>
                        <a:buFont typeface="Wingdings" panose="05000000000000000000" pitchFamily="2" charset="2"/>
                        <a:buChar char="Ø"/>
                      </a:pPr>
                      <a:r>
                        <a:rPr lang="pl-PL" sz="1400" b="1" dirty="0">
                          <a:solidFill>
                            <a:srgbClr val="FF0000"/>
                          </a:solidFill>
                          <a:effectLst/>
                        </a:rPr>
                        <a:t>Duża dostępność N -&gt; redukcja wielkości systemów korzeniowych</a:t>
                      </a:r>
                      <a:endParaRPr lang="pl-PL"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ECF9E3"/>
                    </a:solidFill>
                  </a:tcPr>
                </a:tc>
                <a:extLst>
                  <a:ext uri="{0D108BD9-81ED-4DB2-BD59-A6C34878D82A}">
                    <a16:rowId xmlns:a16="http://schemas.microsoft.com/office/drawing/2014/main" val="652801542"/>
                  </a:ext>
                </a:extLst>
              </a:tr>
              <a:tr h="316409">
                <a:tc>
                  <a:txBody>
                    <a:bodyPr/>
                    <a:lstStyle/>
                    <a:p>
                      <a:pPr marL="285750" indent="-285750" algn="l">
                        <a:lnSpc>
                          <a:spcPct val="107000"/>
                        </a:lnSpc>
                        <a:spcAft>
                          <a:spcPts val="0"/>
                        </a:spcAft>
                        <a:buFont typeface="Wingdings" panose="05000000000000000000" pitchFamily="2" charset="2"/>
                        <a:buChar char="Ø"/>
                      </a:pPr>
                      <a:r>
                        <a:rPr lang="pl-PL" sz="1400" b="1" dirty="0">
                          <a:solidFill>
                            <a:srgbClr val="FF0000"/>
                          </a:solidFill>
                          <a:effectLst/>
                        </a:rPr>
                        <a:t>Dostępność N-&gt;</a:t>
                      </a:r>
                      <a:r>
                        <a:rPr lang="pl-PL" sz="1400" b="1" baseline="0" dirty="0">
                          <a:solidFill>
                            <a:srgbClr val="FF0000"/>
                          </a:solidFill>
                          <a:effectLst/>
                        </a:rPr>
                        <a:t> </a:t>
                      </a:r>
                      <a:r>
                        <a:rPr lang="pl-PL" sz="1400" b="1" dirty="0">
                          <a:solidFill>
                            <a:srgbClr val="FF0000"/>
                          </a:solidFill>
                          <a:effectLst/>
                        </a:rPr>
                        <a:t>Zmniejszenie ilości</a:t>
                      </a:r>
                      <a:r>
                        <a:rPr lang="pl-PL" sz="1400" b="1" baseline="0" dirty="0">
                          <a:solidFill>
                            <a:srgbClr val="FF0000"/>
                          </a:solidFill>
                          <a:effectLst/>
                        </a:rPr>
                        <a:t> </a:t>
                      </a:r>
                      <a:r>
                        <a:rPr lang="pl-PL" sz="1400" b="1" dirty="0">
                          <a:solidFill>
                            <a:srgbClr val="FF0000"/>
                          </a:solidFill>
                          <a:effectLst/>
                        </a:rPr>
                        <a:t>grzybów </a:t>
                      </a:r>
                      <a:r>
                        <a:rPr lang="pl-PL" sz="1400" b="1" dirty="0" err="1">
                          <a:solidFill>
                            <a:srgbClr val="FF0000"/>
                          </a:solidFill>
                          <a:effectLst/>
                        </a:rPr>
                        <a:t>ektomikoryzowych</a:t>
                      </a:r>
                      <a:endParaRPr lang="pl-PL"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ECF9E3"/>
                    </a:solidFill>
                  </a:tcPr>
                </a:tc>
                <a:extLst>
                  <a:ext uri="{0D108BD9-81ED-4DB2-BD59-A6C34878D82A}">
                    <a16:rowId xmlns:a16="http://schemas.microsoft.com/office/drawing/2014/main" val="2103324109"/>
                  </a:ext>
                </a:extLst>
              </a:tr>
              <a:tr h="316409">
                <a:tc>
                  <a:txBody>
                    <a:bodyPr/>
                    <a:lstStyle/>
                    <a:p>
                      <a:pPr marL="285750" indent="-285750" algn="l">
                        <a:lnSpc>
                          <a:spcPct val="107000"/>
                        </a:lnSpc>
                        <a:spcAft>
                          <a:spcPts val="0"/>
                        </a:spcAft>
                        <a:buFont typeface="Wingdings" panose="05000000000000000000" pitchFamily="2" charset="2"/>
                        <a:buChar char="Ø"/>
                      </a:pPr>
                      <a:r>
                        <a:rPr lang="pl-PL" sz="1400" b="1" dirty="0">
                          <a:solidFill>
                            <a:srgbClr val="FF0000"/>
                          </a:solidFill>
                          <a:effectLst/>
                        </a:rPr>
                        <a:t>Zwiększenie rozmiarów drzew</a:t>
                      </a:r>
                      <a:r>
                        <a:rPr lang="pl-PL" sz="1400" b="1" baseline="0" dirty="0">
                          <a:solidFill>
                            <a:srgbClr val="FF0000"/>
                          </a:solidFill>
                          <a:effectLst/>
                        </a:rPr>
                        <a:t> -&gt; </a:t>
                      </a:r>
                      <a:r>
                        <a:rPr lang="pl-PL" sz="1400" b="1" dirty="0">
                          <a:solidFill>
                            <a:srgbClr val="FF0000"/>
                          </a:solidFill>
                          <a:effectLst/>
                        </a:rPr>
                        <a:t> większe zapotrzebowanie na wodę</a:t>
                      </a:r>
                      <a:endParaRPr lang="pl-PL"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ECF9E3"/>
                    </a:solidFill>
                  </a:tcPr>
                </a:tc>
                <a:extLst>
                  <a:ext uri="{0D108BD9-81ED-4DB2-BD59-A6C34878D82A}">
                    <a16:rowId xmlns:a16="http://schemas.microsoft.com/office/drawing/2014/main" val="3356440319"/>
                  </a:ext>
                </a:extLst>
              </a:tr>
            </a:tbl>
          </a:graphicData>
        </a:graphic>
      </p:graphicFrame>
    </p:spTree>
    <p:extLst>
      <p:ext uri="{BB962C8B-B14F-4D97-AF65-F5344CB8AC3E}">
        <p14:creationId xmlns:p14="http://schemas.microsoft.com/office/powerpoint/2010/main" val="1799655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Dian numeron paikkamerkki 6">
            <a:extLst>
              <a:ext uri="{FF2B5EF4-FFF2-40B4-BE49-F238E27FC236}">
                <a16:creationId xmlns:a16="http://schemas.microsoft.com/office/drawing/2014/main" id="{7D316F73-A5EE-4C4D-A066-4527005DED1A}"/>
              </a:ext>
            </a:extLst>
          </p:cNvPr>
          <p:cNvSpPr>
            <a:spLocks noGrp="1"/>
          </p:cNvSpPr>
          <p:nvPr>
            <p:ph type="sldNum" sz="quarter" idx="12"/>
          </p:nvPr>
        </p:nvSpPr>
        <p:spPr/>
        <p:txBody>
          <a:bodyPr/>
          <a:lstStyle/>
          <a:p>
            <a:fld id="{2B4DC2BC-E8F5-4F0B-B683-4286FFCF88F1}" type="slidenum">
              <a:rPr lang="de-DE" smtClean="0"/>
              <a:pPr/>
              <a:t>18</a:t>
            </a:fld>
            <a:endParaRPr lang="de-DE" dirty="0"/>
          </a:p>
        </p:txBody>
      </p:sp>
      <p:sp>
        <p:nvSpPr>
          <p:cNvPr id="9" name="Rectangle 2">
            <a:extLst>
              <a:ext uri="{FF2B5EF4-FFF2-40B4-BE49-F238E27FC236}">
                <a16:creationId xmlns:a16="http://schemas.microsoft.com/office/drawing/2014/main" id="{C6CE3823-1A84-4211-8A94-FD62947DFB7B}"/>
              </a:ext>
            </a:extLst>
          </p:cNvPr>
          <p:cNvSpPr>
            <a:spLocks noChangeArrowheads="1"/>
          </p:cNvSpPr>
          <p:nvPr/>
        </p:nvSpPr>
        <p:spPr bwMode="auto">
          <a:xfrm>
            <a:off x="8979184" y="2772581"/>
            <a:ext cx="29238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fi-FI" sz="1350"/>
          </a:p>
        </p:txBody>
      </p:sp>
      <p:pic>
        <p:nvPicPr>
          <p:cNvPr id="10" name="Picture 5" descr="https://forestvalue.org/wp-content/themes/verraton/img/logo_val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66105" y="171474"/>
            <a:ext cx="1813577" cy="389259"/>
          </a:xfrm>
          <a:prstGeom prst="rect">
            <a:avLst/>
          </a:prstGeom>
          <a:noFill/>
          <a:extLst>
            <a:ext uri="{909E8E84-426E-40DD-AFC4-6F175D3DCCD1}">
              <a14:hiddenFill xmlns:a14="http://schemas.microsoft.com/office/drawing/2010/main">
                <a:solidFill>
                  <a:srgbClr val="FFFFFF"/>
                </a:solidFill>
              </a14:hiddenFill>
            </a:ext>
          </a:extLst>
        </p:spPr>
      </p:pic>
      <p:pic>
        <p:nvPicPr>
          <p:cNvPr id="19" name="Kuva 28" descr="flag_yellow_high">
            <a:extLst>
              <a:ext uri="{FF2B5EF4-FFF2-40B4-BE49-F238E27FC236}">
                <a16:creationId xmlns:a16="http://schemas.microsoft.com/office/drawing/2014/main" id="{605FFF3E-272B-42A9-B2E8-3230A2F8CF1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224" y="4158577"/>
            <a:ext cx="1421390" cy="871508"/>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3">
            <a:extLst>
              <a:ext uri="{FF2B5EF4-FFF2-40B4-BE49-F238E27FC236}">
                <a16:creationId xmlns:a16="http://schemas.microsoft.com/office/drawing/2014/main" id="{67ABA8BA-AB15-4040-9E9D-10A288178F01}"/>
              </a:ext>
            </a:extLst>
          </p:cNvPr>
          <p:cNvSpPr>
            <a:spLocks noChangeArrowheads="1"/>
          </p:cNvSpPr>
          <p:nvPr/>
        </p:nvSpPr>
        <p:spPr bwMode="auto">
          <a:xfrm>
            <a:off x="0" y="5107732"/>
            <a:ext cx="3280825" cy="1177245"/>
          </a:xfrm>
          <a:prstGeom prst="rect">
            <a:avLst/>
          </a:prstGeom>
          <a:solidFill>
            <a:schemeClr val="bg1"/>
          </a:solidFill>
          <a:ln>
            <a:noFill/>
          </a:ln>
          <a:effectLst/>
          <a:extLst/>
        </p:spPr>
        <p:txBody>
          <a:bodyPr vert="horz" wrap="square" lIns="68580" tIns="34290" rIns="68580" bIns="34290" numCol="1" anchor="ctr" anchorCtr="0" compatLnSpc="1">
            <a:prstTxWarp prst="textNoShape">
              <a:avLst/>
            </a:prstTxWarp>
            <a:spAutoFit/>
          </a:bodyPr>
          <a:lstStyle>
            <a:lvl1pPr eaLnBrk="0" hangingPunct="0">
              <a:tabLst>
                <a:tab pos="900113" algn="r"/>
                <a:tab pos="9451975" algn="r"/>
              </a:tabLst>
              <a:defRPr>
                <a:solidFill>
                  <a:schemeClr val="tx1"/>
                </a:solidFill>
                <a:latin typeface="Arial" panose="020B0604020202020204" pitchFamily="34" charset="0"/>
              </a:defRPr>
            </a:lvl1pPr>
            <a:lvl2pPr eaLnBrk="0" hangingPunct="0">
              <a:tabLst>
                <a:tab pos="900113" algn="r"/>
                <a:tab pos="9451975" algn="r"/>
              </a:tabLst>
              <a:defRPr>
                <a:solidFill>
                  <a:schemeClr val="tx1"/>
                </a:solidFill>
                <a:latin typeface="Arial" panose="020B0604020202020204" pitchFamily="34" charset="0"/>
              </a:defRPr>
            </a:lvl2pPr>
            <a:lvl3pPr eaLnBrk="0" hangingPunct="0">
              <a:tabLst>
                <a:tab pos="900113" algn="r"/>
                <a:tab pos="9451975" algn="r"/>
              </a:tabLst>
              <a:defRPr>
                <a:solidFill>
                  <a:schemeClr val="tx1"/>
                </a:solidFill>
                <a:latin typeface="Arial" panose="020B0604020202020204" pitchFamily="34" charset="0"/>
              </a:defRPr>
            </a:lvl3pPr>
            <a:lvl4pPr eaLnBrk="0" hangingPunct="0">
              <a:tabLst>
                <a:tab pos="900113" algn="r"/>
                <a:tab pos="9451975" algn="r"/>
              </a:tabLst>
              <a:defRPr>
                <a:solidFill>
                  <a:schemeClr val="tx1"/>
                </a:solidFill>
                <a:latin typeface="Arial" panose="020B0604020202020204" pitchFamily="34" charset="0"/>
              </a:defRPr>
            </a:lvl4pPr>
            <a:lvl5pPr eaLnBrk="0" hangingPunct="0">
              <a:tabLst>
                <a:tab pos="900113" algn="r"/>
                <a:tab pos="9451975" algn="r"/>
              </a:tabLst>
              <a:defRPr>
                <a:solidFill>
                  <a:schemeClr val="tx1"/>
                </a:solidFill>
                <a:latin typeface="Arial" panose="020B0604020202020204" pitchFamily="34" charset="0"/>
              </a:defRPr>
            </a:lvl5pPr>
            <a:lvl6pPr eaLnBrk="0" fontAlgn="base" hangingPunct="0">
              <a:spcBef>
                <a:spcPct val="0"/>
              </a:spcBef>
              <a:spcAft>
                <a:spcPct val="0"/>
              </a:spcAft>
              <a:tabLst>
                <a:tab pos="900113" algn="r"/>
                <a:tab pos="9451975" algn="r"/>
              </a:tabLst>
              <a:defRPr>
                <a:solidFill>
                  <a:schemeClr val="tx1"/>
                </a:solidFill>
                <a:latin typeface="Arial" panose="020B0604020202020204" pitchFamily="34" charset="0"/>
              </a:defRPr>
            </a:lvl6pPr>
            <a:lvl7pPr eaLnBrk="0" fontAlgn="base" hangingPunct="0">
              <a:spcBef>
                <a:spcPct val="0"/>
              </a:spcBef>
              <a:spcAft>
                <a:spcPct val="0"/>
              </a:spcAft>
              <a:tabLst>
                <a:tab pos="900113" algn="r"/>
                <a:tab pos="9451975" algn="r"/>
              </a:tabLst>
              <a:defRPr>
                <a:solidFill>
                  <a:schemeClr val="tx1"/>
                </a:solidFill>
                <a:latin typeface="Arial" panose="020B0604020202020204" pitchFamily="34" charset="0"/>
              </a:defRPr>
            </a:lvl7pPr>
            <a:lvl8pPr eaLnBrk="0" fontAlgn="base" hangingPunct="0">
              <a:spcBef>
                <a:spcPct val="0"/>
              </a:spcBef>
              <a:spcAft>
                <a:spcPct val="0"/>
              </a:spcAft>
              <a:tabLst>
                <a:tab pos="900113" algn="r"/>
                <a:tab pos="9451975" algn="r"/>
              </a:tabLst>
              <a:defRPr>
                <a:solidFill>
                  <a:schemeClr val="tx1"/>
                </a:solidFill>
                <a:latin typeface="Arial" panose="020B0604020202020204" pitchFamily="34" charset="0"/>
              </a:defRPr>
            </a:lvl8pPr>
            <a:lvl9pPr eaLnBrk="0" fontAlgn="base" hangingPunct="0">
              <a:spcBef>
                <a:spcPct val="0"/>
              </a:spcBef>
              <a:spcAft>
                <a:spcPct val="0"/>
              </a:spcAft>
              <a:tabLst>
                <a:tab pos="900113" algn="r"/>
                <a:tab pos="9451975" algn="r"/>
              </a:tabLst>
              <a:defRPr>
                <a:solidFill>
                  <a:schemeClr val="tx1"/>
                </a:solidFill>
                <a:latin typeface="Arial" panose="020B0604020202020204" pitchFamily="34" charset="0"/>
              </a:defRPr>
            </a:lvl9pPr>
          </a:lstStyle>
          <a:p>
            <a:pPr algn="just">
              <a:spcBef>
                <a:spcPct val="0"/>
              </a:spcBef>
              <a:buNone/>
              <a:tabLst>
                <a:tab pos="6056710" algn="r"/>
                <a:tab pos="7088981" algn="r"/>
              </a:tabLst>
            </a:pPr>
            <a:r>
              <a:rPr lang="en-GB" altLang="fi-FI" sz="1200" dirty="0">
                <a:ea typeface="Calibri" panose="020F0502020204030204" pitchFamily="34" charset="0"/>
                <a:cs typeface="Times New Roman" panose="02020603050405020304" pitchFamily="18" charset="0"/>
              </a:rPr>
              <a:t>Project I-MAESTRO is supported under the umbrella of ERA-NET Cofund ForestValue. ForestValue has received funding from the European Union's Horizon 2020 research and innovation programme under grant agreement N° 773324.</a:t>
            </a:r>
            <a:endParaRPr lang="en-GB" altLang="fi-FI" sz="1200" dirty="0">
              <a:latin typeface="+mn-lt"/>
            </a:endParaRPr>
          </a:p>
        </p:txBody>
      </p:sp>
      <p:sp>
        <p:nvSpPr>
          <p:cNvPr id="11" name="Titel 1">
            <a:extLst>
              <a:ext uri="{FF2B5EF4-FFF2-40B4-BE49-F238E27FC236}">
                <a16:creationId xmlns:a16="http://schemas.microsoft.com/office/drawing/2014/main" id="{191D978E-5485-40D2-8EFE-49552C757BA8}"/>
              </a:ext>
            </a:extLst>
          </p:cNvPr>
          <p:cNvSpPr txBox="1">
            <a:spLocks/>
          </p:cNvSpPr>
          <p:nvPr/>
        </p:nvSpPr>
        <p:spPr>
          <a:xfrm>
            <a:off x="2190613" y="-292413"/>
            <a:ext cx="9789069" cy="1890210"/>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endParaRPr lang="pl-PL" sz="2400" i="1" dirty="0"/>
          </a:p>
          <a:p>
            <a:pPr>
              <a:defRPr/>
            </a:pPr>
            <a:r>
              <a:rPr lang="en-GB" sz="2800" i="1" dirty="0"/>
              <a:t>Innovative forest management strategies</a:t>
            </a:r>
            <a:r>
              <a:rPr lang="pl-PL" sz="2800" i="1" dirty="0"/>
              <a:t> </a:t>
            </a:r>
            <a:r>
              <a:rPr lang="en-GB" sz="2800" i="1" dirty="0"/>
              <a:t>for a resilient </a:t>
            </a:r>
            <a:r>
              <a:rPr lang="en-GB" sz="2800" i="1" dirty="0" err="1"/>
              <a:t>bioeconomy</a:t>
            </a:r>
            <a:endParaRPr lang="pl-PL" sz="2800" i="1" dirty="0"/>
          </a:p>
          <a:p>
            <a:pPr>
              <a:defRPr/>
            </a:pPr>
            <a:r>
              <a:rPr lang="en-GB" sz="2800" i="1" dirty="0"/>
              <a:t>under climate change and disturbances</a:t>
            </a:r>
            <a:r>
              <a:rPr lang="pl-PL" sz="2800" i="1" dirty="0"/>
              <a:t> (I-MAESTRO)</a:t>
            </a:r>
          </a:p>
          <a:p>
            <a:pPr>
              <a:defRPr/>
            </a:pPr>
            <a:endParaRPr lang="fr-FR" altLang="fr-FR" sz="2800" b="1" dirty="0"/>
          </a:p>
        </p:txBody>
      </p:sp>
      <p:sp>
        <p:nvSpPr>
          <p:cNvPr id="12" name="Alaotsikko 11">
            <a:extLst>
              <a:ext uri="{FF2B5EF4-FFF2-40B4-BE49-F238E27FC236}">
                <a16:creationId xmlns:a16="http://schemas.microsoft.com/office/drawing/2014/main" id="{F5434D2E-E8A6-451F-8A02-F42534234F50}"/>
              </a:ext>
            </a:extLst>
          </p:cNvPr>
          <p:cNvSpPr txBox="1">
            <a:spLocks/>
          </p:cNvSpPr>
          <p:nvPr/>
        </p:nvSpPr>
        <p:spPr>
          <a:xfrm>
            <a:off x="1704343" y="1258621"/>
            <a:ext cx="8515598" cy="750044"/>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fr-FR" sz="1600" dirty="0"/>
              <a:t>Thomas Cordonnier</a:t>
            </a:r>
            <a:r>
              <a:rPr lang="fr-FR" sz="1600" baseline="30000" dirty="0"/>
              <a:t>1</a:t>
            </a:r>
            <a:r>
              <a:rPr lang="fr-FR" sz="1600" dirty="0"/>
              <a:t>, Patrick Vallet</a:t>
            </a:r>
            <a:r>
              <a:rPr lang="fr-FR" sz="1600" baseline="30000" dirty="0"/>
              <a:t>1</a:t>
            </a:r>
            <a:r>
              <a:rPr lang="fr-FR" sz="1600" dirty="0"/>
              <a:t>, Christopher Reyer</a:t>
            </a:r>
            <a:r>
              <a:rPr lang="fr-FR" sz="1600" baseline="30000" dirty="0"/>
              <a:t>2</a:t>
            </a:r>
            <a:r>
              <a:rPr lang="fr-FR" sz="1600" dirty="0"/>
              <a:t>, Marcus Lindner</a:t>
            </a:r>
            <a:r>
              <a:rPr lang="fr-FR" sz="1600" baseline="30000" dirty="0"/>
              <a:t>3</a:t>
            </a:r>
            <a:r>
              <a:rPr lang="fr-FR" sz="1600" dirty="0"/>
              <a:t>,</a:t>
            </a:r>
            <a:endParaRPr lang="pl-PL" sz="1600" dirty="0"/>
          </a:p>
          <a:p>
            <a:pPr marL="0" indent="0" algn="ctr">
              <a:buNone/>
            </a:pPr>
            <a:r>
              <a:rPr lang="fr-FR" sz="1600" dirty="0"/>
              <a:t>Thomas Nagel</a:t>
            </a:r>
            <a:r>
              <a:rPr lang="fr-FR" sz="1600" baseline="30000" dirty="0"/>
              <a:t>4</a:t>
            </a:r>
            <a:r>
              <a:rPr lang="fr-FR" sz="1600" dirty="0"/>
              <a:t>, Jarosław Socha</a:t>
            </a:r>
            <a:r>
              <a:rPr lang="fr-FR" sz="1600" baseline="30000" dirty="0"/>
              <a:t>5</a:t>
            </a:r>
            <a:endParaRPr lang="fr-FR" sz="1600" dirty="0"/>
          </a:p>
        </p:txBody>
      </p:sp>
      <p:pic>
        <p:nvPicPr>
          <p:cNvPr id="13" name="Picture 3" descr="\\MARELLA.grenoble.cemagref.fr\services\LESSEM\Dynamics\Projets\I-Maestro\Divers\LogoI-Maestro_Bi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438" y="467066"/>
            <a:ext cx="2013028" cy="783253"/>
          </a:xfrm>
          <a:prstGeom prst="rect">
            <a:avLst/>
          </a:prstGeom>
          <a:solidFill>
            <a:schemeClr val="bg1"/>
          </a:solidFill>
          <a:extLst/>
        </p:spPr>
      </p:pic>
      <p:sp>
        <p:nvSpPr>
          <p:cNvPr id="14" name="ZoneTexte 13"/>
          <p:cNvSpPr txBox="1"/>
          <p:nvPr/>
        </p:nvSpPr>
        <p:spPr>
          <a:xfrm>
            <a:off x="25438" y="1799364"/>
            <a:ext cx="12249013" cy="400110"/>
          </a:xfrm>
          <a:prstGeom prst="rect">
            <a:avLst/>
          </a:prstGeom>
          <a:solidFill>
            <a:schemeClr val="bg1"/>
          </a:solidFill>
        </p:spPr>
        <p:txBody>
          <a:bodyPr wrap="square" rtlCol="0">
            <a:spAutoFit/>
          </a:bodyPr>
          <a:lstStyle/>
          <a:p>
            <a:pPr>
              <a:buNone/>
            </a:pPr>
            <a:r>
              <a:rPr lang="fr-FR" sz="2000" baseline="30000" dirty="0"/>
              <a:t>1</a:t>
            </a:r>
            <a:r>
              <a:rPr lang="fr-FR" sz="2000" dirty="0"/>
              <a:t>Irstea (France), </a:t>
            </a:r>
            <a:r>
              <a:rPr lang="fr-FR" sz="2000" baseline="30000" dirty="0"/>
              <a:t>2</a:t>
            </a:r>
            <a:r>
              <a:rPr lang="fr-FR" sz="2000" dirty="0"/>
              <a:t>PIK (Germany), </a:t>
            </a:r>
            <a:r>
              <a:rPr lang="fr-FR" sz="2000" baseline="30000" dirty="0"/>
              <a:t>3</a:t>
            </a:r>
            <a:r>
              <a:rPr lang="fr-FR" sz="2000" baseline="-25000" dirty="0"/>
              <a:t> </a:t>
            </a:r>
            <a:r>
              <a:rPr lang="fr-FR" sz="2000" dirty="0"/>
              <a:t>EFI (Germany), </a:t>
            </a:r>
            <a:r>
              <a:rPr lang="fr-FR" sz="2000" baseline="30000" dirty="0"/>
              <a:t>4</a:t>
            </a:r>
            <a:r>
              <a:rPr lang="fr-FR" sz="2000" dirty="0"/>
              <a:t>UL (Slovenia), </a:t>
            </a:r>
            <a:r>
              <a:rPr lang="fr-FR" sz="2000" baseline="30000" dirty="0"/>
              <a:t>5</a:t>
            </a:r>
            <a:r>
              <a:rPr lang="fr-FR" sz="2000" dirty="0"/>
              <a:t>UAK</a:t>
            </a:r>
            <a:r>
              <a:rPr lang="pl-PL" sz="2000" dirty="0"/>
              <a:t> </a:t>
            </a:r>
            <a:r>
              <a:rPr lang="fr-FR" sz="2000" dirty="0"/>
              <a:t>(Poland)</a:t>
            </a:r>
            <a:endParaRPr lang="en-GB" sz="2000" dirty="0"/>
          </a:p>
        </p:txBody>
      </p:sp>
      <p:pic>
        <p:nvPicPr>
          <p:cNvPr id="23" name="Picture 4" descr="X:\LESSEM\Dynamics\Projets\I-Maestro\Divers\Logos partenaires\UAK\LogoUAK D-04_AN_PD_SYM_CMYK.jp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239596" y="2357661"/>
            <a:ext cx="1926509" cy="81810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http://intranet-rennes.irstea.fr/sites/default/files/irstea_logo.gif"/>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256278" y="2147438"/>
            <a:ext cx="1432481" cy="10425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X:\LESSEM\Dynamics\Projets\I-Maestro\Divers\Logos partenaires\PIK\A_CMYK.tif"/>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2862260" y="2302384"/>
            <a:ext cx="2111563" cy="69806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5191280" y="2177714"/>
            <a:ext cx="1166624" cy="110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070F4DCF-08BD-4F0A-A95E-AB90D8D2D360" descr="8FC4AC2D-D805-49CC-AD15-372313F509D9@bf1"/>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400535" y="2137684"/>
            <a:ext cx="1572766" cy="114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
          <p:cNvSpPr>
            <a:spLocks noChangeArrowheads="1"/>
          </p:cNvSpPr>
          <p:nvPr/>
        </p:nvSpPr>
        <p:spPr bwMode="auto">
          <a:xfrm>
            <a:off x="3437544" y="3189977"/>
            <a:ext cx="8418760" cy="1477328"/>
          </a:xfrm>
          <a:prstGeom prst="rect">
            <a:avLst/>
          </a:prstGeom>
          <a:solidFill>
            <a:schemeClr val="bg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lgn="just">
              <a:spcBef>
                <a:spcPct val="0"/>
              </a:spcBef>
              <a:buClrTx/>
              <a:buFont typeface="+mj-lt"/>
              <a:buAutoNum type="arabicPeriod"/>
            </a:pPr>
            <a:r>
              <a:rPr lang="en-US" sz="1500" b="1" dirty="0">
                <a:solidFill>
                  <a:srgbClr val="0033CC"/>
                </a:solidFill>
                <a:latin typeface="+mj-lt"/>
                <a:ea typeface="Times New Roman" pitchFamily="18" charset="0"/>
                <a:cs typeface="Arial" pitchFamily="34" charset="0"/>
              </a:rPr>
              <a:t>National Research Institute of Science and Technology for Environment and Agriculture, France;</a:t>
            </a:r>
            <a:endParaRPr lang="pl-PL" sz="1500" b="1" dirty="0">
              <a:solidFill>
                <a:srgbClr val="0033CC"/>
              </a:solidFill>
              <a:latin typeface="+mj-lt"/>
              <a:ea typeface="Times New Roman" pitchFamily="18" charset="0"/>
              <a:cs typeface="Arial" pitchFamily="34" charset="0"/>
            </a:endParaRPr>
          </a:p>
          <a:p>
            <a:pPr marL="342900" indent="-342900" algn="just">
              <a:spcBef>
                <a:spcPct val="0"/>
              </a:spcBef>
              <a:buClrTx/>
              <a:buFont typeface="+mj-lt"/>
              <a:buAutoNum type="arabicPeriod"/>
            </a:pPr>
            <a:r>
              <a:rPr lang="en-US" sz="1500" b="1" dirty="0">
                <a:solidFill>
                  <a:srgbClr val="0033CC"/>
                </a:solidFill>
                <a:latin typeface="+mj-lt"/>
                <a:ea typeface="Times New Roman" pitchFamily="18" charset="0"/>
                <a:cs typeface="Arial" pitchFamily="34" charset="0"/>
              </a:rPr>
              <a:t>Potsdam Institute for Climate impact Research (PIK), Germany;</a:t>
            </a:r>
            <a:endParaRPr lang="pl-PL" sz="1500" b="1" dirty="0">
              <a:solidFill>
                <a:srgbClr val="0033CC"/>
              </a:solidFill>
              <a:latin typeface="+mj-lt"/>
              <a:ea typeface="Times New Roman" pitchFamily="18" charset="0"/>
              <a:cs typeface="Arial" pitchFamily="34" charset="0"/>
            </a:endParaRPr>
          </a:p>
          <a:p>
            <a:pPr marL="342900" indent="-342900" algn="just">
              <a:spcBef>
                <a:spcPct val="0"/>
              </a:spcBef>
              <a:buClrTx/>
              <a:buFont typeface="+mj-lt"/>
              <a:buAutoNum type="arabicPeriod"/>
            </a:pPr>
            <a:r>
              <a:rPr lang="en-US" sz="1500" b="1" dirty="0">
                <a:solidFill>
                  <a:srgbClr val="0033CC"/>
                </a:solidFill>
                <a:latin typeface="+mj-lt"/>
                <a:ea typeface="Times New Roman" pitchFamily="18" charset="0"/>
                <a:cs typeface="Arial" pitchFamily="34" charset="0"/>
              </a:rPr>
              <a:t>European Forest Institute (EFI Bonn), Germany;</a:t>
            </a:r>
            <a:endParaRPr lang="pl-PL" sz="1500" b="1" dirty="0">
              <a:solidFill>
                <a:srgbClr val="0033CC"/>
              </a:solidFill>
              <a:latin typeface="+mj-lt"/>
              <a:ea typeface="Times New Roman" pitchFamily="18" charset="0"/>
              <a:cs typeface="Arial" pitchFamily="34" charset="0"/>
            </a:endParaRPr>
          </a:p>
          <a:p>
            <a:pPr marL="342900" indent="-342900" algn="just">
              <a:spcBef>
                <a:spcPct val="0"/>
              </a:spcBef>
              <a:buClrTx/>
              <a:buFont typeface="+mj-lt"/>
              <a:buAutoNum type="arabicPeriod"/>
            </a:pPr>
            <a:r>
              <a:rPr lang="en-US" sz="1500" b="1" dirty="0">
                <a:solidFill>
                  <a:srgbClr val="0033CC"/>
                </a:solidFill>
                <a:latin typeface="+mj-lt"/>
                <a:ea typeface="Times New Roman" pitchFamily="18" charset="0"/>
                <a:cs typeface="Arial" pitchFamily="34" charset="0"/>
              </a:rPr>
              <a:t>University of Ljubljana (UL), Slovenia;</a:t>
            </a:r>
            <a:endParaRPr lang="pl-PL" sz="1500" b="1" dirty="0">
              <a:solidFill>
                <a:srgbClr val="0033CC"/>
              </a:solidFill>
              <a:latin typeface="+mj-lt"/>
              <a:ea typeface="Times New Roman" pitchFamily="18" charset="0"/>
              <a:cs typeface="Arial" pitchFamily="34" charset="0"/>
            </a:endParaRPr>
          </a:p>
          <a:p>
            <a:pPr marL="342900" indent="-342900" algn="just">
              <a:spcBef>
                <a:spcPct val="0"/>
              </a:spcBef>
              <a:buClrTx/>
              <a:buFont typeface="+mj-lt"/>
              <a:buAutoNum type="arabicPeriod"/>
            </a:pPr>
            <a:r>
              <a:rPr lang="en-US" sz="1500" b="1" dirty="0">
                <a:solidFill>
                  <a:srgbClr val="0033CC"/>
                </a:solidFill>
                <a:latin typeface="+mj-lt"/>
                <a:ea typeface="Times New Roman" pitchFamily="18" charset="0"/>
                <a:cs typeface="Arial" pitchFamily="34" charset="0"/>
              </a:rPr>
              <a:t>University of Agriculture in Krakow (UAK), Poland.</a:t>
            </a:r>
            <a:endParaRPr lang="en-US" sz="1500" b="1" dirty="0">
              <a:solidFill>
                <a:srgbClr val="0033CC"/>
              </a:solidFill>
              <a:latin typeface="+mj-lt"/>
              <a:cs typeface="Arial" pitchFamily="34" charset="0"/>
            </a:endParaRPr>
          </a:p>
        </p:txBody>
      </p:sp>
      <p:sp>
        <p:nvSpPr>
          <p:cNvPr id="17" name="Rectangle 4"/>
          <p:cNvSpPr>
            <a:spLocks noChangeArrowheads="1"/>
          </p:cNvSpPr>
          <p:nvPr/>
        </p:nvSpPr>
        <p:spPr bwMode="auto">
          <a:xfrm>
            <a:off x="3522017" y="4712836"/>
            <a:ext cx="8669983" cy="2169825"/>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spcBef>
                <a:spcPct val="0"/>
              </a:spcBef>
              <a:buClrTx/>
              <a:buNone/>
            </a:pPr>
            <a:r>
              <a:rPr lang="pl-PL" sz="1500" dirty="0">
                <a:latin typeface="+mj-lt"/>
                <a:ea typeface="Calibri" pitchFamily="34" charset="0"/>
                <a:cs typeface="Times New Roman" pitchFamily="18" charset="0"/>
              </a:rPr>
              <a:t>Główne cele:</a:t>
            </a:r>
          </a:p>
          <a:p>
            <a:pPr indent="449263" algn="just">
              <a:spcBef>
                <a:spcPct val="0"/>
              </a:spcBef>
              <a:buClrTx/>
              <a:buFont typeface="+mj-lt"/>
              <a:buAutoNum type="arabicPeriod"/>
            </a:pPr>
            <a:r>
              <a:rPr lang="pl-PL" sz="1500" dirty="0">
                <a:latin typeface="+mj-lt"/>
                <a:ea typeface="Calibri" pitchFamily="34" charset="0"/>
                <a:cs typeface="Times New Roman" pitchFamily="18" charset="0"/>
              </a:rPr>
              <a:t>Przegląd wiedzy na temat zaburzeń lasów i ich odporności;</a:t>
            </a:r>
            <a:endParaRPr lang="pl-PL" sz="1500" dirty="0">
              <a:latin typeface="+mj-lt"/>
              <a:cs typeface="Arial" pitchFamily="34" charset="0"/>
            </a:endParaRPr>
          </a:p>
          <a:p>
            <a:pPr indent="449263" algn="just">
              <a:spcBef>
                <a:spcPct val="0"/>
              </a:spcBef>
              <a:buClrTx/>
              <a:buFont typeface="+mj-lt"/>
              <a:buAutoNum type="arabicPeriod"/>
            </a:pPr>
            <a:r>
              <a:rPr lang="pl-PL" sz="1500" dirty="0">
                <a:latin typeface="+mj-lt"/>
                <a:ea typeface="Calibri" pitchFamily="34" charset="0"/>
                <a:cs typeface="Times New Roman" pitchFamily="18" charset="0"/>
              </a:rPr>
              <a:t>budowa zaktualizowanej bazy danych o zakłóceniach w celu opracowania scenariuszy związanych z zakłóceniami lasów w Europie;</a:t>
            </a:r>
          </a:p>
          <a:p>
            <a:pPr indent="449263" algn="just">
              <a:spcBef>
                <a:spcPct val="0"/>
              </a:spcBef>
              <a:buClrTx/>
              <a:buFont typeface="+mj-lt"/>
              <a:buAutoNum type="arabicPeriod"/>
            </a:pPr>
            <a:r>
              <a:rPr lang="pl-PL" sz="1500" dirty="0">
                <a:latin typeface="+mj-lt"/>
                <a:ea typeface="Calibri" pitchFamily="34" charset="0"/>
                <a:cs typeface="Times New Roman" pitchFamily="18" charset="0"/>
              </a:rPr>
              <a:t>symulacja wpływu zakłóceń, scenariuszy zarządzania i zmian klimatu na produkcję drewna, i magazynowanie węgla w ekosystemach leśnych, oraz ochronę różnorodności biologicznej w różnej skali (drzewostanu, krajobrazu i europejskiego poziomu regionalnego);</a:t>
            </a:r>
          </a:p>
          <a:p>
            <a:pPr indent="449263" algn="just">
              <a:spcBef>
                <a:spcPct val="0"/>
              </a:spcBef>
              <a:buClrTx/>
              <a:buFont typeface="+mj-lt"/>
              <a:buAutoNum type="arabicPeriod"/>
            </a:pPr>
            <a:r>
              <a:rPr lang="pl-PL" sz="1500" dirty="0">
                <a:latin typeface="+mj-lt"/>
                <a:ea typeface="Calibri" pitchFamily="34" charset="0"/>
                <a:cs typeface="Times New Roman" pitchFamily="18" charset="0"/>
              </a:rPr>
              <a:t>oceny wpływ złożoności strukturalnej lasów na świadczone przez nich korzyści </a:t>
            </a:r>
            <a:r>
              <a:rPr lang="pl-PL" sz="1500" dirty="0" err="1">
                <a:latin typeface="+mj-lt"/>
                <a:ea typeface="Calibri" pitchFamily="34" charset="0"/>
                <a:cs typeface="Times New Roman" pitchFamily="18" charset="0"/>
              </a:rPr>
              <a:t>ekosystemowe</a:t>
            </a:r>
            <a:r>
              <a:rPr lang="pl-PL" sz="1500" dirty="0">
                <a:latin typeface="+mj-lt"/>
                <a:ea typeface="Calibri" pitchFamily="34" charset="0"/>
                <a:cs typeface="Times New Roman" pitchFamily="18" charset="0"/>
              </a:rPr>
              <a:t>.</a:t>
            </a:r>
            <a:endParaRPr lang="pl-PL" sz="1500" dirty="0">
              <a:latin typeface="+mj-lt"/>
              <a:cs typeface="Arial" pitchFamily="34" charset="0"/>
            </a:endParaRPr>
          </a:p>
        </p:txBody>
      </p:sp>
    </p:spTree>
    <p:extLst>
      <p:ext uri="{BB962C8B-B14F-4D97-AF65-F5344CB8AC3E}">
        <p14:creationId xmlns:p14="http://schemas.microsoft.com/office/powerpoint/2010/main" val="9129705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a:xfrm>
            <a:off x="754487" y="204140"/>
            <a:ext cx="10515600" cy="697382"/>
          </a:xfrm>
        </p:spPr>
        <p:txBody>
          <a:bodyPr>
            <a:noAutofit/>
          </a:bodyPr>
          <a:lstStyle/>
          <a:p>
            <a:pPr algn="ctr"/>
            <a:r>
              <a:rPr lang="pl-PL" sz="3200" b="1" dirty="0"/>
              <a:t>Klimatyczny bilans wodny a nasilenie procesu zamierania drzewostanów</a:t>
            </a:r>
          </a:p>
        </p:txBody>
      </p:sp>
      <p:pic>
        <p:nvPicPr>
          <p:cNvPr id="4" name="Obraz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45360" y="1007572"/>
            <a:ext cx="7397002" cy="5543839"/>
          </a:xfrm>
          <a:prstGeom prst="rect">
            <a:avLst/>
          </a:prstGeom>
        </p:spPr>
      </p:pic>
    </p:spTree>
    <p:extLst>
      <p:ext uri="{BB962C8B-B14F-4D97-AF65-F5344CB8AC3E}">
        <p14:creationId xmlns:p14="http://schemas.microsoft.com/office/powerpoint/2010/main" val="3457180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raz 1"/>
          <p:cNvPicPr>
            <a:picLocks noChangeAspect="1"/>
          </p:cNvPicPr>
          <p:nvPr/>
        </p:nvPicPr>
        <p:blipFill>
          <a:blip r:embed="rId2"/>
          <a:stretch>
            <a:fillRect/>
          </a:stretch>
        </p:blipFill>
        <p:spPr>
          <a:xfrm>
            <a:off x="2343000" y="2159870"/>
            <a:ext cx="6636867" cy="3784965"/>
          </a:xfrm>
          <a:prstGeom prst="rect">
            <a:avLst/>
          </a:prstGeom>
        </p:spPr>
      </p:pic>
      <p:sp>
        <p:nvSpPr>
          <p:cNvPr id="12" name="Symbol zastępczy zawartości 2"/>
          <p:cNvSpPr>
            <a:spLocks noGrp="1"/>
          </p:cNvSpPr>
          <p:nvPr>
            <p:ph type="body" idx="1"/>
          </p:nvPr>
        </p:nvSpPr>
        <p:spPr>
          <a:xfrm>
            <a:off x="132080" y="36035"/>
            <a:ext cx="11693030" cy="1762790"/>
          </a:xfrm>
        </p:spPr>
        <p:txBody>
          <a:bodyPr>
            <a:noAutofit/>
          </a:bodyPr>
          <a:lstStyle/>
          <a:p>
            <a:pPr>
              <a:spcBef>
                <a:spcPts val="600"/>
              </a:spcBef>
            </a:pPr>
            <a:r>
              <a:rPr lang="pl-PL" sz="2200" b="1" dirty="0">
                <a:solidFill>
                  <a:srgbClr val="339933"/>
                </a:solidFill>
                <a:cs typeface="Arial" pitchFamily="34" charset="0"/>
              </a:rPr>
              <a:t>Co najbardziej wpływa na lasy? Zmiana klimatu i antropopresja</a:t>
            </a:r>
          </a:p>
          <a:p>
            <a:pPr>
              <a:spcBef>
                <a:spcPts val="600"/>
              </a:spcBef>
              <a:buFont typeface="+mj-lt"/>
              <a:buAutoNum type="arabicPeriod"/>
            </a:pPr>
            <a:r>
              <a:rPr lang="pl-PL" sz="2200" dirty="0">
                <a:cs typeface="Arial" pitchFamily="34" charset="0"/>
              </a:rPr>
              <a:t> Wzrost średniej temperatury powietrza - wydłużenie sezonu wegetacyjnego, zmiany klimatycznego bilansu wodnego.</a:t>
            </a:r>
          </a:p>
          <a:p>
            <a:pPr>
              <a:spcBef>
                <a:spcPts val="600"/>
              </a:spcBef>
              <a:buFont typeface="+mj-lt"/>
              <a:buAutoNum type="arabicPeriod"/>
            </a:pPr>
            <a:r>
              <a:rPr lang="pl-PL" sz="2200" dirty="0">
                <a:cs typeface="Arial" pitchFamily="34" charset="0"/>
              </a:rPr>
              <a:t> Wzrost stężenia CO</a:t>
            </a:r>
            <a:r>
              <a:rPr lang="pl-PL" sz="2200" baseline="-25000" dirty="0">
                <a:cs typeface="Arial" pitchFamily="34" charset="0"/>
              </a:rPr>
              <a:t>2 </a:t>
            </a:r>
            <a:r>
              <a:rPr lang="pl-PL" sz="2200" dirty="0">
                <a:cs typeface="Arial" pitchFamily="34" charset="0"/>
              </a:rPr>
              <a:t> w atmosferze</a:t>
            </a:r>
          </a:p>
          <a:p>
            <a:pPr>
              <a:spcBef>
                <a:spcPts val="600"/>
              </a:spcBef>
              <a:buFont typeface="+mj-lt"/>
              <a:buAutoNum type="arabicPeriod"/>
            </a:pPr>
            <a:r>
              <a:rPr lang="pl-PL" sz="2200" b="1" dirty="0">
                <a:cs typeface="Arial" pitchFamily="34" charset="0"/>
              </a:rPr>
              <a:t> Wzrost depozycji azotu (średnia </a:t>
            </a:r>
            <a:r>
              <a:rPr lang="pl-PL" sz="2200" b="1" dirty="0" err="1">
                <a:cs typeface="Arial" pitchFamily="34" charset="0"/>
              </a:rPr>
              <a:t>depozycja</a:t>
            </a:r>
            <a:r>
              <a:rPr lang="pl-PL" sz="2200" b="1" dirty="0">
                <a:cs typeface="Arial" pitchFamily="34" charset="0"/>
              </a:rPr>
              <a:t> N w Europie Środkowej - </a:t>
            </a:r>
            <a:r>
              <a:rPr lang="pl-PL" sz="2200" b="1" dirty="0">
                <a:solidFill>
                  <a:srgbClr val="FF0000"/>
                </a:solidFill>
                <a:cs typeface="Arial" pitchFamily="34" charset="0"/>
              </a:rPr>
              <a:t>9,1 </a:t>
            </a:r>
            <a:r>
              <a:rPr lang="pl-PL" sz="2200" b="1" dirty="0" err="1">
                <a:solidFill>
                  <a:srgbClr val="FF0000"/>
                </a:solidFill>
                <a:cs typeface="Arial" pitchFamily="34" charset="0"/>
              </a:rPr>
              <a:t>kg/ha/rok</a:t>
            </a:r>
            <a:r>
              <a:rPr lang="pl-PL" sz="2200" dirty="0">
                <a:cs typeface="Arial" pitchFamily="34" charset="0"/>
              </a:rPr>
              <a:t>).</a:t>
            </a:r>
          </a:p>
          <a:p>
            <a:pPr>
              <a:spcBef>
                <a:spcPts val="600"/>
              </a:spcBef>
              <a:buFont typeface="+mj-lt"/>
              <a:buAutoNum type="arabicPeriod"/>
            </a:pPr>
            <a:endParaRPr lang="pl-PL" sz="2200" dirty="0">
              <a:cs typeface="Arial" pitchFamily="34" charset="0"/>
            </a:endParaRPr>
          </a:p>
        </p:txBody>
      </p:sp>
      <p:sp>
        <p:nvSpPr>
          <p:cNvPr id="16" name="Prostokąt 15"/>
          <p:cNvSpPr/>
          <p:nvPr/>
        </p:nvSpPr>
        <p:spPr>
          <a:xfrm>
            <a:off x="132080" y="6118689"/>
            <a:ext cx="6005015" cy="523220"/>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Źródło</a:t>
            </a:r>
            <a:r>
              <a:rPr kumimoji="0" lang="pl-PL"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a:t>
            </a:r>
            <a:r>
              <a:rPr kumimoji="0" lang="en-GB"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Pretzsch</a:t>
            </a:r>
            <a:r>
              <a:rPr kumimoji="0" lang="en-GB"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H., </a:t>
            </a:r>
            <a:r>
              <a:rPr kumimoji="0" lang="en-GB"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Biber</a:t>
            </a:r>
            <a:r>
              <a:rPr kumimoji="0" lang="en-GB"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P., </a:t>
            </a:r>
            <a:r>
              <a:rPr kumimoji="0" lang="en-GB"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Schütze</a:t>
            </a:r>
            <a:r>
              <a:rPr kumimoji="0" lang="en-GB"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G., </a:t>
            </a:r>
            <a:r>
              <a:rPr kumimoji="0" lang="en-GB"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Uhl</a:t>
            </a:r>
            <a:r>
              <a:rPr kumimoji="0" lang="en-GB"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E., </a:t>
            </a:r>
            <a:r>
              <a:rPr kumimoji="0" lang="en-GB"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Rötzer</a:t>
            </a:r>
            <a:r>
              <a:rPr kumimoji="0" lang="en-GB"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T., 2014.. Nat. </a:t>
            </a:r>
            <a:r>
              <a:rPr kumimoji="0" lang="en-GB"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Commun</a:t>
            </a:r>
            <a:r>
              <a:rPr kumimoji="0" lang="en-GB"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5, 4967</a:t>
            </a:r>
            <a:endParaRPr kumimoji="0" lang="pl-PL" sz="14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sp>
        <p:nvSpPr>
          <p:cNvPr id="3" name="AutoShape 2" descr="data:image/png;base64,iVBORw0KGgoAAAANSUhEUgAABNkAAANYCAYAAAD5YzsUAAAABHNCSVQICAgIfAhkiAAAIABJREFUeJzs3Xl0k+ed//2PZMv7Jst4NxjMYhsIS8Bgmz1NaJJmbUKbNBuZdto07Wmmv3Y6bWe6TZJ22j6ZPmlm2pnfaTbSbJB5Qtqs04DZTAJmBxsDJsb7giXvm2zdzx+OFYTZZNl4e7/O4Rzf0nXfumTAlr76XNfX5O/v39LT0xMmAAAAAAAAAF7z9/dvNUkyDMMY6bkAAAAAAAAAY5LJZJJ5pCcBAAAAAAAAjHUU2QAAAAAAAAAfUWQDAAAAAAAAfESRDQAAAAAAAPARRTYAAAAAAADARxTZAAAAAAAAAB9RZAMAAAAAAAB8RJENAAAAAAAA8BFFNgAAAAAAAMBHFNkAAAAAAAAAH1FkAwAAAAAAAHxEkQ0AAAAAAADwEUU2AAAAAAAAwEcU2QAAAAAAAAAf+Y/0BAAAADByPvzwQxUUFCg9PV233XbbSE8HAABgzKLIBgAAxo2f/exn7q8nT56shx9+eMCY5uZm/e53v5PL5ZIkmc1mPfbYY4qIiLha0xw1tm7dqs997nPu4z/96U8X/J4BAADg8iiyAQCAcePnP/+5++vc3NwBBSPDMPTggw/qzTffdN/2z//8z0NWYDtw4IA2b94sSfrHf/xHhYSEDMl1h0txcbHHcVFR0QjNBAAAYOyjyAYAACaMJ5980qPAdsMNN3gU5nz1y1/+Uhs3bpQkfetb3xr1RbYbbrhBcXFxqq2tVUREhL74xS+O9JQAAADGLJMkwzCMkZ4HAACAz0wmk/vr3Nxc7dy50338wQcf6MYbb3QvE50yZYr27dsnm802JI/d2NiohIQEdXZ2SpLq6+sVExMzJNceTt3d3SorK1NSUpKCg4NHejoAAABjkslkIskGAADGv9LSUt17773uAltQUJDeeOONixbYXC6X9u3bpyNHjqi+vl6GYSguLk5LlixRZmbmgPFOp1M//elP3QU2Sfr1r3/tTrJFRETou9/97oDzOjo6tGXLFp05c0atra1KTExUTk6Opk2b5jHutddecy/lNJvN+vGPfyw/Pz/3/fv379dbb73lPo6Li9MjjzzicY133nlHe/bscR//4Ac/UHl5uV5++WX3bTfddJOysrIu+D2R+gqHeXl5qqioUGdnp2JiYrRgwQJde+21HgXOfi0tLfrb3/6msrIyOZ1OJSUlac2aNYqLi7voYwAAAIxlBgAAwHggyf0nNzfXMAzD6OjoMBYuXOhx35/+9KcLnt/R0WH8+Mc/NlJSUjzGn/tnxYoVRklJifuco0ePGnPmzLnoeElGUlKSx+P09PQYP/nJT4yIiIgBY00mk3HDDTcYZ86ccY9/8sknPcbs3bvX43qPPvqox/2BgYFGZ2enx5ilS5e6709LSzMMwzD+8pe/eJz3+9///oLfl7q6OmPdunWGv7//BZ9fcnKyx/eku7vb+P73v2+EhIQMGOvn52fcf//9RlNT0+X+OgEAAMYMSYZ5eOp2AAAAo8M3v/lN7d+/3338ta997aIdNIOCgrRlyxaVl5df9Hrbt2/X6tWr1draKqmvQ+fRo0eveD6GYej222/XL37xCzU3N1/w/g8++EALFizQ8ePHJUlr1671GJOXl3fJ466uLo/UWnNzswoKCtzHn//85694vrW1tVq4cKFef/119fT0XPQ5TZkyxf31Lbfcot/85jdqb28fMLa3t1cbNmzQddddp+7u7iueBwAAwGhHkQ0AAIxbr732mp577jn38eLFi/X73//+kuc88cQTslqtuvfee/Xb3/5WGzdu1IYNG7RkyRL3mLKyMj3//POSpBtvvFEbN25Ubm6ux3WeffZZbdy4URs3btR///d/u29/5pln9Ne//tV9HBoaqnXr1umxxx7Ttdde677dbrfry1/+snp7e7VgwQJNmjTJfd/WrVvdX589e1aFhYWSpNTUVPftO3bscH+9bds2jwKZN0W2v/u7v1NFRYX7OC4uTl//+tf16KOPas2aNbJYLHrwwQfdy1d///vf6/3333ePv+666/Tee+8pPz9f3/72t923FxQU6Le//e0VzwMAAGC0Y082AAAwLtXU1Ogb3/iGx21PPfWUAgMDL3ne6tWrVV9f77HnmSRdf/31io+Pdx9/9NFH+ta3vqW0tDSlpaVp06ZNHuNvueWWCzY+ePrpp91f+/v7a9u2be7immEYuuuuu/Q///M/kqRDhw65GzZcf/317v3Tdu7cqd7eXvn5+SkvL0/Gp02svv3tb+v73/++XC6XR5Htww8/dH8dEBCg1atXX/J70O/MmTN655133MeTJ09WQUGBR8HPbrd7nPPMM8+4v546dar++te/KigoSJKUnZ2turo6vfbaa5KkP/3pT/rRj350RXMBAAAY7UiyAQCAcamkpESNjY0et/3qV7+6onPtdrvefPNN/e53v9O//uu/6mc/+5n+8Ic/eGzuf35x6UoUFhbq1KlT7uObbrrJI71mMpn0gx/8wOOc/uLduUtGm5ubtW/fPkmeS0VvuukmzZkzR5KUn5/vbvRwbpFt2bJlCg0NvaL5vv322+4CntRXxDu3wCZJ0dHRio6OliQdP35cJ0+edN938803uwts597W7/Tp0wP+jgAAAMYqkmwAAGBcM5vN7mLT22+/rY0bN+ruu+++4NjGxkY9+uijeu2119Tb23vJ6/Zf0xtlZWUex9dcc82AMQsWLPA4Li0tlSTdcMMNMplM7qJXXl6esrKy3EW26OhozZo1S7m5uTp8+LCam5t1+PBhJSQkeOwZ581S0XOXiUp9y20v5fzn98wzz3gk2y6kurpaUVFRVzwnAACA0YokGwAAGJdMJpO+973veex/Jknf+c531NTUNGC8YRi69dZb9fLLL7sLbOHh4brxxht1//3368EHH/RIsg3G+ek3m802YIzFYvFY0lpfXy9Jio+P9yjK7dy5U01NTe792LKzs2UymZSTk+Mes2PHDu3cudPj+t4U2c6ePetxfLliWENDwxVfu19XV5fX5wAAAIxGJNkAAMC4lJ2drd/85jeSpHvvvde9n1l1dbV++MMf6j//8z89xu/atctjH7Np06bp448/9thX7aWXXrpswu1SIiIiPI77O5Seq7u726PwdO45a9eu1aFDhyRJx44d0+HDh93Jtv7GC+c2YDh06JBqamrcx4mJiZo7d+6g53uhbqjnslqtHsdr167V0qVLL3nOufvcAQAAjGUU2QAAwLh0bursqaee0ttvv+1OsP3Xf/2XHnjgAY8C0JEjRzzO//u//3uPAltNTc0lC2xXknJLT0/3OD5w4MCAMfv37/c4njVrlvvrtWvX6te//rWkvmWk/fuySXIn2KZOnaqEhARVV1fr+PHjHum5c/d1uxLnF8D27Nmj5cuXX3T85MmTPY5TU1P1s5/9zKvHBAAAGKtYLgoAAMa9uLg4Pfnkk+5jl8ulr3/96+rp6XHfZjZ7viw6//jZZ5+95GOEhYV5HPfvpXau6dOna+bMme7jv/zlL+5kmtS3ZPX85gznFsaWLVumkJAQ93P44IMPJPV1KT13v7QlS5ZI6mv+UFxc7L7dm6WikrRq1SqP49/97nceyThJcjgc+o//+A9JUmZmpmbMmOG+b8OGDTpx4sQFr93d3T3gWgAAAGMZRTYAADAhfOMb3/AoRB0+fFhPPfWU+/jcxJjUl357/vnn9dZbb+mRRx7Rv/zLv1zy+lOmTPE4vuuuu/SP//iPevTRR5Wdna329nZJ0j/90z+5xzidTuXm5uqhhx7S//k//0eLFy/W5s2b3fdPmzZNd955p/s4ICDAo/C1bds2SdK8efPcxTfpsyJbfX29u5up2WzW9ddff8nncL5FixYpMzPTfVxRUaE5c+Zo/fr1+va3v61bb71VkydP1i9/+Uv3mMcee8z9dXt7uxYtWqQf/vCHevXVV7Vp0yY9/fTTuv/++5WYmOjunAoAADAesFwUAABMCGazWX/84x+VlZXlXvb585//XHfffbemTp2q5cuXa8aMGTp58qSkvuWh69evd58fHByshQsXateuXRe8/l133aWf/vSn7q6jZ86cce8JJ33WjXT9+vX64IMP9Oqrr0qS2tra9MILLwy4XmhoqF555RX5+3u+XFu7dq3eeecdSXIX7rKzsz3G9BfZent73c81KytrwJ5pV+K5557TsmXL5HQ6JfU1N3j++ec9xkRGRrq//uY3v6n8/Hz9+c9/liS1tLQMSOcBAACMRyTZAADAhLFw4UJ985vfdB+3t7e7j/38/LRp06YBiTSprwvoW2+9pX/7t3+76LXT09P19NNPy2KxDLjP39/fY/npn//8Zz3++OMKDw+/4LWys7OVn5+vrKysAfddaF+1czuKSn0JtPOXu3q7VLRfVlaWdu7c6ZFoO9+aNWs8jjds2KBnnnlGcXFxFz0nPT3dqyYMAAAAo51JktHflQoAAGAsO3eT/cmTJ+vhhx8eMKa5uVn//u//rnNf/zzyyCPuglBnZ6fee+89HT9+XGazWWlpaVq7dq3CwsJkGIZ++ctfqru7W9OnT9d999034PplZWX629/+ppqaGkVFRSklJUU5OTmy2WwDxra0tGjbtm06ceKEurq6FBsbq6VLl2r27NmXfJ6/+tWv1NnZecH59/v3f/93d6MHSbrvvvs0ffp0jzEnTpxwd12VpJtuuumChb1+Bw4c0IEDB1RbWyuTyaTExEQtX75cU6dOveB4l8ul/Px8HT9+XHV1dfLz81NsbKwWLlyoefPmXfI5AgAAjCUmk4kiGwAAAAAAAOALk8nEclEAAAAAAADAVxTZAAAAAAAAAB9RZAMAAAAAAAB8RJENAAAAAAAA8BFFNgAAAAAAAMBHFNkAAAAAAAAAH1FkAwAAAAAAAHxEkQ0AAAAAAADwEUU2AAAAAAAAwEcU2QAAAAAAAAAfUWQDAAAAAAAAfESRDQAAAAAAAPARRTYAAAAAAADARxTZAAAAAAAAAB9RZAMAAAAAAAB8RJENAAAAAAAA8BFFNgAAAAAAAMBHFNkAAAAAAAAAH1FkAwAAAAAAAHxEkQ0AAAAAAADwEUU2AAAAAAAAwEcU2QAAAAAAAAAfUWQDAAAAAAAAfDSmi2wdHR166qmntHjxYoWFhSkqKkqLFy/Wa6+9dsHxzzzzjGbNmqWQkBDNnj1bL7744lWeMQAAAAAAwNjQ3t6ur3zlKzKZTDp+/PhFx11pveXUqVO6/fbbZbPZZLPZdM8996iqqmq4pn/V+Y/0BHzxwgsv6JlnntHXvvY1LVy4UCaTSS+++KK+/OUvKyAgQHfccYd77NNPP61/+Id/0D//8z8rNzdXO3bs0Pr16yVJDzzwwEg9BQAAAAAAgFHn1KlTuvPOO9XQ0HDJcVdab2lubtbnPvc5Wa1W/fd//7ck6Re/+IWuv/567du3T0FBQcP3ZK4SkyTDMIyRnsegOZ1OWSwW97FhGJo2bZqys7P18ssvS5J6enqUnJysO+64Q3/4wx/cY7/+9a/r3Xff1SeffCI/P7+rPncAAAAAAIDRxm63a/r06Vq1apW++tWv6uabb1ZRUZHS09M9xnlTb/n973+v7373u/rkk0+UnJwsSSovL9e0adP0H//xH/r7v//7q/cEh4HJZBrby0UleRTYJKm3t1ednZ0KCwtz33b48GHV1tbqS1/6ksfYe+65R+Xl5Tp8+PBVmSsAAAAAAMBoFx0drU2bNumNN95QQEDARcd5U2/53//9X+Xm5roLbJKUkpKi3Nxcvf3220P/JEbAmC+ySX2FtY6ODh06dEjr1q2Ty+XS9773Pff9xcXFkqQZM2Z4nNdfgT1y5MjVmywAAAAAAMAot2bNGplMpkuO8abeUlxcPGBc/9jxUpcZ03uy9bPZbGpqapIk5ebmauvWrZo5c6b7/sbGRklSZGSkx3n9x3a7fdCP/eLzL6q8vHzQ5wMAAAAAAAyXlJQUPfDQ8OxF7029pbGxccC4/rG+1GVGk3FRZMvLy1NnZ6eqqqq0adMmLVy4UC+88II7rthfeT1/77n+Y5fLddFrX65qK0mP/+LxwU4dAAAAAADAay7DrJOtOTrevEwu4+L7zO/7iUkPrn/wktca7F793tRbTCbTBR/HMIxL1mXGknFRZJs/f7776zvvvFNf+tKX9J3vfMddZLNarZL6OlmEh4e7x/an36Kioi567cv9Q+v/B/WFW78wuMkDAAAAAAB4ofxssP60JUXlTcGXHfv4Lx7Xj//lx8MyD2/qLVarVc3NzQOu0dTUdMm6zFgyLvZkO19mZqZqa2vV3t4uSZozZ44k6eTJkx7j+tcOn7u0FAAAAAAAYDTq6TXpzT3x+tdNM1R+9vIFtuHmTb1lzpw5A8b1jx0vdZlxV2QzDEMffvihUlJSFBISIknKyMhQamqqXnvtNY+xr776qqKiopSVlTUSUwUAAAAAALgipfUh+tdNM/WXgjj1ui6/tdXV4E295aabbtKuXbtUUVHhvq2iokK7du3S2rVrr9qch9OYXi66bt06xcfHa8mSJYqPj1ddXZ02bNigHTt26Nlnn3WPM5vNeuKJJ3T//fcrJiZG2dnZ2rVrl/7v//2/+rd/+7dLtqMFAAAAAAAYKc4ek94qiNd7BybJZXhXXDOM3mGaVR9v6i1f+cpX9NRTT+mWW27Rj370IxmGoSeeeEJxcXH62te+NqzzvFrGdJHt9ttv1x//+Ee98sor7i4VCxcu1F//+lfdfPPNHmPvvfde9fT06Fe/+pV+85vfKDk5Wb/97W/12GOPjdDsAQAAAAAALq6kJkTPbU1RtSPI63NjI7u186UbpEeuH4aZfeZK6y0BAQF6//339d3vflff+MY35HQ6tWLFCm3atGnc7MlmkmQMtosE+hofPP6Lx2l8AAAAAAAAhoSz16zNe+L03sFJMrxMr5lNhtbMbdAXl1Yra9E1w9r4AJ8xmUxjO8kGAAAAAAAwnpTUhOrZLSmqaQz0+tzE6E49vKZcU2Pbh2FmuByKbAAAAAAAACOsu8est/bG6f2DsXJ5ueDQbDK0dn69bsuqkcWP1YojhSIbAAAAAADACDpRFarnt6aotsn79FqyrVPrV5cpNbZjGGYGb1Bk89HsdUX6W80knd1q0vIMu9Li20Z6SgAAAAAAYAzodPrp9fwEbS+0ydvt8v39DH3h2lrdtLBOfmbSa6MBRTYfBUWlq6VH2lEk7SiKVmJ0p1ZkNChnlkOhQcPbKhcAAAAAAIxNR8vC9UJesuytAV6fmzqpXQ9fV66k6M5hmBkGiyLbEKuyB+nVXUl64+NELZzaqJWz7ZqZ0CqTd81AAAAAAADAONTe5afX8hO163i01+k1i7+h2xbXaO38eplNpNdGG4psw8TZY9LHJ636+KRVcVFdWpFpV84suyKCe0Z6agAAAAAAYAQcKo3Qhm3JcrRZvD43La5N69eUK8HaNQwzw1CgyHYV1DYGamN+gv6/j+M1P7VJK2fblZ7UIjPpNgAAAAAAxr22Tj+9sjNJu09YvT43wN+lO5bU6PprzspEem1Uo8h2FfX0mlRQEqWCkijFRHRrRYZduel2RYU6R3pqAAAAAABgGOw7Hak/b09WU7v3JZiZiW16aHW54iJJr40FFNlGyNnmAP3Px/F6c0+crpnSrJWz7Zo7uYWqNAAAAAAA40BLh79e3pGkPaeivD43yOLSF5dWa9Wcs6yCG0Moso0wl2HSwdJIHSyNVHSYU8sz7FqWYVd0WPdITw0AAAAAAAzCnlNRenlHklo6vC+7ZCS36qFV5YqJoC4w1lBk81HNoV9ryoJH1eUK9fla9laLNu+N01sFsZqT0qKVs+2al9pMxxAAAAAAAMaApnZ/vbQ9WftPR3p9bpClV+tyqrUis0Em0mtjEkU2H1V+/AN946YeTb/2y8o7Fq19pyNlGL79bzAMk46URehIWYQiQ3qUM8uuFZkNio2kig0AAAAAwGhUUBKlDduS1NrpfallzuQWPbiqglVtYxxFtiFgMhnKSG5RRnKLHG0WfXTCqi1HbLK3Bvh87aZ2f717IFbvHYxVWlybctIdypnlkMXPNQQzBwAAAAAAvmhq99eGbck68In36bXggF7dnVOtFRmk18YDimxDzBrq1I0L6rR2fp2KK8P13sEYHS2L8Pm6hiGdqgnVqZpQvbE7QYvSGrVm7lkl2zqHYNYAAAAAAMBbBSVRenFbsto6/bw+d+6UFj24slzWMOcwzAwjgSLbMDGb5E63NbZZ9MbHCfroRJRcLt9L021dftpWaNO2QptSYzu0IrNB2TMdCvAn3QYAAAAAwHBrbLNow7ZkHSz1PlQTEtiru7KrtTKzYRhmhpFEke0qiAp16u/WlOm+FRV6aVuydp+I8nnftn6ldcEqrUvWxvwEZU1v1Oo5DUqJ6RiSawMAAAAAgM8YhrS9yKbX8xPV2W32+vx5qc26f2WFrKGk18YjimxXUaC/S393XZnuXFKtV3Ylal9J1JBdu6N7YLptyQyHgiyk2wAAAAAA8NXZlgC9sDVFhRVhXp8bEdyju3OqlDPLMQwzw2hBkW0EWMOc+ubaMzpyxq5XdiaptilwSK/fn257fVeClsxo1MrZDZoyiXQbAAAAAADecqfXdiWq0+l9em1RWqPuW1Gp8OCeYZgdRhOKbCNo7pQWpScX64ODk/T2/jh1DeI/66V0Oj9LtyVaO5WT7tCKjAaFBvUO6eMAAAAAADAe1TcH6PmtKTpeOYj0WkiP7lteoWvTmoZhZhiNKLKNMIufoZuvrVPOLIdez0/UnlOeS0j9/Qz19Pq+f1uVI0ibdido8954zZvSpFWz7cpIbvH5ugAAAAAAjDcuQ9pRZNNruxIHFYhZlNao+1dWKiyI9NpEQpFtlLCGOfX1G85o5ewGvbYrUWVng5UW366v33BGR8vCtfWoTeVng31+HGePSQUlUSooiVKCtVO56Q4tz2hQGOk2AAAAAABU1xSo57emqLgq1OtzI0N6dP/KCi2YSnptIqLINsqkJ7Xqp+tOqNPppyBLX+FrZWaDVmY2qLQuWNsLbfr4pHVQ68DPV92fbtsTr3mpfem29KQWmYam8SkAAAAAAGOGyzDp/YOTtHlvvJw93r8xXpTWqAdWVrBF0wRGkW2U6i+wnSs1tkOpsRVal1utj09GaXuhTaV1Q5Bu6/0s3RYX1aXlGXYtS7ezKSMAAAAAYEKotAfp2S0pKq0L8frcqFCn7l9ZofmpzcMwM4wlFNnGoCBLrzvdVmUPUn6xVduLbGrr9PP52rWNgdq0O0Fv7onXfNJtAAAAAIBxzJ1e2xMvp5f7oZtM0oqMBq3LqVJQgGuYZoixhCLbGJcY3am7sqt12+IaHToTqbxj0SqqCPf5uj3npNtiI7uUPbNRyzIaFB3mHIJZAwAAAAAwssrPBun5vMmDWiEWE9GtB1eVKzO5dRhmhrGKIts4YfE3tCitUYvSGlXtCNSu49HaURSt1k7f/4rrmgK1eW+c3iqIVXpSq1bNtmvhtCaZTcYQzBwAAAAAgKun12XSB4cm6c098eoZbHott0pBFtJr8ESRbRxKsHb1pduyanSotC/ddrwyXIaPNTHDMKmoIlxFFeGyhjq1dKZDq+c0yBbePTQTBwAAAABgGJWfDdazW1JUdtb79NqkiG49tLpc6Umk13BhFNnGMYvfZ+m22sZA7SiK1q7j0Wru8P2v3dFm0bsHYvX+wVjNSmoh3QYAAAAAGLWcPSZt3huv9w5OkmF4l14zm6TlGQ36Um6VAkmv4RIosk0QcVF96bbbs2p0cAjTbS5D7nRbZIhTObMcWjm7QZMiSLcBAAAAAEZeSW2ontuSompHoNfnxkZ26aHV5ZqV2DYMM8N4Q5FtgvE/J91mb7Xo45NWbTkSI3urxedrN7UPTLctmNokPzPpNgAAAADA1eXsNWvznrhBptcMrZ1fr9sW18jiz3taXBmKbBNYdJhTNy6o0+fn1+t4ZZjyjkVr/+lIubz84XO+c9NtESE9ypreqJWZDUqM7hyimQMAAAAAcHGnavrSazWN3qfXkqI79fCacqXGtg/DzDCeUWSDTCZDGcktykhukaPNoo9OWJV31KazLQE+X7u53V9/Oxyjvx2OUWpsh1ZkNihnlkMWP9axAwAAAACGVnePWW/tjdP7B2Pl8jKA5k6vZdXI4kd6Dd6jyAYP1tC+dNva+XUqrgxX3rFoHfgkUr0u39JtklRaF6zSumRt2p2gxWmNWj3nrFJiSLcBAAAAAHx3oipUz29NUW2T9+m1lJhOPbSqTKmxHcMwM0wUFNlwQWaT3Om2pnaL8out2nbMpvpm39Nt7V1+2lZo07ZCmzvdtnSGgy4tAAAAAACvdTr99P99HK8tR2K8Tq/5mQ3dMK9et2fVyJ/0GnxEkQ2XFRkyMN12sDRSPb1Dl27bmJ+grOmNWjWnQZNj+OQAAAAAAHB5R8vC9UJesuyt3gdCUmI69HdrypXCe1AMEYpsuGLnptvauvxUUBKlvx2OUZU9yOdrd3QPTLctmeFQEOk2AAAAAMB5Orr9tDE/QduLbDK8DKBZ/A3dtrhGn59fL5OJ9BqGDkU2DPDW3jjlHbMpMbpLdyypUVpc24AxoYG9WpnZoJWZDSqtC9b2Qpt2n7Cqu8fs8+P3p9tez0/UgqlNyp3lUEZyi8/XBQAAAACMfUfKIvRCXrIcrRavz02La9P6NeVKsHYNw8ww0VFkg4eS2lBt3hsvSWpqt+h45XRlz7Tr7uxqRYT0XPCc1NgOpcZW6K7sau0tidLWozEqP+t7uq2z26zdxVbtLrYq0dqpnHSHVmQ0KDSo1+drAwAAAADGlvYuP23anaBthTavz7X4uXRbVi3pNQwrimzw0NLh53FsGFJ+cV+H0duyanXd3LMyX+QHUsgF0m0fnbSqy+l7uq3KEaRNuxO0eW+85k1p0qrZdqUntcjk+7ZwAAAAAIBR7mBaTvGxAAAgAElEQVRphDZsS1Zjm/fptenxfem1+CjSaxheFNngYXZKi9Li21RSE+pxe0e3n17dmajthdH6yvJKpSe1XvI6/em2dbnV+vhklPKO2lR2Ntjn+Tl7TCooiVJBSZQSrF3KTbdreYZdYUEXTtkBAAAAAMau5g5/vZ6fqN3FVq/PDfB36dbFtVo7v05mAhq4CiiywYPFz9A/3VGiHUXRemN3vNq6PP+JVNmD9JvNaZqX2qyvLK+ULbz7ktcLsgxMt3180qrOIUi3VTsC+9Jte+I1L5V0GwAAAACMJwUlUXppe5JaOrwvXcxMbNP61eWKjSS9hquHIhsGMJsMrcxs0LXTGvWXgnhtORIj13krRA+VRqioIkw3LqjXjQtqZfG//Jp2d7otp0r7P4lUfrFVRRXhPs/X2ftZui0uqkvLM+zKTbcrIph0GwAAAACMNc3t/nppe7L2nY70+twgS6/W5VZrRUYDAQxcdRTZcFFhQb26Z1mlsmfa9fLOZJXUhHjc391j1ua9cdp9Ikr3LKvSNVOar+i6QQEu5cxyKGeWQ1WOIOUft2p7kU1tnX6XP/kyahv70m1v7onX/NQmZc9yaN6UFja2BAAAAIAxoKAkSi/mJQ1YVXUl5kxu0YOrKhQddukVV8BwociGy0qN7dAP7zip3Ses2pifqObzorp1TYH6f9+eqnmpzbpnWaUmRVz5D7REa6fuyq7WbYtrdOhMpPKORet4ZbgMH2tiPeek26xhTi2d4dCauQ38sAUAAACAUaip3aIX85J0sNT79FpwQK/uziG9hpFHkQ1XxGSScmY5NC+1WW/tjdeHR2wyDM+fXodKI3SsPFyrZjfojiXVCrK4rvj6Fn9Di9IatSitUdWOQO06Hq0dRdFq7fT9n6ij1aJ3D8TqvYOTlJ7UqlWz7Vo4remiXVIBAAAAAFdPQUmUXtyWPKjVTXMnN+vBVRWyhjmHYWaAdyiywSuhgX1LSJel2/XnHUk6We3ZhbSn16S/HY7RvtORunNJtXJmObx+jARrV1+6LatGh0qHLt1mGCYVVYSrqCJcUaFOZc90aNWcBsVcpnkDAAAAAGDoNbQE6PmtySocxF7dIYG9uiu7WiszG4ZhZsDgUGTDoKTEdOgHt5/SvtNRem1XouytFo/7Ha0W/enDycovjta9yyqVGN3p9WNY/D5Lt9U2BWpHYbR2HY8esFx1MBrb+tJt7x+M1aykFq2abdeCqU3yM5NuAwAAAIDhZBjS9iKbXs9PVGe32evz56U264GVFYoKJb2G0YUiGwbNZJIWpTVq7uRmvX8wVm/vj1VPr+cS0qKKMP3s9ZlaPadBdyypUZCld1CPFRfZl267PatGR8vDtbvYqn2nIwcsWfWWy5A73RYZ0qOcWXatyGxQbCTpNgAAAAAYamebA/R8XoqKKsK8PjciuEd351QNasUUcDVQZIPPAi0u3bq4RktmOPTKziQdKfOM+va6+paQ7j0Vqbuyq5U90zHozSj9/QzNT23W/NRmOVot+uikVVuO2GRvDfD5eTS1+3uk23JmObR4epMsfle+txwAAAAAYCB3em1Xojqd3qfXFqU16r4VlQoP7hmG2QFDgyIbhkxcVJce+8JpFZRceAlpU3vfEtIDn0Tqm2tLfe76Yg1z6sYFdVo7v07FleHKOxat/acj5RrCdNurO3u1KK1R111zVkmDWPIKAAAAABNdXVOAnt+aouKqQaTXQnp034oKXTutaRhmBgwtimwYcv1LSN/eH6sPDsbKed4S0v2nI1VaH6Kpse1D8nhmk5SR3KKM5BY1tlm0+4RVeUdtOtvie7qtrctP2wpt2lZoU2psh1ZkNih7pkMB/qTbAAAAAOBSXIa0o8im13YlqmuQ6bX7V1YoLGhw2w4BVxtFNgyLQItLdy6p0bJ0h17ZmajDZyI87h/s3myXExU6MN124JNI9bp8jM1JKq0LVmldsjbmJyhreqNWz21Qiq1jCGYNAAAAAONLlT1Iz21N0enaEK/PjQxx6oFVlZqfSnoNYwtFNgyr2MgufefmT3SoNEJvFcTL0WrRDfPrlWDtGtbHPTfd1tTur/ziaG0vtKmuyfd0W0f3wHTb0hkOBVpItwEAAACY2FyGSe8fnKTNe+IHrGq6EovSGvXAygqFkl7DGESRDVfFvNRmzUttHpHHjgzp8Ui37Sq2quBUpJy93seVz9efbnt9V4KWzGjUytkNmjKJdBsAAACAiafSHqRnP0xRab336TVbeLceWl2hzOSWYZgZcHVQZMOEcW667Z5lfiooidKHh2NUaQ/y+dqdzoHptiXTHQoKIN0GAAAAYHzrT6+9uSdePV6m10wmaUVGg9blVPH+CWMeRTZMSKGBvVqZ2aCVmQ0qrQvW9kKbdp+wqrtn6NJtr+xM0rwpTVo1264MPo0BAAAAMA6Vnw3Sc1sn60x9sNfnxkR066FV5cpIbh2GmQFXH0U2THipsR1Kja3Q3TnV2nMqSluP2FTe4P0viPM5e0wqKIlSQUmUEqydyk13aHlGA51xAAAAAIx5vS6TPjjkY3ott0pB7G2NcYQiG/Cp4ICB6baPT1rVOYhW0+erdgRp0+4Ebd4b7063pSe1yOR701MAAAAAuKpO14bouS0pqnJ4v/VObGS3HlpdrlmJpNcw/lBkAy6gP922LrdaH5+M0rZjtkHFn893brotPqpLyzLsWpZuV3hwzxDMGgAAAACGj7PHpM174/XewUkyDO8SA2aTtDyjQV/KrVIg6TWMUxTZgEsIsnim23afiNbuYqvauvx8vnZNY2Bfum1PvOalkm4DAAAAMHqV1IbquS0pqnYEen1uYnSnHl5Trqmx7cMwM2D0oMgGXKG+dFul7lpapUNnIpV3LFpFFeE+X9fZ+1m6LS6yS8sz7cqdZVdECOk2AAAAACPL2WvW5j1xg0yvGVo7v163ZdXI4mcM0wyB0YMiG+Ali7+hRWmNWpTWqGpHkHYdt2p7YbTaunz/71Tb1Jdue+OjeKUntWrVbLuundYkk4lfSAAAAACurpPVoXpua4pqG71PryVFd+rh68qVOon0GiYOimyADxKsnboru1q3ZdXoUGlfuu14ZbgMH2tihmFSUUW4iirCZQ11aulMh1bPaZAtvHtoJg4AAAAAF9HdY9Zbe+P0/sFYubx8b+NnNnTDvHrdnlUjf9JrmGAosgFDwOL3WbqtpjFQO4uitfN4tFo6fP8v5miz6N0DsXr/YKxmJbVo1Wy7Fk5rkpl0GwAAAIAhVlwVque3pqiuyfv0WkpMp9avLtOUSR3DMDNg9KPIBgyx+KiuYUm3uQy5022RIU7lzHJo1ewGxUSQbgMAAADgm06nn17flaDtRTav37uQXgP6UGQDhsm56ba6pkB9dMKqHUXRsrdafL52U/vAdNuCqU3yM/MLDQAAAIB3jpSF68W8lEG9V5kW1671a8qVaO0chpkBYwtFNuAqiI3s0q2La3TLolodrwxT3rFo7Tsd6XV3nvN5ptt6lDPLrhWZDYqNJN0GAAAA4NLau/y0aXeCthXavD7X4m/otsU1+vz8ehq1AZ+iyIYJpctpVqDFNWKPbzIZykhuUUZyixxtFn10wqqtR21qaAnw+dpN7f5690Cs3j0Qq9TYDq3IbFDOLIcsfiP3fAEAAACMTofPROjFvGQ52rxPr6XFt2n96nIlWLuGYWbA2EWRDRNCU7u/nn57qs6cDVFGUqvW5VYpxTaym3FaQ526cUGd1s6vU3FluPKORWv/6Ui5fEy3SVJpXbBK65K1aXeCFqc1as3cs0q2Ed8GAAAAJrq2Lj+9Mdj0mp9Lt2XVkl4DLoIiGyaEDw7FqrQ+RJJUWBGmn78+Q6tnN+j2JTUKDewd0bmZTXKn25raLcovtirvmE1nm31Pt7V3+WlboU3bCm3udNvSGY4RTfMBAAAAGBkHSyO0YVuyGgeRXpuR0Jdei4sivQZcDEU2TAiu82pKhmHSlqMx2lsSpTuXVGtZhl1m3wNkPosMGZhuO/BJpHpdQ5du25ifoKzpjVo9p0EpMbTWBgAAAMa75g5//Xl7sgpKIr0+N8DfpVsX12rt/LpR8Z4JGM0osmFCuGFevQ6fiVBNY6DH7S0d/nohL0XbCm26b0Wlpsa2j9AMPZ2bbmtu99eu4mhtL4xWXVPg5U++jI7ugem2JTMcCiLdBgAAAIw7BSVR2rAtSa2d3r/9n53SogdXVcgWTmM14EpQZMOEYA1z6hdfLtaWIza9uTdBnd1mj/tL60L0xBsztHSmQ+tyqhQR3DNCMx0oIqRHNy6o0+fn16moMkw7Cm068EmknL1Dl257fVeCls5s1IrMBk2ZRLoNAIBLcbRZVFwZpu4ekxKjuzQtrl1m9iYCMMo0tlm0YVuyDpZGeH1ucECvvpRbpWXpdplIrwFXjCIbJgw/s6Hr553VoulNeuOjBH10wirjnNfDhiHtLrbqUGmEbl1Uo+uuaRhVL5hNJikzuVWZya1q7/LT3pIobT0ao/KzQT5fu9Ppp7xjNuUdsynR2qmcdIdWZDQoNGhk96sDAGA0qWgI0nsHY7XnZJTHVg6BFpemxbVpdkqrMpJaNGVSB29KAYyogpIovZiXpLYu79/yz53cogdWlSs6zDkMMwPGN4psmHCsoU599boyLc+w68/bk1Rp9yxStXf56dVdSdpWGKN7l1cqM7llhGZ6cSGBvVqZ2aCVmQ0qrQvW9kKbPjppVZfTfPmTL6PKEaRNuxO0eW+85k1p0qrZdmWMwu8BAABXy8nqUL17IFaHz0R4fEDXr8tpVlFFuIoqwiUlKDy4R7MSW5WZ0qrZKS2KYZkVgKukqd2iF/OSdLDU+73XQgJ7dVd2tVZmNgzDzICJgSIbJqxZia362ZdO6MPDNm3eG6+Obj+P+6sdgfp/3pqmeanNum9FpaLDRucL5NTYDqXGVujunGrtORWlrUdtKj8b7PN1nT0mFZREqaAkSgnWLuWm27U8w66woNGzlBYAgOHiMqTDZyL0zv44ldSEeHVuS4e/+3eoJE2K6FZmcosyU1qVntSiMJLiAIaYYUi7T1j16s4ktXX5Xf6E81wzpVkPrKqQNZT0GuALimyY0MymviWkWTMatXlPvHYU2eQ67xPqQ6UROl4Zps/Pr9eNC2tl8Rs9S0jPFRzwWbqtpCZE24ts2nsqakjSbdWOwL502544LZrepBUZDZqZ2DYEswYAYHRx9pi0qzha7x+cNCQNhySpvjnA3XTIbJImT+pQelKLMpNbNSOhTQH+NB8CMHhnWwL0wtYUFVaEeX1uWFCPvrK8UlkzGodhZsDEQ5ENkBQZ0qMHVlVoRaZdL21P0id1np9YdznN2rw3Th+diNI9yyo1d8roXj6ZFt+utPh23ZNbqY9PWZV/3KpTNaE+X9fZa9buYqt2F1sVF9Wl5Rl25abbR1WjCAAABqPT6acdhVa9dzBWjW2WYXscl9HfeChY7x2IldlkaPKkTmUktWh2SqtmJLTKf5R+oAdgdDEMaXuRTa/nJw5o7HYl5qU264GVFYoivQYMGYpswDlSY9v1oy+e1EcnrHo9P1EtHZ7/RWqbAvW7t/uWkN67vHLU77ESFOByp9uqHEHKP27V9iKb2jq9j5Cfr7axL9325p54zU/t27stPamFjZ4BAGNKU7u/th2L0QeHYgZsHXE1uAyTu+j27oFYmigAuCJnmwP0fF6KigaRXosI7tFXVlRoUVrTMMwMmNgosgHnMZuknFkOzZvSrLcK4vXhEZsMw/PV7aHSCBWWh+mmhfW6cUGtLP6j/xPnRGun7squ1m2La3ToTKTyjkV/ukGzb3p6P9u7LTrMqSUzHFoz9yzdiAAAo9rFOoWOtPObKESE9GhmQl8ThTkpLbKN8g/4AAwvd3ptV6I6B7EtzKK0Rt2/spJ9loFhQpENuIjQoF7ds6xSObPs+vOOJJWct9zS2du3hHT3Cau+uLRai9LGxj4GFn9Di9IatSitURUNQdpRZNPuYuugNkg9n73VoncPxOqDQ5M0P7VZyzMbNDulRebR894FADDBHa8M03sHY3W0LPyCnUJHm+Z2zyYKCdYuZSS1KCO5VelJrQoJpIkCMFFUOwL13NaUAe9LrkRUqFP3r6zQ/NTmYZgZgH4U2YDLmDKpQ/90xynlH4/WGx8lqPm8JaR1TQH6w/tTdOviIN22uGaEZjk4ybZO3bOsUnctrVLB6SjtKLSpuMr3vdt6XSbtOx2pfacjZQvv1vIMu5Zl2OlWBAAYES5D2n86Uu8eiFVpnXedQi/E4mdo6UyHlmfYVe0IVGFFmIoqw9XcPvwvrasdgap2BGrL0RiZTIZSJ3W4u5bOiG8bE+l6AN4xDJPePzhJb+6Nl7PH+0+vc9Pt+nJuFUV54CqgyAZcAbNJWpZh18JpTdq8N15bjtjkOm8J6QeHJo25Ils/i7+h7JkOZc90qLYxUDuKorXrePSAguJgNLQE6M098Xprb7xmJbVo1Wy7Fkxtkp+ZNwEAgOHl7DVp76kovbM/TtUO3zuFBgW4tCzdrs/Pr5P1020R0uLbtCzDLqmvi2hhRbgKy8NUWBGu9iFIiV+KYZj0SV2IPqkL0dv7YmXxc2nKpA7NSOjb021mYiu/b4ExrsoepGe3pAxozHYlIkOcemBlheZPJb0GXC0U2QAvhAT2LSFdlt6gV3Yme6S+bGHjY4+UuKgu3ZVdrduzanSwNFL5xVYdPhM+YF86b7kMufeYiQxxKmeWQytnN2hSxPj4vgEARo+h7hQaEdKj1bMbdN019Qq9RBJkUkS3u+GQYZh0pj5IRZXhOlYeplPVYXL2Du/+Cc5es07VhOpUTajePRCrIItLU2miAIxJrk/Ta5v3xHv9s8NkkpbOdOieZZWX/JkFYOhRZAMGISWmU9+/7ZT2nIrSh4djFGAx9OXcypGe1pDy9/ts7zZHq0UfnbRqyxGb7K0BPl+7qb1v77b3D8a6023zU5vk78en7QCAwRvqTqGxkV1aM+esVs1u8HoZpslkKDW2Q6mxHbpxQZ26e8wqqQnVsfK+paVl9cFyDfOvvc7zmihEhvRoxqdNFOZObqZJETBKVTQE6bktKSqt9z69FhPerYdWVygjuWUYZgbgciiyAYNkMklLZjRqyYyx0fDAF9Ywp25cUKfPz6/X8cow5R2L1v7TkQOWzHrr3HRbaGCvFqU16nPXnFVidOcQzRwAMBEMdafQ1NgOXTe3XtkzG2UyDU0lLMDfpYzklk/f+FartdNfxyvD3EtL65t9/xDrcprOa6IwKaJbmcktykxpVUZyC4kXYIT1ukz64NAkvbknXj2DSK+tyGjQupwqBQW4hmmGAC6HIhuAK2YyGe43CI1tFu0+YVXeUZvOtvj+xqCty0/bCm3aVmhTamyHVmQ2KHumQwH+vEgAAFzYyeq+ZZGHz0T43CnUZJKumdKsmxbWaXp829BM8BLCgnrciXFJamyz6FRNqArLw3T4TIQcQ7DM9XLqmwPcv3tNJkNTJnUqI6lFs1NaNT2+lSYKwFVU3hCsZz9MUdnZYK/PnRTRrYdWlys9qXUYZgbAGxTZAAxKVGhfum3t/DoVV4Yr71i0DnwSOSQJgtK6YJXWJWvT7gQtTmvU6jlnlRJDug0A0JeCPnwmQu/si1VJre8dsf39DC2e3qibFtYp0Tpyv2uiQp0eRbdzmygcKw8fkuWvl2IYpk9//wbr3QN9TRSmJ3y2n9vkSR0ys58bMOScPSa9eyBOf90X6/XraHd6LbdKQRY+mAZGA4psAHxiNsmdbmtqtyi/2Kptx2xDsuyl/QLptqUzHArkRQQATDg9vSbtGeZOoaPJuU0UXIZJZec0UThZHeb1UjJvOXs993MLDezR9IR2zUhoU0ZSi1JjO4b18YGJoKQmRM9tTVG1I8jrc2Mju7V+dblmJpJeA0YTimwAhkxkyMB028HSyCF5I9Cfbnt9V4KWzGjUqjkNmhzDC3wAGO9GqlPoaGI+r4lCl9Os07WfNVE4Ux/s83LZy2nr8teh0ggdKo1QXxMFp2YktCkzpVXXTG4elYVKYLRy9pq1eU+c3js4SYaXexybTYbWzG3QF5dWs60KMApRZAMw5M5Nt7V1+amgpK8La6Xd+0/pztfpHJhuWzLDQUQeAMaZ0dQpdLQJtHg2UWjp8FdxVZh7aelQ7JV6OU3tlos2UchMblHIGClgAldbSU2ont2SoppG7xO5idGdenhNuabGtg/DzAAMBYpsAIZVaGCve7lLaV2wthfatPuEVd09Zp+v7U635SdqwdQm5c5y0K4cAMa4ioYgbTkSo/ziaDmHIAk9HJ1CR5vw4J6L7udWVBGmtq7hf8l/ySYKCa2y+I3P7z1wpfrTa+8fjJXLy/8OZpOhtfPrdVtWDf+XgFGOIhuAq6ZvqUuF7squ1t6SKG09YlN5g/cdlM7X2W3W7mKrdhdblWjtVE66QysyGhQaxKfoADBWjOVOoaON535uUo0jSCc/7Vx6tCxcnc6r20QhwN+ltHiaKGDiOlkdque2pKi2yfv0WrKtU+vXlCt1Euk1YCygyAbgqgu5QLrto5NWdTl9T7dVOYK0aXeCNu+N17wpTVo12670pBaZeDEPAKPOeO0UOpqYTX1LzBKjO0esiUJ3j2cThfDgHs1KbFVmSqtmJ7coJqJ7WB8fGCndPWa9tXdw6TU/s6Eb5tXr9qwa+ZNeA8YMimwARlR/um1dbrU+PhmlvKM2lZ31Pd3m7DG594pJsHYpN92u5Rl2hQX1DMGsAQC+mGidQkeT0dBEoaXDf8B+btMT2jQjoU3zpjQrKpS/Q4x9R8vC9UJesuyt3u+RmGLr0MPXldPkCxiDKLIBGBWCLAPTbR+fsqqz2/d0W7UjsC/dtide81JJtwHASKFT6OhzfhOF5nZ/najua6JwtDxcDVehiUJ9c4DqmwO0u9gqybOJwpzJLQqy8HeLsaOj208b8xO0vcjmdcHa4m/opgV1uvnaWvmZSa8BYxFFNgCjTn+67Z7lVTpUGqG8Y9GfLjHxjbP3s3RbXGSXlmfalZtuV0Qw6TYAGE79nUL/93CM2rvoFDqaRYRcoolCZbjaOod3P7f+x+xvomA2GZp8ThOFGQmtLJ3DqHXkTLhe3JYie6v3HyKkxbdr/epyJbDUHRjTKLIBGLUsfi73C/0qR5Dyj1u1vTB6SLqk1Tb1pdve3BOv2Sktypnl0LXTmsZt5zkAGAl0Ch37zm2iYBgmnTlnP7dTNWFy9gxvLNx1XhOFQItL0+I+a6IwZVIHyXSMuPYuP23anaBthTavz7X4uXRbVq0+P7+en2vAOECRDcCYkGjt1F3Z1bptcY0OnYlU3rFoHa8M93nfmJ5ekw6VRuhQaYSsYU4tneHQmrkNig5jE2YAGCw6hY5PpvP2c3P2mlVaF6xTNX17up2oClOva3grXl1OzyYKEcE9mtnfRCGlRTHh/P7G1XWoNEIbtiXLMYgl8GnxbXp4Tbnio7qGYWYARgJFNmCMa+/yk7PXpMiQibHk0eJvuNNtNY2B2lkUrZ3Ho9XS4fuPM0erRe8eiNX7B2M1K6lFq2bbtXBak8x8qggAl0Wn0InH4ufSjE8bFty4oE6dTrM+ucpNFJov0EShfz+39KQWhQWxnxuGR1uXn97wMb22dn6dzCQxgXGFIhswhu05FaVnP5wsZ69Jcyc3655lVYqbQJ+ExUd19aXbsmp0qHTo0m0uQ+5PyaNCncqe6dCqOQ18Og4AF0CnUPQLOq+JQlO7v05+2kThSFnEoPap8pbnfm7S5Ekdmh7fVwick9KsoADXsM8B419BSZRe2p40qA95Zya26aHV5YqLnDiv2YGJhCIbMIa9+XG8e4+bI2URKnotXDfMq9cXrq1VoGXivIi0+H2WbqttCtSOwmjtOh6t5iFItzW2DUy3LZjaRMcnABNef6fQ9w/GDmqZ1PnoFDr+RF6qiUJFuNqGoAnGpbgMufdz+9vhmAFNFGYmtvL7HF5pbvfXSzuSta8k0utzA/xdunUx6TVgvKPIBoxhwYGehbSeXpPe2R+r3SesWpddpawZjSM0s5ETF9mXbrs9q0ZHy8O1u9iqfacjZRi+vZo5N90WGdKjnFl2rchsUGwk6TYAE8vQdwrt1po59XQKnQBGWxOFIItLU2migCtUUBKlDduS1Nrp/VvoOZNb9OCqCvb8BSaAMV9kq6ys1AsvvKD9+/ero6ND8+fP17e+9S0lJCQMGLt582a98cYbqqmpUVxcnO68807dcccdIzBrYGh8ZXmF/vP9VDnOW37haLXov/53ivKO2fSVFZVKip54e9n4+xman9qs+anNcrRa9NFJq7YcscneGuDztZva/T3SbTmzHFo8vUkWv4mTHgQw8dApFEPpQk0UTlV/tp9bWX2wXMP8z6Lz/CYKIT2amdDXRGHu5BYKIpDU97rvpe3J2n/a+/RacECv7s6p1oqMBgq4wARhkmQYw70j6TDZsmWLbrnlFqWmpuqmm26SYRh6+eWX1dvbq4KCAqWkpLjH/uQnP9GTTz6p++67T3PmzNHRo0f10ksv6Qc/+IGeeOKJQc/BZDLp8V88ri/c+oWheEqA17p7zHrvQKze2R97wTc9ZpOhNXMbdHtWjYIDJvbyG5chFVeGK+9YtPafjpTLx3TbuUIDe7UorVHXXXN2QhY1AYxfw9Ep9Pprzn66bxdwYa2d/jpVE6JT1aEqqgxXaV3wVZ/DuU0UMpJbWMY8ARWUROnFbclq6/Q+tTt3SoseWFmuaPaWxAibP3++Hv/F4/rxv/x4pKcy7plMprFdZGtra9Mrr7yi9evXy8+v7wdfWVmZpk+fru9973t68sknJUmGYSgsLEyPPPKIfvvb37rP/4d/+Af98Y9/VFtbm8xm86DmQJENo0VdU6Be2Zmow2ciLnh/aGCPbllUq+uuOcs+EOrba233Cavyjtl0tnDUdW8AACAASURBVNn3dNu5UmM7tCKzQdkzHQrwJ90GYOyhUyhGm6Z2i05Wh6qwPEyHyyIGpPiHm8lkaMo5+7lNj29lefM41thm0YbtyTr4yYVfV19KSGCv7squ1srMhmGYGeA9imxXj8lkGtvLRUNDQ/XVr37V47bJkydr8uTJKisrc9/mcrnkdDqVmJjoMTYhIUG9vb3q7e0ddJENGC1iI7v0nZs/0cHSCL26M0n15xWO2rr89equJH10wqp7l1cqLb59hGY6OkSFOnXjgjqtnV/nTrcd+CRSvS7fK5B9+70ka2N+grKmN2r13Aal2Dr+f/buPDzK+t77+GcmM9m3yUpIIGwhYQdlDUtERETBBa27Vbscr1br8TltfaxF2yq2dq/21B67PKebx9biaVlcsILIvslOWCMBsi8zmezJZGaePyKBIQiGmcyd5f26Lq+rue975vqmQObO5/7+ft8AVA0A3YtJoeip4iJdnzpE4dCZGDW1du8QBe8F+7lZQzwakdagkWmNykprYIhCH+H1ShsOJ+qNzWlqdnX979SEIbV6IK9Itih+3gH9Va8O2S6mqalJpaWlysrK6jgWEhKihx56SD/60Y80c+ZMTZs2TQcOHNDPf/5z/cd//Ies1uA+CQO608QhtRo7qE4fHEzUP3ekqdnlGyAXVkbqxX9kadpIh+7KLVFMRJtBlfYMZpM0KqNOozLq5Gy0aMvRBG3IT1SF0//utqbWEH2Yn6gP8xM7utumZTkU3o8mvwLoHZgUit7mkkMUSqMDsm/gpbjc5+/npk5DFIak8HCtt6mqC9UfPsjo+DPtiqgwt26new2A+mDI9tJLL8nj8ejhhx/2Of7yyy+rra1NM2bMUG5urvbs2aNnn31WTz75pEGVAt3HEuLV/AlVmjzcqTe3p2nrUZvPeY9X2nrUpv2FsVo8uUzXja9m02lJcZFtWjipQjdMrNCJsihtPWrTlqM2udz+d7qe7W57Y3OapmXVKG9MtTKTuQEHYKxumxQ61s4wGATNhUMUWtvMKigzdohCXGSbsjqGKNSyL1cPdq57bWCnh9OfxeThNbp/TnG/f3ANoF2fCtnWrl2rZ599Vr/4xS80ePBgn3N2u12VlZWy2WyKjo5WU1OTduzYobKysotOIj3LxBgY9GK2aJe+NO+0Zmbb9T+b0lViD/c539ASor9uTtfmowm6f06xRgxoMKjSnsVkkrLSGpSV1qDbZ5RqV0G81h1IUlF1+OVffBnNLt/utulZduXmOOj0ABBUTApFXxZq8XR0qUulqmuy6GhJdPvS0qKYgO/FejHORot2FcRrV0G8JN8hCqMz6hTJ536PUFkbqj98MEhHiqO7/NrYyDbdP7tIVw93dkNlAHqrXj344Hzbtm3T/Pnz9bWvfa1j4MFZ9fX1mj59upKSkvSPf/xDNptNhw4d0p133qnm5mbt27dP0dFd/8EqMfgAvYfbY9K6A4n6544BF91jwmSSpo906HMzShQXyZO4iymsiNCG/ERtPWZTa1vg9nG0WryakOnUNWPsTNsD0K2YFAq0ByvHS6N0ojRK+07FqiYAS6S7otMQhbR6WUN6/+9jvYnHK208nKi/bR6olivsXnsgr1jR4dwzo+dj8EHw9PrBB2dt375dN9xwg77whS90CtgkadWqVTp06JCOHTsmm6192dyYMWP09ttva8iQIVq5cqXuvffeYJcNBFWIuX0J6dQsp/6+NU3bjtl8fsHyfrKEdPfHcbphYqVuvKpcFm74fLQvRSnS53JLteNEvD44mKgzVRF+v6+rzdTxtDvN1qyZOQ7NHlWt6HCecgPwX7dNCp1UoYEJTApF75Mc26rk2FblZjsk+Q5ROHg65oo2vO+KC4cohFo8Gj7g3H5ug5ObmATfjSqcYfrDB4N0tKTrPw/jItv0QF6RJg2lew3AxfX6kG379u1asGCBvvCFL+hnP/vZRa9pbGyfong2YDsrJqZ9U8vW1tbuLRLoQeIi25eQzhll12sb0zstgWxxmbViZ6p2FsTpvtnFykmvN6jSnisi1N2x2fLZ7rbtx21XtI/HhUod4Vq+NU0rdgzQhCHt3W056XVi5TqArmJSKPDZnD9EweM16fR5QxSOl0arrZuHKLS2+e7nFh3eppz0eo0Y0L51BUMUAsPjNWnN3mSt2DlArrau/5lOHl6jz+cVKYqHoAAuoVcvFz0bsC1evFg/+MEPOp0fMGCALBaLCgsLNXLkSN1xxx361a9+JZvNJrvdrq9+9atatWqVTpw4ccl92S6F5aLozTze9iWkK3YOuOiG1yaT9JUFhbp6GE/rLqfZFaLtx+P14aFEnar0v7vtfAPiWzRrlF2zcuxsqgvgspgUCgROi8usj8vPDVE4VRnh91LrroqLdCkrrUGjB9VrfGatbFGE3F1VbA/X/1s3SIUVkV1+bXyUSw/MKdLEobXdUBnQ/VguGjwmk6l3h2yLFy/W6tWrP/X84cOHlZOTI0lavXq1vvrVr+rMmTOKi4uT0+nUsGHD9Lvf/U5z58694hoI2dAX1DZZ9Oa2NG05ktBp+tbVw5z66g2FhtTVW5XYw7XlqE0bDieqoTlwS04sIV5NpLsNwKdgUijQ/WqbLDp2dojCmRhV1XX/EIULnT9EYcygOkWEEn5/mo7utR0DujzkxWSS5oyq1p0zSxVu5f9j9F6EbMHT60O2AwcOqLq6+lPPT506VZGR555WeL1eHTt2TNXV1UpMTFR2drbfNRCyoS/5uDxSr21IV2HluX83t0wp081Tyg2sqvdytZm071Sc1h9K+GQJSOCkxLVoxsgazRpVrQSWbQH9WrE9XGv3J2nLsYQrWgJ1ISaFAp/d+fu5HS6KVkNLcHfjYYjCpztTFa4/rB+swoqurzBIimnVg3PPaHQG26ag9yNkC55eH7L1BIRs6Gs8Xmnr0QTtKojT0JQmBiAESKkjXJuP2LQhPyGgN+Amk1c56fW6ZoxdVw9z8gsx0I8wKRToWTxe6XRlRPvk0rIoHTwTq+bWwE0j/ywuHKKQmdzU7zrf3R6T3tuXrH/uGNDl/fTOda+VKNxKBy/6BkK24Okz00UBBI7ZJM3MsWtmjt3oUvqUNFuz7phRqlumlmlfYXt325HiGL9/MfZ6TR2bJduiXJo+0qG5Y6uVGMNAF6AvYlIo0HOZTWcnkTdp/oSqTkMUjpVEy+0J7hCFmIg2ZQ+sb19amlGnpNi+fX9wpipC/2/dIJ2+gunvybGtemjuGYZ+AfALIRsABJE1xKvJw2s0eXiNymvCtPFwgjYdSVBdk/8/jh0NVr2zJ0Vr9qYoO71O14yx66phTpnpbgN6vXOTQlNU6gi//Asu4+yk0AUTK1hyDnQTs8nbEbotnFShZpdZJ4M8RKGuyaJdBfHaVRAv6dx+biPSGjQ6o17xfWSIgqvNpHf2pGr1RyldDjLNJmn2qGrdNbNEYXSvAfATIRsAGCQ1vkV3zCjVrVPLtDeA3W0erzqeYsdFupSb7dA1Y6r7/NNroC8K+KTQiDbNHcukUMAI4VaPRmXUfbIku1S1jRYdK20fonDgdIzs9d0/RKGyNlQf5ifqw/xESb5DFMYOruuVG/wXlEfpv9dlXNEDiJS4Fj0094yyBzZ0Q2UA+iNCNgAwmOW87rYKZ5i2HbNp4+EE2ev9/4Xa2di5u23SUKdCzHS3AT0Zk0KBvi82sq3j81+6cIhCjBoC8G//cs4P3cwmrwafN0QhK62+R+/L63KbtWJHqt7dmyyvt6vda14tmFipW6aUyWrpud8jgN6HkA0AepCUuBbdPKVMiyeX60hxtNYfStDuj+Pk6eLN44XO726LjWzTzGy75oy2KyWuJUCVAwgEJoUC/VdybKvyRlcrb3S1vF6TTp23n9uJsuiA/Ey4FI/XpMKKCBVWROidPSkKs3o0LLVnDlE4URal/143SGU1YV1+bXpCs75w7RkNSWnshsoA9HeEbADQA5lM3o4lJY4Gq7Yds+mDg4mqrvN/KUlto0Xv7EnRO3tSNCSlSXNGVys320F3C2AgJoUCOJ/pgv3cXG6zTpRG6XhplI6VRupocbTfD+Aup8XlO0QhNqJNIz8ZojB2UJ0hQ5Za28xauTNVa/amyNPFn5Ud3WtTy2TtwR16AHo3QjYA6OFsUS4tnFShBRMrdLQ4JmDdbZI+eWKdoeVb0zRleI3mjq3SoCQmDALBwKRQAJ+VNeT8/dyk5lazTlacG6JQWNH1aZpdVfspQxRGf9LpFhXevfu5HSuJ0h8+GKRyZ9e71wYlNeuha05rSEpTN1QGAOcQsgFAL2E2qeMG29lo1ZajNn14KFGVtf53tzW2hHTsyXK2u216loMpW0A3YFIoAH+Fh/oOUXA2WnS8Y4hCbED2db0c3/3cpMHJTRqV3j65NGdgvcJDA3MP0ewK0T+2D9C6A0ld7l4LMXt1/YRK3Tq1rEfvLweg7yBkA4BeKC6yc3fbnpNxXR5bfzFnu9v+viVNU0fUaO7Yag1K4skv4C8mhQLoLnGXGKKQXxQTkAEql+LxqmM/N+1RpyEKIwfWX9HQpYOnY/TH9RlXNHl1UFKTvnDtGQ3mHgZAEBGyAUAvdn53W22jRduPx2vD4USV2P3vjmlq7dzdNi3LoXC624AuYVIogGC75BCF0mi53MEdohBu9WhoF4YoNLWG6O9b0rThcGKX96m0Wry6ZUqZbphYycAXIADq6up05MgRhYeHa8yYMTKbzZ96bUlJiYqKipSZmanU1NQgVtlzELIBQB8RG9mm+ROqNH9ClQorIrQhP1Fbjtrkcn/6B+Fndba77Y0tAzVthEMzsh3KSmsIQNVA31XuDNO6A0n6MD+RSaEADHPhEIXWNrMKys7t53a6MqLLyzC7qvnCIQqRbRqZ1j5EYdzgOiVEnxuicOB0rP64PkOOK1jyOjy1QQ9fW6Q0G/tSAoHwzDPP6Cc/+YlaWlrk9Xo1bNgw/fGPf9SsWbN8rmtqatIDDzygN998U5JkMpn08MMP69VXX5XF0r9ip/713QJAP9F+M12kJdPLtOWoTRvyEwKy91Nzq7mjuy0z+ZO920bWKNzKUjXgrGMl0XpnT7IOnA7MpNAJmbW6YVIFwTaAgAi1+O7nVt9s0eGiaB0ual9aGoi9Xi+nttF3iMJAW7NGZdSrvrm9K7+rQi0eLZlWpnnjK2Xu3iY9oN949dVXtWzZMr388sv64he/KLvdrqefflo33XSTDh06pIyMjI5rv/71r+v999/XunXrlJubq02bNmnJkiVKTk7Wiy++aOB3EXwmSV6vv3eA/ZjJZNKy55Zp0c2LjC4FAC7peGmUNuQnaueJuIB0t50VZvVoyogazRlVreEDGgP2vkBv4vFKe07G6d09Kfq4PNLv97OEeDU9y6EFkyo1kI4MAEFUVRuq/KL2LrcjRdGqberZfRnZAxv00NwzSolrMboUoEeaOHGilj23TN9+5ttdet20adOUkJCgd955p+NYW1ubRo4cqbvvvlvf//73JUn19fVKSUnR0qVL9fTTT3dc+8ILL+jFF19UeXm5IiP9vzfqDUwmE51sANBfZKU1KCutQffODtGOE/FafzBRp6si/H7fFpdZmw4naNPhBKXZWjQzx67Zo+yKDm8LQNVAz8akUAB9TVJsq+aMtmvOaLsk3yEKh87EqKm1e4cofFahFo9unlKuBRMr6F4DukFRUZGmT5/uc8xisWj27Nn64IMPOo7t3r1bTU1Nuv76632uXbBggZYuXaqdO3cqLy8vKDX3BIRsAHocj1c6WR6lqPA2DYjnqWSgRYS6OzZDPrt32/bjNjW7/O9uK3WEafnWNK3YMUAThjh1zRi7ctLrLrm5MdAbMSkUQH9h9BCFixn5SfdaKt1rQLdJT0/XwYMHfY653W4dPHhQVVVVHcdOnjwpScrMzPS5dujQoZKk48ePE7IBgJF++fZQ7T8VK0maPNypu2aW+GyIi8A5u3fbnbkl2n0yTluO2j7ZlNg/LrepY6+V1PgWzR5l18wcu2Ij6G5D78akUAD92eWGKJyqjPB7L8pLCbe6devUMs0bX0X3GtDNHn30UT300EN6/PHHdfPNN6uhoUG/+tWvVFlZKav13APG+vp6SVJUVJTP66OjoyVJTqczeEX3AIRsAHqUUkd4R8AmSbsK4rT/VIwWXV2h6ydWyBrCHpLdITzUo9xsh3KzHTpd1d7dtu1YfECWhJTXnOtumzTUqdmjqzUqvZ7uNvQqxfZwvbsnRduPx8vt8f8v7/ABDVo4qVIThjj5RRFAr3XhEIXaRosOF0frcFGM8ouiVV0XuCEK4wbX6fPXnGEpPXAFlj67VEufXXrJay7cq//BBx+UxWLRr3/9a61cuVKDBw/Wv//7v+tPf/qTSktLO64LCwuTJLlcvv82z37NdFEAMFBMhEtWi1eutnO/dba2mfW/2wdo0xGb7plVovGZtQZW2PcNTmrS/XOKdFdusfaditP6Qwk6Uhzj95Np1yd7V+04ES9btEvTsxy6dlw1XYro0Y6XRumdPSnafyowk0Jz0ut03fgqTRzCzzEAfU9sZJumZdVoWlaNJN/93A4XRauhpeu/fkaEuvW53FLNGVXNAzrgCl3J4ANJuu+++3Tffff5HHvmmWc0e/bsjq+TkpIkSdXV1YqLi+s4fnZJaXJy8pWU3GsRsgHoUaLD3fq3607pTx9mqO6CaVYVzjC99NZQTRhSq7tnFisljnCmO1ktXk0eXqPJw2tU6gjT5iMJ2ng4QfXN/n90OOqtemdPit7dm6yc9HpdM8auq4Y5ZTbRqQjjebzS/lOxent3igrKoi7/gsuwhHg1ZUSNbpxUoYEJTAoF0H+cv5+b5Bu6HTwdo2bXpTvmxw2u1YPXFMlG9xrQI+Tn5+vw4cN6/vnnO45dddVVkqT9+/dr2LBhHcf37t0rSRo7dmxwizSYSZL3wrZAfHYmk0nLnlumRTcvMroUoE9pbAnRip0DtO5Aojzezo8tQ8xezR1brdumlSrcyj5GweJqM2nXx/HamJ+oY6VRAd13JSG6VbNHtU8m5WYaRnC5Tdp6NEHv7k1WeU2Y3+8XbnXrmrF2XTe+UrYo/k4DwPlcbpM+Lo/q6HI7WRHZcc9ni3bpjumlmj7SYXCVQO83ceLEK+5kO5/D4dANN9wgp9OpgwcP+iwDnTlzpqKjo7VmzZqOY9dff71OnjypY8eOydRP2lBNJhOdbAB6psgwt+6ZVaxZo+z6n43pOlbi203i9pj0/v4kfVQQpyXTS5WbzU1YMFgtXs0Y6dCMkQ6V1YRp4+FEbT5i69R1eCXs9aFasXOAVu5K1fjMOs0ZVa3xQ+robkO3a2wJ0QcHE7X2QLKcjf7/XY6LdGn+hCpdM6ZaEaFMCgWAi7GGeJU9sF7ZA+t12zSpudWsInuErCEeDUpq5vMfMFhLS4uWLl2qlJQUnT59Wm+88YZCQ0P17rvvdtpn7aWXXlJeXp7mzJmj6dOna8uWLdq+fbtWrlzZbwK2s+hk8xOdbEBw7C2M1Wsb0mWvv/gGujnp9bp3drHSWYoVdG1uk/YWtk8m3X8qRt6LdB5eqbhIl3KzHcobU63kWJYHI7CYFAoAAPq6K+1ka2lp0f3336+amholJCRo9uzZeuihhzqmhl7oyJEjevnll/Xxxx8rIyNDjzzyiKZMmRKIb6HXMJlMhGz+ImQDgqfFZdaavSl6e3eKXO5LLSEtU7iV7hEjOOqt2nbcpnUHEj81EL0SZpOUnV6na8bYNXGIUxamzMIP5c4wrTuQpA/zE32GrFypzOQmXTe+UjNG1shE5wUAAOhBArVcFJfHclEAvUqY1aObp5Rp2kiHXt+UrgOnYnzOn11CuvNEnO6YUaoZIx1MoQoyW7RLCydV6IaJlTpSHK31hxK0++O4i+6r1xUer3S4KEaHi2IUFebW5OE1mje+is5FdAmTQgEAANCdCNkA9DqpcS164qaPtbcwVq9vTFdVnW/HlLPRqt+vHay1B5J0/5xiDU1pNKjS/stk8mpURp1GZdSppsGqrcdsWn8wsdOf1ZVoaAnRh/mJ+jA/UUNSmjRndLVmjHQo1MLyPHQW6EmhIWavpmYxKRQAAACdEbIB6LUmDqnVmEH1emd3it7ek9Jp2VdhRaS+/2aWpo106O6ZJYoObzOo0v4tPqq9u23BxAodLY7R+kMJ2nMyTm6P/22GhRURKqzI0PKtaZoyvEZzx1VrUGJTAKpGb9fmNmnHiXi9vTtFpY5wv98v3OrRrFF2LZhYoQSm3wIAAOAiCNkA9GrWkPYlpNNH2vXmtjTtKoj3Oe/xSluP2rT/VKwWX12m68ZXs2eSQcwmdXS3ORst2nI0QRvyE1Xh9L+7rfEi3W3TsxwKs9Ld1t80t5q18XCC1uxNkaPB6vf7xUa0ae7Yas0bX6moMPZ6BAAAwKcjZAPQJ6TEteorC05p/ymHXt80UBXOMJ/zDc0h+uvmdG07btMDc4o0JIVuJyPFRbb5dLdtPmrTrhNxcrnNfr/32e62NzanaVpWja4ZW63BSfx593VMCgUAAIDRCNkA9CnjM2s1KqNOa/Ym6+3dqWpx+YY2hRWRevEfI/S9u44pNb7FoCpx1vndbffMCtGugnit3Z+kYrv/y/uaXZ2726aNcCg8lMCkL2FSKAAAAHoKQjYAfY41xKtFV1coN9uhv20e2GkJqctt1pGSaEK2HiYqzK280dXKG12twooIbchP1NZjNrW2Ba677fWNAzVhSK2uGWPXqIy6AFQNozApFAAAAD0NIRuAPish2qWvLDil/KJqvb4xXSWfbH4eYvZqxIAGg6vDpQxJadKQlCJ9LrdUO07E64MDiTpTHeH3+7rcZu0qiNeugngNtDUrN8eh2aOqFR3OXlu9AZNCAQAA0JMRsgHo80Zn1Ou7dx3TlqM2naqM0NQRNUrnF+peISK0c3fbtuO2TsuAr0SJI1zLt6Zpxc4BmpDp1DVj7MpJr5PJ/xWHCDAmhQIAAKA3IGQD0C+EmL2aPcqu2aOMrgRX6mx3250zS7X9eLw+PJSoU5UB6G5rM3V0tw2Ib9GsUXbNyrErJqItAFXDH902KXRcpaLoXgQAAECAEbIBAHqVcGvn7rbtJ2xqbvW/u62sJqy9u23HAE0YQnebUZgUCgAAgN6IkA0A0Gud7W67Z1ax9p2K0/pDCTpcFOP3+7rc57rbUuNaNHu0XTNz7Iqlu61bMSkUAAAAvRkhGwCg17NavJo8vEaTh9eo1BGuzUds2pCfoIYW/z/myp3t3W3/3DFAYwbVKTfboauHOQltAohJoQAAAOgLCNkAAH1Kmq1Zd8wo1S1Tyjq6244Ux/gd3rS5TdpXGKt9hbGyRbs0Pcuha8dVKyG6NTCF9zNMCgUAAEBfQ8gGAOiTzu9uK6sJ06bDCdp0JEF1Tf5/9DnqrXpnT4rW7E1Rdnqdrhlj11XDnDLT3XZZTAoFAABAX0XIBgDo8wbEt7R3t00t077CwHW3ebzS4aIYHS6KUXyUSzNGOnTNmGolxdLddiEmhQIAAKCvI2QDAPQb1pBz3W3lzjBtzE/Q5qMJqm30/+OwpqFzd9ukoU6FmPt3dxuTQgEAANBfELIBAPql1Lj27rbbp5fpSHG01h9K0Ecfx8nr9W+q5fndbXGRbcrNtmvO6GqlxPWv7rYKZ5jWMikUAAAA/QghGwCgXzOZvBqVUadRGXVyNFi17ZhNHxxMVHVdqN/v7Wy06J09KXp3b4qGpzYoN8eh3GxHn+7AOl4apff3J2n3x/HyMCkUAAAA/QghGwAAn7BFubRwUoUWTKzQ0eIYrT+UoN0fx8njZ3eb1yudKIvSibIovbk1TZOH1+jacVXKSOwbUzCZFAoAAAAQsgEA0InZpI7utpoGq7Yes2n9oURV1frf3dbQEqIP8xP1YX6ihqQ0ac7oas0Y6VCopfd1tzEpFAAAADiHkA0AgEuIv0h3256TcXJ7/N9nrLAiQoUVGfr7ljRNHVGjuWOrNSipKQBVdy8mhQIAAACdEbIBAPAZnN/d5my0aMvRBG3IT1SF0//utqbWzt1t07IcCrf2rO622kaL1jMpFAAAALgoQjYACBJ7fajyz0RrWGoj+0z1cnGRbVo4qUILJ1WosCJCG/ITteWoTS632e/3Ptvd9sbmNE3LqlHemGplJhvb3cakUAAAAODyCNkAIAgqnGH63htZanaFyGSSZmbbdfuMUsVGtBldGvw0JKVJQ1KKdMeMUu0siNe6A0kqqvZ/f7Jm17nutoG2ZuXmODRnVHVQl1MyKRQAAAD47AjZACAIdn8cq2ZX+/I6r1fadCRBu0/G6ZYpZbp2XLXMdPP0epFhbuWNrlbe6OqO7rZtx21qcfnf3VbiCNfyrWlasXOAJmQ6dc0Yu0Zl1AWg6s6YFAoAAABcGUI2AAiCjMTO4UJjS4he35SujYcTdd/sYo0cWG9AZegOZ7vbPpdbqh0n4vXBwUSdqYrw+31dbSbtKojXroJ4pdmaNTPHodmjqhUdgO42JoUCAAAA/iFkA4AgGDu4TvfPKdKb29LU1Oq7YXxRdbh+tGK4po6o0edyS2SLIpDoKyJCO3e3bT9uU3MAuttKz3a37RigCUPau9ty0utk6uKWaUwKBQAAAAKDkA0AgmTu2GpNGVGjVbsGaN2BJJ89rrxeafvxeO05GauFkyq18KpyWUNYQtqXnO1uu3NmqbYfj9eG/EQVVgSgu819rrstNb5Fs0fZNSvHrpjL7PfHpFAAAAAgsAjZACCIosPdumdWsWZkO/TahnR9XB7pc761zawVO1O17Vi87pldonGD2SC+rwm3nutuK7GHa8tRmzYcTlRDs/9BV3lNmJZvTdM/dwzQxE/pbmNSKAAAANA9CNkAwABDkhv1rSXHte2YTW9sGai6Jt8fx+XOMP1i9VBNGFKre2cVKym21aBK0Z0GJjTrjhml1+jBwwAAIABJREFUWjy5XDtPxGvD4UQVlEVe/oWX0XZed1tKXIvmjLZrUGKT1h1M0v5TsfIGYFLo+MxaLZhYoeyBDX7XCwAAAPQFhGwAYBCzScrNdmjCkFqt3DlAaw8kyuv17SzaVxir/DPRum58lRZPLleYlWV4fVHYJ0MCZo2yq6g6vH0y6TGbGgKwjLPC2d7dFgiWEK+mjnBo4aRKJoUCAAAAFyBkAwCDRYW1LyGdmWPXaxvSdaIsyue8y23WO3tStO24TUumlSo322FQpQiGjMRm3Tu7WJ/LLdG+wjitP5SgI8Uxfnef+YNJoQAAAMDlEbIBQA8xOKlJT912QluP2fT3rQNV2+j7I9pRb9Xv1w7W1qMJumd2sQba6CTqy6whXk0eXqPJw2tUXhOmjYcTtPlIgmqbgvfRzaRQAAAA4LMjZAOAHsT0yRLSq4c5tWZvit7anaI2t+8S0vyiaH33byM1d2y1bptaqvBQlpD2danxLbpjRqlunVqmvUHobkuObdW8cUwKBQAAALqCkA0AeqAwq0c3TynT1CyHXt+UroOnY3zOuz0mvb8/SbsK4nT79FLNGOnwmSCJvslyXndbhfNcd5uzMTAf58MHNGrBxApNGuqUmb9PAAAAQJcQsgFADzYgvkX/Z9HH2nEiXm9sGShHvdXnfE1D+xLSTYcT9ODcIqXGtRhUKYItJa5Ft08v1ZJpZTpSHK31hxK0++M4ebxdT8dGDGjQwqsqNHFIbTdUCgAAAPQPhGwA0AtMHVGjCZm1Wv1Rqt7bl9xpCenRkmj9dOUw/eC+IwoxG7hDPoLOZPJqVEadRmXUydFg1bZjNq0/mKiqutBLvi7E7NXUrBotnFShdCaFAgAAAH4jZAOAXiLM6tHt00s1K8eu1zel68AFS0ir60LlbLQqIbrVoAphNFuUSwsnVWjBxAodLY7R+kMJ2nMyTm7PuVCWSaEAAABA9yBkA4BeJjW+RU8s+lh7C+P0+qaBqqpt71gaktwoWxQBGySzST7dbXtPxspeH6oB8S26erhT4VYmhQIAAACBRsgGAL3UxCFOjRlUp50n4tTiCtF0hh/gImxRLs0dW210GQAAAECfR8gGAL2YNcSj3GyH0WUAAAAAQL9nNroAAAAAAAAAoLcjZAMAAAAAAAD8RMgGAAAAAAAA+ImQDQAAAAAAAPATIRsAAAAAAADgJ0I2AAAAAAAAwE+EbAAAAAAAAICfCNkAAAAAAAAAPxGyAQAAAAAAAH4iZAMAAAAAAAD8RMgGAAAAAAAA+ImQDQAAAAAAAPATIRsAAAAAAADgJ0I2AMAV83qlXQVxWrEzVaWOcKPLAQAAAADDWIwuAADQe72/P1l/3TxQkrR6V6quHVetW6aUKTLMbXBlAAAAABBcdLIBAK7YvlOxHf/b4zXp/f1J+vb/5GjT4QR5vAYWBgAAAABBRsgGALhiWWn1nY7VNln03x8M0g/+N0uFlZEGVAUAAAAAwUfIBgC4YosnV+i2aWUKtXg6nfu4PFIvLM/SH9dnqL6Z3QkAAAAA9G2EbACAK2Y2ebXo6nJ9/74jmpHt6HTe45U25CfqW6/l6F/7kuT1mgyoEgAAAAC6HyEbAMBvtiiXvjTvtL55S4EGJjR3Ot/YEqK/bk7X9/6epeOlUQZUCAAAAADdi5ANABAwOen1+u6dx3T3zGKFWztPGD1TFaEf/nOEfr0mU/Z6qwEVAgAAAED3YJMcAEBAhZi9mj+hSlOznPr71jRtO2aT97xJo16vtKsgXgdOx+qGiZVaeFW5rCGMIgUAAADQu9HJBgDoFnGR7UtIl95+XENSGjudb3GZtWJnqr7zt2wdOB1jQIUAAAAAEDiEbACAbjUkpVHfvv24vjjvtKLD2zqdL68J0y9WD9PLbw9VVV2oARUCAAAAgP9YLgoA6HZmk5Sb7dCEzFqt3DVAaw8kdpo0uq8wVvlnonXjVZVaOKlcVgtLSAEAAAD0HnSyAQCCJircrXtmFeuZO45reGpDp/Mud/sS0mf/lqN9hbEGVAgAAAAAV4aQDQAQdJnJTXpqyQk9NPeMYiI6LyGtcIbq5beH6uW3h6q2iaZrAAAAAD0fIRsAwBBmkzR7lF0v3HtE146rktnUeXnovsJY/WVDhgHVAQAAAEDXELIBAAwVFebWfbOL9eydxzVyYOclpKWOMAOqAgAAAICuIWQDAPQIgxKb9OQtJ/Tl604rPsrVcXzOqGoDqwIAAACAz4aNbgAAPYbJJE0f6dCkoU4dLo5WXGSbhqY0Gl0WAAAAAFwWIRsAoMcJs3o0cUit0WUAAAAAwGfGclEAAAAAAADAT4RsAAAAAAAAgJ8I2QAAAAAAAAA/EbIBAAAAAAAAfiJkAwAAAAAAAPzEdFEAAAAAAIAACjtzRvFvvaWwM2dkv/lm1U+bZnRJCII+EbI1NzfrxIkTampqUk5OjmJiYi55fU1NjQoKCtTc3KysrCylpKQEqVIAAAAAANAXhdTXK/6992RbuVJR+/ZJXq8kKX7NGh37+9/VPHSowRWiu/Xq5aINDQ164oknlJKSonHjxmnq1KlKTk7WM888c9Hri4uLddtttykpKUnTp0/X/Pnz9dxzzwW5agAAAAAA0BeYPB7FbNqkzKee0ph585Tx3HOK2ru3I2CTJFNbmyIOHzawSgRLr+5k27Ztm/75z3/q1Vdf1c033yyPx6Mf/ehHWrZsmcaOHau77rqr49qGhgbNmTNHmZmZ2rJli6ZMmSKTyaTm5mYDvwMAAAAAANDbhBcUyLZypWxvvSVrVdUlr3XHxqp+ypQgVQYj9eqQbd68eSooKFBISEjHseeff16/+c1vtGbNGp+Q7bnnnpPJZNK7776r0NDQjuPh4eFBrRkAAAAAAPQ+lpoaxb/9thJWr1ZEfv5lr29LSFDNwoWqvO8+uZKTg1AhjNarQzZJPgHbWaGhobJYfL+1v/zlL3rqqadksVhUUFCglpYWZWdnX/T1AAAAAAAAJo9H0Tt3KmH5csWtXy+Ty3XJ671Wq+pmzJBj8WI5586V19LrYxd0QZ/7096zZ4+Kiop0ww03dBw7fvy4SkpK5PV6lZ2drYqKCtXV1SkjI0N//vOflZeXZ2DFAAAAAACgJwkvKJBt9WolrFghi91+2eubhw2TY/Fi2W+9VW02WxAqRE/Up0K2lpYWPfLII8rNzdVtt93WcbyoqEiS9MMf/lB//etfNXv2bNXU1Oj+++/XbbfdphMnTighIcGosgEAAAAAgMGsVVWKW7NGCStXKuLo0cte70pOlnP+fNlvvVVNI0cGoUL0dH0mZHO73brnnntUXl6uzZs3y2QydZyrra2VJP3iF7/Q7NmzJUnx8fF6+eWXNXz4cL311lt64IEHLvq+578PAKB/cDZa9c7u9n0z5o6rVmpci8EVAQAAoDuYWloUt2GDbKtWKWbzZpnc7kte7w0Lk3POHDkWLVLdrFnysgUVztMnQja3263Pf/7z2rJlizZu3KiMjAyf85GRkZKk4cOH+xwfNmyYLBZLR6fbxXjPG7t7MYRwAND3vPzWEBVWtn92rD+UpOsnVuqmq8oVZvUYXBkAAAACJeEf/9DAn/1MIXV1l77QZFLDVVfJvnixnPPnyx0VFZwC0ev0+pDN7XbrwQcf1Lp16/TBBx8oKyur0zWjRo2SJB04cEBXXXVVx/Hq6mq1tbUpMTExaPUCAHq2NrdJp6oiO752uU1666MUbT1q0525JZoyosbA6gAAABAIFodDGcuWXbJzrTUjQ/ZFi+RYtEitFzTzABfTq0O2swHbBx98oPXr1ys7O/ui12VkZGjWrFn6yU9+oiVLligmJkaS9Nvf/lZms1nXXXddMMsGAPRglhCvxg6q1YHTsT7H7fVW/dd7mfowP1H3zirWwIRmgyoEAACAv8zNzRcN2NxRUXJef73sixerYdIkidVr6IJeHbI9+eSTeu2113Tttdfqxz/+cafzy5Yt04ABAyRJr7zyivLy8jRt2jTddtttOnbsmN588009/fTTGjZsWLBLBwD0YF+94ZRW7kzVv/Ynq83te2N1uCha331jpK4dV6Vbp5Yr3HrpfTsAAADQ87SmpanqrruU9Le/yWs2q37aNDkWL5Zz3jx5wsKMLg+9VK8O2UJDQ5WXlye3260TJ050Ot/a2trxv8eNG6d9+/bppZde0kcffSSbzably5dryZIlwSwZANALhFo8umNGqWaPtuv1jQM7dbW5PSb9a1+ydhy36ZapZZo9qlpmHnICAAD0KsXf+pYqvvxleSwWuePjjS4HfUCvDtl+8IMfdOn6QYMG6Sc/+Uk3VQMA6GtS41r0xKKT2lsYq9c3pauqNtTnvLPRoj+tz9CGQwm6b06xhqU2GlQpAAAAroQrKcnoEtCHmI0uAACAnm7ikFotu+eo7phRetEJo4WVkfrB/2bpd2sHq66pVz+/AgAAAHCFCNkAAPgMrCEeLZxUoRfuOaIZ2Y5O5z1eaetRm779Pzn6174keb2sHwUAAAD6E0I2AAC6wBbt0pfmndbXby7QQFvnCaMNLSH66+Z0Pff3LBWURRlQIQAAAAAjELIBAHAFRmfU67t3HdPdM4sVHtp5Cenpqgj94B8j9Lu1g1XbyBJSAAAAoK/jrh8AgCsUYvZq/oQqTRnh1PJtadp2zCav99x57ydLSPcVxurGqyo0f3ylLCHeT39DAAAAAL0WnWwAAPgpPqp9CemTtxQoI7HzEtLGlhAt35qm7/wtW4fOxBhQIQAAAIDuRsgGAECAjBxYr+/ceUx3zypRRKi70/mymjD9bNUw/e79wXK5GYwAAAAA9CWEbAAABJDZ5NX88ZX6/r1HNDPHLtNFsrStx2xafygp+MUBAAAYxetV9K5dGvTssxpz3XUa8fDDCi0qMroqIKDYkw0AgG4QG9mmL1x7Rnlj7HptQ7pOVUb4nHc28BEMAAD6vrAzZ2RbvVq2VasUWlLScdxSVaWBP/2pCn/+cwOrAwKLO3wAALrR8NQGLb3jmDbmJ+rNbQPU0GJRbESb5oy2G10aAABAtwipr1f8e+/JtnKlovbtk89kqPNYnM4gVwZ0L0I2AAC6mdkk5Y2pVm6OQx+XRygzqUnhoR6jywIAAAgYk8ej6K1blbB6tWLXrZO5peWS13siIlT+hS8EqTogOAjZAAAIEmuIR9kDG4wuAwAAIGDCCwpkW7lStrfflrWy8rLXN2dlyX7zzXLceKPaEhODUCEQPIRsAAAAAADgMwuprVX8v/4l26pVitq797LXu2NjVTN/vhyLFqlh0qQgVAgYg5ANAAAAAABcksnjUfTOnUpYvlxx69fL5HJd8nqv1aq6GTPkWLxYzrlz5bUQP6Dv4285AAAAAAC4qPCCAtlWr1bCihWy2C8/uKl52DA5Fi+W/dZb1WazBaFCoOcgZAMAAAAAAB0sVVVKeOst2VauVHhBwWWvd6WmynHTTXIsXqzmoUODUCHQMxGyAQAAAAAASVL0zp0a+vjjMjc1XfI6T3i4nNdeK8fixaqbNk0ym4NUIdBzEbIBAAAAAABJUvKf//zpAZvJpIarrpJ98WI558+XOyoquMUBPRwhGwAAAAAAkCS1JSV1OtaakSH7okVyLFqk1owMA6oCegdCNgAAAAAAIEkqfewxWaqrFXbypBquvlr2xYvVMGmSZDIZXRrQ4xGyAQAAAAAASVJbQoJOvvSS0WUAvRI7EwIAAAAAAAB+ImQDAAAAAAAA/ETIBgAAAAAAAPiJkA0AAAAAAADwEyEbAAD9hNtjUmsbH/0AAABAd2C6KAAA/cChMzF69V+Zamwx67rxVbp7ZonRJQEAAAB9Co+zAQDoB/6+daAamkPk9Zr0r33JeuujFKNLAgAAAPoUQjYAAPoBk7w+X/9zR5o+KogzqBoAAHAha1WVwk+elLzey18MoEciZAMAoB+4fXqpTKZzN+0er/S7tYNVWBFhYFUAAPRv5qYm2Vav1rBHHtHo669X9m23acg3vkHQBvRS7MkGAEA/MHZwne7MLdXfNg/sONbaZtbLbw/V0juOKyHaZWB1AAD0Ix6Ponfvlm3lSsWvXStzQ4PP6bi1axVx9KiacnIMKhDAlSJkAwCgn7h+QqUqnGH64GBixzFno1W/fHuonrrthMKsHgOrAwCgbws7c0a2VatkW71aoSWXGEBkNssdExO8wgAEDCEbAAD9yD2zilVeE6b8ouiOY6erIvS7tYP1lQWFMpuMqw0AgL4mpK5O8f/6l2wrVypq377LLgN1x8aq9GtfU2t6epAqBBBIhGwAAPQjIWavHl1YqBfeHKESe3jH8d0fx+mfO9K0ZFqpgdUBANAHeDyK2blTtlWrFLd2rcxNTZe+3mxW3ZQpcixaJOf8+fKEh1/6eiCIGhoadPjwYXm9Xo0ePVpRUVGfem1JSYmKioqUmZmp1NTUIFbZcxCyAQDQz4Rb3Xr8xpN64c0s1TWduxV466MUJcW0as7oagOrAwCgdwo/eVLxa9bItmKFQksv/9CqedgwORYvln3xYrUlJQWhQqBrvve97+nFF1+Ux+OR1+uV2WzWN7/5TT3//PM+1zU1NemBBx7Qm2++KUkymUx6+OGH9eqrr8pi6V+xU//6bgEAgCQpObZVX11QqJ+uGq4297k1on/ZkK6UuBblpNcbVxwAAL1ESG1t+3LQVasUtXfvZa93x8Wp5rrr5Fi0SA2TJgWhQuDKrFixQt/97nf1y1/+Ul/5ylckSa+88ooef/xxTZo0SUuWLOm49utf/7ref/99rVu3Trm5udq0aZOWLFmi5ORkvfjii0Z9C4YwG10AAAAwxsiBDXogr8jnmNtj0ivvZqrCGWZQVQAA9Gwml0uxH36ozG9+U2PmzVPG889fMmDzhoaqds4cnfrxj3Vo7VoVPfMMARt6vJ07dyoxMVGPPfaYQkJCFBISoq997WuKi4vTzp07O66rr6/XH/7wBz355JOaO3euwsLCNG/ePD355JP61a9+pcbGRgO/i+Cjkw0AgH5sVo5dpY5wvbsnueNYQ4tFL789VE8vOa7IMLeB1QEA0HOElpQo+U9/Uvw778jidF72+sZx4+RYvFiOBQvkjosLQoVA4IwcOVI1NTU6cOCAxo0bJ0k6dOiQ6urqNGHChI7rdu/eraamJl1//fU+r1+wYIGWLl2qnTt3Ki8vL6i1G4mQDQCAfu726SUqc4Rqb+G5XwBKHWH69ZpM/Z/FJ2U2XXoSGgAAfV1ITY2y7r1XlpqaS17nSk2VY9Ei2RctUsvQoUGqDgi8+++/X8uXL1deXp6ef/55xcbG6hvf+IYeffRR3X333R3XnTx5UpKUmZnp8/qhn/z9P378OCEbAADoP8wm6cvzT+vF/x2hM9URHcfzi2L05w8z9OA1ZwysDgAA40UdOPCpAZsnPFzOefPkWLxYdVOnSmZ2ZULvZzab9frrrys3N1ePPfaYJGnRokX68Y9/7HNdfX37Pr4XTh2Njo6WJDk/Q9dnX8K/fgAAoHCrR08sOilblMvn+Ib8BK07wMQzAED/1pSTI0/EuQdRMplUf/XVOvO97+nQ2rU6/cILqps+nYANPdLSZ5fKZDJd8r8LVVRU6Oqrr1ZoaKjWr1+v//zP/9SePXs0adIknT59uuO6sLD2fXxdLt97yLNf97fpovwEAAAAkqT4KJceW3hSoRaPz/H/2TRQ+wpjDaoKAADjuZKTdeL3v1fV3Xer7LHHdHj1ahX8/vey33KLPBd08AA9zbLnlsnr9V7yvwt9+ctfVkhIiNavX6+8vDw9+uij+uijj9TW1qZHH32047qkpPaHsdXV1T6vr6qqkiQlJyerPyFkAwAAHYakNOmL807r/AeaXq9Jv3k/U0XV4cYVBgCAwZpGj1bxU0+p/EtfUmt6utHlAN1q+/btWrBggc8y0NTUVN1xxx3atWtXx7GrrrpKkrR//36f1+/9ZOLu2LFjg1Btz0HIBgAAfEwe7tTNk8t8jjW3mvXLt4eqtql/tfwDAAD0R4MHD9auXbt8uty8Xq82btyoESNG+FyXm5urX//61z6vf+WVVzRixIiOyaT9BXfKAACgk8WTy1XhDNPWY7aOY1V1ofrVO0P0jVsKZA1h4igAAEBf9d3vfle33HKL5syZo5tuukkmk0mrVq3SRx99pPfee8/n2pdeekl5eXmaM2eOpk+fri1btmj79u1auXLlRfd768voZAMAAJ2YTNKD15zR8NQGn+MnyqL0p/WDDKoKAAAAwXDjjTdq7969mjp1qjZu3KgNGzZoxowZ2r9/v2bPnu1z7eTJk/XRRx9p7Nix2r9/v3JycrRlyxYtXLjQoOqNQycbAAC4KKvFq8duLNQLy7NUVRfacXzLUZvmja/SkORGA6sDAABAdxozZox++tOffqZrc3Jy9Morr3RzRT0fnWwAAOBTxUa06Ws3nlR4qO/E0aaWEIMqAgAAAHomQjYAAHBJGYnN+sr1hQq3uiVJ4wbXKju93uCqAAAAgJ6F5aIAAOCyxg6u008fyldji0UJ0a1GlwMAAAD0OIRsAADgMwm3ehRuJWADAARP1P79ityzR02jR6t+yhSjywGASyJkAwAAAAD0GNayMiWsXi3b6tUKKyzsOH7qRz9SzfXXG1YXAFwOIRsAAAAAwFAml0vxa9YoYdUqRe/cKXk8na6JW7uWkA1Aj0bIBgAAAAAwTHhBgTL/7/9V+IkTl7yucfz4IFUEAFeGkA0AAAAAYIjE5cs18Mc/lrml5VOvaRkyRFV33qmqu+8OYmUA0HWEbAAAAACAoAqpr1fGsmWKf/fdi553R0er9ppr5Fi8WHVTp0omU5ArBICuI2QDAAAAAARN1J49Gvytbym0rKzTuabsbFV86Uty5uXJGxpqQHUAcOUI2QAAAAAA3c/jUdLrr2vgz38uU1ub7zmTSVX33KOSJ54gXAPQaxGyAQAAAAC6lbW8XIOfflrRH33U6VxbfLzOPPecaufMMaAyAAgcQjYAAAAAQLeJW79eGd/5jixOZ6dz9VOm6PQLL8iVkmJAZQAQWIRsAAAAAICAM7W0aOBLLynp9dclr9fnnDckRBVf/rLK/+3f5DWbDaoQAAKLkA0AAAAAEFBhJ08q86mnFHH0aKdzrQMG6PSLL6ph4kQDKgOA7kPIBgAAAAAIGNuqVcr4/vdlbmrqdM45b57OfOc7csfGGlAZAHQvQjYAAAAAgN9CGhqUsWyZ4t95p9M5T1iYSh9/XFX33WdAZQAQHIRsAAAAAAC/hDidyvr85xV26lSnc00jR+rUD3+olqFDDagMAIKHkA0AAAAA4Jf499/vHLCZTKq6+26VPPGEvGFhxhQGAEFEyAYAAAAA8IsrMdHn67b4eJ353vdUm5dnUEUAEHyEbAAAAAAAv9Tm5aniS19S3HvvqTk7W8Xf/KZcKSlGlwUAQUXIBgAAAADwj8mk0sceU+ljjxldCQAYxmx0AQAAAAAAAEBvR8gGAAAAAAAA+ImQDQAAAAAAAPATIRsAAAAAAADgJ0I2AADQIzgarNpbGKvGlhCjSwEAAAC6jOmiAADAcAVlkfrxiuFyuc2Ki2zTU7edUEpci9FlAQAAAJ8ZnWwAAMBwG/IT5XK335Y4Gy166a2haqCjDQAAAL0IIRsAADBcSlyrz9dlNWH6rzVD5PaYDKoIAAAA6BpCNgAAYLjrxlcqM7nJ51h+UbRe25huUEUAAABA1xCyAQAAw4VZPXr8xpOyRbt8jn94KFH/2p9sUFUAAADAZ0fIBgAAeoT4KJe+tvCkwqwen+NvbB6ovYWxBlUFAAAAfDaEbAAAoMfITG7SF+edlvm8rdg8Xum372fqTFW4cYUBAAAAl0HIBgAAepSrhzl169Qyn2PNrWb98p2hqm20GFQVAAAAcGmEbAAAoMe56epyzch2+ByrrgvVS28NVWsbty8AAADoebhLBQAAPdLDc88oe2C9z7HCykj9fu0geb0GFQUAAAB8CkI2AADQI4WYvfrqDYVKiWvxOb6rIF6rdqUaVBUAAABwcYRsAACgx4oOd+vxGwsVGeb2Ob5y1wBtP24zqCoA6NnMjY0KLyiQPJ7LXwwACBhCNgAA0KOl2Zr1yPxTMpvOrRH1eqX//mCQCsoiDawMAHoe2+rVGn399cq+/XaNePhhmVtaLv8iAEBAELIBAIAeb+zgOt09q8TnmKvNpF+9O1T2+lCDqgKAnsPc0KDB3/62Bi9dqpD69v0so/btU+yGDQZXBgD9ByEbAADoFeaNq9K1Y6t8jjkbLfr56qFqdoUYVBUAGC8yP18j775btrfe6nTOHRNjQEUA0D8RsgEAgF7j3tklGp9Z63OsxB6u/3ovU16vyaCqAMAgXq+S//hHjXjwQYWdOdPpdNW996pu2jQDCgOA/sniz4uXLl2qgwcPBqSQZcuWaezYsQF5LwAA0DeZTF49cv1pff/NESq2h3ccP3AqRsu3pelzM0ou8WoA6DssDocGPfOMYjdt6nTOHRWloqVLVbNwoQGVAUD/5VfItmnTJn344YcBKeSJJ54IyPsAAIC+Ldzq1uM3ndQLy7NU23TuVubdPclKiW1R3phqA6sDgO4XvX27Bn/727JWVXU61zh2rE69+KJaMzIMqAwA+je/QjZJys7O1vvvv3/Fr3/77bf1yCOP+FsGAADoR5JiWvXVGwr105XD5XKfWyb62sZ0Jce1aHRGvYHVAUD3MLndSv3tb5X6m99IHs8FJ/8/e/cdGHV9/3H8dSvzsgfZASFAoiAqS1TAuicIztohVqs/t3VW/FHrAlcrbZFSa9X+KnVRFUXrAsUJylSGrAAJIWSPy7z1+yMSjAlh5O6+udzz8Y/e5/Md70QMd698Pt+3SRWXXaaS3/xGXmuPP+YBAA5Dj3/6Wq1WZfXgtySJiYk9LQEAAISgvPQG/WJisZ75MLt9zO0x6a/v9dd9F3+nRLvTwOo0iRMmAAAgAElEQVQAwLfCSkqU89vfKnrNmk5zrqQk7XzgAdWPG2dAZQCAvXrU+MBiscjaw9+SmM1mWSwWmUw8rBgAAByacUOqdM5xZR3GGpot+mhdkkEVAYDvxb3/vgZfckmXAVv98cfru5dfJmADgF6gRwnZhx9+qNdee01Op1M2m+2wrjFlyhS5XK6elAEAAELY5NG7VVodrhXb4trHosPdBlYEAL5hbmlR+uzZSp4/v9OcNyxMJTffrIqf/lRiwQIA9Ao9Wsm2YsUKTZkyRb/85S8P+hyXy6WMjAxNmjSpJ7cGAACQJJlN0lWn7tSYvBrZI1wanVejnwyj+QGA4Ba5YYMGX3xxlwFby4AB2vx//6eKyy8nYAOAXqRHK9lef/11STqkwMxqtWro0KF699131dTUpMjIyJ6UAAAAoDCrR78+bYfRZQBAz3m9Sp4/XxmzZ8vU2tppuvrcc1U8fbo8fI4CgF6nRyvZtm/fLkkaNWrUIZ03aNAgtbS0aMuWLT25PQAAAAD0Gdbqag246SZlPvZYp4DNHR2tnTNnaueDDxKwAUAv1aOVbGVlbQ8azsnJOaTz+vXrJ0mqra3tye0BAAAAoE+wL1+unOnTZSsv7zTXeOSR2jFrllqzs7s4EwDQW/QoZIuJiZEk1dXVKTEx8aDPK//+L464uLgDHAkAAAAAfZfJ7VbaX/6i1OeflzyejpNms8qmTVPpddfJa7EYUyAA4KD1aLvokCFDJLV1GT0UX3zxhaRDXwEHAAAAAH1J5iOPKPXZZzsFbM6UFG2dO1e7b7yRgA0AgkSPQrbzzz9fkvT73/9ejY2NB3XOq6++qrVr12rs2LGsZAMAAAAQ0uLef7/TWN1JJ2nTyy/LMWaMARUBAA5Xj0K2MWPG6Nxzz9W6det01llnqaioqNvjX3zxRf3iF7+QJN1+++09uTUAAAAABL3GYcPa/90bFqaSO+5Q4Z/+JFdCgoFVAQAOR4+eySZJzz33nCZMmKClS5cqLy9PkydP1oQJE5STkyObzabKykqtW7dOb731ltasWSNJuuOOOzR16tQeFy9Ju3bt0vPPP6+VK1eqqalJI0aM0A033KD09PRuz5szZ45eeeUVPfXUUyooKPBJLQAAAABwKHY+8IBS//EPWevrVXHppWoaPNjokgAgJDkcDjU3Nys5Ofmwr9HjkC0pKUlffvml7rrrLj3zzDN66aWX9NJLL3V5bFpamh555JH21Ww9tXjxYp133nnq37+/zj77bHm9Xj377LP6+9//rq+//lrZ++m+s2rVKt15551qbGxUXV2dT2oBAAAAgEPljovT7ltvNboMAOhzSkpKtG3bNpnNZg0dOrTbhp3z58/XHXfcoRdeeEETJ0487Hv2OGSTJLvdrjlz5ui+++7TW2+9peXLl6u0tFStra1KTk5WVlaWTjnlFJ100kmy2Wy+uKWktu2qs2fP1rRp02T5/mGgN910kwYNGqS5c+fq4Ycf7nROc3OzLr/8cl122WV65plnfFYLAAAAAAAAjLVz505dccUVWrJkSfuY1WrVz372M82ZM0dRUVHt42vXrtWNN96opUuXSpIiIyN7dO8ehWy1tbXyer2Kj4+XJKWkpGjatGmaNm3aQV+jtbVVdXV1iouLO+QALjo6WldddVWHsZycHOXk5Gjnzp1dnnPnnXcqKipKv/71rwnZAAAAAAAA+oiWlhadfvrp+u6775SamqqxY8fK6XRq5cqVeu6559TQ0KCXX35ZNTU1mjFjhp566im53W6NHj1aTz75pMb0sOFMj0K2SZMmqaKiQt9+++1hX2PhwoW66KKLtGTJkh4tydurqalJu3fvVl5eXqe59957T88884xWrFghh8PR43sBAAAAAACgd1iwYIG+++47nX766XrjjTcUEREhqS0r+tWvfqV///vfuv322/XPf/5T5eXlysrK0syZM3X55ZfLZDL1+P496i7aG82ePVsej6fTarqqqipNmzZNjz76qIYOHWpQdQAAAAAAAPCHvVtEH3744faATWrbBjpnzhxFREToiSeeUENDg+677z5t2rRJP/vZz3wSsEk+eCZbc3Ozvv7668M+f9u2bT0tod2HH36oGTNm6Mknn1ROTk6HuWuuuUbDhw/X9ddff0jX9NU3GgAAAAAAAP6ze/duSdLw4cM7zSUkJGjAgAEqKirSxo0blZmZ6fP79zhk27p1q0aNGuWLWnrkyy+/1OTJk3X77bfruuuu6zD3/PPPa8mSJfrmm28O+bper7fbeUI4AAAAAAAA4zU0NCg8PHy/z/xPTU1VWVmZXwI2qYch2wUXXKCjjjrKJ4X05AtctmyZzjzzTF155ZVddhSdMWOGTCaTzjvvvPaxxsZGSdK0adOUlpbWoesEAAAAAAAAgsuBFkr5W49CtptvvtlXdRy2ZcuW6YwzztCVV16pP/zhD10ec+utt3ZqdFBSUqINGzZowoQJGjRoUCBKBQAAAAAAgB85nU797Gc/63Juw4YNcjgc+52fPn268vPzD/vePd4uaqS9Adt5552n3/zmNyouLu4wn5aWJqvVqltuuaXTuV9//bXmzp2rK664QmPHjg1UyQAAAAAAAPATj8ejF154odtj9jd/1VVXhW7I9uCDD6q2tlb/+te/9K9//avT/IYNG+gkCgAAAAAAEAL+/Oc/q7a29rDPHzZsWI/uH9Qh28MPP6zbbrttv/M/7jD6Q0OGDNGSJUtUUFDgj9IAAAAAAAAQQD0NyXoqqEO2nnzzYmJiNHHiRN8VAwAAAAAAgJBlNroAAAAAAAAAINgRsgEAAAAAAAA9RMgGAAAAAAAA9FCPQrbFixfr5Zdf9lUtAAAAvVZRRYReW5amFVvjjC4FAAAAvVCPGh/cf//9+vTTT3XxxRf7qh4AAIBep6w2TA//J0+trrbfT04atUfnjyo1uCoAvmRxOBT70UdyJSaqftw4o8sBAAShoO4uCgAAEAjfldjbAzZJWvh1P/WLb9GYvGoDqwLgK9ErVih3+nTZStvC8z3XXqvSa681uCoAQLDhmWwAAAAHMDi9QRazt/211ys9uyRbW/dEG1gVgJ4yeTxKmztXA6++uj1gk6SEt94ysCoAQLAiZAMAADiAfvEt+vmE4g5jTpdJf1rUX2W1YQZVBaAnwkpLNfCqq9Rv3jyZPJ4Oc02DBxtUFQAgmPV4u6jH49Gpp556WOc+8cQTOvroo3taAgAAgN+dlF+l4spIfbA2uX3M0WzVn98eoHumblFkmNvA6gAcirgPP1T2738vS11dp7n6sWNV9LvfGVAVACDY9Thk83q9+vDDDw/r3OpqnmMCAACCx6UnlKiiLkyrt8e2j5VUR2jee7m66ZxCmU3ebs4GYDRTS4syZs9W8vz5nea8FovKrr5apb/+tWRmww8A4ND1OGSzWCzauHHjYZ2bmZnZ09sDAAAEjMnk1dWn7tDM1/JUXBnRPv7Nzhi9/Fm6Lj2xxMDqAHQnorBQuXfdpYhNmzrNtaana+esWWpglw0AoAd80l100KBBvrgMAABArxcR5tGNZxfqoQV5qmvc91bq/bUp6hffopOPqjSwOgBdSXjzTWU99JDMzc2d5mpPO01FM2bIHRNjQGUAgL6EddAAAACHKDmmVTecuV02a8ftofM/ydSGYj6oA72FxeFQ7t13K+d//7dTwOYJD9euO+7Q9sceI2ADAPgEIRsAAMBhGJjWoF/9ZKdMpn1jHq9Jf3knVyVVEfs/EUBARH3zjQZfconi//vfTnPNAwdq8wsvqOLyyw2oDADQV/UoZBsyZIhGjhzpq1oAAACCyqhBNTrn2D0dxpqdFs1+e4Dqm3zyVA4Ah8rjUfILL2jQtGkK27Wr45zJpIqf/lSb/v1vNfPIGwCAj/Xo3d+8efN8VQcAAEBQmjy6VOV14Vq2Ob59rKIuTE+921+/OW+rbBY6jgKBYtuzR7n33KPoFSs6zbni41V0//2qGz/egMoAAKGA7aIAAAA9YDJJ035SpIFpjR3GN5VE6/8+zjKoKiD0xH30kQZffHGXAZtj1ChteuUVAjYAgF8RsgEAAPSQzeLR9WcWKtHu7DD+2cZE/Xd1qkFVAaHB1NKizEcfVf9bb5W1trbDnNdi0Z5rr9W2efPkTEkxqEIAQKggZAMAAPCBuCiXbjq7UBE2T4fxBV+ka1VhnEFVAX1beGGh8n7+cyXPny95O27Nbk1L09ZnnlHptdfKa+ZjDwDA//jbBgAAwEeyk5t07Rk7ZDLt+7Dv8Urz3svR9rIoAysD+p7EhQs1+LLLFLlpU6e5mjPO0KZXX1XDiBEGVAYACFWEbAAAAD40LKdOFx5f2mHM6TbrL//tr9pGm0FVAX1L9OrVyv7d72Rubu4w7omMVNHvfqcdjzwit91uUHUAEHh7asP1yYZEbd0TbXQpIY3e8gAAAD525ogy7a4O16cbEtvHqh02/ent/rr7gq2yWTzdnA3gQCI3beq0PbRpyBDtmDVLLQMGGFQVAASW023Sym3xWro+Ud+V2OX1tjVk+vWpOzQ6r8bo8kISIRsAAIAf/Hx8scprw/Rdyb7VNNvLovT3D7J17ek7ZDIZWBwQ5OpOOklpdrssDodkMqni0ktVcsst8oaHG10aAPhdSXWElq5L1OffJaihpWOs4/VKyzYnELIZhJANAADAD6wWr647c7seXpCnPbX7Pvh/vTVeH6xt1GlHlxtYHRDcWtPTtenVV2X//HM15+Wpcdgwo0sCAL9qdZn19dZ4fbwuUVtKu98Smp3cFKCq8GOEbAAAAH5ij3DrpnMK9fCCPDW0WNrHv9ycQMgG9FBrWpqqpkwxugwA8KuiykgtXZeoLzcnqPEH7yW6EhPp0oSCSp173J4AVYcfI2QDAADwo7T4Fl17xnY9+dYRcnva9ohmJ/EbZgAA0LVmp1nLN8dr6fokFR6gO7nJJA3NrNeEgiodM6BWVou32+PhX4RsAAAAflaQ5dAt5xbqw7VJSo1r1aRRpQc+CQAAhJTt5VFaui5Ry7YkqLnV3O2xcVFOnZhfrROHVio1rjVAFeJACNkAAAACoCCrXgVZ9UaXAQAAepFmp0XLNsfr43VJ2lEe2e2xZpM0JLNeE49sW7VmMbNqrbchZAMAAAAAAAig7WWRWro+SV9uTlCLs/tVa/HRTh0/uFoTj6xUciyr1nozQjYAAAAAAAA/a2ix6PONCVq6IUklVRHdHms2eTW8f73G51dqeG69TCZWrQUDQjYAAAAAAAA/Kq6M0KOvD1RDS/cxTHJsq8bnV+mEoVWKj3YGqDr4CiEbAAAAAACAHy3+Nnm/AZvV4tWI/nUaX1Cp/Kx6mU0BLg4+Q8gGAAAAAADgR7GRrk5j/eJaNL6gSuOGVCk2qvM8gg8hGwAAAAAAgB+dOaJMe2rCtb08SgNSGzS+oEpDMhwysWqtTyFkAwAAAAAA8KOIMI+uOX2H0WXAz7rvEwsAAAAAAADggAjZAAAAAAAAgB4iZAMAAAAAAAB6iJANAAAAAAAA6CFCNgAAAAAAAKCHCNkAAAAAAACAHrIaXQAAAACA4GRyOpX8738rctMmVZ1/vhyjRxtdEgAAhiFkAwAAAHDIwnfuVO7ddyty/XpJUvx//6tNL7+s5iOOMLgyAACMwXZRAAAAAIck4c03NfjSS9sDNkkyuVyKXLfOwKoAoLOiiki9vzZF28sijS4FIYCVbAAAAAAOiqWhQZkPPaSEt9/uNOeOjWW7KIBeobnVrGVbErR0XaK2l0dJkswm6eZztumonHqDq0NfRsgGAAAA4ICi1q1T7t13K6yoqNNc8xFHaMejj8rZr58BlQFAm217ovTJhiQt3xyvZmfHjXser/T11nhCNvgVIRsAAACA/fN6lTx/vjKefFImp7PTdPW556p4+nR5ItmKBSDwGlss+nJTgpZuSFJRRUS3x+amNAWoKoQqQjYAAAAAXbJWVSl7xgzFfvpppzm33a7ie+9VzZlnGlAZgFC3eXe0lq5P0ldb4uR0d/+4+UR7q047ukITjqwIUHUIVYRsAAAAADqxL1umnOnTZavo/KG08aijtGPWLLVmZRlQGYBQ1dhi0Vdb47Xk2+QDrlozmbwamunQxCOrdOwRtTKbvAGqEqGMkA0AAABAO5PbrX5PP61+f/ub5PH8aNKkissuU8lvfiOvlY8SAAJje1mklq5P0uffJRxw1VqC3amxedX6ybBKJdpbA1Qh0Ia/GQEAAABIksJKSpRz992KXru205wrKUk7H3xQ9ccfb0BlAEJNXaNVyzbHa+mGJJVUdb9qzWrxakT/Wh0/pFpH59bLFAKr1syNjbKVlclaVdX2z8pK2SoqZKuoaPv38nJZKyvllfSQ0cWGEEI2AACAPmBraZTeXpmqcJtHU8aUKjmW397j0MS//76y7r9flvrOnffqJk7Uzvvukzs+3oDKAIQKj1daXxSjpRuStLowVm6Pqdvj0+JbdFJ+pU4YWq2YSFeAqvQjj0fWqqr24MxWVSXr3n+Wl7cFaBUVspWXy9zcbHS16AIhGwAAQJBrdZk1++0j1NBskSRt2xOtey/cLHtEH/jAAb8zNzQo4w9/UNKCBZ3mvOHhKrnpJlX89KeSqfsPuwBwuGoabPpkQ6I+3ZCoivqwbo+1Wb0aeUSNTiqo1OD0hqD40WRqaZHtB6vL2leglZe3hWbfh2fWqiqZ3G6jy0UPELIBAAAEudpGa3vAJknldWH6yzv9ddv5W2Wz9P0tMzh8kevXK/fuuxW+c2enuZYBA7Rj1iw1DRliQGUAQsWmErueXDRALc7un7WWmdis8QWVOn5ItaLDe0cQZampka2ycl9Q9sMA7QdbOLtaIYy+iZANAAAgyKXEtmpopkMbd9nbxzbvjtY/P8rWr07pHJ4A8nqVPH++Mp58Uians9N09bnnqnj6dHkiIw0oDkAoeW9N8n4DtnCbR6MG1mj8kVUa2K8hIPWYXK6Oq8wqK/dt2fxBgGarqpKplUczoCNCNgAAgD7gmtN26MEFear8wTabz79LUFp8s845rszAytDbWKurlT1jhmI/+aTTnDs6WsX33quas84yoDIAoSg+uvOjDXJTmjS+oFJjB9cowuabVWsdGgX8YJvmjxsFWKuqfHI/hCZCNgAAgD4gNsqlG88q1KzX89Tcum9FwOvL05WW0KLjjqg1sDr0FlHr12vATTfJWlHRaa5h+HDtnDVLrRkZBlQGIFRNHl2q2kardlVGaGiWQ+PzK9U/tengTj6YRgHfb+GkUcDB83q9+vjjj/c7bzabNX78+E7jJSUlKi4uVm5urvr16+fPEnstQjYAAIA+Iju5Wdeevl2zFw2Q19v2JGiPV3r6/RwlXrBVA1IbDa4QRsu+777OAZvZrLIrr1Tp//yPvBZL1ycCgJ/YI1y6/sztHca6bRSwd5xGAX7jdrt18skn73c+MjJSjY373lM0NTXp5z//uRZ830DHZDJp2rRpmjdvnqzW0IqdQuurBQAA6OOG5dTr4nG79dJn+1YjOd1m/fnt/rr3ws1KtHd+/hZCh6WursNrZ0qKdj70kByjRxtUEYBQQqMA/3HFxcmVnCxXcrKcyclyJSXJmZqqOx9/XPmHeC2r1arq6uou50444QQN+VFDnNtuu00ffPCBFi9erHHjxunTTz/VlClTlJKSolmzZh3mVxScCNkAAAD6mNOPLldZbbiWfJvUPlbbaNOf3x6guy/YonCbx8DqYKTSa69V1gMPyOR2q27iRBXdd59c8fFGlwUgyFnq6mTbuz2zrKztWWfl5W1bNsvLZamrU9iePTI3BKZ5QV/ijo2VMzlZzpQUuVJS5ExJaQvRUlPlTE6WOzZWrWlp8kRHd3n+C48/rgcP477xXfzd8MEHH2j9+vX661//2j7mcDj03HPP6d57721f/XbKKafozjvv1KxZszRjxgxFRUUdRgXBiZANAACgD7rsxF3aUxOu9cX7Oo7urIjUMx/m6NoztstsMq42GKdq8mTVnXiiLI2NasnJMbocAL2YuaVFlrq69qDsx8HZ3kDNWlUlk4df3hwKb3i4XDEx7UHZjwO0va9dSUnymrvuvGqExx57TCNHjtRJJ53UPrZy5Uo1NTXp9NNP73DsGWecoXvvvVdfffWVJkyYEOhSDUPIBgAA0AdZzF5de8Z2PbwgT6U14e3jK7bF6fXl6ZoyZrdxxcFQruRkde7lByBU7F11Zqmr2+/KM1t5OVs2D8PeVWfu2Nj9rjxzpqbKHRNjdKmHbO3atXrvvfc0f/78DuOFhYWSpNzc3A7jAwYMkCRt3ryZkA0AAADBLzrcrVvO3aaHFuSpvmnf275FK1KVHNOq8QWVBlYHAPAVU2urrLW1HbZndrXyzFZaKpOLmP1QeMPC5IqN7bA9s1NwlpIiZ1qavL30If/3zrhX9864t9tjvF5vt/OPP/64srOzddFFF3UYdzgckqToH21XtdvbVtLX1oZWd/Pe+ScAAAAAPpES26rrztiuJ94cKJd73x7Rfy3NVGpci4ZmOowrDgDQLXNLS+ftmfX1ncZslZXSAUISdOQND++0PfOHAVr7SrTkZMkU3M9YePD+BzX9f6cf9vnFxcV68cUX9dBDD3XqFhoe3rZa3uns2Fhp72u6iwIAAKBPGZzRoJ9PKNazi7Pbx9wek576b67uvXCLUuNaDKwOAEIPjQL8p6eNAtDZk08+qfDwcF199dWd5pKTkyVJlZWViouLax+vqKiQJKWkpASmyF6CkA0AACAEnDi0SrurI/TfVfve7Da0WPWntwfonimbFRXuNrA6AAh+NArwn2BtFNAX1NXV6emnn9aVV17ZZcfRY489VlLbM9uOOOKI9vHVq1dLko466qjAFNpLELIBAACEiKljS1RaE67VhbHtY7urw/XX93J1y7mFMpvYagQAP9YXGwV4ZdLqtBO1LnW0Ru/6QIMr1xhSR19uFNBXzJs3Tw6HQzfffHOX8zk5ORo3bpzmzp2ryZMnt48/9dRTGjRokIYNGxaoUnsFQjYAAIAQYTZJV5+6Q7P+M0hFlZHt4+uKYjT/kwz9bPwuA6sDgMAJ1UYB1REpemvwL/X60Ku0I36IJMnqcervC0/SUWXLfHKPvtAoAG2cTqdmz56tSZMmdVil9mOzZ8/WhAkTNH78eI0dO1aff/65li1bpoULF8oU5M+zO1T8iQYAAAghETaPbjqnUA++mqfaRlv7+JJvk5We0KJThlUYWB0A9AyNAjrzmMz6OuMnei3/an3Uf7Kc5rAO8y6zTR/1n3zAkC2UGgWgzbJlyzRo0CDddddd3R43cuRIrVixQn/605+0du1aDR06VH/84x81atSoAFXaexCyAQAAhJhEu1M3nr1dj7w2UE73vmfXvPhphlLjWjQsJ3i2PAEIDTQKOHQVUelaOGSa3hjyK+2K3f8qJEkabNqh+jFjaBSADk488UR99NFHB3Xs0KFD9dRTT/m3oCBAyAYAABCCBqQ26lenFGne+7ntizk8XpP++m6upk/doozEZmMLBBAyTC6Xor75RpEbN8r2fYBmraxsC9GqqmStrDS6xKDhMVn0RfYZ+s+R1+rTzLPkNnf/kT89oVlnHVOuftddq20BqhHoywjZAAAAQtSoQTUqrQnX68vT2seanRb97f0c/e7iTez2AeA3YcXFilm2TPYvv1TMF1/I4nAYXVJQ2F+jgN0JR+h9naDFVQWqbI7s9ho2i0ejBtVqfEGl8tJZ+Qf4EiEbAABACDv3uD3aXR2uZZsT2seKKiPV4jIrwuYxsDIAfckPQzX78uWy1tYaXVKvcbiNAjxek9buiNXH6xL1zc4Yeb3d/2YkO7lZ4/MrNXZwtaLC3f7+soCQRMgGAAAQwkwmadrJRaqoD9PW0rbn7eRn1ROwAegRa2Wl7CtXtq9UCyspMbqkgPNXo4DyujB9uiFJn25MUE2DrdtjI2wejc6r0fiCSg1IbezplwTgAAjZAAAAQpzN6tXt52/TF5vaVrMdP7ja4IoABBtLXZ3sX30l+/Llilm+XOGFhUaX5Bdeq1WuxMS2gCw5Wc6kJLlSUuRKSpIzNbVtLjVVzsREecPCDnzBg+Rym7R6e5w+Xpeojbti5DlAY9T+KY0af2SVxgyqVkQYvzQBAoWQDQAAAAqzejShgIeLAzg45uZmRa9ZI/uXXyp61SpFffutTC6X0WUdNm94uFwxMR22Z/6w0+be166kJHnN5gNf0EfKasP18bpEff5douqauv/4Hhnm1tjBbavWcpKbAlQhgB8iZAMAAAAAdMvk8Shi48Z9z1VbtUqm1lajyzqg/TUK6PC8s9RUuWNijC61k6+3xulv7+fK7el+K+nAtAZNKKjSqEE1CrOyag0wEiEbAAAAAKCTDh1Av/xSlvp6o0uSdPiNAoLNe6tT9huwRUe4NW5ItcbnVyojsTnAlQHYn+D9iQMAAAAEI69XSa+8ouSXXpIrMVHF996rltxco6sCFL5zp+zLl8u+bJnsX30la01NwGtozc5Wa0ZGW2D2o+ecuZKS2kK1XrjqzB8S7C5pz77XJpOUl+7QhIIqHXdEjWzWAzyYDUDAEbIBAAAAAWKpqVH2ffcp7qOP2ga2blXW/fdr6zPPGFoXQlNv6ADqSkqS49hj5Rg7VvXHH6/WjIyA19BbXXriLjndJpXXhml4bp3GF1SpX3yL0WUB6AYhGwAAABAA9hUrlHPPPbLt2dNh3FZRYVBFCDXmxkZFf/NNW6i2bJkiN2yQvIFdDeWJilLDsGFtodqYMWrKz29booVOEqKduunsvtmlFeirCNkAAAAAPzK53eo3b55S//53mTw/eii5yaSyK680pjD0eeaWFkWvXt3W/XPVKtlXrAh4B1BPeLgaRoyQY+xYNYwYocZhw4L6OWkA0B1+ugEAAAB+YistVe499yh65cpOc66EBBU98IDqTjzRgMrQF3XqAEb7Nj0AACAASURBVLp6tUwtgd1e6DWb1Tx0qOrHjJFj7Fg5RoyQNzw8oDUAgFEI2QAAAAA/iFu8WNm//70stbWd5hxjxmjngw/KmZJiQGXoS3pDB9DWrKz2UK1+7NiQaUwAAD9GyAYAAAD4kKmlRRmzZyt5/vxOc16LRWVXX63SX/9aMpsNqA7BLqy4WNGrVil69WrFfvKJbGVlAa9hb6jWMGKEHGPGyJmaGvAaAKA3ImQDAAAAfCSisFC5d92liE2bOs21ZmRo58yZajj6aAMqQ7CyVlXJvmJF+0q1sF27Al4DHUAB4OAQsgEAAAA+kPDmm8p66CGZm5s7zdWedpqKZsxgGx0OiA6gABC8CNkAAACAHrA4HMp64AHFv/tupzlPeLh233STKi6/3IDKEAzMLS2KXL9e0atXtzUrMLADaOMxx6jhmGPkOO44OoACwGHgJycAAABwmKLWrlXub3/b5Ra+pvx87Zg1Sy25uQZUht6KDqAA0HcRsgEAAACHyOTxKOX555U2Z07nVUcmkyouu0wlt9wib1iYMQWiV6EDaPDwek36tihGuyrDNbx/vTISOm//BoD9IWQDAAAADkFYUZFy7rtP0StWdJpzJSaq6P77VXfiiQZUht7CVl7evv3TyA6gDSNGqOGYY1R30kl0AD2AyvowfboxUZ9sSFS1wyZJen25R7+7eLPSCdoAHCRCNgAAAOAgmJxOpfzrX0r761+73N7nGD1aOx96SM6UFAOqg5F6RQfQxEQ5jjuufaVaa2ZmwGsINm6PSau3x+qTDUlatzNGnh/1l3C6zfp2ZwwhG4CDRsgGAAAAHEDMp58q65FHFFZU1GnOa7Wq9LrrVHbFFZLZHPjiEHB0AA1uZbVh+mRDkj7bmKjaxv1/JDaZpCP6NQawMgDBjpANAAAA6EbsRx9pwK23dhmitGZlacfMmWocNsyAyhAovaUDaFN+flv3z7Fj6QB6iJxuk1YVxumT9UnasMt+wEz0iH6NOufYPRqY1hCYAgH0CfxUBgAAALoRt3hxp4DNa7Go4qc/Ven//I88UVEGVQZ/oQNo37GnJlyfbEjUZxsTVdfU/cffyDC3Rg+q0cSjKpWT3BSgCgH0JYRsAAAAQDcahw9X4sKF7a8bjj1Wxb/9rZrz8gysCr7WoQPosmWy1NUFvAY6gPqG023Smu1x+mhdojbuijngqrX+qU0aX1CpsXnVCrd5AlMkgD6JkA0AAADoRuXUqZLXq+hVq1Q3caJqTjuNZ1/1AR06gH76qWx79gS8Bmdycvv2TzqA9tzu6nB99n2HUEdz9x91o8LdGjWwRicfVaHsZBobAPANQjYAAACgOyaTKi+6SJUXXWR0JegBa3W17F9/3b5SLay4OOA10AHU95wuk9bsaFu1tqH4wCv/9q5aO35wtcKsrFoD4FuEbAAAAAD6HHNTk6LXrqUDaB9VVBmpj75N0peb4tXstHR7bGyUS+OGVGl8QZX6xQX22XoAQgshGwAAAPxu655o/f2DbNU1WnXeyD0685hyo0tCH2NyuxXx3Xf7mhWsXCmT0xnQGugAGhhLvk3WC59kdpuZmk1SQXa9xudXasSAOlnMgQ1YAYQmfuIDAADA7/71cabKats6I77yRYbsEW6dmF9lcFUIZnQADV3vrUnZb8CWEO3UCUOrdFJBlZJjWgNbGICQR8gGAAAAv2t1mTu8/r+lWUqJa9WQDIdBFSEY9boOoGPGyB0bG/AaQl1CdKvKasPaX5tMXg3PbVu1Nrx/vcwmVq0BMAYhGwAAAPzu/FGl+tv7ue2vXW6T5ryTq3sv3KJUnpGE/bBVVCh61are0wH0xBPl7Ncv4DWgoytOLtL8T7JU02DVsUfU6qT8KiXYA7s1GAC60idCtubmZm3ZskVNTU0aOnSoYmK67irj8XhUWFio8vJy9e/fX2lpaQGuFAAAIDSNyatRUUWk3lmV2j7W0GLV7EUDdM/UzYoOdxtYHXqLH3YAjV61ShHbtgW8BldCghwjR7avVGvNygp4Dehealyrbjk38H82AOBAgjpka2ho0PTp0/WPf/xD9fX1kqTw8HDdcccdeuCBB9qP83q9euqpp/TII4+oqKhIkmQymTRp0iT985//3G8oBwAAAN+ZOna3KuvDtHxLfPtYaU245rwzQL85b6usFrZ4hZpe0QE0MlINw4fTARQA0GNBHbJ9+eWXev311zVv3jydf/758ng8evTRR/Xggw/qqKOO0iWXXCJJKisr0+OPP65rrrlGV111lRISErRo0SJdeumluvPOOzV37lyDvxIAAIC+z2SSrjylSGV1YdpeFtU+/l1JtP5vaZamnVxkYHUIhN7QAdRrsah5yJB9zQqOPVZemy2gNQAA+qagDtlOOeUUbd26VRaLpX3sgQce0N/+9je9++677SFbv379tGXLlg7HXXDBBZo8ebLefffdgNcNAAAQqmwWj248a7seXJCnase+YOPTDYnKSmrWacPLDawOvvbDDqDRq1bJvmKFzA0NAa3hxx1AG0aMkIcOoAAAPwjqkE1Sh+Bsr7CwMFmt1sM6DgAAAP4VH+3UjWcV6pHXB6nFua/r6MufZSglpkUjBgS+YyR8hw6gAIBQ1ecSplWrVqm4uFhnnnlmt8c1NTXp/fff18UXXxygygAAALBXbkqTfnXKTv313f7yfP8ILo9XevrDXN09ebOyk5uNLRAHrUMH0M8+k620NOA1dOgAesIJctLgDABggD4VsrW0tOiaa67RuHHjdMEFF3R77F133SWn06nf/va33R5n4qGnAAAAfnHcEbWaNHq3XluW3j7W3GrWn98ZoHunblZslMvA6rA/ezuARq9apejVqxW5fn3Aa/hhB9CGESPUPHBgwGsIJV6vSYVlkap22DQ4o0Exkfy/CQBd6TMhm9vt1mWXXaY9e/bos88+6zYc+8Mf/qB58+Zp0aJFSk9P3+9xUltn0u4QwgEAABy+c48r056aCH3+XUL7WGV9mP7y3wG64/wtslnpOGq0Th1AN26UPJ6A1tCpA+jQoZLZfOATcdh2V4drQ3GM1hfb9V2JXY0tbY/fiY106XcXb1J8dGAbVgBAMOgTIZvb7dYvfvELff755/rkk0+UlZW132Pnzp2ru+66Sy+//LJOPfXUAFYJAACArvxiYpHK68K0eXd0+9jW0ig9uyRHV5+6QyaTJI9HlqYmuaOj938h+AQdQENTTYNN64vt2lAcow3FdlU3dP39rmuyalVhrE4+qjLAFQJA7xf0IZvb7dYvf/lLLV68WEuWLFFeXt5+j507d65uvvlmzZ8//4DbSQEAABAYNotX15+5XQ8tyFN5XVj7+LLN8UqLb9Yvqv6p9NmzFVZSorrx47X9iScIXHyot3UAbRgxQo6RI+UhUPWrplaLviuxa12RXRuK7dpdHXHQ56bFt/ixMgAIXkEdsu0N2JYsWaKPPvpIQ4YM2e+xc+fO1S233KKXXnqJgA0AAKCXiYl06aZzCvXwgkFqat3XFX7hV/005sOVyi0pkSTFLl2quCVLVHP66UaV2id06AC6fLkstbUBr6FDB9DRo+WOiwt4DaHE6TZpa2l0+xbQwrJIeb0H/+gbk0nKTGzWyUdVKD/L4cdKASB4BXXIduedd+qFF17QT37yEz322GOd5h988EGlpaVp4cKFuv766zV06FAtWrRIixYt6nDcz3/+c02YMCFQZQMAAKALGQnN+p8zdujJtwbI8/2Hf69Mum/ic0qv36FhZV+2jVks3V0GXaADaOjxeKXS6ghtLo3W+iK7vi2KVXProT3HLi7Kpbx0hwqyHRqWU6dEO89hA4DuBHXIFhYWpgkTJsjtdmvLli2d5ltbWyVJTU1NGj9+vCR1eVytAb+5AwAAQGfjNr8h09oKPTHsofaxVkuEbj/9NT3/+hhFjh2sOn45ekDWmhrZv/qqV3QAbRgxQg3HHKOmgoKA1xBqyuvCtL44Ruu/3wLa0HJoH/ciwjwakNqgI7Mdys+sV//UJj9VCgB9U1CHbDNnzjyo4y655BJdcsklfq4GAAAAhyusqEiZjzyi2E8/VX9JReYMvXzk9e3zlVFpuuGXy3XHFWWKsAa2s2UwoANoaCuqjNS893K1uzr8kM6zWTzKS28L1YZm1isnpUnmg99BCgD4kaAO2QAAABDczC0tSn32WaU++6xMLfsepn7bF7eoKG6Qvsg6o31su7Ofnn4/UjectV0mk9eIcnsNOoDih178NOOgAjaTyasBqU0qyHIoP6teA9MaZLOE9v9LAOBLhGwAAAAwhH3ZMmXNmqXwwsJOcxaPS/dWztI1Q45XcUNs+/jq7bF65Yt0XTyuJJClGs/jUeTGje3bP2M+/1wWgzqA7t3+WT9unNx0AO0VWpz7XzGYntCs/CyHjsx2aEiGQ5Fh7gBWBgChhZANAAAAAWUrK1P6n/6khLfe6nLemZys3TffrOrzztMNdbv00IIo1Tfte9v63poUnTi0ShmJzYEq2RB0AMXBmjS6VH99t7+anWYlRDuV//1KtYIsh+KjaVYAAIFCyAYAAICAMLlcSnrpJaXPmSNzY2Onea/FospLLlHp9de3r5BKiW3V9Wdu1xMLB8rp/r7jqFeqbrD1uZDNWlEh+/cdQGM++0xhBncArT/hBLXSATQoDMup1xNXrFNTi0UJdAAFAMMQsgEAAMDv7F99pcyZMxWxbVuX8w3HHafiu+9Wc15ep7m89AZdcXKR/rE4W26PSQP7NWhIhsPfJfudtaZGUWvWtG3/XLbMmA6g8fFyjBpFB9A+IMLmUYSNpiAAYCRCNgAAAPiNrbxc6bNn73drqCs5WSU336zqc8+VTPtvazh2cLWGZDhU5QjTgH6NMgdh4wNzc7Oi16yhAygAAH0UIRsAAAB8rn1r6FNPydzVA/rNZlWffbZ23X673PHxB3XNBLszqLbCdeoAumqVTK2tAa2BDqAAAAQOIRsAAAB8KnrFCmXNnKmILVu6nG8sKNCu6dPVeOSRAa7MzzweRRQWKnr16rbVagZ0AJXZrCY6gAIAYAhCNgAAAPhM2pw56vf0013OuRIStPvmm1U1aVK3W0ODyQ87gNqXL5eVDqAhobI+TJt2R8tm8erYI2qDcvsyAMD3CNkAAADgExaHQ6nPPNN5wmxW5dSp2n3DDUEfAJmcTsUuXaq4JUtkX75ctrKygNfgTEtT/ejRcoweLceYMXKmpAS8hlDjaLZo4y671hfHaEOxXWW14e1zowfV6JrTdxhYHQCgtyBkAwAAgE94bTZ5w8NlampqH2s88si2raFB3rUyvLBQiQsXKvGNN2StqgrovV3x8WocPrxt++eYMXQADYBWl1mbd0drfZFdG3bFqKgiUp79LFb7amu8rvLslMXMajYACHWEbAAAAPAJT3i4iu67Txl//KM8NpvKf/lLVU6ZErTdKy0NDYpdvFgJb72lmGXLAnZfT0SEGo4+mg6gAeTxmlS4J1IbdsVofZFd2/ZEy+k+uC3NmYnNBGwAAEmEbAAAAPChmjPOUM0ZZxhdRo9Erl+vpAULlPDOOzI3Nvr9fp06gB5zjLxhYX6/b6grqY7QhuK2LaDf7YpWU6vlkM6PjXTpyOx6TR5d6qcKAQDBhpANAAAAIc9WVqaE77eDhhcV+fdm33cArR81So4xY9RwzDHyREb6955QXaNVm3bbtb7Irm92xqjKcWhBZpjVo4FpDToy26H8zHrlpDTJ3Df6dwAAfISQDQAAACHJ5PHI/tVXSnz1VcUtXiyT2+23e3XoADpqlNzx8X67F9o0O80q3BOtdd8/V21HeaS8h7Cr02TyKjelWfmZ9Toy26FB6Q7ZLGwLBQDsHyEbAAAAQkogmhi4kpPlOOaYtlBt3Di1pqf75T7o2itfpOu91SnyeA9+qZnJJGUlNWtoZr0KshwanOFQhM3jxyoBAH0NIRsAAAD6PH83MfBER6vhqKP2NSvIz29LbRBwJdUR+u+q1IM6NjmmVflZDuVn1Ss/y6HYSJefqwMA9GWEbAAAAOibvF7ZV65U4uuvK+7992Vubvbp5ZsHDlT1ueeq/vjj1TR4MB1Ae4nutoTaI1wamulQQZZD+VkOpca1BK4wAECfR8gGAACAPsVWUaGEN99U4n/+4/MmBu7oaNWdfLKqzztP9WPG+PTa8I3MxGadOrxCi79JltXi0eCMhrbVapn1yk6mWQEAwH8I2QAAABD0/N3EoKmgQJVTp6r6rLPkiYry6bXhe5eduEtTxuyWzeqV2USzAgBAYBCyAQAAIGj5s4mBMzlZ1eedp6opU9SSne3Ta8P/wmlaAAAIMEI2AAAABBV/NjHwms1yjBqlqgsvVO1PfiKvxeLT6wMAgL6LkA0AAABBIXL9eiUtWKCEd96RubHRp9duGTBAVeefr6pJk+RKTPTptQEAQGggZAMAAECvRRMDAAAQLAjZAAAA0KvQxCC4NDvN2lRi166qCA3s16jBGQ6jSwIAwBCEbAAAAOgVAtLE4IIL1JKT49Nrhxq3x6StpVHauCtG64rs2rYnSh6vSZJkMkk3nLVdI/rXGlwlAACBR8gGAAAAw9DEoPfzeqXiqkhtKLZrfZFdm3bb1eI07/fYVdtiCdkAACGJkA0AAKAPif34YyW/9JLc0dHafeutas3IMLqkLtHEoHerqAvT+mK7NhTHaMMuu+qbDv5jw8C0Bj9WBgBA70XIBgAA0AeEFRcr89FHFbt0afuYraxMW55/3sCqOmpvYvDaawrfudOn16aJQc/UN1m1cZe9PVgrrws7pPNtFq8GpjVodF6NTsr37VZfAACCBSEbAABAEDO1tCj1ueeU+o9/yNzS0mEufMcOg6raJ5iaGDQ7LSqvDVN6QrOsFq+PKuydWpxmbdodrQ3FMVpfbNeuykh5DuFLNpuknJQmDc2sV0GWQ3npDQqzevxXMAAAQYCQDQAAIEjFfPaZMmfNUnhRUZfzVRdeGOCK9gm2JgZFlZF67I2Bami2KD2hRXdM2qq4KKdPrt0beLwmbdsTpfVFdm3cFaOte6LkcpsO6Rr94lqUn+VQfla9hmY6ZI/wbWAKAECwI2QDAAAIMmGlpcp47DHFffhhl/PO5GTtvu02VZ91VkDrCuYmBh+sSVZDc9s1d1eH689v99ddF2yVzRL8q7PK68L0+MKBqjjELaBxUa62lWrZDhVkOZRob/VThQAA9A2EbAAAAEHC5HIp6aWXlP7UUzI3dH64vNdiUeUll6j0+uvljo4OWF19oYlBXLSrw+vCsig982G2rjlth0yHtuCr13lvdcpBBWwRYR4NyXAo//tgLSOhOei/dgAAAomQDQAAIAjYV6xQ5sMPK2Lr1i7nG488UrumT1djQUFA6glYE4PRoxWIpOeMo8v01ZY4ldWGt499tSVeafEtmjy61O/396f9PV/OavFqYL9GDc2s15HZDg3o1yizqW8/iw4AAH8iZAMAAOjFbBUVSn/ySSUsWiR5Owcg7rg4lf7616q47DLJbPZrLcHUxOBQRUe4ddPZhXr4P3lqbNm3FfWtFf2UFt+isYOrA1qPL511TJm27olS4Z4oZSY1q+D756oNTm9QuC34t8MCANBbELIBAAD0Qia3W0kvvqi0p56SpYutoTKbVX322Sq5/Xa54uP9WkuwNTE4XOkJLbrxrO164s0j2psCeL3Scx9lKyWuVQP7dfHfIQjERrl0z5QtRpcBAECfR8gGAADQy0SvXKmsmTMVsXlzl/NN+fkqvuceNQ4b5rcaOjQxWL68y1V0h8vfTQx6YnCGQz8bX6znlmS3jzldJv1pUX9Nn7pZqXE8/B8AAHSNkA0AAKCXsNTUKP3Pf1bSf/7T9dbQ2FiVXnONKi+7TF4/bQ3tC00Meuqk/CrtqorU+2uS28cczVb9+e0BumfqFkWG+XabLAAA6BsI2QAAAIzm8Shh0SJlPP64rLW1nedNJlWfc45KbrtNroQEn9++rzUx8IWLx+1SeW2YVm+PbR8rqY7QvPdyddM5hTQIAAAAnRCyAQAAGChy/XplPfywor79tsv5piFDtGv6dDUMH+7T+/blJga+YDZJV5+6Q7Nez1NRRUT7+Dc7Y/TyZ+m69MQSA6sDAAC9ESEbAACAAUxutzJnzmzbGurp3OHRHROj0htuUOVFF/l0a2h7E4OFC2WtrPTZdaXe1cTAFyLCPLrhrEI99Gqe6pr2vW1+f22K0hJaNPHIzt8/j1faWRGljbvsanWaNW5IlZJjeY4bAAChgJANAADAAIkLFijp1Vc7T5hMqjr3XO2+9VafPbcsVJsY+EJyTKtuOGu7Hls4UE7Xvq2uLyzNVL+4VuVn1WtPTbjWF9u1YVeMNu6yq6F53/fgo3WJmnn5RoXbOgepAACgbyFkAwAAMEBYWVmnsebBg1X829+q4ZhjfHKPgDQxOP98uZKSfHrt3mZgWoOumFikv3+Y055PerwmzflvriLDPKpy2PZ7bm2jTbuqInREP99+/wEAQO9DyAYAAGCAqvPPV+Irr8haWyt3dLT2XHedKi69tMcrwWhi4B9jB1ertCZcb37dr32sqdWiptbu/3vFRbmUkdjs7/IAAEAvQMgGAABggJacHG18801FbtyopoICue32w74WTQwCY9KoUpXWhOurLfEHPDYjoVkF2Q6dMqxcEWwVBQAgJBCyAQAAGMQdGyvH6NGHfT5NDALLZJJ+dUqRKuvDtG1Px7Axwe5Ufma9CrIcys9yKD7aaVCVAADAKIRsAAAAQSRgTQxOPlleK28Vf8xm8eiWc7bpzRX9VN9k1cC0RuVn1is9ocXo0gAAgMF45wQAABAEaGLQe0RHuHXpCSVGlwEAAHoZQjYAAIBeylZRobh331XSa68pYssWn147lJsYAAAA+AMhGwAAQC/SoYnBkiUyuVw+vT5NDAAAAPyDkA0AAKAX8HcTg9rTT1fllClqHjTIp9cGAABAG0I2AAAAg9DEAAAAoO/g3RYAAECA0cQAAACg7yFkAwAACACaGAAAAPRthGwAAAB+QhMDAACA0EHIBgAA4GM0MQAAAAg9hGwAAAA+QBMDAACA0MY7NAAAgB6giQEAAAAkQjYAAIBDRhMDAAAA/BghGwAACFlR33yj6FWrVH/SSWoeMKDbY2liAAAAgO4QsgEAgJBjKytTxhNPKP7ddyVJ3jlztOmFF7psJEATAwAAABwMQjYAABAyTC6XkufPV9q8eTI3NOwbb2lR7McftwddNDEAAADAoeJdHQAACAn2FSuUOXPmfp+h1nTUUTQxAAAAwGEjZAMAAH2ataJCGX/8oxLefrvLFWnuuDjVnXCCMh57jCYGAAAAOGyEbAAAoG/yeJSwaJEyHn9c1trazvMmk1rT0mQrL28L4HyIJgYAgL3Gjx+vuro6o8tALxIbG6ulS5caXQb8gJANAAD0OVHr1yvz4YcV9e23Xc57rVaZXC6F7d7ts3vSxAAA0JW6ujp5ffhsTwQ/Eyvb+yxCNgAA0GdYamuVNm+ekl98UfJ49nucyeXyyf1oYgAAAIC9eCcIAACCn9erhLfeUsYTT8haU+P329HEAAAAAD9GyAYAAIJa5MaNynr4YUWtXevX+3iio1VLEwMAAADsByEbAAAISpb6eqXNnaukF1+UqZutoT1FEwMAAAAcDEI2AAAQXL7fGpr5+OOydNU11AdoYgAAAIBDRcgGAACCRtSaNcr53/9V+M6dPr82TQwAAADQE7x7BAAAvV70ypXKeughRWzd6vNrt/Tvr6pJk2hiAAAAgB4hZAMAAL2SraJCce++q6TXXlPEli0+vTZNDAAAAOBrhGwAAKDXMHk8sn/1lRJffVVxS5bI5HL59Po0MQAAAIC/ELIBAADDhW/frsQ33lDiwoWyVlb69NrtTQwuuEDNeXk+vTYAAACwFyEbAAAwhLmhQXGLFyvhrbcUs3y55PX67No0MQAAAECg8Y4TAAAEVOT69UpasEAJ77wjc2OjT69NEwMAAAAYhZANAAD4XXsTg9dfV8TmzT69Nk0MAAAA0BsQsgEAAL+giQEAAPCl2bNn67XXXuv2mN///veaMGGCJOmLL77QjBkzdOONN+r888/vdKzH49E777yjN954Q0VFRUpMTNSFF16oCy64YL/Xf+utt7Rw4ULt3LlTJpNJ999/v0aNGtWzLwx9BiEbAADwKZoYAAAAf8jNzdXIkSPbXz/99NPKzs7WmWee2T6WmJgoSZozZ47uuOMONTc3a+rUqV1e75xzztHixYs1depUjRw5UmvWrNGUKVN09913a+bMmR2OdTqdmjJlipYsWaKpU6dq4sSJcrvdstlsfvhKexev16vNmzervLxc0dHRGj58uMxmc6fjSkpKVFxcrNzcXPXr18+ASo1HyAYAAHqMJgYAAMDfJk+erMmTJ7e/fvXVVzVy5Eg9/vjjHY678sor9fLLL+vf//73fgM2Sbr++uv15JNPasiQIe1j1157rf7whz9o+vTpstvt7eOPPPKI1q5dq2+//Vb9+/f33RfVy/3jH//QjBkztGvXrv9n797joqrz/4G/ZmC4zgwCJiBg4qqAhIIiM4KCl01TWS9l4WoapZWl6ZarZWmZtabbtpmameZPy7Wyu5tpm/sVGVLBu2RiGV4CFQMUZgZmgJk5vz8mZx0BBWHOMPB6Ph4+Hs1nznzenzmf0OPLcz4f+Pj4oLq6GsXFxejYsaPtGIPBgClTpuDzzz8HAEgkEjz88MN499134d7OrtvqRo9EREREjeR98iTCXnkFMXffjS6LFkGRm9tiAVt11664NGcOTu7ahTPvvovyu+9mwEZERG3TJ58AsbGAu7t1bdH28svd3fq9P/mkRU9nUlISvv/+e4wePRpms7nB49LS0uwCNgAYOHAgampqUFxcbGurrKzE0qVL8dJLL7WrgO2dd97BrFmz8Oyzz6KsrAyVlZWoqqqy3S14zdy5jC4kdwAAIABJREFUc/Hf//4Xu3fvhtFoxK5du/DZZ59h4cKFThq58/BKlYiIiJqEmxgQERG1oE8+ASZObNG7wF2G2QycOGH9/gDwwAMt0u306dMBAKbbWA+2oKAAPj4+CA0NtbVlZ2fDYDBg+PDhWLZsGY4cOQIfHx9MmjQJw4cPb5ExtzaXL1/Gc889h9WrV+ORRx6xtXt4eNgdp9frsWnTJixcuBBDhgwBAAwbNgzz58/HsmXL8OKLL8KnHa2dyzvZiIiI6JYkFgsUubm4c948RN9zD0Jff71FAzZDr14oWrQIP+7ahV9ffRU6lYoBGxERtQ+vvNI+A7brCYL1PDhZeXk51q5di4yMDHh7e9vajx8/DrlcjrFjx+KXX37BgAEDYDQaMWLECLz99ttOHLHjbNu2DV5eXpg6dSoqKipw/PhxlJSU1DnuyJEjtgDyeiNGjIBer8fBgwfFGnKrwDvZiIiIqEHcxICIiMjBWviucJfl5PNQW1uLiRMnQi6XY+nSpXbvlZWVQa/XY8aMGXj00Udt7R06dMDzzz+PadOmwcvLS+whO1RWVhZ69+6NuXPn2tZWMxgMeOihh7B27VrbHW1nz54FYN2U4noREREAgNOnT9t2e20PeCcbERER2ZFWVsL/66/R7fHHETV+PDpt3NhiAZsglUKnUuH8668j/9tvcWH+fAZsRETUvvHPQSsnngez2YwpU6bgxIkT+O677+Dn51fnfblcbnsM9Zrx48dDq9UiPz9fzOE22cIXF0Iikdz0142KioqQnZ0NvV6P0tJS6HQ6fP3119iyZYtdCKnX6wEAvr6+dp+/tmlERUWFA79Z68M72YiIiAiAdRODwM8/h//OnZBWVbVo39Vdu+LK2LG4MmYMTIGBLdo3ERGRS1u0qP2uyXaNRGI9D05gNpvx0EMPYc+ePcjMzLTdgXW94OBgGAwGmEwmyGQyW/u1/77Z5gqtwatLXsULi15o0me0Wi26d++O9957zxbCjRo1Cunp6di8eTMWL14MAPD09ARgvRPwetdet7fdRdvXtyUiIiI7Dt3EwNMT2pQUXJkwgZsYEBERNeTaYv+vvALk51s3A2gv3NyA6GhrwNZCmx40xbWAbffu3dizZw+ioqLqPS4lJQVmsxnbt2/H+PHjbe2HDh2CTCZD9+7dxRqyaHx8fBAYGFjnLreePXti69atttcdO3YEYH2k9vo7AEtLSwEAd9xxhwijbT0YshEREbUzEosF8oMHEfDZZ/DLzITkNnbeuhlDr14ou+8+XB05EpZ2tJsUERHRbXvgAaeETO3ZtYDtm2++wRdffAG5XI6ioiLb+z4+PggICAAAqFQqDB06FE888QSCgoKQkJCAzMxMLF++HJMmTUKHDh2c9TUcJjo6Grt374YgCHZB2+XLlxF43VMJffv2BQDk5eWhW7dutvZjx44BAO666y6RRtw6MGQjIiJqJ7iJAREREZHVsWPHsGXLFgDA0KFD67yfnp6Ojz/+2Pb6k08+wZQpU5CcnAwAkEgkGD9+PFatWiXOgEX25z//GRs2bMD777+PjIwMANb11T799FOMHDnSdlyXLl2QlJSEd955B+PGjbO1r1mzBt27d0dsbKzYQ3cqhmxERERtmHt5OZS7dyPgq6/gm5fXon0L7u7QDhqEK+PGQTdwIAQ3txbtn4iIiOhmPv7445veRebm5obMzEz07Nmzzns9e/ZEZmZmg5/t1KmT3evAwEDs2LEDhYWFKCoqQpcuXRAaGnr7g2/lhg0bhkcffRTTp0+HRqNBYGAgPv/8c0gkEixZssTu2LfeegupqalISUmBWq3Gvn37kJubi3//+9/1bqrQljFkIyIiakMkFgu8Tp2CIjcX8pwcyA8dgqSF13YxBQSgZMoUbmJARERETqVWq2/6vkQiweDBg+t9T6FQNPjezYSHhyM8PLzJn3NF7777LoYOHYovvvgCxcXFSE9Px1NPPYXOnTvbHZeQkIDDhw9j5cqVyMvLQ1RUFN58803079/fSSN3HoZsRERELs79yhXIDx+GMisLyuxsuDl4q3RpVRVKHnoIglTq0DpERERE5DwSiQQTJ07ExIkTb3lsVFQU1qxZI8KoWjeGbERERC7m2t1qfhoNlBoNvPPzAUEQrb7FywtCO7v1n4iIiIjoVhiyERERuQCPCxeg2LcPir17oThwANKqKofVsnh5QVpdXW9wZ1YoULh4McCQjYiIiIjIDkM2IiKiVkhaXQ3fY8cgz8mBIjcX3idPOrSeIJWiOiICsuJiuFVW1ntM+d1348Jzz3EdNiIiIiKiejBkIyIiaiU8iopsGxYo9+2DtIGwqyVVd+0KXVISfI4dg08DQV511664sGABdCqVw8dDREREROSqGLIRERE5idRohO/x49YNC/bsgcfFi6LUtXh6QpuSgvJRoyA/cACBH38MicVS9zhvb5Q89BAuT5sGQSYTZWxERERERK6KIRsREZFYBAHep09b11Xbtw++R49CYjKJU9rDA/r4eJSPHo3yP/4Rfv/3fwh79VW4l5XVe7w2JQUXnn8eNcHBooyPiIiIiMjVMWQjIiJyIGlVFeQHD0Kp0UC5dy9kxcWi1a4JC4NOpYJerYYuKQlmX194njuHrk8/DUVubr2fqe7SBReeew66pCTRxklERERE1BYwZCMiImpJFgu8T52yra0mP3xYtLvVLJ6eqIyLs4ZqKhUMvXrZ3pMaDAheuxadNmyApLa27me9vFCSkYHLjzwCwcNDlPESEREREbUlDNmIiIiayf3qVcgPHbJuWJCVBVlpqWi1r92tpk1JgU6thuDpafe+x4ULUO7di07r10NWUlJvHxVDh+Li/Pl8NJSIiIiIqBkYshERETWRxGKB1+93qymzsuCblwfUs3GAI1i8vVHZuze0KSnQDh2KmpCQGw6wwC8z07ru24ED8CgqarCv6vBwXHj2WegGDnTwqImIiIiI2j6XD9m++uorrFmzBkeOHIHBYEBcXBxefPFFjBgxos6xq1evxqpVq1BYWIiIiAg8++yzmDp1qhNGTURErsa9rAyKffug1GigyMmBm04nWm1jt27QpqZCr1ZD37fvTXf6DHvtNQR++ulN+7N4euK3Rx7BbxkZde58IyIiIiKi2+PSIdu///1vTJgwAdOmTcOcOXMgCAJWrlyJtLQ0fP/991CpVLZjV65ciaeffhoLFy5EcnIysrOz8fDDDwMAgzYiIqpDYjbDJy/PGqrl5sI7Px8QBFFqm/z8oE9MhF6thnbQINR26tToz/pv337T97UpKbgwfz5qwsKaO0wiIiIiUb311lv48ssvb3rMyy+/jK+++gpHjx6t896KFSsQFxdn13b06FFs2LABv/zyC3x9fTFkyBBMnz4dXl5edsc9/fTTje6T2i+XDtnGjBmDH3/8EZGRkba2YcOGoVOnTti8ebMtZDOZTFi6dCkee+wxvPzyywCA4cOH47fffsPChQsxefJkuLm5OeU7EBFR6+FRVGTbsECxbx/cKivFKSyVwhAVZdsJVJ+QAOE2/1wy9OwJ3+PH7dpMAQHQJybiSloaHw0lIiIil3XnnXciISHB9nr9+vUIDw/HPffcY2sLCAhAZmYmPD09MWDAALvPy+Vyu9ffffcdRo8ejdTUVFtGsGjRImzduhUajQYSicR2bGP7pPbNpUM2AHYBGwB4e3sjKCgIuuse48nLy8Ply5eRnp5ud+yf//xnrFu3Dnl5eYiPjxdlvERE1HpIjUb4Hj9u27DA68wZ0WqbAgKg79fPurZaSgrMfn4t0u/5v/8dwWvWQGo0oqp3b+gSE2Hs3h247iKRiIiIyBWNGzcO48aNs73+7LPPkJCQgH/84x92x5WWlmL27NmYP3/+Tft78803ER8fj127dtkCtUGDBmHcuHHIycmxC9Qa2ye1by4fst2ouLgY586dw9NPP21r++mnnwAAPXr0sDs2KioKAPDDDz8wZCMiaieu3a2mzMqCIicHkpoaUeoKUimMUVHQpqSgIiUFhuhohwRftUFBKPz9rm0iIiKi9qisrAyBgYG3PK6mpgbBwcF2d6yF/L6pVM0N14iN7ZPatzYXss2bNw/BwcHIyMiwtZWXlwMA/G64S+Da6ytXrog2PiIiEpfUYID8wAHr2mp798KjuFi02qaOHaFTq6FNTYVuwACY+TgBERER3Wj7duDxx4GLFx3Tv0IBLFoEzJvnmP5vproamDoV+PJLoLa24eM6dwbefRdIS2t2ycrKShiNxkYFYtOmTcNDDz2EDRs2YNq0abh69Srmzp2L5ORkJCcn31af1L61qZBt+fLl+PTTT7Fr1y74+vra2q+l0sINC1Zfe22xWBrsU8LHa4iIXI5XQQGUGg3kOTmQHzkCyc0u6lqQ4OkJfVwc9Go1dCoVDL16iVKXiIiIXNiMGY4L2ABApwOeew6YOBEID3dcnfps3Qp88smtj7t40XoeioqaXbKsrAwAsHr1aqxZswaAdZmpRx55pM4TbJMmTUJpaSlmzpyJ1atX4/z580hLS8PKlSvh7u5+W31S+9ZmQrY1a9Zg0aJF+OyzzzBo0CC79/z9/QEAWq0WCoXC1l5RUQEA6NChQ4P93hjM3YghHBGR87mXl0N+8KB1bbXsbMh++0202jVhYbYNC7RJSbBc9488RERERCSugIAAzJo1C15eXvD390dZWRm+/vprrFmzBh9++KHdWu21tbU4f/48pFIpwsLC8PPPPyMvLw8//fSTbSPFpvZJ7VubCNneeecd/OUvf8G//vUvjBkzps77d911FwDg9OnTCA0NtbVfW6utZ8+e4gyUiIhahMRigdepU7adQOWHDkFiNotS2+Llhco+fayh2uDBMEZEiFKXiIiI2qi1a8V5XFTsu9gAID0d+Oabxj0uunZti5SUy+VYtWqVXdvy5csxaNAgzJ071y4Qmz59Onbt2oWDBw8iJiYGpaWlmDFjBlJTU7F//37bXWpN6ZPaN5cP2a4FbB999BHuu+++eo+Jjo5G165dsXXrVgwePNjW/vHHH6NDhw5ITEwUabRERHS73K9cgfzwYSizsqDUaOCm1YpWuyYszLoLaGoq9PHxEDw84HXmDOQ5OQheuRI+P/wAU8eO+HXJEhj5DzdERETUFGlpwIULzh6FY3h6Wh8ZdTJ3d3eMHTsWCxYsQGVlJXx9fXHp0iV88MEHWLduHWJiYgAAHTt2xCeffIIePXrgnXfewbp165rUJ5FLh2wbNmzAzJkz8cADD8BgMOBf//qX3ftjxoyBUqmEVCrF3/72N0yZMgUdO3bEgAEDsHfvXqxfvx7Lly+Hh4eHk74BERE1RGI2w+unn+Cn0UCp0cA7Px+4xSP8LcXi4wN9QgK0qanQJiejNjgYHpcuQX7gAMIXL4b8wAHISkvtPiMrLUXY0qX4ZdMmUcZIRERERI137tw5+Pv728KwqqoqAP9bXuoaqVQKX1/fOruLNqZPIpcO2b788ksIgoCtW7diaz3peH5+PpRKJQDrgoYmkwnLli3D66+/jrCwMPzjH//AX/7yF7GHTUREDfC4cAGKnBzIc3Kg2L8fbnq9OIWlUhiiomxrq+n79YObTgf5wYMIWr8e8gMH4FlYeMtu3HQ6EQZLRERERA3ZuXMnSkpKMGjQIISEhKC4uBhff/01NmzYgBdeeMF2XEREBCIjI/HKK6+gd+/e6NmzJ2pra7FixQr88MMPePXVV5vcJ5FLh2zbt29v0vFTp07F1KlTHTQaIiJqKml1NXyPHbOGarm58D55UrTapg4doO/f37q2WkoKzL6+kB8+DMX33yPkjTfgffp0k+6cEzw8cHnGDAeOmIiIiIhupbq6Gk899RS01y0t4ufnh0WLFmHhwoW2NqlUim3btiEjIwORkZFQKBQwGAzw8fHBypUr7dZ7b2yfRC4dshERkevxKCqybVig3LsX0t9v1Xc0QSqF8fe71bQpKaiKjobvjz9CnpuLO+fNg88PPzR584Sa4GDoVSroVSro1GqYAgIcNHoiIiIiutG1ddavN27cOJSVleHcuXMoKSmBQqFAZGQkZDJZnc9HRkZi//79KCoqQmFhIby9vdGrV686S0o1pU9q3xiyERGRQ0mNRvgeP27dsGDPHng4auesepgCA6EbMADa1FTo+veHx8WL8D16FB0//BCKffvgVlnZtP5+v/utMi4OlfHxMPTq5aCRExEREdGtqNXqetvd3d3RvXt3dO/evVH9hIWFISws7KbHNLVPap8YshERUYvzKCqy7QIqP3oUkkYsHNsSBDc3VMXGWkM1lQqG6GgoDhxA4NatCHvllSbvSGrx8YG+Xz/oExOhV6lg6NEDkEgcNHoiIiIiInJlDNmIiKjZ3CoqoDhwwPoI6PffQ3b5smi1a8LCbBsW6JKSYL5udyfvn39GxJNPNvoxUMHDA5WxsdZHQBMTURUbC8HNzVFDJyIiIiKiNoQhGxERNZ3FAu9Tp2xrq8kPH4bEZBKntKcnKuPirKGaSnXTRzZvtc6a8PuuotfuVKuMj4fFy8sRwyYiIiIiojaOIRsRETWK+9WrkB86ZL1bLSsLstJS0Wpfu1tNm5ICnVoNwdOzUZ/TJSbC4u0NqcFgazNGRNhCNX1CAsxKpaOGTURERERE7QhDNiIiqpfEYoHXqVPw02ig1GjgfeoUYLGIUtvi7Y3K3r2hTUmBduhQ1ISE3FY/NeHhOL1lC5TZ2agNDIRepULtHXe08GiJiIiIiIgYshER0XXcS0uh2L8fSo0GipwcuOl0otU2dusGbWoq9Go19H37QmihLdGN3brB2K1bi/RFRERERETUEIZsRETtmMRshk9enjVUy82Fd34+IAii1Db5+Vkf21SroR00CLWdOolSl4iIiIiIyBEYshERtTMeRUW2DQuU+/ZBWlkpSl1BKoUxKsq2E6g+IYE7dxIRERERUZvBkI2IqI2TGo3wPX7ctmGB15kzotU2BQRA36+fdW21lBSY/fxEq01ERERERCQmhmxERG3QtbvVlFlZUOTkQFJTI0pdQSqFsWdPVPbrhyujRsHQqxcgkYhSm4iIiIiIyJkYshERtQFSgwHyAwesa6vt3QuP4mLRatd07gxjjx4QPDwgu3wZ3idPwvvUKfgcPYqC9eth8fUVbSxERERERETOwpCNiMhFeRUUQKnRQJ6TA/mRI5DU1opS1+LpCWOPHjB16AA3rRbep09DmZVV5zifkyfR4bvvcGX8eFHGRURERERE5EwM2YiIXIR7eTnkBw9a11bTaCArKRGtdm1wMGqCgyExm+F5/jx8Tpxo1OfMcrmDR0ZERERE7cmFCxcwefJk22tPT0+EhIRg+PDhSE9Ph1s9G2tdunQJs2fPRmxsLF588cU671ssFuzcuRPbtm1DYWEhAgICMGHCBIy/yT8Wb9++Hf/+97/x66+/QiKRYMmSJejfv3/LfElyWQzZiIhaKYnFAq9Tp2xrq/nm5QEWiyi1LZ6eqAkLg8XLCx7FxZD9/quxBJkMV/70J2iHDXPgKImIiIiovTEYDMjKykJaWhpiYmJQXV2NvLw8TJ48GZs2bcK3334LqVRqOz47OxsPPPAAysrK6g3gAGD06NHYvXs37rvvPiQkJOD48eO499578dxzz+G1116zO7a2thb33nsvMjMzcd9992Hw4MEwm82QyWQO/d7kGhiyERG1Iu5XrkB++DCUWVlQajRw02pFq2264w7U3nEHpJWV8Pz1V3gVFDT+w1IpjF27ojI+Hnq1GroBA3gXGxERERE5THp6Oh588EHb6zfffBPPPPMMdu3ahREjRgAANmzYgCeeeALz58/Hvn37Guxr5syZWLFiBSIjI21tM2bMwD//+U+88MILkF93Xbt8+XLk5eXhxIkT6Nq1a8t/MXJpDNmIiJxIYjbDJy/PumFBbi688/MBQRCltuDpiZpOnSAxmeBRXAz3khK4N+ER1JqwMOhUKmuo1r8/zB06OHC0RERERG3XrkPAe98AZ4tFe3ChVZBKgYhgYPpo4O6E5vU1YcIEPPPMM/jxxx9tIVt0dDQ2bdqESZMmYeDAgQ1+Ni0trU7bwIED8e6776K4uBjdu3cHAFRWVmLp0qVYvXo1AzaqF0M2IiKReVy4AEVODuQ5OVDs3w83vV6cwlIpjH/4A6RVVZAVF0NSXQ3PwsJGf7w2KAj6xEToEhOhV6lQ26mTAwdLRERE1D7sOgQ8/55o/87aqlgsQMFF6/cHmhe0lZaWAgAUCoWtLSkpCUlJSbfVX0FBAXx8fBAaGmpry87OhsFgwPDhw7Fs2TIcOXIEPj4+mDRpEoYPH377g6c2gyEbEZGDSaur4XvsmDVUy82F98mTotU2+ftDn5AAvVoNbWoqwhcvhuL77xv3WT8/VPbvbw3VEhNRzX+tIyIiImpx733TPgO26wmC9TzcbshWUVGBRYsWQalUYsyYMc0eT3l5OdauXYuMjAx4e3vb2o8fPw65XI6xY8ciPj4eAwYMQG5uLkaMGIHVq1dj5syZza5Nro0hGxGRA3gUFdk2LFDk5kJSXS1KXUEqhTEqCjqVCtqUFFT26WO9D/93ssuXG/ysxdsblX372kI1Q2Sk3WeJiIiIqOUV/ubsEbQOTT0PixcvxurVq1FZWYkzZ86ga9eu2LFjB4KCgpo1jtraWkycOBFyuRxLly61e6+srAx6vR4zZszAo48+amvv0KEDnn/+eUybNg1eXl7Nqk+ujSEbEVELkBoM8M3Ls25YkJkJj0uXRKttCgyEbsAAaFNToVOrYb7uFvkblUydirCXXoLEYoHg7o6q3r1tj4BW9e4NwZ1/LBARERGJKbyT9ZHJ9i68iSuRJCQkIC4uDhUVFVi2bBnmz5+P5OTkZo3BbDZjypQpOHHiBLKzs+Hn51fnfblcjunTp9u1jx8/Hu+++y7y8/MRHx/frDGQa+PfpoiIbpNHUZFtF1D5kSOQ1NaKUldwc0NVbKw1VFOpYIiOBiSSRn32yp/+BH1cHGRlZTBERsJy3e3vRERERCS+6aPb75ps10gk1vPQFGlpabbdRc+fP4+//vWvSEtLQ2Bg4G2NwWw246GHHsKePXuQmZmJiIiIOscEBwfDYDDAZDJBJpPZ2q/9t9lsvq3a1HYwZCMiaiS38nIoDh6EPCcHyu+/v+mjly3NbifPpCSYfX1vv6/wcNSEh7fg6IiIiIjodl1bh4y7i95+P2+88QYiIyMxd+5cbNq0qcmfvxaw7d69G3v27EFUVFS9x6WkpMBsNmP79u0YP368rf3QoUOQyWS2XUip/WLIRkTUEIsF3qdOQZGbC3lODuSHD0NiMolT2ssLlX362DYsMHbrJkpdIiIiIhLf3QnNC5nau5CQECxevBhz587F1KlTMXTo0EZ/9lrA9s033+CLL76AXC5HUVGR7X0fHx8EBAQAAFQqFYYOHYonnngCQUFBSEhIQGZmJpYvX45JkyahQ4cOLf7dyLUwZCMiuo771auQHzoEeU4O/LKy4P77VuBiuHa3mjYlBboBAyB4eIhWm4iIiIjIlc2ePRsbN27EjBkzkJeX1+gNCI4dO4YtW7YAQL3hXHp6Oj7++GPb608++QRTpkyxrf8mkUgwfvx4rFq1qgW+Bbk6hmxE1K5JLBZ4nToFP40GSo0G3vn5oi2IYfH2hr5/f+vaasnJqAkOFqUuEREREZGrCg0NRWZmJqKjo+3a3d3dsWPHDhQUFMBgMNQJ2VatWgVPT886/fXs2ROZmZkN1uvUyX5HhsDAQOzYsQOFhYUoKipCly5dEBoa2oxvRG0JQzYianfcS0uh2L8fSo0GipwcuOl0otU2dusGbWoq9Go19H37QrhuwVQiIiIiIro5b29vDB48uN73wsPDEd7A2sMN7fqpUCga7O9mblaL2i+GbETU5kmqqyE/dgzynBwocnNFvVvteldHjcKvS5eKXpeIiIiIiIgcjyEbEbVJHkVFtg0LlPv2QVpZ6ewhocN//4tf//Y36x7lRERERERE1KYwZCOiNkFqNML3+HFrqLZnD7zOnnX2kOowduvGgI2IiIiIiKiNYshGRC7Lo6gIyqwsKDUayI8ehaSmxtlDqpdZqYROrcalOXOcPRQiIiIiIiJyEIZsROQypFVVkB88CKVGA+XevZAVFzt7SPWyeHqiMi4OVfHxqIyPh75fPwju/O2WiIiIiIioLePf+oio9bJY4H3qlG1tNfnhw5CYTM4eVR2CVApjVBR0KpV119C4OAj1bA9OREREREREbRdDNiJqVdzLyyE/eNC6tppGA1lJibOHVJdEAkOPHtCrVNAnJkLfrx8sPj7OHhURERERERE5EUM2InIqicUCr9/vVlNmZcE3Lw+wWESpbfH0hLS6ulHHVoeH/y9U698fJn9/B4+OiIiIiIiIXAlDNiISnXtZGeRHjtg2LXDTakWrXRMWBm1KCrSpqbB4eKD7ww/Xe1xtx47/C9VUKtQEB4s2RiIiIiIiInI9DNmIyOEkZjN88vKg1GigyM2Fd34+IAii1Db7+UGXmAi9Wg3twIGoDQqye780PR2Bn34Ki1wOfb9+tmDN2K2bKOMjIiIiIiKitoEhGxE5hEdRkW3DAsW+fXCrrBSnsFQKw/WbENxiZ88LCxbg4rx53P2TiIiIiIiImoV/qySiFiGtrobvsWPWUC03F94nT4pW2+TvD31CgvVutdRU1Hbs2KTPM2AjIiIiIiKi5uLfLInotl27W02ZlQVFbi4kjdxEoLkEqRTGqChoU1JQkZICQ3Q0IJGIUpuIiIiIiJznwoULmDx5su21p6cnQkJCMHz4cKSnp8PNzc323vvvv4+NGzfW6SMjIwMZGRl2bUePHsWGDRvwyy+/wNfXF0OGDMH06dPh5eVld9zTTz+No0eP1ulzxYoViIuLa+a3I1fHkI2IGk1qMMA3L8+6YUFmJjwuXRKttqljR+iZa06hAAAgAElEQVR+v1NNp1bDrFCIVpuIiIiIiFoHg8GArKwspKWlISYmBtXV1cjLy8PkyZOxadMmfPvtt5BKpQCswdnp06dx//332/URfMOmZt999x1Gjx6N1NRUDB8+HL/99hsWLVqErVu3QqPRQHLdP+hnZmbC09MTAwYMsOtDLpc76BuTK2HIRkQ35VVQAKVGA3lODuRHjkBSWytKXcHTE/q4OOjVauhUKt6tRkRERERENunp6XjwwQdtr998800888wz2LVrF0aMGAEAKC0tRZ8+fbBixYqb9vXmm28iPj4eu3btsgVqgwYNwrhx45CTk2MXqJWWlmL27NmYP3++A74VuTqGbERkx628HIqDByHPyYEyOxuy334TrXZNWJhtwwJtUhIsvr6i1SYiIiIiItc1YcIEPPPMM/jxxx9tIVtZWRk6NmK95pqaGgQHB9vdsRYSEmJ773plZWUIDAxswZFTW8KQjaidk1gs8Dp1yrYTqPzQIUjMZlFqCx4e0MfHW0O1wYNhjIgQpS4REREREbUtpaWlAADFdcvKlJaWIjIy8pafnTZtGh566CFs2LAB06ZNw9WrVzF37lwkJycjOTnZdlxlZSWMRiNDNmoQQzaidsj9yhXIDx+2rq2WnQ23igqnjKM0PR0X5851Sm0iIiIiotYgOw9YugUoKXdM/z5ewPTRwNThjun/ZmpMwEsbgcyjgOkm/45/Rwfg+cnAoN63V6eiogKLFi2CUqnEmDFjbO1lZWXYs2cPRo0aBaPRiLCwMNx3330YO3as3ecnTZqE0tJSzJw5E6tXr8b58+eRlpaGlStXwt3d3a4/AFi9ejXWrFkDAIiMjMQjjzyC+Pj42xs8tSlSZw+AiBxPYrHA++RJBK9di56TJiFm2DDcOW8e/Ldvd1rABqkU2pQU59QmIiIiImolXnNgwAYAVUZg9RfA5auOq9GQXYesv24WsAHW7//alqb1vXjxYqjVasTGxqJz5844e/YsduzYgaCgINsxM2bMwMCBA5GcnAy1Wo1ff/0V48aNw8yZM+36qq2txfnz5yGVShEWFmbbTOGnn36yOy4gIACzZs1CfHw8Bg8ejNjYWPznP/9BQkICtm7d2rQvQG0S72QjaqM8Ll6EYv9+yHNyoNi/H256vbOHBOD3ddcSE3F19GhU9uvn7OEQEREREZELSkhIQFxcHCoqKrBs2TLMnz/f7tFOAPVuTvDXv/4Vb7zxBv7yl7+gR48eAIDp06dj165dOHjwIGJiYlBaWooZM2YgNTUV+/fvt92lJpfLsWrVKrv+li9fjkGDBmHu3LlIT0930LclV8GQjaiNkFZXw/fYMWuolpsL75MnnT0kAIApIAD6fv2su4Sq1agJDXX2kIiIiIiIWo0Fk8V5XDTI3zH938zdCcD3PzTucdEFk5vWd1pamm130fPnz+Ovf/0r0tLSbrle2oQJE/DGG2/g559/Ro8ePXDp0iV88MEHWLduHWJiYgAAHTt2xCeffIIePXrgnXfewbp16xrsz93dHWPHjsWCBQtQWVkJX27e1q4xZCNyYR5FRbYNC5T79kFaWensIcEsl6MyIQG6xEToVSoY//AHZw+JiIiIiKjVGtQb2Hmba5G1dh7uwGuPOr7OG2+8gcjISMydOxebNm266bHnzp0DAISHhwMAqqqqAAD+/vYppFQqha+vb53dRRvq09/fnwEbMWQjciVSoxG+x49DnpMDvz174Hn2rLOHBIunJ6ri4qyhWmIiDDExEKRc7pGIiIiIiMQREhKCxYsXY+7cuZg6dSqGDh2KgoICfPHFFxg9ejTuvPNO6PV65ObmYu7cuUhNTUXv3tZkMyIiApGRkXjllVfQu3dv9OzZE7W1tVixYgV++OEHvPrqq7Y6O3fuRElJCQYNGoSQkBAUFxfj66+/xoYNG/DCCy846+tTK8KQjaiV8ygqsu4CqtFAfvQoJI34lxRHEtzcYIiJsYVqlX36QPD0dOqYiIiIiIiofZs9ezY2btyIGTNmIC8vD1KpFKtXr7Zbl00mk+GBBx7AypUrbW1SqRTbtm1DRkYGIiMjoVAoYDAY4OPjg5UrV9rtVlpdXY2nnnoKWq3W1ubn54dFixZh4cKF4nxRatUYshG1MtKqKsgPHoRSo4Fy717IiotFq23x9a37yKlEAmP37tAnJkKXmIjKhASYeRs0ERERERE5QWhoKDIzMxEdHW3X7u7ujh07dqCgoAAGgwERERE4f/48ioqKcPHiRbi7u6N79+5QKpV1+oyMjMT+/ftRVFSEwsJCeHt7o1evXvDw8LA7bty4cSgrK8O5c+dQUlIChUKByMhIyGQyh35nch0M2YiczWKB96lTtrXV5IcPQ2IyiVPa0xOVcXHWTQlUKtSEhyN0+XJ4nj0LY2Sk9W61/v1husXioURERERERGLw9vbG4MGD630vPDzcttbaNWFhYQgLC2tU34059lpY171790b1Se0LQzYiJ3C/ehXyQ4esGxZkZUFWWipa7ZqwMOhUKmhTUqBTq+s86vnrdWsOEBEREREREVHjMGQjEoHEYoHX73erKbOy4JuXB1gsotS2eHujsndvaFNSoB06FDUhIaLUJSIiIiIiImpPGLIROYh7WRkU+/ZBqdFAkZMDN51OtNrGbt2gTU2FXq2Gvm9fCFwjgIiIiIiIiMihGLIRtRCJ2QyfvDxrqJabC+/8fEAQRKlt8vODPjERerUa2oEDURsUJEpdIiIiIiIiIrJiyEbUDB5FRbYNCxT79sHtxp05HUUqhSEqCjqVynq3WkICBDc3cWoTERERERERUR0M2YiaQFpdDd9jx2wbFnidOSNabZO/P/QJCdCr1ahITYWpY0fRahMRERERERHRzTFkI7qFa3erKbOyoMjNhaS6WpS6glQKY1QUtCkpqEhJgSE6GpBIRKlNRERERERERE3DkI3oBlKDAb55eVBmZUG5ezc8iotFq20KCIAuKQna1FTo1GqYFQrRahMRERERERHR7WPIRgTAq6AASo0G8pwcyI8cgaS2VvQxaJOTcfbtt0WvS0RERERERETNx5CN2iW38nIoDh60rq2WnQ3Zb7+JPwipFFVRUdCr1dCp1dD37y/+GIiIiIiIiIioRTBko3ZBYrHA69Qp206g8kOHIDGbRR9HbVAQtAMHWoO1xESY/fxEHwMRERERERERtTyGbNRmuV+5Avnhw9a11bKz4VZRIfoYTIGB0CYn20I17ghKRERERERE1DYxZKM249rdan4aDZQaDbzz8wFBEHUMFh8f6Pv3hzYlBbrERNSEh4tan4iIiIiIiIicgyEbuTSPCxegyMmBPCcHiv374abXi1pfkMlgiI5G+R//CJ1aDWOPHoBEIuoYiIiIiIio9VIqlZDw7wh0HaVS6ewhkIMwZCOXIq2uhu+xY9ZQLTcX3idPijwAKarDw1ExZAi0Q4ag6q67ILi5iTsGIiIiIiJyGRqNxtlDICKRMGSjVs+jqMi2YYFy715Iq6pEqStIpaju1g0WT08Yu3VD+ciRqOzXDxZPT1HqExEREREREZHrYMhGrY7UaITv8ePWDQv27IHHxYui1TYFBkLfty+0KSnQpqbCzNt4iYiIiIiIiKgRGLJRq+BRVGQN1TQayI8ehaSmRpS6gpsbqmJjoU1NhU6lgiE6mmuqEREREREREVGTMWQjp3CrqIDiwAHrI6Dffw/Z5cui1a4JC4NOpYJerYYuKQlmX1/RahMRERERERFR28SQjcRhscD71Cnb2mryw4chMZnEKe3picq4OGuoplLB0KuXKHWJiIiIiIiIqP1gyEYO4371KuSHDlnvVsvKgqy0VLTa1+5W06akQKdWQ+BmBURERERERETkQAzZqMVILBZ4/X63mjIrC755eYDFIkpti7c3Knv3tm5YMHQoakJCRKlLRERERERERAQwZKNmci8rg2LfPig1GihycuCm04lW29itG7SpqdCr1dD37QtBJhOtNhERERERERHR9RiyUZNIzGb45OVZQ7XcXHjn5wOCIEptk58f9ImJ0KvV0A4ahNpOnUSpS0RERERERER0KwzZ6JY8iopsGxYo9u2DW2WlKHUFqRTGqCjbTqD6hAQIbm6i1CYiIiIiIiIiagqGbFSH1GiE7/Hjtg0LvM6cEa22xccHlbGxuDp6NLSpqTD7+YlWm4iIiIiIiIjodjFkIwD/u1tNmZUFRU4OJDU14hSWSFDdpQsqhg9H+ZAhMERHAxKJOLWJiIiIiIiIiFoIQ7Z2SmowQH7ggHVttb174VFcLFptU2AgtAMHQjdwIHQDBsAsl4tWm4iIiIiIiIjIERiytSNeBQVQajSQ5+RAfuQIJLW1otQVZDJU9u5tDdVUKhh69RKlLhERERERERGRWBiytWHu5eWQHzxoXVtNo4GspES02rUhIdAmJVl3Ak1KgsXXV7TaRERERERERERiY8jWhkgsFnidOmVbW803Lw+wWESpbfH0RGVcHPRqNSoGD0Z1RIQodYmIiIiIiIiIWgOGbC7O/coVyA8fhjIrC0qNBm5arWi1a8LCoE1JgTY1Ffr4eAgeHqLVJiIiIiIiIiJqTRiyuRiJ2QyfvDzrhgW5ufDOzwcEQZTaFh8f6BMSoE1NhTY5GbXBwaLUJSIiIiIiIiJq7RiyuQCPCxegyMmBPCcHiv374abXi1NYKoUhKgo6lQp6tRr6fv0guPN/GSIiIiIiIiKiGzExaYWk1dXwPXbMGqrl5sL75EnRapv8/aFPSLBuWJCaitqOHUWrTURERERERETkqhiytRIeRUVQ5OZadwLduxfSqipR6gpSKYy/362mTUlBZZ8+gFQqSm0iIiIiIiIioraCIZuTSA0G+OblWTcsyMyEx6VLotU2BQZCN2AAtKmp0KnVMCsUotUmIiIiIiIiImqLGLKJyKOoyLYLqPzIEUhqa0WpK7i5oSo21hqqqVQwREcDEokotYmIiIiIiIiI2gOGbA7kVl4OxcGD1kdAv/8essuXRatdExZm27BAl5QEs6+vaLWJiIiIiIiIiNobhmwtyWKB96lTtrXV5IcPQ2IyiVPa0xOVcXG2DQuM3bqJUpeIiIiIiIiIiBiyNdsdAKJ/PIGw40ehzMqCrLRUtNrX7lbTpqRAp1ZD8PQUrTYREREREREREf0PQ7ZmugxAsvVjUWqZFQroVSpok5KgS05GbVCQKHWJiIiIiIiIiOjmGLI1k0O3D5BKYYiKsoVqVb17Q3Bzc2RFIiIiIiIiIiK6DQzZWhmTvz90ajV0AwdCN2AATAEBzh4SERERERERERHdAkM2JxOkUlTFxkKXnGy9Wy06GpBKnT0sIiIiIiIiIiJqAoZsTlB7xx22UE2nUsGsVDp7SERERERERERE1AwM2UQgyGSojI+HLikJ2qQkGHv2dPaQiIiIiIiIiIioBTFkc5Ca0FDokpOhTUqCPjERFh8fZw+JiIiIiIiIiIgchCFbC7F4eqKyf3/bTqDVd97p7CEREREREREREZFIGLI1kwrAjMdmoN/0RyB4eDh7OERERERERERE5ARtJmQrKyvD2rVrMWLECCQkJNR7zKVLl7Bz504UFxcjKCgII0eOROfOnZtV9wCAMWFh6MuAjYiIiIiIiIjaiCVLlsBisdRpX7x4cZ22qqoqbNu2DYWFhYiIiMDYsWPh0Q5zkjYRsh0+fBj33Xcfzp8/j8DAwHpDti+//BKTJ09GSEgIoqOjkZ+fj1mzZmHz5s2YMGGCE0ZNRERERERERNT66PV6vPTSS+jWrRsUCoXdezeGbOfOnUNKSgp0Oh2io6Nx8uRJvPjii9izZw+CgoJEHLXzSZ09gObasGEDBg4ciPvvvx8ymazB42bOnImRI0fi9OnT2L59O06fPo0RI0Zg1qxZIo6WiIiIiIiIiKh1KysrAwBs3rwZx44ds/t1oyeeeAI+Pj44c+YM9u3bh4KCApjNZsycOVPsYTudy4ds2dnZWLlyJZYtW4ba2tp6jzGZTLh06RKGDRsGqdT6laVSKYYOHYrLly+jurpazCETEREREREREbVa10K2gICAmx53+fJl/Oc//8G8efPg7+8PAAgMDMT8+fPx5ZdfoqSkxOFjbU1cPmTbtGkTHn30UQiC0OAx7u7uSE1NxcaNG3H16lUA1lsfN2/ejFGjRsHT01Os4RIRERERERERtWqlpaUArIHZzRw5cgSCIECtVtu1JyUlwWKxIDc312FjbI3axJpsjbF582bcc889iI2NRUZGBrZu3YoePXrgww8/dPbQiIiIiIiIiIhajWt3sm3duhVXrlyBt7c3EhISMHjwYEgkEttxly5dAoA6m0qGhoYCAIqKikQacevQbkK24OBgTJo0CQsXLsTq1athMBgwe/ZsyOXym37u+v95GrLwxYVY+OLClhoqEREREREREVGLaExmcePTgSEhIYiIiMBHH30EHx8fFBYWYv78+UhOTsY333wDPz8/ANZdRQHUeULQy8sLgPUpwvakXYRsFosFkydPxt69e5GVlQWVSoX/9//+H+bNm4fvvvsO27Zts63VdqObPYYKWEO4V5e86ohhUwtb+OJCzpWL4Fy5Ds6V6+BcuQ7OlevgXLkOzpVr4Dy5Ds6V61j44kK8v/F9TM2Y2qTPDR48GGfOnLFr27FjB8aOHYslS5bgjTfeAAD4+voCAIxGI3x8fGzHGo1GAP8L29oLCQDhVkGSKzCZTJDJZHjnnXcwY8YMu/d27tyJUaNGQaPRYNCgQbb2PXv2YMiQIdixYwdGjhx5W3UlEsktgzhqHThXroNz5To4V66Dc+U6OFeug3PlOjhXroHz5Do4V66jpedq8ODBMBgMtrXWdu3aheHDh+PEiROIiYmxHXfy5EnExMTg888/x7333tti9VsziUTi+hsfNMavv/4KAIiLi7NrT0xMBAAUFhaKPiYiIiIiIiIiIldSW1sLpVJpe52QkAA3Nzfk5OTYHbd//37b++1JuwjZ4uPjAQAbNmywa1+7di0A1NkFg4iIiIiIiIiovcrOzkZFRYVd24cffoj9+/fj/vvvt7X5+/vj/vvvx+uvv44rV64AsG6a8Pe//x2DBw9Gly5dRB23s7WLNdkSExOxYMECPPPMM9i0aRO6du2Ks2fP4scff8Ty5cvRu3dvZw+RiIiIiIiIiKhVWLFiBbZv346uXbuiQ4cOOHv2LMrKyjBnzhw8+uijdse+9dZbSE1NRbdu3dCzZ0/89NNPUCqVWLdunZNG7zxtZk02i8WCJUuWIC0trcHbEU+fPo3du3ejrKwMgYGBuPvuu9GtW7dm1eWz6K6Dc+U6OFeug3PlOjhXroNz5To4V66Dc+UaOE+ug3PlOm53rqqrq5GVlYVffvkF5eXl6NSpE4YNG4aIiIh6j6+pqcFXX32FM2fOICwsDGPHjoVCoWju8F2KRCJpOyGbs/A3F9fBuXIdnCvXwblyHZwr18G5ch2cK9fBuXINnCfXwblyHZwr8bSbjQ+IiIiIiIiIiIgciSEbERERERERERFRM/FxUSIiIiIiIiIiombg46JEREREREREREQtgCEbERERERERERFRMzFkIyIiIiIiIiIiaiaGbERERERERERERM3EkI2IiIiIiIiIiKiZGLIRERERERERERE1E0M2IiIiIiIiIiKiZmLIRkRERERERERE1EwM2YiIiIiIiIiIiJrJ3dkDcIbKykp89NFHyMrKQklJCSIiIjB9+nT069evzrHFxcVYsWIFTpw4AX9/fzz44IMYMWJEvf1+8cUX+Pzzz1FRUYF+/fphzpw5CAgIaFaf7d2FCxfw/vvv48iRIzAYDIiLi8OsWbMQEhJS59imntf33nsP//rXv/DBBx+gS5cu9R5z9OhRrF27FoWFhYiIiMBTTz2FqKioFvt+bcnRo0exZcsW/PTTT5DJZBg8eDAef/xxeHp61ntsY85rU/ps7M8ftfxcXfs9NTMzE6WlpQgODsbdd9+NSZMmQSqt+285nKvGsVgs2LlzJ7Zt24bCwkIEBARgwoQJGD9+fL3H38553bt3L1544QU89thjmDRpkt17RqMRa9euRXZ2NgBg+PDhmDZtGtzd2+Wlw001Za4ae17ff/99bNy4sc7nMzIykJGRcVt9UtOuAZt6Xq//vdVoNGLy5Ml15orXgI3X0tfrTz31FH744YcG661Zswa9evVqUp9k5Yjr9cuXL+Ptt9/GkSNHIAgC4uPj8eSTT6Jz5851juX1euM1Za4ae14vXbqEt99+G0ePHoWXlxfGjBmDKVOm8BqwmZpyvQ5Y52H27NmIjY3Fiy++WO8xjsg2qK52dydbcXExYmJi8Pzzz0Mul6Nv3744cOAAVCoVduzYYXfsxYsXkZCQgM8//xwxMTEwmUwYNWoUVq9eXaffl19+Gffffz8EQUBMTAy2bNmCAQMGoKys7Lb7bO92796Nnj17YsuWLYiIiEB0dDQ2btyIuLg4FBYW2h3blPNqNBoxbdo0PPnkk8jKykJVVVW99f/v//4PiYmJ+OmnnxAXF4cffvgB/fr1Q25urkO+ryt77bXX0LdvXxw7dgx9+vRBQEAAnn32WQwbNgxms9nu2Mae16b02difP2r5uTIajYiNjcXLL78MuVyOpKQkmM1mPPzww5gyZUqd+pyrxhs9ejTuvfde6PV6JCQkQKfT4d5778WCBQvqHHs751Wn02HKlCnYu3cvfv31V7v3zGYz/vSnP+Gll15C586d0blzZ8ybNw9//vOfW/x7tgWNnaumnNejR4/i9OnTiIuLs/sVHBx82322d025BmzqeV26dCkSEhJw8uRJJCYm4u6774ZSqbQ7hteAjeeI6/UePXrU+XmKi4uD2WyGRqOBt7d3k/skx1yvX7x4EXFxcdi6dStUKhXUajU+/fRTxMfH48KFC3bH8nq98ZoyV409r2fPnkWfPn3w4Ycf4q677oK/vz9mzZqF9PT0OvV5Ddh4TbleB4Ds7Gz07dsX27Ztw8mTJ+vt0xHZBjVMaG/ee+894erVq7bXtbW1QkxMjDBgwAC742bOnCkEBQUJV65csbW98sorgo+Pj1BSUmJru3jxoiCTyYS//e1vtraysjKhU6dOwrx5826rTxIEvV4vrF+/XjCZTLa28+fPCzKZTFiwYIHdsY09r1euXBH69u0r/OEPfxDWr18vABDy8/PrrR8bGysMHz7c9tpisQh//OMfhf79+7fUV2wzTpw4IezcudOu7aOPPhIACP/5z3/s2ht7XhvbZ1N+/sgxc3X8+HGhtrbWrm3p0qUCAKGoqMjWxrlqmq+//lo4deqUXdvjjz8ueHh4CDqdztZ2u+c1IyNDGD16tBAUFCS89tprdu99+umnAgBh7969trbs7GwBgPDNN98096u1OY2dq6ac18mTJwsjR468ZW3OVdM09hqwKec1OztbkMlkdX4PvRGvAZumpa/XG5KYmFjnZ41z1XiOuF5ftmyZ4OHhIZSVldnaSkpKBHd3d2Hp0qV2ffJ6vfGaMleNPa+TJ08WQkNDhYqKClvboUOHBDc3N+Gzzz6ztfEasGmacr3+3nvvCTKZTHjhhReEIUOGCOnp6fX26Yhsg+oCILTLkK0+06ZNE0JDQ+3aOnfuLMyZM8euraysTJBIJMJ7771na1u3bp0gkUjs/iAQBEGYM2eOEBYWdlt9UsP+8Ic/CJMnT7Zra+x5tVgswksvvSSUlpYKu3btajBk+/nnnwUAwpdffmnX/uWXXwoAhF9++aUFv1HbVFhYKAAQ1q9fb2tr7nmtr8+m/PxR/RwxVx9++GGdny/OVfNt3rxZACCcPn3a1nY75/Xzzz8XlEqlcPbsWUGpVNYJ2SZNmiT06dOnzuf69OkjPPjggy3wTdq++uaqKef1nnvuadS55lw1X33XgE05r4MGDRKmTJlyyzq8Bmy+5lyv1ycrK0sAIOzatavF+iSr5lyvL1myROjQoYNdGGQymQSFQiEsXrzY1sbr9ZZx41w15bxGREQIjz76aJ0+R44cKdx3332217wGbL76rtcFQRD27t0rbNmyRRAEQUhOTm4wZHNEtkF1ARDa3eOiDSkoKECPHj1sr8vKynDx4kX06dPH7riAgAB06dIFhw4dsrXl5eUhPDy8zjPKcXFxKCoqwuXLl5vcJ9XPYDDg0qVLtz1XEokEixcvRmBg4E3r5OXlAUCdPuPi4gCAc9UIBQUFAGA3V809rw312ZifP2pYS8/VuXPnsHTpUgwcONBu7Q7OVfMVFBTAx8cHoaGhtramntdLly7hsccew6pVq9C1a9d6HzvIy8urM/fX+uTvf43T0Fw19ryWlpbe8s+qpvZJ9bvxGhBo/HnV6/XYv38/7r33XnzwwQeYMmUKHnjgAaxbt87uZ4vXgC2jOdfr9Xn99dfRu3dv/PGPf2yxPqn51+vp6emora3FzJkzUV1dDbPZjGeeeQbe3t526xzyer356purppxXa6ZQV2BgIE6cOGHXJ68Bm6e+63UASEpKqrOu7o0ckW1QwxiyAdi/fz+ysrLw5JNP2tquPW9c3+J+HTt2RElJid2xDR0HwHZsU/qk+r311luwWCx4+OGHbW2OOK8N9XnjnFLDli1bhrvuuguDBg2ytTX3vDbUZ2N+/qhhLTFXn376KQYOHIiYmBjExsZi4sSJ+Pbbb+2O4Vw1T3l5OdauXYuMjAy7tYOael4feeQRDBkyBFOnTm2w1s365Dzd2u3M1Y3ntaysDHv27MGoUaMwdOhQTJ06Fdu2bavzWc5V89R3DQg0/rz++OOPMJlM+Oc//4nNmzejb9++CA0NxZw5czBx4kS7/gBeAzZHc6/Xb5Sfn49vvvkGT///9u4/tqr6/uP469DbUkuhBbMqpVAIUIIoUCBjAltRwBkkeOdQwNoBZUPiTAbKtsw1msj8McXAFKwzThJpSWbcOtRELeJAbFdYERwMikXMKSsAABHbSURBVPxo13aVUpXibaWlXj7fP/hy5XDvbc+959bG9flImtBzPvd9z32/c9s37557zurVtu3Uyj23/XpWVpbeeOMNvfHGGxo1apTGjh2riooK7dq1S5mZmV3GpK9wLpJahcrr97//fZWUlNiu6bZr1y795S9/UWtrqy0mPaA7ofp1p7pjtoHwev1tp/773/9q4cKFWrBgge68887A9o6ODklSfHx80GPi4+PV1tZmWxtunaTA2khiItiOHTv08MMPa8OGDba7gXZHXsPFvLKmCO3RRx/Vzp079cEHH9juLOQmr53FdPL+Q2ixqtXIkSPl9Xrl8/m0f/9+PfbYY2pubtbTTz9ti0mtotPR0aFFixYpOTlZjz/+eNA+p3nduHGj/vWvf3V6h72uYlKnzkVbqyvzunLlStXW1mrw4MFqbW1VeXm5vF6v7rvvPm3atCmqmLAL1wNKzvN66T8uw4YN05YtW2RZliRp6tSpWrx4scrLyzVt2jR6QJdi0a9fad26dbrmmmuCzgChVu7Eql+vqalRe3u7brjhBh07dkxnz57V3r17bWfI06+7E2mtQuX1ySefVGVlpcaOHauJEyeqtbVVlmUpJyfHNnijB3QnXL/uVHfMNhBerx6yNTU1ac6cORo1apReeeUV276UlBRJsk3gL2lpabH9FSUlJSXsOklKTk6OOCbsKioq5PV6tWbNmqC/NndHXi+PmZSUZIsnfV1TBNu4caN+97vfqaSkRJMnT7btizavXcV08v5DsFjWatKkSZo0aVLg+23btsnr9WratGn60Y9+FIhJrSLn9/uVl5enQ4cOaffu3YHaXOI0r1VVVfr1r3+tkpKSLm/B3llM6hSem1pdmddf/epXQevWrFmjZ555RqtWrQp8XIRaRaezHlByntdLHwldtWpVYMAmSV6vV5Zlac+ePZo2bRo9oAux6tcvd+rUKRUXF6ugoEAJCQkxiYnY9eubN2/Wvffeq6KiIt111106f/68nnrqKS1dulQtLS2B2PTr0XNaq67ymp6ero8++ki7du1SfX29hg0bppycHN18883KyMiwxaQHjE5n/bpT3THbQHi99uOiTU1NmjVrlgYOHKjXX39diYmJtv2DBw9WUlKS/vOf/wQ9tqamRsOHDw98P3LkSNXW1gatq66ulmVZgb8MRBITX9uzZ49uvfVW5efnB50VIHVPXkeOHClJQTGrq6sliVqFUVhYqAceeEBFRUW67bbbgvZHk1cnMZ28/2DXHbW63Pz58xUXF6eKigpbTGoVGb/fryVLlmjnzp3avn27RowYEbTGaV6feOIJ+f1+PfTQQ5oyZUrg69y5c9q4caOmTJmijz/+OBAz1M/U6upqfv6F4bRWbvK6YMECSQrUKRYxe6OuekDJeV6vvfZaSZLP57Oti4uLk2VZgSEcPWB0YtmvX+7ZZ59Vnz59tHLlyqB91Co6sezXn3zySd1555266667JEkJCQkqKCjQkiVLtGHDhsA6+vXodFWrSPMaHx+v2bNna+nSpbr55pvl9/t14MAB3XTTTbaY9ICR66pfd6o7ZhsIr1cO2S79wk5NTdU777wTchobFxenGTNmqLS01La9vLxcLS0tts9Cz5w5Uy0tLSovL7etLS0t1eTJkwN/AYgkJi7as2ePfvjDHyo/P19/+MMfQq7pjrxmZ2drwIABQTFLS0vl8Xj0ve99L+KY/+sKCwu1atUqbd26NdAUXSnSvDqJ6fT9h691R62u9PHHH8vv9ystLS2wjVpF5tLQ5r333tPOnTs1duzYkOuc5tXr9aqgoEBer9f25fF4NG7cOHm93sBfOmfOnKkPPvhA586dC8Q7d+6cdu/eze+qECKplZu81tTUSJKGDh0as5i9jZMeUHKe1/HjxyslJUV/+9vfbI/fv3+/Lly4oOuuu04SPWA0Yt2vX9LS0qIXXnhBeXl5gWsMuY3Z28W6X//yyy81cODAoBj9+/fX+fPnA9/Tr0fOSa3c5nXTpk1qbW3VHXfcEdhGDxg5J/26U90x20Dnevoup9+o06dPmxtuuMGMHz/eVFVVmbq6OttXS0tLYG1paamxLMs8++yzxufzmcOHD5sJEyaYMWPG2G4pbczF2+VmZ2ebw4cPG5/PZ9avX28kmS1bttjWRRKzt6uoqDApKSnmnnvuCapTXV2d6ejoCKyNJq/bt283ksyRI0dC7v/tb39rUlJSzLvvvmtaW1tNaWmpGTBggFm+fHm3vN5vs+eff9706dPHPPfcc0F1amhosK11mtdIYjp9/yH2tTpw4IB55JFHzIEDB4zP5zOtra2mvLzcTJ482aSkpJj6+npbTGrlzFdffWVyc3NNamqqee+994JqdeVt1d3ktV+/fuaJJ56wbWtqajKpqakmLy/PNDY2msbGRnP33Xebvn37mmPHjsX0tX7bRVIrp3k9fvy4eeqpp8y///1v09LSYk6dOmW2bdtm0tPTTU5Oju35qZVzkfSAkeT10UcfNR6Px7z00kumvb3dHDp0yGRnZ5vRo0eb9vb2wDp6QOe6q183xpj169cby7LC9n/RxOzNuqNf/9nPfmb69+9vtm/fbi5cuGAuXLhg3nnnHZOcnGxWr15te376deciqZXTvF64cMH4fD5jjDGffvqpeeyxx4zH4zG/+c1vgp6fHtC5SPr1y02fPt0sXLgw5L7umG0gmCTT64Zs69atu/TCQ34VFhba1j/33HOmX79+gf3jxo0L+Uu5oaHB3HjjjYF1CQkJpqCgIOQxOI3Z282bN6/TWl2Zs0jz2tWQraOjwyxbtsxYlhWIOX/+/MAvEnwtOTk5bJ2uueYa21qneY0kZiTvv94u1rU6cuSIGTNmTFCsyZMnm4qKiqDnp1bOVFZWdvrz78oGyk1eQw3ZjDFm165dZujQoYGYV199tSkpKYnJ6/tfEmmtnOT15MmTZtiwYbY48fHxJjc3N2jA6jQmIu8BnebV7/ebNWvWGI/HE1g7fvz4kP0FPaAz3dWvd3R0mMzMTDN37twuj4FaOdMd/brP5zOLFy82cXFxJjEx0SQmJhqPx2OWL19u2trabGvp152LpFZO8+rz+YxlWSYpKclIMmlpaWbDhg0hn58e0LlI+vXLdTZkM6Z7Zhuwk2QsSf//796hrq5OJ06cCLs/KytL6enptm0+n09Hjx5VUlJS4LT/cE6cOKFPP/1UWVlZIU9zjiZmb3Xw4MHAXbtC+e53vxt0umokeT1z5ow++uijkHEud+rUKdXU1GjIkCG2j+jga7t37w5cd+ZKCQkJmjZtWtD2rvIaTUyn77/erDtqJUm1tbVqbGyUMUZDhw7V4MGDOz0OatU5n8+nffv2hd2flpYW8mdcNHndvXu3MjMzQ15j4/z586qqqtJXX32lcePGqW/fvs5fRC8RTa2c5rW+vl4NDQ3yeDwaNWqUBgwYEPZ5qFXXoukBI8nrmTNndPToUQ0cOFBjxowJu44esGvd1a+3trbqn//8p0aPHq0hQ4Z0eRzUqmvd2a83Nzfr2LFjkqTRo0crNTU17Fr69a5FU6uu8mqM0eHDh9Xc3KxBgwZpzJgxXd79kh6wa9H069LFSxX07du30/dVd8w28DXLstTrhmwAAAAAAABALFmW1TtvfAAAAAAAAADEEkM2AAAAAAAAwCWGbAAAAAAAAIBLDNkAAAAAAAAAlxiyAQAAAAAAAC4xZAMAAAAAAABcYsgGAAAAAAAAuMSQDQAAAAAAAHCJIRsAAAAAAADgEkM2AAAAAAAAwCWGbAAAAAAAAIBLDNkAAAAAAAAAlxiyAQAAAAAAAC4xZAMAAAAAAABcYsgGAAAAAAAAuMSQDQAAAAAAAHCJIRsAAAAAAADgEkM2AAAAAAAAwCWGbAAAAAAAAIBLDNkAAAAAAAAAlxiyAQAAAAAAAC4xZAMAAAAAAABcYsgGAAAAAAAAuMSQDQAAAAAAAHCJIRsAAEAUlixZoptuukmnT58OuX/Lli2aOXOmtmzZEtjW0dGhoqIi5eXlae7cufr5z3+uysrKsM/R3Nysl19+WUuXLtUtt9yi22+/XWvXrlVTU1PI9bNmzVJhYaEkqbKyUnl5eZozZ45effVVF68UAAAATliSjDGmp48DAADgW+Xhhx/W2rVrtWHDBv3iF78I2j916lTt3btXBw8e1PXXX6/m5mbNmzdPZWVlSkxM1ODBg1VXVye/36/169cHxTDGaPjw4aqtrVVqaqoyMjJUX1+v5uZmZWRkaN++fUpLS7M9xuPxKDc3V3PnztVPfvITnT9/XpL0xz/+UStWrOi+ZAAAAPRylmVxJhsAAEA0li1bJsuyVFRUFLSvpqZGe/fu1YQJE3T99ddLku6//36VlZVp9erV+uKLL3Ty5EkdO3ZMWVlZevDBB7V//35bDMuy9Mgjj6i0tFSfffaZDh48qMbGRi1evFj19fWBM9autHfvXv30pz/V8uXLVVdXpy+++EK5ubmxTwAAAABsGLIBAABEYcSIEcrJyVFlZaWOHj1q2/fnP/9ZknTPPfdIkqqrq1VcXKzs7Gw988wzio+PlyQNHz5cTz/9tPx+v1544YWg58jPz9ecOXPUp8/Fli0hIUEPPfSQJGnfvn0hj6uqqkq5ubl6/vnnlZGRof79+6tfv36xedEAAAAIiyEbAABAlPLz8yUp6Gy2V199VX369NHdd98tSXrrrbckSXfccYcsy7KtnTlzpiSprKzM0XMOHTpUkuTz+cKuKSgocBQLAAAAsePp6QMAAAD4tlqwYIHuv/9+FRcXa+3atZKk48eP68MPP9SsWbOUnp4u6eLHRyVp69atevfdd0PGamxsDNp29OhRvfLKK/rwww/V1NSk9vZ2+f1+SRev2RbKwIEDlZGR4falAQAAIEIM2QAAAKJ01VVXadGiRXrxxRdVVlam6dOnB31UVJJaW1slSX6/X21tbUFxpk6dqv79+9u2bd68WStWrFBcXJxmz56tH/zgB0pKSlJ7e7uOHDkS9pgGDRoUi5cGAACACDFkAwAAcCE/P18vvviitm7dqunTp+u1117TVVddpR//+MeBNd/5znckSQ888IDuvffeLmN+/vnnuu+++5SQkKCysjJNnDgxsO+zzz7TunXrYv9CAAAA4ArXZAMAAHBh6tSpuu6661RSUqLq6modOHBA8+fPt52Zlp2dLUn6xz/+4Sjm/v371dbWptmzZ9sGbJJ04sSJ2B08AAAAYoYhGwAAgEvLli3TJ598ot///veSpLy8PNv+W2+9VWlpaSoqKtL7778fMsblHyO9dDfQS9dfu9xLL70Uq8MGAABADFmSTLgL5wIAAKBrp0+f1pAhQ2SM0aBBg9TQ0CCPx35VjjfffFNer1eStGjRImVnZ8sYo/r6epWWlmrFihVatWqVJKmjo0PDhg1TU1OTNm3apFtuuUWffPKJ/vSnP+ntt9/W2bNnNWXKFO3cudP2HB6PR8OHD9fx48e/kdcNAACAiyzL4ppsAAAAbqWlpem2227Ttm3btHDhwqABmyTNmzdPO3bs0IMPPqji4mIVFxcH9k2cOFGTJk0KfB8fH6+//vWvWrx4sVauXBnYPmPGDL3//vtasWJFyLPcAAAA0HMYsgEAAMRAYmKiJPtdRa+Uk5OjyspKNTQ0qK6uTpKUmZmpa6+9NmjtjTfeqJMnT+rw4cM6e/as0tPTNWLECElSYWGhvvzyy6DH7NixI3AcAAAA+GbxcVEAAACXPv/8cw0ZMkSZmZmqqqrq6cMBAADAN8yyLG58AAAA4Nbjjz+utrY2/fKXv+zpQwEAAEAP4Uw2AACAKLz55ps6c+aM/v73v2vz5s3KysrSoUOHFB8f39OHBgAAgG+YZVkM2QAAAKIxY8YMlZWVSZImTJig1157TaNGjerhowIAAEBPYMgGAAAQpbq6OtXW1mrQoEEaO3ZsTx8OAAAAehBDNgAAAAAAAMAlbnwAAAAAAAAAxABDNgAAAAAAAMAlhmwAAAAAAACASwzZAAAAAAAAAJcYsgEAAAAAAAAuMWQDAAAAAAAAXGLIBgAAAAAAALjEkA0AAAAAAABwyePxeFosy0ru6QMBAAAAAAAAvo08Hk/L/wHRKx2A+ZQnUAAAAABJRU5ErkJgg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Char char="o"/>
              <a:tabLst/>
              <a:defRPr/>
            </a:pPr>
            <a:endParaRPr kumimoji="0" lang="pl-PL" sz="2400" b="0" i="0" u="none" strike="noStrike" kern="1200" cap="none" spc="0" normalizeH="0" baseline="0" noProof="0">
              <a:ln>
                <a:noFill/>
              </a:ln>
              <a:solidFill>
                <a:prstClr val="black"/>
              </a:solidFill>
              <a:effectLst/>
              <a:uLnTx/>
              <a:uFillTx/>
              <a:latin typeface="Verdana" pitchFamily="34" charset="0"/>
              <a:ea typeface="+mn-ea"/>
              <a:cs typeface="+mn-cs"/>
            </a:endParaRPr>
          </a:p>
        </p:txBody>
      </p:sp>
      <p:sp>
        <p:nvSpPr>
          <p:cNvPr id="4" name="AutoShape 4" descr="data:image/png;base64,iVBORw0KGgoAAAANSUhEUgAABNkAAANYCAYAAAD5YzsUAAAABHNCSVQICAgIfAhkiAAAIABJREFUeJzs3Xl0k+ed//2PZMv7Jst4NxjMYhsIS8Bgmz1NaJJmbUKbNBuZdto07Wmmv3Y6bWe6TZJ22j6ZPmlm2pnfaTbSbJB5Qtqs04DZTAJmBxsDJsb7giXvm2zdzx+OFYTZZNl4e7/O4Rzf0nXfumTAlr76XNfX5O/v39LT0xMmAAAAAAAAAF7z9/dvNUkyDMMY6bkAAAAAAAAAY5LJZJJ5pCcBAAAAAAAAjHUU2QAAAAAAAAAfUWQDAAAAAAAAfESRDQAAAAAAAPARRTYAAAAAAADARxTZAAAAAAAAAB9RZAMAAAAAAAB8RJENAAAAAAAA8BFFNgAAAAAAAMBHFNkAAAAAAAAAH1FkAwAAAAAAAHxEkQ0AAAAAAADwEUU2AAAAAAAAwEcU2QAAAAAAAAAf+Y/0BAAAADByPvzwQxUUFCg9PV233XbbSE8HAABgzKLIBgAAxo2f/exn7q8nT56shx9+eMCY5uZm/e53v5PL5ZIkmc1mPfbYY4qIiLha0xw1tm7dqs997nPu4z/96U8X/J4BAADg8iiyAQCAcePnP/+5++vc3NwBBSPDMPTggw/qzTffdN/2z//8z0NWYDtw4IA2b94sSfrHf/xHhYSEDMl1h0txcbHHcVFR0QjNBAAAYOyjyAYAACaMJ5980qPAdsMNN3gU5nz1y1/+Uhs3bpQkfetb3xr1RbYbbrhBcXFxqq2tVUREhL74xS+O9JQAAADGLJMkwzCMkZ4HAACAz0wmk/vr3Nxc7dy50338wQcf6MYbb3QvE50yZYr27dsnm802JI/d2NiohIQEdXZ2SpLq6+sVExMzJNceTt3d3SorK1NSUpKCg4NHejoAAABjkslkIskGAADGv9LSUt17773uAltQUJDeeOONixbYXC6X9u3bpyNHjqi+vl6GYSguLk5LlixRZmbmgPFOp1M//elP3QU2Sfr1r3/tTrJFRETou9/97oDzOjo6tGXLFp05c0atra1KTExUTk6Opk2b5jHutddecy/lNJvN+vGPfyw/Pz/3/fv379dbb73lPo6Li9MjjzzicY133nlHe/bscR//4Ac/UHl5uV5++WX3bTfddJOysrIu+D2R+gqHeXl5qqioUGdnp2JiYrRgwQJde+21HgXOfi0tLfrb3/6msrIyOZ1OJSUlac2aNYqLi7voYwAAAIxlBgAAwHggyf0nNzfXMAzD6OjoMBYuXOhx35/+9KcLnt/R0WH8+Mc/NlJSUjzGn/tnxYoVRklJifuco0ePGnPmzLnoeElGUlKSx+P09PQYP/nJT4yIiIgBY00mk3HDDTcYZ86ccY9/8sknPcbs3bvX43qPPvqox/2BgYFGZ2enx5ilS5e6709LSzMMwzD+8pe/eJz3+9///oLfl7q6OmPdunWGv7//BZ9fcnKyx/eku7vb+P73v2+EhIQMGOvn52fcf//9RlNT0+X+OgEAAMYMSYZ5eOp2AAAAo8M3v/lN7d+/3338ta997aIdNIOCgrRlyxaVl5df9Hrbt2/X6tWr1draKqmvQ+fRo0eveD6GYej222/XL37xCzU3N1/w/g8++EALFizQ8ePHJUlr1671GJOXl3fJ466uLo/UWnNzswoKCtzHn//85694vrW1tVq4cKFef/119fT0XPQ5TZkyxf31Lbfcot/85jdqb28fMLa3t1cbNmzQddddp+7u7iueBwAAwGhHkQ0AAIxbr732mp577jn38eLFi/X73//+kuc88cQTslqtuvfee/Xb3/5WGzdu1IYNG7RkyRL3mLKyMj3//POSpBtvvFEbN25Ubm6ux3WeffZZbdy4URs3btR///d/u29/5pln9Ne//tV9HBoaqnXr1umxxx7Ttdde677dbrfry1/+snp7e7VgwQJNmjTJfd/WrVvdX589e1aFhYWSpNTUVPftO3bscH+9bds2jwKZN0W2v/u7v1NFRYX7OC4uTl//+tf16KOPas2aNbJYLHrwwQfdy1d///vf6/3333ePv+666/Tee+8pPz9f3/72t923FxQU6Le//e0VzwMAAGC0Y082AAAwLtXU1Ogb3/iGx21PPfWUAgMDL3ne6tWrVV9f77HnmSRdf/31io+Pdx9/9NFH+ta3vqW0tDSlpaVp06ZNHuNvueWWCzY+ePrpp91f+/v7a9u2be7immEYuuuuu/Q///M/kqRDhw65GzZcf/317v3Tdu7cqd7eXvn5+SkvL0/Gp02svv3tb+v73/++XC6XR5Htww8/dH8dEBCg1atXX/J70O/MmTN655133MeTJ09WQUGBR8HPbrd7nPPMM8+4v546dar++te/KigoSJKUnZ2turo6vfbaa5KkP/3pT/rRj350RXMBAAAY7UiyAQCAcamkpESNjY0et/3qV7+6onPtdrvefPNN/e53v9O//uu/6mc/+5n+8Ic/eGzuf35x6UoUFhbq1KlT7uObbrrJI71mMpn0gx/8wOOc/uLduUtGm5ubtW/fPkmeS0VvuukmzZkzR5KUn5/vbvRwbpFt2bJlCg0NvaL5vv322+4CntRXxDu3wCZJ0dHRio6OliQdP35cJ0+edN938803uwts597W7/Tp0wP+jgAAAMYqkmwAAGBcM5vN7mLT22+/rY0bN+ruu+++4NjGxkY9+uijeu2119Tb23vJ6/Zf0xtlZWUex9dcc82AMQsWLPA4Li0tlSTdcMMNMplM7qJXXl6esrKy3EW26OhozZo1S7m5uTp8+LCam5t1+PBhJSQkeOwZ581S0XOXiUp9y20v5fzn98wzz3gk2y6kurpaUVFRVzwnAACA0YokGwAAGJdMJpO+973veex/Jknf+c531NTUNGC8YRi69dZb9fLLL7sLbOHh4brxxht1//3368EHH/RIsg3G+ek3m802YIzFYvFY0lpfXy9Jio+P9yjK7dy5U01NTe792LKzs2UymZSTk+Mes2PHDu3cudPj+t4U2c6ePetxfLliWENDwxVfu19XV5fX5wAAAIxGJNkAAMC4lJ2drd/85jeSpHvvvde9n1l1dbV++MMf6j//8z89xu/atctjH7Np06bp448/9thX7aWXXrpswu1SIiIiPI77O5Seq7u726PwdO45a9eu1aFDhyRJx44d0+HDh93Jtv7GC+c2YDh06JBqamrcx4mJiZo7d+6g53uhbqjnslqtHsdr167V0qVLL3nOufvcAQAAjGUU2QAAwLh0bursqaee0ttvv+1OsP3Xf/2XHnjgAY8C0JEjRzzO//u//3uPAltNTc0lC2xXknJLT0/3OD5w4MCAMfv37/c4njVrlvvrtWvX6te//rWkvmWk/fuySXIn2KZOnaqEhARVV1fr+PHjHum5c/d1uxLnF8D27Nmj5cuXX3T85MmTPY5TU1P1s5/9zKvHBAAAGKtYLgoAAMa9uLg4Pfnkk+5jl8ulr3/96+rp6XHfZjZ7viw6//jZZ5+95GOEhYV5HPfvpXau6dOna+bMme7jv/zlL+5kmtS3ZPX85gznFsaWLVumkJAQ93P44IMPJPV1KT13v7QlS5ZI6mv+UFxc7L7dm6WikrRq1SqP49/97nceyThJcjgc+o//+A9JUmZmpmbMmOG+b8OGDTpx4sQFr93d3T3gWgAAAGMZRTYAADAhfOMb3/AoRB0+fFhPPfWU+/jcxJjUl357/vnn9dZbb+mRRx7Rv/zLv1zy+lOmTPE4vuuuu/SP//iPevTRR5Wdna329nZJ0j/90z+5xzidTuXm5uqhhx7S//k//0eLFy/W5s2b3fdPmzZNd955p/s4ICDAo/C1bds2SdK8efPcxTfpsyJbfX29u5up2WzW9ddff8nncL5FixYpMzPTfVxRUaE5c+Zo/fr1+va3v61bb71VkydP1i9/+Uv3mMcee8z9dXt7uxYtWqQf/vCHevXVV7Vp0yY9/fTTuv/++5WYmOjunAoAADAesFwUAABMCGazWX/84x+VlZXlXvb585//XHfffbemTp2q5cuXa8aMGTp58qSkvuWh69evd58fHByshQsXateuXRe8/l133aWf/vSn7q6jZ86cce8JJ33WjXT9+vX64IMP9Oqrr0qS2tra9MILLwy4XmhoqF555RX5+3u+XFu7dq3eeecdSXIX7rKzsz3G9BfZent73c81KytrwJ5pV+K5557TsmXL5HQ6JfU1N3j++ec9xkRGRrq//uY3v6n8/Hz9+c9/liS1tLQMSOcBAACMRyTZAADAhLFw4UJ985vfdB+3t7e7j/38/LRp06YBiTSprwvoW2+9pX/7t3+76LXT09P19NNPy2KxDLjP39/fY/npn//8Zz3++OMKDw+/4LWys7OVn5+vrKysAfddaF+1czuKSn0JtPOXu3q7VLRfVlaWdu7c6ZFoO9+aNWs8jjds2KBnnnlGcXFxFz0nPT3dqyYMAAAAo51JktHflQoAAGAsO3eT/cmTJ+vhhx8eMKa5uVn//u//rnNf/zzyyCPuglBnZ6fee+89HT9+XGazWWlpaVq7dq3CwsJkGIZ++ctfqru7W9OnT9d999034PplZWX629/+ppqaGkVFRSklJUU5OTmy2WwDxra0tGjbtm06ceKEurq6FBsbq6VLl2r27NmXfJ6/+tWv1NnZecH59/v3f/93d6MHSbrvvvs0ffp0jzEnTpxwd12VpJtuuumChb1+Bw4c0IEDB1RbWyuTyaTExEQtX75cU6dOveB4l8ul/Px8HT9+XHV1dfLz81NsbKwWLlyoefPmXfI5AgAAjCUmk4kiGwAAAAAAAOALk8nEclEAAAAAAADAVxTZAAAAAAAAAB9RZAMAAAAAAAB8RJENAAAAAAAA8BFFNgAAAAAAAMBHFNkAAAAAAAAAH1FkAwAAAAAAAHxEkQ0AAAAAAADwEUU2AAAAAAAAwEcU2QAAAAAAAAAfUWQDAAAAAAAAfESRDQAAAAAAAPARRTYAAAAAAADARxTZAAAAAAAAAB9RZAMAAAAAAAB8RJENAAAAAAAA8BFFNgAAAAAAAMBHFNkAAAAAAAAAH1FkAwAAAAAAAHxEkQ0AAAAAAADwEUU2AAAAAAAAwEcU2QAAAAAAAAAfUWQDAAAAAAAAfDSmi2wdHR166qmntHjxYoWFhSkqKkqLFy/Wa6+9dsHxzzzzjGbNmqWQkBDNnj1bL7744lWeMQAAAAAAwNjQ3t6ur3zlKzKZTDp+/PhFx11pveXUqVO6/fbbZbPZZLPZdM8996iqqmq4pn/V+Y/0BHzxwgsv6JlnntHXvvY1LVy4UCaTSS+++KK+/OUvKyAgQHfccYd77NNPP61/+Id/0D//8z8rNzdXO3bs0Pr16yVJDzzwwEg9BQAAAAAAgFHn1KlTuvPOO9XQ0HDJcVdab2lubtbnPvc5Wa1W/fd//7ck6Re/+IWuv/567du3T0FBQcP3ZK4SkyTDMIyRnsegOZ1OWSwW97FhGJo2bZqys7P18ssvS5J6enqUnJysO+64Q3/4wx/cY7/+9a/r3Xff1SeffCI/P7+rPncAAAAAAIDRxm63a/r06Vq1apW++tWv6uabb1ZRUZHS09M9xnlTb/n973+v7373u/rkk0+UnJwsSSovL9e0adP0H//xH/r7v//7q/cEh4HJZBrby0UleRTYJKm3t1ednZ0KCwtz33b48GHV1tbqS1/6ksfYe+65R+Xl5Tp8+PBVmSsAAAAAAMBoFx0drU2bNumNN95QQEDARcd5U2/53//9X+Xm5roLbJKUkpKi3Nxcvf3220P/JEbAmC+ySX2FtY6ODh06dEjr1q2Ty+XS9773Pff9xcXFkqQZM2Z4nNdfgT1y5MjVmywAAAAAAMAot2bNGplMpkuO8abeUlxcPGBc/9jxUpcZ03uy9bPZbGpqapIk5ebmauvWrZo5c6b7/sbGRklSZGSkx3n9x3a7fdCP/eLzL6q8vHzQ5wMAAAAAAAyXlJQUPfDQ8OxF7029pbGxccC4/rG+1GVGk3FRZMvLy1NnZ6eqqqq0adMmLVy4UC+88II7rthfeT1/77n+Y5fLddFrX65qK0mP/+LxwU4dAAAAAADAay7DrJOtOTrevEwu4+L7zO/7iUkPrn/wktca7F793tRbTCbTBR/HMIxL1mXGknFRZJs/f7776zvvvFNf+tKX9J3vfMddZLNarZL6OlmEh4e7x/an36Kioi567cv9Q+v/B/WFW78wuMkDAAAAAAB4ofxssP60JUXlTcGXHfv4Lx7Xj//lx8MyD2/qLVarVc3NzQOu0dTUdMm6zFgyLvZkO19mZqZqa2vV3t4uSZozZ44k6eTJkx7j+tcOn7u0FAAAAAAAYDTq6TXpzT3x+tdNM1R+9vIFtuHmTb1lzpw5A8b1jx0vdZlxV2QzDEMffvihUlJSFBISIknKyMhQamqqXnvtNY+xr776qqKiopSVlTUSUwUAAAAAALgipfUh+tdNM/WXgjj1ui6/tdXV4E295aabbtKuXbtUUVHhvq2iokK7du3S2rVrr9qch9OYXi66bt06xcfHa8mSJYqPj1ddXZ02bNigHTt26Nlnn3WPM5vNeuKJJ3T//fcrJiZG2dnZ2rVrl/7v//2/+rd/+7dLtqMFAAAAAAAYKc4ek94qiNd7BybJZXhXXDOM3mGaVR9v6i1f+cpX9NRTT+mWW27Rj370IxmGoSeeeEJxcXH62te+NqzzvFrGdJHt9ttv1x//+Ee98sor7i4VCxcu1F//+lfdfPPNHmPvvfde9fT06Fe/+pV+85vfKDk5Wb/97W/12GOPjdDsAQAAAAAALq6kJkTPbU1RtSPI63NjI7u186UbpEeuH4aZfeZK6y0BAQF6//339d3vflff+MY35HQ6tWLFCm3atGnc7MlmkmQMtosE+hofPP6Lx2l8AAAAAAAAhoSz16zNe+L03sFJMrxMr5lNhtbMbdAXl1Yra9E1w9r4AJ8xmUxjO8kGAAAAAAAwnpTUhOrZLSmqaQz0+tzE6E49vKZcU2Pbh2FmuByKbAAAAAAAACOsu8est/bG6f2DsXJ5ueDQbDK0dn69bsuqkcWP1YojhSIbAAAAAADACDpRFarnt6aotsn79FqyrVPrV5cpNbZjGGYGb1Bk89HsdUX6W80knd1q0vIMu9Li20Z6SgAAAAAAYAzodPrp9fwEbS+0ydvt8v39DH3h2lrdtLBOfmbSa6MBRTYfBUWlq6VH2lEk7SiKVmJ0p1ZkNChnlkOhQcPbKhcAAAAAAIxNR8vC9UJesuytAV6fmzqpXQ9fV66k6M5hmBkGiyLbEKuyB+nVXUl64+NELZzaqJWz7ZqZ0CqTd81AAAAAAADAONTe5afX8hO163i01+k1i7+h2xbXaO38eplNpNdGG4psw8TZY9LHJ636+KRVcVFdWpFpV84suyKCe0Z6agAAAAAAYAQcKo3Qhm3JcrRZvD43La5N69eUK8HaNQwzw1CgyHYV1DYGamN+gv6/j+M1P7VJK2fblZ7UIjPpNgAAAAAAxr22Tj+9sjNJu09YvT43wN+lO5bU6PprzspEem1Uo8h2FfX0mlRQEqWCkijFRHRrRYZduel2RYU6R3pqAAAAAABgGOw7Hak/b09WU7v3JZiZiW16aHW54iJJr40FFNlGyNnmAP3Px/F6c0+crpnSrJWz7Zo7uYWqNAAAAAAA40BLh79e3pGkPaeivD43yOLSF5dWa9Wcs6yCG0Moso0wl2HSwdJIHSyNVHSYU8sz7FqWYVd0WPdITw0AAAAAAAzCnlNRenlHklo6vC+7ZCS36qFV5YqJoC4w1lBk81HNoV9ryoJH1eUK9fla9laLNu+N01sFsZqT0qKVs+2al9pMxxAAAAAAAMaApnZ/vbQ9WftPR3p9bpClV+tyqrUis0Em0mtjEkU2H1V+/AN946YeTb/2y8o7Fq19pyNlGL79bzAMk46URehIWYQiQ3qUM8uuFZkNio2kig0AAAAAwGhUUBKlDduS1NrpfallzuQWPbiqglVtYxxFtiFgMhnKSG5RRnKLHG0WfXTCqi1HbLK3Bvh87aZ2f717IFbvHYxVWlybctIdypnlkMXPNQQzBwAAAAAAvmhq99eGbck68In36bXggF7dnVOtFRmk18YDimxDzBrq1I0L6rR2fp2KK8P13sEYHS2L8Pm6hiGdqgnVqZpQvbE7QYvSGrVm7lkl2zqHYNYAAAAAAMBbBSVRenFbsto6/bw+d+6UFj24slzWMOcwzAwjgSLbMDGb5E63NbZZ9MbHCfroRJRcLt9L021dftpWaNO2QptSYzu0IrNB2TMdCvAn3QYAAAAAwHBrbLNow7ZkHSz1PlQTEtiru7KrtTKzYRhmhpFEke0qiAp16u/WlOm+FRV6aVuydp+I8nnftn6ldcEqrUvWxvwEZU1v1Oo5DUqJ6RiSawMAAAAAgM8YhrS9yKbX8xPV2W32+vx5qc26f2WFrKGk18YjimxXUaC/S393XZnuXFKtV3Ylal9J1JBdu6N7YLptyQyHgiyk2wAAAAAA8NXZlgC9sDVFhRVhXp8bEdyju3OqlDPLMQwzw2hBkW0EWMOc+ubaMzpyxq5XdiaptilwSK/fn257fVeClsxo1MrZDZoyiXQbAAAAAADecqfXdiWq0+l9em1RWqPuW1Gp8OCeYZgdRhOKbCNo7pQWpScX64ODk/T2/jh1DeI/66V0Oj9LtyVaO5WT7tCKjAaFBvUO6eMAAAAAADAe1TcH6PmtKTpeOYj0WkiP7lteoWvTmoZhZhiNKLKNMIufoZuvrVPOLIdez0/UnlOeS0j9/Qz19Pq+f1uVI0ibdido8954zZvSpFWz7cpIbvH5ugAAAAAAjDcuQ9pRZNNruxIHFYhZlNao+1dWKiyI9NpEQpFtlLCGOfX1G85o5ewGvbYrUWVng5UW366v33BGR8vCtfWoTeVng31+HGePSQUlUSooiVKCtVO56Q4tz2hQGOk2AAAAAABU1xSo57emqLgq1OtzI0N6dP/KCi2YSnptIqLINsqkJ7Xqp+tOqNPppyBLX+FrZWaDVmY2qLQuWNsLbfr4pHVQ68DPV92fbtsTr3mpfem29KQWmYam8SkAAAAAAGOGyzDp/YOTtHlvvJw93r8xXpTWqAdWVrBF0wRGkW2U6i+wnSs1tkOpsRVal1utj09GaXuhTaV1Q5Bu6/0s3RYX1aXlGXYtS7ezKSMAAAAAYEKotAfp2S0pKq0L8frcqFCn7l9ZofmpzcMwM4wlFNnGoCBLrzvdVmUPUn6xVduLbGrr9PP52rWNgdq0O0Fv7onXfNJtAAAAAIBxzJ1e2xMvp5f7oZtM0oqMBq3LqVJQgGuYZoixhCLbGJcY3am7sqt12+IaHToTqbxj0SqqCPf5uj3npNtiI7uUPbNRyzIaFB3mHIJZAwAAAAAwssrPBun5vMmDWiEWE9GtB1eVKzO5dRhmhrGKIts4YfE3tCitUYvSGlXtCNSu49HaURSt1k7f/4rrmgK1eW+c3iqIVXpSq1bNtmvhtCaZTcYQzBwAAAAAgKun12XSB4cm6c098eoZbHott0pBFtJr8ESRbRxKsHb1pduyanSotC/ddrwyXIaPNTHDMKmoIlxFFeGyhjq1dKZDq+c0yBbePTQTBwAAAABgGJWfDdazW1JUdtb79NqkiG49tLpc6Umk13BhFNnGMYvfZ+m22sZA7SiK1q7j0Wru8P2v3dFm0bsHYvX+wVjNSmoh3QYAAAAAGLWcPSZt3huv9w5OkmF4l14zm6TlGQ36Um6VAkmv4RIosk0QcVF96bbbs2p0cAjTbS5D7nRbZIhTObMcWjm7QZMiSLcBAAAAAEZeSW2ontuSompHoNfnxkZ26aHV5ZqV2DYMM8N4Q5FtgvE/J91mb7Xo45NWbTkSI3urxedrN7UPTLctmNokPzPpNgAAAADA1eXsNWvznrhBptcMrZ1fr9sW18jiz3taXBmKbBNYdJhTNy6o0+fn1+t4ZZjyjkVr/+lIubz84XO+c9NtESE9ypreqJWZDUqM7hyimQMAAAAAcHGnavrSazWN3qfXkqI79fCacqXGtg/DzDCeUWSDTCZDGcktykhukaPNoo9OWJV31KazLQE+X7u53V9/Oxyjvx2OUWpsh1ZkNihnlkMWP9axAwAAAACGVnePWW/tjdP7B2Pl8jKA5k6vZdXI4kd6Dd6jyAYP1tC+dNva+XUqrgxX3rFoHfgkUr0u39JtklRaF6zSumRt2p2gxWmNWj3nrFJiSLcBAAAAAHx3oipUz29NUW2T9+m1lJhOPbSqTKmxHcMwM0wUFNlwQWaT3Om2pnaL8out2nbMpvpm39Nt7V1+2lZo07ZCmzvdtnSGgy4tAAAAAACvdTr99P99HK8tR2K8Tq/5mQ3dMK9et2fVyJ/0GnxEkQ2XFRkyMN12sDRSPb1Dl27bmJ+grOmNWjWnQZNj+OQAAAAAAHB5R8vC9UJesuyt3gdCUmI69HdrypXCe1AMEYpsuGLnptvauvxUUBKlvx2OUZU9yOdrd3QPTLctmeFQEOk2AAAAAMB5Orr9tDE/QduLbDK8DKBZ/A3dtrhGn59fL5OJ9BqGDkU2DPDW3jjlHbMpMbpLdyypUVpc24AxoYG9WpnZoJWZDSqtC9b2Qpt2n7Cqu8fs8+P3p9tez0/UgqlNyp3lUEZyi8/XBQAAAACMfUfKIvRCXrIcrRavz02La9P6NeVKsHYNw8ww0VFkg4eS2lBt3hsvSWpqt+h45XRlz7Tr7uxqRYT0XPCc1NgOpcZW6K7sau0tidLWozEqP+t7uq2z26zdxVbtLrYq0dqpnHSHVmQ0KDSo1+drAwAAAADGlvYuP23anaBthTavz7X4uXRbVi3pNQwrimzw0NLh53FsGFJ+cV+H0duyanXd3LMyX+QHUsgF0m0fnbSqy+l7uq3KEaRNuxO0eW+85k1p0qrZdqUntcjk+7ZwAAAAAIBR7mBaTvGxAAAgAElEQVRphDZsS1Zjm/fptenxfem1+CjSaxheFNngYXZKi9Li21RSE+pxe0e3n17dmajthdH6yvJKpSe1XvI6/em2dbnV+vhklPKO2lR2Ntjn+Tl7TCooiVJBSZQSrF3KTbdreYZdYUEXTtkBAAAAAMau5g5/vZ6fqN3FVq/PDfB36dbFtVo7v05mAhq4CiiywYPFz9A/3VGiHUXRemN3vNq6PP+JVNmD9JvNaZqX2qyvLK+ULbz7ktcLsgxMt3180qrOIUi3VTsC+9Jte+I1L5V0GwAAAACMJwUlUXppe5JaOrwvXcxMbNP61eWKjSS9hquHIhsGMJsMrcxs0LXTGvWXgnhtORIj13krRA+VRqioIkw3LqjXjQtqZfG//Jp2d7otp0r7P4lUfrFVRRXhPs/X2ftZui0uqkvLM+zKTbcrIph0GwAAAACMNc3t/nppe7L2nY70+twgS6/W5VZrRUYDAQxcdRTZcFFhQb26Z1mlsmfa9fLOZJXUhHjc391j1ua9cdp9Ikr3LKvSNVOar+i6QQEu5cxyKGeWQ1WOIOUft2p7kU1tnX6XP/kyahv70m1v7onX/NQmZc9yaN6UFja2BAAAAIAxoKAkSi/mJQ1YVXUl5kxu0YOrKhQddukVV8BwociGy0qN7dAP7zip3Ses2pifqObzorp1TYH6f9+eqnmpzbpnWaUmRVz5D7REa6fuyq7WbYtrdOhMpPKORet4ZbgMH2tiPeek26xhTi2d4dCauQ38sAUAAACAUaip3aIX85J0sNT79FpwQK/uziG9hpFHkQ1XxGSScmY5NC+1WW/tjdeHR2wyDM+fXodKI3SsPFyrZjfojiXVCrK4rvj6Fn9Di9IatSitUdWOQO06Hq0dRdFq7fT9n6ij1aJ3D8TqvYOTlJ7UqlWz7Vo4remiXVIBAAAAAFdPQUmUXtyWPKjVTXMnN+vBVRWyhjmHYWaAdyiywSuhgX1LSJel2/XnHUk6We3ZhbSn16S/HY7RvtORunNJtXJmObx+jARrV1+6LatGh0qHLt1mGCYVVYSrqCJcUaFOZc90aNWcBsVcpnkDAAAAAGDoNbQE6PmtySocxF7dIYG9uiu7WiszG4ZhZsDgUGTDoKTEdOgHt5/SvtNRem1XouytFo/7Ha0W/enDycovjta9yyqVGN3p9WNY/D5Lt9U2BWpHYbR2HY8esFx1MBrb+tJt7x+M1aykFq2abdeCqU3yM5NuAwAAAIDhZBjS9iKbXs9PVGe32evz56U264GVFYoKJb2G0YUiGwbNZJIWpTVq7uRmvX8wVm/vj1VPr+cS0qKKMP3s9ZlaPadBdyypUZCld1CPFRfZl267PatGR8vDtbvYqn2nIwcsWfWWy5A73RYZ0qOcWXatyGxQbCTpNgAAAAAYamebA/R8XoqKKsK8PjciuEd351QNasUUcDVQZIPPAi0u3bq4RktmOPTKziQdKfOM+va6+paQ7j0Vqbuyq5U90zHozSj9/QzNT23W/NRmOVot+uikVVuO2GRvDfD5eTS1+3uk23JmObR4epMsfle+txwAAAAAYCB3em1Xojqd3qfXFqU16r4VlQoP7hmG2QFDgyIbhkxcVJce+8JpFZRceAlpU3vfEtIDn0Tqm2tLfe76Yg1z6sYFdVo7v07FleHKOxat/acj5RrCdNurO3u1KK1R111zVkmDWPIKAAAAABNdXVOAnt+aouKqQaTXQnp034oKXTutaRhmBgwtimwYcv1LSN/eH6sPDsbKed4S0v2nI1VaH6Kpse1D8nhmk5SR3KKM5BY1tlm0+4RVeUdtOtvie7qtrctP2wpt2lZoU2psh1ZkNih7pkMB/qTbAAAAAOBSXIa0o8im13YlqmuQ6bX7V1YoLGhw2w4BVxtFNgyLQItLdy6p0bJ0h17ZmajDZyI87h/s3myXExU6MN124JNI9bp8jM1JKq0LVmldsjbmJyhreqNWz21Qiq1jCGYNAAAAAONLlT1Iz21N0enaEK/PjQxx6oFVlZqfSnoNYwtFNgyr2MgufefmT3SoNEJvFcTL0WrRDfPrlWDtGtbHPTfd1tTur/ziaG0vtKmuyfd0W0f3wHTb0hkOBVpItwEAAACY2FyGSe8fnKTNe+IHrGq6EovSGvXAygqFkl7DGESRDVfFvNRmzUttHpHHjgzp8Ui37Sq2quBUpJy93seVz9efbnt9V4KWzGjUytkNmjKJdBsAAACAiafSHqRnP0xRab336TVbeLceWl2hzOSWYZgZcHVQZMOEcW667Z5lfiooidKHh2NUaQ/y+dqdzoHptiXTHQoKIN0GAAAAYHzrT6+9uSdePV6m10wmaUVGg9blVPH+CWMeRTZMSKGBvVqZ2aCVmQ0qrQvW9kKbdp+wqrtn6NJtr+xM0rwpTVo1264MPo0BAAAAMA6Vnw3Sc1sn60x9sNfnxkR066FV5cpIbh2GmQFXH0U2THipsR1Kja3Q3TnV2nMqSluP2FTe4P0viPM5e0wqKIlSQUmUEqydyk13aHlGA51xAAAAAIx5vS6TPjjkY3ott0pB7G2NcYQiG/Cp4ICB6baPT1rVOYhW0+erdgRp0+4Ebd4b7063pSe1yOR701MAAAAAuKpO14bouS0pqnJ4v/VObGS3HlpdrlmJpNcw/lBkAy6gP922LrdaH5+M0rZjtkHFn893brotPqpLyzLsWpZuV3hwzxDMGgAAAACGj7PHpM174/XewUkyDO8SA2aTtDyjQV/KrVIg6TWMUxTZgEsIsnim23afiNbuYqvauvx8vnZNY2Bfum1PvOalkm4DAAAAMHqV1IbquS0pqnYEen1uYnSnHl5Trqmx7cMwM2D0oMgGXKG+dFul7lpapUNnIpV3LFpFFeE+X9fZ+1m6LS6yS8sz7cqdZVdECOk2AAAAACPL2WvW5j1xg0yvGVo7v163ZdXI4mcM0wyB0YMiG+Ali7+hRWmNWpTWqGpHkHYdt2p7YbTaunz/71Tb1Jdue+OjeKUntWrVbLuundYkk4lfSAAAAACurpPVoXpua4pqG71PryVFd+rh68qVOon0GiYOimyADxKsnboru1q3ZdXoUGlfuu14ZbgMH2tihmFSUUW4iirCZQ11aulMh1bPaZAtvHtoJg4AAAAAF9HdY9Zbe+P0/sFYubx8b+NnNnTDvHrdnlUjf9JrmGAosgFDwOL3WbqtpjFQO4uitfN4tFo6fP8v5miz6N0DsXr/YKxmJbVo1Wy7Fk5rkpl0GwAAAIAhVlwVque3pqiuyfv0WkpMp9avLtOUSR3DMDNg9KPIBgyx+KiuYUm3uQy5022RIU7lzHJo1ewGxUSQbgMAAADgm06nn17flaDtRTav37uQXgP6UGQDhsm56ba6pkB9dMKqHUXRsrdafL52U/vAdNuCqU3yM/MLDQAAAIB3jpSF68W8lEG9V5kW1671a8qVaO0chpkBYwtFNuAqiI3s0q2La3TLolodrwxT3rFo7Tsd6XV3nvN5ptt6lDPLrhWZDYqNJN0GAAAA4NLau/y0aXeCthXavD7X4m/otsU1+vz8ehq1AZ+iyIYJpctpVqDFNWKPbzIZykhuUUZyixxtFn10wqqtR21qaAnw+dpN7f5690Cs3j0Qq9TYDq3IbFDOLIcsfiP3fAEAAACMTofPROjFvGQ52rxPr6XFt2n96nIlWLuGYWbA2EWRDRNCU7u/nn57qs6cDVFGUqvW5VYpxTaym3FaQ526cUGd1s6vU3FluPKORWv/6Ui5fEy3SVJpXbBK65K1aXeCFqc1as3cs0q2Ed8GAAAAJrq2Lj+9Mdj0mp9Lt2XVkl4DLoIiGyaEDw7FqrQ+RJJUWBGmn78+Q6tnN+j2JTUKDewd0bmZTXKn25raLcovtirvmE1nm31Pt7V3+WlboU3bCm3udNvSGY4RTfMBAAAAGBkHSyO0YVuyGgeRXpuR0Jdei4sivQZcDEU2TAiu82pKhmHSlqMx2lsSpTuXVGtZhl1m3wNkPosMGZhuO/BJpHpdQ5du25ifoKzpjVo9p0EpMbTWBgAAAMa75g5//Xl7sgpKIr0+N8DfpVsX12rt/LpR8Z4JGM0osmFCuGFevQ6fiVBNY6DH7S0d/nohL0XbCm26b0Wlpsa2j9AMPZ2bbmtu99eu4mhtL4xWXVPg5U++jI7ugem2JTMcCiLdBgAAAIw7BSVR2rAtSa2d3r/9n53SogdXVcgWTmM14EpQZMOEYA1z6hdfLtaWIza9uTdBnd1mj/tL60L0xBsztHSmQ+tyqhQR3DNCMx0oIqRHNy6o0+fn16moMkw7Cm068EmknL1Dl257fVeCls5s1IrMBk2ZRLoNAIBLcbRZVFwZpu4ekxKjuzQtrl1m9iYCMMo0tlm0YVuyDpZGeH1ucECvvpRbpWXpdplIrwFXjCIbJgw/s6Hr553VoulNeuOjBH10wirjnNfDhiHtLrbqUGmEbl1Uo+uuaRhVL5hNJikzuVWZya1q7/LT3pIobT0ao/KzQT5fu9Ppp7xjNuUdsynR2qmcdIdWZDQoNGhk96sDAGA0qWgI0nsHY7XnZJTHVg6BFpemxbVpdkqrMpJaNGVSB29KAYyogpIovZiXpLYu79/yz53cogdWlSs6zDkMMwPGN4psmHCsoU599boyLc+w68/bk1Rp9yxStXf56dVdSdpWGKN7l1cqM7llhGZ6cSGBvVqZ2aCVmQ0qrQvW9kKbPjppVZfTfPmTL6PKEaRNuxO0eW+85k1p0qrZdmWMwu8BAABXy8nqUL17IFaHz0R4fEDXr8tpVlFFuIoqwiUlKDy4R7MSW5WZ0qrZKS2KYZkVgKukqd2iF/OSdLDU+73XQgJ7dVd2tVZmNgzDzICJgSIbJqxZia362ZdO6MPDNm3eG6+Obj+P+6sdgfp/3pqmeanNum9FpaLDRucL5NTYDqXGVujunGrtORWlrUdtKj8b7PN1nT0mFZREqaAkSgnWLuWm27U8w66woNGzlBYAgOHiMqTDZyL0zv44ldSEeHVuS4e/+3eoJE2K6FZmcosyU1qVntSiMJLiAIaYYUi7T1j16s4ktXX5Xf6E81wzpVkPrKqQNZT0GuALimyY0MymviWkWTMatXlPvHYU2eQ67xPqQ6UROl4Zps/Pr9eNC2tl8Rs9S0jPFRzwWbqtpCZE24ts2nsqakjSbdWOwL502544LZrepBUZDZqZ2DYEswYAYHRx9pi0qzha7x+cNCQNhySpvjnA3XTIbJImT+pQelKLMpNbNSOhTQH+NB8CMHhnWwL0wtYUFVaEeX1uWFCPvrK8UlkzGodhZsDEQ5ENkBQZ0qMHVlVoRaZdL21P0id1np9YdznN2rw3Th+diNI9yyo1d8roXj6ZFt+utPh23ZNbqY9PWZV/3KpTNaE+X9fZa9buYqt2F1sVF9Wl5Rl25abbR1WjCAAABqPT6acdhVa9dzBWjW2WYXscl9HfeChY7x2IldlkaPKkTmUktWh2SqtmJLTKf5R+oAdgdDEMaXuRTa/nJw5o7HYl5qU264GVFYoivQYMGYpswDlSY9v1oy+e1EcnrHo9P1EtHZ7/RWqbAvW7t/uWkN67vHLU77ESFOByp9uqHEHKP27V9iKb2jq9j5Cfr7axL9325p54zU/t27stPamFjZ4BAGNKU7u/th2L0QeHYgZsHXE1uAyTu+j27oFYmigAuCJnmwP0fF6KigaRXosI7tFXVlRoUVrTMMwMmNgosgHnMZuknFkOzZvSrLcK4vXhEZsMw/PV7aHSCBWWh+mmhfW6cUGtLP6j/xPnRGun7squ1m2La3ToTKTyjkV/ukGzb3p6P9u7LTrMqSUzHFoz9yzdiAAAo9rFOoWOtPObKESE9GhmQl8ThTkpLbKN8g/4AAwvd3ptV6I6B7EtzKK0Rt2/spJ9loFhQpENuIjQoF7ds6xSObPs+vOOJJWct9zS2du3hHT3Cau+uLRai9LGxj4GFn9Di9IatSitURUNQdpRZNPuYuugNkg9n73VoncPxOqDQ5M0P7VZyzMbNDulRebR894FADDBHa8M03sHY3W0LPyCnUJHm+Z2zyYKCdYuZSS1KCO5VelJrQoJpIkCMFFUOwL13NaUAe9LrkRUqFP3r6zQ/NTmYZgZgH4U2YDLmDKpQ/90xynlH4/WGx8lqPm8JaR1TQH6w/tTdOviIN22uGaEZjk4ybZO3bOsUnctrVLB6SjtKLSpuMr3vdt6XSbtOx2pfacjZQvv1vIMu5Zl2OlWBAAYES5D2n86Uu8eiFVpnXedQi/E4mdo6UyHlmfYVe0IVGFFmIoqw9XcPvwvrasdgap2BGrL0RiZTIZSJ3W4u5bOiG8bE+l6AN4xDJPePzhJb+6Nl7PH+0+vc9Pt+nJuFUV54CqgyAZcAbNJWpZh18JpTdq8N15bjtjkOm8J6QeHJo25Ils/i7+h7JkOZc90qLYxUDuKorXrePSAguJgNLQE6M098Xprb7xmJbVo1Wy7Fkxtkp+ZNwEAgOHl7DVp76kovbM/TtUO3zuFBgW4tCzdrs/Pr5P1020R0uLbtCzDLqmvi2hhRbgKy8NUWBGu9iFIiV+KYZj0SV2IPqkL0dv7YmXxc2nKpA7NSOjb021mYiu/b4ExrsoepGe3pAxozHYlIkOcemBlheZPJb0GXC0U2QAvhAT2LSFdlt6gV3Yme6S+bGHjY4+UuKgu3ZVdrduzanSwNFL5xVYdPhM+YF86b7kMufeYiQxxKmeWQytnN2hSxPj4vgEARo+h7hQaEdKj1bMbdN019Qq9RBJkUkS3u+GQYZh0pj5IRZXhOlYeplPVYXL2Du/+Cc5es07VhOpUTajePRCrIItLU2miAIxJrk/Ta5v3xHv9s8NkkpbOdOieZZWX/JkFYOhRZAMGISWmU9+/7ZT2nIrSh4djFGAx9OXcypGe1pDy9/ts7zZHq0UfnbRqyxGb7K0BPl+7qb1v77b3D8a6023zU5vk78en7QCAwRvqTqGxkV1aM+esVs1u8HoZpslkKDW2Q6mxHbpxQZ26e8wqqQnVsfK+paVl9cFyDfOvvc7zmihEhvRoxqdNFOZObqZJETBKVTQE6bktKSqt9z69FhPerYdWVygjuWUYZgbgciiyAYNkMklLZjRqyYyx0fDAF9Ywp25cUKfPz6/X8cow5R2L1v7TkQOWzHrr3HRbaGCvFqU16nPXnFVidOcQzRwAMBEMdafQ1NgOXTe3XtkzG2UyDU0lLMDfpYzklk/f+FartdNfxyvD3EtL65t9/xDrcprOa6IwKaJbmcktykxpVUZyC4kXYIT1ukz64NAkvbknXj2DSK+tyGjQupwqBQW4hmmGAC6HIhuAK2YyGe43CI1tFu0+YVXeUZvOtvj+xqCty0/bCm3aVmhTamyHVmQ2KHumQwH+vEgAAFzYyeq+ZZGHz0T43CnUZJKumdKsmxbWaXp829BM8BLCgnrciXFJamyz6FRNqArLw3T4TIQcQ7DM9XLqmwPcv3tNJkNTJnUqI6lFs1NaNT2+lSYKwFVU3hCsZz9MUdnZYK/PnRTRrYdWlys9qXUYZgbAGxTZAAxKVGhfum3t/DoVV4Yr71i0DnwSOSQJgtK6YJXWJWvT7gQtTmvU6jlnlRJDug0A0JeCPnwmQu/si1VJre8dsf39DC2e3qibFtYp0Tpyv2uiQp0eRbdzmygcKw8fkuWvl2IYpk9//wbr3QN9TRSmJ3y2n9vkSR0ys58bMOScPSa9eyBOf90X6/XraHd6LbdKQRY+mAZGA4psAHxiNsmdbmtqtyi/2Kptx2xDsuyl/QLptqUzHArkRQQATDg9vSbtGeZOoaPJuU0UXIZJZec0UThZHeb1UjJvOXs993MLDezR9IR2zUhoU0ZSi1JjO4b18YGJoKQmRM9tTVG1I8jrc2Mju7V+dblmJpJeA0YTimwAhkxkyMB028HSyCF5I9Cfbnt9V4KWzGjUqjkNmhzDC3wAGO9GqlPoaGI+r4lCl9Os07WfNVE4Ux/s83LZy2nr8teh0ggdKo1QXxMFp2YktCkzpVXXTG4elYVKYLRy9pq1eU+c3js4SYaXexybTYbWzG3QF5dWs60KMApRZAMw5M5Nt7V1+amgpK8La6Xd+0/pztfpHJhuWzLDQUQeAMaZ0dQpdLQJtHg2UWjp8FdxVZh7aelQ7JV6OU3tlos2UchMblHIGClgAldbSU2ont2SoppG7xO5idGdenhNuabGtg/DzAAMBYpsAIZVaGCve7lLaV2wthfatPuEVd09Zp+v7U635SdqwdQm5c5y0K4cAMa4ioYgbTkSo/ziaDmHIAk9HJ1CR5vw4J6L7udWVBGmtq7hf8l/ySYKCa2y+I3P7z1wpfrTa+8fjJXLy/8OZpOhtfPrdVtWDf+XgFGOIhuAq6ZvqUuF7squ1t6SKG09YlN5g/cdlM7X2W3W7mKrdhdblWjtVE66QysyGhQaxKfoADBWjOVOoaON535uUo0jSCc/7Vx6tCxcnc6r20QhwN+ltHiaKGDiOlkdque2pKi2yfv0WrKtU+vXlCt1Euk1YCygyAbgqgu5QLrto5NWdTl9T7dVOYK0aXeCNu+N17wpTVo12670pBaZeDEPAKPOeO0UOpqYTX1LzBKjO0esiUJ3j2cThfDgHs1KbFVmSqtmJ7coJqJ7WB8fGCndPWa9tXdw6TU/s6Eb5tXr9qwa+ZNeA8YMimwARlR/um1dbrU+PhmlvKM2lZ31Pd3m7DG594pJsHYpN92u5Rl2hQX1DMGsAQC+mGidQkeT0dBEoaXDf8B+btMT2jQjoU3zpjQrKpS/Q4x9R8vC9UJesuyt3u+RmGLr0MPXldPkCxiDKLIBGBWCLAPTbR+fsqqz2/d0W7UjsC/dtide81JJtwHASKFT6OhzfhOF5nZ/najua6JwtDxcDVehiUJ9c4DqmwO0u9gqybOJwpzJLQqy8HeLsaOj208b8xO0vcjmdcHa4m/opgV1uvnaWvmZSa8BYxFFNgCjTn+67Z7lVTpUGqG8Y9GfLjHxjbP3s3RbXGSXlmfalZtuV0Qw6TYAGE79nUL/93CM2rvoFDqaRYRcoolCZbjaOod3P7f+x+xvomA2GZp8ThOFGQmtLJ3DqHXkTLhe3JYie6v3HyKkxbdr/epyJbDUHRjTKLIBGLUsfi73C/0qR5Dyj1u1vTB6SLqk1Tb1pdve3BOv2Sktypnl0LXTmsZt5zkAGAl0Ch37zm2iYBgmnTlnP7dTNWFy9gxvLNx1XhOFQItL0+I+a6IwZVIHyXSMuPYuP23anaBthTavz7X4uXRbVq0+P7+en2vAOECRDcCYkGjt1F3Z1bptcY0OnYlU3rFoHa8M93nfmJ5ekw6VRuhQaYSsYU4tneHQmrkNig5jE2YAGCw6hY5PpvP2c3P2mlVaF6xTNX17up2oClOva3grXl1OzyYKEcE9mtnfRCGlRTHh/P7G1XWoNEIbtiXLMYgl8GnxbXp4Tbnio7qGYWYARgJFNmCMa+/yk7PXpMiQibHk0eJvuNNtNY2B2lkUrZ3Ho9XS4fuPM0erRe8eiNX7B2M1K6lFq2bbtXBak8x8qggAl0Wn0InH4ufSjE8bFty4oE6dTrM+ucpNFJov0EShfz+39KQWhQWxnxuGR1uXn97wMb22dn6dzCQxgXGFIhswhu05FaVnP5wsZ69Jcyc3655lVYqbQJ+ExUd19aXbsmp0qHTo0m0uQ+5PyaNCncqe6dCqOQ18Og4AF0CnUPQLOq+JQlO7v05+2kThSFnEoPap8pbnfm7S5Ekdmh7fVwick9KsoADXsM8B419BSZRe2p40qA95Zya26aHV5YqLnDiv2YGJhCIbMIa9+XG8e4+bI2URKnotXDfMq9cXrq1VoGXivIi0+H2WbqttCtSOwmjtOh6t5iFItzW2DUy3LZjaRMcnABNef6fQ9w/GDmqZ1PnoFDr+RF6qiUJFuNqGoAnGpbgMufdz+9vhmAFNFGYmtvL7HF5pbvfXSzuSta8k0utzA/xdunUx6TVgvKPIBoxhwYGehbSeXpPe2R+r3SesWpddpawZjSM0s5ETF9mXbrs9q0ZHy8O1u9iqfacjZRi+vZo5N90WGdKjnFl2rchsUGwk6TYAE8vQdwrt1po59XQKnQBGWxOFIItLU2migCtUUBKlDduS1Nrp/VvoOZNb9OCqCvb8BSaAMV9kq6ys1AsvvKD9+/ero6ND8+fP17e+9S0lJCQMGLt582a98cYbqqmpUVxcnO68807dcccdIzBrYGh8ZXmF/vP9VDnOW37haLXov/53ivKO2fSVFZVKip54e9n4+xman9qs+anNcrRa9NFJq7YcscneGuDztZva/T3SbTmzHFo8vUkWv4mTHgQw8dApFEPpQk0UTlV/tp9bWX2wXMP8z6Lz/CYKIT2amdDXRGHu5BYKIpDU97rvpe3J2n/a+/RacECv7s6p1oqMBgq4wARhkmQYw70j6TDZsmWLbrnlFqWmpuqmm26SYRh6+eWX1dvbq4KCAqWkpLjH/uQnP9GTTz6p++67T3PmzNHRo0f10ksv6Qc/+IGeeOKJQc/BZDLp8V88ri/c+oWheEqA17p7zHrvQKze2R97wTc9ZpOhNXMbdHtWjYIDJvbyG5chFVeGK+9YtPafjpTLx3TbuUIDe7UorVHXXXN2QhY1AYxfw9Ep9Pprzn66bxdwYa2d/jpVE6JT1aEqqgxXaV3wVZ/DuU0UMpJbWMY8ARWUROnFbclq6/Q+tTt3SoseWFmuaPaWxAibP3++Hv/F4/rxv/x4pKcy7plMprFdZGtra9Mrr7yi9evXy8+v7wdfWVmZpk+fru9973t68sknJUmGYSgsLEyPPPKIfvvb37rP/4d/+Af98Y9/VFtbm8xm86DmQJENo0VdU6Be2Zmow2ciLnh/aGCPbllUq+uuOcs+EOrba233Cavyjtl0tnDUdW8AACAASURBVNn3dNu5UmM7tCKzQdkzHQrwJ90GYOyhUyhGm6Z2i05Wh6qwPEyHyyIGpPiHm8lkaMo5+7lNj29lefM41thm0YbtyTr4yYVfV19KSGCv7squ1srMhmGYGeA9imxXj8lkGtvLRUNDQ/XVr37V47bJkydr8uTJKisrc9/mcrnkdDqVmJjoMTYhIUG9vb3q7e0ddJENGC1iI7v0nZs/0cHSCL26M0n15xWO2rr89equJH10wqp7l1cqLb59hGY6OkSFOnXjgjqtnV/nTrcd+CRSvS7fK5B9+70ka2N+grKmN2r13Aal2Dr+f/buPDzK+t77+GcmM9m3yUpIIGwhYQdlDUtERETBBa27Vbscr1br8TltfaxF2yq2dq/21B67PKebx9biaVlcsILIvslOWCMBsi8zmezJZGaePyKBIQiGmcyd5f26Lq+rue975vqmQObO5/7+ft8AVA0A3YtJoeip4iJdnzpE4dCZGDW1du8QBe8F+7lZQzwakdagkWmNykprYIhCH+H1ShsOJ+qNzWlqdnX979SEIbV6IK9Itih+3gH9Va8O2S6mqalJpaWlysrK6jgWEhKihx56SD/60Y80c+ZMTZs2TQcOHNDPf/5z/cd//Ies1uA+CQO608QhtRo7qE4fHEzUP3ekqdnlGyAXVkbqxX9kadpIh+7KLVFMRJtBlfYMZpM0KqNOozLq5Gy0aMvRBG3IT1SF0//utqbWEH2Yn6gP8xM7utumZTkU3o8mvwLoHZgUit7mkkMUSqMDsm/gpbjc5+/npk5DFIak8HCtt6mqC9UfPsjo+DPtiqgwt26new2A+mDI9tJLL8nj8ejhhx/2Of7yyy+rra1NM2bMUG5urvbs2aNnn31WTz75pEGVAt3HEuLV/AlVmjzcqTe3p2nrUZvPeY9X2nrUpv2FsVo8uUzXja9m02lJcZFtWjipQjdMrNCJsihtPWrTlqM2udz+d7qe7W57Y3OapmXVKG9MtTKTuQEHYKxumxQ61s4wGATNhUMUWtvMKigzdohCXGSbsjqGKNSyL1cPdq57bWCnh9OfxeThNbp/TnG/f3ANoF2fCtnWrl2rZ599Vr/4xS80ePBgn3N2u12VlZWy2WyKjo5WU1OTduzYobKysotOIj3LxBgY9GK2aJe+NO+0Zmbb9T+b0lViD/c539ASor9uTtfmowm6f06xRgxoMKjSnsVkkrLSGpSV1qDbZ5RqV0G81h1IUlF1+OVffBnNLt/utulZduXmOOj0ABBUTApFXxZq8XR0qUulqmuy6GhJdPvS0qKYgO/FejHORot2FcRrV0G8JN8hCqMz6hTJ536PUFkbqj98MEhHiqO7/NrYyDbdP7tIVw93dkNlAHqrXj344Hzbtm3T/Pnz9bWvfa1j4MFZ9fX1mj59upKSkvSPf/xDNptNhw4d0p133qnm5mbt27dP0dFd/8EqMfgAvYfbY9K6A4n6544BF91jwmSSpo906HMzShQXyZO4iymsiNCG/ERtPWZTa1vg9nG0WryakOnUNWPsTNsD0K2YFAq0ByvHS6N0ojRK+07FqiYAS6S7otMQhbR6WUN6/+9jvYnHK208nKi/bR6olivsXnsgr1jR4dwzo+dj8EHw9PrBB2dt375dN9xwg77whS90CtgkadWqVTp06JCOHTsmm6192dyYMWP09ttva8iQIVq5cqXuvffeYJcNBFWIuX0J6dQsp/6+NU3bjtl8fsHyfrKEdPfHcbphYqVuvKpcFm74fLQvRSnS53JLteNEvD44mKgzVRF+v6+rzdTxtDvN1qyZOQ7NHlWt6HCecgPwX7dNCp1UoYEJTApF75Mc26rk2FblZjsk+Q5ROHg65oo2vO+KC4cohFo8Gj7g3H5ug5ObmATfjSqcYfrDB4N0tKTrPw/jItv0QF6RJg2lew3AxfX6kG379u1asGCBvvCFL+hnP/vZRa9pbGyfong2YDsrJqZ9U8vW1tbuLRLoQeIi25eQzhll12sb0zstgWxxmbViZ6p2FsTpvtnFykmvN6jSnisi1N2x2fLZ7rbtx21XtI/HhUod4Vq+NU0rdgzQhCHt3W056XVi5TqArmJSKPDZnD9EweM16fR5QxSOl0arrZuHKLS2+e7nFh3eppz0eo0Y0L51BUMUAsPjNWnN3mSt2DlArrau/5lOHl6jz+cVKYqHoAAuoVcvFz0bsC1evFg/+MEPOp0fMGCALBaLCgsLNXLkSN1xxx361a9+JZvNJrvdrq9+9atatWqVTpw4ccl92S6F5aLozTze9iWkK3YOuOiG1yaT9JUFhbp6GE/rLqfZFaLtx+P14aFEnar0v7vtfAPiWzRrlF2zcuxsqgvgspgUCgROi8usj8vPDVE4VRnh91LrroqLdCkrrUGjB9VrfGatbFGE3F1VbA/X/1s3SIUVkV1+bXyUSw/MKdLEobXdUBnQ/VguGjwmk6l3h2yLFy/W6tWrP/X84cOHlZOTI0lavXq1vvrVr+rMmTOKi4uT0+nUsGHD9Lvf/U5z58694hoI2dAX1DZZ9Oa2NG05ktBp+tbVw5z66g2FhtTVW5XYw7XlqE0bDieqoTlwS04sIV5NpLsNwKdgUijQ/WqbLDp2dojCmRhV1XX/EIULnT9EYcygOkWEEn5/mo7utR0DujzkxWSS5oyq1p0zSxVu5f9j9F6EbMHT60O2AwcOqLq6+lPPT506VZGR555WeL1eHTt2TNXV1UpMTFR2drbfNRCyoS/5uDxSr21IV2HluX83t0wp081Tyg2sqvdytZm071Sc1h9K+GQJSOCkxLVoxsgazRpVrQSWbQH9WrE9XGv3J2nLsYQrWgJ1ISaFAp/d+fu5HS6KVkNLcHfjYYjCpztTFa4/rB+swoqurzBIimnVg3PPaHQG26ag9yNkC55eH7L1BIRs6Gs8Xmnr0QTtKojT0JQmBiAESKkjXJuP2LQhPyGgN+Amk1c56fW6ZoxdVw9z8gsx0I8wKRToWTxe6XRlRPvk0rIoHTwTq+bWwE0j/ywuHKKQmdzU7zrf3R6T3tuXrH/uGNDl/fTOda+VKNxKBy/6BkK24Okz00UBBI7ZJM3MsWtmjt3oUvqUNFuz7phRqlumlmlfYXt325HiGL9/MfZ6TR2bJduiXJo+0qG5Y6uVGMNAF6AvYlIo0HOZTWcnkTdp/oSqTkMUjpVEy+0J7hCFmIg2ZQ+sb19amlGnpNi+fX9wpipC/2/dIJ2+gunvybGtemjuGYZ+AfALIRsABJE1xKvJw2s0eXiNymvCtPFwgjYdSVBdk/8/jh0NVr2zJ0Vr9qYoO71O14yx66phTpnpbgN6vXOTQlNU6gi//Asu4+yk0AUTK1hyDnQTs8nbEbotnFShZpdZJ4M8RKGuyaJdBfHaVRAv6dx+biPSGjQ6o17xfWSIgqvNpHf2pGr1RyldDjLNJmn2qGrdNbNEYXSvAfATIRsAGCQ1vkV3zCjVrVPLtDeA3W0erzqeYsdFupSb7dA1Y6r7/NNroC8K+KTQiDbNHcukUMAI4VaPRmXUfbIku1S1jRYdK20fonDgdIzs9d0/RKGyNlQf5ifqw/xESb5DFMYOruuVG/wXlEfpv9dlXNEDiJS4Fj0094yyBzZ0Q2UA+iNCNgAwmOW87rYKZ5i2HbNp4+EE2ev9/4Xa2di5u23SUKdCzHS3AT0Zk0KBvi82sq3j81+6cIhCjBoC8G//cs4P3cwmrwafN0QhK62+R+/L63KbtWJHqt7dmyyvt6vda14tmFipW6aUyWrpud8jgN6HkA0AepCUuBbdPKVMiyeX60hxtNYfStDuj+Pk6eLN44XO726LjWzTzGy75oy2KyWuJUCVAwgEJoUC/VdybKvyRlcrb3S1vF6TTp23n9uJsuiA/Ey4FI/XpMKKCBVWROidPSkKs3o0LLVnDlE4URal/143SGU1YV1+bXpCs75w7RkNSWnshsoA9HeEbADQA5lM3o4lJY4Gq7Yds+mDg4mqrvN/KUlto0Xv7EnRO3tSNCSlSXNGVys320F3C2AgJoUCOJ/pgv3cXG6zTpRG6XhplI6VRupocbTfD+Aup8XlO0QhNqJNIz8ZojB2UJ0hQ5Za28xauTNVa/amyNPFn5Ud3WtTy2TtwR16AHo3QjYA6OFsUS4tnFShBRMrdLQ4JmDdbZI+eWKdoeVb0zRleI3mjq3SoCQmDALBwKRQAJ+VNeT8/dyk5lazTlacG6JQWNH1aZpdVfspQxRGf9LpFhXevfu5HSuJ0h8+GKRyZ9e71wYlNeuha05rSEpTN1QGAOcQsgFAL2E2qeMG29lo1ZajNn14KFGVtf53tzW2hHTsyXK2u216loMpW0A3YFIoAH+Fh/oOUXA2WnS8Y4hCbED2db0c3/3cpMHJTRqV3j65NGdgvcJDA3MP0ewK0T+2D9C6A0ld7l4LMXt1/YRK3Tq1rEfvLweg7yBkA4BeKC6yc3fbnpNxXR5bfzFnu9v+viVNU0fUaO7Yag1K4skv4C8mhQLoLnGXGKKQXxQTkAEql+LxqmM/N+1RpyEKIwfWX9HQpYOnY/TH9RlXNHl1UFKTvnDtGQ3mHgZAEBGyAUAvdn53W22jRduPx2vD4USV2P3vjmlq7dzdNi3LoXC624AuYVIogGC75BCF0mi53MEdohBu9WhoF4YoNLWG6O9b0rThcGKX96m0Wry6ZUqZbphYycAXIADq6up05MgRhYeHa8yYMTKbzZ96bUlJiYqKipSZmanU1NQgVtlzELIBQB8RG9mm+ROqNH9ClQorIrQhP1Fbjtrkcn/6B+Fndba77Y0tAzVthEMzsh3KSmsIQNVA31XuDNO6A0n6MD+RSaEADHPhEIXWNrMKys7t53a6MqLLyzC7qvnCIQqRbRqZ1j5EYdzgOiVEnxuicOB0rP64PkOOK1jyOjy1QQ9fW6Q0G/tSAoHwzDPP6Cc/+YlaWlrk9Xo1bNgw/fGPf9SsWbN8rmtqatIDDzygN998U5JkMpn08MMP69VXX5XF0r9ip/713QJAP9F+M12kJdPLtOWoTRvyEwKy91Nzq7mjuy0z+ZO920bWKNzKUjXgrGMl0XpnT7IOnA7MpNAJmbW6YVIFwTaAgAi1+O7nVt9s0eGiaB0ual9aGoi9Xi+nttF3iMJAW7NGZdSrvrm9K7+rQi0eLZlWpnnjK2Xu3iY9oN949dVXtWzZMr388sv64he/KLvdrqefflo33XSTDh06pIyMjI5rv/71r+v999/XunXrlJubq02bNmnJkiVKTk7Wiy++aOB3EXwmSV6vv3eA/ZjJZNKy55Zp0c2LjC4FAC7peGmUNuQnaueJuIB0t50VZvVoyogazRlVreEDGgP2vkBv4vFKe07G6d09Kfq4PNLv97OEeDU9y6EFkyo1kI4MAEFUVRuq/KL2LrcjRdGqberZfRnZAxv00NwzSolrMboUoEeaOHGilj23TN9+5ttdet20adOUkJCgd955p+NYW1ubRo4cqbvvvlvf//73JUn19fVKSUnR0qVL9fTTT3dc+8ILL+jFF19UeXm5IiP9vzfqDUwmE51sANBfZKU1KCutQffODtGOE/FafzBRp6si/H7fFpdZmw4naNPhBKXZWjQzx67Zo+yKDm8LQNVAz8akUAB9TVJsq+aMtmvOaLsk3yEKh87EqKm1e4cofFahFo9unlKuBRMr6F4DukFRUZGmT5/uc8xisWj27Nn64IMPOo7t3r1bTU1Nuv76632uXbBggZYuXaqdO3cqLy8vKDX3BIRsAHocj1c6WR6lqPA2DYjnqWSgRYS6OzZDPrt32/bjNjW7/O9uK3WEafnWNK3YMUAThjh1zRi7ctLrLrm5MdAbMSkUQH9h9BCFixn5SfdaKt1rQLdJT0/XwYMHfY653W4dPHhQVVVVHcdOnjwpScrMzPS5dujQoZKk48ePE7IBgJF++fZQ7T8VK0maPNypu2aW+GyIi8A5u3fbnbkl2n0yTluO2j7ZlNg/LrepY6+V1PgWzR5l18wcu2Ij6G5D78akUAD92eWGKJyqjPB7L8pLCbe6devUMs0bX0X3GtDNHn30UT300EN6/PHHdfPNN6uhoUG/+tWvVFlZKav13APG+vp6SVJUVJTP66OjoyVJTqczeEX3AIRsAHqUUkd4R8AmSbsK4rT/VIwWXV2h6ydWyBrCHpLdITzUo9xsh3KzHTpd1d7dtu1YfECWhJTXnOtumzTUqdmjqzUqvZ7uNvQqxfZwvbsnRduPx8vt8f8v7/ABDVo4qVIThjj5RRFAr3XhEIXaRosOF0frcFGM8ouiVV0XuCEK4wbX6fPXnGEpPXAFlj67VEufXXrJay7cq//BBx+UxWLRr3/9a61cuVKDBw/Wv//7v+tPf/qTSktLO64LCwuTJLlcvv82z37NdFEAMFBMhEtWi1eutnO/dba2mfW/2wdo0xGb7plVovGZtQZW2PcNTmrS/XOKdFdusfaditP6Qwk6Uhzj95Np1yd7V+04ES9btEvTsxy6dlw1XYro0Y6XRumdPSnafyowk0Jz0ut03fgqTRzCzzEAfU9sZJumZdVoWlaNJN/93A4XRauhpeu/fkaEuvW53FLNGVXNAzrgCl3J4ANJuu+++3Tffff5HHvmmWc0e/bsjq+TkpIkSdXV1YqLi+s4fnZJaXJy8pWU3GsRsgHoUaLD3fq3607pTx9mqO6CaVYVzjC99NZQTRhSq7tnFisljnCmO1ktXk0eXqPJw2tU6gjT5iMJ2ng4QfXN/n90OOqtemdPit7dm6yc9HpdM8auq4Y5ZTbRqQjjebzS/lOxent3igrKoi7/gsuwhHg1ZUSNbpxUoYEJTAoF0H+cv5+b5Bu6HTwdo2bXpTvmxw2u1YPXFMlG9xrQI+Tn5+vw4cN6/vnnO45dddVVkqT9+/dr2LBhHcf37t0rSRo7dmxwizSYSZL3wrZAfHYmk0nLnlumRTcvMroUoE9pbAnRip0DtO5Aojzezo8tQ8xezR1brdumlSrcyj5GweJqM2nXx/HamJ+oY6VRAd13JSG6VbNHtU8m5WYaRnC5Tdp6NEHv7k1WeU2Y3+8XbnXrmrF2XTe+UrYo/k4DwPlcbpM+Lo/q6HI7WRHZcc9ni3bpjumlmj7SYXCVQO83ceLEK+5kO5/D4dANN9wgp9OpgwcP+iwDnTlzpqKjo7VmzZqOY9dff71OnjypY8eOydRP2lBNJhOdbAB6psgwt+6ZVaxZo+z6n43pOlbi203i9pj0/v4kfVQQpyXTS5WbzU1YMFgtXs0Y6dCMkQ6V1YRp4+FEbT5i69R1eCXs9aFasXOAVu5K1fjMOs0ZVa3xQ+robkO3a2wJ0QcHE7X2QLKcjf7/XY6LdGn+hCpdM6ZaEaFMCgWAi7GGeJU9sF7ZA+t12zSpudWsInuErCEeDUpq5vMfMFhLS4uWLl2qlJQUnT59Wm+88YZCQ0P17rvvdtpn7aWXXlJeXp7mzJmj6dOna8uWLdq+fbtWrlzZbwK2s+hk8xOdbEBw7C2M1Wsb0mWvv/gGujnp9bp3drHSWYoVdG1uk/YWtk8m3X8qRt6LdB5eqbhIl3KzHcobU63kWJYHI7CYFAoAAPq6K+1ka2lp0f3336+amholJCRo9uzZeuihhzqmhl7oyJEjevnll/Xxxx8rIyNDjzzyiKZMmRKIb6HXMJlMhGz+ImQDgqfFZdaavSl6e3eKXO5LLSEtU7iV7hEjOOqt2nbcpnUHEj81EL0SZpOUnV6na8bYNXGIUxamzMIP5c4wrTuQpA/zE32GrFypzOQmXTe+UjNG1shE5wUAAOhBArVcFJfHclEAvUqY1aObp5Rp2kiHXt+UrgOnYnzOn11CuvNEnO6YUaoZIx1MoQoyW7RLCydV6IaJlTpSHK31hxK0++O4i+6r1xUer3S4KEaHi2IUFebW5OE1mje+is5FdAmTQgEAANCdCNkA9DqpcS164qaPtbcwVq9vTFdVnW/HlLPRqt+vHay1B5J0/5xiDU1pNKjS/stk8mpURp1GZdSppsGqrcdsWn8wsdOf1ZVoaAnRh/mJ+jA/UUNSmjRndLVmjHQo1MLyPHQW6EmhIWavpmYxKRQAAACdEbIB6LUmDqnVmEH1emd3it7ek9Jp2VdhRaS+/2aWpo106O6ZJYoObzOo0v4tPqq9u23BxAodLY7R+kMJ2nMyTm6P/22GhRURKqzI0PKtaZoyvEZzx1VrUGJTAKpGb9fmNmnHiXi9vTtFpY5wv98v3OrRrFF2LZhYoQSm3wIAAOAiCNkA9GrWkPYlpNNH2vXmtjTtKoj3Oe/xSluP2rT/VKwWX12m68ZXs2eSQcwmdXS3ORst2nI0QRvyE1Xh9L+7rfEi3W3TsxwKs9Ld1t80t5q18XCC1uxNkaPB6vf7xUa0ae7Yas0bX6moMPZ6BAAAwKcjZAPQJ6TEteorC05p/ymHXt80UBXOMJ/zDc0h+uvmdG07btMDc4o0JIVuJyPFRbb5dLdtPmrTrhNxcrnNfr/32e62NzanaVpWja4ZW63BSfx593VMCgUAAIDRCNkA9CnjM2s1KqNOa/Ym6+3dqWpx+YY2hRWRevEfI/S9u44pNb7FoCpx1vndbffMCtGugnit3Z+kYrv/y/uaXZ2726aNcCg8lMCkL2FSKAAAAHoKQjYAfY41xKtFV1coN9uhv20e2GkJqctt1pGSaEK2HiYqzK280dXKG12twooIbchP1NZjNrW2Ba677fWNAzVhSK2uGWPXqIy6AFQNozApFAAAAD0NIRuAPish2qWvLDil/KJqvb4xXSWfbH4eYvZqxIAGg6vDpQxJadKQlCJ9LrdUO07E64MDiTpTHeH3+7rcZu0qiNeugngNtDUrN8eh2aOqFR3OXlu9AZNCAQAA0JMRsgHo80Zn1Ou7dx3TlqM2naqM0NQRNUrnF+peISK0c3fbtuO2TsuAr0SJI1zLt6Zpxc4BmpDp1DVj7MpJr5PJ/xWHCDAmhQIAAKA3IGQD0C+EmL2aPcqu2aOMrgRX6mx3250zS7X9eLw+PJSoU5UB6G5rM3V0tw2Ib9GsUXbNyrErJqItAFXDH902KXRcpaLoXgQAAECAEbIBAHqVcGvn7rbtJ2xqbvW/u62sJqy9u23HAE0YQnebUZgUCgAAgN6IkA0A0Gud7W67Z1ax9p2K0/pDCTpcFOP3+7rc57rbUuNaNHu0XTNz7Iqlu61bMSkUAAAAvRkhGwCg17NavJo8vEaTh9eo1BGuzUds2pCfoIYW/z/myp3t3W3/3DFAYwbVKTfboauHOQltAohJoQAAAOgLCNkAAH1Kmq1Zd8wo1S1Tyjq6244Ux/gd3rS5TdpXGKt9hbGyRbs0Pcuha8dVKyG6NTCF9zNMCgUAAEBfQ8gGAOiTzu9uK6sJ06bDCdp0JEF1Tf5/9DnqrXpnT4rW7E1Rdnqdrhlj11XDnDLT3XZZTAoFAABAX0XIBgDo8wbEt7R3t00t077CwHW3ebzS4aIYHS6KUXyUSzNGOnTNmGolxdLddiEmhQIAAKCvI2QDAPQb1pBz3W3lzjBtzE/Q5qMJqm30/+OwpqFzd9ukoU6FmPt3dxuTQgEAANBfELIBAPql1Lj27rbbp5fpSHG01h9K0Ecfx8nr9W+q5fndbXGRbcrNtmvO6GqlxPWv7rYKZ5jWMikUAAAA/QghGwCgXzOZvBqVUadRGXVyNFi17ZhNHxxMVHVdqN/v7Wy06J09KXp3b4qGpzYoN8eh3GxHn+7AOl4apff3J2n3x/HyMCkUAAAA/QghGwAAn7BFubRwUoUWTKzQ0eIYrT+UoN0fx8njZ3eb1yudKIvSibIovbk1TZOH1+jacVXKSOwbUzCZFAoAAAAQsgEA0InZpI7utpoGq7Yes2n9oURV1frf3dbQEqIP8xP1YX6ihqQ0ac7oas0Y6VCopfd1tzEpFAAAADiHkA0AgEuIv0h3256TcXJ7/N9nrLAiQoUVGfr7ljRNHVGjuWOrNSipKQBVdy8mhQIAAACdEbIBAPAZnN/d5my0aMvRBG3IT1SF0//utqbWzt1t07IcCrf2rO622kaL1jMpFAAAALgoQjYACBJ7fajyz0RrWGoj+0z1cnGRbVo4qUILJ1WosCJCG/ITteWoTS632e/3Ptvd9sbmNE3LqlHemGplJhvb3cakUAAAAODyCNkAIAgqnGH63htZanaFyGSSZmbbdfuMUsVGtBldGvw0JKVJQ1KKdMeMUu0siNe6A0kqqvZ/f7Jm17nutoG2ZuXmODRnVHVQl1MyKRQAAAD47AjZACAIdn8cq2ZX+/I6r1fadCRBu0/G6ZYpZbp2XLXMdPP0epFhbuWNrlbe6OqO7rZtx21qcfnf3VbiCNfyrWlasXOAJmQ6dc0Yu0Zl1AWg6s6YFAoAAABcGUI2AAiCjMTO4UJjS4he35SujYcTdd/sYo0cWG9AZegOZ7vbPpdbqh0n4vXBwUSdqYrw+31dbSbtKojXroJ4pdmaNTPHodmjqhUdgO42JoUCAAAA/iFkA4AgGDu4TvfPKdKb29LU1Oq7YXxRdbh+tGK4po6o0edyS2SLIpDoKyJCO3e3bT9uU3MAuttKz3a37RigCUPau9ty0utk6uKWaUwKBQAAAAKDkA0AgmTu2GpNGVGjVbsGaN2BJJ89rrxeafvxeO05GauFkyq18KpyWUNYQtqXnO1uu3NmqbYfj9eG/EQVVgSgu819rrstNb5Fs0fZNSvHrpjL7PfHpFAAAAAgsAjZACCIosPdumdWsWZkO/TahnR9XB7pc761zawVO1O17Vi87pldonGD2SC+rwm3nutuK7GHa8tRmzYcTlRDs/9BV3lNmJZvTdM/dwzQxE/pbmNSKAAAANA9CNkAwABDkhv1rSXHte2YTW9sGai6Jt8fx+XOMP1i9VBNGFKre2cVKym21aBK0Z0GJjTrjhml1+jBwwAAIABJREFUWjy5XDtPxGvD4UQVlEVe/oWX0XZed1tKXIvmjLZrUGKT1h1M0v5TsfIGYFLo+MxaLZhYoeyBDX7XCwAAAPQFhGwAYBCzScrNdmjCkFqt3DlAaw8kyuv17SzaVxir/DPRum58lRZPLleYlWV4fVHYJ0MCZo2yq6g6vH0y6TGbGgKwjLPC2d7dFgiWEK+mjnBo4aRKJoUCAAAAFyBkAwCDRYW1LyGdmWPXaxvSdaIsyue8y23WO3tStO24TUumlSo322FQpQiGjMRm3Tu7WJ/LLdG+wjitP5SgI8Uxfnef+YNJoQAAAMDlEbIBQA8xOKlJT912QluP2fT3rQNV2+j7I9pRb9Xv1w7W1qMJumd2sQba6CTqy6whXk0eXqPJw2tUXhOmjYcTtPlIgmqbgvfRzaRQAAAA4LMjZAOAHsT0yRLSq4c5tWZvit7anaI2t+8S0vyiaH33byM1d2y1bptaqvBQlpD2danxLbpjRqlunVqmvUHobkuObdW8cUwKBQAAALqCkA0AeqAwq0c3TynT1CyHXt+UroOnY3zOuz0mvb8/SbsK4nT79FLNGOnwmSCJvslyXndbhfNcd5uzMTAf58MHNGrBxApNGuqUmb9PAAAAQJcQsgFADzYgvkX/Z9HH2nEiXm9sGShHvdXnfE1D+xLSTYcT9ODcIqXGtRhUKYItJa5Ft08v1ZJpZTpSHK31hxK0++M4ebxdT8dGDGjQwqsqNHFIbTdUCgAAAPQPhGwA0AtMHVGjCZm1Wv1Rqt7bl9xpCenRkmj9dOUw/eC+IwoxG7hDPoLOZPJqVEadRmXUydFg1bZjNq0/mKiqutBLvi7E7NXUrBotnFShdCaFAgAAAH4jZAOAXiLM6tHt00s1K8eu1zel68AFS0ir60LlbLQqIbrVoAphNFuUSwsnVWjBxAodLY7R+kMJ2nMyTm7PuVCWSaEAAABA9yBkA4BeJjW+RU8s+lh7C+P0+qaBqqpt71gaktwoWxQBGySzST7dbXtPxspeH6oB8S26erhT4VYmhQIAAACBRsgGAL3UxCFOjRlUp50n4tTiCtF0hh/gImxRLs0dW210GQAAAECfR8gGAL2YNcSj3GyH0WUAAAAAQL9nNroAAAAAAAAAoLcjZAMAAAAAAAD8RMgGAAAAAAAA+ImQDQAAAAAAAPATIRsAAAAAAADgJ0I2AAAAAAAAwE+EbAAAAAAAAICfCNkAAAAAAAAAPxGyAQAAAAAAAH4iZAMAAAAAAAD8RMgGAAAAAAAA+ImQDQAAAAAAAPATIRsAAAAAAADgJ0I2AMAV83qlXQVxWrEzVaWOcKPLAQAAAADDWIwuAADQe72/P1l/3TxQkrR6V6quHVetW6aUKTLMbXBlAAAAABBcdLIBAK7YvlOxHf/b4zXp/f1J+vb/5GjT4QR5vAYWBgAAAABBRsgGALhiWWn1nY7VNln03x8M0g/+N0uFlZEGVAUAAAAAwUfIBgC4YosnV+i2aWUKtXg6nfu4PFIvLM/SH9dnqL6Z3QkAAAAA9G2EbACAK2Y2ebXo6nJ9/74jmpHt6HTe45U25CfqW6/l6F/7kuT1mgyoEgAAAAC6HyEbAMBvtiiXvjTvtL55S4EGJjR3Ot/YEqK/bk7X9/6epeOlUQZUCAAAAADdi5ANABAwOen1+u6dx3T3zGKFWztPGD1TFaEf/nOEfr0mU/Z6qwEVAgAAAED3YJMcAEBAhZi9mj+hSlOznPr71jRtO2aT97xJo16vtKsgXgdOx+qGiZVaeFW5rCGMIgUAAADQu9HJBgDoFnGR7UtIl95+XENSGjudb3GZtWJnqr7zt2wdOB1jQIUAAAAAEDiEbACAbjUkpVHfvv24vjjvtKLD2zqdL68J0y9WD9PLbw9VVV2oARUCAAAAgP9YLgoA6HZmk5Sb7dCEzFqt3DVAaw8kdpo0uq8wVvlnonXjVZVaOKlcVgtLSAEAAAD0HnSyAQCCJircrXtmFeuZO45reGpDp/Mud/sS0mf/lqN9hbEGVAgAAAAAV4aQDQAQdJnJTXpqyQk9NPeMYiI6LyGtcIbq5beH6uW3h6q2iaZrAAAAAD0fIRsAwBBmkzR7lF0v3HtE146rktnUeXnovsJY/WVDhgHVAQAAAEDXELIBAAwVFebWfbOL9eydxzVyYOclpKWOMAOqAgAAAICuIWQDAPQIgxKb9OQtJ/Tl604rPsrVcXzOqGoDqwIAAACAz4aNbgAAPYbJJE0f6dCkoU4dLo5WXGSbhqY0Gl0WAAAAAFwWIRsAoMcJs3o0cUit0WUAAAAAwGfGclEAAAAAAADAT4RsAAAAAAAAgJ8I2QAAAAAAAAA/EbIBAAAAAAAAfiJkAwAAAAAAAPzEdFEAAAAAAIAACjtzRvFvvaWwM2dkv/lm1U+bZnRJCII+EbI1NzfrxIkTampqUk5OjmJiYi55fU1NjQoKCtTc3KysrCylpKQEqVIAAAAAANAXhdTXK/6992RbuVJR+/ZJXq8kKX7NGh37+9/VPHSowRWiu/Xq5aINDQ164oknlJKSonHjxmnq1KlKTk7WM888c9Hri4uLddtttykpKUnTp0/X/Pnz9dxzzwW5agAAAAAA0BeYPB7FbNqkzKee0ph585Tx3HOK2ru3I2CTJFNbmyIOHzawSgRLr+5k27Ztm/75z3/q1Vdf1c033yyPx6Mf/ehHWrZsmcaOHau77rqr49qGhgbNmTNHmZmZ2rJli6ZMmSKTyaTm5mYDvwMAAAAAANDbhBcUyLZypWxvvSVrVdUlr3XHxqp+ypQgVQYj9eqQbd68eSooKFBISEjHseeff16/+c1vtGbNGp+Q7bnnnpPJZNK7776r0NDQjuPh4eFBrRkAAAAAAPQ+lpoaxb/9thJWr1ZEfv5lr29LSFDNwoWqvO8+uZKTg1AhjNarQzZJPgHbWaGhobJYfL+1v/zlL3rqqadksVhUUFCglpYWZWdnX/T1AAAAAAAAJo9H0Tt3KmH5csWtXy+Ty3XJ671Wq+pmzJBj8WI5586V19LrYxd0QZ/7096zZ4+Kiop0ww03dBw7fvy4SkpK5PV6lZ2drYqKCtXV1SkjI0N//vOflZeXZ2DFAAAAAACgJwkvKJBt9WolrFghi91+2eubhw2TY/Fi2W+9VW02WxAqRE/Up0K2lpYWPfLII8rNzdVtt93WcbyoqEiS9MMf/lB//etfNXv2bNXU1Oj+++/XbbfdphMnTighIcGosgEAAAAAgMGsVVWKW7NGCStXKuLo0cte70pOlnP+fNlvvVVNI0cGoUL0dH0mZHO73brnnntUXl6uzZs3y2QydZyrra2VJP3iF7/Q7NmzJUnx8fF6+eWXNXz4cL311lt64IEHLvq+578PAKB/cDZa9c7u9n0z5o6rVmpci8EVAQAAoDuYWloUt2GDbKtWKWbzZpnc7kte7w0Lk3POHDkWLVLdrFnysgUVztMnQja3263Pf/7z2rJlizZu3KiMjAyf85GRkZKk4cOH+xwfNmyYLBZLR6fbxXjPG7t7MYRwAND3vPzWEBVWtn92rD+UpOsnVuqmq8oVZvUYXBkAAAACJeEf/9DAn/1MIXV1l77QZFLDVVfJvnixnPPnyx0VFZwC0ev0+pDN7XbrwQcf1Lp16/TBBx8oKyur0zWjRo2SJB04cEBXXXVVx/Hq6mq1tbUpMTExaPUCAHq2NrdJp6oiO752uU1666MUbT1q0525JZoyosbA6gAAABAIFodDGcuWXbJzrTUjQ/ZFi+RYtEitFzTzABfTq0O2swHbBx98oPXr1ys7O/ui12VkZGjWrFn6yU9+oiVLligmJkaS9Nvf/lZms1nXXXddMMsGAPRglhCvxg6q1YHTsT7H7fVW/dd7mfowP1H3zirWwIRmgyoEAACAv8zNzRcN2NxRUXJef73sixerYdIkidVr6IJeHbI9+eSTeu2113Tttdfqxz/+cafzy5Yt04ABAyRJr7zyivLy8jRt2jTddtttOnbsmN588009/fTTGjZsWLBLBwD0YF+94ZRW7kzVv/Ynq83te2N1uCha331jpK4dV6Vbp5Yr3HrpfTsAAADQ87SmpanqrruU9Le/yWs2q37aNDkWL5Zz3jx5wsKMLg+9VK8O2UJDQ5WXlye3260TJ050Ot/a2trxv8eNG6d9+/bppZde0kcffSSbzably5dryZIlwSwZANALhFo8umNGqWaPtuv1jQM7dbW5PSb9a1+ydhy36ZapZZo9qlpmHnICAAD0KsXf+pYqvvxleSwWuePjjS4HfUCvDtl+8IMfdOn6QYMG6Sc/+Uk3VQMA6GtS41r0xKKT2lsYq9c3pauqNtTnvLPRoj+tz9CGQwm6b06xhqU2GlQpAAAAroQrKcnoEtCHmI0uAACAnm7ikFotu+eo7phRetEJo4WVkfrB/2bpd2sHq66pVz+/AgAAAHCFCNkAAPgMrCEeLZxUoRfuOaIZ2Y5O5z1eaetRm779Pzn6174keb2sHwUAAAD6E0I2AAC6wBbt0pfmndbXby7QQFvnCaMNLSH66+Z0Pff3LBWURRlQIQAAAAAjELIBAHAFRmfU67t3HdPdM4sVHtp5Cenpqgj94B8j9Lu1g1XbyBJSAAAAoK/jrh8AgCsUYvZq/oQqTRnh1PJtadp2zCav99x57ydLSPcVxurGqyo0f3ylLCHeT39DAAAAAL0WnWwAAPgpPqp9CemTtxQoI7HzEtLGlhAt35qm7/wtW4fOxBhQIQAAAIDuRsgGAECAjBxYr+/ceUx3zypRRKi70/mymjD9bNUw/e79wXK5GYwAAAAA9CWEbAAABJDZ5NX88ZX6/r1HNDPHLtNFsrStx2xafygp+MUBAAAYxetV9K5dGvTssxpz3XUa8fDDCi0qMroqIKDYkw0AgG4QG9mmL1x7Rnlj7HptQ7pOVUb4nHc28BEMAAD6vrAzZ2RbvVq2VasUWlLScdxSVaWBP/2pCn/+cwOrAwKLO3wAALrR8NQGLb3jmDbmJ+rNbQPU0GJRbESb5oy2G10aAABAtwipr1f8e+/JtnKlovbtk89kqPNYnM4gVwZ0L0I2AAC6mdkk5Y2pVm6OQx+XRygzqUnhoR6jywIAAAgYk8ej6K1blbB6tWLXrZO5peWS13siIlT+hS8EqTogOAjZAAAIEmuIR9kDG4wuAwAAIGDCCwpkW7lStrfflrWy8rLXN2dlyX7zzXLceKPaEhODUCEQPIRsAAAAAADgMwuprVX8v/4l26pVitq797LXu2NjVTN/vhyLFqlh0qQgVAgYg5ANAAAAAABcksnjUfTOnUpYvlxx69fL5HJd8nqv1aq6GTPkWLxYzrlz5bUQP6Dv4285AAAAAAC4qPCCAtlWr1bCihWy2C8/uKl52DA5Fi+W/dZb1WazBaFCoOcgZAMAAAAAAB0sVVVKeOst2VauVHhBwWWvd6WmynHTTXIsXqzmoUODUCHQMxGyAQAAAAAASVL0zp0a+vjjMjc1XfI6T3i4nNdeK8fixaqbNk0ym4NUIdBzEbIBAAAAAABJUvKf//zpAZvJpIarrpJ98WI558+XOyoquMUBPRwhGwAAAAAAkCS1JSV1OtaakSH7okVyLFqk1owMA6oCegdCNgAAAAAAIEkqfewxWaqrFXbypBquvlr2xYvVMGmSZDIZXRrQ4xGyAQAAAAAASVJbQoJOvvSS0WUAvRI7EwIAAAAAAAB+ImQDAAAAAAAA/ETIBgAAAAAAAPiJkA0AAAAAAADwEyEbAAD9hNtjUmsbH/0AAABAd2C6KAAA/cChMzF69V+Zamwx67rxVbp7ZonRJQEAAAB9Co+zAQDoB/6+daAamkPk9Zr0r33JeuujFKNLAgAAAPoUQjYAAPoBk7w+X/9zR5o+KogzqBoAAHAha1WVwk+elLzey18MoEciZAMAoB+4fXqpTKZzN+0er/S7tYNVWBFhYFUAAPRv5qYm2Vav1rBHHtHo669X9m23acg3vkHQBvRS7MkGAEA/MHZwne7MLdXfNg/sONbaZtbLbw/V0juOKyHaZWB1AAD0Ix6Ponfvlm3lSsWvXStzQ4PP6bi1axVx9KiacnIMKhDAlSJkAwCgn7h+QqUqnGH64GBixzFno1W/fHuonrrthMKsHgOrAwCgbws7c0a2VatkW71aoSWXGEBkNssdExO8wgAEDCEbAAD9yD2zilVeE6b8ouiOY6erIvS7tYP1lQWFMpuMqw0AgL4mpK5O8f/6l2wrVypq377LLgN1x8aq9GtfU2t6epAqBBBIhGwAAPQjIWavHl1YqBfeHKESe3jH8d0fx+mfO9K0ZFqpgdUBANAHeDyK2blTtlWrFLd2rcxNTZe+3mxW3ZQpcixaJOf8+fKEh1/6eiCIGhoadPjwYXm9Xo0ePVpRUVGfem1JSYmKioqUmZmp1NTUIFbZcxCyAQDQz4Rb3Xr8xpN64c0s1TWduxV466MUJcW0as7oagOrAwCgdwo/eVLxa9bItmKFQksv/9CqedgwORYvln3xYrUlJQWhQqBrvve97+nFF1+Ux+OR1+uV2WzWN7/5TT3//PM+1zU1NemBBx7Qm2++KUkymUx6+OGH9eqrr8pi6V+xU//6bgEAgCQpObZVX11QqJ+uGq4297k1on/ZkK6UuBblpNcbVxwAAL1ESG1t+3LQVasUtXfvZa93x8Wp5rrr5Fi0SA2TJgWhQuDKrFixQt/97nf1y1/+Ul/5ylckSa+88ooef/xxTZo0SUuWLOm49utf/7ref/99rVu3Trm5udq0aZOWLFmi5ORkvfjii0Z9C4YwG10AAAAwxsiBDXogr8jnmNtj0ivvZqrCGWZQVQAA9Gwml0uxH36ozG9+U2PmzVPG889fMmDzhoaqds4cnfrxj3Vo7VoVPfMMARt6vJ07dyoxMVGPPfaYQkJCFBISoq997WuKi4vTzp07O66rr6/XH/7wBz355JOaO3euwsLCNG/ePD355JP61a9+pcbGRgO/i+Cjkw0AgH5sVo5dpY5wvbsnueNYQ4tFL789VE8vOa7IMLeB1QEA0HOElpQo+U9/Uvw778jidF72+sZx4+RYvFiOBQvkjosLQoVA4IwcOVI1NTU6cOCAxo0bJ0k6dOiQ6urqNGHChI7rdu/eraamJl1//fU+r1+wYIGWLl2qnTt3Ki8vL6i1G4mQDQCAfu726SUqc4Rqb+G5XwBKHWH69ZpM/Z/FJ2U2XXoSGgAAfV1ITY2y7r1XlpqaS17nSk2VY9Ei2RctUsvQoUGqDgi8+++/X8uXL1deXp6ef/55xcbG6hvf+IYeffRR3X333R3XnTx5UpKUmZnp8/qhn/z9P378OCEbAADoP8wm6cvzT+vF/x2hM9URHcfzi2L05w8z9OA1ZwysDgAA40UdOPCpAZsnPFzOefPkWLxYdVOnSmZ2ZULvZzab9frrrys3N1ePPfaYJGnRokX68Y9/7HNdfX37Pr4XTh2Njo6WJDk/Q9dnX8K/fgAAoHCrR08sOilblMvn+Ib8BK07wMQzAED/1pSTI0/EuQdRMplUf/XVOvO97+nQ2rU6/cILqps+nYANPdLSZ5fKZDJd8r8LVVRU6Oqrr1ZoaKjWr1+v//zP/9SePXs0adIknT59uuO6sLD2fXxdLt97yLNf97fpovwEAAAAkqT4KJceW3hSoRaPz/H/2TRQ+wpjDaoKAADjuZKTdeL3v1fV3Xer7LHHdHj1ahX8/vey33KLPBd08AA9zbLnlsnr9V7yvwt9+ctfVkhIiNavX6+8vDw9+uij+uijj9TW1qZHH32047qkpPaHsdXV1T6vr6qqkiQlJyerPyFkAwAAHYakNOmL807r/AeaXq9Jv3k/U0XV4cYVBgCAwZpGj1bxU0+p/EtfUmt6utHlAN1q+/btWrBggc8y0NTUVN1xxx3atWtXx7GrrrpKkrR//36f1+/9ZOLu2LFjg1Btz0HIBgAAfEwe7tTNk8t8jjW3mvXLt4eqtql/tfwDAAD0R4MHD9auXbt8uty8Xq82btyoESNG+FyXm5urX//61z6vf+WVVzRixIiOyaT9BXfKAACgk8WTy1XhDNPWY7aOY1V1ofrVO0P0jVsKZA1h4igAAEBf9d3vfle33HKL5syZo5tuukkmk0mrVq3SRx99pPfee8/n2pdeekl5eXmaM2eOpk+fri1btmj79u1auXLlRfd768voZAMAAJ2YTNKD15zR8NQGn+MnyqL0p/WDDKoKAAAAwXDjjTdq7969mjp1qjZu3KgNGzZoxowZ2r9/v2bPnu1z7eTJk/XRRx9p7Nix2r9/v3JycrRlyxYtXLjQoOqNQycbAAC4KKvFq8duLNQLy7NUVRfacXzLUZvmja/SkORGA6sDAABAdxozZox++tOffqZrc3Jy9Morr3RzRT0fnWwAAOBTxUa06Ws3nlR4qO/E0aaWEIMqAgAAAHomQjYAAHBJGYnN+sr1hQq3uiVJ4wbXKju93uCqAAAAgJ6F5aIAAOCyxg6u008fyldji0UJ0a1GlwMAAAD0OIRsAADgMwm3ehRuJWADAARP1P79ityzR02jR6t+yhSjywGASyJkAwAAAAD0GNayMiWsXi3b6tUKKyzsOH7qRz9SzfXXG1YXAFwOIRsAAAAAwFAml0vxa9YoYdUqRe/cKXk8na6JW7uWkA1Aj0bIBgAAAAAwTHhBgTL/7/9V+IkTl7yucfz4IFUEAFeGkA0AAAAAYIjE5cs18Mc/lrml5VOvaRkyRFV33qmqu+8OYmUA0HWEbAAAAACAoAqpr1fGsmWKf/fdi553R0er9ppr5Fi8WHVTp0omU5ArBICuI2QDAAAAAARN1J49Gvytbym0rKzTuabsbFV86Uty5uXJGxpqQHUAcOUI2QAAAAAA3c/jUdLrr2vgz38uU1ub7zmTSVX33KOSJ54gXAPQaxGyAQAAAAC6lbW8XIOfflrRH33U6VxbfLzOPPecaufMMaAyAAgcQjYAAAAAQLeJW79eGd/5jixOZ6dz9VOm6PQLL8iVkmJAZQAQWIRsAAAAAICAM7W0aOBLLynp9dclr9fnnDckRBVf/rLK/+3f5DWbDaoQAAKLkA0AAAAAEFBhJ08q86mnFHH0aKdzrQMG6PSLL6ph4kQDKgOA7kPIBgAAAAAIGNuqVcr4/vdlbmrqdM45b57OfOc7csfGGlAZAHQvQjYAAAAAgN9CGhqUsWyZ4t95p9M5T1iYSh9/XFX33WdAZQAQHIRsAAAAAAC/hDidyvr85xV26lSnc00jR+rUD3+olqFDDagMAIKHkA0AAAAA4Jf499/vHLCZTKq6+26VPPGEvGFhxhQGAEFEyAYAAAAA8IsrMdHn67b4eJ353vdUm5dnUEUAEHyEbAAAAAAAv9Tm5aniS19S3HvvqTk7W8Xf/KZcKSlGlwUAQUXIBgAAAADwj8mk0sceU+ljjxldCQAYxmx0AQAAAAAAAEBvR8gGAAAAAAAA+ImQDQAAAAAAAPATIRsAAAAAAADgJ0I2AADQIzgarNpbGKvGlhCjSwEAAAC6jOmiAADAcAVlkfrxiuFyuc2Ki2zTU7edUEpci9FlAQAAAJ8ZnWwAAMBwG/IT5XK335Y4Gy166a2haqCjDQAAAL0IIRsAADBcSlyrz9dlNWH6rzVD5PaYDKoIAAAA6BpCNgAAYLjrxlcqM7nJ51h+UbRe25huUEUAAABA1xCyAQAAw4VZPXr8xpOyRbt8jn94KFH/2p9sUFUAAADAZ0fIBgAAeoT4KJe+tvCkwqwen+NvbB6ovYWxBlUFAAAAfDaEbAAAoMfITG7SF+edlvm8rdg8Xum372fqTFW4cYUBAAAAl0HIBgAAepSrhzl169Qyn2PNrWb98p2hqm20GFQVAAAAcGmEbAAAoMe56epyzch2+ByrrgvVS28NVWsbty8AAADoebhLBQAAPdLDc88oe2C9z7HCykj9fu0geb0GFQUAAAB8CkI2AADQI4WYvfrqDYVKiWvxOb6rIF6rdqUaVBUAAABwcYRsAACgx4oOd+vxGwsVGeb2Ob5y1wBtP24zqCoA6NnMjY0KLyiQPJ7LXwwACBhCNgAA0KOl2Zr1yPxTMpvOrRH1eqX//mCQCsoiDawMAHoe2+rVGn399cq+/XaNePhhmVtaLv8iAEBAELIBAIAeb+zgOt09q8TnmKvNpF+9O1T2+lCDqgKAnsPc0KDB3/62Bi9dqpD69v0so/btU+yGDQZXBgD9ByEbAADoFeaNq9K1Y6t8jjkbLfr56qFqdoUYVBUAGC8yP18j775btrfe6nTOHRNjQEUA0D8RsgEAgF7j3tklGp9Z63OsxB6u/3ovU16vyaCqAMAgXq+S//hHjXjwQYWdOdPpdNW996pu2jQDCgOA/sniz4uXLl2qgwcPBqSQZcuWaezYsQF5LwAA0DeZTF49cv1pff/NESq2h3ccP3AqRsu3pelzM0ou8WoA6DssDocGPfOMYjdt6nTOHRWloqVLVbNwoQGVAUD/5VfItmnTJn344YcBKeSJJ54IyPsAAIC+Ldzq1uM3ndQLy7NU23TuVubdPclKiW1R3phqA6sDgO4XvX27Bn/727JWVXU61zh2rE69+KJaMzIMqAwA+je/QjZJys7O1vvvv3/Fr3/77bf1yCOP+FsGAADoR5JiWvXVGwr105XD5XKfWyb62sZ0Jce1aHRGvYHVAUD3MLndSv3tb5X6m99IHs8FJ/8/e/cdGHV9/3H8dSvzsgfZASFAoiAqS1TAuicIztohVqs/t3VW/FHrAlcrbZFSa9X+KnVRFUXrAsUJylSGrAAJIWSPy7z1+yMSjAlh5O6+udzz8Y/e5/Md70QMd698Pt+3SRWXXaaS3/xGXmuPP+YBAA5Dj3/6Wq1WZfXgtySJiYk9LQEAAISgvPQG/WJisZ75MLt9zO0x6a/v9dd9F3+nRLvTwOo0iRMmAAAgAElEQVQAwLfCSkqU89vfKnrNmk5zrqQk7XzgAdWPG2dAZQCAvXrU+MBiscjaw9+SmM1mWSwWmUw8rBgAAByacUOqdM5xZR3GGpot+mhdkkEVAYDvxb3/vgZfckmXAVv98cfru5dfJmADgF6gRwnZhx9+qNdee01Op1M2m+2wrjFlyhS5XK6elAEAAELY5NG7VVodrhXb4trHosPdBlYEAL5hbmlR+uzZSp4/v9OcNyxMJTffrIqf/lRiwQIA9Ao9Wsm2YsUKTZkyRb/85S8P+hyXy6WMjAxNmjSpJ7cGAACQJJlN0lWn7tSYvBrZI1wanVejnwyj+QGA4Ba5YYMGX3xxlwFby4AB2vx//6eKyy8nYAOAXqRHK9lef/11STqkwMxqtWro0KF699131dTUpMjIyJ6UAAAAoDCrR78+bYfRZQBAz3m9Sp4/XxmzZ8vU2tppuvrcc1U8fbo8fI4CgF6nRyvZtm/fLkkaNWrUIZ03aNAgtbS0aMuWLT25PQAAAAD0Gdbqag246SZlPvZYp4DNHR2tnTNnaueDDxKwAUAv1aOVbGVlbQ8azsnJOaTz+vXrJ0mqra3tye0BAAAAoE+wL1+unOnTZSsv7zTXeOSR2jFrllqzs7s4EwDQW/QoZIuJiZEk1dXVKTEx8aDPK//+L464uLgDHAkAAAAAfZfJ7VbaX/6i1OeflzyejpNms8qmTVPpddfJa7EYUyAA4KD1aLvokCFDJLV1GT0UX3zxhaRDXwEHAAAAAH1J5iOPKPXZZzsFbM6UFG2dO1e7b7yRgA0AgkSPQrbzzz9fkvT73/9ejY2NB3XOq6++qrVr12rs2LGsZAMAAAAQ0uLef7/TWN1JJ2nTyy/LMWaMARUBAA5Xj0K2MWPG6Nxzz9W6det01llnqaioqNvjX3zxRf3iF7+QJN1+++09uTUAAAAABL3GYcPa/90bFqaSO+5Q4Z/+JFdCgoFVAQAOR4+eySZJzz33nCZMmKClS5cqLy9PkydP1oQJE5STkyObzabKykqtW7dOb731ltasWSNJuuOOOzR16tQeFy9Ju3bt0vPPP6+VK1eqqalJI0aM0A033KD09PRuz5szZ45eeeUVPfXUUyooKPBJLQAAAABwKHY+8IBS//EPWevrVXHppWoaPNjokgAgJDkcDjU3Nys5Ofmwr9HjkC0pKUlffvml7rrrLj3zzDN66aWX9NJLL3V5bFpamh555JH21Ww9tXjxYp133nnq37+/zj77bHm9Xj377LP6+9//rq+//lrZ++m+s2rVKt15551qbGxUXV2dT2oBAAAAgEPljovT7ltvNboMAOhzSkpKtG3bNpnNZg0dOrTbhp3z58/XHXfcoRdeeEETJ0487Hv2OGSTJLvdrjlz5ui+++7TW2+9peXLl6u0tFStra1KTk5WVlaWTjnlFJ100kmy2Wy+uKWktu2qs2fP1rRp02T5/mGgN910kwYNGqS5c+fq4Ycf7nROc3OzLr/8cl122WV65plnfFYLAAAAAAAAjLVz505dccUVWrJkSfuY1WrVz372M82ZM0dRUVHt42vXrtWNN96opUuXSpIiIyN7dO8ehWy1tbXyer2Kj4+XJKWkpGjatGmaNm3aQV+jtbVVdXV1iouLO+QALjo6WldddVWHsZycHOXk5Gjnzp1dnnPnnXcqKipKv/71rwnZAAAAAAAA+oiWlhadfvrp+u6775SamqqxY8fK6XRq5cqVeu6559TQ0KCXX35ZNTU1mjFjhp566im53W6NHj1aTz75pMb0sOFMj0K2SZMmqaKiQt9+++1hX2PhwoW66KKLtGTJkh4tydurqalJu3fvVl5eXqe59957T88884xWrFghh8PR43sBAAAAAACgd1iwYIG+++47nX766XrjjTcUEREhqS0r+tWvfqV///vfuv322/XPf/5T5eXlysrK0syZM3X55ZfLZDL1+P496i7aG82ePVsej6fTarqqqipNmzZNjz76qIYOHWpQdQAAAAAAAPCHvVtEH3744faATWrbBjpnzhxFREToiSeeUENDg+677z5t2rRJP/vZz3wSsEk+eCZbc3Ozvv7668M+f9u2bT0tod2HH36oGTNm6Mknn1ROTk6HuWuuuUbDhw/X9ddff0jX9NU3GgAAAAAAAP6ze/duSdLw4cM7zSUkJGjAgAEqKirSxo0blZmZ6fP79zhk27p1q0aNGuWLWnrkyy+/1OTJk3X77bfruuuu6zD3/PPPa8mSJfrmm28O+bper7fbeUI4AAAAAAAA4zU0NCg8PHy/z/xPTU1VWVmZXwI2qYch2wUXXKCjjjrKJ4X05AtctmyZzjzzTF155ZVddhSdMWOGTCaTzjvvvPaxxsZGSdK0adOUlpbWoesEAAAAAAAAgsuBFkr5W49CtptvvtlXdRy2ZcuW6YwzztCVV16pP/zhD10ec+utt3ZqdFBSUqINGzZowoQJGjRoUCBKBQAAAAAAgB85nU797Gc/63Juw4YNcjgc+52fPn268vPzD/vePd4uaqS9Adt5552n3/zmNyouLu4wn5aWJqvVqltuuaXTuV9//bXmzp2rK664QmPHjg1UyQAAAAAAAPATj8ejF154odtj9jd/1VVXhW7I9uCDD6q2tlb/+te/9K9//avT/IYNG+gkCgAAAAAAEAL+/Oc/q7a29rDPHzZsWI/uH9Qh28MPP6zbbrttv/M/7jD6Q0OGDNGSJUtUUFDgj9IAAAAAAAAQQD0NyXoqqEO2nnzzYmJiNHHiRN8VAwAAAAAAgJBlNroAAAAAAAAAINgRsgEAAAAAAAA9RMgGAAAAAAAA9FCPQrbFixfr5Zdf9lUtAAAAvVZRRYReW5amFVvjjC4FAAAAvVCPGh/cf//9+vTTT3XxxRf7qh4AAIBep6w2TA//J0+trrbfT04atUfnjyo1uCoAvmRxOBT70UdyJSaqftw4o8sBAAShoO4uCgAAEAjfldjbAzZJWvh1P/WLb9GYvGoDqwLgK9ErVih3+nTZStvC8z3XXqvSa681uCoAQLDhmWwAAAAHMDi9QRazt/211ys9uyRbW/dEG1gVgJ4yeTxKmztXA6++uj1gk6SEt94ysCoAQLAiZAMAADiAfvEt+vmE4g5jTpdJf1rUX2W1YQZVBaAnwkpLNfCqq9Rv3jyZPJ4Oc02DBxtUFQAgmPV4u6jH49Gpp556WOc+8cQTOvroo3taAgAAgN+dlF+l4spIfbA2uX3M0WzVn98eoHumblFkmNvA6gAcirgPP1T2738vS11dp7n6sWNV9LvfGVAVACDY9Thk83q9+vDDDw/r3OpqnmMCAACCx6UnlKiiLkyrt8e2j5VUR2jee7m66ZxCmU3ebs4GYDRTS4syZs9W8vz5nea8FovKrr5apb/+tWRmww8A4ND1OGSzWCzauHHjYZ2bmZnZ09sDAAAEjMnk1dWn7tDM1/JUXBnRPv7Nzhi9/Fm6Lj2xxMDqAHQnorBQuXfdpYhNmzrNtaana+esWWpglw0AoAd80l100KBBvrgMAABArxcR5tGNZxfqoQV5qmvc91bq/bUp6hffopOPqjSwOgBdSXjzTWU99JDMzc2d5mpPO01FM2bIHRNjQGUAgL6EddAAAACHKDmmVTecuV02a8ftofM/ydSGYj6oA72FxeFQ7t13K+d//7dTwOYJD9euO+7Q9sceI2ADAPgEIRsAAMBhGJjWoF/9ZKdMpn1jHq9Jf3knVyVVEfs/EUBARH3zjQZfconi//vfTnPNAwdq8wsvqOLyyw2oDADQV/UoZBsyZIhGjhzpq1oAAACCyqhBNTrn2D0dxpqdFs1+e4Dqm3zyVA4Ah8rjUfILL2jQtGkK27Wr45zJpIqf/lSb/v1vNfPIGwCAj/Xo3d+8efN8VQcAAEBQmjy6VOV14Vq2Ob59rKIuTE+921+/OW+rbBY6jgKBYtuzR7n33KPoFSs6zbni41V0//2qGz/egMoAAKGA7aIAAAA9YDJJ035SpIFpjR3GN5VE6/8+zjKoKiD0xH30kQZffHGXAZtj1ChteuUVAjYAgF8RsgEAAPSQzeLR9WcWKtHu7DD+2cZE/Xd1qkFVAaHB1NKizEcfVf9bb5W1trbDnNdi0Z5rr9W2efPkTEkxqEIAQKggZAMAAPCBuCiXbjq7UBE2T4fxBV+ka1VhnEFVAX1beGGh8n7+cyXPny95O27Nbk1L09ZnnlHptdfKa+ZjDwDA//jbBgAAwEeyk5t07Rk7ZDLt+7Dv8Urz3svR9rIoAysD+p7EhQs1+LLLFLlpU6e5mjPO0KZXX1XDiBEGVAYACFWEbAAAAD40LKdOFx5f2mHM6TbrL//tr9pGm0FVAX1L9OrVyv7d72Rubu4w7omMVNHvfqcdjzwit91uUHUAEHh7asP1yYZEbd0TbXQpIY3e8gAAAD525ogy7a4O16cbEtvHqh02/ent/rr7gq2yWTzdnA3gQCI3beq0PbRpyBDtmDVLLQMGGFQVAASW023Sym3xWro+Ud+V2OX1tjVk+vWpOzQ6r8bo8kISIRsAAIAf/Hx8scprw/Rdyb7VNNvLovT3D7J17ek7ZDIZWBwQ5OpOOklpdrssDodkMqni0ktVcsst8oaHG10aAPhdSXWElq5L1OffJaihpWOs4/VKyzYnELIZhJANAADAD6wWr647c7seXpCnPbX7Pvh/vTVeH6xt1GlHlxtYHRDcWtPTtenVV2X//HM15+Wpcdgwo0sCAL9qdZn19dZ4fbwuUVtKu98Smp3cFKCq8GOEbAAAAH5ij3DrpnMK9fCCPDW0WNrHv9ycQMgG9FBrWpqqpkwxugwA8KuiykgtXZeoLzcnqPEH7yW6EhPp0oSCSp173J4AVYcfI2QDAADwo7T4Fl17xnY9+dYRcnva9ohmJ/EbZgAA0LVmp1nLN8dr6fokFR6gO7nJJA3NrNeEgiodM6BWVou32+PhX4RsAAAAflaQ5dAt5xbqw7VJSo1r1aRRpQc+CQAAhJTt5VFaui5Ry7YkqLnV3O2xcVFOnZhfrROHVio1rjVAFeJACNkAAAACoCCrXgVZ9UaXAQAAepFmp0XLNsfr43VJ2lEe2e2xZpM0JLNeE49sW7VmMbNqrbchZAMAAAAAAAig7WWRWro+SV9uTlCLs/tVa/HRTh0/uFoTj6xUciyr1nozQjYAAAAAAAA/a2ix6PONCVq6IUklVRHdHms2eTW8f73G51dqeG69TCZWrQUDQjYAAAAAAAA/Kq6M0KOvD1RDS/cxTHJsq8bnV+mEoVWKj3YGqDr4CiEbAAAAAACAHy3+Nnm/AZvV4tWI/nUaX1Cp/Kx6mU0BLg4+Q8gGAAAAAADgR7GRrk5j/eJaNL6gSuOGVCk2qvM8gg8hGwAAAAAAgB+dOaJMe2rCtb08SgNSGzS+oEpDMhwysWqtTyFkAwAAAAAA8KOIMI+uOX2H0WXAz7rvEwsAAAAAAADggAjZAAAAAAAAgB4iZAMAAAAAAAB6iJANAAAAAAAA6CFCNgAAAAAAAKCHCNkAAAAAAACAHrIaXQAAAACA4GRyOpX8738rctMmVZ1/vhyjRxtdEgAAhiFkAwAAAHDIwnfuVO7ddyty/XpJUvx//6tNL7+s5iOOMLgyAACMwXZRAAAAAIck4c03NfjSS9sDNkkyuVyKXLfOwKoAoLOiiki9vzZF28sijS4FIYCVbAAAAAAOiqWhQZkPPaSEt9/uNOeOjWW7KIBeobnVrGVbErR0XaK2l0dJkswm6eZztumonHqDq0NfRsgGAAAA4ICi1q1T7t13K6yoqNNc8xFHaMejj8rZr58BlQFAm217ovTJhiQt3xyvZmfHjXser/T11nhCNvgVIRsAAACA/fN6lTx/vjKefFImp7PTdPW556p4+nR5ItmKBSDwGlss+nJTgpZuSFJRRUS3x+amNAWoKoQqQjYAAAAAXbJWVSl7xgzFfvpppzm33a7ie+9VzZlnGlAZgFC3eXe0lq5P0ldb4uR0d/+4+UR7q047ukITjqwIUHUIVYRsAAAAADqxL1umnOnTZavo/KG08aijtGPWLLVmZRlQGYBQ1dhi0Vdb47Xk2+QDrlozmbwamunQxCOrdOwRtTKbvAGqEqGMkA0AAABAO5PbrX5PP61+f/ub5PH8aNKkissuU8lvfiOvlY8SAAJje1mklq5P0uffJRxw1VqC3amxedX6ybBKJdpbA1Qh0Ia/GQEAAABIksJKSpRz992KXru205wrKUk7H3xQ9ccfb0BlAEJNXaNVyzbHa+mGJJVUdb9qzWrxakT/Wh0/pFpH59bLFAKr1syNjbKVlclaVdX2z8pK2SoqZKuoaPv38nJZKyvllfSQ0cWGEEI2AACAPmBraZTeXpmqcJtHU8aUKjmW397j0MS//76y7r9flvrOnffqJk7Uzvvukzs+3oDKAIQKj1daXxSjpRuStLowVm6Pqdvj0+JbdFJ+pU4YWq2YSFeAqvQjj0fWqqr24MxWVSXr3n+Wl7cFaBUVspWXy9zcbHS16AIhGwAAQJBrdZk1++0j1NBskSRt2xOtey/cLHtEH/jAAb8zNzQo4w9/UNKCBZ3mvOHhKrnpJlX89KeSqfsPuwBwuGoabPpkQ6I+3ZCoivqwbo+1Wb0aeUSNTiqo1OD0hqD40WRqaZHtB6vL2leglZe3hWbfh2fWqiqZ3G6jy0UPELIBAAAEudpGa3vAJknldWH6yzv9ddv5W2Wz9P0tMzh8kevXK/fuuxW+c2enuZYBA7Rj1iw1DRliQGUAQsWmErueXDRALc7un7WWmdis8QWVOn5ItaLDe0cQZampka2ycl9Q9sMA7QdbOLtaIYy+iZANAAAgyKXEtmpopkMbd9nbxzbvjtY/P8rWr07pHJ4A8nqVPH++Mp58Uians9N09bnnqnj6dHkiIw0oDkAoeW9N8n4DtnCbR6MG1mj8kVUa2K8hIPWYXK6Oq8wqK/dt2fxBgGarqpKplUczoCNCNgAAgD7gmtN26MEFear8wTabz79LUFp8s845rszAytDbWKurlT1jhmI/+aTTnDs6WsX33quas84yoDIAoSg+uvOjDXJTmjS+oFJjB9cowuabVWsdGgX8YJvmjxsFWKuqfHI/hCZCNgAAgD4gNsqlG88q1KzX89Tcum9FwOvL05WW0KLjjqg1sDr0FlHr12vATTfJWlHRaa5h+HDtnDVLrRkZBlQGIFRNHl2q2kardlVGaGiWQ+PzK9U/tengTj6YRgHfb+GkUcDB83q9+vjjj/c7bzabNX78+E7jJSUlKi4uVm5urvr16+fPEnstQjYAAIA+Iju5Wdeevl2zFw2Q19v2JGiPV3r6/RwlXrBVA1IbDa4QRsu+777OAZvZrLIrr1Tp//yPvBZL1ycCgJ/YI1y6/sztHca6bRSwd5xGAX7jdrt18skn73c+MjJSjY373lM0NTXp5z//uRZ830DHZDJp2rRpmjdvnqzW0IqdQuurBQAA6OOG5dTr4nG79dJn+1YjOd1m/fnt/rr3ws1KtHd+/hZCh6WursNrZ0qKdj70kByjRxtUEYBQQqMA/3HFxcmVnCxXcrKcyclyJSXJmZqqOx9/XPmHeC2r1arq6uou50444QQN+VFDnNtuu00ffPCBFi9erHHjxunTTz/VlClTlJKSolmzZh3mVxScCNkAAAD6mNOPLldZbbiWfJvUPlbbaNOf3x6guy/YonCbx8DqYKTSa69V1gMPyOR2q27iRBXdd59c8fFGlwUgyFnq6mTbuz2zrKztWWfl5W1bNsvLZamrU9iePTI3BKZ5QV/ijo2VMzlZzpQUuVJS5ExJaQvRUlPlTE6WOzZWrWlp8kRHd3n+C48/rgcP477xXfzd8MEHH2j9+vX661//2j7mcDj03HPP6d57721f/XbKKafozjvv1KxZszRjxgxFRUUdRgXBiZANAACgD7rsxF3aUxOu9cX7Oo7urIjUMx/m6NoztstsMq42GKdq8mTVnXiiLI2NasnJMbocAL2YuaVFlrq69qDsx8HZ3kDNWlUlk4df3hwKb3i4XDEx7UHZjwO0va9dSUnymrvuvGqExx57TCNHjtRJJ53UPrZy5Uo1NTXp9NNP73DsGWecoXvvvVdfffWVJkyYEOhSDUPIBgAA0AdZzF5de8Z2PbwgT6U14e3jK7bF6fXl6ZoyZrdxxcFQruRkde7lByBU7F11Zqmr2+/KM1t5OVs2D8PeVWfu2Nj9rjxzpqbKHRNjdKmHbO3atXrvvfc0f/78DuOFhYWSpNzc3A7jAwYMkCRt3ryZkA0AAADBLzrcrVvO3aaHFuSpvmnf275FK1KVHNOq8QWVBlYHAPAVU2urrLW1HbZndrXyzFZaKpOLmP1QeMPC5IqN7bA9s1NwlpIiZ1qavL30If/3zrhX9864t9tjvF5vt/OPP/64srOzddFFF3UYdzgckqToH21XtdvbVtLX1oZWd/Pe+ScAAAAAPpES26rrztiuJ94cKJd73x7Rfy3NVGpci4ZmOowrDgDQLXNLS+ftmfX1ncZslZXSAUISdOQND++0PfOHAVr7SrTkZMkU3M9YePD+BzX9f6cf9vnFxcV68cUX9dBDD3XqFhoe3rZa3uns2Fhp72u6iwIAAKBPGZzRoJ9PKNazi7Pbx9wek576b67uvXCLUuNaDKwOAEIPjQL8p6eNAtDZk08+qfDwcF199dWd5pKTkyVJlZWViouLax+vqKiQJKWkpASmyF6CkA0AACAEnDi0SrurI/TfVfve7Da0WPWntwfonimbFRXuNrA6AAh+NArwn2BtFNAX1NXV6emnn9aVV17ZZcfRY489VlLbM9uOOOKI9vHVq1dLko466qjAFNpLELIBAACEiKljS1RaE67VhbHtY7urw/XX93J1y7mFMpvYagQAP9YXGwV4ZdLqtBO1LnW0Ru/6QIMr1xhSR19uFNBXzJs3Tw6HQzfffHOX8zk5ORo3bpzmzp2ryZMnt48/9dRTGjRokIYNGxaoUnsFQjYAAIAQYTZJV5+6Q7P+M0hFlZHt4+uKYjT/kwz9bPwuA6sDgMAJ1UYB1REpemvwL/X60Ku0I36IJMnqcervC0/SUWXLfHKPvtAoAG2cTqdmz56tSZMmdVil9mOzZ8/WhAkTNH78eI0dO1aff/65li1bpoULF8oU5M+zO1T8iQYAAAghETaPbjqnUA++mqfaRlv7+JJvk5We0KJThlUYWB0A9AyNAjrzmMz6OuMnei3/an3Uf7Kc5rAO8y6zTR/1n3zAkC2UGgWgzbJlyzRo0CDddddd3R43cuRIrVixQn/605+0du1aDR06VH/84x81atSoAFXaexCyAQAAhJhEu1M3nr1dj7w2UE73vmfXvPhphlLjWjQsJ3i2PAEIDTQKOHQVUelaOGSa3hjyK+2K3f8qJEkabNqh+jFjaBSADk488UR99NFHB3Xs0KFD9dRTT/m3oCBAyAYAABCCBqQ26lenFGne+7ntizk8XpP++m6upk/doozEZmMLBBAyTC6Xor75RpEbN8r2fYBmraxsC9GqqmStrDS6xKDhMVn0RfYZ+s+R1+rTzLPkNnf/kT89oVlnHVOuftddq20BqhHoywjZAAAAQtSoQTUqrQnX68vT2seanRb97f0c/e7iTez2AeA3YcXFilm2TPYvv1TMF1/I4nAYXVJQ2F+jgN0JR+h9naDFVQWqbI7s9ho2i0ejBtVqfEGl8tJZ+Qf4EiEbAABACDv3uD3aXR2uZZsT2seKKiPV4jIrwuYxsDIAfckPQzX78uWy1tYaXVKvcbiNAjxek9buiNXH6xL1zc4Yeb3d/2YkO7lZ4/MrNXZwtaLC3f7+soCQRMgGAAAQwkwmadrJRaqoD9PW0rbn7eRn1ROwAegRa2Wl7CtXtq9UCyspMbqkgPNXo4DyujB9uiFJn25MUE2DrdtjI2wejc6r0fiCSg1IbezplwTgAAjZAAAAQpzN6tXt52/TF5vaVrMdP7ja4IoABBtLXZ3sX30l+/Llilm+XOGFhUaX5Bdeq1WuxMS2gCw5Wc6kJLlSUuRKSpIzNbVtLjVVzsREecPCDnzBg+Rym7R6e5w+Xpeojbti5DlAY9T+KY0af2SVxgyqVkQYvzQBAoWQDQAAAAqzejShgIeLAzg45uZmRa9ZI/uXXyp61SpFffutTC6X0WUdNm94uFwxMR22Z/6w0+be166kJHnN5gNf0EfKasP18bpEff5douqauv/4Hhnm1tjBbavWcpKbAlQhgB8iZAMAAAAAdMvk8Shi48Z9z1VbtUqm1lajyzqg/TUK6PC8s9RUuWNijC61k6+3xulv7+fK7el+K+nAtAZNKKjSqEE1CrOyag0wEiEbAAAAAKCTDh1Av/xSlvp6o0uSdPiNAoLNe6tT9huwRUe4NW5ItcbnVyojsTnAlQHYn+D9iQMAAAAEI69XSa+8ouSXXpIrMVHF996rltxco6sCFL5zp+zLl8u+bJnsX30la01NwGtozc5Wa0ZGW2D2o+ecuZKS2kK1XrjqzB8S7C5pz77XJpOUl+7QhIIqHXdEjWzWAzyYDUDAEbIBAAAAAWKpqVH2ffcp7qOP2ga2blXW/fdr6zPPGFoXQlNv6ADqSkqS49hj5Rg7VvXHH6/WjIyA19BbXXriLjndJpXXhml4bp3GF1SpX3yL0WUB6AYhGwAAABAA9hUrlHPPPbLt2dNh3FZRYVBFCDXmxkZFf/NNW6i2bJkiN2yQvIFdDeWJilLDsGFtodqYMWrKz29booVOEqKduunsvtmlFeirCNkAAAAAPzK53eo3b55S//53mTw/eii5yaSyK680pjD0eeaWFkWvXt3W/XPVKtlXrAh4B1BPeLgaRoyQY+xYNYwYocZhw4L6OWkA0B1+ugEAAAB+YistVe499yh65cpOc66EBBU98IDqTjzRgMrQF3XqAEb7Nj0AACAASURBVLp6tUwtgd1e6DWb1Tx0qOrHjJFj7Fg5RoyQNzw8oDUAgFEI2QAAAAA/iFu8WNm//70stbWd5hxjxmjngw/KmZJiQGXoS3pDB9DWrKz2UK1+7NiQaUwAAD9GyAYAAAD4kKmlRRmzZyt5/vxOc16LRWVXX63SX/9aMpsNqA7BLqy4WNGrVil69WrFfvKJbGVlAa9hb6jWMGKEHGPGyJmaGvAaAKA3ImQDAAAAfCSisFC5d92liE2bOs21ZmRo58yZajj6aAMqQ7CyVlXJvmJF+0q1sF27Al4DHUAB4OAQsgEAAAA+kPDmm8p66CGZm5s7zdWedpqKZsxgGx0OiA6gABC8CNkAAACAHrA4HMp64AHFv/tupzlPeLh233STKi6/3IDKEAzMLS2KXL9e0atXtzUrMLADaOMxx6jhmGPkOO44OoACwGHgJycAAABwmKLWrlXub3/b5Ra+pvx87Zg1Sy25uQZUht6KDqAA0HcRsgEAAACHyOTxKOX555U2Z07nVUcmkyouu0wlt9wib1iYMQWiV6EDaPDwek36tihGuyrDNbx/vTISOm//BoD9IWQDAAAADkFYUZFy7rtP0StWdJpzJSaq6P77VXfiiQZUht7CVl7evv3TyA6gDSNGqOGYY1R30kl0AD2AyvowfboxUZ9sSFS1wyZJen25R7+7eLPSCdoAHCRCNgAAAOAgmJxOpfzrX0r761+73N7nGD1aOx96SM6UFAOqg5F6RQfQxEQ5jjuufaVaa2ZmwGsINm6PSau3x+qTDUlatzNGnh/1l3C6zfp2ZwwhG4CDRsgGAAAAHEDMp58q65FHFFZU1GnOa7Wq9LrrVHbFFZLZHPjiEHB0AA1uZbVh+mRDkj7bmKjaxv1/JDaZpCP6NQawMgDBjpANAAAA6EbsRx9pwK23dhmitGZlacfMmWocNsyAyhAovaUDaFN+flv3z7Fj6QB6iJxuk1YVxumT9UnasMt+wEz0iH6NOufYPRqY1hCYAgH0CfxUBgAAALoRt3hxp4DNa7Go4qc/Ven//I88UVEGVQZ/oQNo37GnJlyfbEjUZxsTVdfU/cffyDC3Rg+q0cSjKpWT3BSgCgH0JYRsAAAAQDcahw9X4sKF7a8bjj1Wxb/9rZrz8gysCr7WoQPosmWy1NUFvAY6gPqG023Smu1x+mhdojbuijngqrX+qU0aX1CpsXnVCrd5AlMkgD6JkA0AAADoRuXUqZLXq+hVq1Q3caJqTjuNZ1/1AR06gH76qWx79gS8Bmdycvv2TzqA9tzu6nB99n2HUEdz9x91o8LdGjWwRicfVaHsZBobAPANQjYAAACgOyaTKi+6SJUXXWR0JegBa3W17F9/3b5SLay4OOA10AHU95wuk9bsaFu1tqH4wCv/9q5aO35wtcKsrFoD4FuEbAAAAAD6HHNTk6LXrqUDaB9VVBmpj75N0peb4tXstHR7bGyUS+OGVGl8QZX6xQX22XoAQgshGwAAAPxu655o/f2DbNU1WnXeyD0685hyo0tCH2NyuxXx3Xf7mhWsXCmT0xnQGugAGhhLvk3WC59kdpuZmk1SQXa9xudXasSAOlnMgQ1YAYQmfuIDAADA7/71cabKats6I77yRYbsEW6dmF9lcFUIZnQADV3vrUnZb8CWEO3UCUOrdFJBlZJjWgNbGICQR8gGAAAAv2t1mTu8/r+lWUqJa9WQDIdBFSEY9boOoGPGyB0bG/AaQl1CdKvKasPaX5tMXg3PbVu1Nrx/vcwmVq0BMAYhGwAAAPzu/FGl+tv7ue2vXW6T5ryTq3sv3KJUnpGE/bBVVCh61are0wH0xBPl7Ncv4DWgoytOLtL8T7JU02DVsUfU6qT8KiXYA7s1GAC60idCtubmZm3ZskVNTU0aOnSoYmK67irj8XhUWFio8vJy9e/fX2lpaQGuFAAAIDSNyatRUUWk3lmV2j7W0GLV7EUDdM/UzYoOdxtYHXqLH3YAjV61ShHbtgW8BldCghwjR7avVGvNygp4Dehealyrbjk38H82AOBAgjpka2ho0PTp0/WPf/xD9fX1kqTw8HDdcccdeuCBB9qP83q9euqpp/TII4+oqKhIkmQymTRp0iT985//3G8oBwAAAN+ZOna3KuvDtHxLfPtYaU245rwzQL85b6usFrZ4hZpe0QE0MlINw4fTARQA0GNBHbJ9+eWXev311zVv3jydf/758ng8evTRR/Xggw/qqKOO0iWXXCJJKisr0+OPP65rrrlGV111lRISErRo0SJdeumluvPOOzV37lyDvxIAAIC+z2SSrjylSGV1YdpeFtU+/l1JtP5vaZamnVxkYHUIhN7QAdRrsah5yJB9zQqOPVZemy2gNQAA+qagDtlOOeUUbd26VRaLpX3sgQce0N/+9je9++677SFbv379tGXLlg7HXXDBBZo8ebLefffdgNcNAAAQqmwWj248a7seXJCnase+YOPTDYnKSmrWacPLDawOvvbDDqDRq1bJvmKFzA0NAa3hxx1AG0aMkIcOoAAAPwjqkE1Sh+Bsr7CwMFmt1sM6DgAAAP4VH+3UjWcV6pHXB6nFua/r6MufZSglpkUjBgS+YyR8hw6gAIBQ1ecSplWrVqm4uFhnnnlmt8c1NTXp/fff18UXXxygygAAALBXbkqTfnXKTv313f7yfP8ILo9XevrDXN09ebOyk5uNLRAHrUMH0M8+k620NOA1dOgAesIJctLgDABggD4VsrW0tOiaa67RuHHjdMEFF3R77F133SWn06nf/va33R5n4qGnAAAAfnHcEbWaNHq3XluW3j7W3GrWn98ZoHunblZslMvA6rA/ezuARq9apejVqxW5fn3Aa/hhB9CGESPUPHBgwGsIJV6vSYVlkap22DQ4o0Exkfy/CQBd6TMhm9vt1mWXXaY9e/bos88+6zYc+8Mf/qB58+Zp0aJFSk9P3+9xUltn0u4QwgEAABy+c48r056aCH3+XUL7WGV9mP7y3wG64/wtslnpOGq0Th1AN26UPJ6A1tCpA+jQoZLZfOATcdh2V4drQ3GM1hfb9V2JXY0tbY/fiY106XcXb1J8dGAbVgBAMOgTIZvb7dYvfvELff755/rkk0+UlZW132Pnzp2ru+66Sy+//LJOPfXUAFYJAACArvxiYpHK68K0eXd0+9jW0ig9uyRHV5+6QyaTJI9HlqYmuaOj938h+AQdQENTTYNN64vt2lAcow3FdlU3dP39rmuyalVhrE4+qjLAFQJA7xf0IZvb7dYvf/lLLV68WEuWLFFeXt5+j507d65uvvlmzZ8//4DbSQEAABAYNotX15+5XQ8tyFN5XVj7+LLN8UqLb9Yvqv6p9NmzFVZSorrx47X9iScIXHyot3UAbRgxQo6RI+UhUPWrplaLviuxa12RXRuK7dpdHXHQ56bFt/ixMgAIXkEdsu0N2JYsWaKPPvpIQ4YM2e+xc+fO1S233KKXXnqJgA0AAKCXiYl06aZzCvXwgkFqat3XFX7hV/005sOVyi0pkSTFLl2quCVLVHP66UaV2id06AC6fLkstbUBr6FDB9DRo+WOiwt4DaHE6TZpa2l0+xbQwrJIeb0H/+gbk0nKTGzWyUdVKD/L4cdKASB4BXXIduedd+qFF17QT37yEz322GOd5h988EGlpaVp4cKFuv766zV06FAtWrRIixYt6nDcz3/+c02YMCFQZQMAAKALGQnN+p8zdujJtwbI8/2Hf69Mum/ic0qv36FhZV+2jVks3V0GXaADaOjxeKXS6ghtLo3W+iK7vi2KVXProT3HLi7Kpbx0hwqyHRqWU6dEO89hA4DuBHXIFhYWpgkTJsjtdmvLli2d5ltbWyVJTU1NGj9+vCR1eVytAb+5AwAAQGfjNr8h09oKPTHsofaxVkuEbj/9NT3/+hhFjh2sOn45ekDWmhrZv/qqV3QAbRgxQg3HHKOmgoKA1xBqyuvCtL44Ruu/3wLa0HJoH/ciwjwakNqgI7Mdys+sV//UJj9VCgB9U1CHbDNnzjyo4y655BJdcsklfq4GAAAAhyusqEiZjzyi2E8/VX9JReYMvXzk9e3zlVFpuuGXy3XHFWWKsAa2s2UwoANoaCuqjNS893K1uzr8kM6zWTzKS28L1YZm1isnpUnmg99BCgD4kaAO2QAAABDczC0tSn32WaU++6xMLfsepn7bF7eoKG6Qvsg6o31su7Ofnn4/UjectV0mk9eIcnsNOoDih178NOOgAjaTyasBqU0qyHIoP6teA9MaZLOE9v9LAOBLhGwAAAAwhH3ZMmXNmqXwwsJOcxaPS/dWztI1Q45XcUNs+/jq7bF65Yt0XTyuJJClGs/jUeTGje3bP2M+/1wWgzqA7t3+WT9unNx0AO0VWpz7XzGYntCs/CyHjsx2aEiGQ5Fh7gBWBgChhZANAAAAAWUrK1P6n/6khLfe6nLemZys3TffrOrzztMNdbv00IIo1Tfte9v63poUnTi0ShmJzYEq2RB0AMXBmjS6VH99t7+anWYlRDuV//1KtYIsh+KjaVYAAIFCyAYAAICAMLlcSnrpJaXPmSNzY2Onea/FospLLlHp9de3r5BKiW3V9Wdu1xMLB8rp/r7jqFeqbrD1uZDNWlEh+/cdQGM++0xhBncArT/hBLXSATQoDMup1xNXrFNTi0UJdAAFAMMQsgEAAMDv7F99pcyZMxWxbVuX8w3HHafiu+9Wc15ep7m89AZdcXKR/rE4W26PSQP7NWhIhsPfJfudtaZGUWvWtG3/XLbMmA6g8fFyjBpFB9A+IMLmUYSNpiAAYCRCNgAAAPiNrbxc6bNn73drqCs5WSU336zqc8+VTPtvazh2cLWGZDhU5QjTgH6NMgdh4wNzc7Oi16yhAygAAH0UIRsAAAB8rn1r6FNPydzVA/rNZlWffbZ23X673PHxB3XNBLszqLbCdeoAumqVTK2tAa2BDqAAAAQOIRsAAAB8KnrFCmXNnKmILVu6nG8sKNCu6dPVeOSRAa7MzzweRRQWKnr16rbVagZ0AJXZrCY6gAIAYAhCNgAAAPhM2pw56vf0013OuRIStPvmm1U1aVK3W0ODyQ87gNqXL5eVDqAhobI+TJt2R8tm8erYI2qDcvsyAMD3CNkAAADgExaHQ6nPPNN5wmxW5dSp2n3DDUEfAJmcTsUuXaq4JUtkX75ctrKygNfgTEtT/ejRcoweLceYMXKmpAS8hlDjaLZo4y671hfHaEOxXWW14e1zowfV6JrTdxhYHQCgtyBkAwAAgE94bTZ5w8NlampqH2s88si2raFB3rUyvLBQiQsXKvGNN2StqgrovV3x8WocPrxt++eYMXQADYBWl1mbd0drfZFdG3bFqKgiUp79LFb7amu8rvLslMXMajYACHWEbAAAAPAJT3i4iu67Txl//KM8NpvKf/lLVU6ZErTdKy0NDYpdvFgJb72lmGXLAnZfT0SEGo4+mg6gAeTxmlS4J1IbdsVofZFd2/ZEy+k+uC3NmYnNBGwAAEmEbAAAAPChmjPOUM0ZZxhdRo9Erl+vpAULlPDOOzI3Nvr9fp06gB5zjLxhYX6/b6grqY7QhuK2LaDf7YpWU6vlkM6PjXTpyOx6TR5d6qcKAQDBhpANAAAAIc9WVqaE77eDhhcV+fdm33cArR81So4xY9RwzDHyREb6955QXaNVm3bbtb7Irm92xqjKcWhBZpjVo4FpDToy26H8zHrlpDTJ3Df6dwAAfISQDQAAACHJ5PHI/tVXSnz1VcUtXiyT2+23e3XoADpqlNzx8X67F9o0O80q3BOtdd8/V21HeaS8h7Cr02TyKjelWfmZ9Toy26FB6Q7ZLGwLBQDsHyEbAAAAQkogmhi4kpPlOOaYtlBt3Di1pqf75T7o2itfpOu91SnyeA9+qZnJJGUlNWtoZr0KshwanOFQhM3jxyoBAH0NIRsAAAD6PH83MfBER6vhqKP2NSvIz29LbRBwJdUR+u+q1IM6NjmmVflZDuVn1Ss/y6HYSJefqwMA9GWEbAAAAOibvF7ZV65U4uuvK+7992Vubvbp5ZsHDlT1ueeq/vjj1TR4MB1Ae4nutoTaI1wamulQQZZD+VkOpca1BK4wAECfR8gGAACAPsVWUaGEN99U4n/+4/MmBu7oaNWdfLKqzztP9WPG+PTa8I3MxGadOrxCi79JltXi0eCMhrbVapn1yk6mWQEAwH8I2QAAABD0/N3EoKmgQJVTp6r6rLPkiYry6bXhe5eduEtTxuyWzeqV2USzAgBAYBCyAQAAIGj5s4mBMzlZ1eedp6opU9SSne3Ta8P/wmlaAAAIMEI2AAAABBV/NjHwms1yjBqlqgsvVO1PfiKvxeLT6wMAgL6LkA0AAABBIXL9eiUtWKCEd96RubHRp9duGTBAVeefr6pJk+RKTPTptQEAQGggZAMAAECvRRMDAAAQLAjZAAAA0KvQxCC4NDvN2lRi166qCA3s16jBGQ6jSwIAwBCEbAAAAOgVAtLE4IIL1JKT49Nrhxq3x6StpVHauCtG64rs2rYnSh6vSZJkMkk3nLVdI/rXGlwlAACBR8gGAAAAw9DEoPfzeqXiqkhtKLZrfZFdm3bb1eI07/fYVdtiCdkAACGJkA0AAKAPif34YyW/9JLc0dHafeutas3IMLqkLtHEoHerqAvT+mK7NhTHaMMuu+qbDv5jw8C0Bj9WBgBA70XIBgAA0AeEFRcr89FHFbt0afuYraxMW55/3sCqOmpvYvDaawrfudOn16aJQc/UN1m1cZe9PVgrrws7pPNtFq8GpjVodF6NTsr37VZfAACCBSEbAABAEDO1tCj1ueeU+o9/yNzS0mEufMcOg6raJ5iaGDQ7LSqvDVN6QrOsFq+PKuydWpxmbdodrQ3FMVpfbNeuykh5DuFLNpuknJQmDc2sV0GWQ3npDQqzevxXMAAAQYCQDQAAIEjFfPaZMmfNUnhRUZfzVRdeGOCK9gm2JgZFlZF67I2Bami2KD2hRXdM2qq4KKdPrt0beLwmbdsTpfVFdm3cFaOte6LkcpsO6Rr94lqUn+VQfla9hmY6ZI/wbWAKAECwI2QDAAAIMmGlpcp47DHFffhhl/PO5GTtvu02VZ91VkDrCuYmBh+sSVZDc9s1d1eH689v99ddF2yVzRL8q7PK68L0+MKBqjjELaBxUa62lWrZDhVkOZRob/VThQAA9A2EbAAAAEHC5HIp6aWXlP7UUzI3dH64vNdiUeUll6j0+uvljo4OWF19oYlBXLSrw+vCsig982G2rjlth0yHtuCr13lvdcpBBWwRYR4NyXAo//tgLSOhOei/dgAAAomQDQAAIAjYV6xQ5sMPK2Lr1i7nG488UrumT1djQUFA6glYE4PRoxWIpOeMo8v01ZY4ldWGt499tSVeafEtmjy61O/396f9PV/OavFqYL9GDc2s15HZDg3o1yizqW8/iw4AAH8iZAMAAOjFbBUVSn/ySSUsWiR5Owcg7rg4lf7616q47DLJbPZrLcHUxOBQRUe4ddPZhXr4P3lqbNm3FfWtFf2UFt+isYOrA1qPL511TJm27olS4Z4oZSY1q+D756oNTm9QuC34t8MCANBbELIBAAD0Qia3W0kvvqi0p56SpYutoTKbVX322Sq5/Xa54uP9WkuwNTE4XOkJLbrxrO164s0j2psCeL3Scx9lKyWuVQP7dfHfIQjERrl0z5QtRpcBAECfR8gGAADQy0SvXKmsmTMVsXlzl/NN+fkqvuceNQ4b5rcaOjQxWL68y1V0h8vfTQx6YnCGQz8bX6znlmS3jzldJv1pUX9Nn7pZqXE8/B8AAHSNkA0AAKCXsNTUKP3Pf1bSf/7T9dbQ2FiVXnONKi+7TF4/bQ3tC00Meuqk/CrtqorU+2uS28cczVb9+e0BumfqFkWG+XabLAAA6BsI2QAAAIzm8Shh0SJlPP64rLW1nedNJlWfc45KbrtNroQEn9++rzUx8IWLx+1SeW2YVm+PbR8rqY7QvPdyddM5hTQIAAAAnRCyAQAAGChy/XplPfywor79tsv5piFDtGv6dDUMH+7T+/blJga+YDZJV5+6Q7Nez1NRRUT7+Dc7Y/TyZ+m69MQSA6sDAAC9ESEbAACAAUxutzJnzmzbGurp3OHRHROj0htuUOVFF/l0a2h7E4OFC2WtrPTZdaXe1cTAFyLCPLrhrEI99Gqe6pr2vW1+f22K0hJaNPHIzt8/j1faWRGljbvsanWaNW5IlZJjeY4bAAChgJANAADAAIkLFijp1Vc7T5hMqjr3XO2+9VafPbcsVJsY+EJyTKtuOGu7Hls4UE7Xvq2uLyzNVL+4VuVn1WtPTbjWF9u1YVeMNu6yq6F53/fgo3WJmnn5RoXbOgepAACgbyFkAwAAMEBYWVmnsebBg1X829+q4ZhjfHKPgDQxOP98uZKSfHrt3mZgWoOumFikv3+Y055PerwmzflvriLDPKpy2PZ7bm2jTbuqInREP99+/wEAQO9DyAYAAGCAqvPPV+Irr8haWyt3dLT2XHedKi69tMcrwWhi4B9jB1ertCZcb37dr32sqdWiptbu/3vFRbmUkdjs7/IAAEAvQMgGAABggJacHG18801FbtyopoICue32w74WTQwCY9KoUpXWhOurLfEHPDYjoVkF2Q6dMqxcEWwVBQAgJBCyAQAAGMQdGyvH6NGHfT5NDALLZJJ+dUqRKuvDtG1Px7Axwe5Ufma9CrIcys9yKD7aaVCVAADAKIRsAAAAQSRgTQxOPlleK28Vf8xm8eiWc7bpzRX9VN9k1cC0RuVn1is9ocXo0gAAgMF45wQAABAEaGLQe0RHuHXpCSVGlwEAAHoZQjYAAIBeylZRobh331XSa68pYssWn147lJsYAAAA+AMhGwAAQC/SoYnBkiUyuVw+vT5NDAAAAPyDkA0AAKAX8HcTg9rTT1fllClqHjTIp9cGAABAG0I2AAAAg9DEAAAAoO/g3RYAAECA0cQAAACg7yFkAwAACACaGAAAAPRthGwAAAB+QhMDAACA0EHIBgAA4GM0MQAAAAg9hGwAAAA+QBMDAACA0MY7NAAAgB6giQEAAAAkQjYAAIBDRhMDAAAA/BghGwAACFlR33yj6FWrVH/SSWoeMKDbY2liAAAAgO4QsgEAgJBjKytTxhNPKP7ddyVJ3jlztOmFF7psJEATAwAAABwMQjYAABAyTC6XkufPV9q8eTI3NOwbb2lR7McftwddNDEAAADAoeJdHQAACAn2FSuUOXPmfp+h1nTUUTQxAAAAwGEjZAMAAH2ataJCGX/8oxLefrvLFWnuuDjVnXCCMh57jCYGAAAAOGyEbAAAoG/yeJSwaJEyHn9c1trazvMmk1rT0mQrL28L4HyIJgYAgL3Gjx+vuro6o8tALxIbG6ulS5caXQb8gJANAAD0OVHr1yvz4YcV9e23Xc57rVaZXC6F7d7ts3vSxAAA0JW6ujp5ffhsTwQ/Eyvb+yxCNgAA0GdYamuVNm+ekl98UfJ49nucyeXyyf1oYgAAAIC9eCcIAACCn9erhLfeUsYTT8haU+P329HEAAAAAD9GyAYAAIJa5MaNynr4YUWtXevX+3iio1VLEwMAAADsByEbAAAISpb6eqXNnaukF1+UqZutoT1FEwMAAAAcDEI2AAAQXL7fGpr5+OOydNU11AdoYgAAAIBDRcgGAACCRtSaNcr53/9V+M6dPr82TQwAAADQE7x7BAAAvV70ypXKeughRWzd6vNrt/Tvr6pJk2hiAAAAgB4hZAMAAL2SraJCce++q6TXXlPEli0+vTZNDAAAAOBrhGwAAKDXMHk8sn/1lRJffVVxS5bI5HL59Po0MQAAAIC/ELIBAADDhW/frsQ33lDiwoWyVlb69NrtTQwuuEDNeXk+vTYAAACwFyEbAAAwhLmhQXGLFyvhrbcUs3y55PX67No0MQAAAECg8Y4TAAAEVOT69UpasEAJ77wjc2OjT69NEwMAAAAYhZANAAD4XXsTg9dfV8TmzT69Nk0MAAAA0BsQsgEAAL+giQEAAPCl2bNn67XXXuv2mN///veaMGGCJOmLL77QjBkzdOONN+r888/vdKzH49E777yjN954Q0VFRUpMTNSFF16oCy64YL/Xf+utt7Rw4ULt3LlTJpNJ999/v0aNGtWzLwx9BiEbAADwKZoYAAAAf8jNzdXIkSPbXz/99NPKzs7WmWee2T6WmJgoSZozZ47uuOMONTc3a+rUqV1e75xzztHixYs1depUjRw5UmvWrNGUKVN09913a+bMmR2OdTqdmjJlipYsWaKpU6dq4sSJcrvdstlsfvhKexev16vNmzervLxc0dHRGj58uMxmc6fjSkpKVFxcrNzcXPXr18+ASo1HyAYAAHqMJgYAAMDfJk+erMmTJ7e/fvXVVzVy5Eg9/vjjHY678sor9fLLL+vf//73fgM2Sbr++uv15JNPasiQIe1j1157rf7whz9o+vTpstvt7eOPPPKI1q5dq2+//Vb9+/f33RfVy/3jH//QjBkztGvXrv9n797joqrz/4G/ZmC4zgwCJiBg4qqAhIIiM4KCl01TWS9l4WoapZWl6ZarZWmZtabbtpmameZPy7Wyu5tpm/sVGVLBu2RiGV4CFQMUZgZmgJk5vz8mZx0BBWHOMPB6Ph4+Hs1nznzenzmf0OPLcz4f+Pj4oLq6GsXFxejYsaPtGIPBgClTpuDzzz8HAEgkEjz88MN499134d7OrtvqRo9EREREjeR98iTCXnkFMXffjS6LFkGRm9tiAVt11664NGcOTu7ahTPvvovyu+9mwEZERG3TJ58AsbGAu7t1bdH28svd3fq9P/mkRU9nUlISvv/+e4wePRpms7nB49LS0uwCNgAYOHAgampqUFxcbGurrKzE0qVL8dJLL7WrgO2dd97BrFmz8Oyzz6KsrAyVlZWoqqqy3S14zdy5jC4kdwAAIABJREFUc/Hf//4Xu3fvhtFoxK5du/DZZ59h4cKFThq58/BKlYiIiJqEmxgQERG1oE8+ASZObNG7wF2G2QycOGH9/gDwwAMt0u306dMBAKbbWA+2oKAAPj4+CA0NtbVlZ2fDYDBg+PDhWLZsGY4cOQIfHx9MmjQJw4cPb5ExtzaXL1/Gc889h9WrV+ORRx6xtXt4eNgdp9frsWnTJixcuBBDhgwBAAwbNgzz58/HsmXL8OKLL8KnHa2dyzvZiIiI6JYkFgsUubm4c948RN9zD0Jff71FAzZDr14oWrQIP+7ahV9ffRU6lYoBGxERtQ+vvNI+A7brCYL1PDhZeXk51q5di4yMDHh7e9vajx8/DrlcjrFjx+KXX37BgAEDYDQaMWLECLz99ttOHLHjbNu2DV5eXpg6dSoqKipw/PhxlJSU1DnuyJEjtgDyeiNGjIBer8fBgwfFGnKrwDvZiIiIqEHcxICIiMjBWviucJfl5PNQW1uLiRMnQi6XY+nSpXbvlZWVQa/XY8aMGXj00Udt7R06dMDzzz+PadOmwcvLS+whO1RWVhZ69+6NuXPn2tZWMxgMeOihh7B27VrbHW1nz54FYN2U4noREREAgNOnT9t2e20PeCcbERER2ZFWVsL/66/R7fHHETV+PDpt3NhiAZsglUKnUuH8668j/9tvcWH+fAZsRETUvvHPQSsnngez2YwpU6bgxIkT+O677+Dn51fnfblcbnsM9Zrx48dDq9UiPz9fzOE22cIXF0Iikdz0142KioqQnZ0NvV6P0tJS6HQ6fP3119iyZYtdCKnX6wEAvr6+dp+/tmlERUWFA79Z68M72YiIiAiAdRODwM8/h//OnZBWVbVo39Vdu+LK2LG4MmYMTIGBLdo3ERGRS1u0qP2uyXaNRGI9D05gNpvx0EMPYc+ePcjMzLTdgXW94OBgGAwGmEwmyGQyW/u1/77Z5gqtwatLXsULi15o0me0Wi26d++O9957zxbCjRo1Cunp6di8eTMWL14MAPD09ARgvRPwetdet7fdRdvXtyUiIiI7Dt3EwNMT2pQUXJkwgZsYEBERNeTaYv+vvALk51s3A2gv3NyA6GhrwNZCmx40xbWAbffu3dizZw+ioqLqPS4lJQVmsxnbt2/H+PHjbe2HDh2CTCZD9+7dxRqyaHx8fBAYGFjnLreePXti69atttcdO3YEYH2k9vo7AEtLSwEAd9xxhwijbT0YshEREbUzEosF8oMHEfDZZ/DLzITkNnbeuhlDr14ou+8+XB05EpZ2tJsUERHRbXvgAaeETO3ZtYDtm2++wRdffAG5XI6ioiLb+z4+PggICAAAqFQqDB06FE888QSCgoKQkJCAzMxMLF++HJMmTUKHDh2c9TUcJjo6Grt374YgCHZB2+XLlxF43VMJffv2BQDk5eWhW7dutvZjx44BAO666y6RRtw6MGQjIiJqJ7iJAREREZHVsWPHsGXLFgDA0KFD67yfnp6Ojz/+2Pb6k08+wZQpU5CcnAwAkEgkGD9+PFatWiXOgEX25z//GRs2bMD777+PjIwMANb11T799FOMHDnSdlyXLl2QlJSEd955B+PGjbO1r1mzBt27d0dsbKzYQ3cqhmxERERtmHt5OZS7dyPgq6/gm5fXon0L7u7QDhqEK+PGQTdwIAQ3txbtn4iIiOhmPv7445veRebm5obMzEz07Nmzzns9e/ZEZmZmg5/t1KmT3evAwEDs2LEDhYWFKCoqQpcuXRAaGnr7g2/lhg0bhkcffRTTp0+HRqNBYGAgPv/8c0gkEixZssTu2LfeegupqalISUmBWq3Gvn37kJubi3//+9/1bqrQljFkIyIiakMkFgu8Tp2CIjcX8pwcyA8dgqSF13YxBQSgZMoUbmJARERETqVWq2/6vkQiweDBg+t9T6FQNPjezYSHhyM8PLzJn3NF7777LoYOHYovvvgCxcXFSE9Px1NPPYXOnTvbHZeQkIDDhw9j5cqVyMvLQ1RUFN58803079/fSSN3HoZsRERELs79yhXIDx+GMisLyuxsuDl4q3RpVRVKHnoIglTq0DpERERE5DwSiQQTJ07ExIkTb3lsVFQU1qxZI8KoWjeGbERERC7m2t1qfhoNlBoNvPPzAUEQrb7FywtCO7v1n4iIiIjoVhiyERERuQCPCxeg2LcPir17oThwANKqKofVsnh5QVpdXW9wZ1YoULh4McCQjYiIiIjIDkM2IiKiVkhaXQ3fY8cgz8mBIjcX3idPOrSeIJWiOiICsuJiuFVW1ntM+d1348Jzz3EdNiIiIiKiejBkIyIiaiU8iopsGxYo9+2DtIGwqyVVd+0KXVISfI4dg08DQV511664sGABdCqVw8dDREREROSqGLIRERE5idRohO/x49YNC/bsgcfFi6LUtXh6QpuSgvJRoyA/cACBH38MicVS9zhvb5Q89BAuT5sGQSYTZWxERERERK6KIRsREZFYBAHep09b11Xbtw++R49CYjKJU9rDA/r4eJSPHo3yP/4Rfv/3fwh79VW4l5XVe7w2JQUXnn8eNcHBooyPiIiIiMjVMWQjIiJyIGlVFeQHD0Kp0UC5dy9kxcWi1a4JC4NOpYJerYYuKQlmX194njuHrk8/DUVubr2fqe7SBReeew66pCTRxklERERE1BYwZCMiImpJFgu8T52yra0mP3xYtLvVLJ6eqIyLs4ZqKhUMvXrZ3pMaDAheuxadNmyApLa27me9vFCSkYHLjzwCwcNDlPESEREREbUlDNmIiIiayf3qVcgPHbJuWJCVBVlpqWi1r92tpk1JgU6thuDpafe+x4ULUO7di07r10NWUlJvHxVDh+Li/Pl8NJSIiIiIqBkYshERETWRxGKB1+93qymzsuCblwfUs3GAI1i8vVHZuze0KSnQDh2KmpCQGw6wwC8z07ru24ED8CgqarCv6vBwXHj2WegGDnTwqImIiIiI2j6XD9m++uorrFmzBkeOHIHBYEBcXBxefPFFjBgxos6xq1evxqpVq1BYWIiIiAg8++yzmDp1qhNGTURErsa9rAyKffug1GigyMmBm04nWm1jt27QpqZCr1ZD37fvTXf6DHvtNQR++ulN+7N4euK3Rx7BbxkZde58IyIiIiKi2+PSIdu///1vTJgwAdOmTcOcOXMgCAJWrlyJtLQ0fP/991CpVLZjV65ciaeffhoLFy5EcnIysrOz8fDDDwMAgzYiIqpDYjbDJy/PGqrl5sI7Px8QBFFqm/z8oE9MhF6thnbQINR26tToz/pv337T97UpKbgwfz5qwsKaO0wiIiIiUb311lv48ssvb3rMyy+/jK+++gpHjx6t896KFSsQFxdn13b06FFs2LABv/zyC3x9fTFkyBBMnz4dXl5edsc9/fTTje6T2i+XDtnGjBmDH3/8EZGRkba2YcOGoVOnTti8ebMtZDOZTFi6dCkee+wxvPzyywCA4cOH47fffsPChQsxefJkuLm5OeU7EBFR6+FRVGTbsECxbx/cKivFKSyVwhAVZdsJVJ+QAOE2/1wy9OwJ3+PH7dpMAQHQJybiSloaHw0lIiIil3XnnXciISHB9nr9+vUIDw/HPffcY2sLCAhAZmYmPD09MWDAALvPy+Vyu9ffffcdRo8ejdTUVFtGsGjRImzduhUajQYSicR2bGP7pPbNpUM2AHYBGwB4e3sjKCgIuuse48nLy8Ply5eRnp5ud+yf//xnrFu3Dnl5eYiPjxdlvERE1HpIjUb4Hj9u27DA68wZ0WqbAgKg79fPurZaSgrMfn4t0u/5v/8dwWvWQGo0oqp3b+gSE2Hs3h247iKRiIiIyBWNGzcO48aNs73+7LPPkJCQgH/84x92x5WWlmL27NmYP3/+Tft78803ER8fj127dtkCtUGDBmHcuHHIycmxC9Qa2ye1by4fst2ouLgY586dw9NPP21r++mnnwAAPXr0sDs2KioKAPDDDz8wZCMiaieu3a2mzMqCIicHkpoaUeoKUimMUVHQpqSgIiUFhuhohwRftUFBKPz9rm0iIiKi9qisrAyBgYG3PK6mpgbBwcF2d6yF/L6pVM0N14iN7ZPatzYXss2bNw/BwcHIyMiwtZWXlwMA/G64S+Da6ytXrog2PiIiEpfUYID8wAHr2mp798KjuFi02qaOHaFTq6FNTYVuwACY+TgBERER3Wj7duDxx4GLFx3Tv0IBLFoEzJvnmP5vproamDoV+PJLoLa24eM6dwbefRdIS2t2ycrKShiNxkYFYtOmTcNDDz2EDRs2YNq0abh69Srmzp2L5ORkJCcn31af1L61qZBt+fLl+PTTT7Fr1y74+vra2q+l0sINC1Zfe22xWBrsU8LHa4iIXI5XQQGUGg3kOTmQHzkCyc0u6lqQ4OkJfVwc9Go1dCoVDL16iVKXiIiIXNiMGY4L2ABApwOeew6YOBEID3dcnfps3Qp88smtj7t40XoeioqaXbKsrAwAsHr1aqxZswaAdZmpRx55pM4TbJMmTUJpaSlmzpyJ1atX4/z580hLS8PKlSvh7u5+W31S+9ZmQrY1a9Zg0aJF+OyzzzBo0CC79/z9/QEAWq0WCoXC1l5RUQEA6NChQ4P93hjM3YghHBGR87mXl0N+8KB1bbXsbMh++0202jVhYbYNC7RJSbBc9488RERERCSugIAAzJo1C15eXvD390dZWRm+/vprrFmzBh9++KHdWu21tbU4f/48pFIpwsLC8PPPPyMvLw8//fSTbSPFpvZJ7VubCNneeecd/OUvf8G//vUvjBkzps77d911FwDg9OnTCA0NtbVfW6utZ8+e4gyUiIhahMRigdepU7adQOWHDkFiNotS2+Llhco+fayh2uDBMEZEiFKXiIiI2qi1a8V5XFTsu9gAID0d+Oabxj0uunZti5SUy+VYtWqVXdvy5csxaNAgzJ071y4Qmz59Onbt2oWDBw8iJiYGpaWlmDFjBlJTU7F//37bXWpN6ZPaN5cP2a4FbB999BHuu+++eo+Jjo5G165dsXXrVgwePNjW/vHHH6NDhw5ITEwUabRERHS73K9cgfzwYSizsqDUaOCm1YpWuyYszLoLaGoq9PHxEDw84HXmDOQ5OQheuRI+P/wAU8eO+HXJEhj5DzdERETUFGlpwIULzh6FY3h6Wh8ZdTJ3d3eMHTsWCxYsQGVlJXx9fXHp0iV88MEHWLduHWJiYgAAHTt2xCeffIIePXrgnXfewbp165rUJ5FLh2wbNmzAzJkz8cADD8BgMOBf//qX3ftjxoyBUqmEVCrF3/72N0yZMgUdO3bEgAEDsHfvXqxfvx7Lly+Hh4eHk74BERE1RGI2w+unn+Cn0UCp0cA7Px+4xSP8LcXi4wN9QgK0qanQJiejNjgYHpcuQX7gAMIXL4b8wAHISkvtPiMrLUXY0qX4ZdMmUcZIRERERI137tw5+Pv728KwqqoqAP9bXuoaqVQKX1/fOruLNqZPIpcO2b788ksIgoCtW7diaz3peH5+PpRKJQDrgoYmkwnLli3D66+/jrCwMPzjH//AX/7yF7GHTUREDfC4cAGKnBzIc3Kg2L8fbnq9OIWlUhiiomxrq+n79YObTgf5wYMIWr8e8gMH4FlYeMtu3HQ6EQZLRERERA3ZuXMnSkpKMGjQIISEhKC4uBhff/01NmzYgBdeeMF2XEREBCIjI/HKK6+gd+/e6NmzJ2pra7FixQr88MMPePXVV5vcJ5FLh2zbt29v0vFTp07F1KlTHTQaIiJqKml1NXyPHbOGarm58D55UrTapg4doO/f37q2WkoKzL6+kB8+DMX33yPkjTfgffp0k+6cEzw8cHnGDAeOmIiIiIhupbq6Gk899RS01y0t4ufnh0WLFmHhwoW2NqlUim3btiEjIwORkZFQKBQwGAzw8fHBypUr7dZ7b2yfRC4dshERkevxKCqybVig3LsX0t9v1Xc0QSqF8fe71bQpKaiKjobvjz9CnpuLO+fNg88PPzR584Sa4GDoVSroVSro1GqYAgIcNHoiIiIiutG1ddavN27cOJSVleHcuXMoKSmBQqFAZGQkZDJZnc9HRkZi//79KCoqQmFhIby9vdGrV686S0o1pU9q3xiyERGRQ0mNRvgeP27dsGDPHng4auesepgCA6EbMADa1FTo+veHx8WL8D16FB0//BCKffvgVlnZtP5+v/utMi4OlfHxMPTq5aCRExEREdGtqNXqetvd3d3RvXt3dO/evVH9hIWFISws7KbHNLVPap8YshERUYvzKCqy7QIqP3oUkkYsHNsSBDc3VMXGWkM1lQqG6GgoDhxA4NatCHvllSbvSGrx8YG+Xz/oExOhV6lg6NEDkEgcNHoiIiIiInJlDNmIiKjZ3CoqoDhwwPoI6PffQ3b5smi1a8LCbBsW6JKSYL5udyfvn39GxJNPNvoxUMHDA5WxsdZHQBMTURUbC8HNzVFDJyIiIiKiNoQhGxERNZ3FAu9Tp2xrq8kPH4bEZBKntKcnKuPirKGaSnXTRzZvtc6a8PuuotfuVKuMj4fFy8sRwyYiIiIiojaOIRsRETWK+9WrkB86ZL1bLSsLstJS0Wpfu1tNm5ICnVoNwdOzUZ/TJSbC4u0NqcFgazNGRNhCNX1CAsxKpaOGTURERERE7QhDNiIiqpfEYoHXqVPw02ig1GjgfeoUYLGIUtvi7Y3K3r2hTUmBduhQ1ISE3FY/NeHhOL1lC5TZ2agNDIRepULtHXe08GiJiIiIiIgYshER0XXcS0uh2L8fSo0GipwcuOl0otU2dusGbWoq9Go19H37QmihLdGN3brB2K1bi/RFRERERETUEIZsRETtmMRshk9enjVUy82Fd34+IAii1Db5+Vkf21SroR00CLWdOolSl4iIiIiIyBEYshERtTMeRUW2DQuU+/ZBWlkpSl1BKoUxKsq2E6g+IYE7dxIRERERUZvBkI2IqI2TGo3wPX7ctmGB15kzotU2BQRA36+fdW21lBSY/fxEq01ERERERCQmhmxERG3QtbvVlFlZUOTkQFJTI0pdQSqFsWdPVPbrhyujRsHQqxcgkYhSm4iIiIiIyJkYshERtQFSgwHyAwesa6vt3QuP4mLRatd07gxjjx4QPDwgu3wZ3idPwvvUKfgcPYqC9eth8fUVbSxERERERETOwpCNiMhFeRUUQKnRQJ6TA/mRI5DU1opS1+LpCWOPHjB16AA3rRbep09DmZVV5zifkyfR4bvvcGX8eFHGRURERERE5EwM2YiIXIR7eTnkBw9a11bTaCArKRGtdm1wMGqCgyExm+F5/jx8Tpxo1OfMcrmDR0ZERERE7cmFCxcwefJk22tPT0+EhIRg+PDhSE9Ph1s9G2tdunQJs2fPRmxsLF588cU671ssFuzcuRPbtm1DYWEhAgICMGHCBIy/yT8Wb9++Hf/+97/x66+/QiKRYMmSJejfv3/LfElyWQzZiIhaKYnFAq9Tp2xrq/nm5QEWiyi1LZ6eqAkLg8XLCx7FxZD9/quxBJkMV/70J2iHDXPgKImIiIiovTEYDMjKykJaWhpiYmJQXV2NvLw8TJ48GZs2bcK3334LqVRqOz47OxsPPPAAysrK6g3gAGD06NHYvXs37rvvPiQkJOD48eO499578dxzz+G1116zO7a2thb33nsvMjMzcd9992Hw4MEwm82QyWQO/d7kGhiyERG1Iu5XrkB++DCUWVlQajRw02pFq2264w7U3nEHpJWV8Pz1V3gVFDT+w1IpjF27ojI+Hnq1GroBA3gXGxERERE5THp6Oh588EHb6zfffBPPPPMMdu3ahREjRgAANmzYgCeeeALz58/Hvn37Guxr5syZWLFiBSIjI21tM2bMwD//+U+88MILkF93Xbt8+XLk5eXhxIkT6Nq1a8t/MXJpDNmIiJxIYjbDJy/PumFBbi688/MBQRCltuDpiZpOnSAxmeBRXAz3khK4N+ER1JqwMOhUKmuo1r8/zB06OHC0RERERG3XrkPAe98AZ4tFe3ChVZBKgYhgYPpo4O6E5vU1YcIEPPPMM/jxxx9tIVt0dDQ2bdqESZMmYeDAgQ1+Ni0trU7bwIED8e6776K4uBjdu3cHAFRWVmLp0qVYvXo1AzaqF0M2IiKReVy4AEVODuQ5OVDs3w83vV6cwlIpjH/4A6RVVZAVF0NSXQ3PwsJGf7w2KAj6xEToEhOhV6lQ26mTAwdLRERE1D7sOgQ8/55o/87aqlgsQMFF6/cHmhe0lZaWAgAUCoWtLSkpCUlJSbfVX0FBAXx8fBAaGmpry87OhsFgwPDhw7Fs2TIcOXIEPj4+mDRpEoYPH377g6c2gyEbEZGDSaur4XvsmDVUy82F98mTotU2+ftDn5AAvVoNbWoqwhcvhuL77xv3WT8/VPbvbw3VEhNRzX+tIyIiImpx733TPgO26wmC9TzcbshWUVGBRYsWQalUYsyYMc0eT3l5OdauXYuMjAx4e3vb2o8fPw65XI6xY8ciPj4eAwYMQG5uLkaMGIHVq1dj5syZza5Nro0hGxGRA3gUFdk2LFDk5kJSXS1KXUEqhTEqCjqVCtqUFFT26WO9D/93ssuXG/ysxdsblX372kI1Q2Sk3WeJiIiIqOUV/ubsEbQOTT0PixcvxurVq1FZWYkzZ86ga9eu2LFjB4KCgpo1jtraWkycOBFyuRxLly61e6+srAx6vR4zZszAo48+amvv0KEDnn/+eUybNg1eXl7Nqk+ujSEbEVELkBoM8M3Ls25YkJkJj0uXRKttCgyEbsAAaFNToVOrYb7uFvkblUydirCXXoLEYoHg7o6q3r1tj4BW9e4NwZ1/LBARERGJKbyT9ZHJ9i68iSuRJCQkIC4uDhUVFVi2bBnmz5+P5OTkZo3BbDZjypQpOHHiBLKzs+Hn51fnfblcjunTp9u1jx8/Hu+++y7y8/MRHx/frDGQa+PfpoiIbpNHUZFtF1D5kSOQ1NaKUldwc0NVbKw1VFOpYIiOBiSSRn32yp/+BH1cHGRlZTBERsJy3e3vRERERCS+6aPb75ps10gk1vPQFGlpabbdRc+fP4+//vWvSEtLQ2Bg4G2NwWw246GHHsKePXuQmZmJiIiIOscEBwfDYDDAZDJBJpPZ2q/9t9lsvq3a1HYwZCMiaiS38nIoDh6EPCcHyu+/v+mjly3NbifPpCSYfX1vv6/wcNSEh7fg6IiIiIjodl1bh4y7i95+P2+88QYiIyMxd+5cbNq0qcmfvxaw7d69G3v27EFUVFS9x6WkpMBsNmP79u0YP368rf3QoUOQyWS2XUip/WLIRkTUEIsF3qdOQZGbC3lODuSHD0NiMolT2ssLlX362DYsMHbrJkpdIiIiIhLf3QnNC5nau5CQECxevBhz587F1KlTMXTo0EZ/9lrA9s033+CLL76AXC5HUVGR7X0fHx8EBAQAAFQqFYYOHYonnngCQUFBSEhIQGZmJpYvX45JkyahQ4cOLf7dyLUwZCMiuo771auQHzoEeU4O/LKy4P77VuBiuHa3mjYlBboBAyB4eIhWm4iIiIjIlc2ePRsbN27EjBkzkJeX1+gNCI4dO4YtW7YAQL3hXHp6Oj7++GPb608++QRTpkyxrf8mkUgwfvx4rFq1qgW+Bbk6hmxE1K5JLBZ4nToFP40GSo0G3vn5oi2IYfH2hr5/f+vaasnJqAkOFqUuEREREZGrCg0NRWZmJqKjo+3a3d3dsWPHDhQUFMBgMNQJ2VatWgVPT886/fXs2ROZmZkN1uvUyX5HhsDAQOzYsQOFhYUoKipCly5dEBoa2oxvRG0JQzYianfcS0uh2L8fSo0GipwcuOl0otU2dusGbWoq9Go19H37QrhuwVQiIiIiIro5b29vDB48uN73wsPDEd7A2sMN7fqpUCga7O9mblaL2i+GbETU5kmqqyE/dgzynBwocnNFvVvteldHjcKvS5eKXpeIiIiIiIgcjyEbEbVJHkVFtg0LlPv2QVpZ6ewhocN//4tf//Y36x7lRERERERE1KYwZCOiNkFqNML3+HFrqLZnD7zOnnX2kOowduvGgI2IiIiIiKiNYshGRC7Lo6gIyqwsKDUayI8ehaSmxtlDqpdZqYROrcalOXOcPRQiIiIiIiJyEIZsROQypFVVkB88CKVGA+XevZAVFzt7SPWyeHqiMi4OVfHxqIyPh75fPwju/O2WiIiIiIioLePf+oio9bJY4H3qlG1tNfnhw5CYTM4eVR2CVApjVBR0KpV119C4OAj1bA9OREREREREbRdDNiJqVdzLyyE/eNC6tppGA1lJibOHVJdEAkOPHtCrVNAnJkLfrx8sPj7OHhURERERERE5EUM2InIqicUCr9/vVlNmZcE3Lw+wWESpbfH0hLS6ulHHVoeH/y9U698fJn9/B4+OiIiIiIiIXAlDNiISnXtZGeRHjtg2LXDTakWrXRMWBm1KCrSpqbB4eKD7ww/Xe1xtx47/C9VUKtQEB4s2RiIiIiIiInI9DNmIyOEkZjN88vKg1GigyM2Fd34+IAii1Db7+UGXmAi9Wg3twIGoDQqye780PR2Bn34Ki1wOfb9+tmDN2K2bKOMjIiIiIiKitoEhGxE5hEdRkW3DAsW+fXCrrBSnsFQKw/WbENxiZ88LCxbg4rx53P2TiIiIiIiImoV/qySiFiGtrobvsWPWUC03F94nT4pW2+TvD31CgvVutdRU1Hbs2KTPM2AjIiIiIiKi5uLfLInotl27W02ZlQVFbi4kjdxEoLkEqRTGqChoU1JQkZICQ3Q0IJGIUpuIiIiIiJznwoULmDx5su21p6cnQkJCMHz4cKSnp8PNzc323vvvv4+NGzfW6SMjIwMZGRl2bUePHsWGDRvwyy+/wNfXF0OGDMH06dPh5eVld9zTTz+No0eP1ulzxYoViIuLa+a3I1fHkI2IGk1qMMA3L8+6YUFmJjwuXRKttqljR+iZa06hAAAgAElEQVR+v1NNp1bDrFCIVpuIiIiIiFoHg8GArKwspKWlISYmBtXV1cjLy8PkyZOxadMmfPvtt5BKpQCswdnp06dx//332/URfMOmZt999x1Gjx6N1NRUDB8+HL/99hsWLVqErVu3QqPRQHLdP+hnZmbC09MTAwYMsOtDLpc76BuTK2HIRkQ35VVQAKVGA3lODuRHjkBSWytKXcHTE/q4OOjVauhUKt6tRkRERERENunp6XjwwQdtr998800888wz2LVrF0aMGAEAKC0tRZ8+fbBixYqb9vXmm28iPj4eu3btsgVqgwYNwrhx45CTk2MXqJWWlmL27NmYP3++A74VuTqGbERkx628HIqDByHPyYEyOxuy334TrXZNWJhtwwJtUhIsvr6i1SYiIiIiItc1YcIEPPPMM/jxxx9tIVtZWRk6NmK95pqaGgQHB9vdsRYSEmJ773plZWUIDAxswZFTW8KQjaidk1gs8Dp1yrYTqPzQIUjMZlFqCx4e0MfHW0O1wYNhjIgQpS4REREREbUtpaWlAADFdcvKlJaWIjIy8pafnTZtGh566CFs2LAB06ZNw9WrVzF37lwkJycjOTnZdlxlZSWMRiNDNmoQQzaidsj9yhXIDx+2rq2WnQ23igqnjKM0PR0X5851Sm0iIiIiotYgOw9YugUoKXdM/z5ewPTRwNThjun/ZmpMwEsbgcyjgOkm/45/Rwfg+cnAoN63V6eiogKLFi2CUqnEmDFjbO1lZWXYs2cPRo0aBaPRiLCwMNx3330YO3as3ecnTZqE0tJSzJw5E6tXr8b58+eRlpaGlStXwt3d3a4/AFi9ejXWrFkDAIiMjMQjjzyC+Pj42xs8tSlSZw+AiBxPYrHA++RJBK9di56TJiFm2DDcOW8e/Ldvd1rABqkU2pQU59QmIiIiImolXnNgwAYAVUZg9RfA5auOq9GQXYesv24WsAHW7//alqb1vXjxYqjVasTGxqJz5844e/YsduzYgaCgINsxM2bMwMCBA5GcnAy1Wo1ff/0V48aNw8yZM+36qq2txfnz5yGVShEWFmbbTOGnn36yOy4gIACzZs1CfHw8Bg8ejNjYWPznP/9BQkICtm7d2rQvQG0S72QjaqM8Ll6EYv9+yHNyoNi/H256vbOHBOD3ddcSE3F19GhU9uvn7OEQEREREZELSkhIQFxcHCoqKrBs2TLMnz/f7tFOAPVuTvDXv/4Vb7zxBv7yl7+gR48eAIDp06dj165dOHjwIGJiYlBaWooZM2YgNTUV+/fvt92lJpfLsWrVKrv+li9fjkGDBmHu3LlIT0930LclV8GQjaiNkFZXw/fYMWuolpsL75MnnT0kAIApIAD6fv2su4Sq1agJDXX2kIiIiIiIWo0Fk8V5XDTI3zH938zdCcD3PzTucdEFk5vWd1pamm130fPnz+Ovf/0r0tLSbrle2oQJE/DGG2/g559/Ro8ePXDp0iV88MEHWLduHWJiYgAAHTt2xCeffIIePXrgnXfewbp16xrsz93dHWPHjsWCBQtQWVkJX27e1q4xZCNyYR5FRbYNC5T79kFaWensIcEsl6MyIQG6xEToVSoY//AHZw+JiIiIiKjVGtQb2Hmba5G1dh7uwGuPOr7OG2+8gcjISMydOxebNm266bHnzp0DAISHhwMAqqqqAAD+/vYppFQqha+vb53dRRvq09/fnwEbMWQjciVSoxG+x49DnpMDvz174Hn2rLOHBIunJ6ri4qyhWmIiDDExEKRc7pGIiIiIiMQREhKCxYsXY+7cuZg6dSqGDh2KgoICfPHFFxg9ejTuvPNO6PV65ObmYu7cuUhNTUXv3tZkMyIiApGRkXjllVfQu3dv9OzZE7W1tVixYgV++OEHvPrqq7Y6O3fuRElJCQYNGoSQkBAUFxfj66+/xoYNG/DCCy846+tTK8KQjaiV8ygqsu4CqtFAfvQoJI34lxRHEtzcYIiJsYVqlX36QPD0dOqYiIiIiIiofZs9ezY2btyIGTNmIC8vD1KpFKtXr7Zbl00mk+GBBx7AypUrbW1SqRTbtm1DRkYGIiMjoVAoYDAY4OPjg5UrV9rtVlpdXY2nnnoKWq3W1ubn54dFixZh4cKF4nxRatUYshG1MtKqKsgPHoRSo4Fy717IiotFq23x9a37yKlEAmP37tAnJkKXmIjKhASYeRs0ERERERE5QWhoKDIzMxEdHW3X7u7ujh07dqCgoAAGgwERERE4f/48ioqKcPHiRbi7u6N79+5QKpV1+oyMjMT+/ftRVFSEwsJCeHt7o1evXvDw8LA7bty4cSgrK8O5c+dQUlIChUKByMhIyGQyh35nch0M2YiczWKB96lTtrXV5IcPQ2IyiVPa0xOVcXHWTQlUKtSEhyN0+XJ4nj0LY2Sk9W61/v1husXioURERERERGLw9vbG4MGD630vPDzcttbaNWFhYQgLC2tU34059lpY171790b1Se0LQzYiJ3C/ehXyQ4esGxZkZUFWWipa7ZqwMOhUKmhTUqBTq+s86vnrdWsOEBEREREREVHjMGQjEoHEYoHX73erKbOy4JuXB1gsotS2eHujsndvaFNSoB06FDUhIaLUJSIiIiIiImpPGLIROYh7WRkU+/ZBqdFAkZMDN51OtNrGbt2gTU2FXq2Gvm9fCFwjgIiIiIiIiMihGLIRtRCJ2QyfvDxrqJabC+/8fEAQRKlt8vODPjERerUa2oEDURsUJEpdIiIiIiIiIrJiyEbUDB5FRbYNCxT79sHtxp05HUUqhSEqCjqVynq3WkICBDc3cWoTERERERERUR0M2YiaQFpdDd9jx2wbFnidOSNabZO/P/QJCdCr1ahITYWpY0fRahMRERERERHRzTFkI7qFa3erKbOyoMjNhaS6WpS6glQKY1QUtCkpqEhJgSE6GpBIRKlNRERERERERE3DkI3oBlKDAb55eVBmZUG5ezc8iotFq20KCIAuKQna1FTo1GqYFQrRahMRERERERHR7WPIRgTAq6AASo0G8pwcyI8cgaS2VvQxaJOTcfbtt0WvS0RERERERETNx5CN2iW38nIoDh60rq2WnQ3Zb7+JPwipFFVRUdCr1dCp1dD37y/+GIiIiIiIiIioRTBko3ZBYrHA69Qp206g8kOHIDGbRR9HbVAQtAMHWoO1xESY/fxEHwMRERERERERtTyGbNRmuV+5Avnhw9a11bKz4VZRIfoYTIGB0CYn20I17ghKRERERERE1DYxZKM249rdan4aDZQaDbzz8wFBEHUMFh8f6Pv3hzYlBbrERNSEh4tan4iIiIiIiIicgyEbuTSPCxegyMmBPCcHiv374abXi1pfkMlgiI5G+R//CJ1aDWOPHoBEIuoYiIiIiIio9VIqlZDw7wh0HaVS6ewhkIMwZCOXIq2uhu+xY9ZQLTcX3idPijwAKarDw1ExZAi0Q4ag6q67ILi5iTsGIiIiIiJyGRqNxtlDICKRMGSjVs+jqMi2YYFy715Iq6pEqStIpaju1g0WT08Yu3VD+ciRqOzXDxZPT1HqExEREREREZHrYMhGrY7UaITv8ePWDQv27IHHxYui1TYFBkLfty+0KSnQpqbCzNt4iYiIiIiIiKgRGLJRq+BRVGQN1TQayI8ehaSmRpS6gpsbqmJjoU1NhU6lgiE6mmuqEREREREREVGTMWQjp3CrqIDiwAHrI6Dffw/Z5cui1a4JC4NOpYJerYYuKQlmX1/RahMRERERERFR28SQjcRhscD71Cnb2mryw4chMZnEKe3picq4OGuoplLB0KuXKHWJiIiIiIiIqP1gyEYO4371KuSHDlnvVsvKgqy0VLTa1+5W06akQKdWQ+BmBURERERERETkQAzZqMVILBZ4/X63mjIrC755eYDFIkpti7c3Knv3tm5YMHQoakJCRKlLRERERERERAQwZKNmci8rg2LfPig1GihycuCm04lW29itG7SpqdCr1dD37QtBJhOtNhERERERERHR9RiyUZNIzGb45OVZQ7XcXHjn5wOCIEptk58f9ImJ0KvV0A4ahNpOnUSpS0RERERERER0KwzZ6JY8iopsGxYo9u2DW2WlKHUFqRTGqCjbTqD6hAQIbm6i1CYiIiIiIiIiagqGbFSH1GiE7/Hjtg0LvM6cEa22xccHlbGxuDp6NLSpqTD7+YlWm4iIiIiIiIjodjFkIwD/u1tNmZUFRU4OJDU14hSWSFDdpQsqhg9H+ZAhMERHAxKJOLWJiIiIiIiIiFoIQ7Z2SmowQH7ggHVttb174VFcLFptU2AgtAMHQjdwIHQDBsAsl4tWm4iIiIiIiIjIERiytSNeBQVQajSQ5+RAfuQIJLW1otQVZDJU9u5tDdVUKhh69RKlLhERERERERGRWBiytWHu5eWQHzxoXVtNo4GspES02rUhIdAmJVl3Ak1KgsXXV7TaRERERERERERiY8jWhkgsFnidOmVbW803Lw+wWESpbfH0RGVcHPRqNSoGD0Z1RIQodYmIiIiIiIiIWgOGbC7O/coVyA8fhjIrC0qNBm5arWi1a8LCoE1JgTY1Ffr4eAgeHqLVJiIiIiIiIiJqTRiyuRiJ2QyfvDzrhgW5ufDOzwcEQZTaFh8f6BMSoE1NhTY5GbXBwaLUJSIiIiIiIiJq7RiyuQCPCxegyMmBPCcHiv374abXi1NYKoUhKgo6lQp6tRr6fv0guPN/GSIiIiIiIiKiGzExaYWk1dXwPXbMGqrl5sL75EnRapv8/aFPSLBuWJCaitqOHUWrTURERERERETkqhiytRIeRUVQ5OZadwLduxfSqipR6gpSKYy/362mTUlBZZ8+gFQqSm0iIiIiIiIioraCIZuTSA0G+OblWTcsyMyEx6VLotU2BQZCN2AAtKmp0KnVMCsUotUmIiIiIiIiImqLGLKJyKOoyLYLqPzIEUhqa0WpK7i5oSo21hqqqVQwREcDEokotYmIiIiIiIiI2gOGbA7kVl4OxcGD1kdAv/8essuXRatdExZm27BAl5QEs6+vaLWJiIiIiIiIiNobhmwtyWKB96lTtrXV5IcPQ2IyiVPa0xOVcXG2DQuM3bqJUpeIiIiIiIiIiBiyNdsdAKJ/PIGw40ehzMqCrLRUtNrX7lbTpqRAp1ZD8PQUrTYREREREREREf0PQ7ZmugxAsvVjUWqZFQroVSpok5KgS05GbVCQKHWJiIiIiIiIiOjmGLI1k0O3D5BKYYiKsoVqVb17Q3Bzc2RFIiIiIiIiIiK6DQzZWhmTvz90ajV0AwdCN2AATAEBzh4SERERERERERHdAkM2JxOkUlTFxkKXnGy9Wy06GpBKnT0sIiIiIiIiIiJqAoZsTlB7xx22UE2nUsGsVDp7SERERERERERE1AwM2UQgyGSojI+HLikJ2qQkGHv2dPaQiIiIiIiIiIioBTFkc5Ca0FDokpOhTUqCPjERFh8fZw+JiIiIiIiIiIgchCFbC7F4eqKyf3/bTqDVd97p7CEREREREREREZFIGLI1kwrAjMdmoN/0RyB4eDh7OERERERERERE5ARtJmQrKyvD2rVrMWLECCQkJNR7zKVLl7Bz504UFxcjKCgII0eOROfOnZtV9wCAMWFh6MuAjYiIiIiIiIjaiCVLlsBisdRpX7x4cZ22qqoqbNu2DYWFhYiIiMDYsWPh0Q5zkjYRsh0+fBj33Xcfzp8/j8DAwHpDti+//BKTJ09GSEgIoqOjkZ+fj1mzZmHz5s2YMGGCE0ZNRERERERERNT66PV6vPTSS+jWrRsUCoXdezeGbOfOnUNKSgp0Oh2io6Nx8uRJvPjii9izZw+CgoJEHLXzSZ09gObasGEDBg4ciPvvvx8ymazB42bOnImRI0fi9OnT2L59O06fPo0RI0Zg1qxZIo6WiIiIiIiIiKh1KysrAwBs3rwZx44ds/t1oyeeeAI+Pj44c+YM9u3bh4KCApjNZsycOVPsYTudy4ds2dnZWLlyJZYtW4ba2tp6jzGZTLh06RKGDRsGqdT6laVSKYYOHYrLly+jurpazCETEREREREREbVa10K2gICAmx53+fJl/Oc//8G8efPg7+8PAAgMDMT8+fPx5ZdfoqSkxOFjbU1cPmTbtGkTHn30UQiC0OAx7u7uSE1NxcaNG3H16lUA1lsfN2/ejFGjRsHT01Os4RIRERERERERtWqlpaUArIHZzRw5cgSCIECtVtu1JyUlwWKxIDc312FjbI3axJpsjbF582bcc889iI2NRUZGBrZu3YoePXrgww8/dPbQiIiIiIiIiIhajWt3sm3duhVXrlyBt7c3EhISMHjwYEgkEttxly5dAoA6m0qGhoYCAIqKikQacevQbkK24OBgTJo0CQsXLsTq1athMBgwe/ZsyOXym37u+v95GrLwxYVY+OLClhoqEREREREREVGLaExmcePTgSEhIYiIiMBHH30EHx8fFBYWYv78+UhOTsY333wDPz8/ANZdRQHUeULQy8sLgPUpwvakXYRsFosFkydPxt69e5GVlQWVSoX/9//+H+bNm4fvvvsO27Zts63VdqObPYYKWEO4V5e86ohhUwtb+OJCzpWL4Fy5Ds6V6+BcuQ7OlevgXLkOzpVr4Dy5Ds6V61j44kK8v/F9TM2Y2qTPDR48GGfOnLFr27FjB8aOHYslS5bgjTfeAAD4+voCAIxGI3x8fGzHGo1GAP8L29oLCQDhVkGSKzCZTJDJZHjnnXcwY8YMu/d27tyJUaNGQaPRYNCgQbb2PXv2YMiQIdixYwdGjhx5W3UlEsktgzhqHThXroNz5To4V66Dc+U6OFeug3PlOjhXroHz5Do4V66jpedq8ODBMBgMtrXWdu3aheHDh+PEiROIiYmxHXfy5EnExMTg888/x7333tti9VsziUTi+hsfNMavv/4KAIiLi7NrT0xMBAAUFhaKPiYiIiIiIiIiIldSW1sLpVJpe52QkAA3Nzfk5OTYHbd//37b++1JuwjZ4uPjAQAbNmywa1+7di0A1NkFg4iIiIiIiIiovcrOzkZFRYVd24cffoj9+/fj/vvvt7X5+/vj/vvvx+uvv44rV64AsG6a8Pe//x2DBw9Gly5dRB23s7WLNdkSExOxYMECPPPMM9i0aRO6du2Ks2fP4scff8Ty5cvRu3dvZw+RiIiIiIiIiKhVWLFiBbZv346uXbuiQ4cOOHv2LMrKyjBnzhw8+uijdse+9dZbSE1NRbdu3dCzZ0/89NNPUCqVWLdunZNG7zxtZk02i8WCJUuWIC0trcHbEU+fPo3du3ejrKwMgYGBuPvuu9GtW7dm1eWz6K6Dc+U6OFeug3PlOjhXroNz5To4V66Dc+UaOE+ug3PlOm53rqqrq5GVlYVffvkF5eXl6NSpE4YNG4aIiIh6j6+pqcFXX32FM2fOICwsDGPHjoVCoWju8F2KRCJpOyGbs/A3F9fBuXIdnCvXwblyHZwr18G5ch2cK9fBuXINnCfXwblyHZwr8bSbjQ+IiIiIiIiIiIgciSEbERERERERERFRM/FxUSIiIiIiIiIiombg46JEREREREREREQtgCEbERERERERERFRMzFkIyIiIiIiIiIiaiaGbERERERERERERM3EkI2IiIiIiIiIiKiZGLIRERERERERERE1E0M2IiIiIiIiIiKiZmLIRkRERERERERE1EwM2YiIiIiIiIiIiJrJ3dkDcIbKykp89NFHyMrKQklJCSIiIjB9+nT069evzrHFxcVYsWIFTpw4AX9/fzz44IMYMWJEvf1+8cUX+Pzzz1FRUYF+/fphzpw5CAgIaFaf7d2FCxfw/vvv48iRIzAYDIiLi8OsWbMQEhJS59imntf33nsP//rXv/DBBx+gS5cu9R5z9OhRrF27FoWFhYiIiMBTTz2FqKioFvt+bcnRo0exZcsW/PTTT5DJZBg8eDAef/xxeHp61ntsY85rU/ps7M8ftfxcXfs9NTMzE6WlpQgODsbdd9+NSZMmQSqt+285nKvGsVgs2LlzJ7Zt24bCwkIEBARgwoQJGD9+fL3H38553bt3L1544QU89thjmDRpkt17RqMRa9euRXZ2NgBg+PDhmDZtGtzd2+Wlw001Za4ae17ff/99bNy4sc7nMzIykJGRcVt9UtOuAZt6Xq//vdVoNGLy5Ml15orXgI3X0tfrTz31FH744YcG661Zswa9evVqUp9k5Yjr9cuXL+Ptt9/GkSNHIAgC4uPj8eSTT6Jz5851juX1euM1Za4ae14vXbqEt99+G0ePHoWXlxfGjBmDKVOm8BqwmZpyvQ5Y52H27NmIjY3Fiy++WO8xjsg2qK52dydbcXExYmJi8Pzzz0Mul6Nv3744cOAAVCoVduzYYXfsxYsXkZCQgM8//xwxMTEwmUwYNWoUVq9eXaffl19+Gffffz8EQUBMTAy2bNmCAQMGoKys7Lb7bO92796Nnj17YsuWLYiIiEB0dDQ2btyIuLg4FBYW2h3blPNqNBoxbdo0PPnkk8jKykJVVVW99f/v//4PiYmJ+OmnnxAXF4cffvgB/fr1Q25urkO+ryt77bXX0LdvXxw7dgx9+vRBQEAAnn32WQwbNgxms9nu2Mae16b02difP2r5uTIajYiNjcXLL78MuVyOpKQkmM1mPPzww5gyZUqd+pyrxhs9ejTuvfde6PV6JCQkQKfT4d5778WCBQvqHHs751Wn02HKlCnYu3cvfv31V7v3zGYz/vSnP+Gll15C586d0blzZ8ybNw9//vOfW/x7tgWNnaumnNejR4/i9OnTiIuLs/sVHBx82322d025BmzqeV26dCkSEhJw8uRJJCYm4u6774ZSqbQ7hteAjeeI6/UePXrU+XmKi4uD2WyGRqOBt7d3k/skx1yvX7x4EXFxcdi6dStUKhXUajU+/fRTxMfH48KFC3bH8nq98ZoyV409r2fPnkWfPn3w4Ycf4q677oK/vz9mzZqF9PT0OvV5Ddh4TbleB4Ds7Gz07dsX27Ztw8mTJ+vt0xHZBjVMaG/ee+894erVq7bXtbW1QkxMjDBgwAC742bOnCkEBQUJV65csbW98sorgo+Pj1BSUmJru3jxoiCTyYS//e1vtraysjKhU6dOwrx5826rTxIEvV4vrF+/XjCZTLa28+fPCzKZTFiwYIHdsY09r1euXBH69u0r/OEPfxDWr18vABDy8/PrrR8bGysMHz7c9tpisQh//OMfhf79+7fUV2wzTpw4IezcudOu7aOPPhIACP/5z3/s2ht7XhvbZ1N+/sgxc3X8+HGhtrbWrm3p0qUCAKGoqMjWxrlqmq+//lo4deqUXdvjjz8ueHh4CDqdztZ2u+c1IyNDGD16tBAUFCS89tprdu99+umnAgBh7969trbs7GwBgPDNN98096u1OY2dq6ac18mTJwsjR468ZW3OVdM09hqwKec1OztbkMlkdX4PvRGvAZumpa/XG5KYmFjnZ41z1XiOuF5ftmyZ4OHhIZSVldnaSkpKBHd3d2Hp0qV2ffJ6vfGaMleNPa+TJ08WQkNDhYqKClvboUOHBDc3N+Gzzz6ztfEasGmacr3+3nvvCTKZTHjhhReEIUOGCOnp6fX26Yhsg+oCILTLkK0+06ZNE0JDQ+3aOnfuLMyZM8euraysTJBIJMJ7771na1u3bp0gkUjs/iAQBEGYM2eOEBYWdlt9UsP+8Ic/CJMnT7Zra+x5tVgswksvvSSUlpYKu3btajBk+/nnnwUAwpdffmnX/uWXXwoAhF9++aUFv1HbVFhYKAAQ1q9fb2tr7nmtr8+m/PxR/RwxVx9++GGdny/OVfNt3rxZACCcPn3a1nY75/Xzzz8XlEqlcPbsWUGpVNYJ2SZNmiT06dOnzuf69OkjPPjggy3wTdq++uaqKef1nnvuadS55lw1X33XgE05r4MGDRKmTJlyyzq8Bmy+5lyv1ycrK0sAIOzatavF+iSr5lyvL1myROjQoYNdGGQymQSFQiEsXrzY1sbr9ZZx41w15bxGREQIjz76aJ0+R44cKdx3332217wGbL76rtcFQRD27t0rbNmyRRAEQUhOTm4wZHNEtkF1ARDa3eOiDSkoKECPHj1sr8vKynDx4kX06dPH7riAgAB06dIFhw4dsrXl5eUhPDy8zjPKcXFxKCoqwuXLl5vcJ9XPYDDg0qVLtz1XEokEixcvRmBg4E3r5OXlAUCdPuPi4gCAc9UIBQUFAGA3V809rw312ZifP2pYS8/VuXPnsHTpUgwcONBu7Q7OVfMVFBTAx8cHoaGhtramntdLly7hsccew6pVq9C1a9d6HzvIy8urM/fX+uTvf43T0Fw19ryWlpbe8s+qpvZJ9bvxGhBo/HnV6/XYv38/7r33XnzwwQeYMmUKHnjgAaxbt87uZ4vXgC2jOdfr9Xn99dfRu3dv/PGPf2yxPqn51+vp6emora3FzJkzUV1dDbPZjGeeeQbe3t526xzyer356purppxXa6ZQV2BgIE6cOGHXJ68Bm6e+63UASEpKqrOu7o0ckW1QwxiyAdi/fz+ysrLw5JNP2tquPW9c3+J+HTt2RElJid2xDR0HwHZsU/qk+r311luwWCx4+OGHbW2OOK8N9XnjnFLDli1bhrvuuguDBg2ytTX3vDbUZ2N+/qhhLTFXn376KQYOHIiYmBjExsZi4sSJ+Pbbb+2O4Vw1T3l5OdauXYuMjAy7tYOael4feeQRDBkyBFOnTm2w1s365Dzd2u3M1Y3ntaysDHv27MGoUaMwdOhQTJ06Fdu2bavzWc5V89R3DQg0/rz++OOPMJlM+Oc//4nNmzejb9++CA0NxZw5czBx4kS7/gBeAzZHc6/Xb5Sfn49vvvkGT///9u4/tqr6/uP469DbUkuhBbMqpVAIUIIoUCBjAltRwBkkeOdQwNoBZUPiTAbKtsw1msj8McXAFKwzThJpSWbcOtRELeJAbFdYERwMikXMKSsAABHbSURBVPxo13aVUpXibaWlXj7fP/hy5XDvbc+959bG9flImtBzPvd9z32/c9s37557zurVtu3Uyj23/XpWVpbeeOMNvfHGGxo1apTGjh2riooK7dq1S5mZmV3GpK9wLpJahcrr97//fZWUlNiu6bZr1y795S9/UWtrqy0mPaA7ofp1p7pjtoHwev1tp/773/9q4cKFWrBgge68887A9o6ODklSfHx80GPi4+PV1tZmWxtunaTA2khiItiOHTv08MMPa8OGDba7gXZHXsPFvLKmCO3RRx/Vzp079cEHH9juLOQmr53FdPL+Q2ixqtXIkSPl9Xrl8/m0f/9+PfbYY2pubtbTTz9ti0mtotPR0aFFixYpOTlZjz/+eNA+p3nduHGj/vWvf3V6h72uYlKnzkVbqyvzunLlStXW1mrw4MFqbW1VeXm5vF6v7rvvPm3atCmqmLAL1wNKzvN66T8uw4YN05YtW2RZliRp6tSpWrx4scrLyzVt2jR6QJdi0a9fad26dbrmmmuCzgChVu7Eql+vqalRe3u7brjhBh07dkxnz57V3r17bWfI06+7E2mtQuX1ySefVGVlpcaOHauJEyeqtbVVlmUpJyfHNnijB3QnXL/uVHfMNhBerx6yNTU1ac6cORo1apReeeUV276UlBRJsk3gL2lpabH9FSUlJSXsOklKTk6OOCbsKioq5PV6tWbNmqC/NndHXi+PmZSUZIsnfV1TBNu4caN+97vfqaSkRJMnT7btizavXcV08v5DsFjWatKkSZo0aVLg+23btsnr9WratGn60Y9+FIhJrSLn9/uVl5enQ4cOaffu3YHaXOI0r1VVVfr1r3+tkpKSLm/B3llM6hSem1pdmddf/epXQevWrFmjZ555RqtWrQp8XIRaRaezHlByntdLHwldtWpVYMAmSV6vV5Zlac+ePZo2bRo9oAux6tcvd+rUKRUXF6ugoEAJCQkxiYnY9eubN2/Wvffeq6KiIt111106f/68nnrqKS1dulQtLS2B2PTr0XNaq67ymp6ero8++ki7du1SfX29hg0bppycHN18883KyMiwxaQHjE5n/bpT3THbQHi99uOiTU1NmjVrlgYOHKjXX39diYmJtv2DBw9WUlKS/vOf/wQ9tqamRsOHDw98P3LkSNXW1gatq66ulmVZgb8MRBITX9uzZ49uvfVW5efnB50VIHVPXkeOHClJQTGrq6sliVqFUVhYqAceeEBFRUW67bbbgvZHk1cnMZ28/2DXHbW63Pz58xUXF6eKigpbTGoVGb/fryVLlmjnzp3avn27RowYEbTGaV6feOIJ+f1+PfTQQ5oyZUrg69y5c9q4caOmTJmijz/+OBAz1M/U6upqfv6F4bRWbvK6YMECSQrUKRYxe6OuekDJeV6vvfZaSZLP57Oti4uLk2VZgSEcPWB0YtmvX+7ZZ59Vnz59tHLlyqB91Co6sezXn3zySd1555266667JEkJCQkqKCjQkiVLtGHDhsA6+vXodFWrSPMaHx+v2bNna+nSpbr55pvl9/t14MAB3XTTTbaY9ICR66pfd6o7ZhsIr1cO2S79wk5NTdU777wTchobFxenGTNmqLS01La9vLxcLS0tts9Cz5w5Uy0tLSovL7etLS0t1eTJkwN/AYgkJi7as2ePfvjDHyo/P19/+MMfQq7pjrxmZ2drwIABQTFLS0vl8Xj0ve99L+KY/+sKCwu1atUqbd26NdAUXSnSvDqJ6fT9h691R62u9PHHH8vv9ystLS2wjVpF5tLQ5r333tPOnTs1duzYkOuc5tXr9aqgoEBer9f25fF4NG7cOHm93sBfOmfOnKkPPvhA586dC8Q7d+6cdu/eze+qECKplZu81tTUSJKGDh0as5i9jZMeUHKe1/HjxyslJUV/+9vfbI/fv3+/Lly4oOuuu04SPWA0Yt2vX9LS0qIXXnhBeXl5gWsMuY3Z28W6X//yyy81cODAoBj9+/fX+fPnA9/Tr0fOSa3c5nXTpk1qbW3VHXfcEdhGDxg5J/26U90x20Dnevoup9+o06dPmxtuuMGMHz/eVFVVmbq6OttXS0tLYG1paamxLMs8++yzxufzmcOHD5sJEyaYMWPG2G4pbczF2+VmZ2ebw4cPG5/PZ9avX28kmS1bttjWRRKzt6uoqDApKSnmnnvuCapTXV2d6ejoCKyNJq/bt283ksyRI0dC7v/tb39rUlJSzLvvvmtaW1tNaWmpGTBggFm+fHm3vN5vs+eff9706dPHPPfcc0F1amhosK11mtdIYjp9/yH2tTpw4IB55JFHzIEDB4zP5zOtra2mvLzcTJ482aSkpJj6+npbTGrlzFdffWVyc3NNamqqee+994JqdeVt1d3ktV+/fuaJJ56wbWtqajKpqakmLy/PNDY2msbGRnP33Xebvn37mmPHjsX0tX7bRVIrp3k9fvy4eeqpp8y///1v09LSYk6dOmW2bdtm0tPTTU5Oju35qZVzkfSAkeT10UcfNR6Px7z00kumvb3dHDp0yGRnZ5vRo0eb9vb2wDp6QOe6q183xpj169cby7LC9n/RxOzNuqNf/9nPfmb69+9vtm/fbi5cuGAuXLhg3nnnHZOcnGxWr15te376deciqZXTvF64cMH4fD5jjDGffvqpeeyxx4zH4zG/+c1vgp6fHtC5SPr1y02fPt0sXLgw5L7umG0gmCTT64Zs69atu/TCQ34VFhba1j/33HOmX79+gf3jxo0L+Uu5oaHB3HjjjYF1CQkJpqCgIOQxOI3Z282bN6/TWl2Zs0jz2tWQraOjwyxbtsxYlhWIOX/+/MAvEnwtOTk5bJ2uueYa21qneY0kZiTvv94u1rU6cuSIGTNmTFCsyZMnm4qKiqDnp1bOVFZWdvrz78oGyk1eQw3ZjDFm165dZujQoYGYV199tSkpKYnJ6/tfEmmtnOT15MmTZtiwYbY48fHxJjc3N2jA6jQmIu8BnebV7/ebNWvWGI/HE1g7fvz4kP0FPaAz3dWvd3R0mMzMTDN37twuj4FaOdMd/brP5zOLFy82cXFxJjEx0SQmJhqPx2OWL19u2trabGvp152LpFZO8+rz+YxlWSYpKclIMmlpaWbDhg0hn58e0LlI+vXLdTZkM6Z7Zhuwk2QsSf//796hrq5OJ06cCLs/KytL6enptm0+n09Hjx5VUlJS4LT/cE6cOKFPP/1UWVlZIU9zjiZmb3Xw4MHAXbtC+e53vxt0umokeT1z5ow++uijkHEud+rUKdXU1GjIkCG2j+jga7t37w5cd+ZKCQkJmjZtWtD2rvIaTUyn77/erDtqJUm1tbVqbGyUMUZDhw7V4MGDOz0OatU5n8+nffv2hd2flpYW8mdcNHndvXu3MjMzQ15j4/z586qqqtJXX32lcePGqW/fvs5fRC8RTa2c5rW+vl4NDQ3yeDwaNWqUBgwYEPZ5qFXXoukBI8nrmTNndPToUQ0cOFBjxowJu44esGvd1a+3trbqn//8p0aPHq0hQ4Z0eRzUqmvd2a83Nzfr2LFjkqTRo0crNTU17Fr69a5FU6uu8mqM0eHDh9Xc3KxBgwZpzJgxXd79kh6wa9H069LFSxX07du30/dVd8w28DXLstTrhmwAAAAAAABALFmW1TtvfAAAAAAAAADEEkM2AAAAAAAAwCWGbAAAAAAAAIBLDNkAAAAAAAAAlxiyAQAAAAAAAC4xZAMAAAAAAABcYsgGAAAAAAAAuMSQDQAAAAAAAHCJIRsAAAAAAADgEkM2AAAAAAAAwCWGbAAAAAAAAIBLDNkAAAAAAAAAlxiyAQAAAAAAAC4xZAMAAAAAAABcYsgGAAAAAAAAuMSQDQAAAAAAAHCJIRsAAAAAAADgEkM2AAAAAAAAwCWGbAAAAAAAAIBLDNkAAAAAAAAAlxiyAQAAAAAAAC4xZAMAAAAAAABcYsgGAAAAAAAAuMSQDQAAAAAAAHCJIRsAAEAUlixZoptuukmnT58OuX/Lli2aOXOmtmzZEtjW0dGhoqIi5eXlae7cufr5z3+uysrKsM/R3Nysl19+WUuXLtUtt9yi22+/XWvXrlVTU1PI9bNmzVJhYaEkqbKyUnl5eZozZ45effVVF68UAAAATliSjDGmp48DAADgW+Xhhx/W2rVrtWHDBv3iF78I2j916lTt3btXBw8e1PXXX6/m5mbNmzdPZWVlSkxM1ODBg1VXVye/36/169cHxTDGaPjw4aqtrVVqaqoyMjJUX1+v5uZmZWRkaN++fUpLS7M9xuPxKDc3V3PnztVPfvITnT9/XpL0xz/+UStWrOi+ZAAAAPRylmVxJhsAAEA0li1bJsuyVFRUFLSvpqZGe/fu1YQJE3T99ddLku6//36VlZVp9erV+uKLL3Ty5EkdO3ZMWVlZevDBB7V//35bDMuy9Mgjj6i0tFSfffaZDh48qMbGRi1evFj19fWBM9autHfvXv30pz/V8uXLVVdXpy+++EK5ubmxTwAAAABsGLIBAABEYcSIEcrJyVFlZaWOHj1q2/fnP/9ZknTPPfdIkqqrq1VcXKzs7Gw988wzio+PlyQNHz5cTz/9tPx+v1544YWg58jPz9ecOXPUp8/Fli0hIUEPPfSQJGnfvn0hj6uqqkq5ubl6/vnnlZGRof79+6tfv36xedEAAAAIiyEbAABAlPLz8yUp6Gy2V199VX369NHdd98tSXrrrbckSXfccYcsy7KtnTlzpiSprKzM0XMOHTpUkuTz+cKuKSgocBQLAAAAsePp6QMAAAD4tlqwYIHuv/9+FRcXa+3atZKk48eP68MPP9SsWbOUnp4u6eLHRyVp69atevfdd0PGamxsDNp29OhRvfLKK/rwww/V1NSk9vZ2+f1+SRev2RbKwIEDlZGR4falAQAAIEIM2QAAAKJ01VVXadGiRXrxxRdVVlam6dOnB31UVJJaW1slSX6/X21tbUFxpk6dqv79+9u2bd68WStWrFBcXJxmz56tH/zgB0pKSlJ7e7uOHDkS9pgGDRoUi5cGAACACDFkAwAAcCE/P18vvviitm7dqunTp+u1117TVVddpR//+MeBNd/5znckSQ888IDuvffeLmN+/vnnuu+++5SQkKCysjJNnDgxsO+zzz7TunXrYv9CAAAA4ArXZAMAAHBh6tSpuu6661RSUqLq6modOHBA8+fPt52Zlp2dLUn6xz/+4Sjm/v371dbWptmzZ9sGbJJ04sSJ2B08AAAAYoYhGwAAgEvLli3TJ598ot///veSpLy8PNv+W2+9VWlpaSoqKtL7778fMsblHyO9dDfQS9dfu9xLL70Uq8MGAABADFmSTLgL5wIAAKBrp0+f1pAhQ2SM0aBBg9TQ0CCPx35VjjfffFNer1eStGjRImVnZ8sYo/r6epWWlmrFihVatWqVJKmjo0PDhg1TU1OTNm3apFtuuUWffPKJ/vSnP+ntt9/W2bNnNWXKFO3cudP2HB6PR8OHD9fx48e/kdcNAACAiyzL4ppsAAAAbqWlpem2227Ttm3btHDhwqABmyTNmzdPO3bs0IMPPqji4mIVFxcH9k2cOFGTJk0KfB8fH6+//vWvWrx4sVauXBnYPmPGDL3//vtasWJFyLPcAAAA0HMYsgEAAMRAYmKiJPtdRa+Uk5OjyspKNTQ0qK6uTpKUmZmpa6+9NmjtjTfeqJMnT+rw4cM6e/as0tPTNWLECElSYWGhvvzyy6DH7NixI3AcAAAA+GbxcVEAAACXPv/8cw0ZMkSZmZmqqqrq6cMBAADAN8yyLG58AAAA4Nbjjz+utrY2/fKXv+zpQwEAAEAP4Uw2AACAKLz55ps6c+aM/v73v2vz5s3KysrSoUOHFB8f39OHBgAAgG+YZVkM2QAAAKIxY8YMlZWVSZImTJig1157TaNGjerhowIAAEBPYMgGAAAQpbq6OtXW1mrQoEEaO3ZsTx8OAAAAehBDNgAAAAAAAMAlbnwAAAAAAAAAxABDNgAAAAAAAMAlhmwAAAAAAACASwzZAAAAAAAAAJcYsgEAAAAAAAAuMWQDAAAAAAAAXGLIBgAAAAAAALjEkA0AAAAAAABwyePxeFosy0ru6QMBAAAAAAAAvo08Hk/L/wHRKx2A+ZQnUAAAAABJRU5ErkJgg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Char char="o"/>
              <a:tabLst/>
              <a:defRPr/>
            </a:pPr>
            <a:endParaRPr kumimoji="0" lang="pl-PL" sz="2400" b="0" i="0" u="none" strike="noStrike" kern="1200" cap="none" spc="0" normalizeH="0" baseline="0" noProof="0">
              <a:ln>
                <a:noFill/>
              </a:ln>
              <a:solidFill>
                <a:prstClr val="black"/>
              </a:solidFill>
              <a:effectLst/>
              <a:uLnTx/>
              <a:uFillTx/>
              <a:latin typeface="Verdana" pitchFamily="34" charset="0"/>
              <a:ea typeface="+mn-ea"/>
              <a:cs typeface="+mn-cs"/>
            </a:endParaRPr>
          </a:p>
        </p:txBody>
      </p:sp>
      <p:sp>
        <p:nvSpPr>
          <p:cNvPr id="6" name="pole tekstowe 5"/>
          <p:cNvSpPr txBox="1"/>
          <p:nvPr/>
        </p:nvSpPr>
        <p:spPr>
          <a:xfrm>
            <a:off x="63500" y="5541276"/>
            <a:ext cx="6073595" cy="584775"/>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600" b="0" i="0" u="none" strike="noStrike" kern="1200" cap="none" spc="0" normalizeH="0" baseline="0" noProof="0" dirty="0">
                <a:ln>
                  <a:noFill/>
                </a:ln>
                <a:solidFill>
                  <a:prstClr val="black"/>
                </a:solidFill>
                <a:effectLst/>
                <a:uLnTx/>
                <a:uFillTx/>
                <a:latin typeface="Verdana" pitchFamily="34" charset="0"/>
                <a:ea typeface="+mn-ea"/>
                <a:cs typeface="+mn-cs"/>
              </a:rPr>
              <a:t>Ryc. Zmiana warunków wzrostu w Europie Centralnej od roku 1900</a:t>
            </a:r>
          </a:p>
        </p:txBody>
      </p:sp>
      <p:sp>
        <p:nvSpPr>
          <p:cNvPr id="8" name="pole tekstowe 7"/>
          <p:cNvSpPr txBox="1"/>
          <p:nvPr/>
        </p:nvSpPr>
        <p:spPr>
          <a:xfrm>
            <a:off x="6046925" y="5519952"/>
            <a:ext cx="5619435" cy="1077218"/>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600" b="0" i="0" u="none" strike="noStrike" kern="1200" cap="none" spc="0" normalizeH="0" baseline="0" noProof="0" dirty="0">
                <a:ln>
                  <a:noFill/>
                </a:ln>
                <a:solidFill>
                  <a:prstClr val="black"/>
                </a:solidFill>
                <a:effectLst/>
                <a:uLnTx/>
                <a:uFillTx/>
                <a:latin typeface="Verdana" pitchFamily="34" charset="0"/>
                <a:ea typeface="+mn-ea"/>
                <a:cs typeface="+mn-cs"/>
              </a:rPr>
              <a:t>Ryc. Prognozowana dla Katowic zmiana temperatury (T) i opadów (R) wg dwóch scenariuszy klimatycznych (RCP 2.6 i RCP 8.5) źródło danych: https://worldclim.org/</a:t>
            </a:r>
          </a:p>
        </p:txBody>
      </p:sp>
    </p:spTree>
    <p:extLst>
      <p:ext uri="{BB962C8B-B14F-4D97-AF65-F5344CB8AC3E}">
        <p14:creationId xmlns:p14="http://schemas.microsoft.com/office/powerpoint/2010/main" val="1257826868"/>
      </p:ext>
    </p:extLst>
  </p:cSld>
  <p:clrMapOvr>
    <a:masterClrMapping/>
  </p:clrMapOvr>
  <p:transition>
    <p:wipe dir="d"/>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pole tekstowe 4"/>
          <p:cNvSpPr txBox="1"/>
          <p:nvPr/>
        </p:nvSpPr>
        <p:spPr>
          <a:xfrm>
            <a:off x="1301578" y="188230"/>
            <a:ext cx="10344991" cy="830997"/>
          </a:xfrm>
          <a:prstGeom prst="rect">
            <a:avLst/>
          </a:prstGeom>
          <a:solidFill>
            <a:schemeClr val="bg1"/>
          </a:solidFill>
        </p:spPr>
        <p:txBody>
          <a:bodyPr wrap="square" rtlCol="0">
            <a:spAutoFit/>
          </a:bodyPr>
          <a:lstStyle/>
          <a:p>
            <a:pPr>
              <a:buNone/>
            </a:pPr>
            <a:r>
              <a:rPr lang="pl-PL" b="1" dirty="0"/>
              <a:t>Wpływ wieku i wysokości drzewostanów sosnowych na ryzyko zamierania w wyniku suszy</a:t>
            </a:r>
          </a:p>
        </p:txBody>
      </p:sp>
      <p:sp>
        <p:nvSpPr>
          <p:cNvPr id="9" name="pole tekstowe 8"/>
          <p:cNvSpPr txBox="1"/>
          <p:nvPr/>
        </p:nvSpPr>
        <p:spPr>
          <a:xfrm>
            <a:off x="54815" y="6132590"/>
            <a:ext cx="6984092" cy="784830"/>
          </a:xfrm>
          <a:prstGeom prst="rect">
            <a:avLst/>
          </a:prstGeom>
          <a:noFill/>
        </p:spPr>
        <p:txBody>
          <a:bodyPr wrap="square" rtlCol="0">
            <a:spAutoFit/>
          </a:bodyPr>
          <a:lstStyle/>
          <a:p>
            <a:pPr algn="l">
              <a:buNone/>
            </a:pPr>
            <a:r>
              <a:rPr lang="pl-PL" sz="1500" dirty="0"/>
              <a:t>Ryc. Prawdopodobieństwo zamierania drzewostanów sosnowych w wyniku suszy w zależności od wieku i wysokości drzewostanu. źródło: Socha et al. 2023 (In </a:t>
            </a:r>
            <a:r>
              <a:rPr lang="pl-PL" sz="1500" dirty="0" err="1"/>
              <a:t>review</a:t>
            </a:r>
            <a:r>
              <a:rPr lang="pl-PL" sz="1500" dirty="0"/>
              <a:t>)</a:t>
            </a:r>
          </a:p>
        </p:txBody>
      </p:sp>
      <p:pic>
        <p:nvPicPr>
          <p:cNvPr id="10" name="Obraz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0480" y="1267369"/>
            <a:ext cx="6607505" cy="4795947"/>
          </a:xfrm>
          <a:prstGeom prst="rect">
            <a:avLst/>
          </a:prstGeom>
        </p:spPr>
      </p:pic>
      <p:pic>
        <p:nvPicPr>
          <p:cNvPr id="2" name="Obraz 1"/>
          <p:cNvPicPr>
            <a:picLocks noChangeAspect="1"/>
          </p:cNvPicPr>
          <p:nvPr/>
        </p:nvPicPr>
        <p:blipFill>
          <a:blip r:embed="rId3"/>
          <a:stretch>
            <a:fillRect/>
          </a:stretch>
        </p:blipFill>
        <p:spPr>
          <a:xfrm>
            <a:off x="7650976" y="1191754"/>
            <a:ext cx="4059049" cy="5357946"/>
          </a:xfrm>
          <a:prstGeom prst="rect">
            <a:avLst/>
          </a:prstGeom>
        </p:spPr>
      </p:pic>
    </p:spTree>
    <p:extLst>
      <p:ext uri="{BB962C8B-B14F-4D97-AF65-F5344CB8AC3E}">
        <p14:creationId xmlns:p14="http://schemas.microsoft.com/office/powerpoint/2010/main" val="24463601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ytuł 3"/>
          <p:cNvSpPr>
            <a:spLocks noGrp="1"/>
          </p:cNvSpPr>
          <p:nvPr>
            <p:ph type="title"/>
          </p:nvPr>
        </p:nvSpPr>
        <p:spPr>
          <a:xfrm>
            <a:off x="2103120" y="456958"/>
            <a:ext cx="6941820" cy="741676"/>
          </a:xfrm>
        </p:spPr>
        <p:txBody>
          <a:bodyPr>
            <a:noAutofit/>
          </a:bodyPr>
          <a:lstStyle/>
          <a:p>
            <a:pPr algn="ctr"/>
            <a:r>
              <a:rPr lang="pl-PL" sz="2400" b="1" dirty="0">
                <a:solidFill>
                  <a:srgbClr val="339933"/>
                </a:solidFill>
              </a:rPr>
              <a:t>Negatywny wpływ rosnącej depozycji azotu i przyśpieszonego wzrostu na rozbudowę systemów korzeniowych</a:t>
            </a:r>
          </a:p>
        </p:txBody>
      </p:sp>
      <p:sp>
        <p:nvSpPr>
          <p:cNvPr id="6" name="Symbol zastępczy tekstu 5"/>
          <p:cNvSpPr>
            <a:spLocks noGrp="1"/>
          </p:cNvSpPr>
          <p:nvPr>
            <p:ph type="body" sz="half" idx="2"/>
          </p:nvPr>
        </p:nvSpPr>
        <p:spPr>
          <a:xfrm>
            <a:off x="415506" y="1415162"/>
            <a:ext cx="9123251" cy="4206240"/>
          </a:xfrm>
        </p:spPr>
        <p:txBody>
          <a:bodyPr>
            <a:noAutofit/>
          </a:bodyPr>
          <a:lstStyle/>
          <a:p>
            <a:r>
              <a:rPr lang="pl-PL" sz="2000" dirty="0"/>
              <a:t>Na obszarach o wysokiej depozycji  azotu obserwuje się </a:t>
            </a:r>
            <a:r>
              <a:rPr lang="pl-PL" sz="2000" b="1" dirty="0"/>
              <a:t>obniżoną produkcję biomasy korzeniowej </a:t>
            </a:r>
            <a:r>
              <a:rPr lang="pl-PL" sz="2000" dirty="0"/>
              <a:t>– drzewa poddawane depozycji azotu wykształcają </a:t>
            </a:r>
            <a:r>
              <a:rPr lang="pl-PL" sz="2000" b="1" dirty="0"/>
              <a:t>słabszy system korzeniowy</a:t>
            </a:r>
            <a:r>
              <a:rPr lang="pl-PL" sz="2000" dirty="0"/>
              <a:t>- </a:t>
            </a:r>
            <a:r>
              <a:rPr lang="pl-PL" sz="2000" b="1" dirty="0"/>
              <a:t>szczególnie na siedliskach żyznych i wilgotnych</a:t>
            </a:r>
            <a:r>
              <a:rPr lang="pl-PL" sz="2000" dirty="0"/>
              <a:t>, gdzie warunki nie wymuszają wykształcania długich, głęboko penetrujących glebę korzeni.</a:t>
            </a:r>
          </a:p>
          <a:p>
            <a:r>
              <a:rPr lang="pl-PL" sz="2000" b="1" dirty="0"/>
              <a:t>System korzeniowy drzew kształtuje się do pewnego wieku, po którym jego plastyczność jest ograniczona! </a:t>
            </a:r>
            <a:r>
              <a:rPr lang="pl-PL" sz="2000" dirty="0"/>
              <a:t>System korzeniowy sosny zwyczajnej kształtuje się do 30-40 (50) roku życia.</a:t>
            </a:r>
            <a:r>
              <a:rPr lang="pl-PL" sz="2000" b="1" dirty="0"/>
              <a:t> </a:t>
            </a:r>
          </a:p>
          <a:p>
            <a:endParaRPr lang="pl-PL" sz="2000" dirty="0"/>
          </a:p>
          <a:p>
            <a:endParaRPr lang="pl-PL" sz="2000" dirty="0"/>
          </a:p>
        </p:txBody>
      </p:sp>
      <p:pic>
        <p:nvPicPr>
          <p:cNvPr id="9" name="Picture 2" descr="https://staticopracowania.iplsc.com/opracowania_prod_static/images/185058/rodzaj_podłoża.jpg"/>
          <p:cNvPicPr>
            <a:picLocks noGrp="1" noChangeAspect="1" noChangeArrowheads="1"/>
          </p:cNvPicPr>
          <p:nvPr>
            <p:ph idx="1"/>
          </p:nvPr>
        </p:nvPicPr>
        <p:blipFill>
          <a:blip r:embed="rId2" cstate="print"/>
          <a:srcRect/>
          <a:stretch>
            <a:fillRect/>
          </a:stretch>
        </p:blipFill>
        <p:spPr bwMode="auto">
          <a:xfrm>
            <a:off x="1694520" y="4332616"/>
            <a:ext cx="5279557" cy="2463792"/>
          </a:xfrm>
          <a:prstGeom prst="rect">
            <a:avLst/>
          </a:prstGeom>
          <a:noFill/>
        </p:spPr>
      </p:pic>
      <p:pic>
        <p:nvPicPr>
          <p:cNvPr id="5" name="Picture 1">
            <a:extLst>
              <a:ext uri="{FF2B5EF4-FFF2-40B4-BE49-F238E27FC236}">
                <a16:creationId xmlns:a16="http://schemas.microsoft.com/office/drawing/2014/main" id="{8FCAD67A-22A5-4A96-99D6-BBD19A71C49D}"/>
              </a:ext>
            </a:extLst>
          </p:cNvPr>
          <p:cNvPicPr>
            <a:picLocks noChangeAspect="1" noChangeArrowheads="1"/>
          </p:cNvPicPr>
          <p:nvPr/>
        </p:nvPicPr>
        <p:blipFill>
          <a:blip r:embed="rId3" cstate="print"/>
          <a:srcRect/>
          <a:stretch>
            <a:fillRect/>
          </a:stretch>
        </p:blipFill>
        <p:spPr bwMode="auto">
          <a:xfrm>
            <a:off x="9538757" y="1789329"/>
            <a:ext cx="2565626" cy="3053045"/>
          </a:xfrm>
          <a:prstGeom prst="rect">
            <a:avLst/>
          </a:prstGeom>
          <a:noFill/>
          <a:ln w="9525">
            <a:noFill/>
            <a:miter lim="800000"/>
            <a:headEnd/>
            <a:tailEnd/>
          </a:ln>
        </p:spPr>
      </p:pic>
      <p:sp>
        <p:nvSpPr>
          <p:cNvPr id="7" name="pole tekstowe 13">
            <a:extLst>
              <a:ext uri="{FF2B5EF4-FFF2-40B4-BE49-F238E27FC236}">
                <a16:creationId xmlns:a16="http://schemas.microsoft.com/office/drawing/2014/main" id="{085EDAB0-8F24-4C70-AA87-AC27294EDC75}"/>
              </a:ext>
            </a:extLst>
          </p:cNvPr>
          <p:cNvSpPr txBox="1">
            <a:spLocks noChangeArrowheads="1"/>
          </p:cNvSpPr>
          <p:nvPr/>
        </p:nvSpPr>
        <p:spPr bwMode="auto">
          <a:xfrm>
            <a:off x="9742948" y="4918181"/>
            <a:ext cx="2157243"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None/>
              <a:tabLst/>
              <a:defRPr/>
            </a:pPr>
            <a:r>
              <a:rPr kumimoji="0" lang="pl-PL" altLang="pl-PL" sz="1200" b="0" i="0" u="none" strike="noStrike" kern="1200" cap="none" spc="0" normalizeH="0" baseline="0" noProof="0" dirty="0">
                <a:ln>
                  <a:noFill/>
                </a:ln>
                <a:solidFill>
                  <a:prstClr val="black"/>
                </a:solidFill>
                <a:effectLst/>
                <a:uLnTx/>
                <a:uFillTx/>
                <a:latin typeface="Verdana" pitchFamily="34" charset="0"/>
                <a:ea typeface="+mn-ea"/>
                <a:cs typeface="+mn-cs"/>
              </a:rPr>
              <a:t>System korzeniowy sosny zwyczajnej wg. </a:t>
            </a:r>
            <a:r>
              <a:rPr kumimoji="0" lang="pl-PL" altLang="pl-PL" sz="1200" b="0" i="0" u="none" strike="noStrike" kern="1200" cap="none" spc="0" normalizeH="0" baseline="0" noProof="0" dirty="0" err="1">
                <a:ln>
                  <a:noFill/>
                </a:ln>
                <a:solidFill>
                  <a:prstClr val="black"/>
                </a:solidFill>
                <a:effectLst/>
                <a:uLnTx/>
                <a:uFillTx/>
                <a:latin typeface="Verdana" pitchFamily="34" charset="0"/>
                <a:ea typeface="+mn-ea"/>
                <a:cs typeface="+mn-cs"/>
              </a:rPr>
              <a:t>Kostler</a:t>
            </a:r>
            <a:r>
              <a:rPr kumimoji="0" lang="pl-PL" altLang="pl-PL" sz="1200" b="0" i="0" u="none" strike="noStrike" kern="1200" cap="none" spc="0" normalizeH="0" baseline="0" noProof="0" dirty="0">
                <a:ln>
                  <a:noFill/>
                </a:ln>
                <a:solidFill>
                  <a:prstClr val="black"/>
                </a:solidFill>
                <a:effectLst/>
                <a:uLnTx/>
                <a:uFillTx/>
                <a:latin typeface="Verdana" pitchFamily="34" charset="0"/>
                <a:ea typeface="+mn-ea"/>
                <a:cs typeface="+mn-cs"/>
              </a:rPr>
              <a:t> i in. 1968</a:t>
            </a:r>
          </a:p>
        </p:txBody>
      </p:sp>
    </p:spTree>
    <p:extLst>
      <p:ext uri="{BB962C8B-B14F-4D97-AF65-F5344CB8AC3E}">
        <p14:creationId xmlns:p14="http://schemas.microsoft.com/office/powerpoint/2010/main" val="7096353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Prostokąt 3"/>
          <p:cNvSpPr/>
          <p:nvPr/>
        </p:nvSpPr>
        <p:spPr>
          <a:xfrm>
            <a:off x="-88717" y="976322"/>
            <a:ext cx="7154334" cy="6209669"/>
          </a:xfrm>
          <a:prstGeom prst="rect">
            <a:avLst/>
          </a:prstGeom>
        </p:spPr>
        <p:txBody>
          <a:bodyPr vert="horz" lIns="91440" tIns="45720" rIns="91440" bIns="45720" rtlCol="0">
            <a:normAutofit/>
          </a:bodyPr>
          <a:lstStyle/>
          <a:p>
            <a:pPr marL="342900" indent="-342900" algn="l">
              <a:lnSpc>
                <a:spcPct val="90000"/>
              </a:lnSpc>
              <a:spcBef>
                <a:spcPts val="1000"/>
              </a:spcBef>
              <a:buFont typeface="Wingdings" panose="05000000000000000000" pitchFamily="2" charset="2"/>
              <a:buChar char="Ø"/>
            </a:pPr>
            <a:r>
              <a:rPr lang="pl-PL" sz="2000" b="1" dirty="0">
                <a:solidFill>
                  <a:srgbClr val="FF0000"/>
                </a:solidFill>
                <a:latin typeface="+mn-lt"/>
              </a:rPr>
              <a:t>Szybko rosnące, wyższe rośliny mają szersze przewody przewodzące wodę, które są bardziej narażone na zatory </a:t>
            </a:r>
            <a:r>
              <a:rPr lang="pl-PL" sz="2000" b="1" dirty="0" err="1">
                <a:solidFill>
                  <a:srgbClr val="FF0000"/>
                </a:solidFill>
                <a:latin typeface="+mn-lt"/>
              </a:rPr>
              <a:t>ksylemowe</a:t>
            </a:r>
            <a:r>
              <a:rPr lang="pl-PL" sz="2000" b="1" dirty="0">
                <a:solidFill>
                  <a:srgbClr val="FF0000"/>
                </a:solidFill>
                <a:latin typeface="+mn-lt"/>
              </a:rPr>
              <a:t>, niewydolność hydrauliczną i głód węglowodanowy w okresach suszy </a:t>
            </a:r>
            <a:r>
              <a:rPr lang="pl-PL" sz="2000" dirty="0">
                <a:solidFill>
                  <a:srgbClr val="FF0000"/>
                </a:solidFill>
                <a:latin typeface="+mn-lt"/>
              </a:rPr>
              <a:t>(Adams i in., 2017; </a:t>
            </a:r>
            <a:r>
              <a:rPr lang="pl-PL" sz="2000" dirty="0" err="1">
                <a:solidFill>
                  <a:srgbClr val="FF0000"/>
                </a:solidFill>
                <a:latin typeface="+mn-lt"/>
              </a:rPr>
              <a:t>Choat</a:t>
            </a:r>
            <a:r>
              <a:rPr lang="pl-PL" sz="2000" dirty="0">
                <a:solidFill>
                  <a:srgbClr val="FF0000"/>
                </a:solidFill>
                <a:latin typeface="+mn-lt"/>
              </a:rPr>
              <a:t> i in., 2018; Olson i in., 2018). </a:t>
            </a:r>
          </a:p>
          <a:p>
            <a:pPr marL="342900" indent="-342900" algn="just">
              <a:lnSpc>
                <a:spcPct val="90000"/>
              </a:lnSpc>
              <a:spcBef>
                <a:spcPts val="1000"/>
              </a:spcBef>
              <a:buFont typeface="Wingdings" panose="05000000000000000000" pitchFamily="2" charset="2"/>
              <a:buChar char="Ø"/>
            </a:pPr>
            <a:r>
              <a:rPr lang="pl-PL" sz="2000" dirty="0">
                <a:solidFill>
                  <a:srgbClr val="FF0000"/>
                </a:solidFill>
                <a:latin typeface="+mn-lt"/>
              </a:rPr>
              <a:t>Ponadto, </a:t>
            </a:r>
            <a:r>
              <a:rPr lang="pl-PL" sz="2000" b="1" dirty="0">
                <a:solidFill>
                  <a:srgbClr val="FF0000"/>
                </a:solidFill>
                <a:latin typeface="+mn-lt"/>
              </a:rPr>
              <a:t>u starszych i wyższych drzew </a:t>
            </a:r>
            <a:r>
              <a:rPr lang="pl-PL" sz="2000" b="1" dirty="0" err="1">
                <a:solidFill>
                  <a:srgbClr val="FF0000"/>
                </a:solidFill>
                <a:latin typeface="+mn-lt"/>
              </a:rPr>
              <a:t>fotosymilaty</a:t>
            </a:r>
            <a:r>
              <a:rPr lang="pl-PL" sz="2000" b="1" dirty="0">
                <a:solidFill>
                  <a:srgbClr val="FF0000"/>
                </a:solidFill>
                <a:latin typeface="+mn-lt"/>
              </a:rPr>
              <a:t> i woda muszą być transportowane na większe odległości</a:t>
            </a:r>
            <a:r>
              <a:rPr lang="pl-PL" sz="2000" dirty="0">
                <a:solidFill>
                  <a:srgbClr val="FF0000"/>
                </a:solidFill>
                <a:latin typeface="+mn-lt"/>
              </a:rPr>
              <a:t>, przez co równowaga węglowodanów niestrukturalnych (NSC) wzdłuż drzewa może być zaburzona podczas suszy (Adams i in., 2017; Hesse i in., 2021; </a:t>
            </a:r>
            <a:r>
              <a:rPr lang="pl-PL" sz="2000" dirty="0" err="1">
                <a:solidFill>
                  <a:srgbClr val="FF0000"/>
                </a:solidFill>
                <a:latin typeface="+mn-lt"/>
              </a:rPr>
              <a:t>Sevanto</a:t>
            </a:r>
            <a:r>
              <a:rPr lang="pl-PL" sz="2000" dirty="0">
                <a:solidFill>
                  <a:srgbClr val="FF0000"/>
                </a:solidFill>
                <a:latin typeface="+mn-lt"/>
              </a:rPr>
              <a:t>, 2018).</a:t>
            </a:r>
          </a:p>
          <a:p>
            <a:pPr marL="342900" indent="-342900" algn="l">
              <a:lnSpc>
                <a:spcPct val="90000"/>
              </a:lnSpc>
              <a:spcBef>
                <a:spcPts val="1000"/>
              </a:spcBef>
              <a:buFont typeface="Wingdings" panose="05000000000000000000" pitchFamily="2" charset="2"/>
              <a:buChar char="Ø"/>
            </a:pPr>
            <a:r>
              <a:rPr lang="pl-PL" sz="2000" b="1" dirty="0">
                <a:solidFill>
                  <a:srgbClr val="FF0000"/>
                </a:solidFill>
                <a:latin typeface="+mn-lt"/>
              </a:rPr>
              <a:t>Drzewa mogą adaptować się do nowych, suchszych warunków; adaptacja jest jednak związana z plastycznością systemów korzeniowych, która maleje wraz z wiekiem</a:t>
            </a:r>
            <a:r>
              <a:rPr lang="pl-PL" sz="2000" dirty="0">
                <a:solidFill>
                  <a:srgbClr val="FF0000"/>
                </a:solidFill>
                <a:latin typeface="+mn-lt"/>
              </a:rPr>
              <a:t> (Zanetti i in., 2015, </a:t>
            </a:r>
            <a:r>
              <a:rPr lang="pl-PL" sz="2000" dirty="0" err="1">
                <a:solidFill>
                  <a:srgbClr val="FF0000"/>
                </a:solidFill>
                <a:latin typeface="+mn-lt"/>
              </a:rPr>
              <a:t>Köstler</a:t>
            </a:r>
            <a:r>
              <a:rPr lang="pl-PL" sz="2000" dirty="0">
                <a:solidFill>
                  <a:srgbClr val="FF0000"/>
                </a:solidFill>
                <a:latin typeface="+mn-lt"/>
              </a:rPr>
              <a:t> i in., 1968).</a:t>
            </a:r>
          </a:p>
          <a:p>
            <a:pPr marL="342900" indent="-342900" algn="l">
              <a:lnSpc>
                <a:spcPct val="90000"/>
              </a:lnSpc>
              <a:spcBef>
                <a:spcPts val="1000"/>
              </a:spcBef>
              <a:buFont typeface="Wingdings" panose="05000000000000000000" pitchFamily="2" charset="2"/>
              <a:buChar char="Ø"/>
            </a:pPr>
            <a:r>
              <a:rPr lang="pl-PL" sz="2000" dirty="0">
                <a:solidFill>
                  <a:srgbClr val="FF0000"/>
                </a:solidFill>
                <a:latin typeface="+mn-lt"/>
              </a:rPr>
              <a:t>Drobne korzenie dużych dojrzałych drzew są szczególnie narażone na niedobór NSC podczas suszy ze względu na dużą odległość od liści (</a:t>
            </a:r>
            <a:r>
              <a:rPr lang="pl-PL" sz="2000" dirty="0" err="1">
                <a:solidFill>
                  <a:srgbClr val="FF0000"/>
                </a:solidFill>
                <a:latin typeface="+mn-lt"/>
              </a:rPr>
              <a:t>Landhäusser</a:t>
            </a:r>
            <a:r>
              <a:rPr lang="pl-PL" sz="2000" dirty="0">
                <a:solidFill>
                  <a:srgbClr val="FF0000"/>
                </a:solidFill>
                <a:latin typeface="+mn-lt"/>
              </a:rPr>
              <a:t> i </a:t>
            </a:r>
            <a:r>
              <a:rPr lang="pl-PL" sz="2000" dirty="0" err="1">
                <a:solidFill>
                  <a:srgbClr val="FF0000"/>
                </a:solidFill>
                <a:latin typeface="+mn-lt"/>
              </a:rPr>
              <a:t>Lieffers</a:t>
            </a:r>
            <a:r>
              <a:rPr lang="pl-PL" sz="2000" dirty="0">
                <a:solidFill>
                  <a:srgbClr val="FF0000"/>
                </a:solidFill>
                <a:latin typeface="+mn-lt"/>
              </a:rPr>
              <a:t>, 2012; Ryan i in., 2014).</a:t>
            </a:r>
          </a:p>
          <a:p>
            <a:pPr marL="342900" indent="-342900" algn="l">
              <a:lnSpc>
                <a:spcPct val="90000"/>
              </a:lnSpc>
              <a:spcBef>
                <a:spcPts val="1000"/>
              </a:spcBef>
              <a:buFont typeface="Wingdings" panose="05000000000000000000" pitchFamily="2" charset="2"/>
              <a:buChar char="Ø"/>
            </a:pPr>
            <a:r>
              <a:rPr lang="pl-PL" sz="2000" dirty="0">
                <a:solidFill>
                  <a:srgbClr val="FF0000"/>
                </a:solidFill>
                <a:latin typeface="+mn-lt"/>
              </a:rPr>
              <a:t>Dlatego </a:t>
            </a:r>
            <a:r>
              <a:rPr lang="pl-PL" sz="2000" b="1" dirty="0">
                <a:solidFill>
                  <a:srgbClr val="FF0000"/>
                </a:solidFill>
                <a:latin typeface="+mn-lt"/>
              </a:rPr>
              <a:t>odporność na suszę może maleje wraz z wysokością i wiekiem drzew </a:t>
            </a:r>
            <a:r>
              <a:rPr lang="pl-PL" sz="2000" dirty="0">
                <a:solidFill>
                  <a:srgbClr val="FF0000"/>
                </a:solidFill>
                <a:latin typeface="+mn-lt"/>
              </a:rPr>
              <a:t>(</a:t>
            </a:r>
            <a:r>
              <a:rPr lang="pl-PL" sz="2000" dirty="0" err="1">
                <a:solidFill>
                  <a:srgbClr val="FF0000"/>
                </a:solidFill>
                <a:latin typeface="+mn-lt"/>
              </a:rPr>
              <a:t>Martínez-Vilalta</a:t>
            </a:r>
            <a:r>
              <a:rPr lang="pl-PL" sz="2000" dirty="0">
                <a:solidFill>
                  <a:srgbClr val="FF0000"/>
                </a:solidFill>
                <a:latin typeface="+mn-lt"/>
              </a:rPr>
              <a:t> i in., 2012).</a:t>
            </a:r>
          </a:p>
          <a:p>
            <a:pPr marL="342900" indent="-342900" algn="l">
              <a:lnSpc>
                <a:spcPct val="90000"/>
              </a:lnSpc>
              <a:spcBef>
                <a:spcPts val="1000"/>
              </a:spcBef>
              <a:buFont typeface="Wingdings" panose="05000000000000000000" pitchFamily="2" charset="2"/>
              <a:buChar char="Ø"/>
            </a:pPr>
            <a:endParaRPr lang="pl-PL" sz="2000" dirty="0">
              <a:solidFill>
                <a:srgbClr val="FF0000"/>
              </a:solidFill>
              <a:latin typeface="+mn-lt"/>
            </a:endParaRPr>
          </a:p>
        </p:txBody>
      </p:sp>
      <p:sp>
        <p:nvSpPr>
          <p:cNvPr id="6" name="pole tekstowe 5"/>
          <p:cNvSpPr txBox="1"/>
          <p:nvPr/>
        </p:nvSpPr>
        <p:spPr>
          <a:xfrm>
            <a:off x="-279408" y="-4866"/>
            <a:ext cx="12471408" cy="830997"/>
          </a:xfrm>
          <a:prstGeom prst="rect">
            <a:avLst/>
          </a:prstGeom>
          <a:noFill/>
        </p:spPr>
        <p:txBody>
          <a:bodyPr wrap="square" rtlCol="0">
            <a:spAutoFit/>
          </a:bodyPr>
          <a:lstStyle/>
          <a:p>
            <a:pPr>
              <a:buNone/>
            </a:pPr>
            <a:r>
              <a:rPr lang="pl-PL" b="1" dirty="0"/>
              <a:t>Dlaczego wzrost produkcyjności i szybszy przyrost zwiększają śmiertelność, szczególnie starszych i najwyższych drzew?</a:t>
            </a:r>
          </a:p>
        </p:txBody>
      </p:sp>
      <p:pic>
        <p:nvPicPr>
          <p:cNvPr id="8" name="Obraz 7"/>
          <p:cNvPicPr>
            <a:picLocks noChangeAspect="1"/>
          </p:cNvPicPr>
          <p:nvPr/>
        </p:nvPicPr>
        <p:blipFill>
          <a:blip r:embed="rId2"/>
          <a:stretch>
            <a:fillRect/>
          </a:stretch>
        </p:blipFill>
        <p:spPr>
          <a:xfrm>
            <a:off x="7247474" y="1257291"/>
            <a:ext cx="5093145" cy="1251424"/>
          </a:xfrm>
          <a:prstGeom prst="rect">
            <a:avLst/>
          </a:prstGeom>
        </p:spPr>
      </p:pic>
      <p:grpSp>
        <p:nvGrpSpPr>
          <p:cNvPr id="3" name="Grupa 2"/>
          <p:cNvGrpSpPr/>
          <p:nvPr/>
        </p:nvGrpSpPr>
        <p:grpSpPr>
          <a:xfrm>
            <a:off x="7326987" y="2939875"/>
            <a:ext cx="4806930" cy="4207363"/>
            <a:chOff x="7242298" y="2831994"/>
            <a:chExt cx="4806930" cy="4207363"/>
          </a:xfrm>
        </p:grpSpPr>
        <p:pic>
          <p:nvPicPr>
            <p:cNvPr id="13" name="Symbol zastępczy zawartości 3"/>
            <p:cNvPicPr>
              <a:picLocks noChangeAspect="1"/>
            </p:cNvPicPr>
            <p:nvPr/>
          </p:nvPicPr>
          <p:blipFill>
            <a:blip r:embed="rId3"/>
            <a:stretch>
              <a:fillRect/>
            </a:stretch>
          </p:blipFill>
          <p:spPr>
            <a:xfrm>
              <a:off x="7291671" y="2831994"/>
              <a:ext cx="4757557" cy="4207363"/>
            </a:xfrm>
            <a:prstGeom prst="rect">
              <a:avLst/>
            </a:prstGeom>
          </p:spPr>
        </p:pic>
        <p:sp>
          <p:nvSpPr>
            <p:cNvPr id="14" name="pole tekstowe 13"/>
            <p:cNvSpPr txBox="1"/>
            <p:nvPr/>
          </p:nvSpPr>
          <p:spPr>
            <a:xfrm rot="16200000">
              <a:off x="6566472" y="3604058"/>
              <a:ext cx="1659429" cy="307777"/>
            </a:xfrm>
            <a:prstGeom prst="rect">
              <a:avLst/>
            </a:prstGeom>
            <a:solidFill>
              <a:schemeClr val="bg1"/>
            </a:solidFill>
          </p:spPr>
          <p:txBody>
            <a:bodyPr wrap="none" rtlCol="0">
              <a:spAutoFit/>
            </a:bodyPr>
            <a:lstStyle/>
            <a:p>
              <a:pPr>
                <a:buNone/>
              </a:pPr>
              <a:r>
                <a:rPr lang="pl-PL" sz="1400" dirty="0"/>
                <a:t>Średnica naczyń</a:t>
              </a:r>
            </a:p>
          </p:txBody>
        </p:sp>
        <p:sp>
          <p:nvSpPr>
            <p:cNvPr id="15" name="pole tekstowe 14"/>
            <p:cNvSpPr txBox="1"/>
            <p:nvPr/>
          </p:nvSpPr>
          <p:spPr>
            <a:xfrm>
              <a:off x="9138604" y="4372217"/>
              <a:ext cx="1063689" cy="307777"/>
            </a:xfrm>
            <a:prstGeom prst="rect">
              <a:avLst/>
            </a:prstGeom>
            <a:solidFill>
              <a:schemeClr val="bg1"/>
            </a:solidFill>
          </p:spPr>
          <p:txBody>
            <a:bodyPr wrap="none" rtlCol="0">
              <a:spAutoFit/>
            </a:bodyPr>
            <a:lstStyle/>
            <a:p>
              <a:pPr>
                <a:buNone/>
              </a:pPr>
              <a:r>
                <a:rPr lang="pl-PL" sz="1400" dirty="0"/>
                <a:t>Wysokość</a:t>
              </a:r>
            </a:p>
          </p:txBody>
        </p:sp>
      </p:grpSp>
    </p:spTree>
    <p:extLst>
      <p:ext uri="{BB962C8B-B14F-4D97-AF65-F5344CB8AC3E}">
        <p14:creationId xmlns:p14="http://schemas.microsoft.com/office/powerpoint/2010/main" val="30064132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Prostokąt 3"/>
          <p:cNvSpPr/>
          <p:nvPr/>
        </p:nvSpPr>
        <p:spPr>
          <a:xfrm>
            <a:off x="4702009" y="5220"/>
            <a:ext cx="7393206" cy="7085016"/>
          </a:xfrm>
          <a:prstGeom prst="rect">
            <a:avLst/>
          </a:prstGeom>
        </p:spPr>
        <p:txBody>
          <a:bodyPr wrap="square">
            <a:spAutoFit/>
          </a:bodyPr>
          <a:lstStyle/>
          <a:p>
            <a:pPr marL="285750" indent="-285750" algn="just">
              <a:buFont typeface="Wingdings" panose="05000000000000000000" pitchFamily="2" charset="2"/>
              <a:buChar char="Ø"/>
            </a:pPr>
            <a:r>
              <a:rPr lang="pl-PL" sz="1600" dirty="0"/>
              <a:t>Nasze badania symulacyjne we Francji, Polsce i Słowenii pokazują, że zarządzanie w skali krajobrazu leśnego może mieć znaczący wpływ na świadczenie usług ekosystemowych. Pokazuje to, że warto planować gospodarkę leśną w skali krajobrazu, a nie w bardziej lokalnej skali lasu. </a:t>
            </a:r>
            <a:r>
              <a:rPr lang="pl-PL" sz="1600" b="1" dirty="0"/>
              <a:t>Jeśli zintensyfikujemy gospodarkę, pozyskamy więcej drewna, a tym samym zmniejszymy ilość drewna zniszczonego przez burze. </a:t>
            </a:r>
            <a:r>
              <a:rPr lang="pl-PL" sz="1600" dirty="0"/>
              <a:t>Z drugiej strony, </a:t>
            </a:r>
            <a:r>
              <a:rPr lang="pl-PL" sz="1600" b="1" dirty="0"/>
              <a:t>jeżeli zmniejszymy intensywność gospodarki </a:t>
            </a:r>
            <a:r>
              <a:rPr lang="pl-PL" sz="1600" dirty="0"/>
              <a:t>(ekstensyfikacja)</a:t>
            </a:r>
            <a:r>
              <a:rPr lang="pl-PL" sz="1600" b="1" dirty="0"/>
              <a:t>, zwiększymy zasoby węgla i liczbę starych drzew korzystnych dla różnorodności biologicznej, ale wzrośnie również ryzyko zakłóceń</a:t>
            </a:r>
            <a:r>
              <a:rPr lang="pl-PL" sz="1600" dirty="0"/>
              <a:t>.</a:t>
            </a:r>
          </a:p>
          <a:p>
            <a:pPr marL="285750" indent="-285750" algn="just">
              <a:buFont typeface="Wingdings" panose="05000000000000000000" pitchFamily="2" charset="2"/>
              <a:buChar char="Ø"/>
            </a:pPr>
            <a:r>
              <a:rPr lang="pl-PL" sz="1600" dirty="0"/>
              <a:t>Na podstawie wyników symulacji stwierdziliśmy, że </a:t>
            </a:r>
            <a:r>
              <a:rPr lang="pl-PL" sz="1600" b="1" dirty="0"/>
              <a:t>próba zwiększenia złożoności lasu (zróżnicowanie gatunków, wielkości, struktury drzewostanu) nie zawsze zmniejsza ryzyko szkód spowodowanych przez huragany</a:t>
            </a:r>
            <a:r>
              <a:rPr lang="pl-PL" sz="1600" dirty="0"/>
              <a:t>. Wydaje się, że zależy to od cech krajobrazu, a zwłaszcza od dominującego systemu hodowli lasu. </a:t>
            </a:r>
            <a:r>
              <a:rPr lang="pl-PL" sz="1600" b="1" dirty="0"/>
              <a:t>Ponadto wpływ złożoności jest słaby w porównaniu z wpływem intensywności gospodarowania na usługi ekosystemowe.</a:t>
            </a:r>
          </a:p>
          <a:p>
            <a:pPr marL="285750" indent="-285750" algn="just">
              <a:buFont typeface="Wingdings" panose="05000000000000000000" pitchFamily="2" charset="2"/>
              <a:buChar char="Ø"/>
            </a:pPr>
            <a:r>
              <a:rPr lang="pl-PL" sz="1600" dirty="0"/>
              <a:t>Badania I-Maestro podkreśliły, że generalnie europejskie lasy pozostają odporne i mają duży potencjał do odbudowy po zaburzeniach na dużą skalę. Adaptacja do zmian klimatu musi wspierać różnorodność na różnych poziomach. </a:t>
            </a:r>
            <a:r>
              <a:rPr lang="pl-PL" sz="1600" b="1" dirty="0"/>
              <a:t>Strategie oparte na ekstensyfikacji mogą prowadzić do zwiększenia szkód powodowanych przez zaburzenia, dlatego należy wybrać strategie alternatywne w zależności od kontekstu i lokalnych uwarunkowań.</a:t>
            </a:r>
          </a:p>
        </p:txBody>
      </p:sp>
      <p:pic>
        <p:nvPicPr>
          <p:cNvPr id="5" name="Obraz 4"/>
          <p:cNvPicPr>
            <a:picLocks noChangeAspect="1"/>
          </p:cNvPicPr>
          <p:nvPr/>
        </p:nvPicPr>
        <p:blipFill>
          <a:blip r:embed="rId2"/>
          <a:stretch>
            <a:fillRect/>
          </a:stretch>
        </p:blipFill>
        <p:spPr>
          <a:xfrm>
            <a:off x="130543" y="220134"/>
            <a:ext cx="4526124" cy="6536578"/>
          </a:xfrm>
          <a:prstGeom prst="rect">
            <a:avLst/>
          </a:prstGeom>
        </p:spPr>
      </p:pic>
    </p:spTree>
    <p:extLst>
      <p:ext uri="{BB962C8B-B14F-4D97-AF65-F5344CB8AC3E}">
        <p14:creationId xmlns:p14="http://schemas.microsoft.com/office/powerpoint/2010/main" val="2493527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Obraz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76" y="389205"/>
            <a:ext cx="6756284" cy="6391747"/>
          </a:xfrm>
          <a:prstGeom prst="rect">
            <a:avLst/>
          </a:prstGeom>
          <a:noFill/>
          <a:ln>
            <a:noFill/>
          </a:ln>
        </p:spPr>
      </p:pic>
      <p:sp>
        <p:nvSpPr>
          <p:cNvPr id="8" name="Prostokąt 7"/>
          <p:cNvSpPr/>
          <p:nvPr/>
        </p:nvSpPr>
        <p:spPr>
          <a:xfrm>
            <a:off x="6635755" y="4201059"/>
            <a:ext cx="5222569" cy="1938992"/>
          </a:xfrm>
          <a:prstGeom prst="rect">
            <a:avLst/>
          </a:prstGeom>
        </p:spPr>
        <p:txBody>
          <a:bodyPr wrap="square">
            <a:spAutoFit/>
          </a:bodyPr>
          <a:lstStyle/>
          <a:p>
            <a:pPr>
              <a:buNone/>
            </a:pPr>
            <a:r>
              <a:rPr lang="pl-PL" dirty="0">
                <a:solidFill>
                  <a:srgbClr val="000000"/>
                </a:solidFill>
                <a:latin typeface="Arial" panose="020B0604020202020204" pitchFamily="34" charset="0"/>
                <a:ea typeface="Calibri" panose="020F0502020204030204" pitchFamily="34" charset="0"/>
                <a:cs typeface="Arial" panose="020B0604020202020204" pitchFamily="34" charset="0"/>
              </a:rPr>
              <a:t>Ryc. </a:t>
            </a:r>
            <a:r>
              <a:rPr lang="pl-PL" dirty="0">
                <a:latin typeface="Arial" panose="020B0604020202020204" pitchFamily="34" charset="0"/>
                <a:cs typeface="Arial" panose="020B0604020202020204" pitchFamily="34" charset="0"/>
              </a:rPr>
              <a:t>Lokalizacja cięć sanitarnych powiązanych z suszą prowadzonych w latach 2012-2022 w drzewostanach sosnowych (bez szkód od wiatru)</a:t>
            </a:r>
          </a:p>
        </p:txBody>
      </p:sp>
      <p:sp>
        <p:nvSpPr>
          <p:cNvPr id="3" name="Prostokąt 2"/>
          <p:cNvSpPr/>
          <p:nvPr/>
        </p:nvSpPr>
        <p:spPr>
          <a:xfrm>
            <a:off x="6474752" y="1823296"/>
            <a:ext cx="6096000" cy="369332"/>
          </a:xfrm>
          <a:prstGeom prst="rect">
            <a:avLst/>
          </a:prstGeom>
        </p:spPr>
        <p:txBody>
          <a:bodyPr>
            <a:spAutoFit/>
          </a:bodyPr>
          <a:lstStyle/>
          <a:p>
            <a:pPr>
              <a:buNone/>
            </a:pPr>
            <a:r>
              <a:rPr lang="pl-PL" sz="1800" b="1" dirty="0">
                <a:latin typeface="+mn-lt"/>
                <a:ea typeface="Source Sans Pro Semibold" panose="020B0603030403020204" pitchFamily="34" charset="0"/>
              </a:rPr>
              <a:t>– baza danych &gt; 2 mln drzewostanów</a:t>
            </a:r>
            <a:endParaRPr lang="pl-PL" sz="1800" dirty="0">
              <a:latin typeface="+mn-lt"/>
              <a:ea typeface="Source Sans Pro Semibold" panose="020B0603030403020204" pitchFamily="34" charset="0"/>
            </a:endParaRPr>
          </a:p>
        </p:txBody>
      </p:sp>
      <p:sp>
        <p:nvSpPr>
          <p:cNvPr id="4" name="Prostokąt 3"/>
          <p:cNvSpPr/>
          <p:nvPr/>
        </p:nvSpPr>
        <p:spPr>
          <a:xfrm>
            <a:off x="61076" y="-35919"/>
            <a:ext cx="11322518" cy="830997"/>
          </a:xfrm>
          <a:prstGeom prst="rect">
            <a:avLst/>
          </a:prstGeom>
        </p:spPr>
        <p:txBody>
          <a:bodyPr wrap="square">
            <a:spAutoFit/>
          </a:bodyPr>
          <a:lstStyle/>
          <a:p>
            <a:pPr marL="0" indent="0">
              <a:spcBef>
                <a:spcPts val="450"/>
              </a:spcBef>
              <a:buNone/>
            </a:pPr>
            <a:r>
              <a:rPr lang="pl-PL" b="1" dirty="0"/>
              <a:t>Projekt: Modele ryzyka zamierania drzewostanów głównych gatunków lasotwórczych Polski</a:t>
            </a:r>
            <a:endParaRPr lang="pl-PL" b="1" dirty="0">
              <a:solidFill>
                <a:srgbClr val="0000FF"/>
              </a:solidFill>
            </a:endParaRPr>
          </a:p>
        </p:txBody>
      </p:sp>
    </p:spTree>
    <p:extLst>
      <p:ext uri="{BB962C8B-B14F-4D97-AF65-F5344CB8AC3E}">
        <p14:creationId xmlns:p14="http://schemas.microsoft.com/office/powerpoint/2010/main" val="3213692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FE7B25-177A-7658-7FF2-D4EC219B4BFA}"/>
              </a:ext>
            </a:extLst>
          </p:cNvPr>
          <p:cNvSpPr>
            <a:spLocks noGrp="1"/>
          </p:cNvSpPr>
          <p:nvPr>
            <p:ph type="ctrTitle"/>
          </p:nvPr>
        </p:nvSpPr>
        <p:spPr>
          <a:xfrm>
            <a:off x="38059" y="1699712"/>
            <a:ext cx="12192000" cy="305856"/>
          </a:xfrm>
        </p:spPr>
        <p:txBody>
          <a:bodyPr>
            <a:normAutofit fontScale="90000"/>
          </a:bodyPr>
          <a:lstStyle/>
          <a:p>
            <a:r>
              <a:rPr lang="pl-PL" sz="2800" b="1" dirty="0">
                <a:solidFill>
                  <a:schemeClr val="tx1"/>
                </a:solidFill>
                <a:latin typeface="+mn-lt"/>
              </a:rPr>
              <a:t>Detekcja i pomiar wszystkich drzew w Polsce.</a:t>
            </a:r>
            <a:br>
              <a:rPr lang="pl-PL" sz="2800" b="1" dirty="0">
                <a:solidFill>
                  <a:schemeClr val="tx1"/>
                </a:solidFill>
                <a:latin typeface="+mn-lt"/>
              </a:rPr>
            </a:br>
            <a:r>
              <a:rPr lang="pl-PL" sz="2800" b="1" dirty="0">
                <a:solidFill>
                  <a:schemeClr val="tx1"/>
                </a:solidFill>
                <a:latin typeface="+mn-lt"/>
              </a:rPr>
              <a:t>Określenie wysokości, </a:t>
            </a:r>
            <a:r>
              <a:rPr lang="pl-PL" sz="2800" b="1" dirty="0">
                <a:latin typeface="+mn-lt"/>
              </a:rPr>
              <a:t>bonitacji, </a:t>
            </a:r>
            <a:r>
              <a:rPr lang="pl-PL" sz="2800" b="1" dirty="0">
                <a:solidFill>
                  <a:schemeClr val="tx1"/>
                </a:solidFill>
                <a:latin typeface="+mn-lt"/>
              </a:rPr>
              <a:t>zagęszczenia i zasobności dla wszystkich drzewostanów</a:t>
            </a:r>
            <a:br>
              <a:rPr lang="pl-PL" sz="2800" b="1" dirty="0">
                <a:solidFill>
                  <a:schemeClr val="tx1"/>
                </a:solidFill>
                <a:latin typeface="+mn-lt"/>
              </a:rPr>
            </a:br>
            <a:r>
              <a:rPr lang="pl-PL" sz="2800" u="sng" dirty="0">
                <a:solidFill>
                  <a:schemeClr val="tx1"/>
                </a:solidFill>
                <a:latin typeface="+mn-lt"/>
              </a:rPr>
              <a:t>Łącznie pomierzono </a:t>
            </a:r>
            <a:r>
              <a:rPr lang="pl-PL" sz="3600" u="sng" dirty="0">
                <a:solidFill>
                  <a:srgbClr val="FF0000"/>
                </a:solidFill>
                <a:latin typeface="+mn-lt"/>
              </a:rPr>
              <a:t>4 216 167 541 drzew</a:t>
            </a:r>
          </a:p>
        </p:txBody>
      </p:sp>
      <p:pic>
        <p:nvPicPr>
          <p:cNvPr id="9" name="Obraz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65583" y="2577943"/>
            <a:ext cx="6071426" cy="3963264"/>
          </a:xfrm>
          <a:prstGeom prst="rect">
            <a:avLst/>
          </a:prstGeom>
        </p:spPr>
      </p:pic>
      <p:pic>
        <p:nvPicPr>
          <p:cNvPr id="3" name="Obraz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20877"/>
            <a:ext cx="5976664" cy="2091832"/>
          </a:xfrm>
          <a:prstGeom prst="rect">
            <a:avLst/>
          </a:prstGeom>
        </p:spPr>
      </p:pic>
      <p:pic>
        <p:nvPicPr>
          <p:cNvPr id="4" name="Obraz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89339"/>
            <a:ext cx="5791946" cy="3173169"/>
          </a:xfrm>
          <a:prstGeom prst="rect">
            <a:avLst/>
          </a:prstGeom>
        </p:spPr>
      </p:pic>
      <p:sp>
        <p:nvSpPr>
          <p:cNvPr id="6" name="Prostokąt 5"/>
          <p:cNvSpPr/>
          <p:nvPr/>
        </p:nvSpPr>
        <p:spPr>
          <a:xfrm>
            <a:off x="-42308" y="68240"/>
            <a:ext cx="11912467" cy="707886"/>
          </a:xfrm>
          <a:prstGeom prst="rect">
            <a:avLst/>
          </a:prstGeom>
        </p:spPr>
        <p:txBody>
          <a:bodyPr wrap="square">
            <a:spAutoFit/>
          </a:bodyPr>
          <a:lstStyle/>
          <a:p>
            <a:pPr marL="0" indent="0">
              <a:spcBef>
                <a:spcPts val="450"/>
              </a:spcBef>
              <a:buNone/>
            </a:pPr>
            <a:r>
              <a:rPr lang="pl-PL" sz="2000" b="1" dirty="0"/>
              <a:t>Modele ryzyka zamierania drzewostanów głównych gatunków lasotwórczych Polski</a:t>
            </a:r>
            <a:endParaRPr lang="pl-PL" sz="2000" b="1" dirty="0">
              <a:solidFill>
                <a:srgbClr val="0000FF"/>
              </a:solidFill>
            </a:endParaRPr>
          </a:p>
        </p:txBody>
      </p:sp>
    </p:spTree>
    <p:extLst>
      <p:ext uri="{BB962C8B-B14F-4D97-AF65-F5344CB8AC3E}">
        <p14:creationId xmlns:p14="http://schemas.microsoft.com/office/powerpoint/2010/main" val="594771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FE7B25-177A-7658-7FF2-D4EC219B4BFA}"/>
              </a:ext>
            </a:extLst>
          </p:cNvPr>
          <p:cNvSpPr>
            <a:spLocks noGrp="1"/>
          </p:cNvSpPr>
          <p:nvPr>
            <p:ph type="ctrTitle"/>
          </p:nvPr>
        </p:nvSpPr>
        <p:spPr>
          <a:xfrm>
            <a:off x="104412" y="84955"/>
            <a:ext cx="11340662" cy="364574"/>
          </a:xfrm>
        </p:spPr>
        <p:txBody>
          <a:bodyPr>
            <a:normAutofit fontScale="90000"/>
          </a:bodyPr>
          <a:lstStyle/>
          <a:p>
            <a:pPr algn="ctr"/>
            <a:r>
              <a:rPr lang="pl-PL" sz="2800" b="1" dirty="0">
                <a:solidFill>
                  <a:schemeClr val="tx1"/>
                </a:solidFill>
              </a:rPr>
              <a:t>Model ryzyka zamierania drzewostanów sosnowych w Polsce</a:t>
            </a:r>
          </a:p>
        </p:txBody>
      </p:sp>
      <p:pic>
        <p:nvPicPr>
          <p:cNvPr id="7" name="Obraz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2299" y="408150"/>
            <a:ext cx="6466255" cy="6391346"/>
          </a:xfrm>
          <a:prstGeom prst="rect">
            <a:avLst/>
          </a:prstGeom>
          <a:noFill/>
          <a:ln>
            <a:noFill/>
          </a:ln>
        </p:spPr>
      </p:pic>
      <p:sp>
        <p:nvSpPr>
          <p:cNvPr id="8" name="Prostokąt 7"/>
          <p:cNvSpPr/>
          <p:nvPr/>
        </p:nvSpPr>
        <p:spPr>
          <a:xfrm>
            <a:off x="7410540" y="5384008"/>
            <a:ext cx="4608241" cy="1200329"/>
          </a:xfrm>
          <a:prstGeom prst="rect">
            <a:avLst/>
          </a:prstGeom>
        </p:spPr>
        <p:txBody>
          <a:bodyPr wrap="square">
            <a:spAutoFit/>
          </a:bodyPr>
          <a:lstStyle/>
          <a:p>
            <a:pPr>
              <a:buNone/>
            </a:pPr>
            <a:r>
              <a:rPr lang="pl-PL" dirty="0">
                <a:solidFill>
                  <a:srgbClr val="000000"/>
                </a:solidFill>
                <a:latin typeface="Calibri" panose="020F0502020204030204" pitchFamily="34" charset="0"/>
                <a:ea typeface="Calibri" panose="020F0502020204030204" pitchFamily="34" charset="0"/>
              </a:rPr>
              <a:t>Ryc.  Mapa ryzyka zamierania drzewostanów sosnowych w wyniku suszy</a:t>
            </a:r>
            <a:endParaRPr lang="pl-PL" dirty="0"/>
          </a:p>
        </p:txBody>
      </p:sp>
      <p:sp>
        <p:nvSpPr>
          <p:cNvPr id="3" name="Prostokąt 2"/>
          <p:cNvSpPr/>
          <p:nvPr/>
        </p:nvSpPr>
        <p:spPr>
          <a:xfrm>
            <a:off x="6539758" y="449529"/>
            <a:ext cx="6096000" cy="369332"/>
          </a:xfrm>
          <a:prstGeom prst="rect">
            <a:avLst/>
          </a:prstGeom>
        </p:spPr>
        <p:txBody>
          <a:bodyPr>
            <a:spAutoFit/>
          </a:bodyPr>
          <a:lstStyle/>
          <a:p>
            <a:pPr>
              <a:buNone/>
            </a:pPr>
            <a:r>
              <a:rPr lang="pl-PL" sz="1800" b="1" dirty="0">
                <a:latin typeface="+mn-lt"/>
                <a:ea typeface="Source Sans Pro Semibold" panose="020B0603030403020204" pitchFamily="34" charset="0"/>
              </a:rPr>
              <a:t>– baza danych &gt; 1 mln drzewostanów</a:t>
            </a:r>
            <a:endParaRPr lang="pl-PL" sz="1800" dirty="0">
              <a:latin typeface="+mn-lt"/>
              <a:ea typeface="Source Sans Pro Semibold" panose="020B0603030403020204" pitchFamily="34" charset="0"/>
            </a:endParaRPr>
          </a:p>
        </p:txBody>
      </p:sp>
    </p:spTree>
    <p:extLst>
      <p:ext uri="{BB962C8B-B14F-4D97-AF65-F5344CB8AC3E}">
        <p14:creationId xmlns:p14="http://schemas.microsoft.com/office/powerpoint/2010/main" val="1112496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FE7B25-177A-7658-7FF2-D4EC219B4BFA}"/>
              </a:ext>
            </a:extLst>
          </p:cNvPr>
          <p:cNvSpPr>
            <a:spLocks noGrp="1"/>
          </p:cNvSpPr>
          <p:nvPr>
            <p:ph type="ctrTitle"/>
          </p:nvPr>
        </p:nvSpPr>
        <p:spPr>
          <a:xfrm>
            <a:off x="104412" y="84955"/>
            <a:ext cx="11340662" cy="364574"/>
          </a:xfrm>
        </p:spPr>
        <p:txBody>
          <a:bodyPr>
            <a:normAutofit fontScale="90000"/>
          </a:bodyPr>
          <a:lstStyle/>
          <a:p>
            <a:pPr algn="ctr"/>
            <a:r>
              <a:rPr lang="pl-PL" sz="2800" b="1" dirty="0">
                <a:solidFill>
                  <a:schemeClr val="tx1"/>
                </a:solidFill>
              </a:rPr>
              <a:t>Ryzyko zamierania drzewostanów sosnowych w wyniku suszy</a:t>
            </a:r>
          </a:p>
        </p:txBody>
      </p:sp>
      <p:pic>
        <p:nvPicPr>
          <p:cNvPr id="7" name="Obraz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503" y="466654"/>
            <a:ext cx="6466255" cy="6391346"/>
          </a:xfrm>
          <a:prstGeom prst="rect">
            <a:avLst/>
          </a:prstGeom>
          <a:noFill/>
          <a:ln>
            <a:noFill/>
          </a:ln>
        </p:spPr>
      </p:pic>
      <p:sp>
        <p:nvSpPr>
          <p:cNvPr id="8" name="Prostokąt 7"/>
          <p:cNvSpPr/>
          <p:nvPr/>
        </p:nvSpPr>
        <p:spPr>
          <a:xfrm>
            <a:off x="6582814" y="5811424"/>
            <a:ext cx="5516735" cy="830997"/>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Ryc.  Mapa ryzyka zamierania drzewostanów sosnowych w wyniku suszy</a:t>
            </a:r>
            <a:endParaRPr kumimoji="0" lang="pl-PL" sz="24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sp>
        <p:nvSpPr>
          <p:cNvPr id="9" name="Symbol zastępczy zawartości 2">
            <a:extLst>
              <a:ext uri="{FF2B5EF4-FFF2-40B4-BE49-F238E27FC236}">
                <a16:creationId xmlns:a16="http://schemas.microsoft.com/office/drawing/2014/main" id="{B6DAFACB-92D9-DB3B-4CDB-686FD7FA656A}"/>
              </a:ext>
            </a:extLst>
          </p:cNvPr>
          <p:cNvSpPr txBox="1">
            <a:spLocks/>
          </p:cNvSpPr>
          <p:nvPr/>
        </p:nvSpPr>
        <p:spPr>
          <a:xfrm>
            <a:off x="6647818" y="449529"/>
            <a:ext cx="5544183" cy="802083"/>
          </a:xfrm>
          <a:prstGeom prst="rect">
            <a:avLst/>
          </a:prstGeom>
        </p:spPr>
        <p:txBody>
          <a:bodyPr vert="horz" lIns="91440" tIns="45720" rIns="91440" bIns="45720" rtlCol="0" anchor="t">
            <a:no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5B9BD5"/>
              </a:buClr>
              <a:buSzPct val="80000"/>
              <a:buFont typeface="Wingdings 3" charset="2"/>
              <a:buNone/>
              <a:tabLst/>
              <a:defRPr/>
            </a:pPr>
            <a:r>
              <a:rPr kumimoji="0" lang="pl-PL" sz="2200" b="1" i="0" u="none" strike="noStrike" kern="1200" cap="none" spc="0" normalizeH="0" baseline="0" noProof="0" dirty="0">
                <a:ln>
                  <a:noFill/>
                </a:ln>
                <a:solidFill>
                  <a:prstClr val="black"/>
                </a:solidFill>
                <a:effectLst/>
                <a:uLnTx/>
                <a:uFillTx/>
                <a:latin typeface="Calibri" panose="020F0502020204030204"/>
                <a:ea typeface="+mn-ea"/>
                <a:cs typeface="+mn-cs"/>
              </a:rPr>
              <a:t>Główne czynniki wpływające na ryzyko zamierania drzewostanów sosnowych:</a:t>
            </a:r>
          </a:p>
          <a:p>
            <a:pPr marL="342900" marR="0" lvl="0" indent="-342900" algn="l" defTabSz="457200" rtl="0" eaLnBrk="1" fontAlgn="auto" latinLnBrk="0" hangingPunct="1">
              <a:lnSpc>
                <a:spcPct val="100000"/>
              </a:lnSpc>
              <a:spcBef>
                <a:spcPts val="600"/>
              </a:spcBef>
              <a:spcAft>
                <a:spcPts val="0"/>
              </a:spcAft>
              <a:buClr>
                <a:srgbClr val="5B9BD5"/>
              </a:buClr>
              <a:buSzPct val="80000"/>
              <a:buFont typeface="Wingdings" panose="05000000000000000000" pitchFamily="2" charset="2"/>
              <a:buChar char="Ø"/>
              <a:tabLst/>
              <a:defRPr/>
            </a:pPr>
            <a:r>
              <a:rPr kumimoji="0" lang="pl-PL" sz="2200" b="0" i="0" u="sng" strike="noStrike" kern="1200" cap="none" spc="0" normalizeH="0" baseline="0" noProof="0" dirty="0">
                <a:ln>
                  <a:noFill/>
                </a:ln>
                <a:solidFill>
                  <a:prstClr val="black"/>
                </a:solidFill>
                <a:effectLst/>
                <a:uLnTx/>
                <a:uFillTx/>
                <a:latin typeface="Calibri" panose="020F0502020204030204"/>
                <a:ea typeface="+mn-ea"/>
                <a:cs typeface="+mn-cs"/>
              </a:rPr>
              <a:t>KBW – klimatyczny bilans wodny w roku poprzednim</a:t>
            </a:r>
            <a:r>
              <a:rPr kumimoji="0" lang="pl-PL" sz="22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342900" marR="0" lvl="0" indent="-342900" algn="l" defTabSz="457200" rtl="0" eaLnBrk="1" fontAlgn="auto" latinLnBrk="0" hangingPunct="1">
              <a:lnSpc>
                <a:spcPct val="100000"/>
              </a:lnSpc>
              <a:spcBef>
                <a:spcPts val="600"/>
              </a:spcBef>
              <a:spcAft>
                <a:spcPts val="0"/>
              </a:spcAft>
              <a:buClr>
                <a:srgbClr val="5B9BD5"/>
              </a:buClr>
              <a:buSzPct val="80000"/>
              <a:buFont typeface="Wingdings" panose="05000000000000000000" pitchFamily="2" charset="2"/>
              <a:buChar char="Ø"/>
              <a:tabLst/>
              <a:defRPr/>
            </a:pPr>
            <a:r>
              <a:rPr kumimoji="0" lang="pl-PL" sz="2200" b="0" i="0" u="none" strike="noStrike" kern="1200" cap="none" spc="0" normalizeH="0" baseline="0" noProof="0" dirty="0">
                <a:ln>
                  <a:noFill/>
                </a:ln>
                <a:solidFill>
                  <a:prstClr val="black"/>
                </a:solidFill>
                <a:effectLst/>
                <a:uLnTx/>
                <a:uFillTx/>
                <a:latin typeface="Calibri" panose="020F0502020204030204"/>
                <a:ea typeface="+mn-ea"/>
                <a:cs typeface="+mn-cs"/>
              </a:rPr>
              <a:t>zagęszczenie drzewostanu – im większe tym ryzyko zamierania większe</a:t>
            </a:r>
          </a:p>
          <a:p>
            <a:pPr marL="342900" marR="0" lvl="0" indent="-342900" algn="l" defTabSz="457200" rtl="0" eaLnBrk="1" fontAlgn="auto" latinLnBrk="0" hangingPunct="1">
              <a:lnSpc>
                <a:spcPct val="100000"/>
              </a:lnSpc>
              <a:spcBef>
                <a:spcPts val="600"/>
              </a:spcBef>
              <a:spcAft>
                <a:spcPts val="0"/>
              </a:spcAft>
              <a:buClr>
                <a:srgbClr val="5B9BD5"/>
              </a:buClr>
              <a:buSzPct val="80000"/>
              <a:buFont typeface="Wingdings" panose="05000000000000000000" pitchFamily="2" charset="2"/>
              <a:buChar char="Ø"/>
              <a:tabLst/>
              <a:defRPr/>
            </a:pPr>
            <a:r>
              <a:rPr kumimoji="0" lang="pl-PL" sz="2200" b="0" i="0" u="none" strike="noStrike" kern="1200" cap="none" spc="0" normalizeH="0" baseline="0" noProof="0" dirty="0">
                <a:ln>
                  <a:noFill/>
                </a:ln>
                <a:solidFill>
                  <a:prstClr val="black"/>
                </a:solidFill>
                <a:effectLst/>
                <a:uLnTx/>
                <a:uFillTx/>
                <a:latin typeface="Calibri" panose="020F0502020204030204"/>
                <a:ea typeface="+mn-ea"/>
                <a:cs typeface="+mn-cs"/>
              </a:rPr>
              <a:t>Zasobność</a:t>
            </a:r>
          </a:p>
          <a:p>
            <a:pPr marL="342900" marR="0" lvl="0" indent="-342900" algn="l" defTabSz="457200" rtl="0" eaLnBrk="1" fontAlgn="auto" latinLnBrk="0" hangingPunct="1">
              <a:lnSpc>
                <a:spcPct val="100000"/>
              </a:lnSpc>
              <a:spcBef>
                <a:spcPts val="600"/>
              </a:spcBef>
              <a:spcAft>
                <a:spcPts val="0"/>
              </a:spcAft>
              <a:buClr>
                <a:srgbClr val="5B9BD5"/>
              </a:buClr>
              <a:buSzPct val="80000"/>
              <a:buFont typeface="Wingdings" panose="05000000000000000000" pitchFamily="2" charset="2"/>
              <a:buChar char="Ø"/>
              <a:tabLst/>
              <a:defRPr/>
            </a:pPr>
            <a:r>
              <a:rPr kumimoji="0" lang="pl-PL" sz="2200" b="0" i="0" u="none" strike="noStrike" kern="1200" cap="none" spc="0" normalizeH="0" baseline="0" noProof="0" dirty="0">
                <a:ln>
                  <a:noFill/>
                </a:ln>
                <a:solidFill>
                  <a:prstClr val="black"/>
                </a:solidFill>
                <a:effectLst/>
                <a:uLnTx/>
                <a:uFillTx/>
                <a:latin typeface="Calibri" panose="020F0502020204030204"/>
                <a:ea typeface="+mn-ea"/>
                <a:cs typeface="+mn-cs"/>
              </a:rPr>
              <a:t>Wiek drzewostanu</a:t>
            </a:r>
          </a:p>
          <a:p>
            <a:pPr marL="342900" marR="0" lvl="0" indent="-342900" algn="l" defTabSz="457200" rtl="0" eaLnBrk="1" fontAlgn="auto" latinLnBrk="0" hangingPunct="1">
              <a:lnSpc>
                <a:spcPct val="100000"/>
              </a:lnSpc>
              <a:spcBef>
                <a:spcPts val="600"/>
              </a:spcBef>
              <a:spcAft>
                <a:spcPts val="0"/>
              </a:spcAft>
              <a:buClr>
                <a:srgbClr val="5B9BD5"/>
              </a:buClr>
              <a:buSzPct val="80000"/>
              <a:buFont typeface="Wingdings" panose="05000000000000000000" pitchFamily="2" charset="2"/>
              <a:buChar char="Ø"/>
              <a:tabLst/>
              <a:defRPr/>
            </a:pPr>
            <a:r>
              <a:rPr kumimoji="0" lang="pl-PL" sz="2200" b="0" i="0" u="none" strike="noStrike" kern="1200" cap="none" spc="0" normalizeH="0" baseline="0" noProof="0" dirty="0">
                <a:ln>
                  <a:noFill/>
                </a:ln>
                <a:solidFill>
                  <a:prstClr val="black"/>
                </a:solidFill>
                <a:effectLst/>
                <a:uLnTx/>
                <a:uFillTx/>
                <a:latin typeface="Calibri" panose="020F0502020204030204"/>
                <a:ea typeface="+mn-ea"/>
                <a:cs typeface="+mn-cs"/>
              </a:rPr>
              <a:t>Bonitacja siedliska</a:t>
            </a:r>
          </a:p>
          <a:p>
            <a:pPr marL="342900" marR="0" lvl="0" indent="-342900" algn="l" defTabSz="457200" rtl="0" eaLnBrk="1" fontAlgn="auto" latinLnBrk="0" hangingPunct="1">
              <a:lnSpc>
                <a:spcPct val="100000"/>
              </a:lnSpc>
              <a:spcBef>
                <a:spcPts val="600"/>
              </a:spcBef>
              <a:spcAft>
                <a:spcPts val="0"/>
              </a:spcAft>
              <a:buClr>
                <a:srgbClr val="5B9BD5"/>
              </a:buClr>
              <a:buSzPct val="80000"/>
              <a:buFont typeface="Wingdings" panose="05000000000000000000" pitchFamily="2" charset="2"/>
              <a:buChar char="Ø"/>
              <a:tabLst/>
              <a:defRPr/>
            </a:pPr>
            <a:r>
              <a:rPr kumimoji="0" lang="pl-PL" sz="2200" b="0" i="0" u="none" strike="noStrike" kern="1200" cap="none" spc="0" normalizeH="0" baseline="0" noProof="0" dirty="0">
                <a:ln>
                  <a:noFill/>
                </a:ln>
                <a:solidFill>
                  <a:prstClr val="black"/>
                </a:solidFill>
                <a:effectLst/>
                <a:uLnTx/>
                <a:uFillTx/>
                <a:latin typeface="Calibri" panose="020F0502020204030204"/>
                <a:ea typeface="+mn-ea"/>
                <a:cs typeface="+mn-cs"/>
              </a:rPr>
              <a:t>Porolność</a:t>
            </a:r>
          </a:p>
          <a:p>
            <a:pPr marL="342900" marR="0" lvl="0" indent="-342900" algn="l" defTabSz="457200" rtl="0" eaLnBrk="1" fontAlgn="auto" latinLnBrk="0" hangingPunct="1">
              <a:lnSpc>
                <a:spcPct val="100000"/>
              </a:lnSpc>
              <a:spcBef>
                <a:spcPts val="600"/>
              </a:spcBef>
              <a:spcAft>
                <a:spcPts val="0"/>
              </a:spcAft>
              <a:buClr>
                <a:srgbClr val="5B9BD5"/>
              </a:buClr>
              <a:buSzPct val="80000"/>
              <a:buFont typeface="Wingdings" panose="05000000000000000000" pitchFamily="2" charset="2"/>
              <a:buChar char="Ø"/>
              <a:tabLst/>
              <a:defRPr/>
            </a:pPr>
            <a:r>
              <a:rPr kumimoji="0" lang="pl-PL" sz="2200" b="0" i="0" u="none" strike="noStrike" kern="1200" cap="none" spc="0" normalizeH="0" baseline="0" noProof="0" dirty="0">
                <a:ln>
                  <a:noFill/>
                </a:ln>
                <a:solidFill>
                  <a:prstClr val="black"/>
                </a:solidFill>
                <a:effectLst/>
                <a:uLnTx/>
                <a:uFillTx/>
                <a:latin typeface="Calibri" panose="020F0502020204030204"/>
                <a:ea typeface="+mn-ea"/>
                <a:cs typeface="+mn-cs"/>
              </a:rPr>
              <a:t>Typ siedliskowy lasu</a:t>
            </a:r>
          </a:p>
          <a:p>
            <a:pPr marL="342900" marR="0" lvl="0" indent="-342900" algn="l" defTabSz="457200" rtl="0" eaLnBrk="1" fontAlgn="auto" latinLnBrk="0" hangingPunct="1">
              <a:lnSpc>
                <a:spcPct val="100000"/>
              </a:lnSpc>
              <a:spcBef>
                <a:spcPts val="600"/>
              </a:spcBef>
              <a:spcAft>
                <a:spcPts val="0"/>
              </a:spcAft>
              <a:buClr>
                <a:srgbClr val="5B9BD5"/>
              </a:buClr>
              <a:buSzPct val="80000"/>
              <a:buFont typeface="Wingdings" panose="05000000000000000000" pitchFamily="2" charset="2"/>
              <a:buChar char="Ø"/>
              <a:tabLst/>
              <a:defRPr/>
            </a:pPr>
            <a:r>
              <a:rPr kumimoji="0" lang="pl-PL" sz="2200" b="0" i="0" u="none" strike="noStrike" kern="1200" cap="none" spc="0" normalizeH="0" baseline="0" noProof="0" dirty="0">
                <a:ln>
                  <a:noFill/>
                </a:ln>
                <a:solidFill>
                  <a:prstClr val="black"/>
                </a:solidFill>
                <a:effectLst/>
                <a:uLnTx/>
                <a:uFillTx/>
                <a:latin typeface="Calibri" panose="020F0502020204030204"/>
                <a:ea typeface="+mn-ea"/>
                <a:cs typeface="+mn-cs"/>
              </a:rPr>
              <a:t>Topografia terenu</a:t>
            </a:r>
          </a:p>
        </p:txBody>
      </p:sp>
    </p:spTree>
    <p:extLst>
      <p:ext uri="{BB962C8B-B14F-4D97-AF65-F5344CB8AC3E}">
        <p14:creationId xmlns:p14="http://schemas.microsoft.com/office/powerpoint/2010/main" val="3733195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FE7B25-177A-7658-7FF2-D4EC219B4BFA}"/>
              </a:ext>
            </a:extLst>
          </p:cNvPr>
          <p:cNvSpPr>
            <a:spLocks noGrp="1"/>
          </p:cNvSpPr>
          <p:nvPr>
            <p:ph type="ctrTitle"/>
          </p:nvPr>
        </p:nvSpPr>
        <p:spPr>
          <a:xfrm>
            <a:off x="7577666" y="575733"/>
            <a:ext cx="4129874" cy="529652"/>
          </a:xfrm>
          <a:solidFill>
            <a:schemeClr val="bg1"/>
          </a:solidFill>
        </p:spPr>
        <p:txBody>
          <a:bodyPr>
            <a:normAutofit fontScale="90000"/>
          </a:bodyPr>
          <a:lstStyle/>
          <a:p>
            <a:pPr algn="ctr"/>
            <a:r>
              <a:rPr lang="pl-PL" sz="2800" b="1" dirty="0">
                <a:solidFill>
                  <a:schemeClr val="tx1"/>
                </a:solidFill>
              </a:rPr>
              <a:t>Ryzyko zamierania drzewostanów w wyniku suszy</a:t>
            </a:r>
            <a:br>
              <a:rPr lang="pl-PL" sz="2800" b="1" dirty="0">
                <a:solidFill>
                  <a:schemeClr val="tx1"/>
                </a:solidFill>
              </a:rPr>
            </a:br>
            <a:r>
              <a:rPr lang="pl-PL" sz="2800" b="1" dirty="0">
                <a:solidFill>
                  <a:schemeClr val="tx1"/>
                </a:solidFill>
              </a:rPr>
              <a:t>Miechów - Dąb</a:t>
            </a:r>
          </a:p>
        </p:txBody>
      </p:sp>
      <p:pic>
        <p:nvPicPr>
          <p:cNvPr id="10" name="Obraz 9">
            <a:extLst>
              <a:ext uri="{FF2B5EF4-FFF2-40B4-BE49-F238E27FC236}">
                <a16:creationId xmlns:a16="http://schemas.microsoft.com/office/drawing/2014/main" id="{DABAFD17-5BC8-41BE-ACFB-A34BCF67E8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333" y="0"/>
            <a:ext cx="6858000" cy="6858000"/>
          </a:xfrm>
          <a:prstGeom prst="rect">
            <a:avLst/>
          </a:prstGeom>
        </p:spPr>
      </p:pic>
    </p:spTree>
    <p:extLst>
      <p:ext uri="{BB962C8B-B14F-4D97-AF65-F5344CB8AC3E}">
        <p14:creationId xmlns:p14="http://schemas.microsoft.com/office/powerpoint/2010/main" val="31727545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FE7B25-177A-7658-7FF2-D4EC219B4BFA}"/>
              </a:ext>
            </a:extLst>
          </p:cNvPr>
          <p:cNvSpPr>
            <a:spLocks noGrp="1"/>
          </p:cNvSpPr>
          <p:nvPr>
            <p:ph type="ctrTitle"/>
          </p:nvPr>
        </p:nvSpPr>
        <p:spPr>
          <a:xfrm>
            <a:off x="7577666" y="575733"/>
            <a:ext cx="4129874" cy="529652"/>
          </a:xfrm>
          <a:solidFill>
            <a:schemeClr val="bg1"/>
          </a:solidFill>
        </p:spPr>
        <p:txBody>
          <a:bodyPr>
            <a:normAutofit fontScale="90000"/>
          </a:bodyPr>
          <a:lstStyle/>
          <a:p>
            <a:pPr algn="ctr"/>
            <a:r>
              <a:rPr lang="pl-PL" sz="2800" b="1" dirty="0">
                <a:solidFill>
                  <a:schemeClr val="tx1"/>
                </a:solidFill>
              </a:rPr>
              <a:t>Ryzyko zamierania drzewostanów w wyniku suszy</a:t>
            </a:r>
            <a:br>
              <a:rPr lang="pl-PL" sz="2800" b="1" dirty="0">
                <a:solidFill>
                  <a:schemeClr val="tx1"/>
                </a:solidFill>
              </a:rPr>
            </a:br>
            <a:r>
              <a:rPr lang="pl-PL" sz="2800" b="1" dirty="0">
                <a:solidFill>
                  <a:schemeClr val="tx1"/>
                </a:solidFill>
              </a:rPr>
              <a:t>Miechów - BK</a:t>
            </a:r>
          </a:p>
        </p:txBody>
      </p:sp>
      <p:pic>
        <p:nvPicPr>
          <p:cNvPr id="4" name="Obraz 3">
            <a:extLst>
              <a:ext uri="{FF2B5EF4-FFF2-40B4-BE49-F238E27FC236}">
                <a16:creationId xmlns:a16="http://schemas.microsoft.com/office/drawing/2014/main" id="{ABD55F86-CDFC-4EBB-983A-6B90371DAB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Tree>
    <p:extLst>
      <p:ext uri="{BB962C8B-B14F-4D97-AF65-F5344CB8AC3E}">
        <p14:creationId xmlns:p14="http://schemas.microsoft.com/office/powerpoint/2010/main" val="1014312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raz 1"/>
          <p:cNvPicPr>
            <a:picLocks noChangeAspect="1"/>
          </p:cNvPicPr>
          <p:nvPr/>
        </p:nvPicPr>
        <p:blipFill>
          <a:blip r:embed="rId2"/>
          <a:stretch>
            <a:fillRect/>
          </a:stretch>
        </p:blipFill>
        <p:spPr>
          <a:xfrm>
            <a:off x="-35615" y="830072"/>
            <a:ext cx="6508977" cy="4889352"/>
          </a:xfrm>
          <a:prstGeom prst="rect">
            <a:avLst/>
          </a:prstGeom>
        </p:spPr>
      </p:pic>
      <p:pic>
        <p:nvPicPr>
          <p:cNvPr id="6" name="Obraz 5"/>
          <p:cNvPicPr>
            <a:picLocks noChangeAspect="1"/>
          </p:cNvPicPr>
          <p:nvPr/>
        </p:nvPicPr>
        <p:blipFill>
          <a:blip r:embed="rId3"/>
          <a:stretch>
            <a:fillRect/>
          </a:stretch>
        </p:blipFill>
        <p:spPr>
          <a:xfrm>
            <a:off x="13540" y="4787627"/>
            <a:ext cx="6410668" cy="2016000"/>
          </a:xfrm>
          <a:prstGeom prst="rect">
            <a:avLst/>
          </a:prstGeom>
        </p:spPr>
      </p:pic>
      <p:sp>
        <p:nvSpPr>
          <p:cNvPr id="5" name="pole tekstowe 4"/>
          <p:cNvSpPr txBox="1"/>
          <p:nvPr/>
        </p:nvSpPr>
        <p:spPr>
          <a:xfrm>
            <a:off x="100245" y="3310299"/>
            <a:ext cx="6111345" cy="1477328"/>
          </a:xfrm>
          <a:prstGeom prst="rect">
            <a:avLst/>
          </a:prstGeom>
          <a:solidFill>
            <a:srgbClr val="B2F173"/>
          </a:solidFill>
          <a:ln>
            <a:solidFill>
              <a:srgbClr val="339933"/>
            </a:solidFill>
          </a:ln>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800" b="0" i="0" u="none" strike="noStrike" kern="1200" cap="none" spc="0" normalizeH="0" baseline="0" noProof="0" dirty="0">
                <a:ln>
                  <a:noFill/>
                </a:ln>
                <a:solidFill>
                  <a:prstClr val="black"/>
                </a:solidFill>
                <a:effectLst/>
                <a:uLnTx/>
                <a:uFillTx/>
                <a:latin typeface="Verdana" pitchFamily="34" charset="0"/>
                <a:ea typeface="+mn-ea"/>
                <a:cs typeface="+mn-cs"/>
              </a:rPr>
              <a:t>Główne gatunki lasotwórcze wykazują szybszy przyrost pojedynczych drzew (+32 do 77%), przyrost miąższości drzewostanu (+10 do +30%), zwiększoną akumulację drewna na jednostce powierzchni (+6 do 7%)</a:t>
            </a:r>
          </a:p>
        </p:txBody>
      </p:sp>
      <p:sp>
        <p:nvSpPr>
          <p:cNvPr id="3" name="pole tekstowe 2"/>
          <p:cNvSpPr txBox="1"/>
          <p:nvPr/>
        </p:nvSpPr>
        <p:spPr>
          <a:xfrm>
            <a:off x="0" y="-16934"/>
            <a:ext cx="12151530" cy="830997"/>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400" b="1" i="0" u="none" strike="noStrike" kern="1200" cap="none" spc="0" normalizeH="0" baseline="0" noProof="0" dirty="0">
                <a:ln>
                  <a:noFill/>
                </a:ln>
                <a:solidFill>
                  <a:prstClr val="black"/>
                </a:solidFill>
                <a:effectLst/>
                <a:uLnTx/>
                <a:uFillTx/>
                <a:latin typeface="Calibri" panose="020F0502020204030204"/>
                <a:ea typeface="+mn-ea"/>
                <a:cs typeface="+mn-cs"/>
              </a:rPr>
              <a:t>Przyśpieszony przyrost drzew i zwiększona sekwestracja CO</a:t>
            </a:r>
            <a:r>
              <a:rPr kumimoji="0" lang="pl-PL" sz="2400" b="1" i="0" u="none" strike="noStrike" kern="1200" cap="none" spc="0" normalizeH="0" baseline="-25000" noProof="0" dirty="0">
                <a:ln>
                  <a:noFill/>
                </a:ln>
                <a:solidFill>
                  <a:prstClr val="black"/>
                </a:solidFill>
                <a:effectLst/>
                <a:uLnTx/>
                <a:uFillTx/>
                <a:latin typeface="Calibri" panose="020F0502020204030204"/>
                <a:ea typeface="+mn-ea"/>
                <a:cs typeface="+mn-cs"/>
              </a:rPr>
              <a:t>2</a:t>
            </a:r>
            <a:r>
              <a:rPr kumimoji="0" lang="pl-PL" sz="2400" b="1" i="0" u="none" strike="noStrike" kern="1200" cap="none" spc="0" normalizeH="0" baseline="0" noProof="0" dirty="0">
                <a:ln>
                  <a:noFill/>
                </a:ln>
                <a:solidFill>
                  <a:prstClr val="black"/>
                </a:solidFill>
                <a:effectLst/>
                <a:uLnTx/>
                <a:uFillTx/>
                <a:latin typeface="Calibri" panose="020F0502020204030204"/>
                <a:ea typeface="+mn-ea"/>
                <a:cs typeface="+mn-cs"/>
              </a:rPr>
              <a:t> jako efekt zmian warunków klimatycznych, wzrostu stężenia CO</a:t>
            </a:r>
            <a:r>
              <a:rPr kumimoji="0" lang="pl-PL" sz="2400" b="1" i="0" u="none" strike="noStrike" kern="1200" cap="none" spc="0" normalizeH="0" baseline="-25000" noProof="0" dirty="0">
                <a:ln>
                  <a:noFill/>
                </a:ln>
                <a:solidFill>
                  <a:prstClr val="black"/>
                </a:solidFill>
                <a:effectLst/>
                <a:uLnTx/>
                <a:uFillTx/>
                <a:latin typeface="Calibri" panose="020F0502020204030204"/>
                <a:ea typeface="+mn-ea"/>
                <a:cs typeface="+mn-cs"/>
              </a:rPr>
              <a:t>2</a:t>
            </a:r>
            <a:r>
              <a:rPr kumimoji="0" lang="pl-PL" sz="2400" b="1" i="0" u="none" strike="noStrike" kern="1200" cap="none" spc="0" normalizeH="0" baseline="0" noProof="0" dirty="0">
                <a:ln>
                  <a:noFill/>
                </a:ln>
                <a:solidFill>
                  <a:prstClr val="black"/>
                </a:solidFill>
                <a:effectLst/>
                <a:uLnTx/>
                <a:uFillTx/>
                <a:latin typeface="Calibri" panose="020F0502020204030204"/>
                <a:ea typeface="+mn-ea"/>
                <a:cs typeface="+mn-cs"/>
              </a:rPr>
              <a:t> w atmosferze i depozycji azotu</a:t>
            </a:r>
          </a:p>
        </p:txBody>
      </p:sp>
      <p:pic>
        <p:nvPicPr>
          <p:cNvPr id="8" name="Obraz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44223" y="830072"/>
            <a:ext cx="5807307" cy="2413901"/>
          </a:xfrm>
          <a:prstGeom prst="rect">
            <a:avLst/>
          </a:prstGeom>
        </p:spPr>
      </p:pic>
      <p:pic>
        <p:nvPicPr>
          <p:cNvPr id="9" name="Obraz 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61054" y="2872069"/>
            <a:ext cx="5766094" cy="2720306"/>
          </a:xfrm>
          <a:prstGeom prst="rect">
            <a:avLst/>
          </a:prstGeom>
          <a:ln>
            <a:solidFill>
              <a:schemeClr val="accent3">
                <a:lumMod val="20000"/>
                <a:lumOff val="80000"/>
              </a:schemeClr>
            </a:solidFill>
          </a:ln>
          <a:effectLst>
            <a:outerShdw blurRad="50800" dist="38100" dir="2700000" algn="tl" rotWithShape="0">
              <a:prstClr val="black">
                <a:alpha val="40000"/>
              </a:prstClr>
            </a:outerShdw>
          </a:effectLst>
        </p:spPr>
      </p:pic>
      <p:sp>
        <p:nvSpPr>
          <p:cNvPr id="11" name="pole tekstowe 10"/>
          <p:cNvSpPr txBox="1"/>
          <p:nvPr/>
        </p:nvSpPr>
        <p:spPr>
          <a:xfrm>
            <a:off x="6361054" y="5592375"/>
            <a:ext cx="5673447" cy="1323439"/>
          </a:xfrm>
          <a:prstGeom prst="rect">
            <a:avLst/>
          </a:prstGeom>
          <a:solidFill>
            <a:srgbClr val="B2F173"/>
          </a:solidFill>
          <a:ln>
            <a:solidFill>
              <a:srgbClr val="339933"/>
            </a:solidFill>
          </a:ln>
        </p:spPr>
        <p:txBody>
          <a:bodyPr wrap="square" rtlCol="0">
            <a:spAutoFit/>
          </a:bodyPr>
          <a:lstStyle>
            <a:defPPr>
              <a:defRPr lang="pl-PL"/>
            </a:defPPr>
            <a:lvl1pPr>
              <a:buNone/>
              <a:defRPr sz="2000"/>
            </a:lvl1p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0" i="0" u="none" strike="noStrike" kern="1200" cap="none" spc="0" normalizeH="0" baseline="0" noProof="0" dirty="0">
                <a:ln>
                  <a:noFill/>
                </a:ln>
                <a:solidFill>
                  <a:prstClr val="black"/>
                </a:solidFill>
                <a:effectLst/>
                <a:uLnTx/>
                <a:uFillTx/>
                <a:latin typeface="Verdana" pitchFamily="34" charset="0"/>
                <a:ea typeface="+mn-ea"/>
                <a:cs typeface="+mn-cs"/>
              </a:rPr>
              <a:t>Depozycja azotu jest jednym z najważniejszych środowiskowych czynników wpływających na wzrost litych lasów gospodarczych w Europie</a:t>
            </a:r>
          </a:p>
        </p:txBody>
      </p:sp>
      <p:sp>
        <p:nvSpPr>
          <p:cNvPr id="12" name="pole tekstowe 11"/>
          <p:cNvSpPr txBox="1"/>
          <p:nvPr/>
        </p:nvSpPr>
        <p:spPr>
          <a:xfrm>
            <a:off x="664011" y="6608037"/>
            <a:ext cx="4698722" cy="56630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Źródło: P</a:t>
            </a:r>
            <a:r>
              <a:rPr kumimoji="0" lang="en-GB"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retzsch</a:t>
            </a:r>
            <a:r>
              <a:rPr kumimoji="0" lang="pl-PL"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et al..</a:t>
            </a:r>
            <a:r>
              <a:rPr kumimoji="0" lang="en-GB"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2014. Nat</a:t>
            </a:r>
            <a:r>
              <a:rPr kumimoji="0" lang="pl-PL"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ure</a:t>
            </a:r>
            <a:r>
              <a:rPr kumimoji="0" lang="en-GB"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a:t>
            </a:r>
            <a:r>
              <a:rPr kumimoji="0" lang="en-GB"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Commun</a:t>
            </a:r>
            <a:r>
              <a:rPr kumimoji="0" lang="pl-PL" sz="1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ications</a:t>
            </a:r>
            <a:r>
              <a:rPr kumimoji="0" lang="en-GB"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5, 4967</a:t>
            </a:r>
            <a:endParaRPr kumimoji="0" lang="pl-PL" sz="1400" b="0" i="0" u="none" strike="noStrike" kern="1200" cap="none" spc="0" normalizeH="0" baseline="0" noProof="0" dirty="0">
              <a:ln>
                <a:noFill/>
              </a:ln>
              <a:solidFill>
                <a:prstClr val="black"/>
              </a:solidFill>
              <a:effectLst/>
              <a:uLnTx/>
              <a:uFillTx/>
              <a:latin typeface="Verdana" pitchFamily="34" charset="0"/>
              <a:ea typeface="+mn-ea"/>
              <a:cs typeface="+mn-cs"/>
            </a:endParaRPr>
          </a:p>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endParaRPr kumimoji="0" lang="pl-PL" sz="14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spTree>
    <p:extLst>
      <p:ext uri="{BB962C8B-B14F-4D97-AF65-F5344CB8AC3E}">
        <p14:creationId xmlns:p14="http://schemas.microsoft.com/office/powerpoint/2010/main" val="25137864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FE7B25-177A-7658-7FF2-D4EC219B4BFA}"/>
              </a:ext>
            </a:extLst>
          </p:cNvPr>
          <p:cNvSpPr>
            <a:spLocks noGrp="1"/>
          </p:cNvSpPr>
          <p:nvPr>
            <p:ph type="ctrTitle"/>
          </p:nvPr>
        </p:nvSpPr>
        <p:spPr>
          <a:xfrm>
            <a:off x="7577666" y="575733"/>
            <a:ext cx="4129874" cy="529652"/>
          </a:xfrm>
          <a:solidFill>
            <a:schemeClr val="bg1"/>
          </a:solidFill>
        </p:spPr>
        <p:txBody>
          <a:bodyPr>
            <a:normAutofit fontScale="90000"/>
          </a:bodyPr>
          <a:lstStyle/>
          <a:p>
            <a:pPr algn="ctr"/>
            <a:r>
              <a:rPr lang="pl-PL" sz="2800" b="1" dirty="0">
                <a:solidFill>
                  <a:schemeClr val="tx1"/>
                </a:solidFill>
              </a:rPr>
              <a:t>Ryzyko zamierania drzewostanów w wyniku suszy</a:t>
            </a:r>
            <a:br>
              <a:rPr lang="pl-PL" sz="2800" b="1" dirty="0">
                <a:solidFill>
                  <a:schemeClr val="tx1"/>
                </a:solidFill>
              </a:rPr>
            </a:br>
            <a:r>
              <a:rPr lang="pl-PL" sz="2800" b="1" dirty="0">
                <a:solidFill>
                  <a:schemeClr val="tx1"/>
                </a:solidFill>
              </a:rPr>
              <a:t>Myślenice - BK</a:t>
            </a:r>
          </a:p>
        </p:txBody>
      </p:sp>
      <p:pic>
        <p:nvPicPr>
          <p:cNvPr id="4" name="Obraz 3">
            <a:extLst>
              <a:ext uri="{FF2B5EF4-FFF2-40B4-BE49-F238E27FC236}">
                <a16:creationId xmlns:a16="http://schemas.microsoft.com/office/drawing/2014/main" id="{D81AE223-1D9F-4E9F-881F-93F870A2B8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Tree>
    <p:extLst>
      <p:ext uri="{BB962C8B-B14F-4D97-AF65-F5344CB8AC3E}">
        <p14:creationId xmlns:p14="http://schemas.microsoft.com/office/powerpoint/2010/main" val="10837592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rostokąt 7"/>
          <p:cNvSpPr/>
          <p:nvPr/>
        </p:nvSpPr>
        <p:spPr>
          <a:xfrm>
            <a:off x="7777414" y="3891912"/>
            <a:ext cx="3587346" cy="1569660"/>
          </a:xfrm>
          <a:prstGeom prst="rect">
            <a:avLst/>
          </a:prstGeom>
        </p:spPr>
        <p:txBody>
          <a:bodyPr wrap="square">
            <a:spAutoFit/>
          </a:bodyPr>
          <a:lstStyle/>
          <a:p>
            <a:pPr lvl="0">
              <a:buClr>
                <a:srgbClr val="5B9BD5"/>
              </a:buClr>
              <a:buNone/>
              <a:defRPr/>
            </a:pPr>
            <a:r>
              <a:rPr kumimoji="0" lang="pl-PL" sz="2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Ryc.  Mapa ryzyka </a:t>
            </a:r>
            <a:r>
              <a:rPr lang="pl-PL" dirty="0">
                <a:solidFill>
                  <a:srgbClr val="000000"/>
                </a:solidFill>
                <a:latin typeface="Calibri" panose="020F0502020204030204" pitchFamily="34" charset="0"/>
                <a:ea typeface="Calibri" panose="020F0502020204030204" pitchFamily="34" charset="0"/>
              </a:rPr>
              <a:t>zamierania w wyniku suszy drzewostanów bukowych N-</a:t>
            </a:r>
            <a:r>
              <a:rPr lang="pl-PL" dirty="0" err="1">
                <a:solidFill>
                  <a:srgbClr val="000000"/>
                </a:solidFill>
                <a:latin typeface="Calibri" panose="020F0502020204030204" pitchFamily="34" charset="0"/>
                <a:ea typeface="Calibri" panose="020F0502020204030204" pitchFamily="34" charset="0"/>
              </a:rPr>
              <a:t>ctwa</a:t>
            </a:r>
            <a:r>
              <a:rPr lang="pl-PL" dirty="0">
                <a:solidFill>
                  <a:srgbClr val="000000"/>
                </a:solidFill>
                <a:latin typeface="Calibri" panose="020F0502020204030204" pitchFamily="34" charset="0"/>
                <a:ea typeface="Calibri" panose="020F0502020204030204" pitchFamily="34" charset="0"/>
              </a:rPr>
              <a:t> Myślenice</a:t>
            </a:r>
            <a:endParaRPr kumimoji="0" lang="pl-PL" sz="24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sp>
        <p:nvSpPr>
          <p:cNvPr id="2" name="Tytuł 1">
            <a:extLst>
              <a:ext uri="{FF2B5EF4-FFF2-40B4-BE49-F238E27FC236}">
                <a16:creationId xmlns:a16="http://schemas.microsoft.com/office/drawing/2014/main" id="{0FFE7B25-177A-7658-7FF2-D4EC219B4BFA}"/>
              </a:ext>
            </a:extLst>
          </p:cNvPr>
          <p:cNvSpPr>
            <a:spLocks noGrp="1"/>
          </p:cNvSpPr>
          <p:nvPr>
            <p:ph type="ctrTitle"/>
          </p:nvPr>
        </p:nvSpPr>
        <p:spPr>
          <a:xfrm>
            <a:off x="7577666" y="575733"/>
            <a:ext cx="4129874" cy="529652"/>
          </a:xfrm>
          <a:solidFill>
            <a:schemeClr val="bg1"/>
          </a:solidFill>
        </p:spPr>
        <p:txBody>
          <a:bodyPr>
            <a:normAutofit fontScale="90000"/>
          </a:bodyPr>
          <a:lstStyle/>
          <a:p>
            <a:pPr algn="ctr"/>
            <a:r>
              <a:rPr lang="pl-PL" sz="2800" b="1" dirty="0">
                <a:solidFill>
                  <a:schemeClr val="tx1"/>
                </a:solidFill>
              </a:rPr>
              <a:t>Ryzyko zamierania drzewostanów w wyniku suszy</a:t>
            </a:r>
            <a:br>
              <a:rPr lang="pl-PL" sz="2800" b="1" dirty="0">
                <a:solidFill>
                  <a:schemeClr val="tx1"/>
                </a:solidFill>
              </a:rPr>
            </a:br>
            <a:r>
              <a:rPr lang="pl-PL" sz="2800" b="1" dirty="0">
                <a:solidFill>
                  <a:schemeClr val="tx1"/>
                </a:solidFill>
              </a:rPr>
              <a:t>Myślenice - JD</a:t>
            </a:r>
          </a:p>
        </p:txBody>
      </p:sp>
      <p:pic>
        <p:nvPicPr>
          <p:cNvPr id="4" name="Obraz 3">
            <a:extLst>
              <a:ext uri="{FF2B5EF4-FFF2-40B4-BE49-F238E27FC236}">
                <a16:creationId xmlns:a16="http://schemas.microsoft.com/office/drawing/2014/main" id="{7ED04C3B-1CFA-4583-BDB7-591DD75129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Tree>
    <p:extLst>
      <p:ext uri="{BB962C8B-B14F-4D97-AF65-F5344CB8AC3E}">
        <p14:creationId xmlns:p14="http://schemas.microsoft.com/office/powerpoint/2010/main" val="815142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FE7B25-177A-7658-7FF2-D4EC219B4BFA}"/>
              </a:ext>
            </a:extLst>
          </p:cNvPr>
          <p:cNvSpPr>
            <a:spLocks noGrp="1"/>
          </p:cNvSpPr>
          <p:nvPr>
            <p:ph type="ctrTitle"/>
          </p:nvPr>
        </p:nvSpPr>
        <p:spPr>
          <a:xfrm>
            <a:off x="7577666" y="575733"/>
            <a:ext cx="4129874" cy="529652"/>
          </a:xfrm>
          <a:solidFill>
            <a:schemeClr val="bg1"/>
          </a:solidFill>
        </p:spPr>
        <p:txBody>
          <a:bodyPr>
            <a:normAutofit fontScale="90000"/>
          </a:bodyPr>
          <a:lstStyle/>
          <a:p>
            <a:pPr algn="ctr"/>
            <a:r>
              <a:rPr lang="pl-PL" sz="2800" b="1" dirty="0">
                <a:solidFill>
                  <a:schemeClr val="tx1"/>
                </a:solidFill>
              </a:rPr>
              <a:t>Ryzyko zamierania drzewostanów w wyniku suszy</a:t>
            </a:r>
            <a:br>
              <a:rPr lang="pl-PL" sz="2800" b="1" dirty="0">
                <a:solidFill>
                  <a:schemeClr val="tx1"/>
                </a:solidFill>
              </a:rPr>
            </a:br>
            <a:r>
              <a:rPr lang="pl-PL" sz="2800" b="1" dirty="0">
                <a:solidFill>
                  <a:schemeClr val="tx1"/>
                </a:solidFill>
              </a:rPr>
              <a:t>- Niepołomice Dąb</a:t>
            </a:r>
          </a:p>
        </p:txBody>
      </p:sp>
      <p:pic>
        <p:nvPicPr>
          <p:cNvPr id="4" name="Obraz 3">
            <a:extLst>
              <a:ext uri="{FF2B5EF4-FFF2-40B4-BE49-F238E27FC236}">
                <a16:creationId xmlns:a16="http://schemas.microsoft.com/office/drawing/2014/main" id="{3A8F516B-4298-4F48-AAB4-B931DF96C1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066" y="0"/>
            <a:ext cx="6858000" cy="6858000"/>
          </a:xfrm>
          <a:prstGeom prst="rect">
            <a:avLst/>
          </a:prstGeom>
        </p:spPr>
      </p:pic>
    </p:spTree>
    <p:extLst>
      <p:ext uri="{BB962C8B-B14F-4D97-AF65-F5344CB8AC3E}">
        <p14:creationId xmlns:p14="http://schemas.microsoft.com/office/powerpoint/2010/main" val="13450346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FFE7B25-177A-7658-7FF2-D4EC219B4BFA}"/>
              </a:ext>
            </a:extLst>
          </p:cNvPr>
          <p:cNvSpPr>
            <a:spLocks noGrp="1"/>
          </p:cNvSpPr>
          <p:nvPr>
            <p:ph type="ctrTitle"/>
          </p:nvPr>
        </p:nvSpPr>
        <p:spPr>
          <a:xfrm>
            <a:off x="7577666" y="575733"/>
            <a:ext cx="4129874" cy="529652"/>
          </a:xfrm>
          <a:solidFill>
            <a:schemeClr val="bg1"/>
          </a:solidFill>
        </p:spPr>
        <p:txBody>
          <a:bodyPr>
            <a:normAutofit fontScale="90000"/>
          </a:bodyPr>
          <a:lstStyle/>
          <a:p>
            <a:pPr algn="ctr"/>
            <a:r>
              <a:rPr lang="pl-PL" sz="2800" b="1" dirty="0">
                <a:solidFill>
                  <a:schemeClr val="tx1"/>
                </a:solidFill>
              </a:rPr>
              <a:t>Ryzyko zamierania drzewostanów w wyniku suszy</a:t>
            </a:r>
            <a:br>
              <a:rPr lang="pl-PL" sz="2800" b="1" dirty="0">
                <a:solidFill>
                  <a:schemeClr val="tx1"/>
                </a:solidFill>
              </a:rPr>
            </a:br>
            <a:r>
              <a:rPr lang="pl-PL" sz="2800" b="1" dirty="0">
                <a:solidFill>
                  <a:schemeClr val="tx1"/>
                </a:solidFill>
              </a:rPr>
              <a:t>- Niepołomice Sosna zwyczajna</a:t>
            </a:r>
          </a:p>
        </p:txBody>
      </p:sp>
      <p:pic>
        <p:nvPicPr>
          <p:cNvPr id="5" name="Obraz 4">
            <a:extLst>
              <a:ext uri="{FF2B5EF4-FFF2-40B4-BE49-F238E27FC236}">
                <a16:creationId xmlns:a16="http://schemas.microsoft.com/office/drawing/2014/main" id="{BC21366D-18FC-4F07-80B9-F6440A71CE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533" y="0"/>
            <a:ext cx="6858000" cy="6858000"/>
          </a:xfrm>
          <a:prstGeom prst="rect">
            <a:avLst/>
          </a:prstGeom>
        </p:spPr>
      </p:pic>
    </p:spTree>
    <p:extLst>
      <p:ext uri="{BB962C8B-B14F-4D97-AF65-F5344CB8AC3E}">
        <p14:creationId xmlns:p14="http://schemas.microsoft.com/office/powerpoint/2010/main" val="6023285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AutoShape 2" descr="data:image/png;base64,iVBORw0KGgoAAAANSUhEUgAABNkAAANYCAYAAAD5YzsUAAAABHNCSVQICAgIfAhkiAAAIABJREFUeJzs3Xl0k+ed//2PZMv7Jst4NxjMYhsIS8Bgmz1NaJJmbUKbNBuZdto07Wmmv3Y6bWe6TZJ22j6ZPmlm2pnfaTbSbJB5Qtqs04DZTAJmBxsDJsb7giXvm2zdzx+OFYTZZNl4e7/O4Rzf0nXfumTAlr76XNfX5O/v39LT0xMmAAAAAAAAAF7z9/dvNUkyDMMY6bkAAAAAAAAAY5LJZJJ5pCcBAAAAAAAAjHUU2QAAAAAAAAAfUWQDAAAAAAAAfESRDQAAAAAAAPARRTYAAAAAAADARxTZAAAAAAAAAB9RZAMAAAAAAAB8RJENAAAAAAAA8BFFNgAAAAAAAMBHFNkAAAAAAAAAH1FkAwAAAAAAAHxEkQ0AAAAAAADwEUU2AAAAAAAAwEcU2QAAAAAAAAAf+Y/0BAAAADByPvzwQxUUFCg9PV233XbbSE8HAABgzKLIBgAAxo2f/exn7q8nT56shx9+eMCY5uZm/e53v5PL5ZIkmc1mPfbYY4qIiLha0xw1tm7dqs997nPu4z/96U8X/J4BAADg8iiyAQCAcePnP/+5++vc3NwBBSPDMPTggw/qzTffdN/2z//8z0NWYDtw4IA2b94sSfrHf/xHhYSEDMl1h0txcbHHcVFR0QjNBAAAYOyjyAYAACaMJ5980qPAdsMNN3gU5nz1y1/+Uhs3bpQkfetb3xr1RbYbbrhBcXFxqq2tVUREhL74xS+O9JQAAADGLJMkwzCMkZ4HAACAz0wmk/vr3Nxc7dy50338wQcf6MYbb3QvE50yZYr27dsnm802JI/d2NiohIQEdXZ2SpLq6+sVExMzJNceTt3d3SorK1NSUpKCg4NHejoAAABjkslkIskGAADGv9LSUt17773uAltQUJDeeOONixbYXC6X9u3bpyNHjqi+vl6GYSguLk5LlixRZmbmgPFOp1M//elP3QU2Sfr1r3/tTrJFRETou9/97oDzOjo6tGXLFp05c0atra1KTExUTk6Opk2b5jHutddecy/lNJvN+vGPfyw/Pz/3/fv379dbb73lPo6Li9MjjzzicY133nlHe/bscR//4Ac/UHl5uV5++WX3bTfddJOysrIu+D2R+gqHeXl5qqioUGdnp2JiYrRgwQJde+21HgXOfi0tLfrb3/6msrIyOZ1OJSUlac2aNYqLi7voYwAAAIxlBgAAwHggyf0nNzfXMAzD6OjoMBYuXOhx35/+9KcLnt/R0WH8+Mc/NlJSUjzGn/tnxYoVRklJifuco0ePGnPmzLnoeElGUlKSx+P09PQYP/nJT4yIiIgBY00mk3HDDTcYZ86ccY9/8sknPcbs3bvX43qPPvqox/2BgYFGZ2enx5ilS5e6709LSzMMwzD+8pe/eJz3+9///oLfl7q6OmPdunWGv7//BZ9fcnKyx/eku7vb+P73v2+EhIQMGOvn52fcf//9RlNT0+X+OgEAAMYMSYZ5eOp2AAAAo8M3v/lN7d+/3338ta997aIdNIOCgrRlyxaVl5df9Hrbt2/X6tWr1draKqmvQ+fRo0eveD6GYej222/XL37xCzU3N1/w/g8++EALFizQ8ePHJUlr1671GJOXl3fJ466uLo/UWnNzswoKCtzHn//85694vrW1tVq4cKFef/119fT0XPQ5TZkyxf31Lbfcot/85jdqb28fMLa3t1cbNmzQddddp+7u7iueBwAAwGhHkQ0AAIxbr732mp577jn38eLFi/X73//+kuc88cQTslqtuvfee/Xb3/5WGzdu1IYNG7RkyRL3mLKyMj3//POSpBtvvFEbN25Ubm6ux3WeffZZbdy4URs3btR///d/u29/5pln9Ne//tV9HBoaqnXr1umxxx7Ttdde677dbrfry1/+snp7e7VgwQJNmjTJfd/WrVvdX589e1aFhYWSpNTUVPftO3bscH+9bds2jwKZN0W2v/u7v1NFRYX7OC4uTl//+tf16KOPas2aNbJYLHrwwQfdy1d///vf6/3333ePv+666/Tee+8pPz9f3/72t923FxQU6Le//e0VzwMAAGC0Y082AAAwLtXU1Ogb3/iGx21PPfWUAgMDL3ne6tWrVV9f77HnmSRdf/31io+Pdx9/9NFH+ta3vqW0tDSlpaVp06ZNHuNvueWWCzY+ePrpp91f+/v7a9u2be7immEYuuuuu/Q///M/kqRDhw65GzZcf/317v3Tdu7cqd7eXvn5+SkvL0/Gp02svv3tb+v73/++XC6XR5Htww8/dH8dEBCg1atXX/J70O/MmTN655133MeTJ09WQUGBR8HPbrd7nPPMM8+4v546dar++te/KigoSJKUnZ2turo6vfbaa5KkP/3pT/rRj350RXMBAAAY7UiyAQCAcamkpESNjY0et/3qV7+6onPtdrvefPNN/e53v9O//uu/6mc/+5n+8Ic/eGzuf35x6UoUFhbq1KlT7uObbrrJI71mMpn0gx/8wOOc/uLduUtGm5ubtW/fPkmeS0VvuukmzZkzR5KUn5/vbvRwbpFt2bJlCg0NvaL5vv322+4CntRXxDu3wCZJ0dHRio6OliQdP35cJ0+edN938803uwts597W7/Tp0wP+jgAAAMYqkmwAAGBcM5vN7mLT22+/rY0bN+ruu+++4NjGxkY9+uijeu2119Tb23vJ6/Zf0xtlZWUex9dcc82AMQsWLPA4Li0tlSTdcMMNMplM7qJXXl6esrKy3EW26OhozZo1S7m5uTp8+LCam5t1+PBhJSQkeOwZ581S0XOXiUp9y20v5fzn98wzz3gk2y6kurpaUVFRVzwnAACA0YokGwAAGJdMJpO+973veex/Jknf+c531NTUNGC8YRi69dZb9fLLL7sLbOHh4brxxht1//3368EHH/RIsg3G+ek3m802YIzFYvFY0lpfXy9Jio+P9yjK7dy5U01NTe792LKzs2UymZSTk+Mes2PHDu3cudPj+t4U2c6ePetxfLliWENDwxVfu19XV5fX5wAAAIxGJNkAAMC4lJ2drd/85jeSpHvvvde9n1l1dbV++MMf6j//8z89xu/atctjH7Np06bp448/9thX7aWXXrpswu1SIiIiPI77O5Seq7u726PwdO45a9eu1aFDhyRJx44d0+HDh93Jtv7GC+c2YDh06JBqamrcx4mJiZo7d+6g53uhbqjnslqtHsdr167V0qVLL3nOufvcAQAAjGUU2QAAwLh0bursqaee0ttvv+1OsP3Xf/2XHnjgAY8C0JEjRzzO//u//3uPAltNTc0lC2xXknJLT0/3OD5w4MCAMfv37/c4njVrlvvrtWvX6te//rWkvmWk/fuySXIn2KZOnaqEhARVV1fr+PHjHum5c/d1uxLnF8D27Nmj5cuXX3T85MmTPY5TU1P1s5/9zKvHBAAAGKtYLgoAAMa9uLg4Pfnkk+5jl8ulr3/96+rp6XHfZjZ7viw6//jZZ5+95GOEhYV5HPfvpXau6dOna+bMme7jv/zlL+5kmtS3ZPX85gznFsaWLVumkJAQ93P44IMPJPV1KT13v7QlS5ZI6mv+UFxc7L7dm6WikrRq1SqP49/97nceyThJcjgc+o//+A9JUmZmpmbMmOG+b8OGDTpx4sQFr93d3T3gWgAAAGMZRTYAADAhfOMb3/AoRB0+fFhPPfWU+/jcxJjUl357/vnn9dZbb+mRRx7Rv/zLv1zy+lOmTPE4vuuuu/SP//iPevTRR5Wdna329nZJ0j/90z+5xzidTuXm5uqhhx7S//k//0eLFy/W5s2b3fdPmzZNd955p/s4ICDAo/C1bds2SdK8efPcxTfpsyJbfX29u5up2WzW9ddff8nncL5FixYpMzPTfVxRUaE5c+Zo/fr1+va3v61bb71VkydP1i9/+Uv3mMcee8z9dXt7uxYtWqQf/vCHevXVV7Vp0yY9/fTTuv/++5WYmOjunAoAADAesFwUAABMCGazWX/84x+VlZXlXvb585//XHfffbemTp2q5cuXa8aMGTp58qSkvuWh69evd58fHByshQsXateuXRe8/l133aWf/vSn7q6jZ86cce8JJ33WjXT9+vX64IMP9Oqrr0qS2tra9MILLwy4XmhoqF555RX5+3u+XFu7dq3eeecdSXIX7rKzsz3G9BfZent73c81KytrwJ5pV+K5557TsmXL5HQ6JfU1N3j++ec9xkRGRrq//uY3v6n8/Hz9+c9/liS1tLQMSOcBAACMRyTZAADAhLFw4UJ985vfdB+3t7e7j/38/LRp06YBiTSprwvoW2+9pX/7t3+76LXT09P19NNPy2KxDLjP39/fY/npn//8Zz3++OMKDw+/4LWys7OVn5+vrKysAfddaF+1czuKSn0JtPOXu3q7VLRfVlaWdu7c6ZFoO9+aNWs8jjds2KBnnnlGcXFxFz0nPT3dqyYMAAAAo51JktHflQoAAGAsO3eT/cmTJ+vhhx8eMKa5uVn//u//rnNf/zzyyCPuglBnZ6fee+89HT9+XGazWWlpaVq7dq3CwsJkGIZ++ctfqru7W9OnT9d999034PplZWX629/+ppqaGkVFRSklJUU5OTmy2WwDxra0tGjbtm06ceKEurq6FBsbq6VLl2r27NmXfJ6/+tWv1NnZecH59/v3f/93d6MHSbrvvvs0ffp0jzEnTpxwd12VpJtuuumChb1+Bw4c0IEDB1RbWyuTyaTExEQtX75cU6dOveB4l8ul/Px8HT9+XHV1dfLz81NsbKwWLlyoefPmXfI5AgAAjCUmk4kiGwAAAAAAAOALk8nEclEAAAAAAADAVxTZAAAAAAAAAB9RZAMAAAAAAAB8RJENAAAAAAAA8BFFNgAAAAAAAMBHFNkAAAAAAAAAH1FkAwAAAAAAAHxEkQ0AAAAAAADwEUU2AAAAAAAAwEcU2QAAAAAAAAAfUWQDAAAAAAAAfESRDQAAAAAAAPARRTYAAAAAAADARxTZAAAAAAAAAB9RZAMAAAAAAAB8RJENAAAAAAAA8BFFNgAAAAAAAMBHFNkAAAAAAAAAH1FkAwAAAAAAAHxEkQ0AAAAAAADwEUU2AAAAAAAAwEcU2QAAAAAAAAAfUWQDAAAAAAAAfDSmi2wdHR166qmntHjxYoWFhSkqKkqLFy/Wa6+9dsHxzzzzjGbNmqWQkBDNnj1bL7744lWeMQAAAAAAwNjQ3t6ur3zlKzKZTDp+/PhFx11pveXUqVO6/fbbZbPZZLPZdM8996iqqmq4pn/V+Y/0BHzxwgsv6JlnntHXvvY1LVy4UCaTSS+++KK+/OUvKyAgQHfccYd77NNPP61/+Id/0D//8z8rNzdXO3bs0Pr16yVJDzzwwEg9BQAAAAAAgFHn1KlTuvPOO9XQ0HDJcVdab2lubtbnPvc5Wa1W/fd//7ck6Re/+IWuv/567du3T0FBQcP3ZK4SkyTDMIyRnsegOZ1OWSwW97FhGJo2bZqys7P18ssvS5J6enqUnJysO+64Q3/4wx/cY7/+9a/r3Xff1SeffCI/P7+rPncAAAAAAIDRxm63a/r06Vq1apW++tWv6uabb1ZRUZHS09M9xnlTb/n973+v7373u/rkk0+UnJwsSSovL9e0adP0H//xH/r7v//7q/cEh4HJZBrby0UleRTYJKm3t1ednZ0KCwtz33b48GHV1tbqS1/6ksfYe+65R+Xl5Tp8+PBVmSsAAAAAAMBoFx0drU2bNumNN95QQEDARcd5U2/53//9X+Xm5roLbJKUkpKi3Nxcvf3220P/JEbAmC+ySX2FtY6ODh06dEjr1q2Ty+XS9773Pff9xcXFkqQZM2Z4nNdfgT1y5MjVmywAAAAAAMAot2bNGplMpkuO8abeUlxcPGBc/9jxUpcZ03uy9bPZbGpqapIk5ebmauvWrZo5c6b7/sbGRklSZGSkx3n9x3a7fdCP/eLzL6q8vHzQ5wMAAAAAAAyXlJQUPfDQ8OxF7029pbGxccC4/rG+1GVGk3FRZMvLy1NnZ6eqqqq0adMmLVy4UC+88II7rthfeT1/77n+Y5fLddFrX65qK0mP/+LxwU4dAAAAAADAay7DrJOtOTrevEwu4+L7zO/7iUkPrn/wktca7F793tRbTCbTBR/HMIxL1mXGknFRZJs/f7776zvvvFNf+tKX9J3vfMddZLNarZL6OlmEh4e7x/an36Kioi567cv9Q+v/B/WFW78wuMkDAAAAAAB4ofxssP60JUXlTcGXHfv4Lx7Xj//lx8MyD2/qLVarVc3NzQOu0dTUdMm6zFgyLvZkO19mZqZqa2vV3t4uSZozZ44k6eTJkx7j+tcOn7u0FAAAAAAAYDTq6TXpzT3x+tdNM1R+9vIFtuHmTb1lzpw5A8b1jx0vdZlxV2QzDEMffvihUlJSFBISIknKyMhQamqqXnvtNY+xr776qqKiopSVlTUSUwUAAAAAALgipfUh+tdNM/WXgjj1ui6/tdXV4E295aabbtKuXbtUUVHhvq2iokK7du3S2rVrr9qch9OYXi66bt06xcfHa8mSJYqPj1ddXZ02bNigHTt26Nlnn3WPM5vNeuKJJ3T//fcrJiZG2dnZ2rVrl/7v//2/+rd/+7dLtqMFAAAAAAAYKc4ek94qiNd7BybJZXhXXDOM3mGaVR9v6i1f+cpX9NRTT+mWW27Rj370IxmGoSeeeEJxcXH62te+NqzzvFrGdJHt9ttv1x//+Ee98sor7i4VCxcu1F//+lfdfPPNHmPvvfde9fT06Fe/+pV+85vfKDk5Wb/97W/12GOPjdDsAQAAAAAALq6kJkTPbU1RtSPI63NjI7u186UbpEeuH4aZfeZK6y0BAQF6//339d3vflff+MY35HQ6tWLFCm3atGnc7MlmkmQMtosE+hofPP6Lx2l8AAAAAAAAhoSz16zNe+L03sFJMrxMr5lNhtbMbdAXl1Yra9E1w9r4AJ8xmUxjO8kGAAAAAAAwnpTUhOrZLSmqaQz0+tzE6E49vKZcU2Pbh2FmuByKbAAAAAAAACOsu8est/bG6f2DsXJ5ueDQbDK0dn69bsuqkcWP1YojhSIbAAAAAADACDpRFarnt6aotsn79FqyrVPrV5cpNbZjGGYGb1Bk89HsdUX6W80knd1q0vIMu9Li20Z6SgAAAAAAYAzodPrp9fwEbS+0ydvt8v39DH3h2lrdtLBOfmbSa6MBRTYfBUWlq6VH2lEk7SiKVmJ0p1ZkNChnlkOhQcPbKhcAAAAAAIxNR8vC9UJesuytAV6fmzqpXQ9fV66k6M5hmBkGiyLbEKuyB+nVXUl64+NELZzaqJWz7ZqZ0CqTd81AAAAAAADAONTe5afX8hO163i01+k1i7+h2xbXaO38eplNpNdGG4psw8TZY9LHJ636+KRVcVFdWpFpV84suyKCe0Z6agAAAAAAYAQcKo3Qhm3JcrRZvD43La5N69eUK8HaNQwzw1CgyHYV1DYGamN+gv6/j+M1P7VJK2fblZ7UIjPpNgAAAAAAxr22Tj+9sjNJu09YvT43wN+lO5bU6PprzspEem1Uo8h2FfX0mlRQEqWCkijFRHRrRYZduel2RYU6R3pqAAAAAABgGOw7Hak/b09WU7v3JZiZiW16aHW54iJJr40FFNlGyNnmAP3Px/F6c0+crpnSrJWz7Zo7uYWqNAAAAAAA40BLh79e3pGkPaeivD43yOLSF5dWa9Wcs6yCG0Moso0wl2HSwdJIHSyNVHSYU8sz7FqWYVd0WPdITw0AAAAAAAzCnlNRenlHklo6vC+7ZCS36qFV5YqJoC4w1lBk81HNoV9ryoJH1eUK9fla9laLNu+N01sFsZqT0qKVs+2al9pMxxAAAAAAAMaApnZ/vbQ9WftPR3p9bpClV+tyqrUis0Em0mtjEkU2H1V+/AN946YeTb/2y8o7Fq19pyNlGL79bzAMk46URehIWYQiQ3qUM8uuFZkNio2kig0AAAAAwGhUUBKlDduS1NrpfallzuQWPbiqglVtYxxFtiFgMhnKSG5RRnKLHG0WfXTCqi1HbLK3Bvh87aZ2f717IFbvHYxVWlybctIdypnlkMXPNQQzBwAAAAAAvmhq99eGbck68In36bXggF7dnVOtFRmk18YDimxDzBrq1I0L6rR2fp2KK8P13sEYHS2L8Pm6hiGdqgnVqZpQvbE7QYvSGrVm7lkl2zqHYNYAAAAAAMBbBSVRenFbsto6/bw+d+6UFj24slzWMOcwzAwjgSLbMDGb5E63NbZZ9MbHCfroRJRcLt9L021dftpWaNO2QptSYzu0IrNB2TMdCvAn3QYAAAAAwHBrbLNow7ZkHSz1PlQTEtiru7KrtTKzYRhmhpFEke0qiAp16u/WlOm+FRV6aVuydp+I8nnftn6ldcEqrUvWxvwEZU1v1Oo5DUqJ6RiSawMAAAAAgM8YhrS9yKbX8xPV2W32+vx5qc26f2WFrKGk18YjimxXUaC/S393XZnuXFKtV3Ylal9J1JBdu6N7YLptyQyHgiyk2wAAAAAA8NXZlgC9sDVFhRVhXp8bEdyju3OqlDPLMQwzw2hBkW0EWMOc+ubaMzpyxq5XdiaptilwSK/fn257fVeClsxo1MrZDZoyiXQbAAAAAADecqfXdiWq0+l9em1RWqPuW1Gp8OCeYZgdRhOKbCNo7pQWpScX64ODk/T2/jh1DeI/66V0Oj9LtyVaO5WT7tCKjAaFBvUO6eMAAAAAADAe1TcH6PmtKTpeOYj0WkiP7lteoWvTmoZhZhiNKLKNMIufoZuvrVPOLIdez0/UnlOeS0j9/Qz19Pq+f1uVI0ibdido8954zZvSpFWz7cpIbvH5ugAAAAAAjDcuQ9pRZNNruxIHFYhZlNao+1dWKiyI9NpEQpFtlLCGOfX1G85o5ewGvbYrUWVng5UW366v33BGR8vCtfWoTeVng31+HGePSQUlUSooiVKCtVO56Q4tz2hQGOk2AAAAAABU1xSo57emqLgq1OtzI0N6dP/KCi2YSnptIqLINsqkJ7Xqp+tOqNPppyBLX+FrZWaDVmY2qLQuWNsLbfr4pHVQ68DPV92fbtsTr3mpfem29KQWmYam8SkAAAAAAGOGyzDp/YOTtHlvvJw93r8xXpTWqAdWVrBF0wRGkW2U6i+wnSs1tkOpsRVal1utj09GaXuhTaV1Q5Bu6/0s3RYX1aXlGXYtS7ezKSMAAAAAYEKotAfp2S0pKq0L8frcqFCn7l9ZofmpzcMwM4wlFNnGoCBLrzvdVmUPUn6xVduLbGrr9PP52rWNgdq0O0Fv7onXfNJtAAAAAIBxzJ1e2xMvp5f7oZtM0oqMBq3LqVJQgGuYZoixhCLbGJcY3am7sqt12+IaHToTqbxj0SqqCPf5uj3npNtiI7uUPbNRyzIaFB3mHIJZAwAAAAAwssrPBun5vMmDWiEWE9GtB1eVKzO5dRhmhrGKIts4YfE3tCitUYvSGlXtCNSu49HaURSt1k7f/4rrmgK1eW+c3iqIVXpSq1bNtmvhtCaZTcYQzBwAAAAAgKun12XSB4cm6c098eoZbHott0pBFtJr8ESRbRxKsHb1pduyanSotC/ddrwyXIaPNTHDMKmoIlxFFeGyhjq1dKZDq+c0yBbePTQTBwAAAABgGJWfDdazW1JUdtb79NqkiG49tLpc6Umk13BhFNnGMYvfZ+m22sZA7SiK1q7j0Wru8P2v3dFm0bsHYvX+wVjNSmoh3QYAAAAAGLWcPSZt3huv9w5OkmF4l14zm6TlGQ36Um6VAkmv4RIosk0QcVF96bbbs2p0cAjTbS5D7nRbZIhTObMcWjm7QZMiSLcBAAAAAEZeSW2ontuSompHoNfnxkZ26aHV5ZqV2DYMM8N4Q5FtgvE/J91mb7Xo45NWbTkSI3urxedrN7UPTLctmNokPzPpNgAAAADA1eXsNWvznrhBptcMrZ1fr9sW18jiz3taXBmKbBNYdJhTNy6o0+fn1+t4ZZjyjkVr/+lIubz84XO+c9NtESE9ypreqJWZDUqM7hyimQMAAAAAcHGnavrSazWN3qfXkqI79fCacqXGtg/DzDCeUWSDTCZDGcktykhukaPNoo9OWJV31KazLQE+X7u53V9/Oxyjvx2OUWpsh1ZkNihnlkMWP9axAwAAAACGVnePWW/tjdP7B2Pl8jKA5k6vZdXI4kd6Dd6jyAYP1tC+dNva+XUqrgxX3rFoHfgkUr0u39JtklRaF6zSumRt2p2gxWmNWj3nrFJiSLcBAAAAAHx3oipUz29NUW2T9+m1lJhOPbSqTKmxHcMwM0wUFNlwQWaT3Om2pnaL8out2nbMpvpm39Nt7V1+2lZo07ZCmzvdtnSGgy4tAAAAAACvdTr99P99HK8tR2K8Tq/5mQ3dMK9et2fVyJ/0GnxEkQ2XFRkyMN12sDRSPb1Dl27bmJ+grOmNWjWnQZNj+OQAAAAAAHB5R8vC9UJesuyt3gdCUmI69HdrypXCe1AMEYpsuGLnptvauvxUUBKlvx2OUZU9yOdrd3QPTLctmeFQEOk2AAAAAMB5Orr9tDE/QduLbDK8DKBZ/A3dtrhGn59fL5OJ9BqGDkU2DPDW3jjlHbMpMbpLdyypUVpc24AxoYG9WpnZoJWZDSqtC9b2Qpt2n7Cqu8fs8+P3p9tez0/UgqlNyp3lUEZyi8/XBQAAAACMfUfKIvRCXrIcrRavz02La9P6NeVKsHYNw8ww0VFkg4eS2lBt3hsvSWpqt+h45XRlz7Tr7uxqRYT0XPCc1NgOpcZW6K7sau0tidLWozEqP+t7uq2z26zdxVbtLrYq0dqpnHSHVmQ0KDSo1+drAwAAAADGlvYuP23anaBthTavz7X4uXRbVi3pNQwrimzw0NLh53FsGFJ+cV+H0duyanXd3LMyX+QHUsgF0m0fnbSqy+l7uq3KEaRNuxO0eW+85k1p0qrZdqUntcjk+7ZwAAAAAIBR7mBaTvGxAAAgAElEQVRphDZsS1Zjm/fptenxfem1+CjSaxheFNngYXZKi9Li21RSE+pxe0e3n17dmajthdH6yvJKpSe1XvI6/em2dbnV+vhklPKO2lR2Ntjn+Tl7TCooiVJBSZQSrF3KTbdreYZdYUEXTtkBAAAAAMau5g5/vZ6fqN3FVq/PDfB36dbFtVo7v05mAhq4CiiywYPFz9A/3VGiHUXRemN3vNq6PP+JVNmD9JvNaZqX2qyvLK+ULbz7ktcLsgxMt3180qrOIUi3VTsC+9Jte+I1L5V0GwAAAACMJwUlUXppe5JaOrwvXcxMbNP61eWKjSS9hquHIhsGMJsMrcxs0LXTGvWXgnhtORIj13krRA+VRqioIkw3LqjXjQtqZfG//Jp2d7otp0r7P4lUfrFVRRXhPs/X2ftZui0uqkvLM+zKTbcrIph0GwAAAACMNc3t/nppe7L2nY70+twgS6/W5VZrRUYDAQxcdRTZcFFhQb26Z1mlsmfa9fLOZJXUhHjc391j1ua9cdp9Ikr3LKvSNVOar+i6QQEu5cxyKGeWQ1WOIOUft2p7kU1tnX6XP/kyahv70m1v7onX/NQmZc9yaN6UFja2BAAAAIAxoKAkSi/mJQ1YVXUl5kxu0YOrKhQddukVV8BwociGy0qN7dAP7zip3Ses2pifqObzorp1TYH6f9+eqnmpzbpnWaUmRVz5D7REa6fuyq7WbYtrdOhMpPKORet4ZbgMH2tiPeek26xhTi2d4dCauQ38sAUAAACAUaip3aIX85J0sNT79FpwQK/uziG9hpFHkQ1XxGSScmY5NC+1WW/tjdeHR2wyDM+fXodKI3SsPFyrZjfojiXVCrK4rvj6Fn9Di9IatSitUdWOQO06Hq0dRdFq7fT9n6ij1aJ3D8TqvYOTlJ7UqlWz7Vo4remiXVIBAAAAAFdPQUmUXtyWPKjVTXMnN+vBVRWyhjmHYWaAdyiywSuhgX1LSJel2/XnHUk6We3ZhbSn16S/HY7RvtORunNJtXJmObx+jARrV1+6LatGh0qHLt1mGCYVVYSrqCJcUaFOZc90aNWcBsVcpnkDAAAAAGDoNbQE6PmtySocxF7dIYG9uiu7WiszG4ZhZsDgUGTDoKTEdOgHt5/SvtNRem1XouytFo/7Ha0W/enDycovjta9yyqVGN3p9WNY/D5Lt9U2BWpHYbR2HY8esFx1MBrb+tJt7x+M1aykFq2abdeCqU3yM5NuAwAAAIDhZBjS9iKbXs9PVGe32evz56U264GVFYoKJb2G0YUiGwbNZJIWpTVq7uRmvX8wVm/vj1VPr+cS0qKKMP3s9ZlaPadBdyypUZCld1CPFRfZl267PatGR8vDtbvYqn2nIwcsWfWWy5A73RYZ0qOcWXatyGxQbCTpNgAAAAAYamebA/R8XoqKKsK8PjciuEd351QNasUUcDVQZIPPAi0u3bq4RktmOPTKziQdKfOM+va6+paQ7j0Vqbuyq5U90zHozSj9/QzNT23W/NRmOVot+uikVVuO2GRvDfD5eTS1+3uk23JmObR4epMsfle+txwAAAAAYCB3em1Xojqd3qfXFqU16r4VlQoP7hmG2QFDgyIbhkxcVJce+8JpFZRceAlpU3vfEtIDn0Tqm2tLfe76Yg1z6sYFdVo7v07FleHKOxat/acj5RrCdNurO3u1KK1R111zVkmDWPIKAAAAABNdXVOAnt+aouKqQaTXQnp034oKXTutaRhmBgwtimwYcv1LSN/eH6sPDsbKed4S0v2nI1VaH6Kpse1D8nhmk5SR3KKM5BY1tlm0+4RVeUdtOtvie7qtrctP2wpt2lZoU2psh1ZkNih7pkMB/qTbAAAAAOBSXIa0o8im13YlqmuQ6bX7V1YoLGhw2w4BVxtFNgyLQItLdy6p0bJ0h17ZmajDZyI87h/s3myXExU6MN124JNI9bp8jM1JKq0LVmldsjbmJyhreqNWz21Qiq1jCGYNAAAAAONLlT1Iz21N0enaEK/PjQxx6oFVlZqfSnoNYwtFNgyr2MgufefmT3SoNEJvFcTL0WrRDfPrlWDtGtbHPTfd1tTur/ziaG0vtKmuyfd0W0f3wHTb0hkOBVpItwEAAACY2FyGSe8fnKTNe+IHrGq6EovSGvXAygqFkl7DGESRDVfFvNRmzUttHpHHjgzp8Ui37Sq2quBUpJy93seVz9efbnt9V4KWzGjUytkNmjKJdBsAAACAiafSHqRnP0xRab336TVbeLceWl2hzOSWYZgZcHVQZMOEcW667Z5lfiooidKHh2NUaQ/y+dqdzoHptiXTHQoKIN0GAAAAYHzrT6+9uSdePV6m10wmaUVGg9blVPH+CWMeRTZMSKGBvVqZ2aCVmQ0qrQvW9kKbdp+wqrtn6NJtr+xM0rwpTVo1264MPo0BAAAAMA6Vnw3Sc1sn60x9sNfnxkR066FV5cpIbh2GmQFXH0U2THipsR1Kja3Q3TnV2nMqSluP2FTe4P0viPM5e0wqKIlSQUmUEqydyk13aHlGA51xAAAAAIx5vS6TPjjkY3ott0pB7G2NcYQiG/Cp4ICB6baPT1rVOYhW0+erdgRp0+4Ebd4b7063pSe1yOR701MAAAAAuKpO14bouS0pqnJ4v/VObGS3HlpdrlmJpNcw/lBkAy6gP922LrdaH5+M0rZjtkHFn893brotPqpLyzLsWpZuV3hwzxDMGgAAAACGj7PHpM174/XewUkyDO8SA2aTtDyjQV/KrVIg6TWMUxTZgEsIsnim23afiNbuYqvauvx8vnZNY2Bfum1PvOalkm4DAAAAMHqV1IbquS0pqnYEen1uYnSnHl5Trqmx7cMwM2D0oMgGXKG+dFul7lpapUNnIpV3LFpFFeE+X9fZ+1m6LS6yS8sz7cqdZVdECOk2AAAAACPL2WvW5j1xg0yvGVo7v163ZdXI4mcM0wyB0YMiG+Ali7+hRWmNWpTWqGpHkHYdt2p7YbTaunz/71Tb1Jdue+OjeKUntWrVbLuundYkk4lfSAAAAACurpPVoXpua4pqG71PryVFd+rh68qVOon0GiYOimyADxKsnboru1q3ZdXoUGlfuu14ZbgMH2tihmFSUUW4iirCZQ11aulMh1bPaZAtvHtoJg4AAAAAF9HdY9Zbe+P0/sFYubx8b+NnNnTDvHrdnlUjf9JrmGAosgFDwOL3WbqtpjFQO4uitfN4tFo6fP8v5miz6N0DsXr/YKxmJbVo1Wy7Fk5rkpl0GwAAAIAhVlwVque3pqiuyfv0WkpMp9avLtOUSR3DMDNg9KPIBgyx+KiuYUm3uQy5022RIU7lzHJo1ewGxUSQbgMAAADgm06nn17flaDtRTav37uQXgP6UGQDhsm56ba6pkB9dMKqHUXRsrdafL52U/vAdNuCqU3yM/MLDQAAAIB3jpSF68W8lEG9V5kW1671a8qVaO0chpkBYwtFNuAqiI3s0q2La3TLolodrwxT3rFo7Tsd6XV3nvN5ptt6lDPLrhWZDYqNJN0GAAAA4NLau/y0aXeCthXavD7X4m/otsU1+vz8ehq1AZ+iyIYJpctpVqDFNWKPbzIZykhuUUZyixxtFn10wqqtR21qaAnw+dpN7f5690Cs3j0Qq9TYDq3IbFDOLIcsfiP3fAEAAACMTofPROjFvGQ52rxPr6XFt2n96nIlWLuGYWbA2EWRDRNCU7u/nn57qs6cDVFGUqvW5VYpxTaym3FaQ526cUGd1s6vU3FluPKORWv/6Ui5fEy3SVJpXbBK65K1aXeCFqc1as3cs0q2Ed8GAAAAJrq2Lj+9Mdj0mp9Lt2XVkl4DLoIiGyaEDw7FqrQ+RJJUWBGmn78+Q6tnN+j2JTUKDewd0bmZTXKn25raLcovtirvmE1nm31Pt7V3+WlboU3bCm3udNvSGY4RTfMBAAAAGBkHSyO0YVuyGgeRXpuR0Jdei4sivQZcDEU2TAiu82pKhmHSlqMx2lsSpTuXVGtZhl1m3wNkPosMGZhuO/BJpHpdQ5du25ifoKzpjVo9p0EpMbTWBgAAAMa75g5//Xl7sgpKIr0+N8DfpVsX12rt/LpR8Z4JGM0osmFCuGFevQ6fiVBNY6DH7S0d/nohL0XbCm26b0Wlpsa2j9AMPZ2bbmtu99eu4mhtL4xWXVPg5U++jI7ugem2JTMcCiLdBgAAAIw7BSVR2rAtSa2d3r/9n53SogdXVcgWTmM14EpQZMOEYA1z6hdfLtaWIza9uTdBnd1mj/tL60L0xBsztHSmQ+tyqhQR3DNCMx0oIqRHNy6o0+fn16moMkw7Cm068EmknL1Dl257fVeCls5s1IrMBk2ZRLoNAIBLcbRZVFwZpu4ekxKjuzQtrl1m9iYCMMo0tlm0YVuyDpZGeH1ucECvvpRbpWXpdplIrwFXjCIbJgw/s6Hr553VoulNeuOjBH10wirjnNfDhiHtLrbqUGmEbl1Uo+uuaRhVL5hNJikzuVWZya1q7/LT3pIobT0ao/KzQT5fu9Ppp7xjNuUdsynR2qmcdIdWZDQoNGhk96sDAGA0qWgI0nsHY7XnZJTHVg6BFpemxbVpdkqrMpJaNGVSB29KAYyogpIovZiXpLYu79/yz53cogdWlSs6zDkMMwPGN4psmHCsoU599boyLc+w68/bk1Rp9yxStXf56dVdSdpWGKN7l1cqM7llhGZ6cSGBvVqZ2aCVmQ0qrQvW9kKbPjppVZfTfPmTL6PKEaRNuxO0eW+85k1p0qrZdmWMwu8BAABXy8nqUL17IFaHz0R4fEDXr8tpVlFFuIoqwiUlKDy4R7MSW5WZ0qrZKS2KYZkVgKukqd2iF/OSdLDU+73XQgJ7dVd2tVZmNgzDzICJgSIbJqxZia362ZdO6MPDNm3eG6+Obj+P+6sdgfp/3pqmeanNum9FpaLDRucL5NTYDqXGVujunGrtORWlrUdtKj8b7PN1nT0mFZREqaAkSgnWLuWm27U8w66woNGzlBYAgOHiMqTDZyL0zv44ldSEeHVuS4e/+3eoJE2K6FZmcosyU1qVntSiMJLiAIaYYUi7T1j16s4ktXX5Xf6E81wzpVkPrKqQNZT0GuALimyY0MymviWkWTMatXlPvHYU2eQ67xPqQ6UROl4Zps/Pr9eNC2tl8Rs9S0jPFRzwWbqtpCZE24ts2nsqakjSbdWOwL502544LZrepBUZDZqZ2DYEswYAYHRx9pi0qzha7x+cNCQNhySpvjnA3XTIbJImT+pQelKLMpNbNSOhTQH+NB8CMHhnWwL0wtYUFVaEeX1uWFCPvrK8UlkzGodhZsDEQ5ENkBQZ0qMHVlVoRaZdL21P0id1np9YdznN2rw3Th+diNI9yyo1d8roXj6ZFt+utPh23ZNbqY9PWZV/3KpTNaE+X9fZa9buYqt2F1sVF9Wl5Rl25abbR1WjCAAABqPT6acdhVa9dzBWjW2WYXscl9HfeChY7x2IldlkaPKkTmUktWh2SqtmJLTKf5R+oAdgdDEMaXuRTa/nJw5o7HYl5qU264GVFYoivQYMGYpswDlSY9v1oy+e1EcnrHo9P1EtHZ7/RWqbAvW7t/uWkN67vHLU77ESFOByp9uqHEHKP27V9iKb2jq9j5Cfr7axL9325p54zU/t27stPamFjZ4BAGNKU7u/th2L0QeHYgZsHXE1uAyTu+j27oFYmigAuCJnmwP0fF6KigaRXosI7tFXVlRoUVrTMMwMmNgosgHnMZuknFkOzZvSrLcK4vXhEZsMw/PV7aHSCBWWh+mmhfW6cUGtLP6j/xPnRGun7squ1m2La3ToTKTyjkV/ukGzb3p6P9u7LTrMqSUzHFoz9yzdiAAAo9rFOoWOtPObKESE9GhmQl8ThTkpLbKN8g/4AAwvd3ptV6I6B7EtzKK0Rt2/spJ9loFhQpENuIjQoF7ds6xSObPs+vOOJJWct9zS2du3hHT3Cau+uLRai9LGxj4GFn9Di9IatSitURUNQdpRZNPuYuugNkg9n73VoncPxOqDQ5M0P7VZyzMbNDulRebR894FADDBHa8M03sHY3W0LPyCnUJHm+Z2zyYKCdYuZSS1KCO5VelJrQoJpIkCMFFUOwL13NaUAe9LrkRUqFP3r6zQ/NTmYZgZgH4U2YDLmDKpQ/90xynlH4/WGx8lqPm8JaR1TQH6w/tTdOviIN22uGaEZjk4ybZO3bOsUnctrVLB6SjtKLSpuMr3vdt6XSbtOx2pfacjZQvv1vIMu5Zl2OlWBAAYES5D2n86Uu8eiFVpnXedQi/E4mdo6UyHlmfYVe0IVGFFmIoqw9XcPvwvrasdgap2BGrL0RiZTIZSJ3W4u5bOiG8bE+l6AN4xDJPePzhJb+6Nl7PH+0+vc9Pt+nJuFUV54CqgyAZcAbNJWpZh18JpTdq8N15bjtjkOm8J6QeHJo25Ils/i7+h7JkOZc90qLYxUDuKorXrePSAguJgNLQE6M098Xprb7xmJbVo1Wy7Fkxtkp+ZNwEAgOHl7DVp76kovbM/TtUO3zuFBgW4tCzdrs/Pr5P1020R0uLbtCzDLqmvi2hhRbgKy8NUWBGu9iFIiV+KYZj0SV2IPqkL0dv7YmXxc2nKpA7NSOjb021mYiu/b4ExrsoepGe3pAxozHYlIkOcemBlheZPJb0GXC0U2QAvhAT2LSFdlt6gV3Yme6S+bGHjY4+UuKgu3ZVdrduzanSwNFL5xVYdPhM+YF86b7kMufeYiQxxKmeWQytnN2hSxPj4vgEARo+h7hQaEdKj1bMbdN019Qq9RBJkUkS3u+GQYZh0pj5IRZXhOlYeplPVYXL2Du/+Cc5es07VhOpUTajePRCrIItLU2miAIxJrk/Ta5v3xHv9s8NkkpbOdOieZZWX/JkFYOhRZAMGISWmU9+/7ZT2nIrSh4djFGAx9OXcypGe1pDy9/ts7zZHq0UfnbRqyxGb7K0BPl+7qb1v77b3D8a6023zU5vk78en7QCAwRvqTqGxkV1aM+esVs1u8HoZpslkKDW2Q6mxHbpxQZ26e8wqqQnVsfK+paVl9cFyDfOvvc7zmihEhvRoxqdNFOZObqZJETBKVTQE6bktKSqt9z69FhPerYdWVygjuWUYZgbgciiyAYNkMklLZjRqyYyx0fDAF9Ywp25cUKfPz6/X8cow5R2L1v7TkQOWzHrr3HRbaGCvFqU16nPXnFVidOcQzRwAMBEMdafQ1NgOXTe3XtkzG2UyDU0lLMDfpYzklk/f+FartdNfxyvD3EtL65t9/xDrcprOa6IwKaJbmcktykxpVUZyC4kXYIT1ukz64NAkvbknXj2DSK+tyGjQupwqBQW4hmmGAC6HIhuAK2YyGe43CI1tFu0+YVXeUZvOtvj+xqCty0/bCm3aVmhTamyHVmQ2KHumQwH+vEgAAFzYyeq+ZZGHz0T43CnUZJKumdKsmxbWaXp829BM8BLCgnrciXFJamyz6FRNqArLw3T4TIQcQ7DM9XLqmwPcv3tNJkNTJnUqI6lFs1NaNT2+lSYKwFVU3hCsZz9MUdnZYK/PnRTRrYdWlys9qXUYZgbAGxTZAAxKVGhfum3t/DoVV4Yr71i0DnwSOSQJgtK6YJXWJWvT7gQtTmvU6jlnlRJDug0A0JeCPnwmQu/si1VJre8dsf39DC2e3qibFtYp0Tpyv2uiQp0eRbdzmygcKw8fkuWvl2IYpk9//wbr3QN9TRSmJ3y2n9vkSR0ys58bMOScPSa9eyBOf90X6/XraHd6LbdKQRY+mAZGA4psAHxiNsmdbmtqtyi/2Kptx2xDsuyl/QLptqUzHArkRQQATDg9vSbtGeZOoaPJuU0UXIZJZec0UThZHeb1UjJvOXs993MLDezR9IR2zUhoU0ZSi1JjO4b18YGJoKQmRM9tTVG1I8jrc2Mju7V+dblmJpJeA0YTimwAhkxkyMB028HSyCF5I9Cfbnt9V4KWzGjUqjkNmhzDC3wAGO9GqlPoaGI+r4lCl9Os07WfNVE4Ux/s83LZy2nr8teh0ggdKo1QXxMFp2YktCkzpVXXTG4elYVKYLRy9pq1eU+c3js4SYaXexybTYbWzG3QF5dWs60KMApRZAMw5M5Nt7V1+amgpK8La6Xd+0/pztfpHJhuWzLDQUQeAMaZ0dQpdLQJtHg2UWjp8FdxVZh7aelQ7JV6OU3tlos2UchMblHIGClgAldbSU2ont2SoppG7xO5idGdenhNuabGtg/DzAAMBYpsAIZVaGCve7lLaV2wthfatPuEVd09Zp+v7U635SdqwdQm5c5y0K4cAMa4ioYgbTkSo/ziaDmHIAk9HJ1CR5vw4J6L7udWVBGmtq7hf8l/ySYKCa2y+I3P7z1wpfrTa+8fjJXLy/8OZpOhtfPrdVtWDf+XgFGOIhuAq6ZvqUuF7squ1t6SKG09YlN5g/cdlM7X2W3W7mKrdhdblWjtVE66QysyGhQaxKfoADBWjOVOoaON535uUo0jSCc/7Vx6tCxcnc6r20QhwN+ltHiaKGDiOlkdque2pKi2yfv0WrKtU+vXlCt1Euk1YCygyAbgqgu5QLrto5NWdTl9T7dVOYK0aXeCNu+N17wpTVo12670pBaZeDEPAKPOeO0UOpqYTX1LzBKjO0esiUJ3j2cThfDgHs1KbFVmSqtmJ7coJqJ7WB8fGCndPWa9tXdw6TU/s6Eb5tXr9qwa+ZNeA8YMimwARlR/um1dbrU+PhmlvKM2lZ31Pd3m7DG594pJsHYpN92u5Rl2hQX1DMGsAQC+mGidQkeT0dBEoaXDf8B+btMT2jQjoU3zpjQrKpS/Q4x9R8vC9UJesuyt3u+RmGLr0MPXldPkCxiDKLIBGBWCLAPTbR+fsqqz2/d0W7UjsC/dtide81JJtwHASKFT6OhzfhOF5nZ/najua6JwtDxcDVehiUJ9c4DqmwO0u9gqybOJwpzJLQqy8HeLsaOj208b8xO0vcjmdcHa4m/opgV1uvnaWvmZSa8BYxFFNgCjTn+67Z7lVTpUGqG8Y9GfLjHxjbP3s3RbXGSXlmfalZtuV0Qw6TYAGE79nUL/93CM2rvoFDqaRYRcoolCZbjaOod3P7f+x+xvomA2GZp8ThOFGQmtLJ3DqHXkTLhe3JYie6v3HyKkxbdr/epyJbDUHRjTKLIBGLUsfi73C/0qR5Dyj1u1vTB6SLqk1Tb1pdve3BOv2Sktypnl0LXTmsZt5zkAGAl0Ch37zm2iYBgmnTlnP7dTNWFy9gxvLNx1XhOFQItL0+I+a6IwZVIHyXSMuPYuP23anaBthTavz7X4uXRbVq0+P7+en2vAOECRDcCYkGjt1F3Z1bptcY0OnYlU3rFoHa8M93nfmJ5ekw6VRuhQaYSsYU4tneHQmrkNig5jE2YAGCw6hY5PpvP2c3P2mlVaF6xTNX17up2oClOva3grXl1OzyYKEcE9mtnfRCGlRTHh/P7G1XWoNEIbtiXLMYgl8GnxbXp4Tbnio7qGYWYARgJFNmCMa+/yk7PXpMiQibHk0eJvuNNtNY2B2lkUrZ3Ho9XS4fuPM0erRe8eiNX7B2M1K6lFq2bbtXBak8x8qggAl0Wn0InH4ufSjE8bFty4oE6dTrM+ucpNFJov0EShfz+39KQWhQWxnxuGR1uXn97wMb22dn6dzCQxgXGFIhswhu05FaVnP5wsZ69Jcyc3655lVYqbQJ+ExUd19aXbsmp0qHTo0m0uQ+5PyaNCncqe6dCqOQ18Og4AF0CnUPQLOq+JQlO7v05+2kThSFnEoPap8pbnfm7S5Ekdmh7fVwick9KsoADXsM8B419BSZRe2p40qA95Zya26aHV5YqLnDiv2YGJhCIbMIa9+XG8e4+bI2URKnotXDfMq9cXrq1VoGXivIi0+H2WbqttCtSOwmjtOh6t5iFItzW2DUy3LZjaRMcnABNef6fQ9w/GDmqZ1PnoFDr+RF6qiUJFuNqGoAnGpbgMufdz+9vhmAFNFGYmtvL7HF5pbvfXSzuSta8k0utzA/xdunUx6TVgvKPIBoxhwYGehbSeXpPe2R+r3SesWpddpawZjSM0s5ETF9mXbrs9q0ZHy8O1u9iqfacjZRi+vZo5N90WGdKjnFl2rchsUGwk6TYAE8vQdwrt1po59XQKnQBGWxOFIItLU2migCtUUBKlDduS1Nrp/VvoOZNb9OCqCvb8BSaAMV9kq6ys1AsvvKD9+/ero6ND8+fP17e+9S0lJCQMGLt582a98cYbqqmpUVxcnO68807dcccdIzBrYGh8ZXmF/vP9VDnOW37haLXov/53ivKO2fSVFZVKip54e9n4+xman9qs+anNcrRa9NFJq7YcscneGuDztZva/T3SbTmzHFo8vUkWv4mTHgQw8dApFEPpQk0UTlV/tp9bWX2wXMP8z6Lz/CYKIT2amdDXRGHu5BYKIpDU97rvpe3J2n/a+/RacECv7s6p1oqMBgq4wARhkmQYw70j6TDZsmWLbrnlFqWmpuqmm26SYRh6+eWX1dvbq4KCAqWkpLjH/uQnP9GTTz6p++67T3PmzNHRo0f10ksv6Qc/+IGeeOKJQc/BZDLp8V88ri/c+oWheEqA17p7zHrvQKze2R97wTc9ZpOhNXMbdHtWjYIDJvbyG5chFVeGK+9YtPafjpTLx3TbuUIDe7UorVHXXXN2QhY1AYxfw9Ep9Pprzn66bxdwYa2d/jpVE6JT1aEqqgxXaV3wVZ/DuU0UMpJbWMY8ARWUROnFbclq6/Q+tTt3SoseWFmuaPaWxAibP3++Hv/F4/rxv/x4pKcy7plMprFdZGtra9Mrr7yi9evXy8+v7wdfWVmZpk+fru9973t68sknJUmGYSgsLEyPPPKIfvvb37rP/4d/+Af98Y9/VFtbm8xm86DmQJENo0VdU6Be2Zmow2ciLnh/aGCPbllUq+uuOcs+EOrba233Cavyjtl0tnDUdW8AACAASURBVNn3dNu5UmM7tCKzQdkzHQrwJ90GYOyhUyhGm6Z2i05Wh6qwPEyHyyIGpPiHm8lkaMo5+7lNj29lefM41thm0YbtyTr4yYVfV19KSGCv7squ1srMhmGYGeA9imxXj8lkGtvLRUNDQ/XVr37V47bJkydr8uTJKisrc9/mcrnkdDqVmJjoMTYhIUG9vb3q7e0ddJENGC1iI7v0nZs/0cHSCL26M0n15xWO2rr89equJH10wqp7l1cqLb59hGY6OkSFOnXjgjqtnV/nTrcd+CRSvS7fK5B9+70ka2N+grKmN2r13Aal2Dr+f/buPDzK+t77+GcmM9m3yUpIIGwhYQdlDUtERETBBa27Vbscr1br8TltfaxF2yq2dq/21B67PKebx9biaVlcsILIvslOWCMBsi8zmezJZGaePyKBIQiGmcyd5f26Lq+rue975vqmQObO5/7+ft8AVA0A3YtJoeip4iJdnzpE4dCZGDW1du8QBe8F+7lZQzwakdagkWmNykprYIhCH+H1ShsOJ+qNzWlqdnX979SEIbV6IK9Itih+3gH9Va8O2S6mqalJpaWlysrK6jgWEhKihx56SD/60Y80c+ZMTZs2TQcOHNDPf/5z/cd//Ies1uA+CQO608QhtRo7qE4fHEzUP3ekqdnlGyAXVkbqxX9kadpIh+7KLVFMRJtBlfYMZpM0KqNOozLq5Gy0aMvRBG3IT1SF0//utqbWEH2Yn6gP8xM7utumZTkU3o8mvwLoHZgUit7mkkMUSqMDsm/gpbjc5+/npk5DFIak8HCtt6mqC9UfPsjo+DPtiqgwt26new2A+mDI9tJLL8nj8ejhhx/2Of7yyy+rra1NM2bMUG5urvbs2aNnn31WTz75pEGVAt3HEuLV/AlVmjzcqTe3p2nrUZvPeY9X2nrUpv2FsVo8uUzXja9m02lJcZFtWjipQjdMrNCJsihtPWrTlqM2udz+d7qe7W57Y3OapmXVKG9MtTKTuQEHYKxumxQ61s4wGATNhUMUWtvMKigzdohCXGSbsjqGKNSyL1cPdq57bWCnh9OfxeThNbp/TnG/f3ANoF2fCtnWrl2rZ599Vr/4xS80ePBgn3N2u12VlZWy2WyKjo5WU1OTduzYobKysotOIj3LxBgY9GK2aJe+NO+0Zmbb9T+b0lViD/c539ASor9uTtfmowm6f06xRgxoMKjSnsVkkrLSGpSV1qDbZ5RqV0G81h1IUlF1+OVffBnNLt/utulZduXmOOj0ABBUTApFXxZq8XR0qUulqmuy6GhJdPvS0qKYgO/FejHORot2FcRrV0G8JN8hCqMz6hTJ536PUFkbqj98MEhHiqO7/NrYyDbdP7tIVw93dkNlAHqrXj344Hzbtm3T/Pnz9bWvfa1j4MFZ9fX1mj59upKSkvSPf/xDNptNhw4d0p133qnm5mbt27dP0dFd/8EqMfgAvYfbY9K6A4n6544BF91jwmSSpo906HMzShQXyZO4iymsiNCG/ERtPWZTa1vg9nG0WryakOnUNWPsTNsD0K2YFAq0ByvHS6N0ojRK+07FqiYAS6S7otMQhbR6WUN6/+9jvYnHK208nKi/bR6olivsXnsgr1jR4dwzo+dj8EHw9PrBB2dt375dN9xwg77whS90CtgkadWqVTp06JCOHTsmm6192dyYMWP09ttva8iQIVq5cqXuvffeYJcNBFWIuX0J6dQsp/6+NU3bjtl8fsHyfrKEdPfHcbphYqVuvKpcFm74fLQvRSnS53JLteNEvD44mKgzVRF+v6+rzdTxtDvN1qyZOQ7NHlWt6HCecgPwX7dNCp1UoYEJTApF75Mc26rk2FblZjsk+Q5ROHg65oo2vO+KC4cohFo8Gj7g3H5ug5ObmATfjSqcYfrDB4N0tKTrPw/jItv0QF6RJg2lew3AxfX6kG379u1asGCBvvCFL+hnP/vZRa9pbGyfong2YDsrJqZ9U8vW1tbuLRLoQeIi25eQzhll12sb0zstgWxxmbViZ6p2FsTpvtnFykmvN6jSnisi1N2x2fLZ7rbtx21XtI/HhUod4Vq+NU0rdgzQhCHt3W056XVi5TqArmJSKPDZnD9EweM16fR5QxSOl0arrZuHKLS2+e7nFh3eppz0eo0Y0L51BUMUAsPjNWnN3mSt2DlArrau/5lOHl6jz+cVKYqHoAAuoVcvFz0bsC1evFg/+MEPOp0fMGCALBaLCgsLNXLkSN1xxx361a9+JZvNJrvdrq9+9atatWqVTpw4ccl92S6F5aLozTze9iWkK3YOuOiG1yaT9JUFhbp6GE/rLqfZFaLtx+P14aFEnar0v7vtfAPiWzRrlF2zcuxsqgvgspgUCgROi8usj8vPDVE4VRnh91LrroqLdCkrrUGjB9VrfGatbFGE3F1VbA/X/1s3SIUVkV1+bXyUSw/MKdLEobXdUBnQ/VguGjwmk6l3h2yLFy/W6tWrP/X84cOHlZOTI0lavXq1vvrVr+rMmTOKi4uT0+nUsGHD9Lvf/U5z58694hoI2dAX1DZZ9Oa2NG05ktBp+tbVw5z66g2FhtTVW5XYw7XlqE0bDieqoTlwS04sIV5NpLsNwKdgUijQ/WqbLDp2dojCmRhV1XX/EIULnT9EYcygOkWEEn5/mo7utR0DujzkxWSS5oyq1p0zSxVu5f9j9F6EbMHT60O2AwcOqLq6+lPPT506VZGR555WeL1eHTt2TNXV1UpMTFR2drbfNRCyoS/5uDxSr21IV2HluX83t0wp081Tyg2sqvdytZm071Sc1h9K+GQJSOCkxLVoxsgazRpVrQSWbQH9WrE9XGv3J2nLsYQrWgJ1ISaFAp/d+fu5HS6KVkNLcHfjYYjCpztTFa4/rB+swoqurzBIimnVg3PPaHQG26ag9yNkC55eH7L1BIRs6Gs8Xmnr0QTtKojT0JQmBiAESKkjXJuP2LQhPyGgN+Amk1c56fW6ZoxdVw9z8gsx0I8wKRToWTxe6XRlRPvk0rIoHTwTq+bWwE0j/ywuHKKQmdzU7zrf3R6T3tuXrH/uGNDl/fTOda+VKNxKBy/6BkK24Okz00UBBI7ZJM3MsWtmjt3oUvqUNFuz7phRqlumlmlfYXt325HiGL9/MfZ6TR2bJduiXJo+0qG5Y6uVGMNAF6AvYlIo0HOZTWcnkTdp/oSqTkMUjpVEy+0J7hCFmIg2ZQ+sb19amlGnpNi+fX9wpipC/2/dIJ2+gunvybGtemjuGYZ+AfALIRsABJE1xKvJw2s0eXiNymvCtPFwgjYdSVBdk/8/jh0NVr2zJ0Vr9qYoO71O14yx66phTpnpbgN6vXOTQlNU6gi//Asu4+yk0AUTK1hyDnQTs8nbEbotnFShZpdZJ4M8RKGuyaJdBfHaVRAv6dx+biPSGjQ6o17xfWSIgqvNpHf2pGr1RyldDjLNJmn2qGrdNbNEYXSvAfATIRsAGCQ1vkV3zCjVrVPLtDeA3W0erzqeYsdFupSb7dA1Y6r7/NNroC8K+KTQiDbNHcukUMAI4VaPRmXUfbIku1S1jRYdK20fonDgdIzs9d0/RKGyNlQf5ifqw/xESb5DFMYOruuVG/wXlEfpv9dlXNEDiJS4Fj0094yyBzZ0Q2UA+iNCNgAwmOW87rYKZ5i2HbNp4+EE2ev9/4Xa2di5u23SUKdCzHS3AT0Zk0KBvi82sq3j81+6cIhCjBoC8G//cs4P3cwmrwafN0QhK62+R+/L63KbtWJHqt7dmyyvt6vda14tmFipW6aUyWrpud8jgN6HkA0AepCUuBbdPKVMiyeX60hxtNYfStDuj+Pk6eLN44XO726LjWzTzGy75oy2KyWuJUCVAwgEJoUC/VdybKvyRlcrb3S1vF6TTp23n9uJsuiA/Ey4FI/XpMKKCBVWROidPSkKs3o0LLVnDlE4URal/143SGU1YV1+bXpCs75w7RkNSWnshsoA9HeEbADQA5lM3o4lJY4Gq7Yds+mDg4mqrvN/KUlto0Xv7EnRO3tSNCSlSXNGVys320F3C2AgJoUCOJ/pgv3cXG6zTpRG6XhplI6VRupocbTfD+Aup8XlO0QhNqJNIz8ZojB2UJ0hQ5Za28xauTNVa/amyNPFn5Ud3WtTy2TtwR16AHo3QjYA6OFsUS4tnFShBRMrdLQ4JmDdbZI+eWKdoeVb0zRleI3mjq3SoCQmDALBwKRQAJ+VNeT8/dyk5lazTlacG6JQWNH1aZpdVfspQxRGf9LpFhXevfu5HSuJ0h8+GKRyZ9e71wYlNeuha05rSEpTN1QGAOcQsgFAL2E2qeMG29lo1ZajNn14KFGVtf53tzW2hHTsyXK2u216loMpW0A3YFIoAH+Fh/oOUXA2WnS8Y4hCbED2db0c3/3cpMHJTRqV3j65NGdgvcJDA3MP0ewK0T+2D9C6A0ld7l4LMXt1/YRK3Tq1rEfvLweg7yBkA4BeKC6yc3fbnpNxXR5bfzFnu9v+viVNU0fUaO7Yag1K4skv4C8mhQLoLnGXGKKQXxQTkAEql+LxqmM/N+1RpyEKIwfWX9HQpYOnY/TH9RlXNHl1UFKTvnDtGQ3mHgZAEBGyAUAvdn53W22jRduPx2vD4USV2P3vjmlq7dzdNi3LoXC624AuYVIogGC75BCF0mi53MEdohBu9WhoF4YoNLWG6O9b0rThcGKX96m0Wry6ZUqZbphYycAXIADq6up05MgRhYeHa8yYMTKbzZ96bUlJiYqKipSZmanU1NQgVtlzELIBQB8RG9mm+ROqNH9ClQorIrQhP1Fbjtrkcn/6B+Fndba77Y0tAzVthEMzsh3KSmsIQNVA31XuDNO6A0n6MD+RSaEADHPhEIXWNrMKys7t53a6MqLLyzC7qvnCIQqRbRqZ1j5EYdzgOiVEnxuicOB0rP64PkOOK1jyOjy1QQ9fW6Q0G/tSAoHwzDPP6Cc/+YlaWlrk9Xo1bNgw/fGPf9SsWbN8rmtqatIDDzygN998U5JkMpn08MMP69VXX5XF0r9ip/713QJAP9F+M12kJdPLtOWoTRvyEwKy91Nzq7mjuy0z+ZO920bWKNzKUjXgrGMl0XpnT7IOnA7MpNAJmbW6YVIFwTaAgAi1+O7nVt9s0eGiaB0ual9aGoi9Xi+nttF3iMJAW7NGZdSrvrm9K7+rQi0eLZlWpnnjK2Xu3iY9oN949dVXtWzZMr388sv64he/KLvdrqefflo33XSTDh06pIyMjI5rv/71r+v999/XunXrlJubq02bNmnJkiVKTk7Wiy++aOB3EXwmSV6vv3eA/ZjJZNKy55Zp0c2LjC4FAC7peGmUNuQnaueJuIB0t50VZvVoyogazRlVreEDGgP2vkBv4vFKe07G6d09Kfq4PNLv97OEeDU9y6EFkyo1kI4MAEFUVRuq/KL2LrcjRdGqberZfRnZAxv00NwzSolrMboUoEeaOHGilj23TN9+5ttdet20adOUkJCgd955p+NYW1ubRo4cqbvvvlvf//73JUn19fVKSUnR0qVL9fTTT3dc+8ILL+jFF19UeXm5IiP9vzfqDUwmE51sANBfZKU1KCutQffODtGOE/FafzBRp6si/H7fFpdZmw4naNPhBKXZWjQzx67Zo+yKDm8LQNVAz8akUAB9TVJsq+aMtmvOaLsk3yEKh87EqKm1e4cofFahFo9unlKuBRMr6F4DukFRUZGmT5/uc8xisWj27Nn64IMPOo7t3r1bTU1Nuv76632uXbBggZYuXaqdO3cqLy8vKDX3BIRsAHocj1c6WR6lqPA2DYjnqWSgRYS6OzZDPrt32/bjNjW7/O9uK3WEafnWNK3YMUAThjh1zRi7ctLrLrm5MdAbMSkUQH9h9BCFixn5SfdaKt1rQLdJT0/XwYMHfY653W4dPHhQVVVVHcdOnjwpScrMzPS5dujQoZKk48ePE7IBgJF++fZQ7T8VK0maPNypu2aW+GyIi8A5u3fbnbkl2n0yTluO2j7ZlNg/LrepY6+V1PgWzR5l18wcu2Ij6G5D78akUAD92eWGKJyqjPB7L8pLCbe6devUMs0bX0X3GtDNHn30UT300EN6/PHHdfPNN6uhoUG/+tWvVFlZKav13APG+vp6SVJUVJTP66OjoyVJTqczeEX3AIRsAHqUUkd4R8AmSbsK4rT/VIwWXV2h6ydWyBrCHpLdITzUo9xsh3KzHTpd1d7dtu1YfECWhJTXnOtumzTUqdmjqzUqvZ7uNvQqxfZwvbsnRduPx8vt8f8v7/ABDVo4qVIThjj5RRFAr3XhEIXaRosOF0frcFGM8ouiVV0XuCEK4wbX6fPXnGEpPXAFlj67VEufXXrJay7cq//BBx+UxWLRr3/9a61cuVKDBw/Wv//7v+tPf/qTSktLO64LCwuTJLlcvv82z37NdFEAMFBMhEtWi1eutnO/dba2mfW/2wdo0xGb7plVovGZtQZW2PcNTmrS/XOKdFdusfaditP6Qwk6Uhzj95Np1yd7V+04ES9btEvTsxy6dlw1XYro0Y6XRumdPSnafyowk0Jz0ut03fgqTRzCzzEAfU9sZJumZdVoWlaNJN/93A4XRauhpeu/fkaEuvW53FLNGVXNAzrgCl3J4ANJuu+++3Tffff5HHvmmWc0e/bsjq+TkpIkSdXV1YqLi+s4fnZJaXJy8pWU3GsRsgHoUaLD3fq3607pTx9mqO6CaVYVzjC99NZQTRhSq7tnFisljnCmO1ktXk0eXqPJw2tU6gjT5iMJ2ng4QfXN/n90OOqtemdPit7dm6yc9HpdM8auq4Y5ZTbRqQjjebzS/lOxent3igrKoi7/gsuwhHg1ZUSNbpxUoYEJTAoF0H+cv5+b5Bu6HTwdo2bXpTvmxw2u1YPXFMlG9xrQI+Tn5+vw4cN6/vnnO45dddVVkqT9+/dr2LBhHcf37t0rSRo7dmxwizSYSZL3wrZAfHYmk0nLnlumRTcvMroUoE9pbAnRip0DtO5Aojzezo8tQ8xezR1brdumlSrcyj5GweJqM2nXx/HamJ+oY6VRAd13JSG6VbNHtU8m5WYaRnC5Tdp6NEHv7k1WeU2Y3+8XbnXrmrF2XTe+UrYo/k4DwPlcbpM+Lo/q6HI7WRHZcc9ni3bpjumlmj7SYXCVQO83ceLEK+5kO5/D4dANN9wgp9OpgwcP+iwDnTlzpqKjo7VmzZqOY9dff71OnjypY8eOydRP2lBNJhOdbAB6psgwt+6ZVaxZo+z6n43pOlbi203i9pj0/v4kfVQQpyXTS5WbzU1YMFgtXs0Y6dCMkQ6V1YRp4+FEbT5i69R1eCXs9aFasXOAVu5K1fjMOs0ZVa3xQ+robkO3a2wJ0QcHE7X2QLKcjf7/XY6LdGn+hCpdM6ZaEaFMCgWAi7GGeJU9sF7ZA+t12zSpudWsInuErCEeDUpq5vMfMFhLS4uWLl2qlJQUnT59Wm+88YZCQ0P17rvvdtpn7aWXXlJeXp7mzJmj6dOna8uWLdq+fbtWrlzZbwK2s+hk8xOdbEBw7C2M1Wsb0mWvv/gGujnp9bp3drHSWYoVdG1uk/YWtk8m3X8qRt6LdB5eqbhIl3KzHcobU63kWJYHI7CYFAoAAPq6K+1ka2lp0f3336+amholJCRo9uzZeuihhzqmhl7oyJEjevnll/Xxxx8rIyNDjzzyiKZMmRKIb6HXMJlMhGz+ImQDgqfFZdaavSl6e3eKXO5LLSEtU7iV7hEjOOqt2nbcpnUHEj81EL0SZpOUnV6na8bYNXGIUxamzMIP5c4wrTuQpA/zE32GrFypzOQmXTe+UjNG1shE5wUAAOhBArVcFJfHclEAvUqY1aObp5Rp2kiHXt+UrgOnYnzOn11CuvNEnO6YUaoZIx1MoQoyW7RLCydV6IaJlTpSHK31hxK0++O4i+6r1xUer3S4KEaHi2IUFebW5OE1mje+is5FdAmTQgEAANCdCNkA9DqpcS164qaPtbcwVq9vTFdVnW/HlLPRqt+vHay1B5J0/5xiDU1pNKjS/stk8mpURp1GZdSppsGqrcdsWn8wsdOf1ZVoaAnRh/mJ+jA/UUNSmjRndLVmjHQo1MLyPHQW6EmhIWavpmYxKRQAAACdEbIB6LUmDqnVmEH1emd3it7ek9Jp2VdhRaS+/2aWpo106O6ZJYoObzOo0v4tPqq9u23BxAodLY7R+kMJ2nMyTm6P/22GhRURKqzI0PKtaZoyvEZzx1VrUGJTAKpGb9fmNmnHiXi9vTtFpY5wv98v3OrRrFF2LZhYoQSm3wIAAOAiCNkA9GrWkPYlpNNH2vXmtjTtKoj3Oe/xSluP2rT/VKwWX12m68ZXs2eSQcwmdXS3ORst2nI0QRvyE1Xh9L+7rfEi3W3TsxwKs9Ld1t80t5q18XCC1uxNkaPB6vf7xUa0ae7Yas0bX6moMPZ6BAAAwKcjZAPQJ6TEteorC05p/ymHXt80UBXOMJ/zDc0h+uvmdG07btMDc4o0JIVuJyPFRbb5dLdtPmrTrhNxcrnNfr/32e62NzanaVpWja4ZW63BSfx593VMCgUAAIDRCNkA9CnjM2s1KqNOa/Ym6+3dqWpx+YY2hRWRevEfI/S9u44pNb7FoCpx1vndbffMCtGugnit3Z+kYrv/y/uaXZ2726aNcCg8lMCkL2FSKAAAAHoKQjYAfY41xKtFV1coN9uhv20e2GkJqctt1pGSaEK2HiYqzK280dXKG12twooIbchP1NZjNrW2Ba677fWNAzVhSK2uGWPXqIy6AFQNozApFAAAAD0NIRuAPish2qWvLDil/KJqvb4xXSWfbH4eYvZqxIAGg6vDpQxJadKQlCJ9LrdUO07E64MDiTpTHeH3+7rcZu0qiNeugngNtDUrN8eh2aOqFR3OXlu9AZNCAQAA0JMRsgHo80Zn1Ou7dx3TlqM2naqM0NQRNUrnF+peISK0c3fbtuO2TsuAr0SJI1zLt6Zpxc4BmpDp1DVj7MpJr5PJ/xWHCDAmhQIAAKA3IGQD0C+EmL2aPcqu2aOMrgRX6mx3250zS7X9eLw+PJSoU5UB6G5rM3V0tw2Ib9GsUXbNyrErJqItAFXDH902KXRcpaLoXgQAAECAEbIBAHqVcGvn7rbtJ2xqbvW/u62sJqy9u23HAE0YQnebUZgUCgAAgN6IkA0A0Gud7W67Z1ax9p2K0/pDCTpcFOP3+7rc57rbUuNaNHu0XTNz7Iqlu61bMSkUAAAAvRkhGwCg17NavJo8vEaTh9eo1BGuzUds2pCfoIYW/z/myp3t3W3/3DFAYwbVKTfboauHOQltAohJoQAAAOgLCNkAAH1Kmq1Zd8wo1S1Tyjq6244Ux/gd3rS5TdpXGKt9hbGyRbs0Pcuha8dVKyG6NTCF9zNMCgUAAEBfQ8gGAOiTzu9uK6sJ06bDCdp0JEF1Tf5/9DnqrXpnT4rW7E1Rdnqdrhlj11XDnDLT3XZZTAoFAABAX0XIBgDo8wbEt7R3t00t077CwHW3ebzS4aIYHS6KUXyUSzNGOnTNmGolxdLddiEmhQIAAKCvI2QDAPQb1pBz3W3lzjBtzE/Q5qMJqm30/+OwpqFzd9ukoU6FmPt3dxuTQgEAANBfELIBAPql1Lj27rbbp5fpSHG01h9K0Ecfx8nr9W+q5fndbXGRbcrNtmvO6GqlxPWv7rYKZ5jWMikUAAAA/QghGwCgXzOZvBqVUadRGXVyNFi17ZhNHxxMVHVdqN/v7Wy06J09KXp3b4qGpzYoN8eh3GxHn+7AOl4apff3J2n3x/HyMCkUAAAA/QghGwAAn7BFubRwUoUWTKzQ0eIYrT+UoN0fx8njZ3eb1yudKIvSibIovbk1TZOH1+jacVXKSOwbUzCZFAoAAAAQsgEA0InZpI7utpoGq7Yes2n9oURV1frf3dbQEqIP8xP1YX6ihqQ0ac7oas0Y6VCopfd1tzEpFAAAADiHkA0AgEuIv0h3256TcXJ7/N9nrLAiQoUVGfr7ljRNHVGjuWOrNSipKQBVdy8mhQIAAACdEbIBAPAZnN/d5my0aMvRBG3IT1SF0//utqbWzt1t07IcCrf2rO622kaL1jMpFAAAALgoQjYACBJ7fajyz0RrWGoj+0z1cnGRbVo4qUILJ1WosCJCG/ITteWoTS632e/3Ptvd9sbmNE3LqlHemGplJhvb3cakUAAAAODyCNkAIAgqnGH63htZanaFyGSSZmbbdfuMUsVGtBldGvw0JKVJQ1KKdMeMUu0siNe6A0kqqvZ/f7Jm17nutoG2ZuXmODRnVHVQl1MyKRQAAAD47AjZACAIdn8cq2ZX+/I6r1fadCRBu0/G6ZYpZbp2XLXMdPP0epFhbuWNrlbe6OqO7rZtx21qcfnf3VbiCNfyrWlasXOAJmQ6dc0Yu0Zl1AWg6s6YFAoAAABcGUI2AAiCjMTO4UJjS4he35SujYcTdd/sYo0cWG9AZegOZ7vbPpdbqh0n4vXBwUSdqYrw+31dbSbtKojXroJ4pdmaNTPHodmjqhUdgO42JoUCAAAA/iFkA4AgGDu4TvfPKdKb29LU1Oq7YXxRdbh+tGK4po6o0edyS2SLIpDoKyJCO3e3bT9uU3MAuttKz3a37RigCUPau9ty0utk6uKWaUwKBQAAAAKDkA0AgmTu2GpNGVGjVbsGaN2BJJ89rrxeafvxeO05GauFkyq18KpyWUNYQtqXnO1uu3NmqbYfj9eG/EQVVgSgu819rrstNb5Fs0fZNSvHrpjL7PfHpFAAAAAgsAjZACCIosPdumdWsWZkO/TahnR9XB7pc761zawVO1O17Vi87pldonGD2SC+rwm3nutuK7GHa8tRmzYcTlRDs/9BV3lNmJZvTdM/dwzQxE/pbmNSKAAAANA9CNkAwABDkhv1rSXHte2YTW9sGai6Jt8fx+XOMP1i9VBNGFKre2cVKym21aBK0Z0GJjTrjhml1+jBwwAAIABJREFUWjy5XDtPxGvD4UQVlEVe/oWX0XZed1tKXIvmjLZrUGKT1h1M0v5TsfIGYFLo+MxaLZhYoeyBDX7XCwAAAPQFhGwAYBCzScrNdmjCkFqt3DlAaw8kyuv17SzaVxir/DPRum58lRZPLleYlWV4fVHYJ0MCZo2yq6g6vH0y6TGbGgKwjLPC2d7dFgiWEK+mjnBo4aRKJoUCAAAAFyBkAwCDRYW1LyGdmWPXaxvSdaIsyue8y23WO3tStO24TUumlSo322FQpQiGjMRm3Tu7WJ/LLdG+wjitP5SgI8Uxfnef+YNJoQAAAMDlEbIBQA8xOKlJT912QluP2fT3rQNV2+j7I9pRb9Xv1w7W1qMJumd2sQba6CTqy6whXk0eXqPJw2tUXhOmjYcTtPlIgmqbgvfRzaRQAAAA4LMjZAOAHsT0yRLSq4c5tWZvit7anaI2t+8S0vyiaH33byM1d2y1bptaqvBQlpD2danxLbpjRqlunVqmvUHobkuObdW8cUwKBQAAALqCkA0AeqAwq0c3TynT1CyHXt+UroOnY3zOuz0mvb8/SbsK4nT79FLNGOnwmSCJvslyXndbhfNcd5uzMTAf58MHNGrBxApNGuqUmb9PAAAAQJcQsgFADzYgvkX/Z9HH2nEiXm9sGShHvdXnfE1D+xLSTYcT9ODcIqXGtRhUKYItJa5Ft08v1ZJpZTpSHK31hxK0++M4ebxdT8dGDGjQwqsqNHFIbTdUCgAAAPQPhGwA0AtMHVGjCZm1Wv1Rqt7bl9xpCenRkmj9dOUw/eC+IwoxG7hDPoLOZPJqVEadRmXUydFg1bZjNq0/mKiqutBLvi7E7NXUrBotnFShdCaFAgAAAH4jZAOAXiLM6tHt00s1K8eu1zel68AFS0ir60LlbLQqIbrVoAphNFuUSwsnVWjBxAodLY7R+kMJ2nMyTm7PuVCWSaEAAABA9yBkA4BeJjW+RU8s+lh7C+P0+qaBqqpt71gaktwoWxQBGySzST7dbXtPxspeH6oB8S26erhT4VYmhQIAAACBRsgGAL3UxCFOjRlUp50n4tTiCtF0hh/gImxRLs0dW210GQAAAECfR8gGAL2YNcSj3GyH0WUAAAAAQL9nNroAAAAAAAAAoLcjZAMAAAAAAAD8RMgGAAAAAAAA+ImQDQAAAAAAAPATIRsAAAAAAADgJ0I2AAAAAAAAwE+EbAAAAAAAAICfCNkAAAAAAAAAPxGyAQAAAAAAAH4iZAMAAAAAAAD8RMgGAAAAAAAA+ImQDQAAAAAAAPATIRsAAAAAAADgJ0I2AMAV83qlXQVxWrEzVaWOcKPLAQAAAADDWIwuAADQe72/P1l/3TxQkrR6V6quHVetW6aUKTLMbXBlAAAAABBcdLIBAK7YvlOxHf/b4zXp/f1J+vb/5GjT4QR5vAYWBgAAAABBRsgGALhiWWn1nY7VNln03x8M0g/+N0uFlZEGVAUAAAAAwUfIBgC4YosnV+i2aWUKtXg6nfu4PFIvLM/SH9dnqL6Z3QkAAAAA9G2EbACAK2Y2ebXo6nJ9/74jmpHt6HTe45U25CfqW6/l6F/7kuT1mgyoEgAAAAC6HyEbAMBvtiiXvjTvtL55S4EGJjR3Ot/YEqK/bk7X9/6epeOlUQZUCAAAAADdi5ANABAwOen1+u6dx3T3zGKFWztPGD1TFaEf/nOEfr0mU/Z6qwEVAgAAAED3YJMcAEBAhZi9mj+hSlOznPr71jRtO2aT97xJo16vtKsgXgdOx+qGiZVaeFW5rCGMIgUAAADQu9HJBgDoFnGR7UtIl95+XENSGjudb3GZtWJnqr7zt2wdOB1jQIUAAAAAEDiEbACAbjUkpVHfvv24vjjvtKLD2zqdL68J0y9WD9PLbw9VVV2oARUCAAAAgP9YLgoA6HZmk5Sb7dCEzFqt3DVAaw8kdpo0uq8wVvlnonXjVZVaOKlcVgtLSAEAAAD0HnSyAQCCJircrXtmFeuZO45reGpDp/Mud/sS0mf/lqN9hbEGVAgAAAAAV4aQDQAQdJnJTXpqyQk9NPeMYiI6LyGtcIbq5beH6uW3h6q2iaZrAAAAAD0fIRsAwBBmkzR7lF0v3HtE146rktnUeXnovsJY/WVDhgHVAQAAAEDXELIBAAwVFebWfbOL9eydxzVyYOclpKWOMAOqAgAAAICuIWQDAPQIgxKb9OQtJ/Tl604rPsrVcXzOqGoDqwIAAACAz4aNbgAAPYbJJE0f6dCkoU4dLo5WXGSbhqY0Gl0WAAAAAFwWIRsAoMcJs3o0cUit0WUAAAAAwGfGclEAAAAAAADAT4RsAAAAAAAAgJ8I2QAAAAAAAAA/EbIBAAAAAAAAfiJkAwAAAAAAAPzEdFEAAAAAAIAACjtzRvFvvaWwM2dkv/lm1U+bZnRJCII+EbI1NzfrxIkTampqUk5OjmJiYi55fU1NjQoKCtTc3KysrCylpKQEqVIAAAAAANAXhdTXK/6992RbuVJR+/ZJXq8kKX7NGh37+9/VPHSowRWiu/Xq5aINDQ164oknlJKSonHjxmnq1KlKTk7WM888c9Hri4uLddtttykpKUnTp0/X/Pnz9dxzzwW5agAAAAAA0BeYPB7FbNqkzKee0ph585Tx3HOK2ru3I2CTJFNbmyIOHzawSgRLr+5k27Ztm/75z3/q1Vdf1c033yyPx6Mf/ehHWrZsmcaOHau77rqr49qGhgbNmTNHmZmZ2rJli6ZMmSKTyaTm5mYDvwMAAAAAANDbhBcUyLZypWxvvSVrVdUlr3XHxqp+ypQgVQYj9eqQbd68eSooKFBISEjHseeff16/+c1vtGbNGp+Q7bnnnpPJZNK7776r0NDQjuPh4eFBrRkAAAAAAPQ+lpoaxb/9thJWr1ZEfv5lr29LSFDNwoWqvO8+uZKTg1AhjNarQzZJPgHbWaGhobJYfL+1v/zlL3rqqadksVhUUFCglpYWZWdnX/T1AAAAAAAAJo9H0Tt3KmH5csWtXy+Ty3XJ671Wq+pmzJBj8WI5586V19LrYxd0QZ/7096zZ4+Kiop0ww03dBw7fvy4SkpK5PV6lZ2drYqKCtXV1SkjI0N//vOflZeXZ2DFAAAAAACgJwkvKJBt9WolrFghi91+2eubhw2TY/Fi2W+9VW02WxAqRE/Up0K2lpYWPfLII8rNzdVtt93WcbyoqEiS9MMf/lB//etfNXv2bNXU1Oj+++/XbbfdphMnTighIcGosgEAAAAAgMGsVVWKW7NGCStXKuLo0cte70pOlnP+fNlvvVVNI0cGoUL0dH0mZHO73brnnntUXl6uzZs3y2QydZyrra2VJP3iF7/Q7NmzJUnx8fF6+eWXNXz4cL311lt64IEHLvq+578PAKB/cDZa9c7u9n0z5o6rVmpci8EVAQAAoDuYWloUt2GDbKtWKWbzZpnc7kte7w0Lk3POHDkWLVLdrFnysgUVztMnQja3263Pf/7z2rJlizZu3KiMjAyf85GRkZKk4cOH+xwfNmyYLBZLR6fbxXjPG7t7MYRwAND3vPzWEBVWtn92rD+UpOsnVuqmq8oVZvUYXBkAAAACJeEf/9DAn/1MIXV1l77QZFLDVVfJvnixnPPnyx0VFZwC0ev0+pDN7XbrwQcf1Lp16/TBBx8oKyur0zWjRo2SJB04cEBXXXVVx/Hq6mq1tbUpMTExaPUCAHq2NrdJp6oiO752uU1666MUbT1q0525JZoyosbA6gAAABAIFodDGcuWXbJzrTUjQ/ZFi+RYtEitFzTzABfTq0O2swHbBx98oPXr1ys7O/ui12VkZGjWrFn6yU9+oiVLligmJkaS9Nvf/lZms1nXXXddMMsGAPRglhCvxg6q1YHTsT7H7fVW/dd7mfowP1H3zirWwIRmgyoEAACAv8zNzRcN2NxRUXJef73sixerYdIkidVr6IJeHbI9+eSTeu2113Tttdfqxz/+cafzy5Yt04ABAyRJr7zyivLy8jRt2jTddtttOnbsmN588009/fTTGjZsWLBLBwD0YF+94ZRW7kzVv/Ynq83te2N1uCha331jpK4dV6Vbp5Yr3HrpfTsAAADQ87SmpanqrruU9Le/yWs2q37aNDkWL5Zz3jx5wsKMLg+9VK8O2UJDQ5WXlye3260TJ050Ot/a2trxv8eNG6d9+/bppZde0kcffSSbzably5dryZIlwSwZANALhFo8umNGqWaPtuv1jQM7dbW5PSb9a1+ydhy36ZapZZo9qlpmHnICAAD0KsXf+pYqvvxleSwWuePjjS4HfUCvDtl+8IMfdOn6QYMG6Sc/+Uk3VQMA6GtS41r0xKKT2lsYq9c3pauqNtTnvLPRoj+tz9CGQwm6b06xhqU2GlQpAAAAroQrKcnoEtCHmI0uAACAnm7ikFotu+eo7phRetEJo4WVkfrB/2bpd2sHq66pVz+/AgAAAHCFCNkAAPgMrCEeLZxUoRfuOaIZ2Y5O5z1eaetRm779Pzn6174keb2sHwUAAAD6E0I2AAC6wBbt0pfmndbXby7QQFvnCaMNLSH66+Z0Pff3LBWURRlQIQAAAAAjELIBAHAFRmfU67t3HdPdM4sVHtp5Cenpqgj94B8j9Lu1g1XbyBJSAAAAoK/jrh8AgCsUYvZq/oQqTRnh1PJtadp2zCav99x57ydLSPcVxurGqyo0f3ylLCHeT39DAAAAAL0WnWwAAPgpPqp9CemTtxQoI7HzEtLGlhAt35qm7/wtW4fOxBhQIQAAAIDuRsgGAECAjBxYr+/ceUx3zypRRKi70/mymjD9bNUw/e79wXK5GYwAAAAA9CWEbAAABJDZ5NX88ZX6/r1HNDPHLtNFsrStx2xafygp+MUBAAAYxetV9K5dGvTssxpz3XUa8fDDCi0qMroqIKDYkw0AgG4QG9mmL1x7Rnlj7HptQ7pOVUb4nHc28BEMAAD6vrAzZ2RbvVq2VasUWlLScdxSVaWBP/2pCn/+cwOrAwKLO3wAALrR8NQGLb3jmDbmJ+rNbQPU0GJRbESb5oy2G10aAABAtwipr1f8e+/JtnKlovbtk89kqPNYnM4gVwZ0L0I2AAC6mdkk5Y2pVm6OQx+XRygzqUnhoR6jywIAAAgYk8ej6K1blbB6tWLXrZO5peWS13siIlT+hS8EqTogOAjZAAAIEmuIR9kDG4wuAwAAIGDCCwpkW7lStrfflrWy8rLXN2dlyX7zzXLceKPaEhODUCEQPIRsAAAAAADgMwuprVX8v/4l26pVitq797LXu2NjVTN/vhyLFqlh0qQgVAgYg5ANAAAAAABcksnjUfTOnUpYvlxx69fL5HJd8nqv1aq6GTPkWLxYzrlz5bUQP6Dv4285AAAAAAC4qPCCAtlWr1bCihWy2C8/uKl52DA5Fi+W/dZb1WazBaFCoOcgZAMAAAAAAB0sVVVKeOst2VauVHhBwWWvd6WmynHTTXIsXqzmoUODUCHQMxGyAQAAAAAASVL0zp0a+vjjMjc1XfI6T3i4nNdeK8fixaqbNk0ym4NUIdBzEbIBAAAAAABJUvKf//zpAZvJpIarrpJ98WI558+XOyoquMUBPRwhGwAAAAAAkCS1JSV1OtaakSH7okVyLFqk1owMA6oCegdCNgAAAAAAIEkqfewxWaqrFXbypBquvlr2xYvVMGmSZDIZXRrQ4xGyAQAAAAAASVJbQoJOvvSS0WUAvRI7EwIAAAAAAAB+ImQDAAAAAAAA/ETIBgAAAAAAAPiJkA0AAAAAAADwEyEbAAD9hNtjUmsbH/0AAABAd2C6KAAA/cChMzF69V+Zamwx67rxVbp7ZonRJQEAAAB9Co+zAQDoB/6+daAamkPk9Zr0r33JeuujFKNLAgAAAPoUQjYAAPoBk7w+X/9zR5o+KogzqBoAAHAha1WVwk+elLzey18MoEciZAMAoB+4fXqpTKZzN+0er/S7tYNVWBFhYFUAAPRv5qYm2Vav1rBHHtHo669X9m23acg3vkHQBvRS7MkGAEA/MHZwne7MLdXfNg/sONbaZtbLbw/V0juOKyHaZWB1AAD0Ix6Ponfvlm3lSsWvXStzQ4PP6bi1axVx9KiacnIMKhDAlSJkAwCgn7h+QqUqnGH64GBixzFno1W/fHuonrrthMKsHgOrAwCgbws7c0a2VatkW71aoSWXGEBkNssdExO8wgAEDCEbAAD9yD2zilVeE6b8ouiOY6erIvS7tYP1lQWFMpuMqw0AgL4mpK5O8f/6l2wrVypq377LLgN1x8aq9GtfU2t6epAqBBBIhGwAAPQjIWavHl1YqBfeHKESe3jH8d0fx+mfO9K0ZFqpgdUBANAHeDyK2blTtlWrFLd2rcxNTZe+3mxW3ZQpcixaJOf8+fKEh1/6eiCIGhoadPjwYXm9Xo0ePVpRUVGfem1JSYmKioqUmZmp1NTUIFbZcxCyAQDQz4Rb3Xr8xpN64c0s1TWduxV466MUJcW0as7oagOrAwCgdwo/eVLxa9bItmKFQksv/9CqedgwORYvln3xYrUlJQWhQqBrvve97+nFF1+Ux+OR1+uV2WzWN7/5TT3//PM+1zU1NemBBx7Qm2++KUkymUx6+OGH9eqrr8pi6V+xU//6bgEAgCQpObZVX11QqJ+uGq4297k1on/ZkK6UuBblpNcbVxwAAL1ESG1t+3LQVasUtXfvZa93x8Wp5rrr5Fi0SA2TJgWhQuDKrFixQt/97nf1y1/+Ul/5ylckSa+88ooef/xxTZo0SUuWLOm49utf/7ref/99rVu3Trm5udq0aZOWLFmi5ORkvfjii0Z9C4YwG10AAAAwxsiBDXogr8jnmNtj0ivvZqrCGWZQVQAA9Gwml0uxH36ozG9+U2PmzVPG889fMmDzhoaqds4cnfrxj3Vo7VoVPfMMARt6vJ07dyoxMVGPPfaYQkJCFBISoq997WuKi4vTzp07O66rr6/XH/7wBz355JOaO3euwsLCNG/ePD355JP61a9+pcbGRgO/i+Cjkw0AgH5sVo5dpY5wvbsnueNYQ4tFL789VE8vOa7IMLeB1QEA0HOElpQo+U9/Uvw778jidF72+sZx4+RYvFiOBQvkjosLQoVA4IwcOVI1NTU6cOCAxo0bJ0k6dOiQ6urqNGHChI7rdu/eraamJl1//fU+r1+wYIGWLl2qnTt3Ki8vL6i1G4mQDQCAfu726SUqc4Rqb+G5XwBKHWH69ZpM/Z/FJ2U2XXoSGgAAfV1ITY2y7r1XlpqaS17nSk2VY9Ei2RctUsvQoUGqDgi8+++/X8uXL1deXp6ef/55xcbG6hvf+IYeffRR3X333R3XnTx5UpKUmZnp8/qhn/z9P378OCEbAADoP8wm6cvzT+vF/x2hM9URHcfzi2L05w8z9OA1ZwysDgAA40UdOPCpAZsnPFzOefPkWLxYdVOnSmZ2ZULvZzab9frrrys3N1ePPfaYJGnRokX68Y9/7HNdfX37Pr4XTh2Njo6WJDk/Q9dnX8K/fgAAoHCrR08sOilblMvn+Ib8BK07wMQzAED/1pSTI0/EuQdRMplUf/XVOvO97+nQ2rU6/cILqps+nYANPdLSZ5fKZDJd8r8LVVRU6Oqrr1ZoaKjWr1+v//zP/9SePXs0adIknT59uuO6sLD2fXxdLt97yLNf97fpovwEAAAAkqT4KJceW3hSoRaPz/H/2TRQ+wpjDaoKAADjuZKTdeL3v1fV3Xer7LHHdHj1ahX8/vey33KLPBd08AA9zbLnlsnr9V7yvwt9+ctfVkhIiNavX6+8vDw9+uij+uijj9TW1qZHH32047qkpPaHsdXV1T6vr6qqkiQlJyerPyFkAwAAHYakNOmL807r/AeaXq9Jv3k/U0XV4cYVBgCAwZpGj1bxU0+p/EtfUmt6utHlAN1q+/btWrBggc8y0NTUVN1xxx3atWtXx7GrrrpKkrR//36f1+/9ZOLu2LFjg1Btz0HIBgAAfEwe7tTNk8t8jjW3mvXLt4eqtql/tfwDAAD0R4MHD9auXbt8uty8Xq82btyoESNG+FyXm5urX//61z6vf+WVVzRixIiOyaT9BXfKAACgk8WTy1XhDNPWY7aOY1V1ofrVO0P0jVsKZA1h4igAAEBf9d3vfle33HKL5syZo5tuukkmk0mrVq3SRx99pPfee8/n2pdeekl5eXmaM2eOpk+fri1btmj79u1auXLlRfd768voZAMAAJ2YTNKD15zR8NQGn+MnyqL0p/WDDKoKAAAAwXDjjTdq7969mjp1qjZu3KgNGzZoxowZ2r9/v2bPnu1z7eTJk/XRRx9p7Nix2r9/v3JycrRlyxYtXLjQoOqNQycbAAC4KKvFq8duLNQLy7NUVRfacXzLUZvmja/SkORGA6sDAABAdxozZox++tOffqZrc3Jy9Morr3RzRT0fnWwAAOBTxUa06Ws3nlR4qO/E0aaWEIMqAgAAAHomQjYAAHBJGYnN+sr1hQq3uiVJ4wbXKju93uCqAAAAgJ6F5aIAAOCyxg6u008fyldji0UJ0a1GlwMAAAD0OIRsAADgMwm3ehRuJWADAARP1P79ityzR02jR6t+yhSjywGASyJkAwAAAAD0GNayMiWsXi3b6tUKKyzsOH7qRz9SzfXXG1YXAFwOIRsAAAAAwFAml0vxa9YoYdUqRe/cKXk8na6JW7uWkA1Aj0bIBgAAAAAwTHhBgTL/7/9V+IkTl7yucfz4IFUEAFeGkA0AAAAAYIjE5cs18Mc/lrml5VOvaRkyRFV33qmqu+8OYmUA0HWEbAAAAACAoAqpr1fGsmWKf/fdi553R0er9ppr5Fi8WHVTp0omU5ArBICuI2QDAAAAAARN1J49Gvytbym0rKzTuabsbFV86Uty5uXJGxpqQHUAcOUI2QAAAAAA3c/jUdLrr2vgz38uU1ub7zmTSVX33KOSJ54gXAPQaxGyAQAAAAC6lbW8XIOfflrRH33U6VxbfLzOPPecaufMMaAyAAgcQjYAAAAAQLeJW79eGd/5jixOZ6dz9VOm6PQLL8iVkmJAZQAQWIRsAAAAAICAM7W0aOBLLynp9dclr9fnnDckRBVf/rLK/+3f5DWbDaoQAAKLkA0AAAAAEFBhJ08q86mnFHH0aKdzrQMG6PSLL6ph4kQDKgOA7kPIBgAAAAAIGNuqVcr4/vdlbmrqdM45b57OfOc7csfGGlAZAHQvQjYAAAAAgN9CGhqUsWyZ4t95p9M5T1iYSh9/XFX33WdAZQAQHIRsAAAAAAC/hDidyvr85xV26lSnc00jR+rUD3+olqFDDagMAIKHkA0AAAAA4Jf499/vHLCZTKq6+26VPPGEvGFhxhQGAEFEyAYAAAAA8IsrMdHn67b4eJ353vdUm5dnUEUAEHyEbAAAAAAAv9Tm5aniS19S3HvvqTk7W8Xf/KZcKSlGlwUAQUXIBgAAAADwj8mk0sceU+ljjxldCQAYxmx0AQAAAAAAAEBvR8gGAAAAAAAA+ImQDQAAAAAAAPATIRsAAAAAAADgJ0I2AADQIzgarNpbGKvGlhCjSwEAAAC6jOmiAADAcAVlkfrxiuFyuc2Ki2zTU7edUEpci9FlAQAAAJ8ZnWwAAMBwG/IT5XK335Y4Gy166a2haqCjDQAAAL0IIRsAADBcSlyrz9dlNWH6rzVD5PaYDKoIAAAA6BpCNgAAYLjrxlcqM7nJ51h+UbRe25huUEUAAABA1xCyAQAAw4VZPXr8xpOyRbt8jn94KFH/2p9sUFUAAADAZ0fIBgAAeoT4KJe+tvCkwqwen+NvbB6ovYWxBlUFAAAAfDaEbAAAoMfITG7SF+edlvm8rdg8Xum372fqTFW4cYUBAAAAl0HIBgAAepSrhzl169Qyn2PNrWb98p2hqm20GFQVAAAAcGmEbAAAoMe56epyzch2+ByrrgvVS28NVWsbty8AAADoebhLBQAAPdLDc88oe2C9z7HCykj9fu0geb0GFQUAAAB8CkI2AADQI4WYvfrqDYVKiWvxOb6rIF6rdqUaVBUAAABwcYRsAACgx4oOd+vxGwsVGeb2Ob5y1wBtP24zqCoA6NnMjY0KLyiQPJ7LXwwACBhCNgAA0KOl2Zr1yPxTMpvOrRH1eqX//mCQCsoiDawMAHoe2+rVGn399cq+/XaNePhhmVtaLv8iAEBAELIBAIAeb+zgOt09q8TnmKvNpF+9O1T2+lCDqgKAnsPc0KDB3/62Bi9dqpD69v0so/btU+yGDQZXBgD9ByEbAADoFeaNq9K1Y6t8jjkbLfr56qFqdoUYVBUAGC8yP18j775btrfe6nTOHRNjQEUA0D8RsgEAgF7j3tklGp9Z63OsxB6u/3ovU16vyaCqAMAgXq+S//hHjXjwQYWdOdPpdNW996pu2jQDCgOA/sniz4uXLl2qgwcPBqSQZcuWaezYsQF5LwAA0DeZTF49cv1pff/NESq2h3ccP3AqRsu3pelzM0ou8WoA6DssDocGPfOMYjdt6nTOHRWloqVLVbNwoQGVAUD/5VfItmnTJn344YcBKeSJJ54IyPsAAIC+Ldzq1uM3ndQLy7NU23TuVubdPclKiW1R3phqA6sDgO4XvX27Bn/727JWVXU61zh2rE69+KJaMzIMqAwA+je/QjZJys7O1vvvv3/Fr3/77bf1yCOP+FsGAADoR5JiWvXVGwr105XD5XKfWyb62sZ0Jce1aHRGvYHVAUD3MLndSv3tb5X6m99IHs8FJ/8/e/cdGHV9/3H8dSvzsgfZASFAoiAqS1TAuicIztohVqs/t3VW/FHrAlcrbZFSa9X+KnVRFUXrAsUJylSGrAAJIWSPy7z1+yMSjAlh5O6+udzz8Y/e5/Md70QMd698Pt+3SRWXXaaS3/xGXmuPP+YBAA5Dj3/6Wq1WZfXgtySJiYk9LQEAAISgvPQG/WJisZ75MLt9zO0x6a/v9dd9F3+nRLvTwOo0iRMmAAAgAElEQVQAwLfCSkqU89vfKnrNmk5zrqQk7XzgAdWPG2dAZQCAvXrU+MBiscjaw9+SmM1mWSwWmUw8rBgAAByacUOqdM5xZR3GGpot+mhdkkEVAYDvxb3/vgZfckmXAVv98cfru5dfJmADgF6gRwnZhx9+qNdee01Op1M2m+2wrjFlyhS5XK6elAEAAELY5NG7VVodrhXb4trHosPdBlYEAL5hbmlR+uzZSp4/v9OcNyxMJTffrIqf/lRiwQIA9Ao9Wsm2YsUKTZkyRb/85S8P+hyXy6WMjAxNmjSpJ7cGAACQJJlN0lWn7tSYvBrZI1wanVejnwyj+QGA4Ba5YYMGX3xxlwFby4AB2vx//6eKyy8nYAOAXqRHK9lef/11STqkwMxqtWro0KF699131dTUpMjIyJ6UAAAAoDCrR78+bYfRZQBAz3m9Sp4/XxmzZ8vU2tppuvrcc1U8fbo8fI4CgF6nRyvZtm/fLkkaNWrUIZ03aNAgtbS0aMuWLT25PQAAAAD0Gdbqag246SZlPvZYp4DNHR2tnTNnaueDDxKwAUAv1aOVbGVlbQ8azsnJOaTz+vXrJ0mqra3tye0BAAAAoE+wL1+unOnTZSsv7zTXeOSR2jFrllqzs7s4EwDQW/QoZIuJiZEk1dXVKTEx8aDPK//+L464uLgDHAkAAAAAfZfJ7VbaX/6i1OeflzyejpNms8qmTVPpddfJa7EYUyAA4KD1aLvokCFDJLV1GT0UX3zxhaRDXwEHAAAAAH1J5iOPKPXZZzsFbM6UFG2dO1e7b7yRgA0AgkSPQrbzzz9fkvT73/9ejY2NB3XOq6++qrVr12rs2LGsZAMAAAAQ0uLef7/TWN1JJ2nTyy/LMWaMARUBAA5Xj0K2MWPG6Nxzz9W6det01llnqaioqNvjX3zxRf3iF7+QJN1+++09uTUAAAAABL3GYcPa/90bFqaSO+5Q4Z/+JFdCgoFVAQAOR4+eySZJzz33nCZMmKClS5cqLy9PkydP1oQJE5STkyObzabKykqtW7dOb731ltasWSNJuuOOOzR16tQeFy9Ju3bt0vPPP6+VK1eqqalJI0aM0A033KD09PRuz5szZ45eeeUVPfXUUyooKPBJLQAAAABwKHY+8IBS//EPWevrVXHppWoaPNjokgAgJDkcDjU3Nys5Ofmwr9HjkC0pKUlffvml7rrrLj3zzDN66aWX9NJLL3V5bFpamh555JH21Ww9tXjxYp133nnq37+/zj77bHm9Xj377LP6+9//rq+//lrZ++m+s2rVKt15551qbGxUXV2dT2oBAAAAgEPljovT7ltvNboMAOhzSkpKtG3bNpnNZg0dOrTbhp3z58/XHXfcoRdeeEETJ0487Hv2OGSTJLvdrjlz5ui+++7TW2+9peXLl6u0tFStra1KTk5WVlaWTjnlFJ100kmy2Wy+uKWktu2qs2fP1rRp02T5/mGgN910kwYNGqS5c+fq4Ycf7nROc3OzLr/8cl122WV65plnfFYLAAAAAAAAjLVz505dccUVWrJkSfuY1WrVz372M82ZM0dRUVHt42vXrtWNN96opUuXSpIiIyN7dO8ehWy1tbXyer2Kj4+XJKWkpGjatGmaNm3aQV+jtbVVdXV1iouLO+QALjo6WldddVWHsZycHOXk5Gjnzp1dnnPnnXcqKipKv/71rwnZAAAAAAAA+oiWlhadfvrp+u6775SamqqxY8fK6XRq5cqVeu6559TQ0KCXX35ZNTU1mjFjhp566im53W6NHj1aTz75pMb0sOFMj0K2SZMmqaKiQt9+++1hX2PhwoW66KKLtGTJkh4tydurqalJu3fvVl5eXqe59957T88884xWrFghh8PR43sBAAAAAACgd1iwYIG+++47nX766XrjjTcUEREhqS0r+tWvfqV///vfuv322/XPf/5T5eXlysrK0syZM3X55ZfLZDL1+P496i7aG82ePVsej6fTarqqqipNmzZNjz76qIYOHWpQdQAAAAAAAPCHvVtEH3744faATWrbBjpnzhxFREToiSeeUENDg+677z5t2rRJP/vZz3wSsEk+eCZbc3Ozvv7668M+f9u2bT0tod2HH36oGTNm6Mknn1ROTk6HuWuuuUbDhw/X9ddff0jX9NU3GgAAAAAAAP6ze/duSdLw4cM7zSUkJGjAgAEqKirSxo0blZmZ6fP79zhk27p1q0aNGuWLWnrkyy+/1OTJk3X77bfruuuu6zD3/PPPa8mSJfrmm28O+bper7fbeUI4AAAAAAAA4zU0NCg8PHy/z/xPTU1VWVmZXwI2qYch2wUXXKCjjjrKJ4X05AtctmyZzjzzTF155ZVddhSdMWOGTCaTzjvvvPaxxsZGSdK0adOUlpbWoesEAAAAAAAAgsuBFkr5W49CtptvvtlXdRy2ZcuW6YwzztCVV16pP/zhD10ec+utt3ZqdFBSUqINGzZowoQJGjRoUCBKBQAAAAAAgB85nU797Gc/63Juw4YNcjgc+52fPn268vPzD/vePd4uaqS9Adt5552n3/zmNyouLu4wn5aWJqvVqltuuaXTuV9//bXmzp2rK664QmPHjg1UyQAAAAAAAPATj8ejF154odtj9jd/1VVXhW7I9uCDD6q2tlb/+te/9K9//avT/IYNG+gkCgAAAAAAEAL+/Oc/q7a29rDPHzZsWI/uH9Qh28MPP6zbbrttv/M/7jD6Q0OGDNGSJUtUUFDgj9IAAAAAAAAQQD0NyXoqqEO2nnzzYmJiNHHiRN8VAwAAAAAAgJBlNroAAAAAAAAAINgRsgEAAAAAAAA9RMgGAAAAAAAA9FCPQrbFixfr5Zdf9lUtAAAAvVZRRYReW5amFVvjjC4FAAAAvVCPGh/cf//9+vTTT3XxxRf7qh4AAIBep6w2TA//J0+trrbfT04atUfnjyo1uCoAvmRxOBT70UdyJSaqftw4o8sBAAShoO4uCgAAEAjfldjbAzZJWvh1P/WLb9GYvGoDqwLgK9ErVih3+nTZStvC8z3XXqvSa681uCoAQLDhmWwAAAAHMDi9QRazt/211ys9uyRbW/dEG1gVgJ4yeTxKmztXA6++uj1gk6SEt94ysCoAQLAiZAMAADiAfvEt+vmE4g5jTpdJf1rUX2W1YQZVBaAnwkpLNfCqq9Rv3jyZPJ4Oc02DBxtUFQAgmPV4u6jH49Gpp556WOc+8cQTOvroo3taAgAAgN+dlF+l4spIfbA2uX3M0WzVn98eoHumblFkmNvA6gAcirgPP1T2738vS11dp7n6sWNV9LvfGVAVACDY9Thk83q9+vDDDw/r3OpqnmMCAACCx6UnlKiiLkyrt8e2j5VUR2jee7m66ZxCmU3ebs4GYDRTS4syZs9W8vz5nea8FovKrr5apb/+tWRmww8A4ND1OGSzWCzauHHjYZ2bmZnZ09sDAAAEjMnk1dWn7tDM1/JUXBnRPv7Nzhi9/Fm6Lj2xxMDqAHQnorBQuXfdpYhNmzrNtaana+esWWpglw0AoAd80l100KBBvrgMAABArxcR5tGNZxfqoQV5qmvc91bq/bUp6hffopOPqjSwOgBdSXjzTWU99JDMzc2d5mpPO01FM2bIHRNjQGUAgL6EddAAAACHKDmmVTecuV02a8ftofM/ydSGYj6oA72FxeFQ7t13K+d//7dTwOYJD9euO+7Q9sceI2ADAPgEIRsAAMBhGJjWoF/9ZKdMpn1jHq9Jf3knVyVVEfs/EUBARH3zjQZfconi//vfTnPNAwdq8wsvqOLyyw2oDADQV/UoZBsyZIhGjhzpq1oAAACCyqhBNTrn2D0dxpqdFs1+e4Dqm3zyVA4Ah8rjUfILL2jQtGkK27Wr45zJpIqf/lSb/v1vNfPIGwCAj/Xo3d+8efN8VQcAAEBQmjy6VOV14Vq2Ob59rKIuTE+921+/OW+rbBY6jgKBYtuzR7n33KPoFSs6zbni41V0//2qGz/egMoAAKGA7aIAAAA9YDJJ035SpIFpjR3GN5VE6/8+zjKoKiD0xH30kQZffHGXAZtj1ChteuUVAjYAgF8RsgEAAPSQzeLR9WcWKtHu7DD+2cZE/Xd1qkFVAaHB1NKizEcfVf9bb5W1trbDnNdi0Z5rr9W2efPkTEkxqEIAQKggZAMAAPCBuCiXbjq7UBE2T4fxBV+ka1VhnEFVAX1beGGh8n7+cyXPny95O27Nbk1L09ZnnlHptdfKa+ZjDwDA//jbBgAAwEeyk5t07Rk7ZDLt+7Dv8Urz3svR9rIoAysD+p7EhQs1+LLLFLlpU6e5mjPO0KZXX1XDiBEGVAYACFWEbAAAAD40LKdOFx5f2mHM6TbrL//tr9pGm0FVAX1L9OrVyv7d72Rubu4w7omMVNHvfqcdjzwit91uUHUAEHh7asP1yYZEbd0TbXQpIY3e8gAAAD525ogy7a4O16cbEtvHqh02/ent/rr7gq2yWTzdnA3gQCI3beq0PbRpyBDtmDVLLQMGGFQVAASW023Sym3xWro+Ud+V2OX1tjVk+vWpOzQ6r8bo8kISIRsAAIAf/Hx8scprw/Rdyb7VNNvLovT3D7J17ek7ZDIZWBwQ5OpOOklpdrssDodkMqni0ktVcsst8oaHG10aAPhdSXWElq5L1OffJaihpWOs4/VKyzYnELIZhJANAADAD6wWr647c7seXpCnPbX7Pvh/vTVeH6xt1GlHlxtYHRDcWtPTtenVV2X//HM15+Wpcdgwo0sCAL9qdZn19dZ4fbwuUVtKu98Smp3cFKCq8GOEbAAAAH5ij3DrpnMK9fCCPDW0WNrHv9ycQMgG9FBrWpqqpkwxugwA8KuiykgtXZeoLzcnqPEH7yW6EhPp0oSCSp173J4AVYcfI2QDAADwo7T4Fl17xnY9+dYRcnva9ohmJ/EbZgAA0LVmp1nLN8dr6fokFR6gO7nJJA3NrNeEgiodM6BWVou32+PhX4RsAAAAflaQ5dAt5xbqw7VJSo1r1aRRpQc+CQAAhJTt5VFaui5Ry7YkqLnV3O2xcVFOnZhfrROHVio1rjVAFeJACNkAAAACoCCrXgVZ9UaXAQAAepFmp0XLNsfr43VJ2lEe2e2xZpM0JLNeE49sW7VmMbNqrbchZAMAAAAAAAig7WWRWro+SV9uTlCLs/tVa/HRTh0/uFoTj6xUciyr1nozQjYAAAAAAAA/a2ix6PONCVq6IUklVRHdHms2eTW8f73G51dqeG69TCZWrQUDQjYAAAAAAAA/Kq6M0KOvD1RDS/cxTHJsq8bnV+mEoVWKj3YGqDr4CiEbAAAAAACAHy3+Nnm/AZvV4tWI/nUaX1Cp/Kx6mU0BLg4+Q8gGAAAAAADgR7GRrk5j/eJaNL6gSuOGVCk2qvM8gg8hGwAAAAAAgB+dOaJMe2rCtb08SgNSGzS+oEpDMhwysWqtTyFkAwAAAAAA8KOIMI+uOX2H0WXAz7rvEwsAAAAAAADggAjZAAAAAAAAgB4iZAMAAAAAAAB6iJANAAAAAAAA6CFCNgAAAAAAAKCHCNkAAAAAAACAHrIaXQAAAACA4GRyOpX8738rctMmVZ1/vhyjRxtdEgAAhiFkAwAAAHDIwnfuVO7ddyty/XpJUvx//6tNL7+s5iOOMLgyAACMwXZRAAAAAIck4c03NfjSS9sDNkkyuVyKXLfOwKoAoLOiiki9vzZF28sijS4FIYCVbAAAAAAOiqWhQZkPPaSEt9/uNOeOjWW7KIBeobnVrGVbErR0XaK2l0dJkswm6eZztumonHqDq0NfRsgGAAAA4ICi1q1T7t13K6yoqNNc8xFHaMejj8rZr58BlQFAm217ovTJhiQt3xyvZmfHjXser/T11nhCNvgVIRsAAACA/fN6lTx/vjKefFImp7PTdPW556p4+nR5ItmKBSDwGlss+nJTgpZuSFJRRUS3x+amNAWoKoQqQjYAAAAAXbJWVSl7xgzFfvpppzm33a7ie+9VzZlnGlAZgFC3eXe0lq5P0ldb4uR0d/+4+UR7q047ukITjqwIUHUIVYRsAAAAADqxL1umnOnTZavo/KG08aijtGPWLLVmZRlQGYBQ1dhi0Vdb47Xk2+QDrlozmbwamunQxCOrdOwRtTKbvAGqEqGMkA0AAABAO5PbrX5PP61+f/ub5PH8aNKkissuU8lvfiOvlY8SAAJje1mklq5P0uffJRxw1VqC3amxedX6ybBKJdpbA1Qh0Ia/GQEAAABIksJKSpRz992KXru205wrKUk7H3xQ9ccfb0BlAEJNXaNVyzbHa+mGJJVUdb9qzWrxakT/Wh0/pFpH59bLFAKr1syNjbKVlclaVdX2z8pK2SoqZKuoaPv38nJZKyvllfSQ0cWGEEI2AACAPmBraZTeXpmqcJtHU8aUKjmW397j0MS//76y7r9flvrOnffqJk7Uzvvukzs+3oDKAIQKj1daXxSjpRuStLowVm6Pqdvj0+JbdFJ+pU4YWq2YSFeAqvQjj0fWqqr24MxWVSXr3n+Wl7cFaBUVspWXy9zcbHS16AIhGwAAQJBrdZk1++0j1NBskSRt2xOtey/cLHtEH/jAAb8zNzQo4w9/UNKCBZ3mvOHhKrnpJlX89KeSqfsPuwBwuGoabPpkQ6I+3ZCoivqwbo+1Wb0aeUSNTiqo1OD0hqD40WRqaZHtB6vL2leglZe3hWbfh2fWqiqZ3G6jy0UPELIBAAAEudpGa3vAJknldWH6yzv9ddv5W2Wz9P0tMzh8kevXK/fuuxW+c2enuZYBA7Rj1iw1DRliQGUAQsWmErueXDRALc7un7WWmdis8QWVOn5ItaLDe0cQZampka2ycl9Q9sMA7QdbOLtaIYy+iZANAAAgyKXEtmpopkMbd9nbxzbvjtY/P8rWr07pHJ4A8nqVPH++Mp58Uians9N09bnnqnj6dHkiIw0oDkAoeW9N8n4DtnCbR6MG1mj8kVUa2K8hIPWYXK6Oq8wqK/dt2fxBgGarqpKplUczoCNCNgAAgD7gmtN26MEFear8wTabz79LUFp8s845rszAytDbWKurlT1jhmI/+aTTnDs6WsX33quas84yoDIAoSg+uvOjDXJTmjS+oFJjB9cowuabVWsdGgX8YJvmjxsFWKuqfHI/hCZCNgAAgD4gNsqlG88q1KzX89Tcum9FwOvL05WW0KLjjqg1sDr0FlHr12vATTfJWlHRaa5h+HDtnDVLrRkZBlQGIFRNHl2q2kardlVGaGiWQ+PzK9U/tengTj6YRgHfb+GkUcDB83q9+vjjj/c7bzabNX78+E7jJSUlKi4uVm5urvr16+fPEnstQjYAAIA+Iju5Wdeevl2zFw2Q19v2JGiPV3r6/RwlXrBVA1IbDa4QRsu+777OAZvZrLIrr1Tp//yPvBZL1ycCgJ/YI1y6/sztHca6bRSwd5xGAX7jdrt18skn73c+MjJSjY373lM0NTXp5z//uRZ830DHZDJp2rRpmjdvnqzW0IqdQuurBQAA6OOG5dTr4nG79dJn+1YjOd1m/fnt/rr3ws1KtHd+/hZCh6WursNrZ0qKdj70kByjRxtUEYBQQqMA/3HFxcmVnCxXcrKcyclyJSXJmZqqOx9/XPmHeC2r1arq6uou50444QQN+VFDnNtuu00ffPCBFi9erHHjxunTTz/VlClTlJKSolmzZh3mVxScCNkAAAD6mNOPLldZbbiWfJvUPlbbaNOf3x6guy/YonCbx8DqYKTSa69V1gMPyOR2q27iRBXdd59c8fFGlwUgyFnq6mTbuz2zrKztWWfl5W1bNsvLZamrU9iePTI3BKZ5QV/ijo2VMzlZzpQUuVJS5ExJaQvRUlPlTE6WOzZWrWlp8kRHd3n+C48/rgcP477xXfzd8MEHH2j9+vX661//2j7mcDj03HPP6d57721f/XbKKafozjvv1KxZszRjxgxFRUUdRgXBiZANAACgD7rsxF3aUxOu9cX7Oo7urIjUMx/m6NoztstsMq42GKdq8mTVnXiiLI2NasnJMbocAL2YuaVFlrq69qDsx8HZ3kDNWlUlk4df3hwKb3i4XDEx7UHZjwO0va9dSUnymrvuvGqExx57TCNHjtRJJ53UPrZy5Uo1NTXp9NNP73DsGWecoXvvvVdfffWVJkyYEOhSDUPIBgAA0AdZzF5de8Z2PbwgT6U14e3jK7bF6fXl6ZoyZrdxxcFQruRkde7lByBU7F11Zqmr2+/KM1t5OVs2D8PeVWfu2Nj9rjxzpqbKHRNjdKmHbO3atXrvvfc0f/78DuOFhYWSpNzc3A7jAwYMkCRt3ryZkA0AAADBLzrcrVvO3aaHFuSpvmnf275FK1KVHNOq8QWVBlYHAPAVU2urrLW1HbZndrXyzFZaKpOLmP1QeMPC5IqN7bA9s1NwlpIiZ1qavL30If/3zrhX9864t9tjvF5vt/OPP/64srOzddFFF3UYdzgckqToH21XtdvbVtLX1oZWd/Pe+ScAAAAAPpES26rrztiuJ94cKJd73x7Rfy3NVGpci4ZmOowrDgDQLXNLS+ftmfX1ncZslZXSAUISdOQND++0PfOHAVr7SrTkZMkU3M9YePD+BzX9f6cf9vnFxcV68cUX9dBDD3XqFhoe3rZa3uns2Fhp72u6iwIAAKBPGZzRoJ9PKNazi7Pbx9wek576b67uvXCLUuNaDKwOAEIPjQL8p6eNAtDZk08+qfDwcF199dWd5pKTkyVJlZWViouLax+vqKiQJKWkpASmyF6CkA0AACAEnDi0SrurI/TfVfve7Da0WPWntwfonimbFRXuNrA6AAh+NArwn2BtFNAX1NXV6emnn9aVV17ZZcfRY489VlLbM9uOOOKI9vHVq1dLko466qjAFNpLELIBAACEiKljS1RaE67VhbHtY7urw/XX93J1y7mFMpvYagQAP9YXGwV4ZdLqtBO1LnW0Ru/6QIMr1xhSR19uFNBXzJs3Tw6HQzfffHOX8zk5ORo3bpzmzp2ryZMnt48/9dRTGjRokIYNGxaoUnsFQjYAAIAQYTZJV5+6Q7P+M0hFlZHt4+uKYjT/kwz9bPwuA6sDgMAJ1UYB1REpemvwL/X60Ku0I36IJMnqcervC0/SUWXLfHKPvtAoAG2cTqdmz56tSZMmdVil9mOzZ8/WhAkTNH78eI0dO1aff/65li1bpoULF8oU5M+zO1T8iQYAAAghETaPbjqnUA++mqfaRlv7+JJvk5We0KJThlUYWB0A9AyNAjrzmMz6OuMnei3/an3Uf7Kc5rAO8y6zTR/1n3zAkC2UGgWgzbJlyzRo0CDddddd3R43cuRIrVixQn/605+0du1aDR06VH/84x81atSoAFXaexCyAQAAhJhEu1M3nr1dj7w2UE73vmfXvPhphlLjWjQsJ3i2PAEIDTQKOHQVUelaOGSa3hjyK+2K3f8qJEkabNqh+jFjaBSADk488UR99NFHB3Xs0KFD9dRTT/m3oCBAyAYAABCCBqQ26lenFGne+7ntizk8XpP++m6upk/doozEZmMLBBAyTC6Xor75RpEbN8r2fYBmraxsC9GqqmStrDS6xKDhMVn0RfYZ+s+R1+rTzLPkNnf/kT89oVlnHVOuftddq20BqhHoywjZAAAAQtSoQTUqrQnX68vT2seanRb97f0c/e7iTez2AeA3YcXFilm2TPYvv1TMF1/I4nAYXVJQ2F+jgN0JR+h9naDFVQWqbI7s9ho2i0ejBtVqfEGl8tJZ+Qf4EiEbAABACDv3uD3aXR2uZZsT2seKKiPV4jIrwuYxsDIAfckPQzX78uWy1tYaXVKvcbiNAjxek9buiNXH6xL1zc4Yeb3d/2YkO7lZ4/MrNXZwtaLC3f7+soCQRMgGAAAQwkwmadrJRaqoD9PW0rbn7eRn1ROwAegRa2Wl7CtXtq9UCyspMbqkgPNXo4DyujB9uiFJn25MUE2DrdtjI2wejc6r0fiCSg1IbezplwTgAAjZAAAAQpzN6tXt52/TF5vaVrMdP7ja4IoABBtLXZ3sX30l+/Llilm+XOGFhUaX5Bdeq1WuxMS2gCw5Wc6kJLlSUuRKSpIzNbVtLjVVzsREecPCDnzBg+Rym7R6e5w+Xpeojbti5DlAY9T+KY0af2SVxgyqVkQYvzQBAoWQDQAAAAqzejShgIeLAzg45uZmRa9ZI/uXXyp61SpFffutTC6X0WUdNm94uFwxMR22Z/6w0+be166kJHnN5gNf0EfKasP18bpEff5douqauv/4Hhnm1tjBbavWcpKbAlQhgB8iZAMAAAAAdMvk8Shi48Z9z1VbtUqm1lajyzqg/TUK6PC8s9RUuWNijC61k6+3xulv7+fK7el+K+nAtAZNKKjSqEE1CrOyag0wEiEbAAAAAKCTDh1Av/xSlvp6o0uSdPiNAoLNe6tT9huwRUe4NW5ItcbnVyojsTnAlQHYn+D9iQMAAAAEI69XSa+8ouSXXpIrMVHF996rltxco6sCFL5zp+zLl8u+bJnsX30la01NwGtozc5Wa0ZGW2D2o+ecuZKS2kK1XrjqzB8S7C5pz77XJpOUl+7QhIIqHXdEjWzWAzyYDUDAEbIBAAAAAWKpqVH2ffcp7qOP2ga2blXW/fdr6zPPGFoXQlNv6ADqSkqS49hj5Rg7VvXHH6/WjIyA19BbXXriLjndJpXXhml4bp3GF1SpX3yL0WUB6AYhGwAAABAA9hUrlHPPPbLt2dNh3FZRYVBFCDXmxkZFf/NNW6i2bJkiN2yQvIFdDeWJilLDsGFtodqYMWrKz29booVOEqKduunsvtmlFeirCNkAAAAAPzK53eo3b55S//53mTw/eii5yaSyK680pjD0eeaWFkWvXt3W/XPVKtlXrAh4B1BPeLgaRoyQY+xYNYwYocZhw4L6OWkA0B1+ugEAAAB+YistVe499yh65cpOc66EBBU98IDqTjzRgMrQF3XqAEb7Nj0AACAASURBVLp6tUwtgd1e6DWb1Tx0qOrHjJFj7Fg5RoyQNzw8oDUAgFEI2QAAAAA/iFu8WNm//70stbWd5hxjxmjngw/KmZJiQGXoS3pDB9DWrKz2UK1+7NiQaUwAAD9GyAYAAAD4kKmlRRmzZyt5/vxOc16LRWVXX63SX/9aMpsNqA7BLqy4WNGrVil69WrFfvKJbGVlAa9hb6jWMGKEHGPGyJmaGvAaAKA3ImQDAAAAfCSisFC5d92liE2bOs21ZmRo58yZajj6aAMqQ7CyVlXJvmJF+0q1sF27Al4DHUAB4OAQsgEAAAA+kPDmm8p66CGZm5s7zdWedpqKZsxgGx0OiA6gABC8CNkAAACAHrA4HMp64AHFv/tupzlPeLh233STKi6/3IDKEAzMLS2KXL9e0atXtzUrMLADaOMxx6jhmGPkOO44OoACwGHgJycAAABwmKLWrlXub3/b5Ra+pvx87Zg1Sy25uQZUht6KDqAA0HcRsgEAAACHyOTxKOX555U2Z07nVUcmkyouu0wlt9wib1iYMQWiV6EDaPDwek36tihGuyrDNbx/vTISOm//BoD9IWQDAAAADkFYUZFy7rtP0StWdJpzJSaq6P77VXfiiQZUht7CVl7evv3TyA6gDSNGqOGYY1R30kl0AD2AyvowfboxUZ9sSFS1wyZJen25R7+7eLPSCdoAHCRCNgAAAOAgmJxOpfzrX0r761+73N7nGD1aOx96SM6UFAOqg5F6RQfQxEQ5jjuufaVaa2ZmwGsINm6PSau3x+qTDUlatzNGnh/1l3C6zfp2ZwwhG4CDRsgGAAAAHEDMp58q65FHFFZU1GnOa7Wq9LrrVHbFFZLZHPjiEHB0AA1uZbVh+mRDkj7bmKjaxv1/JDaZpCP6NQawMgDBjpANAAAA6EbsRx9pwK23dhmitGZlacfMmWocNsyAyhAovaUDaFN+flv3z7Fj6QB6iJxuk1YVxumT9UnasMt+wEz0iH6NOufYPRqY1hCYAgH0CfxUBgAAALoRt3hxp4DNa7Go4qc/Ven//I88UVEGVQZ/oQNo37GnJlyfbEjUZxsTVdfU/cffyDC3Rg+q0cSjKpWT3BSgCgH0JYRsAAAAQDcahw9X4sKF7a8bjj1Wxb/9rZrz8gysCr7WoQPosmWy1NUFvAY6gPqG023Smu1x+mhdojbuijngqrX+qU0aX1CpsXnVCrd5AlMkgD6JkA0AAADoRuXUqZLXq+hVq1Q3caJqTjuNZ1/1AR06gH76qWx79gS8Bmdycvv2TzqA9tzu6nB99n2HUEdz9x91o8LdGjWwRicfVaHsZBobAPANQjYAAACgOyaTKi+6SJUXXWR0JegBa3W17F9/3b5SLay4OOA10AHU95wuk9bsaFu1tqH4wCv/9q5aO35wtcKsrFoD4FuEbAAAAAD6HHNTk6LXrqUDaB9VVBmpj75N0peb4tXstHR7bGyUS+OGVGl8QZX6xQX22XoAQgshGwAAAPxu655o/f2DbNU1WnXeyD0685hyo0tCH2NyuxXx3Xf7mhWsXCmT0xnQGugAGhhLvk3WC59kdpuZmk1SQXa9xudXasSAOlnMgQ1YAYQmfuIDAADA7/71cabKats6I77yRYbsEW6dmF9lcFUIZnQADV3vrUnZb8CWEO3UCUOrdFJBlZJjWgNbGICQR8gGAAAAv2t1mTu8/r+lWUqJa9WQDIdBFSEY9boOoGPGyB0bG/AaQl1CdKvKasPaX5tMXg3PbVu1Nrx/vcwmVq0BMAYhGwAAAPzu/FGl+tv7ue2vXW6T5ryTq3sv3KJUnpGE/bBVVCh61are0wH0xBPl7Ncv4DWgoytOLtL8T7JU02DVsUfU6qT8KiXYA7s1GAC60idCtubmZm3ZskVNTU0aOnSoYmK67irj8XhUWFio8vJy9e/fX2lpaQGuFAAAIDSNyatRUUWk3lmV2j7W0GLV7EUDdM/UzYoOdxtYHXqLH3YAjV61ShHbtgW8BldCghwjR7avVGvNygp4Dehealyrbjk38H82AOBAgjpka2ho0PTp0/WPf/xD9fX1kqTw8HDdcccdeuCBB9qP83q9euqpp/TII4+oqKhIkmQymTRp0iT985//3G8oBwAAAN+ZOna3KuvDtHxLfPtYaU245rwzQL85b6usFrZ4hZpe0QE0MlINw4fTARQA0GNBHbJ9+eWXev311zVv3jydf/758ng8evTRR/Xggw/qqKOO0iWXXCJJKisr0+OPP65rrrlGV111lRISErRo0SJdeumluvPOOzV37lyDvxIAAIC+z2SSrjylSGV1YdpeFtU+/l1JtP5vaZamnVxkYHUIhN7QAdRrsah5yJB9zQqOPVZemy2gNQAA+qagDtlOOeUUbd26VRaLpX3sgQce0N/+9je9++677SFbv379tGXLlg7HXXDBBZo8ebLefffdgNcNAAAQqmwWj248a7seXJCnase+YOPTDYnKSmrWacPLDawOvvbDDqDRq1bJvmKFzA0NAa3hxx1AG0aMkIcOoAAAPwjqkE1Sh+Bsr7CwMFmt1sM6DgAAAP4VH+3UjWcV6pHXB6nFua/r6MufZSglpkUjBgS+YyR8hw6gAIBQ1ecSplWrVqm4uFhnnnlmt8c1NTXp/fff18UXXxygygAAALBXbkqTfnXKTv313f7yfP8ILo9XevrDXN09ebOyk5uNLRAHrUMH0M8+k620NOA1dOgAesIJctLgDABggD4VsrW0tOiaa67RuHHjdMEFF3R77F133SWn06nf/va33R5n4qGnAAAAfnHcEbWaNHq3XluW3j7W3GrWn98ZoHunblZslMvA6rA/ezuARq9apejVqxW5fn3Aa/hhB9CGESPUPHBgwGsIJV6vSYVlkap22DQ4o0Exkfy/CQBd6TMhm9vt1mWXXaY9e/bos88+6zYc+8Mf/qB58+Zp0aJFSk9P3+9xUltn0u4QwgEAABy+c48r056aCH3+XUL7WGV9mP7y3wG64/wtslnpOGq0Th1AN26UPJ6A1tCpA+jQoZLZfOATcdh2V4drQ3GM1hfb9V2JXY0tbY/fiY106XcXb1J8dGAbVgBAMOgTIZvb7dYvfvELff755/rkk0+UlZW132Pnzp2ru+66Sy+//LJOPfXUAFYJAACArvxiYpHK68K0eXd0+9jW0ig9uyRHV5+6QyaTJI9HlqYmuaOj938h+AQdQENTTYNN64vt2lAcow3FdlU3dP39rmuyalVhrE4+qjLAFQJA7xf0IZvb7dYvf/lLLV68WEuWLFFeXt5+j507d65uvvlmzZ8//4DbSQEAABAYNotX15+5XQ8tyFN5XVj7+LLN8UqLb9Yvqv6p9NmzFVZSorrx47X9iScIXHyot3UAbRgxQo6RI+UhUPWrplaLviuxa12RXRuK7dpdHXHQ56bFt/ixMgAIXkEdsu0N2JYsWaKPPvpIQ4YM2e+xc+fO1S233KKXXnqJgA0AAKCXiYl06aZzCvXwgkFqat3XFX7hV/005sOVyi0pkSTFLl2quCVLVHP66UaV2id06AC6fLkstbUBr6FDB9DRo+WOiwt4DaHE6TZpa2l0+xbQwrJIeb0H/+gbk0nKTGzWyUdVKD/L4cdKASB4BXXIduedd+qFF17QT37yEz322GOd5h988EGlpaVp4cKFuv766zV06FAtWrRIixYt6nDcz3/+c02YMCFQZQMAAKALGQnN+p8zdujJtwbI8/2Hf69Mum/ic0qv36FhZV+2jVks3V0GXaADaOjxeKXS6ghtLo3W+iK7vi2KVXProT3HLi7Kpbx0hwqyHRqWU6dEO89hA4DuBHXIFhYWpgkTJsjtdmvLli2d5ltbWyVJTU1NGj9+vCR1eVytAb+5AwAAQGfjNr8h09oKPTHsofaxVkuEbj/9NT3/+hhFjh2sOn45ekDWmhrZv/qqV3QAbRgxQg3HHKOmgoKA1xBqyuvCtL44Ruu/3wLa0HJoH/ciwjwakNqgI7Mdys+sV//UJj9VCgB9U1CHbDNnzjyo4y655BJdcsklfq4GAAAAhyusqEiZjzyi2E8/VX9JReYMvXzk9e3zlVFpuuGXy3XHFWWKsAa2s2UwoANoaCuqjNS893K1uzr8kM6zWTzKS28L1YZm1isnpUnmg99BCgD4kaAO2QAAABDczC0tSn32WaU++6xMLfsepn7bF7eoKG6Qvsg6o31su7Ofnn4/UjectV0mk9eIcnsNOoDih178NOOgAjaTyasBqU0qyHIoP6teA9MaZLOE9v9LAOBLhGwAAAAwhH3ZMmXNmqXwwsJOcxaPS/dWztI1Q45XcUNs+/jq7bF65Yt0XTyuJJClGs/jUeTGje3bP2M+/1wWgzqA7t3+WT9unNx0AO0VWpz7XzGYntCs/CyHjsx2aEiGQ5Fh7gBWBgChhZANAAAAAWUrK1P6n/6khLfe6nLemZys3TffrOrzztMNdbv00IIo1Tfte9v63poUnTi0ShmJzYEq2RB0AMXBmjS6VH99t7+anWYlRDuV//1KtYIsh+KjaVYAAIFCyAYAAICAMLlcSnrpJaXPmSNzY2Onea/FospLLlHp9de3r5BKiW3V9Wdu1xMLB8rp/r7jqFeqbrD1uZDNWlEh+/cdQGM++0xhBncArT/hBLXSATQoDMup1xNXrFNTi0UJdAAFAMMQsgEAAMDv7F99pcyZMxWxbVuX8w3HHafiu+9Wc15ep7m89AZdcXKR/rE4W26PSQP7NWhIhsPfJfudtaZGUWvWtG3/XLbMmA6g8fFyjBpFB9A+IMLmUYSNpiAAYCRCNgAAAPiNrbxc6bNn73drqCs5WSU336zqc8+VTPtvazh2cLWGZDhU5QjTgH6NMgdh4wNzc7Oi16yhAygAAH0UIRsAAAB8rn1r6FNPydzVA/rNZlWffbZ23X673PHxB3XNBLszqLbCdeoAumqVTK2tAa2BDqAAAAQOIRsAAAB8KnrFCmXNnKmILVu6nG8sKNCu6dPVeOSRAa7MzzweRRQWKnr16rbVagZ0AJXZrCY6gAIAYAhCNgAAAPhM2pw56vf0013OuRIStPvmm1U1aVK3W0ODyQ87gNqXL5eVDqAhobI+TJt2R8tm8erYI2qDcvsyAMD3CNkAAADgExaHQ6nPPNN5wmxW5dSp2n3DDUEfAJmcTsUuXaq4JUtkX75ctrKygNfgTEtT/ejRcoweLceYMXKmpAS8hlDjaLZo4y671hfHaEOxXWW14e1zowfV6JrTdxhYHQCgtyBkAwAAgE94bTZ5w8NlampqH2s88si2raFB3rUyvLBQiQsXKvGNN2StqgrovV3x8WocPrxt++eYMXQADYBWl1mbd0drfZFdG3bFqKgiUp79LFb7amu8rvLslMXMajYACHWEbAAAAPAJT3i4iu67Txl//KM8NpvKf/lLVU6ZErTdKy0NDYpdvFgJb72lmGXLAnZfT0SEGo4+mg6gAeTxmlS4J1IbdsVofZFd2/ZEy+k+uC3NmYnNBGwAAEmEbAAAAPChmjPOUM0ZZxhdRo9Erl+vpAULlPDOOzI3Nvr9fp06gB5zjLxhYX6/b6grqY7QhuK2LaDf7YpWU6vlkM6PjXTpyOx6TR5d6qcKAQDBhpANAAAAIc9WVqaE77eDhhcV+fdm33cArR81So4xY9RwzDHyREb6955QXaNVm3bbtb7Irm92xqjKcWhBZpjVo4FpDToy26H8zHrlpDTJ3Df6dwAAfISQDQAAACHJ5PHI/tVXSnz1VcUtXiyT2+23e3XoADpqlNzx8X67F9o0O80q3BOtdd8/V21HeaS8h7Cr02TyKjelWfmZ9Toy26FB6Q7ZLGwLBQDsHyEbAAAAQkogmhi4kpPlOOaYtlBt3Di1pqf75T7o2itfpOu91SnyeA9+qZnJJGUlNWtoZr0KshwanOFQhM3jxyoBAH0NIRsAAAD6PH83MfBER6vhqKP2NSvIz29LbRBwJdUR+u+q1IM6NjmmVflZDuVn1Ss/y6HYSJefqwMA9GWEbAAAAOibvF7ZV65U4uuvK+7992Vubvbp5ZsHDlT1ueeq/vjj1TR4MB1Ae4nutoTaI1wamulQQZZD+VkOpca1BK4wAECfR8gGAACAPsVWUaGEN99U4n/+4/MmBu7oaNWdfLKqzztP9WPG+PTa8I3MxGadOrxCi79JltXi0eCMhrbVapn1yk6mWQEAwH8I2QAAABD0/N3EoKmgQJVTp6r6rLPkiYry6bXhe5eduEtTxuyWzeqV2USzAgBAYBCyAQAAIGj5s4mBMzlZ1eedp6opU9SSne3Ta8P/wmlaAAAIMEI2AAAABBV/NjHwms1yjBqlqgsvVO1PfiKvxeLT6wMAgL6LkA0AAABBIXL9eiUtWKCEd96RubHRp9duGTBAVeefr6pJk+RKTPTptQEAQGggZAMAAECvRRMDAAAQLAjZAAAA0KvQxCC4NDvN2lRi166qCA3s16jBGQ6jSwIAwBCEbAAAAOgVAtLE4IIL1JKT49Nrhxq3x6StpVHauCtG64rs2rYnSh6vSZJkMkk3nLVdI/rXGlwlAACBR8gGAAAAw9DEoPfzeqXiqkhtKLZrfZFdm3bb1eI07/fYVdtiCdkAACGJkA0AAKAPif34YyW/9JLc0dHafeutas3IMLqkLtHEoHerqAvT+mK7NhTHaMMuu+qbDv5jw8C0Bj9WBgBA70XIBgAA0AeEFRcr89FHFbt0afuYraxMW55/3sCqOmpvYvDaawrfudOn16aJQc/UN1m1cZe9PVgrrws7pPNtFq8GpjVodF6NTsr37VZfAACCBSEbAABAEDO1tCj1ueeU+o9/yNzS0mEufMcOg6raJ5iaGDQ7LSqvDVN6QrOsFq+PKuydWpxmbdodrQ3FMVpfbNeuykh5DuFLNpuknJQmDc2sV0GWQ3npDQqzevxXMAAAQYCQDQAAIEjFfPaZMmfNUnhRUZfzVRdeGOCK9gm2JgZFlZF67I2Bami2KD2hRXdM2qq4KKdPrt0beLwmbdsTpfVFdm3cFaOte6LkcpsO6Rr94lqUn+VQfla9hmY6ZI/wbWAKAECwI2QDAAAIMmGlpcp47DHFffhhl/PO5GTtvu02VZ91VkDrCuYmBh+sSVZDc9s1d1eH689v99ddF2yVzRL8q7PK68L0+MKBqjjELaBxUa62lWrZDhVkOZRob/VThQAA9A2EbAAAAEHC5HIp6aWXlP7UUzI3dH64vNdiUeUll6j0+uvljo4OWF19oYlBXLSrw+vCsig982G2rjlth0yHtuCr13lvdcpBBWwRYR4NyXAo//tgLSOhOei/dgAAAomQDQAAIAjYV6xQ5sMPK2Lr1i7nG488UrumT1djQUFA6glYE4PRoxWIpOeMo8v01ZY4ldWGt499tSVeafEtmjy61O/396f9PV/OavFqYL9GDc2s15HZDg3o1yizqW8/iw4AAH8iZAMAAOjFbBUVSn/ySSUsWiR5Owcg7rg4lf7616q47DLJbPZrLcHUxOBQRUe4ddPZhXr4P3lqbNm3FfWtFf2UFt+isYOrA1qPL511TJm27olS4Z4oZSY1q+D756oNTm9QuC34t8MCANBbELIBAAD0Qia3W0kvvqi0p56SpYutoTKbVX322Sq5/Xa54uP9WkuwNTE4XOkJLbrxrO164s0j2psCeL3Scx9lKyWuVQP7dfHfIQjERrl0z5QtRpcBAECfR8gGAADQy0SvXKmsmTMVsXlzl/NN+fkqvuceNQ4b5rcaOjQxWL68y1V0h8vfTQx6YnCGQz8bX6znlmS3jzldJv1pUX9Nn7pZqXE8/B8AAHSNkA0AAKCXsNTUKP3Pf1bSf/7T9dbQ2FiVXnONKi+7TF4/bQ3tC00Meuqk/CrtqorU+2uS28cczVb9+e0BumfqFkWG+XabLAAA6BsI2QAAAIzm8Shh0SJlPP64rLW1nedNJlWfc45KbrtNroQEn9++rzUx8IWLx+1SeW2YVm+PbR8rqY7QvPdyddM5hTQIAAAAnRCyAQAAGChy/XplPfywor79tsv5piFDtGv6dDUMH+7T+/blJga+YDZJV5+6Q7Nez1NRRUT7+Dc7Y/TyZ+m69MQSA6sDAAC9ESEbAACAAUxutzJnzmzbGurp3OHRHROj0htuUOVFF/l0a2h7E4OFC2WtrPTZdaXe1cTAFyLCPLrhrEI99Gqe6pr2vW1+f22K0hJaNPHIzt8/j1faWRGljbvsanWaNW5IlZJjeY4bAAChgJANAADAAIkLFijp1Vc7T5hMqjr3XO2+9VafPbcsVJsY+EJyTKtuOGu7Hls4UE7Xvq2uLyzNVL+4VuVn1WtPTbjWF9u1YVeMNu6yq6F53/fgo3WJmnn5RoXbOgepAACgbyFkAwAAMEBYWVmnsebBg1X829+q4ZhjfHKPgDQxOP98uZKSfHrt3mZgWoOumFikv3+Y055PerwmzflvriLDPKpy2PZ7bm2jTbuqInREP99+/wEAQO9DyAYAAGCAqvPPV+Irr8haWyt3dLT2XHedKi69tMcrwWhi4B9jB1ertCZcb37dr32sqdWiptbu/3vFRbmUkdjs7/IAAEAvQMgGAABggJacHG18801FbtyopoICue32w74WTQwCY9KoUpXWhOurLfEHPDYjoVkF2Q6dMqxcEWwVBQAgJBCyAQAAGMQdGyvH6NGHfT5NDALLZJJ+dUqRKuvDtG1Px7Axwe5Ufma9CrIcys9yKD7aaVCVAADAKIRsAAAAQSRgTQxOPlleK28Vf8xm8eiWc7bpzRX9VN9k1cC0RuVn1is9ocXo0gAAgMF45wQAABAEaGLQe0RHuHXpCSVGlwEAAHoZQjYAAIBeylZRobh331XSa68pYssWn147lJsYAAAA+AMhGwAAQC/SoYnBkiUyuVw+vT5NDAAAAPyDkA0AAKAX8HcTg9rTT1fllClqHjTIp9cGAABAG0I2AAAAg9DEAAAAoO/g3RYAAECA0cQAAACg7yFkAwAACACaGAAAAPRthGwAAAB+QhMDAACA0EHIBgAA4GM0MQAAAAg9hGwAAAA+QBMDAACA0MY7NAAAgB6giQEAAAAkQjYAAIBDRhMDAAAA/BghGwAACFlR33yj6FWrVH/SSWoeMKDbY2liAAAAgO4QsgEAgJBjKytTxhNPKP7ddyVJ3jlztOmFF7psJEATAwAAABwMQjYAABAyTC6XkufPV9q8eTI3NOwbb2lR7McftwddNDEAAADAoeJdHQAACAn2FSuUOXPmfp+h1nTUUTQxAAAAwGEjZAMAAH2ataJCGX/8oxLefrvLFWnuuDjVnXCCMh57jCYGAAAAOGyEbAAAoG/yeJSwaJEyHn9c1trazvMmk1rT0mQrL28L4HyIJgYAgL3Gjx+vuro6o8tALxIbG6ulS5caXQb8gJANAAD0OVHr1yvz4YcV9e23Xc57rVaZXC6F7d7ts3vSxAAA0JW6ujp5ffhsTwQ/Eyvb+yxCNgAA0GdYamuVNm+ekl98UfJ49nucyeXyyf1oYgAAAIC9eCcIAACCn9erhLfeUsYTT8haU+P329HEAAAAAD9GyAYAAIJa5MaNynr4YUWtXevX+3iio1VLEwMAAADsByEbAAAISpb6eqXNnaukF1+UqZutoT1FEwMAAAAcDEI2AAAQXL7fGpr5+OOydNU11AdoYgAAAIBDRcgGAACCRtSaNcr53/9V+M6dPr82TQwAAADQE7x7BAAAvV70ypXKeughRWzd6vNrt/Tvr6pJk2hiAAAAgB4hZAMAAL2SraJCce++q6TXXlPEli0+vTZNDAAAAOBrhGwAAKDXMHk8sn/1lRJffVVxS5bI5HL59Po0MQAAAIC/ELIBAADDhW/frsQ33lDiwoWyVlb69NrtTQwuuEDNeXk+vTYAAACwFyEbAAAwhLmhQXGLFyvhrbcUs3y55PX67No0MQAAAECg8Y4TAAAEVOT69UpasEAJ77wjc2OjT69NEwMAAAAYhZANAAD4XXsTg9dfV8TmzT69Nk0MAAAA0BsQsgEAAL+giQEAAPCl2bNn67XXXuv2mN///veaMGGCJOmLL77QjBkzdOONN+r888/vdKzH49E777yjN954Q0VFRUpMTNSFF16oCy64YL/Xf+utt7Rw4ULt3LlTJpNJ999/v0aNGtWzLwx9BiEbAADwKZoYAAAAf8jNzdXIkSPbXz/99NPKzs7WmWee2T6WmJgoSZozZ47uuOMONTc3a+rUqV1e75xzztHixYs1depUjRw5UmvWrNGUKVN09913a+bMmR2OdTqdmjJlipYsWaKpU6dq4sSJcrvdstlsfvhKexev16vNmzervLxc0dHRGj58uMxmc6fjSkpKVFxcrNzcXPXr18+ASo1HyAYAAHqMJgYAAMDfJk+erMmTJ7e/fvXVVzVy5Eg9/vjjHY678sor9fLLL+vf//73fgM2Sbr++uv15JNPasiQIe1j1157rf7whz9o+vTpstvt7eOPPPKI1q5dq2+//Vb9+/f33RfVy/3jH//QjBkztGvXrv9n797joqrz/4G/ZmC4zgwCJiBg4qqAhIIiM4KCl01TWS9l4WoapZWl6ZarZWmZtabbtpmameZPy7Wyu5tpm/sVGVLBu2RiGV4CFQMUZgZmgJk5vz8mZx0BBWHOMPB6Ph4+Hs1nznzenzmf0OPLcz4f+Pj4oLq6GsXFxejYsaPtGIPBgClTpuDzzz8HAEgkEjz88MN499134d7OrtvqRo9EREREjeR98iTCXnkFMXffjS6LFkGRm9tiAVt11664NGcOTu7ahTPvvovyu+9mwEZERG3TJ58AsbGAu7t1bdH28svd3fq9P/mkRU9nUlISvv/+e4wePRpms7nB49LS0uwCNgAYOHAgampqUFxcbGurrKzE0qVL8dJLL7WrgO2dd97BrFmz8Oyzz6KsrAyVlZWoqqqy3S14zdy5jC4kdwAAIABJREFUc/Hf//4Xu3fvhtFoxK5du/DZZ59h4cKFThq58/BKlYiIiJqEmxgQERG1oE8+ASZObNG7wF2G2QycOGH9/gDwwAMt0u306dMBAKbbWA+2oKAAPj4+CA0NtbVlZ2fDYDBg+PDhWLZsGY4cOQIfHx9MmjQJw4cPb5ExtzaXL1/Gc889h9WrV+ORRx6xtXt4eNgdp9frsWnTJixcuBBDhgwBAAwbNgzz58/HsmXL8OKLL8KnHa2dyzvZiIiI6JYkFgsUubm4c948RN9zD0Jff71FAzZDr14oWrQIP+7ahV9ffRU6lYoBGxERtQ+vvNI+A7brCYL1PDhZeXk51q5di4yMDHh7e9vajx8/DrlcjrFjx+KXX37BgAEDYDQaMWLECLz99ttOHLHjbNu2DV5eXpg6dSoqKipw/PhxlJSU1DnuyJEjtgDyeiNGjIBer8fBgwfFGnKrwDvZiIiIqEHcxICIiMjBWviucJfl5PNQW1uLiRMnQi6XY+nSpXbvlZWVQa/XY8aMGXj00Udt7R06dMDzzz+PadOmwcvLS+whO1RWVhZ69+6NuXPn2tZWMxgMeOihh7B27VrbHW1nz54FYN2U4noREREAgNOnT9t2e20PeCcbERER2ZFWVsL/66/R7fHHETV+PDpt3NhiAZsglUKnUuH8668j/9tvcWH+fAZsRETUvvHPQSsnngez2YwpU6bgxIkT+O677+Dn51fnfblcbnsM9Zrx48dDq9UiPz9fzOE22cIXF0Iikdz0142KioqQnZ0NvV6P0tJS6HQ6fP3119iyZYtdCKnX6wEAvr6+dp+/tmlERUWFA79Z68M72YiIiAiAdRODwM8/h//OnZBWVbVo39Vdu+LK2LG4MmYMTIGBLdo3ERGRS1u0qP2uyXaNRGI9D05gNpvx0EMPYc+ePcjMzLTdgXW94OBgGAwGmEwmyGQyW/u1/77Z5gqtwatLXsULi15o0me0Wi26d++O9957zxbCjRo1Cunp6di8eTMWL14MAPD09ARgvRPwetdet7fdRdvXtyUiIiI7Dt3EwNMT2pQUXJkwgZsYEBERNeTaYv+vvALk51s3A2gv3NyA6GhrwNZCmx40xbWAbffu3dizZw+ioqLqPS4lJQVmsxnbt2/H+PHjbe2HDh2CTCZD9+7dxRqyaHx8fBAYGFjnLreePXti69atttcdO3YEYH2k9vo7AEtLSwEAd9xxhwijbT0YshEREbUzEosF8oMHEfDZZ/DLzITkNnbeuhlDr14ou+8+XB05EpZ2tJsUERHRbXvgAaeETO3ZtYDtm2++wRdffAG5XI6ioiLb+z4+PggICAAAqFQqDB06FE888QSCgoKQkJCAzMxMLF++HJMmTUKHDh2c9TUcJjo6Grt374YgCHZB2+XLlxF43VMJffv2BQDk5eWhW7dutvZjx44BAO666y6RRtw6MGQjIiJqJ7iJAREREZHVsWPHsGXLFgDA0KFD67yfnp6Ojz/+2Pb6k08+wZQpU5CcnAwAkEgkGD9+PFatWiXOgEX25z//GRs2bMD777+PjIwMANb11T799FOMHDnSdlyXLl2QlJSEd955B+PGjbO1r1mzBt27d0dsbKzYQ3cqhmxERERtmHt5OZS7dyPgq6/gm5fXon0L7u7QDhqEK+PGQTdwIAQ3txbtn4iIiOhmPv7445veRebm5obMzEz07Nmzzns9e/ZEZmZmg5/t1KmT3evAwEDs2LEDhYWFKCoqQpcuXRAaGnr7g2/lhg0bhkcffRTTp0+HRqNBYGAgPv/8c0gkEixZssTu2LfeegupqalISUmBWq3Gvn37kJubi3//+9/1bqrQljFkIyIiakMkFgu8Tp2CIjcX8pwcyA8dgqSF13YxBQSgZMoUbmJARERETqVWq2/6vkQiweDBg+t9T6FQNPjezYSHhyM8PLzJn3NF7777LoYOHYovvvgCxcXFSE9Px1NPPYXOnTvbHZeQkIDDhw9j5cqVyMvLQ1RUFN58803079/fSSN3HoZsRERELs79yhXIDx+GMisLyuxsuDl4q3RpVRVKHnoIglTq0DpERERE5DwSiQQTJ07ExIkTb3lsVFQU1qxZI8KoWjeGbERERC7m2t1qfhoNlBoNvPPzAUEQrb7FywtCO7v1n4iIiIjoVhiyERERuQCPCxeg2LcPir17oThwANKqKofVsnh5QVpdXW9wZ1YoULh4McCQjYiIiIjIDkM2IiKiVkhaXQ3fY8cgz8mBIjcX3idPOrSeIJWiOiICsuJiuFVW1ntM+d1348Jzz3EdNiIiIiKiejBkIyIiaiU8iopsGxYo9+2DtIGwqyVVd+0KXVISfI4dg08DQV511664sGABdCqVw8dDREREROSqGLIRERE5idRohO/x49YNC/bsgcfFi6LUtXh6QpuSgvJRoyA/cACBH38MicVS9zhvb5Q89BAuT5sGQSYTZWxERERERK6KIRsREZFYBAHep09b11Xbtw++R49CYjKJU9rDA/r4eJSPHo3yP/4Rfv/3fwh79VW4l5XVe7w2JQUXnn8eNcHBooyPiIiIiMjVMWQjIiJyIGlVFeQHD0Kp0UC5dy9kxcWi1a4JC4NOpYJerYYuKQlmX194njuHrk8/DUVubr2fqe7SBReeew66pCTRxklERERE1BYwZCMiImpJFgu8T52yra0mP3xYtLvVLJ6eqIyLs4ZqKhUMvXrZ3pMaDAheuxadNmyApLa27me9vFCSkYHLjzwCwcNDlPESEREREbUlDNmIiIiayf3qVcgPHbJuWJCVBVlpqWi1r92tpk1JgU6thuDpafe+x4ULUO7di07r10NWUlJvHxVDh+Li/Pl8NJSIiIiIqBkYshERETWRxGKB1+93qymzsuCblwfUs3GAI1i8vVHZuze0KSnQDh2KmpCQGw6wwC8z07ru24ED8CgqarCv6vBwXHj2WegGDnTwqImIiIiI2j6XD9m++uorrFmzBkeOHIHBYEBcXBxefPFFjBgxos6xq1evxqpVq1BYWIiIiAg8++yzmDp1qhNGTURErsa9rAyKffug1GigyMmBm04nWm1jt27QpqZCr1ZD37fvTXf6DHvtNQR++ulN+7N4euK3Rx7BbxkZde58IyIiIiKi2+PSIdu///1vTJgwAdOmTcOcOXMgCAJWrlyJtLQ0fP/991CpVLZjV65ciaeffhoLFy5EcnIysrOz8fDDDwMAgzYiIqpDYjbDJy/PGqrl5sI7Px8QBFFqm/z8oE9MhF6thnbQINR26tToz/pv337T97UpKbgwfz5qwsKaO0wiIiIiUb311lv48ssvb3rMyy+/jK+++gpHjx6t896KFSsQFxdn13b06FFs2LABv/zyC3x9fTFkyBBMnz4dXl5edsc9/fTTje6T2i+XDtnGjBmDH3/8EZGRkba2YcOGoVOnTti8ebMtZDOZTFi6dCkee+wxvPzyywCA4cOH47fffsPChQsxefJkuLm5OeU7EBFR6+FRVGTbsECxbx/cKivFKSyVwhAVZdsJVJ+QAOE2/1wy9OwJ3+PH7dpMAQHQJybiSloaHw0lIiIil3XnnXciISHB9nr9+vUIDw/HPffcY2sLCAhAZmYmPD09MWDAALvPy+Vyu9ffffcdRo8ejdTUVFtGsGjRImzduhUajQYSicR2bGP7pPbNpUM2AHYBGwB4e3sjKCgIuuse48nLy8Ply5eRnp5ud+yf//xnrFu3Dnl5eYiPjxdlvERE1HpIjUb4Hj9u27DA68wZ0WqbAgKg79fPurZaSgrMfn4t0u/5v/8dwWvWQGo0oqp3b+gSE2Hs3h247iKRiIiIyBWNGzcO48aNs73+7LPPkJCQgH/84x92x5WWlmL27NmYP3/+Tft78803ER8fj127dtkCtUGDBmHcuHHIycmxC9Qa2ye1by4fst2ouLgY586dw9NPP21r++mnnwAAPXr0sDs2KioKAPDDDz8wZCMiaieu3a2mzMqCIicHkpoaUeoKUimMUVHQpqSgIiUFhuhohwRftUFBKPz9rm0iIiKi9qisrAyBgYG3PK6mpgbBwcF2d6yF/L6pVM0N14iN7ZPatzYXss2bNw/BwcHIyMiwtZWXlwMA/G64S+Da6ytXrog2PiIiEpfUYID8wAHr2mp798KjuFi02qaOHaFTq6FNTYVuwACY+TgBERER3Wj7duDxx4GLFx3Tv0IBLFoEzJvnmP5vproamDoV+PJLoLa24eM6dwbefRdIS2t2ycrKShiNxkYFYtOmTcNDDz2EDRs2YNq0abh69Srmzp2L5ORkJCcn31af1L61qZBt+fLl+PTTT7Fr1y74+vra2q+l0sINC1Zfe22xWBrsU8LHa4iIXI5XQQGUGg3kOTmQHzkCyc0u6lqQ4OkJfVwc9Go1dCoVDL16iVKXiIiIXNiMGY4L2ABApwOeew6YOBEID3dcnfps3Qp88smtj7t40XoeioqaXbKsrAwAsHr1aqxZswaAdZmpRx55pM4TbJMmTUJpaSlmzpyJ1atX4/z580hLS8PKlSvh7u5+W31S+9ZmQrY1a9Zg0aJF+OyzzzBo0CC79/z9/QEAWq0WCoXC1l5RUQEA6NChQ4P93hjM3YghHBGR87mXl0N+8KB1bbXsbMh++0202jVhYbYNC7RJSbBc9488RERERCSugIAAzJo1C15eXvD390dZWRm+/vprrFmzBh9++KHdWu21tbU4f/48pFIpwsLC8PPPPyMvLw8//fSTbSPFpvZJ7VubCNneeecd/OUvf8G//vUvjBkzps77d911FwDg9OnTCA0NtbVfW6utZ8+e4gyUiIhahMRigdepU7adQOWHDkFiNotS2+Llhco+fayh2uDBMEZEiFKXiIiI2qi1a8V5XFTsu9gAID0d+Oabxj0uunZti5SUy+VYtWqVXdvy5csxaNAgzJ071y4Qmz59Onbt2oWDBw8iJiYGpaWlmDFjBlJTU7F//37bXWpN6ZPaN5cP2a4FbB999BHuu+++eo+Jjo5G165dsXXrVgwePNjW/vHHH6NDhw5ITEwUabRERHS73K9cgfzwYSizsqDUaOCm1YpWuyYszLoLaGoq9PHxEDw84HXmDOQ5OQheuRI+P/wAU8eO+HXJEhj5DzdERETUFGlpwIULzh6FY3h6Wh8ZdTJ3d3eMHTsWCxYsQGVlJXx9fXHp0iV88MEHWLduHWJiYgAAHTt2xCeffIIePXrgnXfewbp165rUJ5FLh2wbNmzAzJkz8cADD8BgMOBf//qX3ftjxoyBUqmEVCrF3/72N0yZMgUdO3bEgAEDsHfvXqxfvx7Lly+Hh4eHk74BERE1RGI2w+unn+Cn0UCp0cA7Px+4xSP8LcXi4wN9QgK0qanQJiejNjgYHpcuQX7gAMIXL4b8wAHISkvtPiMrLUXY0qX4ZdMmUcZIRERERI137tw5+Pv728KwqqoqAP9bXuoaqVQKX1/fOruLNqZPIpcO2b788ksIgoCtW7diaz3peH5+PpRKJQDrgoYmkwnLli3D66+/jrCwMPzjH//AX/7yF7GHTUREDfC4cAGKnBzIc3Kg2L8fbnq9OIWlUhiiomxrq+n79YObTgf5wYMIWr8e8gMH4FlYeMtu3HQ6EQZLRERERA3ZuXMnSkpKMGjQIISEhKC4uBhff/01NmzYgBdeeMF2XEREBCIjI/HKK6+gd+/e6NmzJ2pra7FixQr88MMPePXVV5vcJ5FLh2zbt29v0vFTp07F1KlTHTQaIiJqKml1NXyPHbOGarm58D55UrTapg4doO/f37q2WkoKzL6+kB8+DMX33yPkjTfgffp0k+6cEzw8cHnGDAeOmIiIiIhupbq6Gk899RS01y0t4ufnh0WLFmHhwoW2NqlUim3btiEjIwORkZFQKBQwGAzw8fHBypUr7dZ7b2yfRC4dshERkevxKCqybVig3LsX0t9v1Xc0QSqF8fe71bQpKaiKjobvjz9CnpuLO+fNg88PPzR584Sa4GDoVSroVSro1GqYAgIcNHoiIiIiutG1ddavN27cOJSVleHcuXMoKSmBQqFAZGQkZDJZnc9HRkZi//79KCoqQmFhIby9vdGrV686S0o1pU9q3xiyERGRQ0mNRvgeP27dsGDPHng4auesepgCA6EbMADa1FTo+veHx8WL8D16FB0//BCKffvgVlnZtP5+v/utMi4OlfHxMPTq5aCRExEREdGtqNXqetvd3d3RvXt3dO/evVH9hIWFISws7KbHNLVPap8YshERUYvzKCqy7QIqP3oUkkYsHNsSBDc3VMXGWkM1lQqG6GgoDhxA4NatCHvllSbvSGrx8YG+Xz/oExOhV6lg6NEDkEgcNHoiIiIiInJlDNmIiKjZ3CoqoDhwwPoI6PffQ3b5smi1a8LCbBsW6JKSYL5udyfvn39GxJNPNvoxUMHDA5WxsdZHQBMTURUbC8HNzVFDJyIiIiKiNoQhGxERNZ3FAu9Tp2xrq8kPH4bEZBKntKcnKuPirKGaSnXTRzZvtc6a8PuuotfuVKuMj4fFy8sRwyYiIiIiojaOIRsRETWK+9WrkB86ZL1bLSsLstJS0Wpfu1tNm5ICnVoNwdOzUZ/TJSbC4u0NqcFgazNGRNhCNX1CAsxKpaOGTURERERE7QhDNiIiqpfEYoHXqVPw02ig1GjgfeoUYLGIUtvi7Y3K3r2hTUmBduhQ1ISE3FY/NeHhOL1lC5TZ2agNDIRepULtHXe08GiJiIiIiIgYshER0XXcS0uh2L8fSo0GipwcuOl0otU2dusGbWoq9Go19H37QmihLdGN3brB2K1bi/RFRERERETUEIZsRETtmMRshk9enjVUy82Fd34+IAii1Db5+Vkf21SroR00CLWdOolSl4iIiIiIyBEYshERtTMeRUW2DQuU+/ZBWlkpSl1BKoUxKsq2E6g+IYE7dxIRERERUZvBkI2IqI2TGo3wPX7ctmGB15kzotU2BQRA36+fdW21lBSY/fxEq01ERERERCQmhmxERG3QtbvVlFlZUOTkQFJTI0pdQSqFsWdPVPbrhyujRsHQqxcgkYhSm4iIiIiIyJkYshERtQFSgwHyAwesa6vt3QuP4mLRatd07gxjjx4QPDwgu3wZ3idPwvvUKfgcPYqC9eth8fUVbSxERERERETOwpCNiMhFeRUUQKnRQJ6TA/mRI5DU1opS1+LpCWOPHjB16AA3rRbep09DmZVV5zifkyfR4bvvcGX8eFHGRURERERE5EwM2YiIXIR7eTnkBw9a11bTaCArKRGtdm1wMGqCgyExm+F5/jx8Tpxo1OfMcrmDR0ZERERE7cmFCxcwefJk22tPT0+EhIRg+PDhSE9Ph1s9G2tdunQJs2fPRmxsLF588cU671ssFuzcuRPbtm1DYWEhAgICMGHCBIy/yT8Wb9++Hf/+97/x66+/QiKRYMmSJejfv3/LfElyWQzZiIhaKYnFAq9Tp2xrq/nm5QEWiyi1LZ6eqAkLg8XLCx7FxZD9/quxBJkMV/70J2iHDXPgKImIiIiovTEYDMjKykJaWhpiYmJQXV2NvLw8TJ48GZs2bcK3334LqVRqOz47OxsPPPAAysrK6g3gAGD06NHYvXs37rvvPiQkJOD48eO499578dxzz+G1116zO7a2thb33nsvMjMzcd9992Hw4MEwm82QyWQO/d7kGhiyERG1Iu5XrkB++DCUWVlQajRw02pFq2264w7U3nEHpJWV8Pz1V3gVFDT+w1IpjF27ojI+Hnq1GroBA3gXGxERERE5THp6Oh588EHb6zfffBPPPPMMdu3ahREjRgAANmzYgCeeeALz58/Hvn37Guxr5syZWLFiBSIjI21tM2bMwD//+U+88MILkF93Xbt8+XLk5eXhxIkT6Nq1a8t/MXJpDNmIiJxIYjbDJy/PumFBbi688/MBQRCltuDpiZpOnSAxmeBRXAz3khK4N+ER1JqwMOhUKmuo1r8/zB06OHC0RERERG3XrkPAe98AZ4tFe3ChVZBKgYhgYPpo4O6E5vU1YcIEPPPMM/jxxx9tIVt0dDQ2bdqESZMmYeDAgQ1+Ni0trU7bwIED8e6776K4uBjdu3cHAFRWVmLp0qVYvXo1AzaqF0M2IiKReVy4AEVODuQ5OVDs3w83vV6cwlIpjH/4A6RVVZAVF0NSXQ3PwsJGf7w2KAj6xEToEhOhV6lQ26mTAwdLRERE1D7sOgQ8/55o/87aqlgsQMFF6/cHmhe0lZaWAgAUCoWtLSkpCUlJSbfVX0FBAXx8fBAaGmpry87OhsFgwPDhw7Fs2TIcOXIEPj4+mDRpEoYPH377g6c2gyEbEZGDSaur4XvsmDVUy82F98mTotU2+ftDn5AAvVoNbWoqwhcvhuL77xv3WT8/VPbvbw3VEhNRzX+tIyIiImpx733TPgO26wmC9TzcbshWUVGBRYsWQalUYsyYMc0eT3l5OdauXYuMjAx4e3vb2o8fPw65XI6xY8ciPj4eAwYMQG5uLkaMGIHVq1dj5syZza5Nro0hGxGRA3gUFdk2LFDk5kJSXS1KXUEqhTEqCjqVCtqUFFT26WO9D/93ssuXG/ysxdsblX372kI1Q2Sk3WeJiIiIqOUV/ubsEbQOTT0PixcvxurVq1FZWYkzZ86ga9eu2LFjB4KCgpo1jtraWkycOBFyuRxLly61e6+srAx6vR4zZszAo48+amvv0KEDnn/+eUybNg1eXl7Nqk+ujSEbEVELkBoM8M3Ls25YkJkJj0uXRKttCgyEbsAAaFNToVOrYb7uFvkblUydirCXXoLEYoHg7o6q3r1tj4BW9e4NwZ1/LBARERGJKbyT9ZHJ9i68iSuRJCQkIC4uDhUVFVi2bBnmz5+P5OTkZo3BbDZjypQpOHHiBLKzs+Hn51fnfblcjunTp9u1jx8/Hu+++y7y8/MRHx/frDGQa+PfpoiIbpNHUZFtF1D5kSOQ1NaKUldwc0NVbKw1VFOpYIiOBiSSRn32yp/+BH1cHGRlZTBERsJy3e3vRERERCS+6aPb75ps10gk1vPQFGlpabbdRc+fP4+//vWvSEtLQ2Bg4G2NwWw246GHHsKePXuQmZmJiIiIOscEBwfDYDDAZDJBJpPZ2q/9t9lsvq3a1HYwZCMiaiS38nIoDh6EPCcHyu+/v+mjly3NbifPpCSYfX1vv6/wcNSEh7fg6IiIiIjodl1bh4y7i95+P2+88QYiIyMxd+5cbNq0qcmfvxaw7d69G3v27EFUVFS9x6WkpMBsNmP79u0YP368rf3QoUOQyWS2XUip/WLIRkTUEIsF3qdOQZGbC3lODuSHD0NiMolT2ssLlX362DYsMHbrJkpdIiIiIhLf3QnNC5nau5CQECxevBhz587F1KlTMXTo0EZ/9lrA9s033+CLL76AXC5HUVGR7X0fHx8EBAQAAFQqFYYOHYonnngCQUFBSEhIQGZmJpYvX45JkyahQ4cOLf7dyLUwZCMiuo771auQHzoEeU4O/LKy4P77VuBiuHa3mjYlBboBAyB4eIhWm4iIiIjIlc2ePRsbN27EjBkzkJeX1+gNCI4dO4YtW7YAQL3hXHp6Oj7++GPb608++QRTpkyxrf8mkUgwfvx4rFq1qgW+Bbk6hmxE1K5JLBZ4nToFP40GSo0G3vn5oi2IYfH2hr5/f+vaasnJqAkOFqUuEREREZGrCg0NRWZmJqKjo+3a3d3dsWPHDhQUFMBgMNQJ2VatWgVPT886/fXs2ROZmZkN1uvUyX5HhsDAQOzYsQOFhYUoKipCly5dEBoa2oxvRG0JQzYianfcS0uh2L8fSo0GipwcuOl0otU2dusGbWoq9Go19H37QrhuwVQiIiIiIro5b29vDB48uN73wsPDEd7A2sMN7fqpUCga7O9mblaL2i+GbETU5kmqqyE/dgzynBwocnNFvVvteldHjcKvS5eKXpeIiIiIiIgcjyEbEbVJHkVFtg0LlPv2QVpZ6ewhocN//4tf//Y36x7lRERERERE1KYwZCOiNkFqNML3+HFrqLZnD7zOnnX2kOowduvGgI2IiIiIiKiNYshGRC7Lo6gIyqwsKDUayI8ehaSmxtlDqpdZqYROrcalOXOcPRQiIiIiIiJyEIZsROQypFVVkB88CKVGA+XevZAVFzt7SPWyeHqiMi4OVfHxqIyPh75fPwju/O2WiIiIiIioLePf+oio9bJY4H3qlG1tNfnhw5CYTM4eVR2CVApjVBR0KpV119C4OAj1bA9OREREREREbRdDNiJqVdzLyyE/eNC6tppGA1lJibOHVJdEAkOPHtCrVNAnJkLfrx8sPj7OHhURERERERE5EUM2InIqicUCr9/vVlNmZcE3Lw+wWESpbfH0hLS6ulHHVoeH/y9U698fJn9/B4+OiIiIiIiIXAlDNiISnXtZGeRHjtg2LXDTakWrXRMWBm1KCrSpqbB4eKD7ww/Xe1xtx47/C9VUKtQEB4s2RiIiIiIiInI9DNmIyOEkZjN88vKg1GigyM2Fd34+IAii1Db7+UGXmAi9Wg3twIGoDQqye780PR2Bn34Ki1wOfb9+tmDN2K2bKOMjIiIiIiKitoEhGxE5hEdRkW3DAsW+fXCrrBSnsFQKw/WbENxiZ88LCxbg4rx53P2TiIiIiIiImoV/qySiFiGtrobvsWPWUC03F94nT4pW2+TvD31CgvVutdRU1Hbs2KTPM2AjIiIiIiKi5uLfLInotl27W02ZlQVFbi4kjdxEoLkEqRTGqChoU1JQkZICQ3Q0IJGIUpuIiIiIiJznwoULmDx5su21p6cnQkJCMHz4cKSnp8PNzc323vvvv4+NGzfW6SMjIwMZGRl2bUePHsWGDRvwyy+/wNfXF0OGDMH06dPh5eVld9zTTz+No0eP1ulzxYoViIuLa+a3I1fHkI2IGk1qMMA3L8+6YUFmJjwuXRKttqljR+iZa06hAAAgAElEQVR+v1NNp1bDrFCIVpuIiIiIiFoHg8GArKwspKWlISYmBtXV1cjLy8PkyZOxadMmfPvtt5BKpQCswdnp06dx//332/URfMOmZt999x1Gjx6N1NRUDB8+HL/99hsWLVqErVu3QqPRQHLdP+hnZmbC09MTAwYMsOtDLpc76BuTK2HIRkQ35VVQAKVGA3lODuRHjkBSWytKXcHTE/q4OOjVauhUKt6tRkRERERENunp6XjwwQdtr998800888wz2LVrF0aMGAEAKC0tRZ8+fbBixYqb9vXmm28iPj4eu3btsgVqgwYNwrhx45CTk2MXqJWWlmL27NmYP3++A74VuTqGbERkx628HIqDByHPyYEyOxuy334TrXZNWJhtwwJtUhIsvr6i1SYiIiIiItc1YcIEPPPMM/jxxx9tIVtZWRk6NmK95pqaGgQHB9vdsRYSEmJ773plZWUIDAxswZFTW8KQjaidk1gs8Dp1yrYTqPzQIUjMZlFqCx4e0MfHW0O1wYNhjIgQpS4REREREbUtpaWlAADFdcvKlJaWIjIy8pafnTZtGh566CFs2LAB06ZNw9WrVzF37lwkJycjOTnZdlxlZSWMRiNDNmoQQzaidsj9yhXIDx+2rq2WnQ23igqnjKM0PR0X5851Sm0iIiIiotYgOw9YugUoKXdM/z5ewPTRwNThjun/ZmpMwEsbgcyjgOkm/45/Rwfg+cnAoN63V6eiogKLFi2CUqnEmDFjbO1lZWXYs2cPRo0aBaPRiLCwMNx3330YO3as3ecnTZqE0tJSzJw5E6tXr8b58+eRlpaGlStXwt3d3a4/AFi9ejXWrFkDAIiMjMQjjzyC+Pj42xs8tSlSZw+AiBxPYrHA++RJBK9di56TJiFm2DDcOW8e/Ldvd1rABqkU2pQU59QmIiIiImolXnNgwAYAVUZg9RfA5auOq9GQXYesv24WsAHW7//alqb1vXjxYqjVasTGxqJz5844e/YsduzYgaCgINsxM2bMwMCBA5GcnAy1Wo1ff/0V48aNw8yZM+36qq2txfnz5yGVShEWFmbbTOGnn36yOy4gIACzZs1CfHw8Bg8ejNjYWPznP/9BQkICtm7d2rQvQG0S72QjaqM8Ll6EYv9+yHNyoNi/H256vbOHBOD3ddcSE3F19GhU9uvn7OEQEREREZELSkhIQFxcHCoqKrBs2TLMnz/f7tFOAPVuTvDXv/4Vb7zxBv7yl7+gR48eAIDp06dj165dOHjwIGJiYlBaWooZM2YgNTUV+/fvt92lJpfLsWrVKrv+li9fjkGDBmHu3LlIT0930LclV8GQjaiNkFZXw/fYMWuolpsL75MnnT0kAIApIAD6fv2su4Sq1agJDXX2kIiIiIiIWo0Fk8V5XDTI3zH938zdCcD3PzTucdEFk5vWd1pamm130fPnz+Ovf/0r0tLSbrle2oQJE/DGG2/g559/Ro8ePXDp0iV88MEHWLduHWJiYgAAHTt2xCeffIIePXrgnXfewbp16xrsz93dHWPHjsWCBQtQWVkJX27e1q4xZCNyYR5FRbYNC5T79kFaWensIcEsl6MyIQG6xEToVSoY//AHZw+JiIiIiKjVGtQb2Hmba5G1dh7uwGuPOr7OG2+8gcjISMydOxebNm266bHnzp0DAISHhwMAqqqqAAD+/vYppFQqha+vb53dRRvq09/fnwEbMWQjciVSoxG+x49DnpMDvz174Hn2rLOHBIunJ6ri4qyhWmIiDDExEKRc7pGIiIiIiMQREhKCxYsXY+7cuZg6dSqGDh2KgoICfPHFFxg9ejTuvPNO6PV65ObmYu7cuUhNTUXv3tZkMyIiApGRkXjllVfQu3dv9OzZE7W1tVixYgV++OEHvPrqq7Y6O3fuRElJCQYNGoSQkBAUFxfj66+/xoYNG/DCCy846+tTK8KQjaiV8ygqsu4CqtFAfvQoJI34lxRHEtzcYIiJsYVqlX36QPD0dOqYiIiIiIiofZs9ezY2btyIGTNmIC8vD1KpFKtXr7Zbl00mk+GBBx7AypUrbW1SqRTbtm1DRkYGIiMjoVAoYDAY4OPjg5UrV9rtVlpdXY2nnnoKWq3W1ubn54dFixZh4cKF4nxRatUYshG1MtKqKsgPHoRSo4Fy717IiotFq23x9a37yKlEAmP37tAnJkKXmIjKhASYeRs0ERERERE5QWhoKDIzMxEdHW3X7u7ujh07dqCgoAAGgwERERE4f/48ioqKcPHiRbi7u6N79+5QKpV1+oyMjMT+/ftRVFSEwsJCeHt7o1evXvDw8LA7bty4cSgrK8O5c+dQUlIChUKByMhIyGQyh35nch0M2YiczWKB96lTtrXV5IcPQ2IyiVPa0xOVcXHWTQlUKtSEhyN0+XJ4nj0LY2Sk9W61/v1husXioURERERERGLw9vbG4MGD630vPDzcttbaNWFhYQgLC2tU34059lpY171790b1Se0LQzYiJ3C/ehXyQ4esGxZkZUFWWipa7ZqwMOhUKmhTUqBTq+s86vnrdWsOEBEREREREVHjMGQjEoHEYoHX73erKbOy4JuXB1gsotS2eHujsndvaFNSoB06FDUhIaLUJSIiIiIiImpPGLIROYh7WRkU+/ZBqdFAkZMDN51OtNrGbt2gTU2FXq2Gvm9fCFwjgIiIiIiIiMihGLIRtRCJ2QyfvDxrqJabC+/8fEAQRKlt8vODPjERerUa2oEDURsUJEpdIiIiIiIiIrJiyEbUDB5FRbYNCxT79sHtxp05HUUqhSEqCjqVynq3WkICBDc3cWoTERERERERUR0M2YiaQFpdDd9jx2wbFnidOSNabZO/P/QJCdCr1ahITYWpY0fRahMRERERERHRzTFkI7qFa3erKbOyoMjNhaS6WpS6glQKY1QUtCkpqEhJgSE6GpBIRKlNRERERERERE3DkI3oBlKDAb55eVBmZUG5ezc8iotFq20KCIAuKQna1FTo1GqYFQrRahMRERERERHR7WPIRgTAq6AASo0G8pwcyI8cgaS2VvQxaJOTcfbtt0WvS0RERERERETNx5CN2iW38nIoDh60rq2WnQ3Zb7+JPwipFFVRUdCr1dCp1dD37y/+GIiIiIiIiIioRTBko3ZBYrHA69Qp206g8kOHIDGbRR9HbVAQtAMHWoO1xESY/fxEHwMRERERERERtTyGbNRmuV+5Avnhw9a11bKz4VZRIfoYTIGB0CYn20I17ghKRERERERE1DYxZKM249rdan4aDZQaDbzz8wFBEHUMFh8f6Pv3hzYlBbrERNSEh4tan4iIiIiIiIicgyEbuTSPCxegyMmBPCcHiv374abXi1pfkMlgiI5G+R//CJ1aDWOPHoBEIuoYiIiIiIio9VIqlZDw7wh0HaVS6ewhkIMwZCOXIq2uhu+xY9ZQLTcX3idPijwAKarDw1ExZAi0Q4ag6q67ILi5iTsGIiIiIiJyGRqNxtlDICKRMGSjVs+jqMi2YYFy715Iq6pEqStIpaju1g0WT08Yu3VD+ciRqOzXDxZPT1HqExEREREREZHrYMhGrY7UaITv8ePWDQv27IHHxYui1TYFBkLfty+0KSnQpqbCzNt4iYiIiIiIiKgRGLJRq+BRVGQN1TQayI8ehaSmRpS6gpsbqmJjoU1NhU6lgiE6mmuqEREREREREVGTMWQjp3CrqIDiwAHrI6Dffw/Z5cui1a4JC4NOpYJerYYuKQlmX1/RahMRERERERFR28SQjcRhscD71Cnb2mryw4chMZnEKe3picq4OGuoplLB0KuXKHWJiIiIiIiIqP1gyEYO4371KuSHDlnvVsvKgqy0VLTa1+5W06akQKdWQ+BmBURERERERETkQAzZqMVILBZ4/X63mjIrC755eYDFIkpti7c3Knv3tm5YMHQoakJCRKlLRERERERERAQwZKNmci8rg2LfPig1GihycuCm04lW29itG7SpqdCr1dD37QtBJhOtNhERERERERHR9RiyUZNIzGb45OVZQ7XcXHjn5wOCIEptk58f9ImJ0KvV0A4ahNpOnUSpS0RERERERER0KwzZ6JY8iopsGxYo9u2DW2WlKHUFqRTGqCjbTqD6hAQIbm6i1CYiIiIiIiIiagqGbFSH1GiE7/Hjtg0LvM6cEa22xccHlbGxuDp6NLSpqTD7+YlWm4iIiIiIiIjodjFkIwD/u1tNmZUFRU4OJDU14hSWSFDdpQsqhg9H+ZAhMERHAxKJOLWJiIiIiIiIiFoIQ7Z2SmowQH7ggHVttb174VFcLFptU2AgtAMHQjdwIHQDBsAsl4tWm4iIiIiIiIjIERiytSNeBQVQajSQ5+RAfuQIJLW1otQVZDJU9u5tDdVUKhh69RKlLhERERERERGRWBiytWHu5eWQHzxoXVtNo4GspES02rUhIdAmJVl3Ak1KgsXXV7TaRERERERERERiY8jWhkgsFnidOmVbW803Lw+wWESpbfH0RGVcHPRqNSoGD0Z1RIQodYmIiIiIiIiIWgOGbC7O/coVyA8fhjIrC0qNBm5arWi1a8LCoE1JgTY1Ffr4eAgeHqLVJiIiIiIiIiJqTRiyuRiJ2QyfvDzrhgW5ufDOzwcEQZTaFh8f6BMSoE1NhTY5GbXBwaLUJSIiIiIiIiJq7RiyuQCPCxegyMmBPCcHiv374abXi1NYKoUhKgo6lQp6tRr6fv0guPN/GSIiIiIiIiKiGzExaYWk1dXwPXbMGqrl5sL75EnRapv8/aFPSLBuWJCaitqOHUWrTURERERERETkqhiytRIeRUVQ5OZadwLduxfSqipR6gpSKYy/362mTUlBZZ8+gFQqSm0iIiIiIiIioraCIZuTSA0G+OblWTcsyMyEx6VLotU2BQZCN2AAtKmp0KnVMCsUotUmIiIiIiIiImqLGLKJyKOoyLYLqPzIEUhqa0WpK7i5oSo21hqqqVQwREcDEokotYmIiIiIiIiI2gOGbA7kVl4OxcGD1kdAv/8essuXRatdExZm27BAl5QEs6+vaLWJiIiIiIiIiNobhmwtyWKB96lTtrXV5IcPQ2IyiVPa0xOVcXG2DQuM3bqJUpeIiIiIiIiIiBiyNdsdAKJ/PIGw40ehzMqCrLRUtNrX7lbTpqRAp1ZD8PQUrTYREREREREREf0PQ7ZmugxAsvVjUWqZFQroVSpok5KgS05GbVCQKHWJiIiIiIiIiOjmGLI1k0O3D5BKYYiKsoVqVb17Q3Bzc2RFIiIiIiIiIiK6DQzZWhmTvz90ajV0AwdCN2AATAEBzh4SERERERERERHdAkM2JxOkUlTFxkKXnGy9Wy06GpBKnT0sIiIiIiIiIiJqAoZsTlB7xx22UE2nUsGsVDp7SERERERERERE1AwM2UQgyGSojI+HLikJ2qQkGHv2dPaQiIiIiIiIiIioBTFkc5Ca0FDokpOhTUqCPjERFh8fZw+JiIiIiIiIiIgchCFbC7F4eqKyf3/bTqDVd97p7CEREREREREREZFIGLI1kwrAjMdmoN/0RyB4eDh7OERERERERERE5ARtJmQrKyvD2rVrMWLECCQkJNR7zKVLl7Bz504UFxcjKCgII0eOROfOnZtV9wCAMWFh6MuAjYiIiIiIiIjaiCVLlsBisdRpX7x4cZ22qqoqbNu2DYWFhYiIiMDYsWPh0Q5zkjYRsh0+fBj33Xcfzp8/j8DAwHpDti+//BKTJ09GSEgIoqOjkZ+fj1mzZmHz5s2YMGGCE0ZNRERERERERNT66PV6vPTSS+jWrRsUCoXdezeGbOfOnUNKSgp0Oh2io6Nx8uRJvPjii9izZw+CgoJEHLXzSZ09gObasGEDBg4ciPvvvx8ymazB42bOnImRI0fi9OnT2L59O06fPo0RI0Zg1qxZIo6WiIiIiIiIiKh1KysrAwBs3rwZx44ds/t1oyeeeAI+Pj44c+YM9u3bh4KCApjNZsycOVPsYTudy4ds2dnZWLlyJZYtW4ba2tp6jzGZTLh06RKGDRsGqdT6laVSKYYOHYrLly+jurpazCETEREREREREbVa10K2gICAmx53+fJl/Oc//8G8efPg7+8PAAgMDMT8+fPx5ZdfoqSkxOFjbU1cPmTbtGkTHn30UQiC0OAx7u7uSE1NxcaNG3H16lUA1lsfN2/ejFGjRsHT01Os4RIRERERERERtWqlpaUArIHZzRw5cgSCIECtVtu1JyUlwWKxIDc312FjbI3axJpsjbF582bcc889iI2NRUZGBrZu3YoePXrgww8/dPbQiIiIiIiIiIhajWt3sm3duhVXrlyBt7c3EhISMHjwYEgkEttxly5dAoA6m0qGhoYCAIqKikQacevQbkK24OBgTJo0CQsXLsTq1athMBgwe/ZsyOXym37u+v95GrLwxYVY+OLClhoqEREREREREVGLaExmcePTgSEhIYiIiMBHH30EHx8fFBYWYv78+UhOTsY333wDPz8/ANZdRQHUeULQy8sLgPUpwvakXYRsFosFkydPxt69e5GVlQWVSoX/9//+H+bNm4fvvvsO27Zts63VdqObPYYKWEO4V5e86ohhUwtb+OJCzpWL4Fy5Ds6V6+BcuQ7OlevgXLkOzpVr4Dy5Ds6V61j44kK8v/F9TM2Y2qTPDR48GGfOnLFr27FjB8aOHYslS5bgjTfeAAD4+voCAIxGI3x8fGzHGo1GAP8L29oLCQDhVkGSKzCZTJDJZHjnnXcwY8YMu/d27tyJUaNGQaPRYNCgQbb2PXv2YMiQIdixYwdGjhx5W3UlEsktgzhqHThXroNz5To4V66Dc+U6OFeug3PlOjhXroHz5Do4V66jpedq8ODBMBgMtrXWdu3aheHDh+PEiROIiYmxHXfy5EnExMTg888/x7333tti9VsziUTi+hsfNMavv/4KAIiLi7NrT0xMBAAUFhaKPiYiIiIiIiIiIldSW1sLpVJpe52QkAA3Nzfk5OTYHbd//37b++1JuwjZ4uPjAQAbNmywa1+7di0A1NkFg4iIiIiIiIiovcrOzkZFRYVd24cffoj9+/fj/vvvt7X5+/vj/vvvx+uvv44rV64AsG6a8Pe//x2DBw9Gly5dRB23s7WLNdkSExOxYMECPPPMM9i0aRO6du2Ks2fP4scff8Ty5cvRu3dvZw+RiIiIiIiIiKhVWLFiBbZv346uXbuiQ4cOOHv2LMrKyjBnzhw8+uijdse+9dZbSE1NRbdu3dCzZ0/89NNPUCqVWLdunZNG7zxtZk02i8WCJUuWIC0trcHbEU+fPo3du3ejrKwMgYGBuPvuu9GtW7dm1eWz6K6Dc+U6OFeug3PlOjhXroNz5To4V66Dc+UaOE+ug3PlOm53rqqrq5GVlYVffvkF5eXl6NSpE4YNG4aIiIh6j6+pqcFXX32FM2fOICwsDGPHjoVCoWju8F2KRCJpOyGbs/A3F9fBuXIdnCvXwblyHZwr18G5ch2cK9fBuXINnCfXwblyHZwr8bSbjQ+IiIiIiIiIiIgciSEbERERERERERFRM/FxUSIiIiIiIiIiombg46JEREREREREREQtgCEbERERERERERFRMzFkIyIiIiIiIiIiaiaGbERERERERERERM3EkI2IiIiIiIiIiKiZGLIRERERERERERE1E0M2IiIiIiIiIiKiZmLIRkRERERERERE1EwM2YiIiIiIiIiIiJrJ3dkDcIbKykp89NFHyMrKQklJCSIiIjB9+nT069evzrHFxcVYsWIFTpw4AX9/fzz44IMYMWJEvf1+8cUX+Pzzz1FRUYF+/fphzpw5CAgIaFaf7d2FCxfw/vvv48iRIzAYDIiLi8OsWbMQEhJS59imntf33nsP//rXv/DBBx+gS5cu9R5z9OhRrF27FoWFhYiIiMBTTz2FqKioFvt+bcnRo0exZcsW/PTTT5DJZBg8eDAef/xxeHp61ntsY85rU/ps7M8ftfxcXfs9NTMzE6WlpQgODsbdd9+NSZMmQSqt+285nKvGsVgs2LlzJ7Zt24bCwkIEBARgwoQJGD9+fL3H38553bt3L1544QU89thjmDRpkt17RqMRa9euRXZ2NgBg+PDhmDZtGtzd2+Wlw001Za4ae17ff/99bNy4sc7nMzIykJGRcVt9UtOuAZt6Xq//vdVoNGLy5Ml15orXgI3X0tfrTz31FH744YcG661Zswa9evVqUp9k5Yjr9cuXL+Ptt9/GkSNHIAgC4uPj8eSTT6Jz5851juX1euM1Za4ae14vXbqEt99+G0ePHoWXlxfGjBmDKVOm8BqwmZpyvQ5Y52H27NmIjY3Fiy++WO8xjsg2qK52dydbcXExYmJi8Pzzz0Mul6Nv3744cOAAVCoVduzYYXfsxYsXkZCQgM8//xwxMTEwmUwYNWoUVq9eXaffl19+Gffffz8EQUBMTAy2bNmCAQMGoKys7Lb7bO92796Nnj17YsuWLYiIiEB0dDQ2btyIuLg4FBYW2h3blPNqNBoxbdo0PPnkk8jKykJVVVW99f/v//4PiYmJ+OmnnxAXF4cffvgB/fr1Q25urkO+ryt77bXX0LdvXxw7dgx9+vRBQEAAnn32WQwbNgxms9nu2Mae16b02difP2r5uTIajYiNjcXLL78MuVyOpKQkmM1mPPzww5gyZUqd+pyrxhs9ejTuvfde6PV6JCQkQKfT4d5778WCBQvqHHs751Wn02HKlCnYu3cvfv31V7v3zGYz/vSnP+Gll15C586d0blzZ8ybNw9//vOfW/x7tgWNnaumnNejR4/i9OnTiIuLs/sVHBx82322d025BmzqeV26dCkSEhJw8uRJJCYm4u6774ZSqbQ7hteAjeeI6/UePXrU+XmKi4uD2WyGRqOBt7d3k/skx1yvX7x4EXFxcdi6dStUKhXUajU+/fRTxMfH48KFC3bH8nq98ZoyV409r2fPnkWfPn3w4Ycf4q677oK/vz9mzZqF9PT0OvV5Ddh4TbleB4Ds7Gz07dsX27Ztw8mTJ+vt0xHZBjVMaG/ee+894erVq7bXtbW1QkxMjDBgwAC742bOnCkEBQUJV65csbW98sorgo+Pj1BSUmJru3jxoiCTyYS//e1vtraysjKhU6dOwrx5826rTxIEvV4vrF+/XjCZTLa28+fPCzKZTFiwYIHdsY09r1euXBH69u0r/OEPfxDWr18vABDy8/PrrR8bGysMHz7c9tpisQh//OMfhf79+7fUV2wzTpw4IezcudOu7aOPPhIACP/5z3/s2ht7XhvbZ1N+/sgxc3X8+HGhtrbWrm3p0qUCAKGoqMjWxrlqmq+//lo4deqUXdvjjz8ueHh4CDqdztZ2u+c1IyNDGD16tBAUFCS89tprdu99+umnAgBh7969trbs7GwBgPDNN98096u1OY2dq6ac18mTJwsjR468ZW3OVdM09hqwKec1OztbkMlkdX4PvRGvAZumpa/XG5KYmFjnZ41z1XiOuF5ftmyZ4OHhIZSVldnaSkpKBHd3d2Hp0qV2ffJ6vfGaMleNPa+TJ08WQkNDhYqKClvboUOHBDc3N+Gzzz6ztfEasGmacr3+3nvvCTKZTHjhhReEIUOGCOnp6fX26Yhsg+oCILTLkK0+06ZNE0JDQ+3aOnfuLMyZM8euraysTJBIJMJ7771na1u3bp0gkUjs/iAQBEGYM2eOEBYWdlt9UsP+8Ic/CJMnT7Zra+x5tVgswksvvSSUlpYKu3btajBk+/nnnwUAwpdffmnX/uWXXwoAhF9++aUFv1HbVFhYKAAQ1q9fb2tr7nmtr8+m/PxR/RwxVx9++GGdny/OVfNt3rxZACCcPn3a1nY75/Xzzz8XlEqlcPbsWUGpVNYJ2SZNmiT06dOnzuf69OkjPPjggy3wTdq++uaqKef1nnvuadS55lw1X33XgE05r4MGDRKmTJlyyzq8Bmy+5lyv1ycrK0sAIOzatavF+iSr5lyvL1myROjQoYNdGGQymQSFQiEsXrzY1sbr9ZZx41w15bxGREQIjz76aJ0+R44cKdx3332217wGbL76rtcFQRD27t0rbNmyRRAEQUhOTm4wZHNEtkF1ARDa3eOiDSkoKECPHj1sr8vKynDx4kX06dPH7riAgAB06dIFhw4dsrXl5eUhPDy8zjPKcXFxKCoqwuXLl5vcJ9XPYDDg0qVLtz1XEokEixcvRmBg4E3r5OXlAUCdPuPi4gCAc9UIBQUFAGA3V809rw312ZifP2pYS8/VuXPnsHTpUgwcONBu7Q7OVfMVFBTAx8cHoaGhtramntdLly7hsccew6pVq9C1a9d6HzvIy8urM/fX+uTvf43T0Fw19ryWlpbe8s+qpvZJ9bvxGhBo/HnV6/XYv38/7r33XnzwwQeYMmUKHnjgAaxbt87uZ4vXgC2jOdfr9Xn99dfRu3dv/PGPf2yxPqn51+vp6emora3FzJkzUV1dDbPZjGeeeQbe3t526xzyer356purppxXa6ZQV2BgIE6cOGHXJ68Bm6e+63UASEpKqrOu7o0ckW1QwxiyAdi/fz+ysrLw5JNP2tquPW9c3+J+HTt2RElJid2xDR0HwHZsU/qk+r311luwWCx4+OGHbW2OOK8N9XnjnFLDli1bhrvuuguDBg2ytTX3vDbUZ2N+/qhhLTFXn376KQYOHIiYmBjExsZi4sSJ+Pbbb+2O4Vw1T3l5OdauXYuMjAy7tYOael4feeQRDBkyBFOnTm2w1s365Dzd2u3M1Y3ntaysDHv27MGoUaMwdOhQTJ06Fdu2bavzWc5V89R3DQg0/rz++OOPMJlM+Oc//4nNmzejb9++CA0NxZw5czBx4kS7/gBeAzZHc6/Xb5Sfn49vvvkGT///9u4/tqr6/uP469DbUkuhBbMqpVAIUIIoUCBjAltRwBkkeOdQwNoBZUPiTAbKtsw1msj8McXAFKwzThJpSWbcOtRELeJAbFdYERwMikXMKSsAABHbSURBVPxo13aVUpXibaWlXj7fP/hy5XDvbc+959bG9flImtBzPvd9z32/c9s37557zurVtu3Uyj23/XpWVpbeeOMNvfHGGxo1apTGjh2riooK7dq1S5mZmV3GpK9wLpJahcrr97//fZWUlNiu6bZr1y795S9/UWtrqy0mPaA7ofp1p7pjtoHwev1tp/773/9q4cKFWrBgge68887A9o6ODklSfHx80GPi4+PV1tZmWxtunaTA2khiItiOHTv08MMPa8OGDba7gXZHXsPFvLKmCO3RRx/Vzp079cEHH9juLOQmr53FdPL+Q2ixqtXIkSPl9Xrl8/m0f/9+PfbYY2pubtbTTz9ti0mtotPR0aFFixYpOTlZjz/+eNA+p3nduHGj/vWvf3V6h72uYlKnzkVbqyvzunLlStXW1mrw4MFqbW1VeXm5vF6v7rvvPm3atCmqmLAL1wNKzvN66T8uw4YN05YtW2RZliRp6tSpWrx4scrLyzVt2jR6QJdi0a9fad26dbrmmmuCzgChVu7Eql+vqalRe3u7brjhBh07dkxnz57V3r17bWfI06+7E2mtQuX1ySefVGVlpcaOHauJEyeqtbVVlmUpJyfHNnijB3QnXL/uVHfMNhBerx6yNTU1ac6cORo1apReeeUV276UlBRJsk3gL2lpabH9FSUlJSXsOklKTk6OOCbsKioq5PV6tWbNmqC/NndHXi+PmZSUZIsnfV1TBNu4caN+97vfqaSkRJMnT7btizavXcV08v5DsFjWatKkSZo0aVLg+23btsnr9WratGn60Y9+FIhJrSLn9/uVl5enQ4cOaffu3YHaXOI0r1VVVfr1r3+tkpKSLm/B3llM6hSem1pdmddf/epXQevWrFmjZ555RqtWrQp8XIRaRaezHlByntdLHwldtWpVYMAmSV6vV5Zlac+ePZo2bRo9oAux6tcvd+rUKRUXF6ugoEAJCQkxiYnY9eubN2/Wvffeq6KiIt111106f/68nnrqKS1dulQtLS2B2PTr0XNaq67ymp6ero8++ki7du1SfX29hg0bppycHN18883KyMiwxaQHjE5n/bpT3THbQHi99uOiTU1NmjVrlgYOHKjXX39diYmJtv2DBw9WUlKS/vOf/wQ9tqamRsOHDw98P3LkSNXW1gatq66ulmVZgb8MRBITX9uzZ49uvfVW5efnB50VIHVPXkeOHClJQTGrq6sliVqFUVhYqAceeEBFRUW67bbbgvZHk1cnMZ28/2DXHbW63Pz58xUXF6eKigpbTGoVGb/fryVLlmjnzp3avn27RowYEbTGaV6feOIJ+f1+PfTQQ5oyZUrg69y5c9q4caOmTJmijz/+OBAz1M/U6upqfv6F4bRWbvK6YMECSQrUKRYxe6OuekDJeV6vvfZaSZLP57Oti4uLk2VZgSEcPWB0YtmvX+7ZZ59Vnz59tHLlyqB91Co6sezXn3zySd1555266667JEkJCQkqKCjQkiVLtGHDhsA6+vXodFWrSPMaHx+v2bNna+nSpbr55pvl9/t14MAB3XTTTbaY9ICR66pfd6o7ZhsIr1cO2S79wk5NTdU777wTchobFxenGTNmqLS01La9vLxcLS0tts9Cz5w5Uy0tLSovL7etLS0t1eTJkwN/AYgkJi7as2ePfvjDHyo/P19/+MMfQq7pjrxmZ2drwIABQTFLS0vl8Xj0ve99L+KY/+sKCwu1atUqbd26NdAUXSnSvDqJ6fT9h691R62u9PHHH8vv9ystLS2wjVpF5tLQ5r333tPOnTs1duzYkOuc5tXr9aqgoEBer9f25fF4NG7cOHm93sBfOmfOnKkPPvhA586dC8Q7d+6cdu/eze+qECKplZu81tTUSJKGDh0as5i9jZMeUHKe1/HjxyslJUV/+9vfbI/fv3+/Lly4oOuuu04SPWA0Yt2vX9LS0qIXXnhBeXl5gWsMuY3Z28W6X//yyy81cODAoBj9+/fX+fPnA9/Tr0fOSa3c5nXTpk1qbW3VHXfcEdhGDxg5J/26U90x20Dnevoup9+o06dPmxtuuMGMHz/eVFVVmbq6OttXS0tLYG1paamxLMs8++yzxufzmcOHD5sJEyaYMWPG2G4pbczF2+VmZ2ebw4cPG5/PZ9avX28kmS1bttjWRRKzt6uoqDApKSnmnnvuCapTXV2d6ejoCKyNJq/bt283ksyRI0dC7v/tb39rUlJSzLvvvmtaW1tNaWmpGTBggFm+fHm3vN5vs+eff9706dPHPPfcc0F1amhosK11mtdIYjp9/yH2tTpw4IB55JFHzIEDB4zP5zOtra2mvLzcTJ482aSkpJj6+npbTGrlzFdffWVyc3NNamqqee+994JqdeVt1d3ktV+/fuaJJ56wbWtqajKpqakmLy/PNDY2msbGRnP33Xebvn37mmPHjsX0tX7bRVIrp3k9fvy4eeqpp8y///1v09LSYk6dOmW2bdtm0tPTTU5Oju35qZVzkfSAkeT10UcfNR6Px7z00kumvb3dHDp0yGRnZ5vRo0eb9vb2wDp6QOe6q183xpj169cby7LC9n/RxOzNuqNf/9nPfmb69+9vtm/fbi5cuGAuXLhg3nnnHZOcnGxWr15te376deciqZXTvF64cMH4fD5jjDGffvqpeeyxx4zH4zG/+c1vgp6fHtC5SPr1y02fPt0sXLgw5L7umG0gmCTT64Zs69atu/TCQ34VFhba1j/33HOmX79+gf3jxo0L+Uu5oaHB3HjjjYF1CQkJpqCgIOQxOI3Z282bN6/TWl2Zs0jz2tWQraOjwyxbtsxYlhWIOX/+/MAvEnwtOTk5bJ2uueYa21qneY0kZiTvv94u1rU6cuSIGTNmTFCsyZMnm4qKiqDnp1bOVFZWdvrz78oGyk1eQw3ZjDFm165dZujQoYGYV199tSkpKYnJ6/tfEmmtnOT15MmTZtiwYbY48fHxJjc3N2jA6jQmIu8BnebV7/ebNWvWGI/HE1g7fvz4kP0FPaAz3dWvd3R0mMzMTDN37twuj4FaOdMd/brP5zOLFy82cXFxJjEx0SQmJhqPx2OWL19u2trabGvp152LpFZO8+rz+YxlWSYpKclIMmlpaWbDhg0hn58e0LlI+vXLdTZkM6Z7Zhuwk2QsSf//796hrq5OJ06cCLs/KytL6enptm0+n09Hjx5VUlJS4LT/cE6cOKFPP/1UWVlZIU9zjiZmb3Xw4MHAXbtC+e53vxt0umokeT1z5ow++uijkHEud+rUKdXU1GjIkCG2j+jga7t37w5cd+ZKCQkJmjZtWtD2rvIaTUyn77/erDtqJUm1tbVqbGyUMUZDhw7V4MGDOz0OatU5n8+nffv2hd2flpYW8mdcNHndvXu3MjMzQ15j4/z586qqqtJXX32lcePGqW/fvs5fRC8RTa2c5rW+vl4NDQ3yeDwaNWqUBgwYEPZ5qFXXoukBI8nrmTNndPToUQ0cOFBjxowJu44esGvd1a+3trbqn//8p0aPHq0hQ4Z0eRzUqmvd2a83Nzfr2LFjkqTRo0crNTU17Fr69a5FU6uu8mqM0eHDh9Xc3KxBgwZpzJgxXd79kh6wa9H069LFSxX07du30/dVd8w28DXLstTrhmwAAAAAAABALFmW1TtvfAAAAAAAAADEEkM2AAAAAAAAwCWGbAAAAAAAAIBLDNkAAAAAAAAAlxiyAQAAAAAAAC4xZAMAAAAAAABcYsgGAAAAAAAAuMSQDQAAAAAAAHCJIRsAAAAAAADgEkM2AAAAAAAAwCWGbAAAAAAAAIBLDNkAAAAAAAAAlxiyAQAAAAAAAC4xZAMAAAAAAABcYsgGAAAAAAAAuMSQDQAAAAAAAHCJIRsAAAAAAADgEkM2AAAAAAAAwCWGbAAAAAAAAIBLDNkAAAAAAAAAlxiyAQAAAAAAAC4xZAMAAAAAAABcYsgGAAAAAAAAuMSQDQAAAAAAAHCJIRsAAEAUlixZoptuukmnT58OuX/Lli2aOXOmtmzZEtjW0dGhoqIi5eXlae7cufr5z3+uysrKsM/R3Nysl19+WUuXLtUtt9yi22+/XWvXrlVTU1PI9bNmzVJhYaEkqbKyUnl5eZozZ45effVVF68UAAAATliSjDGmp48DAADgW+Xhhx/W2rVrtWHDBv3iF78I2j916lTt3btXBw8e1PXXX6/m5mbNmzdPZWVlSkxM1ODBg1VXVye/36/169cHxTDGaPjw4aqtrVVqaqoyMjJUX1+v5uZmZWRkaN++fUpLS7M9xuPxKDc3V3PnztVPfvITnT9/XpL0xz/+UStWrOi+ZAAAAPRylmVxJhsAAEA0li1bJsuyVFRUFLSvpqZGe/fu1YQJE3T99ddLku6//36VlZVp9erV+uKLL3Ty5EkdO3ZMWVlZevDBB7V//35bDMuy9Mgjj6i0tFSfffaZDh48qMbGRi1evFj19fWBM9autHfvXv30pz/V8uXLVVdXpy+++EK5ubmxTwAAAABsGLIBAABEYcSIEcrJyVFlZaWOHj1q2/fnP/9ZknTPPfdIkqqrq1VcXKzs7Gw988wzio+PlyQNHz5cTz/9tPx+v1544YWg58jPz9ecOXPUp8/Fli0hIUEPPfSQJGnfvn0hj6uqqkq5ubl6/vnnlZGRof79+6tfv36xedEAAAAIiyEbAABAlPLz8yUp6Gy2V199VX369NHdd98tSXrrrbckSXfccYcsy7KtnTlzpiSprKzM0XMOHTpUkuTz+cKuKSgocBQLAAAAsePp6QMAAAD4tlqwYIHuv/9+FRcXa+3atZKk48eP68MPP9SsWbOUnp4u6eLHRyVp69atevfdd0PGamxsDNp29OhRvfLKK/rwww/V1NSk9vZ2+f1+SRev2RbKwIEDlZGR4falAQAAIEIM2QAAAKJ01VVXadGiRXrxxRdVVlam6dOnB31UVJJaW1slSX6/X21tbUFxpk6dqv79+9u2bd68WStWrFBcXJxmz56tH/zgB0pKSlJ7e7uOHDkS9pgGDRoUi5cGAACACDFkAwAAcCE/P18vvviitm7dqunTp+u1117TVVddpR//+MeBNd/5znckSQ888IDuvffeLmN+/vnnuu+++5SQkKCysjJNnDgxsO+zzz7TunXrYv9CAAAA4ArXZAMAAHBh6tSpuu6661RSUqLq6modOHBA8+fPt52Zlp2dLUn6xz/+4Sjm/v371dbWptmzZ9sGbJJ04sSJ2B08AAAAYoYhGwAAgEvLli3TJ598ot///veSpLy8PNv+W2+9VWlpaSoqKtL7778fMsblHyO9dDfQS9dfu9xLL70Uq8MGAABADFmSTLgL5wIAAKBrp0+f1pAhQ2SM0aBBg9TQ0CCPx35VjjfffFNer1eStGjRImVnZ8sYo/r6epWWlmrFihVatWqVJKmjo0PDhg1TU1OTNm3apFtuuUWffPKJ/vSnP+ntt9/W2bNnNWXKFO3cudP2HB6PR8OHD9fx48e/kdcNAACAiyzL4ppsAAAAbqWlpem2227Ttm3btHDhwqABmyTNmzdPO3bs0IMPPqji4mIVFxcH9k2cOFGTJk0KfB8fH6+//vWvWrx4sVauXBnYPmPGDL3//vtasWJFyLPcAAAA0HMYsgEAAMRAYmKiJPtdRa+Uk5OjyspKNTQ0qK6uTpKUmZmpa6+9NmjtjTfeqJMnT+rw4cM6e/as0tPTNWLECElSYWGhvvzyy6DH7NixI3AcAAAA+GbxcVEAAACXPv/8cw0ZMkSZmZmqqqrq6cMBAADAN8yyLG58AAAA4Nbjjz+utrY2/fKXv+zpQwEAAEAP4Uw2AACAKLz55ps6c+aM/v73v2vz5s3KysrSoUOHFB8f39OHBgAAgG+YZVkM2QAAAKIxY8YMlZWVSZImTJig1157TaNGjerhowIAAEBPYMgGAAAQpbq6OtXW1mrQoEEaO3ZsTx8OAAAAehBDNgAAAAAAAMAlbnwAAAAAAAAAxABDNgAAAAAAAMAlhmwAAAAAAACASwzZAAAAAAAAAJcYsgEAAAAAAAAuMWQDAAAAAAAAXGLIBgAAAAAAALjEkA0AAAAAAABwyePxeFosy0ru6QMBAAAAAAAAvo08Hk/L/wHRKx2A+ZQnUAAAAABJRU5ErkJgg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4" name="AutoShape 4" descr="data:image/png;base64,iVBORw0KGgoAAAANSUhEUgAABNkAAANYCAYAAAD5YzsUAAAABHNCSVQICAgIfAhkiAAAIABJREFUeJzs3Xl0k+ed//2PZMv7Jst4NxjMYhsIS8Bgmz1NaJJmbUKbNBuZdto07Wmmv3Y6bWe6TZJ22j6ZPmlm2pnfaTbSbJB5Qtqs04DZTAJmBxsDJsb7giXvm2zdzx+OFYTZZNl4e7/O4Rzf0nXfumTAlr76XNfX5O/v39LT0xMmAAAAAAAAAF7z9/dvNUkyDMMY6bkAAAAAAAAAY5LJZJJ5pCcBAAAAAAAAjHUU2QAAAAAAAAAfUWQDAAAAAAAAfESRDQAAAAAAAPARRTYAAAAAAADARxTZAAAAAAAAAB9RZAMAAAAAAAB8RJENAAAAAAAA8BFFNgAAAAAAAMBHFNkAAAAAAAAAH1FkAwAAAAAAAHxEkQ0AAAAAAADwEUU2AAAAAAAAwEcU2QAAAAAAAAAf+Y/0BAAAADByPvzwQxUUFCg9PV233XbbSE8HAABgzKLIBgAAxo2f/exn7q8nT56shx9+eMCY5uZm/e53v5PL5ZIkmc1mPfbYY4qIiLha0xw1tm7dqs997nPu4z/96U8X/J4BAADg8iiyAQCAcePnP/+5++vc3NwBBSPDMPTggw/qzTffdN/2z//8z0NWYDtw4IA2b94sSfrHf/xHhYSEDMl1h0txcbHHcVFR0QjNBAAAYOyjyAYAACaMJ5980qPAdsMNN3gU5nz1y1/+Uhs3bpQkfetb3xr1RbYbbrhBcXFxqq2tVUREhL74xS+O9JQAAADGLJMkwzCMkZ4HAACAz0wmk/vr3Nxc7dy50338wQcf6MYbb3QvE50yZYr27dsnm802JI/d2NiohIQEdXZ2SpLq6+sVExMzJNceTt3d3SorK1NSUpKCg4NHejoAAABjkslkIskGAADGv9LSUt17773uAltQUJDeeOONixbYXC6X9u3bpyNHjqi+vl6GYSguLk5LlixRZmbmgPFOp1M//elP3QU2Sfr1r3/tTrJFRETou9/97oDzOjo6tGXLFp05c0atra1KTExUTk6Opk2b5jHutddecy/lNJvN+vGPfyw/Pz/3/fv379dbb73lPo6Li9MjjzzicY133nlHe/bscR//4Ac/UHl5uV5++WX3bTfddJOysrIu+D2R+gqHeXl5qqioUGdnp2JiYrRgwQJde+21HgXOfi0tLfrb3/6msrIyOZ1OJSUlac2aNYqLi7voYwAAAIxlBgAAwHggyf0nNzfXMAzD6OjoMBYuXOhx35/+9KcLnt/R0WH8+Mc/NlJSUjzGn/tnxYoVRklJifuco0ePGnPmzLnoeElGUlKSx+P09PQYP/nJT4yIiIgBY00mk3HDDTcYZ86ccY9/8sknPcbs3bvX43qPPvqox/2BgYFGZ2enx5ilS5e6709LSzMMwzD+8pe/eJz3+9///oLfl7q6OmPdunWGv7//BZ9fcnKyx/eku7vb+P73v2+EhIQMGOvn52fcf//9RlNT0+X+OgEAAMYMSYZ5eOp2AAAAo8M3v/lN7d+/3338ta997aIdNIOCgrRlyxaVl5df9Hrbt2/X6tWr1draKqmvQ+fRo0eveD6GYej222/XL37xCzU3N1/w/g8++EALFizQ8ePHJUlr1671GJOXl3fJ466uLo/UWnNzswoKCtzHn//85694vrW1tVq4cKFef/119fT0XPQ5TZkyxf31Lbfcot/85jdqb28fMLa3t1cbNmzQddddp+7u7iueBwAAwGhHkQ0AAIxbr732mp577jn38eLFi/X73//+kuc88cQTslqtuvfee/Xb3/5WGzdu1IYNG7RkyRL3mLKyMj3//POSpBtvvFEbN25Ubm6ux3WeffZZbdy4URs3btR///d/u29/5pln9Ne//tV9HBoaqnXr1umxxx7Ttdde677dbrfry1/+snp7e7VgwQJNmjTJfd/WrVvdX589e1aFhYWSpNTUVPftO3bscH+9bds2jwKZN0W2v/u7v1NFRYX7OC4uTl//+tf16KOPas2aNbJYLHrwwQfdy1d///vf6/3333ePv+666/Tee+8pPz9f3/72t923FxQU6Le//e0VzwMAAGC0Y082AAAwLtXU1Ogb3/iGx21PPfWUAgMDL3ne6tWrVV9f77HnmSRdf/31io+Pdx9/9NFH+ta3vqW0tDSlpaVp06ZNHuNvueWWCzY+ePrpp91f+/v7a9u2be7immEYuuuuu/Q///M/kqRDhw65GzZcf/317v3Tdu7cqd7eXvn5+SkvL0/Gp02svv3tb+v73/++XC6XR5Htww8/dH8dEBCg1atXX/J70O/MmTN655133MeTJ09WQUGBR8HPbrd7nPPMM8+4v546dar++te/KigoSJKUnZ2turo6vfbaa5KkP/3pT/rRj350RXMBAAAY7UiyAQCAcamkpESNjY0et/3qV7+6onPtdrvefPNN/e53v9O//uu/6mc/+5n+8Ic/eGzuf35x6UoUFhbq1KlT7uObbrrJI71mMpn0gx/8wOOc/uLduUtGm5ubtW/fPkmeS0VvuukmzZkzR5KUn5/vbvRwbpFt2bJlCg0NvaL5vv322+4CntRXxDu3wCZJ0dHRio6OliQdP35cJ0+edN938803uwts597W7/Tp0wP+jgAAAMYqkmwAAGBcM5vN7mLT22+/rY0bN+ruu+++4NjGxkY9+uijeu2119Tb23vJ6/Zf0xtlZWUex9dcc82AMQsWLPA4Li0tlSTdcMMNMplM7qJXXl6esrKy3EW26OhozZo1S7m5uTp8+LCam5t1+PBhJSQkeOwZ581S0XOXiUp9y20v5fzn98wzz3gk2y6kurpaUVFRVzwnAACA0YokGwAAGJdMJpO+973veex/Jknf+c531NTUNGC8YRi69dZb9fLLL7sLbOHh4brxxht1//3368EHH/RIsg3G+ek3m802YIzFYvFY0lpfXy9Jio+P9yjK7dy5U01NTe792LKzs2UymZSTk+Mes2PHDu3cudPj+t4U2c6ePetxfLliWENDwxVfu19XV5fX5wAAAIxGJNkAAMC4lJ2drd/85jeSpHvvvde9n1l1dbV++MMf6j//8z89xu/atctjH7Np06bp448/9thX7aWXXrpswu1SIiIiPI77O5Seq7u726PwdO45a9eu1aFDhyRJx44d0+HDh93Jtv7GC+c2YDh06JBqamrcx4mJiZo7d+6g53uhbqjnslqtHsdr167V0qVLL3nOufvcAQAAjGUU2QAAwLh0bursqaee0ttvv+1OsP3Xf/2XHnjgAY8C0JEjRzzO//u//3uPAltNTc0lC2xXknJLT0/3OD5w4MCAMfv37/c4njVrlvvrtWvX6te//rWkvmWk/fuySXIn2KZOnaqEhARVV1fr+PHjHum5c/d1uxLnF8D27Nmj5cuXX3T85MmTPY5TU1P1s5/9zKvHBAAAGKtYLgoAAMa9uLg4Pfnkk+5jl8ulr3/96+rp6XHfZjZ7viw6//jZZ5+95GOEhYV5HPfvpXau6dOna+bMme7jv/zlL+5kmtS3ZPX85gznFsaWLVumkJAQ93P44IMPJPV1KT13v7QlS5ZI6mv+UFxc7L7dm6WikrRq1SqP49/97nceyThJcjgc+o//+A9JUmZmpmbMmOG+b8OGDTpx4sQFr93d3T3gWgAAAGMZRTYAADAhfOMb3/AoRB0+fFhPPfWU+/jcxJjUl357/vnn9dZbb+mRRx7Rv/zLv1zy+lOmTPE4vuuuu/SP//iPevTRR5Wdna329nZJ0j/90z+5xzidTuXm5uqhhx7S//k//0eLFy/W5s2b3fdPmzZNd955p/s4ICDAo/C1bds2SdK8efPcxTfpsyJbfX29u5up2WzW9ddff8nncL5FixYpMzPTfVxRUaE5c+Zo/fr1+va3v61bb71VkydP1i9/+Uv3mMcee8z9dXt7uxYtWqQf/vCHevXVV7Vp0yY9/fTTuv/++5WYmOjunAoAADAesFwUAABMCGazWX/84x+VlZXlXvb585//XHfffbemTp2q5cuXa8aMGTp58qSkvuWh69evd58fHByshQsXateuXRe8/l133aWf/vSn7q6jZ86cce8JJ33WjXT9+vX64IMP9Oqrr0qS2tra9MILLwy4XmhoqF555RX5+3u+XFu7dq3eeecdSXIX7rKzsz3G9BfZent73c81KytrwJ5pV+K5557TsmXL5HQ6JfU1N3j++ec9xkRGRrq//uY3v6n8/Hz9+c9/liS1tLQMSOcBAACMRyTZAADAhLFw4UJ985vfdB+3t7e7j/38/LRp06YBiTSprwvoW2+9pX/7t3+76LXT09P19NNPy2KxDLjP39/fY/npn//8Zz3++OMKDw+/4LWys7OVn5+vrKysAfddaF+1czuKSn0JtPOXu3q7VLRfVlaWdu7c6ZFoO9+aNWs8jjds2KBnnnlGcXFxFz0nPT3dqyYMAAAAo51JktHflQoAAGAsO3eT/cmTJ+vhhx8eMKa5uVn//u//rnNf/zzyyCPuglBnZ6fee+89HT9+XGazWWlpaVq7dq3CwsJkGIZ++ctfqru7W9OnT9d999034PplZWX629/+ppqaGkVFRSklJUU5OTmy2WwDxra0tGjbtm06ceKEurq6FBsbq6VLl2r27NmXfJ6/+tWv1NnZecH59/v3f/93d6MHSbrvvvs0ffp0jzEnTpxwd12VpJtuuumChb1+Bw4c0IEDB1RbWyuTyaTExEQtX75cU6dOveB4l8ul/Px8HT9+XHV1dfLz81NsbKwWLlyoefPmXfI5AgAAjCUmk4kiGwAAAAAAAOALk8nEclEAAAAAAADAVxTZAAAAAAAAAB9RZAMAAAAAAAB8RJENAAAAAAAA8BFFNgAAAAAAAMBHFNkAAAAAAAAAH1FkAwAAAAAAAHxEkQ0AAAAAAADwEUU2AAAAAAAAwEcU2QAAAAAAAAAfUWQDAAAAAAAAfESRDQAAAAAAAPARRTYAAAAAAADARxTZAAAAAAAAAB9RZAMAAAAAAAB8RJENAAAAAAAA8BFFNgAAAAAAAMBHFNkAAAAAAAAAH1FkAwAAAAAAAHxEkQ0AAAAAAADwEUU2AAAAAAAAwEcU2QAAAAAAAAAfUWQDAAAAAAAAfDSmi2wdHR166qmntHjxYoWFhSkqKkqLFy/Wa6+9dsHxzzzzjGbNmqWQkBDNnj1bL7744lWeMQAAAAAAwNjQ3t6ur3zlKzKZTDp+/PhFx11pveXUqVO6/fbbZbPZZLPZdM8996iqqmq4pn/V+Y/0BHzxwgsv6JlnntHXvvY1LVy4UCaTSS+++KK+/OUvKyAgQHfccYd77NNPP61/+Id/0D//8z8rNzdXO3bs0Pr16yVJDzzwwEg9BQAAAAAAgFHn1KlTuvPOO9XQ0HDJcVdab2lubtbnPvc5Wa1W/fd//7ck6Re/+IWuv/567du3T0FBQcP3ZK4SkyTDMIyRnsegOZ1OWSwW97FhGJo2bZqys7P18ssvS5J6enqUnJysO+64Q3/4wx/cY7/+9a/r3Xff1SeffCI/P7+rPncAAAAAAIDRxm63a/r06Vq1apW++tWv6uabb1ZRUZHS09M9xnlTb/n973+v7373u/rkk0+UnJwsSSovL9e0adP0H//xH/r7v//7q/cEh4HJZBrby0UleRTYJKm3t1ednZ0KCwtz33b48GHV1tbqS1/6ksfYe+65R+Xl5Tp8+PBVmSsAAAAAAMBoFx0drU2bNumNN95QQEDARcd5U2/53//9X+Xm5roLbJKUkpKi3Nxcvf3220P/JEbAmC+ySX2FtY6ODh06dEjr1q2Ty+XS9773Pff9xcXFkqQZM2Z4nNdfgT1y5MjVmywAAAAAAMAot2bNGplMpkuO8abeUlxcPGBc/9jxUpcZ03uy9bPZbGpqapIk5ebmauvWrZo5c6b7/sbGRklSZGSkx3n9x3a7fdCP/eLzL6q8vHzQ5wMAAAAAAAyXlJQUPfDQ8OxF7029pbGxccC4/rG+1GVGk3FRZMvLy1NnZ6eqqqq0adMmLVy4UC+88II7rthfeT1/77n+Y5fLddFrX65qK0mP/+LxwU4dAAAAAADAay7DrJOtOTrevEwu4+L7zO/7iUkPrn/wktca7F793tRbTCbTBR/HMIxL1mXGknFRZJs/f7776zvvvFNf+tKX9J3vfMddZLNarZL6OlmEh4e7x/an36Kioi567cv9Q+v/B/WFW78wuMkDAAAAAAB4ofxssP60JUXlTcGXHfv4Lx7Xj//lx8MyD2/qLVarVc3NzQOu0dTUdMm6zFgyLvZkO19mZqZqa2vV3t4uSZozZ44k6eTJkx7j+tcOn7u0FAAAAAAAYDTq6TXpzT3x+tdNM1R+9vIFtuHmTb1lzpw5A8b1jx0vdZlxV2QzDEMffvihUlJSFBISIknKyMhQamqqXnvtNY+xr776qqKiopSVlTUSUwUAAAAAALgipfUh+tdNM/WXgjj1ui6/tdXV4E295aabbtKuXbtUUVHhvq2iokK7du3S2rVrr9qch9OYXi66bt06xcfHa8mSJYqPj1ddXZ02bNigHTt26Nlnn3WPM5vNeuKJJ3T//fcrJiZG2dnZ2rVrl/7v//2/+rd/+7dLtqMFAAAAAAAYKc4ek94qiNd7BybJZXhXXDOM3mGaVR9v6i1f+cpX9NRTT+mWW27Rj370IxmGoSeeeEJxcXH62te+NqzzvFrGdJHt9ttv1x//+Ee98sor7i4VCxcu1F//+lfdfPPNHmPvvfde9fT06Fe/+pV+85vfKDk5Wb/97W/12GOPjdDsAQAAAAAALq6kJkTPbU1RtSPI63NjI7u186UbpEeuH4aZfeZK6y0BAQF6//339d3vflff+MY35HQ6tWLFCm3atGnc7MlmkmQMtosE+hofPP6Lx2l8AAAAAAAAhoSz16zNe+L03sFJMrxMr5lNhtbMbdAXl1Yra9E1w9r4AJ8xmUxjO8kGAAAAAAAwnpTUhOrZLSmqaQz0+tzE6E49vKZcU2Pbh2FmuByKbAAAAAAAACOsu8est/bG6f2DsXJ5ueDQbDK0dn69bsuqkcWP1YojhSIbAAAAAADACDpRFarnt6aotsn79FqyrVPrV5cpNbZjGGYGb1Bk89HsdUX6W80knd1q0vIMu9Li20Z6SgAAAAAAYAzodPrp9fwEbS+0ydvt8v39DH3h2lrdtLBOfmbSa6MBRTYfBUWlq6VH2lEk7SiKVmJ0p1ZkNChnlkOhQcPbKhcAAAAAAIxNR8vC9UJesuytAV6fmzqpXQ9fV66k6M5hmBkGiyLbEKuyB+nVXUl64+NELZzaqJWz7ZqZ0CqTd81AAAAAAADAONTe5afX8hO163i01+k1i7+h2xbXaO38eplNpNdGG4psw8TZY9LHJ636+KRVcVFdWpFpV84suyKCe0Z6agAAAAAAYAQcKo3Qhm3JcrRZvD43La5N69eUK8HaNQwzw1CgyHYV1DYGamN+gv6/j+M1P7VJK2fblZ7UIjPpNgAAAAAAxr22Tj+9sjNJu09YvT43wN+lO5bU6PprzspEem1Uo8h2FfX0mlRQEqWCkijFRHRrRYZduel2RYU6R3pqAAAAAABgGOw7Hak/b09WU7v3JZiZiW16aHW54iJJr40FFNlGyNnmAP3Px/F6c0+crpnSrJWz7Zo7uYWqNAAAAAAA40BLh79e3pGkPaeivD43yOLSF5dWa9Wcs6yCG0Moso0wl2HSwdJIHSyNVHSYU8sz7FqWYVd0WPdITw0AAAAAAAzCnlNRenlHklo6vC+7ZCS36qFV5YqJoC4w1lBk81HNoV9ryoJH1eUK9fla9laLNu+N01sFsZqT0qKVs+2al9pMxxAAAAAAAMaApnZ/vbQ9WftPR3p9bpClV+tyqrUis0Em0mtjEkU2H1V+/AN946YeTb/2y8o7Fq19pyNlGL79bzAMk46URehIWYQiQ3qUM8uuFZkNio2kig0AAAAAwGhUUBKlDduS1NrpfallzuQWPbiqglVtYxxFtiFgMhnKSG5RRnKLHG0WfXTCqi1HbLK3Bvh87aZ2f717IFbvHYxVWlybctIdypnlkMXPNQQzBwAAAAAAvmhq99eGbck68In36bXggF7dnVOtFRmk18YDimxDzBrq1I0L6rR2fp2KK8P13sEYHS2L8Pm6hiGdqgnVqZpQvbE7QYvSGrVm7lkl2zqHYNYAAAAAAMBbBSVRenFbsto6/bw+d+6UFj24slzWMOcwzAwjgSLbMDGb5E63NbZZ9MbHCfroRJRcLt9L021dftpWaNO2QptSYzu0IrNB2TMdCvAn3QYAAAAAwHBrbLNow7ZkHSz1PlQTEtiru7KrtTKzYRhmhpFEke0qiAp16u/WlOm+FRV6aVuydp+I8nnftn6ldcEqrUvWxvwEZU1v1Oo5DUqJ6RiSawMAAAAAgM8YhrS9yKbX8xPV2W32+vx5qc26f2WFrKGk18YjimxXUaC/S393XZnuXFKtV3Ylal9J1JBdu6N7YLptyQyHgiyk2wAAAAAA8NXZlgC9sDVFhRVhXp8bEdyju3OqlDPLMQwzw2hBkW0EWMOc+ubaMzpyxq5XdiaptilwSK/fn257fVeClsxo1MrZDZoyiXQbAAAAAADecqfXdiWq0+l9em1RWqPuW1Gp8OCeYZgdRhOKbCNo7pQWpScX64ODk/T2/jh1DeI/66V0Oj9LtyVaO5WT7tCKjAaFBvUO6eMAAAAAADAe1TcH6PmtKTpeOYj0WkiP7lteoWvTmoZhZhiNKLKNMIufoZuvrVPOLIdez0/UnlOeS0j9/Qz19Pq+f1uVI0ibdido8954zZvSpFWz7cpIbvH5ugAAAAAAjDcuQ9pRZNNruxIHFYhZlNao+1dWKiyI9NpEQpFtlLCGOfX1G85o5ewGvbYrUWVng5UW366v33BGR8vCtfWoTeVng31+HGePSQUlUSooiVKCtVO56Q4tz2hQGOk2AAAAAABU1xSo57emqLgq1OtzI0N6dP/KCi2YSnptIqLINsqkJ7Xqp+tOqNPppyBLX+FrZWaDVmY2qLQuWNsLbfr4pHVQ68DPV92fbtsTr3mpfem29KQWmYam8SkAAAAAAGOGyzDp/YOTtHlvvJw93r8xXpTWqAdWVrBF0wRGkW2U6i+wnSs1tkOpsRVal1utj09GaXuhTaV1Q5Bu6/0s3RYX1aXlGXYtS7ezKSMAAAAAYEKotAfp2S0pKq0L8frcqFCn7l9ZofmpzcMwM4wlFNnGoCBLrzvdVmUPUn6xVduLbGrr9PP52rWNgdq0O0Fv7onXfNJtAAAAAIBxzJ1e2xMvp5f7oZtM0oqMBq3LqVJQgGuYZoixhCLbGJcY3am7sqt12+IaHToTqbxj0SqqCPf5uj3npNtiI7uUPbNRyzIaFB3mHIJZAwAAAAAwssrPBun5vMmDWiEWE9GtB1eVKzO5dRhmhrGKIts4YfE3tCitUYvSGlXtCNSu49HaURSt1k7f/4rrmgK1eW+c3iqIVXpSq1bNtmvhtCaZTcYQzBwAAAAAgKun12XSB4cm6c098eoZbHott0pBFtJr8ESRbRxKsHb1pduyanSotC/ddrwyXIaPNTHDMKmoIlxFFeGyhjq1dKZDq+c0yBbePTQTBwAAAABgGJWfDdazW1JUdtb79NqkiG49tLpc6Umk13BhFNnGMYvfZ+m22sZA7SiK1q7j0Wru8P2v3dFm0bsHYvX+wVjNSmoh3QYAAAAAGLWcPSZt3huv9w5OkmF4l14zm6TlGQ36Um6VAkmv4RIosk0QcVF96bbbs2p0cAjTbS5D7nRbZIhTObMcWjm7QZMiSLcBAAAAAEZeSW2ontuSompHoNfnxkZ26aHV5ZqV2DYMM8N4Q5FtgvE/J91mb7Xo45NWbTkSI3urxedrN7UPTLctmNokPzPpNgAAAADA1eXsNWvznrhBptcMrZ1fr9sW18jiz3taXBmKbBNYdJhTNy6o0+fn1+t4ZZjyjkVr/+lIubz84XO+c9NtESE9ypreqJWZDUqM7hyimQMAAAAAcHGnavrSazWN3qfXkqI79fCacqXGtg/DzDCeUWSDTCZDGcktykhukaPNoo9OWJV31KazLQE+X7u53V9/Oxyjvx2OUWpsh1ZkNihnlkMWP9axAwAAAACGVnePWW/tjdP7B2Pl8jKA5k6vZdXI4kd6Dd6jyAYP1tC+dNva+XUqrgxX3rFoHfgkUr0u39JtklRaF6zSumRt2p2gxWmNWj3nrFJiSLcBAAAAAHx3oipUz29NUW2T9+m1lJhOPbSqTKmxHcMwM0wUFNlwQWaT3Om2pnaL8out2nbMpvpm39Nt7V1+2lZo07ZCmzvdtnSGgy4tAAAAAACvdTr99P99HK8tR2K8Tq/5mQ3dMK9et2fVyJ/0GnxEkQ2XFRkyMN12sDRSPb1Dl27bmJ+grOmNWjWnQZNj+OQAAAAAAHB5R8vC9UJesuyt3gdCUmI69HdrypXCe1AMEYpsuGLnptvauvxUUBKlvx2OUZU9yOdrd3QPTLctmeFQEOk2AAAAAMB5Orr9tDE/QduLbDK8DKBZ/A3dtrhGn59fL5OJ9BqGDkU2DPDW3jjlHbMpMbpLdyypUVpc24AxoYG9WpnZoJWZDSqtC9b2Qpt2n7Cqu8fs8+P3p9tez0/UgqlNyp3lUEZyi8/XBQAAAACMfUfKIvRCXrIcrRavz02La9P6NeVKsHYNw8ww0VFkg4eS2lBt3hsvSWpqt+h45XRlz7Tr7uxqRYT0XPCc1NgOpcZW6K7sau0tidLWozEqP+t7uq2z26zdxVbtLrYq0dqpnHSHVmQ0KDSo1+drAwAAAADGlvYuP23anaBthTavz7X4uXRbVi3pNQwrimzw0NLh53FsGFJ+cV+H0duyanXd3LMyX+QHUsgF0m0fnbSqy+l7uq3KEaRNuxO0eW+85k1p0qrZdqUntcjk+7ZwAAAAAIBR7mBaTvGxAAAgAElEQVRphDZsS1Zjm/fptenxfem1+CjSaxheFNngYXZKi9Li21RSE+pxe0e3n17dmajthdH6yvJKpSe1XvI6/em2dbnV+vhklPKO2lR2Ntjn+Tl7TCooiVJBSZQSrF3KTbdreYZdYUEXTtkBAAAAAMau5g5/vZ6fqN3FVq/PDfB36dbFtVo7v05mAhq4CiiywYPFz9A/3VGiHUXRemN3vNq6PP+JVNmD9JvNaZqX2qyvLK+ULbz7ktcLsgxMt3180qrOIUi3VTsC+9Jte+I1L5V0GwAAAACMJwUlUXppe5JaOrwvXcxMbNP61eWKjSS9hquHIhsGMJsMrcxs0LXTGvWXgnhtORIj13krRA+VRqioIkw3LqjXjQtqZfG//Jp2d7otp0r7P4lUfrFVRRXhPs/X2ftZui0uqkvLM+zKTbcrIph0GwAAAACMNc3t/nppe7L2nY70+twgS6/W5VZrRUYDAQxcdRTZcFFhQb26Z1mlsmfa9fLOZJXUhHjc391j1ua9cdp9Ikr3LKvSNVOar+i6QQEu5cxyKGeWQ1WOIOUft2p7kU1tnX6XP/kyahv70m1v7onX/NQmZc9yaN6UFja2BAAAAIAxoKAkSi/mJQ1YVXUl5kxu0YOrKhQddukVV8BwociGy0qN7dAP7zip3Ses2pifqObzorp1TYH6f9+eqnmpzbpnWaUmRVz5D7REa6fuyq7WbYtrdOhMpPKORet4ZbgMH2tiPeek26xhTi2d4dCauQ38sAUAAACAUaip3aIX85J0sNT79FpwQK/uziG9hpFHkQ1XxGSScmY5NC+1WW/tjdeHR2wyDM+fXodKI3SsPFyrZjfojiXVCrK4rvj6Fn9Di9IatSitUdWOQO06Hq0dRdFq7fT9n6ij1aJ3D8TqvYOTlJ7UqlWz7Vo4remiXVIBAAAAAFdPQUmUXtyWPKjVTXMnN+vBVRWyhjmHYWaAdyiywSuhgX1LSJel2/XnHUk6We3ZhbSn16S/HY7RvtORunNJtXJmObx+jARrV1+6LatGh0qHLt1mGCYVVYSrqCJcUaFOZc90aNWcBsVcpnkDAAAAAGDoNbQE6PmtySocxF7dIYG9uiu7WiszG4ZhZsDgUGTDoKTEdOgHt5/SvtNRem1XouytFo/7Ha0W/enDycovjta9yyqVGN3p9WNY/D5Lt9U2BWpHYbR2HY8esFx1MBrb+tJt7x+M1aykFq2abdeCqU3yM5NuAwAAAIDhZBjS9iKbXs9PVGe32evz56U264GVFYoKJb2G0YUiGwbNZJIWpTVq7uRmvX8wVm/vj1VPr+cS0qKKMP3s9ZlaPadBdyypUZCld1CPFRfZl267PatGR8vDtbvYqn2nIwcsWfWWy5A73RYZ0qOcWXatyGxQbCTpNgAAAAAYamebA/R8XoqKKsK8PjciuEd351QNasUUcDVQZIPPAi0u3bq4RktmOPTKziQdKfOM+va6+paQ7j0Vqbuyq5U90zHozSj9/QzNT23W/NRmOVot+uikVVuO2GRvDfD5eTS1+3uk23JmObR4epMsfle+txwAAAAAYCB3em1Xojqd3qfXFqU16r4VlQoP7hmG2QFDgyIbhkxcVJce+8JpFZRceAlpU3vfEtIDn0Tqm2tLfe76Yg1z6sYFdVo7v07FleHKOxat/acj5RrCdNurO3u1KK1R111zVkmDWPIKAAAAABNdXVOAnt+aouKqQaTXQnp034oKXTutaRhmBgwtimwYcv1LSN/eH6sPDsbKed4S0v2nI1VaH6Kpse1D8nhmk5SR3KKM5BY1tlm0+4RVeUdtOtvie7qtrctP2wpt2lZoU2psh1ZkNih7pkMB/qTbAAAAAOBSXIa0o8im13YlqmuQ6bX7V1YoLGhw2w4BVxtFNgyLQItLdy6p0bJ0h17ZmajDZyI87h/s3myXExU6MN124JNI9bp8jM1JKq0LVmldsjbmJyhreqNWz21Qiq1jCGYNAAAAAONLlT1Iz21N0enaEK/PjQxx6oFVlZqfSnoNYwtFNgyr2MgufefmT3SoNEJvFcTL0WrRDfPrlWDtGtbHPTfd1tTur/ziaG0vtKmuyfd0W0f3wHTb0hkOBVpItwEAAACY2FyGSe8fnKTNe+IHrGq6EovSGvXAygqFkl7DGESRDVfFvNRmzUttHpHHjgzp8Ui37Sq2quBUpJy93seVz9efbnt9V4KWzGjUytkNmjKJdBsAAACAiafSHqRnP0xRab336TVbeLceWl2hzOSWYZgZcHVQZMOEcW667Z5lfiooidKHh2NUaQ/y+dqdzoHptiXTHQoKIN0GAAAAYHzrT6+9uSdePV6m10wmaUVGg9blVPH+CWMeRTZMSKGBvVqZ2aCVmQ0qrQvW9kKbdp+wqrtn6NJtr+xM0rwpTVo1264MPo0BAAAAMA6Vnw3Sc1sn60x9sNfnxkR066FV5cpIbh2GmQFXH0U2THipsR1Kja3Q3TnV2nMqSluP2FTe4P0viPM5e0wqKIlSQUmUEqydyk13aHlGA51xAAAAAIx5vS6TPjjkY3ott0pB7G2NcYQiG/Cp4ICB6baPT1rVOYhW0+erdgRp0+4Ebd4b7063pSe1yOR701MAAAAAuKpO14bouS0pqnJ4v/VObGS3HlpdrlmJpNcw/lBkAy6gP922LrdaH5+M0rZjtkHFn893brotPqpLyzLsWpZuV3hwzxDMGgAAAACGj7PHpM174/XewUkyDO8SA2aTtDyjQV/KrVIg6TWMUxTZgEsIsnim23afiNbuYqvauvx8vnZNY2Bfum1PvOalkm4DAAAAMHqV1IbquS0pqnYEen1uYnSnHl5Trqmx7cMwM2D0oMgGXKG+dFul7lpapUNnIpV3LFpFFeE+X9fZ+1m6LS6yS8sz7cqdZVdECOk2AAAAACPL2WvW5j1xg0yvGVo7v163ZdXI4mcM0wyB0YMiG+Ali7+hRWmNWpTWqGpHkHYdt2p7YbTaunz/71Tb1Jdue+OjeKUntWrVbLuundYkk4lfSAAAAACurpPVoXpua4pqG71PryVFd+rh68qVOon0GiYOimyADxKsnboru1q3ZdXoUGlfuu14ZbgMH2tihmFSUUW4iirCZQ11aulMh1bPaZAtvHtoJg4AAAAAF9HdY9Zbe+P0/sFYubx8b+NnNnTDvHrdnlUjf9JrmGAosgFDwOL3WbqtpjFQO4uitfN4tFo6fP8v5miz6N0DsXr/YKxmJbVo1Wy7Fk5rkpl0GwAAAIAhVlwVque3pqiuyfv0WkpMp9avLtOUSR3DMDNg9KPIBgyx+KiuYUm3uQy5022RIU7lzHJo1ewGxUSQbgMAAADgm06nn17flaDtRTav37uQXgP6UGQDhsm56ba6pkB9dMKqHUXRsrdafL52U/vAdNuCqU3yM/MLDQAAAIB3jpSF68W8lEG9V5kW1671a8qVaO0chpkBYwtFNuAqiI3s0q2La3TLolodrwxT3rFo7Tsd6XV3nvN5ptt6lDPLrhWZDYqNJN0GAAAA4NLau/y0aXeCthXavD7X4m/otsU1+vz8ehq1AZ+iyIYJpctpVqDFNWKPbzIZykhuUUZyixxtFn10wqqtR21qaAnw+dpN7f5690Cs3j0Qq9TYDq3IbFDOLIcsfiP3fAEAAACMTofPROjFvGQ52rxPr6XFt2n96nIlWLuGYWbA2EWRDRNCU7u/nn57qs6cDVFGUqvW5VYpxTaym3FaQ526cUGd1s6vU3FluPKORWv/6Ui5fEy3SVJpXbBK65K1aXeCFqc1as3cs0q2Ed8GAAAAJrq2Lj+9Mdj0mp9Lt2XVkl4DLoIiGyaEDw7FqrQ+RJJUWBGmn78+Q6tnN+j2JTUKDewd0bmZTXKn25raLcovtirvmE1nm31Pt7V3+WlboU3bCm3udNvSGY4RTfMBAAAAGBkHSyO0YVuyGgeRXpuR0Jdei4sivQZcDEU2TAiu82pKhmHSlqMx2lsSpTuXVGtZhl1m3wNkPosMGZhuO/BJpHpdQ5du25ifoKzpjVo9p0EpMbTWBgAAAMa75g5//Xl7sgpKIr0+N8DfpVsX12rt/LpR8Z4JGM0osmFCuGFevQ6fiVBNY6DH7S0d/nohL0XbCm26b0Wlpsa2j9AMPZ2bbmtu99eu4mhtL4xWXVPg5U++jI7ugem2JTMcCiLdBgAAAIw7BSVR2rAtSa2d3r/9n53SogdXVcgWTmM14EpQZMOEYA1z6hdfLtaWIza9uTdBnd1mj/tL60L0xBsztHSmQ+tyqhQR3DNCMx0oIqRHNy6o0+fn16moMkw7Cm068EmknL1Dl257fVeCls5s1IrMBk2ZRLoNAIBLcbRZVFwZpu4ekxKjuzQtrl1m9iYCMMo0tlm0YVuyDpZGeH1ucECvvpRbpWXpdplIrwFXjCIbJgw/s6Hr553VoulNeuOjBH10wirjnNfDhiHtLrbqUGmEbl1Uo+uuaRhVL5hNJikzuVWZya1q7/LT3pIobT0ao/KzQT5fu9Ppp7xjNuUdsynR2qmcdIdWZDQoNGhk96sDAGA0qWgI0nsHY7XnZJTHVg6BFpemxbVpdkqrMpJaNGVSB29KAYyogpIovZiXpLYu79/yz53cogdWlSs6zDkMMwPGN4psmHCsoU599boyLc+w68/bk1Rp9yxStXf56dVdSdpWGKN7l1cqM7llhGZ6cSGBvVqZ2aCVmQ0qrQvW9kKbPjppVZfTfPmTL6PKEaRNuxO0eW+85k1p0qrZdmWMwu8BAABXy8nqUL17IFaHz0R4fEDXr8tpVlFFuIoqwiUlKDy4R7MSW5WZ0qrZKS2KYZkVgKukqd2iF/OSdLDU+73XQgJ7dVd2tVZmNgzDzICJgSIbJqxZia362ZdO6MPDNm3eG6+Obj+P+6sdgfp/3pqmeanNum9FpaLDRucL5NTYDqXGVujunGrtORWlrUdtKj8b7PN1nT0mFZREqaAkSgnWLuWm27U8w66woNGzlBYAgOHiMqTDZyL0zv44ldSEeHVuS4e/+3eoJE2K6FZmcosyU1qVntSiMJLiAIaYYUi7T1j16s4ktXX5Xf6E81wzpVkPrKqQNZT0GuALimyY0MymviWkWTMatXlPvHYU2eQ67xPqQ6UROl4Zps/Pr9eNC2tl8Rs9S0jPFRzwWbqtpCZE24ts2nsqakjSbdWOwL502544LZrepBUZDZqZ2DYEswYAYHRx9pi0qzha7x+cNCQNhySpvjnA3XTIbJImT+pQelKLMpNbNSOhTQH+NB8CMHhnWwL0wtYUFVaEeX1uWFCPvrK8UlkzGodhZsDEQ5ENkBQZ0qMHVlVoRaZdL21P0id1np9YdznN2rw3Th+diNI9yyo1d8roXj6ZFt+utPh23ZNbqY9PWZV/3KpTNaE+X9fZa9buYqt2F1sVF9Wl5Rl25abbR1WjCAAABqPT6acdhVa9dzBWjW2WYXscl9HfeChY7x2IldlkaPKkTmUktWh2SqtmJLTKf5R+oAdgdDEMaXuRTa/nJw5o7HYl5qU264GVFYoivQYMGYpswDlSY9v1oy+e1EcnrHo9P1EtHZ7/RWqbAvW7t/uWkN67vHLU77ESFOByp9uqHEHKP27V9iKb2jq9j5Cfr7axL9325p54zU/t27stPamFjZ4BAGNKU7u/th2L0QeHYgZsHXE1uAyTu+j27oFYmigAuCJnmwP0fF6KigaRXosI7tFXVlRoUVrTMMwMmNgosgHnMZuknFkOzZvSrLcK4vXhEZsMw/PV7aHSCBWWh+mmhfW6cUGtLP6j/xPnRGun7squ1m2La3ToTKTyjkV/ukGzb3p6P9u7LTrMqSUzHFoz9yzdiAAAo9rFOoWOtPObKESE9GhmQl8ThTkpLbKN8g/4AAwvd3ptV6I6B7EtzKK0Rt2/spJ9loFhQpENuIjQoF7ds6xSObPs+vOOJJWct9zS2du3hHT3Cau+uLRai9LGxj4GFn9Di9IatSitURUNQdpRZNPuYuugNkg9n73VoncPxOqDQ5M0P7VZyzMbNDulRebR894FADDBHa8M03sHY3W0LPyCnUJHm+Z2zyYKCdYuZSS1KCO5VelJrQoJpIkCMFFUOwL13NaUAe9LrkRUqFP3r6zQ/NTmYZgZgH4U2YDLmDKpQ/90xynlH4/WGx8lqPm8JaR1TQH6w/tTdOviIN22uGaEZjk4ybZO3bOsUnctrVLB6SjtKLSpuMr3vdt6XSbtOx2pfacjZQvv1vIMu5Zl2OlWBAAYES5D2n86Uu8eiFVpnXedQi/E4mdo6UyHlmfYVe0IVGFFmIoqw9XcPvwvrasdgap2BGrL0RiZTIZSJ3W4u5bOiG8bE+l6AN4xDJPePzhJb+6Nl7PH+0+vc9Pt+nJuFUV54CqgyAZcAbNJWpZh18JpTdq8N15bjtjkOm8J6QeHJo25Ils/i7+h7JkOZc90qLYxUDuKorXrePSAguJgNLQE6M098Xprb7xmJbVo1Wy7Fkxtkp+ZNwEAgOHl7DVp76kovbM/TtUO3zuFBgW4tCzdrs/Pr5P1020R0uLbtCzDLqmvi2hhRbgKy8NUWBGu9iFIiV+KYZj0SV2IPqkL0dv7YmXxc2nKpA7NSOjb021mYiu/b4ExrsoepGe3pAxozHYlIkOcemBlheZPJb0GXC0U2QAvhAT2LSFdlt6gV3Yme6S+bGHjY4+UuKgu3ZVdrduzanSwNFL5xVYdPhM+YF86b7kMufeYiQxxKmeWQytnN2hSxPj4vgEARo+h7hQaEdKj1bMbdN019Qq9RBJkUkS3u+GQYZh0pj5IRZXhOlYeplPVYXL2Du/+Cc5es07VhOpUTajePRCrIItLU2miAIxJrk/Ta5v3xHv9s8NkkpbOdOieZZWX/JkFYOhRZAMGISWmU9+/7ZT2nIrSh4djFGAx9OXcypGe1pDy9/ts7zZHq0UfnbRqyxGb7K0BPl+7qb1v77b3D8a6023zU5vk78en7QCAwRvqTqGxkV1aM+esVs1u8HoZpslkKDW2Q6mxHbpxQZ26e8wqqQnVsfK+paVl9cFyDfOvvc7zmihEhvRoxqdNFOZObqZJETBKVTQE6bktKSqt9z69FhPerYdWVygjuWUYZgbgciiyAYNkMklLZjRqyYyx0fDAF9Ywp25cUKfPz6/X8cow5R2L1v7TkQOWzHrr3HRbaGCvFqU16nPXnFVidOcQzRwAMBEMdafQ1NgOXTe3XtkzG2UyDU0lLMDfpYzklk/f+FartdNfxyvD3EtL65t9/xDrcprOa6IwKaJbmcktykxpVUZyC4kXYIT1ukz64NAkvbknXj2DSK+tyGjQupwqBQW4hmmGAC6HIhuAK2YyGe43CI1tFu0+YVXeUZvOtvj+xqCty0/bCm3aVmhTamyHVmQ2KHumQwH+vEgAAFzYyeq+ZZGHz0T43CnUZJKumdKsmxbWaXp829BM8BLCgnrciXFJamyz6FRNqArLw3T4TIQcQ7DM9XLqmwPcv3tNJkNTJnUqI6lFs1NaNT2+lSYKwFVU3hCsZz9MUdnZYK/PnRTRrYdWlys9qXUYZgbAGxTZAAxKVGhfum3t/DoVV4Yr71i0DnwSOSQJgtK6YJXWJWvT7gQtTmvU6jlnlRJDug0A0JeCPnwmQu/si1VJre8dsf39DC2e3qibFtYp0Tpyv2uiQp0eRbdzmygcKw8fkuWvl2IYpk9//wbr3QN9TRSmJ3y2n9vkSR0ys58bMOScPSa9eyBOf90X6/XraHd6LbdKQRY+mAZGA4psAHxiNsmdbmtqtyi/2Kptx2xDsuyl/QLptqUzHArkRQQATDg9vSbtGeZOoaPJuU0UXIZJZec0UThZHeb1UjJvOXs993MLDezR9IR2zUhoU0ZSi1JjO4b18YGJoKQmRM9tTVG1I8jrc2Mju7V+dblmJpJeA0YTimwAhkxkyMB028HSyCF5I9Cfbnt9V4KWzGjUqjkNmhzDC3wAGO9GqlPoaGI+r4lCl9Os07WfNVE4Ux/s83LZy2nr8teh0ggdKo1QXxMFp2YktCkzpVXXTG4elYVKYLRy9pq1eU+c3js4SYaXexybTYbWzG3QF5dWs60KMApRZAMw5M5Nt7V1+amgpK8La6Xd+0/pztfpHJhuWzLDQUQeAMaZ0dQpdLQJtHg2UWjp8FdxVZh7aelQ7JV6OU3tlos2UchMblHIGClgAldbSU2ont2SoppG7xO5idGdenhNuabGtg/DzAAMBYpsAIZVaGCve7lLaV2wthfatPuEVd09Zp+v7U635SdqwdQm5c5y0K4cAMa4ioYgbTkSo/ziaDmHIAk9HJ1CR5vw4J6L7udWVBGmtq7hf8l/ySYKCa2y+I3P7z1wpfrTa+8fjJXLy/8OZpOhtfPrdVtWDf+XgFGOIhuAq6ZvqUuF7squ1t6SKG09YlN5g/cdlM7X2W3W7mKrdhdblWjtVE66QysyGhQaxKfoADBWjOVOoaON535uUo0jSCc/7Vx6tCxcnc6r20QhwN+ltHiaKGDiOlkdque2pKi2yfv0WrKtU+vXlCt1Euk1YCygyAbgqgu5QLrto5NWdTl9T7dVOYK0aXeCNu+N17wpTVo12670pBaZeDEPAKPOeO0UOpqYTX1LzBKjO0esiUJ3j2cThfDgHs1KbFVmSqtmJ7coJqJ7WB8fGCndPWa9tXdw6TU/s6Eb5tXr9qwa+ZNeA8YMimwARlR/um1dbrU+PhmlvKM2lZ31Pd3m7DG594pJsHYpN92u5Rl2hQX1DMGsAQC+mGidQkeT0dBEoaXDf8B+btMT2jQjoU3zpjQrKpS/Q4x9R8vC9UJesuyt3u+RmGLr0MPXldPkCxiDKLIBGBWCLAPTbR+fsqqz2/d0W7UjsC/dtide81JJtwHASKFT6OhzfhOF5nZ/najua6JwtDxcDVehiUJ9c4DqmwO0u9gqybOJwpzJLQqy8HeLsaOj208b8xO0vcjmdcHa4m/opgV1uvnaWvmZSa8BYxFFNgCjTn+67Z7lVTpUGqG8Y9GfLjHxjbP3s3RbXGSXlmfalZtuV0Qw6TYAGE79nUL/93CM2rvoFDqaRYRcoolCZbjaOod3P7f+x+xvomA2GZp8ThOFGQmtLJ3DqHXkTLhe3JYie6v3HyKkxbdr/epyJbDUHRjTKLIBGLUsfi73C/0qR5Dyj1u1vTB6SLqk1Tb1pdve3BOv2Sktypnl0LXTmsZt5zkAGAl0Ch37zm2iYBgmnTlnP7dTNWFy9gxvLNx1XhOFQItL0+I+a6IwZVIHyXSMuPYuP23anaBthTavz7X4uXRbVq0+P7+en2vAOECRDcCYkGjt1F3Z1bptcY0OnYlU3rFoHa8M93nfmJ5ekw6VRuhQaYSsYU4tneHQmrkNig5jE2YAGCw6hY5PpvP2c3P2mlVaF6xTNX17up2oClOva3grXl1OzyYKEcE9mtnfRCGlRTHh/P7G1XWoNEIbtiXLMYgl8GnxbXp4Tbnio7qGYWYARgJFNmCMa+/yk7PXpMiQibHk0eJvuNNtNY2B2lkUrZ3Ho9XS4fuPM0erRe8eiNX7B2M1K6lFq2bbtXBak8x8qggAl0Wn0InH4ufSjE8bFty4oE6dTrM+ucpNFJov0EShfz+39KQWhQWxnxuGR1uXn97wMb22dn6dzCQxgXGFIhswhu05FaVnP5wsZ69Jcyc3655lVYqbQJ+ExUd19aXbsmp0qHTo0m0uQ+5PyaNCncqe6dCqOQ18Og4AF0CnUPQLOq+JQlO7v05+2kThSFnEoPap8pbnfm7S5Ekdmh7fVwick9KsoADXsM8B419BSZRe2p40qA95Zya26aHV5YqLnDiv2YGJhCIbMIa9+XG8e4+bI2URKnotXDfMq9cXrq1VoGXivIi0+H2WbqttCtSOwmjtOh6t5iFItzW2DUy3LZjaRMcnABNef6fQ9w/GDmqZ1PnoFDr+RF6qiUJFuNqGoAnGpbgMufdz+9vhmAFNFGYmtvL7HF5pbvfXSzuSta8k0utzA/xdunUx6TVgvKPIBoxhwYGehbSeXpPe2R+r3SesWpddpawZjSM0s5ETF9mXbrs9q0ZHy8O1u9iqfacjZRi+vZo5N90WGdKjnFl2rchsUGwk6TYAE8vQdwrt1po59XQKnQBGWxOFIItLU2migCtUUBKlDduS1Nrp/VvoOZNb9OCqCvb8BSaAMV9kq6ys1AsvvKD9+/ero6ND8+fP17e+9S0lJCQMGLt582a98cYbqqmpUVxcnO68807dcccdIzBrYGh8ZXmF/vP9VDnOW37haLXov/53ivKO2fSVFZVKip54e9n4+xman9qs+anNcrRa9NFJq7YcscneGuDztZva/T3SbTmzHFo8vUkWv4mTHgQw8dApFEPpQk0UTlV/tp9bWX2wXMP8z6Lz/CYKIT2amdDXRGHu5BYKIpDU97rvpe3J2n/a+/RacECv7s6p1oqMBgq4wARhkmQYw70j6TDZsmWLbrnlFqWmpuqmm26SYRh6+eWX1dvbq4KCAqWkpLjH/uQnP9GTTz6p++67T3PmzNHRo0f10ksv6Qc/+IGeeOKJQc/BZDLp8V88ri/c+oWheEqA17p7zHrvQKze2R97wTc9ZpOhNXMbdHtWjYIDJvbyG5chFVeGK+9YtPafjpTLx3TbuUIDe7UorVHXXXN2QhY1AYxfw9Ep9Pprzn66bxdwYa2d/jpVE6JT1aEqqgxXaV3wVZ/DuU0UMpJbWMY8ARWUROnFbclq6/Q+tTt3SoseWFmuaPaWxAibP3++Hv/F4/rxv/x4pKcy7plMprFdZGtra9Mrr7yi9evXy8+v7wdfWVmZpk+fru9973t68sknJUmGYSgsLEyPPPKIfvvb37rP/4d/+Af98Y9/VFtbm8xm86DmQJENo0VdU6Be2Zmow2ciLnh/aGCPbllUq+uuOcs+EOrba233Cavyjtl0tnDUdW8AACAASURBVNn3dNu5UmM7tCKzQdkzHQrwJ90GYOyhUyhGm6Z2i05Wh6qwPEyHyyIGpPiHm8lkaMo5+7lNj29lefM41thm0YbtyTr4yYVfV19KSGCv7squ1srMhmGYGeA9imxXj8lkGtvLRUNDQ/XVr37V47bJkydr8uTJKisrc9/mcrnkdDqVmJjoMTYhIUG9vb3q7e0ddJENGC1iI7v0nZs/0cHSCL26M0n15xWO2rr89equJH10wqp7l1cqLb59hGY6OkSFOnXjgjqtnV/nTrcd+CRSvS7fK5B9+70ka2N+grKmN2r13Aal2Dr+f/buPDzK+t77+GcmM9m3yUpIIGwhYQdlDUtERETBBa27Vbscr1br8TltfaxF2yq2dq/21B67PKebx9biaVlcsILIvslOWCMBsi8zmezJZGaePyKBIQiGmcyd5f26Lq+rue975vqmQObO5/7+ft8AVA0A3YtJoeip4iJdnzpE4dCZGDW1du8QBe8F+7lZQzwakdagkWmNykprYIhCH+H1ShsOJ+qNzWlqdnX979SEIbV6IK9Itih+3gH9Va8O2S6mqalJpaWlysrK6jgWEhKihx56SD/60Y80c+ZMTZs2TQcOHNDPf/5z/cd//Ies1uA+CQO608QhtRo7qE4fHEzUP3ekqdnlGyAXVkbqxX9kadpIh+7KLVFMRJtBlfYMZpM0KqNOozLq5Gy0aMvRBG3IT1SF0//utqbWEH2Yn6gP8xM7utumZTkU3o8mvwLoHZgUit7mkkMUSqMDsm/gpbjc5+/npk5DFIak8HCtt6mqC9UfPsjo+DPtiqgwt26new2A+mDI9tJLL8nj8ejhhx/2Of7yyy+rra1NM2bMUG5urvbs2aNnn31WTz75pEGVAt3HEuLV/AlVmjzcqTe3p2nrUZvPeY9X2nrUpv2FsVo8uUzXja9m02lJcZFtWjipQjdMrNCJsihtPWrTlqM2udz+d7qe7W57Y3OapmXVKG9MtTKTuQEHYKxumxQ61s4wGATNhUMUWtvMKigzdohCXGSbsjqGKNSyL1cPdq57bWCnh9OfxeThNbp/TnG/f3ANoF2fCtnWrl2rZ599Vr/4xS80ePBgn3N2u12VlZWy2WyKjo5WU1OTduzYobKysotOIj3LxBgY9GK2aJe+NO+0Zmbb9T+b0lViD/c539ASor9uTtfmowm6f06xRgxoMKjSnsVkkrLSGpSV1qDbZ5RqV0G81h1IUlF1+OVffBnNLt/utulZduXmOOj0ABBUTApFXxZq8XR0qUulqmuy6GhJdPvS0qKYgO/FejHORot2FcRrV0G8JN8hCqMz6hTJ536PUFkbqj98MEhHiqO7/NrYyDbdP7tIVw93dkNlAHqrXj344Hzbtm3T/Pnz9bWvfa1j4MFZ9fX1mj59upKSkvSPf/xDNptNhw4d0p133qnm5mbt27dP0dFd/8EqMfgAvYfbY9K6A4n6544BF91jwmSSpo906HMzShQXyZO4iymsiNCG/ERtPWZTa1vg9nG0WryakOnUNWPsTNsD0K2YFAq0ByvHS6N0ojRK+07FqiYAS6S7otMQhbR6WUN6/+9jvYnHK208nKi/bR6olivsXnsgr1jR4dwzo+dj8EHw9PrBB2dt375dN9xwg77whS90CtgkadWqVTp06JCOHTsmm6192dyYMWP09ttva8iQIVq5cqXuvffeYJcNBFWIuX0J6dQsp/6+NU3bjtl8fsHyfrKEdPfHcbphYqVuvKpcFm74fLQvRSnS53JLteNEvD44mKgzVRF+v6+rzdTxtDvN1qyZOQ7NHlWt6HCecgPwX7dNCp1UoYEJTApF75Mc26rk2FblZjsk+Q5ROHg65oo2vO+KC4cohFo8Gj7g3H5ug5ObmATfjSqcYfrDB4N0tKTrPw/jItv0QF6RJg2lew3AxfX6kG379u1asGCBvvCFL+hnP/vZRa9pbGyfong2YDsrJqZ9U8vW1tbuLRLoQeIi25eQzhll12sb0zstgWxxmbViZ6p2FsTpvtnFykmvN6jSnisi1N2x2fLZ7rbtx21XtI/HhUod4Vq+NU0rdgzQhCHt3W056XVi5TqArmJSKPDZnD9EweM16fR5QxSOl0arrZuHKLS2+e7nFh3eppz0eo0Y0L51BUMUAsPjNWnN3mSt2DlArrau/5lOHl6jz+cVKYqHoAAuoVcvFz0bsC1evFg/+MEPOp0fMGCALBaLCgsLNXLkSN1xxx361a9+JZvNJrvdrq9+9atatWqVTpw4ccl92S6F5aLozTze9iWkK3YOuOiG1yaT9JUFhbp6GE/rLqfZFaLtx+P14aFEnar0v7vtfAPiWzRrlF2zcuxsqgvgspgUCgROi8usj8vPDVE4VRnh91LrroqLdCkrrUGjB9VrfGatbFGE3F1VbA/X/1s3SIUVkV1+bXyUSw/MKdLEobXdUBnQ/VguGjwmk6l3h2yLFy/W6tWrP/X84cOHlZOTI0lavXq1vvrVr+rMmTOKi4uT0+nUsGHD9Lvf/U5z58694hoI2dAX1DZZ9Oa2NG05ktBp+tbVw5z66g2FhtTVW5XYw7XlqE0bDieqoTlwS04sIV5NpLsNwKdgUijQ/WqbLDp2dojCmRhV1XX/EIULnT9EYcygOkWEEn5/mo7utR0DujzkxWSS5oyq1p0zSxVu5f9j9F6EbMHT60O2AwcOqLq6+lPPT506VZGR555WeL1eHTt2TNXV1UpMTFR2drbfNRCyoS/5uDxSr21IV2HluX83t0wp081Tyg2sqvdytZm071Sc1h9K+GQJSOCkxLVoxsgazRpVrQSWbQH9WrE9XGv3J2nLsYQrWgJ1ISaFAp/d+fu5HS6KVkNLcHfjYYjCpztTFa4/rB+swoqurzBIimnVg3PPaHQG26ag9yNkC55eH7L1BIRs6Gs8Xmnr0QTtKojT0JQmBiAESKkjXJuP2LQhPyGgN+Amk1c56fW6ZoxdVw9z8gsx0I8wKRToWTxe6XRlRPvk0rIoHTwTq+bWwE0j/ywuHKKQmdzU7zrf3R6T3tuXrH/uGNDl/fTOda+VKNxKBy/6BkK24Okz00UBBI7ZJM3MsWtmjt3oUvqUNFuz7phRqlumlmlfYXt325HiGL9/MfZ6TR2bJduiXJo+0qG5Y6uVGMNAF6AvYlIo0HOZTWcnkTdp/oSqTkMUjpVEy+0J7hCFmIg2ZQ+sb19amlGnpNi+fX9wpipC/2/dIJ2+gunvybGtemjuGYZ+AfALIRsABJE1xKvJw2s0eXiNymvCtPFwgjYdSVBdk/8/jh0NVr2zJ0Vr9qYoO71O14yx66phTpnpbgN6vXOTQlNU6gi//Asu4+yk0AUTK1hyDnQTs8nbEbotnFShZpdZJ4M8RKGuyaJdBfHaVRAv6dx+biPSGjQ6o17xfWSIgqvNpHf2pGr1RyldDjLNJmn2qGrdNbNEYXSvAfATIRsAGCQ1vkV3zCjVrVPLtDeA3W0erzqeYsdFupSb7dA1Y6r7/NNroC8K+KTQiDbNHcukUMAI4VaPRmXUfbIku1S1jRYdK20fonDgdIzs9d0/RKGyNlQf5ifqw/xESb5DFMYOruuVG/wXlEfpv9dlXNEDiJS4Fj0094yyBzZ0Q2UA+iNCNgAwmOW87rYKZ5i2HbNp4+EE2ev9/4Xa2di5u23SUKdCzHS3AT0Zk0KBvi82sq3j81+6cIhCjBoC8G//cs4P3cwmrwafN0QhK62+R+/L63KbtWJHqt7dmyyvt6vda14tmFipW6aUyWrpud8jgN6HkA0AepCUuBbdPKVMiyeX60hxtNYfStDuj+Pk6eLN44XO726LjWzTzGy75oy2KyWuJUCVAwgEJoUC/VdybKvyRlcrb3S1vF6TTp23n9uJsuiA/Ey4FI/XpMKKCBVWROidPSkKs3o0LLVnDlE4URal/143SGU1YV1+bXpCs75w7RkNSWnshsoA9HeEbADQA5lM3o4lJY4Gq7Yds+mDg4mqrvN/KUlto0Xv7EnRO3tSNCSlSXNGVys320F3C2AgJoUCOJ/pgv3cXG6zTpRG6XhplI6VRupocbTfD+Aup8XlO0QhNqJNIz8ZojB2UJ0hQ5Za28xauTNVa/amyNPFn5Ud3WtTy2TtwR16AHo3QjYA6OFsUS4tnFShBRMrdLQ4JmDdbZI+eWKdoeVb0zRleI3mjq3SoCQmDALBwKRQAJ+VNeT8/dyk5lazTlacG6JQWNH1aZpdVfspQxRGf9LpFhXevfu5HSuJ0h8+GKRyZ9e71wYlNeuha05rSEpTN1QGAOcQsgFAL2E2qeMG29lo1ZajNn14KFGVtf53tzW2hHTsyXK2u216loMpW0A3YFIoAH+Fh/oOUXA2WnS8Y4hCbED2db0c3/3cpMHJTRqV3j65NGdgvcJDA3MP0ewK0T+2D9C6A0ld7l4LMXt1/YRK3Tq1rEfvLweg7yBkA4BeKC6yc3fbnpNxXR5bfzFnu9v+viVNU0fUaO7Yag1K4skv4C8mhQLoLnGXGKKQXxQTkAEql+LxqmM/N+1RpyEKIwfWX9HQpYOnY/TH9RlXNHl1UFKTvnDtGQ3mHgZAEBGyAUAvdn53W22jRduPx2vD4USV2P3vjmlq7dzdNi3LoXC624AuYVIogGC75BCF0mi53MEdohBu9WhoF4YoNLWG6O9b0rThcGKX96m0Wry6ZUqZbphYycAXIADq6up05MgRhYeHa8yYMTKbzZ96bUlJiYqKipSZmanU1NQgVtlzELIBQB8RG9mm+ROqNH9ClQorIrQhP1Fbjtrkcn/6B+Fndba77Y0tAzVthEMzsh3KSmsIQNVA31XuDNO6A0n6MD+RSaEADHPhEIXWNrMKys7t53a6MqLLyzC7qvnCIQqRbRqZ1j5EYdzgOiVEnxuicOB0rP64PkOOK1jyOjy1QQ9fW6Q0G/tSAoHwzDPP6Cc/+YlaWlrk9Xo1bNgw/fGPf9SsWbN8rmtqatIDDzygN998U5JkMpn08MMP69VXX5XF0r9ip/713QJAP9F+M12kJdPLtOWoTRvyEwKy91Nzq7mjuy0z+ZO920bWKNzKUjXgrGMl0XpnT7IOnA7MpNAJmbW6YVIFwTaAgAi1+O7nVt9s0eGiaB0ual9aGoi9Xi+nttF3iMJAW7NGZdSrvrm9K7+rQi0eLZlWpnnjK2Xu3iY9oN949dVXtWzZMr388sv64he/KLvdrqefflo33XSTDh06pIyMjI5rv/71r+v999/XunXrlJubq02bNmnJkiVKTk7Wiy++aOB3EXwmSV6vv3eA/ZjJZNKy55Zp0c2LjC4FAC7peGmUNuQnaueJuIB0t50VZvVoyogazRlVreEDGgP2vkBv4vFKe07G6d09Kfq4PNLv97OEeDU9y6EFkyo1kI4MAEFUVRuq/KL2LrcjRdGqberZfRnZAxv00NwzSolrMboUoEeaOHGilj23TN9+5ttdet20adOUkJCgd955p+NYW1ubRo4cqbvvvlvf//73JUn19fVKSUnR0qVL9fTTT3dc+8ILL+jFF19UeXm5IiP9vzfqDUwmE51sANBfZKU1KCutQffODtGOE/FafzBRp6si/H7fFpdZmw4naNPhBKXZWjQzx67Zo+yKDm8LQNVAz8akUAB9TVJsq+aMtmvOaLsk3yEKh87EqKm1e4cofFahFo9unlKuBRMr6F4DukFRUZGmT5/uc8xisWj27Nn64IMPOo7t3r1bTU1Nuv76632uXbBggZYuXaqdO3cqLy8vKDX3BIRsAHocj1c6WR6lqPA2DYjnqWSgRYS6OzZDPrt32/bjNjW7/O9uK3WEafnWNK3YMUAThjh1zRi7ctLrLrm5MdAbMSkUQH9h9BCFixn5SfdaKt1rQLdJT0/XwYMHfY653W4dPHhQVVVVHcdOnjwpScrMzPS5dujQoZKk48ePE7IBgJF++fZQ7T8VK0maPNypu2aW+GyIi8A5u3fbnbkl2n0yTluO2j7ZlNg/LrepY6+V1PgWzR5l18wcu2Ij6G5D78akUAD92eWGKJyqjPB7L8pLCbe6devUMs0bX0X3GtDNHn30UT300EN6/PHHdfPNN6uhoUG/+tWvVFlZKav13APG+vp6SVJUVJTP66OjoyVJTqczeEX3AIRsAHqUUkd4R8AmSbsK4rT/VIwWXV2h6ydWyBrCHpLdITzUo9xsh3KzHTpd1d7dtu1YfECWhJTXnOtumzTUqdmjqzUqvZ7uNvQqxfZwvbsnRduPx8vt8f8v7/ABDVo4qVIThjj5RRFAr3XhEIXaRosOF0frcFGM8ouiVV0XuCEK4wbX6fPXnGEpPXAFlj67VEufXXrJay7cq//BBx+UxWLRr3/9a61cuVKDBw/Wv//7v+tPf/qTSktLO64LCwuTJLlcvv82z37NdFEAMFBMhEtWi1eutnO/dba2mfW/2wdo0xGb7plVovGZtQZW2PcNTmrS/XOKdFdusfaditP6Qwk6Uhzj95Np1yd7V+04ES9btEvTsxy6dlw1XYro0Y6XRumdPSnafyowk0Jz0ut03fgqTRzCzzEAfU9sZJumZdVoWlaNJN/93A4XRauhpeu/fkaEuvW53FLNGVXNAzrgCl3J4ANJuu+++3Tffff5HHvmmWc0e/bsjq+TkpIkSdXV1YqLi+s4fnZJaXJy8pWU3GsRsgHoUaLD3fq3607pTx9mqO6CaVYVzjC99NZQTRhSq7tnFisljnCmO1ktXk0eXqPJw2tU6gjT5iMJ2ng4QfXN/n90OOqtemdPit7dm6yc9HpdM8auq4Y5ZTbRqQjjebzS/lOxent3igrKoi7/gsuwhHg1ZUSNbpxUoYEJTAoF0H+cv5+b5Bu6HTwdo2bXpTvmxw2u1YPXFMlG9xrQI+Tn5+vw4cN6/vnnO45dddVVkqT9+/dr2LBhHcf37t0rSRo7dmxwizSYSZL3wrZAfHYmk0nLnlumRTcvMroUoE9pbAnRip0DtO5Aojzezo8tQ8xezR1brdumlSrcyj5GweJqM2nXx/HamJ+oY6VRAd13JSG6VbNHtU8m5WYaRnC5Tdp6NEHv7k1WeU2Y3+8XbnXrmrF2XTe+UrYo/k4DwPlcbpM+Lo/q6HI7WRHZcc9ni3bpjumlmj7SYXCVQO83ceLEK+5kO5/D4dANN9wgp9OpgwcP+iwDnTlzpqKjo7VmzZqOY9dff71OnjypY8eOydRP2lBNJhOdbAB6psgwt+6ZVaxZo+z6n43pOlbi203i9pj0/v4kfVQQpyXTS5WbzU1YMFgtXs0Y6dCMkQ6V1YRp4+FEbT5i69R1eCXs9aFasXOAVu5K1fjMOs0ZVa3xQ+robkO3a2wJ0QcHE7X2QLKcjf7/XY6LdGn+hCpdM6ZaEaFMCgWAi7GGeJU9sF7ZA+t12zSpudWsInuErCEeDUpq5vMfMFhLS4uWLl2qlJQUnT59Wm+88YZCQ0P17rvvdtpn7aWXXlJeXp7mzJmj6dOna8uWLdq+fbtWrlzZbwK2s+hk8xOdbEBw7C2M1Wsb0mWvv/gGujnp9bp3drHSWYoVdG1uk/YWtk8m3X8qRt6LdB5eqbhIl3KzHcobU63kWJYHI7CYFAoAAPq6K+1ka2lp0f3336+amholJCRo9uzZeuihhzqmhl7oyJEjevnll/Xxxx8rIyNDjzzyiKZMmRKIb6HXMJlMhGz+ImQDgqfFZdaavSl6e3eKXO5LLSEtU7iV7hEjOOqt2nbcpnUHEj81EL0SZpOUnV6na8bYNXGIUxamzMIP5c4wrTuQpA/zE32GrFypzOQmXTe+UjNG1shE5wUAAOhBArVcFJfHclEAvUqY1aObp5Rp2kiHXt+UrgOnYnzOn11CuvNEnO6YUaoZIx1MoQoyW7RLCydV6IaJlTpSHK31hxK0++O4i+6r1xUer3S4KEaHi2IUFebW5OE1mje+is5FdAmTQgEAANCdCNkA9DqpcS164qaPtbcwVq9vTFdVnW/HlLPRqt+vHay1B5J0/5xiDU1pNKjS/stk8mpURp1GZdSppsGqrcdsWn8wsdOf1ZVoaAnRh/mJ+jA/UUNSmjRndLVmjHQo1MLyPHQW6EmhIWavpmYxKRQAAACdEbIB6LUmDqnVmEH1emd3it7ek9Jp2VdhRaS+/2aWpo106O6ZJYoObzOo0v4tPqq9u23BxAodLY7R+kMJ2nMyTm6P/22GhRURKqzI0PKtaZoyvEZzx1VrUGJTAKpGb9fmNmnHiXi9vTtFpY5wv98v3OrRrFF2LZhYoQSm3wIAAOAiCNkA9GrWkPYlpNNH2vXmtjTtKoj3Oe/xSluP2rT/VKwWX12m68ZXs2eSQcwmdXS3ORst2nI0QRvyE1Xh9L+7rfEi3W3TsxwKs9Ld1t80t5q18XCC1uxNkaPB6vf7xUa0ae7Yas0bX6moMPZ6BAAAwKcjZAPQJ6TEteorC05p/ymHXt80UBXOMJ/zDc0h+uvmdG07btMDc4o0JIVuJyPFRbb5dLdtPmrTrhNxcrnNfr/32e62NzanaVpWja4ZW63BSfx593VMCgUAAIDRCNkA9CnjM2s1KqNOa/Ym6+3dqWpx+YY2hRWRevEfI/S9u44pNb7FoCpx1vndbffMCtGugnit3Z+kYrv/y/uaXZ2726aNcCg8lMCkL2FSKAAAAHoKQjYAfY41xKtFV1coN9uhv20e2GkJqctt1pGSaEK2HiYqzK280dXKG12twooIbchP1NZjNrW2Ba677fWNAzVhSK2uGWPXqIy6AFQNozApFAAAAD0NIRuAPish2qWvLDil/KJqvb4xXSWfbH4eYvZqxIAGg6vDpQxJadKQlCJ9LrdUO07E64MDiTpTHeH3+7rcZu0qiNeugngNtDUrN8eh2aOqFR3OXlu9AZNCAQAA0JMRsgHo80Zn1Ou7dx3TlqM2naqM0NQRNUrnF+peISK0c3fbtuO2TsuAr0SJI1zLt6Zpxc4BmpDp1DVj7MpJr5PJ/xWHCDAmhQIAAKA3IGQD0C+EmL2aPcqu2aOMrgRX6mx3250zS7X9eLw+PJSoU5UB6G5rM3V0tw2Ib9GsUXbNyrErJqItAFXDH902KXRcpaLoXgQAAECAEbIBAHqVcGvn7rbtJ2xqbvW/u62sJqy9u23HAE0YQnebUZgUCgAAgN6IkA0A0Gud7W67Z1ax9p2K0/pDCTpcFOP3+7rc57rbUuNaNHu0XTNz7Iqlu61bMSkUAAAAvRkhGwCg17NavJo8vEaTh9eo1BGuzUds2pCfoIYW/z/myp3t3W3/3DFAYwbVKTfboauHOQltAohJoQAAAOgLCNkAAH1Kmq1Zd8wo1S1Tyjq6244Ux/gd3rS5TdpXGKt9hbGyRbs0Pcuha8dVKyG6NTCF9zNMCgUAAEBfQ8gGAOiTzu9uK6sJ06bDCdp0JEF1Tf5/9DnqrXpnT4rW7E1Rdnqdrhlj11XDnDLT3XZZTAoFAABAX0XIBgDo8wbEt7R3t00t077CwHW3ebzS4aIYHS6KUXyUSzNGOnTNmGolxdLddiEmhQIAAKCvI2QDAPQb1pBz3W3lzjBtzE/Q5qMJqm30/+OwpqFzd9ukoU6FmPt3dxuTQgEAANBfELIBAPql1Lj27rbbp5fpSHG01h9K0Ecfx8nr9W+q5fndbXGRbcrNtmvO6GqlxPWv7rYKZ5jWMikUAAAA/QghGwCgXzOZvBqVUadRGXVyNFi17ZhNHxxMVHVdqN/v7Wy06J09KXp3b4qGpzYoN8eh3GxHn+7AOl4apff3J2n3x/HyMCkUAAAA/QghGwAAn7BFubRwUoUWTKzQ0eIYrT+UoN0fx8njZ3eb1yudKIvSibIovbk1TZOH1+jacVXKSOwbUzCZFAoAAAAQsgEA0InZpI7utpoGq7Yes2n9oURV1frf3dbQEqIP8xP1YX6ihqQ0ac7oas0Y6VCopfd1tzEpFAAAADiHkA0AgEuIv0h3256TcXJ7/N9nrLAiQoUVGfr7ljRNHVGjuWOrNSipKQBVdy8mhQIAAACdEbIBAPAZnN/d5my0aMvRBG3IT1SF0//utqbWzt1t07IcCrf2rO622kaL1jMpFAAAALgoQjYACBJ7fajyz0RrWGoj+0z1cnGRbVo4qUILJ1WosCJCG/ITteWoTS632e/3Ptvd9sbmNE3LqlHemGplJhvb3cakUAAAAODyCNkAIAgqnGH63htZanaFyGSSZmbbdfuMUsVGtBldGvw0JKVJQ1KKdMeMUu0siNe6A0kqqvZ/f7Jm17nutoG2ZuXmODRnVHVQl1MyKRQAAAD47AjZACAIdn8cq2ZX+/I6r1fadCRBu0/G6ZYpZbp2XLXMdPP0epFhbuWNrlbe6OqO7rZtx21qcfnf3VbiCNfyrWlasXOAJmQ6dc0Yu0Zl1AWg6s6YFAoAAABcGUI2AAiCjMTO4UJjS4he35SujYcTdd/sYo0cWG9AZegOZ7vbPpdbqh0n4vXBwUSdqYrw+31dbSbtKojXroJ4pdmaNTPHodmjqhUdgO42JoUCAAAA/iFkA4AgGDu4TvfPKdKb29LU1Oq7YXxRdbh+tGK4po6o0edyS2SLIpDoKyJCO3e3bT9uU3MAuttKz3a37RigCUPau9ty0utk6uKWaUwKBQAAAAKDkA0AgmTu2GpNGVGjVbsGaN2BJJ89rrxeafvxeO05GauFkyq18KpyWUNYQtqXnO1uu3NmqbYfj9eG/EQVVgSgu819rrstNb5Fs0fZNSvHrpjL7PfHpFAAAAAgsAjZACCIosPdumdWsWZkO/TahnR9XB7pc761zawVO1O17Vi87pldonGD2SC+rwm3nutuK7GHa8tRmzYcTlRDs/9BV3lNmJZvTdM/dwzQxE/pbmNSKAAAANA9CNkAwABDkhv1rSXHte2YTW9sGai6Jt8fx+XOMP1i9VBNGFKre2cVKym21aBK0Z0GJjTrjhml1+jBwwAAIABJREFUWjy5XDtPxGvD4UQVlEVe/oWX0XZed1tKXIvmjLZrUGKT1h1M0v5TsfIGYFLo+MxaLZhYoeyBDX7XCwAAAPQFhGwAYBCzScrNdmjCkFqt3DlAaw8kyuv17SzaVxir/DPRum58lRZPLleYlWV4fVHYJ0MCZo2yq6g6vH0y6TGbGgKwjLPC2d7dFgiWEK+mjnBo4aRKJoUCAAAAFyBkAwCDRYW1LyGdmWPXaxvSdaIsyue8y23WO3tStO24TUumlSo322FQpQiGjMRm3Tu7WJ/LLdG+wjitP5SgI8Uxfnef+YNJoQAAAMDlEbIBQA8xOKlJT912QluP2fT3rQNV2+j7I9pRb9Xv1w7W1qMJumd2sQba6CTqy6whXk0eXqPJw2tUXhOmjYcTtPlIgmqbgvfRzaRQAAAA4LMjZAOAHsT0yRLSq4c5tWZvit7anaI2t+8S0vyiaH33byM1d2y1bptaqvBQlpD2danxLbpjRqlunVqmvUHobkuObdW8cUwKBQAAALqCkA0AeqAwq0c3TynT1CyHXt+UroOnY3zOuz0mvb8/SbsK4nT79FLNGOnwmSCJvslyXndbhfNcd5uzMTAf58MHNGrBxApNGuqUmb9PAAAAQJcQsgFADzYgvkX/Z9HH2nEiXm9sGShHvdXnfE1D+xLSTYcT9ODcIqXGtRhUKYItJa5Ft08v1ZJpZTpSHK31hxK0++M4ebxdT8dGDGjQwqsqNHFIbTdUCgAAAPQPhGwA0AtMHVGjCZm1Wv1Rqt7bl9xpCenRkmj9dOUw/eC+IwoxG7hDPoLOZPJqVEadRmXUydFg1bZjNq0/mKiqutBLvi7E7NXUrBotnFShdCaFAgAAAH4jZAOAXiLM6tHt00s1K8eu1zel68AFS0ir60LlbLQqIbrVoAphNFuUSwsnVWjBxAodLY7R+kMJ2nMyTm7PuVCWSaEAAABA9yBkA4BeJjW+RU8s+lh7C+P0+qaBqqpt71gaktwoWxQBGySzST7dbXtPxspeH6oB8S26erhT4VYmhQIAAACBRsgGAL3UxCFOjRlUp50n4tTiCtF0hh/gImxRLs0dW210GQAAAECfR8gGAL2YNcSj3GyH0WUAAAAAQL9nNroAAAAAAAAAoLcjZAMAAAAAAAD8RMgGAAAAAAAA+ImQDQAAAAAAAPATIRsAAAAAAADgJ0I2AAAAAAAAwE+EbAAAAAAAAICfCNkAAAAAAAAAPxGyAQAAAAAAAH4iZAMAAAAAAAD8RMgGAAAAAAAA+ImQDQAAAAAAAPATIRsAAAAAAADgJ0I2AMAV83qlXQVxWrEzVaWOcKPLAQAAAADDWIwuAADQe72/P1l/3TxQkrR6V6quHVetW6aUKTLMbXBlAAAAABBcdLIBAK7YvlOxHf/b4zXp/f1J+vb/5GjT4QR5vAYWBgAAAABBRsgGALhiWWn1nY7VNln03x8M0g/+N0uFlZEGVAUAAAAAwUfIBgC4YosnV+i2aWUKtXg6nfu4PFIvLM/SH9dnqL6Z3QkAAAAA9G2EbACAK2Y2ebXo6nJ9/74jmpHt6HTe45U25CfqW6/l6F/7kuT1mgyoEgAAAAC6HyEbAMBvtiiXvjTvtL55S4EGJjR3Ot/YEqK/bk7X9/6epeOlUQZUCAAAAADdi5ANABAwOen1+u6dx3T3zGKFWztPGD1TFaEf/nOEfr0mU/Z6qwEVAgAAAED3YJMcAEBAhZi9mj+hSlOznPr71jRtO2aT97xJo16vtKsgXgdOx+qGiZVaeFW5rCGMIgUAAADQu9HJBgDoFnGR7UtIl95+XENSGjudb3GZtWJnqr7zt2wdOB1jQIUAAAAAEDiEbACAbjUkpVHfvv24vjjvtKLD2zqdL68J0y9WD9PLbw9VVV2oARUCAAAAgP9YLgoA6HZmk5Sb7dCEzFqt3DVAaw8kdpo0uq8wVvlnonXjVZVaOKlcVgtLSAEAAAD0HnSyAQCCJircrXtmFeuZO45reGpDp/Mud/sS0mf/lqN9hbEGVAgAAAAAV4aQDQAQdJnJTXpqyQk9NPeMYiI6LyGtcIbq5beH6uW3h6q2iaZrAAAAAD0fIRsAwBBmkzR7lF0v3HtE146rktnUeXnovsJY/WVDhgHVAQAAAEDXELIBAAwVFebWfbOL9eydxzVyYOclpKWOMAOqAgAAAICuIWQDAPQIgxKb9OQtJ/Tl604rPsrVcXzOqGoDqwIAAACAz4aNbgAAPYbJJE0f6dCkoU4dLo5WXGSbhqY0Gl0WAAAAAFwWIRsAoMcJs3o0cUit0WUAAAAAwGfGclEAAAAAAADAT4RsAAAAAAAAgJ8I2QAAAAAAAAA/EbIBAAAAAAAAfiJkAwAAAAAAAPzEdFEAAAAAAIAACjtzRvFvvaWwM2dkv/lm1U+bZnRJCII+EbI1NzfrxIkTampqUk5OjmJiYi55fU1NjQoKCtTc3KysrCylpKQEqVIAAAAAANAXhdTXK/6992RbuVJR+/ZJXq8kKX7NGh37+9/VPHSowRWiu/Xq5aINDQ164oknlJKSonHjxmnq1KlKTk7WM888c9Hri4uLddtttykpKUnTp0/X/Pnz9dxzzwW5agAAAAAA0BeYPB7FbNqkzKee0ph585Tx3HOK2ru3I2CTJFNbmyIOHzawSgRLr+5k27Ztm/75z3/q1Vdf1c033yyPx6Mf/ehHWrZsmcaOHau77rqr49qGhgbNmTNHmZmZ2rJli6ZMmSKTyaTm5mYDvwMAAAAAANDbhBcUyLZypWxvvSVrVdUlr3XHxqp+ypQgVQYj9eqQbd68eSooKFBISEjHseeff16/+c1vtGbNGp+Q7bnnnpPJZNK7776r0NDQjuPh4eFBrRkAAAAAAPQ+lpoaxb/9thJWr1ZEfv5lr29LSFDNwoWqvO8+uZKTg1AhjNarQzZJPgHbWaGhobJYfL+1v/zlL3rqqadksVhUUFCglpYWZWdnX/T1AAAAAAAAJo9H0Tt3KmH5csWtXy+Ty3XJ671Wq+pmzJBj8WI5586V19LrYxd0QZ/7096zZ4+Kiop0ww03dBw7fvy4SkpK5PV6lZ2drYqKCtXV1SkjI0N//vOflZeXZ2DFAAAAAACgJwkvKJBt9WolrFghi91+2eubhw2TY/Fi2W+9VW02WxAqRE/Up0K2lpYWPfLII8rNzdVtt93WcbyoqEiS9MMf/lB//etfNXv2bNXU1Oj+++/XbbfdphMnTighIcGosgEAAAAAgMGsVVWKW7NGCStXKuLo0cte70pOlnP+fNlvvVVNI0cGoUL0dH0mZHO73brnnntUXl6uzZs3y2QydZyrra2VJP3iF7/Q7NmzJUnx8fF6+eWXNXz4cL311lt64IEHLvq+578PAKB/cDZa9c7u9n0z5o6rVmpci8EVAQAAoDuYWloUt2GDbKtWKWbzZpnc7kte7w0Lk3POHDkWLVLdrFnysgUVztMnQja3263Pf/7z2rJlizZu3KiMjAyf85GRkZKk4cOH+xwfNmyYLBZLR6fbxXjPG7t7MYRwAND3vPzWEBVWtn92rD+UpOsnVuqmq8oVZvUYXBkAAAACJeEf/9DAn/1MIXV1l77QZFLDVVfJvnixnPPnyx0VFZwC0ev0+pDN7XbrwQcf1Lp16/TBBx8oKyur0zWjRo2SJB04cEBXXXVVx/Hq6mq1tbUpMTExaPUCAHq2NrdJp6oiO752uU1666MUbT1q0525JZoyosbA6gAAABAIFodDGcuWXbJzrTUjQ/ZFi+RYtEitFzTzABfTq0O2swHbBx98oPXr1ys7O/ui12VkZGjWrFn6yU9+oiVLligmJkaS9Nvf/lZms1nXXXddMMsGAPRglhCvxg6q1YHTsT7H7fVW/dd7mfowP1H3zirWwIRmgyoEAACAv8zNzRcN2NxRUXJef73sixerYdIkidVr6IJeHbI9+eSTeu2113Tttdfqxz/+cafzy5Yt04ABAyRJr7zyivLy8jRt2jTddtttOnbsmN588009/fTTGjZsWLBLBwD0YF+94ZRW7kzVv/Ynq83te2N1uCha331jpK4dV6Vbp5Yr3HrpfTsAAADQ87SmpanqrruU9Le/yWs2q37aNDkWL5Zz3jx5wsKMLg+9VK8O2UJDQ5WXlye3260TJ050Ot/a2trxv8eNG6d9+/bppZde0kcffSSbzably5dryZIlwSwZANALhFo8umNGqWaPtuv1jQM7dbW5PSb9a1+ydhy36ZapZZo9qlpmHnICAAD0KsXf+pYqvvxleSwWuePjjS4HfUCvDtl+8IMfdOn6QYMG6Sc/+Uk3VQMA6GtS41r0xKKT2lsYq9c3pauqNtTnvLPRoj+tz9CGQwm6b06xhqU2GlQpAAAAroQrKcnoEtCHmI0uAACAnm7ikFotu+eo7phRetEJo4WVkfrB/2bpd2sHq66pVz+/AgAAAHCFCNkAAPgMrCEeLZxUoRfuOaIZ2Y5O5z1eaetRm779Pzn6174keb2sHwUAAAD6E0I2AAC6wBbt0pfmndbXby7QQFvnCaMNLSH66+Z0Pff3LBWURRlQIQAAAAAjELIBAHAFRmfU67t3HdPdM4sVHtp5Cenpqgj94B8j9Lu1g1XbyBJSAAAAoK/jrh8AgCsUYvZq/oQqTRnh1PJtadp2zCav99x57ydLSPcVxurGqyo0f3ylLCHeT39DAAAAAL0WnWwAAPgpPqp9CemTtxQoI7HzEtLGlhAt35qm7/wtW4fOxBhQIQAAAIDuRsgGAECAjBxYr+/ceUx3zypRRKi70/mymjD9bNUw/e79wXK5GYwAAAAA9CWEbAAABJDZ5NX88ZX6/r1HNDPHLtNFsrStx2xafygp+MUBAAAYxetV9K5dGvTssxpz3XUa8fDDCi0qMroqIKDYkw0AgG4QG9mmL1x7Rnlj7HptQ7pOVUb4nHc28BEMAAD6vrAzZ2RbvVq2VasUWlLScdxSVaWBP/2pCn/+cwOrAwKLO3wAALrR8NQGLb3jmDbmJ+rNbQPU0GJRbESb5oy2G10aAABAtwipr1f8e+/JtnKlovbtk89kqPNYnM4gVwZ0L0I2AAC6mdkk5Y2pVm6OQx+XRygzqUnhoR6jywIAAAgYk8ej6K1blbB6tWLXrZO5peWS13siIlT+hS8EqTogOAjZAAAIEmuIR9kDG4wuAwAAIGDCCwpkW7lStrfflrWy8rLXN2dlyX7zzXLceKPaEhODUCEQPIRsAAAAAADgMwuprVX8v/4l26pVitq797LXu2NjVTN/vhyLFqlh0qQgVAgYg5ANAAAAAABcksnjUfTOnUpYvlxx69fL5HJd8nqv1aq6GTPkWLxYzrlz5bUQP6Dv4285AAAAAAC4qPCCAtlWr1bCihWy2C8/uKl52DA5Fi+W/dZb1WazBaFCoOcgZAMAAAAAAB0sVVVKeOst2VauVHhBwWWvd6WmynHTTXIsXqzmoUODUCHQMxGyAQAAAAAASVL0zp0a+vjjMjc1XfI6T3i4nNdeK8fixaqbNk0ym4NUIdBzEbIBAAAAAABJUvKf//zpAZvJpIarrpJ98WI558+XOyoquMUBPRwhGwAAAAAAkCS1JSV1OtaakSH7okVyLFqk1owMA6oCegdCNgAAAAAAIEkqfewxWaqrFXbypBquvlr2xYvVMGmSZDIZXRrQ4xGyAQAAAAAASVJbQoJOvvSS0WUAvRI7EwIAAAAAAAB+ImQDAAAAAAAA/ETIBgAAAAAAAPiJkA0AAAAAAADwEyEbAAD9hNtjUmsbH/0AAABAd2C6KAAA/cChMzF69V+Zamwx67rxVbp7ZonRJQEAAAB9Co+zAQDoB/6+daAamkPk9Zr0r33JeuujFKNLAgAAAPoUQjYAAPoBk7w+X/9zR5o+KogzqBoAAHAha1WVwk+elLzey18MoEciZAMAoB+4fXqpTKZzN+0er/S7tYNVWBFhYFUAAPRv5qYm2Vav1rBHHtHo669X9m23acg3vkHQBvRS7MkGAEA/MHZwne7MLdXfNg/sONbaZtbLbw/V0juOKyHaZWB1AAD0Ix6Ponfvlm3lSsWvXStzQ4PP6bi1axVx9KiacnIMKhDAlSJkAwCgn7h+QqUqnGH64GBixzFno1W/fHuonrrthMKsHgOrAwCgbws7c0a2VatkW71aoSWXGEBkNssdExO8wgAEDCEbAAD9yD2zilVeE6b8ouiOY6erIvS7tYP1lQWFMpuMqw0AgL4mpK5O8f/6l2wrVypq377LLgN1x8aq9GtfU2t6epAqBBBIhGwAAPQjIWavHl1YqBfeHKESe3jH8d0fx+mfO9K0ZFqpgdUBANAHeDyK2blTtlWrFLd2rcxNTZe+3mxW3ZQpcixaJOf8+fKEh1/6eiCIGhoadPjwYXm9Xo0ePVpRUVGfem1JSYmKioqUmZmp1NTUIFbZcxCyAQDQz4Rb3Xr8xpN64c0s1TWduxV466MUJcW0as7oagOrAwCgdwo/eVLxa9bItmKFQksv/9CqedgwORYvln3xYrUlJQWhQqBrvve97+nFF1+Ux+OR1+uV2WzWN7/5TT3//PM+1zU1NemBBx7Qm2++KUkymUx6+OGH9eqrr8pi6V+xU//6bgEAgCQpObZVX11QqJ+uGq4297k1on/ZkK6UuBblpNcbVxwAAL1ESG1t+3LQVasUtXfvZa93x8Wp5rrr5Fi0SA2TJgWhQuDKrFixQt/97nf1y1/+Ul/5ylckSa+88ooef/xxTZo0SUuWLOm49utf/7ref/99rVu3Trm5udq0aZOWLFmi5ORkvfjii0Z9C4YwG10AAAAwxsiBDXogr8jnmNtj0ivvZqrCGWZQVQAA9Gwml0uxH36ozG9+U2PmzVPG889fMmDzhoaqds4cnfrxj3Vo7VoVPfMMARt6vJ07dyoxMVGPPfaYQkJCFBISoq997WuKi4vTzp07O66rr6/XH/7wBz355JOaO3euwsLCNG/ePD355JP61a9+pcbGRgO/i+Cjkw0AgH5sVo5dpY5wvbsnueNYQ4tFL789VE8vOa7IMLeB1QEA0HOElpQo+U9/Uvw778jidF72+sZx4+RYvFiOBQvkjosLQoVA4IwcOVI1NTU6cOCAxo0bJ0k6dOiQ6urqNGHChI7rdu/eraamJl1//fU+r1+wYIGWLl2qnTt3Ki8vL6i1G4mQDQCAfu726SUqc4Rqb+G5XwBKHWH69ZpM/Z/FJ2U2XXoSGgAAfV1ITY2y7r1XlpqaS17nSk2VY9Ei2RctUsvQoUGqDgi8+++/X8uXL1deXp6ef/55xcbG6hvf+IYeffRR3X333R3XnTx5UpKUmZnp8/qhn/z9P378OCEbAADoP8wm6cvzT+vF/x2hM9URHcfzi2L05w8z9OA1ZwysDgAA40UdOPCpAZsnPFzOefPkWLxYdVOnSmZ2ZULvZzab9frrrys3N1ePPfaYJGnRokX68Y9/7HNdfX37Pr4XTh2Njo6WJDk/Q9dnX8K/fgAAoHCrR08sOilblMvn+Ib8BK07wMQzAED/1pSTI0/EuQdRMplUf/XVOvO97+nQ2rU6/cILqps+nYANPdLSZ5fKZDJd8r8LVVRU6Oqrr1ZoaKjWr1+v//zP/9SePXs0adIknT59uuO6sLD2fXxdLt97yLNf97fpovwEAAAAkqT4KJceW3hSoRaPz/H/2TRQ+wpjDaoKAADjuZKTdeL3v1fV3Xer7LHHdHj1ahX8/vey33KLPBd08AA9zbLnlsnr9V7yvwt9+ctfVkhIiNavX6+8vDw9+uij+uijj9TW1qZHH32047qkpPaHsdXV1T6vr6qqkiQlJyerPyFkAwAAHYakNOmL807r/AeaXq9Jv3k/U0XV4cYVBgCAwZpGj1bxU0+p/EtfUmt6utHlAN1q+/btWrBggc8y0NTUVN1xxx3atWtXx7GrrrpKkrR//36f1+/9ZOLu2LFjg1Btz0HIBgAAfEwe7tTNk8t8jjW3mvXLt4eqtql/tfwDAAD0R4MHD9auXbt8uty8Xq82btyoESNG+FyXm5urX//61z6vf+WVVzRixIiOyaT9BXfKAACgk8WTy1XhDNPWY7aOY1V1ofrVO0P0jVsKZA1h4igAAEBf9d3vfle33HKL5syZo5tuukkmk0mrVq3SRx99pPfee8/n2pdeekl5eXmaM2eOpk+fri1btmj79u1auXLlRfd768voZAMAAJ2YTNKD15zR8NQGn+MnyqL0p/WDDKoKAAAAwXDjjTdq7969mjp1qjZu3KgNGzZoxowZ2r9/v2bPnu1z7eTJk/XRRx9p7Nix2r9/v3JycrRlyxYtXLjQoOqNQycbAAC4KKvFq8duLNQLy7NUVRfacXzLUZvmja/SkORGA6sDAABAdxozZox++tOffqZrc3Jy9Morr3RzRT0fnWwAAOBTxUa06Ws3nlR4qO/E0aaWEIMqAgAAAHomQjYAAHBJGYnN+sr1hQq3uiVJ4wbXKju93uCqAAAAgJ6F5aIAAOCyxg6u008fyldji0UJ0a1GlwMAAAD0OIRsAADgMwm3ehRuJWADAARP1P79ityzR02jR6t+yhSjywGASyJkAwAAAAD0GNayMiWsXi3b6tUKKyzsOH7qRz9SzfXXG1YXAFwOIRsAAAAAwFAml0vxa9YoYdUqRe/cKXk8na6JW7uWkA1Aj0bIBgAAAAAwTHhBgTL/7/9V+IkTl7yucfz4IFUEAFeGkA0AAAAAYIjE5cs18Mc/lrml5VOvaRkyRFV33qmqu+8OYmUA0HWEbAAAAACAoAqpr1fGsmWKf/fdi553R0er9ppr5Fi8WHVTp0omU5ArBICuI2QDAAAAAARN1J49Gvytbym0rKzTuabsbFV86Uty5uXJGxpqQHUAcOUI2QAAAAAA3c/jUdLrr2vgz38uU1ub7zmTSVX33KOSJ54gXAPQaxGyAQAAAAC6lbW8XIOfflrRH33U6VxbfLzOPPecaufMMaAyAAgcQjYAAAAAQLeJW79eGd/5jixOZ6dz9VOm6PQLL8iVkmJAZQAQWIRsAAAAAICAM7W0aOBLLynp9dclr9fnnDckRBVf/rLK/+3f5DWbDaoQAAKLkA0AAAAAEFBhJ08q86mnFHH0aKdzrQMG6PSLL6ph4kQDKgOA7kPIBgAAAAAIGNuqVcr4/vdlbmrqdM45b57OfOc7csfGGlAZAHQvQjYAAAAAgN9CGhqUsWyZ4t95p9M5T1iYSh9/XFX33WdAZQAQHIRsAAAAAAC/hDidyvr85xV26lSnc00jR+rUD3+olqFDDagMAIKHkA0AAAAA4Jf499/vHLCZTKq6+26VPPGEvGFhxhQGAEFEyAYAAAAA8IsrMdHn67b4eJ353vdUm5dnUEUAEHyEbAAAAAAAv9Tm5aniS19S3HvvqTk7W8Xf/KZcKSlGlwUAQUXIBgAAAADwj8mk0sceU+ljjxldCQAYxmx0AQAAAAAAAEBvR8gGAAAAAAAA+ImQDQAAAAAAAPATIRsAAAAAAADgJ0I2AADQIzgarNpbGKvGlhCjSwEAAAC6jOmiAADAcAVlkfrxiuFyuc2Ki2zTU7edUEpci9FlAQAAAJ8ZnWwAAMBwG/IT5XK335Y4Gy166a2haqCjDQAAAL0IIRsAADBcSlyrz9dlNWH6rzVD5PaYDKoIAAAA6BpCNgAAYLjrxlcqM7nJ51h+UbRe25huUEUAAABA1xCyAQAAw4VZPXr8xpOyRbt8jn94KFH/2p9sUFUAAADAZ0fIBgAAeoT4KJe+tvCkwqwen+NvbB6ovYWxBlUFAAAAfDaEbAAAoMfITG7SF+edlvm8rdg8Xum372fqTFW4cYUBAAAAl0HIBgAAepSrhzl169Qyn2PNrWb98p2hqm20GFQVAAAAcGmEbAAAoMe56epyzch2+ByrrgvVS28NVWsbty8AAADoebhLBQAAPdLDc88oe2C9z7HCykj9fu0geb0GFQUAAAB8CkI2AADQI4WYvfrqDYVKiWvxOb6rIF6rdqUaVBUAAABwcYRsAACgx4oOd+vxGwsVGeb2Ob5y1wBtP24zqCoA6NnMjY0KLyiQPJ7LXwwACBhCNgAA0KOl2Zr1yPxTMpvOrRH1eqX//mCQCsoiDawMAHoe2+rVGn399cq+/XaNePhhmVtaLv8iAEBAELIBAIAeb+zgOt09q8TnmKvNpF+9O1T2+lCDqgKAnsPc0KDB3/62Bi9dqpD69v0so/btU+yGDQZXBgD9ByEbAADoFeaNq9K1Y6t8jjkbLfr56qFqdoUYVBUAGC8yP18j775btrfe6nTOHRNjQEUA0D8RsgEAgF7j3tklGp9Z63OsxB6u/3ovU16vyaCqAMAgXq+S//hHjXjwQYWdOdPpdNW996pu2jQDCgOA/sniz4uXLl2qgwcPBqSQZcuWaezYsQF5LwAA0DeZTF49cv1pff/NESq2h3ccP3AqRsu3pelzM0ou8WoA6DssDocGPfOMYjdt6nTOHRWloqVLVbNwoQGVAUD/5VfItmnTJn344YcBKeSJJ54IyPsAAIC+Ldzq1uM3ndQLy7NU23TuVubdPclKiW1R3phqA6sDgO4XvX27Bn/727JWVXU61zh2rE69+KJaMzIMqAwA+je/QjZJys7O1vvvv3/Fr3/77bf1yCOP+FsGAADoR5JiWvXVGwr105XD5XKfWyb62sZ0Jce1aHRGvYHVAUD3MLndSv3tb5X6m99IHs8FJ/8/e/cdGHV9/3H8dSvzsgfZASFAoiAqS1TAuicIztohVqs/t3VW/FHrAlcrbZFSa9X+KnVRFUXrAsUJylSGrAAJIWSPy7z1+yMSjAlh5O6+udzz8Y/e5/Md70QMd698Pt+3SRWXXaaS3/xGXmuPP+YBAA5Dj3/6Wq1WZfXgtySJiYk9LQEAAISgvPQG/WJisZ75MLt9zO0x6a/v9dd9F3+nRLvTwOo0iRMmAAAgAElEQVQAwLfCSkqU89vfKnrNmk5zrqQk7XzgAdWPG2dAZQCAvXrU+MBiscjaw9+SmM1mWSwWmUw8rBgAAByacUOqdM5xZR3GGpot+mhdkkEVAYDvxb3/vgZfckmXAVv98cfru5dfJmADgF6gRwnZhx9+qNdee01Op1M2m+2wrjFlyhS5XK6elAEAAELY5NG7VVodrhXb4trHosPdBlYEAL5hbmlR+uzZSp4/v9OcNyxMJTffrIqf/lRiwQIA9Ao9Wsm2YsUKTZkyRb/85S8P+hyXy6WMjAxNmjSpJ7cGAACQJJlN0lWn7tSYvBrZI1wanVejnwyj+QGA4Ba5YYMGX3xxlwFby4AB2vx//6eKyy8nYAOAXqRHK9lef/11STqkwMxqtWro0KF699131dTUpMjIyJ6UAAAAoDCrR78+bYfRZQBAz3m9Sp4/XxmzZ8vU2tppuvrcc1U8fbo8fI4CgF6nRyvZtm/fLkkaNWrUIZ03aNAgtbS0aMuWLT25PQAAAAD0Gdbqag246SZlPvZYp4DNHR2tnTNnaueDDxKwAUAv1aOVbGVlbQ8azsnJOaTz+vXrJ0mqra3tye0BAAAAoE+wL1+unOnTZSsv7zTXeOSR2jFrllqzs7s4EwDQW/QoZIuJiZEk1dXVKTEx8aDPK//+L464uLgDHAkAAAAAfZfJ7VbaX/6i1OeflzyejpNms8qmTVPpddfJa7EYUyAA4KD1aLvokCFDJLV1GT0UX3zxhaRDXwEHAAAAAH1J5iOPKPXZZzsFbM6UFG2dO1e7b7yRgA0AgkSPQrbzzz9fkvT73/9ejY2NB3XOq6++qrVr12rs2LGsZAMAAAAQ0uLef7/TWN1JJ2nTyy/LMWaMARUBAA5Xj0K2MWPG6Nxzz9W6det01llnqaioqNvjX3zxRf3iF7+QJN1+++09uTUAAAAABL3GYcPa/90bFqaSO+5Q4Z/+JFdCgoFVAQAOR4+eySZJzz33nCZMmKClS5cqLy9PkydP1oQJE5STkyObzabKykqtW7dOb731ltasWSNJuuOOOzR16tQeFy9Ju3bt0vPPP6+VK1eqqalJI0aM0A033KD09PRuz5szZ45eeeUVPfXUUyooKPBJLQAAAABwKHY+8IBS//EPWevrVXHppWoaPNjokgAgJDkcDjU3Nys5Ofmwr9HjkC0pKUlffvml7rrrLj3zzDN66aWX9NJLL3V5bFpamh555JH21Ww9tXjxYp133nnq37+/zj77bHm9Xj377LP6+9//rq+//lrZ++m+s2rVKt15551qbGxUXV2dT2oBAAAAgEPljovT7ltvNboMAOhzSkpKtG3bNpnNZg0dOrTbhp3z58/XHXfcoRdeeEETJ0487Hv2OGSTJLvdrjlz5ui+++7TW2+9peXLl6u0tFStra1KTk5WVlaWTjnlFJ100kmy2Wy+uKWktu2qs2fP1rRp02T5/mGgN910kwYNGqS5c+fq4Ycf7nROc3OzLr/8cl122WV65plnfFYLAAAAAAAAjLVz505dccUVWrJkSfuY1WrVz372M82ZM0dRUVHt42vXrtWNN96opUuXSpIiIyN7dO8ehWy1tbXyer2Kj4+XJKWkpGjatGmaNm3aQV+jtbVVdXV1iouLO+QALjo6WldddVWHsZycHOXk5Gjnzp1dnnPnnXcqKipKv/71rwnZAAAAAAAA+oiWlhadfvrp+u6775SamqqxY8fK6XRq5cqVeu6559TQ0KCXX35ZNTU1mjFjhp566im53W6NHj1aTz75pMb0sOFMj0K2SZMmqaKiQt9+++1hX2PhwoW66KKLtGTJkh4tydurqalJu3fvVl5eXqe59957T88884xWrFghh8PR43sBAAAAAACgd1iwYIG+++47nX766XrjjTcUEREhqS0r+tWvfqV///vfuv322/XPf/5T5eXlysrK0syZM3X55ZfLZDL1+P496i7aG82ePVsej6fTarqqqipNmzZNjz76qIYOHWpQdQAAAAAAAPCHvVtEH3744faATWrbBjpnzhxFREToiSeeUENDg+677z5t2rRJP/vZz3wSsEk+eCZbc3Ozvv7668M+f9u2bT0tod2HH36oGTNm6Mknn1ROTk6HuWuuuUbDhw/X9ddff0jX9NU3GgAAAAAAAP6ze/duSdLw4cM7zSUkJGjAgAEqKirSxo0blZmZ6fP79zhk27p1q0aNGuWLWnrkyy+/1OTJk3X77bfruuuu6zD3/PPPa8mSJfrmm28O+bper7fbeUI4AAAAAAAA4zU0NCg8PHy/z/xPTU1VWVmZXwI2qYch2wUXXKCjjjrKJ4X05AtctmyZzjzzTF155ZVddhSdMWOGTCaTzjvvvPaxxsZGSdK0adOUlpbWoesEAAAAAAAAgsuBFkr5W49CtptvvtlXdRy2ZcuW6YwzztCVV16pP/zhD10ec+utt3ZqdFBSUqINGzZowoQJGjRoUCBKBQAAAAAAgB85nU797Gc/63Juw4YNcjgc+52fPn268vPzD/vePd4uaqS9Adt5552n3/zmNyouLu4wn5aWJqvVqltuuaXTuV9//bXmzp2rK664QmPHjg1UyQAAAAAAAPATj8ejF154odtj9jd/1VVXhW7I9uCDD6q2tlb/+te/9K9//avT/IYNG+gkCgAAAAAAEAL+/Oc/q7a29rDPHzZsWI/uH9Qh28MPP6zbbrttv/M/7jD6Q0OGDNGSJUtUUFDgj9IAAAAAAAAQQD0NyXoqqEO2nnzzYmJiNHHiRN8VAwAAAAAAgJBlNroAAAAAAAAAINgRsgEAAAAAAAA9RMgGAAAAAAAA9FCPQrbFixfr5Zdf9lUtAAAAvVZRRYReW5amFVvjjC4FAAAAvVCPGh/cf//9+vTTT3XxxRf7qh4AAIBep6w2TA//J0+trrbfT04atUfnjyo1uCoAvmRxOBT70UdyJSaqftw4o8sBAAShoO4uCgAAEAjfldjbAzZJWvh1P/WLb9GYvGoDqwLgK9ErVih3+nTZStvC8z3XXqvSa681uCoAQLDhmWwAAAAHMDi9QRazt/211ys9uyRbW/dEG1gVgJ4yeTxKmztXA6++uj1gk6SEt94ysCoAQLAiZAMAADiAfvEt+vmE4g5jTpdJf1rUX2W1YQZVBaAnwkpLNfCqq9Rv3jyZPJ4Oc02DBxtUFQAgmPV4u6jH49Gpp556WOc+8cQTOvroo3taAgAAgN+dlF+l4spIfbA2uX3M0WzVn98eoHumblFkmNvA6gAcirgPP1T2738vS11dp7n6sWNV9LvfGVAVACDY9Thk83q9+vDDDw/r3OpqnmMCAACCx6UnlKiiLkyrt8e2j5VUR2jee7m66ZxCmU3ebs4GYDRTS4syZs9W8vz5nea8FovKrr5apb/+tWRmww8A4ND1OGSzWCzauHHjYZ2bmZnZ09sDAAAEjMnk1dWn7tDM1/JUXBnRPv7Nzhi9/Fm6Lj2xxMDqAHQnorBQuXfdpYhNmzrNtaana+esWWpglw0AoAd80l100KBBvrgMAABArxcR5tGNZxfqoQV5qmvc91bq/bUp6hffopOPqjSwOgBdSXjzTWU99JDMzc2d5mpPO01FM2bIHRNjQGUAgL6EddAAAACHKDmmVTecuV02a8ftofM/ydSGYj6oA72FxeFQ7t13K+d//7dTwOYJD9euO+7Q9sceI2ADAPgEIRsAAMBhGJjWoF/9ZKdMpn1jHq9Jf3knVyVVEfs/EUBARH3zjQZfconi//vfTnPNAwdq8wsvqOLyyw2oDADQV/UoZBsyZIhGjhzpq1oAAACCyqhBNTrn2D0dxpqdFs1+e4Dqm3zyVA4Ah8rjUfILL2jQtGkK27Wr45zJpIqf/lSb/v1vNfPIGwCAj/Xo3d+8efN8VQcAAEBQmjy6VOV14Vq2Ob59rKIuTE+921+/OW+rbBY6jgKBYtuzR7n33KPoFSs6zbni41V0//2qGz/egMoAAKGA7aIAAAA9YDJJ035SpIFpjR3GN5VE6/8+zjKoKiD0xH30kQZffHGXAZtj1ChteuUVAjYAgF8RsgEAAPSQzeLR9WcWKtHu7DD+2cZE/Xd1qkFVAaHB1NKizEcfVf9bb5W1trbDnNdi0Z5rr9W2efPkTEkxqEIAQKggZAMAAPCBuCiXbjq7UBE2T4fxBV+ka1VhnEFVAX1beGGh8n7+cyXPny95O27Nbk1L09ZnnlHptdfKa+ZjDwDA//jbBgAAwEeyk5t07Rk7ZDLt+7Dv8Urz3svR9rIoAysD+p7EhQs1+LLLFLlpU6e5mjPO0KZXX1XDiBEGVAYACFWEbAAAAD40LKdOFx5f2mHM6TbrL//tr9pGm0FVAX1L9OrVyv7d72Rubu4w7omMVNHvfqcdjzwit91uUHUAEHh7asP1yYZEbd0TbXQpIY3e8gAAAD525ogy7a4O16cbEtvHqh02/ent/rr7gq2yWTzdnA3gQCI3beq0PbRpyBDtmDVLLQMGGFQVAASW023Sym3xWro+Ud+V2OX1tjVk+vWpOzQ6r8bo8kISIRsAAIAf/Hx8scprw/Rdyb7VNNvLovT3D7J17ek7ZDIZWBwQ5OpOOklpdrssDodkMqni0ktVcsst8oaHG10aAPhdSXWElq5L1OffJaihpWOs4/VKyzYnELIZhJANAADAD6wWr647c7seXpCnPbX7Pvh/vTVeH6xt1GlHlxtYHRDcWtPTtenVV2X//HM15+Wpcdgwo0sCAL9qdZn19dZ4fbwuUVtKu98Smp3cFKCq8GOEbAAAAH5ij3DrpnMK9fCCPDW0WNrHv9ycQMgG9FBrWpqqpkwxugwA8KuiykgtXZeoLzcnqPEH7yW6EhPp0oSCSp173J4AVYcfI2QDAADwo7T4Fl17xnY9+dYRcnva9ohmJ/EbZgAA0LVmp1nLN8dr6fokFR6gO7nJJA3NrNeEgiodM6BWVou32+PhX4RsAAAAflaQ5dAt5xbqw7VJSo1r1aRRpQc+CQAAhJTt5VFaui5Ry7YkqLnV3O2xcVFOnZhfrROHVio1rjVAFeJACNkAAAACoCCrXgVZ9UaXAQAAepFmp0XLNsfr43VJ2lEe2e2xZpM0JLNeE49sW7VmMbNqrbchZAMAAAAAAAig7WWRWro+SV9uTlCLs/tVa/HRTh0/uFoTj6xUciyr1nozQjYAAAAAAAA/a2ix6PONCVq6IUklVRHdHms2eTW8f73G51dqeG69TCZWrQUDQjYAAAAAAAA/Kq6M0KOvD1RDS/cxTHJsq8bnV+mEoVWKj3YGqDr4CiEbAAAAAACAHy3+Nnm/AZvV4tWI/nUaX1Cp/Kx6mU0BLg4+Q8gGAAAAAADgR7GRrk5j/eJaNL6gSuOGVCk2qvM8gg8hGwAAAAAAgB+dOaJMe2rCtb08SgNSGzS+oEpDMhwysWqtTyFkAwAAAAAA8KOIMI+uOX2H0WXAz7rvEwsAAAAAAADggAjZAAAAAAAAgB4iZAMAAAAAAAB6iJANAAAAAAAA6CFCNgAAAAAAAKCHCNkAAAAAAACAHrIaXQAAAACA4GRyOpX8738rctMmVZ1/vhyjRxtdEgAAhiFkAwAAAHDIwnfuVO7ddyty/XpJUvx//6tNL7+s5iOOMLgyAACMwXZRAAAAAIck4c03NfjSS9sDNkkyuVyKXLfOwKoAoLOiiki9vzZF28sijS4FIYCVbAAAAAAOiqWhQZkPPaSEt9/uNOeOjWW7KIBeobnVrGVbErR0XaK2l0dJkswm6eZztumonHqDq0NfRsgGAAAA4ICi1q1T7t13K6yoqNNc8xFHaMejj8rZr58BlQFAm217ovTJhiQt3xyvZmfHjXser/T11nhCNvgVIRsAAACA/fN6lTx/vjKefFImp7PTdPW556p4+nR5ItmKBSDwGlss+nJTgpZuSFJRRUS3x+amNAWoKoQqQjYAAAAAXbJWVSl7xgzFfvpppzm33a7ie+9VzZlnGlAZgFC3eXe0lq5P0ldb4uR0d/+4+UR7q047ukITjqwIUHUIVYRsAAAAADqxL1umnOnTZavo/KG08aijtGPWLLVmZRlQGYBQ1dhi0Vdb47Xk2+QDrlozmbwamunQxCOrdOwRtTKbvAGqEqGMkA0AAABAO5PbrX5PP61+f/ub5PH8aNKkissuU8lvfiOvlY8SAAJje1mklq5P0uffJRxw1VqC3amxedX6ybBKJdpbA1Qh0Ia/GQEAAABIksJKSpRz992KXru205wrKUk7H3xQ9ccfb0BlAEJNXaNVyzbHa+mGJJVUdb9qzWrxakT/Wh0/pFpH59bLFAKr1syNjbKVlclaVdX2z8pK2SoqZKuoaPv38nJZKyvllfSQ0cWGEEI2AACAPmBraZTeXpmqcJtHU8aUKjmW397j0MS//76y7r9flvrOnffqJk7Uzvvukzs+3oDKAIQKj1daXxSjpRuStLowVm6Pqdvj0+JbdFJ+pU4YWq2YSFeAqvQjj0fWqqr24MxWVSXr3n+Wl7cFaBUVspWXy9zcbHS16AIhGwAAQJBrdZk1++0j1NBskSRt2xOtey/cLHtEH/jAAb8zNzQo4w9/UNKCBZ3mvOHhKrnpJlX89KeSqfsPuwBwuGoabPpkQ6I+3ZCoivqwbo+1Wb0aeUSNTiqo1OD0hqD40WRqaZHtB6vL2leglZe3hWbfh2fWqiqZ3G6jy0UPELIBAAAEudpGa3vAJknldWH6yzv9ddv5W2Wz9P0tMzh8kevXK/fuuxW+c2enuZYBA7Rj1iw1DRliQGUAQsWmErueXDRALc7un7WWmdis8QWVOn5ItaLDe0cQZampka2ycl9Q9sMA7QdbOLtaIYy+iZANAAAgyKXEtmpopkMbd9nbxzbvjtY/P8rWr07pHJ4A8nqVPH++Mp58Uians9N09bnnqnj6dHkiIw0oDkAoeW9N8n4DtnCbR6MG1mj8kVUa2K8hIPWYXK6Oq8wqK/dt2fxBgGarqpKplUczoCNCNgAAgD7gmtN26MEFear8wTabz79LUFp8s845rszAytDbWKurlT1jhmI/+aTTnDs6WsX33quas84yoDIAoSg+uvOjDXJTmjS+oFJjB9cowuabVWsdGgX8YJvmjxsFWKuqfHI/hCZCNgAAgD4gNsqlG88q1KzX89Tcum9FwOvL05WW0KLjjqg1sDr0FlHr12vATTfJWlHRaa5h+HDtnDVLrRkZBlQGIFRNHl2q2kardlVGaGiWQ+PzK9U/tengTj6YRgHfb+GkUcDB83q9+vjjj/c7bzabNX78+E7jJSUlKi4uVm5urvr16+fPEnstQjYAAIA+Iju5Wdeevl2zFw2Q19v2JGiPV3r6/RwlXrBVA1IbDa4QRsu+777OAZvZrLIrr1Tp//yPvBZL1ycCgJ/YI1y6/sztHca6bRSwd5xGAX7jdrt18skn73c+MjJSjY373lM0NTXp5z//uRZ830DHZDJp2rRpmjdvnqzW0IqdQuurBQAA6OOG5dTr4nG79dJn+1YjOd1m/fnt/rr3ws1KtHd+/hZCh6WursNrZ0qKdj70kByjRxtUEYBQQqMA/3HFxcmVnCxXcrKcyclyJSXJmZqqOx9/XPmHeC2r1arq6uou50444QQN+VFDnNtuu00ffPCBFi9erHHjxunTTz/VlClTlJKSolmzZh3mVxScCNkAAAD6mNOPLldZbbiWfJvUPlbbaNOf3x6guy/YonCbx8DqYKTSa69V1gMPyOR2q27iRBXdd59c8fFGlwUgyFnq6mTbuz2zrKztWWfl5W1bNsvLZamrU9iePTI3BKZ5QV/ijo2VMzlZzpQUuVJS5ExJaQvRUlPlTE6WOzZWrWlp8kRHd3n+C48/rgcP477xXfzd8MEHH2j9+vX661//2j7mcDj03HPP6d57721f/XbKKafozjvv1KxZszRjxgxFRUUdRgXBiZANAACgD7rsxF3aUxOu9cX7Oo7urIjUMx/m6NoztstsMq42GKdq8mTVnXiiLI2NasnJMbocAL2YuaVFlrq69qDsx8HZ3kDNWlUlk4df3hwKb3i4XDEx7UHZjwO0va9dSUnymrvuvGqExx57TCNHjtRJJ53UPrZy5Uo1NTXp9NNP73DsGWecoXvvvVdfffWVJkyYEOhSDUPIBgAA0AdZzF5de8Z2PbwgT6U14e3jK7bF6fXl6ZoyZrdxxcFQruRkde7lByBU7F11Zqmr2+/KM1t5OVs2D8PeVWfu2Nj9rjxzpqbKHRNjdKmHbO3atXrvvfc0f/78DuOFhYWSpNzc3A7jAwYMkCRt3ryZkA0AAADBLzrcrVvO3aaHFuSpvmnf275FK1KVHNOq8QWVBlYHAPAVU2urrLW1HbZndrXyzFZaKpOLmP1QeMPC5IqN7bA9s1NwlpIiZ1qavL30If/3zrhX9864t9tjvF5vt/OPP/64srOzddFFF3UYdzgckqToH21XtdvbVtLX1oZWd/Pe+ScAAAAAPpES26rrztiuJ94cKJd73x7Rfy3NVGpci4ZmOowrDgDQLXNLS+ftmfX1ncZslZXSAUISdOQND++0PfOHAVr7SrTkZMkU3M9YePD+BzX9f6cf9vnFxcV68cUX9dBDD3XqFhoe3rZa3uns2Fhp72u6iwIAAKBPGZzRoJ9PKNazi7Pbx9wek576b67uvXCLUuNaDKwOAEIPjQL8p6eNAtDZk08+qfDwcF199dWd5pKTkyVJlZWViouLax+vqKiQJKWkpASmyF6CkA0AACAEnDi0SrurI/TfVfve7Da0WPWntwfonimbFRXuNrA6AAh+NArwn2BtFNAX1NXV6emnn9aVV17ZZcfRY489VlLbM9uOOOKI9vHVq1dLko466qjAFNpLELIBAACEiKljS1RaE67VhbHtY7urw/XX93J1y7mFMpvYagQAP9YXGwV4ZdLqtBO1LnW0Ru/6QIMr1xhSR19uFNBXzJs3Tw6HQzfffHOX8zk5ORo3bpzmzp2ryZMnt48/9dRTGjRokIYNGxaoUnsFQjYAAIAQYTZJV5+6Q7P+M0hFlZHt4+uKYjT/kwz9bPwuA6sDgMAJ1UYB1REpemvwL/X60Ku0I36IJMnqcervC0/SUWXLfHKPvtAoAG2cTqdmz56tSZMmdVil9mOzZ8/WhAkTNH78eI0dO1aff/65li1bpoULF8oU5M+zO1T8iQYAAAghETaPbjqnUA++mqfaRlv7+JJvk5We0KJThlUYWB0A9AyNAjrzmMz6OuMnei3/an3Uf7Kc5rAO8y6zTR/1n3zAkC2UGgWgzbJlyzRo0CDddddd3R43cuRIrVixQn/605+0du1aDR06VH/84x81atSoAFXaexCyAQAAhJhEu1M3nr1dj7w2UE73vmfXvPhphlLjWjQsJ3i2PAEIDTQKOHQVUelaOGSa3hjyK+2K3f8qJEkabNqh+jFjaBSADk488UR99NFHB3Xs0KFD9dRTT/m3oCBAyAYAABCCBqQ26lenFGne+7ntizk8XpP++m6upk/doozEZmMLBBAyTC6Xor75RpEbN8r2fYBmraxsC9GqqmStrDS6xKDhMVn0RfYZ+s+R1+rTzLPkNnf/kT89oVlnHVOuftddq20BqhHoywjZAAAAQtSoQTUqrQnX68vT2seanRb97f0c/e7iTez2AeA3YcXFilm2TPYvv1TMF1/I4nAYXVJQ2F+jgN0JR+h9naDFVQWqbI7s9ho2i0ejBtVqfEGl8tJZ+Qf4EiEbAABACDv3uD3aXR2uZZsT2seKKiPV4jIrwuYxsDIAfckPQzX78uWy1tYaXVKvcbiNAjxek9buiNXH6xL1zc4Yeb3d/2YkO7lZ4/MrNXZwtaLC3f7+soCQRMgGAAAQwkwmadrJRaqoD9PW0rbn7eRn1ROwAegRa2Wl7CtXtq9UCyspMbqkgPNXo4DyujB9uiFJn25MUE2DrdtjI2wejc6r0fiCSg1IbezplwTgAAjZAAAAQpzN6tXt52/TF5vaVrMdP7ja4IoABBtLXZ3sX30l+/Llilm+XOGFhUaX5Bdeq1WuxMS2gCw5Wc6kJLlSUuRKSpIzNbVtLjVVzsREecPCDnzBg+Rym7R6e5w+Xpeojbti5DlAY9T+KY0af2SVxgyqVkQYvzQBAoWQDQAAAAqzejShgIeLAzg45uZmRa9ZI/uXXyp61SpFffutTC6X0WUdNm94uFwxMR22Z/6w0+be166kJHnN5gNf0EfKasP18bpEff5douqauv/4Hhnm1tjBbavWcpKbAlQhgB8iZAMAAAAAdMvk8Shi48Z9z1VbtUqm1lajyzqg/TUK6PC8s9RUuWNijC61k6+3xulv7+fK7el+K+nAtAZNKKjSqEE1CrOyag0wEiEbAAAAAKCTDh1Av/xSlvp6o0uSdPiNAoLNe6tT9huwRUe4NW5ItcbnVyojsTnAlQHYn+D9iQMAAAAEI69XSa+8ouSXXpIrMVHF996rltxco6sCFL5zp+zLl8u+bJnsX30la01NwGtozc5Wa0ZGW2D2o+ecuZKS2kK1XrjqzB8S7C5pz77XJpOUl+7QhIIqHXdEjWzWAzyYDUDAEbIBAAAAAWKpqVH2ffcp7qOP2ga2blXW/fdr6zPPGFoXQlNv6ADqSkqS49hj5Rg7VvXHH6/WjIyA19BbXXriLjndJpXXhml4bp3GF1SpX3yL0WUB6AYhGwAAABAA9hUrlHPPPbLt2dNh3FZRYVBFCDXmxkZFf/NNW6i2bJkiN2yQvIFdDeWJilLDsGFtodqYMWrKz29booVOEqKduunsvtmlFeirCNkAAAAAPzK53eo3b55S//53mTw/eii5yaSyK680pjD0eeaWFkWvXt3W/XPVKtlXrAh4B1BPeLgaRoyQY+xYNYwYocZhw4L6OWkA0B1+ugEAAAB+YistVe499yh65cpOc66EBBU98IDqTjzRgMrQF3XqAEb7Nj0AACAASURBVLp6tUwtgd1e6DWb1Tx0qOrHjJFj7Fg5RoyQNzw8oDUAgFEI2QAAAAA/iFu8WNm//70stbWd5hxjxmjngw/KmZJiQGXoS3pDB9DWrKz2UK1+7NiQaUwAAD9GyAYAAAD4kKmlRRmzZyt5/vxOc16LRWVXX63SX/9aMpsNqA7BLqy4WNGrVil69WrFfvKJbGVlAa9hb6jWMGKEHGPGyJmaGvAaAKA3ImQDAAAAfCSisFC5d92liE2bOs21ZmRo58yZajj6aAMqQ7CyVlXJvmJF+0q1sF27Al4DHUAB4OAQsgEAAAA+kPDmm8p66CGZm5s7zdWedpqKZsxgGx0OiA6gABC8CNkAAACAHrA4HMp64AHFv/tupzlPeLh233STKi6/3IDKEAzMLS2KXL9e0atXtzUrMLADaOMxx6jhmGPkOO44OoACwGHgJycAAABwmKLWrlXub3/b5Ra+pvx87Zg1Sy25uQZUht6KDqAA0HcRsgEAAACHyOTxKOX555U2Z07nVUcmkyouu0wlt9wib1iYMQWiV6EDaPDwek36tihGuyrDNbx/vTISOm//BoD9IWQDAAAADkFYUZFy7rtP0StWdJpzJSaq6P77VXfiiQZUht7CVl7evv3TyA6gDSNGqOGYY1R30kl0AD2AyvowfboxUZ9sSFS1wyZJen25R7+7eLPSCdoAHCRCNgAAAOAgmJxOpfzrX0r761+73N7nGD1aOx96SM6UFAOqg5F6RQfQxEQ5jjuufaVaa2ZmwGsINm6PSau3x+qTDUlatzNGnh/1l3C6zfp2ZwwhG4CDRsgGAAAAHEDMp58q65FHFFZU1GnOa7Wq9LrrVHbFFZLZHPjiEHB0AA1uZbVh+mRDkj7bmKjaxv1/JDaZpCP6NQawMgDBjpANAAAA6EbsRx9pwK23dhmitGZlacfMmWocNsyAyhAovaUDaFN+flv3z7Fj6QB6iJxuk1YVxumT9UnasMt+wEz0iH6NOufYPRqY1hCYAgH0CfxUBgAAALoRt3hxp4DNa7Go4qc/Ven//I88UVEGVQZ/oQNo37GnJlyfbEjUZxsTVdfU/cffyDC3Rg+q0cSjKpWT3BSgCgH0JYRsAAAAQDcahw9X4sKF7a8bjj1Wxb/9rZrz8gysCr7WoQPosmWy1NUFvAY6gPqG023Smu1x+mhdojbuijngqrX+qU0aX1CpsXnVCrd5AlMkgD6JkA0AAADoRuXUqZLXq+hVq1Q3caJqTjuNZ1/1AR06gH76qWx79gS8Bmdycvv2TzqA9tzu6nB99n2HUEdz9x91o8LdGjWwRicfVaHsZBobAPANQjYAAACgOyaTKi+6SJUXXWR0JegBa3W17F9/3b5SLay4OOA10AHU95wuk9bsaFu1tqH4wCv/9q5aO35wtcKsrFoD4FuEbAAAAAD6HHNTk6LXrqUDaB9VVBmpj75N0peb4tXstHR7bGyUS+OGVGl8QZX6xQX22XoAQgshGwAAAPxu655o/f2DbNU1WnXeyD0685hyo0tCH2NyuxXx3Xf7mhWsXCmT0xnQGugAGhhLvk3WC59kdpuZmk1SQXa9xudXasSAOlnMgQ1YAYQmfuIDAADA7/71cabKats6I77yRYbsEW6dmF9lcFUIZnQADV3vrUnZb8CWEO3UCUOrdFJBlZJjWgNbGICQR8gGAAAAv2t1mTu8/r+lWUqJa9WQDIdBFSEY9boOoGPGyB0bG/AaQl1CdKvKasPaX5tMXg3PbVu1Nrx/vcwmVq0BMAYhGwAAAPzu/FGl+tv7ue2vXW6T5ryTq3sv3KJUnpGE/bBVVCh61are0wH0xBPl7Ncv4DWgoytOLtL8T7JU02DVsUfU6qT8KiXYA7s1GAC60idCtubmZm3ZskVNTU0aOnSoYmK67irj8XhUWFio8vJy9e/fX2lpaQGuFAAAIDSNyatRUUWk3lmV2j7W0GLV7EUDdM/UzYoOdxtYHXqLH3YAjV61ShHbtgW8BldCghwjR7avVGvNygp4Dehealyrbjk38H82AOBAgjpka2ho0PTp0/WPf/xD9fX1kqTw8HDdcccdeuCBB9qP83q9euqpp/TII4+oqKhIkmQymTRp0iT985//3G8oBwAAAN+ZOna3KuvDtHxLfPtYaU245rwzQL85b6usFrZ4hZpe0QE0MlINw4fTARQA0GNBHbJ9+eWXev311zVv3jydf/758ng8evTRR/Xggw/qqKOO0iWXXCJJKisr0+OPP65rrrlGV111lRISErRo0SJdeumluvPOOzV37lyDvxIAAIC+z2SSrjylSGV1YdpeFtU+/l1JtP5vaZamnVxkYHUIhN7QAdRrsah5yJB9zQqOPVZemy2gNQAA+qagDtlOOeUUbd26VRaLpX3sgQce0N/+9je9++677SFbv379tGXLlg7HXXDBBZo8ebLefffdgNcNAAAQqmwWj248a7seXJCnase+YOPTDYnKSmrWacPLDawOvvbDDqDRq1bJvmKFzA0NAa3hxx1AG0aMkIcOoAAAPwjqkE1Sh+Bsr7CwMFmt1sM6DgAAAP4VH+3UjWcV6pHXB6nFua/r6MufZSglpkUjBgS+YyR8hw6gAIBQ1ecSplWrVqm4uFhnnnlmt8c1NTXp/fff18UXXxygygAAALBXbkqTfnXKTv313f7yfP8ILo9XevrDXN09ebOyk5uNLRAHrUMH0M8+k620NOA1dOgAesIJctLgDABggD4VsrW0tOiaa67RuHHjdMEFF3R77F133SWn06nf/va33R5n4qGnAAAAfnHcEbWaNHq3XluW3j7W3GrWn98ZoHunblZslMvA6rA/ezuARq9apejVqxW5fn3Aa/hhB9CGESPUPHBgwGsIJV6vSYVlkap22DQ4o0Exkfy/CQBd6TMhm9vt1mWXXaY9e/bos88+6zYc+8Mf/qB58+Zp0aJFSk9P3+9xUltn0u4QwgEAABy+c48r056aCH3+XUL7WGV9mP7y3wG64/wtslnpOGq0Th1AN26UPJ6A1tCpA+jQoZLZfOATcdh2V4drQ3GM1hfb9V2JXY0tbY/fiY106XcXb1J8dGAbVgBAMOgTIZvb7dYvfvELff755/rkk0+UlZW132Pnzp2ru+66Sy+//LJOPfXUAFYJAACArvxiYpHK68K0eXd0+9jW0ig9uyRHV5+6QyaTJI9HlqYmuaOj938h+AQdQENTTYNN64vt2lAcow3FdlU3dP39rmuyalVhrE4+qjLAFQJA7xf0IZvb7dYvf/lLLV68WEuWLFFeXt5+j507d65uvvlmzZ8//4DbSQEAABAYNotX15+5XQ8tyFN5XVj7+LLN8UqLb9Yvqv6p9NmzFVZSorrx47X9iScIXHyot3UAbRgxQo6RI+UhUPWrplaLviuxa12RXRuK7dpdHXHQ56bFt/ixMgAIXkEdsu0N2JYsWaKPPvpIQ4YM2e+xc+fO1S233KKXXnqJgA0AAKCXiYl06aZzCvXwgkFqat3XFX7hV/005sOVyi0pkSTFLl2quCVLVHP66UaV2id06AC6fLkstbUBr6FDB9DRo+WOiwt4DaHE6TZpa2l0+xbQwrJIeb0H/+gbk0nKTGzWyUdVKD/L4cdKASB4BXXIduedd+qFF17QT37yEz322GOd5h988EGlpaVp4cKFuv766zV06FAtWrRIixYt6nDcz3/+c02YMCFQZQMAAKALGQnN+p8zdujJtwbI8/2Hf69Mum/ic0qv36FhZV+2jVks3V0GXaADaOjxeKXS6ghtLo3W+iK7vi2KVXProT3HLi7Kpbx0hwqyHRqWU6dEO89hA4DuBHXIFhYWpgkTJsjtdmvLli2d5ltbWyVJTU1NGj9+vCR1eVytAb+5AwAAQGfjNr8h09oKPTHsofaxVkuEbj/9NT3/+hhFjh2sOn45ekDWmhrZv/qqV3QAbRgxQg3HHKOmgoKA1xBqyuvCtL44Ruu/3wLa0HJoH/ciwjwakNqgI7Mdys+sV//UJj9VCgB9U1CHbDNnzjyo4y655BJdcsklfq4GAAAAhyusqEiZjzyi2E8/VX9JReYMvXzk9e3zlVFpuuGXy3XHFWWKsAa2s2UwoANoaCuqjNS893K1uzr8kM6zWTzKS28L1YZm1isnpUnmg99BCgD4kaAO2QAAABDczC0tSn32WaU++6xMLfsepn7bF7eoKG6Qvsg6o31su7Ofnn4/UjectV0mk9eIcnsNOoDih178NOOgAjaTyasBqU0qyHIoP6teA9MaZLOE9v9LAOBLhGwAAAAwhH3ZMmXNmqXwwsJOcxaPS/dWztI1Q45XcUNs+/jq7bF65Yt0XTyuJJClGs/jUeTGje3bP2M+/1wWgzqA7t3+WT9unNx0AO0VWpz7XzGYntCs/CyHjsx2aEiGQ5Fh7gBWBgChhZANAAAAAWUrK1P6n/6khLfe6nLemZys3TffrOrzztMNdbv00IIo1Tfte9v63poUnTi0ShmJzYEq2RB0AMXBmjS6VH99t7+anWYlRDuV//1KtYIsh+KjaVYAAIFCyAYAAICAMLlcSnrpJaXPmSNzY2Onea/FospLLlHp9de3r5BKiW3V9Wdu1xMLB8rp/r7jqFeqbrD1uZDNWlEh+/cdQGM++0xhBncArT/hBLXSATQoDMup1xNXrFNTi0UJdAAFAMMQsgEAAMDv7F99pcyZMxWxbVuX8w3HHafiu+9Wc15ep7m89AZdcXKR/rE4W26PSQP7NWhIhsPfJfudtaZGUWvWtG3/XLbMmA6g8fFyjBpFB9A+IMLmUYSNpiAAYCRCNgAAAPiNrbxc6bNn73drqCs5WSU336zqc8+VTPtvazh2cLWGZDhU5QjTgH6NMgdh4wNzc7Oi16yhAygAAH0UIRsAAAB8rn1r6FNPydzVA/rNZlWffbZ23X673PHxB3XNBLszqLbCdeoAumqVTK2tAa2BDqAAAAQOIRsAAAB8KnrFCmXNnKmILVu6nG8sKNCu6dPVeOSRAa7MzzweRRQWKnr16rbVagZ0AJXZrCY6gAIAYAhCNgAAAPhM2pw56vf0013OuRIStPvmm1U1aVK3W0ODyQ87gNqXL5eVDqAhobI+TJt2R8tm8erYI2qDcvsyAMD3CNkAAADgExaHQ6nPPNN5wmxW5dSp2n3DDUEfAJmcTsUuXaq4JUtkX75ctrKygNfgTEtT/ejRcoweLceYMXKmpAS8hlDjaLZo4y671hfHaEOxXWW14e1zowfV6JrTdxhYHQCgtyBkAwAAgE94bTZ5w8NlampqH2s88si2raFB3rUyvLBQiQsXKvGNN2StqgrovV3x8WocPrxt++eYMXQADYBWl1mbd0drfZFdG3bFqKgiUp79LFb7amu8rvLslMXMajYACHWEbAAAAPAJT3i4iu67Txl//KM8NpvKf/lLVU6ZErTdKy0NDYpdvFgJb72lmGXLAnZfT0SEGo4+mg6gAeTxmlS4J1IbdsVofZFd2/ZEy+k+uC3NmYnNBGwAAEmEbAAAAPChmjPOUM0ZZxhdRo9Erl+vpAULlPDOOzI3Nvr9fp06gB5zjLxhYX6/b6grqY7QhuK2LaDf7YpWU6vlkM6PjXTpyOx6TR5d6qcKAQDBhpANAAAAIc9WVqaE77eDhhcV+fdm33cArR81So4xY9RwzDHyREb6955QXaNVm3bbtb7Irm92xqjKcWhBZpjVo4FpDToy26H8zHrlpDTJ3Df6dwAAfISQDQAAACHJ5PHI/tVXSnz1VcUtXiyT2+23e3XoADpqlNzx8X67F9o0O80q3BOtdd8/V21HeaS8h7Cr02TyKjelWfmZ9Toy26FB6Q7ZLGwLBQDsHyEbAAAAQkogmhi4kpPlOOaYtlBt3Di1pqf75T7o2itfpOu91SnyeA9+qZnJJGUlNWtoZr0KshwanOFQhM3jxyoBAH0NIRsAAAD6PH83MfBER6vhqKP2NSvIz29LbRBwJdUR+u+q1IM6NjmmVflZDuVn1Ss/y6HYSJefqwMA9GWEbAAAAOibvF7ZV65U4uuvK+7992Vubvbp5ZsHDlT1ueeq/vjj1TR4MB1Ae4nutoTaI1wamulQQZZD+VkOpca1BK4wAECfR8gGAACAPsVWUaGEN99U4n/+4/MmBu7oaNWdfLKqzztP9WPG+PTa8I3MxGadOrxCi79JltXi0eCMhrbVapn1yk6mWQEAwH8I2QAAABD0/N3EoKmgQJVTp6r6rLPkiYry6bXhe5eduEtTxuyWzeqV2USzAgBAYBCyAQAAIGj5s4mBMzlZ1eedp6opU9SSne3Ta8P/wmlaAAAIMEI2AAAABBV/NjHwms1yjBqlqgsvVO1PfiKvxeLT6wMAgL6LkA0AAABBIXL9eiUtWKCEd96RubHRp9duGTBAVeefr6pJk+RKTPTptQEAQGggZAMAAECvRRMDAAAQLAjZAAAA0KvQxCC4NDvN2lRi166qCA3s16jBGQ6jSwIAwBCEbAAAAOgVAtLE4IIL1JKT49Nrhxq3x6StpVHauCtG64rs2rYnSh6vSZJkMkk3nLVdI/rXGlwlAACBR8gGAAAAw9DEoPfzeqXiqkhtKLZrfZFdm3bb1eI07/fYVdtiCdkAACGJkA0AAKAPif34YyW/9JLc0dHafeutas3IMLqkLtHEoHerqAvT+mK7NhTHaMMuu+qbDv5jw8C0Bj9WBgBA70XIBgAA0AeEFRcr89FHFbt0afuYraxMW55/3sCqOmpvYvDaawrfudOn16aJQc/UN1m1cZe9PVgrrws7pPNtFq8GpjVodF6NTsr37VZfAACCBSEbAABAEDO1tCj1ueeU+o9/yNzS0mEufMcOg6raJ5iaGDQ7LSqvDVN6QrOsFq+PKuydWpxmbdodrQ3FMVpfbNeuykh5DuFLNpuknJQmDc2sV0GWQ3npDQqzevxXMAAAQYCQDQAAIEjFfPaZMmfNUnhRUZfzVRdeGOCK9gm2JgZFlZF67I2Bami2KD2hRXdM2qq4KKdPrt0beLwmbdsTpfVFdm3cFaOte6LkcpsO6Rr94lqUn+VQfla9hmY6ZI/wbWAKAECwI2QDAAAIMmGlpcp47DHFffhhl/PO5GTtvu02VZ91VkDrCuYmBh+sSVZDc9s1d1eH689v99ddF2yVzRL8q7PK68L0+MKBqjjELaBxUa62lWrZDhVkOZRob/VThQAA9A2EbAAAAEHC5HIp6aWXlP7UUzI3dH64vNdiUeUll6j0+uvljo4OWF19oYlBXLSrw+vCsig982G2rjlth0yHtuCr13lvdcpBBWwRYR4NyXAo//tgLSOhOei/dgAAAomQDQAAIAjYV6xQ5sMPK2Lr1i7nG488UrumT1djQUFA6glYE4PRoxWIpOeMo8v01ZY4ldWGt499tSVeafEtmjy61O/396f9PV/OavFqYL9GDc2s15HZDg3o1yizqW8/iw4AAH8iZAMAAOjFbBUVSn/ySSUsWiR5Owcg7rg4lf7616q47DLJbPZrLcHUxOBQRUe4ddPZhXr4P3lqbNm3FfWtFf2UFt+isYOrA1qPL511TJm27olS4Z4oZSY1q+D756oNTm9QuC34t8MCANBbELIBAAD0Qia3W0kvvqi0p56SpYutoTKbVX322Sq5/Xa54uP9WkuwNTE4XOkJLbrxrO164s0j2psCeL3Scx9lKyWuVQP7dfHfIQjERrl0z5QtRpcBAECfR8gGAADQy0SvXKmsmTMVsXlzl/NN+fkqvuceNQ4b5rcaOjQxWL68y1V0h8vfTQx6YnCGQz8bX6znlmS3jzldJv1pUX9Nn7pZqXE8/B8AAHSNkA0AAKCXsNTUKP3Pf1bSf/7T9dbQ2FiVXnONKi+7TF4/bQ3tC00Meuqk/CrtqorU+2uS28cczVb9+e0BumfqFkWG+XabLAAA6BsI2QAAAIzm8Shh0SJlPP64rLW1nedNJlWfc45KbrtNroQEn9++rzUx8IWLx+1SeW2YVm+PbR8rqY7QvPdyddM5hTQIAAAAnRCyAQAAGChy/XplPfywor79tsv5piFDtGv6dDUMH+7T+/blJga+YDZJV5+6Q7Nez1NRRUT7+Dc7Y/TyZ+m69MQSA6sDAAC9ESEbAACAAUxutzJnzmzbGurp3OHRHROj0htuUOVFF/l0a2h7E4OFC2WtrPTZdaXe1cTAFyLCPLrhrEI99Gqe6pr2vW1+f22K0hJaNPHIzt8/j1faWRGljbvsanWaNW5IlZJjeY4bAAChgJANAADAAIkLFijp1Vc7T5hMqjr3XO2+9VafPbcsVJsY+EJyTKtuOGu7Hls4UE7Xvq2uLyzNVL+4VuVn1WtPTbjWF9u1YVeMNu6yq6F53/fgo3WJmnn5RoXbOgepAACgbyFkAwAAMEBYWVmnsebBg1X829+q4ZhjfHKPgDQxOP98uZKSfHrt3mZgWoOumFikv3+Y055PerwmzflvriLDPKpy2PZ7bm2jTbuqInREP99+/wEAQO9DyAYAAGCAqvPPV+Irr8haWyt3dLT2XHedKi69tMcrwWhi4B9jB1ertCZcb37dr32sqdWiptbu/3vFRbmUkdjs7/IAAEAvQMgGAABggJacHG18801FbtyopoICue32w74WTQwCY9KoUpXWhOurLfEHPDYjoVkF2Q6dMqxcEWwVBQAgJBCyAQAAGMQdGyvH6NGHfT5NDALLZJJ+dUqRKuvDtG1Px7Axwe5Ufma9CrIcys9yKD7aaVCVAADAKIRsAAAAQSRgTQxOPlleK28Vf8xm8eiWc7bpzRX9VN9k1cC0RuVn1is9ocXo0gAAgMF45wQAABAEaGLQe0RHuHXpCSVGlwEAAHoZQjYAAIBeylZRobh331XSa68pYssWn147lJsYAAAA+AMhGwAAQC/SoYnBkiUyuVw+vT5NDAAAAPyDkA0AAKAX8HcTg9rTT1fllClqHjTIp9cGAABAG0I2AAAAg9DEAAAAoO/g3RYAAECA0cQAAACg7yFkAwAACACaGAAAAPRthGwAAAB+QhMDAACA0EHIBgAA4GM0MQAAAAg9hGwAAAA+QBMDAACA0MY7NAAAgB6giQEAAAAkQjYAAIBDRhMDAAAA/BghGwAACFlR33yj6FWrVH/SSWoeMKDbY2liAAAAgO4QsgEAgJBjKytTxhNPKP7ddyVJ3jlztOmFF7psJEATAwAAABwMQjYAABAyTC6XkufPV9q8eTI3NOwbb2lR7McftwddNDEAAADAoeJdHQAACAn2FSuUOXPmfp+h1nTUUTQxAAAAwGEjZAMAAH2ataJCGX/8oxLefrvLFWnuuDjVnXCCMh57jCYGAAAAOGyEbAAAoG/yeJSwaJEyHn9c1trazvMmk1rT0mQrL28L4HyIJgYAgL3Gjx+vuro6o8tALxIbG6ulS5caXQb8gJANAAD0OVHr1yvz4YcV9e23Xc57rVaZXC6F7d7ts3vSxAAA0JW6ujp5ffhsTwQ/Eyvb+yxCNgAA0GdYamuVNm+ekl98UfJ49nucyeXyyf1oYgAAAIC9eCcIAACCn9erhLfeUsYTT8haU+P329HEAAAAAD9GyAYAAIJa5MaNynr4YUWtXevX+3iio1VLEwMAAADsByEbAAAISpb6eqXNnaukF1+UqZutoT1FEwMAAAAcDEI2AAAQXL7fGpr5+OOydNU11AdoYgAAAIBDRcgGAACCRtSaNcr53/9V+M6dPr82TQwAAADQE7x7BAAAvV70ypXKeughRWzd6vNrt/Tvr6pJk2hiAAAAgB4hZAMAAL2SraJCce++q6TXXlPEli0+vTZNDAAAAOBrhGwAAKDXMHk8sn/1lRJffVVxS5bI5HL59Po0MQAAAIC/ELIBAADDhW/frsQ33lDiwoWyVlb69NrtTQwuuEDNeXk+vTYAAACwFyEbAAAwhLmhQXGLFyvhrbcUs3y55PX67No0MQAAAECg8Y4TAAAEVOT69UpasEAJ77wjc2OjT69NEwMAAAAYhZANAAD4XXsTg9dfV8TmzT69Nk0MAAAA0BsQsgEAAL+giQEAAPCl2bNn67XXXuv2mN///veaMGGCJOmLL77QjBkzdOONN+r888/vdKzH49E777yjN954Q0VFRUpMTNSFF16oCy64YL/Xf+utt7Rw4ULt3LlTJpNJ999/v0aNGtWzLwx9BiEbAADwKZoYAAAAf8jNzdXIkSPbXz/99NPKzs7WmWee2T6WmJgoSZozZ47uuOMONTc3a+rUqV1e75xzztHixYs1depUjRw5UmvWrNGUKVN09913a+bMmR2OdTqdmjJlipYsWaKpU6dq4sSJcrvdstlsfvhKexev16vNmzervLxc0dHRGj58uMxmc6fjSkpKVFxcrNzcXPXr18+ASo1HyAYAAHqMJgYAAMDfJk+erMmTJ7e/fvXVVzVy5Eg9/vjjHY678sor9fLLL+vf//73fgM2Sbr++uv15JNPasiQIe1j1157rf7whz9o+vTpstvt7eOPPPKI1q5dq2+//Vb9+/f33RfVy/3jH//QjBkztGvXrv9n797joqrz/4G/ZmC4zgwCJiBg4qqAhIIiM4KCl01TWS9l4WoapZWl6ZarZWmZtabbtpmameZPy7Wyu5tpm/sVGVLBu2RiGV4CFQMUZgZmgJk5vz8mZx0BBWHOMPB6Ph4+Hs1nznzenzmf0OPLcz4f+Pj4oLq6GsXFxejYsaPtGIPBgClTpuDzzz8HAEgkEjz88MN499134d7OrtvqRo9EREREjeR98iTCXnkFMXffjS6LFkGRm9tiAVt11664NGcOTu7ahTPvvovyu+9mwEZERG3TJ58AsbGAu7t1bdH28svd3fq9P/mkRU9nUlISvv/+e4wePRpms7nB49LS0uwCNgAYOHAgampqUFxcbGurrKzE0qVL8dJLL7WrgO2dd97BrFmz8Oyzz6KsrAyVlZWoqqqy3S14zdy5jC4kdwAAIABJREFUc/Hf//4Xu3fvhtFoxK5du/DZZ59h4cKFThq58/BKlYiIiJqEmxgQERG1oE8+ASZObNG7wF2G2QycOGH9/gDwwAMt0u306dMBAKbbWA+2oKAAPj4+CA0NtbVlZ2fDYDBg+PDhWLZsGY4cOQIfHx9MmjQJw4cPb5ExtzaXL1/Gc889h9WrV+ORRx6xtXt4eNgdp9frsWnTJixcuBBDhgwBAAwbNgzz58/HsmXL8OKLL8KnHa2dyzvZiIiI6JYkFgsUubm4c948RN9zD0Jff71FAzZDr14oWrQIP+7ahV9ffRU6lYoBGxERtQ+vvNI+A7brCYL1PDhZeXk51q5di4yMDHh7e9vajx8/DrlcjrFjx+KXX37BgAEDYDQaMWLECLz99ttOHLHjbNu2DV5eXpg6dSoqKipw/PhxlJSU1DnuyJEjtgDyeiNGjIBer8fBgwfFGnKrwDvZiIiIqEHcxICIiMjBWviucJfl5PNQW1uLiRMnQi6XY+nSpXbvlZWVQa/XY8aMGXj00Udt7R06dMDzzz+PadOmwcvLS+whO1RWVhZ69+6NuXPn2tZWMxgMeOihh7B27VrbHW1nz54FYN2U4noREREAgNOnT9t2e20PeCcbERER2ZFWVsL/66/R7fHHETV+PDpt3NhiAZsglUKnUuH8668j/9tvcWH+fAZsRETUvvHPQSsnngez2YwpU6bgxIkT+O677+Dn51fnfblcbnsM9Zrx48dDq9UiPz9fzOE22cIXF0Iikdz0142KioqQnZ0NvV6P0tJS6HQ6fP3119iyZYtdCKnX6wEAvr6+dp+/tmlERUWFA79Z68M72YiIiAiAdRODwM8/h//OnZBWVbVo39Vdu+LK2LG4MmYMTIGBLdo3ERGRS1u0qP2uyXaNRGI9D05gNpvx0EMPYc+ePcjMzLTdgXW94OBgGAwGmEwmyGQyW/u1/77Z5gqtwatLXsULi15o0me0Wi26d++O9957zxbCjRo1Cunp6di8eTMWL14MAPD09ARgvRPwetdet7fdRdvXtyUiIiI7Dt3EwNMT2pQUXJkwgZsYEBERNeTaYv+vvALk51s3A2gv3NyA6GhrwNZCmx40xbWAbffu3dizZw+ioqLqPS4lJQVmsxnbt2/H+PHjbe2HDh2CTCZD9+7dxRqyaHx8fBAYGFjnLreePXti69atttcdO3YEYH2k9vo7AEtLSwEAd9xxhwijbT0YshEREbUzEosF8oMHEfDZZ/DLzITkNnbeuhlDr14ou+8+XB05EpZ2tJsUERHRbXvgAaeETO3ZtYDtm2++wRdffAG5XI6ioiLb+z4+PggICAAAqFQqDB06FE888QSCgoKQkJCAzMxMLF++HJMmTUKHDh2c9TUcJjo6Grt374YgCHZB2+XLlxF43VMJffv2BQDk5eWhW7dutvZjx44BAO666y6RRtw6MGQjIiJqJ7iJAREREZHVsWPHsGXLFgDA0KFD67yfnp6Ojz/+2Pb6k08+wZQpU5CcnAwAkEgkGD9+PFatWiXOgEX25z//GRs2bMD777+PjIwMANb11T799FOMHDnSdlyXLl2QlJSEd955B+PGjbO1r1mzBt27d0dsbKzYQ3cqhmxERERtmHt5OZS7dyPgq6/gm5fXon0L7u7QDhqEK+PGQTdwIAQ3txbtn4iIiOhmPv7445veRebm5obMzEz07Nmzzns9e/ZEZmZmg5/t1KmT3evAwEDs2LEDhYWFKCoqQpcuXRAaGnr7g2/lhg0bhkcffRTTp0+HRqNBYGAgPv/8c0gkEixZssTu2LfeegupqalISUmBWq3Gvn37kJubi3//+9/1bqrQljFkIyIiakMkFgu8Tp2CIjcX8pwcyA8dgqSF13YxBQSgZMoUbmJARERETqVWq2/6vkQiweDBg+t9T6FQNPjezYSHhyM8PLzJn3NF7777LoYOHYovvvgCxcXFSE9Px1NPPYXOnTvbHZeQkIDDhw9j5cqVyMvLQ1RUFN58803079/fSSN3HoZsRERELs79yhXIDx+GMisLyuxsuDl4q3RpVRVKHnoIglTq0DpERERE5DwSiQQTJ07ExIkTb3lsVFQU1qxZI8KoWjeGbERERC7m2t1qfhoNlBoNvPPzAUEQrb7FywtCO7v1n4iIiIjoVhiyERERuQCPCxeg2LcPir17oThwANKqKofVsnh5QVpdXW9wZ1YoULh4McCQjYiIiIjIDkM2IiKiVkhaXQ3fY8cgz8mBIjcX3idPOrSeIJWiOiICsuJiuFVW1ntM+d1348Jzz3EdNiIiIiKiejBkIyIiaiU8iopsGxYo9+2DtIGwqyVVd+0KXVISfI4dg08DQV511664sGABdCqVw8dDREREROSqGLIRERE5idRohO/x49YNC/bsgcfFi6LUtXh6QpuSgvJRoyA/cACBH38MicVS9zhvb5Q89BAuT5sGQSYTZWxERERERK6KIRsREZFYBAHep09b11Xbtw++R49CYjKJU9rDA/r4eJSPHo3yP/4Rfv/3fwh79VW4l5XVe7w2JQUXnn8eNcHBooyPiIiIiMjVMWQjIiJyIGlVFeQHD0Kp0UC5dy9kxcWi1a4JC4NOpYJerYYuKQlmX194njuHrk8/DUVubr2fqe7SBReeew66pCTRxklERERE1BYwZCMiImpJFgu8T52yra0mP3xYtLvVLJ6eqIyLs4ZqKhUMvXrZ3pMaDAheuxadNmyApLa27me9vFCSkYHLjzwCwcNDlPESEREREbUlDNmIiIiayf3qVcgPHbJuWJCVBVlpqWi1r92tpk1JgU6thuDpafe+x4ULUO7di07r10NWUlJvHxVDh+Li/Pl8NJSIiIiIqBkYshERETWRxGKB1+93qymzsuCblwfUs3GAI1i8vVHZuze0KSnQDh2KmpCQGw6wwC8z07ru24ED8CgqarCv6vBwXHj2WegGDnTwqImIiIiI2j6XD9m++uorrFmzBkeOHIHBYEBcXBxefPFFjBgxos6xq1evxqpVq1BYWIiIiAg8++yzmDp1qhNGTURErsa9rAyKffug1GigyMmBm04nWm1jt27QpqZCr1ZD37fvTXf6DHvtNQR++ulN+7N4euK3Rx7BbxkZde58IyIiIiKi2+PSIdu///1vTJgwAdOmTcOcOXMgCAJWrlyJtLQ0fP/991CpVLZjV65ciaeffhoLFy5EcnIysrOz8fDDDwMAgzYiIqpDYjbDJy/PGqrl5sI7Px8QBFFqm/z8oE9MhF6thnbQINR26tToz/pv337T97UpKbgwfz5qwsKaO0wiIiIiUb311lv48ssvb3rMyy+/jK+++gpHjx6t896KFSsQFxdn13b06FFs2LABv/zyC3x9fTFkyBBMnz4dXl5edsc9/fTTje6T2i+XDtnGjBmDH3/8EZGRkba2YcOGoVOnTti8ebMtZDOZTFi6dCkee+wxvPzyywCA4cOH47fffsPChQsxefJkuLm5OeU7EBFR6+FRVGTbsECxbx/cKivFKSyVwhAVZdsJVJ+QAOE2/1wy9OwJ3+PH7dpMAQHQJybiSloaHw0lIiIil3XnnXciISHB9nr9+vUIDw/HPffcY2sLCAhAZmYmPD09MWDAALvPy+Vyu9ffffcdRo8ejdTUVFtGsGjRImzduhUajQYSicR2bGP7pPbNpUM2AHYBGwB4e3sjKCgIuuse48nLy8Ply5eRnp5ud+yf//xnrFu3Dnl5eYiPjxdlvERE1HpIjUb4Hj9u27DA68wZ0WqbAgKg79fPurZaSgrMfn4t0u/5v/8dwWvWQGo0oqp3b+gSE2Hs3h247iKRiIiIyBWNGzcO48aNs73+7LPPkJCQgH/84x92x5WWlmL27NmYP3/+Tft78803ER8fj127dtkCtUGDBmHcuHHIycmxC9Qa2ye1by4fst2ouLgY586dw9NPP21r++mnnwAAPXr0sDs2KioKAPDDDz8wZCMiaieu3a2mzMqCIicHkpoaUeoKUimMUVHQpqSgIiUFhuhohwRftUFBKPz9rm0iIiKi9qisrAyBgYG3PK6mpgbBwcF2d6yF/L6pVM0N14iN7ZPatzYXss2bNw/BwcHIyMiwtZWXlwMA/G64S+Da6ytXrog2PiIiEpfUYID8wAHr2mp798KjuFi02qaOHaFTq6FNTYVuwACY+TgBERER3Wj7duDxx4GLFx3Tv0IBLFoEzJvnmP5vproamDoV+PJLoLa24eM6dwbefRdIS2t2ycrKShiNxkYFYtOmTcNDDz2EDRs2YNq0abh69Srmzp2L5ORkJCcn31af1L61qZBt+fLl+PTTT7Fr1y74+vra2q+l0sINC1Zfe22xWBrsU8LHa4iIXI5XQQGUGg3kOTmQHzkCyc0u6lqQ4OkJfVwc9Go1dCoVDL16iVKXiIiIXNiMGY4L2ABApwOeew6YOBEID3dcnfps3Qp88smtj7t40XoeioqaXbKsrAwAsHr1aqxZswaAdZmpRx55pM4TbJMmTUJpaSlmzpyJ1atX4/z580hLS8PKlSvh7u5+W31S+9ZmQrY1a9Zg0aJF+OyzzzBo0CC79/z9/QEAWq0WCoXC1l5RUQEA6NChQ4P93hjM3YghHBGR87mXl0N+8KB1bbXsbMh++0202jVhYbYNC7RJSbBc9488RERERCSugIAAzJo1C15eXvD390dZWRm+/vprrFmzBh9++KHdWu21tbU4f/48pFIpwsLC8PPPPyMvLw8//fSTbSPFpvZJ7VubCNneeecd/OUvf8G//vUvjBkzps77d911FwDg9OnTCA0NtbVfW6utZ8+e4gyUiIhahMRigdepU7adQOWHDkFiNotS2+Llhco+fayh2uDBMEZEiFKXiIiI2qi1a8V5XFTsu9gAID0d+Oabxj0uunZti5SUy+VYtWqVXdvy5csxaNAgzJ071y4Qmz59Onbt2oWDBw8iJiYGpaWlmDFjBlJTU7F//37bXWpN6ZPaN5cP2a4FbB999BHuu+++eo+Jjo5G165dsXXrVgwePNjW/vHHH6NDhw5ITEwUabRERHS73K9cgfzwYSizsqDUaOCm1YpWuyYszLoLaGoq9PHxEDw84HXmDOQ5OQheuRI+P/wAU8eO+HXJEhj5DzdERETUFGlpwIULzh6FY3h6Wh8ZdTJ3d3eMHTsWCxYsQGVlJXx9fXHp0iV88MEHWLduHWJiYgAAHTt2xCeffIIePXrgnXfewbp165rUJ5FLh2wbNmzAzJkz8cADD8BgMOBf//qX3ftjxoyBUqmEVCrF3/72N0yZMgUdO3bEgAEDsHfvXqxfvx7Lly+Hh4eHk74BERE1RGI2w+unn+Cn0UCp0cA7Px+4xSP8LcXi4wN9QgK0qanQJiejNjgYHpcuQX7gAMIXL4b8wAHISkvtPiMrLUXY0qX4ZdMmUcZIRERERI137tw5+Pv728KwqqoqAP9bXuoaqVQKX1/fOruLNqZPIpcO2b788ksIgoCtW7diaz3peH5+PpRKJQDrgoYmkwnLli3D66+/jrCwMPzjH//AX/7yF7GHTUREDfC4cAGKnBzIc3Kg2L8fbnq9OIWlUhiiomxrq+n79YObTgf5wYMIWr8e8gMH4FlYeMtu3HQ6EQZLRERERA3ZuXMnSkpKMGjQIISEhKC4uBhff/01NmzYgBdeeMF2XEREBCIjI/HKK6+gd+/e6NmzJ2pra7FixQr88MMPePXVV5vcJ5FLh2zbt29v0vFTp07F1KlTHTQaIiJqKml1NXyPHbOGarm58D55UrTapg4doO/f37q2WkoKzL6+kB8+DMX33yPkjTfgffp0k+6cEzw8cHnGDAeOmIiIiIhupbq6Gk899RS01y0t4ufnh0WLFmHhwoW2NqlUim3btiEjIwORkZFQKBQwGAzw8fHBypUr7dZ7b2yfRC4dshERkevxKCqybVig3LsX0t9v1Xc0QSqF8fe71bQpKaiKjobvjz9CnpuLO+fNg88PPzR584Sa4GDoVSroVSro1GqYAgIcNHoiIiIiutG1ddavN27cOJSVleHcuXMoKSmBQqFAZGQkZDJZnc9HRkZi//79KCoqQmFhIby9vdGrV686S0o1pU9q3xiyERGRQ0mNRvgeP27dsGDPHng4auesepgCA6EbMADa1FTo+veHx8WL8D16FB0//BCKffvgVlnZtP5+v/utMi4OlfHxMPTq5aCRExEREdGtqNXqetvd3d3RvXt3dO/evVH9hIWFISws7KbHNLVPap8YshERUYvzKCqy7QIqP3oUkkYsHNsSBDc3VMXGWkM1lQqG6GgoDhxA4NatCHvllSbvSGrx8YG+Xz/oExOhV6lg6NEDkEgcNHoiIiIiInJlDNmIiKjZ3CoqoDhwwPoI6PffQ3b5smi1a8LCbBsW6JKSYL5udyfvn39GxJNPNvoxUMHDA5WxsdZHQBMTURUbC8HNzVFDJyIiIiKiNoQhGxERNZ3FAu9Tp2xrq8kPH4bEZBKntKcnKuPirKGaSnXTRzZvtc6a8PuuotfuVKuMj4fFy8sRwyYiIiIiojaOIRsRETWK+9WrkB86ZL1bLSsLstJS0Wpfu1tNm5ICnVoNwdOzUZ/TJSbC4u0NqcFgazNGRNhCNX1CAsxKpaOGTURERERE7QhDNiIiqpfEYoHXqVPw02ig1GjgfeoUYLGIUtvi7Y3K3r2hTUmBduhQ1ISE3FY/NeHhOL1lC5TZ2agNDIRepULtHXe08GiJiIiIiIgYshER0XXcS0uh2L8fSo0GipwcuOl0otU2dusGbWoq9Go19H37QmihLdGN3brB2K1bi/RFRERERETUEIZsRETtmMRshk9enjVUy82Fd34+IAii1Db5+Vkf21SroR00CLWdOolSl4iIiIiIyBEYshERtTMeRUW2DQuU+/ZBWlkpSl1BKoUxKsq2E6g+IYE7dxIRERERUZvBkI2IqI2TGo3wPX7ctmGB15kzotU2BQRA36+fdW21lBSY/fxEq01ERERERCQmhmxERG3QtbvVlFlZUOTkQFJTI0pdQSqFsWdPVPbrhyujRsHQqxcgkYhSm4iIiIiIyJkYshERtQFSgwHyAwesa6vt3QuP4mLRatd07gxjjx4QPDwgu3wZ3idPwvvUKfgcPYqC9eth8fUVbSxERERERETOwpCNiMhFeRUUQKnRQJ6TA/mRI5DU1opS1+LpCWOPHjB16AA3rRbep09DmZVV5zifkyfR4bvvcGX8eFHGRURERERE5EwM2YiIXIR7eTnkBw9a11bTaCArKRGtdm1wMGqCgyExm+F5/jx8Tpxo1OfMcrmDR0ZERERE7cmFCxcwefJk22tPT0+EhIRg+PDhSE9Ph1s9G2tdunQJs2fPRmxsLF588cU671ssFuzcuRPbtm1DYWEhAgICMGHCBIy/yT8Wb9++Hf/+97/x66+/QiKRYMmSJejfv3/LfElyWQzZiIhaKYnFAq9Tp2xrq/nm5QEWiyi1LZ6eqAkLg8XLCx7FxZD9/quxBJkMV/70J2iHDXPgKImIiIiovTEYDMjKykJaWhpiYmJQXV2NvLw8TJ48GZs2bcK3334LqVRqOz47OxsPPPAAysrK6g3gAGD06NHYvXs37rvvPiQkJOD48eO499578dxzz+G1116zO7a2thb33nsvMjMzcd9992Hw4MEwm82QyWQO/d7kGhiyERG1Iu5XrkB++DCUWVlQajRw02pFq2264w7U3nEHpJWV8Pz1V3gVFDT+w1IpjF27ojI+Hnq1GroBA3gXGxERERE5THp6Oh588EHb6zfffBPPPPMMdu3ahREjRgAANmzYgCeeeALz58/Hvn37Guxr5syZWLFiBSIjI21tM2bMwD//+U+88MILkF93Xbt8+XLk5eXhxIkT6Nq1a8t/MXJpDNmIiJxIYjbDJy/PumFBbi688/MBQRCltuDpiZpOnSAxmeBRXAz3khK4N+ER1JqwMOhUKmuo1r8/zB06OHC0RERERG3XrkPAe98AZ4tFe3ChVZBKgYhgYPpo4O6E5vU1YcIEPPPMM/jxxx9tIVt0dDQ2bdqESZMmYeDAgQ1+Ni0trU7bwIED8e6776K4uBjdu3cHAFRWVmLp0qVYvXo1AzaqF0M2IiKReVy4AEVODuQ5OVDs3w83vV6cwlIpjH/4A6RVVZAVF0NSXQ3PwsJGf7w2KAj6xEToEhOhV6lQ26mTAwdLRERE1D7sOgQ8/55o/87aqlgsQMFF6/cHmhe0lZaWAgAUCoWtLSkpCUlJSbfVX0FBAXx8fBAaGmpry87OhsFgwPDhw7Fs2TIcOXIEPj4+mDRpEoYPH377g6c2gyEbEZGDSaur4XvsmDVUy82F98mTotU2+ftDn5AAvVoNbWoqwhcvhuL77xv3WT8/VPbvbw3VEhNRzX+tIyIiImpx733TPgO26wmC9TzcbshWUVGBRYsWQalUYsyYMc0eT3l5OdauXYuMjAx4e3vb2o8fPw65XI6xY8ciPj4eAwYMQG5uLkaMGIHVq1dj5syZza5Nro0hGxGRA3gUFdk2LFDk5kJSXS1KXUEqhTEqCjqVCtqUFFT26WO9D/93ssuXG/ysxdsblX372kI1Q2Sk3WeJiIiIqOUV/ubsEbQOTT0PixcvxurVq1FZWYkzZ86ga9eu2LFjB4KCgpo1jtraWkycOBFyuRxLly61e6+srAx6vR4zZszAo48+amvv0KEDnn/+eUybNg1eXl7Nqk+ujSEbEVELkBoM8M3Ls25YkJkJj0uXRKttCgyEbsAAaFNToVOrYb7uFvkblUydirCXXoLEYoHg7o6q3r1tj4BW9e4NwZ1/LBARERGJKbyT9ZHJ9i68iSuRJCQkIC4uDhUVFVi2bBnmz5+P5OTkZo3BbDZjypQpOHHiBLKzs+Hn51fnfblcjunTp9u1jx8/Hu+++y7y8/MRHx/frDGQa+PfpoiIbpNHUZFtF1D5kSOQ1NaKUldwc0NVbKw1VFOpYIiOBiSSRn32yp/+BH1cHGRlZTBERsJy3e3vRERERCS+6aPb75ps10gk1vPQFGlpabbdRc+fP4+//vWvSEtLQ2Bg4G2NwWw246GHHsKePXuQmZmJiIiIOscEBwfDYDDAZDJBJpPZ2q/9t9lsvq3a1HYwZCMiaiS38nIoDh6EPCcHyu+/v+mjly3NbifPpCSYfX1vv6/wcNSEh7fg6IiIiIjodl1bh4y7i95+P2+88QYiIyMxd+5cbNq0qcmfvxaw7d69G3v27EFUVFS9x6WkpMBsNmP79u0YP368rf3QoUOQyWS2XUip/WLIRkTUEIsF3qdOQZGbC3lODuSHD0NiMolT2ssLlX362DYsMHbrJkpdIiIiIhLf3QnNC5nau5CQECxevBhz587F1KlTMXTo0EZ/9lrA9s033+CLL76AXC5HUVGR7X0fHx8EBAQAAFQqFYYOHYonnngCQUFBSEhIQGZmJpYvX45JkyahQ4cOLf7dyLUwZCMiuo771auQHzoEeU4O/LKy4P77VuBiuHa3mjYlBboBAyB4eIhWm4iIiIjIlc2ePRsbN27EjBkzkJeX1+gNCI4dO4YtW7YAQL3hXHp6Oj7++GPb608++QRTpkyxrf8mkUgwfvx4rFq1qgW+Bbk6hmxE1K5JLBZ4nToFP40GSo0G3vn5oi2IYfH2hr5/f+vaasnJqAkOFqUuEREREZGrCg0NRWZmJqKjo+3a3d3dsWPHDhQUFMBgMNQJ2VatWgVPT886/fXs2ROZmZkN1uvUyX5HhsDAQOzYsQOFhYUoKipCly5dEBoa2oxvRG0JQzYianfcS0uh2L8fSo0GipwcuOl0otU2dusGbWoq9Go19H37QrhuwVQiIiIiIro5b29vDB48uN73wsPDEd7A2sMN7fqpUCga7O9mblaL2i+GbETU5kmqqyE/dgzynBwocnNFvVvteldHjcKvS5eKXpeIiIiIiIgcjyEbEbVJHkVFtg0LlPv2QVpZ6ewhocN//4tf//Y36x7lRERERERE1KYwZCOiNkFqNML3+HFrqLZnD7zOnnX2kOowduvGgI2IiIiIiKiNYshGRC7Lo6gIyqwsKDUayI8ehaSmxtlDqpdZqYROrcalOXOcPRQiIiIiIiJyEIZsROQypFVVkB88CKVGA+XevZAVFzt7SPWyeHqiMi4OVfHxqIyPh75fPwju/O2WiIiIiIioLePf+oio9bJY4H3qlG1tNfnhw5CYTM4eVR2CVApjVBR0KpV119C4OAj1bA9OREREREREbRdDNiJqVdzLyyE/eNC6tppGA1lJibOHVJdEAkOPHtCrVNAnJkLfrx8sPj7OHhURERERERE5EUM2InIqicUCr9/vVlNmZcE3Lw+wWESpbfH0hLS6ulHHVoeH/y9U698fJn9/B4+OiIiIiIiIXAlDNiISnXtZGeRHjtg2LXDTakWrXRMWBm1KCrSpqbB4eKD7ww/Xe1xtx47/C9VUKtQEB4s2RiIiIiIiInI9DNmIyOEkZjN88vKg1GigyM2Fd34+IAii1Db7+UGXmAi9Wg3twIGoDQqye780PR2Bn34Ki1wOfb9+tmDN2K2bKOMjIiIiIiKitoEhGxE5hEdRkW3DAsW+fXCrrBSnsFQKw/WbENxiZ88LCxbg4rx53P2TiIiIiIiImoV/qySiFiGtrobvsWPWUC03F94nT4pW2+TvD31CgvVutdRU1Hbs2KTPM2AjIiIiIiKi5uLfLInotl27W02ZlQVFbi4kjdxEoLkEqRTGqChoU1JQkZICQ3Q0IJGIUpuIiIiIiJznwoULmDx5su21p6cnQkJCMHz4cKSnp8PNzc323vvvv4+NGzfW6SMjIwMZGRl2bUePHsWGDRvwyy+/wNfXF0OGDMH06dPh5eVld9zTTz+No0eP1ulzxYoViIuLa+a3I1fHkI2IGk1qMMA3L8+6YUFmJjwuXRKttqljR+iZa06hAAAgAElEQVR+v1NNp1bDrFCIVpuIiIiIiFoHg8GArKwspKWlISYmBtXV1cjLy8PkyZOxadMmfPvtt5BKpQCswdnp06dx//332/URfMOmZt999x1Gjx6N1NRUDB8+HL/99hsWLVqErVu3QqPRQHLdP+hnZmbC09MTAwYMsOtDLpc76BuTK2HIRkQ35VVQAKVGA3lODuRHjkBSWytKXcHTE/q4OOjVauhUKt6tRkRERERENunp6XjwwQdtr998800888wz2LVrF0aMGAEAKC0tRZ8+fbBixYqb9vXmm28iPj4eu3btsgVqgwYNwrhx45CTk2MXqJWWlmL27NmYP3++A74VuTqGbERkx628HIqDByHPyYEyOxuy334TrXZNWJhtwwJtUhIsvr6i1SYiIiIiItc1YcIEPPPMM/jxxx9tIVtZWRk6NmK95pqaGgQHB9vdsRYSEmJ773plZWUIDAxswZFTW8KQjaidk1gs8Dp1yrYTqPzQIUjMZlFqCx4e0MfHW0O1wYNhjIgQpS4REREREbUtpaWlAADFdcvKlJaWIjIy8pafnTZtGh566CFs2LAB06ZNw9WrVzF37lwkJycjOTnZdlxlZSWMRiNDNmoQQzaidsj9yhXIDx+2rq2WnQ23igqnjKM0PR0X5851Sm0iIiIiotYgOw9YugUoKXdM/z5ewPTRwNThjun/ZmpMwEsbgcyjgOkm/45/Rwfg+cnAoN63V6eiogKLFi2CUqnEmDFjbO1lZWXYs2cPRo0aBaPRiLCwMNx3330YO3as3ecnTZqE0tJSzJw5E6tXr8b58+eRlpaGlStXwt3d3a4/AFi9ejXWrFkDAIiMjMQjjzyC+Pj42xs8tSlSZw+AiBxPYrHA++RJBK9di56TJiFm2DDcOW8e/Ldvd1rABqkU2pQU59QmIiIiImolXnNgwAYAVUZg9RfA5auOq9GQXYesv24WsAHW7//alqb1vXjxYqjVasTGxqJz5844e/YsduzYgaCgINsxM2bMwMCBA5GcnAy1Wo1ff/0V48aNw8yZM+36qq2txfnz5yGVShEWFmbbTOGnn36yOy4gIACzZs1CfHw8Bg8ejNjYWPznP/9BQkICtm7d2rQvQG0S72QjaqM8Ll6EYv9+yHNyoNi/H256vbOHBOD3ddcSE3F19GhU9uvn7OEQEREREZELSkhIQFxcHCoqKrBs2TLMnz/f7tFOAPVuTvDXv/4Vb7zxBv7yl7+gR48eAIDp06dj165dOHjwIGJiYlBaWooZM2YgNTUV+/fvt92lJpfLsWrVKrv+li9fjkGDBmHu3LlIT0930LclV8GQjaiNkFZXw/fYMWuolpsL75MnnT0kAIApIAD6fv2su4Sq1agJDXX2kIiIiIiIWo0Fk8V5XDTI3zH938zdCcD3PzTucdEFk5vWd1pamm130fPnz+Ovf/0r0tLSbrle2oQJE/DGG2/g559/Ro8ePXDp0iV88MEHWLduHWJiYgAAHTt2xCeffIIePXrgnXfewbp16xrsz93dHWPHjsWCBQtQWVkJX27e1q4xZCNyYR5FRbYNC5T79kFaWensIcEsl6MyIQG6xEToVSoY//AHZw+JiIiIiKjVGtQb2Hmba5G1dh7uwGuPOr7OG2+8gcjISMydOxebNm266bHnzp0DAISHhwMAqqqqAAD+/vYppFQqha+vb53dRRvq09/fnwEbMWQjciVSoxG+x49DnpMDvz174Hn2rLOHBIunJ6ri4qyhWmIiDDExEKRc7pGIiIiIiMQREhKCxYsXY+7cuZg6dSqGDh2KgoICfPHFFxg9ejTuvPNO6PV65ObmYu7cuUhNTUXv3tZkMyIiApGRkXjllVfQu3dv9OzZE7W1tVixYgV++OEHvPrqq7Y6O3fuRElJCQYNGoSQkBAUFxfj66+/xoYNG/DCCy846+tTK8KQjaiV8ygqsu4CqtFAfvQoJI34lxRHEtzcYIiJsYVqlX36QPD0dOqYiIiIiIiofZs9ezY2btyIGTNmIC8vD1KpFKtXr7Zbl00mk+GBBx7AypUrbW1SqRTbtm1DRkYGIiMjoVAoYDAY4OPjg5UrV9rtVlpdXY2nnnoKWq3W1ubn54dFixZh4cKF4nxRatUYshG1MtKqKsgPHoRSo4Fy717IiotFq23x9a37yKlEAmP37tAnJkKXmIjKhASYeRs0ERERERE5QWhoKDIzMxEdHW3X7u7ujh07dqCgoAAGgwERERE4f/48ioqKcPHiRbi7u6N79+5QKpV1+oyMjMT+/ftRVFSEwsJCeHt7o1evXvDw8LA7bty4cSgrK8O5c+dQUlIChUKByMhIyGQyh35nch0M2YiczWKB96lTtrXV5IcPQ2IyiVPa0xOVcXHWTQlUKtSEhyN0+XJ4nj0LY2Sk9W61/v1husXioURERERERGLw9vbG4MGD630vPDzcttbaNWFhYQgLC2tU34059lpY171790b1Se0LQzYiJ3C/ehXyQ4esGxZkZUFWWipa7ZqwMOhUKmhTUqBTq+s86vnrdWsOEBEREREREVHjMGQjEoHEYoHX73erKbOy4JuXB1gsotS2eHujsndvaFNSoB06FDUhIaLUJSIiIiIiImpPGLIROYh7WRkU+/ZBqdFAkZMDN51OtNrGbt2gTU2FXq2Gvm9fCFwjgIiIiIiIiMihGLIRtRCJ2QyfvDxrqJabC+/8fEAQRKlt8vODPjERerUa2oEDURsUJEpdIiIiIiIiIrJiyEbUDB5FRbYNCxT79sHtxp05HUUqhSEqCjqVynq3WkICBDc3cWoTERERERERUR0M2YiaQFpdDd9jx2wbFnidOSNabZO/P/QJCdCr1ahITYWpY0fRahMRERERERHRzTFkI7qFa3erKbOyoMjNhaS6WpS6glQKY1QUtCkpqEhJgSE6GpBIRKlNRERERERERE3DkI3oBlKDAb55eVBmZUG5ezc8iotFq20KCIAuKQna1FTo1GqYFQrRahMRERERERHR7WPIRgTAq6AASo0G8pwcyI8cgaS2VvQxaJOTcfbtt0WvS0RERERERETNx5CN2iW38nIoDh60rq2WnQ3Zb7+JPwipFFVRUdCr1dCp1dD37y/+GIiIiIiIiIioRTBko3ZBYrHA69Qp206g8kOHIDGbRR9HbVAQtAMHWoO1xESY/fxEHwMRERERERERtTyGbNRmuV+5Avnhw9a11bKz4VZRIfoYTIGB0CYn20I17ghKRERERERE1DYxZKM249rdan4aDZQaDbzz8wFBEHUMFh8f6Pv3hzYlBbrERNSEh4tan4iIiIiIiIicgyEbuTSPCxegyMmBPCcHiv374abXi1pfkMlgiI5G+R//CJ1aDWOPHoBEIuoYiIiIiIio9VIqlZDw7wh0HaVS6ewhkIMwZCOXIq2uhu+xY9ZQLTcX3idPijwAKarDw1ExZAi0Q4ag6q67ILi5iTsGIiIiIiJyGRqNxtlDICKRMGSjVs+jqMi2YYFy715Iq6pEqStIpaju1g0WT08Yu3VD+ciRqOzXDxZPT1HqExEREREREZHrYMhGrY7UaITv8ePWDQv27IHHxYui1TYFBkLfty+0KSnQpqbCzNt4iYiIiIiIiKgRGLJRq+BRVGQN1TQayI8ehaSmRpS6gpsbqmJjoU1NhU6lgiE6mmuqEREREREREVGTMWQjp3CrqIDiwAHrI6Dffw/Z5cui1a4JC4NOpYJerYYuKQlmX1/RahMRERERERFR28SQjcRhscD71Cnb2mryw4chMZnEKe3picq4OGuoplLB0KuXKHWJiIiIiIiIqP1gyEYO4371KuSHDlnvVsvKgqy0VLTa1+5W06akQKdWQ+BmBURERERERETkQAzZqMVILBZ4/X63mjIrC755eYDFIkpti7c3Knv3tm5YMHQoakJCRKlLRERERERERAQwZKNmci8rg2LfPig1GihycuCm04lW29itG7SpqdCr1dD37QtBJhOtNhERERERERHR9RiyUZNIzGb45OVZQ7XcXHjn5wOCIEptk58f9ImJ0KvV0A4ahNpOnUSpS0RERERERER0KwzZ6JY8iopsGxYo9u2DW2WlKHUFqRTGqCjbTqD6hAQIbm6i1CYiIiIiIiIiagqGbFSH1GiE7/Hjtg0LvM6cEa22xccHlbGxuDp6NLSpqTD7+YlWm4iIiIiIiIjodjFkIwD/u1tNmZUFRU4OJDU14hSWSFDdpQsqhg9H+ZAhMERHAxKJOLWJiIiIiIiIiFoIQ7Z2SmowQH7ggHVttb174VFcLFptU2AgtAMHQjdwIHQDBsAsl4tWm4iIiIiIiIjIERiytSNeBQVQajSQ5+RAfuQIJLW1otQVZDJU9u5tDdVUKhh69RKlLhERERERERGRWBiytWHu5eWQHzxoXVtNo4GspES02rUhIdAmJVl3Ak1KgsXXV7TaRERERERERERiY8jWhkgsFnidOmVbW803Lw+wWESpbfH0RGVcHPRqNSoGD0Z1RIQodYmIiIiIiIiIWgOGbC7O/coVyA8fhjIrC0qNBm5arWi1a8LCoE1JgTY1Ffr4eAgeHqLVJiIiIiIiIiJqTRiyuRiJ2QyfvDzrhgW5ufDOzwcEQZTaFh8f6BMSoE1NhTY5GbXBwaLUJSIiIiIiIiJq7RiyuQCPCxegyMmBPCcHiv374abXi1NYKoUhKgo6lQp6tRr6fv0guPN/GSIiIiIiIiKiGzExaYWk1dXwPXbMGqrl5sL75EnRapv8/aFPSLBuWJCaitqOHUWrTURERERERETkqhiytRIeRUVQ5OZadwLduxfSqipR6gpSKYy/362mTUlBZZ8+gFQqSm0iIiIiIiIioraCIZuTSA0G+OblWTcsyMyEx6VLotU2BQZCN2AAtKmp0KnVMCsUotUmIiIiIiIiImqLGLKJyKOoyLYLqPzIEUhqa0WpK7i5oSo21hqqqVQwREcDEokotYmIiIiIiIiI2gOGbA7kVl4OxcGD1kdAv/8essuXRatdExZm27BAl5QEs6+vaLWJiIiIiIiIiNobhmwtyWKB96lTtrXV5IcPQ2IyiVPa0xOVcXG2DQuM3bqJUpeIiIiIiIiIiBiyNdsdAKJ/PIGw40ehzMqCrLRUtNrX7lbTpqRAp1ZD8PQUrTYREREREREREf0PQ7ZmugxAsvVjUWqZFQroVSpok5KgS05GbVCQKHWJiIiIiIiIiOjmGLI1k0O3D5BKYYiKsoVqVb17Q3Bzc2RFIiIiIiIiIiK6DQzZWhmTvz90ajV0AwdCN2AATAEBzh4SERERERERERHdAkM2JxOkUlTFxkKXnGy9Wy06GpBKnT0sIiIiIiIiIiJqAoZsTlB7xx22UE2nUsGsVDp7SERERERERERE1AwM2UQgyGSojI+HLikJ2qQkGHv2dPaQiIiIiIiIiIioBTFkc5Ca0FDokpOhTUqCPjERFh8fZw+JiIiIiIiIiIgchCFbC7F4eqKyf3/bTqDVd97p7CEREREREREREZFIGLI1kwrAjMdmoN/0RyB4eDh7OERERERERERE5ARtJmQrKyvD2rVrMWLECCQkJNR7zKVLl7Bz504UFxcjKCgII0eOROfOnZtV9wCAMWFh6MuAjYiIiIiIiIjaiCVLlsBisdRpX7x4cZ22qqoqbNu2DYWFhYiIiMDYsWPh0Q5zkjYRsh0+fBj33Xcfzp8/j8DAwHpDti+//BKTJ09GSEgIoqOjkZ+fj1mzZmHz5s2YMGGCE0ZNRERERERERNT66PV6vPTSS+jWrRsUCoXdezeGbOfOnUNKSgp0Oh2io6Nx8uRJvPjii9izZw+CgoJEHLXzSZ09gObasGEDBg4ciPvvvx8ymazB42bOnImRI0fi9OnT2L59O06fPo0RI0Zg1qxZIo6WiIiIiIiIiKh1KysrAwBs3rwZx44ds/t1oyeeeAI+Pj44c+YM9u3bh4KCApjNZsycOVPsYTudy4ds2dnZWLlyJZYtW4ba2tp6jzGZTLh06RKGDRsGqdT6laVSKYYOHYrLly+jurpazCETEREREREREbVa10K2gICAmx53+fJl/Oc//8G8efPg7+8PAAgMDMT8+fPx5ZdfoqSkxOFjbU1cPmTbtGkTHn30UQiC0OAx7u7uSE1NxcaNG3H16lUA1lsfN2/ejFGjRsHT01Os4RIRERERERERtWqlpaUArIHZzRw5cgSCIECtVtu1JyUlwWKxIDc312FjbI3axJpsjbF582bcc889iI2NRUZGBrZu3YoePXrgww8/dPbQiIiIiIiIiIhajWt3sm3duhVXrlyBt7c3EhISMHjwYEgkEttxly5dAoA6m0qGhoYCAIqKikQacevQbkK24OBgTJo0CQsXLsTq1athMBgwe/ZsyOXym37u+v95GrLwxYVY+OLClhoqEREREREREVGLaExmcePTgSEhIYiIiMBHH30EHx8fFBYWYv78+UhOTsY333wDPz8/ANZdRQHUeULQy8sLgPUpwvakXYRsFosFkydPxt69e5GVlQWVSoX/9//+H+bNm4fvvvsO27Zts63VdqObPYYKWEO4V5e86ohhUwtb+OJCzpWL4Fy5Ds6V6+BcuQ7OlevgXLkOzpVr4Dy5Ds6V61j44kK8v/F9TM2Y2qTPDR48GGfOnLFr27FjB8aOHYslS5bgjTfeAAD4+voCAIxGI3x8fGzHGo1GAP8L29oLCQDhVkGSKzCZTJDJZHjnnXcwY8YMu/d27tyJUaNGQaPRYNCgQbb2PXv2YMiQIdixYwdGjhx5W3UlEsktgzhqHThXroNz5To4V66Dc+U6OFeug3PlOjhXroHz5Do4V66jpedq8ODBMBgMtrXWdu3aheHDh+PEiROIiYmxHXfy5EnExMTg888/x7333tti9VsziUTi+hsfNMavv/4KAIiLi7NrT0xMBAAUFhaKPiYiIiIiIiIiIldSW1sLpVJpe52QkAA3Nzfk5OTYHbd//37b++1JuwjZ4uPjAQAbNmywa1+7di0A1NkFg4iIiIiIiIiovcrOzkZFRYVd24cffoj9+/fj/vvvt7X5+/vj/vvvx+uvv44rV64AsG6a8Pe//x2DBw9Gly5dRB23s7WLNdkSExOxYMECPPPMM9i0aRO6du2Ks2fP4scff8Ty5cvRu3dvZw+RiIiIiIiIiKhVWLFiBbZv346uXbuiQ4cOOHv2LMrKyjBnzhw8+uijdse+9dZbSE1NRbdu3dCzZ0/89NNPUCqVWLdunZNG7zxtZk02i8WCJUuWIC0trcHbEU+fPo3du3ejrKwMgYGBuPvuu9GtW7dm1eWz6K6Dc+U6OFeug3PlOjhXroNz5To4V66Dc+UaOE+ug3PlOm53rqqrq5GVlYVffvkF5eXl6NSpE4YNG4aIiIh6j6+pqcFXX32FM2fOICwsDGPHjoVCoWju8F2KRCJpOyGbs/A3F9fBuXIdnCvXwblyHZwr18G5ch2cK9fBuXINnCfXwblyHZwr8bSbjQ+IiIiIiIiIiIgciSEbERERERERERFRM/FxUSIiIiIiIiIiombg46JEREREREREREQtgCEbERERERERERFRMzFkIyIiIiIiIiIiaiaGbERERERERERERM3EkI2IiIiIiIiIiKiZGLIRERERERERERE1E0M2IiIiIiIiIiKiZmLIRkRERERERERE1EwM2YiIiIiIiIiIiJrJ3dkDcIbKykp89NFHyMrKQklJCSIiIjB9+nT069evzrHFxcVYsWIFTpw4AX9/fzz44IMYMWJEvf1+8cUX+Pzzz1FRUYF+/fphzpw5CAgIaFaf7d2FCxfw/vvv48iRIzAYDIiLi8OsWbMQEhJS59imntf33nsP//rXv/DBBx+gS5cu9R5z9OhRrF27FoWFhYiIiMBTTz2FqKioFvt+bcnRo0exZcsW/PTTT5DJZBg8eDAef/xxeHp61ntsY85rU/ps7M8ftfxcXfs9NTMzE6WlpQgODsbdd9+NSZMmQSqt+285nKvGsVgs2LlzJ7Zt24bCwkIEBARgwoQJGD9+fL3H38553bt3L1544QU89thjmDRpkt17RqMRa9euRXZ2NgBg+PDhmDZtGtzd2+Wlw001Za4ae17ff/99bNy4sc7nMzIykJGRcVt9UtOuAZt6Xq//vdVoNGLy5Ml15orXgI3X0tfrTz31FH744YcG661Zswa9evVqUp9k5Yjr9cuXL+Ptt9/GkSNHIAgC4uPj8eSTT6Jz5851juX1euM1Za4ae14vXbqEt99+G0ePHoWXlxfGjBmDKVOm8BqwmZpyvQ5Y52H27NmIjY3Fiy++WO8xjsg2qK52dydbcXExYmJi8Pzzz0Mul6Nv3744cOAAVCoVduzYYXfsxYsXkZCQgM8//xwxMTEwmUwYNWoUVq9eXaffl19+Gffffz8EQUBMTAy2bNmCAQMGoKys7Lb7bO92796Nnj17YsuWLYiIiEB0dDQ2btyIuLg4FBYW2h3blPNqNBoxbdo0PPnkk8jKykJVVVW99f/v//4PiYmJ+OmnnxAXF4cffvgB/fr1Q25urkO+ryt77bXX0LdvXxw7dgx9+vRBQEAAnn32WQwbNgxms9nu2Mae16b02difP2r5uTIajYiNjcXLL78MuVyOpKQkmM1mPPzww5gyZUqd+pyrxhs9ejTuvfde6PV6JCQkQKfT4d5778WCBQvqHHs751Wn02HKlCnYu3cvfv31V7v3zGYz/vSnP+Gll15C586d0blzZ8ybNw9//vOfW/x7tgWNnaumnNejR4/i9OnTiIuLs/sVHBx82322d025BmzqeV26dCkSEhJw8uRJJCYm4u6774ZSqbQ7hteAjeeI6/UePXrU+XmKi4uD2WyGRqOBt7d3k/skx1yvX7x4EXFxcdi6dStUKhXUajU+/fRTxMfH48KFC3bH8nq98ZoyV409r2fPnkWfPn3w4Ycf4q677oK/vz9mzZqF9PT0OvV5Ddh4TbleB4Ds7Gz07dsX27Ztw8mTJ+vt0xHZBjVMaG/ee+894erVq7bXtbW1QkxMjDBgwAC742bOnCkEBQUJV65csbW98sorgo+Pj1BSUmJru3jxoiCTyYS//e1vtraysjKhU6dOwrx5826rTxIEvV4vrF+/XjCZTLa28+fPCzKZTFiwYIHdsY09r1euXBH69u0r/OEPfxDWr18vABDy8/PrrR8bGysMHz7c9tpisQh//OMfhf79+7fUV2wzTpw4IezcudOu7aOPPhIACP/5z3/s2ht7XhvbZ1N+/sgxc3X8+HGhtrbWrm3p0qUCAKGoqMjWxrlqmq+//lo4deqUXdvjjz8ueHh4CDqdztZ2u+c1IyNDGD16tBAUFCS89tprdu99+umnAgBh7969trbs7GwBgPDNN98096u1OY2dq6ac18mTJwsjR468ZW3OVdM09hqwKec1OztbkMlkdX4PvRGvAZumpa/XG5KYmFjnZ41z1XiOuF5ftmyZ4OHhIZSVldnaSkpKBHd3d2Hp0qV2ffJ6vfGaMleNPa+TJ08WQkNDhYqKClvboUOHBDc3N+Gzzz6ztfEasGmacr3+3nvvCTKZTHjhhReEIUOGCOnp6fX26Yhsg+oCILTLkK0+06ZNE0JDQ+3aOnfuLMyZM8euraysTJBIJMJ7771na1u3bp0gkUjs/iAQBEGYM2eOEBYWdlt9UsP+8Ic/CJMnT7Zra+x5tVgswksvvSSUlpYKu3btajBk+/nnnwUAwpdffmnX/uWXXwoAhF9++aUFv1HbVFhYKAAQ1q9fb2tr7nmtr8+m/PxR/RwxVx9++GGdny/OVfNt3rxZACCcPn3a1nY75/Xzzz8XlEqlcPbsWUGpVNYJ2SZNmiT06dOnzuf69OkjPPjggy3wTdq++uaqKef1nnvuadS55lw1X33XgE05r4MGDRKmTJlyyzq8Bmy+5lyv1ycrK0sAIOzatavF+iSr5lyvL1myROjQoYNdGGQymQSFQiEsXrzY1sbr9ZZx41w15bxGREQIjz76aJ0+R44cKdx3332217wGbL76rtcFQRD27t0rbNmyRRAEQUhOTm4wZHNEtkF1ARDa3eOiDSkoKECPHj1sr8vKynDx4kX06dPH7riAgAB06dIFhw4dsrXl5eUhPDy8zjPKcXFxKCoqwuXLl5vcJ9XPYDDg0qVLtz1XEokEixcvRmBg4E3r5OXlAUCdPuPi4gCAc9UIBQUFAGA3V809rw312ZifP2pYS8/VuXPnsHTpUgwcONBu7Q7OVfMVFBTAx8cHoaGhtramntdLly7hsccew6pVq9C1a9d6HzvIy8urM/fX+uTvf43T0Fw19ryWlpbe8s+qpvZJ9bvxGhBo/HnV6/XYv38/7r33XnzwwQeYMmUKHnjgAaxbt87uZ4vXgC2jOdfr9Xn99dfRu3dv/PGPf2yxPqn51+vp6emora3FzJkzUV1dDbPZjGeeeQbe3t526xzyer356purppxXa6ZQV2BgIE6cOGHXJ68Bm6e+63UASEpKqrOu7o0ckW1QwxiyAdi/fz+ysrLw5JNP2tquPW9c3+J+HTt2RElJid2xDR0HwHZsU/qk+r311luwWCx4+OGHbW2OOK8N9XnjnFLDli1bhrvuuguDBg2ytTX3vDbUZ2N+/qhhLTFXn376KQYOHIiYmBjExsZi4sSJ+Pbbb+2O4Vw1T3l5OdauXYuMjAy7tYOael4feeQRDBkyBFOnTm2w1s365Dzd2u3M1Y3ntaysDHv27MGoUaMwdOhQTJ06Fdu2bavzWc5V89R3DQg0/rz++OOPMJlM+Oc//4nNmzejb9++CA0NxZw5czBx4kS7/gBeAzZHc6/Xb5Sfn49vvvkGT///9u4/tqr6/uP469DbUkuhBbMqpVAIUIIoUCBjAltRwBkkeOdQwNoBZUPiTAbKtsw1msj8McXAFKwzThJpSWbcOtRELeJAbFdYERwMikXMKSsAABHbSURBVPxo13aVUpXibaWlXj7fP/hy5XDvbc+959bG9flImtBzPvd9z32/c9s37557zurVtu3Uyj23/XpWVpbeeOMNvfHGGxo1apTGjh2riooK7dq1S5mZmV3GpK9wLpJahcrr97//fZWUlNiu6bZr1y795S9/UWtrqy0mPaA7ofp1p7pjtoHwev1tp/773/9q4cKFWrBgge68887A9o6ODklSfHx80GPi4+PV1tZmWxtunaTA2khiItiOHTv08MMPa8OGDba7gXZHXsPFvLKmCO3RRx/Vzp079cEHH9juLOQmr53FdPL+Q2ixqtXIkSPl9Xrl8/m0f/9+PfbYY2pubtbTTz9ti0mtotPR0aFFixYpOTlZjz/+eNA+p3nduHGj/vWvf3V6h72uYlKnzkVbqyvzunLlStXW1mrw4MFqbW1VeXm5vF6v7rvvPm3atCmqmLAL1wNKzvN66T8uw4YN05YtW2RZliRp6tSpWrx4scrLyzVt2jR6QJdi0a9fad26dbrmmmuCzgChVu7Eql+vqalRe3u7brjhBh07dkxnz57V3r17bWfI06+7E2mtQuX1ySefVGVlpcaOHauJEyeqtbVVlmUpJyfHNnijB3QnXL/uVHfMNhBerx6yNTU1ac6cORo1apReeeUV276UlBRJsk3gL2lpabH9FSUlJSXsOklKTk6OOCbsKioq5PV6tWbNmqC/NndHXi+PmZSUZIsnfV1TBNu4caN+97vfqaSkRJMnT7btizavXcV08v5DsFjWatKkSZo0aVLg+23btsnr9WratGn60Y9+FIhJrSLn9/uVl5enQ4cOaffu3YHaXOI0r1VVVfr1r3+tkpKSLm/B3llM6hSem1pdmddf/epXQevWrFmjZ555RqtWrQp8XIRaRaezHlByntdLHwldtWpVYMAmSV6vV5Zlac+ePZo2bRo9oAux6tcvd+rUKRUXF6ugoEAJCQkxiYnY9eubN2/Wvffeq6KiIt111106f/68nnrqKS1dulQtLS2B2PTr0XNaq67ymp6ero8++ki7du1SfX29hg0bppycHN18883KyMiwxaQHjE5n/bpT3THbQHi99uOiTU1NmjVrlgYOHKjXX39diYmJtv2DBw9WUlKS/vOf/wQ9tqamRsOHDw98P3LkSNXW1gatq66ulmVZgb8MRBITX9uzZ49uvfVW5efnB50VIHVPXkeOHClJQTGrq6sliVqFUVhYqAceeEBFRUW67bbbgvZHk1cnMZ28/2DXHbW63Pz58xUXF6eKigpbTGoVGb/fryVLlmjnzp3avn27RowYEbTGaV6feOIJ+f1+PfTQQ5oyZUrg69y5c9q4caOmTJmijz/+OBAz1M/U6upqfv6F4bRWbvK6YMECSQrUKRYxe6OuekDJeV6vvfZaSZLP57Oti4uLk2VZgSEcPWB0YtmvX+7ZZ59Vnz59tHLlyqB91Co6sezXn3zySd1555266667JEkJCQkqKCjQkiVLtGHDhsA6+vXodFWrSPMaHx+v2bNna+nSpbr55pvl9/t14MAB3XTTTbaY9ICR66pfd6o7ZhsIr1cO2S79wk5NTdU777wTchobFxenGTNmqLS01La9vLxcLS0tts9Cz5w5Uy0tLSovL7etLS0t1eTJkwN/AYgkJi7as2ePfvjDHyo/P19/+MMfQq7pjrxmZ2drwIABQTFLS0vl8Xj0ve99L+KY/+sKCwu1atUqbd26NdAUXSnSvDqJ6fT9h691R62u9PHHH8vv9ystLS2wjVpF5tLQ5r333tPOnTs1duzYkOuc5tXr9aqgoEBer9f25fF4NG7cOHm93sBfOmfOnKkPPvhA586dC8Q7d+6cdu/eze+qECKplZu81tTUSJKGDh0as5i9jZMeUHKe1/HjxyslJUV/+9vfbI/fv3+/Lly4oOuuu04SPWA0Yt2vX9LS0qIXXnhBeXl5gWsMuY3Z28W6X//yyy81cODAoBj9+/fX+fPnA9/Tr0fOSa3c5nXTpk1qbW3VHXfcEdhGDxg5J/26U90x20Dnevoup9+o06dPmxtuuMGMHz/eVFVVmbq6OttXS0tLYG1paamxLMs8++yzxufzmcOHD5sJEyaYMWPG2G4pbczF2+VmZ2ebw4cPG5/PZ9avX28kmS1bttjWRRKzt6uoqDApKSnmnnvuCapTXV2d6ejoCKyNJq/bt283ksyRI0dC7v/tb39rUlJSzLvvvmtaW1tNaWmpGTBggFm+fHm3vN5vs+eff9706dPHPPfcc0F1amhosK11mtdIYjp9/yH2tTpw4IB55JFHzIEDB4zP5zOtra2mvLzcTJ482aSkpJj6+npbTGrlzFdffWVyc3NNamqqee+994JqdeVt1d3ktV+/fuaJJ56wbWtqajKpqakmLy/PNDY2msbGRnP33Xebvn37mmPHjsX0tX7bRVIrp3k9fvy4eeqpp8y///1v09LSYk6dOmW2bdtm0tPTTU5Oju35qZVzkfSAkeT10UcfNR6Px7z00kumvb3dHDp0yGRnZ5vRo0eb9vb2wDp6QOe6q183xpj169cby7LC9n/RxOzNuqNf/9nPfmb69+9vtm/fbi5cuGAuXLhg3nnnHZOcnGxWr15te376deciqZXTvF64cMH4fD5jjDGffvqpeeyxx4zH4zG/+c1vgp6fHtC5SPr1y02fPt0sXLgw5L7umG0gmCTT64Zs69atu/TCQ34VFhba1j/33HOmX79+gf3jxo0L+Uu5oaHB3HjjjYF1CQkJpqCgIOQxOI3Z282bN6/TWl2Zs0jz2tWQraOjwyxbtsxYlhWIOX/+/MAvEnwtOTk5bJ2uueYa21qneY0kZiTvv94u1rU6cuSIGTNmTFCsyZMnm4qKiqDnp1bOVFZWdvrz78oGyk1eQw3ZjDFm165dZujQoYGYV199tSkpKYnJ6/tfEmmtnOT15MmTZtiwYbY48fHxJjc3N2jA6jQmIu8BnebV7/ebNWvWGI/HE1g7fvz4kP0FPaAz3dWvd3R0mMzMTDN37twuj4FaOdMd/brP5zOLFy82cXFxJjEx0SQmJhqPx2OWL19u2trabGvp152LpFZO8+rz+YxlWSYpKclIMmlpaWbDhg0hn58e0LlI+vXLdTZkM6Z7Zhuwk2QsSf//796hrq5OJ06cCLs/KytL6enptm0+n09Hjx5VUlJS4LT/cE6cOKFPP/1UWVlZIU9zjiZmb3Xw4MHAXbtC+e53vxt0umokeT1z5ow++uijkHEud+rUKdXU1GjIkCG2j+jga7t37w5cd+ZKCQkJmjZtWtD2rvIaTUyn77/erDtqJUm1tbVqbGyUMUZDhw7V4MGDOz0OatU5n8+nffv2hd2flpYW8mdcNHndvXu3MjMzQ15j4/z586qqqtJXX32lcePGqW/fvs5fRC8RTa2c5rW+vl4NDQ3yeDwaNWqUBgwYEPZ5qFXXoukBI8nrmTNndPToUQ0cOFBjxowJu44esGvd1a+3trbqn//8p0aPHq0hQ4Z0eRzUqmvd2a83Nzfr2LFjkqTRo0crNTU17Fr69a5FU6uu8mqM0eHDh9Xc3KxBgwZpzJgxXd79kh6wa9H069LFSxX07du30/dVd8w28DXLstTrhmwAAAAAAABALFmW1TtvfAAAAAAAAADEEkM2AAAAAAAAwCWGbAAAAAAAAIBLDNkAAAAAAAAAlxiyAQAAAAAAAC4xZAMAAAAAAABcYsgGAAAAAAAAuMSQDQAAAAAAAHCJIRsAAAAAAADgEkM2AAAAAAAAwCWGbAAAAAAAAIBLDNkAAAAAAAAAlxiyAQAAAAAAAC4xZAMAAAAAAABcYsgGAAAAAAAAuMSQDQAAAAAAAHCJIRsAAAAAAADgEkM2AAAAAAAAwCWGbAAAAAAAAIBLDNkAAAAAAAAAlxiyAQAAAAAAAC4xZAMAAAAAAABcYsgGAAAAAAAAuMSQDQAAAAAAAHCJIRsAAEAUlixZoptuukmnT58OuX/Lli2aOXOmtmzZEtjW0dGhoqIi5eXlae7cufr5z3+uysrKsM/R3Nysl19+WUuXLtUtt9yi22+/XWvXrlVTU1PI9bNmzVJhYaEkqbKyUnl5eZozZ45effVVF68UAAAATliSjDGmp48DAADgW+Xhhx/W2rVrtWHDBv3iF78I2j916lTt3btXBw8e1PXXX6/m5mbNmzdPZWVlSkxM1ODBg1VXVye/36/169cHxTDGaPjw4aqtrVVqaqoyMjJUX1+v5uZmZWRkaN++fUpLS7M9xuPxKDc3V3PnztVPfvITnT9/XpL0xz/+UStWrOi+ZAAAAPRylmVxJhsAAEA0li1bJsuyVFRUFLSvpqZGe/fu1YQJE3T99ddLku6//36VlZVp9erV+uKLL3Ty5EkdO3ZMWVlZevDBB7V//35bDMuy9Mgjj6i0tFSfffaZDh48qMbGRi1evFj19fWBM9autHfvXv30pz/V8uXLVVdXpy+++EK5ubmxTwAAAABsGLIBAABEYcSIEcrJyVFlZaWOHj1q2/fnP/9ZknTPPfdIkqqrq1VcXKzs7Gw988wzio+PlyQNHz5cTz/9tPx+v1544YWg58jPz9ecOXPUp8/Fli0hIUEPPfSQJGnfvn0hj6uqqkq5ubl6/vnnlZGRof79+6tfv36xedEAAAAIiyEbAABAlPLz8yUp6Gy2V199VX369NHdd98tSXrrrbckSXfccYcsy7KtnTlzpiSprKzM0XMOHTpUkuTz+cKuKSgocBQLAAAAsePp6QMAAAD4tlqwYIHuv/9+FRcXa+3atZKk48eP68MPP9SsWbOUnp4u6eLHRyVp69atevfdd0PGamxsDNp29OhRvfLKK/rwww/V1NSk9vZ2+f1+SRev2RbKwIEDlZGR4falAQAAIEIM2QAAAKJ01VVXadGiRXrxxRdVVlam6dOnB31UVJJaW1slSX6/X21tbUFxpk6dqv79+9u2bd68WStWrFBcXJxmz56tH/zgB0pKSlJ7e7uOHDkS9pgGDRoUi5cGAACACDFkAwAAcCE/P18vvviitm7dqunTp+u1117TVVddpR//+MeBNd/5znckSQ888IDuvffeLmN+/vnnuu+++5SQkKCysjJNnDgxsO+zzz7TunXrYv9CAAAA4ArXZAMAAHBh6tSpuu6661RSUqLq6modOHBA8+fPt52Zlp2dLUn6xz/+4Sjm/v371dbWptmzZ9sGbJJ04sSJ2B08AAAAYoYhGwAAgEvLli3TJ598ot///veSpLy8PNv+W2+9VWlpaSoqKtL7778fMsblHyO9dDfQS9dfu9xLL70Uq8MGAABADFmSTLgL5wIAAKBrp0+f1pAhQ2SM0aBBg9TQ0CCPx35VjjfffFNer1eStGjRImVnZ8sYo/r6epWWlmrFihVatWqVJKmjo0PDhg1TU1OTNm3apFtuuUWffPKJ/vSnP+ntt9/W2bNnNWXKFO3cudP2HB6PR8OHD9fx48e/kdcNAACAiyzL4ppsAAAAbqWlpem2227Ttm3btHDhwqABmyTNmzdPO3bs0IMPPqji4mIVFxcH9k2cOFGTJk0KfB8fH6+//vWvWrx4sVauXBnYPmPGDL3//vtasWJFyLPcAAAA0HMYsgEAAMRAYmKiJPtdRa+Uk5OjyspKNTQ0qK6uTpKUmZmpa6+9NmjtjTfeqJMnT+rw4cM6e/as0tPTNWLECElSYWGhvvzyy6DH7NixI3AcAAAA+GbxcVEAAACXPv/8cw0ZMkSZmZmqqqrq6cMBAADAN8yyLG58AAAA4Nbjjz+utrY2/fKXv+zpQwEAAEAP4Uw2AACAKLz55ps6c+aM/v73v2vz5s3KysrSoUOHFB8f39OHBgAAgG+YZVkM2QAAAKIxY8YMlZWVSZImTJig1157TaNGjerhowIAAEBPYMgGAAAQpbq6OtXW1mrQoEEaO3ZsTx8OAAAAehBDNgAAAAAAAMAlbnwAAAAAAAAAxABDNgAAAAAAAMAlhmwAAAAAAACASwzZAAAAAAAAAJcYsgEAAAAAAAAuMWQDAAAAAAAAXGLIBgAAAAAAALjEkA0AAAAAAABwyePxeFosy0ru6QMBAAAAAAAAvo08Hk/L/wHRKx2A+ZQnUAAAAABJRU5ErkJgg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8" name="pole tekstowe 7"/>
          <p:cNvSpPr txBox="1"/>
          <p:nvPr/>
        </p:nvSpPr>
        <p:spPr>
          <a:xfrm>
            <a:off x="3155264" y="5719461"/>
            <a:ext cx="5619435" cy="1077218"/>
          </a:xfrm>
          <a:prstGeom prst="rect">
            <a:avLst/>
          </a:prstGeom>
          <a:solidFill>
            <a:schemeClr val="bg1"/>
          </a:solidFill>
        </p:spPr>
        <p:txBody>
          <a:bodyPr wrap="square" rtlCol="0">
            <a:spAutoFit/>
          </a:bodyPr>
          <a:lstStyle/>
          <a:p>
            <a:pPr>
              <a:buNone/>
            </a:pPr>
            <a:r>
              <a:rPr lang="pl-PL" sz="1600" dirty="0"/>
              <a:t>Ryc. Prognozowana dla Katowic zmiana temperatury (T) i opadów (R) wg dwóch scenariuszy klimatycznych (RCP 2.6 i RCP 8.5) źródło danych: https://worldclim.org/</a:t>
            </a:r>
          </a:p>
        </p:txBody>
      </p:sp>
      <p:pic>
        <p:nvPicPr>
          <p:cNvPr id="9" name="Obraz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7003" y="15875"/>
            <a:ext cx="8303521" cy="5727490"/>
          </a:xfrm>
          <a:prstGeom prst="rect">
            <a:avLst/>
          </a:prstGeom>
        </p:spPr>
      </p:pic>
    </p:spTree>
    <p:extLst>
      <p:ext uri="{BB962C8B-B14F-4D97-AF65-F5344CB8AC3E}">
        <p14:creationId xmlns:p14="http://schemas.microsoft.com/office/powerpoint/2010/main" val="2500614055"/>
      </p:ext>
    </p:extLst>
  </p:cSld>
  <p:clrMapOvr>
    <a:masterClrMapping/>
  </p:clrMapOvr>
  <p:transition>
    <p:wipe dir="d"/>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35BFD72D-1088-405B-BB48-065EB7458485}"/>
              </a:ext>
            </a:extLst>
          </p:cNvPr>
          <p:cNvPicPr>
            <a:picLocks noChangeAspect="1"/>
          </p:cNvPicPr>
          <p:nvPr/>
        </p:nvPicPr>
        <p:blipFill>
          <a:blip r:embed="rId2"/>
          <a:stretch>
            <a:fillRect/>
          </a:stretch>
        </p:blipFill>
        <p:spPr>
          <a:xfrm>
            <a:off x="1835101" y="2105270"/>
            <a:ext cx="8739571" cy="3433183"/>
          </a:xfrm>
          <a:prstGeom prst="rect">
            <a:avLst/>
          </a:prstGeom>
        </p:spPr>
      </p:pic>
      <p:sp>
        <p:nvSpPr>
          <p:cNvPr id="5" name="Rectangle 1">
            <a:extLst>
              <a:ext uri="{FF2B5EF4-FFF2-40B4-BE49-F238E27FC236}">
                <a16:creationId xmlns:a16="http://schemas.microsoft.com/office/drawing/2014/main" id="{9CBF2F07-F79C-427C-A716-395CD8840E48}"/>
              </a:ext>
            </a:extLst>
          </p:cNvPr>
          <p:cNvSpPr>
            <a:spLocks noChangeArrowheads="1"/>
          </p:cNvSpPr>
          <p:nvPr/>
        </p:nvSpPr>
        <p:spPr bwMode="auto">
          <a:xfrm>
            <a:off x="0" y="0"/>
            <a:ext cx="12192000" cy="0"/>
          </a:xfrm>
          <a:prstGeom prst="rect">
            <a:avLst/>
          </a:prstGeom>
          <a:solidFill>
            <a:srgbClr val="24252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pl-PL" altLang="pl-PL" sz="1100" b="0" i="0" u="none" strike="noStrike" cap="none" normalizeH="0" baseline="0">
                <a:ln>
                  <a:noFill/>
                </a:ln>
                <a:solidFill>
                  <a:srgbClr val="E4E6EB"/>
                </a:solidFill>
                <a:effectLst/>
                <a:latin typeface="inherit"/>
                <a:cs typeface="Segoe UI Historic" panose="020B0502040204020203" pitchFamily="34" charset="0"/>
              </a:rPr>
              <a:t>Czy lasy nadal chronią nasze zasoby wodne?   </a:t>
            </a:r>
            <a:endParaRPr kumimoji="0" lang="pl-PL" altLang="pl-PL" sz="900" b="0" i="0" u="none" strike="noStrike" cap="none" normalizeH="0" baseline="0">
              <a:ln>
                <a:noFill/>
              </a:ln>
              <a:solidFill>
                <a:srgbClr val="E4E6EB"/>
              </a:solidFill>
              <a:effectLst/>
              <a:latin typeface="inherit"/>
              <a:cs typeface="Segoe UI Historic" panose="020B0502040204020203" pitchFamily="34" charset="0"/>
            </a:endParaRPr>
          </a:p>
        </p:txBody>
      </p:sp>
      <p:sp>
        <p:nvSpPr>
          <p:cNvPr id="6" name="AutoShape 2" descr="🌊">
            <a:extLst>
              <a:ext uri="{FF2B5EF4-FFF2-40B4-BE49-F238E27FC236}">
                <a16:creationId xmlns:a16="http://schemas.microsoft.com/office/drawing/2014/main" id="{86078C00-8BC6-4974-9F37-B5F466C5EE0F}"/>
              </a:ext>
            </a:extLst>
          </p:cNvPr>
          <p:cNvSpPr>
            <a:spLocks noChangeAspect="1" noChangeArrowheads="1"/>
          </p:cNvSpPr>
          <p:nvPr/>
        </p:nvSpPr>
        <p:spPr bwMode="auto">
          <a:xfrm>
            <a:off x="2892425" y="-84138"/>
            <a:ext cx="152400" cy="152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7" name="Prostokąt 6">
            <a:extLst>
              <a:ext uri="{FF2B5EF4-FFF2-40B4-BE49-F238E27FC236}">
                <a16:creationId xmlns:a16="http://schemas.microsoft.com/office/drawing/2014/main" id="{09EA7D42-F3DF-4DF7-A3AE-B13CCD9FF08E}"/>
              </a:ext>
            </a:extLst>
          </p:cNvPr>
          <p:cNvSpPr/>
          <p:nvPr/>
        </p:nvSpPr>
        <p:spPr>
          <a:xfrm>
            <a:off x="0" y="152401"/>
            <a:ext cx="12048186" cy="2012859"/>
          </a:xfrm>
          <a:prstGeom prst="rect">
            <a:avLst/>
          </a:prstGeom>
        </p:spPr>
        <p:txBody>
          <a:bodyPr wrap="square">
            <a:spAutoFit/>
          </a:bodyPr>
          <a:lstStyle/>
          <a:p>
            <a:pPr>
              <a:buNone/>
            </a:pPr>
            <a:r>
              <a:rPr lang="pl-PL" dirty="0"/>
              <a:t>Czy lasy nadal chronią nasze zasoby wodne? 🌊</a:t>
            </a:r>
          </a:p>
          <a:p>
            <a:pPr>
              <a:buNone/>
            </a:pPr>
            <a:r>
              <a:rPr lang="pl-PL" dirty="0"/>
              <a:t>🌲</a:t>
            </a:r>
            <a:r>
              <a:rPr lang="pl-PL" sz="1800" dirty="0"/>
              <a:t>Zmiany klimatyczne, w szczególności susze, zaczynają poważnie zagrażać lasom, które od wieków były uważane za naturalną barierę chroniącą jakość wody pitnej. Nowe badania wykazały, że masowe obumieranie drzew spowodowane suszami w latach 2018-2020 miało dramatyczny wpływ na jakość wód gruntowych w Niemczech. W obszarach ochrony wody, gdzie doszło do znacznego zamierania lasów, poziom azotanów w wodzie gruntowej wzrósł ponad dwukrotnie!</a:t>
            </a:r>
          </a:p>
        </p:txBody>
      </p:sp>
      <p:sp>
        <p:nvSpPr>
          <p:cNvPr id="8" name="Prostokąt 7">
            <a:extLst>
              <a:ext uri="{FF2B5EF4-FFF2-40B4-BE49-F238E27FC236}">
                <a16:creationId xmlns:a16="http://schemas.microsoft.com/office/drawing/2014/main" id="{0FC4B1CF-2D2B-438A-A021-F488E6380D60}"/>
              </a:ext>
            </a:extLst>
          </p:cNvPr>
          <p:cNvSpPr/>
          <p:nvPr/>
        </p:nvSpPr>
        <p:spPr>
          <a:xfrm>
            <a:off x="6503831" y="5288340"/>
            <a:ext cx="5492838" cy="1261884"/>
          </a:xfrm>
          <a:prstGeom prst="rect">
            <a:avLst/>
          </a:prstGeom>
        </p:spPr>
        <p:txBody>
          <a:bodyPr wrap="square">
            <a:spAutoFit/>
          </a:bodyPr>
          <a:lstStyle/>
          <a:p>
            <a:pPr>
              <a:buNone/>
            </a:pPr>
            <a:r>
              <a:rPr lang="pl-PL" sz="1900" dirty="0">
                <a:latin typeface="Segoe UI Historic" panose="020B0502040204020203" pitchFamily="34" charset="0"/>
              </a:rPr>
              <a:t>Martwe drzewa nie pobierają już składników odżywczych w związku z tym lasy tracą krytyczną część swojej zdolności do buforowania dopływu azotu i in. (Rysunek B).</a:t>
            </a:r>
            <a:endParaRPr lang="pl-PL" sz="1900" dirty="0"/>
          </a:p>
        </p:txBody>
      </p:sp>
      <p:sp>
        <p:nvSpPr>
          <p:cNvPr id="9" name="Prostokąt 8">
            <a:extLst>
              <a:ext uri="{FF2B5EF4-FFF2-40B4-BE49-F238E27FC236}">
                <a16:creationId xmlns:a16="http://schemas.microsoft.com/office/drawing/2014/main" id="{41BA4A5A-FCFB-4802-B7D3-D6508A49E620}"/>
              </a:ext>
            </a:extLst>
          </p:cNvPr>
          <p:cNvSpPr/>
          <p:nvPr/>
        </p:nvSpPr>
        <p:spPr>
          <a:xfrm>
            <a:off x="0" y="5197162"/>
            <a:ext cx="6325629" cy="1554272"/>
          </a:xfrm>
          <a:prstGeom prst="rect">
            <a:avLst/>
          </a:prstGeom>
        </p:spPr>
        <p:txBody>
          <a:bodyPr wrap="square">
            <a:spAutoFit/>
          </a:bodyPr>
          <a:lstStyle/>
          <a:p>
            <a:pPr>
              <a:buNone/>
            </a:pPr>
            <a:r>
              <a:rPr lang="pl-PL" sz="1900" dirty="0">
                <a:latin typeface="Segoe UI Historic" panose="020B0502040204020203" pitchFamily="34" charset="0"/>
              </a:rPr>
              <a:t>Lasy aktywnie pobierają składniki odżywcze (np. azotany z depozycji atmosferycznej) i utrzymują je w ściśle powiązanych cyklach, buforując w ten sposób wymywanie (przedostawanie się) składników odżywczych, w tym azotanów do wód gruntowych (rysunek A)</a:t>
            </a:r>
          </a:p>
        </p:txBody>
      </p:sp>
    </p:spTree>
    <p:extLst>
      <p:ext uri="{BB962C8B-B14F-4D97-AF65-F5344CB8AC3E}">
        <p14:creationId xmlns:p14="http://schemas.microsoft.com/office/powerpoint/2010/main" val="28332700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Prostokąt 3">
            <a:extLst>
              <a:ext uri="{FF2B5EF4-FFF2-40B4-BE49-F238E27FC236}">
                <a16:creationId xmlns:a16="http://schemas.microsoft.com/office/drawing/2014/main" id="{8CB6740B-9243-49A9-AFB2-B6EB6D8F882C}"/>
              </a:ext>
            </a:extLst>
          </p:cNvPr>
          <p:cNvSpPr/>
          <p:nvPr/>
        </p:nvSpPr>
        <p:spPr>
          <a:xfrm>
            <a:off x="-50292" y="5761041"/>
            <a:ext cx="12147042" cy="1421928"/>
          </a:xfrm>
          <a:prstGeom prst="rect">
            <a:avLst/>
          </a:prstGeom>
        </p:spPr>
        <p:txBody>
          <a:bodyPr wrap="square">
            <a:spAutoFit/>
          </a:bodyPr>
          <a:lstStyle/>
          <a:p>
            <a:pPr>
              <a:buNone/>
            </a:pPr>
            <a:r>
              <a:rPr lang="pl-PL" sz="1200" dirty="0"/>
              <a:t>Rycina. Model przepływu wody (a), strumieni DOC i N przed (b) i po (c) zamieraniu. Przed zamieraniem (b) depozycja i pobór azotu na zalesionych zboczach były zrównoważone, a głównym źródłem NO3 N w strumieniu był przepływ zdarzeń ze strefy nadbrzeżnej. Po obumarciu (c), pobór na zboczach został zmniejszony, a nadmiar azotu w glebach leśnych (ciemniejszy kolor) stał się źródłem NO3 N w strumieniach o niskim przepływie. Główne źródło i ścieżka DOC nie uległy zmianie w wyniku zamierania. Rycina, źródło </a:t>
            </a:r>
            <a:r>
              <a:rPr lang="pl-PL" sz="1200" dirty="0" err="1"/>
              <a:t>Musloff</a:t>
            </a:r>
            <a:r>
              <a:rPr lang="pl-PL" sz="1200" dirty="0"/>
              <a:t> i in. </a:t>
            </a:r>
            <a:r>
              <a:rPr lang="pl-PL" sz="1200" dirty="0" err="1"/>
              <a:t>Hydrological</a:t>
            </a:r>
            <a:r>
              <a:rPr lang="pl-PL" sz="1200" dirty="0"/>
              <a:t> </a:t>
            </a:r>
            <a:r>
              <a:rPr lang="pl-PL" sz="1200" dirty="0" err="1"/>
              <a:t>Processes</a:t>
            </a:r>
            <a:r>
              <a:rPr lang="pl-PL" sz="1200" dirty="0"/>
              <a:t> 38(10): https://onlinelibrary.wiley.com/doi/10.1002/hyp.15308</a:t>
            </a:r>
          </a:p>
          <a:p>
            <a:pPr>
              <a:buNone/>
            </a:pPr>
            <a:br>
              <a:rPr lang="pl-PL" sz="1200" dirty="0"/>
            </a:br>
            <a:endParaRPr lang="pl-PL" sz="1200" dirty="0"/>
          </a:p>
        </p:txBody>
      </p:sp>
      <p:sp>
        <p:nvSpPr>
          <p:cNvPr id="6" name="Prostokąt 5">
            <a:extLst>
              <a:ext uri="{FF2B5EF4-FFF2-40B4-BE49-F238E27FC236}">
                <a16:creationId xmlns:a16="http://schemas.microsoft.com/office/drawing/2014/main" id="{7531C383-AC60-4411-A47B-ABB8AA95C6C8}"/>
              </a:ext>
            </a:extLst>
          </p:cNvPr>
          <p:cNvSpPr/>
          <p:nvPr/>
        </p:nvSpPr>
        <p:spPr>
          <a:xfrm>
            <a:off x="121920" y="0"/>
            <a:ext cx="11855196" cy="1858970"/>
          </a:xfrm>
          <a:prstGeom prst="rect">
            <a:avLst/>
          </a:prstGeom>
        </p:spPr>
        <p:txBody>
          <a:bodyPr wrap="square">
            <a:spAutoFit/>
          </a:bodyPr>
          <a:lstStyle/>
          <a:p>
            <a:pPr algn="just">
              <a:buNone/>
            </a:pPr>
            <a:r>
              <a:rPr lang="pl-PL" sz="1400" dirty="0"/>
              <a:t>W wyniku suszy i masowego zamierania lasów w niemieckich górach Harzu, zaobserwowano gwałtowny wzrost stężenia azotanów (NO3) oraz rozpuszczonego węgla organicznego (DOC) w wodach powierzchniowych. To zmiany, które mogą wpłynąć na jakość wody pitnej dostarczanej z tych rejonów. 💧 Badanie ujawnia, że po obumarciu lasów, ścieżki transportu wody i składników odżywczych ulegają znaczącej zmianie – więcej wody pochodzi z warstw powierzchniowych gleby, co zwiększa ilość azotanów w strumieniach. Dodatkowo, zmniejszenie transpiracji z drzew powoduje zwiększone odpływy, co może prowadzić do większego spływu powierzchniowego i wymywania składników odżywczych z gleby.</a:t>
            </a:r>
          </a:p>
          <a:p>
            <a:pPr>
              <a:buNone/>
            </a:pPr>
            <a:r>
              <a:rPr lang="pl-PL" sz="1400" dirty="0"/>
              <a:t>🌧️</a:t>
            </a:r>
            <a:r>
              <a:rPr lang="pl-PL" sz="1400" b="1" dirty="0">
                <a:solidFill>
                  <a:srgbClr val="FF0000"/>
                </a:solidFill>
              </a:rPr>
              <a:t>Konsekwencje? Może to prowadzić do dalszego pogorszenia jakości wody w zbiornikach wodnych, z których czerpiemy wodę pitną, oraz do potencjalnego zwiększenia ryzyka eutrofizacji jezior. </a:t>
            </a:r>
          </a:p>
        </p:txBody>
      </p:sp>
      <p:pic>
        <p:nvPicPr>
          <p:cNvPr id="1029" name="Picture 5" descr="Może być grafiką przedstawiającą mapa, rzut, projekt i tekst">
            <a:extLst>
              <a:ext uri="{FF2B5EF4-FFF2-40B4-BE49-F238E27FC236}">
                <a16:creationId xmlns:a16="http://schemas.microsoft.com/office/drawing/2014/main" id="{37A0CC74-4D1B-46CF-A910-ED49AC1C87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901731"/>
            <a:ext cx="6739128" cy="3643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5105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pole tekstowe 9"/>
          <p:cNvSpPr txBox="1"/>
          <p:nvPr/>
        </p:nvSpPr>
        <p:spPr>
          <a:xfrm>
            <a:off x="742416" y="6541728"/>
            <a:ext cx="1079143" cy="253916"/>
          </a:xfrm>
          <a:prstGeom prst="rect">
            <a:avLst/>
          </a:prstGeom>
          <a:noFill/>
        </p:spPr>
        <p:txBody>
          <a:bodyPr wrap="none" rtlCol="0">
            <a:spAutoFit/>
          </a:bodyPr>
          <a:lstStyle/>
          <a:p>
            <a:pPr>
              <a:buNone/>
            </a:pPr>
            <a:r>
              <a:rPr lang="pl-PL" sz="1050" dirty="0"/>
              <a:t>Fot. Jan Lach</a:t>
            </a:r>
          </a:p>
        </p:txBody>
      </p:sp>
      <p:sp>
        <p:nvSpPr>
          <p:cNvPr id="12" name="pole tekstowe 11"/>
          <p:cNvSpPr txBox="1"/>
          <p:nvPr/>
        </p:nvSpPr>
        <p:spPr>
          <a:xfrm>
            <a:off x="1991544" y="162914"/>
            <a:ext cx="9067800" cy="507831"/>
          </a:xfrm>
          <a:prstGeom prst="rect">
            <a:avLst/>
          </a:prstGeom>
          <a:noFill/>
        </p:spPr>
        <p:txBody>
          <a:bodyPr wrap="square" rtlCol="0">
            <a:spAutoFit/>
          </a:bodyPr>
          <a:lstStyle/>
          <a:p>
            <a:pPr>
              <a:buNone/>
            </a:pPr>
            <a:r>
              <a:rPr lang="pl-PL" sz="1350" b="1" dirty="0"/>
              <a:t>Jemioła, defoliacja– efekty osłabienia drzewostanów w wyniku ujemnego klimatycznego bilansu wodnego związanego z suszą</a:t>
            </a:r>
          </a:p>
        </p:txBody>
      </p:sp>
      <p:pic>
        <p:nvPicPr>
          <p:cNvPr id="1026" name="Picture 2" descr="Może być zdjęciem przedstawiającym drzewo">
            <a:extLst>
              <a:ext uri="{FF2B5EF4-FFF2-40B4-BE49-F238E27FC236}">
                <a16:creationId xmlns:a16="http://schemas.microsoft.com/office/drawing/2014/main" id="{CEBD1668-ED84-496F-B466-6B860FB3E0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246" y="670745"/>
            <a:ext cx="10193718" cy="5739197"/>
          </a:xfrm>
          <a:prstGeom prst="rect">
            <a:avLst/>
          </a:prstGeom>
          <a:noFill/>
          <a:extLst>
            <a:ext uri="{909E8E84-426E-40DD-AFC4-6F175D3DCCD1}">
              <a14:hiddenFill xmlns:a14="http://schemas.microsoft.com/office/drawing/2010/main">
                <a:solidFill>
                  <a:srgbClr val="FFFFFF"/>
                </a:solidFill>
              </a14:hiddenFill>
            </a:ext>
          </a:extLst>
        </p:spPr>
      </p:pic>
      <p:pic>
        <p:nvPicPr>
          <p:cNvPr id="8" name="Obraz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18071" y="670745"/>
            <a:ext cx="2269129" cy="3031099"/>
          </a:xfrm>
          <a:prstGeom prst="rect">
            <a:avLst/>
          </a:prstGeom>
        </p:spPr>
      </p:pic>
    </p:spTree>
    <p:extLst>
      <p:ext uri="{BB962C8B-B14F-4D97-AF65-F5344CB8AC3E}">
        <p14:creationId xmlns:p14="http://schemas.microsoft.com/office/powerpoint/2010/main" val="31611914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3A65BBB-9067-4326-BE17-BB9B490DCD79}"/>
              </a:ext>
            </a:extLst>
          </p:cNvPr>
          <p:cNvSpPr>
            <a:spLocks noGrp="1"/>
          </p:cNvSpPr>
          <p:nvPr>
            <p:ph type="title"/>
          </p:nvPr>
        </p:nvSpPr>
        <p:spPr>
          <a:xfrm>
            <a:off x="838200" y="365125"/>
            <a:ext cx="10515600" cy="448691"/>
          </a:xfrm>
        </p:spPr>
        <p:txBody>
          <a:bodyPr>
            <a:normAutofit fontScale="90000"/>
          </a:bodyPr>
          <a:lstStyle/>
          <a:p>
            <a:r>
              <a:rPr lang="pl-PL" dirty="0"/>
              <a:t>Trzebieże poprawiają warunki wilgotnościowe</a:t>
            </a:r>
          </a:p>
        </p:txBody>
      </p:sp>
      <p:pic>
        <p:nvPicPr>
          <p:cNvPr id="5" name="Obraz 4">
            <a:extLst>
              <a:ext uri="{FF2B5EF4-FFF2-40B4-BE49-F238E27FC236}">
                <a16:creationId xmlns:a16="http://schemas.microsoft.com/office/drawing/2014/main" id="{0E3C1C4F-763F-43E8-B6BC-682100F846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8592" y="1761067"/>
            <a:ext cx="5066725" cy="3996309"/>
          </a:xfrm>
          <a:prstGeom prst="rect">
            <a:avLst/>
          </a:prstGeom>
        </p:spPr>
      </p:pic>
      <p:pic>
        <p:nvPicPr>
          <p:cNvPr id="6" name="Obraz 5">
            <a:extLst>
              <a:ext uri="{FF2B5EF4-FFF2-40B4-BE49-F238E27FC236}">
                <a16:creationId xmlns:a16="http://schemas.microsoft.com/office/drawing/2014/main" id="{68152844-5917-4D1B-96C7-34ED872452CD}"/>
              </a:ext>
            </a:extLst>
          </p:cNvPr>
          <p:cNvPicPr>
            <a:picLocks noChangeAspect="1"/>
          </p:cNvPicPr>
          <p:nvPr/>
        </p:nvPicPr>
        <p:blipFill>
          <a:blip r:embed="rId3"/>
          <a:stretch>
            <a:fillRect/>
          </a:stretch>
        </p:blipFill>
        <p:spPr>
          <a:xfrm>
            <a:off x="67733" y="3699933"/>
            <a:ext cx="6883281" cy="2590872"/>
          </a:xfrm>
          <a:prstGeom prst="rect">
            <a:avLst/>
          </a:prstGeom>
        </p:spPr>
      </p:pic>
    </p:spTree>
    <p:extLst>
      <p:ext uri="{BB962C8B-B14F-4D97-AF65-F5344CB8AC3E}">
        <p14:creationId xmlns:p14="http://schemas.microsoft.com/office/powerpoint/2010/main" val="34009661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ytuł 1"/>
          <p:cNvSpPr>
            <a:spLocks noGrp="1"/>
          </p:cNvSpPr>
          <p:nvPr>
            <p:ph type="title"/>
          </p:nvPr>
        </p:nvSpPr>
        <p:spPr>
          <a:xfrm>
            <a:off x="0" y="-6383"/>
            <a:ext cx="7346731" cy="1311128"/>
          </a:xfrm>
          <a:solidFill>
            <a:schemeClr val="bg1"/>
          </a:solidFill>
        </p:spPr>
        <p:txBody>
          <a:bodyPr vert="horz" wrap="square" lIns="91440" tIns="45720" rIns="91440" bIns="45720" rtlCol="0" anchor="ctr">
            <a:spAutoFit/>
          </a:bodyPr>
          <a:lstStyle/>
          <a:p>
            <a:pPr algn="ctr" fontAlgn="base">
              <a:spcBef>
                <a:spcPct val="20000"/>
              </a:spcBef>
              <a:spcAft>
                <a:spcPct val="0"/>
              </a:spcAft>
              <a:buClr>
                <a:schemeClr val="accent1"/>
              </a:buClr>
              <a:buFont typeface="Wingdings" pitchFamily="2" charset="2"/>
            </a:pPr>
            <a:r>
              <a:rPr lang="pl-PL" sz="2200" b="1" dirty="0">
                <a:latin typeface="Verdana" pitchFamily="34" charset="0"/>
                <a:ea typeface="+mn-ea"/>
                <a:cs typeface="+mn-cs"/>
              </a:rPr>
              <a:t>Ocena wpływu cech drzewostanu i siedliska na prawdopodobieństwo porażenia jemiołą w drzewostanach sosnowych z wykorzystaniem danych teledetekcyjnych</a:t>
            </a:r>
          </a:p>
        </p:txBody>
      </p:sp>
      <p:pic>
        <p:nvPicPr>
          <p:cNvPr id="1030" name="Picture 6" descr="Fig.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4274" y="1615827"/>
            <a:ext cx="4210755" cy="4116309"/>
          </a:xfrm>
          <a:prstGeom prst="rect">
            <a:avLst/>
          </a:prstGeom>
          <a:noFill/>
          <a:extLst>
            <a:ext uri="{909E8E84-426E-40DD-AFC4-6F175D3DCCD1}">
              <a14:hiddenFill xmlns:a14="http://schemas.microsoft.com/office/drawing/2010/main">
                <a:solidFill>
                  <a:srgbClr val="FFFFFF"/>
                </a:solidFill>
              </a14:hiddenFill>
            </a:ext>
          </a:extLst>
        </p:spPr>
      </p:pic>
      <p:sp>
        <p:nvSpPr>
          <p:cNvPr id="6" name="Prostokąt 5"/>
          <p:cNvSpPr/>
          <p:nvPr/>
        </p:nvSpPr>
        <p:spPr>
          <a:xfrm>
            <a:off x="6255838" y="5842337"/>
            <a:ext cx="5851495" cy="1015663"/>
          </a:xfrm>
          <a:prstGeom prst="rect">
            <a:avLst/>
          </a:prstGeom>
        </p:spPr>
        <p:txBody>
          <a:bodyPr wrap="square">
            <a:spAutoFit/>
          </a:bodyPr>
          <a:lstStyle/>
          <a:p>
            <a:pPr algn="just">
              <a:buNone/>
            </a:pPr>
            <a:r>
              <a:rPr lang="pl-PL" sz="1200" dirty="0"/>
              <a:t>Rys. 2. Obrazy UAV z drzewostanów sosnowych zainfekowanych przez jemiołę. Na powyższym zdjęciu kompozyt RGB został wyświetlony w fałszywym kolorze, aby jemioła była wyraźnie widoczna. Kompozyty RGB w naturalnych kolorach na poniższych zdjęciach zawierają zaznaczone drzewa z jemiołą.</a:t>
            </a:r>
          </a:p>
        </p:txBody>
      </p:sp>
      <p:pic>
        <p:nvPicPr>
          <p:cNvPr id="8" name="Obraz 7"/>
          <p:cNvPicPr>
            <a:picLocks noChangeAspect="1"/>
          </p:cNvPicPr>
          <p:nvPr/>
        </p:nvPicPr>
        <p:blipFill>
          <a:blip r:embed="rId3"/>
          <a:stretch>
            <a:fillRect/>
          </a:stretch>
        </p:blipFill>
        <p:spPr>
          <a:xfrm>
            <a:off x="7594475" y="1"/>
            <a:ext cx="3812215" cy="1469680"/>
          </a:xfrm>
          <a:prstGeom prst="rect">
            <a:avLst/>
          </a:prstGeom>
        </p:spPr>
      </p:pic>
      <p:pic>
        <p:nvPicPr>
          <p:cNvPr id="1036" name="Picture 12" descr="Fig.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034" y="1288429"/>
            <a:ext cx="5560264" cy="2472390"/>
          </a:xfrm>
          <a:prstGeom prst="rect">
            <a:avLst/>
          </a:prstGeom>
          <a:noFill/>
          <a:extLst>
            <a:ext uri="{909E8E84-426E-40DD-AFC4-6F175D3DCCD1}">
              <a14:hiddenFill xmlns:a14="http://schemas.microsoft.com/office/drawing/2010/main">
                <a:solidFill>
                  <a:srgbClr val="FFFFFF"/>
                </a:solidFill>
              </a14:hiddenFill>
            </a:ext>
          </a:extLst>
        </p:spPr>
      </p:pic>
      <p:sp>
        <p:nvSpPr>
          <p:cNvPr id="9" name="Prostokąt 8"/>
          <p:cNvSpPr/>
          <p:nvPr/>
        </p:nvSpPr>
        <p:spPr>
          <a:xfrm>
            <a:off x="117034" y="3774478"/>
            <a:ext cx="6344725" cy="1015663"/>
          </a:xfrm>
          <a:prstGeom prst="rect">
            <a:avLst/>
          </a:prstGeom>
        </p:spPr>
        <p:txBody>
          <a:bodyPr wrap="square">
            <a:spAutoFit/>
          </a:bodyPr>
          <a:lstStyle/>
          <a:p>
            <a:pPr algn="just">
              <a:buNone/>
            </a:pPr>
            <a:r>
              <a:rPr lang="pl-PL" sz="1200" dirty="0"/>
              <a:t>Ryc. Teren badań – 4 Nadleśnictwa z RDLP Toruń. W każdym nadleśnictwie wybrano jeden zwarty kompleks leśny, w którym sosna zwyczajna jest gatunkiem dominującym. Łącznie wykonano </a:t>
            </a:r>
            <a:r>
              <a:rPr lang="pl-PL" sz="1200" dirty="0" err="1"/>
              <a:t>posztuczną</a:t>
            </a:r>
            <a:r>
              <a:rPr lang="pl-PL" sz="1200" dirty="0"/>
              <a:t> inwentaryzację jemioły w  </a:t>
            </a:r>
            <a:r>
              <a:rPr lang="pl-PL" sz="1200" b="1" dirty="0"/>
              <a:t>2 247 </a:t>
            </a:r>
            <a:r>
              <a:rPr lang="pl-PL" sz="1200" dirty="0"/>
              <a:t>zagospodarowanych drzewostanach sosnowych, zapewniając reprezentatywny zakres warunków siedliskowych i klas wieku do analiz. </a:t>
            </a:r>
          </a:p>
        </p:txBody>
      </p:sp>
      <p:pic>
        <p:nvPicPr>
          <p:cNvPr id="10" name="Obraz 9"/>
          <p:cNvPicPr>
            <a:picLocks noChangeAspect="1"/>
          </p:cNvPicPr>
          <p:nvPr/>
        </p:nvPicPr>
        <p:blipFill>
          <a:blip r:embed="rId5"/>
          <a:stretch>
            <a:fillRect/>
          </a:stretch>
        </p:blipFill>
        <p:spPr>
          <a:xfrm>
            <a:off x="2853367" y="1261110"/>
            <a:ext cx="3182724" cy="2250686"/>
          </a:xfrm>
          <a:prstGeom prst="rect">
            <a:avLst/>
          </a:prstGeom>
        </p:spPr>
      </p:pic>
      <p:graphicFrame>
        <p:nvGraphicFramePr>
          <p:cNvPr id="11" name="Tabela 10"/>
          <p:cNvGraphicFramePr>
            <a:graphicFrameLocks noGrp="1"/>
          </p:cNvGraphicFramePr>
          <p:nvPr>
            <p:extLst/>
          </p:nvPr>
        </p:nvGraphicFramePr>
        <p:xfrm>
          <a:off x="311753" y="4803801"/>
          <a:ext cx="5684994" cy="1938935"/>
        </p:xfrm>
        <a:graphic>
          <a:graphicData uri="http://schemas.openxmlformats.org/drawingml/2006/table">
            <a:tbl>
              <a:tblPr/>
              <a:tblGrid>
                <a:gridCol w="1482867">
                  <a:extLst>
                    <a:ext uri="{9D8B030D-6E8A-4147-A177-3AD203B41FA5}">
                      <a16:colId xmlns:a16="http://schemas.microsoft.com/office/drawing/2014/main" val="1219248659"/>
                    </a:ext>
                  </a:extLst>
                </a:gridCol>
                <a:gridCol w="1400709">
                  <a:extLst>
                    <a:ext uri="{9D8B030D-6E8A-4147-A177-3AD203B41FA5}">
                      <a16:colId xmlns:a16="http://schemas.microsoft.com/office/drawing/2014/main" val="3247078781"/>
                    </a:ext>
                  </a:extLst>
                </a:gridCol>
                <a:gridCol w="1400709">
                  <a:extLst>
                    <a:ext uri="{9D8B030D-6E8A-4147-A177-3AD203B41FA5}">
                      <a16:colId xmlns:a16="http://schemas.microsoft.com/office/drawing/2014/main" val="3942652890"/>
                    </a:ext>
                  </a:extLst>
                </a:gridCol>
                <a:gridCol w="1400709">
                  <a:extLst>
                    <a:ext uri="{9D8B030D-6E8A-4147-A177-3AD203B41FA5}">
                      <a16:colId xmlns:a16="http://schemas.microsoft.com/office/drawing/2014/main" val="2162335566"/>
                    </a:ext>
                  </a:extLst>
                </a:gridCol>
              </a:tblGrid>
              <a:tr h="658775">
                <a:tc>
                  <a:txBody>
                    <a:bodyPr/>
                    <a:lstStyle/>
                    <a:p>
                      <a:pPr rtl="0" fontAlgn="ctr">
                        <a:spcBef>
                          <a:spcPts val="0"/>
                        </a:spcBef>
                        <a:spcAft>
                          <a:spcPts val="0"/>
                        </a:spcAft>
                      </a:pPr>
                      <a:r>
                        <a:rPr lang="pl-PL" sz="1200" b="0" i="0" u="none" strike="noStrike" dirty="0">
                          <a:solidFill>
                            <a:srgbClr val="000000"/>
                          </a:solidFill>
                          <a:effectLst/>
                          <a:latin typeface="+mn-lt"/>
                        </a:rPr>
                        <a:t>Nadleśnictwo</a:t>
                      </a:r>
                      <a:endParaRPr lang="pl-PL" sz="1200" dirty="0">
                        <a:effectLst/>
                        <a:latin typeface="+mn-lt"/>
                      </a:endParaRPr>
                    </a:p>
                  </a:txBody>
                  <a:tcPr marL="68580" marR="6858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1200" b="0" i="0" u="none" strike="noStrike" kern="1200" cap="none" spc="0" normalizeH="0" baseline="0" noProof="0" dirty="0">
                          <a:ln>
                            <a:noFill/>
                          </a:ln>
                          <a:solidFill>
                            <a:srgbClr val="000000"/>
                          </a:solidFill>
                          <a:effectLst/>
                          <a:uLnTx/>
                          <a:uFillTx/>
                          <a:latin typeface="+mn-lt"/>
                          <a:ea typeface="+mn-ea"/>
                          <a:cs typeface="+mn-cs"/>
                        </a:rPr>
                        <a:t>n analizowanych drzewostanów</a:t>
                      </a:r>
                      <a:endParaRPr lang="pl-PL" sz="1200" dirty="0">
                        <a:effectLst/>
                        <a:latin typeface="+mn-lt"/>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1200" b="0" i="0" u="none" strike="noStrike" kern="1200" cap="none" spc="0" normalizeH="0" baseline="0" noProof="0" dirty="0">
                          <a:ln>
                            <a:noFill/>
                          </a:ln>
                          <a:solidFill>
                            <a:srgbClr val="000000"/>
                          </a:solidFill>
                          <a:effectLst/>
                          <a:uLnTx/>
                          <a:uFillTx/>
                          <a:latin typeface="+mn-lt"/>
                          <a:ea typeface="+mn-ea"/>
                          <a:cs typeface="+mn-cs"/>
                        </a:rPr>
                        <a:t>n analizowanych drzewostanów z jemiołą</a:t>
                      </a:r>
                      <a:endParaRPr lang="pl-PL" sz="1200" dirty="0">
                        <a:effectLst/>
                        <a:latin typeface="+mn-lt"/>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l-PL" sz="1200" b="0" i="0" u="none" strike="noStrike" kern="1200" cap="none" spc="0" normalizeH="0" baseline="0" noProof="0" dirty="0">
                          <a:ln>
                            <a:noFill/>
                          </a:ln>
                          <a:solidFill>
                            <a:srgbClr val="000000"/>
                          </a:solidFill>
                          <a:effectLst/>
                          <a:uLnTx/>
                          <a:uFillTx/>
                          <a:latin typeface="+mn-lt"/>
                          <a:ea typeface="+mn-ea"/>
                          <a:cs typeface="+mn-cs"/>
                        </a:rPr>
                        <a:t>% drzew z jemiołą w analizowanych drzewostanach</a:t>
                      </a:r>
                      <a:endParaRPr lang="pl-PL" sz="1200" dirty="0">
                        <a:effectLst/>
                        <a:latin typeface="+mn-lt"/>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3025313"/>
                  </a:ext>
                </a:extLst>
              </a:tr>
              <a:tr h="229139">
                <a:tc>
                  <a:txBody>
                    <a:bodyPr/>
                    <a:lstStyle/>
                    <a:p>
                      <a:pPr rtl="0" fontAlgn="t">
                        <a:spcBef>
                          <a:spcPts val="0"/>
                        </a:spcBef>
                        <a:spcAft>
                          <a:spcPts val="0"/>
                        </a:spcAft>
                      </a:pPr>
                      <a:r>
                        <a:rPr lang="pl-PL" sz="1200" b="0" i="0" u="none" strike="noStrike" dirty="0">
                          <a:solidFill>
                            <a:srgbClr val="000000"/>
                          </a:solidFill>
                          <a:effectLst/>
                          <a:latin typeface="+mn-lt"/>
                        </a:rPr>
                        <a:t>Gołąbki (dwa obszary)</a:t>
                      </a:r>
                      <a:endParaRPr lang="pl-PL" sz="1200" dirty="0">
                        <a:effectLst/>
                        <a:latin typeface="+mn-lt"/>
                      </a:endParaRPr>
                    </a:p>
                  </a:txBody>
                  <a:tcPr marL="68580" marR="68580">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t">
                        <a:spcBef>
                          <a:spcPts val="0"/>
                        </a:spcBef>
                        <a:spcAft>
                          <a:spcPts val="0"/>
                        </a:spcAft>
                      </a:pPr>
                      <a:r>
                        <a:rPr lang="pl-PL" sz="1200" b="0" i="0" u="none" strike="noStrike" dirty="0">
                          <a:solidFill>
                            <a:srgbClr val="000000"/>
                          </a:solidFill>
                          <a:effectLst/>
                          <a:latin typeface="+mn-lt"/>
                        </a:rPr>
                        <a:t>1129</a:t>
                      </a:r>
                      <a:endParaRPr lang="pl-PL" sz="1200" dirty="0">
                        <a:effectLst/>
                        <a:latin typeface="+mn-lt"/>
                      </a:endParaRPr>
                    </a:p>
                  </a:txBody>
                  <a:tcPr marL="68580" marR="68580">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t">
                        <a:spcBef>
                          <a:spcPts val="0"/>
                        </a:spcBef>
                        <a:spcAft>
                          <a:spcPts val="0"/>
                        </a:spcAft>
                      </a:pPr>
                      <a:r>
                        <a:rPr lang="pl-PL" sz="1200" b="0" i="0" u="none" strike="noStrike" dirty="0">
                          <a:solidFill>
                            <a:srgbClr val="000000"/>
                          </a:solidFill>
                          <a:effectLst/>
                          <a:latin typeface="+mn-lt"/>
                        </a:rPr>
                        <a:t>211</a:t>
                      </a:r>
                      <a:endParaRPr lang="pl-PL" sz="1200" dirty="0">
                        <a:effectLst/>
                        <a:latin typeface="+mn-lt"/>
                      </a:endParaRPr>
                    </a:p>
                  </a:txBody>
                  <a:tcPr marL="68580" marR="68580">
                    <a:lnL>
                      <a:noFill/>
                    </a:lnL>
                    <a:lnR>
                      <a:noFill/>
                    </a:lnR>
                    <a:lnT w="6350" cap="flat" cmpd="sng" algn="ctr">
                      <a:solidFill>
                        <a:srgbClr val="000000"/>
                      </a:solidFill>
                      <a:prstDash val="solid"/>
                      <a:round/>
                      <a:headEnd type="none" w="med" len="med"/>
                      <a:tailEnd type="none" w="med" len="med"/>
                    </a:lnT>
                    <a:lnB>
                      <a:noFill/>
                    </a:lnB>
                  </a:tcPr>
                </a:tc>
                <a:tc>
                  <a:txBody>
                    <a:bodyPr/>
                    <a:lstStyle/>
                    <a:p>
                      <a:pPr algn="ctr" rtl="0" fontAlgn="t">
                        <a:spcBef>
                          <a:spcPts val="0"/>
                        </a:spcBef>
                        <a:spcAft>
                          <a:spcPts val="0"/>
                        </a:spcAft>
                      </a:pPr>
                      <a:r>
                        <a:rPr lang="pl-PL" sz="1200" b="0" i="0" u="none" strike="noStrike" dirty="0">
                          <a:solidFill>
                            <a:srgbClr val="000000"/>
                          </a:solidFill>
                          <a:effectLst/>
                          <a:latin typeface="+mn-lt"/>
                        </a:rPr>
                        <a:t>18,8</a:t>
                      </a:r>
                      <a:endParaRPr lang="pl-PL" sz="1200" dirty="0">
                        <a:effectLst/>
                        <a:latin typeface="+mn-lt"/>
                      </a:endParaRPr>
                    </a:p>
                  </a:txBody>
                  <a:tcPr marL="68580" marR="68580">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30201708"/>
                  </a:ext>
                </a:extLst>
              </a:tr>
              <a:tr h="229139">
                <a:tc>
                  <a:txBody>
                    <a:bodyPr/>
                    <a:lstStyle/>
                    <a:p>
                      <a:pPr rtl="0" fontAlgn="t">
                        <a:spcBef>
                          <a:spcPts val="0"/>
                        </a:spcBef>
                        <a:spcAft>
                          <a:spcPts val="0"/>
                        </a:spcAft>
                      </a:pPr>
                      <a:r>
                        <a:rPr lang="pl-PL" sz="1200" b="0" i="0" u="none" strike="noStrike" dirty="0">
                          <a:solidFill>
                            <a:srgbClr val="000000"/>
                          </a:solidFill>
                          <a:effectLst/>
                          <a:latin typeface="+mn-lt"/>
                        </a:rPr>
                        <a:t>Golub-Dobrzyń</a:t>
                      </a:r>
                      <a:endParaRPr lang="pl-PL" sz="1200" dirty="0">
                        <a:effectLst/>
                        <a:latin typeface="+mn-lt"/>
                      </a:endParaRPr>
                    </a:p>
                  </a:txBody>
                  <a:tcPr marL="68580" marR="68580">
                    <a:lnL>
                      <a:noFill/>
                    </a:lnL>
                    <a:lnR>
                      <a:noFill/>
                    </a:lnR>
                    <a:lnT>
                      <a:noFill/>
                    </a:lnT>
                    <a:lnB>
                      <a:noFill/>
                    </a:lnB>
                  </a:tcPr>
                </a:tc>
                <a:tc>
                  <a:txBody>
                    <a:bodyPr/>
                    <a:lstStyle/>
                    <a:p>
                      <a:pPr algn="ctr" rtl="0" fontAlgn="t">
                        <a:spcBef>
                          <a:spcPts val="0"/>
                        </a:spcBef>
                        <a:spcAft>
                          <a:spcPts val="0"/>
                        </a:spcAft>
                      </a:pPr>
                      <a:r>
                        <a:rPr lang="pl-PL" sz="1200" b="0" i="0" u="none" strike="noStrike" dirty="0">
                          <a:solidFill>
                            <a:srgbClr val="000000"/>
                          </a:solidFill>
                          <a:effectLst/>
                          <a:latin typeface="+mn-lt"/>
                        </a:rPr>
                        <a:t>531</a:t>
                      </a:r>
                      <a:endParaRPr lang="pl-PL" sz="1200" dirty="0">
                        <a:effectLst/>
                        <a:latin typeface="+mn-lt"/>
                      </a:endParaRPr>
                    </a:p>
                  </a:txBody>
                  <a:tcPr marL="68580" marR="68580">
                    <a:lnL>
                      <a:noFill/>
                    </a:lnL>
                    <a:lnR>
                      <a:noFill/>
                    </a:lnR>
                    <a:lnT>
                      <a:noFill/>
                    </a:lnT>
                    <a:lnB>
                      <a:noFill/>
                    </a:lnB>
                  </a:tcPr>
                </a:tc>
                <a:tc>
                  <a:txBody>
                    <a:bodyPr/>
                    <a:lstStyle/>
                    <a:p>
                      <a:pPr algn="ctr" rtl="0" fontAlgn="t">
                        <a:spcBef>
                          <a:spcPts val="0"/>
                        </a:spcBef>
                        <a:spcAft>
                          <a:spcPts val="0"/>
                        </a:spcAft>
                      </a:pPr>
                      <a:r>
                        <a:rPr lang="pl-PL" sz="1200" b="0" i="0" u="none" strike="noStrike" dirty="0">
                          <a:solidFill>
                            <a:srgbClr val="000000"/>
                          </a:solidFill>
                          <a:effectLst/>
                          <a:latin typeface="+mn-lt"/>
                        </a:rPr>
                        <a:t>182</a:t>
                      </a:r>
                      <a:endParaRPr lang="pl-PL" sz="1200" dirty="0">
                        <a:effectLst/>
                        <a:latin typeface="+mn-lt"/>
                      </a:endParaRPr>
                    </a:p>
                  </a:txBody>
                  <a:tcPr marL="68580" marR="68580">
                    <a:lnL>
                      <a:noFill/>
                    </a:lnL>
                    <a:lnR>
                      <a:noFill/>
                    </a:lnR>
                    <a:lnT>
                      <a:noFill/>
                    </a:lnT>
                    <a:lnB>
                      <a:noFill/>
                    </a:lnB>
                  </a:tcPr>
                </a:tc>
                <a:tc>
                  <a:txBody>
                    <a:bodyPr/>
                    <a:lstStyle/>
                    <a:p>
                      <a:pPr algn="ctr" rtl="0" fontAlgn="t">
                        <a:spcBef>
                          <a:spcPts val="0"/>
                        </a:spcBef>
                        <a:spcAft>
                          <a:spcPts val="0"/>
                        </a:spcAft>
                      </a:pPr>
                      <a:r>
                        <a:rPr lang="pl-PL" sz="1200" b="0" i="0" u="none" strike="noStrike" dirty="0">
                          <a:solidFill>
                            <a:srgbClr val="000000"/>
                          </a:solidFill>
                          <a:effectLst/>
                          <a:latin typeface="+mn-lt"/>
                        </a:rPr>
                        <a:t>34,4</a:t>
                      </a:r>
                      <a:endParaRPr lang="pl-PL" sz="1200" dirty="0">
                        <a:effectLst/>
                        <a:latin typeface="+mn-lt"/>
                      </a:endParaRPr>
                    </a:p>
                  </a:txBody>
                  <a:tcPr marL="68580" marR="68580">
                    <a:lnL>
                      <a:noFill/>
                    </a:lnL>
                    <a:lnR>
                      <a:noFill/>
                    </a:lnR>
                    <a:lnT>
                      <a:noFill/>
                    </a:lnT>
                    <a:lnB>
                      <a:noFill/>
                    </a:lnB>
                  </a:tcPr>
                </a:tc>
                <a:extLst>
                  <a:ext uri="{0D108BD9-81ED-4DB2-BD59-A6C34878D82A}">
                    <a16:rowId xmlns:a16="http://schemas.microsoft.com/office/drawing/2014/main" val="1576565646"/>
                  </a:ext>
                </a:extLst>
              </a:tr>
              <a:tr h="229139">
                <a:tc>
                  <a:txBody>
                    <a:bodyPr/>
                    <a:lstStyle/>
                    <a:p>
                      <a:pPr rtl="0" fontAlgn="t">
                        <a:spcBef>
                          <a:spcPts val="0"/>
                        </a:spcBef>
                        <a:spcAft>
                          <a:spcPts val="0"/>
                        </a:spcAft>
                      </a:pPr>
                      <a:r>
                        <a:rPr lang="pl-PL" sz="1200" b="0" i="0" u="none" strike="noStrike" dirty="0">
                          <a:solidFill>
                            <a:srgbClr val="000000"/>
                          </a:solidFill>
                          <a:effectLst/>
                          <a:latin typeface="+mn-lt"/>
                        </a:rPr>
                        <a:t>Toruń</a:t>
                      </a:r>
                      <a:endParaRPr lang="pl-PL" sz="1200" dirty="0">
                        <a:effectLst/>
                        <a:latin typeface="+mn-lt"/>
                      </a:endParaRPr>
                    </a:p>
                  </a:txBody>
                  <a:tcPr marL="68580" marR="68580">
                    <a:lnL>
                      <a:noFill/>
                    </a:lnL>
                    <a:lnR>
                      <a:noFill/>
                    </a:lnR>
                    <a:lnT>
                      <a:noFill/>
                    </a:lnT>
                    <a:lnB>
                      <a:noFill/>
                    </a:lnB>
                  </a:tcPr>
                </a:tc>
                <a:tc>
                  <a:txBody>
                    <a:bodyPr/>
                    <a:lstStyle/>
                    <a:p>
                      <a:pPr algn="ctr" rtl="0" fontAlgn="t">
                        <a:spcBef>
                          <a:spcPts val="0"/>
                        </a:spcBef>
                        <a:spcAft>
                          <a:spcPts val="0"/>
                        </a:spcAft>
                      </a:pPr>
                      <a:r>
                        <a:rPr lang="pl-PL" sz="1200" b="0" i="0" u="none" strike="noStrike" dirty="0">
                          <a:solidFill>
                            <a:srgbClr val="000000"/>
                          </a:solidFill>
                          <a:effectLst/>
                          <a:latin typeface="+mn-lt"/>
                        </a:rPr>
                        <a:t>1413</a:t>
                      </a:r>
                      <a:endParaRPr lang="pl-PL" sz="1200" dirty="0">
                        <a:effectLst/>
                        <a:latin typeface="+mn-lt"/>
                      </a:endParaRPr>
                    </a:p>
                  </a:txBody>
                  <a:tcPr marL="68580" marR="68580">
                    <a:lnL>
                      <a:noFill/>
                    </a:lnL>
                    <a:lnR>
                      <a:noFill/>
                    </a:lnR>
                    <a:lnT>
                      <a:noFill/>
                    </a:lnT>
                    <a:lnB>
                      <a:noFill/>
                    </a:lnB>
                  </a:tcPr>
                </a:tc>
                <a:tc>
                  <a:txBody>
                    <a:bodyPr/>
                    <a:lstStyle/>
                    <a:p>
                      <a:pPr algn="ctr" rtl="0" fontAlgn="t">
                        <a:spcBef>
                          <a:spcPts val="0"/>
                        </a:spcBef>
                        <a:spcAft>
                          <a:spcPts val="0"/>
                        </a:spcAft>
                      </a:pPr>
                      <a:r>
                        <a:rPr lang="pl-PL" sz="1200" b="0" i="0" u="none" strike="noStrike" dirty="0">
                          <a:solidFill>
                            <a:srgbClr val="000000"/>
                          </a:solidFill>
                          <a:effectLst/>
                          <a:latin typeface="+mn-lt"/>
                        </a:rPr>
                        <a:t>79</a:t>
                      </a:r>
                      <a:endParaRPr lang="pl-PL" sz="1200" dirty="0">
                        <a:effectLst/>
                        <a:latin typeface="+mn-lt"/>
                      </a:endParaRPr>
                    </a:p>
                  </a:txBody>
                  <a:tcPr marL="68580" marR="68580">
                    <a:lnL>
                      <a:noFill/>
                    </a:lnL>
                    <a:lnR>
                      <a:noFill/>
                    </a:lnR>
                    <a:lnT>
                      <a:noFill/>
                    </a:lnT>
                    <a:lnB>
                      <a:noFill/>
                    </a:lnB>
                  </a:tcPr>
                </a:tc>
                <a:tc>
                  <a:txBody>
                    <a:bodyPr/>
                    <a:lstStyle/>
                    <a:p>
                      <a:pPr algn="ctr" rtl="0" fontAlgn="t">
                        <a:spcBef>
                          <a:spcPts val="0"/>
                        </a:spcBef>
                        <a:spcAft>
                          <a:spcPts val="0"/>
                        </a:spcAft>
                      </a:pPr>
                      <a:r>
                        <a:rPr lang="pl-PL" sz="1200" b="0" i="0" u="none" strike="noStrike" dirty="0">
                          <a:solidFill>
                            <a:srgbClr val="000000"/>
                          </a:solidFill>
                          <a:effectLst/>
                          <a:latin typeface="+mn-lt"/>
                        </a:rPr>
                        <a:t>5,7</a:t>
                      </a:r>
                      <a:endParaRPr lang="pl-PL" sz="1200" dirty="0">
                        <a:effectLst/>
                        <a:latin typeface="+mn-lt"/>
                      </a:endParaRPr>
                    </a:p>
                  </a:txBody>
                  <a:tcPr marL="68580" marR="68580">
                    <a:lnL>
                      <a:noFill/>
                    </a:lnL>
                    <a:lnR>
                      <a:noFill/>
                    </a:lnR>
                    <a:lnT>
                      <a:noFill/>
                    </a:lnT>
                    <a:lnB>
                      <a:noFill/>
                    </a:lnB>
                  </a:tcPr>
                </a:tc>
                <a:extLst>
                  <a:ext uri="{0D108BD9-81ED-4DB2-BD59-A6C34878D82A}">
                    <a16:rowId xmlns:a16="http://schemas.microsoft.com/office/drawing/2014/main" val="1457434340"/>
                  </a:ext>
                </a:extLst>
              </a:tr>
              <a:tr h="229139">
                <a:tc>
                  <a:txBody>
                    <a:bodyPr/>
                    <a:lstStyle/>
                    <a:p>
                      <a:pPr rtl="0" fontAlgn="t">
                        <a:spcBef>
                          <a:spcPts val="0"/>
                        </a:spcBef>
                        <a:spcAft>
                          <a:spcPts val="0"/>
                        </a:spcAft>
                      </a:pPr>
                      <a:r>
                        <a:rPr lang="pl-PL" sz="1200" b="0" i="0" u="none" strike="noStrike" dirty="0">
                          <a:solidFill>
                            <a:srgbClr val="000000"/>
                          </a:solidFill>
                          <a:effectLst/>
                          <a:latin typeface="+mn-lt"/>
                        </a:rPr>
                        <a:t>Włocławek</a:t>
                      </a:r>
                      <a:endParaRPr lang="pl-PL" sz="1200" dirty="0">
                        <a:effectLst/>
                        <a:latin typeface="+mn-lt"/>
                      </a:endParaRPr>
                    </a:p>
                  </a:txBody>
                  <a:tcPr marL="68580" marR="6858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pl-PL" sz="1200" b="0" i="0" u="none" strike="noStrike" dirty="0">
                          <a:solidFill>
                            <a:srgbClr val="000000"/>
                          </a:solidFill>
                          <a:effectLst/>
                          <a:latin typeface="+mn-lt"/>
                        </a:rPr>
                        <a:t>654</a:t>
                      </a:r>
                      <a:endParaRPr lang="pl-PL" sz="1200" dirty="0">
                        <a:effectLst/>
                        <a:latin typeface="+mn-lt"/>
                      </a:endParaRPr>
                    </a:p>
                  </a:txBody>
                  <a:tcPr marL="68580" marR="6858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pl-PL" sz="1200" b="0" i="0" u="none" strike="noStrike" dirty="0">
                          <a:solidFill>
                            <a:srgbClr val="000000"/>
                          </a:solidFill>
                          <a:effectLst/>
                          <a:latin typeface="+mn-lt"/>
                        </a:rPr>
                        <a:t>162</a:t>
                      </a:r>
                      <a:endParaRPr lang="pl-PL" sz="1200" dirty="0">
                        <a:effectLst/>
                        <a:latin typeface="+mn-lt"/>
                      </a:endParaRPr>
                    </a:p>
                  </a:txBody>
                  <a:tcPr marL="68580" marR="6858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spcBef>
                          <a:spcPts val="0"/>
                        </a:spcBef>
                        <a:spcAft>
                          <a:spcPts val="0"/>
                        </a:spcAft>
                      </a:pPr>
                      <a:r>
                        <a:rPr lang="pl-PL" sz="1200" b="0" i="0" u="none" strike="noStrike" dirty="0">
                          <a:solidFill>
                            <a:srgbClr val="000000"/>
                          </a:solidFill>
                          <a:effectLst/>
                          <a:latin typeface="+mn-lt"/>
                        </a:rPr>
                        <a:t>25,2</a:t>
                      </a:r>
                      <a:endParaRPr lang="pl-PL" sz="1200" dirty="0">
                        <a:effectLst/>
                        <a:latin typeface="+mn-lt"/>
                      </a:endParaRPr>
                    </a:p>
                  </a:txBody>
                  <a:tcPr marL="68580" marR="68580">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8881847"/>
                  </a:ext>
                </a:extLst>
              </a:tr>
            </a:tbl>
          </a:graphicData>
        </a:graphic>
      </p:graphicFrame>
    </p:spTree>
    <p:extLst>
      <p:ext uri="{BB962C8B-B14F-4D97-AF65-F5344CB8AC3E}">
        <p14:creationId xmlns:p14="http://schemas.microsoft.com/office/powerpoint/2010/main" val="2775485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ytuł 4"/>
          <p:cNvSpPr>
            <a:spLocks noGrp="1"/>
          </p:cNvSpPr>
          <p:nvPr>
            <p:ph type="title"/>
          </p:nvPr>
        </p:nvSpPr>
        <p:spPr>
          <a:xfrm>
            <a:off x="767255" y="60133"/>
            <a:ext cx="11234881" cy="786179"/>
          </a:xfrm>
          <a:solidFill>
            <a:schemeClr val="bg1"/>
          </a:solidFill>
        </p:spPr>
        <p:txBody>
          <a:bodyPr>
            <a:normAutofit/>
          </a:bodyPr>
          <a:lstStyle/>
          <a:p>
            <a:r>
              <a:rPr lang="pl-PL" sz="2400" dirty="0">
                <a:solidFill>
                  <a:schemeClr val="tx1"/>
                </a:solidFill>
              </a:rPr>
              <a:t>Zwiększony przyrost wysokości drzew w Polsce – drzewostany sosny zwyczajnej są aktualnie średnio o 29 % (ponad 8 m) wyższe niż 100 lat temu</a:t>
            </a:r>
          </a:p>
        </p:txBody>
      </p:sp>
      <p:sp>
        <p:nvSpPr>
          <p:cNvPr id="8" name="Prostokąt 7"/>
          <p:cNvSpPr/>
          <p:nvPr/>
        </p:nvSpPr>
        <p:spPr>
          <a:xfrm>
            <a:off x="0" y="5652344"/>
            <a:ext cx="6157983" cy="707886"/>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altLang="pl-PL" sz="2000" b="0" i="0" u="none" strike="noStrike" kern="1200" cap="none" spc="0" normalizeH="0" baseline="0" noProof="0" dirty="0">
                <a:ln>
                  <a:noFill/>
                </a:ln>
                <a:solidFill>
                  <a:prstClr val="black"/>
                </a:solidFill>
                <a:effectLst/>
                <a:uLnTx/>
                <a:uFillTx/>
                <a:latin typeface="Verdana" pitchFamily="34" charset="0"/>
                <a:ea typeface="+mn-ea"/>
                <a:cs typeface="+mn-cs"/>
              </a:rPr>
              <a:t>Ryc. Wzrost wysokości różnych generacji sosny zwyczajnej w Polsce (Socha i in. 2021)</a:t>
            </a:r>
          </a:p>
        </p:txBody>
      </p:sp>
      <p:sp>
        <p:nvSpPr>
          <p:cNvPr id="10" name="pole tekstowe 9"/>
          <p:cNvSpPr txBox="1"/>
          <p:nvPr/>
        </p:nvSpPr>
        <p:spPr>
          <a:xfrm>
            <a:off x="6352346" y="3551978"/>
            <a:ext cx="5757863" cy="738664"/>
          </a:xfrm>
          <a:prstGeom prst="rect">
            <a:avLst/>
          </a:prstGeom>
          <a:solidFill>
            <a:schemeClr val="bg1"/>
          </a:solidFill>
        </p:spPr>
        <p:txBody>
          <a:bodyPr wrap="square">
            <a:spAutoFit/>
          </a:bodyPr>
          <a:lstStyle/>
          <a:p>
            <a:pPr marL="0" marR="0" lvl="0" indent="0" algn="just"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400" b="0" i="0" u="none" strike="noStrike" kern="1200" cap="none" spc="0" normalizeH="0" baseline="0" noProof="0" dirty="0">
                <a:ln>
                  <a:noFill/>
                </a:ln>
                <a:solidFill>
                  <a:prstClr val="black"/>
                </a:solidFill>
                <a:effectLst/>
                <a:uLnTx/>
                <a:uFillTx/>
                <a:latin typeface="Verdana" pitchFamily="34" charset="0"/>
                <a:ea typeface="Verdana" pitchFamily="34" charset="0"/>
                <a:cs typeface="Verdana" pitchFamily="34" charset="0"/>
              </a:rPr>
              <a:t>Ryc. Lokalizacja drzewostanów, dla </a:t>
            </a:r>
            <a:r>
              <a:rPr kumimoji="0" lang="pl-PL" sz="1200" b="0" i="0" u="none" strike="noStrike" kern="1200" cap="none" spc="0" normalizeH="0" baseline="0" noProof="0" dirty="0">
                <a:ln>
                  <a:noFill/>
                </a:ln>
                <a:solidFill>
                  <a:prstClr val="black"/>
                </a:solidFill>
                <a:effectLst/>
                <a:uLnTx/>
                <a:uFillTx/>
                <a:latin typeface="Verdana" pitchFamily="34" charset="0"/>
                <a:ea typeface="Verdana" pitchFamily="34" charset="0"/>
                <a:cs typeface="Verdana" pitchFamily="34" charset="0"/>
              </a:rPr>
              <a:t>których</a:t>
            </a:r>
            <a:r>
              <a:rPr kumimoji="0" lang="pl-PL" sz="1400" b="0" i="0" u="none" strike="noStrike" kern="1200" cap="none" spc="0" normalizeH="0" baseline="0" noProof="0" dirty="0">
                <a:ln>
                  <a:noFill/>
                </a:ln>
                <a:solidFill>
                  <a:prstClr val="black"/>
                </a:solidFill>
                <a:effectLst/>
                <a:uLnTx/>
                <a:uFillTx/>
                <a:latin typeface="Verdana" pitchFamily="34" charset="0"/>
                <a:ea typeface="Verdana" pitchFamily="34" charset="0"/>
                <a:cs typeface="Verdana" pitchFamily="34" charset="0"/>
              </a:rPr>
              <a:t> wykonano analizy wzrostu wysokości drzew – analizy strzał (a) oraz zasięg sosny zwyczajnej w Europie (b)</a:t>
            </a:r>
          </a:p>
        </p:txBody>
      </p:sp>
      <p:pic>
        <p:nvPicPr>
          <p:cNvPr id="15365" name="Picture 5" descr="sosna_new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984877" y="1104460"/>
            <a:ext cx="5017259" cy="23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Obraz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595" y="1230841"/>
            <a:ext cx="5976792" cy="447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az 6"/>
          <p:cNvPicPr>
            <a:picLocks noChangeAspect="1"/>
          </p:cNvPicPr>
          <p:nvPr/>
        </p:nvPicPr>
        <p:blipFill>
          <a:blip r:embed="rId4"/>
          <a:stretch>
            <a:fillRect/>
          </a:stretch>
        </p:blipFill>
        <p:spPr>
          <a:xfrm>
            <a:off x="6565956" y="4419845"/>
            <a:ext cx="5485106" cy="2211199"/>
          </a:xfrm>
          <a:prstGeom prst="rect">
            <a:avLst/>
          </a:prstGeom>
        </p:spPr>
      </p:pic>
      <p:pic>
        <p:nvPicPr>
          <p:cNvPr id="11" name="Obraz 7"/>
          <p:cNvPicPr>
            <a:picLocks noGrp="1" noChangeAspect="1" noChangeArrowheads="1"/>
          </p:cNvPicPr>
          <p:nvPr>
            <p:ph idx="1"/>
          </p:nvPr>
        </p:nvPicPr>
        <p:blipFill>
          <a:blip r:embed="rId5">
            <a:extLst>
              <a:ext uri="{28A0092B-C50C-407E-A947-70E740481C1C}">
                <a14:useLocalDpi xmlns:a14="http://schemas.microsoft.com/office/drawing/2010/main"/>
              </a:ext>
            </a:extLst>
          </a:blip>
          <a:srcRect/>
          <a:stretch>
            <a:fillRect/>
          </a:stretch>
        </p:blipFill>
        <p:spPr bwMode="auto">
          <a:xfrm>
            <a:off x="-1" y="1230840"/>
            <a:ext cx="6157984" cy="444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80884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2" name="Picture 8" descr="Fig.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1626462"/>
            <a:ext cx="5396089" cy="4306785"/>
          </a:xfrm>
          <a:prstGeom prst="rect">
            <a:avLst/>
          </a:prstGeom>
          <a:noFill/>
          <a:extLst>
            <a:ext uri="{909E8E84-426E-40DD-AFC4-6F175D3DCCD1}">
              <a14:hiddenFill xmlns:a14="http://schemas.microsoft.com/office/drawing/2010/main">
                <a:solidFill>
                  <a:srgbClr val="FFFFFF"/>
                </a:solidFill>
              </a14:hiddenFill>
            </a:ext>
          </a:extLst>
        </p:spPr>
      </p:pic>
      <p:sp>
        <p:nvSpPr>
          <p:cNvPr id="5" name="Prostokąt 4"/>
          <p:cNvSpPr/>
          <p:nvPr/>
        </p:nvSpPr>
        <p:spPr>
          <a:xfrm>
            <a:off x="0" y="6027003"/>
            <a:ext cx="6118578" cy="830997"/>
          </a:xfrm>
          <a:prstGeom prst="rect">
            <a:avLst/>
          </a:prstGeom>
        </p:spPr>
        <p:txBody>
          <a:bodyPr wrap="square">
            <a:spAutoFit/>
          </a:bodyPr>
          <a:lstStyle/>
          <a:p>
            <a:pPr algn="just">
              <a:buNone/>
            </a:pPr>
            <a:r>
              <a:rPr lang="pl-PL" sz="1200" dirty="0"/>
              <a:t>Rys. Udział drzewostanów z jemiołą i bez jemioły w zależności od ich wysokości górnej, wieku drzewostanu, zagęszczenia drzewostanu i DEM. Kolory pomarańczowy i niebieski oznaczają drzewostany odpowiednio bez jemioły i z jemiołą.</a:t>
            </a:r>
          </a:p>
        </p:txBody>
      </p:sp>
      <p:sp>
        <p:nvSpPr>
          <p:cNvPr id="6" name="Prostokąt 5"/>
          <p:cNvSpPr/>
          <p:nvPr/>
        </p:nvSpPr>
        <p:spPr>
          <a:xfrm>
            <a:off x="6255838" y="5869489"/>
            <a:ext cx="5454327" cy="461665"/>
          </a:xfrm>
          <a:prstGeom prst="rect">
            <a:avLst/>
          </a:prstGeom>
        </p:spPr>
        <p:txBody>
          <a:bodyPr wrap="square">
            <a:spAutoFit/>
          </a:bodyPr>
          <a:lstStyle/>
          <a:p>
            <a:pPr algn="just">
              <a:buNone/>
            </a:pPr>
            <a:r>
              <a:rPr lang="pl-PL" sz="1200" dirty="0"/>
              <a:t>Rys. Wpływ typu siedliska na prawdopodobieństwo występowania jemioły na poziomie drzewostanu.</a:t>
            </a:r>
          </a:p>
        </p:txBody>
      </p:sp>
      <p:pic>
        <p:nvPicPr>
          <p:cNvPr id="8" name="Obraz 7"/>
          <p:cNvPicPr>
            <a:picLocks noChangeAspect="1"/>
          </p:cNvPicPr>
          <p:nvPr/>
        </p:nvPicPr>
        <p:blipFill>
          <a:blip r:embed="rId3"/>
          <a:stretch>
            <a:fillRect/>
          </a:stretch>
        </p:blipFill>
        <p:spPr>
          <a:xfrm>
            <a:off x="7132814" y="94900"/>
            <a:ext cx="4263319" cy="1643589"/>
          </a:xfrm>
          <a:prstGeom prst="rect">
            <a:avLst/>
          </a:prstGeom>
        </p:spPr>
      </p:pic>
      <p:sp>
        <p:nvSpPr>
          <p:cNvPr id="3" name="pole tekstowe 2"/>
          <p:cNvSpPr txBox="1"/>
          <p:nvPr/>
        </p:nvSpPr>
        <p:spPr>
          <a:xfrm>
            <a:off x="1499280" y="3636749"/>
            <a:ext cx="811441" cy="184666"/>
          </a:xfrm>
          <a:prstGeom prst="rect">
            <a:avLst/>
          </a:prstGeom>
          <a:solidFill>
            <a:schemeClr val="bg1"/>
          </a:solidFill>
        </p:spPr>
        <p:txBody>
          <a:bodyPr wrap="none" rtlCol="0">
            <a:spAutoFit/>
          </a:bodyPr>
          <a:lstStyle/>
          <a:p>
            <a:pPr>
              <a:buNone/>
            </a:pPr>
            <a:r>
              <a:rPr lang="pl-PL" sz="600" dirty="0"/>
              <a:t>Wysokość górna</a:t>
            </a:r>
          </a:p>
        </p:txBody>
      </p:sp>
      <p:sp>
        <p:nvSpPr>
          <p:cNvPr id="10" name="pole tekstowe 9"/>
          <p:cNvSpPr txBox="1"/>
          <p:nvPr/>
        </p:nvSpPr>
        <p:spPr>
          <a:xfrm>
            <a:off x="3751043" y="3637626"/>
            <a:ext cx="888384" cy="184666"/>
          </a:xfrm>
          <a:prstGeom prst="rect">
            <a:avLst/>
          </a:prstGeom>
          <a:solidFill>
            <a:schemeClr val="bg1"/>
          </a:solidFill>
        </p:spPr>
        <p:txBody>
          <a:bodyPr wrap="none" rtlCol="0">
            <a:spAutoFit/>
          </a:bodyPr>
          <a:lstStyle/>
          <a:p>
            <a:pPr>
              <a:buNone/>
            </a:pPr>
            <a:r>
              <a:rPr lang="pl-PL" sz="600" dirty="0"/>
              <a:t>Wiek drzewostanu</a:t>
            </a:r>
          </a:p>
        </p:txBody>
      </p:sp>
      <p:sp>
        <p:nvSpPr>
          <p:cNvPr id="11" name="pole tekstowe 10"/>
          <p:cNvSpPr txBox="1"/>
          <p:nvPr/>
        </p:nvSpPr>
        <p:spPr>
          <a:xfrm>
            <a:off x="1203372" y="5795459"/>
            <a:ext cx="1217001" cy="184666"/>
          </a:xfrm>
          <a:prstGeom prst="rect">
            <a:avLst/>
          </a:prstGeom>
          <a:solidFill>
            <a:schemeClr val="bg1"/>
          </a:solidFill>
        </p:spPr>
        <p:txBody>
          <a:bodyPr wrap="none" rtlCol="0">
            <a:spAutoFit/>
          </a:bodyPr>
          <a:lstStyle/>
          <a:p>
            <a:pPr>
              <a:buNone/>
            </a:pPr>
            <a:r>
              <a:rPr lang="pl-PL" sz="600" dirty="0"/>
              <a:t>Zagęszczenie drzewostanu</a:t>
            </a:r>
          </a:p>
        </p:txBody>
      </p:sp>
      <p:sp>
        <p:nvSpPr>
          <p:cNvPr id="12" name="pole tekstowe 11"/>
          <p:cNvSpPr txBox="1"/>
          <p:nvPr/>
        </p:nvSpPr>
        <p:spPr>
          <a:xfrm>
            <a:off x="3745291" y="5795459"/>
            <a:ext cx="833883" cy="184666"/>
          </a:xfrm>
          <a:prstGeom prst="rect">
            <a:avLst/>
          </a:prstGeom>
          <a:solidFill>
            <a:schemeClr val="bg1"/>
          </a:solidFill>
        </p:spPr>
        <p:txBody>
          <a:bodyPr wrap="none" rtlCol="0">
            <a:spAutoFit/>
          </a:bodyPr>
          <a:lstStyle/>
          <a:p>
            <a:pPr>
              <a:buNone/>
            </a:pPr>
            <a:r>
              <a:rPr lang="pl-PL" sz="600" dirty="0"/>
              <a:t>Wzniesienie NPM</a:t>
            </a:r>
          </a:p>
        </p:txBody>
      </p:sp>
      <p:sp>
        <p:nvSpPr>
          <p:cNvPr id="13" name="pole tekstowe 12"/>
          <p:cNvSpPr txBox="1"/>
          <p:nvPr/>
        </p:nvSpPr>
        <p:spPr>
          <a:xfrm>
            <a:off x="5505420" y="3581349"/>
            <a:ext cx="683713" cy="276999"/>
          </a:xfrm>
          <a:prstGeom prst="rect">
            <a:avLst/>
          </a:prstGeom>
          <a:solidFill>
            <a:schemeClr val="bg1"/>
          </a:solidFill>
        </p:spPr>
        <p:txBody>
          <a:bodyPr wrap="square" rtlCol="0">
            <a:spAutoFit/>
          </a:bodyPr>
          <a:lstStyle/>
          <a:p>
            <a:pPr>
              <a:spcBef>
                <a:spcPts val="0"/>
              </a:spcBef>
              <a:buNone/>
            </a:pPr>
            <a:r>
              <a:rPr lang="pl-PL" sz="600" dirty="0"/>
              <a:t>Bez jemioły</a:t>
            </a:r>
          </a:p>
          <a:p>
            <a:pPr>
              <a:spcBef>
                <a:spcPts val="0"/>
              </a:spcBef>
              <a:buNone/>
            </a:pPr>
            <a:r>
              <a:rPr lang="pl-PL" sz="600" dirty="0"/>
              <a:t>Z jemiołą</a:t>
            </a:r>
          </a:p>
        </p:txBody>
      </p:sp>
      <p:grpSp>
        <p:nvGrpSpPr>
          <p:cNvPr id="7" name="Grupa 6"/>
          <p:cNvGrpSpPr/>
          <p:nvPr/>
        </p:nvGrpSpPr>
        <p:grpSpPr>
          <a:xfrm>
            <a:off x="6300258" y="1740382"/>
            <a:ext cx="5095875" cy="3681933"/>
            <a:chOff x="6497814" y="1905132"/>
            <a:chExt cx="5095875" cy="3681933"/>
          </a:xfrm>
        </p:grpSpPr>
        <p:pic>
          <p:nvPicPr>
            <p:cNvPr id="2050" name="Picture 2" descr="Fig.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7814" y="1905132"/>
              <a:ext cx="5095875" cy="3524251"/>
            </a:xfrm>
            <a:prstGeom prst="rect">
              <a:avLst/>
            </a:prstGeom>
            <a:noFill/>
            <a:extLst>
              <a:ext uri="{909E8E84-426E-40DD-AFC4-6F175D3DCCD1}">
                <a14:hiddenFill xmlns:a14="http://schemas.microsoft.com/office/drawing/2010/main">
                  <a:solidFill>
                    <a:srgbClr val="FFFFFF"/>
                  </a:solidFill>
                </a14:hiddenFill>
              </a:ext>
            </a:extLst>
          </p:spPr>
        </p:pic>
        <p:sp>
          <p:nvSpPr>
            <p:cNvPr id="4" name="pole tekstowe 3"/>
            <p:cNvSpPr txBox="1"/>
            <p:nvPr/>
          </p:nvSpPr>
          <p:spPr>
            <a:xfrm>
              <a:off x="6810944" y="5088467"/>
              <a:ext cx="3023584" cy="498598"/>
            </a:xfrm>
            <a:prstGeom prst="rect">
              <a:avLst/>
            </a:prstGeom>
            <a:solidFill>
              <a:schemeClr val="bg1"/>
            </a:solidFill>
          </p:spPr>
          <p:txBody>
            <a:bodyPr wrap="none" rtlCol="0">
              <a:spAutoFit/>
            </a:bodyPr>
            <a:lstStyle/>
            <a:p>
              <a:pPr>
                <a:buNone/>
              </a:pPr>
              <a:r>
                <a:rPr lang="pl-PL" sz="1200" dirty="0" err="1"/>
                <a:t>Lśw</a:t>
              </a:r>
              <a:r>
                <a:rPr lang="pl-PL" sz="1200" dirty="0"/>
                <a:t>  </a:t>
              </a:r>
              <a:r>
                <a:rPr lang="pl-PL" sz="1200" dirty="0" err="1"/>
                <a:t>Bśw</a:t>
              </a:r>
              <a:r>
                <a:rPr lang="pl-PL" sz="1200" dirty="0"/>
                <a:t>  </a:t>
              </a:r>
              <a:r>
                <a:rPr lang="pl-PL" sz="1200" dirty="0" err="1"/>
                <a:t>LMśw</a:t>
              </a:r>
              <a:r>
                <a:rPr lang="pl-PL" sz="1200" dirty="0"/>
                <a:t>  </a:t>
              </a:r>
              <a:r>
                <a:rPr lang="pl-PL" sz="1200" dirty="0" err="1"/>
                <a:t>BMśw</a:t>
              </a:r>
              <a:r>
                <a:rPr lang="pl-PL" sz="1200" dirty="0"/>
                <a:t>  </a:t>
              </a:r>
              <a:r>
                <a:rPr lang="pl-PL" sz="1200" dirty="0" err="1"/>
                <a:t>Lw</a:t>
              </a:r>
              <a:r>
                <a:rPr lang="pl-PL" sz="1200" dirty="0"/>
                <a:t>  </a:t>
              </a:r>
              <a:r>
                <a:rPr lang="pl-PL" sz="1200" dirty="0" err="1"/>
                <a:t>LMw</a:t>
              </a:r>
              <a:r>
                <a:rPr lang="pl-PL" sz="1200" dirty="0"/>
                <a:t>  Ol</a:t>
              </a:r>
            </a:p>
            <a:p>
              <a:pPr>
                <a:buNone/>
              </a:pPr>
              <a:r>
                <a:rPr lang="pl-PL" sz="1200" dirty="0"/>
                <a:t>Typ siedliska</a:t>
              </a:r>
            </a:p>
          </p:txBody>
        </p:sp>
      </p:grpSp>
      <p:sp>
        <p:nvSpPr>
          <p:cNvPr id="17" name="Prostokąt 16"/>
          <p:cNvSpPr/>
          <p:nvPr/>
        </p:nvSpPr>
        <p:spPr>
          <a:xfrm>
            <a:off x="125129" y="291939"/>
            <a:ext cx="5993450" cy="1015663"/>
          </a:xfrm>
          <a:prstGeom prst="rect">
            <a:avLst/>
          </a:prstGeom>
          <a:ln>
            <a:solidFill>
              <a:srgbClr val="339933"/>
            </a:solidFill>
          </a:ln>
        </p:spPr>
        <p:txBody>
          <a:bodyPr wrap="square">
            <a:spAutoFit/>
          </a:bodyPr>
          <a:lstStyle/>
          <a:p>
            <a:pPr>
              <a:buNone/>
            </a:pPr>
            <a:r>
              <a:rPr lang="pl-PL" sz="2000" b="1" dirty="0"/>
              <a:t>Stwierdzono, że najgęstsze, najwyższe i najstarsze drzewostany były bardziej podatne na zasiedlenie przez jemiołę. </a:t>
            </a:r>
          </a:p>
        </p:txBody>
      </p:sp>
    </p:spTree>
    <p:extLst>
      <p:ext uri="{BB962C8B-B14F-4D97-AF65-F5344CB8AC3E}">
        <p14:creationId xmlns:p14="http://schemas.microsoft.com/office/powerpoint/2010/main" val="29190883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https://www.science.org/cms/asset/72de3683-4a46-4804-91f3-ff7340441ae9/science.2021.374.issue-6572.largecove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1116" y="1024083"/>
            <a:ext cx="4242614" cy="5400000"/>
          </a:xfrm>
          <a:prstGeom prst="rect">
            <a:avLst/>
          </a:prstGeom>
          <a:noFill/>
          <a:extLst>
            <a:ext uri="{909E8E84-426E-40DD-AFC4-6F175D3DCCD1}">
              <a14:hiddenFill xmlns:a14="http://schemas.microsoft.com/office/drawing/2010/main">
                <a:solidFill>
                  <a:srgbClr val="FFFFFF"/>
                </a:solidFill>
              </a14:hiddenFill>
            </a:ext>
          </a:extLst>
        </p:spPr>
      </p:pic>
      <p:sp>
        <p:nvSpPr>
          <p:cNvPr id="5" name="pole tekstowe 4"/>
          <p:cNvSpPr txBox="1"/>
          <p:nvPr/>
        </p:nvSpPr>
        <p:spPr>
          <a:xfrm>
            <a:off x="3434080" y="0"/>
            <a:ext cx="4653280" cy="769441"/>
          </a:xfrm>
          <a:prstGeom prst="rect">
            <a:avLst/>
          </a:prstGeom>
          <a:noFill/>
        </p:spPr>
        <p:txBody>
          <a:bodyPr wrap="square" rtlCol="0">
            <a:spAutoFit/>
          </a:bodyPr>
          <a:lstStyle/>
          <a:p>
            <a:pPr>
              <a:buNone/>
            </a:pPr>
            <a:r>
              <a:rPr lang="pl-PL" sz="2000" dirty="0"/>
              <a:t>Europa Centralna</a:t>
            </a:r>
          </a:p>
          <a:p>
            <a:pPr>
              <a:buNone/>
            </a:pPr>
            <a:r>
              <a:rPr lang="pl-PL" sz="2000" dirty="0"/>
              <a:t>zamieranie od 2018 ~300 mln m</a:t>
            </a:r>
            <a:r>
              <a:rPr lang="pl-PL" sz="2000" baseline="30000" dirty="0"/>
              <a:t>3</a:t>
            </a:r>
          </a:p>
        </p:txBody>
      </p:sp>
    </p:spTree>
    <p:extLst>
      <p:ext uri="{BB962C8B-B14F-4D97-AF65-F5344CB8AC3E}">
        <p14:creationId xmlns:p14="http://schemas.microsoft.com/office/powerpoint/2010/main" val="15732301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Obraz 7"/>
          <p:cNvPicPr>
            <a:picLocks noChangeAspect="1"/>
          </p:cNvPicPr>
          <p:nvPr/>
        </p:nvPicPr>
        <p:blipFill>
          <a:blip r:embed="rId2"/>
          <a:stretch>
            <a:fillRect/>
          </a:stretch>
        </p:blipFill>
        <p:spPr>
          <a:xfrm>
            <a:off x="255904" y="77948"/>
            <a:ext cx="5579370" cy="2777085"/>
          </a:xfrm>
          <a:prstGeom prst="rect">
            <a:avLst/>
          </a:prstGeom>
        </p:spPr>
      </p:pic>
      <p:cxnSp>
        <p:nvCxnSpPr>
          <p:cNvPr id="37" name="Łącznik prosty 36"/>
          <p:cNvCxnSpPr/>
          <p:nvPr/>
        </p:nvCxnSpPr>
        <p:spPr>
          <a:xfrm>
            <a:off x="302607" y="5958549"/>
            <a:ext cx="628239"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pole tekstowe 37"/>
          <p:cNvSpPr txBox="1"/>
          <p:nvPr/>
        </p:nvSpPr>
        <p:spPr>
          <a:xfrm>
            <a:off x="6236340" y="727826"/>
            <a:ext cx="5780236" cy="523220"/>
          </a:xfrm>
          <a:prstGeom prst="rect">
            <a:avLst/>
          </a:prstGeom>
          <a:solidFill>
            <a:schemeClr val="bg1">
              <a:lumMod val="95000"/>
            </a:schemeClr>
          </a:solidFill>
          <a:ln>
            <a:solidFill>
              <a:srgbClr val="FF0000"/>
            </a:solidFill>
          </a:ln>
        </p:spPr>
        <p:txBody>
          <a:bodyPr wrap="square">
            <a:spAutoFit/>
          </a:bodyPr>
          <a:lstStyle>
            <a:defPPr>
              <a:defRPr lang="pl-PL"/>
            </a:defPPr>
            <a:lvl1pPr>
              <a:buNone/>
              <a:defRPr sz="1200"/>
            </a:lvl1pPr>
          </a:lstStyle>
          <a:p>
            <a:r>
              <a:rPr lang="pl-PL" sz="1400" b="1" dirty="0">
                <a:solidFill>
                  <a:srgbClr val="FF0000"/>
                </a:solidFill>
              </a:rPr>
              <a:t>Roślinność lądowa pochłania obecnie duże ilości CO</a:t>
            </a:r>
            <a:r>
              <a:rPr lang="pl-PL" sz="1400" b="1" baseline="-25000" dirty="0">
                <a:solidFill>
                  <a:srgbClr val="FF0000"/>
                </a:solidFill>
              </a:rPr>
              <a:t>2</a:t>
            </a:r>
            <a:r>
              <a:rPr lang="pl-PL" sz="1400" b="1" dirty="0">
                <a:solidFill>
                  <a:srgbClr val="FF0000"/>
                </a:solidFill>
              </a:rPr>
              <a:t> </a:t>
            </a:r>
            <a:r>
              <a:rPr lang="pl-PL" sz="1400" dirty="0">
                <a:solidFill>
                  <a:srgbClr val="FF0000"/>
                </a:solidFill>
              </a:rPr>
              <a:t>z atmosfery </a:t>
            </a:r>
            <a:r>
              <a:rPr lang="pl-PL" sz="1400" b="1" dirty="0">
                <a:solidFill>
                  <a:srgbClr val="FF0000"/>
                </a:solidFill>
              </a:rPr>
              <a:t>z powodu stymulacji wzrostu drzew</a:t>
            </a:r>
            <a:r>
              <a:rPr lang="pl-PL" sz="1400" dirty="0">
                <a:solidFill>
                  <a:srgbClr val="FF0000"/>
                </a:solidFill>
              </a:rPr>
              <a:t>.</a:t>
            </a:r>
          </a:p>
        </p:txBody>
      </p:sp>
      <p:sp>
        <p:nvSpPr>
          <p:cNvPr id="40" name="Prostokąt 39"/>
          <p:cNvSpPr/>
          <p:nvPr/>
        </p:nvSpPr>
        <p:spPr>
          <a:xfrm>
            <a:off x="6236340" y="1639241"/>
            <a:ext cx="5780236" cy="954107"/>
          </a:xfrm>
          <a:prstGeom prst="rect">
            <a:avLst/>
          </a:prstGeom>
          <a:solidFill>
            <a:schemeClr val="bg1">
              <a:lumMod val="95000"/>
            </a:schemeClr>
          </a:solidFill>
          <a:ln>
            <a:solidFill>
              <a:srgbClr val="FF0000"/>
            </a:solidFill>
          </a:ln>
        </p:spPr>
        <p:txBody>
          <a:bodyPr wrap="square">
            <a:spAutoFit/>
          </a:bodyPr>
          <a:lstStyle/>
          <a:p>
            <a:pPr>
              <a:buNone/>
            </a:pPr>
            <a:r>
              <a:rPr lang="pl-PL" sz="1400" dirty="0">
                <a:solidFill>
                  <a:srgbClr val="FF0000"/>
                </a:solidFill>
              </a:rPr>
              <a:t>… istnieją przesłanki, że </a:t>
            </a:r>
            <a:r>
              <a:rPr lang="pl-PL" sz="1400" b="1" dirty="0">
                <a:solidFill>
                  <a:srgbClr val="FF0000"/>
                </a:solidFill>
              </a:rPr>
              <a:t>zwiększone tempo wzrostu może skrócić żywotność drzew</a:t>
            </a:r>
            <a:r>
              <a:rPr lang="pl-PL" sz="1400" dirty="0">
                <a:solidFill>
                  <a:srgbClr val="FF0000"/>
                </a:solidFill>
              </a:rPr>
              <a:t>, a zatem niedawny wzrost </a:t>
            </a:r>
            <a:r>
              <a:rPr lang="pl-PL" sz="1400" b="1" dirty="0">
                <a:solidFill>
                  <a:srgbClr val="FF0000"/>
                </a:solidFill>
              </a:rPr>
              <a:t>zasobów węgla w lasach może być przejściowy </a:t>
            </a:r>
            <a:r>
              <a:rPr lang="pl-PL" sz="1400" dirty="0">
                <a:solidFill>
                  <a:srgbClr val="FF0000"/>
                </a:solidFill>
              </a:rPr>
              <a:t>ze względu na wzrost śmiertelności.</a:t>
            </a:r>
          </a:p>
        </p:txBody>
      </p:sp>
      <p:sp>
        <p:nvSpPr>
          <p:cNvPr id="41" name="Prostokąt 40"/>
          <p:cNvSpPr/>
          <p:nvPr/>
        </p:nvSpPr>
        <p:spPr>
          <a:xfrm>
            <a:off x="6236340" y="2738853"/>
            <a:ext cx="5780236" cy="738664"/>
          </a:xfrm>
          <a:prstGeom prst="rect">
            <a:avLst/>
          </a:prstGeom>
          <a:solidFill>
            <a:schemeClr val="bg1">
              <a:lumMod val="95000"/>
            </a:schemeClr>
          </a:solidFill>
          <a:ln>
            <a:solidFill>
              <a:srgbClr val="FF0000"/>
            </a:solidFill>
          </a:ln>
        </p:spPr>
        <p:txBody>
          <a:bodyPr wrap="square">
            <a:spAutoFit/>
          </a:bodyPr>
          <a:lstStyle/>
          <a:p>
            <a:pPr>
              <a:buNone/>
            </a:pPr>
            <a:r>
              <a:rPr lang="pl-PL" sz="1400" dirty="0">
                <a:solidFill>
                  <a:srgbClr val="FF0000"/>
                </a:solidFill>
              </a:rPr>
              <a:t>Kompromisy między szybkością wzrostu a długością życia są niemal powszechne i występują w prawie wszystkich gatunkach i klimatach</a:t>
            </a:r>
          </a:p>
        </p:txBody>
      </p:sp>
      <p:grpSp>
        <p:nvGrpSpPr>
          <p:cNvPr id="46" name="Grupa 45"/>
          <p:cNvGrpSpPr/>
          <p:nvPr/>
        </p:nvGrpSpPr>
        <p:grpSpPr>
          <a:xfrm>
            <a:off x="302607" y="2994356"/>
            <a:ext cx="5658311" cy="2925899"/>
            <a:chOff x="302607" y="2994356"/>
            <a:chExt cx="5658311" cy="2925899"/>
          </a:xfrm>
        </p:grpSpPr>
        <p:grpSp>
          <p:nvGrpSpPr>
            <p:cNvPr id="39" name="Grupa 38"/>
            <p:cNvGrpSpPr/>
            <p:nvPr/>
          </p:nvGrpSpPr>
          <p:grpSpPr>
            <a:xfrm>
              <a:off x="302607" y="2994356"/>
              <a:ext cx="5658311" cy="2925899"/>
              <a:chOff x="176963" y="2855033"/>
              <a:chExt cx="6394876" cy="3103516"/>
            </a:xfrm>
          </p:grpSpPr>
          <p:pic>
            <p:nvPicPr>
              <p:cNvPr id="7" name="Obraz 6"/>
              <p:cNvPicPr>
                <a:picLocks noChangeAspect="1"/>
              </p:cNvPicPr>
              <p:nvPr/>
            </p:nvPicPr>
            <p:blipFill>
              <a:blip r:embed="rId3"/>
              <a:stretch>
                <a:fillRect/>
              </a:stretch>
            </p:blipFill>
            <p:spPr>
              <a:xfrm>
                <a:off x="176963" y="2855033"/>
                <a:ext cx="6394876" cy="3103516"/>
              </a:xfrm>
              <a:prstGeom prst="rect">
                <a:avLst/>
              </a:prstGeom>
            </p:spPr>
          </p:pic>
          <p:cxnSp>
            <p:nvCxnSpPr>
              <p:cNvPr id="11" name="Łącznik prosty 10"/>
              <p:cNvCxnSpPr/>
              <p:nvPr/>
            </p:nvCxnSpPr>
            <p:spPr>
              <a:xfrm>
                <a:off x="3210268" y="3618129"/>
                <a:ext cx="323658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Łącznik prosty 12"/>
              <p:cNvCxnSpPr/>
              <p:nvPr/>
            </p:nvCxnSpPr>
            <p:spPr>
              <a:xfrm>
                <a:off x="302607" y="3105013"/>
                <a:ext cx="6150820" cy="657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Łącznik prosty 14"/>
              <p:cNvCxnSpPr/>
              <p:nvPr/>
            </p:nvCxnSpPr>
            <p:spPr>
              <a:xfrm>
                <a:off x="315764" y="3386685"/>
                <a:ext cx="123016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Łącznik prosty 18"/>
              <p:cNvCxnSpPr/>
              <p:nvPr/>
            </p:nvCxnSpPr>
            <p:spPr>
              <a:xfrm>
                <a:off x="302607" y="3854953"/>
                <a:ext cx="6144242" cy="657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Łącznik prosty 20"/>
              <p:cNvCxnSpPr/>
              <p:nvPr/>
            </p:nvCxnSpPr>
            <p:spPr>
              <a:xfrm>
                <a:off x="302607" y="4072043"/>
                <a:ext cx="274298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Łącznik prosty 22"/>
              <p:cNvCxnSpPr/>
              <p:nvPr/>
            </p:nvCxnSpPr>
            <p:spPr>
              <a:xfrm>
                <a:off x="1440673" y="4539108"/>
                <a:ext cx="236823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Łącznik prosty 24"/>
              <p:cNvCxnSpPr/>
              <p:nvPr/>
            </p:nvCxnSpPr>
            <p:spPr>
              <a:xfrm>
                <a:off x="1486722" y="4782509"/>
                <a:ext cx="496012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Łącznik prosty 26"/>
              <p:cNvCxnSpPr/>
              <p:nvPr/>
            </p:nvCxnSpPr>
            <p:spPr>
              <a:xfrm>
                <a:off x="302607" y="5025911"/>
                <a:ext cx="224324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Łącznik prosty 28"/>
              <p:cNvCxnSpPr/>
              <p:nvPr/>
            </p:nvCxnSpPr>
            <p:spPr>
              <a:xfrm>
                <a:off x="4762774" y="5039068"/>
                <a:ext cx="168407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Łącznik prosty 30"/>
              <p:cNvCxnSpPr/>
              <p:nvPr/>
            </p:nvCxnSpPr>
            <p:spPr>
              <a:xfrm flipV="1">
                <a:off x="315764" y="5249577"/>
                <a:ext cx="2631367" cy="263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Łącznik prosty 32"/>
              <p:cNvCxnSpPr/>
              <p:nvPr/>
            </p:nvCxnSpPr>
            <p:spPr>
              <a:xfrm flipV="1">
                <a:off x="2236662" y="5492978"/>
                <a:ext cx="4216765" cy="657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Łącznik prosty 34"/>
              <p:cNvCxnSpPr/>
              <p:nvPr/>
            </p:nvCxnSpPr>
            <p:spPr>
              <a:xfrm>
                <a:off x="315764" y="5742958"/>
                <a:ext cx="61310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43" name="Łącznik prosty 42"/>
            <p:cNvCxnSpPr/>
            <p:nvPr/>
          </p:nvCxnSpPr>
          <p:spPr>
            <a:xfrm>
              <a:off x="4111511" y="4141715"/>
              <a:ext cx="173881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Łącznik prosty 44"/>
            <p:cNvCxnSpPr/>
            <p:nvPr/>
          </p:nvCxnSpPr>
          <p:spPr>
            <a:xfrm>
              <a:off x="413779" y="4368069"/>
              <a:ext cx="436215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7" name="Prostokąt 46"/>
          <p:cNvSpPr/>
          <p:nvPr/>
        </p:nvSpPr>
        <p:spPr>
          <a:xfrm>
            <a:off x="6236340" y="3921854"/>
            <a:ext cx="5780236" cy="307777"/>
          </a:xfrm>
          <a:prstGeom prst="rect">
            <a:avLst/>
          </a:prstGeom>
          <a:solidFill>
            <a:schemeClr val="bg1">
              <a:lumMod val="95000"/>
            </a:schemeClr>
          </a:solidFill>
          <a:ln>
            <a:solidFill>
              <a:srgbClr val="FF0000"/>
            </a:solidFill>
          </a:ln>
        </p:spPr>
        <p:txBody>
          <a:bodyPr wrap="square">
            <a:spAutoFit/>
          </a:bodyPr>
          <a:lstStyle/>
          <a:p>
            <a:pPr>
              <a:buNone/>
            </a:pPr>
            <a:r>
              <a:rPr lang="pl-PL" sz="1400" b="1" dirty="0">
                <a:solidFill>
                  <a:srgbClr val="FF0000"/>
                </a:solidFill>
              </a:rPr>
              <a:t>Szybszy wzrost, skraca żywotność drzew</a:t>
            </a:r>
          </a:p>
        </p:txBody>
      </p:sp>
      <p:sp>
        <p:nvSpPr>
          <p:cNvPr id="48" name="Prostokąt 47"/>
          <p:cNvSpPr/>
          <p:nvPr/>
        </p:nvSpPr>
        <p:spPr>
          <a:xfrm>
            <a:off x="6236340" y="4490261"/>
            <a:ext cx="5780236" cy="1169551"/>
          </a:xfrm>
          <a:prstGeom prst="rect">
            <a:avLst/>
          </a:prstGeom>
          <a:solidFill>
            <a:schemeClr val="bg1">
              <a:lumMod val="95000"/>
            </a:schemeClr>
          </a:solidFill>
          <a:ln>
            <a:solidFill>
              <a:srgbClr val="FF0000"/>
            </a:solidFill>
          </a:ln>
        </p:spPr>
        <p:txBody>
          <a:bodyPr wrap="square">
            <a:spAutoFit/>
          </a:bodyPr>
          <a:lstStyle/>
          <a:p>
            <a:pPr>
              <a:buNone/>
            </a:pPr>
            <a:r>
              <a:rPr lang="pl-PL" sz="1400" dirty="0">
                <a:solidFill>
                  <a:srgbClr val="FF0000"/>
                </a:solidFill>
              </a:rPr>
              <a:t>Tak więc </a:t>
            </a:r>
            <a:r>
              <a:rPr lang="pl-PL" sz="1400" b="1" dirty="0">
                <a:solidFill>
                  <a:srgbClr val="FF0000"/>
                </a:solidFill>
              </a:rPr>
              <a:t>obecne przyśpieszenie wzrostu drzew nieuchronnie spowoduje wzrost śmiertelności drzew </a:t>
            </a:r>
            <a:r>
              <a:rPr lang="pl-PL" sz="1400" dirty="0">
                <a:solidFill>
                  <a:srgbClr val="FF0000"/>
                </a:solidFill>
              </a:rPr>
              <a:t>… co rzeczywiście jest powszechnie obserwowane, </a:t>
            </a:r>
            <a:r>
              <a:rPr lang="pl-PL" sz="1400" b="1" dirty="0">
                <a:solidFill>
                  <a:srgbClr val="FF0000"/>
                </a:solidFill>
              </a:rPr>
              <a:t>i ostatecznie zneutralizuje wzrost zasobów węgla w lasach spowodowany stymulacją wzrostu</a:t>
            </a:r>
          </a:p>
        </p:txBody>
      </p:sp>
      <p:sp>
        <p:nvSpPr>
          <p:cNvPr id="49" name="Prostokąt 48"/>
          <p:cNvSpPr/>
          <p:nvPr/>
        </p:nvSpPr>
        <p:spPr>
          <a:xfrm>
            <a:off x="6236340" y="5761701"/>
            <a:ext cx="5780236" cy="954107"/>
          </a:xfrm>
          <a:prstGeom prst="rect">
            <a:avLst/>
          </a:prstGeom>
          <a:solidFill>
            <a:schemeClr val="bg1">
              <a:lumMod val="95000"/>
            </a:schemeClr>
          </a:solidFill>
          <a:ln>
            <a:solidFill>
              <a:srgbClr val="FF0000"/>
            </a:solidFill>
          </a:ln>
        </p:spPr>
        <p:txBody>
          <a:bodyPr wrap="square">
            <a:spAutoFit/>
          </a:bodyPr>
          <a:lstStyle/>
          <a:p>
            <a:pPr>
              <a:buNone/>
            </a:pPr>
            <a:r>
              <a:rPr lang="pl-PL" sz="1400" b="1" dirty="0">
                <a:solidFill>
                  <a:srgbClr val="FF0000"/>
                </a:solidFill>
              </a:rPr>
              <a:t>Istniejące prognozy z modelu systemu Ziemi dotyczące trwałości pochłaniania CO</a:t>
            </a:r>
            <a:r>
              <a:rPr lang="pl-PL" sz="1400" b="1" baseline="-25000" dirty="0">
                <a:solidFill>
                  <a:srgbClr val="FF0000"/>
                </a:solidFill>
              </a:rPr>
              <a:t>2</a:t>
            </a:r>
            <a:r>
              <a:rPr lang="pl-PL" sz="1400" b="1" dirty="0">
                <a:solidFill>
                  <a:srgbClr val="FF0000"/>
                </a:solidFill>
              </a:rPr>
              <a:t> przez lasy na świecie są prawdopodobnie zbyt optymistyczne</a:t>
            </a:r>
            <a:r>
              <a:rPr lang="pl-PL" sz="1400" dirty="0">
                <a:solidFill>
                  <a:srgbClr val="FF0000"/>
                </a:solidFill>
              </a:rPr>
              <a:t>, co zwiększa potrzebę ograniczenia emisji gazów cieplarnianych.</a:t>
            </a:r>
          </a:p>
        </p:txBody>
      </p:sp>
      <p:cxnSp>
        <p:nvCxnSpPr>
          <p:cNvPr id="51" name="Łącznik prosty 50"/>
          <p:cNvCxnSpPr/>
          <p:nvPr/>
        </p:nvCxnSpPr>
        <p:spPr>
          <a:xfrm flipH="1">
            <a:off x="5835274" y="1466490"/>
            <a:ext cx="401066" cy="16385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Łącznik prosty 52"/>
          <p:cNvCxnSpPr/>
          <p:nvPr/>
        </p:nvCxnSpPr>
        <p:spPr>
          <a:xfrm flipH="1">
            <a:off x="5850324" y="3495581"/>
            <a:ext cx="386016" cy="646134"/>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Łącznik prosty 54"/>
          <p:cNvCxnSpPr/>
          <p:nvPr/>
        </p:nvCxnSpPr>
        <p:spPr>
          <a:xfrm flipH="1">
            <a:off x="3516219" y="4244958"/>
            <a:ext cx="2720122" cy="337092"/>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Łącznik prosty 56"/>
          <p:cNvCxnSpPr/>
          <p:nvPr/>
        </p:nvCxnSpPr>
        <p:spPr>
          <a:xfrm flipV="1">
            <a:off x="5850324" y="2593349"/>
            <a:ext cx="386016" cy="1011624"/>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Łącznik prosty 62"/>
          <p:cNvCxnSpPr/>
          <p:nvPr/>
        </p:nvCxnSpPr>
        <p:spPr>
          <a:xfrm>
            <a:off x="5850324" y="4811521"/>
            <a:ext cx="386016" cy="729649"/>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Łącznik prosty 64"/>
          <p:cNvCxnSpPr/>
          <p:nvPr/>
        </p:nvCxnSpPr>
        <p:spPr>
          <a:xfrm>
            <a:off x="5835274" y="5717002"/>
            <a:ext cx="401066" cy="98714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0724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Obraz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359" y="1411209"/>
            <a:ext cx="11793489" cy="5446791"/>
          </a:xfrm>
          <a:prstGeom prst="rect">
            <a:avLst/>
          </a:prstGeom>
        </p:spPr>
      </p:pic>
      <p:sp>
        <p:nvSpPr>
          <p:cNvPr id="2" name="Prostokąt 1"/>
          <p:cNvSpPr/>
          <p:nvPr/>
        </p:nvSpPr>
        <p:spPr>
          <a:xfrm>
            <a:off x="2816045" y="166996"/>
            <a:ext cx="9164320" cy="1077218"/>
          </a:xfrm>
          <a:prstGeom prst="rect">
            <a:avLst/>
          </a:prstGeom>
        </p:spPr>
        <p:txBody>
          <a:bodyPr wrap="square">
            <a:spAutoFit/>
          </a:bodyPr>
          <a:lstStyle/>
          <a:p>
            <a:pPr>
              <a:buNone/>
            </a:pPr>
            <a:r>
              <a:rPr lang="pl-PL" sz="3200" b="1" dirty="0">
                <a:latin typeface="+mn-lt"/>
              </a:rPr>
              <a:t>Kombinacja ryzyka zamierania i ryzyka od pożarów na obszarach wyłączonych z zagospodarowania</a:t>
            </a:r>
          </a:p>
        </p:txBody>
      </p:sp>
      <p:pic>
        <p:nvPicPr>
          <p:cNvPr id="3" name="Obraz 2"/>
          <p:cNvPicPr>
            <a:picLocks noChangeAspect="1"/>
          </p:cNvPicPr>
          <p:nvPr/>
        </p:nvPicPr>
        <p:blipFill>
          <a:blip r:embed="rId3"/>
          <a:stretch>
            <a:fillRect/>
          </a:stretch>
        </p:blipFill>
        <p:spPr>
          <a:xfrm>
            <a:off x="0" y="0"/>
            <a:ext cx="2704563" cy="2161841"/>
          </a:xfrm>
          <a:prstGeom prst="rect">
            <a:avLst/>
          </a:prstGeom>
        </p:spPr>
      </p:pic>
    </p:spTree>
    <p:extLst>
      <p:ext uri="{BB962C8B-B14F-4D97-AF65-F5344CB8AC3E}">
        <p14:creationId xmlns:p14="http://schemas.microsoft.com/office/powerpoint/2010/main" val="27290936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5279" y="136872"/>
            <a:ext cx="4017772" cy="6612478"/>
          </a:xfrm>
          <a:prstGeom prst="rect">
            <a:avLst/>
          </a:prstGeom>
        </p:spPr>
      </p:pic>
      <p:sp>
        <p:nvSpPr>
          <p:cNvPr id="5" name="Prostokąt 4"/>
          <p:cNvSpPr/>
          <p:nvPr/>
        </p:nvSpPr>
        <p:spPr>
          <a:xfrm>
            <a:off x="79020" y="5733604"/>
            <a:ext cx="7794978" cy="1169551"/>
          </a:xfrm>
          <a:prstGeom prst="rect">
            <a:avLst/>
          </a:prstGeom>
        </p:spPr>
        <p:txBody>
          <a:bodyPr wrap="square">
            <a:spAutoFit/>
          </a:bodyPr>
          <a:lstStyle/>
          <a:p>
            <a:pPr algn="just">
              <a:buNone/>
            </a:pPr>
            <a:r>
              <a:rPr lang="pl-PL" sz="1400" dirty="0"/>
              <a:t>Jak dotąd w roku 2023 Kanadzie pożary spaliły ponad 15,4 miliona hektarów, bijąc dotychczasowe rekordy tego kraju (średnia 2,1 mln ha rocznie). Ponieważ duże pożary stają się coraz częstsze, lasy iglaste mogą się nie odbudować i ustąpić miejsca drzewom liściastym, krzewom i łąkom. Naukowcy spodziewają się, że zmiana ta wpłynie na dziką przyrodę i może zagrozić niektórym populacjom.</a:t>
            </a:r>
          </a:p>
        </p:txBody>
      </p:sp>
      <p:pic>
        <p:nvPicPr>
          <p:cNvPr id="6" name="Obraz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6230" y="2301409"/>
            <a:ext cx="5080560" cy="3387040"/>
          </a:xfrm>
          <a:prstGeom prst="rect">
            <a:avLst/>
          </a:prstGeom>
        </p:spPr>
      </p:pic>
      <p:pic>
        <p:nvPicPr>
          <p:cNvPr id="8" name="Obraz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3853" y="65247"/>
            <a:ext cx="4216865" cy="1331416"/>
          </a:xfrm>
          <a:prstGeom prst="rect">
            <a:avLst/>
          </a:prstGeom>
        </p:spPr>
      </p:pic>
      <p:sp>
        <p:nvSpPr>
          <p:cNvPr id="9" name="Prostokąt 8"/>
          <p:cNvSpPr/>
          <p:nvPr/>
        </p:nvSpPr>
        <p:spPr>
          <a:xfrm>
            <a:off x="924452" y="1396663"/>
            <a:ext cx="6104115" cy="707886"/>
          </a:xfrm>
          <a:prstGeom prst="rect">
            <a:avLst/>
          </a:prstGeom>
          <a:ln>
            <a:solidFill>
              <a:schemeClr val="tx1"/>
            </a:solidFill>
          </a:ln>
        </p:spPr>
        <p:txBody>
          <a:bodyPr wrap="square">
            <a:spAutoFit/>
          </a:bodyPr>
          <a:lstStyle/>
          <a:p>
            <a:pPr>
              <a:buNone/>
            </a:pPr>
            <a:r>
              <a:rPr lang="pl-PL" sz="2000" dirty="0">
                <a:solidFill>
                  <a:srgbClr val="FF0000"/>
                </a:solidFill>
              </a:rPr>
              <a:t>Ponieważ kanadyjskie lasy borealne płoną raz za razem, nie odrosną już w ten sam sposób</a:t>
            </a:r>
          </a:p>
        </p:txBody>
      </p:sp>
    </p:spTree>
    <p:extLst>
      <p:ext uri="{BB962C8B-B14F-4D97-AF65-F5344CB8AC3E}">
        <p14:creationId xmlns:p14="http://schemas.microsoft.com/office/powerpoint/2010/main" val="14529857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Obraz 3"/>
          <p:cNvPicPr>
            <a:picLocks noChangeAspect="1"/>
          </p:cNvPicPr>
          <p:nvPr/>
        </p:nvPicPr>
        <p:blipFill>
          <a:blip r:embed="rId2"/>
          <a:stretch>
            <a:fillRect/>
          </a:stretch>
        </p:blipFill>
        <p:spPr>
          <a:xfrm>
            <a:off x="581667" y="395961"/>
            <a:ext cx="8263368" cy="4953769"/>
          </a:xfrm>
          <a:prstGeom prst="rect">
            <a:avLst/>
          </a:prstGeom>
        </p:spPr>
      </p:pic>
      <p:sp>
        <p:nvSpPr>
          <p:cNvPr id="5" name="pole tekstowe 4"/>
          <p:cNvSpPr txBox="1"/>
          <p:nvPr/>
        </p:nvSpPr>
        <p:spPr>
          <a:xfrm>
            <a:off x="977111" y="0"/>
            <a:ext cx="9970486" cy="461665"/>
          </a:xfrm>
          <a:prstGeom prst="rect">
            <a:avLst/>
          </a:prstGeom>
          <a:noFill/>
        </p:spPr>
        <p:txBody>
          <a:bodyPr wrap="none" rtlCol="0">
            <a:spAutoFit/>
          </a:bodyPr>
          <a:lstStyle/>
          <a:p>
            <a:pPr>
              <a:buNone/>
            </a:pPr>
            <a:r>
              <a:rPr lang="pl-PL" dirty="0"/>
              <a:t>Pożary lasów w Kanadzie w roku 2023 </a:t>
            </a:r>
            <a:r>
              <a:rPr lang="pl-PL"/>
              <a:t>– emisja </a:t>
            </a:r>
            <a:r>
              <a:rPr lang="pl-PL" dirty="0"/>
              <a:t>647 mln ton C </a:t>
            </a:r>
          </a:p>
        </p:txBody>
      </p:sp>
      <p:sp>
        <p:nvSpPr>
          <p:cNvPr id="6" name="Prostokąt 5"/>
          <p:cNvSpPr/>
          <p:nvPr/>
        </p:nvSpPr>
        <p:spPr>
          <a:xfrm>
            <a:off x="109470" y="5284025"/>
            <a:ext cx="11970913" cy="1631216"/>
          </a:xfrm>
          <a:prstGeom prst="rect">
            <a:avLst/>
          </a:prstGeom>
        </p:spPr>
        <p:txBody>
          <a:bodyPr wrap="square">
            <a:spAutoFit/>
          </a:bodyPr>
          <a:lstStyle/>
          <a:p>
            <a:pPr algn="just">
              <a:buNone/>
            </a:pPr>
            <a:r>
              <a:rPr lang="pl-PL" sz="2000" dirty="0">
                <a:latin typeface="Calibri" panose="020F0502020204030204" pitchFamily="34" charset="0"/>
                <a:ea typeface="Calibri" panose="020F0502020204030204" pitchFamily="34" charset="0"/>
                <a:cs typeface="Times New Roman" panose="02020603050405020304" pitchFamily="18" charset="0"/>
              </a:rPr>
              <a:t>Pożary lasów w Kanadzie w 2023 r. były ekstremalne pod względem skali i intensywności, a ich średni roczny obszar (15,4 mln ha) był ponad siedmiokrotnie większy niż w poprzednich czterech dekadach. Emisje dwutlenku węgla z tych pożarów od maja do września 2023 r. określono na podstawie danych satelitarnych. Stwierdzono, że wielkość emisji dwutlenku węgla wynosi 647 </a:t>
            </a:r>
            <a:r>
              <a:rPr lang="pl-PL" sz="2000" dirty="0" err="1">
                <a:latin typeface="Calibri" panose="020F0502020204030204" pitchFamily="34" charset="0"/>
                <a:ea typeface="Calibri" panose="020F0502020204030204" pitchFamily="34" charset="0"/>
                <a:cs typeface="Times New Roman" panose="02020603050405020304" pitchFamily="18" charset="0"/>
              </a:rPr>
              <a:t>TgC</a:t>
            </a:r>
            <a:r>
              <a:rPr lang="pl-PL" sz="2000" dirty="0">
                <a:latin typeface="Calibri" panose="020F0502020204030204" pitchFamily="34" charset="0"/>
                <a:ea typeface="Calibri" panose="020F0502020204030204" pitchFamily="34" charset="0"/>
                <a:cs typeface="Times New Roman" panose="02020603050405020304" pitchFamily="18" charset="0"/>
              </a:rPr>
              <a:t> (570-727 </a:t>
            </a:r>
            <a:r>
              <a:rPr lang="pl-PL" sz="2000" dirty="0" err="1">
                <a:latin typeface="Calibri" panose="020F0502020204030204" pitchFamily="34" charset="0"/>
                <a:ea typeface="Calibri" panose="020F0502020204030204" pitchFamily="34" charset="0"/>
                <a:cs typeface="Times New Roman" panose="02020603050405020304" pitchFamily="18" charset="0"/>
              </a:rPr>
              <a:t>TgC</a:t>
            </a:r>
            <a:r>
              <a:rPr lang="pl-PL" sz="2000" dirty="0">
                <a:latin typeface="Calibri" panose="020F0502020204030204" pitchFamily="34" charset="0"/>
                <a:ea typeface="Calibri" panose="020F0502020204030204" pitchFamily="34" charset="0"/>
                <a:cs typeface="Times New Roman" panose="02020603050405020304" pitchFamily="18" charset="0"/>
              </a:rPr>
              <a:t>), co jest porównywalne z rocznymi emisjami paliw kopalnych dużych krajów, przy czym tylko Indie, Chiny i USA uwalniają więcej dwutlenku węgla rocznie.</a:t>
            </a:r>
            <a:endParaRPr lang="pl-PL" sz="2000" dirty="0"/>
          </a:p>
        </p:txBody>
      </p:sp>
      <p:sp>
        <p:nvSpPr>
          <p:cNvPr id="7" name="pole tekstowe 6"/>
          <p:cNvSpPr txBox="1"/>
          <p:nvPr/>
        </p:nvSpPr>
        <p:spPr>
          <a:xfrm>
            <a:off x="5659138" y="5011175"/>
            <a:ext cx="6218242" cy="338554"/>
          </a:xfrm>
          <a:prstGeom prst="rect">
            <a:avLst/>
          </a:prstGeom>
          <a:noFill/>
        </p:spPr>
        <p:txBody>
          <a:bodyPr wrap="none" rtlCol="0">
            <a:spAutoFit/>
          </a:bodyPr>
          <a:lstStyle/>
          <a:p>
            <a:pPr>
              <a:buNone/>
            </a:pPr>
            <a:r>
              <a:rPr lang="pl-PL" sz="1600" dirty="0"/>
              <a:t>Źródło: https://www.youtube.com/watch?v=HrZKuvC3k-E</a:t>
            </a:r>
          </a:p>
        </p:txBody>
      </p:sp>
    </p:spTree>
    <p:extLst>
      <p:ext uri="{BB962C8B-B14F-4D97-AF65-F5344CB8AC3E}">
        <p14:creationId xmlns:p14="http://schemas.microsoft.com/office/powerpoint/2010/main" val="26825573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pole tekstowe 6"/>
          <p:cNvSpPr txBox="1"/>
          <p:nvPr/>
        </p:nvSpPr>
        <p:spPr>
          <a:xfrm>
            <a:off x="45076" y="1096651"/>
            <a:ext cx="5958768" cy="1323439"/>
          </a:xfrm>
          <a:prstGeom prst="rect">
            <a:avLst/>
          </a:prstGeom>
          <a:noFill/>
        </p:spPr>
        <p:txBody>
          <a:bodyPr wrap="square" rtlCol="0">
            <a:spAutoFit/>
          </a:bodyPr>
          <a:lstStyle/>
          <a:p>
            <a:pPr>
              <a:buNone/>
            </a:pPr>
            <a:r>
              <a:rPr lang="pl-PL" sz="2000" b="1" dirty="0">
                <a:latin typeface="+mn-lt"/>
              </a:rPr>
              <a:t>Od pochłaniacza do źródła: zmieniający się klimat i zamieranie lasów w wyniku zaburzeń mogą wpłynąć na bilans węgla w XXI wieku w górskich lasach niezagospodarowanych</a:t>
            </a:r>
          </a:p>
        </p:txBody>
      </p:sp>
      <p:pic>
        <p:nvPicPr>
          <p:cNvPr id="13" name="Obraz 12"/>
          <p:cNvPicPr>
            <a:picLocks noChangeAspect="1"/>
          </p:cNvPicPr>
          <p:nvPr/>
        </p:nvPicPr>
        <p:blipFill>
          <a:blip r:embed="rId2"/>
          <a:stretch>
            <a:fillRect/>
          </a:stretch>
        </p:blipFill>
        <p:spPr>
          <a:xfrm>
            <a:off x="178446" y="2717386"/>
            <a:ext cx="6001511" cy="2707569"/>
          </a:xfrm>
          <a:prstGeom prst="rect">
            <a:avLst/>
          </a:prstGeom>
        </p:spPr>
      </p:pic>
      <p:sp>
        <p:nvSpPr>
          <p:cNvPr id="14" name="Prostokąt 13"/>
          <p:cNvSpPr/>
          <p:nvPr/>
        </p:nvSpPr>
        <p:spPr>
          <a:xfrm>
            <a:off x="178446" y="5813484"/>
            <a:ext cx="5450531" cy="461665"/>
          </a:xfrm>
          <a:prstGeom prst="rect">
            <a:avLst/>
          </a:prstGeom>
        </p:spPr>
        <p:txBody>
          <a:bodyPr wrap="none">
            <a:spAutoFit/>
          </a:bodyPr>
          <a:lstStyle/>
          <a:p>
            <a:pPr>
              <a:buNone/>
            </a:pPr>
            <a:r>
              <a:rPr lang="pl-PL" dirty="0">
                <a:solidFill>
                  <a:srgbClr val="006FB7"/>
                </a:solidFill>
                <a:latin typeface="Source Sans Pro" panose="020B0503030403020204" pitchFamily="34" charset="0"/>
                <a:hlinkClick r:id="rId3"/>
              </a:rPr>
              <a:t>https://doi.org/10.1093/forestry/cpac022</a:t>
            </a:r>
            <a:endParaRPr lang="pl-PL" dirty="0"/>
          </a:p>
        </p:txBody>
      </p:sp>
      <p:sp>
        <p:nvSpPr>
          <p:cNvPr id="2" name="pole tekstowe 1"/>
          <p:cNvSpPr txBox="1"/>
          <p:nvPr/>
        </p:nvSpPr>
        <p:spPr>
          <a:xfrm>
            <a:off x="0" y="155224"/>
            <a:ext cx="12191865" cy="461665"/>
          </a:xfrm>
          <a:prstGeom prst="rect">
            <a:avLst/>
          </a:prstGeom>
          <a:noFill/>
        </p:spPr>
        <p:txBody>
          <a:bodyPr wrap="square" rtlCol="0">
            <a:spAutoFit/>
          </a:bodyPr>
          <a:lstStyle/>
          <a:p>
            <a:pPr>
              <a:buNone/>
            </a:pPr>
            <a:r>
              <a:rPr lang="pl-PL" b="1" dirty="0"/>
              <a:t>Wpływ suszy i zaburzeń na przyrost lasów i pochłanianie CO</a:t>
            </a:r>
            <a:r>
              <a:rPr lang="pl-PL" b="1" baseline="-25000" dirty="0"/>
              <a:t>2</a:t>
            </a:r>
          </a:p>
        </p:txBody>
      </p:sp>
      <p:pic>
        <p:nvPicPr>
          <p:cNvPr id="4" name="Obraz 3"/>
          <p:cNvPicPr>
            <a:picLocks noChangeAspect="1"/>
          </p:cNvPicPr>
          <p:nvPr/>
        </p:nvPicPr>
        <p:blipFill>
          <a:blip r:embed="rId4"/>
          <a:stretch>
            <a:fillRect/>
          </a:stretch>
        </p:blipFill>
        <p:spPr>
          <a:xfrm>
            <a:off x="6363304" y="2717386"/>
            <a:ext cx="5420866" cy="3420817"/>
          </a:xfrm>
          <a:prstGeom prst="rect">
            <a:avLst/>
          </a:prstGeom>
        </p:spPr>
      </p:pic>
      <p:sp>
        <p:nvSpPr>
          <p:cNvPr id="5" name="Prostokąt 4"/>
          <p:cNvSpPr/>
          <p:nvPr/>
        </p:nvSpPr>
        <p:spPr>
          <a:xfrm>
            <a:off x="6096000" y="1005418"/>
            <a:ext cx="6096000" cy="1323439"/>
          </a:xfrm>
          <a:prstGeom prst="rect">
            <a:avLst/>
          </a:prstGeom>
          <a:noFill/>
        </p:spPr>
        <p:txBody>
          <a:bodyPr wrap="square" rtlCol="0">
            <a:spAutoFit/>
          </a:bodyPr>
          <a:lstStyle/>
          <a:p>
            <a:pPr>
              <a:buNone/>
            </a:pPr>
            <a:r>
              <a:rPr lang="pl-PL" sz="2000" b="1" dirty="0">
                <a:latin typeface="+mn-lt"/>
              </a:rPr>
              <a:t>Ekstremalne susze i upały w 2018 roku miały silny wpływ na cykl węglowy w 2019 roku. Produktywność netto ekosystemu była o ∼25% niższa w 2019 r. w porównaniu do lat sprzed suszy.</a:t>
            </a:r>
          </a:p>
        </p:txBody>
      </p:sp>
    </p:spTree>
    <p:extLst>
      <p:ext uri="{BB962C8B-B14F-4D97-AF65-F5344CB8AC3E}">
        <p14:creationId xmlns:p14="http://schemas.microsoft.com/office/powerpoint/2010/main" val="26543269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Prostokąt 14"/>
          <p:cNvSpPr/>
          <p:nvPr/>
        </p:nvSpPr>
        <p:spPr>
          <a:xfrm>
            <a:off x="7165082" y="4209464"/>
            <a:ext cx="4959184" cy="186960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2400" b="0" i="0" u="none" strike="noStrike" kern="1200" cap="none" spc="0" normalizeH="0" baseline="0" noProof="0">
              <a:ln>
                <a:noFill/>
              </a:ln>
              <a:solidFill>
                <a:prstClr val="white"/>
              </a:solidFill>
              <a:effectLst/>
              <a:uLnTx/>
              <a:uFillTx/>
              <a:latin typeface="Trebuchet MS"/>
              <a:ea typeface="+mn-ea"/>
              <a:cs typeface="+mn-cs"/>
            </a:endParaRPr>
          </a:p>
        </p:txBody>
      </p:sp>
      <p:sp>
        <p:nvSpPr>
          <p:cNvPr id="14" name="Prostokąt 13"/>
          <p:cNvSpPr/>
          <p:nvPr/>
        </p:nvSpPr>
        <p:spPr>
          <a:xfrm>
            <a:off x="7137399" y="788424"/>
            <a:ext cx="4986867" cy="315697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Char char="o"/>
              <a:tabLst/>
              <a:defRPr/>
            </a:pPr>
            <a:endParaRPr kumimoji="0" lang="pl-PL" sz="2400" b="0" i="0" u="none" strike="noStrike" kern="1200" cap="none" spc="0" normalizeH="0" baseline="0" noProof="0">
              <a:ln>
                <a:noFill/>
              </a:ln>
              <a:solidFill>
                <a:prstClr val="white"/>
              </a:solidFill>
              <a:effectLst/>
              <a:uLnTx/>
              <a:uFillTx/>
              <a:latin typeface="Trebuchet MS"/>
              <a:ea typeface="+mn-ea"/>
              <a:cs typeface="+mn-cs"/>
            </a:endParaRPr>
          </a:p>
        </p:txBody>
      </p:sp>
      <p:sp>
        <p:nvSpPr>
          <p:cNvPr id="9" name="Prostokąt 8"/>
          <p:cNvSpPr/>
          <p:nvPr/>
        </p:nvSpPr>
        <p:spPr>
          <a:xfrm>
            <a:off x="-59266" y="6527800"/>
            <a:ext cx="4699000" cy="369332"/>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None/>
              <a:tabLst/>
              <a:defRPr/>
            </a:pPr>
            <a:r>
              <a:rPr kumimoji="0" lang="pl-PL" sz="1800" b="0" i="0" u="none" strike="noStrike" kern="1200" cap="none" spc="0" normalizeH="0" baseline="0" noProof="0" dirty="0">
                <a:ln>
                  <a:noFill/>
                </a:ln>
                <a:solidFill>
                  <a:prstClr val="black"/>
                </a:solidFill>
                <a:effectLst/>
                <a:uLnTx/>
                <a:uFillTx/>
                <a:latin typeface="Verdana" pitchFamily="34" charset="0"/>
                <a:ea typeface="+mn-ea"/>
                <a:cs typeface="+mn-cs"/>
              </a:rPr>
              <a:t>Źródło: https://healthyforests.org/</a:t>
            </a:r>
          </a:p>
        </p:txBody>
      </p:sp>
      <p:pic>
        <p:nvPicPr>
          <p:cNvPr id="11" name="Obraz 10"/>
          <p:cNvPicPr>
            <a:picLocks noChangeAspect="1"/>
          </p:cNvPicPr>
          <p:nvPr/>
        </p:nvPicPr>
        <p:blipFill>
          <a:blip r:embed="rId2"/>
          <a:stretch>
            <a:fillRect/>
          </a:stretch>
        </p:blipFill>
        <p:spPr>
          <a:xfrm>
            <a:off x="59266" y="677333"/>
            <a:ext cx="7021097" cy="6180667"/>
          </a:xfrm>
          <a:prstGeom prst="rect">
            <a:avLst/>
          </a:prstGeom>
        </p:spPr>
      </p:pic>
      <p:sp>
        <p:nvSpPr>
          <p:cNvPr id="12" name="Prostokąt 11"/>
          <p:cNvSpPr/>
          <p:nvPr/>
        </p:nvSpPr>
        <p:spPr>
          <a:xfrm>
            <a:off x="7225921" y="788424"/>
            <a:ext cx="4772918" cy="5189113"/>
          </a:xfrm>
          <a:prstGeom prst="rect">
            <a:avLst/>
          </a:prstGeom>
        </p:spPr>
        <p:txBody>
          <a:bodyPr wrap="square">
            <a:spAutoFit/>
          </a:bodyPr>
          <a:lstStyle/>
          <a:p>
            <a:pPr marL="0" marR="0" lvl="0" indent="0" algn="just" defTabSz="914400" rtl="0" eaLnBrk="1" fontAlgn="base" latinLnBrk="0" hangingPunct="1">
              <a:lnSpc>
                <a:spcPct val="100000"/>
              </a:lnSpc>
              <a:spcBef>
                <a:spcPct val="20000"/>
              </a:spcBef>
              <a:spcAft>
                <a:spcPct val="0"/>
              </a:spcAft>
              <a:buClr>
                <a:srgbClr val="90C226"/>
              </a:buClr>
              <a:buSzTx/>
              <a:buFont typeface="Wingdings" pitchFamily="2" charset="2"/>
              <a:buNone/>
              <a:tabLst/>
              <a:defRPr/>
            </a:pPr>
            <a:r>
              <a:rPr kumimoji="0" lang="pl-PL" sz="1800" b="0" i="0" u="none" strike="noStrike" kern="1200" cap="none" spc="0" normalizeH="0" baseline="0" noProof="0" dirty="0">
                <a:ln>
                  <a:noFill/>
                </a:ln>
                <a:solidFill>
                  <a:srgbClr val="FF0000"/>
                </a:solidFill>
                <a:effectLst/>
                <a:uLnTx/>
                <a:uFillTx/>
                <a:latin typeface="Verdana" pitchFamily="34" charset="0"/>
                <a:ea typeface="+mn-ea"/>
                <a:cs typeface="+mn-cs"/>
              </a:rPr>
              <a:t>Nasze lasy federalne nie są aktywnie zarządzane, czy to poprzez pozyskiwanie drewna, trzebieże i "</a:t>
            </a:r>
            <a:r>
              <a:rPr kumimoji="0" lang="pl-PL" sz="1800" b="0" i="0" u="none" strike="noStrike" kern="1200" cap="none" spc="0" normalizeH="0" baseline="0" noProof="0" dirty="0" err="1">
                <a:ln>
                  <a:noFill/>
                </a:ln>
                <a:solidFill>
                  <a:srgbClr val="FF0000"/>
                </a:solidFill>
                <a:effectLst/>
                <a:uLnTx/>
                <a:uFillTx/>
                <a:latin typeface="Verdana" pitchFamily="34" charset="0"/>
                <a:ea typeface="+mn-ea"/>
                <a:cs typeface="+mn-cs"/>
              </a:rPr>
              <a:t>prescribed</a:t>
            </a:r>
            <a:r>
              <a:rPr kumimoji="0" lang="pl-PL" sz="1800" b="0" i="0" u="none" strike="noStrike" kern="1200" cap="none" spc="0" normalizeH="0" baseline="0" noProof="0" dirty="0">
                <a:ln>
                  <a:noFill/>
                </a:ln>
                <a:solidFill>
                  <a:srgbClr val="FF0000"/>
                </a:solidFill>
                <a:effectLst/>
                <a:uLnTx/>
                <a:uFillTx/>
                <a:latin typeface="Verdana" pitchFamily="34" charset="0"/>
                <a:ea typeface="+mn-ea"/>
                <a:cs typeface="+mn-cs"/>
              </a:rPr>
              <a:t> </a:t>
            </a:r>
            <a:r>
              <a:rPr kumimoji="0" lang="pl-PL" sz="1800" b="0" i="0" u="none" strike="noStrike" kern="1200" cap="none" spc="0" normalizeH="0" baseline="0" noProof="0" dirty="0" err="1">
                <a:ln>
                  <a:noFill/>
                </a:ln>
                <a:solidFill>
                  <a:srgbClr val="FF0000"/>
                </a:solidFill>
                <a:effectLst/>
                <a:uLnTx/>
                <a:uFillTx/>
                <a:latin typeface="Verdana" pitchFamily="34" charset="0"/>
                <a:ea typeface="+mn-ea"/>
                <a:cs typeface="+mn-cs"/>
              </a:rPr>
              <a:t>fire</a:t>
            </a:r>
            <a:r>
              <a:rPr kumimoji="0" lang="pl-PL" sz="1800" b="0" i="0" u="none" strike="noStrike" kern="1200" cap="none" spc="0" normalizeH="0" baseline="0" noProof="0" dirty="0">
                <a:ln>
                  <a:noFill/>
                </a:ln>
                <a:solidFill>
                  <a:srgbClr val="FF0000"/>
                </a:solidFill>
                <a:effectLst/>
                <a:uLnTx/>
                <a:uFillTx/>
                <a:latin typeface="Verdana" pitchFamily="34" charset="0"/>
                <a:ea typeface="+mn-ea"/>
                <a:cs typeface="+mn-cs"/>
              </a:rPr>
              <a:t>". W rezultacie, nasze lasy umierają w zadziwiającym tempie.  Obecnie mamy miliony akrów z gęstymi drzewostanami, które konkurują o światło i wodę, co czyni je bardziej podatnymi na zmieniające się warunki klimatyczne, suszę i gradacje owadów.</a:t>
            </a:r>
          </a:p>
          <a:p>
            <a:pPr marL="0" marR="0" lvl="0" indent="0" algn="just" defTabSz="914400" rtl="0" eaLnBrk="1" fontAlgn="base" latinLnBrk="0" hangingPunct="1">
              <a:lnSpc>
                <a:spcPct val="100000"/>
              </a:lnSpc>
              <a:spcBef>
                <a:spcPct val="20000"/>
              </a:spcBef>
              <a:spcAft>
                <a:spcPct val="0"/>
              </a:spcAft>
              <a:buClr>
                <a:srgbClr val="90C226"/>
              </a:buClr>
              <a:buSzTx/>
              <a:buFont typeface="Wingdings" pitchFamily="2" charset="2"/>
              <a:buNone/>
              <a:tabLst/>
              <a:defRPr/>
            </a:pPr>
            <a:endParaRPr kumimoji="0" lang="pl-PL" sz="1800" b="0" i="0" u="none" strike="noStrike" kern="1200" cap="none" spc="0" normalizeH="0" baseline="0" noProof="0" dirty="0">
              <a:ln>
                <a:noFill/>
              </a:ln>
              <a:solidFill>
                <a:srgbClr val="FF0000"/>
              </a:solidFill>
              <a:effectLst/>
              <a:uLnTx/>
              <a:uFillTx/>
              <a:latin typeface="Verdana" pitchFamily="34" charset="0"/>
              <a:ea typeface="+mn-ea"/>
              <a:cs typeface="+mn-cs"/>
            </a:endParaRPr>
          </a:p>
          <a:p>
            <a:pPr marL="0" marR="0" lvl="0" indent="0" algn="just" defTabSz="914400" rtl="0" eaLnBrk="1" fontAlgn="base" latinLnBrk="0" hangingPunct="1">
              <a:lnSpc>
                <a:spcPct val="100000"/>
              </a:lnSpc>
              <a:spcBef>
                <a:spcPct val="20000"/>
              </a:spcBef>
              <a:spcAft>
                <a:spcPct val="0"/>
              </a:spcAft>
              <a:buClr>
                <a:srgbClr val="90C226"/>
              </a:buClr>
              <a:buSzTx/>
              <a:buFont typeface="Wingdings" pitchFamily="2" charset="2"/>
              <a:buNone/>
              <a:tabLst/>
              <a:defRPr/>
            </a:pPr>
            <a:r>
              <a:rPr kumimoji="0" lang="pl-PL" sz="1800" b="0" i="0" u="none" strike="noStrike" kern="1200" cap="none" spc="0" normalizeH="0" baseline="0" noProof="0" dirty="0">
                <a:ln>
                  <a:noFill/>
                </a:ln>
                <a:solidFill>
                  <a:srgbClr val="FF0000"/>
                </a:solidFill>
                <a:effectLst/>
                <a:uLnTx/>
                <a:uFillTx/>
                <a:latin typeface="Verdana" pitchFamily="34" charset="0"/>
                <a:ea typeface="+mn-ea"/>
                <a:cs typeface="+mn-cs"/>
              </a:rPr>
              <a:t>W związku ze wzrostem śmiertelności, nasze lasy stały się emitentami netto dwutlenku węgla. W Kalifornii, na przykład, badania sugerują, że gazy cieplarniane wypływają z lasów stanu szybciej niż są pobierane z powrotem.</a:t>
            </a:r>
          </a:p>
        </p:txBody>
      </p:sp>
      <p:sp>
        <p:nvSpPr>
          <p:cNvPr id="13" name="Prostokąt 12"/>
          <p:cNvSpPr/>
          <p:nvPr/>
        </p:nvSpPr>
        <p:spPr>
          <a:xfrm>
            <a:off x="7202041" y="6343134"/>
            <a:ext cx="4699000" cy="369332"/>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None/>
              <a:tabLst/>
              <a:defRPr/>
            </a:pPr>
            <a:r>
              <a:rPr kumimoji="0" lang="pl-PL" sz="1800" b="0" i="0" u="none" strike="noStrike" kern="1200" cap="none" spc="0" normalizeH="0" baseline="0" noProof="0" dirty="0">
                <a:ln>
                  <a:noFill/>
                </a:ln>
                <a:solidFill>
                  <a:prstClr val="black"/>
                </a:solidFill>
                <a:effectLst/>
                <a:uLnTx/>
                <a:uFillTx/>
                <a:latin typeface="Verdana" pitchFamily="34" charset="0"/>
                <a:ea typeface="+mn-ea"/>
                <a:cs typeface="+mn-cs"/>
              </a:rPr>
              <a:t>Źródło: https://healthyforests.org/</a:t>
            </a:r>
          </a:p>
        </p:txBody>
      </p:sp>
      <p:cxnSp>
        <p:nvCxnSpPr>
          <p:cNvPr id="17" name="Łącznik prosty 16"/>
          <p:cNvCxnSpPr/>
          <p:nvPr/>
        </p:nvCxnSpPr>
        <p:spPr>
          <a:xfrm flipV="1">
            <a:off x="6486987" y="3928394"/>
            <a:ext cx="654215"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Łącznik prosty 18"/>
          <p:cNvCxnSpPr/>
          <p:nvPr/>
        </p:nvCxnSpPr>
        <p:spPr>
          <a:xfrm flipV="1">
            <a:off x="6680200" y="6079067"/>
            <a:ext cx="457199" cy="15240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Obraz 1"/>
          <p:cNvPicPr>
            <a:picLocks noChangeAspect="1"/>
          </p:cNvPicPr>
          <p:nvPr/>
        </p:nvPicPr>
        <p:blipFill>
          <a:blip r:embed="rId3"/>
          <a:stretch>
            <a:fillRect/>
          </a:stretch>
        </p:blipFill>
        <p:spPr>
          <a:xfrm>
            <a:off x="21167" y="20134"/>
            <a:ext cx="2269067" cy="436359"/>
          </a:xfrm>
          <a:prstGeom prst="rect">
            <a:avLst/>
          </a:prstGeom>
        </p:spPr>
      </p:pic>
      <p:sp>
        <p:nvSpPr>
          <p:cNvPr id="16" name="Prostokąt 15"/>
          <p:cNvSpPr/>
          <p:nvPr/>
        </p:nvSpPr>
        <p:spPr>
          <a:xfrm>
            <a:off x="1797808" y="38258"/>
            <a:ext cx="10394192" cy="400110"/>
          </a:xfrm>
          <a:prstGeom prst="rect">
            <a:avLst/>
          </a:prstGeom>
          <a:solidFill>
            <a:schemeClr val="bg1"/>
          </a:solidFill>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Długoterminowe efekty wyłączania lasów z gospodarki – przykład USA</a:t>
            </a:r>
          </a:p>
        </p:txBody>
      </p:sp>
      <p:sp>
        <p:nvSpPr>
          <p:cNvPr id="3" name="pole tekstowe 2"/>
          <p:cNvSpPr txBox="1"/>
          <p:nvPr/>
        </p:nvSpPr>
        <p:spPr>
          <a:xfrm>
            <a:off x="2312326" y="4802243"/>
            <a:ext cx="3021405" cy="276999"/>
          </a:xfrm>
          <a:prstGeom prst="rect">
            <a:avLst/>
          </a:prstGeom>
          <a:noFill/>
          <a:ln>
            <a:solidFill>
              <a:srgbClr val="FF0000"/>
            </a:solidFill>
          </a:ln>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None/>
              <a:tabLst/>
              <a:defRPr/>
            </a:pPr>
            <a:r>
              <a:rPr kumimoji="0" lang="pl-PL" sz="1200" b="0" i="0" u="none" strike="noStrike" kern="1200" cap="none" spc="0" normalizeH="0" baseline="0" noProof="0" dirty="0">
                <a:ln>
                  <a:noFill/>
                </a:ln>
                <a:solidFill>
                  <a:srgbClr val="FF0000"/>
                </a:solidFill>
                <a:effectLst/>
                <a:uLnTx/>
                <a:uFillTx/>
                <a:latin typeface="Verdana" pitchFamily="34" charset="0"/>
                <a:ea typeface="+mn-ea"/>
                <a:cs typeface="+mn-cs"/>
              </a:rPr>
              <a:t>Przyrost | Pozyskanie | Śmiertelność</a:t>
            </a:r>
          </a:p>
        </p:txBody>
      </p:sp>
      <p:sp>
        <p:nvSpPr>
          <p:cNvPr id="4" name="Prostokąt 3"/>
          <p:cNvSpPr/>
          <p:nvPr/>
        </p:nvSpPr>
        <p:spPr>
          <a:xfrm>
            <a:off x="1532835" y="1084262"/>
            <a:ext cx="4756132" cy="523220"/>
          </a:xfrm>
          <a:prstGeom prst="rect">
            <a:avLst/>
          </a:prstGeom>
          <a:ln>
            <a:solidFill>
              <a:srgbClr val="FF0000"/>
            </a:solidFill>
          </a:ln>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90C226"/>
              </a:buClr>
              <a:buSzTx/>
              <a:buFont typeface="Wingdings" pitchFamily="2" charset="2"/>
              <a:buNone/>
              <a:tabLst/>
              <a:defRPr/>
            </a:pPr>
            <a:r>
              <a:rPr kumimoji="0" lang="pl-PL" sz="1400" b="1" i="0" u="none" strike="noStrike" kern="1200" cap="none" spc="0" normalizeH="0" baseline="0" noProof="0" dirty="0">
                <a:ln>
                  <a:noFill/>
                </a:ln>
                <a:solidFill>
                  <a:srgbClr val="FF0000"/>
                </a:solidFill>
                <a:effectLst/>
                <a:uLnTx/>
                <a:uFillTx/>
                <a:latin typeface="Verdana" pitchFamily="34" charset="0"/>
                <a:ea typeface="+mn-ea"/>
                <a:cs typeface="+mn-cs"/>
              </a:rPr>
              <a:t>Przyrost roczny, śmiertelność i pozyskanie drewna w lasach stanowych USA 1952-2016</a:t>
            </a:r>
          </a:p>
        </p:txBody>
      </p:sp>
    </p:spTree>
    <p:extLst>
      <p:ext uri="{BB962C8B-B14F-4D97-AF65-F5344CB8AC3E}">
        <p14:creationId xmlns:p14="http://schemas.microsoft.com/office/powerpoint/2010/main" val="15024490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Obraz 3"/>
          <p:cNvPicPr>
            <a:picLocks noChangeAspect="1"/>
          </p:cNvPicPr>
          <p:nvPr/>
        </p:nvPicPr>
        <p:blipFill>
          <a:blip r:embed="rId2"/>
          <a:stretch>
            <a:fillRect/>
          </a:stretch>
        </p:blipFill>
        <p:spPr>
          <a:xfrm>
            <a:off x="740810" y="159026"/>
            <a:ext cx="10690977" cy="6480000"/>
          </a:xfrm>
          <a:prstGeom prst="rect">
            <a:avLst/>
          </a:prstGeom>
        </p:spPr>
      </p:pic>
      <p:sp>
        <p:nvSpPr>
          <p:cNvPr id="3" name="Prostokąt 2"/>
          <p:cNvSpPr/>
          <p:nvPr/>
        </p:nvSpPr>
        <p:spPr>
          <a:xfrm>
            <a:off x="1005840" y="3490466"/>
            <a:ext cx="6654800" cy="2990562"/>
          </a:xfrm>
          <a:prstGeom prst="rect">
            <a:avLst/>
          </a:prstGeom>
          <a:solidFill>
            <a:schemeClr val="bg1"/>
          </a:solidFill>
          <a:ln w="38100">
            <a:solidFill>
              <a:srgbClr val="FF0000"/>
            </a:solidFill>
          </a:ln>
        </p:spPr>
        <p:txBody>
          <a:bodyPr wrap="square">
            <a:spAutoFit/>
          </a:bodyPr>
          <a:lstStyle/>
          <a:p>
            <a:pPr algn="just">
              <a:lnSpc>
                <a:spcPct val="107000"/>
              </a:lnSpc>
              <a:spcAft>
                <a:spcPts val="800"/>
              </a:spcAft>
              <a:buNone/>
            </a:pPr>
            <a:r>
              <a:rPr lang="pl-PL" sz="2200" dirty="0">
                <a:latin typeface="Calibri" panose="020F0502020204030204" pitchFamily="34" charset="0"/>
                <a:ea typeface="Calibri" panose="020F0502020204030204" pitchFamily="34" charset="0"/>
                <a:cs typeface="Times New Roman" panose="02020603050405020304" pitchFamily="18" charset="0"/>
              </a:rPr>
              <a:t>Światowi przywódcy mylą się, sądząc, że sama ochrona lasów pozwoli osiągnąć niezbędne redukcję emisji CO2 netto. Podczas gdy sugestia Sir Nicholasa Sterna (Stern 2006), że kontrola wylesiania jest najbardziej opłacalnym sposobem redukcji emisji jest bardzo atrakcyjna, jest ona przestarzała i pomija fakt, że postępujące zmiany klimatyczne poważnie osłabiają zdolność lasów do wychwytywania i magazynowania węgla.</a:t>
            </a:r>
          </a:p>
        </p:txBody>
      </p:sp>
    </p:spTree>
    <p:extLst>
      <p:ext uri="{BB962C8B-B14F-4D97-AF65-F5344CB8AC3E}">
        <p14:creationId xmlns:p14="http://schemas.microsoft.com/office/powerpoint/2010/main" val="22196038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Obraz 3"/>
          <p:cNvPicPr>
            <a:picLocks noChangeAspect="1"/>
          </p:cNvPicPr>
          <p:nvPr/>
        </p:nvPicPr>
        <p:blipFill>
          <a:blip r:embed="rId2"/>
          <a:stretch>
            <a:fillRect/>
          </a:stretch>
        </p:blipFill>
        <p:spPr>
          <a:xfrm>
            <a:off x="0" y="639739"/>
            <a:ext cx="5472117" cy="4936144"/>
          </a:xfrm>
          <a:prstGeom prst="rect">
            <a:avLst/>
          </a:prstGeom>
        </p:spPr>
      </p:pic>
      <p:sp>
        <p:nvSpPr>
          <p:cNvPr id="2" name="Tytuł 1"/>
          <p:cNvSpPr>
            <a:spLocks noGrp="1"/>
          </p:cNvSpPr>
          <p:nvPr>
            <p:ph type="title"/>
          </p:nvPr>
        </p:nvSpPr>
        <p:spPr>
          <a:xfrm>
            <a:off x="132797" y="0"/>
            <a:ext cx="5202299" cy="959219"/>
          </a:xfrm>
          <a:solidFill>
            <a:schemeClr val="bg1"/>
          </a:solidFill>
        </p:spPr>
        <p:txBody>
          <a:bodyPr>
            <a:normAutofit/>
          </a:bodyPr>
          <a:lstStyle/>
          <a:p>
            <a:r>
              <a:rPr lang="pl-PL" sz="2800" dirty="0">
                <a:solidFill>
                  <a:schemeClr val="tx1"/>
                </a:solidFill>
              </a:rPr>
              <a:t>Rosnące tempo zamierania lasów w Europie</a:t>
            </a:r>
          </a:p>
        </p:txBody>
      </p:sp>
      <p:sp>
        <p:nvSpPr>
          <p:cNvPr id="5" name="pole tekstowe 4"/>
          <p:cNvSpPr txBox="1"/>
          <p:nvPr/>
        </p:nvSpPr>
        <p:spPr>
          <a:xfrm>
            <a:off x="0" y="5507736"/>
            <a:ext cx="5709920" cy="707886"/>
          </a:xfrm>
          <a:prstGeom prst="rect">
            <a:avLst/>
          </a:prstGeom>
          <a:solidFill>
            <a:schemeClr val="bg1"/>
          </a:solidFill>
        </p:spPr>
        <p:txBody>
          <a:bodyPr wrap="square" rtlCol="0">
            <a:spAutoFit/>
          </a:bodyPr>
          <a:lstStyle/>
          <a:p>
            <a:pPr algn="just">
              <a:buNone/>
            </a:pPr>
            <a:r>
              <a:rPr lang="pl-PL" sz="2000" dirty="0"/>
              <a:t>Ryc. Wskaźniki śmiertelności lasów i trendy w lasach Europy (</a:t>
            </a:r>
            <a:r>
              <a:rPr lang="pl-PL" sz="2000" dirty="0" err="1"/>
              <a:t>Senf</a:t>
            </a:r>
            <a:r>
              <a:rPr lang="pl-PL" sz="2000" dirty="0"/>
              <a:t> i in. 2021). </a:t>
            </a:r>
            <a:endParaRPr lang="pl-PL" sz="1600" dirty="0"/>
          </a:p>
        </p:txBody>
      </p:sp>
      <p:pic>
        <p:nvPicPr>
          <p:cNvPr id="6" name="Obraz 5"/>
          <p:cNvPicPr>
            <a:picLocks noChangeAspect="1"/>
          </p:cNvPicPr>
          <p:nvPr/>
        </p:nvPicPr>
        <p:blipFill>
          <a:blip r:embed="rId3"/>
          <a:stretch>
            <a:fillRect/>
          </a:stretch>
        </p:blipFill>
        <p:spPr>
          <a:xfrm>
            <a:off x="5630779" y="1495074"/>
            <a:ext cx="5556563" cy="5362926"/>
          </a:xfrm>
          <a:prstGeom prst="rect">
            <a:avLst/>
          </a:prstGeom>
        </p:spPr>
      </p:pic>
      <p:sp>
        <p:nvSpPr>
          <p:cNvPr id="7" name="Prostokąt 6"/>
          <p:cNvSpPr/>
          <p:nvPr/>
        </p:nvSpPr>
        <p:spPr>
          <a:xfrm>
            <a:off x="5235720" y="0"/>
            <a:ext cx="6863235" cy="1569660"/>
          </a:xfrm>
          <a:prstGeom prst="rect">
            <a:avLst/>
          </a:prstGeom>
          <a:solidFill>
            <a:srgbClr val="ECF9E3"/>
          </a:solidFill>
        </p:spPr>
        <p:txBody>
          <a:bodyPr wrap="square">
            <a:spAutoFit/>
          </a:bodyPr>
          <a:lstStyle/>
          <a:p>
            <a:pPr>
              <a:buNone/>
            </a:pPr>
            <a:r>
              <a:rPr lang="pl-PL" dirty="0"/>
              <a:t>Zamieranie będzie silnie zmieniało demografię lasów, mediana wieku lasów w ponad 50% krajów Europy do 2050 roku spadnie poniżej 30 lat (</a:t>
            </a:r>
            <a:r>
              <a:rPr lang="pl-PL" dirty="0" err="1"/>
              <a:t>Senf</a:t>
            </a:r>
            <a:r>
              <a:rPr lang="pl-PL" dirty="0"/>
              <a:t> i in. 2021)</a:t>
            </a:r>
          </a:p>
        </p:txBody>
      </p:sp>
      <p:pic>
        <p:nvPicPr>
          <p:cNvPr id="8" name="Obraz 7"/>
          <p:cNvPicPr>
            <a:picLocks noChangeAspect="1"/>
          </p:cNvPicPr>
          <p:nvPr/>
        </p:nvPicPr>
        <p:blipFill>
          <a:blip r:embed="rId4"/>
          <a:stretch>
            <a:fillRect/>
          </a:stretch>
        </p:blipFill>
        <p:spPr>
          <a:xfrm>
            <a:off x="905829" y="6136639"/>
            <a:ext cx="3656234" cy="1054683"/>
          </a:xfrm>
          <a:prstGeom prst="rect">
            <a:avLst/>
          </a:prstGeom>
        </p:spPr>
      </p:pic>
    </p:spTree>
    <p:extLst>
      <p:ext uri="{BB962C8B-B14F-4D97-AF65-F5344CB8AC3E}">
        <p14:creationId xmlns:p14="http://schemas.microsoft.com/office/powerpoint/2010/main" val="835626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raz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133" y="28605"/>
            <a:ext cx="4349155" cy="3261866"/>
          </a:xfrm>
          <a:prstGeom prst="rect">
            <a:avLst/>
          </a:prstGeom>
        </p:spPr>
      </p:pic>
      <p:pic>
        <p:nvPicPr>
          <p:cNvPr id="4" name="Obraz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133" y="3290471"/>
            <a:ext cx="4349155" cy="3261867"/>
          </a:xfrm>
          <a:prstGeom prst="rect">
            <a:avLst/>
          </a:prstGeom>
        </p:spPr>
      </p:pic>
      <p:sp>
        <p:nvSpPr>
          <p:cNvPr id="5" name="pole tekstowe 4"/>
          <p:cNvSpPr txBox="1"/>
          <p:nvPr/>
        </p:nvSpPr>
        <p:spPr>
          <a:xfrm>
            <a:off x="4641288" y="4708449"/>
            <a:ext cx="2537364" cy="163121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0" i="0" u="none" strike="noStrike" kern="1200" cap="none" spc="0" normalizeH="0" baseline="0" noProof="0" dirty="0">
                <a:ln>
                  <a:noFill/>
                </a:ln>
                <a:solidFill>
                  <a:prstClr val="black"/>
                </a:solidFill>
                <a:effectLst/>
                <a:uLnTx/>
                <a:uFillTx/>
                <a:latin typeface="Verdana" pitchFamily="34" charset="0"/>
                <a:ea typeface="+mn-ea"/>
                <a:cs typeface="+mn-cs"/>
              </a:rPr>
              <a:t>Fot. Nienaturalnie duży przyrost jodły pospolitej – Nadleśnictwo Gorlice</a:t>
            </a:r>
          </a:p>
        </p:txBody>
      </p:sp>
      <p:pic>
        <p:nvPicPr>
          <p:cNvPr id="7" name="Obraz 6"/>
          <p:cNvPicPr>
            <a:picLocks noChangeAspect="1"/>
          </p:cNvPicPr>
          <p:nvPr/>
        </p:nvPicPr>
        <p:blipFill>
          <a:blip r:embed="rId5"/>
          <a:stretch>
            <a:fillRect/>
          </a:stretch>
        </p:blipFill>
        <p:spPr>
          <a:xfrm>
            <a:off x="6095991" y="3428989"/>
            <a:ext cx="17" cy="22"/>
          </a:xfrm>
          <a:prstGeom prst="rect">
            <a:avLst/>
          </a:prstGeom>
        </p:spPr>
      </p:pic>
      <p:pic>
        <p:nvPicPr>
          <p:cNvPr id="8" name="Obraz 7"/>
          <p:cNvPicPr>
            <a:picLocks noChangeAspect="1"/>
          </p:cNvPicPr>
          <p:nvPr/>
        </p:nvPicPr>
        <p:blipFill>
          <a:blip r:embed="rId6"/>
          <a:stretch>
            <a:fillRect/>
          </a:stretch>
        </p:blipFill>
        <p:spPr>
          <a:xfrm>
            <a:off x="7581963" y="3858105"/>
            <a:ext cx="4610037" cy="6119437"/>
          </a:xfrm>
          <a:prstGeom prst="rect">
            <a:avLst/>
          </a:prstGeom>
        </p:spPr>
      </p:pic>
      <p:sp>
        <p:nvSpPr>
          <p:cNvPr id="9" name="pole tekstowe 8"/>
          <p:cNvSpPr txBox="1"/>
          <p:nvPr/>
        </p:nvSpPr>
        <p:spPr>
          <a:xfrm>
            <a:off x="4827684" y="72405"/>
            <a:ext cx="7115852" cy="492443"/>
          </a:xfrm>
          <a:prstGeom prst="rect">
            <a:avLst/>
          </a:prstGeom>
          <a:solidFill>
            <a:schemeClr val="bg1"/>
          </a:solidFill>
        </p:spPr>
        <p:txBody>
          <a:bodyPr wrap="square" rtlCol="0">
            <a:spAutoFit/>
          </a:bodyPr>
          <a:lstStyle>
            <a:defPPr>
              <a:defRPr lang="pl-PL"/>
            </a:defPPr>
            <a:lvl1pPr>
              <a:buNone/>
              <a:defRPr sz="2600" b="1">
                <a:latin typeface="+mn-lt"/>
              </a:defRPr>
            </a:lvl1p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600" b="1" i="0" u="none" strike="noStrike" kern="1200" cap="none" spc="0" normalizeH="0" baseline="0" noProof="0" dirty="0">
                <a:ln>
                  <a:noFill/>
                </a:ln>
                <a:solidFill>
                  <a:prstClr val="black"/>
                </a:solidFill>
                <a:effectLst/>
                <a:uLnTx/>
                <a:uFillTx/>
                <a:latin typeface="Calibri" panose="020F0502020204030204"/>
                <a:ea typeface="+mn-ea"/>
                <a:cs typeface="+mn-cs"/>
              </a:rPr>
              <a:t>Przyśpieszony wzrost jodły pospolitej</a:t>
            </a:r>
          </a:p>
        </p:txBody>
      </p:sp>
      <p:sp>
        <p:nvSpPr>
          <p:cNvPr id="6" name="pole tekstowe 5"/>
          <p:cNvSpPr txBox="1"/>
          <p:nvPr/>
        </p:nvSpPr>
        <p:spPr>
          <a:xfrm>
            <a:off x="4909643" y="1053765"/>
            <a:ext cx="7033893" cy="282538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400" b="0" i="0" u="none" strike="noStrike" kern="1200" cap="none" spc="0" normalizeH="0" baseline="0" noProof="0" dirty="0">
                <a:ln>
                  <a:noFill/>
                </a:ln>
                <a:solidFill>
                  <a:prstClr val="black"/>
                </a:solidFill>
                <a:effectLst/>
                <a:uLnTx/>
                <a:uFillTx/>
                <a:latin typeface="Verdana" pitchFamily="34" charset="0"/>
                <a:ea typeface="+mn-ea"/>
                <a:cs typeface="+mn-cs"/>
              </a:rPr>
              <a:t>Jodła z Nadleśnictwa Gorlice o grubości 80 cm w miejscu ścięcia, 20 lat temu to drzewo miało grubość u podstawy równą 40 cm!</a:t>
            </a:r>
          </a:p>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400" b="1" i="0" u="none" strike="noStrike" kern="1200" cap="none" spc="0" normalizeH="0" baseline="0" noProof="0" dirty="0">
                <a:ln>
                  <a:noFill/>
                </a:ln>
                <a:solidFill>
                  <a:srgbClr val="FF0000"/>
                </a:solidFill>
                <a:effectLst/>
                <a:uLnTx/>
                <a:uFillTx/>
                <a:latin typeface="Verdana" pitchFamily="34" charset="0"/>
                <a:ea typeface="+mn-ea"/>
                <a:cs typeface="+mn-cs"/>
              </a:rPr>
              <a:t>Połowa przyrostu miała miejsce w ciągu ostatnich 20 lat, a przyrost wynosił 4 cm na rok!</a:t>
            </a:r>
          </a:p>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endParaRPr kumimoji="0" lang="pl-PL" sz="24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spTree>
    <p:extLst>
      <p:ext uri="{BB962C8B-B14F-4D97-AF65-F5344CB8AC3E}">
        <p14:creationId xmlns:p14="http://schemas.microsoft.com/office/powerpoint/2010/main" val="31873045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37159" y="47414"/>
            <a:ext cx="11917681" cy="6858000"/>
          </a:xfrm>
          <a:solidFill>
            <a:schemeClr val="bg1"/>
          </a:solidFill>
        </p:spPr>
        <p:txBody>
          <a:bodyPr>
            <a:noAutofit/>
          </a:bodyPr>
          <a:lstStyle/>
          <a:p>
            <a:pPr marL="0" indent="0">
              <a:spcBef>
                <a:spcPts val="0"/>
              </a:spcBef>
              <a:buNone/>
            </a:pPr>
            <a:r>
              <a:rPr lang="pl-PL" sz="2200" b="1" dirty="0">
                <a:solidFill>
                  <a:schemeClr val="tx1"/>
                </a:solidFill>
              </a:rPr>
              <a:t>Najważniejsze wyzwania dla zarządzania lasami w zmieniających się warunkach klimatycznych </a:t>
            </a:r>
          </a:p>
          <a:p>
            <a:pPr marL="0" indent="0">
              <a:buNone/>
            </a:pPr>
            <a:r>
              <a:rPr lang="pl-PL" sz="2000" dirty="0"/>
              <a:t>1. Zmiany klimatyczne i antropopresja w istotny sposób wpływają na lasy przyśpieszając dynamikę wzrostu drzew, co jednak wpływa na funkcjonowanie i stabilność ekosystemów leśnych;</a:t>
            </a:r>
          </a:p>
          <a:p>
            <a:pPr>
              <a:buFont typeface="Wingdings" panose="05000000000000000000" pitchFamily="2" charset="2"/>
              <a:buChar char="Ø"/>
            </a:pPr>
            <a:r>
              <a:rPr lang="pl-PL" sz="2000" dirty="0"/>
              <a:t>z jednej strony przyspieszony przyrost przyczyniał się do większego pochłaniania CO</a:t>
            </a:r>
            <a:r>
              <a:rPr lang="pl-PL" sz="2000" baseline="-25000" dirty="0"/>
              <a:t>2</a:t>
            </a:r>
            <a:r>
              <a:rPr lang="pl-PL" sz="2000" dirty="0"/>
              <a:t>,  produkcji drewna i biomasy;</a:t>
            </a:r>
          </a:p>
          <a:p>
            <a:pPr>
              <a:buFont typeface="Wingdings" panose="05000000000000000000" pitchFamily="2" charset="2"/>
              <a:buChar char="Ø"/>
            </a:pPr>
            <a:r>
              <a:rPr lang="pl-PL" sz="2000" dirty="0"/>
              <a:t>z drugiej strony zmiany produkcyjności i przyśpieszony wzrost mogą mieć poważne negatywne konsekwencje, powodując  skrócenie żywotności drzew oraz nierównowagę między dynamiką wzrostu i śmiertelności, co jest aktualnie obserwowane.</a:t>
            </a:r>
          </a:p>
          <a:p>
            <a:pPr marL="0" indent="0">
              <a:buNone/>
            </a:pPr>
            <a:r>
              <a:rPr lang="pl-PL" sz="2000" dirty="0"/>
              <a:t>2. Zarządzający lasami powinni uwzględniać wpływ zmian klimatycznych i antropopresji na zamieranie drzewostanów i gospodarować w celu zwiększania ich stabilności, ochrony siedlisk oraz zapewnienia w przyszłości ciągłości świadczenia usług ekosystemowych pełnionych przez lasy:</a:t>
            </a:r>
          </a:p>
          <a:p>
            <a:pPr lvl="1">
              <a:spcBef>
                <a:spcPts val="0"/>
              </a:spcBef>
              <a:buFont typeface="Wingdings" panose="05000000000000000000" pitchFamily="2" charset="2"/>
              <a:buChar char="§"/>
            </a:pPr>
            <a:r>
              <a:rPr lang="pl-PL" sz="2000" dirty="0"/>
              <a:t>ochrony różnorodności biologicznej</a:t>
            </a:r>
          </a:p>
          <a:p>
            <a:pPr lvl="1">
              <a:spcBef>
                <a:spcPts val="0"/>
              </a:spcBef>
              <a:buFont typeface="Wingdings" panose="05000000000000000000" pitchFamily="2" charset="2"/>
              <a:buChar char="§"/>
            </a:pPr>
            <a:r>
              <a:rPr lang="pl-PL" sz="2000" dirty="0"/>
              <a:t>zaspokajania oczekiwań społeczeństwa, a w tym:</a:t>
            </a:r>
          </a:p>
          <a:p>
            <a:pPr lvl="2">
              <a:spcBef>
                <a:spcPts val="0"/>
              </a:spcBef>
              <a:buFont typeface="Wingdings" panose="05000000000000000000" pitchFamily="2" charset="2"/>
              <a:buChar char="Ø"/>
            </a:pPr>
            <a:r>
              <a:rPr lang="pl-PL" dirty="0"/>
              <a:t>korzyści gospodarczych, w szczególności dostarczania surowca drzewnego i zapewnienia miejsc pracy</a:t>
            </a:r>
          </a:p>
          <a:p>
            <a:pPr lvl="2">
              <a:spcBef>
                <a:spcPts val="0"/>
              </a:spcBef>
              <a:buFont typeface="Wingdings" panose="05000000000000000000" pitchFamily="2" charset="2"/>
              <a:buChar char="Ø"/>
            </a:pPr>
            <a:r>
              <a:rPr lang="pl-PL" b="1" dirty="0"/>
              <a:t>środowiskowych i społecznych</a:t>
            </a:r>
            <a:r>
              <a:rPr lang="pl-PL" dirty="0"/>
              <a:t>,</a:t>
            </a:r>
          </a:p>
          <a:p>
            <a:pPr lvl="2">
              <a:spcBef>
                <a:spcPts val="0"/>
              </a:spcBef>
              <a:buFont typeface="Wingdings" panose="05000000000000000000" pitchFamily="2" charset="2"/>
              <a:buChar char="Ø"/>
            </a:pPr>
            <a:r>
              <a:rPr lang="pl-PL" dirty="0"/>
              <a:t>oraz łagodzenia skutków zmian klimatu przez pochłaniane CO2.</a:t>
            </a:r>
          </a:p>
          <a:p>
            <a:pPr lvl="2">
              <a:spcBef>
                <a:spcPts val="0"/>
              </a:spcBef>
              <a:buFont typeface="Wingdings" panose="05000000000000000000" pitchFamily="2" charset="2"/>
              <a:buChar char="Ø"/>
            </a:pPr>
            <a:r>
              <a:rPr lang="pl-PL" dirty="0"/>
              <a:t>Funkcji regulacyjnych w tym ochrony wód</a:t>
            </a:r>
          </a:p>
          <a:p>
            <a:pPr marL="0" indent="0">
              <a:buNone/>
            </a:pPr>
            <a:r>
              <a:rPr lang="pl-PL" sz="2000" dirty="0"/>
              <a:t>3. </a:t>
            </a:r>
            <a:r>
              <a:rPr lang="pl-PL" sz="2000" b="1" dirty="0">
                <a:solidFill>
                  <a:srgbClr val="FF0000"/>
                </a:solidFill>
              </a:rPr>
              <a:t>Jednym z największych wyzwań dla zarządzających przyrodą są działania na rzecz edukacji ekologicznej społeczeństwa. Zrozumienie przez społeczeństwo zasadności prowadzonych działań jest warunkiem koniecznym do ich realizacji.</a:t>
            </a:r>
            <a:endParaRPr lang="pl-PL" sz="2000" dirty="0"/>
          </a:p>
        </p:txBody>
      </p:sp>
    </p:spTree>
    <p:extLst>
      <p:ext uri="{BB962C8B-B14F-4D97-AF65-F5344CB8AC3E}">
        <p14:creationId xmlns:p14="http://schemas.microsoft.com/office/powerpoint/2010/main" val="13072354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Obraz 11"/>
          <p:cNvPicPr>
            <a:picLocks noChangeAspect="1"/>
          </p:cNvPicPr>
          <p:nvPr/>
        </p:nvPicPr>
        <p:blipFill>
          <a:blip r:embed="rId2"/>
          <a:stretch>
            <a:fillRect/>
          </a:stretch>
        </p:blipFill>
        <p:spPr>
          <a:xfrm>
            <a:off x="105305" y="49764"/>
            <a:ext cx="11993562" cy="3002959"/>
          </a:xfrm>
          <a:prstGeom prst="rect">
            <a:avLst/>
          </a:prstGeom>
        </p:spPr>
      </p:pic>
      <p:sp>
        <p:nvSpPr>
          <p:cNvPr id="8" name="Prostokąt 7"/>
          <p:cNvSpPr/>
          <p:nvPr/>
        </p:nvSpPr>
        <p:spPr>
          <a:xfrm>
            <a:off x="265642" y="4830761"/>
            <a:ext cx="11672888" cy="14773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5" name="Obraz 4"/>
          <p:cNvPicPr>
            <a:picLocks noChangeAspect="1"/>
          </p:cNvPicPr>
          <p:nvPr/>
        </p:nvPicPr>
        <p:blipFill>
          <a:blip r:embed="rId3"/>
          <a:stretch>
            <a:fillRect/>
          </a:stretch>
        </p:blipFill>
        <p:spPr>
          <a:xfrm>
            <a:off x="372798" y="3154341"/>
            <a:ext cx="11458575" cy="1533525"/>
          </a:xfrm>
          <a:prstGeom prst="rect">
            <a:avLst/>
          </a:prstGeom>
          <a:ln w="28575">
            <a:solidFill>
              <a:srgbClr val="339933"/>
            </a:solidFill>
          </a:ln>
        </p:spPr>
      </p:pic>
      <p:sp>
        <p:nvSpPr>
          <p:cNvPr id="7" name="pole tekstowe 6"/>
          <p:cNvSpPr txBox="1"/>
          <p:nvPr/>
        </p:nvSpPr>
        <p:spPr>
          <a:xfrm>
            <a:off x="248179" y="4830761"/>
            <a:ext cx="11596688" cy="1477328"/>
          </a:xfrm>
          <a:prstGeom prst="rect">
            <a:avLst/>
          </a:prstGeom>
          <a:noFill/>
        </p:spPr>
        <p:txBody>
          <a:bodyPr wrap="square" rtlCol="0">
            <a:spAutoFit/>
          </a:bodyPr>
          <a:lstStyle/>
          <a:p>
            <a:pPr algn="just">
              <a:buNone/>
            </a:pPr>
            <a:r>
              <a:rPr lang="pl-PL" sz="1800" dirty="0">
                <a:solidFill>
                  <a:srgbClr val="FF0000"/>
                </a:solidFill>
              </a:rPr>
              <a:t>Gospodarka leśna to wybór. Możemy nadal pozwalać naszym lasom umierać i ulegać katastrofalnym pożarom, gradacjom owadów i chorobom.  Albo możemy zarządzać naszymi lasami tak, aby promować ich zdrowotność, odporność i sekwestrację dwutlenku węgla, jednocześnie wytwarzając odnawialne i przyjazne dla środowiska produkty, które zaspokajają nasze codzienne potrzeby i zapewniają tysiące amerykańskich miejsc pracy.</a:t>
            </a:r>
          </a:p>
        </p:txBody>
      </p:sp>
      <p:sp>
        <p:nvSpPr>
          <p:cNvPr id="9" name="Prostokąt 8"/>
          <p:cNvSpPr/>
          <p:nvPr/>
        </p:nvSpPr>
        <p:spPr>
          <a:xfrm>
            <a:off x="1589351" y="6450984"/>
            <a:ext cx="9025467" cy="369332"/>
          </a:xfrm>
          <a:prstGeom prst="rect">
            <a:avLst/>
          </a:prstGeom>
        </p:spPr>
        <p:txBody>
          <a:bodyPr wrap="square">
            <a:spAutoFit/>
          </a:bodyPr>
          <a:lstStyle/>
          <a:p>
            <a:pPr>
              <a:buNone/>
            </a:pPr>
            <a:r>
              <a:rPr lang="pl-PL" sz="1800" dirty="0"/>
              <a:t>Źródło: https://healthyforests.org/</a:t>
            </a:r>
          </a:p>
        </p:txBody>
      </p:sp>
    </p:spTree>
    <p:extLst>
      <p:ext uri="{BB962C8B-B14F-4D97-AF65-F5344CB8AC3E}">
        <p14:creationId xmlns:p14="http://schemas.microsoft.com/office/powerpoint/2010/main" val="23383871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3" name="pole tekstowe 4"/>
          <p:cNvSpPr txBox="1">
            <a:spLocks noChangeArrowheads="1"/>
          </p:cNvSpPr>
          <p:nvPr/>
        </p:nvSpPr>
        <p:spPr bwMode="auto">
          <a:xfrm>
            <a:off x="4577526" y="326838"/>
            <a:ext cx="3208122" cy="461665"/>
          </a:xfrm>
          <a:prstGeom prst="rect">
            <a:avLst/>
          </a:prstGeom>
          <a:noFill/>
          <a:ln w="9525">
            <a:noFill/>
            <a:miter lim="800000"/>
            <a:headEnd/>
            <a:tailEnd/>
          </a:ln>
        </p:spPr>
        <p:txBody>
          <a:bodyPr wrap="none">
            <a:spAutoFit/>
          </a:bodyPr>
          <a:lstStyle/>
          <a:p>
            <a:pPr>
              <a:buFont typeface="Wingdings" pitchFamily="2" charset="2"/>
              <a:buNone/>
              <a:defRPr/>
            </a:pPr>
            <a:r>
              <a:rPr lang="pl-PL" dirty="0"/>
              <a:t>Dziękuję za uwagę!</a:t>
            </a:r>
          </a:p>
        </p:txBody>
      </p:sp>
      <p:sp>
        <p:nvSpPr>
          <p:cNvPr id="7" name="pole tekstowe 7"/>
          <p:cNvSpPr txBox="1">
            <a:spLocks noChangeArrowheads="1"/>
          </p:cNvSpPr>
          <p:nvPr/>
        </p:nvSpPr>
        <p:spPr bwMode="auto">
          <a:xfrm>
            <a:off x="2660260" y="6251359"/>
            <a:ext cx="7278815" cy="323165"/>
          </a:xfrm>
          <a:prstGeom prst="rect">
            <a:avLst/>
          </a:prstGeom>
          <a:noFill/>
          <a:ln w="9525">
            <a:noFill/>
            <a:miter lim="800000"/>
            <a:headEnd/>
            <a:tailEnd/>
          </a:ln>
        </p:spPr>
        <p:txBody>
          <a:bodyPr wrap="square">
            <a:spAutoFit/>
          </a:bodyPr>
          <a:lstStyle/>
          <a:p>
            <a:pPr>
              <a:buFont typeface="Wingdings" pitchFamily="2" charset="2"/>
              <a:buNone/>
              <a:defRPr/>
            </a:pPr>
            <a:r>
              <a:rPr lang="pl-PL" sz="1500" dirty="0">
                <a:solidFill>
                  <a:schemeClr val="bg1">
                    <a:lumMod val="50000"/>
                  </a:schemeClr>
                </a:solidFill>
              </a:rPr>
              <a:t>Fot. Drzewostan bukowy w Nadleśnictwie Gryfino </a:t>
            </a:r>
            <a:r>
              <a:rPr lang="pl-PL" sz="1000" dirty="0">
                <a:solidFill>
                  <a:schemeClr val="bg1">
                    <a:lumMod val="50000"/>
                  </a:schemeClr>
                </a:solidFill>
              </a:rPr>
              <a:t>(fot. J. Socha)</a:t>
            </a:r>
          </a:p>
        </p:txBody>
      </p:sp>
      <p:pic>
        <p:nvPicPr>
          <p:cNvPr id="8" name="Symbol zastępczy zawartości 7" descr="Drzewostan bukowy w Nadleśnictwie Gryfino o zasobności ponad 1000 m3ha.JPG"/>
          <p:cNvPicPr>
            <a:picLocks noChangeAspect="1"/>
          </p:cNvPicPr>
          <p:nvPr/>
        </p:nvPicPr>
        <p:blipFill>
          <a:blip r:embed="rId2" cstate="print"/>
          <a:stretch>
            <a:fillRect/>
          </a:stretch>
        </p:blipFill>
        <p:spPr>
          <a:xfrm>
            <a:off x="2743200" y="1199206"/>
            <a:ext cx="7112936" cy="4745040"/>
          </a:xfrm>
          <a:prstGeom prst="round2DiagRect">
            <a:avLst>
              <a:gd name="adj1" fmla="val 16667"/>
              <a:gd name="adj2" fmla="val 0"/>
            </a:avLst>
          </a:prstGeom>
          <a:ln w="88900" cap="sq">
            <a:solidFill>
              <a:srgbClr val="FFFFFF"/>
            </a:solidFill>
          </a:ln>
          <a:effectLst>
            <a:outerShdw blurRad="254000" algn="tl" rotWithShape="0">
              <a:srgbClr val="000000">
                <a:alpha val="43000"/>
              </a:srgbClr>
            </a:outerShdw>
          </a:effectLst>
        </p:spPr>
      </p:pic>
      <p:pic>
        <p:nvPicPr>
          <p:cNvPr id="6" name="Picture 15"/>
          <p:cNvPicPr>
            <a:picLocks noChangeAspect="1" noChangeArrowheads="1"/>
          </p:cNvPicPr>
          <p:nvPr/>
        </p:nvPicPr>
        <p:blipFill>
          <a:blip r:embed="rId3" cstate="print"/>
          <a:srcRect/>
          <a:stretch>
            <a:fillRect/>
          </a:stretch>
        </p:blipFill>
        <p:spPr bwMode="auto">
          <a:xfrm>
            <a:off x="781832" y="329248"/>
            <a:ext cx="836741" cy="1223306"/>
          </a:xfrm>
          <a:prstGeom prst="rect">
            <a:avLst/>
          </a:prstGeom>
          <a:noFill/>
          <a:ln w="9525">
            <a:noFill/>
            <a:miter lim="800000"/>
            <a:headEnd/>
            <a:tailEnd/>
          </a:ln>
        </p:spPr>
      </p:pic>
    </p:spTree>
    <p:extLst>
      <p:ext uri="{BB962C8B-B14F-4D97-AF65-F5344CB8AC3E}">
        <p14:creationId xmlns:p14="http://schemas.microsoft.com/office/powerpoint/2010/main" val="367509825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pole tekstowe 2"/>
          <p:cNvSpPr txBox="1"/>
          <p:nvPr/>
        </p:nvSpPr>
        <p:spPr>
          <a:xfrm>
            <a:off x="1588924" y="122983"/>
            <a:ext cx="8356801" cy="76944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Globalne i europejskie temperatury</a:t>
            </a:r>
          </a:p>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 w stosunku do okresu przedprzemysłowego 1850-1900</a:t>
            </a:r>
          </a:p>
        </p:txBody>
      </p:sp>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406" y="1023338"/>
            <a:ext cx="8350399" cy="3600000"/>
          </a:xfrm>
          <a:prstGeom prst="rect">
            <a:avLst/>
          </a:prstGeom>
        </p:spPr>
      </p:pic>
      <p:sp>
        <p:nvSpPr>
          <p:cNvPr id="5" name="pole tekstowe 4"/>
          <p:cNvSpPr txBox="1"/>
          <p:nvPr/>
        </p:nvSpPr>
        <p:spPr>
          <a:xfrm>
            <a:off x="0" y="4794385"/>
            <a:ext cx="8867422"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400" b="0" i="0" u="none" strike="noStrike" kern="1200" cap="none" spc="0" normalizeH="0" baseline="0" noProof="0" dirty="0">
                <a:ln>
                  <a:noFill/>
                </a:ln>
                <a:solidFill>
                  <a:prstClr val="black"/>
                </a:solidFill>
                <a:effectLst/>
                <a:uLnTx/>
                <a:uFillTx/>
                <a:latin typeface="Verdana" pitchFamily="34" charset="0"/>
                <a:ea typeface="+mn-ea"/>
                <a:cs typeface="+mn-cs"/>
              </a:rPr>
              <a:t>Rysunek 1. Średnie temperatury przy powierzchni ziemi w skali globalnej (po lewej) i europejskiej (po prawej) w stosunku do okresu przedprzemysłowego 1850-1900</a:t>
            </a:r>
          </a:p>
        </p:txBody>
      </p:sp>
      <p:sp>
        <p:nvSpPr>
          <p:cNvPr id="2" name="pole tekstowe 1"/>
          <p:cNvSpPr txBox="1"/>
          <p:nvPr/>
        </p:nvSpPr>
        <p:spPr>
          <a:xfrm>
            <a:off x="1726910" y="1194385"/>
            <a:ext cx="894797" cy="40011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0" i="0" u="none" strike="noStrike" kern="1200" cap="none" spc="0" normalizeH="0" baseline="0" noProof="0" dirty="0">
                <a:ln>
                  <a:noFill/>
                </a:ln>
                <a:solidFill>
                  <a:prstClr val="black"/>
                </a:solidFill>
                <a:effectLst/>
                <a:uLnTx/>
                <a:uFillTx/>
                <a:latin typeface="Verdana" pitchFamily="34" charset="0"/>
                <a:ea typeface="+mn-ea"/>
                <a:cs typeface="+mn-cs"/>
              </a:rPr>
              <a:t>Świat</a:t>
            </a:r>
          </a:p>
        </p:txBody>
      </p:sp>
      <p:sp>
        <p:nvSpPr>
          <p:cNvPr id="8" name="pole tekstowe 7"/>
          <p:cNvSpPr txBox="1"/>
          <p:nvPr/>
        </p:nvSpPr>
        <p:spPr>
          <a:xfrm>
            <a:off x="6497693" y="1121696"/>
            <a:ext cx="1087157" cy="40011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0" i="0" u="none" strike="noStrike" kern="1200" cap="none" spc="0" normalizeH="0" baseline="0" noProof="0" dirty="0">
                <a:ln>
                  <a:noFill/>
                </a:ln>
                <a:solidFill>
                  <a:prstClr val="black"/>
                </a:solidFill>
                <a:effectLst/>
                <a:uLnTx/>
                <a:uFillTx/>
                <a:latin typeface="Verdana" pitchFamily="34" charset="0"/>
                <a:ea typeface="+mn-ea"/>
                <a:cs typeface="+mn-cs"/>
              </a:rPr>
              <a:t>Europa</a:t>
            </a:r>
          </a:p>
        </p:txBody>
      </p:sp>
      <p:sp>
        <p:nvSpPr>
          <p:cNvPr id="10" name="Prostokąt 9"/>
          <p:cNvSpPr/>
          <p:nvPr/>
        </p:nvSpPr>
        <p:spPr>
          <a:xfrm>
            <a:off x="209470" y="5808487"/>
            <a:ext cx="11542264" cy="923330"/>
          </a:xfrm>
          <a:prstGeom prst="rect">
            <a:avLst/>
          </a:prstGeom>
        </p:spPr>
        <p:txBody>
          <a:bodyPr wrap="square">
            <a:spAutoFit/>
          </a:bodyPr>
          <a:lstStyle/>
          <a:p>
            <a:pPr marL="0" marR="0" lvl="0" indent="0" algn="just"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800" b="0" i="0" u="none" strike="noStrike" kern="1200" cap="none" spc="0" normalizeH="0" baseline="0" noProof="0" dirty="0">
                <a:ln>
                  <a:noFill/>
                </a:ln>
                <a:solidFill>
                  <a:prstClr val="black"/>
                </a:solidFill>
                <a:effectLst/>
                <a:uLnTx/>
                <a:uFillTx/>
                <a:latin typeface="Open Sans" panose="020B0606030504020204" pitchFamily="34" charset="0"/>
                <a:ea typeface="+mn-ea"/>
                <a:cs typeface="+mn-cs"/>
              </a:rPr>
              <a:t>Temperatura </a:t>
            </a:r>
            <a:r>
              <a:rPr kumimoji="0" lang="pl-PL" sz="1800" b="1" i="0" u="none" strike="noStrike" kern="1200" cap="none" spc="0" normalizeH="0" baseline="0" noProof="0" dirty="0">
                <a:ln>
                  <a:noFill/>
                </a:ln>
                <a:solidFill>
                  <a:prstClr val="black"/>
                </a:solidFill>
                <a:effectLst/>
                <a:uLnTx/>
                <a:uFillTx/>
                <a:latin typeface="Open Sans" panose="020B0606030504020204" pitchFamily="34" charset="0"/>
                <a:ea typeface="+mn-ea"/>
                <a:cs typeface="+mn-cs"/>
              </a:rPr>
              <a:t>globalna w latach 2012-2021 była o 1,11 do 1,14°C wyższa</a:t>
            </a:r>
            <a:r>
              <a:rPr kumimoji="0" lang="pl-PL" sz="1800" b="0" i="0" u="none" strike="noStrike" kern="1200" cap="none" spc="0" normalizeH="0" baseline="0" noProof="0" dirty="0">
                <a:ln>
                  <a:noFill/>
                </a:ln>
                <a:solidFill>
                  <a:prstClr val="black"/>
                </a:solidFill>
                <a:effectLst/>
                <a:uLnTx/>
                <a:uFillTx/>
                <a:latin typeface="Open Sans" panose="020B0606030504020204" pitchFamily="34" charset="0"/>
                <a:ea typeface="+mn-ea"/>
                <a:cs typeface="+mn-cs"/>
              </a:rPr>
              <a:t> od poziomu przedprzemysłowego. Temperatury na lądzie </a:t>
            </a:r>
            <a:r>
              <a:rPr kumimoji="0" lang="pl-PL" sz="1800" b="1" i="0" u="none" strike="noStrike" kern="1200" cap="none" spc="0" normalizeH="0" baseline="0" noProof="0" dirty="0">
                <a:ln>
                  <a:noFill/>
                </a:ln>
                <a:solidFill>
                  <a:prstClr val="black"/>
                </a:solidFill>
                <a:effectLst/>
                <a:uLnTx/>
                <a:uFillTx/>
                <a:latin typeface="Open Sans" panose="020B0606030504020204" pitchFamily="34" charset="0"/>
                <a:ea typeface="+mn-ea"/>
                <a:cs typeface="+mn-cs"/>
              </a:rPr>
              <a:t>w Europie w tym samym okresie wzrosły jeszcze szybciej o 1,94 do 1,99°C</a:t>
            </a:r>
            <a:r>
              <a:rPr kumimoji="0" lang="pl-PL" sz="1800" b="0" i="0" u="none" strike="noStrike" kern="1200" cap="none" spc="0" normalizeH="0" baseline="0" noProof="0" dirty="0">
                <a:ln>
                  <a:noFill/>
                </a:ln>
                <a:solidFill>
                  <a:prstClr val="black"/>
                </a:solidFill>
                <a:effectLst/>
                <a:uLnTx/>
                <a:uFillTx/>
                <a:latin typeface="Open Sans" panose="020B0606030504020204" pitchFamily="34" charset="0"/>
                <a:ea typeface="+mn-ea"/>
                <a:cs typeface="+mn-cs"/>
              </a:rPr>
              <a:t>.  </a:t>
            </a:r>
            <a:endParaRPr kumimoji="0" lang="pl-PL" sz="18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sp>
        <p:nvSpPr>
          <p:cNvPr id="11" name="Prostokąt 10"/>
          <p:cNvSpPr/>
          <p:nvPr/>
        </p:nvSpPr>
        <p:spPr>
          <a:xfrm>
            <a:off x="4144414" y="5285267"/>
            <a:ext cx="6096000" cy="276999"/>
          </a:xfrm>
          <a:prstGeom prst="rect">
            <a:avLst/>
          </a:prstGeom>
        </p:spPr>
        <p:txBody>
          <a:bodyPr>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200" b="0" i="0" u="none" strike="noStrike" kern="1200" cap="none" spc="0" normalizeH="0" baseline="0" noProof="0" dirty="0">
                <a:ln>
                  <a:noFill/>
                </a:ln>
                <a:solidFill>
                  <a:prstClr val="black"/>
                </a:solidFill>
                <a:effectLst/>
                <a:uLnTx/>
                <a:uFillTx/>
                <a:latin typeface="Open Sans" panose="020B0606030504020204" pitchFamily="34" charset="0"/>
                <a:ea typeface="+mn-ea"/>
                <a:cs typeface="+mn-cs"/>
              </a:rPr>
              <a:t>	(źródło: https://www.eea.europa.eu/)</a:t>
            </a:r>
            <a:endParaRPr kumimoji="0" lang="pl-PL" sz="12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sp>
        <p:nvSpPr>
          <p:cNvPr id="6" name="Prostokąt 5"/>
          <p:cNvSpPr/>
          <p:nvPr/>
        </p:nvSpPr>
        <p:spPr>
          <a:xfrm>
            <a:off x="9091153" y="1240230"/>
            <a:ext cx="3059289" cy="3293209"/>
          </a:xfrm>
          <a:prstGeom prst="rect">
            <a:avLst/>
          </a:prstGeom>
        </p:spPr>
        <p:txBody>
          <a:bodyPr wrap="square">
            <a:spAutoFit/>
          </a:bodyPr>
          <a:lstStyle/>
          <a:p>
            <a:pPr marL="0" marR="0" lvl="0" indent="0" algn="just"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600" b="0" i="0" u="none" strike="noStrike" kern="1200" cap="none" spc="0" normalizeH="0" baseline="0" noProof="0" dirty="0">
                <a:ln>
                  <a:noFill/>
                </a:ln>
                <a:solidFill>
                  <a:prstClr val="black"/>
                </a:solidFill>
                <a:effectLst/>
                <a:uLnTx/>
                <a:uFillTx/>
                <a:latin typeface="Verdana" pitchFamily="34" charset="0"/>
                <a:ea typeface="+mn-ea"/>
                <a:cs typeface="+mn-cs"/>
              </a:rPr>
              <a:t>Europa ociepla się dwa razy szybciej niż średnia globalna i została zidentyfikowana jako gorący punkt fal upałów zgodnie z raportem "</a:t>
            </a:r>
            <a:r>
              <a:rPr kumimoji="0" lang="pl-PL" sz="1600" b="0" i="0" u="none" strike="noStrike" kern="1200" cap="none" spc="0" normalizeH="0" baseline="0" noProof="0" dirty="0" err="1">
                <a:ln>
                  <a:noFill/>
                </a:ln>
                <a:solidFill>
                  <a:prstClr val="black"/>
                </a:solidFill>
                <a:effectLst/>
                <a:uLnTx/>
                <a:uFillTx/>
                <a:latin typeface="Verdana" pitchFamily="34" charset="0"/>
                <a:ea typeface="+mn-ea"/>
                <a:cs typeface="+mn-cs"/>
              </a:rPr>
              <a:t>State</a:t>
            </a:r>
            <a:r>
              <a:rPr kumimoji="0" lang="pl-PL" sz="1600" b="0" i="0" u="none" strike="noStrike" kern="1200" cap="none" spc="0" normalizeH="0" baseline="0" noProof="0" dirty="0">
                <a:ln>
                  <a:noFill/>
                </a:ln>
                <a:solidFill>
                  <a:prstClr val="black"/>
                </a:solidFill>
                <a:effectLst/>
                <a:uLnTx/>
                <a:uFillTx/>
                <a:latin typeface="Verdana" pitchFamily="34" charset="0"/>
                <a:ea typeface="+mn-ea"/>
                <a:cs typeface="+mn-cs"/>
              </a:rPr>
              <a:t> of the Global </a:t>
            </a:r>
            <a:r>
              <a:rPr kumimoji="0" lang="pl-PL" sz="1600" b="0" i="0" u="none" strike="noStrike" kern="1200" cap="none" spc="0" normalizeH="0" baseline="0" noProof="0" dirty="0" err="1">
                <a:ln>
                  <a:noFill/>
                </a:ln>
                <a:solidFill>
                  <a:prstClr val="black"/>
                </a:solidFill>
                <a:effectLst/>
                <a:uLnTx/>
                <a:uFillTx/>
                <a:latin typeface="Verdana" pitchFamily="34" charset="0"/>
                <a:ea typeface="+mn-ea"/>
                <a:cs typeface="+mn-cs"/>
              </a:rPr>
              <a:t>Climate</a:t>
            </a:r>
            <a:r>
              <a:rPr kumimoji="0" lang="pl-PL" sz="1600" b="0" i="0" u="none" strike="noStrike" kern="1200" cap="none" spc="0" normalizeH="0" baseline="0" noProof="0" dirty="0">
                <a:ln>
                  <a:noFill/>
                </a:ln>
                <a:solidFill>
                  <a:prstClr val="black"/>
                </a:solidFill>
                <a:effectLst/>
                <a:uLnTx/>
                <a:uFillTx/>
                <a:latin typeface="Verdana" pitchFamily="34" charset="0"/>
                <a:ea typeface="+mn-ea"/>
                <a:cs typeface="+mn-cs"/>
              </a:rPr>
              <a:t> 2021" Światowej Organizacji Meteorologicznej (WMO), wraz ze wzrostem częstotliwości ekstremalnych susz (Hari i in. 2020; </a:t>
            </a:r>
            <a:r>
              <a:rPr kumimoji="0" lang="pl-PL" sz="1600" b="0" i="0" u="none" strike="noStrike" kern="1200" cap="none" spc="0" normalizeH="0" baseline="0" noProof="0" dirty="0" err="1">
                <a:ln>
                  <a:noFill/>
                </a:ln>
                <a:solidFill>
                  <a:prstClr val="black"/>
                </a:solidFill>
                <a:effectLst/>
                <a:uLnTx/>
                <a:uFillTx/>
                <a:latin typeface="Verdana" pitchFamily="34" charset="0"/>
                <a:ea typeface="+mn-ea"/>
                <a:cs typeface="+mn-cs"/>
              </a:rPr>
              <a:t>Rousi</a:t>
            </a:r>
            <a:r>
              <a:rPr kumimoji="0" lang="pl-PL" sz="1600" b="0" i="0" u="none" strike="noStrike" kern="1200" cap="none" spc="0" normalizeH="0" baseline="0" noProof="0" dirty="0">
                <a:ln>
                  <a:noFill/>
                </a:ln>
                <a:solidFill>
                  <a:prstClr val="black"/>
                </a:solidFill>
                <a:effectLst/>
                <a:uLnTx/>
                <a:uFillTx/>
                <a:latin typeface="Verdana" pitchFamily="34" charset="0"/>
                <a:ea typeface="+mn-ea"/>
                <a:cs typeface="+mn-cs"/>
              </a:rPr>
              <a:t> i in. 2022). </a:t>
            </a:r>
          </a:p>
        </p:txBody>
      </p:sp>
    </p:spTree>
    <p:extLst>
      <p:ext uri="{BB962C8B-B14F-4D97-AF65-F5344CB8AC3E}">
        <p14:creationId xmlns:p14="http://schemas.microsoft.com/office/powerpoint/2010/main" val="99746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pole tekstowe 2"/>
          <p:cNvSpPr txBox="1"/>
          <p:nvPr/>
        </p:nvSpPr>
        <p:spPr>
          <a:xfrm>
            <a:off x="1931857" y="75269"/>
            <a:ext cx="8935459" cy="400110"/>
          </a:xfrm>
          <a:prstGeom prst="rect">
            <a:avLst/>
          </a:prstGeom>
          <a:noFill/>
        </p:spPr>
        <p:txBody>
          <a:bodyPr wrap="non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Długoterminowe zmiany średniej wilgotności gleb w Europie</a:t>
            </a:r>
          </a:p>
        </p:txBody>
      </p:sp>
      <p:pic>
        <p:nvPicPr>
          <p:cNvPr id="4" name="Obraz 3"/>
          <p:cNvPicPr>
            <a:picLocks noChangeAspect="1"/>
          </p:cNvPicPr>
          <p:nvPr/>
        </p:nvPicPr>
        <p:blipFill>
          <a:blip r:embed="rId2"/>
          <a:stretch>
            <a:fillRect/>
          </a:stretch>
        </p:blipFill>
        <p:spPr>
          <a:xfrm>
            <a:off x="121759" y="787400"/>
            <a:ext cx="4021432" cy="2863789"/>
          </a:xfrm>
          <a:prstGeom prst="rect">
            <a:avLst/>
          </a:prstGeom>
        </p:spPr>
      </p:pic>
      <p:sp>
        <p:nvSpPr>
          <p:cNvPr id="5" name="pole tekstowe 4"/>
          <p:cNvSpPr txBox="1"/>
          <p:nvPr/>
        </p:nvSpPr>
        <p:spPr>
          <a:xfrm>
            <a:off x="99318" y="4280240"/>
            <a:ext cx="3994316" cy="156966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en-US" sz="1200" b="0" i="1" u="none" strike="noStrike" kern="1200" cap="none" spc="0" normalizeH="0" baseline="0" noProof="0" dirty="0">
                <a:ln>
                  <a:noFill/>
                </a:ln>
                <a:solidFill>
                  <a:prstClr val="black"/>
                </a:solidFill>
                <a:effectLst/>
                <a:uLnTx/>
                <a:uFillTx/>
                <a:latin typeface="Verdana" pitchFamily="34" charset="0"/>
                <a:ea typeface="+mn-ea"/>
                <a:cs typeface="+mn-cs"/>
              </a:rPr>
              <a:t>(Top) Annual European soil moisture anomalies (%) from 1979 to 2020 relative to the annual average for the 1981–2010 reference period. Data source: ERA5. Credit: C3S/ECMWF. (Bottom) Monthly European soil moisture anomalies (%) in 2020 relative to the monthly average for the 1981–2010 reference period. Data source: ERA5. Credit: C3S/ECMWF.</a:t>
            </a:r>
            <a:endParaRPr kumimoji="0" lang="pl-PL" sz="12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pic>
        <p:nvPicPr>
          <p:cNvPr id="6" name="Obraz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5886" y="692158"/>
            <a:ext cx="7832688" cy="5015257"/>
          </a:xfrm>
          <a:prstGeom prst="rect">
            <a:avLst/>
          </a:prstGeom>
        </p:spPr>
      </p:pic>
      <p:sp>
        <p:nvSpPr>
          <p:cNvPr id="7" name="Prostokąt 6"/>
          <p:cNvSpPr/>
          <p:nvPr/>
        </p:nvSpPr>
        <p:spPr>
          <a:xfrm>
            <a:off x="5099000" y="5977759"/>
            <a:ext cx="6583160" cy="880241"/>
          </a:xfrm>
          <a:prstGeom prst="rect">
            <a:avLst/>
          </a:prstGeom>
        </p:spPr>
        <p:txBody>
          <a:bodyPr wrap="square">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600" b="0" i="0" u="none" strike="noStrike" kern="1200" cap="none" spc="0" normalizeH="0" baseline="0" noProof="0" dirty="0">
                <a:ln>
                  <a:noFill/>
                </a:ln>
                <a:solidFill>
                  <a:prstClr val="black"/>
                </a:solidFill>
                <a:effectLst/>
                <a:uLnTx/>
                <a:uFillTx/>
                <a:latin typeface="Verdana" pitchFamily="34" charset="0"/>
                <a:ea typeface="+mn-ea"/>
                <a:cs typeface="+mn-cs"/>
              </a:rPr>
              <a:t>Ryc. Średnia długoterminowa wilgotność gleby i trendy wilgotności gleby, 2000-2020</a:t>
            </a:r>
          </a:p>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600" b="0" i="0" u="none" strike="noStrike" kern="1200" cap="none" spc="0" normalizeH="0" baseline="0" noProof="0" dirty="0">
                <a:ln>
                  <a:noFill/>
                </a:ln>
                <a:solidFill>
                  <a:prstClr val="black"/>
                </a:solidFill>
                <a:effectLst/>
                <a:uLnTx/>
                <a:uFillTx/>
                <a:latin typeface="Verdana" pitchFamily="34" charset="0"/>
                <a:ea typeface="+mn-ea"/>
                <a:cs typeface="+mn-cs"/>
              </a:rPr>
              <a:t>Źródło: https://www.eea.europa.eu</a:t>
            </a:r>
          </a:p>
        </p:txBody>
      </p:sp>
    </p:spTree>
    <p:extLst>
      <p:ext uri="{BB962C8B-B14F-4D97-AF65-F5344CB8AC3E}">
        <p14:creationId xmlns:p14="http://schemas.microsoft.com/office/powerpoint/2010/main" val="2399623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pole tekstowe 2"/>
          <p:cNvSpPr txBox="1"/>
          <p:nvPr/>
        </p:nvSpPr>
        <p:spPr>
          <a:xfrm>
            <a:off x="1588924" y="122983"/>
            <a:ext cx="8356801" cy="101566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2000" b="1" i="0" u="none" strike="noStrike" kern="1200" cap="none" spc="0" normalizeH="0" baseline="0" noProof="0" dirty="0">
                <a:ln>
                  <a:noFill/>
                </a:ln>
                <a:solidFill>
                  <a:prstClr val="black"/>
                </a:solidFill>
                <a:effectLst/>
                <a:uLnTx/>
                <a:uFillTx/>
                <a:latin typeface="Verdana" pitchFamily="34" charset="0"/>
                <a:ea typeface="+mn-ea"/>
                <a:cs typeface="+mn-cs"/>
              </a:rPr>
              <a:t>Porównanie krajów europejskich pod względem obszaru objętego deficytem wilgoci w glebie w latach 2000-2019 w % powierzchni kraju </a:t>
            </a:r>
          </a:p>
        </p:txBody>
      </p:sp>
      <p:pic>
        <p:nvPicPr>
          <p:cNvPr id="4" name="Obraz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5022" y="1218290"/>
            <a:ext cx="9397471" cy="4631977"/>
          </a:xfrm>
          <a:prstGeom prst="rect">
            <a:avLst/>
          </a:prstGeom>
        </p:spPr>
      </p:pic>
      <p:sp>
        <p:nvSpPr>
          <p:cNvPr id="5" name="pole tekstowe 4"/>
          <p:cNvSpPr txBox="1"/>
          <p:nvPr/>
        </p:nvSpPr>
        <p:spPr>
          <a:xfrm>
            <a:off x="1011766" y="5929911"/>
            <a:ext cx="10634134" cy="30777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400" b="0" i="0" u="none" strike="noStrike" kern="1200" cap="none" spc="0" normalizeH="0" baseline="0" noProof="0" dirty="0">
                <a:ln>
                  <a:noFill/>
                </a:ln>
                <a:solidFill>
                  <a:prstClr val="black"/>
                </a:solidFill>
                <a:effectLst/>
                <a:uLnTx/>
                <a:uFillTx/>
                <a:latin typeface="Verdana" pitchFamily="34" charset="0"/>
                <a:ea typeface="+mn-ea"/>
                <a:cs typeface="+mn-cs"/>
              </a:rPr>
              <a:t>Rysunek 2. Obszar rocznego deficytu wilgoci w glebie według kraju i pokrycia terenu, w % powierzchni kraju</a:t>
            </a:r>
          </a:p>
        </p:txBody>
      </p:sp>
      <p:sp>
        <p:nvSpPr>
          <p:cNvPr id="2" name="Prostokąt 1"/>
          <p:cNvSpPr/>
          <p:nvPr/>
        </p:nvSpPr>
        <p:spPr>
          <a:xfrm>
            <a:off x="2045256" y="1828800"/>
            <a:ext cx="251788" cy="2937566"/>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Char char="o"/>
              <a:tabLst/>
              <a:defRPr/>
            </a:pPr>
            <a:endParaRPr kumimoji="0" lang="pl-PL"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0126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1778" name="Picture 2" descr="https://climate.copernicus.eu/sites/default/files/custom-uploads/Page%20Uploads/seasonal%20lookback%20summer%2023/graph%20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337" y="1197875"/>
            <a:ext cx="11721792" cy="5363749"/>
          </a:xfrm>
          <a:prstGeom prst="rect">
            <a:avLst/>
          </a:prstGeom>
          <a:noFill/>
          <a:extLst>
            <a:ext uri="{909E8E84-426E-40DD-AFC4-6F175D3DCCD1}">
              <a14:hiddenFill xmlns:a14="http://schemas.microsoft.com/office/drawing/2010/main">
                <a:solidFill>
                  <a:srgbClr val="FFFFFF"/>
                </a:solidFill>
              </a14:hiddenFill>
            </a:ext>
          </a:extLst>
        </p:spPr>
      </p:pic>
      <p:sp>
        <p:nvSpPr>
          <p:cNvPr id="11269" name="Symbol zastępczy numeru slajdu 4"/>
          <p:cNvSpPr txBox="1">
            <a:spLocks noGrp="1"/>
          </p:cNvSpPr>
          <p:nvPr/>
        </p:nvSpPr>
        <p:spPr bwMode="auto">
          <a:xfrm>
            <a:off x="9678988" y="6588126"/>
            <a:ext cx="989012" cy="269875"/>
          </a:xfrm>
          <a:prstGeom prst="rect">
            <a:avLst/>
          </a:prstGeom>
          <a:noFill/>
          <a:ln w="9525">
            <a:noFill/>
            <a:miter lim="800000"/>
            <a:headEnd/>
            <a:tailEnd/>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4CC1AFD-F7E6-4514-94B4-FE70242B0F73}" type="slidenum">
              <a:rPr kumimoji="0" lang="pl-PL" sz="1000" b="0" i="0" u="none" strike="noStrike" kern="1200" cap="none" spc="0" normalizeH="0" baseline="0" noProof="0">
                <a:ln>
                  <a:noFill/>
                </a:ln>
                <a:solidFill>
                  <a:prstClr val="black"/>
                </a:solidFill>
                <a:effectLst/>
                <a:uLnTx/>
                <a:uFillTx/>
                <a:latin typeface="Verdana"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pl-PL" sz="1000" b="0" i="0" u="none" strike="noStrike" kern="1200" cap="none" spc="0" normalizeH="0" baseline="0" noProof="0">
              <a:ln>
                <a:noFill/>
              </a:ln>
              <a:solidFill>
                <a:prstClr val="black"/>
              </a:solidFill>
              <a:effectLst/>
              <a:uLnTx/>
              <a:uFillTx/>
              <a:latin typeface="Verdana" pitchFamily="34" charset="0"/>
              <a:ea typeface="+mn-ea"/>
              <a:cs typeface="+mn-cs"/>
            </a:endParaRPr>
          </a:p>
        </p:txBody>
      </p:sp>
      <p:sp>
        <p:nvSpPr>
          <p:cNvPr id="6" name="Prostokąt 5"/>
          <p:cNvSpPr/>
          <p:nvPr/>
        </p:nvSpPr>
        <p:spPr>
          <a:xfrm>
            <a:off x="6253611" y="-46355036"/>
            <a:ext cx="163318" cy="261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Char char="o"/>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pole tekstowe 6"/>
          <p:cNvSpPr txBox="1"/>
          <p:nvPr/>
        </p:nvSpPr>
        <p:spPr>
          <a:xfrm>
            <a:off x="210013" y="235931"/>
            <a:ext cx="5039538" cy="92333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800" b="0" i="0" u="none" strike="noStrike" kern="1200" cap="none" spc="0" normalizeH="0" baseline="0" noProof="0" dirty="0">
                <a:ln>
                  <a:noFill/>
                </a:ln>
                <a:solidFill>
                  <a:prstClr val="black"/>
                </a:solidFill>
                <a:effectLst/>
                <a:uLnTx/>
                <a:uFillTx/>
                <a:latin typeface="Verdana" pitchFamily="34" charset="0"/>
                <a:ea typeface="+mn-ea"/>
                <a:cs typeface="+mn-cs"/>
              </a:rPr>
              <a:t>Ryc. 1 Anomalia liczby "dni mokrych" (opady ≥ 1 mm) w okresie letnim (od czerwca do sierpnia) w 2023 r.</a:t>
            </a:r>
            <a:endParaRPr kumimoji="0" lang="en-US" sz="18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pic>
        <p:nvPicPr>
          <p:cNvPr id="331780" name="Picture 4" descr="https://climate.copernicus.eu/sites/default/files/custom-uploads/Page%20Uploads/seasonal%20lookback%20summer%2023/map_season_3_river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0516" y="697596"/>
            <a:ext cx="5768501" cy="5187036"/>
          </a:xfrm>
          <a:prstGeom prst="rect">
            <a:avLst/>
          </a:prstGeom>
          <a:noFill/>
          <a:extLst/>
        </p:spPr>
      </p:pic>
      <p:sp>
        <p:nvSpPr>
          <p:cNvPr id="8" name="pole tekstowe 7"/>
          <p:cNvSpPr txBox="1"/>
          <p:nvPr/>
        </p:nvSpPr>
        <p:spPr>
          <a:xfrm>
            <a:off x="5860516" y="5484464"/>
            <a:ext cx="6149033" cy="1477328"/>
          </a:xfrm>
          <a:prstGeom prst="rect">
            <a:avLst/>
          </a:prstGeom>
          <a:solidFill>
            <a:schemeClr val="bg1"/>
          </a:solidFill>
        </p:spPr>
        <p:txBody>
          <a:bodyPr wrap="square" rtlCol="0">
            <a:spAutoFit/>
          </a:bodyPr>
          <a:lstStyle/>
          <a:p>
            <a:pPr marL="0" marR="0" lvl="0" indent="0" algn="just" defTabSz="914400" rtl="0" eaLnBrk="1" fontAlgn="base" latinLnBrk="0" hangingPunct="1">
              <a:lnSpc>
                <a:spcPct val="100000"/>
              </a:lnSpc>
              <a:spcBef>
                <a:spcPct val="20000"/>
              </a:spcBef>
              <a:spcAft>
                <a:spcPct val="0"/>
              </a:spcAft>
              <a:buClr>
                <a:srgbClr val="5B9BD5"/>
              </a:buClr>
              <a:buSzTx/>
              <a:buNone/>
              <a:tabLst/>
              <a:defRPr/>
            </a:pPr>
            <a:r>
              <a:rPr kumimoji="0" lang="pl-PL" sz="1000" b="0" i="0" u="none" strike="noStrike" kern="1200" cap="none" spc="0" normalizeH="0" baseline="0" noProof="0" dirty="0">
                <a:ln>
                  <a:noFill/>
                </a:ln>
                <a:solidFill>
                  <a:prstClr val="black"/>
                </a:solidFill>
                <a:effectLst/>
                <a:uLnTx/>
                <a:uFillTx/>
                <a:latin typeface="Verdana" pitchFamily="34" charset="0"/>
                <a:ea typeface="+mn-ea"/>
                <a:cs typeface="+mn-cs"/>
              </a:rPr>
              <a:t>Ryc.2 Sezonowe anomalie średniego odpływu rzecznego w okresie letnim (od czerwca do sierpnia) 2023 r. Kategorie "wyjątkowo wysoki (niski)", "szczególnie wysoki (niski)", "powyżej (poniżej) normy" i "normalny" zakres odnoszą się do zakresów </a:t>
            </a:r>
            <a:r>
              <a:rPr kumimoji="0" lang="pl-PL" sz="1000" b="0" i="0" u="none" strike="noStrike" kern="1200" cap="none" spc="0" normalizeH="0" baseline="0" noProof="0" dirty="0" err="1">
                <a:ln>
                  <a:noFill/>
                </a:ln>
                <a:solidFill>
                  <a:prstClr val="black"/>
                </a:solidFill>
                <a:effectLst/>
                <a:uLnTx/>
                <a:uFillTx/>
                <a:latin typeface="Verdana" pitchFamily="34" charset="0"/>
                <a:ea typeface="+mn-ea"/>
                <a:cs typeface="+mn-cs"/>
              </a:rPr>
              <a:t>percentyli</a:t>
            </a:r>
            <a:r>
              <a:rPr kumimoji="0" lang="pl-PL" sz="1000" b="0" i="0" u="none" strike="noStrike" kern="1200" cap="none" spc="0" normalizeH="0" baseline="0" noProof="0" dirty="0">
                <a:ln>
                  <a:noFill/>
                </a:ln>
                <a:solidFill>
                  <a:prstClr val="black"/>
                </a:solidFill>
                <a:effectLst/>
                <a:uLnTx/>
                <a:uFillTx/>
                <a:latin typeface="Verdana" pitchFamily="34" charset="0"/>
                <a:ea typeface="+mn-ea"/>
                <a:cs typeface="+mn-cs"/>
              </a:rPr>
              <a:t> &gt;90 (&lt;10), 75-90 (10-25), 60-75 (25-40) i 40-60 dla okresu odniesienia 1991-2020. Odcienie niebieskiego oznaczają odpowiednio wyższe, a odcienie czerwonego oznaczają niższe rozładowanie niż normalne. Kolor szary oznacza normalny zakres zrzutu. Pokazano tylko rzeki o powierzchni zlewni większej niż 1000 km2. Źródło danych: Wyładowanie rzeczne uzyskane z modelu Copernicus </a:t>
            </a:r>
            <a:r>
              <a:rPr kumimoji="0" lang="pl-PL" sz="1000" b="0" i="0" u="none" strike="noStrike" kern="1200" cap="none" spc="0" normalizeH="0" baseline="0" noProof="0" dirty="0" err="1">
                <a:ln>
                  <a:noFill/>
                </a:ln>
                <a:solidFill>
                  <a:prstClr val="black"/>
                </a:solidFill>
                <a:effectLst/>
                <a:uLnTx/>
                <a:uFillTx/>
                <a:latin typeface="Verdana" pitchFamily="34" charset="0"/>
                <a:ea typeface="+mn-ea"/>
                <a:cs typeface="+mn-cs"/>
              </a:rPr>
              <a:t>Emergency</a:t>
            </a:r>
            <a:r>
              <a:rPr kumimoji="0" lang="pl-PL" sz="1000" b="0" i="0" u="none" strike="noStrike" kern="1200" cap="none" spc="0" normalizeH="0" baseline="0" noProof="0" dirty="0">
                <a:ln>
                  <a:noFill/>
                </a:ln>
                <a:solidFill>
                  <a:prstClr val="black"/>
                </a:solidFill>
                <a:effectLst/>
                <a:uLnTx/>
                <a:uFillTx/>
                <a:latin typeface="Verdana" pitchFamily="34" charset="0"/>
                <a:ea typeface="+mn-ea"/>
                <a:cs typeface="+mn-cs"/>
              </a:rPr>
              <a:t> Management Service (EMS). Źródło: Copernicus EMS/ECMWF.</a:t>
            </a:r>
            <a:endParaRPr kumimoji="0" lang="en-US" sz="10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sp>
        <p:nvSpPr>
          <p:cNvPr id="3" name="Prostokąt 2"/>
          <p:cNvSpPr/>
          <p:nvPr/>
        </p:nvSpPr>
        <p:spPr>
          <a:xfrm>
            <a:off x="5533017" y="70929"/>
            <a:ext cx="6096000" cy="646331"/>
          </a:xfrm>
          <a:prstGeom prst="rect">
            <a:avLst/>
          </a:prstGeom>
        </p:spPr>
        <p:txBody>
          <a:bodyPr>
            <a:spAutoFit/>
          </a:bodyPr>
          <a:lstStyle/>
          <a:p>
            <a:pPr marL="0" marR="0" lvl="0" indent="0" algn="ctr" defTabSz="914400" rtl="0" eaLnBrk="1" fontAlgn="base" latinLnBrk="0" hangingPunct="1">
              <a:lnSpc>
                <a:spcPct val="100000"/>
              </a:lnSpc>
              <a:spcBef>
                <a:spcPct val="20000"/>
              </a:spcBef>
              <a:spcAft>
                <a:spcPct val="0"/>
              </a:spcAft>
              <a:buClr>
                <a:srgbClr val="5B9BD5"/>
              </a:buClr>
              <a:buSzTx/>
              <a:buFont typeface="Wingdings" pitchFamily="2" charset="2"/>
              <a:buNone/>
              <a:tabLst/>
              <a:defRPr/>
            </a:pPr>
            <a:r>
              <a:rPr kumimoji="0" lang="pl-PL" sz="1800" b="0" i="0" u="none" strike="noStrike" kern="1200" cap="none" spc="0" normalizeH="0" baseline="0" noProof="0" dirty="0">
                <a:ln>
                  <a:noFill/>
                </a:ln>
                <a:solidFill>
                  <a:prstClr val="black"/>
                </a:solidFill>
                <a:effectLst/>
                <a:uLnTx/>
                <a:uFillTx/>
                <a:latin typeface="Verdana" pitchFamily="34" charset="0"/>
                <a:ea typeface="+mn-ea"/>
                <a:cs typeface="+mn-cs"/>
              </a:rPr>
              <a:t>Sezonowe anomalie średniego odpływu rzecznego w okresie letnim (od czerwca do sierpnia) 2023 r. </a:t>
            </a:r>
          </a:p>
        </p:txBody>
      </p:sp>
    </p:spTree>
    <p:extLst>
      <p:ext uri="{BB962C8B-B14F-4D97-AF65-F5344CB8AC3E}">
        <p14:creationId xmlns:p14="http://schemas.microsoft.com/office/powerpoint/2010/main" val="4053666541"/>
      </p:ext>
    </p:extLst>
  </p:cSld>
  <p:clrMapOvr>
    <a:masterClrMapping/>
  </p:clrMapOvr>
  <p:transition/>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aseta">
  <a:themeElements>
    <a:clrScheme name="Fas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seta">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s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Faseta">
  <a:themeElements>
    <a:clrScheme name="Fas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seta">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s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5.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19380</TotalTime>
  <Words>4067</Words>
  <Application>Microsoft Office PowerPoint</Application>
  <PresentationFormat>Panoramiczny</PresentationFormat>
  <Paragraphs>261</Paragraphs>
  <Slides>52</Slides>
  <Notes>4</Notes>
  <HiddenSlides>0</HiddenSlides>
  <MMClips>0</MMClips>
  <ScaleCrop>false</ScaleCrop>
  <HeadingPairs>
    <vt:vector size="6" baseType="variant">
      <vt:variant>
        <vt:lpstr>Używane czcionki</vt:lpstr>
      </vt:variant>
      <vt:variant>
        <vt:i4>14</vt:i4>
      </vt:variant>
      <vt:variant>
        <vt:lpstr>Motyw</vt:lpstr>
      </vt:variant>
      <vt:variant>
        <vt:i4>4</vt:i4>
      </vt:variant>
      <vt:variant>
        <vt:lpstr>Tytuły slajdów</vt:lpstr>
      </vt:variant>
      <vt:variant>
        <vt:i4>52</vt:i4>
      </vt:variant>
    </vt:vector>
  </HeadingPairs>
  <TitlesOfParts>
    <vt:vector size="70" baseType="lpstr">
      <vt:lpstr>Arial</vt:lpstr>
      <vt:lpstr>Calibri</vt:lpstr>
      <vt:lpstr>Calibri Light</vt:lpstr>
      <vt:lpstr>Harding</vt:lpstr>
      <vt:lpstr>inherit</vt:lpstr>
      <vt:lpstr>Open Sans</vt:lpstr>
      <vt:lpstr>Segoe UI Historic</vt:lpstr>
      <vt:lpstr>Source Sans Pro</vt:lpstr>
      <vt:lpstr>Source Sans Pro Semibold</vt:lpstr>
      <vt:lpstr>Times New Roman</vt:lpstr>
      <vt:lpstr>Trebuchet MS</vt:lpstr>
      <vt:lpstr>Verdana</vt:lpstr>
      <vt:lpstr>Wingdings</vt:lpstr>
      <vt:lpstr>Wingdings 3</vt:lpstr>
      <vt:lpstr>Motyw pakietu Office</vt:lpstr>
      <vt:lpstr>Faseta</vt:lpstr>
      <vt:lpstr>Office Theme</vt:lpstr>
      <vt:lpstr>1_Faseta</vt:lpstr>
      <vt:lpstr>Prezentacja programu PowerPoint</vt:lpstr>
      <vt:lpstr>Prezentacja programu PowerPoint</vt:lpstr>
      <vt:lpstr>Prezentacja programu PowerPoint</vt:lpstr>
      <vt:lpstr>Zwiększony przyrost wysokości drzew w Polsce – drzewostany sosny zwyczajnej są aktualnie średnio o 29 % (ponad 8 m) wyższe niż 100 lat temu</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Drzewa rosnące szybciej żyją krócej</vt:lpstr>
      <vt:lpstr>Mechanizmy zwiększania odporności na suszę vs obserwowane procesy związane ze zmianami produkcyjności siedlisk </vt:lpstr>
      <vt:lpstr>Prezentacja programu PowerPoint</vt:lpstr>
      <vt:lpstr>Klimatyczny bilans wodny a nasilenie procesu zamierania drzewostanów</vt:lpstr>
      <vt:lpstr>Prezentacja programu PowerPoint</vt:lpstr>
      <vt:lpstr>Negatywny wpływ rosnącej depozycji azotu i przyśpieszonego wzrostu na rozbudowę systemów korzeniowych</vt:lpstr>
      <vt:lpstr>Prezentacja programu PowerPoint</vt:lpstr>
      <vt:lpstr>Prezentacja programu PowerPoint</vt:lpstr>
      <vt:lpstr>Prezentacja programu PowerPoint</vt:lpstr>
      <vt:lpstr>Detekcja i pomiar wszystkich drzew w Polsce. Określenie wysokości, bonitacji, zagęszczenia i zasobności dla wszystkich drzewostanów Łącznie pomierzono 4 216 167 541 drzew</vt:lpstr>
      <vt:lpstr>Model ryzyka zamierania drzewostanów sosnowych w Polsce</vt:lpstr>
      <vt:lpstr>Ryzyko zamierania drzewostanów sosnowych w wyniku suszy</vt:lpstr>
      <vt:lpstr>Ryzyko zamierania drzewostanów w wyniku suszy Miechów - Dąb</vt:lpstr>
      <vt:lpstr>Ryzyko zamierania drzewostanów w wyniku suszy Miechów - BK</vt:lpstr>
      <vt:lpstr>Ryzyko zamierania drzewostanów w wyniku suszy Myślenice - BK</vt:lpstr>
      <vt:lpstr>Ryzyko zamierania drzewostanów w wyniku suszy Myślenice - JD</vt:lpstr>
      <vt:lpstr>Ryzyko zamierania drzewostanów w wyniku suszy - Niepołomice Dąb</vt:lpstr>
      <vt:lpstr>Ryzyko zamierania drzewostanów w wyniku suszy - Niepołomice Sosna zwyczajna</vt:lpstr>
      <vt:lpstr>Prezentacja programu PowerPoint</vt:lpstr>
      <vt:lpstr>Prezentacja programu PowerPoint</vt:lpstr>
      <vt:lpstr>Prezentacja programu PowerPoint</vt:lpstr>
      <vt:lpstr>Prezentacja programu PowerPoint</vt:lpstr>
      <vt:lpstr>Trzebieże poprawiają warunki wilgotnościowe</vt:lpstr>
      <vt:lpstr>Ocena wpływu cech drzewostanu i siedliska na prawdopodobieństwo porażenia jemiołą w drzewostanach sosnowych z wykorzystaniem danych teledetekcyjnych</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Rosnące tempo zamierania lasów w Europie</vt:lpstr>
      <vt:lpstr>Prezentacja programu PowerPoint</vt:lpstr>
      <vt:lpstr>Prezentacja programu PowerPoint</vt:lpstr>
      <vt:lpstr>Prezentacja programu PowerPoint</vt:lpstr>
    </vt:vector>
  </TitlesOfParts>
  <Company>Katedra Dendrometrii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Jarosław Socha</dc:creator>
  <cp:lastModifiedBy>prof. dr hab. inż. Socha Jarosław</cp:lastModifiedBy>
  <cp:revision>1995</cp:revision>
  <cp:lastPrinted>2021-08-27T13:39:22Z</cp:lastPrinted>
  <dcterms:created xsi:type="dcterms:W3CDTF">2006-01-04T08:07:52Z</dcterms:created>
  <dcterms:modified xsi:type="dcterms:W3CDTF">2024-10-25T12:45:07Z</dcterms:modified>
</cp:coreProperties>
</file>