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0" r:id="rId2"/>
    <p:sldId id="281" r:id="rId3"/>
    <p:sldId id="271" r:id="rId4"/>
    <p:sldId id="272" r:id="rId5"/>
    <p:sldId id="273" r:id="rId6"/>
    <p:sldId id="274" r:id="rId7"/>
    <p:sldId id="275" r:id="rId8"/>
    <p:sldId id="278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B8158-C54A-45AE-9766-9CAE85AE1FC6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03525-1560-4021-972B-9F55611DA5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85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Zadania </a:t>
            </a:r>
            <a:r>
              <a:rPr lang="pl-PL" dirty="0" err="1" smtClean="0"/>
              <a:t>mediow</a:t>
            </a:r>
            <a:r>
              <a:rPr lang="pl-PL" dirty="0" smtClean="0"/>
              <a:t> z </a:t>
            </a:r>
            <a:r>
              <a:rPr lang="pl-PL" dirty="0" err="1" smtClean="0"/>
              <a:t>artykulu</a:t>
            </a:r>
            <a:r>
              <a:rPr lang="pl-PL" dirty="0" smtClean="0"/>
              <a:t> 1.1. na niebiesko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03525-1560-4021-972B-9F55611DA50D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4558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2013adversrtising monitoring: : 27 </a:t>
            </a:r>
            <a:r>
              <a:rPr lang="pl-PL" dirty="0" err="1" smtClean="0"/>
              <a:t>programs</a:t>
            </a:r>
            <a:r>
              <a:rPr lang="pl-PL" dirty="0" smtClean="0"/>
              <a:t> of public radio , 5 </a:t>
            </a:r>
            <a:r>
              <a:rPr lang="pl-PL" dirty="0" err="1" smtClean="0"/>
              <a:t>programs</a:t>
            </a:r>
            <a:r>
              <a:rPr lang="pl-PL" dirty="0" smtClean="0"/>
              <a:t> of TVP,</a:t>
            </a:r>
            <a:r>
              <a:rPr lang="pl-PL" baseline="0" dirty="0" smtClean="0"/>
              <a:t> 32 </a:t>
            </a:r>
            <a:r>
              <a:rPr lang="pl-PL" baseline="0" dirty="0" err="1" smtClean="0"/>
              <a:t>programs</a:t>
            </a:r>
            <a:r>
              <a:rPr lang="pl-PL" baseline="0" dirty="0" smtClean="0"/>
              <a:t> of </a:t>
            </a:r>
            <a:r>
              <a:rPr lang="pl-PL" baseline="0" dirty="0" err="1" smtClean="0"/>
              <a:t>cable</a:t>
            </a:r>
            <a:r>
              <a:rPr lang="pl-PL" baseline="0" dirty="0" smtClean="0"/>
              <a:t> tv, 285 </a:t>
            </a:r>
            <a:r>
              <a:rPr lang="pl-PL" baseline="0" dirty="0" err="1" smtClean="0"/>
              <a:t>programs</a:t>
            </a:r>
            <a:r>
              <a:rPr lang="pl-PL" baseline="0" dirty="0" smtClean="0"/>
              <a:t> of </a:t>
            </a:r>
            <a:r>
              <a:rPr lang="pl-PL" baseline="0" dirty="0" err="1" smtClean="0"/>
              <a:t>raadio</a:t>
            </a:r>
            <a:r>
              <a:rPr lang="pl-PL" baseline="0" dirty="0" smtClean="0"/>
              <a:t> </a:t>
            </a:r>
            <a:r>
              <a:rPr lang="pl-PL" baseline="0" dirty="0" err="1" smtClean="0"/>
              <a:t>stations</a:t>
            </a:r>
            <a:r>
              <a:rPr lang="pl-PL" baseline="0" dirty="0" smtClean="0"/>
              <a:t>, 37 </a:t>
            </a:r>
            <a:r>
              <a:rPr lang="pl-PL" baseline="0" dirty="0" err="1" smtClean="0"/>
              <a:t>programs</a:t>
            </a:r>
            <a:r>
              <a:rPr lang="pl-PL" baseline="0" dirty="0" smtClean="0"/>
              <a:t> of tv </a:t>
            </a:r>
            <a:r>
              <a:rPr lang="pl-PL" baseline="0" dirty="0" err="1" smtClean="0"/>
              <a:t>stations</a:t>
            </a:r>
            <a:r>
              <a:rPr lang="pl-PL" baseline="0" dirty="0" smtClean="0"/>
              <a:t>. </a:t>
            </a:r>
          </a:p>
          <a:p>
            <a:r>
              <a:rPr lang="pl-PL" baseline="0" dirty="0" err="1" smtClean="0"/>
              <a:t>Actions</a:t>
            </a:r>
            <a:r>
              <a:rPr lang="pl-PL" baseline="0" dirty="0" smtClean="0"/>
              <a:t>: </a:t>
            </a:r>
            <a:r>
              <a:rPr lang="pl-PL" baseline="0" dirty="0" err="1" smtClean="0"/>
              <a:t>motion</a:t>
            </a:r>
            <a:r>
              <a:rPr lang="pl-PL" baseline="0" dirty="0" smtClean="0"/>
              <a:t> for </a:t>
            </a:r>
            <a:r>
              <a:rPr lang="pl-PL" baseline="0" dirty="0" err="1" smtClean="0"/>
              <a:t>fines</a:t>
            </a:r>
            <a:r>
              <a:rPr lang="pl-PL" baseline="0" dirty="0" smtClean="0"/>
              <a:t> in 7 </a:t>
            </a:r>
            <a:r>
              <a:rPr lang="pl-PL" baseline="0" dirty="0" err="1" smtClean="0"/>
              <a:t>cases</a:t>
            </a:r>
            <a:r>
              <a:rPr lang="pl-PL" baseline="0" dirty="0" smtClean="0"/>
              <a:t> of TVP, 8 </a:t>
            </a:r>
            <a:r>
              <a:rPr lang="pl-PL" baseline="0" dirty="0" err="1" smtClean="0"/>
              <a:t>cases</a:t>
            </a:r>
            <a:r>
              <a:rPr lang="pl-PL" baseline="0" dirty="0" smtClean="0"/>
              <a:t> of </a:t>
            </a:r>
            <a:r>
              <a:rPr lang="pl-PL" baseline="0" dirty="0" err="1" smtClean="0"/>
              <a:t>private</a:t>
            </a:r>
            <a:r>
              <a:rPr lang="pl-PL" baseline="0" dirty="0" smtClean="0"/>
              <a:t> TV and 5 </a:t>
            </a:r>
            <a:r>
              <a:rPr lang="pl-PL" baseline="0" dirty="0" err="1" smtClean="0"/>
              <a:t>private</a:t>
            </a:r>
            <a:r>
              <a:rPr lang="pl-PL" baseline="0" dirty="0" smtClean="0"/>
              <a:t> radio.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8F5092-CE04-FE45-B3EC-5CB1A4A88AC6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0253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In 2013:</a:t>
            </a:r>
            <a:r>
              <a:rPr lang="pl-PL" baseline="0" dirty="0" smtClean="0"/>
              <a:t> </a:t>
            </a:r>
            <a:r>
              <a:rPr lang="pl-PL" baseline="0" dirty="0" err="1" smtClean="0"/>
              <a:t>check</a:t>
            </a:r>
            <a:r>
              <a:rPr lang="pl-PL" baseline="0" dirty="0" smtClean="0"/>
              <a:t> in 8 tv </a:t>
            </a:r>
            <a:r>
              <a:rPr lang="pl-PL" baseline="0" dirty="0" err="1" smtClean="0"/>
              <a:t>programmes</a:t>
            </a:r>
            <a:r>
              <a:rPr lang="pl-PL" baseline="0" dirty="0" smtClean="0"/>
              <a:t> (280 </a:t>
            </a:r>
            <a:r>
              <a:rPr lang="pl-PL" baseline="0" dirty="0" err="1" smtClean="0"/>
              <a:t>hours</a:t>
            </a:r>
            <a:r>
              <a:rPr lang="pl-PL" baseline="0" dirty="0" smtClean="0"/>
              <a:t> of </a:t>
            </a:r>
            <a:r>
              <a:rPr lang="pl-PL" baseline="0" dirty="0" err="1" smtClean="0"/>
              <a:t>programmes</a:t>
            </a:r>
            <a:r>
              <a:rPr lang="pl-PL" baseline="0" dirty="0" smtClean="0"/>
              <a:t>)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8F5092-CE04-FE45-B3EC-5CB1A4A88AC6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7647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2013: </a:t>
            </a:r>
            <a:r>
              <a:rPr lang="pl-PL" dirty="0" err="1" smtClean="0"/>
              <a:t>checked</a:t>
            </a:r>
            <a:r>
              <a:rPr lang="pl-PL" dirty="0" smtClean="0"/>
              <a:t> 280</a:t>
            </a:r>
            <a:r>
              <a:rPr lang="pl-PL" baseline="0" dirty="0" smtClean="0"/>
              <a:t> </a:t>
            </a:r>
            <a:r>
              <a:rPr lang="pl-PL" baseline="0" dirty="0" err="1" smtClean="0"/>
              <a:t>hours</a:t>
            </a:r>
            <a:r>
              <a:rPr lang="pl-PL" baseline="0" dirty="0" smtClean="0"/>
              <a:t> of </a:t>
            </a:r>
            <a:r>
              <a:rPr lang="pl-PL" baseline="0" dirty="0" err="1" smtClean="0"/>
              <a:t>broadcasts</a:t>
            </a:r>
            <a:r>
              <a:rPr lang="pl-PL" baseline="0" dirty="0" smtClean="0"/>
              <a:t> in 8 </a:t>
            </a:r>
            <a:r>
              <a:rPr lang="pl-PL" baseline="0" dirty="0" err="1" smtClean="0"/>
              <a:t>broadcasters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8F5092-CE04-FE45-B3EC-5CB1A4A88AC6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1365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8F5092-CE04-FE45-B3EC-5CB1A4A88AC6}" type="slidenum">
              <a:rPr lang="pl-PL" smtClean="0"/>
              <a:pPr>
                <a:defRPr/>
              </a:pPr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8895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57F14-3872-4477-A040-DEC853F0C1F4}" type="datetimeFigureOut">
              <a:rPr lang="pl-PL" smtClean="0"/>
              <a:t>2020-10-27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E5AC1-6B0E-46AC-879C-32F5077C92F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tif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11" Type="http://schemas.openxmlformats.org/officeDocument/2006/relationships/image" Target="../media/image21.jpg"/><Relationship Id="rId5" Type="http://schemas.openxmlformats.org/officeDocument/2006/relationships/image" Target="../media/image15.gif"/><Relationship Id="rId10" Type="http://schemas.openxmlformats.org/officeDocument/2006/relationships/image" Target="../media/image20.jpg"/><Relationship Id="rId4" Type="http://schemas.openxmlformats.org/officeDocument/2006/relationships/image" Target="../media/image14.png"/><Relationship Id="rId9" Type="http://schemas.openxmlformats.org/officeDocument/2006/relationships/image" Target="../media/image1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g"/><Relationship Id="rId5" Type="http://schemas.openxmlformats.org/officeDocument/2006/relationships/image" Target="../media/image26.jp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67534" y="442369"/>
            <a:ext cx="4824537" cy="982245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Monitoring rosyjskiej propagandy TV 2015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85718"/>
            <a:ext cx="8229600" cy="3592945"/>
          </a:xfrm>
        </p:spPr>
        <p:txBody>
          <a:bodyPr/>
          <a:lstStyle/>
          <a:p>
            <a:pPr marL="0" lvl="0" indent="0" hangingPunct="0">
              <a:buNone/>
            </a:pPr>
            <a:endParaRPr lang="pl-PL" sz="2000" dirty="0"/>
          </a:p>
          <a:p>
            <a:endParaRPr lang="pl-PL" dirty="0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882" y="1844825"/>
            <a:ext cx="1787783" cy="1296144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844825"/>
            <a:ext cx="4964482" cy="3312368"/>
          </a:xfrm>
          <a:prstGeom prst="rect">
            <a:avLst/>
          </a:prstGeom>
        </p:spPr>
      </p:pic>
      <p:sp>
        <p:nvSpPr>
          <p:cNvPr id="13" name="pole tekstowe 12"/>
          <p:cNvSpPr txBox="1"/>
          <p:nvPr/>
        </p:nvSpPr>
        <p:spPr>
          <a:xfrm>
            <a:off x="1033310" y="5419617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Badanie audycji </a:t>
            </a:r>
            <a:r>
              <a:rPr lang="pl-PL" b="1" dirty="0"/>
              <a:t>informacyjnych i publicystycznych sześciu kanałów telewizji Federacji Rosyjskiej, jednego kanału niezależnego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i </a:t>
            </a:r>
            <a:r>
              <a:rPr lang="pl-PL" b="1" dirty="0"/>
              <a:t>rosyjskiej wersji </a:t>
            </a:r>
            <a:r>
              <a:rPr lang="pl-PL" b="1" dirty="0" err="1" smtClean="0"/>
              <a:t>Euronews</a:t>
            </a:r>
            <a:r>
              <a:rPr lang="pl-PL" b="1" dirty="0" smtClean="0"/>
              <a:t> w marcu 2015 r. 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167" y="152799"/>
            <a:ext cx="1863203" cy="1489704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03" y="3454057"/>
            <a:ext cx="2362200" cy="638175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53" y="4509120"/>
            <a:ext cx="2368243" cy="79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062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59832" y="37173"/>
            <a:ext cx="5626968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Uczestnicy monitoringu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3744416"/>
          </a:xfrm>
        </p:spPr>
        <p:txBody>
          <a:bodyPr>
            <a:normAutofit fontScale="85000" lnSpcReduction="10000"/>
          </a:bodyPr>
          <a:lstStyle/>
          <a:p>
            <a:r>
              <a:rPr lang="pl-PL" b="1" dirty="0" smtClean="0"/>
              <a:t>MEMO </a:t>
            </a:r>
            <a:r>
              <a:rPr lang="pl-PL" b="1" dirty="0"/>
              <a:t>98 - </a:t>
            </a:r>
            <a:r>
              <a:rPr lang="pl-PL" b="1" dirty="0" smtClean="0"/>
              <a:t>słowacka organizacja </a:t>
            </a:r>
            <a:r>
              <a:rPr lang="pl-PL" b="1" dirty="0"/>
              <a:t>non-profit zajmującą się monitorowaniem </a:t>
            </a:r>
            <a:r>
              <a:rPr lang="pl-PL" b="1" dirty="0" smtClean="0"/>
              <a:t>mediów</a:t>
            </a:r>
            <a:r>
              <a:rPr lang="pl-PL" dirty="0"/>
              <a:t> </a:t>
            </a:r>
            <a:r>
              <a:rPr lang="pl-PL" dirty="0" smtClean="0"/>
              <a:t>- </a:t>
            </a:r>
            <a:r>
              <a:rPr lang="pl-PL" b="1" dirty="0" smtClean="0"/>
              <a:t>z pomocą:</a:t>
            </a:r>
          </a:p>
          <a:p>
            <a:r>
              <a:rPr lang="pl-PL" dirty="0" err="1"/>
              <a:t>Internews</a:t>
            </a:r>
            <a:r>
              <a:rPr lang="pl-PL" dirty="0"/>
              <a:t> </a:t>
            </a:r>
            <a:r>
              <a:rPr lang="pl-PL" dirty="0" err="1" smtClean="0"/>
              <a:t>Ukraine</a:t>
            </a:r>
            <a:r>
              <a:rPr lang="pl-PL" dirty="0" smtClean="0"/>
              <a:t>;</a:t>
            </a:r>
          </a:p>
          <a:p>
            <a:r>
              <a:rPr lang="pl-PL" dirty="0" smtClean="0"/>
              <a:t>Klub </a:t>
            </a:r>
            <a:r>
              <a:rPr lang="pl-PL" dirty="0"/>
              <a:t>Prasy </a:t>
            </a:r>
            <a:r>
              <a:rPr lang="pl-PL" dirty="0" smtClean="0"/>
              <a:t>Erewań;</a:t>
            </a:r>
          </a:p>
          <a:p>
            <a:r>
              <a:rPr lang="pl-PL" dirty="0" smtClean="0"/>
              <a:t>Centrum </a:t>
            </a:r>
            <a:r>
              <a:rPr lang="pl-PL" dirty="0"/>
              <a:t>Niezależnego Dziennikarstwa w </a:t>
            </a:r>
            <a:r>
              <a:rPr lang="pl-PL" dirty="0" smtClean="0"/>
              <a:t>Mołdawii;</a:t>
            </a:r>
          </a:p>
          <a:p>
            <a:r>
              <a:rPr lang="pl-PL" dirty="0" smtClean="0"/>
              <a:t>Związek </a:t>
            </a:r>
            <a:r>
              <a:rPr lang="pl-PL" dirty="0"/>
              <a:t>Dziennikarzy „</a:t>
            </a:r>
            <a:r>
              <a:rPr lang="pl-PL" dirty="0" err="1"/>
              <a:t>Jeni</a:t>
            </a:r>
            <a:r>
              <a:rPr lang="pl-PL" dirty="0"/>
              <a:t> </a:t>
            </a:r>
            <a:r>
              <a:rPr lang="pl-PL" dirty="0" err="1"/>
              <a:t>Nesil</a:t>
            </a:r>
            <a:r>
              <a:rPr lang="pl-PL" dirty="0"/>
              <a:t>” z </a:t>
            </a:r>
            <a:r>
              <a:rPr lang="pl-PL" dirty="0" smtClean="0"/>
              <a:t>Azerbejdżanu;</a:t>
            </a:r>
          </a:p>
          <a:p>
            <a:r>
              <a:rPr lang="pl-PL" dirty="0" smtClean="0"/>
              <a:t>Białoruskie </a:t>
            </a:r>
            <a:r>
              <a:rPr lang="pl-PL" dirty="0"/>
              <a:t>Stowarzyszenie </a:t>
            </a:r>
            <a:r>
              <a:rPr lang="pl-PL" dirty="0" smtClean="0"/>
              <a:t>Dziennikarzy;</a:t>
            </a:r>
          </a:p>
          <a:p>
            <a:r>
              <a:rPr lang="pl-PL" dirty="0" smtClean="0"/>
              <a:t>Gruzińska Karta </a:t>
            </a:r>
            <a:r>
              <a:rPr lang="pl-PL" dirty="0"/>
              <a:t>Etyki Dziennikarskiej.</a:t>
            </a:r>
            <a:r>
              <a:rPr lang="pl-PL" dirty="0" smtClean="0"/>
              <a:t> </a:t>
            </a: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8562"/>
            <a:ext cx="2014120" cy="146023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053541"/>
            <a:ext cx="2808312" cy="870576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755851"/>
            <a:ext cx="1152128" cy="866438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940485"/>
            <a:ext cx="2827479" cy="681804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68" y="5781816"/>
            <a:ext cx="2433774" cy="931070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870" y="5589240"/>
            <a:ext cx="1494851" cy="1123646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622" y="5530140"/>
            <a:ext cx="1194697" cy="1194697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045" y="5530140"/>
            <a:ext cx="1789755" cy="112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419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3553621" cy="1841080"/>
          </a:xfrm>
        </p:spPr>
        <p:txBody>
          <a:bodyPr>
            <a:normAutofit/>
          </a:bodyPr>
          <a:lstStyle/>
          <a:p>
            <a:r>
              <a:rPr lang="pl-PL" b="1" dirty="0" smtClean="0"/>
              <a:t>Obserwowane</a:t>
            </a:r>
            <a:br>
              <a:rPr lang="pl-PL" b="1" dirty="0" smtClean="0"/>
            </a:br>
            <a:r>
              <a:rPr lang="pl-PL" b="1" dirty="0" smtClean="0"/>
              <a:t>kanały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01744" y="6957392"/>
            <a:ext cx="4474840" cy="3629891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pl-PL" sz="2400" dirty="0" smtClean="0"/>
              <a:t> </a:t>
            </a:r>
          </a:p>
          <a:p>
            <a:pPr marL="0" indent="0" hangingPunct="0">
              <a:buNone/>
            </a:pPr>
            <a:r>
              <a:rPr lang="pl-PL" sz="2400" dirty="0" smtClean="0"/>
              <a:t> </a:t>
            </a:r>
          </a:p>
          <a:p>
            <a:pPr marL="0" indent="0" hangingPunct="0">
              <a:buNone/>
            </a:pPr>
            <a:r>
              <a:rPr lang="pl-PL" sz="2400" dirty="0" err="1" smtClean="0"/>
              <a:t>Euronews</a:t>
            </a:r>
            <a:r>
              <a:rPr lang="pl-PL" sz="2400" dirty="0" smtClean="0"/>
              <a:t> </a:t>
            </a:r>
            <a:r>
              <a:rPr lang="pl-PL" sz="2400" dirty="0"/>
              <a:t>(serwis w języku rosyjskim</a:t>
            </a:r>
            <a:r>
              <a:rPr lang="pl-PL" sz="2400" dirty="0" smtClean="0"/>
              <a:t>)</a:t>
            </a:r>
          </a:p>
          <a:p>
            <a:pPr marL="0" indent="0" hangingPunct="0">
              <a:buNone/>
            </a:pPr>
            <a:r>
              <a:rPr lang="pl-PL" sz="2400" dirty="0" smtClean="0"/>
              <a:t>TV Deszcz (niezależna). </a:t>
            </a:r>
            <a:endParaRPr lang="pl-PL" sz="2400" dirty="0"/>
          </a:p>
          <a:p>
            <a:pPr marL="0" indent="0" hangingPunct="0">
              <a:buNone/>
            </a:pPr>
            <a:r>
              <a:rPr lang="pl-PL" sz="2400" dirty="0" smtClean="0"/>
              <a:t>, </a:t>
            </a:r>
            <a:endParaRPr lang="pl-PL" sz="2400" dirty="0"/>
          </a:p>
          <a:p>
            <a:pPr marL="0" indent="0" hangingPunct="0">
              <a:buNone/>
            </a:pPr>
            <a:endParaRPr lang="pl-PL" sz="2400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45460"/>
            <a:ext cx="1027393" cy="744860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299772" y="3647872"/>
            <a:ext cx="19285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/>
              <a:t>Kanał </a:t>
            </a:r>
            <a:r>
              <a:rPr lang="pl-PL" b="1" dirty="0" smtClean="0"/>
              <a:t>Pierwszy </a:t>
            </a:r>
            <a:endParaRPr lang="pl-PL" b="1" dirty="0"/>
          </a:p>
          <a:p>
            <a:endParaRPr lang="pl-PL" dirty="0"/>
          </a:p>
        </p:txBody>
      </p:sp>
      <p:sp>
        <p:nvSpPr>
          <p:cNvPr id="11" name="Prostokąt 10"/>
          <p:cNvSpPr/>
          <p:nvPr/>
        </p:nvSpPr>
        <p:spPr>
          <a:xfrm>
            <a:off x="792150" y="6488668"/>
            <a:ext cx="1087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TV </a:t>
            </a:r>
            <a:r>
              <a:rPr lang="en-US" dirty="0" err="1"/>
              <a:t>Dozhd</a:t>
            </a:r>
            <a:endParaRPr lang="pl-PL" dirty="0"/>
          </a:p>
        </p:txBody>
      </p:sp>
      <p:pic>
        <p:nvPicPr>
          <p:cNvPr id="13" name="Obraz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10" y="5632246"/>
            <a:ext cx="2204955" cy="846654"/>
          </a:xfrm>
          <a:prstGeom prst="rect">
            <a:avLst/>
          </a:prstGeom>
        </p:spPr>
      </p:pic>
      <p:sp>
        <p:nvSpPr>
          <p:cNvPr id="14" name="pole tekstowe 13"/>
          <p:cNvSpPr txBox="1"/>
          <p:nvPr/>
        </p:nvSpPr>
        <p:spPr>
          <a:xfrm>
            <a:off x="4137356" y="346320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Rosja 1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163" y="2424713"/>
            <a:ext cx="1328936" cy="1328936"/>
          </a:xfrm>
          <a:prstGeom prst="rect">
            <a:avLst/>
          </a:prstGeom>
        </p:spPr>
      </p:pic>
      <p:sp>
        <p:nvSpPr>
          <p:cNvPr id="19" name="pole tekstowe 18"/>
          <p:cNvSpPr txBox="1"/>
          <p:nvPr/>
        </p:nvSpPr>
        <p:spPr>
          <a:xfrm>
            <a:off x="7329601" y="3854632"/>
            <a:ext cx="596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NTV</a:t>
            </a:r>
          </a:p>
        </p:txBody>
      </p:sp>
      <p:pic>
        <p:nvPicPr>
          <p:cNvPr id="21" name="Obraz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395" y="4056628"/>
            <a:ext cx="1575618" cy="1575618"/>
          </a:xfrm>
          <a:prstGeom prst="rect">
            <a:avLst/>
          </a:prstGeom>
        </p:spPr>
      </p:pic>
      <p:sp>
        <p:nvSpPr>
          <p:cNvPr id="22" name="pole tekstowe 21"/>
          <p:cNvSpPr txBox="1"/>
          <p:nvPr/>
        </p:nvSpPr>
        <p:spPr>
          <a:xfrm>
            <a:off x="2695709" y="5682414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/>
              <a:t>RBK</a:t>
            </a:r>
          </a:p>
        </p:txBody>
      </p:sp>
      <p:pic>
        <p:nvPicPr>
          <p:cNvPr id="24" name="Obraz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679" y="404664"/>
            <a:ext cx="2195736" cy="1235102"/>
          </a:xfrm>
          <a:prstGeom prst="rect">
            <a:avLst/>
          </a:prstGeom>
        </p:spPr>
      </p:pic>
      <p:sp>
        <p:nvSpPr>
          <p:cNvPr id="25" name="pole tekstowe 24"/>
          <p:cNvSpPr txBox="1"/>
          <p:nvPr/>
        </p:nvSpPr>
        <p:spPr>
          <a:xfrm>
            <a:off x="6890655" y="1639766"/>
            <a:ext cx="1455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/>
              <a:t>Russia </a:t>
            </a:r>
            <a:r>
              <a:rPr lang="pl-PL" b="1" dirty="0" err="1"/>
              <a:t>Today</a:t>
            </a:r>
            <a:r>
              <a:rPr lang="pl-PL" b="1" dirty="0"/>
              <a:t> </a:t>
            </a:r>
          </a:p>
          <a:p>
            <a:endParaRPr lang="pl-PL" dirty="0"/>
          </a:p>
        </p:txBody>
      </p:sp>
      <p:pic>
        <p:nvPicPr>
          <p:cNvPr id="30" name="Obraz 2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794" y="4724949"/>
            <a:ext cx="1971675" cy="1476375"/>
          </a:xfrm>
          <a:prstGeom prst="rect">
            <a:avLst/>
          </a:prstGeom>
        </p:spPr>
      </p:pic>
      <p:sp>
        <p:nvSpPr>
          <p:cNvPr id="31" name="Prostokąt 30"/>
          <p:cNvSpPr/>
          <p:nvPr/>
        </p:nvSpPr>
        <p:spPr>
          <a:xfrm>
            <a:off x="6213301" y="6413674"/>
            <a:ext cx="2351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/>
            <a:r>
              <a:rPr lang="pl-PL" dirty="0" err="1"/>
              <a:t>Euronews</a:t>
            </a:r>
            <a:r>
              <a:rPr lang="pl-PL" dirty="0"/>
              <a:t> </a:t>
            </a:r>
            <a:r>
              <a:rPr lang="pl-PL" dirty="0" smtClean="0"/>
              <a:t>(po rosyjsku)</a:t>
            </a:r>
            <a:endParaRPr lang="pl-PL" dirty="0"/>
          </a:p>
        </p:txBody>
      </p:sp>
      <p:pic>
        <p:nvPicPr>
          <p:cNvPr id="33" name="Obraz 3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973" y="4039298"/>
            <a:ext cx="1346896" cy="1469341"/>
          </a:xfrm>
          <a:prstGeom prst="rect">
            <a:avLst/>
          </a:prstGeom>
        </p:spPr>
      </p:pic>
      <p:sp>
        <p:nvSpPr>
          <p:cNvPr id="34" name="pole tekstowe 33"/>
          <p:cNvSpPr txBox="1"/>
          <p:nvPr/>
        </p:nvSpPr>
        <p:spPr>
          <a:xfrm>
            <a:off x="3809102" y="5726396"/>
            <a:ext cx="1880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Pierwszy Bałtycki </a:t>
            </a:r>
            <a:endParaRPr lang="pl-PL" b="1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95" y="1873214"/>
            <a:ext cx="1714500" cy="171450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529" y="2424713"/>
            <a:ext cx="2717787" cy="61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785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0652" y="332656"/>
            <a:ext cx="5145524" cy="1143000"/>
          </a:xfrm>
        </p:spPr>
        <p:txBody>
          <a:bodyPr>
            <a:normAutofit/>
          </a:bodyPr>
          <a:lstStyle/>
          <a:p>
            <a:pPr algn="l"/>
            <a:r>
              <a:rPr lang="pl-PL" b="1" dirty="0" smtClean="0"/>
              <a:t>Zasady monitoringu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hangingPunct="0">
              <a:buNone/>
            </a:pPr>
            <a:r>
              <a:rPr lang="pl-PL" sz="2400" b="1" dirty="0" smtClean="0"/>
              <a:t>Analiza ilościowa, czyli </a:t>
            </a:r>
            <a:r>
              <a:rPr lang="pl-PL" sz="2400" dirty="0" smtClean="0"/>
              <a:t>:</a:t>
            </a:r>
          </a:p>
          <a:p>
            <a:pPr hangingPunct="0"/>
            <a:r>
              <a:rPr lang="pl-PL" sz="2400" dirty="0"/>
              <a:t>I</a:t>
            </a:r>
            <a:r>
              <a:rPr lang="pl-PL" sz="2400" dirty="0" smtClean="0"/>
              <a:t>lość </a:t>
            </a:r>
            <a:r>
              <a:rPr lang="pl-PL" sz="2400" dirty="0"/>
              <a:t>czasu poświęconego na każdy </a:t>
            </a:r>
            <a:r>
              <a:rPr lang="pl-PL" sz="2400" dirty="0" smtClean="0"/>
              <a:t>temat;</a:t>
            </a:r>
          </a:p>
          <a:p>
            <a:pPr hangingPunct="0"/>
            <a:r>
              <a:rPr lang="pl-PL" sz="2400" dirty="0" smtClean="0"/>
              <a:t>Ton  </a:t>
            </a:r>
            <a:r>
              <a:rPr lang="pl-PL" sz="2400" dirty="0"/>
              <a:t>sprawozdań </a:t>
            </a:r>
            <a:r>
              <a:rPr lang="pl-PL" sz="2400" dirty="0" smtClean="0"/>
              <a:t>(pozytywny, neutralny, negatywny). </a:t>
            </a:r>
          </a:p>
          <a:p>
            <a:pPr marL="0" indent="0" hangingPunct="0">
              <a:buNone/>
            </a:pPr>
            <a:r>
              <a:rPr lang="pl-PL" sz="2400" b="1" dirty="0" smtClean="0"/>
              <a:t>Analiza jakościowa, czyli </a:t>
            </a:r>
            <a:r>
              <a:rPr lang="pl-PL" sz="2400" dirty="0" smtClean="0"/>
              <a:t>ocena przestrzeganie standardów </a:t>
            </a:r>
            <a:r>
              <a:rPr lang="pl-PL" sz="2400" dirty="0"/>
              <a:t>etycznych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i </a:t>
            </a:r>
            <a:r>
              <a:rPr lang="pl-PL" sz="2400" dirty="0"/>
              <a:t>zawodowych, takich </a:t>
            </a:r>
            <a:r>
              <a:rPr lang="pl-PL" sz="2400" dirty="0" smtClean="0"/>
              <a:t>jak:</a:t>
            </a:r>
          </a:p>
          <a:p>
            <a:pPr hangingPunct="0"/>
            <a:r>
              <a:rPr lang="pl-PL" sz="2400" dirty="0" smtClean="0"/>
              <a:t> zrównoważenie</a:t>
            </a:r>
            <a:r>
              <a:rPr lang="pl-PL" sz="2400" dirty="0"/>
              <a:t>, </a:t>
            </a:r>
            <a:endParaRPr lang="pl-PL" sz="2400" dirty="0" smtClean="0"/>
          </a:p>
          <a:p>
            <a:pPr hangingPunct="0"/>
            <a:r>
              <a:rPr lang="pl-PL" sz="2400" dirty="0" smtClean="0"/>
              <a:t>dokładność</a:t>
            </a:r>
            <a:r>
              <a:rPr lang="pl-PL" sz="2400" dirty="0"/>
              <a:t>, </a:t>
            </a:r>
            <a:endParaRPr lang="pl-PL" sz="2400" dirty="0" smtClean="0"/>
          </a:p>
          <a:p>
            <a:pPr hangingPunct="0"/>
            <a:r>
              <a:rPr lang="pl-PL" sz="2400" dirty="0" smtClean="0"/>
              <a:t>aktualność</a:t>
            </a:r>
            <a:r>
              <a:rPr lang="pl-PL" sz="2400" dirty="0"/>
              <a:t>, </a:t>
            </a:r>
            <a:endParaRPr lang="pl-PL" sz="2400" dirty="0" smtClean="0"/>
          </a:p>
          <a:p>
            <a:pPr hangingPunct="0"/>
            <a:r>
              <a:rPr lang="pl-PL" sz="2400" dirty="0" smtClean="0"/>
              <a:t>wybór </a:t>
            </a:r>
            <a:r>
              <a:rPr lang="pl-PL" sz="2400" dirty="0"/>
              <a:t>i pozycjonowanie tematów, </a:t>
            </a:r>
            <a:endParaRPr lang="pl-PL" sz="2400" dirty="0" smtClean="0"/>
          </a:p>
          <a:p>
            <a:pPr hangingPunct="0"/>
            <a:r>
              <a:rPr lang="pl-PL" sz="2400" dirty="0" smtClean="0"/>
              <a:t>pomijanie </a:t>
            </a:r>
            <a:r>
              <a:rPr lang="pl-PL" sz="2400" dirty="0"/>
              <a:t>informacji, </a:t>
            </a:r>
            <a:endParaRPr lang="pl-PL" sz="2400" dirty="0" smtClean="0"/>
          </a:p>
          <a:p>
            <a:pPr hangingPunct="0"/>
            <a:r>
              <a:rPr lang="pl-PL" sz="2400" dirty="0"/>
              <a:t>u</a:t>
            </a:r>
            <a:r>
              <a:rPr lang="pl-PL" sz="2400" dirty="0" smtClean="0"/>
              <a:t>żywanie języka </a:t>
            </a:r>
            <a:r>
              <a:rPr lang="pl-PL" sz="2400" dirty="0"/>
              <a:t>nienawiści.</a:t>
            </a:r>
            <a:endParaRPr lang="pl-PL" sz="2400" b="1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4" y="185805"/>
            <a:ext cx="928072" cy="672852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8532440" y="64533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5320" y="3415895"/>
            <a:ext cx="3206681" cy="3206681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62613"/>
            <a:ext cx="2555125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020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181182"/>
            <a:ext cx="6756019" cy="1052513"/>
          </a:xfrm>
        </p:spPr>
        <p:txBody>
          <a:bodyPr>
            <a:normAutofit/>
          </a:bodyPr>
          <a:lstStyle/>
          <a:p>
            <a:r>
              <a:rPr lang="pl-PL" sz="3200" dirty="0" smtClean="0"/>
              <a:t>Cele rosyjskiej propagandy: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2188290"/>
            <a:ext cx="8363272" cy="3845272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przedstawianie </a:t>
            </a:r>
            <a:r>
              <a:rPr lang="pl-PL" b="1" dirty="0"/>
              <a:t>Ukrainy jako bankruta</a:t>
            </a:r>
            <a:r>
              <a:rPr lang="pl-PL" dirty="0"/>
              <a:t>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(</a:t>
            </a:r>
            <a:r>
              <a:rPr lang="pl-PL" dirty="0"/>
              <a:t>na skutek </a:t>
            </a:r>
            <a:r>
              <a:rPr lang="pl-PL" dirty="0" err="1"/>
              <a:t>Euromajdanu</a:t>
            </a:r>
            <a:r>
              <a:rPr lang="pl-PL" dirty="0"/>
              <a:t> i </a:t>
            </a:r>
            <a:r>
              <a:rPr lang="pl-PL" dirty="0" smtClean="0"/>
              <a:t>dalszych zdarzeń</a:t>
            </a:r>
            <a:r>
              <a:rPr lang="pl-PL" dirty="0"/>
              <a:t>), </a:t>
            </a:r>
            <a:endParaRPr lang="pl-PL" dirty="0" smtClean="0"/>
          </a:p>
          <a:p>
            <a:r>
              <a:rPr lang="pl-PL" b="1" dirty="0" smtClean="0"/>
              <a:t>potępianie </a:t>
            </a:r>
            <a:r>
              <a:rPr lang="pl-PL" b="1" dirty="0"/>
              <a:t>Stanów Zjednoczonych </a:t>
            </a:r>
            <a:r>
              <a:rPr lang="pl-PL" dirty="0"/>
              <a:t>za „naruszanie zasad obowiązujących w </a:t>
            </a:r>
            <a:r>
              <a:rPr lang="pl-PL" dirty="0" smtClean="0"/>
              <a:t>relacjach międzynarodowych”;</a:t>
            </a:r>
          </a:p>
          <a:p>
            <a:r>
              <a:rPr lang="pl-PL" dirty="0" smtClean="0"/>
              <a:t>pokazywanie </a:t>
            </a:r>
            <a:r>
              <a:rPr lang="pl-PL" b="1" dirty="0"/>
              <a:t>UE jako </a:t>
            </a:r>
            <a:r>
              <a:rPr lang="pl-PL" b="1" dirty="0" smtClean="0"/>
              <a:t>instrumentu USA</a:t>
            </a:r>
            <a:r>
              <a:rPr lang="pl-PL" dirty="0" smtClean="0"/>
              <a:t>;</a:t>
            </a:r>
          </a:p>
          <a:p>
            <a:r>
              <a:rPr lang="pl-PL" dirty="0" smtClean="0"/>
              <a:t>krytykowanie </a:t>
            </a:r>
            <a:r>
              <a:rPr lang="pl-PL" b="1" dirty="0" smtClean="0"/>
              <a:t>UE jako </a:t>
            </a:r>
            <a:r>
              <a:rPr lang="pl-PL" b="1" dirty="0"/>
              <a:t>przeciwnej zasadom humanizmu, duchowości i zdrowego </a:t>
            </a:r>
            <a:r>
              <a:rPr lang="pl-PL" b="1" dirty="0" smtClean="0"/>
              <a:t>rozsądku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49" y="188181"/>
            <a:ext cx="1274455" cy="92398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784" y="3573016"/>
            <a:ext cx="1944216" cy="1363853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908720"/>
            <a:ext cx="2282250" cy="707497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1574204" y="342720"/>
            <a:ext cx="51672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 smtClean="0"/>
              <a:t>Wnioski z monitoringu</a:t>
            </a:r>
            <a:endParaRPr lang="pl-PL" sz="4000" b="1" dirty="0"/>
          </a:p>
        </p:txBody>
      </p:sp>
    </p:spTree>
    <p:extLst>
      <p:ext uri="{BB962C8B-B14F-4D97-AF65-F5344CB8AC3E}">
        <p14:creationId xmlns:p14="http://schemas.microsoft.com/office/powerpoint/2010/main" val="2373421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16391" y="1012944"/>
            <a:ext cx="4207737" cy="1052513"/>
          </a:xfrm>
        </p:spPr>
        <p:txBody>
          <a:bodyPr>
            <a:normAutofit/>
          </a:bodyPr>
          <a:lstStyle/>
          <a:p>
            <a:pPr algn="l"/>
            <a:r>
              <a:rPr lang="pl-PL" sz="4000" b="1" dirty="0" smtClean="0"/>
              <a:t>Środki propagandy 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9564" y="1847273"/>
            <a:ext cx="8229600" cy="4581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W programach informacyjnych i publicystycznych rosyjskich kanałów telewizyjnych </a:t>
            </a:r>
            <a:r>
              <a:rPr lang="pl-PL" sz="2400" dirty="0" smtClean="0"/>
              <a:t>goście i gospodarze tych programów posługiwali się:  </a:t>
            </a:r>
          </a:p>
          <a:p>
            <a:r>
              <a:rPr lang="pl-PL" sz="2400" b="1" dirty="0" smtClean="0"/>
              <a:t>obraźliwym językiem i wrogą </a:t>
            </a:r>
            <a:r>
              <a:rPr lang="pl-PL" sz="2400" b="1" dirty="0"/>
              <a:t>retoryką </a:t>
            </a:r>
            <a:r>
              <a:rPr lang="pl-PL" sz="2400" dirty="0"/>
              <a:t>skierowaną przeciw oponentom i osobom o innych </a:t>
            </a:r>
            <a:r>
              <a:rPr lang="pl-PL" sz="2400" dirty="0" smtClean="0"/>
              <a:t>poglądach; </a:t>
            </a:r>
          </a:p>
          <a:p>
            <a:r>
              <a:rPr lang="pl-PL" sz="2400" b="1" dirty="0"/>
              <a:t>j</a:t>
            </a:r>
            <a:r>
              <a:rPr lang="pl-PL" sz="2400" b="1" dirty="0" smtClean="0"/>
              <a:t>ęzykiem </a:t>
            </a:r>
            <a:r>
              <a:rPr lang="pl-PL" sz="2400" b="1" dirty="0"/>
              <a:t>nienawiści i </a:t>
            </a:r>
            <a:r>
              <a:rPr lang="pl-PL" sz="2400" b="1" dirty="0" smtClean="0"/>
              <a:t>propagandy</a:t>
            </a:r>
            <a:r>
              <a:rPr lang="pl-PL" sz="2400" dirty="0" smtClean="0"/>
              <a:t>;</a:t>
            </a:r>
          </a:p>
          <a:p>
            <a:r>
              <a:rPr lang="pl-PL" sz="2400" b="1" dirty="0" smtClean="0"/>
              <a:t>stronniczością</a:t>
            </a:r>
            <a:r>
              <a:rPr lang="pl-PL" sz="2400" dirty="0" smtClean="0"/>
              <a:t>, naruszającą </a:t>
            </a:r>
            <a:r>
              <a:rPr lang="pl-PL" sz="2400" dirty="0"/>
              <a:t>zasady etyki mediów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oraz </a:t>
            </a:r>
            <a:r>
              <a:rPr lang="pl-PL" sz="2400" dirty="0"/>
              <a:t>bezstronnego i obiektywnego </a:t>
            </a:r>
            <a:r>
              <a:rPr lang="pl-PL" sz="2400" dirty="0" smtClean="0"/>
              <a:t>dziennikarstwa;</a:t>
            </a:r>
          </a:p>
          <a:p>
            <a:r>
              <a:rPr lang="pl-PL" sz="2400" b="1" dirty="0" smtClean="0"/>
              <a:t>sympatią </a:t>
            </a:r>
            <a:r>
              <a:rPr lang="pl-PL" sz="2400" dirty="0" smtClean="0"/>
              <a:t>wykazywaną otwarcie do </a:t>
            </a:r>
            <a:r>
              <a:rPr lang="pl-PL" sz="2400" dirty="0"/>
              <a:t>jednej </a:t>
            </a:r>
            <a:r>
              <a:rPr lang="pl-PL" sz="2400" dirty="0" smtClean="0"/>
              <a:t>strony;</a:t>
            </a:r>
          </a:p>
          <a:p>
            <a:r>
              <a:rPr lang="pl-PL" sz="2400" b="1" dirty="0" smtClean="0"/>
              <a:t>niechęcią </a:t>
            </a:r>
            <a:r>
              <a:rPr lang="pl-PL" sz="2400" dirty="0"/>
              <a:t>wobec drugiej strony sporu </a:t>
            </a:r>
            <a:r>
              <a:rPr lang="pl-PL" sz="2400" dirty="0" smtClean="0"/>
              <a:t>politycznego.</a:t>
            </a:r>
            <a:endParaRPr lang="pl-PL" sz="24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39"/>
            <a:ext cx="1512168" cy="1096322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588" y="404664"/>
            <a:ext cx="2313718" cy="717252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88639"/>
            <a:ext cx="2554734" cy="1695141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5661248"/>
            <a:ext cx="1732037" cy="115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198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38331" y="401842"/>
            <a:ext cx="5049894" cy="1052513"/>
          </a:xfrm>
        </p:spPr>
        <p:txBody>
          <a:bodyPr>
            <a:normAutofit/>
          </a:bodyPr>
          <a:lstStyle/>
          <a:p>
            <a:pPr algn="l"/>
            <a:r>
              <a:rPr lang="pl-PL" dirty="0" smtClean="0"/>
              <a:t> </a:t>
            </a:r>
            <a:r>
              <a:rPr lang="pl-PL" b="1" dirty="0" smtClean="0"/>
              <a:t>Techniki manipulacji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2400" dirty="0" smtClean="0"/>
              <a:t>kłamstwa</a:t>
            </a:r>
            <a:r>
              <a:rPr lang="pl-PL" sz="2400" dirty="0"/>
              <a:t>, </a:t>
            </a:r>
            <a:endParaRPr lang="pl-PL" sz="2400" dirty="0" smtClean="0"/>
          </a:p>
          <a:p>
            <a:r>
              <a:rPr lang="pl-PL" sz="2400" dirty="0" smtClean="0"/>
              <a:t>selektywne </a:t>
            </a:r>
            <a:r>
              <a:rPr lang="pl-PL" sz="2400" dirty="0"/>
              <a:t>relacjonowanie faktów, </a:t>
            </a:r>
            <a:endParaRPr lang="pl-PL" sz="2400" dirty="0" smtClean="0"/>
          </a:p>
          <a:p>
            <a:r>
              <a:rPr lang="pl-PL" sz="2400" dirty="0" smtClean="0"/>
              <a:t>brak </a:t>
            </a:r>
            <a:r>
              <a:rPr lang="pl-PL" sz="2400" dirty="0"/>
              <a:t>transparentności i wiarygodności źródeł, </a:t>
            </a:r>
            <a:endParaRPr lang="pl-PL" sz="2400" dirty="0" smtClean="0"/>
          </a:p>
          <a:p>
            <a:r>
              <a:rPr lang="pl-PL" sz="2400" dirty="0" smtClean="0"/>
              <a:t>promowanie </a:t>
            </a:r>
            <a:r>
              <a:rPr lang="pl-PL" sz="2400" dirty="0"/>
              <a:t>zaskakujących wersji wydarzeń, </a:t>
            </a:r>
            <a:endParaRPr lang="pl-PL" sz="2400" dirty="0" smtClean="0"/>
          </a:p>
          <a:p>
            <a:r>
              <a:rPr lang="pl-PL" sz="2400" dirty="0" smtClean="0"/>
              <a:t>stosowanie </a:t>
            </a:r>
            <a:r>
              <a:rPr lang="pl-PL" sz="2400" dirty="0"/>
              <a:t>szufladkowania i stereotypów, </a:t>
            </a:r>
            <a:endParaRPr lang="pl-PL" sz="2400" dirty="0" smtClean="0"/>
          </a:p>
          <a:p>
            <a:r>
              <a:rPr lang="pl-PL" sz="2400" dirty="0" smtClean="0"/>
              <a:t>prowokacyjne </a:t>
            </a:r>
            <a:r>
              <a:rPr lang="pl-PL" sz="2400" dirty="0"/>
              <a:t>wypowiedzi, </a:t>
            </a:r>
            <a:endParaRPr lang="pl-PL" sz="2400" dirty="0" smtClean="0"/>
          </a:p>
          <a:p>
            <a:r>
              <a:rPr lang="pl-PL" sz="2400" dirty="0" smtClean="0"/>
              <a:t>podsycanie </a:t>
            </a:r>
            <a:r>
              <a:rPr lang="pl-PL" sz="2400" dirty="0"/>
              <a:t>emocji, </a:t>
            </a:r>
            <a:endParaRPr lang="pl-PL" sz="2400" dirty="0" smtClean="0"/>
          </a:p>
          <a:p>
            <a:r>
              <a:rPr lang="pl-PL" sz="2400" dirty="0" smtClean="0"/>
              <a:t>przyzwyczajanie </a:t>
            </a:r>
            <a:r>
              <a:rPr lang="pl-PL" sz="2400" dirty="0"/>
              <a:t>do wcześniej niedopuszczalnych opinii, </a:t>
            </a:r>
            <a:endParaRPr lang="pl-PL" sz="2400" dirty="0" smtClean="0"/>
          </a:p>
          <a:p>
            <a:r>
              <a:rPr lang="pl-PL" sz="2400" dirty="0" smtClean="0"/>
              <a:t>zastraszanie</a:t>
            </a:r>
            <a:r>
              <a:rPr lang="pl-PL" sz="2400" dirty="0"/>
              <a:t>, demonizowanie wroga </a:t>
            </a:r>
            <a:r>
              <a:rPr lang="pl-PL" sz="2400" dirty="0" smtClean="0"/>
              <a:t>(</a:t>
            </a:r>
            <a:r>
              <a:rPr lang="pl-PL" sz="2400" dirty="0"/>
              <a:t>władz amerykańskich i </a:t>
            </a:r>
            <a:r>
              <a:rPr lang="pl-PL" sz="2400" dirty="0" smtClean="0"/>
              <a:t>ukraińskich),</a:t>
            </a:r>
          </a:p>
          <a:p>
            <a:r>
              <a:rPr lang="pl-PL" sz="2400" dirty="0" smtClean="0"/>
              <a:t>manipulowanie </a:t>
            </a:r>
            <a:r>
              <a:rPr lang="pl-PL" sz="2400" dirty="0"/>
              <a:t>obrazami i </a:t>
            </a:r>
            <a:r>
              <a:rPr lang="pl-PL" sz="2400" dirty="0" smtClean="0"/>
              <a:t>dźwiękami,</a:t>
            </a:r>
          </a:p>
          <a:p>
            <a:r>
              <a:rPr lang="pl-PL" sz="2400" dirty="0" smtClean="0"/>
              <a:t>prezentowanie </a:t>
            </a:r>
            <a:r>
              <a:rPr lang="pl-PL" sz="2400" dirty="0"/>
              <a:t>pseudo-różnorodnych </a:t>
            </a:r>
            <a:r>
              <a:rPr lang="pl-PL" sz="2400" dirty="0" smtClean="0"/>
              <a:t>opinii,</a:t>
            </a:r>
            <a:endParaRPr lang="pl-PL" sz="2400" dirty="0"/>
          </a:p>
          <a:p>
            <a:r>
              <a:rPr lang="pl-PL" sz="2400" dirty="0" smtClean="0"/>
              <a:t>mieszanie </a:t>
            </a:r>
            <a:r>
              <a:rPr lang="pl-PL" sz="2400" dirty="0"/>
              <a:t>komentarzy i opinii z faktami.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188640"/>
            <a:ext cx="1309591" cy="949453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960" y="1556792"/>
            <a:ext cx="2376264" cy="2376264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724" y="4870440"/>
            <a:ext cx="2857500" cy="160020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04664"/>
            <a:ext cx="2365902" cy="73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910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krajewski\Pictures\Obserwator\IMG_1617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13673" y="1289383"/>
            <a:ext cx="7516654" cy="4867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51720" y="173370"/>
            <a:ext cx="4176464" cy="1052513"/>
          </a:xfrm>
        </p:spPr>
        <p:txBody>
          <a:bodyPr>
            <a:normAutofit fontScale="90000"/>
          </a:bodyPr>
          <a:lstStyle/>
          <a:p>
            <a:pPr algn="l"/>
            <a:r>
              <a:rPr lang="pl-PL" dirty="0" smtClean="0"/>
              <a:t>             </a:t>
            </a:r>
            <a:r>
              <a:rPr lang="pl-PL" dirty="0" err="1" smtClean="0"/>
              <a:t>Thank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87400" y="1924050"/>
            <a:ext cx="7975598" cy="42100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1200" dirty="0" smtClean="0"/>
          </a:p>
          <a:p>
            <a:pPr marL="0" indent="0" algn="ctr">
              <a:buNone/>
            </a:pPr>
            <a:endParaRPr lang="pl-PL" sz="1200" b="1" dirty="0" smtClean="0"/>
          </a:p>
          <a:p>
            <a:pPr marL="0" indent="0" algn="ctr">
              <a:buNone/>
            </a:pPr>
            <a:endParaRPr lang="pl-PL" sz="1200" b="1" dirty="0" smtClean="0"/>
          </a:p>
          <a:p>
            <a:pPr marL="0" indent="0" algn="ctr">
              <a:buNone/>
            </a:pPr>
            <a:endParaRPr lang="pl-PL" sz="1200" b="1" dirty="0"/>
          </a:p>
          <a:p>
            <a:pPr marL="0" indent="0" algn="ctr">
              <a:buNone/>
            </a:pPr>
            <a:endParaRPr lang="pl-PL" sz="1200" b="1" dirty="0" smtClean="0"/>
          </a:p>
          <a:p>
            <a:pPr marL="0" indent="0" algn="ctr">
              <a:buNone/>
            </a:pPr>
            <a:endParaRPr lang="pl-PL" sz="1200" b="1" dirty="0"/>
          </a:p>
          <a:p>
            <a:pPr marL="0" indent="0" algn="ctr">
              <a:buNone/>
            </a:pPr>
            <a:endParaRPr lang="pl-PL" sz="1200" dirty="0" smtClean="0"/>
          </a:p>
          <a:p>
            <a:pPr marL="0" indent="0">
              <a:buNone/>
            </a:pPr>
            <a:endParaRPr lang="pl-PL" sz="1200" dirty="0"/>
          </a:p>
          <a:p>
            <a:pPr marL="0" indent="0">
              <a:buNone/>
            </a:pPr>
            <a:endParaRPr lang="pl-PL" sz="1200" dirty="0" smtClean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01" y="188640"/>
            <a:ext cx="1019944" cy="73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78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341</Words>
  <Application>Microsoft Office PowerPoint</Application>
  <PresentationFormat>Pokaz na ekranie (4:3)</PresentationFormat>
  <Paragraphs>86</Paragraphs>
  <Slides>8</Slides>
  <Notes>5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Monitoring rosyjskiej propagandy TV 2015 </vt:lpstr>
      <vt:lpstr>Uczestnicy monitoringu </vt:lpstr>
      <vt:lpstr>Obserwowane kanały </vt:lpstr>
      <vt:lpstr>Zasady monitoringu </vt:lpstr>
      <vt:lpstr>Cele rosyjskiej propagandy:</vt:lpstr>
      <vt:lpstr>Środki propagandy </vt:lpstr>
      <vt:lpstr> Techniki manipulacji </vt:lpstr>
      <vt:lpstr>             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stachowiak</dc:creator>
  <cp:lastModifiedBy>Czuczman Karolina</cp:lastModifiedBy>
  <cp:revision>32</cp:revision>
  <dcterms:created xsi:type="dcterms:W3CDTF">2013-07-04T08:00:19Z</dcterms:created>
  <dcterms:modified xsi:type="dcterms:W3CDTF">2020-10-27T12:31:43Z</dcterms:modified>
</cp:coreProperties>
</file>