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47" r:id="rId2"/>
    <p:sldId id="311" r:id="rId3"/>
    <p:sldId id="449" r:id="rId4"/>
    <p:sldId id="450" r:id="rId5"/>
    <p:sldId id="451" r:id="rId6"/>
    <p:sldId id="452" r:id="rId7"/>
    <p:sldId id="456" r:id="rId8"/>
    <p:sldId id="454" r:id="rId9"/>
    <p:sldId id="455" r:id="rId10"/>
    <p:sldId id="263" r:id="rId11"/>
    <p:sldId id="453" r:id="rId12"/>
    <p:sldId id="429" r:id="rId13"/>
  </p:sldIdLst>
  <p:sldSz cx="12192000" cy="6858000"/>
  <p:notesSz cx="6724650" cy="9774238"/>
  <p:embeddedFontLst>
    <p:embeddedFont>
      <p:font typeface="Poppins" pitchFamily="2" charset="0"/>
      <p:regular r:id="rId16"/>
      <p:bold r:id="rId17"/>
      <p:italic r:id="rId18"/>
      <p:boldItalic r:id="rId19"/>
    </p:embeddedFont>
    <p:embeddedFont>
      <p:font typeface="Wingdings 2" pitchFamily="2" charset="2"/>
      <p:regular r:id="rId20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B44"/>
    <a:srgbClr val="353535"/>
    <a:srgbClr val="D8D9DA"/>
    <a:srgbClr val="823C9C"/>
    <a:srgbClr val="501363"/>
    <a:srgbClr val="EFAE0B"/>
    <a:srgbClr val="D9D9D9"/>
    <a:srgbClr val="FCD51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03" autoAdjust="0"/>
    <p:restoredTop sz="90748" autoAdjust="0"/>
  </p:normalViewPr>
  <p:slideViewPr>
    <p:cSldViewPr>
      <p:cViewPr varScale="1">
        <p:scale>
          <a:sx n="113" d="100"/>
          <a:sy n="113" d="100"/>
        </p:scale>
        <p:origin x="216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09728" y="0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4D80014E-B3D4-4D6F-A16D-1AF2338D81E7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284253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09728" y="9284253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1137B629-654C-42FE-9DD7-CF9DF0565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539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/>
          <a:lstStyle>
            <a:lvl1pPr algn="r">
              <a:defRPr sz="1200"/>
            </a:lvl1pPr>
          </a:lstStyle>
          <a:p>
            <a:fld id="{4BF00F60-0F0E-42FC-A069-6668D2F7FB00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9" tIns="45430" rIns="90859" bIns="4543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2465" y="4642764"/>
            <a:ext cx="5379720" cy="4398407"/>
          </a:xfrm>
          <a:prstGeom prst="rect">
            <a:avLst/>
          </a:prstGeom>
        </p:spPr>
        <p:txBody>
          <a:bodyPr vert="horz" lIns="90859" tIns="45430" rIns="90859" bIns="4543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283829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 anchor="b"/>
          <a:lstStyle>
            <a:lvl1pPr algn="r">
              <a:defRPr sz="1200"/>
            </a:lvl1pPr>
          </a:lstStyle>
          <a:p>
            <a:fld id="{F56EA448-8AFF-4D13-A8A4-4836BD203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31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A448-8AFF-4D13-A8A4-4836BD203CE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22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CFAF5EA-63DA-02BC-D683-0E70664331AF}"/>
              </a:ext>
            </a:extLst>
          </p:cNvPr>
          <p:cNvSpPr/>
          <p:nvPr userDrawn="1"/>
        </p:nvSpPr>
        <p:spPr>
          <a:xfrm>
            <a:off x="-1" y="0"/>
            <a:ext cx="12192001" cy="7246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Obraz zawierający zrzut ekranu, zieleń, Grafika, projekt graficzny&#10;&#10;Opis wygenerowany automatycznie">
            <a:extLst>
              <a:ext uri="{FF2B5EF4-FFF2-40B4-BE49-F238E27FC236}">
                <a16:creationId xmlns:a16="http://schemas.microsoft.com/office/drawing/2014/main" id="{9EED45D7-79D8-B7CF-029C-47DE6AEA2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04565"/>
            <a:ext cx="1269022" cy="505917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FCB450E6-CBC4-072D-0FB7-4885979F486B}"/>
              </a:ext>
            </a:extLst>
          </p:cNvPr>
          <p:cNvCxnSpPr>
            <a:cxnSpLocks/>
          </p:cNvCxnSpPr>
          <p:nvPr userDrawn="1"/>
        </p:nvCxnSpPr>
        <p:spPr>
          <a:xfrm>
            <a:off x="-1" y="6636484"/>
            <a:ext cx="11710737" cy="0"/>
          </a:xfrm>
          <a:prstGeom prst="line">
            <a:avLst/>
          </a:prstGeom>
          <a:ln w="1270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wal 1">
            <a:extLst>
              <a:ext uri="{FF2B5EF4-FFF2-40B4-BE49-F238E27FC236}">
                <a16:creationId xmlns:a16="http://schemas.microsoft.com/office/drawing/2014/main" id="{8D93D827-8D59-D9C5-3F97-7EE7F831D519}"/>
              </a:ext>
            </a:extLst>
          </p:cNvPr>
          <p:cNvSpPr/>
          <p:nvPr userDrawn="1"/>
        </p:nvSpPr>
        <p:spPr>
          <a:xfrm>
            <a:off x="11815244" y="6491885"/>
            <a:ext cx="289198" cy="289198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numeru slajdu 7">
            <a:extLst>
              <a:ext uri="{FF2B5EF4-FFF2-40B4-BE49-F238E27FC236}">
                <a16:creationId xmlns:a16="http://schemas.microsoft.com/office/drawing/2014/main" id="{2200D495-1349-4DFA-11FE-1A69B23FDC9A}"/>
              </a:ext>
            </a:extLst>
          </p:cNvPr>
          <p:cNvSpPr txBox="1">
            <a:spLocks/>
          </p:cNvSpPr>
          <p:nvPr userDrawn="1"/>
        </p:nvSpPr>
        <p:spPr>
          <a:xfrm>
            <a:off x="11723321" y="6453336"/>
            <a:ext cx="473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900" b="1" smtClean="0">
                <a:solidFill>
                  <a:srgbClr val="353535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pPr algn="ctr"/>
              <a:t>‹#›</a:t>
            </a:fld>
            <a:endParaRPr lang="pl-PL" sz="900" b="1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CA26ADB5-B961-F5B7-511D-1EF9997D7868}"/>
              </a:ext>
            </a:extLst>
          </p:cNvPr>
          <p:cNvGrpSpPr/>
          <p:nvPr userDrawn="1"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9FD9DD6A-E74C-3C6E-A79C-3270AA6EFAD7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2A58BE14-1ACF-E25B-F21F-58713E05AEEF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pic>
        <p:nvPicPr>
          <p:cNvPr id="11" name="Obraz 10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id="{689AB338-EA95-7497-A9F8-D0E26E9D11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9478"/>
            <a:ext cx="1283309" cy="114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12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2EACEE33-1C7A-6225-3AF7-83B85D242E7A}"/>
              </a:ext>
            </a:extLst>
          </p:cNvPr>
          <p:cNvCxnSpPr>
            <a:cxnSpLocks/>
          </p:cNvCxnSpPr>
          <p:nvPr userDrawn="1"/>
        </p:nvCxnSpPr>
        <p:spPr>
          <a:xfrm>
            <a:off x="-1" y="6636484"/>
            <a:ext cx="11710737" cy="0"/>
          </a:xfrm>
          <a:prstGeom prst="line">
            <a:avLst/>
          </a:prstGeom>
          <a:ln w="1270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>
            <a:extLst>
              <a:ext uri="{FF2B5EF4-FFF2-40B4-BE49-F238E27FC236}">
                <a16:creationId xmlns:a16="http://schemas.microsoft.com/office/drawing/2014/main" id="{47DF1807-24AB-A091-E5BE-F54DD94DB831}"/>
              </a:ext>
            </a:extLst>
          </p:cNvPr>
          <p:cNvGrpSpPr/>
          <p:nvPr userDrawn="1"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1D59EA89-E523-E308-EE75-DD05EDDE645E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AE41B915-2A2B-6A67-621C-6C9BCEC22D25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sp>
        <p:nvSpPr>
          <p:cNvPr id="11" name="Owal 10">
            <a:extLst>
              <a:ext uri="{FF2B5EF4-FFF2-40B4-BE49-F238E27FC236}">
                <a16:creationId xmlns:a16="http://schemas.microsoft.com/office/drawing/2014/main" id="{0D6AF363-6989-DE0C-BA53-29DEB61BA734}"/>
              </a:ext>
            </a:extLst>
          </p:cNvPr>
          <p:cNvSpPr/>
          <p:nvPr userDrawn="1"/>
        </p:nvSpPr>
        <p:spPr>
          <a:xfrm>
            <a:off x="11815244" y="6491885"/>
            <a:ext cx="289198" cy="289198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numeru slajdu 7">
            <a:extLst>
              <a:ext uri="{FF2B5EF4-FFF2-40B4-BE49-F238E27FC236}">
                <a16:creationId xmlns:a16="http://schemas.microsoft.com/office/drawing/2014/main" id="{D5196CF3-9F7F-D295-F49E-3B74C0DB08A1}"/>
              </a:ext>
            </a:extLst>
          </p:cNvPr>
          <p:cNvSpPr txBox="1">
            <a:spLocks/>
          </p:cNvSpPr>
          <p:nvPr userDrawn="1"/>
        </p:nvSpPr>
        <p:spPr>
          <a:xfrm>
            <a:off x="11723321" y="6453336"/>
            <a:ext cx="473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900" b="1" smtClean="0">
                <a:solidFill>
                  <a:srgbClr val="353535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pPr algn="ctr"/>
              <a:t>‹#›</a:t>
            </a:fld>
            <a:endParaRPr lang="pl-PL" sz="900" b="1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ademiaczerniaka.pl/kampania-znamie-znam-je/program-do-szkol-ponadgimnazjalnych/film-edukacyjny-dla-uczniow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zkic, rysowanie, sztuka, ilustracja&#10;&#10;Opis wygenerowany automatycznie">
            <a:extLst>
              <a:ext uri="{FF2B5EF4-FFF2-40B4-BE49-F238E27FC236}">
                <a16:creationId xmlns:a16="http://schemas.microsoft.com/office/drawing/2014/main" id="{3F962399-CA8B-F42F-5BF5-BFBCD7697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714" y="-980728"/>
            <a:ext cx="3584966" cy="7146032"/>
          </a:xfrm>
          <a:prstGeom prst="rect">
            <a:avLst/>
          </a:prstGeom>
        </p:spPr>
      </p:pic>
      <p:pic>
        <p:nvPicPr>
          <p:cNvPr id="11" name="Obraz 10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id="{31C8B299-6875-2E67-9A09-4E73262B4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05" y="992636"/>
            <a:ext cx="3599190" cy="3197880"/>
          </a:xfrm>
          <a:prstGeom prst="rect">
            <a:avLst/>
          </a:prstGeom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id="{17171F73-3F48-9F6F-A264-696385E6A15E}"/>
              </a:ext>
            </a:extLst>
          </p:cNvPr>
          <p:cNvGrpSpPr/>
          <p:nvPr/>
        </p:nvGrpSpPr>
        <p:grpSpPr>
          <a:xfrm>
            <a:off x="2949240" y="5486466"/>
            <a:ext cx="6221512" cy="678838"/>
            <a:chOff x="623392" y="5288285"/>
            <a:chExt cx="9944789" cy="1085090"/>
          </a:xfrm>
        </p:grpSpPr>
        <p:pic>
          <p:nvPicPr>
            <p:cNvPr id="7" name="Obraz 6" descr="Obraz zawierający Czcionka, tekst, Grafika, projekt graficzny&#10;&#10;Opis wygenerowany automatycznie">
              <a:extLst>
                <a:ext uri="{FF2B5EF4-FFF2-40B4-BE49-F238E27FC236}">
                  <a16:creationId xmlns:a16="http://schemas.microsoft.com/office/drawing/2014/main" id="{6E5F2ED6-3277-FD82-3A34-BCCE9360C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5288285"/>
              <a:ext cx="6096012" cy="1085090"/>
            </a:xfrm>
            <a:prstGeom prst="rect">
              <a:avLst/>
            </a:prstGeom>
          </p:spPr>
        </p:pic>
        <p:pic>
          <p:nvPicPr>
            <p:cNvPr id="13" name="Obraz 12" descr="Obraz zawierający Czcionka, Grafika, zrzut ekranu, typografia&#10;&#10;Opis wygenerowany automatycznie">
              <a:extLst>
                <a:ext uri="{FF2B5EF4-FFF2-40B4-BE49-F238E27FC236}">
                  <a16:creationId xmlns:a16="http://schemas.microsoft.com/office/drawing/2014/main" id="{3724816C-7406-06F2-DD85-6287433D4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104" y="5288285"/>
              <a:ext cx="3536077" cy="860445"/>
            </a:xfrm>
            <a:prstGeom prst="rect">
              <a:avLst/>
            </a:prstGeom>
          </p:spPr>
        </p:pic>
      </p:grpSp>
      <p:pic>
        <p:nvPicPr>
          <p:cNvPr id="15" name="Obraz 14" descr="Obraz zawierający szkic, sztuka, kreskówka, ilustracja&#10;&#10;Opis wygenerowany automatycznie">
            <a:extLst>
              <a:ext uri="{FF2B5EF4-FFF2-40B4-BE49-F238E27FC236}">
                <a16:creationId xmlns:a16="http://schemas.microsoft.com/office/drawing/2014/main" id="{C3B10511-0F02-E688-E514-3E7CFB26E6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2" y="-277863"/>
            <a:ext cx="3813697" cy="5723087"/>
          </a:xfrm>
          <a:prstGeom prst="rect">
            <a:avLst/>
          </a:prstGeom>
        </p:spPr>
      </p:pic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0991A49A-3ED9-E394-B12A-BA68D298156F}"/>
              </a:ext>
            </a:extLst>
          </p:cNvPr>
          <p:cNvCxnSpPr>
            <a:cxnSpLocks/>
          </p:cNvCxnSpPr>
          <p:nvPr/>
        </p:nvCxnSpPr>
        <p:spPr>
          <a:xfrm>
            <a:off x="623392" y="6381328"/>
            <a:ext cx="10873208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02DAB68F-F62F-4D84-7E1F-D549574D797B}"/>
              </a:ext>
            </a:extLst>
          </p:cNvPr>
          <p:cNvCxnSpPr>
            <a:cxnSpLocks/>
          </p:cNvCxnSpPr>
          <p:nvPr/>
        </p:nvCxnSpPr>
        <p:spPr>
          <a:xfrm>
            <a:off x="623392" y="5229200"/>
            <a:ext cx="10873208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79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wal 33">
            <a:extLst>
              <a:ext uri="{FF2B5EF4-FFF2-40B4-BE49-F238E27FC236}">
                <a16:creationId xmlns:a16="http://schemas.microsoft.com/office/drawing/2014/main" id="{491EB2EF-9AB8-BA74-6129-0E3907873D5B}"/>
              </a:ext>
            </a:extLst>
          </p:cNvPr>
          <p:cNvSpPr/>
          <p:nvPr/>
        </p:nvSpPr>
        <p:spPr>
          <a:xfrm>
            <a:off x="9264352" y="3307612"/>
            <a:ext cx="588604" cy="588604"/>
          </a:xfrm>
          <a:prstGeom prst="ellipse">
            <a:avLst/>
          </a:prstGeom>
          <a:solidFill>
            <a:srgbClr val="D8D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9BAB6C97-BCFF-707C-6FD7-E93C3C857E54}"/>
              </a:ext>
            </a:extLst>
          </p:cNvPr>
          <p:cNvSpPr/>
          <p:nvPr/>
        </p:nvSpPr>
        <p:spPr>
          <a:xfrm>
            <a:off x="9264352" y="4891394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96CF9AC7-A959-AE0D-2A25-63D71FF95E2B}"/>
              </a:ext>
            </a:extLst>
          </p:cNvPr>
          <p:cNvSpPr/>
          <p:nvPr/>
        </p:nvSpPr>
        <p:spPr>
          <a:xfrm>
            <a:off x="9264352" y="1752836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2D55F3C2-1CC8-20F0-BEEA-9676E1C633F4}"/>
              </a:ext>
            </a:extLst>
          </p:cNvPr>
          <p:cNvSpPr/>
          <p:nvPr/>
        </p:nvSpPr>
        <p:spPr>
          <a:xfrm>
            <a:off x="666785" y="2867389"/>
            <a:ext cx="588604" cy="588604"/>
          </a:xfrm>
          <a:prstGeom prst="ellipse">
            <a:avLst/>
          </a:prstGeom>
          <a:solidFill>
            <a:srgbClr val="D8D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B4446E4F-8549-6278-68D3-1A0B6F74A9BE}"/>
              </a:ext>
            </a:extLst>
          </p:cNvPr>
          <p:cNvSpPr/>
          <p:nvPr/>
        </p:nvSpPr>
        <p:spPr>
          <a:xfrm>
            <a:off x="666785" y="4358444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40EF3C61-967E-119E-E043-A50F6A7302ED}"/>
              </a:ext>
            </a:extLst>
          </p:cNvPr>
          <p:cNvSpPr/>
          <p:nvPr/>
        </p:nvSpPr>
        <p:spPr>
          <a:xfrm>
            <a:off x="666785" y="1853008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8DE14D52-6484-AF53-A98B-08BD7FC4AA1A}"/>
              </a:ext>
            </a:extLst>
          </p:cNvPr>
          <p:cNvGrpSpPr/>
          <p:nvPr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265FCD3D-99D8-EE94-8935-C1267B4023F6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3EF1468B-09BE-6646-BEE9-216D85E158E0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pic>
        <p:nvPicPr>
          <p:cNvPr id="6" name="Obraz 5">
            <a:extLst>
              <a:ext uri="{FF2B5EF4-FFF2-40B4-BE49-F238E27FC236}">
                <a16:creationId xmlns:a16="http://schemas.microsoft.com/office/drawing/2014/main" id="{173AED91-B198-9A5C-0EB4-2CCFF5FD3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37" y="259392"/>
            <a:ext cx="6859126" cy="71724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19EA270F-21D0-ABA7-3BAF-CDC45D679B82}"/>
              </a:ext>
            </a:extLst>
          </p:cNvPr>
          <p:cNvCxnSpPr>
            <a:cxnSpLocks/>
          </p:cNvCxnSpPr>
          <p:nvPr/>
        </p:nvCxnSpPr>
        <p:spPr>
          <a:xfrm>
            <a:off x="5380455" y="1276944"/>
            <a:ext cx="6332169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 descr="Obraz zawierający rysowanie, kreskówka, sztuka, ilustracja&#10;&#10;Opis wygenerowany automatycznie">
            <a:extLst>
              <a:ext uri="{FF2B5EF4-FFF2-40B4-BE49-F238E27FC236}">
                <a16:creationId xmlns:a16="http://schemas.microsoft.com/office/drawing/2014/main" id="{63031BB4-5947-EF0E-7D37-ACE8E922D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420960"/>
            <a:ext cx="4544778" cy="4919722"/>
          </a:xfrm>
          <a:prstGeom prst="rect">
            <a:avLst/>
          </a:prstGeom>
        </p:spPr>
      </p:pic>
      <p:pic>
        <p:nvPicPr>
          <p:cNvPr id="26" name="Obraz 25" descr="Obraz zawierający krąg, żółty, zrzut ekranu, słońce&#10;&#10;Opis wygenerowany automatycznie">
            <a:extLst>
              <a:ext uri="{FF2B5EF4-FFF2-40B4-BE49-F238E27FC236}">
                <a16:creationId xmlns:a16="http://schemas.microsoft.com/office/drawing/2014/main" id="{2E89A26A-4294-722B-69F8-5F7B2F0746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81" y="975501"/>
            <a:ext cx="2054589" cy="1758432"/>
          </a:xfrm>
          <a:prstGeom prst="rect">
            <a:avLst/>
          </a:prstGeom>
        </p:spPr>
      </p:pic>
      <p:sp>
        <p:nvSpPr>
          <p:cNvPr id="9" name="Symbol zastępczy zawartości 1">
            <a:extLst>
              <a:ext uri="{FF2B5EF4-FFF2-40B4-BE49-F238E27FC236}">
                <a16:creationId xmlns:a16="http://schemas.microsoft.com/office/drawing/2014/main" id="{E6951016-3D5D-4D72-995D-4C556F91F71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-129795" y="2012412"/>
            <a:ext cx="5341358" cy="5953092"/>
          </a:xfrm>
        </p:spPr>
        <p:txBody>
          <a:bodyPr>
            <a:normAutofit/>
          </a:bodyPr>
          <a:lstStyle/>
          <a:p>
            <a:pPr marL="910144" lvl="2" indent="0">
              <a:buNone/>
              <a:defRPr/>
            </a:pP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Unikaj 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przebywania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w </a:t>
            </a: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pełnym słońcu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w godzinach 11.00-16.00.</a:t>
            </a:r>
            <a:endParaRPr lang="pl-PL" sz="1400" b="1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None/>
              <a:defRPr/>
            </a:pPr>
            <a:endParaRPr lang="pl-PL" sz="1400" b="1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None/>
              <a:defRPr/>
            </a:pP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Nie opalaj się w solarium! 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– w przypadku młodych ludzi jest to najważniejszy czynnik wywołujący czerniaki. Od 2018 roku korzystanie z solariów przez osoby poniżej 18 roku życia jest zabronione przez prawo polskie.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Chroń skórę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: stosuj kremy z wysokimi filtrami UV, noś czapkę i okulary przeciwsłoneczne – latem nawet podczas pochmurnych dni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należy stosować ochronę. </a:t>
            </a:r>
          </a:p>
          <a:p>
            <a:pPr marL="910144" lvl="2" indent="0">
              <a:buNone/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None/>
              <a:defRPr/>
            </a:pP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Pamiętaj o ochronie skóry także podczas uprawiania sportu na świeżym powietrzu!</a:t>
            </a:r>
          </a:p>
          <a:p>
            <a:pPr marL="353559" indent="-353559">
              <a:lnSpc>
                <a:spcPct val="150000"/>
              </a:lnSpc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</p:txBody>
      </p:sp>
      <p:sp>
        <p:nvSpPr>
          <p:cNvPr id="27" name="Symbol zastępczy zawartości 1">
            <a:extLst>
              <a:ext uri="{FF2B5EF4-FFF2-40B4-BE49-F238E27FC236}">
                <a16:creationId xmlns:a16="http://schemas.microsoft.com/office/drawing/2014/main" id="{2D2FB48B-DE66-DC06-CB68-12DC5C019749}"/>
              </a:ext>
            </a:extLst>
          </p:cNvPr>
          <p:cNvSpPr txBox="1">
            <a:spLocks/>
          </p:cNvSpPr>
          <p:nvPr/>
        </p:nvSpPr>
        <p:spPr>
          <a:xfrm>
            <a:off x="8428567" y="1617901"/>
            <a:ext cx="346813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0144" lvl="2" indent="0">
              <a:buFont typeface="Arial" pitchFamily="34" charset="0"/>
              <a:buNone/>
              <a:defRPr/>
            </a:pP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Raz w miesiącu oglądaj </a:t>
            </a: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swoją skórę 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– sprawdź, czy Twoje znamiona nie zmieniają się lub czy nie pojawiły się nowe</a:t>
            </a:r>
          </a:p>
          <a:p>
            <a:pPr marL="910144" lvl="2" indent="0">
              <a:buFont typeface="Arial" pitchFamily="34" charset="0"/>
              <a:buNone/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Font typeface="Arial" pitchFamily="34" charset="0"/>
              <a:buNone/>
              <a:defRPr/>
            </a:pP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Jeśli zauważysz, że coś podejrzanego dzieje się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z Twoim znamieniem,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udaj się do dermatologa </a:t>
            </a: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 lub chirurga-onkologa</a:t>
            </a:r>
          </a:p>
          <a:p>
            <a:pPr marL="910144" lvl="2" indent="0">
              <a:buFont typeface="Arial" pitchFamily="34" charset="0"/>
              <a:buNone/>
              <a:defRPr/>
            </a:pPr>
            <a:endParaRPr lang="pl-PL" sz="1400" b="1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Font typeface="Arial" pitchFamily="34" charset="0"/>
              <a:buNone/>
              <a:defRPr/>
            </a:pP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Przynajmniej raz na rok </a:t>
            </a: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odwiedzaj dermatologa  </a:t>
            </a: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lub chirurga-onkologa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,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aby sprawdził czy wszystko w porządku</a:t>
            </a:r>
          </a:p>
          <a:p>
            <a:pPr marL="910144" lvl="2" indent="0">
              <a:buFont typeface="Arial" pitchFamily="34" charset="0"/>
              <a:buNone/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353559" indent="-353559">
              <a:lnSpc>
                <a:spcPct val="150000"/>
              </a:lnSpc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254B30E8-0B99-E730-F8E6-A7DAD34693A3}"/>
              </a:ext>
            </a:extLst>
          </p:cNvPr>
          <p:cNvCxnSpPr>
            <a:cxnSpLocks/>
          </p:cNvCxnSpPr>
          <p:nvPr/>
        </p:nvCxnSpPr>
        <p:spPr>
          <a:xfrm>
            <a:off x="695400" y="1276944"/>
            <a:ext cx="2511896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0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0726057B-6E9E-4BAD-F9C1-2D8C44298AB6}"/>
              </a:ext>
            </a:extLst>
          </p:cNvPr>
          <p:cNvSpPr/>
          <p:nvPr/>
        </p:nvSpPr>
        <p:spPr>
          <a:xfrm>
            <a:off x="1323400" y="5516422"/>
            <a:ext cx="3978882" cy="648882"/>
          </a:xfrm>
          <a:prstGeom prst="roundRect">
            <a:avLst>
              <a:gd name="adj" fmla="val 50000"/>
            </a:avLst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www.akademiaczerniaka.pl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Chcecie wiedzieć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więcej?</a:t>
            </a:r>
          </a:p>
        </p:txBody>
      </p:sp>
      <p:pic>
        <p:nvPicPr>
          <p:cNvPr id="6" name="Obraz 5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id="{16E136A9-C01C-4A6E-CCDD-50CAFDA0D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9478"/>
            <a:ext cx="1283309" cy="1140220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879976" y="3813131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970442EE-3BA6-91D1-799F-B28E9FD33573}"/>
              </a:ext>
            </a:extLst>
          </p:cNvPr>
          <p:cNvGrpSpPr/>
          <p:nvPr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84408B7F-EE26-3BFF-69BC-C66119D08B55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B15010D9-BA83-0544-9979-B9272368BC13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sp>
        <p:nvSpPr>
          <p:cNvPr id="16" name="Symbol zastępczy zawartości 1">
            <a:extLst>
              <a:ext uri="{FF2B5EF4-FFF2-40B4-BE49-F238E27FC236}">
                <a16:creationId xmlns:a16="http://schemas.microsoft.com/office/drawing/2014/main" id="{7CD1EB36-2A9B-1960-9567-52FD38303E64}"/>
              </a:ext>
            </a:extLst>
          </p:cNvPr>
          <p:cNvSpPr txBox="1">
            <a:spLocks/>
          </p:cNvSpPr>
          <p:nvPr/>
        </p:nvSpPr>
        <p:spPr>
          <a:xfrm>
            <a:off x="1254846" y="1632345"/>
            <a:ext cx="6744485" cy="42006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Na stronie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AKADEMII CZERNIAKA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znajdziecie:</a:t>
            </a:r>
          </a:p>
          <a:p>
            <a:pPr marL="0" indent="0">
              <a:buNone/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SONDĘ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ukazującą stan wiedzy Polaków nt. czerniaka,</a:t>
            </a:r>
          </a:p>
          <a:p>
            <a:pPr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ULOTKĘ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z najważniejszymi informacjami o czerniaku,</a:t>
            </a:r>
          </a:p>
          <a:p>
            <a:pPr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FILM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na temat samobadania skóry,</a:t>
            </a:r>
          </a:p>
          <a:p>
            <a:pP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... i wiele innych materiałów o czerniaku!</a:t>
            </a:r>
            <a:endParaRPr lang="pl-PL" sz="1600" b="1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6C30FFD4-36FC-F9D6-EE02-961436C7E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1749" y="1346100"/>
            <a:ext cx="4224468" cy="3551132"/>
          </a:xfrm>
          <a:prstGeom prst="round2DiagRect">
            <a:avLst>
              <a:gd name="adj1" fmla="val 0"/>
              <a:gd name="adj2" fmla="val 0"/>
            </a:avLst>
          </a:prstGeom>
          <a:ln>
            <a:noFill/>
          </a:ln>
          <a:effectLst>
            <a:outerShdw blurRad="2794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4A8B60E4-C252-C419-2CEB-A6FD27F3C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34854" t="36869" r="3916" b="6256"/>
          <a:stretch/>
        </p:blipFill>
        <p:spPr bwMode="auto">
          <a:xfrm>
            <a:off x="5976251" y="3717090"/>
            <a:ext cx="4046160" cy="2506769"/>
          </a:xfrm>
          <a:prstGeom prst="round2DiagRect">
            <a:avLst>
              <a:gd name="adj1" fmla="val 0"/>
              <a:gd name="adj2" fmla="val 0"/>
            </a:avLst>
          </a:prstGeom>
          <a:ln>
            <a:noFill/>
          </a:ln>
          <a:effectLst>
            <a:outerShdw blurRad="279400" dir="18900000" sy="23000" kx="-1200000" algn="bl" rotWithShape="0">
              <a:prstClr val="black">
                <a:alpha val="20000"/>
              </a:prstClr>
            </a:outerShdw>
            <a:reflection stA="52000" endA="300" endPos="35000" dir="5400000" sy="-100000" algn="bl" rotWithShape="0"/>
          </a:effec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0E53BE9-05D1-21A8-16AB-D2400690F908}"/>
              </a:ext>
            </a:extLst>
          </p:cNvPr>
          <p:cNvSpPr txBox="1"/>
          <p:nvPr/>
        </p:nvSpPr>
        <p:spPr>
          <a:xfrm>
            <a:off x="1254844" y="3858690"/>
            <a:ext cx="44267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ZDOBYTĄ WIEDZĘ MOŻECIE SPRAWDZIĆ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W </a:t>
            </a:r>
            <a:r>
              <a:rPr lang="pl-PL" sz="16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QUIZIE  </a:t>
            </a:r>
            <a:r>
              <a:rPr lang="pl-PL" b="1" dirty="0">
                <a:latin typeface="Poppins" panose="00000500000000000000" pitchFamily="2" charset="-18"/>
                <a:cs typeface="Poppins" panose="00000500000000000000" pitchFamily="2" charset="-18"/>
              </a:rPr>
              <a:t>„Znamię!” Znam je?”!</a:t>
            </a:r>
          </a:p>
          <a:p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1" name="Obraz 20" descr="Obraz zawierający Czcionka, Grafika, tekst, design&#10;&#10;Opis wygenerowany automatycznie">
            <a:extLst>
              <a:ext uri="{FF2B5EF4-FFF2-40B4-BE49-F238E27FC236}">
                <a16:creationId xmlns:a16="http://schemas.microsoft.com/office/drawing/2014/main" id="{9A925F62-BF04-DADA-74BB-850772553F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3" y="4897232"/>
            <a:ext cx="3344756" cy="6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5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EC5518F-824F-7896-C294-C2424312C548}"/>
              </a:ext>
            </a:extLst>
          </p:cNvPr>
          <p:cNvSpPr txBox="1"/>
          <p:nvPr/>
        </p:nvSpPr>
        <p:spPr>
          <a:xfrm>
            <a:off x="-1" y="490778"/>
            <a:ext cx="12192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pl-PL" sz="3200" b="1" kern="500" dirty="0">
                <a:solidFill>
                  <a:srgbClr val="000000"/>
                </a:solidFill>
                <a:latin typeface="Poppins" panose="00000500000000000000" pitchFamily="2" charset="-18"/>
                <a:ea typeface="Verdana" pitchFamily="34" charset="0"/>
                <a:cs typeface="Poppins" panose="00000500000000000000" pitchFamily="2" charset="-18"/>
              </a:rPr>
              <a:t>Dziękujemy za Państwa zaangażowanie!</a:t>
            </a:r>
            <a:endParaRPr lang="pl-PL" sz="1100" dirty="0">
              <a:solidFill>
                <a:schemeClr val="tx1"/>
              </a:solidFill>
              <a:latin typeface="Poppins" panose="00000500000000000000" pitchFamily="2" charset="-18"/>
              <a:ea typeface="Verdana" pitchFamily="34" charset="0"/>
              <a:cs typeface="Poppins" panose="00000500000000000000" pitchFamily="2" charset="-18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9285494-F8BC-3390-BFBF-41021FF0050F}"/>
              </a:ext>
            </a:extLst>
          </p:cNvPr>
          <p:cNvCxnSpPr>
            <a:cxnSpLocks/>
          </p:cNvCxnSpPr>
          <p:nvPr/>
        </p:nvCxnSpPr>
        <p:spPr>
          <a:xfrm>
            <a:off x="623392" y="1556792"/>
            <a:ext cx="10873208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FC40822E-F4D0-20DB-38F8-41326BDA2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71"/>
          <a:stretch>
            <a:fillRect/>
          </a:stretch>
        </p:blipFill>
        <p:spPr>
          <a:xfrm>
            <a:off x="5447928" y="4941168"/>
            <a:ext cx="1697691" cy="11595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98C133B-4C87-7EA6-86FC-1E32D9393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0" y="2613022"/>
            <a:ext cx="11043415" cy="108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708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B83E996-7363-970C-52DD-2B7D035123AD}"/>
              </a:ext>
            </a:extLst>
          </p:cNvPr>
          <p:cNvSpPr txBox="1"/>
          <p:nvPr/>
        </p:nvSpPr>
        <p:spPr>
          <a:xfrm>
            <a:off x="6044712" y="2060848"/>
            <a:ext cx="59029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Poppins" panose="00000500000000000000" pitchFamily="2" charset="-18"/>
                <a:cs typeface="Poppins" panose="00000500000000000000" pitchFamily="2" charset="-18"/>
              </a:rPr>
              <a:t>Czerniak to nowotwór </a:t>
            </a:r>
          </a:p>
          <a:p>
            <a:r>
              <a:rPr lang="pl-PL" sz="2800" b="1" dirty="0">
                <a:latin typeface="Poppins" panose="00000500000000000000" pitchFamily="2" charset="-18"/>
                <a:cs typeface="Poppins" panose="00000500000000000000" pitchFamily="2" charset="-18"/>
              </a:rPr>
              <a:t>złośliwy skóry.</a:t>
            </a: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Wywodzi się z </a:t>
            </a:r>
            <a:r>
              <a:rPr lang="pl-PL" sz="20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melanocytów</a:t>
            </a:r>
            <a:r>
              <a:rPr lang="pl-PL" sz="2000" b="1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– komórek pigmentowych wytwarzających barwnik </a:t>
            </a:r>
            <a:b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zwany </a:t>
            </a:r>
            <a:r>
              <a:rPr lang="pl-PL" sz="2000" b="1" dirty="0">
                <a:latin typeface="Poppins" panose="00000500000000000000" pitchFamily="2" charset="-18"/>
                <a:cs typeface="Poppins" panose="00000500000000000000" pitchFamily="2" charset="-18"/>
              </a:rPr>
              <a:t>melaniną.</a:t>
            </a:r>
          </a:p>
          <a:p>
            <a:endParaRPr lang="pl-PL" sz="2000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Melanina sprawia, że skóra ciemnieje </a:t>
            </a: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w kontakcie z promieniowaniem ultrafioletowym (promieniami UV).</a:t>
            </a:r>
          </a:p>
          <a:p>
            <a:endParaRPr lang="pl-PL"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0" name="Obraz 19" descr="Obraz zawierający Sztuka dziecięca, pudełko, pojemnik, sztuka&#10;&#10;Opis wygenerowany automatycznie">
            <a:extLst>
              <a:ext uri="{FF2B5EF4-FFF2-40B4-BE49-F238E27FC236}">
                <a16:creationId xmlns:a16="http://schemas.microsoft.com/office/drawing/2014/main" id="{7110B021-0827-AEF1-148A-4572D6E1D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9" y="1014043"/>
            <a:ext cx="4434567" cy="2573764"/>
          </a:xfrm>
          <a:prstGeom prst="rect">
            <a:avLst/>
          </a:prstGeom>
        </p:spPr>
      </p:pic>
      <p:pic>
        <p:nvPicPr>
          <p:cNvPr id="22" name="Obraz 21" descr="Obraz zawierający Sztuka dziecięca, kreskówka, pojemnik, sztuka&#10;&#10;Opis wygenerowany automatycznie">
            <a:extLst>
              <a:ext uri="{FF2B5EF4-FFF2-40B4-BE49-F238E27FC236}">
                <a16:creationId xmlns:a16="http://schemas.microsoft.com/office/drawing/2014/main" id="{CBDEE4DE-502F-A834-CE47-218C8C4EF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2" y="3678339"/>
            <a:ext cx="4437526" cy="2558973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DA26490-522A-C62C-57F9-1347DA195DC8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Czerniak 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– co to jest?</a:t>
            </a:r>
          </a:p>
        </p:txBody>
      </p:sp>
    </p:spTree>
    <p:extLst>
      <p:ext uri="{BB962C8B-B14F-4D97-AF65-F5344CB8AC3E}">
        <p14:creationId xmlns:p14="http://schemas.microsoft.com/office/powerpoint/2010/main" val="283564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braz zawierający szkic, rysowanie, Grafika liniowa, clipart&#10;&#10;Opis wygenerowany automatycznie">
            <a:extLst>
              <a:ext uri="{FF2B5EF4-FFF2-40B4-BE49-F238E27FC236}">
                <a16:creationId xmlns:a16="http://schemas.microsoft.com/office/drawing/2014/main" id="{C61895F8-FA83-310B-0A50-388B3BE65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5" t="17373" r="31789" b="13441"/>
          <a:stretch/>
        </p:blipFill>
        <p:spPr>
          <a:xfrm>
            <a:off x="3194484" y="980365"/>
            <a:ext cx="2371158" cy="540096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Charakterystyka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czerniaka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879976" y="3813131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4935AC1-9950-B63B-13E0-F13C7D76C09E}"/>
              </a:ext>
            </a:extLst>
          </p:cNvPr>
          <p:cNvSpPr txBox="1"/>
          <p:nvPr/>
        </p:nvSpPr>
        <p:spPr>
          <a:xfrm>
            <a:off x="6182192" y="1436130"/>
            <a:ext cx="5242400" cy="44894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Bardzo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agresywny wzrost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 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Wczesne i liczne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przerzuty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, trudne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w leczeniu farmakologicznym. 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Szybko przechodzi z choroby miejscowej   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(rozwijającej się w jednym miejscu na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skórze) w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postać rozsianą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tzw. uogólnioną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Rozrasta się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na powierzchni skóry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i wrasta w jej głąb .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Gdy przejdzie barierę skóry dostaje się do 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naczyń krwionośnych i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całego organizmu.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Czasem wystarczą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3 miesiące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,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aby zaatakował cały organizm.</a:t>
            </a:r>
          </a:p>
        </p:txBody>
      </p:sp>
      <p:pic>
        <p:nvPicPr>
          <p:cNvPr id="16" name="Obraz 15" descr="Obraz zawierający Grafika&#10;&#10;Opis wygenerowany automatycznie">
            <a:extLst>
              <a:ext uri="{FF2B5EF4-FFF2-40B4-BE49-F238E27FC236}">
                <a16:creationId xmlns:a16="http://schemas.microsoft.com/office/drawing/2014/main" id="{5EAB048D-D875-BA28-300B-74F0533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0" y="908720"/>
            <a:ext cx="3657607" cy="379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6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a 42">
            <a:extLst>
              <a:ext uri="{FF2B5EF4-FFF2-40B4-BE49-F238E27FC236}">
                <a16:creationId xmlns:a16="http://schemas.microsoft.com/office/drawing/2014/main" id="{6DB74682-D09E-20DB-E9AB-B4546CC24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7688" y="1484784"/>
            <a:ext cx="5242786" cy="4993128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668782" y="4233409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BBAB894-5093-E5D3-BF61-EA55A577DEF3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Czerniak 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w Polsce</a:t>
            </a:r>
          </a:p>
        </p:txBody>
      </p:sp>
      <p:sp>
        <p:nvSpPr>
          <p:cNvPr id="28" name="Podtytuł 2">
            <a:extLst>
              <a:ext uri="{FF2B5EF4-FFF2-40B4-BE49-F238E27FC236}">
                <a16:creationId xmlns:a16="http://schemas.microsoft.com/office/drawing/2014/main" id="{7C84155B-9FAC-919B-B85D-84A3F810259D}"/>
              </a:ext>
            </a:extLst>
          </p:cNvPr>
          <p:cNvSpPr txBox="1">
            <a:spLocks/>
          </p:cNvSpPr>
          <p:nvPr/>
        </p:nvSpPr>
        <p:spPr>
          <a:xfrm>
            <a:off x="8394692" y="3049264"/>
            <a:ext cx="3934884" cy="7662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30%</a:t>
            </a: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chorych na </a:t>
            </a:r>
          </a:p>
          <a:p>
            <a:pPr marL="0" lvl="1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czerniaki umiera</a:t>
            </a:r>
          </a:p>
        </p:txBody>
      </p:sp>
      <p:sp>
        <p:nvSpPr>
          <p:cNvPr id="30" name="Podtytuł 2">
            <a:extLst>
              <a:ext uri="{FF2B5EF4-FFF2-40B4-BE49-F238E27FC236}">
                <a16:creationId xmlns:a16="http://schemas.microsoft.com/office/drawing/2014/main" id="{CAD97F5C-C9E5-7CCC-6B35-7635FCFFDEA3}"/>
              </a:ext>
            </a:extLst>
          </p:cNvPr>
          <p:cNvSpPr txBox="1">
            <a:spLocks/>
          </p:cNvSpPr>
          <p:nvPr/>
        </p:nvSpPr>
        <p:spPr>
          <a:xfrm>
            <a:off x="8394692" y="4421998"/>
            <a:ext cx="3534003" cy="12488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Jeden z 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najczęstszych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nowotworów wśród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nastolatków i młodych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dorosłych</a:t>
            </a:r>
          </a:p>
        </p:txBody>
      </p:sp>
      <p:sp>
        <p:nvSpPr>
          <p:cNvPr id="31" name="Podtytuł 2">
            <a:extLst>
              <a:ext uri="{FF2B5EF4-FFF2-40B4-BE49-F238E27FC236}">
                <a16:creationId xmlns:a16="http://schemas.microsoft.com/office/drawing/2014/main" id="{07BE3A28-9590-8A3D-5AFC-8A4B18EAD87E}"/>
              </a:ext>
            </a:extLst>
          </p:cNvPr>
          <p:cNvSpPr txBox="1">
            <a:spLocks/>
          </p:cNvSpPr>
          <p:nvPr/>
        </p:nvSpPr>
        <p:spPr>
          <a:xfrm>
            <a:off x="-25232" y="4437112"/>
            <a:ext cx="3263900" cy="865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Czerniak to </a:t>
            </a:r>
            <a:b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tylko 6% </a:t>
            </a:r>
          </a:p>
          <a:p>
            <a:pPr marL="0" lvl="1" algn="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nowotworów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skóry</a:t>
            </a:r>
            <a:endParaRPr lang="pl-PL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2" name="Podtytuł 2">
            <a:extLst>
              <a:ext uri="{FF2B5EF4-FFF2-40B4-BE49-F238E27FC236}">
                <a16:creationId xmlns:a16="http://schemas.microsoft.com/office/drawing/2014/main" id="{5252312F-F0E2-7498-56DE-74CFEA561F7B}"/>
              </a:ext>
            </a:extLst>
          </p:cNvPr>
          <p:cNvSpPr txBox="1">
            <a:spLocks/>
          </p:cNvSpPr>
          <p:nvPr/>
        </p:nvSpPr>
        <p:spPr>
          <a:xfrm>
            <a:off x="289556" y="2614348"/>
            <a:ext cx="2207927" cy="86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Liczba </a:t>
            </a:r>
            <a:b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zachorowań</a:t>
            </a: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pPr marL="0" lvl="1" algn="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podwaja się </a:t>
            </a:r>
          </a:p>
          <a:p>
            <a:pPr marL="0" lvl="1" algn="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 10 lat</a:t>
            </a:r>
          </a:p>
        </p:txBody>
      </p:sp>
      <p:cxnSp>
        <p:nvCxnSpPr>
          <p:cNvPr id="33" name="Łącznik łamany 26">
            <a:extLst>
              <a:ext uri="{FF2B5EF4-FFF2-40B4-BE49-F238E27FC236}">
                <a16:creationId xmlns:a16="http://schemas.microsoft.com/office/drawing/2014/main" id="{228D5DB6-66AF-2658-C424-1B3D0D279CF8}"/>
              </a:ext>
            </a:extLst>
          </p:cNvPr>
          <p:cNvCxnSpPr/>
          <p:nvPr/>
        </p:nvCxnSpPr>
        <p:spPr>
          <a:xfrm flipV="1">
            <a:off x="559956" y="3680440"/>
            <a:ext cx="3290028" cy="336152"/>
          </a:xfrm>
          <a:prstGeom prst="bentConnector3">
            <a:avLst>
              <a:gd name="adj1" fmla="val 62019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łamany 34">
            <a:extLst>
              <a:ext uri="{FF2B5EF4-FFF2-40B4-BE49-F238E27FC236}">
                <a16:creationId xmlns:a16="http://schemas.microsoft.com/office/drawing/2014/main" id="{5016523C-BC0B-659D-F075-D4BEE7137851}"/>
              </a:ext>
            </a:extLst>
          </p:cNvPr>
          <p:cNvCxnSpPr/>
          <p:nvPr/>
        </p:nvCxnSpPr>
        <p:spPr>
          <a:xfrm>
            <a:off x="2132371" y="2037453"/>
            <a:ext cx="2917555" cy="527451"/>
          </a:xfrm>
          <a:prstGeom prst="bentConnector3">
            <a:avLst>
              <a:gd name="adj1" fmla="val 71835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łamany 39">
            <a:extLst>
              <a:ext uri="{FF2B5EF4-FFF2-40B4-BE49-F238E27FC236}">
                <a16:creationId xmlns:a16="http://schemas.microsoft.com/office/drawing/2014/main" id="{DA3EA908-1C03-BD13-A73B-1684867B8206}"/>
              </a:ext>
            </a:extLst>
          </p:cNvPr>
          <p:cNvCxnSpPr/>
          <p:nvPr/>
        </p:nvCxnSpPr>
        <p:spPr>
          <a:xfrm flipV="1">
            <a:off x="1199477" y="4837254"/>
            <a:ext cx="3569027" cy="1056117"/>
          </a:xfrm>
          <a:prstGeom prst="bentConnector3">
            <a:avLst>
              <a:gd name="adj1" fmla="val 61387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łamany 42">
            <a:extLst>
              <a:ext uri="{FF2B5EF4-FFF2-40B4-BE49-F238E27FC236}">
                <a16:creationId xmlns:a16="http://schemas.microsoft.com/office/drawing/2014/main" id="{A0558B0F-44E0-C612-2A26-8E8B2958AD0B}"/>
              </a:ext>
            </a:extLst>
          </p:cNvPr>
          <p:cNvCxnSpPr/>
          <p:nvPr/>
        </p:nvCxnSpPr>
        <p:spPr>
          <a:xfrm rot="10800000" flipV="1">
            <a:off x="6970904" y="2406421"/>
            <a:ext cx="3264363" cy="623887"/>
          </a:xfrm>
          <a:prstGeom prst="bentConnector3">
            <a:avLst>
              <a:gd name="adj1" fmla="val 79273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łamany 46">
            <a:extLst>
              <a:ext uri="{FF2B5EF4-FFF2-40B4-BE49-F238E27FC236}">
                <a16:creationId xmlns:a16="http://schemas.microsoft.com/office/drawing/2014/main" id="{28E576D7-3DED-6F45-7BC4-7E485D3017D8}"/>
              </a:ext>
            </a:extLst>
          </p:cNvPr>
          <p:cNvCxnSpPr>
            <a:cxnSpLocks/>
          </p:cNvCxnSpPr>
          <p:nvPr/>
        </p:nvCxnSpPr>
        <p:spPr>
          <a:xfrm rot="10800000">
            <a:off x="7565522" y="5207186"/>
            <a:ext cx="4127863" cy="719777"/>
          </a:xfrm>
          <a:prstGeom prst="bentConnector3">
            <a:avLst>
              <a:gd name="adj1" fmla="val 79536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łamany 65">
            <a:extLst>
              <a:ext uri="{FF2B5EF4-FFF2-40B4-BE49-F238E27FC236}">
                <a16:creationId xmlns:a16="http://schemas.microsoft.com/office/drawing/2014/main" id="{5A442AFA-FD19-C3FD-C54C-E6533AA24BEE}"/>
              </a:ext>
            </a:extLst>
          </p:cNvPr>
          <p:cNvCxnSpPr/>
          <p:nvPr/>
        </p:nvCxnSpPr>
        <p:spPr>
          <a:xfrm rot="10800000" flipV="1">
            <a:off x="7985093" y="3870417"/>
            <a:ext cx="2496277" cy="264183"/>
          </a:xfrm>
          <a:prstGeom prst="bentConnector3">
            <a:avLst>
              <a:gd name="adj1" fmla="val 73760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dtytuł 2">
            <a:extLst>
              <a:ext uri="{FF2B5EF4-FFF2-40B4-BE49-F238E27FC236}">
                <a16:creationId xmlns:a16="http://schemas.microsoft.com/office/drawing/2014/main" id="{E075EDCA-AE0B-F8D5-3573-018F6E223CE2}"/>
              </a:ext>
            </a:extLst>
          </p:cNvPr>
          <p:cNvSpPr txBox="1">
            <a:spLocks/>
          </p:cNvSpPr>
          <p:nvPr/>
        </p:nvSpPr>
        <p:spPr>
          <a:xfrm>
            <a:off x="8394692" y="1237093"/>
            <a:ext cx="3425437" cy="7662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Średni czas 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przeżycia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od momentu diagnozy</a:t>
            </a:r>
          </a:p>
          <a:p>
            <a:pPr marL="0" lvl="1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przerzutów - &gt;12 miesięcy</a:t>
            </a:r>
            <a:endParaRPr lang="pl-PL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47" name="Obraz 46" descr="Obraz zawierający krąg&#10;&#10;Opis wygenerowany automatycznie">
            <a:extLst>
              <a:ext uri="{FF2B5EF4-FFF2-40B4-BE49-F238E27FC236}">
                <a16:creationId xmlns:a16="http://schemas.microsoft.com/office/drawing/2014/main" id="{50F3A13E-248D-0349-D74F-5A1E9BD00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45" y="3429000"/>
            <a:ext cx="3002290" cy="883026"/>
          </a:xfrm>
          <a:prstGeom prst="rect">
            <a:avLst/>
          </a:prstGeom>
        </p:spPr>
      </p:pic>
      <p:sp>
        <p:nvSpPr>
          <p:cNvPr id="29" name="Podtytuł 2">
            <a:extLst>
              <a:ext uri="{FF2B5EF4-FFF2-40B4-BE49-F238E27FC236}">
                <a16:creationId xmlns:a16="http://schemas.microsoft.com/office/drawing/2014/main" id="{9D582EAA-3AD9-E990-A8E5-5DF9712FFEB8}"/>
              </a:ext>
            </a:extLst>
          </p:cNvPr>
          <p:cNvSpPr txBox="1">
            <a:spLocks/>
          </p:cNvSpPr>
          <p:nvPr/>
        </p:nvSpPr>
        <p:spPr>
          <a:xfrm>
            <a:off x="-178371" y="974969"/>
            <a:ext cx="4510617" cy="768351"/>
          </a:xfrm>
          <a:custGeom>
            <a:avLst/>
            <a:gdLst>
              <a:gd name="connsiteX0" fmla="*/ 0 w 4031828"/>
              <a:gd name="connsiteY0" fmla="*/ 120016 h 720080"/>
              <a:gd name="connsiteX1" fmla="*/ 35152 w 4031828"/>
              <a:gd name="connsiteY1" fmla="*/ 35152 h 720080"/>
              <a:gd name="connsiteX2" fmla="*/ 120016 w 4031828"/>
              <a:gd name="connsiteY2" fmla="*/ 0 h 720080"/>
              <a:gd name="connsiteX3" fmla="*/ 3911812 w 4031828"/>
              <a:gd name="connsiteY3" fmla="*/ 0 h 720080"/>
              <a:gd name="connsiteX4" fmla="*/ 3996676 w 4031828"/>
              <a:gd name="connsiteY4" fmla="*/ 35152 h 720080"/>
              <a:gd name="connsiteX5" fmla="*/ 4031828 w 4031828"/>
              <a:gd name="connsiteY5" fmla="*/ 120016 h 720080"/>
              <a:gd name="connsiteX6" fmla="*/ 4031828 w 4031828"/>
              <a:gd name="connsiteY6" fmla="*/ 600064 h 720080"/>
              <a:gd name="connsiteX7" fmla="*/ 3996676 w 4031828"/>
              <a:gd name="connsiteY7" fmla="*/ 684928 h 720080"/>
              <a:gd name="connsiteX8" fmla="*/ 3911812 w 4031828"/>
              <a:gd name="connsiteY8" fmla="*/ 720080 h 720080"/>
              <a:gd name="connsiteX9" fmla="*/ 120016 w 4031828"/>
              <a:gd name="connsiteY9" fmla="*/ 720080 h 720080"/>
              <a:gd name="connsiteX10" fmla="*/ 35152 w 4031828"/>
              <a:gd name="connsiteY10" fmla="*/ 684928 h 720080"/>
              <a:gd name="connsiteX11" fmla="*/ 0 w 4031828"/>
              <a:gd name="connsiteY11" fmla="*/ 600064 h 720080"/>
              <a:gd name="connsiteX12" fmla="*/ 0 w 4031828"/>
              <a:gd name="connsiteY12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1828" h="720080">
                <a:moveTo>
                  <a:pt x="0" y="120016"/>
                </a:moveTo>
                <a:cubicBezTo>
                  <a:pt x="0" y="88186"/>
                  <a:pt x="12645" y="57659"/>
                  <a:pt x="35152" y="35152"/>
                </a:cubicBezTo>
                <a:cubicBezTo>
                  <a:pt x="57659" y="12645"/>
                  <a:pt x="88186" y="0"/>
                  <a:pt x="120016" y="0"/>
                </a:cubicBezTo>
                <a:lnTo>
                  <a:pt x="3911812" y="0"/>
                </a:lnTo>
                <a:cubicBezTo>
                  <a:pt x="3943642" y="0"/>
                  <a:pt x="3974169" y="12645"/>
                  <a:pt x="3996676" y="35152"/>
                </a:cubicBezTo>
                <a:cubicBezTo>
                  <a:pt x="4019183" y="57659"/>
                  <a:pt x="4031828" y="88186"/>
                  <a:pt x="4031828" y="120016"/>
                </a:cubicBezTo>
                <a:lnTo>
                  <a:pt x="4031828" y="600064"/>
                </a:lnTo>
                <a:cubicBezTo>
                  <a:pt x="4031828" y="631894"/>
                  <a:pt x="4019183" y="662421"/>
                  <a:pt x="3996676" y="684928"/>
                </a:cubicBezTo>
                <a:cubicBezTo>
                  <a:pt x="3974169" y="707435"/>
                  <a:pt x="3943642" y="720080"/>
                  <a:pt x="3911812" y="720080"/>
                </a:cubicBezTo>
                <a:lnTo>
                  <a:pt x="120016" y="720080"/>
                </a:lnTo>
                <a:cubicBezTo>
                  <a:pt x="88186" y="720080"/>
                  <a:pt x="57659" y="707435"/>
                  <a:pt x="35152" y="684928"/>
                </a:cubicBezTo>
                <a:cubicBezTo>
                  <a:pt x="12645" y="662421"/>
                  <a:pt x="0" y="631894"/>
                  <a:pt x="0" y="600064"/>
                </a:cubicBez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Ponad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3 700 nowych </a:t>
            </a:r>
          </a:p>
          <a:p>
            <a:pPr marL="0" lvl="1" algn="r">
              <a:defRPr/>
            </a:pPr>
            <a:r>
              <a:rPr lang="pl-PL" b="1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zachorowań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rocznie</a:t>
            </a:r>
          </a:p>
        </p:txBody>
      </p:sp>
    </p:spTree>
    <p:extLst>
      <p:ext uri="{BB962C8B-B14F-4D97-AF65-F5344CB8AC3E}">
        <p14:creationId xmlns:p14="http://schemas.microsoft.com/office/powerpoint/2010/main" val="96990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a 39">
            <a:extLst>
              <a:ext uri="{FF2B5EF4-FFF2-40B4-BE49-F238E27FC236}">
                <a16:creationId xmlns:a16="http://schemas.microsoft.com/office/drawing/2014/main" id="{71674382-2228-48E4-977D-0096C3F65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1584" y="2054565"/>
            <a:ext cx="7143750" cy="4762500"/>
          </a:xfrm>
          <a:prstGeom prst="rect">
            <a:avLst/>
          </a:prstGeom>
        </p:spPr>
      </p:pic>
      <p:sp>
        <p:nvSpPr>
          <p:cNvPr id="13" name="Podtytuł 2">
            <a:extLst>
              <a:ext uri="{FF2B5EF4-FFF2-40B4-BE49-F238E27FC236}">
                <a16:creationId xmlns:a16="http://schemas.microsoft.com/office/drawing/2014/main" id="{ED20D68C-37A2-5026-D8F2-CE21736DBA85}"/>
              </a:ext>
            </a:extLst>
          </p:cNvPr>
          <p:cNvSpPr txBox="1">
            <a:spLocks/>
          </p:cNvSpPr>
          <p:nvPr/>
        </p:nvSpPr>
        <p:spPr>
          <a:xfrm>
            <a:off x="767408" y="4149080"/>
            <a:ext cx="1451835" cy="670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 algn="r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 jasnych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 rudych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włosach</a:t>
            </a:r>
          </a:p>
        </p:txBody>
      </p:sp>
      <p:cxnSp>
        <p:nvCxnSpPr>
          <p:cNvPr id="14" name="Łącznik łamany 35">
            <a:extLst>
              <a:ext uri="{FF2B5EF4-FFF2-40B4-BE49-F238E27FC236}">
                <a16:creationId xmlns:a16="http://schemas.microsoft.com/office/drawing/2014/main" id="{260F7C9C-227A-AE71-68E6-11BA7CCD6191}"/>
              </a:ext>
            </a:extLst>
          </p:cNvPr>
          <p:cNvCxnSpPr>
            <a:cxnSpLocks/>
          </p:cNvCxnSpPr>
          <p:nvPr/>
        </p:nvCxnSpPr>
        <p:spPr>
          <a:xfrm flipV="1">
            <a:off x="1448277" y="4454752"/>
            <a:ext cx="1647377" cy="539679"/>
          </a:xfrm>
          <a:prstGeom prst="bentConnector3">
            <a:avLst>
              <a:gd name="adj1" fmla="val 5000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odtytuł 2">
            <a:extLst>
              <a:ext uri="{FF2B5EF4-FFF2-40B4-BE49-F238E27FC236}">
                <a16:creationId xmlns:a16="http://schemas.microsoft.com/office/drawing/2014/main" id="{74429E7F-1F01-CB8A-24CF-570056ADBD79}"/>
              </a:ext>
            </a:extLst>
          </p:cNvPr>
          <p:cNvSpPr txBox="1">
            <a:spLocks/>
          </p:cNvSpPr>
          <p:nvPr/>
        </p:nvSpPr>
        <p:spPr>
          <a:xfrm>
            <a:off x="623911" y="2748806"/>
            <a:ext cx="2400300" cy="67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 algn="r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 jasnych oczach</a:t>
            </a:r>
          </a:p>
        </p:txBody>
      </p:sp>
      <p:cxnSp>
        <p:nvCxnSpPr>
          <p:cNvPr id="17" name="Łącznik łamany 40">
            <a:extLst>
              <a:ext uri="{FF2B5EF4-FFF2-40B4-BE49-F238E27FC236}">
                <a16:creationId xmlns:a16="http://schemas.microsoft.com/office/drawing/2014/main" id="{70C9CF23-4A44-A611-40C1-46C44FBC263B}"/>
              </a:ext>
            </a:extLst>
          </p:cNvPr>
          <p:cNvCxnSpPr/>
          <p:nvPr/>
        </p:nvCxnSpPr>
        <p:spPr>
          <a:xfrm>
            <a:off x="1022378" y="3343443"/>
            <a:ext cx="2750260" cy="596759"/>
          </a:xfrm>
          <a:prstGeom prst="bentConnector3">
            <a:avLst>
              <a:gd name="adj1" fmla="val 67972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odtytuł 2">
            <a:extLst>
              <a:ext uri="{FF2B5EF4-FFF2-40B4-BE49-F238E27FC236}">
                <a16:creationId xmlns:a16="http://schemas.microsoft.com/office/drawing/2014/main" id="{268FF1BD-A1DB-9C91-D4AE-3A57F683ADEC}"/>
              </a:ext>
            </a:extLst>
          </p:cNvPr>
          <p:cNvSpPr txBox="1">
            <a:spLocks/>
          </p:cNvSpPr>
          <p:nvPr/>
        </p:nvSpPr>
        <p:spPr>
          <a:xfrm>
            <a:off x="1403800" y="1963812"/>
            <a:ext cx="2927357" cy="67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 algn="r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 jasnej lub bardzo jasnej cerze</a:t>
            </a:r>
          </a:p>
        </p:txBody>
      </p:sp>
      <p:cxnSp>
        <p:nvCxnSpPr>
          <p:cNvPr id="20" name="Łącznik łamany 44">
            <a:extLst>
              <a:ext uri="{FF2B5EF4-FFF2-40B4-BE49-F238E27FC236}">
                <a16:creationId xmlns:a16="http://schemas.microsoft.com/office/drawing/2014/main" id="{A63088B4-926B-7CEF-1C43-0FDB2337C23F}"/>
              </a:ext>
            </a:extLst>
          </p:cNvPr>
          <p:cNvCxnSpPr/>
          <p:nvPr/>
        </p:nvCxnSpPr>
        <p:spPr>
          <a:xfrm>
            <a:off x="2347193" y="2641233"/>
            <a:ext cx="2065561" cy="1509219"/>
          </a:xfrm>
          <a:prstGeom prst="bentConnector3">
            <a:avLst>
              <a:gd name="adj1" fmla="val 8935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odtytuł 2">
            <a:extLst>
              <a:ext uri="{FF2B5EF4-FFF2-40B4-BE49-F238E27FC236}">
                <a16:creationId xmlns:a16="http://schemas.microsoft.com/office/drawing/2014/main" id="{9A90CCE1-3D4E-A261-A200-679ABA904675}"/>
              </a:ext>
            </a:extLst>
          </p:cNvPr>
          <p:cNvSpPr txBox="1">
            <a:spLocks/>
          </p:cNvSpPr>
          <p:nvPr/>
        </p:nvSpPr>
        <p:spPr>
          <a:xfrm>
            <a:off x="7623334" y="1736672"/>
            <a:ext cx="3207397" cy="673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Łatwo ulegające poparzeniom słonecznym</a:t>
            </a:r>
          </a:p>
        </p:txBody>
      </p:sp>
      <p:cxnSp>
        <p:nvCxnSpPr>
          <p:cNvPr id="23" name="Łącznik łamany 50">
            <a:extLst>
              <a:ext uri="{FF2B5EF4-FFF2-40B4-BE49-F238E27FC236}">
                <a16:creationId xmlns:a16="http://schemas.microsoft.com/office/drawing/2014/main" id="{C1A51C20-91A1-53E8-F79A-18A643FCA2C4}"/>
              </a:ext>
            </a:extLst>
          </p:cNvPr>
          <p:cNvCxnSpPr/>
          <p:nvPr/>
        </p:nvCxnSpPr>
        <p:spPr>
          <a:xfrm rot="10800000" flipV="1">
            <a:off x="7470359" y="2409769"/>
            <a:ext cx="2929692" cy="1561140"/>
          </a:xfrm>
          <a:prstGeom prst="bentConnector3">
            <a:avLst>
              <a:gd name="adj1" fmla="val 85242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odtytuł 2">
            <a:extLst>
              <a:ext uri="{FF2B5EF4-FFF2-40B4-BE49-F238E27FC236}">
                <a16:creationId xmlns:a16="http://schemas.microsoft.com/office/drawing/2014/main" id="{26E4CAA4-D0F1-95C9-7A9B-18F46AC70193}"/>
              </a:ext>
            </a:extLst>
          </p:cNvPr>
          <p:cNvSpPr txBox="1">
            <a:spLocks/>
          </p:cNvSpPr>
          <p:nvPr/>
        </p:nvSpPr>
        <p:spPr>
          <a:xfrm>
            <a:off x="8802567" y="2700493"/>
            <a:ext cx="3097409" cy="6709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Opalające się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 trudem lub w ogóle</a:t>
            </a:r>
          </a:p>
        </p:txBody>
      </p:sp>
      <p:cxnSp>
        <p:nvCxnSpPr>
          <p:cNvPr id="26" name="Łącznik łamany 59">
            <a:extLst>
              <a:ext uri="{FF2B5EF4-FFF2-40B4-BE49-F238E27FC236}">
                <a16:creationId xmlns:a16="http://schemas.microsoft.com/office/drawing/2014/main" id="{383EE1DD-7C82-D39C-A634-4F8E1AB27B32}"/>
              </a:ext>
            </a:extLst>
          </p:cNvPr>
          <p:cNvCxnSpPr/>
          <p:nvPr/>
        </p:nvCxnSpPr>
        <p:spPr>
          <a:xfrm rot="10800000" flipV="1">
            <a:off x="8368168" y="3414692"/>
            <a:ext cx="3194445" cy="649272"/>
          </a:xfrm>
          <a:prstGeom prst="bentConnector3">
            <a:avLst>
              <a:gd name="adj1" fmla="val 78539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Podtytuł 2">
            <a:extLst>
              <a:ext uri="{FF2B5EF4-FFF2-40B4-BE49-F238E27FC236}">
                <a16:creationId xmlns:a16="http://schemas.microsoft.com/office/drawing/2014/main" id="{B684A0CD-C619-EE94-0EB2-C32F874FF16E}"/>
              </a:ext>
            </a:extLst>
          </p:cNvPr>
          <p:cNvSpPr txBox="1">
            <a:spLocks/>
          </p:cNvSpPr>
          <p:nvPr/>
        </p:nvSpPr>
        <p:spPr>
          <a:xfrm>
            <a:off x="4270989" y="1968133"/>
            <a:ext cx="2640640" cy="67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Słabo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tolerujące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słońce</a:t>
            </a:r>
          </a:p>
        </p:txBody>
      </p:sp>
      <p:cxnSp>
        <p:nvCxnSpPr>
          <p:cNvPr id="29" name="Łącznik łamany 64">
            <a:extLst>
              <a:ext uri="{FF2B5EF4-FFF2-40B4-BE49-F238E27FC236}">
                <a16:creationId xmlns:a16="http://schemas.microsoft.com/office/drawing/2014/main" id="{3EF323ED-8623-40FF-85B9-3B0F732ECC7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31824" y="3122574"/>
            <a:ext cx="848791" cy="284351"/>
          </a:xfrm>
          <a:prstGeom prst="bentConnector3">
            <a:avLst>
              <a:gd name="adj1" fmla="val 5000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odtytuł 2">
            <a:extLst>
              <a:ext uri="{FF2B5EF4-FFF2-40B4-BE49-F238E27FC236}">
                <a16:creationId xmlns:a16="http://schemas.microsoft.com/office/drawing/2014/main" id="{7B5BB276-A46C-2229-7070-6665588E6365}"/>
              </a:ext>
            </a:extLst>
          </p:cNvPr>
          <p:cNvSpPr txBox="1">
            <a:spLocks/>
          </p:cNvSpPr>
          <p:nvPr/>
        </p:nvSpPr>
        <p:spPr>
          <a:xfrm>
            <a:off x="9912424" y="3976210"/>
            <a:ext cx="2880320" cy="81521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U których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 rodzinie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występował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czerniak </a:t>
            </a:r>
          </a:p>
        </p:txBody>
      </p:sp>
      <p:cxnSp>
        <p:nvCxnSpPr>
          <p:cNvPr id="32" name="Łącznik łamany 78">
            <a:extLst>
              <a:ext uri="{FF2B5EF4-FFF2-40B4-BE49-F238E27FC236}">
                <a16:creationId xmlns:a16="http://schemas.microsoft.com/office/drawing/2014/main" id="{C4B1D618-C44F-D4E7-5477-AF82BBFE9917}"/>
              </a:ext>
            </a:extLst>
          </p:cNvPr>
          <p:cNvCxnSpPr>
            <a:cxnSpLocks/>
          </p:cNvCxnSpPr>
          <p:nvPr/>
        </p:nvCxnSpPr>
        <p:spPr>
          <a:xfrm rot="10800000">
            <a:off x="8368168" y="4604011"/>
            <a:ext cx="3121649" cy="427255"/>
          </a:xfrm>
          <a:prstGeom prst="bentConnector3">
            <a:avLst>
              <a:gd name="adj1" fmla="val 5000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Podtytuł 2">
            <a:extLst>
              <a:ext uri="{FF2B5EF4-FFF2-40B4-BE49-F238E27FC236}">
                <a16:creationId xmlns:a16="http://schemas.microsoft.com/office/drawing/2014/main" id="{7A6A041E-00CC-AFF0-1E99-F23D78D33E5E}"/>
              </a:ext>
            </a:extLst>
          </p:cNvPr>
          <p:cNvSpPr txBox="1">
            <a:spLocks/>
          </p:cNvSpPr>
          <p:nvPr/>
        </p:nvSpPr>
        <p:spPr>
          <a:xfrm>
            <a:off x="5808508" y="2060848"/>
            <a:ext cx="2400300" cy="6709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 piegami i/lub znamionami</a:t>
            </a:r>
          </a:p>
        </p:txBody>
      </p:sp>
      <p:cxnSp>
        <p:nvCxnSpPr>
          <p:cNvPr id="35" name="Łącznik łamany 81">
            <a:extLst>
              <a:ext uri="{FF2B5EF4-FFF2-40B4-BE49-F238E27FC236}">
                <a16:creationId xmlns:a16="http://schemas.microsoft.com/office/drawing/2014/main" id="{A160F707-ED09-D7A0-D2EE-924830A2A55A}"/>
              </a:ext>
            </a:extLst>
          </p:cNvPr>
          <p:cNvCxnSpPr/>
          <p:nvPr/>
        </p:nvCxnSpPr>
        <p:spPr>
          <a:xfrm rot="10800000" flipV="1">
            <a:off x="5952541" y="2763854"/>
            <a:ext cx="1632181" cy="1245492"/>
          </a:xfrm>
          <a:prstGeom prst="bentConnector3">
            <a:avLst>
              <a:gd name="adj1" fmla="val 89704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Kto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jest w grupie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ryzyka?</a:t>
            </a:r>
          </a:p>
        </p:txBody>
      </p:sp>
      <p:sp>
        <p:nvSpPr>
          <p:cNvPr id="41" name="Prostokąt: zaokrąglone rogi 40">
            <a:extLst>
              <a:ext uri="{FF2B5EF4-FFF2-40B4-BE49-F238E27FC236}">
                <a16:creationId xmlns:a16="http://schemas.microsoft.com/office/drawing/2014/main" id="{B8E43D7A-0D9B-7DCD-E434-1B464FB64D29}"/>
              </a:ext>
            </a:extLst>
          </p:cNvPr>
          <p:cNvSpPr/>
          <p:nvPr/>
        </p:nvSpPr>
        <p:spPr>
          <a:xfrm>
            <a:off x="578598" y="5667390"/>
            <a:ext cx="11134026" cy="637593"/>
          </a:xfrm>
          <a:prstGeom prst="roundRect">
            <a:avLst>
              <a:gd name="adj" fmla="val 50000"/>
            </a:avLst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             Te osoby powinny bezwzględnie unikać słońca i całkowicie zrezygnować z solarium! </a:t>
            </a:r>
          </a:p>
        </p:txBody>
      </p:sp>
      <p:pic>
        <p:nvPicPr>
          <p:cNvPr id="52" name="Obraz 51" descr="Obraz zawierający Grafika, szkic, czarne, rysowanie&#10;&#10;Opis wygenerowany automatycznie">
            <a:extLst>
              <a:ext uri="{FF2B5EF4-FFF2-40B4-BE49-F238E27FC236}">
                <a16:creationId xmlns:a16="http://schemas.microsoft.com/office/drawing/2014/main" id="{F8E24D70-D4DB-B427-8D4B-9E87444F51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301208"/>
            <a:ext cx="1318501" cy="1261366"/>
          </a:xfrm>
          <a:prstGeom prst="rect">
            <a:avLst/>
          </a:prstGeom>
        </p:spPr>
      </p:pic>
      <p:sp>
        <p:nvSpPr>
          <p:cNvPr id="53" name="Prostokąt: zaokrąglone rogi 52">
            <a:extLst>
              <a:ext uri="{FF2B5EF4-FFF2-40B4-BE49-F238E27FC236}">
                <a16:creationId xmlns:a16="http://schemas.microsoft.com/office/drawing/2014/main" id="{31E21673-E18F-5100-ECDF-A48D15B289A4}"/>
              </a:ext>
            </a:extLst>
          </p:cNvPr>
          <p:cNvSpPr/>
          <p:nvPr/>
        </p:nvSpPr>
        <p:spPr>
          <a:xfrm>
            <a:off x="2524125" y="1038107"/>
            <a:ext cx="7143750" cy="495858"/>
          </a:xfrm>
          <a:prstGeom prst="roundRect">
            <a:avLst>
              <a:gd name="adj" fmla="val 50000"/>
            </a:avLst>
          </a:prstGeom>
          <a:noFill/>
          <a:ln>
            <a:solidFill>
              <a:srgbClr val="3535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3559" indent="-353559" algn="ctr">
              <a:buFont typeface="Arial" pitchFamily="34" charset="0"/>
              <a:buNone/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 rozwój czerniaka najbardziej narażone są osoby:</a:t>
            </a:r>
          </a:p>
        </p:txBody>
      </p:sp>
    </p:spTree>
    <p:extLst>
      <p:ext uri="{BB962C8B-B14F-4D97-AF65-F5344CB8AC3E}">
        <p14:creationId xmlns:p14="http://schemas.microsoft.com/office/powerpoint/2010/main" val="27192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E5EA7DAC-EBCF-470B-625B-4FA25551E2AF}"/>
              </a:ext>
            </a:extLst>
          </p:cNvPr>
          <p:cNvGrpSpPr/>
          <p:nvPr/>
        </p:nvGrpSpPr>
        <p:grpSpPr>
          <a:xfrm>
            <a:off x="1127448" y="764704"/>
            <a:ext cx="10093422" cy="5832648"/>
            <a:chOff x="1103142" y="999458"/>
            <a:chExt cx="7083831" cy="4093505"/>
          </a:xfrm>
        </p:grpSpPr>
        <p:pic>
          <p:nvPicPr>
            <p:cNvPr id="36" name="Picture 2" descr="C:\Users\grun\Desktop\wzw\Misio_grafiki\opalanie.jpg">
              <a:extLst>
                <a:ext uri="{FF2B5EF4-FFF2-40B4-BE49-F238E27FC236}">
                  <a16:creationId xmlns:a16="http://schemas.microsoft.com/office/drawing/2014/main" id="{88FA0DFA-3715-05DD-51C4-DF9C894A69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9"/>
            <a:stretch/>
          </p:blipFill>
          <p:spPr bwMode="auto">
            <a:xfrm>
              <a:off x="1103142" y="999458"/>
              <a:ext cx="7083831" cy="4093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id="{5AD9EED5-09E4-6956-CB79-D6834FBF6417}"/>
                </a:ext>
              </a:extLst>
            </p:cNvPr>
            <p:cNvSpPr txBox="1"/>
            <p:nvPr/>
          </p:nvSpPr>
          <p:spPr>
            <a:xfrm>
              <a:off x="1303315" y="1040247"/>
              <a:ext cx="1212770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narty wodne</a:t>
              </a:r>
            </a:p>
          </p:txBody>
        </p: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42665074-ED57-3EC6-19D2-31BCE6DBD41A}"/>
                </a:ext>
              </a:extLst>
            </p:cNvPr>
            <p:cNvSpPr txBox="1"/>
            <p:nvPr/>
          </p:nvSpPr>
          <p:spPr>
            <a:xfrm>
              <a:off x="2698744" y="1270824"/>
              <a:ext cx="653836" cy="466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rower</a:t>
              </a:r>
              <a:b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</a:br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górski</a:t>
              </a:r>
            </a:p>
          </p:txBody>
        </p:sp>
        <p:sp>
          <p:nvSpPr>
            <p:cNvPr id="39" name="pole tekstowe 38">
              <a:extLst>
                <a:ext uri="{FF2B5EF4-FFF2-40B4-BE49-F238E27FC236}">
                  <a16:creationId xmlns:a16="http://schemas.microsoft.com/office/drawing/2014/main" id="{B0E43702-364D-D949-2AC0-37EB44FA2991}"/>
                </a:ext>
              </a:extLst>
            </p:cNvPr>
            <p:cNvSpPr txBox="1"/>
            <p:nvPr/>
          </p:nvSpPr>
          <p:spPr>
            <a:xfrm>
              <a:off x="5041323" y="1270824"/>
              <a:ext cx="477332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rolki</a:t>
              </a:r>
            </a:p>
          </p:txBody>
        </p:sp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id="{B665A77C-E01B-1A03-0257-D5B6CFBCBDFF}"/>
                </a:ext>
              </a:extLst>
            </p:cNvPr>
            <p:cNvSpPr txBox="1"/>
            <p:nvPr/>
          </p:nvSpPr>
          <p:spPr>
            <a:xfrm>
              <a:off x="7393376" y="1336360"/>
              <a:ext cx="538725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tenis</a:t>
              </a:r>
            </a:p>
          </p:txBody>
        </p: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id="{B698CD8F-E1EC-F83D-77FA-2C739188935A}"/>
                </a:ext>
              </a:extLst>
            </p:cNvPr>
            <p:cNvSpPr txBox="1"/>
            <p:nvPr/>
          </p:nvSpPr>
          <p:spPr>
            <a:xfrm>
              <a:off x="3561341" y="1148121"/>
              <a:ext cx="1098936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nurkowanie</a:t>
              </a:r>
            </a:p>
          </p:txBody>
        </p:sp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id="{28781C5C-6993-FABA-8415-6281B092488F}"/>
                </a:ext>
              </a:extLst>
            </p:cNvPr>
            <p:cNvSpPr txBox="1"/>
            <p:nvPr/>
          </p:nvSpPr>
          <p:spPr>
            <a:xfrm>
              <a:off x="5815072" y="1103067"/>
              <a:ext cx="1473690" cy="466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programowanie</a:t>
              </a:r>
            </a:p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komputerowe</a:t>
              </a:r>
            </a:p>
          </p:txBody>
        </p:sp>
      </p:grp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Części ciała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,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jakie wystawiamy na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słońce</a:t>
            </a:r>
          </a:p>
        </p:txBody>
      </p:sp>
      <p:pic>
        <p:nvPicPr>
          <p:cNvPr id="46" name="Obraz 45" descr="Obraz zawierający krąg&#10;&#10;Opis wygenerowany automatycznie">
            <a:extLst>
              <a:ext uri="{FF2B5EF4-FFF2-40B4-BE49-F238E27FC236}">
                <a16:creationId xmlns:a16="http://schemas.microsoft.com/office/drawing/2014/main" id="{5E7EB79E-EF09-3492-4458-7CC8651BD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9045"/>
            <a:ext cx="1500047" cy="4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Wczesne wykrycie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ratuje życie</a:t>
            </a:r>
          </a:p>
        </p:txBody>
      </p:sp>
      <p:pic>
        <p:nvPicPr>
          <p:cNvPr id="6" name="Obraz 5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id="{16E136A9-C01C-4A6E-CCDD-50CAFDA0D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9478"/>
            <a:ext cx="1283309" cy="1140220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879976" y="3813131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0" name="Symbol zastępczy zawartości 1">
            <a:extLst>
              <a:ext uri="{FF2B5EF4-FFF2-40B4-BE49-F238E27FC236}">
                <a16:creationId xmlns:a16="http://schemas.microsoft.com/office/drawing/2014/main" id="{AF1DDCFF-7930-497E-7F90-0A5D3E2E7A67}"/>
              </a:ext>
            </a:extLst>
          </p:cNvPr>
          <p:cNvSpPr txBox="1">
            <a:spLocks/>
          </p:cNvSpPr>
          <p:nvPr/>
        </p:nvSpPr>
        <p:spPr>
          <a:xfrm>
            <a:off x="4690334" y="1502736"/>
            <a:ext cx="7081463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Usunięcie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czerniaka miejscowego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, kiedy choroba nie jest jeszcze zaawansowana pozwala na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wyleczenie prawie 100% chorych,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dlatego ważne jest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szybkie i prawidłowe rozpoznanie.</a:t>
            </a: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Czerniaka łatwo zauważyć - rozwija się na skórze, a nie wewnątrz organizmu.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Czerniaki mogą rzadko pojawić się także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w obrębie ust, 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nosa i gałki ocznej.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 może pojawić się w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kilku miejscach na ciele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 Jedno ognisko choroby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nie wyklucza pojawiania się kilku innych.</a:t>
            </a: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 to najczęściej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nowa zmiana na skórze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 Jednak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część zwykłych znamion może zamienić się w czerniaka.</a:t>
            </a:r>
          </a:p>
        </p:txBody>
      </p:sp>
      <p:pic>
        <p:nvPicPr>
          <p:cNvPr id="12" name="Obraz 11" descr="Obraz zawierający szkic, rysowanie, ilustracja, clipart&#10;&#10;Opis wygenerowany automatycznie">
            <a:extLst>
              <a:ext uri="{FF2B5EF4-FFF2-40B4-BE49-F238E27FC236}">
                <a16:creationId xmlns:a16="http://schemas.microsoft.com/office/drawing/2014/main" id="{D5B35506-E79E-8862-A299-4DC46E96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" y="845484"/>
            <a:ext cx="6052629" cy="5967892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970442EE-3BA6-91D1-799F-B28E9FD33573}"/>
              </a:ext>
            </a:extLst>
          </p:cNvPr>
          <p:cNvGrpSpPr/>
          <p:nvPr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84408B7F-EE26-3BFF-69BC-C66119D08B55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B15010D9-BA83-0544-9979-B9272368BC13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85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53747541-E2EA-1EE0-A6F4-2CC27CFAE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312809"/>
            <a:ext cx="3541340" cy="6284543"/>
          </a:xfrm>
          <a:prstGeom prst="rect">
            <a:avLst/>
          </a:prstGeom>
        </p:spPr>
      </p:pic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A84F9450-9015-AB18-948B-76831A551626}"/>
              </a:ext>
            </a:extLst>
          </p:cNvPr>
          <p:cNvSpPr txBox="1">
            <a:spLocks/>
          </p:cNvSpPr>
          <p:nvPr/>
        </p:nvSpPr>
        <p:spPr>
          <a:xfrm>
            <a:off x="547632" y="328851"/>
            <a:ext cx="3624233" cy="16397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pl-PL" sz="1867" dirty="0">
                <a:latin typeface="Poppins" panose="00000500000000000000" pitchFamily="2" charset="-18"/>
                <a:cs typeface="Poppins" panose="00000500000000000000" pitchFamily="2" charset="-18"/>
              </a:rPr>
              <a:t>Czerniaki mają wiele cech charakterystycznych, które ułatwiają ich rozpoznanie. Pomaga w tym w tym proste </a:t>
            </a:r>
            <a:br>
              <a:rPr lang="pl-PL" sz="1867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667" b="1" spc="400" dirty="0">
                <a:latin typeface="Poppins" panose="00000500000000000000" pitchFamily="2" charset="-18"/>
                <a:cs typeface="Poppins" panose="00000500000000000000" pitchFamily="2" charset="-18"/>
              </a:rPr>
              <a:t>ABCDE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4709BDFA-E36D-48DD-D402-0B1AFBD656A6}"/>
              </a:ext>
            </a:extLst>
          </p:cNvPr>
          <p:cNvSpPr txBox="1">
            <a:spLocks/>
          </p:cNvSpPr>
          <p:nvPr/>
        </p:nvSpPr>
        <p:spPr>
          <a:xfrm>
            <a:off x="8680042" y="312809"/>
            <a:ext cx="3176598" cy="55445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–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ASYMETRIA</a:t>
            </a:r>
            <a:b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np. znamię „wylewające” się na jedną stronę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BRZEGI POSZARPANE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, nierównomierne, </a:t>
            </a:r>
          </a:p>
          <a:p>
            <a:pPr marL="0" lvl="1" algn="r">
              <a:lnSpc>
                <a:spcPts val="2600"/>
              </a:lnSpc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posiadające zgrubienia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CZERWONY, CZARNY, </a:t>
            </a:r>
          </a:p>
          <a:p>
            <a:pPr marL="0" lvl="1" algn="r">
              <a:lnSpc>
                <a:spcPts val="2600"/>
              </a:lnSpc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niejednolity kolor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DUŻY ROZMIAR, </a:t>
            </a:r>
          </a:p>
          <a:p>
            <a:pPr marL="0" lvl="1" algn="r">
              <a:lnSpc>
                <a:spcPts val="2600"/>
              </a:lnSpc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wielkość zmiany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powyżej 6mm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EWOLUCJA, </a:t>
            </a:r>
            <a:b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czyli postępujące zmiany zachodzące w znamieniu</a:t>
            </a:r>
          </a:p>
        </p:txBody>
      </p:sp>
      <p:pic>
        <p:nvPicPr>
          <p:cNvPr id="18" name="Obraz 17" descr="Obraz zawierający szkic, sztuka, kreskówka, ilustracja&#10;&#10;Opis wygenerowany automatycznie">
            <a:extLst>
              <a:ext uri="{FF2B5EF4-FFF2-40B4-BE49-F238E27FC236}">
                <a16:creationId xmlns:a16="http://schemas.microsoft.com/office/drawing/2014/main" id="{00B65875-587A-B456-CCC4-0AC7219D8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9" y="692696"/>
            <a:ext cx="4569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4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wal 20">
            <a:extLst>
              <a:ext uri="{FF2B5EF4-FFF2-40B4-BE49-F238E27FC236}">
                <a16:creationId xmlns:a16="http://schemas.microsoft.com/office/drawing/2014/main" id="{0AB4CEC6-1F1E-8387-1659-917A70A95455}"/>
              </a:ext>
            </a:extLst>
          </p:cNvPr>
          <p:cNvSpPr/>
          <p:nvPr/>
        </p:nvSpPr>
        <p:spPr>
          <a:xfrm>
            <a:off x="787812" y="3256648"/>
            <a:ext cx="588604" cy="588604"/>
          </a:xfrm>
          <a:prstGeom prst="ellipse">
            <a:avLst/>
          </a:prstGeom>
          <a:solidFill>
            <a:srgbClr val="D8D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6A6CC343-CE4E-0CAF-68E6-E698BE17F059}"/>
              </a:ext>
            </a:extLst>
          </p:cNvPr>
          <p:cNvSpPr/>
          <p:nvPr/>
        </p:nvSpPr>
        <p:spPr>
          <a:xfrm>
            <a:off x="787812" y="4408776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D58EB4CD-4D7F-0C8E-22CA-CB7DEA901D90}"/>
              </a:ext>
            </a:extLst>
          </p:cNvPr>
          <p:cNvSpPr/>
          <p:nvPr/>
        </p:nvSpPr>
        <p:spPr>
          <a:xfrm>
            <a:off x="787812" y="1744480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 descr="Obraz zawierający rysowanie, obuwie, szkic, ilustracja&#10;&#10;Opis wygenerowany automatycznie">
            <a:extLst>
              <a:ext uri="{FF2B5EF4-FFF2-40B4-BE49-F238E27FC236}">
                <a16:creationId xmlns:a16="http://schemas.microsoft.com/office/drawing/2014/main" id="{40BBA81F-CEEE-DBB1-9BE7-C858FE02D1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6" r="11534" b="3244"/>
          <a:stretch/>
        </p:blipFill>
        <p:spPr>
          <a:xfrm>
            <a:off x="8085314" y="836712"/>
            <a:ext cx="3640997" cy="576305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479376" y="92641"/>
            <a:ext cx="117126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Samobadanie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skóry</a:t>
            </a:r>
            <a:endParaRPr lang="pl-PL" sz="3000" b="1" dirty="0">
              <a:latin typeface="Poppins" panose="00000500000000000000" pitchFamily="2" charset="-18"/>
              <a:ea typeface="Lato Thin" panose="020F0502020204030203" pitchFamily="34" charset="0"/>
              <a:cs typeface="Poppins" panose="00000500000000000000" pitchFamily="2" charset="-18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6EDD0FA-6229-C0A3-CA6A-18EF9AB46608}"/>
              </a:ext>
            </a:extLst>
          </p:cNvPr>
          <p:cNvSpPr txBox="1">
            <a:spLocks/>
          </p:cNvSpPr>
          <p:nvPr/>
        </p:nvSpPr>
        <p:spPr>
          <a:xfrm>
            <a:off x="866328" y="1872985"/>
            <a:ext cx="3240360" cy="39360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Aby wcześnie rozpoznać czerniaka trzeba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dobrze 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znać własne ciało i skórę.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Samoocenę powinniśmy wykonywać raz w miesiącu.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endParaRPr lang="pl-PL" sz="1600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Kamila i Dawid wytłumaczą wam, jak sprawdzać skórę!</a:t>
            </a:r>
          </a:p>
          <a:p>
            <a:pPr marL="353559" indent="-353559">
              <a:lnSpc>
                <a:spcPct val="150000"/>
              </a:lnSpc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53559" indent="-353559">
              <a:lnSpc>
                <a:spcPct val="150000"/>
              </a:lnSpc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53559" indent="-353559">
              <a:lnSpc>
                <a:spcPct val="150000"/>
              </a:lnSpc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3" name="Obraz 2" descr="C:\Users\kingalobzowska\AppData\Local\Microsoft\Windows\Temporary Internet Files\Content.Word\Nowy obraz.bmp">
            <a:hlinkClick r:id="rId3"/>
            <a:extLst>
              <a:ext uri="{FF2B5EF4-FFF2-40B4-BE49-F238E27FC236}">
                <a16:creationId xmlns:a16="http://schemas.microsoft.com/office/drawing/2014/main" id="{EB6431F0-9EC0-C5D9-C42A-56D0ED116F3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7808" y="1720479"/>
            <a:ext cx="3982306" cy="230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E90AFDF-BF6B-F717-031E-4FF95CC81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658" y="5476779"/>
            <a:ext cx="4226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latin typeface="Poppins" panose="00000500000000000000" pitchFamily="2" charset="-18"/>
                <a:cs typeface="Poppins" panose="00000500000000000000" pitchFamily="2" charset="-18"/>
              </a:rPr>
              <a:t>http://www.akademiaczerniaka.pl/kampania-znamie-znam-je/program-do-szkol-ponadgimnazjalnych/film-edukacyjny-dla-uczniow</a:t>
            </a:r>
            <a:endParaRPr lang="pl-PL" altLang="pl-PL" sz="18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9C21FB61-8A35-D42B-8244-DF801AEF3170}"/>
              </a:ext>
            </a:extLst>
          </p:cNvPr>
          <p:cNvSpPr/>
          <p:nvPr/>
        </p:nvSpPr>
        <p:spPr>
          <a:xfrm>
            <a:off x="4367808" y="4509120"/>
            <a:ext cx="3982306" cy="730710"/>
          </a:xfrm>
          <a:prstGeom prst="roundRect">
            <a:avLst>
              <a:gd name="adj" fmla="val 50000"/>
            </a:avLst>
          </a:prstGeom>
          <a:noFill/>
          <a:ln>
            <a:solidFill>
              <a:srgbClr val="3535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FILM DOSTĘPNY NA STRONIE </a:t>
            </a:r>
            <a:br>
              <a:rPr lang="pl-PL" alt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alt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AKADEMII CZERNIAKA</a:t>
            </a:r>
          </a:p>
        </p:txBody>
      </p:sp>
    </p:spTree>
    <p:extLst>
      <p:ext uri="{BB962C8B-B14F-4D97-AF65-F5344CB8AC3E}">
        <p14:creationId xmlns:p14="http://schemas.microsoft.com/office/powerpoint/2010/main" val="14047932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3758</TotalTime>
  <Words>706</Words>
  <Application>Microsoft Macintosh PowerPoint</Application>
  <PresentationFormat>Panoramiczny</PresentationFormat>
  <Paragraphs>94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Poppins</vt:lpstr>
      <vt:lpstr>Wingdings 2</vt:lpstr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Karina</dc:creator>
  <cp:lastModifiedBy>Leszek Grün</cp:lastModifiedBy>
  <cp:revision>285</cp:revision>
  <cp:lastPrinted>2023-03-22T06:56:14Z</cp:lastPrinted>
  <dcterms:created xsi:type="dcterms:W3CDTF">2017-02-13T10:21:02Z</dcterms:created>
  <dcterms:modified xsi:type="dcterms:W3CDTF">2025-09-29T12:19:55Z</dcterms:modified>
</cp:coreProperties>
</file>