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0"/>
  </p:notesMasterIdLst>
  <p:sldIdLst>
    <p:sldId id="261" r:id="rId5"/>
    <p:sldId id="618" r:id="rId6"/>
    <p:sldId id="619" r:id="rId7"/>
    <p:sldId id="620" r:id="rId8"/>
    <p:sldId id="629" r:id="rId9"/>
    <p:sldId id="679" r:id="rId10"/>
    <p:sldId id="628" r:id="rId11"/>
    <p:sldId id="627" r:id="rId12"/>
    <p:sldId id="650" r:id="rId13"/>
    <p:sldId id="652" r:id="rId14"/>
    <p:sldId id="626" r:id="rId15"/>
    <p:sldId id="625" r:id="rId16"/>
    <p:sldId id="624" r:id="rId17"/>
    <p:sldId id="633" r:id="rId18"/>
    <p:sldId id="623" r:id="rId19"/>
    <p:sldId id="621" r:id="rId20"/>
    <p:sldId id="630" r:id="rId21"/>
    <p:sldId id="653" r:id="rId22"/>
    <p:sldId id="622" r:id="rId23"/>
    <p:sldId id="634" r:id="rId24"/>
    <p:sldId id="649" r:id="rId25"/>
    <p:sldId id="639" r:id="rId26"/>
    <p:sldId id="648" r:id="rId27"/>
    <p:sldId id="647" r:id="rId28"/>
    <p:sldId id="646" r:id="rId29"/>
    <p:sldId id="645" r:id="rId30"/>
    <p:sldId id="644" r:id="rId31"/>
    <p:sldId id="654" r:id="rId32"/>
    <p:sldId id="643" r:id="rId33"/>
    <p:sldId id="656" r:id="rId34"/>
    <p:sldId id="667" r:id="rId35"/>
    <p:sldId id="657" r:id="rId36"/>
    <p:sldId id="668" r:id="rId37"/>
    <p:sldId id="670" r:id="rId38"/>
    <p:sldId id="669" r:id="rId39"/>
    <p:sldId id="673" r:id="rId40"/>
    <p:sldId id="680" r:id="rId41"/>
    <p:sldId id="674" r:id="rId42"/>
    <p:sldId id="676" r:id="rId43"/>
    <p:sldId id="677" r:id="rId44"/>
    <p:sldId id="655" r:id="rId45"/>
    <p:sldId id="642" r:id="rId46"/>
    <p:sldId id="641" r:id="rId47"/>
    <p:sldId id="640" r:id="rId48"/>
    <p:sldId id="638" r:id="rId49"/>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F2A141-74D1-85C3-DA02-D04529625022}" name="Drastich Aneta  (DSF)" initials="AD" userId="S::Aneta.Drastich@ad.ms.gov.pl::7e3e220b-6da6-404a-af3e-7602b0fc922d" providerId="AD"/>
  <p188:author id="{C96F6572-C63E-3382-D38D-EACE40E85C53}" name="Wiktoria Grad" initials="WG" userId="Wiktoria Grad"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096"/>
    <a:srgbClr val="C40009"/>
    <a:srgbClr val="DB002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447" autoAdjust="0"/>
  </p:normalViewPr>
  <p:slideViewPr>
    <p:cSldViewPr snapToGrid="0">
      <p:cViewPr varScale="1">
        <p:scale>
          <a:sx n="103" d="100"/>
          <a:sy n="103" d="100"/>
        </p:scale>
        <p:origin x="912" y="11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45" d="100"/>
          <a:sy n="45" d="100"/>
        </p:scale>
        <p:origin x="2760" y="6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pl-PL" dirty="0"/>
          </a:p>
        </p:txBody>
      </p:sp>
      <p:sp>
        <p:nvSpPr>
          <p:cNvPr id="3" name="Symbol zastępczy daty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68E4FBC5-E787-46A4-969A-114FF7F0C094}" type="datetimeFigureOut">
              <a:rPr lang="pl-PL" smtClean="0"/>
              <a:t>23.02.2024</a:t>
            </a:fld>
            <a:endParaRPr lang="pl-PL" dirty="0"/>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dirty="0"/>
          </a:p>
        </p:txBody>
      </p:sp>
      <p:sp>
        <p:nvSpPr>
          <p:cNvPr id="5" name="Symbol zastępczy notatek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dirty="0"/>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A4C4A3-1158-4DC3-9B80-98163D1B892A}" type="slidenum">
              <a:rPr lang="pl-PL" smtClean="0"/>
              <a:t>‹#›</a:t>
            </a:fld>
            <a:endParaRPr lang="pl-PL" dirty="0"/>
          </a:p>
        </p:txBody>
      </p:sp>
    </p:spTree>
    <p:extLst>
      <p:ext uri="{BB962C8B-B14F-4D97-AF65-F5344CB8AC3E}">
        <p14:creationId xmlns:p14="http://schemas.microsoft.com/office/powerpoint/2010/main" val="1362607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1</a:t>
            </a:fld>
            <a:endParaRPr lang="pl-PL" dirty="0"/>
          </a:p>
        </p:txBody>
      </p:sp>
    </p:spTree>
    <p:extLst>
      <p:ext uri="{BB962C8B-B14F-4D97-AF65-F5344CB8AC3E}">
        <p14:creationId xmlns:p14="http://schemas.microsoft.com/office/powerpoint/2010/main" val="20396842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10</a:t>
            </a:fld>
            <a:endParaRPr lang="pl-PL" dirty="0"/>
          </a:p>
        </p:txBody>
      </p:sp>
    </p:spTree>
    <p:extLst>
      <p:ext uri="{BB962C8B-B14F-4D97-AF65-F5344CB8AC3E}">
        <p14:creationId xmlns:p14="http://schemas.microsoft.com/office/powerpoint/2010/main" val="13535817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11</a:t>
            </a:fld>
            <a:endParaRPr lang="pl-PL" dirty="0"/>
          </a:p>
        </p:txBody>
      </p:sp>
    </p:spTree>
    <p:extLst>
      <p:ext uri="{BB962C8B-B14F-4D97-AF65-F5344CB8AC3E}">
        <p14:creationId xmlns:p14="http://schemas.microsoft.com/office/powerpoint/2010/main" val="970801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12</a:t>
            </a:fld>
            <a:endParaRPr lang="pl-PL" dirty="0"/>
          </a:p>
        </p:txBody>
      </p:sp>
    </p:spTree>
    <p:extLst>
      <p:ext uri="{BB962C8B-B14F-4D97-AF65-F5344CB8AC3E}">
        <p14:creationId xmlns:p14="http://schemas.microsoft.com/office/powerpoint/2010/main" val="3940510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13</a:t>
            </a:fld>
            <a:endParaRPr lang="pl-PL" dirty="0"/>
          </a:p>
        </p:txBody>
      </p:sp>
    </p:spTree>
    <p:extLst>
      <p:ext uri="{BB962C8B-B14F-4D97-AF65-F5344CB8AC3E}">
        <p14:creationId xmlns:p14="http://schemas.microsoft.com/office/powerpoint/2010/main" val="17710770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14</a:t>
            </a:fld>
            <a:endParaRPr lang="pl-PL" dirty="0"/>
          </a:p>
        </p:txBody>
      </p:sp>
    </p:spTree>
    <p:extLst>
      <p:ext uri="{BB962C8B-B14F-4D97-AF65-F5344CB8AC3E}">
        <p14:creationId xmlns:p14="http://schemas.microsoft.com/office/powerpoint/2010/main" val="19105933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15</a:t>
            </a:fld>
            <a:endParaRPr lang="pl-PL" dirty="0"/>
          </a:p>
        </p:txBody>
      </p:sp>
    </p:spTree>
    <p:extLst>
      <p:ext uri="{BB962C8B-B14F-4D97-AF65-F5344CB8AC3E}">
        <p14:creationId xmlns:p14="http://schemas.microsoft.com/office/powerpoint/2010/main" val="23675091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16</a:t>
            </a:fld>
            <a:endParaRPr lang="pl-PL" dirty="0"/>
          </a:p>
        </p:txBody>
      </p:sp>
    </p:spTree>
    <p:extLst>
      <p:ext uri="{BB962C8B-B14F-4D97-AF65-F5344CB8AC3E}">
        <p14:creationId xmlns:p14="http://schemas.microsoft.com/office/powerpoint/2010/main" val="15081220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17</a:t>
            </a:fld>
            <a:endParaRPr lang="pl-PL" dirty="0"/>
          </a:p>
        </p:txBody>
      </p:sp>
    </p:spTree>
    <p:extLst>
      <p:ext uri="{BB962C8B-B14F-4D97-AF65-F5344CB8AC3E}">
        <p14:creationId xmlns:p14="http://schemas.microsoft.com/office/powerpoint/2010/main" val="15968678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18</a:t>
            </a:fld>
            <a:endParaRPr lang="pl-PL" dirty="0"/>
          </a:p>
        </p:txBody>
      </p:sp>
    </p:spTree>
    <p:extLst>
      <p:ext uri="{BB962C8B-B14F-4D97-AF65-F5344CB8AC3E}">
        <p14:creationId xmlns:p14="http://schemas.microsoft.com/office/powerpoint/2010/main" val="24304690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19</a:t>
            </a:fld>
            <a:endParaRPr lang="pl-PL" dirty="0"/>
          </a:p>
        </p:txBody>
      </p:sp>
    </p:spTree>
    <p:extLst>
      <p:ext uri="{BB962C8B-B14F-4D97-AF65-F5344CB8AC3E}">
        <p14:creationId xmlns:p14="http://schemas.microsoft.com/office/powerpoint/2010/main" val="1610583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2</a:t>
            </a:fld>
            <a:endParaRPr lang="pl-PL" dirty="0"/>
          </a:p>
        </p:txBody>
      </p:sp>
    </p:spTree>
    <p:extLst>
      <p:ext uri="{BB962C8B-B14F-4D97-AF65-F5344CB8AC3E}">
        <p14:creationId xmlns:p14="http://schemas.microsoft.com/office/powerpoint/2010/main" val="37421527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20</a:t>
            </a:fld>
            <a:endParaRPr lang="pl-PL" dirty="0"/>
          </a:p>
        </p:txBody>
      </p:sp>
    </p:spTree>
    <p:extLst>
      <p:ext uri="{BB962C8B-B14F-4D97-AF65-F5344CB8AC3E}">
        <p14:creationId xmlns:p14="http://schemas.microsoft.com/office/powerpoint/2010/main" val="25115540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21</a:t>
            </a:fld>
            <a:endParaRPr lang="pl-PL" dirty="0"/>
          </a:p>
        </p:txBody>
      </p:sp>
    </p:spTree>
    <p:extLst>
      <p:ext uri="{BB962C8B-B14F-4D97-AF65-F5344CB8AC3E}">
        <p14:creationId xmlns:p14="http://schemas.microsoft.com/office/powerpoint/2010/main" val="8755531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22</a:t>
            </a:fld>
            <a:endParaRPr lang="pl-PL" dirty="0"/>
          </a:p>
        </p:txBody>
      </p:sp>
    </p:spTree>
    <p:extLst>
      <p:ext uri="{BB962C8B-B14F-4D97-AF65-F5344CB8AC3E}">
        <p14:creationId xmlns:p14="http://schemas.microsoft.com/office/powerpoint/2010/main" val="39340044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23</a:t>
            </a:fld>
            <a:endParaRPr lang="pl-PL" dirty="0"/>
          </a:p>
        </p:txBody>
      </p:sp>
    </p:spTree>
    <p:extLst>
      <p:ext uri="{BB962C8B-B14F-4D97-AF65-F5344CB8AC3E}">
        <p14:creationId xmlns:p14="http://schemas.microsoft.com/office/powerpoint/2010/main" val="10415710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24</a:t>
            </a:fld>
            <a:endParaRPr lang="pl-PL" dirty="0"/>
          </a:p>
        </p:txBody>
      </p:sp>
    </p:spTree>
    <p:extLst>
      <p:ext uri="{BB962C8B-B14F-4D97-AF65-F5344CB8AC3E}">
        <p14:creationId xmlns:p14="http://schemas.microsoft.com/office/powerpoint/2010/main" val="12963388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25</a:t>
            </a:fld>
            <a:endParaRPr lang="pl-PL" dirty="0"/>
          </a:p>
        </p:txBody>
      </p:sp>
    </p:spTree>
    <p:extLst>
      <p:ext uri="{BB962C8B-B14F-4D97-AF65-F5344CB8AC3E}">
        <p14:creationId xmlns:p14="http://schemas.microsoft.com/office/powerpoint/2010/main" val="42373469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26</a:t>
            </a:fld>
            <a:endParaRPr lang="pl-PL" dirty="0"/>
          </a:p>
        </p:txBody>
      </p:sp>
    </p:spTree>
    <p:extLst>
      <p:ext uri="{BB962C8B-B14F-4D97-AF65-F5344CB8AC3E}">
        <p14:creationId xmlns:p14="http://schemas.microsoft.com/office/powerpoint/2010/main" val="23637806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27</a:t>
            </a:fld>
            <a:endParaRPr lang="pl-PL" dirty="0"/>
          </a:p>
        </p:txBody>
      </p:sp>
    </p:spTree>
    <p:extLst>
      <p:ext uri="{BB962C8B-B14F-4D97-AF65-F5344CB8AC3E}">
        <p14:creationId xmlns:p14="http://schemas.microsoft.com/office/powerpoint/2010/main" val="20419483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28</a:t>
            </a:fld>
            <a:endParaRPr lang="pl-PL" dirty="0"/>
          </a:p>
        </p:txBody>
      </p:sp>
    </p:spTree>
    <p:extLst>
      <p:ext uri="{BB962C8B-B14F-4D97-AF65-F5344CB8AC3E}">
        <p14:creationId xmlns:p14="http://schemas.microsoft.com/office/powerpoint/2010/main" val="31003500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29</a:t>
            </a:fld>
            <a:endParaRPr lang="pl-PL" dirty="0"/>
          </a:p>
        </p:txBody>
      </p:sp>
    </p:spTree>
    <p:extLst>
      <p:ext uri="{BB962C8B-B14F-4D97-AF65-F5344CB8AC3E}">
        <p14:creationId xmlns:p14="http://schemas.microsoft.com/office/powerpoint/2010/main" val="633124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3</a:t>
            </a:fld>
            <a:endParaRPr lang="pl-PL" dirty="0"/>
          </a:p>
        </p:txBody>
      </p:sp>
    </p:spTree>
    <p:extLst>
      <p:ext uri="{BB962C8B-B14F-4D97-AF65-F5344CB8AC3E}">
        <p14:creationId xmlns:p14="http://schemas.microsoft.com/office/powerpoint/2010/main" val="14528337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30</a:t>
            </a:fld>
            <a:endParaRPr lang="pl-PL" dirty="0"/>
          </a:p>
        </p:txBody>
      </p:sp>
    </p:spTree>
    <p:extLst>
      <p:ext uri="{BB962C8B-B14F-4D97-AF65-F5344CB8AC3E}">
        <p14:creationId xmlns:p14="http://schemas.microsoft.com/office/powerpoint/2010/main" val="6939633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31</a:t>
            </a:fld>
            <a:endParaRPr lang="pl-PL" dirty="0"/>
          </a:p>
        </p:txBody>
      </p:sp>
    </p:spTree>
    <p:extLst>
      <p:ext uri="{BB962C8B-B14F-4D97-AF65-F5344CB8AC3E}">
        <p14:creationId xmlns:p14="http://schemas.microsoft.com/office/powerpoint/2010/main" val="8592761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32</a:t>
            </a:fld>
            <a:endParaRPr lang="pl-PL" dirty="0"/>
          </a:p>
        </p:txBody>
      </p:sp>
    </p:spTree>
    <p:extLst>
      <p:ext uri="{BB962C8B-B14F-4D97-AF65-F5344CB8AC3E}">
        <p14:creationId xmlns:p14="http://schemas.microsoft.com/office/powerpoint/2010/main" val="27741053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33</a:t>
            </a:fld>
            <a:endParaRPr lang="pl-PL" dirty="0"/>
          </a:p>
        </p:txBody>
      </p:sp>
    </p:spTree>
    <p:extLst>
      <p:ext uri="{BB962C8B-B14F-4D97-AF65-F5344CB8AC3E}">
        <p14:creationId xmlns:p14="http://schemas.microsoft.com/office/powerpoint/2010/main" val="24806148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34</a:t>
            </a:fld>
            <a:endParaRPr lang="pl-PL" dirty="0"/>
          </a:p>
        </p:txBody>
      </p:sp>
    </p:spTree>
    <p:extLst>
      <p:ext uri="{BB962C8B-B14F-4D97-AF65-F5344CB8AC3E}">
        <p14:creationId xmlns:p14="http://schemas.microsoft.com/office/powerpoint/2010/main" val="6532117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35</a:t>
            </a:fld>
            <a:endParaRPr lang="pl-PL" dirty="0"/>
          </a:p>
        </p:txBody>
      </p:sp>
    </p:spTree>
    <p:extLst>
      <p:ext uri="{BB962C8B-B14F-4D97-AF65-F5344CB8AC3E}">
        <p14:creationId xmlns:p14="http://schemas.microsoft.com/office/powerpoint/2010/main" val="10291188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36</a:t>
            </a:fld>
            <a:endParaRPr lang="pl-PL" dirty="0"/>
          </a:p>
        </p:txBody>
      </p:sp>
    </p:spTree>
    <p:extLst>
      <p:ext uri="{BB962C8B-B14F-4D97-AF65-F5344CB8AC3E}">
        <p14:creationId xmlns:p14="http://schemas.microsoft.com/office/powerpoint/2010/main" val="204094954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37</a:t>
            </a:fld>
            <a:endParaRPr lang="pl-PL" dirty="0"/>
          </a:p>
        </p:txBody>
      </p:sp>
    </p:spTree>
    <p:extLst>
      <p:ext uri="{BB962C8B-B14F-4D97-AF65-F5344CB8AC3E}">
        <p14:creationId xmlns:p14="http://schemas.microsoft.com/office/powerpoint/2010/main" val="139473016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38</a:t>
            </a:fld>
            <a:endParaRPr lang="pl-PL" dirty="0"/>
          </a:p>
        </p:txBody>
      </p:sp>
    </p:spTree>
    <p:extLst>
      <p:ext uri="{BB962C8B-B14F-4D97-AF65-F5344CB8AC3E}">
        <p14:creationId xmlns:p14="http://schemas.microsoft.com/office/powerpoint/2010/main" val="343522623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39</a:t>
            </a:fld>
            <a:endParaRPr lang="pl-PL" dirty="0"/>
          </a:p>
        </p:txBody>
      </p:sp>
    </p:spTree>
    <p:extLst>
      <p:ext uri="{BB962C8B-B14F-4D97-AF65-F5344CB8AC3E}">
        <p14:creationId xmlns:p14="http://schemas.microsoft.com/office/powerpoint/2010/main" val="4128211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4</a:t>
            </a:fld>
            <a:endParaRPr lang="pl-PL" dirty="0"/>
          </a:p>
        </p:txBody>
      </p:sp>
    </p:spTree>
    <p:extLst>
      <p:ext uri="{BB962C8B-B14F-4D97-AF65-F5344CB8AC3E}">
        <p14:creationId xmlns:p14="http://schemas.microsoft.com/office/powerpoint/2010/main" val="12572539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40</a:t>
            </a:fld>
            <a:endParaRPr lang="pl-PL" dirty="0"/>
          </a:p>
        </p:txBody>
      </p:sp>
    </p:spTree>
    <p:extLst>
      <p:ext uri="{BB962C8B-B14F-4D97-AF65-F5344CB8AC3E}">
        <p14:creationId xmlns:p14="http://schemas.microsoft.com/office/powerpoint/2010/main" val="399683811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41</a:t>
            </a:fld>
            <a:endParaRPr lang="pl-PL" dirty="0"/>
          </a:p>
        </p:txBody>
      </p:sp>
    </p:spTree>
    <p:extLst>
      <p:ext uri="{BB962C8B-B14F-4D97-AF65-F5344CB8AC3E}">
        <p14:creationId xmlns:p14="http://schemas.microsoft.com/office/powerpoint/2010/main" val="338548862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42</a:t>
            </a:fld>
            <a:endParaRPr lang="pl-PL" dirty="0"/>
          </a:p>
        </p:txBody>
      </p:sp>
    </p:spTree>
    <p:extLst>
      <p:ext uri="{BB962C8B-B14F-4D97-AF65-F5344CB8AC3E}">
        <p14:creationId xmlns:p14="http://schemas.microsoft.com/office/powerpoint/2010/main" val="102959892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43</a:t>
            </a:fld>
            <a:endParaRPr lang="pl-PL" dirty="0"/>
          </a:p>
        </p:txBody>
      </p:sp>
    </p:spTree>
    <p:extLst>
      <p:ext uri="{BB962C8B-B14F-4D97-AF65-F5344CB8AC3E}">
        <p14:creationId xmlns:p14="http://schemas.microsoft.com/office/powerpoint/2010/main" val="62707360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44</a:t>
            </a:fld>
            <a:endParaRPr lang="pl-PL" dirty="0"/>
          </a:p>
        </p:txBody>
      </p:sp>
    </p:spTree>
    <p:extLst>
      <p:ext uri="{BB962C8B-B14F-4D97-AF65-F5344CB8AC3E}">
        <p14:creationId xmlns:p14="http://schemas.microsoft.com/office/powerpoint/2010/main" val="350369146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45</a:t>
            </a:fld>
            <a:endParaRPr lang="pl-PL" dirty="0"/>
          </a:p>
        </p:txBody>
      </p:sp>
    </p:spTree>
    <p:extLst>
      <p:ext uri="{BB962C8B-B14F-4D97-AF65-F5344CB8AC3E}">
        <p14:creationId xmlns:p14="http://schemas.microsoft.com/office/powerpoint/2010/main" val="1541704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5</a:t>
            </a:fld>
            <a:endParaRPr lang="pl-PL" dirty="0"/>
          </a:p>
        </p:txBody>
      </p:sp>
    </p:spTree>
    <p:extLst>
      <p:ext uri="{BB962C8B-B14F-4D97-AF65-F5344CB8AC3E}">
        <p14:creationId xmlns:p14="http://schemas.microsoft.com/office/powerpoint/2010/main" val="3466364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6</a:t>
            </a:fld>
            <a:endParaRPr lang="pl-PL" dirty="0"/>
          </a:p>
        </p:txBody>
      </p:sp>
    </p:spTree>
    <p:extLst>
      <p:ext uri="{BB962C8B-B14F-4D97-AF65-F5344CB8AC3E}">
        <p14:creationId xmlns:p14="http://schemas.microsoft.com/office/powerpoint/2010/main" val="4115409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7</a:t>
            </a:fld>
            <a:endParaRPr lang="pl-PL" dirty="0"/>
          </a:p>
        </p:txBody>
      </p:sp>
    </p:spTree>
    <p:extLst>
      <p:ext uri="{BB962C8B-B14F-4D97-AF65-F5344CB8AC3E}">
        <p14:creationId xmlns:p14="http://schemas.microsoft.com/office/powerpoint/2010/main" val="3424990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8</a:t>
            </a:fld>
            <a:endParaRPr lang="pl-PL" dirty="0"/>
          </a:p>
        </p:txBody>
      </p:sp>
    </p:spTree>
    <p:extLst>
      <p:ext uri="{BB962C8B-B14F-4D97-AF65-F5344CB8AC3E}">
        <p14:creationId xmlns:p14="http://schemas.microsoft.com/office/powerpoint/2010/main" val="3890749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6A4C4A3-1158-4DC3-9B80-98163D1B892A}" type="slidenum">
              <a:rPr lang="pl-PL" smtClean="0"/>
              <a:t>9</a:t>
            </a:fld>
            <a:endParaRPr lang="pl-PL" dirty="0"/>
          </a:p>
        </p:txBody>
      </p:sp>
    </p:spTree>
    <p:extLst>
      <p:ext uri="{BB962C8B-B14F-4D97-AF65-F5344CB8AC3E}">
        <p14:creationId xmlns:p14="http://schemas.microsoft.com/office/powerpoint/2010/main" val="16608308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AC8235A9-ACD1-55F9-6089-7293320295C7}"/>
              </a:ext>
            </a:extLst>
          </p:cNvPr>
          <p:cNvSpPr>
            <a:spLocks noGrp="1"/>
          </p:cNvSpPr>
          <p:nvPr>
            <p:ph type="dt" sz="half" idx="10"/>
          </p:nvPr>
        </p:nvSpPr>
        <p:spPr/>
        <p:txBody>
          <a:bodyPr/>
          <a:lstStyle/>
          <a:p>
            <a:fld id="{7A31DD0C-6D32-4BC7-B971-B38B2FA0F750}" type="datetime4">
              <a:rPr lang="pl-PL" smtClean="0"/>
              <a:t>23 lutego 2024</a:t>
            </a:fld>
            <a:endParaRPr lang="pl-PL" dirty="0"/>
          </a:p>
        </p:txBody>
      </p:sp>
      <p:sp>
        <p:nvSpPr>
          <p:cNvPr id="3" name="Symbol zastępczy stopki 2">
            <a:extLst>
              <a:ext uri="{FF2B5EF4-FFF2-40B4-BE49-F238E27FC236}">
                <a16:creationId xmlns:a16="http://schemas.microsoft.com/office/drawing/2014/main" id="{6492CF31-08B7-AB12-DB3C-DF4A68C760BD}"/>
              </a:ext>
            </a:extLst>
          </p:cNvPr>
          <p:cNvSpPr>
            <a:spLocks noGrp="1"/>
          </p:cNvSpPr>
          <p:nvPr>
            <p:ph type="ftr" sz="quarter" idx="11"/>
          </p:nvPr>
        </p:nvSpPr>
        <p:spPr/>
        <p:txBody>
          <a:bodyPr/>
          <a:lstStyle/>
          <a:p>
            <a:endParaRPr lang="pl-PL" dirty="0"/>
          </a:p>
        </p:txBody>
      </p:sp>
      <p:sp>
        <p:nvSpPr>
          <p:cNvPr id="4" name="Symbol zastępczy numeru slajdu 3">
            <a:extLst>
              <a:ext uri="{FF2B5EF4-FFF2-40B4-BE49-F238E27FC236}">
                <a16:creationId xmlns:a16="http://schemas.microsoft.com/office/drawing/2014/main" id="{88A80A8D-89CB-1D85-DE96-004019688CFE}"/>
              </a:ext>
            </a:extLst>
          </p:cNvPr>
          <p:cNvSpPr>
            <a:spLocks noGrp="1"/>
          </p:cNvSpPr>
          <p:nvPr>
            <p:ph type="sldNum" sz="quarter" idx="12"/>
          </p:nvPr>
        </p:nvSpPr>
        <p:spPr/>
        <p:txBody>
          <a:bodyPr/>
          <a:lstStyle/>
          <a:p>
            <a:fld id="{CC1B6E93-69BD-49C6-9B34-503932A7A779}" type="slidenum">
              <a:rPr lang="pl-PL" smtClean="0"/>
              <a:t>‹#›</a:t>
            </a:fld>
            <a:endParaRPr lang="pl-PL" dirty="0"/>
          </a:p>
        </p:txBody>
      </p:sp>
      <p:pic>
        <p:nvPicPr>
          <p:cNvPr id="5" name="image7.jpeg">
            <a:extLst>
              <a:ext uri="{FF2B5EF4-FFF2-40B4-BE49-F238E27FC236}">
                <a16:creationId xmlns:a16="http://schemas.microsoft.com/office/drawing/2014/main" id="{EE47AD76-69CB-5523-A6E9-AAC043ACD304}"/>
              </a:ext>
            </a:extLst>
          </p:cNvPr>
          <p:cNvPicPr>
            <a:picLocks noChangeAspect="1"/>
          </p:cNvPicPr>
          <p:nvPr userDrawn="1"/>
        </p:nvPicPr>
        <p:blipFill>
          <a:blip r:embed="rId2" cstate="print"/>
          <a:stretch>
            <a:fillRect/>
          </a:stretch>
        </p:blipFill>
        <p:spPr>
          <a:xfrm>
            <a:off x="773837" y="187306"/>
            <a:ext cx="4976674" cy="583530"/>
          </a:xfrm>
          <a:prstGeom prst="rect">
            <a:avLst/>
          </a:prstGeom>
        </p:spPr>
      </p:pic>
      <p:pic>
        <p:nvPicPr>
          <p:cNvPr id="6" name="Obraz 5">
            <a:extLst>
              <a:ext uri="{FF2B5EF4-FFF2-40B4-BE49-F238E27FC236}">
                <a16:creationId xmlns:a16="http://schemas.microsoft.com/office/drawing/2014/main" id="{509C34E2-9FF5-BCBE-8E5F-044B1D26641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79088" y="5741289"/>
            <a:ext cx="5529024" cy="1147533"/>
          </a:xfrm>
          <a:prstGeom prst="rect">
            <a:avLst/>
          </a:prstGeom>
        </p:spPr>
      </p:pic>
    </p:spTree>
    <p:extLst>
      <p:ext uri="{BB962C8B-B14F-4D97-AF65-F5344CB8AC3E}">
        <p14:creationId xmlns:p14="http://schemas.microsoft.com/office/powerpoint/2010/main" val="1916417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3678E4-1211-02BF-3140-A048F137CC40}"/>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E8C2B4C9-D04C-9466-6B79-8ED06A71BCA8}"/>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5DC8D42-C039-69C6-E31D-092759823C3A}"/>
              </a:ext>
            </a:extLst>
          </p:cNvPr>
          <p:cNvSpPr>
            <a:spLocks noGrp="1"/>
          </p:cNvSpPr>
          <p:nvPr>
            <p:ph type="dt" sz="half" idx="10"/>
          </p:nvPr>
        </p:nvSpPr>
        <p:spPr/>
        <p:txBody>
          <a:bodyPr/>
          <a:lstStyle/>
          <a:p>
            <a:fld id="{AB3E2B8C-C793-4B16-8F36-BEF42A9B191B}" type="datetime4">
              <a:rPr lang="pl-PL" smtClean="0"/>
              <a:t>23 lutego 2024</a:t>
            </a:fld>
            <a:endParaRPr lang="pl-PL" dirty="0"/>
          </a:p>
        </p:txBody>
      </p:sp>
      <p:sp>
        <p:nvSpPr>
          <p:cNvPr id="5" name="Symbol zastępczy stopki 4">
            <a:extLst>
              <a:ext uri="{FF2B5EF4-FFF2-40B4-BE49-F238E27FC236}">
                <a16:creationId xmlns:a16="http://schemas.microsoft.com/office/drawing/2014/main" id="{4B2503CA-1863-F1A2-169B-4E8265F0A95A}"/>
              </a:ext>
            </a:extLst>
          </p:cNvPr>
          <p:cNvSpPr>
            <a:spLocks noGrp="1"/>
          </p:cNvSpPr>
          <p:nvPr>
            <p:ph type="ftr" sz="quarter" idx="11"/>
          </p:nvPr>
        </p:nvSpPr>
        <p:spPr/>
        <p:txBody>
          <a:bodyPr/>
          <a:lstStyle/>
          <a:p>
            <a:endParaRPr lang="pl-PL" dirty="0"/>
          </a:p>
        </p:txBody>
      </p:sp>
      <p:sp>
        <p:nvSpPr>
          <p:cNvPr id="6" name="Symbol zastępczy numeru slajdu 5">
            <a:extLst>
              <a:ext uri="{FF2B5EF4-FFF2-40B4-BE49-F238E27FC236}">
                <a16:creationId xmlns:a16="http://schemas.microsoft.com/office/drawing/2014/main" id="{3EE3A017-0866-BFD2-ABE7-A168671BEB25}"/>
              </a:ext>
            </a:extLst>
          </p:cNvPr>
          <p:cNvSpPr>
            <a:spLocks noGrp="1"/>
          </p:cNvSpPr>
          <p:nvPr>
            <p:ph type="sldNum" sz="quarter" idx="12"/>
          </p:nvPr>
        </p:nvSpPr>
        <p:spPr/>
        <p:txBody>
          <a:bodyPr/>
          <a:lstStyle/>
          <a:p>
            <a:fld id="{CC1B6E93-69BD-49C6-9B34-503932A7A779}" type="slidenum">
              <a:rPr lang="pl-PL" smtClean="0"/>
              <a:t>‹#›</a:t>
            </a:fld>
            <a:endParaRPr lang="pl-PL" dirty="0"/>
          </a:p>
        </p:txBody>
      </p:sp>
    </p:spTree>
    <p:extLst>
      <p:ext uri="{BB962C8B-B14F-4D97-AF65-F5344CB8AC3E}">
        <p14:creationId xmlns:p14="http://schemas.microsoft.com/office/powerpoint/2010/main" val="1783535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EDF29B99-1A0D-4AF8-C971-4493EEABA343}"/>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7AE6126D-6983-A90E-836A-893E356B7F3E}"/>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987F7BC-7074-AE5D-09DA-040941F4314E}"/>
              </a:ext>
            </a:extLst>
          </p:cNvPr>
          <p:cNvSpPr>
            <a:spLocks noGrp="1"/>
          </p:cNvSpPr>
          <p:nvPr>
            <p:ph type="dt" sz="half" idx="10"/>
          </p:nvPr>
        </p:nvSpPr>
        <p:spPr/>
        <p:txBody>
          <a:bodyPr/>
          <a:lstStyle/>
          <a:p>
            <a:fld id="{5EFD3F2A-6063-48F2-893B-5CC93D9DA06D}" type="datetime4">
              <a:rPr lang="pl-PL" smtClean="0"/>
              <a:t>23 lutego 2024</a:t>
            </a:fld>
            <a:endParaRPr lang="pl-PL" dirty="0"/>
          </a:p>
        </p:txBody>
      </p:sp>
      <p:sp>
        <p:nvSpPr>
          <p:cNvPr id="5" name="Symbol zastępczy stopki 4">
            <a:extLst>
              <a:ext uri="{FF2B5EF4-FFF2-40B4-BE49-F238E27FC236}">
                <a16:creationId xmlns:a16="http://schemas.microsoft.com/office/drawing/2014/main" id="{027EDC89-C855-D08D-B529-3EF3466344CC}"/>
              </a:ext>
            </a:extLst>
          </p:cNvPr>
          <p:cNvSpPr>
            <a:spLocks noGrp="1"/>
          </p:cNvSpPr>
          <p:nvPr>
            <p:ph type="ftr" sz="quarter" idx="11"/>
          </p:nvPr>
        </p:nvSpPr>
        <p:spPr/>
        <p:txBody>
          <a:bodyPr/>
          <a:lstStyle/>
          <a:p>
            <a:endParaRPr lang="pl-PL" dirty="0"/>
          </a:p>
        </p:txBody>
      </p:sp>
      <p:sp>
        <p:nvSpPr>
          <p:cNvPr id="6" name="Symbol zastępczy numeru slajdu 5">
            <a:extLst>
              <a:ext uri="{FF2B5EF4-FFF2-40B4-BE49-F238E27FC236}">
                <a16:creationId xmlns:a16="http://schemas.microsoft.com/office/drawing/2014/main" id="{A0576602-9FC0-65AA-40E2-40A209B09022}"/>
              </a:ext>
            </a:extLst>
          </p:cNvPr>
          <p:cNvSpPr>
            <a:spLocks noGrp="1"/>
          </p:cNvSpPr>
          <p:nvPr>
            <p:ph type="sldNum" sz="quarter" idx="12"/>
          </p:nvPr>
        </p:nvSpPr>
        <p:spPr/>
        <p:txBody>
          <a:bodyPr/>
          <a:lstStyle/>
          <a:p>
            <a:fld id="{CC1B6E93-69BD-49C6-9B34-503932A7A779}" type="slidenum">
              <a:rPr lang="pl-PL" smtClean="0"/>
              <a:t>‹#›</a:t>
            </a:fld>
            <a:endParaRPr lang="pl-PL" dirty="0"/>
          </a:p>
        </p:txBody>
      </p:sp>
    </p:spTree>
    <p:extLst>
      <p:ext uri="{BB962C8B-B14F-4D97-AF65-F5344CB8AC3E}">
        <p14:creationId xmlns:p14="http://schemas.microsoft.com/office/powerpoint/2010/main" val="3475281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CB0CD00-3A90-468C-2950-51A92258F780}"/>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9A77B385-1FA0-4A09-7695-B69606F823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974C5C2C-ED68-2EA5-6541-FB12FD002885}"/>
              </a:ext>
            </a:extLst>
          </p:cNvPr>
          <p:cNvSpPr>
            <a:spLocks noGrp="1"/>
          </p:cNvSpPr>
          <p:nvPr>
            <p:ph type="dt" sz="half" idx="10"/>
          </p:nvPr>
        </p:nvSpPr>
        <p:spPr/>
        <p:txBody>
          <a:bodyPr/>
          <a:lstStyle/>
          <a:p>
            <a:fld id="{41BE0BA5-99BC-47D4-B4E2-ED9294F1F9F5}" type="datetime4">
              <a:rPr lang="pl-PL" smtClean="0"/>
              <a:t>23 lutego 2024</a:t>
            </a:fld>
            <a:endParaRPr lang="pl-PL" dirty="0"/>
          </a:p>
        </p:txBody>
      </p:sp>
      <p:sp>
        <p:nvSpPr>
          <p:cNvPr id="5" name="Symbol zastępczy stopki 4">
            <a:extLst>
              <a:ext uri="{FF2B5EF4-FFF2-40B4-BE49-F238E27FC236}">
                <a16:creationId xmlns:a16="http://schemas.microsoft.com/office/drawing/2014/main" id="{7A946A16-6BAA-9315-51F5-C174AB255CDC}"/>
              </a:ext>
            </a:extLst>
          </p:cNvPr>
          <p:cNvSpPr>
            <a:spLocks noGrp="1"/>
          </p:cNvSpPr>
          <p:nvPr>
            <p:ph type="ftr" sz="quarter" idx="11"/>
          </p:nvPr>
        </p:nvSpPr>
        <p:spPr/>
        <p:txBody>
          <a:bodyPr/>
          <a:lstStyle/>
          <a:p>
            <a:endParaRPr lang="pl-PL" dirty="0"/>
          </a:p>
        </p:txBody>
      </p:sp>
      <p:sp>
        <p:nvSpPr>
          <p:cNvPr id="6" name="Symbol zastępczy numeru slajdu 5">
            <a:extLst>
              <a:ext uri="{FF2B5EF4-FFF2-40B4-BE49-F238E27FC236}">
                <a16:creationId xmlns:a16="http://schemas.microsoft.com/office/drawing/2014/main" id="{0410E48B-D216-5A69-5EAB-2CC6A456973B}"/>
              </a:ext>
            </a:extLst>
          </p:cNvPr>
          <p:cNvSpPr>
            <a:spLocks noGrp="1"/>
          </p:cNvSpPr>
          <p:nvPr>
            <p:ph type="sldNum" sz="quarter" idx="12"/>
          </p:nvPr>
        </p:nvSpPr>
        <p:spPr/>
        <p:txBody>
          <a:bodyPr/>
          <a:lstStyle/>
          <a:p>
            <a:fld id="{CC1B6E93-69BD-49C6-9B34-503932A7A779}" type="slidenum">
              <a:rPr lang="pl-PL" smtClean="0"/>
              <a:t>‹#›</a:t>
            </a:fld>
            <a:endParaRPr lang="pl-PL" dirty="0"/>
          </a:p>
        </p:txBody>
      </p:sp>
    </p:spTree>
    <p:extLst>
      <p:ext uri="{BB962C8B-B14F-4D97-AF65-F5344CB8AC3E}">
        <p14:creationId xmlns:p14="http://schemas.microsoft.com/office/powerpoint/2010/main" val="3865010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A11CCC-E027-EAA7-006E-ECCF11ACFBEC}"/>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BB789D19-ABE5-A763-42DB-EEAB6CBAD2AB}"/>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pic>
        <p:nvPicPr>
          <p:cNvPr id="7" name="image7.jpeg">
            <a:extLst>
              <a:ext uri="{FF2B5EF4-FFF2-40B4-BE49-F238E27FC236}">
                <a16:creationId xmlns:a16="http://schemas.microsoft.com/office/drawing/2014/main" id="{3A2A4025-4715-8F75-B8BA-648531397629}"/>
              </a:ext>
            </a:extLst>
          </p:cNvPr>
          <p:cNvPicPr>
            <a:picLocks noChangeAspect="1"/>
          </p:cNvPicPr>
          <p:nvPr userDrawn="1"/>
        </p:nvPicPr>
        <p:blipFill>
          <a:blip r:embed="rId2" cstate="print"/>
          <a:stretch>
            <a:fillRect/>
          </a:stretch>
        </p:blipFill>
        <p:spPr>
          <a:xfrm>
            <a:off x="838200" y="319372"/>
            <a:ext cx="4976674" cy="583530"/>
          </a:xfrm>
          <a:prstGeom prst="rect">
            <a:avLst/>
          </a:prstGeom>
        </p:spPr>
      </p:pic>
      <p:pic>
        <p:nvPicPr>
          <p:cNvPr id="8" name="Obraz 7">
            <a:extLst>
              <a:ext uri="{FF2B5EF4-FFF2-40B4-BE49-F238E27FC236}">
                <a16:creationId xmlns:a16="http://schemas.microsoft.com/office/drawing/2014/main" id="{159EA181-C3E1-421E-7CF9-C01C825AF50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79088" y="5688634"/>
            <a:ext cx="5529024" cy="1147533"/>
          </a:xfrm>
          <a:prstGeom prst="rect">
            <a:avLst/>
          </a:prstGeom>
        </p:spPr>
      </p:pic>
      <p:sp>
        <p:nvSpPr>
          <p:cNvPr id="9" name="Symbol zastępczy daty 8">
            <a:extLst>
              <a:ext uri="{FF2B5EF4-FFF2-40B4-BE49-F238E27FC236}">
                <a16:creationId xmlns:a16="http://schemas.microsoft.com/office/drawing/2014/main" id="{DF11FE99-A85E-D4F5-EDDA-7B089ECE78C2}"/>
              </a:ext>
            </a:extLst>
          </p:cNvPr>
          <p:cNvSpPr>
            <a:spLocks noGrp="1"/>
          </p:cNvSpPr>
          <p:nvPr>
            <p:ph type="dt" sz="half" idx="10"/>
          </p:nvPr>
        </p:nvSpPr>
        <p:spPr/>
        <p:txBody>
          <a:bodyPr/>
          <a:lstStyle/>
          <a:p>
            <a:fld id="{9A3148E6-5746-41C3-991A-91B8C28C30A6}" type="datetime4">
              <a:rPr lang="pl-PL" smtClean="0"/>
              <a:t>23 lutego 2024</a:t>
            </a:fld>
            <a:endParaRPr lang="pl-PL" dirty="0"/>
          </a:p>
        </p:txBody>
      </p:sp>
      <p:sp>
        <p:nvSpPr>
          <p:cNvPr id="10" name="Symbol zastępczy stopki 9">
            <a:extLst>
              <a:ext uri="{FF2B5EF4-FFF2-40B4-BE49-F238E27FC236}">
                <a16:creationId xmlns:a16="http://schemas.microsoft.com/office/drawing/2014/main" id="{AADE5ADF-7D91-AF8B-79AF-E334F87852C0}"/>
              </a:ext>
            </a:extLst>
          </p:cNvPr>
          <p:cNvSpPr>
            <a:spLocks noGrp="1"/>
          </p:cNvSpPr>
          <p:nvPr>
            <p:ph type="ftr" sz="quarter" idx="11"/>
          </p:nvPr>
        </p:nvSpPr>
        <p:spPr/>
        <p:txBody>
          <a:bodyPr/>
          <a:lstStyle/>
          <a:p>
            <a:endParaRPr lang="pl-PL" dirty="0"/>
          </a:p>
        </p:txBody>
      </p:sp>
      <p:sp>
        <p:nvSpPr>
          <p:cNvPr id="11" name="Symbol zastępczy numeru slajdu 10">
            <a:extLst>
              <a:ext uri="{FF2B5EF4-FFF2-40B4-BE49-F238E27FC236}">
                <a16:creationId xmlns:a16="http://schemas.microsoft.com/office/drawing/2014/main" id="{44E1D2CF-29A2-7BE1-2EFE-8CD3229CB9E4}"/>
              </a:ext>
            </a:extLst>
          </p:cNvPr>
          <p:cNvSpPr>
            <a:spLocks noGrp="1"/>
          </p:cNvSpPr>
          <p:nvPr>
            <p:ph type="sldNum" sz="quarter" idx="12"/>
          </p:nvPr>
        </p:nvSpPr>
        <p:spPr/>
        <p:txBody>
          <a:bodyPr/>
          <a:lstStyle/>
          <a:p>
            <a:fld id="{CC1B6E93-69BD-49C6-9B34-503932A7A779}" type="slidenum">
              <a:rPr lang="pl-PL" smtClean="0"/>
              <a:t>‹#›</a:t>
            </a:fld>
            <a:endParaRPr lang="pl-PL" dirty="0"/>
          </a:p>
        </p:txBody>
      </p:sp>
    </p:spTree>
    <p:extLst>
      <p:ext uri="{BB962C8B-B14F-4D97-AF65-F5344CB8AC3E}">
        <p14:creationId xmlns:p14="http://schemas.microsoft.com/office/powerpoint/2010/main" val="570826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1B993A-EA76-6231-DE93-2DD9508F280A}"/>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BCA7AF37-2670-1A1D-DB21-442A9E0F5C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7CE9A786-49F2-F5B4-C8CA-B4EA74168890}"/>
              </a:ext>
            </a:extLst>
          </p:cNvPr>
          <p:cNvSpPr>
            <a:spLocks noGrp="1"/>
          </p:cNvSpPr>
          <p:nvPr>
            <p:ph type="dt" sz="half" idx="10"/>
          </p:nvPr>
        </p:nvSpPr>
        <p:spPr/>
        <p:txBody>
          <a:bodyPr/>
          <a:lstStyle/>
          <a:p>
            <a:fld id="{C52CE56A-2EBB-4F1E-9B47-ABFE9D1DA42D}" type="datetime4">
              <a:rPr lang="pl-PL" smtClean="0"/>
              <a:t>23 lutego 2024</a:t>
            </a:fld>
            <a:endParaRPr lang="pl-PL" dirty="0"/>
          </a:p>
        </p:txBody>
      </p:sp>
      <p:sp>
        <p:nvSpPr>
          <p:cNvPr id="5" name="Symbol zastępczy stopki 4">
            <a:extLst>
              <a:ext uri="{FF2B5EF4-FFF2-40B4-BE49-F238E27FC236}">
                <a16:creationId xmlns:a16="http://schemas.microsoft.com/office/drawing/2014/main" id="{DBB1BC82-24E8-0808-4A26-4E62E0655117}"/>
              </a:ext>
            </a:extLst>
          </p:cNvPr>
          <p:cNvSpPr>
            <a:spLocks noGrp="1"/>
          </p:cNvSpPr>
          <p:nvPr>
            <p:ph type="ftr" sz="quarter" idx="11"/>
          </p:nvPr>
        </p:nvSpPr>
        <p:spPr/>
        <p:txBody>
          <a:bodyPr/>
          <a:lstStyle/>
          <a:p>
            <a:endParaRPr lang="pl-PL" dirty="0"/>
          </a:p>
        </p:txBody>
      </p:sp>
      <p:sp>
        <p:nvSpPr>
          <p:cNvPr id="6" name="Symbol zastępczy numeru slajdu 5">
            <a:extLst>
              <a:ext uri="{FF2B5EF4-FFF2-40B4-BE49-F238E27FC236}">
                <a16:creationId xmlns:a16="http://schemas.microsoft.com/office/drawing/2014/main" id="{150D33F2-B454-026F-1591-7F94EEE861E2}"/>
              </a:ext>
            </a:extLst>
          </p:cNvPr>
          <p:cNvSpPr>
            <a:spLocks noGrp="1"/>
          </p:cNvSpPr>
          <p:nvPr>
            <p:ph type="sldNum" sz="quarter" idx="12"/>
          </p:nvPr>
        </p:nvSpPr>
        <p:spPr/>
        <p:txBody>
          <a:bodyPr/>
          <a:lstStyle/>
          <a:p>
            <a:fld id="{CC1B6E93-69BD-49C6-9B34-503932A7A779}" type="slidenum">
              <a:rPr lang="pl-PL" smtClean="0"/>
              <a:t>‹#›</a:t>
            </a:fld>
            <a:endParaRPr lang="pl-PL" dirty="0"/>
          </a:p>
        </p:txBody>
      </p:sp>
    </p:spTree>
    <p:extLst>
      <p:ext uri="{BB962C8B-B14F-4D97-AF65-F5344CB8AC3E}">
        <p14:creationId xmlns:p14="http://schemas.microsoft.com/office/powerpoint/2010/main" val="2791847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7969350-A6BC-AC1B-E4C3-1A49BF1C259A}"/>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D83E184F-248A-A5FC-6E05-B370B3C4FB83}"/>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B46E51E3-B704-4685-F314-0AFB558B436A}"/>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20D970D2-C188-2009-9E21-632F4B69E355}"/>
              </a:ext>
            </a:extLst>
          </p:cNvPr>
          <p:cNvSpPr>
            <a:spLocks noGrp="1"/>
          </p:cNvSpPr>
          <p:nvPr>
            <p:ph type="dt" sz="half" idx="10"/>
          </p:nvPr>
        </p:nvSpPr>
        <p:spPr/>
        <p:txBody>
          <a:bodyPr/>
          <a:lstStyle/>
          <a:p>
            <a:fld id="{85AC98D6-98DC-49E6-BD19-6CE4844A7663}" type="datetime4">
              <a:rPr lang="pl-PL" smtClean="0"/>
              <a:t>23 lutego 2024</a:t>
            </a:fld>
            <a:endParaRPr lang="pl-PL" dirty="0"/>
          </a:p>
        </p:txBody>
      </p:sp>
      <p:sp>
        <p:nvSpPr>
          <p:cNvPr id="6" name="Symbol zastępczy stopki 5">
            <a:extLst>
              <a:ext uri="{FF2B5EF4-FFF2-40B4-BE49-F238E27FC236}">
                <a16:creationId xmlns:a16="http://schemas.microsoft.com/office/drawing/2014/main" id="{9D9A1984-1990-6496-0C16-1AA408EB999F}"/>
              </a:ext>
            </a:extLst>
          </p:cNvPr>
          <p:cNvSpPr>
            <a:spLocks noGrp="1"/>
          </p:cNvSpPr>
          <p:nvPr>
            <p:ph type="ftr" sz="quarter" idx="11"/>
          </p:nvPr>
        </p:nvSpPr>
        <p:spPr/>
        <p:txBody>
          <a:bodyPr/>
          <a:lstStyle/>
          <a:p>
            <a:endParaRPr lang="pl-PL" dirty="0"/>
          </a:p>
        </p:txBody>
      </p:sp>
      <p:sp>
        <p:nvSpPr>
          <p:cNvPr id="7" name="Symbol zastępczy numeru slajdu 6">
            <a:extLst>
              <a:ext uri="{FF2B5EF4-FFF2-40B4-BE49-F238E27FC236}">
                <a16:creationId xmlns:a16="http://schemas.microsoft.com/office/drawing/2014/main" id="{B416D335-386F-7044-13E5-54CB3E762EB0}"/>
              </a:ext>
            </a:extLst>
          </p:cNvPr>
          <p:cNvSpPr>
            <a:spLocks noGrp="1"/>
          </p:cNvSpPr>
          <p:nvPr>
            <p:ph type="sldNum" sz="quarter" idx="12"/>
          </p:nvPr>
        </p:nvSpPr>
        <p:spPr/>
        <p:txBody>
          <a:bodyPr/>
          <a:lstStyle/>
          <a:p>
            <a:fld id="{CC1B6E93-69BD-49C6-9B34-503932A7A779}" type="slidenum">
              <a:rPr lang="pl-PL" smtClean="0"/>
              <a:t>‹#›</a:t>
            </a:fld>
            <a:endParaRPr lang="pl-PL" dirty="0"/>
          </a:p>
        </p:txBody>
      </p:sp>
    </p:spTree>
    <p:extLst>
      <p:ext uri="{BB962C8B-B14F-4D97-AF65-F5344CB8AC3E}">
        <p14:creationId xmlns:p14="http://schemas.microsoft.com/office/powerpoint/2010/main" val="1813742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E5E12A5-EDD1-0BBF-19E4-4CEF1C69CA71}"/>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B570EC42-6961-61B5-765B-BD98AC640D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1202CBAE-C855-9059-39D6-90A71955CB2B}"/>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D18F5D25-44AD-F09A-A40A-3324225A4D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ACF90118-0202-75A9-B65F-ECCD418C63B5}"/>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7C5C6246-5681-7A5A-5912-2BACAB8E443F}"/>
              </a:ext>
            </a:extLst>
          </p:cNvPr>
          <p:cNvSpPr>
            <a:spLocks noGrp="1"/>
          </p:cNvSpPr>
          <p:nvPr>
            <p:ph type="dt" sz="half" idx="10"/>
          </p:nvPr>
        </p:nvSpPr>
        <p:spPr/>
        <p:txBody>
          <a:bodyPr/>
          <a:lstStyle/>
          <a:p>
            <a:fld id="{E9903F02-2F32-4BCB-9398-EA955A21D62B}" type="datetime4">
              <a:rPr lang="pl-PL" smtClean="0"/>
              <a:t>23 lutego 2024</a:t>
            </a:fld>
            <a:endParaRPr lang="pl-PL" dirty="0"/>
          </a:p>
        </p:txBody>
      </p:sp>
      <p:sp>
        <p:nvSpPr>
          <p:cNvPr id="8" name="Symbol zastępczy stopki 7">
            <a:extLst>
              <a:ext uri="{FF2B5EF4-FFF2-40B4-BE49-F238E27FC236}">
                <a16:creationId xmlns:a16="http://schemas.microsoft.com/office/drawing/2014/main" id="{174A4F9F-D22C-3763-8A02-A17ECD5ABDD7}"/>
              </a:ext>
            </a:extLst>
          </p:cNvPr>
          <p:cNvSpPr>
            <a:spLocks noGrp="1"/>
          </p:cNvSpPr>
          <p:nvPr>
            <p:ph type="ftr" sz="quarter" idx="11"/>
          </p:nvPr>
        </p:nvSpPr>
        <p:spPr/>
        <p:txBody>
          <a:bodyPr/>
          <a:lstStyle/>
          <a:p>
            <a:endParaRPr lang="pl-PL" dirty="0"/>
          </a:p>
        </p:txBody>
      </p:sp>
      <p:sp>
        <p:nvSpPr>
          <p:cNvPr id="9" name="Symbol zastępczy numeru slajdu 8">
            <a:extLst>
              <a:ext uri="{FF2B5EF4-FFF2-40B4-BE49-F238E27FC236}">
                <a16:creationId xmlns:a16="http://schemas.microsoft.com/office/drawing/2014/main" id="{0D912F59-0FE8-4CFA-FA2C-F5FD371B776C}"/>
              </a:ext>
            </a:extLst>
          </p:cNvPr>
          <p:cNvSpPr>
            <a:spLocks noGrp="1"/>
          </p:cNvSpPr>
          <p:nvPr>
            <p:ph type="sldNum" sz="quarter" idx="12"/>
          </p:nvPr>
        </p:nvSpPr>
        <p:spPr/>
        <p:txBody>
          <a:bodyPr/>
          <a:lstStyle/>
          <a:p>
            <a:fld id="{CC1B6E93-69BD-49C6-9B34-503932A7A779}" type="slidenum">
              <a:rPr lang="pl-PL" smtClean="0"/>
              <a:t>‹#›</a:t>
            </a:fld>
            <a:endParaRPr lang="pl-PL" dirty="0"/>
          </a:p>
        </p:txBody>
      </p:sp>
    </p:spTree>
    <p:extLst>
      <p:ext uri="{BB962C8B-B14F-4D97-AF65-F5344CB8AC3E}">
        <p14:creationId xmlns:p14="http://schemas.microsoft.com/office/powerpoint/2010/main" val="2764271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6D521D-0232-BEA9-4FDE-2F0716EED8B2}"/>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0A015D7A-E62A-A262-952D-8B2D11A47641}"/>
              </a:ext>
            </a:extLst>
          </p:cNvPr>
          <p:cNvSpPr>
            <a:spLocks noGrp="1"/>
          </p:cNvSpPr>
          <p:nvPr>
            <p:ph type="dt" sz="half" idx="10"/>
          </p:nvPr>
        </p:nvSpPr>
        <p:spPr/>
        <p:txBody>
          <a:bodyPr/>
          <a:lstStyle/>
          <a:p>
            <a:fld id="{0831E164-832D-4FB7-88D1-23D528E9B9F0}" type="datetime4">
              <a:rPr lang="pl-PL" smtClean="0"/>
              <a:t>23 lutego 2024</a:t>
            </a:fld>
            <a:endParaRPr lang="pl-PL" dirty="0"/>
          </a:p>
        </p:txBody>
      </p:sp>
      <p:sp>
        <p:nvSpPr>
          <p:cNvPr id="4" name="Symbol zastępczy stopki 3">
            <a:extLst>
              <a:ext uri="{FF2B5EF4-FFF2-40B4-BE49-F238E27FC236}">
                <a16:creationId xmlns:a16="http://schemas.microsoft.com/office/drawing/2014/main" id="{B3F0C19D-FAC2-7DE4-A4CC-A0C3CC5FCAA2}"/>
              </a:ext>
            </a:extLst>
          </p:cNvPr>
          <p:cNvSpPr>
            <a:spLocks noGrp="1"/>
          </p:cNvSpPr>
          <p:nvPr>
            <p:ph type="ftr" sz="quarter" idx="11"/>
          </p:nvPr>
        </p:nvSpPr>
        <p:spPr/>
        <p:txBody>
          <a:bodyPr/>
          <a:lstStyle/>
          <a:p>
            <a:endParaRPr lang="pl-PL" dirty="0"/>
          </a:p>
        </p:txBody>
      </p:sp>
      <p:sp>
        <p:nvSpPr>
          <p:cNvPr id="5" name="Symbol zastępczy numeru slajdu 4">
            <a:extLst>
              <a:ext uri="{FF2B5EF4-FFF2-40B4-BE49-F238E27FC236}">
                <a16:creationId xmlns:a16="http://schemas.microsoft.com/office/drawing/2014/main" id="{6A7137A1-6A5A-11E9-213A-F04284C9B42F}"/>
              </a:ext>
            </a:extLst>
          </p:cNvPr>
          <p:cNvSpPr>
            <a:spLocks noGrp="1"/>
          </p:cNvSpPr>
          <p:nvPr>
            <p:ph type="sldNum" sz="quarter" idx="12"/>
          </p:nvPr>
        </p:nvSpPr>
        <p:spPr/>
        <p:txBody>
          <a:bodyPr/>
          <a:lstStyle/>
          <a:p>
            <a:fld id="{CC1B6E93-69BD-49C6-9B34-503932A7A779}" type="slidenum">
              <a:rPr lang="pl-PL" smtClean="0"/>
              <a:t>‹#›</a:t>
            </a:fld>
            <a:endParaRPr lang="pl-PL" dirty="0"/>
          </a:p>
        </p:txBody>
      </p:sp>
    </p:spTree>
    <p:extLst>
      <p:ext uri="{BB962C8B-B14F-4D97-AF65-F5344CB8AC3E}">
        <p14:creationId xmlns:p14="http://schemas.microsoft.com/office/powerpoint/2010/main" val="718397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F069F1F-5F25-9880-CD5E-378FCA9C1CC0}"/>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B5682F25-2E3D-7786-506A-33C20C12B2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274530C3-204C-0347-84B2-59ABC5CF52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4EA03E74-74A7-8542-8894-87EC6BB976FC}"/>
              </a:ext>
            </a:extLst>
          </p:cNvPr>
          <p:cNvSpPr>
            <a:spLocks noGrp="1"/>
          </p:cNvSpPr>
          <p:nvPr>
            <p:ph type="dt" sz="half" idx="10"/>
          </p:nvPr>
        </p:nvSpPr>
        <p:spPr/>
        <p:txBody>
          <a:bodyPr/>
          <a:lstStyle/>
          <a:p>
            <a:fld id="{FA011514-7C88-49E6-BC7C-67126E1DE36C}" type="datetime4">
              <a:rPr lang="pl-PL" smtClean="0"/>
              <a:t>23 lutego 2024</a:t>
            </a:fld>
            <a:endParaRPr lang="pl-PL" dirty="0"/>
          </a:p>
        </p:txBody>
      </p:sp>
      <p:sp>
        <p:nvSpPr>
          <p:cNvPr id="6" name="Symbol zastępczy stopki 5">
            <a:extLst>
              <a:ext uri="{FF2B5EF4-FFF2-40B4-BE49-F238E27FC236}">
                <a16:creationId xmlns:a16="http://schemas.microsoft.com/office/drawing/2014/main" id="{1D06A1D9-A305-3FD8-48A4-CDB0CA60ECCB}"/>
              </a:ext>
            </a:extLst>
          </p:cNvPr>
          <p:cNvSpPr>
            <a:spLocks noGrp="1"/>
          </p:cNvSpPr>
          <p:nvPr>
            <p:ph type="ftr" sz="quarter" idx="11"/>
          </p:nvPr>
        </p:nvSpPr>
        <p:spPr/>
        <p:txBody>
          <a:bodyPr/>
          <a:lstStyle/>
          <a:p>
            <a:endParaRPr lang="pl-PL" dirty="0"/>
          </a:p>
        </p:txBody>
      </p:sp>
      <p:sp>
        <p:nvSpPr>
          <p:cNvPr id="7" name="Symbol zastępczy numeru slajdu 6">
            <a:extLst>
              <a:ext uri="{FF2B5EF4-FFF2-40B4-BE49-F238E27FC236}">
                <a16:creationId xmlns:a16="http://schemas.microsoft.com/office/drawing/2014/main" id="{A385D97E-CB00-C070-E031-E6626DA80EE2}"/>
              </a:ext>
            </a:extLst>
          </p:cNvPr>
          <p:cNvSpPr>
            <a:spLocks noGrp="1"/>
          </p:cNvSpPr>
          <p:nvPr>
            <p:ph type="sldNum" sz="quarter" idx="12"/>
          </p:nvPr>
        </p:nvSpPr>
        <p:spPr/>
        <p:txBody>
          <a:bodyPr/>
          <a:lstStyle/>
          <a:p>
            <a:fld id="{CC1B6E93-69BD-49C6-9B34-503932A7A779}" type="slidenum">
              <a:rPr lang="pl-PL" smtClean="0"/>
              <a:t>‹#›</a:t>
            </a:fld>
            <a:endParaRPr lang="pl-PL" dirty="0"/>
          </a:p>
        </p:txBody>
      </p:sp>
    </p:spTree>
    <p:extLst>
      <p:ext uri="{BB962C8B-B14F-4D97-AF65-F5344CB8AC3E}">
        <p14:creationId xmlns:p14="http://schemas.microsoft.com/office/powerpoint/2010/main" val="1258142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9E3CEA-FD5F-DB6C-6F62-7C92AA730684}"/>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B94450E5-6159-01B5-3378-4663EFE27E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dirty="0"/>
              <a:t>Kliknij ikonę, aby dodać obraz</a:t>
            </a:r>
          </a:p>
        </p:txBody>
      </p:sp>
      <p:sp>
        <p:nvSpPr>
          <p:cNvPr id="4" name="Symbol zastępczy tekstu 3">
            <a:extLst>
              <a:ext uri="{FF2B5EF4-FFF2-40B4-BE49-F238E27FC236}">
                <a16:creationId xmlns:a16="http://schemas.microsoft.com/office/drawing/2014/main" id="{F1050AF8-7EA9-D193-1BDD-2C13143909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DC940808-C4EB-3F70-AF0F-08472CBDC33A}"/>
              </a:ext>
            </a:extLst>
          </p:cNvPr>
          <p:cNvSpPr>
            <a:spLocks noGrp="1"/>
          </p:cNvSpPr>
          <p:nvPr>
            <p:ph type="dt" sz="half" idx="10"/>
          </p:nvPr>
        </p:nvSpPr>
        <p:spPr/>
        <p:txBody>
          <a:bodyPr/>
          <a:lstStyle/>
          <a:p>
            <a:fld id="{0452D6B4-51E8-446A-8165-9CC0EBC6591F}" type="datetime4">
              <a:rPr lang="pl-PL" smtClean="0"/>
              <a:t>23 lutego 2024</a:t>
            </a:fld>
            <a:endParaRPr lang="pl-PL" dirty="0"/>
          </a:p>
        </p:txBody>
      </p:sp>
      <p:sp>
        <p:nvSpPr>
          <p:cNvPr id="6" name="Symbol zastępczy stopki 5">
            <a:extLst>
              <a:ext uri="{FF2B5EF4-FFF2-40B4-BE49-F238E27FC236}">
                <a16:creationId xmlns:a16="http://schemas.microsoft.com/office/drawing/2014/main" id="{6A474495-9215-09AC-E950-3B9F95270C80}"/>
              </a:ext>
            </a:extLst>
          </p:cNvPr>
          <p:cNvSpPr>
            <a:spLocks noGrp="1"/>
          </p:cNvSpPr>
          <p:nvPr>
            <p:ph type="ftr" sz="quarter" idx="11"/>
          </p:nvPr>
        </p:nvSpPr>
        <p:spPr/>
        <p:txBody>
          <a:bodyPr/>
          <a:lstStyle/>
          <a:p>
            <a:endParaRPr lang="pl-PL" dirty="0"/>
          </a:p>
        </p:txBody>
      </p:sp>
      <p:sp>
        <p:nvSpPr>
          <p:cNvPr id="7" name="Symbol zastępczy numeru slajdu 6">
            <a:extLst>
              <a:ext uri="{FF2B5EF4-FFF2-40B4-BE49-F238E27FC236}">
                <a16:creationId xmlns:a16="http://schemas.microsoft.com/office/drawing/2014/main" id="{F904EA3C-A71B-0AF0-67A4-5068FA1DE463}"/>
              </a:ext>
            </a:extLst>
          </p:cNvPr>
          <p:cNvSpPr>
            <a:spLocks noGrp="1"/>
          </p:cNvSpPr>
          <p:nvPr>
            <p:ph type="sldNum" sz="quarter" idx="12"/>
          </p:nvPr>
        </p:nvSpPr>
        <p:spPr/>
        <p:txBody>
          <a:bodyPr/>
          <a:lstStyle/>
          <a:p>
            <a:fld id="{CC1B6E93-69BD-49C6-9B34-503932A7A779}" type="slidenum">
              <a:rPr lang="pl-PL" smtClean="0"/>
              <a:t>‹#›</a:t>
            </a:fld>
            <a:endParaRPr lang="pl-PL" dirty="0"/>
          </a:p>
        </p:txBody>
      </p:sp>
    </p:spTree>
    <p:extLst>
      <p:ext uri="{BB962C8B-B14F-4D97-AF65-F5344CB8AC3E}">
        <p14:creationId xmlns:p14="http://schemas.microsoft.com/office/powerpoint/2010/main" val="1315489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59AF0B26-34CE-6622-ED20-4A5D8E5B77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B51A9A5E-F81C-BD34-2CA6-805116461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71CE38F-7722-ED11-4AFD-4363585381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33DBA-DB4A-4698-9667-F00515A78332}" type="datetime4">
              <a:rPr lang="pl-PL" smtClean="0"/>
              <a:t>23 lutego 2024</a:t>
            </a:fld>
            <a:endParaRPr lang="pl-PL" dirty="0"/>
          </a:p>
        </p:txBody>
      </p:sp>
      <p:sp>
        <p:nvSpPr>
          <p:cNvPr id="5" name="Symbol zastępczy stopki 4">
            <a:extLst>
              <a:ext uri="{FF2B5EF4-FFF2-40B4-BE49-F238E27FC236}">
                <a16:creationId xmlns:a16="http://schemas.microsoft.com/office/drawing/2014/main" id="{516FB41D-CEAF-FE71-3F91-C63EEA2E5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6" name="Symbol zastępczy numeru slajdu 5">
            <a:extLst>
              <a:ext uri="{FF2B5EF4-FFF2-40B4-BE49-F238E27FC236}">
                <a16:creationId xmlns:a16="http://schemas.microsoft.com/office/drawing/2014/main" id="{3A1EC9BF-1794-EB64-414F-3233FD9066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1B6E93-69BD-49C6-9B34-503932A7A779}" type="slidenum">
              <a:rPr lang="pl-PL" smtClean="0"/>
              <a:t>‹#›</a:t>
            </a:fld>
            <a:endParaRPr lang="pl-PL" dirty="0"/>
          </a:p>
        </p:txBody>
      </p:sp>
    </p:spTree>
    <p:extLst>
      <p:ext uri="{BB962C8B-B14F-4D97-AF65-F5344CB8AC3E}">
        <p14:creationId xmlns:p14="http://schemas.microsoft.com/office/powerpoint/2010/main" val="2485442953"/>
      </p:ext>
    </p:extLst>
  </p:cSld>
  <p:clrMap bg1="lt1" tx1="dk1" bg2="lt2" tx2="dk2" accent1="accent1" accent2="accent2" accent3="accent3" accent4="accent4" accent5="accent5" accent6="accent6" hlink="hlink" folHlink="folHlink"/>
  <p:sldLayoutIdLst>
    <p:sldLayoutId id="2147483655" r:id="rId1"/>
    <p:sldLayoutId id="2147483649"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0.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1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1.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2.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1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3.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1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4.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5.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16.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6.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1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7.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18.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8.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19.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9.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0.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8.png"/><Relationship Id="rId2" Type="http://schemas.openxmlformats.org/officeDocument/2006/relationships/notesSlide" Target="../notesSlides/notesSlide20.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1.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2.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3.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4.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5.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5.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6.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6.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7.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8.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8.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9.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9.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3.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30.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30.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3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31.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3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32.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3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8.png"/><Relationship Id="rId2" Type="http://schemas.openxmlformats.org/officeDocument/2006/relationships/notesSlide" Target="../notesSlides/notesSlide33.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3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34.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35.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35.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36.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36.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3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37.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38.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38.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39.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39.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4.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40.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8.png"/><Relationship Id="rId2" Type="http://schemas.openxmlformats.org/officeDocument/2006/relationships/notesSlide" Target="../notesSlides/notesSlide40.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4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41.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4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42.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4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8.png"/><Relationship Id="rId2" Type="http://schemas.openxmlformats.org/officeDocument/2006/relationships/notesSlide" Target="../notesSlides/notesSlide43.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4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44.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45.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45.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5.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6.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7.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8.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9.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02A6FE8-F34A-BE8B-0386-9061E63B9E2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a:t>
            </a:fld>
            <a:endParaRPr lang="pl-PL" dirty="0">
              <a:solidFill>
                <a:schemeClr val="bg1"/>
              </a:solidFill>
              <a:latin typeface="Aptos" panose="020B0004020202020204" pitchFamily="34" charset="0"/>
            </a:endParaRPr>
          </a:p>
        </p:txBody>
      </p:sp>
      <p:grpSp>
        <p:nvGrpSpPr>
          <p:cNvPr id="45" name="Grupa 44">
            <a:extLst>
              <a:ext uri="{FF2B5EF4-FFF2-40B4-BE49-F238E27FC236}">
                <a16:creationId xmlns:a16="http://schemas.microsoft.com/office/drawing/2014/main" id="{E1B3E71F-EC35-D318-3BEB-2CD2FD99B5FA}"/>
              </a:ext>
            </a:extLst>
          </p:cNvPr>
          <p:cNvGrpSpPr/>
          <p:nvPr/>
        </p:nvGrpSpPr>
        <p:grpSpPr>
          <a:xfrm>
            <a:off x="-9525" y="-4573"/>
            <a:ext cx="12210806" cy="6872097"/>
            <a:chOff x="-9525" y="-4573"/>
            <a:chExt cx="12210806" cy="6872097"/>
          </a:xfrm>
        </p:grpSpPr>
        <p:grpSp>
          <p:nvGrpSpPr>
            <p:cNvPr id="41" name="Grupa 40">
              <a:extLst>
                <a:ext uri="{FF2B5EF4-FFF2-40B4-BE49-F238E27FC236}">
                  <a16:creationId xmlns:a16="http://schemas.microsoft.com/office/drawing/2014/main" id="{C0FAE40F-3AF6-F612-AC04-788B9221B82F}"/>
                </a:ext>
              </a:extLst>
            </p:cNvPr>
            <p:cNvGrpSpPr/>
            <p:nvPr/>
          </p:nvGrpSpPr>
          <p:grpSpPr>
            <a:xfrm>
              <a:off x="-9525" y="-4573"/>
              <a:ext cx="12210806" cy="6872097"/>
              <a:chOff x="-18803" y="-4573"/>
              <a:chExt cx="12210806" cy="6872097"/>
            </a:xfrm>
          </p:grpSpPr>
          <p:grpSp>
            <p:nvGrpSpPr>
              <p:cNvPr id="38" name="Grupa 37">
                <a:extLst>
                  <a:ext uri="{FF2B5EF4-FFF2-40B4-BE49-F238E27FC236}">
                    <a16:creationId xmlns:a16="http://schemas.microsoft.com/office/drawing/2014/main" id="{FEA786F5-71AF-2E5D-BDE5-D6771A59F882}"/>
                  </a:ext>
                </a:extLst>
              </p:cNvPr>
              <p:cNvGrpSpPr/>
              <p:nvPr/>
            </p:nvGrpSpPr>
            <p:grpSpPr>
              <a:xfrm>
                <a:off x="-18803" y="-4573"/>
                <a:ext cx="12210806" cy="6872097"/>
                <a:chOff x="-18806" y="-14098"/>
                <a:chExt cx="12210806" cy="6872097"/>
              </a:xfrm>
            </p:grpSpPr>
            <p:grpSp>
              <p:nvGrpSpPr>
                <p:cNvPr id="37" name="Grupa 36">
                  <a:extLst>
                    <a:ext uri="{FF2B5EF4-FFF2-40B4-BE49-F238E27FC236}">
                      <a16:creationId xmlns:a16="http://schemas.microsoft.com/office/drawing/2014/main" id="{6F850C49-B00D-CB5C-ADAE-F1E5DB064DB3}"/>
                    </a:ext>
                  </a:extLst>
                </p:cNvPr>
                <p:cNvGrpSpPr/>
                <p:nvPr/>
              </p:nvGrpSpPr>
              <p:grpSpPr>
                <a:xfrm>
                  <a:off x="858930" y="381000"/>
                  <a:ext cx="11333070" cy="6476999"/>
                  <a:chOff x="858930" y="381000"/>
                  <a:chExt cx="11333070" cy="6476999"/>
                </a:xfrm>
              </p:grpSpPr>
              <p:sp>
                <p:nvSpPr>
                  <p:cNvPr id="24" name="Prostokąt 23">
                    <a:extLst>
                      <a:ext uri="{FF2B5EF4-FFF2-40B4-BE49-F238E27FC236}">
                        <a16:creationId xmlns:a16="http://schemas.microsoft.com/office/drawing/2014/main" id="{A1B4DF52-8299-4ECD-4032-7E171FA9E90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3" name="Symbol zastępczy zawartości 2">
                    <a:extLst>
                      <a:ext uri="{FF2B5EF4-FFF2-40B4-BE49-F238E27FC236}">
                        <a16:creationId xmlns:a16="http://schemas.microsoft.com/office/drawing/2014/main" id="{4751D018-AAD5-5DD3-B50D-B79ECB0A24E0}"/>
                      </a:ext>
                    </a:extLst>
                  </p:cNvPr>
                  <p:cNvSpPr txBox="1">
                    <a:spLocks/>
                  </p:cNvSpPr>
                  <p:nvPr/>
                </p:nvSpPr>
                <p:spPr>
                  <a:xfrm>
                    <a:off x="858930" y="2096520"/>
                    <a:ext cx="11333070" cy="3496896"/>
                  </a:xfrm>
                  <a:prstGeom prst="rect">
                    <a:avLst/>
                  </a:prstGeom>
                  <a:solidFill>
                    <a:schemeClr val="bg1">
                      <a:lumMod val="95000"/>
                    </a:schemeClr>
                  </a:solid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spcBef>
                        <a:spcPts val="0"/>
                      </a:spcBef>
                      <a:buNone/>
                    </a:pPr>
                    <a:r>
                      <a:rPr lang="pl-PL" sz="3200" b="1" dirty="0">
                        <a:solidFill>
                          <a:srgbClr val="003096"/>
                        </a:solidFill>
                        <a:latin typeface="Aptos"/>
                        <a:ea typeface="Calibri" panose="020F0502020204030204" pitchFamily="34" charset="0"/>
                        <a:cs typeface="Open Sans"/>
                      </a:rPr>
                      <a:t>Zjawisko przemocy wobec osób starszych </a:t>
                    </a:r>
                    <a:br>
                      <a:rPr lang="pl-PL" sz="3200" b="1" dirty="0">
                        <a:solidFill>
                          <a:srgbClr val="003096"/>
                        </a:solidFill>
                        <a:latin typeface="Aptos"/>
                        <a:ea typeface="Calibri" panose="020F0502020204030204" pitchFamily="34" charset="0"/>
                        <a:cs typeface="Open Sans"/>
                      </a:rPr>
                    </a:br>
                    <a:r>
                      <a:rPr lang="pl-PL" sz="3200" b="1" dirty="0">
                        <a:solidFill>
                          <a:srgbClr val="003096"/>
                        </a:solidFill>
                        <a:latin typeface="Aptos"/>
                        <a:ea typeface="Calibri" panose="020F0502020204030204" pitchFamily="34" charset="0"/>
                        <a:cs typeface="Open Sans"/>
                      </a:rPr>
                      <a:t>i niepełnosprawnych oraz sytuacja psychologiczna osób doznających tej przemocy, zachowania osób stosujących przemoc w rodzinie i możliwość pomocy</a:t>
                    </a:r>
                    <a:endParaRPr lang="pl-PL" sz="2000" b="1" dirty="0">
                      <a:solidFill>
                        <a:srgbClr val="003096"/>
                      </a:solidFill>
                      <a:latin typeface="Aptos"/>
                      <a:ea typeface="Calibri" panose="020F0502020204030204" pitchFamily="34" charset="0"/>
                      <a:cs typeface="Open Sans"/>
                    </a:endParaRPr>
                  </a:p>
                </p:txBody>
              </p:sp>
              <p:pic>
                <p:nvPicPr>
                  <p:cNvPr id="18" name="Obraz 17" descr="Obraz zawierający Czcionka, tekst, Grafika, design&#10;&#10;Opis wygenerowany automatycznie">
                    <a:extLst>
                      <a:ext uri="{FF2B5EF4-FFF2-40B4-BE49-F238E27FC236}">
                        <a16:creationId xmlns:a16="http://schemas.microsoft.com/office/drawing/2014/main" id="{8C3819B9-61F7-EA86-35B7-806CE14F7E97}"/>
                      </a:ext>
                    </a:extLst>
                  </p:cNvPr>
                  <p:cNvPicPr/>
                  <p:nvPr/>
                </p:nvPicPr>
                <p:blipFill>
                  <a:blip r:embed="rId3">
                    <a:extLst>
                      <a:ext uri="{28A0092B-C50C-407E-A947-70E740481C1C}">
                        <a14:useLocalDpi xmlns:a14="http://schemas.microsoft.com/office/drawing/2010/main" val="0"/>
                      </a:ext>
                    </a:extLst>
                  </a:blip>
                  <a:srcRect/>
                  <a:stretch>
                    <a:fillRect/>
                  </a:stretch>
                </p:blipFill>
                <p:spPr>
                  <a:xfrm>
                    <a:off x="2459691" y="381000"/>
                    <a:ext cx="1028700" cy="1040747"/>
                  </a:xfrm>
                  <a:prstGeom prst="rect">
                    <a:avLst/>
                  </a:prstGeom>
                  <a:ln/>
                </p:spPr>
              </p:pic>
              <p:sp>
                <p:nvSpPr>
                  <p:cNvPr id="21" name="pole tekstowe 20">
                    <a:extLst>
                      <a:ext uri="{FF2B5EF4-FFF2-40B4-BE49-F238E27FC236}">
                        <a16:creationId xmlns:a16="http://schemas.microsoft.com/office/drawing/2014/main" id="{8BF0DD3B-9079-4DFF-80FE-E33AA14ABD37}"/>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grpSp>
              <p:nvGrpSpPr>
                <p:cNvPr id="36" name="Grupa 35">
                  <a:extLst>
                    <a:ext uri="{FF2B5EF4-FFF2-40B4-BE49-F238E27FC236}">
                      <a16:creationId xmlns:a16="http://schemas.microsoft.com/office/drawing/2014/main" id="{7C835F49-26C3-60D4-EE1D-B442E92DBB3C}"/>
                    </a:ext>
                  </a:extLst>
                </p:cNvPr>
                <p:cNvGrpSpPr/>
                <p:nvPr/>
              </p:nvGrpSpPr>
              <p:grpSpPr>
                <a:xfrm>
                  <a:off x="-18806" y="-14098"/>
                  <a:ext cx="858931" cy="6858000"/>
                  <a:chOff x="-18806" y="-14098"/>
                  <a:chExt cx="858931" cy="6858000"/>
                </a:xfrm>
              </p:grpSpPr>
              <p:sp>
                <p:nvSpPr>
                  <p:cNvPr id="19" name="Prostokąt 18">
                    <a:extLst>
                      <a:ext uri="{FF2B5EF4-FFF2-40B4-BE49-F238E27FC236}">
                        <a16:creationId xmlns:a16="http://schemas.microsoft.com/office/drawing/2014/main" id="{7B01E328-30C0-61F6-A805-ADAC2401A7F5}"/>
                      </a:ext>
                    </a:extLst>
                  </p:cNvPr>
                  <p:cNvSpPr/>
                  <p:nvPr/>
                </p:nvSpPr>
                <p:spPr>
                  <a:xfrm>
                    <a:off x="-18806" y="-14098"/>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27" name="Grafika 2" descr="Mężczyzna z laską kontur">
                    <a:extLst>
                      <a:ext uri="{FF2B5EF4-FFF2-40B4-BE49-F238E27FC236}">
                        <a16:creationId xmlns:a16="http://schemas.microsoft.com/office/drawing/2014/main" id="{7FC4FEA1-ABC4-977F-D7BE-9E5064B1819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28" name="Grafika 1" descr="Osoba na wózku inwalidzkim kontur">
                    <a:extLst>
                      <a:ext uri="{FF2B5EF4-FFF2-40B4-BE49-F238E27FC236}">
                        <a16:creationId xmlns:a16="http://schemas.microsoft.com/office/drawing/2014/main" id="{C9C89F9D-3BCD-E4C7-85C8-BC80D51C4F6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29" name="Grafika 6" descr="Odcisk dłoni kontur">
                    <a:extLst>
                      <a:ext uri="{FF2B5EF4-FFF2-40B4-BE49-F238E27FC236}">
                        <a16:creationId xmlns:a16="http://schemas.microsoft.com/office/drawing/2014/main" id="{A56C35C5-DC2D-F295-09E3-3C3A4378A87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32" name="Grafika 7" descr="Kobieta z laską kontur">
                    <a:extLst>
                      <a:ext uri="{FF2B5EF4-FFF2-40B4-BE49-F238E27FC236}">
                        <a16:creationId xmlns:a16="http://schemas.microsoft.com/office/drawing/2014/main" id="{BB669661-C39B-8D43-C33C-5BBD52D26DF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33" name="Grafika 3" descr="Złamane serce kontur">
                    <a:extLst>
                      <a:ext uri="{FF2B5EF4-FFF2-40B4-BE49-F238E27FC236}">
                        <a16:creationId xmlns:a16="http://schemas.microsoft.com/office/drawing/2014/main" id="{5FB86310-52DA-D512-A792-9C736060B3F7}"/>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34" name="Grafika 8" descr="Parasol kontur">
                    <a:extLst>
                      <a:ext uri="{FF2B5EF4-FFF2-40B4-BE49-F238E27FC236}">
                        <a16:creationId xmlns:a16="http://schemas.microsoft.com/office/drawing/2014/main" id="{9ABB78D2-90FA-31B6-C758-50326CA83992}"/>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grpSp>
          </p:grpSp>
          <p:sp>
            <p:nvSpPr>
              <p:cNvPr id="40" name="Symbol zastępczy numeru slajdu 6">
                <a:extLst>
                  <a:ext uri="{FF2B5EF4-FFF2-40B4-BE49-F238E27FC236}">
                    <a16:creationId xmlns:a16="http://schemas.microsoft.com/office/drawing/2014/main" id="{19F240C9-2661-373A-41FC-B1968144E171}"/>
                  </a:ext>
                </a:extLst>
              </p:cNvPr>
              <p:cNvSpPr txBox="1">
                <a:spLocks/>
              </p:cNvSpPr>
              <p:nvPr/>
            </p:nvSpPr>
            <p:spPr>
              <a:xfrm>
                <a:off x="306481"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a:t>
                </a:fld>
                <a:endParaRPr lang="pl-PL" dirty="0">
                  <a:solidFill>
                    <a:schemeClr val="bg1"/>
                  </a:solidFill>
                </a:endParaRPr>
              </a:p>
            </p:txBody>
          </p:sp>
        </p:grpSp>
        <p:pic>
          <p:nvPicPr>
            <p:cNvPr id="42" name="Obraz 45" descr="close-up photography of person lifting hands">
              <a:extLst>
                <a:ext uri="{FF2B5EF4-FFF2-40B4-BE49-F238E27FC236}">
                  <a16:creationId xmlns:a16="http://schemas.microsoft.com/office/drawing/2014/main" id="{9B9CE629-26FF-2872-0CDA-5C9FACC67B7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0" y="434508"/>
              <a:ext cx="849406" cy="643032"/>
            </a:xfrm>
            <a:prstGeom prst="rect">
              <a:avLst/>
            </a:prstGeom>
            <a:noFill/>
            <a:extLst>
              <a:ext uri="{909E8E84-426E-40DD-AFC4-6F175D3DCCD1}">
                <a14:hiddenFill xmlns:a14="http://schemas.microsoft.com/office/drawing/2010/main">
                  <a:solidFill>
                    <a:srgbClr val="FFFFFF"/>
                  </a:solidFill>
                </a14:hiddenFill>
              </a:ext>
            </a:extLst>
          </p:spPr>
        </p:pic>
      </p:grpSp>
      <p:pic>
        <p:nvPicPr>
          <p:cNvPr id="6" name="Obraz 5" descr="Obraz zawierający korona, symbol, zdobione nakrycie głowy &#10;&#10;Opis wygenerowany automatycznie">
            <a:extLst>
              <a:ext uri="{FF2B5EF4-FFF2-40B4-BE49-F238E27FC236}">
                <a16:creationId xmlns:a16="http://schemas.microsoft.com/office/drawing/2014/main" id="{84571198-4AF9-3969-B8F3-B5CFAE45DD7C}"/>
              </a:ext>
            </a:extLst>
          </p:cNvPr>
          <p:cNvPicPr preferRelativeResize="0">
            <a:picLocks/>
          </p:cNvPicPr>
          <p:nvPr/>
        </p:nvPicPr>
        <p:blipFill>
          <a:blip r:embed="rId17">
            <a:extLst>
              <a:ext uri="{28A0092B-C50C-407E-A947-70E740481C1C}">
                <a14:useLocalDpi xmlns:a14="http://schemas.microsoft.com/office/drawing/2010/main" val="0"/>
              </a:ext>
            </a:extLst>
          </a:blip>
          <a:stretch>
            <a:fillRect/>
          </a:stretch>
        </p:blipFill>
        <p:spPr>
          <a:xfrm>
            <a:off x="8694330" y="394627"/>
            <a:ext cx="2638550" cy="1036645"/>
          </a:xfrm>
          <a:prstGeom prst="rect">
            <a:avLst/>
          </a:prstGeom>
        </p:spPr>
      </p:pic>
    </p:spTree>
    <p:extLst>
      <p:ext uri="{BB962C8B-B14F-4D97-AF65-F5344CB8AC3E}">
        <p14:creationId xmlns:p14="http://schemas.microsoft.com/office/powerpoint/2010/main" val="276466881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21678-2CDD-2383-E9FA-23C9AB123109}"/>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B7D2036-CE70-4DA7-3E8A-FA56E56EF99D}"/>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ED89685B-4175-0D92-3411-613909089EE7}"/>
              </a:ext>
            </a:extLst>
          </p:cNvPr>
          <p:cNvGrpSpPr/>
          <p:nvPr/>
        </p:nvGrpSpPr>
        <p:grpSpPr>
          <a:xfrm>
            <a:off x="0" y="0"/>
            <a:ext cx="12192006" cy="6867524"/>
            <a:chOff x="-6" y="-9525"/>
            <a:chExt cx="12192006" cy="6867524"/>
          </a:xfrm>
        </p:grpSpPr>
        <p:grpSp>
          <p:nvGrpSpPr>
            <p:cNvPr id="47" name="Grupa 46">
              <a:extLst>
                <a:ext uri="{FF2B5EF4-FFF2-40B4-BE49-F238E27FC236}">
                  <a16:creationId xmlns:a16="http://schemas.microsoft.com/office/drawing/2014/main" id="{B721B65E-0418-68B8-BA7F-5A3C812C3C32}"/>
                </a:ext>
              </a:extLst>
            </p:cNvPr>
            <p:cNvGrpSpPr/>
            <p:nvPr/>
          </p:nvGrpSpPr>
          <p:grpSpPr>
            <a:xfrm>
              <a:off x="858921" y="308102"/>
              <a:ext cx="11333070" cy="1517454"/>
              <a:chOff x="858921" y="229779"/>
              <a:chExt cx="11333070" cy="1517454"/>
            </a:xfrm>
          </p:grpSpPr>
          <p:sp>
            <p:nvSpPr>
              <p:cNvPr id="3" name="Symbol zastępczy zawartości 2">
                <a:extLst>
                  <a:ext uri="{FF2B5EF4-FFF2-40B4-BE49-F238E27FC236}">
                    <a16:creationId xmlns:a16="http://schemas.microsoft.com/office/drawing/2014/main" id="{C202B737-770D-29BD-B81A-C9B1957C93C3}"/>
                  </a:ext>
                </a:extLst>
              </p:cNvPr>
              <p:cNvSpPr txBox="1">
                <a:spLocks/>
              </p:cNvSpPr>
              <p:nvPr/>
            </p:nvSpPr>
            <p:spPr>
              <a:xfrm>
                <a:off x="858921" y="975265"/>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Statystyki</a:t>
                </a:r>
              </a:p>
            </p:txBody>
          </p:sp>
          <p:pic>
            <p:nvPicPr>
              <p:cNvPr id="18" name="Obraz 17" descr="Obraz zawierający Czcionka, tekst, Grafika, design&#10;&#10;Opis wygenerowany automatycznie">
                <a:extLst>
                  <a:ext uri="{FF2B5EF4-FFF2-40B4-BE49-F238E27FC236}">
                    <a16:creationId xmlns:a16="http://schemas.microsoft.com/office/drawing/2014/main" id="{8B46EB11-2C97-73C7-446D-9AB3944DFCB0}"/>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C74E1DFA-9FB3-96D3-D5E9-E6B48616CBCA}"/>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C4054520-FBA8-497D-A0AE-9E70328B923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20421345-8C26-43AC-17F3-B2A1A669E695}"/>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32031860-0550-C728-6B1D-E70DC16B90C0}"/>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82C610D1-9A8A-2E14-804A-4415C643EEEF}"/>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3BD0469E-8887-64A3-969B-7032E9DDC10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874680AF-7DE7-7597-61DB-6D19DD1786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DD0E921A-9037-0A8B-1DA3-0B22AC778CA9}"/>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CF0D202A-A3FF-F695-2FB1-75C0C2647E01}"/>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73925A0A-EA23-443C-2D14-C18754F78B52}"/>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22132F0-A2C9-CA26-D18D-65004557E5B0}"/>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EE2E78E1-EB70-6C90-B801-83298D597949}"/>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03A870F5-F10C-7EE1-FB31-CD2AEE962172}"/>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10</a:t>
                </a:fld>
                <a:endParaRPr lang="pl-PL" dirty="0">
                  <a:solidFill>
                    <a:schemeClr val="bg1"/>
                  </a:solidFill>
                </a:endParaRPr>
              </a:p>
            </p:txBody>
          </p:sp>
        </p:grpSp>
      </p:grpSp>
      <p:sp>
        <p:nvSpPr>
          <p:cNvPr id="6" name="pole tekstowe 5">
            <a:extLst>
              <a:ext uri="{FF2B5EF4-FFF2-40B4-BE49-F238E27FC236}">
                <a16:creationId xmlns:a16="http://schemas.microsoft.com/office/drawing/2014/main" id="{A7A6A756-372E-B446-C2C7-8F2684FC6BFE}"/>
              </a:ext>
            </a:extLst>
          </p:cNvPr>
          <p:cNvSpPr txBox="1"/>
          <p:nvPr/>
        </p:nvSpPr>
        <p:spPr>
          <a:xfrm>
            <a:off x="965569" y="2006613"/>
            <a:ext cx="11119793" cy="4096442"/>
          </a:xfrm>
          <a:prstGeom prst="rect">
            <a:avLst/>
          </a:prstGeom>
          <a:noFill/>
        </p:spPr>
        <p:txBody>
          <a:bodyPr wrap="square">
            <a:spAutoFit/>
          </a:bodyPr>
          <a:lstStyle/>
          <a:p>
            <a:pPr algn="just">
              <a:lnSpc>
                <a:spcPct val="150000"/>
              </a:lnSpc>
            </a:pPr>
            <a:r>
              <a:rPr lang="pl-PL" sz="1600" dirty="0">
                <a:latin typeface="Aptos" panose="020B0004020202020204" pitchFamily="34" charset="0"/>
              </a:rPr>
              <a:t>Według raportu z badania ogólnopolskiego pt. „Przemoc w rodzinie wobec osób starszych i niepełnosprawnych 2022”– przemoc wobec osób niepełnosprawnych występuje rzadziej niż przemoc wobec innych grup (dzieci czy kobiet). </a:t>
            </a:r>
          </a:p>
          <a:p>
            <a:pPr algn="just">
              <a:lnSpc>
                <a:spcPct val="150000"/>
              </a:lnSpc>
            </a:pPr>
            <a:endParaRPr lang="pl-PL" sz="500" dirty="0">
              <a:latin typeface="Aptos" panose="020B0004020202020204" pitchFamily="34" charset="0"/>
            </a:endParaRPr>
          </a:p>
          <a:p>
            <a:pPr algn="just">
              <a:lnSpc>
                <a:spcPct val="150000"/>
              </a:lnSpc>
            </a:pPr>
            <a:r>
              <a:rPr lang="pl-PL" sz="1600" dirty="0">
                <a:latin typeface="Aptos" panose="020B0004020202020204" pitchFamily="34" charset="0"/>
              </a:rPr>
              <a:t>Wyniki badania wskazują również, że przemoc wobec osób niepełnosprawnych jest mniej akceptowana w społeczeństwie. </a:t>
            </a:r>
          </a:p>
          <a:p>
            <a:pPr marL="447675" indent="-447675" algn="just">
              <a:lnSpc>
                <a:spcPct val="150000"/>
              </a:lnSpc>
              <a:buFont typeface="Symbol" panose="05050102010706020507" pitchFamily="18" charset="2"/>
              <a:buChar char="®"/>
              <a:tabLst>
                <a:tab pos="358775" algn="l"/>
              </a:tabLst>
            </a:pPr>
            <a:r>
              <a:rPr lang="pl-PL" sz="1600" dirty="0">
                <a:latin typeface="Aptos" panose="020B0004020202020204" pitchFamily="34" charset="0"/>
              </a:rPr>
              <a:t>31,9% respondentów zetknęło się poza własną rodziną z uderzaniem lub biciem</a:t>
            </a:r>
          </a:p>
          <a:p>
            <a:pPr marL="447675" indent="-447675" algn="just">
              <a:lnSpc>
                <a:spcPct val="150000"/>
              </a:lnSpc>
              <a:buFont typeface="Symbol" panose="05050102010706020507" pitchFamily="18" charset="2"/>
              <a:buChar char="®"/>
              <a:tabLst>
                <a:tab pos="358775" algn="l"/>
              </a:tabLst>
            </a:pPr>
            <a:r>
              <a:rPr lang="pl-PL" sz="1600" dirty="0">
                <a:latin typeface="Aptos" panose="020B0004020202020204" pitchFamily="34" charset="0"/>
              </a:rPr>
              <a:t>34,3% z szarpaniem lub popychaniem</a:t>
            </a:r>
          </a:p>
          <a:p>
            <a:pPr marL="447675" indent="-447675" algn="just">
              <a:lnSpc>
                <a:spcPct val="150000"/>
              </a:lnSpc>
              <a:buFont typeface="Symbol" panose="05050102010706020507" pitchFamily="18" charset="2"/>
              <a:buChar char="®"/>
              <a:tabLst>
                <a:tab pos="358775" algn="l"/>
              </a:tabLst>
            </a:pPr>
            <a:r>
              <a:rPr lang="pl-PL" sz="1600" dirty="0">
                <a:latin typeface="Aptos" panose="020B0004020202020204" pitchFamily="34" charset="0"/>
              </a:rPr>
              <a:t>34,4%z izolowaniem lub zamykaniem osób niepełnosprawnych</a:t>
            </a:r>
          </a:p>
          <a:p>
            <a:pPr marL="447675" indent="-447675" algn="just">
              <a:lnSpc>
                <a:spcPct val="150000"/>
              </a:lnSpc>
              <a:buFont typeface="Symbol" panose="05050102010706020507" pitchFamily="18" charset="2"/>
              <a:buChar char="®"/>
              <a:tabLst>
                <a:tab pos="358775" algn="l"/>
              </a:tabLst>
            </a:pPr>
            <a:endParaRPr lang="pl-PL" sz="500" dirty="0">
              <a:latin typeface="Aptos" panose="020B0004020202020204" pitchFamily="34" charset="0"/>
            </a:endParaRPr>
          </a:p>
          <a:p>
            <a:pPr algn="just">
              <a:lnSpc>
                <a:spcPct val="150000"/>
              </a:lnSpc>
            </a:pPr>
            <a:r>
              <a:rPr lang="pl-PL" sz="1600" dirty="0">
                <a:latin typeface="Aptos" panose="020B0004020202020204" pitchFamily="34" charset="0"/>
              </a:rPr>
              <a:t>Ponad 60% respondentów utrzymywało, że nie byli świadkami lub nie słyszeli o formach fizycznej przemocy w rodzinie wobec osób niepełnosprawnych.</a:t>
            </a:r>
          </a:p>
          <a:p>
            <a:pPr algn="just">
              <a:lnSpc>
                <a:spcPct val="150000"/>
              </a:lnSpc>
            </a:pPr>
            <a:endParaRPr lang="pl-PL" sz="500" dirty="0">
              <a:latin typeface="Aptos" panose="020B0004020202020204" pitchFamily="34" charset="0"/>
            </a:endParaRPr>
          </a:p>
          <a:p>
            <a:pPr algn="just">
              <a:lnSpc>
                <a:spcPct val="150000"/>
              </a:lnSpc>
            </a:pPr>
            <a:r>
              <a:rPr lang="pl-PL" sz="1600" dirty="0">
                <a:latin typeface="Aptos" panose="020B0004020202020204" pitchFamily="34" charset="0"/>
              </a:rPr>
              <a:t>Najrzadziej wskazywaną formą przemocy wobec osób niepełnosprawnych (poza rodziną oraz w rodzinie) była przemoc seksualna, a najczęściej wskazywano na zabieranie dóbr materialnych.</a:t>
            </a:r>
          </a:p>
        </p:txBody>
      </p:sp>
      <p:pic>
        <p:nvPicPr>
          <p:cNvPr id="4" name="Obraz 3">
            <a:extLst>
              <a:ext uri="{FF2B5EF4-FFF2-40B4-BE49-F238E27FC236}">
                <a16:creationId xmlns:a16="http://schemas.microsoft.com/office/drawing/2014/main" id="{A293A932-148D-BD4E-E3C5-7A2A59EEB1D0}"/>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55943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94828-4B9F-8343-E38A-FED7AEA071B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C349AF5-D8A5-F366-124E-7F2370CF2932}"/>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2C009530-46AB-D3C2-FA35-8B3038649166}"/>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E40E9925-CBF7-F736-85CE-1AEC19EBF2F1}"/>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9CC1BDF0-AEA6-3954-CF95-8BEDF78564F6}"/>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Czynniki ryzyka pojawienia się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5BE5F8B9-0FF8-903A-EEC8-83EFD28810ED}"/>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32050F82-ED35-D618-4157-E1FE7EFE846E}"/>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7D5A87E8-C5F7-7D9B-F01B-0555CE2104BD}"/>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1814D749-FE11-CC43-F0A9-5D66163DDD6B}"/>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7023F502-BD48-FC76-9F40-1B16E6AC65FD}"/>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1C26A469-6A55-6BAF-CBDB-9F9E568D1AB4}"/>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D67F44D-3EB9-A1C0-8F90-922253BAB5E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A5AC7E99-7EEF-7AB5-2A51-AA40A7FB8DE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1015F34-EBF4-5830-3F81-8807BC7E4D2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5CF9A724-7153-4F07-337B-7538B647C0A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4CE291F7-308A-F370-2314-272F1E822FD2}"/>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49048525-5A25-0408-2367-22038118F21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11269D8-9D7A-C6D2-E273-2609B6D184B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FE8DC24A-D826-D45E-3404-6513BA37F21A}"/>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11</a:t>
                </a:fld>
                <a:endParaRPr lang="pl-PL" dirty="0">
                  <a:solidFill>
                    <a:schemeClr val="bg1"/>
                  </a:solidFill>
                </a:endParaRPr>
              </a:p>
            </p:txBody>
          </p:sp>
        </p:grpSp>
      </p:grpSp>
      <p:sp>
        <p:nvSpPr>
          <p:cNvPr id="24" name="pole tekstowe 23">
            <a:extLst>
              <a:ext uri="{FF2B5EF4-FFF2-40B4-BE49-F238E27FC236}">
                <a16:creationId xmlns:a16="http://schemas.microsoft.com/office/drawing/2014/main" id="{7EE1744B-A7AA-01E0-B39C-80E932CFED11}"/>
              </a:ext>
            </a:extLst>
          </p:cNvPr>
          <p:cNvSpPr txBox="1"/>
          <p:nvPr/>
        </p:nvSpPr>
        <p:spPr>
          <a:xfrm>
            <a:off x="1078924" y="1819413"/>
            <a:ext cx="10935256" cy="4022704"/>
          </a:xfrm>
          <a:prstGeom prst="rect">
            <a:avLst/>
          </a:prstGeom>
          <a:noFill/>
        </p:spPr>
        <p:txBody>
          <a:bodyPr wrap="square">
            <a:spAutoFit/>
          </a:bodyPr>
          <a:lstStyle/>
          <a:p>
            <a:pPr algn="just">
              <a:lnSpc>
                <a:spcPct val="150000"/>
              </a:lnSpc>
            </a:pPr>
            <a:r>
              <a:rPr lang="pl-PL" dirty="0">
                <a:latin typeface="Aptos" panose="020B0004020202020204" pitchFamily="34" charset="0"/>
              </a:rPr>
              <a:t>Czynniki występujące po stronie:</a:t>
            </a:r>
          </a:p>
          <a:p>
            <a:pPr marL="538163" indent="-538163" algn="just">
              <a:lnSpc>
                <a:spcPct val="150000"/>
              </a:lnSpc>
              <a:buFont typeface="Symbol" panose="05050102010706020507" pitchFamily="18" charset="2"/>
              <a:buChar char="®"/>
            </a:pPr>
            <a:r>
              <a:rPr lang="pl-PL" dirty="0">
                <a:latin typeface="Aptos" panose="020B0004020202020204" pitchFamily="34" charset="0"/>
              </a:rPr>
              <a:t>sprawcy</a:t>
            </a:r>
          </a:p>
          <a:p>
            <a:pPr marL="538163" indent="-538163" algn="just">
              <a:lnSpc>
                <a:spcPct val="150000"/>
              </a:lnSpc>
              <a:buFont typeface="Symbol" panose="05050102010706020507" pitchFamily="18" charset="2"/>
              <a:buChar char="®"/>
            </a:pPr>
            <a:r>
              <a:rPr lang="pl-PL" dirty="0">
                <a:latin typeface="Aptos" panose="020B0004020202020204" pitchFamily="34" charset="0"/>
              </a:rPr>
              <a:t>rodziny</a:t>
            </a:r>
          </a:p>
          <a:p>
            <a:pPr marL="538163" indent="-538163" algn="just">
              <a:lnSpc>
                <a:spcPct val="150000"/>
              </a:lnSpc>
              <a:buFont typeface="Symbol" panose="05050102010706020507" pitchFamily="18" charset="2"/>
              <a:buChar char="®"/>
            </a:pPr>
            <a:r>
              <a:rPr lang="pl-PL" dirty="0">
                <a:latin typeface="Aptos" panose="020B0004020202020204" pitchFamily="34" charset="0"/>
              </a:rPr>
              <a:t>środowiska </a:t>
            </a:r>
          </a:p>
          <a:p>
            <a:pPr marL="538163" indent="-538163" algn="just">
              <a:lnSpc>
                <a:spcPct val="150000"/>
              </a:lnSpc>
              <a:buFont typeface="Symbol" panose="05050102010706020507" pitchFamily="18" charset="2"/>
              <a:buChar char="®"/>
            </a:pPr>
            <a:r>
              <a:rPr lang="pl-PL" dirty="0">
                <a:latin typeface="Aptos" panose="020B0004020202020204" pitchFamily="34" charset="0"/>
              </a:rPr>
              <a:t>osoby krzywdzonej</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Czynnikiem ryzyka jest zawsze duża dysproporcja sił między np. opiekunem i osobą pozostającą w pieczy (dziecko, osoba starsza, chora, z niepełnosprawnością).</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W relacji intymnej dużo bardziej na przemoc narażone są kobiety. Wynika to z przewagi sił. </a:t>
            </a:r>
            <a:br>
              <a:rPr lang="pl-PL" dirty="0">
                <a:latin typeface="Aptos" panose="020B0004020202020204" pitchFamily="34" charset="0"/>
              </a:rPr>
            </a:br>
            <a:r>
              <a:rPr lang="pl-PL" dirty="0">
                <a:latin typeface="Aptos" panose="020B0004020202020204" pitchFamily="34" charset="0"/>
              </a:rPr>
              <a:t>W naszym społeczeństwie mężczyźni mają uprzywilejowaną pozycję. Z reguły są też silniejsi fizycznie.</a:t>
            </a:r>
          </a:p>
        </p:txBody>
      </p:sp>
      <p:pic>
        <p:nvPicPr>
          <p:cNvPr id="4" name="Obraz 3">
            <a:extLst>
              <a:ext uri="{FF2B5EF4-FFF2-40B4-BE49-F238E27FC236}">
                <a16:creationId xmlns:a16="http://schemas.microsoft.com/office/drawing/2014/main" id="{18CD84CD-007C-1ABA-2406-1BD86E1FC7AD}"/>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56460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F65B8-D278-BED2-B627-58C5A0DFE2F1}"/>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59770C3-04CE-B1D4-6635-3F489E3FD0F8}"/>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CB84326-D4EB-95B2-EEBB-7461E05B9023}"/>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B3D650A5-703C-A4BC-1053-C2A28D47F157}"/>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5A102495-2291-663D-FA19-99852AD49A73}"/>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Czynniki ryzyka</a:t>
                </a:r>
              </a:p>
            </p:txBody>
          </p:sp>
          <p:pic>
            <p:nvPicPr>
              <p:cNvPr id="18" name="Obraz 17" descr="Obraz zawierający Czcionka, tekst, Grafika, design&#10;&#10;Opis wygenerowany automatycznie">
                <a:extLst>
                  <a:ext uri="{FF2B5EF4-FFF2-40B4-BE49-F238E27FC236}">
                    <a16:creationId xmlns:a16="http://schemas.microsoft.com/office/drawing/2014/main" id="{4C4F0610-7E16-CD9C-000F-35A79846167E}"/>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096CB9A2-5157-F507-3D45-4A46AFB765E1}"/>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78735372-E4FB-42BC-691A-2762EF86AF1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36E314B1-745F-2EB9-2967-BD56BC296CC6}"/>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91759F2A-5E3A-01BD-565D-EE76C112680E}"/>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0AB17CD3-6B00-79E5-ABD9-6A54D6F44C34}"/>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2C8506B5-1641-6865-35A5-4503DD2945C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81CEFD0D-E194-2E98-C337-AE863EC3B3B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0A687FC3-9089-1684-3D8A-B27FCC9CEE7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6F844661-E9A6-837D-2593-36AB55CA413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97F092E3-8E0E-E477-4B0B-A77760559165}"/>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6D2E66A-85EE-5D4D-874F-6DBDF93E7A83}"/>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990F484E-989C-C8C4-CE74-5D5DA7ED485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4694EC7-4214-F30B-EF57-B7D7B7206010}"/>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12</a:t>
                </a:fld>
                <a:endParaRPr lang="pl-PL" dirty="0">
                  <a:solidFill>
                    <a:schemeClr val="bg1"/>
                  </a:solidFill>
                </a:endParaRPr>
              </a:p>
            </p:txBody>
          </p:sp>
        </p:grpSp>
      </p:grpSp>
      <p:sp>
        <p:nvSpPr>
          <p:cNvPr id="4" name="pole tekstowe 3">
            <a:extLst>
              <a:ext uri="{FF2B5EF4-FFF2-40B4-BE49-F238E27FC236}">
                <a16:creationId xmlns:a16="http://schemas.microsoft.com/office/drawing/2014/main" id="{6D461B86-1B32-0927-22D7-FD5C5265ED37}"/>
              </a:ext>
            </a:extLst>
          </p:cNvPr>
          <p:cNvSpPr txBox="1"/>
          <p:nvPr/>
        </p:nvSpPr>
        <p:spPr>
          <a:xfrm>
            <a:off x="1210235" y="1934785"/>
            <a:ext cx="10680422" cy="4022704"/>
          </a:xfrm>
          <a:prstGeom prst="rect">
            <a:avLst/>
          </a:prstGeom>
          <a:noFill/>
        </p:spPr>
        <p:txBody>
          <a:bodyPr wrap="square">
            <a:spAutoFit/>
          </a:bodyPr>
          <a:lstStyle/>
          <a:p>
            <a:pPr algn="just">
              <a:lnSpc>
                <a:spcPct val="150000"/>
              </a:lnSpc>
            </a:pPr>
            <a:r>
              <a:rPr lang="pl-PL" dirty="0">
                <a:latin typeface="Aptos" panose="020B0004020202020204" pitchFamily="34" charset="0"/>
              </a:rPr>
              <a:t>Nie ma ludzi odpornych na przemoc, jest to tylko kwestia metod i czasu, a osoba krzywdząca ma i jedno, </a:t>
            </a:r>
            <a:br>
              <a:rPr lang="pl-PL" dirty="0">
                <a:latin typeface="Aptos" panose="020B0004020202020204" pitchFamily="34" charset="0"/>
              </a:rPr>
            </a:br>
            <a:r>
              <a:rPr lang="pl-PL" dirty="0">
                <a:latin typeface="Aptos" panose="020B0004020202020204" pitchFamily="34" charset="0"/>
              </a:rPr>
              <a:t>i drugie. Bardzo często mieszka z osobą, którą krzywdzi i dobrze ją zna, dlatego metody przemocy </a:t>
            </a:r>
            <a:br>
              <a:rPr lang="pl-PL" dirty="0">
                <a:latin typeface="Aptos" panose="020B0004020202020204" pitchFamily="34" charset="0"/>
              </a:rPr>
            </a:br>
            <a:r>
              <a:rPr lang="pl-PL" dirty="0">
                <a:latin typeface="Aptos" panose="020B0004020202020204" pitchFamily="34" charset="0"/>
              </a:rPr>
              <a:t>są indywidualnie dopasowane. I to, co u jednej osoby spowodowałoby wzruszenie ramionami, u drugiej wywoła paraliżujący lęk.</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Są osoby wyjątkowo narażone na przemoc, a tym samym potrzebujące specjalnej troski. Są to osoby, </a:t>
            </a:r>
            <a:br>
              <a:rPr lang="pl-PL" dirty="0">
                <a:latin typeface="Aptos" panose="020B0004020202020204" pitchFamily="34" charset="0"/>
              </a:rPr>
            </a:br>
            <a:r>
              <a:rPr lang="pl-PL" dirty="0">
                <a:latin typeface="Aptos" panose="020B0004020202020204" pitchFamily="34" charset="0"/>
              </a:rPr>
              <a:t>które wymagają szczególnej opieki w związku ze stanem zdrowia, wiekiem, a ich opiekun nie jest w stanie sprostać tym wyzwaniom z uwagi na doświadczenia życiowe – wzrastanie w rodzinie, w której była przemoc, cechy osobowościowe, zmiany organiczne w mózgu. </a:t>
            </a:r>
          </a:p>
          <a:p>
            <a:pPr algn="just">
              <a:lnSpc>
                <a:spcPct val="150000"/>
              </a:lnSpc>
            </a:pPr>
            <a:endParaRPr lang="pl-PL" sz="500" dirty="0">
              <a:latin typeface="Aptos" panose="020B0004020202020204" pitchFamily="34" charset="0"/>
            </a:endParaRPr>
          </a:p>
          <a:p>
            <a:pPr>
              <a:lnSpc>
                <a:spcPct val="150000"/>
              </a:lnSpc>
            </a:pPr>
            <a:r>
              <a:rPr lang="pl-PL" dirty="0">
                <a:latin typeface="Aptos" panose="020B0004020202020204" pitchFamily="34" charset="0"/>
              </a:rPr>
              <a:t>Im więcej czynników ryzyka tym większe prawdopodobieństwo przemocy.</a:t>
            </a:r>
          </a:p>
        </p:txBody>
      </p:sp>
      <p:pic>
        <p:nvPicPr>
          <p:cNvPr id="6" name="Obraz 5">
            <a:extLst>
              <a:ext uri="{FF2B5EF4-FFF2-40B4-BE49-F238E27FC236}">
                <a16:creationId xmlns:a16="http://schemas.microsoft.com/office/drawing/2014/main" id="{06A3579C-C21C-E77B-A96B-E08D27CB50F5}"/>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61853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93AE2-C187-6CDB-04B2-137192551F8A}"/>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77044F7A-8D61-DD23-3217-A412357D1257}"/>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7821307-E8F7-DC41-9161-AFDFCD6D9C77}"/>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31151BE4-CE92-18B6-2FFE-46AEA57E93D9}"/>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19839B06-1AF1-2CDA-4F9C-12D2DC01FC1E}"/>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Czy nadmierne spożywanie alkoholu jest przyczyną przemocy?</a:t>
                </a:r>
              </a:p>
            </p:txBody>
          </p:sp>
          <p:pic>
            <p:nvPicPr>
              <p:cNvPr id="18" name="Obraz 17" descr="Obraz zawierający Czcionka, tekst, Grafika, design&#10;&#10;Opis wygenerowany automatycznie">
                <a:extLst>
                  <a:ext uri="{FF2B5EF4-FFF2-40B4-BE49-F238E27FC236}">
                    <a16:creationId xmlns:a16="http://schemas.microsoft.com/office/drawing/2014/main" id="{547AD572-ED28-3A7D-80D4-5F2FEAF63EC9}"/>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B0BD3054-72C5-D80D-FA35-A19C73552F86}"/>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711FAAE5-5232-6022-ED20-1BA1B097775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93611AAB-931E-DA91-9512-A0F0BA2FD436}"/>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12E61EE9-5064-CED7-4201-F486417FCEBA}"/>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EC51992D-BB81-231A-4B2A-674F9691C3A4}"/>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6FC2DE99-63BE-8C3F-6235-FD6F4BB8478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A72DE699-5FCC-A8DD-A1A1-F4AFCDF8A8A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84E3CB7-D835-E71D-1E9A-547F4039515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0A15B445-EF7B-B678-A590-D41FC7A1ED0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904733D7-7F23-9EAA-03F9-72B51F3D398B}"/>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5D544BE-D3FF-C8B8-547C-E62B638B1938}"/>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4D560DCE-A957-4DA0-4D89-76CE2F49607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72063F6-89FF-B5B5-7DCF-0F5C8CA03ABE}"/>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13</a:t>
                </a:fld>
                <a:endParaRPr lang="pl-PL" dirty="0">
                  <a:solidFill>
                    <a:schemeClr val="bg1"/>
                  </a:solidFill>
                </a:endParaRPr>
              </a:p>
            </p:txBody>
          </p:sp>
        </p:grpSp>
      </p:grpSp>
      <p:sp>
        <p:nvSpPr>
          <p:cNvPr id="4" name="pole tekstowe 3">
            <a:extLst>
              <a:ext uri="{FF2B5EF4-FFF2-40B4-BE49-F238E27FC236}">
                <a16:creationId xmlns:a16="http://schemas.microsoft.com/office/drawing/2014/main" id="{815C8406-41BD-E8EE-2623-1DBF9EB7637C}"/>
              </a:ext>
            </a:extLst>
          </p:cNvPr>
          <p:cNvSpPr txBox="1"/>
          <p:nvPr/>
        </p:nvSpPr>
        <p:spPr>
          <a:xfrm>
            <a:off x="988110" y="2045156"/>
            <a:ext cx="10902546" cy="3722622"/>
          </a:xfrm>
          <a:prstGeom prst="rect">
            <a:avLst/>
          </a:prstGeom>
          <a:noFill/>
        </p:spPr>
        <p:txBody>
          <a:bodyPr wrap="square">
            <a:spAutoFit/>
          </a:bodyPr>
          <a:lstStyle/>
          <a:p>
            <a:pPr algn="just">
              <a:lnSpc>
                <a:spcPct val="150000"/>
              </a:lnSpc>
            </a:pPr>
            <a:r>
              <a:rPr lang="pl-PL" dirty="0">
                <a:latin typeface="Aptos" panose="020B0004020202020204" pitchFamily="34" charset="0"/>
              </a:rPr>
              <a:t>Dość powszechne jest przekonanie, że „przyczyną przemocy domowej jest alkohol”.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Jeśli spojrzymy na dane policyjne dotyczące procedury „Niebieskie Karty”, to moglibyśmy utwierdzić się </a:t>
            </a:r>
            <a:br>
              <a:rPr lang="pl-PL" dirty="0">
                <a:latin typeface="Aptos" panose="020B0004020202020204" pitchFamily="34" charset="0"/>
              </a:rPr>
            </a:br>
            <a:r>
              <a:rPr lang="pl-PL" dirty="0">
                <a:latin typeface="Aptos" panose="020B0004020202020204" pitchFamily="34" charset="0"/>
              </a:rPr>
              <a:t>w tym przekonaniu, ponieważ ponad 60% sprawców przemocy domowej w chwili interwencji policji było pod wpływem alkoholu.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Tymczasem nic bardziej mylnego. Nadużywanie alkoholu może powodować zaburzenia kontroli własnego zachowania i utrudniać rozpoznawanie własnych emocji i panowanie nad nimi oraz utrudniać i analizować sytuację, w jakiej  dana osoba się znajduje, jednak alkohol sam w sobie nie jest źródłem przemocy.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Spożywanie alkoholu nie zwalnia osoby krzywdzącej swoich bliskich z odpowiedzialności za to, co robi. </a:t>
            </a:r>
          </a:p>
        </p:txBody>
      </p:sp>
      <p:pic>
        <p:nvPicPr>
          <p:cNvPr id="6" name="Obraz 5">
            <a:extLst>
              <a:ext uri="{FF2B5EF4-FFF2-40B4-BE49-F238E27FC236}">
                <a16:creationId xmlns:a16="http://schemas.microsoft.com/office/drawing/2014/main" id="{91EB4D45-688E-E90A-FD6C-9C3AA0EBBE1A}"/>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93817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4ECFB-6556-740F-98B2-396AC510E60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0E5C7197-F1DD-94A4-2A71-AAF7675B238E}"/>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E4E21A67-7008-BD86-7CDC-DB5016273E9C}"/>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B91B921F-373F-D561-FFA8-152B19A9801A}"/>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ABE4E9FB-7B5A-0706-640A-C9515DBACE3E}"/>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Przyczyny przemocy domowej – czynniki ryzyka wystąpienia</a:t>
                </a:r>
              </a:p>
            </p:txBody>
          </p:sp>
          <p:pic>
            <p:nvPicPr>
              <p:cNvPr id="18" name="Obraz 17" descr="Obraz zawierający Czcionka, tekst, Grafika, design&#10;&#10;Opis wygenerowany automatycznie">
                <a:extLst>
                  <a:ext uri="{FF2B5EF4-FFF2-40B4-BE49-F238E27FC236}">
                    <a16:creationId xmlns:a16="http://schemas.microsoft.com/office/drawing/2014/main" id="{BB366405-A9FB-04F1-C591-9505A1DE4334}"/>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1" name="Prostokąt 50">
              <a:extLst>
                <a:ext uri="{FF2B5EF4-FFF2-40B4-BE49-F238E27FC236}">
                  <a16:creationId xmlns:a16="http://schemas.microsoft.com/office/drawing/2014/main" id="{7248184C-C378-16F8-9561-AB81FF0DA5E0}"/>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E4C03BA3-7AB9-6785-5A15-D8B8616C3B4F}"/>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03459F00-2725-DA43-DFD3-7AD868CD379F}"/>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41148ABB-04EF-3652-BA50-974626EF4FDA}"/>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01E6FD49-C06D-6127-0D1C-E78EB65D586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F554F71A-F8A2-4765-E196-05133D3063F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27ED7E19-FFE4-5CFD-F33F-D23E819B65B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9BE2A8D-CB44-5F84-1C76-1D7517BD66DF}"/>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82F08489-4AD7-06B5-99C9-1008ABDF2FFB}"/>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5BC61F15-2FCF-88A8-DBBA-146BE370100A}"/>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758796D-2249-4072-98A0-C5768FE9C41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E8A1EEAB-94C4-13B2-4024-3900A1B510A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14</a:t>
                </a:fld>
                <a:endParaRPr lang="pl-PL" dirty="0">
                  <a:solidFill>
                    <a:schemeClr val="bg1"/>
                  </a:solidFill>
                </a:endParaRPr>
              </a:p>
            </p:txBody>
          </p:sp>
        </p:grpSp>
      </p:grpSp>
      <p:sp>
        <p:nvSpPr>
          <p:cNvPr id="4" name="pole tekstowe 3">
            <a:extLst>
              <a:ext uri="{FF2B5EF4-FFF2-40B4-BE49-F238E27FC236}">
                <a16:creationId xmlns:a16="http://schemas.microsoft.com/office/drawing/2014/main" id="{D3A8B184-1C34-FDA4-30F1-D954281B0DE1}"/>
              </a:ext>
            </a:extLst>
          </p:cNvPr>
          <p:cNvSpPr txBox="1"/>
          <p:nvPr/>
        </p:nvSpPr>
        <p:spPr>
          <a:xfrm>
            <a:off x="1078924" y="1870832"/>
            <a:ext cx="10808276" cy="4399731"/>
          </a:xfrm>
          <a:prstGeom prst="rect">
            <a:avLst/>
          </a:prstGeom>
          <a:noFill/>
        </p:spPr>
        <p:txBody>
          <a:bodyPr wrap="square">
            <a:spAutoFit/>
          </a:bodyPr>
          <a:lstStyle/>
          <a:p>
            <a:pPr>
              <a:lnSpc>
                <a:spcPct val="150000"/>
              </a:lnSpc>
            </a:pPr>
            <a:r>
              <a:rPr lang="pl-PL" dirty="0">
                <a:latin typeface="Aptos" panose="020B0004020202020204" pitchFamily="34" charset="0"/>
              </a:rPr>
              <a:t>W przypadku przemocy trudno mówić o przyczynie czy przyczynach. Częściej mówi się o czynnikach ryzyka. Do przemocy dochodzi  w wyniku współwystępowania i interakcji (wzajemnego oddziaływania na siebie) różnych czynników: społecznych, kulturowych i psychologicznych. </a:t>
            </a:r>
          </a:p>
          <a:p>
            <a:endParaRPr lang="pl-PL" sz="500" dirty="0">
              <a:latin typeface="Aptos" panose="020B0004020202020204" pitchFamily="34" charset="0"/>
            </a:endParaRPr>
          </a:p>
          <a:p>
            <a:pPr>
              <a:lnSpc>
                <a:spcPct val="150000"/>
              </a:lnSpc>
            </a:pPr>
            <a:endParaRPr lang="pl-PL" sz="500" dirty="0">
              <a:latin typeface="Aptos" panose="020B0004020202020204" pitchFamily="34" charset="0"/>
            </a:endParaRPr>
          </a:p>
          <a:p>
            <a:pPr>
              <a:lnSpc>
                <a:spcPct val="150000"/>
              </a:lnSpc>
            </a:pPr>
            <a:r>
              <a:rPr lang="pl-PL" dirty="0">
                <a:latin typeface="Aptos" panose="020B0004020202020204" pitchFamily="34" charset="0"/>
              </a:rPr>
              <a:t>Należą do nich m. in. :</a:t>
            </a:r>
          </a:p>
          <a:p>
            <a:pPr marL="627063" indent="-627063">
              <a:lnSpc>
                <a:spcPct val="150000"/>
              </a:lnSpc>
              <a:buFont typeface="Symbol" panose="05050102010706020507" pitchFamily="18" charset="2"/>
              <a:buChar char="®"/>
            </a:pPr>
            <a:r>
              <a:rPr lang="pl-PL" dirty="0">
                <a:latin typeface="Aptos" panose="020B0004020202020204" pitchFamily="34" charset="0"/>
              </a:rPr>
              <a:t>normy społeczne i kulturowe </a:t>
            </a:r>
          </a:p>
          <a:p>
            <a:pPr marL="627063" indent="-627063">
              <a:lnSpc>
                <a:spcPct val="150000"/>
              </a:lnSpc>
              <a:buFont typeface="Symbol" panose="05050102010706020507" pitchFamily="18" charset="2"/>
              <a:buChar char="®"/>
            </a:pPr>
            <a:r>
              <a:rPr lang="pl-PL" dirty="0">
                <a:latin typeface="Aptos" panose="020B0004020202020204" pitchFamily="34" charset="0"/>
              </a:rPr>
              <a:t>przemoc w rodzinie pochodzenia </a:t>
            </a:r>
          </a:p>
          <a:p>
            <a:pPr marL="627063" indent="-627063">
              <a:lnSpc>
                <a:spcPct val="150000"/>
              </a:lnSpc>
              <a:buFont typeface="Symbol" panose="05050102010706020507" pitchFamily="18" charset="2"/>
              <a:buChar char="®"/>
            </a:pPr>
            <a:r>
              <a:rPr lang="pl-PL" dirty="0">
                <a:latin typeface="Aptos" panose="020B0004020202020204" pitchFamily="34" charset="0"/>
              </a:rPr>
              <a:t>środowisko społeczne i warunki życia</a:t>
            </a:r>
          </a:p>
          <a:p>
            <a:pPr marL="627063" indent="-627063">
              <a:lnSpc>
                <a:spcPct val="150000"/>
              </a:lnSpc>
              <a:buFont typeface="Symbol" panose="05050102010706020507" pitchFamily="18" charset="2"/>
              <a:buChar char="®"/>
            </a:pPr>
            <a:r>
              <a:rPr lang="pl-PL" dirty="0">
                <a:latin typeface="Aptos" panose="020B0004020202020204" pitchFamily="34" charset="0"/>
              </a:rPr>
              <a:t>uzależnienie/nadużywanie alkoholu i innych środków psychoaktywnych </a:t>
            </a:r>
          </a:p>
          <a:p>
            <a:pPr marL="627063" indent="-627063">
              <a:lnSpc>
                <a:spcPct val="150000"/>
              </a:lnSpc>
              <a:buFont typeface="Symbol" panose="05050102010706020507" pitchFamily="18" charset="2"/>
              <a:buChar char="®"/>
            </a:pPr>
            <a:r>
              <a:rPr lang="pl-PL" dirty="0">
                <a:latin typeface="Aptos" panose="020B0004020202020204" pitchFamily="34" charset="0"/>
              </a:rPr>
              <a:t>sprawca przemocy </a:t>
            </a:r>
          </a:p>
          <a:p>
            <a:pPr marL="627063" indent="-627063">
              <a:lnSpc>
                <a:spcPct val="150000"/>
              </a:lnSpc>
              <a:buFont typeface="Symbol" panose="05050102010706020507" pitchFamily="18" charset="2"/>
              <a:buChar char="®"/>
            </a:pPr>
            <a:r>
              <a:rPr lang="pl-PL" dirty="0">
                <a:latin typeface="Aptos" panose="020B0004020202020204" pitchFamily="34" charset="0"/>
              </a:rPr>
              <a:t>choroby w rodzinie </a:t>
            </a:r>
          </a:p>
        </p:txBody>
      </p:sp>
      <p:pic>
        <p:nvPicPr>
          <p:cNvPr id="6" name="Obraz 5">
            <a:extLst>
              <a:ext uri="{FF2B5EF4-FFF2-40B4-BE49-F238E27FC236}">
                <a16:creationId xmlns:a16="http://schemas.microsoft.com/office/drawing/2014/main" id="{6A082645-9060-EBB6-36FC-4EF7E3CE155B}"/>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70152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53FDD-89C2-9302-1B45-73EC419C809A}"/>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D412FB7-4A64-096B-37E0-73BFCDC9A35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B3D3F246-6E5A-ECA7-153B-D8C7DE94AF11}"/>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8C3110B4-BED2-8B27-7161-F8E5AEA6F8BA}"/>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0817CDBD-B535-4508-503C-BD8BB69C8931}"/>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Konsekwencje doznawania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7CD1B66F-5C2C-01AF-31F4-B4F3B3898F4B}"/>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12EDEA13-A9FF-E457-B303-E7018A430D81}"/>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3C61BB61-7595-FA52-7278-773E22675D6D}"/>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F1C5C0FB-DC1A-1CAD-C884-03C0A1415A60}"/>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28B886ED-36F8-98A8-C4AA-B63CC1B512B1}"/>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106FC977-05E6-985C-0D9F-8258DF5827D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6B7179A-2FE5-2D84-BD33-8696D6E861F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E286FB34-49F6-853B-88DA-414C6B2B249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58052A44-2B0E-FDF1-8FC9-E0DC8DC2AD8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46A8CC76-0064-939E-039F-4F5368C683EF}"/>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AD4479C5-EC0A-37E7-8286-223CFB22A7D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56AC477A-24FF-6834-247F-537511C88DB8}"/>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36D65C30-08E8-F140-3D10-C958F9A04ED6}"/>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9F5A89FB-548C-298A-DCE6-774DCF4B57E8}"/>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15</a:t>
                </a:fld>
                <a:endParaRPr lang="pl-PL" dirty="0">
                  <a:solidFill>
                    <a:schemeClr val="bg1"/>
                  </a:solidFill>
                </a:endParaRPr>
              </a:p>
            </p:txBody>
          </p:sp>
        </p:grpSp>
      </p:grpSp>
      <p:sp>
        <p:nvSpPr>
          <p:cNvPr id="4" name="pole tekstowe 3">
            <a:extLst>
              <a:ext uri="{FF2B5EF4-FFF2-40B4-BE49-F238E27FC236}">
                <a16:creationId xmlns:a16="http://schemas.microsoft.com/office/drawing/2014/main" id="{E6DA3D89-2189-7ACF-029D-ADA714F2790D}"/>
              </a:ext>
            </a:extLst>
          </p:cNvPr>
          <p:cNvSpPr txBox="1"/>
          <p:nvPr/>
        </p:nvSpPr>
        <p:spPr>
          <a:xfrm>
            <a:off x="1147482" y="1968484"/>
            <a:ext cx="10743174" cy="4022704"/>
          </a:xfrm>
          <a:prstGeom prst="rect">
            <a:avLst/>
          </a:prstGeom>
          <a:noFill/>
        </p:spPr>
        <p:txBody>
          <a:bodyPr wrap="square">
            <a:spAutoFit/>
          </a:bodyPr>
          <a:lstStyle/>
          <a:p>
            <a:pPr algn="just">
              <a:lnSpc>
                <a:spcPct val="150000"/>
              </a:lnSpc>
            </a:pPr>
            <a:r>
              <a:rPr lang="pl-PL" dirty="0">
                <a:latin typeface="Aptos" panose="020B0004020202020204" pitchFamily="34" charset="0"/>
              </a:rPr>
              <a:t>Konsekwencje fizyczne to zarówno te, które są efektem pobicia (złamania kończyn, siniaki, krwiaki), </a:t>
            </a:r>
            <a:br>
              <a:rPr lang="pl-PL" dirty="0">
                <a:latin typeface="Aptos" panose="020B0004020202020204" pitchFamily="34" charset="0"/>
              </a:rPr>
            </a:br>
            <a:r>
              <a:rPr lang="pl-PL" dirty="0">
                <a:latin typeface="Aptos" panose="020B0004020202020204" pitchFamily="34" charset="0"/>
              </a:rPr>
              <a:t>jak i  różnego rodzaju dolegliwości zdrowotne (bóle głowy, mięśni lub żołądka, nadciśnienie tętnicze, dolegliwości kardiologiczne, gastrologiczne, psychiatryczne lub neurologiczne itp.).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Do konsekwencji emocjonalnych zaliczyć można: obniżenie poczucia własnej wartości, silne poczucie winy, obniżony nastrój, poczucie osamotnienia, drażliwość, brak szacunku dla samej siebie, dolegliwości psychosomatyczne, zaburzenia snu, kłopoty z koncentracją, sięganie po alkohol i inne substancje psychoaktywne, w celu poradzenia sobie z problem przemocy itp.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W sferze konsekwencji społecznych – wycofanie się z kontaktów z innymi ludźmi, izolowanie się, </a:t>
            </a:r>
            <a:br>
              <a:rPr lang="pl-PL" dirty="0">
                <a:latin typeface="Aptos" panose="020B0004020202020204" pitchFamily="34" charset="0"/>
              </a:rPr>
            </a:br>
            <a:r>
              <a:rPr lang="pl-PL" dirty="0">
                <a:latin typeface="Aptos" panose="020B0004020202020204" pitchFamily="34" charset="0"/>
              </a:rPr>
              <a:t>trudności w funkcjonowaniu w pracy, itp. </a:t>
            </a:r>
          </a:p>
        </p:txBody>
      </p:sp>
      <p:pic>
        <p:nvPicPr>
          <p:cNvPr id="6" name="Obraz 5">
            <a:extLst>
              <a:ext uri="{FF2B5EF4-FFF2-40B4-BE49-F238E27FC236}">
                <a16:creationId xmlns:a16="http://schemas.microsoft.com/office/drawing/2014/main" id="{D3D5D421-FA56-BC55-B913-09883485511F}"/>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82220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0E198-1D5B-3E8E-8A2F-EFA1589F60A2}"/>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2E53F28-6A2F-ED08-BB86-C1959E2D4C5D}"/>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EE7DBB0E-4AFA-8A5B-D80B-A29FBCBB52C7}"/>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4236C97D-A2D8-6EC2-BCC4-9AACBFE1EE8E}"/>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A6EB516B-69FB-E056-A4D2-70D7E7021D77}"/>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Formy przemocy</a:t>
                </a:r>
              </a:p>
            </p:txBody>
          </p:sp>
          <p:pic>
            <p:nvPicPr>
              <p:cNvPr id="18" name="Obraz 17" descr="Obraz zawierający Czcionka, tekst, Grafika, design&#10;&#10;Opis wygenerowany automatycznie">
                <a:extLst>
                  <a:ext uri="{FF2B5EF4-FFF2-40B4-BE49-F238E27FC236}">
                    <a16:creationId xmlns:a16="http://schemas.microsoft.com/office/drawing/2014/main" id="{D4EBE8A7-C035-D568-5EDB-1589921A97D9}"/>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1" name="Prostokąt 50">
              <a:extLst>
                <a:ext uri="{FF2B5EF4-FFF2-40B4-BE49-F238E27FC236}">
                  <a16:creationId xmlns:a16="http://schemas.microsoft.com/office/drawing/2014/main" id="{3A649C88-EF7F-652E-C53C-D40ACF24C626}"/>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B9F72389-F74C-E997-4318-E589DDBD4ED2}"/>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F853DDB3-85C4-15AE-2A43-4BA92F03F4EA}"/>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D8509C66-B43B-F112-5E0A-13E09BF1F359}"/>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51C39A21-E054-1CD5-8D82-CD355D321F1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D336419F-AEDE-59FE-3DEE-84BA0CDF37E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D1CD7A78-4CD8-8B78-4AC5-E4D73060A31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4606F659-2908-EDD9-A2E4-F25C0135193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42193C3-765C-55E6-D360-1DA09040F19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E9ACDE0D-D782-B66C-0359-00B69944F714}"/>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202854CC-42D9-B665-8C9E-69025A1D0E6B}"/>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62C46410-2EDF-487F-52A5-3244D4828C4A}"/>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16</a:t>
                </a:fld>
                <a:endParaRPr lang="pl-PL" dirty="0">
                  <a:solidFill>
                    <a:schemeClr val="bg1"/>
                  </a:solidFill>
                </a:endParaRPr>
              </a:p>
            </p:txBody>
          </p:sp>
        </p:grpSp>
      </p:grpSp>
      <p:sp>
        <p:nvSpPr>
          <p:cNvPr id="4" name="pole tekstowe 3">
            <a:extLst>
              <a:ext uri="{FF2B5EF4-FFF2-40B4-BE49-F238E27FC236}">
                <a16:creationId xmlns:a16="http://schemas.microsoft.com/office/drawing/2014/main" id="{60695BE2-21D8-5BAE-97CF-0E116F7F3709}"/>
              </a:ext>
            </a:extLst>
          </p:cNvPr>
          <p:cNvSpPr txBox="1"/>
          <p:nvPr/>
        </p:nvSpPr>
        <p:spPr>
          <a:xfrm>
            <a:off x="1020822" y="2052430"/>
            <a:ext cx="10951185" cy="4138121"/>
          </a:xfrm>
          <a:prstGeom prst="rect">
            <a:avLst/>
          </a:prstGeom>
          <a:noFill/>
        </p:spPr>
        <p:txBody>
          <a:bodyPr wrap="square">
            <a:spAutoFit/>
          </a:bodyPr>
          <a:lstStyle/>
          <a:p>
            <a:pPr algn="just">
              <a:lnSpc>
                <a:spcPct val="150000"/>
              </a:lnSpc>
            </a:pPr>
            <a:r>
              <a:rPr lang="pl-PL" b="1" dirty="0">
                <a:solidFill>
                  <a:srgbClr val="003096"/>
                </a:solidFill>
                <a:latin typeface="Aptos" panose="020B0004020202020204" pitchFamily="34" charset="0"/>
              </a:rPr>
              <a:t>Przemoc psychiczna </a:t>
            </a:r>
            <a:r>
              <a:rPr lang="pl-PL" dirty="0">
                <a:latin typeface="Aptos" panose="020B0004020202020204" pitchFamily="34" charset="0"/>
              </a:rPr>
              <a:t>może przybierać różną postać. Zaczyna się najczęściej od drobnych zachowań, </a:t>
            </a:r>
            <a:br>
              <a:rPr lang="pl-PL" dirty="0">
                <a:latin typeface="Aptos" panose="020B0004020202020204" pitchFamily="34" charset="0"/>
              </a:rPr>
            </a:br>
            <a:r>
              <a:rPr lang="pl-PL" dirty="0">
                <a:latin typeface="Aptos" panose="020B0004020202020204" pitchFamily="34" charset="0"/>
              </a:rPr>
              <a:t>które często nie są na początku identyfikowane jako przemoc. Kontrola nazywana jest troską, zazdrość miłością, wybuchy złości są tłumaczone, a obwiniana jest za nie osoba krzywdzona.</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Sprawca najczęściej przypisuje swoim przemocowym zachowaniom bardzo pozytywne intencje – troskę, dobro rodziny, dobro drugiej osoby.</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„Kochanie wiem, że nie powinienem się tak do ciebie odezwać, ale bardzo się martwiłem, gdy długo </a:t>
            </a:r>
            <a:br>
              <a:rPr lang="pl-PL" dirty="0">
                <a:latin typeface="Aptos" panose="020B0004020202020204" pitchFamily="34" charset="0"/>
              </a:rPr>
            </a:br>
            <a:r>
              <a:rPr lang="pl-PL" dirty="0">
                <a:latin typeface="Aptos" panose="020B0004020202020204" pitchFamily="34" charset="0"/>
              </a:rPr>
              <a:t>nie odbierałaś telefonu”, „Dla twojego dobra będzie lepiej, jeśli zrezygnujesz z kontaktów z Moniką, ona ma </a:t>
            </a:r>
            <a:br>
              <a:rPr lang="pl-PL" dirty="0">
                <a:latin typeface="Aptos" panose="020B0004020202020204" pitchFamily="34" charset="0"/>
              </a:rPr>
            </a:br>
            <a:r>
              <a:rPr lang="pl-PL" dirty="0">
                <a:latin typeface="Aptos" panose="020B0004020202020204" pitchFamily="34" charset="0"/>
              </a:rPr>
              <a:t>na ciebie zły wpływ”, „Dla twojego dobra nie będziesz wychodzić z domu”</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Bardzo trudno osobie poddawanej tym zachowaniu jednoznacznie negatywnie je ocenić.</a:t>
            </a:r>
          </a:p>
        </p:txBody>
      </p:sp>
      <p:pic>
        <p:nvPicPr>
          <p:cNvPr id="6" name="Obraz 5">
            <a:extLst>
              <a:ext uri="{FF2B5EF4-FFF2-40B4-BE49-F238E27FC236}">
                <a16:creationId xmlns:a16="http://schemas.microsoft.com/office/drawing/2014/main" id="{03C55710-791D-2997-DE05-EB80BFC1AF66}"/>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00454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342DE-2A88-6E9B-87C4-49244826CF7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7CDE1C2F-1580-5912-FD8E-B199790B140C}"/>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90BC2331-F7D5-E9C2-AA72-1940C1633E54}"/>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D4AD41DD-FF9A-64C1-9030-DE9CE744A17E}"/>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E92C686A-2B30-EE23-9AE1-796861869F8A}"/>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Formy przemocy</a:t>
                </a:r>
              </a:p>
            </p:txBody>
          </p:sp>
          <p:pic>
            <p:nvPicPr>
              <p:cNvPr id="18" name="Obraz 17" descr="Obraz zawierający Czcionka, tekst, Grafika, design&#10;&#10;Opis wygenerowany automatycznie">
                <a:extLst>
                  <a:ext uri="{FF2B5EF4-FFF2-40B4-BE49-F238E27FC236}">
                    <a16:creationId xmlns:a16="http://schemas.microsoft.com/office/drawing/2014/main" id="{80070825-4A53-D787-24D4-D6C039259080}"/>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510B15F2-5D64-69E6-AB17-5DB999908A63}"/>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82C22AC7-6C42-8AF5-6532-9A83ED3AE166}"/>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70C7C792-B279-80A5-D5B6-C3B086B961BA}"/>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C90B60DB-8285-5697-F52A-4702C56BC14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71918651-4B76-F91F-E6CA-4D6135A4080A}"/>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97116D30-B080-A54E-EDC9-74BA8423B9F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C0D84CD1-13E5-984F-1222-09502E4477E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A9666085-0C43-5CE5-CAA6-74B88D67EBCF}"/>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9220C4E2-0611-10B2-07A4-F9331EC2616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AAAB1B11-D647-763C-AD29-CD46127F99A1}"/>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19CBA753-8B71-F842-7BFC-D9A7D44AEE9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B1C5ADF4-5904-A983-4D61-5D782CBD290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4B3B9DD3-527D-88C2-9809-5BC0300E36E6}"/>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17</a:t>
                </a:fld>
                <a:endParaRPr lang="pl-PL" dirty="0">
                  <a:solidFill>
                    <a:schemeClr val="bg1"/>
                  </a:solidFill>
                </a:endParaRPr>
              </a:p>
            </p:txBody>
          </p:sp>
        </p:grpSp>
      </p:grpSp>
      <p:sp>
        <p:nvSpPr>
          <p:cNvPr id="4" name="pole tekstowe 3">
            <a:extLst>
              <a:ext uri="{FF2B5EF4-FFF2-40B4-BE49-F238E27FC236}">
                <a16:creationId xmlns:a16="http://schemas.microsoft.com/office/drawing/2014/main" id="{5E56D6FD-E394-26F8-15E0-4EFB35C54911}"/>
              </a:ext>
            </a:extLst>
          </p:cNvPr>
          <p:cNvSpPr txBox="1"/>
          <p:nvPr/>
        </p:nvSpPr>
        <p:spPr>
          <a:xfrm>
            <a:off x="1135405" y="2135639"/>
            <a:ext cx="10755251" cy="4178067"/>
          </a:xfrm>
          <a:prstGeom prst="rect">
            <a:avLst/>
          </a:prstGeom>
          <a:noFill/>
        </p:spPr>
        <p:txBody>
          <a:bodyPr wrap="square">
            <a:spAutoFit/>
          </a:bodyPr>
          <a:lstStyle/>
          <a:p>
            <a:pPr algn="just">
              <a:lnSpc>
                <a:spcPct val="150000"/>
              </a:lnSpc>
            </a:pPr>
            <a:r>
              <a:rPr lang="pl-PL" b="1" dirty="0">
                <a:solidFill>
                  <a:srgbClr val="003096"/>
                </a:solidFill>
                <a:latin typeface="Aptos" panose="020B0004020202020204" pitchFamily="34" charset="0"/>
              </a:rPr>
              <a:t>Przemoc fizyczna </a:t>
            </a:r>
            <a:r>
              <a:rPr lang="pl-PL" dirty="0">
                <a:latin typeface="Aptos" panose="020B0004020202020204" pitchFamily="34" charset="0"/>
              </a:rPr>
              <a:t>może mieć bardzo różną postać – od popychania, szarpania, policzkowania, szczypania, ciągnięcia za włosy, aż do bardzo ciężkich pobić, w wyniku których osoba krzywdzona trafia do szpitala, doznaje kalectwa czy traci życie.</a:t>
            </a:r>
          </a:p>
          <a:p>
            <a:pPr algn="just">
              <a:lnSpc>
                <a:spcPct val="150000"/>
              </a:lnSpc>
            </a:pPr>
            <a:endParaRPr lang="pl-PL" dirty="0">
              <a:latin typeface="Aptos" panose="020B0004020202020204" pitchFamily="34" charset="0"/>
            </a:endParaRPr>
          </a:p>
          <a:p>
            <a:pPr algn="just">
              <a:lnSpc>
                <a:spcPct val="150000"/>
              </a:lnSpc>
            </a:pPr>
            <a:r>
              <a:rPr lang="pl-PL" dirty="0">
                <a:latin typeface="Aptos" panose="020B0004020202020204" pitchFamily="34" charset="0"/>
              </a:rPr>
              <a:t>Osobom krzywdzonym przemocą fizyczną najłatwiej zidentyfikować i określić to, czego doświadczają </a:t>
            </a:r>
            <a:br>
              <a:rPr lang="pl-PL" dirty="0">
                <a:latin typeface="Aptos" panose="020B0004020202020204" pitchFamily="34" charset="0"/>
              </a:rPr>
            </a:br>
            <a:r>
              <a:rPr lang="pl-PL" dirty="0">
                <a:latin typeface="Aptos" panose="020B0004020202020204" pitchFamily="34" charset="0"/>
              </a:rPr>
              <a:t>jako zachowanie niedopuszczalne.</a:t>
            </a:r>
          </a:p>
          <a:p>
            <a:pPr algn="just">
              <a:lnSpc>
                <a:spcPct val="150000"/>
              </a:lnSpc>
            </a:pPr>
            <a:endParaRPr lang="pl-PL" dirty="0">
              <a:latin typeface="Aptos" panose="020B0004020202020204" pitchFamily="34" charset="0"/>
            </a:endParaRPr>
          </a:p>
          <a:p>
            <a:pPr algn="just">
              <a:lnSpc>
                <a:spcPct val="150000"/>
              </a:lnSpc>
            </a:pPr>
            <a:r>
              <a:rPr lang="pl-PL" dirty="0">
                <a:latin typeface="Aptos" panose="020B0004020202020204" pitchFamily="34" charset="0"/>
              </a:rPr>
              <a:t>Konsekwencje wieloletniego doznawania przemocy powodują, że bardzo trudno jest się bronić, a wstyd utrudnia powiedzenie o tym, że jest się bitym</a:t>
            </a:r>
            <a:r>
              <a:rPr lang="pl-PL" sz="2000" dirty="0">
                <a:latin typeface="Aptos" panose="020B0004020202020204" pitchFamily="34" charset="0"/>
              </a:rPr>
              <a:t>.</a:t>
            </a:r>
          </a:p>
          <a:p>
            <a:pPr algn="just"/>
            <a:endParaRPr lang="pl-PL" dirty="0"/>
          </a:p>
        </p:txBody>
      </p:sp>
      <p:pic>
        <p:nvPicPr>
          <p:cNvPr id="6" name="Obraz 5">
            <a:extLst>
              <a:ext uri="{FF2B5EF4-FFF2-40B4-BE49-F238E27FC236}">
                <a16:creationId xmlns:a16="http://schemas.microsoft.com/office/drawing/2014/main" id="{26A30B9D-39A2-5E34-8328-50CE96107A2A}"/>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73018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E1AB3-0BAF-4929-9200-37DACB31BDF9}"/>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D3887669-DBA1-84A6-AFF8-8A8BB575E25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CF46B651-0094-42DE-FE32-D39BF7C6A30F}"/>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7C3984D2-7846-AA30-2D24-8B20AD602F06}"/>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B5FCC4F1-32BC-3451-2033-4F2DCD5E806E}"/>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Formy przemocy</a:t>
                </a:r>
              </a:p>
            </p:txBody>
          </p:sp>
          <p:pic>
            <p:nvPicPr>
              <p:cNvPr id="18" name="Obraz 17" descr="Obraz zawierający Czcionka, tekst, Grafika, design&#10;&#10;Opis wygenerowany automatycznie">
                <a:extLst>
                  <a:ext uri="{FF2B5EF4-FFF2-40B4-BE49-F238E27FC236}">
                    <a16:creationId xmlns:a16="http://schemas.microsoft.com/office/drawing/2014/main" id="{C2C826A8-CF1D-5214-755A-32BAD6E74DC5}"/>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4233C167-E95B-E6C7-F2E6-2FCEEB2F2F3C}"/>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D72E2FDE-0EA6-6F9D-05A7-77262D6C0970}"/>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F003B36E-244C-8FCA-610D-C63A968D6984}"/>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126571B1-336C-3DE6-F11A-46C9C51A4522}"/>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5CBEDAA6-4F7F-09C0-F7CB-C6FDCBE8ED0B}"/>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AE797242-7BE6-1F12-C120-E212E071B62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D11C782B-1CCF-D73F-0C74-ACC5735637C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A93CE8A-F803-4CB8-A05E-48737F7AB02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35475E60-81D0-E3B5-5D58-4185BCF889A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6FEE68A9-5F29-7F81-994A-003B4A5EA917}"/>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1CEA7B80-4898-660F-2EC4-C46E7748E01F}"/>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4AA993BB-3CB4-92E7-A2DC-9426CA92EA26}"/>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A42667D5-94E1-4A2E-6B1E-D0F7C865DEA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18</a:t>
                </a:fld>
                <a:endParaRPr lang="pl-PL" dirty="0">
                  <a:solidFill>
                    <a:schemeClr val="bg1"/>
                  </a:solidFill>
                </a:endParaRPr>
              </a:p>
            </p:txBody>
          </p:sp>
        </p:grpSp>
      </p:grpSp>
      <p:sp>
        <p:nvSpPr>
          <p:cNvPr id="4" name="pole tekstowe 3">
            <a:extLst>
              <a:ext uri="{FF2B5EF4-FFF2-40B4-BE49-F238E27FC236}">
                <a16:creationId xmlns:a16="http://schemas.microsoft.com/office/drawing/2014/main" id="{53512B47-3281-4273-D9C5-4A0822AEB1BA}"/>
              </a:ext>
            </a:extLst>
          </p:cNvPr>
          <p:cNvSpPr txBox="1"/>
          <p:nvPr/>
        </p:nvSpPr>
        <p:spPr>
          <a:xfrm>
            <a:off x="1135403" y="1926521"/>
            <a:ext cx="10755253" cy="4022704"/>
          </a:xfrm>
          <a:prstGeom prst="rect">
            <a:avLst/>
          </a:prstGeom>
          <a:noFill/>
        </p:spPr>
        <p:txBody>
          <a:bodyPr wrap="square">
            <a:spAutoFit/>
          </a:bodyPr>
          <a:lstStyle/>
          <a:p>
            <a:pPr algn="just">
              <a:lnSpc>
                <a:spcPct val="150000"/>
              </a:lnSpc>
            </a:pPr>
            <a:r>
              <a:rPr lang="pl-PL" b="1" dirty="0">
                <a:solidFill>
                  <a:srgbClr val="003096"/>
                </a:solidFill>
                <a:latin typeface="Aptos" panose="020B0004020202020204" pitchFamily="34" charset="0"/>
              </a:rPr>
              <a:t>Przemoc seksualna </a:t>
            </a:r>
            <a:r>
              <a:rPr lang="pl-PL" dirty="0">
                <a:latin typeface="Aptos" panose="020B0004020202020204" pitchFamily="34" charset="0"/>
              </a:rPr>
              <a:t>jest najmniej rozpoznaną formą przemocy. Z tego powodu, że jest najrzadziej zgłaszana, a także dlatego, że wśród samych kobiet doświadczających przemocy ciągle funkcjonuje fałszywe przekonanie, ze mąż/partner ma prawo żądać, domagać się seksu, a jej obowiązkiem jest poddawać się temu, niezależnie od swojej woli.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Za przemoc seksualną uznaje się każde nieakceptowane zachowanie seksualne czy zmuszanie do praktyk seksualnych np. – komentowanie wyglądu seksualnego, żarty, zmuszanie do oglądania pornografii, robienie </a:t>
            </a:r>
            <a:br>
              <a:rPr lang="pl-PL" dirty="0">
                <a:latin typeface="Aptos" panose="020B0004020202020204" pitchFamily="34" charset="0"/>
              </a:rPr>
            </a:br>
            <a:r>
              <a:rPr lang="pl-PL" dirty="0">
                <a:latin typeface="Aptos" panose="020B0004020202020204" pitchFamily="34" charset="0"/>
              </a:rPr>
              <a:t>i udostępnianie zdjęć danej osoby, używanie przedmiotów, zmuszanie do aktów seksualnych, gwałt.</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Przymus może polegać zarówno na bezpośrednim użyciu siły, emocjonalnym szantażu, grożeniu, nie liczeniu się ze zdaniem partnerki/partnera. </a:t>
            </a:r>
          </a:p>
        </p:txBody>
      </p:sp>
      <p:pic>
        <p:nvPicPr>
          <p:cNvPr id="6" name="Obraz 5">
            <a:extLst>
              <a:ext uri="{FF2B5EF4-FFF2-40B4-BE49-F238E27FC236}">
                <a16:creationId xmlns:a16="http://schemas.microsoft.com/office/drawing/2014/main" id="{19F05D1B-BE58-6C84-B565-5D23219CA235}"/>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04792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EF2C0-7F61-7B84-1BAA-FDD90EC52B84}"/>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21C0C4D-ACC7-4AF1-4AB7-D1025EA7BE8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3A248DE3-9220-B6CF-E838-CC2093F878AA}"/>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BC3143B5-76FB-A024-2144-E16BE947CF68}"/>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47DC32C6-264B-AF45-FE1D-80EC20E339DC}"/>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Formy przemocy</a:t>
                </a:r>
              </a:p>
            </p:txBody>
          </p:sp>
          <p:pic>
            <p:nvPicPr>
              <p:cNvPr id="18" name="Obraz 17" descr="Obraz zawierający Czcionka, tekst, Grafika, design&#10;&#10;Opis wygenerowany automatycznie">
                <a:extLst>
                  <a:ext uri="{FF2B5EF4-FFF2-40B4-BE49-F238E27FC236}">
                    <a16:creationId xmlns:a16="http://schemas.microsoft.com/office/drawing/2014/main" id="{02DF52C2-08A5-2861-90A9-F38FAD1C7A63}"/>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79F3DE6-7171-6990-66F1-B18FE9726393}"/>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1E478B1F-3D48-E944-B895-73AD14AEE8BB}"/>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79B21DA1-B96A-F8A5-13AD-30C4F63602B4}"/>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BE6D99BC-C306-DA19-F439-02EF00316D1E}"/>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003D5851-C814-287B-B99C-8D5650707444}"/>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609264AF-6448-6C4C-D442-16CCEAFABB9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C6D38B11-4A0B-DB16-09FF-15B3EBA40F9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171B7AEA-EDE3-A8BB-1304-043C0C42D15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F8759412-0D2B-11BE-B30F-5F303E789F1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09D3CB1-93C4-F0BD-E218-02169765AD1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750AA1C2-6DB7-7E66-267A-6299ACBE3C0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42F77344-9019-B3EC-89BF-B1B25C7E8E8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452FC399-C1DF-14DA-B449-63D86B4A2218}"/>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19</a:t>
                </a:fld>
                <a:endParaRPr lang="pl-PL" dirty="0">
                  <a:solidFill>
                    <a:schemeClr val="bg1"/>
                  </a:solidFill>
                </a:endParaRPr>
              </a:p>
            </p:txBody>
          </p:sp>
        </p:grpSp>
      </p:grpSp>
      <p:sp>
        <p:nvSpPr>
          <p:cNvPr id="4" name="pole tekstowe 3">
            <a:extLst>
              <a:ext uri="{FF2B5EF4-FFF2-40B4-BE49-F238E27FC236}">
                <a16:creationId xmlns:a16="http://schemas.microsoft.com/office/drawing/2014/main" id="{7B3A4A39-20B5-9BC0-D6CC-36B5FEB7D8EE}"/>
              </a:ext>
            </a:extLst>
          </p:cNvPr>
          <p:cNvSpPr txBox="1"/>
          <p:nvPr/>
        </p:nvSpPr>
        <p:spPr>
          <a:xfrm>
            <a:off x="1143283" y="1871892"/>
            <a:ext cx="10747374" cy="4138121"/>
          </a:xfrm>
          <a:prstGeom prst="rect">
            <a:avLst/>
          </a:prstGeom>
          <a:noFill/>
        </p:spPr>
        <p:txBody>
          <a:bodyPr wrap="square">
            <a:spAutoFit/>
          </a:bodyPr>
          <a:lstStyle/>
          <a:p>
            <a:pPr algn="just">
              <a:lnSpc>
                <a:spcPct val="150000"/>
              </a:lnSpc>
            </a:pPr>
            <a:r>
              <a:rPr lang="pl-PL" b="1" dirty="0">
                <a:solidFill>
                  <a:srgbClr val="003096"/>
                </a:solidFill>
                <a:latin typeface="Aptos" panose="020B0004020202020204" pitchFamily="34" charset="0"/>
              </a:rPr>
              <a:t>Przemocy ekonomicznej</a:t>
            </a:r>
            <a:r>
              <a:rPr lang="pl-PL" dirty="0">
                <a:latin typeface="Aptos" panose="020B0004020202020204" pitchFamily="34" charset="0"/>
              </a:rPr>
              <a:t>,</a:t>
            </a:r>
            <a:r>
              <a:rPr lang="pl-PL" b="1" dirty="0">
                <a:solidFill>
                  <a:srgbClr val="DB002F"/>
                </a:solidFill>
                <a:latin typeface="Aptos" panose="020B0004020202020204" pitchFamily="34" charset="0"/>
              </a:rPr>
              <a:t> </a:t>
            </a:r>
            <a:r>
              <a:rPr lang="pl-PL" dirty="0">
                <a:latin typeface="Aptos" panose="020B0004020202020204" pitchFamily="34" charset="0"/>
              </a:rPr>
              <a:t>tak jak każdej innej formie przemocy sprzyja patriarchat, który przyznaje mężczyźnie prawo do decydowania o rodzinie w tym jego żonie, a tym samym o jej zasobach materialnych.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Przemoc ekonomiczna może polegać m.in. na uniemożliwianiu pracy zarobkowej, zmuszaniu do rezygnacji </a:t>
            </a:r>
            <a:br>
              <a:rPr lang="pl-PL" dirty="0">
                <a:latin typeface="Aptos" panose="020B0004020202020204" pitchFamily="34" charset="0"/>
              </a:rPr>
            </a:br>
            <a:r>
              <a:rPr lang="pl-PL" dirty="0">
                <a:latin typeface="Aptos" panose="020B0004020202020204" pitchFamily="34" charset="0"/>
              </a:rPr>
              <a:t>z zatrudnienia, odbieraniu środków finansowych i materialnych, samodzielnym decydowaniu o finansach rodziny, czy też na przerzucaniu odpowiedzialności za utrzymanie rodziny, związku na drugą osobę.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Finanse są najprostszym i najszybszym sposobem do zniewolenia drugiego człowieka i do utrzymania </a:t>
            </a:r>
            <a:br>
              <a:rPr lang="pl-PL" dirty="0">
                <a:latin typeface="Aptos" panose="020B0004020202020204" pitchFamily="34" charset="0"/>
              </a:rPr>
            </a:br>
            <a:r>
              <a:rPr lang="pl-PL" dirty="0">
                <a:latin typeface="Aptos" panose="020B0004020202020204" pitchFamily="34" charset="0"/>
              </a:rPr>
              <a:t>go w krzywdzącej relacji. Bardzo często to zależność finansowa od osoby krzywdzącej trzyma jej ofiary </a:t>
            </a:r>
            <a:br>
              <a:rPr lang="pl-PL" dirty="0">
                <a:latin typeface="Aptos" panose="020B0004020202020204" pitchFamily="34" charset="0"/>
              </a:rPr>
            </a:br>
            <a:r>
              <a:rPr lang="pl-PL" dirty="0">
                <a:latin typeface="Aptos" panose="020B0004020202020204" pitchFamily="34" charset="0"/>
              </a:rPr>
              <a:t>w związku pomimo cierpienia i ogromnych kosztów emocjonalnych.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Jest to częsta forma przemocy wobec starszych członków rodziny.</a:t>
            </a:r>
          </a:p>
        </p:txBody>
      </p:sp>
      <p:pic>
        <p:nvPicPr>
          <p:cNvPr id="6" name="Obraz 5">
            <a:extLst>
              <a:ext uri="{FF2B5EF4-FFF2-40B4-BE49-F238E27FC236}">
                <a16:creationId xmlns:a16="http://schemas.microsoft.com/office/drawing/2014/main" id="{3A9E944A-5447-91A4-B89E-767BE865B1A0}"/>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27176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02A6FE8-F34A-BE8B-0386-9061E63B9E2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5574AC3-563C-421F-853B-E1EC819313F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377BF94A-5C2E-AE0D-C1A1-2DEFD4274516}"/>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4751D018-AAD5-5DD3-B50D-B79ECB0A24E0}"/>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8C3819B9-61F7-EA86-35B7-806CE14F7E97}"/>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A397847B-BA5A-84E8-5926-1A9756A2041A}"/>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9D7EBF1A-DD1F-6023-4A29-7CE630078C0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6700A837-AAC1-9BBC-1925-B81B532B90CB}"/>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68B7223D-68E5-1A84-DEDC-88433B3CFF71}"/>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EB40C8C7-27CC-044B-0032-396A3A35704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781B5D4-64A3-EB06-407F-EADCD8AE81B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32626C3-98B2-4D2F-1ABB-05D4D332A83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79BBA4C1-7B8F-8826-7C80-FFB8C4FA443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C808D20-37BA-D6CD-D592-2326796CCA9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795129BB-C1C4-E7BD-918A-ECBCBD355E81}"/>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89BA4386-AB29-5235-A9F5-DDB79BB23CA8}"/>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41DA81E4-9BEF-7401-B30F-4C72C48FDB09}"/>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1B94C44E-0AFB-76CE-71EB-EB043E81539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a:t>
                </a:fld>
                <a:endParaRPr lang="pl-PL" dirty="0">
                  <a:solidFill>
                    <a:schemeClr val="bg1"/>
                  </a:solidFill>
                </a:endParaRPr>
              </a:p>
            </p:txBody>
          </p:sp>
        </p:grpSp>
      </p:grpSp>
      <p:sp>
        <p:nvSpPr>
          <p:cNvPr id="4" name="pole tekstowe 3">
            <a:extLst>
              <a:ext uri="{FF2B5EF4-FFF2-40B4-BE49-F238E27FC236}">
                <a16:creationId xmlns:a16="http://schemas.microsoft.com/office/drawing/2014/main" id="{21A87692-F2C2-3D93-F85B-838E27B67866}"/>
              </a:ext>
            </a:extLst>
          </p:cNvPr>
          <p:cNvSpPr txBox="1"/>
          <p:nvPr/>
        </p:nvSpPr>
        <p:spPr>
          <a:xfrm>
            <a:off x="1078924" y="2116231"/>
            <a:ext cx="10691735" cy="3750194"/>
          </a:xfrm>
          <a:prstGeom prst="rect">
            <a:avLst/>
          </a:prstGeom>
          <a:noFill/>
        </p:spPr>
        <p:txBody>
          <a:bodyPr wrap="square">
            <a:spAutoFit/>
          </a:bodyPr>
          <a:lstStyle/>
          <a:p>
            <a:pPr algn="just">
              <a:lnSpc>
                <a:spcPct val="150000"/>
              </a:lnSpc>
            </a:pPr>
            <a:r>
              <a:rPr lang="pl-PL" sz="1600" dirty="0">
                <a:latin typeface="Aptos" panose="020B0004020202020204" pitchFamily="34" charset="0"/>
              </a:rPr>
              <a:t>Zgodnie z definicją zawartą w Ustawie o przeciwdziałaniu przemocy domowej, przez przemoc domową należy rozumieć </a:t>
            </a:r>
            <a:br>
              <a:rPr lang="pl-PL" sz="1600" dirty="0">
                <a:latin typeface="Aptos" panose="020B0004020202020204" pitchFamily="34" charset="0"/>
              </a:rPr>
            </a:br>
            <a:r>
              <a:rPr lang="pl-PL" sz="1600" dirty="0">
                <a:latin typeface="Aptos" panose="020B0004020202020204" pitchFamily="34" charset="0"/>
              </a:rPr>
              <a:t>-  jednorazowe albo powtarzające się umyślne działanie lub zaniechanie, wykorzystujące przewagę fizyczną, psychiczną lub ekonomiczną, naruszające prawa lub dobra osobiste osoby doznającej przemocy domowej, w szczególności:</a:t>
            </a:r>
          </a:p>
          <a:p>
            <a:pPr marL="342900" indent="-342900" algn="just">
              <a:lnSpc>
                <a:spcPct val="150000"/>
              </a:lnSpc>
              <a:buFont typeface="+mj-lt"/>
              <a:buAutoNum type="alphaLcParenR"/>
            </a:pPr>
            <a:r>
              <a:rPr lang="pl-PL" sz="1600" dirty="0">
                <a:latin typeface="Aptos" panose="020B0004020202020204" pitchFamily="34" charset="0"/>
              </a:rPr>
              <a:t>narażające tę osobę na niebezpieczeństwo utraty życia, zdrowia lub mienia,</a:t>
            </a:r>
          </a:p>
          <a:p>
            <a:pPr marL="342900" indent="-342900" algn="just">
              <a:lnSpc>
                <a:spcPct val="150000"/>
              </a:lnSpc>
              <a:buFont typeface="+mj-lt"/>
              <a:buAutoNum type="alphaLcParenR"/>
            </a:pPr>
            <a:r>
              <a:rPr lang="pl-PL" sz="1600" dirty="0">
                <a:latin typeface="Aptos" panose="020B0004020202020204" pitchFamily="34" charset="0"/>
              </a:rPr>
              <a:t>naruszające jej godność, nietykalność cielesną lub wolność, w tym seksualną,</a:t>
            </a:r>
          </a:p>
          <a:p>
            <a:pPr marL="342900" indent="-342900" algn="just">
              <a:lnSpc>
                <a:spcPct val="150000"/>
              </a:lnSpc>
              <a:buFont typeface="+mj-lt"/>
              <a:buAutoNum type="alphaLcParenR"/>
            </a:pPr>
            <a:r>
              <a:rPr lang="pl-PL" sz="1600" dirty="0">
                <a:latin typeface="Aptos" panose="020B0004020202020204" pitchFamily="34" charset="0"/>
              </a:rPr>
              <a:t>powodujące szkody na jej zdrowiu fizycznym lub psychicznym, wywołujące u tej osoby cierpienie lub krzywdę,</a:t>
            </a:r>
          </a:p>
          <a:p>
            <a:pPr marL="342900" indent="-342900" algn="just">
              <a:lnSpc>
                <a:spcPct val="150000"/>
              </a:lnSpc>
              <a:buFont typeface="+mj-lt"/>
              <a:buAutoNum type="alphaLcParenR"/>
            </a:pPr>
            <a:r>
              <a:rPr lang="pl-PL" sz="1600" dirty="0">
                <a:latin typeface="Aptos" panose="020B0004020202020204" pitchFamily="34" charset="0"/>
              </a:rPr>
              <a:t>ograniczające lub pozbawiające tę osobę dostępu do środków finansowych lub możliwości podjęcia pracy </a:t>
            </a:r>
            <a:br>
              <a:rPr lang="pl-PL" sz="1600" dirty="0">
                <a:latin typeface="Aptos" panose="020B0004020202020204" pitchFamily="34" charset="0"/>
              </a:rPr>
            </a:br>
            <a:r>
              <a:rPr lang="pl-PL" sz="1600" dirty="0">
                <a:latin typeface="Aptos" panose="020B0004020202020204" pitchFamily="34" charset="0"/>
              </a:rPr>
              <a:t>lub uzyskania samodzielności finansowej,</a:t>
            </a:r>
          </a:p>
          <a:p>
            <a:pPr marL="342900" indent="-342900" algn="just">
              <a:lnSpc>
                <a:spcPct val="150000"/>
              </a:lnSpc>
              <a:buFont typeface="+mj-lt"/>
              <a:buAutoNum type="alphaLcParenR"/>
            </a:pPr>
            <a:r>
              <a:rPr lang="pl-PL" sz="1600" dirty="0">
                <a:latin typeface="Aptos" panose="020B0004020202020204" pitchFamily="34" charset="0"/>
              </a:rPr>
              <a:t>istotnie naruszające prywatność tej osoby lub wzbudzające u niej poczucie zagrożenia, poniżenia lub udręczenia, </a:t>
            </a:r>
            <a:br>
              <a:rPr lang="pl-PL" sz="1600" dirty="0">
                <a:latin typeface="Aptos" panose="020B0004020202020204" pitchFamily="34" charset="0"/>
              </a:rPr>
            </a:br>
            <a:r>
              <a:rPr lang="pl-PL" sz="1600" dirty="0">
                <a:latin typeface="Aptos" panose="020B0004020202020204" pitchFamily="34" charset="0"/>
              </a:rPr>
              <a:t>w tym podejmowane za pomocą środków komunikacji elektronicznej.</a:t>
            </a:r>
          </a:p>
        </p:txBody>
      </p:sp>
      <p:sp>
        <p:nvSpPr>
          <p:cNvPr id="7" name="pole tekstowe 6">
            <a:extLst>
              <a:ext uri="{FF2B5EF4-FFF2-40B4-BE49-F238E27FC236}">
                <a16:creationId xmlns:a16="http://schemas.microsoft.com/office/drawing/2014/main" id="{8342C827-23FA-B482-5100-DEFEA099C477}"/>
              </a:ext>
            </a:extLst>
          </p:cNvPr>
          <p:cNvSpPr txBox="1"/>
          <p:nvPr/>
        </p:nvSpPr>
        <p:spPr>
          <a:xfrm>
            <a:off x="1038732" y="1195854"/>
            <a:ext cx="5057268" cy="523220"/>
          </a:xfrm>
          <a:prstGeom prst="rect">
            <a:avLst/>
          </a:prstGeom>
          <a:noFill/>
        </p:spPr>
        <p:txBody>
          <a:bodyPr wrap="square">
            <a:spAutoFit/>
          </a:bodyPr>
          <a:lstStyle/>
          <a:p>
            <a:r>
              <a:rPr lang="pl-PL" sz="2800" b="1" dirty="0">
                <a:solidFill>
                  <a:srgbClr val="003096"/>
                </a:solidFill>
                <a:latin typeface="Aptos" panose="020B0004020202020204" pitchFamily="34" charset="0"/>
              </a:rPr>
              <a:t>Definicja przemocy w rodzinie</a:t>
            </a:r>
          </a:p>
        </p:txBody>
      </p:sp>
      <p:pic>
        <p:nvPicPr>
          <p:cNvPr id="6" name="Obraz 5">
            <a:extLst>
              <a:ext uri="{FF2B5EF4-FFF2-40B4-BE49-F238E27FC236}">
                <a16:creationId xmlns:a16="http://schemas.microsoft.com/office/drawing/2014/main" id="{8BDF8415-592D-1E2C-522F-E5B072D6DDDF}"/>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71333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155D4-5197-63A2-372E-D5E88CBCACE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2DD1342-24D0-189A-DD18-90348B10877F}"/>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C0D7908B-E674-CAE3-4920-6073A04114C9}"/>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CF1F2BFE-A1AB-5AEA-4FC6-16D82ED020D5}"/>
                </a:ext>
              </a:extLst>
            </p:cNvPr>
            <p:cNvGrpSpPr/>
            <p:nvPr/>
          </p:nvGrpSpPr>
          <p:grpSpPr>
            <a:xfrm>
              <a:off x="562288" y="308102"/>
              <a:ext cx="11629711" cy="1501786"/>
              <a:chOff x="562288" y="229779"/>
              <a:chExt cx="11629711" cy="1501786"/>
            </a:xfrm>
          </p:grpSpPr>
          <p:sp>
            <p:nvSpPr>
              <p:cNvPr id="3" name="Symbol zastępczy zawartości 2">
                <a:extLst>
                  <a:ext uri="{FF2B5EF4-FFF2-40B4-BE49-F238E27FC236}">
                    <a16:creationId xmlns:a16="http://schemas.microsoft.com/office/drawing/2014/main" id="{9AED040E-1DF1-3A78-41DD-6F233124B3B1}"/>
                  </a:ext>
                </a:extLst>
              </p:cNvPr>
              <p:cNvSpPr txBox="1">
                <a:spLocks/>
              </p:cNvSpPr>
              <p:nvPr/>
            </p:nvSpPr>
            <p:spPr>
              <a:xfrm>
                <a:off x="562288" y="959597"/>
                <a:ext cx="11629711"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gn="just">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Diagnoza sytuacji i pomoc osobom doznającym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66616B0D-D859-8867-81A6-1950AA790813}"/>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39093605-B969-44C8-A7B9-1D4D87803C64}"/>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0D8A974A-F5EE-D4F2-43E1-AD22C1956867}"/>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80E72CC0-1250-E980-9953-7378FA382ADB}"/>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C45B6D1B-FC6A-8D50-73DE-E39A817A8E9C}"/>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DD4FD33-7582-880B-0D7C-4AB32A24A30A}"/>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6E1A1CF0-0464-7B1C-8311-32FC4B8F6DE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4D8B0112-C548-A14F-DD5C-B812ED12435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424D3D0A-E89D-BC33-C3D1-14966DBA0B1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CAFDBBE-6CF5-A985-1DF4-67019410E99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B0B5D483-A499-45D5-C3DF-F6418797C1E4}"/>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4E8873A0-6854-E20F-B487-86B4A61C338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30B553A1-F76E-B7AA-874D-138D605A319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A50ECF8B-EE9B-46A0-C885-407A034403D1}"/>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20</a:t>
                </a:fld>
                <a:endParaRPr lang="pl-PL" dirty="0">
                  <a:solidFill>
                    <a:schemeClr val="bg1"/>
                  </a:solidFill>
                </a:endParaRPr>
              </a:p>
            </p:txBody>
          </p:sp>
        </p:grpSp>
      </p:grpSp>
      <p:sp>
        <p:nvSpPr>
          <p:cNvPr id="6" name="pole tekstowe 5">
            <a:extLst>
              <a:ext uri="{FF2B5EF4-FFF2-40B4-BE49-F238E27FC236}">
                <a16:creationId xmlns:a16="http://schemas.microsoft.com/office/drawing/2014/main" id="{C80A4ED2-5C19-C944-1A48-285A33AE267B}"/>
              </a:ext>
            </a:extLst>
          </p:cNvPr>
          <p:cNvSpPr txBox="1"/>
          <p:nvPr/>
        </p:nvSpPr>
        <p:spPr>
          <a:xfrm>
            <a:off x="914447" y="1946481"/>
            <a:ext cx="11087674" cy="4022704"/>
          </a:xfrm>
          <a:prstGeom prst="rect">
            <a:avLst/>
          </a:prstGeom>
          <a:noFill/>
        </p:spPr>
        <p:txBody>
          <a:bodyPr wrap="square">
            <a:spAutoFit/>
          </a:bodyPr>
          <a:lstStyle/>
          <a:p>
            <a:pPr algn="just">
              <a:lnSpc>
                <a:spcPct val="150000"/>
              </a:lnSpc>
            </a:pPr>
            <a:r>
              <a:rPr lang="pl-PL" dirty="0">
                <a:latin typeface="Aptos" panose="020B0004020202020204" pitchFamily="34" charset="0"/>
              </a:rPr>
              <a:t>W diagnozie sytuacji przemocy bardzo ważne jest odwołanie się do kryteriów przemocy i analiza ich. </a:t>
            </a:r>
            <a:br>
              <a:rPr lang="pl-PL" dirty="0">
                <a:latin typeface="Aptos" panose="020B0004020202020204" pitchFamily="34" charset="0"/>
              </a:rPr>
            </a:br>
            <a:r>
              <a:rPr lang="pl-PL" dirty="0">
                <a:latin typeface="Aptos" panose="020B0004020202020204" pitchFamily="34" charset="0"/>
              </a:rPr>
              <a:t>W przypadku pracowników socjalnych, policjantów, przedstawicieli ochrony zdrowia ich kontakt z członkami rodzin z problemem przemocy będzie związany z realizacją procedury „Niebieskie Karty”.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Dokumentacja procedury pomoże w przeprowadzeniu diagnozy i stwierdzeniu, czy jakieś zachowanie spełnia znamiona przemocy. </a:t>
            </a:r>
          </a:p>
          <a:p>
            <a:pPr>
              <a:lnSpc>
                <a:spcPct val="150000"/>
              </a:lnSpc>
            </a:pPr>
            <a:endParaRPr lang="pl-PL" sz="500" dirty="0">
              <a:latin typeface="Aptos" panose="020B0004020202020204" pitchFamily="34" charset="0"/>
            </a:endParaRPr>
          </a:p>
          <a:p>
            <a:pPr algn="ctr">
              <a:lnSpc>
                <a:spcPct val="150000"/>
              </a:lnSpc>
            </a:pPr>
            <a:r>
              <a:rPr lang="pl-PL" b="1" dirty="0">
                <a:solidFill>
                  <a:srgbClr val="003096"/>
                </a:solidFill>
                <a:latin typeface="Aptos" panose="020B0004020202020204" pitchFamily="34" charset="0"/>
              </a:rPr>
              <a:t>Bardzo ważne jest nie uleganie stereotypowemu patrzeniu na przemoc np.:</a:t>
            </a:r>
          </a:p>
          <a:p>
            <a:pPr algn="ctr">
              <a:lnSpc>
                <a:spcPct val="150000"/>
              </a:lnSpc>
            </a:pPr>
            <a:r>
              <a:rPr lang="pl-PL" b="1" dirty="0">
                <a:solidFill>
                  <a:srgbClr val="003096"/>
                </a:solidFill>
                <a:latin typeface="Aptos" panose="020B0004020202020204" pitchFamily="34" charset="0"/>
              </a:rPr>
              <a:t> „to taka porządna rodzina niemożliwe, żeby głodzili swojego ojca”, </a:t>
            </a:r>
          </a:p>
          <a:p>
            <a:pPr algn="ctr">
              <a:lnSpc>
                <a:spcPct val="150000"/>
              </a:lnSpc>
            </a:pPr>
            <a:r>
              <a:rPr lang="pl-PL" b="1" dirty="0">
                <a:solidFill>
                  <a:srgbClr val="003096"/>
                </a:solidFill>
                <a:latin typeface="Aptos" panose="020B0004020202020204" pitchFamily="34" charset="0"/>
              </a:rPr>
              <a:t>„to tacy bogaci ludzie niemożliwe, żeby nie wykupili leków dla matki”. </a:t>
            </a:r>
          </a:p>
          <a:p>
            <a:pPr algn="ctr">
              <a:lnSpc>
                <a:spcPct val="150000"/>
              </a:lnSpc>
            </a:pPr>
            <a:r>
              <a:rPr lang="pl-PL" b="1" dirty="0">
                <a:solidFill>
                  <a:srgbClr val="003096"/>
                </a:solidFill>
                <a:latin typeface="Aptos" panose="020B0004020202020204" pitchFamily="34" charset="0"/>
              </a:rPr>
              <a:t>Każda wątpliwość wymaga sprawdzenia!</a:t>
            </a:r>
          </a:p>
        </p:txBody>
      </p:sp>
      <p:pic>
        <p:nvPicPr>
          <p:cNvPr id="2" name="Obraz 1">
            <a:extLst>
              <a:ext uri="{FF2B5EF4-FFF2-40B4-BE49-F238E27FC236}">
                <a16:creationId xmlns:a16="http://schemas.microsoft.com/office/drawing/2014/main" id="{3B7D3060-12CD-F428-7E4F-AC760EFD9E0E}"/>
              </a:ext>
            </a:extLst>
          </p:cNvPr>
          <p:cNvPicPr>
            <a:picLocks noChangeAspect="1"/>
          </p:cNvPicPr>
          <p:nvPr/>
        </p:nvPicPr>
        <p:blipFill rotWithShape="1">
          <a:blip r:embed="rId17">
            <a:extLst>
              <a:ext uri="{28A0092B-C50C-407E-A947-70E740481C1C}">
                <a14:useLocalDpi xmlns:a14="http://schemas.microsoft.com/office/drawing/2010/main" val="0"/>
              </a:ext>
            </a:extLst>
          </a:blip>
          <a:srcRect l="49396" t="16912" r="30120" b="11264"/>
          <a:stretch/>
        </p:blipFill>
        <p:spPr bwMode="auto">
          <a:xfrm>
            <a:off x="9000565" y="209179"/>
            <a:ext cx="2263140" cy="83826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042243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0E05E-B952-6679-91F9-6865E49E2F1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E9547EB1-2B44-BEE4-9444-0EB7B63E0BB9}"/>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8B8D5397-A2E5-F556-ACD0-A9A7DBB5FFEC}"/>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77CBA5A6-B893-3E6A-2214-8891167E3E7F}"/>
                </a:ext>
              </a:extLst>
            </p:cNvPr>
            <p:cNvGrpSpPr/>
            <p:nvPr/>
          </p:nvGrpSpPr>
          <p:grpSpPr>
            <a:xfrm>
              <a:off x="562288" y="308102"/>
              <a:ext cx="11629711" cy="1501786"/>
              <a:chOff x="562288" y="229779"/>
              <a:chExt cx="11629711" cy="1501786"/>
            </a:xfrm>
          </p:grpSpPr>
          <p:sp>
            <p:nvSpPr>
              <p:cNvPr id="3" name="Symbol zastępczy zawartości 2">
                <a:extLst>
                  <a:ext uri="{FF2B5EF4-FFF2-40B4-BE49-F238E27FC236}">
                    <a16:creationId xmlns:a16="http://schemas.microsoft.com/office/drawing/2014/main" id="{5878441F-0597-941B-D663-0DA300063FD8}"/>
                  </a:ext>
                </a:extLst>
              </p:cNvPr>
              <p:cNvSpPr txBox="1">
                <a:spLocks/>
              </p:cNvSpPr>
              <p:nvPr/>
            </p:nvSpPr>
            <p:spPr>
              <a:xfrm>
                <a:off x="562288" y="959597"/>
                <a:ext cx="11629711"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gn="just">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Diagnoza sytuacji i pomoc osobom doznającym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B11FE37B-4221-8EC1-10B0-C11432CAE79F}"/>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CF034DF5-A12F-E15C-0E91-4A3860526CFE}"/>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D130E4FD-9705-407F-2D7A-E41E386DC01D}"/>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1B347DE5-95BA-109F-40BE-B96DAB0C65FF}"/>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4D02B161-571B-EEEF-1543-91C3FCFE09DA}"/>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9E6D4AA8-0034-8A6F-A57A-D461824997AC}"/>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634A2AE6-B55A-05D9-5FD6-8FDFF85063F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545B025E-6141-84C7-5092-7D8E681405B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0DA9456B-D223-DB87-B8EA-8D9140B3F7B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973ED9B7-387D-F1A7-8A9D-DF5B110777BE}"/>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304CBC6-8BDC-7226-4636-3B557863F93C}"/>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EFE48963-9234-39E8-80A2-1BEE35E3A93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3C716637-5DA8-FF32-352C-11D3DD664F5B}"/>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97E6B3CA-B700-9540-BCC7-EE685F02F434}"/>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21</a:t>
                </a:fld>
                <a:endParaRPr lang="pl-PL" dirty="0">
                  <a:solidFill>
                    <a:schemeClr val="bg1"/>
                  </a:solidFill>
                </a:endParaRPr>
              </a:p>
            </p:txBody>
          </p:sp>
        </p:grpSp>
      </p:grpSp>
      <p:sp>
        <p:nvSpPr>
          <p:cNvPr id="4" name="pole tekstowe 3">
            <a:extLst>
              <a:ext uri="{FF2B5EF4-FFF2-40B4-BE49-F238E27FC236}">
                <a16:creationId xmlns:a16="http://schemas.microsoft.com/office/drawing/2014/main" id="{119027C3-3E20-A689-6272-885B78A79C6F}"/>
              </a:ext>
            </a:extLst>
          </p:cNvPr>
          <p:cNvSpPr txBox="1"/>
          <p:nvPr/>
        </p:nvSpPr>
        <p:spPr>
          <a:xfrm>
            <a:off x="1009182" y="1943573"/>
            <a:ext cx="10769436" cy="4318362"/>
          </a:xfrm>
          <a:prstGeom prst="rect">
            <a:avLst/>
          </a:prstGeom>
          <a:noFill/>
        </p:spPr>
        <p:txBody>
          <a:bodyPr wrap="square">
            <a:spAutoFit/>
          </a:bodyPr>
          <a:lstStyle/>
          <a:p>
            <a:pPr algn="just">
              <a:lnSpc>
                <a:spcPct val="150000"/>
              </a:lnSpc>
            </a:pPr>
            <a:r>
              <a:rPr lang="pl-PL" sz="2000" dirty="0">
                <a:latin typeface="Aptos" panose="020B0004020202020204" pitchFamily="34" charset="0"/>
              </a:rPr>
              <a:t>Osoby doznające przemocy, w rozmowie z przedstawicielami służb bardzo często będą zaprzeczać doświadczonej krzywdzie. Będą chroniły swoich członków rodziny, dorosłych dzieci, którzy często są ich jedynymi opiekunami. Warto w tej rozmowie pytać o objawy przemocy, zadając pytania otwarte, np.:</a:t>
            </a:r>
          </a:p>
          <a:p>
            <a:pPr algn="ctr">
              <a:lnSpc>
                <a:spcPct val="150000"/>
              </a:lnSpc>
            </a:pPr>
            <a:r>
              <a:rPr lang="pl-PL" sz="2000" dirty="0">
                <a:solidFill>
                  <a:srgbClr val="003096"/>
                </a:solidFill>
                <a:latin typeface="Aptos" panose="020B0004020202020204" pitchFamily="34" charset="0"/>
              </a:rPr>
              <a:t>„Proszę opowiedzieć o sytuacji, w której syn się na Pana zdenerwował”;</a:t>
            </a:r>
          </a:p>
          <a:p>
            <a:pPr algn="just">
              <a:lnSpc>
                <a:spcPct val="150000"/>
              </a:lnSpc>
            </a:pPr>
            <a:endParaRPr lang="pl-PL" sz="500" dirty="0">
              <a:latin typeface="Aptos" panose="020B0004020202020204" pitchFamily="34" charset="0"/>
            </a:endParaRPr>
          </a:p>
          <a:p>
            <a:pPr algn="just">
              <a:lnSpc>
                <a:spcPct val="150000"/>
              </a:lnSpc>
            </a:pPr>
            <a:r>
              <a:rPr lang="pl-PL" sz="2000" dirty="0">
                <a:latin typeface="Aptos" panose="020B0004020202020204" pitchFamily="34" charset="0"/>
              </a:rPr>
              <a:t>a unikać pytać typu „Czy Pani doznaje przemocy?”. Takie pytanie budzi lęk, chęć zaprzeczenia, </a:t>
            </a:r>
            <a:br>
              <a:rPr lang="pl-PL" sz="2000" dirty="0">
                <a:latin typeface="Aptos" panose="020B0004020202020204" pitchFamily="34" charset="0"/>
              </a:rPr>
            </a:br>
            <a:r>
              <a:rPr lang="pl-PL" sz="2000" dirty="0">
                <a:latin typeface="Aptos" panose="020B0004020202020204" pitchFamily="34" charset="0"/>
              </a:rPr>
              <a:t>a ponadto bardzo często osoby - pomimo, że cierpią - nie nazwą swego doświadczenia przemocą, tylko np. niesprawiedliwością, złym zachowaniem, powiedzą „syn się zdenerwował”, </a:t>
            </a:r>
            <a:br>
              <a:rPr lang="pl-PL" sz="2000" dirty="0">
                <a:latin typeface="Aptos" panose="020B0004020202020204" pitchFamily="34" charset="0"/>
              </a:rPr>
            </a:br>
            <a:r>
              <a:rPr lang="pl-PL" sz="2000" dirty="0">
                <a:latin typeface="Aptos" panose="020B0004020202020204" pitchFamily="34" charset="0"/>
              </a:rPr>
              <a:t>„córka ma stresujący czas w pracy”.</a:t>
            </a:r>
          </a:p>
        </p:txBody>
      </p:sp>
      <p:pic>
        <p:nvPicPr>
          <p:cNvPr id="6" name="Obraz 5">
            <a:extLst>
              <a:ext uri="{FF2B5EF4-FFF2-40B4-BE49-F238E27FC236}">
                <a16:creationId xmlns:a16="http://schemas.microsoft.com/office/drawing/2014/main" id="{4B3B51AE-3FBD-408E-7E93-4E6BAA9AD60F}"/>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93199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80D86-848C-70A2-B926-F9DF246BF284}"/>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2BBA4752-A1E5-B8D6-1D2A-97F62863410C}"/>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67857408-0BB5-2D56-2FEF-5B1B7435C2F8}"/>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9EC4F943-C90B-56E0-0195-2911B110FADA}"/>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709CF5D6-B717-E37A-449D-189E39C04019}"/>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Mechanizmy przemocy</a:t>
                </a:r>
              </a:p>
            </p:txBody>
          </p:sp>
          <p:pic>
            <p:nvPicPr>
              <p:cNvPr id="18" name="Obraz 17" descr="Obraz zawierający Czcionka, tekst, Grafika, design&#10;&#10;Opis wygenerowany automatycznie">
                <a:extLst>
                  <a:ext uri="{FF2B5EF4-FFF2-40B4-BE49-F238E27FC236}">
                    <a16:creationId xmlns:a16="http://schemas.microsoft.com/office/drawing/2014/main" id="{E6F0D228-6EDE-9557-DEDC-7342DD28D355}"/>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4C55B4F9-9D8E-01DC-A00A-FAB6DAD807D7}"/>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A2CACA63-A972-CF79-1FAB-B802B0E45029}"/>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86933BBC-CF1B-DCAF-4580-F470E806C2AB}"/>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F1F8C4D7-5B93-9AE4-EA34-261799F9442A}"/>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BA6C7C27-50FB-53D6-AE05-A13AB8C75B3F}"/>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81752BAC-8636-957F-F8DC-F92C61F465D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12D5AB00-7DBE-FDAD-6A5F-81D0E678C18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C208105D-F4BC-05CF-5A2F-E7AD08910B5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54AF9F76-4C8A-1FCC-5074-04B39F18ED0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E8145055-1165-EE78-8409-067BDFC97D05}"/>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9CE3F9DF-D0C7-E7CD-EEEE-40425FABDA7C}"/>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BB109631-60FB-7DDE-9C69-2CDB624984D8}"/>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BC7151D7-E32C-03EF-BB83-E5C14807E3D3}"/>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22</a:t>
                </a:fld>
                <a:endParaRPr lang="pl-PL" dirty="0">
                  <a:solidFill>
                    <a:schemeClr val="bg1"/>
                  </a:solidFill>
                </a:endParaRPr>
              </a:p>
            </p:txBody>
          </p:sp>
        </p:grpSp>
      </p:grpSp>
      <p:sp>
        <p:nvSpPr>
          <p:cNvPr id="4" name="pole tekstowe 3">
            <a:extLst>
              <a:ext uri="{FF2B5EF4-FFF2-40B4-BE49-F238E27FC236}">
                <a16:creationId xmlns:a16="http://schemas.microsoft.com/office/drawing/2014/main" id="{1D206105-5094-945B-0322-4A850078AA68}"/>
              </a:ext>
            </a:extLst>
          </p:cNvPr>
          <p:cNvSpPr txBox="1"/>
          <p:nvPr/>
        </p:nvSpPr>
        <p:spPr>
          <a:xfrm>
            <a:off x="1272313" y="2317007"/>
            <a:ext cx="10250903" cy="3279616"/>
          </a:xfrm>
          <a:prstGeom prst="rect">
            <a:avLst/>
          </a:prstGeom>
          <a:noFill/>
        </p:spPr>
        <p:txBody>
          <a:bodyPr wrap="square">
            <a:spAutoFit/>
          </a:bodyPr>
          <a:lstStyle/>
          <a:p>
            <a:pPr>
              <a:lnSpc>
                <a:spcPct val="150000"/>
              </a:lnSpc>
            </a:pPr>
            <a:r>
              <a:rPr lang="pl-PL" sz="2000" dirty="0">
                <a:latin typeface="Aptos" panose="020B0004020202020204" pitchFamily="34" charset="0"/>
              </a:rPr>
              <a:t>W przypadku przemocy mówimy często o mechanizmach przemocy, którymi są:</a:t>
            </a:r>
          </a:p>
          <a:p>
            <a:pPr>
              <a:lnSpc>
                <a:spcPct val="150000"/>
              </a:lnSpc>
            </a:pPr>
            <a:endParaRPr lang="pl-PL" sz="2000" dirty="0">
              <a:latin typeface="Aptos" panose="020B0004020202020204" pitchFamily="34" charset="0"/>
            </a:endParaRPr>
          </a:p>
          <a:p>
            <a:pPr marL="538163" indent="-538163">
              <a:lnSpc>
                <a:spcPct val="150000"/>
              </a:lnSpc>
              <a:buFont typeface="Symbol" panose="05050102010706020507" pitchFamily="18" charset="2"/>
              <a:buChar char="®"/>
            </a:pPr>
            <a:r>
              <a:rPr lang="pl-PL" sz="2000" dirty="0">
                <a:latin typeface="Aptos" panose="020B0004020202020204" pitchFamily="34" charset="0"/>
              </a:rPr>
              <a:t>cykl przemocy </a:t>
            </a:r>
          </a:p>
          <a:p>
            <a:pPr marL="538163" indent="-538163">
              <a:lnSpc>
                <a:spcPct val="150000"/>
              </a:lnSpc>
              <a:buFont typeface="Symbol" panose="05050102010706020507" pitchFamily="18" charset="2"/>
              <a:buChar char="®"/>
            </a:pPr>
            <a:r>
              <a:rPr lang="pl-PL" sz="2000" dirty="0">
                <a:latin typeface="Aptos" panose="020B0004020202020204" pitchFamily="34" charset="0"/>
              </a:rPr>
              <a:t>syndrom wyuczonej bezradności</a:t>
            </a:r>
          </a:p>
          <a:p>
            <a:pPr marL="538163" indent="-538163">
              <a:lnSpc>
                <a:spcPct val="150000"/>
              </a:lnSpc>
              <a:buFont typeface="Symbol" panose="05050102010706020507" pitchFamily="18" charset="2"/>
              <a:buChar char="®"/>
            </a:pPr>
            <a:r>
              <a:rPr lang="pl-PL" sz="2000" dirty="0">
                <a:latin typeface="Aptos" panose="020B0004020202020204" pitchFamily="34" charset="0"/>
              </a:rPr>
              <a:t>zjawisko prania mózgu</a:t>
            </a:r>
          </a:p>
          <a:p>
            <a:pPr marL="538163" indent="-538163">
              <a:lnSpc>
                <a:spcPct val="150000"/>
              </a:lnSpc>
              <a:buFont typeface="Symbol" panose="05050102010706020507" pitchFamily="18" charset="2"/>
              <a:buChar char="®"/>
            </a:pPr>
            <a:r>
              <a:rPr lang="pl-PL" sz="2000" dirty="0">
                <a:latin typeface="Aptos" panose="020B0004020202020204" pitchFamily="34" charset="0"/>
              </a:rPr>
              <a:t>proces wiktymizacji</a:t>
            </a:r>
          </a:p>
          <a:p>
            <a:pPr marL="538163" indent="-538163">
              <a:lnSpc>
                <a:spcPct val="150000"/>
              </a:lnSpc>
              <a:buFont typeface="Symbol" panose="05050102010706020507" pitchFamily="18" charset="2"/>
              <a:buChar char="®"/>
            </a:pPr>
            <a:r>
              <a:rPr lang="pl-PL" sz="2000" dirty="0">
                <a:latin typeface="Aptos" panose="020B0004020202020204" pitchFamily="34" charset="0"/>
              </a:rPr>
              <a:t>syndrom sztokholmski</a:t>
            </a:r>
          </a:p>
        </p:txBody>
      </p:sp>
      <p:pic>
        <p:nvPicPr>
          <p:cNvPr id="6" name="Obraz 5">
            <a:extLst>
              <a:ext uri="{FF2B5EF4-FFF2-40B4-BE49-F238E27FC236}">
                <a16:creationId xmlns:a16="http://schemas.microsoft.com/office/drawing/2014/main" id="{52287EE8-D843-AEC1-FF6C-1181B011F2DE}"/>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701884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C7695-87CB-5AC8-2CA7-6B703725863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BFF723AF-E8E7-AA31-5D7E-C1C44351C6D5}"/>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B744FB5-0653-838B-8FC4-54113FB5D4BF}"/>
              </a:ext>
            </a:extLst>
          </p:cNvPr>
          <p:cNvGrpSpPr/>
          <p:nvPr/>
        </p:nvGrpSpPr>
        <p:grpSpPr>
          <a:xfrm>
            <a:off x="0" y="0"/>
            <a:ext cx="12192006" cy="6867524"/>
            <a:chOff x="-6" y="-9525"/>
            <a:chExt cx="12192006" cy="6867524"/>
          </a:xfrm>
        </p:grpSpPr>
        <p:grpSp>
          <p:nvGrpSpPr>
            <p:cNvPr id="47" name="Grupa 46">
              <a:extLst>
                <a:ext uri="{FF2B5EF4-FFF2-40B4-BE49-F238E27FC236}">
                  <a16:creationId xmlns:a16="http://schemas.microsoft.com/office/drawing/2014/main" id="{B2DB7C4B-46D9-AA04-3F6D-FECF4A184F92}"/>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E7464D0F-FCE6-06BC-6A3D-A5CD5FDC76A5}"/>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b="1" dirty="0">
                    <a:solidFill>
                      <a:srgbClr val="003096"/>
                    </a:solidFill>
                    <a:latin typeface="Aptos" panose="020B0004020202020204" pitchFamily="34" charset="0"/>
                  </a:rPr>
                  <a:t>Mechanizmy przemocy - w</a:t>
                </a:r>
                <a:r>
                  <a:rPr lang="pl-PL" sz="2800" b="1" dirty="0">
                    <a:solidFill>
                      <a:srgbClr val="003096"/>
                    </a:solidFill>
                  </a:rPr>
                  <a:t>yuczona bezradność</a:t>
                </a: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8AA27081-10EA-5B0C-9EF1-A621210E675D}"/>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CDE943C5-38A0-F88E-27F6-D108913A7F12}"/>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FB2D6CA8-54F7-B08F-57F6-36871DF68A1A}"/>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D610A2F1-1C3D-4694-706E-5E45CE180602}"/>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B7D6ACD8-481A-939B-1D8A-F7958824A467}"/>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1F3A2E00-2857-653F-5F80-359177CE767A}"/>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D5694024-36EA-C55A-9752-47D3096F879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D49F9B0E-AAFC-3F67-DB20-CC962DB38D4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04EBB8F9-F2D7-D827-14DD-C74D19C869C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52C7C075-A89C-F3B8-A35A-5F6B5889C5E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36EAC28B-6B42-29C6-924E-E4B6569259B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1516A281-0316-5FD7-9FAB-835045618277}"/>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DB974401-3AEE-16DC-B726-5DE69E12DDA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083D961C-55AD-F201-E3A3-5D685B44042A}"/>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23</a:t>
                </a:fld>
                <a:endParaRPr lang="pl-PL" dirty="0">
                  <a:solidFill>
                    <a:schemeClr val="bg1"/>
                  </a:solidFill>
                </a:endParaRPr>
              </a:p>
            </p:txBody>
          </p:sp>
        </p:grpSp>
      </p:grpSp>
      <p:sp>
        <p:nvSpPr>
          <p:cNvPr id="4" name="pole tekstowe 3">
            <a:extLst>
              <a:ext uri="{FF2B5EF4-FFF2-40B4-BE49-F238E27FC236}">
                <a16:creationId xmlns:a16="http://schemas.microsoft.com/office/drawing/2014/main" id="{9D728985-E07F-A95C-0BA9-A692F4934610}"/>
              </a:ext>
            </a:extLst>
          </p:cNvPr>
          <p:cNvSpPr txBox="1"/>
          <p:nvPr/>
        </p:nvSpPr>
        <p:spPr>
          <a:xfrm>
            <a:off x="1051355" y="2559061"/>
            <a:ext cx="10720435" cy="3048783"/>
          </a:xfrm>
          <a:prstGeom prst="rect">
            <a:avLst/>
          </a:prstGeom>
          <a:noFill/>
        </p:spPr>
        <p:txBody>
          <a:bodyPr wrap="square">
            <a:spAutoFit/>
          </a:bodyPr>
          <a:lstStyle/>
          <a:p>
            <a:pPr algn="just">
              <a:lnSpc>
                <a:spcPct val="150000"/>
              </a:lnSpc>
            </a:pPr>
            <a:r>
              <a:rPr lang="pl-PL" sz="2000" dirty="0">
                <a:latin typeface="Aptos" panose="020B0004020202020204" pitchFamily="34" charset="0"/>
              </a:rPr>
              <a:t>Brak efektów podejmowanych działań może skutkować u osób doznających przemocy </a:t>
            </a:r>
            <a:br>
              <a:rPr lang="pl-PL" sz="2000" dirty="0">
                <a:latin typeface="Aptos" panose="020B0004020202020204" pitchFamily="34" charset="0"/>
              </a:rPr>
            </a:br>
            <a:r>
              <a:rPr lang="pl-PL" sz="2000" dirty="0">
                <a:latin typeface="Aptos" panose="020B0004020202020204" pitchFamily="34" charset="0"/>
              </a:rPr>
              <a:t>tzw. syndromu wyuczonej bezradności. </a:t>
            </a:r>
          </a:p>
          <a:p>
            <a:pPr algn="just">
              <a:lnSpc>
                <a:spcPct val="150000"/>
              </a:lnSpc>
            </a:pPr>
            <a:endParaRPr lang="pl-PL" sz="500" dirty="0">
              <a:latin typeface="Aptos" panose="020B0004020202020204" pitchFamily="34" charset="0"/>
            </a:endParaRPr>
          </a:p>
          <a:p>
            <a:pPr algn="just">
              <a:lnSpc>
                <a:spcPct val="150000"/>
              </a:lnSpc>
            </a:pPr>
            <a:r>
              <a:rPr lang="pl-PL" sz="2000" dirty="0">
                <a:latin typeface="Aptos" panose="020B0004020202020204" pitchFamily="34" charset="0"/>
              </a:rPr>
              <a:t>Jest on wynikiem długotrwałego destrukcyjnego procesu krzywdzenia i przejawia się zaniechaniem poszukiwania pomocy i biernym znoszeniem przemocy. </a:t>
            </a:r>
          </a:p>
          <a:p>
            <a:pPr algn="just">
              <a:lnSpc>
                <a:spcPct val="150000"/>
              </a:lnSpc>
            </a:pPr>
            <a:endParaRPr lang="pl-PL" sz="500" dirty="0">
              <a:latin typeface="Aptos" panose="020B0004020202020204" pitchFamily="34" charset="0"/>
            </a:endParaRPr>
          </a:p>
          <a:p>
            <a:pPr algn="just">
              <a:lnSpc>
                <a:spcPct val="150000"/>
              </a:lnSpc>
            </a:pPr>
            <a:r>
              <a:rPr lang="pl-PL" sz="2000" dirty="0">
                <a:latin typeface="Aptos" panose="020B0004020202020204" pitchFamily="34" charset="0"/>
              </a:rPr>
              <a:t>Wyuczona bezradność u ofiar przemocy powstaje wskutek wielokrotnych doświadczeń związanych z nieudanymi próbami zatrzymania przemocy i poszukiwania pomocy. </a:t>
            </a:r>
          </a:p>
        </p:txBody>
      </p:sp>
      <p:pic>
        <p:nvPicPr>
          <p:cNvPr id="6" name="Obraz 5">
            <a:extLst>
              <a:ext uri="{FF2B5EF4-FFF2-40B4-BE49-F238E27FC236}">
                <a16:creationId xmlns:a16="http://schemas.microsoft.com/office/drawing/2014/main" id="{2FC16607-BDF8-79F4-DBF8-45283659DB05}"/>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404843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4E702-A2BE-12F8-52D9-69F6A98D6719}"/>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6BACF42D-8967-6AC5-1011-B0648B5FC15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6C94763B-F4C1-CCBD-6F95-3EC0127F6779}"/>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CAF10A39-335C-526E-61AF-4615F492FB24}"/>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9CB74288-2AB6-18E0-7F66-0C9B4EE86C02}"/>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4E8ACDB9-35C8-5D25-69B5-9F2323F83C93}"/>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52DA9BD8-3D2D-BE15-7198-F310088AE97C}"/>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BB45E76D-920C-108E-DA0B-6AB605EF6652}"/>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3EBD2D5E-E87D-CBB1-4CB3-433EE905332A}"/>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A334C4F5-0689-F504-869D-72605DD740A7}"/>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CE73C5EC-354A-28CE-BC8D-57792692BA82}"/>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B0BFDBF2-E3D7-3607-FEB2-E9005236959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1B4861A3-2465-91ED-0053-ECF8FEB519D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3E877875-095F-87B2-5822-8EA34ACB6CD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2B4C2DC-6DA3-CE1B-BC59-197A7B6583B0}"/>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370665A2-26C6-2F8C-26B1-666B30DD169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B06E3008-3DE6-1157-EA2E-2ED10E85ADB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E179C45F-F43C-9ACB-57C0-B282FD22B449}"/>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B831A72A-15A9-4F36-F8B1-1FF5B0DE7391}"/>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24</a:t>
                </a:fld>
                <a:endParaRPr lang="pl-PL" dirty="0">
                  <a:solidFill>
                    <a:schemeClr val="bg1"/>
                  </a:solidFill>
                </a:endParaRPr>
              </a:p>
            </p:txBody>
          </p:sp>
        </p:grpSp>
      </p:grpSp>
      <p:sp>
        <p:nvSpPr>
          <p:cNvPr id="4" name="pole tekstowe 3">
            <a:extLst>
              <a:ext uri="{FF2B5EF4-FFF2-40B4-BE49-F238E27FC236}">
                <a16:creationId xmlns:a16="http://schemas.microsoft.com/office/drawing/2014/main" id="{7B3DB39F-0B3D-4A64-00C1-54A3D803A5B5}"/>
              </a:ext>
            </a:extLst>
          </p:cNvPr>
          <p:cNvSpPr txBox="1"/>
          <p:nvPr/>
        </p:nvSpPr>
        <p:spPr>
          <a:xfrm>
            <a:off x="1192306" y="2178508"/>
            <a:ext cx="10698350" cy="2933367"/>
          </a:xfrm>
          <a:prstGeom prst="rect">
            <a:avLst/>
          </a:prstGeom>
          <a:noFill/>
        </p:spPr>
        <p:txBody>
          <a:bodyPr wrap="square">
            <a:spAutoFit/>
          </a:bodyPr>
          <a:lstStyle/>
          <a:p>
            <a:pPr algn="just">
              <a:lnSpc>
                <a:spcPct val="150000"/>
              </a:lnSpc>
            </a:pPr>
            <a:r>
              <a:rPr lang="pl-PL" sz="2000" dirty="0">
                <a:latin typeface="Aptos" panose="020B0004020202020204" pitchFamily="34" charset="0"/>
              </a:rPr>
              <a:t>Sprawca przemocy stosuje szereg zabiegów, które powodują, że sytuację ofiar przemocy </a:t>
            </a:r>
            <a:br>
              <a:rPr lang="pl-PL" sz="2000" dirty="0">
                <a:latin typeface="Aptos" panose="020B0004020202020204" pitchFamily="34" charset="0"/>
              </a:rPr>
            </a:br>
            <a:r>
              <a:rPr lang="pl-PL" sz="2000" dirty="0">
                <a:latin typeface="Aptos" panose="020B0004020202020204" pitchFamily="34" charset="0"/>
              </a:rPr>
              <a:t>w rodzinie porównuje się do sytuacji więźniów w krajach totalitarnych lub osób znajdujących się w sektach. Charakterystyczne dla tych sytuacji jest poddawanie ofiar systematycznym i celowym działaniom, które mają doprowadzić do tego, aby sprawca osiągnął pełną kontrolę nad ich zachowaniem, uczuciami, potrzebami i emocjami. </a:t>
            </a:r>
          </a:p>
          <a:p>
            <a:pPr algn="just">
              <a:lnSpc>
                <a:spcPct val="150000"/>
              </a:lnSpc>
            </a:pPr>
            <a:endParaRPr lang="pl-PL" sz="500" dirty="0">
              <a:latin typeface="Aptos" panose="020B0004020202020204" pitchFamily="34" charset="0"/>
            </a:endParaRPr>
          </a:p>
          <a:p>
            <a:pPr algn="just">
              <a:lnSpc>
                <a:spcPct val="150000"/>
              </a:lnSpc>
            </a:pPr>
            <a:r>
              <a:rPr lang="pl-PL" sz="2000" dirty="0">
                <a:latin typeface="Aptos" panose="020B0004020202020204" pitchFamily="34" charset="0"/>
              </a:rPr>
              <a:t>Działania służące osiągnięciu tego celu określane są przez psychologów jako pranie mózgu.</a:t>
            </a:r>
          </a:p>
        </p:txBody>
      </p:sp>
      <p:sp>
        <p:nvSpPr>
          <p:cNvPr id="7" name="pole tekstowe 6">
            <a:extLst>
              <a:ext uri="{FF2B5EF4-FFF2-40B4-BE49-F238E27FC236}">
                <a16:creationId xmlns:a16="http://schemas.microsoft.com/office/drawing/2014/main" id="{B15B38E0-014D-B8EF-E924-52F00043A515}"/>
              </a:ext>
            </a:extLst>
          </p:cNvPr>
          <p:cNvSpPr txBox="1"/>
          <p:nvPr/>
        </p:nvSpPr>
        <p:spPr>
          <a:xfrm>
            <a:off x="897300" y="984163"/>
            <a:ext cx="9621592" cy="676532"/>
          </a:xfrm>
          <a:prstGeom prst="rect">
            <a:avLst/>
          </a:prstGeom>
          <a:noFill/>
        </p:spPr>
        <p:txBody>
          <a:bodyPr wrap="square">
            <a:spAutoFit/>
          </a:bodyPr>
          <a:lstStyle/>
          <a:p>
            <a:pPr marL="358775" indent="0">
              <a:lnSpc>
                <a:spcPct val="150000"/>
              </a:lnSpc>
              <a:spcBef>
                <a:spcPts val="0"/>
              </a:spcBef>
              <a:buFont typeface="Arial" panose="020B0604020202020204" pitchFamily="34" charset="0"/>
              <a:buNone/>
            </a:pPr>
            <a:r>
              <a:rPr lang="pl-PL" sz="2800" b="1" dirty="0">
                <a:solidFill>
                  <a:srgbClr val="003096"/>
                </a:solidFill>
                <a:latin typeface="Aptos" panose="020B0004020202020204" pitchFamily="34" charset="0"/>
              </a:rPr>
              <a:t>Mechanizmy przemocy – pranie mózgu</a:t>
            </a:r>
          </a:p>
        </p:txBody>
      </p:sp>
      <p:pic>
        <p:nvPicPr>
          <p:cNvPr id="6" name="Obraz 5">
            <a:extLst>
              <a:ext uri="{FF2B5EF4-FFF2-40B4-BE49-F238E27FC236}">
                <a16:creationId xmlns:a16="http://schemas.microsoft.com/office/drawing/2014/main" id="{2899B430-57C0-B5F7-CF1B-985F99179575}"/>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582642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D8E1C-D2C5-AE0D-3C21-6EFF4920DC3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9BD4702-A138-FD8F-5458-C999E6A27107}"/>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61044EF9-F9A4-3386-5542-EB02FDA34911}"/>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C71A3543-6166-7513-EDB2-2F697821E7DE}"/>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7A3F5E80-F886-7D47-F386-6F684833037D}"/>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Mechanizmy przemocy - wiktymizacja</a:t>
                </a:r>
              </a:p>
            </p:txBody>
          </p:sp>
          <p:pic>
            <p:nvPicPr>
              <p:cNvPr id="18" name="Obraz 17" descr="Obraz zawierający Czcionka, tekst, Grafika, design&#10;&#10;Opis wygenerowany automatycznie">
                <a:extLst>
                  <a:ext uri="{FF2B5EF4-FFF2-40B4-BE49-F238E27FC236}">
                    <a16:creationId xmlns:a16="http://schemas.microsoft.com/office/drawing/2014/main" id="{74EF23C1-7D60-5BE8-4C1B-45DE2628DE7B}"/>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1" name="Prostokąt 50">
              <a:extLst>
                <a:ext uri="{FF2B5EF4-FFF2-40B4-BE49-F238E27FC236}">
                  <a16:creationId xmlns:a16="http://schemas.microsoft.com/office/drawing/2014/main" id="{0E9BFCD1-126F-94B1-F508-1FCC0D65DAF6}"/>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CCF7CF3E-698B-0280-01D7-4B101BD96B3A}"/>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E53DD315-B43B-892D-6925-FE97C12AD60D}"/>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6C63B123-49EF-9FD5-10B4-D17D15869468}"/>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9918039-0368-E531-B876-2820B587CCD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8B0FBC68-6899-618F-7073-34FDB5B987D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8BDC67BE-D796-F22E-DA1C-37910CC9707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32C81AAF-3458-99EC-4896-1732D8DF742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7AF62859-BBED-68E9-5C04-3F831C8013BD}"/>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BA285563-0717-CB55-33AD-90EEC814801D}"/>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467FF73-BF40-B3B0-9AC0-4F52BC691BB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411A4E39-322F-A0D8-7FAE-A752DA0DFD6A}"/>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25</a:t>
                </a:fld>
                <a:endParaRPr lang="pl-PL" dirty="0">
                  <a:solidFill>
                    <a:schemeClr val="bg1"/>
                  </a:solidFill>
                </a:endParaRPr>
              </a:p>
            </p:txBody>
          </p:sp>
        </p:grpSp>
      </p:grpSp>
      <p:sp>
        <p:nvSpPr>
          <p:cNvPr id="4" name="pole tekstowe 3">
            <a:extLst>
              <a:ext uri="{FF2B5EF4-FFF2-40B4-BE49-F238E27FC236}">
                <a16:creationId xmlns:a16="http://schemas.microsoft.com/office/drawing/2014/main" id="{25F4FABB-C97B-760B-AF47-2833D17C392E}"/>
              </a:ext>
            </a:extLst>
          </p:cNvPr>
          <p:cNvSpPr txBox="1"/>
          <p:nvPr/>
        </p:nvSpPr>
        <p:spPr>
          <a:xfrm>
            <a:off x="1139895" y="2484358"/>
            <a:ext cx="10711446" cy="2817951"/>
          </a:xfrm>
          <a:prstGeom prst="rect">
            <a:avLst/>
          </a:prstGeom>
          <a:noFill/>
        </p:spPr>
        <p:txBody>
          <a:bodyPr wrap="square">
            <a:spAutoFit/>
          </a:bodyPr>
          <a:lstStyle/>
          <a:p>
            <a:pPr algn="just">
              <a:lnSpc>
                <a:spcPct val="150000"/>
              </a:lnSpc>
            </a:pPr>
            <a:r>
              <a:rPr lang="pl-PL" sz="2000" dirty="0">
                <a:latin typeface="Aptos" panose="020B0004020202020204" pitchFamily="34" charset="0"/>
              </a:rPr>
              <a:t>Doznawanie przemocy domowej i brak adekwatnej reakcji na fakt jej ujawnienia przez osobę krzywdzoną może spowodować, że przyjmie ona tożsamość ofiary, tj. przystosowuje się do roli ofiary. Przemoc burzy jej wyobrażenia na temat rodziny i partnera. Kiedy decyduje się na szukanie pomocy, może być wtórnie zraniona przez przedstawicieli służb (poprzez niewłaściwą interwencję, poprzez niewłaściwe działania), a efektem tego jest nabranie przekonania, </a:t>
            </a:r>
            <a:br>
              <a:rPr lang="pl-PL" sz="2000" dirty="0">
                <a:latin typeface="Aptos" panose="020B0004020202020204" pitchFamily="34" charset="0"/>
              </a:rPr>
            </a:br>
            <a:r>
              <a:rPr lang="pl-PL" sz="2000" dirty="0">
                <a:latin typeface="Aptos" panose="020B0004020202020204" pitchFamily="34" charset="0"/>
              </a:rPr>
              <a:t>że zasługuje na to jak traktuje ją jej partner czy mąż. Taki proces nazywamy wiktymizacją.</a:t>
            </a:r>
          </a:p>
        </p:txBody>
      </p:sp>
      <p:pic>
        <p:nvPicPr>
          <p:cNvPr id="6" name="Obraz 5">
            <a:extLst>
              <a:ext uri="{FF2B5EF4-FFF2-40B4-BE49-F238E27FC236}">
                <a16:creationId xmlns:a16="http://schemas.microsoft.com/office/drawing/2014/main" id="{8B0EF340-7D7F-CBD8-10FC-9146E6269805}"/>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59286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DEC6A-F3DB-BA9E-9E7D-919299A8B304}"/>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45656CD-351E-B284-A86F-FA01F0E8A5D9}"/>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EF11A2D5-E013-CB02-C47A-D6A6000FCF0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A7272C3C-409E-7514-43B5-9C8A3EAA36F6}"/>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C1E1E962-AD83-BB46-8435-3DADDBAF46EB}"/>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Mechanizmy przemocy – syndrom sztokholmski</a:t>
                </a: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76BF0697-09C7-205E-B749-55DC679607B2}"/>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E9B6A71D-CC26-823C-9750-4790DD7041FC}"/>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21F8CAE8-A0B8-C9F5-A4E5-05AB3FE8D322}"/>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0533FC46-4B42-7D61-B8E8-3696F401E5A4}"/>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F18828D2-130D-3D33-1DCC-9C13B883AA82}"/>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615162BF-2832-50C9-CD07-859DC12B3759}"/>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04EDE487-2799-DD6B-5983-A9AA87D4161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5EC69547-89A9-AA42-118E-7EAE3D0AE9D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B4FAE75-1EA9-831A-5DFC-3274656D0B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A8A443C8-DF21-4519-594C-1C5F9268874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BB654A4F-3BE0-59D6-64EA-0CE674F97DC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75A3D6FB-798A-D5BE-0ED1-D0F7A5C19EBE}"/>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270E28B-23A9-B5EF-FB6C-B801AACB6E73}"/>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81A5B84-5CD8-38F7-5393-142955B9CF84}"/>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26</a:t>
                </a:fld>
                <a:endParaRPr lang="pl-PL" dirty="0">
                  <a:solidFill>
                    <a:schemeClr val="bg1"/>
                  </a:solidFill>
                </a:endParaRPr>
              </a:p>
            </p:txBody>
          </p:sp>
        </p:grpSp>
      </p:grpSp>
      <p:sp>
        <p:nvSpPr>
          <p:cNvPr id="7" name="pole tekstowe 6">
            <a:extLst>
              <a:ext uri="{FF2B5EF4-FFF2-40B4-BE49-F238E27FC236}">
                <a16:creationId xmlns:a16="http://schemas.microsoft.com/office/drawing/2014/main" id="{8C7F04D1-FFCF-03E3-61A1-E0E2BFAA5EA5}"/>
              </a:ext>
            </a:extLst>
          </p:cNvPr>
          <p:cNvSpPr txBox="1"/>
          <p:nvPr/>
        </p:nvSpPr>
        <p:spPr>
          <a:xfrm>
            <a:off x="1135405" y="1967822"/>
            <a:ext cx="10618343" cy="3907288"/>
          </a:xfrm>
          <a:prstGeom prst="rect">
            <a:avLst/>
          </a:prstGeom>
          <a:noFill/>
        </p:spPr>
        <p:txBody>
          <a:bodyPr wrap="square">
            <a:spAutoFit/>
          </a:bodyPr>
          <a:lstStyle/>
          <a:p>
            <a:pPr algn="just">
              <a:lnSpc>
                <a:spcPct val="150000"/>
              </a:lnSpc>
            </a:pPr>
            <a:r>
              <a:rPr lang="pl-PL" dirty="0">
                <a:latin typeface="Aptos" panose="020B0004020202020204" pitchFamily="34" charset="0"/>
              </a:rPr>
              <a:t>Syndrom sztokholmski charakteryzuje się silną więzią emocjonalną ze sprawcą przemocy, polegającą m.in. na usprawiedliwianiu go, chronieniu przed konsekwencjami jego własnych działań, angażowaniu się w jego obronę mimo że jego zachowanie skierowane jest przeciwko ofierze. Syndrom może pojawić się </a:t>
            </a:r>
            <a:br>
              <a:rPr lang="pl-PL" dirty="0">
                <a:latin typeface="Aptos" panose="020B0004020202020204" pitchFamily="34" charset="0"/>
              </a:rPr>
            </a:br>
            <a:r>
              <a:rPr lang="pl-PL" dirty="0">
                <a:latin typeface="Aptos" panose="020B0004020202020204" pitchFamily="34" charset="0"/>
              </a:rPr>
              <a:t>w sytuacji, kiedy życie osoby zostało poważnie zagrożone w związku z doznawaniem przemocy. </a:t>
            </a:r>
          </a:p>
          <a:p>
            <a:pPr algn="just">
              <a:lnSpc>
                <a:spcPct val="150000"/>
              </a:lnSpc>
            </a:pPr>
            <a:endParaRPr lang="pl-PL" dirty="0">
              <a:latin typeface="Aptos" panose="020B0004020202020204" pitchFamily="34" charset="0"/>
            </a:endParaRP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Ten psychologiczny mechanizm może uruchomić się z jednej strony w sytuacji zagrożenia bezpieczeństwa fizycznego, emocjonalnego lub seksualnego (własnego lub innych osób), izolowania ofiary przemocy </a:t>
            </a:r>
            <a:br>
              <a:rPr lang="pl-PL" dirty="0">
                <a:latin typeface="Aptos" panose="020B0004020202020204" pitchFamily="34" charset="0"/>
              </a:rPr>
            </a:br>
            <a:r>
              <a:rPr lang="pl-PL" dirty="0">
                <a:latin typeface="Aptos" panose="020B0004020202020204" pitchFamily="34" charset="0"/>
              </a:rPr>
              <a:t>od innych osób, informacji i poglądów poczucia, że nie ma możliwości ucieczki i uwolnienia się </a:t>
            </a:r>
            <a:br>
              <a:rPr lang="pl-PL" dirty="0">
                <a:latin typeface="Aptos" panose="020B0004020202020204" pitchFamily="34" charset="0"/>
              </a:rPr>
            </a:br>
            <a:r>
              <a:rPr lang="pl-PL" dirty="0">
                <a:latin typeface="Aptos" panose="020B0004020202020204" pitchFamily="34" charset="0"/>
              </a:rPr>
              <a:t>od sprawcy; a z drugiej strony - otrzymywania od niego uwagi, chwilowej życzliwości czy pozornej troski. </a:t>
            </a:r>
          </a:p>
        </p:txBody>
      </p:sp>
      <p:pic>
        <p:nvPicPr>
          <p:cNvPr id="4" name="Obraz 3">
            <a:extLst>
              <a:ext uri="{FF2B5EF4-FFF2-40B4-BE49-F238E27FC236}">
                <a16:creationId xmlns:a16="http://schemas.microsoft.com/office/drawing/2014/main" id="{0AA53821-975C-73A8-B790-36B2804536C4}"/>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603836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5E7B8-F75A-36F9-37FF-C02F277D4984}"/>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8F8D19C4-79FA-F7FA-AD7A-F015FCE8163D}"/>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EB063325-F9AE-2B61-C244-0398C4F6D87F}"/>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9A058614-522D-D8F1-0DAE-0F97EB4145C3}"/>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28221AD3-AC84-987B-1A5A-80B8B3046574}"/>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Psychologia osoby stosującej przemoc</a:t>
                </a:r>
              </a:p>
            </p:txBody>
          </p:sp>
          <p:pic>
            <p:nvPicPr>
              <p:cNvPr id="18" name="Obraz 17" descr="Obraz zawierający Czcionka, tekst, Grafika, design&#10;&#10;Opis wygenerowany automatycznie">
                <a:extLst>
                  <a:ext uri="{FF2B5EF4-FFF2-40B4-BE49-F238E27FC236}">
                    <a16:creationId xmlns:a16="http://schemas.microsoft.com/office/drawing/2014/main" id="{2BF0BC3F-C142-3203-E594-E46FEAB5C194}"/>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9C9996E3-B175-EB69-822A-607043634238}"/>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F9B29D0E-0BD3-6AB6-F206-593B5349C153}"/>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3E815E6A-5751-45B6-7F3F-08497CA01785}"/>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B3C6BD8D-1181-4816-3584-E458C6D7336C}"/>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8E6570BC-2052-0839-B6E2-DD727AF01A9B}"/>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DDFDFBEB-4BAE-1B2B-D6A8-A2B6B63D021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438528E3-1092-33D2-92D7-F03D2151688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D3AF5640-E46E-4C15-C786-1C9BADF48C0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B210942B-7385-00A2-A966-4D763ECDA9E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D0FDF467-B2ED-5F6C-69C6-21F5BF869636}"/>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F088F3A9-DDA1-91CD-6A3B-1C508152CAD8}"/>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CB92CB45-BC35-2B76-FF0E-BD05EE9A4A9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2F025291-3355-EE13-1757-A9DB2128E0E4}"/>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27</a:t>
                </a:fld>
                <a:endParaRPr lang="pl-PL" dirty="0">
                  <a:solidFill>
                    <a:schemeClr val="bg1"/>
                  </a:solidFill>
                </a:endParaRPr>
              </a:p>
            </p:txBody>
          </p:sp>
        </p:grpSp>
      </p:grpSp>
      <p:sp>
        <p:nvSpPr>
          <p:cNvPr id="4" name="pole tekstowe 3">
            <a:extLst>
              <a:ext uri="{FF2B5EF4-FFF2-40B4-BE49-F238E27FC236}">
                <a16:creationId xmlns:a16="http://schemas.microsoft.com/office/drawing/2014/main" id="{2FBF49BB-212A-6E9C-75C8-65274FE3049D}"/>
              </a:ext>
            </a:extLst>
          </p:cNvPr>
          <p:cNvSpPr txBox="1"/>
          <p:nvPr/>
        </p:nvSpPr>
        <p:spPr>
          <a:xfrm>
            <a:off x="1051355" y="2310941"/>
            <a:ext cx="10811732" cy="3279616"/>
          </a:xfrm>
          <a:prstGeom prst="rect">
            <a:avLst/>
          </a:prstGeom>
          <a:noFill/>
        </p:spPr>
        <p:txBody>
          <a:bodyPr wrap="square">
            <a:spAutoFit/>
          </a:bodyPr>
          <a:lstStyle/>
          <a:p>
            <a:pPr algn="just">
              <a:lnSpc>
                <a:spcPct val="150000"/>
              </a:lnSpc>
            </a:pPr>
            <a:r>
              <a:rPr lang="pl-PL" sz="2000" dirty="0">
                <a:latin typeface="Aptos" panose="020B0004020202020204" pitchFamily="34" charset="0"/>
              </a:rPr>
              <a:t>Dużą grupę sprawców przemocy w rodzinie charakteryzuje - niska empatia, mała wrażliwość, niskie poczucie wartości, łatwość reagowania złością i gniewem, nieradzenie sobie w sytuacjach stresujących, niskie umiejętności społeczne, brak szacunku do innych, przekraczanie ich granic, przekonanie, że najlepsza drogą do wzbudzania szacunku jest lęk, autorytarne poglądy.</a:t>
            </a:r>
          </a:p>
          <a:p>
            <a:pPr algn="just">
              <a:lnSpc>
                <a:spcPct val="150000"/>
              </a:lnSpc>
            </a:pPr>
            <a:endParaRPr lang="pl-PL" sz="2000" dirty="0">
              <a:latin typeface="Aptos" panose="020B0004020202020204" pitchFamily="34" charset="0"/>
            </a:endParaRPr>
          </a:p>
          <a:p>
            <a:pPr algn="just">
              <a:lnSpc>
                <a:spcPct val="150000"/>
              </a:lnSpc>
            </a:pPr>
            <a:r>
              <a:rPr lang="pl-PL" sz="2000" dirty="0">
                <a:latin typeface="Aptos" panose="020B0004020202020204" pitchFamily="34" charset="0"/>
              </a:rPr>
              <a:t>Często jest to wynik wzrastania w rodzinie z problemem przemocy, którego konsekwencją mogą być też zaburzenia osobowości. </a:t>
            </a:r>
          </a:p>
        </p:txBody>
      </p:sp>
      <p:pic>
        <p:nvPicPr>
          <p:cNvPr id="6" name="Obraz 5">
            <a:extLst>
              <a:ext uri="{FF2B5EF4-FFF2-40B4-BE49-F238E27FC236}">
                <a16:creationId xmlns:a16="http://schemas.microsoft.com/office/drawing/2014/main" id="{8CE762EF-39B6-F370-CDEE-9DF5883728A4}"/>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613448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E9699-8A47-2441-A2EE-39983B647783}"/>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C607B19-7463-FF30-ACBB-00D362A02E7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259465E4-12EC-C10D-747A-6D5188D9C55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042E7E68-E46E-A907-05F5-F424310CC55E}"/>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AC0F199C-81C7-289A-1323-27592652713A}"/>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Psychologia osoby stosującej przemoc</a:t>
                </a:r>
              </a:p>
            </p:txBody>
          </p:sp>
          <p:pic>
            <p:nvPicPr>
              <p:cNvPr id="18" name="Obraz 17" descr="Obraz zawierający Czcionka, tekst, Grafika, design&#10;&#10;Opis wygenerowany automatycznie">
                <a:extLst>
                  <a:ext uri="{FF2B5EF4-FFF2-40B4-BE49-F238E27FC236}">
                    <a16:creationId xmlns:a16="http://schemas.microsoft.com/office/drawing/2014/main" id="{A99E3C64-451B-6E44-D1B9-D82EAC841021}"/>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C5A664E4-D2F6-D38C-F350-CBE418905A7E}"/>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5768180D-7B97-C3F6-C7C9-5AE3C82EA1D4}"/>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A3EC3029-C610-7C72-ABA7-936F5622F645}"/>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3BCB68A2-5E26-F646-349A-9A22D2972847}"/>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1249D908-6EB7-6695-3C11-1B359B35078C}"/>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CE3931DF-5F19-5048-79DC-03292471930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9106A48F-04C9-4BDF-2A6B-0B0ACB4DF9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5CDD220-6871-8F73-5660-8EEAC08AAB1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B9E39BAD-9566-83B7-C567-4F0C246CC81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90D17EC7-48BA-BA8D-84E8-F5DF178233C4}"/>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B53542B0-25F4-A448-FA8B-479AFA0BECF4}"/>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5309BAB4-9A3E-F5E9-20E8-8AB0A0AD8A4A}"/>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AF804474-23AE-7754-8F4E-F813B9DEBADF}"/>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28</a:t>
                </a:fld>
                <a:endParaRPr lang="pl-PL" dirty="0">
                  <a:solidFill>
                    <a:schemeClr val="bg1"/>
                  </a:solidFill>
                </a:endParaRPr>
              </a:p>
            </p:txBody>
          </p:sp>
        </p:grpSp>
      </p:grpSp>
      <p:sp>
        <p:nvSpPr>
          <p:cNvPr id="4" name="pole tekstowe 3">
            <a:extLst>
              <a:ext uri="{FF2B5EF4-FFF2-40B4-BE49-F238E27FC236}">
                <a16:creationId xmlns:a16="http://schemas.microsoft.com/office/drawing/2014/main" id="{6573F49C-08ED-1664-2710-F00E6C61D54B}"/>
              </a:ext>
            </a:extLst>
          </p:cNvPr>
          <p:cNvSpPr txBox="1"/>
          <p:nvPr/>
        </p:nvSpPr>
        <p:spPr>
          <a:xfrm>
            <a:off x="1138518" y="1970979"/>
            <a:ext cx="10724569" cy="3279616"/>
          </a:xfrm>
          <a:prstGeom prst="rect">
            <a:avLst/>
          </a:prstGeom>
          <a:noFill/>
        </p:spPr>
        <p:txBody>
          <a:bodyPr wrap="square">
            <a:spAutoFit/>
          </a:bodyPr>
          <a:lstStyle/>
          <a:p>
            <a:pPr algn="just">
              <a:lnSpc>
                <a:spcPct val="150000"/>
              </a:lnSpc>
            </a:pPr>
            <a:endParaRPr lang="pl-PL" sz="2000" dirty="0"/>
          </a:p>
          <a:p>
            <a:pPr algn="just">
              <a:lnSpc>
                <a:spcPct val="150000"/>
              </a:lnSpc>
            </a:pPr>
            <a:r>
              <a:rPr lang="pl-PL" sz="2000" dirty="0">
                <a:latin typeface="Aptos" panose="020B0004020202020204" pitchFamily="34" charset="0"/>
              </a:rPr>
              <a:t>Przemocy sprzyja sięganie po używki, a także czynniki biologiczne takie jak urazy, choroby </a:t>
            </a:r>
            <a:br>
              <a:rPr lang="pl-PL" sz="2000" dirty="0">
                <a:latin typeface="Aptos" panose="020B0004020202020204" pitchFamily="34" charset="0"/>
              </a:rPr>
            </a:br>
            <a:r>
              <a:rPr lang="pl-PL" sz="2000" dirty="0">
                <a:latin typeface="Aptos" panose="020B0004020202020204" pitchFamily="34" charset="0"/>
              </a:rPr>
              <a:t>i uszkodzenia układu nerwowego.</a:t>
            </a:r>
          </a:p>
          <a:p>
            <a:pPr algn="just">
              <a:lnSpc>
                <a:spcPct val="150000"/>
              </a:lnSpc>
            </a:pPr>
            <a:endParaRPr lang="pl-PL" sz="2000" dirty="0">
              <a:latin typeface="Aptos" panose="020B0004020202020204" pitchFamily="34" charset="0"/>
            </a:endParaRPr>
          </a:p>
          <a:p>
            <a:pPr algn="just">
              <a:lnSpc>
                <a:spcPct val="150000"/>
              </a:lnSpc>
            </a:pPr>
            <a:r>
              <a:rPr lang="pl-PL" sz="2000" dirty="0">
                <a:latin typeface="Aptos" panose="020B0004020202020204" pitchFamily="34" charset="0"/>
              </a:rPr>
              <a:t>Osoby stosujące przemoc bardzo często nie uznają swojej odpowiedzialności za nią. </a:t>
            </a:r>
            <a:br>
              <a:rPr lang="pl-PL" sz="2000" dirty="0">
                <a:latin typeface="Aptos" panose="020B0004020202020204" pitchFamily="34" charset="0"/>
              </a:rPr>
            </a:br>
            <a:r>
              <a:rPr lang="pl-PL" sz="2000" dirty="0">
                <a:latin typeface="Aptos" panose="020B0004020202020204" pitchFamily="34" charset="0"/>
              </a:rPr>
              <a:t>W rozmowie będą się usprawiedliwiać, przerzucać odpowiedzialność na swoje ofiary bądź </a:t>
            </a:r>
            <a:br>
              <a:rPr lang="pl-PL" sz="2000" dirty="0">
                <a:latin typeface="Aptos" panose="020B0004020202020204" pitchFamily="34" charset="0"/>
              </a:rPr>
            </a:br>
            <a:r>
              <a:rPr lang="pl-PL" sz="2000" dirty="0">
                <a:latin typeface="Aptos" panose="020B0004020202020204" pitchFamily="34" charset="0"/>
              </a:rPr>
              <a:t>na czynniki czy sytuacje zewnętrzne (alkohol, trudna sytuacja finansowa itd.). </a:t>
            </a:r>
          </a:p>
        </p:txBody>
      </p:sp>
      <p:pic>
        <p:nvPicPr>
          <p:cNvPr id="6" name="Obraz 5">
            <a:extLst>
              <a:ext uri="{FF2B5EF4-FFF2-40B4-BE49-F238E27FC236}">
                <a16:creationId xmlns:a16="http://schemas.microsoft.com/office/drawing/2014/main" id="{1AB21B5A-122E-536E-8A61-D48C1545CF9E}"/>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761387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C50CC-66E8-0E54-071B-F3FAD8AF9C7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29D7E5B2-8CF4-972F-2273-EE603F2BF9C7}"/>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D5B48F0B-DC37-6D09-4A9D-40F9870EF400}"/>
              </a:ext>
            </a:extLst>
          </p:cNvPr>
          <p:cNvGrpSpPr/>
          <p:nvPr/>
        </p:nvGrpSpPr>
        <p:grpSpPr>
          <a:xfrm>
            <a:off x="0" y="0"/>
            <a:ext cx="12192006" cy="6867524"/>
            <a:chOff x="-6" y="-9525"/>
            <a:chExt cx="12192006" cy="6867524"/>
          </a:xfrm>
        </p:grpSpPr>
        <p:grpSp>
          <p:nvGrpSpPr>
            <p:cNvPr id="47" name="Grupa 46">
              <a:extLst>
                <a:ext uri="{FF2B5EF4-FFF2-40B4-BE49-F238E27FC236}">
                  <a16:creationId xmlns:a16="http://schemas.microsoft.com/office/drawing/2014/main" id="{24C0A58C-424E-F867-F87D-C8F23EB4C645}"/>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70C78116-38F6-7033-5401-0389B2927F89}"/>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Możliwości pomocy osobom doznającym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73EE5319-C5E3-6BBF-3F3D-1956F3FBEFA5}"/>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43D2676F-A9E9-0EE6-5BF4-597AF1C6AC17}"/>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29EB750A-41B4-2C95-570D-E7A6B788E481}"/>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0A7AAA4A-088B-0D3F-8BD7-56AD29A93F7E}"/>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91526F30-B2DC-571B-DD07-F0E10E440A74}"/>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95DA5F36-6305-FADC-96D7-98F2BF989055}"/>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D190E660-A7D8-EEDE-9601-415F135F693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FE946622-1EC9-E2A3-182E-A2179366CC0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F94820BE-D9CB-69F3-338F-FC2BF4D1704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9169F73-5A96-233F-CFF5-CF75C077B04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FD45CB73-9005-30B2-7EBF-810DF02647E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3BF683DA-C0E0-5E4C-4EC2-616F90A0462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0F7B2A6-5F1C-BD08-78F3-0AE8C918243F}"/>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23831D67-C535-27EC-6331-1B00A7FE0A03}"/>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29</a:t>
                </a:fld>
                <a:endParaRPr lang="pl-PL" dirty="0">
                  <a:solidFill>
                    <a:schemeClr val="bg1"/>
                  </a:solidFill>
                </a:endParaRPr>
              </a:p>
            </p:txBody>
          </p:sp>
        </p:grpSp>
      </p:grpSp>
      <p:sp>
        <p:nvSpPr>
          <p:cNvPr id="4" name="pole tekstowe 3">
            <a:extLst>
              <a:ext uri="{FF2B5EF4-FFF2-40B4-BE49-F238E27FC236}">
                <a16:creationId xmlns:a16="http://schemas.microsoft.com/office/drawing/2014/main" id="{848E5889-EE3E-FE87-1972-904F4B613E95}"/>
              </a:ext>
            </a:extLst>
          </p:cNvPr>
          <p:cNvSpPr txBox="1"/>
          <p:nvPr/>
        </p:nvSpPr>
        <p:spPr>
          <a:xfrm>
            <a:off x="966156" y="1978992"/>
            <a:ext cx="10896931" cy="4438203"/>
          </a:xfrm>
          <a:prstGeom prst="rect">
            <a:avLst/>
          </a:prstGeom>
          <a:noFill/>
        </p:spPr>
        <p:txBody>
          <a:bodyPr wrap="square">
            <a:spAutoFit/>
          </a:bodyPr>
          <a:lstStyle/>
          <a:p>
            <a:pPr algn="just">
              <a:lnSpc>
                <a:spcPct val="150000"/>
              </a:lnSpc>
            </a:pPr>
            <a:r>
              <a:rPr lang="pl-PL" dirty="0">
                <a:latin typeface="Aptos" panose="020B0004020202020204" pitchFamily="34" charset="0"/>
              </a:rPr>
              <a:t>Kontakt z członkami rodzin z problemem przemocy bardzo często zaczyna się od wszczęcia procedury „Niebieskie Karty”.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Należy zaznaczyć, że przekonanie, że „Niebieskie Karty” wszczyna się przeciwko komuś jest błędne. Uruchamia się ją w rodzinie w celu zatrzymania przemocy oraz pomocy osobom doznającym przemocy.</a:t>
            </a:r>
          </a:p>
          <a:p>
            <a:pPr algn="just">
              <a:lnSpc>
                <a:spcPct val="150000"/>
              </a:lnSpc>
            </a:pPr>
            <a:endParaRPr lang="pl-PL" sz="500" dirty="0">
              <a:latin typeface="Aptos" panose="020B0004020202020204" pitchFamily="34" charset="0"/>
            </a:endParaRPr>
          </a:p>
          <a:p>
            <a:pPr algn="just">
              <a:lnSpc>
                <a:spcPct val="150000"/>
              </a:lnSpc>
            </a:pPr>
            <a:r>
              <a:rPr lang="pl-PL" i="1" dirty="0">
                <a:latin typeface="Aptos" panose="020B0004020202020204" pitchFamily="34" charset="0"/>
              </a:rPr>
              <a:t> „Art. 9d. 1. Podejmowanie interwencji w środowisku odbywa się na podstawie procedury „Niebieskie Karty” </a:t>
            </a:r>
            <a:br>
              <a:rPr lang="pl-PL" i="1" dirty="0">
                <a:latin typeface="Aptos" panose="020B0004020202020204" pitchFamily="34" charset="0"/>
              </a:rPr>
            </a:br>
            <a:r>
              <a:rPr lang="pl-PL" i="1" dirty="0">
                <a:latin typeface="Aptos" panose="020B0004020202020204" pitchFamily="34" charset="0"/>
              </a:rPr>
              <a:t>i nie wymaga zgody osoby doznającej przemocy domowej ani osoby stosującej przemoc domową.</a:t>
            </a:r>
          </a:p>
          <a:p>
            <a:pPr algn="just">
              <a:lnSpc>
                <a:spcPct val="150000"/>
              </a:lnSpc>
            </a:pPr>
            <a:r>
              <a:rPr lang="pl-PL" i="1" dirty="0">
                <a:latin typeface="Aptos" panose="020B0004020202020204" pitchFamily="34" charset="0"/>
              </a:rPr>
              <a:t>2. Procedura „Niebieskie Karty” obejmuje ogół czynności podejmowanych i realizowanych przez osoby, </a:t>
            </a:r>
            <a:br>
              <a:rPr lang="pl-PL" i="1" dirty="0">
                <a:latin typeface="Aptos" panose="020B0004020202020204" pitchFamily="34" charset="0"/>
              </a:rPr>
            </a:br>
            <a:r>
              <a:rPr lang="pl-PL" i="1" dirty="0">
                <a:latin typeface="Aptos" panose="020B0004020202020204" pitchFamily="34" charset="0"/>
              </a:rPr>
              <a:t>o których mowa w art. 9a ust. 11–11d, w związku z uzasadnionym podejrzeniem stosowania przemocy domowej”</a:t>
            </a:r>
          </a:p>
          <a:p>
            <a:pPr algn="r">
              <a:lnSpc>
                <a:spcPct val="150000"/>
              </a:lnSpc>
            </a:pPr>
            <a:r>
              <a:rPr lang="pl-PL" sz="1400" dirty="0">
                <a:latin typeface="Aptos" panose="020B0004020202020204" pitchFamily="34" charset="0"/>
              </a:rPr>
              <a:t>(ustawa o przeciwdziałaniu przemocy domowej)</a:t>
            </a:r>
          </a:p>
        </p:txBody>
      </p:sp>
      <p:pic>
        <p:nvPicPr>
          <p:cNvPr id="6" name="Obraz 5">
            <a:extLst>
              <a:ext uri="{FF2B5EF4-FFF2-40B4-BE49-F238E27FC236}">
                <a16:creationId xmlns:a16="http://schemas.microsoft.com/office/drawing/2014/main" id="{18B72996-8A65-0002-2AF7-ACF68AB5ED7B}"/>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422371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DF53B-3B5B-472D-3963-942F292072F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F075EFA-097A-1C5F-902F-91A7B28F51D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4584B67-5D1E-1693-A8E1-F2E8BBFFD813}"/>
              </a:ext>
            </a:extLst>
          </p:cNvPr>
          <p:cNvGrpSpPr/>
          <p:nvPr/>
        </p:nvGrpSpPr>
        <p:grpSpPr>
          <a:xfrm>
            <a:off x="-6" y="-9524"/>
            <a:ext cx="12192006" cy="6867524"/>
            <a:chOff x="-6" y="-9525"/>
            <a:chExt cx="12192006" cy="6867524"/>
          </a:xfrm>
        </p:grpSpPr>
        <p:grpSp>
          <p:nvGrpSpPr>
            <p:cNvPr id="47" name="Grupa 46">
              <a:extLst>
                <a:ext uri="{FF2B5EF4-FFF2-40B4-BE49-F238E27FC236}">
                  <a16:creationId xmlns:a16="http://schemas.microsoft.com/office/drawing/2014/main" id="{EE68E574-42C0-AE0A-263D-85CD85524C50}"/>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34C377D0-4859-4B61-3A5F-3E6A9C3FE870}"/>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Kryteria przemocy</a:t>
                </a:r>
              </a:p>
            </p:txBody>
          </p:sp>
          <p:pic>
            <p:nvPicPr>
              <p:cNvPr id="18" name="Obraz 17" descr="Obraz zawierający Czcionka, tekst, Grafika, design&#10;&#10;Opis wygenerowany automatycznie">
                <a:extLst>
                  <a:ext uri="{FF2B5EF4-FFF2-40B4-BE49-F238E27FC236}">
                    <a16:creationId xmlns:a16="http://schemas.microsoft.com/office/drawing/2014/main" id="{F70E12B3-04CF-07B9-191B-F02DAD3B966C}"/>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32861F4-E5E9-0FD9-468F-5FBE58DC8859}"/>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F391E563-BC19-63DB-59FE-095C81A5358E}"/>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solidFill>
                  <a:schemeClr val="tx1"/>
                </a:solidFill>
              </a:endParaRPr>
            </a:p>
          </p:txBody>
        </p:sp>
        <p:sp>
          <p:nvSpPr>
            <p:cNvPr id="52" name="pole tekstowe 51">
              <a:extLst>
                <a:ext uri="{FF2B5EF4-FFF2-40B4-BE49-F238E27FC236}">
                  <a16:creationId xmlns:a16="http://schemas.microsoft.com/office/drawing/2014/main" id="{0175C9DF-C3DA-161E-E7F8-6AF541B204BD}"/>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A842255C-8B37-AC1E-178F-F96200C4A95B}"/>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56C89377-DC72-9F65-ABB6-21D338A4A30D}"/>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99307601-D0FC-620F-3B8B-F8A3C86EBD5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622D20BB-CC16-D07E-857F-157A17BFC76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89AACF18-382C-6E65-B935-1D6D8AECC7E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807E91B-DA5F-F498-4560-BD34A60531E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91CBD9B6-C0C4-47DE-7398-D9C393FB580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9D897F8-2CB4-70AA-940C-3FCDD6FC4453}"/>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13725F9-32F5-7EDC-5DB0-C2E555C6D3B0}"/>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A67DADE6-F57C-558E-849E-B4BD47655CE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a:t>
                </a:fld>
                <a:endParaRPr lang="pl-PL" dirty="0">
                  <a:solidFill>
                    <a:schemeClr val="bg1"/>
                  </a:solidFill>
                </a:endParaRPr>
              </a:p>
            </p:txBody>
          </p:sp>
        </p:grpSp>
      </p:grpSp>
      <p:sp>
        <p:nvSpPr>
          <p:cNvPr id="4" name="pole tekstowe 3">
            <a:extLst>
              <a:ext uri="{FF2B5EF4-FFF2-40B4-BE49-F238E27FC236}">
                <a16:creationId xmlns:a16="http://schemas.microsoft.com/office/drawing/2014/main" id="{E3DD1C23-902B-1346-3604-2BB6067AE264}"/>
              </a:ext>
            </a:extLst>
          </p:cNvPr>
          <p:cNvSpPr txBox="1"/>
          <p:nvPr/>
        </p:nvSpPr>
        <p:spPr>
          <a:xfrm>
            <a:off x="1294628" y="2106707"/>
            <a:ext cx="9597490" cy="3791872"/>
          </a:xfrm>
          <a:prstGeom prst="rect">
            <a:avLst/>
          </a:prstGeom>
          <a:noFill/>
        </p:spPr>
        <p:txBody>
          <a:bodyPr wrap="square">
            <a:spAutoFit/>
          </a:bodyPr>
          <a:lstStyle/>
          <a:p>
            <a:pPr algn="just">
              <a:lnSpc>
                <a:spcPct val="150000"/>
              </a:lnSpc>
            </a:pPr>
            <a:r>
              <a:rPr lang="pl-PL" dirty="0">
                <a:latin typeface="Aptos" panose="020B0004020202020204" pitchFamily="34" charset="0"/>
              </a:rPr>
              <a:t>Przemoc to zamierzone i wykorzystujące przewagę sił działanie skierowane przeciwko członkom rodziny powodując u nich szkody i cierpienie oraz naruszające ich prawa.</a:t>
            </a:r>
          </a:p>
          <a:p>
            <a:pPr>
              <a:lnSpc>
                <a:spcPct val="150000"/>
              </a:lnSpc>
            </a:pPr>
            <a:endParaRPr lang="pl-PL" dirty="0">
              <a:latin typeface="Aptos" panose="020B0004020202020204" pitchFamily="34" charset="0"/>
            </a:endParaRPr>
          </a:p>
          <a:p>
            <a:pPr>
              <a:lnSpc>
                <a:spcPct val="150000"/>
              </a:lnSpc>
            </a:pPr>
            <a:r>
              <a:rPr lang="pl-PL" dirty="0">
                <a:latin typeface="Aptos" panose="020B0004020202020204" pitchFamily="34" charset="0"/>
              </a:rPr>
              <a:t>Aby jakieś zachowanie zdiagnozować jako przemocowe należy odnieść się do tzw. kryteriów przemocy:</a:t>
            </a:r>
          </a:p>
          <a:p>
            <a:pPr marL="285750" indent="-285750">
              <a:lnSpc>
                <a:spcPct val="150000"/>
              </a:lnSpc>
              <a:buFont typeface="Symbol" panose="05050102010706020507" pitchFamily="18" charset="2"/>
              <a:buChar char="®"/>
            </a:pPr>
            <a:r>
              <a:rPr lang="pl-PL" dirty="0">
                <a:latin typeface="Aptos" panose="020B0004020202020204" pitchFamily="34" charset="0"/>
              </a:rPr>
              <a:t>intencjonalności</a:t>
            </a:r>
          </a:p>
          <a:p>
            <a:pPr marL="285750" indent="-285750">
              <a:lnSpc>
                <a:spcPct val="150000"/>
              </a:lnSpc>
              <a:buFont typeface="Symbol" panose="05050102010706020507" pitchFamily="18" charset="2"/>
              <a:buChar char="®"/>
            </a:pPr>
            <a:r>
              <a:rPr lang="pl-PL">
                <a:latin typeface="Aptos" panose="020B0004020202020204" pitchFamily="34" charset="0"/>
              </a:rPr>
              <a:t>dysproporcji </a:t>
            </a:r>
            <a:r>
              <a:rPr lang="pl-PL" dirty="0">
                <a:latin typeface="Aptos" panose="020B0004020202020204" pitchFamily="34" charset="0"/>
              </a:rPr>
              <a:t>sił</a:t>
            </a:r>
          </a:p>
          <a:p>
            <a:pPr marL="285750" indent="-285750">
              <a:lnSpc>
                <a:spcPct val="150000"/>
              </a:lnSpc>
              <a:buFont typeface="Symbol" panose="05050102010706020507" pitchFamily="18" charset="2"/>
              <a:buChar char="®"/>
            </a:pPr>
            <a:r>
              <a:rPr lang="pl-PL" dirty="0">
                <a:latin typeface="Aptos" panose="020B0004020202020204" pitchFamily="34" charset="0"/>
              </a:rPr>
              <a:t>powodowania cierpienia i szkód</a:t>
            </a:r>
          </a:p>
          <a:p>
            <a:pPr marL="285750" indent="-285750">
              <a:lnSpc>
                <a:spcPct val="150000"/>
              </a:lnSpc>
              <a:buFont typeface="Symbol" panose="05050102010706020507" pitchFamily="18" charset="2"/>
              <a:buChar char="®"/>
            </a:pPr>
            <a:r>
              <a:rPr lang="pl-PL" dirty="0">
                <a:latin typeface="Aptos" panose="020B0004020202020204" pitchFamily="34" charset="0"/>
              </a:rPr>
              <a:t>naruszania dóbr i praw drugiej osoby</a:t>
            </a:r>
          </a:p>
        </p:txBody>
      </p:sp>
      <p:pic>
        <p:nvPicPr>
          <p:cNvPr id="6" name="Obraz 5">
            <a:extLst>
              <a:ext uri="{FF2B5EF4-FFF2-40B4-BE49-F238E27FC236}">
                <a16:creationId xmlns:a16="http://schemas.microsoft.com/office/drawing/2014/main" id="{4AC2C041-3F7C-C728-6852-ECEB708A24CD}"/>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708268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CBB57-0312-E476-2592-AC2F05566DF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E3941B21-A362-CF07-9D89-46CF0E289AFC}"/>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F0DA0AF-1B54-0B73-9588-35B55FDFA699}"/>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9E25CABD-EB8E-BA7D-7987-BEF44FE64DEE}"/>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C416932C-9C29-58C2-93FA-54BCBDC291B8}"/>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Możliwości pomocy osobom doznającym przemocy domowej</a:t>
                </a: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A26B69F2-54B5-636D-CEFE-B317F6FDCDC8}"/>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613204E3-C45D-2AAE-5B88-FD187D168A30}"/>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D280D0C2-2CB8-54B2-C697-430E21071629}"/>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265145A0-BDB3-7766-2C5F-A702BDFE4634}"/>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3AE66647-3248-EAE1-1ADA-B2D4F4ACD9CF}"/>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E245FA9-701B-41C9-EB8C-5EE6053552DB}"/>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3E614F7-286B-5A64-7890-6783C9A58CD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FC1C9D65-B106-4092-06FA-57EE4C49C0A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B6E32FEB-E9EA-F5AF-2AE5-176BCA9BF6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5444E614-6BF1-A7B5-B763-FEFF733AB39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216A0191-5F78-FDB8-EC8F-227BC009448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121FB80D-C1AE-6D3E-C916-418BEB80D0F0}"/>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F02536E2-52D7-0CD3-8B8D-30701A679ED0}"/>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7558CC3E-B80D-87A8-5969-10E51340779D}"/>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30</a:t>
                </a:fld>
                <a:endParaRPr lang="pl-PL" dirty="0">
                  <a:solidFill>
                    <a:schemeClr val="bg1"/>
                  </a:solidFill>
                </a:endParaRPr>
              </a:p>
            </p:txBody>
          </p:sp>
        </p:grpSp>
      </p:grpSp>
      <p:sp>
        <p:nvSpPr>
          <p:cNvPr id="4" name="pole tekstowe 3">
            <a:extLst>
              <a:ext uri="{FF2B5EF4-FFF2-40B4-BE49-F238E27FC236}">
                <a16:creationId xmlns:a16="http://schemas.microsoft.com/office/drawing/2014/main" id="{72943ECD-0560-479A-6323-4A252E28A97C}"/>
              </a:ext>
            </a:extLst>
          </p:cNvPr>
          <p:cNvSpPr txBox="1"/>
          <p:nvPr/>
        </p:nvSpPr>
        <p:spPr>
          <a:xfrm>
            <a:off x="930587" y="1992289"/>
            <a:ext cx="11066076" cy="4322786"/>
          </a:xfrm>
          <a:prstGeom prst="rect">
            <a:avLst/>
          </a:prstGeom>
          <a:noFill/>
        </p:spPr>
        <p:txBody>
          <a:bodyPr wrap="square">
            <a:spAutoFit/>
          </a:bodyPr>
          <a:lstStyle/>
          <a:p>
            <a:pPr algn="just">
              <a:lnSpc>
                <a:spcPct val="150000"/>
              </a:lnSpc>
            </a:pPr>
            <a:r>
              <a:rPr lang="pl-PL" dirty="0">
                <a:latin typeface="Aptos" panose="020B0004020202020204" pitchFamily="34" charset="0"/>
              </a:rPr>
              <a:t>Policja ma obowiązek wszcząć procedurę „Niebieskie Karty” jeśli prowadzi interwencję w domu, </a:t>
            </a:r>
            <a:br>
              <a:rPr lang="pl-PL" dirty="0">
                <a:latin typeface="Aptos" panose="020B0004020202020204" pitchFamily="34" charset="0"/>
              </a:rPr>
            </a:br>
            <a:r>
              <a:rPr lang="pl-PL" dirty="0">
                <a:latin typeface="Aptos" panose="020B0004020202020204" pitchFamily="34" charset="0"/>
              </a:rPr>
              <a:t>w którym dochodzi do  przemocy, a także wtedy, gdy osoba krzywdzona przychodzi na komendę i informuje policjantów o sytuacji. W przypadku gdy fakt przemocy zgłasza osoba postronna, świadek przemocy lub ktoś, kto powziął taką informację, policja ma obowiązek nawiązać kontakt z osobą wskazaną jako krzywdzona </a:t>
            </a:r>
            <a:br>
              <a:rPr lang="pl-PL" dirty="0">
                <a:latin typeface="Aptos" panose="020B0004020202020204" pitchFamily="34" charset="0"/>
              </a:rPr>
            </a:br>
            <a:r>
              <a:rPr lang="pl-PL" dirty="0">
                <a:latin typeface="Aptos" panose="020B0004020202020204" pitchFamily="34" charset="0"/>
              </a:rPr>
              <a:t>i wszcząć procedurę.</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Obowiązek wszczynania procedury mają także przedstawiciele pomocy społecznej, czyli przede wszystkim pracownicy socjalni, którzy chodzą w teren, znają środowiska swoich podopiecznych i ich problemy. </a:t>
            </a:r>
            <a:br>
              <a:rPr lang="pl-PL" dirty="0">
                <a:latin typeface="Aptos" panose="020B0004020202020204" pitchFamily="34" charset="0"/>
              </a:rPr>
            </a:br>
            <a:r>
              <a:rPr lang="pl-PL" dirty="0">
                <a:latin typeface="Aptos" panose="020B0004020202020204" pitchFamily="34" charset="0"/>
              </a:rPr>
              <a:t>W sytuacji, gdy podejrzewają, że w rodzinie, z którą się kontaktują dochodzi do przemocy są zobowiązani </a:t>
            </a:r>
            <a:br>
              <a:rPr lang="pl-PL" dirty="0">
                <a:latin typeface="Aptos" panose="020B0004020202020204" pitchFamily="34" charset="0"/>
              </a:rPr>
            </a:br>
            <a:r>
              <a:rPr lang="pl-PL" dirty="0">
                <a:latin typeface="Aptos" panose="020B0004020202020204" pitchFamily="34" charset="0"/>
              </a:rPr>
              <a:t>do uruchomienia działań zgodnie z ustawą o przeciwdziałaniu przemocy domowej oraz rozporządzeniem </a:t>
            </a:r>
            <a:br>
              <a:rPr lang="pl-PL" dirty="0">
                <a:latin typeface="Aptos" panose="020B0004020202020204" pitchFamily="34" charset="0"/>
              </a:rPr>
            </a:br>
            <a:r>
              <a:rPr lang="pl-PL" dirty="0">
                <a:latin typeface="Aptos" panose="020B0004020202020204" pitchFamily="34" charset="0"/>
              </a:rPr>
              <a:t>w sprawie procedury „Niebieskie Karty” z 6 września 2023 roku. </a:t>
            </a:r>
          </a:p>
        </p:txBody>
      </p:sp>
      <p:pic>
        <p:nvPicPr>
          <p:cNvPr id="6" name="Obraz 5">
            <a:extLst>
              <a:ext uri="{FF2B5EF4-FFF2-40B4-BE49-F238E27FC236}">
                <a16:creationId xmlns:a16="http://schemas.microsoft.com/office/drawing/2014/main" id="{8492BF23-86DC-BAE4-F0FA-0C9F5F24677B}"/>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248544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63CFD-3AB4-E2B0-E8FE-6DBCBA538F2A}"/>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638B12A-43CB-3A28-BB46-4050BF29889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73C89065-B98B-404B-0B41-903DF45EDB3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A03EFED2-8891-6807-EC93-A68F8CE03647}"/>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FB60090A-0350-1260-5C82-F560BF8C7729}"/>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Możliwości pomocy osobom doznającym przemocy domowej</a:t>
                </a: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1179FA85-1E63-1147-DC24-DF376602D621}"/>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2B3CB2CF-945F-AEE2-7216-F5A2E2413DF1}"/>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F40ECE99-C16C-258D-10B2-0255AA7B1EC0}"/>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C4388D7D-001A-0060-EA62-C0CE2FB12433}"/>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E57DFEE8-9173-8D38-2FC6-EC7E6EAB54B0}"/>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F0AF5474-431D-B40D-CE84-07DA924548FD}"/>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646AFD79-20A4-F69A-DA67-2A33D45B64B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9A0FFFCF-0DFF-05F5-27AA-A4A4A49E201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6FF8469E-CDA4-744A-83DE-17455839D45F}"/>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9EF75A2B-6757-3E92-F50A-4CB3ACB4899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BD48D96-518C-32CC-5ADF-EEE9C4074C91}"/>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9EA6710F-ED36-1443-A9DA-4F41D2BFCB6C}"/>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B321ECAF-85AD-19CC-0822-12C469068E6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98EEE952-8526-E1B2-9528-A5E745F985DE}"/>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31</a:t>
                </a:fld>
                <a:endParaRPr lang="pl-PL" dirty="0">
                  <a:solidFill>
                    <a:schemeClr val="bg1"/>
                  </a:solidFill>
                </a:endParaRPr>
              </a:p>
            </p:txBody>
          </p:sp>
        </p:grpSp>
      </p:grpSp>
      <p:sp>
        <p:nvSpPr>
          <p:cNvPr id="6" name="pole tekstowe 5">
            <a:extLst>
              <a:ext uri="{FF2B5EF4-FFF2-40B4-BE49-F238E27FC236}">
                <a16:creationId xmlns:a16="http://schemas.microsoft.com/office/drawing/2014/main" id="{DA119EE3-47AF-9B9E-9CE4-AB7076C4FBE5}"/>
              </a:ext>
            </a:extLst>
          </p:cNvPr>
          <p:cNvSpPr txBox="1"/>
          <p:nvPr/>
        </p:nvSpPr>
        <p:spPr>
          <a:xfrm>
            <a:off x="1078924" y="1916509"/>
            <a:ext cx="10656686" cy="4123949"/>
          </a:xfrm>
          <a:prstGeom prst="rect">
            <a:avLst/>
          </a:prstGeom>
          <a:noFill/>
        </p:spPr>
        <p:txBody>
          <a:bodyPr wrap="square">
            <a:spAutoFit/>
          </a:bodyPr>
          <a:lstStyle/>
          <a:p>
            <a:pPr algn="just">
              <a:lnSpc>
                <a:spcPct val="150000"/>
              </a:lnSpc>
            </a:pPr>
            <a:r>
              <a:rPr lang="pl-PL" dirty="0">
                <a:latin typeface="Aptos" panose="020B0004020202020204" pitchFamily="34" charset="0"/>
              </a:rPr>
              <a:t>„§ 2. 1. Wszczęcie procedury następuje z chwilą wypełnienia formularza „Niebieska Karta – A” </a:t>
            </a:r>
            <a:br>
              <a:rPr lang="pl-PL" dirty="0">
                <a:latin typeface="Aptos" panose="020B0004020202020204" pitchFamily="34" charset="0"/>
              </a:rPr>
            </a:br>
            <a:r>
              <a:rPr lang="pl-PL" dirty="0">
                <a:latin typeface="Aptos" panose="020B0004020202020204" pitchFamily="34" charset="0"/>
              </a:rPr>
              <a:t>w przypadku uzasadnionego podejrzenia stosowania przemocy domowej lub zgłoszenia dokonanego </a:t>
            </a:r>
            <a:br>
              <a:rPr lang="pl-PL" dirty="0">
                <a:latin typeface="Aptos" panose="020B0004020202020204" pitchFamily="34" charset="0"/>
              </a:rPr>
            </a:br>
            <a:r>
              <a:rPr lang="pl-PL" dirty="0">
                <a:latin typeface="Aptos" panose="020B0004020202020204" pitchFamily="34" charset="0"/>
              </a:rPr>
              <a:t>przez świadka przemocy domowej.</a:t>
            </a:r>
          </a:p>
          <a:p>
            <a:pPr algn="just">
              <a:lnSpc>
                <a:spcPct val="150000"/>
              </a:lnSpc>
            </a:pPr>
            <a:endParaRPr lang="pl-PL" dirty="0">
              <a:latin typeface="Aptos" panose="020B0004020202020204" pitchFamily="34" charset="0"/>
            </a:endParaRPr>
          </a:p>
          <a:p>
            <a:pPr algn="just">
              <a:lnSpc>
                <a:spcPct val="150000"/>
              </a:lnSpc>
            </a:pPr>
            <a:r>
              <a:rPr lang="pl-PL" dirty="0">
                <a:latin typeface="Aptos" panose="020B0004020202020204" pitchFamily="34" charset="0"/>
              </a:rPr>
              <a:t>6. Jeżeli wypełnienie formularza „Niebieska Karta – A” nie jest możliwe z powodu nieobecności pełnoletniej osoby doznającej przemocy domowej, jej stanu zdrowia lub ze względu na zagrożenie jej życia lub zdrowia, wypełnienie formularza „Niebieska Karta – A” następuje niezwłocznie po nawiązaniu bezpośredniego kontaktu z tą osobą lub po ustaniu przyczyny uniemożliwiającej jego wypełnienie” </a:t>
            </a:r>
          </a:p>
          <a:p>
            <a:pPr algn="just">
              <a:lnSpc>
                <a:spcPct val="150000"/>
              </a:lnSpc>
            </a:pPr>
            <a:endParaRPr lang="pl-PL" dirty="0">
              <a:latin typeface="Aptos" panose="020B0004020202020204" pitchFamily="34" charset="0"/>
            </a:endParaRPr>
          </a:p>
          <a:p>
            <a:pPr algn="r">
              <a:lnSpc>
                <a:spcPct val="150000"/>
              </a:lnSpc>
            </a:pPr>
            <a:r>
              <a:rPr lang="pl-PL" sz="1400" dirty="0">
                <a:latin typeface="Aptos" panose="020B0004020202020204" pitchFamily="34" charset="0"/>
              </a:rPr>
              <a:t>(rozporządzenie w sprawie procedury „Niebieskie Karty” )</a:t>
            </a:r>
          </a:p>
        </p:txBody>
      </p:sp>
      <p:pic>
        <p:nvPicPr>
          <p:cNvPr id="4" name="Obraz 3">
            <a:extLst>
              <a:ext uri="{FF2B5EF4-FFF2-40B4-BE49-F238E27FC236}">
                <a16:creationId xmlns:a16="http://schemas.microsoft.com/office/drawing/2014/main" id="{6BDAE0E3-9D86-FEE6-8E8E-C0ADDB9B5A97}"/>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192171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2CA2B-53FC-A076-540F-84A0473A7C79}"/>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B95A753-F0FD-EA07-BC72-912818CAEDEC}"/>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B37D620C-CE5C-4C3F-ACFD-E2CD2F0411EC}"/>
              </a:ext>
            </a:extLst>
          </p:cNvPr>
          <p:cNvGrpSpPr/>
          <p:nvPr/>
        </p:nvGrpSpPr>
        <p:grpSpPr>
          <a:xfrm>
            <a:off x="-6" y="-9524"/>
            <a:ext cx="12192006" cy="6867524"/>
            <a:chOff x="-6" y="-9525"/>
            <a:chExt cx="12192006" cy="6867524"/>
          </a:xfrm>
        </p:grpSpPr>
        <p:grpSp>
          <p:nvGrpSpPr>
            <p:cNvPr id="47" name="Grupa 46">
              <a:extLst>
                <a:ext uri="{FF2B5EF4-FFF2-40B4-BE49-F238E27FC236}">
                  <a16:creationId xmlns:a16="http://schemas.microsoft.com/office/drawing/2014/main" id="{AB33572A-F7B5-7EFF-28B7-8459CEE9AB8D}"/>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9B4901FF-6B6C-606C-6F0E-1ED6C721CA0B}"/>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Etapy pomagania - interwencja </a:t>
                </a:r>
              </a:p>
            </p:txBody>
          </p:sp>
          <p:pic>
            <p:nvPicPr>
              <p:cNvPr id="18" name="Obraz 17" descr="Obraz zawierający Czcionka, tekst, Grafika, design&#10;&#10;Opis wygenerowany automatycznie">
                <a:extLst>
                  <a:ext uri="{FF2B5EF4-FFF2-40B4-BE49-F238E27FC236}">
                    <a16:creationId xmlns:a16="http://schemas.microsoft.com/office/drawing/2014/main" id="{E1021E0E-6B72-E215-84D8-AAC2039F9A51}"/>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C4DE4045-1AD0-C6F2-D3D7-E0C6F03D4C61}"/>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34FF7464-E22E-72D6-0C0B-511CBB5E44DE}"/>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DD71097A-BD44-0B98-1F7E-7CDA06ECB301}"/>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CDF5B416-ACDA-85E9-E3D2-1128D451F066}"/>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C3AB870B-F145-4045-E0A6-23D62B57F6BB}"/>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9B436245-D1EE-2E35-67E1-DD17BB9CBCF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791617A7-C6FA-378E-D3D5-0C97707649C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8D1A255C-364B-62EC-51C1-0D204B33102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A389D8BA-2B85-171F-C21D-FC1FFF1C533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6F213EE8-4D32-C1D6-D25A-A71D1C96D4C1}"/>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0EE83882-6205-E64F-6E91-86156AF19CF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E2ABC75F-DD5D-2B30-85C8-9D81561CAE6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8F2343F5-9D0B-4A8D-5D09-49A1690DEB78}"/>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32</a:t>
                </a:fld>
                <a:endParaRPr lang="pl-PL" dirty="0">
                  <a:solidFill>
                    <a:schemeClr val="bg1"/>
                  </a:solidFill>
                </a:endParaRPr>
              </a:p>
            </p:txBody>
          </p:sp>
        </p:grpSp>
      </p:grpSp>
      <p:sp>
        <p:nvSpPr>
          <p:cNvPr id="4" name="pole tekstowe 3">
            <a:extLst>
              <a:ext uri="{FF2B5EF4-FFF2-40B4-BE49-F238E27FC236}">
                <a16:creationId xmlns:a16="http://schemas.microsoft.com/office/drawing/2014/main" id="{DA88F94A-F4F4-3D07-FF8A-3ED903FE9217}"/>
              </a:ext>
            </a:extLst>
          </p:cNvPr>
          <p:cNvSpPr txBox="1"/>
          <p:nvPr/>
        </p:nvSpPr>
        <p:spPr>
          <a:xfrm>
            <a:off x="1365172" y="2358492"/>
            <a:ext cx="10342734" cy="2817951"/>
          </a:xfrm>
          <a:prstGeom prst="rect">
            <a:avLst/>
          </a:prstGeom>
          <a:noFill/>
        </p:spPr>
        <p:txBody>
          <a:bodyPr wrap="square">
            <a:spAutoFit/>
          </a:bodyPr>
          <a:lstStyle/>
          <a:p>
            <a:pPr algn="just">
              <a:lnSpc>
                <a:spcPct val="150000"/>
              </a:lnSpc>
            </a:pPr>
            <a:r>
              <a:rPr lang="pl-PL" sz="2000" dirty="0">
                <a:latin typeface="Aptos" panose="020B0004020202020204" pitchFamily="34" charset="0"/>
              </a:rPr>
              <a:t>Procedura „Niebieskie Karty” jest procedurą interwencyjną, tzn. że jej celem jest </a:t>
            </a:r>
            <a:br>
              <a:rPr lang="pl-PL" sz="2000" dirty="0">
                <a:latin typeface="Aptos" panose="020B0004020202020204" pitchFamily="34" charset="0"/>
              </a:rPr>
            </a:br>
            <a:r>
              <a:rPr lang="pl-PL" sz="2000" dirty="0">
                <a:latin typeface="Aptos" panose="020B0004020202020204" pitchFamily="34" charset="0"/>
              </a:rPr>
              <a:t>jak najszybsze zatrzymanie przemocy. </a:t>
            </a:r>
          </a:p>
          <a:p>
            <a:pPr algn="just">
              <a:lnSpc>
                <a:spcPct val="150000"/>
              </a:lnSpc>
            </a:pPr>
            <a:endParaRPr lang="pl-PL" sz="2000" dirty="0">
              <a:latin typeface="Aptos" panose="020B0004020202020204" pitchFamily="34" charset="0"/>
            </a:endParaRPr>
          </a:p>
          <a:p>
            <a:pPr algn="just">
              <a:lnSpc>
                <a:spcPct val="150000"/>
              </a:lnSpc>
            </a:pPr>
            <a:r>
              <a:rPr lang="pl-PL" sz="2000" dirty="0">
                <a:latin typeface="Aptos" panose="020B0004020202020204" pitchFamily="34" charset="0"/>
              </a:rPr>
              <a:t>Dobrze przeprowadzona interwencja jest bazą pod pomoc członkom rodzin z problemem przemocy. To bardzo często od niej zależy dalsza gotowość tych osób do współpracy, ujawnienia problemu.</a:t>
            </a:r>
          </a:p>
        </p:txBody>
      </p:sp>
      <p:pic>
        <p:nvPicPr>
          <p:cNvPr id="6" name="Obraz 5">
            <a:extLst>
              <a:ext uri="{FF2B5EF4-FFF2-40B4-BE49-F238E27FC236}">
                <a16:creationId xmlns:a16="http://schemas.microsoft.com/office/drawing/2014/main" id="{B0779798-408E-C546-93D3-BBA8E586FC9A}"/>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994287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30E33-5D43-AC3C-7506-7AF74139EF99}"/>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E3D60947-0E7D-5DDF-BBE4-142910EEF6C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E93E640-262E-D1B4-3821-6D02FFA013F7}"/>
              </a:ext>
            </a:extLst>
          </p:cNvPr>
          <p:cNvGrpSpPr/>
          <p:nvPr/>
        </p:nvGrpSpPr>
        <p:grpSpPr>
          <a:xfrm>
            <a:off x="0" y="0"/>
            <a:ext cx="12192006" cy="6867524"/>
            <a:chOff x="-6" y="-9525"/>
            <a:chExt cx="12192006" cy="6867524"/>
          </a:xfrm>
        </p:grpSpPr>
        <p:grpSp>
          <p:nvGrpSpPr>
            <p:cNvPr id="47" name="Grupa 46">
              <a:extLst>
                <a:ext uri="{FF2B5EF4-FFF2-40B4-BE49-F238E27FC236}">
                  <a16:creationId xmlns:a16="http://schemas.microsoft.com/office/drawing/2014/main" id="{FEAE18E3-380E-B543-263C-648124D90FBD}"/>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E6755485-5CC5-6FF7-4BC3-D597EB752D9C}"/>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Etapy pomagania – pomoc psychologiczna, prawa </a:t>
                </a:r>
              </a:p>
            </p:txBody>
          </p:sp>
          <p:pic>
            <p:nvPicPr>
              <p:cNvPr id="18" name="Obraz 17" descr="Obraz zawierający Czcionka, tekst, Grafika, design&#10;&#10;Opis wygenerowany automatycznie">
                <a:extLst>
                  <a:ext uri="{FF2B5EF4-FFF2-40B4-BE49-F238E27FC236}">
                    <a16:creationId xmlns:a16="http://schemas.microsoft.com/office/drawing/2014/main" id="{D84C413A-3A27-8029-FF5F-B02A768DA975}"/>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D53CFFC9-7E3D-5AB5-3BFA-319230BDE532}"/>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327B02A5-8664-738C-9067-8B16A528F350}"/>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AD1ED469-5723-E859-5E35-7602D729A271}"/>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495226EA-C456-D711-E450-E18D65DFE204}"/>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DEB824B3-038B-5370-248F-32FBDBB634F8}"/>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7ED7F317-652D-763E-E3A6-7C3EA5325B2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F1130988-1212-4C15-1D8C-40ACAC73238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52AA3FB2-2D36-D937-95C2-7880BD382A0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930A2A02-9065-039C-4508-8D8E522D9F11}"/>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2BE62F6B-0499-CC74-FF16-0369DBD27916}"/>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E305780B-06B9-0414-FFAB-A6CA0EABC0FA}"/>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8F1C6FE-BFA6-6AC9-3423-618EDF4144A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F9FE280-2F4C-8682-E5E0-9890A4F30447}"/>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33</a:t>
                </a:fld>
                <a:endParaRPr lang="pl-PL" dirty="0">
                  <a:solidFill>
                    <a:schemeClr val="bg1"/>
                  </a:solidFill>
                </a:endParaRPr>
              </a:p>
            </p:txBody>
          </p:sp>
        </p:grpSp>
      </p:grpSp>
      <p:sp>
        <p:nvSpPr>
          <p:cNvPr id="6" name="pole tekstowe 5">
            <a:extLst>
              <a:ext uri="{FF2B5EF4-FFF2-40B4-BE49-F238E27FC236}">
                <a16:creationId xmlns:a16="http://schemas.microsoft.com/office/drawing/2014/main" id="{87A593CE-6232-A541-54BF-BC74D97DAE96}"/>
              </a:ext>
            </a:extLst>
          </p:cNvPr>
          <p:cNvSpPr txBox="1"/>
          <p:nvPr/>
        </p:nvSpPr>
        <p:spPr>
          <a:xfrm>
            <a:off x="1107592" y="2104469"/>
            <a:ext cx="10755496" cy="3607206"/>
          </a:xfrm>
          <a:prstGeom prst="rect">
            <a:avLst/>
          </a:prstGeom>
          <a:noFill/>
        </p:spPr>
        <p:txBody>
          <a:bodyPr wrap="square">
            <a:spAutoFit/>
          </a:bodyPr>
          <a:lstStyle/>
          <a:p>
            <a:pPr algn="just">
              <a:lnSpc>
                <a:spcPct val="150000"/>
              </a:lnSpc>
            </a:pPr>
            <a:r>
              <a:rPr lang="pl-PL" dirty="0">
                <a:latin typeface="Aptos" panose="020B0004020202020204" pitchFamily="34" charset="0"/>
              </a:rPr>
              <a:t>Przemoc domowa dotyczy różnych aspektów życia rodziny, powodując w niej problemy emocjonalne, zdrowotne, finansowe, społeczne, prawne.</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Pomoc udzielana członkom tych rodzin powinna odpowiadać na ich potrzeby (zawsze udzielenie pomocy powinno być poprzedzane diagnozą potrzeb) z różnych obszarów.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Rodziny mogą potrzebować pomocy finansowej w zaspokojeniu podstawowych potrzeb życiowych </a:t>
            </a:r>
            <a:br>
              <a:rPr lang="pl-PL" dirty="0">
                <a:latin typeface="Aptos" panose="020B0004020202020204" pitchFamily="34" charset="0"/>
              </a:rPr>
            </a:br>
            <a:r>
              <a:rPr lang="pl-PL" dirty="0">
                <a:latin typeface="Aptos" panose="020B0004020202020204" pitchFamily="34" charset="0"/>
              </a:rPr>
              <a:t>(prawnej np. w sytuacji mieszkaniowej, alimentacyjnej, sprawie karnej, rozwodowej), w przerwaniu izolacji społecznej (np. poprzez zaproszenia do uczestnictwa w grupie wsparcia) i psychologicznej w celu poradzenia sobie z emocjonalnymi skutkami przemocy.</a:t>
            </a:r>
          </a:p>
        </p:txBody>
      </p:sp>
      <p:pic>
        <p:nvPicPr>
          <p:cNvPr id="2" name="Obraz 1">
            <a:extLst>
              <a:ext uri="{FF2B5EF4-FFF2-40B4-BE49-F238E27FC236}">
                <a16:creationId xmlns:a16="http://schemas.microsoft.com/office/drawing/2014/main" id="{2DC73C15-5F91-D0F8-CD7A-225CE61172B6}"/>
              </a:ext>
            </a:extLst>
          </p:cNvPr>
          <p:cNvPicPr>
            <a:picLocks noChangeAspect="1"/>
          </p:cNvPicPr>
          <p:nvPr/>
        </p:nvPicPr>
        <p:blipFill rotWithShape="1">
          <a:blip r:embed="rId17">
            <a:extLst>
              <a:ext uri="{28A0092B-C50C-407E-A947-70E740481C1C}">
                <a14:useLocalDpi xmlns:a14="http://schemas.microsoft.com/office/drawing/2010/main" val="0"/>
              </a:ext>
            </a:extLst>
          </a:blip>
          <a:srcRect l="49396" t="16912" r="30120" b="11264"/>
          <a:stretch/>
        </p:blipFill>
        <p:spPr bwMode="auto">
          <a:xfrm>
            <a:off x="9000565" y="209179"/>
            <a:ext cx="2263140" cy="83826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710557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45A37-1CF9-9C28-B63F-7765F0CC2470}"/>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3F90D50-A263-CDF4-250E-8A52A37BF6B2}"/>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67F96968-E8FC-7D5A-617F-340A52F7DBBA}"/>
              </a:ext>
            </a:extLst>
          </p:cNvPr>
          <p:cNvGrpSpPr/>
          <p:nvPr/>
        </p:nvGrpSpPr>
        <p:grpSpPr>
          <a:xfrm>
            <a:off x="0" y="-9524"/>
            <a:ext cx="12192006" cy="6867524"/>
            <a:chOff x="-6" y="-9525"/>
            <a:chExt cx="12192006" cy="6867524"/>
          </a:xfrm>
        </p:grpSpPr>
        <p:grpSp>
          <p:nvGrpSpPr>
            <p:cNvPr id="47" name="Grupa 46">
              <a:extLst>
                <a:ext uri="{FF2B5EF4-FFF2-40B4-BE49-F238E27FC236}">
                  <a16:creationId xmlns:a16="http://schemas.microsoft.com/office/drawing/2014/main" id="{CDC44D04-25CE-B5AE-463C-43C9D82B1D7C}"/>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8F6C4FDC-3EE5-C955-FAF7-119352BF09CA}"/>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Etapy pomagania – interwencja kryzysowa </a:t>
                </a:r>
              </a:p>
            </p:txBody>
          </p:sp>
          <p:pic>
            <p:nvPicPr>
              <p:cNvPr id="18" name="Obraz 17" descr="Obraz zawierający Czcionka, tekst, Grafika, design&#10;&#10;Opis wygenerowany automatycznie">
                <a:extLst>
                  <a:ext uri="{FF2B5EF4-FFF2-40B4-BE49-F238E27FC236}">
                    <a16:creationId xmlns:a16="http://schemas.microsoft.com/office/drawing/2014/main" id="{80174638-EFE1-AFB8-94D0-FB9595995018}"/>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31B701DA-5DC9-C6F7-7632-0AE1131F81D4}"/>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3D952EAC-8D72-71C1-E498-0764D1DB16BA}"/>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24FC92C9-C659-21E1-F563-B6E2FCA27EA9}"/>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1F93C28B-5004-B34D-39C8-F3777CD79C92}"/>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EEAF8E1C-D5E4-60B7-03ED-8A4740605FD2}"/>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0262CCFB-742A-C29A-F9BC-DBD57702564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04D0A2EE-4529-08F3-EFDC-365E8DB57B3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C935F369-4AEE-D839-F392-68F06420957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A3D3639D-EC56-E4E4-3491-B9F10BDC834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A1A51605-105D-8EA2-1DB0-39AE6D78719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D25E00A1-8AC4-AAE5-717D-617BD2D1198F}"/>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FFEB3221-2D78-13D5-D8A6-B59353CBE31B}"/>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9BB9956E-2603-112E-FA40-0C0C354B7DA3}"/>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34</a:t>
                </a:fld>
                <a:endParaRPr lang="pl-PL" dirty="0">
                  <a:solidFill>
                    <a:schemeClr val="bg1"/>
                  </a:solidFill>
                </a:endParaRPr>
              </a:p>
            </p:txBody>
          </p:sp>
        </p:grpSp>
      </p:grpSp>
      <p:sp>
        <p:nvSpPr>
          <p:cNvPr id="4" name="pole tekstowe 3">
            <a:extLst>
              <a:ext uri="{FF2B5EF4-FFF2-40B4-BE49-F238E27FC236}">
                <a16:creationId xmlns:a16="http://schemas.microsoft.com/office/drawing/2014/main" id="{D437254B-75AB-63CF-5146-FCB413567DBF}"/>
              </a:ext>
            </a:extLst>
          </p:cNvPr>
          <p:cNvSpPr txBox="1"/>
          <p:nvPr/>
        </p:nvSpPr>
        <p:spPr>
          <a:xfrm>
            <a:off x="1272313" y="2040008"/>
            <a:ext cx="10408699" cy="3741281"/>
          </a:xfrm>
          <a:prstGeom prst="rect">
            <a:avLst/>
          </a:prstGeom>
          <a:noFill/>
        </p:spPr>
        <p:txBody>
          <a:bodyPr wrap="square">
            <a:spAutoFit/>
          </a:bodyPr>
          <a:lstStyle/>
          <a:p>
            <a:pPr algn="just">
              <a:lnSpc>
                <a:spcPct val="150000"/>
              </a:lnSpc>
            </a:pPr>
            <a:r>
              <a:rPr lang="pl-PL" sz="2000" dirty="0">
                <a:latin typeface="Aptos" panose="020B0004020202020204" pitchFamily="34" charset="0"/>
              </a:rPr>
              <a:t>Niekiedy osoby krzywdzone doświadczają kryzysu emocjonalnego, czyli stanu przekraczającego nasze zasoby, w którym dotychczasowe strategie radzenia sobie </a:t>
            </a:r>
            <a:br>
              <a:rPr lang="pl-PL" sz="2000" dirty="0">
                <a:latin typeface="Aptos" panose="020B0004020202020204" pitchFamily="34" charset="0"/>
              </a:rPr>
            </a:br>
            <a:r>
              <a:rPr lang="pl-PL" sz="2000" dirty="0">
                <a:latin typeface="Aptos" panose="020B0004020202020204" pitchFamily="34" charset="0"/>
              </a:rPr>
              <a:t>nie przynoszą skutku.</a:t>
            </a:r>
          </a:p>
          <a:p>
            <a:pPr algn="just">
              <a:lnSpc>
                <a:spcPct val="150000"/>
              </a:lnSpc>
            </a:pPr>
            <a:endParaRPr lang="pl-PL" sz="2000" dirty="0">
              <a:latin typeface="Aptos" panose="020B0004020202020204" pitchFamily="34" charset="0"/>
            </a:endParaRPr>
          </a:p>
          <a:p>
            <a:pPr algn="just">
              <a:lnSpc>
                <a:spcPct val="150000"/>
              </a:lnSpc>
            </a:pPr>
            <a:r>
              <a:rPr lang="pl-PL" sz="2000" dirty="0">
                <a:latin typeface="Aptos" panose="020B0004020202020204" pitchFamily="34" charset="0"/>
              </a:rPr>
              <a:t>Wobec takich osób koniecznym może być podjęcie interwencji kryzysowej, której celem jest przywrócenie równowagi psychicznej i umiejętności samodzielnego radzenia sobie, </a:t>
            </a:r>
            <a:br>
              <a:rPr lang="pl-PL" sz="2000" dirty="0">
                <a:latin typeface="Aptos" panose="020B0004020202020204" pitchFamily="34" charset="0"/>
              </a:rPr>
            </a:br>
            <a:r>
              <a:rPr lang="pl-PL" sz="2000" dirty="0">
                <a:latin typeface="Aptos" panose="020B0004020202020204" pitchFamily="34" charset="0"/>
              </a:rPr>
              <a:t>a dzięki temu zapobieganie przejściu reakcji kryzysowej w stan chronicznej niewydolności psychospołecznej.</a:t>
            </a:r>
          </a:p>
        </p:txBody>
      </p:sp>
      <p:pic>
        <p:nvPicPr>
          <p:cNvPr id="6" name="Obraz 5">
            <a:extLst>
              <a:ext uri="{FF2B5EF4-FFF2-40B4-BE49-F238E27FC236}">
                <a16:creationId xmlns:a16="http://schemas.microsoft.com/office/drawing/2014/main" id="{B9833AA2-3E91-59C3-BC00-B3EA9D812A77}"/>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290694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2C4D4-9AF1-CB85-7403-E4C864CB6EA0}"/>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0F45D2DC-972F-28E5-2E8A-0AB94842F9E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76DEFA8F-E448-6935-412D-219CDD0FF306}"/>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FC1FD9D3-4D62-490E-208E-8147299B47A6}"/>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F2CE197C-1EEB-85DE-7779-2E352C515C59}"/>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Etapy pomagania - terapia </a:t>
                </a:r>
              </a:p>
            </p:txBody>
          </p:sp>
          <p:pic>
            <p:nvPicPr>
              <p:cNvPr id="18" name="Obraz 17" descr="Obraz zawierający Czcionka, tekst, Grafika, design&#10;&#10;Opis wygenerowany automatycznie">
                <a:extLst>
                  <a:ext uri="{FF2B5EF4-FFF2-40B4-BE49-F238E27FC236}">
                    <a16:creationId xmlns:a16="http://schemas.microsoft.com/office/drawing/2014/main" id="{B7EB189D-DDF2-7058-79F0-57448163C2F8}"/>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B9B8F5AF-C876-AB64-80B4-21AEE4C1AE1F}"/>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83FD9110-A06C-EDE3-95E9-3C1CF7B80879}"/>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FA237B0A-6033-36A8-817B-DA638DF778DF}"/>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F232E387-E8DA-8463-BD9B-2D1B88AC8AD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132F0B2-A035-4939-EADD-27D835B60C3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3CBC1A06-9521-10F2-4AEE-9F587BFCF7B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ECE1BEE4-83BE-7737-FD8F-974C6E98194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DA0D23F5-C6F0-D55B-946D-BA988475D62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BDACB47-2219-F102-4AAB-5A84E3CB3100}"/>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C5E777B2-FC3B-7F12-8448-0A119F00D46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7A399447-BE49-27FC-2F17-902C1CB7BE1E}"/>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8FEC1C5-4B85-3B2C-91DB-E73D070C472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7C2CC23A-18E4-A63D-13E6-FA3EB0EFE466}"/>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35</a:t>
                </a:fld>
                <a:endParaRPr lang="pl-PL" dirty="0">
                  <a:solidFill>
                    <a:schemeClr val="bg1"/>
                  </a:solidFill>
                </a:endParaRPr>
              </a:p>
            </p:txBody>
          </p:sp>
        </p:grpSp>
      </p:grpSp>
      <p:sp>
        <p:nvSpPr>
          <p:cNvPr id="4" name="pole tekstowe 3">
            <a:extLst>
              <a:ext uri="{FF2B5EF4-FFF2-40B4-BE49-F238E27FC236}">
                <a16:creationId xmlns:a16="http://schemas.microsoft.com/office/drawing/2014/main" id="{656F316F-5757-3A0C-5BA4-FB6A1B5D22D9}"/>
              </a:ext>
            </a:extLst>
          </p:cNvPr>
          <p:cNvSpPr txBox="1"/>
          <p:nvPr/>
        </p:nvSpPr>
        <p:spPr>
          <a:xfrm>
            <a:off x="872432" y="2028207"/>
            <a:ext cx="11011235" cy="3791872"/>
          </a:xfrm>
          <a:prstGeom prst="rect">
            <a:avLst/>
          </a:prstGeom>
          <a:noFill/>
        </p:spPr>
        <p:txBody>
          <a:bodyPr wrap="square">
            <a:spAutoFit/>
          </a:bodyPr>
          <a:lstStyle/>
          <a:p>
            <a:pPr algn="just">
              <a:lnSpc>
                <a:spcPct val="150000"/>
              </a:lnSpc>
            </a:pPr>
            <a:r>
              <a:rPr lang="pl-PL" dirty="0">
                <a:latin typeface="Aptos" panose="020B0004020202020204" pitchFamily="34" charset="0"/>
              </a:rPr>
              <a:t>W przypadku niektórych osób wskazanym byłoby skorzystać z psychoterapii. Dotyczy to zwłaszcza mierzenia się z konsekwencjami przemocy w postaci depresji czy zaburzeń lękowych, a także w przypadku osób, </a:t>
            </a:r>
            <a:br>
              <a:rPr lang="pl-PL" dirty="0">
                <a:latin typeface="Aptos" panose="020B0004020202020204" pitchFamily="34" charset="0"/>
              </a:rPr>
            </a:br>
            <a:r>
              <a:rPr lang="pl-PL" dirty="0">
                <a:latin typeface="Aptos" panose="020B0004020202020204" pitchFamily="34" charset="0"/>
              </a:rPr>
              <a:t>dla których pomoc psychologiczna jest niewystarczająca, które wracają do relacji przemocowych, </a:t>
            </a:r>
            <a:br>
              <a:rPr lang="pl-PL" dirty="0">
                <a:latin typeface="Aptos" panose="020B0004020202020204" pitchFamily="34" charset="0"/>
              </a:rPr>
            </a:br>
            <a:r>
              <a:rPr lang="pl-PL" dirty="0">
                <a:latin typeface="Aptos" panose="020B0004020202020204" pitchFamily="34" charset="0"/>
              </a:rPr>
              <a:t>które nie radzą sobie w życiu.</a:t>
            </a:r>
          </a:p>
          <a:p>
            <a:pPr algn="just">
              <a:lnSpc>
                <a:spcPct val="150000"/>
              </a:lnSpc>
            </a:pPr>
            <a:endParaRPr lang="pl-PL" dirty="0">
              <a:latin typeface="Aptos" panose="020B0004020202020204" pitchFamily="34" charset="0"/>
            </a:endParaRPr>
          </a:p>
          <a:p>
            <a:pPr algn="just">
              <a:lnSpc>
                <a:spcPct val="150000"/>
              </a:lnSpc>
            </a:pPr>
            <a:r>
              <a:rPr lang="pl-PL" dirty="0">
                <a:latin typeface="Aptos" panose="020B0004020202020204" pitchFamily="34" charset="0"/>
              </a:rPr>
              <a:t>Terapia, zwana również psychoterapią, to proces, który polega na serii spotkań z terapeutą. Ich celem jest pomoc w radzeniu sobie z trudnościami oraz zmniejszenie nieprzyjemnych objawów przeżywanych na co dzień, takich jak: zdenerwowanie w sytuacjach społecznych, brak motywacji, przygnębienie, problemy ze snem i wiele innych, a także zmiana mechanizmów negatywnie wpływających na funkcjonowanie.</a:t>
            </a:r>
          </a:p>
        </p:txBody>
      </p:sp>
      <p:pic>
        <p:nvPicPr>
          <p:cNvPr id="6" name="Obraz 5">
            <a:extLst>
              <a:ext uri="{FF2B5EF4-FFF2-40B4-BE49-F238E27FC236}">
                <a16:creationId xmlns:a16="http://schemas.microsoft.com/office/drawing/2014/main" id="{9D53B890-6465-6623-E65A-FD26D94534B1}"/>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497193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08E29-CC40-B100-0881-4FB811C0F91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33F4EB88-327F-F46A-5148-8E41A37BA1F8}"/>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27ACE9B-F69C-8424-D705-884C4A15C689}"/>
              </a:ext>
            </a:extLst>
          </p:cNvPr>
          <p:cNvGrpSpPr/>
          <p:nvPr/>
        </p:nvGrpSpPr>
        <p:grpSpPr>
          <a:xfrm>
            <a:off x="-6" y="-9524"/>
            <a:ext cx="12192006" cy="6867524"/>
            <a:chOff x="-6" y="-9525"/>
            <a:chExt cx="12192006" cy="6867524"/>
          </a:xfrm>
        </p:grpSpPr>
        <p:grpSp>
          <p:nvGrpSpPr>
            <p:cNvPr id="47" name="Grupa 46">
              <a:extLst>
                <a:ext uri="{FF2B5EF4-FFF2-40B4-BE49-F238E27FC236}">
                  <a16:creationId xmlns:a16="http://schemas.microsoft.com/office/drawing/2014/main" id="{456FD81A-C16C-4E50-0AFF-3E34D920AF98}"/>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59099BFF-021D-C747-0C93-705334A72B70}"/>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Oddziaływania wobec osób stosujących przemoc domową</a:t>
                </a:r>
              </a:p>
            </p:txBody>
          </p:sp>
          <p:pic>
            <p:nvPicPr>
              <p:cNvPr id="18" name="Obraz 17" descr="Obraz zawierający Czcionka, tekst, Grafika, design&#10;&#10;Opis wygenerowany automatycznie">
                <a:extLst>
                  <a:ext uri="{FF2B5EF4-FFF2-40B4-BE49-F238E27FC236}">
                    <a16:creationId xmlns:a16="http://schemas.microsoft.com/office/drawing/2014/main" id="{23ED4F6B-1E91-4111-AC11-299668EC17D5}"/>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836C4B43-7532-6FE9-F299-8A1FC76CDF77}"/>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3BB2F07F-4495-1D02-4C11-78FAA8883570}"/>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B0816F97-6430-D469-94E5-E4103CEB2C78}"/>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C7A0EE82-C6EB-CE0D-70D9-FE4A4F757B04}"/>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D242A3AD-1FCA-870F-69C0-216BE8A19256}"/>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0116AF8-BF25-2EB6-6622-B00CA54F08E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D6F4A6C2-B89B-ED6B-4114-0CBF9512AC7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FC8C887B-993F-55AE-13BB-19FFC677A2E8}"/>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3F0C2CB5-84DC-6113-9BBA-82304710EE6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EC08A8C5-B56B-ABD1-6EF2-7CADE99545C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D492414A-5BC1-DF83-5335-412A6D3C4D9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08BC497F-97DF-8E7F-AED4-D6F503E9384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C3904EFB-BBB6-C46F-BE29-663A58F615DA}"/>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36</a:t>
                </a:fld>
                <a:endParaRPr lang="pl-PL" dirty="0">
                  <a:solidFill>
                    <a:schemeClr val="bg1"/>
                  </a:solidFill>
                </a:endParaRPr>
              </a:p>
            </p:txBody>
          </p:sp>
        </p:grpSp>
      </p:grpSp>
      <p:sp>
        <p:nvSpPr>
          <p:cNvPr id="4" name="pole tekstowe 3">
            <a:extLst>
              <a:ext uri="{FF2B5EF4-FFF2-40B4-BE49-F238E27FC236}">
                <a16:creationId xmlns:a16="http://schemas.microsoft.com/office/drawing/2014/main" id="{CB80FFA2-0938-0308-5E14-255E181D1DD3}"/>
              </a:ext>
            </a:extLst>
          </p:cNvPr>
          <p:cNvSpPr txBox="1"/>
          <p:nvPr/>
        </p:nvSpPr>
        <p:spPr>
          <a:xfrm>
            <a:off x="1078925" y="2455507"/>
            <a:ext cx="10575194" cy="2356286"/>
          </a:xfrm>
          <a:prstGeom prst="rect">
            <a:avLst/>
          </a:prstGeom>
          <a:noFill/>
        </p:spPr>
        <p:txBody>
          <a:bodyPr wrap="square">
            <a:spAutoFit/>
          </a:bodyPr>
          <a:lstStyle/>
          <a:p>
            <a:pPr algn="just">
              <a:lnSpc>
                <a:spcPct val="150000"/>
              </a:lnSpc>
            </a:pPr>
            <a:r>
              <a:rPr lang="pl-PL" sz="2000" dirty="0">
                <a:latin typeface="Aptos" panose="020B0004020202020204" pitchFamily="34" charset="0"/>
              </a:rPr>
              <a:t>Oddziaływania wobec osób stosujących przemoc można podzielić na prawne i psychologiczne. Te pierwsze są podejmowane wobec sprawców bez ich zgody, w celu ochrony osób krzywdzonych, te drugie maja pomóc sprawcom, którzy chcą pracować na swoją zmianą.</a:t>
            </a:r>
          </a:p>
          <a:p>
            <a:pPr algn="just">
              <a:lnSpc>
                <a:spcPct val="150000"/>
              </a:lnSpc>
            </a:pPr>
            <a:endParaRPr lang="pl-PL" sz="2000" dirty="0">
              <a:latin typeface="Aptos" panose="020B0004020202020204" pitchFamily="34" charset="0"/>
            </a:endParaRPr>
          </a:p>
          <a:p>
            <a:pPr algn="just">
              <a:lnSpc>
                <a:spcPct val="150000"/>
              </a:lnSpc>
            </a:pPr>
            <a:r>
              <a:rPr lang="pl-PL" sz="2000" dirty="0">
                <a:latin typeface="Aptos" panose="020B0004020202020204" pitchFamily="34" charset="0"/>
              </a:rPr>
              <a:t>W pierwszej kolejności wymienić należy procedurę „Niebieskie Karty”.</a:t>
            </a:r>
          </a:p>
        </p:txBody>
      </p:sp>
      <p:pic>
        <p:nvPicPr>
          <p:cNvPr id="6" name="Obraz 5">
            <a:extLst>
              <a:ext uri="{FF2B5EF4-FFF2-40B4-BE49-F238E27FC236}">
                <a16:creationId xmlns:a16="http://schemas.microsoft.com/office/drawing/2014/main" id="{F4042279-BB22-38DD-9E23-55406D59D71F}"/>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505167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EBEA9-7005-4F93-17AB-3B2F41191FD5}"/>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9E9AEDE1-C85C-DDF8-A4BC-9AD7723C6DAC}"/>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DEE59081-F98D-0515-6AE0-D7651737F723}"/>
              </a:ext>
            </a:extLst>
          </p:cNvPr>
          <p:cNvGrpSpPr/>
          <p:nvPr/>
        </p:nvGrpSpPr>
        <p:grpSpPr>
          <a:xfrm>
            <a:off x="0" y="-9524"/>
            <a:ext cx="12192006" cy="6867524"/>
            <a:chOff x="-6" y="-9525"/>
            <a:chExt cx="12192006" cy="6867524"/>
          </a:xfrm>
        </p:grpSpPr>
        <p:grpSp>
          <p:nvGrpSpPr>
            <p:cNvPr id="47" name="Grupa 46">
              <a:extLst>
                <a:ext uri="{FF2B5EF4-FFF2-40B4-BE49-F238E27FC236}">
                  <a16:creationId xmlns:a16="http://schemas.microsoft.com/office/drawing/2014/main" id="{1EDF46B9-B3B0-5048-D10B-41A6827D776E}"/>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277D4DED-8296-85A4-9A85-AB8D267058BB}"/>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Oddziaływania wobec osób stosujących przemoc domową</a:t>
                </a:r>
              </a:p>
            </p:txBody>
          </p:sp>
          <p:pic>
            <p:nvPicPr>
              <p:cNvPr id="18" name="Obraz 17" descr="Obraz zawierający Czcionka, tekst, Grafika, design&#10;&#10;Opis wygenerowany automatycznie">
                <a:extLst>
                  <a:ext uri="{FF2B5EF4-FFF2-40B4-BE49-F238E27FC236}">
                    <a16:creationId xmlns:a16="http://schemas.microsoft.com/office/drawing/2014/main" id="{0218A53C-8E34-BCA3-D88C-A9C8E26000E4}"/>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6D69A4A6-D2DA-BF6A-BBFB-498E4776B361}"/>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0D5CD91E-00C9-FBB1-11CA-9C4CABFC211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8FC40A13-FC00-184B-ACA0-3A786EA3158F}"/>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FCF5A92B-0334-0BB7-877E-1C4CED7E707D}"/>
                </a:ext>
              </a:extLst>
            </p:cNvPr>
            <p:cNvGrpSpPr/>
            <p:nvPr/>
          </p:nvGrpSpPr>
          <p:grpSpPr>
            <a:xfrm>
              <a:off x="-6" y="-9525"/>
              <a:ext cx="858934" cy="6867524"/>
              <a:chOff x="-6" y="-9525"/>
              <a:chExt cx="858934" cy="6867524"/>
            </a:xfrm>
          </p:grpSpPr>
          <p:sp>
            <p:nvSpPr>
              <p:cNvPr id="53" name="Prostokąt 52">
                <a:extLst>
                  <a:ext uri="{FF2B5EF4-FFF2-40B4-BE49-F238E27FC236}">
                    <a16:creationId xmlns:a16="http://schemas.microsoft.com/office/drawing/2014/main" id="{2CC2A2A0-6FB8-9783-2E4B-563BD07EBAE7}"/>
                  </a:ext>
                </a:extLst>
              </p:cNvPr>
              <p:cNvSpPr/>
              <p:nvPr/>
            </p:nvSpPr>
            <p:spPr>
              <a:xfrm>
                <a:off x="-3" y="-9525"/>
                <a:ext cx="858931" cy="6867524"/>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A06959F7-936B-2B96-A5F7-96D76B499A9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F35D94AC-1FEB-F33C-5B84-F1F0561C94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DF28F493-A01D-5D39-3FB6-2361E269586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1DD7C85-BA2B-9036-6390-FC69BB030A4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3C5385E-8A52-BDBF-E289-B7C91F8C7FF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1EDBFB31-877C-D603-26DD-1C0DB9A1C598}"/>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EAC00C85-38C4-92DB-9B51-AA1F822C94AA}"/>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A7655F4A-D84A-7081-FE43-892F79DC3470}"/>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37</a:t>
                </a:fld>
                <a:endParaRPr lang="pl-PL" dirty="0">
                  <a:solidFill>
                    <a:schemeClr val="bg1"/>
                  </a:solidFill>
                </a:endParaRPr>
              </a:p>
            </p:txBody>
          </p:sp>
        </p:grpSp>
      </p:grpSp>
      <p:sp>
        <p:nvSpPr>
          <p:cNvPr id="6" name="pole tekstowe 5">
            <a:extLst>
              <a:ext uri="{FF2B5EF4-FFF2-40B4-BE49-F238E27FC236}">
                <a16:creationId xmlns:a16="http://schemas.microsoft.com/office/drawing/2014/main" id="{2D506291-265C-62DA-B0E2-2A747ECD24E3}"/>
              </a:ext>
            </a:extLst>
          </p:cNvPr>
          <p:cNvSpPr txBox="1"/>
          <p:nvPr/>
        </p:nvSpPr>
        <p:spPr>
          <a:xfrm>
            <a:off x="1299888" y="2373882"/>
            <a:ext cx="10171809" cy="3279616"/>
          </a:xfrm>
          <a:prstGeom prst="rect">
            <a:avLst/>
          </a:prstGeom>
          <a:noFill/>
        </p:spPr>
        <p:txBody>
          <a:bodyPr wrap="square">
            <a:spAutoFit/>
          </a:bodyPr>
          <a:lstStyle/>
          <a:p>
            <a:pPr algn="just">
              <a:lnSpc>
                <a:spcPct val="150000"/>
              </a:lnSpc>
            </a:pPr>
            <a:r>
              <a:rPr lang="pl-PL" sz="2000" dirty="0">
                <a:latin typeface="Aptos" panose="020B0004020202020204" pitchFamily="34" charset="0"/>
              </a:rPr>
              <a:t>Funkcjonariusze Policji w 2022 r. wypełnili łącznie 61.645 formularzy „Niebieska Karta – A”. Liczba osób, co do których istniało podejrzenie, że były dotknięte przemocą wyniosła ogółem 71.631, z czego:</a:t>
            </a:r>
          </a:p>
          <a:p>
            <a:pPr algn="just">
              <a:lnSpc>
                <a:spcPct val="150000"/>
              </a:lnSpc>
            </a:pPr>
            <a:endParaRPr lang="pl-PL" sz="2000" dirty="0">
              <a:latin typeface="Aptos" panose="020B0004020202020204" pitchFamily="34" charset="0"/>
            </a:endParaRPr>
          </a:p>
          <a:p>
            <a:pPr marL="538163" indent="-538163" algn="just">
              <a:lnSpc>
                <a:spcPct val="150000"/>
              </a:lnSpc>
              <a:buFont typeface="Symbol" panose="05050102010706020507" pitchFamily="18" charset="2"/>
              <a:buChar char="®"/>
            </a:pPr>
            <a:r>
              <a:rPr lang="pl-PL" sz="2000" dirty="0">
                <a:latin typeface="Aptos" panose="020B0004020202020204" pitchFamily="34" charset="0"/>
              </a:rPr>
              <a:t>51.935 stanowiły kobiety</a:t>
            </a:r>
          </a:p>
          <a:p>
            <a:pPr marL="538163" indent="-538163" algn="just">
              <a:lnSpc>
                <a:spcPct val="150000"/>
              </a:lnSpc>
              <a:buFont typeface="Symbol" panose="05050102010706020507" pitchFamily="18" charset="2"/>
              <a:buChar char="®"/>
            </a:pPr>
            <a:r>
              <a:rPr lang="pl-PL" sz="2000" dirty="0">
                <a:latin typeface="Aptos" panose="020B0004020202020204" pitchFamily="34" charset="0"/>
              </a:rPr>
              <a:t>10.982 osoby małoletnie</a:t>
            </a:r>
          </a:p>
          <a:p>
            <a:pPr marL="538163" indent="-538163" algn="just">
              <a:lnSpc>
                <a:spcPct val="150000"/>
              </a:lnSpc>
              <a:buFont typeface="Symbol" panose="05050102010706020507" pitchFamily="18" charset="2"/>
              <a:buChar char="®"/>
            </a:pPr>
            <a:r>
              <a:rPr lang="pl-PL" sz="2000" dirty="0">
                <a:latin typeface="Aptos" panose="020B0004020202020204" pitchFamily="34" charset="0"/>
              </a:rPr>
              <a:t>8.714 mężczyźni</a:t>
            </a:r>
          </a:p>
        </p:txBody>
      </p:sp>
      <p:pic>
        <p:nvPicPr>
          <p:cNvPr id="4" name="Obraz 3">
            <a:extLst>
              <a:ext uri="{FF2B5EF4-FFF2-40B4-BE49-F238E27FC236}">
                <a16:creationId xmlns:a16="http://schemas.microsoft.com/office/drawing/2014/main" id="{232C39B3-1A5E-8421-9473-5F0A9EA707CD}"/>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216265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23A95-9CBD-1B7C-0011-4DC9EBF14D51}"/>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97227C8-2EFE-2DDF-9E26-1FEBF2D193B9}"/>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2D9B6119-F3D1-466A-DFAD-5AAB386DBCD3}"/>
              </a:ext>
            </a:extLst>
          </p:cNvPr>
          <p:cNvGrpSpPr/>
          <p:nvPr/>
        </p:nvGrpSpPr>
        <p:grpSpPr>
          <a:xfrm>
            <a:off x="0" y="-4762"/>
            <a:ext cx="12192006" cy="6867524"/>
            <a:chOff x="-6" y="-9525"/>
            <a:chExt cx="12192006" cy="6867524"/>
          </a:xfrm>
        </p:grpSpPr>
        <p:grpSp>
          <p:nvGrpSpPr>
            <p:cNvPr id="47" name="Grupa 46">
              <a:extLst>
                <a:ext uri="{FF2B5EF4-FFF2-40B4-BE49-F238E27FC236}">
                  <a16:creationId xmlns:a16="http://schemas.microsoft.com/office/drawing/2014/main" id="{D8F5E5B6-E1C6-B4E9-D8DA-75E25811AB36}"/>
                </a:ext>
              </a:extLst>
            </p:cNvPr>
            <p:cNvGrpSpPr/>
            <p:nvPr/>
          </p:nvGrpSpPr>
          <p:grpSpPr>
            <a:xfrm>
              <a:off x="849400" y="308102"/>
              <a:ext cx="11333070" cy="1482876"/>
              <a:chOff x="849400" y="229779"/>
              <a:chExt cx="11333070" cy="1482876"/>
            </a:xfrm>
          </p:grpSpPr>
          <p:sp>
            <p:nvSpPr>
              <p:cNvPr id="3" name="Symbol zastępczy zawartości 2">
                <a:extLst>
                  <a:ext uri="{FF2B5EF4-FFF2-40B4-BE49-F238E27FC236}">
                    <a16:creationId xmlns:a16="http://schemas.microsoft.com/office/drawing/2014/main" id="{0868A104-E8BC-01D7-B8FE-03C3277183B4}"/>
                  </a:ext>
                </a:extLst>
              </p:cNvPr>
              <p:cNvSpPr txBox="1">
                <a:spLocks/>
              </p:cNvSpPr>
              <p:nvPr/>
            </p:nvSpPr>
            <p:spPr>
              <a:xfrm>
                <a:off x="849400" y="94068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Oddziaływania wobec osób stosujących przemoc domową</a:t>
                </a:r>
              </a:p>
            </p:txBody>
          </p:sp>
          <p:pic>
            <p:nvPicPr>
              <p:cNvPr id="18" name="Obraz 17" descr="Obraz zawierający Czcionka, tekst, Grafika, design&#10;&#10;Opis wygenerowany automatycznie">
                <a:extLst>
                  <a:ext uri="{FF2B5EF4-FFF2-40B4-BE49-F238E27FC236}">
                    <a16:creationId xmlns:a16="http://schemas.microsoft.com/office/drawing/2014/main" id="{F13AD8B4-38D5-FF8F-0BBC-E0FEF5E0C27E}"/>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EFF283F1-2E8E-7C75-09DB-A6DCAF7EF102}"/>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5B9AA145-81FB-7800-F46D-192B7F0F98F3}"/>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9E6DAC92-B151-AC86-8ED3-9EF2EE953BF5}"/>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1E09C5CB-317A-AC27-7D44-A1197D719ACF}"/>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7ACAAE39-6FBC-5E2A-4BB3-D5413E34CE04}"/>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74191DCB-EFC3-B7DB-E599-8954888BB52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479F362-B7F4-1E3B-BFBD-743301888F8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C22569C-293D-F214-46FD-908C5AB67C5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BCCA4D93-5085-3CA8-1E88-92DD0BFAEAEE}"/>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AD04AECF-6475-0B69-8557-3B2DF4E566C2}"/>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5D45A19-4AFE-4D02-22A8-AD2CED238C8E}"/>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617CE88C-D96F-C482-4E02-A786B037A02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FF016C0-0CD5-5398-AB61-F29BA9D364FC}"/>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38</a:t>
                </a:fld>
                <a:endParaRPr lang="pl-PL" dirty="0">
                  <a:solidFill>
                    <a:schemeClr val="bg1"/>
                  </a:solidFill>
                </a:endParaRPr>
              </a:p>
            </p:txBody>
          </p:sp>
        </p:grpSp>
      </p:grpSp>
      <p:sp>
        <p:nvSpPr>
          <p:cNvPr id="6" name="pole tekstowe 5">
            <a:extLst>
              <a:ext uri="{FF2B5EF4-FFF2-40B4-BE49-F238E27FC236}">
                <a16:creationId xmlns:a16="http://schemas.microsoft.com/office/drawing/2014/main" id="{F908CDA6-D576-1C4D-0728-ECEA5CF8401D}"/>
              </a:ext>
            </a:extLst>
          </p:cNvPr>
          <p:cNvSpPr txBox="1"/>
          <p:nvPr/>
        </p:nvSpPr>
        <p:spPr>
          <a:xfrm>
            <a:off x="1294781" y="1963265"/>
            <a:ext cx="10461377" cy="3856697"/>
          </a:xfrm>
          <a:prstGeom prst="rect">
            <a:avLst/>
          </a:prstGeom>
          <a:noFill/>
        </p:spPr>
        <p:txBody>
          <a:bodyPr wrap="square">
            <a:spAutoFit/>
          </a:bodyPr>
          <a:lstStyle/>
          <a:p>
            <a:pPr algn="just">
              <a:lnSpc>
                <a:spcPct val="150000"/>
              </a:lnSpc>
            </a:pPr>
            <a:r>
              <a:rPr lang="pl-PL" sz="2000" dirty="0">
                <a:latin typeface="Aptos" panose="020B0004020202020204" pitchFamily="34" charset="0"/>
              </a:rPr>
              <a:t>Najważniejszym działaniem w przypadku osób krzywdzonych jest zapewnienie </a:t>
            </a:r>
            <a:br>
              <a:rPr lang="pl-PL" sz="2000" dirty="0">
                <a:latin typeface="Aptos" panose="020B0004020202020204" pitchFamily="34" charset="0"/>
              </a:rPr>
            </a:br>
            <a:r>
              <a:rPr lang="pl-PL" sz="2000" dirty="0">
                <a:latin typeface="Aptos" panose="020B0004020202020204" pitchFamily="34" charset="0"/>
              </a:rPr>
              <a:t>im bezpieczeństwa poprzez zmianę sytuacji domowej, co może się łączyć </a:t>
            </a:r>
            <a:r>
              <a:rPr lang="pl-PL" sz="2000">
                <a:latin typeface="Aptos" panose="020B0004020202020204" pitchFamily="34" charset="0"/>
              </a:rPr>
              <a:t>z koniecznością </a:t>
            </a:r>
            <a:r>
              <a:rPr lang="pl-PL" sz="2000" dirty="0">
                <a:latin typeface="Aptos" panose="020B0004020202020204" pitchFamily="34" charset="0"/>
              </a:rPr>
              <a:t>odizolowania od sprawcy.</a:t>
            </a:r>
          </a:p>
          <a:p>
            <a:pPr algn="just">
              <a:lnSpc>
                <a:spcPct val="150000"/>
              </a:lnSpc>
            </a:pPr>
            <a:endParaRPr lang="pl-PL" sz="500" dirty="0">
              <a:latin typeface="Aptos" panose="020B0004020202020204" pitchFamily="34" charset="0"/>
            </a:endParaRPr>
          </a:p>
          <a:p>
            <a:pPr algn="just">
              <a:lnSpc>
                <a:spcPct val="150000"/>
              </a:lnSpc>
            </a:pPr>
            <a:r>
              <a:rPr lang="pl-PL" sz="2000" dirty="0">
                <a:latin typeface="Aptos" panose="020B0004020202020204" pitchFamily="34" charset="0"/>
              </a:rPr>
              <a:t>Może to się odbyć poprzez:</a:t>
            </a:r>
          </a:p>
          <a:p>
            <a:pPr marL="447675" indent="-447675" algn="just">
              <a:lnSpc>
                <a:spcPct val="150000"/>
              </a:lnSpc>
              <a:buFont typeface="Symbol" panose="05050102010706020507" pitchFamily="18" charset="2"/>
              <a:buChar char="®"/>
            </a:pPr>
            <a:r>
              <a:rPr lang="pl-PL" sz="2000" dirty="0">
                <a:latin typeface="Aptos" panose="020B0004020202020204" pitchFamily="34" charset="0"/>
              </a:rPr>
              <a:t>usunięcie osoby stosującej przemoc domową z miejsca zamieszkania</a:t>
            </a:r>
          </a:p>
          <a:p>
            <a:pPr marL="447675" indent="-447675" algn="just">
              <a:lnSpc>
                <a:spcPct val="150000"/>
              </a:lnSpc>
              <a:buFont typeface="Symbol" panose="05050102010706020507" pitchFamily="18" charset="2"/>
              <a:buChar char="®"/>
            </a:pPr>
            <a:r>
              <a:rPr lang="pl-PL" sz="2000" dirty="0">
                <a:latin typeface="Aptos" panose="020B0004020202020204" pitchFamily="34" charset="0"/>
              </a:rPr>
              <a:t>zakazanie zbliżania się do miejsca zamieszkania</a:t>
            </a:r>
          </a:p>
          <a:p>
            <a:pPr marL="447675" indent="-447675" algn="just">
              <a:lnSpc>
                <a:spcPct val="150000"/>
              </a:lnSpc>
              <a:buFont typeface="Symbol" panose="05050102010706020507" pitchFamily="18" charset="2"/>
              <a:buChar char="®"/>
            </a:pPr>
            <a:r>
              <a:rPr lang="pl-PL" sz="2000" dirty="0">
                <a:latin typeface="Aptos" panose="020B0004020202020204" pitchFamily="34" charset="0"/>
              </a:rPr>
              <a:t>zakaz kontaktu i zakaz zbliżania do osoby doznającej przemocy domowej </a:t>
            </a:r>
          </a:p>
          <a:p>
            <a:pPr marL="447675" indent="-447675" algn="just">
              <a:lnSpc>
                <a:spcPct val="150000"/>
              </a:lnSpc>
              <a:buFont typeface="Symbol" panose="05050102010706020507" pitchFamily="18" charset="2"/>
              <a:buChar char="®"/>
            </a:pPr>
            <a:r>
              <a:rPr lang="pl-PL" sz="2000" dirty="0">
                <a:latin typeface="Aptos" panose="020B0004020202020204" pitchFamily="34" charset="0"/>
              </a:rPr>
              <a:t>zakaz przebywania w określonych miejscach</a:t>
            </a:r>
          </a:p>
        </p:txBody>
      </p:sp>
      <p:pic>
        <p:nvPicPr>
          <p:cNvPr id="4" name="Obraz 3">
            <a:extLst>
              <a:ext uri="{FF2B5EF4-FFF2-40B4-BE49-F238E27FC236}">
                <a16:creationId xmlns:a16="http://schemas.microsoft.com/office/drawing/2014/main" id="{376A9340-AEB8-CB96-4CD5-E3DA60F8BFE4}"/>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817741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B9DA7-D944-E8F6-3A80-B3BE2487EBF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E0F4CEB5-1C58-B181-737B-C9362E2FF95E}"/>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01778EC-3E5F-0BDF-22FD-B1A00D8E5D96}"/>
              </a:ext>
            </a:extLst>
          </p:cNvPr>
          <p:cNvGrpSpPr/>
          <p:nvPr/>
        </p:nvGrpSpPr>
        <p:grpSpPr>
          <a:xfrm>
            <a:off x="0" y="0"/>
            <a:ext cx="12192006" cy="6867524"/>
            <a:chOff x="-6" y="-9525"/>
            <a:chExt cx="12192006" cy="6867524"/>
          </a:xfrm>
        </p:grpSpPr>
        <p:grpSp>
          <p:nvGrpSpPr>
            <p:cNvPr id="47" name="Grupa 46">
              <a:extLst>
                <a:ext uri="{FF2B5EF4-FFF2-40B4-BE49-F238E27FC236}">
                  <a16:creationId xmlns:a16="http://schemas.microsoft.com/office/drawing/2014/main" id="{3CACB363-5B81-876A-1CF1-0F2862D1F04B}"/>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B52EBF9E-F0A8-D1FE-7058-E69D5E5DD98B}"/>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Oddziaływania wobec osób stosujących przemoc domową</a:t>
                </a:r>
              </a:p>
            </p:txBody>
          </p:sp>
          <p:pic>
            <p:nvPicPr>
              <p:cNvPr id="18" name="Obraz 17" descr="Obraz zawierający Czcionka, tekst, Grafika, design&#10;&#10;Opis wygenerowany automatycznie">
                <a:extLst>
                  <a:ext uri="{FF2B5EF4-FFF2-40B4-BE49-F238E27FC236}">
                    <a16:creationId xmlns:a16="http://schemas.microsoft.com/office/drawing/2014/main" id="{BCF3C310-FEF7-65C0-F1DE-ED80A7C2529E}"/>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CDEAC269-7FCC-CBB9-79AD-CA0A3E65A889}"/>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F8900E2F-32F2-80F2-57E4-541FB02DBD5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FED58764-3E21-770C-3F6C-353323739BF4}"/>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F707C235-D637-81A2-BD66-9E2E46AEE4F2}"/>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836421BC-DA9A-424B-4E74-B41ADBAFFAE2}"/>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AA52924B-9A5A-A06A-3F7A-6C2CF8566D4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7745E28C-914D-859E-1D99-9C59A24BD51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6CD68134-2F0C-2688-346C-2DE748718D3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4732CE45-5D0B-873E-6E16-21EDEF9177F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565C05A3-60FC-E7A1-BF88-0AECA6CD8A06}"/>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56F56EE-65E5-6A04-9667-F752BE8FA11D}"/>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FDE8569B-BF49-0EF1-A1D2-8742C59EBAF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0A33C3E8-90B4-0CE9-3384-CD2026BF8CD0}"/>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39</a:t>
                </a:fld>
                <a:endParaRPr lang="pl-PL" dirty="0">
                  <a:solidFill>
                    <a:schemeClr val="bg1"/>
                  </a:solidFill>
                </a:endParaRPr>
              </a:p>
            </p:txBody>
          </p:sp>
        </p:grpSp>
      </p:grpSp>
      <p:sp>
        <p:nvSpPr>
          <p:cNvPr id="4" name="pole tekstowe 3">
            <a:extLst>
              <a:ext uri="{FF2B5EF4-FFF2-40B4-BE49-F238E27FC236}">
                <a16:creationId xmlns:a16="http://schemas.microsoft.com/office/drawing/2014/main" id="{F4955760-BB16-C810-5E0C-7AADE5751E5E}"/>
              </a:ext>
            </a:extLst>
          </p:cNvPr>
          <p:cNvSpPr txBox="1"/>
          <p:nvPr/>
        </p:nvSpPr>
        <p:spPr>
          <a:xfrm>
            <a:off x="1160435" y="2311910"/>
            <a:ext cx="10590774" cy="3048783"/>
          </a:xfrm>
          <a:prstGeom prst="rect">
            <a:avLst/>
          </a:prstGeom>
          <a:noFill/>
        </p:spPr>
        <p:txBody>
          <a:bodyPr wrap="square">
            <a:spAutoFit/>
          </a:bodyPr>
          <a:lstStyle/>
          <a:p>
            <a:pPr algn="just">
              <a:lnSpc>
                <a:spcPct val="150000"/>
              </a:lnSpc>
            </a:pPr>
            <a:r>
              <a:rPr lang="pl-PL" sz="2000" b="1" dirty="0">
                <a:latin typeface="Aptos" panose="020B0004020202020204" pitchFamily="34" charset="0"/>
              </a:rPr>
              <a:t>Programy oddziaływań korekcyjno-edukacyjnych</a:t>
            </a:r>
          </a:p>
          <a:p>
            <a:pPr algn="just">
              <a:lnSpc>
                <a:spcPct val="150000"/>
              </a:lnSpc>
            </a:pPr>
            <a:endParaRPr lang="pl-PL" sz="500" b="1" dirty="0">
              <a:latin typeface="Aptos" panose="020B0004020202020204" pitchFamily="34" charset="0"/>
            </a:endParaRPr>
          </a:p>
          <a:p>
            <a:pPr algn="just">
              <a:lnSpc>
                <a:spcPct val="150000"/>
              </a:lnSpc>
            </a:pPr>
            <a:r>
              <a:rPr lang="pl-PL" sz="2000" dirty="0">
                <a:latin typeface="Aptos" panose="020B0004020202020204" pitchFamily="34" charset="0"/>
              </a:rPr>
              <a:t>Program korekcyjno-edukacyjny jest formą oddziaływania na sprawców w celu nauczenia ich samokontroli, kształtowania u nich postawy partnerstwa i szacunku wobec bliskich oraz odpowiedzialności za popełnione czyny przemocowe.</a:t>
            </a:r>
          </a:p>
          <a:p>
            <a:pPr algn="just">
              <a:lnSpc>
                <a:spcPct val="150000"/>
              </a:lnSpc>
            </a:pPr>
            <a:endParaRPr lang="pl-PL" sz="500" dirty="0">
              <a:latin typeface="Aptos" panose="020B0004020202020204" pitchFamily="34" charset="0"/>
            </a:endParaRPr>
          </a:p>
          <a:p>
            <a:pPr algn="just">
              <a:lnSpc>
                <a:spcPct val="150000"/>
              </a:lnSpc>
            </a:pPr>
            <a:r>
              <a:rPr lang="pl-PL" sz="2000" dirty="0">
                <a:latin typeface="Aptos" panose="020B0004020202020204" pitchFamily="34" charset="0"/>
              </a:rPr>
              <a:t>Program ten opiera się na założeniu, że osoby stosujące przemoc nauczyły się takich zachowań, a skoro się nauczyły to mogą się też oduczyć.</a:t>
            </a:r>
          </a:p>
        </p:txBody>
      </p:sp>
      <p:pic>
        <p:nvPicPr>
          <p:cNvPr id="6" name="Obraz 5">
            <a:extLst>
              <a:ext uri="{FF2B5EF4-FFF2-40B4-BE49-F238E27FC236}">
                <a16:creationId xmlns:a16="http://schemas.microsoft.com/office/drawing/2014/main" id="{DEEB13D2-B469-6B50-EEBD-26DA5A8B8013}"/>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28692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63CAE-6D46-04C6-FD6A-6F42CF15C98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7DF3065-2C77-032F-25EC-27CABE131182}"/>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B443577B-36A4-818F-27B5-95815DB8E4B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F6C289B2-4588-C9F2-81C8-DE198318214A}"/>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4B6CE296-F881-190B-A860-ED772F30E2EC}"/>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2400" b="1" dirty="0">
                    <a:solidFill>
                      <a:srgbClr val="003096"/>
                    </a:solidFill>
                    <a:latin typeface="Aptos" panose="020B0004020202020204" pitchFamily="34" charset="0"/>
                  </a:rPr>
                  <a:t>Rozróżnienie przemocy od zachowań agresywnych i sytuacji konfliktowych</a:t>
                </a:r>
              </a:p>
            </p:txBody>
          </p:sp>
          <p:pic>
            <p:nvPicPr>
              <p:cNvPr id="18" name="Obraz 17" descr="Obraz zawierający Czcionka, tekst, Grafika, design&#10;&#10;Opis wygenerowany automatycznie">
                <a:extLst>
                  <a:ext uri="{FF2B5EF4-FFF2-40B4-BE49-F238E27FC236}">
                    <a16:creationId xmlns:a16="http://schemas.microsoft.com/office/drawing/2014/main" id="{E1C15341-4C12-73E8-7D16-7DDF417BC323}"/>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052C3CF1-58DA-53E6-7119-25E137774826}"/>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F520F9F6-C3EB-6678-768E-6AE945015D3C}"/>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grpSp>
          <p:nvGrpSpPr>
            <p:cNvPr id="62" name="Grupa 61">
              <a:extLst>
                <a:ext uri="{FF2B5EF4-FFF2-40B4-BE49-F238E27FC236}">
                  <a16:creationId xmlns:a16="http://schemas.microsoft.com/office/drawing/2014/main" id="{07B14B0F-1408-8DF8-11D5-E642CD7878C5}"/>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9AFEA966-50A1-150A-F419-2D06FC55829A}"/>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ABC2DC97-70E8-0134-F3D9-53B5547F840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2FCCB6C5-32F0-5A28-9382-EB7EA9DDA89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CC1E1878-3741-B866-A19B-231AD723100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2252A5F-2765-318C-2E72-34EA552B9BB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15C2829A-7350-BF54-84CD-C7446BF3ED87}"/>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E2FABB6-F1E2-BF16-6E2E-8A59FB62CD0F}"/>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D5640611-9804-7D54-6033-EA10B75680D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B5E58282-5F30-5AA9-5F57-A1C5F6D41540}"/>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a:t>
                </a:fld>
                <a:endParaRPr lang="pl-PL" dirty="0">
                  <a:solidFill>
                    <a:schemeClr val="bg1"/>
                  </a:solidFill>
                </a:endParaRPr>
              </a:p>
            </p:txBody>
          </p:sp>
        </p:grpSp>
      </p:grpSp>
      <p:sp>
        <p:nvSpPr>
          <p:cNvPr id="4" name="pole tekstowe 3">
            <a:extLst>
              <a:ext uri="{FF2B5EF4-FFF2-40B4-BE49-F238E27FC236}">
                <a16:creationId xmlns:a16="http://schemas.microsoft.com/office/drawing/2014/main" id="{E1D11385-2F64-4F01-AEA9-7EA67555C43B}"/>
              </a:ext>
            </a:extLst>
          </p:cNvPr>
          <p:cNvSpPr txBox="1"/>
          <p:nvPr/>
        </p:nvSpPr>
        <p:spPr>
          <a:xfrm>
            <a:off x="1160429" y="1967822"/>
            <a:ext cx="10438500" cy="4484369"/>
          </a:xfrm>
          <a:prstGeom prst="rect">
            <a:avLst/>
          </a:prstGeom>
          <a:noFill/>
        </p:spPr>
        <p:txBody>
          <a:bodyPr wrap="square">
            <a:spAutoFit/>
          </a:bodyPr>
          <a:lstStyle/>
          <a:p>
            <a:pPr algn="just">
              <a:lnSpc>
                <a:spcPct val="150000"/>
              </a:lnSpc>
            </a:pPr>
            <a:r>
              <a:rPr lang="pl-PL" dirty="0">
                <a:latin typeface="Aptos" panose="020B0004020202020204" pitchFamily="34" charset="0"/>
              </a:rPr>
              <a:t>Osobie stosującej przemoc często towarzyszy przekonanie, że jego zachowanie – zabranianie, zmuszanie – jest działaniem dla dobra osoby, którą chce sobie podporządkować, wynika z troski o nią, </a:t>
            </a:r>
            <a:br>
              <a:rPr lang="pl-PL" dirty="0">
                <a:latin typeface="Aptos" panose="020B0004020202020204" pitchFamily="34" charset="0"/>
              </a:rPr>
            </a:br>
            <a:r>
              <a:rPr lang="pl-PL" dirty="0">
                <a:latin typeface="Aptos" panose="020B0004020202020204" pitchFamily="34" charset="0"/>
              </a:rPr>
              <a:t>ale nie bacząc na jej potrzeby i to czego ona chce. „Nie zgadzam się być chodziła do tego klubu seniora - to wylęgarnia wirusów, zaraz się rozchorujesz”. </a:t>
            </a:r>
          </a:p>
          <a:p>
            <a:pPr algn="just">
              <a:lnSpc>
                <a:spcPct val="150000"/>
              </a:lnSpc>
            </a:pPr>
            <a:endParaRPr lang="pl-PL" sz="600" dirty="0">
              <a:latin typeface="Aptos" panose="020B0004020202020204" pitchFamily="34" charset="0"/>
            </a:endParaRPr>
          </a:p>
          <a:p>
            <a:pPr algn="just">
              <a:lnSpc>
                <a:spcPct val="150000"/>
              </a:lnSpc>
            </a:pPr>
            <a:r>
              <a:rPr lang="pl-PL" dirty="0">
                <a:latin typeface="Aptos" panose="020B0004020202020204" pitchFamily="34" charset="0"/>
              </a:rPr>
              <a:t>W przypadku agresji jest to chęć udowodnienia czegoś, pokonania, „dopieczenia”, „zniszczenia” </a:t>
            </a:r>
            <a:br>
              <a:rPr lang="pl-PL" dirty="0">
                <a:latin typeface="Aptos" panose="020B0004020202020204" pitchFamily="34" charset="0"/>
              </a:rPr>
            </a:br>
            <a:r>
              <a:rPr lang="pl-PL" dirty="0">
                <a:latin typeface="Aptos" panose="020B0004020202020204" pitchFamily="34" charset="0"/>
              </a:rPr>
              <a:t>i nie towarzyszy temu „dobra intencja”.</a:t>
            </a:r>
          </a:p>
          <a:p>
            <a:pPr algn="just">
              <a:lnSpc>
                <a:spcPct val="150000"/>
              </a:lnSpc>
            </a:pPr>
            <a:endParaRPr lang="pl-PL" sz="600" dirty="0">
              <a:latin typeface="Aptos" panose="020B0004020202020204" pitchFamily="34" charset="0"/>
            </a:endParaRPr>
          </a:p>
          <a:p>
            <a:pPr algn="just">
              <a:lnSpc>
                <a:spcPct val="150000"/>
              </a:lnSpc>
            </a:pPr>
            <a:r>
              <a:rPr lang="pl-PL" sz="1800" dirty="0"/>
              <a:t>W konflikcie może się zdarzyć, że naruszamy swoje prawa, powodujemy cierpienie, chcemy kogoś przymusić do niechcianej przez niego decyzji, ale nie ma dysproporcji sił, istnieje pewna równowaga we wzajemnym przekraczaniu „granic” drugiego członka rodziny. </a:t>
            </a:r>
          </a:p>
          <a:p>
            <a:pPr algn="just">
              <a:lnSpc>
                <a:spcPct val="150000"/>
              </a:lnSpc>
            </a:pPr>
            <a:endParaRPr lang="pl-PL" dirty="0">
              <a:latin typeface="Aptos" panose="020B0004020202020204" pitchFamily="34" charset="0"/>
            </a:endParaRPr>
          </a:p>
        </p:txBody>
      </p:sp>
      <p:pic>
        <p:nvPicPr>
          <p:cNvPr id="6" name="Obraz 5">
            <a:extLst>
              <a:ext uri="{FF2B5EF4-FFF2-40B4-BE49-F238E27FC236}">
                <a16:creationId xmlns:a16="http://schemas.microsoft.com/office/drawing/2014/main" id="{057E407B-2933-DAB0-21BF-4B90739F1FE4}"/>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
        <p:nvSpPr>
          <p:cNvPr id="10" name="pole tekstowe 9">
            <a:extLst>
              <a:ext uri="{FF2B5EF4-FFF2-40B4-BE49-F238E27FC236}">
                <a16:creationId xmlns:a16="http://schemas.microsoft.com/office/drawing/2014/main" id="{AE3DA389-7FF1-D8B3-A6F9-DA5946AE806F}"/>
              </a:ext>
            </a:extLst>
          </p:cNvPr>
          <p:cNvSpPr txBox="1"/>
          <p:nvPr/>
        </p:nvSpPr>
        <p:spPr>
          <a:xfrm>
            <a:off x="858930" y="6412659"/>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5375027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7CA5C-5867-5F3B-BE45-25D64D2DF222}"/>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CB7C4A5-D4DA-3941-6CFB-4C073879B1E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48375AA-EFFE-1D57-A454-3F6D4CFA49E1}"/>
              </a:ext>
            </a:extLst>
          </p:cNvPr>
          <p:cNvGrpSpPr/>
          <p:nvPr/>
        </p:nvGrpSpPr>
        <p:grpSpPr>
          <a:xfrm>
            <a:off x="-6" y="-9524"/>
            <a:ext cx="12192006" cy="6867524"/>
            <a:chOff x="-6" y="-9525"/>
            <a:chExt cx="12192006" cy="6867524"/>
          </a:xfrm>
        </p:grpSpPr>
        <p:grpSp>
          <p:nvGrpSpPr>
            <p:cNvPr id="47" name="Grupa 46">
              <a:extLst>
                <a:ext uri="{FF2B5EF4-FFF2-40B4-BE49-F238E27FC236}">
                  <a16:creationId xmlns:a16="http://schemas.microsoft.com/office/drawing/2014/main" id="{57AF3960-85DD-09CE-A223-550EED51C547}"/>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3CFB6831-57F5-6F4E-2BD6-C98A94C99544}"/>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Oddziaływania wobec osób stosujących przemoc domową</a:t>
                </a:r>
              </a:p>
            </p:txBody>
          </p:sp>
          <p:pic>
            <p:nvPicPr>
              <p:cNvPr id="18" name="Obraz 17" descr="Obraz zawierający Czcionka, tekst, Grafika, design&#10;&#10;Opis wygenerowany automatycznie">
                <a:extLst>
                  <a:ext uri="{FF2B5EF4-FFF2-40B4-BE49-F238E27FC236}">
                    <a16:creationId xmlns:a16="http://schemas.microsoft.com/office/drawing/2014/main" id="{34206ACE-E38F-7C5F-6972-1A74811C27ED}"/>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66C798CC-A8E7-E5D9-8180-6C6A9E113958}"/>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733873E5-716E-4920-BAF2-A7894F04A02D}"/>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19AFF242-1934-F64B-DB53-1522F76F42B0}"/>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081B79BA-145D-EB02-034A-1360C579E102}"/>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3571D19E-746B-3944-93B5-54F1ACDF3C20}"/>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0350F6F3-C9F1-F2E8-2521-A49D86C9BB4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AF8FF100-8C0C-5F8A-DEB4-F675BC0963C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B61ACEE9-C525-F5EE-8526-9EE607A6A50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2A45689-5438-36BB-2EC4-69766FAEE24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2CA6143C-33C8-A97F-70A6-D36408B5113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3E424AD4-0E14-3D7B-5FFA-EB8D52795456}"/>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1EC150EA-26DB-8089-FC89-95433D3BD57B}"/>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ADEFDD6D-D620-9AD2-21B8-28DDC30B0AB7}"/>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40</a:t>
                </a:fld>
                <a:endParaRPr lang="pl-PL" dirty="0">
                  <a:solidFill>
                    <a:schemeClr val="bg1"/>
                  </a:solidFill>
                </a:endParaRPr>
              </a:p>
            </p:txBody>
          </p:sp>
        </p:grpSp>
      </p:grpSp>
      <p:sp>
        <p:nvSpPr>
          <p:cNvPr id="4" name="pole tekstowe 3">
            <a:extLst>
              <a:ext uri="{FF2B5EF4-FFF2-40B4-BE49-F238E27FC236}">
                <a16:creationId xmlns:a16="http://schemas.microsoft.com/office/drawing/2014/main" id="{07F34CC3-BE84-CFD4-CD32-9109630BAD3F}"/>
              </a:ext>
            </a:extLst>
          </p:cNvPr>
          <p:cNvSpPr txBox="1"/>
          <p:nvPr/>
        </p:nvSpPr>
        <p:spPr>
          <a:xfrm>
            <a:off x="902185" y="1926945"/>
            <a:ext cx="11111995" cy="4200894"/>
          </a:xfrm>
          <a:prstGeom prst="rect">
            <a:avLst/>
          </a:prstGeom>
          <a:noFill/>
        </p:spPr>
        <p:txBody>
          <a:bodyPr wrap="square">
            <a:spAutoFit/>
          </a:bodyPr>
          <a:lstStyle/>
          <a:p>
            <a:pPr>
              <a:lnSpc>
                <a:spcPct val="150000"/>
              </a:lnSpc>
            </a:pPr>
            <a:r>
              <a:rPr lang="pl-PL" dirty="0">
                <a:latin typeface="Aptos" panose="020B0004020202020204" pitchFamily="34" charset="0"/>
              </a:rPr>
              <a:t>Podstawowym i głównym celem działań programów korekcyjno-edukacyjnych jest pomoc osobom stosującym przemoc w zaprzestaniu stosowania przemocy poprzez edukację mającą na celu:</a:t>
            </a:r>
          </a:p>
          <a:p>
            <a:endParaRPr lang="pl-PL" sz="500" dirty="0">
              <a:latin typeface="Aptos" panose="020B0004020202020204" pitchFamily="34" charset="0"/>
            </a:endParaRPr>
          </a:p>
          <a:p>
            <a:pPr marL="358775" indent="-358775">
              <a:lnSpc>
                <a:spcPct val="150000"/>
              </a:lnSpc>
              <a:buFont typeface="Symbol" panose="05050102010706020507" pitchFamily="18" charset="2"/>
              <a:buChar char="®"/>
            </a:pPr>
            <a:r>
              <a:rPr lang="pl-PL" sz="1400" dirty="0">
                <a:latin typeface="Aptos" panose="020B0004020202020204" pitchFamily="34" charset="0"/>
              </a:rPr>
              <a:t>uświadomienie sprawcy czym jest przemoc</a:t>
            </a:r>
          </a:p>
          <a:p>
            <a:pPr marL="358775" indent="-358775">
              <a:lnSpc>
                <a:spcPct val="150000"/>
              </a:lnSpc>
              <a:buFont typeface="Symbol" panose="05050102010706020507" pitchFamily="18" charset="2"/>
              <a:buChar char="®"/>
            </a:pPr>
            <a:r>
              <a:rPr lang="pl-PL" sz="1400" dirty="0">
                <a:latin typeface="Aptos" panose="020B0004020202020204" pitchFamily="34" charset="0"/>
              </a:rPr>
              <a:t>uzyskanie przez niego świadomości własnych zachowań przemocowych wobec bliskich</a:t>
            </a:r>
          </a:p>
          <a:p>
            <a:pPr marL="358775" indent="-358775">
              <a:lnSpc>
                <a:spcPct val="150000"/>
              </a:lnSpc>
              <a:buFont typeface="Symbol" panose="05050102010706020507" pitchFamily="18" charset="2"/>
              <a:buChar char="®"/>
            </a:pPr>
            <a:r>
              <a:rPr lang="pl-PL" sz="1400" dirty="0">
                <a:latin typeface="Aptos" panose="020B0004020202020204" pitchFamily="34" charset="0"/>
              </a:rPr>
              <a:t>rozpoznanie przez niego sygnałów ostrzegawczych zapowiadających zachowania przemocowe</a:t>
            </a:r>
          </a:p>
          <a:p>
            <a:pPr marL="358775" indent="-358775">
              <a:lnSpc>
                <a:spcPct val="150000"/>
              </a:lnSpc>
              <a:buFont typeface="Symbol" panose="05050102010706020507" pitchFamily="18" charset="2"/>
              <a:buChar char="®"/>
            </a:pPr>
            <a:r>
              <a:rPr lang="pl-PL" sz="1400" dirty="0">
                <a:latin typeface="Aptos" panose="020B0004020202020204" pitchFamily="34" charset="0"/>
              </a:rPr>
              <a:t>opracowanie „planu bezpieczeństwa” zapobiegającego użyciu siły i przemocy</a:t>
            </a:r>
          </a:p>
          <a:p>
            <a:pPr marL="358775" indent="-358775">
              <a:lnSpc>
                <a:spcPct val="150000"/>
              </a:lnSpc>
              <a:buFont typeface="Symbol" panose="05050102010706020507" pitchFamily="18" charset="2"/>
              <a:buChar char="®"/>
            </a:pPr>
            <a:r>
              <a:rPr lang="pl-PL" sz="1400" dirty="0">
                <a:latin typeface="Aptos" panose="020B0004020202020204" pitchFamily="34" charset="0"/>
              </a:rPr>
              <a:t>nabycie nowych umiejętności służących rozwiązywaniu konfliktów, sporów w rodzinie bez użycia agresji</a:t>
            </a:r>
          </a:p>
          <a:p>
            <a:pPr marL="358775" indent="-358775">
              <a:lnSpc>
                <a:spcPct val="150000"/>
              </a:lnSpc>
              <a:buFont typeface="Symbol" panose="05050102010706020507" pitchFamily="18" charset="2"/>
              <a:buChar char="®"/>
            </a:pPr>
            <a:r>
              <a:rPr lang="pl-PL" sz="1400" dirty="0">
                <a:latin typeface="Aptos" panose="020B0004020202020204" pitchFamily="34" charset="0"/>
              </a:rPr>
              <a:t>naukę umiejętności partnerskiego układania stosunków w rodzinie, uczenie się korzystania z pomocy innych</a:t>
            </a:r>
          </a:p>
          <a:p>
            <a:pPr marL="358775" indent="-358775">
              <a:lnSpc>
                <a:spcPct val="150000"/>
              </a:lnSpc>
              <a:buFont typeface="Symbol" panose="05050102010706020507" pitchFamily="18" charset="2"/>
              <a:buChar char="®"/>
            </a:pPr>
            <a:r>
              <a:rPr lang="pl-PL" sz="1400" dirty="0">
                <a:latin typeface="Aptos" panose="020B0004020202020204" pitchFamily="34" charset="0"/>
              </a:rPr>
              <a:t>naukę umiejętności konstruktywnego wyrażania uczuć</a:t>
            </a:r>
          </a:p>
          <a:p>
            <a:pPr marL="358775" indent="-358775">
              <a:lnSpc>
                <a:spcPct val="150000"/>
              </a:lnSpc>
              <a:buFont typeface="Symbol" panose="05050102010706020507" pitchFamily="18" charset="2"/>
              <a:buChar char="®"/>
            </a:pPr>
            <a:r>
              <a:rPr lang="pl-PL" sz="1400" dirty="0">
                <a:latin typeface="Aptos" panose="020B0004020202020204" pitchFamily="34" charset="0"/>
              </a:rPr>
              <a:t>kształtowanie umiejętności wychowawczych bez użycia przemocy</a:t>
            </a:r>
          </a:p>
          <a:p>
            <a:pPr marL="358775" indent="-358775">
              <a:lnSpc>
                <a:spcPct val="150000"/>
              </a:lnSpc>
              <a:buFont typeface="Symbol" panose="05050102010706020507" pitchFamily="18" charset="2"/>
              <a:buChar char="®"/>
            </a:pPr>
            <a:r>
              <a:rPr lang="pl-PL" sz="1400" dirty="0">
                <a:latin typeface="Aptos" panose="020B0004020202020204" pitchFamily="34" charset="0"/>
              </a:rPr>
              <a:t>trening umiejętności społecznych</a:t>
            </a:r>
          </a:p>
          <a:p>
            <a:pPr marL="358775" indent="-358775">
              <a:lnSpc>
                <a:spcPct val="150000"/>
              </a:lnSpc>
              <a:buFont typeface="Symbol" panose="05050102010706020507" pitchFamily="18" charset="2"/>
              <a:buChar char="®"/>
            </a:pPr>
            <a:r>
              <a:rPr lang="pl-PL" sz="1400" dirty="0">
                <a:latin typeface="Aptos" panose="020B0004020202020204" pitchFamily="34" charset="0"/>
              </a:rPr>
              <a:t>realizację własnych potrzeb w sposób nie krzywdzący innych osób</a:t>
            </a:r>
          </a:p>
        </p:txBody>
      </p:sp>
      <p:pic>
        <p:nvPicPr>
          <p:cNvPr id="2" name="Obraz 1">
            <a:extLst>
              <a:ext uri="{FF2B5EF4-FFF2-40B4-BE49-F238E27FC236}">
                <a16:creationId xmlns:a16="http://schemas.microsoft.com/office/drawing/2014/main" id="{5556E898-407D-844C-96DC-5B9C7C947199}"/>
              </a:ext>
            </a:extLst>
          </p:cNvPr>
          <p:cNvPicPr>
            <a:picLocks noChangeAspect="1"/>
          </p:cNvPicPr>
          <p:nvPr/>
        </p:nvPicPr>
        <p:blipFill rotWithShape="1">
          <a:blip r:embed="rId17">
            <a:extLst>
              <a:ext uri="{28A0092B-C50C-407E-A947-70E740481C1C}">
                <a14:useLocalDpi xmlns:a14="http://schemas.microsoft.com/office/drawing/2010/main" val="0"/>
              </a:ext>
            </a:extLst>
          </a:blip>
          <a:srcRect l="49396" t="16912" r="30120" b="11264"/>
          <a:stretch/>
        </p:blipFill>
        <p:spPr bwMode="auto">
          <a:xfrm>
            <a:off x="9000565" y="209179"/>
            <a:ext cx="2263140" cy="83826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27180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7A545-4368-685E-8F45-809F96FADD35}"/>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CA7B4B4-2113-3E80-CEBC-EC8E841D59C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C2866B0D-76C0-AF94-42CF-ED827F612671}"/>
              </a:ext>
            </a:extLst>
          </p:cNvPr>
          <p:cNvGrpSpPr/>
          <p:nvPr/>
        </p:nvGrpSpPr>
        <p:grpSpPr>
          <a:xfrm>
            <a:off x="-6" y="-9524"/>
            <a:ext cx="12192006" cy="6867524"/>
            <a:chOff x="-6" y="-9525"/>
            <a:chExt cx="12192006" cy="6867524"/>
          </a:xfrm>
        </p:grpSpPr>
        <p:grpSp>
          <p:nvGrpSpPr>
            <p:cNvPr id="47" name="Grupa 46">
              <a:extLst>
                <a:ext uri="{FF2B5EF4-FFF2-40B4-BE49-F238E27FC236}">
                  <a16:creationId xmlns:a16="http://schemas.microsoft.com/office/drawing/2014/main" id="{C8563EFA-A199-3C6E-1614-82A1EC6B9043}"/>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EFC6C8C5-B651-D0B4-0090-BB58C4040419}"/>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Oddziaływania wobec osób stosujących przemoc domową</a:t>
                </a: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5086746B-8811-BD93-4CE5-5915E8066E51}"/>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6ADA4213-FD2C-020A-FCCF-5D4E9068784E}"/>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46383A09-54DD-EC17-5678-3EB08EA6AE2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0E362720-AAEE-5FBC-8A54-E1F6ECBB7BD5}"/>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C6A6D066-DF86-105A-523B-7553FCCFB235}"/>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ACBB1EE7-E000-5D8D-4250-FABA114AAA1E}"/>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31F2F9ED-EEFE-6564-C5EB-D01AF7981D8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95D72DB9-2005-49F7-3356-2666E782EB6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385FF22F-3687-6E24-9719-41E0F45AAAA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CAE82DA-DE05-244F-52D7-D7A68108229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C6E9BDF3-8A9E-C527-18F5-AF61A4F34A0C}"/>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35FB334-A61B-F581-E77C-31AEF7419243}"/>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8B80458A-F468-7A6A-FADF-3A7236E915A6}"/>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929EEDEA-0E43-44FB-AE70-3331D244BA26}"/>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41</a:t>
                </a:fld>
                <a:endParaRPr lang="pl-PL" dirty="0">
                  <a:solidFill>
                    <a:schemeClr val="bg1"/>
                  </a:solidFill>
                </a:endParaRPr>
              </a:p>
            </p:txBody>
          </p:sp>
        </p:grpSp>
      </p:grpSp>
      <p:sp>
        <p:nvSpPr>
          <p:cNvPr id="4" name="pole tekstowe 3">
            <a:extLst>
              <a:ext uri="{FF2B5EF4-FFF2-40B4-BE49-F238E27FC236}">
                <a16:creationId xmlns:a16="http://schemas.microsoft.com/office/drawing/2014/main" id="{9F51A29A-2474-3BF4-6AE5-469721E99D3B}"/>
              </a:ext>
            </a:extLst>
          </p:cNvPr>
          <p:cNvSpPr txBox="1"/>
          <p:nvPr/>
        </p:nvSpPr>
        <p:spPr>
          <a:xfrm>
            <a:off x="1009182" y="2317007"/>
            <a:ext cx="10881474" cy="2356286"/>
          </a:xfrm>
          <a:prstGeom prst="rect">
            <a:avLst/>
          </a:prstGeom>
          <a:noFill/>
        </p:spPr>
        <p:txBody>
          <a:bodyPr wrap="square">
            <a:spAutoFit/>
          </a:bodyPr>
          <a:lstStyle/>
          <a:p>
            <a:pPr algn="just">
              <a:lnSpc>
                <a:spcPct val="150000"/>
              </a:lnSpc>
            </a:pPr>
            <a:r>
              <a:rPr lang="pl-PL" sz="2000" b="1" dirty="0">
                <a:latin typeface="Aptos" panose="020B0004020202020204" pitchFamily="34" charset="0"/>
              </a:rPr>
              <a:t>Programy psychologiczno-terapeutyczne</a:t>
            </a:r>
          </a:p>
          <a:p>
            <a:pPr algn="just">
              <a:lnSpc>
                <a:spcPct val="150000"/>
              </a:lnSpc>
            </a:pPr>
            <a:endParaRPr lang="pl-PL" sz="2000" b="1" dirty="0">
              <a:latin typeface="Aptos" panose="020B0004020202020204" pitchFamily="34" charset="0"/>
            </a:endParaRPr>
          </a:p>
          <a:p>
            <a:pPr algn="just">
              <a:lnSpc>
                <a:spcPct val="150000"/>
              </a:lnSpc>
            </a:pPr>
            <a:r>
              <a:rPr lang="pl-PL" sz="2000" dirty="0">
                <a:latin typeface="Aptos" panose="020B0004020202020204" pitchFamily="34" charset="0"/>
              </a:rPr>
              <a:t>Celem zarówno jednych, jak i drugich programów, jest zmiana zachowania, jednakże w przypadku terapii zmierza się do tego w mniej ustrukturalizowany sposób. Terapia jest oparta na wglądzie </a:t>
            </a:r>
            <a:br>
              <a:rPr lang="pl-PL" sz="2000" dirty="0">
                <a:latin typeface="Aptos" panose="020B0004020202020204" pitchFamily="34" charset="0"/>
              </a:rPr>
            </a:br>
            <a:r>
              <a:rPr lang="pl-PL" sz="2000" dirty="0">
                <a:latin typeface="Aptos" panose="020B0004020202020204" pitchFamily="34" charset="0"/>
              </a:rPr>
              <a:t>w siebie , w swoje emocje, szukaniu  źródeł  postawy przemocowej, analizie. </a:t>
            </a:r>
          </a:p>
        </p:txBody>
      </p:sp>
      <p:pic>
        <p:nvPicPr>
          <p:cNvPr id="6" name="Obraz 5">
            <a:extLst>
              <a:ext uri="{FF2B5EF4-FFF2-40B4-BE49-F238E27FC236}">
                <a16:creationId xmlns:a16="http://schemas.microsoft.com/office/drawing/2014/main" id="{392A9348-F1A9-5E6B-7213-DCF9DCC42F5F}"/>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972549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ED138-834C-AD68-E2B0-B015CCAFCD0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B1C22FF-19F3-A162-031B-A94B446330FE}"/>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92BA58F-C2B9-EB1D-AE29-3AF48FECA1C1}"/>
              </a:ext>
            </a:extLst>
          </p:cNvPr>
          <p:cNvGrpSpPr/>
          <p:nvPr/>
        </p:nvGrpSpPr>
        <p:grpSpPr>
          <a:xfrm>
            <a:off x="-9535" y="0"/>
            <a:ext cx="12201534" cy="6867524"/>
            <a:chOff x="-6" y="-9525"/>
            <a:chExt cx="12201534" cy="6867524"/>
          </a:xfrm>
        </p:grpSpPr>
        <p:grpSp>
          <p:nvGrpSpPr>
            <p:cNvPr id="47" name="Grupa 46">
              <a:extLst>
                <a:ext uri="{FF2B5EF4-FFF2-40B4-BE49-F238E27FC236}">
                  <a16:creationId xmlns:a16="http://schemas.microsoft.com/office/drawing/2014/main" id="{FB128FE5-2E7A-F667-735D-E98BA220578D}"/>
                </a:ext>
              </a:extLst>
            </p:cNvPr>
            <p:cNvGrpSpPr/>
            <p:nvPr/>
          </p:nvGrpSpPr>
          <p:grpSpPr>
            <a:xfrm>
              <a:off x="849399" y="308102"/>
              <a:ext cx="11352129" cy="1509905"/>
              <a:chOff x="849399" y="229779"/>
              <a:chExt cx="11352129" cy="1509905"/>
            </a:xfrm>
          </p:grpSpPr>
          <p:sp>
            <p:nvSpPr>
              <p:cNvPr id="3" name="Symbol zastępczy zawartości 2">
                <a:extLst>
                  <a:ext uri="{FF2B5EF4-FFF2-40B4-BE49-F238E27FC236}">
                    <a16:creationId xmlns:a16="http://schemas.microsoft.com/office/drawing/2014/main" id="{93872509-0BE0-A7CA-3369-92BCAE15B0EC}"/>
                  </a:ext>
                </a:extLst>
              </p:cNvPr>
              <p:cNvSpPr txBox="1">
                <a:spLocks/>
              </p:cNvSpPr>
              <p:nvPr/>
            </p:nvSpPr>
            <p:spPr>
              <a:xfrm>
                <a:off x="849399" y="967716"/>
                <a:ext cx="11352129"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Oddziaływania wobec osób stosujących przemoc domową</a:t>
                </a: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4933F31B-86F3-8505-D92B-5584200D2556}"/>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04F0F98C-F71C-8CFF-8665-B3300DDB4756}"/>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8585A4C0-74F1-BC84-1558-CD654432C1A3}"/>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459724FC-97AC-2682-6FAA-3AC2C992220F}"/>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13D61F57-D555-B7CE-A83B-67577B3A58CD}"/>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49B6744A-C18D-454F-E357-B75884F588E5}"/>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AB007805-CA1F-4F4A-95F7-76FB9ADA988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5DBBB58-C492-69A8-8F18-8DFFAD4D8C3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C81DD7B-A3E5-122B-853D-36B5AFA7125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7C8514E2-EC03-EB8B-23FD-A76A12E29E7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A0F6ADE9-05AB-A80E-321C-E9A31A2A541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B13D6F24-072D-37D4-15F3-FDCA5198FB88}"/>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BD801F6A-47C0-89D4-472C-A67CA267D74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F0D0449-207B-AE47-8FB9-134E87BEB408}"/>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42</a:t>
                </a:fld>
                <a:endParaRPr lang="pl-PL" dirty="0">
                  <a:solidFill>
                    <a:schemeClr val="bg1"/>
                  </a:solidFill>
                </a:endParaRPr>
              </a:p>
            </p:txBody>
          </p:sp>
        </p:grpSp>
      </p:grpSp>
      <p:sp>
        <p:nvSpPr>
          <p:cNvPr id="4" name="pole tekstowe 3">
            <a:extLst>
              <a:ext uri="{FF2B5EF4-FFF2-40B4-BE49-F238E27FC236}">
                <a16:creationId xmlns:a16="http://schemas.microsoft.com/office/drawing/2014/main" id="{873308D2-419A-5041-2E08-4843ABF27123}"/>
              </a:ext>
            </a:extLst>
          </p:cNvPr>
          <p:cNvSpPr txBox="1"/>
          <p:nvPr/>
        </p:nvSpPr>
        <p:spPr>
          <a:xfrm>
            <a:off x="1069395" y="1927317"/>
            <a:ext cx="10811732" cy="3376374"/>
          </a:xfrm>
          <a:prstGeom prst="rect">
            <a:avLst/>
          </a:prstGeom>
          <a:noFill/>
        </p:spPr>
        <p:txBody>
          <a:bodyPr wrap="square">
            <a:spAutoFit/>
          </a:bodyPr>
          <a:lstStyle/>
          <a:p>
            <a:pPr algn="just">
              <a:lnSpc>
                <a:spcPct val="150000"/>
              </a:lnSpc>
            </a:pPr>
            <a:r>
              <a:rPr lang="pl-PL" b="1" dirty="0"/>
              <a:t> </a:t>
            </a:r>
            <a:r>
              <a:rPr lang="pl-PL" b="1" dirty="0">
                <a:latin typeface="Aptos" panose="020B0004020202020204" pitchFamily="34" charset="0"/>
              </a:rPr>
              <a:t>Terapia uzależnień</a:t>
            </a:r>
          </a:p>
          <a:p>
            <a:pPr algn="just">
              <a:lnSpc>
                <a:spcPct val="150000"/>
              </a:lnSpc>
            </a:pPr>
            <a:r>
              <a:rPr lang="pl-PL" dirty="0">
                <a:latin typeface="Aptos" panose="020B0004020202020204" pitchFamily="34" charset="0"/>
              </a:rPr>
              <a:t>W sytuacji, gdy osoba stosująca przemoc ma problem z alkoholem, z obserwacji i rozmowy wynika, </a:t>
            </a:r>
            <a:br>
              <a:rPr lang="pl-PL" dirty="0">
                <a:latin typeface="Aptos" panose="020B0004020202020204" pitchFamily="34" charset="0"/>
              </a:rPr>
            </a:br>
            <a:r>
              <a:rPr lang="pl-PL" dirty="0">
                <a:latin typeface="Aptos" panose="020B0004020202020204" pitchFamily="34" charset="0"/>
              </a:rPr>
              <a:t>że pije nadmiarowo, a spożywanie alkoholu może być przyczyną różnych problemów, należy skierować </a:t>
            </a:r>
            <a:br>
              <a:rPr lang="pl-PL" dirty="0">
                <a:latin typeface="Aptos" panose="020B0004020202020204" pitchFamily="34" charset="0"/>
              </a:rPr>
            </a:br>
            <a:r>
              <a:rPr lang="pl-PL" dirty="0">
                <a:latin typeface="Aptos" panose="020B0004020202020204" pitchFamily="34" charset="0"/>
              </a:rPr>
              <a:t>ją do placówki terapii uzależnień i motywować do podjęcia leczenia.</a:t>
            </a:r>
          </a:p>
          <a:p>
            <a:pPr algn="just">
              <a:lnSpc>
                <a:spcPct val="150000"/>
              </a:lnSpc>
            </a:pPr>
            <a:endParaRPr lang="pl-PL" dirty="0">
              <a:latin typeface="Aptos" panose="020B0004020202020204" pitchFamily="34" charset="0"/>
            </a:endParaRPr>
          </a:p>
          <a:p>
            <a:pPr algn="just">
              <a:lnSpc>
                <a:spcPct val="150000"/>
              </a:lnSpc>
            </a:pPr>
            <a:r>
              <a:rPr lang="pl-PL" dirty="0">
                <a:latin typeface="Aptos" panose="020B0004020202020204" pitchFamily="34" charset="0"/>
              </a:rPr>
              <a:t>Celem terapii uzależnień jest resocjalizacja osób uzależnionych, a w rezultacie pomoc w powrocie </a:t>
            </a:r>
            <a:br>
              <a:rPr lang="pl-PL" dirty="0">
                <a:latin typeface="Aptos" panose="020B0004020202020204" pitchFamily="34" charset="0"/>
              </a:rPr>
            </a:br>
            <a:r>
              <a:rPr lang="pl-PL" dirty="0">
                <a:latin typeface="Aptos" panose="020B0004020202020204" pitchFamily="34" charset="0"/>
              </a:rPr>
              <a:t>do prawidłowego funkcjonowania w społeczeństwie i wypracowanie sposobów radzenia sobie w codziennym życiu, by w efekcie zaprzestać sięgania po używki.</a:t>
            </a:r>
          </a:p>
        </p:txBody>
      </p:sp>
      <p:pic>
        <p:nvPicPr>
          <p:cNvPr id="6" name="Obraz 5">
            <a:extLst>
              <a:ext uri="{FF2B5EF4-FFF2-40B4-BE49-F238E27FC236}">
                <a16:creationId xmlns:a16="http://schemas.microsoft.com/office/drawing/2014/main" id="{89828AA4-B596-7F8D-194D-23A7B1F204D8}"/>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262135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228EF-9241-FDA0-B0BE-955CA401FC29}"/>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B5B8FE82-0BF8-93B2-5CF4-ACE948BADB8D}"/>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3753D05C-1B19-2C58-B400-5FDFA04E092B}"/>
              </a:ext>
            </a:extLst>
          </p:cNvPr>
          <p:cNvGrpSpPr/>
          <p:nvPr/>
        </p:nvGrpSpPr>
        <p:grpSpPr>
          <a:xfrm>
            <a:off x="0" y="0"/>
            <a:ext cx="12192006" cy="6867524"/>
            <a:chOff x="-6" y="-9525"/>
            <a:chExt cx="12192006" cy="6867524"/>
          </a:xfrm>
        </p:grpSpPr>
        <p:grpSp>
          <p:nvGrpSpPr>
            <p:cNvPr id="47" name="Grupa 46">
              <a:extLst>
                <a:ext uri="{FF2B5EF4-FFF2-40B4-BE49-F238E27FC236}">
                  <a16:creationId xmlns:a16="http://schemas.microsoft.com/office/drawing/2014/main" id="{A75AA58F-7528-8F3D-8594-440D83F11E94}"/>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CC10C2DA-CE2D-C78C-A466-CFF583AC8BFB}"/>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Oddziaływania wobec osób stosujących przemoc domową</a:t>
                </a: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C2EF4554-1D59-7518-73C0-992F237B4876}"/>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C376DCA2-F72E-49FB-F3C0-3231CCF74037}"/>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549F3A54-85C7-7A51-EF80-0447DA4D3B68}"/>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121484FD-89C1-6CC6-7591-1EA05DECF36A}"/>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C406B833-8226-CD17-3AB4-9143E176CE09}"/>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4B7AF579-0E84-1599-4F96-4B67305CA5D3}"/>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8CF6CE53-1F57-6E8B-3BBA-41ED3FF5CB9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792CC580-E589-BEA7-74BD-BFC1473868F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54F271D-8256-8B47-0DE9-C8C4DDFDC509}"/>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B52BFAAB-7926-4132-7AAE-38445D0C9690}"/>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BA72A337-B072-42CE-F851-121054F2FB0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3BB18B72-10A2-52AD-A8AE-2FB99118C32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F57E071-D732-89D2-96AB-63D6A96341DF}"/>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6AE50B2C-6004-E7EF-6E0C-4437678E2806}"/>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43</a:t>
                </a:fld>
                <a:endParaRPr lang="pl-PL" dirty="0">
                  <a:solidFill>
                    <a:schemeClr val="bg1"/>
                  </a:solidFill>
                </a:endParaRPr>
              </a:p>
            </p:txBody>
          </p:sp>
        </p:grpSp>
      </p:grpSp>
      <p:sp>
        <p:nvSpPr>
          <p:cNvPr id="7" name="pole tekstowe 6">
            <a:extLst>
              <a:ext uri="{FF2B5EF4-FFF2-40B4-BE49-F238E27FC236}">
                <a16:creationId xmlns:a16="http://schemas.microsoft.com/office/drawing/2014/main" id="{D1A41363-2FA7-5A3F-A647-B243AB042BDA}"/>
              </a:ext>
            </a:extLst>
          </p:cNvPr>
          <p:cNvSpPr txBox="1"/>
          <p:nvPr/>
        </p:nvSpPr>
        <p:spPr>
          <a:xfrm>
            <a:off x="1009182" y="1932894"/>
            <a:ext cx="10894628" cy="4465774"/>
          </a:xfrm>
          <a:prstGeom prst="rect">
            <a:avLst/>
          </a:prstGeom>
          <a:noFill/>
        </p:spPr>
        <p:txBody>
          <a:bodyPr wrap="square">
            <a:spAutoFit/>
          </a:bodyPr>
          <a:lstStyle/>
          <a:p>
            <a:pPr>
              <a:lnSpc>
                <a:spcPct val="150000"/>
              </a:lnSpc>
            </a:pPr>
            <a:r>
              <a:rPr lang="pl-PL" sz="1600" b="1" dirty="0">
                <a:latin typeface="Aptos" panose="020B0004020202020204" pitchFamily="34" charset="0"/>
              </a:rPr>
              <a:t>Zobowiązanie do leczenia odwykowego</a:t>
            </a:r>
          </a:p>
          <a:p>
            <a:pPr algn="just">
              <a:lnSpc>
                <a:spcPct val="150000"/>
              </a:lnSpc>
            </a:pPr>
            <a:r>
              <a:rPr lang="pl-PL" sz="1600" dirty="0">
                <a:latin typeface="Aptos" panose="020B0004020202020204" pitchFamily="34" charset="0"/>
              </a:rPr>
              <a:t>Celem instytucji sądowego zobowiązania osób uzależnionych od alkoholu do leczenia odwykowego jest motywowanie </a:t>
            </a:r>
            <a:br>
              <a:rPr lang="pl-PL" sz="1600" dirty="0">
                <a:latin typeface="Aptos" panose="020B0004020202020204" pitchFamily="34" charset="0"/>
              </a:rPr>
            </a:br>
            <a:r>
              <a:rPr lang="pl-PL" sz="1600" dirty="0">
                <a:latin typeface="Aptos" panose="020B0004020202020204" pitchFamily="34" charset="0"/>
              </a:rPr>
              <a:t>do podjęcia terapii uzależnienia.</a:t>
            </a:r>
          </a:p>
          <a:p>
            <a:pPr algn="just">
              <a:lnSpc>
                <a:spcPct val="150000"/>
              </a:lnSpc>
            </a:pPr>
            <a:endParaRPr lang="pl-PL" sz="500" dirty="0">
              <a:latin typeface="Aptos" panose="020B0004020202020204" pitchFamily="34" charset="0"/>
            </a:endParaRPr>
          </a:p>
          <a:p>
            <a:pPr algn="just">
              <a:lnSpc>
                <a:spcPct val="150000"/>
              </a:lnSpc>
            </a:pPr>
            <a:r>
              <a:rPr lang="pl-PL" sz="1600" dirty="0">
                <a:latin typeface="Aptos" panose="020B0004020202020204" pitchFamily="34" charset="0"/>
              </a:rPr>
              <a:t>Powyższą procedurę wdraża się wobec osób uzależnionych od alkoholu, które w związku z nadużywaniem alkoholu powodują rozkład życia rodzinnego, demoralizację małoletnich (…), systematycznie zakłócają spokój lub porządek publiczny.</a:t>
            </a:r>
          </a:p>
          <a:p>
            <a:pPr algn="just">
              <a:lnSpc>
                <a:spcPct val="150000"/>
              </a:lnSpc>
            </a:pPr>
            <a:endParaRPr lang="pl-PL" sz="500" dirty="0">
              <a:latin typeface="Aptos" panose="020B0004020202020204" pitchFamily="34" charset="0"/>
            </a:endParaRPr>
          </a:p>
          <a:p>
            <a:pPr algn="just">
              <a:lnSpc>
                <a:spcPct val="150000"/>
              </a:lnSpc>
            </a:pPr>
            <a:r>
              <a:rPr lang="pl-PL" sz="1600" dirty="0">
                <a:latin typeface="Aptos" panose="020B0004020202020204" pitchFamily="34" charset="0"/>
              </a:rPr>
              <a:t>Przymus stosowany jest na etapie doprowadzania osoby uzależnionej od alkoholu na badanie przez biegłego, na rozprawę w sądzie i do zakładu leczniczego na podjęcie kuracji, jeśli odmawia ona współpracy. Nie ma jednak możliwości prawnych, ani organizacyjnych, zatrzymania pacjenta w zakładzie lecznictwa odwykowego wbrew jego woli.</a:t>
            </a:r>
          </a:p>
          <a:p>
            <a:pPr algn="just">
              <a:lnSpc>
                <a:spcPct val="150000"/>
              </a:lnSpc>
            </a:pPr>
            <a:endParaRPr lang="pl-PL" sz="500" dirty="0">
              <a:latin typeface="Aptos" panose="020B0004020202020204" pitchFamily="34" charset="0"/>
            </a:endParaRPr>
          </a:p>
          <a:p>
            <a:pPr algn="just">
              <a:lnSpc>
                <a:spcPct val="150000"/>
              </a:lnSpc>
            </a:pPr>
            <a:r>
              <a:rPr lang="pl-PL" sz="1600" dirty="0">
                <a:latin typeface="Aptos" panose="020B0004020202020204" pitchFamily="34" charset="0"/>
              </a:rPr>
              <a:t>Do przyjęcia zgłoszenia i wszczęcia postępowania zobowiązana jest gminna komisja rozwiązywania problemów alkoholowych właściwa dla miejsca zamieszkania lub pobytu osoby, której dotyczy postępowanie.</a:t>
            </a:r>
          </a:p>
        </p:txBody>
      </p:sp>
      <p:pic>
        <p:nvPicPr>
          <p:cNvPr id="2" name="Obraz 1">
            <a:extLst>
              <a:ext uri="{FF2B5EF4-FFF2-40B4-BE49-F238E27FC236}">
                <a16:creationId xmlns:a16="http://schemas.microsoft.com/office/drawing/2014/main" id="{8305039E-9D7C-E3F1-51BB-56CE9D6FF4EC}"/>
              </a:ext>
            </a:extLst>
          </p:cNvPr>
          <p:cNvPicPr>
            <a:picLocks noChangeAspect="1"/>
          </p:cNvPicPr>
          <p:nvPr/>
        </p:nvPicPr>
        <p:blipFill rotWithShape="1">
          <a:blip r:embed="rId17">
            <a:extLst>
              <a:ext uri="{28A0092B-C50C-407E-A947-70E740481C1C}">
                <a14:useLocalDpi xmlns:a14="http://schemas.microsoft.com/office/drawing/2010/main" val="0"/>
              </a:ext>
            </a:extLst>
          </a:blip>
          <a:srcRect l="49396" t="16912" r="30120" b="11264"/>
          <a:stretch/>
        </p:blipFill>
        <p:spPr bwMode="auto">
          <a:xfrm>
            <a:off x="9000565" y="209179"/>
            <a:ext cx="2263140" cy="83826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0943275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2F80B-256D-B5F3-5825-A620BE229123}"/>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EBBB0FE5-1334-439D-2730-C8AFFCAEDF49}"/>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D0A53D7F-DF9F-F5BC-D341-DB5D4428234C}"/>
              </a:ext>
            </a:extLst>
          </p:cNvPr>
          <p:cNvGrpSpPr/>
          <p:nvPr/>
        </p:nvGrpSpPr>
        <p:grpSpPr>
          <a:xfrm>
            <a:off x="0" y="0"/>
            <a:ext cx="12192006" cy="6867524"/>
            <a:chOff x="-6" y="-9525"/>
            <a:chExt cx="12192006" cy="6867524"/>
          </a:xfrm>
        </p:grpSpPr>
        <p:grpSp>
          <p:nvGrpSpPr>
            <p:cNvPr id="47" name="Grupa 46">
              <a:extLst>
                <a:ext uri="{FF2B5EF4-FFF2-40B4-BE49-F238E27FC236}">
                  <a16:creationId xmlns:a16="http://schemas.microsoft.com/office/drawing/2014/main" id="{E8584746-CC93-A81F-5C3C-09112324A6B1}"/>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964F8B41-9E23-9784-C119-8BEBD2050433}"/>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Oddziaływania wobec osób stosujących przemoc domową</a:t>
                </a: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E146D059-C286-167B-062D-10E48042A621}"/>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3773ECAB-E070-9959-0DCE-C1DABB34B839}"/>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B9B1115E-A422-58A2-CDA4-CDF775FF45F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DF68028E-1073-5027-8215-EA400131BDD2}"/>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F9317B13-44CF-F1D1-AA99-A980DDA00A3D}"/>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86C17886-78DE-5442-EEC4-B5F40FB417DF}"/>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35F318BB-C1CF-C36C-11AC-5AAA24EFA8F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34816EEF-7270-BF0F-5DD2-4CCF1F6AF2C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5021961F-704C-11EE-1E04-2457316167B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5AAFB67-B603-8F82-302A-CDE9B3670FA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9BE1E959-0E89-2D76-787B-861DE0508392}"/>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731BAD5-AA4E-C9ED-375E-DCE08CB60F3A}"/>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28D0CFC3-A02C-4201-1CEB-0BDACF8BB06F}"/>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E6A91F24-BE15-5DEF-F320-1928DF437048}"/>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44</a:t>
                </a:fld>
                <a:endParaRPr lang="pl-PL" dirty="0">
                  <a:solidFill>
                    <a:schemeClr val="bg1"/>
                  </a:solidFill>
                </a:endParaRPr>
              </a:p>
            </p:txBody>
          </p:sp>
        </p:grpSp>
      </p:grpSp>
      <p:sp>
        <p:nvSpPr>
          <p:cNvPr id="4" name="pole tekstowe 3">
            <a:extLst>
              <a:ext uri="{FF2B5EF4-FFF2-40B4-BE49-F238E27FC236}">
                <a16:creationId xmlns:a16="http://schemas.microsoft.com/office/drawing/2014/main" id="{95F2572C-B5DE-A8DF-86F0-7AE40299F296}"/>
              </a:ext>
            </a:extLst>
          </p:cNvPr>
          <p:cNvSpPr txBox="1"/>
          <p:nvPr/>
        </p:nvSpPr>
        <p:spPr>
          <a:xfrm>
            <a:off x="1222158" y="1946481"/>
            <a:ext cx="10405065" cy="3791872"/>
          </a:xfrm>
          <a:prstGeom prst="rect">
            <a:avLst/>
          </a:prstGeom>
          <a:noFill/>
        </p:spPr>
        <p:txBody>
          <a:bodyPr wrap="square">
            <a:spAutoFit/>
          </a:bodyPr>
          <a:lstStyle/>
          <a:p>
            <a:pPr algn="just">
              <a:lnSpc>
                <a:spcPct val="150000"/>
              </a:lnSpc>
            </a:pPr>
            <a:r>
              <a:rPr lang="pl-PL" b="1" dirty="0">
                <a:latin typeface="Aptos" panose="020B0004020202020204" pitchFamily="34" charset="0"/>
              </a:rPr>
              <a:t>Działania karne</a:t>
            </a:r>
          </a:p>
          <a:p>
            <a:pPr algn="just">
              <a:lnSpc>
                <a:spcPct val="150000"/>
              </a:lnSpc>
            </a:pPr>
            <a:r>
              <a:rPr lang="pl-PL" dirty="0">
                <a:latin typeface="Aptos" panose="020B0004020202020204" pitchFamily="34" charset="0"/>
              </a:rPr>
              <a:t>Nie każde zachowanie przemocowe jest przestępstwem , ale każde łamie prawo choćby prawo </a:t>
            </a:r>
            <a:br>
              <a:rPr lang="pl-PL" dirty="0">
                <a:latin typeface="Aptos" panose="020B0004020202020204" pitchFamily="34" charset="0"/>
              </a:rPr>
            </a:br>
            <a:r>
              <a:rPr lang="pl-PL" dirty="0">
                <a:latin typeface="Aptos" panose="020B0004020202020204" pitchFamily="34" charset="0"/>
              </a:rPr>
              <a:t>do poglądów, odpoczynku, leczenia, opieki, kontaktów z innymi członkami rodziny.</a:t>
            </a:r>
          </a:p>
          <a:p>
            <a:pPr algn="just">
              <a:lnSpc>
                <a:spcPct val="150000"/>
              </a:lnSpc>
            </a:pPr>
            <a:endParaRPr lang="pl-PL" dirty="0">
              <a:latin typeface="Aptos" panose="020B0004020202020204" pitchFamily="34" charset="0"/>
            </a:endParaRPr>
          </a:p>
          <a:p>
            <a:pPr algn="just">
              <a:lnSpc>
                <a:spcPct val="150000"/>
              </a:lnSpc>
            </a:pPr>
            <a:r>
              <a:rPr lang="pl-PL" b="1" dirty="0">
                <a:latin typeface="Aptos" panose="020B0004020202020204" pitchFamily="34" charset="0"/>
              </a:rPr>
              <a:t>Zawiadomienie o podejrzeniu popełnienia przestępstwa</a:t>
            </a:r>
          </a:p>
          <a:p>
            <a:pPr algn="just">
              <a:lnSpc>
                <a:spcPct val="150000"/>
              </a:lnSpc>
            </a:pPr>
            <a:r>
              <a:rPr lang="pl-PL" dirty="0">
                <a:latin typeface="Aptos" panose="020B0004020202020204" pitchFamily="34" charset="0"/>
              </a:rPr>
              <a:t>Przemoc domowa nie zawsze jest przestępstwem. Jeżeli jednak poszczególne zachowania osoby stosującej przemoc domową wypełniają znamiona któregoś z przestępstw, istnieje ustawowy obowiązek (art. 12 ustawy o przeciwdziałaniu przemocy domowej oraz 304 kpk) złożenia zawiadomienia </a:t>
            </a:r>
            <a:br>
              <a:rPr lang="pl-PL" dirty="0">
                <a:latin typeface="Aptos" panose="020B0004020202020204" pitchFamily="34" charset="0"/>
              </a:rPr>
            </a:br>
            <a:r>
              <a:rPr lang="pl-PL" dirty="0">
                <a:latin typeface="Aptos" panose="020B0004020202020204" pitchFamily="34" charset="0"/>
              </a:rPr>
              <a:t>do prokuratury lub na Policji. </a:t>
            </a:r>
          </a:p>
        </p:txBody>
      </p:sp>
      <p:pic>
        <p:nvPicPr>
          <p:cNvPr id="6" name="Obraz 5">
            <a:extLst>
              <a:ext uri="{FF2B5EF4-FFF2-40B4-BE49-F238E27FC236}">
                <a16:creationId xmlns:a16="http://schemas.microsoft.com/office/drawing/2014/main" id="{276FB988-E65E-ABBB-D3CC-3693B93EC5EF}"/>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399740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64F2D-A370-32CD-25D4-D8D3D39AE5BE}"/>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6C781FAA-68CE-9123-0EF0-54D65D5B804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FA17446A-1C53-5652-2806-54CC8A3C563E}"/>
              </a:ext>
            </a:extLst>
          </p:cNvPr>
          <p:cNvGrpSpPr/>
          <p:nvPr/>
        </p:nvGrpSpPr>
        <p:grpSpPr>
          <a:xfrm>
            <a:off x="0" y="0"/>
            <a:ext cx="12192006" cy="6867524"/>
            <a:chOff x="-6" y="-9525"/>
            <a:chExt cx="12192006" cy="6867524"/>
          </a:xfrm>
        </p:grpSpPr>
        <p:grpSp>
          <p:nvGrpSpPr>
            <p:cNvPr id="47" name="Grupa 46">
              <a:extLst>
                <a:ext uri="{FF2B5EF4-FFF2-40B4-BE49-F238E27FC236}">
                  <a16:creationId xmlns:a16="http://schemas.microsoft.com/office/drawing/2014/main" id="{BD9F0873-B869-BF05-ABAB-5FDA7DBEA1AB}"/>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5DF240DC-F8AD-682A-4662-BE60CA8A3E59}"/>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Oddziaływania wobec osób stosujących przemoc domową</a:t>
                </a: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9C223ACD-868D-1BC7-556B-64FE4BF4594F}"/>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3AAE6619-1CE5-76C8-6B55-BBE28FC2E176}"/>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71DC71A8-25F5-7B5C-D014-68C9258DF106}"/>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B620C310-2425-CAC8-14ED-87E6D70C4A17}"/>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20275F1E-900D-5333-E49D-D0DC0938D7B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E18F21A-7C1A-2233-407A-66936B492130}"/>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46FD894-0889-64AA-4673-32813223EE4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04CEB9B6-DE5F-E36B-E425-27D45A0C8DD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F95DBE5-6379-9843-12CB-4E63C3C7A17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5C8C4161-8890-C02E-62B8-F8C6B2909E9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BEF3E05D-AF0A-10C6-1803-F9F3C8307004}"/>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4C9D56E2-5461-4FA9-1678-AB8A405F651E}"/>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68ECF51-1743-88BB-749E-FB9D96442CE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3CC479D-C5AC-B823-DD7E-D9BAA0F6320D}"/>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45</a:t>
                </a:fld>
                <a:endParaRPr lang="pl-PL" dirty="0">
                  <a:solidFill>
                    <a:schemeClr val="bg1"/>
                  </a:solidFill>
                </a:endParaRPr>
              </a:p>
            </p:txBody>
          </p:sp>
        </p:grpSp>
      </p:grpSp>
      <p:sp>
        <p:nvSpPr>
          <p:cNvPr id="4" name="pole tekstowe 3">
            <a:extLst>
              <a:ext uri="{FF2B5EF4-FFF2-40B4-BE49-F238E27FC236}">
                <a16:creationId xmlns:a16="http://schemas.microsoft.com/office/drawing/2014/main" id="{6787B5FD-C687-8808-E1E1-25BE29F77268}"/>
              </a:ext>
            </a:extLst>
          </p:cNvPr>
          <p:cNvSpPr txBox="1"/>
          <p:nvPr/>
        </p:nvSpPr>
        <p:spPr>
          <a:xfrm>
            <a:off x="1107836" y="1870338"/>
            <a:ext cx="10377997" cy="4339650"/>
          </a:xfrm>
          <a:prstGeom prst="rect">
            <a:avLst/>
          </a:prstGeom>
          <a:noFill/>
        </p:spPr>
        <p:txBody>
          <a:bodyPr wrap="square">
            <a:spAutoFit/>
          </a:bodyPr>
          <a:lstStyle/>
          <a:p>
            <a:pPr algn="just">
              <a:lnSpc>
                <a:spcPct val="150000"/>
              </a:lnSpc>
            </a:pPr>
            <a:r>
              <a:rPr lang="pl-PL" dirty="0">
                <a:latin typeface="Aptos" panose="020B0004020202020204" pitchFamily="34" charset="0"/>
              </a:rPr>
              <a:t>W kilku szczególnych przypadkach niezłożenie zawiadomienia jest przestępstwem z art. 240 kk.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Odpowiedzialność karna za brak zawiadomienia dotyczy m.in.:</a:t>
            </a:r>
          </a:p>
          <a:p>
            <a:pPr marL="285750" indent="-285750" algn="just">
              <a:lnSpc>
                <a:spcPct val="150000"/>
              </a:lnSpc>
              <a:buFont typeface="Symbol" panose="05050102010706020507" pitchFamily="18" charset="2"/>
              <a:buChar char="®"/>
            </a:pPr>
            <a:r>
              <a:rPr lang="pl-PL" dirty="0">
                <a:latin typeface="Aptos" panose="020B0004020202020204" pitchFamily="34" charset="0"/>
              </a:rPr>
              <a:t>art. 156 kk (ciężki uszczerbek na zdrowiu)</a:t>
            </a:r>
          </a:p>
          <a:p>
            <a:pPr marL="285750" indent="-285750" algn="just">
              <a:lnSpc>
                <a:spcPct val="150000"/>
              </a:lnSpc>
              <a:buFont typeface="Symbol" panose="05050102010706020507" pitchFamily="18" charset="2"/>
              <a:buChar char="®"/>
            </a:pPr>
            <a:r>
              <a:rPr lang="pl-PL" dirty="0">
                <a:latin typeface="Aptos" panose="020B0004020202020204" pitchFamily="34" charset="0"/>
              </a:rPr>
              <a:t>art.197 § 3-5 kk (zgwałcenie małoletniego poniżej 15 roku życia, zgwałcenie zbiorowe, zgwałcenie)</a:t>
            </a:r>
          </a:p>
          <a:p>
            <a:pPr marL="285750" indent="-285750" algn="just">
              <a:lnSpc>
                <a:spcPct val="150000"/>
              </a:lnSpc>
              <a:buFont typeface="Symbol" panose="05050102010706020507" pitchFamily="18" charset="2"/>
              <a:buChar char="®"/>
            </a:pPr>
            <a:r>
              <a:rPr lang="pl-PL" dirty="0">
                <a:latin typeface="Aptos" panose="020B0004020202020204" pitchFamily="34" charset="0"/>
              </a:rPr>
              <a:t>art. 189 kk (pozbawienie człowieka wolności)</a:t>
            </a:r>
          </a:p>
          <a:p>
            <a:pPr marL="285750" indent="-285750" algn="just">
              <a:lnSpc>
                <a:spcPct val="150000"/>
              </a:lnSpc>
              <a:buFont typeface="Symbol" panose="05050102010706020507" pitchFamily="18" charset="2"/>
              <a:buChar char="®"/>
            </a:pPr>
            <a:r>
              <a:rPr lang="pl-PL" dirty="0">
                <a:latin typeface="Aptos" panose="020B0004020202020204" pitchFamily="34" charset="0"/>
              </a:rPr>
              <a:t>art. 198 kk (seksualne wykorzystanie bezradności lub niepoczytalności innej osoby)</a:t>
            </a:r>
          </a:p>
          <a:p>
            <a:pPr marL="285750" indent="-285750" algn="just">
              <a:lnSpc>
                <a:spcPct val="150000"/>
              </a:lnSpc>
              <a:buFont typeface="Symbol" panose="05050102010706020507" pitchFamily="18" charset="2"/>
              <a:buChar char="®"/>
            </a:pPr>
            <a:r>
              <a:rPr lang="pl-PL" dirty="0">
                <a:latin typeface="Aptos" panose="020B0004020202020204" pitchFamily="34" charset="0"/>
              </a:rPr>
              <a:t>art. 200 kk (kontakt seksualny z osobą małoletnią poniżej 15 roku życia)</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Osoba, która ma wiedzę o którymś z wymienionych wyżej przestępstw i zaniecha złożenia zawiadomienia, naraża się na odpowiedzialność karną do trzech lat pozbawienia wolności.</a:t>
            </a:r>
          </a:p>
          <a:p>
            <a:endParaRPr lang="pl-PL" dirty="0"/>
          </a:p>
        </p:txBody>
      </p:sp>
      <p:pic>
        <p:nvPicPr>
          <p:cNvPr id="2" name="Obraz 1">
            <a:extLst>
              <a:ext uri="{FF2B5EF4-FFF2-40B4-BE49-F238E27FC236}">
                <a16:creationId xmlns:a16="http://schemas.microsoft.com/office/drawing/2014/main" id="{897D8FA3-9281-96C7-B362-69D5EF425DAA}"/>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48200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806DD-4558-1A38-FED2-ACAD237F2D78}"/>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9C01D61E-3CED-6DCA-680C-0F7C0B708243}"/>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6DA5FDD-C537-9B17-E8FA-5AC95CFFCE82}"/>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B9D71517-FE71-F7D8-6752-84FBF822463E}"/>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06606711-4254-EA07-43AC-2BA05D03900F}"/>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Rodzaje przemocy w rodzinie – przemoc chłodna</a:t>
                </a: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A7B30D9B-7B19-9DB6-98DF-9A3D6B128225}"/>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82419FF-3FEF-6700-ACE2-56F829384673}"/>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7AC7D888-DBE3-CE94-80A1-0A9933CE0CAC}"/>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A1E31978-3584-2FAB-B6BB-D947F4D5D640}"/>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ABDCAA3C-E3EA-2BEC-90C7-7A274233A5BB}"/>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0BF08A23-F74A-8A90-2937-191F0C708082}"/>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9ECD976-65FE-ED10-5BC2-34C926887B0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5F4280F1-F098-5094-9F0D-1091B0DDA5A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12ED2F22-DDAC-AAB0-1175-16D157E9FCF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6E415684-AFD9-1E1C-6CBD-1F30467407B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51D8D079-C571-1463-FED7-AA2E07B4A5ED}"/>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4E0E8173-4B84-411B-EFB0-67AEADC6F90F}"/>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3DEBBEB-5005-E28C-EA08-6F8CA596E59B}"/>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7DA73674-58A8-1D01-E1E2-5CBAFDE1EFEF}"/>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5</a:t>
                </a:fld>
                <a:endParaRPr lang="pl-PL" dirty="0">
                  <a:solidFill>
                    <a:schemeClr val="bg1"/>
                  </a:solidFill>
                </a:endParaRPr>
              </a:p>
            </p:txBody>
          </p:sp>
        </p:grpSp>
      </p:grpSp>
      <p:sp>
        <p:nvSpPr>
          <p:cNvPr id="7" name="pole tekstowe 6">
            <a:extLst>
              <a:ext uri="{FF2B5EF4-FFF2-40B4-BE49-F238E27FC236}">
                <a16:creationId xmlns:a16="http://schemas.microsoft.com/office/drawing/2014/main" id="{46F14292-4748-29FC-D0E2-13E838AB5C17}"/>
              </a:ext>
            </a:extLst>
          </p:cNvPr>
          <p:cNvSpPr txBox="1"/>
          <p:nvPr/>
        </p:nvSpPr>
        <p:spPr>
          <a:xfrm>
            <a:off x="1058083" y="1804113"/>
            <a:ext cx="10892116" cy="4438203"/>
          </a:xfrm>
          <a:prstGeom prst="rect">
            <a:avLst/>
          </a:prstGeom>
          <a:noFill/>
        </p:spPr>
        <p:txBody>
          <a:bodyPr wrap="square">
            <a:spAutoFit/>
          </a:bodyPr>
          <a:lstStyle/>
          <a:p>
            <a:pPr algn="just">
              <a:lnSpc>
                <a:spcPct val="150000"/>
              </a:lnSpc>
            </a:pPr>
            <a:r>
              <a:rPr lang="pl-PL" b="1" dirty="0">
                <a:solidFill>
                  <a:srgbClr val="003096"/>
                </a:solidFill>
                <a:latin typeface="Aptos" panose="020B0004020202020204" pitchFamily="34" charset="0"/>
              </a:rPr>
              <a:t>Przemoc</a:t>
            </a:r>
            <a:r>
              <a:rPr lang="pl-PL" b="1" dirty="0">
                <a:solidFill>
                  <a:srgbClr val="0070C0"/>
                </a:solidFill>
                <a:latin typeface="Aptos" panose="020B0004020202020204" pitchFamily="34" charset="0"/>
              </a:rPr>
              <a:t> </a:t>
            </a:r>
            <a:r>
              <a:rPr lang="pl-PL" b="1" dirty="0">
                <a:solidFill>
                  <a:srgbClr val="003096"/>
                </a:solidFill>
                <a:latin typeface="Aptos" panose="020B0004020202020204" pitchFamily="34" charset="0"/>
              </a:rPr>
              <a:t>chłodna</a:t>
            </a:r>
            <a:r>
              <a:rPr lang="pl-PL" b="1" dirty="0">
                <a:solidFill>
                  <a:srgbClr val="0070C0"/>
                </a:solidFill>
                <a:latin typeface="Aptos" panose="020B0004020202020204" pitchFamily="34" charset="0"/>
              </a:rPr>
              <a:t> </a:t>
            </a:r>
            <a:r>
              <a:rPr lang="pl-PL" dirty="0">
                <a:latin typeface="Aptos" panose="020B0004020202020204" pitchFamily="34" charset="0"/>
              </a:rPr>
              <a:t>odnosi się do form przemocy, które nie są fizycznie widoczne ani oczywiste na pierwszy rzut oka. Jest to rodzaj przemocy trudniejszy do zauważenia, gdyż nie zawsze jest tak widoczny jak przemoc fizyczna.</a:t>
            </a:r>
            <a:endParaRPr lang="pl-PL" sz="1000" dirty="0">
              <a:latin typeface="Aptos" panose="020B0004020202020204" pitchFamily="34" charset="0"/>
            </a:endParaRPr>
          </a:p>
          <a:p>
            <a:pPr algn="just">
              <a:lnSpc>
                <a:spcPct val="150000"/>
              </a:lnSpc>
            </a:pPr>
            <a:r>
              <a:rPr lang="pl-PL" sz="1000" dirty="0">
                <a:latin typeface="Aptos" panose="020B0004020202020204" pitchFamily="34" charset="0"/>
              </a:rPr>
              <a:t> </a:t>
            </a:r>
          </a:p>
          <a:p>
            <a:pPr algn="just">
              <a:lnSpc>
                <a:spcPct val="150000"/>
              </a:lnSpc>
            </a:pPr>
            <a:r>
              <a:rPr lang="pl-PL" b="1" dirty="0">
                <a:solidFill>
                  <a:srgbClr val="003096"/>
                </a:solidFill>
                <a:latin typeface="Aptos" panose="020B0004020202020204" pitchFamily="34" charset="0"/>
              </a:rPr>
              <a:t>Przemocy chłodnej </a:t>
            </a:r>
            <a:r>
              <a:rPr lang="pl-PL" dirty="0">
                <a:latin typeface="Aptos" panose="020B0004020202020204" pitchFamily="34" charset="0"/>
              </a:rPr>
              <a:t>zwykle nie towarzyszy alkohol. Często występuje ona w pozornie „dobrych rodzinach”, </a:t>
            </a:r>
            <a:br>
              <a:rPr lang="pl-PL" dirty="0">
                <a:latin typeface="Aptos" panose="020B0004020202020204" pitchFamily="34" charset="0"/>
              </a:rPr>
            </a:br>
            <a:r>
              <a:rPr lang="pl-PL" dirty="0">
                <a:latin typeface="Aptos" panose="020B0004020202020204" pitchFamily="34" charset="0"/>
              </a:rPr>
              <a:t>w których nie widać innych problemów, ich członkowie mają pracę, wykształcenie, często dobre dochody, </a:t>
            </a:r>
            <a:br>
              <a:rPr lang="pl-PL" dirty="0">
                <a:latin typeface="Aptos" panose="020B0004020202020204" pitchFamily="34" charset="0"/>
              </a:rPr>
            </a:br>
            <a:r>
              <a:rPr lang="pl-PL" dirty="0">
                <a:latin typeface="Aptos" panose="020B0004020202020204" pitchFamily="34" charset="0"/>
              </a:rPr>
              <a:t>nie dochodzi w nich do głośnych awantur. W związku z tym przemoc długo pozostaje tajemnicą. </a:t>
            </a:r>
            <a:br>
              <a:rPr lang="pl-PL" dirty="0">
                <a:latin typeface="Aptos" panose="020B0004020202020204" pitchFamily="34" charset="0"/>
              </a:rPr>
            </a:br>
            <a:r>
              <a:rPr lang="pl-PL" dirty="0">
                <a:latin typeface="Aptos" panose="020B0004020202020204" pitchFamily="34" charset="0"/>
              </a:rPr>
              <a:t>Osoba stosująca przemoc trwa w przekonaniu o słuszności swoich zachowań, wymagań wobec innych członków rodziny. W tych rodzinach funkcjonują rygorystyczne zasady funkcjonowania, karania za każdą niesubordynację i niepodporządkowanie osobie ten terror wprowadzającej. Nie ma w nich miejsca </a:t>
            </a:r>
            <a:br>
              <a:rPr lang="pl-PL" dirty="0">
                <a:latin typeface="Aptos" panose="020B0004020202020204" pitchFamily="34" charset="0"/>
              </a:rPr>
            </a:br>
            <a:r>
              <a:rPr lang="pl-PL" dirty="0">
                <a:latin typeface="Aptos" panose="020B0004020202020204" pitchFamily="34" charset="0"/>
              </a:rPr>
              <a:t>na spontaniczność, radość, czułość.</a:t>
            </a:r>
          </a:p>
        </p:txBody>
      </p:sp>
      <p:pic>
        <p:nvPicPr>
          <p:cNvPr id="4" name="Obraz 3">
            <a:extLst>
              <a:ext uri="{FF2B5EF4-FFF2-40B4-BE49-F238E27FC236}">
                <a16:creationId xmlns:a16="http://schemas.microsoft.com/office/drawing/2014/main" id="{6AFF6786-7B7D-003A-60BD-38683F9D5F85}"/>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004950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96D94-F44C-A6DE-85C4-5C7310A5F5E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6BEDBE6A-4E3E-6F68-A70B-2AB2F0F071A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CFEA843-1295-20A2-8A27-0C67E0EC4191}"/>
              </a:ext>
            </a:extLst>
          </p:cNvPr>
          <p:cNvGrpSpPr/>
          <p:nvPr/>
        </p:nvGrpSpPr>
        <p:grpSpPr>
          <a:xfrm>
            <a:off x="0" y="-9524"/>
            <a:ext cx="12192006" cy="6867524"/>
            <a:chOff x="-6" y="-9525"/>
            <a:chExt cx="12192006" cy="6867524"/>
          </a:xfrm>
        </p:grpSpPr>
        <p:grpSp>
          <p:nvGrpSpPr>
            <p:cNvPr id="47" name="Grupa 46">
              <a:extLst>
                <a:ext uri="{FF2B5EF4-FFF2-40B4-BE49-F238E27FC236}">
                  <a16:creationId xmlns:a16="http://schemas.microsoft.com/office/drawing/2014/main" id="{9D198FCA-BDD0-9243-22FE-4C77262EED9A}"/>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5028638F-BDE0-32E6-7776-03A4ED321F3E}"/>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Rodzaje przemocy domowej – przemoc gorąca</a:t>
                </a:r>
              </a:p>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65AC178E-89A6-54FB-C6A2-53EFD4B1CD6B}"/>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A52DDB9-A244-15B3-8E94-E6C4B6669A9A}"/>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A1E3BC15-04EF-1258-2D4A-7594D79C8FF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A4846B5D-72AE-381E-D379-894383D82838}"/>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8186B9C8-B433-E43C-4884-3A2E3369A059}"/>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0699BB25-1D59-2500-CD50-92CC5B5F3F49}"/>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C46EAEA0-7EBC-E8FF-75CD-B9EC33C73B8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371E5454-61DE-3BEA-33B4-5C3615945BD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E85712B2-1F1D-2CB2-6EE8-6DCF29C30E2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0212E93B-A276-6948-44F2-4F30008D119E}"/>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859A3E5C-D6F4-C809-E809-0F8AD22F146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5AA903F2-830E-F73D-95E6-2E0C17B68FC4}"/>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EA9E97F-1194-F89F-F831-57DB9DDFEF3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E1C2E470-ECCF-8714-9145-E61E7658C693}"/>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6</a:t>
                </a:fld>
                <a:endParaRPr lang="pl-PL" dirty="0">
                  <a:solidFill>
                    <a:schemeClr val="bg1"/>
                  </a:solidFill>
                </a:endParaRPr>
              </a:p>
            </p:txBody>
          </p:sp>
        </p:grpSp>
      </p:grpSp>
      <p:sp>
        <p:nvSpPr>
          <p:cNvPr id="8" name="pole tekstowe 7">
            <a:extLst>
              <a:ext uri="{FF2B5EF4-FFF2-40B4-BE49-F238E27FC236}">
                <a16:creationId xmlns:a16="http://schemas.microsoft.com/office/drawing/2014/main" id="{D1214524-2BE3-A2B6-4D3F-E0C992409B0D}"/>
              </a:ext>
            </a:extLst>
          </p:cNvPr>
          <p:cNvSpPr txBox="1"/>
          <p:nvPr/>
        </p:nvSpPr>
        <p:spPr>
          <a:xfrm>
            <a:off x="1078931" y="1798224"/>
            <a:ext cx="10890158" cy="4438203"/>
          </a:xfrm>
          <a:prstGeom prst="rect">
            <a:avLst/>
          </a:prstGeom>
          <a:noFill/>
        </p:spPr>
        <p:txBody>
          <a:bodyPr wrap="square" rtlCol="0">
            <a:spAutoFit/>
          </a:bodyPr>
          <a:lstStyle/>
          <a:p>
            <a:pPr algn="just">
              <a:lnSpc>
                <a:spcPct val="150000"/>
              </a:lnSpc>
            </a:pPr>
            <a:r>
              <a:rPr lang="pl-PL" b="1" dirty="0">
                <a:solidFill>
                  <a:srgbClr val="003096"/>
                </a:solidFill>
                <a:latin typeface="Aptos" panose="020B0004020202020204" pitchFamily="34" charset="0"/>
              </a:rPr>
              <a:t>Przemoc gorąca </a:t>
            </a:r>
            <a:r>
              <a:rPr lang="pl-PL" dirty="0">
                <a:latin typeface="Aptos" panose="020B0004020202020204" pitchFamily="34" charset="0"/>
              </a:rPr>
              <a:t>to przemoc fizyczna lub emocjonalna, która jest bezpośrednia i widoczna. Jest to forma przemocy, która jest bardziej natychmiastowo widoczna i często łatwiejsza do zidentyfikowania.</a:t>
            </a:r>
          </a:p>
          <a:p>
            <a:pPr algn="just">
              <a:lnSpc>
                <a:spcPct val="150000"/>
              </a:lnSpc>
            </a:pPr>
            <a:endParaRPr lang="pl-PL" sz="1000" dirty="0">
              <a:latin typeface="Aptos" panose="020B0004020202020204" pitchFamily="34" charset="0"/>
            </a:endParaRPr>
          </a:p>
          <a:p>
            <a:pPr algn="just">
              <a:lnSpc>
                <a:spcPct val="150000"/>
              </a:lnSpc>
            </a:pPr>
            <a:r>
              <a:rPr lang="pl-PL" b="1" dirty="0">
                <a:solidFill>
                  <a:srgbClr val="003096"/>
                </a:solidFill>
                <a:latin typeface="Aptos" panose="020B0004020202020204" pitchFamily="34" charset="0"/>
              </a:rPr>
              <a:t>Przemocy gorącej </a:t>
            </a:r>
            <a:r>
              <a:rPr lang="pl-PL" dirty="0">
                <a:latin typeface="Aptos" panose="020B0004020202020204" pitchFamily="34" charset="0"/>
              </a:rPr>
              <a:t>często towarzyszą głośne awantury, krzyki, płacz. O takiej przemocy z reguły wie dużo osób (np. sąsiedzi). Można ją porównać do wybuchu wulkanu, który w bardzo gorącej temperaturze wyrzuca pokłady wrzącej lawy, która niszczy wszystko po drodze. Jednak, gdy rozpłynie się, w pewnym momencie zastyga. Podobnie jest z osobą stosującą przemoc, która wybucha, niszczy, działa destrukcyjnie na swoich bliskich, którzy są przerażeni. Po takiej gwałtownej awanturze sprawca stara się niekiedy wynagrodzić swoim bliskim, przeprasza. Na jakiś czas pozornie uspokaja się, chcąc dotrzymać np. złożonej obietnicy. </a:t>
            </a:r>
            <a:br>
              <a:rPr lang="pl-PL" dirty="0">
                <a:latin typeface="Aptos" panose="020B0004020202020204" pitchFamily="34" charset="0"/>
              </a:rPr>
            </a:br>
            <a:r>
              <a:rPr lang="pl-PL" dirty="0">
                <a:latin typeface="Aptos" panose="020B0004020202020204" pitchFamily="34" charset="0"/>
              </a:rPr>
              <a:t>Jednakże wewnątrz niego, tak jak w wulkanie, wszystko wrze, nie radzi sobie z trudnymi emocjami w sposób konstruktywny, tylko je tłumi, co w końcowym efekcie ponownie doprowadza do wybuchu.</a:t>
            </a:r>
          </a:p>
        </p:txBody>
      </p:sp>
      <p:pic>
        <p:nvPicPr>
          <p:cNvPr id="4" name="Obraz 3">
            <a:extLst>
              <a:ext uri="{FF2B5EF4-FFF2-40B4-BE49-F238E27FC236}">
                <a16:creationId xmlns:a16="http://schemas.microsoft.com/office/drawing/2014/main" id="{20A19F2C-9B7B-6552-19EF-CA9D16EBCDE4}"/>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686760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7E69-7C35-CA55-4428-1C9C9CEB9B5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E20C7C55-0C56-3EEA-DE4F-E6C8A0CBF7A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4CFA15CC-AB6D-3B37-2F04-F073CDACECB0}"/>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47EF06C6-AA4E-47A9-D886-477C772C0938}"/>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A9AE9E7B-9452-AEAA-2BE0-AF34967DD6E6}"/>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Cykl przemocy</a:t>
                </a:r>
              </a:p>
            </p:txBody>
          </p:sp>
          <p:pic>
            <p:nvPicPr>
              <p:cNvPr id="18" name="Obraz 17" descr="Obraz zawierający Czcionka, tekst, Grafika, design&#10;&#10;Opis wygenerowany automatycznie">
                <a:extLst>
                  <a:ext uri="{FF2B5EF4-FFF2-40B4-BE49-F238E27FC236}">
                    <a16:creationId xmlns:a16="http://schemas.microsoft.com/office/drawing/2014/main" id="{A77BE0CA-EEA9-0141-D361-E06B339AFA5B}"/>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8C3D384F-E3BA-8616-A0F2-81DD094952CC}"/>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2C5B2A75-5E35-F928-1F95-5B64B80D5EB9}"/>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3CDA663C-8B65-F2DB-3C43-E416DDB030BE}"/>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D1545875-1C50-EBB5-7491-B5AD07931A22}"/>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902BE74B-FB26-5BA0-CCDE-5ADBF1D5B7B6}"/>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B40E615-14F2-603B-3EC6-0A00DF7D518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65EF55DA-F18B-1E56-09E8-460B7080F15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E9FF2AB4-DD0F-3059-5747-F3D3EB4EF18F}"/>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4DAE8A82-AC54-69E6-8508-5A68EAEA096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77E4ADCE-951B-31BB-AAFF-A18BBC376478}"/>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E3168C2F-BCBC-8192-E759-0AD76D2124F6}"/>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5012CB68-DF7D-E6DA-A740-0FBA6F71000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919473FA-9AD0-B3E0-755D-ECDEA0622410}"/>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7</a:t>
                </a:fld>
                <a:endParaRPr lang="pl-PL" dirty="0">
                  <a:solidFill>
                    <a:schemeClr val="bg1"/>
                  </a:solidFill>
                </a:endParaRPr>
              </a:p>
            </p:txBody>
          </p:sp>
        </p:grpSp>
      </p:grpSp>
      <p:sp>
        <p:nvSpPr>
          <p:cNvPr id="4" name="pole tekstowe 3">
            <a:extLst>
              <a:ext uri="{FF2B5EF4-FFF2-40B4-BE49-F238E27FC236}">
                <a16:creationId xmlns:a16="http://schemas.microsoft.com/office/drawing/2014/main" id="{A081FA07-8FE4-E57F-2DFF-45201A62C02E}"/>
              </a:ext>
            </a:extLst>
          </p:cNvPr>
          <p:cNvSpPr txBox="1"/>
          <p:nvPr/>
        </p:nvSpPr>
        <p:spPr>
          <a:xfrm>
            <a:off x="1299882" y="2744669"/>
            <a:ext cx="7561555" cy="2356286"/>
          </a:xfrm>
          <a:prstGeom prst="rect">
            <a:avLst/>
          </a:prstGeom>
          <a:noFill/>
        </p:spPr>
        <p:txBody>
          <a:bodyPr wrap="square">
            <a:spAutoFit/>
          </a:bodyPr>
          <a:lstStyle/>
          <a:p>
            <a:pPr>
              <a:lnSpc>
                <a:spcPct val="150000"/>
              </a:lnSpc>
            </a:pPr>
            <a:r>
              <a:rPr lang="pl-PL" sz="2000" dirty="0">
                <a:latin typeface="Aptos" panose="020B0004020202020204" pitchFamily="34" charset="0"/>
              </a:rPr>
              <a:t>Na cykl przemocy składają się trzy, następujące po sobie, fazy:</a:t>
            </a:r>
          </a:p>
          <a:p>
            <a:pPr>
              <a:lnSpc>
                <a:spcPct val="150000"/>
              </a:lnSpc>
            </a:pPr>
            <a:endParaRPr lang="pl-PL" sz="2000" dirty="0">
              <a:latin typeface="Aptos" panose="020B0004020202020204" pitchFamily="34" charset="0"/>
            </a:endParaRPr>
          </a:p>
          <a:p>
            <a:pPr marL="538163" indent="-538163">
              <a:lnSpc>
                <a:spcPct val="150000"/>
              </a:lnSpc>
              <a:buFont typeface="Symbol" panose="05050102010706020507" pitchFamily="18" charset="2"/>
              <a:buChar char="®"/>
            </a:pPr>
            <a:r>
              <a:rPr lang="pl-PL" sz="2000" dirty="0">
                <a:latin typeface="Aptos" panose="020B0004020202020204" pitchFamily="34" charset="0"/>
              </a:rPr>
              <a:t>faza  ostrej przemocy</a:t>
            </a:r>
          </a:p>
          <a:p>
            <a:pPr marL="538163" indent="-538163">
              <a:lnSpc>
                <a:spcPct val="150000"/>
              </a:lnSpc>
              <a:buFont typeface="Symbol" panose="05050102010706020507" pitchFamily="18" charset="2"/>
              <a:buChar char="®"/>
            </a:pPr>
            <a:r>
              <a:rPr lang="pl-PL" sz="2000" dirty="0">
                <a:latin typeface="Aptos" panose="020B0004020202020204" pitchFamily="34" charset="0"/>
              </a:rPr>
              <a:t>faza miodowego miesiąca</a:t>
            </a:r>
          </a:p>
          <a:p>
            <a:pPr marL="538163" indent="-538163">
              <a:lnSpc>
                <a:spcPct val="150000"/>
              </a:lnSpc>
              <a:buFont typeface="Symbol" panose="05050102010706020507" pitchFamily="18" charset="2"/>
              <a:buChar char="®"/>
            </a:pPr>
            <a:r>
              <a:rPr lang="pl-PL" sz="2000" dirty="0">
                <a:latin typeface="Aptos" panose="020B0004020202020204" pitchFamily="34" charset="0"/>
              </a:rPr>
              <a:t>faza narastania napięcia</a:t>
            </a:r>
          </a:p>
        </p:txBody>
      </p:sp>
      <p:pic>
        <p:nvPicPr>
          <p:cNvPr id="2" name="Obraz 1">
            <a:extLst>
              <a:ext uri="{FF2B5EF4-FFF2-40B4-BE49-F238E27FC236}">
                <a16:creationId xmlns:a16="http://schemas.microsoft.com/office/drawing/2014/main" id="{B4968B1F-E08C-93DC-653C-20009814FD0E}"/>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71396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EA21F-233A-A39E-14F0-F75A466AA44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643A9246-55F4-A11B-8C1D-381933355349}"/>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3EFD1690-D3BA-6B01-BB26-53B21B49DBCD}"/>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0D02B01D-73EC-C1D6-92BA-0C79AAF0880E}"/>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469998AF-07CD-CBD5-ABB0-873DE6FAF7B7}"/>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Statystyki</a:t>
                </a:r>
              </a:p>
            </p:txBody>
          </p:sp>
          <p:pic>
            <p:nvPicPr>
              <p:cNvPr id="18" name="Obraz 17" descr="Obraz zawierający Czcionka, tekst, Grafika, design&#10;&#10;Opis wygenerowany automatycznie">
                <a:extLst>
                  <a:ext uri="{FF2B5EF4-FFF2-40B4-BE49-F238E27FC236}">
                    <a16:creationId xmlns:a16="http://schemas.microsoft.com/office/drawing/2014/main" id="{D9EAA6F3-19E4-41F8-A72C-0FA1636F0000}"/>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327DE1AD-C94B-5D8B-3663-18B58806B6C4}"/>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A9C133E8-67A6-0761-4E71-996E9536CBA7}"/>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15CA801F-4FCC-65D8-9848-CDDAA48452C4}"/>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D504E3EB-6EC6-A123-E7CE-63BB4D801CEC}"/>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E863C950-2993-960E-1C59-86B215606569}"/>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E58645B-D99B-314A-6A2E-96B0E6295D9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023593C1-2385-7940-E999-1C7DC402DF5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778D51B2-0148-B90E-6C25-7307516CE34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5CB486EB-A34D-0E2E-854D-351FDFA09F4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857344D4-6CE0-4546-614F-3D516E80B83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DA181835-DFA4-61DD-167A-E614A76CED86}"/>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00E199E1-0BDE-C218-9172-B46E974F059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B62B186B-A86D-FDCF-950A-C3CC2D20B6FF}"/>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8</a:t>
                </a:fld>
                <a:endParaRPr lang="pl-PL" dirty="0">
                  <a:solidFill>
                    <a:schemeClr val="bg1"/>
                  </a:solidFill>
                </a:endParaRPr>
              </a:p>
            </p:txBody>
          </p:sp>
        </p:grpSp>
      </p:grpSp>
      <p:sp>
        <p:nvSpPr>
          <p:cNvPr id="6" name="pole tekstowe 5">
            <a:extLst>
              <a:ext uri="{FF2B5EF4-FFF2-40B4-BE49-F238E27FC236}">
                <a16:creationId xmlns:a16="http://schemas.microsoft.com/office/drawing/2014/main" id="{7411238F-21EF-9757-EA79-39735E1F0A2F}"/>
              </a:ext>
            </a:extLst>
          </p:cNvPr>
          <p:cNvSpPr txBox="1"/>
          <p:nvPr/>
        </p:nvSpPr>
        <p:spPr>
          <a:xfrm>
            <a:off x="1135405" y="1786281"/>
            <a:ext cx="10513451" cy="4438203"/>
          </a:xfrm>
          <a:prstGeom prst="rect">
            <a:avLst/>
          </a:prstGeom>
          <a:noFill/>
        </p:spPr>
        <p:txBody>
          <a:bodyPr wrap="square">
            <a:spAutoFit/>
          </a:bodyPr>
          <a:lstStyle/>
          <a:p>
            <a:pPr algn="just">
              <a:lnSpc>
                <a:spcPct val="150000"/>
              </a:lnSpc>
            </a:pPr>
            <a:r>
              <a:rPr lang="pl-PL" dirty="0">
                <a:latin typeface="Aptos" panose="020B0004020202020204" pitchFamily="34" charset="0"/>
              </a:rPr>
              <a:t>Z badań Wolfa i Pillemer wynika, że około 3,2% osób starszych doświadcza różnych form krzywdzenia, </a:t>
            </a:r>
            <a:br>
              <a:rPr lang="pl-PL" dirty="0">
                <a:latin typeface="Aptos" panose="020B0004020202020204" pitchFamily="34" charset="0"/>
              </a:rPr>
            </a:br>
            <a:r>
              <a:rPr lang="pl-PL" dirty="0">
                <a:latin typeface="Aptos" panose="020B0004020202020204" pitchFamily="34" charset="0"/>
              </a:rPr>
              <a:t>a największe ryzyko w tym względzie występuje w grupie wiekowej 75–84 lata (37,3%).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Znęcanie się nad osobami w starszym wieku najczęściej zdarza się w rodzinach, bo tam przeważnie egzystują takie osoby. </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Sprawcami przemocy wobec tej grupy wiekowej są:</a:t>
            </a:r>
          </a:p>
          <a:p>
            <a:pPr marL="538163" indent="-538163" algn="just">
              <a:lnSpc>
                <a:spcPct val="150000"/>
              </a:lnSpc>
              <a:buFont typeface="Symbol" panose="05050102010706020507" pitchFamily="18" charset="2"/>
              <a:buChar char="®"/>
            </a:pPr>
            <a:r>
              <a:rPr lang="pl-PL" dirty="0">
                <a:latin typeface="Aptos" panose="020B0004020202020204" pitchFamily="34" charset="0"/>
              </a:rPr>
              <a:t>w przeważającej mierze członkowie rodziny (89,7%), w tym częściej dorosłe dzieci (47,3%) </a:t>
            </a:r>
            <a:br>
              <a:rPr lang="pl-PL" dirty="0">
                <a:latin typeface="Aptos" panose="020B0004020202020204" pitchFamily="34" charset="0"/>
              </a:rPr>
            </a:br>
            <a:r>
              <a:rPr lang="pl-PL" dirty="0">
                <a:latin typeface="Aptos" panose="020B0004020202020204" pitchFamily="34" charset="0"/>
              </a:rPr>
              <a:t>niż współmałżonkowie (19,3%) i inni członkowie rodziny (8,8%)</a:t>
            </a:r>
          </a:p>
          <a:p>
            <a:pPr marL="538163" indent="-538163" algn="just">
              <a:lnSpc>
                <a:spcPct val="150000"/>
              </a:lnSpc>
              <a:buFont typeface="Symbol" panose="05050102010706020507" pitchFamily="18" charset="2"/>
              <a:buChar char="®"/>
            </a:pPr>
            <a:r>
              <a:rPr lang="pl-PL" dirty="0">
                <a:latin typeface="Aptos" panose="020B0004020202020204" pitchFamily="34" charset="0"/>
              </a:rPr>
              <a:t>częściej mężczyźni niż kobiety (jedynie w przypadku zaniedbywania udział kobiet jest większy)</a:t>
            </a:r>
          </a:p>
          <a:p>
            <a:pPr marL="538163" indent="-538163" algn="just">
              <a:lnSpc>
                <a:spcPct val="150000"/>
              </a:lnSpc>
              <a:buFont typeface="Symbol" panose="05050102010706020507" pitchFamily="18" charset="2"/>
              <a:buChar char="®"/>
            </a:pPr>
            <a:r>
              <a:rPr lang="pl-PL" dirty="0">
                <a:latin typeface="Aptos" panose="020B0004020202020204" pitchFamily="34" charset="0"/>
              </a:rPr>
              <a:t>częściej bliscy w rodzinie, którzy są uzależnieni, mają problemy ze zdrowiem psychicznym, stosowali przemoc w przeszłości, są zależni finansowo od osoby starszej</a:t>
            </a:r>
          </a:p>
        </p:txBody>
      </p:sp>
      <p:pic>
        <p:nvPicPr>
          <p:cNvPr id="4" name="Obraz 3">
            <a:extLst>
              <a:ext uri="{FF2B5EF4-FFF2-40B4-BE49-F238E27FC236}">
                <a16:creationId xmlns:a16="http://schemas.microsoft.com/office/drawing/2014/main" id="{B621B13C-455B-36CC-339B-14A1F432BEA6}"/>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73262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9DA5F-6E4F-1181-0783-1C94A7E860D3}"/>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3731B78-FED5-DBC1-FF95-33A36600EA57}"/>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F268171B-F9E8-30A9-3E63-230358015514}"/>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89349D20-2634-6D0E-7F4A-3A8FD387088D}"/>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BD1142C7-C77D-E6CD-290A-EB56F5544BDF}"/>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Statystyki</a:t>
                </a:r>
              </a:p>
            </p:txBody>
          </p:sp>
          <p:pic>
            <p:nvPicPr>
              <p:cNvPr id="18" name="Obraz 17" descr="Obraz zawierający Czcionka, tekst, Grafika, design&#10;&#10;Opis wygenerowany automatycznie">
                <a:extLst>
                  <a:ext uri="{FF2B5EF4-FFF2-40B4-BE49-F238E27FC236}">
                    <a16:creationId xmlns:a16="http://schemas.microsoft.com/office/drawing/2014/main" id="{A8D3232C-8DA0-5EDD-9421-1D370D37140D}"/>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27C81996-AE90-517E-AF4A-335CD746577C}"/>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1E933785-A849-4E65-F481-555F82DCB06D}"/>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52" name="pole tekstowe 51">
              <a:extLst>
                <a:ext uri="{FF2B5EF4-FFF2-40B4-BE49-F238E27FC236}">
                  <a16:creationId xmlns:a16="http://schemas.microsoft.com/office/drawing/2014/main" id="{EABEE900-11FE-F690-CE47-BF0EA8594BA5}"/>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nvGrpSpPr>
            <p:cNvPr id="62" name="Grupa 61">
              <a:extLst>
                <a:ext uri="{FF2B5EF4-FFF2-40B4-BE49-F238E27FC236}">
                  <a16:creationId xmlns:a16="http://schemas.microsoft.com/office/drawing/2014/main" id="{C48D35DA-172C-65BF-8F43-B4759893A339}"/>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A56779AE-A308-64EE-8843-01244F736446}"/>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F35DD9D-F0C2-5AB0-38E0-70ABC20C521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2DC64CC-D65E-08FE-050C-C1DF44A925C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133EC8EB-100A-6908-0FCC-B7084EA6528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29D607B6-0F41-A45B-76C2-E094635E8C4F}"/>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626ADBDD-8033-B6B0-F57D-B9B70970F2E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7E188FCB-9993-7F52-0344-A12D7EC8899F}"/>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646F19F6-04F0-4296-47F6-B88057BE752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6AE654B5-B055-47E1-BCFA-1A43940CECD2}"/>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9</a:t>
                </a:fld>
                <a:endParaRPr lang="pl-PL" dirty="0">
                  <a:solidFill>
                    <a:schemeClr val="bg1"/>
                  </a:solidFill>
                </a:endParaRPr>
              </a:p>
            </p:txBody>
          </p:sp>
        </p:grpSp>
      </p:grpSp>
      <p:sp>
        <p:nvSpPr>
          <p:cNvPr id="4" name="pole tekstowe 3">
            <a:extLst>
              <a:ext uri="{FF2B5EF4-FFF2-40B4-BE49-F238E27FC236}">
                <a16:creationId xmlns:a16="http://schemas.microsoft.com/office/drawing/2014/main" id="{829B472D-0953-2289-F62B-EBB4A6FD4B73}"/>
              </a:ext>
            </a:extLst>
          </p:cNvPr>
          <p:cNvSpPr txBox="1"/>
          <p:nvPr/>
        </p:nvSpPr>
        <p:spPr>
          <a:xfrm>
            <a:off x="1036751" y="1936129"/>
            <a:ext cx="10853905" cy="4322786"/>
          </a:xfrm>
          <a:prstGeom prst="rect">
            <a:avLst/>
          </a:prstGeom>
          <a:noFill/>
        </p:spPr>
        <p:txBody>
          <a:bodyPr wrap="square">
            <a:spAutoFit/>
          </a:bodyPr>
          <a:lstStyle/>
          <a:p>
            <a:pPr algn="just">
              <a:lnSpc>
                <a:spcPct val="150000"/>
              </a:lnSpc>
            </a:pPr>
            <a:r>
              <a:rPr lang="pl-PL" dirty="0">
                <a:latin typeface="Aptos" panose="020B0004020202020204" pitchFamily="34" charset="0"/>
              </a:rPr>
              <a:t>Realna ocena tego zjawiska jest jednak niemożliwa ze względu na dużą liczbę nieujawnionych incydentów. </a:t>
            </a:r>
          </a:p>
          <a:p>
            <a:pPr algn="just">
              <a:lnSpc>
                <a:spcPct val="150000"/>
              </a:lnSpc>
            </a:pPr>
            <a:r>
              <a:rPr lang="pl-PL" dirty="0">
                <a:latin typeface="Aptos" panose="020B0004020202020204" pitchFamily="34" charset="0"/>
              </a:rPr>
              <a:t>Przekonanie ofiar o bezskuteczności ścigania sprawcy, obawa przed odwetem oraz większym uzależnieniem od rodziny skutkuje zaniżeniem statystyk dotyczących aktów przemocy wobec osób starszych.</a:t>
            </a:r>
          </a:p>
          <a:p>
            <a:pPr algn="just">
              <a:lnSpc>
                <a:spcPct val="150000"/>
              </a:lnSpc>
            </a:pPr>
            <a:endParaRPr lang="pl-PL" sz="500" dirty="0">
              <a:latin typeface="Aptos" panose="020B0004020202020204" pitchFamily="34" charset="0"/>
            </a:endParaRPr>
          </a:p>
          <a:p>
            <a:pPr algn="just">
              <a:lnSpc>
                <a:spcPct val="150000"/>
              </a:lnSpc>
            </a:pPr>
            <a:r>
              <a:rPr lang="pl-PL" dirty="0">
                <a:latin typeface="Aptos" panose="020B0004020202020204" pitchFamily="34" charset="0"/>
              </a:rPr>
              <a:t>Najczęściej wymieniane formy tej przemocy to:</a:t>
            </a:r>
          </a:p>
          <a:p>
            <a:pPr marL="447675" indent="-447675" algn="just">
              <a:lnSpc>
                <a:spcPct val="150000"/>
              </a:lnSpc>
              <a:buFont typeface="Symbol" panose="05050102010706020507" pitchFamily="18" charset="2"/>
              <a:buChar char="®"/>
            </a:pPr>
            <a:r>
              <a:rPr lang="pl-PL" dirty="0">
                <a:latin typeface="Aptos" panose="020B0004020202020204" pitchFamily="34" charset="0"/>
              </a:rPr>
              <a:t>zaniedbanie, czyli brak opieki w wyniku zaniedbania (zarówno aktywne, jak i bierne)</a:t>
            </a:r>
          </a:p>
          <a:p>
            <a:pPr marL="447675" indent="-447675" algn="just">
              <a:lnSpc>
                <a:spcPct val="150000"/>
              </a:lnSpc>
              <a:buFont typeface="Symbol" panose="05050102010706020507" pitchFamily="18" charset="2"/>
              <a:buChar char="®"/>
            </a:pPr>
            <a:r>
              <a:rPr lang="pl-PL" dirty="0">
                <a:latin typeface="Aptos" panose="020B0004020202020204" pitchFamily="34" charset="0"/>
              </a:rPr>
              <a:t>przemoc fizyczna definiowana jako nieprzypadkowe użycie siły fizycznej</a:t>
            </a:r>
          </a:p>
          <a:p>
            <a:pPr marL="447675" indent="-447675" algn="just">
              <a:lnSpc>
                <a:spcPct val="150000"/>
              </a:lnSpc>
              <a:buFont typeface="Symbol" panose="05050102010706020507" pitchFamily="18" charset="2"/>
              <a:buChar char="®"/>
            </a:pPr>
            <a:r>
              <a:rPr lang="pl-PL" dirty="0">
                <a:latin typeface="Aptos" panose="020B0004020202020204" pitchFamily="34" charset="0"/>
              </a:rPr>
              <a:t>przemoc finansowa, czyli nieupoważnione użycie funduszy, własności</a:t>
            </a:r>
          </a:p>
          <a:p>
            <a:pPr marL="447675" indent="-447675" algn="just">
              <a:lnSpc>
                <a:spcPct val="150000"/>
              </a:lnSpc>
              <a:buFont typeface="Symbol" panose="05050102010706020507" pitchFamily="18" charset="2"/>
              <a:buChar char="®"/>
            </a:pPr>
            <a:r>
              <a:rPr lang="pl-PL" dirty="0">
                <a:latin typeface="Aptos" panose="020B0004020202020204" pitchFamily="34" charset="0"/>
              </a:rPr>
              <a:t>przemoc seksualna, czyli niepożądany kontakt seksualny</a:t>
            </a:r>
          </a:p>
          <a:p>
            <a:pPr marL="447675" indent="-447675" algn="just">
              <a:lnSpc>
                <a:spcPct val="150000"/>
              </a:lnSpc>
              <a:buFont typeface="Symbol" panose="05050102010706020507" pitchFamily="18" charset="2"/>
              <a:buChar char="®"/>
            </a:pPr>
            <a:r>
              <a:rPr lang="pl-PL" dirty="0">
                <a:latin typeface="Aptos" panose="020B0004020202020204" pitchFamily="34" charset="0"/>
              </a:rPr>
              <a:t>przemoc psychologiczna jako wywieranie nacisku przez groźbę, poniżenie lub zachowanie podobnego typu</a:t>
            </a:r>
          </a:p>
        </p:txBody>
      </p:sp>
      <p:pic>
        <p:nvPicPr>
          <p:cNvPr id="6" name="Obraz 5">
            <a:extLst>
              <a:ext uri="{FF2B5EF4-FFF2-40B4-BE49-F238E27FC236}">
                <a16:creationId xmlns:a16="http://schemas.microsoft.com/office/drawing/2014/main" id="{4A53936D-AAB9-57D2-EEBE-BA8BC28557DC}"/>
              </a:ext>
            </a:extLst>
          </p:cNvPr>
          <p:cNvPicPr>
            <a:picLocks noChangeAspect="1"/>
          </p:cNvPicPr>
          <p:nvPr/>
        </p:nvPicPr>
        <p:blipFill rotWithShape="1">
          <a:blip r:embed="rId17">
            <a:extLst>
              <a:ext uri="{28A0092B-C50C-407E-A947-70E740481C1C}">
                <a14:useLocalDpi xmlns:a14="http://schemas.microsoft.com/office/drawing/2010/main" val="0"/>
              </a:ext>
            </a:extLst>
          </a:blip>
          <a:stretch/>
        </p:blipFill>
        <p:spPr bwMode="auto">
          <a:xfrm>
            <a:off x="8856399" y="220235"/>
            <a:ext cx="1924780" cy="7713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57442225"/>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ja1" id="{0193D26A-6FB2-4818-B09C-BA41EA6B2489}" vid="{B9F83576-7F6D-438E-A9EC-D7E1AE3F0637}"/>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ba0352d-c248-4b76-adbf-aacdca93ae5a">
      <Terms xmlns="http://schemas.microsoft.com/office/infopath/2007/PartnerControls"/>
    </lcf76f155ced4ddcb4097134ff3c332f>
    <TaxCatchAll xmlns="9b69c527-c312-47e5-9179-c47cf802129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FE295F7D1C10C14389938B3806F073FE" ma:contentTypeVersion="16" ma:contentTypeDescription="Utwórz nowy dokument." ma:contentTypeScope="" ma:versionID="639fac6e3a4bad2a0585bc2b4ea1e31d">
  <xsd:schema xmlns:xsd="http://www.w3.org/2001/XMLSchema" xmlns:xs="http://www.w3.org/2001/XMLSchema" xmlns:p="http://schemas.microsoft.com/office/2006/metadata/properties" xmlns:ns2="2ba0352d-c248-4b76-adbf-aacdca93ae5a" xmlns:ns3="9b69c527-c312-47e5-9179-c47cf802129d" targetNamespace="http://schemas.microsoft.com/office/2006/metadata/properties" ma:root="true" ma:fieldsID="39c5cee0f04e793908414c936b4db73a" ns2:_="" ns3:_="">
    <xsd:import namespace="2ba0352d-c248-4b76-adbf-aacdca93ae5a"/>
    <xsd:import namespace="9b69c527-c312-47e5-9179-c47cf802129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GenerationTime" minOccurs="0"/>
                <xsd:element ref="ns2:MediaServiceEventHashCode" minOccurs="0"/>
                <xsd:element ref="ns2:MediaServiceOCR" minOccurs="0"/>
                <xsd:element ref="ns2:MediaServiceDateTaken" minOccurs="0"/>
                <xsd:element ref="ns2:MediaServiceAutoKeyPoints" minOccurs="0"/>
                <xsd:element ref="ns2:MediaServiceKeyPoint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a0352d-c248-4b76-adbf-aacdca93ae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Tagi obrazów" ma:readOnly="false" ma:fieldId="{5cf76f15-5ced-4ddc-b409-7134ff3c332f}" ma:taxonomyMulti="true" ma:sspId="81308403-db5a-415a-a9ab-37232a820ab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b69c527-c312-47e5-9179-c47cf802129d" elementFormDefault="qualified">
    <xsd:import namespace="http://schemas.microsoft.com/office/2006/documentManagement/types"/>
    <xsd:import namespace="http://schemas.microsoft.com/office/infopath/2007/PartnerControls"/>
    <xsd:element name="SharedWithUsers" ma:index="10"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Udostępnione dla — szczegóły" ma:internalName="SharedWithDetails" ma:readOnly="true">
      <xsd:simpleType>
        <xsd:restriction base="dms:Note">
          <xsd:maxLength value="255"/>
        </xsd:restriction>
      </xsd:simpleType>
    </xsd:element>
    <xsd:element name="TaxCatchAll" ma:index="20" nillable="true" ma:displayName="Taxonomy Catch All Column" ma:hidden="true" ma:list="{1fbf3895-5a45-45a5-b8a8-2100bdf6a478}" ma:internalName="TaxCatchAll" ma:showField="CatchAllData" ma:web="9b69c527-c312-47e5-9179-c47cf802129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7F590D-2348-4983-9BDD-6C7A45C01C68}">
  <ds:schemaRefs>
    <ds:schemaRef ds:uri="http://purl.org/dc/dcmitype/"/>
    <ds:schemaRef ds:uri="http://schemas.microsoft.com/office/2006/documentManagement/types"/>
    <ds:schemaRef ds:uri="9b69c527-c312-47e5-9179-c47cf802129d"/>
    <ds:schemaRef ds:uri="http://schemas.openxmlformats.org/package/2006/metadata/core-properties"/>
    <ds:schemaRef ds:uri="2ba0352d-c248-4b76-adbf-aacdca93ae5a"/>
    <ds:schemaRef ds:uri="http://schemas.microsoft.com/office/infopath/2007/PartnerControls"/>
    <ds:schemaRef ds:uri="http://purl.org/dc/elements/1.1/"/>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2FD664F6-2C76-44EB-BF3B-739BD8DE39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a0352d-c248-4b76-adbf-aacdca93ae5a"/>
    <ds:schemaRef ds:uri="9b69c527-c312-47e5-9179-c47cf80212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7E48ADB-850D-4B1C-B50C-8A81B79E39E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2.3. Prezentacja_Zjawisko przemocy domowej(2)</Template>
  <TotalTime>540</TotalTime>
  <Words>6481</Words>
  <Application>Microsoft Office PowerPoint</Application>
  <PresentationFormat>Panoramiczny</PresentationFormat>
  <Paragraphs>471</Paragraphs>
  <Slides>45</Slides>
  <Notes>45</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45</vt:i4>
      </vt:variant>
    </vt:vector>
  </HeadingPairs>
  <TitlesOfParts>
    <vt:vector size="51" baseType="lpstr">
      <vt:lpstr>Aptos</vt:lpstr>
      <vt:lpstr>Arial</vt:lpstr>
      <vt:lpstr>Calibri</vt:lpstr>
      <vt:lpstr>Calibri Light</vt:lpstr>
      <vt:lpstr>Symbol</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Dorota Jaszczak</dc:creator>
  <cp:lastModifiedBy>Wiktoria Grad</cp:lastModifiedBy>
  <cp:revision>75</cp:revision>
  <cp:lastPrinted>2024-02-16T09:23:59Z</cp:lastPrinted>
  <dcterms:created xsi:type="dcterms:W3CDTF">2024-02-15T13:00:12Z</dcterms:created>
  <dcterms:modified xsi:type="dcterms:W3CDTF">2024-02-23T13:20:41Z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0x010100FE295F7D1C10C14389938B3806F073FE</vt:lpwstr>
  </property>
  <property fmtid="{D5CDD505-2E9C-101B-9397-08002B2CF9AE}" pid="3" name="MediaServiceImageTags">
    <vt:lpwstr/>
  </property>
</Properties>
</file>