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42" r:id="rId3"/>
    <p:sldId id="343" r:id="rId4"/>
    <p:sldId id="345" r:id="rId5"/>
    <p:sldId id="346" r:id="rId6"/>
    <p:sldId id="347" r:id="rId7"/>
    <p:sldId id="349" r:id="rId8"/>
    <p:sldId id="348" r:id="rId9"/>
    <p:sldId id="350" r:id="rId10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DA8056-0513-A8FD-E729-B452DF826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2D4B5C5-FFAC-1CCB-E962-C25BB9CCF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AAAB94-0046-DDDA-E4AC-4BFD9702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7F53C9-A428-B41C-38B4-0EC1DDDB8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0800EB-9256-2404-2237-AF84B81A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882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1552CD-C7A8-EFC8-38B3-F47BDE8C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2099DA5-A3AB-27E3-A8DC-1641A32B2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FC5269-646C-AA0B-0634-60FB6EA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A3AEA66-FA11-DC6B-6F76-910755F3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13A89F-5723-2DC5-EAE7-94E3A1D14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074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3FCB4FC-33EA-7368-0B9D-6F13A9448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A3E800F-D2FD-C1B7-3485-0B1A82E84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103E51-1EA6-A9D6-6603-BE5511D4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DB769E8-F237-7DC2-71AC-73DAC713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95F36B-E9D0-55DB-1E3E-33EA76FE8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154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1FC5B-8FA9-9351-4477-7E0A4A20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64291E-C098-A01C-43AC-6E0D6F685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EE71AD-0924-D69E-E543-5EE0B850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859C4B-553B-289A-5451-8D3175AA4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2271EF-45F8-1E6C-598A-DEA85F6A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5606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BC0FD0-AACF-918C-C5B1-E2616F27A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F60BE5-77AA-7EC4-6AE0-388CAB7A1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7D78E2-4AA0-F50A-8457-45C0B40C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44347E1-9248-F0F4-E772-FF07CDE1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641980-200A-DA6C-7C4C-7682AEC0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222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BD32C9-032D-4A78-BBBE-44A49CE7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99E4FA-E04E-3244-F776-5346917B8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C719A1D-EEED-A481-E1C1-95BF7C66F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D935510-405B-7835-FB39-F7CAF147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7F9B34B-D12D-FCE5-374B-35974DFA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A1A067C-E4B7-E1AD-8438-800745C5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268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C73EBC-0F03-411A-1467-CB70F16FE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0FABB97-1650-C6E0-4BD7-DA7BA9FCD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49533BF-4FE1-B587-9F7C-4F6C72995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DCB8919-B54D-AB96-058A-C3AE6C48B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DFA53D9-6A76-827F-5AB5-A134C683C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47B666B-A9E8-B7D4-730E-29EF364C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F37077F-F30F-5FF1-407A-A4D1AC53D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84AF378-D4EC-2286-EFDA-EE61B623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84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28E974-BF5E-A2BD-0168-CAE363A8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10CB4AF-A033-1DB3-4CA3-BB0EE5A5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ECFB25F-C68C-F603-2FF2-63D0FC86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D807958-3D30-2AEA-8D02-5E04FB66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C93C266-44C8-A996-3FD5-15F70174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24CD209-58F5-388A-2F23-C21D03DA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BBC9A43-9B60-0DAD-9161-2E7B9796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8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37F1DE-B734-BF6C-FF2E-3EC6115CC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7B44DC-0683-BB5C-C17C-1EF2F2E9F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6BEBC97-DFF6-6E7C-F8EB-54235C913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B3126D2-1CE9-6A37-E94D-8BEB6B1AD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C820236-52EC-451D-DE4F-D10676F2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7F0D849-991E-5261-CA01-E15A4C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994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A09D64-D5EB-B897-BFC2-B6D2E1200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731E8E6-3F6A-AD87-AB7B-E5949AB48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026968D-1F46-7091-EEA6-A0EBFB5E5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44890F4-7B04-FD34-4715-E2F296645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F83D66D-5468-C4B1-51AA-75619E9CB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FD4DB03-476A-407A-7D2E-8523C385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335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68BE38A-EE40-4495-438A-17DC2497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109087-E6C5-E8AF-B827-01C39B322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A43250-49CE-1E4E-5BE2-7B75E7FA06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3AA4-3D40-46FE-9580-7B7D30DBBC8A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69A1FC-D672-3478-D6C9-36E888C94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AA1C6E1-E444-EEC6-FAD8-A656EB3FF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771BF-AF1B-46B1-B152-C0B7E4E092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1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dirty="0"/>
              <a:t>W związku ze zgłaszanymi pytaniami i pojawiającymi się wątpliwościami dot. prawidłowego opracowania „Informacji</a:t>
            </a:r>
            <a:br>
              <a:rPr lang="pl-PL" sz="1600" dirty="0"/>
            </a:br>
            <a:r>
              <a:rPr lang="pl-PL" sz="1600" dirty="0"/>
              <a:t>o substancjach chemicznych, ich mieszaninach, czynnikach lub procesach technologicznych o działaniu rakotwórczym lub mutagennym ” skierowano pismem zapytania do </a:t>
            </a:r>
            <a:r>
              <a:rPr lang="pl-PL" sz="1600" dirty="0">
                <a:solidFill>
                  <a:schemeClr val="accent1"/>
                </a:solidFill>
              </a:rPr>
              <a:t>Instytutu Medycyny Pracy w Łodzi </a:t>
            </a:r>
            <a:r>
              <a:rPr lang="pl-PL" sz="1600" dirty="0"/>
              <a:t>w celu zajęcia stanowiska i ew. uwzględnienia zgłoszonych uwag oraz sugestii w pracach nad modernizacją bazy CRCR lub legislacyjnych.  </a:t>
            </a:r>
          </a:p>
          <a:p>
            <a:pPr marL="0" indent="0" algn="just">
              <a:buNone/>
            </a:pPr>
            <a:endParaRPr lang="pl-PL" sz="1600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r>
              <a:rPr lang="pl-PL" sz="1600" dirty="0"/>
              <a:t>Zakład Bezpieczeństwa Chemicznego IMP w Łodzi wyjaśnił: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Obecnie trwają prace nad zmianą rozporządzenia wynikającą z rozszerzenia zakresu dyrektywy 2004/37/WE.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Instytut Medycyny Pracy w Łodzi </a:t>
            </a:r>
            <a:r>
              <a:rPr lang="pl-PL" sz="1600" u="sng" dirty="0"/>
              <a:t>zamierza wskazać </a:t>
            </a:r>
            <a:r>
              <a:rPr lang="pl-PL" sz="1600" dirty="0"/>
              <a:t>niezbędne zmiany w zapisach rozporządzenia.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highlight>
                  <a:srgbClr val="00FFFF"/>
                </a:highlight>
              </a:rPr>
              <a:t>Pytanie 1:</a:t>
            </a:r>
            <a:r>
              <a:rPr lang="pl-PL" sz="1600" dirty="0">
                <a:highlight>
                  <a:srgbClr val="C0C0C0"/>
                </a:highlight>
              </a:rPr>
              <a:t> 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Czy osoby zatrudnione w innej formie niż stosunek pracy w narażeniu na substancje chemiczne, ich mieszaniny, czynniki lub procesy technologiczne o działaniu rakotwórczym lub mutagennym w środowisku pracy podlegają ewidencji oraz wykazywaniu ich w corocznej informacji? Czy w przypadku, jeżeli pracodawca zatrudnia tylko te osoby przy tego typu pracach jest zwolniony z obowiązku przekazywania danych?</a:t>
            </a:r>
          </a:p>
          <a:p>
            <a:pPr marL="0" indent="0" algn="just">
              <a:buNone/>
            </a:pPr>
            <a:r>
              <a:rPr lang="pl-PL" sz="1600" dirty="0"/>
              <a:t>Obowiązki wymienione w § 4 i § 5 rozporządzenia Ministra Zdrowia z dnia 24 lipca 2012r. w sprawie substancji chemicznych, ich mieszanin, czynników lub procesów technologicznych o działaniu rakotwórczym lub mutagennym </a:t>
            </a:r>
            <a:br>
              <a:rPr lang="pl-PL" sz="1600" dirty="0"/>
            </a:br>
            <a:r>
              <a:rPr lang="pl-PL" sz="1600" dirty="0"/>
              <a:t>w środowisku pracy (</a:t>
            </a:r>
            <a:r>
              <a:rPr lang="pl-PL" sz="1600" dirty="0" err="1"/>
              <a:t>t.j</a:t>
            </a:r>
            <a:r>
              <a:rPr lang="pl-PL" sz="1600" dirty="0"/>
              <a:t>. Dz.U. z 2021r. poz. 2235 z późn.zm.) ograniczone zostały do „pracowników”. </a:t>
            </a:r>
            <a:r>
              <a:rPr lang="pl-PL" sz="1600" i="1" dirty="0"/>
              <a:t>Zgodnie z polskim systemem prawnym rozporządzenie Ministra Zdrowia jest rozporządzeniem wykonawczym, do którego upoważnienie ustawowe znajduje się w Kodeksie pracy, a z kolei zgodnie z art. 2 Kodeksu pracy „pracownikiem” jest osoba zatrudniona na podstawie umowy o pracę, powołania, wyboru, mianowania lub spółdzielczej umowy o pracę. Poruszony problem jest więc typowym problemem prawnym i rozszerzenie przynajmniej części zawartych w rozporządzeniu obowiązków </a:t>
            </a:r>
            <a:br>
              <a:rPr lang="pl-PL" sz="1600" i="1" dirty="0"/>
            </a:br>
            <a:r>
              <a:rPr lang="pl-PL" sz="1600" i="1" dirty="0"/>
              <a:t>na osoby (prawne i fizyczne) zatrudniające na podstawie innych form zatrudnienia np. umów cywilno-prawnych wymaga konsultacji prawnych i jest w gestii ustawodawcy.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35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167780"/>
            <a:ext cx="10273666" cy="621609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>
                <a:highlight>
                  <a:srgbClr val="00FFFF"/>
                </a:highlight>
              </a:rPr>
              <a:t>Pytanie 2</a:t>
            </a:r>
            <a:r>
              <a:rPr lang="pl-PL" sz="1600" dirty="0"/>
              <a:t>: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Wątpliwości budzi kwestia wykazywania w przypadku pracowników „narażonych” liczby osób, </a:t>
            </a:r>
            <a:b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a w przypadku pracowników „w kontakcie” liczby „0”.</a:t>
            </a:r>
            <a:endParaRPr lang="pl-PL" sz="16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600" dirty="0">
                <a:effectLst/>
                <a:ea typeface="Times New Roman" panose="02020603050405020304" pitchFamily="18" charset="0"/>
              </a:rPr>
              <a:t>W punkcie 15 ww.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Zaleceń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, Instytut Medycyny Pracy im. prof. dra med. Jerzego </a:t>
            </a:r>
            <a:r>
              <a:rPr lang="pl-PL" sz="1600" dirty="0" err="1">
                <a:effectLst/>
                <a:ea typeface="Times New Roman" panose="02020603050405020304" pitchFamily="18" charset="0"/>
              </a:rPr>
              <a:t>Nofera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 w Łodzi przedstawił swoje stanowisko w kwestii interpretacji pojęcia „Kontakt” i „Narażenie” oraz kwalifikacji osób jako pracujących </a:t>
            </a:r>
            <a:br>
              <a:rPr lang="pl-PL" sz="1600" dirty="0">
                <a:effectLst/>
                <a:ea typeface="Times New Roman" panose="02020603050405020304" pitchFamily="18" charset="0"/>
              </a:rPr>
            </a:br>
            <a:r>
              <a:rPr lang="pl-PL" sz="1600" dirty="0">
                <a:effectLst/>
                <a:ea typeface="Times New Roman" panose="02020603050405020304" pitchFamily="18" charset="0"/>
              </a:rPr>
              <a:t>w narażeniu lub jako pracujących w kontakcie z kancerogenem lub mutagenem bez narażenia. Przyjęto,</a:t>
            </a:r>
            <a:br>
              <a:rPr lang="pl-PL" sz="1600" dirty="0">
                <a:effectLst/>
                <a:ea typeface="Times New Roman" panose="02020603050405020304" pitchFamily="18" charset="0"/>
              </a:rPr>
            </a:br>
            <a:r>
              <a:rPr lang="pl-PL" sz="1600" dirty="0">
                <a:effectLst/>
                <a:ea typeface="Times New Roman" panose="02020603050405020304" pitchFamily="18" charset="0"/>
              </a:rPr>
              <a:t>że podstawą podjęcia decyzji, czy dana praca jest pracą w kontakcie z substancją bez jednoczesnego narażenia pracownika, czy też istnieje narażenie pracownika, </a:t>
            </a:r>
            <a:r>
              <a:rPr lang="pl-PL" sz="1600" dirty="0">
                <a:effectLst/>
                <a:highlight>
                  <a:srgbClr val="00FFFF"/>
                </a:highlight>
                <a:ea typeface="Times New Roman" panose="02020603050405020304" pitchFamily="18" charset="0"/>
              </a:rPr>
              <a:t>są</a:t>
            </a:r>
            <a:r>
              <a:rPr lang="pl-PL" sz="1600" b="1" dirty="0">
                <a:effectLst/>
                <a:highlight>
                  <a:srgbClr val="00FFFF"/>
                </a:highlight>
                <a:ea typeface="Times New Roman" panose="02020603050405020304" pitchFamily="18" charset="0"/>
              </a:rPr>
              <a:t> </a:t>
            </a:r>
            <a:r>
              <a:rPr lang="pl-PL" sz="1600" dirty="0">
                <a:effectLst/>
                <a:highlight>
                  <a:srgbClr val="00FFFF"/>
                </a:highlight>
                <a:ea typeface="Times New Roman" panose="02020603050405020304" pitchFamily="18" charset="0"/>
              </a:rPr>
              <a:t>wyniki pomiarów 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substancji rakotwórczej/mutagennej w środowisku pracy w strefie oddychania pracownika. Stwierdzono, że „jeżeli stężenie czynnika rakotwórczego lub mutagennego na stanowisku pracy </a:t>
            </a:r>
            <a:r>
              <a:rPr lang="pl-PL" sz="1600" u="sng" dirty="0">
                <a:effectLst/>
                <a:ea typeface="Times New Roman" panose="02020603050405020304" pitchFamily="18" charset="0"/>
              </a:rPr>
              <a:t>jest poniżej 0,1 wartości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 najwyższego dopuszczalnego stężenia, to na stanowisku pracy brak jest narażenia inhalacyjnego na czynnik rakotwórczy lub mutagenny. W takim przypadku nie wykazuje się liczby osób pracujących w narażeniu na tym stanowisku pracy, a pracowników traktuje się jako pracujących w kontakcie z kancerogenem/ mutagenem zawodowym bez narażenia”. Pracodawca w sytuacji stwierdzenia pracy wyłącznie w kontakcie z kancerogenem lub mutagenem zawodowym rejestruje liczbę osób narażonych równą ”0”. </a:t>
            </a:r>
            <a:endParaRPr lang="pl-PL" sz="16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pl-PL" sz="1600" dirty="0"/>
              <a:t>IMP w Łodzi podkreślił, że </a:t>
            </a:r>
            <a:r>
              <a:rPr lang="pl-PL" sz="1600" i="1" dirty="0"/>
              <a:t>w upoważnieniu ustawowym jest obowiązek </a:t>
            </a:r>
            <a:r>
              <a:rPr lang="pl-PL" sz="1600" i="1" dirty="0">
                <a:highlight>
                  <a:srgbClr val="00FFFF"/>
                </a:highlight>
              </a:rPr>
              <a:t>prowadzenia rejestrów </a:t>
            </a:r>
            <a:r>
              <a:rPr lang="pl-PL" sz="1600" i="1" dirty="0"/>
              <a:t>w odniesieniu do wszystkich pracowników zatrudnionych przy pracach z kancerogenami i mutagenami zawodowymi zdefiniowanymi w rozporządzeniu. Zgodnie z zaleceniami opracowanymi przez IMP należy prowadzić rejestr wszystkich prac, których wykonywanie powoduje konieczność pozostawania w kontakcie z substancjami chemicznymi, ich mieszaninami, czynnikami lub procesami technologicznymi o działanie rakotwórczym lub mutagennym. Docelowo IMP stoi na stanowisku, że wykazywani powinni </a:t>
            </a:r>
            <a:r>
              <a:rPr lang="pl-PL" sz="1600" i="1" dirty="0">
                <a:highlight>
                  <a:srgbClr val="00FFFF"/>
                </a:highlight>
              </a:rPr>
              <a:t>być wszyscy pracownicy </a:t>
            </a:r>
            <a:r>
              <a:rPr lang="pl-PL" sz="1600" i="1" dirty="0"/>
              <a:t>w podziale na osoby zatrudnione w stężeniach do 0,1 wartości NDS włącznie i w stężeniach większych od 0,1 wartości NDS.</a:t>
            </a:r>
          </a:p>
          <a:p>
            <a:pPr marL="0" indent="0" algn="just">
              <a:buNone/>
            </a:pPr>
            <a:r>
              <a:rPr lang="pl-PL" sz="1600" i="1" dirty="0"/>
              <a:t>Podział taki powinien zostać wprowadzony prawnie w załączniku nr 2 do rozporządzenia.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182" y="407677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51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 </a:t>
            </a:r>
            <a:r>
              <a:rPr lang="pl-PL" sz="1600" dirty="0">
                <a:highlight>
                  <a:srgbClr val="00FFFF"/>
                </a:highlight>
              </a:rPr>
              <a:t>Pytanie 3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Kwestia ustalenia pracy w „kontakcie” pracowników z </a:t>
            </a:r>
            <a:r>
              <a:rPr lang="pl-PL" sz="1600" i="1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olejami mineralnymi użytymi wcześniej w silnikach spalinowych wewnętrznego spalania w celu smarowania lub schładzania części ruchomych silnika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1600" i="1" dirty="0">
                <a:effectLst/>
                <a:ea typeface="Times New Roman" panose="02020603050405020304" pitchFamily="18" charset="0"/>
              </a:rPr>
              <a:t>Prace związane z narażeniem przez skórę na działanie olejów mineralnych użytych wcześniej w silnikach spalinowych wewnętrznego spalania w celu smarowania i schładzania części ruchomych silnika zostały wprowadzone do wykazu procesów technologicznych w 2021 r., </a:t>
            </a:r>
            <a:r>
              <a:rPr lang="pl-PL" sz="1600" i="1" dirty="0">
                <a:ea typeface="Times New Roman" panose="02020603050405020304" pitchFamily="18" charset="0"/>
              </a:rPr>
              <a:t>n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atomiast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„Zalecenia IMP dla pracodawców” zostały opracowane przed tą datą</a:t>
            </a:r>
            <a:r>
              <a:rPr lang="pl-PL" sz="1600" i="1" dirty="0">
                <a:ea typeface="Times New Roman" panose="02020603050405020304" pitchFamily="18" charset="0"/>
              </a:rPr>
              <a:t> -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 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nie odnoszą się więc do</a:t>
            </a:r>
            <a:r>
              <a:rPr lang="pl-PL" sz="1600" dirty="0">
                <a:ea typeface="Times New Roman" panose="02020603050405020304" pitchFamily="18" charset="0"/>
              </a:rPr>
              <a:t> ww. prac.</a:t>
            </a:r>
            <a:endParaRPr lang="pl-PL" sz="16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600" i="1" dirty="0">
                <a:ea typeface="Times New Roman" panose="02020603050405020304" pitchFamily="18" charset="0"/>
              </a:rPr>
              <a:t>Ww. proces jest obecnie jedynym czynnikiem z przypisaną drogą </a:t>
            </a:r>
            <a:r>
              <a:rPr lang="pl-PL" sz="1600" i="1" dirty="0" err="1">
                <a:ea typeface="Times New Roman" panose="02020603050405020304" pitchFamily="18" charset="0"/>
              </a:rPr>
              <a:t>dermalną</a:t>
            </a:r>
            <a:r>
              <a:rPr lang="pl-PL" sz="1600" i="1" dirty="0">
                <a:ea typeface="Times New Roman" panose="02020603050405020304" pitchFamily="18" charset="0"/>
              </a:rPr>
              <a:t> narażenia. Powinni być wykazywani wszyscy pracownicy mający potencjalnie taki kontakt. W tym przypadku nie zaleca się oparcia o 0,1 wartości NDS, gdyż nie ma określonej wartości NDS dla olejów „przepracowanych”, ani dla narażenia drogą </a:t>
            </a:r>
            <a:r>
              <a:rPr lang="pl-PL" sz="1600" i="1" dirty="0" err="1">
                <a:ea typeface="Times New Roman" panose="02020603050405020304" pitchFamily="18" charset="0"/>
              </a:rPr>
              <a:t>dermalną</a:t>
            </a:r>
            <a:r>
              <a:rPr lang="pl-PL" sz="1600" i="1" dirty="0">
                <a:ea typeface="Times New Roman" panose="02020603050405020304" pitchFamily="18" charset="0"/>
              </a:rPr>
              <a:t>. Po ukazaniu się nowelizacji rozporządzenia koniecznie będzie opracowanie przez IMP nowych zaleceń uwzględniających ten nietypowy czynnik.</a:t>
            </a:r>
            <a:endParaRPr lang="pl-PL" sz="1600" i="1" dirty="0">
              <a:effectLst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>
                <a:highlight>
                  <a:srgbClr val="00FFFF"/>
                </a:highlight>
              </a:rPr>
              <a:t>Pytanie 4: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accent1"/>
                </a:solidFill>
              </a:rPr>
              <a:t>Druk „Informacja o substancjach chemicznych, ich mieszanin, czynnikach lub procesach technologicznych o działaniu rakotwórczym lub mutagennym, uwzględniać ma stan zatrudnienia na dzień sporządzania sprawozdania tj. na koniec roku sprawozdawczego 31 grudnia?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accent1"/>
                </a:solidFill>
              </a:rPr>
              <a:t>Czy osoby podlegają wykazaniu w sytuacji rozwiązania umowy o pracę w okresie roku sprawozdawczego?</a:t>
            </a:r>
          </a:p>
          <a:p>
            <a:pPr marL="0" indent="0">
              <a:buNone/>
            </a:pPr>
            <a:r>
              <a:rPr lang="pl-PL" sz="1600" i="1" dirty="0"/>
              <a:t>Sprawozdanie obejmuje cały rok sprawozdawczy, więc  należy wykazać wszystkie osoby zatrudnione w danym roku kalendarzowym.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527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 </a:t>
            </a:r>
            <a:r>
              <a:rPr lang="pl-PL" sz="1600" dirty="0">
                <a:highlight>
                  <a:srgbClr val="00FFFF"/>
                </a:highlight>
              </a:rPr>
              <a:t>Pytanie 5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Obowiązek wypełniania części szczegółowej II. B dotyczy również procesów technologicznych o działaniu rakotwórczym lub mutagennym, jednak wzór druku „Informacja o substancjach chemicznych, ich mieszaninach, czynnikach lub procesach technologicznych o działaniu rakotwórczym lub mutagennym” w tym zakresie jest niezrozumiały dla wielu pracodawców. Dla zidentyfikowanych substancji lub czynników przy procesach technologicznych o działaniu rakotwórczym lub mutagennym części tej niejednokrotnie nie wypełniano.</a:t>
            </a:r>
          </a:p>
          <a:p>
            <a:pPr marL="0" indent="0" algn="just">
              <a:buNone/>
            </a:pPr>
            <a:r>
              <a:rPr lang="pl-PL" sz="1600" i="1" dirty="0">
                <a:effectLst/>
                <a:ea typeface="Times New Roman" panose="02020603050405020304" pitchFamily="18" charset="0"/>
              </a:rPr>
              <a:t>W rozporządzeniu </a:t>
            </a:r>
            <a:r>
              <a:rPr lang="pl-PL" sz="1600" i="1" u="sng" dirty="0">
                <a:effectLst/>
                <a:ea typeface="Times New Roman" panose="02020603050405020304" pitchFamily="18" charset="0"/>
              </a:rPr>
              <a:t>nie wskazano jednoznacznie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obowiązku wypełnienia części szczegółowej II.B w przypadku „procesów technologicznych”, w których dochodzi do uwalniania substancji chemicznych, ich mieszanin lub czynników o działaniu rakotwórczym lub mutagennym. </a:t>
            </a:r>
            <a:r>
              <a:rPr lang="pl-PL" sz="1600" i="1" dirty="0">
                <a:ea typeface="Times New Roman" panose="02020603050405020304" pitchFamily="18" charset="0"/>
              </a:rPr>
              <a:t>Jednocześnie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, że w części szczegółowej II.B znajduje się pytanie o stężenia pyłów drewna twardego, co zdaniem IMP jednoznacznie wskazuje, że intencją ustawodawcy był </a:t>
            </a:r>
            <a:r>
              <a:rPr lang="pl-PL" sz="1600" i="1" u="sng" dirty="0">
                <a:effectLst/>
                <a:ea typeface="Times New Roman" panose="02020603050405020304" pitchFamily="18" charset="0"/>
              </a:rPr>
              <a:t>obowiązek wypełniania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tej części także w przypadku procesów technologicznych. </a:t>
            </a:r>
            <a:endParaRPr lang="pl-PL" sz="1600" i="1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6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4BF5BB6-5E5F-ECB8-BFBB-A857AFE43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657" y="4481772"/>
            <a:ext cx="6158666" cy="1263316"/>
          </a:xfrm>
          <a:prstGeom prst="rect">
            <a:avLst/>
          </a:prstGeom>
        </p:spPr>
      </p:pic>
      <p:sp>
        <p:nvSpPr>
          <p:cNvPr id="8" name="Owal 7">
            <a:extLst>
              <a:ext uri="{FF2B5EF4-FFF2-40B4-BE49-F238E27FC236}">
                <a16:creationId xmlns:a16="http://schemas.microsoft.com/office/drawing/2014/main" id="{0143995F-6866-7417-EDB2-5CB80A5BD5D1}"/>
              </a:ext>
            </a:extLst>
          </p:cNvPr>
          <p:cNvSpPr/>
          <p:nvPr/>
        </p:nvSpPr>
        <p:spPr>
          <a:xfrm>
            <a:off x="5574627" y="4483779"/>
            <a:ext cx="689811" cy="2486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5A217843-2AA3-40BE-8B05-1BAF27C5C4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4533" y="4050633"/>
            <a:ext cx="4963944" cy="2390274"/>
          </a:xfrm>
          <a:prstGeom prst="rect">
            <a:avLst/>
          </a:prstGeom>
        </p:spPr>
      </p:pic>
      <p:sp>
        <p:nvSpPr>
          <p:cNvPr id="12" name="Owal 11">
            <a:extLst>
              <a:ext uri="{FF2B5EF4-FFF2-40B4-BE49-F238E27FC236}">
                <a16:creationId xmlns:a16="http://schemas.microsoft.com/office/drawing/2014/main" id="{ADC858E2-0F3A-18A8-836F-B4600428BB8C}"/>
              </a:ext>
            </a:extLst>
          </p:cNvPr>
          <p:cNvSpPr/>
          <p:nvPr/>
        </p:nvSpPr>
        <p:spPr>
          <a:xfrm>
            <a:off x="7194884" y="5735060"/>
            <a:ext cx="1395663" cy="232608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/>
          </a:p>
        </p:txBody>
      </p:sp>
      <p:sp>
        <p:nvSpPr>
          <p:cNvPr id="13" name="Strzałka: w dół 12">
            <a:extLst>
              <a:ext uri="{FF2B5EF4-FFF2-40B4-BE49-F238E27FC236}">
                <a16:creationId xmlns:a16="http://schemas.microsoft.com/office/drawing/2014/main" id="{E9EC5B9A-B450-C468-9BDE-DA798E11BE9F}"/>
              </a:ext>
            </a:extLst>
          </p:cNvPr>
          <p:cNvSpPr/>
          <p:nvPr/>
        </p:nvSpPr>
        <p:spPr>
          <a:xfrm>
            <a:off x="5454311" y="4050633"/>
            <a:ext cx="240631" cy="3870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264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pl-PL" sz="1600" dirty="0">
              <a:highlight>
                <a:srgbClr val="FFFF00"/>
              </a:highligh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IMP w Łodzi </a:t>
            </a:r>
            <a:r>
              <a:rPr lang="pl-PL" sz="1600" dirty="0">
                <a:solidFill>
                  <a:srgbClr val="FF0000"/>
                </a:solidFill>
              </a:rPr>
              <a:t>proponuje</a:t>
            </a:r>
            <a:r>
              <a:rPr lang="pl-PL" sz="1600" dirty="0"/>
              <a:t>, żeby </a:t>
            </a:r>
            <a:r>
              <a:rPr lang="pl-PL" sz="1600" i="1" dirty="0"/>
              <a:t>w objaśnieniu do części szczegółowej (</a:t>
            </a:r>
            <a:r>
              <a:rPr lang="pl-PL" sz="1600" i="1" dirty="0">
                <a:solidFill>
                  <a:srgbClr val="7030A0"/>
                </a:solidFill>
              </a:rPr>
              <a:t>przypis „***”</a:t>
            </a:r>
            <a:r>
              <a:rPr lang="pl-PL" sz="1600" i="1" dirty="0"/>
              <a:t>) zamieścić informację, </a:t>
            </a:r>
            <a:br>
              <a:rPr lang="pl-PL" sz="1600" i="1" dirty="0"/>
            </a:br>
            <a:r>
              <a:rPr lang="pl-PL" sz="1600" i="1" dirty="0"/>
              <a:t>że w przypadku procesów technologicznych objętych wykazem należy wypełnić charakterystykę stanowiska wg wzoru B – podobnie jak obecnie wskazano w przypadku substancji i mieszanin.</a:t>
            </a:r>
          </a:p>
          <a:p>
            <a:pPr marL="0" indent="0" algn="just">
              <a:buNone/>
            </a:pPr>
            <a:endParaRPr lang="pl-PL" sz="1600" dirty="0">
              <a:solidFill>
                <a:schemeClr val="accent1"/>
              </a:solidFill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600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2B948348-A32E-B29A-F223-ACE588F13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812" y="1443789"/>
            <a:ext cx="6077827" cy="4880811"/>
          </a:xfrm>
          <a:prstGeom prst="rect">
            <a:avLst/>
          </a:prstGeom>
        </p:spPr>
      </p:pic>
      <p:sp>
        <p:nvSpPr>
          <p:cNvPr id="7" name="Owal 6">
            <a:extLst>
              <a:ext uri="{FF2B5EF4-FFF2-40B4-BE49-F238E27FC236}">
                <a16:creationId xmlns:a16="http://schemas.microsoft.com/office/drawing/2014/main" id="{1318135B-A186-5513-C7D8-FE52843367DC}"/>
              </a:ext>
            </a:extLst>
          </p:cNvPr>
          <p:cNvSpPr/>
          <p:nvPr/>
        </p:nvSpPr>
        <p:spPr>
          <a:xfrm>
            <a:off x="2353788" y="6051674"/>
            <a:ext cx="6485412" cy="49244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D4186C0-3440-8551-C6CE-39710CA863E8}"/>
              </a:ext>
            </a:extLst>
          </p:cNvPr>
          <p:cNvSpPr txBox="1"/>
          <p:nvPr/>
        </p:nvSpPr>
        <p:spPr>
          <a:xfrm>
            <a:off x="2510463" y="5929989"/>
            <a:ext cx="6192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400" dirty="0"/>
          </a:p>
          <a:p>
            <a:r>
              <a:rPr lang="pl-PL" sz="1200" dirty="0">
                <a:solidFill>
                  <a:srgbClr val="FF0000"/>
                </a:solidFill>
              </a:rPr>
              <a:t>W przypadku procesów technologicznych – wypełnić charakterystykę stanowiska według wzoru B</a:t>
            </a:r>
          </a:p>
        </p:txBody>
      </p:sp>
    </p:spTree>
    <p:extLst>
      <p:ext uri="{BB962C8B-B14F-4D97-AF65-F5344CB8AC3E}">
        <p14:creationId xmlns:p14="http://schemas.microsoft.com/office/powerpoint/2010/main" val="233308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64168"/>
            <a:ext cx="10186737" cy="672164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 </a:t>
            </a:r>
            <a:r>
              <a:rPr lang="pl-PL" sz="1600" dirty="0">
                <a:highlight>
                  <a:srgbClr val="00FFFF"/>
                </a:highlight>
              </a:rPr>
              <a:t>Pytanie 6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Opinią z dnia 4 maja 2021 r. Instytut Medycyny Pracy im. prof. dra med. Jerzego </a:t>
            </a:r>
            <a:r>
              <a:rPr lang="pl-PL" sz="1600" dirty="0" err="1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Nofera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 w Łodzi wyjaśnił, że </a:t>
            </a:r>
            <a:r>
              <a:rPr lang="pl-PL" sz="1600" dirty="0">
                <a:solidFill>
                  <a:schemeClr val="accent1"/>
                </a:solidFill>
                <a:effectLst/>
                <a:highlight>
                  <a:srgbClr val="00FFFF"/>
                </a:highlight>
                <a:ea typeface="Times New Roman" panose="02020603050405020304" pitchFamily="18" charset="0"/>
              </a:rPr>
              <a:t>tankowanie pojazdów 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jest czynnością wykonywaną powszechnie przez ogół społeczeństwa, co jednak nie stanowi automatycznie podstawy do niestosowania przepisów dotyczących czynników rakotwórczych lub mutagennych w środowisku pracy. Podniósł, że jeżeli czynność wykonywana przez pracownika wynika z jego obowiązków zawodowych należy stosować przepisy dotyczące środowiska pracy. 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Potencjalne ryzyko nowotworowe wynikające z narażenia na </a:t>
            </a:r>
            <a:r>
              <a:rPr lang="pl-PL" sz="1600" u="sng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benzynę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 podczas tankowania jest uzależnione</a:t>
            </a:r>
            <a:b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od stężenia benzenu w strefie oddychania pracownika, częstotliwości oraz czasu wykonywania czynności. Wyniki pomiarów stężeń substancji są podstawą rozstrzygnięcia, czy na danym stanowisku pracy jest tylko kontakt z substancją bez narażenia. 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Przekazane przez pracodawców dane wykazały, że pracownicy, którzy wykonywali czynności związane z obsługą </a:t>
            </a:r>
            <a:b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i tankowaniem pojazdów lub łodzi, napełnianiem sprzętu gaśniczego, kosiarek spalinowych, przyjmowaniem</a:t>
            </a:r>
            <a:b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i magazynowaniem paliw, wydawaniem produktów naftowych, napełnianiem zbiorników paliwa, pił spalinowych do cięcia stali i betonu, pił spalinowych do drewna, agregatów prądotwórczych, agregatów oddymiających, motopomp pożarniczych (m.in. </a:t>
            </a:r>
            <a:r>
              <a:rPr lang="pl-PL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funkcjonariusze Komendy Policji, Państwowej Straży Pożarnej oraz w nielicznych przypadkach pracownicy Stacji Paliw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), z uwagi na bardzo krótki czas pracy i sporadyczny charakter czynności (np. 0,008 godz./zmianę, 0,04 godz./zmianę, 0,317 godz./zmianę ), </a:t>
            </a:r>
            <a:r>
              <a:rPr lang="pl-PL" sz="16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bez przeprowadzenia pomiarów zostali uznani przez pracodawców jako pracujący w „kontakcie”. </a:t>
            </a: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Czy w takiej sytuacji takie stanowisko można uznać za dopuszczalne? Dotyczyć może to również prac laboratoryjnych, gdzie najczęściej występuje bardzo krótki czas ekspozycji na dany czynnik szkodliwy?</a:t>
            </a:r>
          </a:p>
          <a:p>
            <a:pPr marL="0" indent="0" algn="just">
              <a:buNone/>
            </a:pPr>
            <a:r>
              <a:rPr lang="pl-PL" sz="1600" i="1" dirty="0">
                <a:ea typeface="Times New Roman" panose="02020603050405020304" pitchFamily="18" charset="0"/>
              </a:rPr>
              <a:t>IMP w Łodzi podkreślił, że podstawą do uznania pracowników za zatrudnionych w stężeniach nieprzekraczalnych 0,1 wartości NDS są pomiary. </a:t>
            </a:r>
            <a:r>
              <a:rPr lang="pl-PL" sz="1600" dirty="0">
                <a:ea typeface="Times New Roman" panose="02020603050405020304" pitchFamily="18" charset="0"/>
              </a:rPr>
              <a:t>W przypadku prac, takich jak </a:t>
            </a:r>
            <a:r>
              <a:rPr lang="pl-PL" sz="1600" i="1" dirty="0">
                <a:ea typeface="Times New Roman" panose="02020603050405020304" pitchFamily="18" charset="0"/>
              </a:rPr>
              <a:t>tankowanie pojazdów, IMP w Łodzi nie widzi możliwości odgórnych ustaleń. Pracodawca powinien wykonać pomiary. </a:t>
            </a:r>
            <a:endParaRPr lang="pl-PL" sz="1600" i="1" u="sng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600" i="1" dirty="0">
                <a:effectLst/>
                <a:ea typeface="Times New Roman" panose="02020603050405020304" pitchFamily="18" charset="0"/>
              </a:rPr>
              <a:t>W opinii IMP pracownicy laboratoriów, w których kancerogeny lub mutageny są stosowane jako odczynniki w ilości mniejszej niż 1 tona rocznie i w kontrolowanych warunkach </a:t>
            </a:r>
            <a:r>
              <a:rPr lang="pl-PL" sz="1600" i="1" u="sng" dirty="0">
                <a:effectLst/>
                <a:ea typeface="Times New Roman" panose="02020603050405020304" pitchFamily="18" charset="0"/>
              </a:rPr>
              <a:t>będą mogli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zostać uznani za pracowników zatrudnionych</a:t>
            </a:r>
            <a:br>
              <a:rPr lang="pl-PL" sz="1600" i="1" dirty="0">
                <a:effectLst/>
                <a:ea typeface="Times New Roman" panose="02020603050405020304" pitchFamily="18" charset="0"/>
              </a:rPr>
            </a:br>
            <a:r>
              <a:rPr lang="pl-PL" sz="1600" i="1" dirty="0">
                <a:effectLst/>
                <a:ea typeface="Times New Roman" panose="02020603050405020304" pitchFamily="18" charset="0"/>
              </a:rPr>
              <a:t>w stężeniach </a:t>
            </a:r>
            <a:r>
              <a:rPr lang="pl-PL" sz="1600" i="1" u="sng" dirty="0">
                <a:effectLst/>
                <a:ea typeface="Times New Roman" panose="02020603050405020304" pitchFamily="18" charset="0"/>
              </a:rPr>
              <a:t>nieprzekraczających 0,1 wartości NDS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 bez konieczności przeprowadzania pomiarów. </a:t>
            </a:r>
            <a:r>
              <a:rPr lang="pl-PL" sz="1600" i="1" dirty="0">
                <a:ea typeface="Times New Roman" panose="02020603050405020304" pitchFamily="18" charset="0"/>
              </a:rPr>
              <a:t>D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o obecnie trwających prac nad nowelizacją rozporządzenia, IMP w Łodzi zgłosił ten jeden wyjątek – są nim pracownicy zatrudnieni przy zdefiniowanych w rozporządzeniu REACH (Rozporządzenie (WE) nr 1907/2006 Parlamentu Europejskiego i Rady) badaniach naukowych i rozwojowych, które oznaczają „wszelkie doświadczenia naukowe, analizę lub badania chemiczne przeprowadzane w kontrolowanych warunkach z użyciem substancji w ilości mniejszej niż 1 tona rocznie”.    </a:t>
            </a:r>
          </a:p>
          <a:p>
            <a:pPr marL="0" indent="0" algn="just">
              <a:buNone/>
            </a:pPr>
            <a:endParaRPr lang="pl-PL" sz="1600" i="1" dirty="0">
              <a:solidFill>
                <a:schemeClr val="accent1"/>
              </a:solidFill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951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 </a:t>
            </a:r>
            <a:r>
              <a:rPr lang="pl-PL" sz="1600" dirty="0">
                <a:highlight>
                  <a:srgbClr val="00FFFF"/>
                </a:highlight>
              </a:rPr>
              <a:t>Pytanie 7: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Druk załącznika nr 2 do ww. rozporządzenia Ministra Zdrowia z dnia 24 lipca 2012r. zawiera błędne sformułowania treści dot. występującego rodzaju napromieniowania zewnętrznego (drogą oddechową lub drogą pokarmową) oraz nieprawidłowy zapis „pyły drewna twardego”.</a:t>
            </a:r>
          </a:p>
          <a:p>
            <a:pPr marL="0" indent="0" algn="just">
              <a:buNone/>
            </a:pPr>
            <a:endParaRPr lang="pl-PL" sz="16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 marL="0" indent="0">
              <a:buNone/>
            </a:pPr>
            <a:endParaRPr lang="pl-PL" sz="1600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58392CA0-7DE3-1DA4-4F35-430D5AB86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896" y="3657455"/>
            <a:ext cx="5727030" cy="2907797"/>
          </a:xfrm>
          <a:prstGeom prst="rect">
            <a:avLst/>
          </a:prstGeom>
        </p:spPr>
      </p:pic>
      <p:sp>
        <p:nvSpPr>
          <p:cNvPr id="7" name="Strzałka: w prawo 6">
            <a:extLst>
              <a:ext uri="{FF2B5EF4-FFF2-40B4-BE49-F238E27FC236}">
                <a16:creationId xmlns:a16="http://schemas.microsoft.com/office/drawing/2014/main" id="{9525C8D8-16A7-1D3B-3B84-54346B39DB57}"/>
              </a:ext>
            </a:extLst>
          </p:cNvPr>
          <p:cNvSpPr/>
          <p:nvPr/>
        </p:nvSpPr>
        <p:spPr>
          <a:xfrm>
            <a:off x="2229852" y="6108032"/>
            <a:ext cx="1339515" cy="136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1657C3B3-D0E9-96A1-6C8E-6BC5EA2A08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2933" y="1739209"/>
            <a:ext cx="8745361" cy="1793920"/>
          </a:xfrm>
          <a:prstGeom prst="rect">
            <a:avLst/>
          </a:prstGeom>
        </p:spPr>
      </p:pic>
      <p:sp>
        <p:nvSpPr>
          <p:cNvPr id="9" name="Owal 8">
            <a:extLst>
              <a:ext uri="{FF2B5EF4-FFF2-40B4-BE49-F238E27FC236}">
                <a16:creationId xmlns:a16="http://schemas.microsoft.com/office/drawing/2014/main" id="{ECA8C675-F1B5-5F42-023E-177D8C500115}"/>
              </a:ext>
            </a:extLst>
          </p:cNvPr>
          <p:cNvSpPr/>
          <p:nvPr/>
        </p:nvSpPr>
        <p:spPr>
          <a:xfrm>
            <a:off x="681788" y="5986238"/>
            <a:ext cx="1475874" cy="57099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/>
          </a:p>
        </p:txBody>
      </p:sp>
      <p:sp>
        <p:nvSpPr>
          <p:cNvPr id="10" name="Owal 9">
            <a:extLst>
              <a:ext uri="{FF2B5EF4-FFF2-40B4-BE49-F238E27FC236}">
                <a16:creationId xmlns:a16="http://schemas.microsoft.com/office/drawing/2014/main" id="{02FBE964-F361-125A-9994-589434E13721}"/>
              </a:ext>
            </a:extLst>
          </p:cNvPr>
          <p:cNvSpPr/>
          <p:nvPr/>
        </p:nvSpPr>
        <p:spPr>
          <a:xfrm>
            <a:off x="9408696" y="1671031"/>
            <a:ext cx="1475874" cy="57099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/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0EA1195E-C769-388E-4185-C04DBB998076}"/>
              </a:ext>
            </a:extLst>
          </p:cNvPr>
          <p:cNvCxnSpPr/>
          <p:nvPr/>
        </p:nvCxnSpPr>
        <p:spPr>
          <a:xfrm>
            <a:off x="10266947" y="1572126"/>
            <a:ext cx="617623" cy="8101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4ACEA5FB-3095-B7E1-3A7B-5860433C5759}"/>
              </a:ext>
            </a:extLst>
          </p:cNvPr>
          <p:cNvSpPr txBox="1"/>
          <p:nvPr/>
        </p:nvSpPr>
        <p:spPr>
          <a:xfrm>
            <a:off x="6769641" y="4177562"/>
            <a:ext cx="459619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400" dirty="0"/>
              <a:t>IMP w Łodzi potwierdza, że </a:t>
            </a:r>
            <a:r>
              <a:rPr lang="pl-PL" sz="1400" i="1" dirty="0"/>
              <a:t>są to ewidentne pomyłki</a:t>
            </a:r>
            <a:br>
              <a:rPr lang="pl-PL" sz="1400" i="1" dirty="0"/>
            </a:br>
            <a:r>
              <a:rPr lang="pl-PL" sz="1400" i="1" dirty="0"/>
              <a:t>w rozporządzeniu – w przypadku pyłów drewna określenie „twardego” zostało usunięte z wykazu procesów technologicznych (Załącznika nr 1), a nie zostało usunięte z Załącznika nr 2. </a:t>
            </a:r>
            <a:r>
              <a:rPr lang="pl-PL" sz="1400" i="1" dirty="0">
                <a:effectLst/>
                <a:ea typeface="Times New Roman" panose="02020603050405020304" pitchFamily="18" charset="0"/>
              </a:rPr>
              <a:t>Uwaga zostanie zaproponowana w trakcie prac nad nowelizacją rozporządzenia.</a:t>
            </a:r>
          </a:p>
          <a:p>
            <a:pPr algn="just"/>
            <a:r>
              <a:rPr lang="pl-PL" sz="1400" dirty="0"/>
              <a:t>(Poprawy wymaga oczywiście też Tabela w części C).</a:t>
            </a:r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5C6E17AB-CBAD-71EC-5EC3-4F8E0D122190}"/>
              </a:ext>
            </a:extLst>
          </p:cNvPr>
          <p:cNvCxnSpPr>
            <a:cxnSpLocks/>
          </p:cNvCxnSpPr>
          <p:nvPr/>
        </p:nvCxnSpPr>
        <p:spPr>
          <a:xfrm>
            <a:off x="2470484" y="2027103"/>
            <a:ext cx="505327" cy="282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55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6B589-FF20-45DD-546B-8B5482C48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256675"/>
            <a:ext cx="10186737" cy="591953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l-PL" sz="1600" dirty="0"/>
              <a:t> </a:t>
            </a:r>
            <a:r>
              <a:rPr lang="pl-PL" sz="1600" dirty="0">
                <a:highlight>
                  <a:srgbClr val="00FFFF"/>
                </a:highlight>
              </a:rPr>
              <a:t>Pytanie 8</a:t>
            </a:r>
            <a:r>
              <a:rPr lang="pl-PL" sz="1600" dirty="0"/>
              <a:t>:</a:t>
            </a:r>
          </a:p>
          <a:p>
            <a:pPr marL="0" indent="0" algn="just">
              <a:buNone/>
            </a:pPr>
            <a:r>
              <a:rPr lang="pl-PL" sz="1600" dirty="0">
                <a:solidFill>
                  <a:schemeClr val="accent1"/>
                </a:solidFill>
              </a:rPr>
              <a:t>Część ogólna I.D ww. załącznika nr 2 z racji opisu wielu podejmowanych środków profilaktycznych </a:t>
            </a:r>
            <a:r>
              <a:rPr lang="pl-PL" sz="1600" u="sng" dirty="0">
                <a:solidFill>
                  <a:schemeClr val="accent1"/>
                </a:solidFill>
              </a:rPr>
              <a:t>dla różnych </a:t>
            </a:r>
            <a:r>
              <a:rPr lang="pl-PL" sz="1600" dirty="0">
                <a:solidFill>
                  <a:schemeClr val="accent1"/>
                </a:solidFill>
              </a:rPr>
              <a:t>substancji chemicznych, ich mieszanin, czynników i procesów technologicznych ma charakter ogólny i nie uwzględnia niektórych sytuacji przez co stanowi trudność dla pracodawców. Analiza otrzymanych „informacji” wskazuje na potrzebę wprowadzenia możliwości zaznaczenia </a:t>
            </a:r>
            <a:r>
              <a:rPr lang="pl-PL" sz="1600" dirty="0">
                <a:solidFill>
                  <a:srgbClr val="FF0000"/>
                </a:solidFill>
              </a:rPr>
              <a:t>„nie dotyczy”.</a:t>
            </a:r>
          </a:p>
          <a:p>
            <a:pPr marL="0" indent="0" algn="just">
              <a:buNone/>
            </a:pPr>
            <a:r>
              <a:rPr lang="pl-PL" sz="1600" i="1" dirty="0">
                <a:effectLst/>
                <a:ea typeface="Times New Roman" panose="02020603050405020304" pitchFamily="18" charset="0"/>
              </a:rPr>
              <a:t>Część ogólna I.D obejmuje szeroki zakres środków profilaktycznych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. IMP w pełni się zgadza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, że nie wszystkie te środki mają zastosowanie w konkretnych przypadkach</a:t>
            </a:r>
            <a:r>
              <a:rPr lang="pl-PL" sz="1600" i="1" dirty="0">
                <a:ea typeface="Times New Roman" panose="02020603050405020304" pitchFamily="18" charset="0"/>
              </a:rPr>
              <a:t> i </a:t>
            </a:r>
            <a:r>
              <a:rPr lang="pl-PL" sz="1600" dirty="0">
                <a:effectLst/>
                <a:ea typeface="Times New Roman" panose="02020603050405020304" pitchFamily="18" charset="0"/>
              </a:rPr>
              <a:t>uznał, że </a:t>
            </a:r>
            <a:r>
              <a:rPr lang="pl-PL" sz="1600" i="1" dirty="0">
                <a:effectLst/>
                <a:ea typeface="Times New Roman" panose="02020603050405020304" pitchFamily="18" charset="0"/>
              </a:rPr>
              <a:t>przynajmniej w odniesieniu do niektórych środków profilaktycznych ujętych w części I.D. powinna mieć możliwość wskazania „nie dotyczy”. Uwaga zostanie zaproponowana w trakcie prac nad nowelizacją rozporządzenia.</a:t>
            </a: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 </a:t>
            </a:r>
            <a:endParaRPr lang="pl-PL" sz="1600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5351B27-92BC-7CC4-2D05-05435776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94" y="256675"/>
            <a:ext cx="936054" cy="92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1D011F7-9E2A-035F-F494-EBDFBA230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8076" y="2542674"/>
            <a:ext cx="5913756" cy="386755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B7C6372F-BBD5-9E93-A358-F91A4131E4A2}"/>
              </a:ext>
            </a:extLst>
          </p:cNvPr>
          <p:cNvSpPr txBox="1"/>
          <p:nvPr/>
        </p:nvSpPr>
        <p:spPr>
          <a:xfrm>
            <a:off x="5250495" y="4485170"/>
            <a:ext cx="1398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FF0000"/>
                </a:solidFill>
              </a:rPr>
              <a:t>[  ] nie dotyczy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1374B71-8C79-83C7-3B4C-872166EC98AF}"/>
              </a:ext>
            </a:extLst>
          </p:cNvPr>
          <p:cNvSpPr txBox="1"/>
          <p:nvPr/>
        </p:nvSpPr>
        <p:spPr>
          <a:xfrm>
            <a:off x="5250495" y="5187830"/>
            <a:ext cx="1398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FF0000"/>
                </a:solidFill>
              </a:rPr>
              <a:t>[  ] nie dotyczy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E4B5CB1-8524-8DBC-8E95-55CEB0A6C502}"/>
              </a:ext>
            </a:extLst>
          </p:cNvPr>
          <p:cNvSpPr txBox="1"/>
          <p:nvPr/>
        </p:nvSpPr>
        <p:spPr>
          <a:xfrm>
            <a:off x="5282579" y="5682020"/>
            <a:ext cx="1398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FF0000"/>
                </a:solidFill>
              </a:rPr>
              <a:t>[  ] nie dotyczy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D1D4B59-0EA9-1FCC-8153-80097016E7C6}"/>
              </a:ext>
            </a:extLst>
          </p:cNvPr>
          <p:cNvSpPr txBox="1"/>
          <p:nvPr/>
        </p:nvSpPr>
        <p:spPr>
          <a:xfrm>
            <a:off x="5282579" y="6176210"/>
            <a:ext cx="1398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FF0000"/>
                </a:solidFill>
              </a:rPr>
              <a:t>[  ] nie dotyczy</a:t>
            </a:r>
          </a:p>
        </p:txBody>
      </p:sp>
    </p:spTree>
    <p:extLst>
      <p:ext uri="{BB962C8B-B14F-4D97-AF65-F5344CB8AC3E}">
        <p14:creationId xmlns:p14="http://schemas.microsoft.com/office/powerpoint/2010/main" val="2117091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DE2AC4-A551-EEDB-A6B2-826A0A2C166E}"/>
              </a:ext>
            </a:extLst>
          </p:cNvPr>
          <p:cNvSpPr txBox="1">
            <a:spLocks/>
          </p:cNvSpPr>
          <p:nvPr/>
        </p:nvSpPr>
        <p:spPr>
          <a:xfrm>
            <a:off x="252663" y="1800894"/>
            <a:ext cx="10515600" cy="1046580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l-PL" sz="2200" dirty="0">
              <a:solidFill>
                <a:srgbClr val="0070C0"/>
              </a:solidFill>
            </a:endParaRPr>
          </a:p>
          <a:p>
            <a:pPr algn="ctr"/>
            <a:r>
              <a:rPr lang="pl-PL" sz="4700" dirty="0"/>
              <a:t>DZIĘKUJĘ</a:t>
            </a:r>
            <a:br>
              <a:rPr lang="pl-PL" sz="4700" dirty="0">
                <a:solidFill>
                  <a:srgbClr val="0070C0"/>
                </a:solidFill>
              </a:rPr>
            </a:br>
            <a:br>
              <a:rPr lang="pl-PL" sz="1800" dirty="0">
                <a:solidFill>
                  <a:srgbClr val="0070C0"/>
                </a:solidFill>
              </a:rPr>
            </a:br>
            <a:endParaRPr lang="pl-PL" sz="18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6E361563-AE4B-D9C0-7C49-0C9C1727F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20" y="3316705"/>
            <a:ext cx="1280086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285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3259</TotalTime>
  <Words>1769</Words>
  <Application>Microsoft Office PowerPoint</Application>
  <PresentationFormat>Panoramiczny</PresentationFormat>
  <Paragraphs>81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WSSE Bydgoszcz - Agnieszka Sierosławska</dc:creator>
  <cp:lastModifiedBy>asieroslawska</cp:lastModifiedBy>
  <cp:revision>308</cp:revision>
  <cp:lastPrinted>2023-11-17T11:39:31Z</cp:lastPrinted>
  <dcterms:created xsi:type="dcterms:W3CDTF">2022-10-17T07:50:08Z</dcterms:created>
  <dcterms:modified xsi:type="dcterms:W3CDTF">2023-11-23T07:29:31Z</dcterms:modified>
</cp:coreProperties>
</file>