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390" r:id="rId3"/>
    <p:sldId id="391" r:id="rId4"/>
    <p:sldId id="385" r:id="rId5"/>
    <p:sldId id="369" r:id="rId6"/>
    <p:sldId id="363" r:id="rId7"/>
    <p:sldId id="388" r:id="rId8"/>
    <p:sldId id="354" r:id="rId9"/>
    <p:sldId id="387" r:id="rId10"/>
    <p:sldId id="310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 userDrawn="1">
          <p15:clr>
            <a:srgbClr val="A4A3A4"/>
          </p15:clr>
        </p15:guide>
        <p15:guide id="2" pos="158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4" orient="horz" pos="4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7" autoAdjust="0"/>
    <p:restoredTop sz="93979" autoAdjust="0"/>
  </p:normalViewPr>
  <p:slideViewPr>
    <p:cSldViewPr snapToGrid="0">
      <p:cViewPr varScale="1">
        <p:scale>
          <a:sx n="34" d="100"/>
          <a:sy n="34" d="100"/>
        </p:scale>
        <p:origin x="40" y="716"/>
      </p:cViewPr>
      <p:guideLst>
        <p:guide orient="horz" pos="119"/>
        <p:guide pos="158"/>
        <p:guide pos="5602"/>
        <p:guide orient="horz" pos="4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3700-1051-4089-ADDC-E01061EE1988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07A4F-07CE-41CD-89CB-818CB5277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829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4F295-B669-4BDE-9AB7-61824F46FAA2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8215F-AC06-4B84-914B-E0729AE7C9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53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8215F-AC06-4B84-914B-E0729AE7C9C0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789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8215F-AC06-4B84-914B-E0729AE7C9C0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38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171428" indent="-171428" algn="just">
              <a:lnSpc>
                <a:spcPct val="115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  <a:ea typeface="Comfortaa"/>
                <a:cs typeface="Comfortaa"/>
                <a:sym typeface="Comfortaa"/>
              </a:rPr>
              <a:t>źródło informacji o tym jacy jesteśmy, jak żyjemy i co zmieniło się w naszym życiu w ciągu ostatnich lat</a:t>
            </a:r>
          </a:p>
          <a:p>
            <a:pPr marL="0" indent="0" algn="just">
              <a:lnSpc>
                <a:spcPct val="115000"/>
              </a:lnSpc>
              <a:buClr>
                <a:schemeClr val="tx1"/>
              </a:buClr>
              <a:buNone/>
            </a:pPr>
            <a:endParaRPr lang="pl-PL" dirty="0">
              <a:solidFill>
                <a:schemeClr val="bg1"/>
              </a:solidFill>
              <a:ea typeface="Comfortaa"/>
              <a:cs typeface="Comfortaa"/>
              <a:sym typeface="Comfortaa"/>
            </a:endParaRPr>
          </a:p>
          <a:p>
            <a:pPr marL="171428" indent="-171428" algn="just">
              <a:lnSpc>
                <a:spcPct val="115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  <a:ea typeface="Comfortaa"/>
                <a:cs typeface="Comfortaa"/>
                <a:sym typeface="Comfortaa"/>
              </a:rPr>
              <a:t>spisy są dorobkiem kulturowym i bezcennym dziedzictwem narodowym</a:t>
            </a:r>
          </a:p>
          <a:p>
            <a:pPr marL="171428" indent="-171428" algn="just">
              <a:lnSpc>
                <a:spcPct val="115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pl-PL" dirty="0">
              <a:solidFill>
                <a:schemeClr val="bg1"/>
              </a:solidFill>
              <a:ea typeface="Comfortaa"/>
              <a:cs typeface="Comfortaa"/>
              <a:sym typeface="Comfortaa"/>
            </a:endParaRPr>
          </a:p>
          <a:p>
            <a:pPr marL="171428" indent="-171428" algn="just">
              <a:lnSpc>
                <a:spcPct val="115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  <a:ea typeface="Comfortaa"/>
                <a:cs typeface="Comfortaa"/>
                <a:sym typeface="Comfortaa"/>
              </a:rPr>
              <a:t>ich największą wartością jest ciągłość i porównywalność danych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9764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8215F-AC06-4B84-914B-E0729AE7C9C0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6448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8215F-AC06-4B84-914B-E0729AE7C9C0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654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8215F-AC06-4B84-914B-E0729AE7C9C0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685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8215F-AC06-4B84-914B-E0729AE7C9C0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654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8215F-AC06-4B84-914B-E0729AE7C9C0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82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9047-9BA5-46FD-9EE7-9BE032A2E01F}" type="datetime1">
              <a:rPr lang="pl-PL" smtClean="0"/>
              <a:pPr/>
              <a:t>21.12.2021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54B0-E92D-4120-8497-C785B00B163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6840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BC8B-2623-42EF-B51A-7D415A21BDFC}" type="datetime1">
              <a:rPr lang="pl-PL" smtClean="0"/>
              <a:pPr/>
              <a:t>21.12.2021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54B0-E92D-4120-8497-C785B00B163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50570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8698-6C93-4C4D-AD2A-ACB69960FDAA}" type="datetime1">
              <a:rPr lang="pl-PL" smtClean="0"/>
              <a:pPr/>
              <a:t>21.12.2021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54B0-E92D-4120-8497-C785B00B163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0928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B8D9-627A-47AF-9E4A-DCE5AAB34329}" type="datetime1">
              <a:rPr lang="pl-PL" smtClean="0"/>
              <a:pPr/>
              <a:t>21.12.2021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54B0-E92D-4120-8497-C785B00B163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247898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49D8-5DAA-48B8-8DE5-36BDA4F4A5B2}" type="datetime1">
              <a:rPr lang="pl-PL" smtClean="0"/>
              <a:pPr/>
              <a:t>21.12.2021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54B0-E92D-4120-8497-C785B00B163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51186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4EC1-9812-4C56-B921-A5BF8D690CD8}" type="datetime1">
              <a:rPr lang="pl-PL" smtClean="0"/>
              <a:pPr/>
              <a:t>21.12.2021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54B0-E92D-4120-8497-C785B00B163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7785868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DF34-7639-4F93-8E82-481549F6DE23}" type="datetime1">
              <a:rPr lang="pl-PL" smtClean="0"/>
              <a:pPr/>
              <a:t>21.12.2021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54B0-E92D-4120-8497-C785B00B163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69160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239D-E6F5-4E6F-BC34-43CF33E57157}" type="datetime1">
              <a:rPr lang="pl-PL" smtClean="0"/>
              <a:pPr/>
              <a:t>21.12.2021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54B0-E92D-4120-8497-C785B00B163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17210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F33C-104B-4437-A672-F252D000B51A}" type="datetime1">
              <a:rPr lang="pl-PL" smtClean="0"/>
              <a:pPr/>
              <a:t>21.12.2021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54B0-E92D-4120-8497-C785B00B163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06237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1B3E-D252-4A22-B5A8-964C6D04CE93}" type="datetime1">
              <a:rPr lang="pl-PL" smtClean="0"/>
              <a:pPr/>
              <a:t>21.12.2021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54B0-E92D-4120-8497-C785B00B163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908747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4A76-3ABB-4806-A080-B9BFA319BC80}" type="datetime1">
              <a:rPr lang="pl-PL" smtClean="0"/>
              <a:pPr/>
              <a:t>21.12.2021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54B0-E92D-4120-8497-C785B00B163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73591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828D3-2B02-4C41-95BA-D361E082071D}" type="datetime1">
              <a:rPr lang="pl-PL" smtClean="0"/>
              <a:pPr/>
              <a:t>21.12.2021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954B0-E92D-4120-8497-C785B00B163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192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lement układu graficznego slajdu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11"/>
            <a:ext cx="9144000" cy="6347012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7790104" y="54318"/>
            <a:ext cx="1326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@Kielce_STAT</a:t>
            </a:r>
            <a:endParaRPr lang="pl-PL" sz="10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3" name="Picture 2" descr="Logo Twitt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9302" y="62418"/>
            <a:ext cx="267056" cy="21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Google Shape;63;p13" descr="Logo Urzędu Statystycznego w Kielcach i napis Urząd Statystyczny w Kielcach.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1709" y="4808121"/>
            <a:ext cx="2253672" cy="7429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265471" y="2202880"/>
            <a:ext cx="6872748" cy="2134365"/>
          </a:xfrm>
        </p:spPr>
        <p:txBody>
          <a:bodyPr>
            <a:noAutofit/>
          </a:bodyPr>
          <a:lstStyle/>
          <a:p>
            <a:pPr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pl-PL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 rodzicem do pracy.</a:t>
            </a:r>
            <a:b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O dobrych praktykach WLB </a:t>
            </a:r>
            <a:b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 Urzędzie Statystycznym </a:t>
            </a:r>
            <a:r>
              <a:rPr lang="pl-P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 </a:t>
            </a:r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Kielcach 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2446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lement układu graficznego slajdu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11"/>
            <a:ext cx="9144000" cy="6347012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7790104" y="54318"/>
            <a:ext cx="1326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@Kielce_STAT</a:t>
            </a:r>
            <a:endParaRPr lang="pl-PL" sz="10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3" name="Picture 2" descr="Logo Twitt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9302" y="62418"/>
            <a:ext cx="267056" cy="21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Google Shape;63;p13" descr="Logo Urzędu Statystycznego w Kielcach i napis Urząd Statystyczny w Kielcach.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1709" y="4808121"/>
            <a:ext cx="2253672" cy="7429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768032" y="2202880"/>
            <a:ext cx="6368263" cy="1255937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pl-PL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Kim jesteśmy?</a:t>
            </a:r>
          </a:p>
        </p:txBody>
      </p:sp>
    </p:spTree>
    <p:extLst>
      <p:ext uri="{BB962C8B-B14F-4D97-AF65-F5344CB8AC3E}">
        <p14:creationId xmlns:p14="http://schemas.microsoft.com/office/powerpoint/2010/main" val="23627177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ostokąt z rogami zaokrąglonymi z jednej strony 38" descr="Element układu graficznego slajdu."/>
          <p:cNvSpPr/>
          <p:nvPr/>
        </p:nvSpPr>
        <p:spPr>
          <a:xfrm rot="5400000">
            <a:off x="8758350" y="6280216"/>
            <a:ext cx="252000" cy="519301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007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200" dirty="0" smtClean="0"/>
              <a:t>3</a:t>
            </a:r>
            <a:endParaRPr lang="pl-PL" sz="1200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7378571" y="6401363"/>
            <a:ext cx="1326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@Kielce_STAT</a:t>
            </a:r>
            <a:endParaRPr lang="pl-PL" sz="10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42" name="Picture 2" descr="Logo Twitt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6822" y="6409463"/>
            <a:ext cx="267056" cy="21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" name="Google Shape;110;p16" descr="Zdjęcie przedstawia kobietę w płaszczu. Ma ciemne okulary. W obu rękach trzyma kolorowe papierowe torby z zakupami."/>
          <p:cNvPicPr preferRelativeResize="0"/>
          <p:nvPr/>
        </p:nvPicPr>
        <p:blipFill rotWithShape="1">
          <a:blip r:embed="rId4">
            <a:alphaModFix/>
          </a:blip>
          <a:srcRect t="7678" b="9847"/>
          <a:stretch/>
        </p:blipFill>
        <p:spPr>
          <a:xfrm>
            <a:off x="6228590" y="4230584"/>
            <a:ext cx="3095166" cy="173694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 descr="Napis: Co kupujemy?"/>
          <p:cNvSpPr txBox="1"/>
          <p:nvPr/>
        </p:nvSpPr>
        <p:spPr>
          <a:xfrm>
            <a:off x="6228589" y="5474622"/>
            <a:ext cx="1895899" cy="4270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l-PL" sz="1351" dirty="0">
                <a:latin typeface="Arial" panose="020B0604020202020204" pitchFamily="34" charset="0"/>
                <a:ea typeface="Fira Sans" panose="020B0604020202020204" charset="0"/>
                <a:cs typeface="Arial" panose="020B0604020202020204" pitchFamily="34" charset="0"/>
                <a:sym typeface="Comfortaa Regular"/>
              </a:rPr>
              <a:t>Co kupujemy?</a:t>
            </a:r>
            <a:endParaRPr sz="1351" dirty="0">
              <a:latin typeface="Arial" panose="020B0604020202020204" pitchFamily="34" charset="0"/>
              <a:ea typeface="Fira Sans" panose="020B0604020202020204" charset="0"/>
              <a:cs typeface="Arial" panose="020B0604020202020204" pitchFamily="34" charset="0"/>
              <a:sym typeface="Comfortaa Regular"/>
            </a:endParaRPr>
          </a:p>
          <a:p>
            <a:endParaRPr sz="1351" dirty="0">
              <a:solidFill>
                <a:srgbClr val="FAFAFA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47" name="Google Shape;118;p16" descr="Zdjęcie przedstawia kobietę odwróconą tyłem, która patrzy na ziemię widoczną z góry (jak z lotu samolotem)."/>
          <p:cNvPicPr preferRelativeResize="0"/>
          <p:nvPr/>
        </p:nvPicPr>
        <p:blipFill rotWithShape="1">
          <a:blip r:embed="rId5">
            <a:alphaModFix/>
          </a:blip>
          <a:srcRect t="6373" r="426" b="41286"/>
          <a:stretch/>
        </p:blipFill>
        <p:spPr>
          <a:xfrm>
            <a:off x="3162256" y="4313583"/>
            <a:ext cx="2787350" cy="1687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24" name="Google Shape;124;p16" descr="Napis: Dokąd podróżujemy?"/>
          <p:cNvSpPr txBox="1"/>
          <p:nvPr/>
        </p:nvSpPr>
        <p:spPr>
          <a:xfrm>
            <a:off x="3084944" y="5534122"/>
            <a:ext cx="2663637" cy="404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l-PL" sz="1351" dirty="0">
                <a:latin typeface="Arial" panose="020B0604020202020204" pitchFamily="34" charset="0"/>
                <a:ea typeface="Fira Sans" panose="020B0604020202020204" charset="0"/>
                <a:cs typeface="Arial" panose="020B0604020202020204" pitchFamily="34" charset="0"/>
                <a:sym typeface="Comfortaa Regular"/>
              </a:rPr>
              <a:t>Dokąd podróżujemy? </a:t>
            </a:r>
            <a:endParaRPr sz="1351" dirty="0">
              <a:latin typeface="Arial" panose="020B0604020202020204" pitchFamily="34" charset="0"/>
              <a:ea typeface="Fira Sans" panose="020B0604020202020204" charset="0"/>
              <a:cs typeface="Arial" panose="020B0604020202020204" pitchFamily="34" charset="0"/>
              <a:sym typeface="Comfortaa Regular"/>
            </a:endParaRPr>
          </a:p>
        </p:txBody>
      </p:sp>
      <p:pic>
        <p:nvPicPr>
          <p:cNvPr id="98" name="Google Shape;98;p16" descr="Zdjęcie przedstawia jednorodzinny dom. Przed domem jest płotek, obok domu są drzewa."/>
          <p:cNvPicPr preferRelativeResize="0"/>
          <p:nvPr/>
        </p:nvPicPr>
        <p:blipFill rotWithShape="1">
          <a:blip r:embed="rId6">
            <a:alphaModFix/>
          </a:blip>
          <a:srcRect l="4979" t="18291" r="18409" b="18285"/>
          <a:stretch/>
        </p:blipFill>
        <p:spPr>
          <a:xfrm>
            <a:off x="0" y="4356357"/>
            <a:ext cx="2990398" cy="164441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 descr="Napis: Jak mieszkamy?"/>
          <p:cNvSpPr txBox="1"/>
          <p:nvPr/>
        </p:nvSpPr>
        <p:spPr>
          <a:xfrm>
            <a:off x="-1313" y="5534119"/>
            <a:ext cx="1831726" cy="3907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l-PL" sz="1351" dirty="0">
                <a:latin typeface="Arial" panose="020B0604020202020204" pitchFamily="34" charset="0"/>
                <a:ea typeface="Fira Sans" panose="020B0604020202020204" charset="0"/>
                <a:cs typeface="Arial" panose="020B0604020202020204" pitchFamily="34" charset="0"/>
                <a:sym typeface="Comfortaa Regular"/>
              </a:rPr>
              <a:t>Jak mieszkamy?</a:t>
            </a:r>
            <a:endParaRPr sz="1351" dirty="0">
              <a:latin typeface="Arial" panose="020B0604020202020204" pitchFamily="34" charset="0"/>
              <a:ea typeface="Fira Sans" panose="020B0604020202020204" charset="0"/>
              <a:cs typeface="Arial" panose="020B0604020202020204" pitchFamily="34" charset="0"/>
              <a:sym typeface="Comfortaa Regular"/>
            </a:endParaRPr>
          </a:p>
          <a:p>
            <a:endParaRPr sz="1351" dirty="0">
              <a:solidFill>
                <a:srgbClr val="FAFAFA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114" name="Google Shape;114;p16" descr="Zdjęcie przedstawia świnkę - skarbonkę. "/>
          <p:cNvPicPr preferRelativeResize="0"/>
          <p:nvPr/>
        </p:nvPicPr>
        <p:blipFill rotWithShape="1">
          <a:blip r:embed="rId7">
            <a:alphaModFix/>
          </a:blip>
          <a:srcRect l="17201" t="25122" r="3565" b="9522"/>
          <a:stretch/>
        </p:blipFill>
        <p:spPr>
          <a:xfrm>
            <a:off x="6135598" y="2673041"/>
            <a:ext cx="2990397" cy="164441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 descr="Napis: Ile zarabiamy?"/>
          <p:cNvSpPr txBox="1"/>
          <p:nvPr/>
        </p:nvSpPr>
        <p:spPr>
          <a:xfrm>
            <a:off x="6148869" y="3820424"/>
            <a:ext cx="1614033" cy="43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l-PL" sz="1351" dirty="0">
                <a:latin typeface="Arial" panose="020B0604020202020204" pitchFamily="34" charset="0"/>
                <a:ea typeface="Fira Sans" panose="020B0604020202020204" charset="0"/>
                <a:cs typeface="Arial" panose="020B0604020202020204" pitchFamily="34" charset="0"/>
                <a:sym typeface="Comfortaa Regular"/>
              </a:rPr>
              <a:t>Ile zarabiamy?</a:t>
            </a:r>
            <a:endParaRPr sz="1351" dirty="0">
              <a:latin typeface="Arial" panose="020B0604020202020204" pitchFamily="34" charset="0"/>
              <a:ea typeface="Fira Sans" panose="020B0604020202020204" charset="0"/>
              <a:cs typeface="Arial" panose="020B0604020202020204" pitchFamily="34" charset="0"/>
              <a:sym typeface="Comfortaa Regular"/>
            </a:endParaRPr>
          </a:p>
          <a:p>
            <a:endParaRPr sz="1351" dirty="0">
              <a:solidFill>
                <a:srgbClr val="FAFAFA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94" name="Google Shape;94;p16" descr="Zdjęcie przedstawia 3 osoby widoczne tyłem stojące po kostki w morzu. To kobieta, dziecko i mężczyzna, trzymają się za ręce. "/>
          <p:cNvPicPr preferRelativeResize="0"/>
          <p:nvPr/>
        </p:nvPicPr>
        <p:blipFill rotWithShape="1">
          <a:blip r:embed="rId8">
            <a:alphaModFix/>
          </a:blip>
          <a:srcRect t="7808" r="18666" b="25103"/>
          <a:stretch/>
        </p:blipFill>
        <p:spPr>
          <a:xfrm>
            <a:off x="0" y="2618176"/>
            <a:ext cx="2990398" cy="164441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 descr="Napis: Jak odpoczywamy?"/>
          <p:cNvSpPr txBox="1"/>
          <p:nvPr/>
        </p:nvSpPr>
        <p:spPr>
          <a:xfrm>
            <a:off x="-1313" y="3801565"/>
            <a:ext cx="1992422" cy="3931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l-PL" sz="1351" dirty="0">
                <a:latin typeface="Arial" panose="020B0604020202020204" pitchFamily="34" charset="0"/>
                <a:ea typeface="Fira Sans" panose="020B0604020202020204" charset="0"/>
                <a:cs typeface="Arial" panose="020B0604020202020204" pitchFamily="34" charset="0"/>
                <a:sym typeface="Comfortaa Regular"/>
              </a:rPr>
              <a:t>Jak odpoczywamy?</a:t>
            </a:r>
            <a:endParaRPr sz="1351" dirty="0">
              <a:latin typeface="Arial" panose="020B0604020202020204" pitchFamily="34" charset="0"/>
              <a:ea typeface="Fira Sans" panose="020B0604020202020204" charset="0"/>
              <a:cs typeface="Arial" panose="020B0604020202020204" pitchFamily="34" charset="0"/>
              <a:sym typeface="Comfortaa Regular"/>
            </a:endParaRPr>
          </a:p>
          <a:p>
            <a:endParaRPr sz="1351" dirty="0">
              <a:solidFill>
                <a:srgbClr val="FAFAFA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2" name="Obraz 1" descr="Zdjęcie przedstawia 4 osoby, które leżą za dywanie. Są to kobieta, mężczyzna i dwoje dzieci. Dotykają si ę głowami, uśmiechają się. 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77" y="882715"/>
            <a:ext cx="2954396" cy="1869511"/>
          </a:xfrm>
          <a:prstGeom prst="rect">
            <a:avLst/>
          </a:prstGeom>
        </p:spPr>
      </p:pic>
      <p:sp>
        <p:nvSpPr>
          <p:cNvPr id="51" name="Google Shape;120;p16" descr="Napis: Jacy jesteśmy?"/>
          <p:cNvSpPr txBox="1"/>
          <p:nvPr/>
        </p:nvSpPr>
        <p:spPr>
          <a:xfrm>
            <a:off x="6148869" y="2187625"/>
            <a:ext cx="2186137" cy="386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l-PL" sz="1351" dirty="0">
                <a:latin typeface="Arial" panose="020B0604020202020204" pitchFamily="34" charset="0"/>
                <a:ea typeface="Fira Sans" panose="020B0604020202020204" charset="0"/>
                <a:cs typeface="Arial" panose="020B0604020202020204" pitchFamily="34" charset="0"/>
                <a:sym typeface="Comfortaa Regular"/>
              </a:rPr>
              <a:t>Jacy jesteśmy?</a:t>
            </a:r>
            <a:endParaRPr sz="1351" dirty="0">
              <a:latin typeface="Arial" panose="020B0604020202020204" pitchFamily="34" charset="0"/>
              <a:ea typeface="Fira Sans" panose="020B0604020202020204" charset="0"/>
              <a:cs typeface="Arial" panose="020B0604020202020204" pitchFamily="34" charset="0"/>
              <a:sym typeface="Comfortaa Regular"/>
            </a:endParaRPr>
          </a:p>
        </p:txBody>
      </p:sp>
      <p:pic>
        <p:nvPicPr>
          <p:cNvPr id="106" name="Google Shape;106;p16" descr="Zdjęcie przedstawia drewniany stół na zewnątrz. Z jednej strony widać dwie osoby pochylone nad zeszytami - jedna coś pisze. Z drugiej strony stołu widać zeszyt i kawałek dłoni trzeciej osoby."/>
          <p:cNvPicPr preferRelativeResize="0"/>
          <p:nvPr/>
        </p:nvPicPr>
        <p:blipFill rotWithShape="1">
          <a:blip r:embed="rId10">
            <a:alphaModFix/>
          </a:blip>
          <a:srcRect l="1067" t="7811" r="2778" b="12879"/>
          <a:stretch/>
        </p:blipFill>
        <p:spPr>
          <a:xfrm>
            <a:off x="3052170" y="878635"/>
            <a:ext cx="2990403" cy="16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 descr="Napis: Gdzie się uczymy?"/>
          <p:cNvSpPr txBox="1"/>
          <p:nvPr/>
        </p:nvSpPr>
        <p:spPr>
          <a:xfrm>
            <a:off x="3074436" y="2079176"/>
            <a:ext cx="2162579" cy="396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l-PL" sz="1351" dirty="0">
                <a:latin typeface="Arial" panose="020B0604020202020204" pitchFamily="34" charset="0"/>
                <a:ea typeface="Fira Sans" panose="020B0604020202020204" charset="0"/>
                <a:cs typeface="Arial" panose="020B0604020202020204" pitchFamily="34" charset="0"/>
                <a:sym typeface="Comfortaa Regular"/>
              </a:rPr>
              <a:t>Gdzie się uczymy?</a:t>
            </a:r>
            <a:endParaRPr sz="1351" dirty="0">
              <a:latin typeface="Arial" panose="020B0604020202020204" pitchFamily="34" charset="0"/>
              <a:ea typeface="Fira Sans" panose="020B0604020202020204" charset="0"/>
              <a:cs typeface="Arial" panose="020B0604020202020204" pitchFamily="34" charset="0"/>
              <a:sym typeface="Comfortaa Regular"/>
            </a:endParaRPr>
          </a:p>
          <a:p>
            <a:endParaRPr sz="1351" dirty="0">
              <a:solidFill>
                <a:srgbClr val="FAFAFA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102" name="Google Shape;102;p16" descr="Zdjęcie przedstawia otwarty laptop, obok kubek."/>
          <p:cNvPicPr preferRelativeResize="0"/>
          <p:nvPr/>
        </p:nvPicPr>
        <p:blipFill rotWithShape="1">
          <a:blip r:embed="rId11">
            <a:alphaModFix/>
          </a:blip>
          <a:srcRect l="4188" t="8197" r="10341" b="29134"/>
          <a:stretch/>
        </p:blipFill>
        <p:spPr>
          <a:xfrm>
            <a:off x="92487" y="918394"/>
            <a:ext cx="2990399" cy="164441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 descr="Napis: Gdzie pracujemy?"/>
          <p:cNvSpPr txBox="1"/>
          <p:nvPr/>
        </p:nvSpPr>
        <p:spPr>
          <a:xfrm>
            <a:off x="61216" y="2092754"/>
            <a:ext cx="1898905" cy="354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l-PL" sz="1351" dirty="0">
                <a:latin typeface="Arial" panose="020B0604020202020204" pitchFamily="34" charset="0"/>
                <a:ea typeface="Fira Sans" panose="020B0604020202020204" charset="0"/>
                <a:cs typeface="Arial" panose="020B0604020202020204" pitchFamily="34" charset="0"/>
                <a:sym typeface="Comfortaa Regular"/>
              </a:rPr>
              <a:t>Gdzie pracujemy?</a:t>
            </a:r>
            <a:endParaRPr sz="1051" dirty="0">
              <a:latin typeface="Arial" panose="020B0604020202020204" pitchFamily="34" charset="0"/>
              <a:ea typeface="Fira Sans" panose="020B0604020202020204" charset="0"/>
              <a:cs typeface="Arial" panose="020B0604020202020204" pitchFamily="34" charset="0"/>
              <a:sym typeface="Comfortaa Regular"/>
            </a:endParaRPr>
          </a:p>
          <a:p>
            <a:endParaRPr sz="1351" dirty="0">
              <a:solidFill>
                <a:schemeClr val="lt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91" name="Google Shape;91;p16" descr="Element układu graficznego slajdu."/>
          <p:cNvSpPr/>
          <p:nvPr/>
        </p:nvSpPr>
        <p:spPr>
          <a:xfrm rot="5400000">
            <a:off x="3894633" y="2052069"/>
            <a:ext cx="1436231" cy="2842651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1" dirty="0"/>
          </a:p>
        </p:txBody>
      </p:sp>
      <p:sp>
        <p:nvSpPr>
          <p:cNvPr id="92" name="Google Shape;92;p16" descr="Napis: Co robić aby żyło się lepiej?"/>
          <p:cNvSpPr txBox="1"/>
          <p:nvPr/>
        </p:nvSpPr>
        <p:spPr>
          <a:xfrm>
            <a:off x="3250711" y="2755279"/>
            <a:ext cx="2593323" cy="1237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endParaRPr lang="pl-PL" sz="1400" b="1" dirty="0" smtClean="0">
              <a:solidFill>
                <a:srgbClr val="FAFAFA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algn="ctr"/>
            <a:r>
              <a:rPr lang="pl-PL" sz="2000" b="1" dirty="0" smtClean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  <a:sym typeface="Comfortaa Regular"/>
              </a:rPr>
              <a:t>Co robić aby żyło się lepiej?</a:t>
            </a:r>
            <a:endParaRPr lang="pl-PL" sz="2000" b="1" dirty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  <a:sym typeface="Comfortaa Regular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94898" y="190027"/>
            <a:ext cx="7886700" cy="418381"/>
          </a:xfrm>
        </p:spPr>
        <p:txBody>
          <a:bodyPr>
            <a:noAutofit/>
          </a:bodyPr>
          <a:lstStyle/>
          <a:p>
            <a:pPr algn="r"/>
            <a:r>
              <a:rPr lang="pl-PL" sz="2800" b="1" dirty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Nasza misja  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1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 rogami zaokrąglonymi z jednej strony 4" descr="Element układu graficznego slajdu."/>
          <p:cNvSpPr/>
          <p:nvPr/>
        </p:nvSpPr>
        <p:spPr>
          <a:xfrm rot="5400000">
            <a:off x="8758350" y="6280213"/>
            <a:ext cx="252000" cy="519301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007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8624699" y="634480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954B0-E92D-4120-8497-C785B00B163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388096" y="6420413"/>
            <a:ext cx="1326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@Kielce_STAT</a:t>
            </a:r>
            <a:endParaRPr lang="pl-PL" sz="10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0" name="Picture 2" descr="Logo Twitt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7294" y="6428513"/>
            <a:ext cx="267056" cy="21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Łącznik prosty 10" descr="Element układu graficznego slajdu."/>
          <p:cNvCxnSpPr/>
          <p:nvPr/>
        </p:nvCxnSpPr>
        <p:spPr>
          <a:xfrm>
            <a:off x="4572000" y="549275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ymbol zastępczy zawartości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rgbClr val="005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Urząd pełen kompetentnych i zaangażowanych w swoją pracę ludzi. </a:t>
            </a:r>
            <a:endParaRPr lang="pl-PL" sz="2000" dirty="0" smtClean="0">
              <a:solidFill>
                <a:srgbClr val="0055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000" dirty="0">
              <a:solidFill>
                <a:srgbClr val="0055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 smtClean="0">
                <a:solidFill>
                  <a:srgbClr val="005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2000" dirty="0">
                <a:solidFill>
                  <a:srgbClr val="005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współpracę z nami zabiegają regionalne jednostki administracji publicznej, przedsiębiorcy, świat nauki, media, bowiem jako instytucja wiarygodna i profesjonalna wspieramy ich w procesach podejmowania strategicznych decyzji.</a:t>
            </a:r>
          </a:p>
          <a:p>
            <a:endParaRPr lang="pl-PL" sz="2000" b="1" dirty="0">
              <a:solidFill>
                <a:srgbClr val="0055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>
                <a:solidFill>
                  <a:srgbClr val="005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Jesteśmy dowodem na to, że statystycy nie są nudziarzami, jesteśmy ciekawymi świata profesjonalistami.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2015662" y="-66522"/>
            <a:ext cx="7886700" cy="734209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Wizja Urzędu Statystycznego w </a:t>
            </a:r>
            <a:r>
              <a:rPr lang="pl-PL" sz="28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Kielcach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z rogami zaokrąglonymi z jednej strony 11" descr="Element układu graficznego slajdu."/>
          <p:cNvSpPr/>
          <p:nvPr/>
        </p:nvSpPr>
        <p:spPr>
          <a:xfrm rot="5400000">
            <a:off x="8758350" y="6280213"/>
            <a:ext cx="252000" cy="519301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007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932630" y="6322436"/>
            <a:ext cx="2057400" cy="365125"/>
          </a:xfrm>
        </p:spPr>
        <p:txBody>
          <a:bodyPr/>
          <a:lstStyle/>
          <a:p>
            <a:fld id="{80A954B0-E92D-4120-8497-C785B00B163A}" type="slidenum">
              <a:rPr lang="pl-PL" smtClean="0">
                <a:solidFill>
                  <a:schemeClr val="bg1"/>
                </a:solidFill>
              </a:rPr>
              <a:pPr/>
              <a:t>5</a:t>
            </a:fld>
            <a:endParaRPr lang="pl-PL" dirty="0">
              <a:solidFill>
                <a:schemeClr val="bg1"/>
              </a:solidFill>
            </a:endParaRPr>
          </a:p>
        </p:txBody>
      </p:sp>
      <p:cxnSp>
        <p:nvCxnSpPr>
          <p:cNvPr id="9" name="Łącznik prosty 8" descr="Element układu graficznego slajdu."/>
          <p:cNvCxnSpPr/>
          <p:nvPr/>
        </p:nvCxnSpPr>
        <p:spPr>
          <a:xfrm>
            <a:off x="4572000" y="549275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7297962" y="6369699"/>
            <a:ext cx="1326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@</a:t>
            </a:r>
            <a:r>
              <a:rPr lang="pl-PL" sz="1000" dirty="0" err="1" smtClean="0">
                <a:latin typeface="Fira Sans" panose="020B0503050000020004" pitchFamily="34" charset="0"/>
                <a:ea typeface="Fira Sans" panose="020B0503050000020004" pitchFamily="34" charset="0"/>
              </a:rPr>
              <a:t>Kielce_STAT</a:t>
            </a:r>
            <a:endParaRPr lang="pl-PL" sz="10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22" name="Picture 2" descr="Logo Twitt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6213" y="6377799"/>
            <a:ext cx="267056" cy="21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021239" y="1534130"/>
            <a:ext cx="6732639" cy="3453085"/>
          </a:xfrm>
        </p:spPr>
        <p:txBody>
          <a:bodyPr>
            <a:normAutofit fontScale="25000" lnSpcReduction="20000"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</a:rPr>
              <a:t>innowacyjna </a:t>
            </a:r>
          </a:p>
          <a:p>
            <a:pPr algn="l"/>
            <a:endParaRPr lang="pl-PL" sz="6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</a:rPr>
              <a:t>potrzebna</a:t>
            </a:r>
          </a:p>
          <a:p>
            <a:pPr algn="l"/>
            <a:r>
              <a:rPr lang="pl-PL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</a:rPr>
              <a:t>użyteczna na dziś i na jutro </a:t>
            </a:r>
          </a:p>
          <a:p>
            <a:pPr algn="l"/>
            <a:endParaRPr lang="pl-PL" sz="6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</a:rPr>
              <a:t>prosta i możliwie </a:t>
            </a:r>
            <a:r>
              <a:rPr lang="pl-PL" sz="6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</a:rPr>
              <a:t>niskokosztowa</a:t>
            </a:r>
            <a:endParaRPr lang="pl-PL" sz="6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</a:endParaRPr>
          </a:p>
          <a:p>
            <a:pPr algn="l"/>
            <a:endParaRPr lang="pl-PL" sz="6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</a:rPr>
              <a:t>dostępna dla wszystkich</a:t>
            </a:r>
          </a:p>
          <a:p>
            <a:pPr algn="l"/>
            <a:r>
              <a:rPr lang="pl-PL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</a:rPr>
              <a:t>możliwa do zastosowania przez innych</a:t>
            </a:r>
          </a:p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111950" y="45396"/>
            <a:ext cx="7772400" cy="489758"/>
          </a:xfrm>
        </p:spPr>
        <p:txBody>
          <a:bodyPr>
            <a:normAutofit/>
          </a:bodyPr>
          <a:lstStyle/>
          <a:p>
            <a:pPr algn="r"/>
            <a:r>
              <a:rPr lang="pl-PL" sz="28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Dobra praktyka </a:t>
            </a:r>
            <a:r>
              <a:rPr lang="pl-PL" sz="28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WLB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155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lement układu graficznego slajdu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11"/>
            <a:ext cx="9144000" cy="6347012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7790104" y="54318"/>
            <a:ext cx="1326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@Kielce_STAT</a:t>
            </a:r>
            <a:endParaRPr lang="pl-PL" sz="10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3" name="Picture 2" descr="Logo Twitt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9302" y="62418"/>
            <a:ext cx="267056" cy="21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Google Shape;63;p13" descr="Logo Urzędu Statystycznego w Kielcach i napis Urząd Statystyczny w Kielcach.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1709" y="4808121"/>
            <a:ext cx="2253672" cy="7429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51299" y="2365572"/>
            <a:ext cx="6858000" cy="2996381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spacer po Urzędzie, </a:t>
            </a:r>
          </a:p>
          <a:p>
            <a:pPr marL="571500" indent="-57150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drugie śniadanie z dyrektorem Urzędu,</a:t>
            </a:r>
          </a:p>
          <a:p>
            <a:pPr marL="571500" indent="-57150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warsztaty, gry, zabawy i konkursy,</a:t>
            </a:r>
          </a:p>
          <a:p>
            <a:pPr marL="571500" indent="-57150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wspólne zdjęcia</a:t>
            </a:r>
          </a:p>
          <a:p>
            <a:pPr algn="l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rozwiązuje problemy „pracujących sobót”, integruje pracowników, buduje wizerunek pracodawcy.  </a:t>
            </a:r>
            <a:endParaRPr lang="pl-PL" sz="1600" b="1" dirty="0">
              <a:solidFill>
                <a:schemeClr val="bg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l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51299" y="1467673"/>
            <a:ext cx="5577348" cy="737668"/>
          </a:xfrm>
        </p:spPr>
        <p:txBody>
          <a:bodyPr>
            <a:noAutofit/>
          </a:bodyPr>
          <a:lstStyle/>
          <a:p>
            <a:pPr algn="l"/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Dobra praktyka WLB </a:t>
            </a: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 rodzicem do pracy</a:t>
            </a: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”: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603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z rogami zaokrąglonymi z jednej strony 11" descr="Element układu graficznego slajdu."/>
          <p:cNvSpPr/>
          <p:nvPr/>
        </p:nvSpPr>
        <p:spPr>
          <a:xfrm rot="5400000">
            <a:off x="8758350" y="6280213"/>
            <a:ext cx="252000" cy="519301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007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4" name="Symbol zastępczy numeru slajdu 3" descr="Element układu graficznego slajdu."/>
          <p:cNvSpPr>
            <a:spLocks noGrp="1"/>
          </p:cNvSpPr>
          <p:nvPr>
            <p:ph type="sldNum" sz="quarter" idx="12"/>
          </p:nvPr>
        </p:nvSpPr>
        <p:spPr>
          <a:xfrm>
            <a:off x="7003714" y="6396731"/>
            <a:ext cx="2057400" cy="365125"/>
          </a:xfrm>
        </p:spPr>
        <p:txBody>
          <a:bodyPr/>
          <a:lstStyle/>
          <a:p>
            <a:fld id="{80A954B0-E92D-4120-8497-C785B00B163A}" type="slidenum">
              <a:rPr lang="pl-PL" smtClean="0">
                <a:solidFill>
                  <a:schemeClr val="bg1"/>
                </a:solidFill>
              </a:rPr>
              <a:pPr/>
              <a:t>7</a:t>
            </a:fld>
            <a:endParaRPr lang="pl-PL" dirty="0">
              <a:solidFill>
                <a:schemeClr val="bg1"/>
              </a:solidFill>
            </a:endParaRPr>
          </a:p>
        </p:txBody>
      </p:sp>
      <p:cxnSp>
        <p:nvCxnSpPr>
          <p:cNvPr id="9" name="Łącznik prosty 8" descr="Element układu graficznego slajdu."/>
          <p:cNvCxnSpPr/>
          <p:nvPr/>
        </p:nvCxnSpPr>
        <p:spPr>
          <a:xfrm>
            <a:off x="4572000" y="549275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7369046" y="6401363"/>
            <a:ext cx="1326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@Kielce_STAT</a:t>
            </a:r>
            <a:endParaRPr lang="pl-PL" sz="10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22" name="Picture 2" descr="Logo Twitt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6822" y="6409463"/>
            <a:ext cx="267056" cy="21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Symbol zastępczy zawartości 3" descr="Obraz zawiera kilka zdjęć, na których widać dzieci podczas różnych aktywności w urzędzie: przy stole podczas posiłku, przy biurkach, podczas gier i układania puzzli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2" y="740357"/>
            <a:ext cx="7408841" cy="5665056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1371600" y="127116"/>
            <a:ext cx="7772400" cy="422159"/>
          </a:xfrm>
        </p:spPr>
        <p:txBody>
          <a:bodyPr>
            <a:noAutofit/>
          </a:bodyPr>
          <a:lstStyle/>
          <a:p>
            <a:r>
              <a:rPr lang="pl-PL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Z rodzicem do pracy w Urzędzie Statystycznym w </a:t>
            </a:r>
            <a:r>
              <a:rPr lang="pl-PL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Kielcach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155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 rogami zaokrąglonymi z jednej strony 4" descr="Element układu graficznego slajdu."/>
          <p:cNvSpPr/>
          <p:nvPr/>
        </p:nvSpPr>
        <p:spPr>
          <a:xfrm rot="5400000">
            <a:off x="8758350" y="6280213"/>
            <a:ext cx="252000" cy="519301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007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8624699" y="634480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954B0-E92D-4120-8497-C785B00B163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388096" y="6420413"/>
            <a:ext cx="1326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@Kielce_STAT</a:t>
            </a:r>
            <a:endParaRPr lang="pl-PL" sz="10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0" name="Picture 2" descr="Logo Twitt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294" y="6428513"/>
            <a:ext cx="267056" cy="21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Łącznik prosty 10" descr="Element układu graficznego slajdu."/>
          <p:cNvCxnSpPr/>
          <p:nvPr/>
        </p:nvCxnSpPr>
        <p:spPr>
          <a:xfrm>
            <a:off x="4572000" y="549275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ymbol zastępczy zawartości 17"/>
          <p:cNvSpPr>
            <a:spLocks noGrp="1"/>
          </p:cNvSpPr>
          <p:nvPr>
            <p:ph idx="1"/>
          </p:nvPr>
        </p:nvSpPr>
        <p:spPr>
          <a:xfrm>
            <a:off x="406908" y="1102863"/>
            <a:ext cx="7886700" cy="5274257"/>
          </a:xfrm>
        </p:spPr>
        <p:txBody>
          <a:bodyPr>
            <a:noAutofit/>
          </a:bodyPr>
          <a:lstStyle/>
          <a:p>
            <a:pPr marL="342900" indent="-3429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rgbClr val="0070C0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trzy systemy czasu pracy/elastyczny czas pracy/możliwość telepracy </a:t>
            </a:r>
          </a:p>
          <a:p>
            <a:pPr marL="342900" indent="-3429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rgbClr val="0070C0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szkolenia (wypalenie zawodowe, efektywne zarządzanie czasem)</a:t>
            </a:r>
          </a:p>
          <a:p>
            <a:pPr marL="342900" indent="-3429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rgbClr val="0070C0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spotkania integracyjne i rodzinne </a:t>
            </a:r>
          </a:p>
          <a:p>
            <a:pPr marL="342900" indent="-3429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rgbClr val="0070C0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wydarzenia okazjonalne</a:t>
            </a:r>
          </a:p>
          <a:p>
            <a:pPr marL="342900" indent="-3429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rgbClr val="0070C0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dofinansowanie do wypoczynku pracowników i ich dzieci</a:t>
            </a:r>
          </a:p>
          <a:p>
            <a:pPr marL="342900" indent="-3429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rgbClr val="0070C0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promowanie akcji zdrowotnych  </a:t>
            </a:r>
          </a:p>
          <a:p>
            <a:pPr marL="342900" indent="-3429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rgbClr val="0070C0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newsletter </a:t>
            </a:r>
          </a:p>
          <a:p>
            <a:pPr marL="342900" indent="-3429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rgbClr val="0070C0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kącik wędrującej książki </a:t>
            </a:r>
          </a:p>
          <a:p>
            <a:pPr marL="342900" indent="-3429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rgbClr val="0070C0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kącik dobroci </a:t>
            </a:r>
          </a:p>
          <a:p>
            <a:pPr marL="342900" indent="-3429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rgbClr val="0070C0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badania satysfakcji pracowniczej </a:t>
            </a:r>
          </a:p>
          <a:p>
            <a:endParaRPr lang="pl-PL" sz="1000" dirty="0"/>
          </a:p>
        </p:txBody>
      </p:sp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1681316" y="32434"/>
            <a:ext cx="8052619" cy="630667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WLB w Urzędzie Statystycznym w Kielcach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583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z rogami zaokrąglonymi z jednej strony 11" descr="Element układu graficznego slajdu."/>
          <p:cNvSpPr/>
          <p:nvPr/>
        </p:nvSpPr>
        <p:spPr>
          <a:xfrm rot="5400000">
            <a:off x="8758350" y="6280213"/>
            <a:ext cx="252000" cy="519301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007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972171" y="6373234"/>
            <a:ext cx="2057400" cy="365125"/>
          </a:xfrm>
        </p:spPr>
        <p:txBody>
          <a:bodyPr/>
          <a:lstStyle/>
          <a:p>
            <a:fld id="{80A954B0-E92D-4120-8497-C785B00B163A}" type="slidenum">
              <a:rPr lang="pl-PL" smtClean="0">
                <a:solidFill>
                  <a:schemeClr val="bg1"/>
                </a:solidFill>
              </a:rPr>
              <a:pPr/>
              <a:t>9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7" name="Picture 2" descr="Element układu graficznego slajdu.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44000" contrast="-16000"/>
          </a:blip>
          <a:srcRect/>
          <a:stretch>
            <a:fillRect/>
          </a:stretch>
        </p:blipFill>
        <p:spPr bwMode="auto">
          <a:xfrm>
            <a:off x="0" y="202812"/>
            <a:ext cx="9144000" cy="6170422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6972171" y="6385581"/>
            <a:ext cx="1326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@Kielce_STAT</a:t>
            </a:r>
            <a:endParaRPr lang="pl-PL" sz="10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3" name="Picture 2" descr="Logo Twitt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0422" y="6393681"/>
            <a:ext cx="267056" cy="21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367747" y="1758467"/>
            <a:ext cx="6394622" cy="2387600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Arial" panose="020B0604020202020204" pitchFamily="34" charset="0"/>
                <a:ea typeface="Fira Sans Light"/>
                <a:cs typeface="Arial" panose="020B0604020202020204" pitchFamily="34" charset="0"/>
              </a:rPr>
              <a:t>Zapraszam na kielce.stat.gov.pl </a:t>
            </a:r>
            <a:r>
              <a:rPr lang="pl-PL" dirty="0">
                <a:latin typeface="Fira Sans" panose="020B0503050000020004"/>
                <a:ea typeface="Fira Sans Light"/>
                <a:cs typeface="Times New Roman" panose="02020603050405020304" pitchFamily="18" charset="0"/>
              </a:rPr>
              <a:t/>
            </a:r>
            <a:br>
              <a:rPr lang="pl-PL" dirty="0">
                <a:latin typeface="Fira Sans" panose="020B0503050000020004"/>
                <a:ea typeface="Fira Sans Light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44090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Właściwości standardowe</tns:defaultPropertyEditorNamespace>
</tns:customPropertyEditors>
</file>

<file path=customXml/itemProps1.xml><?xml version="1.0" encoding="utf-8"?>
<ds:datastoreItem xmlns:ds="http://schemas.openxmlformats.org/officeDocument/2006/customXml" ds:itemID="{D5CCB19D-4A88-40F1-969C-DA41B043C574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Words>315</Words>
  <Application>Microsoft Office PowerPoint</Application>
  <PresentationFormat>Pokaz na ekranie (4:3)</PresentationFormat>
  <Paragraphs>77</Paragraphs>
  <Slides>9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Comfortaa</vt:lpstr>
      <vt:lpstr>Comfortaa Regular</vt:lpstr>
      <vt:lpstr>Courier New</vt:lpstr>
      <vt:lpstr>Fira Sans</vt:lpstr>
      <vt:lpstr>Fira Sans Light</vt:lpstr>
      <vt:lpstr>Times New Roman</vt:lpstr>
      <vt:lpstr>Wingdings</vt:lpstr>
      <vt:lpstr>Motyw pakietu Office</vt:lpstr>
      <vt:lpstr> Z rodzicem do pracy.  O dobrych praktykach WLB  w Urzędzie Statystycznym  w Kielcach </vt:lpstr>
      <vt:lpstr> Kim jesteśmy?</vt:lpstr>
      <vt:lpstr>Nasza misja  </vt:lpstr>
      <vt:lpstr>Wizja Urzędu Statystycznego w Kielcach</vt:lpstr>
      <vt:lpstr>Dobra praktyka WLB</vt:lpstr>
      <vt:lpstr>Dobra praktyka WLB  „Z rodzicem do pracy”:</vt:lpstr>
      <vt:lpstr>Z rodzicem do pracy w Urzędzie Statystycznym w Kielcach</vt:lpstr>
      <vt:lpstr>WLB w Urzędzie Statystycznym w Kielcach</vt:lpstr>
      <vt:lpstr>Zapraszam na kielce.stat.gov.pl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Górski Dominik</dc:creator>
  <cp:lastModifiedBy>Świszcz Karolina</cp:lastModifiedBy>
  <cp:revision>334</cp:revision>
  <dcterms:created xsi:type="dcterms:W3CDTF">2018-01-15T12:44:42Z</dcterms:created>
  <dcterms:modified xsi:type="dcterms:W3CDTF">2021-12-21T06:52:10Z</dcterms:modified>
</cp:coreProperties>
</file>