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15"/>
  </p:notesMasterIdLst>
  <p:handoutMasterIdLst>
    <p:handoutMasterId r:id="rId16"/>
  </p:handoutMasterIdLst>
  <p:sldIdLst>
    <p:sldId id="256" r:id="rId6"/>
    <p:sldId id="259" r:id="rId7"/>
    <p:sldId id="271" r:id="rId8"/>
    <p:sldId id="261" r:id="rId9"/>
    <p:sldId id="264" r:id="rId10"/>
    <p:sldId id="269" r:id="rId11"/>
    <p:sldId id="270" r:id="rId12"/>
    <p:sldId id="267" r:id="rId13"/>
    <p:sldId id="258" r:id="rId14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rczmarczyk Sylwia" initials="KS" lastIdx="3" clrIdx="0">
    <p:extLst>
      <p:ext uri="{19B8F6BF-5375-455C-9EA6-DF929625EA0E}">
        <p15:presenceInfo xmlns:p15="http://schemas.microsoft.com/office/powerpoint/2012/main" userId="S-1-5-21-3954371645-834304607-549911658-7350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4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Arkusz_programu_Microsoft_Excel1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rgbClr val="00B0F0"/>
            </a:solidFill>
            <a:ln>
              <a:solidFill>
                <a:srgbClr val="00B0F0"/>
              </a:solidFill>
            </a:ln>
            <a:effectLst/>
          </c:spPr>
          <c:invertIfNegative val="0"/>
          <c:cat>
            <c:strRef>
              <c:f>Arkusz1!$A$2:$A$3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Arkusz1!$B$2:$B$3</c:f>
              <c:numCache>
                <c:formatCode>#,##0.00</c:formatCode>
                <c:ptCount val="2"/>
                <c:pt idx="0">
                  <c:v>23572268.59</c:v>
                </c:pt>
                <c:pt idx="1">
                  <c:v>23568735.100000001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EA1-4792-8C7E-35A5EB75B347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w tym środki UE</c:v>
                </c:pt>
              </c:strCache>
            </c:strRef>
          </c:tx>
          <c:spPr>
            <a:solidFill>
              <a:srgbClr val="FF33CC"/>
            </a:solidFill>
            <a:ln>
              <a:noFill/>
            </a:ln>
            <a:effectLst/>
          </c:spPr>
          <c:invertIfNegative val="0"/>
          <c:cat>
            <c:strRef>
              <c:f>Arkusz1!$A$2:$A$3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Arkusz1!$C$2:$C$3</c:f>
              <c:numCache>
                <c:formatCode>#,##0.00</c:formatCode>
                <c:ptCount val="2"/>
                <c:pt idx="0">
                  <c:v>19949210.899999999</c:v>
                </c:pt>
                <c:pt idx="1">
                  <c:v>19946220.510000002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2EA1-4792-8C7E-35A5EB75B3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1"/>
        <c:axId val="534276472"/>
        <c:axId val="534275688"/>
      </c:barChart>
      <c:catAx>
        <c:axId val="5342764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534275688"/>
        <c:crosses val="autoZero"/>
        <c:auto val="1"/>
        <c:lblAlgn val="ctr"/>
        <c:lblOffset val="100"/>
        <c:noMultiLvlLbl val="0"/>
      </c:catAx>
      <c:valAx>
        <c:axId val="534275688"/>
        <c:scaling>
          <c:orientation val="minMax"/>
          <c:max val="250000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zł&quot;#,##0.00\ 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534276472"/>
        <c:crosses val="autoZero"/>
        <c:crossBetween val="between"/>
        <c:majorUnit val="5000000"/>
        <c:minorUnit val="1000000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0.2575</cdr:x>
      <cdr:y>0.61503</cdr:y>
    </cdr:from>
    <cdr:to>
      <cdr:x>0.3775</cdr:x>
      <cdr:y>0.70255</cdr:y>
    </cdr:to>
    <cdr:sp macro="" textlink="">
      <cdr:nvSpPr>
        <cdr:cNvPr id="2" name="pole tekstowe 1">
          <a:extLst xmlns:a="http://schemas.openxmlformats.org/drawingml/2006/main">
            <a:ext uri="{FF2B5EF4-FFF2-40B4-BE49-F238E27FC236}">
              <a16:creationId xmlns:a16="http://schemas.microsoft.com/office/drawing/2014/main" xmlns="" id="{5A1A4878-6FD7-3272-3793-DC4DC791A245}"/>
            </a:ext>
          </a:extLst>
        </cdr:cNvPr>
        <cdr:cNvSpPr txBox="1"/>
      </cdr:nvSpPr>
      <cdr:spPr>
        <a:xfrm xmlns:a="http://schemas.openxmlformats.org/drawingml/2006/main">
          <a:off x="2092960" y="1999227"/>
          <a:ext cx="975360" cy="28448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pl-PL" sz="1100" dirty="0"/>
        </a:p>
      </cdr:txBody>
    </cdr:sp>
  </cdr:relSizeAnchor>
  <cdr:relSizeAnchor xmlns:cdr="http://schemas.openxmlformats.org/drawingml/2006/chartDrawing">
    <cdr:from>
      <cdr:x>0.44375</cdr:x>
      <cdr:y>0.35935</cdr:y>
    </cdr:from>
    <cdr:to>
      <cdr:x>0.55625</cdr:x>
      <cdr:y>0.64065</cdr:y>
    </cdr:to>
    <cdr:sp macro="" textlink="">
      <cdr:nvSpPr>
        <cdr:cNvPr id="3" name="pole tekstowe 2">
          <a:extLst xmlns:a="http://schemas.openxmlformats.org/drawingml/2006/main">
            <a:ext uri="{FF2B5EF4-FFF2-40B4-BE49-F238E27FC236}">
              <a16:creationId xmlns:a16="http://schemas.microsoft.com/office/drawing/2014/main" xmlns="" id="{14087E01-73FE-CF33-810F-FF44D4DA0CE3}"/>
            </a:ext>
          </a:extLst>
        </cdr:cNvPr>
        <cdr:cNvSpPr txBox="1"/>
      </cdr:nvSpPr>
      <cdr:spPr>
        <a:xfrm xmlns:a="http://schemas.openxmlformats.org/drawingml/2006/main">
          <a:off x="3606800" y="116810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pl-PL" sz="1100" dirty="0"/>
        </a:p>
      </cdr:txBody>
    </cdr:sp>
  </cdr:relSizeAnchor>
  <cdr:relSizeAnchor xmlns:cdr="http://schemas.openxmlformats.org/drawingml/2006/chartDrawing">
    <cdr:from>
      <cdr:x>0.255</cdr:x>
      <cdr:y>0.43375</cdr:y>
    </cdr:from>
    <cdr:to>
      <cdr:x>0.3675</cdr:x>
      <cdr:y>0.71505</cdr:y>
    </cdr:to>
    <cdr:sp macro="" textlink="">
      <cdr:nvSpPr>
        <cdr:cNvPr id="4" name="pole tekstowe 3">
          <a:extLst xmlns:a="http://schemas.openxmlformats.org/drawingml/2006/main">
            <a:ext uri="{FF2B5EF4-FFF2-40B4-BE49-F238E27FC236}">
              <a16:creationId xmlns:a16="http://schemas.microsoft.com/office/drawing/2014/main" xmlns="" id="{F1FD6126-0567-C49C-DD9B-F59ADD1D9EA1}"/>
            </a:ext>
          </a:extLst>
        </cdr:cNvPr>
        <cdr:cNvSpPr txBox="1"/>
      </cdr:nvSpPr>
      <cdr:spPr>
        <a:xfrm xmlns:a="http://schemas.openxmlformats.org/drawingml/2006/main">
          <a:off x="2072640" y="1409947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pl-PL" sz="1100" dirty="0"/>
        </a:p>
      </cdr:txBody>
    </cdr:sp>
  </cdr:relSizeAnchor>
  <cdr:relSizeAnchor xmlns:cdr="http://schemas.openxmlformats.org/drawingml/2006/chartDrawing">
    <cdr:from>
      <cdr:x>0.20125</cdr:x>
      <cdr:y>0.46375</cdr:y>
    </cdr:from>
    <cdr:to>
      <cdr:x>0.31</cdr:x>
      <cdr:y>0.53625</cdr:y>
    </cdr:to>
    <cdr:sp macro="" textlink="">
      <cdr:nvSpPr>
        <cdr:cNvPr id="5" name="pole tekstowe 4">
          <a:extLst xmlns:a="http://schemas.openxmlformats.org/drawingml/2006/main">
            <a:ext uri="{FF2B5EF4-FFF2-40B4-BE49-F238E27FC236}">
              <a16:creationId xmlns:a16="http://schemas.microsoft.com/office/drawing/2014/main" xmlns="" id="{840E30F6-9502-D194-868B-86DF8D2D7EA0}"/>
            </a:ext>
          </a:extLst>
        </cdr:cNvPr>
        <cdr:cNvSpPr txBox="1"/>
      </cdr:nvSpPr>
      <cdr:spPr>
        <a:xfrm xmlns:a="http://schemas.openxmlformats.org/drawingml/2006/main">
          <a:off x="1635760" y="1507463"/>
          <a:ext cx="883920" cy="23567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pl-PL" dirty="0"/>
            <a:t>23 572 268,59</a:t>
          </a:r>
          <a:endParaRPr lang="pl-PL" sz="1100" dirty="0"/>
        </a:p>
      </cdr:txBody>
    </cdr:sp>
  </cdr:relSizeAnchor>
  <cdr:relSizeAnchor xmlns:cdr="http://schemas.openxmlformats.org/drawingml/2006/chartDrawing">
    <cdr:from>
      <cdr:x>0.31375</cdr:x>
      <cdr:y>0.46375</cdr:y>
    </cdr:from>
    <cdr:to>
      <cdr:x>0.4225</cdr:x>
      <cdr:y>0.53625</cdr:y>
    </cdr:to>
    <cdr:sp macro="" textlink="">
      <cdr:nvSpPr>
        <cdr:cNvPr id="6" name="pole tekstowe 1">
          <a:extLst xmlns:a="http://schemas.openxmlformats.org/drawingml/2006/main">
            <a:ext uri="{FF2B5EF4-FFF2-40B4-BE49-F238E27FC236}">
              <a16:creationId xmlns:a16="http://schemas.microsoft.com/office/drawing/2014/main" xmlns="" id="{A686A030-D41B-56F5-23F3-BAD453E87A9A}"/>
            </a:ext>
          </a:extLst>
        </cdr:cNvPr>
        <cdr:cNvSpPr txBox="1"/>
      </cdr:nvSpPr>
      <cdr:spPr>
        <a:xfrm xmlns:a="http://schemas.openxmlformats.org/drawingml/2006/main">
          <a:off x="2550160" y="1507463"/>
          <a:ext cx="883920" cy="23567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pl-PL" dirty="0"/>
            <a:t>19 949 210,90 </a:t>
          </a:r>
          <a:endParaRPr lang="pl-PL" sz="1100" dirty="0"/>
        </a:p>
      </cdr:txBody>
    </cdr:sp>
  </cdr:relSizeAnchor>
  <cdr:relSizeAnchor xmlns:cdr="http://schemas.openxmlformats.org/drawingml/2006/chartDrawing">
    <cdr:from>
      <cdr:x>0.54</cdr:x>
      <cdr:y>0.46375</cdr:y>
    </cdr:from>
    <cdr:to>
      <cdr:x>0.64875</cdr:x>
      <cdr:y>0.53625</cdr:y>
    </cdr:to>
    <cdr:sp macro="" textlink="">
      <cdr:nvSpPr>
        <cdr:cNvPr id="7" name="pole tekstowe 1">
          <a:extLst xmlns:a="http://schemas.openxmlformats.org/drawingml/2006/main">
            <a:ext uri="{FF2B5EF4-FFF2-40B4-BE49-F238E27FC236}">
              <a16:creationId xmlns:a16="http://schemas.microsoft.com/office/drawing/2014/main" xmlns="" id="{7ADEBE41-18D2-8199-E2A7-64EBD60970FD}"/>
            </a:ext>
          </a:extLst>
        </cdr:cNvPr>
        <cdr:cNvSpPr txBox="1"/>
      </cdr:nvSpPr>
      <cdr:spPr>
        <a:xfrm xmlns:a="http://schemas.openxmlformats.org/drawingml/2006/main">
          <a:off x="4389120" y="1507463"/>
          <a:ext cx="883920" cy="23567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dirty="0"/>
            <a:t>23 568 735,10</a:t>
          </a:r>
          <a:endParaRPr lang="pl-PL" dirty="0"/>
        </a:p>
        <a:p xmlns:a="http://schemas.openxmlformats.org/drawingml/2006/main">
          <a:endParaRPr lang="pl-PL" sz="1100" dirty="0"/>
        </a:p>
      </cdr:txBody>
    </cdr:sp>
  </cdr:relSizeAnchor>
  <cdr:relSizeAnchor xmlns:cdr="http://schemas.openxmlformats.org/drawingml/2006/chartDrawing">
    <cdr:from>
      <cdr:x>0.65</cdr:x>
      <cdr:y>0.46375</cdr:y>
    </cdr:from>
    <cdr:to>
      <cdr:x>0.75875</cdr:x>
      <cdr:y>0.53625</cdr:y>
    </cdr:to>
    <cdr:sp macro="" textlink="">
      <cdr:nvSpPr>
        <cdr:cNvPr id="8" name="pole tekstowe 1">
          <a:extLst xmlns:a="http://schemas.openxmlformats.org/drawingml/2006/main">
            <a:ext uri="{FF2B5EF4-FFF2-40B4-BE49-F238E27FC236}">
              <a16:creationId xmlns:a16="http://schemas.microsoft.com/office/drawing/2014/main" xmlns="" id="{2125D4FF-72D2-5F2F-FF45-6D44A0312F51}"/>
            </a:ext>
          </a:extLst>
        </cdr:cNvPr>
        <cdr:cNvSpPr txBox="1"/>
      </cdr:nvSpPr>
      <cdr:spPr>
        <a:xfrm xmlns:a="http://schemas.openxmlformats.org/drawingml/2006/main">
          <a:off x="5283200" y="1507463"/>
          <a:ext cx="883920" cy="23567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dirty="0"/>
            <a:t>19 946 220,51</a:t>
          </a:r>
          <a:endParaRPr lang="pl-PL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xmlns="" id="{8579BF41-7838-96B3-2F55-0E0F02F5011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xmlns="" id="{2F3D2EA8-8DB1-7533-9D5E-100E4C848E3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601A44-AC5E-4292-B736-DCB5845BF693}" type="datetimeFigureOut">
              <a:rPr lang="pl-PL" smtClean="0"/>
              <a:t>16.08.2023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xmlns="" id="{B1B4B9EF-CDE7-4508-2BD4-8F24CFFFE03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23E5D133-9BCF-5ED3-08D4-43F7B60B793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A8B296-77D3-412A-93E6-C662C8950803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210416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480C42-6D95-405A-9B46-9D5D9F3C59A1}" type="datetimeFigureOut">
              <a:rPr lang="pl-PL" smtClean="0"/>
              <a:t>16.08.2023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2C5DD7-CF6D-4732-949B-80499B1E15B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19306859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2C5DD7-CF6D-4732-949B-80499B1E15BE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882384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2C5DD7-CF6D-4732-949B-80499B1E15BE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013869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2C5DD7-CF6D-4732-949B-80499B1E15BE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430800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2C5DD7-CF6D-4732-949B-80499B1E15BE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98784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2C5DD7-CF6D-4732-949B-80499B1E15BE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320996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2C5DD7-CF6D-4732-949B-80499B1E15BE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192833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2C5DD7-CF6D-4732-949B-80499B1E15BE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702603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2C5DD7-CF6D-4732-949B-80499B1E15BE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300505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2C5DD7-CF6D-4732-949B-80499B1E15BE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940831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16.08.2023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16.08.2023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16.08.2023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16.08.2023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16.08.2023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16.08.2023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16.08.2023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16.08.2023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16.08.2023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16.08.2023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16.08.2023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16.08.2023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755648" y="2146228"/>
            <a:ext cx="10948672" cy="15696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 dirty="0">
                <a:solidFill>
                  <a:schemeClr val="bg1"/>
                </a:solidFill>
              </a:rPr>
              <a:t>Elektroniczny System Centralnej Oceny Ryzyka (eSCOR)</a:t>
            </a:r>
            <a:endParaRPr lang="pl-PL" sz="4800" b="1" dirty="0">
              <a:solidFill>
                <a:schemeClr val="bg1"/>
              </a:solidFill>
              <a:cs typeface="Calibri"/>
            </a:endParaRPr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ole tekstowe 4"/>
          <p:cNvSpPr txBox="1"/>
          <p:nvPr/>
        </p:nvSpPr>
        <p:spPr>
          <a:xfrm>
            <a:off x="388606" y="1240142"/>
            <a:ext cx="8427822" cy="1128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Wnioskodawca: Minister Finansów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Beneficjent: Ubezpieczeniowy Funduszu Gwarancyjny 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Partnerzy: </a:t>
            </a:r>
            <a:r>
              <a:rPr lang="pl-PL" dirty="0" err="1">
                <a:solidFill>
                  <a:srgbClr val="002060"/>
                </a:solidFill>
              </a:rPr>
              <a:t>nd</a:t>
            </a:r>
            <a:r>
              <a:rPr lang="pl-PL" dirty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66985" y="4432565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CEL PROJEKTU</a:t>
            </a:r>
            <a:endParaRPr lang="pl-PL" dirty="0"/>
          </a:p>
        </p:txBody>
      </p:sp>
      <p:sp>
        <p:nvSpPr>
          <p:cNvPr id="7" name="pole tekstowe 6"/>
          <p:cNvSpPr txBox="1"/>
          <p:nvPr/>
        </p:nvSpPr>
        <p:spPr>
          <a:xfrm>
            <a:off x="784533" y="5300339"/>
            <a:ext cx="1082929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i="1" dirty="0">
                <a:solidFill>
                  <a:srgbClr val="0070C0"/>
                </a:solidFill>
                <a:ea typeface="Times New Roman" panose="02020603050405020304" pitchFamily="18" charset="0"/>
              </a:rPr>
              <a:t>Celem projektu jest udostępnienie Zakładom ubezpieczeń wyniku oceny ryzyka klienta będącej rynkowym punktem odniesienie w procesie oceny ryzyka ubezpieczeniowego poprzez wykorzystanie zaawansowanej statystycznej analizy danych gromadzonych w bazie OI UFG. Ponadto w ramach projektu udostępniany jest Obywatelom i Przedsiębiorcom wynik indywidualnej oceny ryzyka oraz spersonalizowanych czynników wpływających na ich wysokość.</a:t>
            </a:r>
            <a:endParaRPr lang="pl-PL" sz="1600" i="1" dirty="0">
              <a:solidFill>
                <a:srgbClr val="0070C0"/>
              </a:solidFill>
            </a:endParaRPr>
          </a:p>
          <a:p>
            <a:endParaRPr lang="pl-PL" dirty="0"/>
          </a:p>
        </p:txBody>
      </p:sp>
      <p:sp>
        <p:nvSpPr>
          <p:cNvPr id="8" name="Podtytuł 2"/>
          <p:cNvSpPr txBox="1">
            <a:spLocks/>
          </p:cNvSpPr>
          <p:nvPr/>
        </p:nvSpPr>
        <p:spPr>
          <a:xfrm>
            <a:off x="1983605" y="225390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OKRES REALIZACJI PROJEKTU</a:t>
            </a:r>
            <a:endParaRPr lang="pl-PL" dirty="0"/>
          </a:p>
        </p:txBody>
      </p:sp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4995925"/>
              </p:ext>
            </p:extLst>
          </p:nvPr>
        </p:nvGraphicFramePr>
        <p:xfrm>
          <a:off x="784533" y="2991468"/>
          <a:ext cx="10946674" cy="12961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352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59637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66677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795184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Planowany: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2020-04-01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2023-03-31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00959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Faktyczny: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2020-04-01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</a:rPr>
                        <a:t>2023-03-31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 txBox="1">
            <a:spLocks/>
          </p:cNvSpPr>
          <p:nvPr/>
        </p:nvSpPr>
        <p:spPr>
          <a:xfrm>
            <a:off x="496192" y="1451852"/>
            <a:ext cx="11391008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200"/>
              </a:spcAft>
              <a:buNone/>
            </a:pP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Źródło finansowania:</a:t>
            </a:r>
          </a:p>
        </p:txBody>
      </p:sp>
      <p:sp>
        <p:nvSpPr>
          <p:cNvPr id="11" name="Podtytuł 2"/>
          <p:cNvSpPr txBox="1">
            <a:spLocks/>
          </p:cNvSpPr>
          <p:nvPr/>
        </p:nvSpPr>
        <p:spPr>
          <a:xfrm>
            <a:off x="0" y="2137137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KOSZT REALIZACJI PROJEKTU</a:t>
            </a:r>
            <a:endParaRPr lang="pl-PL" sz="4000" dirty="0"/>
          </a:p>
        </p:txBody>
      </p:sp>
      <p:graphicFrame>
        <p:nvGraphicFramePr>
          <p:cNvPr id="16" name="Wykres 15">
            <a:extLst>
              <a:ext uri="{FF2B5EF4-FFF2-40B4-BE49-F238E27FC236}">
                <a16:creationId xmlns:a16="http://schemas.microsoft.com/office/drawing/2014/main" xmlns="" id="{6CAF6D31-AAFF-CF16-D0ED-3FA8AAE9264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43879113"/>
              </p:ext>
            </p:extLst>
          </p:nvPr>
        </p:nvGraphicFramePr>
        <p:xfrm>
          <a:off x="2032000" y="2887733"/>
          <a:ext cx="8128000" cy="325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4217039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2091265"/>
              </p:ext>
            </p:extLst>
          </p:nvPr>
        </p:nvGraphicFramePr>
        <p:xfrm>
          <a:off x="704496" y="2336980"/>
          <a:ext cx="10783008" cy="369484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3252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6622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2543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85882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9107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Uwagi*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28879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  <a:effectLst/>
                        </a:rPr>
                        <a:t>Elektroniczny System Centralnej Oceny Ryzyka eSCOR</a:t>
                      </a:r>
                      <a:endParaRPr lang="pl-PL" sz="1200" b="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</a:rPr>
                        <a:t>202-12-30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</a:rPr>
                        <a:t>2022-12-30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i="1" dirty="0">
                          <a:solidFill>
                            <a:srgbClr val="0070C0"/>
                          </a:solidFill>
                          <a:effectLst/>
                        </a:rPr>
                        <a:t>Nd.</a:t>
                      </a:r>
                      <a:endParaRPr lang="pl-PL" sz="11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49527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API systemu do integracji e-usług przez Zakłady Ubezpieczeń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</a:rPr>
                        <a:t>2022-12-30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</a:rPr>
                        <a:t>2022-12-30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i="1" dirty="0">
                          <a:solidFill>
                            <a:srgbClr val="0070C0"/>
                          </a:solidFill>
                          <a:effectLst/>
                        </a:rPr>
                        <a:t>Nd.</a:t>
                      </a:r>
                      <a:endParaRPr lang="pl-PL" sz="11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413344599"/>
                  </a:ext>
                </a:extLst>
              </a:tr>
            </a:tbl>
          </a:graphicData>
        </a:graphic>
      </p:graphicFrame>
      <p:sp>
        <p:nvSpPr>
          <p:cNvPr id="6" name="pole tekstowe 5"/>
          <p:cNvSpPr txBox="1"/>
          <p:nvPr/>
        </p:nvSpPr>
        <p:spPr>
          <a:xfrm>
            <a:off x="879912" y="6318995"/>
            <a:ext cx="106075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>
                <a:solidFill>
                  <a:schemeClr val="tx2"/>
                </a:solidFill>
              </a:rPr>
              <a:t>*</a:t>
            </a:r>
            <a:r>
              <a:rPr lang="pl-PL" sz="1000" i="1" dirty="0">
                <a:solidFill>
                  <a:schemeClr val="tx2"/>
                </a:solidFill>
              </a:rPr>
              <a:t>należy wskazać, które z wymienionych produktów nie zostały ujęte w pierwotnym opisie założeń projektu informatycznego zaakceptowanym przez KRMC, będącego podstawą realizacji projektu lub które nie zostały wdrożone</a:t>
            </a:r>
          </a:p>
        </p:txBody>
      </p:sp>
    </p:spTree>
    <p:extLst>
      <p:ext uri="{BB962C8B-B14F-4D97-AF65-F5344CB8AC3E}">
        <p14:creationId xmlns:p14="http://schemas.microsoft.com/office/powerpoint/2010/main" val="1925160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1775522" y="1324525"/>
            <a:ext cx="8640961" cy="750596"/>
          </a:xfrm>
        </p:spPr>
        <p:txBody>
          <a:bodyPr>
            <a:noAutofit/>
          </a:bodyPr>
          <a:lstStyle/>
          <a:p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– interoperacyjność</a:t>
            </a:r>
          </a:p>
          <a:p>
            <a:pPr>
              <a:spcBef>
                <a:spcPts val="0"/>
              </a:spcBef>
            </a:pP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(widok kooperacji aplikacji)</a:t>
            </a:r>
            <a:endParaRPr lang="pl-PL" dirty="0"/>
          </a:p>
        </p:txBody>
      </p:sp>
      <p:sp>
        <p:nvSpPr>
          <p:cNvPr id="63" name="Prostokąt 62"/>
          <p:cNvSpPr/>
          <p:nvPr/>
        </p:nvSpPr>
        <p:spPr>
          <a:xfrm>
            <a:off x="4367434" y="3770783"/>
            <a:ext cx="1494000" cy="792088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Szyna usług</a:t>
            </a:r>
            <a:endParaRPr lang="pl-PL" sz="1000" dirty="0">
              <a:solidFill>
                <a:schemeClr val="bg1"/>
              </a:solidFill>
            </a:endParaRPr>
          </a:p>
        </p:txBody>
      </p:sp>
      <p:sp>
        <p:nvSpPr>
          <p:cNvPr id="64" name="Prostokąt 63"/>
          <p:cNvSpPr/>
          <p:nvPr/>
        </p:nvSpPr>
        <p:spPr>
          <a:xfrm>
            <a:off x="4720535" y="5621609"/>
            <a:ext cx="1494000" cy="7920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b="1" i="1" dirty="0">
                <a:solidFill>
                  <a:schemeClr val="tx2"/>
                </a:solidFill>
              </a:rPr>
              <a:t>System eSCOR</a:t>
            </a:r>
          </a:p>
          <a:p>
            <a:pPr algn="ctr"/>
            <a:r>
              <a:rPr lang="pl-PL" sz="1600" b="1" i="1" dirty="0">
                <a:solidFill>
                  <a:schemeClr val="tx2"/>
                </a:solidFill>
              </a:rPr>
              <a:t>API</a:t>
            </a:r>
          </a:p>
        </p:txBody>
      </p:sp>
      <p:sp>
        <p:nvSpPr>
          <p:cNvPr id="81" name="Prostokąt 80"/>
          <p:cNvSpPr/>
          <p:nvPr/>
        </p:nvSpPr>
        <p:spPr>
          <a:xfrm>
            <a:off x="1614005" y="2519695"/>
            <a:ext cx="1494000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Rejestr REGON</a:t>
            </a:r>
            <a:endParaRPr lang="pl-PL" sz="1000" dirty="0">
              <a:solidFill>
                <a:schemeClr val="bg1"/>
              </a:solidFill>
            </a:endParaRPr>
          </a:p>
        </p:txBody>
      </p:sp>
      <p:sp>
        <p:nvSpPr>
          <p:cNvPr id="84" name="pole tekstowe 83"/>
          <p:cNvSpPr txBox="1"/>
          <p:nvPr/>
        </p:nvSpPr>
        <p:spPr>
          <a:xfrm>
            <a:off x="9675881" y="3260639"/>
            <a:ext cx="1777437" cy="1441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Oznaczenia powiązanych 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systemów: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planowany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modyfikowany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istniejący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dot. systemów własnych oraz innych jednostek</a:t>
            </a:r>
            <a:endParaRPr lang="pl-PL" dirty="0">
              <a:solidFill>
                <a:schemeClr val="tx2"/>
              </a:solidFill>
            </a:endParaRPr>
          </a:p>
        </p:txBody>
      </p:sp>
      <p:sp>
        <p:nvSpPr>
          <p:cNvPr id="85" name="Prostokąt 84"/>
          <p:cNvSpPr/>
          <p:nvPr/>
        </p:nvSpPr>
        <p:spPr>
          <a:xfrm>
            <a:off x="9797131" y="3698783"/>
            <a:ext cx="144016" cy="144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6" name="Prostokąt 85"/>
          <p:cNvSpPr/>
          <p:nvPr/>
        </p:nvSpPr>
        <p:spPr>
          <a:xfrm>
            <a:off x="9797131" y="3887839"/>
            <a:ext cx="144016" cy="144000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7" name="Prostokąt 86"/>
          <p:cNvSpPr/>
          <p:nvPr/>
        </p:nvSpPr>
        <p:spPr>
          <a:xfrm>
            <a:off x="9797131" y="4075039"/>
            <a:ext cx="144016" cy="144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xmlns="" id="{930340CC-8548-70BD-2329-CFD39F4BA8DC}"/>
              </a:ext>
            </a:extLst>
          </p:cNvPr>
          <p:cNvSpPr/>
          <p:nvPr/>
        </p:nvSpPr>
        <p:spPr>
          <a:xfrm>
            <a:off x="1599285" y="3769330"/>
            <a:ext cx="1494000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Rejestr </a:t>
            </a:r>
            <a:r>
              <a:rPr lang="pl-PL" sz="1000" i="1" dirty="0" err="1">
                <a:solidFill>
                  <a:schemeClr val="bg1"/>
                </a:solidFill>
              </a:rPr>
              <a:t>CEPiK</a:t>
            </a:r>
            <a:endParaRPr lang="pl-PL" sz="1000" dirty="0">
              <a:solidFill>
                <a:schemeClr val="bg1"/>
              </a:solidFill>
            </a:endParaRP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xmlns="" id="{D4065933-80A3-DFAD-868A-AF2A6F21B1DC}"/>
              </a:ext>
            </a:extLst>
          </p:cNvPr>
          <p:cNvSpPr/>
          <p:nvPr/>
        </p:nvSpPr>
        <p:spPr>
          <a:xfrm>
            <a:off x="7103215" y="4131613"/>
            <a:ext cx="1494000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System zarządzania tożsamością UFG</a:t>
            </a:r>
            <a:endParaRPr lang="pl-PL" sz="1000" dirty="0">
              <a:solidFill>
                <a:schemeClr val="bg1"/>
              </a:solidFill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xmlns="" id="{EF7C9B4C-33DA-6F2F-D36E-10E92B158EFD}"/>
              </a:ext>
            </a:extLst>
          </p:cNvPr>
          <p:cNvSpPr/>
          <p:nvPr/>
        </p:nvSpPr>
        <p:spPr>
          <a:xfrm>
            <a:off x="7072177" y="2436341"/>
            <a:ext cx="1494000" cy="792088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Platforma Portalowa UFG</a:t>
            </a:r>
            <a:endParaRPr lang="pl-PL" sz="1000" dirty="0">
              <a:solidFill>
                <a:schemeClr val="bg1"/>
              </a:solidFill>
            </a:endParaRP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xmlns="" id="{5906994A-DA10-6D1C-9A2A-9ADBEFEFD343}"/>
              </a:ext>
            </a:extLst>
          </p:cNvPr>
          <p:cNvSpPr/>
          <p:nvPr/>
        </p:nvSpPr>
        <p:spPr>
          <a:xfrm>
            <a:off x="7103215" y="5529399"/>
            <a:ext cx="1494000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Krajowy Węzeł Identyfikacji Elektronicznej</a:t>
            </a:r>
            <a:endParaRPr lang="pl-PL" sz="1000" dirty="0">
              <a:solidFill>
                <a:schemeClr val="bg1"/>
              </a:solidFill>
            </a:endParaRPr>
          </a:p>
        </p:txBody>
      </p:sp>
      <p:cxnSp>
        <p:nvCxnSpPr>
          <p:cNvPr id="11" name="Łącznik: łamany 10">
            <a:extLst>
              <a:ext uri="{FF2B5EF4-FFF2-40B4-BE49-F238E27FC236}">
                <a16:creationId xmlns:a16="http://schemas.microsoft.com/office/drawing/2014/main" xmlns="" id="{F6700469-1EBF-E051-A88E-AB7EDC70BB90}"/>
              </a:ext>
            </a:extLst>
          </p:cNvPr>
          <p:cNvCxnSpPr>
            <a:stCxn id="63" idx="2"/>
            <a:endCxn id="64" idx="0"/>
          </p:cNvCxnSpPr>
          <p:nvPr/>
        </p:nvCxnSpPr>
        <p:spPr>
          <a:xfrm rot="16200000" flipH="1">
            <a:off x="4761615" y="4915689"/>
            <a:ext cx="1058738" cy="353101"/>
          </a:xfrm>
          <a:prstGeom prst="bentConnector3">
            <a:avLst/>
          </a:prstGeom>
          <a:ln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3" name="pole tekstowe 12">
            <a:extLst>
              <a:ext uri="{FF2B5EF4-FFF2-40B4-BE49-F238E27FC236}">
                <a16:creationId xmlns:a16="http://schemas.microsoft.com/office/drawing/2014/main" xmlns="" id="{71967D8A-E2AE-C01D-1534-3BD3675526D3}"/>
              </a:ext>
            </a:extLst>
          </p:cNvPr>
          <p:cNvSpPr txBox="1"/>
          <p:nvPr/>
        </p:nvSpPr>
        <p:spPr>
          <a:xfrm>
            <a:off x="4720535" y="5258813"/>
            <a:ext cx="150233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100" dirty="0"/>
              <a:t>Dane ubezpieczeniowe</a:t>
            </a:r>
          </a:p>
        </p:txBody>
      </p:sp>
      <p:cxnSp>
        <p:nvCxnSpPr>
          <p:cNvPr id="14" name="Łącznik: łamany 13">
            <a:extLst>
              <a:ext uri="{FF2B5EF4-FFF2-40B4-BE49-F238E27FC236}">
                <a16:creationId xmlns:a16="http://schemas.microsoft.com/office/drawing/2014/main" xmlns="" id="{AB9AF4DB-5D41-C612-DB5F-0994772E8F6D}"/>
              </a:ext>
            </a:extLst>
          </p:cNvPr>
          <p:cNvCxnSpPr>
            <a:cxnSpLocks/>
            <a:stCxn id="5" idx="2"/>
            <a:endCxn id="8" idx="0"/>
          </p:cNvCxnSpPr>
          <p:nvPr/>
        </p:nvCxnSpPr>
        <p:spPr>
          <a:xfrm rot="5400000">
            <a:off x="7547366" y="5226550"/>
            <a:ext cx="605698" cy="12700"/>
          </a:xfrm>
          <a:prstGeom prst="bentConnector3">
            <a:avLst>
              <a:gd name="adj1" fmla="val 50000"/>
            </a:avLst>
          </a:prstGeom>
          <a:ln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0" name="pole tekstowe 19">
            <a:extLst>
              <a:ext uri="{FF2B5EF4-FFF2-40B4-BE49-F238E27FC236}">
                <a16:creationId xmlns:a16="http://schemas.microsoft.com/office/drawing/2014/main" xmlns="" id="{7C265ADC-E08D-F489-B046-1E45E969C34E}"/>
              </a:ext>
            </a:extLst>
          </p:cNvPr>
          <p:cNvSpPr txBox="1"/>
          <p:nvPr/>
        </p:nvSpPr>
        <p:spPr>
          <a:xfrm>
            <a:off x="7843865" y="5133809"/>
            <a:ext cx="114486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100" dirty="0"/>
              <a:t>Dane tożsamości</a:t>
            </a:r>
          </a:p>
        </p:txBody>
      </p:sp>
      <p:cxnSp>
        <p:nvCxnSpPr>
          <p:cNvPr id="21" name="Łącznik: łamany 20">
            <a:extLst>
              <a:ext uri="{FF2B5EF4-FFF2-40B4-BE49-F238E27FC236}">
                <a16:creationId xmlns:a16="http://schemas.microsoft.com/office/drawing/2014/main" xmlns="" id="{EEBE2EFC-990B-E309-FFB3-E52005E66806}"/>
              </a:ext>
            </a:extLst>
          </p:cNvPr>
          <p:cNvCxnSpPr>
            <a:cxnSpLocks/>
            <a:stCxn id="7" idx="2"/>
            <a:endCxn id="5" idx="0"/>
          </p:cNvCxnSpPr>
          <p:nvPr/>
        </p:nvCxnSpPr>
        <p:spPr>
          <a:xfrm rot="16200000" flipH="1">
            <a:off x="7383104" y="3664502"/>
            <a:ext cx="903184" cy="31038"/>
          </a:xfrm>
          <a:prstGeom prst="bentConnector3">
            <a:avLst>
              <a:gd name="adj1" fmla="val 50000"/>
            </a:avLst>
          </a:prstGeom>
          <a:ln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4" name="pole tekstowe 23">
            <a:extLst>
              <a:ext uri="{FF2B5EF4-FFF2-40B4-BE49-F238E27FC236}">
                <a16:creationId xmlns:a16="http://schemas.microsoft.com/office/drawing/2014/main" xmlns="" id="{EB1096F6-1CC1-A535-DD40-979595F7FB52}"/>
              </a:ext>
            </a:extLst>
          </p:cNvPr>
          <p:cNvSpPr txBox="1"/>
          <p:nvPr/>
        </p:nvSpPr>
        <p:spPr>
          <a:xfrm>
            <a:off x="7867864" y="3541359"/>
            <a:ext cx="114486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100" dirty="0"/>
              <a:t>Dane tożsamości</a:t>
            </a:r>
          </a:p>
        </p:txBody>
      </p:sp>
      <p:cxnSp>
        <p:nvCxnSpPr>
          <p:cNvPr id="25" name="Łącznik: łamany 24">
            <a:extLst>
              <a:ext uri="{FF2B5EF4-FFF2-40B4-BE49-F238E27FC236}">
                <a16:creationId xmlns:a16="http://schemas.microsoft.com/office/drawing/2014/main" xmlns="" id="{4361D1E4-419E-2D32-AA87-2DB7B360B869}"/>
              </a:ext>
            </a:extLst>
          </p:cNvPr>
          <p:cNvCxnSpPr>
            <a:cxnSpLocks/>
            <a:stCxn id="7" idx="1"/>
            <a:endCxn id="63" idx="0"/>
          </p:cNvCxnSpPr>
          <p:nvPr/>
        </p:nvCxnSpPr>
        <p:spPr>
          <a:xfrm rot="10800000" flipV="1">
            <a:off x="5114435" y="2832385"/>
            <a:ext cx="1957743" cy="938398"/>
          </a:xfrm>
          <a:prstGeom prst="bentConnector2">
            <a:avLst/>
          </a:prstGeom>
          <a:ln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9" name="pole tekstowe 28">
            <a:extLst>
              <a:ext uri="{FF2B5EF4-FFF2-40B4-BE49-F238E27FC236}">
                <a16:creationId xmlns:a16="http://schemas.microsoft.com/office/drawing/2014/main" xmlns="" id="{FED47A05-A099-7323-D996-16CF8EDFB6EE}"/>
              </a:ext>
            </a:extLst>
          </p:cNvPr>
          <p:cNvSpPr txBox="1"/>
          <p:nvPr/>
        </p:nvSpPr>
        <p:spPr>
          <a:xfrm>
            <a:off x="5211702" y="2930165"/>
            <a:ext cx="150233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100" dirty="0"/>
              <a:t>Dane ubezpieczeniowe</a:t>
            </a:r>
          </a:p>
        </p:txBody>
      </p:sp>
      <p:cxnSp>
        <p:nvCxnSpPr>
          <p:cNvPr id="36" name="Łącznik: łamany 35">
            <a:extLst>
              <a:ext uri="{FF2B5EF4-FFF2-40B4-BE49-F238E27FC236}">
                <a16:creationId xmlns:a16="http://schemas.microsoft.com/office/drawing/2014/main" xmlns="" id="{0085813E-A92D-8E92-D6B5-B8E39BF2D4B8}"/>
              </a:ext>
            </a:extLst>
          </p:cNvPr>
          <p:cNvCxnSpPr>
            <a:cxnSpLocks/>
            <a:stCxn id="63" idx="3"/>
            <a:endCxn id="5" idx="1"/>
          </p:cNvCxnSpPr>
          <p:nvPr/>
        </p:nvCxnSpPr>
        <p:spPr>
          <a:xfrm>
            <a:off x="5861434" y="4166827"/>
            <a:ext cx="1241781" cy="360830"/>
          </a:xfrm>
          <a:prstGeom prst="bentConnector3">
            <a:avLst>
              <a:gd name="adj1" fmla="val 50000"/>
            </a:avLst>
          </a:prstGeom>
          <a:ln>
            <a:headEnd type="triangl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9" name="pole tekstowe 38">
            <a:extLst>
              <a:ext uri="{FF2B5EF4-FFF2-40B4-BE49-F238E27FC236}">
                <a16:creationId xmlns:a16="http://schemas.microsoft.com/office/drawing/2014/main" xmlns="" id="{15CED6DF-ACF3-1E6E-BDCA-FCABE6D43DA2}"/>
              </a:ext>
            </a:extLst>
          </p:cNvPr>
          <p:cNvSpPr txBox="1"/>
          <p:nvPr/>
        </p:nvSpPr>
        <p:spPr>
          <a:xfrm>
            <a:off x="5958350" y="3881850"/>
            <a:ext cx="114486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100" dirty="0"/>
              <a:t>Dane tożsamości</a:t>
            </a:r>
          </a:p>
        </p:txBody>
      </p:sp>
      <p:sp>
        <p:nvSpPr>
          <p:cNvPr id="43" name="pole tekstowe 42">
            <a:extLst>
              <a:ext uri="{FF2B5EF4-FFF2-40B4-BE49-F238E27FC236}">
                <a16:creationId xmlns:a16="http://schemas.microsoft.com/office/drawing/2014/main" xmlns="" id="{A534195F-160C-9B23-5734-283B59938BBA}"/>
              </a:ext>
            </a:extLst>
          </p:cNvPr>
          <p:cNvSpPr txBox="1"/>
          <p:nvPr/>
        </p:nvSpPr>
        <p:spPr>
          <a:xfrm>
            <a:off x="3093285" y="5925531"/>
            <a:ext cx="111183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/>
              <a:t>Usługi sieciowe</a:t>
            </a:r>
          </a:p>
        </p:txBody>
      </p:sp>
      <p:cxnSp>
        <p:nvCxnSpPr>
          <p:cNvPr id="45" name="Łącznik prosty ze strzałką 44">
            <a:extLst>
              <a:ext uri="{FF2B5EF4-FFF2-40B4-BE49-F238E27FC236}">
                <a16:creationId xmlns:a16="http://schemas.microsoft.com/office/drawing/2014/main" xmlns="" id="{D94D409C-5699-F338-9ECE-D57134BFB366}"/>
              </a:ext>
            </a:extLst>
          </p:cNvPr>
          <p:cNvCxnSpPr>
            <a:stCxn id="2" idx="3"/>
            <a:endCxn id="63" idx="1"/>
          </p:cNvCxnSpPr>
          <p:nvPr/>
        </p:nvCxnSpPr>
        <p:spPr>
          <a:xfrm>
            <a:off x="3093285" y="4165374"/>
            <a:ext cx="1274149" cy="145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7" name="pole tekstowe 46">
            <a:extLst>
              <a:ext uri="{FF2B5EF4-FFF2-40B4-BE49-F238E27FC236}">
                <a16:creationId xmlns:a16="http://schemas.microsoft.com/office/drawing/2014/main" xmlns="" id="{8FAEEE74-2484-E806-13EE-EDB28188F5AD}"/>
              </a:ext>
            </a:extLst>
          </p:cNvPr>
          <p:cNvSpPr txBox="1"/>
          <p:nvPr/>
        </p:nvSpPr>
        <p:spPr>
          <a:xfrm>
            <a:off x="3108004" y="3884145"/>
            <a:ext cx="174555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/>
              <a:t>Dane o pojazdach</a:t>
            </a:r>
          </a:p>
        </p:txBody>
      </p:sp>
      <p:cxnSp>
        <p:nvCxnSpPr>
          <p:cNvPr id="51" name="Łącznik: łamany 50">
            <a:extLst>
              <a:ext uri="{FF2B5EF4-FFF2-40B4-BE49-F238E27FC236}">
                <a16:creationId xmlns:a16="http://schemas.microsoft.com/office/drawing/2014/main" xmlns="" id="{D8CD49B3-AECD-8E82-9D23-5AF03D1A5312}"/>
              </a:ext>
            </a:extLst>
          </p:cNvPr>
          <p:cNvCxnSpPr>
            <a:cxnSpLocks/>
            <a:stCxn id="81" idx="3"/>
          </p:cNvCxnSpPr>
          <p:nvPr/>
        </p:nvCxnSpPr>
        <p:spPr>
          <a:xfrm>
            <a:off x="3108005" y="2915739"/>
            <a:ext cx="1259429" cy="972100"/>
          </a:xfrm>
          <a:prstGeom prst="bentConnector3">
            <a:avLst>
              <a:gd name="adj1" fmla="val 50000"/>
            </a:avLst>
          </a:prstGeom>
          <a:ln>
            <a:headEnd type="non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4" name="pole tekstowe 53">
            <a:extLst>
              <a:ext uri="{FF2B5EF4-FFF2-40B4-BE49-F238E27FC236}">
                <a16:creationId xmlns:a16="http://schemas.microsoft.com/office/drawing/2014/main" xmlns="" id="{0A36CC04-5E8D-16A8-6C1B-49FFCCF8B6A6}"/>
              </a:ext>
            </a:extLst>
          </p:cNvPr>
          <p:cNvSpPr txBox="1"/>
          <p:nvPr/>
        </p:nvSpPr>
        <p:spPr>
          <a:xfrm>
            <a:off x="3108004" y="2421114"/>
            <a:ext cx="174555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/>
              <a:t>Dane o podmiotach gospodarczych</a:t>
            </a:r>
          </a:p>
        </p:txBody>
      </p:sp>
      <p:cxnSp>
        <p:nvCxnSpPr>
          <p:cNvPr id="92" name="Łącznik: łamany 91">
            <a:extLst>
              <a:ext uri="{FF2B5EF4-FFF2-40B4-BE49-F238E27FC236}">
                <a16:creationId xmlns:a16="http://schemas.microsoft.com/office/drawing/2014/main" xmlns="" id="{E1D66742-0A45-4342-5235-668C17C12BD2}"/>
              </a:ext>
            </a:extLst>
          </p:cNvPr>
          <p:cNvCxnSpPr>
            <a:cxnSpLocks/>
          </p:cNvCxnSpPr>
          <p:nvPr/>
        </p:nvCxnSpPr>
        <p:spPr>
          <a:xfrm flipV="1">
            <a:off x="2835531" y="4402753"/>
            <a:ext cx="1553139" cy="1527390"/>
          </a:xfrm>
          <a:prstGeom prst="bentConnector3">
            <a:avLst>
              <a:gd name="adj1" fmla="val 50000"/>
            </a:avLst>
          </a:prstGeom>
          <a:ln>
            <a:headEnd type="none"/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2" name="Prostokąt 61"/>
          <p:cNvSpPr/>
          <p:nvPr/>
        </p:nvSpPr>
        <p:spPr>
          <a:xfrm>
            <a:off x="1599285" y="5527948"/>
            <a:ext cx="1494000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Systemy wewnętrzne UFG (CBK, CBP, CBZ, HD)</a:t>
            </a:r>
            <a:endParaRPr lang="pl-PL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51672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68888" y="127142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WSKAŹNIKI EFEKTYWNOŚCI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9403514"/>
              </p:ext>
            </p:extLst>
          </p:nvPr>
        </p:nvGraphicFramePr>
        <p:xfrm>
          <a:off x="339363" y="2022020"/>
          <a:ext cx="11368726" cy="41430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9710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3860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8574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2918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1809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97233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wskaźnika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Jednostka miary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Typ wskaźnika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Planowana wartość</a:t>
                      </a:r>
                      <a:r>
                        <a:rPr lang="pl-PL" sz="1400" b="1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docelowa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Wartość osiągnięta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03881">
                <a:tc>
                  <a:txBody>
                    <a:bodyPr/>
                    <a:lstStyle/>
                    <a:p>
                      <a:pPr marL="92075" lvl="1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  <a:effectLst/>
                        </a:rPr>
                        <a:t>Liczba usług publicznych udostępnionych on-line o stopniu dojrzałości co najmniej 4 - transakcje</a:t>
                      </a:r>
                      <a:endParaRPr lang="pl-PL" sz="12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</a:rPr>
                        <a:t>szt.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 marL="92075" marR="0" lvl="1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0" i="1" dirty="0">
                          <a:solidFill>
                            <a:srgbClr val="0070C0"/>
                          </a:solidFill>
                          <a:effectLst/>
                        </a:rPr>
                        <a:t>Liczba uruchomionych systemów teleinformatycznych w podmiotach wykonujących zadania publiczne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70C0"/>
                          </a:solidFill>
                          <a:effectLst/>
                        </a:rPr>
                        <a:t>szt.</a:t>
                      </a:r>
                      <a:endParaRPr lang="pl-PL" sz="11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 marL="92075" marR="0" lvl="1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0" i="1" dirty="0">
                          <a:solidFill>
                            <a:srgbClr val="0070C0"/>
                          </a:solidFill>
                          <a:effectLst/>
                        </a:rPr>
                        <a:t>Liczba pracowników podmiotów wykonujących zadania publiczne nie będących pracownikami IT, objętych wsparciem szkoleniowym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i="1" dirty="0">
                          <a:solidFill>
                            <a:srgbClr val="0070C0"/>
                          </a:solidFill>
                          <a:effectLst/>
                        </a:rPr>
                        <a:t>osoby</a:t>
                      </a:r>
                      <a:endParaRPr lang="pl-PL" sz="11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58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 marL="92075" marR="0" lvl="1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b="0" i="1" dirty="0">
                          <a:solidFill>
                            <a:srgbClr val="0070C0"/>
                          </a:solidFill>
                          <a:effectLst/>
                        </a:rPr>
                        <a:t>Liczba pracowników podmiotów wykonujących zadania publiczne nie będących pracownikami IT, objętych wsparciem szkoleniowym - kobiety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i="1" dirty="0">
                          <a:solidFill>
                            <a:srgbClr val="0070C0"/>
                          </a:solidFill>
                          <a:effectLst/>
                        </a:rPr>
                        <a:t>osoby</a:t>
                      </a:r>
                      <a:endParaRPr lang="pl-PL" sz="11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636781989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 marL="92075" lvl="1" indent="952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100" b="0" i="1" dirty="0">
                          <a:solidFill>
                            <a:srgbClr val="0070C0"/>
                          </a:solidFill>
                          <a:effectLst/>
                        </a:rPr>
                        <a:t>Liczba pracowników podmiotów wykonujących zadania publiczne nie będących pracownikami IT, objętych wsparciem szkoleniowym - mężczyźni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i="1" dirty="0">
                          <a:solidFill>
                            <a:srgbClr val="0070C0"/>
                          </a:solidFill>
                          <a:effectLst/>
                        </a:rPr>
                        <a:t>osoby</a:t>
                      </a:r>
                      <a:endParaRPr lang="pl-PL" sz="11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produktu</a:t>
                      </a: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1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26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pl-PL" sz="11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8910313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39692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68888" y="127142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WSKAŹNIKI EFEKTYWNOŚCI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2315213"/>
              </p:ext>
            </p:extLst>
          </p:nvPr>
        </p:nvGraphicFramePr>
        <p:xfrm>
          <a:off x="339363" y="2022020"/>
          <a:ext cx="11368726" cy="16762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29710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3860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8574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2918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01809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97233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wskaźnika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Jednostka miary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Typ wskaźnika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Planowana wartość</a:t>
                      </a:r>
                      <a:r>
                        <a:rPr lang="pl-PL" sz="1400" b="1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docelowa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Wartość osiągnięta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03881">
                <a:tc>
                  <a:txBody>
                    <a:bodyPr/>
                    <a:lstStyle/>
                    <a:p>
                      <a:pPr marL="182563" indent="0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b="0" i="1" dirty="0">
                          <a:solidFill>
                            <a:srgbClr val="0070C0"/>
                          </a:solidFill>
                          <a:effectLst/>
                        </a:rPr>
                        <a:t>Liczba załatwionych spraw poprzez udostępnioną on-line usługę publiczną</a:t>
                      </a:r>
                      <a:endParaRPr lang="pl-PL" sz="12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</a:rPr>
                        <a:t>szt./rok</a:t>
                      </a:r>
                      <a:endParaRPr lang="pl-PL" sz="1200" i="1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rezultatu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275 000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192 744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848837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7" name="Łącznik prosty ze strzałką 66"/>
          <p:cNvCxnSpPr/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Podtytuł 2"/>
          <p:cNvSpPr txBox="1">
            <a:spLocks/>
          </p:cNvSpPr>
          <p:nvPr/>
        </p:nvSpPr>
        <p:spPr>
          <a:xfrm>
            <a:off x="1710208" y="1183648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TRWAŁOŚĆ PROJEKTU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741145" y="1814501"/>
            <a:ext cx="10798109" cy="14055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Okres trwałości: 5 lat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Źródło finansowania utrzymania produktów projektu: </a:t>
            </a:r>
            <a:r>
              <a:rPr lang="pl-PL" dirty="0" smtClean="0">
                <a:solidFill>
                  <a:srgbClr val="002060"/>
                </a:solidFill>
              </a:rPr>
              <a:t>środki własne </a:t>
            </a:r>
            <a:r>
              <a:rPr lang="pl-PL" dirty="0">
                <a:solidFill>
                  <a:srgbClr val="002060"/>
                </a:solidFill>
              </a:rPr>
              <a:t>Ubezpieczeniowego Funduszu Gwarancyjnego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2060"/>
                </a:solidFill>
              </a:rPr>
              <a:t>Najważniejsze ryzyka:</a:t>
            </a:r>
            <a:endParaRPr lang="pl-PL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2574161"/>
              </p:ext>
            </p:extLst>
          </p:nvPr>
        </p:nvGraphicFramePr>
        <p:xfrm>
          <a:off x="810061" y="3409387"/>
          <a:ext cx="10729194" cy="3108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6552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9114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67148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440103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Nazwa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Siła oddziaływania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Prawdopodobieństwo wystąpienia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/>
                        <a:t>Reakcja na ryzyko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200" b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Niedostateczne zainteresowanie odbiorców ostatecznych projektu korzystaniem z funkcjonalności systemu 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średnia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średnie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unikanie zagrożenia - </a:t>
                      </a:r>
                      <a:r>
                        <a:rPr lang="pl-PL" sz="120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UFG będzie monitorował poziom wykorzystania produktów Projektu. Na podstawie zebranych informacji planowane będą działania zaradcze, np.: dostosowujące produkty do zmieniających się wymagań odbiorców.</a:t>
                      </a:r>
                      <a:endParaRPr lang="pl-PL" sz="120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052088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200" b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Problemy z wydajnością systemu na etapie jego eksploatacji </a:t>
                      </a:r>
                      <a:endParaRPr lang="pl-PL" sz="1200" b="0" dirty="0">
                        <a:solidFill>
                          <a:srgbClr val="0070C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średnia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niskie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unikanie zagrożenia - </a:t>
                      </a:r>
                      <a:r>
                        <a:rPr lang="pl-PL" sz="1200" i="1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</a:t>
                      </a:r>
                      <a:r>
                        <a:rPr lang="pl-PL" sz="120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ykliczne monitorowanie wydajności Systemu na etapie jego eksploatacji oraz cykliczne podejmowanie działań optymalizacyjnych w kontekście wydajności Systemu.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396156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sz="1200" b="0" dirty="0">
                          <a:solidFill>
                            <a:srgbClr val="0070C0"/>
                          </a:solidFill>
                        </a:rPr>
                        <a:t>Niewystarczające zasoby ludzkie na etapie eksploatacji Projektu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średnia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niskie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i="1" dirty="0">
                          <a:solidFill>
                            <a:srgbClr val="0070C0"/>
                          </a:solidFill>
                        </a:rPr>
                        <a:t>zmniejszenie zagrożenia - </a:t>
                      </a:r>
                      <a:r>
                        <a:rPr lang="pl-PL" sz="1200" i="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</a:t>
                      </a:r>
                      <a:r>
                        <a:rPr lang="pl-PL" sz="1200" kern="1200" dirty="0">
                          <a:solidFill>
                            <a:srgbClr val="0070C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rzemyślana polityka kadrowa w zakresie obsadzania kluczowych stanowisk odpowiedzialnych za utrzymanie Systemu oraz szkolenia dla zespołu w celu zapewnienia zastępowalności.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619963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76324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801591" y="2807179"/>
            <a:ext cx="80402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sisl xmlns:xsd="http://www.w3.org/2001/XMLSchema" xmlns:xsi="http://www.w3.org/2001/XMLSchema-instance" xmlns="http://www.boldonjames.com/2008/01/sie/internal/label" sislVersion="0" policy="bb20e14d-be6a-46e8-ba22-12335b2c5146" origin="userSelected">
  <element uid="425c2d13-d437-4f49-aeef-11baec0cd680" value=""/>
</sisl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F80ABCA-B670-42E1-825D-8ACBBD8F5119}">
  <ds:schemaRefs>
    <ds:schemaRef ds:uri="http://www.w3.org/2001/XMLSchema"/>
    <ds:schemaRef ds:uri="http://www.boldonjames.com/2008/01/sie/internal/label"/>
  </ds:schemaRefs>
</ds:datastoreItem>
</file>

<file path=customXml/itemProps2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6E28105-763F-4193-B043-C170AA0A0327}">
  <ds:schemaRefs>
    <ds:schemaRef ds:uri="5df3a10b-8748-402e-bef4-aee373db4dbb"/>
    <ds:schemaRef ds:uri="http://purl.org/dc/elements/1.1/"/>
    <ds:schemaRef ds:uri="http://schemas.microsoft.com/office/2006/metadata/properties"/>
    <ds:schemaRef ds:uri="http://purl.org/dc/terms/"/>
    <ds:schemaRef ds:uri="http://schemas.microsoft.com/office/infopath/2007/PartnerControls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9affde3b-50dd-4e74-9e2c-6b9654ae514a"/>
    <ds:schemaRef ds:uri="http://www.w3.org/XML/1998/namespace"/>
  </ds:schemaRefs>
</ds:datastoreItem>
</file>

<file path=customXml/itemProps4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1070</TotalTime>
  <Words>527</Words>
  <Application>Microsoft Office PowerPoint</Application>
  <PresentationFormat>Panoramiczny</PresentationFormat>
  <Paragraphs>130</Paragraphs>
  <Slides>9</Slides>
  <Notes>9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Sylwia Karczmarczyk</cp:lastModifiedBy>
  <cp:revision>53</cp:revision>
  <dcterms:created xsi:type="dcterms:W3CDTF">2017-01-27T12:50:17Z</dcterms:created>
  <dcterms:modified xsi:type="dcterms:W3CDTF">2023-08-16T09:13:43Z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  <property fmtid="{D5CDD505-2E9C-101B-9397-08002B2CF9AE}" pid="3" name="docIndexRef">
    <vt:lpwstr>b24d48ba-7a40-4d67-ac3d-6047539c2997</vt:lpwstr>
  </property>
  <property fmtid="{D5CDD505-2E9C-101B-9397-08002B2CF9AE}" pid="4" name="bjSaver">
    <vt:lpwstr>bQ+xWI7TBK1hidOM2Kt9/DXQZuX18w8j</vt:lpwstr>
  </property>
  <property fmtid="{D5CDD505-2E9C-101B-9397-08002B2CF9AE}" pid="5" name="bjDocumentLabelXML">
    <vt:lpwstr>&lt;?xml version="1.0" encoding="us-ascii"?&gt;&lt;sisl xmlns:xsd="http://www.w3.org/2001/XMLSchema" xmlns:xsi="http://www.w3.org/2001/XMLSchema-instance" sislVersion="0" policy="bb20e14d-be6a-46e8-ba22-12335b2c5146" origin="userSelected" xmlns="http://www.boldonj</vt:lpwstr>
  </property>
  <property fmtid="{D5CDD505-2E9C-101B-9397-08002B2CF9AE}" pid="6" name="bjDocumentLabelXML-0">
    <vt:lpwstr>ames.com/2008/01/sie/internal/label"&gt;&lt;element uid="425c2d13-d437-4f49-aeef-11baec0cd680" value="" /&gt;&lt;/sisl&gt;</vt:lpwstr>
  </property>
  <property fmtid="{D5CDD505-2E9C-101B-9397-08002B2CF9AE}" pid="7" name="bjDocumentSecurityLabel">
    <vt:lpwstr>[ Klasyfikacja: Ogólne ]</vt:lpwstr>
  </property>
</Properties>
</file>