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tif" ContentType="image/tiff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24"/>
  </p:notesMasterIdLst>
  <p:sldIdLst>
    <p:sldId id="291" r:id="rId2"/>
    <p:sldId id="292" r:id="rId3"/>
    <p:sldId id="293" r:id="rId4"/>
    <p:sldId id="261" r:id="rId5"/>
    <p:sldId id="294" r:id="rId6"/>
    <p:sldId id="324" r:id="rId7"/>
    <p:sldId id="325" r:id="rId8"/>
    <p:sldId id="309" r:id="rId9"/>
    <p:sldId id="322" r:id="rId10"/>
    <p:sldId id="334" r:id="rId11"/>
    <p:sldId id="326" r:id="rId12"/>
    <p:sldId id="335" r:id="rId13"/>
    <p:sldId id="327" r:id="rId14"/>
    <p:sldId id="329" r:id="rId15"/>
    <p:sldId id="330" r:id="rId16"/>
    <p:sldId id="317" r:id="rId17"/>
    <p:sldId id="313" r:id="rId18"/>
    <p:sldId id="316" r:id="rId19"/>
    <p:sldId id="284" r:id="rId20"/>
    <p:sldId id="315" r:id="rId21"/>
    <p:sldId id="314" r:id="rId22"/>
    <p:sldId id="287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665" userDrawn="1">
          <p15:clr>
            <a:srgbClr val="A4A3A4"/>
          </p15:clr>
        </p15:guide>
        <p15:guide id="4" pos="7015" userDrawn="1">
          <p15:clr>
            <a:srgbClr val="A4A3A4"/>
          </p15:clr>
        </p15:guide>
        <p15:guide id="5" orient="horz" pos="5" userDrawn="1">
          <p15:clr>
            <a:srgbClr val="A4A3A4"/>
          </p15:clr>
        </p15:guide>
        <p15:guide id="6" orient="horz" pos="3702" userDrawn="1">
          <p15:clr>
            <a:srgbClr val="A4A3A4"/>
          </p15:clr>
        </p15:guide>
        <p15:guide id="7" orient="horz" pos="1706" userDrawn="1">
          <p15:clr>
            <a:srgbClr val="A4A3A4"/>
          </p15:clr>
        </p15:guide>
        <p15:guide id="8" orient="horz" pos="2591" userDrawn="1">
          <p15:clr>
            <a:srgbClr val="A4A3A4"/>
          </p15:clr>
        </p15:guide>
        <p15:guide id="9" orient="horz" pos="718" userDrawn="1">
          <p15:clr>
            <a:srgbClr val="A4A3A4"/>
          </p15:clr>
        </p15:guide>
        <p15:guide id="10" orient="horz" pos="4315" userDrawn="1">
          <p15:clr>
            <a:srgbClr val="A4A3A4"/>
          </p15:clr>
        </p15:guide>
        <p15:guide id="11" userDrawn="1">
          <p15:clr>
            <a:srgbClr val="A4A3A4"/>
          </p15:clr>
        </p15:guide>
        <p15:guide id="12" pos="7673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DDB"/>
    <a:srgbClr val="161616"/>
    <a:srgbClr val="2F2B2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491"/>
    <p:restoredTop sz="94699"/>
  </p:normalViewPr>
  <p:slideViewPr>
    <p:cSldViewPr snapToGrid="0" snapToObjects="1">
      <p:cViewPr varScale="1">
        <p:scale>
          <a:sx n="115" d="100"/>
          <a:sy n="115" d="100"/>
        </p:scale>
        <p:origin x="636" y="96"/>
      </p:cViewPr>
      <p:guideLst>
        <p:guide orient="horz" pos="2160"/>
        <p:guide pos="3840"/>
        <p:guide pos="665"/>
        <p:guide pos="7015"/>
        <p:guide orient="horz" pos="5"/>
        <p:guide orient="horz" pos="3702"/>
        <p:guide orient="horz" pos="1706"/>
        <p:guide orient="horz" pos="2591"/>
        <p:guide orient="horz" pos="718"/>
        <p:guide orient="horz" pos="4315"/>
        <p:guide/>
        <p:guide pos="7673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nagłówka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l-PL"/>
          </a:p>
        </p:txBody>
      </p:sp>
      <p:sp>
        <p:nvSpPr>
          <p:cNvPr id="3" name="Symbol zastępczy daty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C1E42B-7F09-3640-AF6A-3BF6B7AE413F}" type="datetimeFigureOut">
              <a:rPr lang="pl-PL" smtClean="0"/>
              <a:t>2020-02-24</a:t>
            </a:fld>
            <a:endParaRPr lang="pl-PL"/>
          </a:p>
        </p:txBody>
      </p:sp>
      <p:sp>
        <p:nvSpPr>
          <p:cNvPr id="4" name="Symbol zastępczy obrazu slajd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l-PL"/>
          </a:p>
        </p:txBody>
      </p:sp>
      <p:sp>
        <p:nvSpPr>
          <p:cNvPr id="5" name="Symbol zastępczy notatek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pl-PL"/>
              <a:t>Edytuj style wzorca tekstu
Drugi poziom
Trzeci poziom
Czwarty poziom
Piąty poziom</a:t>
            </a:r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5836F0-12BA-E645-805B-3AAAF80C7AB8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4624175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ajd tytuł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l-PL"/>
              <a:t>Kliknij, aby edytować styl wzorca podtytułu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5E223-3DA6-1542-A307-CB280A858D45}" type="datetimeFigureOut">
              <a:rPr lang="pl-PL" smtClean="0"/>
              <a:t>2020-02-24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1FD3C-D20F-8B43-80B4-C414323DA94E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42532993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ytuł i zawartoś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l-PL"/>
              <a:t>Edytuj style wzorca tekstu
Drugi poziom
Trzeci poziom
Czwarty poziom
Piąty poziom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5E223-3DA6-1542-A307-CB280A858D45}" type="datetimeFigureOut">
              <a:rPr lang="pl-PL" smtClean="0"/>
              <a:t>2020-02-24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1FD3C-D20F-8B43-80B4-C414323DA94E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357092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Nagłówek sekcj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/>
              <a:t>Edytuj style wzorca tekstu
Drugi poziom
Trzeci poziom
Czwarty poziom
Piąty poziom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5E223-3DA6-1542-A307-CB280A858D45}" type="datetimeFigureOut">
              <a:rPr lang="pl-PL" smtClean="0"/>
              <a:t>2020-02-24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1FD3C-D20F-8B43-80B4-C414323DA94E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403251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wa elementy zawartośc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l-PL"/>
              <a:t>Edytuj style wzorca tekstu
Drugi poziom
Trzeci poziom
Czwarty poziom
Piąty poziom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l-PL"/>
              <a:t>Edytuj style wzorca tekstu
Drugi poziom
Trzeci poziom
Czwarty poziom
Piąty poziom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5E223-3DA6-1542-A307-CB280A858D45}" type="datetimeFigureOut">
              <a:rPr lang="pl-PL" smtClean="0"/>
              <a:t>2020-02-24</a:t>
            </a:fld>
            <a:endParaRPr lang="pl-PL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1FD3C-D20F-8B43-80B4-C414323DA94E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0952605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ów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Edytuj style wzorca tekstu
Drugi poziom
Trzeci poziom
Czwarty poziom
Piąty poziom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l-PL"/>
              <a:t>Edytuj style wzorca tekstu
Drugi poziom
Trzeci poziom
Czwarty poziom
Piąty poziom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Edytuj style wzorca tekstu
Drugi poziom
Trzeci poziom
Czwarty poziom
Piąty poziom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l-PL"/>
              <a:t>Edytuj style wzorca tekstu
Drugi poziom
Trzeci poziom
Czwarty poziom
Piąty poziom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5E223-3DA6-1542-A307-CB280A858D45}" type="datetimeFigureOut">
              <a:rPr lang="pl-PL" smtClean="0"/>
              <a:t>2020-02-24</a:t>
            </a:fld>
            <a:endParaRPr lang="pl-PL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1FD3C-D20F-8B43-80B4-C414323DA94E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7706418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ylko tytu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5E223-3DA6-1542-A307-CB280A858D45}" type="datetimeFigureOut">
              <a:rPr lang="pl-PL" smtClean="0"/>
              <a:t>2020-02-24</a:t>
            </a:fld>
            <a:endParaRPr lang="pl-PL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1FD3C-D20F-8B43-80B4-C414323DA94E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31753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u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5E223-3DA6-1542-A307-CB280A858D45}" type="datetimeFigureOut">
              <a:rPr lang="pl-PL" smtClean="0"/>
              <a:t>2020-02-24</a:t>
            </a:fld>
            <a:endParaRPr lang="pl-PL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1FD3C-D20F-8B43-80B4-C414323DA94E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5488287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Zawartość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l-PL"/>
              <a:t>Edytuj style wzorca tekstu
Drugi poziom
Trzeci poziom
Czwarty poziom
Piąty poziom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/>
              <a:t>Edytuj style wzorca tekstu
Drugi poziom
Trzeci poziom
Czwarty poziom
Piąty poziom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5E223-3DA6-1542-A307-CB280A858D45}" type="datetimeFigureOut">
              <a:rPr lang="pl-PL" smtClean="0"/>
              <a:t>2020-02-24</a:t>
            </a:fld>
            <a:endParaRPr lang="pl-PL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1FD3C-D20F-8B43-80B4-C414323DA94E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5252224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az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pl-PL"/>
              <a:t>Kliknij ikonę, aby dodać obraz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/>
              <a:t>Edytuj style wzorca tekstu
Drugi poziom
Trzeci poziom
Czwarty poziom
Piąty poziom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5E223-3DA6-1542-A307-CB280A858D45}" type="datetimeFigureOut">
              <a:rPr lang="pl-PL" smtClean="0"/>
              <a:t>2020-02-24</a:t>
            </a:fld>
            <a:endParaRPr lang="pl-PL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1FD3C-D20F-8B43-80B4-C414323DA94E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2330866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ytuł i tekst pion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l-PL"/>
              <a:t>Edytuj style wzorca tekstu
Drugi poziom
Trzeci poziom
Czwarty poziom
Piąty poziom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5E223-3DA6-1542-A307-CB280A858D45}" type="datetimeFigureOut">
              <a:rPr lang="pl-PL" smtClean="0"/>
              <a:t>2020-02-24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1FD3C-D20F-8B43-80B4-C414323DA94E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2945552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ytuł pionowy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l-PL"/>
              <a:t>Edytuj style wzorca tekstu
Drugi poziom
Trzeci poziom
Czwarty poziom
Piąty poziom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5E223-3DA6-1542-A307-CB280A858D45}" type="datetimeFigureOut">
              <a:rPr lang="pl-PL" smtClean="0"/>
              <a:t>2020-02-24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1FD3C-D20F-8B43-80B4-C414323DA94E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4225769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l-PL"/>
              <a:t>Edytuj style wzorca tekstu
Drugi poziom
Trzeci poziom
Czwarty poziom
Piąty poziom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25E223-3DA6-1542-A307-CB280A858D45}" type="datetimeFigureOut">
              <a:rPr lang="pl-PL" smtClean="0"/>
              <a:t>2020-02-24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91FD3C-D20F-8B43-80B4-C414323DA94E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41277747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microsoft.com/office/2007/relationships/hdphoto" Target="../media/hdphoto2.wdp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microsoft.com/office/2007/relationships/hdphoto" Target="../media/hdphoto5.wdp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g"/><Relationship Id="rId5" Type="http://schemas.openxmlformats.org/officeDocument/2006/relationships/image" Target="../media/image2.png"/><Relationship Id="rId4" Type="http://schemas.microsoft.com/office/2007/relationships/hdphoto" Target="../media/hdphoto6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3.tif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2.png"/><Relationship Id="rId4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az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14" name="Dowolny kształt 13"/>
          <p:cNvSpPr/>
          <p:nvPr/>
        </p:nvSpPr>
        <p:spPr>
          <a:xfrm>
            <a:off x="-38101" y="-6268"/>
            <a:ext cx="5391150" cy="6858000"/>
          </a:xfrm>
          <a:custGeom>
            <a:avLst/>
            <a:gdLst>
              <a:gd name="connsiteX0" fmla="*/ 0 w 5391150"/>
              <a:gd name="connsiteY0" fmla="*/ 0 h 6858000"/>
              <a:gd name="connsiteX1" fmla="*/ 5391150 w 5391150"/>
              <a:gd name="connsiteY1" fmla="*/ 0 h 6858000"/>
              <a:gd name="connsiteX2" fmla="*/ 4267200 w 5391150"/>
              <a:gd name="connsiteY2" fmla="*/ 6858000 h 6858000"/>
              <a:gd name="connsiteX3" fmla="*/ 0 w 5391150"/>
              <a:gd name="connsiteY3" fmla="*/ 6858000 h 6858000"/>
              <a:gd name="connsiteX4" fmla="*/ 0 w 5391150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91150" h="6858000">
                <a:moveTo>
                  <a:pt x="0" y="0"/>
                </a:moveTo>
                <a:lnTo>
                  <a:pt x="5391150" y="0"/>
                </a:lnTo>
                <a:lnTo>
                  <a:pt x="42672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6" name="pole tekstowe 5">
            <a:extLst>
              <a:ext uri="{FF2B5EF4-FFF2-40B4-BE49-F238E27FC236}">
                <a16:creationId xmlns:a16="http://schemas.microsoft.com/office/drawing/2014/main" id="{3F68C85A-E457-476E-89A7-D9107F22D1B8}"/>
              </a:ext>
            </a:extLst>
          </p:cNvPr>
          <p:cNvSpPr txBox="1"/>
          <p:nvPr/>
        </p:nvSpPr>
        <p:spPr>
          <a:xfrm>
            <a:off x="773359" y="2755830"/>
            <a:ext cx="906890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7200" dirty="0">
                <a:solidFill>
                  <a:srgbClr val="C00000"/>
                </a:solidFill>
                <a:latin typeface="Bellfort Rough Demo" panose="02000500000000000000" pitchFamily="2" charset="0"/>
              </a:rPr>
              <a:t>the Rise of </a:t>
            </a:r>
            <a:r>
              <a:rPr lang="pl-PL" sz="7200" dirty="0" smtClean="0">
                <a:solidFill>
                  <a:srgbClr val="C00000"/>
                </a:solidFill>
                <a:latin typeface="Bellfort Rough Demo" panose="02000500000000000000" pitchFamily="2" charset="0"/>
              </a:rPr>
              <a:t>evil</a:t>
            </a:r>
            <a:endParaRPr lang="pl-PL" sz="7200" dirty="0">
              <a:solidFill>
                <a:srgbClr val="C00000"/>
              </a:solidFill>
              <a:latin typeface="Bellfort Rough Demo" panose="02000500000000000000" pitchFamily="2" charset="0"/>
            </a:endParaRPr>
          </a:p>
          <a:p>
            <a:r>
              <a:rPr lang="pl-PL" sz="7200" dirty="0" smtClean="0">
                <a:solidFill>
                  <a:schemeClr val="bg1"/>
                </a:solidFill>
                <a:latin typeface="Bellfort Rough Demo" panose="02000500000000000000" pitchFamily="2" charset="0"/>
              </a:rPr>
              <a:t>fighting </a:t>
            </a:r>
            <a:r>
              <a:rPr lang="pl-PL" sz="7200" dirty="0">
                <a:solidFill>
                  <a:schemeClr val="bg1"/>
                </a:solidFill>
                <a:latin typeface="Bellfort Rough Demo" panose="02000500000000000000" pitchFamily="2" charset="0"/>
              </a:rPr>
              <a:t>and suffering</a:t>
            </a:r>
            <a:endParaRPr lang="pl-PL" sz="7200" dirty="0">
              <a:solidFill>
                <a:schemeClr val="bg1"/>
              </a:solidFill>
              <a:latin typeface="Bellfort Rough Demo" panose="02000500000000000000" pitchFamily="2" charset="0"/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  <p:sp>
        <p:nvSpPr>
          <p:cNvPr id="7" name="pole tekstowe 6">
            <a:extLst>
              <a:ext uri="{FF2B5EF4-FFF2-40B4-BE49-F238E27FC236}">
                <a16:creationId xmlns:a16="http://schemas.microsoft.com/office/drawing/2014/main" id="{19AC156C-E6ED-4B18-A6FE-B039EE069682}"/>
              </a:ext>
            </a:extLst>
          </p:cNvPr>
          <p:cNvSpPr txBox="1"/>
          <p:nvPr/>
        </p:nvSpPr>
        <p:spPr>
          <a:xfrm>
            <a:off x="894928" y="5890230"/>
            <a:ext cx="57916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 smtClean="0">
                <a:solidFill>
                  <a:schemeClr val="bg1">
                    <a:lumMod val="50000"/>
                  </a:schemeClr>
                </a:solidFill>
                <a:latin typeface="Arial Narrow" panose="020B0606020202030204" pitchFamily="34" charset="0"/>
              </a:rPr>
              <a:t>POLAND AND POLES DURING THE SECOND WORLD WAR</a:t>
            </a:r>
            <a:endParaRPr lang="pl-PL" dirty="0">
              <a:solidFill>
                <a:schemeClr val="bg1">
                  <a:lumMod val="50000"/>
                </a:schemeClr>
              </a:solidFill>
              <a:latin typeface="Arial Narrow" panose="020B0606020202030204" pitchFamily="34" charset="0"/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  <p:pic>
        <p:nvPicPr>
          <p:cNvPr id="9" name="Obraz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928" y="601635"/>
            <a:ext cx="2560390" cy="1670705"/>
          </a:xfrm>
          <a:prstGeom prst="rect">
            <a:avLst/>
          </a:prstGeom>
        </p:spPr>
      </p:pic>
      <p:sp>
        <p:nvSpPr>
          <p:cNvPr id="13" name="pole tekstowe 12">
            <a:extLst>
              <a:ext uri="{FF2B5EF4-FFF2-40B4-BE49-F238E27FC236}">
                <a16:creationId xmlns:a16="http://schemas.microsoft.com/office/drawing/2014/main" id="{19AC156C-E6ED-4B18-A6FE-B039EE069682}"/>
              </a:ext>
            </a:extLst>
          </p:cNvPr>
          <p:cNvSpPr txBox="1"/>
          <p:nvPr/>
        </p:nvSpPr>
        <p:spPr>
          <a:xfrm>
            <a:off x="6096000" y="5901106"/>
            <a:ext cx="5201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pl-PL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 Narrow" panose="020B0606020202030204" pitchFamily="34" charset="0"/>
                <a:ea typeface="Roboto Light" panose="02000000000000000000" pitchFamily="2" charset="0"/>
                <a:cs typeface="Roboto Light" panose="02000000000000000000" pitchFamily="2" charset="0"/>
              </a:rPr>
              <a:t>KAROL NAWROCKI, Ph.D.</a:t>
            </a:r>
            <a:endParaRPr lang="pl-PL" dirty="0">
              <a:solidFill>
                <a:schemeClr val="tx1">
                  <a:lumMod val="50000"/>
                  <a:lumOff val="50000"/>
                </a:schemeClr>
              </a:solidFill>
              <a:latin typeface="Arial Narrow" panose="020B0606020202030204" pitchFamily="34" charset="0"/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2107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Obraz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12" name="Dowolny kształt 11"/>
          <p:cNvSpPr/>
          <p:nvPr/>
        </p:nvSpPr>
        <p:spPr>
          <a:xfrm>
            <a:off x="-1" y="-6268"/>
            <a:ext cx="5391150" cy="6858000"/>
          </a:xfrm>
          <a:custGeom>
            <a:avLst/>
            <a:gdLst>
              <a:gd name="connsiteX0" fmla="*/ 0 w 5391150"/>
              <a:gd name="connsiteY0" fmla="*/ 0 h 6858000"/>
              <a:gd name="connsiteX1" fmla="*/ 5391150 w 5391150"/>
              <a:gd name="connsiteY1" fmla="*/ 0 h 6858000"/>
              <a:gd name="connsiteX2" fmla="*/ 4267200 w 5391150"/>
              <a:gd name="connsiteY2" fmla="*/ 6858000 h 6858000"/>
              <a:gd name="connsiteX3" fmla="*/ 0 w 5391150"/>
              <a:gd name="connsiteY3" fmla="*/ 6858000 h 6858000"/>
              <a:gd name="connsiteX4" fmla="*/ 0 w 5391150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91150" h="6858000">
                <a:moveTo>
                  <a:pt x="0" y="0"/>
                </a:moveTo>
                <a:lnTo>
                  <a:pt x="5391150" y="0"/>
                </a:lnTo>
                <a:lnTo>
                  <a:pt x="42672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7" name="pole tekstowe 6">
            <a:extLst>
              <a:ext uri="{FF2B5EF4-FFF2-40B4-BE49-F238E27FC236}">
                <a16:creationId xmlns:a16="http://schemas.microsoft.com/office/drawing/2014/main" id="{19AC156C-E6ED-4B18-A6FE-B039EE069682}"/>
              </a:ext>
            </a:extLst>
          </p:cNvPr>
          <p:cNvSpPr txBox="1"/>
          <p:nvPr/>
        </p:nvSpPr>
        <p:spPr>
          <a:xfrm>
            <a:off x="685378" y="3800831"/>
            <a:ext cx="5201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000" dirty="0" smtClean="0">
                <a:solidFill>
                  <a:schemeClr val="bg1"/>
                </a:solidFill>
                <a:latin typeface="Arial Narrow" panose="020B0606020202030204" pitchFamily="34" charset="0"/>
                <a:ea typeface="Roboto Light" panose="02000000000000000000" pitchFamily="2" charset="0"/>
                <a:cs typeface="Roboto Light" panose="02000000000000000000" pitchFamily="2" charset="0"/>
              </a:rPr>
              <a:t>PART ONE</a:t>
            </a:r>
            <a:endParaRPr lang="pl-PL" sz="2000" dirty="0">
              <a:solidFill>
                <a:schemeClr val="bg1"/>
              </a:solidFill>
              <a:latin typeface="Arial Narrow" panose="020B0606020202030204" pitchFamily="34" charset="0"/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  <p:sp>
        <p:nvSpPr>
          <p:cNvPr id="6" name="pole tekstowe 5">
            <a:extLst>
              <a:ext uri="{FF2B5EF4-FFF2-40B4-BE49-F238E27FC236}">
                <a16:creationId xmlns:a16="http://schemas.microsoft.com/office/drawing/2014/main" id="{3F68C85A-E457-476E-89A7-D9107F22D1B8}"/>
              </a:ext>
            </a:extLst>
          </p:cNvPr>
          <p:cNvSpPr txBox="1"/>
          <p:nvPr/>
        </p:nvSpPr>
        <p:spPr>
          <a:xfrm>
            <a:off x="661784" y="4237754"/>
            <a:ext cx="7608640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8200" dirty="0">
                <a:solidFill>
                  <a:srgbClr val="C00000"/>
                </a:solidFill>
                <a:latin typeface="Bellfort Rough Demo" panose="02000500000000000000" pitchFamily="2" charset="0"/>
              </a:rPr>
              <a:t>the Rise of </a:t>
            </a:r>
            <a:r>
              <a:rPr lang="pl-PL" sz="8200" dirty="0" smtClean="0">
                <a:solidFill>
                  <a:srgbClr val="C00000"/>
                </a:solidFill>
                <a:latin typeface="Bellfort Rough Demo" panose="02000500000000000000" pitchFamily="2" charset="0"/>
              </a:rPr>
              <a:t>evil</a:t>
            </a:r>
            <a:endParaRPr lang="pl-PL" sz="8200" dirty="0">
              <a:solidFill>
                <a:srgbClr val="C00000"/>
              </a:solidFill>
              <a:latin typeface="Bellfort Rough Demo" panose="02000500000000000000" pitchFamily="2" charset="0"/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  <p:sp>
        <p:nvSpPr>
          <p:cNvPr id="4" name="Prostokąt 3"/>
          <p:cNvSpPr/>
          <p:nvPr/>
        </p:nvSpPr>
        <p:spPr>
          <a:xfrm>
            <a:off x="-65192" y="-4011386"/>
            <a:ext cx="13726885" cy="401138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10" name="Obraz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428" y="677835"/>
            <a:ext cx="1287159" cy="839897"/>
          </a:xfrm>
          <a:prstGeom prst="rect">
            <a:avLst/>
          </a:prstGeom>
        </p:spPr>
      </p:pic>
      <p:sp>
        <p:nvSpPr>
          <p:cNvPr id="15" name="Prostokąt 14"/>
          <p:cNvSpPr/>
          <p:nvPr/>
        </p:nvSpPr>
        <p:spPr>
          <a:xfrm rot="5400000">
            <a:off x="7334250" y="846364"/>
            <a:ext cx="13726885" cy="401138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11" name="pole tekstowe 10">
            <a:extLst>
              <a:ext uri="{FF2B5EF4-FFF2-40B4-BE49-F238E27FC236}">
                <a16:creationId xmlns:a16="http://schemas.microsoft.com/office/drawing/2014/main" id="{19AC156C-E6ED-4B18-A6FE-B039EE069682}"/>
              </a:ext>
            </a:extLst>
          </p:cNvPr>
          <p:cNvSpPr txBox="1"/>
          <p:nvPr/>
        </p:nvSpPr>
        <p:spPr>
          <a:xfrm>
            <a:off x="704428" y="6007402"/>
            <a:ext cx="7163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 smtClean="0">
                <a:solidFill>
                  <a:schemeClr val="bg1">
                    <a:lumMod val="50000"/>
                  </a:schemeClr>
                </a:solidFill>
                <a:latin typeface="Arial Narrow" panose="020B0606020202030204" pitchFamily="34" charset="0"/>
                <a:ea typeface="Roboto Light" panose="02000000000000000000" pitchFamily="2" charset="0"/>
                <a:cs typeface="Roboto Light" panose="02000000000000000000" pitchFamily="2" charset="0"/>
              </a:rPr>
              <a:t>   </a:t>
            </a:r>
            <a:r>
              <a:rPr lang="pl-PL" sz="1300" dirty="0" smtClean="0">
                <a:solidFill>
                  <a:schemeClr val="bg1">
                    <a:lumMod val="50000"/>
                  </a:schemeClr>
                </a:solidFill>
                <a:latin typeface="Arial Narrow" panose="020B0606020202030204" pitchFamily="34" charset="0"/>
                <a:ea typeface="Roboto Light" panose="02000000000000000000" pitchFamily="2" charset="0"/>
                <a:cs typeface="Roboto Light" panose="02000000000000000000" pitchFamily="2" charset="0"/>
              </a:rPr>
              <a:t>                                                   </a:t>
            </a:r>
            <a:r>
              <a:rPr lang="pl-PL" dirty="0" smtClean="0">
                <a:solidFill>
                  <a:schemeClr val="bg1">
                    <a:lumMod val="50000"/>
                  </a:schemeClr>
                </a:solidFill>
                <a:latin typeface="Arial Narrow" panose="020B0606020202030204" pitchFamily="34" charset="0"/>
              </a:rPr>
              <a:t>THE RISE OF EVIL, </a:t>
            </a:r>
            <a:r>
              <a:rPr lang="pl-PL" dirty="0">
                <a:solidFill>
                  <a:schemeClr val="bg1">
                    <a:lumMod val="50000"/>
                  </a:schemeClr>
                </a:solidFill>
                <a:latin typeface="Arial Narrow" panose="020B0606020202030204" pitchFamily="34" charset="0"/>
              </a:rPr>
              <a:t>FIGHTING AND SUFFERING</a:t>
            </a:r>
            <a:endParaRPr lang="pl-PL" sz="1300" dirty="0">
              <a:solidFill>
                <a:schemeClr val="bg1">
                  <a:lumMod val="50000"/>
                </a:schemeClr>
              </a:solidFill>
              <a:latin typeface="Arial Narrow" panose="020B0606020202030204" pitchFamily="34" charset="0"/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1955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6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az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5" name="Dowolny kształt 4"/>
          <p:cNvSpPr/>
          <p:nvPr/>
        </p:nvSpPr>
        <p:spPr>
          <a:xfrm>
            <a:off x="-19050" y="0"/>
            <a:ext cx="2700528" cy="6858000"/>
          </a:xfrm>
          <a:custGeom>
            <a:avLst/>
            <a:gdLst>
              <a:gd name="connsiteX0" fmla="*/ 19050 w 2705100"/>
              <a:gd name="connsiteY0" fmla="*/ 0 h 6877050"/>
              <a:gd name="connsiteX1" fmla="*/ 2705100 w 2705100"/>
              <a:gd name="connsiteY1" fmla="*/ 0 h 6877050"/>
              <a:gd name="connsiteX2" fmla="*/ 1600200 w 2705100"/>
              <a:gd name="connsiteY2" fmla="*/ 6877050 h 6877050"/>
              <a:gd name="connsiteX3" fmla="*/ 0 w 2705100"/>
              <a:gd name="connsiteY3" fmla="*/ 6877050 h 6877050"/>
              <a:gd name="connsiteX4" fmla="*/ 19050 w 2705100"/>
              <a:gd name="connsiteY4" fmla="*/ 0 h 687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05100" h="6877050">
                <a:moveTo>
                  <a:pt x="19050" y="0"/>
                </a:moveTo>
                <a:lnTo>
                  <a:pt x="2705100" y="0"/>
                </a:lnTo>
                <a:lnTo>
                  <a:pt x="1600200" y="6877050"/>
                </a:lnTo>
                <a:lnTo>
                  <a:pt x="0" y="6877050"/>
                </a:lnTo>
                <a:lnTo>
                  <a:pt x="1905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9" name="Obraz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428" y="677835"/>
            <a:ext cx="1287159" cy="839897"/>
          </a:xfrm>
          <a:prstGeom prst="rect">
            <a:avLst/>
          </a:prstGeom>
        </p:spPr>
      </p:pic>
      <p:sp>
        <p:nvSpPr>
          <p:cNvPr id="8" name="pole tekstowe 7">
            <a:extLst>
              <a:ext uri="{FF2B5EF4-FFF2-40B4-BE49-F238E27FC236}">
                <a16:creationId xmlns:a16="http://schemas.microsoft.com/office/drawing/2014/main" id="{19AC156C-E6ED-4B18-A6FE-B039EE069682}"/>
              </a:ext>
            </a:extLst>
          </p:cNvPr>
          <p:cNvSpPr txBox="1"/>
          <p:nvPr/>
        </p:nvSpPr>
        <p:spPr>
          <a:xfrm>
            <a:off x="704428" y="6007402"/>
            <a:ext cx="7163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1300" dirty="0" smtClean="0">
                <a:solidFill>
                  <a:schemeClr val="bg1">
                    <a:lumMod val="50000"/>
                  </a:schemeClr>
                </a:solidFill>
                <a:latin typeface="Arial Narrow" panose="020B0606020202030204" pitchFamily="34" charset="0"/>
                <a:ea typeface="Roboto Light" panose="02000000000000000000" pitchFamily="2" charset="0"/>
                <a:cs typeface="Roboto Light" panose="02000000000000000000" pitchFamily="2" charset="0"/>
              </a:rPr>
              <a:t>3 </a:t>
            </a:r>
            <a:r>
              <a:rPr lang="pl-PL" dirty="0" smtClean="0">
                <a:solidFill>
                  <a:schemeClr val="bg1">
                    <a:lumMod val="50000"/>
                  </a:schemeClr>
                </a:solidFill>
                <a:latin typeface="Arial Narrow" panose="020B0606020202030204" pitchFamily="34" charset="0"/>
                <a:ea typeface="Roboto Light" panose="02000000000000000000" pitchFamily="2" charset="0"/>
                <a:cs typeface="Roboto Light" panose="02000000000000000000" pitchFamily="2" charset="0"/>
              </a:rPr>
              <a:t> </a:t>
            </a:r>
            <a:r>
              <a:rPr lang="pl-PL" sz="1300" dirty="0" smtClean="0">
                <a:solidFill>
                  <a:schemeClr val="bg1">
                    <a:lumMod val="50000"/>
                  </a:schemeClr>
                </a:solidFill>
                <a:latin typeface="Arial Narrow" panose="020B0606020202030204" pitchFamily="34" charset="0"/>
                <a:ea typeface="Roboto Light" panose="02000000000000000000" pitchFamily="2" charset="0"/>
                <a:cs typeface="Roboto Light" panose="02000000000000000000" pitchFamily="2" charset="0"/>
              </a:rPr>
              <a:t>                                                    </a:t>
            </a:r>
            <a:r>
              <a:rPr lang="pl-PL" dirty="0" smtClean="0">
                <a:solidFill>
                  <a:schemeClr val="bg1">
                    <a:lumMod val="50000"/>
                  </a:schemeClr>
                </a:solidFill>
                <a:latin typeface="Arial Narrow" panose="020B0606020202030204" pitchFamily="34" charset="0"/>
              </a:rPr>
              <a:t>THE RISE OF EVIL, </a:t>
            </a:r>
            <a:r>
              <a:rPr lang="pl-PL" dirty="0">
                <a:solidFill>
                  <a:schemeClr val="bg1">
                    <a:lumMod val="50000"/>
                  </a:schemeClr>
                </a:solidFill>
                <a:latin typeface="Arial Narrow" panose="020B0606020202030204" pitchFamily="34" charset="0"/>
              </a:rPr>
              <a:t>FIGHTING AND SUFFERING</a:t>
            </a:r>
            <a:endParaRPr lang="pl-PL" sz="1300" dirty="0">
              <a:solidFill>
                <a:schemeClr val="bg1">
                  <a:lumMod val="50000"/>
                </a:schemeClr>
              </a:solidFill>
              <a:latin typeface="Arial Narrow" panose="020B0606020202030204" pitchFamily="34" charset="0"/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  <p:pic>
        <p:nvPicPr>
          <p:cNvPr id="10" name="Obraz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3428" y="1479632"/>
            <a:ext cx="8043672" cy="3999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620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oviet_story.mp4">
            <a:hlinkClick r:id="" action="ppaction://media"/>
            <a:extLst>
              <a:ext uri="{FF2B5EF4-FFF2-40B4-BE49-F238E27FC236}">
                <a16:creationId xmlns:a16="http://schemas.microsoft.com/office/drawing/2014/main" id="{004933B6-9CDC-C741-9ECF-09B97D1B917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Dowolny kształt 2"/>
          <p:cNvSpPr/>
          <p:nvPr/>
        </p:nvSpPr>
        <p:spPr>
          <a:xfrm>
            <a:off x="-19050" y="0"/>
            <a:ext cx="2700528" cy="6858000"/>
          </a:xfrm>
          <a:custGeom>
            <a:avLst/>
            <a:gdLst>
              <a:gd name="connsiteX0" fmla="*/ 19050 w 2705100"/>
              <a:gd name="connsiteY0" fmla="*/ 0 h 6877050"/>
              <a:gd name="connsiteX1" fmla="*/ 2705100 w 2705100"/>
              <a:gd name="connsiteY1" fmla="*/ 0 h 6877050"/>
              <a:gd name="connsiteX2" fmla="*/ 1600200 w 2705100"/>
              <a:gd name="connsiteY2" fmla="*/ 6877050 h 6877050"/>
              <a:gd name="connsiteX3" fmla="*/ 0 w 2705100"/>
              <a:gd name="connsiteY3" fmla="*/ 6877050 h 6877050"/>
              <a:gd name="connsiteX4" fmla="*/ 19050 w 2705100"/>
              <a:gd name="connsiteY4" fmla="*/ 0 h 687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05100" h="6877050">
                <a:moveTo>
                  <a:pt x="19050" y="0"/>
                </a:moveTo>
                <a:lnTo>
                  <a:pt x="2705100" y="0"/>
                </a:lnTo>
                <a:lnTo>
                  <a:pt x="1600200" y="6877050"/>
                </a:lnTo>
                <a:lnTo>
                  <a:pt x="0" y="6877050"/>
                </a:lnTo>
                <a:lnTo>
                  <a:pt x="1905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4" name="Obraz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428" y="677835"/>
            <a:ext cx="1287159" cy="839897"/>
          </a:xfrm>
          <a:prstGeom prst="rect">
            <a:avLst/>
          </a:prstGeom>
        </p:spPr>
      </p:pic>
      <p:sp>
        <p:nvSpPr>
          <p:cNvPr id="5" name="pole tekstowe 4">
            <a:extLst>
              <a:ext uri="{FF2B5EF4-FFF2-40B4-BE49-F238E27FC236}">
                <a16:creationId xmlns:a16="http://schemas.microsoft.com/office/drawing/2014/main" id="{19AC156C-E6ED-4B18-A6FE-B039EE069682}"/>
              </a:ext>
            </a:extLst>
          </p:cNvPr>
          <p:cNvSpPr txBox="1"/>
          <p:nvPr/>
        </p:nvSpPr>
        <p:spPr>
          <a:xfrm>
            <a:off x="704428" y="6007402"/>
            <a:ext cx="7163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1300" dirty="0">
                <a:solidFill>
                  <a:schemeClr val="bg1">
                    <a:lumMod val="50000"/>
                  </a:schemeClr>
                </a:solidFill>
                <a:latin typeface="Arial Narrow" panose="020B0606020202030204" pitchFamily="34" charset="0"/>
                <a:ea typeface="Roboto Light" panose="02000000000000000000" pitchFamily="2" charset="0"/>
                <a:cs typeface="Roboto Light" panose="02000000000000000000" pitchFamily="2" charset="0"/>
              </a:rPr>
              <a:t>4</a:t>
            </a:r>
            <a:r>
              <a:rPr lang="pl-PL" dirty="0" smtClean="0">
                <a:solidFill>
                  <a:schemeClr val="bg1">
                    <a:lumMod val="50000"/>
                  </a:schemeClr>
                </a:solidFill>
                <a:latin typeface="Arial Narrow" panose="020B0606020202030204" pitchFamily="34" charset="0"/>
                <a:ea typeface="Roboto Light" panose="02000000000000000000" pitchFamily="2" charset="0"/>
                <a:cs typeface="Roboto Light" panose="02000000000000000000" pitchFamily="2" charset="0"/>
              </a:rPr>
              <a:t>  </a:t>
            </a:r>
            <a:r>
              <a:rPr lang="pl-PL" sz="1300" dirty="0" smtClean="0">
                <a:solidFill>
                  <a:schemeClr val="bg1">
                    <a:lumMod val="50000"/>
                  </a:schemeClr>
                </a:solidFill>
                <a:latin typeface="Arial Narrow" panose="020B0606020202030204" pitchFamily="34" charset="0"/>
                <a:ea typeface="Roboto Light" panose="02000000000000000000" pitchFamily="2" charset="0"/>
                <a:cs typeface="Roboto Light" panose="02000000000000000000" pitchFamily="2" charset="0"/>
              </a:rPr>
              <a:t>                                                    </a:t>
            </a:r>
            <a:r>
              <a:rPr lang="pl-PL" dirty="0" smtClean="0">
                <a:solidFill>
                  <a:schemeClr val="bg1">
                    <a:lumMod val="50000"/>
                  </a:schemeClr>
                </a:solidFill>
                <a:latin typeface="Arial Narrow" panose="020B0606020202030204" pitchFamily="34" charset="0"/>
              </a:rPr>
              <a:t>THE RISE OF EVIL, </a:t>
            </a:r>
            <a:r>
              <a:rPr lang="pl-PL" dirty="0">
                <a:solidFill>
                  <a:schemeClr val="bg1">
                    <a:lumMod val="50000"/>
                  </a:schemeClr>
                </a:solidFill>
                <a:latin typeface="Arial Narrow" panose="020B0606020202030204" pitchFamily="34" charset="0"/>
              </a:rPr>
              <a:t>FIGHTING AND SUFFERING</a:t>
            </a:r>
            <a:endParaRPr lang="pl-PL" sz="1300" dirty="0">
              <a:solidFill>
                <a:schemeClr val="bg1">
                  <a:lumMod val="50000"/>
                </a:schemeClr>
              </a:solidFill>
              <a:latin typeface="Arial Narrow" panose="020B0606020202030204" pitchFamily="34" charset="0"/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8137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4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1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az 6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 radius="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941922" y="0"/>
            <a:ext cx="15850691" cy="21432353"/>
          </a:xfrm>
          <a:prstGeom prst="rect">
            <a:avLst/>
          </a:prstGeom>
        </p:spPr>
      </p:pic>
      <p:pic>
        <p:nvPicPr>
          <p:cNvPr id="12" name="Obraz 11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39000"/>
                    </a14:imgEffect>
                    <a14:imgEffect>
                      <a14:brightnessContrast bright="14000" contrast="2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9841" y="144021"/>
            <a:ext cx="3784826" cy="6634964"/>
          </a:xfrm>
          <a:prstGeom prst="rect">
            <a:avLst/>
          </a:prstGeom>
        </p:spPr>
      </p:pic>
      <p:sp>
        <p:nvSpPr>
          <p:cNvPr id="5" name="Dowolny kształt 4"/>
          <p:cNvSpPr/>
          <p:nvPr/>
        </p:nvSpPr>
        <p:spPr>
          <a:xfrm>
            <a:off x="-19050" y="0"/>
            <a:ext cx="2700528" cy="6858000"/>
          </a:xfrm>
          <a:custGeom>
            <a:avLst/>
            <a:gdLst>
              <a:gd name="connsiteX0" fmla="*/ 19050 w 2705100"/>
              <a:gd name="connsiteY0" fmla="*/ 0 h 6877050"/>
              <a:gd name="connsiteX1" fmla="*/ 2705100 w 2705100"/>
              <a:gd name="connsiteY1" fmla="*/ 0 h 6877050"/>
              <a:gd name="connsiteX2" fmla="*/ 1600200 w 2705100"/>
              <a:gd name="connsiteY2" fmla="*/ 6877050 h 6877050"/>
              <a:gd name="connsiteX3" fmla="*/ 0 w 2705100"/>
              <a:gd name="connsiteY3" fmla="*/ 6877050 h 6877050"/>
              <a:gd name="connsiteX4" fmla="*/ 19050 w 2705100"/>
              <a:gd name="connsiteY4" fmla="*/ 0 h 687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05100" h="6877050">
                <a:moveTo>
                  <a:pt x="19050" y="0"/>
                </a:moveTo>
                <a:lnTo>
                  <a:pt x="2705100" y="0"/>
                </a:lnTo>
                <a:lnTo>
                  <a:pt x="1600200" y="6877050"/>
                </a:lnTo>
                <a:lnTo>
                  <a:pt x="0" y="6877050"/>
                </a:lnTo>
                <a:lnTo>
                  <a:pt x="1905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9" name="Obraz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428" y="677835"/>
            <a:ext cx="1287159" cy="839897"/>
          </a:xfrm>
          <a:prstGeom prst="rect">
            <a:avLst/>
          </a:prstGeom>
        </p:spPr>
      </p:pic>
      <p:sp>
        <p:nvSpPr>
          <p:cNvPr id="8" name="pole tekstowe 7">
            <a:extLst>
              <a:ext uri="{FF2B5EF4-FFF2-40B4-BE49-F238E27FC236}">
                <a16:creationId xmlns:a16="http://schemas.microsoft.com/office/drawing/2014/main" id="{19AC156C-E6ED-4B18-A6FE-B039EE069682}"/>
              </a:ext>
            </a:extLst>
          </p:cNvPr>
          <p:cNvSpPr txBox="1"/>
          <p:nvPr/>
        </p:nvSpPr>
        <p:spPr>
          <a:xfrm>
            <a:off x="704428" y="6007402"/>
            <a:ext cx="6115472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13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ea typeface="Roboto Light" panose="02000000000000000000" pitchFamily="2" charset="0"/>
                <a:cs typeface="Roboto Light" panose="02000000000000000000" pitchFamily="2" charset="0"/>
              </a:rPr>
              <a:t>5</a:t>
            </a:r>
            <a:endParaRPr lang="pl-PL" sz="1300" dirty="0">
              <a:solidFill>
                <a:schemeClr val="tx1">
                  <a:lumMod val="65000"/>
                  <a:lumOff val="35000"/>
                </a:schemeClr>
              </a:solidFill>
              <a:latin typeface="Arial Narrow" panose="020B0606020202030204" pitchFamily="34" charset="0"/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3877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az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8538" y="-5036854"/>
            <a:ext cx="10668154" cy="13109171"/>
          </a:xfrm>
          <a:prstGeom prst="rect">
            <a:avLst/>
          </a:prstGeom>
        </p:spPr>
      </p:pic>
      <p:sp>
        <p:nvSpPr>
          <p:cNvPr id="5" name="Dowolny kształt 4"/>
          <p:cNvSpPr/>
          <p:nvPr/>
        </p:nvSpPr>
        <p:spPr>
          <a:xfrm>
            <a:off x="-33866" y="0"/>
            <a:ext cx="2700528" cy="6858000"/>
          </a:xfrm>
          <a:custGeom>
            <a:avLst/>
            <a:gdLst>
              <a:gd name="connsiteX0" fmla="*/ 19050 w 2705100"/>
              <a:gd name="connsiteY0" fmla="*/ 0 h 6877050"/>
              <a:gd name="connsiteX1" fmla="*/ 2705100 w 2705100"/>
              <a:gd name="connsiteY1" fmla="*/ 0 h 6877050"/>
              <a:gd name="connsiteX2" fmla="*/ 1600200 w 2705100"/>
              <a:gd name="connsiteY2" fmla="*/ 6877050 h 6877050"/>
              <a:gd name="connsiteX3" fmla="*/ 0 w 2705100"/>
              <a:gd name="connsiteY3" fmla="*/ 6877050 h 6877050"/>
              <a:gd name="connsiteX4" fmla="*/ 19050 w 2705100"/>
              <a:gd name="connsiteY4" fmla="*/ 0 h 687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05100" h="6877050">
                <a:moveTo>
                  <a:pt x="19050" y="0"/>
                </a:moveTo>
                <a:lnTo>
                  <a:pt x="2705100" y="0"/>
                </a:lnTo>
                <a:lnTo>
                  <a:pt x="1600200" y="6877050"/>
                </a:lnTo>
                <a:lnTo>
                  <a:pt x="0" y="6877050"/>
                </a:lnTo>
                <a:lnTo>
                  <a:pt x="1905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7" name="Obraz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612" y="677835"/>
            <a:ext cx="1287159" cy="839897"/>
          </a:xfrm>
          <a:prstGeom prst="rect">
            <a:avLst/>
          </a:prstGeom>
        </p:spPr>
      </p:pic>
      <p:sp>
        <p:nvSpPr>
          <p:cNvPr id="8" name="pole tekstowe 7">
            <a:extLst>
              <a:ext uri="{FF2B5EF4-FFF2-40B4-BE49-F238E27FC236}">
                <a16:creationId xmlns:a16="http://schemas.microsoft.com/office/drawing/2014/main" id="{19AC156C-E6ED-4B18-A6FE-B039EE069682}"/>
              </a:ext>
            </a:extLst>
          </p:cNvPr>
          <p:cNvSpPr txBox="1"/>
          <p:nvPr/>
        </p:nvSpPr>
        <p:spPr>
          <a:xfrm>
            <a:off x="689612" y="6007402"/>
            <a:ext cx="6115472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1300" dirty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ea typeface="Roboto Light" panose="02000000000000000000" pitchFamily="2" charset="0"/>
                <a:cs typeface="Roboto Light" panose="02000000000000000000" pitchFamily="2" charset="0"/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3295125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3 0.0662 L -0.0043 -0.10949 " pathEditMode="relative" rAng="0" ptsTypes="AA">
                                      <p:cBhvr>
                                        <p:cTn id="12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87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az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6522" y="4942"/>
            <a:ext cx="12427420" cy="7092868"/>
          </a:xfrm>
          <a:prstGeom prst="rect">
            <a:avLst/>
          </a:prstGeom>
        </p:spPr>
      </p:pic>
      <p:sp>
        <p:nvSpPr>
          <p:cNvPr id="12" name="Dowolny kształt 11"/>
          <p:cNvSpPr/>
          <p:nvPr/>
        </p:nvSpPr>
        <p:spPr>
          <a:xfrm>
            <a:off x="-1" y="-6268"/>
            <a:ext cx="5391150" cy="6858000"/>
          </a:xfrm>
          <a:custGeom>
            <a:avLst/>
            <a:gdLst>
              <a:gd name="connsiteX0" fmla="*/ 0 w 5391150"/>
              <a:gd name="connsiteY0" fmla="*/ 0 h 6858000"/>
              <a:gd name="connsiteX1" fmla="*/ 5391150 w 5391150"/>
              <a:gd name="connsiteY1" fmla="*/ 0 h 6858000"/>
              <a:gd name="connsiteX2" fmla="*/ 4267200 w 5391150"/>
              <a:gd name="connsiteY2" fmla="*/ 6858000 h 6858000"/>
              <a:gd name="connsiteX3" fmla="*/ 0 w 5391150"/>
              <a:gd name="connsiteY3" fmla="*/ 6858000 h 6858000"/>
              <a:gd name="connsiteX4" fmla="*/ 0 w 5391150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91150" h="6858000">
                <a:moveTo>
                  <a:pt x="0" y="0"/>
                </a:moveTo>
                <a:lnTo>
                  <a:pt x="5391150" y="0"/>
                </a:lnTo>
                <a:lnTo>
                  <a:pt x="42672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7" name="pole tekstowe 6">
            <a:extLst>
              <a:ext uri="{FF2B5EF4-FFF2-40B4-BE49-F238E27FC236}">
                <a16:creationId xmlns:a16="http://schemas.microsoft.com/office/drawing/2014/main" id="{19AC156C-E6ED-4B18-A6FE-B039EE069682}"/>
              </a:ext>
            </a:extLst>
          </p:cNvPr>
          <p:cNvSpPr txBox="1"/>
          <p:nvPr/>
        </p:nvSpPr>
        <p:spPr>
          <a:xfrm>
            <a:off x="685378" y="2990830"/>
            <a:ext cx="5201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000" dirty="0">
                <a:solidFill>
                  <a:schemeClr val="bg1"/>
                </a:solidFill>
                <a:latin typeface="Arial Narrow" panose="020B0606020202030204" pitchFamily="34" charset="0"/>
                <a:ea typeface="Roboto Light" panose="02000000000000000000" pitchFamily="2" charset="0"/>
                <a:cs typeface="Roboto Light" panose="02000000000000000000" pitchFamily="2" charset="0"/>
              </a:rPr>
              <a:t>PART TWO</a:t>
            </a:r>
          </a:p>
        </p:txBody>
      </p:sp>
      <p:sp>
        <p:nvSpPr>
          <p:cNvPr id="6" name="pole tekstowe 5">
            <a:extLst>
              <a:ext uri="{FF2B5EF4-FFF2-40B4-BE49-F238E27FC236}">
                <a16:creationId xmlns:a16="http://schemas.microsoft.com/office/drawing/2014/main" id="{3F68C85A-E457-476E-89A7-D9107F22D1B8}"/>
              </a:ext>
            </a:extLst>
          </p:cNvPr>
          <p:cNvSpPr txBox="1"/>
          <p:nvPr/>
        </p:nvSpPr>
        <p:spPr>
          <a:xfrm>
            <a:off x="704428" y="3459342"/>
            <a:ext cx="776580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 dirty="0">
                <a:solidFill>
                  <a:schemeClr val="bg1"/>
                </a:solidFill>
                <a:latin typeface="Bellfort Rough Demo" panose="02000500000000000000" pitchFamily="2" charset="0"/>
              </a:rPr>
              <a:t>The forgotten </a:t>
            </a:r>
            <a:r>
              <a:rPr lang="pl-PL" sz="66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fort Rough Demo" panose="02000500000000000000" pitchFamily="2" charset="0"/>
              </a:rPr>
              <a:t>Holocaust</a:t>
            </a:r>
            <a:endParaRPr lang="pl-PL" sz="66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ellfort Rough Demo" panose="02000500000000000000" pitchFamily="2" charset="0"/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  <p:pic>
        <p:nvPicPr>
          <p:cNvPr id="10" name="Obraz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428" y="677835"/>
            <a:ext cx="1287159" cy="839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9234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az 10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5" name="Dowolny kształt 4"/>
          <p:cNvSpPr/>
          <p:nvPr/>
        </p:nvSpPr>
        <p:spPr>
          <a:xfrm>
            <a:off x="-19050" y="0"/>
            <a:ext cx="2700528" cy="6858000"/>
          </a:xfrm>
          <a:custGeom>
            <a:avLst/>
            <a:gdLst>
              <a:gd name="connsiteX0" fmla="*/ 19050 w 2705100"/>
              <a:gd name="connsiteY0" fmla="*/ 0 h 6877050"/>
              <a:gd name="connsiteX1" fmla="*/ 2705100 w 2705100"/>
              <a:gd name="connsiteY1" fmla="*/ 0 h 6877050"/>
              <a:gd name="connsiteX2" fmla="*/ 1600200 w 2705100"/>
              <a:gd name="connsiteY2" fmla="*/ 6877050 h 6877050"/>
              <a:gd name="connsiteX3" fmla="*/ 0 w 2705100"/>
              <a:gd name="connsiteY3" fmla="*/ 6877050 h 6877050"/>
              <a:gd name="connsiteX4" fmla="*/ 19050 w 2705100"/>
              <a:gd name="connsiteY4" fmla="*/ 0 h 687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05100" h="6877050">
                <a:moveTo>
                  <a:pt x="19050" y="0"/>
                </a:moveTo>
                <a:lnTo>
                  <a:pt x="2705100" y="0"/>
                </a:lnTo>
                <a:lnTo>
                  <a:pt x="1600200" y="6877050"/>
                </a:lnTo>
                <a:lnTo>
                  <a:pt x="0" y="6877050"/>
                </a:lnTo>
                <a:lnTo>
                  <a:pt x="1905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9" name="Obraz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428" y="677835"/>
            <a:ext cx="1287159" cy="839897"/>
          </a:xfrm>
          <a:prstGeom prst="rect">
            <a:avLst/>
          </a:prstGeom>
        </p:spPr>
      </p:pic>
      <p:sp>
        <p:nvSpPr>
          <p:cNvPr id="2" name="Prostokąt 1"/>
          <p:cNvSpPr/>
          <p:nvPr/>
        </p:nvSpPr>
        <p:spPr>
          <a:xfrm>
            <a:off x="2962978" y="2177431"/>
            <a:ext cx="9074124" cy="29238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2300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>For </a:t>
            </a:r>
            <a:r>
              <a:rPr lang="en-US" sz="2300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>Poland</a:t>
            </a:r>
            <a:r>
              <a:rPr lang="en-US" sz="2300" dirty="0">
                <a:solidFill>
                  <a:schemeClr val="bg1"/>
                </a:solidFill>
                <a:latin typeface="Arial Narrow" panose="020B0606020202030204" pitchFamily="34" charset="0"/>
              </a:rPr>
              <a:t>, WW2 meant the death of every fifth pre-war </a:t>
            </a:r>
            <a:r>
              <a:rPr lang="en-US" sz="2300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>citizen.</a:t>
            </a:r>
            <a:r>
              <a:rPr lang="pl-PL" sz="2300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/>
            </a:r>
            <a:br>
              <a:rPr lang="pl-PL" sz="2300" dirty="0" smtClean="0">
                <a:solidFill>
                  <a:schemeClr val="bg1"/>
                </a:solidFill>
                <a:latin typeface="Arial Narrow" panose="020B0606020202030204" pitchFamily="34" charset="0"/>
              </a:rPr>
            </a:br>
            <a:r>
              <a:rPr lang="en-US" sz="2300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>People </a:t>
            </a:r>
            <a:r>
              <a:rPr lang="en-US" sz="2300" dirty="0">
                <a:solidFill>
                  <a:schemeClr val="bg1"/>
                </a:solidFill>
                <a:latin typeface="Arial Narrow" panose="020B0606020202030204" pitchFamily="34" charset="0"/>
              </a:rPr>
              <a:t>with higher education accounted for </a:t>
            </a:r>
            <a:r>
              <a:rPr lang="en-US" sz="2300" b="1" dirty="0">
                <a:solidFill>
                  <a:srgbClr val="C00000"/>
                </a:solidFill>
                <a:latin typeface="Arial Narrow" panose="020B0606020202030204" pitchFamily="34" charset="0"/>
              </a:rPr>
              <a:t>37.5 </a:t>
            </a:r>
            <a:r>
              <a:rPr lang="en-US" sz="2300" b="1" dirty="0" smtClean="0">
                <a:solidFill>
                  <a:srgbClr val="C00000"/>
                </a:solidFill>
                <a:latin typeface="Arial Narrow" panose="020B0606020202030204" pitchFamily="34" charset="0"/>
              </a:rPr>
              <a:t>percent </a:t>
            </a:r>
            <a:r>
              <a:rPr lang="en-US" sz="2300" dirty="0">
                <a:solidFill>
                  <a:schemeClr val="bg1"/>
                </a:solidFill>
                <a:latin typeface="Arial Narrow" panose="020B0606020202030204" pitchFamily="34" charset="0"/>
              </a:rPr>
              <a:t>of the Polish victims. </a:t>
            </a:r>
            <a:r>
              <a:rPr lang="pl-PL" sz="2300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/>
            </a:r>
            <a:br>
              <a:rPr lang="pl-PL" sz="2300" dirty="0" smtClean="0">
                <a:solidFill>
                  <a:schemeClr val="bg1"/>
                </a:solidFill>
                <a:latin typeface="Arial Narrow" panose="020B0606020202030204" pitchFamily="34" charset="0"/>
              </a:rPr>
            </a:br>
            <a:r>
              <a:rPr lang="en-US" sz="2300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>Only </a:t>
            </a:r>
            <a:r>
              <a:rPr lang="en-US" sz="2300" dirty="0">
                <a:solidFill>
                  <a:schemeClr val="bg1"/>
                </a:solidFill>
                <a:latin typeface="Arial Narrow" panose="020B0606020202030204" pitchFamily="34" charset="0"/>
              </a:rPr>
              <a:t>about </a:t>
            </a:r>
            <a:r>
              <a:rPr lang="en-US" sz="2300" b="1" dirty="0" smtClean="0">
                <a:solidFill>
                  <a:srgbClr val="C00000"/>
                </a:solidFill>
                <a:latin typeface="Arial Narrow" panose="020B0606020202030204" pitchFamily="34" charset="0"/>
              </a:rPr>
              <a:t>30</a:t>
            </a:r>
            <a:r>
              <a:rPr lang="pl-PL" sz="2300" b="1" dirty="0" smtClean="0">
                <a:solidFill>
                  <a:srgbClr val="C00000"/>
                </a:solidFill>
                <a:latin typeface="Arial Narrow" panose="020B0606020202030204" pitchFamily="34" charset="0"/>
              </a:rPr>
              <a:t> </a:t>
            </a:r>
            <a:r>
              <a:rPr lang="en-US" sz="2300" b="1" dirty="0" smtClean="0">
                <a:solidFill>
                  <a:srgbClr val="C00000"/>
                </a:solidFill>
                <a:latin typeface="Arial Narrow" panose="020B0606020202030204" pitchFamily="34" charset="0"/>
              </a:rPr>
              <a:t>000 </a:t>
            </a:r>
            <a:r>
              <a:rPr lang="en-US" sz="2300" dirty="0">
                <a:solidFill>
                  <a:schemeClr val="bg1"/>
                </a:solidFill>
                <a:latin typeface="Arial Narrow" panose="020B0606020202030204" pitchFamily="34" charset="0"/>
              </a:rPr>
              <a:t>people with higher education and </a:t>
            </a:r>
            <a:r>
              <a:rPr lang="en-US" sz="2300" b="1" dirty="0" smtClean="0">
                <a:solidFill>
                  <a:srgbClr val="C00000"/>
                </a:solidFill>
                <a:latin typeface="Arial Narrow" panose="020B0606020202030204" pitchFamily="34" charset="0"/>
              </a:rPr>
              <a:t>100</a:t>
            </a:r>
            <a:r>
              <a:rPr lang="pl-PL" sz="2300" b="1" dirty="0" smtClean="0">
                <a:solidFill>
                  <a:srgbClr val="C00000"/>
                </a:solidFill>
                <a:latin typeface="Arial Narrow" panose="020B0606020202030204" pitchFamily="34" charset="0"/>
              </a:rPr>
              <a:t> </a:t>
            </a:r>
            <a:r>
              <a:rPr lang="en-US" sz="2300" b="1" dirty="0" smtClean="0">
                <a:solidFill>
                  <a:srgbClr val="C00000"/>
                </a:solidFill>
                <a:latin typeface="Arial Narrow" panose="020B0606020202030204" pitchFamily="34" charset="0"/>
              </a:rPr>
              <a:t>000 </a:t>
            </a:r>
            <a:r>
              <a:rPr lang="en-US" sz="2300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>people</a:t>
            </a:r>
            <a:r>
              <a:rPr lang="pl-PL" sz="2300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/>
            </a:r>
            <a:br>
              <a:rPr lang="pl-PL" sz="2300" dirty="0" smtClean="0">
                <a:solidFill>
                  <a:schemeClr val="bg1"/>
                </a:solidFill>
                <a:latin typeface="Arial Narrow" panose="020B0606020202030204" pitchFamily="34" charset="0"/>
              </a:rPr>
            </a:br>
            <a:r>
              <a:rPr lang="en-US" sz="2300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>with </a:t>
            </a:r>
            <a:r>
              <a:rPr lang="en-US" sz="2300" dirty="0">
                <a:solidFill>
                  <a:schemeClr val="bg1"/>
                </a:solidFill>
                <a:latin typeface="Arial Narrow" panose="020B0606020202030204" pitchFamily="34" charset="0"/>
              </a:rPr>
              <a:t>secondary education survived the inferno of the war in Poland. </a:t>
            </a:r>
            <a:r>
              <a:rPr lang="pl-PL" sz="2300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/>
            </a:r>
            <a:br>
              <a:rPr lang="pl-PL" sz="2300" dirty="0" smtClean="0">
                <a:solidFill>
                  <a:schemeClr val="bg1"/>
                </a:solidFill>
                <a:latin typeface="Arial Narrow" panose="020B0606020202030204" pitchFamily="34" charset="0"/>
              </a:rPr>
            </a:br>
            <a:r>
              <a:rPr lang="en-US" sz="2300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>Every </a:t>
            </a:r>
            <a:r>
              <a:rPr lang="en-US" sz="2300" dirty="0">
                <a:solidFill>
                  <a:schemeClr val="bg1"/>
                </a:solidFill>
                <a:latin typeface="Arial Narrow" panose="020B0606020202030204" pitchFamily="34" charset="0"/>
              </a:rPr>
              <a:t>fifth catholic priest and every fifteenth Polish teacher were killed </a:t>
            </a:r>
            <a:r>
              <a:rPr lang="en-US" sz="2300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>during</a:t>
            </a:r>
            <a:r>
              <a:rPr lang="pl-PL" sz="2300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/>
            </a:r>
            <a:br>
              <a:rPr lang="pl-PL" sz="2300" dirty="0" smtClean="0">
                <a:solidFill>
                  <a:schemeClr val="bg1"/>
                </a:solidFill>
                <a:latin typeface="Arial Narrow" panose="020B0606020202030204" pitchFamily="34" charset="0"/>
              </a:rPr>
            </a:br>
            <a:r>
              <a:rPr lang="en-US" sz="2300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>the </a:t>
            </a:r>
            <a:r>
              <a:rPr lang="en-US" sz="2300" dirty="0">
                <a:solidFill>
                  <a:schemeClr val="bg1"/>
                </a:solidFill>
                <a:latin typeface="Arial Narrow" panose="020B0606020202030204" pitchFamily="34" charset="0"/>
              </a:rPr>
              <a:t>war, </a:t>
            </a:r>
            <a:r>
              <a:rPr lang="en-US" sz="2300" b="1" dirty="0" smtClean="0">
                <a:solidFill>
                  <a:srgbClr val="C00000"/>
                </a:solidFill>
                <a:latin typeface="Arial Narrow" panose="020B0606020202030204" pitchFamily="34" charset="0"/>
              </a:rPr>
              <a:t>200</a:t>
            </a:r>
            <a:r>
              <a:rPr lang="pl-PL" sz="2300" b="1" dirty="0" smtClean="0">
                <a:solidFill>
                  <a:srgbClr val="C00000"/>
                </a:solidFill>
                <a:latin typeface="Arial Narrow" panose="020B0606020202030204" pitchFamily="34" charset="0"/>
              </a:rPr>
              <a:t> </a:t>
            </a:r>
            <a:r>
              <a:rPr lang="en-US" sz="2300" b="1" dirty="0" smtClean="0">
                <a:solidFill>
                  <a:srgbClr val="C00000"/>
                </a:solidFill>
                <a:latin typeface="Arial Narrow" panose="020B0606020202030204" pitchFamily="34" charset="0"/>
              </a:rPr>
              <a:t>000 </a:t>
            </a:r>
            <a:r>
              <a:rPr lang="en-US" sz="2300" dirty="0">
                <a:solidFill>
                  <a:schemeClr val="bg1"/>
                </a:solidFill>
                <a:latin typeface="Arial Narrow" panose="020B0606020202030204" pitchFamily="34" charset="0"/>
              </a:rPr>
              <a:t>“racially valuable” children were taken abroad and </a:t>
            </a:r>
            <a:r>
              <a:rPr lang="en-US" sz="2300" dirty="0" err="1">
                <a:solidFill>
                  <a:schemeClr val="bg1"/>
                </a:solidFill>
                <a:latin typeface="Arial Narrow" panose="020B0606020202030204" pitchFamily="34" charset="0"/>
              </a:rPr>
              <a:t>Germanised</a:t>
            </a:r>
            <a:r>
              <a:rPr lang="en-US" sz="2300" dirty="0">
                <a:solidFill>
                  <a:schemeClr val="bg1"/>
                </a:solidFill>
                <a:latin typeface="Arial Narrow" panose="020B0606020202030204" pitchFamily="34" charset="0"/>
              </a:rPr>
              <a:t>, while </a:t>
            </a:r>
            <a:r>
              <a:rPr lang="en-US" sz="2300" b="1" dirty="0" smtClean="0">
                <a:solidFill>
                  <a:srgbClr val="C00000"/>
                </a:solidFill>
                <a:latin typeface="Arial Narrow" panose="020B0606020202030204" pitchFamily="34" charset="0"/>
              </a:rPr>
              <a:t>2</a:t>
            </a:r>
            <a:r>
              <a:rPr lang="pl-PL" sz="2300" b="1" dirty="0" smtClean="0">
                <a:solidFill>
                  <a:srgbClr val="C00000"/>
                </a:solidFill>
                <a:latin typeface="Arial Narrow" panose="020B0606020202030204" pitchFamily="34" charset="0"/>
              </a:rPr>
              <a:t> </a:t>
            </a:r>
            <a:r>
              <a:rPr lang="en-US" sz="2300" b="1" dirty="0" smtClean="0">
                <a:solidFill>
                  <a:srgbClr val="C00000"/>
                </a:solidFill>
                <a:latin typeface="Arial Narrow" panose="020B0606020202030204" pitchFamily="34" charset="0"/>
              </a:rPr>
              <a:t>500</a:t>
            </a:r>
            <a:r>
              <a:rPr lang="pl-PL" sz="2300" b="1" dirty="0" smtClean="0">
                <a:solidFill>
                  <a:srgbClr val="C00000"/>
                </a:solidFill>
                <a:latin typeface="Arial Narrow" panose="020B0606020202030204" pitchFamily="34" charset="0"/>
              </a:rPr>
              <a:t> </a:t>
            </a:r>
            <a:r>
              <a:rPr lang="en-US" sz="2300" b="1" dirty="0" smtClean="0">
                <a:solidFill>
                  <a:srgbClr val="C00000"/>
                </a:solidFill>
                <a:latin typeface="Arial Narrow" panose="020B0606020202030204" pitchFamily="34" charset="0"/>
              </a:rPr>
              <a:t>000 </a:t>
            </a:r>
            <a:r>
              <a:rPr lang="en-US" sz="2300" dirty="0">
                <a:solidFill>
                  <a:schemeClr val="bg1"/>
                </a:solidFill>
                <a:latin typeface="Arial Narrow" panose="020B0606020202030204" pitchFamily="34" charset="0"/>
              </a:rPr>
              <a:t>people were deported to forced </a:t>
            </a:r>
            <a:r>
              <a:rPr lang="en-US" sz="2300" dirty="0" err="1">
                <a:solidFill>
                  <a:schemeClr val="bg1"/>
                </a:solidFill>
                <a:latin typeface="Arial Narrow" panose="020B0606020202030204" pitchFamily="34" charset="0"/>
              </a:rPr>
              <a:t>labour</a:t>
            </a:r>
            <a:r>
              <a:rPr lang="en-US" sz="2300" dirty="0">
                <a:solidFill>
                  <a:schemeClr val="bg1"/>
                </a:solidFill>
                <a:latin typeface="Arial Narrow" panose="020B0606020202030204" pitchFamily="34" charset="0"/>
              </a:rPr>
              <a:t> camps in Germany. </a:t>
            </a:r>
            <a:r>
              <a:rPr lang="pl-PL" sz="2300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/>
            </a:r>
            <a:br>
              <a:rPr lang="pl-PL" sz="2300" dirty="0" smtClean="0">
                <a:solidFill>
                  <a:schemeClr val="bg1"/>
                </a:solidFill>
                <a:latin typeface="Arial Narrow" panose="020B0606020202030204" pitchFamily="34" charset="0"/>
              </a:rPr>
            </a:br>
            <a:r>
              <a:rPr lang="en-US" sz="2300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>Polish </a:t>
            </a:r>
            <a:r>
              <a:rPr lang="en-US" sz="2300" dirty="0">
                <a:solidFill>
                  <a:schemeClr val="bg1"/>
                </a:solidFill>
                <a:latin typeface="Arial Narrow" panose="020B0606020202030204" pitchFamily="34" charset="0"/>
              </a:rPr>
              <a:t>culture lost 43 per cent of its resources (books, works of art, etc.).</a:t>
            </a:r>
            <a:endParaRPr lang="pl-PL" sz="2300" dirty="0">
              <a:solidFill>
                <a:schemeClr val="bg1"/>
              </a:solidFill>
              <a:latin typeface="Arial Narrow" panose="020B0606020202030204" pitchFamily="34" charset="0"/>
              <a:ea typeface="Roboto Medium" panose="02000000000000000000" pitchFamily="2" charset="0"/>
              <a:cs typeface="Roboto Medium" panose="02000000000000000000" pitchFamily="2" charset="0"/>
            </a:endParaRPr>
          </a:p>
        </p:txBody>
      </p:sp>
      <p:sp>
        <p:nvSpPr>
          <p:cNvPr id="3" name="Prostokąt 2"/>
          <p:cNvSpPr/>
          <p:nvPr/>
        </p:nvSpPr>
        <p:spPr>
          <a:xfrm>
            <a:off x="2918008" y="624243"/>
            <a:ext cx="6096000" cy="86177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pl-PL" sz="5000" dirty="0">
                <a:solidFill>
                  <a:schemeClr val="bg1"/>
                </a:solidFill>
                <a:latin typeface="Bellfort Rough Demo" panose="02000500000000000000" pitchFamily="2" charset="0"/>
              </a:rPr>
              <a:t>The forgotten Holocaust</a:t>
            </a:r>
            <a:endParaRPr lang="pl-PL" sz="5000" dirty="0">
              <a:solidFill>
                <a:schemeClr val="bg1"/>
              </a:solidFill>
              <a:latin typeface="Bellfort Rough Demo" panose="02000500000000000000" pitchFamily="2" charset="0"/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  <p:sp>
        <p:nvSpPr>
          <p:cNvPr id="10" name="pole tekstowe 9">
            <a:extLst>
              <a:ext uri="{FF2B5EF4-FFF2-40B4-BE49-F238E27FC236}">
                <a16:creationId xmlns:a16="http://schemas.microsoft.com/office/drawing/2014/main" id="{19AC156C-E6ED-4B18-A6FE-B039EE069682}"/>
              </a:ext>
            </a:extLst>
          </p:cNvPr>
          <p:cNvSpPr txBox="1"/>
          <p:nvPr/>
        </p:nvSpPr>
        <p:spPr>
          <a:xfrm>
            <a:off x="704428" y="6007402"/>
            <a:ext cx="7163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1300" dirty="0">
                <a:solidFill>
                  <a:schemeClr val="bg1">
                    <a:lumMod val="50000"/>
                  </a:schemeClr>
                </a:solidFill>
                <a:latin typeface="Arial Narrow" panose="020B0606020202030204" pitchFamily="34" charset="0"/>
                <a:ea typeface="Roboto Light" panose="02000000000000000000" pitchFamily="2" charset="0"/>
                <a:cs typeface="Roboto Light" panose="02000000000000000000" pitchFamily="2" charset="0"/>
              </a:rPr>
              <a:t>8</a:t>
            </a:r>
            <a:r>
              <a:rPr lang="pl-PL" sz="1300" dirty="0" smtClean="0">
                <a:solidFill>
                  <a:schemeClr val="bg1">
                    <a:lumMod val="50000"/>
                  </a:schemeClr>
                </a:solidFill>
                <a:latin typeface="Arial Narrow" panose="020B0606020202030204" pitchFamily="34" charset="0"/>
                <a:ea typeface="Roboto Light" panose="02000000000000000000" pitchFamily="2" charset="0"/>
                <a:cs typeface="Roboto Light" panose="02000000000000000000" pitchFamily="2" charset="0"/>
              </a:rPr>
              <a:t>                                                      </a:t>
            </a:r>
            <a:r>
              <a:rPr lang="pl-PL" dirty="0" smtClean="0">
                <a:solidFill>
                  <a:schemeClr val="bg1">
                    <a:lumMod val="50000"/>
                  </a:schemeClr>
                </a:solidFill>
                <a:latin typeface="Arial Narrow" panose="020B0606020202030204" pitchFamily="34" charset="0"/>
              </a:rPr>
              <a:t>THE RISE OF EVIL, </a:t>
            </a:r>
            <a:r>
              <a:rPr lang="pl-PL" dirty="0">
                <a:solidFill>
                  <a:schemeClr val="bg1">
                    <a:lumMod val="50000"/>
                  </a:schemeClr>
                </a:solidFill>
                <a:latin typeface="Arial Narrow" panose="020B0606020202030204" pitchFamily="34" charset="0"/>
              </a:rPr>
              <a:t>FIGHTING AND SUFFERING</a:t>
            </a:r>
            <a:endParaRPr lang="pl-PL" sz="1300" dirty="0">
              <a:solidFill>
                <a:schemeClr val="bg1">
                  <a:lumMod val="50000"/>
                </a:schemeClr>
              </a:solidFill>
              <a:latin typeface="Arial Narrow" panose="020B0606020202030204" pitchFamily="34" charset="0"/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0104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owolny kształt 4"/>
          <p:cNvSpPr/>
          <p:nvPr/>
        </p:nvSpPr>
        <p:spPr>
          <a:xfrm>
            <a:off x="-19050" y="0"/>
            <a:ext cx="2700528" cy="6858000"/>
          </a:xfrm>
          <a:custGeom>
            <a:avLst/>
            <a:gdLst>
              <a:gd name="connsiteX0" fmla="*/ 19050 w 2705100"/>
              <a:gd name="connsiteY0" fmla="*/ 0 h 6877050"/>
              <a:gd name="connsiteX1" fmla="*/ 2705100 w 2705100"/>
              <a:gd name="connsiteY1" fmla="*/ 0 h 6877050"/>
              <a:gd name="connsiteX2" fmla="*/ 1600200 w 2705100"/>
              <a:gd name="connsiteY2" fmla="*/ 6877050 h 6877050"/>
              <a:gd name="connsiteX3" fmla="*/ 0 w 2705100"/>
              <a:gd name="connsiteY3" fmla="*/ 6877050 h 6877050"/>
              <a:gd name="connsiteX4" fmla="*/ 19050 w 2705100"/>
              <a:gd name="connsiteY4" fmla="*/ 0 h 687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05100" h="6877050">
                <a:moveTo>
                  <a:pt x="19050" y="0"/>
                </a:moveTo>
                <a:lnTo>
                  <a:pt x="2705100" y="0"/>
                </a:lnTo>
                <a:lnTo>
                  <a:pt x="1600200" y="6877050"/>
                </a:lnTo>
                <a:lnTo>
                  <a:pt x="0" y="6877050"/>
                </a:lnTo>
                <a:lnTo>
                  <a:pt x="1905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9" name="Obraz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428" y="677835"/>
            <a:ext cx="1287159" cy="839897"/>
          </a:xfrm>
          <a:prstGeom prst="rect">
            <a:avLst/>
          </a:prstGeom>
        </p:spPr>
      </p:pic>
      <p:sp>
        <p:nvSpPr>
          <p:cNvPr id="8" name="pole tekstowe 7">
            <a:extLst>
              <a:ext uri="{FF2B5EF4-FFF2-40B4-BE49-F238E27FC236}">
                <a16:creationId xmlns:a16="http://schemas.microsoft.com/office/drawing/2014/main" id="{19AC156C-E6ED-4B18-A6FE-B039EE069682}"/>
              </a:ext>
            </a:extLst>
          </p:cNvPr>
          <p:cNvSpPr txBox="1"/>
          <p:nvPr/>
        </p:nvSpPr>
        <p:spPr>
          <a:xfrm>
            <a:off x="704428" y="6007402"/>
            <a:ext cx="6115472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1300" dirty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ea typeface="Roboto Light" panose="02000000000000000000" pitchFamily="2" charset="0"/>
                <a:cs typeface="Roboto Light" panose="02000000000000000000" pitchFamily="2" charset="0"/>
              </a:rPr>
              <a:t>9</a:t>
            </a:r>
            <a:endParaRPr lang="pl-PL" sz="1400" dirty="0">
              <a:solidFill>
                <a:schemeClr val="bg1"/>
              </a:solidFill>
              <a:latin typeface="Arial Narrow" panose="020B0606020202030204" pitchFamily="34" charset="0"/>
              <a:ea typeface="Roboto Light" panose="02000000000000000000" pitchFamily="2" charset="0"/>
              <a:cs typeface="Roboto Light" panose="02000000000000000000" pitchFamily="2" charset="0"/>
            </a:endParaRPr>
          </a:p>
          <a:p>
            <a:endParaRPr lang="pl-PL" sz="1300" dirty="0">
              <a:solidFill>
                <a:schemeClr val="tx1">
                  <a:lumMod val="65000"/>
                  <a:lumOff val="35000"/>
                </a:schemeClr>
              </a:solidFill>
              <a:latin typeface="Arial Narrow" panose="020B0606020202030204" pitchFamily="34" charset="0"/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  <p:sp>
        <p:nvSpPr>
          <p:cNvPr id="17" name="Prostokąt 16"/>
          <p:cNvSpPr/>
          <p:nvPr/>
        </p:nvSpPr>
        <p:spPr>
          <a:xfrm>
            <a:off x="3163065" y="2221020"/>
            <a:ext cx="2185668" cy="16619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4800" dirty="0">
                <a:solidFill>
                  <a:schemeClr val="bg1"/>
                </a:solidFill>
                <a:latin typeface="Bellfort Rough Demo" panose="02000500000000000000" pitchFamily="2" charset="0"/>
              </a:rPr>
              <a:t>37,5% </a:t>
            </a:r>
            <a:endParaRPr lang="pl-PL" sz="4800" dirty="0" smtClean="0">
              <a:solidFill>
                <a:schemeClr val="bg1"/>
              </a:solidFill>
              <a:latin typeface="Bellfort Rough Demo" panose="02000500000000000000" pitchFamily="2" charset="0"/>
            </a:endParaRPr>
          </a:p>
          <a:p>
            <a:r>
              <a:rPr lang="en-US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>PEOPLE WITH HIGHER EDUCATION </a:t>
            </a:r>
            <a:r>
              <a:rPr lang="pl-PL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>WERE KILLED</a:t>
            </a:r>
            <a:endParaRPr lang="pl-PL" dirty="0">
              <a:solidFill>
                <a:schemeClr val="bg1"/>
              </a:solidFill>
              <a:latin typeface="Arial Narrow" panose="020B0606020202030204" pitchFamily="34" charset="0"/>
            </a:endParaRPr>
          </a:p>
        </p:txBody>
      </p:sp>
      <p:sp>
        <p:nvSpPr>
          <p:cNvPr id="18" name="Prostokąt 17"/>
          <p:cNvSpPr/>
          <p:nvPr/>
        </p:nvSpPr>
        <p:spPr>
          <a:xfrm>
            <a:off x="5954412" y="2221020"/>
            <a:ext cx="2141838" cy="16619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4800" dirty="0" smtClean="0">
                <a:solidFill>
                  <a:schemeClr val="bg1"/>
                </a:solidFill>
                <a:latin typeface="Bellfort Rough Demo" panose="02000500000000000000" pitchFamily="2" charset="0"/>
              </a:rPr>
              <a:t>30 </a:t>
            </a:r>
            <a:r>
              <a:rPr lang="pl-PL" sz="4800" dirty="0">
                <a:solidFill>
                  <a:schemeClr val="bg1"/>
                </a:solidFill>
                <a:latin typeface="Bellfort Rough Demo" panose="02000500000000000000" pitchFamily="2" charset="0"/>
              </a:rPr>
              <a:t>000 </a:t>
            </a:r>
            <a:endParaRPr lang="pl-PL" sz="4800" dirty="0" smtClean="0">
              <a:solidFill>
                <a:schemeClr val="bg1"/>
              </a:solidFill>
              <a:latin typeface="Bellfort Rough Demo" panose="02000500000000000000" pitchFamily="2" charset="0"/>
            </a:endParaRPr>
          </a:p>
          <a:p>
            <a:r>
              <a:rPr lang="pl-PL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>P</a:t>
            </a:r>
            <a:r>
              <a:rPr lang="en-US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>EOPLE WITH HIGHER EDUCATION</a:t>
            </a:r>
            <a:r>
              <a:rPr lang="pl-PL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> </a:t>
            </a:r>
            <a:r>
              <a:rPr lang="en-US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>SURVIVED</a:t>
            </a:r>
            <a:endParaRPr lang="pl-PL" dirty="0">
              <a:solidFill>
                <a:schemeClr val="bg1"/>
              </a:solidFill>
              <a:latin typeface="Arial Narrow" panose="020B0606020202030204" pitchFamily="34" charset="0"/>
            </a:endParaRPr>
          </a:p>
        </p:txBody>
      </p:sp>
      <p:sp>
        <p:nvSpPr>
          <p:cNvPr id="19" name="Prostokąt 18"/>
          <p:cNvSpPr/>
          <p:nvPr/>
        </p:nvSpPr>
        <p:spPr>
          <a:xfrm>
            <a:off x="8985380" y="2221020"/>
            <a:ext cx="2403055" cy="16619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4800" dirty="0" smtClean="0">
                <a:solidFill>
                  <a:schemeClr val="bg1"/>
                </a:solidFill>
                <a:latin typeface="Bellfort Rough Demo" panose="02000500000000000000" pitchFamily="2" charset="0"/>
              </a:rPr>
              <a:t>100 </a:t>
            </a:r>
            <a:r>
              <a:rPr lang="pl-PL" sz="4800" dirty="0">
                <a:solidFill>
                  <a:schemeClr val="bg1"/>
                </a:solidFill>
                <a:latin typeface="Bellfort Rough Demo" panose="02000500000000000000" pitchFamily="2" charset="0"/>
              </a:rPr>
              <a:t>000 </a:t>
            </a:r>
            <a:endParaRPr lang="pl-PL" sz="4800" dirty="0" smtClean="0">
              <a:solidFill>
                <a:schemeClr val="bg1"/>
              </a:solidFill>
              <a:latin typeface="Bellfort Rough Demo" panose="02000500000000000000" pitchFamily="2" charset="0"/>
            </a:endParaRPr>
          </a:p>
          <a:p>
            <a:r>
              <a:rPr lang="en-US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>PEOPLE WITH SECONDARY EDUCATION SURVIVED</a:t>
            </a:r>
            <a:endParaRPr lang="pl-PL" dirty="0">
              <a:solidFill>
                <a:schemeClr val="bg1"/>
              </a:solidFill>
              <a:latin typeface="Arial Narrow" panose="020B0606020202030204" pitchFamily="34" charset="0"/>
            </a:endParaRPr>
          </a:p>
        </p:txBody>
      </p:sp>
      <p:sp>
        <p:nvSpPr>
          <p:cNvPr id="21" name="Prostokąt 20"/>
          <p:cNvSpPr/>
          <p:nvPr/>
        </p:nvSpPr>
        <p:spPr>
          <a:xfrm>
            <a:off x="3182114" y="4512892"/>
            <a:ext cx="243729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4800" dirty="0" smtClean="0">
                <a:solidFill>
                  <a:schemeClr val="bg1"/>
                </a:solidFill>
                <a:latin typeface="Bellfort Rough Demo" panose="02000500000000000000" pitchFamily="2" charset="0"/>
              </a:rPr>
              <a:t>200 </a:t>
            </a:r>
            <a:r>
              <a:rPr lang="pl-PL" sz="4800" dirty="0">
                <a:solidFill>
                  <a:schemeClr val="bg1"/>
                </a:solidFill>
                <a:latin typeface="Bellfort Rough Demo" panose="02000500000000000000" pitchFamily="2" charset="0"/>
              </a:rPr>
              <a:t>000 </a:t>
            </a:r>
            <a:r>
              <a:rPr lang="pl-PL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>GERMANIZED CHILDREN</a:t>
            </a:r>
            <a:endParaRPr lang="pl-PL" i="1" dirty="0">
              <a:solidFill>
                <a:schemeClr val="bg1"/>
              </a:solidFill>
              <a:latin typeface="Arial Narrow" panose="020B0606020202030204" pitchFamily="34" charset="0"/>
            </a:endParaRPr>
          </a:p>
        </p:txBody>
      </p:sp>
      <p:sp>
        <p:nvSpPr>
          <p:cNvPr id="22" name="Prostokąt 21"/>
          <p:cNvSpPr/>
          <p:nvPr/>
        </p:nvSpPr>
        <p:spPr>
          <a:xfrm>
            <a:off x="6058919" y="4508953"/>
            <a:ext cx="284401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4800" dirty="0" smtClean="0">
                <a:solidFill>
                  <a:schemeClr val="bg1"/>
                </a:solidFill>
                <a:latin typeface="Bellfort Rough Demo" panose="02000500000000000000" pitchFamily="2" charset="0"/>
              </a:rPr>
              <a:t>2 </a:t>
            </a:r>
            <a:r>
              <a:rPr lang="pl-PL" sz="4800" dirty="0">
                <a:solidFill>
                  <a:schemeClr val="bg1"/>
                </a:solidFill>
                <a:latin typeface="Bellfort Rough Demo" panose="02000500000000000000" pitchFamily="2" charset="0"/>
              </a:rPr>
              <a:t>500 000 </a:t>
            </a:r>
            <a:endParaRPr lang="pl-PL" sz="4800" dirty="0" smtClean="0">
              <a:solidFill>
                <a:schemeClr val="bg1"/>
              </a:solidFill>
              <a:latin typeface="Bellfort Rough Demo" panose="02000500000000000000" pitchFamily="2" charset="0"/>
            </a:endParaRPr>
          </a:p>
          <a:p>
            <a:r>
              <a:rPr lang="pl-PL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>DEPORTED </a:t>
            </a:r>
            <a:r>
              <a:rPr lang="pl-PL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>FOR FORCED LABOUR</a:t>
            </a:r>
            <a:endParaRPr lang="pl-PL" dirty="0">
              <a:solidFill>
                <a:schemeClr val="bg1"/>
              </a:solidFill>
              <a:latin typeface="Arial Narrow" panose="020B0606020202030204" pitchFamily="34" charset="0"/>
            </a:endParaRPr>
          </a:p>
        </p:txBody>
      </p:sp>
      <p:sp>
        <p:nvSpPr>
          <p:cNvPr id="23" name="Prostokąt 22"/>
          <p:cNvSpPr/>
          <p:nvPr/>
        </p:nvSpPr>
        <p:spPr>
          <a:xfrm>
            <a:off x="8964567" y="4493640"/>
            <a:ext cx="218566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4800" dirty="0" smtClean="0">
                <a:solidFill>
                  <a:schemeClr val="bg1"/>
                </a:solidFill>
                <a:latin typeface="Bellfort Rough Demo" panose="02000500000000000000" pitchFamily="2" charset="0"/>
              </a:rPr>
              <a:t>43</a:t>
            </a:r>
            <a:r>
              <a:rPr lang="pl-PL" sz="4800" dirty="0">
                <a:solidFill>
                  <a:schemeClr val="bg1"/>
                </a:solidFill>
                <a:latin typeface="Bellfort Rough Demo" panose="02000500000000000000" pitchFamily="2" charset="0"/>
              </a:rPr>
              <a:t>% </a:t>
            </a:r>
            <a:endParaRPr lang="pl-PL" sz="4800" dirty="0" smtClean="0">
              <a:solidFill>
                <a:schemeClr val="bg1"/>
              </a:solidFill>
              <a:latin typeface="Bellfort Rough Demo" panose="02000500000000000000" pitchFamily="2" charset="0"/>
            </a:endParaRPr>
          </a:p>
          <a:p>
            <a:r>
              <a:rPr lang="en-US" dirty="0">
                <a:solidFill>
                  <a:schemeClr val="bg1"/>
                </a:solidFill>
                <a:latin typeface="Arial Narrow" panose="020B0606020202030204" pitchFamily="34" charset="0"/>
              </a:rPr>
              <a:t>LOSSES IN POLISH CULTURAL ASSETS</a:t>
            </a:r>
            <a:endParaRPr lang="pl-PL" dirty="0">
              <a:solidFill>
                <a:schemeClr val="bg1"/>
              </a:solidFill>
              <a:latin typeface="Arial Narrow" panose="020B0606020202030204" pitchFamily="34" charset="0"/>
            </a:endParaRPr>
          </a:p>
        </p:txBody>
      </p:sp>
      <p:sp>
        <p:nvSpPr>
          <p:cNvPr id="25" name="Prostokąt 24"/>
          <p:cNvSpPr/>
          <p:nvPr/>
        </p:nvSpPr>
        <p:spPr>
          <a:xfrm>
            <a:off x="3182115" y="605193"/>
            <a:ext cx="6096000" cy="86177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pl-PL" sz="5000" dirty="0">
                <a:solidFill>
                  <a:schemeClr val="bg1"/>
                </a:solidFill>
                <a:latin typeface="Bellfort Rough Demo" panose="02000500000000000000" pitchFamily="2" charset="0"/>
              </a:rPr>
              <a:t>The forgotten Holocaust</a:t>
            </a:r>
            <a:endParaRPr lang="pl-PL" sz="5000" dirty="0">
              <a:solidFill>
                <a:schemeClr val="bg1"/>
              </a:solidFill>
              <a:latin typeface="Bellfort Rough Demo" panose="02000500000000000000" pitchFamily="2" charset="0"/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0936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7" grpId="0"/>
      <p:bldP spid="18" grpId="0"/>
      <p:bldP spid="19" grpId="0"/>
      <p:bldP spid="21" grpId="0"/>
      <p:bldP spid="22" grpId="0"/>
      <p:bldP spid="23" grpId="0"/>
      <p:bldP spid="2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az 10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9050" y="0"/>
            <a:ext cx="12192000" cy="68580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4" name="Obraz 3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brightnessContrast bright="-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4988" y="-636643"/>
            <a:ext cx="11619499" cy="7873783"/>
          </a:xfrm>
          <a:prstGeom prst="rect">
            <a:avLst/>
          </a:prstGeom>
        </p:spPr>
      </p:pic>
      <p:sp>
        <p:nvSpPr>
          <p:cNvPr id="5" name="Dowolny kształt 4"/>
          <p:cNvSpPr/>
          <p:nvPr/>
        </p:nvSpPr>
        <p:spPr>
          <a:xfrm>
            <a:off x="-19050" y="0"/>
            <a:ext cx="2700528" cy="6858000"/>
          </a:xfrm>
          <a:custGeom>
            <a:avLst/>
            <a:gdLst>
              <a:gd name="connsiteX0" fmla="*/ 19050 w 2705100"/>
              <a:gd name="connsiteY0" fmla="*/ 0 h 6877050"/>
              <a:gd name="connsiteX1" fmla="*/ 2705100 w 2705100"/>
              <a:gd name="connsiteY1" fmla="*/ 0 h 6877050"/>
              <a:gd name="connsiteX2" fmla="*/ 1600200 w 2705100"/>
              <a:gd name="connsiteY2" fmla="*/ 6877050 h 6877050"/>
              <a:gd name="connsiteX3" fmla="*/ 0 w 2705100"/>
              <a:gd name="connsiteY3" fmla="*/ 6877050 h 6877050"/>
              <a:gd name="connsiteX4" fmla="*/ 19050 w 2705100"/>
              <a:gd name="connsiteY4" fmla="*/ 0 h 687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05100" h="6877050">
                <a:moveTo>
                  <a:pt x="19050" y="0"/>
                </a:moveTo>
                <a:lnTo>
                  <a:pt x="2705100" y="0"/>
                </a:lnTo>
                <a:lnTo>
                  <a:pt x="1600200" y="6877050"/>
                </a:lnTo>
                <a:lnTo>
                  <a:pt x="0" y="6877050"/>
                </a:lnTo>
                <a:lnTo>
                  <a:pt x="1905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9" name="Obraz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428" y="677835"/>
            <a:ext cx="1287159" cy="839897"/>
          </a:xfrm>
          <a:prstGeom prst="rect">
            <a:avLst/>
          </a:prstGeom>
        </p:spPr>
      </p:pic>
      <p:sp>
        <p:nvSpPr>
          <p:cNvPr id="2" name="Prostokąt 1"/>
          <p:cNvSpPr/>
          <p:nvPr/>
        </p:nvSpPr>
        <p:spPr>
          <a:xfrm>
            <a:off x="2962978" y="2370343"/>
            <a:ext cx="9209972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3200" dirty="0" smtClean="0">
                <a:solidFill>
                  <a:schemeClr val="bg1"/>
                </a:solidFill>
                <a:latin typeface="Bellfort Rough Demo" panose="02000500000000000000" pitchFamily="2" charset="0"/>
              </a:rPr>
              <a:t>For Poles, there should  be one master </a:t>
            </a:r>
            <a:r>
              <a:rPr lang="pl-PL" sz="3200" dirty="0" err="1" smtClean="0">
                <a:solidFill>
                  <a:schemeClr val="bg1"/>
                </a:solidFill>
                <a:latin typeface="Bellfort Rough Demo" panose="02000500000000000000" pitchFamily="2" charset="0"/>
              </a:rPr>
              <a:t>only</a:t>
            </a:r>
            <a:r>
              <a:rPr lang="pl-PL" sz="3200" dirty="0" smtClean="0">
                <a:solidFill>
                  <a:schemeClr val="bg1"/>
                </a:solidFill>
                <a:latin typeface="Bellfort Rough Demo" panose="02000500000000000000" pitchFamily="2" charset="0"/>
              </a:rPr>
              <a:t> and it </a:t>
            </a:r>
            <a:r>
              <a:rPr lang="pl-PL" sz="3200" dirty="0" err="1" smtClean="0">
                <a:solidFill>
                  <a:schemeClr val="bg1"/>
                </a:solidFill>
                <a:latin typeface="Bellfort Rough Demo" panose="02000500000000000000" pitchFamily="2" charset="0"/>
              </a:rPr>
              <a:t>should</a:t>
            </a:r>
            <a:r>
              <a:rPr lang="pl-PL" sz="3200" dirty="0" smtClean="0">
                <a:solidFill>
                  <a:schemeClr val="bg1"/>
                </a:solidFill>
                <a:latin typeface="Bellfort Rough Demo" panose="02000500000000000000" pitchFamily="2" charset="0"/>
              </a:rPr>
              <a:t> </a:t>
            </a:r>
            <a:br>
              <a:rPr lang="pl-PL" sz="3200" dirty="0" smtClean="0">
                <a:solidFill>
                  <a:schemeClr val="bg1"/>
                </a:solidFill>
                <a:latin typeface="Bellfort Rough Demo" panose="02000500000000000000" pitchFamily="2" charset="0"/>
              </a:rPr>
            </a:br>
            <a:r>
              <a:rPr lang="pl-PL" sz="3200" dirty="0" smtClean="0">
                <a:solidFill>
                  <a:schemeClr val="bg1"/>
                </a:solidFill>
                <a:latin typeface="Bellfort Rough Demo" panose="02000500000000000000" pitchFamily="2" charset="0"/>
              </a:rPr>
              <a:t>be a German [...], </a:t>
            </a:r>
            <a:r>
              <a:rPr lang="pl-PL" sz="3200" dirty="0" err="1" smtClean="0">
                <a:solidFill>
                  <a:schemeClr val="bg1"/>
                </a:solidFill>
                <a:latin typeface="Bellfort Rough Demo" panose="02000500000000000000" pitchFamily="2" charset="0"/>
              </a:rPr>
              <a:t>so</a:t>
            </a:r>
            <a:r>
              <a:rPr lang="pl-PL" sz="3200" dirty="0" smtClean="0">
                <a:solidFill>
                  <a:schemeClr val="bg1"/>
                </a:solidFill>
                <a:latin typeface="Bellfort Rough Demo" panose="02000500000000000000" pitchFamily="2" charset="0"/>
              </a:rPr>
              <a:t> </a:t>
            </a:r>
            <a:r>
              <a:rPr lang="pl-PL" sz="3200" dirty="0" err="1" smtClean="0">
                <a:solidFill>
                  <a:schemeClr val="bg1"/>
                </a:solidFill>
                <a:latin typeface="Bellfort Rough Demo" panose="02000500000000000000" pitchFamily="2" charset="0"/>
              </a:rPr>
              <a:t>all</a:t>
            </a:r>
            <a:r>
              <a:rPr lang="pl-PL" sz="3200" dirty="0" smtClean="0">
                <a:solidFill>
                  <a:schemeClr val="bg1"/>
                </a:solidFill>
                <a:latin typeface="Bellfort Rough Demo" panose="02000500000000000000" pitchFamily="2" charset="0"/>
              </a:rPr>
              <a:t> </a:t>
            </a:r>
            <a:r>
              <a:rPr lang="pl-PL" sz="3200" dirty="0" err="1" smtClean="0">
                <a:solidFill>
                  <a:schemeClr val="bg1"/>
                </a:solidFill>
                <a:latin typeface="Bellfort Rough Demo" panose="02000500000000000000" pitchFamily="2" charset="0"/>
              </a:rPr>
              <a:t>representatives</a:t>
            </a:r>
            <a:r>
              <a:rPr lang="pl-PL" sz="3200" dirty="0" smtClean="0">
                <a:solidFill>
                  <a:schemeClr val="bg1"/>
                </a:solidFill>
                <a:latin typeface="Bellfort Rough Demo" panose="02000500000000000000" pitchFamily="2" charset="0"/>
              </a:rPr>
              <a:t/>
            </a:r>
            <a:br>
              <a:rPr lang="pl-PL" sz="3200" dirty="0" smtClean="0">
                <a:solidFill>
                  <a:schemeClr val="bg1"/>
                </a:solidFill>
                <a:latin typeface="Bellfort Rough Demo" panose="02000500000000000000" pitchFamily="2" charset="0"/>
              </a:rPr>
            </a:br>
            <a:r>
              <a:rPr lang="pl-PL" sz="3200" dirty="0" smtClean="0">
                <a:solidFill>
                  <a:schemeClr val="bg1"/>
                </a:solidFill>
                <a:latin typeface="Bellfort Rough Demo" panose="02000500000000000000" pitchFamily="2" charset="0"/>
              </a:rPr>
              <a:t>of </a:t>
            </a:r>
            <a:r>
              <a:rPr lang="pl-PL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fort Rough Demo" panose="02000500000000000000" pitchFamily="2" charset="0"/>
              </a:rPr>
              <a:t>the Polish intelligentsia must be killed</a:t>
            </a:r>
            <a:r>
              <a:rPr lang="pl-PL" sz="3200" dirty="0" smtClean="0">
                <a:solidFill>
                  <a:schemeClr val="bg1"/>
                </a:solidFill>
                <a:latin typeface="Bellfort Rough Demo" panose="02000500000000000000" pitchFamily="2" charset="0"/>
              </a:rPr>
              <a:t>. </a:t>
            </a:r>
            <a:br>
              <a:rPr lang="pl-PL" sz="3200" dirty="0" smtClean="0">
                <a:solidFill>
                  <a:schemeClr val="bg1"/>
                </a:solidFill>
                <a:latin typeface="Bellfort Rough Demo" panose="02000500000000000000" pitchFamily="2" charset="0"/>
              </a:rPr>
            </a:br>
            <a:r>
              <a:rPr lang="pl-PL" sz="3200" dirty="0" smtClean="0">
                <a:solidFill>
                  <a:schemeClr val="bg1"/>
                </a:solidFill>
                <a:latin typeface="Bellfort Rough Demo" panose="02000500000000000000" pitchFamily="2" charset="0"/>
              </a:rPr>
              <a:t>That sounds harsh, but it must be the </a:t>
            </a:r>
            <a:r>
              <a:rPr lang="pl-PL" sz="3200" dirty="0" err="1" smtClean="0">
                <a:solidFill>
                  <a:schemeClr val="bg1"/>
                </a:solidFill>
                <a:latin typeface="Bellfort Rough Demo" panose="02000500000000000000" pitchFamily="2" charset="0"/>
              </a:rPr>
              <a:t>principle</a:t>
            </a:r>
            <a:r>
              <a:rPr lang="pl-PL" sz="3200" dirty="0" smtClean="0">
                <a:solidFill>
                  <a:schemeClr val="bg1"/>
                </a:solidFill>
                <a:latin typeface="Bellfort Rough Demo" panose="02000500000000000000" pitchFamily="2" charset="0"/>
              </a:rPr>
              <a:t> </a:t>
            </a:r>
            <a:br>
              <a:rPr lang="pl-PL" sz="3200" dirty="0" smtClean="0">
                <a:solidFill>
                  <a:schemeClr val="bg1"/>
                </a:solidFill>
                <a:latin typeface="Bellfort Rough Demo" panose="02000500000000000000" pitchFamily="2" charset="0"/>
              </a:rPr>
            </a:br>
            <a:r>
              <a:rPr lang="pl-PL" sz="3200" dirty="0" smtClean="0">
                <a:solidFill>
                  <a:schemeClr val="bg1"/>
                </a:solidFill>
                <a:latin typeface="Bellfort Rough Demo" panose="02000500000000000000" pitchFamily="2" charset="0"/>
              </a:rPr>
              <a:t>of life this time.</a:t>
            </a:r>
          </a:p>
          <a:p>
            <a:pPr algn="r"/>
            <a:endParaRPr lang="pl-PL" sz="2400" dirty="0" smtClean="0">
              <a:solidFill>
                <a:schemeClr val="bg1"/>
              </a:solidFill>
              <a:latin typeface="Archivo Narrow" panose="020B0506020202020B04" pitchFamily="34" charset="-18"/>
            </a:endParaRPr>
          </a:p>
          <a:p>
            <a:pPr algn="ctr"/>
            <a:r>
              <a:rPr lang="pl-PL" sz="1100" dirty="0" smtClean="0">
                <a:solidFill>
                  <a:schemeClr val="bg1"/>
                </a:solidFill>
                <a:latin typeface="Archivo Narrow" panose="020B0506020202020B04" pitchFamily="34" charset="-18"/>
              </a:rPr>
              <a:t>                                                                                                                                                      </a:t>
            </a:r>
            <a:r>
              <a:rPr lang="pl-PL" sz="1100" dirty="0" smtClean="0">
                <a:solidFill>
                  <a:schemeClr val="bg1">
                    <a:lumMod val="85000"/>
                  </a:schemeClr>
                </a:solidFill>
                <a:latin typeface="Archivo Narrow" panose="020B0506020202020B04" pitchFamily="34" charset="-18"/>
              </a:rPr>
              <a:t>  (Borejsza, pp. 116, 117 et </a:t>
            </a:r>
            <a:r>
              <a:rPr lang="pl-PL" sz="1100" dirty="0" err="1" smtClean="0">
                <a:solidFill>
                  <a:schemeClr val="bg1">
                    <a:lumMod val="85000"/>
                  </a:schemeClr>
                </a:solidFill>
                <a:latin typeface="Archivo Narrow" panose="020B0506020202020B04" pitchFamily="34" charset="-18"/>
              </a:rPr>
              <a:t>seq</a:t>
            </a:r>
            <a:r>
              <a:rPr lang="pl-PL" sz="1100" dirty="0" smtClean="0">
                <a:solidFill>
                  <a:schemeClr val="bg1">
                    <a:lumMod val="85000"/>
                  </a:schemeClr>
                </a:solidFill>
                <a:latin typeface="Archivo Narrow" panose="020B0506020202020B04" pitchFamily="34" charset="-18"/>
              </a:rPr>
              <a:t>.)</a:t>
            </a:r>
            <a:endParaRPr lang="pl-PL" sz="1100" dirty="0">
              <a:solidFill>
                <a:schemeClr val="bg1">
                  <a:lumMod val="85000"/>
                </a:schemeClr>
              </a:solidFill>
              <a:latin typeface="Archivo Narrow" panose="020B0506020202020B04" pitchFamily="34" charset="-18"/>
              <a:ea typeface="Roboto Medium" panose="02000000000000000000" pitchFamily="2" charset="0"/>
              <a:cs typeface="Roboto Medium" panose="02000000000000000000" pitchFamily="2" charset="0"/>
            </a:endParaRPr>
          </a:p>
        </p:txBody>
      </p:sp>
      <p:sp>
        <p:nvSpPr>
          <p:cNvPr id="3" name="Prostokąt 2"/>
          <p:cNvSpPr/>
          <p:nvPr/>
        </p:nvSpPr>
        <p:spPr>
          <a:xfrm>
            <a:off x="2962977" y="681399"/>
            <a:ext cx="8095547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fort Rough Demo" panose="02000500000000000000" pitchFamily="2" charset="0"/>
              </a:rPr>
              <a:t>THE EXTERMINATION OF POLISH INTELLIGENTSIA </a:t>
            </a:r>
          </a:p>
          <a:p>
            <a:r>
              <a:rPr lang="pl-PL" sz="3200" dirty="0" smtClean="0">
                <a:solidFill>
                  <a:schemeClr val="bg1"/>
                </a:solidFill>
                <a:latin typeface="Bellfort Rough Demo" panose="02000500000000000000" pitchFamily="2" charset="0"/>
              </a:rPr>
              <a:t>ANNOUCED BY ADOLF HITLER IN 1940:</a:t>
            </a:r>
            <a:endParaRPr lang="pl-PL" sz="3200" dirty="0">
              <a:solidFill>
                <a:schemeClr val="bg1"/>
              </a:solidFill>
              <a:latin typeface="Bellfort Rough Demo" panose="02000500000000000000" pitchFamily="2" charset="0"/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  <p:sp>
        <p:nvSpPr>
          <p:cNvPr id="10" name="pole tekstowe 9">
            <a:extLst>
              <a:ext uri="{FF2B5EF4-FFF2-40B4-BE49-F238E27FC236}">
                <a16:creationId xmlns:a16="http://schemas.microsoft.com/office/drawing/2014/main" id="{19AC156C-E6ED-4B18-A6FE-B039EE069682}"/>
              </a:ext>
            </a:extLst>
          </p:cNvPr>
          <p:cNvSpPr txBox="1"/>
          <p:nvPr/>
        </p:nvSpPr>
        <p:spPr>
          <a:xfrm>
            <a:off x="704428" y="6007402"/>
            <a:ext cx="7163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1300" dirty="0" smtClean="0">
                <a:solidFill>
                  <a:schemeClr val="bg1">
                    <a:lumMod val="50000"/>
                  </a:schemeClr>
                </a:solidFill>
                <a:latin typeface="Arial Narrow" panose="020B0606020202030204" pitchFamily="34" charset="0"/>
                <a:ea typeface="Roboto Light" panose="02000000000000000000" pitchFamily="2" charset="0"/>
                <a:cs typeface="Roboto Light" panose="02000000000000000000" pitchFamily="2" charset="0"/>
              </a:rPr>
              <a:t>10                                                      </a:t>
            </a:r>
            <a:r>
              <a:rPr lang="pl-PL" dirty="0" smtClean="0">
                <a:solidFill>
                  <a:schemeClr val="bg1">
                    <a:lumMod val="50000"/>
                  </a:schemeClr>
                </a:solidFill>
                <a:latin typeface="Arial Narrow" panose="020B0606020202030204" pitchFamily="34" charset="0"/>
              </a:rPr>
              <a:t>THE RISE OF EVIL, </a:t>
            </a:r>
            <a:r>
              <a:rPr lang="pl-PL" dirty="0">
                <a:solidFill>
                  <a:schemeClr val="bg1">
                    <a:lumMod val="50000"/>
                  </a:schemeClr>
                </a:solidFill>
                <a:latin typeface="Arial Narrow" panose="020B0606020202030204" pitchFamily="34" charset="0"/>
              </a:rPr>
              <a:t>FIGHTING AND SUFFERING</a:t>
            </a:r>
            <a:endParaRPr lang="pl-PL" sz="1300" dirty="0">
              <a:solidFill>
                <a:schemeClr val="bg1">
                  <a:lumMod val="50000"/>
                </a:schemeClr>
              </a:solidFill>
              <a:latin typeface="Arial Narrow" panose="020B0606020202030204" pitchFamily="34" charset="0"/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889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az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10" name="Obraz 9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6103" y="-4369249"/>
            <a:ext cx="11211098" cy="16393158"/>
          </a:xfrm>
          <a:prstGeom prst="rect">
            <a:avLst/>
          </a:prstGeom>
        </p:spPr>
      </p:pic>
      <p:sp>
        <p:nvSpPr>
          <p:cNvPr id="5" name="Dowolny kształt 4"/>
          <p:cNvSpPr/>
          <p:nvPr/>
        </p:nvSpPr>
        <p:spPr>
          <a:xfrm>
            <a:off x="-33867" y="0"/>
            <a:ext cx="2919941" cy="6858000"/>
          </a:xfrm>
          <a:custGeom>
            <a:avLst/>
            <a:gdLst>
              <a:gd name="connsiteX0" fmla="*/ 19050 w 2705100"/>
              <a:gd name="connsiteY0" fmla="*/ 0 h 6877050"/>
              <a:gd name="connsiteX1" fmla="*/ 2705100 w 2705100"/>
              <a:gd name="connsiteY1" fmla="*/ 0 h 6877050"/>
              <a:gd name="connsiteX2" fmla="*/ 1600200 w 2705100"/>
              <a:gd name="connsiteY2" fmla="*/ 6877050 h 6877050"/>
              <a:gd name="connsiteX3" fmla="*/ 0 w 2705100"/>
              <a:gd name="connsiteY3" fmla="*/ 6877050 h 6877050"/>
              <a:gd name="connsiteX4" fmla="*/ 19050 w 2705100"/>
              <a:gd name="connsiteY4" fmla="*/ 0 h 687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05100" h="6877050">
                <a:moveTo>
                  <a:pt x="19050" y="0"/>
                </a:moveTo>
                <a:lnTo>
                  <a:pt x="2705100" y="0"/>
                </a:lnTo>
                <a:lnTo>
                  <a:pt x="1600200" y="6877050"/>
                </a:lnTo>
                <a:lnTo>
                  <a:pt x="0" y="6877050"/>
                </a:lnTo>
                <a:lnTo>
                  <a:pt x="1905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7" name="Obraz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6" y="677835"/>
            <a:ext cx="1287159" cy="839897"/>
          </a:xfrm>
          <a:prstGeom prst="rect">
            <a:avLst/>
          </a:prstGeom>
        </p:spPr>
      </p:pic>
      <p:sp>
        <p:nvSpPr>
          <p:cNvPr id="14" name="pole tekstowe 13">
            <a:extLst>
              <a:ext uri="{FF2B5EF4-FFF2-40B4-BE49-F238E27FC236}">
                <a16:creationId xmlns:a16="http://schemas.microsoft.com/office/drawing/2014/main" id="{19AC156C-E6ED-4B18-A6FE-B039EE069682}"/>
              </a:ext>
            </a:extLst>
          </p:cNvPr>
          <p:cNvSpPr txBox="1"/>
          <p:nvPr/>
        </p:nvSpPr>
        <p:spPr>
          <a:xfrm>
            <a:off x="689612" y="6007402"/>
            <a:ext cx="61154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14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ea typeface="Roboto Light" panose="02000000000000000000" pitchFamily="2" charset="0"/>
                <a:cs typeface="Roboto Light" panose="02000000000000000000" pitchFamily="2" charset="0"/>
              </a:rPr>
              <a:t>11</a:t>
            </a:r>
            <a:endParaRPr lang="pl-PL" sz="1400" dirty="0">
              <a:solidFill>
                <a:schemeClr val="tx1">
                  <a:lumMod val="65000"/>
                  <a:lumOff val="35000"/>
                </a:schemeClr>
              </a:solidFill>
              <a:latin typeface="Arial Narrow" panose="020B0606020202030204" pitchFamily="34" charset="0"/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  <p:pic>
        <p:nvPicPr>
          <p:cNvPr id="4" name="Obraz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8813" y="0"/>
            <a:ext cx="469011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5035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az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55210">
            <a:off x="1639541" y="-541091"/>
            <a:ext cx="11918224" cy="8485775"/>
          </a:xfrm>
          <a:prstGeom prst="rect">
            <a:avLst/>
          </a:prstGeom>
        </p:spPr>
      </p:pic>
      <p:sp>
        <p:nvSpPr>
          <p:cNvPr id="5" name="Dowolny kształt 4"/>
          <p:cNvSpPr/>
          <p:nvPr/>
        </p:nvSpPr>
        <p:spPr>
          <a:xfrm>
            <a:off x="-33867" y="0"/>
            <a:ext cx="2919941" cy="6858000"/>
          </a:xfrm>
          <a:custGeom>
            <a:avLst/>
            <a:gdLst>
              <a:gd name="connsiteX0" fmla="*/ 19050 w 2705100"/>
              <a:gd name="connsiteY0" fmla="*/ 0 h 6877050"/>
              <a:gd name="connsiteX1" fmla="*/ 2705100 w 2705100"/>
              <a:gd name="connsiteY1" fmla="*/ 0 h 6877050"/>
              <a:gd name="connsiteX2" fmla="*/ 1600200 w 2705100"/>
              <a:gd name="connsiteY2" fmla="*/ 6877050 h 6877050"/>
              <a:gd name="connsiteX3" fmla="*/ 0 w 2705100"/>
              <a:gd name="connsiteY3" fmla="*/ 6877050 h 6877050"/>
              <a:gd name="connsiteX4" fmla="*/ 19050 w 2705100"/>
              <a:gd name="connsiteY4" fmla="*/ 0 h 687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05100" h="6877050">
                <a:moveTo>
                  <a:pt x="19050" y="0"/>
                </a:moveTo>
                <a:lnTo>
                  <a:pt x="2705100" y="0"/>
                </a:lnTo>
                <a:lnTo>
                  <a:pt x="1600200" y="6877050"/>
                </a:lnTo>
                <a:lnTo>
                  <a:pt x="0" y="6877050"/>
                </a:lnTo>
                <a:lnTo>
                  <a:pt x="1905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7" name="Obraz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6" y="677835"/>
            <a:ext cx="1287159" cy="839897"/>
          </a:xfrm>
          <a:prstGeom prst="rect">
            <a:avLst/>
          </a:prstGeom>
        </p:spPr>
      </p:pic>
      <p:sp>
        <p:nvSpPr>
          <p:cNvPr id="12" name="Prostokąt 11"/>
          <p:cNvSpPr/>
          <p:nvPr/>
        </p:nvSpPr>
        <p:spPr>
          <a:xfrm>
            <a:off x="373432" y="2229944"/>
            <a:ext cx="331906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2300" dirty="0" smtClean="0">
                <a:solidFill>
                  <a:schemeClr val="bg1"/>
                </a:solidFill>
                <a:latin typeface="Arial Narrow" panose="020B0606020202030204" pitchFamily="34" charset="0"/>
                <a:ea typeface="Roboto Medium" panose="02000000000000000000" pitchFamily="2" charset="0"/>
                <a:cs typeface="Roboto Medium" panose="02000000000000000000" pitchFamily="2" charset="0"/>
              </a:rPr>
              <a:t>Guardhouse N°3</a:t>
            </a:r>
          </a:p>
          <a:p>
            <a:r>
              <a:rPr lang="pl-PL" sz="2300" dirty="0" smtClean="0">
                <a:solidFill>
                  <a:schemeClr val="bg1"/>
                </a:solidFill>
                <a:latin typeface="Arial Narrow" panose="020B0606020202030204" pitchFamily="34" charset="0"/>
                <a:ea typeface="Roboto Medium" panose="02000000000000000000" pitchFamily="2" charset="0"/>
                <a:cs typeface="Roboto Medium" panose="02000000000000000000" pitchFamily="2" charset="0"/>
              </a:rPr>
              <a:t>Westerplatte</a:t>
            </a:r>
          </a:p>
        </p:txBody>
      </p:sp>
      <p:sp>
        <p:nvSpPr>
          <p:cNvPr id="14" name="pole tekstowe 13">
            <a:extLst>
              <a:ext uri="{FF2B5EF4-FFF2-40B4-BE49-F238E27FC236}">
                <a16:creationId xmlns:a16="http://schemas.microsoft.com/office/drawing/2014/main" id="{19AC156C-E6ED-4B18-A6FE-B039EE069682}"/>
              </a:ext>
            </a:extLst>
          </p:cNvPr>
          <p:cNvSpPr txBox="1"/>
          <p:nvPr/>
        </p:nvSpPr>
        <p:spPr>
          <a:xfrm>
            <a:off x="689612" y="6007402"/>
            <a:ext cx="61154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14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ea typeface="Roboto Light" panose="02000000000000000000" pitchFamily="2" charset="0"/>
                <a:cs typeface="Roboto Light" panose="02000000000000000000" pitchFamily="2" charset="0"/>
              </a:rPr>
              <a:t>12</a:t>
            </a:r>
            <a:endParaRPr lang="pl-PL" sz="1400" dirty="0">
              <a:solidFill>
                <a:schemeClr val="tx1">
                  <a:lumMod val="65000"/>
                  <a:lumOff val="35000"/>
                </a:schemeClr>
              </a:solidFill>
              <a:latin typeface="Arial Narrow" panose="020B0606020202030204" pitchFamily="34" charset="0"/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3893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az 6">
            <a:extLst>
              <a:ext uri="{FF2B5EF4-FFF2-40B4-BE49-F238E27FC236}">
                <a16:creationId xmlns:a16="http://schemas.microsoft.com/office/drawing/2014/main" id="{7785E4C4-CBC9-7B4B-9DDE-FA958CA7B05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759" b="11576"/>
          <a:stretch/>
        </p:blipFill>
        <p:spPr>
          <a:xfrm>
            <a:off x="245295" y="-59267"/>
            <a:ext cx="12507974" cy="6976534"/>
          </a:xfrm>
          <a:prstGeom prst="rect">
            <a:avLst/>
          </a:prstGeom>
        </p:spPr>
      </p:pic>
      <p:sp>
        <p:nvSpPr>
          <p:cNvPr id="12" name="Dowolny kształt 11"/>
          <p:cNvSpPr/>
          <p:nvPr/>
        </p:nvSpPr>
        <p:spPr>
          <a:xfrm>
            <a:off x="-264695" y="0"/>
            <a:ext cx="3192614" cy="6858000"/>
          </a:xfrm>
          <a:custGeom>
            <a:avLst/>
            <a:gdLst>
              <a:gd name="connsiteX0" fmla="*/ 19050 w 2705100"/>
              <a:gd name="connsiteY0" fmla="*/ 0 h 6877050"/>
              <a:gd name="connsiteX1" fmla="*/ 2705100 w 2705100"/>
              <a:gd name="connsiteY1" fmla="*/ 0 h 6877050"/>
              <a:gd name="connsiteX2" fmla="*/ 1600200 w 2705100"/>
              <a:gd name="connsiteY2" fmla="*/ 6877050 h 6877050"/>
              <a:gd name="connsiteX3" fmla="*/ 0 w 2705100"/>
              <a:gd name="connsiteY3" fmla="*/ 6877050 h 6877050"/>
              <a:gd name="connsiteX4" fmla="*/ 19050 w 2705100"/>
              <a:gd name="connsiteY4" fmla="*/ 0 h 687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05100" h="6877050">
                <a:moveTo>
                  <a:pt x="19050" y="0"/>
                </a:moveTo>
                <a:lnTo>
                  <a:pt x="2705100" y="0"/>
                </a:lnTo>
                <a:lnTo>
                  <a:pt x="1600200" y="6877050"/>
                </a:lnTo>
                <a:lnTo>
                  <a:pt x="0" y="6877050"/>
                </a:lnTo>
                <a:lnTo>
                  <a:pt x="1905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6" name="Prostokąt 5"/>
          <p:cNvSpPr/>
          <p:nvPr/>
        </p:nvSpPr>
        <p:spPr>
          <a:xfrm>
            <a:off x="286176" y="2229944"/>
            <a:ext cx="3461172" cy="11541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2300" dirty="0" smtClean="0">
                <a:solidFill>
                  <a:schemeClr val="bg1"/>
                </a:solidFill>
                <a:latin typeface="Arial Narrow" panose="020B0606020202030204" pitchFamily="34" charset="0"/>
                <a:ea typeface="Roboto Medium" panose="02000000000000000000" pitchFamily="2" charset="0"/>
                <a:cs typeface="Roboto Medium" panose="02000000000000000000" pitchFamily="2" charset="0"/>
              </a:rPr>
              <a:t>Archaeological </a:t>
            </a:r>
            <a:br>
              <a:rPr lang="pl-PL" sz="2300" dirty="0" smtClean="0">
                <a:solidFill>
                  <a:schemeClr val="bg1"/>
                </a:solidFill>
                <a:latin typeface="Arial Narrow" panose="020B0606020202030204" pitchFamily="34" charset="0"/>
                <a:ea typeface="Roboto Medium" panose="02000000000000000000" pitchFamily="2" charset="0"/>
                <a:cs typeface="Roboto Medium" panose="02000000000000000000" pitchFamily="2" charset="0"/>
              </a:rPr>
            </a:br>
            <a:r>
              <a:rPr lang="pl-PL" sz="2300" dirty="0" smtClean="0">
                <a:solidFill>
                  <a:schemeClr val="bg1"/>
                </a:solidFill>
                <a:latin typeface="Arial Narrow" panose="020B0606020202030204" pitchFamily="34" charset="0"/>
                <a:ea typeface="Roboto Medium" panose="02000000000000000000" pitchFamily="2" charset="0"/>
                <a:cs typeface="Roboto Medium" panose="02000000000000000000" pitchFamily="2" charset="0"/>
              </a:rPr>
              <a:t>research </a:t>
            </a:r>
            <a:br>
              <a:rPr lang="pl-PL" sz="2300" dirty="0" smtClean="0">
                <a:solidFill>
                  <a:schemeClr val="bg1"/>
                </a:solidFill>
                <a:latin typeface="Arial Narrow" panose="020B0606020202030204" pitchFamily="34" charset="0"/>
                <a:ea typeface="Roboto Medium" panose="02000000000000000000" pitchFamily="2" charset="0"/>
                <a:cs typeface="Roboto Medium" panose="02000000000000000000" pitchFamily="2" charset="0"/>
              </a:rPr>
            </a:br>
            <a:r>
              <a:rPr lang="pl-PL" sz="2300" dirty="0" smtClean="0">
                <a:solidFill>
                  <a:schemeClr val="bg1"/>
                </a:solidFill>
                <a:latin typeface="Arial Narrow" panose="020B0606020202030204" pitchFamily="34" charset="0"/>
                <a:ea typeface="Roboto Medium" panose="02000000000000000000" pitchFamily="2" charset="0"/>
                <a:cs typeface="Roboto Medium" panose="02000000000000000000" pitchFamily="2" charset="0"/>
              </a:rPr>
              <a:t>on Westerplatte</a:t>
            </a:r>
          </a:p>
        </p:txBody>
      </p:sp>
      <p:pic>
        <p:nvPicPr>
          <p:cNvPr id="8" name="Obraz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870" y="665390"/>
            <a:ext cx="1287159" cy="839897"/>
          </a:xfrm>
          <a:prstGeom prst="rect">
            <a:avLst/>
          </a:prstGeom>
        </p:spPr>
      </p:pic>
      <p:sp>
        <p:nvSpPr>
          <p:cNvPr id="9" name="pole tekstowe 8">
            <a:extLst>
              <a:ext uri="{FF2B5EF4-FFF2-40B4-BE49-F238E27FC236}">
                <a16:creationId xmlns:a16="http://schemas.microsoft.com/office/drawing/2014/main" id="{19AC156C-E6ED-4B18-A6FE-B039EE069682}"/>
              </a:ext>
            </a:extLst>
          </p:cNvPr>
          <p:cNvSpPr txBox="1"/>
          <p:nvPr/>
        </p:nvSpPr>
        <p:spPr>
          <a:xfrm>
            <a:off x="689612" y="6007402"/>
            <a:ext cx="61154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14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ea typeface="Roboto Light" panose="02000000000000000000" pitchFamily="2" charset="0"/>
                <a:cs typeface="Roboto Light" panose="02000000000000000000" pitchFamily="2" charset="0"/>
              </a:rPr>
              <a:t>13</a:t>
            </a:r>
            <a:endParaRPr lang="pl-PL" sz="1400" dirty="0">
              <a:solidFill>
                <a:schemeClr val="tx1">
                  <a:lumMod val="65000"/>
                  <a:lumOff val="35000"/>
                </a:schemeClr>
              </a:solidFill>
              <a:latin typeface="Arial Narrow" panose="020B0606020202030204" pitchFamily="34" charset="0"/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0323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az 6">
            <a:extLst>
              <a:ext uri="{FF2B5EF4-FFF2-40B4-BE49-F238E27FC236}">
                <a16:creationId xmlns:a16="http://schemas.microsoft.com/office/drawing/2014/main" id="{A502CC24-DD10-A94F-9673-E4391552BD0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6378"/>
          <a:stretch/>
        </p:blipFill>
        <p:spPr>
          <a:xfrm>
            <a:off x="1360066" y="0"/>
            <a:ext cx="12290424" cy="6858000"/>
          </a:xfrm>
          <a:prstGeom prst="rect">
            <a:avLst/>
          </a:prstGeom>
        </p:spPr>
      </p:pic>
      <p:sp>
        <p:nvSpPr>
          <p:cNvPr id="12" name="Dowolny kształt 11"/>
          <p:cNvSpPr/>
          <p:nvPr/>
        </p:nvSpPr>
        <p:spPr>
          <a:xfrm>
            <a:off x="-264695" y="0"/>
            <a:ext cx="3192614" cy="6858000"/>
          </a:xfrm>
          <a:custGeom>
            <a:avLst/>
            <a:gdLst>
              <a:gd name="connsiteX0" fmla="*/ 19050 w 2705100"/>
              <a:gd name="connsiteY0" fmla="*/ 0 h 6877050"/>
              <a:gd name="connsiteX1" fmla="*/ 2705100 w 2705100"/>
              <a:gd name="connsiteY1" fmla="*/ 0 h 6877050"/>
              <a:gd name="connsiteX2" fmla="*/ 1600200 w 2705100"/>
              <a:gd name="connsiteY2" fmla="*/ 6877050 h 6877050"/>
              <a:gd name="connsiteX3" fmla="*/ 0 w 2705100"/>
              <a:gd name="connsiteY3" fmla="*/ 6877050 h 6877050"/>
              <a:gd name="connsiteX4" fmla="*/ 19050 w 2705100"/>
              <a:gd name="connsiteY4" fmla="*/ 0 h 687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05100" h="6877050">
                <a:moveTo>
                  <a:pt x="19050" y="0"/>
                </a:moveTo>
                <a:lnTo>
                  <a:pt x="2705100" y="0"/>
                </a:lnTo>
                <a:lnTo>
                  <a:pt x="1600200" y="6877050"/>
                </a:lnTo>
                <a:lnTo>
                  <a:pt x="0" y="6877050"/>
                </a:lnTo>
                <a:lnTo>
                  <a:pt x="1905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9" name="Obraz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870" y="665390"/>
            <a:ext cx="1287159" cy="839897"/>
          </a:xfrm>
          <a:prstGeom prst="rect">
            <a:avLst/>
          </a:prstGeom>
        </p:spPr>
      </p:pic>
      <p:sp>
        <p:nvSpPr>
          <p:cNvPr id="10" name="pole tekstowe 9">
            <a:extLst>
              <a:ext uri="{FF2B5EF4-FFF2-40B4-BE49-F238E27FC236}">
                <a16:creationId xmlns:a16="http://schemas.microsoft.com/office/drawing/2014/main" id="{19AC156C-E6ED-4B18-A6FE-B039EE069682}"/>
              </a:ext>
            </a:extLst>
          </p:cNvPr>
          <p:cNvSpPr txBox="1"/>
          <p:nvPr/>
        </p:nvSpPr>
        <p:spPr>
          <a:xfrm>
            <a:off x="689612" y="6007402"/>
            <a:ext cx="61154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14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ea typeface="Roboto Light" panose="02000000000000000000" pitchFamily="2" charset="0"/>
                <a:cs typeface="Roboto Light" panose="02000000000000000000" pitchFamily="2" charset="0"/>
              </a:rPr>
              <a:t>14</a:t>
            </a:r>
            <a:endParaRPr lang="pl-PL" sz="1400" dirty="0">
              <a:solidFill>
                <a:schemeClr val="tx1">
                  <a:lumMod val="65000"/>
                  <a:lumOff val="35000"/>
                </a:schemeClr>
              </a:solidFill>
              <a:latin typeface="Arial Narrow" panose="020B0606020202030204" pitchFamily="34" charset="0"/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  <p:sp>
        <p:nvSpPr>
          <p:cNvPr id="11" name="Prostokąt 10"/>
          <p:cNvSpPr/>
          <p:nvPr/>
        </p:nvSpPr>
        <p:spPr>
          <a:xfrm>
            <a:off x="286176" y="2229944"/>
            <a:ext cx="3461172" cy="11541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2300" dirty="0" smtClean="0">
                <a:solidFill>
                  <a:schemeClr val="bg1"/>
                </a:solidFill>
                <a:latin typeface="Arial Narrow" panose="020B0606020202030204" pitchFamily="34" charset="0"/>
                <a:ea typeface="Roboto Medium" panose="02000000000000000000" pitchFamily="2" charset="0"/>
                <a:cs typeface="Roboto Medium" panose="02000000000000000000" pitchFamily="2" charset="0"/>
              </a:rPr>
              <a:t>Archaeological </a:t>
            </a:r>
            <a:br>
              <a:rPr lang="pl-PL" sz="2300" dirty="0" smtClean="0">
                <a:solidFill>
                  <a:schemeClr val="bg1"/>
                </a:solidFill>
                <a:latin typeface="Arial Narrow" panose="020B0606020202030204" pitchFamily="34" charset="0"/>
                <a:ea typeface="Roboto Medium" panose="02000000000000000000" pitchFamily="2" charset="0"/>
                <a:cs typeface="Roboto Medium" panose="02000000000000000000" pitchFamily="2" charset="0"/>
              </a:rPr>
            </a:br>
            <a:r>
              <a:rPr lang="pl-PL" sz="2300" dirty="0" smtClean="0">
                <a:solidFill>
                  <a:schemeClr val="bg1"/>
                </a:solidFill>
                <a:latin typeface="Arial Narrow" panose="020B0606020202030204" pitchFamily="34" charset="0"/>
                <a:ea typeface="Roboto Medium" panose="02000000000000000000" pitchFamily="2" charset="0"/>
                <a:cs typeface="Roboto Medium" panose="02000000000000000000" pitchFamily="2" charset="0"/>
              </a:rPr>
              <a:t>research </a:t>
            </a:r>
            <a:br>
              <a:rPr lang="pl-PL" sz="2300" dirty="0" smtClean="0">
                <a:solidFill>
                  <a:schemeClr val="bg1"/>
                </a:solidFill>
                <a:latin typeface="Arial Narrow" panose="020B0606020202030204" pitchFamily="34" charset="0"/>
                <a:ea typeface="Roboto Medium" panose="02000000000000000000" pitchFamily="2" charset="0"/>
                <a:cs typeface="Roboto Medium" panose="02000000000000000000" pitchFamily="2" charset="0"/>
              </a:rPr>
            </a:br>
            <a:r>
              <a:rPr lang="pl-PL" sz="2300" dirty="0" smtClean="0">
                <a:solidFill>
                  <a:schemeClr val="bg1"/>
                </a:solidFill>
                <a:latin typeface="Arial Narrow" panose="020B0606020202030204" pitchFamily="34" charset="0"/>
                <a:ea typeface="Roboto Medium" panose="02000000000000000000" pitchFamily="2" charset="0"/>
                <a:cs typeface="Roboto Medium" panose="02000000000000000000" pitchFamily="2" charset="0"/>
              </a:rPr>
              <a:t>on Westerplatte</a:t>
            </a:r>
          </a:p>
        </p:txBody>
      </p:sp>
    </p:spTree>
    <p:extLst>
      <p:ext uri="{BB962C8B-B14F-4D97-AF65-F5344CB8AC3E}">
        <p14:creationId xmlns:p14="http://schemas.microsoft.com/office/powerpoint/2010/main" val="2065277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Dowolny kształt 11"/>
          <p:cNvSpPr/>
          <p:nvPr/>
        </p:nvSpPr>
        <p:spPr>
          <a:xfrm>
            <a:off x="0" y="-50800"/>
            <a:ext cx="2700528" cy="6858000"/>
          </a:xfrm>
          <a:custGeom>
            <a:avLst/>
            <a:gdLst>
              <a:gd name="connsiteX0" fmla="*/ 19050 w 2705100"/>
              <a:gd name="connsiteY0" fmla="*/ 0 h 6877050"/>
              <a:gd name="connsiteX1" fmla="*/ 2705100 w 2705100"/>
              <a:gd name="connsiteY1" fmla="*/ 0 h 6877050"/>
              <a:gd name="connsiteX2" fmla="*/ 1600200 w 2705100"/>
              <a:gd name="connsiteY2" fmla="*/ 6877050 h 6877050"/>
              <a:gd name="connsiteX3" fmla="*/ 0 w 2705100"/>
              <a:gd name="connsiteY3" fmla="*/ 6877050 h 6877050"/>
              <a:gd name="connsiteX4" fmla="*/ 19050 w 2705100"/>
              <a:gd name="connsiteY4" fmla="*/ 0 h 687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05100" h="6877050">
                <a:moveTo>
                  <a:pt x="19050" y="0"/>
                </a:moveTo>
                <a:lnTo>
                  <a:pt x="2705100" y="0"/>
                </a:lnTo>
                <a:lnTo>
                  <a:pt x="1600200" y="6877050"/>
                </a:lnTo>
                <a:lnTo>
                  <a:pt x="0" y="6877050"/>
                </a:lnTo>
                <a:lnTo>
                  <a:pt x="1905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6" name="Obraz 5">
            <a:extLst>
              <a:ext uri="{FF2B5EF4-FFF2-40B4-BE49-F238E27FC236}">
                <a16:creationId xmlns:a16="http://schemas.microsoft.com/office/drawing/2014/main" id="{FFCECBC1-E0BA-5C46-B80C-5860E7DDD5D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030" b="6542"/>
          <a:stretch/>
        </p:blipFill>
        <p:spPr>
          <a:xfrm>
            <a:off x="352870" y="-192800"/>
            <a:ext cx="12665262" cy="7050800"/>
          </a:xfrm>
          <a:prstGeom prst="rect">
            <a:avLst/>
          </a:prstGeom>
        </p:spPr>
      </p:pic>
      <p:sp>
        <p:nvSpPr>
          <p:cNvPr id="11" name="Dowolny kształt 10"/>
          <p:cNvSpPr/>
          <p:nvPr/>
        </p:nvSpPr>
        <p:spPr>
          <a:xfrm>
            <a:off x="-409074" y="0"/>
            <a:ext cx="3336993" cy="6858000"/>
          </a:xfrm>
          <a:custGeom>
            <a:avLst/>
            <a:gdLst>
              <a:gd name="connsiteX0" fmla="*/ 19050 w 2705100"/>
              <a:gd name="connsiteY0" fmla="*/ 0 h 6877050"/>
              <a:gd name="connsiteX1" fmla="*/ 2705100 w 2705100"/>
              <a:gd name="connsiteY1" fmla="*/ 0 h 6877050"/>
              <a:gd name="connsiteX2" fmla="*/ 1600200 w 2705100"/>
              <a:gd name="connsiteY2" fmla="*/ 6877050 h 6877050"/>
              <a:gd name="connsiteX3" fmla="*/ 0 w 2705100"/>
              <a:gd name="connsiteY3" fmla="*/ 6877050 h 6877050"/>
              <a:gd name="connsiteX4" fmla="*/ 19050 w 2705100"/>
              <a:gd name="connsiteY4" fmla="*/ 0 h 687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05100" h="6877050">
                <a:moveTo>
                  <a:pt x="19050" y="0"/>
                </a:moveTo>
                <a:lnTo>
                  <a:pt x="2705100" y="0"/>
                </a:lnTo>
                <a:lnTo>
                  <a:pt x="1600200" y="6877050"/>
                </a:lnTo>
                <a:lnTo>
                  <a:pt x="0" y="6877050"/>
                </a:lnTo>
                <a:lnTo>
                  <a:pt x="1905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9" name="Obraz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870" y="665390"/>
            <a:ext cx="1287159" cy="839897"/>
          </a:xfrm>
          <a:prstGeom prst="rect">
            <a:avLst/>
          </a:prstGeom>
        </p:spPr>
      </p:pic>
      <p:sp>
        <p:nvSpPr>
          <p:cNvPr id="10" name="pole tekstowe 9">
            <a:extLst>
              <a:ext uri="{FF2B5EF4-FFF2-40B4-BE49-F238E27FC236}">
                <a16:creationId xmlns:a16="http://schemas.microsoft.com/office/drawing/2014/main" id="{19AC156C-E6ED-4B18-A6FE-B039EE069682}"/>
              </a:ext>
            </a:extLst>
          </p:cNvPr>
          <p:cNvSpPr txBox="1"/>
          <p:nvPr/>
        </p:nvSpPr>
        <p:spPr>
          <a:xfrm>
            <a:off x="689612" y="6007402"/>
            <a:ext cx="61154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14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ea typeface="Roboto Light" panose="02000000000000000000" pitchFamily="2" charset="0"/>
                <a:cs typeface="Roboto Light" panose="02000000000000000000" pitchFamily="2" charset="0"/>
              </a:rPr>
              <a:t>15</a:t>
            </a:r>
            <a:endParaRPr lang="pl-PL" sz="1400" dirty="0">
              <a:solidFill>
                <a:schemeClr val="tx1">
                  <a:lumMod val="65000"/>
                  <a:lumOff val="35000"/>
                </a:schemeClr>
              </a:solidFill>
              <a:latin typeface="Arial Narrow" panose="020B0606020202030204" pitchFamily="34" charset="0"/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  <p:sp>
        <p:nvSpPr>
          <p:cNvPr id="13" name="Prostokąt 12"/>
          <p:cNvSpPr/>
          <p:nvPr/>
        </p:nvSpPr>
        <p:spPr>
          <a:xfrm>
            <a:off x="286176" y="2229944"/>
            <a:ext cx="3461172" cy="11541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2300" dirty="0" smtClean="0">
                <a:solidFill>
                  <a:schemeClr val="bg1"/>
                </a:solidFill>
                <a:latin typeface="Arial Narrow" panose="020B0606020202030204" pitchFamily="34" charset="0"/>
                <a:ea typeface="Roboto Medium" panose="02000000000000000000" pitchFamily="2" charset="0"/>
                <a:cs typeface="Roboto Medium" panose="02000000000000000000" pitchFamily="2" charset="0"/>
              </a:rPr>
              <a:t>Archaeological </a:t>
            </a:r>
            <a:br>
              <a:rPr lang="pl-PL" sz="2300" dirty="0" smtClean="0">
                <a:solidFill>
                  <a:schemeClr val="bg1"/>
                </a:solidFill>
                <a:latin typeface="Arial Narrow" panose="020B0606020202030204" pitchFamily="34" charset="0"/>
                <a:ea typeface="Roboto Medium" panose="02000000000000000000" pitchFamily="2" charset="0"/>
                <a:cs typeface="Roboto Medium" panose="02000000000000000000" pitchFamily="2" charset="0"/>
              </a:rPr>
            </a:br>
            <a:r>
              <a:rPr lang="pl-PL" sz="2300" dirty="0" smtClean="0">
                <a:solidFill>
                  <a:schemeClr val="bg1"/>
                </a:solidFill>
                <a:latin typeface="Arial Narrow" panose="020B0606020202030204" pitchFamily="34" charset="0"/>
                <a:ea typeface="Roboto Medium" panose="02000000000000000000" pitchFamily="2" charset="0"/>
                <a:cs typeface="Roboto Medium" panose="02000000000000000000" pitchFamily="2" charset="0"/>
              </a:rPr>
              <a:t>research </a:t>
            </a:r>
            <a:br>
              <a:rPr lang="pl-PL" sz="2300" dirty="0" smtClean="0">
                <a:solidFill>
                  <a:schemeClr val="bg1"/>
                </a:solidFill>
                <a:latin typeface="Arial Narrow" panose="020B0606020202030204" pitchFamily="34" charset="0"/>
                <a:ea typeface="Roboto Medium" panose="02000000000000000000" pitchFamily="2" charset="0"/>
                <a:cs typeface="Roboto Medium" panose="02000000000000000000" pitchFamily="2" charset="0"/>
              </a:rPr>
            </a:br>
            <a:r>
              <a:rPr lang="pl-PL" sz="2300" dirty="0" smtClean="0">
                <a:solidFill>
                  <a:schemeClr val="bg1"/>
                </a:solidFill>
                <a:latin typeface="Arial Narrow" panose="020B0606020202030204" pitchFamily="34" charset="0"/>
                <a:ea typeface="Roboto Medium" panose="02000000000000000000" pitchFamily="2" charset="0"/>
                <a:cs typeface="Roboto Medium" panose="02000000000000000000" pitchFamily="2" charset="0"/>
              </a:rPr>
              <a:t>on Westerplatte</a:t>
            </a:r>
          </a:p>
        </p:txBody>
      </p:sp>
    </p:spTree>
    <p:extLst>
      <p:ext uri="{BB962C8B-B14F-4D97-AF65-F5344CB8AC3E}">
        <p14:creationId xmlns:p14="http://schemas.microsoft.com/office/powerpoint/2010/main" val="3885683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az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1856" y="0"/>
            <a:ext cx="9832259" cy="6862917"/>
          </a:xfrm>
          <a:prstGeom prst="rect">
            <a:avLst/>
          </a:prstGeom>
        </p:spPr>
      </p:pic>
      <p:sp>
        <p:nvSpPr>
          <p:cNvPr id="10" name="Dowolny kształt 9"/>
          <p:cNvSpPr/>
          <p:nvPr/>
        </p:nvSpPr>
        <p:spPr>
          <a:xfrm>
            <a:off x="2672194" y="0"/>
            <a:ext cx="5405006" cy="6866144"/>
          </a:xfrm>
          <a:custGeom>
            <a:avLst/>
            <a:gdLst>
              <a:gd name="connsiteX0" fmla="*/ 0 w 5391150"/>
              <a:gd name="connsiteY0" fmla="*/ 0 h 6858000"/>
              <a:gd name="connsiteX1" fmla="*/ 5391150 w 5391150"/>
              <a:gd name="connsiteY1" fmla="*/ 0 h 6858000"/>
              <a:gd name="connsiteX2" fmla="*/ 4267200 w 5391150"/>
              <a:gd name="connsiteY2" fmla="*/ 6858000 h 6858000"/>
              <a:gd name="connsiteX3" fmla="*/ 0 w 5391150"/>
              <a:gd name="connsiteY3" fmla="*/ 6858000 h 6858000"/>
              <a:gd name="connsiteX4" fmla="*/ 0 w 5391150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91150" h="6858000">
                <a:moveTo>
                  <a:pt x="0" y="0"/>
                </a:moveTo>
                <a:lnTo>
                  <a:pt x="5391150" y="0"/>
                </a:lnTo>
                <a:lnTo>
                  <a:pt x="42672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9" name="Obraz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428" y="677835"/>
            <a:ext cx="1287159" cy="839897"/>
          </a:xfrm>
          <a:prstGeom prst="rect">
            <a:avLst/>
          </a:prstGeom>
        </p:spPr>
      </p:pic>
      <p:sp>
        <p:nvSpPr>
          <p:cNvPr id="2" name="Prostokąt 1"/>
          <p:cNvSpPr/>
          <p:nvPr/>
        </p:nvSpPr>
        <p:spPr>
          <a:xfrm>
            <a:off x="704428" y="2212283"/>
            <a:ext cx="628650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pl-PL" sz="2200" b="1" dirty="0" smtClean="0">
                <a:solidFill>
                  <a:srgbClr val="C00000"/>
                </a:solidFill>
                <a:latin typeface="Arial Narrow" panose="020B0606020202030204" pitchFamily="34" charset="0"/>
              </a:rPr>
              <a:t>380 </a:t>
            </a:r>
            <a:r>
              <a:rPr lang="pl-PL" sz="2200" b="1" dirty="0" err="1">
                <a:solidFill>
                  <a:srgbClr val="C00000"/>
                </a:solidFill>
                <a:latin typeface="Arial Narrow" panose="020B0606020202030204" pitchFamily="34" charset="0"/>
              </a:rPr>
              <a:t>bombs</a:t>
            </a:r>
            <a:r>
              <a:rPr lang="pl-PL" sz="2200" b="1" dirty="0">
                <a:solidFill>
                  <a:srgbClr val="C00000"/>
                </a:solidFill>
                <a:latin typeface="Arial Narrow" panose="020B0606020202030204" pitchFamily="34" charset="0"/>
              </a:rPr>
              <a:t> </a:t>
            </a:r>
            <a:r>
              <a:rPr lang="pl-PL" sz="2200" dirty="0">
                <a:solidFill>
                  <a:schemeClr val="bg1"/>
                </a:solidFill>
                <a:latin typeface="Arial Narrow" panose="020B0606020202030204" pitchFamily="34" charset="0"/>
              </a:rPr>
              <a:t>of a </a:t>
            </a:r>
            <a:r>
              <a:rPr lang="pl-PL" sz="2200" dirty="0" err="1">
                <a:solidFill>
                  <a:schemeClr val="bg1"/>
                </a:solidFill>
                <a:latin typeface="Arial Narrow" panose="020B0606020202030204" pitchFamily="34" charset="0"/>
              </a:rPr>
              <a:t>total</a:t>
            </a:r>
            <a:r>
              <a:rPr lang="pl-PL" sz="2200" dirty="0">
                <a:solidFill>
                  <a:schemeClr val="bg1"/>
                </a:solidFill>
                <a:latin typeface="Arial Narrow" panose="020B0606020202030204" pitchFamily="34" charset="0"/>
              </a:rPr>
              <a:t> </a:t>
            </a:r>
            <a:r>
              <a:rPr lang="pl-PL" sz="2200" dirty="0" err="1">
                <a:solidFill>
                  <a:schemeClr val="bg1"/>
                </a:solidFill>
                <a:latin typeface="Arial Narrow" panose="020B0606020202030204" pitchFamily="34" charset="0"/>
              </a:rPr>
              <a:t>weight</a:t>
            </a:r>
            <a:r>
              <a:rPr lang="pl-PL" sz="2200" dirty="0">
                <a:solidFill>
                  <a:schemeClr val="bg1"/>
                </a:solidFill>
                <a:latin typeface="Arial Narrow" panose="020B0606020202030204" pitchFamily="34" charset="0"/>
              </a:rPr>
              <a:t> of 46 </a:t>
            </a:r>
            <a:r>
              <a:rPr lang="pl-PL" sz="2200" dirty="0" err="1" smtClean="0">
                <a:solidFill>
                  <a:schemeClr val="bg1"/>
                </a:solidFill>
                <a:latin typeface="Arial Narrow" panose="020B0606020202030204" pitchFamily="34" charset="0"/>
              </a:rPr>
              <a:t>tonnes</a:t>
            </a:r>
            <a:r>
              <a:rPr lang="pl-PL" sz="2200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> </a:t>
            </a:r>
            <a:r>
              <a:rPr lang="pl-PL" sz="2200" dirty="0" err="1" smtClean="0">
                <a:solidFill>
                  <a:schemeClr val="bg1"/>
                </a:solidFill>
                <a:latin typeface="Arial Narrow" panose="020B0606020202030204" pitchFamily="34" charset="0"/>
              </a:rPr>
              <a:t>fell</a:t>
            </a:r>
            <a:r>
              <a:rPr lang="pl-PL" sz="2200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> down</a:t>
            </a:r>
            <a:br>
              <a:rPr lang="pl-PL" sz="2200" dirty="0" smtClean="0">
                <a:solidFill>
                  <a:schemeClr val="bg1"/>
                </a:solidFill>
                <a:latin typeface="Arial Narrow" panose="020B0606020202030204" pitchFamily="34" charset="0"/>
              </a:rPr>
            </a:br>
            <a:r>
              <a:rPr lang="pl-PL" sz="2200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>on Wieluń on 1 </a:t>
            </a:r>
            <a:r>
              <a:rPr lang="pl-PL" sz="2200" dirty="0" err="1" smtClean="0">
                <a:solidFill>
                  <a:schemeClr val="bg1"/>
                </a:solidFill>
                <a:latin typeface="Arial Narrow" panose="020B0606020202030204" pitchFamily="34" charset="0"/>
              </a:rPr>
              <a:t>September</a:t>
            </a:r>
            <a:r>
              <a:rPr lang="pl-PL" sz="2200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> 1939, </a:t>
            </a:r>
            <a:r>
              <a:rPr lang="pl-PL" sz="2200" dirty="0" err="1" smtClean="0">
                <a:solidFill>
                  <a:schemeClr val="bg1"/>
                </a:solidFill>
                <a:latin typeface="Arial Narrow" panose="020B0606020202030204" pitchFamily="34" charset="0"/>
              </a:rPr>
              <a:t>destroying</a:t>
            </a:r>
            <a:r>
              <a:rPr lang="pl-PL" sz="2200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> </a:t>
            </a:r>
            <a:r>
              <a:rPr lang="pl-PL" sz="2200" dirty="0">
                <a:solidFill>
                  <a:schemeClr val="bg1"/>
                </a:solidFill>
                <a:latin typeface="Arial Narrow" panose="020B0606020202030204" pitchFamily="34" charset="0"/>
              </a:rPr>
              <a:t>the </a:t>
            </a:r>
            <a:r>
              <a:rPr lang="pl-PL" sz="2200" dirty="0" err="1">
                <a:solidFill>
                  <a:schemeClr val="bg1"/>
                </a:solidFill>
                <a:latin typeface="Arial Narrow" panose="020B0606020202030204" pitchFamily="34" charset="0"/>
              </a:rPr>
              <a:t>church</a:t>
            </a:r>
            <a:r>
              <a:rPr lang="pl-PL" sz="2200" dirty="0">
                <a:solidFill>
                  <a:schemeClr val="bg1"/>
                </a:solidFill>
                <a:latin typeface="Arial Narrow" panose="020B0606020202030204" pitchFamily="34" charset="0"/>
              </a:rPr>
              <a:t>, </a:t>
            </a:r>
            <a:r>
              <a:rPr lang="pl-PL" sz="2200" dirty="0" err="1" smtClean="0">
                <a:solidFill>
                  <a:schemeClr val="bg1"/>
                </a:solidFill>
                <a:latin typeface="Arial Narrow" panose="020B0606020202030204" pitchFamily="34" charset="0"/>
              </a:rPr>
              <a:t>hospital</a:t>
            </a:r>
            <a:r>
              <a:rPr lang="pl-PL" sz="2200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> and </a:t>
            </a:r>
            <a:r>
              <a:rPr lang="pl-PL" sz="2200" dirty="0" err="1" smtClean="0">
                <a:solidFill>
                  <a:schemeClr val="bg1"/>
                </a:solidFill>
                <a:latin typeface="Arial Narrow" panose="020B0606020202030204" pitchFamily="34" charset="0"/>
              </a:rPr>
              <a:t>killing</a:t>
            </a:r>
            <a:r>
              <a:rPr lang="pl-PL" sz="2200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> </a:t>
            </a:r>
            <a:r>
              <a:rPr lang="pl-PL" sz="2200" dirty="0" err="1">
                <a:solidFill>
                  <a:schemeClr val="bg1"/>
                </a:solidFill>
                <a:latin typeface="Arial Narrow" panose="020B0606020202030204" pitchFamily="34" charset="0"/>
              </a:rPr>
              <a:t>about</a:t>
            </a:r>
            <a:r>
              <a:rPr lang="pl-PL" sz="2200" dirty="0">
                <a:solidFill>
                  <a:schemeClr val="bg1"/>
                </a:solidFill>
                <a:latin typeface="Arial Narrow" panose="020B0606020202030204" pitchFamily="34" charset="0"/>
              </a:rPr>
              <a:t> </a:t>
            </a:r>
            <a:r>
              <a:rPr lang="pl-PL" sz="2200" b="1" dirty="0" smtClean="0">
                <a:solidFill>
                  <a:srgbClr val="C00000"/>
                </a:solidFill>
                <a:latin typeface="Arial Narrow" panose="020B0606020202030204" pitchFamily="34" charset="0"/>
              </a:rPr>
              <a:t>2 000</a:t>
            </a:r>
            <a:r>
              <a:rPr lang="pl-PL" sz="2200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> </a:t>
            </a:r>
            <a:r>
              <a:rPr lang="pl-PL" sz="2200" b="1" dirty="0" err="1">
                <a:solidFill>
                  <a:srgbClr val="C00000"/>
                </a:solidFill>
                <a:latin typeface="Arial Narrow" panose="020B0606020202030204" pitchFamily="34" charset="0"/>
              </a:rPr>
              <a:t>people</a:t>
            </a:r>
            <a:r>
              <a:rPr lang="pl-PL" sz="2200" b="1" dirty="0">
                <a:solidFill>
                  <a:srgbClr val="C00000"/>
                </a:solidFill>
                <a:latin typeface="Arial Narrow" panose="020B0606020202030204" pitchFamily="34" charset="0"/>
              </a:rPr>
              <a:t>. </a:t>
            </a:r>
            <a:r>
              <a:rPr lang="pl-PL" sz="2200" dirty="0" err="1">
                <a:solidFill>
                  <a:schemeClr val="bg1"/>
                </a:solidFill>
                <a:latin typeface="Arial Narrow" panose="020B0606020202030204" pitchFamily="34" charset="0"/>
              </a:rPr>
              <a:t>Raids</a:t>
            </a:r>
            <a:r>
              <a:rPr lang="pl-PL" sz="2200" dirty="0">
                <a:solidFill>
                  <a:schemeClr val="bg1"/>
                </a:solidFill>
                <a:latin typeface="Arial Narrow" panose="020B0606020202030204" pitchFamily="34" charset="0"/>
              </a:rPr>
              <a:t> </a:t>
            </a:r>
            <a:r>
              <a:rPr lang="pl-PL" sz="2200" dirty="0" err="1">
                <a:solidFill>
                  <a:schemeClr val="bg1"/>
                </a:solidFill>
                <a:latin typeface="Arial Narrow" panose="020B0606020202030204" pitchFamily="34" charset="0"/>
              </a:rPr>
              <a:t>lasted</a:t>
            </a:r>
            <a:r>
              <a:rPr lang="pl-PL" sz="2200" dirty="0">
                <a:solidFill>
                  <a:schemeClr val="bg1"/>
                </a:solidFill>
                <a:latin typeface="Arial Narrow" panose="020B0606020202030204" pitchFamily="34" charset="0"/>
              </a:rPr>
              <a:t> in Poland </a:t>
            </a:r>
            <a:r>
              <a:rPr lang="pl-PL" sz="2200" dirty="0" err="1">
                <a:solidFill>
                  <a:schemeClr val="bg1"/>
                </a:solidFill>
                <a:latin typeface="Arial Narrow" panose="020B0606020202030204" pitchFamily="34" charset="0"/>
              </a:rPr>
              <a:t>throughout</a:t>
            </a:r>
            <a:r>
              <a:rPr lang="pl-PL" sz="2200" dirty="0">
                <a:solidFill>
                  <a:schemeClr val="bg1"/>
                </a:solidFill>
                <a:latin typeface="Arial Narrow" panose="020B0606020202030204" pitchFamily="34" charset="0"/>
              </a:rPr>
              <a:t> </a:t>
            </a:r>
            <a:r>
              <a:rPr lang="pl-PL" sz="2200" dirty="0" err="1">
                <a:solidFill>
                  <a:schemeClr val="bg1"/>
                </a:solidFill>
                <a:latin typeface="Arial Narrow" panose="020B0606020202030204" pitchFamily="34" charset="0"/>
              </a:rPr>
              <a:t>September</a:t>
            </a:r>
            <a:r>
              <a:rPr lang="pl-PL" sz="2200" dirty="0">
                <a:solidFill>
                  <a:schemeClr val="bg1"/>
                </a:solidFill>
                <a:latin typeface="Arial Narrow" panose="020B0606020202030204" pitchFamily="34" charset="0"/>
              </a:rPr>
              <a:t> - </a:t>
            </a:r>
            <a:r>
              <a:rPr lang="pl-PL" sz="2200" dirty="0" err="1">
                <a:solidFill>
                  <a:schemeClr val="bg1"/>
                </a:solidFill>
                <a:latin typeface="Arial Narrow" panose="020B0606020202030204" pitchFamily="34" charset="0"/>
              </a:rPr>
              <a:t>at</a:t>
            </a:r>
            <a:r>
              <a:rPr lang="pl-PL" sz="2200" dirty="0">
                <a:solidFill>
                  <a:schemeClr val="bg1"/>
                </a:solidFill>
                <a:latin typeface="Arial Narrow" panose="020B0606020202030204" pitchFamily="34" charset="0"/>
              </a:rPr>
              <a:t> the </a:t>
            </a:r>
            <a:r>
              <a:rPr lang="pl-PL" sz="2200" dirty="0" err="1">
                <a:solidFill>
                  <a:schemeClr val="bg1"/>
                </a:solidFill>
                <a:latin typeface="Arial Narrow" panose="020B0606020202030204" pitchFamily="34" charset="0"/>
              </a:rPr>
              <a:t>peak</a:t>
            </a:r>
            <a:r>
              <a:rPr lang="pl-PL" sz="2200" dirty="0">
                <a:solidFill>
                  <a:schemeClr val="bg1"/>
                </a:solidFill>
                <a:latin typeface="Arial Narrow" panose="020B0606020202030204" pitchFamily="34" charset="0"/>
              </a:rPr>
              <a:t> of the </a:t>
            </a:r>
            <a:r>
              <a:rPr lang="pl-PL" sz="2200" dirty="0" err="1">
                <a:solidFill>
                  <a:schemeClr val="bg1"/>
                </a:solidFill>
                <a:latin typeface="Arial Narrow" panose="020B0606020202030204" pitchFamily="34" charset="0"/>
              </a:rPr>
              <a:t>bombings</a:t>
            </a:r>
            <a:r>
              <a:rPr lang="pl-PL" sz="2200" dirty="0">
                <a:solidFill>
                  <a:schemeClr val="bg1"/>
                </a:solidFill>
                <a:latin typeface="Arial Narrow" panose="020B0606020202030204" pitchFamily="34" charset="0"/>
              </a:rPr>
              <a:t> of the Polish </a:t>
            </a:r>
            <a:r>
              <a:rPr lang="pl-PL" sz="2200" dirty="0" err="1">
                <a:solidFill>
                  <a:schemeClr val="bg1"/>
                </a:solidFill>
                <a:latin typeface="Arial Narrow" panose="020B0606020202030204" pitchFamily="34" charset="0"/>
              </a:rPr>
              <a:t>capital</a:t>
            </a:r>
            <a:r>
              <a:rPr lang="pl-PL" sz="2200" dirty="0">
                <a:solidFill>
                  <a:schemeClr val="bg1"/>
                </a:solidFill>
                <a:latin typeface="Arial Narrow" panose="020B0606020202030204" pitchFamily="34" charset="0"/>
              </a:rPr>
              <a:t> and </a:t>
            </a:r>
            <a:r>
              <a:rPr lang="pl-PL" sz="2200" dirty="0" err="1">
                <a:solidFill>
                  <a:schemeClr val="bg1"/>
                </a:solidFill>
                <a:latin typeface="Arial Narrow" panose="020B0606020202030204" pitchFamily="34" charset="0"/>
              </a:rPr>
              <a:t>during</a:t>
            </a:r>
            <a:r>
              <a:rPr lang="pl-PL" sz="2200" dirty="0">
                <a:solidFill>
                  <a:schemeClr val="bg1"/>
                </a:solidFill>
                <a:latin typeface="Arial Narrow" panose="020B0606020202030204" pitchFamily="34" charset="0"/>
              </a:rPr>
              <a:t> the </a:t>
            </a:r>
            <a:r>
              <a:rPr lang="pl-PL" sz="2200" dirty="0" err="1">
                <a:solidFill>
                  <a:schemeClr val="bg1"/>
                </a:solidFill>
                <a:latin typeface="Arial Narrow" panose="020B0606020202030204" pitchFamily="34" charset="0"/>
              </a:rPr>
              <a:t>first</a:t>
            </a:r>
            <a:r>
              <a:rPr lang="pl-PL" sz="2200" dirty="0">
                <a:solidFill>
                  <a:schemeClr val="bg1"/>
                </a:solidFill>
                <a:latin typeface="Arial Narrow" panose="020B0606020202030204" pitchFamily="34" charset="0"/>
              </a:rPr>
              <a:t> </a:t>
            </a:r>
            <a:r>
              <a:rPr lang="pl-PL" sz="2200" dirty="0" err="1">
                <a:solidFill>
                  <a:schemeClr val="bg1"/>
                </a:solidFill>
                <a:latin typeface="Arial Narrow" panose="020B0606020202030204" pitchFamily="34" charset="0"/>
              </a:rPr>
              <a:t>day</a:t>
            </a:r>
            <a:r>
              <a:rPr lang="pl-PL" sz="2200" dirty="0">
                <a:solidFill>
                  <a:schemeClr val="bg1"/>
                </a:solidFill>
                <a:latin typeface="Arial Narrow" panose="020B0606020202030204" pitchFamily="34" charset="0"/>
              </a:rPr>
              <a:t> of </a:t>
            </a:r>
            <a:r>
              <a:rPr lang="pl-PL" sz="2200" dirty="0" err="1">
                <a:solidFill>
                  <a:schemeClr val="bg1"/>
                </a:solidFill>
                <a:latin typeface="Arial Narrow" panose="020B0606020202030204" pitchFamily="34" charset="0"/>
              </a:rPr>
              <a:t>carpet</a:t>
            </a:r>
            <a:r>
              <a:rPr lang="pl-PL" sz="2200" dirty="0">
                <a:solidFill>
                  <a:schemeClr val="bg1"/>
                </a:solidFill>
                <a:latin typeface="Arial Narrow" panose="020B0606020202030204" pitchFamily="34" charset="0"/>
              </a:rPr>
              <a:t> </a:t>
            </a:r>
            <a:r>
              <a:rPr lang="pl-PL" sz="2200" dirty="0" err="1">
                <a:solidFill>
                  <a:schemeClr val="bg1"/>
                </a:solidFill>
                <a:latin typeface="Arial Narrow" panose="020B0606020202030204" pitchFamily="34" charset="0"/>
              </a:rPr>
              <a:t>bombing</a:t>
            </a:r>
            <a:r>
              <a:rPr lang="pl-PL" sz="2200" dirty="0">
                <a:solidFill>
                  <a:schemeClr val="bg1"/>
                </a:solidFill>
                <a:latin typeface="Arial Narrow" panose="020B0606020202030204" pitchFamily="34" charset="0"/>
              </a:rPr>
              <a:t> of WW2 (25 </a:t>
            </a:r>
            <a:r>
              <a:rPr lang="pl-PL" sz="2200" dirty="0" err="1">
                <a:solidFill>
                  <a:schemeClr val="bg1"/>
                </a:solidFill>
                <a:latin typeface="Arial Narrow" panose="020B0606020202030204" pitchFamily="34" charset="0"/>
              </a:rPr>
              <a:t>September</a:t>
            </a:r>
            <a:r>
              <a:rPr lang="pl-PL" sz="2200" dirty="0">
                <a:solidFill>
                  <a:schemeClr val="bg1"/>
                </a:solidFill>
                <a:latin typeface="Arial Narrow" panose="020B0606020202030204" pitchFamily="34" charset="0"/>
              </a:rPr>
              <a:t>), </a:t>
            </a:r>
            <a:r>
              <a:rPr lang="pl-PL" sz="2200" b="1" dirty="0">
                <a:solidFill>
                  <a:srgbClr val="C00000"/>
                </a:solidFill>
                <a:latin typeface="Arial Narrow" panose="020B0606020202030204" pitchFamily="34" charset="0"/>
              </a:rPr>
              <a:t>400 German </a:t>
            </a:r>
            <a:r>
              <a:rPr lang="pl-PL" sz="2200" b="1" dirty="0" err="1">
                <a:solidFill>
                  <a:srgbClr val="C00000"/>
                </a:solidFill>
                <a:latin typeface="Arial Narrow" panose="020B0606020202030204" pitchFamily="34" charset="0"/>
              </a:rPr>
              <a:t>bombers</a:t>
            </a:r>
            <a:r>
              <a:rPr lang="pl-PL" sz="2200" b="1" dirty="0">
                <a:solidFill>
                  <a:srgbClr val="C00000"/>
                </a:solidFill>
                <a:latin typeface="Arial Narrow" panose="020B0606020202030204" pitchFamily="34" charset="0"/>
              </a:rPr>
              <a:t> </a:t>
            </a:r>
            <a:r>
              <a:rPr lang="pl-PL" sz="2200" dirty="0" err="1">
                <a:solidFill>
                  <a:schemeClr val="bg1"/>
                </a:solidFill>
                <a:latin typeface="Arial Narrow" panose="020B0606020202030204" pitchFamily="34" charset="0"/>
              </a:rPr>
              <a:t>bombed</a:t>
            </a:r>
            <a:r>
              <a:rPr lang="pl-PL" sz="2200" dirty="0">
                <a:solidFill>
                  <a:schemeClr val="bg1"/>
                </a:solidFill>
                <a:latin typeface="Arial Narrow" panose="020B0606020202030204" pitchFamily="34" charset="0"/>
              </a:rPr>
              <a:t> </a:t>
            </a:r>
            <a:r>
              <a:rPr lang="pl-PL" sz="2200" dirty="0" err="1">
                <a:solidFill>
                  <a:schemeClr val="bg1"/>
                </a:solidFill>
                <a:latin typeface="Arial Narrow" panose="020B0606020202030204" pitchFamily="34" charset="0"/>
              </a:rPr>
              <a:t>Warsaw</a:t>
            </a:r>
            <a:r>
              <a:rPr lang="pl-PL" sz="2200" dirty="0">
                <a:solidFill>
                  <a:schemeClr val="bg1"/>
                </a:solidFill>
                <a:latin typeface="Arial Narrow" panose="020B0606020202030204" pitchFamily="34" charset="0"/>
              </a:rPr>
              <a:t> with </a:t>
            </a:r>
            <a:r>
              <a:rPr lang="pl-PL" sz="2200" b="1" dirty="0">
                <a:solidFill>
                  <a:srgbClr val="C00000"/>
                </a:solidFill>
                <a:latin typeface="Arial Narrow" panose="020B0606020202030204" pitchFamily="34" charset="0"/>
              </a:rPr>
              <a:t>639 </a:t>
            </a:r>
            <a:r>
              <a:rPr lang="pl-PL" sz="2200" b="1" dirty="0" err="1">
                <a:solidFill>
                  <a:srgbClr val="C00000"/>
                </a:solidFill>
                <a:latin typeface="Arial Narrow" panose="020B0606020202030204" pitchFamily="34" charset="0"/>
              </a:rPr>
              <a:t>tonnes</a:t>
            </a:r>
            <a:r>
              <a:rPr lang="pl-PL" sz="2200" b="1" dirty="0">
                <a:solidFill>
                  <a:srgbClr val="C00000"/>
                </a:solidFill>
                <a:latin typeface="Arial Narrow" panose="020B0606020202030204" pitchFamily="34" charset="0"/>
              </a:rPr>
              <a:t> of </a:t>
            </a:r>
            <a:r>
              <a:rPr lang="pl-PL" sz="2200" b="1" dirty="0" err="1" smtClean="0">
                <a:solidFill>
                  <a:srgbClr val="C00000"/>
                </a:solidFill>
                <a:latin typeface="Arial Narrow" panose="020B0606020202030204" pitchFamily="34" charset="0"/>
              </a:rPr>
              <a:t>bombs</a:t>
            </a:r>
            <a:r>
              <a:rPr lang="pl-PL" sz="2200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>.</a:t>
            </a:r>
            <a:br>
              <a:rPr lang="pl-PL" sz="2200" dirty="0" smtClean="0">
                <a:solidFill>
                  <a:schemeClr val="bg1"/>
                </a:solidFill>
                <a:latin typeface="Arial Narrow" panose="020B0606020202030204" pitchFamily="34" charset="0"/>
              </a:rPr>
            </a:br>
            <a:r>
              <a:rPr lang="pl-PL" sz="2200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>200 </a:t>
            </a:r>
            <a:r>
              <a:rPr lang="pl-PL" sz="2200" dirty="0" err="1">
                <a:solidFill>
                  <a:schemeClr val="bg1"/>
                </a:solidFill>
                <a:latin typeface="Arial Narrow" panose="020B0606020202030204" pitchFamily="34" charset="0"/>
              </a:rPr>
              <a:t>fires</a:t>
            </a:r>
            <a:r>
              <a:rPr lang="pl-PL" sz="2200" dirty="0">
                <a:solidFill>
                  <a:schemeClr val="bg1"/>
                </a:solidFill>
                <a:latin typeface="Arial Narrow" panose="020B0606020202030204" pitchFamily="34" charset="0"/>
              </a:rPr>
              <a:t> </a:t>
            </a:r>
            <a:r>
              <a:rPr lang="pl-PL" sz="2200" dirty="0" err="1">
                <a:solidFill>
                  <a:schemeClr val="bg1"/>
                </a:solidFill>
                <a:latin typeface="Arial Narrow" panose="020B0606020202030204" pitchFamily="34" charset="0"/>
              </a:rPr>
              <a:t>broke</a:t>
            </a:r>
            <a:r>
              <a:rPr lang="pl-PL" sz="2200" dirty="0">
                <a:solidFill>
                  <a:schemeClr val="bg1"/>
                </a:solidFill>
                <a:latin typeface="Arial Narrow" panose="020B0606020202030204" pitchFamily="34" charset="0"/>
              </a:rPr>
              <a:t> out, </a:t>
            </a:r>
            <a:r>
              <a:rPr lang="pl-PL" sz="2200" b="1" dirty="0" smtClean="0">
                <a:solidFill>
                  <a:srgbClr val="C00000"/>
                </a:solidFill>
                <a:latin typeface="Arial Narrow" panose="020B0606020202030204" pitchFamily="34" charset="0"/>
              </a:rPr>
              <a:t>10 000 </a:t>
            </a:r>
            <a:r>
              <a:rPr lang="pl-PL" sz="2200" b="1" dirty="0" err="1">
                <a:solidFill>
                  <a:srgbClr val="C00000"/>
                </a:solidFill>
                <a:latin typeface="Arial Narrow" panose="020B0606020202030204" pitchFamily="34" charset="0"/>
              </a:rPr>
              <a:t>people</a:t>
            </a:r>
            <a:r>
              <a:rPr lang="pl-PL" sz="2200" dirty="0">
                <a:solidFill>
                  <a:schemeClr val="bg1"/>
                </a:solidFill>
                <a:latin typeface="Arial Narrow" panose="020B0606020202030204" pitchFamily="34" charset="0"/>
              </a:rPr>
              <a:t> </a:t>
            </a:r>
            <a:r>
              <a:rPr lang="pl-PL" sz="2200" dirty="0" err="1">
                <a:solidFill>
                  <a:schemeClr val="bg1"/>
                </a:solidFill>
                <a:latin typeface="Arial Narrow" panose="020B0606020202030204" pitchFamily="34" charset="0"/>
              </a:rPr>
              <a:t>were</a:t>
            </a:r>
            <a:r>
              <a:rPr lang="pl-PL" sz="2200" dirty="0">
                <a:solidFill>
                  <a:schemeClr val="bg1"/>
                </a:solidFill>
                <a:latin typeface="Arial Narrow" panose="020B0606020202030204" pitchFamily="34" charset="0"/>
              </a:rPr>
              <a:t> killed, </a:t>
            </a:r>
            <a:r>
              <a:rPr lang="pl-PL" sz="2200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/>
            </a:r>
            <a:br>
              <a:rPr lang="pl-PL" sz="2200" dirty="0" smtClean="0">
                <a:solidFill>
                  <a:schemeClr val="bg1"/>
                </a:solidFill>
                <a:latin typeface="Arial Narrow" panose="020B0606020202030204" pitchFamily="34" charset="0"/>
              </a:rPr>
            </a:br>
            <a:r>
              <a:rPr lang="pl-PL" sz="2200" dirty="0" err="1" smtClean="0">
                <a:solidFill>
                  <a:schemeClr val="bg1"/>
                </a:solidFill>
                <a:latin typeface="Arial Narrow" panose="020B0606020202030204" pitchFamily="34" charset="0"/>
              </a:rPr>
              <a:t>while</a:t>
            </a:r>
            <a:r>
              <a:rPr lang="pl-PL" sz="2200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> </a:t>
            </a:r>
            <a:r>
              <a:rPr lang="pl-PL" sz="2200" b="1" dirty="0" smtClean="0">
                <a:solidFill>
                  <a:srgbClr val="C00000"/>
                </a:solidFill>
                <a:latin typeface="Arial Narrow" panose="020B0606020202030204" pitchFamily="34" charset="0"/>
              </a:rPr>
              <a:t>35 000 </a:t>
            </a:r>
            <a:r>
              <a:rPr lang="pl-PL" sz="2200" dirty="0" err="1">
                <a:solidFill>
                  <a:schemeClr val="bg1"/>
                </a:solidFill>
                <a:latin typeface="Arial Narrow" panose="020B0606020202030204" pitchFamily="34" charset="0"/>
              </a:rPr>
              <a:t>were</a:t>
            </a:r>
            <a:r>
              <a:rPr lang="pl-PL" sz="2200" dirty="0">
                <a:solidFill>
                  <a:schemeClr val="bg1"/>
                </a:solidFill>
                <a:latin typeface="Arial Narrow" panose="020B0606020202030204" pitchFamily="34" charset="0"/>
              </a:rPr>
              <a:t> </a:t>
            </a:r>
            <a:r>
              <a:rPr lang="pl-PL" sz="2200" dirty="0" err="1">
                <a:solidFill>
                  <a:schemeClr val="bg1"/>
                </a:solidFill>
                <a:latin typeface="Arial Narrow" panose="020B0606020202030204" pitchFamily="34" charset="0"/>
              </a:rPr>
              <a:t>injured</a:t>
            </a:r>
            <a:r>
              <a:rPr lang="pl-PL" sz="2200" dirty="0">
                <a:solidFill>
                  <a:schemeClr val="bg1"/>
                </a:solidFill>
                <a:latin typeface="Arial Narrow" panose="020B0606020202030204" pitchFamily="34" charset="0"/>
              </a:rPr>
              <a:t>.</a:t>
            </a:r>
          </a:p>
        </p:txBody>
      </p:sp>
      <p:sp>
        <p:nvSpPr>
          <p:cNvPr id="6" name="Prostokąt 5"/>
          <p:cNvSpPr/>
          <p:nvPr/>
        </p:nvSpPr>
        <p:spPr>
          <a:xfrm>
            <a:off x="12191999" y="-1504950"/>
            <a:ext cx="3860651" cy="942975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13" name="pole tekstowe 12">
            <a:extLst>
              <a:ext uri="{FF2B5EF4-FFF2-40B4-BE49-F238E27FC236}">
                <a16:creationId xmlns:a16="http://schemas.microsoft.com/office/drawing/2014/main" id="{19AC156C-E6ED-4B18-A6FE-B039EE069682}"/>
              </a:ext>
            </a:extLst>
          </p:cNvPr>
          <p:cNvSpPr txBox="1"/>
          <p:nvPr/>
        </p:nvSpPr>
        <p:spPr>
          <a:xfrm>
            <a:off x="704428" y="6007402"/>
            <a:ext cx="7163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1300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anose="020B0606020202030204" pitchFamily="34" charset="0"/>
                <a:ea typeface="Roboto Light" panose="02000000000000000000" pitchFamily="2" charset="0"/>
                <a:cs typeface="Roboto Light" panose="02000000000000000000" pitchFamily="2" charset="0"/>
              </a:rPr>
              <a:t>16                                            </a:t>
            </a:r>
            <a:r>
              <a:rPr lang="pl-PL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anose="020B0606020202030204" pitchFamily="34" charset="0"/>
              </a:rPr>
              <a:t>THE RISE OF EVIL, </a:t>
            </a:r>
            <a:r>
              <a:rPr lang="pl-PL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anose="020B0606020202030204" pitchFamily="34" charset="0"/>
              </a:rPr>
              <a:t>FIGHTING AND SUFFERING</a:t>
            </a:r>
            <a:endParaRPr lang="pl-PL" sz="1300" dirty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Narrow" panose="020B0606020202030204" pitchFamily="34" charset="0"/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5696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az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0366" y="3156"/>
            <a:ext cx="9620834" cy="6854844"/>
          </a:xfrm>
          <a:prstGeom prst="rect">
            <a:avLst/>
          </a:prstGeom>
        </p:spPr>
      </p:pic>
      <p:sp>
        <p:nvSpPr>
          <p:cNvPr id="12" name="Dowolny kształt 11"/>
          <p:cNvSpPr/>
          <p:nvPr/>
        </p:nvSpPr>
        <p:spPr>
          <a:xfrm>
            <a:off x="-1" y="-6268"/>
            <a:ext cx="5391150" cy="6858000"/>
          </a:xfrm>
          <a:custGeom>
            <a:avLst/>
            <a:gdLst>
              <a:gd name="connsiteX0" fmla="*/ 0 w 5391150"/>
              <a:gd name="connsiteY0" fmla="*/ 0 h 6858000"/>
              <a:gd name="connsiteX1" fmla="*/ 5391150 w 5391150"/>
              <a:gd name="connsiteY1" fmla="*/ 0 h 6858000"/>
              <a:gd name="connsiteX2" fmla="*/ 4267200 w 5391150"/>
              <a:gd name="connsiteY2" fmla="*/ 6858000 h 6858000"/>
              <a:gd name="connsiteX3" fmla="*/ 0 w 5391150"/>
              <a:gd name="connsiteY3" fmla="*/ 6858000 h 6858000"/>
              <a:gd name="connsiteX4" fmla="*/ 0 w 5391150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91150" h="6858000">
                <a:moveTo>
                  <a:pt x="0" y="0"/>
                </a:moveTo>
                <a:lnTo>
                  <a:pt x="5391150" y="0"/>
                </a:lnTo>
                <a:lnTo>
                  <a:pt x="42672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7" name="pole tekstowe 6">
            <a:extLst>
              <a:ext uri="{FF2B5EF4-FFF2-40B4-BE49-F238E27FC236}">
                <a16:creationId xmlns:a16="http://schemas.microsoft.com/office/drawing/2014/main" id="{19AC156C-E6ED-4B18-A6FE-B039EE069682}"/>
              </a:ext>
            </a:extLst>
          </p:cNvPr>
          <p:cNvSpPr txBox="1"/>
          <p:nvPr/>
        </p:nvSpPr>
        <p:spPr>
          <a:xfrm>
            <a:off x="685378" y="3906189"/>
            <a:ext cx="5201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000" dirty="0">
                <a:solidFill>
                  <a:schemeClr val="bg1"/>
                </a:solidFill>
                <a:latin typeface="Arial Narrow" panose="020B0606020202030204" pitchFamily="34" charset="0"/>
                <a:ea typeface="Roboto Light" panose="02000000000000000000" pitchFamily="2" charset="0"/>
                <a:cs typeface="Roboto Light" panose="02000000000000000000" pitchFamily="2" charset="0"/>
              </a:rPr>
              <a:t>PART THREE</a:t>
            </a:r>
          </a:p>
        </p:txBody>
      </p:sp>
      <p:sp>
        <p:nvSpPr>
          <p:cNvPr id="6" name="pole tekstowe 5">
            <a:extLst>
              <a:ext uri="{FF2B5EF4-FFF2-40B4-BE49-F238E27FC236}">
                <a16:creationId xmlns:a16="http://schemas.microsoft.com/office/drawing/2014/main" id="{3F68C85A-E457-476E-89A7-D9107F22D1B8}"/>
              </a:ext>
            </a:extLst>
          </p:cNvPr>
          <p:cNvSpPr txBox="1"/>
          <p:nvPr/>
        </p:nvSpPr>
        <p:spPr>
          <a:xfrm>
            <a:off x="661785" y="4530839"/>
            <a:ext cx="594683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600" dirty="0" smtClean="0">
                <a:solidFill>
                  <a:srgbClr val="C00000"/>
                </a:solidFill>
                <a:latin typeface="Bellfort Rough Demo" panose="02000500000000000000" pitchFamily="2" charset="0"/>
              </a:rPr>
              <a:t>IRON CURTAIN</a:t>
            </a:r>
            <a:endParaRPr lang="pl-PL" sz="6600" dirty="0">
              <a:solidFill>
                <a:srgbClr val="C00000"/>
              </a:solidFill>
            </a:endParaRPr>
          </a:p>
        </p:txBody>
      </p:sp>
      <p:pic>
        <p:nvPicPr>
          <p:cNvPr id="10" name="Obraz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428" y="677835"/>
            <a:ext cx="1287159" cy="839897"/>
          </a:xfrm>
          <a:prstGeom prst="rect">
            <a:avLst/>
          </a:prstGeom>
        </p:spPr>
      </p:pic>
      <p:sp>
        <p:nvSpPr>
          <p:cNvPr id="9" name="pole tekstowe 8">
            <a:extLst>
              <a:ext uri="{FF2B5EF4-FFF2-40B4-BE49-F238E27FC236}">
                <a16:creationId xmlns:a16="http://schemas.microsoft.com/office/drawing/2014/main" id="{19AC156C-E6ED-4B18-A6FE-B039EE069682}"/>
              </a:ext>
            </a:extLst>
          </p:cNvPr>
          <p:cNvSpPr txBox="1"/>
          <p:nvPr/>
        </p:nvSpPr>
        <p:spPr>
          <a:xfrm>
            <a:off x="704428" y="6007402"/>
            <a:ext cx="7163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anose="020B0606020202030204" pitchFamily="34" charset="0"/>
                <a:ea typeface="Roboto Light" panose="02000000000000000000" pitchFamily="2" charset="0"/>
                <a:cs typeface="Roboto Light" panose="02000000000000000000" pitchFamily="2" charset="0"/>
              </a:rPr>
              <a:t> </a:t>
            </a:r>
            <a:r>
              <a:rPr lang="pl-PL" sz="1300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anose="020B0606020202030204" pitchFamily="34" charset="0"/>
                <a:ea typeface="Roboto Light" panose="02000000000000000000" pitchFamily="2" charset="0"/>
                <a:cs typeface="Roboto Light" panose="02000000000000000000" pitchFamily="2" charset="0"/>
              </a:rPr>
              <a:t>                                                     </a:t>
            </a:r>
            <a:r>
              <a:rPr lang="pl-PL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anose="020B0606020202030204" pitchFamily="34" charset="0"/>
              </a:rPr>
              <a:t>THE RISE OF EVIL, </a:t>
            </a:r>
            <a:r>
              <a:rPr lang="pl-PL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anose="020B0606020202030204" pitchFamily="34" charset="0"/>
              </a:rPr>
              <a:t>FIGHTING AND SUFFERING</a:t>
            </a:r>
            <a:endParaRPr lang="pl-PL" sz="1300" dirty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Narrow" panose="020B0606020202030204" pitchFamily="34" charset="0"/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9077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6" grpId="0"/>
      <p:bldP spid="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az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250" y="-525493"/>
            <a:ext cx="10572750" cy="7383492"/>
          </a:xfrm>
          <a:prstGeom prst="rect">
            <a:avLst/>
          </a:prstGeom>
        </p:spPr>
      </p:pic>
      <p:sp>
        <p:nvSpPr>
          <p:cNvPr id="3" name="Dowolny kształt 2"/>
          <p:cNvSpPr/>
          <p:nvPr/>
        </p:nvSpPr>
        <p:spPr>
          <a:xfrm>
            <a:off x="-19050" y="0"/>
            <a:ext cx="2700528" cy="6858000"/>
          </a:xfrm>
          <a:custGeom>
            <a:avLst/>
            <a:gdLst>
              <a:gd name="connsiteX0" fmla="*/ 19050 w 2705100"/>
              <a:gd name="connsiteY0" fmla="*/ 0 h 6877050"/>
              <a:gd name="connsiteX1" fmla="*/ 2705100 w 2705100"/>
              <a:gd name="connsiteY1" fmla="*/ 0 h 6877050"/>
              <a:gd name="connsiteX2" fmla="*/ 1600200 w 2705100"/>
              <a:gd name="connsiteY2" fmla="*/ 6877050 h 6877050"/>
              <a:gd name="connsiteX3" fmla="*/ 0 w 2705100"/>
              <a:gd name="connsiteY3" fmla="*/ 6877050 h 6877050"/>
              <a:gd name="connsiteX4" fmla="*/ 19050 w 2705100"/>
              <a:gd name="connsiteY4" fmla="*/ 0 h 687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05100" h="6877050">
                <a:moveTo>
                  <a:pt x="19050" y="0"/>
                </a:moveTo>
                <a:lnTo>
                  <a:pt x="2705100" y="0"/>
                </a:lnTo>
                <a:lnTo>
                  <a:pt x="1600200" y="6877050"/>
                </a:lnTo>
                <a:lnTo>
                  <a:pt x="0" y="6877050"/>
                </a:lnTo>
                <a:lnTo>
                  <a:pt x="1905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4" name="Obraz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428" y="677835"/>
            <a:ext cx="1287159" cy="839897"/>
          </a:xfrm>
          <a:prstGeom prst="rect">
            <a:avLst/>
          </a:prstGeom>
        </p:spPr>
      </p:pic>
      <p:sp>
        <p:nvSpPr>
          <p:cNvPr id="9" name="pole tekstowe 8">
            <a:extLst>
              <a:ext uri="{FF2B5EF4-FFF2-40B4-BE49-F238E27FC236}">
                <a16:creationId xmlns:a16="http://schemas.microsoft.com/office/drawing/2014/main" id="{6CAA74AD-8EE2-4B51-A439-E9EA417C7B32}"/>
              </a:ext>
            </a:extLst>
          </p:cNvPr>
          <p:cNvSpPr txBox="1"/>
          <p:nvPr/>
        </p:nvSpPr>
        <p:spPr>
          <a:xfrm>
            <a:off x="547666" y="3268677"/>
            <a:ext cx="8937155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14400" dirty="0" smtClean="0">
                <a:solidFill>
                  <a:schemeClr val="bg1"/>
                </a:solidFill>
                <a:latin typeface="Bellfort Rough Demo" panose="02000500000000000000" pitchFamily="2" charset="0"/>
              </a:rPr>
              <a:t>Freedom</a:t>
            </a:r>
            <a:r>
              <a:rPr lang="pl-PL" sz="15000" dirty="0" smtClean="0">
                <a:solidFill>
                  <a:schemeClr val="bg1"/>
                </a:solidFill>
                <a:latin typeface="Bellfort Rough Demo" panose="02000500000000000000" pitchFamily="2" charset="0"/>
              </a:rPr>
              <a:t>?</a:t>
            </a:r>
            <a:endParaRPr lang="pl-PL" sz="15000" dirty="0">
              <a:solidFill>
                <a:schemeClr val="bg1"/>
              </a:solidFill>
              <a:latin typeface="Bellfort Rough Demo" panose="02000500000000000000" pitchFamily="2" charset="0"/>
            </a:endParaRPr>
          </a:p>
        </p:txBody>
      </p:sp>
      <p:sp>
        <p:nvSpPr>
          <p:cNvPr id="7" name="pole tekstowe 6">
            <a:extLst>
              <a:ext uri="{FF2B5EF4-FFF2-40B4-BE49-F238E27FC236}">
                <a16:creationId xmlns:a16="http://schemas.microsoft.com/office/drawing/2014/main" id="{19AC156C-E6ED-4B18-A6FE-B039EE069682}"/>
              </a:ext>
            </a:extLst>
          </p:cNvPr>
          <p:cNvSpPr txBox="1"/>
          <p:nvPr/>
        </p:nvSpPr>
        <p:spPr>
          <a:xfrm>
            <a:off x="704428" y="6007402"/>
            <a:ext cx="7163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 smtClean="0">
                <a:solidFill>
                  <a:schemeClr val="bg1">
                    <a:lumMod val="50000"/>
                  </a:schemeClr>
                </a:solidFill>
                <a:latin typeface="Arial Narrow" panose="020B0606020202030204" pitchFamily="34" charset="0"/>
              </a:rPr>
              <a:t>						THE </a:t>
            </a:r>
            <a:r>
              <a:rPr lang="pl-PL" dirty="0">
                <a:solidFill>
                  <a:schemeClr val="bg1">
                    <a:lumMod val="50000"/>
                  </a:schemeClr>
                </a:solidFill>
                <a:latin typeface="Arial Narrow" panose="020B0606020202030204" pitchFamily="34" charset="0"/>
              </a:rPr>
              <a:t>RISE OF EVIL, FIGHTING AND SUFFERING</a:t>
            </a:r>
            <a:endParaRPr lang="pl-PL" dirty="0">
              <a:solidFill>
                <a:schemeClr val="bg1">
                  <a:lumMod val="50000"/>
                </a:schemeClr>
              </a:solidFill>
              <a:latin typeface="Arial Narrow" panose="020B0606020202030204" pitchFamily="34" charset="0"/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0174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" dur="4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az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pic>
        <p:nvPicPr>
          <p:cNvPr id="2" name="Obraz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1" name="Dowolny kształt 10"/>
          <p:cNvSpPr/>
          <p:nvPr/>
        </p:nvSpPr>
        <p:spPr>
          <a:xfrm>
            <a:off x="-19050" y="0"/>
            <a:ext cx="2700528" cy="6858000"/>
          </a:xfrm>
          <a:custGeom>
            <a:avLst/>
            <a:gdLst>
              <a:gd name="connsiteX0" fmla="*/ 19050 w 2705100"/>
              <a:gd name="connsiteY0" fmla="*/ 0 h 6877050"/>
              <a:gd name="connsiteX1" fmla="*/ 2705100 w 2705100"/>
              <a:gd name="connsiteY1" fmla="*/ 0 h 6877050"/>
              <a:gd name="connsiteX2" fmla="*/ 1600200 w 2705100"/>
              <a:gd name="connsiteY2" fmla="*/ 6877050 h 6877050"/>
              <a:gd name="connsiteX3" fmla="*/ 0 w 2705100"/>
              <a:gd name="connsiteY3" fmla="*/ 6877050 h 6877050"/>
              <a:gd name="connsiteX4" fmla="*/ 19050 w 2705100"/>
              <a:gd name="connsiteY4" fmla="*/ 0 h 687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05100" h="6877050">
                <a:moveTo>
                  <a:pt x="19050" y="0"/>
                </a:moveTo>
                <a:lnTo>
                  <a:pt x="2705100" y="0"/>
                </a:lnTo>
                <a:lnTo>
                  <a:pt x="1600200" y="6877050"/>
                </a:lnTo>
                <a:lnTo>
                  <a:pt x="0" y="6877050"/>
                </a:lnTo>
                <a:lnTo>
                  <a:pt x="1905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12" name="Obraz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428" y="677835"/>
            <a:ext cx="1287159" cy="839897"/>
          </a:xfrm>
          <a:prstGeom prst="rect">
            <a:avLst/>
          </a:prstGeom>
        </p:spPr>
      </p:pic>
      <p:sp>
        <p:nvSpPr>
          <p:cNvPr id="6" name="Prostokąt 5"/>
          <p:cNvSpPr/>
          <p:nvPr/>
        </p:nvSpPr>
        <p:spPr>
          <a:xfrm>
            <a:off x="2788807" y="679368"/>
            <a:ext cx="5917043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000" dirty="0">
                <a:solidFill>
                  <a:schemeClr val="bg1"/>
                </a:solidFill>
                <a:latin typeface="Bellfort Rough Demo" panose="02000500000000000000" pitchFamily="2" charset="0"/>
              </a:rPr>
              <a:t>Maps presenting the borders of pre-war and post-war Poland</a:t>
            </a:r>
            <a:endParaRPr lang="pl-PL" sz="4000" spc="300" dirty="0">
              <a:solidFill>
                <a:schemeClr val="bg1"/>
              </a:solidFill>
              <a:latin typeface="Bellfort Rough Demo" panose="02000500000000000000" pitchFamily="2" charset="0"/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  <p:pic>
        <p:nvPicPr>
          <p:cNvPr id="16" name="Obraz 1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1207" y="4802690"/>
            <a:ext cx="2369347" cy="934390"/>
          </a:xfrm>
          <a:prstGeom prst="rect">
            <a:avLst/>
          </a:prstGeom>
        </p:spPr>
      </p:pic>
      <p:sp>
        <p:nvSpPr>
          <p:cNvPr id="9" name="pole tekstowe 8">
            <a:extLst>
              <a:ext uri="{FF2B5EF4-FFF2-40B4-BE49-F238E27FC236}">
                <a16:creationId xmlns:a16="http://schemas.microsoft.com/office/drawing/2014/main" id="{19AC156C-E6ED-4B18-A6FE-B039EE069682}"/>
              </a:ext>
            </a:extLst>
          </p:cNvPr>
          <p:cNvSpPr txBox="1"/>
          <p:nvPr/>
        </p:nvSpPr>
        <p:spPr>
          <a:xfrm>
            <a:off x="704428" y="6007402"/>
            <a:ext cx="716322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1400" dirty="0" smtClean="0">
                <a:solidFill>
                  <a:schemeClr val="bg1">
                    <a:lumMod val="50000"/>
                  </a:schemeClr>
                </a:solidFill>
                <a:latin typeface="Arial Narrow" panose="020B0606020202030204" pitchFamily="34" charset="0"/>
                <a:ea typeface="Roboto Light" panose="02000000000000000000" pitchFamily="2" charset="0"/>
                <a:cs typeface="Roboto Light" panose="02000000000000000000" pitchFamily="2" charset="0"/>
              </a:rPr>
              <a:t>19        </a:t>
            </a:r>
            <a:endParaRPr lang="pl-PL" sz="1400" dirty="0">
              <a:solidFill>
                <a:schemeClr val="bg1">
                  <a:lumMod val="50000"/>
                </a:schemeClr>
              </a:solidFill>
              <a:latin typeface="Arial Narrow" panose="020B0606020202030204" pitchFamily="34" charset="0"/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5425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az 10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4108" y="0"/>
            <a:ext cx="12806091" cy="6857999"/>
          </a:xfrm>
          <a:prstGeom prst="rect">
            <a:avLst/>
          </a:prstGeom>
        </p:spPr>
      </p:pic>
      <p:sp>
        <p:nvSpPr>
          <p:cNvPr id="10" name="Dowolny kształt 9"/>
          <p:cNvSpPr/>
          <p:nvPr/>
        </p:nvSpPr>
        <p:spPr>
          <a:xfrm>
            <a:off x="2285999" y="-10906"/>
            <a:ext cx="5650523" cy="6888841"/>
          </a:xfrm>
          <a:custGeom>
            <a:avLst/>
            <a:gdLst>
              <a:gd name="connsiteX0" fmla="*/ 0 w 5391150"/>
              <a:gd name="connsiteY0" fmla="*/ 0 h 6858000"/>
              <a:gd name="connsiteX1" fmla="*/ 5391150 w 5391150"/>
              <a:gd name="connsiteY1" fmla="*/ 0 h 6858000"/>
              <a:gd name="connsiteX2" fmla="*/ 4267200 w 5391150"/>
              <a:gd name="connsiteY2" fmla="*/ 6858000 h 6858000"/>
              <a:gd name="connsiteX3" fmla="*/ 0 w 5391150"/>
              <a:gd name="connsiteY3" fmla="*/ 6858000 h 6858000"/>
              <a:gd name="connsiteX4" fmla="*/ 0 w 5391150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91150" h="6858000">
                <a:moveTo>
                  <a:pt x="0" y="0"/>
                </a:moveTo>
                <a:lnTo>
                  <a:pt x="5391150" y="0"/>
                </a:lnTo>
                <a:lnTo>
                  <a:pt x="42672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9" name="Obraz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428" y="677835"/>
            <a:ext cx="1287159" cy="839897"/>
          </a:xfrm>
          <a:prstGeom prst="rect">
            <a:avLst/>
          </a:prstGeom>
        </p:spPr>
      </p:pic>
      <p:sp>
        <p:nvSpPr>
          <p:cNvPr id="2" name="Prostokąt 1"/>
          <p:cNvSpPr/>
          <p:nvPr/>
        </p:nvSpPr>
        <p:spPr>
          <a:xfrm>
            <a:off x="723900" y="2074787"/>
            <a:ext cx="669600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3200" dirty="0" err="1">
                <a:solidFill>
                  <a:schemeClr val="bg1"/>
                </a:solidFill>
                <a:latin typeface="Bellfort Rough Demo" panose="02000500000000000000" pitchFamily="2" charset="0"/>
              </a:rPr>
              <a:t>Statistics</a:t>
            </a:r>
            <a:r>
              <a:rPr lang="en-US" sz="3200" dirty="0">
                <a:solidFill>
                  <a:schemeClr val="bg1"/>
                </a:solidFill>
                <a:latin typeface="Bellfort Rough Demo" panose="02000500000000000000" pitchFamily="2" charset="0"/>
              </a:rPr>
              <a:t> according to which the supporters of the communist regime in Poland accounted for </a:t>
            </a:r>
            <a:r>
              <a:rPr lang="en-US" sz="3200" b="1" dirty="0">
                <a:solidFill>
                  <a:srgbClr val="C00000"/>
                </a:solidFill>
                <a:latin typeface="Bellfort Rough Demo" panose="02000500000000000000" pitchFamily="2" charset="0"/>
              </a:rPr>
              <a:t>3-5 </a:t>
            </a:r>
            <a:r>
              <a:rPr lang="pl-PL" sz="3200" b="1" dirty="0">
                <a:solidFill>
                  <a:srgbClr val="C00000"/>
                </a:solidFill>
                <a:latin typeface="Bellfort Rough Demo" panose="02000500000000000000" pitchFamily="2" charset="0"/>
              </a:rPr>
              <a:t>% </a:t>
            </a:r>
            <a:r>
              <a:rPr lang="en-US" sz="3200" dirty="0">
                <a:solidFill>
                  <a:schemeClr val="bg1"/>
                </a:solidFill>
                <a:latin typeface="Bellfort Rough Demo" panose="02000500000000000000" pitchFamily="2" charset="0"/>
              </a:rPr>
              <a:t>of the society in 1947</a:t>
            </a:r>
            <a:endParaRPr lang="pl-PL" sz="3200" spc="3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ellfort Rough Demo" panose="02000500000000000000" pitchFamily="2" charset="0"/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  <p:sp>
        <p:nvSpPr>
          <p:cNvPr id="3" name="Prostokąt 2"/>
          <p:cNvSpPr/>
          <p:nvPr/>
        </p:nvSpPr>
        <p:spPr>
          <a:xfrm>
            <a:off x="723899" y="3939585"/>
            <a:ext cx="5657851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 err="1">
                <a:solidFill>
                  <a:schemeClr val="bg1"/>
                </a:solidFill>
              </a:rPr>
              <a:t>This</a:t>
            </a:r>
            <a:r>
              <a:rPr lang="pl-PL" dirty="0">
                <a:solidFill>
                  <a:schemeClr val="bg1"/>
                </a:solidFill>
              </a:rPr>
              <a:t> </a:t>
            </a:r>
            <a:r>
              <a:rPr lang="pl-PL" dirty="0" err="1">
                <a:solidFill>
                  <a:schemeClr val="bg1"/>
                </a:solidFill>
              </a:rPr>
              <a:t>group</a:t>
            </a:r>
            <a:r>
              <a:rPr lang="pl-PL" dirty="0">
                <a:solidFill>
                  <a:schemeClr val="bg1"/>
                </a:solidFill>
              </a:rPr>
              <a:t> „was </a:t>
            </a:r>
            <a:r>
              <a:rPr lang="pl-PL" dirty="0" err="1">
                <a:solidFill>
                  <a:schemeClr val="bg1"/>
                </a:solidFill>
              </a:rPr>
              <a:t>composed</a:t>
            </a:r>
            <a:r>
              <a:rPr lang="pl-PL" dirty="0">
                <a:solidFill>
                  <a:schemeClr val="bg1"/>
                </a:solidFill>
              </a:rPr>
              <a:t> </a:t>
            </a:r>
            <a:r>
              <a:rPr lang="pl-PL" dirty="0" err="1">
                <a:solidFill>
                  <a:schemeClr val="bg1"/>
                </a:solidFill>
              </a:rPr>
              <a:t>mainly</a:t>
            </a:r>
            <a:r>
              <a:rPr lang="pl-PL" dirty="0">
                <a:solidFill>
                  <a:schemeClr val="bg1"/>
                </a:solidFill>
              </a:rPr>
              <a:t> of </a:t>
            </a:r>
            <a:r>
              <a:rPr lang="pl-PL" dirty="0" err="1">
                <a:solidFill>
                  <a:schemeClr val="bg1"/>
                </a:solidFill>
              </a:rPr>
              <a:t>people</a:t>
            </a:r>
            <a:r>
              <a:rPr lang="pl-PL" dirty="0">
                <a:solidFill>
                  <a:schemeClr val="bg1"/>
                </a:solidFill>
              </a:rPr>
              <a:t> </a:t>
            </a:r>
            <a:r>
              <a:rPr lang="pl-PL" dirty="0" err="1">
                <a:solidFill>
                  <a:schemeClr val="bg1"/>
                </a:solidFill>
              </a:rPr>
              <a:t>who</a:t>
            </a:r>
            <a:r>
              <a:rPr lang="pl-PL" dirty="0">
                <a:solidFill>
                  <a:schemeClr val="bg1"/>
                </a:solidFill>
              </a:rPr>
              <a:t>, </a:t>
            </a:r>
            <a:r>
              <a:rPr lang="pl-PL" dirty="0" err="1">
                <a:solidFill>
                  <a:schemeClr val="bg1"/>
                </a:solidFill>
              </a:rPr>
              <a:t>riding</a:t>
            </a:r>
            <a:r>
              <a:rPr lang="pl-PL" dirty="0">
                <a:solidFill>
                  <a:schemeClr val="bg1"/>
                </a:solidFill>
              </a:rPr>
              <a:t> on the </a:t>
            </a:r>
            <a:r>
              <a:rPr lang="pl-PL" dirty="0" err="1">
                <a:solidFill>
                  <a:schemeClr val="bg1"/>
                </a:solidFill>
              </a:rPr>
              <a:t>wave</a:t>
            </a:r>
            <a:r>
              <a:rPr lang="pl-PL" dirty="0">
                <a:solidFill>
                  <a:schemeClr val="bg1"/>
                </a:solidFill>
              </a:rPr>
              <a:t> of </a:t>
            </a:r>
            <a:r>
              <a:rPr lang="pl-PL" dirty="0" err="1">
                <a:solidFill>
                  <a:schemeClr val="bg1"/>
                </a:solidFill>
              </a:rPr>
              <a:t>communist</a:t>
            </a:r>
            <a:r>
              <a:rPr lang="pl-PL" dirty="0">
                <a:solidFill>
                  <a:schemeClr val="bg1"/>
                </a:solidFill>
              </a:rPr>
              <a:t> </a:t>
            </a:r>
            <a:r>
              <a:rPr lang="pl-PL" dirty="0" err="1">
                <a:solidFill>
                  <a:schemeClr val="bg1"/>
                </a:solidFill>
              </a:rPr>
              <a:t>purges</a:t>
            </a:r>
            <a:r>
              <a:rPr lang="pl-PL" dirty="0">
                <a:solidFill>
                  <a:schemeClr val="bg1"/>
                </a:solidFill>
              </a:rPr>
              <a:t>, </a:t>
            </a:r>
            <a:r>
              <a:rPr lang="pl-PL" dirty="0" err="1">
                <a:solidFill>
                  <a:schemeClr val="bg1"/>
                </a:solidFill>
              </a:rPr>
              <a:t>embraced</a:t>
            </a:r>
            <a:r>
              <a:rPr lang="pl-PL" dirty="0">
                <a:solidFill>
                  <a:schemeClr val="bg1"/>
                </a:solidFill>
              </a:rPr>
              <a:t> the </a:t>
            </a:r>
            <a:r>
              <a:rPr lang="pl-PL" dirty="0" err="1">
                <a:solidFill>
                  <a:schemeClr val="bg1"/>
                </a:solidFill>
              </a:rPr>
              <a:t>chance</a:t>
            </a:r>
            <a:r>
              <a:rPr lang="pl-PL" dirty="0">
                <a:solidFill>
                  <a:schemeClr val="bg1"/>
                </a:solidFill>
              </a:rPr>
              <a:t> for </a:t>
            </a:r>
            <a:r>
              <a:rPr lang="pl-PL" dirty="0" err="1">
                <a:solidFill>
                  <a:schemeClr val="bg1"/>
                </a:solidFill>
              </a:rPr>
              <a:t>rapid</a:t>
            </a:r>
            <a:r>
              <a:rPr lang="pl-PL" dirty="0">
                <a:solidFill>
                  <a:schemeClr val="bg1"/>
                </a:solidFill>
              </a:rPr>
              <a:t> </a:t>
            </a:r>
            <a:r>
              <a:rPr lang="pl-PL" dirty="0" err="1">
                <a:solidFill>
                  <a:schemeClr val="bg1"/>
                </a:solidFill>
              </a:rPr>
              <a:t>social</a:t>
            </a:r>
            <a:r>
              <a:rPr lang="pl-PL" dirty="0">
                <a:solidFill>
                  <a:schemeClr val="bg1"/>
                </a:solidFill>
              </a:rPr>
              <a:t> </a:t>
            </a:r>
            <a:r>
              <a:rPr lang="pl-PL" dirty="0" err="1">
                <a:solidFill>
                  <a:schemeClr val="bg1"/>
                </a:solidFill>
              </a:rPr>
              <a:t>promotion</a:t>
            </a:r>
            <a:r>
              <a:rPr lang="pl-PL" dirty="0">
                <a:solidFill>
                  <a:schemeClr val="bg1"/>
                </a:solidFill>
              </a:rPr>
              <a:t>, as </a:t>
            </a:r>
            <a:r>
              <a:rPr lang="pl-PL" dirty="0" err="1">
                <a:solidFill>
                  <a:schemeClr val="bg1"/>
                </a:solidFill>
              </a:rPr>
              <a:t>well</a:t>
            </a:r>
            <a:r>
              <a:rPr lang="pl-PL" dirty="0">
                <a:solidFill>
                  <a:schemeClr val="bg1"/>
                </a:solidFill>
              </a:rPr>
              <a:t> as of </a:t>
            </a:r>
            <a:r>
              <a:rPr lang="pl-PL" dirty="0" err="1">
                <a:solidFill>
                  <a:schemeClr val="bg1"/>
                </a:solidFill>
              </a:rPr>
              <a:t>conformists</a:t>
            </a:r>
            <a:r>
              <a:rPr lang="pl-PL" dirty="0">
                <a:solidFill>
                  <a:schemeClr val="bg1"/>
                </a:solidFill>
              </a:rPr>
              <a:t> </a:t>
            </a:r>
            <a:r>
              <a:rPr lang="pl-PL" dirty="0" err="1">
                <a:solidFill>
                  <a:schemeClr val="bg1"/>
                </a:solidFill>
              </a:rPr>
              <a:t>who</a:t>
            </a:r>
            <a:r>
              <a:rPr lang="pl-PL" dirty="0">
                <a:solidFill>
                  <a:schemeClr val="bg1"/>
                </a:solidFill>
              </a:rPr>
              <a:t> </a:t>
            </a:r>
            <a:r>
              <a:rPr lang="pl-PL" dirty="0" err="1">
                <a:solidFill>
                  <a:schemeClr val="bg1"/>
                </a:solidFill>
              </a:rPr>
              <a:t>counted</a:t>
            </a:r>
            <a:r>
              <a:rPr lang="pl-PL" dirty="0">
                <a:solidFill>
                  <a:schemeClr val="bg1"/>
                </a:solidFill>
              </a:rPr>
              <a:t> on </a:t>
            </a:r>
            <a:r>
              <a:rPr lang="pl-PL" dirty="0" err="1">
                <a:solidFill>
                  <a:schemeClr val="bg1"/>
                </a:solidFill>
              </a:rPr>
              <a:t>personal</a:t>
            </a:r>
            <a:r>
              <a:rPr lang="pl-PL" dirty="0">
                <a:solidFill>
                  <a:schemeClr val="bg1"/>
                </a:solidFill>
              </a:rPr>
              <a:t> </a:t>
            </a:r>
            <a:r>
              <a:rPr lang="pl-PL" dirty="0" err="1">
                <a:solidFill>
                  <a:schemeClr val="bg1"/>
                </a:solidFill>
              </a:rPr>
              <a:t>gains</a:t>
            </a:r>
            <a:r>
              <a:rPr lang="pl-PL" dirty="0">
                <a:solidFill>
                  <a:schemeClr val="bg1"/>
                </a:solidFill>
              </a:rPr>
              <a:t>, </a:t>
            </a:r>
            <a:r>
              <a:rPr lang="pl-PL" dirty="0" err="1">
                <a:solidFill>
                  <a:schemeClr val="bg1"/>
                </a:solidFill>
              </a:rPr>
              <a:t>or</a:t>
            </a:r>
            <a:r>
              <a:rPr lang="pl-PL" dirty="0">
                <a:solidFill>
                  <a:schemeClr val="bg1"/>
                </a:solidFill>
              </a:rPr>
              <a:t> of </a:t>
            </a:r>
            <a:r>
              <a:rPr lang="pl-PL" dirty="0" err="1">
                <a:solidFill>
                  <a:schemeClr val="bg1"/>
                </a:solidFill>
              </a:rPr>
              <a:t>those</a:t>
            </a:r>
            <a:r>
              <a:rPr lang="pl-PL" dirty="0">
                <a:solidFill>
                  <a:schemeClr val="bg1"/>
                </a:solidFill>
              </a:rPr>
              <a:t> </a:t>
            </a:r>
            <a:r>
              <a:rPr lang="pl-PL" dirty="0" err="1">
                <a:solidFill>
                  <a:schemeClr val="bg1"/>
                </a:solidFill>
              </a:rPr>
              <a:t>who</a:t>
            </a:r>
            <a:r>
              <a:rPr lang="pl-PL" dirty="0">
                <a:solidFill>
                  <a:schemeClr val="bg1"/>
                </a:solidFill>
              </a:rPr>
              <a:t>,  </a:t>
            </a:r>
            <a:r>
              <a:rPr lang="pl-PL" dirty="0" err="1">
                <a:solidFill>
                  <a:schemeClr val="bg1"/>
                </a:solidFill>
              </a:rPr>
              <a:t>distraught</a:t>
            </a:r>
            <a:r>
              <a:rPr lang="pl-PL" dirty="0">
                <a:solidFill>
                  <a:schemeClr val="bg1"/>
                </a:solidFill>
              </a:rPr>
              <a:t> </a:t>
            </a:r>
            <a:r>
              <a:rPr lang="pl-PL" dirty="0" smtClean="0">
                <a:solidFill>
                  <a:schemeClr val="bg1"/>
                </a:solidFill>
              </a:rPr>
              <a:t/>
            </a:r>
            <a:br>
              <a:rPr lang="pl-PL" dirty="0" smtClean="0">
                <a:solidFill>
                  <a:schemeClr val="bg1"/>
                </a:solidFill>
              </a:rPr>
            </a:br>
            <a:r>
              <a:rPr lang="pl-PL" dirty="0" smtClean="0">
                <a:solidFill>
                  <a:schemeClr val="bg1"/>
                </a:solidFill>
              </a:rPr>
              <a:t>by </a:t>
            </a:r>
            <a:r>
              <a:rPr lang="pl-PL" dirty="0" err="1">
                <a:solidFill>
                  <a:schemeClr val="bg1"/>
                </a:solidFill>
              </a:rPr>
              <a:t>military</a:t>
            </a:r>
            <a:r>
              <a:rPr lang="pl-PL" dirty="0">
                <a:solidFill>
                  <a:schemeClr val="bg1"/>
                </a:solidFill>
              </a:rPr>
              <a:t> </a:t>
            </a:r>
            <a:r>
              <a:rPr lang="pl-PL" dirty="0" err="1">
                <a:solidFill>
                  <a:schemeClr val="bg1"/>
                </a:solidFill>
              </a:rPr>
              <a:t>might</a:t>
            </a:r>
            <a:r>
              <a:rPr lang="pl-PL" dirty="0">
                <a:solidFill>
                  <a:schemeClr val="bg1"/>
                </a:solidFill>
              </a:rPr>
              <a:t> of the </a:t>
            </a:r>
            <a:r>
              <a:rPr lang="pl-PL" dirty="0" err="1">
                <a:solidFill>
                  <a:schemeClr val="bg1"/>
                </a:solidFill>
              </a:rPr>
              <a:t>Soviets</a:t>
            </a:r>
            <a:r>
              <a:rPr lang="pl-PL" dirty="0">
                <a:solidFill>
                  <a:schemeClr val="bg1"/>
                </a:solidFill>
              </a:rPr>
              <a:t>, </a:t>
            </a:r>
            <a:r>
              <a:rPr lang="pl-PL" dirty="0" err="1">
                <a:solidFill>
                  <a:schemeClr val="bg1"/>
                </a:solidFill>
              </a:rPr>
              <a:t>abandoned</a:t>
            </a:r>
            <a:r>
              <a:rPr lang="pl-PL" dirty="0">
                <a:solidFill>
                  <a:schemeClr val="bg1"/>
                </a:solidFill>
              </a:rPr>
              <a:t> </a:t>
            </a:r>
            <a:r>
              <a:rPr lang="pl-PL" dirty="0" err="1">
                <a:solidFill>
                  <a:schemeClr val="bg1"/>
                </a:solidFill>
              </a:rPr>
              <a:t>all</a:t>
            </a:r>
            <a:r>
              <a:rPr lang="pl-PL" dirty="0">
                <a:solidFill>
                  <a:schemeClr val="bg1"/>
                </a:solidFill>
              </a:rPr>
              <a:t> </a:t>
            </a:r>
            <a:r>
              <a:rPr lang="pl-PL" dirty="0" err="1">
                <a:solidFill>
                  <a:schemeClr val="bg1"/>
                </a:solidFill>
              </a:rPr>
              <a:t>faith</a:t>
            </a:r>
            <a:r>
              <a:rPr lang="pl-PL" dirty="0">
                <a:solidFill>
                  <a:schemeClr val="bg1"/>
                </a:solidFill>
              </a:rPr>
              <a:t> </a:t>
            </a:r>
            <a:endParaRPr lang="pl-PL" dirty="0" smtClean="0">
              <a:solidFill>
                <a:schemeClr val="bg1"/>
              </a:solidFill>
            </a:endParaRPr>
          </a:p>
          <a:p>
            <a:r>
              <a:rPr lang="pl-PL" dirty="0" smtClean="0">
                <a:solidFill>
                  <a:schemeClr val="bg1"/>
                </a:solidFill>
              </a:rPr>
              <a:t>in </a:t>
            </a:r>
            <a:r>
              <a:rPr lang="pl-PL" dirty="0">
                <a:solidFill>
                  <a:schemeClr val="bg1"/>
                </a:solidFill>
              </a:rPr>
              <a:t>the </a:t>
            </a:r>
            <a:r>
              <a:rPr lang="pl-PL" dirty="0" err="1">
                <a:solidFill>
                  <a:schemeClr val="bg1"/>
                </a:solidFill>
              </a:rPr>
              <a:t>further</a:t>
            </a:r>
            <a:r>
              <a:rPr lang="pl-PL" dirty="0">
                <a:solidFill>
                  <a:schemeClr val="bg1"/>
                </a:solidFill>
              </a:rPr>
              <a:t> </a:t>
            </a:r>
            <a:r>
              <a:rPr lang="pl-PL" dirty="0" err="1">
                <a:solidFill>
                  <a:schemeClr val="bg1"/>
                </a:solidFill>
              </a:rPr>
              <a:t>struggle</a:t>
            </a:r>
            <a:r>
              <a:rPr lang="pl-PL" dirty="0">
                <a:solidFill>
                  <a:schemeClr val="bg1"/>
                </a:solidFill>
              </a:rPr>
              <a:t> for </a:t>
            </a:r>
            <a:r>
              <a:rPr lang="pl-PL" dirty="0" err="1">
                <a:solidFill>
                  <a:schemeClr val="bg1"/>
                </a:solidFill>
              </a:rPr>
              <a:t>independence</a:t>
            </a:r>
            <a:r>
              <a:rPr lang="pl-PL" dirty="0">
                <a:solidFill>
                  <a:schemeClr val="bg1"/>
                </a:solidFill>
              </a:rPr>
              <a:t>.” </a:t>
            </a:r>
          </a:p>
        </p:txBody>
      </p:sp>
      <p:sp>
        <p:nvSpPr>
          <p:cNvPr id="6" name="Prostokąt 5"/>
          <p:cNvSpPr/>
          <p:nvPr/>
        </p:nvSpPr>
        <p:spPr>
          <a:xfrm>
            <a:off x="12191999" y="-1504950"/>
            <a:ext cx="3860651" cy="942975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12" name="pole tekstowe 11">
            <a:extLst>
              <a:ext uri="{FF2B5EF4-FFF2-40B4-BE49-F238E27FC236}">
                <a16:creationId xmlns:a16="http://schemas.microsoft.com/office/drawing/2014/main" id="{19AC156C-E6ED-4B18-A6FE-B039EE069682}"/>
              </a:ext>
            </a:extLst>
          </p:cNvPr>
          <p:cNvSpPr txBox="1"/>
          <p:nvPr/>
        </p:nvSpPr>
        <p:spPr>
          <a:xfrm>
            <a:off x="704428" y="6007402"/>
            <a:ext cx="7163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1400" dirty="0" smtClean="0">
                <a:solidFill>
                  <a:schemeClr val="bg1">
                    <a:lumMod val="50000"/>
                  </a:schemeClr>
                </a:solidFill>
                <a:latin typeface="Arial Narrow" panose="020B0606020202030204" pitchFamily="34" charset="0"/>
                <a:ea typeface="Roboto Light" panose="02000000000000000000" pitchFamily="2" charset="0"/>
                <a:cs typeface="Roboto Light" panose="02000000000000000000" pitchFamily="2" charset="0"/>
              </a:rPr>
              <a:t>20 			</a:t>
            </a:r>
            <a:r>
              <a:rPr lang="pl-PL" sz="1400" dirty="0">
                <a:solidFill>
                  <a:schemeClr val="bg1">
                    <a:lumMod val="50000"/>
                  </a:schemeClr>
                </a:solidFill>
                <a:latin typeface="Arial Narrow" panose="020B0606020202030204" pitchFamily="34" charset="0"/>
                <a:ea typeface="Roboto Light" panose="02000000000000000000" pitchFamily="2" charset="0"/>
                <a:cs typeface="Roboto Light" panose="02000000000000000000" pitchFamily="2" charset="0"/>
              </a:rPr>
              <a:t> </a:t>
            </a:r>
            <a:r>
              <a:rPr lang="pl-PL" sz="1400" dirty="0" smtClean="0">
                <a:solidFill>
                  <a:schemeClr val="bg1">
                    <a:lumMod val="50000"/>
                  </a:schemeClr>
                </a:solidFill>
                <a:latin typeface="Arial Narrow" panose="020B0606020202030204" pitchFamily="34" charset="0"/>
                <a:ea typeface="Roboto Light" panose="02000000000000000000" pitchFamily="2" charset="0"/>
                <a:cs typeface="Roboto Light" panose="02000000000000000000" pitchFamily="2" charset="0"/>
              </a:rPr>
              <a:t>       </a:t>
            </a:r>
            <a:r>
              <a:rPr lang="pl-PL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anose="020B0606020202030204" pitchFamily="34" charset="0"/>
              </a:rPr>
              <a:t>THE </a:t>
            </a:r>
            <a:r>
              <a:rPr lang="pl-PL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anose="020B0606020202030204" pitchFamily="34" charset="0"/>
              </a:rPr>
              <a:t>RISE OF EVIL, FIGHTING AND SUFFERING</a:t>
            </a:r>
            <a:endParaRPr lang="pl-PL" dirty="0">
              <a:solidFill>
                <a:schemeClr val="bg1">
                  <a:lumMod val="50000"/>
                </a:schemeClr>
              </a:solidFill>
              <a:latin typeface="Arial Narrow" panose="020B0606020202030204" pitchFamily="34" charset="0"/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268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az 10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5" name="Dowolny kształt 4"/>
          <p:cNvSpPr/>
          <p:nvPr/>
        </p:nvSpPr>
        <p:spPr>
          <a:xfrm>
            <a:off x="-19050" y="0"/>
            <a:ext cx="2700528" cy="6858000"/>
          </a:xfrm>
          <a:custGeom>
            <a:avLst/>
            <a:gdLst>
              <a:gd name="connsiteX0" fmla="*/ 19050 w 2705100"/>
              <a:gd name="connsiteY0" fmla="*/ 0 h 6877050"/>
              <a:gd name="connsiteX1" fmla="*/ 2705100 w 2705100"/>
              <a:gd name="connsiteY1" fmla="*/ 0 h 6877050"/>
              <a:gd name="connsiteX2" fmla="*/ 1600200 w 2705100"/>
              <a:gd name="connsiteY2" fmla="*/ 6877050 h 6877050"/>
              <a:gd name="connsiteX3" fmla="*/ 0 w 2705100"/>
              <a:gd name="connsiteY3" fmla="*/ 6877050 h 6877050"/>
              <a:gd name="connsiteX4" fmla="*/ 19050 w 2705100"/>
              <a:gd name="connsiteY4" fmla="*/ 0 h 687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05100" h="6877050">
                <a:moveTo>
                  <a:pt x="19050" y="0"/>
                </a:moveTo>
                <a:lnTo>
                  <a:pt x="2705100" y="0"/>
                </a:lnTo>
                <a:lnTo>
                  <a:pt x="1600200" y="6877050"/>
                </a:lnTo>
                <a:lnTo>
                  <a:pt x="0" y="6877050"/>
                </a:lnTo>
                <a:lnTo>
                  <a:pt x="1905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9" name="Obraz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428" y="677835"/>
            <a:ext cx="1287159" cy="839897"/>
          </a:xfrm>
          <a:prstGeom prst="rect">
            <a:avLst/>
          </a:prstGeom>
        </p:spPr>
      </p:pic>
      <p:sp>
        <p:nvSpPr>
          <p:cNvPr id="2" name="Prostokąt 1"/>
          <p:cNvSpPr/>
          <p:nvPr/>
        </p:nvSpPr>
        <p:spPr>
          <a:xfrm>
            <a:off x="2895429" y="1777943"/>
            <a:ext cx="8616633" cy="24814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pl-PL" sz="2700" dirty="0" smtClean="0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”</a:t>
            </a:r>
            <a:r>
              <a:rPr lang="pl-PL" sz="2700" dirty="0" err="1" smtClean="0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Given</a:t>
            </a:r>
            <a:r>
              <a:rPr lang="pl-PL" sz="2700" dirty="0" smtClean="0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pl-PL" sz="2700" dirty="0" err="1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such</a:t>
            </a:r>
            <a:r>
              <a:rPr lang="pl-PL" sz="2700" dirty="0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pl-PL" sz="2700" dirty="0" err="1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background</a:t>
            </a:r>
            <a:r>
              <a:rPr lang="pl-PL" sz="2700" dirty="0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we </a:t>
            </a:r>
            <a:r>
              <a:rPr lang="pl-PL" sz="2700" dirty="0" err="1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cannot</a:t>
            </a:r>
            <a:r>
              <a:rPr lang="pl-PL" sz="2700" dirty="0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pl-PL" sz="2700" dirty="0" err="1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rule</a:t>
            </a:r>
            <a:r>
              <a:rPr lang="pl-PL" sz="2700" dirty="0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out the </a:t>
            </a:r>
            <a:r>
              <a:rPr lang="pl-PL" sz="2700" dirty="0" err="1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possibility</a:t>
            </a:r>
            <a:r>
              <a:rPr lang="pl-PL" sz="2700" dirty="0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pl-PL" sz="2700" dirty="0" err="1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that</a:t>
            </a:r>
            <a:r>
              <a:rPr lang="pl-PL" sz="2700" dirty="0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the </a:t>
            </a:r>
            <a:r>
              <a:rPr lang="pl-PL" sz="2700" dirty="0" err="1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final</a:t>
            </a:r>
            <a:r>
              <a:rPr lang="pl-PL" sz="2700" dirty="0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pl-PL" sz="2700" dirty="0" err="1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number</a:t>
            </a:r>
            <a:r>
              <a:rPr lang="pl-PL" sz="2700" dirty="0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</a:t>
            </a:r>
            <a:r>
              <a:rPr lang="pl-PL" sz="2700" dirty="0" err="1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victims</a:t>
            </a:r>
            <a:r>
              <a:rPr lang="pl-PL" sz="2700" dirty="0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the </a:t>
            </a:r>
            <a:r>
              <a:rPr lang="pl-PL" sz="2700" dirty="0" err="1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communist</a:t>
            </a:r>
            <a:r>
              <a:rPr lang="pl-PL" sz="2700" dirty="0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pl-PL" sz="2700" dirty="0" err="1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crimes</a:t>
            </a:r>
            <a:r>
              <a:rPr lang="pl-PL" sz="2700" dirty="0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1944-1954 </a:t>
            </a:r>
            <a:r>
              <a:rPr lang="pl-PL" sz="2700" dirty="0" err="1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may</a:t>
            </a:r>
            <a:r>
              <a:rPr lang="pl-PL" sz="2700" dirty="0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pl-PL" sz="2700" dirty="0" err="1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total</a:t>
            </a:r>
            <a:r>
              <a:rPr lang="pl-PL" sz="2700" dirty="0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  <a:r>
              <a:rPr lang="pl-PL" sz="2700" b="1" dirty="0">
                <a:solidFill>
                  <a:srgbClr val="C00000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50,000 </a:t>
            </a:r>
            <a:r>
              <a:rPr lang="pl-PL" sz="2700" dirty="0" err="1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dead</a:t>
            </a:r>
            <a:r>
              <a:rPr lang="pl-PL" sz="2700" dirty="0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pl-PL" sz="2700" dirty="0" err="1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murdered</a:t>
            </a:r>
            <a:r>
              <a:rPr lang="pl-PL" sz="2700" dirty="0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</a:t>
            </a:r>
            <a:r>
              <a:rPr lang="pl-PL" sz="2700" dirty="0" err="1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this</a:t>
            </a:r>
            <a:r>
              <a:rPr lang="pl-PL" sz="2700" dirty="0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pl-PL" sz="2700" dirty="0" err="1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number</a:t>
            </a:r>
            <a:r>
              <a:rPr lang="pl-PL" sz="2700" dirty="0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pl-PL" sz="2700" dirty="0" err="1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being</a:t>
            </a:r>
            <a:r>
              <a:rPr lang="pl-PL" sz="2700" dirty="0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pl-PL" sz="2700" dirty="0" err="1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almost</a:t>
            </a:r>
            <a:r>
              <a:rPr lang="pl-PL" sz="2700" dirty="0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pl-PL" sz="2700" dirty="0" err="1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equal</a:t>
            </a:r>
            <a:r>
              <a:rPr lang="pl-PL" sz="2700" dirty="0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to the </a:t>
            </a:r>
            <a:r>
              <a:rPr lang="pl-PL" sz="2700" dirty="0" err="1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losses</a:t>
            </a:r>
            <a:r>
              <a:rPr lang="pl-PL" sz="2700" dirty="0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pl-PL" sz="2700" dirty="0" err="1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suffered</a:t>
            </a:r>
            <a:r>
              <a:rPr lang="pl-PL" sz="2700" dirty="0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by the Home </a:t>
            </a:r>
            <a:r>
              <a:rPr lang="pl-PL" sz="2700" dirty="0" err="1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Army</a:t>
            </a:r>
            <a:r>
              <a:rPr lang="pl-PL" sz="2700" dirty="0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pl-PL" sz="2700" dirty="0" err="1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under</a:t>
            </a:r>
            <a:r>
              <a:rPr lang="pl-PL" sz="2700" dirty="0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German </a:t>
            </a:r>
            <a:r>
              <a:rPr lang="pl-PL" sz="2700" dirty="0" err="1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occupation</a:t>
            </a:r>
            <a:r>
              <a:rPr lang="pl-PL" sz="2700" dirty="0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pl-PL" sz="2700" dirty="0" err="1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until</a:t>
            </a:r>
            <a:r>
              <a:rPr lang="pl-PL" sz="2700" dirty="0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 </a:t>
            </a:r>
            <a:r>
              <a:rPr lang="pl-PL" sz="2700" dirty="0" smtClean="0">
                <a:solidFill>
                  <a:schemeClr val="bg1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1944”. </a:t>
            </a:r>
            <a:endParaRPr lang="pl-PL" sz="2700" dirty="0">
              <a:solidFill>
                <a:schemeClr val="bg1"/>
              </a:solidFill>
              <a:latin typeface="Arial Narrow" panose="020B0606020202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Prostokąt 2"/>
          <p:cNvSpPr/>
          <p:nvPr/>
        </p:nvSpPr>
        <p:spPr>
          <a:xfrm>
            <a:off x="2896719" y="4605349"/>
            <a:ext cx="7654050" cy="2539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1050" dirty="0" smtClean="0">
                <a:solidFill>
                  <a:schemeClr val="bg1">
                    <a:lumMod val="85000"/>
                  </a:schemeClr>
                </a:solidFill>
                <a:latin typeface="Arial Narrow" panose="020B0606020202030204" pitchFamily="34" charset="0"/>
              </a:rPr>
              <a:t>[In </a:t>
            </a:r>
            <a:r>
              <a:rPr lang="pl-PL" sz="1050" dirty="0">
                <a:solidFill>
                  <a:schemeClr val="bg1">
                    <a:lumMod val="85000"/>
                  </a:schemeClr>
                </a:solidFill>
                <a:latin typeface="Arial Narrow" panose="020B0606020202030204" pitchFamily="34" charset="0"/>
              </a:rPr>
              <a:t>the </a:t>
            </a:r>
            <a:r>
              <a:rPr lang="pl-PL" sz="1050" dirty="0" err="1">
                <a:solidFill>
                  <a:schemeClr val="bg1">
                    <a:lumMod val="85000"/>
                  </a:schemeClr>
                </a:solidFill>
                <a:latin typeface="Arial Narrow" panose="020B0606020202030204" pitchFamily="34" charset="0"/>
              </a:rPr>
              <a:t>footsteps</a:t>
            </a:r>
            <a:r>
              <a:rPr lang="pl-PL" sz="1050" dirty="0">
                <a:solidFill>
                  <a:schemeClr val="bg1">
                    <a:lumMod val="85000"/>
                  </a:schemeClr>
                </a:solidFill>
                <a:latin typeface="Arial Narrow" panose="020B0606020202030204" pitchFamily="34" charset="0"/>
              </a:rPr>
              <a:t> of </a:t>
            </a:r>
            <a:r>
              <a:rPr lang="pl-PL" sz="1050" dirty="0" err="1">
                <a:solidFill>
                  <a:schemeClr val="bg1">
                    <a:lumMod val="85000"/>
                  </a:schemeClr>
                </a:solidFill>
                <a:latin typeface="Arial Narrow" panose="020B0606020202030204" pitchFamily="34" charset="0"/>
              </a:rPr>
              <a:t>crimes</a:t>
            </a:r>
            <a:r>
              <a:rPr lang="pl-PL" sz="1050" dirty="0">
                <a:solidFill>
                  <a:schemeClr val="bg1">
                    <a:lumMod val="85000"/>
                  </a:schemeClr>
                </a:solidFill>
                <a:latin typeface="Arial Narrow" panose="020B0606020202030204" pitchFamily="34" charset="0"/>
              </a:rPr>
              <a:t>. </a:t>
            </a:r>
            <a:r>
              <a:rPr lang="en-US" sz="1050" dirty="0">
                <a:solidFill>
                  <a:schemeClr val="bg1">
                    <a:lumMod val="85000"/>
                  </a:schemeClr>
                </a:solidFill>
                <a:latin typeface="Arial Narrow" panose="020B0606020202030204" pitchFamily="34" charset="0"/>
              </a:rPr>
              <a:t>Guide book devoted to the sites of communists repressions between 1944-1956), ed. </a:t>
            </a:r>
            <a:r>
              <a:rPr lang="pl-PL" sz="1050" dirty="0">
                <a:solidFill>
                  <a:schemeClr val="bg1">
                    <a:lumMod val="85000"/>
                  </a:schemeClr>
                </a:solidFill>
                <a:latin typeface="Arial Narrow" panose="020B0606020202030204" pitchFamily="34" charset="0"/>
              </a:rPr>
              <a:t>T. Łabuszewski, </a:t>
            </a:r>
            <a:r>
              <a:rPr lang="pl-PL" sz="1050" dirty="0" err="1">
                <a:solidFill>
                  <a:schemeClr val="bg1">
                    <a:lumMod val="85000"/>
                  </a:schemeClr>
                </a:solidFill>
                <a:latin typeface="Arial Narrow" panose="020B0606020202030204" pitchFamily="34" charset="0"/>
              </a:rPr>
              <a:t>Warsaw</a:t>
            </a:r>
            <a:r>
              <a:rPr lang="pl-PL" sz="1050" dirty="0">
                <a:solidFill>
                  <a:schemeClr val="bg1">
                    <a:lumMod val="85000"/>
                  </a:schemeClr>
                </a:solidFill>
                <a:latin typeface="Arial Narrow" panose="020B0606020202030204" pitchFamily="34" charset="0"/>
              </a:rPr>
              <a:t> 2012, p. 233] .</a:t>
            </a:r>
            <a:endParaRPr lang="pl-PL" sz="1050" dirty="0">
              <a:solidFill>
                <a:schemeClr val="bg1">
                  <a:lumMod val="85000"/>
                </a:schemeClr>
              </a:solidFill>
              <a:latin typeface="Arial Narrow" panose="020B0606020202030204" pitchFamily="34" charset="0"/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  <p:sp>
        <p:nvSpPr>
          <p:cNvPr id="10" name="pole tekstowe 9">
            <a:extLst>
              <a:ext uri="{FF2B5EF4-FFF2-40B4-BE49-F238E27FC236}">
                <a16:creationId xmlns:a16="http://schemas.microsoft.com/office/drawing/2014/main" id="{19AC156C-E6ED-4B18-A6FE-B039EE069682}"/>
              </a:ext>
            </a:extLst>
          </p:cNvPr>
          <p:cNvSpPr txBox="1"/>
          <p:nvPr/>
        </p:nvSpPr>
        <p:spPr>
          <a:xfrm>
            <a:off x="704428" y="6007402"/>
            <a:ext cx="7163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1400" dirty="0" smtClean="0">
                <a:solidFill>
                  <a:schemeClr val="bg1">
                    <a:lumMod val="50000"/>
                  </a:schemeClr>
                </a:solidFill>
                <a:latin typeface="Arial Narrow" panose="020B0606020202030204" pitchFamily="34" charset="0"/>
                <a:ea typeface="Roboto Light" panose="02000000000000000000" pitchFamily="2" charset="0"/>
                <a:cs typeface="Roboto Light" panose="02000000000000000000" pitchFamily="2" charset="0"/>
              </a:rPr>
              <a:t>21 			</a:t>
            </a:r>
            <a:r>
              <a:rPr lang="pl-PL" sz="1400" dirty="0">
                <a:solidFill>
                  <a:schemeClr val="bg1">
                    <a:lumMod val="50000"/>
                  </a:schemeClr>
                </a:solidFill>
                <a:latin typeface="Arial Narrow" panose="020B0606020202030204" pitchFamily="34" charset="0"/>
                <a:ea typeface="Roboto Light" panose="02000000000000000000" pitchFamily="2" charset="0"/>
                <a:cs typeface="Roboto Light" panose="02000000000000000000" pitchFamily="2" charset="0"/>
              </a:rPr>
              <a:t> </a:t>
            </a:r>
            <a:r>
              <a:rPr lang="pl-PL" sz="1400" dirty="0" smtClean="0">
                <a:solidFill>
                  <a:schemeClr val="bg1">
                    <a:lumMod val="50000"/>
                  </a:schemeClr>
                </a:solidFill>
                <a:latin typeface="Arial Narrow" panose="020B0606020202030204" pitchFamily="34" charset="0"/>
                <a:ea typeface="Roboto Light" panose="02000000000000000000" pitchFamily="2" charset="0"/>
                <a:cs typeface="Roboto Light" panose="02000000000000000000" pitchFamily="2" charset="0"/>
              </a:rPr>
              <a:t>       </a:t>
            </a:r>
            <a:r>
              <a:rPr lang="pl-PL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anose="020B0606020202030204" pitchFamily="34" charset="0"/>
              </a:rPr>
              <a:t>THE </a:t>
            </a:r>
            <a:r>
              <a:rPr lang="pl-PL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anose="020B0606020202030204" pitchFamily="34" charset="0"/>
              </a:rPr>
              <a:t>RISE OF EVIL, FIGHTING AND SUFFERING</a:t>
            </a:r>
            <a:endParaRPr lang="pl-PL" dirty="0">
              <a:solidFill>
                <a:schemeClr val="bg1">
                  <a:lumMod val="50000"/>
                </a:schemeClr>
              </a:solidFill>
              <a:latin typeface="Arial Narrow" panose="020B0606020202030204" pitchFamily="34" charset="0"/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3088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rostokąt 7">
            <a:extLst>
              <a:ext uri="{FF2B5EF4-FFF2-40B4-BE49-F238E27FC236}">
                <a16:creationId xmlns:a16="http://schemas.microsoft.com/office/drawing/2014/main" id="{2B1EFD57-7044-E649-9054-7A1407818D60}"/>
              </a:ext>
            </a:extLst>
          </p:cNvPr>
          <p:cNvSpPr/>
          <p:nvPr/>
        </p:nvSpPr>
        <p:spPr>
          <a:xfrm>
            <a:off x="-178260" y="-58993"/>
            <a:ext cx="12537408" cy="6983924"/>
          </a:xfrm>
          <a:prstGeom prst="rect">
            <a:avLst/>
          </a:prstGeom>
          <a:solidFill>
            <a:srgbClr val="16161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2" name="pole tekstowe 1">
            <a:extLst>
              <a:ext uri="{FF2B5EF4-FFF2-40B4-BE49-F238E27FC236}">
                <a16:creationId xmlns:a16="http://schemas.microsoft.com/office/drawing/2014/main" id="{EEFF3F6E-91BB-EC43-BD0A-47BB16CF0001}"/>
              </a:ext>
            </a:extLst>
          </p:cNvPr>
          <p:cNvSpPr txBox="1"/>
          <p:nvPr/>
        </p:nvSpPr>
        <p:spPr>
          <a:xfrm>
            <a:off x="3375244" y="2002261"/>
            <a:ext cx="543039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dirty="0" smtClean="0">
                <a:solidFill>
                  <a:schemeClr val="bg1"/>
                </a:solidFill>
                <a:latin typeface="Bellfort Rough Demo" panose="02000500000000000000" pitchFamily="2" charset="0"/>
              </a:rPr>
              <a:t>THANK </a:t>
            </a:r>
            <a:r>
              <a:rPr lang="en-US" sz="6000" dirty="0">
                <a:solidFill>
                  <a:schemeClr val="bg1"/>
                </a:solidFill>
                <a:latin typeface="Bellfort Rough Demo" panose="02000500000000000000" pitchFamily="2" charset="0"/>
              </a:rPr>
              <a:t>YOU FOR YOUR ATTENTION</a:t>
            </a:r>
            <a:endParaRPr lang="pl-PL" sz="6000" dirty="0">
              <a:solidFill>
                <a:schemeClr val="bg1"/>
              </a:solidFill>
              <a:latin typeface="Bellfort Rough Demo" panose="02000500000000000000" pitchFamily="2" charset="0"/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  <p:sp>
        <p:nvSpPr>
          <p:cNvPr id="3" name="Prostokąt 2"/>
          <p:cNvSpPr/>
          <p:nvPr/>
        </p:nvSpPr>
        <p:spPr>
          <a:xfrm>
            <a:off x="2826327" y="4924642"/>
            <a:ext cx="6312116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l-PL" sz="3200" dirty="0" smtClean="0">
                <a:solidFill>
                  <a:schemeClr val="bg1"/>
                </a:solidFill>
                <a:latin typeface="Bellfort Rough Demo" panose="02000500000000000000" pitchFamily="2" charset="0"/>
                <a:ea typeface="Roboto Light" panose="02000000000000000000" pitchFamily="2" charset="0"/>
                <a:cs typeface="Roboto Light" panose="02000000000000000000" pitchFamily="2" charset="0"/>
              </a:rPr>
              <a:t>Karol Nawrocki, PH.D.</a:t>
            </a:r>
            <a:endParaRPr lang="pl-PL" sz="3200" dirty="0">
              <a:solidFill>
                <a:schemeClr val="bg1"/>
              </a:solidFill>
              <a:latin typeface="Bellfort Rough Demo" panose="02000500000000000000" pitchFamily="2" charset="0"/>
              <a:ea typeface="Roboto Light" panose="02000000000000000000" pitchFamily="2" charset="0"/>
              <a:cs typeface="Roboto Light" panose="02000000000000000000" pitchFamily="2" charset="0"/>
            </a:endParaRPr>
          </a:p>
          <a:p>
            <a:pPr algn="ctr"/>
            <a:r>
              <a:rPr lang="pl-PL" dirty="0" smtClean="0">
                <a:solidFill>
                  <a:schemeClr val="bg1"/>
                </a:solidFill>
                <a:latin typeface="Bellfort Rough Demo" panose="02000500000000000000" pitchFamily="2" charset="0"/>
                <a:ea typeface="Roboto Light" panose="02000000000000000000" pitchFamily="2" charset="0"/>
                <a:cs typeface="Roboto Light" panose="02000000000000000000" pitchFamily="2" charset="0"/>
              </a:rPr>
              <a:t>Director of the </a:t>
            </a:r>
            <a:r>
              <a:rPr lang="pl-PL" dirty="0" err="1" smtClean="0">
                <a:solidFill>
                  <a:schemeClr val="bg1"/>
                </a:solidFill>
                <a:latin typeface="Bellfort Rough Demo" panose="02000500000000000000" pitchFamily="2" charset="0"/>
                <a:ea typeface="Roboto Light" panose="02000000000000000000" pitchFamily="2" charset="0"/>
                <a:cs typeface="Roboto Light" panose="02000000000000000000" pitchFamily="2" charset="0"/>
              </a:rPr>
              <a:t>Museum</a:t>
            </a:r>
            <a:r>
              <a:rPr lang="pl-PL" dirty="0" smtClean="0">
                <a:solidFill>
                  <a:schemeClr val="bg1"/>
                </a:solidFill>
                <a:latin typeface="Bellfort Rough Demo" panose="02000500000000000000" pitchFamily="2" charset="0"/>
                <a:ea typeface="Roboto Light" panose="02000000000000000000" pitchFamily="2" charset="0"/>
                <a:cs typeface="Roboto Light" panose="02000000000000000000" pitchFamily="2" charset="0"/>
              </a:rPr>
              <a:t> </a:t>
            </a:r>
            <a:r>
              <a:rPr lang="pl-PL" dirty="0" smtClean="0">
                <a:solidFill>
                  <a:schemeClr val="bg1"/>
                </a:solidFill>
                <a:latin typeface="Bellfort Rough Demo" panose="02000500000000000000" pitchFamily="2" charset="0"/>
                <a:ea typeface="Roboto Light" panose="02000000000000000000" pitchFamily="2" charset="0"/>
                <a:cs typeface="Roboto Light" panose="02000000000000000000" pitchFamily="2" charset="0"/>
              </a:rPr>
              <a:t>of the </a:t>
            </a:r>
            <a:r>
              <a:rPr lang="pl-PL" dirty="0" smtClean="0">
                <a:solidFill>
                  <a:schemeClr val="bg1"/>
                </a:solidFill>
                <a:latin typeface="Bellfort Rough Demo" panose="02000500000000000000" pitchFamily="2" charset="0"/>
                <a:ea typeface="Roboto Light" panose="02000000000000000000" pitchFamily="2" charset="0"/>
                <a:cs typeface="Roboto Light" panose="02000000000000000000" pitchFamily="2" charset="0"/>
              </a:rPr>
              <a:t>Second </a:t>
            </a:r>
            <a:r>
              <a:rPr lang="pl-PL" dirty="0" smtClean="0">
                <a:solidFill>
                  <a:schemeClr val="bg1"/>
                </a:solidFill>
                <a:latin typeface="Bellfort Rough Demo" panose="02000500000000000000" pitchFamily="2" charset="0"/>
                <a:ea typeface="Roboto Light" panose="02000000000000000000" pitchFamily="2" charset="0"/>
                <a:cs typeface="Roboto Light" panose="02000000000000000000" pitchFamily="2" charset="0"/>
              </a:rPr>
              <a:t>W</a:t>
            </a:r>
            <a:r>
              <a:rPr lang="pl-PL" dirty="0" smtClean="0">
                <a:solidFill>
                  <a:schemeClr val="bg1"/>
                </a:solidFill>
                <a:latin typeface="Bellfort Rough Demo" panose="02000500000000000000" pitchFamily="2" charset="0"/>
                <a:ea typeface="Roboto Light" panose="02000000000000000000" pitchFamily="2" charset="0"/>
                <a:cs typeface="Roboto Light" panose="02000000000000000000" pitchFamily="2" charset="0"/>
              </a:rPr>
              <a:t>orld </a:t>
            </a:r>
            <a:r>
              <a:rPr lang="pl-PL" dirty="0">
                <a:solidFill>
                  <a:schemeClr val="bg1"/>
                </a:solidFill>
                <a:latin typeface="Bellfort Rough Demo" panose="02000500000000000000" pitchFamily="2" charset="0"/>
                <a:ea typeface="Roboto Light" panose="02000000000000000000" pitchFamily="2" charset="0"/>
                <a:cs typeface="Roboto Light" panose="02000000000000000000" pitchFamily="2" charset="0"/>
              </a:rPr>
              <a:t>W</a:t>
            </a:r>
            <a:r>
              <a:rPr lang="pl-PL" dirty="0" smtClean="0">
                <a:solidFill>
                  <a:schemeClr val="bg1"/>
                </a:solidFill>
                <a:latin typeface="Bellfort Rough Demo" panose="02000500000000000000" pitchFamily="2" charset="0"/>
                <a:ea typeface="Roboto Light" panose="02000000000000000000" pitchFamily="2" charset="0"/>
                <a:cs typeface="Roboto Light" panose="02000000000000000000" pitchFamily="2" charset="0"/>
              </a:rPr>
              <a:t>ar </a:t>
            </a:r>
            <a:r>
              <a:rPr lang="pl-PL" dirty="0" smtClean="0">
                <a:solidFill>
                  <a:schemeClr val="bg1"/>
                </a:solidFill>
                <a:latin typeface="Bellfort Rough Demo" panose="02000500000000000000" pitchFamily="2" charset="0"/>
                <a:ea typeface="Roboto Light" panose="02000000000000000000" pitchFamily="2" charset="0"/>
                <a:cs typeface="Roboto Light" panose="02000000000000000000" pitchFamily="2" charset="0"/>
              </a:rPr>
              <a:t>in </a:t>
            </a:r>
            <a:r>
              <a:rPr lang="pl-PL" dirty="0" smtClean="0">
                <a:solidFill>
                  <a:schemeClr val="bg1"/>
                </a:solidFill>
                <a:latin typeface="Bellfort Rough Demo" panose="02000500000000000000" pitchFamily="2" charset="0"/>
                <a:ea typeface="Roboto Light" panose="02000000000000000000" pitchFamily="2" charset="0"/>
                <a:cs typeface="Roboto Light" panose="02000000000000000000" pitchFamily="2" charset="0"/>
              </a:rPr>
              <a:t>Gdańsk</a:t>
            </a:r>
            <a:endParaRPr lang="pl-PL" dirty="0">
              <a:solidFill>
                <a:schemeClr val="bg1"/>
              </a:solidFill>
              <a:latin typeface="Bellfort Rough Demo" panose="02000500000000000000" pitchFamily="2" charset="0"/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5364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theme1.xml><?xml version="1.0" encoding="utf-8"?>
<a:theme xmlns:a="http://schemas.openxmlformats.org/drawingml/2006/main" name="Motyw pakietu Office">
  <a:themeElements>
    <a:clrScheme name="Motyw pakietu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Motyw pakietu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tyw pakietu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4149</TotalTime>
  <Words>693</Words>
  <Application>Microsoft Office PowerPoint</Application>
  <PresentationFormat>Panoramiczny</PresentationFormat>
  <Paragraphs>64</Paragraphs>
  <Slides>22</Slides>
  <Notes>0</Notes>
  <HiddenSlides>0</HiddenSlides>
  <MMClips>1</MMClips>
  <ScaleCrop>false</ScaleCrop>
  <HeadingPairs>
    <vt:vector size="6" baseType="variant">
      <vt:variant>
        <vt:lpstr>Używane czcionki</vt:lpstr>
      </vt:variant>
      <vt:variant>
        <vt:i4>9</vt:i4>
      </vt:variant>
      <vt:variant>
        <vt:lpstr>Motyw</vt:lpstr>
      </vt:variant>
      <vt:variant>
        <vt:i4>1</vt:i4>
      </vt:variant>
      <vt:variant>
        <vt:lpstr>Tytuły slajdów</vt:lpstr>
      </vt:variant>
      <vt:variant>
        <vt:i4>22</vt:i4>
      </vt:variant>
    </vt:vector>
  </HeadingPairs>
  <TitlesOfParts>
    <vt:vector size="32" baseType="lpstr">
      <vt:lpstr>Archivo Narrow</vt:lpstr>
      <vt:lpstr>Arial</vt:lpstr>
      <vt:lpstr>Arial Narrow</vt:lpstr>
      <vt:lpstr>Bellfort Rough Demo</vt:lpstr>
      <vt:lpstr>Calibri</vt:lpstr>
      <vt:lpstr>Calibri Light</vt:lpstr>
      <vt:lpstr>Roboto Light</vt:lpstr>
      <vt:lpstr>Roboto Medium</vt:lpstr>
      <vt:lpstr>Times New Roman</vt:lpstr>
      <vt:lpstr>Motyw pakietu Office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Prezentacja programu PowerPoint</dc:title>
  <dc:creator>Microsoft Office User</dc:creator>
  <cp:lastModifiedBy>Gołębicka Anna</cp:lastModifiedBy>
  <cp:revision>192</cp:revision>
  <dcterms:created xsi:type="dcterms:W3CDTF">2020-01-27T08:20:26Z</dcterms:created>
  <dcterms:modified xsi:type="dcterms:W3CDTF">2020-02-24T00:57:12Z</dcterms:modified>
</cp:coreProperties>
</file>