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sldIdLst>
    <p:sldId id="256" r:id="rId5"/>
    <p:sldId id="283" r:id="rId6"/>
    <p:sldId id="304" r:id="rId7"/>
    <p:sldId id="294" r:id="rId8"/>
    <p:sldId id="303" r:id="rId9"/>
    <p:sldId id="262" r:id="rId10"/>
    <p:sldId id="273" r:id="rId11"/>
    <p:sldId id="272" r:id="rId12"/>
    <p:sldId id="274" r:id="rId13"/>
    <p:sldId id="293" r:id="rId14"/>
    <p:sldId id="276" r:id="rId15"/>
    <p:sldId id="298" r:id="rId16"/>
    <p:sldId id="299" r:id="rId17"/>
    <p:sldId id="301" r:id="rId18"/>
    <p:sldId id="295" r:id="rId19"/>
    <p:sldId id="296" r:id="rId20"/>
    <p:sldId id="297" r:id="rId21"/>
    <p:sldId id="280" r:id="rId22"/>
    <p:sldId id="258" r:id="rId23"/>
    <p:sldId id="305" r:id="rId24"/>
    <p:sldId id="281" r:id="rId25"/>
    <p:sldId id="279" r:id="rId26"/>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4" userDrawn="1">
          <p15:clr>
            <a:srgbClr val="A4A3A4"/>
          </p15:clr>
        </p15:guide>
        <p15:guide id="2" pos="121" userDrawn="1">
          <p15:clr>
            <a:srgbClr val="A4A3A4"/>
          </p15:clr>
        </p15:guide>
        <p15:guide id="3" orient="horz" pos="5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jka Karolina" initials="PK" lastIdx="1" clrIdx="0">
    <p:extLst>
      <p:ext uri="{19B8F6BF-5375-455C-9EA6-DF929625EA0E}">
        <p15:presenceInfo xmlns:p15="http://schemas.microsoft.com/office/powerpoint/2012/main" userId="S-1-5-21-3906529882-2472526378-782400817-134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8FB55F-B136-9A5B-23D1-38CE0F5BD8AD}" v="388" dt="2022-12-18T15:29:42.768"/>
    <p1510:client id="{82D648C9-72C6-D23B-B8D2-3C4814AAEFD8}" v="50" dt="2022-12-19T09:04:59.759"/>
    <p1510:client id="{8E5EA61D-D63D-8BBA-A283-E8DF25246A7A}" v="7" dt="2022-12-19T07:07:30.933"/>
    <p1510:client id="{9D76D516-8AC8-4C11-BF59-C7C175B00A4F}" v="107" dt="2022-12-18T15:07:26.749"/>
    <p1510:client id="{B9F7900E-BBDE-1B8B-91E8-676EDB9AC13D}" v="91" dt="2022-12-18T15:38:30.040"/>
    <p1510:client id="{CC4570A8-36CB-5277-B04B-4D91363D9E08}" v="140" dt="2022-12-18T16:20:23.714"/>
    <p1510:client id="{EC497D05-1DB1-14B0-CEFD-9A5A7CE7CB2C}" v="273" dt="2022-12-18T16:02:09.182"/>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yl pośredni 3 — Ak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3953" autoAdjust="0"/>
  </p:normalViewPr>
  <p:slideViewPr>
    <p:cSldViewPr snapToGrid="0">
      <p:cViewPr varScale="1">
        <p:scale>
          <a:sx n="97" d="100"/>
          <a:sy n="97" d="100"/>
        </p:scale>
        <p:origin x="1074" y="72"/>
      </p:cViewPr>
      <p:guideLst>
        <p:guide pos="574"/>
        <p:guide pos="121"/>
        <p:guide orient="horz" pos="572"/>
      </p:guideLst>
    </p:cSldViewPr>
  </p:slideViewPr>
  <p:notesTextViewPr>
    <p:cViewPr>
      <p:scale>
        <a:sx n="1" d="1"/>
        <a:sy n="1" d="1"/>
      </p:scale>
      <p:origin x="0" y="0"/>
    </p:cViewPr>
  </p:notesTextViewPr>
  <p:sorterViewPr>
    <p:cViewPr>
      <p:scale>
        <a:sx n="100" d="100"/>
        <a:sy n="100" d="100"/>
      </p:scale>
      <p:origin x="0" y="-5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2AC19-3E39-4068-B9FC-15C8384CDA4B}" type="doc">
      <dgm:prSet loTypeId="urn:microsoft.com/office/officeart/2005/8/layout/hProcess11" loCatId="process" qsTypeId="urn:microsoft.com/office/officeart/2005/8/quickstyle/simple1" qsCatId="simple" csTypeId="urn:microsoft.com/office/officeart/2005/8/colors/accent1_2" csCatId="accent1" phldr="1"/>
      <dgm:spPr/>
    </dgm:pt>
    <dgm:pt modelId="{82452181-DACD-4BF3-A4FE-A82D5028CAA2}">
      <dgm:prSet phldrT="[Tekst]" custT="1"/>
      <dgm:spPr/>
      <dgm:t>
        <a:bodyPr/>
        <a:lstStyle/>
        <a:p>
          <a:r>
            <a:rPr lang="pl-PL" sz="1050" dirty="0" smtClean="0"/>
            <a:t>Wypłata I raty pożyczki: 01.2023</a:t>
          </a:r>
          <a:endParaRPr lang="pl-PL" sz="1050" dirty="0"/>
        </a:p>
      </dgm:t>
    </dgm:pt>
    <dgm:pt modelId="{ADD22B31-F8B7-4A3C-8721-BAC7C4BCB169}" type="parTrans" cxnId="{9EA78BCF-2F21-4266-AECA-9B743244A75F}">
      <dgm:prSet/>
      <dgm:spPr/>
      <dgm:t>
        <a:bodyPr/>
        <a:lstStyle/>
        <a:p>
          <a:endParaRPr lang="pl-PL"/>
        </a:p>
      </dgm:t>
    </dgm:pt>
    <dgm:pt modelId="{D655330C-7575-4EF2-9983-15D0B21DE880}" type="sibTrans" cxnId="{9EA78BCF-2F21-4266-AECA-9B743244A75F}">
      <dgm:prSet/>
      <dgm:spPr/>
      <dgm:t>
        <a:bodyPr/>
        <a:lstStyle/>
        <a:p>
          <a:endParaRPr lang="pl-PL"/>
        </a:p>
      </dgm:t>
    </dgm:pt>
    <dgm:pt modelId="{73E3D0C2-E025-44D0-9E68-83FEC7F257ED}">
      <dgm:prSet phldrT="[Tekst]" custT="1"/>
      <dgm:spPr/>
      <dgm:t>
        <a:bodyPr/>
        <a:lstStyle/>
        <a:p>
          <a:r>
            <a:rPr lang="pl-PL" sz="1050" dirty="0" smtClean="0"/>
            <a:t>Zakończenie okresu trwałości:12.2028</a:t>
          </a:r>
          <a:endParaRPr lang="pl-PL" sz="1050" dirty="0"/>
        </a:p>
      </dgm:t>
    </dgm:pt>
    <dgm:pt modelId="{5EB85E52-BAE7-4828-8A37-FFD94B44F6B9}" type="parTrans" cxnId="{1AB5E7A8-A1A9-4B19-B76D-5DA27E47FBB4}">
      <dgm:prSet/>
      <dgm:spPr/>
      <dgm:t>
        <a:bodyPr/>
        <a:lstStyle/>
        <a:p>
          <a:endParaRPr lang="pl-PL"/>
        </a:p>
      </dgm:t>
    </dgm:pt>
    <dgm:pt modelId="{70DDA48C-5595-433C-9F88-E2288A7BCBB0}" type="sibTrans" cxnId="{1AB5E7A8-A1A9-4B19-B76D-5DA27E47FBB4}">
      <dgm:prSet/>
      <dgm:spPr/>
      <dgm:t>
        <a:bodyPr/>
        <a:lstStyle/>
        <a:p>
          <a:endParaRPr lang="pl-PL"/>
        </a:p>
      </dgm:t>
    </dgm:pt>
    <dgm:pt modelId="{E33E4A25-4340-4153-B210-90DC98BE52A4}">
      <dgm:prSet phldrT="[Tekst]" custT="1"/>
      <dgm:spPr/>
      <dgm:t>
        <a:bodyPr/>
        <a:lstStyle/>
        <a:p>
          <a:r>
            <a:rPr lang="pl-PL" sz="1050" dirty="0" smtClean="0"/>
            <a:t>Wniosek o umorzenie 01.2029</a:t>
          </a:r>
          <a:endParaRPr lang="pl-PL" sz="1050" dirty="0"/>
        </a:p>
      </dgm:t>
    </dgm:pt>
    <dgm:pt modelId="{C97B2BB7-30C6-42D1-A92B-40B66378EFFC}" type="parTrans" cxnId="{1F4CB727-CE46-4176-BF6E-3C45E8C791EE}">
      <dgm:prSet/>
      <dgm:spPr/>
      <dgm:t>
        <a:bodyPr/>
        <a:lstStyle/>
        <a:p>
          <a:endParaRPr lang="pl-PL"/>
        </a:p>
      </dgm:t>
    </dgm:pt>
    <dgm:pt modelId="{2588F412-2304-4932-A5FA-BE0BC3C1672A}" type="sibTrans" cxnId="{1F4CB727-CE46-4176-BF6E-3C45E8C791EE}">
      <dgm:prSet/>
      <dgm:spPr/>
      <dgm:t>
        <a:bodyPr/>
        <a:lstStyle/>
        <a:p>
          <a:endParaRPr lang="pl-PL"/>
        </a:p>
      </dgm:t>
    </dgm:pt>
    <dgm:pt modelId="{8615CDAF-DFED-426C-95B6-F60229A76CD9}">
      <dgm:prSet phldrT="[Tekst]" custT="1"/>
      <dgm:spPr/>
      <dgm:t>
        <a:bodyPr/>
        <a:lstStyle/>
        <a:p>
          <a:r>
            <a:rPr lang="pl-PL" sz="1050" dirty="0" smtClean="0"/>
            <a:t>Realizacja kolejnego </a:t>
          </a:r>
          <a:r>
            <a:rPr lang="pl-PL" sz="1050" dirty="0" err="1" smtClean="0"/>
            <a:t>przedsię</a:t>
          </a:r>
          <a:r>
            <a:rPr lang="pl-PL" sz="1050" dirty="0" smtClean="0"/>
            <a:t>-wzięcia 02.2029</a:t>
          </a:r>
          <a:endParaRPr lang="pl-PL" sz="1050" dirty="0"/>
        </a:p>
      </dgm:t>
    </dgm:pt>
    <dgm:pt modelId="{79E00129-E647-4406-A66D-AF9C4364039A}" type="parTrans" cxnId="{ECD5FBD8-9D45-4C34-AEB3-AD931C00E50F}">
      <dgm:prSet/>
      <dgm:spPr/>
      <dgm:t>
        <a:bodyPr/>
        <a:lstStyle/>
        <a:p>
          <a:endParaRPr lang="pl-PL"/>
        </a:p>
      </dgm:t>
    </dgm:pt>
    <dgm:pt modelId="{2B0397BF-B325-46E0-8823-7A30C17E349C}" type="sibTrans" cxnId="{ECD5FBD8-9D45-4C34-AEB3-AD931C00E50F}">
      <dgm:prSet/>
      <dgm:spPr/>
      <dgm:t>
        <a:bodyPr/>
        <a:lstStyle/>
        <a:p>
          <a:endParaRPr lang="pl-PL"/>
        </a:p>
      </dgm:t>
    </dgm:pt>
    <dgm:pt modelId="{76AC80D2-2A3D-466D-B5C6-CBEB6ECF1382}">
      <dgm:prSet phldrT="[Tekst]" custT="1"/>
      <dgm:spPr/>
      <dgm:t>
        <a:bodyPr/>
        <a:lstStyle/>
        <a:p>
          <a:r>
            <a:rPr lang="pl-PL" sz="1050" dirty="0" smtClean="0"/>
            <a:t>Zakończenie projektu: 12.2025</a:t>
          </a:r>
          <a:endParaRPr lang="pl-PL" sz="1050" dirty="0"/>
        </a:p>
      </dgm:t>
    </dgm:pt>
    <dgm:pt modelId="{92D918B2-F6A1-4104-9CDF-8CF529761BBE}" type="parTrans" cxnId="{C8195FD5-DFAE-492F-B567-C8A60027A5CA}">
      <dgm:prSet/>
      <dgm:spPr/>
      <dgm:t>
        <a:bodyPr/>
        <a:lstStyle/>
        <a:p>
          <a:endParaRPr lang="pl-PL"/>
        </a:p>
      </dgm:t>
    </dgm:pt>
    <dgm:pt modelId="{AC020A4F-A98B-483E-BEF8-EE1329F3BAB5}" type="sibTrans" cxnId="{C8195FD5-DFAE-492F-B567-C8A60027A5CA}">
      <dgm:prSet/>
      <dgm:spPr/>
      <dgm:t>
        <a:bodyPr/>
        <a:lstStyle/>
        <a:p>
          <a:endParaRPr lang="pl-PL"/>
        </a:p>
      </dgm:t>
    </dgm:pt>
    <dgm:pt modelId="{C1A9AED4-2218-44EB-A7AA-41B547D015F9}">
      <dgm:prSet phldrT="[Tekst]" custT="1"/>
      <dgm:spPr/>
      <dgm:t>
        <a:bodyPr/>
        <a:lstStyle/>
        <a:p>
          <a:r>
            <a:rPr lang="pl-PL" sz="1050" dirty="0" smtClean="0"/>
            <a:t>Ostatnia rata 14-letniego okresu kredytowania: 12.2037</a:t>
          </a:r>
          <a:endParaRPr lang="pl-PL" sz="1050" dirty="0"/>
        </a:p>
      </dgm:t>
    </dgm:pt>
    <dgm:pt modelId="{65620451-78BB-40E5-9B8E-F424D68A0AAA}" type="parTrans" cxnId="{29BD83E5-07EB-4683-B5E7-C7D1FB87C810}">
      <dgm:prSet/>
      <dgm:spPr/>
      <dgm:t>
        <a:bodyPr/>
        <a:lstStyle/>
        <a:p>
          <a:endParaRPr lang="pl-PL"/>
        </a:p>
      </dgm:t>
    </dgm:pt>
    <dgm:pt modelId="{0B7AE4BE-1975-416F-9593-08B7EF5BD815}" type="sibTrans" cxnId="{29BD83E5-07EB-4683-B5E7-C7D1FB87C810}">
      <dgm:prSet/>
      <dgm:spPr/>
      <dgm:t>
        <a:bodyPr/>
        <a:lstStyle/>
        <a:p>
          <a:endParaRPr lang="pl-PL"/>
        </a:p>
      </dgm:t>
    </dgm:pt>
    <dgm:pt modelId="{E245099B-531A-4AE2-BB2B-F550363C4E34}">
      <dgm:prSet phldrT="[Tekst]" custT="1"/>
      <dgm:spPr/>
      <dgm:t>
        <a:bodyPr/>
        <a:lstStyle/>
        <a:p>
          <a:r>
            <a:rPr lang="pl-PL" sz="1050" dirty="0" smtClean="0"/>
            <a:t>Rozpoczęcie spłaty pożyczki 07.2027</a:t>
          </a:r>
          <a:endParaRPr lang="pl-PL" sz="1050" dirty="0"/>
        </a:p>
      </dgm:t>
    </dgm:pt>
    <dgm:pt modelId="{0A35BF16-B5FC-4A46-B451-2D2A33F67469}" type="parTrans" cxnId="{D7A4F67B-8213-46B4-AB3E-BC4BB33E7665}">
      <dgm:prSet/>
      <dgm:spPr/>
      <dgm:t>
        <a:bodyPr/>
        <a:lstStyle/>
        <a:p>
          <a:endParaRPr lang="pl-PL"/>
        </a:p>
      </dgm:t>
    </dgm:pt>
    <dgm:pt modelId="{BCE20E62-268E-464E-868A-2E3DE6912D42}" type="sibTrans" cxnId="{D7A4F67B-8213-46B4-AB3E-BC4BB33E7665}">
      <dgm:prSet/>
      <dgm:spPr/>
      <dgm:t>
        <a:bodyPr/>
        <a:lstStyle/>
        <a:p>
          <a:endParaRPr lang="pl-PL"/>
        </a:p>
      </dgm:t>
    </dgm:pt>
    <dgm:pt modelId="{769B36BA-FDB0-43B7-92A4-271C0E348D82}">
      <dgm:prSet phldrT="[Tekst]" custT="1"/>
      <dgm:spPr/>
      <dgm:t>
        <a:bodyPr/>
        <a:lstStyle/>
        <a:p>
          <a:r>
            <a:rPr lang="pl-PL" sz="1050" dirty="0" smtClean="0"/>
            <a:t>Ostatnia rata okresu kredytowania po odjęciu kwoty umorzenia 03.2033</a:t>
          </a:r>
          <a:endParaRPr lang="pl-PL" sz="1050" dirty="0"/>
        </a:p>
      </dgm:t>
    </dgm:pt>
    <dgm:pt modelId="{257DA7D6-EE89-4E4E-8662-281679D64CE2}" type="parTrans" cxnId="{411FB195-C445-499E-88D3-BBECDA23AAAB}">
      <dgm:prSet/>
      <dgm:spPr/>
      <dgm:t>
        <a:bodyPr/>
        <a:lstStyle/>
        <a:p>
          <a:endParaRPr lang="pl-PL"/>
        </a:p>
      </dgm:t>
    </dgm:pt>
    <dgm:pt modelId="{605D66D9-CE84-486A-A720-DA4C9042237F}" type="sibTrans" cxnId="{411FB195-C445-499E-88D3-BBECDA23AAAB}">
      <dgm:prSet/>
      <dgm:spPr/>
      <dgm:t>
        <a:bodyPr/>
        <a:lstStyle/>
        <a:p>
          <a:endParaRPr lang="pl-PL"/>
        </a:p>
      </dgm:t>
    </dgm:pt>
    <dgm:pt modelId="{92A7F0A6-41F7-4942-9DE1-02D86E1412FB}">
      <dgm:prSet phldrT="[Tekst]" custT="1"/>
      <dgm:spPr/>
      <dgm:t>
        <a:bodyPr/>
        <a:lstStyle/>
        <a:p>
          <a:r>
            <a:rPr lang="pl-PL" sz="1050" dirty="0" smtClean="0"/>
            <a:t>Ostatnia rata okresu kredytowania po odjęciu kwoty premii 09.2035</a:t>
          </a:r>
          <a:endParaRPr lang="pl-PL" sz="1050" dirty="0"/>
        </a:p>
      </dgm:t>
    </dgm:pt>
    <dgm:pt modelId="{FD5AB29D-9739-48E4-A7CB-611A39A27679}" type="parTrans" cxnId="{0CA3E7A0-11CE-4EFF-B732-847E4F730B55}">
      <dgm:prSet/>
      <dgm:spPr/>
      <dgm:t>
        <a:bodyPr/>
        <a:lstStyle/>
        <a:p>
          <a:endParaRPr lang="pl-PL"/>
        </a:p>
      </dgm:t>
    </dgm:pt>
    <dgm:pt modelId="{8A0BA7A2-8B8D-48AE-9C28-436730B9384A}" type="sibTrans" cxnId="{0CA3E7A0-11CE-4EFF-B732-847E4F730B55}">
      <dgm:prSet/>
      <dgm:spPr/>
      <dgm:t>
        <a:bodyPr/>
        <a:lstStyle/>
        <a:p>
          <a:endParaRPr lang="pl-PL"/>
        </a:p>
      </dgm:t>
    </dgm:pt>
    <dgm:pt modelId="{3C6D6AD7-E5DE-4DC3-9EE0-CF6820CAF3CC}" type="pres">
      <dgm:prSet presAssocID="{4462AC19-3E39-4068-B9FC-15C8384CDA4B}" presName="Name0" presStyleCnt="0">
        <dgm:presLayoutVars>
          <dgm:dir/>
          <dgm:resizeHandles val="exact"/>
        </dgm:presLayoutVars>
      </dgm:prSet>
      <dgm:spPr/>
    </dgm:pt>
    <dgm:pt modelId="{89FBB406-D8A0-4742-BCB5-0FE64894B089}" type="pres">
      <dgm:prSet presAssocID="{4462AC19-3E39-4068-B9FC-15C8384CDA4B}" presName="arrow" presStyleLbl="bgShp" presStyleIdx="0" presStyleCnt="1" custLinFactNeighborY="-155"/>
      <dgm:spPr/>
      <dgm:t>
        <a:bodyPr/>
        <a:lstStyle/>
        <a:p>
          <a:endParaRPr lang="pl-PL"/>
        </a:p>
      </dgm:t>
    </dgm:pt>
    <dgm:pt modelId="{B1A2CAB1-8A50-4832-AB90-93D5A3874FFC}" type="pres">
      <dgm:prSet presAssocID="{4462AC19-3E39-4068-B9FC-15C8384CDA4B}" presName="points" presStyleCnt="0"/>
      <dgm:spPr/>
    </dgm:pt>
    <dgm:pt modelId="{25325A48-78D4-4C6E-926A-5B9DA7EA7AA4}" type="pres">
      <dgm:prSet presAssocID="{82452181-DACD-4BF3-A4FE-A82D5028CAA2}" presName="compositeA" presStyleCnt="0"/>
      <dgm:spPr/>
    </dgm:pt>
    <dgm:pt modelId="{7E33BC5B-A516-4AA5-BE9B-57630CB08E60}" type="pres">
      <dgm:prSet presAssocID="{82452181-DACD-4BF3-A4FE-A82D5028CAA2}" presName="textA" presStyleLbl="revTx" presStyleIdx="0" presStyleCnt="9" custScaleX="200960" custLinFactNeighborX="14961" custLinFactNeighborY="7646">
        <dgm:presLayoutVars>
          <dgm:bulletEnabled val="1"/>
        </dgm:presLayoutVars>
      </dgm:prSet>
      <dgm:spPr/>
      <dgm:t>
        <a:bodyPr/>
        <a:lstStyle/>
        <a:p>
          <a:endParaRPr lang="pl-PL"/>
        </a:p>
      </dgm:t>
    </dgm:pt>
    <dgm:pt modelId="{853F54E0-F5BC-4698-9FD1-44B4F4F3DC94}" type="pres">
      <dgm:prSet presAssocID="{82452181-DACD-4BF3-A4FE-A82D5028CAA2}" presName="circleA" presStyleLbl="node1" presStyleIdx="0" presStyleCnt="9" custLinFactNeighborX="-7570" custLinFactNeighborY="-6439"/>
      <dgm:spPr/>
      <dgm:t>
        <a:bodyPr/>
        <a:lstStyle/>
        <a:p>
          <a:endParaRPr lang="pl-PL"/>
        </a:p>
      </dgm:t>
    </dgm:pt>
    <dgm:pt modelId="{7905D01B-8C0B-431E-8AD9-F5982A881EC5}" type="pres">
      <dgm:prSet presAssocID="{82452181-DACD-4BF3-A4FE-A82D5028CAA2}" presName="spaceA" presStyleCnt="0"/>
      <dgm:spPr/>
    </dgm:pt>
    <dgm:pt modelId="{E31C3322-E9AF-4304-86A7-DA22277F0AD8}" type="pres">
      <dgm:prSet presAssocID="{D655330C-7575-4EF2-9983-15D0B21DE880}" presName="space" presStyleCnt="0"/>
      <dgm:spPr/>
    </dgm:pt>
    <dgm:pt modelId="{37FC3F46-EED6-4F76-B1D5-0D2D8E32C84C}" type="pres">
      <dgm:prSet presAssocID="{76AC80D2-2A3D-466D-B5C6-CBEB6ECF1382}" presName="compositeB" presStyleCnt="0"/>
      <dgm:spPr/>
    </dgm:pt>
    <dgm:pt modelId="{14BC512F-7574-4490-AF3B-E75085C3B883}" type="pres">
      <dgm:prSet presAssocID="{76AC80D2-2A3D-466D-B5C6-CBEB6ECF1382}" presName="textB" presStyleLbl="revTx" presStyleIdx="1" presStyleCnt="9" custScaleX="299941" custScaleY="47353" custLinFactNeighborX="13172" custLinFactNeighborY="-39945">
        <dgm:presLayoutVars>
          <dgm:bulletEnabled val="1"/>
        </dgm:presLayoutVars>
      </dgm:prSet>
      <dgm:spPr/>
      <dgm:t>
        <a:bodyPr/>
        <a:lstStyle/>
        <a:p>
          <a:endParaRPr lang="pl-PL"/>
        </a:p>
      </dgm:t>
    </dgm:pt>
    <dgm:pt modelId="{27C90BBA-F3F6-44D1-9C32-44FC9C2F683B}" type="pres">
      <dgm:prSet presAssocID="{76AC80D2-2A3D-466D-B5C6-CBEB6ECF1382}" presName="circleB" presStyleLbl="node1" presStyleIdx="1" presStyleCnt="9" custLinFactNeighborX="-17184" custLinFactNeighborY="-59557"/>
      <dgm:spPr/>
    </dgm:pt>
    <dgm:pt modelId="{462EC969-FD5F-4DD4-A60C-DB8FEC84C698}" type="pres">
      <dgm:prSet presAssocID="{76AC80D2-2A3D-466D-B5C6-CBEB6ECF1382}" presName="spaceB" presStyleCnt="0"/>
      <dgm:spPr/>
    </dgm:pt>
    <dgm:pt modelId="{7868A23A-788F-4071-BA53-1039755A6207}" type="pres">
      <dgm:prSet presAssocID="{AC020A4F-A98B-483E-BEF8-EE1329F3BAB5}" presName="space" presStyleCnt="0"/>
      <dgm:spPr/>
    </dgm:pt>
    <dgm:pt modelId="{B34140C8-04B0-46A8-8118-46F0EE466EE2}" type="pres">
      <dgm:prSet presAssocID="{E245099B-531A-4AE2-BB2B-F550363C4E34}" presName="compositeA" presStyleCnt="0"/>
      <dgm:spPr/>
    </dgm:pt>
    <dgm:pt modelId="{32EEAD8B-D531-48FA-8493-7F7A3D5FE9BA}" type="pres">
      <dgm:prSet presAssocID="{E245099B-531A-4AE2-BB2B-F550363C4E34}" presName="textA" presStyleLbl="revTx" presStyleIdx="2" presStyleCnt="9" custScaleX="196122" custScaleY="49476" custLinFactNeighborX="-55121" custLinFactNeighborY="39229">
        <dgm:presLayoutVars>
          <dgm:bulletEnabled val="1"/>
        </dgm:presLayoutVars>
      </dgm:prSet>
      <dgm:spPr/>
      <dgm:t>
        <a:bodyPr/>
        <a:lstStyle/>
        <a:p>
          <a:endParaRPr lang="pl-PL"/>
        </a:p>
      </dgm:t>
    </dgm:pt>
    <dgm:pt modelId="{1E9C97F4-2DD0-43AE-8ABE-A993D9D2D935}" type="pres">
      <dgm:prSet presAssocID="{E245099B-531A-4AE2-BB2B-F550363C4E34}" presName="circleA" presStyleLbl="node1" presStyleIdx="2" presStyleCnt="9" custLinFactNeighborX="-69473" custLinFactNeighborY="43614"/>
      <dgm:spPr/>
    </dgm:pt>
    <dgm:pt modelId="{2DC8D726-DFB2-4323-94E4-CC0B4FBD203D}" type="pres">
      <dgm:prSet presAssocID="{E245099B-531A-4AE2-BB2B-F550363C4E34}" presName="spaceA" presStyleCnt="0"/>
      <dgm:spPr/>
    </dgm:pt>
    <dgm:pt modelId="{96574F3A-3B91-4163-BA86-08ACBA4F92DF}" type="pres">
      <dgm:prSet presAssocID="{BCE20E62-268E-464E-868A-2E3DE6912D42}" presName="space" presStyleCnt="0"/>
      <dgm:spPr/>
    </dgm:pt>
    <dgm:pt modelId="{FC389FDD-B40A-4C97-B521-11DD47F9488E}" type="pres">
      <dgm:prSet presAssocID="{73E3D0C2-E025-44D0-9E68-83FEC7F257ED}" presName="compositeB" presStyleCnt="0"/>
      <dgm:spPr/>
    </dgm:pt>
    <dgm:pt modelId="{4C574EAC-2F95-4062-9993-CC08C05754CC}" type="pres">
      <dgm:prSet presAssocID="{73E3D0C2-E025-44D0-9E68-83FEC7F257ED}" presName="textB" presStyleLbl="revTx" presStyleIdx="3" presStyleCnt="9" custScaleX="279973" custScaleY="76488" custLinFactNeighborX="-29242" custLinFactNeighborY="-10161">
        <dgm:presLayoutVars>
          <dgm:bulletEnabled val="1"/>
        </dgm:presLayoutVars>
      </dgm:prSet>
      <dgm:spPr/>
      <dgm:t>
        <a:bodyPr/>
        <a:lstStyle/>
        <a:p>
          <a:endParaRPr lang="pl-PL"/>
        </a:p>
      </dgm:t>
    </dgm:pt>
    <dgm:pt modelId="{92F45B52-D6CB-45DF-A533-1A143B8638E4}" type="pres">
      <dgm:prSet presAssocID="{73E3D0C2-E025-44D0-9E68-83FEC7F257ED}" presName="circleB" presStyleLbl="node1" presStyleIdx="3" presStyleCnt="9" custLinFactNeighborX="-97923" custLinFactNeighborY="-30422"/>
      <dgm:spPr/>
    </dgm:pt>
    <dgm:pt modelId="{51FB8A0D-0F33-4ED3-8C98-724D50C35946}" type="pres">
      <dgm:prSet presAssocID="{73E3D0C2-E025-44D0-9E68-83FEC7F257ED}" presName="spaceB" presStyleCnt="0"/>
      <dgm:spPr/>
    </dgm:pt>
    <dgm:pt modelId="{162F4C34-0A06-46EB-B9D0-AA08227E40C6}" type="pres">
      <dgm:prSet presAssocID="{70DDA48C-5595-433C-9F88-E2288A7BCBB0}" presName="space" presStyleCnt="0"/>
      <dgm:spPr/>
    </dgm:pt>
    <dgm:pt modelId="{494B02D8-9B81-4D5B-8A01-B6F14CC44C23}" type="pres">
      <dgm:prSet presAssocID="{E33E4A25-4340-4153-B210-90DC98BE52A4}" presName="compositeA" presStyleCnt="0"/>
      <dgm:spPr/>
    </dgm:pt>
    <dgm:pt modelId="{45C24569-A9F1-429C-9C03-6AEEE2AF7E78}" type="pres">
      <dgm:prSet presAssocID="{E33E4A25-4340-4153-B210-90DC98BE52A4}" presName="textA" presStyleLbl="revTx" presStyleIdx="4" presStyleCnt="9" custScaleX="184250" custScaleY="56317" custLinFactNeighborX="-63233" custLinFactNeighborY="37920">
        <dgm:presLayoutVars>
          <dgm:bulletEnabled val="1"/>
        </dgm:presLayoutVars>
      </dgm:prSet>
      <dgm:spPr/>
      <dgm:t>
        <a:bodyPr/>
        <a:lstStyle/>
        <a:p>
          <a:endParaRPr lang="pl-PL"/>
        </a:p>
      </dgm:t>
    </dgm:pt>
    <dgm:pt modelId="{A0D4F39D-241F-4075-A463-870AA6EDAC96}" type="pres">
      <dgm:prSet presAssocID="{E33E4A25-4340-4153-B210-90DC98BE52A4}" presName="circleA" presStyleLbl="node1" presStyleIdx="4" presStyleCnt="9" custLinFactX="-26820" custLinFactNeighborX="-100000" custLinFactNeighborY="41260"/>
      <dgm:spPr/>
    </dgm:pt>
    <dgm:pt modelId="{3CF49835-9683-4AF0-9D61-8D161DC0C7A5}" type="pres">
      <dgm:prSet presAssocID="{E33E4A25-4340-4153-B210-90DC98BE52A4}" presName="spaceA" presStyleCnt="0"/>
      <dgm:spPr/>
    </dgm:pt>
    <dgm:pt modelId="{EBF8FB1B-05F2-4BD1-ADF6-5943DA21A5D1}" type="pres">
      <dgm:prSet presAssocID="{2588F412-2304-4932-A5FA-BE0BC3C1672A}" presName="space" presStyleCnt="0"/>
      <dgm:spPr/>
    </dgm:pt>
    <dgm:pt modelId="{40EDFC60-4E24-499D-96DA-ED8BE086C84F}" type="pres">
      <dgm:prSet presAssocID="{8615CDAF-DFED-426C-95B6-F60229A76CD9}" presName="compositeB" presStyleCnt="0"/>
      <dgm:spPr/>
    </dgm:pt>
    <dgm:pt modelId="{3A773E7A-8AB0-4C0D-9319-DC3582416CD1}" type="pres">
      <dgm:prSet presAssocID="{8615CDAF-DFED-426C-95B6-F60229A76CD9}" presName="textB" presStyleLbl="revTx" presStyleIdx="5" presStyleCnt="9" custScaleX="176379" custScaleY="53841" custLinFactNeighborX="-50390" custLinFactNeighborY="-35080">
        <dgm:presLayoutVars>
          <dgm:bulletEnabled val="1"/>
        </dgm:presLayoutVars>
      </dgm:prSet>
      <dgm:spPr/>
      <dgm:t>
        <a:bodyPr/>
        <a:lstStyle/>
        <a:p>
          <a:endParaRPr lang="pl-PL"/>
        </a:p>
      </dgm:t>
    </dgm:pt>
    <dgm:pt modelId="{BFE9FE8D-9B24-43A5-9D14-EE632EE8D818}" type="pres">
      <dgm:prSet presAssocID="{8615CDAF-DFED-426C-95B6-F60229A76CD9}" presName="circleB" presStyleLbl="node1" presStyleIdx="5" presStyleCnt="9" custLinFactX="-16652" custLinFactNeighborX="-100000" custLinFactNeighborY="-49033"/>
      <dgm:spPr>
        <a:solidFill>
          <a:schemeClr val="accent4"/>
        </a:solidFill>
      </dgm:spPr>
    </dgm:pt>
    <dgm:pt modelId="{C0A740BC-3A13-4D10-B5CD-8F6EE6E901B8}" type="pres">
      <dgm:prSet presAssocID="{8615CDAF-DFED-426C-95B6-F60229A76CD9}" presName="spaceB" presStyleCnt="0"/>
      <dgm:spPr/>
    </dgm:pt>
    <dgm:pt modelId="{FDD9E561-76E5-4AAF-A9E1-16EA85DAFE6D}" type="pres">
      <dgm:prSet presAssocID="{2B0397BF-B325-46E0-8823-7A30C17E349C}" presName="space" presStyleCnt="0"/>
      <dgm:spPr/>
    </dgm:pt>
    <dgm:pt modelId="{BD4C66B9-16CC-42B7-BBDD-5D54994BCFE0}" type="pres">
      <dgm:prSet presAssocID="{769B36BA-FDB0-43B7-92A4-271C0E348D82}" presName="compositeA" presStyleCnt="0"/>
      <dgm:spPr/>
    </dgm:pt>
    <dgm:pt modelId="{439E71D1-AB72-450E-AA00-1FC31E1EC44F}" type="pres">
      <dgm:prSet presAssocID="{769B36BA-FDB0-43B7-92A4-271C0E348D82}" presName="textA" presStyleLbl="revTx" presStyleIdx="6" presStyleCnt="9" custScaleX="260750">
        <dgm:presLayoutVars>
          <dgm:bulletEnabled val="1"/>
        </dgm:presLayoutVars>
      </dgm:prSet>
      <dgm:spPr/>
      <dgm:t>
        <a:bodyPr/>
        <a:lstStyle/>
        <a:p>
          <a:endParaRPr lang="pl-PL"/>
        </a:p>
      </dgm:t>
    </dgm:pt>
    <dgm:pt modelId="{EF63813E-06FA-42D7-8C94-ED514938A59B}" type="pres">
      <dgm:prSet presAssocID="{769B36BA-FDB0-43B7-92A4-271C0E348D82}" presName="circleA" presStyleLbl="node1" presStyleIdx="6" presStyleCnt="9"/>
      <dgm:spPr>
        <a:solidFill>
          <a:schemeClr val="accent4"/>
        </a:solidFill>
      </dgm:spPr>
    </dgm:pt>
    <dgm:pt modelId="{9AD9FEF3-06F1-435D-AC3C-7573EF691A1A}" type="pres">
      <dgm:prSet presAssocID="{769B36BA-FDB0-43B7-92A4-271C0E348D82}" presName="spaceA" presStyleCnt="0"/>
      <dgm:spPr/>
    </dgm:pt>
    <dgm:pt modelId="{33ABD32A-D91A-40A0-8437-27264E839D28}" type="pres">
      <dgm:prSet presAssocID="{605D66D9-CE84-486A-A720-DA4C9042237F}" presName="space" presStyleCnt="0"/>
      <dgm:spPr/>
    </dgm:pt>
    <dgm:pt modelId="{FD675076-25FB-4D38-9364-D7F834D6FA85}" type="pres">
      <dgm:prSet presAssocID="{92A7F0A6-41F7-4942-9DE1-02D86E1412FB}" presName="compositeB" presStyleCnt="0"/>
      <dgm:spPr/>
    </dgm:pt>
    <dgm:pt modelId="{5D107691-367B-4CC6-8F20-29782DE92936}" type="pres">
      <dgm:prSet presAssocID="{92A7F0A6-41F7-4942-9DE1-02D86E1412FB}" presName="textB" presStyleLbl="revTx" presStyleIdx="7" presStyleCnt="9" custScaleX="241980" custLinFactNeighborX="56738" custLinFactNeighborY="0">
        <dgm:presLayoutVars>
          <dgm:bulletEnabled val="1"/>
        </dgm:presLayoutVars>
      </dgm:prSet>
      <dgm:spPr/>
      <dgm:t>
        <a:bodyPr/>
        <a:lstStyle/>
        <a:p>
          <a:endParaRPr lang="pl-PL"/>
        </a:p>
      </dgm:t>
    </dgm:pt>
    <dgm:pt modelId="{F2684E8E-4BC6-4EA1-930A-FA87FBC4CD0B}" type="pres">
      <dgm:prSet presAssocID="{92A7F0A6-41F7-4942-9DE1-02D86E1412FB}" presName="circleB" presStyleLbl="node1" presStyleIdx="7" presStyleCnt="9" custLinFactNeighborX="77152" custLinFactNeighborY="5935"/>
      <dgm:spPr/>
    </dgm:pt>
    <dgm:pt modelId="{B25C8BDE-9EF3-4430-A01A-C9F806667189}" type="pres">
      <dgm:prSet presAssocID="{92A7F0A6-41F7-4942-9DE1-02D86E1412FB}" presName="spaceB" presStyleCnt="0"/>
      <dgm:spPr/>
    </dgm:pt>
    <dgm:pt modelId="{E814C7A2-7A0E-4985-A898-6DF35FFB1ED8}" type="pres">
      <dgm:prSet presAssocID="{8A0BA7A2-8B8D-48AE-9C28-436730B9384A}" presName="space" presStyleCnt="0"/>
      <dgm:spPr/>
    </dgm:pt>
    <dgm:pt modelId="{1A5C107F-A2B4-4ED0-B000-E54D9512B8C2}" type="pres">
      <dgm:prSet presAssocID="{C1A9AED4-2218-44EB-A7AA-41B547D015F9}" presName="compositeA" presStyleCnt="0"/>
      <dgm:spPr/>
    </dgm:pt>
    <dgm:pt modelId="{801B0937-46AE-41A8-8AD1-D9DE274A2937}" type="pres">
      <dgm:prSet presAssocID="{C1A9AED4-2218-44EB-A7AA-41B547D015F9}" presName="textA" presStyleLbl="revTx" presStyleIdx="8" presStyleCnt="9" custScaleX="268181" custLinFactX="53809" custLinFactNeighborX="100000" custLinFactNeighborY="1336">
        <dgm:presLayoutVars>
          <dgm:bulletEnabled val="1"/>
        </dgm:presLayoutVars>
      </dgm:prSet>
      <dgm:spPr/>
      <dgm:t>
        <a:bodyPr/>
        <a:lstStyle/>
        <a:p>
          <a:endParaRPr lang="pl-PL"/>
        </a:p>
      </dgm:t>
    </dgm:pt>
    <dgm:pt modelId="{754E79B7-7A5A-4176-B4A0-2DB6A74E820A}" type="pres">
      <dgm:prSet presAssocID="{C1A9AED4-2218-44EB-A7AA-41B547D015F9}" presName="circleA" presStyleLbl="node1" presStyleIdx="8" presStyleCnt="9" custLinFactX="100000" custLinFactNeighborX="182498" custLinFactNeighborY="-8809"/>
      <dgm:spPr/>
    </dgm:pt>
    <dgm:pt modelId="{A108BB97-0CD4-4ABF-AC71-8814B3C66939}" type="pres">
      <dgm:prSet presAssocID="{C1A9AED4-2218-44EB-A7AA-41B547D015F9}" presName="spaceA" presStyleCnt="0"/>
      <dgm:spPr/>
    </dgm:pt>
  </dgm:ptLst>
  <dgm:cxnLst>
    <dgm:cxn modelId="{DBF8F985-C174-4FC7-9F65-BBA0BC88EDCC}" type="presOf" srcId="{769B36BA-FDB0-43B7-92A4-271C0E348D82}" destId="{439E71D1-AB72-450E-AA00-1FC31E1EC44F}" srcOrd="0" destOrd="0" presId="urn:microsoft.com/office/officeart/2005/8/layout/hProcess11"/>
    <dgm:cxn modelId="{D7A4F67B-8213-46B4-AB3E-BC4BB33E7665}" srcId="{4462AC19-3E39-4068-B9FC-15C8384CDA4B}" destId="{E245099B-531A-4AE2-BB2B-F550363C4E34}" srcOrd="2" destOrd="0" parTransId="{0A35BF16-B5FC-4A46-B451-2D2A33F67469}" sibTransId="{BCE20E62-268E-464E-868A-2E3DE6912D42}"/>
    <dgm:cxn modelId="{83B9B7ED-5F5E-4AD0-81E0-A15B08CAC9C8}" type="presOf" srcId="{8615CDAF-DFED-426C-95B6-F60229A76CD9}" destId="{3A773E7A-8AB0-4C0D-9319-DC3582416CD1}" srcOrd="0" destOrd="0" presId="urn:microsoft.com/office/officeart/2005/8/layout/hProcess11"/>
    <dgm:cxn modelId="{1AB5E7A8-A1A9-4B19-B76D-5DA27E47FBB4}" srcId="{4462AC19-3E39-4068-B9FC-15C8384CDA4B}" destId="{73E3D0C2-E025-44D0-9E68-83FEC7F257ED}" srcOrd="3" destOrd="0" parTransId="{5EB85E52-BAE7-4828-8A37-FFD94B44F6B9}" sibTransId="{70DDA48C-5595-433C-9F88-E2288A7BCBB0}"/>
    <dgm:cxn modelId="{9EA78BCF-2F21-4266-AECA-9B743244A75F}" srcId="{4462AC19-3E39-4068-B9FC-15C8384CDA4B}" destId="{82452181-DACD-4BF3-A4FE-A82D5028CAA2}" srcOrd="0" destOrd="0" parTransId="{ADD22B31-F8B7-4A3C-8721-BAC7C4BCB169}" sibTransId="{D655330C-7575-4EF2-9983-15D0B21DE880}"/>
    <dgm:cxn modelId="{2EA491F2-8E2E-44CD-AC47-2B02577D1327}" type="presOf" srcId="{82452181-DACD-4BF3-A4FE-A82D5028CAA2}" destId="{7E33BC5B-A516-4AA5-BE9B-57630CB08E60}" srcOrd="0" destOrd="0" presId="urn:microsoft.com/office/officeart/2005/8/layout/hProcess11"/>
    <dgm:cxn modelId="{687E9DA8-6B23-4E20-849E-D23CBB220720}" type="presOf" srcId="{76AC80D2-2A3D-466D-B5C6-CBEB6ECF1382}" destId="{14BC512F-7574-4490-AF3B-E75085C3B883}" srcOrd="0" destOrd="0" presId="urn:microsoft.com/office/officeart/2005/8/layout/hProcess11"/>
    <dgm:cxn modelId="{1F4CB727-CE46-4176-BF6E-3C45E8C791EE}" srcId="{4462AC19-3E39-4068-B9FC-15C8384CDA4B}" destId="{E33E4A25-4340-4153-B210-90DC98BE52A4}" srcOrd="4" destOrd="0" parTransId="{C97B2BB7-30C6-42D1-A92B-40B66378EFFC}" sibTransId="{2588F412-2304-4932-A5FA-BE0BC3C1672A}"/>
    <dgm:cxn modelId="{0CA3E7A0-11CE-4EFF-B732-847E4F730B55}" srcId="{4462AC19-3E39-4068-B9FC-15C8384CDA4B}" destId="{92A7F0A6-41F7-4942-9DE1-02D86E1412FB}" srcOrd="7" destOrd="0" parTransId="{FD5AB29D-9739-48E4-A7CB-611A39A27679}" sibTransId="{8A0BA7A2-8B8D-48AE-9C28-436730B9384A}"/>
    <dgm:cxn modelId="{C8195FD5-DFAE-492F-B567-C8A60027A5CA}" srcId="{4462AC19-3E39-4068-B9FC-15C8384CDA4B}" destId="{76AC80D2-2A3D-466D-B5C6-CBEB6ECF1382}" srcOrd="1" destOrd="0" parTransId="{92D918B2-F6A1-4104-9CDF-8CF529761BBE}" sibTransId="{AC020A4F-A98B-483E-BEF8-EE1329F3BAB5}"/>
    <dgm:cxn modelId="{0A1B7626-EF39-45CE-AFCC-590A52E1AF8C}" type="presOf" srcId="{73E3D0C2-E025-44D0-9E68-83FEC7F257ED}" destId="{4C574EAC-2F95-4062-9993-CC08C05754CC}" srcOrd="0" destOrd="0" presId="urn:microsoft.com/office/officeart/2005/8/layout/hProcess11"/>
    <dgm:cxn modelId="{93EEEEDC-47C0-431C-8116-C3ECE39A43FE}" type="presOf" srcId="{C1A9AED4-2218-44EB-A7AA-41B547D015F9}" destId="{801B0937-46AE-41A8-8AD1-D9DE274A2937}" srcOrd="0" destOrd="0" presId="urn:microsoft.com/office/officeart/2005/8/layout/hProcess11"/>
    <dgm:cxn modelId="{BC0EED46-2D17-4774-9AFB-E31F51D1CC96}" type="presOf" srcId="{4462AC19-3E39-4068-B9FC-15C8384CDA4B}" destId="{3C6D6AD7-E5DE-4DC3-9EE0-CF6820CAF3CC}" srcOrd="0" destOrd="0" presId="urn:microsoft.com/office/officeart/2005/8/layout/hProcess11"/>
    <dgm:cxn modelId="{411FB195-C445-499E-88D3-BBECDA23AAAB}" srcId="{4462AC19-3E39-4068-B9FC-15C8384CDA4B}" destId="{769B36BA-FDB0-43B7-92A4-271C0E348D82}" srcOrd="6" destOrd="0" parTransId="{257DA7D6-EE89-4E4E-8662-281679D64CE2}" sibTransId="{605D66D9-CE84-486A-A720-DA4C9042237F}"/>
    <dgm:cxn modelId="{ECD5FBD8-9D45-4C34-AEB3-AD931C00E50F}" srcId="{4462AC19-3E39-4068-B9FC-15C8384CDA4B}" destId="{8615CDAF-DFED-426C-95B6-F60229A76CD9}" srcOrd="5" destOrd="0" parTransId="{79E00129-E647-4406-A66D-AF9C4364039A}" sibTransId="{2B0397BF-B325-46E0-8823-7A30C17E349C}"/>
    <dgm:cxn modelId="{8D4A1F54-CFDC-4271-BDA0-A36E82D447D7}" type="presOf" srcId="{92A7F0A6-41F7-4942-9DE1-02D86E1412FB}" destId="{5D107691-367B-4CC6-8F20-29782DE92936}" srcOrd="0" destOrd="0" presId="urn:microsoft.com/office/officeart/2005/8/layout/hProcess11"/>
    <dgm:cxn modelId="{66AC4E51-57D1-4F07-A97D-E2BB5E7933AE}" type="presOf" srcId="{E33E4A25-4340-4153-B210-90DC98BE52A4}" destId="{45C24569-A9F1-429C-9C03-6AEEE2AF7E78}" srcOrd="0" destOrd="0" presId="urn:microsoft.com/office/officeart/2005/8/layout/hProcess11"/>
    <dgm:cxn modelId="{29BD83E5-07EB-4683-B5E7-C7D1FB87C810}" srcId="{4462AC19-3E39-4068-B9FC-15C8384CDA4B}" destId="{C1A9AED4-2218-44EB-A7AA-41B547D015F9}" srcOrd="8" destOrd="0" parTransId="{65620451-78BB-40E5-9B8E-F424D68A0AAA}" sibTransId="{0B7AE4BE-1975-416F-9593-08B7EF5BD815}"/>
    <dgm:cxn modelId="{C714A6E3-D6C3-44B2-B9E2-5AC209B02ECC}" type="presOf" srcId="{E245099B-531A-4AE2-BB2B-F550363C4E34}" destId="{32EEAD8B-D531-48FA-8493-7F7A3D5FE9BA}" srcOrd="0" destOrd="0" presId="urn:microsoft.com/office/officeart/2005/8/layout/hProcess11"/>
    <dgm:cxn modelId="{EB077CCD-E0C7-411E-BDA1-F8A7102C76FF}" type="presParOf" srcId="{3C6D6AD7-E5DE-4DC3-9EE0-CF6820CAF3CC}" destId="{89FBB406-D8A0-4742-BCB5-0FE64894B089}" srcOrd="0" destOrd="0" presId="urn:microsoft.com/office/officeart/2005/8/layout/hProcess11"/>
    <dgm:cxn modelId="{8F67D831-26B5-4974-AEC6-E8C79EB68A3B}" type="presParOf" srcId="{3C6D6AD7-E5DE-4DC3-9EE0-CF6820CAF3CC}" destId="{B1A2CAB1-8A50-4832-AB90-93D5A3874FFC}" srcOrd="1" destOrd="0" presId="urn:microsoft.com/office/officeart/2005/8/layout/hProcess11"/>
    <dgm:cxn modelId="{CC958E23-1927-41AD-A67C-441CBFBA12E9}" type="presParOf" srcId="{B1A2CAB1-8A50-4832-AB90-93D5A3874FFC}" destId="{25325A48-78D4-4C6E-926A-5B9DA7EA7AA4}" srcOrd="0" destOrd="0" presId="urn:microsoft.com/office/officeart/2005/8/layout/hProcess11"/>
    <dgm:cxn modelId="{352F37BF-0FBE-453E-9C54-D69948358CD8}" type="presParOf" srcId="{25325A48-78D4-4C6E-926A-5B9DA7EA7AA4}" destId="{7E33BC5B-A516-4AA5-BE9B-57630CB08E60}" srcOrd="0" destOrd="0" presId="urn:microsoft.com/office/officeart/2005/8/layout/hProcess11"/>
    <dgm:cxn modelId="{EEA23959-DFAB-4777-AB00-A5243215483F}" type="presParOf" srcId="{25325A48-78D4-4C6E-926A-5B9DA7EA7AA4}" destId="{853F54E0-F5BC-4698-9FD1-44B4F4F3DC94}" srcOrd="1" destOrd="0" presId="urn:microsoft.com/office/officeart/2005/8/layout/hProcess11"/>
    <dgm:cxn modelId="{B0E1BCF4-9309-4C0A-8F1B-C8FB9AB99030}" type="presParOf" srcId="{25325A48-78D4-4C6E-926A-5B9DA7EA7AA4}" destId="{7905D01B-8C0B-431E-8AD9-F5982A881EC5}" srcOrd="2" destOrd="0" presId="urn:microsoft.com/office/officeart/2005/8/layout/hProcess11"/>
    <dgm:cxn modelId="{39D7A972-8D6C-4B74-A8E1-B904B4D4DEAB}" type="presParOf" srcId="{B1A2CAB1-8A50-4832-AB90-93D5A3874FFC}" destId="{E31C3322-E9AF-4304-86A7-DA22277F0AD8}" srcOrd="1" destOrd="0" presId="urn:microsoft.com/office/officeart/2005/8/layout/hProcess11"/>
    <dgm:cxn modelId="{64A77AB3-5DCC-4D21-802E-F4901307A591}" type="presParOf" srcId="{B1A2CAB1-8A50-4832-AB90-93D5A3874FFC}" destId="{37FC3F46-EED6-4F76-B1D5-0D2D8E32C84C}" srcOrd="2" destOrd="0" presId="urn:microsoft.com/office/officeart/2005/8/layout/hProcess11"/>
    <dgm:cxn modelId="{7963D019-52A5-469C-84A9-75323907E460}" type="presParOf" srcId="{37FC3F46-EED6-4F76-B1D5-0D2D8E32C84C}" destId="{14BC512F-7574-4490-AF3B-E75085C3B883}" srcOrd="0" destOrd="0" presId="urn:microsoft.com/office/officeart/2005/8/layout/hProcess11"/>
    <dgm:cxn modelId="{55F2033E-D0FA-4701-89C4-0580E5AEACCE}" type="presParOf" srcId="{37FC3F46-EED6-4F76-B1D5-0D2D8E32C84C}" destId="{27C90BBA-F3F6-44D1-9C32-44FC9C2F683B}" srcOrd="1" destOrd="0" presId="urn:microsoft.com/office/officeart/2005/8/layout/hProcess11"/>
    <dgm:cxn modelId="{8C50B944-A9AB-4847-9C6E-3904E02897BF}" type="presParOf" srcId="{37FC3F46-EED6-4F76-B1D5-0D2D8E32C84C}" destId="{462EC969-FD5F-4DD4-A60C-DB8FEC84C698}" srcOrd="2" destOrd="0" presId="urn:microsoft.com/office/officeart/2005/8/layout/hProcess11"/>
    <dgm:cxn modelId="{A8FB0EB8-9CF9-4BAD-B5AB-B8C9711E5849}" type="presParOf" srcId="{B1A2CAB1-8A50-4832-AB90-93D5A3874FFC}" destId="{7868A23A-788F-4071-BA53-1039755A6207}" srcOrd="3" destOrd="0" presId="urn:microsoft.com/office/officeart/2005/8/layout/hProcess11"/>
    <dgm:cxn modelId="{5FA08538-C7C5-45E9-AB40-76F213AB86D9}" type="presParOf" srcId="{B1A2CAB1-8A50-4832-AB90-93D5A3874FFC}" destId="{B34140C8-04B0-46A8-8118-46F0EE466EE2}" srcOrd="4" destOrd="0" presId="urn:microsoft.com/office/officeart/2005/8/layout/hProcess11"/>
    <dgm:cxn modelId="{6B717687-09A5-4CA9-A66B-D0AEEE2F914A}" type="presParOf" srcId="{B34140C8-04B0-46A8-8118-46F0EE466EE2}" destId="{32EEAD8B-D531-48FA-8493-7F7A3D5FE9BA}" srcOrd="0" destOrd="0" presId="urn:microsoft.com/office/officeart/2005/8/layout/hProcess11"/>
    <dgm:cxn modelId="{80AF6284-09A3-4EEE-9FC4-DF204FF0FCA8}" type="presParOf" srcId="{B34140C8-04B0-46A8-8118-46F0EE466EE2}" destId="{1E9C97F4-2DD0-43AE-8ABE-A993D9D2D935}" srcOrd="1" destOrd="0" presId="urn:microsoft.com/office/officeart/2005/8/layout/hProcess11"/>
    <dgm:cxn modelId="{2B688841-C6B2-43E7-BFFF-45B133E6A4B6}" type="presParOf" srcId="{B34140C8-04B0-46A8-8118-46F0EE466EE2}" destId="{2DC8D726-DFB2-4323-94E4-CC0B4FBD203D}" srcOrd="2" destOrd="0" presId="urn:microsoft.com/office/officeart/2005/8/layout/hProcess11"/>
    <dgm:cxn modelId="{8C17C500-8D77-4DB1-AE8D-BA19ECA84382}" type="presParOf" srcId="{B1A2CAB1-8A50-4832-AB90-93D5A3874FFC}" destId="{96574F3A-3B91-4163-BA86-08ACBA4F92DF}" srcOrd="5" destOrd="0" presId="urn:microsoft.com/office/officeart/2005/8/layout/hProcess11"/>
    <dgm:cxn modelId="{82CB747B-0BD5-454A-904B-61344936FA00}" type="presParOf" srcId="{B1A2CAB1-8A50-4832-AB90-93D5A3874FFC}" destId="{FC389FDD-B40A-4C97-B521-11DD47F9488E}" srcOrd="6" destOrd="0" presId="urn:microsoft.com/office/officeart/2005/8/layout/hProcess11"/>
    <dgm:cxn modelId="{27AEF686-563B-481B-859B-1279980BF9E0}" type="presParOf" srcId="{FC389FDD-B40A-4C97-B521-11DD47F9488E}" destId="{4C574EAC-2F95-4062-9993-CC08C05754CC}" srcOrd="0" destOrd="0" presId="urn:microsoft.com/office/officeart/2005/8/layout/hProcess11"/>
    <dgm:cxn modelId="{91A066EC-8A4F-416F-B705-5F3BCC7FE110}" type="presParOf" srcId="{FC389FDD-B40A-4C97-B521-11DD47F9488E}" destId="{92F45B52-D6CB-45DF-A533-1A143B8638E4}" srcOrd="1" destOrd="0" presId="urn:microsoft.com/office/officeart/2005/8/layout/hProcess11"/>
    <dgm:cxn modelId="{33834EFF-7E7E-4C6E-97B7-4E772D178143}" type="presParOf" srcId="{FC389FDD-B40A-4C97-B521-11DD47F9488E}" destId="{51FB8A0D-0F33-4ED3-8C98-724D50C35946}" srcOrd="2" destOrd="0" presId="urn:microsoft.com/office/officeart/2005/8/layout/hProcess11"/>
    <dgm:cxn modelId="{7777BB92-A4CD-468E-92A3-B7DB25E0D19C}" type="presParOf" srcId="{B1A2CAB1-8A50-4832-AB90-93D5A3874FFC}" destId="{162F4C34-0A06-46EB-B9D0-AA08227E40C6}" srcOrd="7" destOrd="0" presId="urn:microsoft.com/office/officeart/2005/8/layout/hProcess11"/>
    <dgm:cxn modelId="{329E6F19-E0A8-4556-BB71-5447DBC45D89}" type="presParOf" srcId="{B1A2CAB1-8A50-4832-AB90-93D5A3874FFC}" destId="{494B02D8-9B81-4D5B-8A01-B6F14CC44C23}" srcOrd="8" destOrd="0" presId="urn:microsoft.com/office/officeart/2005/8/layout/hProcess11"/>
    <dgm:cxn modelId="{B15BB456-6FB1-47DE-9D89-21069010607C}" type="presParOf" srcId="{494B02D8-9B81-4D5B-8A01-B6F14CC44C23}" destId="{45C24569-A9F1-429C-9C03-6AEEE2AF7E78}" srcOrd="0" destOrd="0" presId="urn:microsoft.com/office/officeart/2005/8/layout/hProcess11"/>
    <dgm:cxn modelId="{64B5E3F8-0068-499E-BC8E-1A2EBC7EDAB1}" type="presParOf" srcId="{494B02D8-9B81-4D5B-8A01-B6F14CC44C23}" destId="{A0D4F39D-241F-4075-A463-870AA6EDAC96}" srcOrd="1" destOrd="0" presId="urn:microsoft.com/office/officeart/2005/8/layout/hProcess11"/>
    <dgm:cxn modelId="{A51550B4-FFD8-4FE1-B251-9E3C93870AE0}" type="presParOf" srcId="{494B02D8-9B81-4D5B-8A01-B6F14CC44C23}" destId="{3CF49835-9683-4AF0-9D61-8D161DC0C7A5}" srcOrd="2" destOrd="0" presId="urn:microsoft.com/office/officeart/2005/8/layout/hProcess11"/>
    <dgm:cxn modelId="{EB8D67AA-3FDF-42CC-B980-0FAB2AE8AB99}" type="presParOf" srcId="{B1A2CAB1-8A50-4832-AB90-93D5A3874FFC}" destId="{EBF8FB1B-05F2-4BD1-ADF6-5943DA21A5D1}" srcOrd="9" destOrd="0" presId="urn:microsoft.com/office/officeart/2005/8/layout/hProcess11"/>
    <dgm:cxn modelId="{40EFDB71-CF24-4FEE-9C6A-5569D12042B2}" type="presParOf" srcId="{B1A2CAB1-8A50-4832-AB90-93D5A3874FFC}" destId="{40EDFC60-4E24-499D-96DA-ED8BE086C84F}" srcOrd="10" destOrd="0" presId="urn:microsoft.com/office/officeart/2005/8/layout/hProcess11"/>
    <dgm:cxn modelId="{F570E4E5-7264-4457-B321-1252C9AA93F3}" type="presParOf" srcId="{40EDFC60-4E24-499D-96DA-ED8BE086C84F}" destId="{3A773E7A-8AB0-4C0D-9319-DC3582416CD1}" srcOrd="0" destOrd="0" presId="urn:microsoft.com/office/officeart/2005/8/layout/hProcess11"/>
    <dgm:cxn modelId="{50D1ECF7-699C-4FA3-A516-DD43E323008C}" type="presParOf" srcId="{40EDFC60-4E24-499D-96DA-ED8BE086C84F}" destId="{BFE9FE8D-9B24-43A5-9D14-EE632EE8D818}" srcOrd="1" destOrd="0" presId="urn:microsoft.com/office/officeart/2005/8/layout/hProcess11"/>
    <dgm:cxn modelId="{A182170F-4D96-4899-8CB7-E0864CA77904}" type="presParOf" srcId="{40EDFC60-4E24-499D-96DA-ED8BE086C84F}" destId="{C0A740BC-3A13-4D10-B5CD-8F6EE6E901B8}" srcOrd="2" destOrd="0" presId="urn:microsoft.com/office/officeart/2005/8/layout/hProcess11"/>
    <dgm:cxn modelId="{1BB7B1AE-3753-41EB-86D7-4B46DA2A7BE8}" type="presParOf" srcId="{B1A2CAB1-8A50-4832-AB90-93D5A3874FFC}" destId="{FDD9E561-76E5-4AAF-A9E1-16EA85DAFE6D}" srcOrd="11" destOrd="0" presId="urn:microsoft.com/office/officeart/2005/8/layout/hProcess11"/>
    <dgm:cxn modelId="{8C0EED1F-A12F-4EFF-84F4-E3E64800ADE6}" type="presParOf" srcId="{B1A2CAB1-8A50-4832-AB90-93D5A3874FFC}" destId="{BD4C66B9-16CC-42B7-BBDD-5D54994BCFE0}" srcOrd="12" destOrd="0" presId="urn:microsoft.com/office/officeart/2005/8/layout/hProcess11"/>
    <dgm:cxn modelId="{DA5C8BD6-8E43-468C-86C3-361E32D2235E}" type="presParOf" srcId="{BD4C66B9-16CC-42B7-BBDD-5D54994BCFE0}" destId="{439E71D1-AB72-450E-AA00-1FC31E1EC44F}" srcOrd="0" destOrd="0" presId="urn:microsoft.com/office/officeart/2005/8/layout/hProcess11"/>
    <dgm:cxn modelId="{73200DC0-87D9-487D-B8A3-DBE92AAB22D1}" type="presParOf" srcId="{BD4C66B9-16CC-42B7-BBDD-5D54994BCFE0}" destId="{EF63813E-06FA-42D7-8C94-ED514938A59B}" srcOrd="1" destOrd="0" presId="urn:microsoft.com/office/officeart/2005/8/layout/hProcess11"/>
    <dgm:cxn modelId="{6C62A47D-52A9-4559-9943-0FEAD236F360}" type="presParOf" srcId="{BD4C66B9-16CC-42B7-BBDD-5D54994BCFE0}" destId="{9AD9FEF3-06F1-435D-AC3C-7573EF691A1A}" srcOrd="2" destOrd="0" presId="urn:microsoft.com/office/officeart/2005/8/layout/hProcess11"/>
    <dgm:cxn modelId="{F79A1E11-B9C2-4619-9CD6-6BCDF39646C4}" type="presParOf" srcId="{B1A2CAB1-8A50-4832-AB90-93D5A3874FFC}" destId="{33ABD32A-D91A-40A0-8437-27264E839D28}" srcOrd="13" destOrd="0" presId="urn:microsoft.com/office/officeart/2005/8/layout/hProcess11"/>
    <dgm:cxn modelId="{F9642A22-F368-4E14-B056-DBBEFD09E55B}" type="presParOf" srcId="{B1A2CAB1-8A50-4832-AB90-93D5A3874FFC}" destId="{FD675076-25FB-4D38-9364-D7F834D6FA85}" srcOrd="14" destOrd="0" presId="urn:microsoft.com/office/officeart/2005/8/layout/hProcess11"/>
    <dgm:cxn modelId="{483E03C1-2E2E-45D5-91ED-13FD58C53607}" type="presParOf" srcId="{FD675076-25FB-4D38-9364-D7F834D6FA85}" destId="{5D107691-367B-4CC6-8F20-29782DE92936}" srcOrd="0" destOrd="0" presId="urn:microsoft.com/office/officeart/2005/8/layout/hProcess11"/>
    <dgm:cxn modelId="{1E742587-34F1-4CF1-A138-4AEDA8D11AB4}" type="presParOf" srcId="{FD675076-25FB-4D38-9364-D7F834D6FA85}" destId="{F2684E8E-4BC6-4EA1-930A-FA87FBC4CD0B}" srcOrd="1" destOrd="0" presId="urn:microsoft.com/office/officeart/2005/8/layout/hProcess11"/>
    <dgm:cxn modelId="{E7600364-13AF-41E8-B902-B0CC63AAEBAC}" type="presParOf" srcId="{FD675076-25FB-4D38-9364-D7F834D6FA85}" destId="{B25C8BDE-9EF3-4430-A01A-C9F806667189}" srcOrd="2" destOrd="0" presId="urn:microsoft.com/office/officeart/2005/8/layout/hProcess11"/>
    <dgm:cxn modelId="{2B9D08ED-F6E3-4506-88AB-C78F527CCB35}" type="presParOf" srcId="{B1A2CAB1-8A50-4832-AB90-93D5A3874FFC}" destId="{E814C7A2-7A0E-4985-A898-6DF35FFB1ED8}" srcOrd="15" destOrd="0" presId="urn:microsoft.com/office/officeart/2005/8/layout/hProcess11"/>
    <dgm:cxn modelId="{A500AA7B-4EF6-48CA-8644-095FD5DB46FD}" type="presParOf" srcId="{B1A2CAB1-8A50-4832-AB90-93D5A3874FFC}" destId="{1A5C107F-A2B4-4ED0-B000-E54D9512B8C2}" srcOrd="16" destOrd="0" presId="urn:microsoft.com/office/officeart/2005/8/layout/hProcess11"/>
    <dgm:cxn modelId="{C8848394-7F6E-4AD9-BD9C-10986C40FE2E}" type="presParOf" srcId="{1A5C107F-A2B4-4ED0-B000-E54D9512B8C2}" destId="{801B0937-46AE-41A8-8AD1-D9DE274A2937}" srcOrd="0" destOrd="0" presId="urn:microsoft.com/office/officeart/2005/8/layout/hProcess11"/>
    <dgm:cxn modelId="{F0BAC5F7-6CA7-48B2-8169-E18DB1D06DC4}" type="presParOf" srcId="{1A5C107F-A2B4-4ED0-B000-E54D9512B8C2}" destId="{754E79B7-7A5A-4176-B4A0-2DB6A74E820A}" srcOrd="1" destOrd="0" presId="urn:microsoft.com/office/officeart/2005/8/layout/hProcess11"/>
    <dgm:cxn modelId="{44CF1335-E5D9-4021-AE78-BC517BD2DEA9}" type="presParOf" srcId="{1A5C107F-A2B4-4ED0-B000-E54D9512B8C2}" destId="{A108BB97-0CD4-4ABF-AC71-8814B3C66939}" srcOrd="2" destOrd="0" presId="urn:microsoft.com/office/officeart/2005/8/layout/hProcess11"/>
  </dgm:cxnLst>
  <dgm:bg/>
  <dgm:whole>
    <a:ln>
      <a:gradFill flip="none" rotWithShape="1">
        <a:gsLst>
          <a:gs pos="0">
            <a:schemeClr val="accent1">
              <a:lumMod val="5000"/>
              <a:lumOff val="95000"/>
            </a:schemeClr>
          </a:gs>
          <a:gs pos="81000">
            <a:srgbClr val="FFC000"/>
          </a:gs>
          <a:gs pos="89000">
            <a:schemeClr val="accent1">
              <a:lumMod val="45000"/>
              <a:lumOff val="55000"/>
            </a:schemeClr>
          </a:gs>
          <a:gs pos="100000">
            <a:schemeClr val="accent1">
              <a:lumMod val="30000"/>
              <a:lumOff val="70000"/>
            </a:schemeClr>
          </a:gs>
        </a:gsLst>
        <a:lin ang="0" scaled="1"/>
        <a:tileRect/>
      </a:gra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CFEE1-22AB-470C-A034-B70BDC05C2C8}" type="doc">
      <dgm:prSet loTypeId="urn:microsoft.com/office/officeart/2005/8/layout/chevron1" loCatId="process" qsTypeId="urn:microsoft.com/office/officeart/2005/8/quickstyle/simple1" qsCatId="simple" csTypeId="urn:microsoft.com/office/officeart/2005/8/colors/accent1_1" csCatId="accent1" phldr="1"/>
      <dgm:spPr/>
    </dgm:pt>
    <dgm:pt modelId="{593580F9-A878-4FC4-8CBE-092AA076A448}">
      <dgm:prSet phldrT="[Tekst]"/>
      <dgm:spPr>
        <a:solidFill>
          <a:schemeClr val="accent4"/>
        </a:solidFill>
      </dgm:spPr>
      <dgm:t>
        <a:bodyPr/>
        <a:lstStyle/>
        <a:p>
          <a:r>
            <a:rPr lang="pl-PL" b="1">
              <a:solidFill>
                <a:schemeClr val="accent1"/>
              </a:solidFill>
            </a:rPr>
            <a:t>I ETAP: </a:t>
          </a:r>
        </a:p>
        <a:p>
          <a:r>
            <a:rPr lang="pl-PL">
              <a:solidFill>
                <a:schemeClr val="accent1"/>
              </a:solidFill>
            </a:rPr>
            <a:t>Preselekcja</a:t>
          </a:r>
        </a:p>
      </dgm:t>
    </dgm:pt>
    <dgm:pt modelId="{B2603E02-0843-4CF6-BF32-CA42E968E58B}" type="parTrans" cxnId="{64E8B0D3-25F3-40E2-AC91-5EF41D56F06E}">
      <dgm:prSet/>
      <dgm:spPr/>
      <dgm:t>
        <a:bodyPr/>
        <a:lstStyle/>
        <a:p>
          <a:endParaRPr lang="pl-PL"/>
        </a:p>
      </dgm:t>
    </dgm:pt>
    <dgm:pt modelId="{D2920375-D1BD-4091-8DCF-74CA06D7FA6D}" type="sibTrans" cxnId="{64E8B0D3-25F3-40E2-AC91-5EF41D56F06E}">
      <dgm:prSet/>
      <dgm:spPr/>
      <dgm:t>
        <a:bodyPr/>
        <a:lstStyle/>
        <a:p>
          <a:endParaRPr lang="pl-PL"/>
        </a:p>
      </dgm:t>
    </dgm:pt>
    <dgm:pt modelId="{AD420885-990B-45AF-ABE9-00333D7255E5}">
      <dgm:prSet phldrT="[Tekst]"/>
      <dgm:spPr>
        <a:solidFill>
          <a:schemeClr val="accent4"/>
        </a:solidFill>
      </dgm:spPr>
      <dgm:t>
        <a:bodyPr/>
        <a:lstStyle/>
        <a:p>
          <a:r>
            <a:rPr lang="pl-PL">
              <a:solidFill>
                <a:schemeClr val="accent1"/>
              </a:solidFill>
            </a:rPr>
            <a:t>Decyzja </a:t>
          </a:r>
          <a:br>
            <a:rPr lang="pl-PL">
              <a:solidFill>
                <a:schemeClr val="accent1"/>
              </a:solidFill>
            </a:rPr>
          </a:br>
          <a:r>
            <a:rPr lang="pl-PL">
              <a:solidFill>
                <a:schemeClr val="accent1"/>
              </a:solidFill>
            </a:rPr>
            <a:t>o udzieleniu dofinansowania </a:t>
          </a:r>
        </a:p>
      </dgm:t>
    </dgm:pt>
    <dgm:pt modelId="{634584D0-F901-46EE-BA96-20AD77CFCE6D}" type="parTrans" cxnId="{E11301CA-3FC2-4A66-AD8D-331E8F456D0C}">
      <dgm:prSet/>
      <dgm:spPr/>
      <dgm:t>
        <a:bodyPr/>
        <a:lstStyle/>
        <a:p>
          <a:endParaRPr lang="pl-PL"/>
        </a:p>
      </dgm:t>
    </dgm:pt>
    <dgm:pt modelId="{9F202813-C498-4809-A934-BC55E9B987DC}" type="sibTrans" cxnId="{E11301CA-3FC2-4A66-AD8D-331E8F456D0C}">
      <dgm:prSet/>
      <dgm:spPr/>
      <dgm:t>
        <a:bodyPr/>
        <a:lstStyle/>
        <a:p>
          <a:endParaRPr lang="pl-PL"/>
        </a:p>
      </dgm:t>
    </dgm:pt>
    <dgm:pt modelId="{49C7E483-D967-4290-B846-349B7568C6AB}">
      <dgm:prSet phldrT="[Tekst]"/>
      <dgm:spPr>
        <a:solidFill>
          <a:schemeClr val="accent4"/>
        </a:solidFill>
      </dgm:spPr>
      <dgm:t>
        <a:bodyPr/>
        <a:lstStyle/>
        <a:p>
          <a:r>
            <a:rPr lang="pl-PL" b="1">
              <a:solidFill>
                <a:schemeClr val="accent1"/>
              </a:solidFill>
            </a:rPr>
            <a:t>II ETAP: </a:t>
          </a:r>
        </a:p>
        <a:p>
          <a:r>
            <a:rPr lang="pl-PL">
              <a:solidFill>
                <a:schemeClr val="accent1"/>
              </a:solidFill>
            </a:rPr>
            <a:t>Selekcja</a:t>
          </a:r>
        </a:p>
      </dgm:t>
    </dgm:pt>
    <dgm:pt modelId="{AE51CA8D-C9D9-4221-819D-3C1D201C1B4E}" type="parTrans" cxnId="{BEBABA52-6A10-4D1A-A46E-29504163FA62}">
      <dgm:prSet/>
      <dgm:spPr/>
      <dgm:t>
        <a:bodyPr/>
        <a:lstStyle/>
        <a:p>
          <a:endParaRPr lang="pl-PL"/>
        </a:p>
      </dgm:t>
    </dgm:pt>
    <dgm:pt modelId="{BEED5E56-10BC-4FDD-9E2D-F16C4E1D6957}" type="sibTrans" cxnId="{BEBABA52-6A10-4D1A-A46E-29504163FA62}">
      <dgm:prSet/>
      <dgm:spPr/>
      <dgm:t>
        <a:bodyPr/>
        <a:lstStyle/>
        <a:p>
          <a:endParaRPr lang="pl-PL"/>
        </a:p>
      </dgm:t>
    </dgm:pt>
    <dgm:pt modelId="{10081B94-779E-47B6-BF35-E7EDD95211AA}" type="pres">
      <dgm:prSet presAssocID="{D24CFEE1-22AB-470C-A034-B70BDC05C2C8}" presName="Name0" presStyleCnt="0">
        <dgm:presLayoutVars>
          <dgm:dir/>
          <dgm:animLvl val="lvl"/>
          <dgm:resizeHandles val="exact"/>
        </dgm:presLayoutVars>
      </dgm:prSet>
      <dgm:spPr/>
    </dgm:pt>
    <dgm:pt modelId="{36A04E48-5A99-4975-91FF-17987B7973A5}" type="pres">
      <dgm:prSet presAssocID="{593580F9-A878-4FC4-8CBE-092AA076A448}" presName="parTxOnly" presStyleLbl="node1" presStyleIdx="0" presStyleCnt="3">
        <dgm:presLayoutVars>
          <dgm:chMax val="0"/>
          <dgm:chPref val="0"/>
          <dgm:bulletEnabled val="1"/>
        </dgm:presLayoutVars>
      </dgm:prSet>
      <dgm:spPr/>
      <dgm:t>
        <a:bodyPr/>
        <a:lstStyle/>
        <a:p>
          <a:endParaRPr lang="pl-PL"/>
        </a:p>
      </dgm:t>
    </dgm:pt>
    <dgm:pt modelId="{9C62FA20-3F92-4A5C-BECF-4E3D82C3D51D}" type="pres">
      <dgm:prSet presAssocID="{D2920375-D1BD-4091-8DCF-74CA06D7FA6D}" presName="parTxOnlySpace" presStyleCnt="0"/>
      <dgm:spPr/>
    </dgm:pt>
    <dgm:pt modelId="{F6DCFBCB-2C50-4FBA-B671-467E021A70E8}" type="pres">
      <dgm:prSet presAssocID="{49C7E483-D967-4290-B846-349B7568C6AB}" presName="parTxOnly" presStyleLbl="node1" presStyleIdx="1" presStyleCnt="3">
        <dgm:presLayoutVars>
          <dgm:chMax val="0"/>
          <dgm:chPref val="0"/>
          <dgm:bulletEnabled val="1"/>
        </dgm:presLayoutVars>
      </dgm:prSet>
      <dgm:spPr/>
      <dgm:t>
        <a:bodyPr/>
        <a:lstStyle/>
        <a:p>
          <a:endParaRPr lang="pl-PL"/>
        </a:p>
      </dgm:t>
    </dgm:pt>
    <dgm:pt modelId="{EE1D90AB-3B55-4EBD-9BAA-A3596E820002}" type="pres">
      <dgm:prSet presAssocID="{BEED5E56-10BC-4FDD-9E2D-F16C4E1D6957}" presName="parTxOnlySpace" presStyleCnt="0"/>
      <dgm:spPr/>
    </dgm:pt>
    <dgm:pt modelId="{BA97AA1B-995A-45B5-ADB7-7AB153E6A6D5}" type="pres">
      <dgm:prSet presAssocID="{AD420885-990B-45AF-ABE9-00333D7255E5}" presName="parTxOnly" presStyleLbl="node1" presStyleIdx="2" presStyleCnt="3" custLinFactNeighborX="821" custLinFactNeighborY="0">
        <dgm:presLayoutVars>
          <dgm:chMax val="0"/>
          <dgm:chPref val="0"/>
          <dgm:bulletEnabled val="1"/>
        </dgm:presLayoutVars>
      </dgm:prSet>
      <dgm:spPr/>
      <dgm:t>
        <a:bodyPr/>
        <a:lstStyle/>
        <a:p>
          <a:endParaRPr lang="pl-PL"/>
        </a:p>
      </dgm:t>
    </dgm:pt>
  </dgm:ptLst>
  <dgm:cxnLst>
    <dgm:cxn modelId="{4B3ADFB8-BB09-4AA8-ADD9-55AD3E9CF19F}" type="presOf" srcId="{593580F9-A878-4FC4-8CBE-092AA076A448}" destId="{36A04E48-5A99-4975-91FF-17987B7973A5}" srcOrd="0" destOrd="0" presId="urn:microsoft.com/office/officeart/2005/8/layout/chevron1"/>
    <dgm:cxn modelId="{E11301CA-3FC2-4A66-AD8D-331E8F456D0C}" srcId="{D24CFEE1-22AB-470C-A034-B70BDC05C2C8}" destId="{AD420885-990B-45AF-ABE9-00333D7255E5}" srcOrd="2" destOrd="0" parTransId="{634584D0-F901-46EE-BA96-20AD77CFCE6D}" sibTransId="{9F202813-C498-4809-A934-BC55E9B987DC}"/>
    <dgm:cxn modelId="{B003C416-0870-478B-A495-9BEED20A3619}" type="presOf" srcId="{D24CFEE1-22AB-470C-A034-B70BDC05C2C8}" destId="{10081B94-779E-47B6-BF35-E7EDD95211AA}" srcOrd="0" destOrd="0" presId="urn:microsoft.com/office/officeart/2005/8/layout/chevron1"/>
    <dgm:cxn modelId="{435A829E-7351-48E9-8992-48431041E0EB}" type="presOf" srcId="{AD420885-990B-45AF-ABE9-00333D7255E5}" destId="{BA97AA1B-995A-45B5-ADB7-7AB153E6A6D5}" srcOrd="0" destOrd="0" presId="urn:microsoft.com/office/officeart/2005/8/layout/chevron1"/>
    <dgm:cxn modelId="{BEBABA52-6A10-4D1A-A46E-29504163FA62}" srcId="{D24CFEE1-22AB-470C-A034-B70BDC05C2C8}" destId="{49C7E483-D967-4290-B846-349B7568C6AB}" srcOrd="1" destOrd="0" parTransId="{AE51CA8D-C9D9-4221-819D-3C1D201C1B4E}" sibTransId="{BEED5E56-10BC-4FDD-9E2D-F16C4E1D6957}"/>
    <dgm:cxn modelId="{64E8B0D3-25F3-40E2-AC91-5EF41D56F06E}" srcId="{D24CFEE1-22AB-470C-A034-B70BDC05C2C8}" destId="{593580F9-A878-4FC4-8CBE-092AA076A448}" srcOrd="0" destOrd="0" parTransId="{B2603E02-0843-4CF6-BF32-CA42E968E58B}" sibTransId="{D2920375-D1BD-4091-8DCF-74CA06D7FA6D}"/>
    <dgm:cxn modelId="{A31596B2-F968-476D-9D8E-6C920E720D04}" type="presOf" srcId="{49C7E483-D967-4290-B846-349B7568C6AB}" destId="{F6DCFBCB-2C50-4FBA-B671-467E021A70E8}" srcOrd="0" destOrd="0" presId="urn:microsoft.com/office/officeart/2005/8/layout/chevron1"/>
    <dgm:cxn modelId="{F815F081-E433-4577-9889-59E63B754E1B}" type="presParOf" srcId="{10081B94-779E-47B6-BF35-E7EDD95211AA}" destId="{36A04E48-5A99-4975-91FF-17987B7973A5}" srcOrd="0" destOrd="0" presId="urn:microsoft.com/office/officeart/2005/8/layout/chevron1"/>
    <dgm:cxn modelId="{6462E239-122F-4412-A717-279E85B6A136}" type="presParOf" srcId="{10081B94-779E-47B6-BF35-E7EDD95211AA}" destId="{9C62FA20-3F92-4A5C-BECF-4E3D82C3D51D}" srcOrd="1" destOrd="0" presId="urn:microsoft.com/office/officeart/2005/8/layout/chevron1"/>
    <dgm:cxn modelId="{65A246D2-A601-4C3D-96EB-7EE89C324707}" type="presParOf" srcId="{10081B94-779E-47B6-BF35-E7EDD95211AA}" destId="{F6DCFBCB-2C50-4FBA-B671-467E021A70E8}" srcOrd="2" destOrd="0" presId="urn:microsoft.com/office/officeart/2005/8/layout/chevron1"/>
    <dgm:cxn modelId="{E5B93702-EE6F-4DE3-9CEE-474E05D536AF}" type="presParOf" srcId="{10081B94-779E-47B6-BF35-E7EDD95211AA}" destId="{EE1D90AB-3B55-4EBD-9BAA-A3596E820002}" srcOrd="3" destOrd="0" presId="urn:microsoft.com/office/officeart/2005/8/layout/chevron1"/>
    <dgm:cxn modelId="{891C9E2A-5F76-4D13-81E4-BD4E52A9AA3C}" type="presParOf" srcId="{10081B94-779E-47B6-BF35-E7EDD95211AA}" destId="{BA97AA1B-995A-45B5-ADB7-7AB153E6A6D5}" srcOrd="4"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ABE63B-4419-411F-BD4B-C91BF2874082}" type="doc">
      <dgm:prSet loTypeId="urn:microsoft.com/office/officeart/2005/8/layout/process1" loCatId="process" qsTypeId="urn:microsoft.com/office/officeart/2005/8/quickstyle/simple1" qsCatId="simple" csTypeId="urn:microsoft.com/office/officeart/2005/8/colors/accent2_5" csCatId="accent2" phldr="1"/>
      <dgm:spPr/>
    </dgm:pt>
    <dgm:pt modelId="{BEB1D473-41D1-48E5-8F68-81264C2A25D9}">
      <dgm:prSet phldrT="[Tekst]"/>
      <dgm:spPr>
        <a:solidFill>
          <a:schemeClr val="accent2">
            <a:alpha val="90000"/>
          </a:schemeClr>
        </a:solidFill>
      </dgm:spPr>
      <dgm:t>
        <a:bodyPr/>
        <a:lstStyle/>
        <a:p>
          <a:r>
            <a:rPr lang="pl-PL">
              <a:solidFill>
                <a:schemeClr val="bg1"/>
              </a:solidFill>
            </a:rPr>
            <a:t>Ocena </a:t>
          </a:r>
          <a:br>
            <a:rPr lang="pl-PL">
              <a:solidFill>
                <a:schemeClr val="bg1"/>
              </a:solidFill>
            </a:rPr>
          </a:br>
          <a:r>
            <a:rPr lang="pl-PL" b="1">
              <a:solidFill>
                <a:schemeClr val="bg1"/>
              </a:solidFill>
            </a:rPr>
            <a:t>FISZKI PROJEKTOWEJ </a:t>
          </a:r>
          <a:br>
            <a:rPr lang="pl-PL" b="1">
              <a:solidFill>
                <a:schemeClr val="bg1"/>
              </a:solidFill>
            </a:rPr>
          </a:br>
          <a:r>
            <a:rPr lang="pl-PL">
              <a:solidFill>
                <a:schemeClr val="bg1"/>
              </a:solidFill>
            </a:rPr>
            <a:t>wg kryteriów preselekcji</a:t>
          </a:r>
        </a:p>
      </dgm:t>
    </dgm:pt>
    <dgm:pt modelId="{45D11947-C605-4702-847B-7EF31378920A}" type="parTrans" cxnId="{E9ED56A8-FFBB-4E2D-81B5-C77DADA77FE5}">
      <dgm:prSet/>
      <dgm:spPr/>
      <dgm:t>
        <a:bodyPr/>
        <a:lstStyle/>
        <a:p>
          <a:endParaRPr lang="pl-PL"/>
        </a:p>
      </dgm:t>
    </dgm:pt>
    <dgm:pt modelId="{D2096A39-33A3-41BC-A456-18F55F19A5A1}" type="sibTrans" cxnId="{E9ED56A8-FFBB-4E2D-81B5-C77DADA77FE5}">
      <dgm:prSet/>
      <dgm:spPr>
        <a:solidFill>
          <a:schemeClr val="accent2"/>
        </a:solidFill>
      </dgm:spPr>
      <dgm:t>
        <a:bodyPr/>
        <a:lstStyle/>
        <a:p>
          <a:endParaRPr lang="pl-PL"/>
        </a:p>
      </dgm:t>
    </dgm:pt>
    <dgm:pt modelId="{F0BC2B7B-C193-4192-BE24-997CF31265F9}">
      <dgm:prSet phldrT="[Tekst]"/>
      <dgm:spPr>
        <a:solidFill>
          <a:schemeClr val="accent2">
            <a:alpha val="50000"/>
          </a:schemeClr>
        </a:solidFill>
      </dgm:spPr>
      <dgm:t>
        <a:bodyPr/>
        <a:lstStyle/>
        <a:p>
          <a:r>
            <a:rPr lang="pl-PL">
              <a:solidFill>
                <a:schemeClr val="bg1"/>
              </a:solidFill>
            </a:rPr>
            <a:t>Ocena kompletnego </a:t>
          </a:r>
          <a:r>
            <a:rPr lang="pl-PL" b="1">
              <a:solidFill>
                <a:schemeClr val="bg1"/>
              </a:solidFill>
            </a:rPr>
            <a:t>Wniosku</a:t>
          </a:r>
          <a:r>
            <a:rPr lang="pl-PL">
              <a:solidFill>
                <a:schemeClr val="bg1"/>
              </a:solidFill>
            </a:rPr>
            <a:t> wg kryteriów selekcji, w tym – </a:t>
          </a:r>
          <a:br>
            <a:rPr lang="pl-PL">
              <a:solidFill>
                <a:schemeClr val="bg1"/>
              </a:solidFill>
            </a:rPr>
          </a:br>
          <a:r>
            <a:rPr lang="pl-PL" b="1">
              <a:solidFill>
                <a:schemeClr val="bg1"/>
              </a:solidFill>
            </a:rPr>
            <a:t>PANEL EKSPERTÓW</a:t>
          </a:r>
          <a:endParaRPr lang="pl-PL">
            <a:solidFill>
              <a:schemeClr val="bg1"/>
            </a:solidFill>
          </a:endParaRPr>
        </a:p>
      </dgm:t>
    </dgm:pt>
    <dgm:pt modelId="{34CE06CB-2B0D-4B7D-BABC-343A04C72A85}" type="parTrans" cxnId="{9077F4CF-BF49-4771-B5EC-C4EE6E0D4B62}">
      <dgm:prSet/>
      <dgm:spPr/>
      <dgm:t>
        <a:bodyPr/>
        <a:lstStyle/>
        <a:p>
          <a:endParaRPr lang="pl-PL"/>
        </a:p>
      </dgm:t>
    </dgm:pt>
    <dgm:pt modelId="{72D42381-17B8-4CEA-AA8F-07159B58BFCF}" type="sibTrans" cxnId="{9077F4CF-BF49-4771-B5EC-C4EE6E0D4B62}">
      <dgm:prSet/>
      <dgm:spPr/>
      <dgm:t>
        <a:bodyPr/>
        <a:lstStyle/>
        <a:p>
          <a:endParaRPr lang="pl-PL"/>
        </a:p>
      </dgm:t>
    </dgm:pt>
    <dgm:pt modelId="{DB7A3537-7850-418C-9EE7-AEA86BC1C47F}" type="pres">
      <dgm:prSet presAssocID="{56ABE63B-4419-411F-BD4B-C91BF2874082}" presName="Name0" presStyleCnt="0">
        <dgm:presLayoutVars>
          <dgm:dir/>
          <dgm:resizeHandles val="exact"/>
        </dgm:presLayoutVars>
      </dgm:prSet>
      <dgm:spPr/>
    </dgm:pt>
    <dgm:pt modelId="{A9C1F842-799C-4C29-B7CB-0247DC41EE55}" type="pres">
      <dgm:prSet presAssocID="{BEB1D473-41D1-48E5-8F68-81264C2A25D9}" presName="node" presStyleLbl="node1" presStyleIdx="0" presStyleCnt="2">
        <dgm:presLayoutVars>
          <dgm:bulletEnabled val="1"/>
        </dgm:presLayoutVars>
      </dgm:prSet>
      <dgm:spPr/>
      <dgm:t>
        <a:bodyPr/>
        <a:lstStyle/>
        <a:p>
          <a:endParaRPr lang="pl-PL"/>
        </a:p>
      </dgm:t>
    </dgm:pt>
    <dgm:pt modelId="{5CCE7D33-0394-4258-A920-118D83E187F8}" type="pres">
      <dgm:prSet presAssocID="{D2096A39-33A3-41BC-A456-18F55F19A5A1}" presName="sibTrans" presStyleLbl="sibTrans2D1" presStyleIdx="0" presStyleCnt="1"/>
      <dgm:spPr/>
      <dgm:t>
        <a:bodyPr/>
        <a:lstStyle/>
        <a:p>
          <a:endParaRPr lang="pl-PL"/>
        </a:p>
      </dgm:t>
    </dgm:pt>
    <dgm:pt modelId="{338CDC0D-E2A5-4887-9BA8-46AE9DCEC8DC}" type="pres">
      <dgm:prSet presAssocID="{D2096A39-33A3-41BC-A456-18F55F19A5A1}" presName="connectorText" presStyleLbl="sibTrans2D1" presStyleIdx="0" presStyleCnt="1"/>
      <dgm:spPr/>
      <dgm:t>
        <a:bodyPr/>
        <a:lstStyle/>
        <a:p>
          <a:endParaRPr lang="pl-PL"/>
        </a:p>
      </dgm:t>
    </dgm:pt>
    <dgm:pt modelId="{C9BDBD1C-AF68-45A7-AF45-EACE54BE348D}" type="pres">
      <dgm:prSet presAssocID="{F0BC2B7B-C193-4192-BE24-997CF31265F9}" presName="node" presStyleLbl="node1" presStyleIdx="1" presStyleCnt="2">
        <dgm:presLayoutVars>
          <dgm:bulletEnabled val="1"/>
        </dgm:presLayoutVars>
      </dgm:prSet>
      <dgm:spPr/>
      <dgm:t>
        <a:bodyPr/>
        <a:lstStyle/>
        <a:p>
          <a:endParaRPr lang="pl-PL"/>
        </a:p>
      </dgm:t>
    </dgm:pt>
  </dgm:ptLst>
  <dgm:cxnLst>
    <dgm:cxn modelId="{87F1F2BA-B6A7-49BD-B7C1-A9581443EE8F}" type="presOf" srcId="{56ABE63B-4419-411F-BD4B-C91BF2874082}" destId="{DB7A3537-7850-418C-9EE7-AEA86BC1C47F}" srcOrd="0" destOrd="0" presId="urn:microsoft.com/office/officeart/2005/8/layout/process1"/>
    <dgm:cxn modelId="{E9ED56A8-FFBB-4E2D-81B5-C77DADA77FE5}" srcId="{56ABE63B-4419-411F-BD4B-C91BF2874082}" destId="{BEB1D473-41D1-48E5-8F68-81264C2A25D9}" srcOrd="0" destOrd="0" parTransId="{45D11947-C605-4702-847B-7EF31378920A}" sibTransId="{D2096A39-33A3-41BC-A456-18F55F19A5A1}"/>
    <dgm:cxn modelId="{2A3B52F9-C4C3-43A6-BEB9-F99BA0E34BB6}" type="presOf" srcId="{BEB1D473-41D1-48E5-8F68-81264C2A25D9}" destId="{A9C1F842-799C-4C29-B7CB-0247DC41EE55}" srcOrd="0" destOrd="0" presId="urn:microsoft.com/office/officeart/2005/8/layout/process1"/>
    <dgm:cxn modelId="{EA8E8D5B-2CBB-4EDE-B766-49F5EBC0DE7C}" type="presOf" srcId="{D2096A39-33A3-41BC-A456-18F55F19A5A1}" destId="{5CCE7D33-0394-4258-A920-118D83E187F8}" srcOrd="0" destOrd="0" presId="urn:microsoft.com/office/officeart/2005/8/layout/process1"/>
    <dgm:cxn modelId="{DCCE7351-2D86-4AD0-B747-D211167CA5A0}" type="presOf" srcId="{F0BC2B7B-C193-4192-BE24-997CF31265F9}" destId="{C9BDBD1C-AF68-45A7-AF45-EACE54BE348D}" srcOrd="0" destOrd="0" presId="urn:microsoft.com/office/officeart/2005/8/layout/process1"/>
    <dgm:cxn modelId="{9077F4CF-BF49-4771-B5EC-C4EE6E0D4B62}" srcId="{56ABE63B-4419-411F-BD4B-C91BF2874082}" destId="{F0BC2B7B-C193-4192-BE24-997CF31265F9}" srcOrd="1" destOrd="0" parTransId="{34CE06CB-2B0D-4B7D-BABC-343A04C72A85}" sibTransId="{72D42381-17B8-4CEA-AA8F-07159B58BFCF}"/>
    <dgm:cxn modelId="{459BB341-7887-4A48-B6AD-93ED89BA258B}" type="presOf" srcId="{D2096A39-33A3-41BC-A456-18F55F19A5A1}" destId="{338CDC0D-E2A5-4887-9BA8-46AE9DCEC8DC}" srcOrd="1" destOrd="0" presId="urn:microsoft.com/office/officeart/2005/8/layout/process1"/>
    <dgm:cxn modelId="{ECC61FC1-3C71-490B-BA51-8004D4C1AFE4}" type="presParOf" srcId="{DB7A3537-7850-418C-9EE7-AEA86BC1C47F}" destId="{A9C1F842-799C-4C29-B7CB-0247DC41EE55}" srcOrd="0" destOrd="0" presId="urn:microsoft.com/office/officeart/2005/8/layout/process1"/>
    <dgm:cxn modelId="{F34D6EFC-0C6A-4256-B41D-83AE66078CA1}" type="presParOf" srcId="{DB7A3537-7850-418C-9EE7-AEA86BC1C47F}" destId="{5CCE7D33-0394-4258-A920-118D83E187F8}" srcOrd="1" destOrd="0" presId="urn:microsoft.com/office/officeart/2005/8/layout/process1"/>
    <dgm:cxn modelId="{809B6AB0-C144-400D-B84D-40D52D484B90}" type="presParOf" srcId="{5CCE7D33-0394-4258-A920-118D83E187F8}" destId="{338CDC0D-E2A5-4887-9BA8-46AE9DCEC8DC}" srcOrd="0" destOrd="0" presId="urn:microsoft.com/office/officeart/2005/8/layout/process1"/>
    <dgm:cxn modelId="{93570870-A4B1-4AB5-B013-EE3102234306}" type="presParOf" srcId="{DB7A3537-7850-418C-9EE7-AEA86BC1C47F}" destId="{C9BDBD1C-AF68-45A7-AF45-EACE54BE348D}"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BB406-D8A0-4742-BCB5-0FE64894B089}">
      <dsp:nvSpPr>
        <dsp:cNvPr id="0" name=""/>
        <dsp:cNvSpPr/>
      </dsp:nvSpPr>
      <dsp:spPr>
        <a:xfrm>
          <a:off x="0" y="931866"/>
          <a:ext cx="11278320" cy="124506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33BC5B-A516-4AA5-BE9B-57630CB08E60}">
      <dsp:nvSpPr>
        <dsp:cNvPr id="0" name=""/>
        <dsp:cNvSpPr/>
      </dsp:nvSpPr>
      <dsp:spPr>
        <a:xfrm>
          <a:off x="74394" y="95197"/>
          <a:ext cx="948705" cy="1245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66725">
            <a:lnSpc>
              <a:spcPct val="90000"/>
            </a:lnSpc>
            <a:spcBef>
              <a:spcPct val="0"/>
            </a:spcBef>
            <a:spcAft>
              <a:spcPct val="35000"/>
            </a:spcAft>
          </a:pPr>
          <a:r>
            <a:rPr lang="pl-PL" sz="1050" kern="1200" dirty="0" smtClean="0"/>
            <a:t>Wypłata I raty pożyczki: 01.2023</a:t>
          </a:r>
          <a:endParaRPr lang="pl-PL" sz="1050" kern="1200" dirty="0"/>
        </a:p>
      </dsp:txBody>
      <dsp:txXfrm>
        <a:off x="74394" y="95197"/>
        <a:ext cx="948705" cy="1245061"/>
      </dsp:txXfrm>
    </dsp:sp>
    <dsp:sp modelId="{853F54E0-F5BC-4698-9FD1-44B4F4F3DC94}">
      <dsp:nvSpPr>
        <dsp:cNvPr id="0" name=""/>
        <dsp:cNvSpPr/>
      </dsp:nvSpPr>
      <dsp:spPr>
        <a:xfrm>
          <a:off x="298922" y="1380651"/>
          <a:ext cx="311265" cy="3112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BC512F-7574-4490-AF3B-E75085C3B883}">
      <dsp:nvSpPr>
        <dsp:cNvPr id="0" name=""/>
        <dsp:cNvSpPr/>
      </dsp:nvSpPr>
      <dsp:spPr>
        <a:xfrm>
          <a:off x="1038258" y="1861868"/>
          <a:ext cx="1415982" cy="58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66725">
            <a:lnSpc>
              <a:spcPct val="90000"/>
            </a:lnSpc>
            <a:spcBef>
              <a:spcPct val="0"/>
            </a:spcBef>
            <a:spcAft>
              <a:spcPct val="35000"/>
            </a:spcAft>
          </a:pPr>
          <a:r>
            <a:rPr lang="pl-PL" sz="1050" kern="1200" dirty="0" smtClean="0"/>
            <a:t>Zakończenie projektu: 12.2025</a:t>
          </a:r>
          <a:endParaRPr lang="pl-PL" sz="1050" kern="1200" dirty="0"/>
        </a:p>
      </dsp:txBody>
      <dsp:txXfrm>
        <a:off x="1038258" y="1861868"/>
        <a:ext cx="1415982" cy="589574"/>
      </dsp:txXfrm>
    </dsp:sp>
    <dsp:sp modelId="{27C90BBA-F3F6-44D1-9C32-44FC9C2F683B}">
      <dsp:nvSpPr>
        <dsp:cNvPr id="0" name=""/>
        <dsp:cNvSpPr/>
      </dsp:nvSpPr>
      <dsp:spPr>
        <a:xfrm>
          <a:off x="1474946" y="1379185"/>
          <a:ext cx="311265" cy="3112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EEAD8B-D531-48FA-8493-7F7A3D5FE9BA}">
      <dsp:nvSpPr>
        <dsp:cNvPr id="0" name=""/>
        <dsp:cNvSpPr/>
      </dsp:nvSpPr>
      <dsp:spPr>
        <a:xfrm>
          <a:off x="2155443" y="645688"/>
          <a:ext cx="925866" cy="616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66725">
            <a:lnSpc>
              <a:spcPct val="90000"/>
            </a:lnSpc>
            <a:spcBef>
              <a:spcPct val="0"/>
            </a:spcBef>
            <a:spcAft>
              <a:spcPct val="35000"/>
            </a:spcAft>
          </a:pPr>
          <a:r>
            <a:rPr lang="pl-PL" sz="1050" kern="1200" dirty="0" smtClean="0"/>
            <a:t>Rozpoczęcie spłaty pożyczki 07.2027</a:t>
          </a:r>
          <a:endParaRPr lang="pl-PL" sz="1050" kern="1200" dirty="0"/>
        </a:p>
      </dsp:txBody>
      <dsp:txXfrm>
        <a:off x="2155443" y="645688"/>
        <a:ext cx="925866" cy="616006"/>
      </dsp:txXfrm>
    </dsp:sp>
    <dsp:sp modelId="{1E9C97F4-2DD0-43AE-8ABE-A993D9D2D935}">
      <dsp:nvSpPr>
        <dsp:cNvPr id="0" name=""/>
        <dsp:cNvSpPr/>
      </dsp:nvSpPr>
      <dsp:spPr>
        <a:xfrm>
          <a:off x="2506717" y="1379185"/>
          <a:ext cx="311265" cy="3112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74EAC-2F95-4062-9993-CC08C05754CC}">
      <dsp:nvSpPr>
        <dsp:cNvPr id="0" name=""/>
        <dsp:cNvSpPr/>
      </dsp:nvSpPr>
      <dsp:spPr>
        <a:xfrm>
          <a:off x="3227085" y="1960635"/>
          <a:ext cx="1321715" cy="952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66725">
            <a:lnSpc>
              <a:spcPct val="90000"/>
            </a:lnSpc>
            <a:spcBef>
              <a:spcPct val="0"/>
            </a:spcBef>
            <a:spcAft>
              <a:spcPct val="35000"/>
            </a:spcAft>
          </a:pPr>
          <a:r>
            <a:rPr lang="pl-PL" sz="1050" kern="1200" dirty="0" smtClean="0"/>
            <a:t>Zakończenie okresu trwałości:12.2028</a:t>
          </a:r>
          <a:endParaRPr lang="pl-PL" sz="1050" kern="1200" dirty="0"/>
        </a:p>
      </dsp:txBody>
      <dsp:txXfrm>
        <a:off x="3227085" y="1960635"/>
        <a:ext cx="1321715" cy="952322"/>
      </dsp:txXfrm>
    </dsp:sp>
    <dsp:sp modelId="{92F45B52-D6CB-45DF-A533-1A143B8638E4}">
      <dsp:nvSpPr>
        <dsp:cNvPr id="0" name=""/>
        <dsp:cNvSpPr/>
      </dsp:nvSpPr>
      <dsp:spPr>
        <a:xfrm>
          <a:off x="3565557" y="1379185"/>
          <a:ext cx="311265" cy="3112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C24569-A9F1-429C-9C03-6AEEE2AF7E78}">
      <dsp:nvSpPr>
        <dsp:cNvPr id="0" name=""/>
        <dsp:cNvSpPr/>
      </dsp:nvSpPr>
      <dsp:spPr>
        <a:xfrm>
          <a:off x="4411938" y="608097"/>
          <a:ext cx="869820" cy="70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66725">
            <a:lnSpc>
              <a:spcPct val="90000"/>
            </a:lnSpc>
            <a:spcBef>
              <a:spcPct val="0"/>
            </a:spcBef>
            <a:spcAft>
              <a:spcPct val="35000"/>
            </a:spcAft>
          </a:pPr>
          <a:r>
            <a:rPr lang="pl-PL" sz="1050" kern="1200" dirty="0" smtClean="0"/>
            <a:t>Wniosek o umorzenie 01.2029</a:t>
          </a:r>
          <a:endParaRPr lang="pl-PL" sz="1050" kern="1200" dirty="0"/>
        </a:p>
      </dsp:txBody>
      <dsp:txXfrm>
        <a:off x="4411938" y="608097"/>
        <a:ext cx="869820" cy="701181"/>
      </dsp:txXfrm>
    </dsp:sp>
    <dsp:sp modelId="{A0D4F39D-241F-4075-A463-870AA6EDAC96}">
      <dsp:nvSpPr>
        <dsp:cNvPr id="0" name=""/>
        <dsp:cNvSpPr/>
      </dsp:nvSpPr>
      <dsp:spPr>
        <a:xfrm>
          <a:off x="4594983" y="1393152"/>
          <a:ext cx="311265" cy="3112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73E7A-8AB0-4C0D-9319-DC3582416CD1}">
      <dsp:nvSpPr>
        <dsp:cNvPr id="0" name=""/>
        <dsp:cNvSpPr/>
      </dsp:nvSpPr>
      <dsp:spPr>
        <a:xfrm>
          <a:off x="5365992" y="1861855"/>
          <a:ext cx="832662" cy="670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66725">
            <a:lnSpc>
              <a:spcPct val="90000"/>
            </a:lnSpc>
            <a:spcBef>
              <a:spcPct val="0"/>
            </a:spcBef>
            <a:spcAft>
              <a:spcPct val="35000"/>
            </a:spcAft>
          </a:pPr>
          <a:r>
            <a:rPr lang="pl-PL" sz="1050" kern="1200" dirty="0" smtClean="0"/>
            <a:t>Realizacja kolejnego </a:t>
          </a:r>
          <a:r>
            <a:rPr lang="pl-PL" sz="1050" kern="1200" dirty="0" err="1" smtClean="0"/>
            <a:t>przedsię</a:t>
          </a:r>
          <a:r>
            <a:rPr lang="pl-PL" sz="1050" kern="1200" dirty="0" smtClean="0"/>
            <a:t>-wzięcia 02.2029</a:t>
          </a:r>
          <a:endParaRPr lang="pl-PL" sz="1050" kern="1200" dirty="0"/>
        </a:p>
      </dsp:txBody>
      <dsp:txXfrm>
        <a:off x="5365992" y="1861855"/>
        <a:ext cx="832662" cy="670353"/>
      </dsp:txXfrm>
    </dsp:sp>
    <dsp:sp modelId="{BFE9FE8D-9B24-43A5-9D14-EE632EE8D818}">
      <dsp:nvSpPr>
        <dsp:cNvPr id="0" name=""/>
        <dsp:cNvSpPr/>
      </dsp:nvSpPr>
      <dsp:spPr>
        <a:xfrm>
          <a:off x="5501478" y="1391748"/>
          <a:ext cx="311265" cy="311265"/>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9E71D1-AB72-450E-AA00-1FC31E1EC44F}">
      <dsp:nvSpPr>
        <dsp:cNvPr id="0" name=""/>
        <dsp:cNvSpPr/>
      </dsp:nvSpPr>
      <dsp:spPr>
        <a:xfrm>
          <a:off x="6460143" y="0"/>
          <a:ext cx="1230966" cy="1245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66725">
            <a:lnSpc>
              <a:spcPct val="90000"/>
            </a:lnSpc>
            <a:spcBef>
              <a:spcPct val="0"/>
            </a:spcBef>
            <a:spcAft>
              <a:spcPct val="35000"/>
            </a:spcAft>
          </a:pPr>
          <a:r>
            <a:rPr lang="pl-PL" sz="1050" kern="1200" dirty="0" smtClean="0"/>
            <a:t>Ostatnia rata okresu kredytowania po odjęciu kwoty umorzenia 03.2033</a:t>
          </a:r>
          <a:endParaRPr lang="pl-PL" sz="1050" kern="1200" dirty="0"/>
        </a:p>
      </dsp:txBody>
      <dsp:txXfrm>
        <a:off x="6460143" y="0"/>
        <a:ext cx="1230966" cy="1245061"/>
      </dsp:txXfrm>
    </dsp:sp>
    <dsp:sp modelId="{EF63813E-06FA-42D7-8C94-ED514938A59B}">
      <dsp:nvSpPr>
        <dsp:cNvPr id="0" name=""/>
        <dsp:cNvSpPr/>
      </dsp:nvSpPr>
      <dsp:spPr>
        <a:xfrm>
          <a:off x="6919994" y="1400694"/>
          <a:ext cx="311265" cy="311265"/>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107691-367B-4CC6-8F20-29782DE92936}">
      <dsp:nvSpPr>
        <dsp:cNvPr id="0" name=""/>
        <dsp:cNvSpPr/>
      </dsp:nvSpPr>
      <dsp:spPr>
        <a:xfrm>
          <a:off x="7982567" y="1867592"/>
          <a:ext cx="1142355" cy="1245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66725">
            <a:lnSpc>
              <a:spcPct val="90000"/>
            </a:lnSpc>
            <a:spcBef>
              <a:spcPct val="0"/>
            </a:spcBef>
            <a:spcAft>
              <a:spcPct val="35000"/>
            </a:spcAft>
          </a:pPr>
          <a:r>
            <a:rPr lang="pl-PL" sz="1050" kern="1200" dirty="0" smtClean="0"/>
            <a:t>Ostatnia rata okresu kredytowania po odjęciu kwoty premii 09.2035</a:t>
          </a:r>
          <a:endParaRPr lang="pl-PL" sz="1050" kern="1200" dirty="0"/>
        </a:p>
      </dsp:txBody>
      <dsp:txXfrm>
        <a:off x="7982567" y="1867592"/>
        <a:ext cx="1142355" cy="1245061"/>
      </dsp:txXfrm>
    </dsp:sp>
    <dsp:sp modelId="{F2684E8E-4BC6-4EA1-930A-FA87FBC4CD0B}">
      <dsp:nvSpPr>
        <dsp:cNvPr id="0" name=""/>
        <dsp:cNvSpPr/>
      </dsp:nvSpPr>
      <dsp:spPr>
        <a:xfrm>
          <a:off x="8370407" y="1419167"/>
          <a:ext cx="311265" cy="3112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1B0937-46AE-41A8-8AD1-D9DE274A2937}">
      <dsp:nvSpPr>
        <dsp:cNvPr id="0" name=""/>
        <dsp:cNvSpPr/>
      </dsp:nvSpPr>
      <dsp:spPr>
        <a:xfrm>
          <a:off x="9606787" y="16634"/>
          <a:ext cx="1266047" cy="1245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66725">
            <a:lnSpc>
              <a:spcPct val="90000"/>
            </a:lnSpc>
            <a:spcBef>
              <a:spcPct val="0"/>
            </a:spcBef>
            <a:spcAft>
              <a:spcPct val="35000"/>
            </a:spcAft>
          </a:pPr>
          <a:r>
            <a:rPr lang="pl-PL" sz="1050" kern="1200" dirty="0" smtClean="0"/>
            <a:t>Ostatnia rata 14-letniego okresu kredytowania: 12.2037</a:t>
          </a:r>
          <a:endParaRPr lang="pl-PL" sz="1050" kern="1200" dirty="0"/>
        </a:p>
      </dsp:txBody>
      <dsp:txXfrm>
        <a:off x="9606787" y="16634"/>
        <a:ext cx="1266047" cy="1245061"/>
      </dsp:txXfrm>
    </dsp:sp>
    <dsp:sp modelId="{754E79B7-7A5A-4176-B4A0-2DB6A74E820A}">
      <dsp:nvSpPr>
        <dsp:cNvPr id="0" name=""/>
        <dsp:cNvSpPr/>
      </dsp:nvSpPr>
      <dsp:spPr>
        <a:xfrm>
          <a:off x="10237384" y="1373274"/>
          <a:ext cx="311265" cy="3112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04E48-5A99-4975-91FF-17987B7973A5}">
      <dsp:nvSpPr>
        <dsp:cNvPr id="0" name=""/>
        <dsp:cNvSpPr/>
      </dsp:nvSpPr>
      <dsp:spPr>
        <a:xfrm>
          <a:off x="2757" y="320604"/>
          <a:ext cx="3359576" cy="1343830"/>
        </a:xfrm>
        <a:prstGeom prst="chevron">
          <a:avLst/>
        </a:prstGeom>
        <a:solidFill>
          <a:schemeClr val="accent4"/>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l-PL" sz="2100" b="1" kern="1200">
              <a:solidFill>
                <a:schemeClr val="accent1"/>
              </a:solidFill>
            </a:rPr>
            <a:t>I ETAP: </a:t>
          </a:r>
        </a:p>
        <a:p>
          <a:pPr lvl="0" algn="ctr" defTabSz="933450">
            <a:lnSpc>
              <a:spcPct val="90000"/>
            </a:lnSpc>
            <a:spcBef>
              <a:spcPct val="0"/>
            </a:spcBef>
            <a:spcAft>
              <a:spcPct val="35000"/>
            </a:spcAft>
          </a:pPr>
          <a:r>
            <a:rPr lang="pl-PL" sz="2100" kern="1200">
              <a:solidFill>
                <a:schemeClr val="accent1"/>
              </a:solidFill>
            </a:rPr>
            <a:t>Preselekcja</a:t>
          </a:r>
        </a:p>
      </dsp:txBody>
      <dsp:txXfrm>
        <a:off x="674672" y="320604"/>
        <a:ext cx="2015746" cy="1343830"/>
      </dsp:txXfrm>
    </dsp:sp>
    <dsp:sp modelId="{F6DCFBCB-2C50-4FBA-B671-467E021A70E8}">
      <dsp:nvSpPr>
        <dsp:cNvPr id="0" name=""/>
        <dsp:cNvSpPr/>
      </dsp:nvSpPr>
      <dsp:spPr>
        <a:xfrm>
          <a:off x="3026376" y="320604"/>
          <a:ext cx="3359576" cy="1343830"/>
        </a:xfrm>
        <a:prstGeom prst="chevron">
          <a:avLst/>
        </a:prstGeom>
        <a:solidFill>
          <a:schemeClr val="accent4"/>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l-PL" sz="2100" b="1" kern="1200">
              <a:solidFill>
                <a:schemeClr val="accent1"/>
              </a:solidFill>
            </a:rPr>
            <a:t>II ETAP: </a:t>
          </a:r>
        </a:p>
        <a:p>
          <a:pPr lvl="0" algn="ctr" defTabSz="933450">
            <a:lnSpc>
              <a:spcPct val="90000"/>
            </a:lnSpc>
            <a:spcBef>
              <a:spcPct val="0"/>
            </a:spcBef>
            <a:spcAft>
              <a:spcPct val="35000"/>
            </a:spcAft>
          </a:pPr>
          <a:r>
            <a:rPr lang="pl-PL" sz="2100" kern="1200">
              <a:solidFill>
                <a:schemeClr val="accent1"/>
              </a:solidFill>
            </a:rPr>
            <a:t>Selekcja</a:t>
          </a:r>
        </a:p>
      </dsp:txBody>
      <dsp:txXfrm>
        <a:off x="3698291" y="320604"/>
        <a:ext cx="2015746" cy="1343830"/>
      </dsp:txXfrm>
    </dsp:sp>
    <dsp:sp modelId="{BA97AA1B-995A-45B5-ADB7-7AB153E6A6D5}">
      <dsp:nvSpPr>
        <dsp:cNvPr id="0" name=""/>
        <dsp:cNvSpPr/>
      </dsp:nvSpPr>
      <dsp:spPr>
        <a:xfrm>
          <a:off x="6052752" y="320604"/>
          <a:ext cx="3359576" cy="1343830"/>
        </a:xfrm>
        <a:prstGeom prst="chevron">
          <a:avLst/>
        </a:prstGeom>
        <a:solidFill>
          <a:schemeClr val="accent4"/>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l-PL" sz="2100" kern="1200">
              <a:solidFill>
                <a:schemeClr val="accent1"/>
              </a:solidFill>
            </a:rPr>
            <a:t>Decyzja </a:t>
          </a:r>
          <a:br>
            <a:rPr lang="pl-PL" sz="2100" kern="1200">
              <a:solidFill>
                <a:schemeClr val="accent1"/>
              </a:solidFill>
            </a:rPr>
          </a:br>
          <a:r>
            <a:rPr lang="pl-PL" sz="2100" kern="1200">
              <a:solidFill>
                <a:schemeClr val="accent1"/>
              </a:solidFill>
            </a:rPr>
            <a:t>o udzieleniu dofinansowania </a:t>
          </a:r>
        </a:p>
      </dsp:txBody>
      <dsp:txXfrm>
        <a:off x="6724667" y="320604"/>
        <a:ext cx="2015746" cy="1343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1F842-799C-4C29-B7CB-0247DC41EE55}">
      <dsp:nvSpPr>
        <dsp:cNvPr id="0" name=""/>
        <dsp:cNvSpPr/>
      </dsp:nvSpPr>
      <dsp:spPr>
        <a:xfrm>
          <a:off x="1138" y="0"/>
          <a:ext cx="2428182" cy="1075700"/>
        </a:xfrm>
        <a:prstGeom prst="roundRect">
          <a:avLst>
            <a:gd name="adj" fmla="val 10000"/>
          </a:avLst>
        </a:prstGeom>
        <a:solidFill>
          <a:schemeClr val="accent2">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a:solidFill>
                <a:schemeClr val="bg1"/>
              </a:solidFill>
            </a:rPr>
            <a:t>Ocena </a:t>
          </a:r>
          <a:br>
            <a:rPr lang="pl-PL" sz="1600" kern="1200">
              <a:solidFill>
                <a:schemeClr val="bg1"/>
              </a:solidFill>
            </a:rPr>
          </a:br>
          <a:r>
            <a:rPr lang="pl-PL" sz="1600" b="1" kern="1200">
              <a:solidFill>
                <a:schemeClr val="bg1"/>
              </a:solidFill>
            </a:rPr>
            <a:t>FISZKI PROJEKTOWEJ </a:t>
          </a:r>
          <a:br>
            <a:rPr lang="pl-PL" sz="1600" b="1" kern="1200">
              <a:solidFill>
                <a:schemeClr val="bg1"/>
              </a:solidFill>
            </a:rPr>
          </a:br>
          <a:r>
            <a:rPr lang="pl-PL" sz="1600" kern="1200">
              <a:solidFill>
                <a:schemeClr val="bg1"/>
              </a:solidFill>
            </a:rPr>
            <a:t>wg kryteriów preselekcji</a:t>
          </a:r>
        </a:p>
      </dsp:txBody>
      <dsp:txXfrm>
        <a:off x="32644" y="31506"/>
        <a:ext cx="2365170" cy="1012688"/>
      </dsp:txXfrm>
    </dsp:sp>
    <dsp:sp modelId="{5CCE7D33-0394-4258-A920-118D83E187F8}">
      <dsp:nvSpPr>
        <dsp:cNvPr id="0" name=""/>
        <dsp:cNvSpPr/>
      </dsp:nvSpPr>
      <dsp:spPr>
        <a:xfrm>
          <a:off x="2672139" y="236755"/>
          <a:ext cx="514774" cy="602189"/>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2672139" y="357193"/>
        <a:ext cx="360342" cy="361313"/>
      </dsp:txXfrm>
    </dsp:sp>
    <dsp:sp modelId="{C9BDBD1C-AF68-45A7-AF45-EACE54BE348D}">
      <dsp:nvSpPr>
        <dsp:cNvPr id="0" name=""/>
        <dsp:cNvSpPr/>
      </dsp:nvSpPr>
      <dsp:spPr>
        <a:xfrm>
          <a:off x="3400594" y="0"/>
          <a:ext cx="2428182" cy="1075700"/>
        </a:xfrm>
        <a:prstGeom prst="roundRect">
          <a:avLst>
            <a:gd name="adj" fmla="val 10000"/>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a:solidFill>
                <a:schemeClr val="bg1"/>
              </a:solidFill>
            </a:rPr>
            <a:t>Ocena kompletnego </a:t>
          </a:r>
          <a:r>
            <a:rPr lang="pl-PL" sz="1600" b="1" kern="1200">
              <a:solidFill>
                <a:schemeClr val="bg1"/>
              </a:solidFill>
            </a:rPr>
            <a:t>Wniosku</a:t>
          </a:r>
          <a:r>
            <a:rPr lang="pl-PL" sz="1600" kern="1200">
              <a:solidFill>
                <a:schemeClr val="bg1"/>
              </a:solidFill>
            </a:rPr>
            <a:t> wg kryteriów selekcji, w tym – </a:t>
          </a:r>
          <a:br>
            <a:rPr lang="pl-PL" sz="1600" kern="1200">
              <a:solidFill>
                <a:schemeClr val="bg1"/>
              </a:solidFill>
            </a:rPr>
          </a:br>
          <a:r>
            <a:rPr lang="pl-PL" sz="1600" b="1" kern="1200">
              <a:solidFill>
                <a:schemeClr val="bg1"/>
              </a:solidFill>
            </a:rPr>
            <a:t>PANEL EKSPERTÓW</a:t>
          </a:r>
          <a:endParaRPr lang="pl-PL" sz="1600" kern="1200">
            <a:solidFill>
              <a:schemeClr val="bg1"/>
            </a:solidFill>
          </a:endParaRPr>
        </a:p>
      </dsp:txBody>
      <dsp:txXfrm>
        <a:off x="3432100" y="31506"/>
        <a:ext cx="2365170" cy="10126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E02334E-D4B0-48B6-9D8C-3D7DC049B6DE}" type="datetimeFigureOut">
              <a:rPr lang="pl-PL" smtClean="0"/>
              <a:t>2023-02-01</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9476A12-F0BE-4155-B2F6-C4E2C993EA49}" type="slidenum">
              <a:rPr lang="pl-PL" smtClean="0"/>
              <a:t>‹#›</a:t>
            </a:fld>
            <a:endParaRPr lang="pl-PL"/>
          </a:p>
        </p:txBody>
      </p:sp>
    </p:spTree>
    <p:extLst>
      <p:ext uri="{BB962C8B-B14F-4D97-AF65-F5344CB8AC3E}">
        <p14:creationId xmlns:p14="http://schemas.microsoft.com/office/powerpoint/2010/main" val="143961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arp.gov.pl/component/content/article/75026:czym-jest-taksonomia-o-nowym-prawie-ue-dotyczacym-klasyfikowania-dzialalnosci-gospodarczej-jako-zrownowazonej-srodowiskowo#_edn6"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parp.gov.pl/component/content/article/75026:czym-jest-taksonomia-o-nowym-prawie-ue-dotyczacym-klasyfikowania-dzialalnosci-gospodarczej-jako-zrownowazonej-srodowiskowo#_edn11" TargetMode="External"/><Relationship Id="rId4" Type="http://schemas.openxmlformats.org/officeDocument/2006/relationships/hyperlink" Target="https://www.parp.gov.pl/component/content/article/75026:czym-jest-taksonomia-o-nowym-prawie-ue-dotyczacym-klasyfikowania-dzialalnosci-gospodarczej-jako-zrownowazonej-srodowiskowo#_edn1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9476A12-F0BE-4155-B2F6-C4E2C993EA49}" type="slidenum">
              <a:rPr lang="pl-PL" smtClean="0"/>
              <a:t>1</a:t>
            </a:fld>
            <a:endParaRPr lang="pl-PL"/>
          </a:p>
        </p:txBody>
      </p:sp>
    </p:spTree>
    <p:extLst>
      <p:ext uri="{BB962C8B-B14F-4D97-AF65-F5344CB8AC3E}">
        <p14:creationId xmlns:p14="http://schemas.microsoft.com/office/powerpoint/2010/main" val="1913499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Efekt zachęty nie jest</a:t>
            </a:r>
            <a:r>
              <a:rPr lang="pl-PL" baseline="0" dirty="0" smtClean="0"/>
              <a:t> weryfikowany, gdy wnioskodawca ubiega się o pomoc de minimis.</a:t>
            </a:r>
            <a:endParaRPr lang="pl-PL" dirty="0"/>
          </a:p>
        </p:txBody>
      </p:sp>
      <p:sp>
        <p:nvSpPr>
          <p:cNvPr id="4" name="Symbol zastępczy numeru slajdu 3"/>
          <p:cNvSpPr>
            <a:spLocks noGrp="1"/>
          </p:cNvSpPr>
          <p:nvPr>
            <p:ph type="sldNum" sz="quarter" idx="10"/>
          </p:nvPr>
        </p:nvSpPr>
        <p:spPr/>
        <p:txBody>
          <a:bodyPr/>
          <a:lstStyle/>
          <a:p>
            <a:fld id="{89476A12-F0BE-4155-B2F6-C4E2C993EA49}" type="slidenum">
              <a:rPr lang="pl-PL" smtClean="0"/>
              <a:t>10</a:t>
            </a:fld>
            <a:endParaRPr lang="pl-PL"/>
          </a:p>
        </p:txBody>
      </p:sp>
    </p:spTree>
    <p:extLst>
      <p:ext uri="{BB962C8B-B14F-4D97-AF65-F5344CB8AC3E}">
        <p14:creationId xmlns:p14="http://schemas.microsoft.com/office/powerpoint/2010/main" val="801347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Premia innowacyjna – pod warunkiem zrealizowania</a:t>
            </a:r>
            <a:r>
              <a:rPr lang="pl-PL" baseline="0" dirty="0"/>
              <a:t> projektu na warunkach określonych w umowie, po osiągnięciu wskaźników produktu ( zrealizowany efekt rzeczowy) – pomniejsza kwotę kapitału do spłaty poprzez </a:t>
            </a:r>
            <a:r>
              <a:rPr kumimoji="0" lang="pl-PL" sz="1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anulowanie ostatnich </a:t>
            </a:r>
            <a:r>
              <a:rPr kumimoji="0" lang="pl-PL" sz="1200" b="0" i="0" u="sng" strike="noStrike" kern="1200" cap="none" spc="0" normalizeH="0" baseline="0" noProof="0" dirty="0" smtClean="0">
                <a:ln>
                  <a:noFill/>
                </a:ln>
                <a:solidFill>
                  <a:schemeClr val="tx1">
                    <a:lumMod val="65000"/>
                    <a:lumOff val="35000"/>
                  </a:schemeClr>
                </a:solidFill>
                <a:effectLst/>
                <a:uLnTx/>
                <a:uFillTx/>
                <a:latin typeface="+mn-lt"/>
                <a:ea typeface="+mn-ea"/>
                <a:cs typeface="+mn-cs"/>
              </a:rPr>
              <a:t>rat pozostałych do spłaty</a:t>
            </a:r>
            <a:endParaRPr lang="pl-PL" baseline="0" dirty="0"/>
          </a:p>
          <a:p>
            <a:endParaRPr lang="pl-PL" baseline="0" dirty="0"/>
          </a:p>
          <a:p>
            <a:r>
              <a:rPr lang="pl-PL" baseline="0" dirty="0"/>
              <a:t>Umorzenie – po spełnieniu szeregu warunków – łącznie – w tym osiągnięcie wskaźników produktu i rezultatu, potwierdzenie zachowania trwałości projektu – 3 lub 5 lat, przeznaczenie umorzonej kwoty na realizację wdrożenia tego samego rozwiązania/technologii (skalowalność) , złożenie wniosku o umorzenie przed rozpoczęciem kolejnego przedsięwzięcia,</a:t>
            </a:r>
            <a:endParaRPr lang="pl-PL" dirty="0"/>
          </a:p>
        </p:txBody>
      </p:sp>
      <p:sp>
        <p:nvSpPr>
          <p:cNvPr id="4" name="Symbol zastępczy numeru slajdu 3"/>
          <p:cNvSpPr>
            <a:spLocks noGrp="1"/>
          </p:cNvSpPr>
          <p:nvPr>
            <p:ph type="sldNum" sz="quarter" idx="10"/>
          </p:nvPr>
        </p:nvSpPr>
        <p:spPr/>
        <p:txBody>
          <a:bodyPr/>
          <a:lstStyle/>
          <a:p>
            <a:fld id="{9E8B6F7A-FFB3-4F31-9A9D-6B3D1C4113A5}" type="slidenum">
              <a:rPr lang="pl-PL" smtClean="0"/>
              <a:pPr/>
              <a:t>11</a:t>
            </a:fld>
            <a:endParaRPr lang="pl-PL"/>
          </a:p>
        </p:txBody>
      </p:sp>
    </p:spTree>
    <p:extLst>
      <p:ext uri="{BB962C8B-B14F-4D97-AF65-F5344CB8AC3E}">
        <p14:creationId xmlns:p14="http://schemas.microsoft.com/office/powerpoint/2010/main" val="2800129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Premia jest przyznawana po zrealizowaniu przedsięwzięcia:</a:t>
            </a:r>
          </a:p>
          <a:p>
            <a:pPr marL="171450" indent="-171450">
              <a:buFontTx/>
              <a:buChar char="-"/>
            </a:pPr>
            <a:r>
              <a:rPr lang="pl-PL" dirty="0" smtClean="0"/>
              <a:t>np. występując o płatność końcową  (5% pożyczki zawsze jest refundacją) Wnioskodawca zwraca się o przyznanie premii</a:t>
            </a:r>
          </a:p>
          <a:p>
            <a:pPr marL="171450" indent="-171450">
              <a:buFontTx/>
              <a:buChar char="-"/>
            </a:pPr>
            <a:endParaRPr lang="pl-P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Warunkiem udzielenia pomocy regionalnej jest pokrycie przez przedsiębiorcę, ze środków własnych, co najmniej 25% kosztów kwalifikowanych</a:t>
            </a:r>
            <a:r>
              <a:rPr lang="pl-PL" dirty="0" smtClean="0"/>
              <a:t> </a:t>
            </a:r>
            <a:r>
              <a:rPr lang="pl-PL" dirty="0" smtClean="0">
                <a:solidFill>
                  <a:srgbClr val="FF0000"/>
                </a:solidFill>
              </a:rPr>
              <a:t>(ważne zwłaszcza z uwagi na </a:t>
            </a:r>
            <a:r>
              <a:rPr lang="pl-PL" dirty="0" err="1" smtClean="0">
                <a:solidFill>
                  <a:srgbClr val="FF0000"/>
                </a:solidFill>
              </a:rPr>
              <a:t>prermię</a:t>
            </a:r>
            <a:r>
              <a:rPr lang="pl-PL" dirty="0" smtClean="0">
                <a:solidFill>
                  <a:srgbClr val="FF0000"/>
                </a:solidFill>
              </a:rPr>
              <a:t> innowacyjną)</a:t>
            </a:r>
            <a:r>
              <a:rPr lang="pl-PL" dirty="0" smtClean="0"/>
              <a:t>. </a:t>
            </a:r>
          </a:p>
          <a:p>
            <a:endParaRPr lang="pl-PL" dirty="0"/>
          </a:p>
        </p:txBody>
      </p:sp>
      <p:sp>
        <p:nvSpPr>
          <p:cNvPr id="4" name="Symbol zastępczy numeru slajdu 3"/>
          <p:cNvSpPr>
            <a:spLocks noGrp="1"/>
          </p:cNvSpPr>
          <p:nvPr>
            <p:ph type="sldNum" sz="quarter" idx="10"/>
          </p:nvPr>
        </p:nvSpPr>
        <p:spPr/>
        <p:txBody>
          <a:bodyPr/>
          <a:lstStyle/>
          <a:p>
            <a:fld id="{89476A12-F0BE-4155-B2F6-C4E2C993EA49}" type="slidenum">
              <a:rPr lang="pl-PL" smtClean="0"/>
              <a:t>12</a:t>
            </a:fld>
            <a:endParaRPr lang="pl-PL"/>
          </a:p>
        </p:txBody>
      </p:sp>
    </p:spTree>
    <p:extLst>
      <p:ext uri="{BB962C8B-B14F-4D97-AF65-F5344CB8AC3E}">
        <p14:creationId xmlns:p14="http://schemas.microsoft.com/office/powerpoint/2010/main" val="3744122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Premia jest przyznawana po zrealizowaniu przedsięwzięcia:</a:t>
            </a:r>
          </a:p>
          <a:p>
            <a:r>
              <a:rPr lang="pl-PL" dirty="0" smtClean="0"/>
              <a:t>- np. występując o płatność końcową  (5% pożyczki zawsze jest refundacją) Wnioskodawca zwraca się o przyznanie premii</a:t>
            </a:r>
          </a:p>
          <a:p>
            <a:endParaRPr lang="pl-PL" dirty="0"/>
          </a:p>
        </p:txBody>
      </p:sp>
      <p:sp>
        <p:nvSpPr>
          <p:cNvPr id="4" name="Symbol zastępczy numeru slajdu 3"/>
          <p:cNvSpPr>
            <a:spLocks noGrp="1"/>
          </p:cNvSpPr>
          <p:nvPr>
            <p:ph type="sldNum" sz="quarter" idx="10"/>
          </p:nvPr>
        </p:nvSpPr>
        <p:spPr/>
        <p:txBody>
          <a:bodyPr/>
          <a:lstStyle/>
          <a:p>
            <a:fld id="{89476A12-F0BE-4155-B2F6-C4E2C993EA49}" type="slidenum">
              <a:rPr lang="pl-PL" smtClean="0"/>
              <a:t>13</a:t>
            </a:fld>
            <a:endParaRPr lang="pl-PL"/>
          </a:p>
        </p:txBody>
      </p:sp>
    </p:spTree>
    <p:extLst>
      <p:ext uri="{BB962C8B-B14F-4D97-AF65-F5344CB8AC3E}">
        <p14:creationId xmlns:p14="http://schemas.microsoft.com/office/powerpoint/2010/main" val="2797418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smtClean="0">
                <a:solidFill>
                  <a:schemeClr val="tx1"/>
                </a:solidFill>
                <a:effectLst/>
                <a:latin typeface="+mn-lt"/>
                <a:ea typeface="+mn-ea"/>
                <a:cs typeface="+mn-cs"/>
              </a:rPr>
              <a:t>Umorzeniu podlegają ostatnie raty spłaty pożyczki</a:t>
            </a:r>
            <a:endParaRPr lang="pl-PL" dirty="0"/>
          </a:p>
        </p:txBody>
      </p:sp>
      <p:sp>
        <p:nvSpPr>
          <p:cNvPr id="4" name="Symbol zastępczy numeru slajdu 3"/>
          <p:cNvSpPr>
            <a:spLocks noGrp="1"/>
          </p:cNvSpPr>
          <p:nvPr>
            <p:ph type="sldNum" sz="quarter" idx="10"/>
          </p:nvPr>
        </p:nvSpPr>
        <p:spPr/>
        <p:txBody>
          <a:bodyPr/>
          <a:lstStyle/>
          <a:p>
            <a:fld id="{89476A12-F0BE-4155-B2F6-C4E2C993EA49}" type="slidenum">
              <a:rPr lang="pl-PL" smtClean="0"/>
              <a:t>14</a:t>
            </a:fld>
            <a:endParaRPr lang="pl-PL"/>
          </a:p>
        </p:txBody>
      </p:sp>
    </p:spTree>
    <p:extLst>
      <p:ext uri="{BB962C8B-B14F-4D97-AF65-F5344CB8AC3E}">
        <p14:creationId xmlns:p14="http://schemas.microsoft.com/office/powerpoint/2010/main" val="4137056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9476A12-F0BE-4155-B2F6-C4E2C993EA49}" type="slidenum">
              <a:rPr lang="pl-PL" smtClean="0"/>
              <a:t>15</a:t>
            </a:fld>
            <a:endParaRPr lang="pl-PL"/>
          </a:p>
        </p:txBody>
      </p:sp>
    </p:spTree>
    <p:extLst>
      <p:ext uri="{BB962C8B-B14F-4D97-AF65-F5344CB8AC3E}">
        <p14:creationId xmlns:p14="http://schemas.microsoft.com/office/powerpoint/2010/main" val="3946734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buClr>
                <a:srgbClr val="00B050"/>
              </a:buClr>
              <a:buFont typeface="Wingdings" panose="05000000000000000000" pitchFamily="2" charset="2"/>
              <a:buNone/>
            </a:pPr>
            <a:r>
              <a:rPr lang="pl-PL" dirty="0" smtClean="0"/>
              <a:t>W przypadku pomocy regionalnej/na ochronę środowiska nie kwalifikuje się:</a:t>
            </a:r>
          </a:p>
          <a:p>
            <a:pPr>
              <a:buFontTx/>
              <a:buChar char="-"/>
            </a:pPr>
            <a:r>
              <a:rPr lang="pl-PL" dirty="0" smtClean="0"/>
              <a:t>wydatków poniesionych na informację i promocję, szkolenie personelu, audyty ex </a:t>
            </a:r>
            <a:r>
              <a:rPr lang="pl-PL" dirty="0" err="1" smtClean="0"/>
              <a:t>ante</a:t>
            </a:r>
            <a:r>
              <a:rPr lang="pl-PL" dirty="0" smtClean="0"/>
              <a:t> i ex post. </a:t>
            </a:r>
          </a:p>
          <a:p>
            <a:pPr>
              <a:buFontTx/>
              <a:buChar char="-"/>
            </a:pPr>
            <a:r>
              <a:rPr lang="pl-PL" dirty="0" smtClean="0"/>
              <a:t>wydatków poniesionych przed złożeniem wniosku o dofinansowanie.</a:t>
            </a:r>
            <a:endParaRPr lang="pl-PL" dirty="0"/>
          </a:p>
        </p:txBody>
      </p:sp>
      <p:sp>
        <p:nvSpPr>
          <p:cNvPr id="4" name="Symbol zastępczy numeru slajdu 3"/>
          <p:cNvSpPr>
            <a:spLocks noGrp="1"/>
          </p:cNvSpPr>
          <p:nvPr>
            <p:ph type="sldNum" sz="quarter" idx="10"/>
          </p:nvPr>
        </p:nvSpPr>
        <p:spPr/>
        <p:txBody>
          <a:bodyPr/>
          <a:lstStyle/>
          <a:p>
            <a:fld id="{89476A12-F0BE-4155-B2F6-C4E2C993EA49}" type="slidenum">
              <a:rPr lang="pl-PL" smtClean="0"/>
              <a:t>16</a:t>
            </a:fld>
            <a:endParaRPr lang="pl-PL"/>
          </a:p>
        </p:txBody>
      </p:sp>
    </p:spTree>
    <p:extLst>
      <p:ext uri="{BB962C8B-B14F-4D97-AF65-F5344CB8AC3E}">
        <p14:creationId xmlns:p14="http://schemas.microsoft.com/office/powerpoint/2010/main" val="2057865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9476A12-F0BE-4155-B2F6-C4E2C993EA49}" type="slidenum">
              <a:rPr lang="pl-PL" smtClean="0"/>
              <a:t>17</a:t>
            </a:fld>
            <a:endParaRPr lang="pl-PL"/>
          </a:p>
        </p:txBody>
      </p:sp>
    </p:spTree>
    <p:extLst>
      <p:ext uri="{BB962C8B-B14F-4D97-AF65-F5344CB8AC3E}">
        <p14:creationId xmlns:p14="http://schemas.microsoft.com/office/powerpoint/2010/main" val="3790866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9476A12-F0BE-4155-B2F6-C4E2C993EA49}" type="slidenum">
              <a:rPr lang="pl-PL" smtClean="0"/>
              <a:t>18</a:t>
            </a:fld>
            <a:endParaRPr lang="pl-PL"/>
          </a:p>
        </p:txBody>
      </p:sp>
    </p:spTree>
    <p:extLst>
      <p:ext uri="{BB962C8B-B14F-4D97-AF65-F5344CB8AC3E}">
        <p14:creationId xmlns:p14="http://schemas.microsoft.com/office/powerpoint/2010/main" val="2528499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9476A12-F0BE-4155-B2F6-C4E2C993EA49}" type="slidenum">
              <a:rPr lang="pl-PL" smtClean="0"/>
              <a:t>19</a:t>
            </a:fld>
            <a:endParaRPr lang="pl-PL"/>
          </a:p>
        </p:txBody>
      </p:sp>
    </p:spTree>
    <p:extLst>
      <p:ext uri="{BB962C8B-B14F-4D97-AF65-F5344CB8AC3E}">
        <p14:creationId xmlns:p14="http://schemas.microsoft.com/office/powerpoint/2010/main" val="277937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85750" indent="-285750">
              <a:buFont typeface="Arial" panose="020B0604020202020204" pitchFamily="34" charset="0"/>
              <a:buChar char="•"/>
            </a:pPr>
            <a:r>
              <a:rPr lang="pl-PL" dirty="0" smtClean="0">
                <a:solidFill>
                  <a:schemeClr val="tx1">
                    <a:lumMod val="65000"/>
                    <a:lumOff val="35000"/>
                  </a:schemeClr>
                </a:solidFill>
                <a:latin typeface="Calibri" panose="020F0502020204030204" pitchFamily="34" charset="0"/>
              </a:rPr>
              <a:t>Przepisy Taksonomii mają zwiększyć poziom ochrony środowiska</a:t>
            </a:r>
          </a:p>
          <a:p>
            <a:pPr marL="285750" indent="-285750">
              <a:buFont typeface="Arial" panose="020B0604020202020204" pitchFamily="34" charset="0"/>
              <a:buChar char="•"/>
            </a:pPr>
            <a:r>
              <a:rPr lang="pl-PL" dirty="0" smtClean="0">
                <a:solidFill>
                  <a:schemeClr val="tx1">
                    <a:lumMod val="65000"/>
                    <a:lumOff val="35000"/>
                  </a:schemeClr>
                </a:solidFill>
                <a:latin typeface="Calibri" panose="020F0502020204030204" pitchFamily="34" charset="0"/>
              </a:rPr>
              <a:t>Taksonomia</a:t>
            </a:r>
            <a:r>
              <a:rPr lang="pl-PL" baseline="0" dirty="0" smtClean="0">
                <a:solidFill>
                  <a:schemeClr val="tx1">
                    <a:lumMod val="65000"/>
                    <a:lumOff val="35000"/>
                  </a:schemeClr>
                </a:solidFill>
                <a:latin typeface="Calibri" panose="020F0502020204030204" pitchFamily="34" charset="0"/>
              </a:rPr>
              <a:t> </a:t>
            </a:r>
            <a:r>
              <a:rPr lang="pl-PL" dirty="0" smtClean="0">
                <a:solidFill>
                  <a:schemeClr val="tx1">
                    <a:lumMod val="65000"/>
                    <a:lumOff val="35000"/>
                  </a:schemeClr>
                </a:solidFill>
                <a:latin typeface="Calibri" panose="020F0502020204030204" pitchFamily="34" charset="0"/>
              </a:rPr>
              <a:t>nie wprowadza zakazu inwestowania w działalność szkodzącą środowisku, ale przyznaje dodatkowe preferencje dla ekologicznych rozwiązań np. poprzez przekierowanie kapitału z inwestycji szkodzących środowisku na bardziej ekologiczne alternatywy, </a:t>
            </a:r>
            <a:r>
              <a:rPr lang="pl-PL" dirty="0" err="1" smtClean="0">
                <a:solidFill>
                  <a:schemeClr val="tx1">
                    <a:lumMod val="65000"/>
                    <a:lumOff val="35000"/>
                  </a:schemeClr>
                </a:solidFill>
                <a:latin typeface="Calibri" panose="020F0502020204030204" pitchFamily="34" charset="0"/>
              </a:rPr>
              <a:t>t.j</a:t>
            </a:r>
            <a:r>
              <a:rPr lang="pl-PL" dirty="0" smtClean="0">
                <a:solidFill>
                  <a:schemeClr val="tx1">
                    <a:lumMod val="65000"/>
                    <a:lumOff val="35000"/>
                  </a:schemeClr>
                </a:solidFill>
                <a:latin typeface="Calibri" panose="020F0502020204030204" pitchFamily="34" charset="0"/>
              </a:rPr>
              <a:t>. możliwość ich dofinansowywania </a:t>
            </a:r>
          </a:p>
          <a:p>
            <a:pPr marL="742950" lvl="1" indent="-285750">
              <a:buFont typeface="Arial" panose="020B0604020202020204" pitchFamily="34" charset="0"/>
              <a:buChar char="•"/>
            </a:pPr>
            <a:endParaRPr lang="pl-PL" dirty="0" smtClean="0">
              <a:solidFill>
                <a:schemeClr val="tx1">
                  <a:lumMod val="65000"/>
                  <a:lumOff val="35000"/>
                </a:schemeClr>
              </a:solidFill>
            </a:endParaRPr>
          </a:p>
          <a:p>
            <a:endParaRPr lang="pl-PL" dirty="0"/>
          </a:p>
        </p:txBody>
      </p:sp>
      <p:sp>
        <p:nvSpPr>
          <p:cNvPr id="4" name="Symbol zastępczy numeru slajdu 3"/>
          <p:cNvSpPr>
            <a:spLocks noGrp="1"/>
          </p:cNvSpPr>
          <p:nvPr>
            <p:ph type="sldNum" sz="quarter" idx="10"/>
          </p:nvPr>
        </p:nvSpPr>
        <p:spPr/>
        <p:txBody>
          <a:bodyPr/>
          <a:lstStyle/>
          <a:p>
            <a:fld id="{89476A12-F0BE-4155-B2F6-C4E2C993EA49}" type="slidenum">
              <a:rPr lang="pl-PL" smtClean="0"/>
              <a:t>2</a:t>
            </a:fld>
            <a:endParaRPr lang="pl-PL"/>
          </a:p>
        </p:txBody>
      </p:sp>
    </p:spTree>
    <p:extLst>
      <p:ext uri="{BB962C8B-B14F-4D97-AF65-F5344CB8AC3E}">
        <p14:creationId xmlns:p14="http://schemas.microsoft.com/office/powerpoint/2010/main" val="2318575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9476A12-F0BE-4155-B2F6-C4E2C993EA49}" type="slidenum">
              <a:rPr lang="pl-PL" smtClean="0"/>
              <a:t>20</a:t>
            </a:fld>
            <a:endParaRPr lang="pl-PL"/>
          </a:p>
        </p:txBody>
      </p:sp>
    </p:spTree>
    <p:extLst>
      <p:ext uri="{BB962C8B-B14F-4D97-AF65-F5344CB8AC3E}">
        <p14:creationId xmlns:p14="http://schemas.microsoft.com/office/powerpoint/2010/main" val="486519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9476A12-F0BE-4155-B2F6-C4E2C993EA49}" type="slidenum">
              <a:rPr lang="pl-PL" smtClean="0"/>
              <a:t>21</a:t>
            </a:fld>
            <a:endParaRPr lang="pl-PL"/>
          </a:p>
        </p:txBody>
      </p:sp>
    </p:spTree>
    <p:extLst>
      <p:ext uri="{BB962C8B-B14F-4D97-AF65-F5344CB8AC3E}">
        <p14:creationId xmlns:p14="http://schemas.microsoft.com/office/powerpoint/2010/main" val="3429265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9476A12-F0BE-4155-B2F6-C4E2C993EA49}" type="slidenum">
              <a:rPr lang="pl-PL" smtClean="0"/>
              <a:t>22</a:t>
            </a:fld>
            <a:endParaRPr lang="pl-PL"/>
          </a:p>
        </p:txBody>
      </p:sp>
    </p:spTree>
    <p:extLst>
      <p:ext uri="{BB962C8B-B14F-4D97-AF65-F5344CB8AC3E}">
        <p14:creationId xmlns:p14="http://schemas.microsoft.com/office/powerpoint/2010/main" val="13875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buFont typeface="Arial" panose="020B0604020202020204" pitchFamily="34" charset="0"/>
              <a:buNone/>
            </a:pPr>
            <a:r>
              <a:rPr lang="pl-PL" dirty="0" smtClean="0">
                <a:solidFill>
                  <a:schemeClr val="tx1">
                    <a:lumMod val="65000"/>
                    <a:lumOff val="35000"/>
                  </a:schemeClr>
                </a:solidFill>
              </a:rPr>
              <a:t>Europejski Zielony Ład (EZŁ, ang. </a:t>
            </a:r>
            <a:r>
              <a:rPr lang="pl-PL" dirty="0" err="1" smtClean="0">
                <a:solidFill>
                  <a:schemeClr val="tx1">
                    <a:lumMod val="65000"/>
                    <a:lumOff val="35000"/>
                  </a:schemeClr>
                </a:solidFill>
              </a:rPr>
              <a:t>European</a:t>
            </a:r>
            <a:r>
              <a:rPr lang="pl-PL" dirty="0" smtClean="0">
                <a:solidFill>
                  <a:schemeClr val="tx1">
                    <a:lumMod val="65000"/>
                    <a:lumOff val="35000"/>
                  </a:schemeClr>
                </a:solidFill>
              </a:rPr>
              <a:t> Green Deal) to strategia rozwoju, która ma przekształcić Unię Europejską w obszar neutralny klimatycznie. </a:t>
            </a:r>
          </a:p>
          <a:p>
            <a:pPr marL="0" indent="0">
              <a:buFont typeface="Arial" panose="020B0604020202020204" pitchFamily="34" charset="0"/>
              <a:buNone/>
            </a:pPr>
            <a:r>
              <a:rPr lang="pl-PL" dirty="0" smtClean="0">
                <a:solidFill>
                  <a:schemeClr val="tx1">
                    <a:lumMod val="65000"/>
                    <a:lumOff val="35000"/>
                  </a:schemeClr>
                </a:solidFill>
              </a:rPr>
              <a:t>Jest odpowiedzią na kryzys klimatyczny i silne procesy degradacji środowiska</a:t>
            </a:r>
          </a:p>
          <a:p>
            <a:pPr marL="0" indent="0">
              <a:buFont typeface="Arial" panose="020B0604020202020204" pitchFamily="34" charset="0"/>
              <a:buNone/>
            </a:pPr>
            <a:r>
              <a:rPr lang="pl-PL" dirty="0" smtClean="0"/>
              <a:t>Głównym filarem EZŁ jest plan inwestycyjny na rzecz zrównoważonej Europy, który ma zapewnić finansowanie unijne oraz stworzyć ramy ułatwiające i pobudzające inwestycje publiczne i prywatne, niezbędne do przejścia na, zieloną, konkurencyjną i sprzyjającą włączeniu społecznemu, gospodarkę neutralną dla klimatu. </a:t>
            </a:r>
          </a:p>
          <a:p>
            <a:pPr marL="0" indent="0">
              <a:buFont typeface="Arial" panose="020B0604020202020204" pitchFamily="34" charset="0"/>
              <a:buNone/>
            </a:pPr>
            <a:endParaRPr lang="pl-PL" dirty="0" smtClean="0"/>
          </a:p>
          <a:p>
            <a:pPr marL="0" indent="0">
              <a:buFont typeface="Arial" panose="020B0604020202020204" pitchFamily="34" charset="0"/>
              <a:buNone/>
            </a:pPr>
            <a:r>
              <a:rPr lang="pl-PL" dirty="0" smtClean="0"/>
              <a:t>Na pakiet legislacyjny dla polityki spójności na lata 2021-202 składają się Rozporządzenia wykonawcze. </a:t>
            </a:r>
          </a:p>
          <a:p>
            <a:pPr marL="0" indent="0">
              <a:buFont typeface="Arial" panose="020B0604020202020204" pitchFamily="34" charset="0"/>
              <a:buNone/>
            </a:pPr>
            <a:r>
              <a:rPr lang="pl-PL" dirty="0" smtClean="0"/>
              <a:t>Zapisy ich stanowią m.in. że  </a:t>
            </a:r>
            <a:r>
              <a:rPr lang="pl-PL" b="0" dirty="0" smtClean="0"/>
              <a:t>cele EZŁ są realizowane zgodnie z celem wspierania zrównoważonego rozwoju, a także zasady „nie czyń znaczącej szkody”</a:t>
            </a:r>
            <a:endParaRPr lang="pl-PL" dirty="0"/>
          </a:p>
        </p:txBody>
      </p:sp>
      <p:sp>
        <p:nvSpPr>
          <p:cNvPr id="4" name="Symbol zastępczy numeru slajdu 3"/>
          <p:cNvSpPr>
            <a:spLocks noGrp="1"/>
          </p:cNvSpPr>
          <p:nvPr>
            <p:ph type="sldNum" sz="quarter" idx="10"/>
          </p:nvPr>
        </p:nvSpPr>
        <p:spPr/>
        <p:txBody>
          <a:bodyPr/>
          <a:lstStyle/>
          <a:p>
            <a:fld id="{89476A12-F0BE-4155-B2F6-C4E2C993EA49}" type="slidenum">
              <a:rPr lang="pl-PL" smtClean="0"/>
              <a:t>3</a:t>
            </a:fld>
            <a:endParaRPr lang="pl-PL"/>
          </a:p>
        </p:txBody>
      </p:sp>
    </p:spTree>
    <p:extLst>
      <p:ext uri="{BB962C8B-B14F-4D97-AF65-F5344CB8AC3E}">
        <p14:creationId xmlns:p14="http://schemas.microsoft.com/office/powerpoint/2010/main" val="324424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i="0" kern="1200" dirty="0" smtClean="0">
                <a:solidFill>
                  <a:schemeClr val="tx1"/>
                </a:solidFill>
                <a:effectLst/>
                <a:latin typeface="+mn-lt"/>
                <a:ea typeface="+mn-ea"/>
                <a:cs typeface="+mn-cs"/>
              </a:rPr>
              <a:t>Cztery warunki dla uznania danej działalności za ekologiczną</a:t>
            </a:r>
            <a:endParaRPr lang="pl-PL" sz="1200" b="0" i="0" kern="1200" dirty="0" smtClean="0">
              <a:solidFill>
                <a:schemeClr val="tx1"/>
              </a:solidFill>
              <a:effectLst/>
              <a:latin typeface="+mn-lt"/>
              <a:ea typeface="+mn-ea"/>
              <a:cs typeface="+mn-cs"/>
            </a:endParaRPr>
          </a:p>
          <a:p>
            <a:r>
              <a:rPr lang="pl-PL" sz="1200" b="0" i="0" kern="1200" dirty="0" smtClean="0">
                <a:solidFill>
                  <a:schemeClr val="tx1"/>
                </a:solidFill>
                <a:effectLst/>
                <a:latin typeface="+mn-lt"/>
                <a:ea typeface="+mn-ea"/>
                <a:cs typeface="+mn-cs"/>
              </a:rPr>
              <a:t>Dana działalność gospodarcza kwalifikuje się jako zrównoważona środowiskowo, jeżeli </a:t>
            </a:r>
            <a:r>
              <a:rPr lang="pl-PL" sz="1200" b="1" i="0" kern="1200" dirty="0" smtClean="0">
                <a:solidFill>
                  <a:schemeClr val="tx1"/>
                </a:solidFill>
                <a:effectLst/>
                <a:latin typeface="+mn-lt"/>
                <a:ea typeface="+mn-ea"/>
                <a:cs typeface="+mn-cs"/>
              </a:rPr>
              <a:t>łącznie</a:t>
            </a:r>
            <a:r>
              <a:rPr lang="pl-PL" sz="1200" b="0" i="0" kern="1200" dirty="0" smtClean="0">
                <a:solidFill>
                  <a:schemeClr val="tx1"/>
                </a:solidFill>
                <a:effectLst/>
                <a:latin typeface="+mn-lt"/>
                <a:ea typeface="+mn-ea"/>
                <a:cs typeface="+mn-cs"/>
              </a:rPr>
              <a:t> spełnia cztery warunki, tj.:</a:t>
            </a:r>
          </a:p>
          <a:p>
            <a:pPr marL="171450" indent="-171450">
              <a:buFont typeface="Arial" panose="020B0604020202020204" pitchFamily="34" charset="0"/>
              <a:buChar char="•"/>
            </a:pPr>
            <a:r>
              <a:rPr lang="pl-PL" sz="1200" b="1" i="0" kern="1200" dirty="0" smtClean="0">
                <a:solidFill>
                  <a:schemeClr val="tx1"/>
                </a:solidFill>
                <a:effectLst/>
                <a:latin typeface="+mn-lt"/>
                <a:ea typeface="+mn-ea"/>
                <a:cs typeface="+mn-cs"/>
              </a:rPr>
              <a:t>wnosi istotny wkład w realizację co najmniej jednego z sześciu celów środowiskowych;</a:t>
            </a:r>
          </a:p>
          <a:p>
            <a:pPr marL="171450" indent="-171450">
              <a:buFont typeface="Arial" panose="020B0604020202020204" pitchFamily="34" charset="0"/>
              <a:buChar char="•"/>
            </a:pPr>
            <a:r>
              <a:rPr lang="pl-PL" sz="1200" b="1" i="0" kern="1200" dirty="0" smtClean="0">
                <a:solidFill>
                  <a:schemeClr val="tx1"/>
                </a:solidFill>
                <a:effectLst/>
                <a:latin typeface="+mn-lt"/>
                <a:ea typeface="+mn-ea"/>
                <a:cs typeface="+mn-cs"/>
              </a:rPr>
              <a:t>nie wyrządza poważnych szkód dla żadnego z celów środowiskowych;</a:t>
            </a:r>
          </a:p>
          <a:p>
            <a:pPr marL="171450" indent="-171450">
              <a:buFont typeface="Arial" panose="020B0604020202020204" pitchFamily="34" charset="0"/>
              <a:buChar char="•"/>
            </a:pPr>
            <a:r>
              <a:rPr lang="pl-PL" sz="1200" b="0" i="0" kern="1200" dirty="0" smtClean="0">
                <a:solidFill>
                  <a:schemeClr val="tx1"/>
                </a:solidFill>
                <a:effectLst/>
                <a:latin typeface="+mn-lt"/>
                <a:ea typeface="+mn-ea"/>
                <a:cs typeface="+mn-cs"/>
              </a:rPr>
              <a:t>jest prowadzona zgodnie z minimalnymi gwarancjami;</a:t>
            </a:r>
          </a:p>
          <a:p>
            <a:pPr marL="171450" indent="-171450">
              <a:buFont typeface="Arial" panose="020B0604020202020204" pitchFamily="34" charset="0"/>
              <a:buChar char="•"/>
            </a:pPr>
            <a:r>
              <a:rPr lang="pl-PL" sz="1200" b="0" i="0" kern="1200" dirty="0" smtClean="0">
                <a:solidFill>
                  <a:schemeClr val="tx1"/>
                </a:solidFill>
                <a:effectLst/>
                <a:latin typeface="+mn-lt"/>
                <a:ea typeface="+mn-ea"/>
                <a:cs typeface="+mn-cs"/>
              </a:rPr>
              <a:t>spełnia techniczne kryteria kwalifikacji</a:t>
            </a:r>
            <a:r>
              <a:rPr lang="pl-PL" sz="1200" b="0" i="0" u="none" strike="noStrike" kern="1200" baseline="30000" dirty="0" smtClean="0">
                <a:solidFill>
                  <a:schemeClr val="tx1"/>
                </a:solidFill>
                <a:effectLst/>
                <a:latin typeface="+mn-lt"/>
                <a:ea typeface="+mn-ea"/>
                <a:cs typeface="+mn-cs"/>
                <a:hlinkClick r:id="rId3"/>
              </a:rPr>
              <a:t>[6]</a:t>
            </a:r>
            <a:r>
              <a:rPr lang="pl-PL" sz="1200" b="0" i="0" kern="1200" dirty="0" smtClean="0">
                <a:solidFill>
                  <a:schemeClr val="tx1"/>
                </a:solidFill>
                <a:effectLst/>
                <a:latin typeface="+mn-lt"/>
                <a:ea typeface="+mn-ea"/>
                <a:cs typeface="+mn-cs"/>
              </a:rPr>
              <a:t>.</a:t>
            </a:r>
          </a:p>
          <a:p>
            <a:r>
              <a:rPr lang="pl-PL" sz="1200" b="0" i="0" kern="1200" dirty="0" smtClean="0">
                <a:solidFill>
                  <a:schemeClr val="tx1"/>
                </a:solidFill>
                <a:effectLst/>
                <a:latin typeface="+mn-lt"/>
                <a:ea typeface="+mn-ea"/>
                <a:cs typeface="+mn-cs"/>
              </a:rPr>
              <a:t>Każdy z celów środowiskowych jest szczegółowo zdefiniowany.</a:t>
            </a:r>
          </a:p>
          <a:p>
            <a:r>
              <a:rPr lang="pl-PL" sz="1200" b="1" i="0" kern="1200" dirty="0" smtClean="0">
                <a:solidFill>
                  <a:schemeClr val="tx1"/>
                </a:solidFill>
                <a:effectLst/>
                <a:latin typeface="+mn-lt"/>
                <a:ea typeface="+mn-ea"/>
                <a:cs typeface="+mn-cs"/>
              </a:rPr>
              <a:t>Zakaz wyrządzania poważnych szkód dla któregokolwiek z celów środowiskowych</a:t>
            </a:r>
            <a:endParaRPr lang="pl-PL" sz="1200" b="0" i="0" kern="1200" dirty="0" smtClean="0">
              <a:solidFill>
                <a:schemeClr val="tx1"/>
              </a:solidFill>
              <a:effectLst/>
              <a:latin typeface="+mn-lt"/>
              <a:ea typeface="+mn-ea"/>
              <a:cs typeface="+mn-cs"/>
            </a:endParaRPr>
          </a:p>
          <a:p>
            <a:r>
              <a:rPr lang="pl-PL" sz="1200" b="0" i="0" kern="1200" dirty="0" smtClean="0">
                <a:solidFill>
                  <a:schemeClr val="tx1"/>
                </a:solidFill>
                <a:effectLst/>
                <a:latin typeface="+mn-lt"/>
                <a:ea typeface="+mn-ea"/>
                <a:cs typeface="+mn-cs"/>
              </a:rPr>
              <a:t>Drugim z czterech warunków dla uznania danej działalności za ekologiczną, jest to</a:t>
            </a:r>
            <a:r>
              <a:rPr lang="pl-PL" sz="1200" b="0" i="0" u="sng" kern="1200" dirty="0" smtClean="0">
                <a:solidFill>
                  <a:schemeClr val="tx1"/>
                </a:solidFill>
                <a:effectLst/>
                <a:latin typeface="+mn-lt"/>
                <a:ea typeface="+mn-ea"/>
                <a:cs typeface="+mn-cs"/>
              </a:rPr>
              <a:t>, że nie może wyrządzać poważnych szkód dla żadnego z celów środowiskowych, </a:t>
            </a:r>
            <a:r>
              <a:rPr lang="pl-PL" sz="1200" b="0" i="0" kern="1200" dirty="0" smtClean="0">
                <a:solidFill>
                  <a:schemeClr val="tx1"/>
                </a:solidFill>
                <a:effectLst/>
                <a:latin typeface="+mn-lt"/>
                <a:ea typeface="+mn-ea"/>
                <a:cs typeface="+mn-cs"/>
              </a:rPr>
              <a:t>w tym w całym swoim cyklu życia</a:t>
            </a:r>
            <a:r>
              <a:rPr lang="pl-PL" sz="1200" b="0" i="0" u="none" strike="noStrike" kern="1200" baseline="30000" dirty="0" smtClean="0">
                <a:solidFill>
                  <a:schemeClr val="tx1"/>
                </a:solidFill>
                <a:effectLst/>
                <a:latin typeface="+mn-lt"/>
                <a:ea typeface="+mn-ea"/>
                <a:cs typeface="+mn-cs"/>
                <a:hlinkClick r:id="rId4"/>
              </a:rPr>
              <a:t>[10]</a:t>
            </a:r>
            <a:r>
              <a:rPr lang="pl-PL" sz="1200" b="0" i="0" kern="1200" dirty="0" smtClean="0">
                <a:solidFill>
                  <a:schemeClr val="tx1"/>
                </a:solidFill>
                <a:effectLst/>
                <a:latin typeface="+mn-lt"/>
                <a:ea typeface="+mn-ea"/>
                <a:cs typeface="+mn-cs"/>
              </a:rPr>
              <a:t>. Wynika to z tego, że niektóre działalności mogą być, np. przyjazne dla klimatu, ale szkodliwe dla rzek, a Taksonomia ma promować jedynie aktywności, które są obiektywnie przyjazne dla wszystkich elementów środowiska.</a:t>
            </a:r>
          </a:p>
          <a:p>
            <a:r>
              <a:rPr lang="pl-PL" sz="1200" b="0" i="0" kern="1200" dirty="0" smtClean="0">
                <a:solidFill>
                  <a:schemeClr val="tx1"/>
                </a:solidFill>
                <a:effectLst/>
                <a:latin typeface="+mn-lt"/>
                <a:ea typeface="+mn-ea"/>
                <a:cs typeface="+mn-cs"/>
              </a:rPr>
              <a:t>Działanie wyrządzające poważne szkody celom środowiskowym można zakwalifikować następująco:</a:t>
            </a:r>
          </a:p>
          <a:p>
            <a:pPr marL="171450" indent="-171450">
              <a:buFont typeface="Arial" panose="020B0604020202020204" pitchFamily="34" charset="0"/>
              <a:buChar char="•"/>
            </a:pPr>
            <a:r>
              <a:rPr lang="pl-PL" sz="1200" b="0" i="0" kern="1200" dirty="0" smtClean="0">
                <a:solidFill>
                  <a:schemeClr val="tx1"/>
                </a:solidFill>
                <a:effectLst/>
                <a:latin typeface="+mn-lt"/>
                <a:ea typeface="+mn-ea"/>
                <a:cs typeface="+mn-cs"/>
              </a:rPr>
              <a:t>dana działalność wyrządza poważne szkody łagodzeniu zmian klimatu, </a:t>
            </a:r>
            <a:r>
              <a:rPr lang="pl-PL" sz="1200" b="1" i="0" kern="1200" dirty="0" smtClean="0">
                <a:solidFill>
                  <a:schemeClr val="tx1"/>
                </a:solidFill>
                <a:effectLst/>
                <a:latin typeface="+mn-lt"/>
                <a:ea typeface="+mn-ea"/>
                <a:cs typeface="+mn-cs"/>
              </a:rPr>
              <a:t>jeżeli prowadzi do znaczących emisji gazów cieplarnianych;</a:t>
            </a:r>
          </a:p>
          <a:p>
            <a:pPr marL="171450" indent="-171450">
              <a:buFont typeface="Arial" panose="020B0604020202020204" pitchFamily="34" charset="0"/>
              <a:buChar char="•"/>
            </a:pPr>
            <a:r>
              <a:rPr lang="pl-PL" sz="1200" b="0" i="0" kern="1200" dirty="0" smtClean="0">
                <a:solidFill>
                  <a:schemeClr val="tx1"/>
                </a:solidFill>
                <a:effectLst/>
                <a:latin typeface="+mn-lt"/>
                <a:ea typeface="+mn-ea"/>
                <a:cs typeface="+mn-cs"/>
              </a:rPr>
              <a:t>w przypadku adaptacji do zmian klimatu niedopuszczalne jest nasilenie niekorzystnych skutków przyszłych warunków klimatycznych;</a:t>
            </a:r>
          </a:p>
          <a:p>
            <a:pPr marL="171450" indent="-171450">
              <a:buFont typeface="Arial" panose="020B0604020202020204" pitchFamily="34" charset="0"/>
              <a:buChar char="•"/>
            </a:pPr>
            <a:r>
              <a:rPr lang="pl-PL" sz="1200" b="0" i="0" kern="1200" dirty="0" smtClean="0">
                <a:solidFill>
                  <a:schemeClr val="tx1"/>
                </a:solidFill>
                <a:effectLst/>
                <a:latin typeface="+mn-lt"/>
                <a:ea typeface="+mn-ea"/>
                <a:cs typeface="+mn-cs"/>
              </a:rPr>
              <a:t>dla zrównoważonego wykorzystywania i ochrony zasobów wodnych i morskich nie można szkodzić dobremu stanowi lub dobremu potencjałowi ekologicznego jednolitych części wód, w tym powierzchniowych i podziemnych;</a:t>
            </a:r>
          </a:p>
          <a:p>
            <a:pPr marL="171450" indent="-171450">
              <a:buFont typeface="Arial" panose="020B0604020202020204" pitchFamily="34" charset="0"/>
              <a:buChar char="•"/>
            </a:pPr>
            <a:r>
              <a:rPr lang="pl-PL" sz="1200" b="0" i="0" kern="1200" dirty="0" smtClean="0">
                <a:solidFill>
                  <a:schemeClr val="tx1"/>
                </a:solidFill>
                <a:effectLst/>
                <a:latin typeface="+mn-lt"/>
                <a:ea typeface="+mn-ea"/>
                <a:cs typeface="+mn-cs"/>
              </a:rPr>
              <a:t>działalność nie służy gospodarce o obiegu zamkniętym, jeżeli prowadzi do znaczącego braku efektywności w wykorzystywaniu materiałów lub zasobów naturalnych, takich jak nieodnawialne źródła energii, surowce, woda i grunty, na co najmniej jednym z etapów cyklu życia produktów;</a:t>
            </a:r>
          </a:p>
          <a:p>
            <a:pPr marL="171450" indent="-171450">
              <a:buFont typeface="Arial" panose="020B0604020202020204" pitchFamily="34" charset="0"/>
              <a:buChar char="•"/>
            </a:pPr>
            <a:r>
              <a:rPr lang="pl-PL" sz="1200" b="0" i="0" kern="1200" dirty="0" smtClean="0">
                <a:solidFill>
                  <a:schemeClr val="tx1"/>
                </a:solidFill>
                <a:effectLst/>
                <a:latin typeface="+mn-lt"/>
                <a:ea typeface="+mn-ea"/>
                <a:cs typeface="+mn-cs"/>
              </a:rPr>
              <a:t>dla zapobiegania zanieczyszczeniom i ich kontroli niedopuszczalna jest działalność, która prowadzi do znaczącego wzrostu emisji zanieczyszczeń do powietrza, wody lub ziemi w porównaniu z sytuacją sprzed rozpoczęcia tej działalności;</a:t>
            </a:r>
          </a:p>
          <a:p>
            <a:pPr marL="171450" indent="-171450">
              <a:buFont typeface="Arial" panose="020B0604020202020204" pitchFamily="34" charset="0"/>
              <a:buChar char="•"/>
            </a:pPr>
            <a:r>
              <a:rPr lang="pl-PL" sz="1200" b="0" i="0" kern="1200" dirty="0" smtClean="0">
                <a:solidFill>
                  <a:schemeClr val="tx1"/>
                </a:solidFill>
                <a:effectLst/>
                <a:latin typeface="+mn-lt"/>
                <a:ea typeface="+mn-ea"/>
                <a:cs typeface="+mn-cs"/>
              </a:rPr>
              <a:t>ochrony i odbudowy bioróżnorodności i ekosystemów nie wspiera działalność, która w znacznym stopniu szkodzi dobremu stanowi i odporności ekosystemów lub jest szkodliwa dla stanu zachowania siedlisk i gatunków</a:t>
            </a:r>
            <a:r>
              <a:rPr lang="pl-PL" sz="1200" b="0" i="0" u="none" strike="noStrike" kern="1200" baseline="30000" dirty="0" smtClean="0">
                <a:solidFill>
                  <a:schemeClr val="tx1"/>
                </a:solidFill>
                <a:effectLst/>
                <a:latin typeface="+mn-lt"/>
                <a:ea typeface="+mn-ea"/>
                <a:cs typeface="+mn-cs"/>
                <a:hlinkClick r:id="rId5"/>
              </a:rPr>
              <a:t>[11]</a:t>
            </a:r>
            <a:r>
              <a:rPr lang="pl-PL" sz="1200" b="0" i="0" kern="1200" dirty="0" smtClean="0">
                <a:solidFill>
                  <a:schemeClr val="tx1"/>
                </a:solidFill>
                <a:effectLst/>
                <a:latin typeface="+mn-lt"/>
                <a:ea typeface="+mn-ea"/>
                <a:cs typeface="+mn-cs"/>
              </a:rPr>
              <a:t>.</a:t>
            </a:r>
          </a:p>
          <a:p>
            <a:endParaRPr lang="pl-PL" dirty="0" smtClean="0"/>
          </a:p>
          <a:p>
            <a:endParaRPr lang="pl-PL" dirty="0"/>
          </a:p>
        </p:txBody>
      </p:sp>
      <p:sp>
        <p:nvSpPr>
          <p:cNvPr id="4" name="Symbol zastępczy numeru slajdu 3"/>
          <p:cNvSpPr>
            <a:spLocks noGrp="1"/>
          </p:cNvSpPr>
          <p:nvPr>
            <p:ph type="sldNum" sz="quarter" idx="10"/>
          </p:nvPr>
        </p:nvSpPr>
        <p:spPr/>
        <p:txBody>
          <a:bodyPr/>
          <a:lstStyle/>
          <a:p>
            <a:fld id="{89476A12-F0BE-4155-B2F6-C4E2C993EA49}" type="slidenum">
              <a:rPr lang="pl-PL" smtClean="0"/>
              <a:t>4</a:t>
            </a:fld>
            <a:endParaRPr lang="pl-PL"/>
          </a:p>
        </p:txBody>
      </p:sp>
    </p:spTree>
    <p:extLst>
      <p:ext uri="{BB962C8B-B14F-4D97-AF65-F5344CB8AC3E}">
        <p14:creationId xmlns:p14="http://schemas.microsoft.com/office/powerpoint/2010/main" val="285922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smtClean="0">
                <a:solidFill>
                  <a:schemeClr val="tx1"/>
                </a:solidFill>
                <a:effectLst/>
                <a:latin typeface="+mn-lt"/>
                <a:ea typeface="+mn-ea"/>
                <a:cs typeface="+mn-cs"/>
              </a:rPr>
              <a:t>Artykuł 10</a:t>
            </a:r>
            <a:r>
              <a:rPr lang="pl-PL" dirty="0" smtClean="0"/>
              <a:t/>
            </a:r>
            <a:br>
              <a:rPr lang="pl-PL" dirty="0" smtClean="0"/>
            </a:br>
            <a:r>
              <a:rPr lang="pl-PL" sz="1200" kern="1200" dirty="0" smtClean="0">
                <a:solidFill>
                  <a:schemeClr val="tx1"/>
                </a:solidFill>
                <a:effectLst/>
                <a:latin typeface="+mn-lt"/>
                <a:ea typeface="+mn-ea"/>
                <a:cs typeface="+mn-cs"/>
              </a:rPr>
              <a:t>Istotny wkład w łagodzenie zmian klimatu</a:t>
            </a:r>
            <a:r>
              <a:rPr lang="pl-PL" dirty="0" smtClean="0"/>
              <a:t/>
            </a:r>
            <a:br>
              <a:rPr lang="pl-PL" dirty="0" smtClean="0"/>
            </a:br>
            <a:r>
              <a:rPr lang="pl-PL" sz="1200" kern="1200" dirty="0" smtClean="0">
                <a:solidFill>
                  <a:schemeClr val="tx1"/>
                </a:solidFill>
                <a:effectLst/>
                <a:latin typeface="+mn-lt"/>
                <a:ea typeface="+mn-ea"/>
                <a:cs typeface="+mn-cs"/>
              </a:rPr>
              <a:t>1. Dana działalność gospodarcza kwalifikuje się jako wnosząca istotny wkład w łagodzenie zmian klimatu, jeżeli </a:t>
            </a:r>
            <a:r>
              <a:rPr lang="pl-PL" sz="1200" kern="1200" dirty="0" err="1" smtClean="0">
                <a:solidFill>
                  <a:schemeClr val="tx1"/>
                </a:solidFill>
                <a:effectLst/>
                <a:latin typeface="+mn-lt"/>
                <a:ea typeface="+mn-ea"/>
                <a:cs typeface="+mn-cs"/>
              </a:rPr>
              <a:t>działal</a:t>
            </a:r>
            <a:r>
              <a:rPr lang="pl-PL" dirty="0" smtClean="0"/>
              <a:t/>
            </a:r>
            <a:br>
              <a:rPr lang="pl-PL" dirty="0" smtClean="0"/>
            </a:br>
            <a:r>
              <a:rPr lang="pl-PL" sz="1200" kern="1200" dirty="0" err="1" smtClean="0">
                <a:solidFill>
                  <a:schemeClr val="tx1"/>
                </a:solidFill>
                <a:effectLst/>
                <a:latin typeface="+mn-lt"/>
                <a:ea typeface="+mn-ea"/>
                <a:cs typeface="+mn-cs"/>
              </a:rPr>
              <a:t>ność</a:t>
            </a:r>
            <a:r>
              <a:rPr lang="pl-PL" sz="1200" kern="1200" dirty="0" smtClean="0">
                <a:solidFill>
                  <a:schemeClr val="tx1"/>
                </a:solidFill>
                <a:effectLst/>
                <a:latin typeface="+mn-lt"/>
                <a:ea typeface="+mn-ea"/>
                <a:cs typeface="+mn-cs"/>
              </a:rPr>
              <a:t> ta wnosi istotny wkład w ustabilizowanie stężenia gazów cieplarnianych w atmosferze na poziomie pozwalającym</a:t>
            </a:r>
            <a:r>
              <a:rPr lang="pl-PL" dirty="0" smtClean="0"/>
              <a:t/>
            </a:r>
            <a:br>
              <a:rPr lang="pl-PL" dirty="0" smtClean="0"/>
            </a:br>
            <a:r>
              <a:rPr lang="pl-PL" sz="1200" kern="1200" dirty="0" smtClean="0">
                <a:solidFill>
                  <a:schemeClr val="tx1"/>
                </a:solidFill>
                <a:effectLst/>
                <a:latin typeface="+mn-lt"/>
                <a:ea typeface="+mn-ea"/>
                <a:cs typeface="+mn-cs"/>
              </a:rPr>
              <a:t>zapobiec groźnej antropogenicznej ingerencji w system klimatyczny, zgodnie z długoterminowym celem dotyczącym </a:t>
            </a:r>
            <a:r>
              <a:rPr lang="pl-PL" sz="1200" kern="1200" dirty="0" err="1" smtClean="0">
                <a:solidFill>
                  <a:schemeClr val="tx1"/>
                </a:solidFill>
                <a:effectLst/>
                <a:latin typeface="+mn-lt"/>
                <a:ea typeface="+mn-ea"/>
                <a:cs typeface="+mn-cs"/>
              </a:rPr>
              <a:t>tem</a:t>
            </a:r>
            <a:r>
              <a:rPr lang="pl-PL" dirty="0" smtClean="0"/>
              <a:t/>
            </a:r>
            <a:br>
              <a:rPr lang="pl-PL" dirty="0" smtClean="0"/>
            </a:br>
            <a:r>
              <a:rPr lang="pl-PL" sz="1200" kern="1200" dirty="0" err="1" smtClean="0">
                <a:solidFill>
                  <a:schemeClr val="tx1"/>
                </a:solidFill>
                <a:effectLst/>
                <a:latin typeface="+mn-lt"/>
                <a:ea typeface="+mn-ea"/>
                <a:cs typeface="+mn-cs"/>
              </a:rPr>
              <a:t>peratury</a:t>
            </a:r>
            <a:r>
              <a:rPr lang="pl-PL" sz="1200" kern="1200" dirty="0" smtClean="0">
                <a:solidFill>
                  <a:schemeClr val="tx1"/>
                </a:solidFill>
                <a:effectLst/>
                <a:latin typeface="+mn-lt"/>
                <a:ea typeface="+mn-ea"/>
                <a:cs typeface="+mn-cs"/>
              </a:rPr>
              <a:t> określonym w porozumieniu paryskim poprzez niedopuszczanie do powstania emisji gazów cieplarnianych lub</a:t>
            </a:r>
            <a:r>
              <a:rPr lang="pl-PL" dirty="0" smtClean="0"/>
              <a:t/>
            </a:r>
            <a:br>
              <a:rPr lang="pl-PL" dirty="0" smtClean="0"/>
            </a:br>
            <a:r>
              <a:rPr lang="pl-PL" sz="1200" kern="1200" dirty="0" smtClean="0">
                <a:solidFill>
                  <a:schemeClr val="tx1"/>
                </a:solidFill>
                <a:effectLst/>
                <a:latin typeface="+mn-lt"/>
                <a:ea typeface="+mn-ea"/>
                <a:cs typeface="+mn-cs"/>
              </a:rPr>
              <a:t>ich ograniczanie lub zwiększanie pochłaniania gazów cieplarnianych, w tym poprzez innowację procesową lub </a:t>
            </a:r>
            <a:r>
              <a:rPr lang="pl-PL" sz="1200" kern="1200" dirty="0" err="1" smtClean="0">
                <a:solidFill>
                  <a:schemeClr val="tx1"/>
                </a:solidFill>
                <a:effectLst/>
                <a:latin typeface="+mn-lt"/>
                <a:ea typeface="+mn-ea"/>
                <a:cs typeface="+mn-cs"/>
              </a:rPr>
              <a:t>produk</a:t>
            </a:r>
            <a:r>
              <a:rPr lang="pl-PL" dirty="0" smtClean="0"/>
              <a:t/>
            </a:r>
            <a:br>
              <a:rPr lang="pl-PL" dirty="0" smtClean="0"/>
            </a:br>
            <a:r>
              <a:rPr lang="pl-PL" sz="1200" kern="1200" dirty="0" err="1" smtClean="0">
                <a:solidFill>
                  <a:schemeClr val="tx1"/>
                </a:solidFill>
                <a:effectLst/>
                <a:latin typeface="+mn-lt"/>
                <a:ea typeface="+mn-ea"/>
                <a:cs typeface="+mn-cs"/>
              </a:rPr>
              <a:t>tową</a:t>
            </a:r>
            <a:r>
              <a:rPr lang="pl-PL" sz="1200" kern="1200" dirty="0" smtClean="0">
                <a:solidFill>
                  <a:schemeClr val="tx1"/>
                </a:solidFill>
                <a:effectLst/>
                <a:latin typeface="+mn-lt"/>
                <a:ea typeface="+mn-ea"/>
                <a:cs typeface="+mn-cs"/>
              </a:rPr>
              <a:t>, poprzez:</a:t>
            </a:r>
            <a:r>
              <a:rPr lang="pl-PL" dirty="0" smtClean="0"/>
              <a:t/>
            </a:r>
            <a:br>
              <a:rPr lang="pl-PL" dirty="0" smtClean="0"/>
            </a:br>
            <a:r>
              <a:rPr lang="pl-PL" sz="1200" kern="1200" dirty="0" smtClean="0">
                <a:solidFill>
                  <a:schemeClr val="tx1"/>
                </a:solidFill>
                <a:effectLst/>
                <a:latin typeface="+mn-lt"/>
                <a:ea typeface="+mn-ea"/>
                <a:cs typeface="+mn-cs"/>
              </a:rPr>
              <a:t>a) wytwarzanie, przekazywanie, przechowywanie, dystrybuowanie lub wykorzystywanie energii ze źródeł odnawialnych,</a:t>
            </a:r>
            <a:r>
              <a:rPr lang="pl-PL" dirty="0" smtClean="0"/>
              <a:t/>
            </a:r>
            <a:br>
              <a:rPr lang="pl-PL" dirty="0" smtClean="0"/>
            </a:br>
            <a:r>
              <a:rPr lang="pl-PL" sz="1200" kern="1200" dirty="0" smtClean="0">
                <a:solidFill>
                  <a:schemeClr val="tx1"/>
                </a:solidFill>
                <a:effectLst/>
                <a:latin typeface="+mn-lt"/>
                <a:ea typeface="+mn-ea"/>
                <a:cs typeface="+mn-cs"/>
              </a:rPr>
              <a:t>zgodnie z dyrektywą (UE) 2018/2001, również poprzez wykorzystywanie innowacyjnych technologii mogących przy</a:t>
            </a:r>
            <a:r>
              <a:rPr lang="pl-PL" dirty="0" smtClean="0"/>
              <a:t/>
            </a:r>
            <a:br>
              <a:rPr lang="pl-PL" dirty="0" smtClean="0"/>
            </a:br>
            <a:r>
              <a:rPr lang="pl-PL" sz="1200" kern="1200" dirty="0" smtClean="0">
                <a:solidFill>
                  <a:schemeClr val="tx1"/>
                </a:solidFill>
                <a:effectLst/>
                <a:latin typeface="+mn-lt"/>
                <a:ea typeface="+mn-ea"/>
                <a:cs typeface="+mn-cs"/>
              </a:rPr>
              <a:t>nieść znaczne oszczędności w przyszłości lub poprzez niezbędne wzmocnienie lub rozbudowę sieci;</a:t>
            </a:r>
            <a:r>
              <a:rPr lang="pl-PL" dirty="0" smtClean="0"/>
              <a:t/>
            </a:r>
            <a:br>
              <a:rPr lang="pl-PL" dirty="0" smtClean="0"/>
            </a:br>
            <a:r>
              <a:rPr lang="pl-PL" sz="1200" kern="1200" dirty="0" smtClean="0">
                <a:solidFill>
                  <a:schemeClr val="tx1"/>
                </a:solidFill>
                <a:effectLst/>
                <a:latin typeface="+mn-lt"/>
                <a:ea typeface="+mn-ea"/>
                <a:cs typeface="+mn-cs"/>
              </a:rPr>
              <a:t>b) poprawę efektywności energetycznej, z wyjątkiem działalności w zakresie wytwarzania energii elektrycznej, jak </a:t>
            </a:r>
            <a:r>
              <a:rPr lang="pl-PL" sz="1200" kern="1200" dirty="0" err="1" smtClean="0">
                <a:solidFill>
                  <a:schemeClr val="tx1"/>
                </a:solidFill>
                <a:effectLst/>
                <a:latin typeface="+mn-lt"/>
                <a:ea typeface="+mn-ea"/>
                <a:cs typeface="+mn-cs"/>
              </a:rPr>
              <a:t>okreś</a:t>
            </a:r>
            <a:r>
              <a:rPr lang="pl-PL" dirty="0" smtClean="0"/>
              <a:t/>
            </a:r>
            <a:br>
              <a:rPr lang="pl-PL" dirty="0" smtClean="0"/>
            </a:br>
            <a:r>
              <a:rPr lang="pl-PL" sz="1200" kern="1200" dirty="0" err="1" smtClean="0">
                <a:solidFill>
                  <a:schemeClr val="tx1"/>
                </a:solidFill>
                <a:effectLst/>
                <a:latin typeface="+mn-lt"/>
                <a:ea typeface="+mn-ea"/>
                <a:cs typeface="+mn-cs"/>
              </a:rPr>
              <a:t>lono</a:t>
            </a:r>
            <a:r>
              <a:rPr lang="pl-PL" sz="1200" kern="1200" dirty="0" smtClean="0">
                <a:solidFill>
                  <a:schemeClr val="tx1"/>
                </a:solidFill>
                <a:effectLst/>
                <a:latin typeface="+mn-lt"/>
                <a:ea typeface="+mn-ea"/>
                <a:cs typeface="+mn-cs"/>
              </a:rPr>
              <a:t> w art. 19 ust. 3;</a:t>
            </a:r>
            <a:r>
              <a:rPr lang="pl-PL" dirty="0" smtClean="0"/>
              <a:t/>
            </a:r>
            <a:br>
              <a:rPr lang="pl-PL" dirty="0" smtClean="0"/>
            </a:br>
            <a:r>
              <a:rPr lang="pl-PL" sz="1200" kern="1200" dirty="0" smtClean="0">
                <a:solidFill>
                  <a:schemeClr val="tx1"/>
                </a:solidFill>
                <a:effectLst/>
                <a:latin typeface="+mn-lt"/>
                <a:ea typeface="+mn-ea"/>
                <a:cs typeface="+mn-cs"/>
              </a:rPr>
              <a:t>c) zwiększenie czystej lub neutralnej dla klimatu mobilności;</a:t>
            </a:r>
          </a:p>
          <a:p>
            <a:r>
              <a:rPr lang="pl-PL" sz="1200" kern="1200" dirty="0" smtClean="0">
                <a:solidFill>
                  <a:schemeClr val="tx1"/>
                </a:solidFill>
                <a:effectLst/>
                <a:latin typeface="+mn-lt"/>
                <a:ea typeface="+mn-ea"/>
                <a:cs typeface="+mn-cs"/>
              </a:rPr>
              <a:t>d) przejście na wykorzystywanie materiałów odnawialnych ze zrównoważonych źródeł;</a:t>
            </a:r>
            <a:r>
              <a:rPr lang="pl-PL" dirty="0" smtClean="0"/>
              <a:t/>
            </a:r>
            <a:br>
              <a:rPr lang="pl-PL" dirty="0" smtClean="0"/>
            </a:br>
            <a:r>
              <a:rPr lang="pl-PL" sz="1200" kern="1200" dirty="0" smtClean="0">
                <a:solidFill>
                  <a:schemeClr val="tx1"/>
                </a:solidFill>
                <a:effectLst/>
                <a:latin typeface="+mn-lt"/>
                <a:ea typeface="+mn-ea"/>
                <a:cs typeface="+mn-cs"/>
              </a:rPr>
              <a:t>e) zwiększenie wykorzystania bezpiecznych dla środowiska technologii wychwytywania i utylizacji dwutlenku węgla</a:t>
            </a:r>
            <a:r>
              <a:rPr lang="pl-PL" dirty="0" smtClean="0"/>
              <a:t/>
            </a:r>
            <a:br>
              <a:rPr lang="pl-PL" dirty="0" smtClean="0"/>
            </a:br>
            <a:r>
              <a:rPr lang="pl-PL" sz="1200" kern="1200" dirty="0" smtClean="0">
                <a:solidFill>
                  <a:schemeClr val="tx1"/>
                </a:solidFill>
                <a:effectLst/>
                <a:latin typeface="+mn-lt"/>
                <a:ea typeface="+mn-ea"/>
                <a:cs typeface="+mn-cs"/>
              </a:rPr>
              <a:t>(CCU) oraz wychwytywania i składowania dwutlenku węgla (CCS), które zapewniają redukcję netto emisji gazów </a:t>
            </a:r>
            <a:r>
              <a:rPr lang="pl-PL" sz="1200" kern="1200" dirty="0" err="1" smtClean="0">
                <a:solidFill>
                  <a:schemeClr val="tx1"/>
                </a:solidFill>
                <a:effectLst/>
                <a:latin typeface="+mn-lt"/>
                <a:ea typeface="+mn-ea"/>
                <a:cs typeface="+mn-cs"/>
              </a:rPr>
              <a:t>cie</a:t>
            </a:r>
            <a:r>
              <a:rPr lang="pl-PL" dirty="0" smtClean="0"/>
              <a:t/>
            </a:r>
            <a:br>
              <a:rPr lang="pl-PL" dirty="0" smtClean="0"/>
            </a:br>
            <a:r>
              <a:rPr lang="pl-PL" sz="1200" kern="1200" dirty="0" err="1" smtClean="0">
                <a:solidFill>
                  <a:schemeClr val="tx1"/>
                </a:solidFill>
                <a:effectLst/>
                <a:latin typeface="+mn-lt"/>
                <a:ea typeface="+mn-ea"/>
                <a:cs typeface="+mn-cs"/>
              </a:rPr>
              <a:t>plarnianych</a:t>
            </a:r>
            <a:r>
              <a:rPr lang="pl-PL" sz="1200" kern="1200" dirty="0" smtClean="0">
                <a:solidFill>
                  <a:schemeClr val="tx1"/>
                </a:solidFill>
                <a:effectLst/>
                <a:latin typeface="+mn-lt"/>
                <a:ea typeface="+mn-ea"/>
                <a:cs typeface="+mn-cs"/>
              </a:rPr>
              <a:t>;</a:t>
            </a:r>
            <a:r>
              <a:rPr lang="pl-PL" dirty="0" smtClean="0"/>
              <a:t/>
            </a:r>
            <a:br>
              <a:rPr lang="pl-PL" dirty="0" smtClean="0"/>
            </a:br>
            <a:r>
              <a:rPr lang="pl-PL" sz="1200" kern="1200" dirty="0" smtClean="0">
                <a:solidFill>
                  <a:schemeClr val="tx1"/>
                </a:solidFill>
                <a:effectLst/>
                <a:latin typeface="+mn-lt"/>
                <a:ea typeface="+mn-ea"/>
                <a:cs typeface="+mn-cs"/>
              </a:rPr>
              <a:t>f) wzmocnienie lądowych pochłaniaczy dwutlenku węgla, w tym poprzez przeciwdziałanie wylesianiu i degradacji lasów,</a:t>
            </a:r>
            <a:r>
              <a:rPr lang="pl-PL" dirty="0" smtClean="0"/>
              <a:t/>
            </a:r>
            <a:br>
              <a:rPr lang="pl-PL" dirty="0" smtClean="0"/>
            </a:br>
            <a:r>
              <a:rPr lang="pl-PL" sz="1200" kern="1200" dirty="0" smtClean="0">
                <a:solidFill>
                  <a:schemeClr val="tx1"/>
                </a:solidFill>
                <a:effectLst/>
                <a:latin typeface="+mn-lt"/>
                <a:ea typeface="+mn-ea"/>
                <a:cs typeface="+mn-cs"/>
              </a:rPr>
              <a:t>rekultywację lasów, zrównoważone gospodarowanie gruntami uprawnymi, obszarami trawiastymi i terenami </a:t>
            </a:r>
            <a:r>
              <a:rPr lang="pl-PL" sz="1200" kern="1200" dirty="0" err="1" smtClean="0">
                <a:solidFill>
                  <a:schemeClr val="tx1"/>
                </a:solidFill>
                <a:effectLst/>
                <a:latin typeface="+mn-lt"/>
                <a:ea typeface="+mn-ea"/>
                <a:cs typeface="+mn-cs"/>
              </a:rPr>
              <a:t>podmo</a:t>
            </a:r>
            <a:r>
              <a:rPr lang="pl-PL" dirty="0" smtClean="0"/>
              <a:t/>
            </a:r>
            <a:br>
              <a:rPr lang="pl-PL" dirty="0" smtClean="0"/>
            </a:br>
            <a:r>
              <a:rPr lang="pl-PL" sz="1200" kern="1200" dirty="0" err="1" smtClean="0">
                <a:solidFill>
                  <a:schemeClr val="tx1"/>
                </a:solidFill>
                <a:effectLst/>
                <a:latin typeface="+mn-lt"/>
                <a:ea typeface="+mn-ea"/>
                <a:cs typeface="+mn-cs"/>
              </a:rPr>
              <a:t>kłymi</a:t>
            </a:r>
            <a:r>
              <a:rPr lang="pl-PL" sz="1200" kern="1200" dirty="0" smtClean="0">
                <a:solidFill>
                  <a:schemeClr val="tx1"/>
                </a:solidFill>
                <a:effectLst/>
                <a:latin typeface="+mn-lt"/>
                <a:ea typeface="+mn-ea"/>
                <a:cs typeface="+mn-cs"/>
              </a:rPr>
              <a:t> oraz ich rekultywację, zalesianie oraz rolnictwo regeneracyjne;</a:t>
            </a:r>
            <a:r>
              <a:rPr lang="pl-PL" dirty="0" smtClean="0"/>
              <a:t/>
            </a:r>
            <a:br>
              <a:rPr lang="pl-PL" dirty="0" smtClean="0"/>
            </a:br>
            <a:r>
              <a:rPr lang="pl-PL" sz="1200" kern="1200" dirty="0" smtClean="0">
                <a:solidFill>
                  <a:schemeClr val="tx1"/>
                </a:solidFill>
                <a:effectLst/>
                <a:latin typeface="+mn-lt"/>
                <a:ea typeface="+mn-ea"/>
                <a:cs typeface="+mn-cs"/>
              </a:rPr>
              <a:t>g) stworzenie infrastruktury energetycznej wymaganej do obniżenia emisyjności systemów energetycznych;</a:t>
            </a:r>
            <a:r>
              <a:rPr lang="pl-PL" dirty="0" smtClean="0"/>
              <a:t/>
            </a:r>
            <a:br>
              <a:rPr lang="pl-PL" dirty="0" smtClean="0"/>
            </a:br>
            <a:r>
              <a:rPr lang="pl-PL" sz="1200" kern="1200" dirty="0" smtClean="0">
                <a:solidFill>
                  <a:schemeClr val="tx1"/>
                </a:solidFill>
                <a:effectLst/>
                <a:latin typeface="+mn-lt"/>
                <a:ea typeface="+mn-ea"/>
                <a:cs typeface="+mn-cs"/>
              </a:rPr>
              <a:t>h) produkowanie czystych i wydajnych paliw ze źródeł odnawialnych lub neutralnych pod względem emisji dwutlenku</a:t>
            </a:r>
            <a:r>
              <a:rPr lang="pl-PL" dirty="0" smtClean="0"/>
              <a:t/>
            </a:r>
            <a:br>
              <a:rPr lang="pl-PL" dirty="0" smtClean="0"/>
            </a:br>
            <a:r>
              <a:rPr lang="pl-PL" sz="1200" kern="1200" dirty="0" smtClean="0">
                <a:solidFill>
                  <a:schemeClr val="tx1"/>
                </a:solidFill>
                <a:effectLst/>
                <a:latin typeface="+mn-lt"/>
                <a:ea typeface="+mn-ea"/>
                <a:cs typeface="+mn-cs"/>
              </a:rPr>
              <a:t>węgla; lub</a:t>
            </a:r>
            <a:r>
              <a:rPr lang="pl-PL" dirty="0" smtClean="0"/>
              <a:t/>
            </a:r>
            <a:br>
              <a:rPr lang="pl-PL" dirty="0" smtClean="0"/>
            </a:br>
            <a:r>
              <a:rPr lang="pl-PL" sz="1200" kern="1200" dirty="0" smtClean="0">
                <a:solidFill>
                  <a:schemeClr val="tx1"/>
                </a:solidFill>
                <a:effectLst/>
                <a:latin typeface="+mn-lt"/>
                <a:ea typeface="+mn-ea"/>
                <a:cs typeface="+mn-cs"/>
              </a:rPr>
              <a:t>i) wspomaganie dowolnych działań wymienionych w lit. a)–h) niniejszego ustępu, zgodnie z art. 16</a:t>
            </a: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2. Do celów ust. 1 działalność gospodarczą, dla której nie istnieją alternatywne niskoemisyjne rozwiązania wykonalne</a:t>
            </a:r>
            <a:r>
              <a:rPr lang="pl-PL" dirty="0" smtClean="0"/>
              <a:t/>
            </a:r>
            <a:br>
              <a:rPr lang="pl-PL" dirty="0" smtClean="0"/>
            </a:br>
            <a:r>
              <a:rPr lang="pl-PL" sz="1200" kern="1200" dirty="0" smtClean="0">
                <a:solidFill>
                  <a:schemeClr val="tx1"/>
                </a:solidFill>
                <a:effectLst/>
                <a:latin typeface="+mn-lt"/>
                <a:ea typeface="+mn-ea"/>
                <a:cs typeface="+mn-cs"/>
              </a:rPr>
              <a:t>pod względem technologicznym i ekonomicznym, kwalifikuje się jako wnoszącą istotny wkład w łagodzenie zmian </a:t>
            </a:r>
            <a:r>
              <a:rPr lang="pl-PL" sz="1200" kern="1200" dirty="0" err="1" smtClean="0">
                <a:solidFill>
                  <a:schemeClr val="tx1"/>
                </a:solidFill>
                <a:effectLst/>
                <a:latin typeface="+mn-lt"/>
                <a:ea typeface="+mn-ea"/>
                <a:cs typeface="+mn-cs"/>
              </a:rPr>
              <a:t>kli</a:t>
            </a:r>
            <a:r>
              <a:rPr lang="pl-PL" dirty="0" smtClean="0"/>
              <a:t/>
            </a:r>
            <a:br>
              <a:rPr lang="pl-PL" dirty="0" smtClean="0"/>
            </a:br>
            <a:r>
              <a:rPr lang="pl-PL" sz="1200" kern="1200" dirty="0" smtClean="0">
                <a:solidFill>
                  <a:schemeClr val="tx1"/>
                </a:solidFill>
                <a:effectLst/>
                <a:latin typeface="+mn-lt"/>
                <a:ea typeface="+mn-ea"/>
                <a:cs typeface="+mn-cs"/>
              </a:rPr>
              <a:t>matu, jeżeli wspomaga ona przejście do gospodarki neutralnej dla klimatu zgodnie ze ścieżką prowadzącą do ograniczenia</a:t>
            </a:r>
            <a:r>
              <a:rPr lang="pl-PL" dirty="0" smtClean="0"/>
              <a:t/>
            </a:r>
            <a:br>
              <a:rPr lang="pl-PL" dirty="0" smtClean="0"/>
            </a:br>
            <a:r>
              <a:rPr lang="pl-PL" sz="1200" kern="1200" dirty="0" smtClean="0">
                <a:solidFill>
                  <a:schemeClr val="tx1"/>
                </a:solidFill>
                <a:effectLst/>
                <a:latin typeface="+mn-lt"/>
                <a:ea typeface="+mn-ea"/>
                <a:cs typeface="+mn-cs"/>
              </a:rPr>
              <a:t>wzrostu temperatury do 1,50C powyżej poziomów sprzed epoki przemysłowej, w tym poprzez stopniowe wycofywanie</a:t>
            </a:r>
            <a:r>
              <a:rPr lang="pl-PL" dirty="0" smtClean="0"/>
              <a:t/>
            </a:r>
            <a:br>
              <a:rPr lang="pl-PL" dirty="0" smtClean="0"/>
            </a:br>
            <a:r>
              <a:rPr lang="pl-PL" sz="1200" kern="1200" dirty="0" smtClean="0">
                <a:solidFill>
                  <a:schemeClr val="tx1"/>
                </a:solidFill>
                <a:effectLst/>
                <a:latin typeface="+mn-lt"/>
                <a:ea typeface="+mn-ea"/>
                <a:cs typeface="+mn-cs"/>
              </a:rPr>
              <a:t>emisji gazów cieplarnianych, w szczególności emisji ze stałych paliw kopalnych, oraz jeżeli taka działalność:</a:t>
            </a:r>
            <a:r>
              <a:rPr lang="pl-PL" dirty="0" smtClean="0"/>
              <a:t/>
            </a:r>
            <a:br>
              <a:rPr lang="pl-PL" dirty="0" smtClean="0"/>
            </a:br>
            <a:r>
              <a:rPr lang="pl-PL" sz="1200" kern="1200" dirty="0" smtClean="0">
                <a:solidFill>
                  <a:schemeClr val="tx1"/>
                </a:solidFill>
                <a:effectLst/>
                <a:latin typeface="+mn-lt"/>
                <a:ea typeface="+mn-ea"/>
                <a:cs typeface="+mn-cs"/>
              </a:rPr>
              <a:t>a) wytwarza emisje gazów cieplarnianych na poziomie odpowiadającym najlepszym wynikom w danym sektorze lub</a:t>
            </a:r>
            <a:r>
              <a:rPr lang="pl-PL" dirty="0" smtClean="0"/>
              <a:t/>
            </a:r>
            <a:br>
              <a:rPr lang="pl-PL" dirty="0" smtClean="0"/>
            </a:br>
            <a:r>
              <a:rPr lang="pl-PL" sz="1200" kern="1200" dirty="0" smtClean="0">
                <a:solidFill>
                  <a:schemeClr val="tx1"/>
                </a:solidFill>
                <a:effectLst/>
                <a:latin typeface="+mn-lt"/>
                <a:ea typeface="+mn-ea"/>
                <a:cs typeface="+mn-cs"/>
              </a:rPr>
              <a:t>danej gałęzi przemysłu;</a:t>
            </a:r>
            <a:r>
              <a:rPr lang="pl-PL" dirty="0" smtClean="0"/>
              <a:t/>
            </a:r>
            <a:br>
              <a:rPr lang="pl-PL" dirty="0" smtClean="0"/>
            </a:br>
            <a:r>
              <a:rPr lang="pl-PL" sz="1200" kern="1200" dirty="0" smtClean="0">
                <a:solidFill>
                  <a:schemeClr val="tx1"/>
                </a:solidFill>
                <a:effectLst/>
                <a:latin typeface="+mn-lt"/>
                <a:ea typeface="+mn-ea"/>
                <a:cs typeface="+mn-cs"/>
              </a:rPr>
              <a:t>b) nie utrudnia rozwoju i wdrażania alternatywnych niskoemisyjnych rozwiązań; oraz</a:t>
            </a:r>
            <a:r>
              <a:rPr lang="pl-PL" dirty="0" smtClean="0"/>
              <a:t/>
            </a:r>
            <a:br>
              <a:rPr lang="pl-PL" dirty="0" smtClean="0"/>
            </a:br>
            <a:r>
              <a:rPr lang="pl-PL" sz="1200" kern="1200" dirty="0" smtClean="0">
                <a:solidFill>
                  <a:schemeClr val="tx1"/>
                </a:solidFill>
                <a:effectLst/>
                <a:latin typeface="+mn-lt"/>
                <a:ea typeface="+mn-ea"/>
                <a:cs typeface="+mn-cs"/>
              </a:rPr>
              <a:t>c) nie prowadzi do uzależnienia od aktywów wysokoemisyjnych, z uwzględnieniem ekonomicznego cyklu życia tych akty</a:t>
            </a:r>
            <a:r>
              <a:rPr lang="pl-PL" dirty="0" smtClean="0"/>
              <a:t/>
            </a:r>
            <a:br>
              <a:rPr lang="pl-PL" dirty="0" smtClean="0"/>
            </a:br>
            <a:r>
              <a:rPr lang="pl-PL" sz="1200" kern="1200" dirty="0" err="1" smtClean="0">
                <a:solidFill>
                  <a:schemeClr val="tx1"/>
                </a:solidFill>
                <a:effectLst/>
                <a:latin typeface="+mn-lt"/>
                <a:ea typeface="+mn-ea"/>
                <a:cs typeface="+mn-cs"/>
              </a:rPr>
              <a:t>wów</a:t>
            </a:r>
            <a:r>
              <a:rPr lang="pl-PL" sz="1200" kern="1200" dirty="0" smtClean="0">
                <a:solidFill>
                  <a:schemeClr val="tx1"/>
                </a:solidFill>
                <a:effectLst/>
                <a:latin typeface="+mn-lt"/>
                <a:ea typeface="+mn-ea"/>
                <a:cs typeface="+mn-cs"/>
              </a:rPr>
              <a:t>.</a:t>
            </a:r>
            <a:endParaRPr lang="pl-PL" dirty="0"/>
          </a:p>
        </p:txBody>
      </p:sp>
      <p:sp>
        <p:nvSpPr>
          <p:cNvPr id="4" name="Symbol zastępczy numeru slajdu 3"/>
          <p:cNvSpPr>
            <a:spLocks noGrp="1"/>
          </p:cNvSpPr>
          <p:nvPr>
            <p:ph type="sldNum" sz="quarter" idx="10"/>
          </p:nvPr>
        </p:nvSpPr>
        <p:spPr/>
        <p:txBody>
          <a:bodyPr/>
          <a:lstStyle/>
          <a:p>
            <a:fld id="{89476A12-F0BE-4155-B2F6-C4E2C993EA49}" type="slidenum">
              <a:rPr lang="pl-PL" smtClean="0"/>
              <a:t>5</a:t>
            </a:fld>
            <a:endParaRPr lang="pl-PL"/>
          </a:p>
        </p:txBody>
      </p:sp>
    </p:spTree>
    <p:extLst>
      <p:ext uri="{BB962C8B-B14F-4D97-AF65-F5344CB8AC3E}">
        <p14:creationId xmlns:p14="http://schemas.microsoft.com/office/powerpoint/2010/main" val="2934856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9476A12-F0BE-4155-B2F6-C4E2C993EA49}" type="slidenum">
              <a:rPr lang="pl-PL" smtClean="0"/>
              <a:t>6</a:t>
            </a:fld>
            <a:endParaRPr lang="pl-PL"/>
          </a:p>
        </p:txBody>
      </p:sp>
    </p:spTree>
    <p:extLst>
      <p:ext uri="{BB962C8B-B14F-4D97-AF65-F5344CB8AC3E}">
        <p14:creationId xmlns:p14="http://schemas.microsoft.com/office/powerpoint/2010/main" val="92532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9476A12-F0BE-4155-B2F6-C4E2C993EA49}" type="slidenum">
              <a:rPr lang="pl-PL" smtClean="0"/>
              <a:t>7</a:t>
            </a:fld>
            <a:endParaRPr lang="pl-PL"/>
          </a:p>
        </p:txBody>
      </p:sp>
    </p:spTree>
    <p:extLst>
      <p:ext uri="{BB962C8B-B14F-4D97-AF65-F5344CB8AC3E}">
        <p14:creationId xmlns:p14="http://schemas.microsoft.com/office/powerpoint/2010/main" val="2684770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89476A12-F0BE-4155-B2F6-C4E2C993EA49}" type="slidenum">
              <a:rPr lang="pl-PL" smtClean="0"/>
              <a:t>8</a:t>
            </a:fld>
            <a:endParaRPr lang="pl-PL"/>
          </a:p>
        </p:txBody>
      </p:sp>
    </p:spTree>
    <p:extLst>
      <p:ext uri="{BB962C8B-B14F-4D97-AF65-F5344CB8AC3E}">
        <p14:creationId xmlns:p14="http://schemas.microsoft.com/office/powerpoint/2010/main" val="168474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smtClean="0"/>
              <a:t>Uwaga! Premia innowacyjna oraz umorzenie stanowią pomoc publiczną</a:t>
            </a:r>
          </a:p>
          <a:p>
            <a:endParaRPr lang="pl-PL" b="1" dirty="0" smtClean="0"/>
          </a:p>
          <a:p>
            <a:r>
              <a:rPr lang="pl-PL" b="1" dirty="0" smtClean="0"/>
              <a:t>Częste</a:t>
            </a:r>
            <a:r>
              <a:rPr lang="pl-PL" b="1" baseline="0" dirty="0" smtClean="0"/>
              <a:t> pytanie: o jaką pomoc powinien wystąpić wnioskodawca?</a:t>
            </a:r>
            <a:endParaRPr lang="pl-PL" b="1" dirty="0" smtClean="0"/>
          </a:p>
          <a:p>
            <a:r>
              <a:rPr lang="pl-PL" dirty="0" smtClean="0">
                <a:solidFill>
                  <a:schemeClr val="accent1">
                    <a:lumMod val="75000"/>
                  </a:schemeClr>
                </a:solidFill>
              </a:rPr>
              <a:t>Jaka pomoc dopuszczalna?</a:t>
            </a:r>
          </a:p>
          <a:p>
            <a:pPr marL="381000" indent="-381000" eaLnBrk="0" hangingPunct="0">
              <a:spcAft>
                <a:spcPct val="40000"/>
              </a:spcAft>
              <a:buClr>
                <a:srgbClr val="85B400"/>
              </a:buClr>
              <a:buSzPct val="150000"/>
              <a:defRPr/>
            </a:pPr>
            <a:r>
              <a:rPr lang="pl-PL" b="1" dirty="0" smtClean="0"/>
              <a:t>Przeznaczenie pomocy (rodzaje pomocy):</a:t>
            </a:r>
          </a:p>
          <a:p>
            <a:pPr marL="381000" indent="-381000" eaLnBrk="0" hangingPunct="0">
              <a:spcAft>
                <a:spcPct val="40000"/>
              </a:spcAft>
              <a:buClr>
                <a:srgbClr val="85B400"/>
              </a:buClr>
              <a:buFont typeface="+mj-lt"/>
              <a:buAutoNum type="alphaLcParenR"/>
              <a:defRPr/>
            </a:pPr>
            <a:r>
              <a:rPr lang="pl-PL" sz="1700" b="1" dirty="0" smtClean="0"/>
              <a:t>pomoc regionalna </a:t>
            </a:r>
          </a:p>
          <a:p>
            <a:r>
              <a:rPr lang="pl-PL" sz="1800" dirty="0" smtClean="0"/>
              <a:t>Pomocy regionalnej  nie można udzielać w następujących sektorach:</a:t>
            </a:r>
          </a:p>
          <a:p>
            <a:endParaRPr lang="pl-PL" sz="1400" dirty="0" smtClean="0"/>
          </a:p>
          <a:p>
            <a:pPr>
              <a:lnSpc>
                <a:spcPct val="80000"/>
              </a:lnSpc>
              <a:spcBef>
                <a:spcPts val="600"/>
              </a:spcBef>
              <a:spcAft>
                <a:spcPts val="600"/>
              </a:spcAft>
              <a:buClr>
                <a:srgbClr val="339966"/>
              </a:buClr>
              <a:buFont typeface="Wingdings" pitchFamily="2" charset="2"/>
              <a:buChar char="v"/>
            </a:pPr>
            <a:r>
              <a:rPr lang="pl-PL" sz="1800" dirty="0" smtClean="0"/>
              <a:t> wytwarzanie energii, jej dystrybucja i infrastruktura </a:t>
            </a:r>
          </a:p>
          <a:p>
            <a:pPr>
              <a:lnSpc>
                <a:spcPct val="80000"/>
              </a:lnSpc>
              <a:spcBef>
                <a:spcPts val="600"/>
              </a:spcBef>
              <a:spcAft>
                <a:spcPts val="600"/>
              </a:spcAft>
              <a:buClr>
                <a:srgbClr val="339966"/>
              </a:buClr>
              <a:buFont typeface="Wingdings" pitchFamily="2" charset="2"/>
              <a:buChar char="v"/>
            </a:pPr>
            <a:r>
              <a:rPr lang="pl-PL" sz="1800" dirty="0" smtClean="0"/>
              <a:t> hutnictwo żelaza i stali</a:t>
            </a:r>
          </a:p>
          <a:p>
            <a:pPr>
              <a:lnSpc>
                <a:spcPct val="80000"/>
              </a:lnSpc>
              <a:spcBef>
                <a:spcPts val="600"/>
              </a:spcBef>
              <a:spcAft>
                <a:spcPts val="600"/>
              </a:spcAft>
              <a:buClr>
                <a:srgbClr val="339966"/>
              </a:buClr>
              <a:buFont typeface="Wingdings" pitchFamily="2" charset="2"/>
              <a:buChar char="v"/>
            </a:pPr>
            <a:r>
              <a:rPr lang="pl-PL" sz="1800" dirty="0" smtClean="0"/>
              <a:t> górnictwo węgla</a:t>
            </a:r>
          </a:p>
          <a:p>
            <a:pPr>
              <a:lnSpc>
                <a:spcPct val="80000"/>
              </a:lnSpc>
              <a:spcBef>
                <a:spcPts val="600"/>
              </a:spcBef>
              <a:spcAft>
                <a:spcPts val="600"/>
              </a:spcAft>
              <a:buClr>
                <a:srgbClr val="339966"/>
              </a:buClr>
              <a:buFont typeface="Wingdings" pitchFamily="2" charset="2"/>
              <a:buChar char="v"/>
            </a:pPr>
            <a:r>
              <a:rPr lang="pl-PL" sz="1800" dirty="0" smtClean="0"/>
              <a:t> budownictwo okrętowe </a:t>
            </a:r>
          </a:p>
          <a:p>
            <a:pPr>
              <a:lnSpc>
                <a:spcPct val="80000"/>
              </a:lnSpc>
              <a:spcBef>
                <a:spcPts val="600"/>
              </a:spcBef>
              <a:spcAft>
                <a:spcPts val="600"/>
              </a:spcAft>
              <a:buClr>
                <a:srgbClr val="339966"/>
              </a:buClr>
              <a:buFont typeface="Wingdings" pitchFamily="2" charset="2"/>
              <a:buChar char="v"/>
            </a:pPr>
            <a:r>
              <a:rPr lang="pl-PL" sz="1800" dirty="0" smtClean="0"/>
              <a:t> włókna syntetyczne</a:t>
            </a:r>
          </a:p>
          <a:p>
            <a:pPr>
              <a:lnSpc>
                <a:spcPct val="80000"/>
              </a:lnSpc>
              <a:spcBef>
                <a:spcPts val="600"/>
              </a:spcBef>
              <a:spcAft>
                <a:spcPts val="600"/>
              </a:spcAft>
              <a:buClr>
                <a:srgbClr val="339966"/>
              </a:buClr>
              <a:buFont typeface="Wingdings" pitchFamily="2" charset="2"/>
              <a:buChar char="v"/>
            </a:pPr>
            <a:r>
              <a:rPr lang="pl-PL" sz="1800" dirty="0" smtClean="0"/>
              <a:t> transport</a:t>
            </a:r>
          </a:p>
          <a:p>
            <a:pPr>
              <a:lnSpc>
                <a:spcPct val="80000"/>
              </a:lnSpc>
              <a:spcBef>
                <a:spcPts val="600"/>
              </a:spcBef>
              <a:spcAft>
                <a:spcPts val="600"/>
              </a:spcAft>
              <a:buClr>
                <a:srgbClr val="339966"/>
              </a:buClr>
              <a:buFont typeface="Wingdings" pitchFamily="2" charset="2"/>
              <a:buChar char="v"/>
            </a:pPr>
            <a:r>
              <a:rPr lang="pl-PL" sz="1800" dirty="0" smtClean="0"/>
              <a:t> rybołówstwo i akwakultura </a:t>
            </a:r>
          </a:p>
          <a:p>
            <a:pPr>
              <a:lnSpc>
                <a:spcPct val="80000"/>
              </a:lnSpc>
              <a:spcBef>
                <a:spcPts val="600"/>
              </a:spcBef>
              <a:spcAft>
                <a:spcPts val="600"/>
              </a:spcAft>
              <a:buClr>
                <a:srgbClr val="339966"/>
              </a:buClr>
              <a:buFont typeface="Wingdings" pitchFamily="2" charset="2"/>
              <a:buChar char="v"/>
            </a:pPr>
            <a:r>
              <a:rPr lang="pl-PL" sz="1800" dirty="0" smtClean="0"/>
              <a:t> rolnictwo w zakresie działalności związanej z produkcją pierwotną produktów, o których mowa w załączniku I do TFUE</a:t>
            </a:r>
          </a:p>
          <a:p>
            <a:pPr marL="0" indent="0" eaLnBrk="0" hangingPunct="0">
              <a:spcAft>
                <a:spcPct val="40000"/>
              </a:spcAft>
              <a:buClr>
                <a:srgbClr val="85B400"/>
              </a:buClr>
              <a:buFont typeface="+mj-lt"/>
              <a:buNone/>
              <a:defRPr/>
            </a:pPr>
            <a:endParaRPr lang="pl-PL" sz="1700" b="1" dirty="0" smtClean="0"/>
          </a:p>
          <a:p>
            <a:pPr marL="381000" indent="-381000" eaLnBrk="0" hangingPunct="0">
              <a:spcAft>
                <a:spcPct val="40000"/>
              </a:spcAft>
              <a:buClr>
                <a:srgbClr val="85B400"/>
              </a:buClr>
              <a:buFont typeface="Arial" pitchFamily="34" charset="0"/>
              <a:buAutoNum type="alphaLcParenR"/>
              <a:defRPr/>
            </a:pPr>
            <a:r>
              <a:rPr lang="pl-PL" sz="1700" b="1" dirty="0" smtClean="0"/>
              <a:t>pomoc horyzontalna </a:t>
            </a:r>
            <a:r>
              <a:rPr lang="pl-PL" sz="1600" dirty="0" smtClean="0"/>
              <a:t>(np.)</a:t>
            </a:r>
          </a:p>
          <a:p>
            <a:pPr lvl="5">
              <a:lnSpc>
                <a:spcPct val="65000"/>
              </a:lnSpc>
              <a:buFont typeface="Wingdings" pitchFamily="2" charset="2"/>
              <a:buChar char="ü"/>
              <a:defRPr/>
            </a:pPr>
            <a:r>
              <a:rPr lang="pl-PL" sz="1400" dirty="0" smtClean="0"/>
              <a:t>na badania i rozwój oraz innowacje</a:t>
            </a:r>
          </a:p>
          <a:p>
            <a:pPr lvl="5">
              <a:lnSpc>
                <a:spcPct val="65000"/>
              </a:lnSpc>
              <a:buFont typeface="Wingdings" pitchFamily="2" charset="2"/>
              <a:buChar char="ü"/>
              <a:defRPr/>
            </a:pPr>
            <a:r>
              <a:rPr lang="pl-PL" sz="1700" b="1" dirty="0" smtClean="0"/>
              <a:t>na ochronę środowiska i energetykę</a:t>
            </a:r>
          </a:p>
          <a:p>
            <a:pPr lvl="5">
              <a:lnSpc>
                <a:spcPct val="65000"/>
              </a:lnSpc>
              <a:buFont typeface="Wingdings" pitchFamily="2" charset="2"/>
              <a:buChar char="ü"/>
              <a:defRPr/>
            </a:pPr>
            <a:r>
              <a:rPr lang="pl-PL" sz="1400" dirty="0" smtClean="0"/>
              <a:t>na wspieranie inwestycji w zakresie finansowania ryzyka</a:t>
            </a:r>
          </a:p>
          <a:p>
            <a:pPr lvl="5">
              <a:lnSpc>
                <a:spcPct val="65000"/>
              </a:lnSpc>
              <a:buFont typeface="Wingdings" pitchFamily="2" charset="2"/>
              <a:buChar char="ü"/>
              <a:defRPr/>
            </a:pPr>
            <a:r>
              <a:rPr lang="pl-PL" sz="1400" dirty="0" smtClean="0"/>
              <a:t>na ratowanie i restrukturyzację przedsiębiorców w trudnościach</a:t>
            </a:r>
          </a:p>
          <a:p>
            <a:pPr lvl="5">
              <a:lnSpc>
                <a:spcPct val="65000"/>
              </a:lnSpc>
              <a:buFont typeface="Wingdings" pitchFamily="2" charset="2"/>
              <a:buChar char="ü"/>
              <a:defRPr/>
            </a:pPr>
            <a:r>
              <a:rPr lang="pl-PL" sz="1400" dirty="0" smtClean="0"/>
              <a:t>na szkolenia</a:t>
            </a:r>
          </a:p>
          <a:p>
            <a:pPr marL="381000" indent="-381000" eaLnBrk="0" hangingPunct="0">
              <a:spcAft>
                <a:spcPct val="40000"/>
              </a:spcAft>
              <a:buClr>
                <a:srgbClr val="85B400"/>
              </a:buClr>
              <a:buFont typeface="Arial" pitchFamily="34" charset="0"/>
              <a:buAutoNum type="alphaLcParenR"/>
              <a:defRPr/>
            </a:pPr>
            <a:r>
              <a:rPr lang="pl-PL" sz="1600" dirty="0" smtClean="0"/>
              <a:t>pomoc sektorowa (np.)</a:t>
            </a:r>
          </a:p>
          <a:p>
            <a:pPr lvl="5">
              <a:lnSpc>
                <a:spcPct val="65000"/>
              </a:lnSpc>
              <a:buFont typeface="Wingdings" pitchFamily="2" charset="2"/>
              <a:buChar char="ü"/>
              <a:defRPr/>
            </a:pPr>
            <a:r>
              <a:rPr lang="pl-PL" sz="1400" dirty="0" smtClean="0"/>
              <a:t>rolnictwo/leśnictwo</a:t>
            </a:r>
          </a:p>
          <a:p>
            <a:pPr lvl="5">
              <a:lnSpc>
                <a:spcPct val="65000"/>
              </a:lnSpc>
              <a:buFont typeface="Wingdings" pitchFamily="2" charset="2"/>
              <a:buChar char="ü"/>
              <a:defRPr/>
            </a:pPr>
            <a:r>
              <a:rPr lang="pl-PL" sz="1400" dirty="0" smtClean="0"/>
              <a:t>sektor górnictwa węgla</a:t>
            </a:r>
          </a:p>
          <a:p>
            <a:pPr lvl="5">
              <a:lnSpc>
                <a:spcPct val="65000"/>
              </a:lnSpc>
              <a:buFont typeface="Wingdings" pitchFamily="2" charset="2"/>
              <a:buChar char="ü"/>
              <a:defRPr/>
            </a:pPr>
            <a:r>
              <a:rPr lang="pl-PL" sz="1500" dirty="0" smtClean="0"/>
              <a:t>transport</a:t>
            </a:r>
          </a:p>
          <a:p>
            <a:pPr marL="381000" indent="-381000" eaLnBrk="0" hangingPunct="0">
              <a:spcAft>
                <a:spcPct val="40000"/>
              </a:spcAft>
              <a:buClr>
                <a:srgbClr val="85B400"/>
              </a:buClr>
              <a:buFont typeface="Arial" pitchFamily="34" charset="0"/>
              <a:buAutoNum type="alphaLcParenR"/>
              <a:defRPr/>
            </a:pPr>
            <a:r>
              <a:rPr lang="pl-PL" sz="1700" b="1" dirty="0" smtClean="0"/>
              <a:t>pomoc de minimis</a:t>
            </a:r>
          </a:p>
          <a:p>
            <a:endParaRPr lang="pl-PL" b="1" dirty="0"/>
          </a:p>
        </p:txBody>
      </p:sp>
      <p:sp>
        <p:nvSpPr>
          <p:cNvPr id="4" name="Symbol zastępczy numeru slajdu 3"/>
          <p:cNvSpPr>
            <a:spLocks noGrp="1"/>
          </p:cNvSpPr>
          <p:nvPr>
            <p:ph type="sldNum" sz="quarter" idx="10"/>
          </p:nvPr>
        </p:nvSpPr>
        <p:spPr/>
        <p:txBody>
          <a:bodyPr/>
          <a:lstStyle/>
          <a:p>
            <a:fld id="{89476A12-F0BE-4155-B2F6-C4E2C993EA49}" type="slidenum">
              <a:rPr lang="pl-PL" smtClean="0"/>
              <a:t>9</a:t>
            </a:fld>
            <a:endParaRPr lang="pl-PL"/>
          </a:p>
        </p:txBody>
      </p:sp>
    </p:spTree>
    <p:extLst>
      <p:ext uri="{BB962C8B-B14F-4D97-AF65-F5344CB8AC3E}">
        <p14:creationId xmlns:p14="http://schemas.microsoft.com/office/powerpoint/2010/main" val="3223232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21.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21.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8.sv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83D6F193-219A-7299-CE34-E63F4DF2F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ctrTitle"/>
          </p:nvPr>
        </p:nvSpPr>
        <p:spPr>
          <a:xfrm>
            <a:off x="6391747" y="1041400"/>
            <a:ext cx="5072958" cy="2387600"/>
          </a:xfrm>
        </p:spPr>
        <p:txBody>
          <a:bodyPr anchor="t">
            <a:normAutofit/>
          </a:bodyPr>
          <a:lstStyle>
            <a:lvl1pPr algn="r">
              <a:defRPr sz="5400">
                <a:solidFill>
                  <a:schemeClr val="tx1"/>
                </a:solidFill>
              </a:defRPr>
            </a:lvl1pPr>
          </a:lstStyle>
          <a:p>
            <a:r>
              <a:rPr lang="pl-PL"/>
              <a:t>Kliknij, aby edytować styl</a:t>
            </a:r>
          </a:p>
        </p:txBody>
      </p:sp>
      <p:sp>
        <p:nvSpPr>
          <p:cNvPr id="3" name="Podtytuł 2"/>
          <p:cNvSpPr>
            <a:spLocks noGrp="1"/>
          </p:cNvSpPr>
          <p:nvPr>
            <p:ph type="subTitle" idx="1"/>
          </p:nvPr>
        </p:nvSpPr>
        <p:spPr>
          <a:xfrm>
            <a:off x="6790099" y="4315619"/>
            <a:ext cx="4674606" cy="1655762"/>
          </a:xfrm>
        </p:spPr>
        <p:txBody>
          <a:bodyPr anchor="b"/>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pic>
        <p:nvPicPr>
          <p:cNvPr id="7" name="Picture 11">
            <a:extLst>
              <a:ext uri="{FF2B5EF4-FFF2-40B4-BE49-F238E27FC236}">
                <a16:creationId xmlns:a16="http://schemas.microsoft.com/office/drawing/2014/main" id="{DB064A7F-3752-EF7D-C9F2-8A68D19F7A5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6533" y="442384"/>
            <a:ext cx="2080799" cy="7042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Obraz 5">
            <a:extLst>
              <a:ext uri="{FF2B5EF4-FFF2-40B4-BE49-F238E27FC236}">
                <a16:creationId xmlns:a16="http://schemas.microsoft.com/office/drawing/2014/main" id="{B0623ED9-1437-4653-6CB6-F95797B963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11">
            <a:extLst>
              <a:ext uri="{FF2B5EF4-FFF2-40B4-BE49-F238E27FC236}">
                <a16:creationId xmlns:a16="http://schemas.microsoft.com/office/drawing/2014/main" id="{00E6623D-C569-AAC4-160F-CBF62361A3B3}"/>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96533" y="442384"/>
            <a:ext cx="2080799" cy="7042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0733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koniec2">
    <p:spTree>
      <p:nvGrpSpPr>
        <p:cNvPr id="1" name=""/>
        <p:cNvGrpSpPr/>
        <p:nvPr/>
      </p:nvGrpSpPr>
      <p:grpSpPr>
        <a:xfrm>
          <a:off x="0" y="0"/>
          <a:ext cx="0" cy="0"/>
          <a:chOff x="0" y="0"/>
          <a:chExt cx="0" cy="0"/>
        </a:xfrm>
      </p:grpSpPr>
      <p:pic>
        <p:nvPicPr>
          <p:cNvPr id="13" name="Obraz 12" descr="Obraz zawierający osoba&#10;&#10;Opis wygenerowany automatycznie">
            <a:extLst>
              <a:ext uri="{FF2B5EF4-FFF2-40B4-BE49-F238E27FC236}">
                <a16:creationId xmlns:a16="http://schemas.microsoft.com/office/drawing/2014/main" id="{9B480A3F-80B3-6BE3-DC39-2605DC4B41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Graphic 6">
            <a:extLst>
              <a:ext uri="{FF2B5EF4-FFF2-40B4-BE49-F238E27FC236}">
                <a16:creationId xmlns:a16="http://schemas.microsoft.com/office/drawing/2014/main" id="{4644D770-7C53-7857-40F2-B32C27DCEEED}"/>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rot="5400000" flipH="1">
            <a:off x="-1863541" y="109611"/>
            <a:ext cx="9995605" cy="6858000"/>
          </a:xfrm>
          <a:prstGeom prst="rect">
            <a:avLst/>
          </a:prstGeom>
          <a:effectLst/>
        </p:spPr>
      </p:pic>
      <p:sp>
        <p:nvSpPr>
          <p:cNvPr id="10" name="pole tekstowe 9">
            <a:extLst>
              <a:ext uri="{FF2B5EF4-FFF2-40B4-BE49-F238E27FC236}">
                <a16:creationId xmlns:a16="http://schemas.microsoft.com/office/drawing/2014/main" id="{B27C1AB6-B511-A0A6-DC37-6D54CBA5099F}"/>
              </a:ext>
            </a:extLst>
          </p:cNvPr>
          <p:cNvSpPr txBox="1"/>
          <p:nvPr/>
        </p:nvSpPr>
        <p:spPr>
          <a:xfrm>
            <a:off x="527044" y="742535"/>
            <a:ext cx="9826816" cy="1938992"/>
          </a:xfrm>
          <a:prstGeom prst="rect">
            <a:avLst/>
          </a:prstGeom>
          <a:noFill/>
        </p:spPr>
        <p:txBody>
          <a:bodyPr wrap="square" lIns="91440" tIns="45720" rIns="91440" bIns="45720" rtlCol="0" anchor="t">
            <a:spAutoFit/>
          </a:bodyPr>
          <a:lstStyle/>
          <a:p>
            <a:r>
              <a:rPr lang="pl-PL" sz="6000" b="1">
                <a:solidFill>
                  <a:srgbClr val="1D6295"/>
                </a:solidFill>
                <a:ea typeface="Lato" panose="020F0502020204030203" pitchFamily="34" charset="0"/>
                <a:cs typeface="Lato" panose="020F0502020204030203" pitchFamily="34" charset="0"/>
              </a:rPr>
              <a:t>Dziękuję </a:t>
            </a:r>
          </a:p>
          <a:p>
            <a:r>
              <a:rPr lang="pl-PL" sz="6000" b="1">
                <a:solidFill>
                  <a:srgbClr val="1D6295"/>
                </a:solidFill>
                <a:ea typeface="Lato" panose="020F0502020204030203" pitchFamily="34" charset="0"/>
                <a:cs typeface="Lato" panose="020F0502020204030203" pitchFamily="34" charset="0"/>
              </a:rPr>
              <a:t>za uwagę!</a:t>
            </a:r>
          </a:p>
        </p:txBody>
      </p:sp>
      <p:pic>
        <p:nvPicPr>
          <p:cNvPr id="11" name="Graphic 5">
            <a:extLst>
              <a:ext uri="{FF2B5EF4-FFF2-40B4-BE49-F238E27FC236}">
                <a16:creationId xmlns:a16="http://schemas.microsoft.com/office/drawing/2014/main" id="{C4E6FA50-219A-5154-094A-6E275837FC8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27044" y="4236794"/>
            <a:ext cx="2289716" cy="2289716"/>
          </a:xfrm>
          <a:prstGeom prst="rect">
            <a:avLst/>
          </a:prstGeom>
        </p:spPr>
      </p:pic>
      <p:pic>
        <p:nvPicPr>
          <p:cNvPr id="6" name="Obraz 5" descr="Obraz zawierający osoba&#10;&#10;Opis wygenerowany automatycznie">
            <a:extLst>
              <a:ext uri="{FF2B5EF4-FFF2-40B4-BE49-F238E27FC236}">
                <a16:creationId xmlns:a16="http://schemas.microsoft.com/office/drawing/2014/main" id="{A77D0FF4-7AC0-1352-96EB-29E68E9BAC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93E9902E-35EF-F150-DB4B-F5DCBFAA513F}"/>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rot="5400000" flipH="1">
            <a:off x="-1863541" y="109611"/>
            <a:ext cx="9995605" cy="6858000"/>
          </a:xfrm>
          <a:prstGeom prst="rect">
            <a:avLst/>
          </a:prstGeom>
          <a:effectLst/>
        </p:spPr>
      </p:pic>
      <p:sp>
        <p:nvSpPr>
          <p:cNvPr id="8" name="pole tekstowe 7">
            <a:extLst>
              <a:ext uri="{FF2B5EF4-FFF2-40B4-BE49-F238E27FC236}">
                <a16:creationId xmlns:a16="http://schemas.microsoft.com/office/drawing/2014/main" id="{E5B26E7F-5F97-7E9A-EB90-3368A15D4843}"/>
              </a:ext>
            </a:extLst>
          </p:cNvPr>
          <p:cNvSpPr txBox="1"/>
          <p:nvPr userDrawn="1"/>
        </p:nvSpPr>
        <p:spPr>
          <a:xfrm>
            <a:off x="527044" y="742535"/>
            <a:ext cx="9826816" cy="1938992"/>
          </a:xfrm>
          <a:prstGeom prst="rect">
            <a:avLst/>
          </a:prstGeom>
          <a:noFill/>
        </p:spPr>
        <p:txBody>
          <a:bodyPr wrap="square" lIns="91440" tIns="45720" rIns="91440" bIns="45720" rtlCol="0" anchor="t">
            <a:spAutoFit/>
          </a:bodyPr>
          <a:lstStyle/>
          <a:p>
            <a:r>
              <a:rPr lang="pl-PL" sz="6000" b="1">
                <a:solidFill>
                  <a:srgbClr val="1D6295"/>
                </a:solidFill>
                <a:ea typeface="Lato" panose="020F0502020204030203" pitchFamily="34" charset="0"/>
                <a:cs typeface="Lato" panose="020F0502020204030203" pitchFamily="34" charset="0"/>
              </a:rPr>
              <a:t>Dziękuję </a:t>
            </a:r>
          </a:p>
          <a:p>
            <a:r>
              <a:rPr lang="pl-PL" sz="6000" b="1">
                <a:solidFill>
                  <a:srgbClr val="1D6295"/>
                </a:solidFill>
                <a:ea typeface="Lato" panose="020F0502020204030203" pitchFamily="34" charset="0"/>
                <a:cs typeface="Lato" panose="020F0502020204030203" pitchFamily="34" charset="0"/>
              </a:rPr>
              <a:t>za uwagę!</a:t>
            </a:r>
          </a:p>
        </p:txBody>
      </p:sp>
      <p:pic>
        <p:nvPicPr>
          <p:cNvPr id="12" name="Graphic 5">
            <a:extLst>
              <a:ext uri="{FF2B5EF4-FFF2-40B4-BE49-F238E27FC236}">
                <a16:creationId xmlns:a16="http://schemas.microsoft.com/office/drawing/2014/main" id="{0620903B-04D6-CEEE-CADD-289887964A94}"/>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27044" y="4236794"/>
            <a:ext cx="2289716" cy="2289716"/>
          </a:xfrm>
          <a:prstGeom prst="rect">
            <a:avLst/>
          </a:prstGeom>
        </p:spPr>
      </p:pic>
    </p:spTree>
    <p:extLst>
      <p:ext uri="{BB962C8B-B14F-4D97-AF65-F5344CB8AC3E}">
        <p14:creationId xmlns:p14="http://schemas.microsoft.com/office/powerpoint/2010/main" val="195529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pionowy i 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875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Nagłówek sekcji">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30FD4812-4B32-8139-5B9E-94C7BB1C7860}"/>
              </a:ext>
            </a:extLst>
          </p:cNvPr>
          <p:cNvSpPr/>
          <p:nvPr userDrawn="1"/>
        </p:nvSpPr>
        <p:spPr>
          <a:xfrm>
            <a:off x="0" y="2919046"/>
            <a:ext cx="12191999" cy="1287194"/>
          </a:xfrm>
          <a:prstGeom prst="rect">
            <a:avLst/>
          </a:prstGeom>
          <a:solidFill>
            <a:srgbClr val="1D62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pic>
        <p:nvPicPr>
          <p:cNvPr id="14" name="Graphic 12">
            <a:extLst>
              <a:ext uri="{FF2B5EF4-FFF2-40B4-BE49-F238E27FC236}">
                <a16:creationId xmlns:a16="http://schemas.microsoft.com/office/drawing/2014/main" id="{7BA3C9AD-D89D-D82B-436A-9AF7C9670E1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flipH="1">
            <a:off x="2196395" y="0"/>
            <a:ext cx="9995605" cy="6858000"/>
          </a:xfrm>
          <a:prstGeom prst="rect">
            <a:avLst/>
          </a:prstGeom>
          <a:effectLst/>
        </p:spPr>
      </p:pic>
      <p:pic>
        <p:nvPicPr>
          <p:cNvPr id="15" name="Picture 3" descr="A picture containing screen, monitor, person, electronics&#10;&#10;Description automatically generated">
            <a:extLst>
              <a:ext uri="{FF2B5EF4-FFF2-40B4-BE49-F238E27FC236}">
                <a16:creationId xmlns:a16="http://schemas.microsoft.com/office/drawing/2014/main" id="{44DEED3E-7F99-2C5A-F2E6-A5EA844402E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22489" y="706849"/>
            <a:ext cx="5810182" cy="5498100"/>
          </a:xfrm>
          <a:prstGeom prst="rect">
            <a:avLst/>
          </a:prstGeom>
        </p:spPr>
      </p:pic>
      <p:cxnSp>
        <p:nvCxnSpPr>
          <p:cNvPr id="16" name="Straight Arrow Connector 9">
            <a:extLst>
              <a:ext uri="{FF2B5EF4-FFF2-40B4-BE49-F238E27FC236}">
                <a16:creationId xmlns:a16="http://schemas.microsoft.com/office/drawing/2014/main" id="{50D04432-5FB2-B0A9-6929-C84C6BA275D2}"/>
              </a:ext>
            </a:extLst>
          </p:cNvPr>
          <p:cNvCxnSpPr>
            <a:cxnSpLocks/>
          </p:cNvCxnSpPr>
          <p:nvPr userDrawn="1"/>
        </p:nvCxnSpPr>
        <p:spPr>
          <a:xfrm>
            <a:off x="479757" y="7197390"/>
            <a:ext cx="12191998" cy="32084"/>
          </a:xfrm>
          <a:prstGeom prst="straightConnector1">
            <a:avLst/>
          </a:prstGeom>
          <a:noFill/>
          <a:ln w="6350" cap="flat" cmpd="sng" algn="ctr">
            <a:solidFill>
              <a:srgbClr val="000000"/>
            </a:solidFill>
            <a:prstDash val="solid"/>
            <a:miter lim="800000"/>
          </a:ln>
          <a:effectLst/>
        </p:spPr>
      </p:cxnSp>
      <p:pic>
        <p:nvPicPr>
          <p:cNvPr id="18" name="Graphic 11">
            <a:extLst>
              <a:ext uri="{FF2B5EF4-FFF2-40B4-BE49-F238E27FC236}">
                <a16:creationId xmlns:a16="http://schemas.microsoft.com/office/drawing/2014/main" id="{0621CF00-6711-106B-DE59-57C93FE6575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40731" y="-281125"/>
            <a:ext cx="2289716" cy="2289716"/>
          </a:xfrm>
          <a:prstGeom prst="rect">
            <a:avLst/>
          </a:prstGeom>
        </p:spPr>
      </p:pic>
      <p:sp>
        <p:nvSpPr>
          <p:cNvPr id="2" name="Tytuł 1"/>
          <p:cNvSpPr>
            <a:spLocks noGrp="1"/>
          </p:cNvSpPr>
          <p:nvPr>
            <p:ph type="title"/>
          </p:nvPr>
        </p:nvSpPr>
        <p:spPr>
          <a:xfrm>
            <a:off x="479758" y="2759103"/>
            <a:ext cx="10523226" cy="1123977"/>
          </a:xfrm>
        </p:spPr>
        <p:txBody>
          <a:bodyPr anchor="b">
            <a:normAutofit/>
          </a:bodyPr>
          <a:lstStyle>
            <a:lvl1pPr>
              <a:defRPr sz="3600"/>
            </a:lvl1pPr>
          </a:lstStyle>
          <a:p>
            <a:r>
              <a:rPr lang="pl-PL"/>
              <a:t>Kliknij, aby edytować styl</a:t>
            </a:r>
          </a:p>
        </p:txBody>
      </p:sp>
    </p:spTree>
    <p:extLst>
      <p:ext uri="{BB962C8B-B14F-4D97-AF65-F5344CB8AC3E}">
        <p14:creationId xmlns:p14="http://schemas.microsoft.com/office/powerpoint/2010/main" val="995147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koniec2">
    <p:spTree>
      <p:nvGrpSpPr>
        <p:cNvPr id="1" name=""/>
        <p:cNvGrpSpPr/>
        <p:nvPr/>
      </p:nvGrpSpPr>
      <p:grpSpPr>
        <a:xfrm>
          <a:off x="0" y="0"/>
          <a:ext cx="0" cy="0"/>
          <a:chOff x="0" y="0"/>
          <a:chExt cx="0" cy="0"/>
        </a:xfrm>
      </p:grpSpPr>
      <p:pic>
        <p:nvPicPr>
          <p:cNvPr id="13" name="Obraz 12" descr="Obraz zawierający osoba&#10;&#10;Opis wygenerowany automatycznie">
            <a:extLst>
              <a:ext uri="{FF2B5EF4-FFF2-40B4-BE49-F238E27FC236}">
                <a16:creationId xmlns:a16="http://schemas.microsoft.com/office/drawing/2014/main" id="{9B480A3F-80B3-6BE3-DC39-2605DC4B41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Graphic 6">
            <a:extLst>
              <a:ext uri="{FF2B5EF4-FFF2-40B4-BE49-F238E27FC236}">
                <a16:creationId xmlns:a16="http://schemas.microsoft.com/office/drawing/2014/main" id="{4644D770-7C53-7857-40F2-B32C27DCEEE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rot="5400000" flipH="1">
            <a:off x="-1863541" y="109611"/>
            <a:ext cx="9995605" cy="6858000"/>
          </a:xfrm>
          <a:prstGeom prst="rect">
            <a:avLst/>
          </a:prstGeom>
          <a:effectLst/>
        </p:spPr>
      </p:pic>
      <p:sp>
        <p:nvSpPr>
          <p:cNvPr id="10" name="pole tekstowe 9">
            <a:extLst>
              <a:ext uri="{FF2B5EF4-FFF2-40B4-BE49-F238E27FC236}">
                <a16:creationId xmlns:a16="http://schemas.microsoft.com/office/drawing/2014/main" id="{B27C1AB6-B511-A0A6-DC37-6D54CBA5099F}"/>
              </a:ext>
            </a:extLst>
          </p:cNvPr>
          <p:cNvSpPr txBox="1"/>
          <p:nvPr userDrawn="1"/>
        </p:nvSpPr>
        <p:spPr>
          <a:xfrm>
            <a:off x="527044" y="742535"/>
            <a:ext cx="9826816" cy="1938992"/>
          </a:xfrm>
          <a:prstGeom prst="rect">
            <a:avLst/>
          </a:prstGeom>
          <a:noFill/>
        </p:spPr>
        <p:txBody>
          <a:bodyPr wrap="square" lIns="91440" tIns="45720" rIns="91440" bIns="45720" rtlCol="0" anchor="t">
            <a:spAutoFit/>
          </a:bodyPr>
          <a:lstStyle/>
          <a:p>
            <a:r>
              <a:rPr lang="pl-PL" sz="6000" b="1">
                <a:solidFill>
                  <a:srgbClr val="1D6295"/>
                </a:solidFill>
                <a:ea typeface="Lato" panose="020F0502020204030203" pitchFamily="34" charset="0"/>
                <a:cs typeface="Lato" panose="020F0502020204030203" pitchFamily="34" charset="0"/>
              </a:rPr>
              <a:t>Dziękuję </a:t>
            </a:r>
          </a:p>
          <a:p>
            <a:r>
              <a:rPr lang="pl-PL" sz="6000" b="1">
                <a:solidFill>
                  <a:srgbClr val="1D6295"/>
                </a:solidFill>
                <a:ea typeface="Lato" panose="020F0502020204030203" pitchFamily="34" charset="0"/>
                <a:cs typeface="Lato" panose="020F0502020204030203" pitchFamily="34" charset="0"/>
              </a:rPr>
              <a:t>za uwagę!</a:t>
            </a:r>
          </a:p>
        </p:txBody>
      </p:sp>
      <p:pic>
        <p:nvPicPr>
          <p:cNvPr id="11" name="Graphic 5">
            <a:extLst>
              <a:ext uri="{FF2B5EF4-FFF2-40B4-BE49-F238E27FC236}">
                <a16:creationId xmlns:a16="http://schemas.microsoft.com/office/drawing/2014/main" id="{C4E6FA50-219A-5154-094A-6E275837FC8A}"/>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27044" y="4236794"/>
            <a:ext cx="2289716" cy="2289716"/>
          </a:xfrm>
          <a:prstGeom prst="rect">
            <a:avLst/>
          </a:prstGeom>
        </p:spPr>
      </p:pic>
    </p:spTree>
    <p:extLst>
      <p:ext uri="{BB962C8B-B14F-4D97-AF65-F5344CB8AC3E}">
        <p14:creationId xmlns:p14="http://schemas.microsoft.com/office/powerpoint/2010/main" val="2525280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ytuł pionowy i 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01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p>
            <a:fld id="{C8038C5C-34DF-4613-A6C4-B8A867C909EB}" type="datetimeFigureOut">
              <a:rPr lang="pl-PL" smtClean="0"/>
              <a:t>2023-02-01</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a:lstStyle/>
          <a:p>
            <a:fld id="{D3EC7CAD-7847-46C8-A63F-42F51F7BC5A6}" type="slidenum">
              <a:rPr lang="pl-PL" smtClean="0"/>
              <a:t>‹#›</a:t>
            </a:fld>
            <a:endParaRPr lang="pl-PL"/>
          </a:p>
        </p:txBody>
      </p:sp>
    </p:spTree>
    <p:extLst>
      <p:ext uri="{BB962C8B-B14F-4D97-AF65-F5344CB8AC3E}">
        <p14:creationId xmlns:p14="http://schemas.microsoft.com/office/powerpoint/2010/main" val="133888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Nagłówek sekcji">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30FD4812-4B32-8139-5B9E-94C7BB1C7860}"/>
              </a:ext>
            </a:extLst>
          </p:cNvPr>
          <p:cNvSpPr/>
          <p:nvPr/>
        </p:nvSpPr>
        <p:spPr>
          <a:xfrm>
            <a:off x="0" y="2919046"/>
            <a:ext cx="12191999" cy="1287194"/>
          </a:xfrm>
          <a:prstGeom prst="rect">
            <a:avLst/>
          </a:prstGeom>
          <a:solidFill>
            <a:srgbClr val="1D62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pic>
        <p:nvPicPr>
          <p:cNvPr id="14" name="Graphic 12">
            <a:extLst>
              <a:ext uri="{FF2B5EF4-FFF2-40B4-BE49-F238E27FC236}">
                <a16:creationId xmlns:a16="http://schemas.microsoft.com/office/drawing/2014/main" id="{7BA3C9AD-D89D-D82B-436A-9AF7C9670E1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flipH="1">
            <a:off x="2196395" y="0"/>
            <a:ext cx="9995605" cy="6858000"/>
          </a:xfrm>
          <a:prstGeom prst="rect">
            <a:avLst/>
          </a:prstGeom>
          <a:effectLst/>
        </p:spPr>
      </p:pic>
      <p:pic>
        <p:nvPicPr>
          <p:cNvPr id="15" name="Picture 3" descr="A picture containing screen, monitor, person, electronics&#10;&#10;Description automatically generated">
            <a:extLst>
              <a:ext uri="{FF2B5EF4-FFF2-40B4-BE49-F238E27FC236}">
                <a16:creationId xmlns:a16="http://schemas.microsoft.com/office/drawing/2014/main" id="{44DEED3E-7F99-2C5A-F2E6-A5EA844402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2489" y="706849"/>
            <a:ext cx="5810182" cy="5498100"/>
          </a:xfrm>
          <a:prstGeom prst="rect">
            <a:avLst/>
          </a:prstGeom>
        </p:spPr>
      </p:pic>
      <p:cxnSp>
        <p:nvCxnSpPr>
          <p:cNvPr id="16" name="Straight Arrow Connector 9">
            <a:extLst>
              <a:ext uri="{FF2B5EF4-FFF2-40B4-BE49-F238E27FC236}">
                <a16:creationId xmlns:a16="http://schemas.microsoft.com/office/drawing/2014/main" id="{50D04432-5FB2-B0A9-6929-C84C6BA275D2}"/>
              </a:ext>
            </a:extLst>
          </p:cNvPr>
          <p:cNvCxnSpPr>
            <a:cxnSpLocks/>
          </p:cNvCxnSpPr>
          <p:nvPr/>
        </p:nvCxnSpPr>
        <p:spPr>
          <a:xfrm>
            <a:off x="479757" y="7197390"/>
            <a:ext cx="12191998" cy="32084"/>
          </a:xfrm>
          <a:prstGeom prst="straightConnector1">
            <a:avLst/>
          </a:prstGeom>
          <a:noFill/>
          <a:ln w="6350" cap="flat" cmpd="sng" algn="ctr">
            <a:solidFill>
              <a:srgbClr val="000000"/>
            </a:solidFill>
            <a:prstDash val="solid"/>
            <a:miter lim="800000"/>
          </a:ln>
          <a:effectLst/>
        </p:spPr>
      </p:cxnSp>
      <p:pic>
        <p:nvPicPr>
          <p:cNvPr id="18" name="Graphic 11">
            <a:extLst>
              <a:ext uri="{FF2B5EF4-FFF2-40B4-BE49-F238E27FC236}">
                <a16:creationId xmlns:a16="http://schemas.microsoft.com/office/drawing/2014/main" id="{0621CF00-6711-106B-DE59-57C93FE657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40731" y="-281125"/>
            <a:ext cx="2289716" cy="2289716"/>
          </a:xfrm>
          <a:prstGeom prst="rect">
            <a:avLst/>
          </a:prstGeom>
        </p:spPr>
      </p:pic>
      <p:sp>
        <p:nvSpPr>
          <p:cNvPr id="2" name="Tytuł 1"/>
          <p:cNvSpPr>
            <a:spLocks noGrp="1"/>
          </p:cNvSpPr>
          <p:nvPr>
            <p:ph type="title"/>
          </p:nvPr>
        </p:nvSpPr>
        <p:spPr>
          <a:xfrm>
            <a:off x="479758" y="2759103"/>
            <a:ext cx="10523226" cy="1123977"/>
          </a:xfrm>
        </p:spPr>
        <p:txBody>
          <a:bodyPr anchor="b">
            <a:normAutofit/>
          </a:bodyPr>
          <a:lstStyle>
            <a:lvl1pPr>
              <a:defRPr sz="3600"/>
            </a:lvl1pPr>
          </a:lstStyle>
          <a:p>
            <a:r>
              <a:rPr lang="pl-PL"/>
              <a:t>Kliknij, aby edytować styl</a:t>
            </a:r>
          </a:p>
        </p:txBody>
      </p:sp>
      <p:sp>
        <p:nvSpPr>
          <p:cNvPr id="8" name="Rectangle 10">
            <a:extLst>
              <a:ext uri="{FF2B5EF4-FFF2-40B4-BE49-F238E27FC236}">
                <a16:creationId xmlns:a16="http://schemas.microsoft.com/office/drawing/2014/main" id="{4B077250-2F6D-F542-D582-53E5D695E082}"/>
              </a:ext>
            </a:extLst>
          </p:cNvPr>
          <p:cNvSpPr/>
          <p:nvPr userDrawn="1"/>
        </p:nvSpPr>
        <p:spPr>
          <a:xfrm>
            <a:off x="0" y="2919046"/>
            <a:ext cx="12191999" cy="1287194"/>
          </a:xfrm>
          <a:prstGeom prst="rect">
            <a:avLst/>
          </a:prstGeom>
          <a:solidFill>
            <a:srgbClr val="1D62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pic>
        <p:nvPicPr>
          <p:cNvPr id="9" name="Graphic 12">
            <a:extLst>
              <a:ext uri="{FF2B5EF4-FFF2-40B4-BE49-F238E27FC236}">
                <a16:creationId xmlns:a16="http://schemas.microsoft.com/office/drawing/2014/main" id="{F041BF47-01D5-C79A-6E7F-7D3CF7C9D41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flipH="1">
            <a:off x="2196395" y="0"/>
            <a:ext cx="9995605" cy="6858000"/>
          </a:xfrm>
          <a:prstGeom prst="rect">
            <a:avLst/>
          </a:prstGeom>
          <a:effectLst/>
        </p:spPr>
      </p:pic>
      <p:pic>
        <p:nvPicPr>
          <p:cNvPr id="10" name="Picture 3" descr="A picture containing screen, monitor, person, electronics&#10;&#10;Description automatically generated">
            <a:extLst>
              <a:ext uri="{FF2B5EF4-FFF2-40B4-BE49-F238E27FC236}">
                <a16:creationId xmlns:a16="http://schemas.microsoft.com/office/drawing/2014/main" id="{93E4EFD9-97E4-6591-5756-332D951631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22489" y="706849"/>
            <a:ext cx="5810182" cy="5498100"/>
          </a:xfrm>
          <a:prstGeom prst="rect">
            <a:avLst/>
          </a:prstGeom>
        </p:spPr>
      </p:pic>
      <p:cxnSp>
        <p:nvCxnSpPr>
          <p:cNvPr id="11" name="Straight Arrow Connector 9">
            <a:extLst>
              <a:ext uri="{FF2B5EF4-FFF2-40B4-BE49-F238E27FC236}">
                <a16:creationId xmlns:a16="http://schemas.microsoft.com/office/drawing/2014/main" id="{CE73AEA2-68FE-D0EF-08D6-CF495B90B533}"/>
              </a:ext>
            </a:extLst>
          </p:cNvPr>
          <p:cNvCxnSpPr>
            <a:cxnSpLocks/>
          </p:cNvCxnSpPr>
          <p:nvPr userDrawn="1"/>
        </p:nvCxnSpPr>
        <p:spPr>
          <a:xfrm>
            <a:off x="479757" y="7197390"/>
            <a:ext cx="12191998" cy="32084"/>
          </a:xfrm>
          <a:prstGeom prst="straightConnector1">
            <a:avLst/>
          </a:prstGeom>
          <a:noFill/>
          <a:ln w="6350" cap="flat" cmpd="sng" algn="ctr">
            <a:solidFill>
              <a:srgbClr val="000000"/>
            </a:solidFill>
            <a:prstDash val="solid"/>
            <a:miter lim="800000"/>
          </a:ln>
          <a:effectLst/>
        </p:spPr>
      </p:cxnSp>
      <p:pic>
        <p:nvPicPr>
          <p:cNvPr id="12" name="Graphic 11">
            <a:extLst>
              <a:ext uri="{FF2B5EF4-FFF2-40B4-BE49-F238E27FC236}">
                <a16:creationId xmlns:a16="http://schemas.microsoft.com/office/drawing/2014/main" id="{5622590D-0764-DB31-77AF-81A6EAA56A7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40731" y="-281125"/>
            <a:ext cx="2289716" cy="2289716"/>
          </a:xfrm>
          <a:prstGeom prst="rect">
            <a:avLst/>
          </a:prstGeom>
        </p:spPr>
      </p:pic>
    </p:spTree>
    <p:extLst>
      <p:ext uri="{BB962C8B-B14F-4D97-AF65-F5344CB8AC3E}">
        <p14:creationId xmlns:p14="http://schemas.microsoft.com/office/powerpoint/2010/main" val="408231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p>
            <a:fld id="{C8038C5C-34DF-4613-A6C4-B8A867C909EB}" type="datetimeFigureOut">
              <a:rPr lang="pl-PL" smtClean="0"/>
              <a:t>2023-02-01</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a:lstStyle/>
          <a:p>
            <a:fld id="{D3EC7CAD-7847-46C8-A63F-42F51F7BC5A6}" type="slidenum">
              <a:rPr lang="pl-PL" smtClean="0"/>
              <a:t>‹#›</a:t>
            </a:fld>
            <a:endParaRPr lang="pl-PL"/>
          </a:p>
        </p:txBody>
      </p:sp>
    </p:spTree>
    <p:extLst>
      <p:ext uri="{BB962C8B-B14F-4D97-AF65-F5344CB8AC3E}">
        <p14:creationId xmlns:p14="http://schemas.microsoft.com/office/powerpoint/2010/main" val="103076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a:xfrm>
            <a:off x="838200" y="6356350"/>
            <a:ext cx="2743200" cy="365125"/>
          </a:xfrm>
          <a:prstGeom prst="rect">
            <a:avLst/>
          </a:prstGeom>
        </p:spPr>
        <p:txBody>
          <a:bodyPr/>
          <a:lstStyle/>
          <a:p>
            <a:fld id="{C8038C5C-34DF-4613-A6C4-B8A867C909EB}" type="datetimeFigureOut">
              <a:rPr lang="pl-PL" smtClean="0"/>
              <a:t>2023-02-01</a:t>
            </a:fld>
            <a:endParaRPr lang="pl-PL"/>
          </a:p>
        </p:txBody>
      </p:sp>
      <p:sp>
        <p:nvSpPr>
          <p:cNvPr id="8" name="Symbol zastępczy stopki 7"/>
          <p:cNvSpPr>
            <a:spLocks noGrp="1"/>
          </p:cNvSpPr>
          <p:nvPr>
            <p:ph type="ftr" sz="quarter" idx="11"/>
          </p:nvPr>
        </p:nvSpPr>
        <p:spPr>
          <a:xfrm>
            <a:off x="4038600" y="6356350"/>
            <a:ext cx="4114800" cy="365125"/>
          </a:xfrm>
          <a:prstGeom prst="rect">
            <a:avLst/>
          </a:prstGeom>
        </p:spPr>
        <p:txBody>
          <a:bodyPr/>
          <a:lstStyle/>
          <a:p>
            <a:endParaRPr lang="pl-PL"/>
          </a:p>
        </p:txBody>
      </p:sp>
      <p:sp>
        <p:nvSpPr>
          <p:cNvPr id="9" name="Symbol zastępczy numeru slajdu 8"/>
          <p:cNvSpPr>
            <a:spLocks noGrp="1"/>
          </p:cNvSpPr>
          <p:nvPr>
            <p:ph type="sldNum" sz="quarter" idx="12"/>
          </p:nvPr>
        </p:nvSpPr>
        <p:spPr>
          <a:xfrm>
            <a:off x="8610600" y="6356350"/>
            <a:ext cx="2743200" cy="365125"/>
          </a:xfrm>
          <a:prstGeom prst="rect">
            <a:avLst/>
          </a:prstGeom>
        </p:spPr>
        <p:txBody>
          <a:bodyPr/>
          <a:lstStyle/>
          <a:p>
            <a:fld id="{D3EC7CAD-7847-46C8-A63F-42F51F7BC5A6}" type="slidenum">
              <a:rPr lang="pl-PL" smtClean="0"/>
              <a:t>‹#›</a:t>
            </a:fld>
            <a:endParaRPr lang="pl-PL"/>
          </a:p>
        </p:txBody>
      </p:sp>
    </p:spTree>
    <p:extLst>
      <p:ext uri="{BB962C8B-B14F-4D97-AF65-F5344CB8AC3E}">
        <p14:creationId xmlns:p14="http://schemas.microsoft.com/office/powerpoint/2010/main" val="61433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p>
            <a:fld id="{C8038C5C-34DF-4613-A6C4-B8A867C909EB}" type="datetimeFigureOut">
              <a:rPr lang="pl-PL" smtClean="0"/>
              <a:t>2023-02-01</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a:lstStyle/>
          <a:p>
            <a:fld id="{D3EC7CAD-7847-46C8-A63F-42F51F7BC5A6}" type="slidenum">
              <a:rPr lang="pl-PL" smtClean="0"/>
              <a:t>‹#›</a:t>
            </a:fld>
            <a:endParaRPr lang="pl-PL"/>
          </a:p>
        </p:txBody>
      </p:sp>
    </p:spTree>
    <p:extLst>
      <p:ext uri="{BB962C8B-B14F-4D97-AF65-F5344CB8AC3E}">
        <p14:creationId xmlns:p14="http://schemas.microsoft.com/office/powerpoint/2010/main" val="250097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a:xfrm>
            <a:off x="838200" y="6356350"/>
            <a:ext cx="2743200" cy="365125"/>
          </a:xfrm>
          <a:prstGeom prst="rect">
            <a:avLst/>
          </a:prstGeom>
        </p:spPr>
        <p:txBody>
          <a:bodyPr/>
          <a:lstStyle/>
          <a:p>
            <a:fld id="{C8038C5C-34DF-4613-A6C4-B8A867C909EB}" type="datetimeFigureOut">
              <a:rPr lang="pl-PL" smtClean="0"/>
              <a:t>2023-02-01</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ymbol zastępczy numeru slajdu 6"/>
          <p:cNvSpPr>
            <a:spLocks noGrp="1"/>
          </p:cNvSpPr>
          <p:nvPr>
            <p:ph type="sldNum" sz="quarter" idx="12"/>
          </p:nvPr>
        </p:nvSpPr>
        <p:spPr>
          <a:xfrm>
            <a:off x="8610600" y="6356350"/>
            <a:ext cx="2743200" cy="365125"/>
          </a:xfrm>
          <a:prstGeom prst="rect">
            <a:avLst/>
          </a:prstGeom>
        </p:spPr>
        <p:txBody>
          <a:bodyPr/>
          <a:lstStyle/>
          <a:p>
            <a:fld id="{D3EC7CAD-7847-46C8-A63F-42F51F7BC5A6}" type="slidenum">
              <a:rPr lang="pl-PL" smtClean="0"/>
              <a:t>‹#›</a:t>
            </a:fld>
            <a:endParaRPr lang="pl-PL"/>
          </a:p>
        </p:txBody>
      </p:sp>
    </p:spTree>
    <p:extLst>
      <p:ext uri="{BB962C8B-B14F-4D97-AF65-F5344CB8AC3E}">
        <p14:creationId xmlns:p14="http://schemas.microsoft.com/office/powerpoint/2010/main" val="257807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38200" y="6356350"/>
            <a:ext cx="2743200" cy="365125"/>
          </a:xfrm>
          <a:prstGeom prst="rect">
            <a:avLst/>
          </a:prstGeom>
        </p:spPr>
        <p:txBody>
          <a:bodyPr/>
          <a:lstStyle/>
          <a:p>
            <a:fld id="{C8038C5C-34DF-4613-A6C4-B8A867C909EB}" type="datetimeFigureOut">
              <a:rPr lang="pl-PL" smtClean="0"/>
              <a:t>2023-02-01</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ymbol zastępczy numeru slajdu 5"/>
          <p:cNvSpPr>
            <a:spLocks noGrp="1"/>
          </p:cNvSpPr>
          <p:nvPr>
            <p:ph type="sldNum" sz="quarter" idx="12"/>
          </p:nvPr>
        </p:nvSpPr>
        <p:spPr>
          <a:xfrm>
            <a:off x="8610600" y="6356350"/>
            <a:ext cx="2743200" cy="365125"/>
          </a:xfrm>
          <a:prstGeom prst="rect">
            <a:avLst/>
          </a:prstGeom>
        </p:spPr>
        <p:txBody>
          <a:bodyPr/>
          <a:lstStyle/>
          <a:p>
            <a:fld id="{D3EC7CAD-7847-46C8-A63F-42F51F7BC5A6}" type="slidenum">
              <a:rPr lang="pl-PL" smtClean="0"/>
              <a:t>‹#›</a:t>
            </a:fld>
            <a:endParaRPr lang="pl-PL"/>
          </a:p>
        </p:txBody>
      </p:sp>
    </p:spTree>
    <p:extLst>
      <p:ext uri="{BB962C8B-B14F-4D97-AF65-F5344CB8AC3E}">
        <p14:creationId xmlns:p14="http://schemas.microsoft.com/office/powerpoint/2010/main" val="149224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koniec1">
    <p:spTree>
      <p:nvGrpSpPr>
        <p:cNvPr id="1" name=""/>
        <p:cNvGrpSpPr/>
        <p:nvPr/>
      </p:nvGrpSpPr>
      <p:grpSpPr>
        <a:xfrm>
          <a:off x="0" y="0"/>
          <a:ext cx="0" cy="0"/>
          <a:chOff x="0" y="0"/>
          <a:chExt cx="0" cy="0"/>
        </a:xfrm>
      </p:grpSpPr>
      <p:pic>
        <p:nvPicPr>
          <p:cNvPr id="22" name="Obraz 21" descr="Obraz zawierający ogniwo słoneczne, obiekt na zewnątrz&#10;&#10;Opis wygenerowany automatycznie">
            <a:extLst>
              <a:ext uri="{FF2B5EF4-FFF2-40B4-BE49-F238E27FC236}">
                <a16:creationId xmlns:a16="http://schemas.microsoft.com/office/drawing/2014/main" id="{34081869-3095-8E35-26AD-91D804AE6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pole tekstowe 12">
            <a:extLst>
              <a:ext uri="{FF2B5EF4-FFF2-40B4-BE49-F238E27FC236}">
                <a16:creationId xmlns:a16="http://schemas.microsoft.com/office/drawing/2014/main" id="{2F42DC65-E0CD-A6C8-F0CF-BCF6E8520D4E}"/>
              </a:ext>
            </a:extLst>
          </p:cNvPr>
          <p:cNvSpPr txBox="1"/>
          <p:nvPr/>
        </p:nvSpPr>
        <p:spPr>
          <a:xfrm>
            <a:off x="424027" y="647807"/>
            <a:ext cx="10981911" cy="1600438"/>
          </a:xfrm>
          <a:prstGeom prst="rect">
            <a:avLst/>
          </a:prstGeom>
          <a:noFill/>
        </p:spPr>
        <p:txBody>
          <a:bodyPr wrap="square" lIns="91440" tIns="45720" rIns="91440" bIns="45720" rtlCol="0" anchor="t">
            <a:spAutoFit/>
          </a:bodyPr>
          <a:lstStyle/>
          <a:p>
            <a:r>
              <a:rPr lang="pl-PL" sz="1100" b="1">
                <a:solidFill>
                  <a:srgbClr val="1D6295"/>
                </a:solidFill>
                <a:ea typeface="Lato" panose="020F0502020204030203" pitchFamily="34" charset="0"/>
                <a:cs typeface="Lato" panose="020F0502020204030203" pitchFamily="34" charset="0"/>
              </a:rPr>
              <a:t>Narodowy Fundusz Ochrony Środowiska i Gospodarki Wodnej</a:t>
            </a:r>
            <a:r>
              <a:rPr lang="pl-PL" sz="1100">
                <a:solidFill>
                  <a:srgbClr val="1D6295"/>
                </a:solidFill>
                <a:ea typeface="Lato" panose="020F0502020204030203" pitchFamily="34" charset="0"/>
                <a:cs typeface="Lato" panose="020F0502020204030203" pitchFamily="34" charset="0"/>
              </a:rPr>
              <a:t/>
            </a:r>
            <a:br>
              <a:rPr lang="pl-PL" sz="1100">
                <a:solidFill>
                  <a:srgbClr val="1D6295"/>
                </a:solidFill>
                <a:ea typeface="Lato" panose="020F0502020204030203" pitchFamily="34" charset="0"/>
                <a:cs typeface="Lato" panose="020F0502020204030203" pitchFamily="34" charset="0"/>
              </a:rPr>
            </a:br>
            <a:r>
              <a:rPr lang="pl-PL" sz="1100">
                <a:solidFill>
                  <a:srgbClr val="1D6295"/>
                </a:solidFill>
                <a:ea typeface="Lato" panose="020F0502020204030203" pitchFamily="34" charset="0"/>
                <a:cs typeface="Lato" panose="020F0502020204030203" pitchFamily="34" charset="0"/>
              </a:rPr>
              <a:t>ul. Konstruktorska 3a</a:t>
            </a:r>
            <a:br>
              <a:rPr lang="pl-PL" sz="1100">
                <a:solidFill>
                  <a:srgbClr val="1D6295"/>
                </a:solidFill>
                <a:ea typeface="Lato" panose="020F0502020204030203" pitchFamily="34" charset="0"/>
                <a:cs typeface="Lato" panose="020F0502020204030203" pitchFamily="34" charset="0"/>
              </a:rPr>
            </a:br>
            <a:r>
              <a:rPr lang="pl-PL" sz="1100">
                <a:solidFill>
                  <a:srgbClr val="1D6295"/>
                </a:solidFill>
                <a:ea typeface="Lato" panose="020F0502020204030203" pitchFamily="34" charset="0"/>
                <a:cs typeface="Lato" panose="020F0502020204030203" pitchFamily="34" charset="0"/>
              </a:rPr>
              <a:t>02-673 Warszawa</a:t>
            </a:r>
          </a:p>
          <a:p>
            <a:endParaRPr lang="pl-PL" sz="1100" b="1">
              <a:solidFill>
                <a:srgbClr val="1D6295"/>
              </a:solidFill>
              <a:ea typeface="Lato" panose="020F0502020204030203" pitchFamily="34" charset="0"/>
              <a:cs typeface="Lato" panose="020F0502020204030203" pitchFamily="34" charset="0"/>
            </a:endParaRPr>
          </a:p>
          <a:p>
            <a:r>
              <a:rPr lang="pl-PL" sz="1100" b="1">
                <a:solidFill>
                  <a:srgbClr val="1D6295"/>
                </a:solidFill>
                <a:ea typeface="Lato" panose="020F0502020204030203" pitchFamily="34" charset="0"/>
                <a:cs typeface="Lato" panose="020F0502020204030203" pitchFamily="34" charset="0"/>
              </a:rPr>
              <a:t>Infolinia: 22 45 90 800 </a:t>
            </a:r>
            <a:r>
              <a:rPr lang="pl-PL" sz="1100">
                <a:solidFill>
                  <a:srgbClr val="1D6295"/>
                </a:solidFill>
                <a:ea typeface="Lato" panose="020F0502020204030203" pitchFamily="34" charset="0"/>
                <a:cs typeface="Lato" panose="020F0502020204030203" pitchFamily="34" charset="0"/>
              </a:rPr>
              <a:t>(godziny pracy infolinii 7.30-15.00)</a:t>
            </a:r>
            <a:br>
              <a:rPr lang="pl-PL" sz="1100">
                <a:solidFill>
                  <a:srgbClr val="1D6295"/>
                </a:solidFill>
                <a:ea typeface="Lato" panose="020F0502020204030203" pitchFamily="34" charset="0"/>
                <a:cs typeface="Lato" panose="020F0502020204030203" pitchFamily="34" charset="0"/>
              </a:rPr>
            </a:br>
            <a:r>
              <a:rPr lang="pl-PL" sz="1100" b="1">
                <a:solidFill>
                  <a:srgbClr val="1D6295"/>
                </a:solidFill>
                <a:ea typeface="Lato" panose="020F0502020204030203" pitchFamily="34" charset="0"/>
                <a:cs typeface="Lato" panose="020F0502020204030203" pitchFamily="34" charset="0"/>
              </a:rPr>
              <a:t>e-mail: fundusz@nfosigw.gov.pl</a:t>
            </a:r>
          </a:p>
          <a:p>
            <a:endParaRPr lang="pl-PL" sz="3200" b="1">
              <a:solidFill>
                <a:srgbClr val="1D6295"/>
              </a:solidFill>
              <a:ea typeface="Lato" panose="020F0502020204030203" pitchFamily="34" charset="0"/>
              <a:cs typeface="Lato" panose="020F0502020204030203" pitchFamily="34" charset="0"/>
            </a:endParaRPr>
          </a:p>
        </p:txBody>
      </p:sp>
      <p:sp>
        <p:nvSpPr>
          <p:cNvPr id="14" name="Tytuł 6">
            <a:extLst>
              <a:ext uri="{FF2B5EF4-FFF2-40B4-BE49-F238E27FC236}">
                <a16:creationId xmlns:a16="http://schemas.microsoft.com/office/drawing/2014/main" id="{87BD0D41-10C2-FE12-56A7-2083D4063312}"/>
              </a:ext>
            </a:extLst>
          </p:cNvPr>
          <p:cNvSpPr txBox="1">
            <a:spLocks/>
          </p:cNvSpPr>
          <p:nvPr/>
        </p:nvSpPr>
        <p:spPr>
          <a:xfrm>
            <a:off x="509814" y="4696075"/>
            <a:ext cx="11068505" cy="830997"/>
          </a:xfrm>
          <a:prstGeom prst="rect">
            <a:avLst/>
          </a:prstGeom>
          <a:effectLst>
            <a:outerShdw blurRad="50800" dist="38100" dir="5400000" algn="t" rotWithShape="0">
              <a:srgbClr val="1CACE4">
                <a:lumMod val="50000"/>
                <a:alpha val="54000"/>
              </a:srgbClr>
            </a:outerShdw>
          </a:effectLst>
        </p:spPr>
        <p:txBody>
          <a:bodyPr lIns="91440" tIns="45720" rIns="91440" bIns="45720" anchor="t"/>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pl-PL" sz="4000" b="1" i="0" u="none" strike="noStrike" kern="1200" cap="none" spc="0" normalizeH="0" baseline="0" noProof="0">
                <a:ln>
                  <a:noFill/>
                </a:ln>
                <a:solidFill>
                  <a:srgbClr val="FFFFFF"/>
                </a:solidFill>
                <a:effectLst/>
                <a:uLnTx/>
                <a:uFillTx/>
                <a:latin typeface="Trebuchet MS" panose="020B0603020202020204"/>
                <a:ea typeface="Lato" panose="020F0502020204030203" pitchFamily="34" charset="0"/>
                <a:cs typeface="Lato" panose="020F0502020204030203" pitchFamily="34" charset="0"/>
              </a:rPr>
              <a:t>ZAINWESTUJMY RAZEM W ŚRODOWISKO</a:t>
            </a:r>
            <a:endParaRPr kumimoji="0" lang="en-US" sz="4000" b="1" i="0" u="none" strike="noStrike" kern="1200" cap="none" spc="0" normalizeH="0" baseline="0" noProof="0">
              <a:ln>
                <a:noFill/>
              </a:ln>
              <a:solidFill>
                <a:srgbClr val="FFFFFF"/>
              </a:solidFill>
              <a:effectLst/>
              <a:uLnTx/>
              <a:uFillTx/>
              <a:latin typeface="Trebuchet MS" panose="020B0603020202020204"/>
              <a:ea typeface="Lato" panose="020F0502020204030203" pitchFamily="34" charset="0"/>
              <a:cs typeface="Lato" panose="020F0502020204030203" pitchFamily="34" charset="0"/>
            </a:endParaRPr>
          </a:p>
        </p:txBody>
      </p:sp>
      <p:pic>
        <p:nvPicPr>
          <p:cNvPr id="15" name="Graphic 5">
            <a:extLst>
              <a:ext uri="{FF2B5EF4-FFF2-40B4-BE49-F238E27FC236}">
                <a16:creationId xmlns:a16="http://schemas.microsoft.com/office/drawing/2014/main" id="{7F52CBB7-3A36-C388-54AC-687DD974767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9315444" y="-204578"/>
            <a:ext cx="2289716" cy="2289716"/>
          </a:xfrm>
          <a:prstGeom prst="rect">
            <a:avLst/>
          </a:prstGeom>
        </p:spPr>
      </p:pic>
      <p:sp>
        <p:nvSpPr>
          <p:cNvPr id="16" name="Tytuł 6">
            <a:extLst>
              <a:ext uri="{FF2B5EF4-FFF2-40B4-BE49-F238E27FC236}">
                <a16:creationId xmlns:a16="http://schemas.microsoft.com/office/drawing/2014/main" id="{1261E901-F8B5-B047-8640-FE6F3FB717EB}"/>
              </a:ext>
            </a:extLst>
          </p:cNvPr>
          <p:cNvSpPr txBox="1">
            <a:spLocks/>
          </p:cNvSpPr>
          <p:nvPr/>
        </p:nvSpPr>
        <p:spPr>
          <a:xfrm>
            <a:off x="744349" y="2118137"/>
            <a:ext cx="8410484" cy="1568492"/>
          </a:xfrm>
          <a:prstGeom prst="rect">
            <a:avLst/>
          </a:prstGeom>
          <a:effectLst/>
        </p:spPr>
        <p:txBody>
          <a:bodyPr lIns="91440" tIns="45720" rIns="91440" bIns="45720" anchor="t"/>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pl-PL" sz="1100" err="1">
                <a:solidFill>
                  <a:srgbClr val="FFFFFF"/>
                </a:solidFill>
                <a:ea typeface="Lato" panose="020F0502020204030203" pitchFamily="34" charset="0"/>
                <a:cs typeface="Lato" panose="020F0502020204030203" pitchFamily="34" charset="0"/>
              </a:rPr>
              <a:t>NarodowyFunduszOchronySrodowiskaiGospodarkiWodnej</a:t>
            </a:r>
            <a:endParaRPr lang="pl-PL" sz="1100">
              <a:solidFill>
                <a:srgbClr val="FFFFFF"/>
              </a:solidFill>
              <a:ea typeface="Lato" panose="020F0502020204030203" pitchFamily="34" charset="0"/>
              <a:cs typeface="Lato" panose="020F0502020204030203" pitchFamily="34" charset="0"/>
            </a:endParaRPr>
          </a:p>
          <a:p>
            <a:pPr algn="l"/>
            <a:endParaRPr lang="pl-PL" sz="1100">
              <a:solidFill>
                <a:srgbClr val="FFFFFF"/>
              </a:solidFill>
              <a:ea typeface="Lato" panose="020F0502020204030203" pitchFamily="34" charset="0"/>
              <a:cs typeface="Lato" panose="020F0502020204030203" pitchFamily="34" charset="0"/>
            </a:endParaRPr>
          </a:p>
          <a:p>
            <a:pPr algn="l"/>
            <a:r>
              <a:rPr lang="en-US" sz="1100">
                <a:solidFill>
                  <a:srgbClr val="FFFFFF"/>
                </a:solidFill>
                <a:ea typeface="Lato" panose="020F0502020204030203" pitchFamily="34" charset="0"/>
                <a:cs typeface="Lato" panose="020F0502020204030203" pitchFamily="34" charset="0"/>
              </a:rPr>
              <a:t>@</a:t>
            </a:r>
            <a:r>
              <a:rPr lang="en-US" sz="1100" err="1">
                <a:solidFill>
                  <a:srgbClr val="FFFFFF"/>
                </a:solidFill>
                <a:ea typeface="Lato" panose="020F0502020204030203" pitchFamily="34" charset="0"/>
                <a:cs typeface="Lato" panose="020F0502020204030203" pitchFamily="34" charset="0"/>
              </a:rPr>
              <a:t>NFOSiGW</a:t>
            </a:r>
            <a:endParaRPr lang="en-US" sz="1100">
              <a:solidFill>
                <a:srgbClr val="FFFFFF"/>
              </a:solidFill>
              <a:ea typeface="Lato" panose="020F0502020204030203" pitchFamily="34" charset="0"/>
              <a:cs typeface="Lato" panose="020F0502020204030203" pitchFamily="34" charset="0"/>
            </a:endParaRPr>
          </a:p>
          <a:p>
            <a:pPr algn="l"/>
            <a:endParaRPr lang="en-US" sz="1100">
              <a:solidFill>
                <a:srgbClr val="FFFFFF"/>
              </a:solidFill>
              <a:ea typeface="Lato" panose="020F0502020204030203" pitchFamily="34" charset="0"/>
              <a:cs typeface="Lato" panose="020F0502020204030203" pitchFamily="34" charset="0"/>
            </a:endParaRPr>
          </a:p>
          <a:p>
            <a:pPr algn="l"/>
            <a:r>
              <a:rPr lang="en-US" sz="1100" err="1">
                <a:solidFill>
                  <a:srgbClr val="FFFFFF"/>
                </a:solidFill>
                <a:ea typeface="Lato" panose="020F0502020204030203" pitchFamily="34" charset="0"/>
                <a:cs typeface="Lato" panose="020F0502020204030203" pitchFamily="34" charset="0"/>
              </a:rPr>
              <a:t>nfosigw</a:t>
            </a:r>
            <a:endParaRPr lang="en-US" sz="1100">
              <a:solidFill>
                <a:srgbClr val="FFFFFF"/>
              </a:solidFill>
              <a:ea typeface="Lato" panose="020F0502020204030203" pitchFamily="34" charset="0"/>
              <a:cs typeface="Lato" panose="020F0502020204030203" pitchFamily="34" charset="0"/>
            </a:endParaRPr>
          </a:p>
          <a:p>
            <a:pPr algn="l"/>
            <a:endParaRPr lang="en-US" sz="1100">
              <a:solidFill>
                <a:srgbClr val="FFFFFF"/>
              </a:solidFill>
              <a:ea typeface="Lato" panose="020F0502020204030203" pitchFamily="34" charset="0"/>
              <a:cs typeface="Lato" panose="020F0502020204030203" pitchFamily="34" charset="0"/>
            </a:endParaRPr>
          </a:p>
          <a:p>
            <a:pPr algn="l"/>
            <a:r>
              <a:rPr lang="en-US" sz="1100" err="1">
                <a:solidFill>
                  <a:srgbClr val="FFFFFF"/>
                </a:solidFill>
                <a:ea typeface="Lato" panose="020F0502020204030203" pitchFamily="34" charset="0"/>
                <a:cs typeface="Lato" panose="020F0502020204030203" pitchFamily="34" charset="0"/>
              </a:rPr>
              <a:t>nfosigw</a:t>
            </a:r>
            <a:endParaRPr lang="en-US" sz="1100">
              <a:solidFill>
                <a:srgbClr val="FFFFFF"/>
              </a:solidFill>
              <a:ea typeface="Lato" panose="020F0502020204030203" pitchFamily="34" charset="0"/>
              <a:cs typeface="Lato" panose="020F0502020204030203" pitchFamily="34" charset="0"/>
            </a:endParaRPr>
          </a:p>
        </p:txBody>
      </p:sp>
      <p:pic>
        <p:nvPicPr>
          <p:cNvPr id="17" name="Graphic 2">
            <a:extLst>
              <a:ext uri="{FF2B5EF4-FFF2-40B4-BE49-F238E27FC236}">
                <a16:creationId xmlns:a16="http://schemas.microsoft.com/office/drawing/2014/main" id="{CF383A81-D135-A60A-5550-34930502E5C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09814" y="2142138"/>
            <a:ext cx="234535" cy="234535"/>
          </a:xfrm>
          <a:prstGeom prst="rect">
            <a:avLst/>
          </a:prstGeom>
        </p:spPr>
      </p:pic>
      <p:pic>
        <p:nvPicPr>
          <p:cNvPr id="18" name="Graphic 8">
            <a:extLst>
              <a:ext uri="{FF2B5EF4-FFF2-40B4-BE49-F238E27FC236}">
                <a16:creationId xmlns:a16="http://schemas.microsoft.com/office/drawing/2014/main" id="{7F4791BF-7246-7F87-263C-B3ABB9FE59E9}"/>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491731" y="2432740"/>
            <a:ext cx="270701" cy="232525"/>
          </a:xfrm>
          <a:prstGeom prst="rect">
            <a:avLst/>
          </a:prstGeom>
        </p:spPr>
      </p:pic>
      <p:pic>
        <p:nvPicPr>
          <p:cNvPr id="19" name="Graphic 12">
            <a:extLst>
              <a:ext uri="{FF2B5EF4-FFF2-40B4-BE49-F238E27FC236}">
                <a16:creationId xmlns:a16="http://schemas.microsoft.com/office/drawing/2014/main" id="{700A45D6-8072-A622-9F4A-AD0B5795C178}"/>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497950" y="2728912"/>
            <a:ext cx="258263" cy="258263"/>
          </a:xfrm>
          <a:prstGeom prst="rect">
            <a:avLst/>
          </a:prstGeom>
        </p:spPr>
      </p:pic>
      <p:pic>
        <p:nvPicPr>
          <p:cNvPr id="20" name="Graphic 14">
            <a:extLst>
              <a:ext uri="{FF2B5EF4-FFF2-40B4-BE49-F238E27FC236}">
                <a16:creationId xmlns:a16="http://schemas.microsoft.com/office/drawing/2014/main" id="{992B62E9-4B37-650F-DDE5-CCEEC1B97A6F}"/>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482329" y="3048000"/>
            <a:ext cx="281878" cy="213545"/>
          </a:xfrm>
          <a:prstGeom prst="rect">
            <a:avLst/>
          </a:prstGeom>
        </p:spPr>
      </p:pic>
      <p:pic>
        <p:nvPicPr>
          <p:cNvPr id="11" name="Obraz 10" descr="Obraz zawierający ogniwo słoneczne, obiekt na zewnątrz&#10;&#10;Opis wygenerowany automatycznie">
            <a:extLst>
              <a:ext uri="{FF2B5EF4-FFF2-40B4-BE49-F238E27FC236}">
                <a16:creationId xmlns:a16="http://schemas.microsoft.com/office/drawing/2014/main" id="{00955D2D-0612-F918-E32E-7E29B0BBC3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11">
            <a:extLst>
              <a:ext uri="{FF2B5EF4-FFF2-40B4-BE49-F238E27FC236}">
                <a16:creationId xmlns:a16="http://schemas.microsoft.com/office/drawing/2014/main" id="{2C76582C-FD77-2495-1036-2E7D566CB112}"/>
              </a:ext>
            </a:extLst>
          </p:cNvPr>
          <p:cNvSpPr txBox="1"/>
          <p:nvPr userDrawn="1"/>
        </p:nvSpPr>
        <p:spPr>
          <a:xfrm>
            <a:off x="424027" y="647807"/>
            <a:ext cx="10981911" cy="1600438"/>
          </a:xfrm>
          <a:prstGeom prst="rect">
            <a:avLst/>
          </a:prstGeom>
          <a:noFill/>
        </p:spPr>
        <p:txBody>
          <a:bodyPr wrap="square" lIns="91440" tIns="45720" rIns="91440" bIns="45720" rtlCol="0" anchor="t">
            <a:spAutoFit/>
          </a:bodyPr>
          <a:lstStyle/>
          <a:p>
            <a:r>
              <a:rPr lang="pl-PL" sz="1100" b="1">
                <a:solidFill>
                  <a:srgbClr val="1D6295"/>
                </a:solidFill>
                <a:ea typeface="Lato" panose="020F0502020204030203" pitchFamily="34" charset="0"/>
                <a:cs typeface="Lato" panose="020F0502020204030203" pitchFamily="34" charset="0"/>
              </a:rPr>
              <a:t>Narodowy Fundusz Ochrony Środowiska i Gospodarki Wodnej</a:t>
            </a:r>
            <a:r>
              <a:rPr lang="pl-PL" sz="1100">
                <a:solidFill>
                  <a:srgbClr val="1D6295"/>
                </a:solidFill>
                <a:ea typeface="Lato" panose="020F0502020204030203" pitchFamily="34" charset="0"/>
                <a:cs typeface="Lato" panose="020F0502020204030203" pitchFamily="34" charset="0"/>
              </a:rPr>
              <a:t/>
            </a:r>
            <a:br>
              <a:rPr lang="pl-PL" sz="1100">
                <a:solidFill>
                  <a:srgbClr val="1D6295"/>
                </a:solidFill>
                <a:ea typeface="Lato" panose="020F0502020204030203" pitchFamily="34" charset="0"/>
                <a:cs typeface="Lato" panose="020F0502020204030203" pitchFamily="34" charset="0"/>
              </a:rPr>
            </a:br>
            <a:r>
              <a:rPr lang="pl-PL" sz="1100">
                <a:solidFill>
                  <a:srgbClr val="1D6295"/>
                </a:solidFill>
                <a:ea typeface="Lato" panose="020F0502020204030203" pitchFamily="34" charset="0"/>
                <a:cs typeface="Lato" panose="020F0502020204030203" pitchFamily="34" charset="0"/>
              </a:rPr>
              <a:t>ul. Konstruktorska 3a</a:t>
            </a:r>
            <a:br>
              <a:rPr lang="pl-PL" sz="1100">
                <a:solidFill>
                  <a:srgbClr val="1D6295"/>
                </a:solidFill>
                <a:ea typeface="Lato" panose="020F0502020204030203" pitchFamily="34" charset="0"/>
                <a:cs typeface="Lato" panose="020F0502020204030203" pitchFamily="34" charset="0"/>
              </a:rPr>
            </a:br>
            <a:r>
              <a:rPr lang="pl-PL" sz="1100">
                <a:solidFill>
                  <a:srgbClr val="1D6295"/>
                </a:solidFill>
                <a:ea typeface="Lato" panose="020F0502020204030203" pitchFamily="34" charset="0"/>
                <a:cs typeface="Lato" panose="020F0502020204030203" pitchFamily="34" charset="0"/>
              </a:rPr>
              <a:t>02-673 Warszawa</a:t>
            </a:r>
          </a:p>
          <a:p>
            <a:endParaRPr lang="pl-PL" sz="1100" b="1">
              <a:solidFill>
                <a:srgbClr val="1D6295"/>
              </a:solidFill>
              <a:ea typeface="Lato" panose="020F0502020204030203" pitchFamily="34" charset="0"/>
              <a:cs typeface="Lato" panose="020F0502020204030203" pitchFamily="34" charset="0"/>
            </a:endParaRPr>
          </a:p>
          <a:p>
            <a:r>
              <a:rPr lang="pl-PL" sz="1100" b="1">
                <a:solidFill>
                  <a:srgbClr val="1D6295"/>
                </a:solidFill>
                <a:ea typeface="Lato" panose="020F0502020204030203" pitchFamily="34" charset="0"/>
                <a:cs typeface="Lato" panose="020F0502020204030203" pitchFamily="34" charset="0"/>
              </a:rPr>
              <a:t>Infolinia: 22 45 90 800 </a:t>
            </a:r>
            <a:r>
              <a:rPr lang="pl-PL" sz="1100">
                <a:solidFill>
                  <a:srgbClr val="1D6295"/>
                </a:solidFill>
                <a:ea typeface="Lato" panose="020F0502020204030203" pitchFamily="34" charset="0"/>
                <a:cs typeface="Lato" panose="020F0502020204030203" pitchFamily="34" charset="0"/>
              </a:rPr>
              <a:t>(godziny pracy infolinii 7.30-15.00)</a:t>
            </a:r>
            <a:br>
              <a:rPr lang="pl-PL" sz="1100">
                <a:solidFill>
                  <a:srgbClr val="1D6295"/>
                </a:solidFill>
                <a:ea typeface="Lato" panose="020F0502020204030203" pitchFamily="34" charset="0"/>
                <a:cs typeface="Lato" panose="020F0502020204030203" pitchFamily="34" charset="0"/>
              </a:rPr>
            </a:br>
            <a:r>
              <a:rPr lang="pl-PL" sz="1100" b="1">
                <a:solidFill>
                  <a:srgbClr val="1D6295"/>
                </a:solidFill>
                <a:ea typeface="Lato" panose="020F0502020204030203" pitchFamily="34" charset="0"/>
                <a:cs typeface="Lato" panose="020F0502020204030203" pitchFamily="34" charset="0"/>
              </a:rPr>
              <a:t>e-mail: fundusz@nfosigw.gov.pl</a:t>
            </a:r>
          </a:p>
          <a:p>
            <a:endParaRPr lang="pl-PL" sz="3200" b="1">
              <a:solidFill>
                <a:srgbClr val="1D6295"/>
              </a:solidFill>
              <a:ea typeface="Lato" panose="020F0502020204030203" pitchFamily="34" charset="0"/>
              <a:cs typeface="Lato" panose="020F0502020204030203" pitchFamily="34" charset="0"/>
            </a:endParaRPr>
          </a:p>
        </p:txBody>
      </p:sp>
      <p:sp>
        <p:nvSpPr>
          <p:cNvPr id="21" name="Tytuł 6">
            <a:extLst>
              <a:ext uri="{FF2B5EF4-FFF2-40B4-BE49-F238E27FC236}">
                <a16:creationId xmlns:a16="http://schemas.microsoft.com/office/drawing/2014/main" id="{4B2402DD-3AD2-A6CC-CFA1-2AC657442E4D}"/>
              </a:ext>
            </a:extLst>
          </p:cNvPr>
          <p:cNvSpPr txBox="1">
            <a:spLocks/>
          </p:cNvSpPr>
          <p:nvPr userDrawn="1"/>
        </p:nvSpPr>
        <p:spPr>
          <a:xfrm>
            <a:off x="509814" y="4696075"/>
            <a:ext cx="11068505" cy="830997"/>
          </a:xfrm>
          <a:prstGeom prst="rect">
            <a:avLst/>
          </a:prstGeom>
          <a:effectLst>
            <a:outerShdw blurRad="50800" dist="38100" dir="5400000" algn="t" rotWithShape="0">
              <a:srgbClr val="1CACE4">
                <a:lumMod val="50000"/>
                <a:alpha val="54000"/>
              </a:srgbClr>
            </a:outerShdw>
          </a:effectLst>
        </p:spPr>
        <p:txBody>
          <a:bodyPr lIns="91440" tIns="45720" rIns="91440" bIns="45720" anchor="t"/>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pl-PL" sz="4000" b="1" i="0" u="none" strike="noStrike" kern="1200" cap="none" spc="0" normalizeH="0" baseline="0" noProof="0">
                <a:ln>
                  <a:noFill/>
                </a:ln>
                <a:solidFill>
                  <a:srgbClr val="FFFFFF"/>
                </a:solidFill>
                <a:effectLst/>
                <a:uLnTx/>
                <a:uFillTx/>
                <a:latin typeface="Trebuchet MS" panose="020B0603020202020204"/>
                <a:ea typeface="Lato" panose="020F0502020204030203" pitchFamily="34" charset="0"/>
                <a:cs typeface="Lato" panose="020F0502020204030203" pitchFamily="34" charset="0"/>
              </a:rPr>
              <a:t>ZAINWESTUJMY RAZEM W ŚRODOWISKO</a:t>
            </a:r>
            <a:endParaRPr kumimoji="0" lang="en-US" sz="4000" b="1" i="0" u="none" strike="noStrike" kern="1200" cap="none" spc="0" normalizeH="0" baseline="0" noProof="0">
              <a:ln>
                <a:noFill/>
              </a:ln>
              <a:solidFill>
                <a:srgbClr val="FFFFFF"/>
              </a:solidFill>
              <a:effectLst/>
              <a:uLnTx/>
              <a:uFillTx/>
              <a:latin typeface="Trebuchet MS" panose="020B0603020202020204"/>
              <a:ea typeface="Lato" panose="020F0502020204030203" pitchFamily="34" charset="0"/>
              <a:cs typeface="Lato" panose="020F0502020204030203" pitchFamily="34" charset="0"/>
            </a:endParaRPr>
          </a:p>
        </p:txBody>
      </p:sp>
      <p:pic>
        <p:nvPicPr>
          <p:cNvPr id="23" name="Graphic 5">
            <a:extLst>
              <a:ext uri="{FF2B5EF4-FFF2-40B4-BE49-F238E27FC236}">
                <a16:creationId xmlns:a16="http://schemas.microsoft.com/office/drawing/2014/main" id="{37737909-501B-2269-A5B8-421611F0B24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9315444" y="-204578"/>
            <a:ext cx="2289716" cy="2289716"/>
          </a:xfrm>
          <a:prstGeom prst="rect">
            <a:avLst/>
          </a:prstGeom>
        </p:spPr>
      </p:pic>
      <p:sp>
        <p:nvSpPr>
          <p:cNvPr id="24" name="Tytuł 6">
            <a:extLst>
              <a:ext uri="{FF2B5EF4-FFF2-40B4-BE49-F238E27FC236}">
                <a16:creationId xmlns:a16="http://schemas.microsoft.com/office/drawing/2014/main" id="{6B69E8E8-0567-C4B6-7E07-E1E3746665CC}"/>
              </a:ext>
            </a:extLst>
          </p:cNvPr>
          <p:cNvSpPr txBox="1">
            <a:spLocks/>
          </p:cNvSpPr>
          <p:nvPr userDrawn="1"/>
        </p:nvSpPr>
        <p:spPr>
          <a:xfrm>
            <a:off x="744349" y="2118137"/>
            <a:ext cx="8410484" cy="1568492"/>
          </a:xfrm>
          <a:prstGeom prst="rect">
            <a:avLst/>
          </a:prstGeom>
          <a:effectLst/>
        </p:spPr>
        <p:txBody>
          <a:bodyPr lIns="91440" tIns="45720" rIns="91440" bIns="45720" anchor="t"/>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pl-PL" sz="1100" err="1">
                <a:solidFill>
                  <a:srgbClr val="FFFFFF"/>
                </a:solidFill>
                <a:ea typeface="Lato" panose="020F0502020204030203" pitchFamily="34" charset="0"/>
                <a:cs typeface="Lato" panose="020F0502020204030203" pitchFamily="34" charset="0"/>
              </a:rPr>
              <a:t>NarodowyFunduszOchronySrodowiskaiGospodarkiWodnej</a:t>
            </a:r>
            <a:endParaRPr lang="pl-PL" sz="1100">
              <a:solidFill>
                <a:srgbClr val="FFFFFF"/>
              </a:solidFill>
              <a:ea typeface="Lato" panose="020F0502020204030203" pitchFamily="34" charset="0"/>
              <a:cs typeface="Lato" panose="020F0502020204030203" pitchFamily="34" charset="0"/>
            </a:endParaRPr>
          </a:p>
          <a:p>
            <a:pPr algn="l"/>
            <a:endParaRPr lang="pl-PL" sz="1100">
              <a:solidFill>
                <a:srgbClr val="FFFFFF"/>
              </a:solidFill>
              <a:ea typeface="Lato" panose="020F0502020204030203" pitchFamily="34" charset="0"/>
              <a:cs typeface="Lato" panose="020F0502020204030203" pitchFamily="34" charset="0"/>
            </a:endParaRPr>
          </a:p>
          <a:p>
            <a:pPr algn="l"/>
            <a:r>
              <a:rPr lang="en-US" sz="1100">
                <a:solidFill>
                  <a:srgbClr val="FFFFFF"/>
                </a:solidFill>
                <a:ea typeface="Lato" panose="020F0502020204030203" pitchFamily="34" charset="0"/>
                <a:cs typeface="Lato" panose="020F0502020204030203" pitchFamily="34" charset="0"/>
              </a:rPr>
              <a:t>@</a:t>
            </a:r>
            <a:r>
              <a:rPr lang="en-US" sz="1100" err="1">
                <a:solidFill>
                  <a:srgbClr val="FFFFFF"/>
                </a:solidFill>
                <a:ea typeface="Lato" panose="020F0502020204030203" pitchFamily="34" charset="0"/>
                <a:cs typeface="Lato" panose="020F0502020204030203" pitchFamily="34" charset="0"/>
              </a:rPr>
              <a:t>NFOSiGW</a:t>
            </a:r>
            <a:endParaRPr lang="en-US" sz="1100">
              <a:solidFill>
                <a:srgbClr val="FFFFFF"/>
              </a:solidFill>
              <a:ea typeface="Lato" panose="020F0502020204030203" pitchFamily="34" charset="0"/>
              <a:cs typeface="Lato" panose="020F0502020204030203" pitchFamily="34" charset="0"/>
            </a:endParaRPr>
          </a:p>
          <a:p>
            <a:pPr algn="l"/>
            <a:endParaRPr lang="en-US" sz="1100">
              <a:solidFill>
                <a:srgbClr val="FFFFFF"/>
              </a:solidFill>
              <a:ea typeface="Lato" panose="020F0502020204030203" pitchFamily="34" charset="0"/>
              <a:cs typeface="Lato" panose="020F0502020204030203" pitchFamily="34" charset="0"/>
            </a:endParaRPr>
          </a:p>
          <a:p>
            <a:pPr algn="l"/>
            <a:r>
              <a:rPr lang="en-US" sz="1100" err="1">
                <a:solidFill>
                  <a:srgbClr val="FFFFFF"/>
                </a:solidFill>
                <a:ea typeface="Lato" panose="020F0502020204030203" pitchFamily="34" charset="0"/>
                <a:cs typeface="Lato" panose="020F0502020204030203" pitchFamily="34" charset="0"/>
              </a:rPr>
              <a:t>nfosigw</a:t>
            </a:r>
            <a:endParaRPr lang="en-US" sz="1100">
              <a:solidFill>
                <a:srgbClr val="FFFFFF"/>
              </a:solidFill>
              <a:ea typeface="Lato" panose="020F0502020204030203" pitchFamily="34" charset="0"/>
              <a:cs typeface="Lato" panose="020F0502020204030203" pitchFamily="34" charset="0"/>
            </a:endParaRPr>
          </a:p>
          <a:p>
            <a:pPr algn="l"/>
            <a:endParaRPr lang="en-US" sz="1100">
              <a:solidFill>
                <a:srgbClr val="FFFFFF"/>
              </a:solidFill>
              <a:ea typeface="Lato" panose="020F0502020204030203" pitchFamily="34" charset="0"/>
              <a:cs typeface="Lato" panose="020F0502020204030203" pitchFamily="34" charset="0"/>
            </a:endParaRPr>
          </a:p>
          <a:p>
            <a:pPr algn="l"/>
            <a:r>
              <a:rPr lang="en-US" sz="1100" err="1">
                <a:solidFill>
                  <a:srgbClr val="FFFFFF"/>
                </a:solidFill>
                <a:ea typeface="Lato" panose="020F0502020204030203" pitchFamily="34" charset="0"/>
                <a:cs typeface="Lato" panose="020F0502020204030203" pitchFamily="34" charset="0"/>
              </a:rPr>
              <a:t>nfosigw</a:t>
            </a:r>
            <a:endParaRPr lang="en-US" sz="1100">
              <a:solidFill>
                <a:srgbClr val="FFFFFF"/>
              </a:solidFill>
              <a:ea typeface="Lato" panose="020F0502020204030203" pitchFamily="34" charset="0"/>
              <a:cs typeface="Lato" panose="020F0502020204030203" pitchFamily="34" charset="0"/>
            </a:endParaRPr>
          </a:p>
        </p:txBody>
      </p:sp>
      <p:pic>
        <p:nvPicPr>
          <p:cNvPr id="25" name="Graphic 2">
            <a:extLst>
              <a:ext uri="{FF2B5EF4-FFF2-40B4-BE49-F238E27FC236}">
                <a16:creationId xmlns:a16="http://schemas.microsoft.com/office/drawing/2014/main" id="{257CC02A-C466-F577-B62D-6C9E7B0E2398}"/>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09814" y="2142138"/>
            <a:ext cx="234535" cy="234535"/>
          </a:xfrm>
          <a:prstGeom prst="rect">
            <a:avLst/>
          </a:prstGeom>
        </p:spPr>
      </p:pic>
      <p:pic>
        <p:nvPicPr>
          <p:cNvPr id="26" name="Graphic 8">
            <a:extLst>
              <a:ext uri="{FF2B5EF4-FFF2-40B4-BE49-F238E27FC236}">
                <a16:creationId xmlns:a16="http://schemas.microsoft.com/office/drawing/2014/main" id="{1FEE6051-16E6-9F78-08AC-C465FF5D0FFF}"/>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491731" y="2432740"/>
            <a:ext cx="270701" cy="232525"/>
          </a:xfrm>
          <a:prstGeom prst="rect">
            <a:avLst/>
          </a:prstGeom>
        </p:spPr>
      </p:pic>
      <p:pic>
        <p:nvPicPr>
          <p:cNvPr id="27" name="Graphic 12">
            <a:extLst>
              <a:ext uri="{FF2B5EF4-FFF2-40B4-BE49-F238E27FC236}">
                <a16:creationId xmlns:a16="http://schemas.microsoft.com/office/drawing/2014/main" id="{53647883-02AE-85D2-F740-4891BAEFF065}"/>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497950" y="2728912"/>
            <a:ext cx="258263" cy="258263"/>
          </a:xfrm>
          <a:prstGeom prst="rect">
            <a:avLst/>
          </a:prstGeom>
        </p:spPr>
      </p:pic>
      <p:pic>
        <p:nvPicPr>
          <p:cNvPr id="28" name="Graphic 14">
            <a:extLst>
              <a:ext uri="{FF2B5EF4-FFF2-40B4-BE49-F238E27FC236}">
                <a16:creationId xmlns:a16="http://schemas.microsoft.com/office/drawing/2014/main" id="{95FBB30F-1C21-ED44-9B96-F5980BA4915A}"/>
              </a:ext>
            </a:extLst>
          </p:cNvPr>
          <p:cNvPicPr>
            <a:picLocks noChangeAspect="1"/>
          </p:cNvPicPr>
          <p:nvPr userDrawn="1"/>
        </p:nvPicPr>
        <p:blipFill>
          <a:blip r:embed="rId11" cstate="print">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482329" y="3048000"/>
            <a:ext cx="281878" cy="213545"/>
          </a:xfrm>
          <a:prstGeom prst="rect">
            <a:avLst/>
          </a:prstGeom>
        </p:spPr>
      </p:pic>
    </p:spTree>
    <p:extLst>
      <p:ext uri="{BB962C8B-B14F-4D97-AF65-F5344CB8AC3E}">
        <p14:creationId xmlns:p14="http://schemas.microsoft.com/office/powerpoint/2010/main" val="46329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20692E-AF8A-E3BE-303B-3385973D822D}"/>
              </a:ext>
            </a:extLst>
          </p:cNvPr>
          <p:cNvSpPr/>
          <p:nvPr/>
        </p:nvSpPr>
        <p:spPr>
          <a:xfrm>
            <a:off x="0" y="0"/>
            <a:ext cx="12191999" cy="1287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Picture 11">
            <a:extLst>
              <a:ext uri="{FF2B5EF4-FFF2-40B4-BE49-F238E27FC236}">
                <a16:creationId xmlns:a16="http://schemas.microsoft.com/office/drawing/2014/main" id="{75F0F38F-B258-49C8-3D4E-CCF277107926}"/>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9415019" y="315636"/>
            <a:ext cx="2080799" cy="7042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Graphic 5">
            <a:extLst>
              <a:ext uri="{FF2B5EF4-FFF2-40B4-BE49-F238E27FC236}">
                <a16:creationId xmlns:a16="http://schemas.microsoft.com/office/drawing/2014/main" id="{554D5EE8-F460-E0C9-F52E-8A6B830BDAAB}"/>
              </a:ext>
            </a:extLst>
          </p:cNvPr>
          <p:cNvPicPr>
            <a:picLocks noChangeAspect="1"/>
          </p:cNvPicPr>
          <p:nvPr/>
        </p:nvPicPr>
        <p:blipFill rotWithShape="1">
          <a:blip r:embed="rId17" cstate="print">
            <a:extLst>
              <a:ext uri="{28A0092B-C50C-407E-A947-70E740481C1C}">
                <a14:useLocalDpi xmlns:a14="http://schemas.microsoft.com/office/drawing/2010/main"/>
              </a:ext>
              <a:ext uri="{96DAC541-7B7A-43D3-8B79-37D633B846F1}">
                <asvg:svgBlip xmlns="" xmlns:asvg="http://schemas.microsoft.com/office/drawing/2016/SVG/main" r:embed="rId18"/>
              </a:ext>
            </a:extLst>
          </a:blip>
          <a:srcRect t="-36669" b="36669"/>
          <a:stretch/>
        </p:blipFill>
        <p:spPr>
          <a:xfrm flipH="1">
            <a:off x="2208585" y="191729"/>
            <a:ext cx="9995605" cy="6858000"/>
          </a:xfrm>
          <a:prstGeom prst="rect">
            <a:avLst/>
          </a:prstGeom>
          <a:effectLst/>
        </p:spPr>
      </p:pic>
      <p:sp>
        <p:nvSpPr>
          <p:cNvPr id="2" name="Symbol zastępczy tytułu 1"/>
          <p:cNvSpPr>
            <a:spLocks noGrp="1"/>
          </p:cNvSpPr>
          <p:nvPr>
            <p:ph type="title"/>
          </p:nvPr>
        </p:nvSpPr>
        <p:spPr>
          <a:xfrm>
            <a:off x="511277" y="108155"/>
            <a:ext cx="10842523" cy="1179039"/>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511277" y="1602830"/>
            <a:ext cx="10842523" cy="457413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10" name="Rectangle 7">
            <a:extLst>
              <a:ext uri="{FF2B5EF4-FFF2-40B4-BE49-F238E27FC236}">
                <a16:creationId xmlns:a16="http://schemas.microsoft.com/office/drawing/2014/main" id="{40414332-918F-AF3A-0344-0193A0ADC9A2}"/>
              </a:ext>
            </a:extLst>
          </p:cNvPr>
          <p:cNvSpPr/>
          <p:nvPr userDrawn="1"/>
        </p:nvSpPr>
        <p:spPr>
          <a:xfrm>
            <a:off x="0" y="0"/>
            <a:ext cx="12191999" cy="1287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Picture 11">
            <a:extLst>
              <a:ext uri="{FF2B5EF4-FFF2-40B4-BE49-F238E27FC236}">
                <a16:creationId xmlns:a16="http://schemas.microsoft.com/office/drawing/2014/main" id="{6094552C-3882-EFB7-65BA-44358CC3A9BD}"/>
              </a:ext>
            </a:extLst>
          </p:cNvPr>
          <p:cNvPicPr>
            <a:picLocks noChangeAspect="1" noChangeArrowheads="1"/>
          </p:cNvPicPr>
          <p:nvPr userDrawn="1"/>
        </p:nvPicPr>
        <p:blipFill>
          <a:blip r:embed="rId16" cstate="print">
            <a:extLst>
              <a:ext uri="{28A0092B-C50C-407E-A947-70E740481C1C}">
                <a14:useLocalDpi xmlns:a14="http://schemas.microsoft.com/office/drawing/2010/main"/>
              </a:ext>
            </a:extLst>
          </a:blip>
          <a:srcRect/>
          <a:stretch>
            <a:fillRect/>
          </a:stretch>
        </p:blipFill>
        <p:spPr bwMode="auto">
          <a:xfrm>
            <a:off x="9415019" y="315636"/>
            <a:ext cx="2080799" cy="7042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Graphic 5">
            <a:extLst>
              <a:ext uri="{FF2B5EF4-FFF2-40B4-BE49-F238E27FC236}">
                <a16:creationId xmlns:a16="http://schemas.microsoft.com/office/drawing/2014/main" id="{D079AFE9-7F68-EEF6-6F28-B10A0BAAB408}"/>
              </a:ext>
            </a:extLst>
          </p:cNvPr>
          <p:cNvPicPr>
            <a:picLocks noChangeAspect="1"/>
          </p:cNvPicPr>
          <p:nvPr userDrawn="1"/>
        </p:nvPicPr>
        <p:blipFill rotWithShape="1">
          <a:blip r:embed="rId17" cstate="print">
            <a:extLst>
              <a:ext uri="{28A0092B-C50C-407E-A947-70E740481C1C}">
                <a14:useLocalDpi xmlns:a14="http://schemas.microsoft.com/office/drawing/2010/main"/>
              </a:ext>
              <a:ext uri="{96DAC541-7B7A-43D3-8B79-37D633B846F1}">
                <asvg:svgBlip xmlns="" xmlns:asvg="http://schemas.microsoft.com/office/drawing/2016/SVG/main" r:embed="rId18"/>
              </a:ext>
            </a:extLst>
          </a:blip>
          <a:srcRect b="36669"/>
          <a:stretch/>
        </p:blipFill>
        <p:spPr>
          <a:xfrm flipH="1">
            <a:off x="2208586" y="2706506"/>
            <a:ext cx="9995605" cy="4343223"/>
          </a:xfrm>
          <a:prstGeom prst="rect">
            <a:avLst/>
          </a:prstGeom>
          <a:effectLst/>
        </p:spPr>
      </p:pic>
    </p:spTree>
    <p:extLst>
      <p:ext uri="{BB962C8B-B14F-4D97-AF65-F5344CB8AC3E}">
        <p14:creationId xmlns:p14="http://schemas.microsoft.com/office/powerpoint/2010/main" val="24930146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1" r:id="rId12"/>
    <p:sldLayoutId id="2147483654" r:id="rId13"/>
    <p:sldLayoutId id="2147483659" r:id="rId14"/>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mailto:Zanna.Bialek@nfosigw.gov.pl"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hyperlink" Target="mailto:Innowacjedlasrodowiska@nfosigw.gov.p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pl/attachment/1f307ad3-176f-4d19-a119-2c0a88657064" TargetMode="External"/><Relationship Id="rId7" Type="http://schemas.openxmlformats.org/officeDocument/2006/relationships/hyperlink" Target="https://www.gov.pl/web/planodbudowy/dnsh2"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www.gov.pl/attachment/d4009314-f558-46ce-9619-9d047cf92e0d" TargetMode="External"/><Relationship Id="rId5" Type="http://schemas.openxmlformats.org/officeDocument/2006/relationships/hyperlink" Target="https://eur-lex.europa.eu/legal-content/PL/TXT/?uri=CELEX%3A32021R2139" TargetMode="External"/><Relationship Id="rId4" Type="http://schemas.openxmlformats.org/officeDocument/2006/relationships/hyperlink" Target="https://eur-lex.europa.eu/legal-content/PL/TXT/?uri=CELEX:52021XC0218(0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790098" y="944685"/>
            <a:ext cx="5072958" cy="2387600"/>
          </a:xfrm>
        </p:spPr>
        <p:txBody>
          <a:bodyPr>
            <a:normAutofit fontScale="90000"/>
          </a:bodyPr>
          <a:lstStyle/>
          <a:p>
            <a:r>
              <a:rPr lang="pl-PL" sz="6600" dirty="0">
                <a:solidFill>
                  <a:schemeClr val="bg1"/>
                </a:solidFill>
                <a:latin typeface="+mn-lt"/>
                <a:cs typeface="Arial" pitchFamily="34" charset="0"/>
              </a:rPr>
              <a:t>INNOWACJE DLA ŚRODOWISKA</a:t>
            </a:r>
            <a:endParaRPr lang="pl-PL" sz="6600" dirty="0">
              <a:solidFill>
                <a:schemeClr val="bg1"/>
              </a:solidFill>
              <a:latin typeface="+mn-lt"/>
            </a:endParaRPr>
          </a:p>
        </p:txBody>
      </p:sp>
      <p:sp>
        <p:nvSpPr>
          <p:cNvPr id="3" name="Podtytuł 2"/>
          <p:cNvSpPr>
            <a:spLocks noGrp="1"/>
          </p:cNvSpPr>
          <p:nvPr>
            <p:ph type="subTitle" idx="1"/>
          </p:nvPr>
        </p:nvSpPr>
        <p:spPr>
          <a:xfrm>
            <a:off x="6790098" y="4614002"/>
            <a:ext cx="5152519" cy="1655762"/>
          </a:xfrm>
        </p:spPr>
        <p:txBody>
          <a:bodyPr>
            <a:normAutofit fontScale="85000" lnSpcReduction="10000"/>
          </a:bodyPr>
          <a:lstStyle/>
          <a:p>
            <a:r>
              <a:rPr lang="pl-PL" sz="3300" dirty="0"/>
              <a:t>Kluczowe założenia programu</a:t>
            </a:r>
            <a:endParaRPr lang="en-US" sz="3300" dirty="0"/>
          </a:p>
          <a:p>
            <a:endParaRPr lang="pl-PL" dirty="0"/>
          </a:p>
          <a:p>
            <a:pPr>
              <a:spcBef>
                <a:spcPts val="0"/>
              </a:spcBef>
            </a:pPr>
            <a:r>
              <a:rPr lang="pl-PL" sz="1800" dirty="0">
                <a:cs typeface="Arial"/>
              </a:rPr>
              <a:t>DEPARTAMENT TRANSFORMACJI ENERGETYKI</a:t>
            </a:r>
          </a:p>
          <a:p>
            <a:pPr>
              <a:spcBef>
                <a:spcPts val="0"/>
              </a:spcBef>
            </a:pPr>
            <a:endParaRPr lang="pl-PL" sz="1800" dirty="0">
              <a:cs typeface="Arial"/>
            </a:endParaRPr>
          </a:p>
          <a:p>
            <a:pPr>
              <a:spcBef>
                <a:spcPts val="0"/>
              </a:spcBef>
            </a:pPr>
            <a:r>
              <a:rPr lang="pl-PL" sz="1800" dirty="0">
                <a:cs typeface="Arial"/>
              </a:rPr>
              <a:t>WYDZIAŁ INNOWACJI I INWESTYCJI KAPITAŁOWYCH</a:t>
            </a:r>
            <a:endParaRPr lang="pl-PL" dirty="0">
              <a:cs typeface="Arial"/>
            </a:endParaRPr>
          </a:p>
        </p:txBody>
      </p:sp>
      <p:sp>
        <p:nvSpPr>
          <p:cNvPr id="5" name="Prostokąt 20">
            <a:extLst>
              <a:ext uri="{FF2B5EF4-FFF2-40B4-BE49-F238E27FC236}">
                <a16:creationId xmlns:a16="http://schemas.microsoft.com/office/drawing/2014/main" id="{B109134D-86F5-F627-9BC2-BC8B87E564B2}"/>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a:ln>
                  <a:noFill/>
                </a:ln>
                <a:solidFill>
                  <a:schemeClr val="bg1"/>
                </a:solidFill>
                <a:effectLst/>
                <a:uLnTx/>
                <a:uFillTx/>
                <a:latin typeface="+mj-lt"/>
                <a:ea typeface="+mn-ea"/>
                <a:cs typeface="+mn-cs"/>
              </a:rPr>
              <a:t>PROGRAM | </a:t>
            </a:r>
            <a:r>
              <a:rPr lang="pl-PL" b="1">
                <a:solidFill>
                  <a:schemeClr val="bg1"/>
                </a:solidFill>
                <a:latin typeface="+mj-lt"/>
              </a:rPr>
              <a:t>INNOWACJE DLA ŚRODOWISKA</a:t>
            </a:r>
            <a:endParaRPr lang="pl-PL" sz="1800" b="1" i="0" u="none" strike="noStrike" kern="1200" cap="none" spc="0" normalizeH="0" baseline="0" noProof="0">
              <a:ln>
                <a:noFill/>
              </a:ln>
              <a:solidFill>
                <a:schemeClr val="bg1"/>
              </a:solidFill>
              <a:effectLst/>
              <a:uLnTx/>
              <a:uFillTx/>
              <a:latin typeface="+mj-lt"/>
            </a:endParaRPr>
          </a:p>
        </p:txBody>
      </p:sp>
    </p:spTree>
    <p:extLst>
      <p:ext uri="{BB962C8B-B14F-4D97-AF65-F5344CB8AC3E}">
        <p14:creationId xmlns:p14="http://schemas.microsoft.com/office/powerpoint/2010/main" val="3013528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96B418A3-952B-144A-6EFC-1C3D2DF9C9B3}"/>
              </a:ext>
            </a:extLst>
          </p:cNvPr>
          <p:cNvSpPr txBox="1">
            <a:spLocks/>
          </p:cNvSpPr>
          <p:nvPr/>
        </p:nvSpPr>
        <p:spPr>
          <a:xfrm>
            <a:off x="911225" y="1"/>
            <a:ext cx="8511908" cy="12871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pl-PL" sz="3200" dirty="0" smtClean="0">
                <a:latin typeface="+mn-lt"/>
              </a:rPr>
              <a:t>Efekt zachęty</a:t>
            </a:r>
            <a:endParaRPr lang="pl-PL" sz="3200" dirty="0">
              <a:latin typeface="+mn-lt"/>
            </a:endParaRPr>
          </a:p>
        </p:txBody>
      </p:sp>
      <p:sp>
        <p:nvSpPr>
          <p:cNvPr id="8" name="Tytuł 1">
            <a:extLst>
              <a:ext uri="{FF2B5EF4-FFF2-40B4-BE49-F238E27FC236}">
                <a16:creationId xmlns:a16="http://schemas.microsoft.com/office/drawing/2014/main" id="{9B11FB0B-FA96-AAD8-717A-D6DB23223BD3}"/>
              </a:ext>
            </a:extLst>
          </p:cNvPr>
          <p:cNvSpPr txBox="1">
            <a:spLocks/>
          </p:cNvSpPr>
          <p:nvPr/>
        </p:nvSpPr>
        <p:spPr>
          <a:xfrm>
            <a:off x="1570292" y="1817701"/>
            <a:ext cx="3482156" cy="11029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pl-PL" sz="2000" dirty="0">
                <a:solidFill>
                  <a:schemeClr val="accent1">
                    <a:lumMod val="75000"/>
                  </a:schemeClr>
                </a:solidFill>
                <a:latin typeface="+mn-lt"/>
              </a:rPr>
              <a:t>Złożenie</a:t>
            </a:r>
            <a:r>
              <a:rPr lang="pl-PL" sz="2000" dirty="0">
                <a:solidFill>
                  <a:schemeClr val="accent1">
                    <a:lumMod val="75000"/>
                  </a:schemeClr>
                </a:solidFill>
              </a:rPr>
              <a:t> </a:t>
            </a:r>
            <a:r>
              <a:rPr lang="pl-PL" sz="2000" dirty="0">
                <a:solidFill>
                  <a:schemeClr val="accent1">
                    <a:lumMod val="75000"/>
                  </a:schemeClr>
                </a:solidFill>
                <a:latin typeface="+mn-lt"/>
              </a:rPr>
              <a:t>fiszki projektowej przed </a:t>
            </a:r>
            <a:r>
              <a:rPr lang="pl-PL" sz="2000" dirty="0" smtClean="0">
                <a:solidFill>
                  <a:schemeClr val="accent1">
                    <a:lumMod val="75000"/>
                  </a:schemeClr>
                </a:solidFill>
                <a:latin typeface="+mn-lt"/>
              </a:rPr>
              <a:t>rozpoczęciem inwestycji</a:t>
            </a:r>
            <a:r>
              <a:rPr lang="pl-PL" sz="2000" dirty="0">
                <a:solidFill>
                  <a:schemeClr val="accent1">
                    <a:lumMod val="75000"/>
                  </a:schemeClr>
                </a:solidFill>
                <a:latin typeface="+mn-lt"/>
              </a:rPr>
              <a:t/>
            </a:r>
            <a:br>
              <a:rPr lang="pl-PL" sz="2000" dirty="0">
                <a:solidFill>
                  <a:schemeClr val="accent1">
                    <a:lumMod val="75000"/>
                  </a:schemeClr>
                </a:solidFill>
                <a:latin typeface="+mn-lt"/>
              </a:rPr>
            </a:br>
            <a:endParaRPr lang="pl-PL" sz="2000" dirty="0">
              <a:solidFill>
                <a:schemeClr val="accent1">
                  <a:lumMod val="75000"/>
                </a:schemeClr>
              </a:solidFill>
              <a:latin typeface="+mn-lt"/>
            </a:endParaRPr>
          </a:p>
        </p:txBody>
      </p:sp>
      <p:sp>
        <p:nvSpPr>
          <p:cNvPr id="9" name="Tytuł 1">
            <a:extLst>
              <a:ext uri="{FF2B5EF4-FFF2-40B4-BE49-F238E27FC236}">
                <a16:creationId xmlns:a16="http://schemas.microsoft.com/office/drawing/2014/main" id="{21CA6B63-86AC-D7B0-02F6-19CE89664D44}"/>
              </a:ext>
            </a:extLst>
          </p:cNvPr>
          <p:cNvSpPr txBox="1">
            <a:spLocks/>
          </p:cNvSpPr>
          <p:nvPr/>
        </p:nvSpPr>
        <p:spPr>
          <a:xfrm>
            <a:off x="6532190" y="1817701"/>
            <a:ext cx="5638800" cy="1102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000" b="1" dirty="0" smtClean="0">
                <a:solidFill>
                  <a:schemeClr val="accent1">
                    <a:lumMod val="75000"/>
                  </a:schemeClr>
                </a:solidFill>
              </a:rPr>
              <a:t>Nie </a:t>
            </a:r>
            <a:r>
              <a:rPr lang="pl-PL" sz="2000" b="1" dirty="0">
                <a:solidFill>
                  <a:schemeClr val="accent1">
                    <a:lumMod val="75000"/>
                  </a:schemeClr>
                </a:solidFill>
              </a:rPr>
              <a:t>uznaje się za  rozpoczęcie </a:t>
            </a:r>
            <a:r>
              <a:rPr lang="pl-PL" sz="2000" b="1" dirty="0" smtClean="0">
                <a:solidFill>
                  <a:schemeClr val="accent1">
                    <a:lumMod val="75000"/>
                  </a:schemeClr>
                </a:solidFill>
              </a:rPr>
              <a:t>inwestycji:</a:t>
            </a:r>
            <a:endParaRPr lang="pl-PL" sz="2000" b="1" dirty="0">
              <a:solidFill>
                <a:schemeClr val="accent1">
                  <a:lumMod val="75000"/>
                </a:schemeClr>
              </a:solidFill>
            </a:endParaRPr>
          </a:p>
        </p:txBody>
      </p:sp>
      <p:cxnSp>
        <p:nvCxnSpPr>
          <p:cNvPr id="11" name="Łącznik prosty 10">
            <a:extLst>
              <a:ext uri="{FF2B5EF4-FFF2-40B4-BE49-F238E27FC236}">
                <a16:creationId xmlns:a16="http://schemas.microsoft.com/office/drawing/2014/main" id="{07F957E7-A237-61AD-06F8-FDE7744581D4}"/>
              </a:ext>
            </a:extLst>
          </p:cNvPr>
          <p:cNvCxnSpPr>
            <a:cxnSpLocks/>
          </p:cNvCxnSpPr>
          <p:nvPr/>
        </p:nvCxnSpPr>
        <p:spPr>
          <a:xfrm>
            <a:off x="630845" y="2921337"/>
            <a:ext cx="0" cy="193738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Sześciokąt 11">
            <a:extLst>
              <a:ext uri="{FF2B5EF4-FFF2-40B4-BE49-F238E27FC236}">
                <a16:creationId xmlns:a16="http://schemas.microsoft.com/office/drawing/2014/main" id="{0976AA43-7985-4C71-B206-9A56A0B443ED}"/>
              </a:ext>
            </a:extLst>
          </p:cNvPr>
          <p:cNvSpPr/>
          <p:nvPr/>
        </p:nvSpPr>
        <p:spPr>
          <a:xfrm>
            <a:off x="223136" y="1825489"/>
            <a:ext cx="1296489" cy="1102989"/>
          </a:xfrm>
          <a:prstGeom prst="hexagon">
            <a:avLst/>
          </a:prstGeom>
          <a:effectLst>
            <a:innerShdw blurRad="373977"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b"/>
          <a:lstStyle/>
          <a:p>
            <a:pPr algn="ctr"/>
            <a:r>
              <a:rPr lang="pl-PL" sz="5400" dirty="0">
                <a:ln w="0"/>
                <a:solidFill>
                  <a:schemeClr val="accent2"/>
                </a:solidFill>
                <a:effectLst>
                  <a:reflection blurRad="6350" stA="53000" endA="300" endPos="35500" dir="5400000" sy="-90000" algn="bl" rotWithShape="0"/>
                </a:effectLst>
              </a:rPr>
              <a:t>A.</a:t>
            </a:r>
          </a:p>
        </p:txBody>
      </p:sp>
      <p:cxnSp>
        <p:nvCxnSpPr>
          <p:cNvPr id="13" name="Łącznik prosty 12">
            <a:extLst>
              <a:ext uri="{FF2B5EF4-FFF2-40B4-BE49-F238E27FC236}">
                <a16:creationId xmlns:a16="http://schemas.microsoft.com/office/drawing/2014/main" id="{71F88635-BC3F-5A77-AB96-49E1088B3151}"/>
              </a:ext>
            </a:extLst>
          </p:cNvPr>
          <p:cNvCxnSpPr>
            <a:cxnSpLocks/>
          </p:cNvCxnSpPr>
          <p:nvPr/>
        </p:nvCxnSpPr>
        <p:spPr>
          <a:xfrm>
            <a:off x="5643410" y="2912372"/>
            <a:ext cx="0" cy="295252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ześciokąt 13">
            <a:extLst>
              <a:ext uri="{FF2B5EF4-FFF2-40B4-BE49-F238E27FC236}">
                <a16:creationId xmlns:a16="http://schemas.microsoft.com/office/drawing/2014/main" id="{FF2DE742-42A8-0895-85B3-905F2DD7807A}"/>
              </a:ext>
            </a:extLst>
          </p:cNvPr>
          <p:cNvSpPr/>
          <p:nvPr/>
        </p:nvSpPr>
        <p:spPr>
          <a:xfrm>
            <a:off x="5235701" y="1825489"/>
            <a:ext cx="1296489" cy="1102989"/>
          </a:xfrm>
          <a:prstGeom prst="hexagon">
            <a:avLst/>
          </a:prstGeom>
          <a:effectLst>
            <a:innerShdw blurRad="373977"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b"/>
          <a:lstStyle/>
          <a:p>
            <a:pPr algn="ctr"/>
            <a:r>
              <a:rPr lang="pl-PL" sz="5400" dirty="0">
                <a:ln w="0"/>
                <a:solidFill>
                  <a:schemeClr val="accent2"/>
                </a:solidFill>
                <a:effectLst>
                  <a:reflection blurRad="6350" stA="53000" endA="300" endPos="35500" dir="5400000" sy="-90000" algn="bl" rotWithShape="0"/>
                </a:effectLst>
              </a:rPr>
              <a:t>B.</a:t>
            </a:r>
          </a:p>
        </p:txBody>
      </p:sp>
      <p:sp>
        <p:nvSpPr>
          <p:cNvPr id="3" name="Symbol zastępczy zawartości 2"/>
          <p:cNvSpPr>
            <a:spLocks noGrp="1"/>
          </p:cNvSpPr>
          <p:nvPr>
            <p:ph idx="1"/>
          </p:nvPr>
        </p:nvSpPr>
        <p:spPr>
          <a:xfrm>
            <a:off x="507013" y="3156546"/>
            <a:ext cx="4545435" cy="1735560"/>
          </a:xfrm>
        </p:spPr>
        <p:txBody>
          <a:bodyPr>
            <a:normAutofit/>
          </a:bodyPr>
          <a:lstStyle/>
          <a:p>
            <a:r>
              <a:rPr lang="pl-PL" sz="1400" dirty="0" smtClean="0"/>
              <a:t>Przez </a:t>
            </a:r>
            <a:r>
              <a:rPr lang="pl-PL" sz="1400" dirty="0"/>
              <a:t>rozpoczęcie inwestycji należy rozumieć podjęcie robót budowlanych lub złożenie pierwszego prawnie wiążącego zobowiązania do zamówienia urządzeń lub jakiegokolwiek zobowiązania, które czynić będzie realizację inwestycji nieodwracalną (rozpoczęcie inwestycji wyznacza najwcześniejsza z tych czynności). </a:t>
            </a:r>
            <a:endParaRPr lang="pl-PL" sz="1200" dirty="0"/>
          </a:p>
          <a:p>
            <a:endParaRPr lang="pl-PL" sz="1400" dirty="0"/>
          </a:p>
          <a:p>
            <a:pPr>
              <a:lnSpc>
                <a:spcPct val="100000"/>
              </a:lnSpc>
              <a:spcBef>
                <a:spcPts val="400"/>
              </a:spcBef>
              <a:buClr>
                <a:schemeClr val="accent4"/>
              </a:buClr>
            </a:pPr>
            <a:endParaRPr lang="pl-PL" sz="1400" dirty="0"/>
          </a:p>
        </p:txBody>
      </p:sp>
      <p:sp>
        <p:nvSpPr>
          <p:cNvPr id="5" name="Symbol zastępczy zawartości 2"/>
          <p:cNvSpPr txBox="1">
            <a:spLocks/>
          </p:cNvSpPr>
          <p:nvPr/>
        </p:nvSpPr>
        <p:spPr>
          <a:xfrm>
            <a:off x="5522526" y="2944015"/>
            <a:ext cx="6107700" cy="1914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500" dirty="0">
                <a:solidFill>
                  <a:schemeClr val="tx1">
                    <a:lumMod val="65000"/>
                    <a:lumOff val="35000"/>
                  </a:schemeClr>
                </a:solidFill>
              </a:rPr>
              <a:t>Zakupu gruntów ani prac przygotowawczych takich jak np.: przygotowanie koncepcji technicznych i studium wykonalności, czy uzyskanie zezwoleń, nie uznaje się za  rozpoczęcie inwestycji.</a:t>
            </a:r>
          </a:p>
          <a:p>
            <a:r>
              <a:rPr lang="pl-PL" sz="1500" dirty="0">
                <a:solidFill>
                  <a:schemeClr val="tx1">
                    <a:lumMod val="65000"/>
                    <a:lumOff val="35000"/>
                  </a:schemeClr>
                </a:solidFill>
              </a:rPr>
              <a:t>W przypadku braku wymaganego potwierdzenia niektóre rodzaje pomocy (np. pomoc regionalna, pomoc horyzontalna na ochronę środowiska, czy wszelkie inne rodzaje pomocy publicznej wymagające spełnienia efektu zachęty) nie będą mogły zostać udzielone</a:t>
            </a:r>
            <a:r>
              <a:rPr lang="pl-PL" sz="1500" dirty="0" smtClean="0">
                <a:solidFill>
                  <a:schemeClr val="tx1">
                    <a:lumMod val="65000"/>
                    <a:lumOff val="35000"/>
                  </a:schemeClr>
                </a:solidFill>
              </a:rPr>
              <a:t>.</a:t>
            </a:r>
            <a:endParaRPr lang="pl-PL" sz="1400" dirty="0">
              <a:solidFill>
                <a:schemeClr val="tx1">
                  <a:lumMod val="65000"/>
                  <a:lumOff val="35000"/>
                </a:schemeClr>
              </a:solidFill>
            </a:endParaRPr>
          </a:p>
        </p:txBody>
      </p:sp>
      <p:sp>
        <p:nvSpPr>
          <p:cNvPr id="19" name="pole tekstowe 18">
            <a:extLst>
              <a:ext uri="{FF2B5EF4-FFF2-40B4-BE49-F238E27FC236}">
                <a16:creationId xmlns:a16="http://schemas.microsoft.com/office/drawing/2014/main" id="{14E5CD5A-BF2B-52C6-BC5B-C0BA3028058E}"/>
              </a:ext>
            </a:extLst>
          </p:cNvPr>
          <p:cNvSpPr txBox="1"/>
          <p:nvPr/>
        </p:nvSpPr>
        <p:spPr>
          <a:xfrm>
            <a:off x="1" y="1281257"/>
            <a:ext cx="12191999" cy="40011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pl-PL" sz="2000" b="1" dirty="0" smtClean="0">
                <a:solidFill>
                  <a:srgbClr val="0070C0"/>
                </a:solidFill>
              </a:rPr>
              <a:t>WARUNKIEM UDZIELENIA POMOCY JEST TZW. „EFEKT ZACHĘTY”</a:t>
            </a:r>
            <a:endParaRPr lang="pl-PL" sz="2000" b="1" dirty="0">
              <a:solidFill>
                <a:srgbClr val="0070C0"/>
              </a:solidFill>
            </a:endParaRPr>
          </a:p>
        </p:txBody>
      </p:sp>
      <p:sp>
        <p:nvSpPr>
          <p:cNvPr id="2" name="Prostokąt 1"/>
          <p:cNvSpPr/>
          <p:nvPr/>
        </p:nvSpPr>
        <p:spPr>
          <a:xfrm>
            <a:off x="1005936" y="899597"/>
            <a:ext cx="1391728" cy="369332"/>
          </a:xfrm>
          <a:prstGeom prst="rect">
            <a:avLst/>
          </a:prstGeom>
        </p:spPr>
        <p:txBody>
          <a:bodyPr wrap="none">
            <a:spAutoFit/>
          </a:bodyPr>
          <a:lstStyle/>
          <a:p>
            <a:r>
              <a:rPr lang="pl-PL" dirty="0">
                <a:solidFill>
                  <a:schemeClr val="accent1"/>
                </a:solidFill>
              </a:rPr>
              <a:t>inwestycji. </a:t>
            </a:r>
          </a:p>
        </p:txBody>
      </p:sp>
      <p:sp>
        <p:nvSpPr>
          <p:cNvPr id="15" name="Prostokąt 20">
            <a:extLst>
              <a:ext uri="{FF2B5EF4-FFF2-40B4-BE49-F238E27FC236}">
                <a16:creationId xmlns:a16="http://schemas.microsoft.com/office/drawing/2014/main" id="{AFBC912A-231B-542F-4CAA-649728E8CFAD}"/>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dirty="0">
                <a:ln>
                  <a:noFill/>
                </a:ln>
                <a:solidFill>
                  <a:schemeClr val="tx1">
                    <a:lumMod val="65000"/>
                    <a:lumOff val="35000"/>
                  </a:schemeClr>
                </a:solidFill>
                <a:effectLst/>
                <a:uLnTx/>
                <a:uFillTx/>
                <a:latin typeface="+mj-lt"/>
                <a:ea typeface="+mn-ea"/>
                <a:cs typeface="+mn-cs"/>
              </a:rPr>
              <a:t>PROGRAM | </a:t>
            </a:r>
            <a:r>
              <a:rPr lang="pl-PL" b="1" dirty="0">
                <a:solidFill>
                  <a:schemeClr val="tx1">
                    <a:lumMod val="65000"/>
                    <a:lumOff val="35000"/>
                  </a:schemeClr>
                </a:solidFill>
                <a:latin typeface="+mj-lt"/>
              </a:rPr>
              <a:t>INNOWACJE DLA ŚRODOWISKA</a:t>
            </a:r>
            <a:endParaRPr lang="pl-PL" sz="1800" b="1" i="0" u="none" strike="noStrike" kern="1200" cap="none" spc="0" normalizeH="0" baseline="0" noProof="0" dirty="0">
              <a:ln>
                <a:noFill/>
              </a:ln>
              <a:solidFill>
                <a:schemeClr val="tx1">
                  <a:lumMod val="65000"/>
                  <a:lumOff val="35000"/>
                </a:schemeClr>
              </a:solidFill>
              <a:effectLst/>
              <a:uLnTx/>
              <a:uFillTx/>
              <a:latin typeface="+mj-lt"/>
            </a:endParaRPr>
          </a:p>
        </p:txBody>
      </p:sp>
    </p:spTree>
    <p:extLst>
      <p:ext uri="{BB962C8B-B14F-4D97-AF65-F5344CB8AC3E}">
        <p14:creationId xmlns:p14="http://schemas.microsoft.com/office/powerpoint/2010/main" val="1879273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ytuł 1">
            <a:extLst>
              <a:ext uri="{FF2B5EF4-FFF2-40B4-BE49-F238E27FC236}">
                <a16:creationId xmlns:a16="http://schemas.microsoft.com/office/drawing/2014/main" id="{EFC3BEB3-CF28-5C45-3DFD-98F1CE22E132}"/>
              </a:ext>
            </a:extLst>
          </p:cNvPr>
          <p:cNvSpPr>
            <a:spLocks noGrp="1"/>
          </p:cNvSpPr>
          <p:nvPr>
            <p:ph type="title"/>
          </p:nvPr>
        </p:nvSpPr>
        <p:spPr>
          <a:xfrm>
            <a:off x="371193" y="1"/>
            <a:ext cx="9013440" cy="1287194"/>
          </a:xfrm>
        </p:spPr>
        <p:txBody>
          <a:bodyPr>
            <a:normAutofit/>
          </a:bodyPr>
          <a:lstStyle/>
          <a:p>
            <a:r>
              <a:rPr lang="pl-PL" sz="3200" dirty="0" smtClean="0">
                <a:latin typeface="+mn-lt"/>
              </a:rPr>
              <a:t>Premia </a:t>
            </a:r>
            <a:r>
              <a:rPr lang="pl-PL" sz="3200" dirty="0">
                <a:latin typeface="+mn-lt"/>
              </a:rPr>
              <a:t>innowacyjna / Umorzenie pożyczki</a:t>
            </a:r>
          </a:p>
        </p:txBody>
      </p:sp>
      <p:grpSp>
        <p:nvGrpSpPr>
          <p:cNvPr id="19" name="Grupa 18"/>
          <p:cNvGrpSpPr/>
          <p:nvPr/>
        </p:nvGrpSpPr>
        <p:grpSpPr>
          <a:xfrm>
            <a:off x="1323463" y="4428193"/>
            <a:ext cx="10543032" cy="557784"/>
            <a:chOff x="-554201" y="3396741"/>
            <a:chExt cx="10543032" cy="557784"/>
          </a:xfrm>
        </p:grpSpPr>
        <p:sp>
          <p:nvSpPr>
            <p:cNvPr id="10" name="Strzałka w prawo 9"/>
            <p:cNvSpPr/>
            <p:nvPr/>
          </p:nvSpPr>
          <p:spPr>
            <a:xfrm>
              <a:off x="-554201" y="3396741"/>
              <a:ext cx="10543032" cy="55778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mj-lt"/>
                <a:ea typeface="+mn-ea"/>
                <a:cs typeface="+mn-cs"/>
              </a:endParaRPr>
            </a:p>
          </p:txBody>
        </p:sp>
        <p:sp>
          <p:nvSpPr>
            <p:cNvPr id="14" name="pole tekstowe 13"/>
            <p:cNvSpPr txBox="1"/>
            <p:nvPr/>
          </p:nvSpPr>
          <p:spPr>
            <a:xfrm>
              <a:off x="6168443" y="3477390"/>
              <a:ext cx="236180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prstClr val="white"/>
                  </a:solidFill>
                  <a:effectLst/>
                  <a:uLnTx/>
                  <a:uFillTx/>
                  <a:latin typeface="+mj-lt"/>
                  <a:ea typeface="+mn-ea"/>
                  <a:cs typeface="+mn-cs"/>
                </a:rPr>
                <a:t>Umorzenie pożyczki</a:t>
              </a:r>
            </a:p>
          </p:txBody>
        </p:sp>
      </p:grpSp>
      <p:grpSp>
        <p:nvGrpSpPr>
          <p:cNvPr id="56" name="Grupa 55"/>
          <p:cNvGrpSpPr/>
          <p:nvPr/>
        </p:nvGrpSpPr>
        <p:grpSpPr>
          <a:xfrm>
            <a:off x="540818" y="1912812"/>
            <a:ext cx="1673545" cy="1278996"/>
            <a:chOff x="3142501" y="1189704"/>
            <a:chExt cx="1857794" cy="1505054"/>
          </a:xfrm>
        </p:grpSpPr>
        <p:cxnSp>
          <p:nvCxnSpPr>
            <p:cNvPr id="26" name="Łącznik prosty ze strzałką 25"/>
            <p:cNvCxnSpPr/>
            <p:nvPr/>
          </p:nvCxnSpPr>
          <p:spPr>
            <a:xfrm>
              <a:off x="4009449" y="2271628"/>
              <a:ext cx="1562" cy="423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pole tekstowe 33"/>
            <p:cNvSpPr txBox="1"/>
            <p:nvPr/>
          </p:nvSpPr>
          <p:spPr>
            <a:xfrm>
              <a:off x="3142501" y="1189704"/>
              <a:ext cx="1857794" cy="9778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chemeClr val="tx1">
                      <a:lumMod val="65000"/>
                      <a:lumOff val="35000"/>
                    </a:schemeClr>
                  </a:solidFill>
                  <a:effectLst/>
                  <a:uLnTx/>
                  <a:uFillTx/>
                  <a:latin typeface="+mj-lt"/>
                  <a:ea typeface="+mn-ea"/>
                  <a:cs typeface="+mn-cs"/>
                </a:rPr>
                <a:t>Przyrzeczenie udzielenia premii innowacyjnej zawarte w umowie</a:t>
              </a:r>
            </a:p>
          </p:txBody>
        </p:sp>
      </p:grpSp>
      <p:sp>
        <p:nvSpPr>
          <p:cNvPr id="35" name="pole tekstowe 34"/>
          <p:cNvSpPr txBox="1"/>
          <p:nvPr/>
        </p:nvSpPr>
        <p:spPr>
          <a:xfrm>
            <a:off x="6879693" y="1372945"/>
            <a:ext cx="224942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a:ln>
                <a:noFill/>
              </a:ln>
              <a:solidFill>
                <a:schemeClr val="tx1">
                  <a:lumMod val="65000"/>
                  <a:lumOff val="35000"/>
                </a:schemeClr>
              </a:solidFill>
              <a:effectLst/>
              <a:uLnTx/>
              <a:uFillTx/>
              <a:latin typeface="+mj-lt"/>
              <a:ea typeface="+mn-ea"/>
              <a:cs typeface="+mn-cs"/>
            </a:endParaRPr>
          </a:p>
        </p:txBody>
      </p:sp>
      <p:grpSp>
        <p:nvGrpSpPr>
          <p:cNvPr id="58" name="Grupa 57"/>
          <p:cNvGrpSpPr/>
          <p:nvPr/>
        </p:nvGrpSpPr>
        <p:grpSpPr>
          <a:xfrm>
            <a:off x="5980291" y="4567808"/>
            <a:ext cx="2193495" cy="1977318"/>
            <a:chOff x="6548647" y="4060773"/>
            <a:chExt cx="2193495" cy="1977318"/>
          </a:xfrm>
        </p:grpSpPr>
        <p:sp>
          <p:nvSpPr>
            <p:cNvPr id="22" name="Prostokąt 21"/>
            <p:cNvSpPr/>
            <p:nvPr/>
          </p:nvSpPr>
          <p:spPr>
            <a:xfrm>
              <a:off x="8145573" y="4060773"/>
              <a:ext cx="45719" cy="320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a:ln>
                  <a:noFill/>
                </a:ln>
                <a:solidFill>
                  <a:schemeClr val="accent2"/>
                </a:solidFill>
                <a:effectLst/>
                <a:uLnTx/>
                <a:uFillTx/>
                <a:latin typeface="+mj-lt"/>
                <a:ea typeface="+mn-ea"/>
                <a:cs typeface="+mn-cs"/>
              </a:endParaRPr>
            </a:p>
          </p:txBody>
        </p:sp>
        <p:cxnSp>
          <p:nvCxnSpPr>
            <p:cNvPr id="28" name="Łącznik prosty ze strzałką 27"/>
            <p:cNvCxnSpPr>
              <a:cxnSpLocks/>
            </p:cNvCxnSpPr>
            <p:nvPr/>
          </p:nvCxnSpPr>
          <p:spPr>
            <a:xfrm flipV="1">
              <a:off x="8162426" y="4382403"/>
              <a:ext cx="0" cy="824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pole tekstowe 35"/>
            <p:cNvSpPr txBox="1"/>
            <p:nvPr/>
          </p:nvSpPr>
          <p:spPr>
            <a:xfrm>
              <a:off x="6548647" y="5207094"/>
              <a:ext cx="219349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chemeClr val="tx1">
                      <a:lumMod val="65000"/>
                      <a:lumOff val="35000"/>
                    </a:schemeClr>
                  </a:solidFill>
                  <a:effectLst/>
                  <a:uLnTx/>
                  <a:uFillTx/>
                  <a:latin typeface="+mj-lt"/>
                  <a:ea typeface="+mn-ea"/>
                  <a:cs typeface="+mn-cs"/>
                </a:rPr>
                <a:t>Wniosek o umorzenie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chemeClr val="tx1">
                      <a:lumMod val="65000"/>
                      <a:lumOff val="35000"/>
                    </a:schemeClr>
                  </a:solidFill>
                  <a:effectLst/>
                  <a:uLnTx/>
                  <a:uFillTx/>
                  <a:latin typeface="+mj-lt"/>
                  <a:ea typeface="+mn-ea"/>
                  <a:cs typeface="+mn-cs"/>
                </a:rPr>
                <a:t>po zakończeniu okresu trwałości i częściowej spłacie pożyczki</a:t>
              </a:r>
            </a:p>
          </p:txBody>
        </p:sp>
      </p:grpSp>
      <p:grpSp>
        <p:nvGrpSpPr>
          <p:cNvPr id="2" name="Grupa 1"/>
          <p:cNvGrpSpPr/>
          <p:nvPr/>
        </p:nvGrpSpPr>
        <p:grpSpPr>
          <a:xfrm>
            <a:off x="1326769" y="3717623"/>
            <a:ext cx="10143527" cy="692334"/>
            <a:chOff x="1060704" y="3175689"/>
            <a:chExt cx="10143527" cy="692334"/>
          </a:xfrm>
          <a:solidFill>
            <a:schemeClr val="accent1">
              <a:lumMod val="40000"/>
              <a:lumOff val="60000"/>
            </a:schemeClr>
          </a:solidFill>
        </p:grpSpPr>
        <p:sp>
          <p:nvSpPr>
            <p:cNvPr id="54" name="Prostokąt 53"/>
            <p:cNvSpPr/>
            <p:nvPr/>
          </p:nvSpPr>
          <p:spPr>
            <a:xfrm>
              <a:off x="4272449" y="3182223"/>
              <a:ext cx="6931782"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mj-lt"/>
                <a:ea typeface="+mn-ea"/>
                <a:cs typeface="+mn-cs"/>
              </a:endParaRPr>
            </a:p>
          </p:txBody>
        </p:sp>
        <p:sp>
          <p:nvSpPr>
            <p:cNvPr id="11" name="Prostokąt 10"/>
            <p:cNvSpPr/>
            <p:nvPr/>
          </p:nvSpPr>
          <p:spPr>
            <a:xfrm>
              <a:off x="1060704" y="3175689"/>
              <a:ext cx="3227832" cy="692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mj-lt"/>
                <a:ea typeface="+mn-ea"/>
                <a:cs typeface="+mn-cs"/>
              </a:endParaRPr>
            </a:p>
          </p:txBody>
        </p:sp>
        <p:sp>
          <p:nvSpPr>
            <p:cNvPr id="12" name="pole tekstowe 11"/>
            <p:cNvSpPr txBox="1"/>
            <p:nvPr/>
          </p:nvSpPr>
          <p:spPr>
            <a:xfrm>
              <a:off x="1423942" y="3213224"/>
              <a:ext cx="2659470" cy="646331"/>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solidFill>
                    <a:schemeClr val="accent6"/>
                  </a:solidFill>
                  <a:effectLst/>
                  <a:uLnTx/>
                  <a:uFillTx/>
                  <a:latin typeface="+mj-lt"/>
                  <a:ea typeface="+mn-ea"/>
                  <a:cs typeface="+mn-cs"/>
                </a:rPr>
                <a:t>Realizacja przedsięwzięcia</a:t>
              </a:r>
            </a:p>
          </p:txBody>
        </p:sp>
        <p:sp>
          <p:nvSpPr>
            <p:cNvPr id="39" name="pole tekstowe 38"/>
            <p:cNvSpPr txBox="1"/>
            <p:nvPr/>
          </p:nvSpPr>
          <p:spPr>
            <a:xfrm>
              <a:off x="7033786" y="3319872"/>
              <a:ext cx="3182316" cy="369332"/>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prstClr val="white"/>
                  </a:solidFill>
                  <a:effectLst/>
                  <a:uLnTx/>
                  <a:uFillTx/>
                  <a:latin typeface="+mj-lt"/>
                  <a:ea typeface="+mn-ea"/>
                  <a:cs typeface="+mn-cs"/>
                </a:rPr>
                <a:t>POŻYCZKA</a:t>
              </a:r>
              <a:r>
                <a:rPr kumimoji="0" lang="pl-PL" sz="1800" b="1" i="0" u="none" strike="noStrike" kern="1200" cap="none" spc="0" normalizeH="0" noProof="0">
                  <a:ln>
                    <a:noFill/>
                  </a:ln>
                  <a:solidFill>
                    <a:prstClr val="white"/>
                  </a:solidFill>
                  <a:effectLst/>
                  <a:uLnTx/>
                  <a:uFillTx/>
                  <a:latin typeface="+mj-lt"/>
                  <a:ea typeface="+mn-ea"/>
                  <a:cs typeface="+mn-cs"/>
                </a:rPr>
                <a:t> WG UMOWY</a:t>
              </a:r>
              <a:endParaRPr kumimoji="0" lang="pl-PL" sz="1800" b="1" i="0" u="none" strike="noStrike" kern="1200" cap="none" spc="0" normalizeH="0" baseline="0" noProof="0">
                <a:ln>
                  <a:noFill/>
                </a:ln>
                <a:solidFill>
                  <a:prstClr val="white"/>
                </a:solidFill>
                <a:effectLst/>
                <a:uLnTx/>
                <a:uFillTx/>
                <a:latin typeface="+mj-lt"/>
                <a:ea typeface="+mn-ea"/>
                <a:cs typeface="+mn-cs"/>
              </a:endParaRPr>
            </a:p>
          </p:txBody>
        </p:sp>
      </p:grpSp>
      <p:grpSp>
        <p:nvGrpSpPr>
          <p:cNvPr id="8" name="Grupa 7"/>
          <p:cNvGrpSpPr/>
          <p:nvPr/>
        </p:nvGrpSpPr>
        <p:grpSpPr>
          <a:xfrm>
            <a:off x="1323463" y="3064048"/>
            <a:ext cx="10543032" cy="557784"/>
            <a:chOff x="-148638" y="2753128"/>
            <a:chExt cx="10543032" cy="557784"/>
          </a:xfrm>
        </p:grpSpPr>
        <p:sp>
          <p:nvSpPr>
            <p:cNvPr id="9" name="Strzałka w prawo 8"/>
            <p:cNvSpPr/>
            <p:nvPr/>
          </p:nvSpPr>
          <p:spPr>
            <a:xfrm>
              <a:off x="-148638" y="2753128"/>
              <a:ext cx="10543032" cy="55778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mj-lt"/>
                <a:ea typeface="+mn-ea"/>
                <a:cs typeface="+mn-cs"/>
              </a:endParaRPr>
            </a:p>
          </p:txBody>
        </p:sp>
        <p:sp>
          <p:nvSpPr>
            <p:cNvPr id="13" name="pole tekstowe 12"/>
            <p:cNvSpPr txBox="1"/>
            <p:nvPr/>
          </p:nvSpPr>
          <p:spPr>
            <a:xfrm>
              <a:off x="269609" y="2831091"/>
              <a:ext cx="70234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prstClr val="white"/>
                  </a:solidFill>
                  <a:effectLst/>
                  <a:uLnTx/>
                  <a:uFillTx/>
                  <a:latin typeface="+mj-lt"/>
                  <a:ea typeface="+mn-ea"/>
                  <a:cs typeface="+mn-cs"/>
                </a:rPr>
                <a:t>P   R   E   M   I   A           I   N   </a:t>
              </a:r>
              <a:r>
                <a:rPr kumimoji="0" lang="pl-PL" sz="1800" b="0" i="0" u="none" strike="noStrike" kern="1200" cap="none" spc="0" normalizeH="0" baseline="0" noProof="0" err="1">
                  <a:ln>
                    <a:noFill/>
                  </a:ln>
                  <a:solidFill>
                    <a:prstClr val="white"/>
                  </a:solidFill>
                  <a:effectLst/>
                  <a:uLnTx/>
                  <a:uFillTx/>
                  <a:latin typeface="+mj-lt"/>
                  <a:ea typeface="+mn-ea"/>
                  <a:cs typeface="+mn-cs"/>
                </a:rPr>
                <a:t>N</a:t>
              </a:r>
              <a:r>
                <a:rPr kumimoji="0" lang="pl-PL" sz="1800" b="0" i="0" u="none" strike="noStrike" kern="1200" cap="none" spc="0" normalizeH="0" baseline="0" noProof="0">
                  <a:ln>
                    <a:noFill/>
                  </a:ln>
                  <a:solidFill>
                    <a:prstClr val="white"/>
                  </a:solidFill>
                  <a:effectLst/>
                  <a:uLnTx/>
                  <a:uFillTx/>
                  <a:latin typeface="+mj-lt"/>
                  <a:ea typeface="+mn-ea"/>
                  <a:cs typeface="+mn-cs"/>
                </a:rPr>
                <a:t>   O   W   A   C   Y   J   N   A </a:t>
              </a:r>
            </a:p>
          </p:txBody>
        </p:sp>
      </p:grpSp>
      <p:grpSp>
        <p:nvGrpSpPr>
          <p:cNvPr id="17" name="Grupa 16"/>
          <p:cNvGrpSpPr/>
          <p:nvPr/>
        </p:nvGrpSpPr>
        <p:grpSpPr>
          <a:xfrm>
            <a:off x="10756392" y="3491215"/>
            <a:ext cx="1435608" cy="1114495"/>
            <a:chOff x="10484269" y="2962207"/>
            <a:chExt cx="1435608" cy="1114495"/>
          </a:xfrm>
        </p:grpSpPr>
        <p:sp>
          <p:nvSpPr>
            <p:cNvPr id="42" name="pole tekstowe 41"/>
            <p:cNvSpPr txBox="1"/>
            <p:nvPr/>
          </p:nvSpPr>
          <p:spPr>
            <a:xfrm>
              <a:off x="10484269" y="3277877"/>
              <a:ext cx="143560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lumMod val="65000"/>
                      <a:lumOff val="35000"/>
                    </a:schemeClr>
                  </a:solidFill>
                  <a:effectLst/>
                  <a:uLnTx/>
                  <a:uFillTx/>
                  <a:latin typeface="+mj-lt"/>
                  <a:ea typeface="+mn-ea"/>
                  <a:cs typeface="+mn-cs"/>
                </a:rPr>
                <a:t>Koniec spłaty pożyczki wg umowy</a:t>
              </a:r>
            </a:p>
          </p:txBody>
        </p:sp>
        <p:cxnSp>
          <p:nvCxnSpPr>
            <p:cNvPr id="46" name="Łącznik prosty ze strzałką 45"/>
            <p:cNvCxnSpPr/>
            <p:nvPr/>
          </p:nvCxnSpPr>
          <p:spPr>
            <a:xfrm>
              <a:off x="11198174" y="3703256"/>
              <a:ext cx="0" cy="373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Łącznik prosty ze strzałką 46"/>
            <p:cNvCxnSpPr/>
            <p:nvPr/>
          </p:nvCxnSpPr>
          <p:spPr>
            <a:xfrm flipV="1">
              <a:off x="11198173" y="2962207"/>
              <a:ext cx="0" cy="373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9" name="Grupa 58"/>
          <p:cNvGrpSpPr/>
          <p:nvPr/>
        </p:nvGrpSpPr>
        <p:grpSpPr>
          <a:xfrm>
            <a:off x="7989187" y="5501867"/>
            <a:ext cx="2962593" cy="1107996"/>
            <a:chOff x="9388647" y="5135053"/>
            <a:chExt cx="2962593" cy="1107996"/>
          </a:xfrm>
        </p:grpSpPr>
        <p:cxnSp>
          <p:nvCxnSpPr>
            <p:cNvPr id="29" name="Łącznik prosty ze strzałką 28"/>
            <p:cNvCxnSpPr/>
            <p:nvPr/>
          </p:nvCxnSpPr>
          <p:spPr>
            <a:xfrm flipH="1" flipV="1">
              <a:off x="9388647" y="5689051"/>
              <a:ext cx="546074" cy="7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pole tekstowe 48"/>
            <p:cNvSpPr txBox="1"/>
            <p:nvPr/>
          </p:nvSpPr>
          <p:spPr>
            <a:xfrm>
              <a:off x="9885286" y="5135053"/>
              <a:ext cx="246595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dirty="0">
                  <a:ln>
                    <a:noFill/>
                  </a:ln>
                  <a:solidFill>
                    <a:schemeClr val="tx1">
                      <a:lumMod val="65000"/>
                      <a:lumOff val="35000"/>
                    </a:schemeClr>
                  </a:solidFill>
                  <a:effectLst/>
                  <a:uLnTx/>
                  <a:uFillTx/>
                  <a:latin typeface="+mj-lt"/>
                  <a:ea typeface="+mn-ea"/>
                  <a:cs typeface="+mn-cs"/>
                </a:rPr>
                <a:t>Warunek: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smtClean="0">
                  <a:ln>
                    <a:noFill/>
                  </a:ln>
                  <a:solidFill>
                    <a:schemeClr val="tx1">
                      <a:lumMod val="65000"/>
                      <a:lumOff val="35000"/>
                    </a:schemeClr>
                  </a:solidFill>
                  <a:effectLst/>
                  <a:uLnTx/>
                  <a:uFillTx/>
                  <a:latin typeface="+mj-lt"/>
                  <a:ea typeface="+mn-ea"/>
                  <a:cs typeface="+mn-cs"/>
                </a:rPr>
                <a:t>osiągnięcie </a:t>
              </a:r>
              <a:r>
                <a:rPr kumimoji="0" lang="pl-PL" sz="1100" b="0" i="0" u="none" strike="noStrike" kern="1200" cap="none" spc="0" normalizeH="0" baseline="0" noProof="0" dirty="0">
                  <a:ln>
                    <a:noFill/>
                  </a:ln>
                  <a:solidFill>
                    <a:schemeClr val="tx1">
                      <a:lumMod val="65000"/>
                      <a:lumOff val="35000"/>
                    </a:schemeClr>
                  </a:solidFill>
                  <a:effectLst/>
                  <a:uLnTx/>
                  <a:uFillTx/>
                  <a:latin typeface="+mj-lt"/>
                  <a:ea typeface="+mn-ea"/>
                  <a:cs typeface="+mn-cs"/>
                </a:rPr>
                <a:t>efektu </a:t>
              </a:r>
              <a:r>
                <a:rPr kumimoji="0" lang="pl-PL" sz="1100" b="0" i="0" u="none" strike="noStrike" kern="1200" cap="none" spc="0" normalizeH="0" baseline="0" noProof="0" dirty="0" smtClean="0">
                  <a:ln>
                    <a:noFill/>
                  </a:ln>
                  <a:solidFill>
                    <a:schemeClr val="tx1">
                      <a:lumMod val="65000"/>
                      <a:lumOff val="35000"/>
                    </a:schemeClr>
                  </a:solidFill>
                  <a:effectLst/>
                  <a:uLnTx/>
                  <a:uFillTx/>
                  <a:latin typeface="+mj-lt"/>
                  <a:ea typeface="+mn-ea"/>
                  <a:cs typeface="+mn-cs"/>
                </a:rPr>
                <a:t>ekologicznego </a:t>
              </a:r>
              <a:r>
                <a:rPr kumimoji="0" lang="pl-PL" sz="1100" b="0" i="0" u="none" strike="noStrike" kern="1200" cap="none" spc="0" normalizeH="0" baseline="0" noProof="0" dirty="0">
                  <a:ln>
                    <a:noFill/>
                  </a:ln>
                  <a:solidFill>
                    <a:schemeClr val="tx1">
                      <a:lumMod val="65000"/>
                      <a:lumOff val="35000"/>
                    </a:schemeClr>
                  </a:solidFill>
                  <a:effectLst/>
                  <a:uLnTx/>
                  <a:uFillTx/>
                  <a:latin typeface="+mj-lt"/>
                  <a:ea typeface="+mn-ea"/>
                  <a:cs typeface="+mn-cs"/>
                </a:rPr>
                <a:t>oraz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lumMod val="65000"/>
                      <a:lumOff val="35000"/>
                    </a:schemeClr>
                  </a:solidFill>
                  <a:effectLst/>
                  <a:uLnTx/>
                  <a:uFillTx/>
                  <a:latin typeface="+mj-lt"/>
                  <a:ea typeface="+mn-ea"/>
                  <a:cs typeface="+mn-cs"/>
                </a:rPr>
                <a:t>przeznaczenie kwoty umorzenia na realizację kolejnego wdrożenia tej samej technologii</a:t>
              </a:r>
            </a:p>
          </p:txBody>
        </p:sp>
      </p:grpSp>
      <p:grpSp>
        <p:nvGrpSpPr>
          <p:cNvPr id="31" name="Grupa 30"/>
          <p:cNvGrpSpPr/>
          <p:nvPr/>
        </p:nvGrpSpPr>
        <p:grpSpPr>
          <a:xfrm>
            <a:off x="4512592" y="4567808"/>
            <a:ext cx="6489369" cy="650291"/>
            <a:chOff x="3270785" y="4031412"/>
            <a:chExt cx="7422469" cy="650291"/>
          </a:xfrm>
        </p:grpSpPr>
        <p:sp>
          <p:nvSpPr>
            <p:cNvPr id="20" name="Prostokąt 19"/>
            <p:cNvSpPr/>
            <p:nvPr/>
          </p:nvSpPr>
          <p:spPr>
            <a:xfrm>
              <a:off x="10641139" y="4031412"/>
              <a:ext cx="52115" cy="356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mj-lt"/>
                <a:ea typeface="+mn-ea"/>
                <a:cs typeface="+mn-cs"/>
              </a:endParaRPr>
            </a:p>
          </p:txBody>
        </p:sp>
        <p:sp>
          <p:nvSpPr>
            <p:cNvPr id="52" name="Nawias klamrowy zamykający 51"/>
            <p:cNvSpPr/>
            <p:nvPr/>
          </p:nvSpPr>
          <p:spPr>
            <a:xfrm rot="5400000" flipV="1">
              <a:off x="6828117" y="777497"/>
              <a:ext cx="250408" cy="7365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j-lt"/>
                <a:ea typeface="+mn-ea"/>
                <a:cs typeface="+mn-cs"/>
              </a:endParaRPr>
            </a:p>
          </p:txBody>
        </p:sp>
        <p:sp>
          <p:nvSpPr>
            <p:cNvPr id="53" name="pole tekstowe 52"/>
            <p:cNvSpPr txBox="1"/>
            <p:nvPr/>
          </p:nvSpPr>
          <p:spPr>
            <a:xfrm>
              <a:off x="6690822" y="4250816"/>
              <a:ext cx="397637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lumMod val="65000"/>
                      <a:lumOff val="35000"/>
                    </a:schemeClr>
                  </a:solidFill>
                  <a:effectLst/>
                  <a:uLnTx/>
                  <a:uFillTx/>
                  <a:latin typeface="+mj-lt"/>
                  <a:ea typeface="+mn-ea"/>
                  <a:cs typeface="+mn-cs"/>
                </a:rPr>
                <a:t>Umorzenie </a:t>
              </a:r>
              <a:r>
                <a:rPr kumimoji="0" lang="pl-PL" sz="1100" b="1" i="0" u="none" strike="noStrike" kern="1200" cap="none" spc="0" normalizeH="0" baseline="0" noProof="0" dirty="0">
                  <a:ln>
                    <a:noFill/>
                  </a:ln>
                  <a:solidFill>
                    <a:schemeClr val="tx1">
                      <a:lumMod val="65000"/>
                      <a:lumOff val="35000"/>
                    </a:schemeClr>
                  </a:solidFill>
                  <a:effectLst/>
                  <a:uLnTx/>
                  <a:uFillTx/>
                  <a:latin typeface="+mj-lt"/>
                  <a:ea typeface="+mn-ea"/>
                  <a:cs typeface="+mn-cs"/>
                </a:rPr>
                <a:t>25% </a:t>
              </a:r>
              <a:r>
                <a:rPr kumimoji="0" lang="pl-PL" sz="1100" b="0" i="0" u="none" strike="noStrike" kern="1200" cap="none" spc="0" normalizeH="0" baseline="0" noProof="0" dirty="0">
                  <a:ln>
                    <a:noFill/>
                  </a:ln>
                  <a:solidFill>
                    <a:schemeClr val="tx1">
                      <a:lumMod val="65000"/>
                      <a:lumOff val="35000"/>
                    </a:schemeClr>
                  </a:solidFill>
                  <a:effectLst/>
                  <a:uLnTx/>
                  <a:uFillTx/>
                  <a:latin typeface="+mj-lt"/>
                  <a:ea typeface="+mn-ea"/>
                  <a:cs typeface="+mn-cs"/>
                </a:rPr>
                <a:t>wypłaconej pożyczki </a:t>
              </a:r>
              <a:br>
                <a:rPr kumimoji="0" lang="pl-PL" sz="1100" b="0" i="0" u="none" strike="noStrike" kern="1200" cap="none" spc="0" normalizeH="0" baseline="0" noProof="0" dirty="0">
                  <a:ln>
                    <a:noFill/>
                  </a:ln>
                  <a:solidFill>
                    <a:schemeClr val="tx1">
                      <a:lumMod val="65000"/>
                      <a:lumOff val="35000"/>
                    </a:schemeClr>
                  </a:solidFill>
                  <a:effectLst/>
                  <a:uLnTx/>
                  <a:uFillTx/>
                  <a:latin typeface="+mj-lt"/>
                  <a:ea typeface="+mn-ea"/>
                  <a:cs typeface="+mn-cs"/>
                </a:rPr>
              </a:br>
              <a:r>
                <a:rPr kumimoji="0" lang="pl-PL" sz="1100" b="0" i="0" u="none" strike="noStrike" kern="1200" cap="none" spc="0" normalizeH="0" baseline="0" noProof="0" dirty="0">
                  <a:ln>
                    <a:noFill/>
                  </a:ln>
                  <a:solidFill>
                    <a:schemeClr val="tx1">
                      <a:lumMod val="65000"/>
                      <a:lumOff val="35000"/>
                    </a:schemeClr>
                  </a:solidFill>
                  <a:effectLst/>
                  <a:uLnTx/>
                  <a:uFillTx/>
                  <a:latin typeface="+mj-lt"/>
                  <a:ea typeface="+mn-ea"/>
                  <a:cs typeface="+mn-cs"/>
                </a:rPr>
                <a:t>pomniejszonej o premię innowacyjną </a:t>
              </a:r>
            </a:p>
          </p:txBody>
        </p:sp>
      </p:grpSp>
      <p:grpSp>
        <p:nvGrpSpPr>
          <p:cNvPr id="7" name="Grupa 6"/>
          <p:cNvGrpSpPr/>
          <p:nvPr/>
        </p:nvGrpSpPr>
        <p:grpSpPr>
          <a:xfrm>
            <a:off x="3378159" y="1361988"/>
            <a:ext cx="2392679" cy="2142501"/>
            <a:chOff x="3086098" y="1175266"/>
            <a:chExt cx="2392679" cy="1787543"/>
          </a:xfrm>
        </p:grpSpPr>
        <p:grpSp>
          <p:nvGrpSpPr>
            <p:cNvPr id="51" name="Grupa 50"/>
            <p:cNvGrpSpPr/>
            <p:nvPr/>
          </p:nvGrpSpPr>
          <p:grpSpPr>
            <a:xfrm>
              <a:off x="3086098" y="1175266"/>
              <a:ext cx="2392679" cy="1509409"/>
              <a:chOff x="5035296" y="1213057"/>
              <a:chExt cx="2392679" cy="1509409"/>
            </a:xfrm>
          </p:grpSpPr>
          <p:cxnSp>
            <p:nvCxnSpPr>
              <p:cNvPr id="62" name="Łącznik prosty ze strzałką 61"/>
              <p:cNvCxnSpPr>
                <a:endCxn id="15" idx="0"/>
              </p:cNvCxnSpPr>
              <p:nvPr/>
            </p:nvCxnSpPr>
            <p:spPr>
              <a:xfrm flipH="1">
                <a:off x="6250155" y="1720287"/>
                <a:ext cx="17" cy="1002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pole tekstowe 62"/>
              <p:cNvSpPr txBox="1"/>
              <p:nvPr/>
            </p:nvSpPr>
            <p:spPr>
              <a:xfrm>
                <a:off x="5035296" y="1213057"/>
                <a:ext cx="2392679" cy="392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chemeClr val="tx1">
                        <a:lumMod val="65000"/>
                        <a:lumOff val="35000"/>
                      </a:schemeClr>
                    </a:solidFill>
                    <a:effectLst/>
                    <a:uLnTx/>
                    <a:uFillTx/>
                    <a:latin typeface="+mj-lt"/>
                    <a:ea typeface="+mn-ea"/>
                    <a:cs typeface="+mn-cs"/>
                  </a:rPr>
                  <a:t>Udzielenie premii po zakończeniu przedsięwzięcia</a:t>
                </a:r>
              </a:p>
            </p:txBody>
          </p:sp>
        </p:grpSp>
        <p:sp>
          <p:nvSpPr>
            <p:cNvPr id="15" name="Prostokąt 14"/>
            <p:cNvSpPr/>
            <p:nvPr/>
          </p:nvSpPr>
          <p:spPr>
            <a:xfrm>
              <a:off x="4278097" y="2684675"/>
              <a:ext cx="45719" cy="278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a:ln>
                  <a:noFill/>
                </a:ln>
                <a:solidFill>
                  <a:schemeClr val="accent2"/>
                </a:solidFill>
                <a:effectLst/>
                <a:uLnTx/>
                <a:uFillTx/>
                <a:latin typeface="+mj-lt"/>
                <a:ea typeface="+mn-ea"/>
                <a:cs typeface="+mn-cs"/>
              </a:endParaRPr>
            </a:p>
          </p:txBody>
        </p:sp>
      </p:grpSp>
      <p:grpSp>
        <p:nvGrpSpPr>
          <p:cNvPr id="18" name="Grupa 17"/>
          <p:cNvGrpSpPr/>
          <p:nvPr/>
        </p:nvGrpSpPr>
        <p:grpSpPr>
          <a:xfrm>
            <a:off x="4589841" y="1800535"/>
            <a:ext cx="6166554" cy="1700417"/>
            <a:chOff x="4312398" y="1261790"/>
            <a:chExt cx="6166554" cy="1700417"/>
          </a:xfrm>
        </p:grpSpPr>
        <p:sp>
          <p:nvSpPr>
            <p:cNvPr id="37" name="pole tekstowe 36"/>
            <p:cNvSpPr txBox="1"/>
            <p:nvPr/>
          </p:nvSpPr>
          <p:spPr>
            <a:xfrm>
              <a:off x="4781814" y="1261790"/>
              <a:ext cx="385175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smtClean="0">
                  <a:solidFill>
                    <a:schemeClr val="tx1">
                      <a:lumMod val="65000"/>
                      <a:lumOff val="35000"/>
                    </a:schemeClr>
                  </a:solidFill>
                  <a:latin typeface="+mj-lt"/>
                </a:rPr>
                <a:t>Pomniejszenie</a:t>
              </a:r>
              <a:r>
                <a:rPr kumimoji="0" lang="pl-PL" sz="1200" b="0" i="0" u="none" strike="noStrike" kern="1200" cap="none" spc="0" normalizeH="0" baseline="0" noProof="0" dirty="0" smtClean="0">
                  <a:ln>
                    <a:noFill/>
                  </a:ln>
                  <a:solidFill>
                    <a:schemeClr val="tx1">
                      <a:lumMod val="65000"/>
                      <a:lumOff val="35000"/>
                    </a:schemeClr>
                  </a:solidFill>
                  <a:effectLst/>
                  <a:uLnTx/>
                  <a:uFillTx/>
                  <a:latin typeface="+mj-lt"/>
                </a:rPr>
                <a:t> </a:t>
              </a:r>
              <a:r>
                <a:rPr kumimoji="0" lang="pl-PL" sz="1200" b="0" i="0" u="none" strike="noStrike" kern="1200" cap="none" spc="0" normalizeH="0" baseline="0" noProof="0" dirty="0">
                  <a:ln>
                    <a:noFill/>
                  </a:ln>
                  <a:solidFill>
                    <a:schemeClr val="tx1">
                      <a:lumMod val="65000"/>
                      <a:lumOff val="35000"/>
                    </a:schemeClr>
                  </a:solidFill>
                  <a:effectLst/>
                  <a:uLnTx/>
                  <a:uFillTx/>
                  <a:latin typeface="+mj-lt"/>
                </a:rPr>
                <a:t>kwoty kapitału pożyczki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tx1">
                      <a:lumMod val="65000"/>
                      <a:lumOff val="35000"/>
                    </a:schemeClr>
                  </a:solidFill>
                  <a:effectLst/>
                  <a:uLnTx/>
                  <a:uFillTx/>
                  <a:latin typeface="+mj-lt"/>
                </a:rPr>
                <a:t>max o </a:t>
              </a:r>
              <a:r>
                <a:rPr kumimoji="0" lang="pl-PL" sz="1200" b="1" i="0" u="none" strike="noStrike" kern="1200" cap="none" spc="0" normalizeH="0" baseline="0" noProof="0" dirty="0" smtClean="0">
                  <a:ln>
                    <a:noFill/>
                  </a:ln>
                  <a:solidFill>
                    <a:schemeClr val="tx1">
                      <a:lumMod val="65000"/>
                      <a:lumOff val="35000"/>
                    </a:schemeClr>
                  </a:solidFill>
                  <a:effectLst/>
                  <a:uLnTx/>
                  <a:uFillTx/>
                  <a:latin typeface="+mj-lt"/>
                </a:rPr>
                <a:t>20% </a:t>
              </a:r>
              <a:r>
                <a:rPr kumimoji="0" lang="pl-PL" sz="1200" b="1" i="0" u="none" strike="noStrike" kern="1200" cap="none" spc="0" normalizeH="0" baseline="0" noProof="0" dirty="0">
                  <a:ln>
                    <a:noFill/>
                  </a:ln>
                  <a:solidFill>
                    <a:schemeClr val="tx1">
                      <a:lumMod val="65000"/>
                      <a:lumOff val="35000"/>
                    </a:schemeClr>
                  </a:solidFill>
                  <a:effectLst/>
                  <a:uLnTx/>
                  <a:uFillTx/>
                  <a:latin typeface="+mj-lt"/>
                </a:rPr>
                <a:t>- </a:t>
              </a:r>
              <a:r>
                <a:rPr kumimoji="0" lang="pl-PL" sz="1200" b="0" i="0" u="none" strike="noStrike" kern="1200" cap="none" spc="0" normalizeH="0" baseline="0" noProof="0" dirty="0" smtClean="0">
                  <a:ln>
                    <a:noFill/>
                  </a:ln>
                  <a:solidFill>
                    <a:schemeClr val="tx1">
                      <a:lumMod val="65000"/>
                      <a:lumOff val="35000"/>
                    </a:schemeClr>
                  </a:solidFill>
                  <a:effectLst/>
                  <a:uLnTx/>
                  <a:uFillTx/>
                  <a:latin typeface="+mj-lt"/>
                </a:rPr>
                <a:t>poprzez</a:t>
              </a:r>
              <a:r>
                <a:rPr kumimoji="0" lang="pl-PL" sz="1200" b="0" i="0" u="none" strike="noStrike" kern="1200" cap="none" spc="0" normalizeH="0" baseline="0" noProof="0" dirty="0" smtClean="0">
                  <a:ln>
                    <a:noFill/>
                  </a:ln>
                  <a:solidFill>
                    <a:schemeClr val="tx1">
                      <a:lumMod val="65000"/>
                      <a:lumOff val="35000"/>
                    </a:schemeClr>
                  </a:solidFill>
                  <a:effectLst/>
                  <a:uLnTx/>
                  <a:uFillTx/>
                  <a:latin typeface="+mj-lt"/>
                  <a:ea typeface="+mn-ea"/>
                  <a:cs typeface="+mn-cs"/>
                </a:rPr>
                <a:t> anulowanie ostatnich </a:t>
              </a:r>
              <a:r>
                <a:rPr kumimoji="0" lang="pl-PL" sz="1200" b="0" i="0" u="sng" strike="noStrike" kern="1200" cap="none" spc="0" normalizeH="0" baseline="0" noProof="0" dirty="0" smtClean="0">
                  <a:ln>
                    <a:noFill/>
                  </a:ln>
                  <a:solidFill>
                    <a:schemeClr val="tx1">
                      <a:lumMod val="65000"/>
                      <a:lumOff val="35000"/>
                    </a:schemeClr>
                  </a:solidFill>
                  <a:effectLst/>
                  <a:uLnTx/>
                  <a:uFillTx/>
                  <a:latin typeface="+mj-lt"/>
                  <a:ea typeface="+mn-ea"/>
                  <a:cs typeface="+mn-cs"/>
                </a:rPr>
                <a:t>rat </a:t>
              </a:r>
              <a:r>
                <a:rPr kumimoji="0" lang="pl-PL" sz="1200" b="0" i="0" u="sng" strike="noStrike" kern="1200" cap="none" spc="0" normalizeH="0" baseline="0" noProof="0" dirty="0">
                  <a:ln>
                    <a:noFill/>
                  </a:ln>
                  <a:solidFill>
                    <a:schemeClr val="tx1">
                      <a:lumMod val="65000"/>
                      <a:lumOff val="35000"/>
                    </a:schemeClr>
                  </a:solidFill>
                  <a:effectLst/>
                  <a:uLnTx/>
                  <a:uFillTx/>
                  <a:latin typeface="+mj-lt"/>
                  <a:ea typeface="+mn-ea"/>
                  <a:cs typeface="+mn-cs"/>
                </a:rPr>
                <a:t>pozostałych do spłaty</a:t>
              </a:r>
              <a:r>
                <a:rPr kumimoji="0" lang="pl-PL" sz="1200" b="0" i="0" u="none" strike="noStrike" kern="1200" cap="none" spc="0" normalizeH="0" baseline="0" noProof="0" dirty="0">
                  <a:ln>
                    <a:noFill/>
                  </a:ln>
                  <a:solidFill>
                    <a:schemeClr val="tx1">
                      <a:lumMod val="65000"/>
                      <a:lumOff val="35000"/>
                    </a:schemeClr>
                  </a:solidFill>
                  <a:effectLst/>
                  <a:uLnTx/>
                  <a:uFillTx/>
                  <a:latin typeface="+mj-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tx1">
                      <a:lumMod val="65000"/>
                      <a:lumOff val="35000"/>
                    </a:schemeClr>
                  </a:solidFill>
                  <a:effectLst/>
                  <a:uLnTx/>
                  <a:uFillTx/>
                  <a:latin typeface="+mj-lt"/>
                  <a:ea typeface="+mn-ea"/>
                  <a:cs typeface="+mn-cs"/>
                </a:rPr>
                <a:t>nie</a:t>
              </a:r>
              <a:r>
                <a:rPr kumimoji="0" lang="pl-PL" sz="1200" b="0" i="0" u="none" strike="noStrike" kern="1200" cap="none" spc="0" normalizeH="0" noProof="0" dirty="0">
                  <a:ln>
                    <a:noFill/>
                  </a:ln>
                  <a:solidFill>
                    <a:schemeClr val="tx1">
                      <a:lumMod val="65000"/>
                      <a:lumOff val="35000"/>
                    </a:schemeClr>
                  </a:solidFill>
                  <a:effectLst/>
                  <a:uLnTx/>
                  <a:uFillTx/>
                  <a:latin typeface="+mj-lt"/>
                  <a:ea typeface="+mn-ea"/>
                  <a:cs typeface="+mn-cs"/>
                </a:rPr>
                <a:t> więcej niż 10 mln zł  (aneks do umowy)</a:t>
              </a:r>
              <a:endParaRPr kumimoji="0" lang="pl-PL" sz="1200" b="0"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sp>
          <p:nvSpPr>
            <p:cNvPr id="41" name="Nawias klamrowy zamykający 40"/>
            <p:cNvSpPr/>
            <p:nvPr/>
          </p:nvSpPr>
          <p:spPr>
            <a:xfrm rot="16200000">
              <a:off x="7264434" y="-547377"/>
              <a:ext cx="262481" cy="61665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j-lt"/>
                <a:ea typeface="+mn-ea"/>
                <a:cs typeface="+mn-cs"/>
              </a:endParaRPr>
            </a:p>
          </p:txBody>
        </p:sp>
        <p:sp>
          <p:nvSpPr>
            <p:cNvPr id="16" name="Prostokąt 15"/>
            <p:cNvSpPr/>
            <p:nvPr/>
          </p:nvSpPr>
          <p:spPr>
            <a:xfrm flipH="1">
              <a:off x="10433231" y="2641905"/>
              <a:ext cx="45719" cy="320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mj-lt"/>
                <a:ea typeface="+mn-ea"/>
                <a:cs typeface="+mn-cs"/>
              </a:endParaRPr>
            </a:p>
          </p:txBody>
        </p:sp>
      </p:grpSp>
      <p:sp>
        <p:nvSpPr>
          <p:cNvPr id="60" name="Prostokąt 59"/>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a:ln>
                  <a:noFill/>
                </a:ln>
                <a:solidFill>
                  <a:schemeClr val="tx1">
                    <a:lumMod val="65000"/>
                    <a:lumOff val="35000"/>
                  </a:schemeClr>
                </a:solidFill>
                <a:effectLst/>
                <a:uLnTx/>
                <a:uFillTx/>
                <a:latin typeface="+mj-lt"/>
                <a:ea typeface="+mn-ea"/>
                <a:cs typeface="+mn-cs"/>
              </a:rPr>
              <a:t>PROGRAM | </a:t>
            </a:r>
            <a:r>
              <a:rPr lang="pl-PL" b="1">
                <a:solidFill>
                  <a:schemeClr val="tx1">
                    <a:lumMod val="65000"/>
                    <a:lumOff val="35000"/>
                  </a:schemeClr>
                </a:solidFill>
                <a:latin typeface="+mj-lt"/>
              </a:rPr>
              <a:t>INNOWACJE DLA ŚRODOWISKA</a:t>
            </a:r>
            <a:endParaRPr kumimoji="0" lang="pl-PL" sz="1800" b="0" i="0" u="none" strike="noStrike" kern="1200" cap="none" spc="0" normalizeH="0" baseline="0" noProof="0">
              <a:ln>
                <a:noFill/>
              </a:ln>
              <a:solidFill>
                <a:schemeClr val="tx1">
                  <a:lumMod val="65000"/>
                  <a:lumOff val="35000"/>
                </a:schemeClr>
              </a:solidFill>
              <a:effectLst/>
              <a:uLnTx/>
              <a:uFillTx/>
              <a:latin typeface="+mj-lt"/>
              <a:ea typeface="+mn-ea"/>
              <a:cs typeface="+mn-cs"/>
            </a:endParaRPr>
          </a:p>
        </p:txBody>
      </p:sp>
      <p:sp>
        <p:nvSpPr>
          <p:cNvPr id="74" name="Strzałka w prawo 73"/>
          <p:cNvSpPr/>
          <p:nvPr/>
        </p:nvSpPr>
        <p:spPr>
          <a:xfrm>
            <a:off x="4589840" y="4052177"/>
            <a:ext cx="2912846" cy="308433"/>
          </a:xfrm>
          <a:prstGeom prst="rightArrow">
            <a:avLst>
              <a:gd name="adj1" fmla="val 71017"/>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a:solidFill>
                  <a:prstClr val="white"/>
                </a:solidFill>
                <a:latin typeface="+mj-lt"/>
              </a:rPr>
              <a:t>OKRES TRWAŁOŚCI</a:t>
            </a:r>
            <a:endParaRPr kumimoji="0" lang="pl-PL" sz="1400" b="1" i="0" u="none" strike="noStrike" kern="1200" cap="none" spc="0" normalizeH="0" baseline="0" noProof="0">
              <a:ln>
                <a:noFill/>
              </a:ln>
              <a:solidFill>
                <a:prstClr val="white"/>
              </a:solidFill>
              <a:effectLst/>
              <a:uLnTx/>
              <a:uFillTx/>
              <a:latin typeface="+mj-lt"/>
              <a:ea typeface="+mn-ea"/>
              <a:cs typeface="+mn-cs"/>
            </a:endParaRPr>
          </a:p>
        </p:txBody>
      </p:sp>
      <p:sp>
        <p:nvSpPr>
          <p:cNvPr id="76" name="Strzałka w prawo 75"/>
          <p:cNvSpPr/>
          <p:nvPr/>
        </p:nvSpPr>
        <p:spPr>
          <a:xfrm>
            <a:off x="4573774" y="3696847"/>
            <a:ext cx="2685933" cy="418380"/>
          </a:xfrm>
          <a:prstGeom prst="rightArrow">
            <a:avLst>
              <a:gd name="adj1" fmla="val 71017"/>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a:ln>
                  <a:noFill/>
                </a:ln>
                <a:solidFill>
                  <a:prstClr val="white"/>
                </a:solidFill>
                <a:effectLst/>
                <a:uLnTx/>
                <a:uFillTx/>
                <a:latin typeface="+mj-lt"/>
                <a:ea typeface="+mn-ea"/>
                <a:cs typeface="+mn-cs"/>
              </a:rPr>
              <a:t>Efekt</a:t>
            </a:r>
            <a:r>
              <a:rPr kumimoji="0" lang="pl-PL" sz="1600" b="0" i="0" u="none" strike="noStrike" kern="1200" cap="none" spc="0" normalizeH="0" noProof="0">
                <a:ln>
                  <a:noFill/>
                </a:ln>
                <a:solidFill>
                  <a:prstClr val="white"/>
                </a:solidFill>
                <a:effectLst/>
                <a:uLnTx/>
                <a:uFillTx/>
                <a:latin typeface="+mj-lt"/>
                <a:ea typeface="+mn-ea"/>
                <a:cs typeface="+mn-cs"/>
              </a:rPr>
              <a:t> ekologiczny</a:t>
            </a:r>
            <a:endParaRPr kumimoji="0" lang="pl-PL" sz="1600" b="0" i="0" u="none" strike="noStrike" kern="1200" cap="none" spc="0" normalizeH="0" baseline="0" noProof="0">
              <a:ln>
                <a:noFill/>
              </a:ln>
              <a:solidFill>
                <a:prstClr val="white"/>
              </a:solidFill>
              <a:effectLst/>
              <a:uLnTx/>
              <a:uFillTx/>
              <a:latin typeface="+mj-lt"/>
              <a:ea typeface="+mn-ea"/>
              <a:cs typeface="+mn-cs"/>
            </a:endParaRPr>
          </a:p>
        </p:txBody>
      </p:sp>
    </p:spTree>
    <p:extLst>
      <p:ext uri="{BB962C8B-B14F-4D97-AF65-F5344CB8AC3E}">
        <p14:creationId xmlns:p14="http://schemas.microsoft.com/office/powerpoint/2010/main" val="1065504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eściokąt 4">
            <a:extLst>
              <a:ext uri="{FF2B5EF4-FFF2-40B4-BE49-F238E27FC236}">
                <a16:creationId xmlns:a16="http://schemas.microsoft.com/office/drawing/2014/main" id="{F8463402-BB8E-0F3F-97ED-E2B7FCFEB24C}"/>
              </a:ext>
            </a:extLst>
          </p:cNvPr>
          <p:cNvSpPr/>
          <p:nvPr/>
        </p:nvSpPr>
        <p:spPr>
          <a:xfrm>
            <a:off x="2846733" y="1298729"/>
            <a:ext cx="5541130" cy="980900"/>
          </a:xfrm>
          <a:prstGeom prst="hexagon">
            <a:avLst>
              <a:gd name="adj" fmla="val 34436"/>
              <a:gd name="vf" fmla="val 115470"/>
            </a:avLst>
          </a:prstGeom>
          <a:effectLst>
            <a:innerShdw blurRad="346463"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lIns="0" tIns="45720" rIns="0" bIns="45720" rtlCol="0" anchor="ctr"/>
          <a:lstStyle/>
          <a:p>
            <a:pPr algn="ctr"/>
            <a:endParaRPr lang="pl-PL" sz="3200" b="1">
              <a:ln w="0"/>
              <a:solidFill>
                <a:schemeClr val="accent2"/>
              </a:solidFill>
              <a:effectLst>
                <a:reflection blurRad="6350" stA="53000" endA="300" endPos="35500" dir="5400000" sy="-90000" algn="bl" rotWithShape="0"/>
              </a:effectLst>
            </a:endParaRPr>
          </a:p>
        </p:txBody>
      </p:sp>
      <p:sp>
        <p:nvSpPr>
          <p:cNvPr id="2" name="Tytuł 1"/>
          <p:cNvSpPr>
            <a:spLocks noGrp="1"/>
          </p:cNvSpPr>
          <p:nvPr>
            <p:ph type="title"/>
          </p:nvPr>
        </p:nvSpPr>
        <p:spPr>
          <a:xfrm>
            <a:off x="419382" y="226440"/>
            <a:ext cx="8778996" cy="888023"/>
          </a:xfrm>
        </p:spPr>
        <p:txBody>
          <a:bodyPr>
            <a:noAutofit/>
          </a:bodyPr>
          <a:lstStyle/>
          <a:p>
            <a:r>
              <a:rPr lang="pl-PL" dirty="0"/>
              <a:t>Wielkość premii innowacyjnej – od czego zależy</a:t>
            </a:r>
            <a:r>
              <a:rPr lang="pl-PL" dirty="0" smtClean="0"/>
              <a:t>?</a:t>
            </a:r>
            <a:endParaRPr lang="pl-PL" dirty="0"/>
          </a:p>
        </p:txBody>
      </p:sp>
      <p:sp>
        <p:nvSpPr>
          <p:cNvPr id="4" name="Symbol zastępczy tekstu 3"/>
          <p:cNvSpPr>
            <a:spLocks noGrp="1"/>
          </p:cNvSpPr>
          <p:nvPr>
            <p:ph type="body" sz="half" idx="2"/>
          </p:nvPr>
        </p:nvSpPr>
        <p:spPr>
          <a:xfrm>
            <a:off x="3363180" y="1455008"/>
            <a:ext cx="5130189" cy="905608"/>
          </a:xfrm>
        </p:spPr>
        <p:txBody>
          <a:bodyPr/>
          <a:lstStyle/>
          <a:p>
            <a:r>
              <a:rPr lang="pl-PL" dirty="0" smtClean="0"/>
              <a:t>Zasada ogólna: </a:t>
            </a:r>
            <a:r>
              <a:rPr lang="pl-PL" b="1" dirty="0"/>
              <a:t>do 20% kapitału wypłaconej pożyczki, ale nie więcej niż 10 mln zł</a:t>
            </a:r>
            <a:r>
              <a:rPr lang="pl-PL" dirty="0" smtClean="0"/>
              <a:t>;</a:t>
            </a:r>
          </a:p>
          <a:p>
            <a:r>
              <a:rPr lang="pl-PL" dirty="0" smtClean="0"/>
              <a:t>Premia innowacyjna stanowi pomoc publiczną</a:t>
            </a:r>
            <a:endParaRPr lang="pl-PL" dirty="0"/>
          </a:p>
        </p:txBody>
      </p:sp>
      <p:sp>
        <p:nvSpPr>
          <p:cNvPr id="5" name="pole tekstowe 4">
            <a:extLst>
              <a:ext uri="{FF2B5EF4-FFF2-40B4-BE49-F238E27FC236}">
                <a16:creationId xmlns:a16="http://schemas.microsoft.com/office/drawing/2014/main" id="{415FACA8-A282-4DBA-947C-862845645054}"/>
              </a:ext>
            </a:extLst>
          </p:cNvPr>
          <p:cNvSpPr txBox="1"/>
          <p:nvPr/>
        </p:nvSpPr>
        <p:spPr>
          <a:xfrm>
            <a:off x="461719" y="1538480"/>
            <a:ext cx="2282436" cy="369332"/>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nchor="t">
            <a:spAutoFit/>
          </a:bodyPr>
          <a:lstStyle/>
          <a:p>
            <a:r>
              <a:rPr lang="pl-PL" dirty="0" smtClean="0"/>
              <a:t>Przykład 1</a:t>
            </a:r>
            <a:endParaRPr lang="pl-PL" dirty="0"/>
          </a:p>
        </p:txBody>
      </p:sp>
      <p:sp>
        <p:nvSpPr>
          <p:cNvPr id="6" name="Prostokąt 5"/>
          <p:cNvSpPr/>
          <p:nvPr/>
        </p:nvSpPr>
        <p:spPr>
          <a:xfrm>
            <a:off x="764976" y="2360616"/>
            <a:ext cx="6096000" cy="1354217"/>
          </a:xfrm>
          <a:prstGeom prst="rect">
            <a:avLst/>
          </a:prstGeom>
        </p:spPr>
        <p:txBody>
          <a:bodyPr>
            <a:spAutoFit/>
          </a:bodyPr>
          <a:lstStyle/>
          <a:p>
            <a:r>
              <a:rPr lang="pl-PL" sz="1400" i="1" dirty="0">
                <a:solidFill>
                  <a:schemeClr val="tx1">
                    <a:lumMod val="65000"/>
                    <a:lumOff val="35000"/>
                  </a:schemeClr>
                </a:solidFill>
              </a:rPr>
              <a:t>Wnioskodawca z woj. </a:t>
            </a:r>
            <a:r>
              <a:rPr lang="pl-PL" sz="1400" i="1" dirty="0" smtClean="0">
                <a:solidFill>
                  <a:srgbClr val="FF0000"/>
                </a:solidFill>
              </a:rPr>
              <a:t>warmińsko- </a:t>
            </a:r>
            <a:r>
              <a:rPr lang="pl-PL" sz="1400" i="1" dirty="0">
                <a:solidFill>
                  <a:srgbClr val="FF0000"/>
                </a:solidFill>
              </a:rPr>
              <a:t>mazurskiego </a:t>
            </a:r>
            <a:r>
              <a:rPr lang="pl-PL" sz="1400" i="1" dirty="0">
                <a:solidFill>
                  <a:schemeClr val="tx1">
                    <a:lumMod val="65000"/>
                    <a:lumOff val="35000"/>
                  </a:schemeClr>
                </a:solidFill>
              </a:rPr>
              <a:t>wnioskuję o pomoc regionalną w ramach przedsięwzięcia inwestycyjnego:</a:t>
            </a:r>
          </a:p>
          <a:p>
            <a:r>
              <a:rPr lang="pl-PL" dirty="0">
                <a:solidFill>
                  <a:schemeClr val="tx1">
                    <a:lumMod val="65000"/>
                    <a:lumOff val="35000"/>
                  </a:schemeClr>
                </a:solidFill>
              </a:rPr>
              <a:t>Wysokość </a:t>
            </a:r>
            <a:r>
              <a:rPr lang="pl-PL" dirty="0" smtClean="0">
                <a:solidFill>
                  <a:schemeClr val="tx1">
                    <a:lumMod val="65000"/>
                    <a:lumOff val="35000"/>
                  </a:schemeClr>
                </a:solidFill>
              </a:rPr>
              <a:t>pożyczki</a:t>
            </a:r>
            <a:r>
              <a:rPr lang="pl-PL" dirty="0">
                <a:solidFill>
                  <a:schemeClr val="tx1">
                    <a:lumMod val="65000"/>
                    <a:lumOff val="35000"/>
                  </a:schemeClr>
                </a:solidFill>
              </a:rPr>
              <a:t>: 50 mln</a:t>
            </a:r>
          </a:p>
          <a:p>
            <a:r>
              <a:rPr lang="pl-PL" dirty="0">
                <a:solidFill>
                  <a:schemeClr val="tx1">
                    <a:lumMod val="65000"/>
                    <a:lumOff val="35000"/>
                  </a:schemeClr>
                </a:solidFill>
              </a:rPr>
              <a:t>Premia innowacyjna: 50 mln * 20% = 10 </a:t>
            </a:r>
            <a:r>
              <a:rPr lang="pl-PL" dirty="0" smtClean="0">
                <a:solidFill>
                  <a:schemeClr val="tx1">
                    <a:lumMod val="65000"/>
                    <a:lumOff val="35000"/>
                  </a:schemeClr>
                </a:solidFill>
              </a:rPr>
              <a:t>mln</a:t>
            </a:r>
          </a:p>
          <a:p>
            <a:r>
              <a:rPr lang="pl-PL" dirty="0" smtClean="0">
                <a:solidFill>
                  <a:schemeClr val="tx1">
                    <a:lumMod val="65000"/>
                    <a:lumOff val="35000"/>
                  </a:schemeClr>
                </a:solidFill>
              </a:rPr>
              <a:t>Pomoc regionalna: 50% k.k.</a:t>
            </a:r>
            <a:endParaRPr lang="pl-PL" dirty="0">
              <a:solidFill>
                <a:schemeClr val="tx1">
                  <a:lumMod val="65000"/>
                  <a:lumOff val="35000"/>
                </a:schemeClr>
              </a:solidFill>
            </a:endParaRPr>
          </a:p>
        </p:txBody>
      </p:sp>
      <p:pic>
        <p:nvPicPr>
          <p:cNvPr id="8" name="Obraz 7"/>
          <p:cNvPicPr>
            <a:picLocks noChangeAspect="1"/>
          </p:cNvPicPr>
          <p:nvPr/>
        </p:nvPicPr>
        <p:blipFill>
          <a:blip r:embed="rId3"/>
          <a:stretch>
            <a:fillRect/>
          </a:stretch>
        </p:blipFill>
        <p:spPr>
          <a:xfrm>
            <a:off x="7852722" y="1667860"/>
            <a:ext cx="3924848" cy="4163006"/>
          </a:xfrm>
          <a:prstGeom prst="rect">
            <a:avLst/>
          </a:prstGeom>
        </p:spPr>
      </p:pic>
      <p:sp>
        <p:nvSpPr>
          <p:cNvPr id="9" name="Prostokąt 8"/>
          <p:cNvSpPr/>
          <p:nvPr/>
        </p:nvSpPr>
        <p:spPr>
          <a:xfrm>
            <a:off x="764976" y="4199650"/>
            <a:ext cx="6096000" cy="1631216"/>
          </a:xfrm>
          <a:prstGeom prst="rect">
            <a:avLst/>
          </a:prstGeom>
        </p:spPr>
        <p:txBody>
          <a:bodyPr>
            <a:spAutoFit/>
          </a:bodyPr>
          <a:lstStyle/>
          <a:p>
            <a:r>
              <a:rPr lang="pl-PL" sz="1400" i="1" dirty="0">
                <a:solidFill>
                  <a:schemeClr val="tx1">
                    <a:lumMod val="65000"/>
                    <a:lumOff val="35000"/>
                  </a:schemeClr>
                </a:solidFill>
              </a:rPr>
              <a:t>Wnioskodawca </a:t>
            </a:r>
            <a:r>
              <a:rPr lang="pl-PL" sz="1400" i="1" dirty="0" smtClean="0">
                <a:solidFill>
                  <a:schemeClr val="tx1">
                    <a:lumMod val="65000"/>
                    <a:lumOff val="35000"/>
                  </a:schemeClr>
                </a:solidFill>
              </a:rPr>
              <a:t>z </a:t>
            </a:r>
            <a:r>
              <a:rPr lang="pl-PL" sz="1400" i="1" dirty="0" smtClean="0">
                <a:solidFill>
                  <a:srgbClr val="FF0000"/>
                </a:solidFill>
              </a:rPr>
              <a:t>Warszawy</a:t>
            </a:r>
            <a:r>
              <a:rPr lang="pl-PL" sz="1400" i="1" dirty="0" smtClean="0">
                <a:solidFill>
                  <a:schemeClr val="tx1">
                    <a:lumMod val="65000"/>
                    <a:lumOff val="35000"/>
                  </a:schemeClr>
                </a:solidFill>
              </a:rPr>
              <a:t> wnioskuję </a:t>
            </a:r>
            <a:r>
              <a:rPr lang="pl-PL" sz="1400" i="1" dirty="0">
                <a:solidFill>
                  <a:schemeClr val="tx1">
                    <a:lumMod val="65000"/>
                    <a:lumOff val="35000"/>
                  </a:schemeClr>
                </a:solidFill>
              </a:rPr>
              <a:t>o pomoc regionalną w ramach przedsięwzięcia inwestycyjnego:</a:t>
            </a:r>
          </a:p>
          <a:p>
            <a:r>
              <a:rPr lang="pl-PL" dirty="0">
                <a:solidFill>
                  <a:schemeClr val="tx1">
                    <a:lumMod val="65000"/>
                    <a:lumOff val="35000"/>
                  </a:schemeClr>
                </a:solidFill>
              </a:rPr>
              <a:t>Wysokość </a:t>
            </a:r>
            <a:r>
              <a:rPr lang="pl-PL" dirty="0" smtClean="0">
                <a:solidFill>
                  <a:schemeClr val="tx1">
                    <a:lumMod val="65000"/>
                    <a:lumOff val="35000"/>
                  </a:schemeClr>
                </a:solidFill>
              </a:rPr>
              <a:t>pożyczki</a:t>
            </a:r>
            <a:r>
              <a:rPr lang="pl-PL" dirty="0">
                <a:solidFill>
                  <a:schemeClr val="tx1">
                    <a:lumMod val="65000"/>
                    <a:lumOff val="35000"/>
                  </a:schemeClr>
                </a:solidFill>
              </a:rPr>
              <a:t>: 50 mln</a:t>
            </a:r>
          </a:p>
          <a:p>
            <a:r>
              <a:rPr lang="pl-PL" dirty="0">
                <a:solidFill>
                  <a:schemeClr val="tx1">
                    <a:lumMod val="65000"/>
                    <a:lumOff val="35000"/>
                  </a:schemeClr>
                </a:solidFill>
              </a:rPr>
              <a:t>Premia innowacyjna: 50 mln * 20% = 10 </a:t>
            </a:r>
            <a:r>
              <a:rPr lang="pl-PL" dirty="0" smtClean="0">
                <a:solidFill>
                  <a:schemeClr val="tx1">
                    <a:lumMod val="65000"/>
                    <a:lumOff val="35000"/>
                  </a:schemeClr>
                </a:solidFill>
              </a:rPr>
              <a:t>mln</a:t>
            </a:r>
          </a:p>
          <a:p>
            <a:r>
              <a:rPr lang="pl-PL" dirty="0" smtClean="0">
                <a:solidFill>
                  <a:schemeClr val="tx1">
                    <a:lumMod val="65000"/>
                    <a:lumOff val="35000"/>
                  </a:schemeClr>
                </a:solidFill>
              </a:rPr>
              <a:t>Pomoc regionalna: </a:t>
            </a:r>
            <a:r>
              <a:rPr lang="pl-PL" dirty="0" smtClean="0">
                <a:solidFill>
                  <a:srgbClr val="FF0000"/>
                </a:solidFill>
              </a:rPr>
              <a:t>0% k.k.- brak możliwości udzielenia pomocy regionalnej. Co wtedy?</a:t>
            </a:r>
            <a:endParaRPr lang="pl-PL" dirty="0">
              <a:solidFill>
                <a:srgbClr val="FF0000"/>
              </a:solidFill>
            </a:endParaRPr>
          </a:p>
        </p:txBody>
      </p:sp>
      <p:sp>
        <p:nvSpPr>
          <p:cNvPr id="11" name="pole tekstowe 10">
            <a:extLst>
              <a:ext uri="{FF2B5EF4-FFF2-40B4-BE49-F238E27FC236}">
                <a16:creationId xmlns:a16="http://schemas.microsoft.com/office/drawing/2014/main" id="{415FACA8-A282-4DBA-947C-862845645054}"/>
              </a:ext>
            </a:extLst>
          </p:cNvPr>
          <p:cNvSpPr txBox="1"/>
          <p:nvPr/>
        </p:nvSpPr>
        <p:spPr>
          <a:xfrm>
            <a:off x="461719" y="3790125"/>
            <a:ext cx="2282436" cy="369332"/>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nchor="t">
            <a:spAutoFit/>
          </a:bodyPr>
          <a:lstStyle/>
          <a:p>
            <a:r>
              <a:rPr lang="pl-PL" dirty="0" smtClean="0"/>
              <a:t>Przykład 2</a:t>
            </a:r>
            <a:endParaRPr lang="pl-PL" dirty="0"/>
          </a:p>
        </p:txBody>
      </p:sp>
      <p:sp>
        <p:nvSpPr>
          <p:cNvPr id="12" name="pole tekstowe 11">
            <a:extLst>
              <a:ext uri="{FF2B5EF4-FFF2-40B4-BE49-F238E27FC236}">
                <a16:creationId xmlns:a16="http://schemas.microsoft.com/office/drawing/2014/main" id="{415FACA8-A282-4DBA-947C-862845645054}"/>
              </a:ext>
            </a:extLst>
          </p:cNvPr>
          <p:cNvSpPr txBox="1"/>
          <p:nvPr/>
        </p:nvSpPr>
        <p:spPr>
          <a:xfrm>
            <a:off x="843663" y="5777824"/>
            <a:ext cx="10433937" cy="646331"/>
          </a:xfrm>
          <a:prstGeom prst="rect">
            <a:avLst/>
          </a:prstGeom>
          <a:solidFill>
            <a:srgbClr val="00B0F0"/>
          </a:solidFill>
        </p:spPr>
        <p:style>
          <a:lnRef idx="1">
            <a:schemeClr val="accent4"/>
          </a:lnRef>
          <a:fillRef idx="3">
            <a:schemeClr val="accent4"/>
          </a:fillRef>
          <a:effectRef idx="2">
            <a:schemeClr val="accent4"/>
          </a:effectRef>
          <a:fontRef idx="minor">
            <a:schemeClr val="lt1"/>
          </a:fontRef>
        </p:style>
        <p:txBody>
          <a:bodyPr wrap="square" lIns="91440" tIns="45720" rIns="91440" bIns="45720" anchor="t">
            <a:spAutoFit/>
          </a:bodyPr>
          <a:lstStyle/>
          <a:p>
            <a:r>
              <a:rPr lang="pl-PL" dirty="0" smtClean="0"/>
              <a:t>Pomoc de minimis =&gt; max. premia= 200 tys. euro</a:t>
            </a:r>
          </a:p>
          <a:p>
            <a:r>
              <a:rPr lang="pl-PL" dirty="0" smtClean="0"/>
              <a:t>Pożyczka na warunkach rynkowych – brak premii (</a:t>
            </a:r>
            <a:r>
              <a:rPr lang="pl-PL" dirty="0" smtClean="0">
                <a:solidFill>
                  <a:srgbClr val="FF0000"/>
                </a:solidFill>
              </a:rPr>
              <a:t>Warszawa</a:t>
            </a:r>
            <a:r>
              <a:rPr lang="pl-PL" dirty="0" smtClean="0"/>
              <a:t>)-&gt; bo premia stanowi pomoc publiczną</a:t>
            </a:r>
            <a:endParaRPr lang="pl-PL" dirty="0"/>
          </a:p>
        </p:txBody>
      </p:sp>
      <p:sp>
        <p:nvSpPr>
          <p:cNvPr id="13" name="Prostokąt 20">
            <a:extLst>
              <a:ext uri="{FF2B5EF4-FFF2-40B4-BE49-F238E27FC236}">
                <a16:creationId xmlns:a16="http://schemas.microsoft.com/office/drawing/2014/main" id="{AFBC912A-231B-542F-4CAA-649728E8CFAD}"/>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dirty="0">
                <a:ln>
                  <a:noFill/>
                </a:ln>
                <a:solidFill>
                  <a:schemeClr val="tx1">
                    <a:lumMod val="65000"/>
                    <a:lumOff val="35000"/>
                  </a:schemeClr>
                </a:solidFill>
                <a:effectLst/>
                <a:uLnTx/>
                <a:uFillTx/>
                <a:latin typeface="+mj-lt"/>
                <a:ea typeface="+mn-ea"/>
                <a:cs typeface="+mn-cs"/>
              </a:rPr>
              <a:t>PROGRAM | </a:t>
            </a:r>
            <a:r>
              <a:rPr lang="pl-PL" b="1" dirty="0">
                <a:solidFill>
                  <a:schemeClr val="tx1">
                    <a:lumMod val="65000"/>
                    <a:lumOff val="35000"/>
                  </a:schemeClr>
                </a:solidFill>
                <a:latin typeface="+mj-lt"/>
              </a:rPr>
              <a:t>INNOWACJE DLA ŚRODOWISKA</a:t>
            </a:r>
            <a:endParaRPr lang="pl-PL" sz="1800" b="1" i="0" u="none" strike="noStrike" kern="1200" cap="none" spc="0" normalizeH="0" baseline="0" noProof="0" dirty="0">
              <a:ln>
                <a:noFill/>
              </a:ln>
              <a:solidFill>
                <a:schemeClr val="tx1">
                  <a:lumMod val="65000"/>
                  <a:lumOff val="35000"/>
                </a:schemeClr>
              </a:solidFill>
              <a:effectLst/>
              <a:uLnTx/>
              <a:uFillTx/>
              <a:latin typeface="+mj-lt"/>
            </a:endParaRPr>
          </a:p>
        </p:txBody>
      </p:sp>
    </p:spTree>
    <p:extLst>
      <p:ext uri="{BB962C8B-B14F-4D97-AF65-F5344CB8AC3E}">
        <p14:creationId xmlns:p14="http://schemas.microsoft.com/office/powerpoint/2010/main" val="4147047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eściokąt 4">
            <a:extLst>
              <a:ext uri="{FF2B5EF4-FFF2-40B4-BE49-F238E27FC236}">
                <a16:creationId xmlns:a16="http://schemas.microsoft.com/office/drawing/2014/main" id="{F8463402-BB8E-0F3F-97ED-E2B7FCFEB24C}"/>
              </a:ext>
            </a:extLst>
          </p:cNvPr>
          <p:cNvSpPr/>
          <p:nvPr/>
        </p:nvSpPr>
        <p:spPr>
          <a:xfrm>
            <a:off x="2846733" y="1298729"/>
            <a:ext cx="5541130" cy="980900"/>
          </a:xfrm>
          <a:prstGeom prst="hexagon">
            <a:avLst>
              <a:gd name="adj" fmla="val 34436"/>
              <a:gd name="vf" fmla="val 115470"/>
            </a:avLst>
          </a:prstGeom>
          <a:effectLst>
            <a:innerShdw blurRad="346463"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lIns="0" tIns="45720" rIns="0" bIns="45720" rtlCol="0" anchor="ctr"/>
          <a:lstStyle/>
          <a:p>
            <a:pPr algn="ctr"/>
            <a:endParaRPr lang="pl-PL" sz="3200" b="1">
              <a:ln w="0"/>
              <a:solidFill>
                <a:schemeClr val="accent2"/>
              </a:solidFill>
              <a:effectLst>
                <a:reflection blurRad="6350" stA="53000" endA="300" endPos="35500" dir="5400000" sy="-90000" algn="bl" rotWithShape="0"/>
              </a:effectLst>
            </a:endParaRPr>
          </a:p>
        </p:txBody>
      </p:sp>
      <p:sp>
        <p:nvSpPr>
          <p:cNvPr id="2" name="Tytuł 1"/>
          <p:cNvSpPr>
            <a:spLocks noGrp="1"/>
          </p:cNvSpPr>
          <p:nvPr>
            <p:ph type="title"/>
          </p:nvPr>
        </p:nvSpPr>
        <p:spPr>
          <a:xfrm>
            <a:off x="83648" y="185904"/>
            <a:ext cx="9587890" cy="888023"/>
          </a:xfrm>
        </p:spPr>
        <p:txBody>
          <a:bodyPr>
            <a:noAutofit/>
          </a:bodyPr>
          <a:lstStyle/>
          <a:p>
            <a:r>
              <a:rPr lang="pl-PL" dirty="0"/>
              <a:t>Wielkość premii innowacyjnej – od czego zależy</a:t>
            </a:r>
            <a:r>
              <a:rPr lang="pl-PL" dirty="0" smtClean="0"/>
              <a:t>? </a:t>
            </a:r>
            <a:r>
              <a:rPr lang="pl-PL" dirty="0"/>
              <a:t>c</a:t>
            </a:r>
            <a:r>
              <a:rPr lang="pl-PL" dirty="0" smtClean="0"/>
              <a:t>.d.</a:t>
            </a:r>
            <a:endParaRPr lang="pl-PL" dirty="0"/>
          </a:p>
        </p:txBody>
      </p:sp>
      <p:sp>
        <p:nvSpPr>
          <p:cNvPr id="4" name="Symbol zastępczy tekstu 3"/>
          <p:cNvSpPr>
            <a:spLocks noGrp="1"/>
          </p:cNvSpPr>
          <p:nvPr>
            <p:ph type="body" sz="half" idx="2"/>
          </p:nvPr>
        </p:nvSpPr>
        <p:spPr>
          <a:xfrm>
            <a:off x="3363180" y="1455008"/>
            <a:ext cx="5130189" cy="905608"/>
          </a:xfrm>
        </p:spPr>
        <p:txBody>
          <a:bodyPr/>
          <a:lstStyle/>
          <a:p>
            <a:r>
              <a:rPr lang="pl-PL" dirty="0" smtClean="0"/>
              <a:t>Zasada ogólna: </a:t>
            </a:r>
            <a:r>
              <a:rPr lang="pl-PL" b="1" dirty="0"/>
              <a:t>do 20% kapitału wypłaconej pożyczki, ale nie więcej niż 10 mln zł</a:t>
            </a:r>
            <a:r>
              <a:rPr lang="pl-PL" dirty="0" smtClean="0"/>
              <a:t>;</a:t>
            </a:r>
          </a:p>
          <a:p>
            <a:r>
              <a:rPr lang="pl-PL" dirty="0" smtClean="0"/>
              <a:t>Premia innowacyjna stanowi pomoc publiczną</a:t>
            </a:r>
            <a:endParaRPr lang="pl-PL" dirty="0"/>
          </a:p>
        </p:txBody>
      </p:sp>
      <p:sp>
        <p:nvSpPr>
          <p:cNvPr id="5" name="pole tekstowe 4">
            <a:extLst>
              <a:ext uri="{FF2B5EF4-FFF2-40B4-BE49-F238E27FC236}">
                <a16:creationId xmlns:a16="http://schemas.microsoft.com/office/drawing/2014/main" id="{415FACA8-A282-4DBA-947C-862845645054}"/>
              </a:ext>
            </a:extLst>
          </p:cNvPr>
          <p:cNvSpPr txBox="1"/>
          <p:nvPr/>
        </p:nvSpPr>
        <p:spPr>
          <a:xfrm>
            <a:off x="461719" y="1538480"/>
            <a:ext cx="2282436" cy="369332"/>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nchor="t">
            <a:spAutoFit/>
          </a:bodyPr>
          <a:lstStyle/>
          <a:p>
            <a:r>
              <a:rPr lang="pl-PL" dirty="0" smtClean="0"/>
              <a:t>Przykład 3</a:t>
            </a:r>
            <a:endParaRPr lang="pl-PL" dirty="0"/>
          </a:p>
        </p:txBody>
      </p:sp>
      <p:sp>
        <p:nvSpPr>
          <p:cNvPr id="6" name="Prostokąt 5"/>
          <p:cNvSpPr/>
          <p:nvPr/>
        </p:nvSpPr>
        <p:spPr>
          <a:xfrm>
            <a:off x="877888" y="2408056"/>
            <a:ext cx="6096000" cy="1631216"/>
          </a:xfrm>
          <a:prstGeom prst="rect">
            <a:avLst/>
          </a:prstGeom>
        </p:spPr>
        <p:txBody>
          <a:bodyPr>
            <a:spAutoFit/>
          </a:bodyPr>
          <a:lstStyle/>
          <a:p>
            <a:r>
              <a:rPr lang="pl-PL" sz="1400" i="1" dirty="0">
                <a:solidFill>
                  <a:schemeClr val="tx1">
                    <a:lumMod val="65000"/>
                    <a:lumOff val="35000"/>
                  </a:schemeClr>
                </a:solidFill>
              </a:rPr>
              <a:t>Wnioskodawca z woj. </a:t>
            </a:r>
            <a:r>
              <a:rPr lang="pl-PL" sz="1400" i="1" dirty="0" smtClean="0">
                <a:solidFill>
                  <a:schemeClr val="tx1">
                    <a:lumMod val="65000"/>
                    <a:lumOff val="35000"/>
                  </a:schemeClr>
                </a:solidFill>
              </a:rPr>
              <a:t>warmińsko- </a:t>
            </a:r>
            <a:r>
              <a:rPr lang="pl-PL" sz="1400" i="1" dirty="0">
                <a:solidFill>
                  <a:schemeClr val="tx1">
                    <a:lumMod val="65000"/>
                    <a:lumOff val="35000"/>
                  </a:schemeClr>
                </a:solidFill>
              </a:rPr>
              <a:t>mazurskiego wnioskuję o pomoc regionalną w ramach przedsięwzięcia inwestycyjnego:</a:t>
            </a:r>
          </a:p>
          <a:p>
            <a:r>
              <a:rPr lang="pl-PL" dirty="0">
                <a:solidFill>
                  <a:schemeClr val="tx1">
                    <a:lumMod val="65000"/>
                    <a:lumOff val="35000"/>
                  </a:schemeClr>
                </a:solidFill>
              </a:rPr>
              <a:t>Wysokość </a:t>
            </a:r>
            <a:r>
              <a:rPr lang="pl-PL" dirty="0" smtClean="0">
                <a:solidFill>
                  <a:schemeClr val="tx1">
                    <a:lumMod val="65000"/>
                    <a:lumOff val="35000"/>
                  </a:schemeClr>
                </a:solidFill>
              </a:rPr>
              <a:t>pożyczki</a:t>
            </a:r>
            <a:r>
              <a:rPr lang="pl-PL" dirty="0">
                <a:solidFill>
                  <a:schemeClr val="tx1">
                    <a:lumMod val="65000"/>
                    <a:lumOff val="35000"/>
                  </a:schemeClr>
                </a:solidFill>
              </a:rPr>
              <a:t>: </a:t>
            </a:r>
            <a:r>
              <a:rPr lang="pl-PL" dirty="0" smtClean="0">
                <a:solidFill>
                  <a:schemeClr val="tx1">
                    <a:lumMod val="65000"/>
                    <a:lumOff val="35000"/>
                  </a:schemeClr>
                </a:solidFill>
              </a:rPr>
              <a:t>100 </a:t>
            </a:r>
            <a:r>
              <a:rPr lang="pl-PL" dirty="0">
                <a:solidFill>
                  <a:schemeClr val="tx1">
                    <a:lumMod val="65000"/>
                    <a:lumOff val="35000"/>
                  </a:schemeClr>
                </a:solidFill>
              </a:rPr>
              <a:t>mln</a:t>
            </a:r>
          </a:p>
          <a:p>
            <a:r>
              <a:rPr lang="pl-PL" dirty="0">
                <a:solidFill>
                  <a:schemeClr val="tx1">
                    <a:lumMod val="65000"/>
                    <a:lumOff val="35000"/>
                  </a:schemeClr>
                </a:solidFill>
              </a:rPr>
              <a:t>Premia innowacyjna: </a:t>
            </a:r>
            <a:r>
              <a:rPr lang="pl-PL" dirty="0" smtClean="0">
                <a:solidFill>
                  <a:schemeClr val="tx1">
                    <a:lumMod val="65000"/>
                    <a:lumOff val="35000"/>
                  </a:schemeClr>
                </a:solidFill>
              </a:rPr>
              <a:t>100 </a:t>
            </a:r>
            <a:r>
              <a:rPr lang="pl-PL" dirty="0">
                <a:solidFill>
                  <a:schemeClr val="tx1">
                    <a:lumMod val="65000"/>
                    <a:lumOff val="35000"/>
                  </a:schemeClr>
                </a:solidFill>
              </a:rPr>
              <a:t>mln * 20% = </a:t>
            </a:r>
            <a:r>
              <a:rPr lang="pl-PL" dirty="0" smtClean="0">
                <a:solidFill>
                  <a:schemeClr val="accent6"/>
                </a:solidFill>
              </a:rPr>
              <a:t>20 mln &gt; 10 mln</a:t>
            </a:r>
          </a:p>
          <a:p>
            <a:r>
              <a:rPr lang="pl-PL" dirty="0" smtClean="0">
                <a:solidFill>
                  <a:schemeClr val="tx1">
                    <a:lumMod val="65000"/>
                    <a:lumOff val="35000"/>
                  </a:schemeClr>
                </a:solidFill>
              </a:rPr>
              <a:t>Pomoc regionalna: 50% k.k.</a:t>
            </a:r>
          </a:p>
          <a:p>
            <a:r>
              <a:rPr lang="pl-PL" dirty="0" smtClean="0">
                <a:solidFill>
                  <a:schemeClr val="tx1">
                    <a:lumMod val="65000"/>
                    <a:lumOff val="35000"/>
                  </a:schemeClr>
                </a:solidFill>
              </a:rPr>
              <a:t>Wysokość premii: </a:t>
            </a:r>
            <a:r>
              <a:rPr lang="pl-PL" dirty="0" smtClean="0">
                <a:solidFill>
                  <a:schemeClr val="accent6"/>
                </a:solidFill>
              </a:rPr>
              <a:t>10 mln</a:t>
            </a:r>
            <a:endParaRPr lang="pl-PL" dirty="0">
              <a:solidFill>
                <a:schemeClr val="accent6"/>
              </a:solidFill>
            </a:endParaRPr>
          </a:p>
        </p:txBody>
      </p:sp>
      <p:pic>
        <p:nvPicPr>
          <p:cNvPr id="8" name="Obraz 7"/>
          <p:cNvPicPr>
            <a:picLocks noChangeAspect="1"/>
          </p:cNvPicPr>
          <p:nvPr/>
        </p:nvPicPr>
        <p:blipFill>
          <a:blip r:embed="rId3"/>
          <a:stretch>
            <a:fillRect/>
          </a:stretch>
        </p:blipFill>
        <p:spPr>
          <a:xfrm>
            <a:off x="7852722" y="1667860"/>
            <a:ext cx="3924848" cy="4163006"/>
          </a:xfrm>
          <a:prstGeom prst="rect">
            <a:avLst/>
          </a:prstGeom>
        </p:spPr>
      </p:pic>
      <p:sp>
        <p:nvSpPr>
          <p:cNvPr id="9" name="Prostokąt 8"/>
          <p:cNvSpPr/>
          <p:nvPr/>
        </p:nvSpPr>
        <p:spPr>
          <a:xfrm>
            <a:off x="877888" y="4595220"/>
            <a:ext cx="6096000" cy="1908215"/>
          </a:xfrm>
          <a:prstGeom prst="rect">
            <a:avLst/>
          </a:prstGeom>
        </p:spPr>
        <p:txBody>
          <a:bodyPr>
            <a:spAutoFit/>
          </a:bodyPr>
          <a:lstStyle/>
          <a:p>
            <a:r>
              <a:rPr lang="pl-PL" sz="1400" i="1" dirty="0">
                <a:solidFill>
                  <a:schemeClr val="tx1">
                    <a:lumMod val="65000"/>
                    <a:lumOff val="35000"/>
                  </a:schemeClr>
                </a:solidFill>
              </a:rPr>
              <a:t>Wnioskodawca </a:t>
            </a:r>
            <a:r>
              <a:rPr lang="pl-PL" sz="1400" i="1" dirty="0" smtClean="0">
                <a:solidFill>
                  <a:schemeClr val="tx1">
                    <a:lumMod val="65000"/>
                    <a:lumOff val="35000"/>
                  </a:schemeClr>
                </a:solidFill>
              </a:rPr>
              <a:t>z woj. </a:t>
            </a:r>
            <a:r>
              <a:rPr lang="pl-PL" sz="1400" i="1" dirty="0">
                <a:solidFill>
                  <a:schemeClr val="tx1">
                    <a:lumMod val="65000"/>
                    <a:lumOff val="35000"/>
                  </a:schemeClr>
                </a:solidFill>
              </a:rPr>
              <a:t>warmińsko- mazurskiego</a:t>
            </a:r>
            <a:r>
              <a:rPr lang="pl-PL" sz="1400" i="1" dirty="0" smtClean="0">
                <a:solidFill>
                  <a:schemeClr val="tx1">
                    <a:lumMod val="65000"/>
                    <a:lumOff val="35000"/>
                  </a:schemeClr>
                </a:solidFill>
              </a:rPr>
              <a:t> wnioskuję </a:t>
            </a:r>
            <a:r>
              <a:rPr lang="pl-PL" sz="1400" i="1" dirty="0">
                <a:solidFill>
                  <a:schemeClr val="tx1">
                    <a:lumMod val="65000"/>
                    <a:lumOff val="35000"/>
                  </a:schemeClr>
                </a:solidFill>
              </a:rPr>
              <a:t>o pomoc regionalną w ramach przedsięwzięcia inwestycyjnego:</a:t>
            </a:r>
          </a:p>
          <a:p>
            <a:r>
              <a:rPr lang="pl-PL" dirty="0">
                <a:solidFill>
                  <a:schemeClr val="tx1">
                    <a:lumMod val="65000"/>
                    <a:lumOff val="35000"/>
                  </a:schemeClr>
                </a:solidFill>
              </a:rPr>
              <a:t>Wysokość </a:t>
            </a:r>
            <a:r>
              <a:rPr lang="pl-PL" dirty="0" smtClean="0">
                <a:solidFill>
                  <a:schemeClr val="tx1">
                    <a:lumMod val="65000"/>
                    <a:lumOff val="35000"/>
                  </a:schemeClr>
                </a:solidFill>
              </a:rPr>
              <a:t>pożyczki</a:t>
            </a:r>
            <a:r>
              <a:rPr lang="pl-PL" dirty="0">
                <a:solidFill>
                  <a:schemeClr val="tx1">
                    <a:lumMod val="65000"/>
                    <a:lumOff val="35000"/>
                  </a:schemeClr>
                </a:solidFill>
              </a:rPr>
              <a:t>: </a:t>
            </a:r>
            <a:r>
              <a:rPr lang="pl-PL" dirty="0" smtClean="0">
                <a:solidFill>
                  <a:schemeClr val="tx1">
                    <a:lumMod val="65000"/>
                    <a:lumOff val="35000"/>
                  </a:schemeClr>
                </a:solidFill>
              </a:rPr>
              <a:t>10 </a:t>
            </a:r>
            <a:r>
              <a:rPr lang="pl-PL" dirty="0">
                <a:solidFill>
                  <a:schemeClr val="tx1">
                    <a:lumMod val="65000"/>
                    <a:lumOff val="35000"/>
                  </a:schemeClr>
                </a:solidFill>
              </a:rPr>
              <a:t>mln</a:t>
            </a:r>
          </a:p>
          <a:p>
            <a:r>
              <a:rPr lang="pl-PL" dirty="0">
                <a:solidFill>
                  <a:schemeClr val="tx1">
                    <a:lumMod val="65000"/>
                    <a:lumOff val="35000"/>
                  </a:schemeClr>
                </a:solidFill>
              </a:rPr>
              <a:t>Premia innowacyjna: </a:t>
            </a:r>
            <a:r>
              <a:rPr lang="pl-PL" dirty="0" smtClean="0">
                <a:solidFill>
                  <a:schemeClr val="tx1">
                    <a:lumMod val="65000"/>
                    <a:lumOff val="35000"/>
                  </a:schemeClr>
                </a:solidFill>
              </a:rPr>
              <a:t>10 </a:t>
            </a:r>
            <a:r>
              <a:rPr lang="pl-PL" dirty="0">
                <a:solidFill>
                  <a:schemeClr val="tx1">
                    <a:lumMod val="65000"/>
                    <a:lumOff val="35000"/>
                  </a:schemeClr>
                </a:solidFill>
              </a:rPr>
              <a:t>mln * 20% = </a:t>
            </a:r>
            <a:r>
              <a:rPr lang="pl-PL" dirty="0" smtClean="0">
                <a:solidFill>
                  <a:schemeClr val="tx1">
                    <a:lumMod val="65000"/>
                    <a:lumOff val="35000"/>
                  </a:schemeClr>
                </a:solidFill>
              </a:rPr>
              <a:t>2 mln</a:t>
            </a:r>
          </a:p>
          <a:p>
            <a:r>
              <a:rPr lang="pl-PL" dirty="0" smtClean="0">
                <a:solidFill>
                  <a:schemeClr val="tx1">
                    <a:lumMod val="65000"/>
                    <a:lumOff val="35000"/>
                  </a:schemeClr>
                </a:solidFill>
              </a:rPr>
              <a:t>Pomoc regionalna: 50% </a:t>
            </a:r>
            <a:r>
              <a:rPr lang="pl-PL" dirty="0" err="1" smtClean="0">
                <a:solidFill>
                  <a:schemeClr val="tx1">
                    <a:lumMod val="65000"/>
                    <a:lumOff val="35000"/>
                  </a:schemeClr>
                </a:solidFill>
              </a:rPr>
              <a:t>k.k</a:t>
            </a:r>
            <a:endParaRPr lang="pl-PL" dirty="0" smtClean="0">
              <a:solidFill>
                <a:schemeClr val="tx1">
                  <a:lumMod val="65000"/>
                  <a:lumOff val="35000"/>
                </a:schemeClr>
              </a:solidFill>
            </a:endParaRPr>
          </a:p>
          <a:p>
            <a:r>
              <a:rPr lang="pl-PL" dirty="0">
                <a:solidFill>
                  <a:schemeClr val="tx1">
                    <a:lumMod val="65000"/>
                    <a:lumOff val="35000"/>
                  </a:schemeClr>
                </a:solidFill>
              </a:rPr>
              <a:t>Wysokość premii: </a:t>
            </a:r>
            <a:r>
              <a:rPr lang="pl-PL" dirty="0">
                <a:solidFill>
                  <a:schemeClr val="accent6"/>
                </a:solidFill>
              </a:rPr>
              <a:t>2</a:t>
            </a:r>
            <a:r>
              <a:rPr lang="pl-PL" dirty="0" smtClean="0">
                <a:solidFill>
                  <a:schemeClr val="accent6"/>
                </a:solidFill>
              </a:rPr>
              <a:t> </a:t>
            </a:r>
            <a:r>
              <a:rPr lang="pl-PL" dirty="0">
                <a:solidFill>
                  <a:schemeClr val="accent6"/>
                </a:solidFill>
              </a:rPr>
              <a:t>mln</a:t>
            </a:r>
          </a:p>
          <a:p>
            <a:endParaRPr lang="pl-PL" dirty="0">
              <a:solidFill>
                <a:schemeClr val="tx1">
                  <a:lumMod val="65000"/>
                  <a:lumOff val="35000"/>
                </a:schemeClr>
              </a:solidFill>
            </a:endParaRPr>
          </a:p>
        </p:txBody>
      </p:sp>
      <p:sp>
        <p:nvSpPr>
          <p:cNvPr id="11" name="pole tekstowe 10">
            <a:extLst>
              <a:ext uri="{FF2B5EF4-FFF2-40B4-BE49-F238E27FC236}">
                <a16:creationId xmlns:a16="http://schemas.microsoft.com/office/drawing/2014/main" id="{415FACA8-A282-4DBA-947C-862845645054}"/>
              </a:ext>
            </a:extLst>
          </p:cNvPr>
          <p:cNvSpPr txBox="1"/>
          <p:nvPr/>
        </p:nvSpPr>
        <p:spPr>
          <a:xfrm>
            <a:off x="383931" y="4101477"/>
            <a:ext cx="2282436" cy="369332"/>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nchor="t">
            <a:spAutoFit/>
          </a:bodyPr>
          <a:lstStyle/>
          <a:p>
            <a:r>
              <a:rPr lang="pl-PL" dirty="0" smtClean="0"/>
              <a:t>Przykład 4</a:t>
            </a:r>
            <a:endParaRPr lang="pl-PL" dirty="0"/>
          </a:p>
        </p:txBody>
      </p:sp>
      <p:sp>
        <p:nvSpPr>
          <p:cNvPr id="10" name="Prostokąt 20">
            <a:extLst>
              <a:ext uri="{FF2B5EF4-FFF2-40B4-BE49-F238E27FC236}">
                <a16:creationId xmlns:a16="http://schemas.microsoft.com/office/drawing/2014/main" id="{AFBC912A-231B-542F-4CAA-649728E8CFAD}"/>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dirty="0">
                <a:ln>
                  <a:noFill/>
                </a:ln>
                <a:solidFill>
                  <a:schemeClr val="tx1">
                    <a:lumMod val="65000"/>
                    <a:lumOff val="35000"/>
                  </a:schemeClr>
                </a:solidFill>
                <a:effectLst/>
                <a:uLnTx/>
                <a:uFillTx/>
                <a:latin typeface="+mj-lt"/>
                <a:ea typeface="+mn-ea"/>
                <a:cs typeface="+mn-cs"/>
              </a:rPr>
              <a:t>PROGRAM | </a:t>
            </a:r>
            <a:r>
              <a:rPr lang="pl-PL" b="1" dirty="0">
                <a:solidFill>
                  <a:schemeClr val="tx1">
                    <a:lumMod val="65000"/>
                    <a:lumOff val="35000"/>
                  </a:schemeClr>
                </a:solidFill>
                <a:latin typeface="+mj-lt"/>
              </a:rPr>
              <a:t>INNOWACJE DLA ŚRODOWISKA</a:t>
            </a:r>
            <a:endParaRPr lang="pl-PL" sz="1800" b="1" i="0" u="none" strike="noStrike" kern="1200" cap="none" spc="0" normalizeH="0" baseline="0" noProof="0" dirty="0">
              <a:ln>
                <a:noFill/>
              </a:ln>
              <a:solidFill>
                <a:schemeClr val="tx1">
                  <a:lumMod val="65000"/>
                  <a:lumOff val="35000"/>
                </a:schemeClr>
              </a:solidFill>
              <a:effectLst/>
              <a:uLnTx/>
              <a:uFillTx/>
              <a:latin typeface="+mj-lt"/>
            </a:endParaRPr>
          </a:p>
        </p:txBody>
      </p:sp>
    </p:spTree>
    <p:extLst>
      <p:ext uri="{BB962C8B-B14F-4D97-AF65-F5344CB8AC3E}">
        <p14:creationId xmlns:p14="http://schemas.microsoft.com/office/powerpoint/2010/main" val="2192422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16516" y="-420254"/>
            <a:ext cx="3932237" cy="1600200"/>
          </a:xfrm>
        </p:spPr>
        <p:txBody>
          <a:bodyPr/>
          <a:lstStyle/>
          <a:p>
            <a:r>
              <a:rPr lang="pl-PL" dirty="0" smtClean="0"/>
              <a:t>Umorzenie</a:t>
            </a:r>
            <a:endParaRPr lang="pl-PL" dirty="0"/>
          </a:p>
        </p:txBody>
      </p:sp>
      <p:graphicFrame>
        <p:nvGraphicFramePr>
          <p:cNvPr id="5" name="Diagram 4"/>
          <p:cNvGraphicFramePr/>
          <p:nvPr>
            <p:extLst>
              <p:ext uri="{D42A27DB-BD31-4B8C-83A1-F6EECF244321}">
                <p14:modId xmlns:p14="http://schemas.microsoft.com/office/powerpoint/2010/main" val="2310225491"/>
              </p:ext>
            </p:extLst>
          </p:nvPr>
        </p:nvGraphicFramePr>
        <p:xfrm>
          <a:off x="424152" y="2786899"/>
          <a:ext cx="11278320" cy="3112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Nawias klamrowy otwierający 9"/>
          <p:cNvSpPr/>
          <p:nvPr/>
        </p:nvSpPr>
        <p:spPr>
          <a:xfrm rot="16200000">
            <a:off x="5504355" y="817061"/>
            <a:ext cx="771911" cy="10164984"/>
          </a:xfrm>
          <a:prstGeom prst="leftBrace">
            <a:avLst>
              <a:gd name="adj1" fmla="val 124361"/>
              <a:gd name="adj2" fmla="val 4982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1" name="pole tekstowe 10"/>
          <p:cNvSpPr txBox="1"/>
          <p:nvPr/>
        </p:nvSpPr>
        <p:spPr>
          <a:xfrm>
            <a:off x="5495276" y="6285509"/>
            <a:ext cx="1136072" cy="369332"/>
          </a:xfrm>
          <a:prstGeom prst="rect">
            <a:avLst/>
          </a:prstGeom>
          <a:noFill/>
        </p:spPr>
        <p:txBody>
          <a:bodyPr wrap="square" rtlCol="0">
            <a:spAutoFit/>
          </a:bodyPr>
          <a:lstStyle/>
          <a:p>
            <a:r>
              <a:rPr lang="pl-PL" dirty="0" smtClean="0"/>
              <a:t>14 lat</a:t>
            </a:r>
            <a:endParaRPr lang="pl-PL" dirty="0"/>
          </a:p>
        </p:txBody>
      </p:sp>
      <p:sp>
        <p:nvSpPr>
          <p:cNvPr id="12" name="pole tekstowe 11"/>
          <p:cNvSpPr txBox="1"/>
          <p:nvPr/>
        </p:nvSpPr>
        <p:spPr>
          <a:xfrm>
            <a:off x="0" y="1284785"/>
            <a:ext cx="4481933" cy="1446550"/>
          </a:xfrm>
          <a:prstGeom prst="rect">
            <a:avLst/>
          </a:prstGeom>
          <a:solidFill>
            <a:schemeClr val="accent4"/>
          </a:solidFill>
        </p:spPr>
        <p:txBody>
          <a:bodyPr wrap="square" rtlCol="0">
            <a:spAutoFit/>
          </a:bodyPr>
          <a:lstStyle/>
          <a:p>
            <a:r>
              <a:rPr lang="pl-PL" dirty="0" smtClean="0">
                <a:solidFill>
                  <a:schemeClr val="bg1"/>
                </a:solidFill>
                <a:effectLst>
                  <a:outerShdw blurRad="38100" dist="38100" dir="2700000" algn="tl">
                    <a:srgbClr val="000000">
                      <a:alpha val="43137"/>
                    </a:srgbClr>
                  </a:outerShdw>
                </a:effectLst>
              </a:rPr>
              <a:t>Przykład:</a:t>
            </a:r>
          </a:p>
          <a:p>
            <a:r>
              <a:rPr lang="pl-PL" sz="1400" dirty="0" smtClean="0">
                <a:solidFill>
                  <a:schemeClr val="bg1"/>
                </a:solidFill>
              </a:rPr>
              <a:t>Przedsiębiorca: MŚP</a:t>
            </a:r>
          </a:p>
          <a:p>
            <a:r>
              <a:rPr lang="pl-PL" sz="1400" dirty="0" smtClean="0">
                <a:solidFill>
                  <a:schemeClr val="bg1"/>
                </a:solidFill>
              </a:rPr>
              <a:t>Kwota pożyczki: 50 mln zł </a:t>
            </a:r>
          </a:p>
          <a:p>
            <a:r>
              <a:rPr lang="pl-PL" sz="1400" dirty="0" smtClean="0">
                <a:solidFill>
                  <a:schemeClr val="bg1"/>
                </a:solidFill>
              </a:rPr>
              <a:t>Okres kredytowania: 2023-2037 (14 lat)</a:t>
            </a:r>
          </a:p>
          <a:p>
            <a:r>
              <a:rPr lang="pl-PL" sz="1400" dirty="0" smtClean="0">
                <a:solidFill>
                  <a:schemeClr val="bg1"/>
                </a:solidFill>
              </a:rPr>
              <a:t>Premia innowacyjna: 10 mln zł</a:t>
            </a:r>
          </a:p>
          <a:p>
            <a:r>
              <a:rPr lang="pl-PL" sz="1400" dirty="0" smtClean="0">
                <a:solidFill>
                  <a:schemeClr val="bg1"/>
                </a:solidFill>
              </a:rPr>
              <a:t>Umorzenie: 10 mln zł</a:t>
            </a:r>
            <a:endParaRPr lang="pl-PL" sz="1400" dirty="0">
              <a:solidFill>
                <a:schemeClr val="bg1"/>
              </a:solidFill>
            </a:endParaRPr>
          </a:p>
        </p:txBody>
      </p:sp>
      <p:sp>
        <p:nvSpPr>
          <p:cNvPr id="22" name="Prostokąt 20">
            <a:extLst>
              <a:ext uri="{FF2B5EF4-FFF2-40B4-BE49-F238E27FC236}">
                <a16:creationId xmlns:a16="http://schemas.microsoft.com/office/drawing/2014/main" id="{AFBC912A-231B-542F-4CAA-649728E8CFAD}"/>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dirty="0">
                <a:ln>
                  <a:noFill/>
                </a:ln>
                <a:solidFill>
                  <a:schemeClr val="tx1">
                    <a:lumMod val="65000"/>
                    <a:lumOff val="35000"/>
                  </a:schemeClr>
                </a:solidFill>
                <a:effectLst/>
                <a:uLnTx/>
                <a:uFillTx/>
                <a:latin typeface="+mj-lt"/>
                <a:ea typeface="+mn-ea"/>
                <a:cs typeface="+mn-cs"/>
              </a:rPr>
              <a:t>PROGRAM | </a:t>
            </a:r>
            <a:r>
              <a:rPr lang="pl-PL" b="1" dirty="0">
                <a:solidFill>
                  <a:schemeClr val="tx1">
                    <a:lumMod val="65000"/>
                    <a:lumOff val="35000"/>
                  </a:schemeClr>
                </a:solidFill>
                <a:latin typeface="+mj-lt"/>
              </a:rPr>
              <a:t>INNOWACJE DLA ŚRODOWISKA</a:t>
            </a:r>
            <a:endParaRPr lang="pl-PL" sz="1800" b="1" i="0" u="none" strike="noStrike" kern="1200" cap="none" spc="0" normalizeH="0" baseline="0" noProof="0" dirty="0">
              <a:ln>
                <a:noFill/>
              </a:ln>
              <a:solidFill>
                <a:schemeClr val="tx1">
                  <a:lumMod val="65000"/>
                  <a:lumOff val="35000"/>
                </a:schemeClr>
              </a:solidFill>
              <a:effectLst/>
              <a:uLnTx/>
              <a:uFillTx/>
              <a:latin typeface="+mj-lt"/>
            </a:endParaRPr>
          </a:p>
        </p:txBody>
      </p:sp>
      <p:sp>
        <p:nvSpPr>
          <p:cNvPr id="3" name="Strzałka w prawo 2"/>
          <p:cNvSpPr/>
          <p:nvPr/>
        </p:nvSpPr>
        <p:spPr>
          <a:xfrm>
            <a:off x="807818" y="2816939"/>
            <a:ext cx="5376672" cy="238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prawo 8"/>
          <p:cNvSpPr/>
          <p:nvPr/>
        </p:nvSpPr>
        <p:spPr>
          <a:xfrm rot="10800000">
            <a:off x="7344697" y="2841521"/>
            <a:ext cx="3628106" cy="186814"/>
          </a:xfrm>
          <a:prstGeom prst="rightArrow">
            <a:avLst/>
          </a:prstGeom>
          <a:solidFill>
            <a:srgbClr val="FFC000"/>
          </a:solidFill>
          <a:ln>
            <a:gradFill>
              <a:gsLst>
                <a:gs pos="0">
                  <a:schemeClr val="accent1">
                    <a:lumMod val="5000"/>
                    <a:lumOff val="95000"/>
                  </a:schemeClr>
                </a:gs>
                <a:gs pos="9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335026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Kwalifikowalność kosztów</a:t>
            </a:r>
            <a:endParaRPr lang="pl-PL" dirty="0"/>
          </a:p>
        </p:txBody>
      </p:sp>
      <p:sp>
        <p:nvSpPr>
          <p:cNvPr id="3" name="Prostokąt 2"/>
          <p:cNvSpPr/>
          <p:nvPr/>
        </p:nvSpPr>
        <p:spPr>
          <a:xfrm>
            <a:off x="1060938" y="4628613"/>
            <a:ext cx="6096000" cy="1311128"/>
          </a:xfrm>
          <a:prstGeom prst="rect">
            <a:avLst/>
          </a:prstGeom>
        </p:spPr>
        <p:txBody>
          <a:bodyPr>
            <a:spAutoFit/>
          </a:bodyPr>
          <a:lstStyle/>
          <a:p>
            <a:pPr marL="285750" indent="-285750">
              <a:lnSpc>
                <a:spcPct val="110000"/>
              </a:lnSpc>
              <a:buClr>
                <a:schemeClr val="accent4"/>
              </a:buClr>
              <a:buFont typeface="Arial" panose="020B0604020202020204" pitchFamily="34" charset="0"/>
              <a:buChar char="•"/>
            </a:pPr>
            <a:r>
              <a:rPr lang="pl-PL" dirty="0">
                <a:solidFill>
                  <a:schemeClr val="tx1">
                    <a:lumMod val="65000"/>
                    <a:lumOff val="35000"/>
                  </a:schemeClr>
                </a:solidFill>
              </a:rPr>
              <a:t>zgodnie z Wytycznymi w zakresie kwalifikowania kosztów ze środków NFOŚiGW</a:t>
            </a:r>
          </a:p>
          <a:p>
            <a:pPr marL="285750" indent="-285750">
              <a:lnSpc>
                <a:spcPct val="110000"/>
              </a:lnSpc>
              <a:buClr>
                <a:schemeClr val="accent4"/>
              </a:buClr>
              <a:buFont typeface="Arial" panose="020B0604020202020204" pitchFamily="34" charset="0"/>
              <a:buChar char="•"/>
            </a:pPr>
            <a:r>
              <a:rPr lang="pl-PL" dirty="0">
                <a:solidFill>
                  <a:schemeClr val="tx1">
                    <a:lumMod val="65000"/>
                    <a:lumOff val="35000"/>
                  </a:schemeClr>
                </a:solidFill>
              </a:rPr>
              <a:t>zgodnie z PP Innowacje dla Środowiska (pkt. 6)</a:t>
            </a:r>
          </a:p>
          <a:p>
            <a:pPr marL="285750" indent="-285750">
              <a:lnSpc>
                <a:spcPct val="110000"/>
              </a:lnSpc>
              <a:buClr>
                <a:schemeClr val="accent4"/>
              </a:buClr>
              <a:buFont typeface="Arial" panose="020B0604020202020204" pitchFamily="34" charset="0"/>
              <a:buChar char="•"/>
            </a:pPr>
            <a:r>
              <a:rPr lang="pl-PL" dirty="0">
                <a:solidFill>
                  <a:schemeClr val="tx1">
                    <a:lumMod val="65000"/>
                    <a:lumOff val="35000"/>
                  </a:schemeClr>
                </a:solidFill>
              </a:rPr>
              <a:t>zgodnie z zasadami udzielania pomocy publicznej</a:t>
            </a:r>
          </a:p>
        </p:txBody>
      </p:sp>
    </p:spTree>
    <p:extLst>
      <p:ext uri="{BB962C8B-B14F-4D97-AF65-F5344CB8AC3E}">
        <p14:creationId xmlns:p14="http://schemas.microsoft.com/office/powerpoint/2010/main" val="3978484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00854" y="316524"/>
            <a:ext cx="9013440" cy="1287194"/>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pl-PL" sz="3200" dirty="0" smtClean="0">
                <a:latin typeface="+mn-lt"/>
              </a:rPr>
              <a:t>Kwalifikowalność kosztów c.d.</a:t>
            </a:r>
            <a:endParaRPr lang="pl-PL" sz="3200" dirty="0">
              <a:latin typeface="+mn-lt"/>
            </a:endParaRPr>
          </a:p>
        </p:txBody>
      </p:sp>
      <p:sp>
        <p:nvSpPr>
          <p:cNvPr id="8" name="Sześciokąt 7">
            <a:extLst>
              <a:ext uri="{FF2B5EF4-FFF2-40B4-BE49-F238E27FC236}">
                <a16:creationId xmlns:a16="http://schemas.microsoft.com/office/drawing/2014/main" id="{0976AA43-7985-4C71-B206-9A56A0B443ED}"/>
              </a:ext>
            </a:extLst>
          </p:cNvPr>
          <p:cNvSpPr/>
          <p:nvPr/>
        </p:nvSpPr>
        <p:spPr>
          <a:xfrm>
            <a:off x="663578" y="1335835"/>
            <a:ext cx="981409" cy="804735"/>
          </a:xfrm>
          <a:prstGeom prst="hexagon">
            <a:avLst/>
          </a:prstGeom>
          <a:effectLst>
            <a:innerShdw blurRad="373977"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b"/>
          <a:lstStyle/>
          <a:p>
            <a:pPr algn="ctr"/>
            <a:r>
              <a:rPr lang="pl-PL" sz="4400" dirty="0" smtClean="0">
                <a:ln w="0"/>
                <a:solidFill>
                  <a:schemeClr val="accent2"/>
                </a:solidFill>
                <a:effectLst>
                  <a:reflection blurRad="6350" stA="53000" endA="300" endPos="35500" dir="5400000" sy="-90000" algn="bl" rotWithShape="0"/>
                </a:effectLst>
              </a:rPr>
              <a:t>1.</a:t>
            </a:r>
            <a:endParaRPr lang="pl-PL" sz="4400" dirty="0">
              <a:ln w="0"/>
              <a:solidFill>
                <a:schemeClr val="accent2"/>
              </a:solidFill>
              <a:effectLst>
                <a:reflection blurRad="6350" stA="53000" endA="300" endPos="35500" dir="5400000" sy="-90000" algn="bl" rotWithShape="0"/>
              </a:effectLst>
            </a:endParaRPr>
          </a:p>
        </p:txBody>
      </p:sp>
      <p:sp>
        <p:nvSpPr>
          <p:cNvPr id="9" name="Sześciokąt 8">
            <a:extLst>
              <a:ext uri="{FF2B5EF4-FFF2-40B4-BE49-F238E27FC236}">
                <a16:creationId xmlns:a16="http://schemas.microsoft.com/office/drawing/2014/main" id="{0976AA43-7985-4C71-B206-9A56A0B443ED}"/>
              </a:ext>
            </a:extLst>
          </p:cNvPr>
          <p:cNvSpPr/>
          <p:nvPr/>
        </p:nvSpPr>
        <p:spPr>
          <a:xfrm>
            <a:off x="1483275" y="1955380"/>
            <a:ext cx="981409" cy="804735"/>
          </a:xfrm>
          <a:prstGeom prst="hexagon">
            <a:avLst/>
          </a:prstGeom>
          <a:effectLst>
            <a:innerShdw blurRad="373977"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b"/>
          <a:lstStyle/>
          <a:p>
            <a:pPr algn="ctr"/>
            <a:r>
              <a:rPr lang="pl-PL" sz="4400" dirty="0" smtClean="0">
                <a:ln w="0"/>
                <a:solidFill>
                  <a:schemeClr val="accent2"/>
                </a:solidFill>
                <a:effectLst>
                  <a:reflection blurRad="6350" stA="53000" endA="300" endPos="35500" dir="5400000" sy="-90000" algn="bl" rotWithShape="0"/>
                </a:effectLst>
              </a:rPr>
              <a:t>2.</a:t>
            </a:r>
            <a:endParaRPr lang="pl-PL" sz="4400" dirty="0">
              <a:ln w="0"/>
              <a:solidFill>
                <a:schemeClr val="accent2"/>
              </a:solidFill>
              <a:effectLst>
                <a:reflection blurRad="6350" stA="53000" endA="300" endPos="35500" dir="5400000" sy="-90000" algn="bl" rotWithShape="0"/>
              </a:effectLst>
            </a:endParaRPr>
          </a:p>
        </p:txBody>
      </p:sp>
      <p:sp>
        <p:nvSpPr>
          <p:cNvPr id="11" name="Sześciokąt 10">
            <a:extLst>
              <a:ext uri="{FF2B5EF4-FFF2-40B4-BE49-F238E27FC236}">
                <a16:creationId xmlns:a16="http://schemas.microsoft.com/office/drawing/2014/main" id="{0976AA43-7985-4C71-B206-9A56A0B443ED}"/>
              </a:ext>
            </a:extLst>
          </p:cNvPr>
          <p:cNvSpPr/>
          <p:nvPr/>
        </p:nvSpPr>
        <p:spPr>
          <a:xfrm>
            <a:off x="13090" y="5990228"/>
            <a:ext cx="981409" cy="804735"/>
          </a:xfrm>
          <a:prstGeom prst="hexagon">
            <a:avLst>
              <a:gd name="adj" fmla="val 21722"/>
              <a:gd name="vf" fmla="val 115470"/>
            </a:avLst>
          </a:prstGeom>
          <a:effectLst>
            <a:innerShdw blurRad="373977"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b"/>
          <a:lstStyle/>
          <a:p>
            <a:pPr algn="ctr"/>
            <a:r>
              <a:rPr lang="pl-PL" sz="4400" dirty="0" smtClean="0">
                <a:ln w="0"/>
                <a:solidFill>
                  <a:schemeClr val="accent2"/>
                </a:solidFill>
                <a:effectLst>
                  <a:reflection blurRad="6350" stA="53000" endA="300" endPos="35500" dir="5400000" sy="-90000" algn="bl" rotWithShape="0"/>
                </a:effectLst>
              </a:rPr>
              <a:t>4.</a:t>
            </a:r>
            <a:endParaRPr lang="pl-PL" sz="4400" dirty="0">
              <a:ln w="0"/>
              <a:solidFill>
                <a:schemeClr val="accent2"/>
              </a:solidFill>
              <a:effectLst>
                <a:reflection blurRad="6350" stA="53000" endA="300" endPos="35500" dir="5400000" sy="-90000" algn="bl" rotWithShape="0"/>
              </a:effectLst>
            </a:endParaRPr>
          </a:p>
        </p:txBody>
      </p:sp>
      <p:sp>
        <p:nvSpPr>
          <p:cNvPr id="12" name="pole tekstowe 11">
            <a:extLst>
              <a:ext uri="{FF2B5EF4-FFF2-40B4-BE49-F238E27FC236}">
                <a16:creationId xmlns:a16="http://schemas.microsoft.com/office/drawing/2014/main" id="{415FACA8-A282-4DBA-947C-862845645054}"/>
              </a:ext>
            </a:extLst>
          </p:cNvPr>
          <p:cNvSpPr txBox="1"/>
          <p:nvPr/>
        </p:nvSpPr>
        <p:spPr>
          <a:xfrm>
            <a:off x="759111" y="6366805"/>
            <a:ext cx="7584406" cy="307777"/>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nchor="t">
            <a:spAutoFit/>
          </a:bodyPr>
          <a:lstStyle/>
          <a:p>
            <a:r>
              <a:rPr lang="pl-PL" sz="1400" dirty="0"/>
              <a:t>koszty poniesione na uzyskanie Świadectwa Weryfikacji </a:t>
            </a:r>
            <a:r>
              <a:rPr lang="pl-PL" sz="1400" dirty="0" smtClean="0"/>
              <a:t>Technologii Środowiskowych ETV</a:t>
            </a:r>
            <a:endParaRPr lang="pl-PL" sz="1400" dirty="0"/>
          </a:p>
        </p:txBody>
      </p:sp>
      <p:sp>
        <p:nvSpPr>
          <p:cNvPr id="13" name="Sześciokąt 4">
            <a:extLst>
              <a:ext uri="{FF2B5EF4-FFF2-40B4-BE49-F238E27FC236}">
                <a16:creationId xmlns:a16="http://schemas.microsoft.com/office/drawing/2014/main" id="{F8463402-BB8E-0F3F-97ED-E2B7FCFEB24C}"/>
              </a:ext>
            </a:extLst>
          </p:cNvPr>
          <p:cNvSpPr/>
          <p:nvPr/>
        </p:nvSpPr>
        <p:spPr>
          <a:xfrm>
            <a:off x="1847796" y="1379716"/>
            <a:ext cx="7523389" cy="467998"/>
          </a:xfrm>
          <a:prstGeom prst="hexagon">
            <a:avLst>
              <a:gd name="adj" fmla="val 34436"/>
              <a:gd name="vf" fmla="val 115470"/>
            </a:avLst>
          </a:prstGeom>
          <a:effectLst>
            <a:innerShdw blurRad="346463"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lIns="0" tIns="45720" rIns="0" bIns="45720" rtlCol="0" anchor="ctr"/>
          <a:lstStyle/>
          <a:p>
            <a:pPr algn="ctr"/>
            <a:endParaRPr lang="pl-PL" sz="3200" b="1">
              <a:ln w="0"/>
              <a:solidFill>
                <a:schemeClr val="tx1">
                  <a:lumMod val="65000"/>
                  <a:lumOff val="35000"/>
                </a:schemeClr>
              </a:solidFill>
              <a:effectLst>
                <a:reflection blurRad="6350" stA="53000" endA="300" endPos="35500" dir="5400000" sy="-90000" algn="bl" rotWithShape="0"/>
              </a:effectLst>
            </a:endParaRPr>
          </a:p>
        </p:txBody>
      </p:sp>
      <p:sp>
        <p:nvSpPr>
          <p:cNvPr id="5" name="pole tekstowe 4">
            <a:extLst>
              <a:ext uri="{FF2B5EF4-FFF2-40B4-BE49-F238E27FC236}">
                <a16:creationId xmlns:a16="http://schemas.microsoft.com/office/drawing/2014/main" id="{415FACA8-A282-4DBA-947C-862845645054}"/>
              </a:ext>
            </a:extLst>
          </p:cNvPr>
          <p:cNvSpPr txBox="1"/>
          <p:nvPr/>
        </p:nvSpPr>
        <p:spPr>
          <a:xfrm>
            <a:off x="2253414" y="1489176"/>
            <a:ext cx="4965077" cy="307777"/>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lIns="91440" tIns="45720" rIns="91440" bIns="45720" anchor="t">
            <a:spAutoFit/>
          </a:bodyPr>
          <a:lstStyle/>
          <a:p>
            <a:r>
              <a:rPr lang="pl-PL" sz="1400" dirty="0" smtClean="0">
                <a:solidFill>
                  <a:schemeClr val="tx1">
                    <a:lumMod val="65000"/>
                    <a:lumOff val="35000"/>
                  </a:schemeClr>
                </a:solidFill>
              </a:rPr>
              <a:t>Link</a:t>
            </a:r>
            <a:r>
              <a:rPr lang="pl-PL" sz="1400" dirty="0">
                <a:solidFill>
                  <a:schemeClr val="tx1">
                    <a:lumMod val="65000"/>
                    <a:lumOff val="35000"/>
                  </a:schemeClr>
                </a:solidFill>
              </a:rPr>
              <a:t>: https://www.gov.pl/web/nfosigw/informacje-ogolne</a:t>
            </a:r>
          </a:p>
        </p:txBody>
      </p:sp>
      <p:sp>
        <p:nvSpPr>
          <p:cNvPr id="14" name="Sześciokąt 4">
            <a:extLst>
              <a:ext uri="{FF2B5EF4-FFF2-40B4-BE49-F238E27FC236}">
                <a16:creationId xmlns:a16="http://schemas.microsoft.com/office/drawing/2014/main" id="{F8463402-BB8E-0F3F-97ED-E2B7FCFEB24C}"/>
              </a:ext>
            </a:extLst>
          </p:cNvPr>
          <p:cNvSpPr/>
          <p:nvPr/>
        </p:nvSpPr>
        <p:spPr>
          <a:xfrm>
            <a:off x="156525" y="2760115"/>
            <a:ext cx="11825654" cy="3415303"/>
          </a:xfrm>
          <a:prstGeom prst="hexagon">
            <a:avLst>
              <a:gd name="adj" fmla="val 20765"/>
              <a:gd name="vf" fmla="val 115470"/>
            </a:avLst>
          </a:prstGeom>
          <a:effectLst>
            <a:innerShdw blurRad="346463"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lIns="0" tIns="45720" rIns="0" bIns="45720" rtlCol="0" anchor="ctr"/>
          <a:lstStyle/>
          <a:p>
            <a:pPr algn="ctr"/>
            <a:endParaRPr lang="pl-PL" sz="3200" b="1">
              <a:ln w="0"/>
              <a:solidFill>
                <a:schemeClr val="accent2"/>
              </a:solidFill>
              <a:effectLst>
                <a:reflection blurRad="6350" stA="53000" endA="300" endPos="35500" dir="5400000" sy="-90000" algn="bl" rotWithShape="0"/>
              </a:effectLst>
            </a:endParaRPr>
          </a:p>
        </p:txBody>
      </p:sp>
      <p:sp>
        <p:nvSpPr>
          <p:cNvPr id="15" name="Sześciokąt 4">
            <a:extLst>
              <a:ext uri="{FF2B5EF4-FFF2-40B4-BE49-F238E27FC236}">
                <a16:creationId xmlns:a16="http://schemas.microsoft.com/office/drawing/2014/main" id="{F8463402-BB8E-0F3F-97ED-E2B7FCFEB24C}"/>
              </a:ext>
            </a:extLst>
          </p:cNvPr>
          <p:cNvSpPr/>
          <p:nvPr/>
        </p:nvSpPr>
        <p:spPr>
          <a:xfrm>
            <a:off x="2511622" y="2065786"/>
            <a:ext cx="7523389" cy="601123"/>
          </a:xfrm>
          <a:prstGeom prst="hexagon">
            <a:avLst>
              <a:gd name="adj" fmla="val 34436"/>
              <a:gd name="vf" fmla="val 115470"/>
            </a:avLst>
          </a:prstGeom>
          <a:effectLst>
            <a:innerShdw blurRad="346463"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lIns="0" tIns="45720" rIns="0" bIns="45720" rtlCol="0" anchor="ctr"/>
          <a:lstStyle/>
          <a:p>
            <a:pPr algn="ctr"/>
            <a:endParaRPr lang="pl-PL" sz="3200" b="1">
              <a:ln w="0"/>
              <a:solidFill>
                <a:schemeClr val="accent2"/>
              </a:solidFill>
              <a:effectLst>
                <a:reflection blurRad="6350" stA="53000" endA="300" endPos="35500" dir="5400000" sy="-90000" algn="bl" rotWithShape="0"/>
              </a:effectLst>
            </a:endParaRPr>
          </a:p>
        </p:txBody>
      </p:sp>
      <p:sp>
        <p:nvSpPr>
          <p:cNvPr id="6" name="pole tekstowe 5">
            <a:extLst>
              <a:ext uri="{FF2B5EF4-FFF2-40B4-BE49-F238E27FC236}">
                <a16:creationId xmlns:a16="http://schemas.microsoft.com/office/drawing/2014/main" id="{415FACA8-A282-4DBA-947C-862845645054}"/>
              </a:ext>
            </a:extLst>
          </p:cNvPr>
          <p:cNvSpPr txBox="1"/>
          <p:nvPr/>
        </p:nvSpPr>
        <p:spPr>
          <a:xfrm>
            <a:off x="2769576" y="2110898"/>
            <a:ext cx="6544717" cy="52322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lIns="91440" tIns="45720" rIns="91440" bIns="45720" anchor="t">
            <a:spAutoFit/>
          </a:bodyPr>
          <a:lstStyle/>
          <a:p>
            <a:r>
              <a:rPr lang="pl-PL" sz="1400" dirty="0" smtClean="0">
                <a:solidFill>
                  <a:schemeClr val="tx1">
                    <a:lumMod val="65000"/>
                    <a:lumOff val="35000"/>
                  </a:schemeClr>
                </a:solidFill>
              </a:rPr>
              <a:t>Zgodnie z odpowiednim Rozporządzeniem, będącym podstawą ubiegania się o dofinansowanie</a:t>
            </a:r>
            <a:endParaRPr lang="pl-PL" sz="1400" dirty="0">
              <a:solidFill>
                <a:schemeClr val="tx1">
                  <a:lumMod val="65000"/>
                  <a:lumOff val="35000"/>
                </a:schemeClr>
              </a:solidFill>
            </a:endParaRPr>
          </a:p>
        </p:txBody>
      </p:sp>
      <p:sp>
        <p:nvSpPr>
          <p:cNvPr id="7" name="pole tekstowe 6">
            <a:extLst>
              <a:ext uri="{FF2B5EF4-FFF2-40B4-BE49-F238E27FC236}">
                <a16:creationId xmlns:a16="http://schemas.microsoft.com/office/drawing/2014/main" id="{415FACA8-A282-4DBA-947C-862845645054}"/>
              </a:ext>
            </a:extLst>
          </p:cNvPr>
          <p:cNvSpPr txBox="1"/>
          <p:nvPr/>
        </p:nvSpPr>
        <p:spPr>
          <a:xfrm>
            <a:off x="873794" y="2802369"/>
            <a:ext cx="10593900" cy="341632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lIns="91440" tIns="45720" rIns="91440" bIns="45720" anchor="t">
            <a:spAutoFit/>
          </a:bodyPr>
          <a:lstStyle/>
          <a:p>
            <a:r>
              <a:rPr lang="pl-PL" sz="1200" dirty="0" smtClean="0">
                <a:solidFill>
                  <a:schemeClr val="tx1">
                    <a:lumMod val="65000"/>
                    <a:lumOff val="35000"/>
                  </a:schemeClr>
                </a:solidFill>
              </a:rPr>
              <a:t>	Pkt. 6 PP w </a:t>
            </a:r>
            <a:r>
              <a:rPr lang="pl-PL" sz="1200" dirty="0">
                <a:solidFill>
                  <a:schemeClr val="tx1">
                    <a:lumMod val="65000"/>
                    <a:lumOff val="35000"/>
                  </a:schemeClr>
                </a:solidFill>
              </a:rPr>
              <a:t>ramach </a:t>
            </a:r>
            <a:r>
              <a:rPr lang="pl-PL" sz="1200" dirty="0" smtClean="0">
                <a:solidFill>
                  <a:schemeClr val="tx1">
                    <a:lumMod val="65000"/>
                    <a:lumOff val="35000"/>
                  </a:schemeClr>
                </a:solidFill>
              </a:rPr>
              <a:t>kategorii:</a:t>
            </a:r>
          </a:p>
          <a:p>
            <a:pPr lvl="0"/>
            <a:r>
              <a:rPr lang="pl-PL" sz="1200" dirty="0" smtClean="0">
                <a:solidFill>
                  <a:schemeClr val="tx1">
                    <a:lumMod val="65000"/>
                    <a:lumOff val="35000"/>
                  </a:schemeClr>
                </a:solidFill>
              </a:rPr>
              <a:t>-3.4.1 </a:t>
            </a:r>
            <a:r>
              <a:rPr lang="pl-PL" sz="1200" dirty="0">
                <a:solidFill>
                  <a:schemeClr val="tx1">
                    <a:lumMod val="65000"/>
                    <a:lumOff val="35000"/>
                  </a:schemeClr>
                </a:solidFill>
              </a:rPr>
              <a:t>pn. „Nabycie nieruchomości niezabudowanej, nieruchomości zabudowanej, zakup gruntu” koszty kwalifikowane nie mogą przekraczać 15% sumy kosztów kwalifikowanych przedsięwzięcia;</a:t>
            </a:r>
          </a:p>
          <a:p>
            <a:pPr lvl="0"/>
            <a:r>
              <a:rPr lang="pl-PL" sz="1200" dirty="0" smtClean="0">
                <a:solidFill>
                  <a:schemeClr val="tx1">
                    <a:lumMod val="65000"/>
                    <a:lumOff val="35000"/>
                  </a:schemeClr>
                </a:solidFill>
              </a:rPr>
              <a:t>- </a:t>
            </a:r>
            <a:r>
              <a:rPr lang="pl-PL" sz="1200" dirty="0">
                <a:solidFill>
                  <a:schemeClr val="tx1">
                    <a:lumMod val="65000"/>
                    <a:lumOff val="35000"/>
                  </a:schemeClr>
                </a:solidFill>
              </a:rPr>
              <a:t>3.4.2 pn. „Roboty budowlane” koszty budynków i budowli, wraz z infrastrukturą techniczną, nie mogą przekraczać 35% sumy kosztów kwalifikowanych przedsięwzięcia. Ograniczenie to nie dotyczy infrastruktury, która jest bezpośrednio związana z wdrażaną technologią lub rozwiązaniem;</a:t>
            </a:r>
          </a:p>
          <a:p>
            <a:pPr lvl="0"/>
            <a:r>
              <a:rPr lang="pl-PL" sz="1200" dirty="0" smtClean="0">
                <a:solidFill>
                  <a:schemeClr val="tx1">
                    <a:lumMod val="65000"/>
                    <a:lumOff val="35000"/>
                  </a:schemeClr>
                </a:solidFill>
              </a:rPr>
              <a:t>- 3.4.3 </a:t>
            </a:r>
            <a:r>
              <a:rPr lang="pl-PL" sz="1200" dirty="0">
                <a:solidFill>
                  <a:schemeClr val="tx1">
                    <a:lumMod val="65000"/>
                    <a:lumOff val="35000"/>
                  </a:schemeClr>
                </a:solidFill>
              </a:rPr>
              <a:t>pn. „Środki trwałe, sprzęt i wyposażenie, wartości niematerialne i prawne”, w zakresie</a:t>
            </a:r>
            <a:r>
              <a:rPr lang="pl-PL" sz="1200" b="1" dirty="0">
                <a:solidFill>
                  <a:schemeClr val="tx1">
                    <a:lumMod val="65000"/>
                    <a:lumOff val="35000"/>
                  </a:schemeClr>
                </a:solidFill>
              </a:rPr>
              <a:t> </a:t>
            </a:r>
            <a:r>
              <a:rPr lang="pl-PL" sz="1200" dirty="0">
                <a:solidFill>
                  <a:schemeClr val="tx1">
                    <a:lumMod val="65000"/>
                    <a:lumOff val="35000"/>
                  </a:schemeClr>
                </a:solidFill>
              </a:rPr>
              <a:t>dotyczącym wartości niematerialnych i prawnych, w szczególności w formie: oprogramowania, patentów, licencji, nieopatentowanej </a:t>
            </a:r>
            <a:r>
              <a:rPr lang="pl-PL" sz="1200" dirty="0" smtClean="0">
                <a:solidFill>
                  <a:schemeClr val="tx1">
                    <a:lumMod val="65000"/>
                    <a:lumOff val="35000"/>
                  </a:schemeClr>
                </a:solidFill>
              </a:rPr>
              <a:t>wiedzy technicznej</a:t>
            </a:r>
            <a:r>
              <a:rPr lang="pl-PL" sz="1200" dirty="0">
                <a:solidFill>
                  <a:schemeClr val="tx1">
                    <a:lumMod val="65000"/>
                    <a:lumOff val="35000"/>
                  </a:schemeClr>
                </a:solidFill>
              </a:rPr>
              <a:t>, technologicznej lub z zakresu organizacji i zarządzania, koszty kwalifikowane nie mogą przekroczyć 25% sumy kosztów kwalifikowanych przedsięwzięcia;</a:t>
            </a:r>
          </a:p>
          <a:p>
            <a:pPr lvl="0"/>
            <a:r>
              <a:rPr lang="pl-PL" sz="1200" dirty="0" smtClean="0">
                <a:solidFill>
                  <a:schemeClr val="tx1">
                    <a:lumMod val="65000"/>
                    <a:lumOff val="35000"/>
                  </a:schemeClr>
                </a:solidFill>
              </a:rPr>
              <a:t>- 3.4.3 </a:t>
            </a:r>
            <a:r>
              <a:rPr lang="pl-PL" sz="1200" dirty="0">
                <a:solidFill>
                  <a:schemeClr val="tx1">
                    <a:lumMod val="65000"/>
                    <a:lumOff val="35000"/>
                  </a:schemeClr>
                </a:solidFill>
              </a:rPr>
              <a:t>pn. „Środki trwałe, sprzęt i wyposażenie, wartości niematerialne i prawne”, w zakresie</a:t>
            </a:r>
            <a:r>
              <a:rPr lang="pl-PL" sz="1200" b="1" dirty="0">
                <a:solidFill>
                  <a:schemeClr val="tx1">
                    <a:lumMod val="65000"/>
                    <a:lumOff val="35000"/>
                  </a:schemeClr>
                </a:solidFill>
              </a:rPr>
              <a:t> </a:t>
            </a:r>
            <a:r>
              <a:rPr lang="pl-PL" sz="1200" dirty="0">
                <a:solidFill>
                  <a:schemeClr val="tx1">
                    <a:lumMod val="65000"/>
                    <a:lumOff val="35000"/>
                  </a:schemeClr>
                </a:solidFill>
              </a:rPr>
              <a:t>dotyczącym przenośnych środków trwałych, sprzętu i wyposażenia - za koszty kwalifikowane mogą być uznane tylko koszty uzasadnione i bezpośrednio związane z funkcjonowaniem nowej technologii lub rozwiązania;</a:t>
            </a:r>
          </a:p>
          <a:p>
            <a:pPr lvl="0"/>
            <a:r>
              <a:rPr lang="pl-PL" sz="1200" dirty="0">
                <a:solidFill>
                  <a:schemeClr val="tx1">
                    <a:lumMod val="65000"/>
                    <a:lumOff val="35000"/>
                  </a:schemeClr>
                </a:solidFill>
              </a:rPr>
              <a:t>koszty badań i pomiarów mogą stanowić koszty kwalifikowane wyłącznie w sytuacji, gdy bezpośrednio dotyczą rozruchu danej instalacji, urządzeń, systemów; </a:t>
            </a:r>
            <a:endParaRPr lang="pl-PL" sz="1200" dirty="0" smtClean="0">
              <a:solidFill>
                <a:schemeClr val="tx1">
                  <a:lumMod val="65000"/>
                  <a:lumOff val="35000"/>
                </a:schemeClr>
              </a:solidFill>
            </a:endParaRPr>
          </a:p>
          <a:p>
            <a:pPr lvl="0"/>
            <a:endParaRPr lang="pl-PL" sz="1200" dirty="0" smtClean="0">
              <a:solidFill>
                <a:schemeClr val="tx1">
                  <a:lumMod val="65000"/>
                  <a:lumOff val="35000"/>
                </a:schemeClr>
              </a:solidFill>
            </a:endParaRPr>
          </a:p>
          <a:p>
            <a:pPr lvl="0"/>
            <a:r>
              <a:rPr lang="pl-PL" sz="1200" dirty="0" smtClean="0">
                <a:solidFill>
                  <a:schemeClr val="tx1">
                    <a:lumMod val="65000"/>
                    <a:lumOff val="35000"/>
                  </a:schemeClr>
                </a:solidFill>
              </a:rPr>
              <a:t>Za </a:t>
            </a:r>
            <a:r>
              <a:rPr lang="pl-PL" sz="1200" dirty="0">
                <a:solidFill>
                  <a:schemeClr val="tx1">
                    <a:lumMod val="65000"/>
                    <a:lumOff val="35000"/>
                  </a:schemeClr>
                </a:solidFill>
              </a:rPr>
              <a:t>koszty kwalifikowane mogą zostać uznane koszty niezbędne do realizacji przedsięwzięcia, zapewniające jego wdrożenie i funkcjonowanie oraz uzyskanie określonego efektu ekologicznego. Jeżeli planowane jest wykorzystywanie wytworzonej infrastruktury do innych celów, nie związanych w sposób bezpośredni z celami innowacyjnego przedsięwzięcia, koszty kwalifikowane muszą być pomniejszone proporcjonalnie do zakresu tej </a:t>
            </a:r>
            <a:r>
              <a:rPr lang="pl-PL" sz="1200" dirty="0" smtClean="0">
                <a:solidFill>
                  <a:schemeClr val="tx1">
                    <a:lumMod val="65000"/>
                    <a:lumOff val="35000"/>
                  </a:schemeClr>
                </a:solidFill>
              </a:rPr>
              <a:t>działalności.</a:t>
            </a:r>
            <a:endParaRPr lang="pl-PL" sz="1200" dirty="0">
              <a:solidFill>
                <a:schemeClr val="tx1">
                  <a:lumMod val="65000"/>
                  <a:lumOff val="35000"/>
                </a:schemeClr>
              </a:solidFill>
            </a:endParaRPr>
          </a:p>
        </p:txBody>
      </p:sp>
      <p:sp>
        <p:nvSpPr>
          <p:cNvPr id="10" name="Sześciokąt 9">
            <a:extLst>
              <a:ext uri="{FF2B5EF4-FFF2-40B4-BE49-F238E27FC236}">
                <a16:creationId xmlns:a16="http://schemas.microsoft.com/office/drawing/2014/main" id="{0976AA43-7985-4C71-B206-9A56A0B443ED}"/>
              </a:ext>
            </a:extLst>
          </p:cNvPr>
          <p:cNvSpPr/>
          <p:nvPr/>
        </p:nvSpPr>
        <p:spPr>
          <a:xfrm>
            <a:off x="454928" y="2200271"/>
            <a:ext cx="981409" cy="804735"/>
          </a:xfrm>
          <a:prstGeom prst="hexagon">
            <a:avLst/>
          </a:prstGeom>
          <a:effectLst>
            <a:innerShdw blurRad="373977"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b"/>
          <a:lstStyle/>
          <a:p>
            <a:pPr algn="ctr"/>
            <a:r>
              <a:rPr lang="pl-PL" sz="4400" dirty="0" smtClean="0">
                <a:ln w="0"/>
                <a:solidFill>
                  <a:schemeClr val="accent2"/>
                </a:solidFill>
                <a:effectLst>
                  <a:reflection blurRad="6350" stA="53000" endA="300" endPos="35500" dir="5400000" sy="-90000" algn="bl" rotWithShape="0"/>
                </a:effectLst>
              </a:rPr>
              <a:t>3.</a:t>
            </a:r>
            <a:endParaRPr lang="pl-PL" sz="4400" dirty="0">
              <a:ln w="0"/>
              <a:solidFill>
                <a:schemeClr val="accent2"/>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805443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96B418A3-952B-144A-6EFC-1C3D2DF9C9B3}"/>
              </a:ext>
            </a:extLst>
          </p:cNvPr>
          <p:cNvSpPr txBox="1">
            <a:spLocks/>
          </p:cNvSpPr>
          <p:nvPr/>
        </p:nvSpPr>
        <p:spPr>
          <a:xfrm>
            <a:off x="507013" y="-9831"/>
            <a:ext cx="8511908" cy="12871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pl-PL" sz="3200" dirty="0" smtClean="0">
                <a:latin typeface="+mn-lt"/>
              </a:rPr>
              <a:t>Przebieg oceny</a:t>
            </a:r>
            <a:endParaRPr lang="pl-PL" sz="3200" dirty="0">
              <a:latin typeface="+mn-lt"/>
            </a:endParaRPr>
          </a:p>
        </p:txBody>
      </p:sp>
      <p:sp>
        <p:nvSpPr>
          <p:cNvPr id="8" name="Tytuł 1">
            <a:extLst>
              <a:ext uri="{FF2B5EF4-FFF2-40B4-BE49-F238E27FC236}">
                <a16:creationId xmlns:a16="http://schemas.microsoft.com/office/drawing/2014/main" id="{9B11FB0B-FA96-AAD8-717A-D6DB23223BD3}"/>
              </a:ext>
            </a:extLst>
          </p:cNvPr>
          <p:cNvSpPr txBox="1">
            <a:spLocks/>
          </p:cNvSpPr>
          <p:nvPr/>
        </p:nvSpPr>
        <p:spPr>
          <a:xfrm>
            <a:off x="1519625" y="1976378"/>
            <a:ext cx="3482156" cy="5738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pl-PL" sz="2000" dirty="0" smtClean="0">
                <a:solidFill>
                  <a:schemeClr val="accent1">
                    <a:lumMod val="75000"/>
                  </a:schemeClr>
                </a:solidFill>
                <a:latin typeface="+mn-lt"/>
              </a:rPr>
              <a:t>Preselekcja - ocena</a:t>
            </a:r>
            <a:r>
              <a:rPr lang="pl-PL" sz="2000" dirty="0" smtClean="0">
                <a:solidFill>
                  <a:schemeClr val="accent1">
                    <a:lumMod val="75000"/>
                  </a:schemeClr>
                </a:solidFill>
              </a:rPr>
              <a:t> </a:t>
            </a:r>
            <a:r>
              <a:rPr lang="pl-PL" sz="2000" dirty="0">
                <a:solidFill>
                  <a:schemeClr val="accent1">
                    <a:lumMod val="75000"/>
                  </a:schemeClr>
                </a:solidFill>
                <a:latin typeface="+mn-lt"/>
              </a:rPr>
              <a:t>fiszki </a:t>
            </a:r>
            <a:r>
              <a:rPr lang="pl-PL" sz="2000" dirty="0" smtClean="0">
                <a:solidFill>
                  <a:schemeClr val="accent1">
                    <a:lumMod val="75000"/>
                  </a:schemeClr>
                </a:solidFill>
                <a:latin typeface="+mn-lt"/>
              </a:rPr>
              <a:t>projektowej</a:t>
            </a:r>
            <a:r>
              <a:rPr lang="pl-PL" sz="2000" dirty="0">
                <a:solidFill>
                  <a:schemeClr val="accent1">
                    <a:lumMod val="75000"/>
                  </a:schemeClr>
                </a:solidFill>
                <a:latin typeface="+mn-lt"/>
              </a:rPr>
              <a:t/>
            </a:r>
            <a:br>
              <a:rPr lang="pl-PL" sz="2000" dirty="0">
                <a:solidFill>
                  <a:schemeClr val="accent1">
                    <a:lumMod val="75000"/>
                  </a:schemeClr>
                </a:solidFill>
                <a:latin typeface="+mn-lt"/>
              </a:rPr>
            </a:br>
            <a:endParaRPr lang="pl-PL" sz="2000" dirty="0">
              <a:solidFill>
                <a:schemeClr val="accent1">
                  <a:lumMod val="75000"/>
                </a:schemeClr>
              </a:solidFill>
              <a:latin typeface="+mn-lt"/>
            </a:endParaRPr>
          </a:p>
        </p:txBody>
      </p:sp>
      <p:sp>
        <p:nvSpPr>
          <p:cNvPr id="9" name="Tytuł 1">
            <a:extLst>
              <a:ext uri="{FF2B5EF4-FFF2-40B4-BE49-F238E27FC236}">
                <a16:creationId xmlns:a16="http://schemas.microsoft.com/office/drawing/2014/main" id="{21CA6B63-86AC-D7B0-02F6-19CE89664D44}"/>
              </a:ext>
            </a:extLst>
          </p:cNvPr>
          <p:cNvSpPr txBox="1">
            <a:spLocks/>
          </p:cNvSpPr>
          <p:nvPr/>
        </p:nvSpPr>
        <p:spPr>
          <a:xfrm>
            <a:off x="6532190" y="1817701"/>
            <a:ext cx="4229595" cy="4682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000" b="1" dirty="0" smtClean="0">
                <a:solidFill>
                  <a:schemeClr val="accent1">
                    <a:lumMod val="75000"/>
                  </a:schemeClr>
                </a:solidFill>
              </a:rPr>
              <a:t>Selekcja - ocena Wniosku</a:t>
            </a:r>
            <a:endParaRPr lang="pl-PL" sz="2000" b="1" dirty="0">
              <a:solidFill>
                <a:schemeClr val="accent1">
                  <a:lumMod val="75000"/>
                </a:schemeClr>
              </a:solidFill>
            </a:endParaRPr>
          </a:p>
        </p:txBody>
      </p:sp>
      <p:cxnSp>
        <p:nvCxnSpPr>
          <p:cNvPr id="11" name="Łącznik prosty 10">
            <a:extLst>
              <a:ext uri="{FF2B5EF4-FFF2-40B4-BE49-F238E27FC236}">
                <a16:creationId xmlns:a16="http://schemas.microsoft.com/office/drawing/2014/main" id="{07F957E7-A237-61AD-06F8-FDE7744581D4}"/>
              </a:ext>
            </a:extLst>
          </p:cNvPr>
          <p:cNvCxnSpPr>
            <a:cxnSpLocks/>
          </p:cNvCxnSpPr>
          <p:nvPr/>
        </p:nvCxnSpPr>
        <p:spPr>
          <a:xfrm>
            <a:off x="630845" y="2921337"/>
            <a:ext cx="0" cy="193738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Sześciokąt 11">
            <a:extLst>
              <a:ext uri="{FF2B5EF4-FFF2-40B4-BE49-F238E27FC236}">
                <a16:creationId xmlns:a16="http://schemas.microsoft.com/office/drawing/2014/main" id="{0976AA43-7985-4C71-B206-9A56A0B443ED}"/>
              </a:ext>
            </a:extLst>
          </p:cNvPr>
          <p:cNvSpPr/>
          <p:nvPr/>
        </p:nvSpPr>
        <p:spPr>
          <a:xfrm>
            <a:off x="223136" y="1825489"/>
            <a:ext cx="1296489" cy="1102989"/>
          </a:xfrm>
          <a:prstGeom prst="hexagon">
            <a:avLst/>
          </a:prstGeom>
          <a:effectLst>
            <a:innerShdw blurRad="373977"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b"/>
          <a:lstStyle/>
          <a:p>
            <a:pPr algn="ctr"/>
            <a:r>
              <a:rPr lang="pl-PL" sz="5400" dirty="0">
                <a:ln w="0"/>
                <a:solidFill>
                  <a:schemeClr val="accent2"/>
                </a:solidFill>
                <a:effectLst>
                  <a:reflection blurRad="6350" stA="53000" endA="300" endPos="35500" dir="5400000" sy="-90000" algn="bl" rotWithShape="0"/>
                </a:effectLst>
              </a:rPr>
              <a:t>A.</a:t>
            </a:r>
          </a:p>
        </p:txBody>
      </p:sp>
      <p:cxnSp>
        <p:nvCxnSpPr>
          <p:cNvPr id="13" name="Łącznik prosty 12">
            <a:extLst>
              <a:ext uri="{FF2B5EF4-FFF2-40B4-BE49-F238E27FC236}">
                <a16:creationId xmlns:a16="http://schemas.microsoft.com/office/drawing/2014/main" id="{71F88635-BC3F-5A77-AB96-49E1088B3151}"/>
              </a:ext>
            </a:extLst>
          </p:cNvPr>
          <p:cNvCxnSpPr>
            <a:cxnSpLocks/>
          </p:cNvCxnSpPr>
          <p:nvPr/>
        </p:nvCxnSpPr>
        <p:spPr>
          <a:xfrm>
            <a:off x="5643410" y="2912372"/>
            <a:ext cx="10044" cy="217837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ześciokąt 13">
            <a:extLst>
              <a:ext uri="{FF2B5EF4-FFF2-40B4-BE49-F238E27FC236}">
                <a16:creationId xmlns:a16="http://schemas.microsoft.com/office/drawing/2014/main" id="{FF2DE742-42A8-0895-85B3-905F2DD7807A}"/>
              </a:ext>
            </a:extLst>
          </p:cNvPr>
          <p:cNvSpPr/>
          <p:nvPr/>
        </p:nvSpPr>
        <p:spPr>
          <a:xfrm>
            <a:off x="5235701" y="1825489"/>
            <a:ext cx="1296489" cy="1102989"/>
          </a:xfrm>
          <a:prstGeom prst="hexagon">
            <a:avLst/>
          </a:prstGeom>
          <a:effectLst>
            <a:innerShdw blurRad="373977"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b"/>
          <a:lstStyle/>
          <a:p>
            <a:pPr algn="ctr"/>
            <a:r>
              <a:rPr lang="pl-PL" sz="5400" dirty="0">
                <a:ln w="0"/>
                <a:solidFill>
                  <a:schemeClr val="accent2"/>
                </a:solidFill>
                <a:effectLst>
                  <a:reflection blurRad="6350" stA="53000" endA="300" endPos="35500" dir="5400000" sy="-90000" algn="bl" rotWithShape="0"/>
                </a:effectLst>
              </a:rPr>
              <a:t>B.</a:t>
            </a:r>
          </a:p>
        </p:txBody>
      </p:sp>
      <p:sp>
        <p:nvSpPr>
          <p:cNvPr id="3" name="Symbol zastępczy zawartości 2"/>
          <p:cNvSpPr>
            <a:spLocks noGrp="1"/>
          </p:cNvSpPr>
          <p:nvPr>
            <p:ph idx="1"/>
          </p:nvPr>
        </p:nvSpPr>
        <p:spPr>
          <a:xfrm>
            <a:off x="507013" y="3156546"/>
            <a:ext cx="4545435" cy="1735560"/>
          </a:xfrm>
        </p:spPr>
        <p:txBody>
          <a:bodyPr>
            <a:normAutofit/>
          </a:bodyPr>
          <a:lstStyle/>
          <a:p>
            <a:pPr marL="228600" lvl="1">
              <a:spcBef>
                <a:spcPts val="1000"/>
              </a:spcBef>
              <a:buClr>
                <a:schemeClr val="accent4"/>
              </a:buClr>
            </a:pPr>
            <a:r>
              <a:rPr lang="pl-PL" sz="1500" dirty="0" smtClean="0"/>
              <a:t>pozytywna </a:t>
            </a:r>
            <a:r>
              <a:rPr lang="pl-PL" sz="1500" dirty="0"/>
              <a:t>ocena – zaproszenie do złożenia wniosku</a:t>
            </a:r>
          </a:p>
          <a:p>
            <a:pPr marL="228600" lvl="1">
              <a:spcBef>
                <a:spcPts val="1000"/>
              </a:spcBef>
              <a:buClr>
                <a:schemeClr val="accent4"/>
              </a:buClr>
            </a:pPr>
            <a:r>
              <a:rPr lang="pl-PL" sz="1500" dirty="0"/>
              <a:t>negatywna ocena – odrzucenie fiszki bez możliwości odwołania</a:t>
            </a:r>
          </a:p>
          <a:p>
            <a:endParaRPr lang="pl-PL" sz="1400" dirty="0"/>
          </a:p>
          <a:p>
            <a:pPr>
              <a:lnSpc>
                <a:spcPct val="100000"/>
              </a:lnSpc>
              <a:spcBef>
                <a:spcPts val="400"/>
              </a:spcBef>
              <a:buClr>
                <a:schemeClr val="accent4"/>
              </a:buClr>
            </a:pPr>
            <a:endParaRPr lang="pl-PL" sz="1400" dirty="0"/>
          </a:p>
        </p:txBody>
      </p:sp>
      <p:sp>
        <p:nvSpPr>
          <p:cNvPr id="5" name="Symbol zastępczy zawartości 2"/>
          <p:cNvSpPr txBox="1">
            <a:spLocks/>
          </p:cNvSpPr>
          <p:nvPr/>
        </p:nvSpPr>
        <p:spPr>
          <a:xfrm>
            <a:off x="5522526" y="3050221"/>
            <a:ext cx="6107700" cy="1914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400"/>
              </a:spcBef>
              <a:buClr>
                <a:schemeClr val="accent4"/>
              </a:buClr>
            </a:pPr>
            <a:r>
              <a:rPr lang="pl-PL" sz="1500" dirty="0">
                <a:solidFill>
                  <a:schemeClr val="tx1">
                    <a:lumMod val="65000"/>
                    <a:lumOff val="35000"/>
                  </a:schemeClr>
                </a:solidFill>
              </a:rPr>
              <a:t>ocena wg kryteriów dostępu</a:t>
            </a:r>
          </a:p>
          <a:p>
            <a:pPr marL="342900" indent="-342900">
              <a:lnSpc>
                <a:spcPct val="100000"/>
              </a:lnSpc>
              <a:spcBef>
                <a:spcPts val="400"/>
              </a:spcBef>
              <a:buClr>
                <a:schemeClr val="accent4"/>
              </a:buClr>
            </a:pPr>
            <a:r>
              <a:rPr lang="pl-PL" sz="1500" dirty="0">
                <a:solidFill>
                  <a:schemeClr val="tx1">
                    <a:lumMod val="65000"/>
                    <a:lumOff val="35000"/>
                  </a:schemeClr>
                </a:solidFill>
              </a:rPr>
              <a:t>ocena wg kryteriów jakościowych dopuszczających  </a:t>
            </a:r>
          </a:p>
          <a:p>
            <a:pPr marL="800100" lvl="1" indent="-342900">
              <a:lnSpc>
                <a:spcPct val="100000"/>
              </a:lnSpc>
              <a:spcBef>
                <a:spcPts val="400"/>
              </a:spcBef>
              <a:buClr>
                <a:schemeClr val="accent4"/>
              </a:buClr>
              <a:buFont typeface="Courier New" panose="02070309020205020404" pitchFamily="49" charset="0"/>
              <a:buChar char="o"/>
            </a:pPr>
            <a:r>
              <a:rPr lang="pl-PL" sz="1500" dirty="0">
                <a:solidFill>
                  <a:schemeClr val="tx1">
                    <a:lumMod val="65000"/>
                    <a:lumOff val="35000"/>
                  </a:schemeClr>
                </a:solidFill>
              </a:rPr>
              <a:t>ocena finansowa </a:t>
            </a:r>
          </a:p>
          <a:p>
            <a:pPr marL="800100" lvl="1" indent="-342900">
              <a:lnSpc>
                <a:spcPct val="100000"/>
              </a:lnSpc>
              <a:spcBef>
                <a:spcPts val="400"/>
              </a:spcBef>
              <a:buClr>
                <a:schemeClr val="accent4"/>
              </a:buClr>
              <a:buFont typeface="Courier New" panose="02070309020205020404" pitchFamily="49" charset="0"/>
              <a:buChar char="o"/>
            </a:pPr>
            <a:r>
              <a:rPr lang="pl-PL" sz="1500" dirty="0">
                <a:solidFill>
                  <a:schemeClr val="tx1">
                    <a:lumMod val="65000"/>
                    <a:lumOff val="35000"/>
                  </a:schemeClr>
                </a:solidFill>
              </a:rPr>
              <a:t>ocena dopuszczalności pomocy publicznej</a:t>
            </a:r>
          </a:p>
          <a:p>
            <a:pPr marL="342900" indent="-342900">
              <a:lnSpc>
                <a:spcPct val="100000"/>
              </a:lnSpc>
              <a:spcBef>
                <a:spcPts val="400"/>
              </a:spcBef>
              <a:buClr>
                <a:schemeClr val="accent4"/>
              </a:buClr>
            </a:pPr>
            <a:r>
              <a:rPr lang="pl-PL" sz="1500" dirty="0">
                <a:solidFill>
                  <a:schemeClr val="tx1">
                    <a:lumMod val="65000"/>
                    <a:lumOff val="35000"/>
                  </a:schemeClr>
                </a:solidFill>
              </a:rPr>
              <a:t>ocena wg kryteriów jakościowych punktowych</a:t>
            </a:r>
          </a:p>
        </p:txBody>
      </p:sp>
      <p:sp>
        <p:nvSpPr>
          <p:cNvPr id="19" name="pole tekstowe 18">
            <a:extLst>
              <a:ext uri="{FF2B5EF4-FFF2-40B4-BE49-F238E27FC236}">
                <a16:creationId xmlns:a16="http://schemas.microsoft.com/office/drawing/2014/main" id="{14E5CD5A-BF2B-52C6-BC5B-C0BA3028058E}"/>
              </a:ext>
            </a:extLst>
          </p:cNvPr>
          <p:cNvSpPr txBox="1"/>
          <p:nvPr/>
        </p:nvSpPr>
        <p:spPr>
          <a:xfrm>
            <a:off x="1" y="1281257"/>
            <a:ext cx="12191999" cy="40011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pl-PL" sz="2000" b="1" dirty="0" smtClean="0">
                <a:solidFill>
                  <a:srgbClr val="0070C0"/>
                </a:solidFill>
              </a:rPr>
              <a:t>PRESELEKCJA / SELEKCJA</a:t>
            </a:r>
            <a:endParaRPr lang="pl-PL" sz="2000" b="1" dirty="0">
              <a:solidFill>
                <a:srgbClr val="0070C0"/>
              </a:solidFill>
            </a:endParaRPr>
          </a:p>
        </p:txBody>
      </p:sp>
      <p:sp>
        <p:nvSpPr>
          <p:cNvPr id="2" name="Prostokąt 1"/>
          <p:cNvSpPr/>
          <p:nvPr/>
        </p:nvSpPr>
        <p:spPr>
          <a:xfrm>
            <a:off x="1005936" y="899597"/>
            <a:ext cx="1391728" cy="369332"/>
          </a:xfrm>
          <a:prstGeom prst="rect">
            <a:avLst/>
          </a:prstGeom>
        </p:spPr>
        <p:txBody>
          <a:bodyPr wrap="none">
            <a:spAutoFit/>
          </a:bodyPr>
          <a:lstStyle/>
          <a:p>
            <a:r>
              <a:rPr lang="pl-PL" dirty="0">
                <a:solidFill>
                  <a:schemeClr val="accent1"/>
                </a:solidFill>
              </a:rPr>
              <a:t>inwestycji. </a:t>
            </a:r>
          </a:p>
        </p:txBody>
      </p:sp>
      <p:sp>
        <p:nvSpPr>
          <p:cNvPr id="6" name="Prostokąt 5"/>
          <p:cNvSpPr/>
          <p:nvPr/>
        </p:nvSpPr>
        <p:spPr>
          <a:xfrm>
            <a:off x="1878623" y="4754520"/>
            <a:ext cx="5480539" cy="1703030"/>
          </a:xfrm>
          <a:prstGeom prst="rect">
            <a:avLst/>
          </a:prstGeom>
          <a:solidFill>
            <a:srgbClr val="FFC000"/>
          </a:solidFill>
        </p:spPr>
        <p:txBody>
          <a:bodyPr wrap="square">
            <a:spAutoFit/>
          </a:bodyPr>
          <a:lstStyle/>
          <a:p>
            <a:pPr>
              <a:spcBef>
                <a:spcPts val="400"/>
              </a:spcBef>
            </a:pPr>
            <a:r>
              <a:rPr lang="pl-PL" sz="1400" b="1" dirty="0">
                <a:solidFill>
                  <a:schemeClr val="bg1"/>
                </a:solidFill>
              </a:rPr>
              <a:t>PRZYGOTOWANIE PEŁNEGO WNIOSKU</a:t>
            </a:r>
          </a:p>
          <a:p>
            <a:pPr>
              <a:spcBef>
                <a:spcPts val="400"/>
              </a:spcBef>
            </a:pPr>
            <a:r>
              <a:rPr lang="pl-PL" sz="1400" b="1" dirty="0" smtClean="0">
                <a:solidFill>
                  <a:schemeClr val="bg1"/>
                </a:solidFill>
              </a:rPr>
              <a:t>w </a:t>
            </a:r>
            <a:r>
              <a:rPr lang="pl-PL" sz="1400" b="1" dirty="0">
                <a:solidFill>
                  <a:schemeClr val="bg1"/>
                </a:solidFill>
              </a:rPr>
              <a:t>tym SW, analiza finansowa, dokumentacja </a:t>
            </a:r>
            <a:r>
              <a:rPr lang="pl-PL" sz="1400" b="1" dirty="0" smtClean="0">
                <a:solidFill>
                  <a:schemeClr val="bg1"/>
                </a:solidFill>
              </a:rPr>
              <a:t/>
            </a:r>
            <a:br>
              <a:rPr lang="pl-PL" sz="1400" b="1" dirty="0" smtClean="0">
                <a:solidFill>
                  <a:schemeClr val="bg1"/>
                </a:solidFill>
              </a:rPr>
            </a:br>
            <a:r>
              <a:rPr lang="pl-PL" sz="1400" b="1" dirty="0" smtClean="0">
                <a:solidFill>
                  <a:schemeClr val="bg1"/>
                </a:solidFill>
              </a:rPr>
              <a:t>(</a:t>
            </a:r>
            <a:r>
              <a:rPr lang="pl-PL" sz="1400" b="1" dirty="0">
                <a:solidFill>
                  <a:schemeClr val="bg1"/>
                </a:solidFill>
              </a:rPr>
              <a:t>szczegóły w ogłoszeniu naboru</a:t>
            </a:r>
            <a:r>
              <a:rPr lang="pl-PL" sz="1400" b="1" dirty="0" smtClean="0">
                <a:solidFill>
                  <a:schemeClr val="bg1"/>
                </a:solidFill>
              </a:rPr>
              <a:t>)</a:t>
            </a:r>
            <a:r>
              <a:rPr lang="pl-PL" sz="1400" b="1" dirty="0">
                <a:solidFill>
                  <a:schemeClr val="bg1"/>
                </a:solidFill>
              </a:rPr>
              <a:t> </a:t>
            </a:r>
            <a:endParaRPr lang="pl-PL" sz="1400" b="1" dirty="0" smtClean="0">
              <a:solidFill>
                <a:schemeClr val="bg1"/>
              </a:solidFill>
            </a:endParaRPr>
          </a:p>
          <a:p>
            <a:pPr>
              <a:spcBef>
                <a:spcPts val="400"/>
              </a:spcBef>
            </a:pPr>
            <a:r>
              <a:rPr lang="pl-PL" sz="1400" dirty="0" smtClean="0">
                <a:solidFill>
                  <a:schemeClr val="bg1"/>
                </a:solidFill>
              </a:rPr>
              <a:t>Nabór </a:t>
            </a:r>
            <a:r>
              <a:rPr lang="pl-PL" sz="1400" dirty="0">
                <a:solidFill>
                  <a:schemeClr val="bg1"/>
                </a:solidFill>
              </a:rPr>
              <a:t>pełnych wniosków dla projektów, których fiszki na etapie preselekcji uzyskały ocenę pozytywną, będzie otwarty przez 4 miesiące od daty zaproszenia Wnioskodawcy do złożenia pełnego wniosku o </a:t>
            </a:r>
            <a:r>
              <a:rPr lang="pl-PL" sz="1400" dirty="0" smtClean="0">
                <a:solidFill>
                  <a:schemeClr val="bg1"/>
                </a:solidFill>
              </a:rPr>
              <a:t>dofinansowanie</a:t>
            </a:r>
            <a:r>
              <a:rPr lang="pl-PL" sz="1400" b="1" dirty="0" smtClean="0">
                <a:solidFill>
                  <a:schemeClr val="bg1"/>
                </a:solidFill>
              </a:rPr>
              <a:t> </a:t>
            </a:r>
            <a:endParaRPr lang="pl-PL" sz="1400" b="1" dirty="0">
              <a:solidFill>
                <a:schemeClr val="bg1"/>
              </a:solidFill>
            </a:endParaRPr>
          </a:p>
        </p:txBody>
      </p:sp>
      <p:sp>
        <p:nvSpPr>
          <p:cNvPr id="15" name="pole tekstowe 14">
            <a:extLst>
              <a:ext uri="{FF2B5EF4-FFF2-40B4-BE49-F238E27FC236}">
                <a16:creationId xmlns:a16="http://schemas.microsoft.com/office/drawing/2014/main" id="{14E5CD5A-BF2B-52C6-BC5B-C0BA3028058E}"/>
              </a:ext>
            </a:extLst>
          </p:cNvPr>
          <p:cNvSpPr txBox="1"/>
          <p:nvPr/>
        </p:nvSpPr>
        <p:spPr>
          <a:xfrm>
            <a:off x="6787663" y="4595593"/>
            <a:ext cx="3974122" cy="73866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pl-PL" sz="1400" b="1" dirty="0" smtClean="0">
                <a:solidFill>
                  <a:srgbClr val="0070C0"/>
                </a:solidFill>
              </a:rPr>
              <a:t>Etapem </a:t>
            </a:r>
            <a:r>
              <a:rPr lang="pl-PL" sz="1400" b="1" dirty="0">
                <a:solidFill>
                  <a:srgbClr val="0070C0"/>
                </a:solidFill>
              </a:rPr>
              <a:t>wspomagającym ocenę będzie prezentacja projektu przez Wnioskodawcę </a:t>
            </a:r>
            <a:r>
              <a:rPr lang="pl-PL" sz="1400" b="1" dirty="0" smtClean="0">
                <a:solidFill>
                  <a:srgbClr val="0070C0"/>
                </a:solidFill>
              </a:rPr>
              <a:t>na </a:t>
            </a:r>
            <a:r>
              <a:rPr lang="pl-PL" sz="1400" b="1" dirty="0">
                <a:solidFill>
                  <a:srgbClr val="0070C0"/>
                </a:solidFill>
              </a:rPr>
              <a:t>PANELU </a:t>
            </a:r>
            <a:r>
              <a:rPr lang="pl-PL" sz="1400" b="1" dirty="0" smtClean="0">
                <a:solidFill>
                  <a:srgbClr val="0070C0"/>
                </a:solidFill>
              </a:rPr>
              <a:t>EKSPERTÓW</a:t>
            </a:r>
            <a:endParaRPr lang="pl-PL" sz="1400" b="1" dirty="0">
              <a:solidFill>
                <a:srgbClr val="0070C0"/>
              </a:solidFill>
            </a:endParaRPr>
          </a:p>
        </p:txBody>
      </p:sp>
      <p:sp>
        <p:nvSpPr>
          <p:cNvPr id="16" name="Prostokąt 20">
            <a:extLst>
              <a:ext uri="{FF2B5EF4-FFF2-40B4-BE49-F238E27FC236}">
                <a16:creationId xmlns:a16="http://schemas.microsoft.com/office/drawing/2014/main" id="{AFBC912A-231B-542F-4CAA-649728E8CFAD}"/>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dirty="0">
                <a:ln>
                  <a:noFill/>
                </a:ln>
                <a:solidFill>
                  <a:schemeClr val="tx1">
                    <a:lumMod val="65000"/>
                    <a:lumOff val="35000"/>
                  </a:schemeClr>
                </a:solidFill>
                <a:effectLst/>
                <a:uLnTx/>
                <a:uFillTx/>
                <a:latin typeface="+mj-lt"/>
                <a:ea typeface="+mn-ea"/>
                <a:cs typeface="+mn-cs"/>
              </a:rPr>
              <a:t>PROGRAM | </a:t>
            </a:r>
            <a:r>
              <a:rPr lang="pl-PL" b="1" dirty="0">
                <a:solidFill>
                  <a:schemeClr val="tx1">
                    <a:lumMod val="65000"/>
                    <a:lumOff val="35000"/>
                  </a:schemeClr>
                </a:solidFill>
                <a:latin typeface="+mj-lt"/>
              </a:rPr>
              <a:t>INNOWACJE DLA ŚRODOWISKA</a:t>
            </a:r>
            <a:endParaRPr lang="pl-PL" sz="1800" b="1" i="0" u="none" strike="noStrike" kern="1200" cap="none" spc="0" normalizeH="0" baseline="0" noProof="0" dirty="0">
              <a:ln>
                <a:noFill/>
              </a:ln>
              <a:solidFill>
                <a:schemeClr val="tx1">
                  <a:lumMod val="65000"/>
                  <a:lumOff val="35000"/>
                </a:schemeClr>
              </a:solidFill>
              <a:effectLst/>
              <a:uLnTx/>
              <a:uFillTx/>
              <a:latin typeface="+mj-lt"/>
            </a:endParaRPr>
          </a:p>
        </p:txBody>
      </p:sp>
    </p:spTree>
    <p:extLst>
      <p:ext uri="{BB962C8B-B14F-4D97-AF65-F5344CB8AC3E}">
        <p14:creationId xmlns:p14="http://schemas.microsoft.com/office/powerpoint/2010/main" val="1375359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a 17">
            <a:extLst>
              <a:ext uri="{FF2B5EF4-FFF2-40B4-BE49-F238E27FC236}">
                <a16:creationId xmlns:a16="http://schemas.microsoft.com/office/drawing/2014/main" id="{9449B3C3-07A5-4F69-9567-CE061B924A81}"/>
              </a:ext>
            </a:extLst>
          </p:cNvPr>
          <p:cNvGrpSpPr/>
          <p:nvPr/>
        </p:nvGrpSpPr>
        <p:grpSpPr>
          <a:xfrm>
            <a:off x="577441" y="1529046"/>
            <a:ext cx="9412330" cy="4779389"/>
            <a:chOff x="1276691" y="1204500"/>
            <a:chExt cx="9412330" cy="4779389"/>
          </a:xfrm>
        </p:grpSpPr>
        <p:sp>
          <p:nvSpPr>
            <p:cNvPr id="16" name="Prostokąt: zaokrąglone rogi 15">
              <a:extLst>
                <a:ext uri="{FF2B5EF4-FFF2-40B4-BE49-F238E27FC236}">
                  <a16:creationId xmlns:a16="http://schemas.microsoft.com/office/drawing/2014/main" id="{30912316-A6A4-438D-8A23-EF442A66CD8D}"/>
                </a:ext>
              </a:extLst>
            </p:cNvPr>
            <p:cNvSpPr/>
            <p:nvPr/>
          </p:nvSpPr>
          <p:spPr>
            <a:xfrm>
              <a:off x="1276691" y="1392703"/>
              <a:ext cx="5829918" cy="4203092"/>
            </a:xfrm>
            <a:prstGeom prst="roundRect">
              <a:avLst/>
            </a:prstGeom>
            <a:noFill/>
            <a:ln>
              <a:solidFill>
                <a:srgbClr val="13538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5" name="Diagram 4">
              <a:extLst>
                <a:ext uri="{FF2B5EF4-FFF2-40B4-BE49-F238E27FC236}">
                  <a16:creationId xmlns:a16="http://schemas.microsoft.com/office/drawing/2014/main" id="{964A711A-7EAE-44C0-9A87-6158579147C3}"/>
                </a:ext>
              </a:extLst>
            </p:cNvPr>
            <p:cNvGraphicFramePr/>
            <p:nvPr>
              <p:extLst>
                <p:ext uri="{D42A27DB-BD31-4B8C-83A1-F6EECF244321}">
                  <p14:modId xmlns:p14="http://schemas.microsoft.com/office/powerpoint/2010/main" val="11014289"/>
                </p:ext>
              </p:extLst>
            </p:nvPr>
          </p:nvGraphicFramePr>
          <p:xfrm>
            <a:off x="1276692" y="3998850"/>
            <a:ext cx="9412329" cy="1985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37B7B60E-E382-40F1-B2A4-82764FAA8292}"/>
                </a:ext>
              </a:extLst>
            </p:cNvPr>
            <p:cNvGraphicFramePr/>
            <p:nvPr>
              <p:extLst>
                <p:ext uri="{D42A27DB-BD31-4B8C-83A1-F6EECF244321}">
                  <p14:modId xmlns:p14="http://schemas.microsoft.com/office/powerpoint/2010/main" val="923641429"/>
                </p:ext>
              </p:extLst>
            </p:nvPr>
          </p:nvGraphicFramePr>
          <p:xfrm>
            <a:off x="1276692" y="2971129"/>
            <a:ext cx="5829916" cy="10757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4" name="Grupa 13">
              <a:extLst>
                <a:ext uri="{FF2B5EF4-FFF2-40B4-BE49-F238E27FC236}">
                  <a16:creationId xmlns:a16="http://schemas.microsoft.com/office/drawing/2014/main" id="{7276546B-CE63-47A7-9A28-AFB750C3E7C0}"/>
                </a:ext>
              </a:extLst>
            </p:cNvPr>
            <p:cNvGrpSpPr/>
            <p:nvPr/>
          </p:nvGrpSpPr>
          <p:grpSpPr>
            <a:xfrm>
              <a:off x="1276691" y="1204500"/>
              <a:ext cx="5829917" cy="1660659"/>
              <a:chOff x="1276692" y="1198491"/>
              <a:chExt cx="5677170" cy="1660659"/>
            </a:xfrm>
          </p:grpSpPr>
          <p:grpSp>
            <p:nvGrpSpPr>
              <p:cNvPr id="10" name="Grupa 9">
                <a:extLst>
                  <a:ext uri="{FF2B5EF4-FFF2-40B4-BE49-F238E27FC236}">
                    <a16:creationId xmlns:a16="http://schemas.microsoft.com/office/drawing/2014/main" id="{B021D0CB-F5EC-4165-AFDF-04EAB91D8C29}"/>
                  </a:ext>
                </a:extLst>
              </p:cNvPr>
              <p:cNvGrpSpPr/>
              <p:nvPr/>
            </p:nvGrpSpPr>
            <p:grpSpPr>
              <a:xfrm>
                <a:off x="1276692" y="1584152"/>
                <a:ext cx="4819308" cy="883531"/>
                <a:chOff x="3454570" y="491158"/>
                <a:chExt cx="5321056" cy="355939"/>
              </a:xfrm>
            </p:grpSpPr>
            <p:sp>
              <p:nvSpPr>
                <p:cNvPr id="12" name="Prostokąt 11">
                  <a:extLst>
                    <a:ext uri="{FF2B5EF4-FFF2-40B4-BE49-F238E27FC236}">
                      <a16:creationId xmlns:a16="http://schemas.microsoft.com/office/drawing/2014/main" id="{F5CAC30A-64B5-4E1C-B041-A7DC5C71C832}"/>
                    </a:ext>
                  </a:extLst>
                </p:cNvPr>
                <p:cNvSpPr/>
                <p:nvPr/>
              </p:nvSpPr>
              <p:spPr>
                <a:xfrm>
                  <a:off x="3454570" y="491158"/>
                  <a:ext cx="5321056" cy="355939"/>
                </a:xfrm>
                <a:prstGeom prst="rect">
                  <a:avLst/>
                </a:prstGeom>
                <a:solidFill>
                  <a:schemeClr val="accent1">
                    <a:lumMod val="20000"/>
                    <a:lumOff val="80000"/>
                  </a:schemeClr>
                </a:solidFill>
                <a:ln>
                  <a:solidFill>
                    <a:srgbClr val="C8E3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id="{4D540424-DBB3-432C-B1AD-220200D9962D}"/>
                    </a:ext>
                  </a:extLst>
                </p:cNvPr>
                <p:cNvSpPr txBox="1"/>
                <p:nvPr/>
              </p:nvSpPr>
              <p:spPr>
                <a:xfrm>
                  <a:off x="3692044" y="564290"/>
                  <a:ext cx="4334300" cy="185986"/>
                </a:xfrm>
                <a:prstGeom prst="rect">
                  <a:avLst/>
                </a:prstGeom>
                <a:noFill/>
              </p:spPr>
              <p:txBody>
                <a:bodyPr wrap="square" rtlCol="0">
                  <a:spAutoFit/>
                </a:bodyPr>
                <a:lstStyle/>
                <a:p>
                  <a:pPr algn="ctr"/>
                  <a:r>
                    <a:rPr lang="pl-PL" sz="2400" dirty="0" smtClean="0">
                      <a:solidFill>
                        <a:schemeClr val="accent1"/>
                      </a:solidFill>
                    </a:rPr>
                    <a:t>Ocena </a:t>
                  </a:r>
                  <a:r>
                    <a:rPr lang="pl-PL" sz="2400" dirty="0">
                      <a:solidFill>
                        <a:schemeClr val="accent1"/>
                      </a:solidFill>
                    </a:rPr>
                    <a:t>Projektów</a:t>
                  </a:r>
                </a:p>
              </p:txBody>
            </p:sp>
          </p:grpSp>
          <p:sp>
            <p:nvSpPr>
              <p:cNvPr id="11" name="Trójkąt równoramienny 10">
                <a:extLst>
                  <a:ext uri="{FF2B5EF4-FFF2-40B4-BE49-F238E27FC236}">
                    <a16:creationId xmlns:a16="http://schemas.microsoft.com/office/drawing/2014/main" id="{D314B892-1287-48D9-9617-B2F63891497E}"/>
                  </a:ext>
                </a:extLst>
              </p:cNvPr>
              <p:cNvSpPr/>
              <p:nvPr/>
            </p:nvSpPr>
            <p:spPr>
              <a:xfrm rot="5400000">
                <a:off x="5493633" y="1398921"/>
                <a:ext cx="1660659" cy="1259799"/>
              </a:xfrm>
              <a:prstGeom prst="triangle">
                <a:avLst/>
              </a:prstGeom>
              <a:solidFill>
                <a:schemeClr val="accent1">
                  <a:lumMod val="20000"/>
                  <a:lumOff val="80000"/>
                </a:schemeClr>
              </a:solidFill>
              <a:ln>
                <a:solidFill>
                  <a:srgbClr val="C8E3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5" name="Strzałka: w prawo 14">
              <a:extLst>
                <a:ext uri="{FF2B5EF4-FFF2-40B4-BE49-F238E27FC236}">
                  <a16:creationId xmlns:a16="http://schemas.microsoft.com/office/drawing/2014/main" id="{CF05E8B3-FF83-4D7A-BE0D-B6E728FB0E53}"/>
                </a:ext>
              </a:extLst>
            </p:cNvPr>
            <p:cNvSpPr/>
            <p:nvPr/>
          </p:nvSpPr>
          <p:spPr>
            <a:xfrm rot="5400000">
              <a:off x="7390746" y="1597628"/>
              <a:ext cx="3298275" cy="2628236"/>
            </a:xfrm>
            <a:prstGeom prst="rightArrow">
              <a:avLst/>
            </a:prstGeom>
            <a:solidFill>
              <a:schemeClr val="accent1">
                <a:lumMod val="20000"/>
                <a:lumOff val="80000"/>
              </a:schemeClr>
            </a:solidFill>
            <a:ln>
              <a:solidFill>
                <a:srgbClr val="C8E3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a:extLst>
                <a:ext uri="{FF2B5EF4-FFF2-40B4-BE49-F238E27FC236}">
                  <a16:creationId xmlns:a16="http://schemas.microsoft.com/office/drawing/2014/main" id="{9A91BCC8-3EED-4170-A0FA-72BAA1B6EF20}"/>
                </a:ext>
              </a:extLst>
            </p:cNvPr>
            <p:cNvSpPr txBox="1"/>
            <p:nvPr/>
          </p:nvSpPr>
          <p:spPr>
            <a:xfrm>
              <a:off x="8056356" y="1684496"/>
              <a:ext cx="2175287" cy="1200329"/>
            </a:xfrm>
            <a:prstGeom prst="rect">
              <a:avLst/>
            </a:prstGeom>
            <a:solidFill>
              <a:schemeClr val="bg1"/>
            </a:solidFill>
            <a:ln>
              <a:solidFill>
                <a:schemeClr val="accent1"/>
              </a:solidFill>
            </a:ln>
          </p:spPr>
          <p:txBody>
            <a:bodyPr wrap="square" rtlCol="0">
              <a:spAutoFit/>
            </a:bodyPr>
            <a:lstStyle/>
            <a:p>
              <a:pPr lvl="0" algn="ctr"/>
              <a:r>
                <a:rPr lang="pl-PL">
                  <a:solidFill>
                    <a:schemeClr val="accent1"/>
                  </a:solidFill>
                </a:rPr>
                <a:t>Zarząd / RN NFOŚiGW (przyznanie dofinansowania)</a:t>
              </a:r>
            </a:p>
          </p:txBody>
        </p:sp>
      </p:grpSp>
      <p:sp>
        <p:nvSpPr>
          <p:cNvPr id="20" name="Tytuł 1">
            <a:extLst>
              <a:ext uri="{FF2B5EF4-FFF2-40B4-BE49-F238E27FC236}">
                <a16:creationId xmlns:a16="http://schemas.microsoft.com/office/drawing/2014/main" id="{9FC9A006-51DD-8886-FB87-45EADDA7819F}"/>
              </a:ext>
            </a:extLst>
          </p:cNvPr>
          <p:cNvSpPr>
            <a:spLocks noGrp="1"/>
          </p:cNvSpPr>
          <p:nvPr>
            <p:ph type="title"/>
          </p:nvPr>
        </p:nvSpPr>
        <p:spPr>
          <a:xfrm>
            <a:off x="371193" y="1"/>
            <a:ext cx="6046540" cy="1287194"/>
          </a:xfrm>
        </p:spPr>
        <p:txBody>
          <a:bodyPr>
            <a:normAutofit/>
          </a:bodyPr>
          <a:lstStyle/>
          <a:p>
            <a:r>
              <a:rPr lang="pl-PL" sz="3200" dirty="0"/>
              <a:t>Przebieg</a:t>
            </a:r>
            <a:r>
              <a:rPr lang="pl-PL" sz="3200" dirty="0">
                <a:solidFill>
                  <a:schemeClr val="bg2">
                    <a:lumMod val="50000"/>
                  </a:schemeClr>
                </a:solidFill>
              </a:rPr>
              <a:t> </a:t>
            </a:r>
            <a:r>
              <a:rPr lang="pl-PL" sz="3200" dirty="0" smtClean="0"/>
              <a:t>oceny c.d.</a:t>
            </a:r>
            <a:r>
              <a:rPr lang="pl-PL" sz="3200" dirty="0" smtClean="0">
                <a:solidFill>
                  <a:schemeClr val="bg2">
                    <a:lumMod val="50000"/>
                  </a:schemeClr>
                </a:solidFill>
              </a:rPr>
              <a:t> </a:t>
            </a:r>
            <a:endParaRPr lang="pl-PL" sz="3200" dirty="0">
              <a:solidFill>
                <a:schemeClr val="bg2">
                  <a:lumMod val="50000"/>
                </a:schemeClr>
              </a:solidFill>
            </a:endParaRPr>
          </a:p>
        </p:txBody>
      </p:sp>
      <p:sp>
        <p:nvSpPr>
          <p:cNvPr id="21" name="Prostokąt 20">
            <a:extLst>
              <a:ext uri="{FF2B5EF4-FFF2-40B4-BE49-F238E27FC236}">
                <a16:creationId xmlns:a16="http://schemas.microsoft.com/office/drawing/2014/main" id="{E88235B0-97D0-0929-27DD-F152D4CF6D56}"/>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a:ln>
                  <a:noFill/>
                </a:ln>
                <a:solidFill>
                  <a:schemeClr val="tx1">
                    <a:lumMod val="65000"/>
                    <a:lumOff val="35000"/>
                  </a:schemeClr>
                </a:solidFill>
                <a:effectLst/>
                <a:uLnTx/>
                <a:uFillTx/>
                <a:latin typeface="+mj-lt"/>
                <a:ea typeface="+mn-ea"/>
                <a:cs typeface="+mn-cs"/>
              </a:rPr>
              <a:t>PROGRAM | </a:t>
            </a:r>
            <a:r>
              <a:rPr lang="pl-PL" b="1">
                <a:solidFill>
                  <a:schemeClr val="tx1">
                    <a:lumMod val="65000"/>
                    <a:lumOff val="35000"/>
                  </a:schemeClr>
                </a:solidFill>
                <a:latin typeface="+mj-lt"/>
              </a:rPr>
              <a:t>INNOWACJE DLA ŚRODOWISKA</a:t>
            </a:r>
            <a:endParaRPr lang="pl-PL" sz="1800" b="1" i="0" u="none" strike="noStrike" kern="1200" cap="none" spc="0" normalizeH="0" baseline="0" noProof="0">
              <a:ln>
                <a:noFill/>
              </a:ln>
              <a:solidFill>
                <a:schemeClr val="tx1">
                  <a:lumMod val="65000"/>
                  <a:lumOff val="35000"/>
                </a:schemeClr>
              </a:solidFill>
              <a:effectLst/>
              <a:uLnTx/>
              <a:uFillTx/>
              <a:latin typeface="+mj-lt"/>
            </a:endParaRPr>
          </a:p>
        </p:txBody>
      </p:sp>
      <p:sp>
        <p:nvSpPr>
          <p:cNvPr id="2" name="Zwój pionowy 1"/>
          <p:cNvSpPr/>
          <p:nvPr/>
        </p:nvSpPr>
        <p:spPr>
          <a:xfrm>
            <a:off x="9750669" y="2557903"/>
            <a:ext cx="2365131" cy="363188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Umowa o dofinansowanie</a:t>
            </a:r>
            <a:endParaRPr lang="pl-PL" dirty="0"/>
          </a:p>
        </p:txBody>
      </p:sp>
    </p:spTree>
    <p:extLst>
      <p:ext uri="{BB962C8B-B14F-4D97-AF65-F5344CB8AC3E}">
        <p14:creationId xmlns:p14="http://schemas.microsoft.com/office/powerpoint/2010/main" val="1005119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eściokąt 9">
            <a:extLst>
              <a:ext uri="{FF2B5EF4-FFF2-40B4-BE49-F238E27FC236}">
                <a16:creationId xmlns:a16="http://schemas.microsoft.com/office/drawing/2014/main" id="{B9F7FDB2-9D93-4174-6ACC-72ADB4FFF200}"/>
              </a:ext>
            </a:extLst>
          </p:cNvPr>
          <p:cNvSpPr/>
          <p:nvPr/>
        </p:nvSpPr>
        <p:spPr>
          <a:xfrm>
            <a:off x="1668620" y="1795784"/>
            <a:ext cx="2145323" cy="1825135"/>
          </a:xfrm>
          <a:prstGeom prst="hexagon">
            <a:avLst/>
          </a:prstGeom>
          <a:effectLst>
            <a:innerShdw blurRad="346463"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pl-PL" sz="2800" b="1" dirty="0" smtClean="0">
                <a:ln w="0"/>
                <a:solidFill>
                  <a:schemeClr val="accent2"/>
                </a:solidFill>
                <a:effectLst>
                  <a:reflection blurRad="6350" stA="53000" endA="300" endPos="35500" dir="5400000" sy="-90000" algn="bl" rotWithShape="0"/>
                </a:effectLst>
              </a:rPr>
              <a:t>I </a:t>
            </a:r>
          </a:p>
          <a:p>
            <a:pPr algn="ctr"/>
            <a:r>
              <a:rPr lang="pl-PL" sz="2800" b="1" dirty="0" smtClean="0">
                <a:ln w="0"/>
                <a:solidFill>
                  <a:schemeClr val="accent2"/>
                </a:solidFill>
                <a:effectLst>
                  <a:reflection blurRad="6350" stA="53000" endA="300" endPos="35500" dir="5400000" sy="-90000" algn="bl" rotWithShape="0"/>
                </a:effectLst>
              </a:rPr>
              <a:t>NABÓR </a:t>
            </a:r>
            <a:r>
              <a:rPr lang="pl-PL" sz="2800" b="1" dirty="0">
                <a:ln w="0"/>
                <a:solidFill>
                  <a:schemeClr val="accent2"/>
                </a:solidFill>
                <a:effectLst>
                  <a:reflection blurRad="6350" stA="53000" endA="300" endPos="35500" dir="5400000" sy="-90000" algn="bl" rotWithShape="0"/>
                </a:effectLst>
              </a:rPr>
              <a:t>fiszek</a:t>
            </a:r>
          </a:p>
          <a:p>
            <a:pPr algn="ctr"/>
            <a:endParaRPr lang="pl-PL" sz="2800" b="1" dirty="0">
              <a:ln w="0"/>
              <a:solidFill>
                <a:schemeClr val="accent2"/>
              </a:solidFill>
              <a:effectLst>
                <a:reflection blurRad="6350" stA="53000" endA="300" endPos="35500" dir="5400000" sy="-90000" algn="bl" rotWithShape="0"/>
              </a:effectLst>
            </a:endParaRPr>
          </a:p>
        </p:txBody>
      </p:sp>
      <p:sp>
        <p:nvSpPr>
          <p:cNvPr id="2" name="Tytuł 1"/>
          <p:cNvSpPr>
            <a:spLocks noGrp="1"/>
          </p:cNvSpPr>
          <p:nvPr>
            <p:ph type="title"/>
          </p:nvPr>
        </p:nvSpPr>
        <p:spPr>
          <a:xfrm>
            <a:off x="371192" y="1"/>
            <a:ext cx="11253457" cy="1287194"/>
          </a:xfrm>
        </p:spPr>
        <p:txBody>
          <a:bodyPr>
            <a:normAutofit/>
          </a:bodyPr>
          <a:lstStyle/>
          <a:p>
            <a:r>
              <a:rPr lang="pl-PL" sz="3200" b="1" dirty="0">
                <a:latin typeface="+mn-lt"/>
              </a:rPr>
              <a:t>Harmonogram naborów</a:t>
            </a:r>
          </a:p>
        </p:txBody>
      </p:sp>
      <p:sp>
        <p:nvSpPr>
          <p:cNvPr id="7" name="pole tekstowe 6">
            <a:extLst>
              <a:ext uri="{FF2B5EF4-FFF2-40B4-BE49-F238E27FC236}">
                <a16:creationId xmlns:a16="http://schemas.microsoft.com/office/drawing/2014/main" id="{415FACA8-A282-4DBA-947C-862845645054}"/>
              </a:ext>
            </a:extLst>
          </p:cNvPr>
          <p:cNvSpPr txBox="1"/>
          <p:nvPr/>
        </p:nvSpPr>
        <p:spPr>
          <a:xfrm>
            <a:off x="2518164" y="3112304"/>
            <a:ext cx="2282436" cy="369332"/>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nchor="t">
            <a:spAutoFit/>
          </a:bodyPr>
          <a:lstStyle/>
          <a:p>
            <a:r>
              <a:rPr lang="pl-PL" sz="1600" spc="300" dirty="0" smtClean="0"/>
              <a:t>TERMIN</a:t>
            </a:r>
            <a:r>
              <a:rPr lang="pl-PL" dirty="0"/>
              <a:t> </a:t>
            </a:r>
            <a:r>
              <a:rPr lang="pl-PL" dirty="0" smtClean="0"/>
              <a:t>II-III 2023</a:t>
            </a:r>
            <a:endParaRPr lang="pl-PL" dirty="0"/>
          </a:p>
        </p:txBody>
      </p:sp>
      <p:sp>
        <p:nvSpPr>
          <p:cNvPr id="14" name="Sześciokąt 13">
            <a:extLst>
              <a:ext uri="{FF2B5EF4-FFF2-40B4-BE49-F238E27FC236}">
                <a16:creationId xmlns:a16="http://schemas.microsoft.com/office/drawing/2014/main" id="{C91253EF-2333-928D-D2EC-9E169FEFB48F}"/>
              </a:ext>
            </a:extLst>
          </p:cNvPr>
          <p:cNvSpPr/>
          <p:nvPr/>
        </p:nvSpPr>
        <p:spPr>
          <a:xfrm>
            <a:off x="5900944" y="2637267"/>
            <a:ext cx="2145323" cy="1825135"/>
          </a:xfrm>
          <a:prstGeom prst="hexagon">
            <a:avLst/>
          </a:prstGeom>
          <a:effectLst>
            <a:innerShdw blurRad="346463"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pl-PL" sz="2800" b="1" dirty="0">
                <a:ln w="0"/>
                <a:solidFill>
                  <a:schemeClr val="accent2"/>
                </a:solidFill>
                <a:effectLst>
                  <a:reflection blurRad="6350" stA="53000" endA="300" endPos="35500" dir="5400000" sy="-90000" algn="bl" rotWithShape="0"/>
                </a:effectLst>
              </a:rPr>
              <a:t>II </a:t>
            </a:r>
          </a:p>
          <a:p>
            <a:pPr algn="ctr"/>
            <a:r>
              <a:rPr lang="pl-PL" sz="2800" b="1" dirty="0">
                <a:ln w="0"/>
                <a:solidFill>
                  <a:schemeClr val="accent2"/>
                </a:solidFill>
                <a:effectLst>
                  <a:reflection blurRad="6350" stA="53000" endA="300" endPos="35500" dir="5400000" sy="-90000" algn="bl" rotWithShape="0"/>
                </a:effectLst>
              </a:rPr>
              <a:t>NABÓR</a:t>
            </a:r>
          </a:p>
          <a:p>
            <a:pPr algn="ctr"/>
            <a:endParaRPr lang="pl-PL" sz="2800" b="1" dirty="0">
              <a:ln w="0"/>
              <a:solidFill>
                <a:schemeClr val="accent2"/>
              </a:solidFill>
              <a:effectLst>
                <a:reflection blurRad="6350" stA="53000" endA="300" endPos="35500" dir="5400000" sy="-90000" algn="bl" rotWithShape="0"/>
              </a:effectLst>
            </a:endParaRPr>
          </a:p>
        </p:txBody>
      </p:sp>
      <p:sp>
        <p:nvSpPr>
          <p:cNvPr id="4" name="Prostokąt 20">
            <a:extLst>
              <a:ext uri="{FF2B5EF4-FFF2-40B4-BE49-F238E27FC236}">
                <a16:creationId xmlns:a16="http://schemas.microsoft.com/office/drawing/2014/main" id="{4ECC0FC6-694C-ECD0-ECBE-A3FCE141F9CF}"/>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dirty="0">
                <a:ln>
                  <a:noFill/>
                </a:ln>
                <a:solidFill>
                  <a:schemeClr val="tx1">
                    <a:lumMod val="65000"/>
                    <a:lumOff val="35000"/>
                  </a:schemeClr>
                </a:solidFill>
                <a:effectLst/>
                <a:uLnTx/>
                <a:uFillTx/>
                <a:latin typeface="+mj-lt"/>
                <a:ea typeface="+mn-ea"/>
                <a:cs typeface="+mn-cs"/>
              </a:rPr>
              <a:t>PROGRAM | </a:t>
            </a:r>
            <a:r>
              <a:rPr lang="pl-PL" b="1" dirty="0">
                <a:solidFill>
                  <a:schemeClr val="tx1">
                    <a:lumMod val="65000"/>
                    <a:lumOff val="35000"/>
                  </a:schemeClr>
                </a:solidFill>
                <a:latin typeface="+mj-lt"/>
              </a:rPr>
              <a:t>INNOWACJE DLA ŚRODOWISKA</a:t>
            </a:r>
            <a:endParaRPr lang="pl-PL" sz="1800" b="1" i="0" u="none" strike="noStrike" kern="1200" cap="none" spc="0" normalizeH="0" baseline="0" noProof="0" dirty="0">
              <a:ln>
                <a:noFill/>
              </a:ln>
              <a:solidFill>
                <a:schemeClr val="tx1">
                  <a:lumMod val="65000"/>
                  <a:lumOff val="35000"/>
                </a:schemeClr>
              </a:solidFill>
              <a:effectLst/>
              <a:uLnTx/>
              <a:uFillTx/>
              <a:latin typeface="+mj-lt"/>
            </a:endParaRPr>
          </a:p>
        </p:txBody>
      </p:sp>
      <p:sp>
        <p:nvSpPr>
          <p:cNvPr id="8" name="Sześciokąt 7">
            <a:extLst>
              <a:ext uri="{FF2B5EF4-FFF2-40B4-BE49-F238E27FC236}">
                <a16:creationId xmlns:a16="http://schemas.microsoft.com/office/drawing/2014/main" id="{424AD21B-FCCD-54DD-48F4-17F33FD44AAA}"/>
              </a:ext>
            </a:extLst>
          </p:cNvPr>
          <p:cNvSpPr/>
          <p:nvPr/>
        </p:nvSpPr>
        <p:spPr>
          <a:xfrm>
            <a:off x="2911787" y="3485782"/>
            <a:ext cx="1296489" cy="1102989"/>
          </a:xfrm>
          <a:prstGeom prst="hexagon">
            <a:avLst/>
          </a:prstGeom>
          <a:effectLst>
            <a:innerShdw blurRad="342900"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pl-PL" sz="7200">
              <a:ln w="0"/>
              <a:solidFill>
                <a:schemeClr val="accent2"/>
              </a:solidFill>
              <a:effectLst>
                <a:reflection blurRad="6350" stA="53000" endA="300" endPos="35500" dir="5400000" sy="-90000" algn="bl" rotWithShape="0"/>
              </a:effectLst>
            </a:endParaRPr>
          </a:p>
        </p:txBody>
      </p:sp>
      <p:pic>
        <p:nvPicPr>
          <p:cNvPr id="9" name="Grafika 14">
            <a:extLst>
              <a:ext uri="{FF2B5EF4-FFF2-40B4-BE49-F238E27FC236}">
                <a16:creationId xmlns:a16="http://schemas.microsoft.com/office/drawing/2014/main" id="{FD298537-1671-B66D-C4DB-0D316D3624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146757" y="3711685"/>
            <a:ext cx="691461" cy="651182"/>
          </a:xfrm>
          <a:prstGeom prst="rect">
            <a:avLst/>
          </a:prstGeom>
          <a:effectLst>
            <a:reflection blurRad="6350" stA="52000" endA="300" endPos="35000" dir="5400000" sy="-100000" algn="bl" rotWithShape="0"/>
          </a:effectLst>
        </p:spPr>
      </p:pic>
      <p:sp>
        <p:nvSpPr>
          <p:cNvPr id="11" name="Sześciokąt 10">
            <a:extLst>
              <a:ext uri="{FF2B5EF4-FFF2-40B4-BE49-F238E27FC236}">
                <a16:creationId xmlns:a16="http://schemas.microsoft.com/office/drawing/2014/main" id="{424AD21B-FCCD-54DD-48F4-17F33FD44AAA}"/>
              </a:ext>
            </a:extLst>
          </p:cNvPr>
          <p:cNvSpPr/>
          <p:nvPr/>
        </p:nvSpPr>
        <p:spPr>
          <a:xfrm>
            <a:off x="7148463" y="4210020"/>
            <a:ext cx="1296489" cy="1102989"/>
          </a:xfrm>
          <a:prstGeom prst="hexagon">
            <a:avLst/>
          </a:prstGeom>
          <a:effectLst>
            <a:innerShdw blurRad="342900"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pl-PL" sz="7200">
              <a:ln w="0"/>
              <a:solidFill>
                <a:schemeClr val="accent2"/>
              </a:solidFill>
              <a:effectLst>
                <a:reflection blurRad="6350" stA="53000" endA="300" endPos="35500" dir="5400000" sy="-90000" algn="bl" rotWithShape="0"/>
              </a:effectLst>
            </a:endParaRPr>
          </a:p>
        </p:txBody>
      </p:sp>
      <p:pic>
        <p:nvPicPr>
          <p:cNvPr id="12" name="Grafika 14">
            <a:extLst>
              <a:ext uri="{FF2B5EF4-FFF2-40B4-BE49-F238E27FC236}">
                <a16:creationId xmlns:a16="http://schemas.microsoft.com/office/drawing/2014/main" id="{FD298537-1671-B66D-C4DB-0D316D3624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486611" y="4435923"/>
            <a:ext cx="691461" cy="651182"/>
          </a:xfrm>
          <a:prstGeom prst="rect">
            <a:avLst/>
          </a:prstGeom>
          <a:effectLst>
            <a:reflection blurRad="6350" stA="52000" endA="300" endPos="35000" dir="5400000" sy="-100000" algn="bl" rotWithShape="0"/>
          </a:effectLst>
        </p:spPr>
      </p:pic>
      <p:sp>
        <p:nvSpPr>
          <p:cNvPr id="13" name="pole tekstowe 12">
            <a:extLst>
              <a:ext uri="{FF2B5EF4-FFF2-40B4-BE49-F238E27FC236}">
                <a16:creationId xmlns:a16="http://schemas.microsoft.com/office/drawing/2014/main" id="{415FACA8-A282-4DBA-947C-862845645054}"/>
              </a:ext>
            </a:extLst>
          </p:cNvPr>
          <p:cNvSpPr txBox="1"/>
          <p:nvPr/>
        </p:nvSpPr>
        <p:spPr>
          <a:xfrm>
            <a:off x="1282301" y="4985419"/>
            <a:ext cx="6227298" cy="738664"/>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nchor="t">
            <a:spAutoFit/>
          </a:bodyPr>
          <a:lstStyle/>
          <a:p>
            <a:r>
              <a:rPr lang="pl-PL" sz="1400" dirty="0"/>
              <a:t>Nabór pełnych wniosków dla projektów, których fiszki na etapie preselekcji uzyskały ocenę pozytywną, będzie otwarty przez 4 miesiące od daty zaproszenia Wnioskodawcy do złożenia pełnego wniosku o </a:t>
            </a:r>
            <a:r>
              <a:rPr lang="pl-PL" sz="1400" dirty="0" smtClean="0"/>
              <a:t>dofinansowanie</a:t>
            </a:r>
            <a:endParaRPr lang="pl-PL" sz="1400" dirty="0"/>
          </a:p>
        </p:txBody>
      </p:sp>
      <p:sp>
        <p:nvSpPr>
          <p:cNvPr id="16" name="Sześciokąt 15">
            <a:extLst>
              <a:ext uri="{FF2B5EF4-FFF2-40B4-BE49-F238E27FC236}">
                <a16:creationId xmlns:a16="http://schemas.microsoft.com/office/drawing/2014/main" id="{E549189B-954E-F376-48A1-4970EC1DF603}"/>
              </a:ext>
            </a:extLst>
          </p:cNvPr>
          <p:cNvSpPr/>
          <p:nvPr/>
        </p:nvSpPr>
        <p:spPr>
          <a:xfrm>
            <a:off x="8516450" y="1711520"/>
            <a:ext cx="4321629" cy="3676631"/>
          </a:xfrm>
          <a:prstGeom prst="hexagon">
            <a:avLst/>
          </a:prstGeom>
          <a:blipFill>
            <a:blip r:embed="rId5" cstate="print">
              <a:extLst>
                <a:ext uri="{28A0092B-C50C-407E-A947-70E740481C1C}">
                  <a14:useLocalDpi xmlns:a14="http://schemas.microsoft.com/office/drawing/2010/main" val="0"/>
                </a:ext>
              </a:extLst>
            </a:blip>
            <a:srcRect/>
            <a:stretch>
              <a:fillRect l="-13722" r="-13722"/>
            </a:stretch>
          </a:blipFill>
          <a:ln w="174625" cap="flat" cmpd="sng" algn="ctr">
            <a:solidFill>
              <a:srgbClr val="DFF1F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5" name="pole tekstowe 14">
            <a:extLst>
              <a:ext uri="{FF2B5EF4-FFF2-40B4-BE49-F238E27FC236}">
                <a16:creationId xmlns:a16="http://schemas.microsoft.com/office/drawing/2014/main" id="{D95E36F6-22C1-03D8-6508-1CEC5A118182}"/>
              </a:ext>
            </a:extLst>
          </p:cNvPr>
          <p:cNvSpPr txBox="1"/>
          <p:nvPr/>
        </p:nvSpPr>
        <p:spPr>
          <a:xfrm>
            <a:off x="6825720" y="3930294"/>
            <a:ext cx="2641343" cy="615553"/>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nchor="t">
            <a:spAutoFit/>
          </a:bodyPr>
          <a:lstStyle/>
          <a:p>
            <a:r>
              <a:rPr lang="pl-PL" sz="1600" spc="300" dirty="0" smtClean="0"/>
              <a:t>Planowany termin</a:t>
            </a:r>
            <a:r>
              <a:rPr lang="pl-PL" dirty="0"/>
              <a:t>  </a:t>
            </a:r>
            <a:r>
              <a:rPr lang="pl-PL" dirty="0" smtClean="0"/>
              <a:t>VIII-IX 2023</a:t>
            </a:r>
            <a:endParaRPr lang="pl-PL" dirty="0"/>
          </a:p>
        </p:txBody>
      </p:sp>
    </p:spTree>
    <p:extLst>
      <p:ext uri="{BB962C8B-B14F-4D97-AF65-F5344CB8AC3E}">
        <p14:creationId xmlns:p14="http://schemas.microsoft.com/office/powerpoint/2010/main" val="3271886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1192" y="1"/>
            <a:ext cx="11253457" cy="1287194"/>
          </a:xfrm>
        </p:spPr>
        <p:txBody>
          <a:bodyPr>
            <a:normAutofit/>
          </a:bodyPr>
          <a:lstStyle/>
          <a:p>
            <a:r>
              <a:rPr lang="pl-PL" sz="3200" b="1" dirty="0">
                <a:latin typeface="+mn-lt"/>
              </a:rPr>
              <a:t>Cel programu</a:t>
            </a:r>
          </a:p>
        </p:txBody>
      </p:sp>
      <p:sp>
        <p:nvSpPr>
          <p:cNvPr id="9" name="pole tekstowe 8">
            <a:extLst>
              <a:ext uri="{FF2B5EF4-FFF2-40B4-BE49-F238E27FC236}">
                <a16:creationId xmlns:a16="http://schemas.microsoft.com/office/drawing/2014/main" id="{700AC075-62B1-987E-DC4D-C217A65343B5}"/>
              </a:ext>
            </a:extLst>
          </p:cNvPr>
          <p:cNvSpPr txBox="1"/>
          <p:nvPr/>
        </p:nvSpPr>
        <p:spPr>
          <a:xfrm>
            <a:off x="464309" y="1868484"/>
            <a:ext cx="7719301" cy="3416320"/>
          </a:xfrm>
          <a:prstGeom prst="rect">
            <a:avLst/>
          </a:prstGeom>
          <a:noFill/>
        </p:spPr>
        <p:txBody>
          <a:bodyPr wrap="square" lIns="91440" tIns="45720" rIns="91440" bIns="45720" anchor="t">
            <a:spAutoFit/>
          </a:bodyPr>
          <a:lstStyle/>
          <a:p>
            <a:r>
              <a:rPr lang="pl-PL" sz="2400" dirty="0">
                <a:solidFill>
                  <a:schemeClr val="tx1">
                    <a:lumMod val="65000"/>
                    <a:lumOff val="35000"/>
                  </a:schemeClr>
                </a:solidFill>
              </a:rPr>
              <a:t>Celem programu jest wykorzystanie innowacyjnych technologii w ochronie środowiska, które przyczynią się do realizacji celów </a:t>
            </a:r>
            <a:r>
              <a:rPr lang="pl-PL" sz="2400" b="1" dirty="0">
                <a:solidFill>
                  <a:schemeClr val="tx1">
                    <a:lumMod val="65000"/>
                    <a:lumOff val="35000"/>
                  </a:schemeClr>
                </a:solidFill>
                <a:effectLst>
                  <a:outerShdw blurRad="38100" dist="38100" dir="2700000" algn="tl">
                    <a:srgbClr val="000000">
                      <a:alpha val="43137"/>
                    </a:srgbClr>
                  </a:outerShdw>
                </a:effectLst>
              </a:rPr>
              <a:t>Europejskiego Zielonego Ładu</a:t>
            </a:r>
            <a:r>
              <a:rPr lang="pl-PL" sz="2400" dirty="0">
                <a:solidFill>
                  <a:schemeClr val="tx1">
                    <a:lumMod val="65000"/>
                    <a:lumOff val="35000"/>
                  </a:schemeClr>
                </a:solidFill>
              </a:rPr>
              <a:t>, w tym neutralności klimatycznej, zielonej transformacji gospodarki i zrównoważonego rozwoju. </a:t>
            </a:r>
          </a:p>
          <a:p>
            <a:endParaRPr lang="pl-PL" sz="2400" dirty="0">
              <a:solidFill>
                <a:schemeClr val="tx1">
                  <a:lumMod val="65000"/>
                  <a:lumOff val="35000"/>
                </a:schemeClr>
              </a:solidFill>
            </a:endParaRPr>
          </a:p>
          <a:p>
            <a:r>
              <a:rPr lang="pl-PL" sz="2400" dirty="0" smtClean="0">
                <a:solidFill>
                  <a:schemeClr val="tx1">
                    <a:lumMod val="65000"/>
                    <a:lumOff val="35000"/>
                  </a:schemeClr>
                </a:solidFill>
              </a:rPr>
              <a:t>Wybrane </a:t>
            </a:r>
            <a:r>
              <a:rPr lang="pl-PL" sz="2400" dirty="0">
                <a:solidFill>
                  <a:schemeClr val="tx1">
                    <a:lumMod val="65000"/>
                    <a:lumOff val="35000"/>
                  </a:schemeClr>
                </a:solidFill>
              </a:rPr>
              <a:t>przedsięwzięcia objęte dofinansowaniem </a:t>
            </a:r>
            <a:r>
              <a:rPr lang="pl-PL" sz="2400" dirty="0" smtClean="0">
                <a:solidFill>
                  <a:schemeClr val="tx1">
                    <a:lumMod val="65000"/>
                    <a:lumOff val="35000"/>
                  </a:schemeClr>
                </a:solidFill>
              </a:rPr>
              <a:t>powinny wpisywać się w cele środowiskowe spójne </a:t>
            </a:r>
            <a:r>
              <a:rPr lang="pl-PL" sz="2400" b="1" dirty="0">
                <a:solidFill>
                  <a:schemeClr val="tx1">
                    <a:lumMod val="65000"/>
                    <a:lumOff val="35000"/>
                  </a:schemeClr>
                </a:solidFill>
                <a:effectLst>
                  <a:outerShdw blurRad="38100" dist="38100" dir="2700000" algn="tl">
                    <a:srgbClr val="000000">
                      <a:alpha val="43137"/>
                    </a:srgbClr>
                  </a:outerShdw>
                </a:effectLst>
              </a:rPr>
              <a:t>z zasadą DNSH</a:t>
            </a:r>
            <a:r>
              <a:rPr lang="pl-PL" sz="2400" dirty="0">
                <a:solidFill>
                  <a:schemeClr val="tx1">
                    <a:lumMod val="65000"/>
                    <a:lumOff val="35000"/>
                  </a:schemeClr>
                </a:solidFill>
                <a:effectLst>
                  <a:outerShdw blurRad="38100" dist="38100" dir="2700000" algn="tl">
                    <a:srgbClr val="000000">
                      <a:alpha val="43137"/>
                    </a:srgbClr>
                  </a:outerShdw>
                </a:effectLst>
              </a:rPr>
              <a:t> </a:t>
            </a:r>
            <a:r>
              <a:rPr lang="pl-PL" sz="2400" dirty="0">
                <a:solidFill>
                  <a:schemeClr val="tx1">
                    <a:lumMod val="65000"/>
                    <a:lumOff val="35000"/>
                  </a:schemeClr>
                </a:solidFill>
              </a:rPr>
              <a:t>(Do No Significant Harm)</a:t>
            </a:r>
          </a:p>
        </p:txBody>
      </p:sp>
      <p:sp>
        <p:nvSpPr>
          <p:cNvPr id="11" name="Sześciokąt 10">
            <a:extLst>
              <a:ext uri="{FF2B5EF4-FFF2-40B4-BE49-F238E27FC236}">
                <a16:creationId xmlns:a16="http://schemas.microsoft.com/office/drawing/2014/main" id="{7D092304-8FD0-6E47-AF16-2B22AB40E911}"/>
              </a:ext>
            </a:extLst>
          </p:cNvPr>
          <p:cNvSpPr/>
          <p:nvPr/>
        </p:nvSpPr>
        <p:spPr>
          <a:xfrm>
            <a:off x="8502878" y="2582090"/>
            <a:ext cx="3561545" cy="3057288"/>
          </a:xfrm>
          <a:prstGeom prst="hexagon">
            <a:avLst/>
          </a:prstGeom>
          <a:blipFill>
            <a:blip r:embed="rId3" cstate="print">
              <a:extLst>
                <a:ext uri="{28A0092B-C50C-407E-A947-70E740481C1C}">
                  <a14:useLocalDpi xmlns:a14="http://schemas.microsoft.com/office/drawing/2010/main" val="0"/>
                </a:ext>
              </a:extLst>
            </a:blip>
            <a:srcRect/>
            <a:stretch>
              <a:fillRect l="-3149" t="617" r="-36267" b="-617"/>
            </a:stretch>
          </a:blipFill>
          <a:ln w="123825">
            <a:solidFill>
              <a:srgbClr val="DFF1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ześciokąt 6">
            <a:extLst>
              <a:ext uri="{FF2B5EF4-FFF2-40B4-BE49-F238E27FC236}">
                <a16:creationId xmlns:a16="http://schemas.microsoft.com/office/drawing/2014/main" id="{E1064887-F054-F92C-CF69-D80E166B29A9}"/>
              </a:ext>
            </a:extLst>
          </p:cNvPr>
          <p:cNvSpPr/>
          <p:nvPr/>
        </p:nvSpPr>
        <p:spPr>
          <a:xfrm>
            <a:off x="8333352" y="5198379"/>
            <a:ext cx="1650190" cy="1403901"/>
          </a:xfrm>
          <a:prstGeom prst="hexagon">
            <a:avLst/>
          </a:prstGeom>
          <a:blipFill>
            <a:blip r:embed="rId4" cstate="print">
              <a:extLst>
                <a:ext uri="{28A0092B-C50C-407E-A947-70E740481C1C}">
                  <a14:useLocalDpi xmlns:a14="http://schemas.microsoft.com/office/drawing/2010/main" val="0"/>
                </a:ext>
              </a:extLst>
            </a:blip>
            <a:srcRect/>
            <a:stretch>
              <a:fillRect l="-10633" t="-1916" r="-22499" b="-2408"/>
            </a:stretch>
          </a:blipFill>
          <a:ln w="123825">
            <a:solidFill>
              <a:srgbClr val="DFF1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rostokąt 20">
            <a:extLst>
              <a:ext uri="{FF2B5EF4-FFF2-40B4-BE49-F238E27FC236}">
                <a16:creationId xmlns:a16="http://schemas.microsoft.com/office/drawing/2014/main" id="{4D0D339E-2CA9-A60B-2FF2-02790D7C1AE6}"/>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dirty="0">
                <a:ln>
                  <a:noFill/>
                </a:ln>
                <a:solidFill>
                  <a:schemeClr val="tx1">
                    <a:lumMod val="65000"/>
                    <a:lumOff val="35000"/>
                  </a:schemeClr>
                </a:solidFill>
                <a:effectLst/>
                <a:uLnTx/>
                <a:uFillTx/>
                <a:latin typeface="+mj-lt"/>
                <a:ea typeface="+mn-ea"/>
                <a:cs typeface="+mn-cs"/>
              </a:rPr>
              <a:t>PROGRAM | </a:t>
            </a:r>
            <a:r>
              <a:rPr lang="pl-PL" b="1" dirty="0">
                <a:solidFill>
                  <a:schemeClr val="tx1">
                    <a:lumMod val="65000"/>
                    <a:lumOff val="35000"/>
                  </a:schemeClr>
                </a:solidFill>
                <a:latin typeface="+mj-lt"/>
              </a:rPr>
              <a:t>INNOWACJE DLA ŚRODOWISKA</a:t>
            </a:r>
            <a:endParaRPr lang="pl-PL" sz="1800" b="1" i="0" u="none" strike="noStrike" kern="1200" cap="none" spc="0" normalizeH="0" baseline="0" noProof="0" dirty="0">
              <a:ln>
                <a:noFill/>
              </a:ln>
              <a:solidFill>
                <a:schemeClr val="tx1">
                  <a:lumMod val="65000"/>
                  <a:lumOff val="35000"/>
                </a:schemeClr>
              </a:solidFill>
              <a:effectLst/>
              <a:uLnTx/>
              <a:uFillTx/>
              <a:latin typeface="+mj-lt"/>
            </a:endParaRPr>
          </a:p>
        </p:txBody>
      </p:sp>
      <p:sp>
        <p:nvSpPr>
          <p:cNvPr id="3" name="Wybuch 1 2"/>
          <p:cNvSpPr/>
          <p:nvPr/>
        </p:nvSpPr>
        <p:spPr>
          <a:xfrm>
            <a:off x="4866123" y="4788309"/>
            <a:ext cx="2065620" cy="1952135"/>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Brak obszarów</a:t>
            </a:r>
            <a:endParaRPr lang="pl-PL" dirty="0"/>
          </a:p>
        </p:txBody>
      </p:sp>
    </p:spTree>
    <p:extLst>
      <p:ext uri="{BB962C8B-B14F-4D97-AF65-F5344CB8AC3E}">
        <p14:creationId xmlns:p14="http://schemas.microsoft.com/office/powerpoint/2010/main" val="2426724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371193" y="1"/>
            <a:ext cx="5036550" cy="1287194"/>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endParaRPr lang="pl-PL" sz="3200" dirty="0" smtClean="0">
              <a:latin typeface="+mn-lt"/>
            </a:endParaRPr>
          </a:p>
          <a:p>
            <a:r>
              <a:rPr lang="pl-PL" sz="3200" dirty="0" smtClean="0">
                <a:latin typeface="+mn-lt"/>
              </a:rPr>
              <a:t>Co, jeśli…</a:t>
            </a:r>
            <a:endParaRPr lang="pl-PL" sz="3200" dirty="0">
              <a:latin typeface="+mn-lt"/>
            </a:endParaRPr>
          </a:p>
        </p:txBody>
      </p:sp>
      <p:sp>
        <p:nvSpPr>
          <p:cNvPr id="3" name="Schemat blokowy: proces alternatywny 2"/>
          <p:cNvSpPr/>
          <p:nvPr/>
        </p:nvSpPr>
        <p:spPr>
          <a:xfrm>
            <a:off x="757084" y="1750142"/>
            <a:ext cx="2507226" cy="82591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Nie mam praw do technologii</a:t>
            </a:r>
            <a:endParaRPr lang="pl-PL" dirty="0"/>
          </a:p>
        </p:txBody>
      </p:sp>
      <p:sp>
        <p:nvSpPr>
          <p:cNvPr id="4" name="Prążkowana strzałka w prawo 3"/>
          <p:cNvSpPr/>
          <p:nvPr/>
        </p:nvSpPr>
        <p:spPr>
          <a:xfrm rot="20369106">
            <a:off x="3495368" y="1672052"/>
            <a:ext cx="786580" cy="47194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4513006" y="1587287"/>
            <a:ext cx="2123768" cy="369332"/>
          </a:xfrm>
          <a:prstGeom prst="rect">
            <a:avLst/>
          </a:prstGeom>
          <a:noFill/>
        </p:spPr>
        <p:txBody>
          <a:bodyPr wrap="square" rtlCol="0">
            <a:spAutoFit/>
          </a:bodyPr>
          <a:lstStyle/>
          <a:p>
            <a:r>
              <a:rPr lang="pl-PL" dirty="0" smtClean="0">
                <a:solidFill>
                  <a:schemeClr val="tx1">
                    <a:lumMod val="65000"/>
                    <a:lumOff val="35000"/>
                  </a:schemeClr>
                </a:solidFill>
              </a:rPr>
              <a:t>Pozyskać licencję?</a:t>
            </a:r>
            <a:endParaRPr lang="pl-PL" dirty="0">
              <a:solidFill>
                <a:schemeClr val="tx1">
                  <a:lumMod val="65000"/>
                  <a:lumOff val="35000"/>
                </a:schemeClr>
              </a:solidFill>
            </a:endParaRPr>
          </a:p>
        </p:txBody>
      </p:sp>
      <p:sp>
        <p:nvSpPr>
          <p:cNvPr id="6" name="pole tekstowe 5"/>
          <p:cNvSpPr txBox="1"/>
          <p:nvPr/>
        </p:nvSpPr>
        <p:spPr>
          <a:xfrm>
            <a:off x="4513006" y="2243902"/>
            <a:ext cx="3706762" cy="646331"/>
          </a:xfrm>
          <a:prstGeom prst="rect">
            <a:avLst/>
          </a:prstGeom>
          <a:noFill/>
        </p:spPr>
        <p:txBody>
          <a:bodyPr wrap="square" rtlCol="0">
            <a:spAutoFit/>
          </a:bodyPr>
          <a:lstStyle/>
          <a:p>
            <a:r>
              <a:rPr lang="pl-PL" dirty="0" smtClean="0">
                <a:solidFill>
                  <a:schemeClr val="tx1">
                    <a:lumMod val="65000"/>
                    <a:lumOff val="35000"/>
                  </a:schemeClr>
                </a:solidFill>
              </a:rPr>
              <a:t>Zawiązać spółkę celową z podmiotem posiadającym prawa?</a:t>
            </a:r>
            <a:endParaRPr lang="pl-PL" dirty="0">
              <a:solidFill>
                <a:schemeClr val="tx1">
                  <a:lumMod val="65000"/>
                  <a:lumOff val="35000"/>
                </a:schemeClr>
              </a:solidFill>
            </a:endParaRPr>
          </a:p>
        </p:txBody>
      </p:sp>
      <p:sp>
        <p:nvSpPr>
          <p:cNvPr id="7" name="Schemat blokowy: proces alternatywny 6"/>
          <p:cNvSpPr/>
          <p:nvPr/>
        </p:nvSpPr>
        <p:spPr>
          <a:xfrm>
            <a:off x="1381432" y="3038999"/>
            <a:ext cx="2507226" cy="825910"/>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Ograniczenia</a:t>
            </a:r>
            <a:endParaRPr lang="pl-PL" dirty="0"/>
          </a:p>
        </p:txBody>
      </p:sp>
      <p:sp>
        <p:nvSpPr>
          <p:cNvPr id="8" name="Prążkowana strzałka w prawo 7"/>
          <p:cNvSpPr/>
          <p:nvPr/>
        </p:nvSpPr>
        <p:spPr>
          <a:xfrm>
            <a:off x="4119716" y="3215979"/>
            <a:ext cx="786580" cy="471949"/>
          </a:xfrm>
          <a:prstGeom prst="striped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5137353" y="3167232"/>
            <a:ext cx="5776453" cy="923330"/>
          </a:xfrm>
          <a:prstGeom prst="rect">
            <a:avLst/>
          </a:prstGeom>
          <a:noFill/>
        </p:spPr>
        <p:txBody>
          <a:bodyPr wrap="square" rtlCol="0">
            <a:spAutoFit/>
          </a:bodyPr>
          <a:lstStyle/>
          <a:p>
            <a:r>
              <a:rPr lang="pl-PL" dirty="0" smtClean="0">
                <a:solidFill>
                  <a:schemeClr val="tx1">
                    <a:lumMod val="65000"/>
                    <a:lumOff val="35000"/>
                  </a:schemeClr>
                </a:solidFill>
              </a:rPr>
              <a:t>Kwota pożyczki dla project finance: do 30/100 mln zł</a:t>
            </a:r>
          </a:p>
          <a:p>
            <a:r>
              <a:rPr lang="pl-PL" dirty="0" smtClean="0">
                <a:solidFill>
                  <a:schemeClr val="tx1">
                    <a:lumMod val="65000"/>
                    <a:lumOff val="35000"/>
                  </a:schemeClr>
                </a:solidFill>
              </a:rPr>
              <a:t>Większe zabezpieczenia </a:t>
            </a:r>
          </a:p>
          <a:p>
            <a:r>
              <a:rPr lang="pl-PL" dirty="0" smtClean="0">
                <a:solidFill>
                  <a:schemeClr val="tx1">
                    <a:lumMod val="65000"/>
                    <a:lumOff val="35000"/>
                  </a:schemeClr>
                </a:solidFill>
              </a:rPr>
              <a:t>Wymagany udział środków własnych 15% k.k.</a:t>
            </a:r>
            <a:endParaRPr lang="pl-PL" dirty="0">
              <a:solidFill>
                <a:schemeClr val="tx1">
                  <a:lumMod val="65000"/>
                  <a:lumOff val="35000"/>
                </a:schemeClr>
              </a:solidFill>
            </a:endParaRPr>
          </a:p>
        </p:txBody>
      </p:sp>
      <p:sp>
        <p:nvSpPr>
          <p:cNvPr id="10" name="Schemat blokowy: proces alternatywny 9"/>
          <p:cNvSpPr/>
          <p:nvPr/>
        </p:nvSpPr>
        <p:spPr>
          <a:xfrm>
            <a:off x="781664" y="4298359"/>
            <a:ext cx="2507226" cy="82591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Przedsięwzięcie rozpoczęto przed złożeniem fiszki</a:t>
            </a:r>
            <a:endParaRPr lang="pl-PL" dirty="0"/>
          </a:p>
        </p:txBody>
      </p:sp>
      <p:sp>
        <p:nvSpPr>
          <p:cNvPr id="11" name="Prążkowana strzałka w prawo 10"/>
          <p:cNvSpPr/>
          <p:nvPr/>
        </p:nvSpPr>
        <p:spPr>
          <a:xfrm rot="789497">
            <a:off x="3554992" y="4734526"/>
            <a:ext cx="712839" cy="49516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4513006" y="4937646"/>
            <a:ext cx="6223820" cy="369332"/>
          </a:xfrm>
          <a:prstGeom prst="rect">
            <a:avLst/>
          </a:prstGeom>
          <a:noFill/>
        </p:spPr>
        <p:txBody>
          <a:bodyPr wrap="square" rtlCol="0">
            <a:spAutoFit/>
          </a:bodyPr>
          <a:lstStyle/>
          <a:p>
            <a:r>
              <a:rPr lang="pl-PL" dirty="0" smtClean="0">
                <a:solidFill>
                  <a:schemeClr val="tx1">
                    <a:lumMod val="65000"/>
                    <a:lumOff val="35000"/>
                  </a:schemeClr>
                </a:solidFill>
              </a:rPr>
              <a:t>Wniosek o pożyczkę na warunkach rynkowych</a:t>
            </a:r>
            <a:endParaRPr lang="pl-PL" dirty="0">
              <a:solidFill>
                <a:schemeClr val="tx1">
                  <a:lumMod val="65000"/>
                  <a:lumOff val="35000"/>
                </a:schemeClr>
              </a:solidFill>
            </a:endParaRPr>
          </a:p>
        </p:txBody>
      </p:sp>
      <p:sp>
        <p:nvSpPr>
          <p:cNvPr id="13" name="Schemat blokowy: proces alternatywny 12"/>
          <p:cNvSpPr/>
          <p:nvPr/>
        </p:nvSpPr>
        <p:spPr>
          <a:xfrm>
            <a:off x="1381432" y="5460190"/>
            <a:ext cx="2507226" cy="825910"/>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Ograniczenia</a:t>
            </a:r>
            <a:endParaRPr lang="pl-PL" dirty="0"/>
          </a:p>
        </p:txBody>
      </p:sp>
      <p:sp>
        <p:nvSpPr>
          <p:cNvPr id="14" name="Prążkowana strzałka w prawo 13"/>
          <p:cNvSpPr/>
          <p:nvPr/>
        </p:nvSpPr>
        <p:spPr>
          <a:xfrm>
            <a:off x="4119716" y="5637170"/>
            <a:ext cx="786580" cy="471949"/>
          </a:xfrm>
          <a:prstGeom prst="striped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p:cNvSpPr txBox="1"/>
          <p:nvPr/>
        </p:nvSpPr>
        <p:spPr>
          <a:xfrm>
            <a:off x="5137353" y="5588423"/>
            <a:ext cx="5481486" cy="646331"/>
          </a:xfrm>
          <a:prstGeom prst="rect">
            <a:avLst/>
          </a:prstGeom>
          <a:noFill/>
        </p:spPr>
        <p:txBody>
          <a:bodyPr wrap="square" rtlCol="0">
            <a:spAutoFit/>
          </a:bodyPr>
          <a:lstStyle/>
          <a:p>
            <a:r>
              <a:rPr lang="pl-PL" dirty="0" smtClean="0">
                <a:solidFill>
                  <a:schemeClr val="tx1">
                    <a:lumMod val="65000"/>
                    <a:lumOff val="35000"/>
                  </a:schemeClr>
                </a:solidFill>
              </a:rPr>
              <a:t>Brak możliwości uzyskania premii innowacyjnej </a:t>
            </a:r>
          </a:p>
          <a:p>
            <a:r>
              <a:rPr lang="pl-PL" dirty="0" smtClean="0">
                <a:solidFill>
                  <a:schemeClr val="tx1">
                    <a:lumMod val="65000"/>
                    <a:lumOff val="35000"/>
                  </a:schemeClr>
                </a:solidFill>
              </a:rPr>
              <a:t>Brak możliwości częściowego umorzenia</a:t>
            </a:r>
            <a:endParaRPr lang="pl-PL" dirty="0">
              <a:solidFill>
                <a:schemeClr val="tx1">
                  <a:lumMod val="65000"/>
                  <a:lumOff val="35000"/>
                </a:schemeClr>
              </a:solidFill>
            </a:endParaRPr>
          </a:p>
        </p:txBody>
      </p:sp>
      <p:sp>
        <p:nvSpPr>
          <p:cNvPr id="16" name="Prostokąt 20">
            <a:extLst>
              <a:ext uri="{FF2B5EF4-FFF2-40B4-BE49-F238E27FC236}">
                <a16:creationId xmlns:a16="http://schemas.microsoft.com/office/drawing/2014/main" id="{4ECC0FC6-694C-ECD0-ECBE-A3FCE141F9CF}"/>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dirty="0">
                <a:ln>
                  <a:noFill/>
                </a:ln>
                <a:solidFill>
                  <a:schemeClr val="tx1">
                    <a:lumMod val="65000"/>
                    <a:lumOff val="35000"/>
                  </a:schemeClr>
                </a:solidFill>
                <a:effectLst/>
                <a:uLnTx/>
                <a:uFillTx/>
                <a:latin typeface="+mj-lt"/>
                <a:ea typeface="+mn-ea"/>
                <a:cs typeface="+mn-cs"/>
              </a:rPr>
              <a:t>PROGRAM | </a:t>
            </a:r>
            <a:r>
              <a:rPr lang="pl-PL" b="1" dirty="0">
                <a:solidFill>
                  <a:schemeClr val="tx1">
                    <a:lumMod val="65000"/>
                    <a:lumOff val="35000"/>
                  </a:schemeClr>
                </a:solidFill>
                <a:latin typeface="+mj-lt"/>
              </a:rPr>
              <a:t>INNOWACJE DLA ŚRODOWISKA</a:t>
            </a:r>
            <a:endParaRPr lang="pl-PL" sz="1800" b="1" i="0" u="none" strike="noStrike" kern="1200" cap="none" spc="0" normalizeH="0" baseline="0" noProof="0" dirty="0">
              <a:ln>
                <a:noFill/>
              </a:ln>
              <a:solidFill>
                <a:schemeClr val="tx1">
                  <a:lumMod val="65000"/>
                  <a:lumOff val="35000"/>
                </a:schemeClr>
              </a:solidFill>
              <a:effectLst/>
              <a:uLnTx/>
              <a:uFillTx/>
              <a:latin typeface="+mj-lt"/>
            </a:endParaRPr>
          </a:p>
        </p:txBody>
      </p:sp>
      <p:sp>
        <p:nvSpPr>
          <p:cNvPr id="17" name="Prążkowana strzałka w prawo 16"/>
          <p:cNvSpPr/>
          <p:nvPr/>
        </p:nvSpPr>
        <p:spPr>
          <a:xfrm rot="1041845">
            <a:off x="3471188" y="2146749"/>
            <a:ext cx="816700" cy="47194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ążkowana strzałka w prawo 17"/>
          <p:cNvSpPr/>
          <p:nvPr/>
        </p:nvSpPr>
        <p:spPr>
          <a:xfrm rot="20732109">
            <a:off x="3532386" y="4327294"/>
            <a:ext cx="712839" cy="49516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p:cNvSpPr txBox="1"/>
          <p:nvPr/>
        </p:nvSpPr>
        <p:spPr>
          <a:xfrm>
            <a:off x="4533933" y="4242122"/>
            <a:ext cx="6223820" cy="646331"/>
          </a:xfrm>
          <a:prstGeom prst="rect">
            <a:avLst/>
          </a:prstGeom>
          <a:noFill/>
        </p:spPr>
        <p:txBody>
          <a:bodyPr wrap="square" rtlCol="0">
            <a:spAutoFit/>
          </a:bodyPr>
          <a:lstStyle/>
          <a:p>
            <a:r>
              <a:rPr lang="pl-PL" dirty="0" smtClean="0">
                <a:solidFill>
                  <a:schemeClr val="tx1">
                    <a:lumMod val="65000"/>
                    <a:lumOff val="35000"/>
                  </a:schemeClr>
                </a:solidFill>
              </a:rPr>
              <a:t>Wniosek o pożyczkę na warunkach preferencyjnych: pomoc de minimis</a:t>
            </a:r>
            <a:endParaRPr lang="pl-PL" dirty="0">
              <a:solidFill>
                <a:schemeClr val="tx1">
                  <a:lumMod val="65000"/>
                  <a:lumOff val="35000"/>
                </a:schemeClr>
              </a:solidFill>
            </a:endParaRPr>
          </a:p>
        </p:txBody>
      </p:sp>
    </p:spTree>
    <p:extLst>
      <p:ext uri="{BB962C8B-B14F-4D97-AF65-F5344CB8AC3E}">
        <p14:creationId xmlns:p14="http://schemas.microsoft.com/office/powerpoint/2010/main" val="684377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0">
            <a:extLst>
              <a:ext uri="{FF2B5EF4-FFF2-40B4-BE49-F238E27FC236}">
                <a16:creationId xmlns:a16="http://schemas.microsoft.com/office/drawing/2014/main" id="{CD01CF6F-E9E6-E22B-4F05-FBB6BE0CD0E4}"/>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a:ln>
                  <a:noFill/>
                </a:ln>
                <a:solidFill>
                  <a:schemeClr val="tx1">
                    <a:lumMod val="65000"/>
                    <a:lumOff val="35000"/>
                  </a:schemeClr>
                </a:solidFill>
                <a:effectLst/>
                <a:uLnTx/>
                <a:uFillTx/>
                <a:latin typeface="+mj-lt"/>
                <a:ea typeface="+mn-ea"/>
                <a:cs typeface="+mn-cs"/>
              </a:rPr>
              <a:t>PROGRAM | </a:t>
            </a:r>
            <a:r>
              <a:rPr lang="pl-PL" b="1">
                <a:solidFill>
                  <a:schemeClr val="tx1">
                    <a:lumMod val="65000"/>
                    <a:lumOff val="35000"/>
                  </a:schemeClr>
                </a:solidFill>
                <a:latin typeface="+mj-lt"/>
              </a:rPr>
              <a:t>INNOWACJE DLA ŚRODOWISKA</a:t>
            </a:r>
            <a:endParaRPr lang="pl-PL" sz="1800" b="1" i="0" u="none" strike="noStrike" kern="1200" cap="none" spc="0" normalizeH="0" baseline="0" noProof="0">
              <a:ln>
                <a:noFill/>
              </a:ln>
              <a:solidFill>
                <a:schemeClr val="tx1">
                  <a:lumMod val="65000"/>
                  <a:lumOff val="35000"/>
                </a:schemeClr>
              </a:solidFill>
              <a:effectLst/>
              <a:uLnTx/>
              <a:uFillTx/>
              <a:latin typeface="+mj-lt"/>
            </a:endParaRPr>
          </a:p>
        </p:txBody>
      </p:sp>
      <p:sp>
        <p:nvSpPr>
          <p:cNvPr id="2" name="pole tekstowe 1"/>
          <p:cNvSpPr txBox="1"/>
          <p:nvPr/>
        </p:nvSpPr>
        <p:spPr>
          <a:xfrm>
            <a:off x="677008" y="2892669"/>
            <a:ext cx="5281340" cy="1231106"/>
          </a:xfrm>
          <a:prstGeom prst="rect">
            <a:avLst/>
          </a:prstGeom>
          <a:noFill/>
        </p:spPr>
        <p:txBody>
          <a:bodyPr wrap="square" rtlCol="0">
            <a:spAutoFit/>
          </a:bodyPr>
          <a:lstStyle/>
          <a:p>
            <a:r>
              <a:rPr lang="pl-PL" sz="1400" dirty="0" smtClean="0">
                <a:solidFill>
                  <a:schemeClr val="accent1"/>
                </a:solidFill>
              </a:rPr>
              <a:t>Żanna Białek</a:t>
            </a:r>
          </a:p>
          <a:p>
            <a:r>
              <a:rPr lang="pl-PL" sz="1400" dirty="0" smtClean="0">
                <a:solidFill>
                  <a:schemeClr val="accent1"/>
                </a:solidFill>
              </a:rPr>
              <a:t>Wydział Innowacji i Inwestycji Kapitałowych</a:t>
            </a:r>
          </a:p>
          <a:p>
            <a:r>
              <a:rPr lang="pl-PL" sz="1400" dirty="0" smtClean="0">
                <a:solidFill>
                  <a:schemeClr val="accent1"/>
                </a:solidFill>
                <a:hlinkClick r:id="rId3"/>
              </a:rPr>
              <a:t>Zanna.Bialek@nfosigw.gov.pl</a:t>
            </a:r>
            <a:endParaRPr lang="pl-PL" sz="1400" dirty="0" smtClean="0">
              <a:solidFill>
                <a:schemeClr val="accent1"/>
              </a:solidFill>
            </a:endParaRPr>
          </a:p>
          <a:p>
            <a:r>
              <a:rPr lang="pl-PL" b="1" u="sng" dirty="0">
                <a:hlinkClick r:id="rId4"/>
              </a:rPr>
              <a:t>Innowacjedlasrodowiska@nfosigw.gov.pl</a:t>
            </a:r>
            <a:endParaRPr lang="pl-PL" dirty="0"/>
          </a:p>
          <a:p>
            <a:endParaRPr lang="pl-PL" sz="1400" dirty="0">
              <a:solidFill>
                <a:schemeClr val="accent1"/>
              </a:solidFill>
            </a:endParaRPr>
          </a:p>
        </p:txBody>
      </p:sp>
    </p:spTree>
    <p:extLst>
      <p:ext uri="{BB962C8B-B14F-4D97-AF65-F5344CB8AC3E}">
        <p14:creationId xmlns:p14="http://schemas.microsoft.com/office/powerpoint/2010/main" val="3712346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0">
            <a:extLst>
              <a:ext uri="{FF2B5EF4-FFF2-40B4-BE49-F238E27FC236}">
                <a16:creationId xmlns:a16="http://schemas.microsoft.com/office/drawing/2014/main" id="{FD64C540-B602-DF17-6B93-D7556AC43C80}"/>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a:ln>
                  <a:noFill/>
                </a:ln>
                <a:solidFill>
                  <a:schemeClr val="bg1"/>
                </a:solidFill>
                <a:effectLst/>
                <a:uLnTx/>
                <a:uFillTx/>
                <a:latin typeface="+mj-lt"/>
                <a:ea typeface="+mn-ea"/>
                <a:cs typeface="+mn-cs"/>
              </a:rPr>
              <a:t>PROGRAM | </a:t>
            </a:r>
            <a:r>
              <a:rPr lang="pl-PL" b="1">
                <a:solidFill>
                  <a:schemeClr val="bg1"/>
                </a:solidFill>
                <a:latin typeface="+mj-lt"/>
              </a:rPr>
              <a:t>INNOWACJE DLA ŚRODOWISKA</a:t>
            </a:r>
            <a:endParaRPr lang="pl-PL" sz="1800" b="1" i="0" u="none" strike="noStrike" kern="1200" cap="none" spc="0" normalizeH="0" baseline="0" noProof="0">
              <a:ln>
                <a:noFill/>
              </a:ln>
              <a:solidFill>
                <a:schemeClr val="bg1"/>
              </a:solidFill>
              <a:effectLst/>
              <a:uLnTx/>
              <a:uFillTx/>
              <a:latin typeface="+mj-lt"/>
            </a:endParaRPr>
          </a:p>
        </p:txBody>
      </p:sp>
    </p:spTree>
    <p:extLst>
      <p:ext uri="{BB962C8B-B14F-4D97-AF65-F5344CB8AC3E}">
        <p14:creationId xmlns:p14="http://schemas.microsoft.com/office/powerpoint/2010/main" val="4154990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Europejski Zielony Ład</a:t>
            </a:r>
            <a:endParaRPr lang="pl-PL" dirty="0"/>
          </a:p>
        </p:txBody>
      </p:sp>
      <p:sp>
        <p:nvSpPr>
          <p:cNvPr id="6" name="pole tekstowe 5"/>
          <p:cNvSpPr txBox="1"/>
          <p:nvPr/>
        </p:nvSpPr>
        <p:spPr>
          <a:xfrm>
            <a:off x="731836" y="4503386"/>
            <a:ext cx="9655278" cy="1938992"/>
          </a:xfrm>
          <a:prstGeom prst="rect">
            <a:avLst/>
          </a:prstGeom>
          <a:noFill/>
        </p:spPr>
        <p:txBody>
          <a:bodyPr wrap="square" rtlCol="0">
            <a:spAutoFit/>
          </a:bodyPr>
          <a:lstStyle/>
          <a:p>
            <a:r>
              <a:rPr lang="pl-PL" sz="2400" dirty="0" smtClean="0">
                <a:solidFill>
                  <a:srgbClr val="FFC000"/>
                </a:solidFill>
              </a:rPr>
              <a:t>Założenia: </a:t>
            </a:r>
          </a:p>
          <a:p>
            <a:pPr marL="285750" indent="-285750">
              <a:buFont typeface="Arial" panose="020B0604020202020204" pitchFamily="34" charset="0"/>
              <a:buChar char="•"/>
            </a:pPr>
            <a:r>
              <a:rPr lang="pl-PL" sz="2400" dirty="0" smtClean="0">
                <a:solidFill>
                  <a:schemeClr val="tx1">
                    <a:lumMod val="65000"/>
                    <a:lumOff val="35000"/>
                  </a:schemeClr>
                </a:solidFill>
              </a:rPr>
              <a:t>Osiągnięcie neutralności klimatycznej do 2050 r. </a:t>
            </a:r>
          </a:p>
          <a:p>
            <a:pPr marL="285750" indent="-285750">
              <a:buFont typeface="Arial" panose="020B0604020202020204" pitchFamily="34" charset="0"/>
              <a:buChar char="•"/>
            </a:pPr>
            <a:r>
              <a:rPr lang="pl-PL" sz="2400" dirty="0" smtClean="0">
                <a:solidFill>
                  <a:schemeClr val="tx1">
                    <a:lumMod val="65000"/>
                    <a:lumOff val="35000"/>
                  </a:schemeClr>
                </a:solidFill>
              </a:rPr>
              <a:t>Społeczeństwo sprawiedliwe i dostatnie</a:t>
            </a:r>
          </a:p>
          <a:p>
            <a:pPr marL="285750" indent="-285750">
              <a:buFont typeface="Arial" panose="020B0604020202020204" pitchFamily="34" charset="0"/>
              <a:buChar char="•"/>
            </a:pPr>
            <a:r>
              <a:rPr lang="pl-PL" sz="2400" dirty="0" smtClean="0">
                <a:solidFill>
                  <a:schemeClr val="tx1">
                    <a:lumMod val="65000"/>
                    <a:lumOff val="35000"/>
                  </a:schemeClr>
                </a:solidFill>
              </a:rPr>
              <a:t>Nowoczesna, zasobooszczędna i przyjazna środowisku gospodarka</a:t>
            </a:r>
          </a:p>
          <a:p>
            <a:pPr marL="285750" indent="-285750">
              <a:buFont typeface="Arial" panose="020B0604020202020204" pitchFamily="34" charset="0"/>
              <a:buChar char="•"/>
            </a:pPr>
            <a:endParaRPr lang="pl-PL" sz="2400" dirty="0">
              <a:solidFill>
                <a:schemeClr val="tx1">
                  <a:lumMod val="65000"/>
                  <a:lumOff val="35000"/>
                </a:schemeClr>
              </a:solidFill>
            </a:endParaRPr>
          </a:p>
        </p:txBody>
      </p:sp>
      <p:sp>
        <p:nvSpPr>
          <p:cNvPr id="13" name="Prostokąt 20">
            <a:extLst>
              <a:ext uri="{FF2B5EF4-FFF2-40B4-BE49-F238E27FC236}">
                <a16:creationId xmlns:a16="http://schemas.microsoft.com/office/drawing/2014/main" id="{4D0D339E-2CA9-A60B-2FF2-02790D7C1AE6}"/>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dirty="0">
                <a:ln>
                  <a:noFill/>
                </a:ln>
                <a:solidFill>
                  <a:schemeClr val="tx1">
                    <a:lumMod val="65000"/>
                    <a:lumOff val="35000"/>
                  </a:schemeClr>
                </a:solidFill>
                <a:effectLst/>
                <a:uLnTx/>
                <a:uFillTx/>
                <a:latin typeface="+mj-lt"/>
                <a:ea typeface="+mn-ea"/>
                <a:cs typeface="+mn-cs"/>
              </a:rPr>
              <a:t>PROGRAM | </a:t>
            </a:r>
            <a:r>
              <a:rPr lang="pl-PL" b="1" dirty="0">
                <a:solidFill>
                  <a:schemeClr val="tx1">
                    <a:lumMod val="65000"/>
                    <a:lumOff val="35000"/>
                  </a:schemeClr>
                </a:solidFill>
                <a:latin typeface="+mj-lt"/>
              </a:rPr>
              <a:t>INNOWACJE DLA ŚRODOWISKA</a:t>
            </a:r>
            <a:endParaRPr lang="pl-PL" sz="1800" b="1" i="0" u="none" strike="noStrike" kern="1200" cap="none" spc="0" normalizeH="0" baseline="0" noProof="0" dirty="0">
              <a:ln>
                <a:noFill/>
              </a:ln>
              <a:solidFill>
                <a:schemeClr val="tx1">
                  <a:lumMod val="65000"/>
                  <a:lumOff val="35000"/>
                </a:schemeClr>
              </a:solidFill>
              <a:effectLst/>
              <a:uLnTx/>
              <a:uFillTx/>
              <a:latin typeface="+mj-lt"/>
            </a:endParaRPr>
          </a:p>
        </p:txBody>
      </p:sp>
    </p:spTree>
    <p:extLst>
      <p:ext uri="{BB962C8B-B14F-4D97-AF65-F5344CB8AC3E}">
        <p14:creationId xmlns:p14="http://schemas.microsoft.com/office/powerpoint/2010/main" val="1003524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1402" y="5416"/>
            <a:ext cx="10703223" cy="1310031"/>
          </a:xfrm>
        </p:spPr>
        <p:txBody>
          <a:bodyPr>
            <a:normAutofit/>
          </a:bodyPr>
          <a:lstStyle/>
          <a:p>
            <a:r>
              <a:rPr lang="pl-PL" sz="3200" dirty="0" smtClean="0"/>
              <a:t>TAKSONOMIA</a:t>
            </a:r>
            <a:endParaRPr lang="pl-PL" sz="3200" b="1" dirty="0">
              <a:latin typeface="+mn-lt"/>
            </a:endParaRPr>
          </a:p>
        </p:txBody>
      </p:sp>
      <p:sp>
        <p:nvSpPr>
          <p:cNvPr id="17" name="pole tekstowe 16">
            <a:extLst>
              <a:ext uri="{FF2B5EF4-FFF2-40B4-BE49-F238E27FC236}">
                <a16:creationId xmlns:a16="http://schemas.microsoft.com/office/drawing/2014/main" id="{357F78A2-4AC9-602E-6017-45842EBF94E7}"/>
              </a:ext>
            </a:extLst>
          </p:cNvPr>
          <p:cNvSpPr txBox="1"/>
          <p:nvPr/>
        </p:nvSpPr>
        <p:spPr>
          <a:xfrm>
            <a:off x="518029" y="3046309"/>
            <a:ext cx="27360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pl-PL" sz="2000" b="1" dirty="0"/>
              <a:t>ŁAGODZENIE ZMIAN KLIMATU</a:t>
            </a:r>
          </a:p>
        </p:txBody>
      </p:sp>
      <p:sp>
        <p:nvSpPr>
          <p:cNvPr id="21" name="pole tekstowe 20">
            <a:extLst>
              <a:ext uri="{FF2B5EF4-FFF2-40B4-BE49-F238E27FC236}">
                <a16:creationId xmlns:a16="http://schemas.microsoft.com/office/drawing/2014/main" id="{F834B9DE-55F3-238A-FA4B-3B1615BC0506}"/>
              </a:ext>
            </a:extLst>
          </p:cNvPr>
          <p:cNvSpPr txBox="1"/>
          <p:nvPr/>
        </p:nvSpPr>
        <p:spPr>
          <a:xfrm>
            <a:off x="4045377" y="3065518"/>
            <a:ext cx="25164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pl-PL" sz="2000" b="1" dirty="0"/>
              <a:t>ADAPTACJA DO ZMIAN KLIMATU</a:t>
            </a:r>
          </a:p>
        </p:txBody>
      </p:sp>
      <p:sp>
        <p:nvSpPr>
          <p:cNvPr id="25" name="pole tekstowe 24">
            <a:extLst>
              <a:ext uri="{FF2B5EF4-FFF2-40B4-BE49-F238E27FC236}">
                <a16:creationId xmlns:a16="http://schemas.microsoft.com/office/drawing/2014/main" id="{FDBA773D-5059-0B52-0D25-493C4FC76B51}"/>
              </a:ext>
            </a:extLst>
          </p:cNvPr>
          <p:cNvSpPr txBox="1"/>
          <p:nvPr/>
        </p:nvSpPr>
        <p:spPr>
          <a:xfrm>
            <a:off x="7523493" y="3044965"/>
            <a:ext cx="2869204" cy="132343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pl-PL" sz="2000" b="1" dirty="0"/>
              <a:t>OCHRONA I ODBUDOWA BIORÓŻNORODNOŚCI I EKOSYSTEMÓW</a:t>
            </a:r>
          </a:p>
        </p:txBody>
      </p:sp>
      <p:cxnSp>
        <p:nvCxnSpPr>
          <p:cNvPr id="37" name="Łącznik prosty 36">
            <a:extLst>
              <a:ext uri="{FF2B5EF4-FFF2-40B4-BE49-F238E27FC236}">
                <a16:creationId xmlns:a16="http://schemas.microsoft.com/office/drawing/2014/main" id="{0BF4F9AC-299D-2044-D77C-2751EB076E33}"/>
              </a:ext>
            </a:extLst>
          </p:cNvPr>
          <p:cNvCxnSpPr>
            <a:cxnSpLocks/>
          </p:cNvCxnSpPr>
          <p:nvPr/>
        </p:nvCxnSpPr>
        <p:spPr>
          <a:xfrm>
            <a:off x="1623069" y="2316250"/>
            <a:ext cx="0" cy="7469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Łącznik prosty 37">
            <a:extLst>
              <a:ext uri="{FF2B5EF4-FFF2-40B4-BE49-F238E27FC236}">
                <a16:creationId xmlns:a16="http://schemas.microsoft.com/office/drawing/2014/main" id="{DDFD3723-46F0-5F55-FF21-41C04D527A4E}"/>
              </a:ext>
            </a:extLst>
          </p:cNvPr>
          <p:cNvCxnSpPr>
            <a:cxnSpLocks/>
          </p:cNvCxnSpPr>
          <p:nvPr/>
        </p:nvCxnSpPr>
        <p:spPr>
          <a:xfrm flipH="1">
            <a:off x="3441562" y="2361639"/>
            <a:ext cx="3091" cy="236646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Łącznik prosty 38">
            <a:extLst>
              <a:ext uri="{FF2B5EF4-FFF2-40B4-BE49-F238E27FC236}">
                <a16:creationId xmlns:a16="http://schemas.microsoft.com/office/drawing/2014/main" id="{909B1838-BCE7-9E2E-D60B-088D012E595F}"/>
              </a:ext>
            </a:extLst>
          </p:cNvPr>
          <p:cNvCxnSpPr>
            <a:cxnSpLocks/>
          </p:cNvCxnSpPr>
          <p:nvPr/>
        </p:nvCxnSpPr>
        <p:spPr>
          <a:xfrm flipH="1">
            <a:off x="5244894" y="2355427"/>
            <a:ext cx="5818" cy="7469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Łącznik prosty 39">
            <a:extLst>
              <a:ext uri="{FF2B5EF4-FFF2-40B4-BE49-F238E27FC236}">
                <a16:creationId xmlns:a16="http://schemas.microsoft.com/office/drawing/2014/main" id="{B8850F7E-130D-D971-EA73-32AFE3F4D662}"/>
              </a:ext>
            </a:extLst>
          </p:cNvPr>
          <p:cNvCxnSpPr>
            <a:cxnSpLocks/>
          </p:cNvCxnSpPr>
          <p:nvPr/>
        </p:nvCxnSpPr>
        <p:spPr>
          <a:xfrm>
            <a:off x="7039013" y="2126826"/>
            <a:ext cx="9213" cy="237889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Łącznik prosty 40">
            <a:extLst>
              <a:ext uri="{FF2B5EF4-FFF2-40B4-BE49-F238E27FC236}">
                <a16:creationId xmlns:a16="http://schemas.microsoft.com/office/drawing/2014/main" id="{35057744-3D04-8593-1E83-BDE1C99E0BFF}"/>
              </a:ext>
            </a:extLst>
          </p:cNvPr>
          <p:cNvCxnSpPr>
            <a:cxnSpLocks/>
          </p:cNvCxnSpPr>
          <p:nvPr/>
        </p:nvCxnSpPr>
        <p:spPr>
          <a:xfrm>
            <a:off x="8837163" y="2355427"/>
            <a:ext cx="0" cy="70777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Łącznik prosty 41">
            <a:extLst>
              <a:ext uri="{FF2B5EF4-FFF2-40B4-BE49-F238E27FC236}">
                <a16:creationId xmlns:a16="http://schemas.microsoft.com/office/drawing/2014/main" id="{1035718C-DEFC-A371-AA32-EE3CAE76256E}"/>
              </a:ext>
            </a:extLst>
          </p:cNvPr>
          <p:cNvCxnSpPr>
            <a:cxnSpLocks/>
          </p:cNvCxnSpPr>
          <p:nvPr/>
        </p:nvCxnSpPr>
        <p:spPr>
          <a:xfrm flipH="1">
            <a:off x="10640497" y="2355427"/>
            <a:ext cx="11123" cy="237889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ole tekstowe 18">
            <a:extLst>
              <a:ext uri="{FF2B5EF4-FFF2-40B4-BE49-F238E27FC236}">
                <a16:creationId xmlns:a16="http://schemas.microsoft.com/office/drawing/2014/main" id="{117FC185-828F-ACE0-695D-295FD37A85A6}"/>
              </a:ext>
            </a:extLst>
          </p:cNvPr>
          <p:cNvSpPr txBox="1"/>
          <p:nvPr/>
        </p:nvSpPr>
        <p:spPr>
          <a:xfrm>
            <a:off x="1961453" y="4539479"/>
            <a:ext cx="2775554" cy="163121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pl-PL" sz="2000" b="1" dirty="0"/>
              <a:t>ZRÓWNOWAŻONE WYKORZYSTYWANIE I OCHRONA ZASOBÓW WODNYCH I MORSKICH </a:t>
            </a:r>
          </a:p>
        </p:txBody>
      </p:sp>
      <p:sp>
        <p:nvSpPr>
          <p:cNvPr id="23" name="pole tekstowe 22">
            <a:extLst>
              <a:ext uri="{FF2B5EF4-FFF2-40B4-BE49-F238E27FC236}">
                <a16:creationId xmlns:a16="http://schemas.microsoft.com/office/drawing/2014/main" id="{49498E2E-8031-5879-2EE8-4091BF9AE0BD}"/>
              </a:ext>
            </a:extLst>
          </p:cNvPr>
          <p:cNvSpPr txBox="1"/>
          <p:nvPr/>
        </p:nvSpPr>
        <p:spPr>
          <a:xfrm>
            <a:off x="5460417" y="4539479"/>
            <a:ext cx="3057944" cy="163121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pl-PL" sz="2000" b="1" dirty="0"/>
              <a:t>GOSPODARKA O OBIEGU ZAMKNIĘTYM W TYM ZAPOBIEGANIE POWSTAWANIU ODPADÓW I RECYKLING</a:t>
            </a:r>
          </a:p>
        </p:txBody>
      </p:sp>
      <p:sp>
        <p:nvSpPr>
          <p:cNvPr id="27" name="pole tekstowe 26">
            <a:extLst>
              <a:ext uri="{FF2B5EF4-FFF2-40B4-BE49-F238E27FC236}">
                <a16:creationId xmlns:a16="http://schemas.microsoft.com/office/drawing/2014/main" id="{8C3F5D4C-5432-BB98-E80B-D95B0BFB1342}"/>
              </a:ext>
            </a:extLst>
          </p:cNvPr>
          <p:cNvSpPr txBox="1"/>
          <p:nvPr/>
        </p:nvSpPr>
        <p:spPr>
          <a:xfrm>
            <a:off x="9222379" y="4539479"/>
            <a:ext cx="2738631" cy="163121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pl-PL" sz="2000" b="1" dirty="0"/>
              <a:t>ZAPOBIEGANIE KONTROLA ZANIECZYSZCZEŃ POWIETRZA, WODY I ZIEMI</a:t>
            </a:r>
          </a:p>
        </p:txBody>
      </p:sp>
      <p:sp>
        <p:nvSpPr>
          <p:cNvPr id="4" name="Prążkowana strzałka w prawo 3"/>
          <p:cNvSpPr/>
          <p:nvPr/>
        </p:nvSpPr>
        <p:spPr>
          <a:xfrm>
            <a:off x="1481702" y="1329768"/>
            <a:ext cx="9783096" cy="1229032"/>
          </a:xfrm>
          <a:prstGeom prst="stripedRightArrow">
            <a:avLst>
              <a:gd name="adj1" fmla="val 70800"/>
              <a:gd name="adj2" fmla="val 55600"/>
            </a:avLst>
          </a:prstGeom>
          <a:ln>
            <a:solidFill>
              <a:schemeClr val="accent4">
                <a:shade val="50000"/>
                <a:alpha val="17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pl-PL" sz="3600" b="1" dirty="0" smtClean="0">
                <a:solidFill>
                  <a:schemeClr val="accent1">
                    <a:lumMod val="75000"/>
                  </a:schemeClr>
                </a:solidFill>
              </a:rPr>
              <a:t>CELE ŚRODOWISKOWE</a:t>
            </a:r>
            <a:endParaRPr lang="pl-PL" sz="3600" b="1" dirty="0">
              <a:solidFill>
                <a:schemeClr val="accent1">
                  <a:lumMod val="75000"/>
                </a:schemeClr>
              </a:solidFill>
            </a:endParaRPr>
          </a:p>
        </p:txBody>
      </p:sp>
      <p:sp>
        <p:nvSpPr>
          <p:cNvPr id="16" name="Prostokąt 20">
            <a:extLst>
              <a:ext uri="{FF2B5EF4-FFF2-40B4-BE49-F238E27FC236}">
                <a16:creationId xmlns:a16="http://schemas.microsoft.com/office/drawing/2014/main" id="{4D0D339E-2CA9-A60B-2FF2-02790D7C1AE6}"/>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dirty="0">
                <a:ln>
                  <a:noFill/>
                </a:ln>
                <a:solidFill>
                  <a:schemeClr val="tx1">
                    <a:lumMod val="65000"/>
                    <a:lumOff val="35000"/>
                  </a:schemeClr>
                </a:solidFill>
                <a:effectLst/>
                <a:uLnTx/>
                <a:uFillTx/>
                <a:latin typeface="+mj-lt"/>
                <a:ea typeface="+mn-ea"/>
                <a:cs typeface="+mn-cs"/>
              </a:rPr>
              <a:t>PROGRAM | </a:t>
            </a:r>
            <a:r>
              <a:rPr lang="pl-PL" b="1" dirty="0">
                <a:solidFill>
                  <a:schemeClr val="tx1">
                    <a:lumMod val="65000"/>
                    <a:lumOff val="35000"/>
                  </a:schemeClr>
                </a:solidFill>
                <a:latin typeface="+mj-lt"/>
              </a:rPr>
              <a:t>INNOWACJE DLA ŚRODOWISKA</a:t>
            </a:r>
            <a:endParaRPr lang="pl-PL" sz="1800" b="1" i="0" u="none" strike="noStrike" kern="1200" cap="none" spc="0" normalizeH="0" baseline="0" noProof="0" dirty="0">
              <a:ln>
                <a:noFill/>
              </a:ln>
              <a:solidFill>
                <a:schemeClr val="tx1">
                  <a:lumMod val="65000"/>
                  <a:lumOff val="35000"/>
                </a:schemeClr>
              </a:solidFill>
              <a:effectLst/>
              <a:uLnTx/>
              <a:uFillTx/>
              <a:latin typeface="+mj-lt"/>
            </a:endParaRPr>
          </a:p>
        </p:txBody>
      </p:sp>
      <p:sp>
        <p:nvSpPr>
          <p:cNvPr id="18" name="Sześciokąt 31">
            <a:extLst>
              <a:ext uri="{FF2B5EF4-FFF2-40B4-BE49-F238E27FC236}">
                <a16:creationId xmlns:a16="http://schemas.microsoft.com/office/drawing/2014/main" id="{4E1F5D79-0DFA-1D90-BCEC-0CCC5A80044A}"/>
              </a:ext>
            </a:extLst>
          </p:cNvPr>
          <p:cNvSpPr/>
          <p:nvPr/>
        </p:nvSpPr>
        <p:spPr>
          <a:xfrm>
            <a:off x="614668" y="3610918"/>
            <a:ext cx="722738" cy="594338"/>
          </a:xfrm>
          <a:prstGeom prst="hexagon">
            <a:avLst/>
          </a:prstGeom>
          <a:effectLst>
            <a:innerShdw blurRad="342900"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pl-PL" sz="900" dirty="0" smtClean="0">
                <a:ln w="0"/>
                <a:solidFill>
                  <a:schemeClr val="accent2"/>
                </a:solidFill>
                <a:effectLst>
                  <a:reflection blurRad="6350" stA="53000" endA="300" endPos="35500" dir="5400000" sy="-90000" algn="bl" rotWithShape="0"/>
                </a:effectLst>
              </a:rPr>
              <a:t>Art. 10.</a:t>
            </a:r>
            <a:endParaRPr lang="pl-PL" sz="900" dirty="0">
              <a:ln w="0"/>
              <a:solidFill>
                <a:schemeClr val="accent2"/>
              </a:solidFill>
              <a:effectLst>
                <a:reflection blurRad="6350" stA="53000" endA="300" endPos="35500" dir="5400000" sy="-90000" algn="bl" rotWithShape="0"/>
              </a:effectLst>
            </a:endParaRPr>
          </a:p>
        </p:txBody>
      </p:sp>
      <p:sp>
        <p:nvSpPr>
          <p:cNvPr id="20" name="Sześciokąt 31">
            <a:extLst>
              <a:ext uri="{FF2B5EF4-FFF2-40B4-BE49-F238E27FC236}">
                <a16:creationId xmlns:a16="http://schemas.microsoft.com/office/drawing/2014/main" id="{4E1F5D79-0DFA-1D90-BCEC-0CCC5A80044A}"/>
              </a:ext>
            </a:extLst>
          </p:cNvPr>
          <p:cNvSpPr/>
          <p:nvPr/>
        </p:nvSpPr>
        <p:spPr>
          <a:xfrm>
            <a:off x="3684008" y="3535748"/>
            <a:ext cx="722738" cy="594338"/>
          </a:xfrm>
          <a:prstGeom prst="hexagon">
            <a:avLst/>
          </a:prstGeom>
          <a:effectLst>
            <a:innerShdw blurRad="342900"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pl-PL" sz="900" dirty="0" smtClean="0">
                <a:ln w="0"/>
                <a:solidFill>
                  <a:schemeClr val="accent2"/>
                </a:solidFill>
                <a:effectLst>
                  <a:reflection blurRad="6350" stA="53000" endA="300" endPos="35500" dir="5400000" sy="-90000" algn="bl" rotWithShape="0"/>
                </a:effectLst>
              </a:rPr>
              <a:t>Art. 11.</a:t>
            </a:r>
            <a:endParaRPr lang="pl-PL" sz="900" dirty="0">
              <a:ln w="0"/>
              <a:solidFill>
                <a:schemeClr val="accent2"/>
              </a:solidFill>
              <a:effectLst>
                <a:reflection blurRad="6350" stA="53000" endA="300" endPos="35500" dir="5400000" sy="-90000" algn="bl" rotWithShape="0"/>
              </a:effectLst>
            </a:endParaRPr>
          </a:p>
        </p:txBody>
      </p:sp>
      <p:sp>
        <p:nvSpPr>
          <p:cNvPr id="22" name="Sześciokąt 31">
            <a:extLst>
              <a:ext uri="{FF2B5EF4-FFF2-40B4-BE49-F238E27FC236}">
                <a16:creationId xmlns:a16="http://schemas.microsoft.com/office/drawing/2014/main" id="{4E1F5D79-0DFA-1D90-BCEC-0CCC5A80044A}"/>
              </a:ext>
            </a:extLst>
          </p:cNvPr>
          <p:cNvSpPr/>
          <p:nvPr/>
        </p:nvSpPr>
        <p:spPr>
          <a:xfrm>
            <a:off x="1600084" y="5750615"/>
            <a:ext cx="722738" cy="594338"/>
          </a:xfrm>
          <a:prstGeom prst="hexagon">
            <a:avLst/>
          </a:prstGeom>
          <a:effectLst>
            <a:innerShdw blurRad="342900"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pl-PL" sz="900" dirty="0" smtClean="0">
                <a:ln w="0"/>
                <a:solidFill>
                  <a:schemeClr val="accent2"/>
                </a:solidFill>
                <a:effectLst>
                  <a:reflection blurRad="6350" stA="53000" endA="300" endPos="35500" dir="5400000" sy="-90000" algn="bl" rotWithShape="0"/>
                </a:effectLst>
              </a:rPr>
              <a:t>Art. 12.</a:t>
            </a:r>
            <a:endParaRPr lang="pl-PL" sz="900" dirty="0">
              <a:ln w="0"/>
              <a:solidFill>
                <a:schemeClr val="accent2"/>
              </a:solidFill>
              <a:effectLst>
                <a:reflection blurRad="6350" stA="53000" endA="300" endPos="35500" dir="5400000" sy="-90000" algn="bl" rotWithShape="0"/>
              </a:effectLst>
            </a:endParaRPr>
          </a:p>
        </p:txBody>
      </p:sp>
      <p:sp>
        <p:nvSpPr>
          <p:cNvPr id="24" name="Sześciokąt 31">
            <a:extLst>
              <a:ext uri="{FF2B5EF4-FFF2-40B4-BE49-F238E27FC236}">
                <a16:creationId xmlns:a16="http://schemas.microsoft.com/office/drawing/2014/main" id="{4E1F5D79-0DFA-1D90-BCEC-0CCC5A80044A}"/>
              </a:ext>
            </a:extLst>
          </p:cNvPr>
          <p:cNvSpPr/>
          <p:nvPr/>
        </p:nvSpPr>
        <p:spPr>
          <a:xfrm>
            <a:off x="5005807" y="5833431"/>
            <a:ext cx="722738" cy="594338"/>
          </a:xfrm>
          <a:prstGeom prst="hexagon">
            <a:avLst/>
          </a:prstGeom>
          <a:effectLst>
            <a:innerShdw blurRad="342900"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pl-PL" sz="900" dirty="0" smtClean="0">
                <a:ln w="0"/>
                <a:solidFill>
                  <a:schemeClr val="accent2"/>
                </a:solidFill>
                <a:effectLst>
                  <a:reflection blurRad="6350" stA="53000" endA="300" endPos="35500" dir="5400000" sy="-90000" algn="bl" rotWithShape="0"/>
                </a:effectLst>
              </a:rPr>
              <a:t>Art. 13.</a:t>
            </a:r>
            <a:endParaRPr lang="pl-PL" sz="900" dirty="0">
              <a:ln w="0"/>
              <a:solidFill>
                <a:schemeClr val="accent2"/>
              </a:solidFill>
              <a:effectLst>
                <a:reflection blurRad="6350" stA="53000" endA="300" endPos="35500" dir="5400000" sy="-90000" algn="bl" rotWithShape="0"/>
              </a:effectLst>
            </a:endParaRPr>
          </a:p>
        </p:txBody>
      </p:sp>
      <p:sp>
        <p:nvSpPr>
          <p:cNvPr id="26" name="Sześciokąt 31">
            <a:extLst>
              <a:ext uri="{FF2B5EF4-FFF2-40B4-BE49-F238E27FC236}">
                <a16:creationId xmlns:a16="http://schemas.microsoft.com/office/drawing/2014/main" id="{4E1F5D79-0DFA-1D90-BCEC-0CCC5A80044A}"/>
              </a:ext>
            </a:extLst>
          </p:cNvPr>
          <p:cNvSpPr/>
          <p:nvPr/>
        </p:nvSpPr>
        <p:spPr>
          <a:xfrm>
            <a:off x="8947814" y="5833431"/>
            <a:ext cx="722738" cy="594338"/>
          </a:xfrm>
          <a:prstGeom prst="hexagon">
            <a:avLst/>
          </a:prstGeom>
          <a:effectLst>
            <a:innerShdw blurRad="342900"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pl-PL" sz="900" dirty="0" smtClean="0">
                <a:ln w="0"/>
                <a:solidFill>
                  <a:schemeClr val="accent2"/>
                </a:solidFill>
                <a:effectLst>
                  <a:reflection blurRad="6350" stA="53000" endA="300" endPos="35500" dir="5400000" sy="-90000" algn="bl" rotWithShape="0"/>
                </a:effectLst>
              </a:rPr>
              <a:t>Art. 14.</a:t>
            </a:r>
            <a:endParaRPr lang="pl-PL" sz="900" dirty="0">
              <a:ln w="0"/>
              <a:solidFill>
                <a:schemeClr val="accent2"/>
              </a:solidFill>
              <a:effectLst>
                <a:reflection blurRad="6350" stA="53000" endA="300" endPos="35500" dir="5400000" sy="-90000" algn="bl" rotWithShape="0"/>
              </a:effectLst>
            </a:endParaRPr>
          </a:p>
        </p:txBody>
      </p:sp>
      <p:sp>
        <p:nvSpPr>
          <p:cNvPr id="28" name="Sześciokąt 31">
            <a:extLst>
              <a:ext uri="{FF2B5EF4-FFF2-40B4-BE49-F238E27FC236}">
                <a16:creationId xmlns:a16="http://schemas.microsoft.com/office/drawing/2014/main" id="{4E1F5D79-0DFA-1D90-BCEC-0CCC5A80044A}"/>
              </a:ext>
            </a:extLst>
          </p:cNvPr>
          <p:cNvSpPr/>
          <p:nvPr/>
        </p:nvSpPr>
        <p:spPr>
          <a:xfrm>
            <a:off x="7162501" y="3122292"/>
            <a:ext cx="722738" cy="594338"/>
          </a:xfrm>
          <a:prstGeom prst="hexagon">
            <a:avLst/>
          </a:prstGeom>
          <a:effectLst>
            <a:innerShdw blurRad="342900"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pl-PL" sz="900" dirty="0" smtClean="0">
                <a:ln w="0"/>
                <a:solidFill>
                  <a:schemeClr val="accent2"/>
                </a:solidFill>
                <a:effectLst>
                  <a:reflection blurRad="6350" stA="53000" endA="300" endPos="35500" dir="5400000" sy="-90000" algn="bl" rotWithShape="0"/>
                </a:effectLst>
              </a:rPr>
              <a:t>Art. 15.</a:t>
            </a:r>
            <a:endParaRPr lang="pl-PL" sz="900" dirty="0">
              <a:ln w="0"/>
              <a:solidFill>
                <a:schemeClr val="accent2"/>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762181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52861" y="1711761"/>
            <a:ext cx="11227778" cy="4185761"/>
          </a:xfrm>
          <a:prstGeom prst="rect">
            <a:avLst/>
          </a:prstGeom>
        </p:spPr>
        <p:txBody>
          <a:bodyPr wrap="square">
            <a:spAutoFit/>
          </a:bodyPr>
          <a:lstStyle/>
          <a:p>
            <a:pPr marL="285750" indent="-285750">
              <a:buFont typeface="Arial" panose="020B0604020202020204" pitchFamily="34" charset="0"/>
              <a:buChar char="•"/>
            </a:pPr>
            <a:r>
              <a:rPr lang="pl-PL" sz="1400" dirty="0">
                <a:solidFill>
                  <a:schemeClr val="tx1">
                    <a:lumMod val="65000"/>
                    <a:lumOff val="35000"/>
                  </a:schemeClr>
                </a:solidFill>
              </a:rPr>
              <a:t>Rozporządzenie o taksonomii: ROZPORZĄDZENIE PARLAMENTU EUROPEJSKIEGO I RADY (UE) 2020/852 z dnia 18 czerwca 2020 r. w sprawie ustanowienia ram ułatwiających zrównoważone inwestycje, zmieniające rozporządzenie (UE) 2019/2088: </a:t>
            </a:r>
            <a:r>
              <a:rPr lang="pl-PL" sz="1400" dirty="0">
                <a:solidFill>
                  <a:schemeClr val="tx1">
                    <a:lumMod val="65000"/>
                    <a:lumOff val="35000"/>
                  </a:schemeClr>
                </a:solidFill>
                <a:hlinkClick r:id="rId3"/>
              </a:rPr>
              <a:t>https://</a:t>
            </a:r>
            <a:r>
              <a:rPr lang="pl-PL" sz="1400" dirty="0" smtClean="0">
                <a:solidFill>
                  <a:schemeClr val="tx1">
                    <a:lumMod val="65000"/>
                    <a:lumOff val="35000"/>
                  </a:schemeClr>
                </a:solidFill>
                <a:hlinkClick r:id="rId3"/>
              </a:rPr>
              <a:t>www.gov.pl/attachment/1f307ad3-176f-4d19-a119-2c0a88657064</a:t>
            </a:r>
            <a:endParaRPr lang="pl-PL" sz="1400" dirty="0" smtClean="0">
              <a:solidFill>
                <a:schemeClr val="tx1">
                  <a:lumMod val="65000"/>
                  <a:lumOff val="35000"/>
                </a:schemeClr>
              </a:solidFill>
            </a:endParaRPr>
          </a:p>
          <a:p>
            <a:r>
              <a:rPr lang="pl-PL" sz="1400" dirty="0" smtClean="0">
                <a:solidFill>
                  <a:schemeClr val="tx1">
                    <a:lumMod val="65000"/>
                    <a:lumOff val="35000"/>
                  </a:schemeClr>
                </a:solidFill>
              </a:rPr>
              <a:t>	Rozporządzenie </a:t>
            </a:r>
            <a:r>
              <a:rPr lang="pl-PL" sz="1400" dirty="0">
                <a:solidFill>
                  <a:schemeClr val="tx1">
                    <a:lumMod val="65000"/>
                    <a:lumOff val="35000"/>
                  </a:schemeClr>
                </a:solidFill>
              </a:rPr>
              <a:t>wprost wskazuję </a:t>
            </a:r>
            <a:r>
              <a:rPr lang="pl-PL" sz="1400" dirty="0" smtClean="0">
                <a:solidFill>
                  <a:schemeClr val="tx1">
                    <a:lumMod val="65000"/>
                    <a:lumOff val="35000"/>
                  </a:schemeClr>
                </a:solidFill>
              </a:rPr>
              <a:t>(w pkt. 23-30) na </a:t>
            </a:r>
            <a:r>
              <a:rPr lang="pl-PL" sz="1400" dirty="0">
                <a:solidFill>
                  <a:schemeClr val="tx1">
                    <a:lumMod val="65000"/>
                    <a:lumOff val="35000"/>
                  </a:schemeClr>
                </a:solidFill>
              </a:rPr>
              <a:t>podstawie jakich dokumentów należy interpretować cel </a:t>
            </a:r>
            <a:r>
              <a:rPr lang="pl-PL" sz="1400" dirty="0" smtClean="0">
                <a:solidFill>
                  <a:schemeClr val="tx1">
                    <a:lumMod val="65000"/>
                    <a:lumOff val="35000"/>
                  </a:schemeClr>
                </a:solidFill>
              </a:rPr>
              <a:t>środowiskowy.</a:t>
            </a:r>
          </a:p>
          <a:p>
            <a:endParaRPr lang="pl-PL" sz="1400" dirty="0">
              <a:solidFill>
                <a:schemeClr val="tx1">
                  <a:lumMod val="65000"/>
                  <a:lumOff val="35000"/>
                </a:schemeClr>
              </a:solidFill>
            </a:endParaRPr>
          </a:p>
          <a:p>
            <a:pPr marL="285750" indent="-285750">
              <a:buFont typeface="Arial" panose="020B0604020202020204" pitchFamily="34" charset="0"/>
              <a:buChar char="•"/>
            </a:pPr>
            <a:r>
              <a:rPr lang="pl-PL" sz="1400" dirty="0" smtClean="0">
                <a:solidFill>
                  <a:schemeClr val="tx1">
                    <a:lumMod val="65000"/>
                    <a:lumOff val="35000"/>
                  </a:schemeClr>
                </a:solidFill>
              </a:rPr>
              <a:t>Zawiadomienie </a:t>
            </a:r>
            <a:r>
              <a:rPr lang="pl-PL" sz="1400" dirty="0">
                <a:solidFill>
                  <a:schemeClr val="tx1">
                    <a:lumMod val="65000"/>
                    <a:lumOff val="35000"/>
                  </a:schemeClr>
                </a:solidFill>
              </a:rPr>
              <a:t>Komisji. Wytyczne techniczne dotyczące stosowania zasady „nie czyń znaczących szkód” na podstawie rozporządzenia ustanawiającego Instrument na rzecz Odbudowy i Zwiększania Odporności </a:t>
            </a:r>
            <a:r>
              <a:rPr lang="pl-PL" sz="1400" dirty="0" smtClean="0">
                <a:solidFill>
                  <a:schemeClr val="tx1">
                    <a:lumMod val="65000"/>
                    <a:lumOff val="35000"/>
                  </a:schemeClr>
                </a:solidFill>
              </a:rPr>
              <a:t>(</a:t>
            </a:r>
            <a:r>
              <a:rPr lang="fr-FR" sz="1400" dirty="0">
                <a:solidFill>
                  <a:schemeClr val="tx1">
                    <a:lumMod val="65000"/>
                    <a:lumOff val="35000"/>
                  </a:schemeClr>
                </a:solidFill>
                <a:hlinkClick r:id="rId4"/>
              </a:rPr>
              <a:t>EUR-Lex - 52021XC0218(01) - EN - EUR-Lex (europa.eu)</a:t>
            </a:r>
            <a:r>
              <a:rPr lang="pl-PL" sz="1400" dirty="0" smtClean="0">
                <a:solidFill>
                  <a:schemeClr val="tx1">
                    <a:lumMod val="65000"/>
                    <a:lumOff val="35000"/>
                  </a:schemeClr>
                </a:solidFill>
              </a:rPr>
              <a:t>) </a:t>
            </a:r>
          </a:p>
          <a:p>
            <a:endParaRPr lang="pl-PL" sz="1400" dirty="0" smtClean="0">
              <a:solidFill>
                <a:schemeClr val="tx1">
                  <a:lumMod val="65000"/>
                  <a:lumOff val="35000"/>
                </a:schemeClr>
              </a:solidFill>
            </a:endParaRPr>
          </a:p>
          <a:p>
            <a:pPr marL="285750" indent="-285750">
              <a:buFont typeface="Arial" panose="020B0604020202020204" pitchFamily="34" charset="0"/>
              <a:buChar char="•"/>
            </a:pPr>
            <a:r>
              <a:rPr lang="pl-PL" sz="1400" dirty="0" smtClean="0">
                <a:solidFill>
                  <a:schemeClr val="tx1">
                    <a:lumMod val="65000"/>
                    <a:lumOff val="35000"/>
                  </a:schemeClr>
                </a:solidFill>
              </a:rPr>
              <a:t>Rozporządzenie </a:t>
            </a:r>
            <a:r>
              <a:rPr lang="pl-PL" sz="1400" dirty="0">
                <a:solidFill>
                  <a:schemeClr val="tx1">
                    <a:lumMod val="65000"/>
                    <a:lumOff val="35000"/>
                  </a:schemeClr>
                </a:solidFill>
              </a:rPr>
              <a:t>delegowane Komisji (UE) 2021/2139 z dnia 4 czerwca 2021 r. uzupełniające rozporządzenie Parlamentu Europejskiego i Rady (UE) 2020/852 poprzez ustanowienie technicznych kryteriów kwalifikacji służących określeniu warunków, na jakich dana działalność gospodarcza kwalifikuje się jako wnosząca istotny wkład </a:t>
            </a:r>
            <a:r>
              <a:rPr lang="pl-PL" sz="1400" u="sng" dirty="0">
                <a:solidFill>
                  <a:schemeClr val="tx1">
                    <a:lumMod val="65000"/>
                    <a:lumOff val="35000"/>
                  </a:schemeClr>
                </a:solidFill>
              </a:rPr>
              <a:t>w łagodzenie zmian klimatu lub w adaptację do zmian klimatu</a:t>
            </a:r>
            <a:r>
              <a:rPr lang="pl-PL" sz="1400" dirty="0">
                <a:solidFill>
                  <a:schemeClr val="tx1">
                    <a:lumMod val="65000"/>
                    <a:lumOff val="35000"/>
                  </a:schemeClr>
                </a:solidFill>
              </a:rPr>
              <a:t>, a także określeniu, czy ta działalność gospodarcza nie wyrządza znaczących szkód względem żadnego z pozostałych celów środowiskowych </a:t>
            </a:r>
            <a:r>
              <a:rPr lang="pl-PL" sz="1400" dirty="0" smtClean="0">
                <a:solidFill>
                  <a:schemeClr val="tx1">
                    <a:lumMod val="65000"/>
                    <a:lumOff val="35000"/>
                  </a:schemeClr>
                </a:solidFill>
              </a:rPr>
              <a:t>(</a:t>
            </a:r>
            <a:r>
              <a:rPr lang="fr-FR" sz="1400" dirty="0">
                <a:solidFill>
                  <a:schemeClr val="tx1">
                    <a:lumMod val="65000"/>
                    <a:lumOff val="35000"/>
                  </a:schemeClr>
                </a:solidFill>
                <a:hlinkClick r:id="rId5"/>
              </a:rPr>
              <a:t>EUR-Lex - 32021R2139 - EN - EUR-Lex (europa.eu</a:t>
            </a:r>
            <a:r>
              <a:rPr lang="fr-FR" sz="1400" dirty="0" smtClean="0">
                <a:solidFill>
                  <a:schemeClr val="tx1">
                    <a:lumMod val="65000"/>
                    <a:lumOff val="35000"/>
                  </a:schemeClr>
                </a:solidFill>
                <a:hlinkClick r:id="rId5"/>
              </a:rPr>
              <a:t>)</a:t>
            </a:r>
            <a:r>
              <a:rPr lang="pl-PL" sz="1400" dirty="0" smtClean="0">
                <a:solidFill>
                  <a:schemeClr val="tx1">
                    <a:lumMod val="65000"/>
                    <a:lumOff val="35000"/>
                  </a:schemeClr>
                </a:solidFill>
              </a:rPr>
              <a:t>)</a:t>
            </a:r>
          </a:p>
          <a:p>
            <a:pPr marL="285750" indent="-285750">
              <a:buFont typeface="Arial" panose="020B0604020202020204" pitchFamily="34" charset="0"/>
              <a:buChar char="•"/>
            </a:pPr>
            <a:endParaRPr lang="pl-PL" sz="1400" dirty="0" smtClean="0">
              <a:solidFill>
                <a:schemeClr val="tx1">
                  <a:lumMod val="65000"/>
                  <a:lumOff val="35000"/>
                </a:schemeClr>
              </a:solidFill>
            </a:endParaRPr>
          </a:p>
          <a:p>
            <a:r>
              <a:rPr lang="pl-PL" sz="1400" dirty="0" smtClean="0">
                <a:solidFill>
                  <a:schemeClr val="accent4"/>
                </a:solidFill>
              </a:rPr>
              <a:t>Pomocne:</a:t>
            </a:r>
            <a:endParaRPr lang="pl-PL" sz="1400" dirty="0">
              <a:solidFill>
                <a:schemeClr val="accent4"/>
              </a:solidFill>
            </a:endParaRPr>
          </a:p>
          <a:p>
            <a:pPr marL="285750" indent="-285750">
              <a:buFont typeface="Arial" panose="020B0604020202020204" pitchFamily="34" charset="0"/>
              <a:buChar char="•"/>
            </a:pPr>
            <a:r>
              <a:rPr lang="pl-PL" sz="1400" dirty="0">
                <a:hlinkClick r:id="rId6"/>
              </a:rPr>
              <a:t>Podręcznik w zakresie zgodności przedsięwzięć realizowanych w ramach KPO dla wnioskodawców i wykonawców przedsięwzięć </a:t>
            </a:r>
            <a:endParaRPr lang="pl-PL" sz="1400" dirty="0" smtClean="0"/>
          </a:p>
          <a:p>
            <a:endParaRPr lang="pl-PL" sz="1400" dirty="0" smtClean="0"/>
          </a:p>
          <a:p>
            <a:pPr marL="285750" indent="-285750">
              <a:buFont typeface="Arial" panose="020B0604020202020204" pitchFamily="34" charset="0"/>
              <a:buChar char="•"/>
            </a:pPr>
            <a:r>
              <a:rPr lang="pl-PL" sz="1400" dirty="0">
                <a:solidFill>
                  <a:schemeClr val="tx1">
                    <a:lumMod val="65000"/>
                    <a:lumOff val="35000"/>
                  </a:schemeClr>
                </a:solidFill>
                <a:hlinkClick r:id="rId7"/>
              </a:rPr>
              <a:t>https://</a:t>
            </a:r>
            <a:r>
              <a:rPr lang="pl-PL" sz="1400" dirty="0" smtClean="0">
                <a:solidFill>
                  <a:schemeClr val="tx1">
                    <a:lumMod val="65000"/>
                    <a:lumOff val="35000"/>
                  </a:schemeClr>
                </a:solidFill>
                <a:hlinkClick r:id="rId7"/>
              </a:rPr>
              <a:t>www.gov.pl/web/planodbudowy/dnsh2</a:t>
            </a:r>
            <a:endParaRPr lang="pl-PL" sz="1400" dirty="0" smtClean="0">
              <a:solidFill>
                <a:schemeClr val="tx1">
                  <a:lumMod val="65000"/>
                  <a:lumOff val="35000"/>
                </a:schemeClr>
              </a:solidFill>
            </a:endParaRPr>
          </a:p>
          <a:p>
            <a:pPr marL="285750" indent="-285750">
              <a:buFont typeface="Arial" panose="020B0604020202020204" pitchFamily="34" charset="0"/>
              <a:buChar char="•"/>
            </a:pPr>
            <a:endParaRPr lang="pl-PL" sz="1400" dirty="0" smtClean="0">
              <a:solidFill>
                <a:schemeClr val="tx1">
                  <a:lumMod val="65000"/>
                  <a:lumOff val="35000"/>
                </a:schemeClr>
              </a:solidFill>
            </a:endParaRPr>
          </a:p>
        </p:txBody>
      </p:sp>
      <p:sp>
        <p:nvSpPr>
          <p:cNvPr id="3" name="Tytuł 1"/>
          <p:cNvSpPr txBox="1">
            <a:spLocks/>
          </p:cNvSpPr>
          <p:nvPr/>
        </p:nvSpPr>
        <p:spPr>
          <a:xfrm>
            <a:off x="419382" y="114194"/>
            <a:ext cx="11161257" cy="1123977"/>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pl-PL" sz="3200" dirty="0" smtClean="0"/>
              <a:t>Punkty odniesienia w ocenie zgodności </a:t>
            </a:r>
            <a:br>
              <a:rPr lang="pl-PL" sz="3200" dirty="0" smtClean="0"/>
            </a:br>
            <a:r>
              <a:rPr lang="pl-PL" sz="3200" dirty="0" smtClean="0"/>
              <a:t>z wybranym celem środowiskowym</a:t>
            </a:r>
            <a:endParaRPr lang="pl-PL" sz="3200" dirty="0"/>
          </a:p>
        </p:txBody>
      </p:sp>
      <p:sp>
        <p:nvSpPr>
          <p:cNvPr id="6" name="Prostokąt 20">
            <a:extLst>
              <a:ext uri="{FF2B5EF4-FFF2-40B4-BE49-F238E27FC236}">
                <a16:creationId xmlns:a16="http://schemas.microsoft.com/office/drawing/2014/main" id="{4D0D339E-2CA9-A60B-2FF2-02790D7C1AE6}"/>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dirty="0">
                <a:ln>
                  <a:noFill/>
                </a:ln>
                <a:solidFill>
                  <a:schemeClr val="tx1">
                    <a:lumMod val="65000"/>
                    <a:lumOff val="35000"/>
                  </a:schemeClr>
                </a:solidFill>
                <a:effectLst/>
                <a:uLnTx/>
                <a:uFillTx/>
                <a:latin typeface="+mj-lt"/>
                <a:ea typeface="+mn-ea"/>
                <a:cs typeface="+mn-cs"/>
              </a:rPr>
              <a:t>PROGRAM | </a:t>
            </a:r>
            <a:r>
              <a:rPr lang="pl-PL" b="1" dirty="0">
                <a:solidFill>
                  <a:schemeClr val="tx1">
                    <a:lumMod val="65000"/>
                    <a:lumOff val="35000"/>
                  </a:schemeClr>
                </a:solidFill>
                <a:latin typeface="+mj-lt"/>
              </a:rPr>
              <a:t>INNOWACJE DLA ŚRODOWISKA</a:t>
            </a:r>
            <a:endParaRPr lang="pl-PL" sz="1800" b="1" i="0" u="none" strike="noStrike" kern="1200" cap="none" spc="0" normalizeH="0" baseline="0" noProof="0" dirty="0">
              <a:ln>
                <a:noFill/>
              </a:ln>
              <a:solidFill>
                <a:schemeClr val="tx1">
                  <a:lumMod val="65000"/>
                  <a:lumOff val="35000"/>
                </a:schemeClr>
              </a:solidFill>
              <a:effectLst/>
              <a:uLnTx/>
              <a:uFillTx/>
              <a:latin typeface="+mj-lt"/>
            </a:endParaRPr>
          </a:p>
        </p:txBody>
      </p:sp>
      <p:sp>
        <p:nvSpPr>
          <p:cNvPr id="7" name="pole tekstowe 6"/>
          <p:cNvSpPr txBox="1"/>
          <p:nvPr/>
        </p:nvSpPr>
        <p:spPr>
          <a:xfrm rot="1086782">
            <a:off x="987836" y="3225166"/>
            <a:ext cx="10342023" cy="923330"/>
          </a:xfrm>
          <a:prstGeom prst="rect">
            <a:avLst/>
          </a:prstGeom>
          <a:noFill/>
        </p:spPr>
        <p:txBody>
          <a:bodyPr wrap="square" rtlCol="0">
            <a:spAutoFit/>
          </a:bodyPr>
          <a:lstStyle/>
          <a:p>
            <a:r>
              <a:rPr lang="pl-PL" sz="5400" dirty="0" smtClean="0">
                <a:solidFill>
                  <a:schemeClr val="accent4">
                    <a:alpha val="59000"/>
                  </a:schemeClr>
                </a:solidFill>
              </a:rPr>
              <a:t>Oświadczenie Wnioskodawcy</a:t>
            </a:r>
            <a:endParaRPr lang="pl-PL" sz="5400" dirty="0">
              <a:solidFill>
                <a:schemeClr val="accent4">
                  <a:alpha val="59000"/>
                </a:schemeClr>
              </a:solidFill>
            </a:endParaRPr>
          </a:p>
        </p:txBody>
      </p:sp>
    </p:spTree>
    <p:extLst>
      <p:ext uri="{BB962C8B-B14F-4D97-AF65-F5344CB8AC3E}">
        <p14:creationId xmlns:p14="http://schemas.microsoft.com/office/powerpoint/2010/main" val="2230997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0" y="1295736"/>
            <a:ext cx="12191999" cy="400110"/>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rtlCol="0" anchor="t">
            <a:spAutoFit/>
          </a:bodyPr>
          <a:lstStyle/>
          <a:p>
            <a:pPr algn="ctr"/>
            <a:r>
              <a:rPr lang="pl-PL" sz="2000" b="1" dirty="0">
                <a:ln w="0"/>
                <a:solidFill>
                  <a:schemeClr val="accent1"/>
                </a:solidFill>
              </a:rPr>
              <a:t>W RAMACH OBSZARÓW BĘDĄ WSPIERANE PRZEDSIĘWZIĘCIA INNOWACYJNE POLEGAJĄCE NA:</a:t>
            </a:r>
          </a:p>
        </p:txBody>
      </p:sp>
      <p:sp>
        <p:nvSpPr>
          <p:cNvPr id="8" name="Tytuł 1">
            <a:extLst>
              <a:ext uri="{FF2B5EF4-FFF2-40B4-BE49-F238E27FC236}">
                <a16:creationId xmlns:a16="http://schemas.microsoft.com/office/drawing/2014/main" id="{46BD6A1C-51BE-3D39-B7D9-F9237BB13240}"/>
              </a:ext>
            </a:extLst>
          </p:cNvPr>
          <p:cNvSpPr txBox="1">
            <a:spLocks/>
          </p:cNvSpPr>
          <p:nvPr/>
        </p:nvSpPr>
        <p:spPr>
          <a:xfrm>
            <a:off x="646688" y="8542"/>
            <a:ext cx="8466245" cy="1287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pl-PL" sz="3200" dirty="0">
                <a:latin typeface="+mn-lt"/>
              </a:rPr>
              <a:t>Rodzaje przedsięwzięć</a:t>
            </a:r>
          </a:p>
        </p:txBody>
      </p:sp>
      <p:sp>
        <p:nvSpPr>
          <p:cNvPr id="14" name="TextBox 13">
            <a:extLst>
              <a:ext uri="{FF2B5EF4-FFF2-40B4-BE49-F238E27FC236}">
                <a16:creationId xmlns:a16="http://schemas.microsoft.com/office/drawing/2014/main" id="{143106F7-8C9D-BDE9-0666-D1FE09892E4C}"/>
              </a:ext>
            </a:extLst>
          </p:cNvPr>
          <p:cNvSpPr txBox="1"/>
          <p:nvPr/>
        </p:nvSpPr>
        <p:spPr>
          <a:xfrm>
            <a:off x="1284816" y="2152650"/>
            <a:ext cx="102891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dirty="0">
                <a:solidFill>
                  <a:schemeClr val="tx1">
                    <a:lumMod val="65000"/>
                    <a:lumOff val="35000"/>
                  </a:schemeClr>
                </a:solidFill>
                <a:cs typeface="Arial"/>
              </a:rPr>
              <a:t>Zwiększeniu mocy produkcyjnych, poprzez budowę linii technologicznej lub fabryki do produkcji innowacyjnych produktów</a:t>
            </a:r>
          </a:p>
        </p:txBody>
      </p:sp>
      <p:sp>
        <p:nvSpPr>
          <p:cNvPr id="15" name="TextBox 14">
            <a:extLst>
              <a:ext uri="{FF2B5EF4-FFF2-40B4-BE49-F238E27FC236}">
                <a16:creationId xmlns:a16="http://schemas.microsoft.com/office/drawing/2014/main" id="{F749F585-E83A-FAE9-6C44-FFB5A18A87C0}"/>
              </a:ext>
            </a:extLst>
          </p:cNvPr>
          <p:cNvSpPr txBox="1"/>
          <p:nvPr/>
        </p:nvSpPr>
        <p:spPr>
          <a:xfrm>
            <a:off x="342956" y="4658043"/>
            <a:ext cx="11559116"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pl-PL" sz="1400" i="1" dirty="0">
                <a:solidFill>
                  <a:schemeClr val="tx1">
                    <a:lumMod val="65000"/>
                    <a:lumOff val="35000"/>
                  </a:schemeClr>
                </a:solidFill>
              </a:rPr>
              <a:t>W przypadku przedsięwzięć, w ramach których wykorzystuje się łączenie dostępnych na rynku procesów/urządzeń w sposób innowacyjny, w celu uzyskania znacznie ulepszonego produktu/technologii należy wykazać, że innowacyjne rozwiązanie zostało </a:t>
            </a:r>
            <a:r>
              <a:rPr lang="pl-PL" sz="1400" i="1" u="sng" dirty="0">
                <a:solidFill>
                  <a:schemeClr val="tx1">
                    <a:lumMod val="65000"/>
                    <a:lumOff val="35000"/>
                  </a:schemeClr>
                </a:solidFill>
              </a:rPr>
              <a:t>przebadane, a jego przewagi potwierdzone</a:t>
            </a:r>
            <a:r>
              <a:rPr lang="pl-PL" sz="1400" i="1" dirty="0">
                <a:solidFill>
                  <a:schemeClr val="tx1">
                    <a:lumMod val="65000"/>
                    <a:lumOff val="35000"/>
                  </a:schemeClr>
                </a:solidFill>
              </a:rPr>
              <a:t>. </a:t>
            </a:r>
            <a:endParaRPr lang="en-US" sz="1400" dirty="0">
              <a:solidFill>
                <a:schemeClr val="tx1">
                  <a:lumMod val="65000"/>
                  <a:lumOff val="35000"/>
                </a:schemeClr>
              </a:solidFill>
            </a:endParaRPr>
          </a:p>
          <a:p>
            <a:pPr marL="285750" indent="-285750">
              <a:buFont typeface="Arial"/>
              <a:buChar char="•"/>
            </a:pPr>
            <a:r>
              <a:rPr lang="pl-PL" sz="1400" i="1" dirty="0">
                <a:solidFill>
                  <a:schemeClr val="tx1">
                    <a:lumMod val="65000"/>
                    <a:lumOff val="35000"/>
                  </a:schemeClr>
                </a:solidFill>
              </a:rPr>
              <a:t>Wnioskodawca powinien posiadać prawa do wyników tych badań oraz przedstawić te wyniki potwierdzone odpowiednią dokumentacją (sprawozdania/raporty z badań). </a:t>
            </a:r>
            <a:endParaRPr lang="pl-PL" sz="1400" dirty="0">
              <a:solidFill>
                <a:schemeClr val="tx1">
                  <a:lumMod val="65000"/>
                  <a:lumOff val="35000"/>
                </a:schemeClr>
              </a:solidFill>
            </a:endParaRPr>
          </a:p>
          <a:p>
            <a:pPr marL="285750" indent="-285750">
              <a:buFont typeface="Arial"/>
              <a:buChar char="•"/>
            </a:pPr>
            <a:r>
              <a:rPr lang="pl-PL" sz="1400" i="1" dirty="0">
                <a:solidFill>
                  <a:schemeClr val="tx1">
                    <a:lumMod val="65000"/>
                    <a:lumOff val="35000"/>
                  </a:schemeClr>
                </a:solidFill>
              </a:rPr>
              <a:t>Wymagane jest posiadanie praw/licencji do kluczowych elementów (technologii/ urządzeń) składających się na innowacyjne rozwiązanie, niezbędnych do jego funkcjonowania i rozwijania w przyszłości. </a:t>
            </a:r>
            <a:endParaRPr lang="pl-PL" sz="1400" dirty="0">
              <a:solidFill>
                <a:schemeClr val="tx1">
                  <a:lumMod val="65000"/>
                  <a:lumOff val="35000"/>
                </a:schemeClr>
              </a:solidFill>
            </a:endParaRPr>
          </a:p>
        </p:txBody>
      </p:sp>
      <p:sp>
        <p:nvSpPr>
          <p:cNvPr id="17" name="Sześciokąt 31">
            <a:extLst>
              <a:ext uri="{FF2B5EF4-FFF2-40B4-BE49-F238E27FC236}">
                <a16:creationId xmlns:a16="http://schemas.microsoft.com/office/drawing/2014/main" id="{4E1F5D79-0DFA-1D90-BCEC-0CCC5A80044A}"/>
              </a:ext>
            </a:extLst>
          </p:cNvPr>
          <p:cNvSpPr/>
          <p:nvPr/>
        </p:nvSpPr>
        <p:spPr>
          <a:xfrm>
            <a:off x="-1556" y="1877446"/>
            <a:ext cx="1296489" cy="1102989"/>
          </a:xfrm>
          <a:prstGeom prst="hexagon">
            <a:avLst/>
          </a:prstGeom>
          <a:effectLst>
            <a:innerShdw blurRad="342900"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pl-PL" sz="7200">
              <a:ln w="0"/>
              <a:solidFill>
                <a:schemeClr val="accent2"/>
              </a:solidFill>
              <a:effectLst>
                <a:reflection blurRad="6350" stA="53000" endA="300" endPos="35500" dir="5400000" sy="-90000" algn="bl" rotWithShape="0"/>
              </a:effectLst>
            </a:endParaRPr>
          </a:p>
        </p:txBody>
      </p:sp>
      <p:sp>
        <p:nvSpPr>
          <p:cNvPr id="18" name="TextBox 17">
            <a:extLst>
              <a:ext uri="{FF2B5EF4-FFF2-40B4-BE49-F238E27FC236}">
                <a16:creationId xmlns:a16="http://schemas.microsoft.com/office/drawing/2014/main" id="{94EEBE59-B3AC-6D08-E94C-F3BADB264CAC}"/>
              </a:ext>
            </a:extLst>
          </p:cNvPr>
          <p:cNvSpPr txBox="1"/>
          <p:nvPr/>
        </p:nvSpPr>
        <p:spPr>
          <a:xfrm>
            <a:off x="1898650" y="3359150"/>
            <a:ext cx="1007744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b="1" dirty="0">
                <a:solidFill>
                  <a:schemeClr val="tx1">
                    <a:lumMod val="65000"/>
                    <a:lumOff val="35000"/>
                  </a:schemeClr>
                </a:solidFill>
                <a:cs typeface="Arial"/>
              </a:rPr>
              <a:t>Wdrożeniu nowej albo znacząco udoskonalonej technologii lub rozwiązania we własnej działalności, służące poprawie efektywności wykorzystania zasobów naturalnych, zmniejszające negatywny wpływ człowieka na środowisko lub wzmacniające odporność gospodarki na presje środowiskowe, wpisujące się w cel programu.​</a:t>
            </a:r>
            <a:endParaRPr lang="en-US" b="1" dirty="0">
              <a:solidFill>
                <a:schemeClr val="tx1">
                  <a:lumMod val="65000"/>
                  <a:lumOff val="35000"/>
                </a:schemeClr>
              </a:solidFill>
            </a:endParaRPr>
          </a:p>
        </p:txBody>
      </p:sp>
      <p:sp>
        <p:nvSpPr>
          <p:cNvPr id="19" name="Sześciokąt 31">
            <a:extLst>
              <a:ext uri="{FF2B5EF4-FFF2-40B4-BE49-F238E27FC236}">
                <a16:creationId xmlns:a16="http://schemas.microsoft.com/office/drawing/2014/main" id="{6E43A093-B652-245E-81F0-E72EE99A3261}"/>
              </a:ext>
            </a:extLst>
          </p:cNvPr>
          <p:cNvSpPr/>
          <p:nvPr/>
        </p:nvSpPr>
        <p:spPr>
          <a:xfrm>
            <a:off x="474693" y="3359112"/>
            <a:ext cx="1296489" cy="1102989"/>
          </a:xfrm>
          <a:prstGeom prst="hexagon">
            <a:avLst/>
          </a:prstGeom>
          <a:effectLst>
            <a:innerShdw blurRad="342900"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pl-PL" sz="7200">
              <a:ln w="0"/>
              <a:solidFill>
                <a:schemeClr val="accent2"/>
              </a:solidFill>
              <a:effectLst>
                <a:reflection blurRad="6350" stA="53000" endA="300" endPos="35500" dir="5400000" sy="-90000" algn="bl" rotWithShape="0"/>
              </a:effectLst>
            </a:endParaRPr>
          </a:p>
        </p:txBody>
      </p:sp>
      <p:pic>
        <p:nvPicPr>
          <p:cNvPr id="21" name="Grafika 14">
            <a:extLst>
              <a:ext uri="{FF2B5EF4-FFF2-40B4-BE49-F238E27FC236}">
                <a16:creationId xmlns:a16="http://schemas.microsoft.com/office/drawing/2014/main" id="{FD298537-1671-B66D-C4DB-0D316D3624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0279" y="2138687"/>
            <a:ext cx="691461" cy="651182"/>
          </a:xfrm>
          <a:prstGeom prst="rect">
            <a:avLst/>
          </a:prstGeom>
          <a:effectLst>
            <a:reflection blurRad="6350" stA="52000" endA="300" endPos="35000" dir="5400000" sy="-100000" algn="bl" rotWithShape="0"/>
          </a:effectLst>
        </p:spPr>
      </p:pic>
      <p:pic>
        <p:nvPicPr>
          <p:cNvPr id="23" name="Grafika 14">
            <a:extLst>
              <a:ext uri="{FF2B5EF4-FFF2-40B4-BE49-F238E27FC236}">
                <a16:creationId xmlns:a16="http://schemas.microsoft.com/office/drawing/2014/main" id="{BF609843-FA88-46A6-DE06-A2C9E9942E5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70029" y="3588604"/>
            <a:ext cx="691461" cy="651182"/>
          </a:xfrm>
          <a:prstGeom prst="rect">
            <a:avLst/>
          </a:prstGeom>
          <a:effectLst>
            <a:reflection blurRad="6350" stA="52000" endA="300" endPos="35000" dir="5400000" sy="-100000" algn="bl" rotWithShape="0"/>
          </a:effectLst>
        </p:spPr>
      </p:pic>
      <p:sp>
        <p:nvSpPr>
          <p:cNvPr id="3" name="Prostokąt 20">
            <a:extLst>
              <a:ext uri="{FF2B5EF4-FFF2-40B4-BE49-F238E27FC236}">
                <a16:creationId xmlns:a16="http://schemas.microsoft.com/office/drawing/2014/main" id="{CE18F502-B281-0B3F-774F-9EE2A7BCF7E1}"/>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a:ln>
                  <a:noFill/>
                </a:ln>
                <a:solidFill>
                  <a:schemeClr val="tx1">
                    <a:lumMod val="65000"/>
                    <a:lumOff val="35000"/>
                  </a:schemeClr>
                </a:solidFill>
                <a:effectLst/>
                <a:uLnTx/>
                <a:uFillTx/>
                <a:latin typeface="+mj-lt"/>
                <a:ea typeface="+mn-ea"/>
                <a:cs typeface="+mn-cs"/>
              </a:rPr>
              <a:t>PROGRAM | </a:t>
            </a:r>
            <a:r>
              <a:rPr lang="pl-PL" b="1">
                <a:solidFill>
                  <a:schemeClr val="tx1">
                    <a:lumMod val="65000"/>
                    <a:lumOff val="35000"/>
                  </a:schemeClr>
                </a:solidFill>
                <a:latin typeface="+mj-lt"/>
              </a:rPr>
              <a:t>INNOWACJE DLA ŚRODOWISKA</a:t>
            </a:r>
            <a:endParaRPr lang="pl-PL" sz="1800" b="1" i="0" u="none" strike="noStrike" kern="1200" cap="none" spc="0" normalizeH="0" baseline="0" noProof="0">
              <a:ln>
                <a:noFill/>
              </a:ln>
              <a:solidFill>
                <a:schemeClr val="tx1">
                  <a:lumMod val="65000"/>
                  <a:lumOff val="35000"/>
                </a:schemeClr>
              </a:solidFill>
              <a:effectLst/>
              <a:uLnTx/>
              <a:uFillTx/>
              <a:latin typeface="+mj-lt"/>
            </a:endParaRPr>
          </a:p>
        </p:txBody>
      </p:sp>
    </p:spTree>
    <p:extLst>
      <p:ext uri="{BB962C8B-B14F-4D97-AF65-F5344CB8AC3E}">
        <p14:creationId xmlns:p14="http://schemas.microsoft.com/office/powerpoint/2010/main" val="3910293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1193" y="1"/>
            <a:ext cx="9013440" cy="1287194"/>
          </a:xfrm>
        </p:spPr>
        <p:txBody>
          <a:bodyPr>
            <a:normAutofit/>
          </a:bodyPr>
          <a:lstStyle/>
          <a:p>
            <a:r>
              <a:rPr lang="pl-PL" sz="3200" b="1" dirty="0">
                <a:latin typeface="+mn-lt"/>
              </a:rPr>
              <a:t>Kluczowe </a:t>
            </a:r>
            <a:r>
              <a:rPr lang="pl-PL" sz="3200" b="1" dirty="0" smtClean="0">
                <a:latin typeface="+mn-lt"/>
              </a:rPr>
              <a:t>założenia c.d. </a:t>
            </a:r>
            <a:endParaRPr lang="pl-PL" sz="3200" b="1" dirty="0">
              <a:latin typeface="+mn-lt"/>
            </a:endParaRPr>
          </a:p>
        </p:txBody>
      </p:sp>
      <p:sp>
        <p:nvSpPr>
          <p:cNvPr id="9" name="pole tekstowe 8">
            <a:extLst>
              <a:ext uri="{FF2B5EF4-FFF2-40B4-BE49-F238E27FC236}">
                <a16:creationId xmlns:a16="http://schemas.microsoft.com/office/drawing/2014/main" id="{5E0FA748-258F-DC98-D3D8-6A1E3B8CC2A1}"/>
              </a:ext>
            </a:extLst>
          </p:cNvPr>
          <p:cNvSpPr txBox="1"/>
          <p:nvPr/>
        </p:nvSpPr>
        <p:spPr>
          <a:xfrm>
            <a:off x="97475" y="1880953"/>
            <a:ext cx="2532185" cy="707886"/>
          </a:xfrm>
          <a:prstGeom prst="rect">
            <a:avLst/>
          </a:prstGeom>
          <a:noFill/>
        </p:spPr>
        <p:txBody>
          <a:bodyPr wrap="square" lIns="91440" tIns="45720" rIns="91440" bIns="45720" anchor="t">
            <a:spAutoFit/>
          </a:bodyPr>
          <a:lstStyle/>
          <a:p>
            <a:pPr algn="r" fontAlgn="t"/>
            <a:r>
              <a:rPr lang="pl-PL" sz="2000" b="1" dirty="0">
                <a:solidFill>
                  <a:schemeClr val="accent1"/>
                </a:solidFill>
              </a:rPr>
              <a:t>OKRES </a:t>
            </a:r>
            <a:r>
              <a:rPr lang="pl-PL" sz="2000" b="1" dirty="0" smtClean="0">
                <a:solidFill>
                  <a:schemeClr val="accent1"/>
                </a:solidFill>
              </a:rPr>
              <a:t>FINANSOWANIA</a:t>
            </a:r>
            <a:endParaRPr lang="pl-PL" sz="2000" b="1" dirty="0">
              <a:solidFill>
                <a:schemeClr val="accent1"/>
              </a:solidFill>
            </a:endParaRPr>
          </a:p>
        </p:txBody>
      </p:sp>
      <p:sp>
        <p:nvSpPr>
          <p:cNvPr id="6" name="Sześciokąt 4">
            <a:extLst>
              <a:ext uri="{FF2B5EF4-FFF2-40B4-BE49-F238E27FC236}">
                <a16:creationId xmlns:a16="http://schemas.microsoft.com/office/drawing/2014/main" id="{50D79E54-E756-BEAC-E18D-50145BB2BD41}"/>
              </a:ext>
            </a:extLst>
          </p:cNvPr>
          <p:cNvSpPr/>
          <p:nvPr/>
        </p:nvSpPr>
        <p:spPr>
          <a:xfrm>
            <a:off x="2765177" y="3269381"/>
            <a:ext cx="8152205" cy="1499673"/>
          </a:xfrm>
          <a:prstGeom prst="hexagon">
            <a:avLst/>
          </a:prstGeom>
          <a:effectLst>
            <a:innerShdw blurRad="346463"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lIns="0" tIns="45720" rIns="0" bIns="45720" rtlCol="0" anchor="ctr"/>
          <a:lstStyle/>
          <a:p>
            <a:pPr algn="ctr"/>
            <a:endParaRPr lang="pl-PL" sz="3200" b="1">
              <a:ln w="0"/>
              <a:solidFill>
                <a:schemeClr val="accent2"/>
              </a:solidFill>
              <a:effectLst>
                <a:reflection blurRad="6350" stA="53000" endA="300" endPos="35500" dir="5400000" sy="-90000" algn="bl" rotWithShape="0"/>
              </a:effectLst>
            </a:endParaRPr>
          </a:p>
        </p:txBody>
      </p:sp>
      <p:sp>
        <p:nvSpPr>
          <p:cNvPr id="3" name="Symbol zastępczy zawartości 2"/>
          <p:cNvSpPr>
            <a:spLocks noGrp="1"/>
          </p:cNvSpPr>
          <p:nvPr>
            <p:ph idx="1"/>
          </p:nvPr>
        </p:nvSpPr>
        <p:spPr>
          <a:xfrm>
            <a:off x="3091453" y="3277083"/>
            <a:ext cx="7576547" cy="1945445"/>
          </a:xfrm>
        </p:spPr>
        <p:txBody>
          <a:bodyPr vert="horz" lIns="91440" tIns="45720" rIns="91440" bIns="45720" rtlCol="0" anchor="t">
            <a:noAutofit/>
          </a:bodyPr>
          <a:lstStyle/>
          <a:p>
            <a:pPr marL="0" indent="0" fontAlgn="t">
              <a:buNone/>
            </a:pPr>
            <a:r>
              <a:rPr lang="pl-PL" sz="2400" b="1" dirty="0" smtClean="0">
                <a:solidFill>
                  <a:schemeClr val="accent4"/>
                </a:solidFill>
              </a:rPr>
              <a:t>POŻYCZKA NA WARUNKACH PREFERENCYJNYCH (WIBOR 3M, nie mniej niż 1%) LUB RYNKOWYCH</a:t>
            </a:r>
            <a:endParaRPr lang="pl-PL" sz="2400" b="1" dirty="0">
              <a:solidFill>
                <a:schemeClr val="accent4"/>
              </a:solidFill>
            </a:endParaRPr>
          </a:p>
          <a:p>
            <a:pPr marL="457200" lvl="1" indent="0" fontAlgn="t">
              <a:buNone/>
            </a:pPr>
            <a:r>
              <a:rPr lang="pl-PL" sz="1800" dirty="0"/>
              <a:t>do 85% kosztów kwalifikowanych z </a:t>
            </a:r>
            <a:r>
              <a:rPr lang="pl-PL" sz="1800" dirty="0" smtClean="0"/>
              <a:t>możliwością </a:t>
            </a:r>
            <a:r>
              <a:rPr lang="pl-PL" sz="1800" dirty="0"/>
              <a:t>uzyskania premii </a:t>
            </a:r>
            <a:r>
              <a:rPr lang="pl-PL" sz="1800" dirty="0" smtClean="0"/>
              <a:t>innowacyjnej</a:t>
            </a:r>
          </a:p>
          <a:p>
            <a:pPr marL="0" lvl="0" indent="0">
              <a:buNone/>
            </a:pPr>
            <a:endParaRPr lang="pl-PL" sz="2400" b="1" dirty="0">
              <a:solidFill>
                <a:schemeClr val="accent4"/>
              </a:solidFill>
            </a:endParaRPr>
          </a:p>
        </p:txBody>
      </p:sp>
      <p:sp>
        <p:nvSpPr>
          <p:cNvPr id="4" name="pole tekstowe 6">
            <a:extLst>
              <a:ext uri="{FF2B5EF4-FFF2-40B4-BE49-F238E27FC236}">
                <a16:creationId xmlns:a16="http://schemas.microsoft.com/office/drawing/2014/main" id="{51249397-FC03-66A1-FBA3-46EA2CCC2528}"/>
              </a:ext>
            </a:extLst>
          </p:cNvPr>
          <p:cNvSpPr txBox="1"/>
          <p:nvPr/>
        </p:nvSpPr>
        <p:spPr>
          <a:xfrm>
            <a:off x="506726" y="5559251"/>
            <a:ext cx="2160993" cy="400110"/>
          </a:xfrm>
          <a:prstGeom prst="rect">
            <a:avLst/>
          </a:prstGeom>
          <a:noFill/>
        </p:spPr>
        <p:txBody>
          <a:bodyPr wrap="square" lIns="91440" tIns="45720" rIns="91440" bIns="45720" anchor="t">
            <a:spAutoFit/>
          </a:bodyPr>
          <a:lstStyle/>
          <a:p>
            <a:pPr algn="r"/>
            <a:r>
              <a:rPr lang="pl-PL" sz="2000" b="1" dirty="0">
                <a:solidFill>
                  <a:schemeClr val="accent1"/>
                </a:solidFill>
              </a:rPr>
              <a:t>BENEFICJENCI</a:t>
            </a:r>
          </a:p>
        </p:txBody>
      </p:sp>
      <p:sp>
        <p:nvSpPr>
          <p:cNvPr id="12" name="pole tekstowe 6">
            <a:extLst>
              <a:ext uri="{FF2B5EF4-FFF2-40B4-BE49-F238E27FC236}">
                <a16:creationId xmlns:a16="http://schemas.microsoft.com/office/drawing/2014/main" id="{84EDEAEE-394B-1710-C11E-64D7CE92D93B}"/>
              </a:ext>
            </a:extLst>
          </p:cNvPr>
          <p:cNvSpPr txBox="1"/>
          <p:nvPr/>
        </p:nvSpPr>
        <p:spPr>
          <a:xfrm>
            <a:off x="468667" y="3314700"/>
            <a:ext cx="2160993" cy="1015663"/>
          </a:xfrm>
          <a:prstGeom prst="rect">
            <a:avLst/>
          </a:prstGeom>
          <a:noFill/>
        </p:spPr>
        <p:txBody>
          <a:bodyPr wrap="square" lIns="91440" tIns="45720" rIns="91440" bIns="45720" anchor="t">
            <a:spAutoFit/>
          </a:bodyPr>
          <a:lstStyle/>
          <a:p>
            <a:pPr algn="r"/>
            <a:r>
              <a:rPr lang="pl-PL" sz="2000" b="1" dirty="0">
                <a:solidFill>
                  <a:schemeClr val="accent1"/>
                </a:solidFill>
              </a:rPr>
              <a:t>FORMA DOFINASOWANIA</a:t>
            </a:r>
          </a:p>
          <a:p>
            <a:pPr algn="r"/>
            <a:endParaRPr lang="pl-PL" sz="2000" b="1" dirty="0">
              <a:solidFill>
                <a:schemeClr val="accent4"/>
              </a:solidFill>
            </a:endParaRPr>
          </a:p>
        </p:txBody>
      </p:sp>
      <p:sp>
        <p:nvSpPr>
          <p:cNvPr id="15" name="Sześciokąt 4">
            <a:extLst>
              <a:ext uri="{FF2B5EF4-FFF2-40B4-BE49-F238E27FC236}">
                <a16:creationId xmlns:a16="http://schemas.microsoft.com/office/drawing/2014/main" id="{F8463402-BB8E-0F3F-97ED-E2B7FCFEB24C}"/>
              </a:ext>
            </a:extLst>
          </p:cNvPr>
          <p:cNvSpPr/>
          <p:nvPr/>
        </p:nvSpPr>
        <p:spPr>
          <a:xfrm>
            <a:off x="2693273" y="4967812"/>
            <a:ext cx="8298000" cy="1403301"/>
          </a:xfrm>
          <a:prstGeom prst="hexagon">
            <a:avLst>
              <a:gd name="adj" fmla="val 28524"/>
              <a:gd name="vf" fmla="val 115470"/>
            </a:avLst>
          </a:prstGeom>
          <a:effectLst>
            <a:innerShdw blurRad="346463"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lIns="0" tIns="45720" rIns="0" bIns="45720" rtlCol="0" anchor="ctr"/>
          <a:lstStyle/>
          <a:p>
            <a:pPr algn="ctr"/>
            <a:endParaRPr lang="pl-PL" sz="3200" b="1">
              <a:ln w="0"/>
              <a:solidFill>
                <a:schemeClr val="accent2"/>
              </a:solidFill>
              <a:effectLst>
                <a:reflection blurRad="6350" stA="53000" endA="300" endPos="35500" dir="5400000" sy="-90000" algn="bl" rotWithShape="0"/>
              </a:effectLst>
            </a:endParaRPr>
          </a:p>
        </p:txBody>
      </p:sp>
      <p:sp>
        <p:nvSpPr>
          <p:cNvPr id="17" name="Symbol zastępczy zawartości 2">
            <a:extLst>
              <a:ext uri="{FF2B5EF4-FFF2-40B4-BE49-F238E27FC236}">
                <a16:creationId xmlns:a16="http://schemas.microsoft.com/office/drawing/2014/main" id="{BE8035AF-8C81-D1D4-C195-6A9819D92AB3}"/>
              </a:ext>
            </a:extLst>
          </p:cNvPr>
          <p:cNvSpPr txBox="1">
            <a:spLocks/>
          </p:cNvSpPr>
          <p:nvPr/>
        </p:nvSpPr>
        <p:spPr>
          <a:xfrm>
            <a:off x="3091453" y="5138140"/>
            <a:ext cx="7899820" cy="11659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buFont typeface="Arial" panose="020B0604020202020204" pitchFamily="34" charset="0"/>
              <a:buNone/>
            </a:pPr>
            <a:r>
              <a:rPr lang="pl-PL" sz="2400" b="1" dirty="0">
                <a:solidFill>
                  <a:schemeClr val="accent4"/>
                </a:solidFill>
              </a:rPr>
              <a:t>PRZEDSIĘBIORCY</a:t>
            </a:r>
          </a:p>
          <a:p>
            <a:pPr marL="457200" lvl="1" indent="0" fontAlgn="t">
              <a:buNone/>
            </a:pPr>
            <a:r>
              <a:rPr lang="pl-PL" sz="1800" dirty="0">
                <a:ea typeface="+mn-lt"/>
                <a:cs typeface="+mn-lt"/>
              </a:rPr>
              <a:t>Przedsiębiorcy w rozumieniu ustawy z 6 marca 2018 r. Prawo przedsiębiorców (</a:t>
            </a:r>
            <a:r>
              <a:rPr lang="pl-PL" sz="1800" dirty="0" err="1">
                <a:ea typeface="+mn-lt"/>
                <a:cs typeface="+mn-lt"/>
              </a:rPr>
              <a:t>t.j</a:t>
            </a:r>
            <a:r>
              <a:rPr lang="pl-PL" sz="1800" dirty="0">
                <a:ea typeface="+mn-lt"/>
                <a:cs typeface="+mn-lt"/>
              </a:rPr>
              <a:t>.: Dz. U. z 2021 r., poz. 162. z </a:t>
            </a:r>
            <a:r>
              <a:rPr lang="pl-PL" sz="1800" dirty="0" err="1">
                <a:ea typeface="+mn-lt"/>
                <a:cs typeface="+mn-lt"/>
              </a:rPr>
              <a:t>późn</a:t>
            </a:r>
            <a:r>
              <a:rPr lang="pl-PL" sz="1800" dirty="0">
                <a:ea typeface="+mn-lt"/>
                <a:cs typeface="+mn-lt"/>
              </a:rPr>
              <a:t>. zm</a:t>
            </a:r>
            <a:r>
              <a:rPr lang="pl-PL" sz="1800" dirty="0" smtClean="0">
                <a:ea typeface="+mn-lt"/>
                <a:cs typeface="+mn-lt"/>
              </a:rPr>
              <a:t>.)</a:t>
            </a:r>
            <a:endParaRPr lang="pl-PL" sz="1800" dirty="0">
              <a:ea typeface="+mn-lt"/>
              <a:cs typeface="+mn-lt"/>
            </a:endParaRPr>
          </a:p>
          <a:p>
            <a:pPr marL="457200" lvl="1" indent="0" fontAlgn="t">
              <a:buFont typeface="Arial" panose="020B0604020202020204" pitchFamily="34" charset="0"/>
              <a:buNone/>
            </a:pPr>
            <a:endParaRPr lang="pl-PL" sz="1800" dirty="0"/>
          </a:p>
          <a:p>
            <a:pPr marL="0" indent="0">
              <a:buFont typeface="Arial" panose="020B0604020202020204" pitchFamily="34" charset="0"/>
              <a:buNone/>
            </a:pPr>
            <a:endParaRPr lang="pl-PL" sz="2400" b="1" dirty="0">
              <a:solidFill>
                <a:schemeClr val="accent4"/>
              </a:solidFill>
            </a:endParaRPr>
          </a:p>
        </p:txBody>
      </p:sp>
      <p:sp>
        <p:nvSpPr>
          <p:cNvPr id="11" name="Sześciokąt 4">
            <a:extLst>
              <a:ext uri="{FF2B5EF4-FFF2-40B4-BE49-F238E27FC236}">
                <a16:creationId xmlns:a16="http://schemas.microsoft.com/office/drawing/2014/main" id="{F8463402-BB8E-0F3F-97ED-E2B7FCFEB24C}"/>
              </a:ext>
            </a:extLst>
          </p:cNvPr>
          <p:cNvSpPr/>
          <p:nvPr/>
        </p:nvSpPr>
        <p:spPr>
          <a:xfrm>
            <a:off x="2609407" y="1457522"/>
            <a:ext cx="8298000" cy="1613101"/>
          </a:xfrm>
          <a:prstGeom prst="hexagon">
            <a:avLst>
              <a:gd name="adj" fmla="val 34436"/>
              <a:gd name="vf" fmla="val 115470"/>
            </a:avLst>
          </a:prstGeom>
          <a:effectLst>
            <a:innerShdw blurRad="346463"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lIns="0" tIns="45720" rIns="0" bIns="45720" rtlCol="0" anchor="ctr"/>
          <a:lstStyle/>
          <a:p>
            <a:pPr algn="ctr"/>
            <a:endParaRPr lang="pl-PL" sz="3200" b="1">
              <a:ln w="0"/>
              <a:solidFill>
                <a:schemeClr val="accent2"/>
              </a:solidFill>
              <a:effectLst>
                <a:reflection blurRad="6350" stA="53000" endA="300" endPos="35500" dir="5400000" sy="-90000" algn="bl" rotWithShape="0"/>
              </a:effectLst>
            </a:endParaRPr>
          </a:p>
        </p:txBody>
      </p:sp>
      <p:sp>
        <p:nvSpPr>
          <p:cNvPr id="13" name="pole tekstowe 12">
            <a:extLst>
              <a:ext uri="{FF2B5EF4-FFF2-40B4-BE49-F238E27FC236}">
                <a16:creationId xmlns:a16="http://schemas.microsoft.com/office/drawing/2014/main" id="{5E0FA748-258F-DC98-D3D8-6A1E3B8CC2A1}"/>
              </a:ext>
            </a:extLst>
          </p:cNvPr>
          <p:cNvSpPr txBox="1"/>
          <p:nvPr/>
        </p:nvSpPr>
        <p:spPr>
          <a:xfrm>
            <a:off x="3022627" y="1553621"/>
            <a:ext cx="7333908" cy="1420902"/>
          </a:xfrm>
          <a:prstGeom prst="rect">
            <a:avLst/>
          </a:prstGeom>
          <a:noFill/>
        </p:spPr>
        <p:txBody>
          <a:bodyPr wrap="square" lIns="91440" tIns="45720" rIns="91440" bIns="45720" anchor="t">
            <a:spAutoFit/>
          </a:bodyPr>
          <a:lstStyle/>
          <a:p>
            <a:pPr fontAlgn="t"/>
            <a:r>
              <a:rPr lang="pl-PL" sz="2400" b="1" dirty="0">
                <a:solidFill>
                  <a:schemeClr val="accent4"/>
                </a:solidFill>
              </a:rPr>
              <a:t>OKRES FINANSOWANIA POŻYCZKĄ</a:t>
            </a:r>
          </a:p>
          <a:p>
            <a:pPr lvl="1" fontAlgn="t">
              <a:lnSpc>
                <a:spcPct val="90000"/>
              </a:lnSpc>
              <a:spcBef>
                <a:spcPts val="500"/>
              </a:spcBef>
            </a:pPr>
            <a:r>
              <a:rPr lang="pl-PL" dirty="0" smtClean="0">
                <a:solidFill>
                  <a:schemeClr val="tx1">
                    <a:lumMod val="65000"/>
                    <a:lumOff val="35000"/>
                  </a:schemeClr>
                </a:solidFill>
              </a:rPr>
              <a:t>15* </a:t>
            </a:r>
            <a:r>
              <a:rPr lang="pl-PL" dirty="0">
                <a:solidFill>
                  <a:schemeClr val="tx1">
                    <a:lumMod val="65000"/>
                    <a:lumOff val="35000"/>
                  </a:schemeClr>
                </a:solidFill>
              </a:rPr>
              <a:t>lat od wypłaty pierwszej transzy pożyczki do daty spłaty ostatniej raty </a:t>
            </a:r>
            <a:r>
              <a:rPr lang="pl-PL" dirty="0" smtClean="0">
                <a:solidFill>
                  <a:schemeClr val="tx1">
                    <a:lumMod val="65000"/>
                    <a:lumOff val="35000"/>
                  </a:schemeClr>
                </a:solidFill>
              </a:rPr>
              <a:t>kapitałowej</a:t>
            </a:r>
          </a:p>
          <a:p>
            <a:pPr fontAlgn="t">
              <a:lnSpc>
                <a:spcPct val="90000"/>
              </a:lnSpc>
              <a:spcBef>
                <a:spcPts val="500"/>
              </a:spcBef>
            </a:pPr>
            <a:r>
              <a:rPr lang="pl-PL" sz="2400" b="1" dirty="0" smtClean="0">
                <a:solidFill>
                  <a:schemeClr val="accent4"/>
                </a:solidFill>
              </a:rPr>
              <a:t>Karencja w spłacie pożyczki: 18 m-</a:t>
            </a:r>
            <a:r>
              <a:rPr lang="pl-PL" sz="2400" b="1" dirty="0" err="1" smtClean="0">
                <a:solidFill>
                  <a:schemeClr val="accent4"/>
                </a:solidFill>
              </a:rPr>
              <a:t>cy</a:t>
            </a:r>
            <a:endParaRPr lang="pl-PL" dirty="0">
              <a:solidFill>
                <a:schemeClr val="tx1">
                  <a:lumMod val="65000"/>
                  <a:lumOff val="35000"/>
                </a:schemeClr>
              </a:solidFill>
            </a:endParaRPr>
          </a:p>
        </p:txBody>
      </p:sp>
      <p:sp>
        <p:nvSpPr>
          <p:cNvPr id="14" name="Prostokąt 20">
            <a:extLst>
              <a:ext uri="{FF2B5EF4-FFF2-40B4-BE49-F238E27FC236}">
                <a16:creationId xmlns:a16="http://schemas.microsoft.com/office/drawing/2014/main" id="{AFBC912A-231B-542F-4CAA-649728E8CFAD}"/>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dirty="0">
                <a:ln>
                  <a:noFill/>
                </a:ln>
                <a:solidFill>
                  <a:schemeClr val="tx1">
                    <a:lumMod val="65000"/>
                    <a:lumOff val="35000"/>
                  </a:schemeClr>
                </a:solidFill>
                <a:effectLst/>
                <a:uLnTx/>
                <a:uFillTx/>
                <a:latin typeface="+mj-lt"/>
                <a:ea typeface="+mn-ea"/>
                <a:cs typeface="+mn-cs"/>
              </a:rPr>
              <a:t>PROGRAM | </a:t>
            </a:r>
            <a:r>
              <a:rPr lang="pl-PL" b="1" dirty="0">
                <a:solidFill>
                  <a:schemeClr val="tx1">
                    <a:lumMod val="65000"/>
                    <a:lumOff val="35000"/>
                  </a:schemeClr>
                </a:solidFill>
                <a:latin typeface="+mj-lt"/>
              </a:rPr>
              <a:t>INNOWACJE DLA ŚRODOWISKA</a:t>
            </a:r>
            <a:endParaRPr lang="pl-PL" sz="1800" b="1" i="0" u="none" strike="noStrike" kern="1200" cap="none" spc="0" normalizeH="0" baseline="0" noProof="0" dirty="0">
              <a:ln>
                <a:noFill/>
              </a:ln>
              <a:solidFill>
                <a:schemeClr val="tx1">
                  <a:lumMod val="65000"/>
                  <a:lumOff val="35000"/>
                </a:schemeClr>
              </a:solidFill>
              <a:effectLst/>
              <a:uLnTx/>
              <a:uFillTx/>
              <a:latin typeface="+mj-lt"/>
            </a:endParaRPr>
          </a:p>
        </p:txBody>
      </p:sp>
    </p:spTree>
    <p:extLst>
      <p:ext uri="{BB962C8B-B14F-4D97-AF65-F5344CB8AC3E}">
        <p14:creationId xmlns:p14="http://schemas.microsoft.com/office/powerpoint/2010/main" val="1606410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1192" y="1"/>
            <a:ext cx="8994189" cy="1287194"/>
          </a:xfrm>
        </p:spPr>
        <p:txBody>
          <a:bodyPr>
            <a:normAutofit/>
          </a:bodyPr>
          <a:lstStyle/>
          <a:p>
            <a:r>
              <a:rPr lang="pl-PL" sz="3200" b="1">
                <a:latin typeface="+mn-lt"/>
              </a:rPr>
              <a:t>Kluczowe założenia </a:t>
            </a:r>
          </a:p>
        </p:txBody>
      </p:sp>
      <p:sp>
        <p:nvSpPr>
          <p:cNvPr id="4" name="Sześciokąt 3">
            <a:extLst>
              <a:ext uri="{FF2B5EF4-FFF2-40B4-BE49-F238E27FC236}">
                <a16:creationId xmlns:a16="http://schemas.microsoft.com/office/drawing/2014/main" id="{CF5430BB-34EB-D344-CCD6-D4F5C4B960DC}"/>
              </a:ext>
            </a:extLst>
          </p:cNvPr>
          <p:cNvSpPr/>
          <p:nvPr/>
        </p:nvSpPr>
        <p:spPr>
          <a:xfrm>
            <a:off x="8505867" y="2843937"/>
            <a:ext cx="4321629" cy="3676631"/>
          </a:xfrm>
          <a:prstGeom prst="hexagon">
            <a:avLst/>
          </a:prstGeom>
          <a:blipFill>
            <a:blip r:embed="rId3" cstate="print">
              <a:extLst>
                <a:ext uri="{28A0092B-C50C-407E-A947-70E740481C1C}">
                  <a14:useLocalDpi xmlns:a14="http://schemas.microsoft.com/office/drawing/2010/main" val="0"/>
                </a:ext>
              </a:extLst>
            </a:blip>
            <a:srcRect/>
            <a:stretch>
              <a:fillRect l="-13794" r="-13794"/>
            </a:stretch>
          </a:blipFill>
          <a:ln w="174625" cap="flat" cmpd="sng" algn="ctr">
            <a:solidFill>
              <a:srgbClr val="DFF1F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graphicFrame>
        <p:nvGraphicFramePr>
          <p:cNvPr id="5" name="Tabela 5">
            <a:extLst>
              <a:ext uri="{FF2B5EF4-FFF2-40B4-BE49-F238E27FC236}">
                <a16:creationId xmlns:a16="http://schemas.microsoft.com/office/drawing/2014/main" id="{B32DF56B-50D4-92A3-4C30-F712A0B1F4C8}"/>
              </a:ext>
            </a:extLst>
          </p:cNvPr>
          <p:cNvGraphicFramePr>
            <a:graphicFrameLocks noGrp="1"/>
          </p:cNvGraphicFramePr>
          <p:nvPr>
            <p:extLst>
              <p:ext uri="{D42A27DB-BD31-4B8C-83A1-F6EECF244321}">
                <p14:modId xmlns:p14="http://schemas.microsoft.com/office/powerpoint/2010/main" val="2688035452"/>
              </p:ext>
            </p:extLst>
          </p:nvPr>
        </p:nvGraphicFramePr>
        <p:xfrm>
          <a:off x="705299" y="1287195"/>
          <a:ext cx="7710925" cy="5124072"/>
        </p:xfrm>
        <a:graphic>
          <a:graphicData uri="http://schemas.openxmlformats.org/drawingml/2006/table">
            <a:tbl>
              <a:tblPr firstRow="1" bandRow="1">
                <a:tableStyleId>{912C8C85-51F0-491E-9774-3900AFEF0FD7}</a:tableStyleId>
              </a:tblPr>
              <a:tblGrid>
                <a:gridCol w="1967563">
                  <a:extLst>
                    <a:ext uri="{9D8B030D-6E8A-4147-A177-3AD203B41FA5}">
                      <a16:colId xmlns:a16="http://schemas.microsoft.com/office/drawing/2014/main" val="2953446751"/>
                    </a:ext>
                  </a:extLst>
                </a:gridCol>
                <a:gridCol w="944998">
                  <a:extLst>
                    <a:ext uri="{9D8B030D-6E8A-4147-A177-3AD203B41FA5}">
                      <a16:colId xmlns:a16="http://schemas.microsoft.com/office/drawing/2014/main" val="3249315999"/>
                    </a:ext>
                  </a:extLst>
                </a:gridCol>
                <a:gridCol w="373846">
                  <a:extLst>
                    <a:ext uri="{9D8B030D-6E8A-4147-A177-3AD203B41FA5}">
                      <a16:colId xmlns:a16="http://schemas.microsoft.com/office/drawing/2014/main" val="1692316424"/>
                    </a:ext>
                  </a:extLst>
                </a:gridCol>
                <a:gridCol w="4424518">
                  <a:extLst>
                    <a:ext uri="{9D8B030D-6E8A-4147-A177-3AD203B41FA5}">
                      <a16:colId xmlns:a16="http://schemas.microsoft.com/office/drawing/2014/main" val="669755094"/>
                    </a:ext>
                  </a:extLst>
                </a:gridCol>
              </a:tblGrid>
              <a:tr h="109250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accent2"/>
                          </a:solidFill>
                        </a:rPr>
                        <a:t>OKRES WDRAŻANIA </a:t>
                      </a:r>
                      <a:endParaRPr lang="pl-PL" sz="1600" dirty="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2800" dirty="0">
                          <a:solidFill>
                            <a:schemeClr val="tx1">
                              <a:lumMod val="65000"/>
                              <a:lumOff val="35000"/>
                            </a:schemeClr>
                          </a:solidFill>
                        </a:rPr>
                        <a:t>2020-2027</a:t>
                      </a:r>
                      <a:endParaRPr lang="pl-PL" sz="1600" dirty="0">
                        <a:solidFill>
                          <a:schemeClr val="tx1">
                            <a:lumMod val="65000"/>
                            <a:lumOff val="35000"/>
                          </a:schemeClr>
                        </a:solidFill>
                      </a:endParaRPr>
                    </a:p>
                  </a:txBody>
                  <a:tcPr anchor="ctr">
                    <a:lnL w="38100" cap="flat" cmpd="sng" algn="ctr">
                      <a:no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pl-PL" sz="1600" dirty="0">
                          <a:solidFill>
                            <a:schemeClr val="accent2"/>
                          </a:solidFill>
                        </a:rPr>
                        <a:t>OKRES KWALIFIKOWALNOŚCI</a:t>
                      </a:r>
                    </a:p>
                    <a:p>
                      <a:r>
                        <a:rPr lang="pl-PL" sz="2800" dirty="0">
                          <a:solidFill>
                            <a:schemeClr val="tx1">
                              <a:lumMod val="65000"/>
                              <a:lumOff val="35000"/>
                            </a:schemeClr>
                          </a:solidFill>
                        </a:rPr>
                        <a:t>01.09.2020 – 31.12.2027 r.</a:t>
                      </a:r>
                    </a:p>
                  </a:txBody>
                  <a:tcPr anchor="ctr">
                    <a:lnL w="38100" cap="flat" cmpd="sng" algn="ctr">
                      <a:solidFill>
                        <a:schemeClr val="accent2"/>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tc hMerge="1">
                  <a:txBody>
                    <a:bodyPr/>
                    <a:lstStyle/>
                    <a:p>
                      <a:r>
                        <a:rPr lang="pl-PL" sz="1600">
                          <a:solidFill>
                            <a:schemeClr val="accent1"/>
                          </a:solidFill>
                        </a:rPr>
                        <a:t>OKRES KWALIFIKOWALNOŚCI</a:t>
                      </a:r>
                    </a:p>
                    <a:p>
                      <a:r>
                        <a:rPr lang="pl-PL" sz="2800">
                          <a:solidFill>
                            <a:schemeClr val="accent1"/>
                          </a:solidFill>
                        </a:rPr>
                        <a:t> 01.09.2020 – 30.06.2026 r.</a:t>
                      </a:r>
                    </a:p>
                    <a:p>
                      <a:endParaRPr lang="pl-PL" sz="160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8361080"/>
                  </a:ext>
                </a:extLst>
              </a:tr>
              <a:tr h="1359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smtClean="0">
                          <a:solidFill>
                            <a:schemeClr val="accent2"/>
                          </a:solidFill>
                        </a:rPr>
                        <a:t>DOFINANSOWANIE</a:t>
                      </a:r>
                      <a:endParaRPr lang="pl-PL" sz="1600" b="1" dirty="0">
                        <a:solidFill>
                          <a:schemeClr val="accent2"/>
                        </a:solidFill>
                      </a:endParaRP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tc gridSpan="3">
                  <a:txBody>
                    <a:bodyPr/>
                    <a:lstStyle/>
                    <a:p>
                      <a:pPr marL="285750" marR="0" lvl="0" indent="-285750" algn="l" defTabSz="914400" rtl="0" eaLnBrk="1" fontAlgn="auto" latinLnBrk="0" hangingPunct="1">
                        <a:lnSpc>
                          <a:spcPct val="110000"/>
                        </a:lnSpc>
                        <a:spcBef>
                          <a:spcPts val="0"/>
                        </a:spcBef>
                        <a:spcAft>
                          <a:spcPts val="0"/>
                        </a:spcAft>
                        <a:buClr>
                          <a:schemeClr val="accent4"/>
                        </a:buClr>
                        <a:buSzTx/>
                        <a:buFont typeface="Arial" panose="020B0604020202020204" pitchFamily="34" charset="0"/>
                        <a:buChar char="•"/>
                        <a:tabLst/>
                        <a:defRPr/>
                      </a:pPr>
                      <a:r>
                        <a:rPr lang="pl-PL" sz="1600" dirty="0" smtClean="0">
                          <a:solidFill>
                            <a:schemeClr val="tx1">
                              <a:lumMod val="65000"/>
                              <a:lumOff val="35000"/>
                            </a:schemeClr>
                          </a:solidFill>
                        </a:rPr>
                        <a:t>w formie</a:t>
                      </a:r>
                      <a:r>
                        <a:rPr lang="pl-PL" sz="1600" baseline="0" dirty="0" smtClean="0">
                          <a:solidFill>
                            <a:schemeClr val="tx1">
                              <a:lumMod val="65000"/>
                              <a:lumOff val="35000"/>
                            </a:schemeClr>
                          </a:solidFill>
                        </a:rPr>
                        <a:t> zaliczek (po akceptacji NFOŚIGW); warunkiem uzyskania kolejnej zaliczki jest rozliczenie 80% sumy wszystkich wcześniej otrzymanych zaliczek</a:t>
                      </a:r>
                    </a:p>
                    <a:p>
                      <a:pPr marL="0" marR="0" lvl="0" indent="0" algn="l" defTabSz="914400" rtl="0" eaLnBrk="1" fontAlgn="auto" latinLnBrk="0" hangingPunct="1">
                        <a:lnSpc>
                          <a:spcPct val="110000"/>
                        </a:lnSpc>
                        <a:spcBef>
                          <a:spcPts val="0"/>
                        </a:spcBef>
                        <a:spcAft>
                          <a:spcPts val="0"/>
                        </a:spcAft>
                        <a:buClr>
                          <a:schemeClr val="accent4"/>
                        </a:buClr>
                        <a:buSzTx/>
                        <a:buFont typeface="Arial" panose="020B0604020202020204" pitchFamily="34" charset="0"/>
                        <a:buNone/>
                        <a:tabLst/>
                        <a:defRPr/>
                      </a:pPr>
                      <a:r>
                        <a:rPr lang="pl-PL" sz="1600" baseline="0" dirty="0" smtClean="0">
                          <a:solidFill>
                            <a:schemeClr val="tx1">
                              <a:lumMod val="65000"/>
                              <a:lumOff val="35000"/>
                            </a:schemeClr>
                          </a:solidFill>
                        </a:rPr>
                        <a:t>i/lub </a:t>
                      </a:r>
                    </a:p>
                    <a:p>
                      <a:pPr marL="285750" marR="0" lvl="0" indent="-285750" algn="l" defTabSz="914400" rtl="0" eaLnBrk="1" fontAlgn="auto" latinLnBrk="0" hangingPunct="1">
                        <a:lnSpc>
                          <a:spcPct val="110000"/>
                        </a:lnSpc>
                        <a:spcBef>
                          <a:spcPts val="0"/>
                        </a:spcBef>
                        <a:spcAft>
                          <a:spcPts val="0"/>
                        </a:spcAft>
                        <a:buClr>
                          <a:schemeClr val="accent4"/>
                        </a:buClr>
                        <a:buSzTx/>
                        <a:buFont typeface="Arial" panose="020B0604020202020204" pitchFamily="34" charset="0"/>
                        <a:buChar char="•"/>
                        <a:tabLst/>
                        <a:defRPr/>
                      </a:pPr>
                      <a:r>
                        <a:rPr lang="pl-PL" sz="1600" baseline="0" dirty="0" smtClean="0">
                          <a:solidFill>
                            <a:schemeClr val="tx1">
                              <a:lumMod val="65000"/>
                              <a:lumOff val="35000"/>
                            </a:schemeClr>
                          </a:solidFill>
                        </a:rPr>
                        <a:t>w formie refundacji (na podstawie wystawionych  faktur – nie muszą być zapłacone)</a:t>
                      </a:r>
                      <a:endParaRPr lang="pl-PL" sz="1600" dirty="0" smtClean="0">
                        <a:solidFill>
                          <a:schemeClr val="tx1">
                            <a:lumMod val="65000"/>
                            <a:lumOff val="35000"/>
                          </a:schemeClr>
                        </a:solidFill>
                      </a:endParaRP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tc hMerge="1">
                  <a:txBody>
                    <a:bodyPr/>
                    <a:lstStyle/>
                    <a:p>
                      <a:endParaRPr lang="pl-PL"/>
                    </a:p>
                  </a:txBody>
                  <a:tcPr/>
                </a:tc>
                <a:tc hMerge="1">
                  <a:txBody>
                    <a:bodyPr/>
                    <a:lstStyle/>
                    <a:p>
                      <a:endParaRPr lang="pl-P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1427018"/>
                  </a:ext>
                </a:extLst>
              </a:tr>
              <a:tr h="1311819">
                <a:tc>
                  <a:txBody>
                    <a:bodyPr/>
                    <a:lstStyle/>
                    <a:p>
                      <a:pPr marL="0" marR="0" lvl="0" indent="0" algn="l" rtl="0" eaLnBrk="1" fontAlgn="auto" latinLnBrk="0" hangingPunct="1">
                        <a:lnSpc>
                          <a:spcPct val="100000"/>
                        </a:lnSpc>
                        <a:spcBef>
                          <a:spcPts val="0"/>
                        </a:spcBef>
                        <a:spcAft>
                          <a:spcPts val="0"/>
                        </a:spcAft>
                        <a:buClrTx/>
                        <a:buSzTx/>
                        <a:buFontTx/>
                        <a:buNone/>
                      </a:pPr>
                      <a:r>
                        <a:rPr lang="pl-PL" sz="1600" b="1" dirty="0">
                          <a:solidFill>
                            <a:schemeClr val="accent2"/>
                          </a:solidFill>
                        </a:rPr>
                        <a:t>MINIMALNA WARTOŚĆ PROJEKTU</a:t>
                      </a:r>
                      <a:r>
                        <a:rPr lang="pl-PL" sz="1600" b="1" dirty="0">
                          <a:solidFill>
                            <a:schemeClr val="tx1">
                              <a:lumMod val="65000"/>
                              <a:lumOff val="35000"/>
                            </a:schemeClr>
                          </a:solidFill>
                        </a:rPr>
                        <a:t>  </a:t>
                      </a:r>
                      <a:endParaRPr lang="pl-PL" sz="1600" dirty="0">
                        <a:solidFill>
                          <a:schemeClr val="tx1">
                            <a:lumMod val="65000"/>
                            <a:lumOff val="35000"/>
                          </a:schemeClr>
                        </a:solidFill>
                      </a:endParaRPr>
                    </a:p>
                    <a:p>
                      <a:pPr marL="0" marR="0" lvl="0" indent="0" algn="l" defTabSz="914400">
                        <a:lnSpc>
                          <a:spcPct val="100000"/>
                        </a:lnSpc>
                        <a:spcBef>
                          <a:spcPts val="0"/>
                        </a:spcBef>
                        <a:spcAft>
                          <a:spcPts val="0"/>
                        </a:spcAft>
                        <a:buClrTx/>
                        <a:buSzTx/>
                        <a:buFontTx/>
                        <a:buNone/>
                        <a:tabLst/>
                        <a:defRPr/>
                      </a:pPr>
                      <a:r>
                        <a:rPr lang="pl-PL" sz="2800" b="1" dirty="0">
                          <a:solidFill>
                            <a:schemeClr val="tx1">
                              <a:lumMod val="65000"/>
                              <a:lumOff val="35000"/>
                            </a:schemeClr>
                          </a:solidFill>
                        </a:rPr>
                        <a:t>2 mln zł</a:t>
                      </a:r>
                      <a:endParaRPr lang="pl-PL" sz="1600" dirty="0">
                        <a:solidFill>
                          <a:schemeClr val="tx1">
                            <a:lumMod val="65000"/>
                            <a:lumOff val="35000"/>
                          </a:schemeClr>
                        </a:solidFill>
                      </a:endParaRPr>
                    </a:p>
                  </a:txBody>
                  <a:tcPr anchor="ctr">
                    <a:lnL w="38100" cap="flat" cmpd="sng" algn="ctr">
                      <a:no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accent2"/>
                          </a:solidFill>
                        </a:rPr>
                        <a:t>KWOTA </a:t>
                      </a:r>
                      <a:br>
                        <a:rPr lang="pl-PL" sz="1600" b="1" dirty="0">
                          <a:solidFill>
                            <a:schemeClr val="accent2"/>
                          </a:solidFill>
                        </a:rPr>
                      </a:br>
                      <a:r>
                        <a:rPr lang="pl-PL" sz="1600" b="1" dirty="0">
                          <a:solidFill>
                            <a:schemeClr val="accent2"/>
                          </a:solidFill>
                        </a:rPr>
                        <a:t>POŻYCZKI</a:t>
                      </a:r>
                      <a:endParaRPr lang="pl-PL" sz="1600" dirty="0">
                        <a:solidFill>
                          <a:schemeClr val="accent2"/>
                        </a:solidFill>
                      </a:endParaRPr>
                    </a:p>
                  </a:txBody>
                  <a:tcPr anchor="ctr">
                    <a:lnL w="381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tc hMerge="1">
                  <a:txBody>
                    <a:bodyPr/>
                    <a:lstStyle/>
                    <a:p>
                      <a:endParaRPr lang="pl-PL" sz="160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fontAlgn="t">
                        <a:lnSpc>
                          <a:spcPct val="110000"/>
                        </a:lnSpc>
                        <a:buClr>
                          <a:schemeClr val="accent4"/>
                        </a:buClr>
                        <a:buFont typeface="Arial" panose="020B0604020202020204" pitchFamily="34" charset="0"/>
                        <a:buChar char="•"/>
                      </a:pPr>
                      <a:r>
                        <a:rPr lang="pl-PL" sz="1600" dirty="0">
                          <a:solidFill>
                            <a:schemeClr val="tx1">
                              <a:lumMod val="65000"/>
                              <a:lumOff val="35000"/>
                            </a:schemeClr>
                          </a:solidFill>
                        </a:rPr>
                        <a:t>od </a:t>
                      </a:r>
                      <a:r>
                        <a:rPr lang="pl-PL" sz="1600" b="1" dirty="0">
                          <a:solidFill>
                            <a:schemeClr val="tx1">
                              <a:lumMod val="65000"/>
                              <a:lumOff val="35000"/>
                            </a:schemeClr>
                          </a:solidFill>
                        </a:rPr>
                        <a:t>1 mln zł </a:t>
                      </a:r>
                      <a:r>
                        <a:rPr lang="pl-PL" sz="1600" dirty="0">
                          <a:solidFill>
                            <a:schemeClr val="tx1">
                              <a:lumMod val="65000"/>
                              <a:lumOff val="35000"/>
                            </a:schemeClr>
                          </a:solidFill>
                        </a:rPr>
                        <a:t>do </a:t>
                      </a:r>
                      <a:r>
                        <a:rPr lang="pl-PL" sz="1600" b="1" dirty="0">
                          <a:solidFill>
                            <a:schemeClr val="tx1">
                              <a:lumMod val="65000"/>
                              <a:lumOff val="35000"/>
                            </a:schemeClr>
                          </a:solidFill>
                        </a:rPr>
                        <a:t>100 mln zł </a:t>
                      </a:r>
                      <a:br>
                        <a:rPr lang="pl-PL" sz="1600" b="1" dirty="0">
                          <a:solidFill>
                            <a:schemeClr val="tx1">
                              <a:lumMod val="65000"/>
                              <a:lumOff val="35000"/>
                            </a:schemeClr>
                          </a:solidFill>
                        </a:rPr>
                      </a:br>
                      <a:r>
                        <a:rPr lang="pl-PL" sz="1600" dirty="0">
                          <a:solidFill>
                            <a:schemeClr val="tx1">
                              <a:lumMod val="65000"/>
                              <a:lumOff val="35000"/>
                            </a:schemeClr>
                          </a:solidFill>
                        </a:rPr>
                        <a:t>– mikro, małe, średnie przedsiębiorstwa </a:t>
                      </a:r>
                    </a:p>
                    <a:p>
                      <a:pPr marL="285750" indent="-285750" fontAlgn="t">
                        <a:lnSpc>
                          <a:spcPct val="110000"/>
                        </a:lnSpc>
                        <a:buClr>
                          <a:schemeClr val="accent4"/>
                        </a:buClr>
                        <a:buFont typeface="Arial" panose="020B0604020202020204" pitchFamily="34" charset="0"/>
                        <a:buChar char="•"/>
                      </a:pPr>
                      <a:r>
                        <a:rPr lang="pl-PL" sz="1600" dirty="0">
                          <a:solidFill>
                            <a:schemeClr val="tx1">
                              <a:lumMod val="65000"/>
                              <a:lumOff val="35000"/>
                            </a:schemeClr>
                          </a:solidFill>
                        </a:rPr>
                        <a:t>od </a:t>
                      </a:r>
                      <a:r>
                        <a:rPr lang="pl-PL" sz="1600" b="1" dirty="0">
                          <a:solidFill>
                            <a:schemeClr val="tx1">
                              <a:lumMod val="65000"/>
                              <a:lumOff val="35000"/>
                            </a:schemeClr>
                          </a:solidFill>
                        </a:rPr>
                        <a:t>2 mln zł </a:t>
                      </a:r>
                      <a:r>
                        <a:rPr lang="pl-PL" sz="1600" dirty="0">
                          <a:solidFill>
                            <a:schemeClr val="tx1">
                              <a:lumMod val="65000"/>
                              <a:lumOff val="35000"/>
                            </a:schemeClr>
                          </a:solidFill>
                        </a:rPr>
                        <a:t>do </a:t>
                      </a:r>
                      <a:r>
                        <a:rPr lang="pl-PL" sz="1600" b="1" dirty="0">
                          <a:solidFill>
                            <a:schemeClr val="tx1">
                              <a:lumMod val="65000"/>
                              <a:lumOff val="35000"/>
                            </a:schemeClr>
                          </a:solidFill>
                        </a:rPr>
                        <a:t>300 mln zł </a:t>
                      </a:r>
                      <a:br>
                        <a:rPr lang="pl-PL" sz="1600" b="1" dirty="0">
                          <a:solidFill>
                            <a:schemeClr val="tx1">
                              <a:lumMod val="65000"/>
                              <a:lumOff val="35000"/>
                            </a:schemeClr>
                          </a:solidFill>
                        </a:rPr>
                      </a:br>
                      <a:r>
                        <a:rPr lang="pl-PL" sz="1600" dirty="0">
                          <a:solidFill>
                            <a:schemeClr val="tx1">
                              <a:lumMod val="65000"/>
                              <a:lumOff val="35000"/>
                            </a:schemeClr>
                          </a:solidFill>
                        </a:rPr>
                        <a:t>– duże przedsiębiorstwo</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726646834"/>
                  </a:ext>
                </a:extLst>
              </a:tr>
              <a:tr h="1018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dirty="0">
                          <a:solidFill>
                            <a:schemeClr val="accent2"/>
                          </a:solidFill>
                        </a:rPr>
                        <a:t>PROJECT FINANCE</a:t>
                      </a:r>
                      <a:endParaRPr lang="pl-PL" sz="1600" dirty="0">
                        <a:solidFill>
                          <a:schemeClr val="accent2"/>
                        </a:solidFill>
                      </a:endParaRP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noFill/>
                      <a:prstDash val="solid"/>
                      <a:round/>
                      <a:headEnd type="none" w="med" len="med"/>
                      <a:tailEnd type="none" w="med" len="med"/>
                    </a:lnB>
                    <a:noFill/>
                  </a:tcPr>
                </a:tc>
                <a:tc gridSpan="3">
                  <a:txBody>
                    <a:bodyPr/>
                    <a:lstStyle/>
                    <a:p>
                      <a:pPr marL="285750" indent="-285750" fontAlgn="t">
                        <a:lnSpc>
                          <a:spcPct val="110000"/>
                        </a:lnSpc>
                        <a:buClr>
                          <a:schemeClr val="accent4"/>
                        </a:buClr>
                        <a:buFont typeface="Arial" panose="020B0604020202020204" pitchFamily="34" charset="0"/>
                        <a:buChar char="•"/>
                      </a:pPr>
                      <a:r>
                        <a:rPr lang="pl-PL" sz="1600" dirty="0">
                          <a:solidFill>
                            <a:schemeClr val="tx1">
                              <a:lumMod val="65000"/>
                              <a:lumOff val="35000"/>
                            </a:schemeClr>
                          </a:solidFill>
                        </a:rPr>
                        <a:t>do </a:t>
                      </a:r>
                      <a:r>
                        <a:rPr lang="pl-PL" sz="1600" b="1" dirty="0">
                          <a:solidFill>
                            <a:schemeClr val="tx1">
                              <a:lumMod val="65000"/>
                              <a:lumOff val="35000"/>
                            </a:schemeClr>
                          </a:solidFill>
                        </a:rPr>
                        <a:t>30 mln zł </a:t>
                      </a:r>
                      <a:r>
                        <a:rPr lang="pl-PL" sz="1600" dirty="0">
                          <a:solidFill>
                            <a:schemeClr val="tx1">
                              <a:lumMod val="65000"/>
                              <a:lumOff val="35000"/>
                            </a:schemeClr>
                          </a:solidFill>
                        </a:rPr>
                        <a:t>– mikro, małe, średnie przedsiębiorstwa </a:t>
                      </a:r>
                    </a:p>
                    <a:p>
                      <a:pPr marL="285750" indent="-285750" fontAlgn="t">
                        <a:lnSpc>
                          <a:spcPct val="110000"/>
                        </a:lnSpc>
                        <a:buClr>
                          <a:schemeClr val="accent4"/>
                        </a:buClr>
                        <a:buFont typeface="Arial" panose="020B0604020202020204" pitchFamily="34" charset="0"/>
                        <a:buChar char="•"/>
                      </a:pPr>
                      <a:r>
                        <a:rPr lang="pl-PL" sz="1600" dirty="0">
                          <a:solidFill>
                            <a:schemeClr val="tx1">
                              <a:lumMod val="65000"/>
                              <a:lumOff val="35000"/>
                            </a:schemeClr>
                          </a:solidFill>
                        </a:rPr>
                        <a:t>do </a:t>
                      </a:r>
                      <a:r>
                        <a:rPr lang="pl-PL" sz="1600" b="1" dirty="0">
                          <a:solidFill>
                            <a:schemeClr val="tx1">
                              <a:lumMod val="65000"/>
                              <a:lumOff val="35000"/>
                            </a:schemeClr>
                          </a:solidFill>
                        </a:rPr>
                        <a:t>100 mln zł </a:t>
                      </a:r>
                      <a:r>
                        <a:rPr lang="pl-PL" sz="1600" dirty="0">
                          <a:solidFill>
                            <a:schemeClr val="tx1">
                              <a:lumMod val="65000"/>
                              <a:lumOff val="35000"/>
                            </a:schemeClr>
                          </a:solidFill>
                        </a:rPr>
                        <a:t>– duże przedsiębiorstwo</a:t>
                      </a: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noFill/>
                      <a:prstDash val="solid"/>
                      <a:round/>
                      <a:headEnd type="none" w="med" len="med"/>
                      <a:tailEnd type="none" w="med" len="med"/>
                    </a:lnB>
                    <a:noFill/>
                  </a:tcPr>
                </a:tc>
                <a:tc hMerge="1">
                  <a:txBody>
                    <a:bodyPr/>
                    <a:lstStyle/>
                    <a:p>
                      <a:endParaRPr lang="pl-PL"/>
                    </a:p>
                  </a:txBody>
                  <a:tcPr/>
                </a:tc>
                <a:tc hMerge="1">
                  <a:txBody>
                    <a:bodyPr/>
                    <a:lstStyle/>
                    <a:p>
                      <a:endParaRPr lang="pl-P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0980356"/>
                  </a:ext>
                </a:extLst>
              </a:tr>
            </a:tbl>
          </a:graphicData>
        </a:graphic>
      </p:graphicFrame>
      <p:sp>
        <p:nvSpPr>
          <p:cNvPr id="9" name="Prostokąt 20">
            <a:extLst>
              <a:ext uri="{FF2B5EF4-FFF2-40B4-BE49-F238E27FC236}">
                <a16:creationId xmlns:a16="http://schemas.microsoft.com/office/drawing/2014/main" id="{AFBC912A-231B-542F-4CAA-649728E8CFAD}"/>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dirty="0">
                <a:ln>
                  <a:noFill/>
                </a:ln>
                <a:solidFill>
                  <a:schemeClr val="tx1">
                    <a:lumMod val="65000"/>
                    <a:lumOff val="35000"/>
                  </a:schemeClr>
                </a:solidFill>
                <a:effectLst/>
                <a:uLnTx/>
                <a:uFillTx/>
                <a:latin typeface="+mj-lt"/>
                <a:ea typeface="+mn-ea"/>
                <a:cs typeface="+mn-cs"/>
              </a:rPr>
              <a:t>PROGRAM | </a:t>
            </a:r>
            <a:r>
              <a:rPr lang="pl-PL" b="1" dirty="0">
                <a:solidFill>
                  <a:schemeClr val="tx1">
                    <a:lumMod val="65000"/>
                    <a:lumOff val="35000"/>
                  </a:schemeClr>
                </a:solidFill>
                <a:latin typeface="+mj-lt"/>
              </a:rPr>
              <a:t>INNOWACJE DLA ŚRODOWISKA</a:t>
            </a:r>
            <a:endParaRPr lang="pl-PL" sz="1800" b="1" i="0" u="none" strike="noStrike" kern="1200" cap="none" spc="0" normalizeH="0" baseline="0" noProof="0" dirty="0">
              <a:ln>
                <a:noFill/>
              </a:ln>
              <a:solidFill>
                <a:schemeClr val="tx1">
                  <a:lumMod val="65000"/>
                  <a:lumOff val="35000"/>
                </a:schemeClr>
              </a:solidFill>
              <a:effectLst/>
              <a:uLnTx/>
              <a:uFillTx/>
              <a:latin typeface="+mj-lt"/>
            </a:endParaRPr>
          </a:p>
        </p:txBody>
      </p:sp>
      <p:sp>
        <p:nvSpPr>
          <p:cNvPr id="10" name="Sześciokąt 9">
            <a:extLst>
              <a:ext uri="{FF2B5EF4-FFF2-40B4-BE49-F238E27FC236}">
                <a16:creationId xmlns:a16="http://schemas.microsoft.com/office/drawing/2014/main" id="{B9F7FDB2-9D93-4174-6ACC-72ADB4FFF200}"/>
              </a:ext>
            </a:extLst>
          </p:cNvPr>
          <p:cNvSpPr/>
          <p:nvPr/>
        </p:nvSpPr>
        <p:spPr>
          <a:xfrm>
            <a:off x="8158883" y="2125443"/>
            <a:ext cx="2145323" cy="1825135"/>
          </a:xfrm>
          <a:prstGeom prst="hexagon">
            <a:avLst/>
          </a:prstGeom>
          <a:effectLst>
            <a:innerShdw blurRad="346463"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pl-PL" sz="2800" b="1" dirty="0" smtClean="0">
                <a:ln w="0"/>
                <a:solidFill>
                  <a:schemeClr val="accent2"/>
                </a:solidFill>
                <a:effectLst>
                  <a:reflection blurRad="6350" stA="53000" endA="300" endPos="35500" dir="5400000" sy="-90000" algn="bl" rotWithShape="0"/>
                </a:effectLst>
              </a:rPr>
              <a:t>Budżet 2 MLD ZŁ</a:t>
            </a:r>
            <a:endParaRPr lang="pl-PL" sz="2800" b="1" dirty="0">
              <a:ln w="0"/>
              <a:solidFill>
                <a:schemeClr val="accent2"/>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72527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1193" y="1"/>
            <a:ext cx="9003814" cy="1287194"/>
          </a:xfrm>
        </p:spPr>
        <p:txBody>
          <a:bodyPr>
            <a:normAutofit/>
          </a:bodyPr>
          <a:lstStyle/>
          <a:p>
            <a:r>
              <a:rPr lang="pl-PL" sz="3200" b="1" dirty="0">
                <a:latin typeface="+mn-lt"/>
              </a:rPr>
              <a:t>Kluczowe założenia </a:t>
            </a:r>
          </a:p>
        </p:txBody>
      </p:sp>
      <p:sp>
        <p:nvSpPr>
          <p:cNvPr id="4" name="Sześciokąt 3">
            <a:extLst>
              <a:ext uri="{FF2B5EF4-FFF2-40B4-BE49-F238E27FC236}">
                <a16:creationId xmlns:a16="http://schemas.microsoft.com/office/drawing/2014/main" id="{D3806130-3F3C-A700-0906-1C75D77BE2D3}"/>
              </a:ext>
            </a:extLst>
          </p:cNvPr>
          <p:cNvSpPr/>
          <p:nvPr/>
        </p:nvSpPr>
        <p:spPr>
          <a:xfrm>
            <a:off x="8210032" y="2768422"/>
            <a:ext cx="4321629" cy="3676631"/>
          </a:xfrm>
          <a:prstGeom prst="hexagon">
            <a:avLst/>
          </a:prstGeom>
          <a:blipFill>
            <a:blip r:embed="rId3" cstate="print">
              <a:extLst>
                <a:ext uri="{28A0092B-C50C-407E-A947-70E740481C1C}">
                  <a14:useLocalDpi xmlns:a14="http://schemas.microsoft.com/office/drawing/2010/main" val="0"/>
                </a:ext>
              </a:extLst>
            </a:blip>
            <a:srcRect/>
            <a:stretch>
              <a:fillRect l="-30248" t="-1537" r="-24384" b="-976"/>
            </a:stretch>
          </a:blipFill>
          <a:ln w="174625" cap="flat" cmpd="sng" algn="ctr">
            <a:solidFill>
              <a:srgbClr val="DFF1F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0" name="Prostokąt 20">
            <a:extLst>
              <a:ext uri="{FF2B5EF4-FFF2-40B4-BE49-F238E27FC236}">
                <a16:creationId xmlns:a16="http://schemas.microsoft.com/office/drawing/2014/main" id="{0BDFA650-D230-D45C-7CF3-6D0269E5A479}"/>
              </a:ext>
            </a:extLst>
          </p:cNvPr>
          <p:cNvSpPr/>
          <p:nvPr/>
        </p:nvSpPr>
        <p:spPr>
          <a:xfrm>
            <a:off x="419382" y="6371113"/>
            <a:ext cx="4675062" cy="369332"/>
          </a:xfrm>
          <a:prstGeom prst="rect">
            <a:avLst/>
          </a:prstGeom>
        </p:spPr>
        <p:txBody>
          <a:bodyPr wrap="none" lIns="91440" tIns="45720" rIns="91440" bIns="45720" anchor="t">
            <a:spAutoFit/>
          </a:bodyPr>
          <a:lstStyle/>
          <a:p>
            <a:pPr>
              <a:spcAft>
                <a:spcPts val="600"/>
              </a:spcAft>
              <a:defRPr/>
            </a:pPr>
            <a:r>
              <a:rPr kumimoji="0" lang="pl-PL" sz="1800" b="0" i="0" u="none" strike="noStrike" kern="1200" cap="none" spc="0" normalizeH="0" baseline="0" noProof="0">
                <a:ln>
                  <a:noFill/>
                </a:ln>
                <a:solidFill>
                  <a:schemeClr val="tx1">
                    <a:lumMod val="65000"/>
                    <a:lumOff val="35000"/>
                  </a:schemeClr>
                </a:solidFill>
                <a:effectLst/>
                <a:uLnTx/>
                <a:uFillTx/>
                <a:latin typeface="+mj-lt"/>
                <a:ea typeface="+mn-ea"/>
                <a:cs typeface="+mn-cs"/>
              </a:rPr>
              <a:t>PROGRAM | </a:t>
            </a:r>
            <a:r>
              <a:rPr lang="pl-PL" b="1">
                <a:solidFill>
                  <a:schemeClr val="tx1">
                    <a:lumMod val="65000"/>
                    <a:lumOff val="35000"/>
                  </a:schemeClr>
                </a:solidFill>
                <a:latin typeface="+mj-lt"/>
              </a:rPr>
              <a:t>INNOWACJE DLA ŚRODOWISKA</a:t>
            </a:r>
            <a:endParaRPr lang="pl-PL" sz="1800" b="1" i="0" u="none" strike="noStrike" kern="1200" cap="none" spc="0" normalizeH="0" baseline="0" noProof="0">
              <a:ln>
                <a:noFill/>
              </a:ln>
              <a:solidFill>
                <a:schemeClr val="tx1">
                  <a:lumMod val="65000"/>
                  <a:lumOff val="35000"/>
                </a:schemeClr>
              </a:solidFill>
              <a:effectLst/>
              <a:uLnTx/>
              <a:uFillTx/>
              <a:latin typeface="+mj-lt"/>
            </a:endParaRPr>
          </a:p>
        </p:txBody>
      </p:sp>
      <p:sp>
        <p:nvSpPr>
          <p:cNvPr id="3" name="Symbol zastępczy zawartości 2"/>
          <p:cNvSpPr>
            <a:spLocks noGrp="1"/>
          </p:cNvSpPr>
          <p:nvPr>
            <p:ph idx="1"/>
          </p:nvPr>
        </p:nvSpPr>
        <p:spPr>
          <a:xfrm>
            <a:off x="2065818" y="3127377"/>
            <a:ext cx="7641545" cy="2580886"/>
          </a:xfrm>
        </p:spPr>
        <p:txBody>
          <a:bodyPr>
            <a:normAutofit fontScale="92500" lnSpcReduction="10000"/>
          </a:bodyPr>
          <a:lstStyle/>
          <a:p>
            <a:pPr marL="742950" lvl="1" indent="-285750">
              <a:lnSpc>
                <a:spcPct val="100000"/>
              </a:lnSpc>
              <a:buFont typeface="Courier New" panose="02070309020205020404" pitchFamily="49" charset="0"/>
              <a:buChar char="o"/>
            </a:pPr>
            <a:endParaRPr lang="pl-PL" dirty="0"/>
          </a:p>
          <a:p>
            <a:pPr marL="0" indent="0">
              <a:lnSpc>
                <a:spcPct val="100000"/>
              </a:lnSpc>
              <a:buNone/>
            </a:pPr>
            <a:r>
              <a:rPr lang="pl-PL" sz="2000" b="1" dirty="0">
                <a:solidFill>
                  <a:schemeClr val="accent1"/>
                </a:solidFill>
              </a:rPr>
              <a:t>CZĘŚCIOWE UMORZENIE POŻYCZKI</a:t>
            </a:r>
          </a:p>
          <a:p>
            <a:pPr marL="742950" lvl="1" indent="-285750">
              <a:lnSpc>
                <a:spcPct val="100000"/>
              </a:lnSpc>
              <a:buClr>
                <a:schemeClr val="accent4"/>
              </a:buClr>
            </a:pPr>
            <a:r>
              <a:rPr lang="pl-PL" sz="2000" b="1" dirty="0"/>
              <a:t>Po okresie trwałości </a:t>
            </a:r>
            <a:r>
              <a:rPr lang="pl-PL" sz="2000" dirty="0"/>
              <a:t>za osiągnięcie wskaźników produktu i rezultatu  - do 25 % wypłaconej kwoty pożyczki pomniejszonej o premię innowacyjną</a:t>
            </a:r>
          </a:p>
          <a:p>
            <a:pPr marL="742950" lvl="1" indent="-285750">
              <a:lnSpc>
                <a:spcPct val="100000"/>
              </a:lnSpc>
              <a:buClr>
                <a:schemeClr val="accent4"/>
              </a:buClr>
            </a:pPr>
            <a:r>
              <a:rPr lang="pl-PL" sz="2000" b="1" dirty="0"/>
              <a:t>przeznaczenie umorzonej kwoty na realizację </a:t>
            </a:r>
            <a:br>
              <a:rPr lang="pl-PL" sz="2000" b="1" dirty="0"/>
            </a:br>
            <a:r>
              <a:rPr lang="pl-PL" sz="2000" b="1" dirty="0"/>
              <a:t>kolejnego przedsięwzięcia </a:t>
            </a:r>
            <a:r>
              <a:rPr lang="pl-PL" sz="2000" dirty="0"/>
              <a:t>– wdrożenie tego samego rozwiązania/technologii</a:t>
            </a:r>
          </a:p>
          <a:p>
            <a:pPr lvl="1">
              <a:lnSpc>
                <a:spcPct val="100000"/>
              </a:lnSpc>
              <a:buFont typeface="Courier New" panose="02070309020205020404" pitchFamily="49" charset="0"/>
              <a:buChar char="o"/>
            </a:pPr>
            <a:endParaRPr lang="pl-PL" sz="1800" b="1" dirty="0"/>
          </a:p>
          <a:p>
            <a:endParaRPr lang="pl-PL" dirty="0"/>
          </a:p>
        </p:txBody>
      </p:sp>
      <p:sp>
        <p:nvSpPr>
          <p:cNvPr id="15" name="Sześciokąt 31">
            <a:extLst>
              <a:ext uri="{FF2B5EF4-FFF2-40B4-BE49-F238E27FC236}">
                <a16:creationId xmlns:a16="http://schemas.microsoft.com/office/drawing/2014/main" id="{4E1F5D79-0DFA-1D90-BCEC-0CCC5A80044A}"/>
              </a:ext>
            </a:extLst>
          </p:cNvPr>
          <p:cNvSpPr/>
          <p:nvPr/>
        </p:nvSpPr>
        <p:spPr>
          <a:xfrm>
            <a:off x="-1556" y="1877446"/>
            <a:ext cx="1296489" cy="1102989"/>
          </a:xfrm>
          <a:prstGeom prst="hexagon">
            <a:avLst/>
          </a:prstGeom>
          <a:effectLst>
            <a:innerShdw blurRad="342900"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pl-PL" sz="7200">
              <a:ln w="0"/>
              <a:solidFill>
                <a:schemeClr val="accent2"/>
              </a:solidFill>
              <a:effectLst>
                <a:reflection blurRad="6350" stA="53000" endA="300" endPos="35500" dir="5400000" sy="-90000" algn="bl" rotWithShape="0"/>
              </a:effectLst>
            </a:endParaRPr>
          </a:p>
        </p:txBody>
      </p:sp>
      <p:sp>
        <p:nvSpPr>
          <p:cNvPr id="16" name="Sześciokąt 31">
            <a:extLst>
              <a:ext uri="{FF2B5EF4-FFF2-40B4-BE49-F238E27FC236}">
                <a16:creationId xmlns:a16="http://schemas.microsoft.com/office/drawing/2014/main" id="{6E43A093-B652-245E-81F0-E72EE99A3261}"/>
              </a:ext>
            </a:extLst>
          </p:cNvPr>
          <p:cNvSpPr/>
          <p:nvPr/>
        </p:nvSpPr>
        <p:spPr>
          <a:xfrm>
            <a:off x="474693" y="3359112"/>
            <a:ext cx="1296489" cy="1102989"/>
          </a:xfrm>
          <a:prstGeom prst="hexagon">
            <a:avLst/>
          </a:prstGeom>
          <a:effectLst>
            <a:innerShdw blurRad="342900" dist="50800" dir="2700000">
              <a:prstClr val="black">
                <a:alpha val="19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pl-PL" sz="7200">
              <a:ln w="0"/>
              <a:solidFill>
                <a:schemeClr val="accent2"/>
              </a:solidFill>
              <a:effectLst>
                <a:reflection blurRad="6350" stA="53000" endA="300" endPos="35500" dir="5400000" sy="-90000" algn="bl" rotWithShape="0"/>
              </a:effectLst>
            </a:endParaRPr>
          </a:p>
        </p:txBody>
      </p:sp>
      <p:pic>
        <p:nvPicPr>
          <p:cNvPr id="17" name="Grafika 14">
            <a:extLst>
              <a:ext uri="{FF2B5EF4-FFF2-40B4-BE49-F238E27FC236}">
                <a16:creationId xmlns:a16="http://schemas.microsoft.com/office/drawing/2014/main" id="{FD298537-1671-B66D-C4DB-0D316D3624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30279" y="2138687"/>
            <a:ext cx="691461" cy="651182"/>
          </a:xfrm>
          <a:prstGeom prst="rect">
            <a:avLst/>
          </a:prstGeom>
          <a:effectLst>
            <a:reflection blurRad="6350" stA="52000" endA="300" endPos="35000" dir="5400000" sy="-100000" algn="bl" rotWithShape="0"/>
          </a:effectLst>
        </p:spPr>
      </p:pic>
      <p:pic>
        <p:nvPicPr>
          <p:cNvPr id="18" name="Grafika 14">
            <a:extLst>
              <a:ext uri="{FF2B5EF4-FFF2-40B4-BE49-F238E27FC236}">
                <a16:creationId xmlns:a16="http://schemas.microsoft.com/office/drawing/2014/main" id="{BF609843-FA88-46A6-DE06-A2C9E9942E5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70029" y="3588604"/>
            <a:ext cx="691461" cy="651182"/>
          </a:xfrm>
          <a:prstGeom prst="rect">
            <a:avLst/>
          </a:prstGeom>
          <a:effectLst>
            <a:reflection blurRad="6350" stA="52000" endA="300" endPos="35000" dir="5400000" sy="-100000" algn="bl" rotWithShape="0"/>
          </a:effectLst>
        </p:spPr>
      </p:pic>
      <p:sp>
        <p:nvSpPr>
          <p:cNvPr id="5" name="Prostokąt 4"/>
          <p:cNvSpPr/>
          <p:nvPr/>
        </p:nvSpPr>
        <p:spPr>
          <a:xfrm>
            <a:off x="1242504" y="1713701"/>
            <a:ext cx="8048980" cy="1323439"/>
          </a:xfrm>
          <a:prstGeom prst="rect">
            <a:avLst/>
          </a:prstGeom>
        </p:spPr>
        <p:txBody>
          <a:bodyPr wrap="square">
            <a:spAutoFit/>
          </a:bodyPr>
          <a:lstStyle/>
          <a:p>
            <a:r>
              <a:rPr lang="pl-PL" sz="2000" b="1" dirty="0">
                <a:solidFill>
                  <a:schemeClr val="accent1"/>
                </a:solidFill>
              </a:rPr>
              <a:t>PREMIA INNOWACYJNA </a:t>
            </a:r>
          </a:p>
          <a:p>
            <a:pPr marL="800100" lvl="1" indent="-342900">
              <a:lnSpc>
                <a:spcPct val="100000"/>
              </a:lnSpc>
              <a:buClr>
                <a:schemeClr val="accent4"/>
              </a:buClr>
              <a:buFont typeface="Arial" panose="020B0604020202020204" pitchFamily="34" charset="0"/>
              <a:buChar char="•"/>
            </a:pPr>
            <a:r>
              <a:rPr lang="pl-PL" sz="2000" dirty="0">
                <a:solidFill>
                  <a:schemeClr val="tx1">
                    <a:lumMod val="65000"/>
                    <a:lumOff val="35000"/>
                  </a:schemeClr>
                </a:solidFill>
              </a:rPr>
              <a:t>Po zrealizowaniu przedsięwzięcia w wysokości </a:t>
            </a:r>
            <a:r>
              <a:rPr lang="pl-PL" sz="2000" b="1" dirty="0">
                <a:solidFill>
                  <a:schemeClr val="tx1">
                    <a:lumMod val="65000"/>
                    <a:lumOff val="35000"/>
                  </a:schemeClr>
                </a:solidFill>
              </a:rPr>
              <a:t>do </a:t>
            </a:r>
            <a:r>
              <a:rPr lang="pl-PL" sz="2000" b="1" dirty="0" smtClean="0">
                <a:solidFill>
                  <a:schemeClr val="tx1">
                    <a:lumMod val="65000"/>
                    <a:lumOff val="35000"/>
                  </a:schemeClr>
                </a:solidFill>
              </a:rPr>
              <a:t>20% kapitału </a:t>
            </a:r>
            <a:r>
              <a:rPr lang="pl-PL" sz="2000" b="1" dirty="0">
                <a:solidFill>
                  <a:schemeClr val="tx1">
                    <a:lumMod val="65000"/>
                    <a:lumOff val="35000"/>
                  </a:schemeClr>
                </a:solidFill>
              </a:rPr>
              <a:t>wypłaconej pożyczki, ale nie więcej niż 10 mln zł</a:t>
            </a:r>
            <a:r>
              <a:rPr lang="pl-PL" sz="2000" dirty="0">
                <a:solidFill>
                  <a:schemeClr val="tx1">
                    <a:lumMod val="65000"/>
                    <a:lumOff val="35000"/>
                  </a:schemeClr>
                </a:solidFill>
              </a:rPr>
              <a:t>;</a:t>
            </a:r>
          </a:p>
          <a:p>
            <a:pPr marL="800100" lvl="1" indent="-342900">
              <a:lnSpc>
                <a:spcPct val="100000"/>
              </a:lnSpc>
              <a:buClr>
                <a:schemeClr val="accent4"/>
              </a:buClr>
              <a:buFont typeface="Arial" panose="020B0604020202020204" pitchFamily="34" charset="0"/>
              <a:buChar char="•"/>
            </a:pPr>
            <a:r>
              <a:rPr lang="pl-PL" sz="2000" b="1" dirty="0">
                <a:solidFill>
                  <a:schemeClr val="tx1">
                    <a:lumMod val="65000"/>
                    <a:lumOff val="35000"/>
                  </a:schemeClr>
                </a:solidFill>
              </a:rPr>
              <a:t>pomniejsza</a:t>
            </a:r>
            <a:r>
              <a:rPr lang="pl-PL" sz="2000" dirty="0">
                <a:solidFill>
                  <a:schemeClr val="tx1">
                    <a:lumMod val="65000"/>
                    <a:lumOff val="35000"/>
                  </a:schemeClr>
                </a:solidFill>
              </a:rPr>
              <a:t> kwotę kapitału wypłaconej pożyczki, </a:t>
            </a:r>
          </a:p>
        </p:txBody>
      </p:sp>
    </p:spTree>
    <p:extLst>
      <p:ext uri="{BB962C8B-B14F-4D97-AF65-F5344CB8AC3E}">
        <p14:creationId xmlns:p14="http://schemas.microsoft.com/office/powerpoint/2010/main" val="2110098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nfosigw">
  <a:themeElements>
    <a:clrScheme name="Niestandardowy 3">
      <a:dk1>
        <a:srgbClr val="000000"/>
      </a:dk1>
      <a:lt1>
        <a:srgbClr val="FFFFFF"/>
      </a:lt1>
      <a:dk2>
        <a:srgbClr val="335B74"/>
      </a:dk2>
      <a:lt2>
        <a:srgbClr val="DFE3E5"/>
      </a:lt2>
      <a:accent1>
        <a:srgbClr val="1D6295"/>
      </a:accent1>
      <a:accent2>
        <a:srgbClr val="1CACE4"/>
      </a:accent2>
      <a:accent3>
        <a:srgbClr val="5BB359"/>
      </a:accent3>
      <a:accent4>
        <a:srgbClr val="FFBA02"/>
      </a:accent4>
      <a:accent5>
        <a:srgbClr val="00A000"/>
      </a:accent5>
      <a:accent6>
        <a:srgbClr val="D92E13"/>
      </a:accent6>
      <a:hlink>
        <a:srgbClr val="007DDF"/>
      </a:hlink>
      <a:folHlink>
        <a:srgbClr val="708894"/>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fosigw" id="{AAFE523A-8F5F-CC4A-9F76-2A2314299397}" vid="{12BBB90B-6831-1640-A8BE-81BE5D43085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7E36ECBECEF93469F43D5AC9E274059" ma:contentTypeVersion="13" ma:contentTypeDescription="Utwórz nowy dokument." ma:contentTypeScope="" ma:versionID="583f3446ed5d9a6ec05d3dbd5779ceb4">
  <xsd:schema xmlns:xsd="http://www.w3.org/2001/XMLSchema" xmlns:xs="http://www.w3.org/2001/XMLSchema" xmlns:p="http://schemas.microsoft.com/office/2006/metadata/properties" xmlns:ns3="4cd9bd44-a6d4-4e6b-aa01-dd99d2ba8159" xmlns:ns4="9176ba78-5722-417c-9b6d-b0ca1fba80f7" targetNamespace="http://schemas.microsoft.com/office/2006/metadata/properties" ma:root="true" ma:fieldsID="87f054778b7cef9c5ec94ecba30e16c8" ns3:_="" ns4:_="">
    <xsd:import namespace="4cd9bd44-a6d4-4e6b-aa01-dd99d2ba8159"/>
    <xsd:import namespace="9176ba78-5722-417c-9b6d-b0ca1fba80f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d9bd44-a6d4-4e6b-aa01-dd99d2ba8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76ba78-5722-417c-9b6d-b0ca1fba80f7" elementFormDefault="qualified">
    <xsd:import namespace="http://schemas.microsoft.com/office/2006/documentManagement/types"/>
    <xsd:import namespace="http://schemas.microsoft.com/office/infopath/2007/PartnerControls"/>
    <xsd:element name="SharedWithUsers" ma:index="12"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Udostępnione dla — szczegóły" ma:internalName="SharedWithDetails" ma:readOnly="true">
      <xsd:simpleType>
        <xsd:restriction base="dms:Note">
          <xsd:maxLength value="255"/>
        </xsd:restriction>
      </xsd:simpleType>
    </xsd:element>
    <xsd:element name="SharingHintHash" ma:index="14"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35B0F5-E235-4C2C-B42A-8B3E76CFF796}">
  <ds:schemaRefs>
    <ds:schemaRef ds:uri="4cd9bd44-a6d4-4e6b-aa01-dd99d2ba8159"/>
    <ds:schemaRef ds:uri="9176ba78-5722-417c-9b6d-b0ca1fba80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8559DFE-74CA-4E4F-B8A0-4182DC341AF7}">
  <ds:schemaRefs>
    <ds:schemaRef ds:uri="http://schemas.microsoft.com/sharepoint/v3/contenttype/forms"/>
  </ds:schemaRefs>
</ds:datastoreItem>
</file>

<file path=customXml/itemProps3.xml><?xml version="1.0" encoding="utf-8"?>
<ds:datastoreItem xmlns:ds="http://schemas.openxmlformats.org/officeDocument/2006/customXml" ds:itemID="{CDE16B48-B498-4496-A783-051AB006E295}">
  <ds:schemaRefs>
    <ds:schemaRef ds:uri="4cd9bd44-a6d4-4e6b-aa01-dd99d2ba8159"/>
    <ds:schemaRef ds:uri="http://schemas.microsoft.com/office/2006/documentManagement/types"/>
    <ds:schemaRef ds:uri="http://purl.org/dc/elements/1.1/"/>
    <ds:schemaRef ds:uri="http://schemas.microsoft.com/office/2006/metadata/properties"/>
    <ds:schemaRef ds:uri="9176ba78-5722-417c-9b6d-b0ca1fba80f7"/>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nfosigw</Template>
  <TotalTime>1772</TotalTime>
  <Words>3466</Words>
  <Application>Microsoft Office PowerPoint</Application>
  <PresentationFormat>Panoramiczny</PresentationFormat>
  <Paragraphs>351</Paragraphs>
  <Slides>22</Slides>
  <Notes>22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22</vt:i4>
      </vt:variant>
    </vt:vector>
  </HeadingPairs>
  <TitlesOfParts>
    <vt:vector size="29" baseType="lpstr">
      <vt:lpstr>Arial</vt:lpstr>
      <vt:lpstr>Calibri</vt:lpstr>
      <vt:lpstr>Courier New</vt:lpstr>
      <vt:lpstr>Lato</vt:lpstr>
      <vt:lpstr>Trebuchet MS</vt:lpstr>
      <vt:lpstr>Wingdings</vt:lpstr>
      <vt:lpstr>nfosigw</vt:lpstr>
      <vt:lpstr>INNOWACJE DLA ŚRODOWISKA</vt:lpstr>
      <vt:lpstr>Cel programu</vt:lpstr>
      <vt:lpstr>Europejski Zielony Ład</vt:lpstr>
      <vt:lpstr>TAKSONOMIA</vt:lpstr>
      <vt:lpstr>Prezentacja programu PowerPoint</vt:lpstr>
      <vt:lpstr>Prezentacja programu PowerPoint</vt:lpstr>
      <vt:lpstr>Kluczowe założenia c.d. </vt:lpstr>
      <vt:lpstr>Kluczowe założenia </vt:lpstr>
      <vt:lpstr>Kluczowe założenia </vt:lpstr>
      <vt:lpstr>Prezentacja programu PowerPoint</vt:lpstr>
      <vt:lpstr>Premia innowacyjna / Umorzenie pożyczki</vt:lpstr>
      <vt:lpstr>Wielkość premii innowacyjnej – od czego zależy?</vt:lpstr>
      <vt:lpstr>Wielkość premii innowacyjnej – od czego zależy? c.d.</vt:lpstr>
      <vt:lpstr>Umorzenie</vt:lpstr>
      <vt:lpstr>Kwalifikowalność kosztów</vt:lpstr>
      <vt:lpstr>Prezentacja programu PowerPoint</vt:lpstr>
      <vt:lpstr>Prezentacja programu PowerPoint</vt:lpstr>
      <vt:lpstr>Przebieg oceny c.d. </vt:lpstr>
      <vt:lpstr>Harmonogram naborów</vt:lpstr>
      <vt:lpstr>Prezentacja programu PowerPoint</vt:lpstr>
      <vt:lpstr>Prezentacja programu PowerPoint</vt:lpstr>
      <vt:lpstr>Prezentacja programu PowerPoint</vt:lpstr>
    </vt:vector>
  </TitlesOfParts>
  <Company>NFOSiGW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NOWA ENERGIA</dc:title>
  <dc:creator>Szypulska Weronika</dc:creator>
  <cp:lastModifiedBy>Żanna Białek</cp:lastModifiedBy>
  <cp:revision>123</cp:revision>
  <cp:lastPrinted>2023-02-01T06:15:24Z</cp:lastPrinted>
  <dcterms:created xsi:type="dcterms:W3CDTF">2022-04-08T08:27:10Z</dcterms:created>
  <dcterms:modified xsi:type="dcterms:W3CDTF">2023-02-01T06:38:47Z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0x010100A7E36ECBECEF93469F43D5AC9E274059</vt:lpwstr>
  </property>
</Properties>
</file>