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  <p:sldMasterId id="2147483859" r:id="rId3"/>
  </p:sldMasterIdLst>
  <p:notesMasterIdLst>
    <p:notesMasterId r:id="rId21"/>
  </p:notesMasterIdLst>
  <p:handoutMasterIdLst>
    <p:handoutMasterId r:id="rId22"/>
  </p:handoutMasterIdLst>
  <p:sldIdLst>
    <p:sldId id="655" r:id="rId4"/>
    <p:sldId id="812" r:id="rId5"/>
    <p:sldId id="825" r:id="rId6"/>
    <p:sldId id="814" r:id="rId7"/>
    <p:sldId id="828" r:id="rId8"/>
    <p:sldId id="815" r:id="rId9"/>
    <p:sldId id="826" r:id="rId10"/>
    <p:sldId id="816" r:id="rId11"/>
    <p:sldId id="817" r:id="rId12"/>
    <p:sldId id="818" r:id="rId13"/>
    <p:sldId id="819" r:id="rId14"/>
    <p:sldId id="820" r:id="rId15"/>
    <p:sldId id="821" r:id="rId16"/>
    <p:sldId id="822" r:id="rId17"/>
    <p:sldId id="827" r:id="rId18"/>
    <p:sldId id="823" r:id="rId19"/>
    <p:sldId id="824" r:id="rId20"/>
  </p:sldIdLst>
  <p:sldSz cx="9144000" cy="5143500" type="screen16x9"/>
  <p:notesSz cx="6797675" cy="9926638"/>
  <p:embeddedFontLs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Webdings" panose="05030102010509060703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655"/>
            <p14:sldId id="812"/>
            <p14:sldId id="825"/>
            <p14:sldId id="814"/>
            <p14:sldId id="828"/>
            <p14:sldId id="815"/>
            <p14:sldId id="826"/>
            <p14:sldId id="816"/>
            <p14:sldId id="817"/>
            <p14:sldId id="818"/>
            <p14:sldId id="819"/>
            <p14:sldId id="820"/>
            <p14:sldId id="821"/>
            <p14:sldId id="822"/>
            <p14:sldId id="827"/>
            <p14:sldId id="823"/>
            <p14:sldId id="8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3E4"/>
    <a:srgbClr val="11414C"/>
    <a:srgbClr val="FF9900"/>
    <a:srgbClr val="5A61B2"/>
    <a:srgbClr val="67519B"/>
    <a:srgbClr val="724183"/>
    <a:srgbClr val="802F68"/>
    <a:srgbClr val="8C2051"/>
    <a:srgbClr val="96001E"/>
    <a:srgbClr val="9E0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84971" autoAdjust="0"/>
  </p:normalViewPr>
  <p:slideViewPr>
    <p:cSldViewPr>
      <p:cViewPr varScale="1">
        <p:scale>
          <a:sx n="124" d="100"/>
          <a:sy n="124" d="100"/>
        </p:scale>
        <p:origin x="1188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4068" y="84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zasob\bkg\BKG-II\gov.pl\Statystyki%20(na%20www)\pozary-traw%20-%20statystyki%20ww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zasob\bkg\BKG-II\gov.pl\Statystyki%20(na%20www)\pozary-traw%20-%20statystyki%20ww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zasob\bkg\BKG-II\gov.pl\Statystyki%20(na%20www)\pozary-traw%20-%20statystyki%20ww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>
                <a:solidFill>
                  <a:schemeClr val="tx1"/>
                </a:solidFill>
              </a:rPr>
              <a:t>Liczba pożarów traw i nieużytków w Polsce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statystyka!$D$3:$D$10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statystyka!$E$3:$E$10</c:f>
              <c:numCache>
                <c:formatCode>#,##0</c:formatCode>
                <c:ptCount val="8"/>
                <c:pt idx="0">
                  <c:v>48767</c:v>
                </c:pt>
                <c:pt idx="1">
                  <c:v>55912</c:v>
                </c:pt>
                <c:pt idx="2">
                  <c:v>41713</c:v>
                </c:pt>
                <c:pt idx="3">
                  <c:v>22388</c:v>
                </c:pt>
                <c:pt idx="4">
                  <c:v>48232</c:v>
                </c:pt>
                <c:pt idx="5">
                  <c:v>21206</c:v>
                </c:pt>
                <c:pt idx="6">
                  <c:v>21648</c:v>
                </c:pt>
                <c:pt idx="7">
                  <c:v>35064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0-4B86-881E-EB4B6EDA85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gapDepth val="0"/>
        <c:shape val="box"/>
        <c:axId val="138464752"/>
        <c:axId val="2108805296"/>
        <c:axId val="0"/>
      </c:bar3DChart>
      <c:catAx>
        <c:axId val="13846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8805296"/>
        <c:crosses val="autoZero"/>
        <c:auto val="1"/>
        <c:lblAlgn val="ctr"/>
        <c:lblOffset val="100"/>
        <c:noMultiLvlLbl val="0"/>
      </c:catAx>
      <c:valAx>
        <c:axId val="210880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4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>
                <a:solidFill>
                  <a:schemeClr val="tx1"/>
                </a:solidFill>
              </a:rPr>
              <a:t>Powierzchnia strat w km²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statystyka!$D$36:$D$43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statystyka!$E$36:$E$43</c:f>
              <c:numCache>
                <c:formatCode>0.0</c:formatCode>
                <c:ptCount val="8"/>
                <c:pt idx="0">
                  <c:v>180.23</c:v>
                </c:pt>
                <c:pt idx="1">
                  <c:v>241.51</c:v>
                </c:pt>
                <c:pt idx="2">
                  <c:v>221.04</c:v>
                </c:pt>
                <c:pt idx="3">
                  <c:v>61.57</c:v>
                </c:pt>
                <c:pt idx="4">
                  <c:v>190.81</c:v>
                </c:pt>
                <c:pt idx="5">
                  <c:v>25.29</c:v>
                </c:pt>
                <c:pt idx="6">
                  <c:v>48.62</c:v>
                </c:pt>
                <c:pt idx="7">
                  <c:v>100.79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3BB-A3E8-FC2EE3B462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gapDepth val="0"/>
        <c:shape val="box"/>
        <c:axId val="138464752"/>
        <c:axId val="2108805296"/>
        <c:axId val="0"/>
      </c:bar3DChart>
      <c:catAx>
        <c:axId val="13846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8805296"/>
        <c:crosses val="autoZero"/>
        <c:auto val="1"/>
        <c:lblAlgn val="ctr"/>
        <c:lblOffset val="100"/>
        <c:noMultiLvlLbl val="0"/>
      </c:catAx>
      <c:valAx>
        <c:axId val="210880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84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chemeClr val="tx1"/>
                </a:solidFill>
              </a:rPr>
              <a:t>Liczba rannych i ofiary</a:t>
            </a:r>
            <a:r>
              <a:rPr lang="pl-PL" b="1" baseline="0">
                <a:solidFill>
                  <a:schemeClr val="tx1"/>
                </a:solidFill>
              </a:rPr>
              <a:t> śmiertelne</a:t>
            </a:r>
            <a:endParaRPr lang="pl-PL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statystyka!$F$69</c:f>
              <c:strCache>
                <c:ptCount val="1"/>
                <c:pt idx="0">
                  <c:v>ranni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788479406874485E-2"/>
                  <c:y val="-2.4603629713435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B8-40D6-9669-BFDC7C6796BB}"/>
                </c:ext>
              </c:extLst>
            </c:dLbl>
            <c:dLbl>
              <c:idx val="1"/>
              <c:layout>
                <c:manualLayout>
                  <c:x val="-3.6512317067124829E-2"/>
                  <c:y val="-1.2506393069138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B8-40D6-9669-BFDC7C6796BB}"/>
                </c:ext>
              </c:extLst>
            </c:dLbl>
            <c:dLbl>
              <c:idx val="2"/>
              <c:layout>
                <c:manualLayout>
                  <c:x val="-2.7022650012554071E-2"/>
                  <c:y val="-3.4496226151914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B8-40D6-9669-BFDC7C6796BB}"/>
                </c:ext>
              </c:extLst>
            </c:dLbl>
            <c:dLbl>
              <c:idx val="3"/>
              <c:layout>
                <c:manualLayout>
                  <c:x val="-3.3775380578743033E-2"/>
                  <c:y val="-4.6900330114842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B8-40D6-9669-BFDC7C6796BB}"/>
                </c:ext>
              </c:extLst>
            </c:dLbl>
            <c:dLbl>
              <c:idx val="4"/>
              <c:layout>
                <c:manualLayout>
                  <c:x val="-3.6518180941023819E-2"/>
                  <c:y val="-2.978007842164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B8-40D6-9669-BFDC7C6796BB}"/>
                </c:ext>
              </c:extLst>
            </c:dLbl>
            <c:dLbl>
              <c:idx val="5"/>
              <c:layout>
                <c:manualLayout>
                  <c:x val="-2.8359293413856859E-2"/>
                  <c:y val="-5.1872200610634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B8-40D6-9669-BFDC7C6796BB}"/>
                </c:ext>
              </c:extLst>
            </c:dLbl>
            <c:dLbl>
              <c:idx val="6"/>
              <c:layout>
                <c:manualLayout>
                  <c:x val="-2.5790183762273617E-2"/>
                  <c:y val="-4.4597829416228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B8-40D6-9669-BFDC7C6796BB}"/>
                </c:ext>
              </c:extLst>
            </c:dLbl>
            <c:dLbl>
              <c:idx val="7"/>
              <c:layout>
                <c:manualLayout>
                  <c:x val="3.7949651612379953E-2"/>
                  <c:y val="-2.4847043945225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B8-40D6-9669-BFDC7C6796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statystyka!$D$70:$D$77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statystyka!$F$70:$F$77</c:f>
              <c:numCache>
                <c:formatCode>#,##0</c:formatCode>
                <c:ptCount val="8"/>
                <c:pt idx="0">
                  <c:v>81</c:v>
                </c:pt>
                <c:pt idx="1">
                  <c:v>140</c:v>
                </c:pt>
                <c:pt idx="2">
                  <c:v>54</c:v>
                </c:pt>
                <c:pt idx="3">
                  <c:v>49</c:v>
                </c:pt>
                <c:pt idx="4">
                  <c:v>162</c:v>
                </c:pt>
                <c:pt idx="5">
                  <c:v>32</c:v>
                </c:pt>
                <c:pt idx="6" formatCode="General">
                  <c:v>36</c:v>
                </c:pt>
                <c:pt idx="7" formatCode="General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B8-40D6-9669-BFDC7C6796BB}"/>
            </c:ext>
          </c:extLst>
        </c:ser>
        <c:ser>
          <c:idx val="2"/>
          <c:order val="1"/>
          <c:tx>
            <c:strRef>
              <c:f>statystyka!$E$69</c:f>
              <c:strCache>
                <c:ptCount val="1"/>
                <c:pt idx="0">
                  <c:v>ofiary śmiertelne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7970395966081219E-2"/>
                  <c:y val="-2.2296700401407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B8-40D6-9669-BFDC7C6796BB}"/>
                </c:ext>
              </c:extLst>
            </c:dLbl>
            <c:dLbl>
              <c:idx val="1"/>
              <c:layout>
                <c:manualLayout>
                  <c:x val="2.9863643608670644E-2"/>
                  <c:y val="-5.1974489716845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3B8-40D6-9669-BFDC7C6796BB}"/>
                </c:ext>
              </c:extLst>
            </c:dLbl>
            <c:dLbl>
              <c:idx val="2"/>
              <c:layout>
                <c:manualLayout>
                  <c:x val="1.9037209714673129E-2"/>
                  <c:y val="-1.25574652351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B8-40D6-9669-BFDC7C6796BB}"/>
                </c:ext>
              </c:extLst>
            </c:dLbl>
            <c:dLbl>
              <c:idx val="3"/>
              <c:layout>
                <c:manualLayout>
                  <c:x val="2.4441692569885383E-2"/>
                  <c:y val="-5.197448971684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3B8-40D6-9669-BFDC7C6796BB}"/>
                </c:ext>
              </c:extLst>
            </c:dLbl>
            <c:dLbl>
              <c:idx val="4"/>
              <c:layout>
                <c:manualLayout>
                  <c:x val="3.7981910482100957E-2"/>
                  <c:y val="-5.4383708135083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B8-40D6-9669-BFDC7C6796BB}"/>
                </c:ext>
              </c:extLst>
            </c:dLbl>
            <c:dLbl>
              <c:idx val="5"/>
              <c:layout>
                <c:manualLayout>
                  <c:x val="3.6622131432869569E-2"/>
                  <c:y val="-5.4332563581978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3B8-40D6-9669-BFDC7C6796BB}"/>
                </c:ext>
              </c:extLst>
            </c:dLbl>
            <c:dLbl>
              <c:idx val="6"/>
              <c:layout>
                <c:manualLayout>
                  <c:x val="2.578207124417432E-2"/>
                  <c:y val="-3.7235349635081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B8-40D6-9669-BFDC7C6796BB}"/>
                </c:ext>
              </c:extLst>
            </c:dLbl>
            <c:dLbl>
              <c:idx val="7"/>
              <c:layout>
                <c:manualLayout>
                  <c:x val="2.9835832539158256E-2"/>
                  <c:y val="-3.228707061569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3B8-40D6-9669-BFDC7C6796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statystyka!$D$70:$D$77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statystyka!$E$70:$E$77</c:f>
              <c:numCache>
                <c:formatCode>General</c:formatCode>
                <c:ptCount val="8"/>
                <c:pt idx="0">
                  <c:v>7</c:v>
                </c:pt>
                <c:pt idx="1">
                  <c:v>10</c:v>
                </c:pt>
                <c:pt idx="2">
                  <c:v>8</c:v>
                </c:pt>
                <c:pt idx="3">
                  <c:v>1</c:v>
                </c:pt>
                <c:pt idx="4">
                  <c:v>12</c:v>
                </c:pt>
                <c:pt idx="5">
                  <c:v>22</c:v>
                </c:pt>
                <c:pt idx="6">
                  <c:v>5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3B8-40D6-9669-BFDC7C679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2163503"/>
        <c:axId val="1172448271"/>
        <c:axId val="0"/>
      </c:bar3DChart>
      <c:catAx>
        <c:axId val="292163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2448271"/>
        <c:crosses val="autoZero"/>
        <c:auto val="1"/>
        <c:lblAlgn val="ctr"/>
        <c:lblOffset val="100"/>
        <c:noMultiLvlLbl val="0"/>
      </c:catAx>
      <c:valAx>
        <c:axId val="1172448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2163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8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8B58C52C-0A73-47AB-B7E8-17BDE63BDC02}" type="datetimeFigureOut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8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CAEF9A68-C0F6-48A3-804F-223802A96E56}" type="datetimeFigureOut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4" tIns="47762" rIns="95524" bIns="477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5524" tIns="47762" rIns="95524" bIns="477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E86B9-5B45-4031-A575-A5A4AFEC80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4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3144-CC38-1D7D-2801-3BE4DBBA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EF8262B-16F6-9B74-3D90-6D9B8350E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C77DB84-66FB-634A-CDF9-B47664355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5AFB84-1F24-AE39-167C-9219B5DDA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5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3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21551-047C-0CF8-D206-69DA3832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8B326C3-45F2-228F-B45D-997C4329B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DDF339E-DE7B-DA04-0D65-7A72488CC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4B0725-EAB3-DECD-47C8-CDBD6045C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89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56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7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183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7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9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4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6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3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4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2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6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15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0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4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0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7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5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2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15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03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92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02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9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0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3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688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14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028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8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24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AAAC1C0-2428-E68C-D74E-2A129CD68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Witaj</a:t>
            </a:r>
            <a:endParaRPr lang="en-US" dirty="0"/>
          </a:p>
        </p:txBody>
      </p:sp>
      <p:cxnSp>
        <p:nvCxnSpPr>
          <p:cNvPr id="47" name="Straight Connector 46"/>
          <p:cNvCxnSpPr>
            <a:cxnSpLocks/>
          </p:cNvCxnSpPr>
          <p:nvPr userDrawn="1"/>
        </p:nvCxnSpPr>
        <p:spPr>
          <a:xfrm flipV="1">
            <a:off x="8394192" y="2182021"/>
            <a:ext cx="789686" cy="121490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 userDrawn="1"/>
        </p:nvCxnSpPr>
        <p:spPr>
          <a:xfrm flipV="1">
            <a:off x="-36512" y="3291840"/>
            <a:ext cx="1941740" cy="29872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 userDrawn="1"/>
        </p:nvCxnSpPr>
        <p:spPr>
          <a:xfrm flipV="1">
            <a:off x="4343400" y="819066"/>
            <a:ext cx="4821797" cy="741815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 userDrawn="1"/>
        </p:nvCxnSpPr>
        <p:spPr>
          <a:xfrm flipV="1">
            <a:off x="-36512" y="3638550"/>
            <a:ext cx="3313112" cy="509709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 flipV="1">
            <a:off x="-36512" y="1504950"/>
            <a:ext cx="5980112" cy="920017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3" name="Obraz 2" descr="Obraz zawierający godło, herb, symbol, logo&#10;&#10;Opis wygenerowany automatycznie">
            <a:extLst>
              <a:ext uri="{FF2B5EF4-FFF2-40B4-BE49-F238E27FC236}">
                <a16:creationId xmlns:a16="http://schemas.microsoft.com/office/drawing/2014/main" id="{452ABC34-FDFE-F844-EFA4-B50B32367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8" y="334080"/>
            <a:ext cx="2081128" cy="2679671"/>
          </a:xfrm>
          <a:prstGeom prst="rect">
            <a:avLst/>
          </a:prstGeom>
        </p:spPr>
      </p:pic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C44A0BCB-9ED8-2677-51B5-0647CBB2C9F0}"/>
              </a:ext>
            </a:extLst>
          </p:cNvPr>
          <p:cNvSpPr/>
          <p:nvPr userDrawn="1"/>
        </p:nvSpPr>
        <p:spPr>
          <a:xfrm>
            <a:off x="-5443" y="2378529"/>
            <a:ext cx="9149443" cy="1540328"/>
          </a:xfrm>
          <a:custGeom>
            <a:avLst/>
            <a:gdLst>
              <a:gd name="connsiteX0" fmla="*/ 0 w 9149443"/>
              <a:gd name="connsiteY0" fmla="*/ 1355271 h 1540328"/>
              <a:gd name="connsiteX1" fmla="*/ 0 w 9149443"/>
              <a:gd name="connsiteY1" fmla="*/ 1540328 h 1540328"/>
              <a:gd name="connsiteX2" fmla="*/ 9149443 w 9149443"/>
              <a:gd name="connsiteY2" fmla="*/ 174171 h 1540328"/>
              <a:gd name="connsiteX3" fmla="*/ 9149443 w 9149443"/>
              <a:gd name="connsiteY3" fmla="*/ 0 h 1540328"/>
              <a:gd name="connsiteX4" fmla="*/ 0 w 9149443"/>
              <a:gd name="connsiteY4" fmla="*/ 1355271 h 15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443" h="1540328">
                <a:moveTo>
                  <a:pt x="0" y="1355271"/>
                </a:moveTo>
                <a:lnTo>
                  <a:pt x="0" y="1540328"/>
                </a:lnTo>
                <a:lnTo>
                  <a:pt x="9149443" y="174171"/>
                </a:lnTo>
                <a:lnTo>
                  <a:pt x="9149443" y="0"/>
                </a:lnTo>
                <a:lnTo>
                  <a:pt x="0" y="13552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9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331640" y="0"/>
            <a:ext cx="7776863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sp>
        <p:nvSpPr>
          <p:cNvPr id="13" name="Trójkąt równoramienny 12">
            <a:extLst>
              <a:ext uri="{FF2B5EF4-FFF2-40B4-BE49-F238E27FC236}">
                <a16:creationId xmlns:a16="http://schemas.microsoft.com/office/drawing/2014/main" id="{3A8C0097-4364-4BAA-866F-57B13C81CD47}"/>
              </a:ext>
            </a:extLst>
          </p:cNvPr>
          <p:cNvSpPr/>
          <p:nvPr userDrawn="1"/>
        </p:nvSpPr>
        <p:spPr>
          <a:xfrm rot="16200000">
            <a:off x="8667578" y="4690497"/>
            <a:ext cx="519737" cy="45495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28111752-14E7-287F-48B9-4FF598D30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987" y="123478"/>
            <a:ext cx="648072" cy="830628"/>
          </a:xfrm>
          <a:prstGeom prst="rect">
            <a:avLst/>
          </a:prstGeom>
        </p:spPr>
      </p:pic>
      <p:sp>
        <p:nvSpPr>
          <p:cNvPr id="15" name="Trójkąt równoramienny 14">
            <a:extLst>
              <a:ext uri="{FF2B5EF4-FFF2-40B4-BE49-F238E27FC236}">
                <a16:creationId xmlns:a16="http://schemas.microsoft.com/office/drawing/2014/main" id="{52EDF5DC-36E0-9E23-FF9E-FBCB322CD200}"/>
              </a:ext>
            </a:extLst>
          </p:cNvPr>
          <p:cNvSpPr/>
          <p:nvPr userDrawn="1"/>
        </p:nvSpPr>
        <p:spPr>
          <a:xfrm>
            <a:off x="8459350" y="4443958"/>
            <a:ext cx="618194" cy="618194"/>
          </a:xfrm>
          <a:prstGeom prst="triangle">
            <a:avLst>
              <a:gd name="adj" fmla="val 1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18" name="Symbol zastępczy numeru slajdu 5">
            <a:extLst>
              <a:ext uri="{FF2B5EF4-FFF2-40B4-BE49-F238E27FC236}">
                <a16:creationId xmlns:a16="http://schemas.microsoft.com/office/drawing/2014/main" id="{DFE77D8E-6083-18AA-8307-04F158A68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1862" y="4778168"/>
            <a:ext cx="395682" cy="2839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97DBAB9-193A-47AB-8BAC-EF47D0C701B8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4E89EB39-9B31-00F9-1CCB-565C7E773E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9549" y="954106"/>
            <a:ext cx="8064900" cy="4099384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Wpisz tekst</a:t>
            </a:r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7" r:id="rId47"/>
    <p:sldLayoutId id="2147483858" r:id="rId48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DB9714B-505D-3C68-214E-7E3A86E6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CEA28F-F7DD-C723-AF52-8A3DF437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A65AD9-53BB-4879-21DA-EAE7E5F81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6C0C3E-3CF6-B860-938E-206D5EE15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2F01A0-ACCB-BB51-2860-A21EDA039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7C68-229C-4184-8477-400FF306E4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310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4" y="1252568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en-US" sz="3600" spc="0" dirty="0"/>
              <a:t>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2052572" y="1557123"/>
            <a:ext cx="7004298" cy="1221596"/>
          </a:xfrm>
        </p:spPr>
        <p:txBody>
          <a:bodyPr>
            <a:noAutofit/>
          </a:bodyPr>
          <a:lstStyle/>
          <a:p>
            <a:pPr algn="ctr"/>
            <a:r>
              <a:rPr lang="pl-PL" sz="4800" dirty="0"/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PAŃSTWOWA STRAŻ POŻARNA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3744036" y="195485"/>
            <a:ext cx="5127884" cy="600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>
              <a:spcBef>
                <a:spcPts val="0"/>
              </a:spcBef>
            </a:pPr>
            <a:endParaRPr lang="pl-PL" sz="1050" b="0" spc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871920" y="195486"/>
            <a:ext cx="84052" cy="576064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0121A7A-BACA-FC2B-03B9-CDED3E29BB6E}"/>
              </a:ext>
            </a:extLst>
          </p:cNvPr>
          <p:cNvSpPr txBox="1">
            <a:spLocks/>
          </p:cNvSpPr>
          <p:nvPr/>
        </p:nvSpPr>
        <p:spPr>
          <a:xfrm rot="21079945">
            <a:off x="1620106" y="2125494"/>
            <a:ext cx="7004298" cy="1221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0" dirty="0">
                <a:latin typeface="Arial" panose="020B0604020202020204" pitchFamily="34" charset="0"/>
                <a:cs typeface="Arial" panose="020B0604020202020204" pitchFamily="34" charset="0"/>
              </a:rPr>
              <a:t>STOP POŻAROM TRAW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3ADC0CE-B036-2C2C-F30B-0E5FE109663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F79C4DA-0432-E6BF-5949-C2F891FD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3500D2-BFB8-B06A-598E-1AD76A449471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39549" y="954106"/>
            <a:ext cx="4104459" cy="4099384"/>
          </a:xfrm>
        </p:spPr>
        <p:txBody>
          <a:bodyPr/>
          <a:lstStyle/>
          <a:p>
            <a:pPr lvl="0"/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W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2025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 roku miało miejsce </a:t>
            </a:r>
          </a:p>
          <a:p>
            <a:pPr lvl="0"/>
            <a:r>
              <a:rPr lang="pl-PL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35 064 </a:t>
            </a:r>
            <a:r>
              <a:rPr lang="pl-PL" u="sng" dirty="0">
                <a:latin typeface="Calibri" panose="020F0502020204030204" pitchFamily="34" charset="0"/>
                <a:ea typeface="Times New Roman" panose="02020603050405020304" pitchFamily="18" charset="0"/>
              </a:rPr>
              <a:t>pożarów traw i nieużytków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pl-PL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Najwięcej pożarów traw w 2025 roku </a:t>
            </a:r>
          </a:p>
          <a:p>
            <a:pPr lvl="0"/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miało miejsce w miesiącach:</a:t>
            </a:r>
          </a:p>
          <a:p>
            <a:pPr lvl="0"/>
            <a:endParaRPr lang="pl-PL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marcu (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12 760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) 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maju (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6 757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pl-P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wrześniu (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4 349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2958FB8-1BD4-7371-5642-7764D01BF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32712"/>
              </p:ext>
            </p:extLst>
          </p:nvPr>
        </p:nvGraphicFramePr>
        <p:xfrm>
          <a:off x="5292080" y="1275606"/>
          <a:ext cx="2827019" cy="3240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454">
                  <a:extLst>
                    <a:ext uri="{9D8B030D-6E8A-4147-A177-3AD203B41FA5}">
                      <a16:colId xmlns:a16="http://schemas.microsoft.com/office/drawing/2014/main" val="1752476579"/>
                    </a:ext>
                  </a:extLst>
                </a:gridCol>
                <a:gridCol w="1355565">
                  <a:extLst>
                    <a:ext uri="{9D8B030D-6E8A-4147-A177-3AD203B41FA5}">
                      <a16:colId xmlns:a16="http://schemas.microsoft.com/office/drawing/2014/main" val="3998816345"/>
                    </a:ext>
                  </a:extLst>
                </a:gridCol>
              </a:tblGrid>
              <a:tr h="24925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pl-PL" sz="1100" dirty="0">
                          <a:effectLst/>
                        </a:rPr>
                        <a:t>Miesiąc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pl-PL" sz="1100" dirty="0">
                          <a:effectLst/>
                        </a:rPr>
                        <a:t> 2025 ROK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49315464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Styczeń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7942942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Luty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12329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 dirty="0">
                          <a:effectLst/>
                        </a:rPr>
                        <a:t>Marzec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12 760 (1)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1304226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Kwiecień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6 757 (2)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4489271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Maj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309618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Czerwiec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602621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Lipiec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240264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Sierpień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4 349 (3)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292391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Wrzesień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7483830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 dirty="0">
                          <a:effectLst/>
                        </a:rPr>
                        <a:t>Październik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0847990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>
                          <a:effectLst/>
                        </a:rPr>
                        <a:t>Listopad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9544251"/>
                  </a:ext>
                </a:extLst>
              </a:tr>
              <a:tr h="24925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pl-PL" sz="1100" dirty="0">
                          <a:effectLst/>
                        </a:rPr>
                        <a:t>Grudzień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6821658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78DB6699-0650-AD18-3D89-BC719D1C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87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C839A6D-8C08-DA88-B6EE-52EDFA01B10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1060B41-933B-AB96-B6F4-838F47381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11</a:t>
            </a:fld>
            <a:endParaRPr lang="pl-PL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176FDF0-BFB5-0341-19CB-83EC49C39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75050"/>
              </p:ext>
            </p:extLst>
          </p:nvPr>
        </p:nvGraphicFramePr>
        <p:xfrm>
          <a:off x="611560" y="1142368"/>
          <a:ext cx="6984772" cy="3600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901">
                  <a:extLst>
                    <a:ext uri="{9D8B030D-6E8A-4147-A177-3AD203B41FA5}">
                      <a16:colId xmlns:a16="http://schemas.microsoft.com/office/drawing/2014/main" val="1936688946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2129865012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2328782233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948358402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1547116203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1632318971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3740891121"/>
                    </a:ext>
                  </a:extLst>
                </a:gridCol>
                <a:gridCol w="700901">
                  <a:extLst>
                    <a:ext uri="{9D8B030D-6E8A-4147-A177-3AD203B41FA5}">
                      <a16:colId xmlns:a16="http://schemas.microsoft.com/office/drawing/2014/main" val="145207216"/>
                    </a:ext>
                  </a:extLst>
                </a:gridCol>
                <a:gridCol w="688782">
                  <a:extLst>
                    <a:ext uri="{9D8B030D-6E8A-4147-A177-3AD203B41FA5}">
                      <a16:colId xmlns:a16="http://schemas.microsoft.com/office/drawing/2014/main" val="4053390726"/>
                    </a:ext>
                  </a:extLst>
                </a:gridCol>
                <a:gridCol w="688782">
                  <a:extLst>
                    <a:ext uri="{9D8B030D-6E8A-4147-A177-3AD203B41FA5}">
                      <a16:colId xmlns:a16="http://schemas.microsoft.com/office/drawing/2014/main" val="1327852562"/>
                    </a:ext>
                  </a:extLst>
                </a:gridCol>
              </a:tblGrid>
              <a:tr h="3268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pl-PL" sz="12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 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 dirty="0">
                          <a:effectLst/>
                        </a:rPr>
                        <a:t>2018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>
                          <a:effectLst/>
                        </a:rPr>
                        <a:t>2019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>
                          <a:effectLst/>
                        </a:rPr>
                        <a:t>2020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>
                          <a:effectLst/>
                        </a:rPr>
                        <a:t>2021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>
                          <a:effectLst/>
                        </a:rPr>
                        <a:t>2022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>
                          <a:effectLst/>
                        </a:rPr>
                        <a:t>2023</a:t>
                      </a:r>
                      <a:endParaRPr lang="pl-PL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kern="100" dirty="0">
                          <a:effectLst/>
                        </a:rPr>
                        <a:t>2024</a:t>
                      </a:r>
                      <a:endParaRPr lang="pl-PL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75723190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solidFill>
                            <a:schemeClr val="bg1"/>
                          </a:solidFill>
                          <a:effectLst/>
                        </a:rPr>
                        <a:t>styczeń</a:t>
                      </a:r>
                      <a:endParaRPr lang="pl-PL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258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114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605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142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208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515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201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2312468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luty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1 015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4 169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1 310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474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1 447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405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697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0143407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marzec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7 325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13 527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10 843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4 304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25 284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3 632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3 718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12 760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309798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2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kwiecień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18 020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18 193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17 330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6 385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5 612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2 514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2 521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6 757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052810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maj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3 205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1 833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1 981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1 802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4 294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2 604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3 472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2 036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175601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czerwiec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3 877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3 691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955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2 428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2 529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2 985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1 597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7726551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2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lipiec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4 162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6 680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1 890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2 326</a:t>
                      </a:r>
                    </a:p>
                  </a:txBody>
                  <a:tcPr marL="9525" marR="9525" marT="9525" marB="95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3 313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3 628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2 741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0636463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sierpień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4 434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4 456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4 376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1 945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3 458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2 504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2 490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4 349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90706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wrzesień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3 044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1 497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1 491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954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1 167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1 500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2 787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1 139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60474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120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październik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2 642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915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296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1 084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453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589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665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377342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listopad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617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384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323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398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255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172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437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8272416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marL="71755"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0" kern="1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l-PL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solidFill>
                            <a:schemeClr val="bg1"/>
                          </a:solidFill>
                          <a:effectLst/>
                        </a:rPr>
                        <a:t>grudzień</a:t>
                      </a:r>
                      <a:endParaRPr lang="pl-PL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168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453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313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146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212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effectLst/>
                        </a:rPr>
                        <a:t>158</a:t>
                      </a:r>
                      <a:endParaRPr lang="pl-PL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effectLst/>
                        </a:rPr>
                        <a:t>322</a:t>
                      </a:r>
                      <a:endParaRPr lang="pl-PL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651468"/>
                  </a:ext>
                </a:extLst>
              </a:tr>
              <a:tr h="2518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kern="100">
                          <a:solidFill>
                            <a:schemeClr val="bg1"/>
                          </a:solidFill>
                          <a:effectLst/>
                        </a:rPr>
                        <a:t>w skali roku</a:t>
                      </a:r>
                      <a:endParaRPr lang="pl-PL" sz="12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48 767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55 912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41 713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22 388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48 232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>
                          <a:solidFill>
                            <a:schemeClr val="bg1"/>
                          </a:solidFill>
                          <a:effectLst/>
                        </a:rPr>
                        <a:t>21 206</a:t>
                      </a:r>
                      <a:endParaRPr lang="pl-PL" sz="1200" b="1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 dirty="0">
                          <a:solidFill>
                            <a:schemeClr val="bg1"/>
                          </a:solidFill>
                          <a:effectLst/>
                        </a:rPr>
                        <a:t>21 648</a:t>
                      </a:r>
                      <a:endParaRPr lang="pl-PL" sz="12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pl-PL" sz="900" b="1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35 064</a:t>
                      </a: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681424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4D64CDBC-373A-FCC7-13EC-C13EB459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369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E3B275D-9374-E4F1-972F-CD2B05C903C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3214B0C-E287-692E-10E3-FBD3FC5C9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840B8B-98E2-803D-0A70-0E60F8664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FC39990B-37F2-4410-9118-DCCCBC50A3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628115"/>
              </p:ext>
            </p:extLst>
          </p:nvPr>
        </p:nvGraphicFramePr>
        <p:xfrm>
          <a:off x="987407" y="843558"/>
          <a:ext cx="7169185" cy="401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73035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CB1F750-9F51-7DC6-1394-F4CF808A50A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CCD8016-5054-E0D9-BF78-68DE19010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96B696-7A63-1FEB-1F46-E7525ED7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BB08B696-C11F-43B7-B4E1-F86F10535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960410"/>
              </p:ext>
            </p:extLst>
          </p:nvPr>
        </p:nvGraphicFramePr>
        <p:xfrm>
          <a:off x="884510" y="843558"/>
          <a:ext cx="7374979" cy="4130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94256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D7713EE-A463-71D0-52DE-33D6F59143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FDEEF49-5FBC-42DE-C920-ED3A8A68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14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1E1688-EB01-D4EA-7FC5-B63BD20C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2F36528-07C5-482F-9D25-611DA5F20C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721981"/>
              </p:ext>
            </p:extLst>
          </p:nvPr>
        </p:nvGraphicFramePr>
        <p:xfrm>
          <a:off x="852099" y="987574"/>
          <a:ext cx="7439801" cy="405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25103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D2FF-71CF-F18C-9DD8-10551815F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9B0CDB0-7174-0DC3-D498-E4365621F95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3EB509B-47EF-12CC-568D-98CBA7C8E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15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6C31B8-449C-DEA6-4902-0F794AEA5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9AD9E0F-DB35-BD3C-31A6-B1BAF4F9D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195"/>
          <a:stretch>
            <a:fillRect/>
          </a:stretch>
        </p:blipFill>
        <p:spPr>
          <a:xfrm>
            <a:off x="1061921" y="722054"/>
            <a:ext cx="3567444" cy="4225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CBE8CC-1C50-3DC3-BD38-696D7A764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>
            <a:fillRect/>
          </a:stretch>
        </p:blipFill>
        <p:spPr>
          <a:xfrm>
            <a:off x="4716017" y="722054"/>
            <a:ext cx="3642478" cy="42259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08565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860A04F-0350-6A05-EC0F-5DAF094C35F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D534FF1-5CE7-2951-907C-7DBBE53CA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5" name="Obraz 4" descr="Obraz zawierający tekst, plakat, projekt graficzny, jeleń&#10;&#10;Opis wygenerowany automatycznie">
            <a:extLst>
              <a:ext uri="{FF2B5EF4-FFF2-40B4-BE49-F238E27FC236}">
                <a16:creationId xmlns:a16="http://schemas.microsoft.com/office/drawing/2014/main" id="{A20CB826-9032-01B8-478E-F5E0B905A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1" y="1099773"/>
            <a:ext cx="1918928" cy="1918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 descr="Obraz zawierający tekst, plakat, projekt graficzny, zrzut ekranu&#10;&#10;Opis wygenerowany automatycznie">
            <a:extLst>
              <a:ext uri="{FF2B5EF4-FFF2-40B4-BE49-F238E27FC236}">
                <a16:creationId xmlns:a16="http://schemas.microsoft.com/office/drawing/2014/main" id="{01AD7AF8-FC9B-B132-CB68-4293D3446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4" y="1398920"/>
            <a:ext cx="1889102" cy="1889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 descr="Obraz zawierający tekst, plakat, projekt graficzny, kreskówka&#10;&#10;Opis wygenerowany automatycznie">
            <a:extLst>
              <a:ext uri="{FF2B5EF4-FFF2-40B4-BE49-F238E27FC236}">
                <a16:creationId xmlns:a16="http://schemas.microsoft.com/office/drawing/2014/main" id="{8B07CDA4-5337-D2AB-0977-BF3C749E6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0" y="1710340"/>
            <a:ext cx="2024447" cy="2024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 descr="Obraz zawierający tekst, projekt graficzny, plakat, zrzut ekranu&#10;&#10;Opis wygenerowany automatycznie">
            <a:extLst>
              <a:ext uri="{FF2B5EF4-FFF2-40B4-BE49-F238E27FC236}">
                <a16:creationId xmlns:a16="http://schemas.microsoft.com/office/drawing/2014/main" id="{E503B29D-76B8-F267-857E-759337603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60" y="2037575"/>
            <a:ext cx="2156458" cy="2156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az 8" descr="Obraz zawierający tekst, kwiat, plakat, roślina&#10;&#10;Opis wygenerowany automatycznie">
            <a:extLst>
              <a:ext uri="{FF2B5EF4-FFF2-40B4-BE49-F238E27FC236}">
                <a16:creationId xmlns:a16="http://schemas.microsoft.com/office/drawing/2014/main" id="{75044B63-554A-761F-F41B-4AB37C955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83" y="2361020"/>
            <a:ext cx="2286136" cy="2286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az 9" descr="Obraz zawierający tekst, projekt graficzny, plakat, roślina&#10;&#10;Opis wygenerowany automatycznie">
            <a:extLst>
              <a:ext uri="{FF2B5EF4-FFF2-40B4-BE49-F238E27FC236}">
                <a16:creationId xmlns:a16="http://schemas.microsoft.com/office/drawing/2014/main" id="{9BBCDE8E-300A-2B3A-AB8A-8AE2DF6037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38" y="2722297"/>
            <a:ext cx="2351011" cy="23510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az 10" descr="Obraz zawierający tekst, zrzut ekranu, kreskówka&#10;&#10;Opis wygenerowany automatycznie">
            <a:extLst>
              <a:ext uri="{FF2B5EF4-FFF2-40B4-BE49-F238E27FC236}">
                <a16:creationId xmlns:a16="http://schemas.microsoft.com/office/drawing/2014/main" id="{1CC5E9DF-9C44-914F-77F4-51702A342C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41" y="1169517"/>
            <a:ext cx="1863584" cy="1863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az 11" descr="Obraz zawierający tekst, zrzut ekranu, kreskówka&#10;&#10;Opis wygenerowany automatycznie">
            <a:extLst>
              <a:ext uri="{FF2B5EF4-FFF2-40B4-BE49-F238E27FC236}">
                <a16:creationId xmlns:a16="http://schemas.microsoft.com/office/drawing/2014/main" id="{7AC7E880-6967-3624-41CC-E90320F0EE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0" y="1169517"/>
            <a:ext cx="1863584" cy="1863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az 12" descr="Obraz zawierający tekst, kreskówka, zrzut ekranu&#10;&#10;Opis wygenerowany automatycznie">
            <a:extLst>
              <a:ext uri="{FF2B5EF4-FFF2-40B4-BE49-F238E27FC236}">
                <a16:creationId xmlns:a16="http://schemas.microsoft.com/office/drawing/2014/main" id="{AB09CC58-E463-9338-3751-32DD507B6E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0" y="3199143"/>
            <a:ext cx="1863584" cy="1863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Obraz 13" descr="Obraz zawierający tekst, kreskówka, ubrania, zrzut ekranu&#10;&#10;Opis wygenerowany automatycznie">
            <a:extLst>
              <a:ext uri="{FF2B5EF4-FFF2-40B4-BE49-F238E27FC236}">
                <a16:creationId xmlns:a16="http://schemas.microsoft.com/office/drawing/2014/main" id="{A154897E-4E54-1156-4835-591C37D94B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41" y="3199143"/>
            <a:ext cx="1863584" cy="1863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F0B5F7B-C2C9-6920-DB99-676FAD7C26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40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3A90220-AE8C-0982-ECB0-664D57A7DBD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MEDIA SPOŁECZNOŚCIOWE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CA99D53-C205-F5CF-D22A-2F956864E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CE1E67-5FA2-FBD8-3B46-19CA3654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144" y="1275606"/>
            <a:ext cx="1801488" cy="295169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2789F76-4F53-F1C9-5962-88BE0CDB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275606"/>
            <a:ext cx="2316159" cy="295168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22A7D6F-D046-B6BA-964A-2F609EA0F834}"/>
              </a:ext>
            </a:extLst>
          </p:cNvPr>
          <p:cNvSpPr txBox="1"/>
          <p:nvPr/>
        </p:nvSpPr>
        <p:spPr>
          <a:xfrm>
            <a:off x="902690" y="4278616"/>
            <a:ext cx="2523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https://www.facebook.com/</a:t>
            </a:r>
          </a:p>
          <a:p>
            <a:pPr algn="ctr"/>
            <a:r>
              <a:rPr lang="pl-PL" sz="1100" b="1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prewencjaspolecznapsp</a:t>
            </a:r>
            <a:endParaRPr lang="pl-PL" sz="1000" b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970887E-8010-281D-4115-953E46BB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0" y="1275606"/>
            <a:ext cx="2523134" cy="295169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F8C4411-F979-5E0A-09CC-E5225AD2DC90}"/>
              </a:ext>
            </a:extLst>
          </p:cNvPr>
          <p:cNvSpPr txBox="1"/>
          <p:nvPr/>
        </p:nvSpPr>
        <p:spPr>
          <a:xfrm>
            <a:off x="3713856" y="4278036"/>
            <a:ext cx="2316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https://www.instagram.com/</a:t>
            </a:r>
          </a:p>
          <a:p>
            <a:pPr algn="ctr"/>
            <a:r>
              <a:rPr lang="pl-PL" sz="1100" b="1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prewencjaspolecznapsp</a:t>
            </a:r>
            <a:endParaRPr lang="pl-PL" sz="1000" b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9E11A4-2265-B25B-EBDF-F5D0731695A9}"/>
              </a:ext>
            </a:extLst>
          </p:cNvPr>
          <p:cNvSpPr txBox="1"/>
          <p:nvPr/>
        </p:nvSpPr>
        <p:spPr>
          <a:xfrm>
            <a:off x="6318044" y="4278036"/>
            <a:ext cx="1801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https://twitter.com/</a:t>
            </a:r>
          </a:p>
          <a:p>
            <a:pPr algn="ctr"/>
            <a:r>
              <a:rPr lang="pl-PL" sz="1100" b="1" dirty="0" err="1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prew_spol_psp</a:t>
            </a:r>
            <a:endParaRPr lang="pl-PL" sz="1000" b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840894B-5D26-E22F-5411-B2DA66865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32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16ED4147-CD7B-D032-7F7E-6F4B431B7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04" y="1429900"/>
            <a:ext cx="1784311" cy="2509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Obraz 30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70D14955-3253-ECA2-3BC5-B26B249CC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292" y="3454603"/>
            <a:ext cx="3090944" cy="2490828"/>
          </a:xfrm>
          <a:prstGeom prst="rect">
            <a:avLst/>
          </a:prstGeom>
        </p:spPr>
      </p:pic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9CBC53E-8EAF-463D-03C4-26C9DB2B73D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17DF4B4-1E53-C1D6-6193-EF81DCFCC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152" y="4522547"/>
            <a:ext cx="395682" cy="283984"/>
          </a:xfrm>
        </p:spPr>
        <p:txBody>
          <a:bodyPr/>
          <a:lstStyle/>
          <a:p>
            <a:fld id="{C97DBAB9-193A-47AB-8BAC-EF47D0C701B8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35" name="Obraz 34" descr="Obraz zawierający tekst, ssak&#10;&#10;Opis wygenerowany automatycznie">
            <a:extLst>
              <a:ext uri="{FF2B5EF4-FFF2-40B4-BE49-F238E27FC236}">
                <a16:creationId xmlns:a16="http://schemas.microsoft.com/office/drawing/2014/main" id="{B829AEDB-119E-C133-8637-70880A1B7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79" y="3076795"/>
            <a:ext cx="2427294" cy="1726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Obraz 26" descr="Obraz zawierający tekst&#10;&#10;Opis wygenerowany automatycznie">
            <a:extLst>
              <a:ext uri="{FF2B5EF4-FFF2-40B4-BE49-F238E27FC236}">
                <a16:creationId xmlns:a16="http://schemas.microsoft.com/office/drawing/2014/main" id="{BC1CE68B-0CC3-9B6A-19F0-4DD6D2BA8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01" y="1112668"/>
            <a:ext cx="1330889" cy="1872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Obraz 24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E49988D0-06A8-D1AA-A091-68717BAA18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96" y="1438001"/>
            <a:ext cx="1558973" cy="2192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az 20" descr="Obraz zawierający mapa&#10;&#10;Opis wygenerowany automatycznie">
            <a:extLst>
              <a:ext uri="{FF2B5EF4-FFF2-40B4-BE49-F238E27FC236}">
                <a16:creationId xmlns:a16="http://schemas.microsoft.com/office/drawing/2014/main" id="{73A4A128-EBD0-45AE-A153-DA405D9CB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91" y="1851670"/>
            <a:ext cx="1784311" cy="2509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az 14" descr="Obraz zawierający tekst, dym, para, stos&#10;&#10;Opis wygenerowany automatycznie">
            <a:extLst>
              <a:ext uri="{FF2B5EF4-FFF2-40B4-BE49-F238E27FC236}">
                <a16:creationId xmlns:a16="http://schemas.microsoft.com/office/drawing/2014/main" id="{288664BB-5B59-8EB8-CD58-35C0ED8946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-33"/>
          <a:stretch/>
        </p:blipFill>
        <p:spPr>
          <a:xfrm>
            <a:off x="438941" y="1130200"/>
            <a:ext cx="1288140" cy="1871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az 16" descr="Obraz zawierający diagram&#10;&#10;Opis wygenerowany automatycznie">
            <a:extLst>
              <a:ext uri="{FF2B5EF4-FFF2-40B4-BE49-F238E27FC236}">
                <a16:creationId xmlns:a16="http://schemas.microsoft.com/office/drawing/2014/main" id="{FB12D4D5-8B2F-9B4D-8B60-80674B68CE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1" y="1600046"/>
            <a:ext cx="1558971" cy="219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az 5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54880F96-3589-AF7B-FEF8-B88746B2B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34" y="1839693"/>
            <a:ext cx="1784311" cy="2512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C4035D-6A89-734F-914E-654420EC99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76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07402-976E-D27E-890E-8DFD8F70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A0C0960-2B56-333D-49EF-393AD5CCDB7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C42C2BC-6C5A-1134-08BF-F745CA982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152" y="4522547"/>
            <a:ext cx="395682" cy="283984"/>
          </a:xfrm>
        </p:spPr>
        <p:txBody>
          <a:bodyPr/>
          <a:lstStyle/>
          <a:p>
            <a:fld id="{C97DBAB9-193A-47AB-8BAC-EF47D0C701B8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19DE0C4-0F8B-8084-A6F2-6300B827B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95AC638-0118-9D2A-7909-94C5861CE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2437"/>
          <a:stretch>
            <a:fillRect/>
          </a:stretch>
        </p:blipFill>
        <p:spPr>
          <a:xfrm>
            <a:off x="1259632" y="915566"/>
            <a:ext cx="6912768" cy="40650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63730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F311781-9F46-363B-0B80-92E0DAB6800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6B408FB-E330-C2AD-1274-4D5FC07FD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EDB09F-B72A-E22B-05D2-CE81ECD44EE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1B1B1B"/>
                </a:solidFill>
                <a:latin typeface="Open Sans" panose="020B0606030504020204" pitchFamily="34" charset="0"/>
              </a:rPr>
              <a:t>Kampania społeczna Państwowej Straży Pożarnej </a:t>
            </a:r>
          </a:p>
          <a:p>
            <a:pPr algn="ctr"/>
            <a:r>
              <a:rPr lang="pl-PL" b="1" dirty="0">
                <a:solidFill>
                  <a:srgbClr val="1B1B1B"/>
                </a:solidFill>
                <a:latin typeface="Open Sans" panose="020B0606030504020204" pitchFamily="34" charset="0"/>
              </a:rPr>
              <a:t>„Stop Pożarom Traw”</a:t>
            </a:r>
            <a:r>
              <a:rPr lang="pl-PL" dirty="0">
                <a:solidFill>
                  <a:srgbClr val="1B1B1B"/>
                </a:solidFill>
                <a:latin typeface="Open Sans" panose="020B0606030504020204" pitchFamily="34" charset="0"/>
              </a:rPr>
              <a:t> </a:t>
            </a:r>
          </a:p>
          <a:p>
            <a:pPr algn="ctr"/>
            <a:endParaRPr lang="pl-PL" sz="1600" dirty="0">
              <a:solidFill>
                <a:srgbClr val="1B1B1B"/>
              </a:solidFill>
              <a:latin typeface="Open Sans" panose="020B0606030504020204" pitchFamily="34" charset="0"/>
            </a:endParaRPr>
          </a:p>
          <a:p>
            <a:pPr algn="ctr"/>
            <a: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  <a:t>realizowana jest od </a:t>
            </a:r>
            <a:r>
              <a:rPr lang="pl-PL" sz="1600" b="1" dirty="0">
                <a:solidFill>
                  <a:srgbClr val="1B1B1B"/>
                </a:solidFill>
                <a:latin typeface="Open Sans" panose="020B0606030504020204" pitchFamily="34" charset="0"/>
              </a:rPr>
              <a:t>1 marca do 30 kwietnia </a:t>
            </a:r>
            <a: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  <a:t>2026 r. </a:t>
            </a:r>
          </a:p>
          <a:p>
            <a:endParaRPr lang="pl-PL" sz="1600" dirty="0">
              <a:solidFill>
                <a:srgbClr val="1B1B1B"/>
              </a:solidFill>
              <a:latin typeface="Open Sans" panose="020B0606030504020204" pitchFamily="34" charset="0"/>
            </a:endParaRPr>
          </a:p>
          <a:p>
            <a: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  <a:t>Od wielu lat przełom zimy, wiosny to czas kiedy wyraźnie wzrasta liczba pożarów łąk i nieużytków rolnych. </a:t>
            </a:r>
          </a:p>
          <a:p>
            <a:endParaRPr lang="pl-PL" sz="1600" b="1" dirty="0">
              <a:solidFill>
                <a:srgbClr val="1B1B1B"/>
              </a:solidFill>
              <a:latin typeface="Open Sans" panose="020B0606030504020204" pitchFamily="34" charset="0"/>
            </a:endParaRPr>
          </a:p>
          <a:p>
            <a:r>
              <a:rPr lang="pl-PL" sz="1600" b="1" dirty="0">
                <a:solidFill>
                  <a:srgbClr val="1B1B1B"/>
                </a:solidFill>
                <a:latin typeface="Open Sans" panose="020B0606030504020204" pitchFamily="34" charset="0"/>
              </a:rPr>
              <a:t>Wiele osób wypala trawy i nieużytki rolne, tłumacząc swoje postępowanie chęcią użyźniania gleby.</a:t>
            </a:r>
          </a:p>
          <a:p>
            <a:endParaRPr lang="pl-PL" sz="1600" b="1" dirty="0">
              <a:solidFill>
                <a:srgbClr val="1B1B1B"/>
              </a:solidFill>
              <a:latin typeface="Open Sans" panose="020B0606030504020204" pitchFamily="34" charset="0"/>
            </a:endParaRPr>
          </a:p>
          <a:p>
            <a: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  <a:t>Niestety wciąż panuje przekonanie, że spalenie trawy spowoduje szybszy </a:t>
            </a:r>
            <a:b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</a:br>
            <a: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  <a:t>i bujniejszy jej odrost, a tym samym przyniesie korzyści ekonomiczne.</a:t>
            </a:r>
            <a:br>
              <a:rPr lang="pl-PL" sz="1600" dirty="0">
                <a:solidFill>
                  <a:srgbClr val="1B1B1B"/>
                </a:solidFill>
                <a:latin typeface="Open Sans" panose="020B0606030504020204" pitchFamily="34" charset="0"/>
              </a:rPr>
            </a:br>
            <a:r>
              <a:rPr lang="pl-PL" sz="1600" b="1" dirty="0">
                <a:solidFill>
                  <a:srgbClr val="FF0000"/>
                </a:solidFill>
                <a:latin typeface="Open Sans" panose="020B0606030504020204" pitchFamily="34" charset="0"/>
              </a:rPr>
              <a:t>Jest to jednak całkowicie błędne myślenie.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767872-7306-EED6-FE41-6584E6F1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235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F49D1-77E1-E61E-2A3A-2A8F368A7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3787749-5982-66FE-D0F9-DA3FDFA1AFF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81640A-5E0D-9B41-F7FC-75F769C7B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12D430B-C48A-4747-B04D-66A7819C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E364E7-C588-9AD2-6894-406EF473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66" y="722055"/>
            <a:ext cx="6676450" cy="43400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99339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2FF8893-C86A-3D73-F9B6-31BED126836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26435CC-E519-D083-B0AF-17A374111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55E354E-CA63-A2C2-94D0-BBFBA5B8BDE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Wypalanie traw </a:t>
            </a: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prowadzi do nieodwracalnych, niekorzystnych zmian</a:t>
            </a:r>
            <a:b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środowisku naturalnym: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ziemia wyjaławia się,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naturalny rozkład resztek roślinnych oraz asymilacja azotu z powietrza zostają zahamowane,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atmosfery przedostaje się szereg szkodliwych związków chemicznych, które są niebezpieczne zarówno dla ludzi, jak i zwierząt,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pożary często wymykają się spod kontroli, przenosząc się na pobliskie lasy i zabudowania, powodując ogromne zagrożenie i olbrzymie straty.</a:t>
            </a:r>
            <a:endParaRPr lang="pl-PL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C1DA3E-23D2-5F63-372D-5095DA59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3144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03CB2-549E-1C84-8B40-F88BA7271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5E7710C-9240-9FB2-57DF-D0F7094F70C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B742B8C-0A95-5746-675A-AF843462A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93FFEE-8494-4DD0-64FC-43B092AD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75CF7A7-82E1-2B22-1CC5-6BD357B3B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b="11484"/>
          <a:stretch>
            <a:fillRect/>
          </a:stretch>
        </p:blipFill>
        <p:spPr>
          <a:xfrm>
            <a:off x="1034580" y="1054062"/>
            <a:ext cx="7074840" cy="37241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17278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7DDEC05-B747-2BF3-61BA-4073CDDFC08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A81BFC5-E37C-572C-7775-9AA201061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B32F8F-62F2-0009-1D93-394B98797BB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Pożary traw są niebezpieczne oraz zakazane</a:t>
            </a:r>
            <a:endParaRPr lang="pl-PL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Zgodnie z przepisami ustaw o ochronie przyrody i  lasach, wypalanie traw jest zakazane.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Kodeks wykroczeń przewiduje za wypalanie traw karę nagany, aresztu </a:t>
            </a:r>
            <a:b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grzywny</a:t>
            </a: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której wysokość może wynieść nawet do </a:t>
            </a:r>
            <a:r>
              <a:rPr lang="pl-PL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tysięcy złotych.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w wyniku podpalenia traw dojdzie do pożaru, który sprowadzi zagrożenie na wiele osób albo zniszczenia mienia dużych rozmiarów, sprawca podlega karze pozbawienia wolności </a:t>
            </a:r>
            <a:r>
              <a:rPr lang="pl-PL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nawet do 10 lat.</a:t>
            </a:r>
            <a:endParaRPr lang="pl-PL" b="1" kern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C68CCB-2E4C-9268-4C94-CE8976A3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31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36E4B62-5D80-9F7A-6D0D-5DF8E2A5016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STOP POŻAROM TRAW - STATYSTYKI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8B29199-D76F-F6C6-871C-1F619D00E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7DBAB9-193A-47AB-8BAC-EF47D0C701B8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DA751FD-951F-1141-A260-17E65850E78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lvl="0"/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Statystyki pożarów traw i nieużytków rolnych za rok 2025:</a:t>
            </a:r>
          </a:p>
          <a:p>
            <a:pPr lvl="0"/>
            <a:endParaRPr lang="pl-PL" sz="11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Liczba ofiar śmiertelnych: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7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Liczba osób rannych: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Zużycie wody do akcji gaśniczej: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</a:rPr>
              <a:t>114 012 144 litrów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</a:rPr>
              <a:t>Powierzchnia: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</a:rPr>
              <a:t>100,79 km</a:t>
            </a:r>
            <a:r>
              <a:rPr lang="pl-PL" b="1" baseline="30000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Suma strat </a:t>
            </a:r>
            <a:r>
              <a:rPr lang="pl-PL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popożarowych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28 347 600 PLN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</a:rPr>
              <a:t>Średni czas trwania akcji – </a:t>
            </a:r>
            <a:r>
              <a:rPr lang="pl-PL" b="1" dirty="0">
                <a:latin typeface="Calibri" panose="020F0502020204030204" pitchFamily="34" charset="0"/>
                <a:ea typeface="Times New Roman" panose="02020603050405020304" pitchFamily="18" charset="0"/>
              </a:rPr>
              <a:t>1 godz. 5 min. i 42 s.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65E317-20AC-F7EC-5057-6C146E29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668" y="722055"/>
            <a:ext cx="622781" cy="10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89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12309</TotalTime>
  <Words>736</Words>
  <Application>Microsoft Office PowerPoint</Application>
  <PresentationFormat>Pokaz na ekranie (16:9)</PresentationFormat>
  <Paragraphs>268</Paragraphs>
  <Slides>17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17</vt:i4>
      </vt:variant>
    </vt:vector>
  </HeadingPairs>
  <TitlesOfParts>
    <vt:vector size="29" baseType="lpstr">
      <vt:lpstr>Arial</vt:lpstr>
      <vt:lpstr>Roboto</vt:lpstr>
      <vt:lpstr>Calibri</vt:lpstr>
      <vt:lpstr>Open Sans</vt:lpstr>
      <vt:lpstr>Consolas</vt:lpstr>
      <vt:lpstr>Wingdings</vt:lpstr>
      <vt:lpstr>Calibri Light</vt:lpstr>
      <vt:lpstr>Aptos</vt:lpstr>
      <vt:lpstr>Webdings</vt:lpstr>
      <vt:lpstr>2_Custom Design</vt:lpstr>
      <vt:lpstr>Motyw1</vt:lpstr>
      <vt:lpstr>Projekt niestandardowy</vt:lpstr>
      <vt:lpstr> PAŃSTWOWA STRAŻ POŻARNA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Odprawa</dc:title>
  <dc:creator>Maciej Pożarski</dc:creator>
  <cp:keywords>BKG; BKG-II</cp:keywords>
  <cp:lastModifiedBy>M.Wawiórko (KG PSP)</cp:lastModifiedBy>
  <cp:revision>3001</cp:revision>
  <cp:lastPrinted>2026-03-02T13:39:45Z</cp:lastPrinted>
  <dcterms:created xsi:type="dcterms:W3CDTF">2013-11-01T04:45:58Z</dcterms:created>
  <dcterms:modified xsi:type="dcterms:W3CDTF">2026-03-02T13:50:12Z</dcterms:modified>
</cp:coreProperties>
</file>