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89" r:id="rId3"/>
    <p:sldId id="594" r:id="rId4"/>
    <p:sldId id="590" r:id="rId5"/>
    <p:sldId id="589" r:id="rId6"/>
    <p:sldId id="593" r:id="rId7"/>
  </p:sldIdLst>
  <p:sldSz cx="12192000" cy="6858000"/>
  <p:notesSz cx="6807200" cy="9939338"/>
  <p:embeddedFontLst>
    <p:embeddedFont>
      <p:font typeface="HY헤드라인M" panose="02030600000101010101" pitchFamily="18" charset="-127"/>
      <p:regular r:id="rId9"/>
    </p:embeddedFont>
    <p:embeddedFont>
      <p:font typeface="KoPub돋움체 Medium" panose="020B0600000101010101" charset="-127"/>
      <p:regular r:id="rId10"/>
    </p:embeddedFont>
    <p:embeddedFont>
      <p:font typeface="Pretendard Black" panose="020B0600000101010101" charset="-127"/>
      <p:bold r:id="rId11"/>
    </p:embeddedFont>
    <p:embeddedFont>
      <p:font typeface="Pretendard Light" panose="020B0600000101010101" charset="-127"/>
      <p:regular r:id="rId12"/>
    </p:embeddedFont>
    <p:embeddedFont>
      <p:font typeface="Pretendard Medium" panose="020B0600000101010101" charset="-127"/>
      <p:regular r:id="rId13"/>
    </p:embeddedFont>
    <p:embeddedFont>
      <p:font typeface="Pretendard SemiBold" panose="020B0600000101010101" charset="-127"/>
      <p:bold r:id="rId14"/>
    </p:embeddedFont>
    <p:embeddedFont>
      <p:font typeface="맑은 고딕" panose="020B0503020000020004" pitchFamily="50" charset="-127"/>
      <p:regular r:id="rId15"/>
      <p:bold r:id="rId16"/>
    </p:embeddedFont>
    <p:embeddedFont>
      <p:font typeface="Arial Bold" panose="020B07040202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556FE5-DF75-74CD-3248-5C45607A27AB}" name="하 지유" initials="하지" userId="84a3e2557788f92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9"/>
    <a:srgbClr val="006666"/>
    <a:srgbClr val="FFF2CC"/>
    <a:srgbClr val="C40B66"/>
    <a:srgbClr val="FFCCCC"/>
    <a:srgbClr val="A5A5A5"/>
    <a:srgbClr val="AEB604"/>
    <a:srgbClr val="0578BF"/>
    <a:srgbClr val="FCC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90424" autoAdjust="0"/>
  </p:normalViewPr>
  <p:slideViewPr>
    <p:cSldViewPr snapToGrid="0">
      <p:cViewPr varScale="1">
        <p:scale>
          <a:sx n="102" d="100"/>
          <a:sy n="102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7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E01CE-A273-4E2D-BCA6-AB3392A8036D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1A840-3DC7-45BA-92C0-4AA1E4C2A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88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1A840-3DC7-45BA-92C0-4AA1E4C2ABE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83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A840-3DC7-45BA-92C0-4AA1E4C2ABE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14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A840-3DC7-45BA-92C0-4AA1E4C2ABE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57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endParaRPr lang="en-US" altLang="ko-KR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A840-3DC7-45BA-92C0-4AA1E4C2ABE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48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endParaRPr lang="en-US" altLang="ko-KR" dirty="0"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A840-3DC7-45BA-92C0-4AA1E4C2ABE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72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A840-3DC7-45BA-92C0-4AA1E4C2ABE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99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5AE981-BCC1-445B-A8C6-05640828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F85D-5720-4701-99A2-6A6B5759059C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65151CD-07DF-432D-A3B4-6CEE6FF1C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21" y="164975"/>
            <a:ext cx="645979" cy="377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6FF8C7-80B5-461B-A70F-432AC1F45898}"/>
              </a:ext>
            </a:extLst>
          </p:cNvPr>
          <p:cNvSpPr txBox="1"/>
          <p:nvPr userDrawn="1"/>
        </p:nvSpPr>
        <p:spPr>
          <a:xfrm>
            <a:off x="182808" y="195995"/>
            <a:ext cx="671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Part  </a:t>
            </a:r>
            <a:endParaRPr lang="ko-KR" altLang="en-US" sz="16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B3BD44C-82A0-47CA-979B-3AB0DEF04EC2}"/>
              </a:ext>
            </a:extLst>
          </p:cNvPr>
          <p:cNvCxnSpPr/>
          <p:nvPr userDrawn="1"/>
        </p:nvCxnSpPr>
        <p:spPr>
          <a:xfrm>
            <a:off x="893299" y="247650"/>
            <a:ext cx="0" cy="3524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3422751-4670-4EC0-9531-789CD5E44779}"/>
              </a:ext>
            </a:extLst>
          </p:cNvPr>
          <p:cNvGrpSpPr/>
          <p:nvPr userDrawn="1"/>
        </p:nvGrpSpPr>
        <p:grpSpPr>
          <a:xfrm>
            <a:off x="189652" y="6378997"/>
            <a:ext cx="1443146" cy="223102"/>
            <a:chOff x="11172518" y="6543678"/>
            <a:chExt cx="1443146" cy="223102"/>
          </a:xfrm>
        </p:grpSpPr>
        <p:pic>
          <p:nvPicPr>
            <p:cNvPr id="12" name="그래픽 11">
              <a:extLst>
                <a:ext uri="{FF2B5EF4-FFF2-40B4-BE49-F238E27FC236}">
                  <a16:creationId xmlns:a16="http://schemas.microsoft.com/office/drawing/2014/main" id="{B263BFCC-6AFE-4650-9327-F71F2B3FA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219824" y="6543678"/>
              <a:ext cx="395840" cy="206717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E80207E5-58F3-4998-AC31-D70B90C99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2518" y="6560063"/>
              <a:ext cx="875786" cy="206717"/>
            </a:xfrm>
            <a:prstGeom prst="rect">
              <a:avLst/>
            </a:prstGeom>
          </p:spPr>
        </p:pic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14BB0FC-DDEE-4271-811F-A189156B0497}"/>
              </a:ext>
            </a:extLst>
          </p:cNvPr>
          <p:cNvSpPr/>
          <p:nvPr userDrawn="1"/>
        </p:nvSpPr>
        <p:spPr>
          <a:xfrm rot="5400000">
            <a:off x="6044904" y="698975"/>
            <a:ext cx="114300" cy="12204000"/>
          </a:xfrm>
          <a:prstGeom prst="rect">
            <a:avLst/>
          </a:prstGeom>
          <a:solidFill>
            <a:srgbClr val="C40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9E00D200-FCBF-43C2-AA04-EBBDBB83EB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65100"/>
            <a:ext cx="7623175" cy="511175"/>
          </a:xfrm>
        </p:spPr>
        <p:txBody>
          <a:bodyPr>
            <a:normAutofit/>
          </a:bodyPr>
          <a:lstStyle>
            <a:lvl1pPr>
              <a:defRPr lang="ko-KR" altLang="en-US" sz="2600" kern="1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29271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502B65-640B-4E26-8698-0C053EE81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42A323E-46BB-4537-8D9A-1FE874C58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E65EF2-1472-4FE5-ADF7-08FA2381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17DE10-3B23-4C1C-8063-05AB74E6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E30E43-36BC-4E86-840C-5F721A18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F85D-5720-4701-99A2-6A6B575905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80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1F348BB-B630-46CD-87F5-07A48562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460D526-FA1A-4527-B94D-87CAC96A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56A73A-5BCC-4A6B-9BB3-F2A66F87D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B8F059-1136-4DA0-B41C-65390B6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189D00-093C-40C4-BB57-BF994B118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F85D-5720-4701-99A2-6A6B575905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17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D4F37B9-BE74-49F0-83F4-62F1CBA50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806"/>
          <a:stretch/>
        </p:blipFill>
        <p:spPr>
          <a:xfrm>
            <a:off x="5997337" y="528132"/>
            <a:ext cx="6194663" cy="6343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EA5437-BE52-40F7-BD93-FEBF5D4F307D}"/>
              </a:ext>
            </a:extLst>
          </p:cNvPr>
          <p:cNvSpPr txBox="1"/>
          <p:nvPr/>
        </p:nvSpPr>
        <p:spPr>
          <a:xfrm>
            <a:off x="274112" y="1938454"/>
            <a:ext cx="73164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>
                <a:solidFill>
                  <a:schemeClr val="accent5"/>
                </a:solidFill>
                <a:effectLst>
                  <a:outerShdw blurRad="50800" dist="38100" dir="2700000" algn="tl" rotWithShape="0">
                    <a:schemeClr val="accent5">
                      <a:lumMod val="60000"/>
                      <a:lumOff val="40000"/>
                      <a:alpha val="42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The Progress of </a:t>
            </a:r>
          </a:p>
          <a:p>
            <a:r>
              <a:rPr lang="en-US" altLang="ko-KR" sz="3200" b="1">
                <a:solidFill>
                  <a:schemeClr val="accent5"/>
                </a:solidFill>
                <a:effectLst>
                  <a:outerShdw blurRad="50800" dist="38100" dir="2700000" algn="tl" rotWithShape="0">
                    <a:schemeClr val="accent5">
                      <a:lumMod val="60000"/>
                      <a:lumOff val="40000"/>
                      <a:alpha val="42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our 2024/25 KSP journey with Poland</a:t>
            </a:r>
            <a:endParaRPr lang="ko-KR" altLang="en-US" sz="3200" b="1" dirty="0">
              <a:solidFill>
                <a:schemeClr val="accent5"/>
              </a:solidFill>
              <a:effectLst>
                <a:outerShdw blurRad="50800" dist="38100" dir="2700000" algn="tl" rotWithShape="0">
                  <a:schemeClr val="accent5">
                    <a:lumMod val="60000"/>
                    <a:lumOff val="40000"/>
                    <a:alpha val="42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F0DF3C9-18CB-45DC-B96C-19C3DAD83C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 b="-22300"/>
          <a:stretch/>
        </p:blipFill>
        <p:spPr>
          <a:xfrm>
            <a:off x="540613" y="1343651"/>
            <a:ext cx="939063" cy="594803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D4FE4979-A7E4-4055-92D0-6CE2530AFB73}"/>
              </a:ext>
            </a:extLst>
          </p:cNvPr>
          <p:cNvGrpSpPr>
            <a:grpSpLocks noChangeAspect="1"/>
          </p:cNvGrpSpPr>
          <p:nvPr/>
        </p:nvGrpSpPr>
        <p:grpSpPr>
          <a:xfrm>
            <a:off x="152461" y="5969744"/>
            <a:ext cx="2146254" cy="313271"/>
            <a:chOff x="11172518" y="6560063"/>
            <a:chExt cx="1416243" cy="206717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BE9BB0D0-5BC2-4611-9AD8-03250E15C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92921" y="6560063"/>
              <a:ext cx="395840" cy="206717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6DF60484-A3D4-4154-9371-B49F64BD5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2518" y="6560063"/>
              <a:ext cx="875786" cy="206717"/>
            </a:xfrm>
            <a:prstGeom prst="rect">
              <a:avLst/>
            </a:prstGeom>
          </p:spPr>
        </p:pic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8D6314C-F2FB-4791-A3FE-9F4FBE96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F85D-5720-4701-99A2-6A6B5759059C}" type="slidenum">
              <a:rPr lang="ko-KR" altLang="en-US" smtClean="0"/>
              <a:t>1</a:t>
            </a:fld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4504CD9-BBC1-4E1E-841A-3FC46485B0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7876" y="5878694"/>
            <a:ext cx="370574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3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5C073A3-C94D-49EE-ABC2-02C3EC2B4907}"/>
              </a:ext>
            </a:extLst>
          </p:cNvPr>
          <p:cNvSpPr/>
          <p:nvPr/>
        </p:nvSpPr>
        <p:spPr>
          <a:xfrm rot="5400000">
            <a:off x="6044904" y="698975"/>
            <a:ext cx="114300" cy="12204000"/>
          </a:xfrm>
          <a:prstGeom prst="rect">
            <a:avLst/>
          </a:prstGeom>
          <a:solidFill>
            <a:srgbClr val="C40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0B80073-8E28-4AFC-8CFF-0B05CB3223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21" y="164975"/>
            <a:ext cx="645979" cy="377950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B0CE29A-E94C-4948-8F6D-FA42DE5A71F6}"/>
              </a:ext>
            </a:extLst>
          </p:cNvPr>
          <p:cNvCxnSpPr/>
          <p:nvPr/>
        </p:nvCxnSpPr>
        <p:spPr>
          <a:xfrm>
            <a:off x="893299" y="247650"/>
            <a:ext cx="0" cy="3524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93DEF8-1A9F-47F7-BFAB-C359C6EDAAC5}"/>
              </a:ext>
            </a:extLst>
          </p:cNvPr>
          <p:cNvSpPr txBox="1"/>
          <p:nvPr/>
        </p:nvSpPr>
        <p:spPr>
          <a:xfrm>
            <a:off x="948543" y="164975"/>
            <a:ext cx="71385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00" b="1" dirty="0">
                <a:latin typeface="Calibri" panose="020F0502020204030204" pitchFamily="34" charset="0"/>
                <a:ea typeface="Pretendard Black" panose="02000A03000000020004" charset="-127"/>
                <a:cs typeface="Calibri" panose="020F0502020204030204" pitchFamily="34" charset="0"/>
              </a:rPr>
              <a:t>Introduction </a:t>
            </a:r>
            <a:r>
              <a:rPr lang="en-US" altLang="ko-KR" sz="2600" b="1">
                <a:latin typeface="Calibri" panose="020F0502020204030204" pitchFamily="34" charset="0"/>
                <a:ea typeface="Pretendard Black" panose="02000A03000000020004" charset="-127"/>
                <a:cs typeface="Calibri" panose="020F0502020204030204" pitchFamily="34" charset="0"/>
              </a:rPr>
              <a:t>to Knowledge Sharing Program (KSP)</a:t>
            </a:r>
            <a:endParaRPr lang="ko-KR" altLang="en-US" sz="2600" b="1" dirty="0">
              <a:latin typeface="Calibri" panose="020F0502020204030204" pitchFamily="34" charset="0"/>
              <a:ea typeface="Pretendard Black" panose="02000A03000000020004" charset="-12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DE663-28B7-3EC4-D162-5FBA3B241F73}"/>
              </a:ext>
            </a:extLst>
          </p:cNvPr>
          <p:cNvSpPr txBox="1"/>
          <p:nvPr/>
        </p:nvSpPr>
        <p:spPr>
          <a:xfrm>
            <a:off x="150788" y="208067"/>
            <a:ext cx="687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79F43B-7263-494B-8AC5-B7331DA4C94C}"/>
              </a:ext>
            </a:extLst>
          </p:cNvPr>
          <p:cNvSpPr txBox="1"/>
          <p:nvPr/>
        </p:nvSpPr>
        <p:spPr>
          <a:xfrm>
            <a:off x="849945" y="861023"/>
            <a:ext cx="10779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KSP</a:t>
            </a:r>
            <a:r>
              <a:rPr lang="en-US" altLang="ko-KR" sz="2400"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 is a </a:t>
            </a:r>
            <a:r>
              <a:rPr lang="en-US" altLang="ko-KR" sz="2400" b="1"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joint policy research program </a:t>
            </a:r>
            <a:r>
              <a:rPr lang="en-US" altLang="ko-KR" sz="2400"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that shares Korea’s development experience and derive </a:t>
            </a:r>
            <a:r>
              <a:rPr lang="en-US" altLang="ko-KR" sz="2400" b="1"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tailored policy recommendations </a:t>
            </a:r>
            <a:r>
              <a:rPr lang="en-US" altLang="ko-KR" sz="2400"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with partner countries, while also providing capacity-building opportunities to support their effective policy development &amp; implementation.</a:t>
            </a:r>
            <a:endParaRPr lang="en-US" altLang="ko-KR" sz="2400" dirty="0">
              <a:latin typeface="Calibri" panose="020F0502020204030204" pitchFamily="34" charset="0"/>
              <a:ea typeface="Pretendard Light" panose="02000403000000020004" charset="-127"/>
              <a:cs typeface="Calibri" panose="020F0502020204030204" pitchFamily="34" charset="0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8865B8A-63CD-496B-A6BB-6F3AA0A2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F85D-5720-4701-99A2-6A6B5759059C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38" name="Shape 624">
            <a:extLst>
              <a:ext uri="{FF2B5EF4-FFF2-40B4-BE49-F238E27FC236}">
                <a16:creationId xmlns:a16="http://schemas.microsoft.com/office/drawing/2014/main" id="{18B81DD1-2FB3-4C04-9F03-601DB3640855}"/>
              </a:ext>
            </a:extLst>
          </p:cNvPr>
          <p:cNvSpPr/>
          <p:nvPr/>
        </p:nvSpPr>
        <p:spPr>
          <a:xfrm>
            <a:off x="1279435" y="4087933"/>
            <a:ext cx="8933939" cy="1260206"/>
          </a:xfrm>
          <a:prstGeom prst="rightArrow">
            <a:avLst>
              <a:gd name="adj1" fmla="val 46460"/>
              <a:gd name="adj2" fmla="val 71503"/>
            </a:avLst>
          </a:prstGeom>
          <a:solidFill>
            <a:srgbClr val="DCDCDC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40" name="Shape 625">
            <a:extLst>
              <a:ext uri="{FF2B5EF4-FFF2-40B4-BE49-F238E27FC236}">
                <a16:creationId xmlns:a16="http://schemas.microsoft.com/office/drawing/2014/main" id="{5B3AC5A5-B319-48CF-8652-1A03EBF50D44}"/>
              </a:ext>
            </a:extLst>
          </p:cNvPr>
          <p:cNvSpPr/>
          <p:nvPr/>
        </p:nvSpPr>
        <p:spPr>
          <a:xfrm>
            <a:off x="4101827" y="2782742"/>
            <a:ext cx="3106415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  <a:defRPr sz="2400" b="1" cap="all">
                <a:solidFill>
                  <a:srgbClr val="F3AA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ko-KR" sz="1500" dirty="0">
                <a:solidFill>
                  <a:srgbClr val="FF0000"/>
                </a:solidFill>
              </a:rPr>
              <a:t>Policy diagnosis </a:t>
            </a:r>
            <a:r>
              <a:rPr lang="en-US" altLang="ko-KR" sz="1500" dirty="0"/>
              <a:t>through mutual learning</a:t>
            </a:r>
          </a:p>
          <a:p>
            <a:pPr algn="l">
              <a:lnSpc>
                <a:spcPct val="110000"/>
              </a:lnSpc>
              <a:defRPr sz="2400" b="1" cap="all">
                <a:solidFill>
                  <a:srgbClr val="F3AA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ko-KR" sz="1500" dirty="0"/>
              <a:t>02</a:t>
            </a:r>
            <a:endParaRPr sz="1500" dirty="0"/>
          </a:p>
        </p:txBody>
      </p:sp>
      <p:sp>
        <p:nvSpPr>
          <p:cNvPr id="41" name="Shape 626">
            <a:extLst>
              <a:ext uri="{FF2B5EF4-FFF2-40B4-BE49-F238E27FC236}">
                <a16:creationId xmlns:a16="http://schemas.microsoft.com/office/drawing/2014/main" id="{358FA834-EC43-4B30-B99B-F7EB5A08E7CF}"/>
              </a:ext>
            </a:extLst>
          </p:cNvPr>
          <p:cNvSpPr/>
          <p:nvPr/>
        </p:nvSpPr>
        <p:spPr>
          <a:xfrm>
            <a:off x="2820364" y="3844231"/>
            <a:ext cx="370939" cy="1869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150"/>
                </a:lnTo>
                <a:lnTo>
                  <a:pt x="21600" y="1955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2462"/>
          </a:solidFill>
          <a:ln w="12700">
            <a:miter lim="400000"/>
          </a:ln>
        </p:spPr>
        <p:txBody>
          <a:bodyPr lIns="35719" tIns="35719" rIns="35719" bIns="35719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42" name="Shape 627">
            <a:extLst>
              <a:ext uri="{FF2B5EF4-FFF2-40B4-BE49-F238E27FC236}">
                <a16:creationId xmlns:a16="http://schemas.microsoft.com/office/drawing/2014/main" id="{1A9BAB71-0A12-48CB-BA0D-0018657F8B50}"/>
              </a:ext>
            </a:extLst>
          </p:cNvPr>
          <p:cNvSpPr/>
          <p:nvPr/>
        </p:nvSpPr>
        <p:spPr>
          <a:xfrm>
            <a:off x="2819978" y="3689693"/>
            <a:ext cx="1062053" cy="667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07"/>
                </a:moveTo>
                <a:lnTo>
                  <a:pt x="7493" y="0"/>
                </a:lnTo>
                <a:lnTo>
                  <a:pt x="21600" y="15708"/>
                </a:lnTo>
                <a:lnTo>
                  <a:pt x="14012" y="21600"/>
                </a:lnTo>
                <a:lnTo>
                  <a:pt x="0" y="5007"/>
                </a:lnTo>
                <a:close/>
              </a:path>
            </a:pathLst>
          </a:custGeom>
          <a:solidFill>
            <a:srgbClr val="F65A9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44" name="Shape 628">
            <a:extLst>
              <a:ext uri="{FF2B5EF4-FFF2-40B4-BE49-F238E27FC236}">
                <a16:creationId xmlns:a16="http://schemas.microsoft.com/office/drawing/2014/main" id="{88491E43-B854-4AEC-B8BF-83DA8F96A0B5}"/>
              </a:ext>
            </a:extLst>
          </p:cNvPr>
          <p:cNvSpPr/>
          <p:nvPr/>
        </p:nvSpPr>
        <p:spPr>
          <a:xfrm>
            <a:off x="3508914" y="4174979"/>
            <a:ext cx="370939" cy="1029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718"/>
                </a:lnTo>
                <a:lnTo>
                  <a:pt x="0" y="21600"/>
                </a:lnTo>
                <a:lnTo>
                  <a:pt x="21600" y="17882"/>
                </a:lnTo>
                <a:lnTo>
                  <a:pt x="21600" y="0"/>
                </a:lnTo>
                <a:close/>
              </a:path>
            </a:pathLst>
          </a:custGeom>
          <a:solidFill>
            <a:srgbClr val="961642"/>
          </a:solidFill>
          <a:ln w="12700">
            <a:miter lim="400000"/>
          </a:ln>
        </p:spPr>
        <p:txBody>
          <a:bodyPr lIns="35719" tIns="35719" rIns="35719" bIns="35719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45" name="Shape 629">
            <a:extLst>
              <a:ext uri="{FF2B5EF4-FFF2-40B4-BE49-F238E27FC236}">
                <a16:creationId xmlns:a16="http://schemas.microsoft.com/office/drawing/2014/main" id="{3E445813-77A7-4A49-B90A-587CC6FE1532}"/>
              </a:ext>
            </a:extLst>
          </p:cNvPr>
          <p:cNvSpPr/>
          <p:nvPr/>
        </p:nvSpPr>
        <p:spPr>
          <a:xfrm>
            <a:off x="3508832" y="5025287"/>
            <a:ext cx="701177" cy="690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9" y="0"/>
                </a:moveTo>
                <a:lnTo>
                  <a:pt x="0" y="5575"/>
                </a:lnTo>
                <a:lnTo>
                  <a:pt x="21173" y="21560"/>
                </a:lnTo>
                <a:lnTo>
                  <a:pt x="21173" y="7207"/>
                </a:lnTo>
                <a:lnTo>
                  <a:pt x="11479" y="0"/>
                </a:lnTo>
                <a:close/>
                <a:moveTo>
                  <a:pt x="21600" y="21394"/>
                </a:moveTo>
                <a:lnTo>
                  <a:pt x="21206" y="21587"/>
                </a:lnTo>
                <a:lnTo>
                  <a:pt x="21226" y="21600"/>
                </a:lnTo>
                <a:lnTo>
                  <a:pt x="21600" y="21394"/>
                </a:lnTo>
                <a:close/>
              </a:path>
            </a:pathLst>
          </a:custGeom>
          <a:solidFill>
            <a:srgbClr val="D9246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46" name="Shape 630">
            <a:extLst>
              <a:ext uri="{FF2B5EF4-FFF2-40B4-BE49-F238E27FC236}">
                <a16:creationId xmlns:a16="http://schemas.microsoft.com/office/drawing/2014/main" id="{D62A99D0-3D6E-4EFC-99AE-E19A20283A4B}"/>
              </a:ext>
            </a:extLst>
          </p:cNvPr>
          <p:cNvSpPr/>
          <p:nvPr/>
        </p:nvSpPr>
        <p:spPr>
          <a:xfrm>
            <a:off x="4196149" y="3843263"/>
            <a:ext cx="370939" cy="1871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147"/>
                </a:lnTo>
                <a:lnTo>
                  <a:pt x="21600" y="1945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3AA0D"/>
          </a:solidFill>
          <a:ln w="12700">
            <a:miter lim="400000"/>
          </a:ln>
        </p:spPr>
        <p:txBody>
          <a:bodyPr lIns="35719" tIns="35719" rIns="35719" bIns="35719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47" name="Shape 631">
            <a:extLst>
              <a:ext uri="{FF2B5EF4-FFF2-40B4-BE49-F238E27FC236}">
                <a16:creationId xmlns:a16="http://schemas.microsoft.com/office/drawing/2014/main" id="{6B606BB0-EFED-4D4C-8DE6-A4745E0331C9}"/>
              </a:ext>
            </a:extLst>
          </p:cNvPr>
          <p:cNvSpPr/>
          <p:nvPr/>
        </p:nvSpPr>
        <p:spPr>
          <a:xfrm>
            <a:off x="4196149" y="3689693"/>
            <a:ext cx="1062053" cy="667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07"/>
                </a:moveTo>
                <a:lnTo>
                  <a:pt x="7493" y="0"/>
                </a:lnTo>
                <a:lnTo>
                  <a:pt x="21600" y="15708"/>
                </a:lnTo>
                <a:lnTo>
                  <a:pt x="14012" y="21600"/>
                </a:lnTo>
                <a:lnTo>
                  <a:pt x="0" y="5007"/>
                </a:lnTo>
                <a:close/>
              </a:path>
            </a:pathLst>
          </a:custGeom>
          <a:solidFill>
            <a:srgbClr val="FBC66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48" name="Shape 632">
            <a:extLst>
              <a:ext uri="{FF2B5EF4-FFF2-40B4-BE49-F238E27FC236}">
                <a16:creationId xmlns:a16="http://schemas.microsoft.com/office/drawing/2014/main" id="{5FEF1ACF-35E9-48D5-832E-171E0933E81F}"/>
              </a:ext>
            </a:extLst>
          </p:cNvPr>
          <p:cNvSpPr/>
          <p:nvPr/>
        </p:nvSpPr>
        <p:spPr>
          <a:xfrm>
            <a:off x="4885087" y="4174979"/>
            <a:ext cx="370936" cy="1029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718"/>
                </a:lnTo>
                <a:lnTo>
                  <a:pt x="0" y="21600"/>
                </a:lnTo>
                <a:lnTo>
                  <a:pt x="21600" y="17882"/>
                </a:lnTo>
                <a:lnTo>
                  <a:pt x="21600" y="0"/>
                </a:lnTo>
                <a:close/>
              </a:path>
            </a:pathLst>
          </a:custGeom>
          <a:solidFill>
            <a:srgbClr val="C18607"/>
          </a:solidFill>
          <a:ln w="12700">
            <a:miter lim="400000"/>
          </a:ln>
        </p:spPr>
        <p:txBody>
          <a:bodyPr lIns="35719" tIns="35719" rIns="35719" bIns="35719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49" name="Shape 633">
            <a:extLst>
              <a:ext uri="{FF2B5EF4-FFF2-40B4-BE49-F238E27FC236}">
                <a16:creationId xmlns:a16="http://schemas.microsoft.com/office/drawing/2014/main" id="{4BB9EDA0-24AD-4C0A-A106-28447F312041}"/>
              </a:ext>
            </a:extLst>
          </p:cNvPr>
          <p:cNvSpPr/>
          <p:nvPr/>
        </p:nvSpPr>
        <p:spPr>
          <a:xfrm>
            <a:off x="4885004" y="5025287"/>
            <a:ext cx="701177" cy="690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9" y="0"/>
                </a:moveTo>
                <a:lnTo>
                  <a:pt x="0" y="5575"/>
                </a:lnTo>
                <a:lnTo>
                  <a:pt x="21173" y="21560"/>
                </a:lnTo>
                <a:lnTo>
                  <a:pt x="21173" y="7207"/>
                </a:lnTo>
                <a:lnTo>
                  <a:pt x="11479" y="0"/>
                </a:lnTo>
                <a:close/>
                <a:moveTo>
                  <a:pt x="21600" y="21394"/>
                </a:moveTo>
                <a:lnTo>
                  <a:pt x="21206" y="21587"/>
                </a:lnTo>
                <a:lnTo>
                  <a:pt x="21226" y="21600"/>
                </a:lnTo>
                <a:lnTo>
                  <a:pt x="21600" y="21394"/>
                </a:lnTo>
                <a:close/>
              </a:path>
            </a:pathLst>
          </a:custGeom>
          <a:solidFill>
            <a:srgbClr val="F3AA0D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50" name="Shape 634">
            <a:extLst>
              <a:ext uri="{FF2B5EF4-FFF2-40B4-BE49-F238E27FC236}">
                <a16:creationId xmlns:a16="http://schemas.microsoft.com/office/drawing/2014/main" id="{1EE3ABC5-6F58-4831-BEAF-4AEA70574C8A}"/>
              </a:ext>
            </a:extLst>
          </p:cNvPr>
          <p:cNvSpPr/>
          <p:nvPr/>
        </p:nvSpPr>
        <p:spPr>
          <a:xfrm>
            <a:off x="5572320" y="3843263"/>
            <a:ext cx="370939" cy="1871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147"/>
                </a:lnTo>
                <a:lnTo>
                  <a:pt x="21600" y="1945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0AC40"/>
          </a:solidFill>
          <a:ln w="12700">
            <a:miter lim="400000"/>
          </a:ln>
        </p:spPr>
        <p:txBody>
          <a:bodyPr lIns="35719" tIns="35719" rIns="35719" bIns="35719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51" name="Shape 635">
            <a:extLst>
              <a:ext uri="{FF2B5EF4-FFF2-40B4-BE49-F238E27FC236}">
                <a16:creationId xmlns:a16="http://schemas.microsoft.com/office/drawing/2014/main" id="{77D5CF1D-99ED-4A32-A6D2-5F8AF1397C82}"/>
              </a:ext>
            </a:extLst>
          </p:cNvPr>
          <p:cNvSpPr/>
          <p:nvPr/>
        </p:nvSpPr>
        <p:spPr>
          <a:xfrm>
            <a:off x="5572320" y="3689693"/>
            <a:ext cx="1062054" cy="667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07"/>
                </a:moveTo>
                <a:lnTo>
                  <a:pt x="7493" y="0"/>
                </a:lnTo>
                <a:lnTo>
                  <a:pt x="21600" y="15708"/>
                </a:lnTo>
                <a:lnTo>
                  <a:pt x="14012" y="21600"/>
                </a:lnTo>
                <a:lnTo>
                  <a:pt x="0" y="5007"/>
                </a:lnTo>
                <a:close/>
              </a:path>
            </a:pathLst>
          </a:custGeom>
          <a:solidFill>
            <a:srgbClr val="B9D29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52" name="Shape 636">
            <a:extLst>
              <a:ext uri="{FF2B5EF4-FFF2-40B4-BE49-F238E27FC236}">
                <a16:creationId xmlns:a16="http://schemas.microsoft.com/office/drawing/2014/main" id="{2F7D8B66-C894-418F-9823-24AEED8EA36F}"/>
              </a:ext>
            </a:extLst>
          </p:cNvPr>
          <p:cNvSpPr/>
          <p:nvPr/>
        </p:nvSpPr>
        <p:spPr>
          <a:xfrm>
            <a:off x="6261258" y="4174979"/>
            <a:ext cx="370938" cy="1029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718"/>
                </a:lnTo>
                <a:lnTo>
                  <a:pt x="0" y="21600"/>
                </a:lnTo>
                <a:lnTo>
                  <a:pt x="21600" y="17882"/>
                </a:lnTo>
                <a:lnTo>
                  <a:pt x="21600" y="0"/>
                </a:lnTo>
                <a:close/>
              </a:path>
            </a:pathLst>
          </a:custGeom>
          <a:solidFill>
            <a:srgbClr val="5B7B2B"/>
          </a:solidFill>
          <a:ln w="12700">
            <a:miter lim="400000"/>
          </a:ln>
        </p:spPr>
        <p:txBody>
          <a:bodyPr lIns="35719" tIns="35719" rIns="35719" bIns="35719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53" name="Shape 637">
            <a:extLst>
              <a:ext uri="{FF2B5EF4-FFF2-40B4-BE49-F238E27FC236}">
                <a16:creationId xmlns:a16="http://schemas.microsoft.com/office/drawing/2014/main" id="{05DF67A4-84C8-4C17-8568-EA286F91AFD3}"/>
              </a:ext>
            </a:extLst>
          </p:cNvPr>
          <p:cNvSpPr/>
          <p:nvPr/>
        </p:nvSpPr>
        <p:spPr>
          <a:xfrm>
            <a:off x="6261177" y="5025287"/>
            <a:ext cx="701179" cy="690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9" y="0"/>
                </a:moveTo>
                <a:lnTo>
                  <a:pt x="0" y="5575"/>
                </a:lnTo>
                <a:lnTo>
                  <a:pt x="21173" y="21560"/>
                </a:lnTo>
                <a:lnTo>
                  <a:pt x="21173" y="7207"/>
                </a:lnTo>
                <a:lnTo>
                  <a:pt x="11479" y="0"/>
                </a:lnTo>
                <a:close/>
                <a:moveTo>
                  <a:pt x="21600" y="21394"/>
                </a:moveTo>
                <a:lnTo>
                  <a:pt x="21206" y="21587"/>
                </a:lnTo>
                <a:lnTo>
                  <a:pt x="21226" y="21600"/>
                </a:lnTo>
                <a:lnTo>
                  <a:pt x="21600" y="21394"/>
                </a:lnTo>
                <a:close/>
              </a:path>
            </a:pathLst>
          </a:custGeom>
          <a:solidFill>
            <a:srgbClr val="80AC4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54" name="Shape 638">
            <a:extLst>
              <a:ext uri="{FF2B5EF4-FFF2-40B4-BE49-F238E27FC236}">
                <a16:creationId xmlns:a16="http://schemas.microsoft.com/office/drawing/2014/main" id="{E47FC631-51AE-4DCC-814E-9935937E8331}"/>
              </a:ext>
            </a:extLst>
          </p:cNvPr>
          <p:cNvSpPr/>
          <p:nvPr/>
        </p:nvSpPr>
        <p:spPr>
          <a:xfrm>
            <a:off x="6948494" y="3843263"/>
            <a:ext cx="370939" cy="1871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147"/>
                </a:lnTo>
                <a:lnTo>
                  <a:pt x="21600" y="1945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C95CF"/>
          </a:solidFill>
          <a:ln w="12700">
            <a:miter lim="400000"/>
          </a:ln>
        </p:spPr>
        <p:txBody>
          <a:bodyPr lIns="35719" tIns="35719" rIns="35719" bIns="35719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55" name="Shape 639">
            <a:extLst>
              <a:ext uri="{FF2B5EF4-FFF2-40B4-BE49-F238E27FC236}">
                <a16:creationId xmlns:a16="http://schemas.microsoft.com/office/drawing/2014/main" id="{907F447D-BB9B-4473-A6D2-B87469C2DD21}"/>
              </a:ext>
            </a:extLst>
          </p:cNvPr>
          <p:cNvSpPr/>
          <p:nvPr/>
        </p:nvSpPr>
        <p:spPr>
          <a:xfrm>
            <a:off x="6948494" y="3689693"/>
            <a:ext cx="1062053" cy="667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07"/>
                </a:moveTo>
                <a:lnTo>
                  <a:pt x="7493" y="0"/>
                </a:lnTo>
                <a:lnTo>
                  <a:pt x="21600" y="15708"/>
                </a:lnTo>
                <a:lnTo>
                  <a:pt x="14012" y="21600"/>
                </a:lnTo>
                <a:lnTo>
                  <a:pt x="0" y="5007"/>
                </a:lnTo>
                <a:close/>
              </a:path>
            </a:pathLst>
          </a:custGeom>
          <a:solidFill>
            <a:srgbClr val="99C3E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321457">
              <a:lnSpc>
                <a:spcPct val="80000"/>
              </a:lnSpc>
              <a:spcBef>
                <a:spcPts val="3867"/>
              </a:spcBef>
              <a:defRPr sz="48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375"/>
          </a:p>
        </p:txBody>
      </p:sp>
      <p:sp>
        <p:nvSpPr>
          <p:cNvPr id="56" name="Shape 640">
            <a:extLst>
              <a:ext uri="{FF2B5EF4-FFF2-40B4-BE49-F238E27FC236}">
                <a16:creationId xmlns:a16="http://schemas.microsoft.com/office/drawing/2014/main" id="{1B235AB1-33FF-4E2B-8DBA-8DA0F3D02390}"/>
              </a:ext>
            </a:extLst>
          </p:cNvPr>
          <p:cNvSpPr/>
          <p:nvPr/>
        </p:nvSpPr>
        <p:spPr>
          <a:xfrm>
            <a:off x="7637432" y="4174979"/>
            <a:ext cx="370939" cy="1029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718"/>
                </a:lnTo>
                <a:lnTo>
                  <a:pt x="0" y="21600"/>
                </a:lnTo>
                <a:lnTo>
                  <a:pt x="21600" y="17882"/>
                </a:lnTo>
                <a:lnTo>
                  <a:pt x="21600" y="0"/>
                </a:lnTo>
                <a:close/>
              </a:path>
            </a:pathLst>
          </a:custGeom>
          <a:solidFill>
            <a:srgbClr val="2075A4"/>
          </a:solidFill>
          <a:ln w="12700">
            <a:miter lim="400000"/>
          </a:ln>
        </p:spPr>
        <p:txBody>
          <a:bodyPr lIns="35719" tIns="35719" rIns="35719" bIns="35719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57" name="Shape 641">
            <a:extLst>
              <a:ext uri="{FF2B5EF4-FFF2-40B4-BE49-F238E27FC236}">
                <a16:creationId xmlns:a16="http://schemas.microsoft.com/office/drawing/2014/main" id="{010E0034-12D2-4835-AE0F-1F4F3E1B0563}"/>
              </a:ext>
            </a:extLst>
          </p:cNvPr>
          <p:cNvSpPr/>
          <p:nvPr/>
        </p:nvSpPr>
        <p:spPr>
          <a:xfrm>
            <a:off x="7637349" y="5025287"/>
            <a:ext cx="701179" cy="690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9" y="0"/>
                </a:moveTo>
                <a:lnTo>
                  <a:pt x="0" y="5575"/>
                </a:lnTo>
                <a:lnTo>
                  <a:pt x="21173" y="21560"/>
                </a:lnTo>
                <a:lnTo>
                  <a:pt x="21173" y="7207"/>
                </a:lnTo>
                <a:lnTo>
                  <a:pt x="11479" y="0"/>
                </a:lnTo>
                <a:close/>
                <a:moveTo>
                  <a:pt x="21600" y="21394"/>
                </a:moveTo>
                <a:lnTo>
                  <a:pt x="21206" y="21587"/>
                </a:lnTo>
                <a:lnTo>
                  <a:pt x="21226" y="21600"/>
                </a:lnTo>
                <a:lnTo>
                  <a:pt x="21600" y="21394"/>
                </a:lnTo>
                <a:close/>
              </a:path>
            </a:pathLst>
          </a:custGeom>
          <a:solidFill>
            <a:srgbClr val="2C95C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lnSpc>
                <a:spcPct val="90000"/>
              </a:lnSpc>
              <a:spcBef>
                <a:spcPts val="2109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266"/>
          </a:p>
        </p:txBody>
      </p:sp>
      <p:sp>
        <p:nvSpPr>
          <p:cNvPr id="58" name="Shape 642">
            <a:extLst>
              <a:ext uri="{FF2B5EF4-FFF2-40B4-BE49-F238E27FC236}">
                <a16:creationId xmlns:a16="http://schemas.microsoft.com/office/drawing/2014/main" id="{398393D1-73E6-4008-9101-A4B0A13C9A7E}"/>
              </a:ext>
            </a:extLst>
          </p:cNvPr>
          <p:cNvSpPr/>
          <p:nvPr/>
        </p:nvSpPr>
        <p:spPr>
          <a:xfrm flipH="1">
            <a:off x="3430272" y="4439918"/>
            <a:ext cx="535797" cy="53579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5D1E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lnSpc>
                <a:spcPct val="110000"/>
              </a:lnSpc>
              <a:spcBef>
                <a:spcPts val="2109"/>
              </a:spcBef>
              <a:defRPr sz="1600" cap="all">
                <a:solidFill>
                  <a:srgbClr val="00A2BB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125"/>
          </a:p>
        </p:txBody>
      </p:sp>
      <p:sp>
        <p:nvSpPr>
          <p:cNvPr id="59" name="Shape 643">
            <a:extLst>
              <a:ext uri="{FF2B5EF4-FFF2-40B4-BE49-F238E27FC236}">
                <a16:creationId xmlns:a16="http://schemas.microsoft.com/office/drawing/2014/main" id="{1FB17882-D76C-452F-99CF-3A8DA566FB56}"/>
              </a:ext>
            </a:extLst>
          </p:cNvPr>
          <p:cNvSpPr/>
          <p:nvPr/>
        </p:nvSpPr>
        <p:spPr>
          <a:xfrm flipH="1">
            <a:off x="4816606" y="4439918"/>
            <a:ext cx="535797" cy="53579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5D1E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lnSpc>
                <a:spcPct val="110000"/>
              </a:lnSpc>
              <a:spcBef>
                <a:spcPts val="2109"/>
              </a:spcBef>
              <a:defRPr sz="1600" cap="all">
                <a:solidFill>
                  <a:srgbClr val="00A2BB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125"/>
          </a:p>
        </p:txBody>
      </p:sp>
      <p:sp>
        <p:nvSpPr>
          <p:cNvPr id="60" name="Shape 644">
            <a:extLst>
              <a:ext uri="{FF2B5EF4-FFF2-40B4-BE49-F238E27FC236}">
                <a16:creationId xmlns:a16="http://schemas.microsoft.com/office/drawing/2014/main" id="{DDBB74F9-7514-4208-A570-ACD559FCCA05}"/>
              </a:ext>
            </a:extLst>
          </p:cNvPr>
          <p:cNvSpPr/>
          <p:nvPr/>
        </p:nvSpPr>
        <p:spPr>
          <a:xfrm flipH="1">
            <a:off x="6189543" y="4439918"/>
            <a:ext cx="535799" cy="53579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5D1E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lnSpc>
                <a:spcPct val="110000"/>
              </a:lnSpc>
              <a:spcBef>
                <a:spcPts val="2109"/>
              </a:spcBef>
              <a:defRPr sz="1600" cap="all">
                <a:solidFill>
                  <a:srgbClr val="00A2BB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125"/>
          </a:p>
        </p:txBody>
      </p:sp>
      <p:sp>
        <p:nvSpPr>
          <p:cNvPr id="61" name="Shape 645">
            <a:extLst>
              <a:ext uri="{FF2B5EF4-FFF2-40B4-BE49-F238E27FC236}">
                <a16:creationId xmlns:a16="http://schemas.microsoft.com/office/drawing/2014/main" id="{F8483937-79C7-425A-8016-1BECF4AB8BF7}"/>
              </a:ext>
            </a:extLst>
          </p:cNvPr>
          <p:cNvSpPr/>
          <p:nvPr/>
        </p:nvSpPr>
        <p:spPr>
          <a:xfrm flipH="1">
            <a:off x="7562482" y="4439918"/>
            <a:ext cx="535799" cy="53579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5D1E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lnSpc>
                <a:spcPct val="110000"/>
              </a:lnSpc>
              <a:spcBef>
                <a:spcPts val="2109"/>
              </a:spcBef>
              <a:defRPr sz="1600" cap="all">
                <a:solidFill>
                  <a:srgbClr val="00A2BB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 sz="1125"/>
          </a:p>
        </p:txBody>
      </p:sp>
      <p:sp>
        <p:nvSpPr>
          <p:cNvPr id="62" name="Shape 646">
            <a:extLst>
              <a:ext uri="{FF2B5EF4-FFF2-40B4-BE49-F238E27FC236}">
                <a16:creationId xmlns:a16="http://schemas.microsoft.com/office/drawing/2014/main" id="{D2EC6013-97A9-46A3-A853-50127A31F9EA}"/>
              </a:ext>
            </a:extLst>
          </p:cNvPr>
          <p:cNvSpPr/>
          <p:nvPr/>
        </p:nvSpPr>
        <p:spPr>
          <a:xfrm>
            <a:off x="2820370" y="5841095"/>
            <a:ext cx="2619401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110000"/>
              </a:lnSpc>
              <a:defRPr sz="2400" b="1" cap="all">
                <a:solidFill>
                  <a:srgbClr val="D924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00" dirty="0">
                <a:solidFill>
                  <a:srgbClr val="FFC000"/>
                </a:solidFill>
              </a:rPr>
              <a:t>01 </a:t>
            </a:r>
          </a:p>
          <a:p>
            <a:pPr algn="l">
              <a:lnSpc>
                <a:spcPct val="110000"/>
              </a:lnSpc>
              <a:defRPr sz="2400" b="1" cap="all">
                <a:solidFill>
                  <a:srgbClr val="D924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00" dirty="0">
                <a:solidFill>
                  <a:srgbClr val="FFC000"/>
                </a:solidFill>
              </a:rPr>
              <a:t>Demand-driv</a:t>
            </a:r>
            <a:r>
              <a:rPr lang="en-US" altLang="ko-KR" sz="1500" dirty="0">
                <a:solidFill>
                  <a:srgbClr val="FFC000"/>
                </a:solidFill>
              </a:rPr>
              <a:t>en </a:t>
            </a:r>
          </a:p>
          <a:p>
            <a:pPr algn="l">
              <a:lnSpc>
                <a:spcPct val="110000"/>
              </a:lnSpc>
              <a:defRPr sz="2400" b="1" cap="all">
                <a:solidFill>
                  <a:srgbClr val="D924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ko-KR" sz="1500" dirty="0">
                <a:solidFill>
                  <a:srgbClr val="FF0000"/>
                </a:solidFill>
              </a:rPr>
              <a:t>policy Research</a:t>
            </a:r>
            <a:endParaRPr sz="1500" dirty="0">
              <a:solidFill>
                <a:srgbClr val="FF0000"/>
              </a:solidFill>
            </a:endParaRPr>
          </a:p>
        </p:txBody>
      </p:sp>
      <p:sp>
        <p:nvSpPr>
          <p:cNvPr id="63" name="Shape 647">
            <a:extLst>
              <a:ext uri="{FF2B5EF4-FFF2-40B4-BE49-F238E27FC236}">
                <a16:creationId xmlns:a16="http://schemas.microsoft.com/office/drawing/2014/main" id="{D5144C21-11D0-4DFD-B3A9-9F371E429179}"/>
              </a:ext>
            </a:extLst>
          </p:cNvPr>
          <p:cNvSpPr/>
          <p:nvPr/>
        </p:nvSpPr>
        <p:spPr>
          <a:xfrm>
            <a:off x="5607182" y="5831253"/>
            <a:ext cx="2334778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  <a:defRPr sz="2400" b="1" cap="all">
                <a:solidFill>
                  <a:srgbClr val="80AC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00" dirty="0"/>
              <a:t>03 </a:t>
            </a:r>
          </a:p>
          <a:p>
            <a:pPr algn="l">
              <a:lnSpc>
                <a:spcPct val="110000"/>
              </a:lnSpc>
              <a:defRPr sz="2400" b="1" cap="all">
                <a:solidFill>
                  <a:srgbClr val="80AC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ko-KR" sz="1500" dirty="0"/>
              <a:t>Comprehensive </a:t>
            </a:r>
            <a:r>
              <a:rPr lang="en-US" altLang="ko-KR" sz="1500" dirty="0">
                <a:solidFill>
                  <a:srgbClr val="FF0000"/>
                </a:solidFill>
              </a:rPr>
              <a:t>capacity building</a:t>
            </a:r>
            <a:endParaRPr sz="1500" dirty="0">
              <a:solidFill>
                <a:srgbClr val="FF0000"/>
              </a:solidFill>
            </a:endParaRPr>
          </a:p>
        </p:txBody>
      </p:sp>
      <p:sp>
        <p:nvSpPr>
          <p:cNvPr id="64" name="Shape 648">
            <a:extLst>
              <a:ext uri="{FF2B5EF4-FFF2-40B4-BE49-F238E27FC236}">
                <a16:creationId xmlns:a16="http://schemas.microsoft.com/office/drawing/2014/main" id="{0F8E7477-25F6-41A6-AF20-2675E38D4CA6}"/>
              </a:ext>
            </a:extLst>
          </p:cNvPr>
          <p:cNvSpPr/>
          <p:nvPr/>
        </p:nvSpPr>
        <p:spPr>
          <a:xfrm>
            <a:off x="7228344" y="2571666"/>
            <a:ext cx="2764511" cy="962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  <a:defRPr sz="2400" b="1" cap="all">
                <a:solidFill>
                  <a:srgbClr val="2C95C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ko-KR" sz="1450" dirty="0">
                <a:solidFill>
                  <a:srgbClr val="FF0000"/>
                </a:solidFill>
              </a:rPr>
              <a:t>High level dialogues </a:t>
            </a:r>
            <a:r>
              <a:rPr lang="en-US" altLang="ko-KR" sz="1450" dirty="0"/>
              <a:t>for Economic Cooperation &amp; </a:t>
            </a:r>
            <a:r>
              <a:rPr lang="en-US" altLang="ko-KR" sz="1450" dirty="0">
                <a:solidFill>
                  <a:srgbClr val="FF0000"/>
                </a:solidFill>
              </a:rPr>
              <a:t>follow-up Partnership</a:t>
            </a:r>
          </a:p>
          <a:p>
            <a:pPr algn="l">
              <a:lnSpc>
                <a:spcPct val="110000"/>
              </a:lnSpc>
              <a:defRPr sz="2400" b="1" cap="all">
                <a:solidFill>
                  <a:srgbClr val="2C95C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50" dirty="0"/>
              <a:t>04</a:t>
            </a:r>
          </a:p>
        </p:txBody>
      </p:sp>
      <p:sp>
        <p:nvSpPr>
          <p:cNvPr id="65" name="Shape 650">
            <a:extLst>
              <a:ext uri="{FF2B5EF4-FFF2-40B4-BE49-F238E27FC236}">
                <a16:creationId xmlns:a16="http://schemas.microsoft.com/office/drawing/2014/main" id="{03F23D75-E322-4A87-8951-C4FA8F4FCA77}"/>
              </a:ext>
            </a:extLst>
          </p:cNvPr>
          <p:cNvSpPr/>
          <p:nvPr/>
        </p:nvSpPr>
        <p:spPr>
          <a:xfrm>
            <a:off x="3593911" y="4603738"/>
            <a:ext cx="208265" cy="20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89" y="3102"/>
                </a:moveTo>
                <a:cubicBezTo>
                  <a:pt x="10181" y="3102"/>
                  <a:pt x="11584" y="3680"/>
                  <a:pt x="12638" y="4729"/>
                </a:cubicBezTo>
                <a:cubicBezTo>
                  <a:pt x="13691" y="5775"/>
                  <a:pt x="14270" y="7167"/>
                  <a:pt x="14270" y="8646"/>
                </a:cubicBezTo>
                <a:cubicBezTo>
                  <a:pt x="14270" y="10126"/>
                  <a:pt x="13691" y="11517"/>
                  <a:pt x="12638" y="12563"/>
                </a:cubicBezTo>
                <a:cubicBezTo>
                  <a:pt x="11584" y="13612"/>
                  <a:pt x="10181" y="14190"/>
                  <a:pt x="8689" y="14190"/>
                </a:cubicBezTo>
                <a:cubicBezTo>
                  <a:pt x="7197" y="14190"/>
                  <a:pt x="5795" y="13612"/>
                  <a:pt x="4741" y="12563"/>
                </a:cubicBezTo>
                <a:cubicBezTo>
                  <a:pt x="3688" y="11517"/>
                  <a:pt x="3108" y="10125"/>
                  <a:pt x="3108" y="8646"/>
                </a:cubicBezTo>
                <a:cubicBezTo>
                  <a:pt x="3108" y="7166"/>
                  <a:pt x="3688" y="5775"/>
                  <a:pt x="4741" y="4729"/>
                </a:cubicBezTo>
                <a:cubicBezTo>
                  <a:pt x="5795" y="3680"/>
                  <a:pt x="7197" y="3102"/>
                  <a:pt x="8689" y="3102"/>
                </a:cubicBezTo>
                <a:close/>
                <a:moveTo>
                  <a:pt x="16149" y="13086"/>
                </a:moveTo>
                <a:cubicBezTo>
                  <a:pt x="16951" y="11758"/>
                  <a:pt x="17378" y="10235"/>
                  <a:pt x="17378" y="8646"/>
                </a:cubicBezTo>
                <a:cubicBezTo>
                  <a:pt x="17378" y="6336"/>
                  <a:pt x="16474" y="4164"/>
                  <a:pt x="14832" y="2531"/>
                </a:cubicBezTo>
                <a:cubicBezTo>
                  <a:pt x="13191" y="899"/>
                  <a:pt x="11009" y="0"/>
                  <a:pt x="8689" y="0"/>
                </a:cubicBezTo>
                <a:cubicBezTo>
                  <a:pt x="6370" y="0"/>
                  <a:pt x="4188" y="899"/>
                  <a:pt x="2547" y="2531"/>
                </a:cubicBezTo>
                <a:cubicBezTo>
                  <a:pt x="905" y="4164"/>
                  <a:pt x="0" y="6336"/>
                  <a:pt x="0" y="8646"/>
                </a:cubicBezTo>
                <a:cubicBezTo>
                  <a:pt x="0" y="10957"/>
                  <a:pt x="905" y="13128"/>
                  <a:pt x="2547" y="14762"/>
                </a:cubicBezTo>
                <a:cubicBezTo>
                  <a:pt x="4188" y="16393"/>
                  <a:pt x="6369" y="17292"/>
                  <a:pt x="8689" y="17292"/>
                </a:cubicBezTo>
                <a:cubicBezTo>
                  <a:pt x="8689" y="17292"/>
                  <a:pt x="8689" y="17292"/>
                  <a:pt x="8690" y="17292"/>
                </a:cubicBezTo>
                <a:cubicBezTo>
                  <a:pt x="10229" y="17292"/>
                  <a:pt x="11708" y="16896"/>
                  <a:pt x="13008" y="16152"/>
                </a:cubicBezTo>
                <a:lnTo>
                  <a:pt x="18487" y="21600"/>
                </a:lnTo>
                <a:lnTo>
                  <a:pt x="21600" y="18505"/>
                </a:lnTo>
                <a:cubicBezTo>
                  <a:pt x="21600" y="18505"/>
                  <a:pt x="16149" y="13086"/>
                  <a:pt x="16149" y="13086"/>
                </a:cubicBezTo>
                <a:close/>
              </a:path>
            </a:pathLst>
          </a:custGeom>
          <a:solidFill>
            <a:srgbClr val="D92462"/>
          </a:solidFill>
          <a:ln w="12700">
            <a:miter lim="400000"/>
          </a:ln>
        </p:spPr>
        <p:txBody>
          <a:bodyPr lIns="35719" tIns="35719" rIns="35719" bIns="35719" anchor="b"/>
          <a:lstStyle/>
          <a:p>
            <a:pPr defTabSz="321457">
              <a:lnSpc>
                <a:spcPct val="80000"/>
              </a:lnSpc>
              <a:spcBef>
                <a:spcPts val="3867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16"/>
          </a:p>
        </p:txBody>
      </p:sp>
      <p:sp>
        <p:nvSpPr>
          <p:cNvPr id="66" name="Shape 651">
            <a:extLst>
              <a:ext uri="{FF2B5EF4-FFF2-40B4-BE49-F238E27FC236}">
                <a16:creationId xmlns:a16="http://schemas.microsoft.com/office/drawing/2014/main" id="{55921B48-9C5C-42E6-A2EC-5F9E3DE3D54A}"/>
              </a:ext>
            </a:extLst>
          </p:cNvPr>
          <p:cNvSpPr/>
          <p:nvPr/>
        </p:nvSpPr>
        <p:spPr>
          <a:xfrm>
            <a:off x="4961810" y="4585150"/>
            <a:ext cx="245360" cy="245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0"/>
                </a:moveTo>
                <a:lnTo>
                  <a:pt x="1350" y="20250"/>
                </a:lnTo>
                <a:lnTo>
                  <a:pt x="21600" y="20250"/>
                </a:lnTo>
                <a:lnTo>
                  <a:pt x="21600" y="19575"/>
                </a:lnTo>
                <a:cubicBezTo>
                  <a:pt x="21600" y="19575"/>
                  <a:pt x="18225" y="19575"/>
                  <a:pt x="18225" y="19575"/>
                </a:cubicBezTo>
                <a:lnTo>
                  <a:pt x="18225" y="16200"/>
                </a:lnTo>
                <a:lnTo>
                  <a:pt x="21600" y="16200"/>
                </a:lnTo>
                <a:lnTo>
                  <a:pt x="21600" y="15525"/>
                </a:lnTo>
                <a:lnTo>
                  <a:pt x="18225" y="15525"/>
                </a:lnTo>
                <a:lnTo>
                  <a:pt x="18225" y="12150"/>
                </a:lnTo>
                <a:lnTo>
                  <a:pt x="21600" y="12150"/>
                </a:lnTo>
                <a:lnTo>
                  <a:pt x="21600" y="11475"/>
                </a:lnTo>
                <a:lnTo>
                  <a:pt x="18225" y="11475"/>
                </a:lnTo>
                <a:lnTo>
                  <a:pt x="18225" y="8100"/>
                </a:lnTo>
                <a:lnTo>
                  <a:pt x="21600" y="8100"/>
                </a:lnTo>
                <a:lnTo>
                  <a:pt x="21600" y="7425"/>
                </a:lnTo>
                <a:lnTo>
                  <a:pt x="18225" y="7425"/>
                </a:lnTo>
                <a:lnTo>
                  <a:pt x="18225" y="6750"/>
                </a:lnTo>
                <a:lnTo>
                  <a:pt x="19575" y="5400"/>
                </a:lnTo>
                <a:lnTo>
                  <a:pt x="19575" y="4050"/>
                </a:lnTo>
                <a:lnTo>
                  <a:pt x="21600" y="4050"/>
                </a:lnTo>
                <a:lnTo>
                  <a:pt x="21600" y="3375"/>
                </a:lnTo>
                <a:lnTo>
                  <a:pt x="18225" y="3375"/>
                </a:lnTo>
                <a:lnTo>
                  <a:pt x="18225" y="0"/>
                </a:lnTo>
                <a:lnTo>
                  <a:pt x="17550" y="0"/>
                </a:lnTo>
                <a:lnTo>
                  <a:pt x="17550" y="3375"/>
                </a:lnTo>
                <a:lnTo>
                  <a:pt x="14175" y="3375"/>
                </a:lnTo>
                <a:lnTo>
                  <a:pt x="14175" y="0"/>
                </a:lnTo>
                <a:lnTo>
                  <a:pt x="13500" y="0"/>
                </a:lnTo>
                <a:lnTo>
                  <a:pt x="13500" y="3375"/>
                </a:lnTo>
                <a:lnTo>
                  <a:pt x="10125" y="3375"/>
                </a:lnTo>
                <a:lnTo>
                  <a:pt x="10125" y="0"/>
                </a:lnTo>
                <a:lnTo>
                  <a:pt x="9450" y="0"/>
                </a:lnTo>
                <a:lnTo>
                  <a:pt x="9450" y="3375"/>
                </a:lnTo>
                <a:lnTo>
                  <a:pt x="6075" y="3375"/>
                </a:lnTo>
                <a:lnTo>
                  <a:pt x="6075" y="0"/>
                </a:lnTo>
                <a:lnTo>
                  <a:pt x="5400" y="0"/>
                </a:lnTo>
                <a:lnTo>
                  <a:pt x="5400" y="3375"/>
                </a:lnTo>
                <a:lnTo>
                  <a:pt x="2025" y="3375"/>
                </a:lnTo>
                <a:lnTo>
                  <a:pt x="2025" y="0"/>
                </a:lnTo>
                <a:lnTo>
                  <a:pt x="1350" y="0"/>
                </a:lnTo>
                <a:close/>
                <a:moveTo>
                  <a:pt x="0" y="3375"/>
                </a:moveTo>
                <a:cubicBezTo>
                  <a:pt x="0" y="3375"/>
                  <a:pt x="0" y="4050"/>
                  <a:pt x="0" y="4050"/>
                </a:cubicBezTo>
                <a:lnTo>
                  <a:pt x="675" y="4050"/>
                </a:lnTo>
                <a:lnTo>
                  <a:pt x="675" y="3375"/>
                </a:lnTo>
                <a:lnTo>
                  <a:pt x="0" y="3375"/>
                </a:lnTo>
                <a:close/>
                <a:moveTo>
                  <a:pt x="2025" y="4050"/>
                </a:moveTo>
                <a:lnTo>
                  <a:pt x="5400" y="4050"/>
                </a:lnTo>
                <a:cubicBezTo>
                  <a:pt x="5400" y="4050"/>
                  <a:pt x="5400" y="7425"/>
                  <a:pt x="5400" y="7425"/>
                </a:cubicBezTo>
                <a:lnTo>
                  <a:pt x="2025" y="7425"/>
                </a:lnTo>
                <a:lnTo>
                  <a:pt x="2025" y="4050"/>
                </a:lnTo>
                <a:close/>
                <a:moveTo>
                  <a:pt x="6075" y="4050"/>
                </a:moveTo>
                <a:lnTo>
                  <a:pt x="9450" y="4050"/>
                </a:lnTo>
                <a:lnTo>
                  <a:pt x="9450" y="7425"/>
                </a:lnTo>
                <a:lnTo>
                  <a:pt x="6075" y="7425"/>
                </a:lnTo>
                <a:cubicBezTo>
                  <a:pt x="6075" y="7425"/>
                  <a:pt x="6075" y="4050"/>
                  <a:pt x="6075" y="4050"/>
                </a:cubicBezTo>
                <a:close/>
                <a:moveTo>
                  <a:pt x="10125" y="4050"/>
                </a:moveTo>
                <a:lnTo>
                  <a:pt x="13500" y="4050"/>
                </a:lnTo>
                <a:lnTo>
                  <a:pt x="13500" y="7425"/>
                </a:lnTo>
                <a:lnTo>
                  <a:pt x="10125" y="7425"/>
                </a:lnTo>
                <a:cubicBezTo>
                  <a:pt x="10125" y="7425"/>
                  <a:pt x="10125" y="4050"/>
                  <a:pt x="10125" y="4050"/>
                </a:cubicBezTo>
                <a:close/>
                <a:moveTo>
                  <a:pt x="14175" y="4050"/>
                </a:moveTo>
                <a:lnTo>
                  <a:pt x="17550" y="4050"/>
                </a:lnTo>
                <a:lnTo>
                  <a:pt x="17550" y="4725"/>
                </a:lnTo>
                <a:cubicBezTo>
                  <a:pt x="17064" y="5211"/>
                  <a:pt x="16200" y="6075"/>
                  <a:pt x="14850" y="7425"/>
                </a:cubicBezTo>
                <a:lnTo>
                  <a:pt x="14175" y="7425"/>
                </a:lnTo>
                <a:lnTo>
                  <a:pt x="14175" y="4050"/>
                </a:lnTo>
                <a:close/>
                <a:moveTo>
                  <a:pt x="0" y="7425"/>
                </a:moveTo>
                <a:cubicBezTo>
                  <a:pt x="0" y="7425"/>
                  <a:pt x="0" y="8100"/>
                  <a:pt x="0" y="8100"/>
                </a:cubicBezTo>
                <a:lnTo>
                  <a:pt x="675" y="8100"/>
                </a:lnTo>
                <a:lnTo>
                  <a:pt x="675" y="7425"/>
                </a:lnTo>
                <a:lnTo>
                  <a:pt x="0" y="7425"/>
                </a:lnTo>
                <a:close/>
                <a:moveTo>
                  <a:pt x="2025" y="8100"/>
                </a:moveTo>
                <a:lnTo>
                  <a:pt x="5400" y="8100"/>
                </a:lnTo>
                <a:lnTo>
                  <a:pt x="5400" y="11475"/>
                </a:lnTo>
                <a:cubicBezTo>
                  <a:pt x="5400" y="11475"/>
                  <a:pt x="2025" y="11475"/>
                  <a:pt x="2025" y="11475"/>
                </a:cubicBezTo>
                <a:lnTo>
                  <a:pt x="2025" y="8100"/>
                </a:lnTo>
                <a:close/>
                <a:moveTo>
                  <a:pt x="6075" y="8100"/>
                </a:moveTo>
                <a:lnTo>
                  <a:pt x="9450" y="8100"/>
                </a:lnTo>
                <a:lnTo>
                  <a:pt x="9450" y="10800"/>
                </a:lnTo>
                <a:lnTo>
                  <a:pt x="7425" y="10800"/>
                </a:lnTo>
                <a:lnTo>
                  <a:pt x="6750" y="11475"/>
                </a:lnTo>
                <a:lnTo>
                  <a:pt x="6075" y="11475"/>
                </a:lnTo>
                <a:lnTo>
                  <a:pt x="6075" y="8100"/>
                </a:lnTo>
                <a:close/>
                <a:moveTo>
                  <a:pt x="10125" y="8100"/>
                </a:moveTo>
                <a:lnTo>
                  <a:pt x="13500" y="8100"/>
                </a:lnTo>
                <a:lnTo>
                  <a:pt x="13500" y="8775"/>
                </a:lnTo>
                <a:cubicBezTo>
                  <a:pt x="12649" y="9626"/>
                  <a:pt x="11475" y="10800"/>
                  <a:pt x="11475" y="10800"/>
                </a:cubicBezTo>
                <a:lnTo>
                  <a:pt x="10125" y="10800"/>
                </a:lnTo>
                <a:lnTo>
                  <a:pt x="10125" y="8100"/>
                </a:lnTo>
                <a:close/>
                <a:moveTo>
                  <a:pt x="16875" y="8100"/>
                </a:moveTo>
                <a:lnTo>
                  <a:pt x="17550" y="8100"/>
                </a:lnTo>
                <a:cubicBezTo>
                  <a:pt x="17550" y="8100"/>
                  <a:pt x="17550" y="11475"/>
                  <a:pt x="17550" y="11475"/>
                </a:cubicBezTo>
                <a:lnTo>
                  <a:pt x="14175" y="11475"/>
                </a:lnTo>
                <a:lnTo>
                  <a:pt x="14175" y="10800"/>
                </a:lnTo>
                <a:lnTo>
                  <a:pt x="16875" y="8100"/>
                </a:lnTo>
                <a:close/>
                <a:moveTo>
                  <a:pt x="0" y="11475"/>
                </a:moveTo>
                <a:cubicBezTo>
                  <a:pt x="0" y="11475"/>
                  <a:pt x="0" y="12150"/>
                  <a:pt x="0" y="12150"/>
                </a:cubicBezTo>
                <a:lnTo>
                  <a:pt x="675" y="12150"/>
                </a:lnTo>
                <a:lnTo>
                  <a:pt x="675" y="11475"/>
                </a:lnTo>
                <a:lnTo>
                  <a:pt x="0" y="11475"/>
                </a:lnTo>
                <a:close/>
                <a:moveTo>
                  <a:pt x="2025" y="12150"/>
                </a:moveTo>
                <a:lnTo>
                  <a:pt x="5400" y="12150"/>
                </a:lnTo>
                <a:lnTo>
                  <a:pt x="5400" y="12825"/>
                </a:lnTo>
                <a:lnTo>
                  <a:pt x="2700" y="15525"/>
                </a:lnTo>
                <a:lnTo>
                  <a:pt x="2025" y="15525"/>
                </a:lnTo>
                <a:lnTo>
                  <a:pt x="2025" y="12150"/>
                </a:lnTo>
                <a:close/>
                <a:moveTo>
                  <a:pt x="12825" y="12150"/>
                </a:moveTo>
                <a:lnTo>
                  <a:pt x="13500" y="12150"/>
                </a:lnTo>
                <a:cubicBezTo>
                  <a:pt x="13500" y="12150"/>
                  <a:pt x="13500" y="15525"/>
                  <a:pt x="13500" y="15525"/>
                </a:cubicBezTo>
                <a:lnTo>
                  <a:pt x="10125" y="15525"/>
                </a:lnTo>
                <a:lnTo>
                  <a:pt x="10125" y="12825"/>
                </a:lnTo>
                <a:lnTo>
                  <a:pt x="12150" y="12825"/>
                </a:lnTo>
                <a:lnTo>
                  <a:pt x="12825" y="12150"/>
                </a:lnTo>
                <a:close/>
                <a:moveTo>
                  <a:pt x="14175" y="12150"/>
                </a:moveTo>
                <a:lnTo>
                  <a:pt x="17550" y="12150"/>
                </a:lnTo>
                <a:cubicBezTo>
                  <a:pt x="17550" y="12150"/>
                  <a:pt x="17550" y="15525"/>
                  <a:pt x="17550" y="15525"/>
                </a:cubicBezTo>
                <a:lnTo>
                  <a:pt x="14175" y="15525"/>
                </a:lnTo>
                <a:lnTo>
                  <a:pt x="14175" y="12150"/>
                </a:lnTo>
                <a:close/>
                <a:moveTo>
                  <a:pt x="8100" y="12825"/>
                </a:moveTo>
                <a:lnTo>
                  <a:pt x="9450" y="12825"/>
                </a:lnTo>
                <a:lnTo>
                  <a:pt x="9450" y="15525"/>
                </a:lnTo>
                <a:lnTo>
                  <a:pt x="6075" y="15525"/>
                </a:lnTo>
                <a:lnTo>
                  <a:pt x="6075" y="14850"/>
                </a:lnTo>
                <a:lnTo>
                  <a:pt x="8100" y="12825"/>
                </a:lnTo>
                <a:close/>
                <a:moveTo>
                  <a:pt x="0" y="15525"/>
                </a:moveTo>
                <a:cubicBezTo>
                  <a:pt x="0" y="15525"/>
                  <a:pt x="0" y="16200"/>
                  <a:pt x="0" y="16200"/>
                </a:cubicBezTo>
                <a:lnTo>
                  <a:pt x="675" y="16200"/>
                </a:lnTo>
                <a:lnTo>
                  <a:pt x="675" y="15525"/>
                </a:lnTo>
                <a:lnTo>
                  <a:pt x="0" y="15525"/>
                </a:lnTo>
                <a:close/>
                <a:moveTo>
                  <a:pt x="4725" y="16200"/>
                </a:moveTo>
                <a:lnTo>
                  <a:pt x="5400" y="16200"/>
                </a:lnTo>
                <a:cubicBezTo>
                  <a:pt x="5400" y="16200"/>
                  <a:pt x="5400" y="19575"/>
                  <a:pt x="5400" y="19575"/>
                </a:cubicBezTo>
                <a:lnTo>
                  <a:pt x="2025" y="19575"/>
                </a:lnTo>
                <a:lnTo>
                  <a:pt x="2025" y="18900"/>
                </a:lnTo>
                <a:lnTo>
                  <a:pt x="4725" y="16200"/>
                </a:lnTo>
                <a:close/>
                <a:moveTo>
                  <a:pt x="6075" y="16200"/>
                </a:moveTo>
                <a:lnTo>
                  <a:pt x="9450" y="16200"/>
                </a:lnTo>
                <a:cubicBezTo>
                  <a:pt x="9450" y="16200"/>
                  <a:pt x="9450" y="19575"/>
                  <a:pt x="9450" y="19575"/>
                </a:cubicBezTo>
                <a:lnTo>
                  <a:pt x="6075" y="19575"/>
                </a:lnTo>
                <a:lnTo>
                  <a:pt x="6075" y="16200"/>
                </a:lnTo>
                <a:close/>
                <a:moveTo>
                  <a:pt x="10125" y="16200"/>
                </a:moveTo>
                <a:lnTo>
                  <a:pt x="13500" y="16200"/>
                </a:lnTo>
                <a:cubicBezTo>
                  <a:pt x="13500" y="16200"/>
                  <a:pt x="13500" y="19575"/>
                  <a:pt x="13500" y="19575"/>
                </a:cubicBezTo>
                <a:lnTo>
                  <a:pt x="10125" y="19575"/>
                </a:lnTo>
                <a:lnTo>
                  <a:pt x="10125" y="16200"/>
                </a:lnTo>
                <a:close/>
                <a:moveTo>
                  <a:pt x="14175" y="16200"/>
                </a:moveTo>
                <a:lnTo>
                  <a:pt x="17550" y="16200"/>
                </a:lnTo>
                <a:cubicBezTo>
                  <a:pt x="17550" y="16200"/>
                  <a:pt x="17550" y="19575"/>
                  <a:pt x="17550" y="19575"/>
                </a:cubicBezTo>
                <a:lnTo>
                  <a:pt x="14175" y="19575"/>
                </a:lnTo>
                <a:lnTo>
                  <a:pt x="14175" y="16200"/>
                </a:lnTo>
                <a:close/>
                <a:moveTo>
                  <a:pt x="5400" y="20925"/>
                </a:moveTo>
                <a:lnTo>
                  <a:pt x="5400" y="21600"/>
                </a:lnTo>
                <a:lnTo>
                  <a:pt x="6075" y="21600"/>
                </a:lnTo>
                <a:cubicBezTo>
                  <a:pt x="6075" y="21600"/>
                  <a:pt x="6075" y="20925"/>
                  <a:pt x="6075" y="20925"/>
                </a:cubicBezTo>
                <a:lnTo>
                  <a:pt x="5400" y="20925"/>
                </a:lnTo>
                <a:close/>
                <a:moveTo>
                  <a:pt x="9450" y="20925"/>
                </a:moveTo>
                <a:lnTo>
                  <a:pt x="9450" y="21600"/>
                </a:lnTo>
                <a:lnTo>
                  <a:pt x="10125" y="21600"/>
                </a:lnTo>
                <a:cubicBezTo>
                  <a:pt x="10125" y="21600"/>
                  <a:pt x="10125" y="20925"/>
                  <a:pt x="10125" y="20925"/>
                </a:cubicBezTo>
                <a:lnTo>
                  <a:pt x="9450" y="20925"/>
                </a:lnTo>
                <a:close/>
                <a:moveTo>
                  <a:pt x="13500" y="20925"/>
                </a:moveTo>
                <a:lnTo>
                  <a:pt x="13500" y="21600"/>
                </a:lnTo>
                <a:lnTo>
                  <a:pt x="14175" y="21600"/>
                </a:lnTo>
                <a:cubicBezTo>
                  <a:pt x="14175" y="21600"/>
                  <a:pt x="14175" y="20925"/>
                  <a:pt x="14175" y="20925"/>
                </a:cubicBezTo>
                <a:lnTo>
                  <a:pt x="13500" y="20925"/>
                </a:lnTo>
                <a:close/>
                <a:moveTo>
                  <a:pt x="17550" y="20925"/>
                </a:moveTo>
                <a:lnTo>
                  <a:pt x="17550" y="21600"/>
                </a:lnTo>
                <a:lnTo>
                  <a:pt x="18225" y="21600"/>
                </a:lnTo>
                <a:cubicBezTo>
                  <a:pt x="18225" y="21600"/>
                  <a:pt x="18225" y="20925"/>
                  <a:pt x="18225" y="20925"/>
                </a:cubicBezTo>
                <a:lnTo>
                  <a:pt x="17550" y="20925"/>
                </a:lnTo>
                <a:close/>
              </a:path>
            </a:pathLst>
          </a:custGeom>
          <a:solidFill>
            <a:srgbClr val="F3AA0D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9"/>
          </a:p>
        </p:txBody>
      </p:sp>
      <p:sp>
        <p:nvSpPr>
          <p:cNvPr id="67" name="Shape 678">
            <a:extLst>
              <a:ext uri="{FF2B5EF4-FFF2-40B4-BE49-F238E27FC236}">
                <a16:creationId xmlns:a16="http://schemas.microsoft.com/office/drawing/2014/main" id="{10654B4A-64FB-45BB-BD2A-6B87DAC2C3DF}"/>
              </a:ext>
            </a:extLst>
          </p:cNvPr>
          <p:cNvSpPr/>
          <p:nvPr/>
        </p:nvSpPr>
        <p:spPr>
          <a:xfrm>
            <a:off x="6332951" y="4589936"/>
            <a:ext cx="266913" cy="276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45" y="0"/>
                </a:moveTo>
                <a:cubicBezTo>
                  <a:pt x="2654" y="0"/>
                  <a:pt x="1839" y="771"/>
                  <a:pt x="1839" y="1729"/>
                </a:cubicBezTo>
                <a:cubicBezTo>
                  <a:pt x="1839" y="2688"/>
                  <a:pt x="2654" y="3459"/>
                  <a:pt x="3645" y="3459"/>
                </a:cubicBezTo>
                <a:cubicBezTo>
                  <a:pt x="4636" y="3459"/>
                  <a:pt x="5434" y="2688"/>
                  <a:pt x="5434" y="1729"/>
                </a:cubicBezTo>
                <a:cubicBezTo>
                  <a:pt x="5434" y="771"/>
                  <a:pt x="4636" y="0"/>
                  <a:pt x="3645" y="0"/>
                </a:cubicBezTo>
                <a:close/>
                <a:moveTo>
                  <a:pt x="17955" y="0"/>
                </a:moveTo>
                <a:cubicBezTo>
                  <a:pt x="16964" y="0"/>
                  <a:pt x="16166" y="771"/>
                  <a:pt x="16166" y="1729"/>
                </a:cubicBezTo>
                <a:cubicBezTo>
                  <a:pt x="16166" y="2688"/>
                  <a:pt x="16964" y="3459"/>
                  <a:pt x="17955" y="3459"/>
                </a:cubicBezTo>
                <a:cubicBezTo>
                  <a:pt x="18946" y="3459"/>
                  <a:pt x="19761" y="2688"/>
                  <a:pt x="19761" y="1729"/>
                </a:cubicBezTo>
                <a:cubicBezTo>
                  <a:pt x="19761" y="771"/>
                  <a:pt x="18946" y="0"/>
                  <a:pt x="17955" y="0"/>
                </a:cubicBezTo>
                <a:close/>
                <a:moveTo>
                  <a:pt x="10614" y="3703"/>
                </a:moveTo>
                <a:cubicBezTo>
                  <a:pt x="9623" y="3703"/>
                  <a:pt x="8809" y="4474"/>
                  <a:pt x="8809" y="5433"/>
                </a:cubicBezTo>
                <a:cubicBezTo>
                  <a:pt x="8809" y="6391"/>
                  <a:pt x="9623" y="7178"/>
                  <a:pt x="10614" y="7178"/>
                </a:cubicBezTo>
                <a:cubicBezTo>
                  <a:pt x="11605" y="7178"/>
                  <a:pt x="12403" y="6391"/>
                  <a:pt x="12403" y="5433"/>
                </a:cubicBezTo>
                <a:cubicBezTo>
                  <a:pt x="12403" y="4474"/>
                  <a:pt x="11605" y="3703"/>
                  <a:pt x="10614" y="3703"/>
                </a:cubicBezTo>
                <a:close/>
                <a:moveTo>
                  <a:pt x="1131" y="4356"/>
                </a:moveTo>
                <a:cubicBezTo>
                  <a:pt x="510" y="4356"/>
                  <a:pt x="0" y="4833"/>
                  <a:pt x="0" y="5433"/>
                </a:cubicBezTo>
                <a:lnTo>
                  <a:pt x="0" y="9772"/>
                </a:lnTo>
                <a:cubicBezTo>
                  <a:pt x="0" y="10372"/>
                  <a:pt x="510" y="10849"/>
                  <a:pt x="1131" y="10849"/>
                </a:cubicBezTo>
                <a:cubicBezTo>
                  <a:pt x="1225" y="10849"/>
                  <a:pt x="1313" y="10837"/>
                  <a:pt x="1401" y="10816"/>
                </a:cubicBezTo>
                <a:lnTo>
                  <a:pt x="1401" y="16804"/>
                </a:lnTo>
                <a:cubicBezTo>
                  <a:pt x="1401" y="17404"/>
                  <a:pt x="1894" y="17880"/>
                  <a:pt x="2514" y="17880"/>
                </a:cubicBezTo>
                <a:cubicBezTo>
                  <a:pt x="3135" y="17880"/>
                  <a:pt x="3645" y="17403"/>
                  <a:pt x="3645" y="16804"/>
                </a:cubicBezTo>
                <a:cubicBezTo>
                  <a:pt x="3645" y="17403"/>
                  <a:pt x="4138" y="17880"/>
                  <a:pt x="4759" y="17880"/>
                </a:cubicBezTo>
                <a:cubicBezTo>
                  <a:pt x="5379" y="17880"/>
                  <a:pt x="5889" y="17403"/>
                  <a:pt x="5889" y="16804"/>
                </a:cubicBezTo>
                <a:cubicBezTo>
                  <a:pt x="5889" y="16804"/>
                  <a:pt x="5889" y="9103"/>
                  <a:pt x="5889" y="9103"/>
                </a:cubicBezTo>
                <a:cubicBezTo>
                  <a:pt x="5889" y="8235"/>
                  <a:pt x="6472" y="7480"/>
                  <a:pt x="7290" y="7162"/>
                </a:cubicBezTo>
                <a:lnTo>
                  <a:pt x="7290" y="5433"/>
                </a:lnTo>
                <a:cubicBezTo>
                  <a:pt x="7290" y="4833"/>
                  <a:pt x="6780" y="4356"/>
                  <a:pt x="6159" y="4356"/>
                </a:cubicBezTo>
                <a:cubicBezTo>
                  <a:pt x="6074" y="4356"/>
                  <a:pt x="5982" y="4356"/>
                  <a:pt x="5889" y="4356"/>
                </a:cubicBezTo>
                <a:lnTo>
                  <a:pt x="1164" y="4356"/>
                </a:lnTo>
                <a:cubicBezTo>
                  <a:pt x="1150" y="4356"/>
                  <a:pt x="1145" y="4356"/>
                  <a:pt x="1131" y="4356"/>
                </a:cubicBezTo>
                <a:close/>
                <a:moveTo>
                  <a:pt x="15441" y="4356"/>
                </a:moveTo>
                <a:cubicBezTo>
                  <a:pt x="14820" y="4356"/>
                  <a:pt x="14327" y="4833"/>
                  <a:pt x="14327" y="5433"/>
                </a:cubicBezTo>
                <a:lnTo>
                  <a:pt x="14327" y="7162"/>
                </a:lnTo>
                <a:cubicBezTo>
                  <a:pt x="15145" y="7480"/>
                  <a:pt x="15711" y="8235"/>
                  <a:pt x="15711" y="9103"/>
                </a:cubicBezTo>
                <a:lnTo>
                  <a:pt x="15711" y="16804"/>
                </a:lnTo>
                <a:cubicBezTo>
                  <a:pt x="15711" y="17404"/>
                  <a:pt x="16221" y="17880"/>
                  <a:pt x="16841" y="17880"/>
                </a:cubicBezTo>
                <a:cubicBezTo>
                  <a:pt x="17461" y="17880"/>
                  <a:pt x="17955" y="17403"/>
                  <a:pt x="17955" y="16804"/>
                </a:cubicBezTo>
                <a:cubicBezTo>
                  <a:pt x="17955" y="17403"/>
                  <a:pt x="18465" y="17880"/>
                  <a:pt x="19086" y="17880"/>
                </a:cubicBezTo>
                <a:cubicBezTo>
                  <a:pt x="19706" y="17880"/>
                  <a:pt x="20216" y="17403"/>
                  <a:pt x="20216" y="16804"/>
                </a:cubicBezTo>
                <a:lnTo>
                  <a:pt x="20216" y="10816"/>
                </a:lnTo>
                <a:cubicBezTo>
                  <a:pt x="20303" y="10837"/>
                  <a:pt x="20392" y="10849"/>
                  <a:pt x="20486" y="10849"/>
                </a:cubicBezTo>
                <a:cubicBezTo>
                  <a:pt x="21106" y="10849"/>
                  <a:pt x="21600" y="10372"/>
                  <a:pt x="21600" y="9772"/>
                </a:cubicBezTo>
                <a:lnTo>
                  <a:pt x="21600" y="7570"/>
                </a:lnTo>
                <a:cubicBezTo>
                  <a:pt x="21600" y="7570"/>
                  <a:pt x="21600" y="5433"/>
                  <a:pt x="21600" y="5433"/>
                </a:cubicBezTo>
                <a:cubicBezTo>
                  <a:pt x="21600" y="4833"/>
                  <a:pt x="21106" y="4356"/>
                  <a:pt x="20486" y="4356"/>
                </a:cubicBezTo>
                <a:cubicBezTo>
                  <a:pt x="20400" y="4356"/>
                  <a:pt x="20309" y="4356"/>
                  <a:pt x="20216" y="4356"/>
                </a:cubicBezTo>
                <a:lnTo>
                  <a:pt x="15491" y="4356"/>
                </a:lnTo>
                <a:cubicBezTo>
                  <a:pt x="15477" y="4356"/>
                  <a:pt x="15455" y="4356"/>
                  <a:pt x="15441" y="4356"/>
                </a:cubicBezTo>
                <a:close/>
                <a:moveTo>
                  <a:pt x="8100" y="8059"/>
                </a:moveTo>
                <a:cubicBezTo>
                  <a:pt x="7480" y="8059"/>
                  <a:pt x="6969" y="8536"/>
                  <a:pt x="6969" y="9136"/>
                </a:cubicBezTo>
                <a:lnTo>
                  <a:pt x="6969" y="13476"/>
                </a:lnTo>
                <a:cubicBezTo>
                  <a:pt x="6969" y="14075"/>
                  <a:pt x="7480" y="14552"/>
                  <a:pt x="8100" y="14552"/>
                </a:cubicBezTo>
                <a:cubicBezTo>
                  <a:pt x="8194" y="14552"/>
                  <a:pt x="8283" y="14541"/>
                  <a:pt x="8370" y="14520"/>
                </a:cubicBezTo>
                <a:lnTo>
                  <a:pt x="8370" y="20507"/>
                </a:lnTo>
                <a:cubicBezTo>
                  <a:pt x="8370" y="21107"/>
                  <a:pt x="8863" y="21600"/>
                  <a:pt x="9484" y="21600"/>
                </a:cubicBezTo>
                <a:cubicBezTo>
                  <a:pt x="10104" y="21600"/>
                  <a:pt x="10614" y="21107"/>
                  <a:pt x="10614" y="20507"/>
                </a:cubicBezTo>
                <a:cubicBezTo>
                  <a:pt x="10615" y="21107"/>
                  <a:pt x="11108" y="21600"/>
                  <a:pt x="11728" y="21600"/>
                </a:cubicBezTo>
                <a:cubicBezTo>
                  <a:pt x="12348" y="21600"/>
                  <a:pt x="12859" y="21107"/>
                  <a:pt x="12859" y="20507"/>
                </a:cubicBezTo>
                <a:lnTo>
                  <a:pt x="12859" y="14520"/>
                </a:lnTo>
                <a:cubicBezTo>
                  <a:pt x="12946" y="14541"/>
                  <a:pt x="13035" y="14552"/>
                  <a:pt x="13129" y="14552"/>
                </a:cubicBezTo>
                <a:cubicBezTo>
                  <a:pt x="13749" y="14552"/>
                  <a:pt x="14242" y="14075"/>
                  <a:pt x="14242" y="13476"/>
                </a:cubicBezTo>
                <a:lnTo>
                  <a:pt x="14242" y="11273"/>
                </a:lnTo>
                <a:cubicBezTo>
                  <a:pt x="14242" y="11273"/>
                  <a:pt x="14242" y="9136"/>
                  <a:pt x="14242" y="9136"/>
                </a:cubicBezTo>
                <a:cubicBezTo>
                  <a:pt x="14242" y="8536"/>
                  <a:pt x="13749" y="8059"/>
                  <a:pt x="13129" y="8059"/>
                </a:cubicBezTo>
                <a:cubicBezTo>
                  <a:pt x="13043" y="8059"/>
                  <a:pt x="12952" y="8059"/>
                  <a:pt x="12859" y="8059"/>
                </a:cubicBezTo>
                <a:lnTo>
                  <a:pt x="8134" y="8059"/>
                </a:lnTo>
                <a:cubicBezTo>
                  <a:pt x="8119" y="8059"/>
                  <a:pt x="8115" y="8059"/>
                  <a:pt x="8100" y="8059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5719" tIns="35719" rIns="35719" bIns="35719" anchor="b"/>
          <a:lstStyle/>
          <a:p>
            <a:pPr defTabSz="321457">
              <a:lnSpc>
                <a:spcPct val="80000"/>
              </a:lnSpc>
              <a:spcBef>
                <a:spcPts val="3867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16"/>
          </a:p>
        </p:txBody>
      </p:sp>
      <p:sp>
        <p:nvSpPr>
          <p:cNvPr id="68" name="Shape 649">
            <a:extLst>
              <a:ext uri="{FF2B5EF4-FFF2-40B4-BE49-F238E27FC236}">
                <a16:creationId xmlns:a16="http://schemas.microsoft.com/office/drawing/2014/main" id="{DE6EB652-7942-4D4D-8213-6DD74EDDE969}"/>
              </a:ext>
            </a:extLst>
          </p:cNvPr>
          <p:cNvSpPr/>
          <p:nvPr/>
        </p:nvSpPr>
        <p:spPr>
          <a:xfrm>
            <a:off x="7697527" y="4621916"/>
            <a:ext cx="267894" cy="208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5" extrusionOk="0">
                <a:moveTo>
                  <a:pt x="3348" y="2"/>
                </a:moveTo>
                <a:cubicBezTo>
                  <a:pt x="1989" y="2"/>
                  <a:pt x="0" y="1403"/>
                  <a:pt x="0" y="2554"/>
                </a:cubicBezTo>
                <a:cubicBezTo>
                  <a:pt x="0" y="4074"/>
                  <a:pt x="0" y="9708"/>
                  <a:pt x="0" y="11941"/>
                </a:cubicBezTo>
                <a:lnTo>
                  <a:pt x="787" y="9825"/>
                </a:lnTo>
                <a:cubicBezTo>
                  <a:pt x="1450" y="8140"/>
                  <a:pt x="3062" y="7455"/>
                  <a:pt x="4387" y="8299"/>
                </a:cubicBezTo>
                <a:lnTo>
                  <a:pt x="10982" y="12492"/>
                </a:lnTo>
                <a:cubicBezTo>
                  <a:pt x="12306" y="13336"/>
                  <a:pt x="12845" y="15385"/>
                  <a:pt x="12182" y="17070"/>
                </a:cubicBezTo>
                <a:cubicBezTo>
                  <a:pt x="12182" y="17070"/>
                  <a:pt x="10810" y="20494"/>
                  <a:pt x="10810" y="20494"/>
                </a:cubicBezTo>
                <a:cubicBezTo>
                  <a:pt x="11174" y="21294"/>
                  <a:pt x="11975" y="21582"/>
                  <a:pt x="12615" y="21135"/>
                </a:cubicBezTo>
                <a:cubicBezTo>
                  <a:pt x="13068" y="20819"/>
                  <a:pt x="13116" y="19783"/>
                  <a:pt x="12988" y="18904"/>
                </a:cubicBezTo>
                <a:lnTo>
                  <a:pt x="13281" y="18750"/>
                </a:lnTo>
                <a:cubicBezTo>
                  <a:pt x="13637" y="19575"/>
                  <a:pt x="14457" y="19883"/>
                  <a:pt x="15106" y="19429"/>
                </a:cubicBezTo>
                <a:cubicBezTo>
                  <a:pt x="15579" y="19099"/>
                  <a:pt x="15717" y="17972"/>
                  <a:pt x="15620" y="17070"/>
                </a:cubicBezTo>
                <a:lnTo>
                  <a:pt x="15882" y="16890"/>
                </a:lnTo>
                <a:cubicBezTo>
                  <a:pt x="16417" y="17509"/>
                  <a:pt x="17213" y="18017"/>
                  <a:pt x="17687" y="17685"/>
                </a:cubicBezTo>
                <a:cubicBezTo>
                  <a:pt x="18337" y="17232"/>
                  <a:pt x="18458" y="16177"/>
                  <a:pt x="18101" y="15351"/>
                </a:cubicBezTo>
                <a:lnTo>
                  <a:pt x="14037" y="6157"/>
                </a:lnTo>
                <a:lnTo>
                  <a:pt x="12030" y="8530"/>
                </a:lnTo>
                <a:cubicBezTo>
                  <a:pt x="12030" y="8530"/>
                  <a:pt x="8903" y="8772"/>
                  <a:pt x="8390" y="8119"/>
                </a:cubicBezTo>
                <a:cubicBezTo>
                  <a:pt x="7855" y="7440"/>
                  <a:pt x="8047" y="3387"/>
                  <a:pt x="8047" y="3387"/>
                </a:cubicBezTo>
                <a:lnTo>
                  <a:pt x="10729" y="2"/>
                </a:lnTo>
                <a:cubicBezTo>
                  <a:pt x="10729" y="2"/>
                  <a:pt x="6106" y="2"/>
                  <a:pt x="3348" y="2"/>
                </a:cubicBezTo>
                <a:close/>
                <a:moveTo>
                  <a:pt x="12877" y="15"/>
                </a:moveTo>
                <a:lnTo>
                  <a:pt x="10195" y="3426"/>
                </a:lnTo>
                <a:lnTo>
                  <a:pt x="9529" y="4285"/>
                </a:lnTo>
                <a:cubicBezTo>
                  <a:pt x="9529" y="4285"/>
                  <a:pt x="9332" y="5791"/>
                  <a:pt x="9852" y="6452"/>
                </a:cubicBezTo>
                <a:cubicBezTo>
                  <a:pt x="10337" y="7069"/>
                  <a:pt x="11536" y="6837"/>
                  <a:pt x="11536" y="6837"/>
                </a:cubicBezTo>
                <a:lnTo>
                  <a:pt x="14874" y="3426"/>
                </a:lnTo>
                <a:lnTo>
                  <a:pt x="19583" y="14518"/>
                </a:lnTo>
                <a:cubicBezTo>
                  <a:pt x="19583" y="14518"/>
                  <a:pt x="21600" y="14512"/>
                  <a:pt x="21600" y="13659"/>
                </a:cubicBezTo>
                <a:cubicBezTo>
                  <a:pt x="21599" y="8488"/>
                  <a:pt x="21600" y="5991"/>
                  <a:pt x="21600" y="4285"/>
                </a:cubicBezTo>
                <a:cubicBezTo>
                  <a:pt x="21600" y="4285"/>
                  <a:pt x="20806" y="2570"/>
                  <a:pt x="20511" y="2195"/>
                </a:cubicBezTo>
                <a:cubicBezTo>
                  <a:pt x="20237" y="1847"/>
                  <a:pt x="19177" y="41"/>
                  <a:pt x="17556" y="15"/>
                </a:cubicBezTo>
                <a:cubicBezTo>
                  <a:pt x="15583" y="-18"/>
                  <a:pt x="12877" y="15"/>
                  <a:pt x="12877" y="15"/>
                </a:cubicBezTo>
                <a:close/>
                <a:moveTo>
                  <a:pt x="2854" y="9581"/>
                </a:moveTo>
                <a:cubicBezTo>
                  <a:pt x="2609" y="9684"/>
                  <a:pt x="2403" y="9906"/>
                  <a:pt x="2279" y="10222"/>
                </a:cubicBezTo>
                <a:lnTo>
                  <a:pt x="776" y="14031"/>
                </a:lnTo>
                <a:cubicBezTo>
                  <a:pt x="528" y="14662"/>
                  <a:pt x="723" y="15433"/>
                  <a:pt x="1220" y="15749"/>
                </a:cubicBezTo>
                <a:cubicBezTo>
                  <a:pt x="1717" y="16065"/>
                  <a:pt x="2323" y="15804"/>
                  <a:pt x="2571" y="15172"/>
                </a:cubicBezTo>
                <a:cubicBezTo>
                  <a:pt x="2571" y="15172"/>
                  <a:pt x="4074" y="11363"/>
                  <a:pt x="4074" y="11363"/>
                </a:cubicBezTo>
                <a:cubicBezTo>
                  <a:pt x="4323" y="10732"/>
                  <a:pt x="4117" y="9962"/>
                  <a:pt x="3620" y="9645"/>
                </a:cubicBezTo>
                <a:cubicBezTo>
                  <a:pt x="3372" y="9487"/>
                  <a:pt x="3098" y="9478"/>
                  <a:pt x="2854" y="9581"/>
                </a:cubicBezTo>
                <a:close/>
                <a:moveTo>
                  <a:pt x="5254" y="11107"/>
                </a:moveTo>
                <a:cubicBezTo>
                  <a:pt x="5009" y="11210"/>
                  <a:pt x="4793" y="11432"/>
                  <a:pt x="4669" y="11748"/>
                </a:cubicBezTo>
                <a:lnTo>
                  <a:pt x="3176" y="15557"/>
                </a:lnTo>
                <a:cubicBezTo>
                  <a:pt x="2928" y="16188"/>
                  <a:pt x="3123" y="16958"/>
                  <a:pt x="3620" y="17275"/>
                </a:cubicBezTo>
                <a:cubicBezTo>
                  <a:pt x="4117" y="17591"/>
                  <a:pt x="4723" y="17330"/>
                  <a:pt x="4971" y="16698"/>
                </a:cubicBezTo>
                <a:cubicBezTo>
                  <a:pt x="4971" y="16698"/>
                  <a:pt x="6474" y="12889"/>
                  <a:pt x="6474" y="12889"/>
                </a:cubicBezTo>
                <a:cubicBezTo>
                  <a:pt x="6723" y="12258"/>
                  <a:pt x="6517" y="11488"/>
                  <a:pt x="6020" y="11171"/>
                </a:cubicBezTo>
                <a:cubicBezTo>
                  <a:pt x="5772" y="11013"/>
                  <a:pt x="5498" y="11004"/>
                  <a:pt x="5254" y="11107"/>
                </a:cubicBezTo>
                <a:close/>
                <a:moveTo>
                  <a:pt x="7654" y="12633"/>
                </a:moveTo>
                <a:cubicBezTo>
                  <a:pt x="7410" y="12736"/>
                  <a:pt x="7193" y="12958"/>
                  <a:pt x="7069" y="13274"/>
                </a:cubicBezTo>
                <a:lnTo>
                  <a:pt x="5566" y="17083"/>
                </a:lnTo>
                <a:cubicBezTo>
                  <a:pt x="5318" y="17714"/>
                  <a:pt x="5523" y="18485"/>
                  <a:pt x="6020" y="18801"/>
                </a:cubicBezTo>
                <a:cubicBezTo>
                  <a:pt x="6517" y="19117"/>
                  <a:pt x="7123" y="18855"/>
                  <a:pt x="7371" y="18224"/>
                </a:cubicBezTo>
                <a:cubicBezTo>
                  <a:pt x="7371" y="18224"/>
                  <a:pt x="8874" y="14415"/>
                  <a:pt x="8874" y="14415"/>
                </a:cubicBezTo>
                <a:cubicBezTo>
                  <a:pt x="9123" y="13784"/>
                  <a:pt x="8917" y="13014"/>
                  <a:pt x="8420" y="12697"/>
                </a:cubicBezTo>
                <a:cubicBezTo>
                  <a:pt x="8172" y="12539"/>
                  <a:pt x="7898" y="12530"/>
                  <a:pt x="7654" y="12633"/>
                </a:cubicBezTo>
                <a:close/>
                <a:moveTo>
                  <a:pt x="10054" y="14159"/>
                </a:moveTo>
                <a:cubicBezTo>
                  <a:pt x="9809" y="14262"/>
                  <a:pt x="9593" y="14484"/>
                  <a:pt x="9469" y="14800"/>
                </a:cubicBezTo>
                <a:lnTo>
                  <a:pt x="7966" y="18609"/>
                </a:lnTo>
                <a:cubicBezTo>
                  <a:pt x="7718" y="19240"/>
                  <a:pt x="7923" y="20010"/>
                  <a:pt x="8420" y="20327"/>
                </a:cubicBezTo>
                <a:cubicBezTo>
                  <a:pt x="8917" y="20643"/>
                  <a:pt x="9523" y="20395"/>
                  <a:pt x="9771" y="19763"/>
                </a:cubicBezTo>
                <a:lnTo>
                  <a:pt x="11274" y="15941"/>
                </a:lnTo>
                <a:cubicBezTo>
                  <a:pt x="11523" y="15310"/>
                  <a:pt x="11317" y="14539"/>
                  <a:pt x="10820" y="14223"/>
                </a:cubicBezTo>
                <a:cubicBezTo>
                  <a:pt x="10572" y="14065"/>
                  <a:pt x="10298" y="14056"/>
                  <a:pt x="10054" y="14159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321457">
              <a:lnSpc>
                <a:spcPct val="80000"/>
              </a:lnSpc>
              <a:spcBef>
                <a:spcPts val="3867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16"/>
          </a:p>
        </p:txBody>
      </p:sp>
    </p:spTree>
    <p:extLst>
      <p:ext uri="{BB962C8B-B14F-4D97-AF65-F5344CB8AC3E}">
        <p14:creationId xmlns:p14="http://schemas.microsoft.com/office/powerpoint/2010/main" val="282912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5C073A3-C94D-49EE-ABC2-02C3EC2B4907}"/>
              </a:ext>
            </a:extLst>
          </p:cNvPr>
          <p:cNvSpPr/>
          <p:nvPr/>
        </p:nvSpPr>
        <p:spPr>
          <a:xfrm rot="5400000">
            <a:off x="6044904" y="698975"/>
            <a:ext cx="114300" cy="12204000"/>
          </a:xfrm>
          <a:prstGeom prst="rect">
            <a:avLst/>
          </a:prstGeom>
          <a:solidFill>
            <a:srgbClr val="C40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0B80073-8E28-4AFC-8CFF-0B05CB3223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21" y="164975"/>
            <a:ext cx="645979" cy="377950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B0CE29A-E94C-4948-8F6D-FA42DE5A71F6}"/>
              </a:ext>
            </a:extLst>
          </p:cNvPr>
          <p:cNvCxnSpPr/>
          <p:nvPr/>
        </p:nvCxnSpPr>
        <p:spPr>
          <a:xfrm>
            <a:off x="893299" y="247650"/>
            <a:ext cx="0" cy="3524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93DEF8-1A9F-47F7-BFAB-C359C6EDAAC5}"/>
              </a:ext>
            </a:extLst>
          </p:cNvPr>
          <p:cNvSpPr txBox="1"/>
          <p:nvPr/>
        </p:nvSpPr>
        <p:spPr>
          <a:xfrm>
            <a:off x="948543" y="164975"/>
            <a:ext cx="620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00" b="1">
                <a:latin typeface="Calibri" panose="020F0502020204030204" pitchFamily="34" charset="0"/>
                <a:ea typeface="Pretendard Black" panose="02000A03000000020004" charset="-127"/>
                <a:cs typeface="Calibri" panose="020F0502020204030204" pitchFamily="34" charset="0"/>
              </a:rPr>
              <a:t>Project Overview: 2024/25 KSP with Poland</a:t>
            </a:r>
            <a:endParaRPr lang="ko-KR" altLang="en-US" sz="2600" b="1" dirty="0">
              <a:latin typeface="Calibri" panose="020F0502020204030204" pitchFamily="34" charset="0"/>
              <a:ea typeface="Pretendard Black" panose="02000A03000000020004" charset="-12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DE663-28B7-3EC4-D162-5FBA3B241F73}"/>
              </a:ext>
            </a:extLst>
          </p:cNvPr>
          <p:cNvSpPr txBox="1"/>
          <p:nvPr/>
        </p:nvSpPr>
        <p:spPr>
          <a:xfrm>
            <a:off x="150788" y="208067"/>
            <a:ext cx="687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8865B8A-63CD-496B-A6BB-6F3AA0A2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F85D-5720-4701-99A2-6A6B5759059C}" type="slidenum">
              <a:rPr lang="ko-KR" altLang="en-US" smtClean="0"/>
              <a:t>3</a:t>
            </a:fld>
            <a:endParaRPr lang="ko-KR" altLang="en-US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ED4B6A06-3D57-4737-993E-7CF065A4F441}"/>
              </a:ext>
            </a:extLst>
          </p:cNvPr>
          <p:cNvGrpSpPr/>
          <p:nvPr/>
        </p:nvGrpSpPr>
        <p:grpSpPr>
          <a:xfrm>
            <a:off x="489402" y="1192972"/>
            <a:ext cx="196067" cy="197951"/>
            <a:chOff x="701590" y="2067884"/>
            <a:chExt cx="105515" cy="107358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73529161-8DF0-4369-BDAC-0939BC5AB7B2}"/>
                </a:ext>
              </a:extLst>
            </p:cNvPr>
            <p:cNvSpPr/>
            <p:nvPr/>
          </p:nvSpPr>
          <p:spPr>
            <a:xfrm>
              <a:off x="701590" y="2067884"/>
              <a:ext cx="72000" cy="70194"/>
            </a:xfrm>
            <a:prstGeom prst="rect">
              <a:avLst/>
            </a:prstGeom>
            <a:solidFill>
              <a:srgbClr val="D4136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ExtraLight"/>
                <a:ea typeface="Pretendard Medium"/>
                <a:cs typeface="+mn-cs"/>
              </a:endParaRPr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64FB1088-3627-400F-8FF9-E94B5F83BE32}"/>
                </a:ext>
              </a:extLst>
            </p:cNvPr>
            <p:cNvSpPr/>
            <p:nvPr/>
          </p:nvSpPr>
          <p:spPr>
            <a:xfrm>
              <a:off x="735105" y="2105048"/>
              <a:ext cx="72000" cy="70194"/>
            </a:xfrm>
            <a:prstGeom prst="rect">
              <a:avLst/>
            </a:prstGeom>
            <a:solidFill>
              <a:srgbClr val="006D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ExtraLight"/>
                <a:ea typeface="Pretendard Medium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9373326-79A7-4552-BE84-C416B72764D7}"/>
              </a:ext>
            </a:extLst>
          </p:cNvPr>
          <p:cNvSpPr txBox="1"/>
          <p:nvPr/>
        </p:nvSpPr>
        <p:spPr>
          <a:xfrm>
            <a:off x="685469" y="1514240"/>
            <a:ext cx="11176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spcAft>
                <a:spcPts val="300"/>
              </a:spcAft>
              <a:buClr>
                <a:srgbClr val="D41367"/>
              </a:buClr>
              <a:buFont typeface="Arial" panose="020B0604020202020204" pitchFamily="34" charset="0"/>
              <a:buChar char="•"/>
            </a:pPr>
            <a:r>
              <a:rPr lang="en-US" altLang="ko-KR" sz="2000"/>
              <a:t>Providing policy implications and recommendations to effectively support the development and implementation of </a:t>
            </a:r>
            <a:r>
              <a:rPr lang="en-US" altLang="ko-KR" sz="2000" b="1"/>
              <a:t>MRiT's Digital Transformation Programme for Enterprise</a:t>
            </a:r>
            <a:r>
              <a:rPr lang="en-US" altLang="ko-KR" sz="2000"/>
              <a:t>.</a:t>
            </a:r>
            <a:endParaRPr lang="en-US" altLang="ko-KR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a typeface="Pretendard" panose="0200050300000002000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7F6900C-5957-4C56-BD57-FDAA685BA139}"/>
              </a:ext>
            </a:extLst>
          </p:cNvPr>
          <p:cNvSpPr txBox="1"/>
          <p:nvPr/>
        </p:nvSpPr>
        <p:spPr>
          <a:xfrm>
            <a:off x="893299" y="1168510"/>
            <a:ext cx="126760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en-US" altLang="ko-KR" sz="2000" b="1" kern="0" spc="-60">
                <a:solidFill>
                  <a:schemeClr val="tx1">
                    <a:lumMod val="95000"/>
                    <a:lumOff val="5000"/>
                  </a:schemeClr>
                </a:solidFill>
                <a:ea typeface="Pretendard SemiBold" panose="02000703000000020004" pitchFamily="2" charset="-127"/>
              </a:rPr>
              <a:t>Objective </a:t>
            </a:r>
            <a:endParaRPr lang="en-US" altLang="ko-KR" sz="2000" b="1" kern="0" spc="-60" dirty="0">
              <a:solidFill>
                <a:schemeClr val="tx1">
                  <a:lumMod val="95000"/>
                  <a:lumOff val="5000"/>
                </a:schemeClr>
              </a:solidFill>
              <a:ea typeface="Pretendard SemiBold" panose="02000703000000020004" pitchFamily="2" charset="-127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9889767-2478-4245-98FE-87F1E9E0A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4458"/>
              </p:ext>
            </p:extLst>
          </p:nvPr>
        </p:nvGraphicFramePr>
        <p:xfrm>
          <a:off x="150788" y="2390452"/>
          <a:ext cx="11711005" cy="3465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7377">
                  <a:extLst>
                    <a:ext uri="{9D8B030D-6E8A-4147-A177-3AD203B41FA5}">
                      <a16:colId xmlns:a16="http://schemas.microsoft.com/office/drawing/2014/main" val="954039731"/>
                    </a:ext>
                  </a:extLst>
                </a:gridCol>
                <a:gridCol w="9693628">
                  <a:extLst>
                    <a:ext uri="{9D8B030D-6E8A-4147-A177-3AD203B41FA5}">
                      <a16:colId xmlns:a16="http://schemas.microsoft.com/office/drawing/2014/main" val="649472734"/>
                    </a:ext>
                  </a:extLst>
                </a:gridCol>
              </a:tblGrid>
              <a:tr h="278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</a:rPr>
                        <a:t>Partner Country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0">
                          <a:solidFill>
                            <a:schemeClr val="tx1"/>
                          </a:solidFill>
                          <a:effectLst/>
                        </a:rPr>
                        <a:t>Poland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17780" marB="177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25832"/>
                  </a:ext>
                </a:extLst>
              </a:tr>
              <a:tr h="278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</a:rPr>
                        <a:t>Project Period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</a:rPr>
                        <a:t>July 2024 ~ August 2025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3013995225"/>
                  </a:ext>
                </a:extLst>
              </a:tr>
              <a:tr h="278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</a:rPr>
                        <a:t>Partner Ministry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</a:rPr>
                        <a:t>Ministry of Economic Development and Technology (MRiT)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3592299583"/>
                  </a:ext>
                </a:extLst>
              </a:tr>
              <a:tr h="532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</a:rPr>
                        <a:t>Coordinating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</a:rPr>
                        <a:t> Institution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</a:rPr>
                        <a:t>Korea Development Institute (KDI)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3469331984"/>
                  </a:ext>
                </a:extLst>
              </a:tr>
              <a:tr h="2096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>
                          <a:effectLst/>
                        </a:rPr>
                        <a:t>Project Topic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b="1">
                          <a:effectLst/>
                        </a:rPr>
                        <a:t>Strengthening the national supporting system for the digital transformation of SMEs</a:t>
                      </a:r>
                      <a:endParaRPr lang="en-US" sz="1600" b="1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600" b="1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>
                          <a:effectLst/>
                        </a:rPr>
                        <a:t>- T</a:t>
                      </a:r>
                      <a:r>
                        <a:rPr lang="mn-MN" sz="1600">
                          <a:effectLst/>
                        </a:rPr>
                        <a:t>opic 1: Development of Mid to long-term strategy and action plans for </a:t>
                      </a:r>
                      <a:r>
                        <a:rPr lang="mn-MN" sz="1600" b="1">
                          <a:effectLst/>
                        </a:rPr>
                        <a:t>SME Digitalization</a:t>
                      </a:r>
                      <a:endParaRPr lang="ko-KR" sz="1600" b="1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>
                          <a:effectLst/>
                        </a:rPr>
                        <a:t>- T</a:t>
                      </a:r>
                      <a:r>
                        <a:rPr lang="mn-MN" sz="1600">
                          <a:effectLst/>
                        </a:rPr>
                        <a:t>opic 2: Advancement of </a:t>
                      </a:r>
                      <a:r>
                        <a:rPr lang="mn-MN" sz="1600" b="1">
                          <a:effectLst/>
                        </a:rPr>
                        <a:t>AI</a:t>
                      </a:r>
                      <a:r>
                        <a:rPr lang="mn-MN" sz="1600">
                          <a:effectLst/>
                        </a:rPr>
                        <a:t> Innovation Ecosystem and Regulatory reform for SME Digitalization</a:t>
                      </a:r>
                      <a:endParaRPr lang="ko-KR" sz="160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>
                          <a:effectLst/>
                        </a:rPr>
                        <a:t>- T</a:t>
                      </a:r>
                      <a:r>
                        <a:rPr lang="mn-MN" sz="1600">
                          <a:effectLst/>
                        </a:rPr>
                        <a:t>opic 3: Advancement of </a:t>
                      </a:r>
                      <a:r>
                        <a:rPr lang="mn-MN" sz="1600" b="1">
                          <a:effectLst/>
                        </a:rPr>
                        <a:t>Cyber Security </a:t>
                      </a:r>
                      <a:r>
                        <a:rPr lang="mn-MN" sz="1600">
                          <a:effectLst/>
                        </a:rPr>
                        <a:t>Ecosystem and Regulatory Reform for SME Digitalization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43614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64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5C073A3-C94D-49EE-ABC2-02C3EC2B4907}"/>
              </a:ext>
            </a:extLst>
          </p:cNvPr>
          <p:cNvSpPr/>
          <p:nvPr/>
        </p:nvSpPr>
        <p:spPr>
          <a:xfrm rot="5400000">
            <a:off x="6044904" y="698975"/>
            <a:ext cx="114300" cy="12204000"/>
          </a:xfrm>
          <a:prstGeom prst="rect">
            <a:avLst/>
          </a:prstGeom>
          <a:solidFill>
            <a:srgbClr val="C40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0B80073-8E28-4AFC-8CFF-0B05CB3223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21" y="164975"/>
            <a:ext cx="645979" cy="377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7DE663-28B7-3EC4-D162-5FBA3B241F73}"/>
              </a:ext>
            </a:extLst>
          </p:cNvPr>
          <p:cNvSpPr txBox="1"/>
          <p:nvPr/>
        </p:nvSpPr>
        <p:spPr>
          <a:xfrm>
            <a:off x="47765" y="220774"/>
            <a:ext cx="687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79F43B-7263-494B-8AC5-B7331DA4C94C}"/>
              </a:ext>
            </a:extLst>
          </p:cNvPr>
          <p:cNvSpPr txBox="1"/>
          <p:nvPr/>
        </p:nvSpPr>
        <p:spPr>
          <a:xfrm>
            <a:off x="583643" y="767759"/>
            <a:ext cx="1077929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KSP project mainly consists of four activities </a:t>
            </a:r>
            <a:r>
              <a:rPr lang="en-US" altLang="ko-KR" sz="2000" b="1"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: </a:t>
            </a:r>
          </a:p>
          <a:p>
            <a:endParaRPr lang="en-US" altLang="ko-KR" sz="600" dirty="0">
              <a:latin typeface="Calibri" panose="020F0502020204030204" pitchFamily="34" charset="0"/>
              <a:ea typeface="Pretendard Light" panose="02000403000000020004" charset="-127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en-US" altLang="ko-KR" b="1">
                <a:solidFill>
                  <a:srgbClr val="005599"/>
                </a:solidFill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Launching </a:t>
            </a:r>
            <a:r>
              <a:rPr lang="en-US" altLang="ko-KR" b="1" dirty="0">
                <a:solidFill>
                  <a:srgbClr val="005599"/>
                </a:solidFill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Seminar &amp; </a:t>
            </a:r>
            <a:r>
              <a:rPr lang="en-US" altLang="ko-KR" b="1">
                <a:solidFill>
                  <a:srgbClr val="005599"/>
                </a:solidFill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High-level Meeting</a:t>
            </a:r>
          </a:p>
          <a:p>
            <a:pPr marL="342900" indent="-342900">
              <a:buAutoNum type="arabicParenR"/>
            </a:pPr>
            <a:r>
              <a:rPr lang="en-US" altLang="ko-KR" b="1">
                <a:solidFill>
                  <a:srgbClr val="005599"/>
                </a:solidFill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Policy </a:t>
            </a:r>
            <a:r>
              <a:rPr lang="en-US" altLang="ko-KR" b="1" dirty="0">
                <a:solidFill>
                  <a:srgbClr val="005599"/>
                </a:solidFill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Seminar &amp; </a:t>
            </a:r>
            <a:r>
              <a:rPr lang="en-US" altLang="ko-KR" b="1">
                <a:solidFill>
                  <a:srgbClr val="005599"/>
                </a:solidFill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In-depth Studies</a:t>
            </a:r>
          </a:p>
          <a:p>
            <a:pPr marL="342900" indent="-342900">
              <a:buAutoNum type="arabicParenR"/>
            </a:pPr>
            <a:r>
              <a:rPr lang="en-US" altLang="ko-KR" b="1">
                <a:solidFill>
                  <a:srgbClr val="005599"/>
                </a:solidFill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Interim </a:t>
            </a:r>
            <a:r>
              <a:rPr lang="en-US" altLang="ko-KR" b="1" dirty="0">
                <a:solidFill>
                  <a:srgbClr val="005599"/>
                </a:solidFill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Reporting &amp; Policy Practitioners</a:t>
            </a:r>
            <a:r>
              <a:rPr lang="en-US" altLang="ko-KR" b="1">
                <a:solidFill>
                  <a:srgbClr val="005599"/>
                </a:solidFill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’ Workshop</a:t>
            </a:r>
          </a:p>
          <a:p>
            <a:pPr marL="342900" indent="-342900">
              <a:buAutoNum type="arabicParenR"/>
            </a:pPr>
            <a:r>
              <a:rPr lang="en-US" altLang="ko-KR" b="1">
                <a:solidFill>
                  <a:srgbClr val="005599"/>
                </a:solidFill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Senior </a:t>
            </a:r>
            <a:r>
              <a:rPr lang="en-US" altLang="ko-KR" b="1" dirty="0">
                <a:solidFill>
                  <a:srgbClr val="005599"/>
                </a:solidFill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Policy Dialogue &amp; Final Reporting Workshop. </a:t>
            </a:r>
          </a:p>
          <a:p>
            <a:r>
              <a:rPr lang="en-US" altLang="ko-KR"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      After </a:t>
            </a:r>
            <a:r>
              <a:rPr lang="en-US" altLang="ko-KR" dirty="0"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the final reporting, a </a:t>
            </a:r>
            <a:r>
              <a:rPr lang="en-US" altLang="ko-KR" b="1" dirty="0">
                <a:solidFill>
                  <a:srgbClr val="005599"/>
                </a:solidFill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policy consultation report </a:t>
            </a:r>
            <a:r>
              <a:rPr lang="en-US" altLang="ko-KR" dirty="0"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will be published and delivered </a:t>
            </a:r>
            <a:r>
              <a:rPr lang="en-US" altLang="ko-KR">
                <a:latin typeface="Calibri" panose="020F0502020204030204" pitchFamily="34" charset="0"/>
                <a:ea typeface="Pretendard Light" panose="02000403000000020004" charset="-127"/>
                <a:cs typeface="Calibri" panose="020F0502020204030204" pitchFamily="34" charset="0"/>
              </a:rPr>
              <a:t>to the MRiT</a:t>
            </a:r>
            <a:endParaRPr lang="en-US" altLang="ko-KR" dirty="0">
              <a:latin typeface="Calibri" panose="020F0502020204030204" pitchFamily="34" charset="0"/>
              <a:ea typeface="Pretendard Light" panose="02000403000000020004" charset="-127"/>
              <a:cs typeface="Calibri" panose="020F0502020204030204" pitchFamily="34" charset="0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8B406390-6273-42A5-B321-D4D04A9BB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1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F10EE702-52C8-4E3B-9BAE-C92E0A2C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40" name="Line 16">
            <a:extLst>
              <a:ext uri="{FF2B5EF4-FFF2-40B4-BE49-F238E27FC236}">
                <a16:creationId xmlns:a16="http://schemas.microsoft.com/office/drawing/2014/main" id="{D54197B0-4A36-45B8-8304-E4043F9A4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37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id="{772640A4-C3EC-41A4-9972-A9CE57A95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37" y="6196466"/>
            <a:ext cx="10046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42" name="Line 18">
            <a:extLst>
              <a:ext uri="{FF2B5EF4-FFF2-40B4-BE49-F238E27FC236}">
                <a16:creationId xmlns:a16="http://schemas.microsoft.com/office/drawing/2014/main" id="{840843ED-7332-49EF-8FC2-DCD4B8CC1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290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16F54DF5-67C6-44EE-AC23-41C43DCC7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89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45" name="Line 20">
            <a:extLst>
              <a:ext uri="{FF2B5EF4-FFF2-40B4-BE49-F238E27FC236}">
                <a16:creationId xmlns:a16="http://schemas.microsoft.com/office/drawing/2014/main" id="{9F34C5B9-564F-4C81-B3F9-205AE7995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227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F75648B3-4646-41D9-BC53-81D167D19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226" y="6196466"/>
            <a:ext cx="10046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47" name="Line 22">
            <a:extLst>
              <a:ext uri="{FF2B5EF4-FFF2-40B4-BE49-F238E27FC236}">
                <a16:creationId xmlns:a16="http://schemas.microsoft.com/office/drawing/2014/main" id="{7CD2A480-E911-4BFC-A302-CA5973E51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8280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48" name="Rectangle 23">
            <a:extLst>
              <a:ext uri="{FF2B5EF4-FFF2-40B4-BE49-F238E27FC236}">
                <a16:creationId xmlns:a16="http://schemas.microsoft.com/office/drawing/2014/main" id="{C80628DC-A8BB-4D37-9DA7-449C2C7EA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279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49" name="Line 24">
            <a:extLst>
              <a:ext uri="{FF2B5EF4-FFF2-40B4-BE49-F238E27FC236}">
                <a16:creationId xmlns:a16="http://schemas.microsoft.com/office/drawing/2014/main" id="{8C2AE685-83B6-4E9A-A54D-F796FA5B4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7333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49C96127-C86C-48ED-AC57-63DAFA10F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2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51" name="Line 26">
            <a:extLst>
              <a:ext uri="{FF2B5EF4-FFF2-40B4-BE49-F238E27FC236}">
                <a16:creationId xmlns:a16="http://schemas.microsoft.com/office/drawing/2014/main" id="{5EE7D3D1-9B5A-43F3-A845-E8953D879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5269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52" name="Rectangle 27">
            <a:extLst>
              <a:ext uri="{FF2B5EF4-FFF2-40B4-BE49-F238E27FC236}">
                <a16:creationId xmlns:a16="http://schemas.microsoft.com/office/drawing/2014/main" id="{6B94DEFB-8EA6-49EE-B93F-B51897CA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268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53" name="Line 28">
            <a:extLst>
              <a:ext uri="{FF2B5EF4-FFF2-40B4-BE49-F238E27FC236}">
                <a16:creationId xmlns:a16="http://schemas.microsoft.com/office/drawing/2014/main" id="{2A6B8ADE-E904-42A9-96FE-AD13112B9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4321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54" name="Rectangle 29">
            <a:extLst>
              <a:ext uri="{FF2B5EF4-FFF2-40B4-BE49-F238E27FC236}">
                <a16:creationId xmlns:a16="http://schemas.microsoft.com/office/drawing/2014/main" id="{8733BF61-A3CC-468C-BD6A-285B79E31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21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55" name="Line 30">
            <a:extLst>
              <a:ext uri="{FF2B5EF4-FFF2-40B4-BE49-F238E27FC236}">
                <a16:creationId xmlns:a16="http://schemas.microsoft.com/office/drawing/2014/main" id="{91633079-AA2A-4044-A064-FADB2C71A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2258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56" name="Rectangle 31">
            <a:extLst>
              <a:ext uri="{FF2B5EF4-FFF2-40B4-BE49-F238E27FC236}">
                <a16:creationId xmlns:a16="http://schemas.microsoft.com/office/drawing/2014/main" id="{B12711E6-6F6E-463D-B99B-DB604AC55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258" y="6196466"/>
            <a:ext cx="10046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57" name="Line 32">
            <a:extLst>
              <a:ext uri="{FF2B5EF4-FFF2-40B4-BE49-F238E27FC236}">
                <a16:creationId xmlns:a16="http://schemas.microsoft.com/office/drawing/2014/main" id="{64BBC60E-61DB-4E75-994F-655CB0EDF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1311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58" name="Rectangle 33">
            <a:extLst>
              <a:ext uri="{FF2B5EF4-FFF2-40B4-BE49-F238E27FC236}">
                <a16:creationId xmlns:a16="http://schemas.microsoft.com/office/drawing/2014/main" id="{6D57AC82-8DF1-4B65-95CE-314D6549A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310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59" name="Line 34">
            <a:extLst>
              <a:ext uri="{FF2B5EF4-FFF2-40B4-BE49-F238E27FC236}">
                <a16:creationId xmlns:a16="http://schemas.microsoft.com/office/drawing/2014/main" id="{791F1901-EFBC-4412-B99F-B50E6FDCD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9247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60" name="Rectangle 35">
            <a:extLst>
              <a:ext uri="{FF2B5EF4-FFF2-40B4-BE49-F238E27FC236}">
                <a16:creationId xmlns:a16="http://schemas.microsoft.com/office/drawing/2014/main" id="{DC7AC0E8-D967-48E8-A8A7-3C8FC197B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247" y="6196466"/>
            <a:ext cx="10046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61" name="Line 36">
            <a:extLst>
              <a:ext uri="{FF2B5EF4-FFF2-40B4-BE49-F238E27FC236}">
                <a16:creationId xmlns:a16="http://schemas.microsoft.com/office/drawing/2014/main" id="{21AF71BC-6597-4732-813D-8C83DA041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1372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9C62147E-9722-47A1-A5C0-90E9FDC87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371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63" name="Line 38">
            <a:extLst>
              <a:ext uri="{FF2B5EF4-FFF2-40B4-BE49-F238E27FC236}">
                <a16:creationId xmlns:a16="http://schemas.microsoft.com/office/drawing/2014/main" id="{9D4881EF-7903-49ED-9FC5-A00668977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8300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64" name="Rectangle 39">
            <a:extLst>
              <a:ext uri="{FF2B5EF4-FFF2-40B4-BE49-F238E27FC236}">
                <a16:creationId xmlns:a16="http://schemas.microsoft.com/office/drawing/2014/main" id="{F5728010-62C0-4AF3-8A44-8F14DD5D0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299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65" name="Line 40">
            <a:extLst>
              <a:ext uri="{FF2B5EF4-FFF2-40B4-BE49-F238E27FC236}">
                <a16:creationId xmlns:a16="http://schemas.microsoft.com/office/drawing/2014/main" id="{E6710A8D-AAD9-449A-A1F6-F14931E96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353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66" name="Rectangle 41">
            <a:extLst>
              <a:ext uri="{FF2B5EF4-FFF2-40B4-BE49-F238E27FC236}">
                <a16:creationId xmlns:a16="http://schemas.microsoft.com/office/drawing/2014/main" id="{63BB662A-70DB-4A86-86FF-553C2975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352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67" name="Line 42">
            <a:extLst>
              <a:ext uri="{FF2B5EF4-FFF2-40B4-BE49-F238E27FC236}">
                <a16:creationId xmlns:a16="http://schemas.microsoft.com/office/drawing/2014/main" id="{A0BC66C6-BA3F-409C-9728-BF1119226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290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68" name="Rectangle 43">
            <a:extLst>
              <a:ext uri="{FF2B5EF4-FFF2-40B4-BE49-F238E27FC236}">
                <a16:creationId xmlns:a16="http://schemas.microsoft.com/office/drawing/2014/main" id="{2B8EC2EE-1B23-4A53-934F-2522E7286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89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69" name="Line 44">
            <a:extLst>
              <a:ext uri="{FF2B5EF4-FFF2-40B4-BE49-F238E27FC236}">
                <a16:creationId xmlns:a16="http://schemas.microsoft.com/office/drawing/2014/main" id="{196188BE-9741-4A2D-A6B9-3B77A3F36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4342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70" name="Rectangle 45">
            <a:extLst>
              <a:ext uri="{FF2B5EF4-FFF2-40B4-BE49-F238E27FC236}">
                <a16:creationId xmlns:a16="http://schemas.microsoft.com/office/drawing/2014/main" id="{66AE0D84-DA8E-4311-8A49-2B060B1C3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341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71" name="Line 46">
            <a:extLst>
              <a:ext uri="{FF2B5EF4-FFF2-40B4-BE49-F238E27FC236}">
                <a16:creationId xmlns:a16="http://schemas.microsoft.com/office/drawing/2014/main" id="{3D4535A5-7748-4326-A178-9FC016B86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2278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72" name="Rectangle 47">
            <a:extLst>
              <a:ext uri="{FF2B5EF4-FFF2-40B4-BE49-F238E27FC236}">
                <a16:creationId xmlns:a16="http://schemas.microsoft.com/office/drawing/2014/main" id="{4879FE21-C41C-4E74-98F0-E9FEB17D3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278" y="6196466"/>
            <a:ext cx="10046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73" name="Line 48">
            <a:extLst>
              <a:ext uri="{FF2B5EF4-FFF2-40B4-BE49-F238E27FC236}">
                <a16:creationId xmlns:a16="http://schemas.microsoft.com/office/drawing/2014/main" id="{4BCF2054-94B5-4DC1-AC08-103AA6CE1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331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74" name="Rectangle 49">
            <a:extLst>
              <a:ext uri="{FF2B5EF4-FFF2-40B4-BE49-F238E27FC236}">
                <a16:creationId xmlns:a16="http://schemas.microsoft.com/office/drawing/2014/main" id="{5F909A7E-B823-4382-9871-CE1E012FE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330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75" name="Line 50">
            <a:extLst>
              <a:ext uri="{FF2B5EF4-FFF2-40B4-BE49-F238E27FC236}">
                <a16:creationId xmlns:a16="http://schemas.microsoft.com/office/drawing/2014/main" id="{5C7AD3D4-1750-4890-84E8-870D3C82C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9268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76" name="Rectangle 51">
            <a:extLst>
              <a:ext uri="{FF2B5EF4-FFF2-40B4-BE49-F238E27FC236}">
                <a16:creationId xmlns:a16="http://schemas.microsoft.com/office/drawing/2014/main" id="{35777D92-2F1E-48DA-B480-D338AEF3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267" y="6196466"/>
            <a:ext cx="10046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77" name="Line 52">
            <a:extLst>
              <a:ext uri="{FF2B5EF4-FFF2-40B4-BE49-F238E27FC236}">
                <a16:creationId xmlns:a16="http://schemas.microsoft.com/office/drawing/2014/main" id="{888DFC7F-715F-4553-B028-3B20B50A5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8321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78" name="Rectangle 53">
            <a:extLst>
              <a:ext uri="{FF2B5EF4-FFF2-40B4-BE49-F238E27FC236}">
                <a16:creationId xmlns:a16="http://schemas.microsoft.com/office/drawing/2014/main" id="{FE4725E9-7D6F-4B52-8AE1-88B9307A0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320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79" name="Line 54">
            <a:extLst>
              <a:ext uri="{FF2B5EF4-FFF2-40B4-BE49-F238E27FC236}">
                <a16:creationId xmlns:a16="http://schemas.microsoft.com/office/drawing/2014/main" id="{11DEE7B8-8D68-4327-A673-F750E3FB0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7374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80" name="Rectangle 55">
            <a:extLst>
              <a:ext uri="{FF2B5EF4-FFF2-40B4-BE49-F238E27FC236}">
                <a16:creationId xmlns:a16="http://schemas.microsoft.com/office/drawing/2014/main" id="{D5E1C9AD-A83C-4251-8D7B-E8D63D79A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373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81" name="Line 56">
            <a:extLst>
              <a:ext uri="{FF2B5EF4-FFF2-40B4-BE49-F238E27FC236}">
                <a16:creationId xmlns:a16="http://schemas.microsoft.com/office/drawing/2014/main" id="{470281C9-D03E-451D-BEF0-990352F6B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5310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82" name="Rectangle 57">
            <a:extLst>
              <a:ext uri="{FF2B5EF4-FFF2-40B4-BE49-F238E27FC236}">
                <a16:creationId xmlns:a16="http://schemas.microsoft.com/office/drawing/2014/main" id="{E2D10E07-E8A6-427B-B40D-F0CF1B6C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309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83" name="Line 58">
            <a:extLst>
              <a:ext uri="{FF2B5EF4-FFF2-40B4-BE49-F238E27FC236}">
                <a16:creationId xmlns:a16="http://schemas.microsoft.com/office/drawing/2014/main" id="{47D519B6-7CC8-44FC-A3A5-821886165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362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84" name="Rectangle 59">
            <a:extLst>
              <a:ext uri="{FF2B5EF4-FFF2-40B4-BE49-F238E27FC236}">
                <a16:creationId xmlns:a16="http://schemas.microsoft.com/office/drawing/2014/main" id="{93113CC3-9757-48A5-AA89-08F23C874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362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85" name="Line 60">
            <a:extLst>
              <a:ext uri="{FF2B5EF4-FFF2-40B4-BE49-F238E27FC236}">
                <a16:creationId xmlns:a16="http://schemas.microsoft.com/office/drawing/2014/main" id="{2B2609F3-9118-43C4-98C0-EAD22EB66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2299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86" name="Rectangle 61">
            <a:extLst>
              <a:ext uri="{FF2B5EF4-FFF2-40B4-BE49-F238E27FC236}">
                <a16:creationId xmlns:a16="http://schemas.microsoft.com/office/drawing/2014/main" id="{3299BBBD-0450-4539-A98B-D77907E43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299" y="6196466"/>
            <a:ext cx="10046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87" name="Line 62">
            <a:extLst>
              <a:ext uri="{FF2B5EF4-FFF2-40B4-BE49-F238E27FC236}">
                <a16:creationId xmlns:a16="http://schemas.microsoft.com/office/drawing/2014/main" id="{67B509BF-9D98-4754-8B31-B083D87AB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1352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88" name="Rectangle 63">
            <a:extLst>
              <a:ext uri="{FF2B5EF4-FFF2-40B4-BE49-F238E27FC236}">
                <a16:creationId xmlns:a16="http://schemas.microsoft.com/office/drawing/2014/main" id="{F1E1AD3C-EC46-4D39-94EE-CBA920EF4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351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89" name="Line 64">
            <a:extLst>
              <a:ext uri="{FF2B5EF4-FFF2-40B4-BE49-F238E27FC236}">
                <a16:creationId xmlns:a16="http://schemas.microsoft.com/office/drawing/2014/main" id="{E700EC21-F47B-4D8A-8BE6-6D341B690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9288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90" name="Rectangle 65">
            <a:extLst>
              <a:ext uri="{FF2B5EF4-FFF2-40B4-BE49-F238E27FC236}">
                <a16:creationId xmlns:a16="http://schemas.microsoft.com/office/drawing/2014/main" id="{6293C230-272C-43CF-BAD0-53B8A39DB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288" y="6196466"/>
            <a:ext cx="10046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91" name="Line 66">
            <a:extLst>
              <a:ext uri="{FF2B5EF4-FFF2-40B4-BE49-F238E27FC236}">
                <a16:creationId xmlns:a16="http://schemas.microsoft.com/office/drawing/2014/main" id="{039DB0D6-873D-44B1-8A3B-F884C3B29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8341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92" name="Rectangle 67">
            <a:extLst>
              <a:ext uri="{FF2B5EF4-FFF2-40B4-BE49-F238E27FC236}">
                <a16:creationId xmlns:a16="http://schemas.microsoft.com/office/drawing/2014/main" id="{850D8640-E413-4975-99F5-F8D5EA703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340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93" name="Line 68">
            <a:extLst>
              <a:ext uri="{FF2B5EF4-FFF2-40B4-BE49-F238E27FC236}">
                <a16:creationId xmlns:a16="http://schemas.microsoft.com/office/drawing/2014/main" id="{5DEC5A56-0377-4982-88D6-A837F1B38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7394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94" name="Rectangle 69">
            <a:extLst>
              <a:ext uri="{FF2B5EF4-FFF2-40B4-BE49-F238E27FC236}">
                <a16:creationId xmlns:a16="http://schemas.microsoft.com/office/drawing/2014/main" id="{4EF08C0E-DD99-44E4-9DDC-4902C299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7393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95" name="Line 70">
            <a:extLst>
              <a:ext uri="{FF2B5EF4-FFF2-40B4-BE49-F238E27FC236}">
                <a16:creationId xmlns:a16="http://schemas.microsoft.com/office/drawing/2014/main" id="{D1888811-445E-402C-88B6-2C9ACF425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331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96" name="Rectangle 71">
            <a:extLst>
              <a:ext uri="{FF2B5EF4-FFF2-40B4-BE49-F238E27FC236}">
                <a16:creationId xmlns:a16="http://schemas.microsoft.com/office/drawing/2014/main" id="{BEF3BE59-55F2-402B-B106-8F5D4A560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330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97" name="Line 72">
            <a:extLst>
              <a:ext uri="{FF2B5EF4-FFF2-40B4-BE49-F238E27FC236}">
                <a16:creationId xmlns:a16="http://schemas.microsoft.com/office/drawing/2014/main" id="{F280C30B-DD3B-4583-9CBE-07E43DA07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4383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98" name="Rectangle 73">
            <a:extLst>
              <a:ext uri="{FF2B5EF4-FFF2-40B4-BE49-F238E27FC236}">
                <a16:creationId xmlns:a16="http://schemas.microsoft.com/office/drawing/2014/main" id="{A5E2DE0A-E938-40C8-820B-4A8AC6BF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382" y="6196466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99" name="Line 74">
            <a:extLst>
              <a:ext uri="{FF2B5EF4-FFF2-40B4-BE49-F238E27FC236}">
                <a16:creationId xmlns:a16="http://schemas.microsoft.com/office/drawing/2014/main" id="{896D4475-E03C-41D6-8499-90D66A6B6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2320" y="6196465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100" name="Rectangle 75">
            <a:extLst>
              <a:ext uri="{FF2B5EF4-FFF2-40B4-BE49-F238E27FC236}">
                <a16:creationId xmlns:a16="http://schemas.microsoft.com/office/drawing/2014/main" id="{20B3E3AC-13DB-4FA8-9DC8-FF4E4D651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19" y="6196466"/>
            <a:ext cx="10046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101" name="Line 76">
            <a:extLst>
              <a:ext uri="{FF2B5EF4-FFF2-40B4-BE49-F238E27FC236}">
                <a16:creationId xmlns:a16="http://schemas.microsoft.com/office/drawing/2014/main" id="{88E7B041-E15B-4548-AED6-4672AD7165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8247" y="5891320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102" name="Rectangle 77">
            <a:extLst>
              <a:ext uri="{FF2B5EF4-FFF2-40B4-BE49-F238E27FC236}">
                <a16:creationId xmlns:a16="http://schemas.microsoft.com/office/drawing/2014/main" id="{866D9079-08F2-4133-9AE6-77B131866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8246" y="5891321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103" name="Line 80">
            <a:extLst>
              <a:ext uri="{FF2B5EF4-FFF2-40B4-BE49-F238E27FC236}">
                <a16:creationId xmlns:a16="http://schemas.microsoft.com/office/drawing/2014/main" id="{1BD2F10D-3F40-4918-B981-3C5F6C289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0302" y="6189768"/>
            <a:ext cx="1117" cy="1116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sp>
        <p:nvSpPr>
          <p:cNvPr id="104" name="Rectangle 81">
            <a:extLst>
              <a:ext uri="{FF2B5EF4-FFF2-40B4-BE49-F238E27FC236}">
                <a16:creationId xmlns:a16="http://schemas.microsoft.com/office/drawing/2014/main" id="{C8D8A5AC-4FBC-4262-91F1-202B70A36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301" y="6189769"/>
            <a:ext cx="8930" cy="669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ko-KR" altLang="en-US" sz="1969"/>
          </a:p>
        </p:txBody>
      </p: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7902BFCD-21BB-4718-BDAF-302551B744CA}"/>
              </a:ext>
            </a:extLst>
          </p:cNvPr>
          <p:cNvCxnSpPr/>
          <p:nvPr/>
        </p:nvCxnSpPr>
        <p:spPr>
          <a:xfrm>
            <a:off x="226296" y="5800655"/>
            <a:ext cx="2507010" cy="748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표 105">
            <a:extLst>
              <a:ext uri="{FF2B5EF4-FFF2-40B4-BE49-F238E27FC236}">
                <a16:creationId xmlns:a16="http://schemas.microsoft.com/office/drawing/2014/main" id="{F02D5E39-12A6-4AAD-9B70-0A7708AA1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7516"/>
              </p:ext>
            </p:extLst>
          </p:nvPr>
        </p:nvGraphicFramePr>
        <p:xfrm>
          <a:off x="226297" y="5889442"/>
          <a:ext cx="7618491" cy="324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809">
                  <a:extLst>
                    <a:ext uri="{9D8B030D-6E8A-4147-A177-3AD203B41FA5}">
                      <a16:colId xmlns:a16="http://schemas.microsoft.com/office/drawing/2014/main" val="586483133"/>
                    </a:ext>
                  </a:extLst>
                </a:gridCol>
                <a:gridCol w="574664">
                  <a:extLst>
                    <a:ext uri="{9D8B030D-6E8A-4147-A177-3AD203B41FA5}">
                      <a16:colId xmlns:a16="http://schemas.microsoft.com/office/drawing/2014/main" val="4006698065"/>
                    </a:ext>
                  </a:extLst>
                </a:gridCol>
                <a:gridCol w="602954">
                  <a:extLst>
                    <a:ext uri="{9D8B030D-6E8A-4147-A177-3AD203B41FA5}">
                      <a16:colId xmlns:a16="http://schemas.microsoft.com/office/drawing/2014/main" val="393448121"/>
                    </a:ext>
                  </a:extLst>
                </a:gridCol>
                <a:gridCol w="588809">
                  <a:extLst>
                    <a:ext uri="{9D8B030D-6E8A-4147-A177-3AD203B41FA5}">
                      <a16:colId xmlns:a16="http://schemas.microsoft.com/office/drawing/2014/main" val="3412651300"/>
                    </a:ext>
                  </a:extLst>
                </a:gridCol>
                <a:gridCol w="588809">
                  <a:extLst>
                    <a:ext uri="{9D8B030D-6E8A-4147-A177-3AD203B41FA5}">
                      <a16:colId xmlns:a16="http://schemas.microsoft.com/office/drawing/2014/main" val="4135387794"/>
                    </a:ext>
                  </a:extLst>
                </a:gridCol>
                <a:gridCol w="588809">
                  <a:extLst>
                    <a:ext uri="{9D8B030D-6E8A-4147-A177-3AD203B41FA5}">
                      <a16:colId xmlns:a16="http://schemas.microsoft.com/office/drawing/2014/main" val="3148602195"/>
                    </a:ext>
                  </a:extLst>
                </a:gridCol>
                <a:gridCol w="588809">
                  <a:extLst>
                    <a:ext uri="{9D8B030D-6E8A-4147-A177-3AD203B41FA5}">
                      <a16:colId xmlns:a16="http://schemas.microsoft.com/office/drawing/2014/main" val="72520974"/>
                    </a:ext>
                  </a:extLst>
                </a:gridCol>
                <a:gridCol w="588809">
                  <a:extLst>
                    <a:ext uri="{9D8B030D-6E8A-4147-A177-3AD203B41FA5}">
                      <a16:colId xmlns:a16="http://schemas.microsoft.com/office/drawing/2014/main" val="3929212854"/>
                    </a:ext>
                  </a:extLst>
                </a:gridCol>
                <a:gridCol w="602969">
                  <a:extLst>
                    <a:ext uri="{9D8B030D-6E8A-4147-A177-3AD203B41FA5}">
                      <a16:colId xmlns:a16="http://schemas.microsoft.com/office/drawing/2014/main" val="2937525335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957843400"/>
                    </a:ext>
                  </a:extLst>
                </a:gridCol>
                <a:gridCol w="611008">
                  <a:extLst>
                    <a:ext uri="{9D8B030D-6E8A-4147-A177-3AD203B41FA5}">
                      <a16:colId xmlns:a16="http://schemas.microsoft.com/office/drawing/2014/main" val="1760455148"/>
                    </a:ext>
                  </a:extLst>
                </a:gridCol>
                <a:gridCol w="588809">
                  <a:extLst>
                    <a:ext uri="{9D8B030D-6E8A-4147-A177-3AD203B41FA5}">
                      <a16:colId xmlns:a16="http://schemas.microsoft.com/office/drawing/2014/main" val="2141364580"/>
                    </a:ext>
                  </a:extLst>
                </a:gridCol>
                <a:gridCol w="552783">
                  <a:extLst>
                    <a:ext uri="{9D8B030D-6E8A-4147-A177-3AD203B41FA5}">
                      <a16:colId xmlns:a16="http://schemas.microsoft.com/office/drawing/2014/main" val="1023440942"/>
                    </a:ext>
                  </a:extLst>
                </a:gridCol>
              </a:tblGrid>
              <a:tr h="3243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kern="120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’24</a:t>
                      </a:r>
                      <a:r>
                        <a:rPr lang="en-US" altLang="ko-KR" sz="1050" kern="1200" baseline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 </a:t>
                      </a:r>
                      <a:r>
                        <a:rPr lang="en-US" altLang="ko-KR" sz="1050" kern="1200" baseline="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Oct.</a:t>
                      </a:r>
                      <a:endParaRPr lang="ko-KR" altLang="en-US" sz="105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Nov.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Dec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kern="120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’25</a:t>
                      </a:r>
                      <a:r>
                        <a:rPr lang="en-US" altLang="ko-KR" sz="1050" kern="1200" baseline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 </a:t>
                      </a:r>
                      <a:r>
                        <a:rPr lang="en-US" altLang="ko-KR" sz="1050" kern="1200" baseline="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Jan</a:t>
                      </a:r>
                      <a:endParaRPr lang="ko-KR" altLang="en-US" sz="105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Feb.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Mar.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Apr.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May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  Jun.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Jul.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Aug.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Sep.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Arial Bold" panose="020B0704020202020204" pitchFamily="34" charset="0"/>
                          <a:ea typeface="+mn-ea"/>
                          <a:cs typeface="Arial Bold" panose="020B0704020202020204" pitchFamily="34" charset="0"/>
                        </a:rPr>
                        <a:t>Oct.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Arial Bold" panose="020B070402020202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L="64294" marR="64294" marT="32147" marB="32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927295"/>
                  </a:ext>
                </a:extLst>
              </a:tr>
            </a:tbl>
          </a:graphicData>
        </a:graphic>
      </p:graphicFrame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F2F6DD0A-E0EB-4E6B-A97D-97119DDF1267}"/>
              </a:ext>
            </a:extLst>
          </p:cNvPr>
          <p:cNvSpPr/>
          <p:nvPr/>
        </p:nvSpPr>
        <p:spPr>
          <a:xfrm>
            <a:off x="230407" y="5228120"/>
            <a:ext cx="2399833" cy="538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ko-KR" sz="1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aunching Seminar &amp;     </a:t>
            </a:r>
          </a:p>
          <a:p>
            <a:pPr algn="ctr"/>
            <a:r>
              <a:rPr lang="en-US" altLang="ko-KR" sz="1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Meeting</a:t>
            </a: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4612CA0E-1246-43BB-A16C-5FC897CE916E}"/>
              </a:ext>
            </a:extLst>
          </p:cNvPr>
          <p:cNvSpPr/>
          <p:nvPr/>
        </p:nvSpPr>
        <p:spPr>
          <a:xfrm>
            <a:off x="1967861" y="4661838"/>
            <a:ext cx="2334463" cy="552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20">
              <a:spcBef>
                <a:spcPct val="0"/>
              </a:spcBef>
              <a:spcAft>
                <a:spcPct val="35000"/>
              </a:spcAft>
            </a:pPr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ko-KR" sz="1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Policy </a:t>
            </a:r>
            <a:r>
              <a:rPr lang="en-US" altLang="ko-KR"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&amp;</a:t>
            </a:r>
          </a:p>
          <a:p>
            <a:pPr algn="ctr" defTabSz="577820">
              <a:spcBef>
                <a:spcPct val="0"/>
              </a:spcBef>
              <a:spcAft>
                <a:spcPct val="35000"/>
              </a:spcAft>
            </a:pPr>
            <a:r>
              <a:rPr lang="en-US" altLang="ko-KR"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In-depth Studies</a:t>
            </a: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972BBFB6-D20A-49E8-90F8-07C94181DF6D}"/>
              </a:ext>
            </a:extLst>
          </p:cNvPr>
          <p:cNvSpPr/>
          <p:nvPr/>
        </p:nvSpPr>
        <p:spPr>
          <a:xfrm>
            <a:off x="2510840" y="4091666"/>
            <a:ext cx="2448898" cy="5736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nterim Reporting &amp;  Policy Practitioners’ Workshop</a:t>
            </a: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52A33B93-97AF-428D-92AD-780E10596DFB}"/>
              </a:ext>
            </a:extLst>
          </p:cNvPr>
          <p:cNvSpPr/>
          <p:nvPr/>
        </p:nvSpPr>
        <p:spPr>
          <a:xfrm>
            <a:off x="4283344" y="3562874"/>
            <a:ext cx="2243526" cy="540942"/>
          </a:xfrm>
          <a:prstGeom prst="rect">
            <a:avLst/>
          </a:prstGeom>
          <a:solidFill>
            <a:srgbClr val="AD3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ko-KR" sz="1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enior Policy Dialogue &amp; Final Reporting Workshop</a:t>
            </a: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25C17652-3FE5-4391-B161-C3AA6C77527F}"/>
              </a:ext>
            </a:extLst>
          </p:cNvPr>
          <p:cNvSpPr/>
          <p:nvPr/>
        </p:nvSpPr>
        <p:spPr>
          <a:xfrm>
            <a:off x="7876316" y="2848524"/>
            <a:ext cx="269006" cy="33581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5778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Completion </a:t>
            </a:r>
          </a:p>
        </p:txBody>
      </p: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F38CFD75-7F90-4E1C-8B08-BC1D4B4158B8}"/>
              </a:ext>
            </a:extLst>
          </p:cNvPr>
          <p:cNvCxnSpPr>
            <a:cxnSpLocks/>
          </p:cNvCxnSpPr>
          <p:nvPr/>
        </p:nvCxnSpPr>
        <p:spPr>
          <a:xfrm flipV="1">
            <a:off x="226740" y="5802791"/>
            <a:ext cx="7593062" cy="154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E93D2350-85ED-4C91-B472-5C6B87A20740}"/>
              </a:ext>
            </a:extLst>
          </p:cNvPr>
          <p:cNvSpPr/>
          <p:nvPr/>
        </p:nvSpPr>
        <p:spPr>
          <a:xfrm>
            <a:off x="6521351" y="2843355"/>
            <a:ext cx="1291485" cy="756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ko-KR" sz="1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inal Report Publication </a:t>
            </a: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D199364C-E573-4895-B3E9-1806DFAC87A2}"/>
              </a:ext>
            </a:extLst>
          </p:cNvPr>
          <p:cNvSpPr/>
          <p:nvPr/>
        </p:nvSpPr>
        <p:spPr>
          <a:xfrm>
            <a:off x="114300" y="6295127"/>
            <a:ext cx="4572000" cy="2437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984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ko-KR" altLang="en-US" sz="984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ko-KR" altLang="en-US" sz="984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r>
              <a:rPr lang="ko-KR" altLang="en-US" sz="984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984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ko-KR" altLang="en-US" sz="984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984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ko-KR" altLang="en-US" sz="984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984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ko-KR" altLang="en-US" sz="984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984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ko-KR" altLang="en-US" sz="984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984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circumstances.</a:t>
            </a:r>
            <a:endParaRPr lang="ko-KR" altLang="en-US" sz="984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AA319B0-E059-4751-A341-0E59B25701F7}"/>
              </a:ext>
            </a:extLst>
          </p:cNvPr>
          <p:cNvSpPr txBox="1"/>
          <p:nvPr/>
        </p:nvSpPr>
        <p:spPr>
          <a:xfrm>
            <a:off x="6509395" y="2816369"/>
            <a:ext cx="1278148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ko-KR" sz="1600" dirty="0"/>
          </a:p>
          <a:p>
            <a:endParaRPr lang="en-US" altLang="ko-KR" sz="1600" dirty="0"/>
          </a:p>
          <a:p>
            <a:endParaRPr lang="ko-KR" altLang="en-US" sz="1600" dirty="0"/>
          </a:p>
        </p:txBody>
      </p:sp>
      <p:sp>
        <p:nvSpPr>
          <p:cNvPr id="121" name="화살표: 오른쪽 120">
            <a:extLst>
              <a:ext uri="{FF2B5EF4-FFF2-40B4-BE49-F238E27FC236}">
                <a16:creationId xmlns:a16="http://schemas.microsoft.com/office/drawing/2014/main" id="{819C6859-3E08-479F-9F9C-995DA2457FED}"/>
              </a:ext>
            </a:extLst>
          </p:cNvPr>
          <p:cNvSpPr/>
          <p:nvPr/>
        </p:nvSpPr>
        <p:spPr>
          <a:xfrm>
            <a:off x="7825885" y="2955663"/>
            <a:ext cx="671599" cy="2769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520F6EB-F7FB-42E9-850D-B30C707644DE}"/>
              </a:ext>
            </a:extLst>
          </p:cNvPr>
          <p:cNvSpPr txBox="1"/>
          <p:nvPr/>
        </p:nvSpPr>
        <p:spPr>
          <a:xfrm>
            <a:off x="8522777" y="2734155"/>
            <a:ext cx="3153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Policy </a:t>
            </a:r>
            <a:r>
              <a:rPr lang="en-US" altLang="ko-KR" b="1"/>
              <a:t>Consultation Report</a:t>
            </a:r>
          </a:p>
          <a:p>
            <a:r>
              <a:rPr lang="en-US" altLang="ko-KR" b="1"/>
              <a:t>(KSP Policy Brief)</a:t>
            </a:r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BEBEDB-88F9-4C83-8700-90123998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F85D-5720-4701-99A2-6A6B5759059C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44A9110-D7D1-429A-8DB1-9C2DED0BB48D}"/>
              </a:ext>
            </a:extLst>
          </p:cNvPr>
          <p:cNvSpPr txBox="1"/>
          <p:nvPr/>
        </p:nvSpPr>
        <p:spPr>
          <a:xfrm>
            <a:off x="5822391" y="2045658"/>
            <a:ext cx="141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/>
              <a:t>(Held in Poland)</a:t>
            </a:r>
            <a:endParaRPr lang="ko-KR" altLang="en-US" sz="1200" b="1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24206DE-391F-424D-8B80-91D5BBAFDE00}"/>
              </a:ext>
            </a:extLst>
          </p:cNvPr>
          <p:cNvSpPr txBox="1"/>
          <p:nvPr/>
        </p:nvSpPr>
        <p:spPr>
          <a:xfrm>
            <a:off x="5822391" y="1756039"/>
            <a:ext cx="141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/>
              <a:t>(Held in Korea)</a:t>
            </a:r>
            <a:endParaRPr lang="ko-KR" altLang="en-US" sz="1200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0A03F68-F8A3-4244-9C68-E1412416F39E}"/>
              </a:ext>
            </a:extLst>
          </p:cNvPr>
          <p:cNvSpPr txBox="1"/>
          <p:nvPr/>
        </p:nvSpPr>
        <p:spPr>
          <a:xfrm>
            <a:off x="4251848" y="1505618"/>
            <a:ext cx="141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/>
              <a:t>(Held in Poland)</a:t>
            </a:r>
            <a:endParaRPr lang="ko-KR" altLang="en-US" sz="1200" b="1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451EA6B-320F-4B05-823E-1E8A63183DFA}"/>
              </a:ext>
            </a:extLst>
          </p:cNvPr>
          <p:cNvSpPr txBox="1"/>
          <p:nvPr/>
        </p:nvSpPr>
        <p:spPr>
          <a:xfrm>
            <a:off x="4860888" y="1227247"/>
            <a:ext cx="141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/>
              <a:t>(Held in Poland)</a:t>
            </a:r>
            <a:endParaRPr lang="ko-KR" altLang="en-US" sz="1200" b="1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F88BAED-C7DC-402D-9EF1-04D200670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009" y="3405315"/>
            <a:ext cx="2214884" cy="2888626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911A62AC-A931-409E-B216-96B51667F041}"/>
              </a:ext>
            </a:extLst>
          </p:cNvPr>
          <p:cNvSpPr txBox="1"/>
          <p:nvPr/>
        </p:nvSpPr>
        <p:spPr>
          <a:xfrm>
            <a:off x="959272" y="162316"/>
            <a:ext cx="620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00" b="1">
                <a:latin typeface="Calibri" panose="020F0502020204030204" pitchFamily="34" charset="0"/>
                <a:ea typeface="Pretendard Black" panose="02000A03000000020004" charset="-127"/>
                <a:cs typeface="Calibri" panose="020F0502020204030204" pitchFamily="34" charset="0"/>
              </a:rPr>
              <a:t>Project Overview: 2024/25 KSP with Poland</a:t>
            </a:r>
            <a:endParaRPr lang="ko-KR" altLang="en-US" sz="2600" b="1" dirty="0">
              <a:latin typeface="Calibri" panose="020F0502020204030204" pitchFamily="34" charset="0"/>
              <a:ea typeface="Pretendard Black" panose="02000A03000000020004" charset="-127"/>
              <a:cs typeface="Calibri" panose="020F0502020204030204" pitchFamily="34" charset="0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02083B41-3460-4699-AB89-3D3E2F1A2910}"/>
              </a:ext>
            </a:extLst>
          </p:cNvPr>
          <p:cNvGrpSpPr/>
          <p:nvPr/>
        </p:nvGrpSpPr>
        <p:grpSpPr>
          <a:xfrm>
            <a:off x="387576" y="851914"/>
            <a:ext cx="196067" cy="197951"/>
            <a:chOff x="701590" y="2067884"/>
            <a:chExt cx="105515" cy="107358"/>
          </a:xfrm>
        </p:grpSpPr>
        <p:sp>
          <p:nvSpPr>
            <p:cNvPr id="129" name="직사각형 128">
              <a:extLst>
                <a:ext uri="{FF2B5EF4-FFF2-40B4-BE49-F238E27FC236}">
                  <a16:creationId xmlns:a16="http://schemas.microsoft.com/office/drawing/2014/main" id="{0832AD29-6A34-405C-B3D9-F01790ACAD40}"/>
                </a:ext>
              </a:extLst>
            </p:cNvPr>
            <p:cNvSpPr/>
            <p:nvPr/>
          </p:nvSpPr>
          <p:spPr>
            <a:xfrm>
              <a:off x="701590" y="2067884"/>
              <a:ext cx="72000" cy="70194"/>
            </a:xfrm>
            <a:prstGeom prst="rect">
              <a:avLst/>
            </a:prstGeom>
            <a:solidFill>
              <a:srgbClr val="D4136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ExtraLight"/>
                <a:ea typeface="Pretendard Medium"/>
                <a:cs typeface="+mn-cs"/>
              </a:endParaRPr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216FEE44-6492-4007-9F8E-C3113CAF62D0}"/>
                </a:ext>
              </a:extLst>
            </p:cNvPr>
            <p:cNvSpPr/>
            <p:nvPr/>
          </p:nvSpPr>
          <p:spPr>
            <a:xfrm>
              <a:off x="735105" y="2105048"/>
              <a:ext cx="72000" cy="70194"/>
            </a:xfrm>
            <a:prstGeom prst="rect">
              <a:avLst/>
            </a:prstGeom>
            <a:solidFill>
              <a:srgbClr val="006D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ExtraLight"/>
                <a:ea typeface="Pretendard Medium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61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5C073A3-C94D-49EE-ABC2-02C3EC2B4907}"/>
              </a:ext>
            </a:extLst>
          </p:cNvPr>
          <p:cNvSpPr/>
          <p:nvPr/>
        </p:nvSpPr>
        <p:spPr>
          <a:xfrm rot="5400000">
            <a:off x="6044904" y="698975"/>
            <a:ext cx="114300" cy="12204000"/>
          </a:xfrm>
          <a:prstGeom prst="rect">
            <a:avLst/>
          </a:prstGeom>
          <a:solidFill>
            <a:srgbClr val="C40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0B80073-8E28-4AFC-8CFF-0B05CB3223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21" y="164975"/>
            <a:ext cx="645979" cy="377950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B0CE29A-E94C-4948-8F6D-FA42DE5A71F6}"/>
              </a:ext>
            </a:extLst>
          </p:cNvPr>
          <p:cNvCxnSpPr/>
          <p:nvPr/>
        </p:nvCxnSpPr>
        <p:spPr>
          <a:xfrm>
            <a:off x="893299" y="247650"/>
            <a:ext cx="0" cy="3524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93DEF8-1A9F-47F7-BFAB-C359C6EDAAC5}"/>
              </a:ext>
            </a:extLst>
          </p:cNvPr>
          <p:cNvSpPr txBox="1"/>
          <p:nvPr/>
        </p:nvSpPr>
        <p:spPr>
          <a:xfrm>
            <a:off x="948547" y="136491"/>
            <a:ext cx="64052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00" b="1">
                <a:latin typeface="Calibri" panose="020F0502020204030204" pitchFamily="34" charset="0"/>
                <a:ea typeface="Pretendard Black" panose="02000A03000000020004" charset="-127"/>
                <a:cs typeface="Calibri" panose="020F0502020204030204" pitchFamily="34" charset="0"/>
              </a:rPr>
              <a:t>2024/25 KSP Journey with MRiT (2023-2025)</a:t>
            </a:r>
            <a:endParaRPr lang="ko-KR" altLang="en-US" sz="2600" b="1" dirty="0">
              <a:latin typeface="Calibri" panose="020F0502020204030204" pitchFamily="34" charset="0"/>
              <a:ea typeface="Pretendard Black" panose="02000A03000000020004" charset="-127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AF370-3B2C-EE77-40BE-F211770B34DF}"/>
              </a:ext>
            </a:extLst>
          </p:cNvPr>
          <p:cNvSpPr txBox="1"/>
          <p:nvPr/>
        </p:nvSpPr>
        <p:spPr>
          <a:xfrm>
            <a:off x="8572338" y="1006988"/>
            <a:ext cx="281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3. Launching Seminar </a:t>
            </a:r>
          </a:p>
          <a:p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    (Nov. 2024)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Pretendard Black" panose="020B0600000101010101" charset="-12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DE663-28B7-3EC4-D162-5FBA3B241F73}"/>
              </a:ext>
            </a:extLst>
          </p:cNvPr>
          <p:cNvSpPr txBox="1"/>
          <p:nvPr/>
        </p:nvSpPr>
        <p:spPr>
          <a:xfrm>
            <a:off x="150788" y="208067"/>
            <a:ext cx="687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9DD8E49-2119-4AFD-BCA0-2A94CC8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F85D-5720-4701-99A2-6A6B5759059C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7BD7C88-B8D8-461E-81DD-BC7F466848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t="32023" r="9579" b="5905"/>
          <a:stretch/>
        </p:blipFill>
        <p:spPr>
          <a:xfrm>
            <a:off x="8681882" y="1653785"/>
            <a:ext cx="2671918" cy="151382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CAE1A29-881C-482D-B7A8-84D57CF196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0"/>
          <a:stretch/>
        </p:blipFill>
        <p:spPr>
          <a:xfrm>
            <a:off x="71407" y="5156471"/>
            <a:ext cx="2650472" cy="146347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71630BE-0C56-431D-B165-431C9576A2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/>
          </a:blip>
          <a:srcRect l="16213" t="46526" b="4263"/>
          <a:stretch/>
        </p:blipFill>
        <p:spPr>
          <a:xfrm>
            <a:off x="5608854" y="4818697"/>
            <a:ext cx="2308621" cy="180725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3AF2BEB1-E27F-4C90-A97E-6FF7D5183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/>
          </a:blip>
          <a:srcRect t="38911" r="6938"/>
          <a:stretch/>
        </p:blipFill>
        <p:spPr>
          <a:xfrm>
            <a:off x="3076057" y="5270520"/>
            <a:ext cx="2497156" cy="13567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D5FCE405-A5E9-478E-B736-81645884A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t="32541" r="11226" b="21640"/>
          <a:stretch/>
        </p:blipFill>
        <p:spPr>
          <a:xfrm>
            <a:off x="233128" y="1679553"/>
            <a:ext cx="3134331" cy="163652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2749311-036C-4CCD-BDB0-FFD4FD9FA782}"/>
              </a:ext>
            </a:extLst>
          </p:cNvPr>
          <p:cNvSpPr txBox="1"/>
          <p:nvPr/>
        </p:nvSpPr>
        <p:spPr>
          <a:xfrm>
            <a:off x="71407" y="4151547"/>
            <a:ext cx="212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4</a:t>
            </a:r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. In-depth Studies </a:t>
            </a:r>
          </a:p>
          <a:p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   (Feb.2025)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Pretendard Black" panose="020B0600000101010101" charset="-127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3E6FD7-0EA8-46E9-8657-39B18280B7E9}"/>
              </a:ext>
            </a:extLst>
          </p:cNvPr>
          <p:cNvSpPr txBox="1"/>
          <p:nvPr/>
        </p:nvSpPr>
        <p:spPr>
          <a:xfrm>
            <a:off x="3296833" y="4193282"/>
            <a:ext cx="4893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5</a:t>
            </a:r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. Policy Practitioners’ Workshop (Korea) </a:t>
            </a:r>
          </a:p>
          <a:p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    (May. 2025)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Pretendard Black" panose="020B0600000101010101" charset="-127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71B10B-468E-49E3-9C3D-9828C3623684}"/>
              </a:ext>
            </a:extLst>
          </p:cNvPr>
          <p:cNvSpPr txBox="1"/>
          <p:nvPr/>
        </p:nvSpPr>
        <p:spPr>
          <a:xfrm>
            <a:off x="8572338" y="4115646"/>
            <a:ext cx="35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6. Final Reporting Seminar </a:t>
            </a:r>
          </a:p>
          <a:p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(July. 2025)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Pretendard Black" panose="020B0600000101010101" charset="-127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7B7227-CF18-41A5-A147-4FF2AA6790A0}"/>
              </a:ext>
            </a:extLst>
          </p:cNvPr>
          <p:cNvSpPr txBox="1"/>
          <p:nvPr/>
        </p:nvSpPr>
        <p:spPr>
          <a:xfrm>
            <a:off x="140253" y="934323"/>
            <a:ext cx="313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Preliminary Discussion (Sep.2023) </a:t>
            </a:r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A52D1022-FC59-4410-98E7-1DC186EBACC8}"/>
              </a:ext>
            </a:extLst>
          </p:cNvPr>
          <p:cNvSpPr/>
          <p:nvPr/>
        </p:nvSpPr>
        <p:spPr>
          <a:xfrm>
            <a:off x="3506147" y="1046667"/>
            <a:ext cx="521291" cy="249836"/>
          </a:xfrm>
          <a:prstGeom prst="rightArrow">
            <a:avLst>
              <a:gd name="adj1" fmla="val 50000"/>
              <a:gd name="adj2" fmla="val 604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화살표: 오른쪽 33">
            <a:extLst>
              <a:ext uri="{FF2B5EF4-FFF2-40B4-BE49-F238E27FC236}">
                <a16:creationId xmlns:a16="http://schemas.microsoft.com/office/drawing/2014/main" id="{84436C87-E7F4-42F7-9A88-7EE88E3F7E35}"/>
              </a:ext>
            </a:extLst>
          </p:cNvPr>
          <p:cNvSpPr/>
          <p:nvPr/>
        </p:nvSpPr>
        <p:spPr>
          <a:xfrm flipV="1">
            <a:off x="7849360" y="1067898"/>
            <a:ext cx="502481" cy="254274"/>
          </a:xfrm>
          <a:prstGeom prst="rightArrow">
            <a:avLst>
              <a:gd name="adj1" fmla="val 50000"/>
              <a:gd name="adj2" fmla="val 604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2FEB08DA-5245-4FAA-BD9D-B708CDCEC80F}"/>
              </a:ext>
            </a:extLst>
          </p:cNvPr>
          <p:cNvSpPr/>
          <p:nvPr/>
        </p:nvSpPr>
        <p:spPr>
          <a:xfrm flipV="1">
            <a:off x="7849361" y="4267406"/>
            <a:ext cx="502481" cy="254274"/>
          </a:xfrm>
          <a:prstGeom prst="rightArrow">
            <a:avLst>
              <a:gd name="adj1" fmla="val 50000"/>
              <a:gd name="adj2" fmla="val 604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화살표: 오른쪽 35">
            <a:extLst>
              <a:ext uri="{FF2B5EF4-FFF2-40B4-BE49-F238E27FC236}">
                <a16:creationId xmlns:a16="http://schemas.microsoft.com/office/drawing/2014/main" id="{90F47D64-2F9C-490F-939C-8C64A025DCCA}"/>
              </a:ext>
            </a:extLst>
          </p:cNvPr>
          <p:cNvSpPr/>
          <p:nvPr/>
        </p:nvSpPr>
        <p:spPr>
          <a:xfrm flipV="1">
            <a:off x="2432864" y="4262173"/>
            <a:ext cx="502481" cy="254274"/>
          </a:xfrm>
          <a:prstGeom prst="rightArrow">
            <a:avLst>
              <a:gd name="adj1" fmla="val 50000"/>
              <a:gd name="adj2" fmla="val 604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7F6FAD-502F-47F5-B30E-3A895C24A39B}"/>
              </a:ext>
            </a:extLst>
          </p:cNvPr>
          <p:cNvSpPr txBox="1"/>
          <p:nvPr/>
        </p:nvSpPr>
        <p:spPr>
          <a:xfrm>
            <a:off x="4168807" y="986919"/>
            <a:ext cx="354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2</a:t>
            </a:r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. Received Project Proposal </a:t>
            </a:r>
          </a:p>
          <a:p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    (Nov. 2023)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Pretendard Black" panose="020B0600000101010101" charset="-127"/>
              <a:cs typeface="Calibri" panose="020F050202020403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923B5B1-BFA3-4028-B94D-8D9CD16AA0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967"/>
          <a:stretch/>
        </p:blipFill>
        <p:spPr>
          <a:xfrm>
            <a:off x="4901835" y="1620055"/>
            <a:ext cx="1861329" cy="232868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24909EF-9D78-4290-ABDE-0BA83BF1B0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82" y="4807924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5C073A3-C94D-49EE-ABC2-02C3EC2B4907}"/>
              </a:ext>
            </a:extLst>
          </p:cNvPr>
          <p:cNvSpPr/>
          <p:nvPr/>
        </p:nvSpPr>
        <p:spPr>
          <a:xfrm rot="5400000">
            <a:off x="6044904" y="698975"/>
            <a:ext cx="114300" cy="12204000"/>
          </a:xfrm>
          <a:prstGeom prst="rect">
            <a:avLst/>
          </a:prstGeom>
          <a:solidFill>
            <a:srgbClr val="C40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B0CE29A-E94C-4948-8F6D-FA42DE5A71F6}"/>
              </a:ext>
            </a:extLst>
          </p:cNvPr>
          <p:cNvCxnSpPr/>
          <p:nvPr/>
        </p:nvCxnSpPr>
        <p:spPr>
          <a:xfrm>
            <a:off x="893299" y="247650"/>
            <a:ext cx="0" cy="3524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5F6DBAA-DBB3-4F27-AA16-A13FFB64CE87}"/>
              </a:ext>
            </a:extLst>
          </p:cNvPr>
          <p:cNvSpPr/>
          <p:nvPr/>
        </p:nvSpPr>
        <p:spPr>
          <a:xfrm>
            <a:off x="4477318" y="1024119"/>
            <a:ext cx="4971977" cy="33855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altLang="ko-KR" sz="1600" b="1" dirty="0">
                <a:effectLst>
                  <a:outerShdw blurRad="50800" dist="38100" dir="2700000" algn="tl" rotWithShape="0">
                    <a:schemeClr val="accent5">
                      <a:lumMod val="20000"/>
                      <a:lumOff val="80000"/>
                      <a:alpha val="40000"/>
                    </a:scheme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Proposal </a:t>
            </a:r>
            <a:r>
              <a:rPr lang="en-US" altLang="ko-KR" sz="1600" b="1">
                <a:effectLst>
                  <a:outerShdw blurRad="50800" dist="38100" dir="2700000" algn="tl" rotWithShape="0">
                    <a:schemeClr val="accent5">
                      <a:lumMod val="20000"/>
                      <a:lumOff val="80000"/>
                      <a:alpha val="40000"/>
                    </a:scheme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Submission Procedure (2026/27 KSP)</a:t>
            </a:r>
            <a:endParaRPr lang="en-US" altLang="ko-KR" sz="1600" b="1" dirty="0">
              <a:effectLst>
                <a:outerShdw blurRad="50800" dist="38100" dir="2700000" algn="tl" rotWithShape="0">
                  <a:schemeClr val="accent5">
                    <a:lumMod val="20000"/>
                    <a:lumOff val="80000"/>
                    <a:alpha val="40000"/>
                  </a:schemeClr>
                </a:outerShdw>
              </a:effectLst>
              <a:latin typeface="KoPub돋움체 Bold" panose="02020603020101020101" pitchFamily="18" charset="-127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B7ED4331-94E2-4AF4-8736-AA831571E578}"/>
              </a:ext>
            </a:extLst>
          </p:cNvPr>
          <p:cNvSpPr/>
          <p:nvPr/>
        </p:nvSpPr>
        <p:spPr>
          <a:xfrm>
            <a:off x="10372699" y="1636461"/>
            <a:ext cx="1190198" cy="17736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E8341674-B8DC-4631-9BBF-052220B2505B}"/>
              </a:ext>
            </a:extLst>
          </p:cNvPr>
          <p:cNvSpPr/>
          <p:nvPr/>
        </p:nvSpPr>
        <p:spPr>
          <a:xfrm>
            <a:off x="8856961" y="1646385"/>
            <a:ext cx="1190198" cy="1763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DB503759-6079-4FD4-969F-A3982A2A6E77}"/>
              </a:ext>
            </a:extLst>
          </p:cNvPr>
          <p:cNvSpPr/>
          <p:nvPr/>
        </p:nvSpPr>
        <p:spPr>
          <a:xfrm>
            <a:off x="4492534" y="1651639"/>
            <a:ext cx="1190198" cy="1756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DD707C2-9504-43A0-B88B-27F4ECFB8F12}"/>
              </a:ext>
            </a:extLst>
          </p:cNvPr>
          <p:cNvSpPr txBox="1"/>
          <p:nvPr/>
        </p:nvSpPr>
        <p:spPr>
          <a:xfrm>
            <a:off x="4499779" y="1651639"/>
            <a:ext cx="1182954" cy="425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Government</a:t>
            </a:r>
          </a:p>
          <a:p>
            <a:pPr algn="ctr">
              <a:lnSpc>
                <a:spcPts val="1300"/>
              </a:lnSpc>
            </a:pPr>
            <a:r>
              <a:rPr lang="en-US" altLang="ko-KR" sz="13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Institution</a:t>
            </a:r>
            <a:endParaRPr lang="ko-KR" altLang="en-US" sz="13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38DB2C7A-05E1-4B54-BDD4-45B6A0E8D1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80" y="2346776"/>
            <a:ext cx="401792" cy="401792"/>
          </a:xfrm>
          <a:prstGeom prst="rect">
            <a:avLst/>
          </a:prstGeom>
        </p:spPr>
      </p:pic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B428AD28-0390-479B-AA16-57C4E4087623}"/>
              </a:ext>
            </a:extLst>
          </p:cNvPr>
          <p:cNvCxnSpPr>
            <a:cxnSpLocks/>
          </p:cNvCxnSpPr>
          <p:nvPr/>
        </p:nvCxnSpPr>
        <p:spPr>
          <a:xfrm>
            <a:off x="5297379" y="2573729"/>
            <a:ext cx="3744000" cy="0"/>
          </a:xfrm>
          <a:prstGeom prst="straightConnector1">
            <a:avLst/>
          </a:prstGeom>
          <a:ln w="952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6" descr="https://www.ksp.go.kr/resources/images/contents/part_1_3.png">
            <a:extLst>
              <a:ext uri="{FF2B5EF4-FFF2-40B4-BE49-F238E27FC236}">
                <a16:creationId xmlns:a16="http://schemas.microsoft.com/office/drawing/2014/main" id="{B0FFED88-200C-4D73-80BE-10693D936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060" y="2222997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27A34F36-E558-41C8-87DD-4DA5CB2C1DE8}"/>
              </a:ext>
            </a:extLst>
          </p:cNvPr>
          <p:cNvSpPr txBox="1"/>
          <p:nvPr/>
        </p:nvSpPr>
        <p:spPr>
          <a:xfrm>
            <a:off x="8854196" y="1651639"/>
            <a:ext cx="1190198" cy="431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altLang="ko-KR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Korean Embassy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68BA1A3-9B6C-4772-AD9A-F63059E77CB1}"/>
              </a:ext>
            </a:extLst>
          </p:cNvPr>
          <p:cNvSpPr txBox="1"/>
          <p:nvPr/>
        </p:nvSpPr>
        <p:spPr>
          <a:xfrm>
            <a:off x="5487917" y="2194922"/>
            <a:ext cx="770572" cy="355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ko-KR" sz="1100" dirty="0"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Project Proposal</a:t>
            </a:r>
            <a:endParaRPr lang="ko-KR" altLang="en-US" sz="1100" dirty="0">
              <a:latin typeface="Calibri" panose="020F0502020204030204" pitchFamily="34" charset="0"/>
              <a:ea typeface="KoPub돋움체 Mediu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5D35EEA-B33C-490B-97AE-ABF19CEF1650}"/>
              </a:ext>
            </a:extLst>
          </p:cNvPr>
          <p:cNvSpPr txBox="1"/>
          <p:nvPr/>
        </p:nvSpPr>
        <p:spPr>
          <a:xfrm>
            <a:off x="5484052" y="2599239"/>
            <a:ext cx="770572" cy="355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algn="ctr">
              <a:lnSpc>
                <a:spcPts val="1000"/>
              </a:lnSpc>
              <a:defRPr sz="1100"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Priority List</a:t>
            </a:r>
            <a:endParaRPr lang="ko-KR" alt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E063707-C6BC-4605-8E91-7B8C74BAD726}"/>
              </a:ext>
            </a:extLst>
          </p:cNvPr>
          <p:cNvSpPr txBox="1"/>
          <p:nvPr/>
        </p:nvSpPr>
        <p:spPr>
          <a:xfrm>
            <a:off x="10369934" y="1641715"/>
            <a:ext cx="1190198" cy="431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altLang="ko-KR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MOEF</a:t>
            </a:r>
          </a:p>
          <a:p>
            <a:pPr algn="ctr">
              <a:lnSpc>
                <a:spcPts val="1300"/>
              </a:lnSpc>
            </a:pPr>
            <a:r>
              <a:rPr lang="en-US" altLang="ko-KR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(Korea)</a:t>
            </a:r>
          </a:p>
        </p:txBody>
      </p:sp>
      <p:pic>
        <p:nvPicPr>
          <p:cNvPr id="89" name="그림 88">
            <a:extLst>
              <a:ext uri="{FF2B5EF4-FFF2-40B4-BE49-F238E27FC236}">
                <a16:creationId xmlns:a16="http://schemas.microsoft.com/office/drawing/2014/main" id="{7421D274-F3D1-40D2-ABDA-B33B41124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95" y="2222997"/>
            <a:ext cx="772075" cy="62770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1441DA18-4A57-49FA-A2A3-B49BF70FEBA6}"/>
              </a:ext>
            </a:extLst>
          </p:cNvPr>
          <p:cNvSpPr txBox="1"/>
          <p:nvPr/>
        </p:nvSpPr>
        <p:spPr>
          <a:xfrm>
            <a:off x="8854196" y="2906477"/>
            <a:ext cx="119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Submission by</a:t>
            </a:r>
          </a:p>
          <a:p>
            <a:pPr algn="ctr"/>
            <a:r>
              <a:rPr lang="en-US" altLang="ko-KR" sz="1100" b="1">
                <a:solidFill>
                  <a:srgbClr val="FF0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Oct, 2025</a:t>
            </a:r>
            <a:endParaRPr lang="ko-KR" altLang="en-US" sz="1100" b="1" dirty="0">
              <a:solidFill>
                <a:srgbClr val="FF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96" name="직선 화살표 연결선 95">
            <a:extLst>
              <a:ext uri="{FF2B5EF4-FFF2-40B4-BE49-F238E27FC236}">
                <a16:creationId xmlns:a16="http://schemas.microsoft.com/office/drawing/2014/main" id="{39F412C9-2D1D-495A-A10E-5D8A733E19BA}"/>
              </a:ext>
            </a:extLst>
          </p:cNvPr>
          <p:cNvCxnSpPr>
            <a:cxnSpLocks/>
          </p:cNvCxnSpPr>
          <p:nvPr/>
        </p:nvCxnSpPr>
        <p:spPr>
          <a:xfrm>
            <a:off x="9829035" y="2565959"/>
            <a:ext cx="720000" cy="0"/>
          </a:xfrm>
          <a:prstGeom prst="straightConnector1">
            <a:avLst/>
          </a:prstGeom>
          <a:ln w="952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사각형: 잘린 한쪽 모서리 57">
            <a:extLst>
              <a:ext uri="{FF2B5EF4-FFF2-40B4-BE49-F238E27FC236}">
                <a16:creationId xmlns:a16="http://schemas.microsoft.com/office/drawing/2014/main" id="{EB236FAC-2C71-4054-8E65-86F205B3F5BB}"/>
              </a:ext>
            </a:extLst>
          </p:cNvPr>
          <p:cNvSpPr/>
          <p:nvPr/>
        </p:nvSpPr>
        <p:spPr>
          <a:xfrm>
            <a:off x="1718085" y="4660021"/>
            <a:ext cx="2465436" cy="545816"/>
          </a:xfrm>
          <a:prstGeom prst="snip1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effectLst>
                  <a:outerShdw blurRad="50800" dist="38100" dir="2700000" algn="tl" rotWithShape="0">
                    <a:schemeClr val="accent5">
                      <a:lumMod val="40000"/>
                      <a:lumOff val="6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Feasibility Study and </a:t>
            </a:r>
          </a:p>
          <a:p>
            <a:pPr algn="ctr"/>
            <a:r>
              <a:rPr lang="en-US" altLang="ko-KR" sz="1400" dirty="0">
                <a:effectLst>
                  <a:outerShdw blurRad="50800" dist="38100" dir="2700000" algn="tl" rotWithShape="0">
                    <a:schemeClr val="accent5">
                      <a:lumMod val="40000"/>
                      <a:lumOff val="6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Expert Review</a:t>
            </a:r>
            <a:endParaRPr lang="ko-KR" altLang="en-US" sz="1400" dirty="0">
              <a:effectLst>
                <a:outerShdw blurRad="50800" dist="38100" dir="2700000" algn="tl" rotWithShape="0">
                  <a:schemeClr val="accent5">
                    <a:lumMod val="40000"/>
                    <a:lumOff val="60000"/>
                    <a:alpha val="40000"/>
                  </a:schemeClr>
                </a:outerShdw>
              </a:effectLst>
              <a:latin typeface="Calibri" panose="020F0502020204030204" pitchFamily="34" charset="0"/>
              <a:ea typeface="KoPub돋움체 Mediu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60" name="사각형: 잘린 한쪽 모서리 59">
            <a:extLst>
              <a:ext uri="{FF2B5EF4-FFF2-40B4-BE49-F238E27FC236}">
                <a16:creationId xmlns:a16="http://schemas.microsoft.com/office/drawing/2014/main" id="{BA58C187-D423-4E0A-ADFE-EC098636AA10}"/>
              </a:ext>
            </a:extLst>
          </p:cNvPr>
          <p:cNvSpPr/>
          <p:nvPr/>
        </p:nvSpPr>
        <p:spPr>
          <a:xfrm>
            <a:off x="6265357" y="4660021"/>
            <a:ext cx="1813233" cy="545816"/>
          </a:xfrm>
          <a:prstGeom prst="snip1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effectLst>
                  <a:outerShdw blurRad="50800" dist="38100" dir="2700000" algn="tl" rotWithShape="0">
                    <a:schemeClr val="accent5">
                      <a:lumMod val="40000"/>
                      <a:lumOff val="6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Project Approval</a:t>
            </a:r>
            <a:endParaRPr lang="ko-KR" altLang="en-US" sz="1400" dirty="0">
              <a:effectLst>
                <a:outerShdw blurRad="50800" dist="38100" dir="2700000" algn="tl" rotWithShape="0">
                  <a:schemeClr val="accent5">
                    <a:lumMod val="40000"/>
                    <a:lumOff val="60000"/>
                    <a:alpha val="40000"/>
                  </a:schemeClr>
                </a:outerShdw>
              </a:effectLst>
              <a:latin typeface="Calibri" panose="020F0502020204030204" pitchFamily="34" charset="0"/>
              <a:ea typeface="KoPub돋움체 Mediu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61" name="사각형: 잘린 한쪽 모서리 60">
            <a:extLst>
              <a:ext uri="{FF2B5EF4-FFF2-40B4-BE49-F238E27FC236}">
                <a16:creationId xmlns:a16="http://schemas.microsoft.com/office/drawing/2014/main" id="{71304878-BF4D-408B-B70D-C17AD92771D5}"/>
              </a:ext>
            </a:extLst>
          </p:cNvPr>
          <p:cNvSpPr/>
          <p:nvPr/>
        </p:nvSpPr>
        <p:spPr>
          <a:xfrm>
            <a:off x="8212892" y="4660021"/>
            <a:ext cx="1813233" cy="545816"/>
          </a:xfrm>
          <a:prstGeom prst="snip1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effectLst>
                  <a:outerShdw blurRad="50800" dist="38100" dir="2700000" algn="tl" rotWithShape="0">
                    <a:schemeClr val="accent5">
                      <a:lumMod val="40000"/>
                      <a:lumOff val="6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Project Planning</a:t>
            </a:r>
            <a:endParaRPr lang="ko-KR" altLang="en-US" sz="1400" dirty="0">
              <a:effectLst>
                <a:outerShdw blurRad="50800" dist="38100" dir="2700000" algn="tl" rotWithShape="0">
                  <a:schemeClr val="accent5">
                    <a:lumMod val="40000"/>
                    <a:lumOff val="60000"/>
                    <a:alpha val="40000"/>
                  </a:schemeClr>
                </a:outerShdw>
              </a:effectLst>
              <a:latin typeface="Calibri" panose="020F0502020204030204" pitchFamily="34" charset="0"/>
              <a:ea typeface="KoPub돋움체 Mediu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62" name="사각형: 잘린 한쪽 모서리 61">
            <a:extLst>
              <a:ext uri="{FF2B5EF4-FFF2-40B4-BE49-F238E27FC236}">
                <a16:creationId xmlns:a16="http://schemas.microsoft.com/office/drawing/2014/main" id="{4FB54979-9814-41A8-8539-540F20D8C1B4}"/>
              </a:ext>
            </a:extLst>
          </p:cNvPr>
          <p:cNvSpPr/>
          <p:nvPr/>
        </p:nvSpPr>
        <p:spPr>
          <a:xfrm>
            <a:off x="10196428" y="4660021"/>
            <a:ext cx="1813233" cy="545816"/>
          </a:xfrm>
          <a:prstGeom prst="snip1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effectLst>
                  <a:outerShdw blurRad="50800" dist="38100" dir="2700000" algn="tl" rotWithShape="0">
                    <a:schemeClr val="accent5">
                      <a:lumMod val="40000"/>
                      <a:lumOff val="6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Project Launching</a:t>
            </a:r>
            <a:endParaRPr lang="ko-KR" altLang="en-US" sz="1400" dirty="0">
              <a:effectLst>
                <a:outerShdw blurRad="50800" dist="38100" dir="2700000" algn="tl" rotWithShape="0">
                  <a:schemeClr val="accent5">
                    <a:lumMod val="40000"/>
                    <a:lumOff val="60000"/>
                    <a:alpha val="40000"/>
                  </a:schemeClr>
                </a:outerShdw>
              </a:effectLst>
              <a:latin typeface="Calibri" panose="020F0502020204030204" pitchFamily="34" charset="0"/>
              <a:ea typeface="KoPub돋움체 Mediu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66" name="직사각형 27">
            <a:extLst>
              <a:ext uri="{FF2B5EF4-FFF2-40B4-BE49-F238E27FC236}">
                <a16:creationId xmlns:a16="http://schemas.microsoft.com/office/drawing/2014/main" id="{5F0006A9-8785-4615-9E22-652FFA141A00}"/>
              </a:ext>
            </a:extLst>
          </p:cNvPr>
          <p:cNvSpPr/>
          <p:nvPr/>
        </p:nvSpPr>
        <p:spPr>
          <a:xfrm>
            <a:off x="1767962" y="5297498"/>
            <a:ext cx="2412980" cy="212092"/>
          </a:xfrm>
          <a:custGeom>
            <a:avLst/>
            <a:gdLst>
              <a:gd name="connsiteX0" fmla="*/ 0 w 1419138"/>
              <a:gd name="connsiteY0" fmla="*/ 0 h 338554"/>
              <a:gd name="connsiteX1" fmla="*/ 1419138 w 1419138"/>
              <a:gd name="connsiteY1" fmla="*/ 0 h 338554"/>
              <a:gd name="connsiteX2" fmla="*/ 1419138 w 1419138"/>
              <a:gd name="connsiteY2" fmla="*/ 338554 h 338554"/>
              <a:gd name="connsiteX3" fmla="*/ 0 w 1419138"/>
              <a:gd name="connsiteY3" fmla="*/ 338554 h 338554"/>
              <a:gd name="connsiteX4" fmla="*/ 0 w 1419138"/>
              <a:gd name="connsiteY4" fmla="*/ 0 h 338554"/>
              <a:gd name="connsiteX0" fmla="*/ 1419138 w 1419138"/>
              <a:gd name="connsiteY0" fmla="*/ 338554 h 338554"/>
              <a:gd name="connsiteX1" fmla="*/ 1419138 w 1419138"/>
              <a:gd name="connsiteY1" fmla="*/ 0 h 338554"/>
              <a:gd name="connsiteX2" fmla="*/ 1419138 w 1419138"/>
              <a:gd name="connsiteY2" fmla="*/ 338554 h 338554"/>
              <a:gd name="connsiteX3" fmla="*/ 0 w 1419138"/>
              <a:gd name="connsiteY3" fmla="*/ 338554 h 338554"/>
              <a:gd name="connsiteX4" fmla="*/ 1419138 w 1419138"/>
              <a:gd name="connsiteY4" fmla="*/ 338554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138" h="338554">
                <a:moveTo>
                  <a:pt x="1419138" y="338554"/>
                </a:moveTo>
                <a:lnTo>
                  <a:pt x="1419138" y="0"/>
                </a:lnTo>
                <a:lnTo>
                  <a:pt x="1419138" y="338554"/>
                </a:lnTo>
                <a:lnTo>
                  <a:pt x="0" y="338554"/>
                </a:lnTo>
                <a:lnTo>
                  <a:pt x="1419138" y="338554"/>
                </a:lnTo>
                <a:close/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Dec</a:t>
            </a:r>
            <a:r>
              <a:rPr lang="en-US" altLang="ko-KR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. 2025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KoPub돋움체 Mediu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68" name="직사각형 27">
            <a:extLst>
              <a:ext uri="{FF2B5EF4-FFF2-40B4-BE49-F238E27FC236}">
                <a16:creationId xmlns:a16="http://schemas.microsoft.com/office/drawing/2014/main" id="{389C086E-BD9E-47FB-8191-1493BF1A9238}"/>
              </a:ext>
            </a:extLst>
          </p:cNvPr>
          <p:cNvSpPr/>
          <p:nvPr/>
        </p:nvSpPr>
        <p:spPr>
          <a:xfrm>
            <a:off x="6301358" y="5290507"/>
            <a:ext cx="1774654" cy="212092"/>
          </a:xfrm>
          <a:custGeom>
            <a:avLst/>
            <a:gdLst>
              <a:gd name="connsiteX0" fmla="*/ 0 w 1419138"/>
              <a:gd name="connsiteY0" fmla="*/ 0 h 338554"/>
              <a:gd name="connsiteX1" fmla="*/ 1419138 w 1419138"/>
              <a:gd name="connsiteY1" fmla="*/ 0 h 338554"/>
              <a:gd name="connsiteX2" fmla="*/ 1419138 w 1419138"/>
              <a:gd name="connsiteY2" fmla="*/ 338554 h 338554"/>
              <a:gd name="connsiteX3" fmla="*/ 0 w 1419138"/>
              <a:gd name="connsiteY3" fmla="*/ 338554 h 338554"/>
              <a:gd name="connsiteX4" fmla="*/ 0 w 1419138"/>
              <a:gd name="connsiteY4" fmla="*/ 0 h 338554"/>
              <a:gd name="connsiteX0" fmla="*/ 1419138 w 1419138"/>
              <a:gd name="connsiteY0" fmla="*/ 338554 h 338554"/>
              <a:gd name="connsiteX1" fmla="*/ 1419138 w 1419138"/>
              <a:gd name="connsiteY1" fmla="*/ 0 h 338554"/>
              <a:gd name="connsiteX2" fmla="*/ 1419138 w 1419138"/>
              <a:gd name="connsiteY2" fmla="*/ 338554 h 338554"/>
              <a:gd name="connsiteX3" fmla="*/ 0 w 1419138"/>
              <a:gd name="connsiteY3" fmla="*/ 338554 h 338554"/>
              <a:gd name="connsiteX4" fmla="*/ 1419138 w 1419138"/>
              <a:gd name="connsiteY4" fmla="*/ 338554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138" h="338554">
                <a:moveTo>
                  <a:pt x="1419138" y="338554"/>
                </a:moveTo>
                <a:lnTo>
                  <a:pt x="1419138" y="0"/>
                </a:lnTo>
                <a:lnTo>
                  <a:pt x="1419138" y="338554"/>
                </a:lnTo>
                <a:lnTo>
                  <a:pt x="0" y="338554"/>
                </a:lnTo>
                <a:lnTo>
                  <a:pt x="1419138" y="338554"/>
                </a:lnTo>
                <a:close/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b="1" dirty="0">
                <a:solidFill>
                  <a:srgbClr val="005599"/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1</a:t>
            </a:r>
            <a:r>
              <a:rPr lang="en-US" altLang="ko-KR" sz="1400" b="1" baseline="30000" dirty="0">
                <a:solidFill>
                  <a:srgbClr val="005599"/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st</a:t>
            </a:r>
            <a:r>
              <a:rPr lang="en-US" altLang="ko-KR" sz="1400" b="1" dirty="0">
                <a:solidFill>
                  <a:srgbClr val="005599"/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 Half </a:t>
            </a:r>
            <a:r>
              <a:rPr lang="en-US" altLang="ko-KR" sz="1400" b="1">
                <a:solidFill>
                  <a:srgbClr val="005599"/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of 2026</a:t>
            </a:r>
            <a:endParaRPr lang="ko-KR" altLang="en-US" sz="1400" b="1" dirty="0">
              <a:solidFill>
                <a:srgbClr val="005599"/>
              </a:solidFill>
              <a:latin typeface="Calibri" panose="020F0502020204030204" pitchFamily="34" charset="0"/>
              <a:ea typeface="KoPub돋움체 Mediu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69" name="직사각형 27">
            <a:extLst>
              <a:ext uri="{FF2B5EF4-FFF2-40B4-BE49-F238E27FC236}">
                <a16:creationId xmlns:a16="http://schemas.microsoft.com/office/drawing/2014/main" id="{EB65B086-453A-40AD-A12F-FB7105E019C0}"/>
              </a:ext>
            </a:extLst>
          </p:cNvPr>
          <p:cNvSpPr/>
          <p:nvPr/>
        </p:nvSpPr>
        <p:spPr>
          <a:xfrm>
            <a:off x="8248893" y="5290507"/>
            <a:ext cx="1774654" cy="212092"/>
          </a:xfrm>
          <a:custGeom>
            <a:avLst/>
            <a:gdLst>
              <a:gd name="connsiteX0" fmla="*/ 0 w 1419138"/>
              <a:gd name="connsiteY0" fmla="*/ 0 h 338554"/>
              <a:gd name="connsiteX1" fmla="*/ 1419138 w 1419138"/>
              <a:gd name="connsiteY1" fmla="*/ 0 h 338554"/>
              <a:gd name="connsiteX2" fmla="*/ 1419138 w 1419138"/>
              <a:gd name="connsiteY2" fmla="*/ 338554 h 338554"/>
              <a:gd name="connsiteX3" fmla="*/ 0 w 1419138"/>
              <a:gd name="connsiteY3" fmla="*/ 338554 h 338554"/>
              <a:gd name="connsiteX4" fmla="*/ 0 w 1419138"/>
              <a:gd name="connsiteY4" fmla="*/ 0 h 338554"/>
              <a:gd name="connsiteX0" fmla="*/ 1419138 w 1419138"/>
              <a:gd name="connsiteY0" fmla="*/ 338554 h 338554"/>
              <a:gd name="connsiteX1" fmla="*/ 1419138 w 1419138"/>
              <a:gd name="connsiteY1" fmla="*/ 0 h 338554"/>
              <a:gd name="connsiteX2" fmla="*/ 1419138 w 1419138"/>
              <a:gd name="connsiteY2" fmla="*/ 338554 h 338554"/>
              <a:gd name="connsiteX3" fmla="*/ 0 w 1419138"/>
              <a:gd name="connsiteY3" fmla="*/ 338554 h 338554"/>
              <a:gd name="connsiteX4" fmla="*/ 1419138 w 1419138"/>
              <a:gd name="connsiteY4" fmla="*/ 338554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138" h="338554">
                <a:moveTo>
                  <a:pt x="1419138" y="338554"/>
                </a:moveTo>
                <a:lnTo>
                  <a:pt x="1419138" y="0"/>
                </a:lnTo>
                <a:lnTo>
                  <a:pt x="1419138" y="338554"/>
                </a:lnTo>
                <a:lnTo>
                  <a:pt x="0" y="338554"/>
                </a:lnTo>
                <a:lnTo>
                  <a:pt x="1419138" y="338554"/>
                </a:lnTo>
                <a:close/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b="1" dirty="0">
                <a:solidFill>
                  <a:srgbClr val="005599"/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1</a:t>
            </a:r>
            <a:r>
              <a:rPr lang="en-US" altLang="ko-KR" sz="1400" b="1" baseline="30000" dirty="0">
                <a:solidFill>
                  <a:srgbClr val="005599"/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st</a:t>
            </a:r>
            <a:r>
              <a:rPr lang="en-US" altLang="ko-KR" sz="1400" b="1" dirty="0">
                <a:solidFill>
                  <a:srgbClr val="005599"/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 Half </a:t>
            </a:r>
            <a:r>
              <a:rPr lang="en-US" altLang="ko-KR" sz="1400" b="1">
                <a:solidFill>
                  <a:srgbClr val="005599"/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of 2026</a:t>
            </a:r>
            <a:endParaRPr lang="ko-KR" altLang="en-US" sz="1400" b="1" dirty="0">
              <a:solidFill>
                <a:srgbClr val="005599"/>
              </a:solidFill>
              <a:latin typeface="Calibri" panose="020F0502020204030204" pitchFamily="34" charset="0"/>
              <a:ea typeface="KoPub돋움체 Mediu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70" name="직사각형 27">
            <a:extLst>
              <a:ext uri="{FF2B5EF4-FFF2-40B4-BE49-F238E27FC236}">
                <a16:creationId xmlns:a16="http://schemas.microsoft.com/office/drawing/2014/main" id="{79B9B3AC-14FC-4C20-9552-281B1830CC7B}"/>
              </a:ext>
            </a:extLst>
          </p:cNvPr>
          <p:cNvSpPr/>
          <p:nvPr/>
        </p:nvSpPr>
        <p:spPr>
          <a:xfrm>
            <a:off x="10232429" y="5288826"/>
            <a:ext cx="1774654" cy="212092"/>
          </a:xfrm>
          <a:custGeom>
            <a:avLst/>
            <a:gdLst>
              <a:gd name="connsiteX0" fmla="*/ 0 w 1419138"/>
              <a:gd name="connsiteY0" fmla="*/ 0 h 338554"/>
              <a:gd name="connsiteX1" fmla="*/ 1419138 w 1419138"/>
              <a:gd name="connsiteY1" fmla="*/ 0 h 338554"/>
              <a:gd name="connsiteX2" fmla="*/ 1419138 w 1419138"/>
              <a:gd name="connsiteY2" fmla="*/ 338554 h 338554"/>
              <a:gd name="connsiteX3" fmla="*/ 0 w 1419138"/>
              <a:gd name="connsiteY3" fmla="*/ 338554 h 338554"/>
              <a:gd name="connsiteX4" fmla="*/ 0 w 1419138"/>
              <a:gd name="connsiteY4" fmla="*/ 0 h 338554"/>
              <a:gd name="connsiteX0" fmla="*/ 1419138 w 1419138"/>
              <a:gd name="connsiteY0" fmla="*/ 338554 h 338554"/>
              <a:gd name="connsiteX1" fmla="*/ 1419138 w 1419138"/>
              <a:gd name="connsiteY1" fmla="*/ 0 h 338554"/>
              <a:gd name="connsiteX2" fmla="*/ 1419138 w 1419138"/>
              <a:gd name="connsiteY2" fmla="*/ 338554 h 338554"/>
              <a:gd name="connsiteX3" fmla="*/ 0 w 1419138"/>
              <a:gd name="connsiteY3" fmla="*/ 338554 h 338554"/>
              <a:gd name="connsiteX4" fmla="*/ 1419138 w 1419138"/>
              <a:gd name="connsiteY4" fmla="*/ 338554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138" h="338554">
                <a:moveTo>
                  <a:pt x="1419138" y="338554"/>
                </a:moveTo>
                <a:lnTo>
                  <a:pt x="1419138" y="0"/>
                </a:lnTo>
                <a:lnTo>
                  <a:pt x="1419138" y="338554"/>
                </a:lnTo>
                <a:lnTo>
                  <a:pt x="0" y="338554"/>
                </a:lnTo>
                <a:lnTo>
                  <a:pt x="1419138" y="338554"/>
                </a:lnTo>
                <a:close/>
              </a:path>
            </a:pathLst>
          </a:cu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b="1" dirty="0">
                <a:solidFill>
                  <a:srgbClr val="005599"/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2</a:t>
            </a:r>
            <a:r>
              <a:rPr lang="en-US" altLang="ko-KR" sz="1400" b="1" baseline="30000" dirty="0">
                <a:solidFill>
                  <a:srgbClr val="005599"/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nd</a:t>
            </a:r>
            <a:r>
              <a:rPr lang="en-US" altLang="ko-KR" sz="1400" b="1" dirty="0">
                <a:solidFill>
                  <a:srgbClr val="005599"/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 Half </a:t>
            </a:r>
            <a:r>
              <a:rPr lang="en-US" altLang="ko-KR" sz="1400" b="1">
                <a:solidFill>
                  <a:srgbClr val="005599"/>
                </a:solidFill>
                <a:latin typeface="Calibri" panose="020F0502020204030204" pitchFamily="34" charset="0"/>
                <a:ea typeface="KoPub돋움체 Medium" panose="02020603020101020101" pitchFamily="18" charset="-127"/>
                <a:cs typeface="Calibri" panose="020F0502020204030204" pitchFamily="34" charset="0"/>
              </a:rPr>
              <a:t>of 2026</a:t>
            </a:r>
            <a:endParaRPr lang="ko-KR" altLang="en-US" sz="1400" b="1" dirty="0">
              <a:solidFill>
                <a:srgbClr val="005599"/>
              </a:solidFill>
              <a:latin typeface="Calibri" panose="020F0502020204030204" pitchFamily="34" charset="0"/>
              <a:ea typeface="KoPub돋움체 Mediu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71" name="화살표: 줄무늬가 있는 오른쪽 70">
            <a:extLst>
              <a:ext uri="{FF2B5EF4-FFF2-40B4-BE49-F238E27FC236}">
                <a16:creationId xmlns:a16="http://schemas.microsoft.com/office/drawing/2014/main" id="{17CCFF91-A4DA-4E0B-AF47-156C8C96253D}"/>
              </a:ext>
            </a:extLst>
          </p:cNvPr>
          <p:cNvSpPr/>
          <p:nvPr/>
        </p:nvSpPr>
        <p:spPr>
          <a:xfrm>
            <a:off x="1204187" y="4932929"/>
            <a:ext cx="441551" cy="224626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오른쪽 화살표 1">
            <a:extLst>
              <a:ext uri="{FF2B5EF4-FFF2-40B4-BE49-F238E27FC236}">
                <a16:creationId xmlns:a16="http://schemas.microsoft.com/office/drawing/2014/main" id="{227F36B2-F439-451E-925D-4829715A3AC4}"/>
              </a:ext>
            </a:extLst>
          </p:cNvPr>
          <p:cNvSpPr/>
          <p:nvPr/>
        </p:nvSpPr>
        <p:spPr>
          <a:xfrm>
            <a:off x="4353823" y="4918415"/>
            <a:ext cx="1748230" cy="35589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5" name="그림 74">
            <a:extLst>
              <a:ext uri="{FF2B5EF4-FFF2-40B4-BE49-F238E27FC236}">
                <a16:creationId xmlns:a16="http://schemas.microsoft.com/office/drawing/2014/main" id="{E2446733-EADD-4A10-9939-3126E1CB89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8" y="4599349"/>
            <a:ext cx="942769" cy="942769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8D371694-804B-4381-A179-BA183B1F4A98}"/>
              </a:ext>
            </a:extLst>
          </p:cNvPr>
          <p:cNvSpPr txBox="1"/>
          <p:nvPr/>
        </p:nvSpPr>
        <p:spPr>
          <a:xfrm>
            <a:off x="182807" y="4209752"/>
            <a:ext cx="2034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>
                <a:solidFill>
                  <a:srgbClr val="FF000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Oct, 2025 (Tentative)</a:t>
            </a:r>
            <a:endParaRPr lang="en-US" altLang="ko-KR" sz="14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</a:effectLst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37DBE593-B5A8-4E22-902E-9E266D9DC98E}"/>
              </a:ext>
            </a:extLst>
          </p:cNvPr>
          <p:cNvSpPr/>
          <p:nvPr/>
        </p:nvSpPr>
        <p:spPr>
          <a:xfrm>
            <a:off x="362006" y="3791434"/>
            <a:ext cx="3454207" cy="338555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altLang="ko-KR" sz="1600" b="1" dirty="0">
                <a:effectLst>
                  <a:outerShdw blurRad="50800" dist="38100" dir="2700000" algn="tl" rotWithShape="0">
                    <a:schemeClr val="accent5">
                      <a:lumMod val="20000"/>
                      <a:lumOff val="80000"/>
                      <a:alpha val="40000"/>
                    </a:scheme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  <a:cs typeface="Calibri" panose="020F0502020204030204" pitchFamily="34" charset="0"/>
              </a:rPr>
              <a:t>Project Approval Procedure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7CAF6-96B8-453B-898C-D5FC4306848B}"/>
              </a:ext>
            </a:extLst>
          </p:cNvPr>
          <p:cNvSpPr txBox="1"/>
          <p:nvPr/>
        </p:nvSpPr>
        <p:spPr>
          <a:xfrm>
            <a:off x="893299" y="164491"/>
            <a:ext cx="108935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>
                <a:latin typeface="Calibri" panose="020F0502020204030204" pitchFamily="34" charset="0"/>
                <a:ea typeface="HY헤드라인M" panose="02030600000101010101" pitchFamily="18" charset="-127"/>
                <a:cs typeface="Calibri" panose="020F0502020204030204" pitchFamily="34" charset="0"/>
              </a:rPr>
              <a:t>Exploring opportunities for 2026/27 KSP with Polish Government</a:t>
            </a:r>
            <a:endParaRPr lang="ko-KR" altLang="en-US" sz="2600" b="1" dirty="0">
              <a:latin typeface="Calibri" panose="020F0502020204030204" pitchFamily="34" charset="0"/>
              <a:ea typeface="HY헤드라인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01D935-5252-474C-9D8C-3C1BB45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F85D-5720-4701-99A2-6A6B5759059C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5F27D4-B26A-41B3-BDCA-C2829BF3A6A9}"/>
              </a:ext>
            </a:extLst>
          </p:cNvPr>
          <p:cNvSpPr txBox="1"/>
          <p:nvPr/>
        </p:nvSpPr>
        <p:spPr>
          <a:xfrm>
            <a:off x="405187" y="931963"/>
            <a:ext cx="267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Final Reporting Seminar </a:t>
            </a:r>
          </a:p>
          <a:p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Pretendard Black" panose="020B0600000101010101" charset="-127"/>
                <a:cs typeface="Calibri" panose="020F0502020204030204" pitchFamily="34" charset="0"/>
              </a:rPr>
              <a:t>(July. 2025)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Pretendard Black" panose="020B0600000101010101" charset="-127"/>
              <a:cs typeface="Calibri" panose="020F0502020204030204" pitchFamily="34" charset="0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A724C16B-936C-4161-B835-06AF445761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0" y="1630403"/>
            <a:ext cx="2743200" cy="1828800"/>
          </a:xfrm>
          <a:prstGeom prst="rect">
            <a:avLst/>
          </a:prstGeom>
        </p:spPr>
      </p:pic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C1BAF4A7-D56E-4808-9476-A7E6A792F35F}"/>
              </a:ext>
            </a:extLst>
          </p:cNvPr>
          <p:cNvSpPr/>
          <p:nvPr/>
        </p:nvSpPr>
        <p:spPr>
          <a:xfrm flipV="1">
            <a:off x="3497892" y="2253446"/>
            <a:ext cx="502481" cy="338555"/>
          </a:xfrm>
          <a:prstGeom prst="rightArrow">
            <a:avLst>
              <a:gd name="adj1" fmla="val 50000"/>
              <a:gd name="adj2" fmla="val 604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62F190B-A8BE-4095-9176-216C837130B4}"/>
              </a:ext>
            </a:extLst>
          </p:cNvPr>
          <p:cNvGrpSpPr/>
          <p:nvPr/>
        </p:nvGrpSpPr>
        <p:grpSpPr>
          <a:xfrm>
            <a:off x="209120" y="1017052"/>
            <a:ext cx="196067" cy="197951"/>
            <a:chOff x="701590" y="2067884"/>
            <a:chExt cx="105515" cy="107358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86EC5937-582B-4783-B5CC-AED42EC7657F}"/>
                </a:ext>
              </a:extLst>
            </p:cNvPr>
            <p:cNvSpPr/>
            <p:nvPr/>
          </p:nvSpPr>
          <p:spPr>
            <a:xfrm>
              <a:off x="701590" y="2067884"/>
              <a:ext cx="72000" cy="70194"/>
            </a:xfrm>
            <a:prstGeom prst="rect">
              <a:avLst/>
            </a:prstGeom>
            <a:solidFill>
              <a:srgbClr val="D4136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ExtraLight"/>
                <a:ea typeface="Pretendard Medium"/>
                <a:cs typeface="+mn-cs"/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11709213-239D-467D-8C44-76FA94BCD6B8}"/>
                </a:ext>
              </a:extLst>
            </p:cNvPr>
            <p:cNvSpPr/>
            <p:nvPr/>
          </p:nvSpPr>
          <p:spPr>
            <a:xfrm>
              <a:off x="735105" y="2105048"/>
              <a:ext cx="72000" cy="70194"/>
            </a:xfrm>
            <a:prstGeom prst="rect">
              <a:avLst/>
            </a:prstGeom>
            <a:solidFill>
              <a:srgbClr val="006D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ExtraLight"/>
                <a:ea typeface="Pretendard Medium"/>
                <a:cs typeface="+mn-cs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B01E13C-3DCF-425F-AEF5-39CEB2E494D3}"/>
              </a:ext>
            </a:extLst>
          </p:cNvPr>
          <p:cNvSpPr txBox="1"/>
          <p:nvPr/>
        </p:nvSpPr>
        <p:spPr>
          <a:xfrm>
            <a:off x="47765" y="220774"/>
            <a:ext cx="687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DC8A2-34E3-4B7D-85BF-D806A3BAB55C}"/>
              </a:ext>
            </a:extLst>
          </p:cNvPr>
          <p:cNvSpPr txBox="1"/>
          <p:nvPr/>
        </p:nvSpPr>
        <p:spPr>
          <a:xfrm>
            <a:off x="6378199" y="1447344"/>
            <a:ext cx="18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AI Regulation</a:t>
            </a:r>
            <a:endParaRPr lang="ko-KR" altLang="en-US" b="1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83D5F3-A0E5-4B7D-845E-1BA3F774C08D}"/>
              </a:ext>
            </a:extLst>
          </p:cNvPr>
          <p:cNvSpPr txBox="1"/>
          <p:nvPr/>
        </p:nvSpPr>
        <p:spPr>
          <a:xfrm>
            <a:off x="6373124" y="1838736"/>
            <a:ext cx="229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Industrial Cluster</a:t>
            </a:r>
            <a:endParaRPr lang="ko-KR" altLang="en-US" b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ABBB43-3CB3-4FCF-8691-E065CE34BC65}"/>
              </a:ext>
            </a:extLst>
          </p:cNvPr>
          <p:cNvSpPr txBox="1"/>
          <p:nvPr/>
        </p:nvSpPr>
        <p:spPr>
          <a:xfrm>
            <a:off x="6362931" y="2180649"/>
            <a:ext cx="196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Cybersecurity</a:t>
            </a:r>
            <a:endParaRPr lang="ko-KR" altLang="en-US" b="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412BFB-52F3-47A3-9EAD-76F699C24748}"/>
              </a:ext>
            </a:extLst>
          </p:cNvPr>
          <p:cNvSpPr txBox="1"/>
          <p:nvPr/>
        </p:nvSpPr>
        <p:spPr>
          <a:xfrm>
            <a:off x="6390930" y="2575474"/>
            <a:ext cx="146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Start-ups</a:t>
            </a:r>
            <a:endParaRPr lang="ko-KR" altLang="en-US" b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2BCD45-3B01-4607-80E5-1E10E3FC504C}"/>
              </a:ext>
            </a:extLst>
          </p:cNvPr>
          <p:cNvSpPr txBox="1"/>
          <p:nvPr/>
        </p:nvSpPr>
        <p:spPr>
          <a:xfrm>
            <a:off x="6390930" y="2954464"/>
            <a:ext cx="196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E-government</a:t>
            </a:r>
            <a:endParaRPr lang="ko-KR" altLang="en-US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2C1D0E-4C87-4151-BAA9-5EF87E84B2B7}"/>
              </a:ext>
            </a:extLst>
          </p:cNvPr>
          <p:cNvSpPr txBox="1"/>
          <p:nvPr/>
        </p:nvSpPr>
        <p:spPr>
          <a:xfrm>
            <a:off x="6398627" y="3341894"/>
            <a:ext cx="236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Strategic Industries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308236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517</Words>
  <Application>Microsoft Office PowerPoint</Application>
  <PresentationFormat>와이드스크린</PresentationFormat>
  <Paragraphs>122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25" baseType="lpstr">
      <vt:lpstr>Pretendard SemiBold</vt:lpstr>
      <vt:lpstr>경기천년바탕 Bold</vt:lpstr>
      <vt:lpstr>Calibri</vt:lpstr>
      <vt:lpstr>Pretendard Light</vt:lpstr>
      <vt:lpstr>Pretendard ExtraLight</vt:lpstr>
      <vt:lpstr>KoPub돋움체 Medium</vt:lpstr>
      <vt:lpstr>Gill Sans</vt:lpstr>
      <vt:lpstr>Arial</vt:lpstr>
      <vt:lpstr>맑은 고딕</vt:lpstr>
      <vt:lpstr>Pretendard Medium</vt:lpstr>
      <vt:lpstr>Avenir Next Condensed Demi Bold</vt:lpstr>
      <vt:lpstr>Arial Bold</vt:lpstr>
      <vt:lpstr>Pretendard</vt:lpstr>
      <vt:lpstr>Pretendard Black</vt:lpstr>
      <vt:lpstr>Times New Roman</vt:lpstr>
      <vt:lpstr>KoPub돋움체 Bold</vt:lpstr>
      <vt:lpstr>HY헤드라인M</vt:lpstr>
      <vt:lpstr>Helvetica Neue Thin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master</dc:creator>
  <cp:lastModifiedBy>KDI</cp:lastModifiedBy>
  <cp:revision>391</cp:revision>
  <cp:lastPrinted>2024-09-04T06:35:30Z</cp:lastPrinted>
  <dcterms:created xsi:type="dcterms:W3CDTF">2022-09-02T02:18:56Z</dcterms:created>
  <dcterms:modified xsi:type="dcterms:W3CDTF">2025-07-18T10:54:37Z</dcterms:modified>
</cp:coreProperties>
</file>