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24"/>
  </p:notesMasterIdLst>
  <p:sldIdLst>
    <p:sldId id="450" r:id="rId2"/>
    <p:sldId id="489" r:id="rId3"/>
    <p:sldId id="469" r:id="rId4"/>
    <p:sldId id="468" r:id="rId5"/>
    <p:sldId id="473" r:id="rId6"/>
    <p:sldId id="475" r:id="rId7"/>
    <p:sldId id="476" r:id="rId8"/>
    <p:sldId id="477" r:id="rId9"/>
    <p:sldId id="478" r:id="rId10"/>
    <p:sldId id="479" r:id="rId11"/>
    <p:sldId id="480" r:id="rId12"/>
    <p:sldId id="481" r:id="rId13"/>
    <p:sldId id="482" r:id="rId14"/>
    <p:sldId id="483" r:id="rId15"/>
    <p:sldId id="484" r:id="rId16"/>
    <p:sldId id="485" r:id="rId17"/>
    <p:sldId id="486" r:id="rId18"/>
    <p:sldId id="487" r:id="rId19"/>
    <p:sldId id="490" r:id="rId20"/>
    <p:sldId id="491" r:id="rId21"/>
    <p:sldId id="472" r:id="rId22"/>
    <p:sldId id="471" r:id="rId2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2016-06-16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0162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20206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4050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3533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62B1-9034-4446-96DA-AB081E135855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B8BA-9A7F-4745-BAAF-634F02797926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70C48-9844-463C-BF92-9898AF26ADB5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pPr/>
              <a:t>2016-06-16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E715-773A-4645-91E5-A19CF24039F8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2DF66-CC3E-4345-A033-8889B00AD358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BA0A-2E53-42F0-91C2-72C51273766E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EDA6-7455-460B-A7C5-B64500075FA9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8D18-35FF-4199-9397-FAD64E71CB21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E76A0-DA6A-455D-B3B7-2BFE7DC48108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E40C-A826-44D2-AAAA-1FA3CD1B0891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BD04E77-D390-4F8D-BB20-1A715EC0E04D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616A705-3644-404D-A38B-2FDD57A42C3E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zamotuly.psp.wlkp.pl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 19: 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altLang="pl-PL" sz="3200" b="1" dirty="0" smtClean="0"/>
              <a:t>Formy działań gaśniczych</a:t>
            </a:r>
            <a:endParaRPr lang="pl-PL" altLang="pl-PL" sz="32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336129"/>
          </a:xfrm>
        </p:spPr>
        <p:txBody>
          <a:bodyPr/>
          <a:lstStyle/>
          <a:p>
            <a:r>
              <a:rPr lang="pl-PL" altLang="pl-PL" sz="1600" b="1" i="1" dirty="0" smtClean="0"/>
              <a:t>autor</a:t>
            </a:r>
            <a:r>
              <a:rPr lang="pl-PL" altLang="pl-PL" sz="1600" b="1" i="1" dirty="0"/>
              <a:t>: </a:t>
            </a:r>
            <a:r>
              <a:rPr lang="pl-PL" altLang="pl-PL" sz="1600" b="1" i="1" dirty="0" smtClean="0"/>
              <a:t> </a:t>
            </a:r>
            <a:r>
              <a:rPr lang="pl-PL" altLang="pl-PL" b="1" dirty="0" smtClean="0"/>
              <a:t>Łukasz </a:t>
            </a:r>
            <a:r>
              <a:rPr lang="pl-PL" altLang="pl-PL" b="1" dirty="0" err="1" smtClean="0"/>
              <a:t>Grzymkowski</a:t>
            </a:r>
            <a:endParaRPr lang="pl-PL" altLang="pl-PL" sz="32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25948" y="404769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925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tabLst>
                <a:tab pos="2333625" algn="l"/>
              </a:tabLst>
            </a:pPr>
            <a:r>
              <a:rPr lang="pl-PL" altLang="pl-PL" sz="3600" dirty="0" smtClean="0"/>
              <a:t>    SZKOLENIE  PODSTAWOWE STRAŻAKÓW RATOWNIKÓW OSP</a:t>
            </a:r>
            <a:endParaRPr lang="pl-PL" altLang="pl-PL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Formy gaszenia pożaru - natarcie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71472" y="1643050"/>
            <a:ext cx="7791033" cy="2760827"/>
          </a:xfrm>
        </p:spPr>
        <p:txBody>
          <a:bodyPr>
            <a:normAutofit/>
          </a:bodyPr>
          <a:lstStyle/>
          <a:p>
            <a:pPr marL="360000" indent="-457200" algn="just">
              <a:lnSpc>
                <a:spcPct val="150000"/>
              </a:lnSpc>
              <a:buNone/>
            </a:pP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Natarcie frontalne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jest to forma działań gaśniczych polegająca na skierowaniu prądów gaśniczych na front pożaru (czoło pożaru).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3066297" y="1862869"/>
            <a:ext cx="2958971" cy="5948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6983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Formy gaszenia pożaru - natarcie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71472" y="1643050"/>
            <a:ext cx="7791033" cy="2112755"/>
          </a:xfrm>
        </p:spPr>
        <p:txBody>
          <a:bodyPr>
            <a:normAutofit fontScale="70000" lnSpcReduction="20000"/>
          </a:bodyPr>
          <a:lstStyle/>
          <a:p>
            <a:pPr marL="360000" indent="-457200" algn="just">
              <a:lnSpc>
                <a:spcPct val="160000"/>
              </a:lnSpc>
              <a:buNone/>
            </a:pP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Natarcie oskrzydlające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polega na podaniu prądów gaśniczych po jednej stronie (jednostronne), bądź po obu stronach frontu pożaru (dwustronne). </a:t>
            </a:r>
          </a:p>
          <a:p>
            <a:pPr marL="360000" indent="-457200" algn="just">
              <a:lnSpc>
                <a:spcPct val="160000"/>
              </a:lnSpc>
              <a:buNone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Natarcie oskrzydlające stosuje się w celu zawężenia czoła pożaru, gdy występują trudności z natarciem frontalnym.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3592754" y="2693734"/>
            <a:ext cx="2815748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4470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Formy gaszenia pożaru - natarcie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42910" y="1643050"/>
            <a:ext cx="7791033" cy="2112755"/>
          </a:xfrm>
        </p:spPr>
        <p:txBody>
          <a:bodyPr>
            <a:normAutofit fontScale="85000" lnSpcReduction="10000"/>
          </a:bodyPr>
          <a:lstStyle/>
          <a:p>
            <a:pPr marL="360000" indent="-457200" algn="just">
              <a:lnSpc>
                <a:spcPct val="150000"/>
              </a:lnSpc>
              <a:buNone/>
            </a:pP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Natarcie okrążające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polega na podaniu prądów gaśniczych na całym obwodzie pożaru. Ten typ natarcia jest najbardziej skuteczną formą działań gaśniczych jednak wymaga odpowiedniej ilości sił i środków na terenie działań.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2990543" y="2152937"/>
            <a:ext cx="2857520" cy="58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6200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Formy gaszenia pożaru - obrona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1"/>
            <a:ext cx="7791033" cy="1464683"/>
          </a:xfrm>
        </p:spPr>
        <p:txBody>
          <a:bodyPr>
            <a:normAutofit fontScale="85000" lnSpcReduction="20000"/>
          </a:bodyPr>
          <a:lstStyle/>
          <a:p>
            <a:pPr marL="360000" indent="-457200" algn="just">
              <a:lnSpc>
                <a:spcPct val="160000"/>
              </a:lnSpc>
              <a:buNone/>
            </a:pPr>
            <a:r>
              <a:rPr lang="pl-PL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Obrona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jest to druga forma działań gaśniczych polegająca na działaniu środkami gaśniczymi na obiekty zagrożone pożarem. Celem jest niedopuszczenie do rozprzestrzeniania się pożaru.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6900" y="3429000"/>
            <a:ext cx="7647508" cy="2982913"/>
          </a:xfrm>
        </p:spPr>
        <p:txBody>
          <a:bodyPr>
            <a:normAutofit fontScale="92500" lnSpcReduction="10000"/>
          </a:bodyPr>
          <a:lstStyle/>
          <a:p>
            <a:pPr marL="118872" indent="0">
              <a:lnSpc>
                <a:spcPct val="150000"/>
              </a:lnSpc>
              <a:buNone/>
            </a:pPr>
            <a:r>
              <a:rPr lang="pl-PL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Obronę dzielimy na:</a:t>
            </a:r>
          </a:p>
          <a:p>
            <a:pPr>
              <a:lnSpc>
                <a:spcPct val="150000"/>
              </a:lnSpc>
            </a:pP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obronę bliższą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która polega na podaniu środków gaśniczych na obiekty bezpośrednio zagrożone pożarem,</a:t>
            </a:r>
          </a:p>
          <a:p>
            <a:pPr>
              <a:lnSpc>
                <a:spcPct val="150000"/>
              </a:lnSpc>
            </a:pP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obronę dalszą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polegającą na ochronie obiektów pośrednio zagrożonych przez pożar.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57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Formy gaszenia pożaru - obrona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0298" y="1800318"/>
            <a:ext cx="6542243" cy="5057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2500306"/>
            <a:ext cx="3071802" cy="571504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Formy działań gaśniczych </a:t>
            </a:r>
          </a:p>
          <a:p>
            <a:endParaRPr lang="pl-PL" dirty="0"/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42844" y="3071810"/>
            <a:ext cx="2928958" cy="264320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N- natarcie</a:t>
            </a:r>
          </a:p>
          <a:p>
            <a:pPr>
              <a:lnSpc>
                <a:spcPct val="150000"/>
              </a:lnSpc>
              <a:buNone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Ob – obrona bliższa</a:t>
            </a:r>
          </a:p>
          <a:p>
            <a:pPr>
              <a:lnSpc>
                <a:spcPct val="150000"/>
              </a:lnSpc>
              <a:buNone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Od – obrona dalsza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6721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Formy gaszenia pożaru - obrona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3313" name="Picture 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714744" y="2428868"/>
            <a:ext cx="5084361" cy="3810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42844" y="1785927"/>
            <a:ext cx="5572164" cy="121444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Formy działań gaśniczych przy pożarach wewnętrznych</a:t>
            </a:r>
          </a:p>
          <a:p>
            <a:endParaRPr lang="pl-PL" dirty="0"/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14282" y="3214686"/>
            <a:ext cx="3643338" cy="264320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N – natarcie</a:t>
            </a:r>
          </a:p>
          <a:p>
            <a:pPr>
              <a:lnSpc>
                <a:spcPct val="150000"/>
              </a:lnSpc>
              <a:buNone/>
            </a:pP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Ob – obrona bliższa</a:t>
            </a:r>
          </a:p>
          <a:p>
            <a:pPr>
              <a:lnSpc>
                <a:spcPct val="150000"/>
              </a:lnSpc>
              <a:buNone/>
            </a:pP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Od – obrona dalsza</a:t>
            </a:r>
          </a:p>
          <a:p>
            <a:pPr>
              <a:lnSpc>
                <a:spcPct val="150000"/>
              </a:lnSpc>
              <a:buNone/>
            </a:pP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P – działania połączone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9854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Formy gaszenia pożaru – działania połączone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1"/>
            <a:ext cx="7791033" cy="3180335"/>
          </a:xfrm>
        </p:spPr>
        <p:txBody>
          <a:bodyPr>
            <a:normAutofit fontScale="85000" lnSpcReduction="20000"/>
          </a:bodyPr>
          <a:lstStyle/>
          <a:p>
            <a:pPr marL="360000" indent="-457200" algn="just">
              <a:lnSpc>
                <a:spcPct val="160000"/>
              </a:lnSpc>
              <a:buNone/>
            </a:pP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Działania połączone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60000" indent="-457200" algn="just">
              <a:lnSpc>
                <a:spcPct val="160000"/>
              </a:lnSpc>
              <a:buNone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0" indent="-457200" algn="just">
              <a:lnSpc>
                <a:spcPct val="160000"/>
              </a:lnSpc>
              <a:buNone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Ze względu na to, że obie formy działań (natarcie i obrona) prowadzone są przy pomocy tego samego sprzętu gaśniczego oraz bardzo łatwo przejść z jednej formy do drugiej powszechnie podczas zwalczania pożarów stosuje się kombinację tych form czyli działania połączone.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8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Lokalizacja i likwidacja pożaru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1"/>
            <a:ext cx="7791033" cy="3680401"/>
          </a:xfrm>
        </p:spPr>
        <p:txBody>
          <a:bodyPr>
            <a:normAutofit fontScale="92500" lnSpcReduction="20000"/>
          </a:bodyPr>
          <a:lstStyle/>
          <a:p>
            <a:pPr marL="360000" indent="-457200" algn="just">
              <a:lnSpc>
                <a:spcPct val="150000"/>
              </a:lnSpc>
              <a:buNone/>
            </a:pPr>
            <a:r>
              <a:rPr lang="pl-PL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Lokalizacja </a:t>
            </a:r>
            <a:r>
              <a:rPr lang="pl-PL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pożaru</a:t>
            </a:r>
            <a:endParaRPr lang="pl-PL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0" indent="-457200" algn="just">
              <a:lnSpc>
                <a:spcPct val="150000"/>
              </a:lnSpc>
              <a:buNone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0" indent="-457200" algn="just">
              <a:lnSpc>
                <a:spcPct val="150000"/>
              </a:lnSpc>
              <a:buNone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Jest to zespół działań mających na celu ograniczenie rozprzestrzeniania się pożaru oraz stworzenia takich warunków do jego likwidacji.</a:t>
            </a:r>
          </a:p>
          <a:p>
            <a:pPr marL="360000" indent="-457200" algn="just">
              <a:lnSpc>
                <a:spcPct val="150000"/>
              </a:lnSpc>
              <a:buNone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Proces lokalizacji pożaru trwa od momentu podania pierwszego prądu gaśniczego do chwili opanowania sytuacji pożarowej, </a:t>
            </a:r>
            <a:r>
              <a:rPr lang="pl-PL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ale nie całkowitego ugaszenia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21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Lokalizacja i likwidacja pożaru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1"/>
            <a:ext cx="7791033" cy="3751839"/>
          </a:xfrm>
        </p:spPr>
        <p:txBody>
          <a:bodyPr>
            <a:normAutofit lnSpcReduction="10000"/>
          </a:bodyPr>
          <a:lstStyle/>
          <a:p>
            <a:pPr marL="360000" indent="-457200" algn="just">
              <a:lnSpc>
                <a:spcPct val="150000"/>
              </a:lnSpc>
              <a:buNone/>
            </a:pP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Likwidacja </a:t>
            </a: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pożaru</a:t>
            </a: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0" indent="-457200" algn="just">
              <a:lnSpc>
                <a:spcPct val="150000"/>
              </a:lnSpc>
              <a:buNone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0" indent="-457200" algn="just">
              <a:lnSpc>
                <a:spcPct val="150000"/>
              </a:lnSpc>
              <a:buNone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Jest to zespół działań mających na celu ugaszenia pożaru poprzez przerwanie procesu spalania i niedopuszczenie do ponownego zapalenia.</a:t>
            </a:r>
          </a:p>
          <a:p>
            <a:pPr marL="360000" indent="-457200" algn="just">
              <a:lnSpc>
                <a:spcPct val="150000"/>
              </a:lnSpc>
              <a:buNone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Proces likwidacji pożaru trwa od momentu lokalizacji pożaru do chwili </a:t>
            </a:r>
            <a:r>
              <a:rPr lang="pl-PL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całkowitego ugaszenia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96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19</a:t>
            </a:fld>
            <a:endParaRPr lang="pl-PL" altLang="pl-PL"/>
          </a:p>
        </p:txBody>
      </p:sp>
      <p:sp>
        <p:nvSpPr>
          <p:cNvPr id="7" name="Prostokąt 6"/>
          <p:cNvSpPr/>
          <p:nvPr/>
        </p:nvSpPr>
        <p:spPr>
          <a:xfrm>
            <a:off x="533247" y="1786792"/>
            <a:ext cx="8136904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</a:rPr>
              <a:t>Szyk bojowy </a:t>
            </a:r>
            <a:r>
              <a:rPr lang="pl-PL" sz="2400" dirty="0">
                <a:latin typeface="Arial" panose="020B0604020202020204" pitchFamily="34" charset="0"/>
              </a:rPr>
              <a:t>- rozmieszczenie stanowisk bojowych do wykonania wspólnych </a:t>
            </a:r>
            <a:r>
              <a:rPr lang="pl-PL" sz="2400" dirty="0" smtClean="0">
                <a:latin typeface="Arial" panose="020B0604020202020204" pitchFamily="34" charset="0"/>
              </a:rPr>
              <a:t>czynności w </a:t>
            </a:r>
            <a:r>
              <a:rPr lang="pl-PL" sz="2400" dirty="0">
                <a:latin typeface="Arial" panose="020B0604020202020204" pitchFamily="34" charset="0"/>
              </a:rPr>
              <a:t>danym ugrupowaniu bojowym</a:t>
            </a:r>
            <a:r>
              <a:rPr lang="pl-PL" sz="2400" dirty="0" smtClean="0">
                <a:latin typeface="Arial" panose="020B0604020202020204" pitchFamily="34" charset="0"/>
              </a:rPr>
              <a:t>.</a:t>
            </a:r>
          </a:p>
          <a:p>
            <a:r>
              <a:rPr lang="pl-PL" sz="2400" b="1" dirty="0" smtClean="0">
                <a:latin typeface="Arial" panose="020B0604020202020204" pitchFamily="34" charset="0"/>
              </a:rPr>
              <a:t>Szyk </a:t>
            </a:r>
            <a:r>
              <a:rPr lang="pl-PL" sz="2400" b="1" dirty="0">
                <a:latin typeface="Arial" panose="020B0604020202020204" pitchFamily="34" charset="0"/>
              </a:rPr>
              <a:t>frontalny </a:t>
            </a:r>
            <a:r>
              <a:rPr lang="pl-PL" sz="2400" dirty="0">
                <a:latin typeface="Arial" panose="020B0604020202020204" pitchFamily="34" charset="0"/>
              </a:rPr>
              <a:t>- ustawienie stanowisk bojowych wzdłuż linii frontu pożaru.</a:t>
            </a:r>
          </a:p>
          <a:p>
            <a:r>
              <a:rPr lang="pl-PL" sz="2400" b="1" dirty="0" smtClean="0">
                <a:latin typeface="Arial" panose="020B0604020202020204" pitchFamily="34" charset="0"/>
              </a:rPr>
              <a:t>Szyk </a:t>
            </a:r>
            <a:r>
              <a:rPr lang="pl-PL" sz="2400" b="1" dirty="0">
                <a:latin typeface="Arial" panose="020B0604020202020204" pitchFamily="34" charset="0"/>
              </a:rPr>
              <a:t>oskrzydlaj</a:t>
            </a:r>
            <a:r>
              <a:rPr lang="pl-PL" sz="2400" b="1" dirty="0">
                <a:latin typeface="Arial,Bold"/>
              </a:rPr>
              <a:t>ą</a:t>
            </a:r>
            <a:r>
              <a:rPr lang="pl-PL" sz="2400" b="1" dirty="0">
                <a:latin typeface="Arial" panose="020B0604020202020204" pitchFamily="34" charset="0"/>
              </a:rPr>
              <a:t>cy jedno lub dwustronny </a:t>
            </a:r>
            <a:r>
              <a:rPr lang="pl-PL" sz="2400" dirty="0">
                <a:latin typeface="Arial" panose="020B0604020202020204" pitchFamily="34" charset="0"/>
              </a:rPr>
              <a:t>- rozmieszczenie stanowisk bojowych z jednego</a:t>
            </a:r>
          </a:p>
          <a:p>
            <a:r>
              <a:rPr lang="pl-PL" sz="2400" dirty="0">
                <a:latin typeface="Arial" panose="020B0604020202020204" pitchFamily="34" charset="0"/>
              </a:rPr>
              <a:t>lub dwóch skrzydeł pożaru z zadaniem zawężania frontu pożaru.</a:t>
            </a:r>
          </a:p>
          <a:p>
            <a:r>
              <a:rPr lang="pl-PL" sz="2400" b="1" dirty="0" smtClean="0">
                <a:latin typeface="Arial" panose="020B0604020202020204" pitchFamily="34" charset="0"/>
              </a:rPr>
              <a:t>Szyk </a:t>
            </a:r>
            <a:r>
              <a:rPr lang="pl-PL" sz="2400" b="1" dirty="0">
                <a:latin typeface="Arial" panose="020B0604020202020204" pitchFamily="34" charset="0"/>
              </a:rPr>
              <a:t>okr</a:t>
            </a:r>
            <a:r>
              <a:rPr lang="pl-PL" sz="2400" b="1" dirty="0">
                <a:latin typeface="Arial,Bold"/>
              </a:rPr>
              <a:t>ąż</a:t>
            </a:r>
            <a:r>
              <a:rPr lang="pl-PL" sz="2400" b="1" dirty="0">
                <a:latin typeface="Arial" panose="020B0604020202020204" pitchFamily="34" charset="0"/>
              </a:rPr>
              <a:t>aj</a:t>
            </a:r>
            <a:r>
              <a:rPr lang="pl-PL" sz="2400" b="1" dirty="0">
                <a:latin typeface="Arial,Bold"/>
              </a:rPr>
              <a:t>ą</a:t>
            </a:r>
            <a:r>
              <a:rPr lang="pl-PL" sz="2400" b="1" dirty="0">
                <a:latin typeface="Arial" panose="020B0604020202020204" pitchFamily="34" charset="0"/>
              </a:rPr>
              <a:t>cy </a:t>
            </a:r>
            <a:r>
              <a:rPr lang="pl-PL" sz="2400" dirty="0">
                <a:latin typeface="Arial" panose="020B0604020202020204" pitchFamily="34" charset="0"/>
              </a:rPr>
              <a:t>- rozmieszczenie stanowisk bojowych wzdłuż obwodu pożaru</a:t>
            </a:r>
          </a:p>
          <a:p>
            <a:endParaRPr lang="pl-PL" dirty="0"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Szyki stanowisk bojowych</a:t>
            </a:r>
            <a:endParaRPr lang="pl-PL" altLang="pl-PL" sz="2800" b="1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93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r>
              <a:rPr lang="pl-PL" dirty="0"/>
              <a:t>Natarcie, obrona, działania </a:t>
            </a:r>
            <a:r>
              <a:rPr lang="pl-PL" dirty="0" smtClean="0"/>
              <a:t>połączone;</a:t>
            </a:r>
          </a:p>
          <a:p>
            <a:r>
              <a:rPr lang="pl-PL" dirty="0" smtClean="0"/>
              <a:t>Lokalizacja </a:t>
            </a:r>
            <a:r>
              <a:rPr lang="pl-PL" dirty="0"/>
              <a:t>i likwidacja </a:t>
            </a:r>
            <a:r>
              <a:rPr lang="pl-PL" dirty="0" smtClean="0"/>
              <a:t>pożaru;</a:t>
            </a:r>
          </a:p>
          <a:p>
            <a:r>
              <a:rPr lang="pl-PL" dirty="0" smtClean="0"/>
              <a:t>Szyki </a:t>
            </a:r>
            <a:r>
              <a:rPr lang="pl-PL" dirty="0"/>
              <a:t>stanowisk bojowych: frontalne, jednostronnie i dwustronnie oskrzydlające, okrążające.</a:t>
            </a:r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1T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38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20</a:t>
            </a:fld>
            <a:endParaRPr lang="pl-PL" altLang="pl-PL"/>
          </a:p>
        </p:txBody>
      </p:sp>
      <p:sp>
        <p:nvSpPr>
          <p:cNvPr id="7" name="Prostokąt 6"/>
          <p:cNvSpPr/>
          <p:nvPr/>
        </p:nvSpPr>
        <p:spPr>
          <a:xfrm>
            <a:off x="549896" y="1628800"/>
            <a:ext cx="8136904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>
              <a:latin typeface="Arial" panose="020B0604020202020204" pitchFamily="34" charset="0"/>
            </a:endParaRPr>
          </a:p>
          <a:p>
            <a:r>
              <a:rPr lang="pl-PL" sz="2400" b="1" dirty="0" smtClean="0">
                <a:latin typeface="Arial" panose="020B0604020202020204" pitchFamily="34" charset="0"/>
              </a:rPr>
              <a:t>Szyk </a:t>
            </a:r>
            <a:r>
              <a:rPr lang="pl-PL" sz="2400" b="1" dirty="0">
                <a:latin typeface="Arial" panose="020B0604020202020204" pitchFamily="34" charset="0"/>
              </a:rPr>
              <a:t>"k</a:t>
            </a:r>
            <a:r>
              <a:rPr lang="pl-PL" sz="2400" b="1" dirty="0">
                <a:latin typeface="Arial,Bold"/>
              </a:rPr>
              <a:t>ą</a:t>
            </a:r>
            <a:r>
              <a:rPr lang="pl-PL" sz="2400" b="1" dirty="0">
                <a:latin typeface="Arial" panose="020B0604020202020204" pitchFamily="34" charset="0"/>
              </a:rPr>
              <a:t>tem w przód" lub "k</a:t>
            </a:r>
            <a:r>
              <a:rPr lang="pl-PL" sz="2400" b="1" dirty="0">
                <a:latin typeface="Arial,Bold"/>
              </a:rPr>
              <a:t>ą</a:t>
            </a:r>
            <a:r>
              <a:rPr lang="pl-PL" sz="2400" b="1" dirty="0">
                <a:latin typeface="Arial" panose="020B0604020202020204" pitchFamily="34" charset="0"/>
              </a:rPr>
              <a:t>tem w tył" </a:t>
            </a:r>
            <a:r>
              <a:rPr lang="pl-PL" sz="2400" dirty="0">
                <a:latin typeface="Arial" panose="020B0604020202020204" pitchFamily="34" charset="0"/>
              </a:rPr>
              <a:t>- ustawienie stanowisk tak, by </a:t>
            </a:r>
            <a:r>
              <a:rPr lang="pl-PL" sz="2400" dirty="0" smtClean="0">
                <a:latin typeface="Arial" panose="020B0604020202020204" pitchFamily="34" charset="0"/>
              </a:rPr>
              <a:t>najdalej wysunięte </a:t>
            </a:r>
            <a:r>
              <a:rPr lang="pl-PL" sz="2400" dirty="0">
                <a:latin typeface="Arial" panose="020B0604020202020204" pitchFamily="34" charset="0"/>
              </a:rPr>
              <a:t>torowały drogę dla pozostałych.</a:t>
            </a:r>
          </a:p>
          <a:p>
            <a:r>
              <a:rPr lang="pl-PL" sz="2400" b="1" dirty="0" smtClean="0">
                <a:latin typeface="Arial" panose="020B0604020202020204" pitchFamily="34" charset="0"/>
              </a:rPr>
              <a:t>Szyk </a:t>
            </a:r>
            <a:r>
              <a:rPr lang="pl-PL" sz="2400" b="1" dirty="0">
                <a:latin typeface="Arial" panose="020B0604020202020204" pitchFamily="34" charset="0"/>
              </a:rPr>
              <a:t>"wyst</a:t>
            </a:r>
            <a:r>
              <a:rPr lang="pl-PL" sz="2400" b="1" dirty="0">
                <a:latin typeface="Arial,Bold"/>
              </a:rPr>
              <a:t>ę</a:t>
            </a:r>
            <a:r>
              <a:rPr lang="pl-PL" sz="2400" b="1" dirty="0">
                <a:latin typeface="Arial" panose="020B0604020202020204" pitchFamily="34" charset="0"/>
              </a:rPr>
              <a:t>p w lewo" lub "wyst</a:t>
            </a:r>
            <a:r>
              <a:rPr lang="pl-PL" sz="2400" b="1" dirty="0">
                <a:latin typeface="Arial,Bold"/>
              </a:rPr>
              <a:t>ę</a:t>
            </a:r>
            <a:r>
              <a:rPr lang="pl-PL" sz="2400" b="1" dirty="0">
                <a:latin typeface="Arial" panose="020B0604020202020204" pitchFamily="34" charset="0"/>
              </a:rPr>
              <a:t>p w prawo"- </a:t>
            </a:r>
            <a:r>
              <a:rPr lang="pl-PL" sz="2400" dirty="0">
                <a:latin typeface="Arial" panose="020B0604020202020204" pitchFamily="34" charset="0"/>
              </a:rPr>
              <a:t>działania stosowane przy </a:t>
            </a:r>
            <a:r>
              <a:rPr lang="pl-PL" sz="2400" dirty="0" smtClean="0">
                <a:latin typeface="Arial" panose="020B0604020202020204" pitchFamily="34" charset="0"/>
              </a:rPr>
              <a:t>intensywnie rozprzestrzeniającym </a:t>
            </a:r>
            <a:r>
              <a:rPr lang="pl-PL" sz="2400" dirty="0">
                <a:latin typeface="Arial" panose="020B0604020202020204" pitchFamily="34" charset="0"/>
              </a:rPr>
              <a:t>się pożarze polegające na ustawieniu stanowisk skośnie do </a:t>
            </a:r>
            <a:r>
              <a:rPr lang="pl-PL" sz="2400" dirty="0" smtClean="0">
                <a:latin typeface="Arial" panose="020B0604020202020204" pitchFamily="34" charset="0"/>
              </a:rPr>
              <a:t>kierunku przemieszczania </a:t>
            </a:r>
            <a:r>
              <a:rPr lang="pl-PL" sz="2400" dirty="0">
                <a:latin typeface="Arial" panose="020B0604020202020204" pitchFamily="34" charset="0"/>
              </a:rPr>
              <a:t>się ich z zadaniem zbijania płomieni i torowaniu drogi dla </a:t>
            </a:r>
            <a:r>
              <a:rPr lang="pl-PL" sz="2400" dirty="0" smtClean="0">
                <a:latin typeface="Arial" panose="020B0604020202020204" pitchFamily="34" charset="0"/>
              </a:rPr>
              <a:t>stanowisk dogaszających</a:t>
            </a:r>
            <a:r>
              <a:rPr lang="pl-PL" sz="2400" dirty="0">
                <a:latin typeface="Arial" panose="020B0604020202020204" pitchFamily="34" charset="0"/>
              </a:rPr>
              <a:t>.</a:t>
            </a:r>
          </a:p>
          <a:p>
            <a:r>
              <a:rPr lang="pl-PL" sz="2400" b="1" dirty="0" smtClean="0">
                <a:latin typeface="Arial" panose="020B0604020202020204" pitchFamily="34" charset="0"/>
              </a:rPr>
              <a:t>Szyk </a:t>
            </a:r>
            <a:r>
              <a:rPr lang="pl-PL" sz="2400" b="1" dirty="0">
                <a:latin typeface="Arial" panose="020B0604020202020204" pitchFamily="34" charset="0"/>
              </a:rPr>
              <a:t>pi</a:t>
            </a:r>
            <a:r>
              <a:rPr lang="pl-PL" sz="2400" b="1" dirty="0">
                <a:latin typeface="Arial,Bold"/>
              </a:rPr>
              <a:t>ę</a:t>
            </a:r>
            <a:r>
              <a:rPr lang="pl-PL" sz="2400" b="1" dirty="0">
                <a:latin typeface="Arial" panose="020B0604020202020204" pitchFamily="34" charset="0"/>
              </a:rPr>
              <a:t>trowy </a:t>
            </a:r>
            <a:r>
              <a:rPr lang="pl-PL" sz="2400" dirty="0">
                <a:latin typeface="Arial" panose="020B0604020202020204" pitchFamily="34" charset="0"/>
              </a:rPr>
              <a:t>- działania polegające na ustawieniu stanowisk bojowych na </a:t>
            </a:r>
            <a:r>
              <a:rPr lang="pl-PL" sz="2400" dirty="0" smtClean="0">
                <a:latin typeface="Arial" panose="020B0604020202020204" pitchFamily="34" charset="0"/>
              </a:rPr>
              <a:t>różnych poziomach</a:t>
            </a:r>
            <a:endParaRPr lang="pl-PL" sz="2400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Szyki stanowisk bojowych</a:t>
            </a:r>
            <a:endParaRPr lang="pl-PL" altLang="pl-PL" sz="28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05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BIBLIOGRAFIA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67544" y="1832845"/>
            <a:ext cx="8216267" cy="2596287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r>
              <a:rPr lang="pl-P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Bielicki P.P., Taktyka działań gaśniczych dla słuchaczy kursu kwalifikacyjnego szeregowych PSP. Warszawa 2004.</a:t>
            </a:r>
          </a:p>
          <a:p>
            <a:pPr>
              <a:lnSpc>
                <a:spcPct val="160000"/>
              </a:lnSpc>
            </a:pPr>
            <a:r>
              <a:rPr lang="pl-P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Bielicki P.P., </a:t>
            </a:r>
            <a:r>
              <a:rPr lang="pl-PL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Hegyi</a:t>
            </a:r>
            <a:r>
              <a:rPr lang="pl-P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P. Kurs strażaków ratowników OSP „Taktyka gaszenia pożarów”.</a:t>
            </a:r>
          </a:p>
          <a:p>
            <a:endParaRPr lang="pl-PL" dirty="0"/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9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39" y="250031"/>
            <a:ext cx="7362847" cy="874713"/>
          </a:xfrm>
        </p:spPr>
        <p:txBody>
          <a:bodyPr>
            <a:normAutofit fontScale="90000"/>
          </a:bodyPr>
          <a:lstStyle/>
          <a:p>
            <a:r>
              <a:rPr lang="pl-PL" altLang="pl-PL" sz="2800" b="1" dirty="0" smtClean="0"/>
              <a:t>INDEKS MATERIAŁÓW POBRANYCH Z INTERNETU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418844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1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: Pobrano 10.03.2016 z </a:t>
            </a:r>
            <a:r>
              <a:rPr lang="pl-PL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www.pl.forwallpaper.com</a:t>
            </a:r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2: Pobrano 18.02.2016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z www.os-psp.olsztyn.pl</a:t>
            </a:r>
          </a:p>
          <a:p>
            <a:pPr>
              <a:lnSpc>
                <a:spcPct val="150000"/>
              </a:lnSpc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3: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Pobrano 10.03.2016 z </a:t>
            </a:r>
            <a:r>
              <a:rPr lang="pl-PL" sz="1800" dirty="0" err="1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www.szamotuly.psp.wlkp.pl</a:t>
            </a:r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4: Pobrano 10.03.2016 z </a:t>
            </a:r>
            <a:r>
              <a:rPr lang="pl-PL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www.szamotuly.psp.wlkp.pl</a:t>
            </a:r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5: Pobrano 10.03.2016 z </a:t>
            </a:r>
            <a:r>
              <a:rPr lang="pl-PL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www.szamotuly.psp.wlkp.pl</a:t>
            </a:r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8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730697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Zakres prezentacji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42844" y="1785926"/>
            <a:ext cx="8295089" cy="850010"/>
          </a:xfrm>
        </p:spPr>
        <p:txBody>
          <a:bodyPr>
            <a:normAutofit fontScale="62500" lnSpcReduction="20000"/>
          </a:bodyPr>
          <a:lstStyle/>
          <a:p>
            <a:pPr marL="118872" indent="0">
              <a:lnSpc>
                <a:spcPct val="170000"/>
              </a:lnSpc>
              <a:buNone/>
            </a:pP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Prezentacja obejmuje wyjaśnienie podstawowych pojęć takich jak: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79513" y="2672386"/>
            <a:ext cx="4104456" cy="2510554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70000"/>
              </a:lnSpc>
            </a:pP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natarcie, </a:t>
            </a:r>
          </a:p>
          <a:p>
            <a:pPr>
              <a:lnSpc>
                <a:spcPct val="170000"/>
              </a:lnSpc>
            </a:pP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obrona </a:t>
            </a:r>
          </a:p>
          <a:p>
            <a:pPr>
              <a:lnSpc>
                <a:spcPct val="170000"/>
              </a:lnSpc>
            </a:pP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działania połączone,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lokalizacja i likwidacja pożaru, </a:t>
            </a:r>
          </a:p>
          <a:p>
            <a:pPr>
              <a:lnSpc>
                <a:spcPct val="170000"/>
              </a:lnSpc>
            </a:pP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szyki stanowisk bojowych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720" y="2924944"/>
            <a:ext cx="4516541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214810" y="5500702"/>
            <a:ext cx="1143008" cy="428628"/>
          </a:xfrm>
        </p:spPr>
        <p:txBody>
          <a:bodyPr>
            <a:normAutofit fontScale="92500"/>
          </a:bodyPr>
          <a:lstStyle/>
          <a:p>
            <a:pPr>
              <a:lnSpc>
                <a:spcPct val="170000"/>
              </a:lnSpc>
              <a:buNone/>
            </a:pPr>
            <a:r>
              <a:rPr lang="pl-PL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Zdjęcie</a:t>
            </a:r>
            <a:r>
              <a:rPr lang="pl-PL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pl-PL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95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Formy gaszenia pożaru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142844" y="1928802"/>
            <a:ext cx="8287022" cy="720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r>
              <a:rPr lang="pl-PL" altLang="pl-PL" sz="2400" b="1" dirty="0" smtClean="0"/>
              <a:t>Do podstawowych działań gaśniczych zaliczamy:</a:t>
            </a: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285720" y="2857496"/>
            <a:ext cx="4361569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lnSpcReduction="10000"/>
          </a:bodyPr>
          <a:lstStyle/>
          <a:p>
            <a:pPr marL="342900" indent="-342900">
              <a:lnSpc>
                <a:spcPct val="150000"/>
              </a:lnSpc>
              <a:buClr>
                <a:srgbClr val="FFC000"/>
              </a:buClr>
              <a:buFont typeface="Wingdings" pitchFamily="2" charset="2"/>
              <a:buChar char="§"/>
            </a:pPr>
            <a:r>
              <a:rPr lang="pl-PL" alt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Natarcie,</a:t>
            </a:r>
          </a:p>
          <a:p>
            <a:pPr marL="342900" indent="-342900">
              <a:lnSpc>
                <a:spcPct val="150000"/>
              </a:lnSpc>
              <a:buClr>
                <a:srgbClr val="FFC000"/>
              </a:buClr>
              <a:buFont typeface="Wingdings" pitchFamily="2" charset="2"/>
              <a:buChar char="§"/>
            </a:pPr>
            <a:r>
              <a:rPr lang="pl-PL" alt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Obrona,</a:t>
            </a:r>
          </a:p>
          <a:p>
            <a:pPr marL="342900" indent="-342900">
              <a:lnSpc>
                <a:spcPct val="150000"/>
              </a:lnSpc>
              <a:buClr>
                <a:srgbClr val="FFC000"/>
              </a:buClr>
              <a:buFont typeface="Wingdings" pitchFamily="2" charset="2"/>
              <a:buChar char="§"/>
            </a:pPr>
            <a:r>
              <a:rPr lang="pl-PL" alt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Działania połączone</a:t>
            </a:r>
          </a:p>
          <a:p>
            <a:endParaRPr lang="pl-PL" alt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2" y="3063177"/>
            <a:ext cx="3867420" cy="293872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857752" y="5786454"/>
            <a:ext cx="1080120" cy="216024"/>
          </a:xfrm>
        </p:spPr>
        <p:txBody>
          <a:bodyPr>
            <a:noAutofit/>
          </a:bodyPr>
          <a:lstStyle/>
          <a:p>
            <a:pPr marL="118872" indent="0">
              <a:buNone/>
            </a:pPr>
            <a:r>
              <a:rPr lang="pl-PL" sz="1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2</a:t>
            </a:r>
            <a:endParaRPr lang="pl-PL" sz="12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Formy gaszenia pożaru - natarcie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714348" y="1714488"/>
            <a:ext cx="7791033" cy="1752715"/>
          </a:xfrm>
        </p:spPr>
        <p:txBody>
          <a:bodyPr>
            <a:normAutofit fontScale="70000" lnSpcReduction="20000"/>
          </a:bodyPr>
          <a:lstStyle/>
          <a:p>
            <a:pPr marL="360000" indent="-457200" algn="just">
              <a:lnSpc>
                <a:spcPct val="170000"/>
              </a:lnSpc>
              <a:buNone/>
            </a:pPr>
            <a:r>
              <a:rPr lang="pl-PL" b="1" dirty="0" smtClean="0">
                <a:latin typeface="Arial" panose="020B0604020202020204" pitchFamily="34" charset="0"/>
                <a:cs typeface="Arial" panose="020B0604020202020204" pitchFamily="34" charset="0"/>
              </a:rPr>
              <a:t>Natarcie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 jest główną formą działań gaśniczych, która polega na podaniu środka gaśniczego do ogniska pożaru w celu przerwania procesu spalania. 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6900" y="3501008"/>
            <a:ext cx="7647508" cy="2910905"/>
          </a:xfrm>
        </p:spPr>
        <p:txBody>
          <a:bodyPr>
            <a:normAutofit fontScale="92500" lnSpcReduction="20000"/>
          </a:bodyPr>
          <a:lstStyle/>
          <a:p>
            <a:pPr marL="118872" indent="0">
              <a:lnSpc>
                <a:spcPct val="150000"/>
              </a:lnSpc>
              <a:buNone/>
            </a:pPr>
            <a:r>
              <a:rPr lang="pl-PL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Skuteczność tej metody zależy od:</a:t>
            </a:r>
          </a:p>
          <a:p>
            <a:pPr>
              <a:lnSpc>
                <a:spcPct val="150000"/>
              </a:lnSpc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rodzaju stosowanych środków gaśniczych,</a:t>
            </a:r>
          </a:p>
          <a:p>
            <a:pPr>
              <a:lnSpc>
                <a:spcPct val="150000"/>
              </a:lnSpc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zapewnienia ciągłości podawania środków gaśniczych,</a:t>
            </a:r>
          </a:p>
          <a:p>
            <a:pPr>
              <a:lnSpc>
                <a:spcPct val="150000"/>
              </a:lnSpc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doboru odpowiedniego sprzętu gaśniczego,</a:t>
            </a:r>
          </a:p>
          <a:p>
            <a:pPr>
              <a:lnSpc>
                <a:spcPct val="150000"/>
              </a:lnSpc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umiejętności </a:t>
            </a:r>
            <a:r>
              <a:rPr lang="pl-PL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prądowników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w posługiwaniu się sprzętem gaśniczym.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Formy gaszenia pożaru - natarcie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1"/>
            <a:ext cx="7791033" cy="4109029"/>
          </a:xfrm>
        </p:spPr>
        <p:txBody>
          <a:bodyPr>
            <a:normAutofit fontScale="92500" lnSpcReduction="20000"/>
          </a:bodyPr>
          <a:lstStyle/>
          <a:p>
            <a:pPr marL="360000" indent="-457200" algn="just">
              <a:lnSpc>
                <a:spcPct val="160000"/>
              </a:lnSpc>
              <a:buNone/>
            </a:pPr>
            <a:r>
              <a:rPr lang="pl-PL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Natarcie dzielimy na:</a:t>
            </a:r>
          </a:p>
          <a:p>
            <a:pPr marL="360000" indent="-457200" algn="just">
              <a:lnSpc>
                <a:spcPct val="160000"/>
              </a:lnSpc>
            </a:pP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natarcie zewnętrzne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– prowadzone przy pożarach silnie rozwiniętych, a działanie wewnątrz obiektu jest niemożliwe (np. pożary stodół, budynków inwentarskich)</a:t>
            </a:r>
          </a:p>
          <a:p>
            <a:pPr marL="360000" indent="-457200" algn="just">
              <a:lnSpc>
                <a:spcPct val="160000"/>
              </a:lnSpc>
            </a:pP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natarcie wewnętrzne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– prowadzone wewnątrz obiektu najczęściej murowanego (np. pożary w pomieszczeniach budynków mieszkalnych, piwnicach itp.), co wymaga odpowiedniego zabezpieczenia ratowników.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71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Formy gaszenia pożaru - natarcie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1"/>
            <a:ext cx="7791033" cy="816611"/>
          </a:xfrm>
        </p:spPr>
        <p:txBody>
          <a:bodyPr>
            <a:normAutofit/>
          </a:bodyPr>
          <a:lstStyle/>
          <a:p>
            <a:pPr marL="360000" indent="-457200" algn="just">
              <a:buNone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Przykład natarcia zewnętrznego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6900" y="6365384"/>
            <a:ext cx="7647508" cy="375984"/>
          </a:xfrm>
        </p:spPr>
        <p:txBody>
          <a:bodyPr>
            <a:normAutofit fontScale="77500" lnSpcReduction="20000"/>
          </a:bodyPr>
          <a:lstStyle/>
          <a:p>
            <a:pPr marL="118872" indent="0">
              <a:buNone/>
            </a:pP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8872" indent="0">
              <a:buNone/>
            </a:pP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778" y="2387096"/>
            <a:ext cx="4089702" cy="2842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07" y="3356992"/>
            <a:ext cx="4577055" cy="3220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357158" y="6286520"/>
            <a:ext cx="1080120" cy="216024"/>
          </a:xfrm>
        </p:spPr>
        <p:txBody>
          <a:bodyPr>
            <a:noAutofit/>
          </a:bodyPr>
          <a:lstStyle/>
          <a:p>
            <a:pPr marL="118872" indent="0">
              <a:buNone/>
            </a:pPr>
            <a:r>
              <a:rPr lang="pl-PL" sz="1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3</a:t>
            </a:r>
            <a:endParaRPr lang="pl-PL" sz="12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857752" y="4929198"/>
            <a:ext cx="1080120" cy="216024"/>
          </a:xfrm>
        </p:spPr>
        <p:txBody>
          <a:bodyPr>
            <a:noAutofit/>
          </a:bodyPr>
          <a:lstStyle/>
          <a:p>
            <a:pPr marL="118872" indent="0">
              <a:buNone/>
            </a:pPr>
            <a:r>
              <a:rPr lang="pl-PL" sz="1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4</a:t>
            </a:r>
            <a:endParaRPr lang="pl-PL" sz="12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15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Formy gaszenia pożaru - natarcie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1"/>
            <a:ext cx="7791033" cy="816611"/>
          </a:xfrm>
        </p:spPr>
        <p:txBody>
          <a:bodyPr>
            <a:normAutofit/>
          </a:bodyPr>
          <a:lstStyle/>
          <a:p>
            <a:pPr marL="360000" indent="-457200" algn="just">
              <a:buNone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Przykład natarcia wewnętrznego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205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300" y="2565400"/>
            <a:ext cx="6918188" cy="384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857224" y="6143644"/>
            <a:ext cx="1080120" cy="216024"/>
          </a:xfrm>
        </p:spPr>
        <p:txBody>
          <a:bodyPr>
            <a:noAutofit/>
          </a:bodyPr>
          <a:lstStyle/>
          <a:p>
            <a:pPr marL="118872" indent="0">
              <a:buNone/>
            </a:pPr>
            <a:r>
              <a:rPr lang="pl-PL" sz="1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5</a:t>
            </a:r>
            <a:endParaRPr lang="pl-PL" sz="12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50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Formy gaszenia pożaru - natarcie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1"/>
            <a:ext cx="7791033" cy="2760827"/>
          </a:xfrm>
        </p:spPr>
        <p:txBody>
          <a:bodyPr>
            <a:normAutofit lnSpcReduction="10000"/>
          </a:bodyPr>
          <a:lstStyle/>
          <a:p>
            <a:pPr marL="360000" indent="-457200" algn="just">
              <a:lnSpc>
                <a:spcPct val="150000"/>
              </a:lnSpc>
              <a:buNone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Ze względu na rozmieszczenie stanowisk gaśniczych natarcie dzielimy na:</a:t>
            </a:r>
          </a:p>
          <a:p>
            <a:pPr marL="360000" indent="-457200" algn="just">
              <a:lnSpc>
                <a:spcPct val="150000"/>
              </a:lnSpc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frontalne,</a:t>
            </a:r>
          </a:p>
          <a:p>
            <a:pPr marL="360000" indent="-457200" algn="just">
              <a:lnSpc>
                <a:spcPct val="150000"/>
              </a:lnSpc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oskrzydlające,</a:t>
            </a:r>
          </a:p>
          <a:p>
            <a:pPr marL="360000" indent="-457200" algn="just">
              <a:lnSpc>
                <a:spcPct val="150000"/>
              </a:lnSpc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okrążające.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00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2257</TotalTime>
  <Words>765</Words>
  <Application>Microsoft Office PowerPoint</Application>
  <PresentationFormat>Pokaz na ekranie (4:3)</PresentationFormat>
  <Paragraphs>148</Paragraphs>
  <Slides>22</Slides>
  <Notes>20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31" baseType="lpstr">
      <vt:lpstr>Arial</vt:lpstr>
      <vt:lpstr>Arial Black</vt:lpstr>
      <vt:lpstr>Arial,Bold</vt:lpstr>
      <vt:lpstr>Calibri</vt:lpstr>
      <vt:lpstr>Corbel</vt:lpstr>
      <vt:lpstr>Wingdings</vt:lpstr>
      <vt:lpstr>Wingdings 2</vt:lpstr>
      <vt:lpstr>Wingdings 3</vt:lpstr>
      <vt:lpstr>Moduł</vt:lpstr>
      <vt:lpstr>TEMAT 19:  Formy działań gaśniczych</vt:lpstr>
      <vt:lpstr>MATERIAŁ NAUCZANIA</vt:lpstr>
      <vt:lpstr>Zakres prezentacji</vt:lpstr>
      <vt:lpstr>Formy gaszenia pożaru</vt:lpstr>
      <vt:lpstr>Formy gaszenia pożaru - natarcie</vt:lpstr>
      <vt:lpstr>Formy gaszenia pożaru - natarcie</vt:lpstr>
      <vt:lpstr>Formy gaszenia pożaru - natarcie</vt:lpstr>
      <vt:lpstr>Formy gaszenia pożaru - natarcie</vt:lpstr>
      <vt:lpstr>Formy gaszenia pożaru - natarcie</vt:lpstr>
      <vt:lpstr>Formy gaszenia pożaru - natarcie</vt:lpstr>
      <vt:lpstr>Formy gaszenia pożaru - natarcie</vt:lpstr>
      <vt:lpstr>Formy gaszenia pożaru - natarcie</vt:lpstr>
      <vt:lpstr>Formy gaszenia pożaru - obrona</vt:lpstr>
      <vt:lpstr>Formy gaszenia pożaru - obrona</vt:lpstr>
      <vt:lpstr>Formy gaszenia pożaru - obrona</vt:lpstr>
      <vt:lpstr>Formy gaszenia pożaru – działania połączone</vt:lpstr>
      <vt:lpstr>Lokalizacja i likwidacja pożaru</vt:lpstr>
      <vt:lpstr>Lokalizacja i likwidacja pożaru</vt:lpstr>
      <vt:lpstr>Szyki stanowisk bojowych</vt:lpstr>
      <vt:lpstr>Szyki stanowisk bojowych</vt:lpstr>
      <vt:lpstr>BIBLIOGRAFIA</vt:lpstr>
      <vt:lpstr>INDEKS MATERIAŁÓW POBRANYCH Z INTERNETU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Marek E</cp:lastModifiedBy>
  <cp:revision>257</cp:revision>
  <dcterms:created xsi:type="dcterms:W3CDTF">2014-03-01T12:20:49Z</dcterms:created>
  <dcterms:modified xsi:type="dcterms:W3CDTF">2016-06-16T12:46:44Z</dcterms:modified>
</cp:coreProperties>
</file>