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32"/>
    <a:srgbClr val="CF2240"/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6039" autoAdjust="0"/>
    <p:restoredTop sz="94278" autoAdjust="0"/>
  </p:normalViewPr>
  <p:slideViewPr>
    <p:cSldViewPr>
      <p:cViewPr varScale="1">
        <p:scale>
          <a:sx n="112" d="100"/>
          <a:sy n="112" d="100"/>
        </p:scale>
        <p:origin x="1890" y="96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7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7" y="9380538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4975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2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2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97361" y="285298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523211" y="2273181"/>
            <a:ext cx="1234213" cy="4225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    </a:t>
            </a:r>
          </a:p>
          <a:p>
            <a:r>
              <a:rPr lang="pl-PL" altLang="pl-PL" sz="700" b="1" dirty="0">
                <a:latin typeface="Calibri" panose="020F0502020204030204" pitchFamily="34" charset="0"/>
              </a:rPr>
              <a:t>BIW</a:t>
            </a:r>
            <a:r>
              <a:rPr lang="pl-PL" altLang="pl-PL" sz="700" b="1" dirty="0"/>
              <a:t> </a:t>
            </a:r>
          </a:p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1681703" y="5742938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1690143" y="2283204"/>
            <a:ext cx="1224231" cy="4196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1681702" y="3981697"/>
            <a:ext cx="1219893" cy="44907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Sfery </a:t>
            </a:r>
            <a:r>
              <a:rPr lang="pl-PL" altLang="pl-PL" sz="700" dirty="0">
                <a:latin typeface="Calibri" panose="020F0502020204030204" pitchFamily="34" charset="0"/>
              </a:rPr>
              <a:t>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1688574" y="4579589"/>
            <a:ext cx="1226983" cy="42499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320721" y="3989559"/>
            <a:ext cx="1227852" cy="4255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3076213" y="4036001"/>
            <a:ext cx="1238655" cy="42379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97361" y="2263777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Biuro Administracyjne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97361" y="4584818"/>
            <a:ext cx="1205259" cy="42835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7387163" y="753410"/>
            <a:ext cx="1249489" cy="4784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4529271" y="3987571"/>
            <a:ext cx="1228152" cy="4432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Ceł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982082" y="3989559"/>
            <a:ext cx="1221874" cy="44121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Poboru Podatków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3094916" y="4594395"/>
            <a:ext cx="1233120" cy="444002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97361" y="3995552"/>
            <a:ext cx="1205259" cy="4415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</a:t>
            </a:r>
            <a:r>
              <a:rPr lang="pl-PL" altLang="pl-PL" sz="700" dirty="0">
                <a:latin typeface="Calibri" panose="020F0502020204030204" pitchFamily="34" charset="0"/>
              </a:rPr>
              <a:t>Ochrony Informacji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5982083" y="2270806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DAS</a:t>
            </a:r>
            <a:endParaRPr lang="pl-PL" altLang="pl-PL" sz="7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1681704" y="6304904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1681375" y="3423352"/>
            <a:ext cx="1224231" cy="4109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313839" y="2864078"/>
            <a:ext cx="1227852" cy="41136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Podatku </a:t>
            </a:r>
            <a:r>
              <a:rPr lang="pl-PL" altLang="pl-PL" sz="700" dirty="0">
                <a:latin typeface="Calibri" panose="020F0502020204030204" pitchFamily="34" charset="0"/>
              </a:rPr>
              <a:t>Akcyzowego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DAG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327603" y="3420947"/>
            <a:ext cx="1214088" cy="44010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688574" y="2853778"/>
            <a:ext cx="1224797" cy="42807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97361" y="1306908"/>
            <a:ext cx="1228552" cy="856301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anchor="b"/>
          <a:lstStyle/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Dyrektor </a:t>
            </a: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Katarzyna Szweda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1690143" y="1307783"/>
            <a:ext cx="1225637" cy="857563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 anchorCtr="0"/>
          <a:lstStyle/>
          <a:p>
            <a:pPr eaLnBrk="1" hangingPunct="1">
              <a:spcBef>
                <a:spcPts val="40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 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Generalny Inspektor 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Informacji Finansowej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Sebastian </a:t>
            </a:r>
            <a:r>
              <a:rPr lang="pl-PL" altLang="pl-PL" sz="900" b="1" dirty="0" err="1">
                <a:solidFill>
                  <a:schemeClr val="bg1"/>
                </a:solidFill>
                <a:latin typeface="Calibri" panose="020F0502020204030204" pitchFamily="34" charset="0"/>
              </a:rPr>
              <a:t>Skuza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97361" y="5733304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pl-PL" altLang="pl-PL" sz="700" i="1" dirty="0">
                <a:latin typeface="Calibri" panose="020F0502020204030204" pitchFamily="34" charset="0"/>
              </a:rPr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690143" y="5152359"/>
            <a:ext cx="1219893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3084904" y="1307507"/>
            <a:ext cx="1244031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Główny Rzecznik Dyscypliny Finansów Publicznych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Piotr Patkowski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3076213" y="2850072"/>
            <a:ext cx="1238655" cy="42160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3076213" y="3438459"/>
            <a:ext cx="1238655" cy="44950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3080013" y="5192433"/>
            <a:ext cx="1234855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sz="700" i="1" dirty="0"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3084904" y="2277264"/>
            <a:ext cx="1238655" cy="42320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</a:t>
            </a:r>
            <a:r>
              <a:rPr lang="pl-PL" altLang="pl-PL" sz="700" dirty="0" smtClean="0">
                <a:latin typeface="Calibri" panose="020F0502020204030204" pitchFamily="34" charset="0"/>
              </a:rPr>
              <a:t> </a:t>
            </a:r>
            <a:r>
              <a:rPr lang="pl-PL" altLang="pl-PL" sz="700" dirty="0">
                <a:latin typeface="Calibri" panose="020F0502020204030204" pitchFamily="34" charset="0"/>
              </a:rPr>
              <a:t>Rachunkowości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DWR</a:t>
            </a:r>
            <a:endParaRPr lang="pl-PL" altLang="pl-PL" sz="700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1687021" y="256130"/>
            <a:ext cx="1224231" cy="46985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</a:t>
            </a:r>
            <a:r>
              <a:rPr lang="pl-PL" altLang="pl-PL" sz="700" dirty="0" smtClean="0">
                <a:solidFill>
                  <a:schemeClr val="tx1"/>
                </a:solidFill>
              </a:rPr>
              <a:t>Ministra</a:t>
            </a:r>
            <a:r>
              <a:rPr lang="pl-PL" altLang="pl-PL" sz="700" dirty="0">
                <a:solidFill>
                  <a:schemeClr val="tx1"/>
                </a:solidFill>
              </a:rPr>
              <a:t/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080014" y="404664"/>
            <a:ext cx="2690904" cy="784151"/>
          </a:xfrm>
          <a:prstGeom prst="rect">
            <a:avLst/>
          </a:prstGeom>
          <a:solidFill>
            <a:srgbClr val="DC0032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2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Magdalena Rzeczkowska</a:t>
            </a:r>
            <a:endParaRPr lang="pl-PL" altLang="pl-PL" sz="12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798767" y="779055"/>
            <a:ext cx="1227146" cy="45399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405824" y="4003288"/>
            <a:ext cx="1227127" cy="42748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Zwalczania Przestępczości Ekonomicznej           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519250" y="1298961"/>
            <a:ext cx="1251668" cy="855120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Sekretarz Stanu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Szef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Bartosz </a:t>
            </a:r>
            <a:r>
              <a:rPr lang="pl-PL" altLang="pl-PL" sz="900" b="1">
                <a:solidFill>
                  <a:schemeClr val="bg1"/>
                </a:solidFill>
                <a:latin typeface="Calibri" panose="020F0502020204030204" pitchFamily="34" charset="0"/>
              </a:rPr>
              <a:t>Zbaraszczuk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982082" y="2850471"/>
            <a:ext cx="1221874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Kluczowych Podmiotów                     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DKP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1679721" y="779056"/>
            <a:ext cx="1221874" cy="47565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Analityki Danych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 i Zarządzania Strategicznego                 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DAD</a:t>
            </a:r>
            <a:endParaRPr lang="pl-PL" altLang="pl-PL" sz="700" i="1" dirty="0" smtClean="0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4519250" y="3438459"/>
            <a:ext cx="1228152" cy="41033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Budżetu, Majątku </a:t>
            </a:r>
            <a:br>
              <a:rPr lang="pl-PL" altLang="pl-PL" sz="650" dirty="0">
                <a:latin typeface="Calibri" panose="020F0502020204030204" pitchFamily="34" charset="0"/>
              </a:rPr>
            </a:br>
            <a:r>
              <a:rPr lang="pl-PL" altLang="pl-PL" sz="650" dirty="0">
                <a:latin typeface="Calibri" panose="020F0502020204030204" pitchFamily="34" charset="0"/>
              </a:rPr>
              <a:t>i Kadr </a:t>
            </a:r>
            <a:r>
              <a:rPr lang="pl-PL" altLang="pl-PL" sz="650" dirty="0" smtClean="0">
                <a:latin typeface="Calibri" panose="020F0502020204030204" pitchFamily="34" charset="0"/>
              </a:rPr>
              <a:t>KAS</a:t>
            </a:r>
            <a:endParaRPr lang="pl-PL" altLang="pl-PL" sz="65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650" b="1" dirty="0"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97361" y="3429048"/>
            <a:ext cx="1210552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5982082" y="4583905"/>
            <a:ext cx="1221874" cy="4283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endParaRPr lang="pl-PL" altLang="pl-PL" sz="7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Relacji z </a:t>
            </a:r>
            <a:r>
              <a:rPr lang="pl-PL" altLang="pl-PL" sz="700" dirty="0">
                <a:latin typeface="Calibri" panose="020F0502020204030204" pitchFamily="34" charset="0"/>
              </a:rPr>
              <a:t>Klientami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DRK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97361" y="5157240"/>
            <a:ext cx="1205259" cy="432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Zarządzania Informatyzacją i Projektami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DIP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403058" y="3441525"/>
            <a:ext cx="1232657" cy="41262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Ryzyka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DRP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395581" y="2263747"/>
            <a:ext cx="1232656" cy="4390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263716" y="256130"/>
            <a:ext cx="1228590" cy="4571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Inspekcji Wewnętrznej    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BIW </a:t>
            </a:r>
            <a:r>
              <a:rPr lang="pl-PL" altLang="pl-PL" sz="500" b="1" dirty="0">
                <a:latin typeface="Calibri" panose="020F0502020204030204" pitchFamily="34" charset="0"/>
              </a:rPr>
              <a:t/>
            </a:r>
            <a:br>
              <a:rPr lang="pl-PL" altLang="pl-PL" sz="500" b="1" dirty="0">
                <a:latin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zakresie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12d </a:t>
            </a: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ustawy o </a:t>
            </a:r>
            <a:r>
              <a:rPr lang="pl-PL" sz="55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5982082" y="1307506"/>
            <a:ext cx="1221874" cy="850787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Anna Chałupa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9989" y="2266583"/>
            <a:ext cx="1228590" cy="42819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Analiz Podatkowych 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395580" y="2852936"/>
            <a:ext cx="1232657" cy="43845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Poboru Opłat Drogowych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DPO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4519250" y="4581963"/>
            <a:ext cx="1228152" cy="41936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Departament </a:t>
            </a:r>
            <a:r>
              <a:rPr lang="pl-PL" altLang="pl-PL" sz="700" dirty="0">
                <a:latin typeface="Calibri" panose="020F0502020204030204" pitchFamily="34" charset="0"/>
              </a:rPr>
              <a:t>Organizacji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 Współpracy </a:t>
            </a:r>
            <a:r>
              <a:rPr lang="pl-PL" altLang="pl-PL" sz="700" dirty="0" smtClean="0">
                <a:latin typeface="Calibri" panose="020F0502020204030204" pitchFamily="34" charset="0"/>
              </a:rPr>
              <a:t>Międzynarodowej KAS</a:t>
            </a:r>
            <a:endParaRPr lang="pl-PL" altLang="pl-PL" sz="700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DOM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982082" y="3426279"/>
            <a:ext cx="1221874" cy="42787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Orzecznictwa Podatkowego                                </a:t>
            </a:r>
            <a:r>
              <a:rPr lang="pl-PL" altLang="pl-PL" sz="700" b="1" dirty="0">
                <a:latin typeface="Calibri" panose="020F0502020204030204" pitchFamily="34" charset="0"/>
              </a:rPr>
              <a:t>DOP</a:t>
            </a: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7395580" y="1306908"/>
            <a:ext cx="1232657" cy="834136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Podsekretarz Stanu </a:t>
            </a:r>
          </a:p>
          <a:p>
            <a:pPr eaLnBrk="1" hangingPunct="1"/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>Zastępca Szefa Krajowej Administracji Skarbowej</a:t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75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bg1"/>
                </a:solidFill>
                <a:latin typeface="Calibri" panose="020F0502020204030204" pitchFamily="34" charset="0"/>
              </a:rPr>
              <a:t>Mariusz Gojny</a:t>
            </a:r>
          </a:p>
          <a:p>
            <a:pPr eaLnBrk="1" hangingPunct="1"/>
            <a:endParaRPr lang="pl-PL" altLang="pl-PL" sz="75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0" name="Rectangle 342"/>
          <p:cNvSpPr>
            <a:spLocks noChangeArrowheads="1"/>
          </p:cNvSpPr>
          <p:nvPr/>
        </p:nvSpPr>
        <p:spPr bwMode="auto">
          <a:xfrm>
            <a:off x="282520" y="1298962"/>
            <a:ext cx="1223481" cy="864248"/>
          </a:xfrm>
          <a:prstGeom prst="rect">
            <a:avLst/>
          </a:prstGeom>
          <a:solidFill>
            <a:srgbClr val="DC0032"/>
          </a:solidFill>
          <a:ln w="3175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b"/>
          <a:lstStyle/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5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Sekretarz Stanu</a:t>
            </a:r>
          </a:p>
          <a:p>
            <a:pPr eaLnBrk="1" hangingPunct="1"/>
            <a: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pl-PL" altLang="pl-PL" sz="8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pl-PL" altLang="pl-PL" sz="9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Artur Soboń </a:t>
            </a:r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9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357146" y="4601631"/>
            <a:ext cx="1214088" cy="41063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Polityki Podatkowej </a:t>
            </a:r>
          </a:p>
          <a:p>
            <a:pPr eaLnBrk="1" hangingPunct="1"/>
            <a:r>
              <a:rPr lang="pl-PL" altLang="pl-PL" sz="700" b="1" dirty="0" smtClean="0">
                <a:latin typeface="Calibri" panose="020F0502020204030204" pitchFamily="34" charset="0"/>
              </a:rPr>
              <a:t>DSP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248683" y="782868"/>
            <a:ext cx="1243623" cy="46058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 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sz="550" i="1" dirty="0" smtClean="0">
                <a:latin typeface="Calibri" panose="020F0502020204030204" pitchFamily="34" charset="0"/>
              </a:rPr>
              <a:t>z </a:t>
            </a:r>
            <a:r>
              <a:rPr lang="pl-PL" sz="700" dirty="0">
                <a:latin typeface="Calibri" panose="020F0502020204030204" pitchFamily="34" charset="0"/>
              </a:rPr>
              <a:t>wyłączeniem</a:t>
            </a:r>
            <a:r>
              <a:rPr lang="pl-PL" sz="550" i="1" dirty="0" smtClean="0">
                <a:latin typeface="Calibri" panose="020F0502020204030204" pitchFamily="34" charset="0"/>
              </a:rPr>
              <a:t> 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r>
              <a:rPr lang="pl-PL" altLang="pl-PL" sz="550" b="1" i="1" dirty="0" smtClean="0">
                <a:latin typeface="Calibri" panose="020F0502020204030204" pitchFamily="34" charset="0"/>
              </a:rPr>
              <a:t> 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4529270" y="2859115"/>
            <a:ext cx="1228153" cy="43228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  <a:r>
              <a:rPr lang="pl-PL" altLang="pl-PL" sz="700" dirty="0" smtClean="0">
                <a:latin typeface="Calibri" panose="020F0502020204030204" pitchFamily="34" charset="0"/>
              </a:rPr>
              <a:t>Komunikacji</a:t>
            </a:r>
          </a:p>
          <a:p>
            <a:pPr eaLnBrk="1" hangingPunct="1"/>
            <a:r>
              <a:rPr lang="pl-PL" altLang="pl-PL" sz="700" dirty="0" smtClean="0">
                <a:latin typeface="Calibri" panose="020F0502020204030204" pitchFamily="34" charset="0"/>
              </a:rPr>
              <a:t>i Promocji </a:t>
            </a:r>
            <a:r>
              <a:rPr lang="pl-PL" altLang="pl-PL" sz="700" b="1" dirty="0" smtClean="0">
                <a:latin typeface="Calibri" panose="020F0502020204030204" pitchFamily="34" charset="0"/>
              </a:rPr>
              <a:t>BKP 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</a:t>
            </a:r>
            <a:r>
              <a:rPr lang="pl-PL" sz="550" i="1" dirty="0" smtClean="0">
                <a:latin typeface="Calibri" panose="020F0502020204030204" pitchFamily="34" charset="0"/>
              </a:rPr>
              <a:t>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5997902" y="753410"/>
            <a:ext cx="1227146" cy="47285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 smtClean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</a:t>
            </a:r>
            <a:endParaRPr lang="pl-PL" altLang="pl-PL" sz="7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17610</TotalTime>
  <Words>269</Words>
  <Application>Microsoft Office PowerPoint</Application>
  <PresentationFormat>Slajdy 35 mm</PresentationFormat>
  <Paragraphs>149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1510</cp:revision>
  <cp:lastPrinted>2022-01-04T08:35:16Z</cp:lastPrinted>
  <dcterms:created xsi:type="dcterms:W3CDTF">2006-06-26T12:00:33Z</dcterms:created>
  <dcterms:modified xsi:type="dcterms:W3CDTF">2022-08-11T05:59:26Z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MF\GIHJ;Pawlak Ewa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MF\S-1-5-21-1525952054-1005573771-2909822258-243679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