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56" r:id="rId3"/>
    <p:sldId id="271" r:id="rId4"/>
    <p:sldId id="258" r:id="rId5"/>
    <p:sldId id="270" r:id="rId6"/>
    <p:sldId id="268" r:id="rId7"/>
    <p:sldId id="260" r:id="rId8"/>
    <p:sldId id="259" r:id="rId9"/>
    <p:sldId id="272" r:id="rId10"/>
    <p:sldId id="261" r:id="rId11"/>
    <p:sldId id="262" r:id="rId12"/>
    <p:sldId id="264" r:id="rId13"/>
    <p:sldId id="267" r:id="rId14"/>
    <p:sldId id="265" r:id="rId15"/>
    <p:sldId id="275" r:id="rId16"/>
    <p:sldId id="277" r:id="rId17"/>
    <p:sldId id="266" r:id="rId18"/>
    <p:sldId id="273" r:id="rId19"/>
    <p:sldId id="269" r:id="rId20"/>
    <p:sldId id="274" r:id="rId21"/>
    <p:sldId id="278" r:id="rId22"/>
    <p:sldId id="279" r:id="rId23"/>
    <p:sldId id="280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5D43E-CFD4-4209-BFB7-7E7E42E517EE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4EADA-A4E6-4DDF-B978-2ECEEF2AAB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610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4EADA-A4E6-4DDF-B978-2ECEEF2AABF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04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41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45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817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1725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2296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183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14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92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71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201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926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577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33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81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D737-DD3E-4371-934F-EFC8EC2431C6}" type="datetimeFigureOut">
              <a:rPr lang="pl-PL" smtClean="0"/>
              <a:t>14.05.2024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5FF2F67-77C5-4343-B1DB-71C3B62459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96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onet.pl/zdrowie/zdrowie-dla-kazdego,repelenty---skuteczne-sposoby-walki-z-owadami--repelenty-na-kleszcze,artykul,1732029.html" TargetMode="External"/><Relationship Id="rId2" Type="http://schemas.openxmlformats.org/officeDocument/2006/relationships/hyperlink" Target="https://www.medonet.pl/zdrowie/zdrowie-dla-kazdego,repelenty---skuteczne-sposoby-walki-z-owadami--repelenty-na-kleszcze,artykul,1732029.html#dodatkowe-formy-ochrony-przez-owadami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onet.pl/zdrowie,olejki-eteryczne---wlasciwosci--zastosowanie--rodzaje-olejkow,artykul,1729763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p.pl/pacjent/choroby-zakazne/choroby/zakazenia-bakteryjne/322679,rumien-wedrujacy-jak-wyglada-zdjecia-leczeni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FB04AB-F581-6402-E841-ECDE2C2A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/>
              <a:t>Uwaga na kleszcze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10BC83-A9C5-4D61-DC0C-D11EB7E01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179" y="2665018"/>
            <a:ext cx="12952637" cy="4573982"/>
          </a:xfrm>
        </p:spPr>
        <p:txBody>
          <a:bodyPr>
            <a:normAutofit/>
          </a:bodyPr>
          <a:lstStyle/>
          <a:p>
            <a:pPr indent="449580">
              <a:spcAft>
                <a:spcPts val="600"/>
              </a:spcAft>
            </a:pPr>
            <a:r>
              <a:rPr lang="pl-PL" sz="1600" b="1" kern="150" dirty="0">
                <a:ln>
                  <a:noFill/>
                </a:ln>
                <a:solidFill>
                  <a:srgbClr val="4F6228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Kleszcze </a:t>
            </a:r>
            <a:r>
              <a:rPr lang="pl-PL" sz="1600" kern="1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wskazywane są przez ekspertów jako jedno z największych naturalnych zagrożeń </a:t>
            </a:r>
          </a:p>
          <a:p>
            <a:pPr marL="0" indent="0" algn="just">
              <a:buNone/>
            </a:pPr>
            <a:r>
              <a:rPr lang="pl-PL" sz="1600" kern="1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         dla zdrowia ludzi żyjących w naszej strefie klimatycznej. </a:t>
            </a:r>
          </a:p>
          <a:p>
            <a:pPr algn="just"/>
            <a:r>
              <a:rPr lang="pl-PL" sz="1600" dirty="0">
                <a:effectLst/>
                <a:latin typeface="Aptos" panose="020B0004020202020204" pitchFamily="34" charset="0"/>
              </a:rPr>
              <a:t> Obecnie kleszcze aktywne są cały rok. Gdy temperatura na zewnątrz jest dodatnia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Aptos" panose="020B0004020202020204" pitchFamily="34" charset="0"/>
              </a:rPr>
              <a:t>       (zazwyczaj powyżej 4st. C) kleszcze rozpoczynają swoją aktywność. 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Aptos" panose="020B0004020202020204" pitchFamily="34" charset="0"/>
              </a:rPr>
              <a:t>       Dlatego możemy spotkać te pasożyty już w grudniu, czy styczniu.</a:t>
            </a:r>
            <a:endParaRPr lang="pl-PL" sz="1600" kern="150" dirty="0">
              <a:solidFill>
                <a:srgbClr val="000000"/>
              </a:solidFill>
              <a:effectLst/>
              <a:latin typeface="Aptos" panose="020B000402020202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  <a:p>
            <a:pPr indent="0">
              <a:spcAft>
                <a:spcPts val="600"/>
              </a:spcAft>
              <a:buNone/>
            </a:pPr>
            <a:r>
              <a:rPr lang="pl-PL" sz="1600" kern="1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Te niewielkie pajęczaki </a:t>
            </a:r>
            <a:r>
              <a:rPr lang="pl-PL" sz="16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z podgromady roztoczy </a:t>
            </a:r>
            <a:r>
              <a:rPr lang="pl-PL" sz="1600" kern="1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fachowo określane są pasożytami zewnętrznymi</a:t>
            </a:r>
          </a:p>
          <a:p>
            <a:pPr indent="0">
              <a:spcAft>
                <a:spcPts val="600"/>
              </a:spcAft>
              <a:buNone/>
            </a:pPr>
            <a:r>
              <a:rPr lang="pl-PL" sz="1600" kern="1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kręgowców, które egzystują dzięki żywicielowi, jakim  m.in. jest człowiek.</a:t>
            </a:r>
            <a:r>
              <a:rPr lang="pl-PL" sz="16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 </a:t>
            </a:r>
          </a:p>
          <a:p>
            <a:r>
              <a:rPr lang="pl-PL" sz="16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Kleszcz występuje w </a:t>
            </a:r>
            <a:r>
              <a:rPr lang="pl-PL" sz="1600" b="1" i="0" u="none" strike="noStrike" baseline="0" dirty="0">
                <a:solidFill>
                  <a:srgbClr val="00AF50"/>
                </a:solidFill>
                <a:latin typeface="Aptos" panose="020B0004020202020204" pitchFamily="34" charset="0"/>
              </a:rPr>
              <a:t>3 fazach rozwoju</a:t>
            </a:r>
            <a:r>
              <a:rPr lang="pl-PL" sz="16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: larwa, nimfa, postać dorosła (imago)</a:t>
            </a:r>
          </a:p>
          <a:p>
            <a:pPr marL="0" indent="0">
              <a:buNone/>
            </a:pPr>
            <a:r>
              <a:rPr lang="pl-PL" sz="16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W każdym stadium rozwojowym, od larwy do nimfy i imago, kleszcze muszą </a:t>
            </a:r>
            <a:r>
              <a:rPr lang="pl-PL" sz="1600" b="1" i="0" u="none" strike="noStrike" baseline="0" dirty="0">
                <a:solidFill>
                  <a:srgbClr val="00AF50"/>
                </a:solidFill>
                <a:latin typeface="Aptos" panose="020B0004020202020204" pitchFamily="34" charset="0"/>
              </a:rPr>
              <a:t>przynajmniej</a:t>
            </a:r>
          </a:p>
          <a:p>
            <a:pPr marL="0" indent="0">
              <a:buNone/>
            </a:pPr>
            <a:r>
              <a:rPr lang="pl-PL" sz="1600" b="1" i="0" u="none" strike="noStrike" baseline="0" dirty="0">
                <a:solidFill>
                  <a:srgbClr val="00AF50"/>
                </a:solidFill>
                <a:latin typeface="Aptos" panose="020B0004020202020204" pitchFamily="34" charset="0"/>
              </a:rPr>
              <a:t> raz wyssać krew </a:t>
            </a:r>
            <a:r>
              <a:rPr lang="pl-PL" sz="16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zwierzęcia kręgowego, aby przekształcić się w kolejną formę rozwojową.</a:t>
            </a:r>
            <a:endParaRPr lang="pl-PL" sz="1600" kern="150" dirty="0">
              <a:effectLst/>
              <a:latin typeface="Aptos" panose="020B0004020202020204" pitchFamily="34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Aptos" panose="020B0004020202020204" pitchFamily="34" charset="0"/>
              </a:rPr>
              <a:t> </a:t>
            </a:r>
          </a:p>
          <a:p>
            <a:endParaRPr lang="pl-PL" dirty="0"/>
          </a:p>
        </p:txBody>
      </p:sp>
      <p:pic>
        <p:nvPicPr>
          <p:cNvPr id="1025" name="Obraz 29">
            <a:extLst>
              <a:ext uri="{FF2B5EF4-FFF2-40B4-BE49-F238E27FC236}">
                <a16:creationId xmlns:a16="http://schemas.microsoft.com/office/drawing/2014/main" id="{A5920643-47ED-219F-7AC7-CDECF04D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70" y="574675"/>
            <a:ext cx="4826239" cy="20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9A2186A-8B44-0290-B63C-4D0731A57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3" y="73848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65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CADC9F0-45F9-FD2F-C861-545ACAF39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22" y="308186"/>
            <a:ext cx="902286" cy="79254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5614DE-6EDD-6880-D986-A07D628F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86E9051-3871-6B82-906C-F7C13A62A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2921" y="2429124"/>
            <a:ext cx="7903595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45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D922C9-0BD7-077C-F7B0-B778F8A1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0A5407-4612-4687-A721-98B7AE0B1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1800" b="1" u="sng" kern="150" dirty="0">
                <a:effectLst/>
                <a:latin typeface="Bookman Old Style" panose="02050604050505020204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  <a:t>Kleszczowe zapalenie mózgu (KZM)</a:t>
            </a:r>
            <a:endParaRPr lang="pl-PL" sz="1800" kern="1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r>
              <a:rPr lang="pl-PL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Kleszczowe zapalenie mózgu (KZM) to wirusowa choroba ośrodkowego układu nerwowego mogąca prowadzić do kilku groźnych powikłań. Wirus ten atakuje komórki nerwowe w mózgu oraz otaczające go struktury. </a:t>
            </a:r>
          </a:p>
          <a:p>
            <a:r>
              <a:rPr lang="pl-PL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Najczęściej do zakażenia dochodzi poprzez pokłucie przez kleszcza. Jest także możliwe zachorowanie w skutek spożycia surowego (niepasteryzowanego) mleka lub jego przetworów, pochodzących od krów i kóz zainfekowanych wirusem KZM.</a:t>
            </a:r>
          </a:p>
          <a:p>
            <a:r>
              <a:rPr lang="pl-PL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Nawet szybkie usunięcie kleszcza nie zapewnia ochrony, ponieważ wirus KZM, w odróżnieniu od bakterii wywołujących boreliozę, znajduje się w ślinie kleszcza i od momentu pokłucia potrzebuje niedużo czasu, aby wniknąć do organizmu człowieka. </a:t>
            </a:r>
          </a:p>
          <a:p>
            <a:r>
              <a:rPr lang="pl-PL" sz="16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Kleszczowe zapalenie mózgu to groźna choroba wirusowa, na którą nie ma leku. Jedynym sposobem zabezpieczenia siebie i swoich bliskich jest profilaktyka, a najlepszą jej formą pozostaje obecnie szczepienie. </a:t>
            </a:r>
            <a:endParaRPr lang="pl-PL" sz="1600" dirty="0">
              <a:latin typeface="Aptos" panose="020B00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D480B9-DED8-21CA-9D9F-4ACB7622E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90" y="609600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28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A884F2-62F6-075D-E231-00ADAC9CA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A83738-3FE7-2C22-1F75-3E3E5B54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402"/>
            <a:ext cx="10515600" cy="522400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3419475" algn="l"/>
              </a:tabLst>
            </a:pPr>
            <a:r>
              <a:rPr lang="pl-PL" sz="3600" b="1" dirty="0">
                <a:solidFill>
                  <a:srgbClr val="4F6228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 zrobić, aby uniknąć ukąszenia przez kleszcza?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A50021"/>
              </a:buClr>
              <a:buFont typeface="Wingdings" panose="05000000000000000000" pitchFamily="2" charset="2"/>
              <a:buChar char=""/>
            </a:pPr>
            <a:r>
              <a:rPr lang="pl-PL" sz="1600" kern="15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miejscach szczególnie narażonych na występowanie kleszczy nosić odpowiednią odzież,</a:t>
            </a:r>
            <a:r>
              <a:rPr lang="pl-PL" sz="1600" kern="150" dirty="0"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</a:t>
            </a:r>
            <a:r>
              <a:rPr lang="pl-PL" sz="1600" kern="15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która zakrywa jak najwięcej ciała / długie spodnie i rękawy, zakryte buty/,</a:t>
            </a:r>
            <a:endParaRPr lang="pl-PL" sz="1600" kern="150" dirty="0">
              <a:effectLst/>
              <a:latin typeface="Aptos" panose="020B0004020202020204" pitchFamily="34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342900" lvl="0" indent="-342900">
              <a:buClr>
                <a:srgbClr val="A50021"/>
              </a:buClr>
              <a:buFont typeface="Wingdings" panose="05000000000000000000" pitchFamily="2" charset="2"/>
              <a:buChar char=""/>
            </a:pPr>
            <a:r>
              <a:rPr lang="pl-PL" sz="1600" kern="15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wybierać jasne ubrania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 / zaleca się ubieranie jasnych ubrań podczas wędrówek po miejscach występowania kleszczy, ponieważ kleszcze są przeważnie ciemnego koloru, dlatego na jasnych ubraniach jesteśmy w stanie szybciej je zauważyć i zminimalizować ryzyko wbicia się pasożyta w skórę/</a:t>
            </a:r>
            <a:endParaRPr lang="pl-PL" sz="1600" kern="150" dirty="0">
              <a:effectLst/>
              <a:latin typeface="Aptos" panose="020B0004020202020204" pitchFamily="34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342900" lvl="0" indent="-342900">
              <a:buClr>
                <a:srgbClr val="A50021"/>
              </a:buClr>
              <a:buFont typeface="Wingdings" panose="05000000000000000000" pitchFamily="2" charset="2"/>
              <a:buChar char=""/>
            </a:pPr>
            <a:r>
              <a:rPr lang="pl-PL" sz="1600" kern="150" dirty="0"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unika</a:t>
            </a:r>
            <a:r>
              <a:rPr lang="pl-PL" sz="1600" kern="150" dirty="0"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ć</a:t>
            </a:r>
            <a:r>
              <a:rPr lang="pl-PL" sz="1600" kern="150" dirty="0"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wysokich traw, zarośli i poszycia lasu,</a:t>
            </a:r>
          </a:p>
          <a:p>
            <a:pPr marL="342900" lvl="0" indent="-342900">
              <a:buClr>
                <a:srgbClr val="A50021"/>
              </a:buClr>
              <a:buFont typeface="Wingdings" panose="05000000000000000000" pitchFamily="2" charset="2"/>
              <a:buChar char=""/>
            </a:pPr>
            <a:r>
              <a:rPr lang="pl-PL" sz="1600" kern="150" dirty="0"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nakładać na skórę środek odstraszający insekty (repelenty)</a:t>
            </a:r>
          </a:p>
          <a:p>
            <a:pPr marL="408940"/>
            <a:r>
              <a:rPr lang="pl-PL" sz="1600" i="1" kern="15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Repelenty to nazwa określająca różnego rodzaju środki odstraszające, które są stosowane w celu odstraszenia owadów, w tym komarów i kleszczy. </a:t>
            </a:r>
            <a:r>
              <a:rPr lang="pl-PL" sz="1600" i="1" u="sng" kern="15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Ważne , </a:t>
            </a:r>
            <a:r>
              <a:rPr lang="pl-PL" sz="1600" i="1" kern="15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aby produkty te zawierały substancje czynne zarejestrowane jako produkty biobójcze. Postępować według wskazań producenta!</a:t>
            </a:r>
            <a:endParaRPr lang="pl-PL" sz="1600" kern="150" dirty="0">
              <a:effectLst/>
              <a:latin typeface="Aptos" panose="020B0004020202020204" pitchFamily="34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r>
              <a:rPr lang="pl-PL" sz="1600" kern="150" dirty="0">
                <a:effectLst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zawsze po powrocie do domu z wycieczki w tereny zielone dokładnie obejrzeć swoje ciało </a:t>
            </a:r>
          </a:p>
          <a:p>
            <a:r>
              <a:rPr lang="pl-PL" sz="1600" b="1" i="1" kern="15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Times New Roman,Bold"/>
                <a:cs typeface="Times New Roman,Bold"/>
              </a:rPr>
              <a:t>Kleszcze wolą ciepłe i cienkie miejsca na skórze. Z tego powodu należy zwrócić szczególną uwagę na zagłębienie pod kolanem, wokół brzucha i piersi, a także w pachwinach. </a:t>
            </a:r>
          </a:p>
          <a:p>
            <a:r>
              <a:rPr lang="pl-PL" sz="1600" b="1" i="1" kern="15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Times New Roman,Bold"/>
                <a:cs typeface="Times New Roman,Bold"/>
              </a:rPr>
              <a:t>U dzieci należy dokładnie sprawdzić głowę, linię włosów i szyję.</a:t>
            </a:r>
            <a:endParaRPr lang="pl-PL" sz="1600" kern="150" dirty="0">
              <a:effectLst/>
              <a:latin typeface="Aptos" panose="020B0004020202020204" pitchFamily="34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0" indent="0">
              <a:buNone/>
            </a:pPr>
            <a:r>
              <a:rPr lang="pl-PL" sz="1600" b="1" kern="15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,Bold"/>
                <a:cs typeface="Times New Roman,Bold"/>
              </a:rPr>
              <a:t> </a:t>
            </a:r>
            <a:endParaRPr lang="pl-PL" sz="1600" kern="150" dirty="0">
              <a:effectLst/>
              <a:latin typeface="Aptos" panose="020B0004020202020204" pitchFamily="34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342900" lvl="0" indent="-342900">
              <a:buClr>
                <a:srgbClr val="A50021"/>
              </a:buClr>
              <a:buFont typeface="Wingdings" panose="05000000000000000000" pitchFamily="2" charset="2"/>
              <a:buChar char=""/>
            </a:pPr>
            <a:endParaRPr lang="pl-PL" sz="3200" kern="1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B3C9352-DC88-6B50-8D3A-12CC6F82C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57" y="284762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09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76E429-11FE-4A78-2E23-DA9C50D8B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905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0935A452-CF79-6F97-BB29-7AEAAA7455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852" y="1137037"/>
            <a:ext cx="4634998" cy="50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7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5934FC-C028-EA49-5D63-AADF31EC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BD4D57-728A-BF8F-46B2-E27362C9C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0340"/>
            <a:r>
              <a:rPr lang="pl-PL" sz="1800" b="1" i="1" kern="15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Times New Roman,Bold"/>
                <a:cs typeface="Times New Roman,Bold"/>
              </a:rPr>
              <a:t>Czy istnieje szczepionka na boreliozę? → NIE, nie ma szczepień ochronnych przeciw boreliozie.</a:t>
            </a:r>
            <a:endParaRPr lang="pl-PL" sz="1800" kern="1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180340"/>
            <a:r>
              <a:rPr lang="pl-PL" sz="1800" b="1" i="1" kern="15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Times New Roman,Bold"/>
                <a:cs typeface="Times New Roman,Bold"/>
              </a:rPr>
              <a:t>Czy istnieje szczepionka na kleszczowe zapalenie mózgu? → TAK, istnieje  i jest zalecane pracownikom leśnym i osobom przebywającym na terenach zagrożonych KZM.</a:t>
            </a:r>
            <a:endParaRPr lang="pl-PL" sz="1800" kern="1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pPr marL="180340"/>
            <a:r>
              <a:rPr lang="pl-PL" sz="1800" b="1" i="1" kern="15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Times New Roman,Bold"/>
                <a:cs typeface="Times New Roman,Bold"/>
              </a:rPr>
              <a:t>Czy ugryzienie przez kleszcza boli? → NIE, ponieważ ślina kleszcza zawiera substancje łagodzące ból, które powodują, że nie czujemy ukłucia.</a:t>
            </a:r>
            <a:endParaRPr lang="pl-PL" sz="1800" kern="150" dirty="0">
              <a:effectLst/>
              <a:latin typeface="Times New Roman" panose="02020603050405020304" pitchFamily="18" charset="0"/>
              <a:ea typeface="Lucida Sans Unicode" panose="020B0602030504020204" pitchFamily="34" charset="0"/>
              <a:cs typeface="Mangal" panose="02040503050203030202" pitchFamily="18" charset="0"/>
            </a:endParaRPr>
          </a:p>
          <a:p>
            <a:r>
              <a:rPr lang="pl-PL" b="1" dirty="0"/>
              <a:t>Badanie kleszcza nie jest skuteczne </a:t>
            </a:r>
            <a:r>
              <a:rPr lang="pl-PL" dirty="0"/>
              <a:t>– pozwala jedynie określić, czy jest on nosicielem bakterii, krętków </a:t>
            </a:r>
            <a:r>
              <a:rPr lang="pl-PL" dirty="0" err="1"/>
              <a:t>Borrelia</a:t>
            </a:r>
            <a:r>
              <a:rPr lang="pl-PL" dirty="0"/>
              <a:t>. Dodatni wynik nie potwierdza przeniesienia krętków do organizmu ludzkiego. Nie można zatem na podstawie badania kleszcza potwierdzić, że doszło do zarażenia u człowieka.</a:t>
            </a:r>
          </a:p>
        </p:txBody>
      </p:sp>
    </p:spTree>
    <p:extLst>
      <p:ext uri="{BB962C8B-B14F-4D97-AF65-F5344CB8AC3E}">
        <p14:creationId xmlns:p14="http://schemas.microsoft.com/office/powerpoint/2010/main" val="4038467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CCA2CB-BCCB-212A-BC79-11F6157F6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kleszcze film">
            <a:hlinkClick r:id="" action="ppaction://media"/>
            <a:extLst>
              <a:ext uri="{FF2B5EF4-FFF2-40B4-BE49-F238E27FC236}">
                <a16:creationId xmlns:a16="http://schemas.microsoft.com/office/drawing/2014/main" id="{85FCECB2-85F3-FCD7-7583-68E779E8FF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1113" y="2160588"/>
            <a:ext cx="4851400" cy="3881437"/>
          </a:xfrm>
        </p:spPr>
      </p:pic>
    </p:spTree>
    <p:extLst>
      <p:ext uri="{BB962C8B-B14F-4D97-AF65-F5344CB8AC3E}">
        <p14:creationId xmlns:p14="http://schemas.microsoft.com/office/powerpoint/2010/main" val="26110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F9C0D6-AAA5-E868-95DF-B18B3C8C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jaki sposób usunąć kleszcza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3D5100-EFA7-4DEC-DE5A-C5D3A7F9C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  <a:p>
            <a:r>
              <a:rPr lang="pl-PL" sz="1600" dirty="0">
                <a:latin typeface="Aptos" panose="020B0004020202020204" pitchFamily="34" charset="0"/>
              </a:rPr>
              <a:t>Podstawowa zasada brzmi: ostrożnie, ale jak najszybciej! Czas jest tutaj bardzo ważnym czynnikiem. Im dużej kleszcz siedzi w skórze, tym bardziej rośnie ryzyko, że zostawi niemiłą pamiątką. </a:t>
            </a:r>
          </a:p>
          <a:p>
            <a:r>
              <a:rPr lang="pl-PL" sz="1600" b="1" dirty="0">
                <a:solidFill>
                  <a:srgbClr val="00B050"/>
                </a:solidFill>
                <a:latin typeface="Aptos" panose="020B0004020202020204" pitchFamily="34" charset="0"/>
              </a:rPr>
              <a:t>Jeśli usuniesz go krótko po ukąszeniu, masz dużą szansę uniknąć infekcji. Usunięty w czasie krótszym, niż 24 godziny od wkłucia kleszcz niesie minimalne ryzyko zarażenia: wynosi ono zaledwie ok. 1 proc.</a:t>
            </a:r>
          </a:p>
          <a:p>
            <a:endParaRPr lang="pl-PL" sz="1600" b="1" dirty="0">
              <a:solidFill>
                <a:srgbClr val="00B050"/>
              </a:solidFill>
              <a:latin typeface="Aptos" panose="020B0004020202020204" pitchFamily="34" charset="0"/>
            </a:endParaRPr>
          </a:p>
          <a:p>
            <a:r>
              <a:rPr lang="pl-PL" sz="1600" dirty="0">
                <a:latin typeface="Aptos" panose="020B0004020202020204" pitchFamily="34" charset="0"/>
              </a:rPr>
              <a:t>Chorobotwórcze drobnoustroje kryją się w ślinie kleszcza. Na samym początku kleszcz zapuszcza w skórę tylko odrobinę śliny. Znajdują się w niej substancje, które mają skórę znieczulić (by ofiara nie poczuła ukąszenia) i rozrzedzić krew (by kleszczowi łatwiej się ją piło i by krew nie krzepła w miejscu uszkodzenia tkanek). Z czasem, jednak, gdy kleszcz zaczyna się krwią swojej ofiary napełniać, pozbywa się śliny i innych płynów – robi sobie     „w brzuchu” miejsce na kilka kolejnych łyków krwi. I to jest ten etap, kiedy ukąszenie jest najgroźniejsze – bo właśnie wtedy najczęściej dochodzi do zakażenia. </a:t>
            </a:r>
          </a:p>
          <a:p>
            <a:r>
              <a:rPr lang="pl-PL" sz="1600" dirty="0">
                <a:solidFill>
                  <a:srgbClr val="FF0000"/>
                </a:solidFill>
                <a:latin typeface="Aptos" panose="020B0004020202020204" pitchFamily="34" charset="0"/>
              </a:rPr>
              <a:t>Usuń kleszcza, jak tylko go zauważysz. Nie zwlekaj.</a:t>
            </a:r>
          </a:p>
        </p:txBody>
      </p:sp>
    </p:spTree>
    <p:extLst>
      <p:ext uri="{BB962C8B-B14F-4D97-AF65-F5344CB8AC3E}">
        <p14:creationId xmlns:p14="http://schemas.microsoft.com/office/powerpoint/2010/main" val="3932360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0E120C-C742-EDC1-DC7F-DFED85BC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63028"/>
          </a:xfrm>
        </p:spPr>
        <p:txBody>
          <a:bodyPr>
            <a:normAutofit/>
          </a:bodyPr>
          <a:lstStyle/>
          <a:p>
            <a:endParaRPr lang="pl-PL" sz="11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F94CFED-C136-D55B-92D5-122553B1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014" y="1574358"/>
            <a:ext cx="7720717" cy="472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24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3CB062-30F5-5300-26AB-57AE315B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1400" b="1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Nie wolno niczym smarować, podpalać i ściskać palcami wbitego w skórę kleszcza!</a:t>
            </a:r>
            <a:br>
              <a:rPr lang="pl-PL" sz="1400" b="1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lang="pl-PL" sz="140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Jeśli będziemy stosować takie metody, doprowadzimy do sytuacji stresowej dla pajęczaka i wówczas może on zacząć wymiotować do naszego organizmu swoją treść pokarmową wraz z groźnymi dla naszego zdrowia zarazkami.</a:t>
            </a:r>
            <a:br>
              <a:rPr lang="pl-PL" sz="140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lang="pl-PL" sz="140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Dlatego, aby pozbyć się niechcianego pasażera na gapę należy zdecydowanym ruchem go wyjąć. </a:t>
            </a:r>
            <a:br>
              <a:rPr lang="pl-PL" sz="140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br>
              <a:rPr lang="pl-PL" sz="140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r>
              <a:rPr lang="pl-PL" sz="1400" dirty="0">
                <a:solidFill>
                  <a:schemeClr val="tx1"/>
                </a:solidFill>
                <a:latin typeface="Aptos" panose="020B0004020202020204" pitchFamily="34" charset="0"/>
              </a:rPr>
              <a:t>Nie należy także wpadać w panikę, jeśli w skórze zostanie drobna cząstka kleszcza, zwykle jest to </a:t>
            </a:r>
            <a:r>
              <a:rPr lang="pl-PL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hypostom</a:t>
            </a:r>
            <a:r>
              <a:rPr lang="pl-PL" sz="1400" dirty="0">
                <a:solidFill>
                  <a:schemeClr val="tx1"/>
                </a:solidFill>
                <a:latin typeface="Aptos" panose="020B0004020202020204" pitchFamily="34" charset="0"/>
              </a:rPr>
              <a:t>, czyli długa „szczęka”, którą kleszcz zakotwicza się w skórze.</a:t>
            </a:r>
            <a:br>
              <a:rPr lang="pl-PL" sz="14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pl-PL" sz="1400" dirty="0">
                <a:solidFill>
                  <a:schemeClr val="tx1"/>
                </a:solidFill>
                <a:latin typeface="Aptos" panose="020B0004020202020204" pitchFamily="34" charset="0"/>
              </a:rPr>
              <a:t> Pozostawienie </a:t>
            </a:r>
            <a:r>
              <a:rPr lang="pl-PL" sz="1400" dirty="0" err="1">
                <a:solidFill>
                  <a:schemeClr val="tx1"/>
                </a:solidFill>
                <a:latin typeface="Aptos" panose="020B0004020202020204" pitchFamily="34" charset="0"/>
              </a:rPr>
              <a:t>hypostomu</a:t>
            </a:r>
            <a:r>
              <a:rPr lang="pl-PL" sz="1400" dirty="0">
                <a:solidFill>
                  <a:schemeClr val="tx1"/>
                </a:solidFill>
                <a:latin typeface="Aptos" panose="020B0004020202020204" pitchFamily="34" charset="0"/>
              </a:rPr>
              <a:t> nie stwarza żadnego ryzyka, a nasza skóra potrafi samodzielnie wydalić taką cząstkę (zwykle powstaje drobna krostka, która następnie samoistnie się goi). </a:t>
            </a:r>
            <a:br>
              <a:rPr lang="pl-PL" sz="140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</a:br>
            <a:endParaRPr lang="pl-PL" sz="1400" dirty="0">
              <a:latin typeface="Aptos" panose="020B0004020202020204" pitchFamily="34" charset="0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F48DE12-E701-FAC5-785C-27E4AC2BB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629" y="3018238"/>
            <a:ext cx="3468867" cy="34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564F8E-333A-9C02-5D7F-40D97250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2C51F2C-C939-4566-5413-AA1B6B9CA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508" y="1137037"/>
            <a:ext cx="6361043" cy="50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1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5432A0-C474-24DC-F797-8E498DC716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AF393A-8427-8BD4-9E51-7ED60DF935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, bezkręgowiec, owad, stawonogi&#10;&#10;Opis wygenerowany automatycznie">
            <a:extLst>
              <a:ext uri="{FF2B5EF4-FFF2-40B4-BE49-F238E27FC236}">
                <a16:creationId xmlns:a16="http://schemas.microsoft.com/office/drawing/2014/main" id="{F783D46B-7E4F-E634-ADDA-03517840B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51" y="0"/>
            <a:ext cx="911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90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34A1D5-9E86-8B72-FE2B-1EB556B1C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Do usunięcia kleszcza możemy wykorzystać pęsetę lub specjalne 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przyrządy dedykowane pozbyciu się tych pasożytów ze skóry, które są dostępne w sklepach zoologicznych, aptekach oraz lecznicach weterynaryjnych.</a:t>
            </a:r>
            <a:b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lang="pl-PL" sz="12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91D3389-E388-F08F-7477-E8826A453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843" y="1693545"/>
            <a:ext cx="4048125" cy="26955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38C1096-2957-4FF6-7920-797A487FE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47" y="1047750"/>
            <a:ext cx="2175965" cy="27968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CEB007C-6974-3C72-A323-F75A470DF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6" y="4476100"/>
            <a:ext cx="4503697" cy="21767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6C32220-B380-E644-1CF6-DD088794D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413" y="2150876"/>
            <a:ext cx="2238244" cy="223824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A0CDA81-0F56-CFF1-4B84-3CE3014FF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327255" y="4609596"/>
            <a:ext cx="2490742" cy="186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59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8ED165-804E-6829-289D-DC0AF898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600" dirty="0">
                <a:hlinkClick r:id="rId2"/>
              </a:rPr>
              <a:t>Repelenty</a:t>
            </a:r>
            <a:r>
              <a:rPr lang="pl-PL" sz="1600" dirty="0"/>
              <a:t> to różnorodne środki odstraszające owady, a więc nie tylko kleszcze, ale też komary, muchy, meszki, osy czy pszczoły. Produkty te mogą wyróżniać się działaniem o różnym zakresie, dlatego warto zawsze upewnić się, że dany produkt zabezpieczy nas przed kleszczami. </a:t>
            </a:r>
            <a:br>
              <a:rPr lang="pl-PL" sz="1600" dirty="0"/>
            </a:b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5DB311-1DEB-7DFC-7137-FFB176B07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/>
              <a:t>Produkty na kleszcze, po które możemy sięgnąć, to środki zawierające substancje chemiczne takie jak DEET, </a:t>
            </a:r>
            <a:r>
              <a:rPr lang="pl-PL" b="1" dirty="0" err="1"/>
              <a:t>ikarydyna</a:t>
            </a:r>
            <a:r>
              <a:rPr lang="pl-PL" b="1" dirty="0"/>
              <a:t> czy IR3535</a:t>
            </a:r>
            <a:r>
              <a:rPr lang="pl-PL" dirty="0"/>
              <a:t>. Alternatywą dla nich są naturalne olejki eteryczne, których skuteczność jest jednak ograniczona, a działanie krótkotrwałe.</a:t>
            </a:r>
          </a:p>
          <a:p>
            <a:r>
              <a:rPr lang="pl-PL" b="1" dirty="0"/>
              <a:t>Środek na kleszcze – DEET </a:t>
            </a:r>
          </a:p>
          <a:p>
            <a:r>
              <a:rPr lang="pl-PL" dirty="0"/>
              <a:t>Za najskuteczniejszy środek na kleszcze uznawany jest </a:t>
            </a:r>
            <a:r>
              <a:rPr lang="pl-PL" dirty="0">
                <a:hlinkClick r:id="rId3"/>
              </a:rPr>
              <a:t>DEET</a:t>
            </a:r>
            <a:r>
              <a:rPr lang="pl-PL" dirty="0"/>
              <a:t> (N,N-</a:t>
            </a:r>
            <a:r>
              <a:rPr lang="pl-PL" dirty="0" err="1"/>
              <a:t>Dietylo</a:t>
            </a:r>
            <a:r>
              <a:rPr lang="pl-PL" dirty="0"/>
              <a:t>-m-</a:t>
            </a:r>
            <a:r>
              <a:rPr lang="pl-PL" dirty="0" err="1"/>
              <a:t>toluamid</a:t>
            </a:r>
            <a:r>
              <a:rPr lang="pl-PL" dirty="0"/>
              <a:t>). Faktycznie odstrasza on kleszcze i inne owady, ma charakterystyczny zapach, działa długo, jest wodoodporny, ale należy zachować środki ostrożności podczas jego stosowania. Preparaty z DEET mogą bowiem uczulać, powodować podrażnienia, działać toksycznie na układ nerwowy, a także rozpuszczać tworzywa sztuczne.</a:t>
            </a:r>
          </a:p>
          <a:p>
            <a:r>
              <a:rPr lang="pl-PL" b="1" dirty="0"/>
              <a:t>Nie wolno stosować środków z DEET u kobiet w ciąży i noworodków</a:t>
            </a:r>
            <a:r>
              <a:rPr lang="pl-PL" dirty="0"/>
              <a:t>. Istnieją też ograniczenia związane z jego aplikacją u dzieci – w zależności od wieku należy dobrać produkt z DEET o odpowiednim stężeniu.</a:t>
            </a:r>
          </a:p>
          <a:p>
            <a:r>
              <a:rPr lang="pl-PL" dirty="0"/>
              <a:t>Poniżej zalecenia do stosowania preparatów o różnym stężeniu DEET:</a:t>
            </a:r>
          </a:p>
          <a:p>
            <a:pPr>
              <a:buFont typeface="+mj-lt"/>
              <a:buAutoNum type="arabicPeriod"/>
            </a:pPr>
            <a:r>
              <a:rPr lang="pl-PL" dirty="0"/>
              <a:t>9,5 proc. DEET – dla dzieci od 2. roku życia (ochrona trwająca 1–2 godziny); </a:t>
            </a:r>
          </a:p>
          <a:p>
            <a:pPr>
              <a:buFont typeface="+mj-lt"/>
              <a:buAutoNum type="arabicPeriod"/>
            </a:pPr>
            <a:r>
              <a:rPr lang="pl-PL" dirty="0"/>
              <a:t>25 proc. DEET – dla dzieci powyżej 3. roku życia i dorosłych (90 proc. ochrony przed owadami); </a:t>
            </a:r>
          </a:p>
          <a:p>
            <a:pPr>
              <a:buFont typeface="+mj-lt"/>
              <a:buAutoNum type="arabicPeriod"/>
            </a:pPr>
            <a:r>
              <a:rPr lang="pl-PL" dirty="0"/>
              <a:t>50 proc. DEET – tylko dla dorosłych. </a:t>
            </a:r>
          </a:p>
          <a:p>
            <a:pPr marL="0" indent="0">
              <a:buNone/>
            </a:pPr>
            <a:r>
              <a:rPr lang="pl-PL" dirty="0"/>
              <a:t>Środki z DEET zaleca się stosować na ubrania, nie zaś bezpośrednio na skórę.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9642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5AEC223-B13B-B145-0AFC-710024DF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636" y="609600"/>
            <a:ext cx="2460366" cy="127811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ACA4662-4500-C6AA-9B9C-AF94DA58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5D26C1-D142-5FDE-49F4-8D320565C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1" dirty="0"/>
              <a:t>Środek na kleszcze – </a:t>
            </a:r>
            <a:r>
              <a:rPr lang="pl-PL" b="1" dirty="0" err="1"/>
              <a:t>ikarydyna</a:t>
            </a:r>
            <a:r>
              <a:rPr lang="pl-PL" b="1" dirty="0"/>
              <a:t> </a:t>
            </a:r>
          </a:p>
          <a:p>
            <a:r>
              <a:rPr lang="pl-PL" dirty="0"/>
              <a:t>Inny związek chemiczny na kleszcze to </a:t>
            </a:r>
            <a:r>
              <a:rPr lang="pl-PL" dirty="0" err="1"/>
              <a:t>ikarydyna</a:t>
            </a:r>
            <a:r>
              <a:rPr lang="pl-PL" dirty="0"/>
              <a:t>. W odróżnieniu od DEET jest to substancja bezzapachowa, a także stosunkowo bezpieczna, ponieważ nie wpływa na układ nerwowy ani nie uszkadza tworzyw sztucznych. Preparaty na kleszcze z </a:t>
            </a:r>
            <a:r>
              <a:rPr lang="pl-PL" dirty="0" err="1"/>
              <a:t>ikarydyną</a:t>
            </a:r>
            <a:r>
              <a:rPr lang="pl-PL" dirty="0"/>
              <a:t> mogą jednak powodować podrażnienia i uczulenia. </a:t>
            </a:r>
            <a:r>
              <a:rPr lang="pl-PL" b="1" dirty="0"/>
              <a:t>U dzieci od 2. roku życia można aplikować środki o stężeniu 20 proc. </a:t>
            </a:r>
            <a:r>
              <a:rPr lang="pl-PL" b="1" dirty="0" err="1"/>
              <a:t>ikarydyny</a:t>
            </a:r>
            <a:r>
              <a:rPr lang="pl-PL" dirty="0"/>
              <a:t>. </a:t>
            </a:r>
          </a:p>
          <a:p>
            <a:r>
              <a:rPr lang="pl-PL" dirty="0"/>
              <a:t>Nie wolno mieszać produktów z </a:t>
            </a:r>
            <a:r>
              <a:rPr lang="pl-PL" dirty="0" err="1"/>
              <a:t>ikarydyną</a:t>
            </a:r>
            <a:r>
              <a:rPr lang="pl-PL" dirty="0"/>
              <a:t> i DEET, ponieważ połączenie to tworzy toksyczną mieszankę.</a:t>
            </a:r>
          </a:p>
          <a:p>
            <a:r>
              <a:rPr lang="pl-PL" dirty="0"/>
              <a:t>Jako repelent </a:t>
            </a:r>
            <a:r>
              <a:rPr lang="pl-PL" dirty="0" err="1"/>
              <a:t>ikarydyna</a:t>
            </a:r>
            <a:r>
              <a:rPr lang="pl-PL" dirty="0"/>
              <a:t> w stężeniu 20 proc. zapewnia ochronę na czas 8–14 godzin, a w przypadku stężenia 10 proc. na 3,5–8 godzin. </a:t>
            </a:r>
          </a:p>
          <a:p>
            <a:r>
              <a:rPr lang="pl-PL" b="1" dirty="0"/>
              <a:t>Preparaty na kleszcze z IR3535</a:t>
            </a:r>
            <a:r>
              <a:rPr lang="pl-PL" dirty="0"/>
              <a:t>, czyli estrem etylowym kwasu 3-(N-</a:t>
            </a:r>
            <a:r>
              <a:rPr lang="pl-PL" dirty="0" err="1"/>
              <a:t>acetylo</a:t>
            </a:r>
            <a:r>
              <a:rPr lang="pl-PL" dirty="0"/>
              <a:t>-N-</a:t>
            </a:r>
            <a:r>
              <a:rPr lang="pl-PL" dirty="0" err="1"/>
              <a:t>butylo</a:t>
            </a:r>
            <a:r>
              <a:rPr lang="pl-PL" dirty="0"/>
              <a:t>)</a:t>
            </a:r>
            <a:r>
              <a:rPr lang="pl-PL" dirty="0" err="1"/>
              <a:t>aminopropionowego</a:t>
            </a:r>
            <a:r>
              <a:rPr lang="pl-PL" dirty="0"/>
              <a:t>, są mniej skuteczne od DEET oraz </a:t>
            </a:r>
            <a:r>
              <a:rPr lang="pl-PL" dirty="0" err="1"/>
              <a:t>ikarydyny</a:t>
            </a:r>
            <a:r>
              <a:rPr lang="pl-PL" dirty="0"/>
              <a:t>, jednak odznaczają się wyższym bezpieczeństwem dla ludzi i środowiska. Działają krócej, ale nie powodują podrażnień czy alergii skórnych. Środki te można stosować u dzieci, które ukończyły 1. rok życia, a w przypadku niektórych preparatów również u młodszych maluchów.</a:t>
            </a:r>
          </a:p>
          <a:p>
            <a:r>
              <a:rPr lang="pl-PL" b="1" dirty="0"/>
              <a:t>W przypadku zapotrzebowania na ochronę przed kleszczami należy sięgać po preparaty o stężeniu 10–30 proc. IR3535.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10465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BCF7A4-EB1C-39DE-262D-15FA401B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C4938E-696A-6A36-F3B2-50DE08B07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Naturalne środki na kleszcze </a:t>
            </a:r>
          </a:p>
          <a:p>
            <a:r>
              <a:rPr lang="pl-PL" dirty="0"/>
              <a:t>Środki chemiczne przeciw kleszczom wykazują najwyższą skuteczność działania, ale osoby poszukujące naturalnych produktów mogą sięgnąć po preparaty bazujące na </a:t>
            </a:r>
            <a:r>
              <a:rPr lang="pl-PL" dirty="0">
                <a:hlinkClick r:id="rId2"/>
              </a:rPr>
              <a:t>olejkach eterycznych</a:t>
            </a:r>
            <a:r>
              <a:rPr lang="pl-PL" dirty="0"/>
              <a:t>, takich jak eukaliptusowy, cytrusowy czy goździkowy. </a:t>
            </a:r>
          </a:p>
          <a:p>
            <a:r>
              <a:rPr lang="pl-PL" dirty="0"/>
              <a:t>Olejki mogą wywoływać alergie skórne, a czas ich działania trudno określić jednoznacznie. W przypadku </a:t>
            </a:r>
            <a:r>
              <a:rPr lang="pl-PL" b="1" dirty="0"/>
              <a:t>olejku cytronelowego mówi się o działaniu od 30 minut do dwóch godzin, tymczasem olejek z eukaliptusa cytrynowego (PMD) może działać do sześciu godzin (nie należy stosować czystego PMD u dzieci poniżej 3. roku życia).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864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22F167-56D3-ACFD-C286-01E253EE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73" y="3429000"/>
            <a:ext cx="902286" cy="79254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D72B353-3E97-9A9A-56EB-3A822665B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7021496-7459-2203-ADD5-5011AA523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6000" dirty="0"/>
              <a:t>DZIĘKUJĘ ZA UWAGĘ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179A5BD-602A-D02D-D915-D1FF7B262418}"/>
              </a:ext>
            </a:extLst>
          </p:cNvPr>
          <p:cNvSpPr txBox="1"/>
          <p:nvPr/>
        </p:nvSpPr>
        <p:spPr>
          <a:xfrm>
            <a:off x="3051312" y="3107823"/>
            <a:ext cx="6593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Opracowanie: Powiatowa Stacja Sanitarno-Epidemiologiczna w Wałbrzychu</a:t>
            </a:r>
          </a:p>
        </p:txBody>
      </p:sp>
    </p:spTree>
    <p:extLst>
      <p:ext uri="{BB962C8B-B14F-4D97-AF65-F5344CB8AC3E}">
        <p14:creationId xmlns:p14="http://schemas.microsoft.com/office/powerpoint/2010/main" val="3310964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7F4D9A3-0630-1455-89C0-EB425FCBE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998" y="119991"/>
            <a:ext cx="3042287" cy="208614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2F9340-18AE-ABE2-8691-2A7DBCE9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BA4CF0-076E-6692-E83B-C3C414355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Na świecie żyje około 800 gatunków kleszczy. </a:t>
            </a:r>
            <a:r>
              <a:rPr lang="pl-PL" sz="1500" b="1" i="0" u="none" strike="noStrike" baseline="0" dirty="0">
                <a:solidFill>
                  <a:srgbClr val="00AF50"/>
                </a:solidFill>
                <a:latin typeface="Aptos" panose="020B0004020202020204" pitchFamily="34" charset="0"/>
              </a:rPr>
              <a:t>W Polsce występuje 20 </a:t>
            </a:r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z nich. Większość rodzimych gatunków kleszczy nie stanowi realnego zagrożenia dla ludzi. Największe niebezpieczeństwo dla człowieka i zwierząt stanowią dwa gatunki kleszczy:</a:t>
            </a:r>
          </a:p>
          <a:p>
            <a:r>
              <a:rPr lang="pl-PL" sz="1500" b="1" i="0" u="none" strike="noStrike" baseline="0" dirty="0">
                <a:solidFill>
                  <a:srgbClr val="00AF50"/>
                </a:solidFill>
                <a:latin typeface="Aptos" panose="020B0004020202020204" pitchFamily="34" charset="0"/>
              </a:rPr>
              <a:t>kleszcz pospolity </a:t>
            </a:r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(</a:t>
            </a:r>
            <a:r>
              <a:rPr lang="pl-PL" sz="1500" b="0" i="1" u="none" strike="noStrike" baseline="0" dirty="0" err="1">
                <a:solidFill>
                  <a:srgbClr val="003265"/>
                </a:solidFill>
                <a:latin typeface="Aptos" panose="020B0004020202020204" pitchFamily="34" charset="0"/>
              </a:rPr>
              <a:t>Ixodes</a:t>
            </a:r>
            <a:r>
              <a:rPr lang="pl-PL" sz="1500" b="0" i="1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 </a:t>
            </a:r>
            <a:r>
              <a:rPr lang="pl-PL" sz="1500" b="0" i="1" u="none" strike="noStrike" baseline="0" dirty="0" err="1">
                <a:solidFill>
                  <a:srgbClr val="003265"/>
                </a:solidFill>
                <a:latin typeface="Aptos" panose="020B0004020202020204" pitchFamily="34" charset="0"/>
              </a:rPr>
              <a:t>ricinus</a:t>
            </a:r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),</a:t>
            </a:r>
          </a:p>
          <a:p>
            <a:r>
              <a:rPr lang="pl-PL" sz="1500" b="1" i="0" u="none" strike="noStrike" baseline="0" dirty="0">
                <a:solidFill>
                  <a:srgbClr val="00AF50"/>
                </a:solidFill>
                <a:latin typeface="Aptos" panose="020B0004020202020204" pitchFamily="34" charset="0"/>
              </a:rPr>
              <a:t>kleszcz łąkowy </a:t>
            </a:r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(</a:t>
            </a:r>
            <a:r>
              <a:rPr lang="pl-PL" sz="1500" b="0" i="1" u="none" strike="noStrike" baseline="0" dirty="0" err="1">
                <a:solidFill>
                  <a:srgbClr val="003265"/>
                </a:solidFill>
                <a:latin typeface="Aptos" panose="020B0004020202020204" pitchFamily="34" charset="0"/>
              </a:rPr>
              <a:t>Dermacentor</a:t>
            </a:r>
            <a:r>
              <a:rPr lang="pl-PL" sz="1500" b="0" i="1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 </a:t>
            </a:r>
            <a:r>
              <a:rPr lang="pl-PL" sz="1500" b="0" i="1" u="none" strike="noStrike" baseline="0" dirty="0" err="1">
                <a:solidFill>
                  <a:srgbClr val="003265"/>
                </a:solidFill>
                <a:latin typeface="Aptos" panose="020B0004020202020204" pitchFamily="34" charset="0"/>
              </a:rPr>
              <a:t>reticulatus</a:t>
            </a:r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).</a:t>
            </a:r>
          </a:p>
          <a:p>
            <a:endParaRPr lang="pl-PL" sz="1500" b="0" i="0" u="none" strike="noStrike" baseline="0" dirty="0">
              <a:solidFill>
                <a:srgbClr val="003265"/>
              </a:solidFill>
              <a:latin typeface="Aptos" panose="020B0004020202020204" pitchFamily="34" charset="0"/>
            </a:endParaRPr>
          </a:p>
          <a:p>
            <a:r>
              <a:rPr lang="pl-PL" sz="1500" b="0" i="0" u="none" strike="noStrike" baseline="0" dirty="0">
                <a:solidFill>
                  <a:srgbClr val="003265"/>
                </a:solidFill>
                <a:latin typeface="Aptos" panose="020B0004020202020204" pitchFamily="34" charset="0"/>
              </a:rPr>
              <a:t>Powszechnie występujący kleszcz pospolity jest pasożytem bytującym na ponad 100 różnych gatunkach zwierząt.</a:t>
            </a:r>
          </a:p>
          <a:p>
            <a:r>
              <a:rPr lang="pl-PL" sz="1500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Te pajęczaki nie posiadają narządu wzroku - są ślepe, a zatem nie rozróżniają kolorów. Natomiast są wyposażone w tzw. organ Hallera, który wyczuwa temperaturę, drgania podłoża i dwutlenek węgla wydychany przez potencjalne ofiary. To właśnie ten niezwykle czuły organ, który znajduje się na pierwszej parze odnóży kleszcza pozwala mu zlokalizować „posiłek”.</a:t>
            </a:r>
            <a:br>
              <a:rPr lang="pl-PL" sz="1500" dirty="0">
                <a:solidFill>
                  <a:srgbClr val="0070C0"/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endParaRPr lang="pl-PL" sz="15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099F590-67AF-105C-E964-FF52DC95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84" y="213360"/>
            <a:ext cx="901700" cy="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9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ADD6EF-EBCB-B6C9-3C68-B9E8A616F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64" y="521030"/>
            <a:ext cx="7669137" cy="1409370"/>
          </a:xfrm>
        </p:spPr>
        <p:txBody>
          <a:bodyPr>
            <a:normAutofit/>
          </a:bodyPr>
          <a:lstStyle/>
          <a:p>
            <a:br>
              <a:rPr lang="pl-PL" sz="1100" dirty="0">
                <a:solidFill>
                  <a:srgbClr val="0070C0"/>
                </a:solidFill>
              </a:rPr>
            </a:br>
            <a:endParaRPr lang="pl-PL" sz="1100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932B800-EBB4-87E2-527D-A588D490A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4620" y="1518699"/>
            <a:ext cx="7007289" cy="191030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5DA9AD6-3229-BA80-84B2-9983B1038B82}"/>
              </a:ext>
            </a:extLst>
          </p:cNvPr>
          <p:cNvSpPr txBox="1"/>
          <p:nvPr/>
        </p:nvSpPr>
        <p:spPr>
          <a:xfrm>
            <a:off x="1502797" y="3818851"/>
            <a:ext cx="881004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/>
              <a:t>Choć kleszcze lubią wilgotne lasy, zwłaszcza te mieszane oraz liściaste to możemy je spotkać  praktycznie wszędzie, gdzie występuje roślinność. Oprócz lasów lubią przebywać w parkach, ogrodach, zielonych skwerkach itp.</a:t>
            </a:r>
          </a:p>
          <a:p>
            <a:pPr algn="just"/>
            <a:r>
              <a:rPr lang="pl-PL" sz="1400" dirty="0"/>
              <a:t>Warto pamiętać, że więcej kleszczy będzie przy ścieżkach leśnych, ścieżkach dzikich zwierząt, na skraju lasu i łąki czyli tam, gdzie jest większe prawdopodobieństwo na spotkanie żywiciela.</a:t>
            </a:r>
            <a:r>
              <a:rPr lang="pl-PL" sz="1400" b="1" dirty="0">
                <a:effectLst/>
              </a:rPr>
              <a:t> </a:t>
            </a:r>
          </a:p>
          <a:p>
            <a:pPr algn="just"/>
            <a:r>
              <a:rPr lang="pl-PL" sz="1400" b="1" dirty="0">
                <a:effectLst/>
              </a:rPr>
              <a:t>MIT</a:t>
            </a:r>
            <a:endParaRPr lang="pl-PL" sz="1400" dirty="0">
              <a:effectLst/>
            </a:endParaRPr>
          </a:p>
          <a:p>
            <a:pPr algn="just"/>
            <a:r>
              <a:rPr lang="pl-PL" sz="1400" dirty="0">
                <a:effectLst/>
              </a:rPr>
              <a:t>Kleszcze spadają na nas z drzew.</a:t>
            </a:r>
          </a:p>
          <a:p>
            <a:pPr algn="just"/>
            <a:r>
              <a:rPr lang="pl-PL" sz="1400" b="1" dirty="0">
                <a:effectLst/>
              </a:rPr>
              <a:t>FAKT</a:t>
            </a:r>
            <a:endParaRPr lang="pl-PL" sz="1400" dirty="0">
              <a:effectLst/>
            </a:endParaRPr>
          </a:p>
          <a:p>
            <a:pPr algn="just"/>
            <a:r>
              <a:rPr lang="pl-PL" sz="1400" dirty="0">
                <a:effectLst/>
              </a:rPr>
              <a:t>Nie, </a:t>
            </a:r>
            <a:r>
              <a:rPr lang="pl-PL" sz="1400" dirty="0">
                <a:solidFill>
                  <a:srgbClr val="FF0000"/>
                </a:solidFill>
                <a:effectLst/>
              </a:rPr>
              <a:t>głodny kleszcz nie ma siły, aby wspiąć się na drzewo, dlatego te pajęczaki czyhają na swoje potencjale ofiary w wysokich trawach, krzewach oraz nisko umiejscowionych liściach młodych drzew. Pamiętajmy, kleszcze występują do wysokości do 1,5m.</a:t>
            </a:r>
          </a:p>
          <a:p>
            <a:endParaRPr lang="pl-PL" sz="1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F3142C-4B01-6693-F648-8F71F708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06" y="264054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5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B65586-DD6F-0030-6622-FA6E5569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6751"/>
            <a:ext cx="10515600" cy="1835373"/>
          </a:xfrm>
        </p:spPr>
        <p:txBody>
          <a:bodyPr>
            <a:normAutofit/>
          </a:bodyPr>
          <a:lstStyle/>
          <a:p>
            <a:br>
              <a:rPr lang="pl-PL" sz="2000" dirty="0"/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Kleszcze nie są wybrednymi pasożytami, a do swojego życia i przetrwania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potrzebują posiłku złożonego z krwi. Kleszcze żerują na wszystkich kręgowcach, najczęściej ich żywicielami są dzikie zwierzęta (myszy, ryjówki, ptaki, lisy, sarny, itp.) jednak człowiek również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Aptos" panose="020B0004020202020204" pitchFamily="34" charset="0"/>
              </a:rPr>
              <a:t>może stać się dla nich źródłem pożywienia</a:t>
            </a:r>
            <a:r>
              <a:rPr lang="pl-PL" sz="2000" dirty="0"/>
              <a:t>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8B5D9C-0C48-76FF-AF4A-7BB6E3B34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61251"/>
            <a:ext cx="10515600" cy="3115711"/>
          </a:xfrm>
        </p:spPr>
        <p:txBody>
          <a:bodyPr/>
          <a:lstStyle/>
          <a:p>
            <a:r>
              <a:rPr lang="pl-PL" dirty="0">
                <a:latin typeface="Aptos" panose="020B0004020202020204" pitchFamily="34" charset="0"/>
              </a:rPr>
              <a:t>Kleszcze, aby znaleźć odpowiednie miejsce swojego żerowania, czyli takie gdzie skóra jest</a:t>
            </a:r>
          </a:p>
          <a:p>
            <a:pPr marL="0" indent="0">
              <a:buNone/>
            </a:pPr>
            <a:r>
              <a:rPr lang="pl-PL" dirty="0">
                <a:latin typeface="Aptos" panose="020B0004020202020204" pitchFamily="34" charset="0"/>
              </a:rPr>
              <a:t>       cieńsza, ma wyższą temperaturę oraz wilgotność (np. pachwiny, zgięcia łokci i kolan, okolice uszu itp.) </a:t>
            </a:r>
          </a:p>
          <a:p>
            <a:pPr marL="0" indent="0">
              <a:buNone/>
            </a:pPr>
            <a:r>
              <a:rPr lang="pl-PL" b="1" dirty="0">
                <a:latin typeface="Aptos" panose="020B0004020202020204" pitchFamily="34" charset="0"/>
              </a:rPr>
              <a:t>       potrafią chodzić po ciele swojej ofiary nawet kilka godzin.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E740912-D928-C222-4240-01456B12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678" y="4509765"/>
            <a:ext cx="2639797" cy="187773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0C06FB0-E9FB-1927-C8CB-4A9C5DEE3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4" y="365125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2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E9B81F-9698-DA39-5F5F-20FFC1A1F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95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884D4FF-66F3-7A65-6066-3FC45CFB0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851" y="1343770"/>
            <a:ext cx="4356703" cy="483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25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C515E-F287-3E02-0FDD-88E3553AE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sz="1800" b="1" kern="150" dirty="0">
                <a:gradFill>
                  <a:gsLst>
                    <a:gs pos="0">
                      <a:srgbClr val="5B051D"/>
                    </a:gs>
                    <a:gs pos="50000">
                      <a:srgbClr val="850C2E"/>
                    </a:gs>
                    <a:gs pos="100000">
                      <a:srgbClr val="9F1139"/>
                    </a:gs>
                  </a:gsLst>
                  <a:path path="circle">
                    <a:fillToRect t="100000" r="100000"/>
                  </a:path>
                </a:gradFill>
                <a:effectLst/>
                <a:latin typeface="Garamond" panose="02020404030301010803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</a:br>
            <a:br>
              <a:rPr lang="pl-PL" sz="1800" b="1" kern="150" dirty="0">
                <a:gradFill>
                  <a:gsLst>
                    <a:gs pos="0">
                      <a:srgbClr val="5B051D"/>
                    </a:gs>
                    <a:gs pos="50000">
                      <a:srgbClr val="850C2E"/>
                    </a:gs>
                    <a:gs pos="100000">
                      <a:srgbClr val="9F1139"/>
                    </a:gs>
                  </a:gsLst>
                  <a:path path="circle">
                    <a:fillToRect t="100000" r="100000"/>
                  </a:path>
                </a:gradFill>
                <a:effectLst/>
                <a:latin typeface="Garamond" panose="02020404030301010803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</a:br>
            <a:r>
              <a:rPr lang="pl-PL" sz="3100" b="1" kern="100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CHOROBY PRZENOSZONE PRZEZ KLESZCZE.</a:t>
            </a:r>
            <a:br>
              <a:rPr lang="pl-PL" sz="3100" b="1" kern="100" dirty="0">
                <a:solidFill>
                  <a:schemeClr val="accent5">
                    <a:lumMod val="75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pl-PL" sz="1800" b="1" kern="150" dirty="0">
                <a:gradFill>
                  <a:gsLst>
                    <a:gs pos="0">
                      <a:srgbClr val="5B051D"/>
                    </a:gs>
                    <a:gs pos="50000">
                      <a:srgbClr val="850C2E"/>
                    </a:gs>
                    <a:gs pos="100000">
                      <a:srgbClr val="9F1139"/>
                    </a:gs>
                  </a:gsLst>
                  <a:path path="circle">
                    <a:fillToRect t="100000" r="100000"/>
                  </a:path>
                </a:gradFill>
                <a:effectLst/>
                <a:latin typeface="Garamond" panose="02020404030301010803" pitchFamily="18" charset="0"/>
                <a:ea typeface="Lucida Sans Unicode" panose="020B0602030504020204" pitchFamily="34" charset="0"/>
                <a:cs typeface="Mangal" panose="02040503050203030202" pitchFamily="18" charset="0"/>
              </a:rPr>
            </a:br>
            <a:endParaRPr lang="pl-PL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733ADA5-14E0-635C-9460-52C8C3DD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15" y="298856"/>
            <a:ext cx="902286" cy="792549"/>
          </a:xfrm>
          <a:prstGeom prst="rect">
            <a:avLst/>
          </a:prstGeom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2B4E2592-F7B0-EDB1-6655-7D12B5945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b="1" kern="100" dirty="0">
                <a:solidFill>
                  <a:schemeClr val="accent5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BORELIOZA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Borelioza z Lyme - wieloukładowa choroba zakaźna, wywoływana przez BAKTERIE </a:t>
            </a:r>
            <a:r>
              <a:rPr lang="pl-PL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Borrelia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burgdorferi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 przenoszona przez kleszcze z rodzaju </a:t>
            </a:r>
            <a:r>
              <a:rPr lang="pl-PL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Ixodes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Borelioza może przyjmować różne postacie, takie jak: skórna, stawowa, neurologiczna, zaburzenia układu krążenia czy objawów neuropsychicznych.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 zestawienia </a:t>
            </a:r>
            <a:r>
              <a:rPr lang="pl-PL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zachorowań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choroby zakaźne w Polsce Państwowego Zakładu Higieny wynika, że w 2023 roku potwierdzono w Polsce 25 244 przypadki boreliozy. W 2022 r. liczba chorych wyniosła 17 369. Oznacza to, że liczba </a:t>
            </a:r>
            <a:r>
              <a:rPr lang="pl-PL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zachorowań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 boreliozę wzrosła o 45,3 procent.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 1.01.24- 30.04.2024 odnotowano 3427 przypadków co stanowi wzrost                                           w porównaniu z 2023r. – 3262 przypadki odnotowane do 30.04.2023r.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2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CE69EE-96D5-2000-0EB6-1D1936D0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47AB73-BE00-65BB-49CE-3EEC591D5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90830" cy="4351338"/>
          </a:xfrm>
        </p:spPr>
        <p:txBody>
          <a:bodyPr/>
          <a:lstStyle/>
          <a:p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Po przedostaniu si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kr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tk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w </a:t>
            </a:r>
            <a:r>
              <a:rPr kumimoji="0" lang="pl-PL" sz="1600" i="1" u="none" strike="noStrike" kern="15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Borrelia</a:t>
            </a:r>
            <a:r>
              <a:rPr kumimoji="0" lang="pl-PL" sz="1600" i="1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</a:t>
            </a:r>
            <a:r>
              <a:rPr kumimoji="0" lang="pl-PL" sz="1600" i="1" u="none" strike="noStrike" kern="15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burgdorferi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do organizmu cz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owieka poprzez 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lin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kleszcza pierwsze objawy chorobowe mog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pojawi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ć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si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po oko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o 10-14 dniach. </a:t>
            </a:r>
          </a:p>
          <a:p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W pierwszym stadium objawem boreliozy s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zmiany sk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rne w postaci pier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cieniowatego rumienia w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druj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cego. Typowa zmiana ma pocz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tkowo form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czerwonej plamy, kt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ra szybko si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powi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ksza, wykazuj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 centralne przeja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nienie. </a:t>
            </a:r>
          </a:p>
          <a:p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Rumie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ń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przekracza najcz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ciej 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rednic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5 cm   i cz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sto mo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ż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e obejmowa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ć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znaczn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powierzchni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cia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a. Zmianie sk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rnej  mogą towarzysz</a:t>
            </a:r>
            <a:r>
              <a:rPr lang="pl-PL" sz="1600" kern="150" dirty="0" err="1">
                <a:solidFill>
                  <a:schemeClr val="tx1"/>
                </a:solidFill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yć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 takie objawy jak: zm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czenie, b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le mi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ni, gor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czka, b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l g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owy czy sztywno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ść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karku. </a:t>
            </a:r>
          </a:p>
          <a:p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Drugie stadium zwi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zane jest najcz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ęś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ciej z zaka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ż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eniem uk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adu nerwowego (neuroborelioza), uk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adu kostno-stawowego lub uk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adu kr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ąż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enia. Z przebiegiem przewlek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ej boreliozy wi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ążą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si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 m.in. nast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ę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puj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ą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ce objawy: niedow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ad, pora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ż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enie nerwu twarzowego i zapalenie nerw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w obwodowych, zapalenie stawów, przewlek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ł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e zanikowe zapalenie sk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Colonna MT" panose="04020805060202030203" pitchFamily="82" charset="0"/>
              </a:rPr>
              <a:t>ó</a:t>
            </a:r>
            <a: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  <a:t>ry.</a:t>
            </a:r>
            <a:br>
              <a:rPr kumimoji="0" lang="pl-PL" sz="1600" i="0" u="none" strike="noStrike" kern="15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Lucida Sans Unicode" panose="020B0602030504020204" pitchFamily="34" charset="0"/>
                <a:cs typeface="Mangal" panose="02040503050203030202" pitchFamily="18" charset="0"/>
              </a:rPr>
            </a:br>
            <a:endParaRPr lang="pl-PL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60C725E-D189-2F6A-267F-80658B2D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681037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2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B3C51B-1080-E71D-C781-B7C209B2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07BC43-63F8-A2C3-6761-2DCC257FA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1337"/>
            <a:ext cx="8596668" cy="4300026"/>
          </a:xfrm>
        </p:spPr>
        <p:txBody>
          <a:bodyPr>
            <a:norm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Aptos" panose="020B0004020202020204" pitchFamily="34" charset="0"/>
              </a:rPr>
              <a:t>Rumień</a:t>
            </a:r>
            <a:r>
              <a:rPr lang="pl-PL" sz="1600" dirty="0">
                <a:latin typeface="Aptos" panose="020B0004020202020204" pitchFamily="34" charset="0"/>
              </a:rPr>
              <a:t>, będący objawem wczesnej postaci boreliozy pojawia się w miejscu ugryzienia przez kleszcza i w kolejnych dniach „wędruje” jedynie jego brzeg. </a:t>
            </a:r>
          </a:p>
          <a:p>
            <a:r>
              <a:rPr lang="pl-PL" sz="1600" dirty="0">
                <a:latin typeface="Aptos" panose="020B0004020202020204" pitchFamily="34" charset="0"/>
              </a:rPr>
              <a:t>Zmiana powiększa się stopniowo, a więc czerwona obwódka ma coraz większy zasięg, natomiast skóra w środku zwykle blednie. Czasem w centralnej części pozostaje zaczerwienienie, co daje obraz „bawolego oka” lub „tarczy”. </a:t>
            </a:r>
          </a:p>
          <a:p>
            <a:r>
              <a:rPr lang="pl-PL" sz="1600" dirty="0">
                <a:latin typeface="Aptos" panose="020B0004020202020204" pitchFamily="34" charset="0"/>
              </a:rPr>
              <a:t>W zależności od tego, gdzie zlokalizuje się </a:t>
            </a:r>
            <a:r>
              <a:rPr lang="pl-PL" sz="1600" dirty="0">
                <a:latin typeface="Aptos" panose="020B0004020202020204" pitchFamily="34" charset="0"/>
                <a:hlinkClick r:id="rId2"/>
              </a:rPr>
              <a:t>rumień wędrujący</a:t>
            </a:r>
            <a:r>
              <a:rPr lang="pl-PL" sz="1600" dirty="0">
                <a:latin typeface="Aptos" panose="020B0004020202020204" pitchFamily="34" charset="0"/>
              </a:rPr>
              <a:t>, jego wygląd może się nieco różnić, np. na łydce czasem cały obszar pozostaje czerwony, a nawet uniesiony, podczas kiedy na tułowiu nie jest wyczuwalny ręką (nieuniesiony) i może osiągać bardzo duże rozmiary, przez co bywa trudno dostrzegalny (dopatrzeć się można np. jedynie różowej wstęgi rysującej się dookoła tułowia). Najtrudniej dostrzec zmianę w obrębie owłosionej skóry głowy.</a:t>
            </a:r>
          </a:p>
          <a:p>
            <a:r>
              <a:rPr lang="pl-PL" sz="1600" dirty="0">
                <a:latin typeface="Aptos" panose="020B0004020202020204" pitchFamily="34" charset="0"/>
              </a:rPr>
              <a:t> Jedynie 1–2 na 10 pacjentów z boreliozą nie ma objawu rumienia wędrującego.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8A08D5-2236-05A2-6C45-7F48FE249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899" y="5134335"/>
            <a:ext cx="2462997" cy="160338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AC999D0-9E7B-78C6-79A4-1F8C76E8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77451"/>
            <a:ext cx="902286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4852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246</TotalTime>
  <Words>2272</Words>
  <Application>Microsoft Office PowerPoint</Application>
  <PresentationFormat>Panoramiczny</PresentationFormat>
  <Paragraphs>96</Paragraphs>
  <Slides>24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4" baseType="lpstr">
      <vt:lpstr>Aptos</vt:lpstr>
      <vt:lpstr>Arial</vt:lpstr>
      <vt:lpstr>Bookman Old Style</vt:lpstr>
      <vt:lpstr>Calibri</vt:lpstr>
      <vt:lpstr>Garamond</vt:lpstr>
      <vt:lpstr>Times New Roman</vt:lpstr>
      <vt:lpstr>Trebuchet MS</vt:lpstr>
      <vt:lpstr>Wingdings</vt:lpstr>
      <vt:lpstr>Wingdings 3</vt:lpstr>
      <vt:lpstr>Faseta</vt:lpstr>
      <vt:lpstr> Uwaga na kleszcze</vt:lpstr>
      <vt:lpstr>Prezentacja programu PowerPoint</vt:lpstr>
      <vt:lpstr>Prezentacja programu PowerPoint</vt:lpstr>
      <vt:lpstr> </vt:lpstr>
      <vt:lpstr> Kleszcze nie są wybrednymi pasożytami, a do swojego życia i przetrwania  potrzebują posiłku złożonego z krwi. Kleszcze żerują na wszystkich kręgowcach, najczęściej ich żywicielami są dzikie zwierzęta (myszy, ryjówki, ptaki, lisy, sarny, itp.) jednak człowiek również  może stać się dla nich źródłem pożywienia.</vt:lpstr>
      <vt:lpstr>Prezentacja programu PowerPoint</vt:lpstr>
      <vt:lpstr>  CHOROBY PRZENOSZONE PRZEZ KLESZCZE.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jaki sposób usunąć kleszcza </vt:lpstr>
      <vt:lpstr>Prezentacja programu PowerPoint</vt:lpstr>
      <vt:lpstr>Nie wolno niczym smarować, podpalać i ściskać palcami wbitego w skórę kleszcza! Jeśli będziemy stosować takie metody, doprowadzimy do sytuacji stresowej dla pajęczaka i wówczas może on zacząć wymiotować do naszego organizmu swoją treść pokarmową wraz z groźnymi dla naszego zdrowia zarazkami. Dlatego, aby pozbyć się niechcianego pasażera na gapę należy zdecydowanym ruchem go wyjąć.   Nie należy także wpadać w panikę, jeśli w skórze zostanie drobna cząstka kleszcza, zwykle jest to hypostom, czyli długa „szczęka”, którą kleszcz zakotwicza się w skórze.  Pozostawienie hypostomu nie stwarza żadnego ryzyka, a nasza skóra potrafi samodzielnie wydalić taką cząstkę (zwykle powstaje drobna krostka, która następnie samoistnie się goi).  </vt:lpstr>
      <vt:lpstr>Prezentacja programu PowerPoint</vt:lpstr>
      <vt:lpstr>Do usunięcia kleszcza możemy wykorzystać pęsetę lub specjalne  przyrządy dedykowane pozbyciu się tych pasożytów ze skóry, które są dostępne w sklepach zoologicznych, aptekach oraz lecznicach weterynaryjnych. </vt:lpstr>
      <vt:lpstr>Repelenty to różnorodne środki odstraszające owady, a więc nie tylko kleszcze, ale też komary, muchy, meszki, osy czy pszczoły. Produkty te mogą wyróżniać się działaniem o różnym zakresie, dlatego warto zawsze upewnić się, że dany produkt zabezpieczy nas przed kleszczami.  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Uwaga na kleszcze</dc:title>
  <dc:creator>PSSE Wałbrzych - Grażyna Chaszczewska-Wojtas</dc:creator>
  <cp:lastModifiedBy>PSSE Wałbrzych - Grażyna Chaszczewska-Wojtas</cp:lastModifiedBy>
  <cp:revision>5</cp:revision>
  <dcterms:created xsi:type="dcterms:W3CDTF">2024-05-07T11:13:31Z</dcterms:created>
  <dcterms:modified xsi:type="dcterms:W3CDTF">2024-05-14T06:02:57Z</dcterms:modified>
</cp:coreProperties>
</file>