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257" r:id="rId2"/>
    <p:sldId id="256" r:id="rId3"/>
    <p:sldId id="271" r:id="rId4"/>
    <p:sldId id="258" r:id="rId5"/>
    <p:sldId id="270" r:id="rId6"/>
    <p:sldId id="268" r:id="rId7"/>
    <p:sldId id="260" r:id="rId8"/>
    <p:sldId id="259" r:id="rId9"/>
    <p:sldId id="272" r:id="rId10"/>
    <p:sldId id="261" r:id="rId11"/>
    <p:sldId id="262" r:id="rId12"/>
    <p:sldId id="264" r:id="rId13"/>
    <p:sldId id="267" r:id="rId14"/>
    <p:sldId id="265" r:id="rId15"/>
    <p:sldId id="275" r:id="rId16"/>
    <p:sldId id="277" r:id="rId17"/>
    <p:sldId id="266" r:id="rId18"/>
    <p:sldId id="273" r:id="rId19"/>
    <p:sldId id="269" r:id="rId20"/>
    <p:sldId id="274" r:id="rId21"/>
    <p:sldId id="278" r:id="rId22"/>
    <p:sldId id="279" r:id="rId23"/>
    <p:sldId id="280" r:id="rId24"/>
    <p:sldId id="276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144" y="4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05D43E-CFD4-4209-BFB7-7E7E42E517EE}" type="datetimeFigureOut">
              <a:rPr lang="pl-PL" smtClean="0"/>
              <a:t>14.05.2024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A4EADA-A4E6-4DDF-B978-2ECEEF2AABF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761096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A4EADA-A4E6-4DDF-B978-2ECEEF2AABF1}" type="slidenum">
              <a:rPr lang="pl-PL" smtClean="0"/>
              <a:t>16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19044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ED737-DD3E-4371-934F-EFC8EC2431C6}" type="datetimeFigureOut">
              <a:rPr lang="pl-PL" smtClean="0"/>
              <a:t>14.05.2024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F2F67-77C5-4343-B1DB-71C3B62459A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4415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ED737-DD3E-4371-934F-EFC8EC2431C6}" type="datetimeFigureOut">
              <a:rPr lang="pl-PL" smtClean="0"/>
              <a:t>14.05.2024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F2F67-77C5-4343-B1DB-71C3B62459A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60148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ED737-DD3E-4371-934F-EFC8EC2431C6}" type="datetimeFigureOut">
              <a:rPr lang="pl-PL" smtClean="0"/>
              <a:t>14.05.2024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F2F67-77C5-4343-B1DB-71C3B62459A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389275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ED737-DD3E-4371-934F-EFC8EC2431C6}" type="datetimeFigureOut">
              <a:rPr lang="pl-PL" smtClean="0"/>
              <a:t>14.05.2024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F2F67-77C5-4343-B1DB-71C3B62459A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467192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ED737-DD3E-4371-934F-EFC8EC2431C6}" type="datetimeFigureOut">
              <a:rPr lang="pl-PL" smtClean="0"/>
              <a:t>14.05.2024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F2F67-77C5-4343-B1DB-71C3B62459A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8201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ED737-DD3E-4371-934F-EFC8EC2431C6}" type="datetimeFigureOut">
              <a:rPr lang="pl-PL" smtClean="0"/>
              <a:t>14.05.2024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F2F67-77C5-4343-B1DB-71C3B62459A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792690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ED737-DD3E-4371-934F-EFC8EC2431C6}" type="datetimeFigureOut">
              <a:rPr lang="pl-PL" smtClean="0"/>
              <a:t>14.05.2024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F2F67-77C5-4343-B1DB-71C3B62459A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457768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ED737-DD3E-4371-934F-EFC8EC2431C6}" type="datetimeFigureOut">
              <a:rPr lang="pl-PL" smtClean="0"/>
              <a:t>14.05.2024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F2F67-77C5-4343-B1DB-71C3B62459A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79336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ED737-DD3E-4371-934F-EFC8EC2431C6}" type="datetimeFigureOut">
              <a:rPr lang="pl-PL" smtClean="0"/>
              <a:t>14.05.2024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F2F67-77C5-4343-B1DB-71C3B62459A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098120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ED737-DD3E-4371-934F-EFC8EC2431C6}" type="datetimeFigureOut">
              <a:rPr lang="pl-PL" smtClean="0"/>
              <a:t>14.05.2024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F2F67-77C5-4343-B1DB-71C3B62459A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43500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ED737-DD3E-4371-934F-EFC8EC2431C6}" type="datetimeFigureOut">
              <a:rPr lang="pl-PL" smtClean="0"/>
              <a:t>14.05.2024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F2F67-77C5-4343-B1DB-71C3B62459AD}" type="slidenum">
              <a:rPr lang="pl-PL" smtClean="0"/>
              <a:t>‹#›</a:t>
            </a:fld>
            <a:endParaRPr lang="pl-PL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554575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ED737-DD3E-4371-934F-EFC8EC2431C6}" type="datetimeFigureOut">
              <a:rPr lang="pl-PL" smtClean="0"/>
              <a:t>14.05.2024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F2F67-77C5-4343-B1DB-71C3B62459A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481745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ED737-DD3E-4371-934F-EFC8EC2431C6}" type="datetimeFigureOut">
              <a:rPr lang="pl-PL" smtClean="0"/>
              <a:t>14.05.2024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F2F67-77C5-4343-B1DB-71C3B62459AD}" type="slidenum">
              <a:rPr lang="pl-PL" smtClean="0"/>
              <a:t>‹#›</a:t>
            </a:fld>
            <a:endParaRPr lang="pl-PL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217259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ED737-DD3E-4371-934F-EFC8EC2431C6}" type="datetimeFigureOut">
              <a:rPr lang="pl-PL" smtClean="0"/>
              <a:t>14.05.2024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F2F67-77C5-4343-B1DB-71C3B62459A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722963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ED737-DD3E-4371-934F-EFC8EC2431C6}" type="datetimeFigureOut">
              <a:rPr lang="pl-PL" smtClean="0"/>
              <a:t>14.05.2024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F2F67-77C5-4343-B1DB-71C3B62459A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918334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ED737-DD3E-4371-934F-EFC8EC2431C6}" type="datetimeFigureOut">
              <a:rPr lang="pl-PL" smtClean="0"/>
              <a:t>14.05.2024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F2F67-77C5-4343-B1DB-71C3B62459A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7496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8ED737-DD3E-4371-934F-EFC8EC2431C6}" type="datetimeFigureOut">
              <a:rPr lang="pl-PL" smtClean="0"/>
              <a:t>14.05.2024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5FF2F67-77C5-4343-B1DB-71C3B62459A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65963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www.mp.pl/pacjent/choroby-zakazne/choroby/zakazenia-bakteryjne/322679,rumien-wedrujacy-jak-wyglada-zdjecia-leczenie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donet.pl/zdrowie/zdrowie-dla-kazdego,repelenty---skuteczne-sposoby-walki-z-owadami--repelenty-na-kleszcze,artykul,1732029.html" TargetMode="External"/><Relationship Id="rId2" Type="http://schemas.openxmlformats.org/officeDocument/2006/relationships/hyperlink" Target="https://www.medonet.pl/zdrowie/zdrowie-dla-kazdego,repelenty---skuteczne-sposoby-walki-z-owadami--repelenty-na-kleszcze,artykul,1732029.html#dodatkowe-formy-ochrony-przez-owadami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edonet.pl/zdrowie,olejki-eteryczne---wlasciwosci--zastosowanie--rodzaje-olejkow,artykul,1729763.html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0FB04AB-F581-6402-E841-ECDE2C2AE2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pl-PL" dirty="0"/>
            </a:br>
            <a:r>
              <a:rPr lang="pl-PL" dirty="0"/>
              <a:t>Uwaga na kleszcze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410BC83-A9C5-4D61-DC0C-D11EB7E01E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1179" y="2665018"/>
            <a:ext cx="12952637" cy="4573982"/>
          </a:xfrm>
        </p:spPr>
        <p:txBody>
          <a:bodyPr>
            <a:normAutofit/>
          </a:bodyPr>
          <a:lstStyle/>
          <a:p>
            <a:pPr indent="449580">
              <a:spcAft>
                <a:spcPts val="600"/>
              </a:spcAft>
            </a:pPr>
            <a:r>
              <a:rPr lang="pl-PL" sz="1600" b="1" kern="150" dirty="0">
                <a:ln>
                  <a:noFill/>
                </a:ln>
                <a:solidFill>
                  <a:srgbClr val="4F6228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ptos" panose="020B0004020202020204" pitchFamily="34" charset="0"/>
                <a:ea typeface="Lucida Sans Unicode" panose="020B0602030504020204" pitchFamily="34" charset="0"/>
                <a:cs typeface="Times New Roman" panose="02020603050405020304" pitchFamily="18" charset="0"/>
              </a:rPr>
              <a:t>Kleszcze </a:t>
            </a:r>
            <a:r>
              <a:rPr lang="pl-PL" sz="1600" kern="15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Lucida Sans Unicode" panose="020B0602030504020204" pitchFamily="34" charset="0"/>
                <a:cs typeface="Times New Roman" panose="02020603050405020304" pitchFamily="18" charset="0"/>
              </a:rPr>
              <a:t>wskazywane są przez ekspertów jako jedno z największych naturalnych zagrożeń </a:t>
            </a:r>
          </a:p>
          <a:p>
            <a:pPr marL="0" indent="0" algn="just">
              <a:buNone/>
            </a:pPr>
            <a:r>
              <a:rPr lang="pl-PL" sz="1600" kern="15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Lucida Sans Unicode" panose="020B0602030504020204" pitchFamily="34" charset="0"/>
                <a:cs typeface="Times New Roman" panose="02020603050405020304" pitchFamily="18" charset="0"/>
              </a:rPr>
              <a:t>           dla zdrowia ludzi żyjących w naszej strefie klimatycznej. </a:t>
            </a:r>
          </a:p>
          <a:p>
            <a:pPr algn="just"/>
            <a:r>
              <a:rPr lang="pl-PL" sz="1600" dirty="0">
                <a:effectLst/>
                <a:latin typeface="Aptos" panose="020B0004020202020204" pitchFamily="34" charset="0"/>
              </a:rPr>
              <a:t> Obecnie kleszcze aktywne są cały rok. Gdy temperatura na zewnątrz jest dodatnia</a:t>
            </a:r>
          </a:p>
          <a:p>
            <a:pPr marL="0" indent="0" algn="just">
              <a:buNone/>
            </a:pPr>
            <a:r>
              <a:rPr lang="pl-PL" sz="1600" dirty="0">
                <a:effectLst/>
                <a:latin typeface="Aptos" panose="020B0004020202020204" pitchFamily="34" charset="0"/>
              </a:rPr>
              <a:t>       (zazwyczaj powyżej 4st. C) kleszcze rozpoczynają swoją aktywność. </a:t>
            </a:r>
          </a:p>
          <a:p>
            <a:pPr marL="0" indent="0" algn="just">
              <a:buNone/>
            </a:pPr>
            <a:r>
              <a:rPr lang="pl-PL" sz="1600" dirty="0">
                <a:effectLst/>
                <a:latin typeface="Aptos" panose="020B0004020202020204" pitchFamily="34" charset="0"/>
              </a:rPr>
              <a:t>       Dlatego możemy spotkać te pasożyty już w grudniu, czy styczniu.</a:t>
            </a:r>
            <a:endParaRPr lang="pl-PL" sz="1600" kern="150" dirty="0">
              <a:solidFill>
                <a:srgbClr val="000000"/>
              </a:solidFill>
              <a:effectLst/>
              <a:latin typeface="Aptos" panose="020B0004020202020204" pitchFamily="34" charset="0"/>
              <a:ea typeface="Lucida Sans Unicode" panose="020B0602030504020204" pitchFamily="34" charset="0"/>
              <a:cs typeface="Times New Roman" panose="02020603050405020304" pitchFamily="18" charset="0"/>
            </a:endParaRPr>
          </a:p>
          <a:p>
            <a:pPr indent="0">
              <a:spcAft>
                <a:spcPts val="600"/>
              </a:spcAft>
              <a:buNone/>
            </a:pPr>
            <a:r>
              <a:rPr lang="pl-PL" sz="1600" kern="15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Lucida Sans Unicode" panose="020B0602030504020204" pitchFamily="34" charset="0"/>
                <a:cs typeface="Times New Roman" panose="02020603050405020304" pitchFamily="18" charset="0"/>
              </a:rPr>
              <a:t>Te niewielkie pajęczaki </a:t>
            </a:r>
            <a:r>
              <a:rPr lang="pl-PL" sz="1600" b="0" i="0" u="none" strike="noStrike" baseline="0" dirty="0">
                <a:solidFill>
                  <a:srgbClr val="003265"/>
                </a:solidFill>
                <a:latin typeface="Aptos" panose="020B0004020202020204" pitchFamily="34" charset="0"/>
              </a:rPr>
              <a:t>z podgromady roztoczy </a:t>
            </a:r>
            <a:r>
              <a:rPr lang="pl-PL" sz="1600" kern="15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Lucida Sans Unicode" panose="020B0602030504020204" pitchFamily="34" charset="0"/>
                <a:cs typeface="Times New Roman" panose="02020603050405020304" pitchFamily="18" charset="0"/>
              </a:rPr>
              <a:t>fachowo określane są pasożytami zewnętrznymi</a:t>
            </a:r>
          </a:p>
          <a:p>
            <a:pPr indent="0">
              <a:spcAft>
                <a:spcPts val="600"/>
              </a:spcAft>
              <a:buNone/>
            </a:pPr>
            <a:r>
              <a:rPr lang="pl-PL" sz="1600" kern="15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Lucida Sans Unicode" panose="020B0602030504020204" pitchFamily="34" charset="0"/>
                <a:cs typeface="Times New Roman" panose="02020603050405020304" pitchFamily="18" charset="0"/>
              </a:rPr>
              <a:t> kręgowców, które egzystują dzięki żywicielowi, jakim  m.in. jest człowiek.</a:t>
            </a:r>
            <a:r>
              <a:rPr lang="pl-PL" sz="1600" b="0" i="0" u="none" strike="noStrike" baseline="0" dirty="0">
                <a:solidFill>
                  <a:srgbClr val="003265"/>
                </a:solidFill>
                <a:latin typeface="Aptos" panose="020B0004020202020204" pitchFamily="34" charset="0"/>
              </a:rPr>
              <a:t> </a:t>
            </a:r>
          </a:p>
          <a:p>
            <a:r>
              <a:rPr lang="pl-PL" sz="1600" b="0" i="0" u="none" strike="noStrike" baseline="0" dirty="0">
                <a:solidFill>
                  <a:srgbClr val="003265"/>
                </a:solidFill>
                <a:latin typeface="Aptos" panose="020B0004020202020204" pitchFamily="34" charset="0"/>
              </a:rPr>
              <a:t>Kleszcz występuje w </a:t>
            </a:r>
            <a:r>
              <a:rPr lang="pl-PL" sz="1600" b="1" i="0" u="none" strike="noStrike" baseline="0" dirty="0">
                <a:solidFill>
                  <a:srgbClr val="00AF50"/>
                </a:solidFill>
                <a:latin typeface="Aptos" panose="020B0004020202020204" pitchFamily="34" charset="0"/>
              </a:rPr>
              <a:t>3 fazach rozwoju</a:t>
            </a:r>
            <a:r>
              <a:rPr lang="pl-PL" sz="1600" b="0" i="0" u="none" strike="noStrike" baseline="0" dirty="0">
                <a:solidFill>
                  <a:srgbClr val="003265"/>
                </a:solidFill>
                <a:latin typeface="Aptos" panose="020B0004020202020204" pitchFamily="34" charset="0"/>
              </a:rPr>
              <a:t>: larwa, nimfa, postać dorosła (imago)</a:t>
            </a:r>
          </a:p>
          <a:p>
            <a:pPr marL="0" indent="0">
              <a:buNone/>
            </a:pPr>
            <a:r>
              <a:rPr lang="pl-PL" sz="1600" b="0" i="0" u="none" strike="noStrike" baseline="0" dirty="0">
                <a:solidFill>
                  <a:srgbClr val="003265"/>
                </a:solidFill>
                <a:latin typeface="Aptos" panose="020B0004020202020204" pitchFamily="34" charset="0"/>
              </a:rPr>
              <a:t>W każdym stadium rozwojowym, od larwy do nimfy i imago, kleszcze muszą </a:t>
            </a:r>
            <a:r>
              <a:rPr lang="pl-PL" sz="1600" b="1" i="0" u="none" strike="noStrike" baseline="0" dirty="0">
                <a:solidFill>
                  <a:srgbClr val="00AF50"/>
                </a:solidFill>
                <a:latin typeface="Aptos" panose="020B0004020202020204" pitchFamily="34" charset="0"/>
              </a:rPr>
              <a:t>przynajmniej</a:t>
            </a:r>
          </a:p>
          <a:p>
            <a:pPr marL="0" indent="0">
              <a:buNone/>
            </a:pPr>
            <a:r>
              <a:rPr lang="pl-PL" sz="1600" b="1" i="0" u="none" strike="noStrike" baseline="0" dirty="0">
                <a:solidFill>
                  <a:srgbClr val="00AF50"/>
                </a:solidFill>
                <a:latin typeface="Aptos" panose="020B0004020202020204" pitchFamily="34" charset="0"/>
              </a:rPr>
              <a:t> raz wyssać krew </a:t>
            </a:r>
            <a:r>
              <a:rPr lang="pl-PL" sz="1600" b="0" i="0" u="none" strike="noStrike" baseline="0" dirty="0">
                <a:solidFill>
                  <a:srgbClr val="003265"/>
                </a:solidFill>
                <a:latin typeface="Aptos" panose="020B0004020202020204" pitchFamily="34" charset="0"/>
              </a:rPr>
              <a:t>zwierzęcia kręgowego, aby przekształcić się w kolejną formę rozwojową.</a:t>
            </a:r>
            <a:endParaRPr lang="pl-PL" sz="1600" kern="150" dirty="0">
              <a:effectLst/>
              <a:latin typeface="Aptos" panose="020B0004020202020204" pitchFamily="34" charset="0"/>
              <a:ea typeface="Lucida Sans Unicode" panose="020B0602030504020204" pitchFamily="34" charset="0"/>
              <a:cs typeface="Mangal" panose="02040503050203030202" pitchFamily="18" charset="0"/>
            </a:endParaRPr>
          </a:p>
          <a:p>
            <a:pPr marL="0" indent="0" algn="just">
              <a:buNone/>
            </a:pPr>
            <a:r>
              <a:rPr lang="pl-PL" sz="1600" dirty="0">
                <a:effectLst/>
                <a:latin typeface="Aptos" panose="020B0004020202020204" pitchFamily="34" charset="0"/>
              </a:rPr>
              <a:t> </a:t>
            </a:r>
          </a:p>
          <a:p>
            <a:endParaRPr lang="pl-PL" dirty="0"/>
          </a:p>
        </p:txBody>
      </p:sp>
      <p:pic>
        <p:nvPicPr>
          <p:cNvPr id="1025" name="Obraz 29">
            <a:extLst>
              <a:ext uri="{FF2B5EF4-FFF2-40B4-BE49-F238E27FC236}">
                <a16:creationId xmlns:a16="http://schemas.microsoft.com/office/drawing/2014/main" id="{A5920643-47ED-219F-7AC7-CDECF04DAB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6370" y="574675"/>
            <a:ext cx="4826239" cy="2055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39A2186A-8B44-0290-B63C-4D0731A577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13" y="73848"/>
            <a:ext cx="902286" cy="792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6652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E5432A0-C474-24DC-F797-8E498DC716D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8AF393A-8427-8BD4-9E51-7ED60DF9351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Obraz 4" descr="Obraz zawierający tekst, bezkręgowiec, owad, stawonogi&#10;&#10;Opis wygenerowany automatycznie">
            <a:extLst>
              <a:ext uri="{FF2B5EF4-FFF2-40B4-BE49-F238E27FC236}">
                <a16:creationId xmlns:a16="http://schemas.microsoft.com/office/drawing/2014/main" id="{F783D46B-7E4F-E634-ADDA-03517840B0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0151" y="0"/>
            <a:ext cx="91116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7909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D7F4D9A3-0630-1455-89C0-EB425FCBE8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7998" y="119991"/>
            <a:ext cx="3042287" cy="208614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962F9340-18AE-ABE2-8691-2A7DBCE91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6BA4CF0-076E-6692-E83B-C3C4143557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sz="1500" b="0" i="0" u="none" strike="noStrike" baseline="0" dirty="0">
                <a:solidFill>
                  <a:srgbClr val="003265"/>
                </a:solidFill>
                <a:latin typeface="Aptos" panose="020B0004020202020204" pitchFamily="34" charset="0"/>
              </a:rPr>
              <a:t>Na świecie żyje około 800 gatunków kleszczy. </a:t>
            </a:r>
            <a:r>
              <a:rPr lang="pl-PL" sz="1500" b="1" i="0" u="none" strike="noStrike" baseline="0" dirty="0">
                <a:solidFill>
                  <a:srgbClr val="00AF50"/>
                </a:solidFill>
                <a:latin typeface="Aptos" panose="020B0004020202020204" pitchFamily="34" charset="0"/>
              </a:rPr>
              <a:t>W Polsce występuje 20 </a:t>
            </a:r>
            <a:r>
              <a:rPr lang="pl-PL" sz="1500" b="0" i="0" u="none" strike="noStrike" baseline="0" dirty="0">
                <a:solidFill>
                  <a:srgbClr val="003265"/>
                </a:solidFill>
                <a:latin typeface="Aptos" panose="020B0004020202020204" pitchFamily="34" charset="0"/>
              </a:rPr>
              <a:t>z nich. Większość rodzimych gatunków kleszczy nie stanowi realnego zagrożenia dla ludzi. Największe niebezpieczeństwo dla człowieka i zwierząt stanowią dwa gatunki kleszczy:</a:t>
            </a:r>
          </a:p>
          <a:p>
            <a:r>
              <a:rPr lang="pl-PL" sz="1500" b="1" i="0" u="none" strike="noStrike" baseline="0" dirty="0">
                <a:solidFill>
                  <a:srgbClr val="00AF50"/>
                </a:solidFill>
                <a:latin typeface="Aptos" panose="020B0004020202020204" pitchFamily="34" charset="0"/>
              </a:rPr>
              <a:t>kleszcz pospolity </a:t>
            </a:r>
            <a:r>
              <a:rPr lang="pl-PL" sz="1500" b="0" i="0" u="none" strike="noStrike" baseline="0" dirty="0">
                <a:solidFill>
                  <a:srgbClr val="003265"/>
                </a:solidFill>
                <a:latin typeface="Aptos" panose="020B0004020202020204" pitchFamily="34" charset="0"/>
              </a:rPr>
              <a:t>(</a:t>
            </a:r>
            <a:r>
              <a:rPr lang="pl-PL" sz="1500" b="0" i="1" u="none" strike="noStrike" baseline="0" dirty="0" err="1">
                <a:solidFill>
                  <a:srgbClr val="003265"/>
                </a:solidFill>
                <a:latin typeface="Aptos" panose="020B0004020202020204" pitchFamily="34" charset="0"/>
              </a:rPr>
              <a:t>Ixodes</a:t>
            </a:r>
            <a:r>
              <a:rPr lang="pl-PL" sz="1500" b="0" i="1" u="none" strike="noStrike" baseline="0" dirty="0">
                <a:solidFill>
                  <a:srgbClr val="003265"/>
                </a:solidFill>
                <a:latin typeface="Aptos" panose="020B0004020202020204" pitchFamily="34" charset="0"/>
              </a:rPr>
              <a:t> </a:t>
            </a:r>
            <a:r>
              <a:rPr lang="pl-PL" sz="1500" b="0" i="1" u="none" strike="noStrike" baseline="0" dirty="0" err="1">
                <a:solidFill>
                  <a:srgbClr val="003265"/>
                </a:solidFill>
                <a:latin typeface="Aptos" panose="020B0004020202020204" pitchFamily="34" charset="0"/>
              </a:rPr>
              <a:t>ricinus</a:t>
            </a:r>
            <a:r>
              <a:rPr lang="pl-PL" sz="1500" b="0" i="0" u="none" strike="noStrike" baseline="0" dirty="0">
                <a:solidFill>
                  <a:srgbClr val="003265"/>
                </a:solidFill>
                <a:latin typeface="Aptos" panose="020B0004020202020204" pitchFamily="34" charset="0"/>
              </a:rPr>
              <a:t>),</a:t>
            </a:r>
          </a:p>
          <a:p>
            <a:r>
              <a:rPr lang="pl-PL" sz="1500" b="1" i="0" u="none" strike="noStrike" baseline="0" dirty="0">
                <a:solidFill>
                  <a:srgbClr val="00AF50"/>
                </a:solidFill>
                <a:latin typeface="Aptos" panose="020B0004020202020204" pitchFamily="34" charset="0"/>
              </a:rPr>
              <a:t>kleszcz łąkowy </a:t>
            </a:r>
            <a:r>
              <a:rPr lang="pl-PL" sz="1500" b="0" i="0" u="none" strike="noStrike" baseline="0" dirty="0">
                <a:solidFill>
                  <a:srgbClr val="003265"/>
                </a:solidFill>
                <a:latin typeface="Aptos" panose="020B0004020202020204" pitchFamily="34" charset="0"/>
              </a:rPr>
              <a:t>(</a:t>
            </a:r>
            <a:r>
              <a:rPr lang="pl-PL" sz="1500" b="0" i="1" u="none" strike="noStrike" baseline="0" dirty="0" err="1">
                <a:solidFill>
                  <a:srgbClr val="003265"/>
                </a:solidFill>
                <a:latin typeface="Aptos" panose="020B0004020202020204" pitchFamily="34" charset="0"/>
              </a:rPr>
              <a:t>Dermacentor</a:t>
            </a:r>
            <a:r>
              <a:rPr lang="pl-PL" sz="1500" b="0" i="1" u="none" strike="noStrike" baseline="0" dirty="0">
                <a:solidFill>
                  <a:srgbClr val="003265"/>
                </a:solidFill>
                <a:latin typeface="Aptos" panose="020B0004020202020204" pitchFamily="34" charset="0"/>
              </a:rPr>
              <a:t> </a:t>
            </a:r>
            <a:r>
              <a:rPr lang="pl-PL" sz="1500" b="0" i="1" u="none" strike="noStrike" baseline="0" dirty="0" err="1">
                <a:solidFill>
                  <a:srgbClr val="003265"/>
                </a:solidFill>
                <a:latin typeface="Aptos" panose="020B0004020202020204" pitchFamily="34" charset="0"/>
              </a:rPr>
              <a:t>reticulatus</a:t>
            </a:r>
            <a:r>
              <a:rPr lang="pl-PL" sz="1500" b="0" i="0" u="none" strike="noStrike" baseline="0" dirty="0">
                <a:solidFill>
                  <a:srgbClr val="003265"/>
                </a:solidFill>
                <a:latin typeface="Aptos" panose="020B0004020202020204" pitchFamily="34" charset="0"/>
              </a:rPr>
              <a:t>).</a:t>
            </a:r>
          </a:p>
          <a:p>
            <a:endParaRPr lang="pl-PL" sz="1500" b="0" i="0" u="none" strike="noStrike" baseline="0" dirty="0">
              <a:solidFill>
                <a:srgbClr val="003265"/>
              </a:solidFill>
              <a:latin typeface="Aptos" panose="020B0004020202020204" pitchFamily="34" charset="0"/>
            </a:endParaRPr>
          </a:p>
          <a:p>
            <a:r>
              <a:rPr lang="pl-PL" sz="1500" b="0" i="0" u="none" strike="noStrike" baseline="0" dirty="0">
                <a:solidFill>
                  <a:srgbClr val="003265"/>
                </a:solidFill>
                <a:latin typeface="Aptos" panose="020B0004020202020204" pitchFamily="34" charset="0"/>
              </a:rPr>
              <a:t>Powszechnie występujący kleszcz pospolity jest pasożytem bytującym na ponad 100 różnych gatunkach zwierząt.</a:t>
            </a:r>
          </a:p>
          <a:p>
            <a:r>
              <a:rPr lang="pl-PL" sz="1500" dirty="0">
                <a:solidFill>
                  <a:srgbClr val="0070C0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Te pajęczaki nie posiadają narządu wzroku - są ślepe, a zatem nie rozróżniają kolorów. Natomiast są wyposażone w tzw. organ Hallera, który wyczuwa temperaturę, drgania podłoża i dwutlenek węgla wydychany przez potencjalne ofiary. To właśnie ten niezwykle czuły organ, który znajduje się na pierwszej parze odnóży kleszcza pozwala mu zlokalizować „posiłek”.</a:t>
            </a:r>
            <a:br>
              <a:rPr lang="pl-PL" sz="1500" dirty="0">
                <a:solidFill>
                  <a:srgbClr val="0070C0"/>
                </a:solidFill>
                <a:latin typeface="Aptos" panose="020B0004020202020204" pitchFamily="34" charset="0"/>
                <a:cs typeface="Arial" panose="020B0604020202020204" pitchFamily="34" charset="0"/>
              </a:rPr>
            </a:br>
            <a:endParaRPr lang="pl-PL" sz="1500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6099F590-67AF-105C-E964-FF52DC956B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484" y="213360"/>
            <a:ext cx="901700" cy="79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3958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3ADD6EF-EBCB-B6C9-3C68-B9E8A616FB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4864" y="521030"/>
            <a:ext cx="7669137" cy="1409370"/>
          </a:xfrm>
        </p:spPr>
        <p:txBody>
          <a:bodyPr>
            <a:normAutofit/>
          </a:bodyPr>
          <a:lstStyle/>
          <a:p>
            <a:br>
              <a:rPr lang="pl-PL" sz="1100" dirty="0">
                <a:solidFill>
                  <a:srgbClr val="0070C0"/>
                </a:solidFill>
              </a:rPr>
            </a:br>
            <a:endParaRPr lang="pl-PL" sz="1100" dirty="0">
              <a:solidFill>
                <a:srgbClr val="0070C0"/>
              </a:solidFill>
            </a:endParaRPr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:a16="http://schemas.microsoft.com/office/drawing/2014/main" id="{5932B800-EBB4-87E2-527D-A588D490AA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44620" y="1518699"/>
            <a:ext cx="7007289" cy="1910301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75DA9AD6-3229-BA80-84B2-9983B1038B82}"/>
              </a:ext>
            </a:extLst>
          </p:cNvPr>
          <p:cNvSpPr txBox="1"/>
          <p:nvPr/>
        </p:nvSpPr>
        <p:spPr>
          <a:xfrm>
            <a:off x="1502797" y="3818851"/>
            <a:ext cx="8810045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400" dirty="0"/>
              <a:t>Choć kleszcze lubią wilgotne lasy, zwłaszcza te mieszane oraz liściaste to możemy je spotkać  praktycznie wszędzie, gdzie występuje roślinność. Oprócz lasów lubią przebywać w parkach, ogrodach, zielonych skwerkach itp.</a:t>
            </a:r>
          </a:p>
          <a:p>
            <a:pPr algn="just"/>
            <a:r>
              <a:rPr lang="pl-PL" sz="1400" dirty="0"/>
              <a:t>Warto pamiętać, że więcej kleszczy będzie przy ścieżkach leśnych, ścieżkach dzikich zwierząt, na skraju lasu i łąki czyli tam, gdzie jest większe prawdopodobieństwo na spotkanie żywiciela.</a:t>
            </a:r>
            <a:r>
              <a:rPr lang="pl-PL" sz="1400" b="1" dirty="0">
                <a:effectLst/>
              </a:rPr>
              <a:t> </a:t>
            </a:r>
          </a:p>
          <a:p>
            <a:pPr algn="just"/>
            <a:r>
              <a:rPr lang="pl-PL" sz="1400" b="1" dirty="0">
                <a:effectLst/>
              </a:rPr>
              <a:t>MIT</a:t>
            </a:r>
            <a:endParaRPr lang="pl-PL" sz="1400" dirty="0">
              <a:effectLst/>
            </a:endParaRPr>
          </a:p>
          <a:p>
            <a:pPr algn="just"/>
            <a:r>
              <a:rPr lang="pl-PL" sz="1400" dirty="0">
                <a:effectLst/>
              </a:rPr>
              <a:t>Kleszcze spadają na nas z drzew.</a:t>
            </a:r>
          </a:p>
          <a:p>
            <a:pPr algn="just"/>
            <a:r>
              <a:rPr lang="pl-PL" sz="1400" b="1" dirty="0">
                <a:effectLst/>
              </a:rPr>
              <a:t>FAKT</a:t>
            </a:r>
            <a:endParaRPr lang="pl-PL" sz="1400" dirty="0">
              <a:effectLst/>
            </a:endParaRPr>
          </a:p>
          <a:p>
            <a:pPr algn="just"/>
            <a:r>
              <a:rPr lang="pl-PL" sz="1400" dirty="0">
                <a:effectLst/>
              </a:rPr>
              <a:t>Nie, </a:t>
            </a:r>
            <a:r>
              <a:rPr lang="pl-PL" sz="1400" dirty="0">
                <a:solidFill>
                  <a:srgbClr val="FF0000"/>
                </a:solidFill>
                <a:effectLst/>
              </a:rPr>
              <a:t>głodny kleszcz nie ma siły, aby wspiąć się na drzewo, dlatego te pajęczaki czyhają na swoje potencjale ofiary w wysokich trawach, krzewach oraz nisko umiejscowionych liściach młodych drzew. Pamiętajmy, kleszcze występują do wysokości do 1,5m.</a:t>
            </a:r>
          </a:p>
          <a:p>
            <a:endParaRPr lang="pl-PL" sz="1400" dirty="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A3F3142C-4B01-6693-F648-8F71F7082C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706" y="264054"/>
            <a:ext cx="902286" cy="792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4580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6B65586-DD6F-0030-6622-FA6E5569BB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56751"/>
            <a:ext cx="10515600" cy="1835373"/>
          </a:xfrm>
        </p:spPr>
        <p:txBody>
          <a:bodyPr>
            <a:normAutofit/>
          </a:bodyPr>
          <a:lstStyle/>
          <a:p>
            <a:br>
              <a:rPr lang="pl-PL" sz="2000" dirty="0"/>
            </a:br>
            <a:r>
              <a:rPr lang="pl-PL" sz="1800" dirty="0">
                <a:solidFill>
                  <a:schemeClr val="tx2">
                    <a:lumMod val="50000"/>
                  </a:schemeClr>
                </a:solidFill>
                <a:latin typeface="Aptos" panose="020B0004020202020204" pitchFamily="34" charset="0"/>
              </a:rPr>
              <a:t>Kleszcze nie są wybrednymi pasożytami, a do swojego życia i przetrwania </a:t>
            </a:r>
            <a:br>
              <a:rPr lang="pl-PL" sz="1800" dirty="0">
                <a:solidFill>
                  <a:schemeClr val="tx2">
                    <a:lumMod val="50000"/>
                  </a:schemeClr>
                </a:solidFill>
                <a:latin typeface="Aptos" panose="020B0004020202020204" pitchFamily="34" charset="0"/>
              </a:rPr>
            </a:br>
            <a:r>
              <a:rPr lang="pl-PL" sz="1800" dirty="0">
                <a:solidFill>
                  <a:schemeClr val="tx2">
                    <a:lumMod val="50000"/>
                  </a:schemeClr>
                </a:solidFill>
                <a:latin typeface="Aptos" panose="020B0004020202020204" pitchFamily="34" charset="0"/>
              </a:rPr>
              <a:t>potrzebują posiłku złożonego z krwi. Kleszcze żerują na wszystkich kręgowcach, najczęściej ich żywicielami są dzikie zwierzęta (myszy, ryjówki, ptaki, lisy, sarny, itp.) jednak człowiek również </a:t>
            </a:r>
            <a:br>
              <a:rPr lang="pl-PL" sz="1800" dirty="0">
                <a:solidFill>
                  <a:schemeClr val="tx2">
                    <a:lumMod val="50000"/>
                  </a:schemeClr>
                </a:solidFill>
                <a:latin typeface="Aptos" panose="020B0004020202020204" pitchFamily="34" charset="0"/>
              </a:rPr>
            </a:br>
            <a:r>
              <a:rPr lang="pl-PL" sz="1800" dirty="0">
                <a:solidFill>
                  <a:schemeClr val="tx2">
                    <a:lumMod val="50000"/>
                  </a:schemeClr>
                </a:solidFill>
                <a:latin typeface="Aptos" panose="020B0004020202020204" pitchFamily="34" charset="0"/>
              </a:rPr>
              <a:t>może stać się dla nich źródłem pożywienia</a:t>
            </a:r>
            <a:r>
              <a:rPr lang="pl-PL" sz="2000" dirty="0"/>
              <a:t>.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68B5D9C-0C48-76FF-AF4A-7BB6E3B341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061251"/>
            <a:ext cx="10515600" cy="3115711"/>
          </a:xfrm>
        </p:spPr>
        <p:txBody>
          <a:bodyPr/>
          <a:lstStyle/>
          <a:p>
            <a:r>
              <a:rPr lang="pl-PL" dirty="0">
                <a:latin typeface="Aptos" panose="020B0004020202020204" pitchFamily="34" charset="0"/>
              </a:rPr>
              <a:t>Kleszcze, aby znaleźć odpowiednie miejsce swojego żerowania, czyli takie gdzie skóra jest</a:t>
            </a:r>
          </a:p>
          <a:p>
            <a:pPr marL="0" indent="0">
              <a:buNone/>
            </a:pPr>
            <a:r>
              <a:rPr lang="pl-PL" dirty="0">
                <a:latin typeface="Aptos" panose="020B0004020202020204" pitchFamily="34" charset="0"/>
              </a:rPr>
              <a:t>       cieńsza, ma wyższą temperaturę oraz wilgotność (np. pachwiny, zgięcia łokci i kolan, okolice uszu itp.) </a:t>
            </a:r>
          </a:p>
          <a:p>
            <a:pPr marL="0" indent="0">
              <a:buNone/>
            </a:pPr>
            <a:r>
              <a:rPr lang="pl-PL" b="1" dirty="0">
                <a:latin typeface="Aptos" panose="020B0004020202020204" pitchFamily="34" charset="0"/>
              </a:rPr>
              <a:t>       potrafią chodzić po ciele swojej ofiary nawet kilka godzin.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8E740912-D928-C222-4240-01456B12AC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8678" y="4509765"/>
            <a:ext cx="2639797" cy="1877731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20C06FB0-E9FB-1927-C8CB-4A9C5DEE3E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134" y="365125"/>
            <a:ext cx="902286" cy="792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6207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FE9B81F-9698-DA39-5F5F-20FFC1A1FE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09518"/>
          </a:xfrm>
        </p:spPr>
        <p:txBody>
          <a:bodyPr>
            <a:normAutofit fontScale="90000"/>
          </a:bodyPr>
          <a:lstStyle/>
          <a:p>
            <a:endParaRPr lang="pl-PL" dirty="0"/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:a16="http://schemas.microsoft.com/office/drawing/2014/main" id="{8884D4FF-66F3-7A65-6066-3FC45CFB08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06851" y="1343770"/>
            <a:ext cx="4356703" cy="4833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9255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90C515E-F287-3E02-0FDD-88E3553AE0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pl-PL" sz="1800" b="1" kern="150" dirty="0">
                <a:gradFill>
                  <a:gsLst>
                    <a:gs pos="0">
                      <a:srgbClr val="5B051D"/>
                    </a:gs>
                    <a:gs pos="50000">
                      <a:srgbClr val="850C2E"/>
                    </a:gs>
                    <a:gs pos="100000">
                      <a:srgbClr val="9F1139"/>
                    </a:gs>
                  </a:gsLst>
                  <a:path path="circle">
                    <a:fillToRect t="100000" r="100000"/>
                  </a:path>
                </a:gradFill>
                <a:effectLst/>
                <a:latin typeface="Garamond" panose="02020404030301010803" pitchFamily="18" charset="0"/>
                <a:ea typeface="Lucida Sans Unicode" panose="020B0602030504020204" pitchFamily="34" charset="0"/>
                <a:cs typeface="Mangal" panose="02040503050203030202" pitchFamily="18" charset="0"/>
              </a:rPr>
            </a:br>
            <a:br>
              <a:rPr lang="pl-PL" sz="1800" b="1" kern="150" dirty="0">
                <a:gradFill>
                  <a:gsLst>
                    <a:gs pos="0">
                      <a:srgbClr val="5B051D"/>
                    </a:gs>
                    <a:gs pos="50000">
                      <a:srgbClr val="850C2E"/>
                    </a:gs>
                    <a:gs pos="100000">
                      <a:srgbClr val="9F1139"/>
                    </a:gs>
                  </a:gsLst>
                  <a:path path="circle">
                    <a:fillToRect t="100000" r="100000"/>
                  </a:path>
                </a:gradFill>
                <a:effectLst/>
                <a:latin typeface="Garamond" panose="02020404030301010803" pitchFamily="18" charset="0"/>
                <a:ea typeface="Lucida Sans Unicode" panose="020B0602030504020204" pitchFamily="34" charset="0"/>
                <a:cs typeface="Mangal" panose="02040503050203030202" pitchFamily="18" charset="0"/>
              </a:rPr>
            </a:br>
            <a:r>
              <a:rPr lang="pl-PL" sz="3100" b="1" kern="100" dirty="0">
                <a:solidFill>
                  <a:schemeClr val="accent5">
                    <a:lumMod val="75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CHOROBY PRZENOSZONE PRZEZ KLESZCZE.</a:t>
            </a:r>
            <a:br>
              <a:rPr lang="pl-PL" sz="3100" b="1" kern="100" dirty="0">
                <a:solidFill>
                  <a:schemeClr val="accent5">
                    <a:lumMod val="75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pl-PL" sz="1800" b="1" kern="150" dirty="0">
                <a:gradFill>
                  <a:gsLst>
                    <a:gs pos="0">
                      <a:srgbClr val="5B051D"/>
                    </a:gs>
                    <a:gs pos="50000">
                      <a:srgbClr val="850C2E"/>
                    </a:gs>
                    <a:gs pos="100000">
                      <a:srgbClr val="9F1139"/>
                    </a:gs>
                  </a:gsLst>
                  <a:path path="circle">
                    <a:fillToRect t="100000" r="100000"/>
                  </a:path>
                </a:gradFill>
                <a:effectLst/>
                <a:latin typeface="Garamond" panose="02020404030301010803" pitchFamily="18" charset="0"/>
                <a:ea typeface="Lucida Sans Unicode" panose="020B0602030504020204" pitchFamily="34" charset="0"/>
                <a:cs typeface="Mangal" panose="02040503050203030202" pitchFamily="18" charset="0"/>
              </a:rPr>
            </a:br>
            <a:endParaRPr lang="pl-PL" b="1" dirty="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9733ADA5-14E0-635C-9460-52C8C3DDDD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715" y="298856"/>
            <a:ext cx="902286" cy="792549"/>
          </a:xfrm>
          <a:prstGeom prst="rect">
            <a:avLst/>
          </a:prstGeom>
        </p:spPr>
      </p:pic>
      <p:sp>
        <p:nvSpPr>
          <p:cNvPr id="7" name="Symbol zastępczy zawartości 6">
            <a:extLst>
              <a:ext uri="{FF2B5EF4-FFF2-40B4-BE49-F238E27FC236}">
                <a16:creationId xmlns:a16="http://schemas.microsoft.com/office/drawing/2014/main" id="{2B4E2592-F7B0-EDB1-6655-7D12B59459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lnSpc>
                <a:spcPct val="115000"/>
              </a:lnSpc>
              <a:spcAft>
                <a:spcPts val="800"/>
              </a:spcAft>
              <a:buNone/>
            </a:pPr>
            <a:r>
              <a:rPr lang="pl-PL" sz="1800" b="1" kern="100" dirty="0">
                <a:solidFill>
                  <a:schemeClr val="accent5">
                    <a:lumMod val="75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BORELIOZA</a:t>
            </a:r>
            <a:r>
              <a:rPr lang="pl-P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– Borelioza z Lyme - wieloukładowa choroba zakaźna, wywoływana przez BAKTERIE </a:t>
            </a:r>
            <a:r>
              <a:rPr lang="pl-PL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Borrelia</a:t>
            </a:r>
            <a:r>
              <a:rPr lang="pl-P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l-PL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burgdorferi</a:t>
            </a:r>
            <a:r>
              <a:rPr lang="pl-P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, przenoszona przez kleszcze z rodzaju </a:t>
            </a:r>
            <a:r>
              <a:rPr lang="pl-PL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Ixodes</a:t>
            </a:r>
            <a:r>
              <a:rPr lang="pl-P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lnSpc>
                <a:spcPct val="115000"/>
              </a:lnSpc>
              <a:spcAft>
                <a:spcPts val="800"/>
              </a:spcAft>
              <a:buNone/>
            </a:pPr>
            <a:r>
              <a:rPr lang="pl-P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Borelioza może przyjmować różne postacie, takie jak: skórna, stawowa, neurologiczna, zaburzenia układu krążenia czy objawów neuropsychicznych.</a:t>
            </a:r>
          </a:p>
          <a:p>
            <a:pPr marL="0" lvl="0" indent="0">
              <a:lnSpc>
                <a:spcPct val="115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r>
              <a:rPr lang="pl-P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Z zestawienia </a:t>
            </a:r>
            <a:r>
              <a:rPr lang="pl-PL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zachorowań</a:t>
            </a:r>
            <a:r>
              <a:rPr lang="pl-P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na choroby zakaźne w Polsce Państwowego Zakładu Higieny wynika, że w 2023 roku potwierdzono w Polsce 25 244 przypadki boreliozy. W 2022 r. liczba chorych wyniosła 17 369. Oznacza to, że liczba </a:t>
            </a:r>
            <a:r>
              <a:rPr lang="pl-PL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zachorowań</a:t>
            </a:r>
            <a:r>
              <a:rPr lang="pl-P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na boreliozę wzrosła o 45,3 procent.</a:t>
            </a:r>
          </a:p>
          <a:p>
            <a:pPr marL="0" lvl="0" indent="0">
              <a:lnSpc>
                <a:spcPct val="115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r>
              <a:rPr lang="pl-P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Od 1.01.24- 30.04.2024 odnotowano 3427 przypadków co stanowi wzrost                                           w porównaniu z 2023r. – 3262 przypadki odnotowane do 30.04.2023r.</a:t>
            </a:r>
          </a:p>
          <a:p>
            <a:pPr marL="0" indent="0">
              <a:lnSpc>
                <a:spcPct val="115000"/>
              </a:lnSpc>
              <a:spcAft>
                <a:spcPts val="800"/>
              </a:spcAft>
              <a:buNone/>
            </a:pPr>
            <a:r>
              <a:rPr lang="pl-P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3242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6CE69EE-96D5-2000-0EB6-1D1936D03B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847AB73-BE00-65BB-49CE-3EEC591D56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790830" cy="4351338"/>
          </a:xfrm>
        </p:spPr>
        <p:txBody>
          <a:bodyPr/>
          <a:lstStyle/>
          <a:p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Mangal" panose="02040503050203030202" pitchFamily="18" charset="0"/>
              </a:rPr>
              <a:t>Po przedostaniu si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Times New Roman" panose="02020603050405020304" pitchFamily="18" charset="0"/>
              </a:rPr>
              <a:t>ę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Mangal" panose="02040503050203030202" pitchFamily="18" charset="0"/>
              </a:rPr>
              <a:t> kr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Times New Roman" panose="02020603050405020304" pitchFamily="18" charset="0"/>
              </a:rPr>
              <a:t>ę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Mangal" panose="02040503050203030202" pitchFamily="18" charset="0"/>
              </a:rPr>
              <a:t>tk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Colonna MT" panose="04020805060202030203" pitchFamily="82" charset="0"/>
              </a:rPr>
              <a:t>ó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Mangal" panose="02040503050203030202" pitchFamily="18" charset="0"/>
              </a:rPr>
              <a:t>w </a:t>
            </a:r>
            <a:r>
              <a:rPr kumimoji="0" lang="pl-PL" sz="1600" i="1" u="none" strike="noStrike" kern="15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Mangal" panose="02040503050203030202" pitchFamily="18" charset="0"/>
              </a:rPr>
              <a:t>Borrelia</a:t>
            </a:r>
            <a:r>
              <a:rPr kumimoji="0" lang="pl-PL" sz="1600" i="1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Mangal" panose="02040503050203030202" pitchFamily="18" charset="0"/>
              </a:rPr>
              <a:t> </a:t>
            </a:r>
            <a:r>
              <a:rPr kumimoji="0" lang="pl-PL" sz="1600" i="1" u="none" strike="noStrike" kern="15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Mangal" panose="02040503050203030202" pitchFamily="18" charset="0"/>
              </a:rPr>
              <a:t>burgdorferi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Mangal" panose="02040503050203030202" pitchFamily="18" charset="0"/>
              </a:rPr>
              <a:t> do organizmu cz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Times New Roman" panose="02020603050405020304" pitchFamily="18" charset="0"/>
              </a:rPr>
              <a:t>ł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Mangal" panose="02040503050203030202" pitchFamily="18" charset="0"/>
              </a:rPr>
              <a:t>owieka poprzez 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Times New Roman" panose="02020603050405020304" pitchFamily="18" charset="0"/>
              </a:rPr>
              <a:t>ś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Mangal" panose="02040503050203030202" pitchFamily="18" charset="0"/>
              </a:rPr>
              <a:t>lin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Times New Roman" panose="02020603050405020304" pitchFamily="18" charset="0"/>
              </a:rPr>
              <a:t>ę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Mangal" panose="02040503050203030202" pitchFamily="18" charset="0"/>
              </a:rPr>
              <a:t> kleszcza pierwsze objawy chorobowe mog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Times New Roman" panose="02020603050405020304" pitchFamily="18" charset="0"/>
              </a:rPr>
              <a:t>ą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Mangal" panose="02040503050203030202" pitchFamily="18" charset="0"/>
              </a:rPr>
              <a:t> pojawi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Times New Roman" panose="02020603050405020304" pitchFamily="18" charset="0"/>
              </a:rPr>
              <a:t>ć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Mangal" panose="02040503050203030202" pitchFamily="18" charset="0"/>
              </a:rPr>
              <a:t> si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Times New Roman" panose="02020603050405020304" pitchFamily="18" charset="0"/>
              </a:rPr>
              <a:t>ę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Mangal" panose="02040503050203030202" pitchFamily="18" charset="0"/>
              </a:rPr>
              <a:t> po oko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Times New Roman" panose="02020603050405020304" pitchFamily="18" charset="0"/>
              </a:rPr>
              <a:t>ł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Mangal" panose="02040503050203030202" pitchFamily="18" charset="0"/>
              </a:rPr>
              <a:t>o 10-14 dniach. </a:t>
            </a:r>
          </a:p>
          <a:p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Mangal" panose="02040503050203030202" pitchFamily="18" charset="0"/>
              </a:rPr>
              <a:t>W pierwszym stadium objawem boreliozy s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Times New Roman" panose="02020603050405020304" pitchFamily="18" charset="0"/>
              </a:rPr>
              <a:t>ą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Mangal" panose="02040503050203030202" pitchFamily="18" charset="0"/>
              </a:rPr>
              <a:t> zmiany sk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Colonna MT" panose="04020805060202030203" pitchFamily="82" charset="0"/>
              </a:rPr>
              <a:t>ó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Mangal" panose="02040503050203030202" pitchFamily="18" charset="0"/>
              </a:rPr>
              <a:t>rne w postaci pier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Times New Roman" panose="02020603050405020304" pitchFamily="18" charset="0"/>
              </a:rPr>
              <a:t>ś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Mangal" panose="02040503050203030202" pitchFamily="18" charset="0"/>
              </a:rPr>
              <a:t>cieniowatego rumienia w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Times New Roman" panose="02020603050405020304" pitchFamily="18" charset="0"/>
              </a:rPr>
              <a:t>ę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Mangal" panose="02040503050203030202" pitchFamily="18" charset="0"/>
              </a:rPr>
              <a:t>druj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Times New Roman" panose="02020603050405020304" pitchFamily="18" charset="0"/>
              </a:rPr>
              <a:t>ą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Mangal" panose="02040503050203030202" pitchFamily="18" charset="0"/>
              </a:rPr>
              <a:t>cego. Typowa zmiana ma pocz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Times New Roman" panose="02020603050405020304" pitchFamily="18" charset="0"/>
              </a:rPr>
              <a:t>ą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Mangal" panose="02040503050203030202" pitchFamily="18" charset="0"/>
              </a:rPr>
              <a:t>tkowo form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Times New Roman" panose="02020603050405020304" pitchFamily="18" charset="0"/>
              </a:rPr>
              <a:t>ę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Mangal" panose="02040503050203030202" pitchFamily="18" charset="0"/>
              </a:rPr>
              <a:t> czerwonej plamy, kt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Colonna MT" panose="04020805060202030203" pitchFamily="82" charset="0"/>
              </a:rPr>
              <a:t>ó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Mangal" panose="02040503050203030202" pitchFamily="18" charset="0"/>
              </a:rPr>
              <a:t>ra szybko si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Times New Roman" panose="02020603050405020304" pitchFamily="18" charset="0"/>
              </a:rPr>
              <a:t>ę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Mangal" panose="02040503050203030202" pitchFamily="18" charset="0"/>
              </a:rPr>
              <a:t> powi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Times New Roman" panose="02020603050405020304" pitchFamily="18" charset="0"/>
              </a:rPr>
              <a:t>ę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Mangal" panose="02040503050203030202" pitchFamily="18" charset="0"/>
              </a:rPr>
              <a:t>ksza, wykazuj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Times New Roman" panose="02020603050405020304" pitchFamily="18" charset="0"/>
              </a:rPr>
              <a:t>ą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Mangal" panose="02040503050203030202" pitchFamily="18" charset="0"/>
              </a:rPr>
              <a:t>c centralne przeja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Times New Roman" panose="02020603050405020304" pitchFamily="18" charset="0"/>
              </a:rPr>
              <a:t>ś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Mangal" panose="02040503050203030202" pitchFamily="18" charset="0"/>
              </a:rPr>
              <a:t>nienie. </a:t>
            </a:r>
          </a:p>
          <a:p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Mangal" panose="02040503050203030202" pitchFamily="18" charset="0"/>
              </a:rPr>
              <a:t>Rumie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Times New Roman" panose="02020603050405020304" pitchFamily="18" charset="0"/>
              </a:rPr>
              <a:t>ń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Mangal" panose="02040503050203030202" pitchFamily="18" charset="0"/>
              </a:rPr>
              <a:t> przekracza najcz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Times New Roman" panose="02020603050405020304" pitchFamily="18" charset="0"/>
              </a:rPr>
              <a:t>ęś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Mangal" panose="02040503050203030202" pitchFamily="18" charset="0"/>
              </a:rPr>
              <a:t>ciej 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Times New Roman" panose="02020603050405020304" pitchFamily="18" charset="0"/>
              </a:rPr>
              <a:t>ś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Mangal" panose="02040503050203030202" pitchFamily="18" charset="0"/>
              </a:rPr>
              <a:t>rednic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Times New Roman" panose="02020603050405020304" pitchFamily="18" charset="0"/>
              </a:rPr>
              <a:t>ę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Mangal" panose="02040503050203030202" pitchFamily="18" charset="0"/>
              </a:rPr>
              <a:t> 5 cm   i cz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Times New Roman" panose="02020603050405020304" pitchFamily="18" charset="0"/>
              </a:rPr>
              <a:t>ę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Mangal" panose="02040503050203030202" pitchFamily="18" charset="0"/>
              </a:rPr>
              <a:t>sto mo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Times New Roman" panose="02020603050405020304" pitchFamily="18" charset="0"/>
              </a:rPr>
              <a:t>ż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Mangal" panose="02040503050203030202" pitchFamily="18" charset="0"/>
              </a:rPr>
              <a:t>e obejmowa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Times New Roman" panose="02020603050405020304" pitchFamily="18" charset="0"/>
              </a:rPr>
              <a:t>ć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Mangal" panose="02040503050203030202" pitchFamily="18" charset="0"/>
              </a:rPr>
              <a:t> znaczn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Times New Roman" panose="02020603050405020304" pitchFamily="18" charset="0"/>
              </a:rPr>
              <a:t>ą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Mangal" panose="02040503050203030202" pitchFamily="18" charset="0"/>
              </a:rPr>
              <a:t> powierzchni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Times New Roman" panose="02020603050405020304" pitchFamily="18" charset="0"/>
              </a:rPr>
              <a:t>ę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Mangal" panose="02040503050203030202" pitchFamily="18" charset="0"/>
              </a:rPr>
              <a:t> cia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Times New Roman" panose="02020603050405020304" pitchFamily="18" charset="0"/>
              </a:rPr>
              <a:t>ł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Mangal" panose="02040503050203030202" pitchFamily="18" charset="0"/>
              </a:rPr>
              <a:t>a. Zmianie sk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Colonna MT" panose="04020805060202030203" pitchFamily="82" charset="0"/>
              </a:rPr>
              <a:t>ó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Mangal" panose="02040503050203030202" pitchFamily="18" charset="0"/>
              </a:rPr>
              <a:t>rnej  mogą towarzysz</a:t>
            </a:r>
            <a:r>
              <a:rPr lang="pl-PL" sz="1600" kern="150" dirty="0" err="1">
                <a:solidFill>
                  <a:schemeClr val="tx1"/>
                </a:solidFill>
                <a:latin typeface="Aptos" panose="020B0004020202020204" pitchFamily="34" charset="0"/>
                <a:ea typeface="Lucida Sans Unicode" panose="020B0602030504020204" pitchFamily="34" charset="0"/>
                <a:cs typeface="Times New Roman" panose="02020603050405020304" pitchFamily="18" charset="0"/>
              </a:rPr>
              <a:t>yć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Mangal" panose="02040503050203030202" pitchFamily="18" charset="0"/>
              </a:rPr>
              <a:t>  takie objawy jak: zm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Times New Roman" panose="02020603050405020304" pitchFamily="18" charset="0"/>
              </a:rPr>
              <a:t>ę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Mangal" panose="02040503050203030202" pitchFamily="18" charset="0"/>
              </a:rPr>
              <a:t>czenie, b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Colonna MT" panose="04020805060202030203" pitchFamily="82" charset="0"/>
              </a:rPr>
              <a:t>ó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Mangal" panose="02040503050203030202" pitchFamily="18" charset="0"/>
              </a:rPr>
              <a:t>le mi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Times New Roman" panose="02020603050405020304" pitchFamily="18" charset="0"/>
              </a:rPr>
              <a:t>ęś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Mangal" panose="02040503050203030202" pitchFamily="18" charset="0"/>
              </a:rPr>
              <a:t>ni, gor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Times New Roman" panose="02020603050405020304" pitchFamily="18" charset="0"/>
              </a:rPr>
              <a:t>ą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Mangal" panose="02040503050203030202" pitchFamily="18" charset="0"/>
              </a:rPr>
              <a:t>czka, b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Colonna MT" panose="04020805060202030203" pitchFamily="82" charset="0"/>
              </a:rPr>
              <a:t>ó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Mangal" panose="02040503050203030202" pitchFamily="18" charset="0"/>
              </a:rPr>
              <a:t>l g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Times New Roman" panose="02020603050405020304" pitchFamily="18" charset="0"/>
              </a:rPr>
              <a:t>ł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Mangal" panose="02040503050203030202" pitchFamily="18" charset="0"/>
              </a:rPr>
              <a:t>owy czy sztywno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Times New Roman" panose="02020603050405020304" pitchFamily="18" charset="0"/>
              </a:rPr>
              <a:t>ść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Mangal" panose="02040503050203030202" pitchFamily="18" charset="0"/>
              </a:rPr>
              <a:t> karku. </a:t>
            </a:r>
          </a:p>
          <a:p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Mangal" panose="02040503050203030202" pitchFamily="18" charset="0"/>
              </a:rPr>
              <a:t>Drugie stadium zwi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Times New Roman" panose="02020603050405020304" pitchFamily="18" charset="0"/>
              </a:rPr>
              <a:t>ą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Mangal" panose="02040503050203030202" pitchFamily="18" charset="0"/>
              </a:rPr>
              <a:t>zane jest najcz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Times New Roman" panose="02020603050405020304" pitchFamily="18" charset="0"/>
              </a:rPr>
              <a:t>ęś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Mangal" panose="02040503050203030202" pitchFamily="18" charset="0"/>
              </a:rPr>
              <a:t>ciej z zaka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Times New Roman" panose="02020603050405020304" pitchFamily="18" charset="0"/>
              </a:rPr>
              <a:t>ż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Mangal" panose="02040503050203030202" pitchFamily="18" charset="0"/>
              </a:rPr>
              <a:t>eniem uk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Times New Roman" panose="02020603050405020304" pitchFamily="18" charset="0"/>
              </a:rPr>
              <a:t>ł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Mangal" panose="02040503050203030202" pitchFamily="18" charset="0"/>
              </a:rPr>
              <a:t>adu nerwowego (neuroborelioza), uk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Times New Roman" panose="02020603050405020304" pitchFamily="18" charset="0"/>
              </a:rPr>
              <a:t>ł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Mangal" panose="02040503050203030202" pitchFamily="18" charset="0"/>
              </a:rPr>
              <a:t>adu kostno-stawowego lub uk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Times New Roman" panose="02020603050405020304" pitchFamily="18" charset="0"/>
              </a:rPr>
              <a:t>ł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Mangal" panose="02040503050203030202" pitchFamily="18" charset="0"/>
              </a:rPr>
              <a:t>adu kr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Times New Roman" panose="02020603050405020304" pitchFamily="18" charset="0"/>
              </a:rPr>
              <a:t>ąż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Mangal" panose="02040503050203030202" pitchFamily="18" charset="0"/>
              </a:rPr>
              <a:t>enia. Z przebiegiem przewlek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Times New Roman" panose="02020603050405020304" pitchFamily="18" charset="0"/>
              </a:rPr>
              <a:t>ł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Mangal" panose="02040503050203030202" pitchFamily="18" charset="0"/>
              </a:rPr>
              <a:t>ej boreliozy wi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Times New Roman" panose="02020603050405020304" pitchFamily="18" charset="0"/>
              </a:rPr>
              <a:t>ążą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Mangal" panose="02040503050203030202" pitchFamily="18" charset="0"/>
              </a:rPr>
              <a:t> si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Times New Roman" panose="02020603050405020304" pitchFamily="18" charset="0"/>
              </a:rPr>
              <a:t>ę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Mangal" panose="02040503050203030202" pitchFamily="18" charset="0"/>
              </a:rPr>
              <a:t> m.in. nast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Times New Roman" panose="02020603050405020304" pitchFamily="18" charset="0"/>
              </a:rPr>
              <a:t>ę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Mangal" panose="02040503050203030202" pitchFamily="18" charset="0"/>
              </a:rPr>
              <a:t>puj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Times New Roman" panose="02020603050405020304" pitchFamily="18" charset="0"/>
              </a:rPr>
              <a:t>ą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Mangal" panose="02040503050203030202" pitchFamily="18" charset="0"/>
              </a:rPr>
              <a:t>ce objawy: niedow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Times New Roman" panose="02020603050405020304" pitchFamily="18" charset="0"/>
              </a:rPr>
              <a:t>ł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Mangal" panose="02040503050203030202" pitchFamily="18" charset="0"/>
              </a:rPr>
              <a:t>ad, pora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Times New Roman" panose="02020603050405020304" pitchFamily="18" charset="0"/>
              </a:rPr>
              <a:t>ż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Mangal" panose="02040503050203030202" pitchFamily="18" charset="0"/>
              </a:rPr>
              <a:t>enie nerwu twarzowego i zapalenie nerw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Colonna MT" panose="04020805060202030203" pitchFamily="82" charset="0"/>
              </a:rPr>
              <a:t>ó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Mangal" panose="02040503050203030202" pitchFamily="18" charset="0"/>
              </a:rPr>
              <a:t>w obwodowych, zapalenie stawów, przewlek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Times New Roman" panose="02020603050405020304" pitchFamily="18" charset="0"/>
              </a:rPr>
              <a:t>ł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Mangal" panose="02040503050203030202" pitchFamily="18" charset="0"/>
              </a:rPr>
              <a:t>e zanikowe zapalenie sk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Colonna MT" panose="04020805060202030203" pitchFamily="82" charset="0"/>
              </a:rPr>
              <a:t>ó</a:t>
            </a:r>
            <a: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Mangal" panose="02040503050203030202" pitchFamily="18" charset="0"/>
              </a:rPr>
              <a:t>ry.</a:t>
            </a:r>
            <a:br>
              <a:rPr kumimoji="0" lang="pl-PL" sz="1600" i="0" u="none" strike="noStrike" kern="15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Lucida Sans Unicode" panose="020B0602030504020204" pitchFamily="34" charset="0"/>
                <a:cs typeface="Mangal" panose="02040503050203030202" pitchFamily="18" charset="0"/>
              </a:rPr>
            </a:br>
            <a:endParaRPr lang="pl-PL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060C725E-D189-2F6A-267F-80658B2DA2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334" y="681037"/>
            <a:ext cx="902286" cy="792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8224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6B3C51B-1080-E71D-C781-B7C209B213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507BC43-63F8-A2C3-6761-2DCC257FA9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741337"/>
            <a:ext cx="8596668" cy="4300026"/>
          </a:xfrm>
        </p:spPr>
        <p:txBody>
          <a:bodyPr>
            <a:normAutofit/>
          </a:bodyPr>
          <a:lstStyle/>
          <a:p>
            <a:r>
              <a:rPr lang="pl-PL" sz="1600" dirty="0">
                <a:solidFill>
                  <a:srgbClr val="FF0000"/>
                </a:solidFill>
                <a:latin typeface="Aptos" panose="020B0004020202020204" pitchFamily="34" charset="0"/>
              </a:rPr>
              <a:t>Rumień</a:t>
            </a:r>
            <a:r>
              <a:rPr lang="pl-PL" sz="1600" dirty="0">
                <a:latin typeface="Aptos" panose="020B0004020202020204" pitchFamily="34" charset="0"/>
              </a:rPr>
              <a:t>, będący objawem wczesnej postaci boreliozy pojawia się w miejscu ugryzienia przez kleszcza i w kolejnych dniach „wędruje” jedynie jego brzeg. </a:t>
            </a:r>
          </a:p>
          <a:p>
            <a:r>
              <a:rPr lang="pl-PL" sz="1600" dirty="0">
                <a:latin typeface="Aptos" panose="020B0004020202020204" pitchFamily="34" charset="0"/>
              </a:rPr>
              <a:t>Zmiana powiększa się stopniowo, a więc czerwona obwódka ma coraz większy zasięg, natomiast skóra w środku zwykle blednie. Czasem w centralnej części pozostaje zaczerwienienie, co daje obraz „bawolego oka” lub „tarczy”. </a:t>
            </a:r>
          </a:p>
          <a:p>
            <a:r>
              <a:rPr lang="pl-PL" sz="1600" dirty="0">
                <a:latin typeface="Aptos" panose="020B0004020202020204" pitchFamily="34" charset="0"/>
              </a:rPr>
              <a:t>W zależności od tego, gdzie zlokalizuje się </a:t>
            </a:r>
            <a:r>
              <a:rPr lang="pl-PL" sz="1600" dirty="0">
                <a:latin typeface="Aptos" panose="020B0004020202020204" pitchFamily="34" charset="0"/>
                <a:hlinkClick r:id="rId2"/>
              </a:rPr>
              <a:t>rumień wędrujący</a:t>
            </a:r>
            <a:r>
              <a:rPr lang="pl-PL" sz="1600" dirty="0">
                <a:latin typeface="Aptos" panose="020B0004020202020204" pitchFamily="34" charset="0"/>
              </a:rPr>
              <a:t>, jego wygląd może się nieco różnić, np. na łydce czasem cały obszar pozostaje czerwony, a nawet uniesiony, podczas kiedy na tułowiu nie jest wyczuwalny ręką (nieuniesiony) i może osiągać bardzo duże rozmiary, przez co bywa trudno dostrzegalny (dopatrzeć się można np. jedynie różowej wstęgi rysującej się dookoła tułowia). Najtrudniej dostrzec zmianę w obrębie owłosionej skóry głowy.</a:t>
            </a:r>
          </a:p>
          <a:p>
            <a:r>
              <a:rPr lang="pl-PL" sz="1600" dirty="0">
                <a:latin typeface="Aptos" panose="020B0004020202020204" pitchFamily="34" charset="0"/>
              </a:rPr>
              <a:t> Jedynie 1–2 na 10 pacjentów z boreliozą nie ma objawu rumienia wędrującego. 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488A08D5-2236-05A2-6C45-7F48FE249A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2899" y="5134335"/>
            <a:ext cx="2462997" cy="1603387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FAC999D0-9E7B-78C6-79A4-1F8C76E85F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334" y="477451"/>
            <a:ext cx="902286" cy="792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4485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8CADC9F0-45F9-FD2F-C861-545ACAF392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722" y="308186"/>
            <a:ext cx="902286" cy="792549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3F5614DE-6EDD-6880-D986-A07D628F50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:a16="http://schemas.microsoft.com/office/drawing/2014/main" id="{786E9051-3871-6B82-906C-F7C13A62A4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22921" y="2429124"/>
            <a:ext cx="7903595" cy="3474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7457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BD922C9-0BD7-077C-F7B0-B778F8A17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90A5407-4612-4687-A721-98B7AE0B19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l-PL" sz="1800" b="1" u="sng" kern="150" dirty="0">
                <a:effectLst/>
                <a:latin typeface="Bookman Old Style" panose="02050604050505020204" pitchFamily="18" charset="0"/>
                <a:ea typeface="Lucida Sans Unicode" panose="020B0602030504020204" pitchFamily="34" charset="0"/>
                <a:cs typeface="Mangal" panose="02040503050203030202" pitchFamily="18" charset="0"/>
              </a:rPr>
              <a:t>Kleszczowe zapalenie mózgu (KZM)</a:t>
            </a:r>
            <a:endParaRPr lang="pl-PL" sz="1800" kern="150" dirty="0">
              <a:effectLst/>
              <a:latin typeface="Times New Roman" panose="02020603050405020304" pitchFamily="18" charset="0"/>
              <a:ea typeface="Lucida Sans Unicode" panose="020B0602030504020204" pitchFamily="34" charset="0"/>
              <a:cs typeface="Mangal" panose="02040503050203030202" pitchFamily="18" charset="0"/>
            </a:endParaRPr>
          </a:p>
          <a:p>
            <a:r>
              <a:rPr lang="pl-PL" sz="16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Kleszczowe zapalenie mózgu (KZM) to wirusowa choroba ośrodkowego układu nerwowego mogąca prowadzić do kilku groźnych powikłań. Wirus ten atakuje komórki nerwowe w mózgu oraz otaczające go struktury. </a:t>
            </a:r>
          </a:p>
          <a:p>
            <a:r>
              <a:rPr lang="pl-PL" sz="16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Najczęściej do zakażenia dochodzi poprzez pokłucie przez kleszcza. Jest także możliwe zachorowanie w skutek spożycia surowego (niepasteryzowanego) mleka lub jego przetworów, pochodzących od krów i kóz zainfekowanych wirusem KZM.</a:t>
            </a:r>
          </a:p>
          <a:p>
            <a:r>
              <a:rPr lang="pl-PL" sz="16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Nawet szybkie usunięcie kleszcza nie zapewnia ochrony, ponieważ wirus KZM, w odróżnieniu od bakterii wywołujących boreliozę, znajduje się w ślinie kleszcza i od momentu pokłucia potrzebuje niedużo czasu, aby wniknąć do organizmu człowieka. </a:t>
            </a:r>
          </a:p>
          <a:p>
            <a:r>
              <a:rPr lang="pl-PL" sz="16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Kleszczowe zapalenie mózgu to groźna choroba wirusowa, na którą nie ma leku. Jedynym sposobem zabezpieczenia siebie i swoich bliskich jest profilaktyka, a najlepszą jej formą pozostaje obecnie szczepienie. </a:t>
            </a:r>
            <a:endParaRPr lang="pl-PL" sz="1600" dirty="0">
              <a:latin typeface="Aptos" panose="020B0004020202020204" pitchFamily="34" charset="0"/>
            </a:endParaRP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B5D480B9-DED8-21CA-9D9F-4ACB7622EA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690" y="609600"/>
            <a:ext cx="902286" cy="792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4283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DA884F2-62F6-075D-E231-00ADAC9CA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6A83738-3FE7-2C22-1F75-3E3E5B5401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40402"/>
            <a:ext cx="10515600" cy="5224007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tabLst>
                <a:tab pos="3419475" algn="l"/>
              </a:tabLst>
            </a:pPr>
            <a:r>
              <a:rPr lang="pl-PL" sz="3600" b="1" dirty="0">
                <a:solidFill>
                  <a:srgbClr val="4F6228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 zrobić, aby uniknąć ukąszenia przez kleszcza?</a:t>
            </a:r>
            <a:endParaRPr lang="pl-PL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Clr>
                <a:srgbClr val="A50021"/>
              </a:buClr>
              <a:buFont typeface="Wingdings" panose="05000000000000000000" pitchFamily="2" charset="2"/>
              <a:buChar char=""/>
            </a:pPr>
            <a:r>
              <a:rPr lang="pl-PL" sz="1600" kern="15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 miejscach szczególnie narażonych na występowanie kleszczy nosić odpowiednią odzież,</a:t>
            </a:r>
            <a:r>
              <a:rPr lang="pl-PL" sz="1600" kern="150" dirty="0">
                <a:effectLst/>
                <a:latin typeface="Aptos" panose="020B0004020202020204" pitchFamily="34" charset="0"/>
                <a:ea typeface="Lucida Sans Unicode" panose="020B0602030504020204" pitchFamily="34" charset="0"/>
                <a:cs typeface="Mangal" panose="02040503050203030202" pitchFamily="18" charset="0"/>
              </a:rPr>
              <a:t> </a:t>
            </a:r>
            <a:r>
              <a:rPr lang="pl-PL" sz="1600" kern="15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która zakrywa jak najwięcej ciała / długie spodnie i rękawy, zakryte buty/,</a:t>
            </a:r>
            <a:endParaRPr lang="pl-PL" sz="1600" kern="150" dirty="0">
              <a:effectLst/>
              <a:latin typeface="Aptos" panose="020B0004020202020204" pitchFamily="34" charset="0"/>
              <a:ea typeface="Lucida Sans Unicode" panose="020B0602030504020204" pitchFamily="34" charset="0"/>
              <a:cs typeface="Mangal" panose="02040503050203030202" pitchFamily="18" charset="0"/>
            </a:endParaRPr>
          </a:p>
          <a:p>
            <a:pPr marL="342900" lvl="0" indent="-342900">
              <a:buClr>
                <a:srgbClr val="A50021"/>
              </a:buClr>
              <a:buFont typeface="Wingdings" panose="05000000000000000000" pitchFamily="2" charset="2"/>
              <a:buChar char=""/>
            </a:pPr>
            <a:r>
              <a:rPr lang="pl-PL" sz="1600" kern="15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wybierać jasne ubrania</a:t>
            </a: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 panose="020B0004020202020204" pitchFamily="34" charset="0"/>
                <a:ea typeface="+mj-ea"/>
                <a:cs typeface="+mj-cs"/>
              </a:rPr>
              <a:t>  / zaleca się ubieranie jasnych ubrań podczas wędrówek po miejscach występowania kleszczy, ponieważ kleszcze są przeważnie ciemnego koloru, dlatego na jasnych ubraniach jesteśmy w stanie szybciej je zauważyć i zminimalizować ryzyko wbicia się pasożyta w skórę/</a:t>
            </a:r>
            <a:endParaRPr lang="pl-PL" sz="1600" kern="150" dirty="0">
              <a:effectLst/>
              <a:latin typeface="Aptos" panose="020B0004020202020204" pitchFamily="34" charset="0"/>
              <a:ea typeface="Lucida Sans Unicode" panose="020B0602030504020204" pitchFamily="34" charset="0"/>
              <a:cs typeface="Mangal" panose="02040503050203030202" pitchFamily="18" charset="0"/>
            </a:endParaRPr>
          </a:p>
          <a:p>
            <a:pPr marL="342900" lvl="0" indent="-342900">
              <a:buClr>
                <a:srgbClr val="A50021"/>
              </a:buClr>
              <a:buFont typeface="Wingdings" panose="05000000000000000000" pitchFamily="2" charset="2"/>
              <a:buChar char=""/>
            </a:pPr>
            <a:r>
              <a:rPr lang="pl-PL" sz="1600" kern="150" dirty="0">
                <a:effectLst/>
                <a:latin typeface="Aptos" panose="020B0004020202020204" pitchFamily="34" charset="0"/>
                <a:ea typeface="Lucida Sans Unicode" panose="020B0602030504020204" pitchFamily="34" charset="0"/>
                <a:cs typeface="Mangal" panose="02040503050203030202" pitchFamily="18" charset="0"/>
              </a:rPr>
              <a:t>unika</a:t>
            </a:r>
            <a:r>
              <a:rPr lang="pl-PL" sz="1600" kern="150" dirty="0">
                <a:latin typeface="Aptos" panose="020B0004020202020204" pitchFamily="34" charset="0"/>
                <a:ea typeface="Lucida Sans Unicode" panose="020B0602030504020204" pitchFamily="34" charset="0"/>
                <a:cs typeface="Mangal" panose="02040503050203030202" pitchFamily="18" charset="0"/>
              </a:rPr>
              <a:t>ć</a:t>
            </a:r>
            <a:r>
              <a:rPr lang="pl-PL" sz="1600" kern="150" dirty="0">
                <a:effectLst/>
                <a:latin typeface="Aptos" panose="020B0004020202020204" pitchFamily="34" charset="0"/>
                <a:ea typeface="Lucida Sans Unicode" panose="020B0602030504020204" pitchFamily="34" charset="0"/>
                <a:cs typeface="Mangal" panose="02040503050203030202" pitchFamily="18" charset="0"/>
              </a:rPr>
              <a:t> wysokich traw, zarośli i poszycia lasu,</a:t>
            </a:r>
          </a:p>
          <a:p>
            <a:pPr marL="342900" lvl="0" indent="-342900">
              <a:buClr>
                <a:srgbClr val="A50021"/>
              </a:buClr>
              <a:buFont typeface="Wingdings" panose="05000000000000000000" pitchFamily="2" charset="2"/>
              <a:buChar char=""/>
            </a:pPr>
            <a:r>
              <a:rPr lang="pl-PL" sz="1600" kern="150" dirty="0">
                <a:effectLst/>
                <a:latin typeface="Aptos" panose="020B0004020202020204" pitchFamily="34" charset="0"/>
                <a:ea typeface="Lucida Sans Unicode" panose="020B0602030504020204" pitchFamily="34" charset="0"/>
                <a:cs typeface="Mangal" panose="02040503050203030202" pitchFamily="18" charset="0"/>
              </a:rPr>
              <a:t>nakładać na skórę środek odstraszający insekty (repelenty)</a:t>
            </a:r>
          </a:p>
          <a:p>
            <a:pPr marL="408940"/>
            <a:r>
              <a:rPr lang="pl-PL" sz="1600" i="1" kern="150" dirty="0">
                <a:solidFill>
                  <a:srgbClr val="C00000"/>
                </a:solidFill>
                <a:effectLst/>
                <a:latin typeface="Aptos" panose="020B0004020202020204" pitchFamily="34" charset="0"/>
                <a:ea typeface="Lucida Sans Unicode" panose="020B0602030504020204" pitchFamily="34" charset="0"/>
                <a:cs typeface="Mangal" panose="02040503050203030202" pitchFamily="18" charset="0"/>
              </a:rPr>
              <a:t>Repelenty to nazwa określająca różnego rodzaju środki odstraszające, które są stosowane w celu odstraszenia owadów, w tym komarów i kleszczy. </a:t>
            </a:r>
            <a:r>
              <a:rPr lang="pl-PL" sz="1600" i="1" u="sng" kern="150" dirty="0">
                <a:solidFill>
                  <a:srgbClr val="C00000"/>
                </a:solidFill>
                <a:effectLst/>
                <a:latin typeface="Aptos" panose="020B0004020202020204" pitchFamily="34" charset="0"/>
                <a:ea typeface="Lucida Sans Unicode" panose="020B0602030504020204" pitchFamily="34" charset="0"/>
                <a:cs typeface="Mangal" panose="02040503050203030202" pitchFamily="18" charset="0"/>
              </a:rPr>
              <a:t>Ważne , </a:t>
            </a:r>
            <a:r>
              <a:rPr lang="pl-PL" sz="1600" i="1" kern="150" dirty="0">
                <a:solidFill>
                  <a:srgbClr val="C00000"/>
                </a:solidFill>
                <a:effectLst/>
                <a:latin typeface="Aptos" panose="020B0004020202020204" pitchFamily="34" charset="0"/>
                <a:ea typeface="Lucida Sans Unicode" panose="020B0602030504020204" pitchFamily="34" charset="0"/>
                <a:cs typeface="Mangal" panose="02040503050203030202" pitchFamily="18" charset="0"/>
              </a:rPr>
              <a:t>aby produkty te zawierały substancje czynne zarejestrowane jako produkty biobójcze. Postępować według wskazań producenta!</a:t>
            </a:r>
            <a:endParaRPr lang="pl-PL" sz="1600" kern="150" dirty="0">
              <a:effectLst/>
              <a:latin typeface="Aptos" panose="020B0004020202020204" pitchFamily="34" charset="0"/>
              <a:ea typeface="Lucida Sans Unicode" panose="020B0602030504020204" pitchFamily="34" charset="0"/>
              <a:cs typeface="Mangal" panose="02040503050203030202" pitchFamily="18" charset="0"/>
            </a:endParaRPr>
          </a:p>
          <a:p>
            <a:r>
              <a:rPr lang="pl-PL" sz="1600" kern="150" dirty="0">
                <a:effectLst/>
                <a:latin typeface="Aptos" panose="020B0004020202020204" pitchFamily="34" charset="0"/>
                <a:ea typeface="Lucida Sans Unicode" panose="020B0602030504020204" pitchFamily="34" charset="0"/>
                <a:cs typeface="Mangal" panose="02040503050203030202" pitchFamily="18" charset="0"/>
              </a:rPr>
              <a:t>zawsze po powrocie do domu z wycieczki w tereny zielone dokładnie obejrzeć swoje ciało </a:t>
            </a:r>
          </a:p>
          <a:p>
            <a:r>
              <a:rPr lang="pl-PL" sz="1600" b="1" i="1" kern="150" dirty="0">
                <a:solidFill>
                  <a:srgbClr val="C00000"/>
                </a:solidFill>
                <a:effectLst/>
                <a:latin typeface="Aptos" panose="020B0004020202020204" pitchFamily="34" charset="0"/>
                <a:ea typeface="Times New Roman,Bold"/>
                <a:cs typeface="Times New Roman,Bold"/>
              </a:rPr>
              <a:t>Kleszcze wolą ciepłe i cienkie miejsca na skórze. Z tego powodu należy zwrócić szczególną uwagę na zagłębienie pod kolanem, wokół brzucha i piersi, a także w pachwinach. </a:t>
            </a:r>
          </a:p>
          <a:p>
            <a:r>
              <a:rPr lang="pl-PL" sz="1600" b="1" i="1" kern="150" dirty="0">
                <a:solidFill>
                  <a:srgbClr val="C00000"/>
                </a:solidFill>
                <a:effectLst/>
                <a:latin typeface="Aptos" panose="020B0004020202020204" pitchFamily="34" charset="0"/>
                <a:ea typeface="Times New Roman,Bold"/>
                <a:cs typeface="Times New Roman,Bold"/>
              </a:rPr>
              <a:t>U dzieci należy dokładnie sprawdzić głowę, linię włosów i szyję.</a:t>
            </a:r>
            <a:endParaRPr lang="pl-PL" sz="1600" kern="150" dirty="0">
              <a:effectLst/>
              <a:latin typeface="Aptos" panose="020B0004020202020204" pitchFamily="34" charset="0"/>
              <a:ea typeface="Lucida Sans Unicode" panose="020B0602030504020204" pitchFamily="34" charset="0"/>
              <a:cs typeface="Mangal" panose="02040503050203030202" pitchFamily="18" charset="0"/>
            </a:endParaRPr>
          </a:p>
          <a:p>
            <a:pPr marL="0" indent="0">
              <a:buNone/>
            </a:pPr>
            <a:r>
              <a:rPr lang="pl-PL" sz="1600" b="1" kern="15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,Bold"/>
                <a:cs typeface="Times New Roman,Bold"/>
              </a:rPr>
              <a:t> </a:t>
            </a:r>
            <a:endParaRPr lang="pl-PL" sz="1600" kern="150" dirty="0">
              <a:effectLst/>
              <a:latin typeface="Aptos" panose="020B0004020202020204" pitchFamily="34" charset="0"/>
              <a:ea typeface="Lucida Sans Unicode" panose="020B0602030504020204" pitchFamily="34" charset="0"/>
              <a:cs typeface="Mangal" panose="02040503050203030202" pitchFamily="18" charset="0"/>
            </a:endParaRPr>
          </a:p>
          <a:p>
            <a:pPr marL="342900" lvl="0" indent="-342900">
              <a:buClr>
                <a:srgbClr val="A50021"/>
              </a:buClr>
              <a:buFont typeface="Wingdings" panose="05000000000000000000" pitchFamily="2" charset="2"/>
              <a:buChar char=""/>
            </a:pPr>
            <a:endParaRPr lang="pl-PL" sz="3200" kern="150" dirty="0">
              <a:effectLst/>
              <a:latin typeface="Times New Roman" panose="02020603050405020304" pitchFamily="18" charset="0"/>
              <a:ea typeface="Lucida Sans Unicode" panose="020B0602030504020204" pitchFamily="34" charset="0"/>
              <a:cs typeface="Mangal" panose="02040503050203030202" pitchFamily="18" charset="0"/>
            </a:endParaRPr>
          </a:p>
          <a:p>
            <a:endParaRPr lang="pl-PL" dirty="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FB3C9352-DC88-6B50-8D3A-12CC6F82C2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057" y="284762"/>
            <a:ext cx="902286" cy="792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0098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876E429-11FE-4A78-2E23-DA9C50D8B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9905"/>
          </a:xfrm>
        </p:spPr>
        <p:txBody>
          <a:bodyPr>
            <a:normAutofit fontScale="90000"/>
          </a:bodyPr>
          <a:lstStyle/>
          <a:p>
            <a:endParaRPr lang="pl-PL" dirty="0"/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:a16="http://schemas.microsoft.com/office/drawing/2014/main" id="{0935A452-CF79-6F97-BB29-7AEAAA7455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06852" y="1137037"/>
            <a:ext cx="4634998" cy="5039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7574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55934FC-C028-EA49-5D63-AADF31ECE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CBD4D57-728A-BF8F-46B2-E27362C9C2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80340"/>
            <a:r>
              <a:rPr lang="pl-PL" sz="1800" b="1" i="1" kern="150" dirty="0">
                <a:solidFill>
                  <a:srgbClr val="C00000"/>
                </a:solidFill>
                <a:effectLst/>
                <a:latin typeface="Bookman Old Style" panose="02050604050505020204" pitchFamily="18" charset="0"/>
                <a:ea typeface="Times New Roman,Bold"/>
                <a:cs typeface="Times New Roman,Bold"/>
              </a:rPr>
              <a:t>Czy istnieje szczepionka na boreliozę? → NIE, nie ma szczepień ochronnych przeciw boreliozie.</a:t>
            </a:r>
            <a:endParaRPr lang="pl-PL" sz="1800" kern="150" dirty="0">
              <a:effectLst/>
              <a:latin typeface="Times New Roman" panose="02020603050405020304" pitchFamily="18" charset="0"/>
              <a:ea typeface="Lucida Sans Unicode" panose="020B0602030504020204" pitchFamily="34" charset="0"/>
              <a:cs typeface="Mangal" panose="02040503050203030202" pitchFamily="18" charset="0"/>
            </a:endParaRPr>
          </a:p>
          <a:p>
            <a:pPr marL="180340"/>
            <a:r>
              <a:rPr lang="pl-PL" sz="1800" b="1" i="1" kern="150" dirty="0">
                <a:solidFill>
                  <a:srgbClr val="C00000"/>
                </a:solidFill>
                <a:effectLst/>
                <a:latin typeface="Bookman Old Style" panose="02050604050505020204" pitchFamily="18" charset="0"/>
                <a:ea typeface="Times New Roman,Bold"/>
                <a:cs typeface="Times New Roman,Bold"/>
              </a:rPr>
              <a:t>Czy istnieje szczepionka na kleszczowe zapalenie mózgu? → TAK, istnieje  i jest zalecane pracownikom leśnym i osobom przebywającym na terenach zagrożonych KZM.</a:t>
            </a:r>
            <a:endParaRPr lang="pl-PL" sz="1800" kern="150" dirty="0">
              <a:effectLst/>
              <a:latin typeface="Times New Roman" panose="02020603050405020304" pitchFamily="18" charset="0"/>
              <a:ea typeface="Lucida Sans Unicode" panose="020B0602030504020204" pitchFamily="34" charset="0"/>
              <a:cs typeface="Mangal" panose="02040503050203030202" pitchFamily="18" charset="0"/>
            </a:endParaRPr>
          </a:p>
          <a:p>
            <a:pPr marL="180340"/>
            <a:r>
              <a:rPr lang="pl-PL" sz="1800" b="1" i="1" kern="150" dirty="0">
                <a:solidFill>
                  <a:srgbClr val="C00000"/>
                </a:solidFill>
                <a:effectLst/>
                <a:latin typeface="Bookman Old Style" panose="02050604050505020204" pitchFamily="18" charset="0"/>
                <a:ea typeface="Times New Roman,Bold"/>
                <a:cs typeface="Times New Roman,Bold"/>
              </a:rPr>
              <a:t>Czy ugryzienie przez kleszcza boli? → NIE, ponieważ ślina kleszcza zawiera substancje łagodzące ból, które powodują, że nie czujemy ukłucia.</a:t>
            </a:r>
            <a:endParaRPr lang="pl-PL" sz="1800" kern="150" dirty="0">
              <a:effectLst/>
              <a:latin typeface="Times New Roman" panose="02020603050405020304" pitchFamily="18" charset="0"/>
              <a:ea typeface="Lucida Sans Unicode" panose="020B0602030504020204" pitchFamily="34" charset="0"/>
              <a:cs typeface="Mangal" panose="02040503050203030202" pitchFamily="18" charset="0"/>
            </a:endParaRPr>
          </a:p>
          <a:p>
            <a:r>
              <a:rPr lang="pl-PL" b="1" dirty="0"/>
              <a:t>Badanie kleszcza nie jest skuteczne </a:t>
            </a:r>
            <a:r>
              <a:rPr lang="pl-PL" dirty="0"/>
              <a:t>– pozwala jedynie określić, czy jest on nosicielem bakterii, krętków </a:t>
            </a:r>
            <a:r>
              <a:rPr lang="pl-PL" dirty="0" err="1"/>
              <a:t>Borrelia</a:t>
            </a:r>
            <a:r>
              <a:rPr lang="pl-PL" dirty="0"/>
              <a:t>. Dodatni wynik nie potwierdza przeniesienia krętków do organizmu ludzkiego. Nie można zatem na podstawie badania kleszcza potwierdzić, że doszło do zarażenia u człowieka.</a:t>
            </a:r>
          </a:p>
        </p:txBody>
      </p:sp>
    </p:spTree>
    <p:extLst>
      <p:ext uri="{BB962C8B-B14F-4D97-AF65-F5344CB8AC3E}">
        <p14:creationId xmlns:p14="http://schemas.microsoft.com/office/powerpoint/2010/main" val="40384675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ACCA2CB-BCCB-212A-BC79-11F6157F64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6" name="kleszcze film">
            <a:hlinkClick r:id="" action="ppaction://media"/>
            <a:extLst>
              <a:ext uri="{FF2B5EF4-FFF2-40B4-BE49-F238E27FC236}">
                <a16:creationId xmlns:a16="http://schemas.microsoft.com/office/drawing/2014/main" id="{85FCECB2-85F3-FCD7-7583-68E779E8FFA2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551113" y="2160588"/>
            <a:ext cx="4851400" cy="3881437"/>
          </a:xfrm>
        </p:spPr>
      </p:pic>
    </p:spTree>
    <p:extLst>
      <p:ext uri="{BB962C8B-B14F-4D97-AF65-F5344CB8AC3E}">
        <p14:creationId xmlns:p14="http://schemas.microsoft.com/office/powerpoint/2010/main" val="2611071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44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DF9C0D6-AAA5-E868-95DF-B18B3C8CE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 jaki sposób usunąć kleszcza</a:t>
            </a:r>
            <a:br>
              <a:rPr lang="pl-PL" dirty="0"/>
            </a:b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23D5100-EFA7-4DEC-DE5A-C5D3A7F9CD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pl-PL" dirty="0"/>
          </a:p>
          <a:p>
            <a:r>
              <a:rPr lang="pl-PL" sz="1600" dirty="0">
                <a:latin typeface="Aptos" panose="020B0004020202020204" pitchFamily="34" charset="0"/>
              </a:rPr>
              <a:t>Podstawowa zasada brzmi: ostrożnie, ale jak najszybciej! Czas jest tutaj bardzo ważnym czynnikiem. Im dużej kleszcz siedzi w skórze, tym bardziej rośnie ryzyko, że zostawi niemiłą pamiątką. </a:t>
            </a:r>
          </a:p>
          <a:p>
            <a:r>
              <a:rPr lang="pl-PL" sz="1600" b="1" dirty="0">
                <a:solidFill>
                  <a:srgbClr val="00B050"/>
                </a:solidFill>
                <a:latin typeface="Aptos" panose="020B0004020202020204" pitchFamily="34" charset="0"/>
              </a:rPr>
              <a:t>Jeśli usuniesz go krótko po ukąszeniu, masz dużą szansę uniknąć infekcji. Usunięty w czasie krótszym, niż 24 godziny od wkłucia kleszcz niesie minimalne ryzyko zarażenia: wynosi ono zaledwie ok. 1 proc.</a:t>
            </a:r>
          </a:p>
          <a:p>
            <a:endParaRPr lang="pl-PL" sz="1600" b="1" dirty="0">
              <a:solidFill>
                <a:srgbClr val="00B050"/>
              </a:solidFill>
              <a:latin typeface="Aptos" panose="020B0004020202020204" pitchFamily="34" charset="0"/>
            </a:endParaRPr>
          </a:p>
          <a:p>
            <a:r>
              <a:rPr lang="pl-PL" sz="1600" dirty="0">
                <a:latin typeface="Aptos" panose="020B0004020202020204" pitchFamily="34" charset="0"/>
              </a:rPr>
              <a:t>Chorobotwórcze drobnoustroje kryją się w ślinie kleszcza. Na samym początku kleszcz zapuszcza w skórę tylko odrobinę śliny. Znajdują się w niej substancje, które mają skórę znieczulić (by ofiara nie poczuła ukąszenia) i rozrzedzić krew (by kleszczowi łatwiej się ją piło i by krew nie krzepła w miejscu uszkodzenia tkanek). Z czasem, jednak, gdy kleszcz zaczyna się krwią swojej ofiary napełniać, pozbywa się śliny i innych płynów – robi sobie     „w brzuchu” miejsce na kilka kolejnych łyków krwi. I to jest ten etap, kiedy ukąszenie jest najgroźniejsze – bo właśnie wtedy najczęściej dochodzi do zakażenia. </a:t>
            </a:r>
          </a:p>
          <a:p>
            <a:r>
              <a:rPr lang="pl-PL" sz="1600" dirty="0">
                <a:solidFill>
                  <a:srgbClr val="FF0000"/>
                </a:solidFill>
                <a:latin typeface="Aptos" panose="020B0004020202020204" pitchFamily="34" charset="0"/>
              </a:rPr>
              <a:t>Usuń kleszcza, jak tylko go zauważysz. Nie zwlekaj.</a:t>
            </a:r>
          </a:p>
        </p:txBody>
      </p:sp>
    </p:spTree>
    <p:extLst>
      <p:ext uri="{BB962C8B-B14F-4D97-AF65-F5344CB8AC3E}">
        <p14:creationId xmlns:p14="http://schemas.microsoft.com/office/powerpoint/2010/main" val="39323605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70E120C-C742-EDC1-DC7F-DFED85BC2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263028"/>
          </a:xfrm>
        </p:spPr>
        <p:txBody>
          <a:bodyPr>
            <a:normAutofit/>
          </a:bodyPr>
          <a:lstStyle/>
          <a:p>
            <a:endParaRPr lang="pl-PL" sz="1100" dirty="0">
              <a:solidFill>
                <a:schemeClr val="tx1"/>
              </a:solidFill>
            </a:endParaRPr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:a16="http://schemas.microsoft.com/office/drawing/2014/main" id="{9F94CFED-C136-D55B-92D5-122553B10A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04014" y="1574358"/>
            <a:ext cx="7720717" cy="472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3244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B3CB062-30F5-5300-26AB-57AE315B2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sz="1400" b="1" dirty="0"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Nie wolno niczym smarować, podpalać i ściskać palcami wbitego w skórę kleszcza!</a:t>
            </a:r>
            <a:br>
              <a:rPr lang="pl-PL" sz="1400" b="1" dirty="0">
                <a:solidFill>
                  <a:schemeClr val="tx1"/>
                </a:solidFill>
                <a:effectLst/>
                <a:latin typeface="Aptos" panose="020B0004020202020204" pitchFamily="34" charset="0"/>
              </a:rPr>
            </a:br>
            <a:r>
              <a:rPr lang="pl-PL" sz="1400" dirty="0"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Jeśli będziemy stosować takie metody, doprowadzimy do sytuacji stresowej dla pajęczaka i wówczas może on zacząć wymiotować do naszego organizmu swoją treść pokarmową wraz z groźnymi dla naszego zdrowia zarazkami.</a:t>
            </a:r>
            <a:br>
              <a:rPr lang="pl-PL" sz="1400" dirty="0">
                <a:solidFill>
                  <a:schemeClr val="tx1"/>
                </a:solidFill>
                <a:effectLst/>
                <a:latin typeface="Aptos" panose="020B0004020202020204" pitchFamily="34" charset="0"/>
              </a:rPr>
            </a:br>
            <a:r>
              <a:rPr lang="pl-PL" sz="1400" dirty="0"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Dlatego, aby pozbyć się niechcianego pasażera na gapę należy zdecydowanym ruchem go wyjąć. </a:t>
            </a:r>
            <a:br>
              <a:rPr lang="pl-PL" sz="1400" dirty="0">
                <a:solidFill>
                  <a:schemeClr val="tx1"/>
                </a:solidFill>
                <a:effectLst/>
                <a:latin typeface="Aptos" panose="020B0004020202020204" pitchFamily="34" charset="0"/>
              </a:rPr>
            </a:br>
            <a:br>
              <a:rPr lang="pl-PL" sz="1400" dirty="0">
                <a:solidFill>
                  <a:schemeClr val="tx1"/>
                </a:solidFill>
                <a:effectLst/>
                <a:latin typeface="Aptos" panose="020B0004020202020204" pitchFamily="34" charset="0"/>
              </a:rPr>
            </a:br>
            <a:r>
              <a:rPr lang="pl-PL" sz="1400" dirty="0">
                <a:solidFill>
                  <a:schemeClr val="tx1"/>
                </a:solidFill>
                <a:latin typeface="Aptos" panose="020B0004020202020204" pitchFamily="34" charset="0"/>
              </a:rPr>
              <a:t>Nie należy także wpadać w panikę, jeśli w skórze zostanie drobna cząstka kleszcza, zwykle jest to </a:t>
            </a:r>
            <a:r>
              <a:rPr lang="pl-PL" sz="1400" dirty="0" err="1">
                <a:solidFill>
                  <a:schemeClr val="tx1"/>
                </a:solidFill>
                <a:latin typeface="Aptos" panose="020B0004020202020204" pitchFamily="34" charset="0"/>
              </a:rPr>
              <a:t>hypostom</a:t>
            </a:r>
            <a:r>
              <a:rPr lang="pl-PL" sz="1400" dirty="0">
                <a:solidFill>
                  <a:schemeClr val="tx1"/>
                </a:solidFill>
                <a:latin typeface="Aptos" panose="020B0004020202020204" pitchFamily="34" charset="0"/>
              </a:rPr>
              <a:t>, czyli długa „szczęka”, którą kleszcz zakotwicza się w skórze.</a:t>
            </a:r>
            <a:br>
              <a:rPr lang="pl-PL" sz="1400" dirty="0">
                <a:solidFill>
                  <a:schemeClr val="tx1"/>
                </a:solidFill>
                <a:latin typeface="Aptos" panose="020B0004020202020204" pitchFamily="34" charset="0"/>
              </a:rPr>
            </a:br>
            <a:r>
              <a:rPr lang="pl-PL" sz="1400" dirty="0">
                <a:solidFill>
                  <a:schemeClr val="tx1"/>
                </a:solidFill>
                <a:latin typeface="Aptos" panose="020B0004020202020204" pitchFamily="34" charset="0"/>
              </a:rPr>
              <a:t> Pozostawienie </a:t>
            </a:r>
            <a:r>
              <a:rPr lang="pl-PL" sz="1400" dirty="0" err="1">
                <a:solidFill>
                  <a:schemeClr val="tx1"/>
                </a:solidFill>
                <a:latin typeface="Aptos" panose="020B0004020202020204" pitchFamily="34" charset="0"/>
              </a:rPr>
              <a:t>hypostomu</a:t>
            </a:r>
            <a:r>
              <a:rPr lang="pl-PL" sz="1400" dirty="0">
                <a:solidFill>
                  <a:schemeClr val="tx1"/>
                </a:solidFill>
                <a:latin typeface="Aptos" panose="020B0004020202020204" pitchFamily="34" charset="0"/>
              </a:rPr>
              <a:t> nie stwarza żadnego ryzyka, a nasza skóra potrafi samodzielnie wydalić taką cząstkę (zwykle powstaje drobna krostka, która następnie samoistnie się goi). </a:t>
            </a:r>
            <a:br>
              <a:rPr lang="pl-PL" sz="1400" dirty="0">
                <a:solidFill>
                  <a:schemeClr val="tx1"/>
                </a:solidFill>
                <a:effectLst/>
                <a:latin typeface="Aptos" panose="020B0004020202020204" pitchFamily="34" charset="0"/>
              </a:rPr>
            </a:br>
            <a:endParaRPr lang="pl-PL" sz="1400" dirty="0">
              <a:latin typeface="Aptos" panose="020B0004020202020204" pitchFamily="34" charset="0"/>
            </a:endParaRPr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:a16="http://schemas.microsoft.com/office/drawing/2014/main" id="{EF48DE12-E701-FAC5-785C-27E4AC2BB5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24629" y="3018238"/>
            <a:ext cx="3468867" cy="3468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5328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A564F8E-333A-9C02-5D7F-40D972500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:a16="http://schemas.microsoft.com/office/drawing/2014/main" id="{82C51F2C-C939-4566-5413-AA1B6B9CAC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76508" y="1137037"/>
            <a:ext cx="6361043" cy="5039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5141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534A1D5-9E86-8B72-FE2B-1EB556B1CB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Do usunięcia kleszcza możemy wykorzystać pęsetę lub specjalne </a:t>
            </a:r>
            <a:b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</a:b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przyrządy dedykowane pozbyciu się tych pasożytów ze skóry, które są dostępne w sklepach zoologicznych, aptekach oraz lecznicach weterynaryjnych.</a:t>
            </a:r>
            <a:b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</a:br>
            <a:endParaRPr lang="pl-PL" sz="1200" dirty="0"/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:a16="http://schemas.microsoft.com/office/drawing/2014/main" id="{591D3389-E388-F08F-7477-E8826A4538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6843" y="1693545"/>
            <a:ext cx="4048125" cy="2695575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738C1096-2957-4FF6-7920-797A487FE5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2647" y="1047750"/>
            <a:ext cx="2175965" cy="2796870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1CEB007C-6974-3C72-A323-F75A470DFA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0086" y="4476100"/>
            <a:ext cx="4503697" cy="2176787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C6C32220-B380-E644-1CF6-DD088794DB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05413" y="2150876"/>
            <a:ext cx="2238244" cy="2238244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2A0CDA81-0F56-CFF1-4B84-3CE3014FFB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6327255" y="4609596"/>
            <a:ext cx="2490742" cy="1868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8597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58ED165-804E-6829-289D-DC0AF89800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1600" dirty="0">
                <a:hlinkClick r:id="rId2"/>
              </a:rPr>
              <a:t>Repelenty</a:t>
            </a:r>
            <a:r>
              <a:rPr lang="pl-PL" sz="1600" dirty="0"/>
              <a:t> to różnorodne środki odstraszające owady, a więc nie tylko kleszcze, ale też komary, muchy, meszki, osy czy pszczoły. Produkty te mogą wyróżniać się działaniem o różnym zakresie, dlatego warto zawsze upewnić się, że dany produkt zabezpieczy nas przed kleszczami. </a:t>
            </a:r>
            <a:br>
              <a:rPr lang="pl-PL" sz="1600" dirty="0"/>
            </a:br>
            <a:endParaRPr lang="pl-PL" sz="160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05DB311-1DEB-7DFC-7137-FFB176B074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pl-PL" b="1" dirty="0"/>
              <a:t>Produkty na kleszcze, po które możemy sięgnąć, to środki zawierające substancje chemiczne takie jak DEET, </a:t>
            </a:r>
            <a:r>
              <a:rPr lang="pl-PL" b="1" dirty="0" err="1"/>
              <a:t>ikarydyna</a:t>
            </a:r>
            <a:r>
              <a:rPr lang="pl-PL" b="1" dirty="0"/>
              <a:t> czy IR3535</a:t>
            </a:r>
            <a:r>
              <a:rPr lang="pl-PL" dirty="0"/>
              <a:t>. Alternatywą dla nich są naturalne olejki eteryczne, których skuteczność jest jednak ograniczona, a działanie krótkotrwałe.</a:t>
            </a:r>
          </a:p>
          <a:p>
            <a:r>
              <a:rPr lang="pl-PL" b="1" dirty="0"/>
              <a:t>Środek na kleszcze – DEET </a:t>
            </a:r>
          </a:p>
          <a:p>
            <a:r>
              <a:rPr lang="pl-PL" dirty="0"/>
              <a:t>Za najskuteczniejszy środek na kleszcze uznawany jest </a:t>
            </a:r>
            <a:r>
              <a:rPr lang="pl-PL" dirty="0">
                <a:hlinkClick r:id="rId3"/>
              </a:rPr>
              <a:t>DEET</a:t>
            </a:r>
            <a:r>
              <a:rPr lang="pl-PL" dirty="0"/>
              <a:t> (N,N-</a:t>
            </a:r>
            <a:r>
              <a:rPr lang="pl-PL" dirty="0" err="1"/>
              <a:t>Dietylo</a:t>
            </a:r>
            <a:r>
              <a:rPr lang="pl-PL" dirty="0"/>
              <a:t>-m-</a:t>
            </a:r>
            <a:r>
              <a:rPr lang="pl-PL" dirty="0" err="1"/>
              <a:t>toluamid</a:t>
            </a:r>
            <a:r>
              <a:rPr lang="pl-PL" dirty="0"/>
              <a:t>). Faktycznie odstrasza on kleszcze i inne owady, ma charakterystyczny zapach, działa długo, jest wodoodporny, ale należy zachować środki ostrożności podczas jego stosowania. Preparaty z DEET mogą bowiem uczulać, powodować podrażnienia, działać toksycznie na układ nerwowy, a także rozpuszczać tworzywa sztuczne.</a:t>
            </a:r>
          </a:p>
          <a:p>
            <a:r>
              <a:rPr lang="pl-PL" b="1" dirty="0"/>
              <a:t>Nie wolno stosować środków z DEET u kobiet w ciąży i noworodków</a:t>
            </a:r>
            <a:r>
              <a:rPr lang="pl-PL" dirty="0"/>
              <a:t>. Istnieją też ograniczenia związane z jego aplikacją u dzieci – w zależności od wieku należy dobrać produkt z DEET o odpowiednim stężeniu.</a:t>
            </a:r>
          </a:p>
          <a:p>
            <a:r>
              <a:rPr lang="pl-PL" dirty="0"/>
              <a:t>Poniżej zalecenia do stosowania preparatów o różnym stężeniu DEET:</a:t>
            </a:r>
          </a:p>
          <a:p>
            <a:pPr>
              <a:buFont typeface="+mj-lt"/>
              <a:buAutoNum type="arabicPeriod"/>
            </a:pPr>
            <a:r>
              <a:rPr lang="pl-PL" dirty="0"/>
              <a:t>9,5 proc. DEET – dla dzieci od 2. roku życia (ochrona trwająca 1–2 godziny); </a:t>
            </a:r>
          </a:p>
          <a:p>
            <a:pPr>
              <a:buFont typeface="+mj-lt"/>
              <a:buAutoNum type="arabicPeriod"/>
            </a:pPr>
            <a:r>
              <a:rPr lang="pl-PL" dirty="0"/>
              <a:t>25 proc. DEET – dla dzieci powyżej 3. roku życia i dorosłych (90 proc. ochrony przed owadami); </a:t>
            </a:r>
          </a:p>
          <a:p>
            <a:pPr>
              <a:buFont typeface="+mj-lt"/>
              <a:buAutoNum type="arabicPeriod"/>
            </a:pPr>
            <a:r>
              <a:rPr lang="pl-PL" dirty="0"/>
              <a:t>50 proc. DEET – tylko dla dorosłych. </a:t>
            </a:r>
          </a:p>
          <a:p>
            <a:pPr marL="0" indent="0">
              <a:buNone/>
            </a:pPr>
            <a:r>
              <a:rPr lang="pl-PL" dirty="0"/>
              <a:t>Środki z DEET zaleca się stosować na ubrania, nie zaś bezpośrednio na skórę.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9796427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45AEC223-B13B-B145-0AFC-710024DF7E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3636" y="609600"/>
            <a:ext cx="2460366" cy="1278112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9ACA4662-4500-C6AA-9B9C-AF94DA58C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65D26C1-D142-5FDE-49F4-8D320565CF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pl-PL" b="1" dirty="0"/>
              <a:t>Środek na kleszcze – </a:t>
            </a:r>
            <a:r>
              <a:rPr lang="pl-PL" b="1" dirty="0" err="1"/>
              <a:t>ikarydyna</a:t>
            </a:r>
            <a:r>
              <a:rPr lang="pl-PL" b="1" dirty="0"/>
              <a:t> </a:t>
            </a:r>
          </a:p>
          <a:p>
            <a:r>
              <a:rPr lang="pl-PL" dirty="0"/>
              <a:t>Inny związek chemiczny na kleszcze to </a:t>
            </a:r>
            <a:r>
              <a:rPr lang="pl-PL" dirty="0" err="1"/>
              <a:t>ikarydyna</a:t>
            </a:r>
            <a:r>
              <a:rPr lang="pl-PL" dirty="0"/>
              <a:t>. W odróżnieniu od DEET jest to substancja bezzapachowa, a także stosunkowo bezpieczna, ponieważ nie wpływa na układ nerwowy ani nie uszkadza tworzyw sztucznych. Preparaty na kleszcze z </a:t>
            </a:r>
            <a:r>
              <a:rPr lang="pl-PL" dirty="0" err="1"/>
              <a:t>ikarydyną</a:t>
            </a:r>
            <a:r>
              <a:rPr lang="pl-PL" dirty="0"/>
              <a:t> mogą jednak powodować podrażnienia i uczulenia. </a:t>
            </a:r>
            <a:r>
              <a:rPr lang="pl-PL" b="1" dirty="0"/>
              <a:t>U dzieci od 2. roku życia można aplikować środki o stężeniu 20 proc. </a:t>
            </a:r>
            <a:r>
              <a:rPr lang="pl-PL" b="1" dirty="0" err="1"/>
              <a:t>ikarydyny</a:t>
            </a:r>
            <a:r>
              <a:rPr lang="pl-PL" dirty="0"/>
              <a:t>. </a:t>
            </a:r>
          </a:p>
          <a:p>
            <a:r>
              <a:rPr lang="pl-PL" dirty="0"/>
              <a:t>Nie wolno mieszać produktów z </a:t>
            </a:r>
            <a:r>
              <a:rPr lang="pl-PL" dirty="0" err="1"/>
              <a:t>ikarydyną</a:t>
            </a:r>
            <a:r>
              <a:rPr lang="pl-PL" dirty="0"/>
              <a:t> i DEET, ponieważ połączenie to tworzy toksyczną mieszankę.</a:t>
            </a:r>
          </a:p>
          <a:p>
            <a:r>
              <a:rPr lang="pl-PL" dirty="0"/>
              <a:t>Jako repelent </a:t>
            </a:r>
            <a:r>
              <a:rPr lang="pl-PL" dirty="0" err="1"/>
              <a:t>ikarydyna</a:t>
            </a:r>
            <a:r>
              <a:rPr lang="pl-PL" dirty="0"/>
              <a:t> w stężeniu 20 proc. zapewnia ochronę na czas 8–14 godzin, a w przypadku stężenia 10 proc. na 3,5–8 godzin. </a:t>
            </a:r>
          </a:p>
          <a:p>
            <a:r>
              <a:rPr lang="pl-PL" b="1" dirty="0"/>
              <a:t>Preparaty na kleszcze z IR3535</a:t>
            </a:r>
            <a:r>
              <a:rPr lang="pl-PL" dirty="0"/>
              <a:t>, czyli estrem etylowym kwasu 3-(N-</a:t>
            </a:r>
            <a:r>
              <a:rPr lang="pl-PL" dirty="0" err="1"/>
              <a:t>acetylo</a:t>
            </a:r>
            <a:r>
              <a:rPr lang="pl-PL" dirty="0"/>
              <a:t>-N-</a:t>
            </a:r>
            <a:r>
              <a:rPr lang="pl-PL" dirty="0" err="1"/>
              <a:t>butylo</a:t>
            </a:r>
            <a:r>
              <a:rPr lang="pl-PL" dirty="0"/>
              <a:t>)</a:t>
            </a:r>
            <a:r>
              <a:rPr lang="pl-PL" dirty="0" err="1"/>
              <a:t>aminopropionowego</a:t>
            </a:r>
            <a:r>
              <a:rPr lang="pl-PL" dirty="0"/>
              <a:t>, są mniej skuteczne od DEET oraz </a:t>
            </a:r>
            <a:r>
              <a:rPr lang="pl-PL" dirty="0" err="1"/>
              <a:t>ikarydyny</a:t>
            </a:r>
            <a:r>
              <a:rPr lang="pl-PL" dirty="0"/>
              <a:t>, jednak odznaczają się wyższym bezpieczeństwem dla ludzi i środowiska. Działają krócej, ale nie powodują podrażnień czy alergii skórnych. Środki te można stosować u dzieci, które ukończyły 1. rok życia, a w przypadku niektórych preparatów również u młodszych maluchów.</a:t>
            </a:r>
          </a:p>
          <a:p>
            <a:r>
              <a:rPr lang="pl-PL" b="1" dirty="0"/>
              <a:t>W przypadku zapotrzebowania na ochronę przed kleszczami należy sięgać po preparaty o stężeniu 10–30 proc. IR3535.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104658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DBCF7A4-EB1C-39DE-262D-15FA401B12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FC4938E-696A-6A36-F3B2-50DE08B071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b="1" dirty="0"/>
              <a:t>Naturalne środki na kleszcze </a:t>
            </a:r>
          </a:p>
          <a:p>
            <a:r>
              <a:rPr lang="pl-PL" dirty="0"/>
              <a:t>Środki chemiczne przeciw kleszczom wykazują najwyższą skuteczność działania, ale osoby poszukujące naturalnych produktów mogą sięgnąć po preparaty bazujące na </a:t>
            </a:r>
            <a:r>
              <a:rPr lang="pl-PL" dirty="0">
                <a:hlinkClick r:id="rId2"/>
              </a:rPr>
              <a:t>olejkach eterycznych</a:t>
            </a:r>
            <a:r>
              <a:rPr lang="pl-PL" dirty="0"/>
              <a:t>, takich jak eukaliptusowy, cytrusowy czy goździkowy. </a:t>
            </a:r>
          </a:p>
          <a:p>
            <a:r>
              <a:rPr lang="pl-PL" dirty="0"/>
              <a:t>Olejki mogą wywoływać alergie skórne, a czas ich działania trudno określić jednoznacznie. W przypadku </a:t>
            </a:r>
            <a:r>
              <a:rPr lang="pl-PL" b="1" dirty="0"/>
              <a:t>olejku cytronelowego mówi się o działaniu od 30 minut do dwóch godzin, tymczasem olejek z eukaliptusa cytrynowego (PMD) może działać do sześciu godzin (nie należy stosować czystego PMD u dzieci poniżej 3. roku życia).</a:t>
            </a:r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28645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3E22F167-56D3-ACFD-C286-01E253EE71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8273" y="3429000"/>
            <a:ext cx="902286" cy="792549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CD72B353-3E97-9A9A-56EB-3A822665B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7021496-7459-2203-ADD5-5011AA5238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sz="6000" dirty="0"/>
              <a:t>DZIĘKUJĘ ZA UWAGĘ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4179A5BD-602A-D02D-D915-D1FF7B262418}"/>
              </a:ext>
            </a:extLst>
          </p:cNvPr>
          <p:cNvSpPr txBox="1"/>
          <p:nvPr/>
        </p:nvSpPr>
        <p:spPr>
          <a:xfrm>
            <a:off x="3051312" y="3107823"/>
            <a:ext cx="659361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r>
              <a:rPr lang="pl-PL" dirty="0"/>
              <a:t>Opracowanie: Powiatowa Stacja Sanitarno-Epidemiologiczna w Wałbrzychu</a:t>
            </a:r>
          </a:p>
        </p:txBody>
      </p:sp>
    </p:spTree>
    <p:extLst>
      <p:ext uri="{BB962C8B-B14F-4D97-AF65-F5344CB8AC3E}">
        <p14:creationId xmlns:p14="http://schemas.microsoft.com/office/powerpoint/2010/main" val="3310964873"/>
      </p:ext>
    </p:extLst>
  </p:cSld>
  <p:clrMapOvr>
    <a:masterClrMapping/>
  </p:clrMapOvr>
</p:sld>
</file>

<file path=ppt/theme/theme1.xml><?xml version="1.0" encoding="utf-8"?>
<a:theme xmlns:a="http://schemas.openxmlformats.org/drawingml/2006/main" name="Faseta">
  <a:themeElements>
    <a:clrScheme name="Fas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s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s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246</TotalTime>
  <Words>2272</Words>
  <Application>Microsoft Office PowerPoint</Application>
  <PresentationFormat>Panoramiczny</PresentationFormat>
  <Paragraphs>96</Paragraphs>
  <Slides>24</Slides>
  <Notes>1</Notes>
  <HiddenSlides>0</HiddenSlides>
  <MMClips>1</MMClips>
  <ScaleCrop>false</ScaleCrop>
  <HeadingPairs>
    <vt:vector size="6" baseType="variant">
      <vt:variant>
        <vt:lpstr>Używane czcionki</vt:lpstr>
      </vt:variant>
      <vt:variant>
        <vt:i4>9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24</vt:i4>
      </vt:variant>
    </vt:vector>
  </HeadingPairs>
  <TitlesOfParts>
    <vt:vector size="34" baseType="lpstr">
      <vt:lpstr>Aptos</vt:lpstr>
      <vt:lpstr>Arial</vt:lpstr>
      <vt:lpstr>Bookman Old Style</vt:lpstr>
      <vt:lpstr>Calibri</vt:lpstr>
      <vt:lpstr>Garamond</vt:lpstr>
      <vt:lpstr>Times New Roman</vt:lpstr>
      <vt:lpstr>Trebuchet MS</vt:lpstr>
      <vt:lpstr>Wingdings</vt:lpstr>
      <vt:lpstr>Wingdings 3</vt:lpstr>
      <vt:lpstr>Faseta</vt:lpstr>
      <vt:lpstr> Uwaga na kleszcze</vt:lpstr>
      <vt:lpstr>Prezentacja programu PowerPoint</vt:lpstr>
      <vt:lpstr>Prezentacja programu PowerPoint</vt:lpstr>
      <vt:lpstr> </vt:lpstr>
      <vt:lpstr> Kleszcze nie są wybrednymi pasożytami, a do swojego życia i przetrwania  potrzebują posiłku złożonego z krwi. Kleszcze żerują na wszystkich kręgowcach, najczęściej ich żywicielami są dzikie zwierzęta (myszy, ryjówki, ptaki, lisy, sarny, itp.) jednak człowiek również  może stać się dla nich źródłem pożywienia.</vt:lpstr>
      <vt:lpstr>Prezentacja programu PowerPoint</vt:lpstr>
      <vt:lpstr>  CHOROBY PRZENOSZONE PRZEZ KLESZCZE.  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W jaki sposób usunąć kleszcza </vt:lpstr>
      <vt:lpstr>Prezentacja programu PowerPoint</vt:lpstr>
      <vt:lpstr>Nie wolno niczym smarować, podpalać i ściskać palcami wbitego w skórę kleszcza! Jeśli będziemy stosować takie metody, doprowadzimy do sytuacji stresowej dla pajęczaka i wówczas może on zacząć wymiotować do naszego organizmu swoją treść pokarmową wraz z groźnymi dla naszego zdrowia zarazkami. Dlatego, aby pozbyć się niechcianego pasażera na gapę należy zdecydowanym ruchem go wyjąć.   Nie należy także wpadać w panikę, jeśli w skórze zostanie drobna cząstka kleszcza, zwykle jest to hypostom, czyli długa „szczęka”, którą kleszcz zakotwicza się w skórze.  Pozostawienie hypostomu nie stwarza żadnego ryzyka, a nasza skóra potrafi samodzielnie wydalić taką cząstkę (zwykle powstaje drobna krostka, która następnie samoistnie się goi).  </vt:lpstr>
      <vt:lpstr>Prezentacja programu PowerPoint</vt:lpstr>
      <vt:lpstr>Do usunięcia kleszcza możemy wykorzystać pęsetę lub specjalne  przyrządy dedykowane pozbyciu się tych pasożytów ze skóry, które są dostępne w sklepach zoologicznych, aptekach oraz lecznicach weterynaryjnych. </vt:lpstr>
      <vt:lpstr>Repelenty to różnorodne środki odstraszające owady, a więc nie tylko kleszcze, ale też komary, muchy, meszki, osy czy pszczoły. Produkty te mogą wyróżniać się działaniem o różnym zakresie, dlatego warto zawsze upewnić się, że dany produkt zabezpieczy nas przed kleszczami.  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Uwaga na kleszcze</dc:title>
  <dc:creator>PSSE Wałbrzych - Grażyna Chaszczewska-Wojtas</dc:creator>
  <cp:lastModifiedBy>PSSE Wałbrzych - Grażyna Chaszczewska-Wojtas</cp:lastModifiedBy>
  <cp:revision>5</cp:revision>
  <dcterms:created xsi:type="dcterms:W3CDTF">2024-05-07T11:13:31Z</dcterms:created>
  <dcterms:modified xsi:type="dcterms:W3CDTF">2024-05-14T06:02:57Z</dcterms:modified>
</cp:coreProperties>
</file>