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64" r:id="rId9"/>
    <p:sldId id="269" r:id="rId10"/>
    <p:sldId id="266" r:id="rId11"/>
    <p:sldId id="267" r:id="rId12"/>
    <p:sldId id="258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BC6E2FB-697B-2249-F23F-7C6767235F1C}" name="Mirosław Trojacki" initials="MT" userId="S::mtrojacki@nid.pl::b672252d-9152-4c18-8f9f-38ee8104822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rojacki\Desktop\Zeszyt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Arkusz1!$E$4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Arkusz1!$F$3:$G$3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Arkusz1!$F$4:$G$4</c:f>
              <c:numCache>
                <c:formatCode>_("zł"* #,##0.00_);_("zł"* \(#,##0.00\);_("zł"* "-"??_);_(@_)</c:formatCode>
                <c:ptCount val="2"/>
                <c:pt idx="0">
                  <c:v>37264029.100000001</c:v>
                </c:pt>
                <c:pt idx="1">
                  <c:v>34618739.700000003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40A-4F73-9143-4FDBE14324A3}"/>
            </c:ext>
          </c:extLst>
        </c:ser>
        <c:ser>
          <c:idx val="1"/>
          <c:order val="1"/>
          <c:tx>
            <c:strRef>
              <c:f>Arkusz1!$E$5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EA34D0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0.350803802697810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Arkusz1!$F$3:$G$3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Arkusz1!$F$5:$G$5</c:f>
              <c:numCache>
                <c:formatCode>_("zł"* #,##0.00_);_("zł"* \(#,##0.00\);_("zł"* "-"??_);_(@_)</c:formatCode>
                <c:ptCount val="2"/>
                <c:pt idx="0">
                  <c:v>31536547.82</c:v>
                </c:pt>
                <c:pt idx="1">
                  <c:v>29297839.41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40A-4F73-9143-4FDBE14324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24838600"/>
        <c:axId val="224832328"/>
      </c:barChart>
      <c:catAx>
        <c:axId val="224838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24832328"/>
        <c:crosses val="autoZero"/>
        <c:auto val="1"/>
        <c:lblAlgn val="ctr"/>
        <c:lblOffset val="100"/>
        <c:noMultiLvlLbl val="0"/>
      </c:catAx>
      <c:valAx>
        <c:axId val="224832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zł&quot;* #,##0.00_);_(&quot;zł&quot;* \(#,##0.00\);_(&quot;zł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24838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1180083436812722"/>
          <c:y val="3.6248817149219771E-2"/>
          <c:w val="0.127593111751859"/>
          <c:h val="0.131308492841810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26.01.2023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11343988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Digitalizacja i udostępnianie cyfrowych </a:t>
            </a:r>
          </a:p>
          <a:p>
            <a:r>
              <a:rPr lang="pl-PL" sz="4800" b="1" dirty="0">
                <a:solidFill>
                  <a:schemeClr val="bg1"/>
                </a:solidFill>
              </a:rPr>
              <a:t>dóbr kultury – zabytków oraz grobów </a:t>
            </a:r>
            <a:br>
              <a:rPr lang="pl-PL" sz="4800" b="1" dirty="0">
                <a:solidFill>
                  <a:schemeClr val="bg1"/>
                </a:solidFill>
              </a:rPr>
            </a:br>
            <a:r>
              <a:rPr lang="pl-PL" sz="4800" b="1" dirty="0">
                <a:solidFill>
                  <a:schemeClr val="bg1"/>
                </a:solidFill>
              </a:rPr>
              <a:t>i cmentarzy wojennych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Ministerstwo Kultury i Dziedzictwa Narodowego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Narodowy Instytut Dziedzictwa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16 Urzędów Wojewódzkich; Centralny Ośrodek Informatyki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4595080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84532" y="5300339"/>
            <a:ext cx="110010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Głównym celem merytorycznym projektu była digitalizacja zbiorów obejmująca obiekty zabytkowe ujęte w krajowej ewidencji zabytków oraz groby i cmentarze wojennych w Polsce, stanowiących dziedzictwo kulturowe kraju oraz rozwój zintegrowanego systemu gromadzenia i udostępniania danych o zabytkach umożliwiający upowszechnianie wiedzy o zabytkach ewidencyjnych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              oraz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grobach i cmentarzach wojennych za pośrednictwem portali internetowych.</a:t>
            </a:r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4" y="2466687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338514"/>
              </p:ext>
            </p:extLst>
          </p:nvPr>
        </p:nvGraphicFramePr>
        <p:xfrm>
          <a:off x="765106" y="3217283"/>
          <a:ext cx="10946674" cy="1002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01540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 dirty="0">
                          <a:solidFill>
                            <a:srgbClr val="0070C0"/>
                          </a:solidFill>
                        </a:rPr>
                        <a:t>2019-01-28</a:t>
                      </a:r>
                      <a:endParaRPr lang="pl-PL" sz="16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 dirty="0">
                          <a:solidFill>
                            <a:srgbClr val="0070C0"/>
                          </a:solidFill>
                        </a:rPr>
                        <a:t>2022-01-26</a:t>
                      </a:r>
                      <a:endParaRPr lang="pl-PL" sz="16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 dirty="0">
                          <a:solidFill>
                            <a:srgbClr val="0070C0"/>
                          </a:solidFill>
                        </a:rPr>
                        <a:t>2019-01-28</a:t>
                      </a:r>
                      <a:endParaRPr lang="pl-PL" sz="16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 dirty="0">
                          <a:solidFill>
                            <a:srgbClr val="0070C0"/>
                          </a:solidFill>
                        </a:rPr>
                        <a:t>2022-09-30</a:t>
                      </a:r>
                      <a:endParaRPr lang="pl-PL" sz="16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4785" y="1218172"/>
            <a:ext cx="11761470" cy="7505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sz="1800" b="1" dirty="0">
                <a:solidFill>
                  <a:srgbClr val="002060"/>
                </a:solidFill>
                <a:cs typeface="Times New Roman" pitchFamily="18" charset="0"/>
              </a:rPr>
              <a:t>Źródło finansowania: Program Operacyjny Polska Cyfrowa; </a:t>
            </a:r>
            <a:r>
              <a:rPr lang="pl-PL" sz="1800" b="1" dirty="0" smtClean="0">
                <a:solidFill>
                  <a:srgbClr val="002060"/>
                </a:solidFill>
                <a:cs typeface="Times New Roman" pitchFamily="18" charset="0"/>
              </a:rPr>
              <a:t>OP II </a:t>
            </a:r>
            <a:r>
              <a:rPr lang="pl-PL" sz="1800" b="1" dirty="0">
                <a:solidFill>
                  <a:srgbClr val="002060"/>
                </a:solidFill>
                <a:cs typeface="Times New Roman" pitchFamily="18" charset="0"/>
              </a:rPr>
              <a:t>– E-administracja i otwarty rząd; Działanie 2.3 – Cyfrowa dostępność </a:t>
            </a:r>
            <a:r>
              <a:rPr lang="pl-PL" sz="1800" b="1" dirty="0" smtClean="0">
                <a:solidFill>
                  <a:srgbClr val="002060"/>
                </a:solidFill>
                <a:cs typeface="Times New Roman" pitchFamily="18" charset="0"/>
              </a:rPr>
              <a:t> i </a:t>
            </a:r>
            <a:r>
              <a:rPr lang="pl-PL" sz="1800" b="1" dirty="0">
                <a:solidFill>
                  <a:srgbClr val="002060"/>
                </a:solidFill>
                <a:cs typeface="Times New Roman" pitchFamily="18" charset="0"/>
              </a:rPr>
              <a:t>użyteczność informacji sektora publicznego; Poddziałanie 2.3.2 – Cyfrowe udostępnianie zasobów kultury oraz inne krajowe środki publiczne (wkład własny beneficjenta)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278822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CC66B5E9-892D-4B75-0095-1D889D0E44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4613360"/>
              </p:ext>
            </p:extLst>
          </p:nvPr>
        </p:nvGraphicFramePr>
        <p:xfrm>
          <a:off x="1422400" y="3029418"/>
          <a:ext cx="8959851" cy="37114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6792" y="1329209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504449"/>
              </p:ext>
            </p:extLst>
          </p:nvPr>
        </p:nvGraphicFramePr>
        <p:xfrm>
          <a:off x="376342" y="2204720"/>
          <a:ext cx="10783008" cy="41081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962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7684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941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03294"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pl-PL" sz="1400" b="0" i="1" dirty="0">
                          <a:solidFill>
                            <a:srgbClr val="0070C0"/>
                          </a:solidFill>
                          <a:effectLst/>
                        </a:rPr>
                        <a:t>Dokumenty ewidencji zabytków nieruchomych wraz z metadanymi</a:t>
                      </a: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pl-PL" sz="14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Dokumenty ewidencji zabytków archeologicznych wraz z metadanymi</a:t>
                      </a: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pl-PL" sz="14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Dokumenty cmentarzy i grobów wojennych wraz z metadanymi</a:t>
                      </a: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pl-PL" sz="14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Cyfrowe obiekty przestrzenne (zabytków nieruchomych, zabytków archeologicznych oraz grobów i cmentarzy wojennych) wraz z atrybutami opisowymi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dirty="0">
                          <a:solidFill>
                            <a:srgbClr val="0070C0"/>
                          </a:solidFill>
                          <a:effectLst/>
                        </a:rPr>
                        <a:t>2022-01</a:t>
                      </a:r>
                      <a:endParaRPr lang="pl-PL" sz="1400" b="1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dirty="0">
                          <a:solidFill>
                            <a:srgbClr val="0070C0"/>
                          </a:solidFill>
                          <a:effectLst/>
                        </a:rPr>
                        <a:t>2022-01</a:t>
                      </a:r>
                      <a:endParaRPr lang="pl-PL" sz="1400" b="1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1116"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5"/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Dokumenty dotyczące zabytków nieruchomych tzw. fiszki adresowe</a:t>
                      </a:r>
                    </a:p>
                    <a:p>
                      <a:pPr marL="228600" indent="-22860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 startAt="5"/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Dokumentacja archiwalna, spuścizna naukowa </a:t>
                      </a:r>
                    </a:p>
                    <a:p>
                      <a:pPr marL="228600" indent="-22860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 startAt="5"/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Dokumentacja 3D obiektów zabytkowych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7235"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 startAt="8"/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Zmodernizowane i rozbudowane oprogramowanie systemu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2021-12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72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 Dostosowana do nowych wymagań systemu i rozbudowana infrastruktura serwerowni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2021-07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820322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3" name="Prostokąt 62"/>
          <p:cNvSpPr/>
          <p:nvPr/>
        </p:nvSpPr>
        <p:spPr>
          <a:xfrm>
            <a:off x="3126658" y="2575100"/>
            <a:ext cx="2353025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Publikacja dokumentacji:</a:t>
            </a:r>
          </a:p>
          <a:p>
            <a:pPr algn="ctr"/>
            <a:endParaRPr lang="pl-PL" sz="1000" i="1" dirty="0">
              <a:solidFill>
                <a:schemeClr val="bg1"/>
              </a:solidFill>
            </a:endParaRP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Portal dostępowy ZABYTEK.PL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5253036" y="3900949"/>
            <a:ext cx="1494000" cy="11356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i="1" dirty="0">
                <a:solidFill>
                  <a:schemeClr val="tx2"/>
                </a:solidFill>
              </a:rPr>
              <a:t>Centralna Baza Danych o Zabytkach</a:t>
            </a:r>
          </a:p>
        </p:txBody>
      </p:sp>
      <p:sp>
        <p:nvSpPr>
          <p:cNvPr id="65" name="Prostokąt 64"/>
          <p:cNvSpPr/>
          <p:nvPr/>
        </p:nvSpPr>
        <p:spPr>
          <a:xfrm>
            <a:off x="2905432" y="3997014"/>
            <a:ext cx="1627635" cy="700347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Moduł grobów i cmentarzy wojennych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81" name="Prostokąt 80"/>
          <p:cNvSpPr/>
          <p:nvPr/>
        </p:nvSpPr>
        <p:spPr>
          <a:xfrm>
            <a:off x="5259929" y="5696115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Cyfrowe Repozytorium dokumentacji</a:t>
            </a:r>
          </a:p>
        </p:txBody>
      </p:sp>
      <p:cxnSp>
        <p:nvCxnSpPr>
          <p:cNvPr id="82" name="Łącznik prosty ze strzałką 81"/>
          <p:cNvCxnSpPr>
            <a:cxnSpLocks/>
          </p:cNvCxnSpPr>
          <p:nvPr/>
        </p:nvCxnSpPr>
        <p:spPr>
          <a:xfrm>
            <a:off x="5624002" y="5103556"/>
            <a:ext cx="0" cy="52358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9675881" y="3260639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9797131" y="3698783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9797131" y="3887839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9797131" y="4075039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5" name="Łącznik prosty ze strzałką 4">
            <a:extLst>
              <a:ext uri="{FF2B5EF4-FFF2-40B4-BE49-F238E27FC236}">
                <a16:creationId xmlns:a16="http://schemas.microsoft.com/office/drawing/2014/main" xmlns="" id="{A665C0E0-3002-F8C8-51BB-A5C2F49A762B}"/>
              </a:ext>
            </a:extLst>
          </p:cNvPr>
          <p:cNvCxnSpPr>
            <a:cxnSpLocks/>
          </p:cNvCxnSpPr>
          <p:nvPr/>
        </p:nvCxnSpPr>
        <p:spPr>
          <a:xfrm flipV="1">
            <a:off x="6382871" y="5098413"/>
            <a:ext cx="0" cy="51212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ze strzałką 11">
            <a:extLst>
              <a:ext uri="{FF2B5EF4-FFF2-40B4-BE49-F238E27FC236}">
                <a16:creationId xmlns:a16="http://schemas.microsoft.com/office/drawing/2014/main" xmlns="" id="{FADE36A8-A5F9-07DB-04DD-2A3E200267F2}"/>
              </a:ext>
            </a:extLst>
          </p:cNvPr>
          <p:cNvCxnSpPr>
            <a:cxnSpLocks/>
          </p:cNvCxnSpPr>
          <p:nvPr/>
        </p:nvCxnSpPr>
        <p:spPr>
          <a:xfrm>
            <a:off x="4697976" y="4196531"/>
            <a:ext cx="46355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ze strzałką 14">
            <a:extLst>
              <a:ext uri="{FF2B5EF4-FFF2-40B4-BE49-F238E27FC236}">
                <a16:creationId xmlns:a16="http://schemas.microsoft.com/office/drawing/2014/main" xmlns="" id="{3BB6271D-94A9-8B5A-584C-96AA57D2D77C}"/>
              </a:ext>
            </a:extLst>
          </p:cNvPr>
          <p:cNvCxnSpPr>
            <a:cxnSpLocks/>
          </p:cNvCxnSpPr>
          <p:nvPr/>
        </p:nvCxnSpPr>
        <p:spPr>
          <a:xfrm flipH="1">
            <a:off x="4684251" y="4528164"/>
            <a:ext cx="45720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rostokąt 17">
            <a:extLst>
              <a:ext uri="{FF2B5EF4-FFF2-40B4-BE49-F238E27FC236}">
                <a16:creationId xmlns:a16="http://schemas.microsoft.com/office/drawing/2014/main" xmlns="" id="{858194A2-1F6B-FF30-27BD-3DE043C462AE}"/>
              </a:ext>
            </a:extLst>
          </p:cNvPr>
          <p:cNvSpPr/>
          <p:nvPr/>
        </p:nvSpPr>
        <p:spPr>
          <a:xfrm>
            <a:off x="7303046" y="3712774"/>
            <a:ext cx="1627102" cy="638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Moduł ewidencji zabytków nieruchomych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19" name="Prostokąt 18">
            <a:extLst>
              <a:ext uri="{FF2B5EF4-FFF2-40B4-BE49-F238E27FC236}">
                <a16:creationId xmlns:a16="http://schemas.microsoft.com/office/drawing/2014/main" xmlns="" id="{EDC1A5A8-A5D0-ED21-F4A1-6A48C36E0CA8}"/>
              </a:ext>
            </a:extLst>
          </p:cNvPr>
          <p:cNvSpPr/>
          <p:nvPr/>
        </p:nvSpPr>
        <p:spPr>
          <a:xfrm>
            <a:off x="7303045" y="4587640"/>
            <a:ext cx="1656599" cy="68490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Moduł ewidencji zabytków archeologicznych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xmlns="" id="{7259FE67-2B9A-1FB0-8A43-0547440D5869}"/>
              </a:ext>
            </a:extLst>
          </p:cNvPr>
          <p:cNvSpPr/>
          <p:nvPr/>
        </p:nvSpPr>
        <p:spPr>
          <a:xfrm>
            <a:off x="6534696" y="2583498"/>
            <a:ext cx="237333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Publikacja obiektów przestrzennych:</a:t>
            </a:r>
          </a:p>
          <a:p>
            <a:pPr algn="ctr"/>
            <a:endParaRPr lang="pl-PL" sz="1000" i="1" dirty="0">
              <a:solidFill>
                <a:schemeClr val="bg1"/>
              </a:solidFill>
            </a:endParaRP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Portal dostępowy MAPY.ZABYTEK.GOV.PL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21" name="Łącznik prosty ze strzałką 20">
            <a:extLst>
              <a:ext uri="{FF2B5EF4-FFF2-40B4-BE49-F238E27FC236}">
                <a16:creationId xmlns:a16="http://schemas.microsoft.com/office/drawing/2014/main" xmlns="" id="{3C1958DE-8F27-4D56-C998-0AE8D8029220}"/>
              </a:ext>
            </a:extLst>
          </p:cNvPr>
          <p:cNvCxnSpPr>
            <a:cxnSpLocks/>
          </p:cNvCxnSpPr>
          <p:nvPr/>
        </p:nvCxnSpPr>
        <p:spPr>
          <a:xfrm>
            <a:off x="6797163" y="4053963"/>
            <a:ext cx="46355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y ze strzałką 21">
            <a:extLst>
              <a:ext uri="{FF2B5EF4-FFF2-40B4-BE49-F238E27FC236}">
                <a16:creationId xmlns:a16="http://schemas.microsoft.com/office/drawing/2014/main" xmlns="" id="{CB39BE8C-EEFB-B3FF-C081-A72724349D15}"/>
              </a:ext>
            </a:extLst>
          </p:cNvPr>
          <p:cNvCxnSpPr>
            <a:cxnSpLocks/>
          </p:cNvCxnSpPr>
          <p:nvPr/>
        </p:nvCxnSpPr>
        <p:spPr>
          <a:xfrm flipH="1">
            <a:off x="6790812" y="4230738"/>
            <a:ext cx="45720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ze strzałką 22">
            <a:extLst>
              <a:ext uri="{FF2B5EF4-FFF2-40B4-BE49-F238E27FC236}">
                <a16:creationId xmlns:a16="http://schemas.microsoft.com/office/drawing/2014/main" xmlns="" id="{3FDED98C-C4BD-A159-246C-2935FEC51BAA}"/>
              </a:ext>
            </a:extLst>
          </p:cNvPr>
          <p:cNvCxnSpPr>
            <a:cxnSpLocks/>
          </p:cNvCxnSpPr>
          <p:nvPr/>
        </p:nvCxnSpPr>
        <p:spPr>
          <a:xfrm>
            <a:off x="6802079" y="4840544"/>
            <a:ext cx="46355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y ze strzałką 23">
            <a:extLst>
              <a:ext uri="{FF2B5EF4-FFF2-40B4-BE49-F238E27FC236}">
                <a16:creationId xmlns:a16="http://schemas.microsoft.com/office/drawing/2014/main" xmlns="" id="{8554C4D2-4A4F-8613-9CC4-9762AA7ACB27}"/>
              </a:ext>
            </a:extLst>
          </p:cNvPr>
          <p:cNvCxnSpPr>
            <a:cxnSpLocks/>
          </p:cNvCxnSpPr>
          <p:nvPr/>
        </p:nvCxnSpPr>
        <p:spPr>
          <a:xfrm flipH="1">
            <a:off x="6780980" y="4980448"/>
            <a:ext cx="45720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ze strzałką 24">
            <a:extLst>
              <a:ext uri="{FF2B5EF4-FFF2-40B4-BE49-F238E27FC236}">
                <a16:creationId xmlns:a16="http://schemas.microsoft.com/office/drawing/2014/main" xmlns="" id="{5946FAC0-C757-29C7-8A42-2561F031CBBE}"/>
              </a:ext>
            </a:extLst>
          </p:cNvPr>
          <p:cNvCxnSpPr>
            <a:cxnSpLocks/>
          </p:cNvCxnSpPr>
          <p:nvPr/>
        </p:nvCxnSpPr>
        <p:spPr>
          <a:xfrm flipH="1" flipV="1">
            <a:off x="4977581" y="3480619"/>
            <a:ext cx="553063" cy="32446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y ze strzałką 26">
            <a:extLst>
              <a:ext uri="{FF2B5EF4-FFF2-40B4-BE49-F238E27FC236}">
                <a16:creationId xmlns:a16="http://schemas.microsoft.com/office/drawing/2014/main" xmlns="" id="{415962AD-9CBE-636D-13C9-BD8852028A09}"/>
              </a:ext>
            </a:extLst>
          </p:cNvPr>
          <p:cNvCxnSpPr>
            <a:cxnSpLocks/>
          </p:cNvCxnSpPr>
          <p:nvPr/>
        </p:nvCxnSpPr>
        <p:spPr>
          <a:xfrm flipV="1">
            <a:off x="6472083" y="3451123"/>
            <a:ext cx="474407" cy="37362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y ze strzałką 30">
            <a:extLst>
              <a:ext uri="{FF2B5EF4-FFF2-40B4-BE49-F238E27FC236}">
                <a16:creationId xmlns:a16="http://schemas.microsoft.com/office/drawing/2014/main" xmlns="" id="{C73C2468-CFC6-C8EC-EB11-679DB66F8BDD}"/>
              </a:ext>
            </a:extLst>
          </p:cNvPr>
          <p:cNvCxnSpPr>
            <a:cxnSpLocks/>
          </p:cNvCxnSpPr>
          <p:nvPr/>
        </p:nvCxnSpPr>
        <p:spPr>
          <a:xfrm>
            <a:off x="5722374" y="2901131"/>
            <a:ext cx="614107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y ze strzałką 31">
            <a:extLst>
              <a:ext uri="{FF2B5EF4-FFF2-40B4-BE49-F238E27FC236}">
                <a16:creationId xmlns:a16="http://schemas.microsoft.com/office/drawing/2014/main" xmlns="" id="{5E1C27EA-E671-823B-B104-D99A9FBD53DA}"/>
              </a:ext>
            </a:extLst>
          </p:cNvPr>
          <p:cNvCxnSpPr>
            <a:cxnSpLocks/>
          </p:cNvCxnSpPr>
          <p:nvPr/>
        </p:nvCxnSpPr>
        <p:spPr>
          <a:xfrm flipH="1">
            <a:off x="5700251" y="3077906"/>
            <a:ext cx="623529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68888" y="132222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609410"/>
              </p:ext>
            </p:extLst>
          </p:nvPr>
        </p:nvGraphicFramePr>
        <p:xfrm>
          <a:off x="207283" y="2204900"/>
          <a:ext cx="11368726" cy="43421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4609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782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547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13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baz danych udostępnionych on-line poprzez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3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podmiotów, które udostępniły on-line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32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utworzonych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3267">
                <a:tc>
                  <a:txBody>
                    <a:bodyPr/>
                    <a:lstStyle/>
                    <a:p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wygenerowanych kluczy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rezultat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32322483"/>
                  </a:ext>
                </a:extLst>
              </a:tr>
              <a:tr h="343267">
                <a:tc>
                  <a:txBody>
                    <a:bodyPr/>
                    <a:lstStyle/>
                    <a:p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zdigitalizowanych dokumentów zawierających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1 308 409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1 365 999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75869682"/>
                  </a:ext>
                </a:extLst>
              </a:tr>
              <a:tr h="357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udostępnionych on-line dokumentów zawierających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1 308 409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1 365 999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80070007"/>
                  </a:ext>
                </a:extLst>
              </a:tr>
              <a:tr h="390077">
                <a:tc>
                  <a:txBody>
                    <a:bodyPr/>
                    <a:lstStyle/>
                    <a:p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pobrań/</a:t>
                      </a:r>
                      <a:r>
                        <a:rPr lang="pl-PL" sz="1400" b="0" i="1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odtworzeń</a:t>
                      </a: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dokumentów zawierających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rezultat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650 000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1 871 968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22305787"/>
                  </a:ext>
                </a:extLst>
              </a:tr>
              <a:tr h="4074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Rozmiar </a:t>
                      </a:r>
                      <a:r>
                        <a:rPr lang="pl-PL" sz="1400" b="0" i="1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zdigitalizowanej</a:t>
                      </a: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informacji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61,87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09375741"/>
                  </a:ext>
                </a:extLst>
              </a:tr>
              <a:tr h="4074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Rozmiar udostępnionych on-line informacji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10,993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17738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959651"/>
              </p:ext>
            </p:extLst>
          </p:nvPr>
        </p:nvGraphicFramePr>
        <p:xfrm>
          <a:off x="695399" y="2567889"/>
          <a:ext cx="10801199" cy="33566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16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651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344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13012">
                <a:tc>
                  <a:txBody>
                    <a:bodyPr/>
                    <a:lstStyle/>
                    <a:p>
                      <a:pPr marL="180975" indent="0" algn="l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pl-PL" sz="1400" b="0" i="0" u="none" strike="noStrike" kern="1200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Jeśli rozwiązania elektroniczne udostępniane przez </a:t>
                      </a:r>
                      <a:r>
                        <a:rPr lang="pl-PL" sz="1400" b="0" i="0" u="none" strike="noStrike" kern="1200" dirty="0" err="1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GUGiK</a:t>
                      </a:r>
                      <a:r>
                        <a:rPr lang="pl-PL" sz="1400" b="0" i="0" u="none" strike="noStrike" kern="1200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dot. infrastruktury informacji przestrzennej umożliwią tryb odwołań bezpośrednich w sposób efektywny, należy zmienić rozwiązania w projektowanym systemie, skutkujące wyeliminowaniem dostarczania danych na nośnikach zewnętrznych.</a:t>
                      </a:r>
                    </a:p>
                    <a:p>
                      <a:pPr marL="180975" indent="0" algn="just">
                        <a:buFont typeface="Arial" panose="020B0604020202020204" pitchFamily="34" charset="0"/>
                        <a:buNone/>
                        <a:tabLst/>
                      </a:pPr>
                      <a:endParaRPr lang="pl-PL" sz="1400" b="0" i="0" u="none" strike="noStrike" kern="1200" dirty="0">
                        <a:solidFill>
                          <a:srgbClr val="305496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i="0" u="none" strike="noStrike" kern="1200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wykonane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69836">
                <a:tc>
                  <a:txBody>
                    <a:bodyPr/>
                    <a:lstStyle/>
                    <a:p>
                      <a:pPr marL="180975" indent="0" algn="l">
                        <a:buFont typeface="Arial" panose="020B0604020202020204" pitchFamily="34" charset="0"/>
                        <a:buNone/>
                      </a:pPr>
                      <a:r>
                        <a:rPr lang="pl-PL" sz="1400" b="0" i="0" u="none" strike="noStrike" kern="1200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Należy zadbać o to, aby dane były w otwartym dostępie w jak największej liczbie, chyba że ucierpi na tym dobro zabytków.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i="0" u="none" strike="noStrike" kern="1200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wykonane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9556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124566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295276" y="1997411"/>
            <a:ext cx="1116520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</a:t>
            </a:r>
            <a:r>
              <a:rPr lang="pl-PL" dirty="0" smtClean="0">
                <a:solidFill>
                  <a:srgbClr val="002060"/>
                </a:solidFill>
              </a:rPr>
              <a:t>trwałości: </a:t>
            </a:r>
            <a:r>
              <a:rPr lang="pl-PL" dirty="0">
                <a:solidFill>
                  <a:srgbClr val="002060"/>
                </a:solidFill>
              </a:rPr>
              <a:t>5 lat od zakończenia realizacji Projektu (do 30-09-2027)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</a:t>
            </a:r>
          </a:p>
          <a:p>
            <a:pPr>
              <a:spcBef>
                <a:spcPts val="800"/>
              </a:spcBef>
            </a:pPr>
            <a:r>
              <a:rPr lang="pl-PL" dirty="0">
                <a:solidFill>
                  <a:srgbClr val="002060"/>
                </a:solidFill>
              </a:rPr>
              <a:t>Środki na utrzymanie projektu w okresie trwałości będą zabezpieczone w rocznych planach finansowo-rzeczowych Narodowego Instytutu Dziedzictwa i będą finansowane z budżetu NID.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699555"/>
              </p:ext>
            </p:extLst>
          </p:nvPr>
        </p:nvGraphicFramePr>
        <p:xfrm>
          <a:off x="295276" y="3923328"/>
          <a:ext cx="11706224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72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230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4947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96646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3024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2107">
                <a:tc>
                  <a:txBody>
                    <a:bodyPr/>
                    <a:lstStyle/>
                    <a:p>
                      <a:r>
                        <a:rPr lang="pl-PL" sz="13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Niskie zainteresowanie korzystaniem z systemu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3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3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Przygotowanie produktów projektu w sposób atrakcyjny dla użytkowników. Skutecznie prowadzona polityka informacyjna. Spodziewanym efektem podejmowanych działań będzie wzrost zainteresowania potencjalnych użytkowników systemu.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1470">
                <a:tc>
                  <a:txBody>
                    <a:bodyPr/>
                    <a:lstStyle/>
                    <a:p>
                      <a:r>
                        <a:rPr lang="pl-PL" sz="13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Zwiększone koszty eksploatacyjne systemu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3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Mała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3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3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Bieżący monitoring funkcjonowania systemu wraz z perspektywą rozwoju pozwalający na rzetelne planowanie wydatków na utrzymanie efektów projektu. Spodziewanym efektem działań będzie wzrost gotowości na zwiększone koszty eksploatacyjne pozwalający na przygotowanie do ich ponoszenia w celu zagwarantowania trwałości efektów projektu</a:t>
                      </a:r>
                      <a:r>
                        <a:rPr lang="pl-PL" sz="13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.</a:t>
                      </a:r>
                      <a:endParaRPr lang="pl-PL" sz="13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purl.org/dc/terms/"/>
    <ds:schemaRef ds:uri="http://schemas.microsoft.com/office/2006/documentManagement/types"/>
    <ds:schemaRef ds:uri="http://purl.org/dc/dcmitype/"/>
    <ds:schemaRef ds:uri="5df3a10b-8748-402e-bef4-aee373db4dbb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9affde3b-50dd-4e74-9e2c-6b9654ae514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629</Words>
  <Application>Microsoft Office PowerPoint</Application>
  <PresentationFormat>Panoramiczny</PresentationFormat>
  <Paragraphs>135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71</cp:revision>
  <dcterms:created xsi:type="dcterms:W3CDTF">2017-01-27T12:50:17Z</dcterms:created>
  <dcterms:modified xsi:type="dcterms:W3CDTF">2023-01-26T13:53:06Z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