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57" r:id="rId3"/>
    <p:sldId id="506" r:id="rId4"/>
    <p:sldId id="507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5" r:id="rId20"/>
    <p:sldId id="526" r:id="rId21"/>
    <p:sldId id="527" r:id="rId22"/>
    <p:sldId id="528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538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49" r:id="rId41"/>
    <p:sldId id="550" r:id="rId42"/>
    <p:sldId id="551" r:id="rId43"/>
    <p:sldId id="552" r:id="rId44"/>
    <p:sldId id="553" r:id="rId45"/>
    <p:sldId id="554" r:id="rId46"/>
    <p:sldId id="555" r:id="rId47"/>
    <p:sldId id="556" r:id="rId48"/>
    <p:sldId id="557" r:id="rId49"/>
    <p:sldId id="558" r:id="rId50"/>
    <p:sldId id="559" r:id="rId51"/>
    <p:sldId id="560" r:id="rId52"/>
    <p:sldId id="561" r:id="rId53"/>
    <p:sldId id="562" r:id="rId54"/>
    <p:sldId id="563" r:id="rId55"/>
    <p:sldId id="564" r:id="rId56"/>
    <p:sldId id="565" r:id="rId57"/>
    <p:sldId id="566" r:id="rId58"/>
    <p:sldId id="567" r:id="rId59"/>
    <p:sldId id="568" r:id="rId60"/>
    <p:sldId id="569" r:id="rId61"/>
    <p:sldId id="570" r:id="rId62"/>
    <p:sldId id="571" r:id="rId63"/>
    <p:sldId id="572" r:id="rId64"/>
    <p:sldId id="573" r:id="rId65"/>
    <p:sldId id="574" r:id="rId66"/>
    <p:sldId id="575" r:id="rId67"/>
    <p:sldId id="576" r:id="rId68"/>
    <p:sldId id="577" r:id="rId69"/>
    <p:sldId id="578" r:id="rId70"/>
    <p:sldId id="579" r:id="rId71"/>
    <p:sldId id="580" r:id="rId72"/>
    <p:sldId id="582" r:id="rId73"/>
    <p:sldId id="583" r:id="rId74"/>
    <p:sldId id="584" r:id="rId75"/>
    <p:sldId id="585" r:id="rId76"/>
    <p:sldId id="586" r:id="rId77"/>
    <p:sldId id="587" r:id="rId78"/>
    <p:sldId id="588" r:id="rId79"/>
    <p:sldId id="589" r:id="rId80"/>
    <p:sldId id="590" r:id="rId81"/>
    <p:sldId id="591" r:id="rId82"/>
    <p:sldId id="592" r:id="rId83"/>
    <p:sldId id="593" r:id="rId84"/>
    <p:sldId id="594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604" r:id="rId95"/>
    <p:sldId id="606" r:id="rId96"/>
    <p:sldId id="607" r:id="rId97"/>
    <p:sldId id="608" r:id="rId98"/>
    <p:sldId id="609" r:id="rId99"/>
    <p:sldId id="610" r:id="rId100"/>
    <p:sldId id="611" r:id="rId101"/>
    <p:sldId id="505" r:id="rId10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73571EBB-8B24-4E3E-B522-87A07000940A}">
          <p14:sldIdLst>
            <p14:sldId id="256"/>
            <p14:sldId id="257"/>
            <p14:sldId id="506"/>
            <p14:sldId id="507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5"/>
            <p14:sldId id="526"/>
            <p14:sldId id="527"/>
            <p14:sldId id="528"/>
            <p14:sldId id="530"/>
            <p14:sldId id="531"/>
            <p14:sldId id="532"/>
            <p14:sldId id="533"/>
            <p14:sldId id="534"/>
            <p14:sldId id="535"/>
            <p14:sldId id="536"/>
            <p14:sldId id="538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6"/>
            <p14:sldId id="607"/>
            <p14:sldId id="608"/>
            <p14:sldId id="609"/>
            <p14:sldId id="610"/>
            <p14:sldId id="611"/>
            <p14:sldId id="505"/>
          </p14:sldIdLst>
        </p14:section>
        <p14:section name="Sekcja bez tytułu" id="{CB985EC0-BCCE-4D63-869B-14079F79208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0925" autoAdjust="0"/>
  </p:normalViewPr>
  <p:slideViewPr>
    <p:cSldViewPr snapToGrid="0" snapToObjects="1">
      <p:cViewPr varScale="1">
        <p:scale>
          <a:sx n="106" d="100"/>
          <a:sy n="106" d="100"/>
        </p:scale>
        <p:origin x="1338" y="102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9E42ABC-1C01-4C68-BA84-1EA3B73B12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1D2573-53D6-4CEB-AC7F-7EDA118B36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21D6-A4A9-4BC9-90F0-4154C100A249}" type="datetimeFigureOut">
              <a:rPr lang="pl-PL" smtClean="0"/>
              <a:t>16.03.2026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1086A64-2D6B-4351-90A8-777AF8E45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88B2DF-55DB-4730-AB72-C219C96C41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B1C85-0190-4705-8F82-634BC6B07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41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76434-6E1D-4D53-94E2-6F9BC4375E37}" type="datetimeFigureOut">
              <a:rPr lang="pl-PL" smtClean="0"/>
              <a:t>16.03.2026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3B8C-7B31-4920-ABAE-0915C41C2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73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EFAF-C91D-4BDB-8306-B9F5DE2B6E29}" type="datetime1">
              <a:rPr lang="pl-PL" smtClean="0"/>
              <a:t>16.03.2026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F9BD-79C9-45A8-B6BD-AB7DE2D06CB0}" type="datetime1">
              <a:rPr lang="pl-PL" smtClean="0"/>
              <a:t>16.03.2026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3ED4-CE9F-45B3-BC6C-38595131C47E}" type="datetime1">
              <a:rPr lang="pl-PL" smtClean="0"/>
              <a:t>16.03.2026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747C-854B-4271-87DA-B9FE3BBD9729}" type="datetime1">
              <a:rPr lang="pl-PL" smtClean="0"/>
              <a:t>16.03.2026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0469-2B86-43E8-8229-959D02F5D177}" type="datetime1">
              <a:rPr lang="pl-PL" smtClean="0"/>
              <a:t>16.03.2026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9C26-F460-4645-B6D1-5A81FCDC15D1}" type="datetime1">
              <a:rPr lang="pl-PL" smtClean="0"/>
              <a:t>16.03.2026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14F6-2D10-4737-A126-0B9A031276FC}" type="datetime1">
              <a:rPr lang="pl-PL" smtClean="0"/>
              <a:t>16.03.2026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18C8-0841-412E-90CB-81F8B01F46AB}" type="datetime1">
              <a:rPr lang="pl-PL" smtClean="0"/>
              <a:t>16.03.2026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27DB-AF99-4BCD-8F23-118B56E6D27D}" type="datetime1">
              <a:rPr lang="pl-PL" smtClean="0"/>
              <a:t>16.03.2026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C2DE-B3AD-4D0F-A613-6313B8635AA1}" type="datetime1">
              <a:rPr lang="pl-PL" smtClean="0"/>
              <a:t>16.03.2026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0EF6-F775-4B2D-BD39-DA629096D6AE}" type="datetime1">
              <a:rPr lang="pl-PL" smtClean="0"/>
              <a:t>16.03.2026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A79B0A-8E0E-4C86-B792-C1BE6A95CF55}" type="datetime1">
              <a:rPr lang="pl-PL" smtClean="0"/>
              <a:t>16.03.2026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le tekstowe 5"/>
          <p:cNvSpPr txBox="1">
            <a:spLocks noChangeArrowheads="1"/>
          </p:cNvSpPr>
          <p:nvPr/>
        </p:nvSpPr>
        <p:spPr bwMode="auto">
          <a:xfrm>
            <a:off x="1230313" y="5842000"/>
            <a:ext cx="13985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  <a:p>
            <a:pPr>
              <a:defRPr/>
            </a:pPr>
            <a:endParaRPr lang="pl-PL" sz="700" dirty="0">
              <a:solidFill>
                <a:schemeClr val="accent4"/>
              </a:solidFill>
            </a:endParaRP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929606" y="1653701"/>
            <a:ext cx="60816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ADAFB2"/>
                </a:solidFill>
              </a:rPr>
              <a:t>FUNDACJE RODZINNE</a:t>
            </a:r>
          </a:p>
          <a:p>
            <a:pPr algn="ctr"/>
            <a:r>
              <a:rPr lang="pl-PL" sz="2400" b="1" dirty="0">
                <a:solidFill>
                  <a:srgbClr val="ADAFB2"/>
                </a:solidFill>
              </a:rPr>
              <a:t>ASPEKTY PRAWNE I PODATKOWE</a:t>
            </a:r>
          </a:p>
          <a:p>
            <a:pPr algn="ctr"/>
            <a:endParaRPr lang="pl-PL" sz="2000" b="1" dirty="0">
              <a:solidFill>
                <a:srgbClr val="ADAFB2"/>
              </a:solidFill>
            </a:endParaRPr>
          </a:p>
          <a:p>
            <a:pPr algn="ctr"/>
            <a:r>
              <a:rPr lang="pl-PL" sz="2000" b="1" dirty="0">
                <a:solidFill>
                  <a:srgbClr val="ADAFB2"/>
                </a:solidFill>
              </a:rPr>
              <a:t>BIAŁYSTOK</a:t>
            </a:r>
          </a:p>
          <a:p>
            <a:pPr algn="ctr"/>
            <a:endParaRPr lang="pl-PL" sz="2000" b="1" dirty="0">
              <a:solidFill>
                <a:srgbClr val="ADAFB2"/>
              </a:solidFill>
            </a:endParaRPr>
          </a:p>
          <a:p>
            <a:pPr algn="ctr"/>
            <a:r>
              <a:rPr lang="pl-PL" sz="2000" b="1" dirty="0">
                <a:solidFill>
                  <a:srgbClr val="ADAFB2"/>
                </a:solidFill>
              </a:rPr>
              <a:t>17 marca 2026 roku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659D-313D-4C03-8398-BE16F21478F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Dozwoloną działalnością gospodarczą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zbywanie mienia, o ile mienie to nie zostało nabyte wyłącznie w celu dalszego zbycia </a:t>
            </a: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5 ust. 1 pkt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 dotyczy: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praw wynikających z przystąpienia do podmiotów, o których mowa     w art. 5 ust. 1 pkt 3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 uczestnictwa w tych podmiotach oraz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składników mienia, o których mowa w art. 5 ust. 1 pkt 4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2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5 ust. 3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2354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1" y="274638"/>
            <a:ext cx="7337710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PRZEGLĄD FUNKCJONOWANIA PRZEPISÓW USTAWY – art. 143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138294"/>
            <a:ext cx="76877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Aktualnie trwają prace legislacyjne nad kompleksową oceną dotychczas funkcjonujących przepisów ustawy o fundacji rodzinnej, jak i pozostałych ustaw, odnoszących się do tej instytucji.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Wynika to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art. 143 ustawy o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 którym przewidziano, że Rada Ministrów, po upływie trzech lat od dnia wejścia w życie ustawy o fundacji rodzinnej, dokona przeglądu funkcjonowania poszczególnych przepisów tej ustawy. Następnie przedłoży Senatowi i Sejmowi stosowną informację                   o skutkach jej obowiązywania, wraz z ewentualnymi propozycjami zmian legislacyjnych.</a:t>
            </a:r>
            <a:endParaRPr lang="pl-PL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260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87356" y="2500597"/>
            <a:ext cx="77655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3200" b="1" dirty="0"/>
          </a:p>
          <a:p>
            <a:pPr algn="ctr"/>
            <a:endParaRPr lang="pl-PL" sz="3200" b="1" dirty="0"/>
          </a:p>
          <a:p>
            <a:pPr algn="ctr"/>
            <a:endParaRPr lang="pl-PL" sz="3200" b="1" dirty="0"/>
          </a:p>
          <a:p>
            <a:pPr algn="ctr"/>
            <a:endParaRPr lang="pl-PL" sz="3200" b="1" dirty="0"/>
          </a:p>
          <a:p>
            <a:pPr algn="ctr"/>
            <a:r>
              <a:rPr lang="pl-PL" sz="3200" b="1" dirty="0"/>
              <a:t>DZIĘKUJĘ  ZA UWAGĘ</a:t>
            </a:r>
          </a:p>
        </p:txBody>
      </p:sp>
      <p:sp>
        <p:nvSpPr>
          <p:cNvPr id="5" name="pole tekstowe 7"/>
          <p:cNvSpPr txBox="1">
            <a:spLocks noChangeArrowheads="1"/>
          </p:cNvSpPr>
          <p:nvPr/>
        </p:nvSpPr>
        <p:spPr bwMode="auto">
          <a:xfrm>
            <a:off x="1060450" y="6239246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3" y="1337485"/>
            <a:ext cx="5322627" cy="275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101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6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praktyce pojawiły się wątpliwości jeżeli chodzi o „wyłączny cel dalszego zbycia”.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Przykład działalności niedozwolonej z interpretacji indywidualnej                      z 14.11.2025 r. 0111-KDIB1-2.4010.448.2025.3.END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„(…) opisana 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działalność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 Fundacji Rodzinnej 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polegająca na wybudowaniu na otrzymanym darowizną od fundatora gruncie budynku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 (lub rozbudowaniu budynku na nim się znajdującego), 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a następnie ustanowieniu odrębnej własności lokali mieszkalnych i sprzedaży tak wyodrębnionego lokalu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 (lub lokali) 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wykracza poza zakres dopuszczalnej działalności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 fundacji rodzinnej określonej w art. 5 ust. 1 ustawy o fundacji rodzinnej (…)”.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15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2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Kolejną formą dozwolonej działalności gospodarczej fundacji rodzinnej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prowadzenie działalności w zakresie najmu, dzierżawy lub udostępniania mienia do korzystania na innej podstawie.</a:t>
            </a: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5 ust. 1 pkt 2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praktyce pojawiły się pytania m.in. w zakresie prowadzenia działalności hotelarskiej.</a:t>
            </a:r>
          </a:p>
          <a:p>
            <a:pPr lvl="1"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ocenie organu podatkowego działalność hotelarska nie jest dozwoloną działalnością gospodarczą, ponieważ obejmuje, oprócz udostępniania do korzystania składników majątku, szereg innych świadczeń. </a:t>
            </a:r>
          </a:p>
          <a:p>
            <a:pPr lvl="1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0111-KDIB1-2.4010.428.2023.1.EJ                    z 22.11.2023 r., dotycząca kompleksowej usługi zakwaterowania.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85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Inaczej będzie w sytuacji, w której usługi np. hotelarskie, nie są świadczone bezpośrednio przez fundację rodzinną, a przez operatora, któremu fundacja oddała nieruchomość w najem o charakterze długoterminowym.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Ich odpłatny najem czy dzierżawa innemu podmiotowi (np. z branży hotelarskiej), korzysta ze zwolnienia podatkowego - interpretacja indywidualna 0111-KDIB1-1.4010.306.2024.3.MF z 3.09.2024 r.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30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073269"/>
            <a:ext cx="741073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3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może wykonywać działalność gospodarczą w zakresie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przystępowania do spółek handlowych, funduszy inwestycyjnych, spółdzielni oraz podmiotów o podobnym charakterze, mających swoją siedzibę w kraju albo za granicą, a także uczestnictwa     w tych spółkach, funduszach, spółdzielniach oraz podmiotach.</a:t>
            </a: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5 ust. 1 pkt 3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marL="342900" indent="-342900" algn="just">
              <a:buFont typeface="+mj-lt"/>
              <a:buAutoNum type="arabicParenR" startAt="3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może posiadać udziały/akcje, jednostki uczestnictwa, które zostały do niej wniesione,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może sama wnosić kapitał do innej spółki, obejmując udziały/akcje.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Regulacja ta obejmuje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wszelkiego rodzaju przysporzenia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mogące powstać po stronie fundacji rodzinnej, np.: dywidendy, dochody ze zbycia udziałów/akcji, dochody z umorzenia udziałów/akcji, dochody związane z procesami reorganizacyjnymi, dokonywanymi przez spółki, których udziałowcami są fundacje rodzinne, a także dochody z tytułu funkcjonowania zagranicznych jednostek kontrolowanych.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3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Jednym z zagadnień poruszanych w ramach wniosku o wydanie interpretacji indywidualnej było ustalenie,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czy istnieje obowiązek poboru zryczałtowanego podatku dochodowego od wypłacanej na rzecz fundacji rodzinnej dywidendy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Organ podatkowy potwierdził, że otrzymanie przez fundację rodzinną dochodu z tytułu dywidendy od spółki, w związku z przysługującym fundacji udziałami w jej zysku,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powstaje na skutek uczestnictwa fundacji rodzinnej      w takiej spółce, a więc mieści się w zakresie dozwolonej działalności gospodarczej określonej w art. 5 ust. 1 pkt 3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Przykład interpretacji indywidualnej: 0111-KDIB1-2.4010.99.2024.2.MK            z 8.04.2024 r., 0111-KDIB1-2.4010.227.2025.1.ANK z 3.07.2025 r. 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6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28301" y="1166486"/>
            <a:ext cx="76427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4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może wykonywać działalność gospodarczą w zakresie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nabywania i zbywania papierów wartościowych, instrumentów pochodnych i praw o podobnym charakterze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(art. 5 ust. 1 pkt 4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arenR" startAt="4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Użycie w przepisie pojęcia „praw o podobnym charakterze” spowodowało pojawienie się wątpliwości interpretacyjnych.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Zwrócono się m.in. z pytaniem, czy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obrót walutą wirtualną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będzie mieścił się w dozwolonej działalności gospodarczej.</a:t>
            </a:r>
          </a:p>
          <a:p>
            <a:pPr algn="just"/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Zdaniem organu podatkowego, waluta wirtualna nie posiada cech charakterystycznych dla instrumentów finansowych wymienionych wprost          w przepisie. Stanowi bowiem cyfrowy wyznacznik wartości, którym obrót nie podlega wysoce sformalizowanemu reżimowi obrotu instrumentami finansowymi ani też nadzorowi odpowiednich organów (interpretacja indywidualna 0114-KDIP2-1.4010.426.2023.2.KS z 31.10.2023 r. ).</a:t>
            </a:r>
          </a:p>
          <a:p>
            <a:pPr algn="just"/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Ww. stanowisko zaakceptował WSA w Poznaniu ISA/Po 895/23 z 22.02.2024 r. (orzeczenie nieprawomocne).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84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07828" y="1176921"/>
            <a:ext cx="74107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Inna wątpliwość dotyczyła kwalifikacji na gruncie omawianego przepisu umowy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pożyczki partycypacyjnej.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Zdaniem organu podatkowego „(…) Pożyczkę partycypacyjną należy uznać za wkład we wspólne przedsięwzięcie, którego istotą jest czerpanie zysków przez pożyczkobiorcę oraz inwestora z realizowanej inwestycji. Wypłata wynagrodzenia na rzecz Fundacji uzależniona będzie od poziomu osiągniętych zysków z inwestycji.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Umowę charakteryzuje ryzyko ekonomiczne realizowanych inwestycji (…)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realizacji wierzytelności z umów pożyczek partycypacyjnych nie można zakwalifikować do którejkolwiek z działalności wymienionej w art. 5 ust. 1 ustawy o fundacji rodzinnej (…)”.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0111-KDIB1-2.4010.549.2025.2.END z 2.01.2026 r.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5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07828" y="1176921"/>
            <a:ext cx="7410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5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 startAt="5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 startAt="5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Dozwolona działalność gospodarcza obejmuje również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udzielanie pożyczek: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spółkom kapitałowym, w których fundacja rodzinna posiada udziały albo akcje,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spółkom osobowym, w których fundacja rodzinna uczestniczy jako wspólnik,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beneficjentom.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(art. 5 ust. 1 pkt 5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16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176921"/>
            <a:ext cx="76263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Krąg podmiotów, którym fundacja rodzinna może udzielać pożyczek, jest ograniczony.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„(…)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udzielanie pożyczek innym podmiotom niż wymienione w art. 5 ust. 1 pkt 5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jest działalnością wykraczającą poza zakres działalności dozwolonej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(…)”. Interpretacja indywidualna 0111-KDIB1-2.4010.282. 2024.2.AK z 9.08.2024 r.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Ponadto, zakresem dozwolonej działalności gospodarczej fundacji rodzinnej objęte są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tylko pożyczki udzielone pierwotnie przez fundację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(…) to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powinna być podmiotem udzielającym pożyczki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0111-KDIB1-2.4010.317.2023.2.DP z 29.12.2023 r.  oraz WSA w Krakowie – wyrok I SA/Kr 245/24 z 19.04.2024 r. (prawomocny).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(…)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Dyspozycja tego przepisu 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nie odnosi się do spółek, w których fundacja rodzinna nie będzie posiadała ani jednego udziału lub akcji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, a prawa udziałowe w postaci udziałów lub akcji w tych spółkach będą własnością innych podmiotów zależnych bezpośrednio od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fundacji(…)”.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0111-KDIB1-2.4010.257.2025.3.AW z 31.07.2025 r.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18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WSTĘP </a:t>
            </a: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335148"/>
            <a:ext cx="7410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weszła do polskiego porządku prawnego 22.05.2023 r.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z uzasadnienia do projektu ustawy o fundacji rodzinnej </a:t>
            </a:r>
          </a:p>
          <a:p>
            <a:pPr marL="0" indent="0" algn="ctr">
              <a:buNone/>
            </a:pPr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„Celem wprowadzenia omawianej instytucji była konieczność kompleksowego wzmocnienia narzędzi prawnych do przeprowadzenia procesów sukcesyjnych poprzez dodanie do systemu prawa instytucji służącej do gromadzenia rodzinnego majątku, pozwalającego na zatrzymanie kapitału w kraju na wiele pokoleń oraz zwiększenie potencjału krajowych inwestycji. Fundacja rodzinna ma minimalizować ryzyko nieudanej sukcesji i gwarantować kontynuację działalności biznesowej.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Przekazanie majątku, w tym firmy rodzinnej, fundacji rodzinnej ma chronić go przed podziałem, umożliwić jego pomnażanie, a więc także czerpanie       z niego korzyści, które będzie można przeznaczyć na pokrycie kosztów utrzymania osób wskazanych przez fundatora”.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311066"/>
            <a:ext cx="756768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6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może prowadzić działalność gospodarczą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zakresie obrotu zagranicznymi środkami płatniczymi należącymi do fundacji rodzinnej w celu dokonywania płatności związanych z działalnością fundacji rodzinnej.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(art. 5 ust. 1 pkt 6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„(…) W sytuacji gdy fundacja dokona sprzedaży (zamiany) nabytych uprzednio środków w walucie obcej, otrzymując inną walutę obcą bądź złote polskie,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uzyskując przy tym dochód w postaci dodatnich różnic kursowych, działalność taka nie będzie mieścić się w zakresie dozwolonej działalności fundacji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(…).”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0111-KDIB1-2.4010.317.2023.2.DP z 29.12.2023 r.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Tak samo WSA w Krakowie - I SA/Kr 245/24 z 19.4.2024 r. (wyrok prawomocny) „(…) przedmiotem działalności fundacji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może być jakikolwiek obrót zagranicznymi środkami płatniczymi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(…)”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9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69733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7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Ustawa objęła zakresem dozwolonej działalności gospodarczej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produkcję przetworzonych w sposób inny niż przemysłowy produktów roślinnych              i zwierzęcych, z wyjątkiem przetworzonych produktów roślinnych                      i zwierzęcych uzyskanych w ramach prowadzonych działów specjalnych produkcji rolnej oraz produktów opodatkowanych podatkiem akcyzowym,      o ile ilość produktów roślinnych lub zwierzęcych pochodzących  z własnej uprawy, hodowli lub chowu, użytych do produkcji danego produktu stanowi co najmniej 50% tego produktu.</a:t>
            </a:r>
          </a:p>
          <a:p>
            <a:pPr lvl="1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Działalność ta może być wykonywana przez fundację rodzinną wyłącznie         w związku  z prowadzonym przez nią gospodarstwem rolnym </a:t>
            </a:r>
          </a:p>
          <a:p>
            <a:pPr lvl="1"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5 ust. 1 pkt 7 i ust. 2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 startAt="8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Ponadto fundacja rodzinna może prowadzić działalność gospodarczą             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zakresie gospodarki leśnej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o ile jest ona wykonywana w związku                     z prowadzeniem gospodarstwa rolnego (art. 5 ust. 1 pkt 8 i ust. 2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83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Odpowiedzialność za zobowiązania fundatora                i fundacji rodzinnej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41073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Fundator nie odpowiada za zobowiązania fundacji rodzinnej (art. 16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odpowiada za zobowiązania fundatora  powstałe przed ustanowieniem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tym z tytułu obowiązku alimentacyjnego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Odpowiedzialność fundacji rodzinnej jest odpowiedzialnością solidarną z fundatorem i nie można jej wyłączyć ani ograniczyć  bez zgody wierzyciela.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odpowiada również za wykonanie powstałego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 jej ustanowieniu obowiązku alimentacyjnego obciążającego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Egzekucja z majątku fundacji rodzinnej obowiązku alimentacyjnego obciążającego fundatora jest możliwa, gdy egzekucja z majątku fundatora jest bezskuteczna.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odpowiada za zobowiązania fundatora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wartości mienia wniesionego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przez niego według stanu z chwili wniesienia, a według cen z chwili zaspokojenia wierzyciela.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8 i 9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33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FUNDATOR (art. 11-16, inne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41073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FUNDATOR – tworzy fundację rodzinną: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osoba fizyczna posiadająca pełną zdolność do czynności prawnych,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przekazuje fundacji rodzinnej majątek na pokrycie funduszu założycielskiego,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określa szczegółowy cel działania fundacji rodzinnej,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określa osoby (beneficjentów), którym fundacja rodzinna będzie przekazywać świadczenia.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Fundatorem może być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wyłącznie osoba fizyczna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posiadająca pełną zdolność do czynności prawnych, która złożyła oświadczenie o ustanowieniu fundacji rodzinnej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akcie założycielskim albo w testamencie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może być ustanowiona przez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więcej niż jednego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(w testamencie  tylko przez jednego fundatora). 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Fundatorem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mogą być obywatele Rzeczypospolitej Polskiej oraz cudzoziemcy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42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Majątek fundacji rodzinnej (art. 17-20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41073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Majątek fundacji rodzinnej w fazie początkowej składa się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funduszu założycielskiego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na poczet którego fundator wnosi mienie o wartości określonej w statucie, ale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niższej niż 100 000 zł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Wartość mienia wnoszonego do majątku fundacji rodzinnej,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innego niż środki pieniężne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określana jest jako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wartość rynkowa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ustalona zgodnie z zasadami wynikającymi z ustawy o podatku dochodowym od osób prawnych.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Wraz z utworzeniem fundacji rodzinnej i wniesieniem do niej funduszu założycielskiego, mienie przeznaczone na majątek fundacji rodzinnej przestaje być własnością fundatora.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Właścicielem tego majątku jest fundacja rodzinna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nie może zwracać fundatorowi mienia wniesionego na pokrycie funduszu założycielskiego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ani w całości, ani w części, chyba że ustawa stanowi inaczej.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292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Majątek fundacji rodzinnej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4107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Ponadto, fundacja rodzinna jako osobny byt prawny (posiadający odrębną osobowość prawną), może prowadzić działalność gospodarczą w zakresie limitowanym przepisami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ramach prowadzonej działalności,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może samodzielnie nabywać aktywa       i zaciągać zobowiązania oraz przyjmować majątek w ramach darowizn            i spadków także od innych osób niż fundator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188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Powstanie fundacji rodzinnej (art. 21-25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56768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fundacji rodzinnej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tworzonej za życia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fundator: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składa u notariusza oświadczenie o ustanowieniu fundacji rodzinnej,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ustala jej statut,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sporządza spis jej mienia,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ustanawia organy oraz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przekazuje mienie na pokrycie funduszu założycielskiego.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Następnie fundator składa wniosek o rejestrację w rejestrze fundacji rodzinnych. Sąd wpisuje fundację rodzinną do rejestru, co powoduje uzyskanie przez nią osobowości prawnej.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przypadku, gdy 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ma powstać po śmierci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konieczne jest dodatkowo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ogłoszenie testamentu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Wniosek o wpisanie fundacji rodzinnej do rejestru składa zarząd fundacji rodzinnej. Zarząd może wnieść środki na pokrycie funduszu założycielskiego dopiero po wpisie fundacji rodzinnej do rejestru i ma na to dwa lata od dnia zarejestrowania fundacji rodzinnej.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186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Powstanie fundacji rodzinnej (art. 21-25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410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Dokumentami ustanawiającymi fundację rodzinną są akt założycielski oraz testament, muszą być sporządzone w formie aktu notarialnego pod rygorem ich nieważności.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chwilą sporządzenia aktu założycielskiego albo ogłoszenia testamentu powstaje fundacja rodzinna w organizacji.</a:t>
            </a:r>
          </a:p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w organizacji z chwilą wpisu do rejestru fundacji rodzinnych staje się fundacją rodzinną  i uzyskuje osobowość prawną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461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Statut i spis mienia (art. 26-29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19118" y="1176921"/>
            <a:ext cx="7410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Statut fundacji rodzinnej ustalany jest przez fundatora i stanowi kluczowy element jej funkcjonowania. Znajdzie się w nim wiele wytycznych dotyczących zarówno rozwoju, jak  i zasad zarządzania fundacją rodzinną.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Statut sporządza fundator w formie aktu notarialnego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Jeżeli fundacja rodzinna ustanawiana jest w testamencie, fundator ustanawia statut               w testamencie.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Przepisy określają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minimalny zakres spraw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które powinny zostać w nim zawarte, wskazując przy tym, że mogą się w nim znaleźć postanowienia inne niż obligatoryjne (art. 26 ust. 3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61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Statut i spis mienia (art. 26-29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71445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Statut powinien określać: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nazwę fundacji rodzinnej,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siedzibę fundacji rodzinnej,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szczegółowy cel fundacji rodzinnej,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beneficjenta lub sposób jego określenia i zakres przysługujących beneficjentowi uprawnień,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zasady prowadzenia listy beneficjentów,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zasady, w tym szczegółowy tryb, zrzeczenia się uprawnień przez beneficjenta,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czas trwania fundacji rodzinnej, jeżeli jest oznaczony,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wartość funduszu założycielskiego,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zasady powoływania i odwoływania oraz uprawnienia i obowiązki członków organów fundacji rodzinnej, a także zasady reprezentacji fundacji rodzinnej przez zarząd albo przez inne organy fundacji rodzinnej w przypadkach wskazanych         w ustawie,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podmiot uprawniony do zatwierdzenia czynności zarządu fundacji rodzinnej          w organizacji,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co najmniej jednego beneficjenta uprawnionego do uczestnictwa                             w zgromadzeniu beneficjentów,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zasady zmiany statutu,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przeznaczenie mienia fundacji rodzinnej po jej rozwiązaniu, w tym określenie beneficjenta uprawnionego do mienia w związku z rozwiązaniem fundacji rodzinnej.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07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PODSTAWA PRAWNA </a:t>
            </a: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Ustawa z dnia 26 stycznia 2023 r. o fundacji rodzinnej </a:t>
            </a:r>
          </a:p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(Dz. U. z 2023 r., poz. 326) – dalej „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lvl="0" indent="0" algn="ctr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Rozporządzenie Ministra Sprawiedliwości z dnia 18 maja 2023 r. w sprawie rejestru fundacji rodzinnych (Dz.U. z 2023 r., poz.971) – dalej „Rozporządzenie”</a:t>
            </a:r>
          </a:p>
          <a:p>
            <a:pPr marL="0" lvl="0" indent="0" algn="ctr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Ustawa z dnia 15 lutego 1992 r. o podatku dochodowym od osób prawnych </a:t>
            </a:r>
          </a:p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. Dz.U. z 2025 r. ,poz. 278 ze zm.) – dalej „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lvl="0" indent="0" algn="ctr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Ustawa z dnia 26 lipca 1991 r. o podatku dochodowym od osób fizycznych </a:t>
            </a:r>
          </a:p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. Dz.U. z 2025r., poz. 163 ze zm.) – dalej „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uPIT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lvl="0" indent="0" algn="ctr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Ustawa z dnia 29 września 1994 r. o rachunkowości </a:t>
            </a:r>
          </a:p>
          <a:p>
            <a:pPr marL="0" lv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. Dz.U. z 2023 r. ,poz. 120 ze zm.) – dalej „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uRACH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958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Statut i spis mienia (art. 26-29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41073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Dokumentem obowiązkowym w fundacji rodzinnej jest spis mienia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 powinien zostać sporządzony w formie pisemnej. 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spisie mienia zamieszcza się prawa majątkowe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wniesione przez fundatora albo osoby inne niż fundator do fundacji rodzinnej, ze wskazaniem osoby wnoszącej mienie oraz określeniem rodzaju i wartości każdego z wniesionych składników mienia, w wysokości określonej według stanu i cen z chwili ich wniesienia oraz ich wartości podatkowej. 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Podmiotem odpowiedzialnym za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sporządzenie pierwszego spisu mienia jest fundator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natomiast jego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aktualizacji  dokonuje zarząd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Sporządzenie spisu mienia jest istotne z perspektywy stosowania zwolnienia od PIT świadczeń na rzecz jej beneficjentów.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896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Beneficjent i lista beneficjentów (art. 30-42)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41073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Beneficjentem może być: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osoba fizyczna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organizacja pozarządowa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o której mowa w art. 3 ust. 2 ustawy z dnia 24 kwietnia 2003 r. o działalności pożytku publicznego i wolontariacie, prowadząca działalność pożytku publicznego w rozumieniu art. 3 ust. 1 tej ustawy,</a:t>
            </a: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która zgodnie ze statutem może otrzymać świadczenie od fundacji rodzinnej lub mienie  w związku z rozwiązaniem fundacji rodzinnej.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Ponadto beneficjentem może być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również fundator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Brak jest wymogu, aby osoba fizyczna, którą fundator ustanowi beneficjentem fundacji, była z nim w jakimkolwiek stopniu spokrewniona.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Beneficjent  powinien być umieszczony 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liście beneficjentów.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Lista beneficjentów stanowi podstawę do korzystania z określonych świadczeń ze strony fundacji rodzinnej. </a:t>
            </a:r>
          </a:p>
          <a:p>
            <a:pPr algn="just"/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043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Organy fundacji rodzinnej (art. 43-74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026820"/>
            <a:ext cx="75335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Organami fundacji rodzinnej są: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zarząd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rada nadzorcza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zgromadzenie beneficjentów</a:t>
            </a:r>
          </a:p>
          <a:p>
            <a:pPr algn="just"/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Obligatoryjnymi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organami fundacji rodzinnej są zarząd oraz zgromadzenie beneficjentów. </a:t>
            </a:r>
          </a:p>
          <a:p>
            <a:pPr algn="just"/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Jeżeli liczba beneficjentów przekroczy 25 osób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wówczas powstanie ustawowy obowiązek powołania rady nadzorczej.</a:t>
            </a:r>
          </a:p>
          <a:p>
            <a:pPr algn="just"/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Kadencja członków organów:</a:t>
            </a: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członka zarządu powołuje się na trzyletnią kadencję, jednak statut może zawierać odmienne postanowienia,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członka rady nadzorczej powołuje się na pięcioletnią kadencję, chyba że statut stanowi inaczej,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członkowie zgromadzenia beneficjentów nie mają kadencji.</a:t>
            </a: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objęcia funkcji członka organu potrzebna jest zgoda wyrażona w formie pisemnej.</a:t>
            </a:r>
          </a:p>
          <a:p>
            <a:pPr algn="just"/>
            <a:endParaRPr lang="pl-P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425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Audyt (art. 77-81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41073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Audyt polega na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ocenie zarządzania aktywami fundacji rodzinnej, zaciągania i spełniania zobowiązań oraz zobowiązań publicznoprawnych.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 uwagę bierze się prawidłowość, rzetelność oraz zgodność z prawem, celem oraz dokumentami fundacji rodzinnej działań organów fundacji rodzinnej.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Audyt jest przeprowadzany przez firmę audytorską albo zespół audytorów.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Co do zasady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audyt przeprowadza się co najmniej raz na cztery lata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               z wyjątkiem, gdy sprawozdanie finansowe fundacji rodzinnej podlega badaniu zgodnie z 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uRACH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W takim przypadku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audyt przeprowadza się corocznie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przed zatwierdzeniem sprawozdania finansowego.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086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Rozwiązanie i likwidacja fundacji rodzinnej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(art. 85 – 109 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41073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Ustawodawca przewidział możliwość rozwiązania, zarówno fundacji rodzinnej w organizacji,  jak i fundacji rodzinnej skutecznie ustanowionej (po wpisie do rejestru fundacji rodzinnych). 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organizacji ulega rozwiązaniu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 przypadku: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gdy nie została zgłoszona do rejestru fundacji rodzinnych w terminie sześciu miesięcy od dnia sporządzenia aktu założycielskiego albo ogłoszenia testamentu, albo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jeżeli postanowienie sądu rejestrowego odmawiające zarejestrowania stało się prawomocne.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453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Rozwiązanie i likwidacja fundacji rodzinnej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(art. 85 – 109 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59844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ulega rozwiązaniu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 przypadku gdy :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zaszły okoliczności wskazane w statucie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fundacji rodzinnej, w szczególności: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upłynął okres, na jaki została powołana,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zrealizowany został cel fundacji rodzinnej,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brak jest możliwości dalszej realizacji celu fundacji rodzinnej lub jego realizacja wiąże się z nadmiernymi trudnościami, a usunięcie przeszkód nie może nastąpić bez konieczności poniesienia niewspółmiernie wysokich kosztów,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jest zarządzana w sposób oczywiście sprzeczny z jej celem lub interesami beneficjentów,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innych ważnych powodów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kontynuowanie działalności fundacji rodzinnej jest niecelowe,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zakończone zostało postępowanie upadłościowe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fundacji rodzinnej prowadzącej działalność gospodarczą,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zaszły  okoliczności, o których mowa w art. 105.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519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Rozwiązanie i likwidacja fundacji rodzinnej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(art. 85 – 109 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5984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Zasadą jest, że fundacja rodzinna zostaje rozwiązana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chwilą wykreślenia           z rejestru, po przeprowadzeniu likwidacji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(wyjątkowo rozwiązanie fundacji rodzinnej następuje bez przeprowadzania likwidacji).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Czynności postępowania likwidacyjnego można podzielić na trzy kategorie: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czynności otwierające likwidację,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właściwe czynności likwidacyjne,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czynności po zakończeniu likwidacji.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Obowiązkiem likwidatora jest podjęcie szeregu czynności, w tym m.in. wydanie pozostałego majątku fundacji rodzinnej.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543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Rozwiązanie i likwidacja fundacji rodzinnej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(art. 85 – 109 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88352" y="1026820"/>
            <a:ext cx="741073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Jeżeli chodzi 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wydanie pozostałego majątku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fundacji rodzinnej, to:</a:t>
            </a:r>
          </a:p>
          <a:p>
            <a:pPr algn="just"/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przystąpienie do podziału majątku fundacji rodzinnej jest możliwe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 zaspokojeniu lub zabezpieczeniu wierzycieli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innych niż fundator, beneficjenci albo spadkobiercy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pozostały po zaspokojeniu lub zabezpieczeniu majątek może zostać wydany dopiero po upływie roku od dnia ogłoszenia o otwarciu likwidacji    i wezwania wierzycieli do zgłoszenia ich wierzytelności,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podmiotem uprawnionym do uzyskania pozostałego po rozwiązaniu fundacji rodzinnej majątku jest fundator (fundatorzy), chyba że statut stanowi inaczej, w szczególności określa beneficjentów uprawnionych do mienia w związku z rozwiązaniem fundacji rodzinnej.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przypadku śmierci fundatora i braku beneficjenta uprawnionego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do otrzymania mienia w związku z rozwiązaniem fundacji,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mienie to przypada spadkobiercom fundatora.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872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Rejestr fundacji rodzinnych (art. 110-127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026820"/>
            <a:ext cx="74107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podlega wpisowi w rejestrze fundacji rodzinnych, który prowadzi Sąd Okręgowy w Piotrkowie Trybunalskim.</a:t>
            </a:r>
          </a:p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Rejestr fundacji rodzinnych jest jawny. </a:t>
            </a:r>
          </a:p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Każdy ma prawo otrzymać poświadczone odpisy, wyciągi, zaświadczenia         i informacje z rejestru fundacji rodzinnych. </a:t>
            </a:r>
          </a:p>
          <a:p>
            <a:pPr algn="ctr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Akta rejestrowe może przeglądać, w  obecności pracownika sądu rejestrowego, fundator, członek organu fundacji rodzinnej, beneficjent oraz osoba mająca interes prawny.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305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Rejestr fundacji rodzinnych - Rozporządzenie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026820"/>
            <a:ext cx="76263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Zasady udzielania informacji z rejestru fundacji rodzinnych określone zostały w § 25-30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rozporządzenia Ministra Sprawiedliwości z 18 maja 2023 r. w sprawie rejestru fundacji rodzinnych (Dz.U. z 2023 r., poz.971).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Informacje z rejestru udostępnia się każdemu w siedzibie sądu rejestrowego pod nadzorem upoważnionego pracownika sądowego.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Szczegółowe informacje (m.in. dotyczące wniosku, opłaty, ustalania terminu udostępniania akt rejestrowych) znajdują się na stronie internetowej Sądu Okręgowego w Piotrkowie Trybunalskim.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Aktualnie brak jest możliwości elektronicznego dostępu do danych zawartych     w rejestrze fundacji rodzinnych jak i możliwości otrzymania odpisów, wyciągów, zaświadczeń czy innych informacji drogą elektroniczną.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Przepisy ogólne </a:t>
            </a: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jest osobą prawną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utworzoną w celu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gromadzenia mienia, zarządzania nim w interesie beneficjentów oraz spełniania świadczeń na rzecz beneficjentów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 ust. 1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Poza dokumentem ustanawiającym fundację rodzinną (tj. aktem założycielskim albo testamentem), najistotniejszą rolę odgrywa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statut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           w którym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fundator określa szczegółowy cel fundacji (art. 2 ust 1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statucie uregulowane są najważniejsze aspekty dotyczące funkcjonowania fundacji rodzinnej oraz ustanowionych w niej organów.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004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Rejestr fundacji rodzinnych – planowana zmiana Rozporządzenia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026820"/>
            <a:ext cx="741073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25 listopada 2025 r. Ministerstwo Sprawiedliwości opublikowało projekt rozporządzenia zmieniającego rozporządzenie w sprawie rejestru fundacji rodzinnych.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Projekt rozporządzenia Ministra Sprawiedliwości z 5 listopada 2025 r.*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przewiduje, że informacje z rejestru fundacji rodzinnych będą publikowane na stronie internetowej Sądu Okręgowego w Piotrkowie Trybunalskim.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Będzie je można samodzielnie pobrać w formie wydruku komputerowego.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Będzie też można otrzymać odpisy, wyciągi, zaświadczenia i informacje z rejestru fundacji rodzinnych on-line.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*    nr z wykazu — B883; </a:t>
            </a:r>
          </a:p>
          <a:p>
            <a:pPr algn="just">
              <a:spcBef>
                <a:spcPts val="0"/>
              </a:spcBef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    status projektu „otwarty” – na etapie opiniowania po konsultacjach społecznych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377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Rejestr fundacji rodzinnych (art. 110-127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026820"/>
            <a:ext cx="7410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rejestrze fundacji rodzinnych dla każdej fundacji rodzinnej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wpisuje się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dane wymienione  szczegółowo w art. 117 ust 1 (pkt 1-23),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m.in.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numer, pod którym fundacja rodzinna jest wpisana do rejestru fundacji rodzinnych,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nazwę fundacji rodzinnej, siedzibę i adres,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NIP albo informację o jego unieważnieniu albo uchyleniu, numer identyfikacyjny REGON,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wysokość funduszu założycielskiego,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czas trwania fundacji rodzinnej, jeżeli jest oznaczony,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informacje o statucie oraz wzmiankę o jego zmianie,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informację o wykonywanej działalności gospodarczej, o ile jest wykonywana,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wzmiankę o złożeniu rocznego sprawozdania finansowego fundacji rodzinnej z oznaczeniem dnia jego złożenia i roku obrotowego,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93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Rejestr fundacji rodzinnych (art. 110-127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>
                <a:solidFill>
                  <a:srgbClr val="ADAFB2"/>
                </a:solidFill>
              </a:rPr>
              <a:t>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193807"/>
            <a:ext cx="741073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rabicParenR" startAt="9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wzmiankę o złożeniu sprawozdania z badania, jeżeli sprawozdanie finansowe podlegało obowiązkowi badania przez firmę audytorską,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wzmiankę o złożeniu uchwały o zatwierdzeniu sprawozdania finansowego i podziale lub pokryciu wyniku finansowego netto;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informację o dniu kończącym rok obrotowy;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wzmiankę o powołaniu i odwołaniu kuratora i dane tego kuratora;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informacje o otwarciu i zakończeniu likwidacji, ustanowieniu zarządu       i zarządu komisarycznego;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dane likwidatora, zarządcy, zarządcy komisarycznego oraz sposób reprezentacji fundacji rodzinnej w likwidacji;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informację o rozwiązaniu fundacji rodzinnej;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9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informacje o otwarciu postępowania restrukturyzacyjnego, o ogłoszeniu upadłości fundacji rodzinnej wykonującej działalność gospodarczą,             o ukończeniu tych postępowań lub o uchyleniu układu, dane zarządcy przymusowego, syndyka, nadzorcy sądowego, zarządcy, zarządcy zagranicznego oraz osób powołanych (…).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735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Informacje ogólne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6940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chwilą wpisu do rejestru fundacji rodzinnych nabywa osobowość prawną.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Jako osoba prawna,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jest podatnikiem podatku dochodowego od osób prawnych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również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etapie funkcjonowania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jako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              w organizacji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1 ust. 1 i ust. 3 pkt 3 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Ilekroć w ustawie jest mowa o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- oznacza to fundację rodzinną albo fundację rodzinną w organizacji w rozumieniu ustawy z dnia 26 stycznia 2023 r. o fundacji rodzinnej (Dz.U. poz. 326 i 825)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4a pkt 36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568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Informacje ogólne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Obowiązek podatkowy fundacji rodzinnej dotyczy dwóch obszarów: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działalności fundacji rodzinnej: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 lub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opodatkowanie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statusu jako podatnika CIT z tytułu świadczeń na rzecz beneficjentów.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853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- zwolnienie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Podstawowym założeniem podatkowym jest przyjęcie rozwiązania przewidującego, że fundacja rodzinna będzie zwolniona podmiotowo                 z podatku CIT.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Co do zasady fundacja rodzinna, na podstawie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6 ust. 1 pkt 25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jest zwolniona podmiotowo od podatku dochodowego.</a:t>
            </a:r>
          </a:p>
          <a:p>
            <a:pPr marL="0" indent="0">
              <a:buNone/>
            </a:pPr>
            <a:endParaRPr lang="pl-PL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Jednak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 podmiotowe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fundacji rodzinnej nie ma charakteru bezwzględnego,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jest ograniczone w zakresie wskazanych w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zdarzeń podatkowych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434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883390" y="247330"/>
            <a:ext cx="6933064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    F.R. JAKO PODATNIK CIT – wyłączenie ze zwolnienia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Zgodnie z art. 6 ust. 6, 7 i 8,  zwolnienie nie ma zastosowania do: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podatku od przychodów z tytułu własności środka trwałego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o którym mowa w art. 24b (art. 6 ust.6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podatku, o którym mowa w art. 24q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(świadczenia na rzecz fundatora lub beneficjentów, także w postaci ukrytych zysków) (art. 6 ust.6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dochodów (przychodów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 osiągniętych przez fundację rodzinną            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działalności gospodarczej wykraczającej poza ustawowy zakres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          o którym mowa w art. 5 ustawy o fundacji rodzinnej (art.6 ust.7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przychodów z najmu, dzierżawy lub innej umowy o podobnym charakterze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której przedmiotem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przedsiębiorstwo, zorganizowana część przedsiębiorstwa lub składniki majątku służące prowadzeniu działalności przez beneficjenta, fundatora lub podmiot powiązany          z fundacją rodzinną, beneficjentem lub fundatorem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6 ust.8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87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Podatek od przychodów z budynków - art. 24b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Podatek od przychodu ze środka trwałego będącego budynkiem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wysokości 0,035% podstawy opodatkowania za każdy miesiąc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zapłaci fundacja, która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oddała w całości albo w części do używania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na podstawie umowy najmu, dzierżawy lub innej umowy o podobnym charakterze,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budynek lub budynki położone na terytorium RP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których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suma wartości początkowych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przekroczy 10 000 000 zł.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994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Podatek od przychodów z budynków - art. 24b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Podstawę opodatkowania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stanowi suma przychodów, o których mowa w ust. 1, z poszczególnych budynków, pomniejszona o kwotę 10 000 000 zł.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(24b ust. 9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Podatnicy są obowiązani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każdy miesiąc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obliczać podatek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od przychodów          z budynków 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wpłacać go na rachunek urzędu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skarbowego w terminie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20. dnia miesiąca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następującego po miesiącu, za który płacony jest podatek.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Jeżeli podatnik przed upływem ww. terminu złoży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zeznanie,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 którym mowa      w art. 27 ust. 1, podatek od przychodów z budynków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ostatni miesiąc roku podatkowego wpłaca nie później niż w terminie złożenia tego zeznania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24b ust. 11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125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Podatek od przychodów z budynków - art. 24b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Kwotę zapłaconego za dany miesiąc podatku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 przychodów z budynków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podatnicy odliczają od zaliczki na podatek, o której mowa w art. 25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24b ust. 12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Podatnicy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mogą nie wpłacać podatku od przychodów z budynków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jeżeli jest on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niższy od kwoty zaliczki na podatek,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 której mowa w art. 25,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dany miesiąc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24b ust. 13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Kwotę zapłaconego i nieodliczonego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roku podatkowym podatku od przychodów z budynków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odlicza się od podatku obliczonego zgodnie z art. 19 za rok podatkowy.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Odliczenia dokonuje się w zeznaniu, o którym mowa w art. 27 ust. 1.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24b ust. 14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9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Przepisy ogólne </a:t>
            </a: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Przez świadczenie rozumie się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składniki majątkowe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 tym środki pieniężne, rzeczy lub prawa,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przeniesione na beneficjenta albo oddane beneficjentowi do korzystania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przez fundację rodzinną albo fundację rodzinną w organizacji, zgodnie ze statutem i listą beneficjentów. 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 ust. 2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w przypadku beneficjenta</a:t>
            </a:r>
          </a:p>
          <a:p>
            <a:pPr marL="0" indent="0" algn="ctr"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będącego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osobą fizyczną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ramach świadczeń może pokrywać np. koszty jego utrzymania lub kształcenia,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 w przypadku beneficjenta będącego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organizacją pozarządową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wspierać działalność pożytku publicznego. </a:t>
            </a: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 ust. 3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7392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Podatek od przychodów z budynków - art. 24b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Ponieważ odliczenie zostało przewidziane dla podatku obliczonego zgodnie         z art. 19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będzie miało zastosowanie do opodatkowana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zasadzie art. 6 ust. 8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(19 % podatek z tytułu najmu i dzierżawy na rzecz podmiotów powiązanych, płacony w związku z zastosowaniem wyłączenia ze zwolnienia)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2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sankcyjnym podatkiem 25%, o którym mowa w art. 24r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(w tym przypadku została zmieniona stawka podatku, o której mowa w art. 19 z 19% na 25%)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Przykład stanowiska w interpretacji indywidualnej:</a:t>
            </a:r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*    0111-KDIB1-2.4010.442.2024.1.MK z 24.10.2024 r.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** 0111-KDIB1-2.4010.3.2024.1.MK z 28.03.2024 r.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0454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Podatek od przychodów z budynków - art. 24b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7423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Natomiast 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będzie miała prawa do odliczenia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zapłaconego podatku od przychodów z budynków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od 15 % podatku dochodowego, o którym mowa w art. 24q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ustawy o CIT.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(…) regulacje (w tym konstrukcja deklaracji CIT-8FR) wskazują, że obliczenie 15 % podatku, określenie podstawy opodatkowania oraz terminy wpłaty podatku (…) następuje wg odmiennych zasad niż w przypadku zastosowania podstawowych stawek 19 % i 9 % CIT, określonych w art. 19 ustawy CIT (…) w ustawie o CIT          w powyższym zakresie nie przewidziano możliwości pomniejszenia 15 % podatku o podatek, o którym mowa w art. 24b ustawy (…)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0111-KDIB1-2.4010.3.2024.1.MK z 28.03.2024 r.</a:t>
            </a: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będzie miała prawa ubiegania się o zwrot zapłaconego podatku, który nie został odliczony,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ponieważ nie ma do niej zastosowania art. 24b ust. 15.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/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320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Opodatkowanie fundacji rodzinnych – art. 24q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 podmiotowe nie ma zastosowania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do podatku dochodowego od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przekazanego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postawionego do dyspozycji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przez fundację rodzinną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bezpośrednio lub pośrednio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świadczenia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o którym mowa w art. 2 ust. 2 ustawy z dnia 26 stycznia 2023 r. o fundacji rodzinnej (świadczeń na rzecz beneficjentów), 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mienia w związku z rozwiązaniem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fundacji rodzinnej,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świadczenia w postaci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ukrytych zysków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497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7287904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Podatek dochodowy od świadczeń na rzecz beneficjentów – art. 24q ust. 1 pkt 1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może spełnić świadczenie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rzecz beneficjenta wskazanego na liście beneficjentów,</a:t>
            </a:r>
          </a:p>
          <a:p>
            <a:pPr marL="514350" indent="-514350"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zgodnie ze statutem fundacji,</a:t>
            </a:r>
          </a:p>
          <a:p>
            <a:pPr marL="514350" indent="-514350"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poprzez przeniesienie na beneficjenta lub oddanie mu do korzystania  składników majątkowych, w tym środków pieniężnych, rzeczy lub praw.</a:t>
            </a:r>
          </a:p>
          <a:p>
            <a:pPr marL="0" indent="0" algn="just">
              <a:buNone/>
            </a:pPr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2 ust. 1 i 2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087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7287904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Podatek dochodowy od świadczeń na rzecz beneficjentów – art. 24q ust. 1 pkt 1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01002" y="1335148"/>
            <a:ext cx="748579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Świadczenie dokonane przez fundację rodzinną na rzecz podmiotu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spoza oficjalnego kręgu beneficjentów  -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przykładzie wyroku WSA w Warszawie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IIISA/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2562/24 z 16.01.2025 r.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(nieprawomocny), oddalającego skargę na interpretację indywidualną 0114-KDIP2-1.4010.487.2024.1.KW z 25.09.2024 r.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Sprawa dotyczyła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przekazania darowizn na rzecz organizacji pożytku publicznego, niebędących beneficjentami fundacji rodzinnej.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Zdaniem organu podatkowego skutki podatkowe przekazywanych darowizn należy oceniać tak, jakby to były świadczenia, o których mowa w art. 2 ust. 2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czyli z zastosowaniem podatku w wysokości 15% . Przekazanie darowizn innym osobom fizycznym i prawnym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należy traktować jako rozszerzenie listy faktycznych beneficjentów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wnioskodawcy (fundacji rodzinnej).</a:t>
            </a:r>
          </a:p>
          <a:p>
            <a:pPr algn="just">
              <a:spcBef>
                <a:spcPts val="0"/>
              </a:spcBef>
            </a:pPr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Sąd wskazał, że tym bardziej fundacja pozostaje podatkowana podatkiem CIT w sytuacji, w której świadczy (i to pod tytułem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darmym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), na rzecz osób trzecich (podmiotów spoza oficjalnej listy beneficjentów).</a:t>
            </a:r>
          </a:p>
          <a:p>
            <a:pPr algn="just">
              <a:spcBef>
                <a:spcPts val="0"/>
              </a:spcBef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308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7287904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Przekazanie mienia w związku z rozwiązaniem F.R. – art. 24q ust. 1 pkt 2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rozwiązania fundacji rodzinnej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przychód po stronie fundacji będzie stanowić wartość mienia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przekazanego lub postawionego do dyspozycji przez fundację rodzinną bezpośrednio lub pośrednio –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związku    z jej rozwiązaniem.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Przychód ten pomniejsza się o wartość podatkową mienia wniesionego przez fundatora lub fundatorów.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24q ust. 3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Przez wartość podatkową mienia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rozumie się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wartość niezaliczoną uprzednio                        w jakiejkolwiek formie do kosztów uzyskania przychodów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jaka zostałaby przyjęta przez fundatora za taki koszt, gdyby składnik ten został przez niego odpłatnie zbyty bezpośrednio przed wniesieniem go do fundacji rodzinnej,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wyższą od wartości rynkowej tego mienia.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24q ust. 4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126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869743" y="274638"/>
            <a:ext cx="660144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41073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Ustawodawca wprowadził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zamknięty katalog pojęcia ukrytych zysków.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Przez świadczenia w postaci ukrytych zysków rozumie się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24q ust. 1a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odsetki, prowizje, wynagrodzenia i inne opłaty od jakiegokolwiek rodzaju pożyczki udzielonej fundacji rodzinnej przez beneficjenta, fundatora lub podmiot powiązany z beneficjentem, fundatorem lub fundacją rodzinną,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darowizny lub inne nieodpłatne lub częściowo odpłatne świadczenia, inne niż świadczenia, o których mowa w art. 2 ust. 2 ustawy z dnia 26 stycznia 2023 r. o fundacji rodzinnej, przekazane, bezpośrednio lub pośrednio, na rzecz beneficjenta, fundatora, podmiotu powiązanego       z beneficjentem, fundatorem lub fundacją rodzinną,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201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869743" y="274638"/>
            <a:ext cx="660144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955343" y="1335148"/>
            <a:ext cx="78474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ts val="0"/>
              </a:spcBef>
              <a:buFont typeface="+mj-lt"/>
              <a:buAutoNum type="arabicParenR" startAt="3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3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świadczenia na rzecz beneficjenta, fundatora lub podmiotu powiązanego z beneficjentem, fundatorem lub fundacją rodzinną z tytułu: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3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usług doradczych, księgowych, badania rynku, usług prawnych, usług reklamowych, zarządzania i kontroli, przetwarzania danych, usług rekrutacji pracowników i pozyskiwania personelu, gwarancji i poręczeń oraz świadczeń o podobnym charakterze,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wszelkiego rodzaju opłat i należności za korzystanie lub prawo do korzystania z praw lub wartości, o których mowa w art. 16b ust. 1 pkt 4-7,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arenR" startAt="4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arenR" startAt="4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różnicę między wartością rynkową transakcji określoną zgodnie z art. 11c       a ustaloną ceną tej transakcji - w przypadku innych niż określone w pkt 3 transakcji między fundacją rodzinną a beneficjentem, fundatorem, podmiotem powiązanym z beneficjentem, fundatorem lub fundacją rodzinną,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66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869743" y="274638"/>
            <a:ext cx="660144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ts val="0"/>
              </a:spcBef>
              <a:buFont typeface="+mj-lt"/>
              <a:buAutoNum type="arabicParenR" startAt="5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5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5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pożyczkę udzieloną przez fundację rodzinną beneficjentowi w tej części, która podlegała zwrotowi w danym roku podatkowym i nie została zwrócona do dnia upływu terminu złożenia deklaracji, o której mowa         w art. 24s ust. 1, za ten rok podatkowy,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5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5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pożyczkę udzieloną przez fundację rodzinną beneficjentowi na okres co najmniej 10 lat albo na okres krótszy niż 10 lat, jeżeli ostateczny termin obowiązywania umowy wyniósł co najmniej 10 lat.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084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115403" y="274638"/>
            <a:ext cx="6646459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Sposób powiązań został wskazany w art. 24q ust. 7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który odwołuje się      w tym zakresie do regulacji dotyczących cen transferowych, obniżając jednocześnie próg powodujący uznanie podmiotów za powiązane (w zakresie wywierania znaczącego wpływu w rozumieniu przepisów o cenach transferowych)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25% do 5%.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 czym obniżony próg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dotyczy ukrytych zysków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o których mowa 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pkt 4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(w tym przypadku obowiązuje standardowy próg 25%).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30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Przepisy ogólne </a:t>
            </a: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Nazwa fundacji rodzinnej 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musi zawierać dodatkowe oznaczenie „Fundacja Rodzinna” lub skrót „F.R.”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 zastrzeżone wyłącznie dla fundacji rodzinnej.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3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nabywa osobowość prawną z chwilą wpisu do rejestru fundacji rodzinnych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który prowadzi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Sąd Okręgowy w Piotrkowie Trybunalskim. 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4 ust. 1 i 2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088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60060" y="1335148"/>
            <a:ext cx="75267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Przykładowe stanowiska z interpretacji indywidualnych, w których rozstrzygane były kwestie „ukrytych zysków”: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Wniesienie nieruchomości do spółki kapitałowej tytułem wkładu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Wniesienie przez fundację aportu w postaci nieruchomości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za który fundacja obejmie udziały w spółce kapitałowej,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będzie stanowiło świadczenia            w postaci ukrytych zysków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Ustawodawca wprost wymienia katalog świadczeń w postaci ukrytych zysków i jest to katalog zamknięty.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0114-KDIP2-1.4010.543.2023.3.MR1 z 22.12.2023 r.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797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2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 startAt="2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Czynsz najmu płacony fundatorowi</a:t>
            </a:r>
          </a:p>
          <a:p>
            <a:pPr marL="514350" indent="-514350" algn="just">
              <a:buFont typeface="+mj-lt"/>
              <a:buAutoNum type="arabicParenR" startAt="3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zawarcia umowy najmu przez fundację rodzinną z fundatorem, będącym jednocześnie beneficjentem, czynsz najmu płacony fundatorowi przez fundację rodzinną 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będzie stanowił dla fundacji rodzinnej przychodu z tytułu spełnienia przez nią świadczenia na rzecz beneficjenta,</a:t>
            </a:r>
          </a:p>
          <a:p>
            <a:pPr marL="171450" lvl="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będzie stanowił dla fundacji przychodu z tzw. ukrytych zysków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pod warunkiem, że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cena czynszu zostanie ustalona na poziomie rynkowym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lvl="0" algn="just">
              <a:spcBef>
                <a:spcPts val="0"/>
              </a:spcBef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Interpretacje z 11.08.2023 r.: 0111-KDIB1-2.4010.258.2023.1.EJ, 0114-KDIP2-1.4010.340.2023.1.KW, 0114-KDIP2-1.4010.341.2023.1.KW, 0111-KDIB1-2.4010.291.2023.1.EJ.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/>
          </a:p>
          <a:p>
            <a:pPr marL="514350" indent="-514350">
              <a:buFont typeface="+mj-lt"/>
              <a:buAutoNum type="arabicParenR" startAt="2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0099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7014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3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 startAt="3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arenR" startAt="3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Kontrakt menadżerski z fundatorem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(fundator będzie zarządzał oraz kontrolował fundację i jej majątek oraz działalność gospodarczą)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</a:pPr>
            <a:endParaRPr lang="pl-PL" dirty="0"/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„(…) w sprawie mamy do czynienia z wynagrodzeniem za zarządzanie i kontrolę, wypłacanym na rzecz fundatora i beneficjenta fundacji, natomiast z przepisu jednoznacznie wynika, że ukrytym zyskiem jest m.in. świadczenie wypłacane przez fundację rodzinną na rzecz m.in. fundatora, beneficjenta z tytułu zarządzania i kontroli (…)”</a:t>
            </a:r>
          </a:p>
          <a:p>
            <a:pPr marL="514350" indent="-514350" algn="just">
              <a:buFont typeface="+mj-lt"/>
              <a:buAutoNum type="arabicParenR" startAt="2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0111-KDIB2-1.4010.421.2023.2.DD z 7.12.2023 r.</a:t>
            </a: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wyrok WSA w Poznaniu I SA/Po 88/24 z 30.04.2024 r. (nieprawomocny).</a:t>
            </a:r>
          </a:p>
          <a:p>
            <a:pPr marL="514350" indent="-514350">
              <a:buFont typeface="+mj-lt"/>
              <a:buAutoNum type="arabicParenR" startAt="2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159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-Podatek od świadczenia w postaci ukrytych zysków – art. 24q ust. 1 pkt 3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3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Inaczej natomiast będzie wyglądała sytuacja w przypadku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umów o pracę zawartych z członkami zarządu fundacji, będącymi jednocześnie fundatorami     i beneficjentami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katalog ukrytych zysków nie wymienia wynagrodzenia ze stosunku pracy.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„Wprawdzie w katalogu ukrytych zysków wymienione zostały świadczenia (…)     z tytułu usług doradczych, księgowych, badania rynku, usług prawnych, usług reklamowych, zarządzania i kontroli (…) niemniej jednak, katalogu tego nie należy rozszerzać o należności ze stosunku pracy.”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0114-KDIP2-1.4010.66.2024.4.KW z 7.05.2024 r.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 startAt="2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9687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fundacji rodzinnych – art. 24q i 24s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7014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Pozostałe zagadnienia: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podstawa opodatkowania, stawka podatku, obowiązek podatkowy, deklaracja.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Podstawę opodatkowania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stanowi przychód odpowiadający wartości świadczenia lub mienia – art. 24q ust.2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przypadku rozwiązania fundacji rodzinnej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przychód odpowiadający wartości mienia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polikwidacyjnego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pomniejsza się o wartość podatkową mienia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Jeśli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przedmiotem świadczenia lub mieniem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są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rzeczy lub prawa lub inne świadczenia w naturze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 tym rzeczy i prawa przekazane lub postawione do dyspozycji nieodpłatnie lub częściowo odpłatnie i inne nieodpłatne lub częściowo odpłatne świadczenia, ich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wartość ustala się stosując art. 12 ust. 5-6a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a więc na podstawie cen rynkowych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24q ust. 5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133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fundacji rodzinnych – art. 24q i 24s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35148"/>
            <a:ext cx="78242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Pozostałe zagadnienia: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podstawa opodatkowania, stawka podatku, obowiązek podatkowy, deklaracja.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Stawka podatku wynosi 15%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podstawy opodatkowania –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24q ust. 1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występuje w roli podatnika.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Podatek obciąża ekonomicznie (finansowo) fundację, a nie fundatora lub beneficjenta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(nie potrąca kwoty podatku z kwoty dokonywanej wypłaty).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Interpretacja indywidualna 0111-KDIB1-2.4010.287.2025.2.END z 23.07.2025 r.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określonym w art. 6 ust. 8,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podatek może być pomniejszony              o kwotę zapłaconego przez fundację rodzinną podatku obliczonego zgodnie          z art. 19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wysokości nie większej niż kwota należnego podatku.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24q ust. 8)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701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fundacji rodzinnych – art. 24q i 24s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43099"/>
            <a:ext cx="781059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Pozostałe zagadnienia: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podstawa opodatkowania, stawka podatku, obowiązek podatkowy, deklaracja.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Termin zapłaty podatku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– podatek podlega wpłacie na rachunek urzędu skarbowego w terminie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20. dnia miesiąca następującego po miesiącu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             w którym świadczenie lub mienie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zostały przekazane lub postawione do dyspozycji (art. 24q ust. 6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Obowiązek złożenia deklaracji -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jest obowiązana złożyć do urzędu skarbowego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deklarację, według ustalonego wzoru, o wysokości dochodu (przychodu) osiągniętego w roku podatkowym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 w terminie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końca trzeciego miesiąca roku następnego.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Deklarację składa się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pomocą środków komunikacji elektronicznej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zgodnie        z przepisami Ordynacji podatkowej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24s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097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fundacji rodzinnych – art. 24q i 24s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7014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Pozostałe zagadnienia: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podstawa opodatkowania, stawka podatku, obowiązek podatkowy, deklaracja.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Jest to formularz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CIT-8FR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[deklaracja o wysokości osiągniętego dochodu (przychodu) i należnego podatku od przychodów fundacji rodzinnej za rok podatkowy]. </a:t>
            </a:r>
          </a:p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deklaracji wyszczególnieniu podlegają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(w rozbiciu na poszczególne miesiące)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kategorie dochodów wymienione w art. 24q ust. 1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Ponadto wykazaniu w deklaracji podlega również wysokość osiągniętego dochodu podlegającego zwolnieniu z podatku dochodowego od osób prawnych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(poniesionej straty)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 roku podatkowym, w związku z wykonywaniem działalności gospodarczej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ustawowo dozwolonej dla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9623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06471" y="274638"/>
            <a:ext cx="6455391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działalności pozaustawowej – art. 6 ust. 7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7014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Kilka słów przypomnienia - działalność wykraczająca poza zakres dozwolonej      i jej konsekwencje podatkowe.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Katalog działalności gospodarczej, którą może podejmować fundacja rodzinna, określony 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5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, ma charakter zamknięty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Ustawodawca wskazał, że fundacja rodzinna może prowadzić działalność gospodarczą „tylko w zakresie” wskazanym w tym przepisie.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Również w uzasadnieniu projektu ustawy o fundacji rodzinnej pokreślone zostało, że fundacja rodzinna, co do zasady, nie będzie mogła wykonywać działalności gospodarczej w rozumieniu art. 3 ustawy Prawo Przedsiębiorców        z wyjątkiem działalności wymienionej w ustawie.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63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92573" y="274638"/>
            <a:ext cx="69740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działalności pozaustawowej – art. 6 ust. 7, art. 24r 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35148"/>
            <a:ext cx="778329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Podjęcie przez fundację rodzinną działalności niemieszczącej się w ustawowym katalogu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określonym w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powoduje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wyłączenie ze zwolnienia podatkowego   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tym zakresie.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6 ust. 7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 fundacji rodzinnej w zakresie, w jakim jej działalność wykracza poza ustawowy katalog, stosowana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„sankcyjna” stawka podatku wynosząca 25%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24r ust. 1)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Podatek sankcyjny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ma charakteru zryczałtowanego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 istnieje możliwość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rozliczenia kosztów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uzyskania przychodów.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30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Co do zasady,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celem utworzenia fundacji rodzinnej nie jest prowadzenie działalności gospodarczej.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Wyjątek od tej zasady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ustawodawca wprowadził w art. 5 ustawy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              w którym znajduje się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zamknięty katalog działalności gospodarczej                 w rozumieniu art. 3 ustawy z dnia 6 marca 2018 r. – Prawo przedsiębiorców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(Dz.U z 2023 r. poz.221), jaką może wykonywać fundacja rodzinna. 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Zgodnie z art. 3 ustawy Prawo przedsiębiorców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działalnością gospodarczą jest zorganizowana działalność zarobkowa wykonywana we własnym imieniu i w sposób ciągły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4231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156345" y="274638"/>
            <a:ext cx="6851175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działalności pozaustawowej – art. 6 ust. 7, art. 24r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zakresie, w jakim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będzie możliwe przypisanie danych kosztów do źródła przychodów opodatkowanych stawką sankcyjną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fundacja rodzinna będzie mogła potrącać koszty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 takim stosunku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jakim będą pozostawać osiągnięte w roku podatkowym przychody opodatkowane stawką podatku w wysokości 25% w ogólnej kwocie przychodów.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24r ust. 2) 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Podstawa opodatkowania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ustalana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zasadach ogólnych. 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Okoliczność powyższą potwierdził również DKIS m.in. w interpretacji indywidualnej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0111-KDIB1-2.4010.3.2024.1.MK z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28.03.2024 r.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0150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65278" y="274638"/>
            <a:ext cx="7028597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Opodatkowanie działalności pozaustawowej – art. 6 ust. 7, art. 24 r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działalności wykraczającej poza zakres określony w art. 5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ma prawa do stosowania szeregu zwolnień i odliczeń podatkowych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określonych w art. 17-18f.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24r ust. 3) 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wykonywania działalności niedozwolonej,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rozliczenie podatku dochodowego od osób prawnych następuje w zeznaniu CIT-8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(na zasadach ogólnych), do którego należy dołączyć również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załącznik CIT/F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Zeznanie CIT-8 składane jest w terminie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końca trzeciego miesiąca roku następnego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 wyłącznie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pomocą środków komunikacji elektronicznej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zgodnie z przepisami ustawy z dnia 29 sierpnia 1997 r. - Ordynacja podatkowa.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3169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65278" y="274638"/>
            <a:ext cx="7028597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Najem oraz dzierżawa na rzecz podmiotów powiązanych– art. 6 ust. 8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83789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 od podatku fundacji rodzinnej, o którym mowa w art. 6 ust. 1 pkt 25,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ma zastosowania do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osiąganych przez nią przychodów z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najmu, dzierżawy lub innej umowy                     o podobnym charakterze, której przedmiotem jest przedsiębiorstwo, zorganizowana część przedsiębiorstwa lub składniki majątku służące prowadzeniu działalności przez beneficjenta, fundatora lub podmiot powiązany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 rozumieniu art. 11a ust. 1 pkt 4 z fundacją rodzinną, beneficjentem lub fundatorem, przy czym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wielkość udziałów i praw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o których mowa w 11a ust. 2 pkt 1, wynosi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co najmniej 5%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6 ust. 8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/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589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65278" y="274638"/>
            <a:ext cx="7028597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Najem oraz dzierżawa na rzecz podmiotów powiązanych– art. 6 ust. 8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Jest to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wyjątek od zwolnienia podmiotowego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bo jest to wprawdzie dozwolona działalność gospodarcza, to zgodnie z powyższym wyłączeniem podlega opodatkowaniu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według tzw. zasad ogólnych CIT, a więc według stawki 19%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(do fundacji rodzinnej nie można zastosować stawki 9% CIT -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19 ust. 1b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tym przypadku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składa zeznanie CIT-8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/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8641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65278" y="274638"/>
            <a:ext cx="7028597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Utrata prawa do zwolnienia przez F.R. w organizacji – art. 6 ust. 9 i 10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Zwolnieniem podmiotowym objęta jest również fundacja rodzinna w organizacji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Jednakże prawo do zwolnienia traci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gdy nie została zgłoszona do rejestru fundacji rodzinnych w terminie 6 miesięcy od dnia jej powstania,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albo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postanowienie sądu rejestrowego odmawiające jej zarejestrowania stało się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prawomocne.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Utrata prawa do zwolnienia następuje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mocą wsteczną,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tj. od dnia powstania fundacji rodzinnej w organizacji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5873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65278" y="274638"/>
            <a:ext cx="7028597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F.R. JAKO PODATNIK CIT  - Utrata prawa do zwolnienia przez F.R. w organizacji – art. 6 ust. 9 i 10 </a:t>
            </a:r>
            <a:r>
              <a:rPr lang="pl-PL" sz="2000" b="1" dirty="0" err="1">
                <a:solidFill>
                  <a:srgbClr val="ADAFB2"/>
                </a:solidFill>
              </a:rPr>
              <a:t>uCIT</a:t>
            </a:r>
            <a:r>
              <a:rPr lang="pl-PL" sz="2000" b="1" dirty="0">
                <a:solidFill>
                  <a:srgbClr val="ADAFB2"/>
                </a:solidFill>
              </a:rPr>
              <a:t>   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utraty prawa do zwolnienia fundacja rodzinna w organizacji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zobowiązana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jest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złożenia zeznania lub zeznań CIT-8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obejmujących okres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od dnia jej powstania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zapłaty podatku dochodowego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od osób prawnych,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według stawki 19%,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wraz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odsetkami za zwłokę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Odsetki za zwłokę nalicza się od dnia następnego po upływie terminu do złożenia zeznania do dnia zapłaty podatku włącznie.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w organizacji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prowadzoną w międzyczasie działalność gospodarczą rozliczy się więc na zasadach ogólnych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106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87856" y="274638"/>
            <a:ext cx="7356143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Beneficjentem fundacji rodzinnej może być: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osoba fizyczna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(w tym fundator)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organizacja pozarządowa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prowadząca działalność pożytku publicznego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która zgodnie ze statutem może otrzymać świadczenie od fundacji rodzinnej lub mienie w związku z rozwiązaniem fundacji rodzinnej.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30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lv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Samo ustanowienie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osoby fizycznej beneficjentem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pozostaje dla niej neutralne podatkowo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stanowi ono bowiem prawo osobiste niezbywalne, a nie prawo majątkowe.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711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35148"/>
            <a:ext cx="776965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Przychody uzyskane przez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beneficjentów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będących osobami fizycznymi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należą do tzw. innych źródeł przychodów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Są to przychody z tytułu otrzymania lub postawienia do dyspozycji: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świadczenia, o którym mowa w art. 2 ust. 2 ustawy z dnia 26 stycznia 2023 r. o fundacji rodzinnej, oraz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mienia w związku z rozwiązaniem fundacji rodzinnej.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20 ust. 1g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uPIT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Jeżeli przedmiotem świadczenia lub mieniem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są pieniądze lub wartości pieniężne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podatnik jest obowiązany wpłacić płatnikowi – fundacji rodzinnej kwotę należnego zryczałtowanego podatku w terminie do 10. dnia miesiąca następującego po miesiącu, w którym podatnik otrzymał takie świadczenie lub mienie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Wpłatę tę uznaje się za podatek pobrany przez płatnika.</a:t>
            </a:r>
          </a:p>
          <a:p>
            <a:pPr algn="just"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41 ust. 7b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uPIT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7873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Czynniki mające wpływ na opodatkowanie świadczeń: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relacja, w jakiej pozostaje beneficjent (lub pozostawał) względem fundatora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gruncie przepisów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ustawy o podatku od spadków i darowizn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relacja, w jakiej pozostaje fundator i wszystkie podmioty, które wniosły do fundacji rodzinnej mienie.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3721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 dochodów (przychodów)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pobiera się zryczałtowany podatek dochodowy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w wysokości: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10 % przychodów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uzyskanych przez osobę będącą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stosunku do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osobą zaliczoną do I lub II grupy podatkowej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 rozumieniu przepisów ustawy z dnia 28 lipca 1983 r.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 podatku od spadków i darowizn;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just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części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odpowiadającej proporcji, o której mowa 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27 ust. 4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według stanu na dzień uzyskania przychodu,</a:t>
            </a:r>
          </a:p>
          <a:p>
            <a:pPr lvl="1" algn="just">
              <a:spcBef>
                <a:spcPts val="0"/>
              </a:spcBef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15 % przychodów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- w zakresie przychodów, które nie podlegają opodatkowaniu na podstawie lit. a.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30 ust. 1 pkt 17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uPIT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/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34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przykład,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nie uznaje się za wykonywanie działalności gospodarczej -           w rozumieniu ustawy Prawo przedsiębiorców – zakładania przez fundację rodzinną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lokat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własnych środków pieniężnych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na rachunkach bankowych         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osiągania zysków z odsetek z takich lokat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Stanowisko takie potwierdzają interpretacje indywidualne Dyrektora KIS: 0111-KDIB1-2.4010.630.2023.1.ANK z 13.02.2024 r., 0111- KDIB1-2.4010.164.2024.1.AK z 28.05.2024 r., 0111-KDIB1-2.4010.265.2024.2.AW. z 18.08.2024 r.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1024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myśl art. 14 ust. 3 ustawy z 28 lipca 1983 r.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 podatku od spadków i darowizn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Dz.U.   z 2024 r. poz. 1837 ze zm.)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poszczególnych grup podatkowych zalicza się: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grupy 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małżonka, zstępnych, wstępnych, pasierba,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zięcia, synową,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rodzeństwo, ojczyma, macochę*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 teściów;</a:t>
            </a:r>
          </a:p>
          <a:p>
            <a:pPr marL="514350" lvl="0" indent="-514350" algn="just">
              <a:buFont typeface="+mj-lt"/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grupy II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zstępnych rodzeństwa, rodzeństwo rodziców, zstępnych i małżonków pasierbów, małżonków rodzeństwa i rodzeństwo małżonków, małżonków rodzeństwa małżonków, małżonków innych zstępnych;</a:t>
            </a:r>
          </a:p>
          <a:p>
            <a:pPr marL="514350" lvl="0" indent="-514350" algn="just">
              <a:buFont typeface="+mj-lt"/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grupy III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- innych nabywców.</a:t>
            </a:r>
          </a:p>
          <a:p>
            <a:pPr marL="514350" lvl="0" indent="-514350" algn="just">
              <a:buFont typeface="+mj-lt"/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* pogrubienie – tzw. „zerowa grupa podatkowa” (osoby najbliższe)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1471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Jednocześnie wolne od podatku dochodowego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są przychody, o których mowa w art. 20 ust. 1g: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albo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osoby będącej w stosunku do fundatora osobą, o której mowa w art. 4a ust. 1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ustawy z dnia 28 lipca 1983 r.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 podatku od spadków i darowizn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(Dz.U. z 2023 r. poz. 1774 i 1843),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uprawnionych do otrzymania mienia w związku z rozwiązaniem fundacji rodzinnej,</a:t>
            </a:r>
          </a:p>
          <a:p>
            <a:pPr lvl="0" algn="just">
              <a:spcBef>
                <a:spcPts val="0"/>
              </a:spcBef>
              <a:buFont typeface="+mj-lt"/>
              <a:buAutoNum type="arabicParenR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beneficjenta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fundacji rodzinnej z tytułu świadczenia,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 którym mowa        w art. 2 ust. 2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jeżeli beneficjentem jest fundator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albo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osoba będąca w stosunku do fundatora osobą, o której mowa w art. 4a ust. 1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ustawy      z dnia 28 lipca 1983 r.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 podatku od spadków i darowizn</a:t>
            </a:r>
          </a:p>
          <a:p>
            <a:pPr lvl="0" algn="just">
              <a:spcBef>
                <a:spcPts val="0"/>
              </a:spcBef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- z zastrzeżeniem ust. 49.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21 ust. 1 pkt 157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uPIT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4521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2635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 to  stosuje się do części przychodów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-</a:t>
            </a: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odpowiadającej proporcji,    o której mowa w art. 27 ust. 4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według stanu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dzień uzyskania przychodu (art. 21 ust. 49).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Stosownie do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27 ustawy o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Prawa majątkowe wniesione przez fundatora albo osoby inne niż fundator do fundacji rodzinnej, ze wskazaniem osoby wnoszącej mienie oraz z określeniem rodzaju i wartości każdego z wniesionych składników mienia, w wysokości określonej według stanu i cen z chwili ich wniesienia oraz ich wartości podatkowej, zamieszcza się w spisie mienia.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Fundator sporządza spis mienia wnoszonego do fundacji rodzinnej na pokrycie funduszu założycielskiego.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Zarząd aktualizuje spis mienia i odpowiada za aktualność tego spisu.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spisie mienia zamieszcza się informację o aktualnych proporcjach, o których mowa w art. 28 ust. 1, dla każdego z fundatorów oraz fundacji rodzinnej.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Spis mienia sporządza się w formie pisemnej.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3775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28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stanowi, że:</a:t>
            </a:r>
          </a:p>
          <a:p>
            <a:pPr marL="0" indent="0"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Dla celów podatku dochodowego od osób fizycznych określa się proporcję wartości mienia wniesionego do fundacji rodzinnej przez każdego z fundatorów lub przez fundację rodzinną.</a:t>
            </a: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Mienie wniesione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do fundacji rodzinnej w drodze darowizny albo spadku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przez: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fundatora lub jego małżonka, zstępnych, wstępnych lub rodzeństwo ‒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uważa się za wniesione przez fundatora;</a:t>
            </a:r>
          </a:p>
          <a:p>
            <a:pPr marL="914400" lvl="1" indent="-5143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inne osoby - uważa się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za wniesione przez fundację rodzinną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514350" algn="just">
              <a:spcBef>
                <a:spcPts val="0"/>
              </a:spcBef>
              <a:buFont typeface="+mj-lt"/>
              <a:buAutoNum type="arabicParenR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gdy do fundacji rodzinnej mienie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wnosi wspólny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zstępny, wstępny albo rodzeństwo więcej niż jednego fundatora, mienie uważa się za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wniesione przez wszystkich tych fundatorów w równych częściach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7318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35148"/>
            <a:ext cx="77832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Proporcję, o której mowa w art. 28 ust. 1, określa się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części, w jakiej pozostaje suma wartości składników mienia wniesionego do fundacji rodzinnej przypadająca na tego fundatora lub fundację rodzinną do wartości sumy mienia wniesionego przez wszystkich fundatorów i fundację rodzinną;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każdorazowo w przypadku wniesienia mienia do fundacji rodzinnej.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29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potrzeby zwolnienia w podatku dochodowym należy się kierować aktualną/ostatnią proporcją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ustaloną zgodnie z przepisami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5383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PODSUMOWANIE </a:t>
            </a: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zakresu zwolnienia z opodatkowania beneficjentów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z opodatkowania nie dotyczy wszystkich beneficjentów fundacji –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zostało ograniczone w dwojaki sposób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ograniczono grono beneficjentów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korzystających ze zwolnienia: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dotyczy wyłącznie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beneficjenta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będącego fundatorem lub członkiem najbliższej rodziny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wskazanej w art. 4a ust. 1 ustawy od spadków i darowizn – tj.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osoby będącej małżonkiem, zstępnym, wstępnym, pasierbem, rodzeństwem, ojczymem lub macochą względem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 ale także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Font typeface="+mj-lt"/>
              <a:buAutoNum type="arabicParenR" startAt="2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ograniczono zakres przychodów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podlegających zwolnieniu: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stosuje się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części przychodów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odpowiadającej proporcji, o której mowa w art. 27 ust. 4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według stanu na dzień uzyskania przychodu.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23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41946" y="1335148"/>
            <a:ext cx="76973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PODSUMOWANIE – stawka podatku PIT</a:t>
            </a: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*   z uwzględnieniem proporcji wartości mienia wniesionego do F.R. przez każdego z fundatorów lub fundację rodzinną.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1746913"/>
            <a:ext cx="7151427" cy="339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6898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Przykład (1):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Jan Janowski założył fundację rodzinną i wniósł do niej mienie w postaci środków pieniężnych i nieruchomości.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Beneficjentami fundacji są: jego żona, 2 synów i 1 córka.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Proporcja, o której mowa w art. 28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, wynosi 100%.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Wobec tego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wypłacane przez fundację świadczenia na rzecz jej beneficjentów opodatkowane będą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stawką 15% CIT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na poziomie fundacji rodzinnej,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 z  PIT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na poziomie beneficjentów.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0672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53764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Przykład (2):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Jan Janowski założył fundację rodzinną i wniósł do niej mienie w postaci środków pieniężnych oraz nieruchomości.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Ponadto do fundacji rodzinnej wniesione zostały także akcje w spółce prawa handlowego – 50% przez Jana Janowskiego, 50% przez jego brata Stanisława Janowskiego. Beneficjentami fundacji Jan Janowski uczynił syna i córkę.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Proporcja, o której mowa w art. 28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, wynosi 100%,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ponieważ 50% akcji wniesionych przez Stanisława Janowskiego (tj. rodzeństwo fundatora), traktować należy jak wniesione przez fundatora.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Zatem wypłacane przez fundację świadczenia na rzecz jej beneficjentów opodatkowane będą: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stawką 15% CIT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na poziomie fundacji rodzinnej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 z PIT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 na poziomie beneficjentów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4250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Świadczenia otrzymane przez beneficjentów – opodatkowanie PIT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 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35148"/>
            <a:ext cx="768776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Przykład (3):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Mienie fundacji składa się: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70% z mienia wniesionego przez fundatora Jana Janowskiego 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oraz w 30% z mienia wniesionego przez jego znajomego - Piotra Kowalewskiego.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Jan Janowski i Piotr Kowalewski nie są spokrewnieni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Beneficjentami fundacji Jan Janowski uczynił żonę i córkę.</a:t>
            </a:r>
          </a:p>
          <a:p>
            <a:pPr algn="just">
              <a:spcBef>
                <a:spcPts val="0"/>
              </a:spcBef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związku z powyższym, świadczenia na rzecz beneficjentów fundacji, opodatkowane będą: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poziomie fundacji rodzinnej -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stawką 15% 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poziomie beneficjentów: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 70% zwolnione z PIT, a w 30% stawką 15% PIT</a:t>
            </a:r>
          </a:p>
          <a:p>
            <a:pPr marL="514350" indent="-5143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00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746914" y="274638"/>
            <a:ext cx="6782938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PRAWNE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Działalność gospodarcza dozwolona i ograniczenia  – art. 5 </a:t>
            </a:r>
            <a:r>
              <a:rPr lang="pl-PL" sz="2000" b="1" dirty="0" err="1">
                <a:solidFill>
                  <a:srgbClr val="ADAFB2"/>
                </a:solidFill>
              </a:rPr>
              <a:t>uFR</a:t>
            </a:r>
            <a:r>
              <a:rPr lang="pl-PL" sz="2000" b="1" dirty="0"/>
              <a:t> </a:t>
            </a: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2" y="946089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255594" y="1506629"/>
            <a:ext cx="74107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WAŻNE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Prawidłowe ustalenie,  czy fundacja rodzinna prowadzi dozwoloną działalność gospodarczą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ma kluczowe znaczenie dla zastosowania zwolnienia podmiotowego z CIT,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przysługującego jej na podstawie art. 6 ust. 1 pkt 25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ponieważ:</a:t>
            </a:r>
          </a:p>
          <a:p>
            <a:pPr marL="0" indent="0" algn="just"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zwolnienie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jest ograniczone tylko do czynności, które mieszczą się         w zakresie działalności dozwolonej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(art. 6 ust. 7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działalność gospodarcza, wykraczająca poza zakres działalności dozwolonej, opodatkowana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sankcyjną stawką podatku CIT  25%     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(art. 24r ust. 1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uCIT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8090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 OPODATKOWANIE BENEFICJENTÓW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Obowiązki fundacji jako płatnika – art. 41 ust. 4, 42 ust. 1 i 1a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35148"/>
            <a:ext cx="785153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pl-PL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Fundacje rodzinne, działając jako płatnicy PIT, zobowiązane są do pobrania zryczałtowanego podatku dochodowego od dokonywanych wypłat (świadczeń) lub stawianych do dyspozycji podatnika pieniędzy lub wartości pieniężnych          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tytułów określonych w art. 30 ust. 1 pkt  17 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uPIT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 odpowiedniej wysokości 10% lub 15%).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Kwoty pobranego zryczałtowanego podatku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fundacja rodzinna powinna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wpłacić w terminie do 20. dnia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miesiąca następującego po miesiącu, w którym pobrała podatek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 rachunek urzędu skarbowego właściwego według siedziby płatnika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(fundacji rodzinnej).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Ponadto fundacja rodzinna powinna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wykazać pobrany podatek PIT w deklaracji PIT-8AR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składanej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urzędu skarbowego właściwego według siedziby płatnika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(fundacji rodzinnej) w terminie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końca stycznia następnego roku podatkowego.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1153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569494" y="274638"/>
            <a:ext cx="7574506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Wniesienie majątku do F.R. na gruncie podatku dochodowego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49" y="1335148"/>
            <a:ext cx="768776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Mienie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stanowi własność i inne prawa majątkowe: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wniesione do fundacji na pokrycie funduszu założycielskiego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lub nabyte na innej podstawie (np. w drodze darowizny).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 uwagi na fakt, że fundacja rodzinna została uwzględniona w katalogu podmiotów zwolnionych z podatku dochodowego,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wniesienie majątku z perspektywy fundacji rodzinnej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stanowić będzie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czynność neutralną na gruncie podatku dochodowego.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Wniesienie majątku do fundacji rodzinnej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neutralne na gruncie podatku dochodowego również z perspektywy fundatora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 wiąże się z uzyskaniem po jego stronie żadnego ekwiwalentu, ponadto żaden z przepisów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uPIT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nie wskazuje, aby w momencie wniesienia przez fundatora do fundacji rodzinnej składników majątku dochodziło do powstania po jego stronie przychodu.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8508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0" y="274638"/>
            <a:ext cx="7460539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Klauzula ogólna przeciwko unikaniu opodatkowania (GAAR)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8776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Analizując kwestię opodatkowania fundacji rodzinnej, należy również pamiętać    o obowiązującej w polskim porządku prawnym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tzw. klauzuli ogólnej przeciwko unikaniu opodatkowania (GAAR)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Zgodnie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 art. 119a § 1 Ordynacji podatkowej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czynność nie skutkuje osiągnięciem korzyści podatkowej, jeżeli osiągnięcie tej korzyści, sprzecznej         w danych okolicznościach z przedmiotem lub celem ustawy podatkowej lub jej przepisu, było głównym lub jednym z głównych celów jej dokonania, a sposób działania był sztuczny (unikanie opodatkowania). W takiej sytuacji skutki podatkowe czynności określa się na podstawie takiego stanu rzeczy, jaki mógłby zaistnieć, gdyby dokonano czynności odpowiedniej (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art. 119a § 2 Ordynacji podatkowej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2210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0" y="274638"/>
            <a:ext cx="7460539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Klauzula ogólna przeciwko unikaniu opodatkowania (GAAR)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8776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Dla zastosowania GAAR niezbędne jest zatem łączne wystąpienie następujących przesłanek: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wystąpienie czynności,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wystąpienie korzyści podatkowej,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sprzeczność korzyści podatkowej w danych okolicznościach z przedmiotem lub celem ustawy podatkowej lub jej przepisu,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istnienie związku pomiędzy korzyścią podatkową a czynnością (korzyść podatkowa jako główny lub jeden z głównych celów dokonania czynności),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sztuczny sposób działania.</a:t>
            </a:r>
          </a:p>
          <a:p>
            <a:pPr algn="just">
              <a:spcBef>
                <a:spcPts val="0"/>
              </a:spcBef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5211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0" y="274638"/>
            <a:ext cx="7460539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Klauzula ogólna przeciwko unikaniu opodatkowania (GAAR)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8776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Ogólna klauzula przeciwko unikaniu opodatkowania nie będzie miała zastosowania,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 ile fundacja jest wykorzystywana zgodnie z jej przeznaczeniem, a korzyści służą przede wszystkim zabezpieczeniu i pomnażaniu majątku na rzecz beneficjentów (cel sukcesyjny).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Jeżeli jednak fundacja zostanie powołana do jednej transakcji, a następnie zlikwidowana, to działanie takie może zostać ocenione jako sztuczne, którego celem było unikanie opodatkowania.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celu zabezpieczenia się przed zastosowaniem klauzuli przeciw unikaniu opodatkowania, podatnicy występują o opinię zabezpieczającą.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0536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0" y="274638"/>
            <a:ext cx="7460539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Klauzula ogólna przeciwko unikaniu opodatkowania (GAAR)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8776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Przykładowe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opinie zabezpieczające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dotyczyły m.in. sprzedaży wniesionych do fundacji rodzinnych akcji lub udziałów.</a:t>
            </a:r>
          </a:p>
          <a:p>
            <a:pPr algn="just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Szef KAS uznał w niektórych przypadkach działania za sztuczne i odmówił wydania opinii zabezpieczającej przed zastosowaniem klauzuli przeciw unikaniu opodatkowania. Dotyczyło to m.in. sytuacji, w której do odsprzedaży akcji lub udziałów miało dojść niedługo po wniesieniu ich do fundacji rodzinnej. Szef KAS uznał, że w przedstawionych sytuacjach (indywidualnych stanach faktycznych) fundacja rodzinna miała być wykorzystywana tylko dla korzyści podatkowych. </a:t>
            </a: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652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0" y="274638"/>
            <a:ext cx="7460539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ASPEKTY PODATKOWE</a:t>
            </a: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Klauzula ogólna przeciwko unikaniu opodatkowania (GAAR)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68776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Natomiast inaczej wyglądała sytuacja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 przypadkach, w których chodziło            o następujące działania: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powołanie fundacji rodzinnej,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wniesienie do niej m.in. udziałów w spółkach,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sprzedaż udziałów,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reinwestowanie środków uzyskanych przez fundację ze sprzedaży udziałów poprzez m.in. nabywanie innych aktywów w ramach dozwolonej dla fundacji rodzinnej działalności gospodarczej (o której mowa w art. 5 ustawy o fundacji rodzinnej).</a:t>
            </a: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Szef KAS stwierdził, że planowana sprzedaż udziałów przez fundację rodzinną nie uzasadniała zastosowania klauzuli przeciwko unikaniu opodatkowania. Stan faktyczny analizowany w tych opiniach (w indywidualnych stanach faktycznych) wskazywał, że transakcje realizowane przez fundację rodzinną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były racjonalne gospodarczo i zgodne z jej ustawowym i statutowym celem.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0008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1" y="274638"/>
            <a:ext cx="7337710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INNE ZAGADNIENIA PODATKOWE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335148"/>
            <a:ext cx="781059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Przepisy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uFR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nie wprowadziły żadnych zmian do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ustawy o VAT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To, czy fundacja rodzinna będzie występowała w ramach danej czynności (transakcji) jako podatnik VAT i czy w ogóle powstaną po jej stronie jakiekolwiek obowiązki lub uprawnienia wynikające z przepisów ustawy o VAT, zależeć więc będzie od tego,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czy fundacja rodzinna będzie realizować czynności w ramach działalności gospodarczej w rozumieniu przepisów ustawy o VAT.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Ustawa o fundacji rodzinnej nie wprowadziła również żadnych zmian w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ustawie     o PCC.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Fundacja rodzinna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podlega opodatkowaniu podatkiem od czynności cywilnoprawnych na takich samych zasadach jak inne podmioty prawa.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Zgodnie z art. 3 pkt 9)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ustawy o podatku od spadków i darowizn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podatkowi nie podlega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nabycie własności rzeczy lub praw majątkowych będących przedmiotem świadczenia, o którym mowa w art. 2 ust. 2 ustawy z dnia 26 stycznia 2023 r.          o fundacji rodzinnej (Dz.U. poz. 326 i 825), oraz stanowiących mienie otrzymane    w związku z rozwiązaniem fundacji rodzinnej albo fundacji rodzinnej w organizacji.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2362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1" y="274638"/>
            <a:ext cx="7337710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PRAWO BILANSOWE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060450" y="1138294"/>
            <a:ext cx="778329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Ustawa o fundacji rodzinnej nie wprowadziła również żadnych zmian w ustawie                   o rachunkowości.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gruncie tej ustawy fundacja rodzinna ma status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„innej osoby prawnej”.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Przepisy ustawy o rachunkowości stosuje się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z zastrzeżeniem ust. 3,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mających siedzibę lub miejsce sprawowania zarządu na terytorium Rzeczypospolitej Polskie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j: (...) spółek handlowych (osobowych i kapitałowych, w tym również          w organizacji) oraz spółek cywilnych, z zastrzeżeniem pkt 2, a także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innych osób prawnych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(…).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(art. 2 ust.1 pkt 1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uRACH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ma zatem obowiązek prowadzić księgi rachunkowe zgodnie     z ustawą o rachunkowości.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Odpowiedzialność za właściwe wypełnienie przepisów ustawy spoczywa na zarządzie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fundacji rodzinnej będącym kierownikiem jednostki.</a:t>
            </a:r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8144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683461" y="274638"/>
            <a:ext cx="7337710" cy="708025"/>
          </a:xfrm>
        </p:spPr>
        <p:txBody>
          <a:bodyPr/>
          <a:lstStyle/>
          <a:p>
            <a:pPr eaLnBrk="1" hangingPunct="1">
              <a:defRPr/>
            </a:pP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r>
              <a:rPr lang="pl-PL" sz="2000" b="1" dirty="0">
                <a:solidFill>
                  <a:srgbClr val="ADAFB2"/>
                </a:solidFill>
              </a:rPr>
              <a:t>FUNDACJE RODZINNE – PRAWO BILANSOWE</a:t>
            </a: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b="1" dirty="0">
                <a:solidFill>
                  <a:srgbClr val="ADAFB2"/>
                </a:solidFill>
              </a:rPr>
            </a:br>
            <a:br>
              <a:rPr lang="pl-PL" sz="2000" dirty="0"/>
            </a:br>
            <a:br>
              <a:rPr lang="pl-PL" sz="2000" b="1" dirty="0">
                <a:solidFill>
                  <a:srgbClr val="ADAFB2"/>
                </a:solidFill>
              </a:rPr>
            </a:br>
            <a:endParaRPr lang="pl-PL" sz="2000" dirty="0">
              <a:solidFill>
                <a:schemeClr val="bg2"/>
              </a:solidFill>
            </a:endParaRP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2455861" y="1021274"/>
            <a:ext cx="444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             </a:t>
            </a:r>
          </a:p>
        </p:txBody>
      </p:sp>
      <p:sp>
        <p:nvSpPr>
          <p:cNvPr id="3076" name="pole tekstowe 6"/>
          <p:cNvSpPr txBox="1">
            <a:spLocks noChangeArrowheads="1"/>
          </p:cNvSpPr>
          <p:nvPr/>
        </p:nvSpPr>
        <p:spPr bwMode="auto">
          <a:xfrm>
            <a:off x="1160060" y="1138294"/>
            <a:ext cx="758815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Fundacja rodzinna jest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zobowiązana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 złożenia sprawozdania finansowego do Sądu Okręgowego w Piotrkowie Trybunalskim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 terminie 15 dni od dnia jego zatwierdzenia – art. 69 ust. 1 ustawy o rachunkowości.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Sprawozdanie: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przygotowuje zarząd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fundacji rodzinnej,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natomiast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organem zatwierdzającym jest zgromadzenie beneficjentów.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/>
          </a:p>
        </p:txBody>
      </p:sp>
      <p:sp>
        <p:nvSpPr>
          <p:cNvPr id="3077" name="pole tekstowe 7"/>
          <p:cNvSpPr txBox="1">
            <a:spLocks noChangeArrowheads="1"/>
          </p:cNvSpPr>
          <p:nvPr/>
        </p:nvSpPr>
        <p:spPr bwMode="auto">
          <a:xfrm>
            <a:off x="1060450" y="5859463"/>
            <a:ext cx="124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Podlaski Urząd Skarbowy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w Białymstoku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Młynowa 21A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15-404 Białystok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0750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14564</Words>
  <Application>Microsoft Office PowerPoint</Application>
  <PresentationFormat>Pokaz na ekranie (4:3)</PresentationFormat>
  <Paragraphs>1557</Paragraphs>
  <Slides>101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101</vt:i4>
      </vt:variant>
    </vt:vector>
  </HeadingPairs>
  <TitlesOfParts>
    <vt:vector size="104" baseType="lpstr">
      <vt:lpstr>Arial</vt:lpstr>
      <vt:lpstr>Calibri</vt:lpstr>
      <vt:lpstr>Motyw pakietu Office</vt:lpstr>
      <vt:lpstr>Prezentacja programu PowerPoint</vt:lpstr>
      <vt:lpstr> FUNDACJE RODZINNE – WSTĘP  </vt:lpstr>
      <vt:lpstr> FUNDACJE RODZINNE – PODSTAWA PRAWNA  </vt:lpstr>
      <vt:lpstr> FUNDACJE RODZINNE – ASPEKTY PRAWNE Przepisy ogólne  </vt:lpstr>
      <vt:lpstr> FUNDACJE RODZINNE – ASPEKTY PRAWNE Przepisy ogólne  </vt:lpstr>
      <vt:lpstr> FUNDACJE RODZINNE – ASPEKTY PRAWNE Przepisy ogólne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Działalność gospodarcza dozwolona i ograniczenia  – art. 5 uFR   </vt:lpstr>
      <vt:lpstr>  FUNDACJE RODZINNE – ASPEKTY PRAWNE Odpowiedzialność za zobowiązania fundatora                i fundacji rodzinnej  </vt:lpstr>
      <vt:lpstr>  FUNDACJE RODZINNE – ASPEKTY PRAWNE FUNDATOR (art. 11-16, inne uFR)   </vt:lpstr>
      <vt:lpstr>  FUNDACJE RODZINNE – ASPEKTY PRAWNE Majątek fundacji rodzinnej (art. 17-20 uFR   </vt:lpstr>
      <vt:lpstr>  FUNDACJE RODZINNE – ASPEKTY PRAWNE Majątek fundacji rodzinnej   </vt:lpstr>
      <vt:lpstr>    FUNDACJE RODZINNE – ASPEKTY PRAWNE Powstanie fundacji rodzinnej (art. 21-25 uFR)     </vt:lpstr>
      <vt:lpstr>    FUNDACJE RODZINNE – ASPEKTY PRAWNE Powstanie fundacji rodzinnej (art. 21-25 uFR)     </vt:lpstr>
      <vt:lpstr>      FUNDACJE RODZINNE – ASPEKTY PRAWNE Statut i spis mienia (art. 26-29 uFR)      </vt:lpstr>
      <vt:lpstr>      FUNDACJE RODZINNE – ASPEKTY PRAWNE Statut i spis mienia (art. 26-29 uFR)      </vt:lpstr>
      <vt:lpstr>      FUNDACJE RODZINNE – ASPEKTY PRAWNE Statut i spis mienia (art. 26-29 uFR)      </vt:lpstr>
      <vt:lpstr>        FUNDACJE RODZINNE – ASPEKTY PRAWNE Beneficjent i lista beneficjentów (art. 30-42)        </vt:lpstr>
      <vt:lpstr>        FUNDACJE RODZINNE – ASPEKTY PRAWNE Organy fundacji rodzinnej (art. 43-74 uFR)        </vt:lpstr>
      <vt:lpstr>         FUNDACJE RODZINNE – ASPEKTY PRAWNE Audyt (art. 77-81 uFR)         </vt:lpstr>
      <vt:lpstr>            FUNDACJE RODZINNE – ASPEKTY PRAWNE Rozwiązanie i likwidacja fundacji rodzinnej  (art. 85 – 109  uFR)           </vt:lpstr>
      <vt:lpstr>            FUNDACJE RODZINNE – ASPEKTY PRAWNE Rozwiązanie i likwidacja fundacji rodzinnej  (art. 85 – 109  uFR)           </vt:lpstr>
      <vt:lpstr>            FUNDACJE RODZINNE – ASPEKTY PRAWNE Rozwiązanie i likwidacja fundacji rodzinnej  (art. 85 – 109  uFR)           </vt:lpstr>
      <vt:lpstr>            FUNDACJE RODZINNE – ASPEKTY PRAWNE Rozwiązanie i likwidacja fundacji rodzinnej  (art. 85 – 109  uFR)           </vt:lpstr>
      <vt:lpstr>          FUNDACJE RODZINNE – ASPEKTY PRAWNE Rejestr fundacji rodzinnych (art. 110-127 uFR)          </vt:lpstr>
      <vt:lpstr>          FUNDACJE RODZINNE – ASPEKTY PRAWNE Rejestr fundacji rodzinnych - Rozporządzenie          </vt:lpstr>
      <vt:lpstr>          FUNDACJE RODZINNE – ASPEKTY PRAWNE Rejestr fundacji rodzinnych – planowana zmiana Rozporządzenia          </vt:lpstr>
      <vt:lpstr>           FUNDACJE RODZINNE – ASPEKTY PRAWNE Rejestr fundacji rodzinnych (art. 110-127 uFR)           </vt:lpstr>
      <vt:lpstr>           FUNDACJE RODZINNE – ASPEKTY PRAWNE Rejestr fundacji rodzinnych (art. 110-127 uFR)           </vt:lpstr>
      <vt:lpstr>           FUNDACJE RODZINNE – ASPEKTY PODATKOWE  F.R. JAKO PODATNIK CIT Informacje ogólne          </vt:lpstr>
      <vt:lpstr>           FUNDACJE RODZINNE – ASPEKTY PODATKOWE  F.R. JAKO PODATNIK CIT Informacje ogólne          </vt:lpstr>
      <vt:lpstr>           FUNDACJE RODZINNE – ASPEKTY PODATKOWE  F.R. JAKO PODATNIK CIT - zwolnienie          </vt:lpstr>
      <vt:lpstr>           FUNDACJE RODZINNE – ASPEKTY PODATKOWE       F.R. JAKO PODATNIK CIT – wyłączenie ze zwolnienia          </vt:lpstr>
      <vt:lpstr>           FUNDACJE RODZINNE – ASPEKTY PODATKOWE  F.R. JAKO PODATNIK CIT  Podatek od przychodów z budynków - art. 24b uCIT           </vt:lpstr>
      <vt:lpstr>           FUNDACJE RODZINNE – ASPEKTY PODATKOWE  F.R. JAKO PODATNIK CIT  Podatek od przychodów z budynków - art. 24b uCIT           </vt:lpstr>
      <vt:lpstr>           FUNDACJE RODZINNE – ASPEKTY PODATKOWE  F.R. JAKO PODATNIK CIT  Podatek od przychodów z budynków - art. 24b uCIT           </vt:lpstr>
      <vt:lpstr>           FUNDACJE RODZINNE – ASPEKTY PODATKOWE  F.R. JAKO PODATNIK CIT  Podatek od przychodów z budynków - art. 24b uCIT           </vt:lpstr>
      <vt:lpstr>           FUNDACJE RODZINNE – ASPEKTY PODATKOWE  F.R. JAKO PODATNIK CIT  Podatek od przychodów z budynków - art. 24b uCIT           </vt:lpstr>
      <vt:lpstr>           FUNDACJE RODZINNE – ASPEKTY PODATKOWE  F.R. JAKO PODATNIK CIT  Opodatkowanie fundacji rodzinnych – art. 24q uCIT            </vt:lpstr>
      <vt:lpstr>           FUNDACJE RODZINNE – ASPEKTY PODATKOWE  F.R. JAKO PODATNIK CIT  Podatek dochodowy od świadczeń na rzecz beneficjentów – art. 24q ust. 1 pkt 1           </vt:lpstr>
      <vt:lpstr>           FUNDACJE RODZINNE – ASPEKTY PODATKOWE  F.R. JAKO PODATNIK CIT  Podatek dochodowy od świadczeń na rzecz beneficjentów – art. 24q ust. 1 pkt 1           </vt:lpstr>
      <vt:lpstr>           FUNDACJE RODZINNE – ASPEKTY PODATKOWE  F.R. JAKO PODATNIK CIT  - Przekazanie mienia w związku z rozwiązaniem F.R. – art. 24q ust. 1 pkt 2          </vt:lpstr>
      <vt:lpstr>           FUNDACJE RODZINNE – ASPEKTY PODATKOWE  F.R. JAKO PODATNIK CIT  - Podatek od świadczenia w postaci ukrytych zysków – art. 24q ust. 1 pkt 3         </vt:lpstr>
      <vt:lpstr>           FUNDACJE RODZINNE – ASPEKTY PODATKOWE  F.R. JAKO PODATNIK CIT  - Podatek od świadczenia w postaci ukrytych zysków – art. 24q ust. 1 pkt 3         </vt:lpstr>
      <vt:lpstr>           FUNDACJE RODZINNE – ASPEKTY PODATKOWE  F.R. JAKO PODATNIK CIT  - Podatek od świadczenia w postaci ukrytych zysków – art. 24q ust. 1 pkt 3         </vt:lpstr>
      <vt:lpstr>           FUNDACJE RODZINNE – ASPEKTY PODATKOWE  F.R. JAKO PODATNIK CIT  - Podatek od świadczenia w postaci ukrytych zysków – art. 24q ust. 1 pkt 3         </vt:lpstr>
      <vt:lpstr>           FUNDACJE RODZINNE – ASPEKTY PODATKOWE  F.R. JAKO PODATNIK CIT  -Podatek od świadczenia w postaci ukrytych zysków – art. 24q ust. 1 pkt 3         </vt:lpstr>
      <vt:lpstr>           FUNDACJE RODZINNE – ASPEKTY PODATKOWE  F.R. JAKO PODATNIK CIT  -Podatek od świadczenia w postaci ukrytych zysków – art. 24q ust. 1 pkt 3         </vt:lpstr>
      <vt:lpstr>           FUNDACJE RODZINNE – ASPEKTY PODATKOWE  F.R. JAKO PODATNIK CIT  -Podatek od świadczenia w postaci ukrytych zysków – art. 24q ust. 1 pkt 3         </vt:lpstr>
      <vt:lpstr>           FUNDACJE RODZINNE – ASPEKTY PODATKOWE  F.R. JAKO PODATNIK CIT  -Podatek od świadczenia w postaci ukrytych zysków – art. 24q ust. 1 pkt 3         </vt:lpstr>
      <vt:lpstr>           FUNDACJE RODZINNE – ASPEKTY PODATKOWE  F.R. JAKO PODATNIK CIT  - Opodatkowanie fundacji rodzinnych – art. 24q i 24s uCIT           </vt:lpstr>
      <vt:lpstr>           FUNDACJE RODZINNE – ASPEKTY PODATKOWE  F.R. JAKO PODATNIK CIT  - Opodatkowanie fundacji rodzinnych – art. 24q i 24s uCIT           </vt:lpstr>
      <vt:lpstr>           FUNDACJE RODZINNE – ASPEKTY PODATKOWE  F.R. JAKO PODATNIK CIT  - Opodatkowanie fundacji rodzinnych – art. 24q i 24s uCIT           </vt:lpstr>
      <vt:lpstr>           FUNDACJE RODZINNE – ASPEKTY PODATKOWE  F.R. JAKO PODATNIK CIT  - Opodatkowanie fundacji rodzinnych – art. 24q i 24s uCIT           </vt:lpstr>
      <vt:lpstr>           FUNDACJE RODZINNE – ASPEKTY PODATKOWE  F.R. JAKO PODATNIK CIT  - Opodatkowanie działalności pozaustawowej – art. 6 ust. 7 uCIT           </vt:lpstr>
      <vt:lpstr>           FUNDACJE RODZINNE – ASPEKTY PODATKOWE  F.R. JAKO PODATNIK CIT  - Opodatkowanie działalności pozaustawowej – art. 6 ust. 7, art. 24r  uCIT           </vt:lpstr>
      <vt:lpstr>           FUNDACJE RODZINNE – ASPEKTY PODATKOWE  F.R. JAKO PODATNIK CIT  - Opodatkowanie działalności pozaustawowej – art. 6 ust. 7, art. 24r uCIT           </vt:lpstr>
      <vt:lpstr>           FUNDACJE RODZINNE – ASPEKTY PODATKOWE  F.R. JAKO PODATNIK CIT  - Opodatkowanie działalności pozaustawowej – art. 6 ust. 7, art. 24 r uCIT           </vt:lpstr>
      <vt:lpstr>           FUNDACJE RODZINNE – ASPEKTY PODATKOWE  F.R. JAKO PODATNIK CIT  - Najem oraz dzierżawa na rzecz podmiotów powiązanych– art. 6 ust. 8 uCIT            </vt:lpstr>
      <vt:lpstr>           FUNDACJE RODZINNE – ASPEKTY PODATKOWE  F.R. JAKO PODATNIK CIT  - Najem oraz dzierżawa na rzecz podmiotów powiązanych– art. 6 ust. 8 uCIT            </vt:lpstr>
      <vt:lpstr>           FUNDACJE RODZINNE – ASPEKTY PODATKOWE  F.R. JAKO PODATNIK CIT  - Utrata prawa do zwolnienia przez F.R. w organizacji – art. 6 ust. 9 i 10 uCIT             </vt:lpstr>
      <vt:lpstr>           FUNDACJE RODZINNE – ASPEKTY PODATKOWE  F.R. JAKO PODATNIK CIT  - Utrata prawa do zwolnienia przez F.R. w organizacji – art. 6 ust. 9 i 10 uCIT             </vt:lpstr>
      <vt:lpstr>          FUNDACJE RODZINNE – ASPEKTY PODATKOWE OPODATKOWANIE BENEFICJENTÓW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Świadczenia otrzymane przez beneficjentów – opodatkowanie PIT           </vt:lpstr>
      <vt:lpstr>           FUNDACJE RODZINNE – ASPEKTY PODATKOWE OPODATKOWANIE BENEFICJENTÓW Obowiązki fundacji jako płatnika – art. 41 ust. 4, 42 ust. 1 i 1a          </vt:lpstr>
      <vt:lpstr>            FUNDACJE RODZINNE – ASPEKTY PODATKOWE Wniesienie majątku do F.R. na gruncie podatku dochodowego            </vt:lpstr>
      <vt:lpstr>              FUNDACJE RODZINNE – ASPEKTY PODATKOWE Klauzula ogólna przeciwko unikaniu opodatkowania (GAAR)            </vt:lpstr>
      <vt:lpstr>              FUNDACJE RODZINNE – ASPEKTY PODATKOWE Klauzula ogólna przeciwko unikaniu opodatkowania (GAAR)            </vt:lpstr>
      <vt:lpstr>              FUNDACJE RODZINNE – ASPEKTY PODATKOWE Klauzula ogólna przeciwko unikaniu opodatkowania (GAAR)            </vt:lpstr>
      <vt:lpstr>              FUNDACJE RODZINNE – ASPEKTY PODATKOWE Klauzula ogólna przeciwko unikaniu opodatkowania (GAAR)            </vt:lpstr>
      <vt:lpstr>              FUNDACJE RODZINNE – ASPEKTY PODATKOWE Klauzula ogólna przeciwko unikaniu opodatkowania (GAAR)            </vt:lpstr>
      <vt:lpstr>            FUNDACJE RODZINNE – INNE ZAGADNIENIA PODATKOWE            </vt:lpstr>
      <vt:lpstr>            FUNDACJE RODZINNE – PRAWO BILANSOWE             </vt:lpstr>
      <vt:lpstr>            FUNDACJE RODZINNE – PRAWO BILANSOWE             </vt:lpstr>
      <vt:lpstr>            FUNDACJE RODZINNE PRZEGLĄD FUNKCJONOWANIA PRZEPISÓW USTAWY – art. 143 uFR          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Konopko Bożena</cp:lastModifiedBy>
  <cp:revision>792</cp:revision>
  <dcterms:created xsi:type="dcterms:W3CDTF">2010-12-22T13:06:19Z</dcterms:created>
  <dcterms:modified xsi:type="dcterms:W3CDTF">2026-03-16T05:41:54Z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UxC4dwLulzfINJ8nQH+xvX5LNGipWa4BRSZhPgxsCvlm4llgvodvCvPxuKVJEsGlqUzZYEmsggXX/G9iZZWsYQ==</vt:lpwstr>
  </property>
  <property fmtid="{D5CDD505-2E9C-101B-9397-08002B2CF9AE}" pid="4" name="MFClassificationDate">
    <vt:lpwstr>2022-02-03T11:05:26.0199737+01:00</vt:lpwstr>
  </property>
  <property fmtid="{D5CDD505-2E9C-101B-9397-08002B2CF9AE}" pid="5" name="MFClassifiedBySID">
    <vt:lpwstr>UxC4dwLulzfINJ8nQH+xvX5LNGipWa4BRSZhPgxsCvm42mrIC/DSDv0ggS+FjUN/2v1BBotkLlY5aAiEhoi6uUmyGnBHI9k63jdhRIN8dJZK7VL3tsj/dPa/hCIE6p17</vt:lpwstr>
  </property>
  <property fmtid="{D5CDD505-2E9C-101B-9397-08002B2CF9AE}" pid="6" name="MFGRNItemId">
    <vt:lpwstr>GRN-d33138d8-58e4-410b-a116-d2962bcbe66c</vt:lpwstr>
  </property>
  <property fmtid="{D5CDD505-2E9C-101B-9397-08002B2CF9AE}" pid="7" name="MFHash">
    <vt:lpwstr>KCdD+Ps5BwE4h8l7kuk+xbmRrY51VuitsFESntZXLqk=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