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9"/>
  </p:notesMasterIdLst>
  <p:handoutMasterIdLst>
    <p:handoutMasterId r:id="rId10"/>
  </p:handoutMasterIdLst>
  <p:sldIdLst>
    <p:sldId id="256" r:id="rId3"/>
    <p:sldId id="268" r:id="rId4"/>
    <p:sldId id="261" r:id="rId5"/>
    <p:sldId id="265" r:id="rId6"/>
    <p:sldId id="267" r:id="rId7"/>
    <p:sldId id="269" r:id="rId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69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03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AFF15C-EA24-48B7-B10E-7D0AC33F5307}" type="datetimeFigureOut">
              <a:rPr lang="pl-PL" smtClean="0"/>
              <a:t>10.07.2024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1953D9-C443-4E70-A3A8-5686BD8FAF3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41514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B9A000-B068-406B-95B8-DFB6EBDAD2E2}" type="datetimeFigureOut">
              <a:rPr lang="pl-PL" smtClean="0"/>
              <a:t>10.07.2024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F7A322-E692-4550-8AD9-4087CA17CE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77156999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A322-E692-4550-8AD9-4087CA17CE92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091897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A322-E692-4550-8AD9-4087CA17CE92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96375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A322-E692-4550-8AD9-4087CA17CE92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846291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A322-E692-4550-8AD9-4087CA17CE92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06588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A322-E692-4550-8AD9-4087CA17CE92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540757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A322-E692-4550-8AD9-4087CA17CE92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22376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9281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9044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1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38" y="19240"/>
            <a:ext cx="1224480" cy="1239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 - logo">
            <a:extLst>
              <a:ext uri="{FF2B5EF4-FFF2-40B4-BE49-F238E27FC236}">
                <a16:creationId xmlns:a16="http://schemas.microsoft.com/office/drawing/2014/main" id="{E7D9254E-8F5F-2D20-0C4C-FAB8464A401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3173" y="122347"/>
            <a:ext cx="1040424" cy="1078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Obraz 11" descr="Obraz zawierający zrzut ekranu, Grafika, design&#10;&#10;Opis wygenerowany automatycznie">
            <a:extLst>
              <a:ext uri="{FF2B5EF4-FFF2-40B4-BE49-F238E27FC236}">
                <a16:creationId xmlns:a16="http://schemas.microsoft.com/office/drawing/2014/main" id="{10ADE9B0-1080-6B01-6D6F-67E66A3DCC53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7292" y="122347"/>
            <a:ext cx="1143000" cy="103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723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6.png"/><Relationship Id="rId7" Type="http://schemas.microsoft.com/office/2007/relationships/hdphoto" Target="../media/hdphoto1.wdp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275D6C10-B5A7-4715-803E-0501C9C2CC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ole tekstowe 2"/>
          <p:cNvSpPr/>
          <p:nvPr/>
        </p:nvSpPr>
        <p:spPr>
          <a:xfrm>
            <a:off x="766039" y="1395430"/>
            <a:ext cx="3976496" cy="3900326"/>
          </a:xfrm>
          <a:prstGeom prst="rect">
            <a:avLst/>
          </a:prstGeom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b="1" strike="noStrike" kern="1200" spc="-1" dirty="0">
                <a:solidFill>
                  <a:schemeClr val="tx1"/>
                </a:solidFill>
                <a:latin typeface="Aptos" panose="020B0004020202020204" pitchFamily="34" charset="0"/>
                <a:ea typeface="+mj-ea"/>
                <a:cs typeface="Arial" panose="020B0604020202020204" pitchFamily="34" charset="0"/>
              </a:rPr>
              <a:t>PLANY RZĄDU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000" b="1" strike="noStrike" kern="1200" spc="-1" dirty="0">
              <a:solidFill>
                <a:schemeClr val="tx1"/>
              </a:solidFill>
              <a:latin typeface="Aptos" panose="020B0004020202020204" pitchFamily="34" charset="0"/>
              <a:ea typeface="+mj-ea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b="1" strike="noStrike" kern="1200" spc="-1" dirty="0">
                <a:solidFill>
                  <a:schemeClr val="tx1"/>
                </a:solidFill>
                <a:latin typeface="Aptos" panose="020B0004020202020204" pitchFamily="34" charset="0"/>
                <a:ea typeface="+mj-ea"/>
                <a:cs typeface="Arial" panose="020B0604020202020204" pitchFamily="34" charset="0"/>
              </a:rPr>
              <a:t>DOTYCZĄCE WZMOCNIENIA WSCHODNIEJ GRANICY RP</a:t>
            </a:r>
          </a:p>
        </p:txBody>
      </p:sp>
      <p:pic>
        <p:nvPicPr>
          <p:cNvPr id="7" name="Obraz 6" descr="Obraz zawierający zrzut ekranu, Grafika, design&#10;&#10;Opis wygenerowany automatycznie">
            <a:extLst>
              <a:ext uri="{FF2B5EF4-FFF2-40B4-BE49-F238E27FC236}">
                <a16:creationId xmlns:a16="http://schemas.microsoft.com/office/drawing/2014/main" id="{3A35E5E1-C992-920F-0348-01D365540D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575" y="944051"/>
            <a:ext cx="6162214" cy="5576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363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326544" y="1646420"/>
            <a:ext cx="6771374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1200"/>
              </a:spcAft>
              <a:buFont typeface="+mj-lt"/>
              <a:buAutoNum type="arabicPeriod"/>
            </a:pPr>
            <a:r>
              <a:rPr lang="pl-PL" sz="2000" b="1" dirty="0">
                <a:latin typeface="Aptos" panose="020B0004020202020204" pitchFamily="34" charset="0"/>
                <a:cs typeface="Arial" panose="020B0604020202020204" pitchFamily="34" charset="0"/>
              </a:rPr>
              <a:t>Zwiększona liczebność żołnierzy (o 1 000 żołnierzy SZ RP) </a:t>
            </a:r>
          </a:p>
          <a:p>
            <a:pPr marL="342900" lvl="0" indent="-342900">
              <a:spcAft>
                <a:spcPts val="1200"/>
              </a:spcAft>
              <a:buFont typeface="+mj-lt"/>
              <a:buAutoNum type="arabicPeriod"/>
            </a:pPr>
            <a:r>
              <a:rPr lang="pl-PL" sz="2000" b="1" dirty="0">
                <a:latin typeface="Aptos" panose="020B0004020202020204" pitchFamily="34" charset="0"/>
                <a:cs typeface="Arial" panose="020B0604020202020204" pitchFamily="34" charset="0"/>
              </a:rPr>
              <a:t>Uruchomiono wspólne dla wszystkich służb</a:t>
            </a:r>
            <a:br>
              <a:rPr lang="pl-PL" sz="2000" b="1" dirty="0">
                <a:latin typeface="Aptos" panose="020B0004020202020204" pitchFamily="34" charset="0"/>
                <a:cs typeface="Arial" panose="020B0604020202020204" pitchFamily="34" charset="0"/>
              </a:rPr>
            </a:br>
            <a:r>
              <a:rPr lang="pl-PL" sz="2000" b="1" dirty="0">
                <a:latin typeface="Aptos" panose="020B0004020202020204" pitchFamily="34" charset="0"/>
                <a:cs typeface="Arial" panose="020B0604020202020204" pitchFamily="34" charset="0"/>
              </a:rPr>
              <a:t>Centrum Koordynacji Działań w POSG </a:t>
            </a:r>
          </a:p>
          <a:p>
            <a:pPr marL="342900" lvl="0" indent="-342900">
              <a:spcAft>
                <a:spcPts val="1200"/>
              </a:spcAft>
              <a:buFont typeface="+mj-lt"/>
              <a:buAutoNum type="arabicPeriod"/>
            </a:pPr>
            <a:r>
              <a:rPr lang="pl-PL" sz="2000" b="1" dirty="0">
                <a:latin typeface="Aptos" panose="020B0004020202020204" pitchFamily="34" charset="0"/>
                <a:cs typeface="Arial" panose="020B0604020202020204" pitchFamily="34" charset="0"/>
              </a:rPr>
              <a:t>Poprawa współdziałania wszystkich zaangażowanych służb: SG, POLICJA, SZ RP (w tym wojska operacyjne, WOT, Żandarmeria Wojskowa) </a:t>
            </a:r>
          </a:p>
          <a:p>
            <a:pPr marL="342900" lvl="0" indent="-342900">
              <a:spcAft>
                <a:spcPts val="1200"/>
              </a:spcAft>
              <a:buFont typeface="+mj-lt"/>
              <a:buAutoNum type="arabicPeriod"/>
            </a:pPr>
            <a:r>
              <a:rPr lang="pl-PL" sz="2000" b="1" dirty="0">
                <a:latin typeface="Aptos" panose="020B0004020202020204" pitchFamily="34" charset="0"/>
                <a:cs typeface="Arial" panose="020B0604020202020204" pitchFamily="34" charset="0"/>
              </a:rPr>
              <a:t>Rozszerzenie świadomości sytuacyjnej (wykorzystanie BSP </a:t>
            </a:r>
            <a:br>
              <a:rPr lang="pl-PL" sz="2000" b="1" dirty="0">
                <a:latin typeface="Aptos" panose="020B0004020202020204" pitchFamily="34" charset="0"/>
                <a:cs typeface="Arial" panose="020B0604020202020204" pitchFamily="34" charset="0"/>
              </a:rPr>
            </a:br>
            <a:r>
              <a:rPr lang="pl-PL" sz="2000" b="1" dirty="0">
                <a:latin typeface="Aptos" panose="020B0004020202020204" pitchFamily="34" charset="0"/>
                <a:cs typeface="Arial" panose="020B0604020202020204" pitchFamily="34" charset="0"/>
              </a:rPr>
              <a:t>i systemów satelitarnych)</a:t>
            </a:r>
          </a:p>
          <a:p>
            <a:pPr marL="342900" lvl="0" indent="-342900">
              <a:spcAft>
                <a:spcPts val="1200"/>
              </a:spcAft>
              <a:buFont typeface="+mj-lt"/>
              <a:buAutoNum type="arabicPeriod"/>
            </a:pPr>
            <a:r>
              <a:rPr lang="pl-PL" sz="2000" b="1" dirty="0">
                <a:latin typeface="Aptos" panose="020B0004020202020204" pitchFamily="34" charset="0"/>
                <a:cs typeface="Arial" panose="020B0604020202020204" pitchFamily="34" charset="0"/>
              </a:rPr>
              <a:t>Przyspieszenie wyposażania żołnierzy w wyposażenie indywidulne zgodne z programem „</a:t>
            </a:r>
            <a:r>
              <a:rPr lang="pl-PL" sz="2000" b="1" dirty="0" err="1">
                <a:latin typeface="Aptos" panose="020B0004020202020204" pitchFamily="34" charset="0"/>
                <a:cs typeface="Arial" panose="020B0604020202020204" pitchFamily="34" charset="0"/>
              </a:rPr>
              <a:t>Szpej</a:t>
            </a:r>
            <a:r>
              <a:rPr lang="pl-PL" sz="2000" b="1" dirty="0">
                <a:latin typeface="Aptos" panose="020B0004020202020204" pitchFamily="34" charset="0"/>
                <a:cs typeface="Arial" panose="020B0604020202020204" pitchFamily="34" charset="0"/>
              </a:rPr>
              <a:t>”</a:t>
            </a:r>
          </a:p>
          <a:p>
            <a:pPr marL="342900" lvl="0" indent="-342900">
              <a:spcAft>
                <a:spcPts val="1200"/>
              </a:spcAft>
              <a:buFont typeface="+mj-lt"/>
              <a:buAutoNum type="arabicPeriod"/>
            </a:pPr>
            <a:r>
              <a:rPr lang="pl-PL" sz="2000" b="1" dirty="0">
                <a:latin typeface="Aptos" panose="020B0004020202020204" pitchFamily="34" charset="0"/>
                <a:cs typeface="Arial" panose="020B0604020202020204" pitchFamily="34" charset="0"/>
              </a:rPr>
              <a:t>Pilna Potrzeba Operacyjna na pozyskanie pojazdów opancerzonych</a:t>
            </a: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0432" y="2131972"/>
            <a:ext cx="4705024" cy="3583990"/>
          </a:xfrm>
          <a:prstGeom prst="rect">
            <a:avLst/>
          </a:prstGeom>
        </p:spPr>
      </p:pic>
      <p:sp>
        <p:nvSpPr>
          <p:cNvPr id="10" name="pole tekstowe 9">
            <a:extLst>
              <a:ext uri="{FF2B5EF4-FFF2-40B4-BE49-F238E27FC236}">
                <a16:creationId xmlns:a16="http://schemas.microsoft.com/office/drawing/2014/main" id="{EE6A61B7-BDCE-4D2E-00DB-37A5B9347BFF}"/>
              </a:ext>
            </a:extLst>
          </p:cNvPr>
          <p:cNvSpPr txBox="1"/>
          <p:nvPr/>
        </p:nvSpPr>
        <p:spPr>
          <a:xfrm>
            <a:off x="0" y="148370"/>
            <a:ext cx="1219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400" b="1" dirty="0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</a:rPr>
              <a:t>DZIAŁANIA BIEŻĄCE PODEJMOWANE </a:t>
            </a:r>
            <a:br>
              <a:rPr lang="pl-PL" sz="2400" b="1" dirty="0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</a:rPr>
            </a:br>
            <a:r>
              <a:rPr lang="pl-PL" sz="2400" b="1" dirty="0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</a:rPr>
              <a:t>W CELU WZMOCNIENIA SYTUACJI NA GRANICY</a:t>
            </a:r>
          </a:p>
        </p:txBody>
      </p:sp>
    </p:spTree>
    <p:extLst>
      <p:ext uri="{BB962C8B-B14F-4D97-AF65-F5344CB8AC3E}">
        <p14:creationId xmlns:p14="http://schemas.microsoft.com/office/powerpoint/2010/main" val="3923024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56969" y="1426146"/>
            <a:ext cx="3526971" cy="954107"/>
          </a:xfrm>
          <a:prstGeom prst="rect">
            <a:avLst/>
          </a:prstGeom>
          <a:solidFill>
            <a:srgbClr val="FF0000">
              <a:alpha val="31048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>
                <a:latin typeface="Aptos" panose="020B0004020202020204" pitchFamily="34" charset="0"/>
                <a:cs typeface="Arial" panose="020B0604020202020204" pitchFamily="34" charset="0"/>
              </a:rPr>
              <a:t>Operacje </a:t>
            </a:r>
          </a:p>
          <a:p>
            <a:pPr algn="ctr"/>
            <a:r>
              <a:rPr lang="pl-PL" sz="2800" b="1" dirty="0">
                <a:latin typeface="Aptos" panose="020B0004020202020204" pitchFamily="34" charset="0"/>
                <a:cs typeface="Arial" panose="020B0604020202020204" pitchFamily="34" charset="0"/>
              </a:rPr>
              <a:t>GRYF i RENGAW</a:t>
            </a:r>
          </a:p>
        </p:txBody>
      </p:sp>
      <p:sp>
        <p:nvSpPr>
          <p:cNvPr id="4" name="Prostokąt 3"/>
          <p:cNvSpPr/>
          <p:nvPr/>
        </p:nvSpPr>
        <p:spPr>
          <a:xfrm>
            <a:off x="5323395" y="1411655"/>
            <a:ext cx="6625808" cy="954107"/>
          </a:xfrm>
          <a:prstGeom prst="rect">
            <a:avLst/>
          </a:prstGeom>
          <a:solidFill>
            <a:schemeClr val="accent6">
              <a:lumMod val="50000"/>
              <a:alpha val="3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>
                <a:latin typeface="Aptos" panose="020B0004020202020204" pitchFamily="34" charset="0"/>
                <a:cs typeface="Arial" panose="020B0604020202020204" pitchFamily="34" charset="0"/>
              </a:rPr>
              <a:t>Operacja BEZPIECZNE PODLASIE</a:t>
            </a:r>
          </a:p>
          <a:p>
            <a:pPr algn="ctr"/>
            <a:r>
              <a:rPr lang="pl-PL" sz="2800" b="1" dirty="0">
                <a:latin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pl-PL" sz="2800" dirty="0">
                <a:latin typeface="Aptos" panose="020B0004020202020204" pitchFamily="34" charset="0"/>
                <a:cs typeface="Arial" panose="020B0604020202020204" pitchFamily="34" charset="0"/>
              </a:rPr>
              <a:t>od 1 sierpnia 2024</a:t>
            </a:r>
          </a:p>
        </p:txBody>
      </p:sp>
      <p:sp>
        <p:nvSpPr>
          <p:cNvPr id="5" name="Prostokąt 4"/>
          <p:cNvSpPr/>
          <p:nvPr/>
        </p:nvSpPr>
        <p:spPr>
          <a:xfrm>
            <a:off x="242797" y="2549128"/>
            <a:ext cx="6930041" cy="403187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342900" lvl="0" indent="-342900">
              <a:spcAft>
                <a:spcPts val="1200"/>
              </a:spcAft>
              <a:buFont typeface="+mj-lt"/>
              <a:buAutoNum type="arabicPeriod"/>
            </a:pPr>
            <a:r>
              <a:rPr lang="pl-PL" b="1" dirty="0">
                <a:latin typeface="Aptos" panose="020B0004020202020204" pitchFamily="34" charset="0"/>
                <a:cs typeface="Arial" panose="020B0604020202020204" pitchFamily="34" charset="0"/>
              </a:rPr>
              <a:t>Cele działania: wsparcie SG, utrzymanie zdolności </a:t>
            </a:r>
            <a:r>
              <a:rPr lang="pl-PL" b="1" dirty="0" err="1">
                <a:latin typeface="Aptos" panose="020B0004020202020204" pitchFamily="34" charset="0"/>
                <a:cs typeface="Arial" panose="020B0604020202020204" pitchFamily="34" charset="0"/>
              </a:rPr>
              <a:t>przeciwzaskoczeniowych</a:t>
            </a:r>
            <a:r>
              <a:rPr lang="pl-PL" b="1" dirty="0">
                <a:latin typeface="Aptos" panose="020B0004020202020204" pitchFamily="34" charset="0"/>
                <a:cs typeface="Arial" panose="020B0604020202020204" pitchFamily="34" charset="0"/>
              </a:rPr>
              <a:t>, zabezpieczanie i wspieranie sił wydzielonych do budowy infrastruktury TARCZY WSCHÓD</a:t>
            </a:r>
          </a:p>
          <a:p>
            <a:pPr marL="342900" lvl="0" indent="-342900">
              <a:spcAft>
                <a:spcPts val="1200"/>
              </a:spcAft>
              <a:buFont typeface="+mj-lt"/>
              <a:buAutoNum type="arabicPeriod"/>
            </a:pPr>
            <a:r>
              <a:rPr lang="pl-PL" b="1" dirty="0">
                <a:latin typeface="Aptos" panose="020B0004020202020204" pitchFamily="34" charset="0"/>
                <a:cs typeface="Arial" panose="020B0604020202020204" pitchFamily="34" charset="0"/>
              </a:rPr>
              <a:t>Zwiększone zaangażowanie Sił Zbrojnych </a:t>
            </a:r>
            <a:br>
              <a:rPr lang="pl-PL" b="1" dirty="0">
                <a:latin typeface="Aptos" panose="020B0004020202020204" pitchFamily="34" charset="0"/>
                <a:cs typeface="Arial" panose="020B0604020202020204" pitchFamily="34" charset="0"/>
              </a:rPr>
            </a:br>
            <a:r>
              <a:rPr lang="pl-PL" dirty="0">
                <a:latin typeface="Aptos" panose="020B0004020202020204" pitchFamily="34" charset="0"/>
                <a:cs typeface="Arial" panose="020B0604020202020204" pitchFamily="34" charset="0"/>
              </a:rPr>
              <a:t>(do 17 000 żołnierzy) </a:t>
            </a:r>
          </a:p>
          <a:p>
            <a:pPr marL="342900" lvl="0" indent="-342900">
              <a:spcAft>
                <a:spcPts val="1200"/>
              </a:spcAft>
              <a:buFont typeface="+mj-lt"/>
              <a:buAutoNum type="arabicPeriod"/>
            </a:pPr>
            <a:r>
              <a:rPr lang="pl-PL" b="1" dirty="0">
                <a:latin typeface="Aptos" panose="020B0004020202020204" pitchFamily="34" charset="0"/>
                <a:cs typeface="Arial" panose="020B0604020202020204" pitchFamily="34" charset="0"/>
              </a:rPr>
              <a:t>Zmiana formuły funkcjonowania – zbliżone do PKW, oparte </a:t>
            </a:r>
            <a:br>
              <a:rPr lang="pl-PL" b="1" dirty="0">
                <a:latin typeface="Aptos" panose="020B0004020202020204" pitchFamily="34" charset="0"/>
                <a:cs typeface="Arial" panose="020B0604020202020204" pitchFamily="34" charset="0"/>
              </a:rPr>
            </a:br>
            <a:r>
              <a:rPr lang="pl-PL" b="1" dirty="0">
                <a:latin typeface="Aptos" panose="020B0004020202020204" pitchFamily="34" charset="0"/>
                <a:cs typeface="Arial" panose="020B0604020202020204" pitchFamily="34" charset="0"/>
              </a:rPr>
              <a:t>o półroczne zmiany wydzielane przez dywizje</a:t>
            </a:r>
          </a:p>
          <a:p>
            <a:pPr marL="342900" lvl="0" indent="-342900">
              <a:spcAft>
                <a:spcPts val="1200"/>
              </a:spcAft>
              <a:buFont typeface="+mj-lt"/>
              <a:buAutoNum type="arabicPeriod"/>
            </a:pPr>
            <a:r>
              <a:rPr lang="pl-PL" b="1" dirty="0">
                <a:latin typeface="Aptos" panose="020B0004020202020204" pitchFamily="34" charset="0"/>
                <a:cs typeface="Arial" panose="020B0604020202020204" pitchFamily="34" charset="0"/>
              </a:rPr>
              <a:t>Wspieranie Sił Zadaniowych wydzielonych do budowy infrastruktury programu TARCZA WSCHÓD oraz przejmowanie przygotowanej infrastruktury</a:t>
            </a:r>
          </a:p>
          <a:p>
            <a:pPr marL="342900" lvl="0" indent="-342900">
              <a:spcAft>
                <a:spcPts val="1200"/>
              </a:spcAft>
              <a:buFont typeface="+mj-lt"/>
              <a:buAutoNum type="arabicPeriod"/>
            </a:pPr>
            <a:r>
              <a:rPr lang="pl-PL" b="1" dirty="0">
                <a:latin typeface="Aptos" panose="020B0004020202020204" pitchFamily="34" charset="0"/>
                <a:cs typeface="Arial" panose="020B0604020202020204" pitchFamily="34" charset="0"/>
              </a:rPr>
              <a:t>Operacja utrzymywana do czasu osiągnięcia zdolności przez KOP (Komponent Obrony Pogranicza)</a:t>
            </a: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4179" y="2841524"/>
            <a:ext cx="4705024" cy="3583990"/>
          </a:xfrm>
          <a:prstGeom prst="rect">
            <a:avLst/>
          </a:prstGeom>
        </p:spPr>
      </p:pic>
      <p:sp>
        <p:nvSpPr>
          <p:cNvPr id="7" name="Prążkowana strzałka w prawo 6"/>
          <p:cNvSpPr/>
          <p:nvPr/>
        </p:nvSpPr>
        <p:spPr>
          <a:xfrm>
            <a:off x="4039393" y="1567535"/>
            <a:ext cx="1128549" cy="671328"/>
          </a:xfrm>
          <a:prstGeom prst="strip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3C54D9C9-77DB-09F1-BA32-70AAC9E03499}"/>
              </a:ext>
            </a:extLst>
          </p:cNvPr>
          <p:cNvSpPr txBox="1"/>
          <p:nvPr/>
        </p:nvSpPr>
        <p:spPr>
          <a:xfrm>
            <a:off x="0" y="148370"/>
            <a:ext cx="1219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400" b="1" dirty="0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</a:rPr>
              <a:t>OPERACJA </a:t>
            </a:r>
            <a:br>
              <a:rPr lang="pl-PL" sz="2400" b="1" dirty="0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</a:rPr>
            </a:br>
            <a:r>
              <a:rPr lang="pl-PL" sz="2400" b="1" dirty="0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</a:rPr>
              <a:t>BEZPIECZNE PODLASIE</a:t>
            </a:r>
          </a:p>
        </p:txBody>
      </p:sp>
    </p:spTree>
    <p:extLst>
      <p:ext uri="{BB962C8B-B14F-4D97-AF65-F5344CB8AC3E}">
        <p14:creationId xmlns:p14="http://schemas.microsoft.com/office/powerpoint/2010/main" val="1845078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ole tekstowe 10"/>
          <p:cNvSpPr/>
          <p:nvPr/>
        </p:nvSpPr>
        <p:spPr>
          <a:xfrm>
            <a:off x="193159" y="1381031"/>
            <a:ext cx="7330744" cy="547696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ctr">
            <a:spAutoFit/>
          </a:bodyPr>
          <a:lstStyle/>
          <a:p>
            <a:pPr marL="514350" indent="-5143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000" b="1" strike="noStrike" spc="-1" dirty="0">
                <a:latin typeface="Aptos" panose="020B0004020202020204" pitchFamily="34" charset="0"/>
                <a:cs typeface="Arial" panose="020B0604020202020204" pitchFamily="34" charset="0"/>
              </a:rPr>
              <a:t>Projektowane zasady finansowania</a:t>
            </a: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000" b="1" spc="-1" dirty="0">
                <a:latin typeface="Aptos" panose="020B0004020202020204" pitchFamily="34" charset="0"/>
                <a:cs typeface="Arial" panose="020B0604020202020204" pitchFamily="34" charset="0"/>
              </a:rPr>
              <a:t>Przyjęcie uchwały nr 58 „Narodowy Program Odstraszania </a:t>
            </a:r>
            <a:br>
              <a:rPr lang="pl-PL" sz="2000" b="1" spc="-1" dirty="0">
                <a:latin typeface="Aptos" panose="020B0004020202020204" pitchFamily="34" charset="0"/>
                <a:cs typeface="Arial" panose="020B0604020202020204" pitchFamily="34" charset="0"/>
              </a:rPr>
            </a:br>
            <a:r>
              <a:rPr lang="pl-PL" sz="2000" b="1" spc="-1" dirty="0">
                <a:latin typeface="Aptos" panose="020B0004020202020204" pitchFamily="34" charset="0"/>
                <a:cs typeface="Arial" panose="020B0604020202020204" pitchFamily="34" charset="0"/>
              </a:rPr>
              <a:t>i Obrony Tarcza Wschód”</a:t>
            </a: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000" spc="-1" dirty="0">
                <a:latin typeface="Aptos" panose="020B0004020202020204" pitchFamily="34" charset="0"/>
                <a:cs typeface="Arial" panose="020B0604020202020204" pitchFamily="34" charset="0"/>
              </a:rPr>
              <a:t>Powołanie Zespołu Sterującego (Międzyresortowego) </a:t>
            </a:r>
            <a:br>
              <a:rPr lang="pl-PL" sz="2000" spc="-1" dirty="0">
                <a:latin typeface="Aptos" panose="020B0004020202020204" pitchFamily="34" charset="0"/>
                <a:cs typeface="Arial" panose="020B0604020202020204" pitchFamily="34" charset="0"/>
              </a:rPr>
            </a:br>
            <a:r>
              <a:rPr lang="pl-PL" sz="2000" spc="-1" dirty="0">
                <a:latin typeface="Aptos" panose="020B0004020202020204" pitchFamily="34" charset="0"/>
                <a:cs typeface="Arial" panose="020B0604020202020204" pitchFamily="34" charset="0"/>
              </a:rPr>
              <a:t>i Zespołu Ekspertów Wojskowych</a:t>
            </a: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000" b="1" strike="noStrike" spc="-1" dirty="0">
                <a:latin typeface="Aptos" panose="020B0004020202020204" pitchFamily="34" charset="0"/>
                <a:cs typeface="Arial" panose="020B0604020202020204" pitchFamily="34" charset="0"/>
              </a:rPr>
              <a:t>Przeformowanie Batalionu Remontu Lotnisk w Brygadę Drogowo - Lotniskową </a:t>
            </a:r>
            <a:r>
              <a:rPr lang="pl-PL" sz="2000" strike="noStrike" spc="-1" dirty="0">
                <a:latin typeface="Aptos" panose="020B0004020202020204" pitchFamily="34" charset="0"/>
                <a:cs typeface="Arial" panose="020B0604020202020204" pitchFamily="34" charset="0"/>
              </a:rPr>
              <a:t>(3 krotnie zwiększenie potencjału)</a:t>
            </a: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000" strike="noStrike" spc="-1" dirty="0">
                <a:latin typeface="Aptos" panose="020B0004020202020204" pitchFamily="34" charset="0"/>
                <a:cs typeface="Arial" panose="020B0604020202020204" pitchFamily="34" charset="0"/>
              </a:rPr>
              <a:t>Rozpoczęcie pogłębionej analizy terenowej – rekonesanse </a:t>
            </a:r>
            <a:br>
              <a:rPr lang="pl-PL" sz="2000" strike="noStrike" spc="-1" dirty="0">
                <a:latin typeface="Aptos" panose="020B0004020202020204" pitchFamily="34" charset="0"/>
                <a:cs typeface="Arial" panose="020B0604020202020204" pitchFamily="34" charset="0"/>
              </a:rPr>
            </a:br>
            <a:r>
              <a:rPr lang="pl-PL" sz="2000" strike="noStrike" spc="-1" dirty="0">
                <a:latin typeface="Aptos" panose="020B0004020202020204" pitchFamily="34" charset="0"/>
                <a:cs typeface="Arial" panose="020B0604020202020204" pitchFamily="34" charset="0"/>
              </a:rPr>
              <a:t>w rejonach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000" b="1" spc="-1" dirty="0">
                <a:latin typeface="Aptos" panose="020B0004020202020204" pitchFamily="34" charset="0"/>
                <a:cs typeface="Arial" panose="020B0604020202020204" pitchFamily="34" charset="0"/>
              </a:rPr>
              <a:t>Zmiana koncepcji Komponentu Ochrony Pogranicza </a:t>
            </a:r>
            <a:r>
              <a:rPr lang="pl-PL" sz="2000" spc="-1" dirty="0">
                <a:latin typeface="Aptos" panose="020B0004020202020204" pitchFamily="34" charset="0"/>
                <a:cs typeface="Arial" panose="020B0604020202020204" pitchFamily="34" charset="0"/>
              </a:rPr>
              <a:t>– przejęcie operatora Tarczy Wschód, przyspieszenie procesu formowania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000" b="1" spc="-1" dirty="0">
                <a:latin typeface="Aptos" panose="020B0004020202020204" pitchFamily="34" charset="0"/>
                <a:cs typeface="Arial" panose="020B0604020202020204" pitchFamily="34" charset="0"/>
              </a:rPr>
              <a:t>Wyspecyfikowanie Pilnej Potrzeby Operacyjnej </a:t>
            </a:r>
            <a:br>
              <a:rPr lang="pl-PL" sz="2000" b="1" spc="-1" dirty="0">
                <a:latin typeface="Aptos" panose="020B0004020202020204" pitchFamily="34" charset="0"/>
                <a:cs typeface="Arial" panose="020B0604020202020204" pitchFamily="34" charset="0"/>
              </a:rPr>
            </a:br>
            <a:r>
              <a:rPr lang="pl-PL" sz="2000" b="1" spc="-1" dirty="0">
                <a:latin typeface="Aptos" panose="020B0004020202020204" pitchFamily="34" charset="0"/>
                <a:cs typeface="Arial" panose="020B0604020202020204" pitchFamily="34" charset="0"/>
              </a:rPr>
              <a:t>– pozyskanie Ultimate </a:t>
            </a:r>
            <a:r>
              <a:rPr lang="pl-PL" sz="2000" b="1" spc="-1" dirty="0" err="1">
                <a:latin typeface="Aptos" panose="020B0004020202020204" pitchFamily="34" charset="0"/>
                <a:cs typeface="Arial" panose="020B0604020202020204" pitchFamily="34" charset="0"/>
              </a:rPr>
              <a:t>Building</a:t>
            </a:r>
            <a:r>
              <a:rPr lang="pl-PL" sz="2000" b="1" spc="-1" dirty="0">
                <a:latin typeface="Aptos" panose="020B0004020202020204" pitchFamily="34" charset="0"/>
                <a:cs typeface="Arial" panose="020B0604020202020204" pitchFamily="34" charset="0"/>
              </a:rPr>
              <a:t> Machine (UBM)</a:t>
            </a: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endParaRPr lang="pl-PL" sz="2000" b="1" strike="noStrike" spc="-1" dirty="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0229A8DC-CDA0-EEDE-38C8-4F504570A2AD}"/>
              </a:ext>
            </a:extLst>
          </p:cNvPr>
          <p:cNvSpPr txBox="1"/>
          <p:nvPr/>
        </p:nvSpPr>
        <p:spPr>
          <a:xfrm>
            <a:off x="0" y="148370"/>
            <a:ext cx="1219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400" b="1" dirty="0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</a:rPr>
              <a:t>PROGRAM </a:t>
            </a:r>
            <a:br>
              <a:rPr lang="pl-PL" sz="2400" b="1" dirty="0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</a:rPr>
            </a:br>
            <a:r>
              <a:rPr lang="pl-PL" sz="2400" b="1" dirty="0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</a:rPr>
              <a:t>TARCZA WSCHÓD - UPDATE</a:t>
            </a:r>
          </a:p>
        </p:txBody>
      </p:sp>
      <p:grpSp>
        <p:nvGrpSpPr>
          <p:cNvPr id="4" name="Grupa 3">
            <a:extLst>
              <a:ext uri="{FF2B5EF4-FFF2-40B4-BE49-F238E27FC236}">
                <a16:creationId xmlns:a16="http://schemas.microsoft.com/office/drawing/2014/main" id="{412A4530-0BAD-7F12-3201-934A0F1C1A45}"/>
              </a:ext>
            </a:extLst>
          </p:cNvPr>
          <p:cNvGrpSpPr/>
          <p:nvPr/>
        </p:nvGrpSpPr>
        <p:grpSpPr>
          <a:xfrm>
            <a:off x="9048253" y="972608"/>
            <a:ext cx="1152000" cy="1152000"/>
            <a:chOff x="4142141" y="5373973"/>
            <a:chExt cx="1152000" cy="1152000"/>
          </a:xfrm>
        </p:grpSpPr>
        <p:sp>
          <p:nvSpPr>
            <p:cNvPr id="5" name="Owal 4">
              <a:extLst>
                <a:ext uri="{FF2B5EF4-FFF2-40B4-BE49-F238E27FC236}">
                  <a16:creationId xmlns:a16="http://schemas.microsoft.com/office/drawing/2014/main" id="{8A8CAF19-AEF0-FCDD-A089-1B61104210B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142141" y="5373973"/>
              <a:ext cx="1152000" cy="1152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6" name="Obraz 5">
              <a:extLst>
                <a:ext uri="{FF2B5EF4-FFF2-40B4-BE49-F238E27FC236}">
                  <a16:creationId xmlns:a16="http://schemas.microsoft.com/office/drawing/2014/main" id="{5D67611C-253A-F809-B58B-BDAB4A2F308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356519" y="5551051"/>
              <a:ext cx="773305" cy="773305"/>
            </a:xfrm>
            <a:prstGeom prst="rect">
              <a:avLst/>
            </a:prstGeom>
          </p:spPr>
        </p:pic>
      </p:grpSp>
      <p:grpSp>
        <p:nvGrpSpPr>
          <p:cNvPr id="7" name="Grupa 6">
            <a:extLst>
              <a:ext uri="{FF2B5EF4-FFF2-40B4-BE49-F238E27FC236}">
                <a16:creationId xmlns:a16="http://schemas.microsoft.com/office/drawing/2014/main" id="{8E635131-05CD-FF09-DC55-588AD882B547}"/>
              </a:ext>
            </a:extLst>
          </p:cNvPr>
          <p:cNvGrpSpPr/>
          <p:nvPr/>
        </p:nvGrpSpPr>
        <p:grpSpPr>
          <a:xfrm>
            <a:off x="10969391" y="3035215"/>
            <a:ext cx="1152000" cy="1152000"/>
            <a:chOff x="4142141" y="5373973"/>
            <a:chExt cx="1152000" cy="1152000"/>
          </a:xfrm>
        </p:grpSpPr>
        <p:sp>
          <p:nvSpPr>
            <p:cNvPr id="8" name="Owal 7">
              <a:extLst>
                <a:ext uri="{FF2B5EF4-FFF2-40B4-BE49-F238E27FC236}">
                  <a16:creationId xmlns:a16="http://schemas.microsoft.com/office/drawing/2014/main" id="{3BE9FE23-FACA-B22E-78F9-A37795A5ED5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142141" y="5373973"/>
              <a:ext cx="1152000" cy="1152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9" name="Obraz 8">
              <a:extLst>
                <a:ext uri="{FF2B5EF4-FFF2-40B4-BE49-F238E27FC236}">
                  <a16:creationId xmlns:a16="http://schemas.microsoft.com/office/drawing/2014/main" id="{A5CBFFE3-3BD3-9EB1-E2A6-423D0AF8642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356519" y="5551051"/>
              <a:ext cx="773305" cy="773305"/>
            </a:xfrm>
            <a:prstGeom prst="rect">
              <a:avLst/>
            </a:prstGeom>
          </p:spPr>
        </p:pic>
      </p:grpSp>
      <p:grpSp>
        <p:nvGrpSpPr>
          <p:cNvPr id="10" name="Grupa 9">
            <a:extLst>
              <a:ext uri="{FF2B5EF4-FFF2-40B4-BE49-F238E27FC236}">
                <a16:creationId xmlns:a16="http://schemas.microsoft.com/office/drawing/2014/main" id="{2D69455D-3A40-0B60-1670-1E0C553BEB37}"/>
              </a:ext>
            </a:extLst>
          </p:cNvPr>
          <p:cNvGrpSpPr/>
          <p:nvPr/>
        </p:nvGrpSpPr>
        <p:grpSpPr>
          <a:xfrm>
            <a:off x="10770852" y="4746330"/>
            <a:ext cx="1152000" cy="1152000"/>
            <a:chOff x="4142141" y="5373973"/>
            <a:chExt cx="1152000" cy="1152000"/>
          </a:xfrm>
        </p:grpSpPr>
        <p:sp>
          <p:nvSpPr>
            <p:cNvPr id="11" name="Owal 10">
              <a:extLst>
                <a:ext uri="{FF2B5EF4-FFF2-40B4-BE49-F238E27FC236}">
                  <a16:creationId xmlns:a16="http://schemas.microsoft.com/office/drawing/2014/main" id="{ED1B75BF-F91B-F051-B3B1-371AC415FB2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142141" y="5373973"/>
              <a:ext cx="1152000" cy="1152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2" name="Obraz 11">
              <a:extLst>
                <a:ext uri="{FF2B5EF4-FFF2-40B4-BE49-F238E27FC236}">
                  <a16:creationId xmlns:a16="http://schemas.microsoft.com/office/drawing/2014/main" id="{C412FD6B-32AA-DD6E-37C2-D6D3DAF4DD2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356519" y="5551051"/>
              <a:ext cx="773305" cy="773305"/>
            </a:xfrm>
            <a:prstGeom prst="rect">
              <a:avLst/>
            </a:prstGeom>
          </p:spPr>
        </p:pic>
      </p:grpSp>
      <p:grpSp>
        <p:nvGrpSpPr>
          <p:cNvPr id="13" name="Grupa 12">
            <a:extLst>
              <a:ext uri="{FF2B5EF4-FFF2-40B4-BE49-F238E27FC236}">
                <a16:creationId xmlns:a16="http://schemas.microsoft.com/office/drawing/2014/main" id="{4997DAC8-442A-DC32-726B-F4EF497D5A91}"/>
              </a:ext>
            </a:extLst>
          </p:cNvPr>
          <p:cNvGrpSpPr/>
          <p:nvPr/>
        </p:nvGrpSpPr>
        <p:grpSpPr>
          <a:xfrm>
            <a:off x="9195934" y="5462365"/>
            <a:ext cx="1152000" cy="1152000"/>
            <a:chOff x="4142141" y="5373973"/>
            <a:chExt cx="1152000" cy="1152000"/>
          </a:xfrm>
        </p:grpSpPr>
        <p:sp>
          <p:nvSpPr>
            <p:cNvPr id="14" name="Owal 13">
              <a:extLst>
                <a:ext uri="{FF2B5EF4-FFF2-40B4-BE49-F238E27FC236}">
                  <a16:creationId xmlns:a16="http://schemas.microsoft.com/office/drawing/2014/main" id="{D6F3E8AE-067A-35F8-8368-B65B6A75096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142141" y="5373973"/>
              <a:ext cx="1152000" cy="1152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5" name="Obraz 14">
              <a:extLst>
                <a:ext uri="{FF2B5EF4-FFF2-40B4-BE49-F238E27FC236}">
                  <a16:creationId xmlns:a16="http://schemas.microsoft.com/office/drawing/2014/main" id="{727A2B76-EF6C-CAC4-AD13-9418E3B670C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356519" y="5551051"/>
              <a:ext cx="773305" cy="773305"/>
            </a:xfrm>
            <a:prstGeom prst="rect">
              <a:avLst/>
            </a:prstGeom>
          </p:spPr>
        </p:pic>
      </p:grpSp>
      <p:grpSp>
        <p:nvGrpSpPr>
          <p:cNvPr id="16" name="Grupa 15">
            <a:extLst>
              <a:ext uri="{FF2B5EF4-FFF2-40B4-BE49-F238E27FC236}">
                <a16:creationId xmlns:a16="http://schemas.microsoft.com/office/drawing/2014/main" id="{C1459DB1-3B31-26CB-3413-74BE56FAE790}"/>
              </a:ext>
            </a:extLst>
          </p:cNvPr>
          <p:cNvGrpSpPr/>
          <p:nvPr/>
        </p:nvGrpSpPr>
        <p:grpSpPr>
          <a:xfrm>
            <a:off x="9121336" y="3272751"/>
            <a:ext cx="1152000" cy="1152000"/>
            <a:chOff x="7212000" y="3475868"/>
            <a:chExt cx="1152000" cy="1152000"/>
          </a:xfrm>
        </p:grpSpPr>
        <p:sp>
          <p:nvSpPr>
            <p:cNvPr id="17" name="Owal 16">
              <a:extLst>
                <a:ext uri="{FF2B5EF4-FFF2-40B4-BE49-F238E27FC236}">
                  <a16:creationId xmlns:a16="http://schemas.microsoft.com/office/drawing/2014/main" id="{F4CA0E0D-E002-E5CD-240E-04767D6C2FA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12000" y="3475868"/>
              <a:ext cx="1152000" cy="1152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9" name="Grafika 18" descr="Obliczenia w chmurze z wypełnieniem pełnym">
              <a:extLst>
                <a:ext uri="{FF2B5EF4-FFF2-40B4-BE49-F238E27FC236}">
                  <a16:creationId xmlns:a16="http://schemas.microsoft.com/office/drawing/2014/main" id="{68D33CA4-9FBD-643D-D42B-606180A5E31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7425580" y="3665513"/>
              <a:ext cx="732179" cy="732179"/>
            </a:xfrm>
            <a:prstGeom prst="rect">
              <a:avLst/>
            </a:prstGeom>
          </p:spPr>
        </p:pic>
      </p:grpSp>
      <p:grpSp>
        <p:nvGrpSpPr>
          <p:cNvPr id="20" name="Grupa 19">
            <a:extLst>
              <a:ext uri="{FF2B5EF4-FFF2-40B4-BE49-F238E27FC236}">
                <a16:creationId xmlns:a16="http://schemas.microsoft.com/office/drawing/2014/main" id="{BCF5BF54-4442-C979-9294-73EE878C89DE}"/>
              </a:ext>
            </a:extLst>
          </p:cNvPr>
          <p:cNvGrpSpPr/>
          <p:nvPr/>
        </p:nvGrpSpPr>
        <p:grpSpPr>
          <a:xfrm>
            <a:off x="7516563" y="1694916"/>
            <a:ext cx="1267495" cy="1323439"/>
            <a:chOff x="6296747" y="3405537"/>
            <a:chExt cx="1383503" cy="1326133"/>
          </a:xfrm>
        </p:grpSpPr>
        <p:sp>
          <p:nvSpPr>
            <p:cNvPr id="21" name="Owal 20">
              <a:extLst>
                <a:ext uri="{FF2B5EF4-FFF2-40B4-BE49-F238E27FC236}">
                  <a16:creationId xmlns:a16="http://schemas.microsoft.com/office/drawing/2014/main" id="{7965E30D-F00E-B5FC-7B11-489556B7B9B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296747" y="3405537"/>
              <a:ext cx="1383503" cy="132613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22" name="Obraz 21" descr="Obraz zawierający koło, opona, Część samochodowa, ciężarówka&#10;&#10;Opis wygenerowany automatycznie">
              <a:extLst>
                <a:ext uri="{FF2B5EF4-FFF2-40B4-BE49-F238E27FC236}">
                  <a16:creationId xmlns:a16="http://schemas.microsoft.com/office/drawing/2014/main" id="{5B865DC5-2BEE-AB30-A3CB-8F0115E445E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alphaModFix/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sharpenSoften amount="50000"/>
                      </a14:imgEffect>
                      <a14:imgEffect>
                        <a14:brightnessContrast brigh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98399" y="3646236"/>
              <a:ext cx="1005729" cy="802779"/>
            </a:xfrm>
            <a:prstGeom prst="rect">
              <a:avLst/>
            </a:prstGeom>
          </p:spPr>
        </p:pic>
      </p:grpSp>
      <p:grpSp>
        <p:nvGrpSpPr>
          <p:cNvPr id="23" name="Grupa 22">
            <a:extLst>
              <a:ext uri="{FF2B5EF4-FFF2-40B4-BE49-F238E27FC236}">
                <a16:creationId xmlns:a16="http://schemas.microsoft.com/office/drawing/2014/main" id="{EC12CCE9-0F2C-6B8F-141A-9384FAAAF9EC}"/>
              </a:ext>
            </a:extLst>
          </p:cNvPr>
          <p:cNvGrpSpPr/>
          <p:nvPr/>
        </p:nvGrpSpPr>
        <p:grpSpPr>
          <a:xfrm>
            <a:off x="7454650" y="4817749"/>
            <a:ext cx="1220616" cy="1220616"/>
            <a:chOff x="6987562" y="4422286"/>
            <a:chExt cx="1220616" cy="1220616"/>
          </a:xfrm>
        </p:grpSpPr>
        <p:sp>
          <p:nvSpPr>
            <p:cNvPr id="24" name="Owal 23">
              <a:extLst>
                <a:ext uri="{FF2B5EF4-FFF2-40B4-BE49-F238E27FC236}">
                  <a16:creationId xmlns:a16="http://schemas.microsoft.com/office/drawing/2014/main" id="{CC21668F-E42B-F449-801A-3184B9BE64B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987562" y="4422286"/>
              <a:ext cx="1220616" cy="122061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25" name="Obraz 24">
              <a:extLst>
                <a:ext uri="{FF2B5EF4-FFF2-40B4-BE49-F238E27FC236}">
                  <a16:creationId xmlns:a16="http://schemas.microsoft.com/office/drawing/2014/main" id="{9550EB50-FD1A-3AC7-7D44-8D24B69A5C2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16816" y="4724400"/>
              <a:ext cx="941351" cy="619521"/>
            </a:xfrm>
            <a:prstGeom prst="rect">
              <a:avLst/>
            </a:prstGeom>
          </p:spPr>
        </p:pic>
      </p:grpSp>
      <p:cxnSp>
        <p:nvCxnSpPr>
          <p:cNvPr id="26" name="Łącznik prosty 25">
            <a:extLst>
              <a:ext uri="{FF2B5EF4-FFF2-40B4-BE49-F238E27FC236}">
                <a16:creationId xmlns:a16="http://schemas.microsoft.com/office/drawing/2014/main" id="{3265130B-0DC8-29CB-D7F3-E146E23DE7D2}"/>
              </a:ext>
            </a:extLst>
          </p:cNvPr>
          <p:cNvCxnSpPr>
            <a:cxnSpLocks/>
            <a:stCxn id="5" idx="4"/>
            <a:endCxn id="17" idx="0"/>
          </p:cNvCxnSpPr>
          <p:nvPr/>
        </p:nvCxnSpPr>
        <p:spPr>
          <a:xfrm>
            <a:off x="9624253" y="2124608"/>
            <a:ext cx="73083" cy="1148143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Łącznik prosty 26">
            <a:extLst>
              <a:ext uri="{FF2B5EF4-FFF2-40B4-BE49-F238E27FC236}">
                <a16:creationId xmlns:a16="http://schemas.microsoft.com/office/drawing/2014/main" id="{D8FC67C7-7BE8-5933-D771-9D03D950650C}"/>
              </a:ext>
            </a:extLst>
          </p:cNvPr>
          <p:cNvCxnSpPr>
            <a:cxnSpLocks/>
            <a:stCxn id="8" idx="2"/>
            <a:endCxn id="17" idx="6"/>
          </p:cNvCxnSpPr>
          <p:nvPr/>
        </p:nvCxnSpPr>
        <p:spPr>
          <a:xfrm flipH="1">
            <a:off x="10273336" y="3611215"/>
            <a:ext cx="696055" cy="237536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Łącznik prosty 27">
            <a:extLst>
              <a:ext uri="{FF2B5EF4-FFF2-40B4-BE49-F238E27FC236}">
                <a16:creationId xmlns:a16="http://schemas.microsoft.com/office/drawing/2014/main" id="{59ED9165-E098-5B8C-4032-FB25ABD9A17E}"/>
              </a:ext>
            </a:extLst>
          </p:cNvPr>
          <p:cNvCxnSpPr>
            <a:cxnSpLocks/>
            <a:stCxn id="11" idx="2"/>
            <a:endCxn id="17" idx="5"/>
          </p:cNvCxnSpPr>
          <p:nvPr/>
        </p:nvCxnSpPr>
        <p:spPr>
          <a:xfrm flipH="1" flipV="1">
            <a:off x="10104630" y="4256045"/>
            <a:ext cx="666222" cy="1066285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Łącznik prosty 28">
            <a:extLst>
              <a:ext uri="{FF2B5EF4-FFF2-40B4-BE49-F238E27FC236}">
                <a16:creationId xmlns:a16="http://schemas.microsoft.com/office/drawing/2014/main" id="{645924EF-549F-8304-86AE-148F66808A19}"/>
              </a:ext>
            </a:extLst>
          </p:cNvPr>
          <p:cNvCxnSpPr>
            <a:cxnSpLocks/>
            <a:stCxn id="14" idx="0"/>
            <a:endCxn id="17" idx="4"/>
          </p:cNvCxnSpPr>
          <p:nvPr/>
        </p:nvCxnSpPr>
        <p:spPr>
          <a:xfrm flipH="1" flipV="1">
            <a:off x="9697336" y="4424751"/>
            <a:ext cx="74598" cy="103761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Łącznik prosty 29">
            <a:extLst>
              <a:ext uri="{FF2B5EF4-FFF2-40B4-BE49-F238E27FC236}">
                <a16:creationId xmlns:a16="http://schemas.microsoft.com/office/drawing/2014/main" id="{DD299719-29C1-4C11-3F14-3B75DA0E9959}"/>
              </a:ext>
            </a:extLst>
          </p:cNvPr>
          <p:cNvCxnSpPr>
            <a:cxnSpLocks/>
            <a:stCxn id="17" idx="1"/>
            <a:endCxn id="21" idx="5"/>
          </p:cNvCxnSpPr>
          <p:nvPr/>
        </p:nvCxnSpPr>
        <p:spPr>
          <a:xfrm flipH="1" flipV="1">
            <a:off x="8598438" y="2824542"/>
            <a:ext cx="691604" cy="616915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Łącznik prosty 30">
            <a:extLst>
              <a:ext uri="{FF2B5EF4-FFF2-40B4-BE49-F238E27FC236}">
                <a16:creationId xmlns:a16="http://schemas.microsoft.com/office/drawing/2014/main" id="{758311FB-5D81-7B9D-0387-BB7D949B1E2C}"/>
              </a:ext>
            </a:extLst>
          </p:cNvPr>
          <p:cNvCxnSpPr>
            <a:cxnSpLocks/>
            <a:stCxn id="17" idx="3"/>
            <a:endCxn id="24" idx="0"/>
          </p:cNvCxnSpPr>
          <p:nvPr/>
        </p:nvCxnSpPr>
        <p:spPr>
          <a:xfrm flipH="1">
            <a:off x="8064958" y="4256045"/>
            <a:ext cx="1225084" cy="56170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2" name="Grupa 31">
            <a:extLst>
              <a:ext uri="{FF2B5EF4-FFF2-40B4-BE49-F238E27FC236}">
                <a16:creationId xmlns:a16="http://schemas.microsoft.com/office/drawing/2014/main" id="{228C70EA-688F-6AE0-C305-A9A8335E3F2A}"/>
              </a:ext>
            </a:extLst>
          </p:cNvPr>
          <p:cNvGrpSpPr/>
          <p:nvPr/>
        </p:nvGrpSpPr>
        <p:grpSpPr>
          <a:xfrm>
            <a:off x="7115836" y="3208637"/>
            <a:ext cx="1152000" cy="1152000"/>
            <a:chOff x="3920090" y="3062328"/>
            <a:chExt cx="1152000" cy="1152000"/>
          </a:xfrm>
        </p:grpSpPr>
        <p:sp>
          <p:nvSpPr>
            <p:cNvPr id="33" name="Owal 32">
              <a:extLst>
                <a:ext uri="{FF2B5EF4-FFF2-40B4-BE49-F238E27FC236}">
                  <a16:creationId xmlns:a16="http://schemas.microsoft.com/office/drawing/2014/main" id="{FFBACD45-0B6E-EAF8-6F52-4CCBE530058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920090" y="3062328"/>
              <a:ext cx="1152000" cy="1152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35" name="Obraz 34">
              <a:extLst>
                <a:ext uri="{FF2B5EF4-FFF2-40B4-BE49-F238E27FC236}">
                  <a16:creationId xmlns:a16="http://schemas.microsoft.com/office/drawing/2014/main" id="{CE2DA01F-9ED5-CD8D-70D6-9E07C4CA30AA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 flipH="1">
              <a:off x="3974010" y="3148353"/>
              <a:ext cx="1062023" cy="1062023"/>
            </a:xfrm>
            <a:prstGeom prst="rect">
              <a:avLst/>
            </a:prstGeom>
          </p:spPr>
        </p:pic>
      </p:grpSp>
      <p:cxnSp>
        <p:nvCxnSpPr>
          <p:cNvPr id="36" name="Łącznik prosty 35">
            <a:extLst>
              <a:ext uri="{FF2B5EF4-FFF2-40B4-BE49-F238E27FC236}">
                <a16:creationId xmlns:a16="http://schemas.microsoft.com/office/drawing/2014/main" id="{27B21FC0-DB3C-3EE7-C154-39694A74D8D6}"/>
              </a:ext>
            </a:extLst>
          </p:cNvPr>
          <p:cNvCxnSpPr>
            <a:cxnSpLocks/>
            <a:stCxn id="17" idx="2"/>
            <a:endCxn id="35" idx="1"/>
          </p:cNvCxnSpPr>
          <p:nvPr/>
        </p:nvCxnSpPr>
        <p:spPr>
          <a:xfrm flipH="1" flipV="1">
            <a:off x="8231779" y="3825674"/>
            <a:ext cx="889557" cy="23077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7" name="Grupa 36">
            <a:extLst>
              <a:ext uri="{FF2B5EF4-FFF2-40B4-BE49-F238E27FC236}">
                <a16:creationId xmlns:a16="http://schemas.microsoft.com/office/drawing/2014/main" id="{1A5F71BB-3E77-4B8B-22AF-C9AB4E8E5A1B}"/>
              </a:ext>
            </a:extLst>
          </p:cNvPr>
          <p:cNvGrpSpPr/>
          <p:nvPr/>
        </p:nvGrpSpPr>
        <p:grpSpPr>
          <a:xfrm>
            <a:off x="10531634" y="1598426"/>
            <a:ext cx="1152000" cy="1152000"/>
            <a:chOff x="4142141" y="5373973"/>
            <a:chExt cx="1152000" cy="1152000"/>
          </a:xfrm>
        </p:grpSpPr>
        <p:sp>
          <p:nvSpPr>
            <p:cNvPr id="38" name="Owal 37">
              <a:extLst>
                <a:ext uri="{FF2B5EF4-FFF2-40B4-BE49-F238E27FC236}">
                  <a16:creationId xmlns:a16="http://schemas.microsoft.com/office/drawing/2014/main" id="{24E415E0-19A7-DE7B-10B3-C0E4BF4E9CB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142141" y="5373973"/>
              <a:ext cx="1152000" cy="1152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39" name="Obraz 38">
              <a:extLst>
                <a:ext uri="{FF2B5EF4-FFF2-40B4-BE49-F238E27FC236}">
                  <a16:creationId xmlns:a16="http://schemas.microsoft.com/office/drawing/2014/main" id="{8588F60A-3B66-AC99-0B61-DB8FA46A52D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356519" y="5551051"/>
              <a:ext cx="773305" cy="773305"/>
            </a:xfrm>
            <a:prstGeom prst="rect">
              <a:avLst/>
            </a:prstGeom>
          </p:spPr>
        </p:pic>
      </p:grpSp>
      <p:cxnSp>
        <p:nvCxnSpPr>
          <p:cNvPr id="40" name="Łącznik prosty 39">
            <a:extLst>
              <a:ext uri="{FF2B5EF4-FFF2-40B4-BE49-F238E27FC236}">
                <a16:creationId xmlns:a16="http://schemas.microsoft.com/office/drawing/2014/main" id="{F444D6DF-B4DB-AFF3-0FE1-4EDFAE38251C}"/>
              </a:ext>
            </a:extLst>
          </p:cNvPr>
          <p:cNvCxnSpPr>
            <a:cxnSpLocks/>
            <a:stCxn id="38" idx="2"/>
            <a:endCxn id="17" idx="7"/>
          </p:cNvCxnSpPr>
          <p:nvPr/>
        </p:nvCxnSpPr>
        <p:spPr>
          <a:xfrm flipH="1">
            <a:off x="10104630" y="2174426"/>
            <a:ext cx="427004" cy="1267031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Łącznik prosty 41">
            <a:extLst>
              <a:ext uri="{FF2B5EF4-FFF2-40B4-BE49-F238E27FC236}">
                <a16:creationId xmlns:a16="http://schemas.microsoft.com/office/drawing/2014/main" id="{1A9EB153-F834-C88A-3BFF-4606CFFD2D07}"/>
              </a:ext>
            </a:extLst>
          </p:cNvPr>
          <p:cNvCxnSpPr>
            <a:stCxn id="17" idx="0"/>
            <a:endCxn id="5" idx="4"/>
          </p:cNvCxnSpPr>
          <p:nvPr/>
        </p:nvCxnSpPr>
        <p:spPr>
          <a:xfrm flipH="1" flipV="1">
            <a:off x="9624253" y="2124608"/>
            <a:ext cx="73083" cy="11481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Łącznik prosty 42">
            <a:extLst>
              <a:ext uri="{FF2B5EF4-FFF2-40B4-BE49-F238E27FC236}">
                <a16:creationId xmlns:a16="http://schemas.microsoft.com/office/drawing/2014/main" id="{684FFFC4-EFEF-6713-39B5-804C82F3DA8E}"/>
              </a:ext>
            </a:extLst>
          </p:cNvPr>
          <p:cNvCxnSpPr>
            <a:cxnSpLocks/>
            <a:stCxn id="17" idx="7"/>
            <a:endCxn id="38" idx="3"/>
          </p:cNvCxnSpPr>
          <p:nvPr/>
        </p:nvCxnSpPr>
        <p:spPr>
          <a:xfrm flipV="1">
            <a:off x="10104630" y="2581720"/>
            <a:ext cx="595710" cy="8597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Łącznik prosty 45">
            <a:extLst>
              <a:ext uri="{FF2B5EF4-FFF2-40B4-BE49-F238E27FC236}">
                <a16:creationId xmlns:a16="http://schemas.microsoft.com/office/drawing/2014/main" id="{141B8ED2-B1AA-88B3-8D64-115C514566A7}"/>
              </a:ext>
            </a:extLst>
          </p:cNvPr>
          <p:cNvCxnSpPr>
            <a:cxnSpLocks/>
            <a:stCxn id="17" idx="6"/>
            <a:endCxn id="8" idx="2"/>
          </p:cNvCxnSpPr>
          <p:nvPr/>
        </p:nvCxnSpPr>
        <p:spPr>
          <a:xfrm flipV="1">
            <a:off x="10273336" y="3611215"/>
            <a:ext cx="696055" cy="2375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Łącznik prosty 48">
            <a:extLst>
              <a:ext uri="{FF2B5EF4-FFF2-40B4-BE49-F238E27FC236}">
                <a16:creationId xmlns:a16="http://schemas.microsoft.com/office/drawing/2014/main" id="{89A731A8-E6E0-C3B0-BB01-F778E3C689BC}"/>
              </a:ext>
            </a:extLst>
          </p:cNvPr>
          <p:cNvCxnSpPr>
            <a:cxnSpLocks/>
            <a:stCxn id="17" idx="5"/>
            <a:endCxn id="11" idx="1"/>
          </p:cNvCxnSpPr>
          <p:nvPr/>
        </p:nvCxnSpPr>
        <p:spPr>
          <a:xfrm>
            <a:off x="10104630" y="4256045"/>
            <a:ext cx="834928" cy="6589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Łącznik prosty 51">
            <a:extLst>
              <a:ext uri="{FF2B5EF4-FFF2-40B4-BE49-F238E27FC236}">
                <a16:creationId xmlns:a16="http://schemas.microsoft.com/office/drawing/2014/main" id="{A28CA35F-49F2-384C-61FA-53B3F249CC0E}"/>
              </a:ext>
            </a:extLst>
          </p:cNvPr>
          <p:cNvCxnSpPr>
            <a:cxnSpLocks/>
            <a:stCxn id="17" idx="4"/>
            <a:endCxn id="14" idx="0"/>
          </p:cNvCxnSpPr>
          <p:nvPr/>
        </p:nvCxnSpPr>
        <p:spPr>
          <a:xfrm>
            <a:off x="9697336" y="4424751"/>
            <a:ext cx="74598" cy="103761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Łącznik prosty 54">
            <a:extLst>
              <a:ext uri="{FF2B5EF4-FFF2-40B4-BE49-F238E27FC236}">
                <a16:creationId xmlns:a16="http://schemas.microsoft.com/office/drawing/2014/main" id="{B8E3C1AF-1DE8-438E-D5D6-D80CD5283ACD}"/>
              </a:ext>
            </a:extLst>
          </p:cNvPr>
          <p:cNvCxnSpPr>
            <a:cxnSpLocks/>
            <a:stCxn id="17" idx="1"/>
            <a:endCxn id="21" idx="5"/>
          </p:cNvCxnSpPr>
          <p:nvPr/>
        </p:nvCxnSpPr>
        <p:spPr>
          <a:xfrm flipH="1" flipV="1">
            <a:off x="8598438" y="2824542"/>
            <a:ext cx="691604" cy="61691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Łącznik prosty 59">
            <a:extLst>
              <a:ext uri="{FF2B5EF4-FFF2-40B4-BE49-F238E27FC236}">
                <a16:creationId xmlns:a16="http://schemas.microsoft.com/office/drawing/2014/main" id="{AEF7C509-F2B1-D4EA-76E5-14A06F406E66}"/>
              </a:ext>
            </a:extLst>
          </p:cNvPr>
          <p:cNvCxnSpPr>
            <a:cxnSpLocks/>
            <a:stCxn id="17" idx="2"/>
            <a:endCxn id="33" idx="6"/>
          </p:cNvCxnSpPr>
          <p:nvPr/>
        </p:nvCxnSpPr>
        <p:spPr>
          <a:xfrm flipH="1" flipV="1">
            <a:off x="8267836" y="3784637"/>
            <a:ext cx="853500" cy="6411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Łącznik prosty 62">
            <a:extLst>
              <a:ext uri="{FF2B5EF4-FFF2-40B4-BE49-F238E27FC236}">
                <a16:creationId xmlns:a16="http://schemas.microsoft.com/office/drawing/2014/main" id="{9EF5F2A7-1A26-C151-23B9-7F116CB4FFFB}"/>
              </a:ext>
            </a:extLst>
          </p:cNvPr>
          <p:cNvCxnSpPr>
            <a:cxnSpLocks/>
            <a:stCxn id="17" idx="3"/>
            <a:endCxn id="24" idx="7"/>
          </p:cNvCxnSpPr>
          <p:nvPr/>
        </p:nvCxnSpPr>
        <p:spPr>
          <a:xfrm flipH="1">
            <a:off x="8496511" y="4256045"/>
            <a:ext cx="793531" cy="7404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8305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F4DAE532-8F5C-C014-3F22-858DF9E35D7B}"/>
              </a:ext>
            </a:extLst>
          </p:cNvPr>
          <p:cNvSpPr txBox="1"/>
          <p:nvPr/>
        </p:nvSpPr>
        <p:spPr>
          <a:xfrm>
            <a:off x="0" y="343365"/>
            <a:ext cx="1219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400" b="1" dirty="0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</a:rPr>
              <a:t>WNIOSKI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70303D1A-A6D8-7C51-238D-D4628CBE0161}"/>
              </a:ext>
            </a:extLst>
          </p:cNvPr>
          <p:cNvSpPr txBox="1"/>
          <p:nvPr/>
        </p:nvSpPr>
        <p:spPr>
          <a:xfrm>
            <a:off x="409321" y="1493899"/>
            <a:ext cx="6723184" cy="49859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spcAft>
                <a:spcPts val="601"/>
              </a:spcAft>
              <a:buFont typeface="+mj-lt"/>
              <a:buAutoNum type="arabicPeriod"/>
            </a:pPr>
            <a:r>
              <a:rPr lang="pl-PL" sz="2400" b="1" dirty="0">
                <a:latin typeface="Aptos" panose="020B0004020202020204" pitchFamily="34" charset="0"/>
              </a:rPr>
              <a:t>Silna korelacja Tarczy Wschód </a:t>
            </a:r>
            <a:br>
              <a:rPr lang="pl-PL" sz="2400" b="1" dirty="0">
                <a:latin typeface="Aptos" panose="020B0004020202020204" pitchFamily="34" charset="0"/>
              </a:rPr>
            </a:br>
            <a:r>
              <a:rPr lang="pl-PL" sz="2400" b="1" dirty="0">
                <a:latin typeface="Aptos" panose="020B0004020202020204" pitchFamily="34" charset="0"/>
              </a:rPr>
              <a:t>z Operacją Bezpieczne Podlasie</a:t>
            </a:r>
          </a:p>
          <a:p>
            <a:pPr marL="514350" indent="-514350">
              <a:spcAft>
                <a:spcPts val="601"/>
              </a:spcAft>
              <a:buFont typeface="+mj-lt"/>
              <a:buAutoNum type="arabicPeriod"/>
            </a:pPr>
            <a:endParaRPr lang="pl-PL" sz="2400" b="1" dirty="0">
              <a:latin typeface="Aptos" panose="020B0004020202020204" pitchFamily="34" charset="0"/>
            </a:endParaRPr>
          </a:p>
          <a:p>
            <a:pPr marL="514350" indent="-514350">
              <a:spcAft>
                <a:spcPts val="601"/>
              </a:spcAft>
              <a:buFont typeface="+mj-lt"/>
              <a:buAutoNum type="arabicPeriod"/>
            </a:pPr>
            <a:r>
              <a:rPr lang="pl-PL" sz="2400" b="1" dirty="0">
                <a:latin typeface="Aptos" panose="020B0004020202020204" pitchFamily="34" charset="0"/>
              </a:rPr>
              <a:t>KOP „operatorem” instalacji oraz umocnień Tarczy Wschód</a:t>
            </a:r>
          </a:p>
          <a:p>
            <a:pPr marL="514350" indent="-514350">
              <a:spcAft>
                <a:spcPts val="601"/>
              </a:spcAft>
              <a:buFont typeface="+mj-lt"/>
              <a:buAutoNum type="arabicPeriod"/>
            </a:pPr>
            <a:endParaRPr lang="pl-PL" sz="2400" b="1" dirty="0">
              <a:latin typeface="Aptos" panose="020B0004020202020204" pitchFamily="34" charset="0"/>
            </a:endParaRPr>
          </a:p>
          <a:p>
            <a:pPr marL="514350" indent="-514350">
              <a:spcAft>
                <a:spcPts val="601"/>
              </a:spcAft>
              <a:buFont typeface="+mj-lt"/>
              <a:buAutoNum type="arabicPeriod"/>
            </a:pPr>
            <a:r>
              <a:rPr lang="pl-PL" sz="2400" b="1" dirty="0">
                <a:latin typeface="Aptos" panose="020B0004020202020204" pitchFamily="34" charset="0"/>
              </a:rPr>
              <a:t>I kwartał 2025 roku -  rozpoczęcie prac budowlanych i instalacyjnych na granicy</a:t>
            </a:r>
          </a:p>
          <a:p>
            <a:pPr marL="514350" indent="-514350">
              <a:spcAft>
                <a:spcPts val="601"/>
              </a:spcAft>
              <a:buFont typeface="+mj-lt"/>
              <a:buAutoNum type="arabicPeriod"/>
            </a:pPr>
            <a:endParaRPr lang="pl-PL" sz="2400" b="1" dirty="0">
              <a:latin typeface="Aptos" panose="020B0004020202020204" pitchFamily="34" charset="0"/>
            </a:endParaRPr>
          </a:p>
          <a:p>
            <a:pPr marL="514350" indent="-514350">
              <a:spcAft>
                <a:spcPts val="601"/>
              </a:spcAft>
              <a:buFont typeface="+mj-lt"/>
              <a:buAutoNum type="arabicPeriod"/>
            </a:pPr>
            <a:r>
              <a:rPr lang="pl-PL" sz="2400" b="1" dirty="0">
                <a:latin typeface="Aptos" panose="020B0004020202020204" pitchFamily="34" charset="0"/>
              </a:rPr>
              <a:t>Informowanie o postępach prac raz na kwartał (kolejna konferencja prasowa – październik) </a:t>
            </a:r>
          </a:p>
        </p:txBody>
      </p:sp>
      <p:grpSp>
        <p:nvGrpSpPr>
          <p:cNvPr id="42" name="Grupa 41">
            <a:extLst>
              <a:ext uri="{FF2B5EF4-FFF2-40B4-BE49-F238E27FC236}">
                <a16:creationId xmlns:a16="http://schemas.microsoft.com/office/drawing/2014/main" id="{BE9B5352-A379-CFCC-69A3-2DBB85BC94F4}"/>
              </a:ext>
            </a:extLst>
          </p:cNvPr>
          <p:cNvGrpSpPr/>
          <p:nvPr/>
        </p:nvGrpSpPr>
        <p:grpSpPr>
          <a:xfrm>
            <a:off x="8781302" y="3023750"/>
            <a:ext cx="1152000" cy="1152000"/>
            <a:chOff x="4142141" y="5373973"/>
            <a:chExt cx="1152000" cy="1152000"/>
          </a:xfrm>
        </p:grpSpPr>
        <p:sp>
          <p:nvSpPr>
            <p:cNvPr id="43" name="Owal 42">
              <a:extLst>
                <a:ext uri="{FF2B5EF4-FFF2-40B4-BE49-F238E27FC236}">
                  <a16:creationId xmlns:a16="http://schemas.microsoft.com/office/drawing/2014/main" id="{F493165E-422D-B077-A012-F2C894E0A2D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142141" y="5373973"/>
              <a:ext cx="1152000" cy="1152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latin typeface="Aptos" panose="020B0004020202020204" pitchFamily="34" charset="0"/>
              </a:endParaRPr>
            </a:p>
          </p:txBody>
        </p:sp>
        <p:pic>
          <p:nvPicPr>
            <p:cNvPr id="44" name="Obraz 43">
              <a:extLst>
                <a:ext uri="{FF2B5EF4-FFF2-40B4-BE49-F238E27FC236}">
                  <a16:creationId xmlns:a16="http://schemas.microsoft.com/office/drawing/2014/main" id="{33495444-7970-3A71-93CE-B0E510D1D2E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364572" y="5563807"/>
              <a:ext cx="773305" cy="773305"/>
            </a:xfrm>
            <a:prstGeom prst="rect">
              <a:avLst/>
            </a:prstGeom>
          </p:spPr>
        </p:pic>
      </p:grpSp>
      <p:grpSp>
        <p:nvGrpSpPr>
          <p:cNvPr id="45" name="Group 56">
            <a:extLst>
              <a:ext uri="{FF2B5EF4-FFF2-40B4-BE49-F238E27FC236}">
                <a16:creationId xmlns:a16="http://schemas.microsoft.com/office/drawing/2014/main" id="{B21A0D6A-BFDB-1425-7ECE-3633308E6A75}"/>
              </a:ext>
            </a:extLst>
          </p:cNvPr>
          <p:cNvGrpSpPr/>
          <p:nvPr/>
        </p:nvGrpSpPr>
        <p:grpSpPr>
          <a:xfrm>
            <a:off x="7961989" y="2464953"/>
            <a:ext cx="2764913" cy="2634085"/>
            <a:chOff x="2790251" y="3850786"/>
            <a:chExt cx="8236676" cy="7903244"/>
          </a:xfrm>
        </p:grpSpPr>
        <p:sp>
          <p:nvSpPr>
            <p:cNvPr id="46" name="Freeform 35">
              <a:extLst>
                <a:ext uri="{FF2B5EF4-FFF2-40B4-BE49-F238E27FC236}">
                  <a16:creationId xmlns:a16="http://schemas.microsoft.com/office/drawing/2014/main" id="{85B0EABB-1544-4E7E-D930-ECB42CB9F07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48270" y="3850786"/>
              <a:ext cx="2942314" cy="2689985"/>
            </a:xfrm>
            <a:custGeom>
              <a:avLst/>
              <a:gdLst>
                <a:gd name="connsiteX0" fmla="*/ 2210101 w 2657818"/>
                <a:gd name="connsiteY0" fmla="*/ 0 h 2429887"/>
                <a:gd name="connsiteX1" fmla="*/ 2206031 w 2657818"/>
                <a:gd name="connsiteY1" fmla="*/ 447718 h 2429887"/>
                <a:gd name="connsiteX2" fmla="*/ 2189750 w 2657818"/>
                <a:gd name="connsiteY2" fmla="*/ 899506 h 2429887"/>
                <a:gd name="connsiteX3" fmla="*/ 2012873 w 2657818"/>
                <a:gd name="connsiteY3" fmla="*/ 778669 h 2429887"/>
                <a:gd name="connsiteX4" fmla="*/ 1876974 w 2657818"/>
                <a:gd name="connsiteY4" fmla="*/ 978440 h 2429887"/>
                <a:gd name="connsiteX5" fmla="*/ 1959350 w 2657818"/>
                <a:gd name="connsiteY5" fmla="*/ 1053870 h 2429887"/>
                <a:gd name="connsiteX6" fmla="*/ 2657818 w 2657818"/>
                <a:gd name="connsiteY6" fmla="*/ 2158629 h 2429887"/>
                <a:gd name="connsiteX7" fmla="*/ 1822901 w 2657818"/>
                <a:gd name="connsiteY7" fmla="*/ 2429887 h 2429887"/>
                <a:gd name="connsiteX8" fmla="*/ 0 w 2657818"/>
                <a:gd name="connsiteY8" fmla="*/ 1080550 h 2429887"/>
                <a:gd name="connsiteX9" fmla="*/ 0 w 2657818"/>
                <a:gd name="connsiteY9" fmla="*/ 231998 h 2429887"/>
                <a:gd name="connsiteX10" fmla="*/ 1270843 w 2657818"/>
                <a:gd name="connsiteY10" fmla="*/ 554281 h 2429887"/>
                <a:gd name="connsiteX11" fmla="*/ 1424868 w 2657818"/>
                <a:gd name="connsiteY11" fmla="*/ 641259 h 2429887"/>
                <a:gd name="connsiteX12" fmla="*/ 1551337 w 2657818"/>
                <a:gd name="connsiteY12" fmla="*/ 459537 h 2429887"/>
                <a:gd name="connsiteX13" fmla="*/ 1371646 w 2657818"/>
                <a:gd name="connsiteY13" fmla="*/ 333754 h 2429887"/>
                <a:gd name="connsiteX14" fmla="*/ 1794944 w 2657818"/>
                <a:gd name="connsiteY14" fmla="*/ 166877 h 24298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657818" h="2429887">
                  <a:moveTo>
                    <a:pt x="2210101" y="0"/>
                  </a:moveTo>
                  <a:lnTo>
                    <a:pt x="2206031" y="447718"/>
                  </a:lnTo>
                  <a:lnTo>
                    <a:pt x="2189750" y="899506"/>
                  </a:lnTo>
                  <a:lnTo>
                    <a:pt x="2012873" y="778669"/>
                  </a:lnTo>
                  <a:lnTo>
                    <a:pt x="1876974" y="978440"/>
                  </a:lnTo>
                  <a:lnTo>
                    <a:pt x="1959350" y="1053870"/>
                  </a:lnTo>
                  <a:cubicBezTo>
                    <a:pt x="2263842" y="1354634"/>
                    <a:pt x="2503880" y="1728267"/>
                    <a:pt x="2657818" y="2158629"/>
                  </a:cubicBezTo>
                  <a:cubicBezTo>
                    <a:pt x="2657818" y="2158629"/>
                    <a:pt x="2657818" y="2158629"/>
                    <a:pt x="1822901" y="2429887"/>
                  </a:cubicBezTo>
                  <a:cubicBezTo>
                    <a:pt x="1537638" y="1678710"/>
                    <a:pt x="834917" y="1136193"/>
                    <a:pt x="0" y="1080550"/>
                  </a:cubicBezTo>
                  <a:cubicBezTo>
                    <a:pt x="0" y="1080550"/>
                    <a:pt x="0" y="1080550"/>
                    <a:pt x="0" y="231998"/>
                  </a:cubicBezTo>
                  <a:cubicBezTo>
                    <a:pt x="459204" y="245039"/>
                    <a:pt x="890034" y="357846"/>
                    <a:pt x="1270843" y="554281"/>
                  </a:cubicBezTo>
                  <a:lnTo>
                    <a:pt x="1424868" y="641259"/>
                  </a:lnTo>
                  <a:lnTo>
                    <a:pt x="1551337" y="459537"/>
                  </a:lnTo>
                  <a:lnTo>
                    <a:pt x="1371646" y="333754"/>
                  </a:lnTo>
                  <a:lnTo>
                    <a:pt x="1794944" y="166877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7198" dirty="0">
                <a:latin typeface="Aptos" panose="020B0004020202020204" pitchFamily="34" charset="0"/>
              </a:endParaRPr>
            </a:p>
          </p:txBody>
        </p:sp>
        <p:sp>
          <p:nvSpPr>
            <p:cNvPr id="47" name="Freeform 34">
              <a:extLst>
                <a:ext uri="{FF2B5EF4-FFF2-40B4-BE49-F238E27FC236}">
                  <a16:creationId xmlns:a16="http://schemas.microsoft.com/office/drawing/2014/main" id="{C555144C-F892-C1AF-596E-01DCE298DBC1}"/>
                </a:ext>
              </a:extLst>
            </p:cNvPr>
            <p:cNvSpPr>
              <a:spLocks/>
            </p:cNvSpPr>
            <p:nvPr/>
          </p:nvSpPr>
          <p:spPr bwMode="auto">
            <a:xfrm>
              <a:off x="8382000" y="6446150"/>
              <a:ext cx="2644927" cy="3460485"/>
            </a:xfrm>
            <a:custGeom>
              <a:avLst/>
              <a:gdLst>
                <a:gd name="connsiteX0" fmla="*/ 1515382 w 2389186"/>
                <a:gd name="connsiteY0" fmla="*/ 0 h 3125887"/>
                <a:gd name="connsiteX1" fmla="*/ 1556712 w 2389186"/>
                <a:gd name="connsiteY1" fmla="*/ 1516524 h 3125887"/>
                <a:gd name="connsiteX2" fmla="*/ 1541174 w 2389186"/>
                <a:gd name="connsiteY2" fmla="*/ 1571777 h 3125887"/>
                <a:gd name="connsiteX3" fmla="*/ 1782936 w 2389186"/>
                <a:gd name="connsiteY3" fmla="*/ 1661533 h 3125887"/>
                <a:gd name="connsiteX4" fmla="*/ 1855995 w 2389186"/>
                <a:gd name="connsiteY4" fmla="*/ 1453049 h 3125887"/>
                <a:gd name="connsiteX5" fmla="*/ 2128696 w 2389186"/>
                <a:gd name="connsiteY5" fmla="*/ 1815294 h 3125887"/>
                <a:gd name="connsiteX6" fmla="*/ 2389186 w 2389186"/>
                <a:gd name="connsiteY6" fmla="*/ 2177538 h 3125887"/>
                <a:gd name="connsiteX7" fmla="*/ 1953679 w 2389186"/>
                <a:gd name="connsiteY7" fmla="*/ 2291503 h 3125887"/>
                <a:gd name="connsiteX8" fmla="*/ 1514101 w 2389186"/>
                <a:gd name="connsiteY8" fmla="*/ 2393257 h 3125887"/>
                <a:gd name="connsiteX9" fmla="*/ 1591019 w 2389186"/>
                <a:gd name="connsiteY9" fmla="*/ 2189335 h 3125887"/>
                <a:gd name="connsiteX10" fmla="*/ 1344749 w 2389186"/>
                <a:gd name="connsiteY10" fmla="*/ 2102330 h 3125887"/>
                <a:gd name="connsiteX11" fmla="*/ 1337730 w 2389186"/>
                <a:gd name="connsiteY11" fmla="*/ 2117868 h 3125887"/>
                <a:gd name="connsiteX12" fmla="*/ 507445 w 2389186"/>
                <a:gd name="connsiteY12" fmla="*/ 3125887 h 3125887"/>
                <a:gd name="connsiteX13" fmla="*/ 0 w 2389186"/>
                <a:gd name="connsiteY13" fmla="*/ 2429698 h 3125887"/>
                <a:gd name="connsiteX14" fmla="*/ 750740 w 2389186"/>
                <a:gd name="connsiteY14" fmla="*/ 821503 h 3125887"/>
                <a:gd name="connsiteX15" fmla="*/ 681227 w 2389186"/>
                <a:gd name="connsiteY15" fmla="*/ 271514 h 3125887"/>
                <a:gd name="connsiteX16" fmla="*/ 1515382 w 2389186"/>
                <a:gd name="connsiteY16" fmla="*/ 0 h 31258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389186" h="3125887">
                  <a:moveTo>
                    <a:pt x="1515382" y="0"/>
                  </a:moveTo>
                  <a:cubicBezTo>
                    <a:pt x="1664401" y="511699"/>
                    <a:pt x="1673714" y="1031393"/>
                    <a:pt x="1556712" y="1516524"/>
                  </a:cubicBezTo>
                  <a:lnTo>
                    <a:pt x="1541174" y="1571777"/>
                  </a:lnTo>
                  <a:lnTo>
                    <a:pt x="1782936" y="1661533"/>
                  </a:lnTo>
                  <a:lnTo>
                    <a:pt x="1855995" y="1453049"/>
                  </a:lnTo>
                  <a:lnTo>
                    <a:pt x="2128696" y="1815294"/>
                  </a:lnTo>
                  <a:lnTo>
                    <a:pt x="2389186" y="2177538"/>
                  </a:lnTo>
                  <a:lnTo>
                    <a:pt x="1953679" y="2291503"/>
                  </a:lnTo>
                  <a:lnTo>
                    <a:pt x="1514101" y="2393257"/>
                  </a:lnTo>
                  <a:lnTo>
                    <a:pt x="1591019" y="2189335"/>
                  </a:lnTo>
                  <a:lnTo>
                    <a:pt x="1344749" y="2102330"/>
                  </a:lnTo>
                  <a:lnTo>
                    <a:pt x="1337730" y="2117868"/>
                  </a:lnTo>
                  <a:cubicBezTo>
                    <a:pt x="1146746" y="2501602"/>
                    <a:pt x="867174" y="2846541"/>
                    <a:pt x="507445" y="3125887"/>
                  </a:cubicBezTo>
                  <a:cubicBezTo>
                    <a:pt x="507445" y="3125887"/>
                    <a:pt x="507445" y="3125887"/>
                    <a:pt x="0" y="2429698"/>
                  </a:cubicBezTo>
                  <a:cubicBezTo>
                    <a:pt x="458786" y="2039833"/>
                    <a:pt x="750740" y="1461996"/>
                    <a:pt x="750740" y="821503"/>
                  </a:cubicBezTo>
                  <a:cubicBezTo>
                    <a:pt x="750740" y="633532"/>
                    <a:pt x="722935" y="445561"/>
                    <a:pt x="681227" y="271514"/>
                  </a:cubicBezTo>
                  <a:cubicBezTo>
                    <a:pt x="681227" y="271514"/>
                    <a:pt x="681227" y="271514"/>
                    <a:pt x="1515382" y="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7198" dirty="0">
                <a:latin typeface="Aptos" panose="020B0004020202020204" pitchFamily="34" charset="0"/>
              </a:endParaRPr>
            </a:p>
          </p:txBody>
        </p:sp>
        <p:sp>
          <p:nvSpPr>
            <p:cNvPr id="48" name="Freeform 33">
              <a:extLst>
                <a:ext uri="{FF2B5EF4-FFF2-40B4-BE49-F238E27FC236}">
                  <a16:creationId xmlns:a16="http://schemas.microsoft.com/office/drawing/2014/main" id="{855F75AD-15DF-7A3D-FD59-75F7486785F9}"/>
                </a:ext>
              </a:extLst>
            </p:cNvPr>
            <p:cNvSpPr>
              <a:spLocks/>
            </p:cNvSpPr>
            <p:nvPr/>
          </p:nvSpPr>
          <p:spPr bwMode="auto">
            <a:xfrm>
              <a:off x="5128782" y="9266806"/>
              <a:ext cx="3636214" cy="2487224"/>
            </a:xfrm>
            <a:custGeom>
              <a:avLst/>
              <a:gdLst>
                <a:gd name="connsiteX0" fmla="*/ 2776621 w 3284624"/>
                <a:gd name="connsiteY0" fmla="*/ 0 h 2246731"/>
                <a:gd name="connsiteX1" fmla="*/ 3284624 w 3284624"/>
                <a:gd name="connsiteY1" fmla="*/ 694046 h 2246731"/>
                <a:gd name="connsiteX2" fmla="*/ 2072136 w 3284624"/>
                <a:gd name="connsiteY2" fmla="*/ 1168383 h 2246731"/>
                <a:gd name="connsiteX3" fmla="*/ 1933810 w 3284624"/>
                <a:gd name="connsiteY3" fmla="*/ 1184034 h 2246731"/>
                <a:gd name="connsiteX4" fmla="*/ 1930297 w 3284624"/>
                <a:gd name="connsiteY4" fmla="*/ 1498400 h 2246731"/>
                <a:gd name="connsiteX5" fmla="*/ 2144977 w 3284624"/>
                <a:gd name="connsiteY5" fmla="*/ 1501891 h 2246731"/>
                <a:gd name="connsiteX6" fmla="*/ 1888557 w 3284624"/>
                <a:gd name="connsiteY6" fmla="*/ 1872276 h 2246731"/>
                <a:gd name="connsiteX7" fmla="*/ 1636206 w 3284624"/>
                <a:gd name="connsiteY7" fmla="*/ 2246731 h 2246731"/>
                <a:gd name="connsiteX8" fmla="*/ 1391996 w 3284624"/>
                <a:gd name="connsiteY8" fmla="*/ 1864135 h 2246731"/>
                <a:gd name="connsiteX9" fmla="*/ 1143716 w 3284624"/>
                <a:gd name="connsiteY9" fmla="*/ 1489680 h 2246731"/>
                <a:gd name="connsiteX10" fmla="*/ 1360914 w 3284624"/>
                <a:gd name="connsiteY10" fmla="*/ 1491446 h 2246731"/>
                <a:gd name="connsiteX11" fmla="*/ 1366061 w 3284624"/>
                <a:gd name="connsiteY11" fmla="*/ 1186067 h 2246731"/>
                <a:gd name="connsiteX12" fmla="*/ 1208574 w 3284624"/>
                <a:gd name="connsiteY12" fmla="*/ 1168383 h 2246731"/>
                <a:gd name="connsiteX13" fmla="*/ 0 w 3284624"/>
                <a:gd name="connsiteY13" fmla="*/ 694046 h 2246731"/>
                <a:gd name="connsiteX14" fmla="*/ 473209 w 3284624"/>
                <a:gd name="connsiteY14" fmla="*/ 34702 h 2246731"/>
                <a:gd name="connsiteX15" fmla="*/ 1593600 w 3284624"/>
                <a:gd name="connsiteY15" fmla="*/ 360904 h 2246731"/>
                <a:gd name="connsiteX16" fmla="*/ 2776621 w 3284624"/>
                <a:gd name="connsiteY16" fmla="*/ 0 h 2246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284624" h="2246731">
                  <a:moveTo>
                    <a:pt x="2776621" y="0"/>
                  </a:moveTo>
                  <a:cubicBezTo>
                    <a:pt x="2776621" y="0"/>
                    <a:pt x="2776621" y="0"/>
                    <a:pt x="3284624" y="694046"/>
                  </a:cubicBezTo>
                  <a:cubicBezTo>
                    <a:pt x="2908841" y="943903"/>
                    <a:pt x="2497828" y="1103967"/>
                    <a:pt x="2072136" y="1168383"/>
                  </a:cubicBezTo>
                  <a:lnTo>
                    <a:pt x="1933810" y="1184034"/>
                  </a:lnTo>
                  <a:lnTo>
                    <a:pt x="1930297" y="1498400"/>
                  </a:lnTo>
                  <a:lnTo>
                    <a:pt x="2144977" y="1501891"/>
                  </a:lnTo>
                  <a:lnTo>
                    <a:pt x="1888557" y="1872276"/>
                  </a:lnTo>
                  <a:lnTo>
                    <a:pt x="1636206" y="2246731"/>
                  </a:lnTo>
                  <a:lnTo>
                    <a:pt x="1391996" y="1864135"/>
                  </a:lnTo>
                  <a:lnTo>
                    <a:pt x="1143716" y="1489680"/>
                  </a:lnTo>
                  <a:lnTo>
                    <a:pt x="1360914" y="1491446"/>
                  </a:lnTo>
                  <a:lnTo>
                    <a:pt x="1366061" y="1186067"/>
                  </a:lnTo>
                  <a:lnTo>
                    <a:pt x="1208574" y="1168383"/>
                  </a:lnTo>
                  <a:cubicBezTo>
                    <a:pt x="780272" y="1103967"/>
                    <a:pt x="370564" y="943903"/>
                    <a:pt x="0" y="694046"/>
                  </a:cubicBezTo>
                  <a:cubicBezTo>
                    <a:pt x="0" y="694046"/>
                    <a:pt x="0" y="694046"/>
                    <a:pt x="473209" y="34702"/>
                  </a:cubicBezTo>
                  <a:cubicBezTo>
                    <a:pt x="800279" y="242916"/>
                    <a:pt x="1183022" y="360904"/>
                    <a:pt x="1593600" y="360904"/>
                  </a:cubicBezTo>
                  <a:cubicBezTo>
                    <a:pt x="2032013" y="360904"/>
                    <a:pt x="2442591" y="229035"/>
                    <a:pt x="2776621" y="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7198" dirty="0">
                <a:latin typeface="Aptos" panose="020B0004020202020204" pitchFamily="34" charset="0"/>
              </a:endParaRPr>
            </a:p>
          </p:txBody>
        </p:sp>
        <p:sp>
          <p:nvSpPr>
            <p:cNvPr id="49" name="Freeform 37">
              <a:extLst>
                <a:ext uri="{FF2B5EF4-FFF2-40B4-BE49-F238E27FC236}">
                  <a16:creationId xmlns:a16="http://schemas.microsoft.com/office/drawing/2014/main" id="{B965CFAF-90C2-D464-5EE3-20F69677A6F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0251" y="6446150"/>
              <a:ext cx="2685481" cy="3460485"/>
            </a:xfrm>
            <a:custGeom>
              <a:avLst/>
              <a:gdLst>
                <a:gd name="connsiteX0" fmla="*/ 938800 w 2425819"/>
                <a:gd name="connsiteY0" fmla="*/ 0 h 3125887"/>
                <a:gd name="connsiteX1" fmla="*/ 1696207 w 2425819"/>
                <a:gd name="connsiteY1" fmla="*/ 250628 h 3125887"/>
                <a:gd name="connsiteX2" fmla="*/ 1619771 w 2425819"/>
                <a:gd name="connsiteY2" fmla="*/ 821503 h 3125887"/>
                <a:gd name="connsiteX3" fmla="*/ 2425819 w 2425819"/>
                <a:gd name="connsiteY3" fmla="*/ 2471470 h 3125887"/>
                <a:gd name="connsiteX4" fmla="*/ 1953308 w 2425819"/>
                <a:gd name="connsiteY4" fmla="*/ 3125887 h 3125887"/>
                <a:gd name="connsiteX5" fmla="*/ 1118081 w 2425819"/>
                <a:gd name="connsiteY5" fmla="*/ 2117868 h 3125887"/>
                <a:gd name="connsiteX6" fmla="*/ 1101826 w 2425819"/>
                <a:gd name="connsiteY6" fmla="*/ 2082055 h 3125887"/>
                <a:gd name="connsiteX7" fmla="*/ 801342 w 2425819"/>
                <a:gd name="connsiteY7" fmla="*/ 2188214 h 3125887"/>
                <a:gd name="connsiteX8" fmla="*/ 875085 w 2425819"/>
                <a:gd name="connsiteY8" fmla="*/ 2393257 h 3125887"/>
                <a:gd name="connsiteX9" fmla="*/ 439577 w 2425819"/>
                <a:gd name="connsiteY9" fmla="*/ 2291503 h 3125887"/>
                <a:gd name="connsiteX10" fmla="*/ 0 w 2425819"/>
                <a:gd name="connsiteY10" fmla="*/ 2177538 h 3125887"/>
                <a:gd name="connsiteX11" fmla="*/ 272701 w 2425819"/>
                <a:gd name="connsiteY11" fmla="*/ 1815294 h 3125887"/>
                <a:gd name="connsiteX12" fmla="*/ 537261 w 2425819"/>
                <a:gd name="connsiteY12" fmla="*/ 1453049 h 3125887"/>
                <a:gd name="connsiteX13" fmla="*/ 611540 w 2425819"/>
                <a:gd name="connsiteY13" fmla="*/ 1659967 h 3125887"/>
                <a:gd name="connsiteX14" fmla="*/ 907878 w 2425819"/>
                <a:gd name="connsiteY14" fmla="*/ 1551251 h 3125887"/>
                <a:gd name="connsiteX15" fmla="*/ 898068 w 2425819"/>
                <a:gd name="connsiteY15" fmla="*/ 1516524 h 3125887"/>
                <a:gd name="connsiteX16" fmla="*/ 938800 w 2425819"/>
                <a:gd name="connsiteY16" fmla="*/ 0 h 31258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25819" h="3125887">
                  <a:moveTo>
                    <a:pt x="938800" y="0"/>
                  </a:moveTo>
                  <a:cubicBezTo>
                    <a:pt x="938800" y="0"/>
                    <a:pt x="938800" y="0"/>
                    <a:pt x="1696207" y="250628"/>
                  </a:cubicBezTo>
                  <a:cubicBezTo>
                    <a:pt x="1647566" y="431637"/>
                    <a:pt x="1619771" y="619608"/>
                    <a:pt x="1619771" y="821503"/>
                  </a:cubicBezTo>
                  <a:cubicBezTo>
                    <a:pt x="1619771" y="1489844"/>
                    <a:pt x="1939411" y="2088566"/>
                    <a:pt x="2425819" y="2471470"/>
                  </a:cubicBezTo>
                  <a:cubicBezTo>
                    <a:pt x="2425819" y="2471470"/>
                    <a:pt x="2425819" y="2471470"/>
                    <a:pt x="1953308" y="3125887"/>
                  </a:cubicBezTo>
                  <a:cubicBezTo>
                    <a:pt x="1591108" y="2846541"/>
                    <a:pt x="1310012" y="2501602"/>
                    <a:pt x="1118081" y="2117868"/>
                  </a:cubicBezTo>
                  <a:lnTo>
                    <a:pt x="1101826" y="2082055"/>
                  </a:lnTo>
                  <a:lnTo>
                    <a:pt x="801342" y="2188214"/>
                  </a:lnTo>
                  <a:lnTo>
                    <a:pt x="875085" y="2393257"/>
                  </a:lnTo>
                  <a:lnTo>
                    <a:pt x="439577" y="2291503"/>
                  </a:lnTo>
                  <a:lnTo>
                    <a:pt x="0" y="2177538"/>
                  </a:lnTo>
                  <a:lnTo>
                    <a:pt x="272701" y="1815294"/>
                  </a:lnTo>
                  <a:lnTo>
                    <a:pt x="537261" y="1453049"/>
                  </a:lnTo>
                  <a:lnTo>
                    <a:pt x="611540" y="1659967"/>
                  </a:lnTo>
                  <a:lnTo>
                    <a:pt x="907878" y="1551251"/>
                  </a:lnTo>
                  <a:lnTo>
                    <a:pt x="898068" y="1516524"/>
                  </a:lnTo>
                  <a:cubicBezTo>
                    <a:pt x="780527" y="1031393"/>
                    <a:pt x="789837" y="511699"/>
                    <a:pt x="938800" y="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7198" dirty="0">
                <a:latin typeface="Aptos" panose="020B0004020202020204" pitchFamily="34" charset="0"/>
              </a:endParaRPr>
            </a:p>
          </p:txBody>
        </p:sp>
        <p:sp>
          <p:nvSpPr>
            <p:cNvPr id="50" name="Freeform 36">
              <a:extLst>
                <a:ext uri="{FF2B5EF4-FFF2-40B4-BE49-F238E27FC236}">
                  <a16:creationId xmlns:a16="http://schemas.microsoft.com/office/drawing/2014/main" id="{A01B9C1D-0F4E-FA8F-2B2B-9C7CF5C0C11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9676" y="3850786"/>
              <a:ext cx="2942314" cy="2667457"/>
            </a:xfrm>
            <a:custGeom>
              <a:avLst/>
              <a:gdLst>
                <a:gd name="connsiteX0" fmla="*/ 480279 w 2657818"/>
                <a:gd name="connsiteY0" fmla="*/ 0 h 2409537"/>
                <a:gd name="connsiteX1" fmla="*/ 899507 w 2657818"/>
                <a:gd name="connsiteY1" fmla="*/ 166877 h 2409537"/>
                <a:gd name="connsiteX2" fmla="*/ 1314664 w 2657818"/>
                <a:gd name="connsiteY2" fmla="*/ 333754 h 2409537"/>
                <a:gd name="connsiteX3" fmla="*/ 1139180 w 2657818"/>
                <a:gd name="connsiteY3" fmla="*/ 455377 h 2409537"/>
                <a:gd name="connsiteX4" fmla="*/ 1257467 w 2657818"/>
                <a:gd name="connsiteY4" fmla="*/ 628709 h 2409537"/>
                <a:gd name="connsiteX5" fmla="*/ 1388810 w 2657818"/>
                <a:gd name="connsiteY5" fmla="*/ 554357 h 2409537"/>
                <a:gd name="connsiteX6" fmla="*/ 2657818 w 2657818"/>
                <a:gd name="connsiteY6" fmla="*/ 231998 h 2409537"/>
                <a:gd name="connsiteX7" fmla="*/ 2657818 w 2657818"/>
                <a:gd name="connsiteY7" fmla="*/ 1073794 h 2409537"/>
                <a:gd name="connsiteX8" fmla="*/ 765340 w 2657818"/>
                <a:gd name="connsiteY8" fmla="*/ 2409537 h 2409537"/>
                <a:gd name="connsiteX9" fmla="*/ 0 w 2657818"/>
                <a:gd name="connsiteY9" fmla="*/ 2159085 h 2409537"/>
                <a:gd name="connsiteX10" fmla="*/ 701526 w 2657818"/>
                <a:gd name="connsiteY10" fmla="*/ 1054065 h 2409537"/>
                <a:gd name="connsiteX11" fmla="*/ 800358 w 2657818"/>
                <a:gd name="connsiteY11" fmla="*/ 963448 h 2409537"/>
                <a:gd name="connsiteX12" fmla="*/ 671148 w 2657818"/>
                <a:gd name="connsiteY12" fmla="*/ 779041 h 2409537"/>
                <a:gd name="connsiteX13" fmla="*/ 496560 w 2657818"/>
                <a:gd name="connsiteY13" fmla="*/ 899506 h 2409537"/>
                <a:gd name="connsiteX14" fmla="*/ 488420 w 2657818"/>
                <a:gd name="connsiteY14" fmla="*/ 447718 h 24095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657818" h="2409537">
                  <a:moveTo>
                    <a:pt x="480279" y="0"/>
                  </a:moveTo>
                  <a:lnTo>
                    <a:pt x="899507" y="166877"/>
                  </a:lnTo>
                  <a:lnTo>
                    <a:pt x="1314664" y="333754"/>
                  </a:lnTo>
                  <a:lnTo>
                    <a:pt x="1139180" y="455377"/>
                  </a:lnTo>
                  <a:lnTo>
                    <a:pt x="1257467" y="628709"/>
                  </a:lnTo>
                  <a:lnTo>
                    <a:pt x="1388810" y="554357"/>
                  </a:lnTo>
                  <a:cubicBezTo>
                    <a:pt x="1768762" y="357876"/>
                    <a:pt x="2198614" y="245043"/>
                    <a:pt x="2657818" y="231998"/>
                  </a:cubicBezTo>
                  <a:cubicBezTo>
                    <a:pt x="2657818" y="231998"/>
                    <a:pt x="2657818" y="231998"/>
                    <a:pt x="2657818" y="1073794"/>
                  </a:cubicBezTo>
                  <a:cubicBezTo>
                    <a:pt x="1795071" y="1101622"/>
                    <a:pt x="1064519" y="1644268"/>
                    <a:pt x="765340" y="2409537"/>
                  </a:cubicBezTo>
                  <a:cubicBezTo>
                    <a:pt x="765340" y="2409537"/>
                    <a:pt x="765340" y="2409537"/>
                    <a:pt x="0" y="2159085"/>
                  </a:cubicBezTo>
                  <a:cubicBezTo>
                    <a:pt x="156547" y="1728621"/>
                    <a:pt x="397238" y="1354901"/>
                    <a:pt x="701526" y="1054065"/>
                  </a:cubicBezTo>
                  <a:lnTo>
                    <a:pt x="800358" y="963448"/>
                  </a:lnTo>
                  <a:lnTo>
                    <a:pt x="671148" y="779041"/>
                  </a:lnTo>
                  <a:lnTo>
                    <a:pt x="496560" y="899506"/>
                  </a:lnTo>
                  <a:lnTo>
                    <a:pt x="488420" y="447718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7198" dirty="0">
                <a:latin typeface="Aptos" panose="020B0004020202020204" pitchFamily="34" charset="0"/>
              </a:endParaRPr>
            </a:p>
          </p:txBody>
        </p:sp>
      </p:grpSp>
      <p:sp>
        <p:nvSpPr>
          <p:cNvPr id="51" name="pole tekstowe 50">
            <a:extLst>
              <a:ext uri="{FF2B5EF4-FFF2-40B4-BE49-F238E27FC236}">
                <a16:creationId xmlns:a16="http://schemas.microsoft.com/office/drawing/2014/main" id="{C671178B-7173-6A47-1712-1C2CD0674DE4}"/>
              </a:ext>
            </a:extLst>
          </p:cNvPr>
          <p:cNvSpPr txBox="1"/>
          <p:nvPr/>
        </p:nvSpPr>
        <p:spPr>
          <a:xfrm>
            <a:off x="10437175" y="3799471"/>
            <a:ext cx="17868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b="1" dirty="0">
                <a:latin typeface="Aptos" panose="020B0004020202020204" pitchFamily="34" charset="0"/>
                <a:cs typeface="Arial Narrow" panose="020B0604020202020204" pitchFamily="34" charset="0"/>
              </a:rPr>
              <a:t>Sensory </a:t>
            </a:r>
            <a:br>
              <a:rPr lang="pl-PL" b="1" dirty="0">
                <a:latin typeface="Aptos" panose="020B0004020202020204" pitchFamily="34" charset="0"/>
                <a:cs typeface="Arial Narrow" panose="020B0604020202020204" pitchFamily="34" charset="0"/>
              </a:rPr>
            </a:br>
            <a:r>
              <a:rPr lang="pl-PL" b="1" dirty="0">
                <a:latin typeface="Aptos" panose="020B0004020202020204" pitchFamily="34" charset="0"/>
                <a:cs typeface="Arial Narrow" panose="020B0604020202020204" pitchFamily="34" charset="0"/>
              </a:rPr>
              <a:t>akustyczne</a:t>
            </a:r>
          </a:p>
          <a:p>
            <a:pPr algn="ctr"/>
            <a:r>
              <a:rPr lang="pl-PL" b="1" dirty="0">
                <a:latin typeface="Aptos" panose="020B0004020202020204" pitchFamily="34" charset="0"/>
                <a:cs typeface="Arial Narrow" panose="020B0604020202020204" pitchFamily="34" charset="0"/>
              </a:rPr>
              <a:t>/system ECHO/</a:t>
            </a:r>
          </a:p>
        </p:txBody>
      </p:sp>
      <p:sp>
        <p:nvSpPr>
          <p:cNvPr id="52" name="pole tekstowe 51">
            <a:extLst>
              <a:ext uri="{FF2B5EF4-FFF2-40B4-BE49-F238E27FC236}">
                <a16:creationId xmlns:a16="http://schemas.microsoft.com/office/drawing/2014/main" id="{FF1FE8FE-47D3-0794-644F-0474B2B39967}"/>
              </a:ext>
            </a:extLst>
          </p:cNvPr>
          <p:cNvSpPr txBox="1"/>
          <p:nvPr/>
        </p:nvSpPr>
        <p:spPr>
          <a:xfrm>
            <a:off x="10022622" y="1876746"/>
            <a:ext cx="10606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b="1" dirty="0">
                <a:latin typeface="Aptos" panose="020B0004020202020204" pitchFamily="34" charset="0"/>
                <a:cs typeface="Arial Narrow" panose="020B0604020202020204" pitchFamily="34" charset="0"/>
              </a:rPr>
              <a:t>Efektory</a:t>
            </a:r>
            <a:br>
              <a:rPr lang="pl-PL" b="1" dirty="0">
                <a:latin typeface="Aptos" panose="020B0004020202020204" pitchFamily="34" charset="0"/>
                <a:cs typeface="Arial Narrow" panose="020B0604020202020204" pitchFamily="34" charset="0"/>
              </a:rPr>
            </a:br>
            <a:r>
              <a:rPr lang="pl-PL" b="1" dirty="0">
                <a:latin typeface="Aptos" panose="020B0004020202020204" pitchFamily="34" charset="0"/>
                <a:cs typeface="Arial Narrow" panose="020B0604020202020204" pitchFamily="34" charset="0"/>
              </a:rPr>
              <a:t> WRE</a:t>
            </a:r>
          </a:p>
        </p:txBody>
      </p:sp>
      <p:sp>
        <p:nvSpPr>
          <p:cNvPr id="53" name="pole tekstowe 52">
            <a:extLst>
              <a:ext uri="{FF2B5EF4-FFF2-40B4-BE49-F238E27FC236}">
                <a16:creationId xmlns:a16="http://schemas.microsoft.com/office/drawing/2014/main" id="{3B029A50-920C-2B55-2C14-8C2A0A110534}"/>
              </a:ext>
            </a:extLst>
          </p:cNvPr>
          <p:cNvSpPr txBox="1"/>
          <p:nvPr/>
        </p:nvSpPr>
        <p:spPr>
          <a:xfrm>
            <a:off x="8793300" y="5099038"/>
            <a:ext cx="11941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b="1" dirty="0">
                <a:latin typeface="Aptos" panose="020B0004020202020204" pitchFamily="34" charset="0"/>
                <a:cs typeface="Arial Narrow" panose="020B0604020202020204" pitchFamily="34" charset="0"/>
              </a:rPr>
              <a:t>Sensory </a:t>
            </a:r>
            <a:br>
              <a:rPr lang="pl-PL" b="1" dirty="0">
                <a:latin typeface="Aptos" panose="020B0004020202020204" pitchFamily="34" charset="0"/>
                <a:cs typeface="Arial Narrow" panose="020B0604020202020204" pitchFamily="34" charset="0"/>
              </a:rPr>
            </a:br>
            <a:r>
              <a:rPr lang="pl-PL" b="1" dirty="0">
                <a:latin typeface="Aptos" panose="020B0004020202020204" pitchFamily="34" charset="0"/>
                <a:cs typeface="Arial Narrow" panose="020B0604020202020204" pitchFamily="34" charset="0"/>
              </a:rPr>
              <a:t>obrazowe</a:t>
            </a:r>
          </a:p>
        </p:txBody>
      </p:sp>
      <p:sp>
        <p:nvSpPr>
          <p:cNvPr id="54" name="pole tekstowe 53">
            <a:extLst>
              <a:ext uri="{FF2B5EF4-FFF2-40B4-BE49-F238E27FC236}">
                <a16:creationId xmlns:a16="http://schemas.microsoft.com/office/drawing/2014/main" id="{7913EF41-985C-7122-0946-E11D2B14321C}"/>
              </a:ext>
            </a:extLst>
          </p:cNvPr>
          <p:cNvSpPr txBox="1"/>
          <p:nvPr/>
        </p:nvSpPr>
        <p:spPr>
          <a:xfrm>
            <a:off x="7489215" y="1927963"/>
            <a:ext cx="9878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b="1" dirty="0">
                <a:latin typeface="Aptos" panose="020B0004020202020204" pitchFamily="34" charset="0"/>
                <a:cs typeface="Arial Narrow" panose="020B0604020202020204" pitchFamily="34" charset="0"/>
              </a:rPr>
              <a:t>Dostęp </a:t>
            </a:r>
            <a:br>
              <a:rPr lang="pl-PL" b="1" dirty="0">
                <a:latin typeface="Aptos" panose="020B0004020202020204" pitchFamily="34" charset="0"/>
                <a:cs typeface="Arial Narrow" panose="020B0604020202020204" pitchFamily="34" charset="0"/>
              </a:rPr>
            </a:br>
            <a:r>
              <a:rPr lang="pl-PL" b="1" dirty="0">
                <a:latin typeface="Aptos" panose="020B0004020202020204" pitchFamily="34" charset="0"/>
                <a:cs typeface="Arial Narrow" panose="020B0604020202020204" pitchFamily="34" charset="0"/>
              </a:rPr>
              <a:t>5G/LTE</a:t>
            </a:r>
          </a:p>
        </p:txBody>
      </p:sp>
      <p:sp>
        <p:nvSpPr>
          <p:cNvPr id="55" name="pole tekstowe 54">
            <a:extLst>
              <a:ext uri="{FF2B5EF4-FFF2-40B4-BE49-F238E27FC236}">
                <a16:creationId xmlns:a16="http://schemas.microsoft.com/office/drawing/2014/main" id="{9E06A999-1B9E-D3BB-4A6E-2548DFCE9605}"/>
              </a:ext>
            </a:extLst>
          </p:cNvPr>
          <p:cNvSpPr txBox="1"/>
          <p:nvPr/>
        </p:nvSpPr>
        <p:spPr>
          <a:xfrm>
            <a:off x="6980658" y="3852584"/>
            <a:ext cx="10377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b="1" dirty="0">
                <a:latin typeface="Aptos" panose="020B0004020202020204" pitchFamily="34" charset="0"/>
                <a:cs typeface="Arial Narrow" panose="020B0604020202020204" pitchFamily="34" charset="0"/>
              </a:rPr>
              <a:t>Sensory</a:t>
            </a:r>
            <a:br>
              <a:rPr lang="pl-PL" b="1" dirty="0">
                <a:latin typeface="Aptos" panose="020B0004020202020204" pitchFamily="34" charset="0"/>
                <a:cs typeface="Arial Narrow" panose="020B0604020202020204" pitchFamily="34" charset="0"/>
              </a:rPr>
            </a:br>
            <a:r>
              <a:rPr lang="pl-PL" b="1" dirty="0">
                <a:latin typeface="Aptos" panose="020B0004020202020204" pitchFamily="34" charset="0"/>
                <a:cs typeface="Arial Narrow" panose="020B0604020202020204" pitchFamily="34" charset="0"/>
              </a:rPr>
              <a:t>SIGINT</a:t>
            </a:r>
          </a:p>
        </p:txBody>
      </p:sp>
    </p:spTree>
    <p:extLst>
      <p:ext uri="{BB962C8B-B14F-4D97-AF65-F5344CB8AC3E}">
        <p14:creationId xmlns:p14="http://schemas.microsoft.com/office/powerpoint/2010/main" val="1809087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 descr="Obraz zawierający zrzut ekranu, Grafika, design&#10;&#10;Opis wygenerowany automatycznie">
            <a:extLst>
              <a:ext uri="{FF2B5EF4-FFF2-40B4-BE49-F238E27FC236}">
                <a16:creationId xmlns:a16="http://schemas.microsoft.com/office/drawing/2014/main" id="{3A35E5E1-C992-920F-0348-01D365540D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3575" y="969451"/>
            <a:ext cx="6162214" cy="5576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6154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sisl xmlns:xsi="http://www.w3.org/2001/XMLSchema-instance" xmlns:xsd="http://www.w3.org/2001/XMLSchema" xmlns="http://www.boldonjames.com/2008/01/sie/internal/label" sislVersion="0" policy="8417b2fb-54a7-4fbc-b023-b6b37b7a623f" origin="defaultValue">
  <element uid="d7220eed-17a6-431d-810c-83a0ddfed893" value=""/>
</sisl>
</file>

<file path=customXml/itemProps1.xml><?xml version="1.0" encoding="utf-8"?>
<ds:datastoreItem xmlns:ds="http://schemas.openxmlformats.org/officeDocument/2006/customXml" ds:itemID="{3CFCBD74-636B-4696-8028-8E5854FBEF72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338</Words>
  <Application>Microsoft Office PowerPoint</Application>
  <PresentationFormat>Panoramiczny</PresentationFormat>
  <Paragraphs>48</Paragraphs>
  <Slides>6</Slides>
  <Notes>6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1" baseType="lpstr">
      <vt:lpstr>Aptos</vt:lpstr>
      <vt:lpstr>Arial</vt:lpstr>
      <vt:lpstr>Arial Narrow</vt:lpstr>
      <vt:lpstr>Calibri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RON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Duda Piotr</dc:creator>
  <cp:lastModifiedBy>Wróbel Artur</cp:lastModifiedBy>
  <cp:revision>18</cp:revision>
  <dcterms:created xsi:type="dcterms:W3CDTF">2024-07-09T08:14:54Z</dcterms:created>
  <dcterms:modified xsi:type="dcterms:W3CDTF">2024-07-10T12:05:19Z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8d287f11-1e37-4b9a-8c73-5425e306c367</vt:lpwstr>
  </property>
  <property fmtid="{D5CDD505-2E9C-101B-9397-08002B2CF9AE}" pid="3" name="bjDocumentLabelXML">
    <vt:lpwstr>&lt;?xml version="1.0" encoding="us-ascii"?&gt;&lt;sisl xmlns:xsi="http://www.w3.org/2001/XMLSchema-instance" xmlns:xsd="http://www.w3.org/2001/XMLSchema" sislVersion="0" policy="8417b2fb-54a7-4fbc-b023-b6b37b7a623f" origin="defaultValue" xmlns="http://www.boldonj</vt:lpwstr>
  </property>
  <property fmtid="{D5CDD505-2E9C-101B-9397-08002B2CF9AE}" pid="4" name="bjDocumentLabelXML-0">
    <vt:lpwstr>ames.com/2008/01/sie/internal/label"&gt;&lt;element uid="d7220eed-17a6-431d-810c-83a0ddfed893" value="" /&gt;&lt;/sisl&gt;</vt:lpwstr>
  </property>
  <property fmtid="{D5CDD505-2E9C-101B-9397-08002B2CF9AE}" pid="5" name="bjDocumentSecurityLabel">
    <vt:lpwstr>[d7220eed-17a6-431d-810c-83a0ddfed893]</vt:lpwstr>
  </property>
  <property fmtid="{D5CDD505-2E9C-101B-9397-08002B2CF9AE}" pid="6" name="bjClsUserRVM">
    <vt:lpwstr>[]</vt:lpwstr>
  </property>
  <property fmtid="{D5CDD505-2E9C-101B-9397-08002B2CF9AE}" pid="7" name="bjSaver">
    <vt:lpwstr>83SE+3ANPsdeOviTO/gmQcjbiSk+loAu</vt:lpwstr>
  </property>
  <property fmtid="{D5CDD505-2E9C-101B-9397-08002B2CF9AE}" pid="8" name="s5636:Creator type=author">
    <vt:lpwstr>Duda Piotr</vt:lpwstr>
  </property>
  <property fmtid="{D5CDD505-2E9C-101B-9397-08002B2CF9AE}" pid="9" name="s5636:Creator type=organization">
    <vt:lpwstr>MILNET-Z</vt:lpwstr>
  </property>
  <property fmtid="{D5CDD505-2E9C-101B-9397-08002B2CF9AE}" pid="10" name="bjPortionMark">
    <vt:lpwstr>[JAW]</vt:lpwstr>
  </property>
  <property fmtid="{D5CDD505-2E9C-101B-9397-08002B2CF9AE}" pid="11" name="s5636:Creator type=IP">
    <vt:lpwstr>10.10.137.5</vt:lpwstr>
  </property>
</Properties>
</file>