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538365" r:id="rId1"/>
    <p:sldMasterId id="2147543885" r:id="rId2"/>
    <p:sldMasterId id="2147544178" r:id="rId3"/>
  </p:sldMasterIdLst>
  <p:notesMasterIdLst>
    <p:notesMasterId r:id="rId17"/>
  </p:notesMasterIdLst>
  <p:handoutMasterIdLst>
    <p:handoutMasterId r:id="rId18"/>
  </p:handoutMasterIdLst>
  <p:sldIdLst>
    <p:sldId id="1175" r:id="rId4"/>
    <p:sldId id="1083" r:id="rId5"/>
    <p:sldId id="1162" r:id="rId6"/>
    <p:sldId id="1172" r:id="rId7"/>
    <p:sldId id="1145" r:id="rId8"/>
    <p:sldId id="1163" r:id="rId9"/>
    <p:sldId id="1149" r:id="rId10"/>
    <p:sldId id="1173" r:id="rId11"/>
    <p:sldId id="1153" r:id="rId12"/>
    <p:sldId id="1158" r:id="rId13"/>
    <p:sldId id="1169" r:id="rId14"/>
    <p:sldId id="1177" r:id="rId15"/>
    <p:sldId id="1178" r:id="rId1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60606"/>
    <a:srgbClr val="FFFFFF"/>
    <a:srgbClr val="A50021"/>
    <a:srgbClr val="00682F"/>
    <a:srgbClr val="500000"/>
    <a:srgbClr val="0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5548" autoAdjust="0"/>
  </p:normalViewPr>
  <p:slideViewPr>
    <p:cSldViewPr>
      <p:cViewPr varScale="1">
        <p:scale>
          <a:sx n="105" d="100"/>
          <a:sy n="105" d="100"/>
        </p:scale>
        <p:origin x="1746" y="96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dane%20z%20dysku%20c\prezentacje\2025\wykresy%20do%20przezentacji%20na%20www%20za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dane%20z%20dysku%20c\prezentacje\2025\prezentacja%20na%20www\wykresy%20do%20przezentacji%20na%20www%20za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dane%20z%20dysku%20c\prezentacje\2025\wykresy%20do%20przezentacji%20na%20www%20za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E:\dane%20z%20dysku%20c\prezentacje\2025\wykresy%20do%20przezentacji%20na%20www%20za%20202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23431256564559"/>
          <c:y val="3.3794171001408128E-2"/>
          <c:w val="0.86913589680148651"/>
          <c:h val="0.417034609804209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58-480C-AF4F-49D03F83E1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Arkusz1!$A$4:$A$11</c:f>
              <c:strCache>
                <c:ptCount val="8"/>
                <c:pt idx="0">
                  <c:v>kontrole ogółem</c:v>
                </c:pt>
                <c:pt idx="1">
                  <c:v>kontrole podstawowe</c:v>
                </c:pt>
                <c:pt idx="2">
                  <c:v>kontrole sprawdzające</c:v>
                </c:pt>
                <c:pt idx="3">
                  <c:v>odbiory</c:v>
                </c:pt>
                <c:pt idx="4">
                  <c:v>obiekty skontrolowane</c:v>
                </c:pt>
                <c:pt idx="5">
                  <c:v>obiekty z nieprawidłowościami</c:v>
                </c:pt>
                <c:pt idx="6">
                  <c:v>ilość kontroli na osobę</c:v>
                </c:pt>
                <c:pt idx="7">
                  <c:v>kryterium satysfakcji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1247</c:v>
                </c:pt>
                <c:pt idx="1">
                  <c:v>689</c:v>
                </c:pt>
                <c:pt idx="2">
                  <c:v>195</c:v>
                </c:pt>
                <c:pt idx="3">
                  <c:v>363</c:v>
                </c:pt>
                <c:pt idx="4">
                  <c:v>1739</c:v>
                </c:pt>
                <c:pt idx="5">
                  <c:v>457</c:v>
                </c:pt>
                <c:pt idx="6">
                  <c:v>69.28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58-480C-AF4F-49D03F83E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342696024"/>
        <c:axId val="342689752"/>
      </c:barChart>
      <c:catAx>
        <c:axId val="34269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2689752"/>
        <c:crosses val="autoZero"/>
        <c:auto val="1"/>
        <c:lblAlgn val="ctr"/>
        <c:lblOffset val="100"/>
        <c:noMultiLvlLbl val="0"/>
      </c:catAx>
      <c:valAx>
        <c:axId val="342689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9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Arkusz1!$B$74</c:f>
              <c:strCache>
                <c:ptCount val="1"/>
                <c:pt idx="0">
                  <c:v>wartości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st="12700" dir="2700000" sy="-23000" kx="-800400" algn="bl" rotWithShape="0">
                <a:schemeClr val="tx1"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Arkusz1!$A$83:$A$89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Arkusz1!$B$83:$B$89</c:f>
              <c:numCache>
                <c:formatCode>General</c:formatCode>
                <c:ptCount val="7"/>
                <c:pt idx="0">
                  <c:v>2965</c:v>
                </c:pt>
                <c:pt idx="1">
                  <c:v>2608</c:v>
                </c:pt>
                <c:pt idx="2">
                  <c:v>1832</c:v>
                </c:pt>
                <c:pt idx="3">
                  <c:v>2065</c:v>
                </c:pt>
                <c:pt idx="4">
                  <c:v>2520</c:v>
                </c:pt>
                <c:pt idx="5">
                  <c:v>1390</c:v>
                </c:pt>
                <c:pt idx="6">
                  <c:v>1252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51B-417F-83FF-6CBE94C09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42692104"/>
        <c:axId val="342695240"/>
        <c:axId val="0"/>
      </c:bar3DChart>
      <c:catAx>
        <c:axId val="34269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2695240"/>
        <c:crosses val="autoZero"/>
        <c:auto val="1"/>
        <c:lblAlgn val="ctr"/>
        <c:lblOffset val="100"/>
        <c:noMultiLvlLbl val="0"/>
      </c:catAx>
      <c:valAx>
        <c:axId val="342695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9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Arkusz1!$A$27:$A$31</c:f>
              <c:strCache>
                <c:ptCount val="5"/>
                <c:pt idx="0">
                  <c:v>mandaty</c:v>
                </c:pt>
                <c:pt idx="1">
                  <c:v>decyzje</c:v>
                </c:pt>
                <c:pt idx="2">
                  <c:v>postępowanie egzekucyjne </c:v>
                </c:pt>
                <c:pt idx="3">
                  <c:v>wystąpienia do innych organów</c:v>
                </c:pt>
                <c:pt idx="4">
                  <c:v>opinie</c:v>
                </c:pt>
              </c:strCache>
            </c:strRef>
          </c:cat>
          <c:val>
            <c:numRef>
              <c:f>Arkusz1!$B$27:$B$31</c:f>
              <c:numCache>
                <c:formatCode>General</c:formatCode>
                <c:ptCount val="5"/>
                <c:pt idx="0">
                  <c:v>17</c:v>
                </c:pt>
                <c:pt idx="1">
                  <c:v>135</c:v>
                </c:pt>
                <c:pt idx="2">
                  <c:v>4</c:v>
                </c:pt>
                <c:pt idx="3">
                  <c:v>176</c:v>
                </c:pt>
                <c:pt idx="4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4-4D14-BFD6-8CDB646AF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342690144"/>
        <c:axId val="342690536"/>
      </c:barChart>
      <c:catAx>
        <c:axId val="3426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2690536"/>
        <c:crosses val="autoZero"/>
        <c:auto val="1"/>
        <c:lblAlgn val="ctr"/>
        <c:lblOffset val="100"/>
        <c:noMultiLvlLbl val="0"/>
      </c:catAx>
      <c:valAx>
        <c:axId val="342690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Arkusz1!$A$44:$A$48</c:f>
              <c:strCache>
                <c:ptCount val="5"/>
                <c:pt idx="0">
                  <c:v>OGÓŁEM</c:v>
                </c:pt>
                <c:pt idx="1">
                  <c:v>warunki techniczne jakim powinny odpowidać budynki</c:v>
                </c:pt>
                <c:pt idx="2">
                  <c:v>drogi pożarowe</c:v>
                </c:pt>
                <c:pt idx="3">
                  <c:v>przeciwpożarowe zaopatrzenie w wodę</c:v>
                </c:pt>
                <c:pt idx="4">
                  <c:v>instalacje wodociągowe przeciwpożarowe</c:v>
                </c:pt>
              </c:strCache>
            </c:strRef>
          </c:cat>
          <c:val>
            <c:numRef>
              <c:f>Arkusz1!$E$44:$E$48</c:f>
              <c:numCache>
                <c:formatCode>General</c:formatCode>
                <c:ptCount val="5"/>
                <c:pt idx="0">
                  <c:v>82</c:v>
                </c:pt>
                <c:pt idx="1">
                  <c:v>49</c:v>
                </c:pt>
                <c:pt idx="2">
                  <c:v>17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B-4217-A58D-735830AEA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694456"/>
        <c:axId val="342695632"/>
      </c:barChart>
      <c:catAx>
        <c:axId val="34269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42695632"/>
        <c:crosses val="autoZero"/>
        <c:auto val="1"/>
        <c:lblAlgn val="ctr"/>
        <c:lblOffset val="100"/>
        <c:noMultiLvlLbl val="0"/>
      </c:catAx>
      <c:valAx>
        <c:axId val="34269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69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630687664940688E-2"/>
          <c:y val="5.8090878837309526E-2"/>
          <c:w val="0.9753693123350593"/>
          <c:h val="0.73412777388796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>
                    <a:solidFill>
                      <a:srgbClr val="373737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obiekty zobligowane </c:v>
                </c:pt>
                <c:pt idx="1">
                  <c:v>wyposażone                                       w SAP</c:v>
                </c:pt>
                <c:pt idx="2">
                  <c:v>podłączone                                           do PSP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 formatCode="0">
                  <c:v>209</c:v>
                </c:pt>
                <c:pt idx="1">
                  <c:v>209</c:v>
                </c:pt>
                <c:pt idx="2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C-4354-ABAE-FC1638D5B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68870120"/>
        <c:axId val="268865024"/>
      </c:barChart>
      <c:catAx>
        <c:axId val="26887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68865024"/>
        <c:crosses val="autoZero"/>
        <c:auto val="1"/>
        <c:lblAlgn val="ctr"/>
        <c:lblOffset val="100"/>
        <c:noMultiLvlLbl val="0"/>
      </c:catAx>
      <c:valAx>
        <c:axId val="268865024"/>
        <c:scaling>
          <c:orientation val="minMax"/>
          <c:max val="212"/>
          <c:min val="200"/>
        </c:scaling>
        <c:delete val="1"/>
        <c:axPos val="l"/>
        <c:numFmt formatCode="0" sourceLinked="1"/>
        <c:majorTickMark val="out"/>
        <c:minorTickMark val="none"/>
        <c:tickLblPos val="nextTo"/>
        <c:crossAx val="268870120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spPr>
    <a:noFill/>
    <a:ln>
      <a:noFill/>
    </a:ln>
    <a:effectLst/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9831419B-EA2D-4E53-B829-2C4A6B578D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8466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2" tIns="45561" rIns="91122" bIns="4556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3" y="4715712"/>
            <a:ext cx="5438775" cy="4466511"/>
          </a:xfrm>
          <a:prstGeom prst="rect">
            <a:avLst/>
          </a:prstGeom>
        </p:spPr>
        <p:txBody>
          <a:bodyPr vert="horz" lIns="91122" tIns="45561" rIns="91122" bIns="4556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</p:spPr>
        <p:txBody>
          <a:bodyPr vert="horz" lIns="91122" tIns="45561" rIns="91122" bIns="45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DB8AC4-E8D7-4E2A-91FB-0796D04B58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7003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8019C1-E1DB-475E-9910-84408EDD9B9A}" type="slidenum">
              <a:rPr lang="pl-PL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pl-PL" altLang="pl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0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193B6-311A-4CEF-A1FB-D05E66817788}" type="slidenum">
              <a:rPr lang="pl-PL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49689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2" tIns="45561" rIns="91122" bIns="4556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7977E1-6CD7-49B4-8354-649F5DB0F719}" type="slidenum">
              <a:rPr lang="pl-PL" sz="1200">
                <a:solidFill>
                  <a:srgbClr val="000000"/>
                </a:solidFill>
                <a:latin typeface="Calibri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l-PL" sz="12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303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4" y="4715712"/>
            <a:ext cx="4984750" cy="4466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44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56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280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20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46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30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68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B8AC4-E8D7-4E2A-91FB-0796D04B5893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0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D95712E-6F28-4B61-B1A4-9BDF30CCFE8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5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5C1C70-A483-4DFC-A80D-4587D4BF4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0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8DB19FC-509D-4367-A5FA-903047BB3E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546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0EE0-A4CE-4F07-9BBC-B0B4AF8CD2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78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9553-68B8-4F6F-A659-11638C5D63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36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D1A7-4EE8-4B7C-83A7-9ADF6AE88C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45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ACFC-0241-4F50-A5EA-3778384419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97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87BB-2EA1-4C1B-9F45-9FA7BD3BE1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03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B3FF-D2AF-424B-A0BD-D51CB3E295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556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5EF5-7A5D-4BA5-9538-20F66411C0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722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DB47-E94A-4497-B02D-EC31BBCB49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1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B68D42-0A65-4827-80E2-337982E2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6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D2D3-CF6C-498D-B595-2A15C5DA62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51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CDF2-9C78-4682-8754-6065686046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541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AC9A-24AB-4056-BC7A-421687BAB7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889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8DB81E30-2C02-4368-879C-1B8B4C68DF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868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CDA8-4A0D-4FDD-AB0D-41A54F110A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86582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38B737-9CA6-4117-BBA8-10992A1E9834}" type="slidenum">
              <a:rPr lang="pl-PL"/>
              <a:pPr>
                <a:defRPr/>
              </a:pPr>
              <a:t>‹#›</a:t>
            </a:fld>
            <a:endParaRPr lang="pl-PL" sz="1400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074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294D77-3AB8-49FC-AFEF-44688BE917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853492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6EA7CD-111E-46D6-ACF1-90F5FA59FF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728230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0056-3FA2-4982-8472-89AB2EA778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234974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fld id="{49C61A77-1C04-4AAF-B3AB-DD0A4235ED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57728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AE41CE-BDA8-4126-BCC6-F676298285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269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D61F-D8D8-4FB9-BE4D-93A400E894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2263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257FB8F-154C-4596-883C-4BD0BE039737}" type="slidenum">
              <a:rPr lang="pl-PL"/>
              <a:pPr>
                <a:defRPr/>
              </a:pPr>
              <a:t>‹#›</a:t>
            </a:fld>
            <a:endParaRPr lang="pl-PL" sz="1400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13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C214-3301-4E62-A987-30B212A2C0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62379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AC3C-82A8-483D-A7E0-8AD5B740E8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69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9B8CD4B-8545-41AA-B623-FA1FF8D168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9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A09CCA4-88CD-4AAA-8D8F-F924DA5ECF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12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1B9C0D7-1419-4614-BEF1-D97A8B23CD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4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8DF8C6-6BFC-4B16-9EA0-EAD6536415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8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F6DBEDB-59A5-48DA-9EF1-026F7FDD9B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03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D354E3-68F8-4CE4-BE42-0977F6C756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01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defRPr sz="12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defRPr sz="1200" b="1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BD77EA5-21DC-4FAD-A05A-F00709DF83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3713" r:id="rId1"/>
    <p:sldLayoutId id="2147543714" r:id="rId2"/>
    <p:sldLayoutId id="2147543715" r:id="rId3"/>
    <p:sldLayoutId id="2147543716" r:id="rId4"/>
    <p:sldLayoutId id="2147543717" r:id="rId5"/>
    <p:sldLayoutId id="2147543718" r:id="rId6"/>
    <p:sldLayoutId id="2147543719" r:id="rId7"/>
    <p:sldLayoutId id="2147543720" r:id="rId8"/>
    <p:sldLayoutId id="2147543721" r:id="rId9"/>
    <p:sldLayoutId id="2147543722" r:id="rId10"/>
    <p:sldLayoutId id="214754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41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9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3600ED7-8598-48C4-91C3-116A34B3CD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0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43886" r:id="rId1"/>
    <p:sldLayoutId id="2147543887" r:id="rId2"/>
    <p:sldLayoutId id="2147543888" r:id="rId3"/>
    <p:sldLayoutId id="2147543889" r:id="rId4"/>
    <p:sldLayoutId id="2147543890" r:id="rId5"/>
    <p:sldLayoutId id="2147543891" r:id="rId6"/>
    <p:sldLayoutId id="2147543892" r:id="rId7"/>
    <p:sldLayoutId id="2147543893" r:id="rId8"/>
    <p:sldLayoutId id="2147543894" r:id="rId9"/>
    <p:sldLayoutId id="2147543895" r:id="rId10"/>
    <p:sldLayoutId id="2147543896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2051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endParaRPr lang="pl-PL">
              <a:latin typeface="Times New Roman" pitchFamily="18" charset="0"/>
              <a:cs typeface="+mn-cs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rgbClr val="464653"/>
                </a:solidFill>
              </a:defRPr>
            </a:lvl1pPr>
          </a:lstStyle>
          <a:p>
            <a:pPr>
              <a:defRPr/>
            </a:pPr>
            <a:endParaRPr lang="pl-PL">
              <a:latin typeface="Times New Roman" pitchFamily="18" charset="0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D10A6-E60B-4165-B9CB-76BC8BE05657}" type="slidenum">
              <a:rPr lang="pl-PL">
                <a:latin typeface="Times New Roman" pitchFamily="18" charset="0"/>
                <a:cs typeface="+mn-cs"/>
              </a:rPr>
              <a:pPr>
                <a:defRPr/>
              </a:pPr>
              <a:t>‹#›</a:t>
            </a:fld>
            <a:endParaRPr lang="pl-PL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44179" r:id="rId1"/>
    <p:sldLayoutId id="2147544180" r:id="rId2"/>
    <p:sldLayoutId id="2147544181" r:id="rId3"/>
    <p:sldLayoutId id="2147544182" r:id="rId4"/>
    <p:sldLayoutId id="2147544183" r:id="rId5"/>
    <p:sldLayoutId id="2147544184" r:id="rId6"/>
    <p:sldLayoutId id="2147544185" r:id="rId7"/>
    <p:sldLayoutId id="2147544186" r:id="rId8"/>
    <p:sldLayoutId id="2147544187" r:id="rId9"/>
    <p:sldLayoutId id="2147544188" r:id="rId10"/>
    <p:sldLayoutId id="2147544189" r:id="rId11"/>
  </p:sldLayoutIdLst>
  <p:transition spd="slow">
    <p:cov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116682" y="5256235"/>
            <a:ext cx="8898464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7307" y="3519588"/>
            <a:ext cx="7817167" cy="923330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2700" b="1" dirty="0">
                <a:ln w="50800"/>
                <a:solidFill>
                  <a:srgbClr val="373737"/>
                </a:solidFill>
                <a:latin typeface="Arial Black" panose="020B0A04020102020204" pitchFamily="34" charset="0"/>
              </a:rPr>
              <a:t>DZIAŁALNOŚĆ </a:t>
            </a:r>
          </a:p>
          <a:p>
            <a:pPr algn="ctr">
              <a:defRPr/>
            </a:pPr>
            <a:r>
              <a:rPr lang="pl-PL" sz="2700" b="1" dirty="0">
                <a:ln w="50800"/>
                <a:solidFill>
                  <a:srgbClr val="373737"/>
                </a:solidFill>
                <a:latin typeface="Arial Black" panose="020B0A04020102020204" pitchFamily="34" charset="0"/>
              </a:rPr>
              <a:t>KONTROLNO-ROZPOZNAWCZA</a:t>
            </a:r>
          </a:p>
        </p:txBody>
      </p:sp>
      <p:sp>
        <p:nvSpPr>
          <p:cNvPr id="2" name="AutoShape 2" descr="Znalezione obrazy dla zapytania LOGO PSP"/>
          <p:cNvSpPr>
            <a:spLocks noChangeAspect="1" noChangeArrowheads="1"/>
          </p:cNvSpPr>
          <p:nvPr/>
        </p:nvSpPr>
        <p:spPr bwMode="auto">
          <a:xfrm>
            <a:off x="116681" y="-16668"/>
            <a:ext cx="1414463" cy="18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8" name="Picture 4" descr="https://www.straz.pl/files/kwpsp/aktualnosci/2017/04-kwiecien/27-01-Logo%20PSP%202017/logo-mono-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1" y="587009"/>
            <a:ext cx="1614105" cy="20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4741" y="1348740"/>
            <a:ext cx="1513663" cy="4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 rot="10800000">
            <a:off x="397307" y="3313437"/>
            <a:ext cx="2366408" cy="675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pl-PL" sz="1050" b="1" dirty="0">
                <a:ln w="50800"/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 </a:t>
            </a:r>
            <a:endParaRPr lang="pl-PL" sz="1050" b="1" dirty="0">
              <a:ln w="50800"/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 rot="10800000">
            <a:off x="2822072" y="3313437"/>
            <a:ext cx="5062295" cy="67500"/>
          </a:xfrm>
          <a:prstGeom prst="rect">
            <a:avLst/>
          </a:prstGeom>
          <a:gradFill flip="none" rotWithShape="1">
            <a:gsLst>
              <a:gs pos="100000">
                <a:srgbClr val="727272">
                  <a:lumMod val="0"/>
                  <a:lumOff val="100000"/>
                  <a:alpha val="40000"/>
                </a:srgbClr>
              </a:gs>
              <a:gs pos="100000">
                <a:srgbClr val="727272">
                  <a:lumMod val="0"/>
                  <a:lumOff val="100000"/>
                  <a:alpha val="40000"/>
                </a:srgbClr>
              </a:gs>
              <a:gs pos="0">
                <a:srgbClr val="727272">
                  <a:lumMod val="0"/>
                  <a:lumOff val="100000"/>
                  <a:alpha val="40000"/>
                </a:srgbClr>
              </a:gs>
              <a:gs pos="0">
                <a:schemeClr val="tx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defRPr/>
            </a:pPr>
            <a:endParaRPr lang="pl-PL" sz="1050" b="1" dirty="0">
              <a:ln w="50800"/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312428" y="6216790"/>
            <a:ext cx="4506972" cy="429025"/>
          </a:xfrm>
          <a:prstGeom prst="rect">
            <a:avLst/>
          </a:prstGeom>
          <a:gradFill flip="none" rotWithShape="1">
            <a:gsLst>
              <a:gs pos="100000">
                <a:srgbClr val="727272">
                  <a:lumMod val="0"/>
                  <a:lumOff val="100000"/>
                  <a:alpha val="40000"/>
                </a:srgbClr>
              </a:gs>
              <a:gs pos="100000">
                <a:srgbClr val="727272">
                  <a:lumMod val="0"/>
                  <a:lumOff val="100000"/>
                  <a:alpha val="40000"/>
                </a:srgbClr>
              </a:gs>
              <a:gs pos="0">
                <a:srgbClr val="727272">
                  <a:lumMod val="0"/>
                  <a:lumOff val="100000"/>
                  <a:alpha val="40000"/>
                </a:srgbClr>
              </a:gs>
              <a:gs pos="52000">
                <a:srgbClr val="FF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l-PL" sz="1050" b="1" dirty="0">
                <a:ln w="50800"/>
                <a:solidFill>
                  <a:prstClr val="white"/>
                </a:solidFill>
                <a:cs typeface="Arial" pitchFamily="34" charset="0"/>
              </a:rPr>
              <a:t>KW PSP  KIELCE</a:t>
            </a: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3707870" y="5301335"/>
            <a:ext cx="1716088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94249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dirty="0">
                <a:latin typeface="Impact" panose="020B0806030902050204" pitchFamily="34" charset="0"/>
              </a:rPr>
              <a:t>PODSUMOWANIE DZIAŁAŃ </a:t>
            </a:r>
            <a:br>
              <a:rPr lang="pl-PL" sz="3200" dirty="0">
                <a:latin typeface="Impact" panose="020B0806030902050204" pitchFamily="34" charset="0"/>
              </a:rPr>
            </a:br>
            <a:r>
              <a:rPr lang="pl-PL" sz="3200" dirty="0">
                <a:latin typeface="Impact" panose="020B0806030902050204" pitchFamily="34" charset="0"/>
              </a:rPr>
              <a:t>KONTROLNO-ROZPOZNAWCZYCH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4156" y="1700808"/>
            <a:ext cx="8770332" cy="4752528"/>
          </a:xfrm>
        </p:spPr>
        <p:txBody>
          <a:bodyPr/>
          <a:lstStyle/>
          <a:p>
            <a:pPr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Zgodnie z przyjętymi kierunkami prowadzono kontrole wybranych grup obiektów, zaliczanych do kategorii zagrożenia ludzi ZL, gdzie skutki nawet małego pożaru mogą spowodować zagrożenie dla życia i zdrowia ludzi. Czynnościami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kontrolno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-rozpoznawczymi objęto także obiekty produkcyjno-magazynowe PM, gdzie pożary zazwyczaj powodują duże straty materialne i często wiążą się z czasową bądź całkowitą likwidacją miejsc pracy.  </a:t>
            </a:r>
          </a:p>
          <a:p>
            <a:pPr algn="just"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Szczególnym nadzorem prewencyjnym w 2024 roku objęto wybrane grupy obiektów, tj.:</a:t>
            </a:r>
          </a:p>
          <a:p>
            <a:pPr marL="627063" algn="just">
              <a:buClr>
                <a:srgbClr val="C00000"/>
              </a:buClr>
              <a:buSzPct val="80000"/>
              <a:buFontTx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obiekty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(hal) widowiskowo-sportowych,</a:t>
            </a:r>
          </a:p>
          <a:p>
            <a:pPr marL="627063" algn="just">
              <a:buClr>
                <a:srgbClr val="C00000"/>
              </a:buClr>
              <a:buSzPct val="80000"/>
              <a:buFontTx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obiekty handlowe (domy, centra, galerie handlowe), </a:t>
            </a:r>
          </a:p>
          <a:p>
            <a:pPr marL="627063" algn="just">
              <a:buClr>
                <a:srgbClr val="C00000"/>
              </a:buClr>
              <a:buSzPct val="80000"/>
              <a:buFontTx/>
              <a:buChar char="−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bursy szkolne, internaty i domy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sytudenckie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SzPct val="80000"/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Kontynuowano coroczne działania kontrolno-rozpoznawcze w wybranych grupach obiektów takich jak: obiekty letniego i zimowego wypoczynku dzieci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młodzieży, miejsca przeznaczone do zbierania, magazynowania lub przetwarzania odpadów, obiekty mogące stwarzać trudności w prowadzeniu działań ratowniczo-gaśniczych. </a:t>
            </a:r>
          </a:p>
        </p:txBody>
      </p:sp>
    </p:spTree>
    <p:extLst>
      <p:ext uri="{BB962C8B-B14F-4D97-AF65-F5344CB8AC3E}">
        <p14:creationId xmlns:p14="http://schemas.microsoft.com/office/powerpoint/2010/main" val="32607016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Impact" panose="020B0806030902050204" pitchFamily="34" charset="0"/>
              </a:rPr>
              <a:t>KIERUNKI DZIAŁANIA NA 2025 ROK</a:t>
            </a:r>
          </a:p>
        </p:txBody>
      </p:sp>
      <p:sp>
        <p:nvSpPr>
          <p:cNvPr id="4" name="Prostokąt 3"/>
          <p:cNvSpPr/>
          <p:nvPr/>
        </p:nvSpPr>
        <p:spPr>
          <a:xfrm>
            <a:off x="0" y="1663938"/>
            <a:ext cx="8856983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Czynności kontrolno-rozpoznawcze w grupach obiektów, tj.: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zimowy wypoczynek dzieci i młodzieży,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obszary leśne,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/>
              <a:t>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omy pomocy społecznej oraz placówki zapewniające całodobową opiekę 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osobom niepełnosprawnym, przewlekle chorym lub osobom w podeszłym wieku,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letni wypoczynek dzieci i młodzieży, </a:t>
            </a: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tym pola namiotowe, w okresie ich funkcjonowania, ze szczególnym uwzględnieniem tych zlokalizowanych na obszarach leśnych,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/>
              <a:t>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chroniska i noclegownie,</a:t>
            </a:r>
          </a:p>
          <a:p>
            <a:pPr marL="893763" indent="-350838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pl-PL" dirty="0"/>
              <a:t>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otele, motele i pensjonaty o kategorii trzy, cztery, pięć gwiazdek. </a:t>
            </a:r>
          </a:p>
        </p:txBody>
      </p:sp>
    </p:spTree>
    <p:extLst>
      <p:ext uri="{BB962C8B-B14F-4D97-AF65-F5344CB8AC3E}">
        <p14:creationId xmlns:p14="http://schemas.microsoft.com/office/powerpoint/2010/main" val="197491560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380" y="1556792"/>
            <a:ext cx="89114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600"/>
              </a:spcAft>
            </a:pPr>
            <a:endParaRPr lang="pl-PL" sz="1900" b="1" dirty="0"/>
          </a:p>
          <a:p>
            <a:pPr marL="450850" indent="-450850" algn="just">
              <a:spcAft>
                <a:spcPts val="600"/>
              </a:spcAft>
            </a:pPr>
            <a:r>
              <a:rPr lang="pl-PL" sz="1900" b="1" dirty="0"/>
              <a:t>2. Kontynuowanie działań związanych ze sprawowaniem nadzoru </a:t>
            </a:r>
            <a:br>
              <a:rPr lang="pl-PL" sz="1900" b="1" dirty="0"/>
            </a:br>
            <a:r>
              <a:rPr lang="pl-PL" sz="1900" b="1" dirty="0"/>
              <a:t>w odniesieniu do:</a:t>
            </a:r>
          </a:p>
          <a:p>
            <a:pPr marL="374650" algn="just">
              <a:lnSpc>
                <a:spcPct val="150000"/>
              </a:lnSpc>
              <a:spcAft>
                <a:spcPts val="600"/>
              </a:spcAft>
            </a:pPr>
            <a:endParaRPr lang="pl-PL" dirty="0"/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miejsc przeznaczonych do zbierania, magazynowania lub przetwarzania odpadów,</a:t>
            </a: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obiektów mogących stwarzać trudności w prowadzeniu działań ratowniczo</a:t>
            </a:r>
            <a:br>
              <a:rPr lang="pl-PL" dirty="0"/>
            </a:br>
            <a:r>
              <a:rPr lang="pl-PL" dirty="0"/>
              <a:t>-gaśniczych,</a:t>
            </a: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punktów obrotu (detalicznego i hurtowego) z materiałami pirotechnicznymi,</a:t>
            </a: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kern="0" dirty="0"/>
              <a:t>sieci wodociągowych przeciwpożarowych.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27063" indent="-252413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marL="627063" indent="-2524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/>
          </a:p>
          <a:p>
            <a:pPr marL="271463" indent="-271463" algn="just">
              <a:spcAft>
                <a:spcPts val="600"/>
              </a:spcAft>
            </a:pPr>
            <a:endParaRPr lang="pl-PL" dirty="0">
              <a:solidFill>
                <a:srgbClr val="373737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211D24A-3023-4A38-BE89-C8590266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dirty="0">
                <a:latin typeface="Impact" panose="020B0806030902050204" pitchFamily="34" charset="0"/>
              </a:rPr>
              <a:t>KIERUNKI DZIAŁANIA NA 2025 ROK</a:t>
            </a:r>
          </a:p>
        </p:txBody>
      </p:sp>
    </p:spTree>
    <p:extLst>
      <p:ext uri="{BB962C8B-B14F-4D97-AF65-F5344CB8AC3E}">
        <p14:creationId xmlns:p14="http://schemas.microsoft.com/office/powerpoint/2010/main" val="398079837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380" y="1556792"/>
            <a:ext cx="891140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600"/>
              </a:spcAft>
            </a:pPr>
            <a:endParaRPr lang="pl-PL" dirty="0"/>
          </a:p>
          <a:p>
            <a:pPr marL="271463" indent="-271463" algn="just">
              <a:spcAft>
                <a:spcPts val="600"/>
              </a:spcAft>
            </a:pPr>
            <a:r>
              <a:rPr lang="pl-PL" sz="1900" b="1" dirty="0"/>
              <a:t>3. Podniesienie bezpieczeństwa na terenie województwa, mając na uwadze dane statystyczne dotyczące miejsc występowania zdarzeń, poprzez działania </a:t>
            </a:r>
            <a:r>
              <a:rPr lang="pl-PL" sz="1900" b="1" dirty="0" err="1"/>
              <a:t>edukacyjno</a:t>
            </a:r>
            <a:r>
              <a:rPr lang="pl-PL" sz="1900" b="1" dirty="0"/>
              <a:t> - propagandowe wśród społeczeństwa ukierunkowane na:</a:t>
            </a:r>
          </a:p>
          <a:p>
            <a:pPr marL="6286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dirty="0"/>
              <a:t>ograniczenie wypalania traw,</a:t>
            </a:r>
          </a:p>
          <a:p>
            <a:pPr marL="6286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dirty="0"/>
              <a:t>zachowanie zasad bezpieczeństwa w budynkach mieszkalnych ze szczególnym uwzględnieniem zasad bezpiecznej obsługi wszelkiego rodzaju urządzeń grzewczych,</a:t>
            </a:r>
          </a:p>
          <a:p>
            <a:pPr marL="6286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dirty="0"/>
              <a:t>zachowanie zasad bezpieczeństwa podczas wypoczynku oraz czasu wolnego dzieci i młodzieży.</a:t>
            </a:r>
          </a:p>
          <a:p>
            <a:pPr>
              <a:spcAft>
                <a:spcPts val="600"/>
              </a:spcAft>
            </a:pPr>
            <a:endParaRPr lang="pl-PL" dirty="0">
              <a:solidFill>
                <a:srgbClr val="373737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211D24A-3023-4A38-BE89-C8590266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pl-PL" dirty="0">
                <a:latin typeface="Impact" panose="020B0806030902050204" pitchFamily="34" charset="0"/>
              </a:rPr>
              <a:t>KIERUNKI DZIAŁANIA </a:t>
            </a:r>
            <a:r>
              <a:rPr lang="pl-PL">
                <a:latin typeface="Impact" panose="020B0806030902050204" pitchFamily="34" charset="0"/>
              </a:rPr>
              <a:t>NA 2025 </a:t>
            </a:r>
            <a:r>
              <a:rPr lang="pl-PL" dirty="0">
                <a:latin typeface="Impact" panose="020B0806030902050204" pitchFamily="34" charset="0"/>
              </a:rPr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49625179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8064896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chemeClr val="bg1"/>
                </a:solidFill>
                <a:latin typeface="Impact"/>
                <a:cs typeface="+mn-cs"/>
              </a:rPr>
              <a:t>AKCJE KONTROLNE W 2024  R.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3528" y="6237312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05DC86-65B0-E964-CF8C-D3A3A0948C93}"/>
              </a:ext>
            </a:extLst>
          </p:cNvPr>
          <p:cNvSpPr txBox="1">
            <a:spLocks/>
          </p:cNvSpPr>
          <p:nvPr/>
        </p:nvSpPr>
        <p:spPr>
          <a:xfrm>
            <a:off x="355906" y="1859118"/>
            <a:ext cx="8496944" cy="4378194"/>
          </a:xfrm>
          <a:prstGeom prst="rect">
            <a:avLst/>
          </a:prstGeom>
        </p:spPr>
        <p:txBody>
          <a:bodyPr lIns="91386" tIns="45696" rIns="91386" bIns="45696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 ZIMOWEGO  WYPOCZYNKU DZIECI I MŁODZIEŻY,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PRZEKAZYWANE DO EKSPLOATACJI,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 LEŚNE,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LETNIEGO WYPOCZYNKU DZIECI I MŁODZIEŻY, W TYM POLA NAMIOTOWE, W OKRESIE ICH FUNKCJONOWANIA ZE SZCZEGÓLNYM UWZGLĘDNIENIEM TYCH ZLOKALIZOWANYCH NA OBSZARACH LEŚNYCH,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SAL (HAL) WIDOWISKOWO-SPORTOWYCH,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HANDLOWE (DOMY, CENTRA, GALERIE HANDLOWE),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OBIEKTY SCHRONISK I NOCLEGOWNI,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BURSY SZKOLNE, INTERNATY, DOMY STUDENCKIE,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ZAKŁADY O DUŻYM I ZWIĘKSZONYM RYZYKU WYSTĄPIENIA POWAŻNEJ AWARII PRZEMYSŁOWEJ.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l-PL" sz="20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89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39552" y="692696"/>
            <a:ext cx="7416824" cy="41069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Działalność kontrolno-rozpoznawcza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16200000">
            <a:off x="-175567" y="1984573"/>
            <a:ext cx="1070891" cy="359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2024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2739" y="6400083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35250"/>
              </p:ext>
            </p:extLst>
          </p:nvPr>
        </p:nvGraphicFramePr>
        <p:xfrm>
          <a:off x="539551" y="1628801"/>
          <a:ext cx="84242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213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236075"/>
              </p:ext>
            </p:extLst>
          </p:nvPr>
        </p:nvGraphicFramePr>
        <p:xfrm>
          <a:off x="467544" y="1614487"/>
          <a:ext cx="7885881" cy="483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255632" y="404664"/>
            <a:ext cx="6624736" cy="5547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EFEKTYWNOŚĆ KONTROLI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0" y="6489368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KW 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2DC2081-066F-BA6F-5BE4-FCEF82C7E4B4}"/>
              </a:ext>
            </a:extLst>
          </p:cNvPr>
          <p:cNvGrpSpPr/>
          <p:nvPr/>
        </p:nvGrpSpPr>
        <p:grpSpPr>
          <a:xfrm>
            <a:off x="2411760" y="1614487"/>
            <a:ext cx="2736304" cy="1238449"/>
            <a:chOff x="3971078" y="1683750"/>
            <a:chExt cx="4349763" cy="4003300"/>
          </a:xfrm>
        </p:grpSpPr>
        <p:cxnSp>
          <p:nvCxnSpPr>
            <p:cNvPr id="14" name="Łącznik prostoliniowy 7">
              <a:extLst>
                <a:ext uri="{FF2B5EF4-FFF2-40B4-BE49-F238E27FC236}">
                  <a16:creationId xmlns:a16="http://schemas.microsoft.com/office/drawing/2014/main" id="{4EEA118E-2531-C554-D803-29AAB57BF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8090" y="3161628"/>
              <a:ext cx="2632751" cy="25254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>
              <a:cxnSpLocks/>
            </p:cNvCxnSpPr>
            <p:nvPr/>
          </p:nvCxnSpPr>
          <p:spPr>
            <a:xfrm>
              <a:off x="3971078" y="1683750"/>
              <a:ext cx="1717012" cy="4003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Łącznik prostoliniowy 7">
            <a:extLst>
              <a:ext uri="{FF2B5EF4-FFF2-40B4-BE49-F238E27FC236}">
                <a16:creationId xmlns:a16="http://schemas.microsoft.com/office/drawing/2014/main" id="{A1F03640-3108-0CDE-BF8B-7E0CF82D8FD7}"/>
              </a:ext>
            </a:extLst>
          </p:cNvPr>
          <p:cNvCxnSpPr>
            <a:cxnSpLocks/>
          </p:cNvCxnSpPr>
          <p:nvPr/>
        </p:nvCxnSpPr>
        <p:spPr>
          <a:xfrm flipH="1" flipV="1">
            <a:off x="5148064" y="2071679"/>
            <a:ext cx="1608131" cy="17893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27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611560" y="620688"/>
            <a:ext cx="6624736" cy="5547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ILOŚĆ NIEPRAWIDŁOWOŚCI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412602" y="2349526"/>
            <a:ext cx="719137" cy="250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545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2699519" y="5596863"/>
            <a:ext cx="432594" cy="29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35</a:t>
            </a: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2412603" y="2925787"/>
            <a:ext cx="7191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345</a:t>
            </a:r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2699519" y="3502050"/>
            <a:ext cx="432221" cy="306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38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412601" y="4435078"/>
            <a:ext cx="719239" cy="283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285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275013" y="2276872"/>
            <a:ext cx="5184775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UŻYTECZNOŚCI  PUBLICZNEJ</a:t>
            </a: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3275013" y="3502422"/>
            <a:ext cx="5184775" cy="290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MIESZKALNE  WIELORODZINNE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275013" y="4437460"/>
            <a:ext cx="5184775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PRODUKCYJNE  I MAGAZYNOWE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3275013" y="2926160"/>
            <a:ext cx="5184775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ZAMIESZKANIA  ZBIOROWEGO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275013" y="5012135"/>
            <a:ext cx="439261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GOSPODARSTWA  ROLNE</a:t>
            </a: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3275013" y="5588397"/>
            <a:ext cx="792162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cs typeface="+mn-cs"/>
              </a:rPr>
              <a:t>LASY</a:t>
            </a:r>
          </a:p>
        </p:txBody>
      </p:sp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 rot="-5400000">
            <a:off x="-288131" y="3880656"/>
            <a:ext cx="3529013" cy="6429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>
                    <a:alpha val="61176"/>
                  </a:srgbClr>
                </a:solidFill>
                <a:latin typeface="Impact"/>
                <a:cs typeface="+mn-cs"/>
              </a:rPr>
              <a:t>OBIEKTY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0" y="6378664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2915816" y="5008960"/>
            <a:ext cx="215924" cy="29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rgbClr val="A50021">
                    <a:lumMod val="75000"/>
                  </a:srgbClr>
                </a:solidFill>
                <a:latin typeface="Impact" pitchFamily="34" charset="0"/>
                <a:ea typeface="+mn-lt"/>
                <a:cs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658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539552" y="692696"/>
            <a:ext cx="7416824" cy="41069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POSTĘPOWANIE   POKONTROLNE</a:t>
            </a: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 rot="16200000">
            <a:off x="-176260" y="1984573"/>
            <a:ext cx="1070891" cy="359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2024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2739" y="6400083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058806"/>
              </p:ext>
            </p:extLst>
          </p:nvPr>
        </p:nvGraphicFramePr>
        <p:xfrm>
          <a:off x="611560" y="1916832"/>
          <a:ext cx="8352928" cy="448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819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72" y="3507359"/>
            <a:ext cx="5436096" cy="362406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60" y="3125"/>
            <a:ext cx="5436096" cy="362406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3996" y="-20927"/>
            <a:ext cx="6228184" cy="6858000"/>
          </a:xfrm>
          <a:prstGeom prst="rect">
            <a:avLst/>
          </a:prstGeom>
          <a:gradFill flip="none" rotWithShape="1">
            <a:gsLst>
              <a:gs pos="75000">
                <a:schemeClr val="bg1">
                  <a:lumMod val="97000"/>
                  <a:lumOff val="3000"/>
                  <a:alpha val="82000"/>
                </a:schemeClr>
              </a:gs>
              <a:gs pos="48000">
                <a:schemeClr val="bg1"/>
              </a:gs>
              <a:gs pos="9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2809054"/>
            <a:ext cx="3600401" cy="20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>
                <a:ln w="50800"/>
                <a:solidFill>
                  <a:srgbClr val="000000"/>
                </a:solidFill>
              </a:rPr>
              <a:t>KONTROLE </a:t>
            </a:r>
            <a:br>
              <a:rPr lang="pl-PL" sz="2400" b="1" dirty="0">
                <a:ln w="50800"/>
                <a:solidFill>
                  <a:srgbClr val="000000"/>
                </a:solidFill>
              </a:rPr>
            </a:br>
            <a:r>
              <a:rPr lang="pl-PL" sz="2400" b="1" dirty="0">
                <a:ln w="50800"/>
                <a:solidFill>
                  <a:srgbClr val="000000"/>
                </a:solidFill>
              </a:rPr>
              <a:t>W  ZAKŁADACH: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400" b="1" dirty="0">
                <a:ln w="50800"/>
                <a:solidFill>
                  <a:srgbClr val="000000"/>
                </a:solidFill>
              </a:rPr>
              <a:t>ZDR i ZZR  </a:t>
            </a:r>
            <a:br>
              <a:rPr lang="pl-PL" sz="2000" b="1" dirty="0">
                <a:ln w="50800"/>
                <a:solidFill>
                  <a:srgbClr val="000000"/>
                </a:solidFill>
              </a:rPr>
            </a:br>
            <a:r>
              <a:rPr lang="pl-PL" sz="2000" b="1" dirty="0">
                <a:ln w="50800"/>
                <a:solidFill>
                  <a:srgbClr val="000000"/>
                </a:solidFill>
              </a:rPr>
              <a:t>- </a:t>
            </a:r>
            <a:r>
              <a:rPr lang="pl-PL" sz="2000" b="1" dirty="0">
                <a:ln w="50800"/>
                <a:solidFill>
                  <a:srgbClr val="C00000"/>
                </a:solidFill>
                <a:latin typeface="Arial Black" panose="020B0A04020102020204" pitchFamily="34" charset="0"/>
              </a:rPr>
              <a:t>17</a:t>
            </a:r>
            <a:r>
              <a:rPr lang="pl-PL" sz="2000" b="1" dirty="0">
                <a:ln w="50800"/>
                <a:solidFill>
                  <a:srgbClr val="000000"/>
                </a:solidFill>
              </a:rPr>
              <a:t> KONTROLI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b="1" dirty="0">
                <a:ln w="50800"/>
                <a:latin typeface="Arial Black" pitchFamily="34" charset="0"/>
              </a:rPr>
              <a:t>-</a:t>
            </a:r>
            <a:r>
              <a:rPr lang="pl-PL" sz="2000" b="1" dirty="0">
                <a:ln w="50800"/>
                <a:solidFill>
                  <a:srgbClr val="C00000"/>
                </a:solidFill>
                <a:latin typeface="Arial Black" pitchFamily="34" charset="0"/>
              </a:rPr>
              <a:t> 3</a:t>
            </a:r>
            <a:r>
              <a:rPr lang="pl-PL" sz="2000" b="1" dirty="0">
                <a:ln w="50800"/>
                <a:solidFill>
                  <a:srgbClr val="000000"/>
                </a:solidFill>
              </a:rPr>
              <a:t> NIEPRAWIDŁOWOŚCI</a:t>
            </a:r>
            <a:endParaRPr lang="pl-PL" sz="2400" b="1" dirty="0">
              <a:ln w="50800"/>
              <a:solidFill>
                <a:srgbClr val="000000"/>
              </a:solidFill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67544" y="740022"/>
            <a:ext cx="6234959" cy="4252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kern="10" dirty="0">
                <a:ln w="50800"/>
                <a:solidFill>
                  <a:sysClr val="windowText" lastClr="000000"/>
                </a:solidFill>
                <a:latin typeface="Impact"/>
                <a:cs typeface="+mn-cs"/>
              </a:rPr>
              <a:t>AWARIOM  PRZEMYSŁOWYM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67544" y="213037"/>
            <a:ext cx="5976664" cy="40684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ZAPOBIEGANIE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6453336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</p:spTree>
    <p:extLst>
      <p:ext uri="{BB962C8B-B14F-4D97-AF65-F5344CB8AC3E}">
        <p14:creationId xmlns:p14="http://schemas.microsoft.com/office/powerpoint/2010/main" val="128985363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539552" y="188640"/>
            <a:ext cx="8280920" cy="1058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POSTANOWIENIA W SPRAWIE </a:t>
            </a:r>
            <a:br>
              <a:rPr lang="pl-PL" sz="40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</a:br>
            <a:r>
              <a:rPr lang="pl-PL" sz="40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ZASTOSOWANIA ROZWIĄZAŃ ZAMIENNYCH</a:t>
            </a:r>
            <a:endParaRPr lang="pl-PL" sz="20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3320" y="6381328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10182"/>
              </p:ext>
            </p:extLst>
          </p:nvPr>
        </p:nvGraphicFramePr>
        <p:xfrm>
          <a:off x="179512" y="1735931"/>
          <a:ext cx="8784976" cy="442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0667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066292" y="404664"/>
            <a:ext cx="6984776" cy="86221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364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kern="10" dirty="0">
                <a:ln w="50800"/>
                <a:solidFill>
                  <a:srgbClr val="000000"/>
                </a:solidFill>
                <a:latin typeface="Impact"/>
                <a:cs typeface="+mn-cs"/>
              </a:rPr>
              <a:t>MONITORING  POŻAROWY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kern="10" dirty="0">
              <a:ln w="50800"/>
              <a:solidFill>
                <a:srgbClr val="000000"/>
              </a:solidFill>
              <a:latin typeface="Impact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-13320" y="6381328"/>
            <a:ext cx="9144000" cy="25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KW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pl-PL" sz="1000" b="1" kern="0" dirty="0" err="1">
                <a:ln w="50800"/>
                <a:solidFill>
                  <a:srgbClr val="000000"/>
                </a:solidFill>
                <a:latin typeface="Arial Black" pitchFamily="34" charset="0"/>
              </a:rPr>
              <a:t>PSP</a:t>
            </a:r>
            <a:r>
              <a:rPr lang="pl-PL" sz="1200" b="1" kern="0" dirty="0">
                <a:ln w="50800"/>
                <a:solidFill>
                  <a:srgbClr val="000000"/>
                </a:solidFill>
                <a:latin typeface="Bauhaus 93" pitchFamily="82" charset="0"/>
              </a:rPr>
              <a:t> </a:t>
            </a:r>
            <a:r>
              <a:rPr lang="pl-PL" sz="2800" b="1" kern="0" dirty="0">
                <a:ln w="50800"/>
                <a:solidFill>
                  <a:srgbClr val="800000"/>
                </a:solidFill>
                <a:latin typeface="Bauhaus 93" pitchFamily="82" charset="0"/>
              </a:rPr>
              <a:t>|</a:t>
            </a:r>
            <a:r>
              <a:rPr lang="pl-PL" sz="1200" b="1" kern="0" dirty="0">
                <a:ln w="50800"/>
                <a:solidFill>
                  <a:srgbClr val="990000"/>
                </a:solidFill>
                <a:latin typeface="Bauhaus 93" pitchFamily="82" charset="0"/>
              </a:rPr>
              <a:t> </a:t>
            </a:r>
            <a:r>
              <a:rPr lang="pl-PL" sz="1000" b="1" kern="0" dirty="0">
                <a:ln w="50800"/>
                <a:solidFill>
                  <a:srgbClr val="000000"/>
                </a:solidFill>
                <a:latin typeface="Arial Black" pitchFamily="34" charset="0"/>
              </a:rPr>
              <a:t>KIELCE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913120570"/>
              </p:ext>
            </p:extLst>
          </p:nvPr>
        </p:nvGraphicFramePr>
        <p:xfrm>
          <a:off x="179512" y="1628800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768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iestandardowy 4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0000"/>
      </a:accent1>
      <a:accent2>
        <a:srgbClr val="9A383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duł">
  <a:themeElements>
    <a:clrScheme name="3_Moduł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3_Moduł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uł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Średni">
  <a:themeElements>
    <a:clrScheme name="Niestandardowy 10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0000"/>
      </a:accent1>
      <a:accent2>
        <a:srgbClr val="A50021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0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000000"/>
    </a:accent1>
    <a:accent2>
      <a:srgbClr val="A50021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18028</TotalTime>
  <Words>540</Words>
  <Application>Microsoft Office PowerPoint</Application>
  <PresentationFormat>Pokaz na ekranie (4:3)</PresentationFormat>
  <Paragraphs>89</Paragraphs>
  <Slides>13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Bauhaus 93</vt:lpstr>
      <vt:lpstr>Calibri</vt:lpstr>
      <vt:lpstr>Corbel</vt:lpstr>
      <vt:lpstr>Impact</vt:lpstr>
      <vt:lpstr>Times New Roman</vt:lpstr>
      <vt:lpstr>Tw Cen MT</vt:lpstr>
      <vt:lpstr>Wingdings</vt:lpstr>
      <vt:lpstr>Wingdings 2</vt:lpstr>
      <vt:lpstr>Wingdings 3</vt:lpstr>
      <vt:lpstr>NewsPrint</vt:lpstr>
      <vt:lpstr>4_Moduł</vt:lpstr>
      <vt:lpstr>1_Średni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 DZIAŁAŃ  KONTROLNO-ROZPOZNAWCZYCH</vt:lpstr>
      <vt:lpstr>KIERUNKI DZIAŁANIA NA 2025 ROK</vt:lpstr>
      <vt:lpstr>KIERUNKI DZIAŁANIA NA 2025 ROK</vt:lpstr>
      <vt:lpstr>KIERUNKI DZIAŁANIA NA 2025 ROK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</dc:creator>
  <cp:lastModifiedBy>Piotr Kucharski</cp:lastModifiedBy>
  <cp:revision>980</cp:revision>
  <cp:lastPrinted>2021-02-15T09:27:49Z</cp:lastPrinted>
  <dcterms:created xsi:type="dcterms:W3CDTF">2010-02-17T12:23:31Z</dcterms:created>
  <dcterms:modified xsi:type="dcterms:W3CDTF">2025-03-17T12:02:14Z</dcterms:modified>
</cp:coreProperties>
</file>