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1" r:id="rId8"/>
    <p:sldId id="270" r:id="rId9"/>
    <p:sldId id="271" r:id="rId10"/>
    <p:sldId id="274" r:id="rId11"/>
    <p:sldId id="269" r:id="rId12"/>
    <p:sldId id="272" r:id="rId13"/>
    <p:sldId id="266" r:id="rId14"/>
    <p:sldId id="267" r:id="rId15"/>
    <p:sldId id="258" r:id="rId1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a Gałązka" initials="AG" lastIdx="1" clrIdx="0">
    <p:extLst>
      <p:ext uri="{19B8F6BF-5375-455C-9EA6-DF929625EA0E}">
        <p15:presenceInfo xmlns:p15="http://schemas.microsoft.com/office/powerpoint/2012/main" userId="Anna Gałązk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0C2B-4B6E-4611-8BCC-C83A54F487F5}" v="96" dt="2020-05-05T13:54:42.432"/>
    <p1510:client id="{0B5EB86F-DE86-4DA9-95B2-3F3907BA089F}" v="170" dt="2020-05-05T13:50:24.036"/>
    <p1510:client id="{6FE65F89-7346-41C6-A948-A49576AAC4BA}" v="12" dt="2020-05-05T13:50:48.212"/>
    <p1510:client id="{D632AA55-48DC-475B-B4D0-304271DA107A}" v="4" dt="2020-05-05T13:50:36.3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43" y="-1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dlewski Marcin (Britenet)" userId="S::m.godlewski@mc.gov.pl::930c73a9-afe2-4d6f-a9bf-ab7250a92d83" providerId="AD" clId="Web-{D632AA55-48DC-475B-B4D0-304271DA107A}"/>
    <pc:docChg chg="modSld">
      <pc:chgData name="Godlewski Marcin (Britenet)" userId="S::m.godlewski@mc.gov.pl::930c73a9-afe2-4d6f-a9bf-ab7250a92d83" providerId="AD" clId="Web-{D632AA55-48DC-475B-B4D0-304271DA107A}" dt="2020-05-05T13:50:36.321" v="3"/>
      <pc:docMkLst>
        <pc:docMk/>
      </pc:docMkLst>
      <pc:sldChg chg="delSp modSp">
        <pc:chgData name="Godlewski Marcin (Britenet)" userId="S::m.godlewski@mc.gov.pl::930c73a9-afe2-4d6f-a9bf-ab7250a92d83" providerId="AD" clId="Web-{D632AA55-48DC-475B-B4D0-304271DA107A}" dt="2020-05-05T13:50:36.321" v="3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D632AA55-48DC-475B-B4D0-304271DA107A}" dt="2020-05-05T13:50:33.992" v="1"/>
          <ac:spMkLst>
            <pc:docMk/>
            <pc:sldMk cId="3598284323" sldId="256"/>
            <ac:spMk id="41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D632AA55-48DC-475B-B4D0-304271DA107A}" dt="2020-05-05T13:50:33.274" v="0"/>
          <ac:spMkLst>
            <pc:docMk/>
            <pc:sldMk cId="3598284323" sldId="256"/>
            <ac:spMk id="59" creationId="{00000000-0000-0000-0000-000000000000}"/>
          </ac:spMkLst>
        </pc:sp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6.321" v="3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5.164" v="2"/>
          <ac:cxnSpMkLst>
            <pc:docMk/>
            <pc:sldMk cId="3598284323" sldId="256"/>
            <ac:cxnSpMk id="65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B5EB86F-DE86-4DA9-95B2-3F3907BA089F}"/>
    <pc:docChg chg="addSld modSld">
      <pc:chgData name="Godlewski Marcin (Britenet)" userId="S::m.godlewski@mc.gov.pl::930c73a9-afe2-4d6f-a9bf-ab7250a92d83" providerId="AD" clId="Web-{0B5EB86F-DE86-4DA9-95B2-3F3907BA089F}" dt="2020-05-05T13:50:24.036" v="168"/>
      <pc:docMkLst>
        <pc:docMk/>
      </pc:docMkLst>
      <pc:sldChg chg="addSp delSp modSp mod setBg">
        <pc:chgData name="Godlewski Marcin (Britenet)" userId="S::m.godlewski@mc.gov.pl::930c73a9-afe2-4d6f-a9bf-ab7250a92d83" providerId="AD" clId="Web-{0B5EB86F-DE86-4DA9-95B2-3F3907BA089F}" dt="2020-05-05T13:50:24.036" v="168"/>
        <pc:sldMkLst>
          <pc:docMk/>
          <pc:sldMk cId="3598284323" sldId="256"/>
        </pc:sldMkLst>
        <pc:spChg chg="del mod">
          <ac:chgData name="Godlewski Marcin (Britenet)" userId="S::m.godlewski@mc.gov.pl::930c73a9-afe2-4d6f-a9bf-ab7250a92d83" providerId="AD" clId="Web-{0B5EB86F-DE86-4DA9-95B2-3F3907BA089F}" dt="2020-05-05T13:50:09.583" v="153"/>
          <ac:spMkLst>
            <pc:docMk/>
            <pc:sldMk cId="3598284323" sldId="256"/>
            <ac:spMk id="4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5.692" v="149"/>
          <ac:spMkLst>
            <pc:docMk/>
            <pc:sldMk cId="3598284323" sldId="256"/>
            <ac:spMk id="1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21.083" v="166"/>
          <ac:spMkLst>
            <pc:docMk/>
            <pc:sldMk cId="3598284323" sldId="256"/>
            <ac:spMk id="1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6.973" v="150"/>
          <ac:spMkLst>
            <pc:docMk/>
            <pc:sldMk cId="3598284323" sldId="256"/>
            <ac:spMk id="1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374" v="63" actId="1076"/>
          <ac:spMkLst>
            <pc:docMk/>
            <pc:sldMk cId="3598284323" sldId="256"/>
            <ac:spMk id="22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6.411" v="161"/>
          <ac:spMkLst>
            <pc:docMk/>
            <pc:sldMk cId="3598284323" sldId="256"/>
            <ac:spMk id="32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49" v="61" actId="1076"/>
          <ac:spMkLst>
            <pc:docMk/>
            <pc:sldMk cId="3598284323" sldId="256"/>
            <ac:spMk id="41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35.894" v="146" actId="1076"/>
          <ac:spMkLst>
            <pc:docMk/>
            <pc:sldMk cId="3598284323" sldId="256"/>
            <ac:spMk id="4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02" v="60" actId="1076"/>
          <ac:spMkLst>
            <pc:docMk/>
            <pc:sldMk cId="3598284323" sldId="256"/>
            <ac:spMk id="4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5.123" v="42" actId="1076"/>
          <ac:spMkLst>
            <pc:docMk/>
            <pc:sldMk cId="3598284323" sldId="256"/>
            <ac:spMk id="4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6.920" v="43" actId="1076"/>
          <ac:spMkLst>
            <pc:docMk/>
            <pc:sldMk cId="3598284323" sldId="256"/>
            <ac:spMk id="5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4.583" v="159"/>
          <ac:spMkLst>
            <pc:docMk/>
            <pc:sldMk cId="3598284323" sldId="256"/>
            <ac:spMk id="51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37:31.091" v="10"/>
          <ac:spMkLst>
            <pc:docMk/>
            <pc:sldMk cId="3598284323" sldId="256"/>
            <ac:spMk id="5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1.296" v="62" actId="1076"/>
          <ac:spMkLst>
            <pc:docMk/>
            <pc:sldMk cId="3598284323" sldId="256"/>
            <ac:spMk id="5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43.253" v="147" actId="1076"/>
          <ac:spMkLst>
            <pc:docMk/>
            <pc:sldMk cId="3598284323" sldId="256"/>
            <ac:spMk id="5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3.630" v="158"/>
          <ac:spMkLst>
            <pc:docMk/>
            <pc:sldMk cId="3598284323" sldId="256"/>
            <ac:spMk id="6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1.427" v="155"/>
          <ac:spMkLst>
            <pc:docMk/>
            <pc:sldMk cId="3598284323" sldId="256"/>
            <ac:spMk id="6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452" v="64" actId="1076"/>
          <ac:spMkLst>
            <pc:docMk/>
            <pc:sldMk cId="3598284323" sldId="256"/>
            <ac:spMk id="74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15.940" v="137" actId="1076"/>
          <ac:spMkLst>
            <pc:docMk/>
            <pc:sldMk cId="3598284323" sldId="256"/>
            <ac:spMk id="7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5.614" v="160"/>
          <ac:spMkLst>
            <pc:docMk/>
            <pc:sldMk cId="3598284323" sldId="256"/>
            <ac:spMk id="80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3:33.063" v="98" actId="20577"/>
          <ac:spMkLst>
            <pc:docMk/>
            <pc:sldMk cId="3598284323" sldId="256"/>
            <ac:spMk id="108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0B5EB86F-DE86-4DA9-95B2-3F3907BA089F}" dt="2020-05-05T13:50:08.708" v="152"/>
          <ac:cxnSpMkLst>
            <pc:docMk/>
            <pc:sldMk cId="3598284323" sldId="256"/>
            <ac:cxnSpMk id="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8.911" v="164"/>
          <ac:cxnSpMkLst>
            <pc:docMk/>
            <pc:sldMk cId="3598284323" sldId="256"/>
            <ac:cxnSpMk id="1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07.864" v="151"/>
          <ac:cxnSpMkLst>
            <pc:docMk/>
            <pc:sldMk cId="3598284323" sldId="256"/>
            <ac:cxnSpMk id="2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452" v="64" actId="1076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2.817" v="167"/>
          <ac:cxnSpMkLst>
            <pc:docMk/>
            <pc:sldMk cId="3598284323" sldId="256"/>
            <ac:cxnSpMk id="4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7"/>
          <ac:cxnSpMkLst>
            <pc:docMk/>
            <pc:sldMk cId="3598284323" sldId="256"/>
            <ac:cxnSpMk id="4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739" v="163"/>
          <ac:cxnSpMkLst>
            <pc:docMk/>
            <pc:sldMk cId="3598284323" sldId="256"/>
            <ac:cxnSpMk id="4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9.802" v="165"/>
          <ac:cxnSpMkLst>
            <pc:docMk/>
            <pc:sldMk cId="3598284323" sldId="256"/>
            <ac:cxnSpMk id="4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2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374" v="63" actId="1076"/>
          <ac:cxnSpMkLst>
            <pc:docMk/>
            <pc:sldMk cId="3598284323" sldId="256"/>
            <ac:cxnSpMk id="5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4.583" v="159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5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0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4.036" v="168"/>
          <ac:cxnSpMkLst>
            <pc:docMk/>
            <pc:sldMk cId="3598284323" sldId="256"/>
            <ac:cxnSpMk id="6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43.253" v="147" actId="1076"/>
          <ac:cxnSpMkLst>
            <pc:docMk/>
            <pc:sldMk cId="3598284323" sldId="256"/>
            <ac:cxnSpMk id="6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1.427" v="155"/>
          <ac:cxnSpMkLst>
            <pc:docMk/>
            <pc:sldMk cId="3598284323" sldId="256"/>
            <ac:cxnSpMk id="67" creationId="{00000000-0000-0000-0000-000000000000}"/>
          </ac:cxnSpMkLst>
        </pc:cxnChg>
        <pc:cxnChg chg="add del mod">
          <ac:chgData name="Godlewski Marcin (Britenet)" userId="S::m.godlewski@mc.gov.pl::930c73a9-afe2-4d6f-a9bf-ab7250a92d83" providerId="AD" clId="Web-{0B5EB86F-DE86-4DA9-95B2-3F3907BA089F}" dt="2020-05-05T13:50:11.395" v="154"/>
          <ac:cxnSpMkLst>
            <pc:docMk/>
            <pc:sldMk cId="3598284323" sldId="256"/>
            <ac:cxnSpMk id="68" creationId="{2DCAB380-FB6A-458A-A8A8-745945B92A34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8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052" v="162"/>
          <ac:cxnSpMkLst>
            <pc:docMk/>
            <pc:sldMk cId="3598284323" sldId="256"/>
            <ac:cxnSpMk id="107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6"/>
          <ac:cxnSpMkLst>
            <pc:docMk/>
            <pc:sldMk cId="3598284323" sldId="256"/>
            <ac:cxnSpMk id="140" creationId="{00000000-0000-0000-0000-000000000000}"/>
          </ac:cxnSpMkLst>
        </pc:cxnChg>
      </pc:sldChg>
      <pc:sldChg chg="add replId">
        <pc:chgData name="Godlewski Marcin (Britenet)" userId="S::m.godlewski@mc.gov.pl::930c73a9-afe2-4d6f-a9bf-ab7250a92d83" providerId="AD" clId="Web-{0B5EB86F-DE86-4DA9-95B2-3F3907BA089F}" dt="2020-05-05T13:50:02.708" v="148"/>
        <pc:sldMkLst>
          <pc:docMk/>
          <pc:sldMk cId="4234984123" sldId="257"/>
        </pc:sldMkLst>
      </pc:sldChg>
    </pc:docChg>
  </pc:docChgLst>
  <pc:docChgLst>
    <pc:chgData clId="Web-{6FE65F89-7346-41C6-A948-A49576AAC4BA}"/>
    <pc:docChg chg="modSld">
      <pc:chgData name="" userId="" providerId="" clId="Web-{6FE65F89-7346-41C6-A948-A49576AAC4BA}" dt="2020-05-05T13:50:43.899" v="0"/>
      <pc:docMkLst>
        <pc:docMk/>
      </pc:docMkLst>
      <pc:sldChg chg="delSp modSp">
        <pc:chgData name="" userId="" providerId="" clId="Web-{6FE65F89-7346-41C6-A948-A49576AAC4BA}" dt="2020-05-05T13:50:43.899" v="0"/>
        <pc:sldMkLst>
          <pc:docMk/>
          <pc:sldMk cId="3598284323" sldId="256"/>
        </pc:sldMkLst>
        <pc:spChg chg="del">
          <ac:chgData name="" userId="" providerId="" clId="Web-{6FE65F89-7346-41C6-A948-A49576AAC4BA}" dt="2020-05-05T13:50:43.899" v="0"/>
          <ac:spMkLst>
            <pc:docMk/>
            <pc:sldMk cId="3598284323" sldId="256"/>
            <ac:spMk id="22" creationId="{00000000-0000-0000-0000-000000000000}"/>
          </ac:spMkLst>
        </pc:sp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38" creationId="{00000000-0000-0000-0000-000000000000}"/>
          </ac:cxnSpMkLst>
        </pc:cxn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54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6FE65F89-7346-41C6-A948-A49576AAC4BA}"/>
    <pc:docChg chg="modSld">
      <pc:chgData name="Godlewski Marcin (Britenet)" userId="S::m.godlewski@mc.gov.pl::930c73a9-afe2-4d6f-a9bf-ab7250a92d83" providerId="AD" clId="Web-{6FE65F89-7346-41C6-A948-A49576AAC4BA}" dt="2020-05-05T13:50:48.212" v="10"/>
      <pc:docMkLst>
        <pc:docMk/>
      </pc:docMkLst>
      <pc:sldChg chg="delSp modSp">
        <pc:chgData name="Godlewski Marcin (Britenet)" userId="S::m.godlewski@mc.gov.pl::930c73a9-afe2-4d6f-a9bf-ab7250a92d83" providerId="AD" clId="Web-{6FE65F89-7346-41C6-A948-A49576AAC4BA}" dt="2020-05-05T13:50:48.212" v="1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6FE65F89-7346-41C6-A948-A49576AAC4BA}" dt="2020-05-05T13:50:48.212" v="7"/>
          <ac:spMkLst>
            <pc:docMk/>
            <pc:sldMk cId="3598284323" sldId="256"/>
            <ac:spMk id="43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6FE65F89-7346-41C6-A948-A49576AAC4BA}" dt="2020-05-05T13:50:48.196" v="6"/>
          <ac:spMkLst>
            <pc:docMk/>
            <pc:sldMk cId="3598284323" sldId="256"/>
            <ac:spMk id="57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6FE65F89-7346-41C6-A948-A49576AAC4BA}" dt="2020-05-05T13:50:45.525" v="0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4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10"/>
          <ac:cxnSpMkLst>
            <pc:docMk/>
            <pc:sldMk cId="3598284323" sldId="256"/>
            <ac:cxnSpMk id="54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3"/>
          <ac:cxnSpMkLst>
            <pc:docMk/>
            <pc:sldMk cId="3598284323" sldId="256"/>
            <ac:cxnSpMk id="5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9"/>
          <ac:cxnSpMkLst>
            <pc:docMk/>
            <pc:sldMk cId="3598284323" sldId="256"/>
            <ac:cxnSpMk id="5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8"/>
          <ac:cxnSpMkLst>
            <pc:docMk/>
            <pc:sldMk cId="3598284323" sldId="256"/>
            <ac:cxnSpMk id="6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2"/>
          <ac:cxnSpMkLst>
            <pc:docMk/>
            <pc:sldMk cId="3598284323" sldId="256"/>
            <ac:cxnSpMk id="6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5"/>
          <ac:cxnSpMkLst>
            <pc:docMk/>
            <pc:sldMk cId="3598284323" sldId="256"/>
            <ac:cxnSpMk id="81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25E0C2B-4B6E-4611-8BCC-C83A54F487F5}"/>
    <pc:docChg chg="addSld modSld sldOrd">
      <pc:chgData name="Godlewski Marcin (Britenet)" userId="S::m.godlewski@mc.gov.pl::930c73a9-afe2-4d6f-a9bf-ab7250a92d83" providerId="AD" clId="Web-{025E0C2B-4B6E-4611-8BCC-C83A54F487F5}" dt="2020-05-05T13:54:42.432" v="92" actId="1076"/>
      <pc:docMkLst>
        <pc:docMk/>
      </pc:docMkLst>
      <pc:sldChg chg="delSp modSp mod setBg">
        <pc:chgData name="Godlewski Marcin (Britenet)" userId="S::m.godlewski@mc.gov.pl::930c73a9-afe2-4d6f-a9bf-ab7250a92d83" providerId="AD" clId="Web-{025E0C2B-4B6E-4611-8BCC-C83A54F487F5}" dt="2020-05-05T13:53:27.432" v="6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025E0C2B-4B6E-4611-8BCC-C83A54F487F5}" dt="2020-05-05T13:50:56.575" v="1"/>
          <ac:spMkLst>
            <pc:docMk/>
            <pc:sldMk cId="3598284323" sldId="256"/>
            <ac:spMk id="47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9.246" v="3"/>
          <ac:spMkLst>
            <pc:docMk/>
            <pc:sldMk cId="3598284323" sldId="256"/>
            <ac:spMk id="49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7.840" v="2"/>
          <ac:spMkLst>
            <pc:docMk/>
            <pc:sldMk cId="3598284323" sldId="256"/>
            <ac:spMk id="50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5.418" v="0"/>
          <ac:spMkLst>
            <pc:docMk/>
            <pc:sldMk cId="3598284323" sldId="256"/>
            <ac:spMk id="74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1:00.137" v="4"/>
          <ac:spMkLst>
            <pc:docMk/>
            <pc:sldMk cId="3598284323" sldId="256"/>
            <ac:spMk id="7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25E0C2B-4B6E-4611-8BCC-C83A54F487F5}" dt="2020-05-05T13:52:19.589" v="59" actId="1076"/>
          <ac:spMkLst>
            <pc:docMk/>
            <pc:sldMk cId="3598284323" sldId="256"/>
            <ac:spMk id="108" creationId="{00000000-0000-0000-0000-000000000000}"/>
          </ac:spMkLst>
        </pc:spChg>
      </pc:sldChg>
      <pc:sldChg chg="modSp add ord replId">
        <pc:chgData name="Godlewski Marcin (Britenet)" userId="S::m.godlewski@mc.gov.pl::930c73a9-afe2-4d6f-a9bf-ab7250a92d83" providerId="AD" clId="Web-{025E0C2B-4B6E-4611-8BCC-C83A54F487F5}" dt="2020-05-05T13:54:42.432" v="92" actId="1076"/>
        <pc:sldMkLst>
          <pc:docMk/>
          <pc:sldMk cId="297459643" sldId="258"/>
        </pc:sldMkLst>
        <pc:spChg chg="mod">
          <ac:chgData name="Godlewski Marcin (Britenet)" userId="S::m.godlewski@mc.gov.pl::930c73a9-afe2-4d6f-a9bf-ab7250a92d83" providerId="AD" clId="Web-{025E0C2B-4B6E-4611-8BCC-C83A54F487F5}" dt="2020-05-05T13:54:42.432" v="92" actId="1076"/>
          <ac:spMkLst>
            <pc:docMk/>
            <pc:sldMk cId="297459643" sldId="258"/>
            <ac:spMk id="108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ogółem </c:v>
                </c:pt>
              </c:strCache>
            </c:strRef>
          </c:tx>
          <c:spPr>
            <a:solidFill>
              <a:srgbClr val="0070C0"/>
            </a:solidFill>
            <a:ln w="0">
              <a:solidFill>
                <a:schemeClr val="tx1">
                  <a:lumMod val="15000"/>
                  <a:lumOff val="85000"/>
                </a:schemeClr>
              </a:solidFill>
            </a:ln>
            <a:effectLst>
              <a:glow>
                <a:schemeClr val="accent1">
                  <a:alpha val="40000"/>
                </a:schemeClr>
              </a:glo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Planowany</c:v>
                </c:pt>
                <c:pt idx="1">
                  <c:v>Faktyczne</c:v>
                </c:pt>
              </c:strCache>
            </c:strRef>
          </c:cat>
          <c:val>
            <c:numRef>
              <c:f>Arkusz1!$B$2:$B$3</c:f>
              <c:numCache>
                <c:formatCode>_("zł"* #,##0.00_);_("zł"* \(#,##0.00\);_("zł"* "-"??_);_(@_)</c:formatCode>
                <c:ptCount val="2"/>
                <c:pt idx="0">
                  <c:v>10842446</c:v>
                </c:pt>
                <c:pt idx="1">
                  <c:v>9808168.6500000004</c:v>
                </c:pt>
              </c:numCache>
            </c:numRef>
          </c:val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rgbClr val="FF33C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Planowany</c:v>
                </c:pt>
                <c:pt idx="1">
                  <c:v>Faktyczne</c:v>
                </c:pt>
              </c:strCache>
            </c:strRef>
          </c:cat>
          <c:val>
            <c:numRef>
              <c:f>Arkusz1!$C$2:$C$3</c:f>
              <c:numCache>
                <c:formatCode>_("zł"* #,##0.00_);_("zł"* \(#,##0.00\);_("zł"* "-"??_);_(@_)</c:formatCode>
                <c:ptCount val="2"/>
                <c:pt idx="0">
                  <c:v>9175962.0498000011</c:v>
                </c:pt>
                <c:pt idx="1">
                  <c:v>8300653.1284950012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6"/>
        <c:axId val="354526616"/>
        <c:axId val="354525440"/>
      </c:barChart>
      <c:catAx>
        <c:axId val="354526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54525440"/>
        <c:crosses val="autoZero"/>
        <c:auto val="1"/>
        <c:lblAlgn val="ctr"/>
        <c:lblOffset val="100"/>
        <c:noMultiLvlLbl val="0"/>
      </c:catAx>
      <c:valAx>
        <c:axId val="354525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zł&quot;* #,##0.00_);_(&quot;zł&quot;* \(#,##0.00\);_(&quot;zł&quot;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545266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28.06.2023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28.06.2023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28.06.2023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28.06.2023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28.06.2023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28.06.2023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28.06.2023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28.06.2023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28.06.2023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28.06.2023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28.06.2023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28.06.2023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55648" y="2146228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 smtClean="0">
                <a:solidFill>
                  <a:schemeClr val="bg1"/>
                </a:solidFill>
              </a:rPr>
              <a:t>System Rejestracji Broni (SRB)</a:t>
            </a:r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REALIZACJA ZALECEŃ KRMC</a:t>
            </a:r>
            <a:endParaRPr lang="pl-PL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4539213"/>
              </p:ext>
            </p:extLst>
          </p:nvPr>
        </p:nvGraphicFramePr>
        <p:xfrm>
          <a:off x="629760" y="2454836"/>
          <a:ext cx="10801199" cy="21001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31160"/>
                <a:gridCol w="2276856"/>
                <a:gridCol w="1793183"/>
              </a:tblGrid>
              <a:tr h="728585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Zalecenie KRMC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Poziom wykonania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Wyjaśnienia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</a:tr>
              <a:tr h="712405">
                <a:tc>
                  <a:txBody>
                    <a:bodyPr/>
                    <a:lstStyle/>
                    <a:p>
                      <a:pPr algn="l"/>
                      <a:r>
                        <a:rPr lang="pl-PL" sz="1200" i="0" dirty="0" smtClean="0">
                          <a:solidFill>
                            <a:srgbClr val="0070C0"/>
                          </a:solidFill>
                        </a:rPr>
                        <a:t>Rada Architektury zaleciła:</a:t>
                      </a:r>
                    </a:p>
                    <a:p>
                      <a:pPr algn="l"/>
                      <a:endParaRPr lang="pl-PL" sz="1200" i="0" dirty="0" smtClean="0">
                        <a:solidFill>
                          <a:srgbClr val="0070C0"/>
                        </a:solidFill>
                      </a:endParaRP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200" i="0" dirty="0" smtClean="0">
                          <a:solidFill>
                            <a:srgbClr val="0070C0"/>
                          </a:solidFill>
                        </a:rPr>
                        <a:t>Doprecyzowanie opisu usług na dalszym etapie realizacji projektu,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200" i="0" dirty="0" smtClean="0">
                          <a:solidFill>
                            <a:srgbClr val="0070C0"/>
                          </a:solidFill>
                        </a:rPr>
                        <a:t>Przedefiniowanie kamieni milowych (kamień milowy to zdarzenie o</a:t>
                      </a:r>
                      <a:r>
                        <a:rPr lang="pl-PL" sz="1200" i="0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pl-PL" sz="1200" i="0" dirty="0" smtClean="0">
                          <a:solidFill>
                            <a:srgbClr val="0070C0"/>
                          </a:solidFill>
                        </a:rPr>
                        <a:t>czasie trwania bliskim zeru, np.: podpisanie dokumentu,</a:t>
                      </a:r>
                      <a:r>
                        <a:rPr lang="pl-PL" sz="1200" i="0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pl-PL" sz="1200" i="0" dirty="0" smtClean="0">
                          <a:solidFill>
                            <a:srgbClr val="0070C0"/>
                          </a:solidFill>
                        </a:rPr>
                        <a:t>otrzymanie wyniku),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200" i="0" dirty="0" smtClean="0">
                          <a:solidFill>
                            <a:srgbClr val="0070C0"/>
                          </a:solidFill>
                        </a:rPr>
                        <a:t>Dodanie </a:t>
                      </a:r>
                      <a:r>
                        <a:rPr lang="pl-PL" sz="1200" i="0" dirty="0" err="1" smtClean="0">
                          <a:solidFill>
                            <a:srgbClr val="0070C0"/>
                          </a:solidFill>
                        </a:rPr>
                        <a:t>ryzyk</a:t>
                      </a:r>
                      <a:r>
                        <a:rPr lang="pl-PL" sz="1200" i="0" dirty="0" smtClean="0">
                          <a:solidFill>
                            <a:srgbClr val="0070C0"/>
                          </a:solidFill>
                        </a:rPr>
                        <a:t> związanych bezpośrednio z realizacją projektu tzn.</a:t>
                      </a:r>
                      <a:r>
                        <a:rPr lang="pl-PL" sz="1200" i="0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pl-PL" sz="1200" i="0" dirty="0" smtClean="0">
                          <a:solidFill>
                            <a:srgbClr val="0070C0"/>
                          </a:solidFill>
                        </a:rPr>
                        <a:t>wytwarzaniem systemu,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200" i="0" dirty="0" smtClean="0">
                          <a:solidFill>
                            <a:srgbClr val="0070C0"/>
                          </a:solidFill>
                        </a:rPr>
                        <a:t>Dodanie informacji o sprzęcie.</a:t>
                      </a:r>
                      <a:endParaRPr lang="pl-PL" sz="1200" i="0" dirty="0">
                        <a:solidFill>
                          <a:srgbClr val="0070C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sz="1200" i="0" dirty="0" smtClean="0">
                        <a:solidFill>
                          <a:srgbClr val="0070C0"/>
                        </a:solidFill>
                      </a:endParaRPr>
                    </a:p>
                    <a:p>
                      <a:pPr algn="ctr"/>
                      <a:r>
                        <a:rPr lang="pl-PL" sz="1200" i="0" dirty="0" smtClean="0">
                          <a:solidFill>
                            <a:srgbClr val="0070C0"/>
                          </a:solidFill>
                        </a:rPr>
                        <a:t>Wykonane w całości </a:t>
                      </a:r>
                      <a:endParaRPr lang="pl-PL" sz="1200" i="0" dirty="0">
                        <a:solidFill>
                          <a:srgbClr val="0070C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944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841157" y="1269631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430219" y="1850607"/>
            <a:ext cx="10801199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trwałości</a:t>
            </a:r>
            <a:r>
              <a:rPr lang="pl-PL" dirty="0" smtClean="0">
                <a:solidFill>
                  <a:srgbClr val="002060"/>
                </a:solidFill>
              </a:rPr>
              <a:t>: 5 lat</a:t>
            </a: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 smtClean="0">
                <a:solidFill>
                  <a:srgbClr val="002060"/>
                </a:solidFill>
              </a:rPr>
              <a:t>Źródło </a:t>
            </a:r>
            <a:r>
              <a:rPr lang="pl-PL" dirty="0">
                <a:solidFill>
                  <a:srgbClr val="002060"/>
                </a:solidFill>
              </a:rPr>
              <a:t>finansowania utrzymania produktów projektu</a:t>
            </a:r>
            <a:r>
              <a:rPr lang="pl-PL" dirty="0" smtClean="0">
                <a:solidFill>
                  <a:srgbClr val="002060"/>
                </a:solidFill>
              </a:rPr>
              <a:t>: środki budżetowe Beneficjenta</a:t>
            </a: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sz="1200" dirty="0" smtClean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 smtClean="0">
                <a:solidFill>
                  <a:srgbClr val="002060"/>
                </a:solidFill>
              </a:rPr>
              <a:t>Najważniejsze </a:t>
            </a:r>
            <a:r>
              <a:rPr lang="pl-PL" dirty="0">
                <a:solidFill>
                  <a:srgbClr val="002060"/>
                </a:solidFill>
              </a:rPr>
              <a:t>ryzyka: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884297"/>
              </p:ext>
            </p:extLst>
          </p:nvPr>
        </p:nvGraphicFramePr>
        <p:xfrm>
          <a:off x="246524" y="3367856"/>
          <a:ext cx="11698941" cy="30905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47309"/>
                <a:gridCol w="1445680"/>
                <a:gridCol w="2194560"/>
                <a:gridCol w="451139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Nazwa ryzyka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Siła oddziaływania 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Prawdopodobieństwo wystąpienia ryzyka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Reakcja na ryzyko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Trudności w utrzymywaniu systemu po upływie okresu gwarancyjnego przez innego przedsiębiorcę niż wykonawca SRB.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100" b="0" kern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Średnia</a:t>
                      </a:r>
                      <a:endParaRPr lang="pl-PL" sz="1100" b="1" kern="50" dirty="0">
                        <a:solidFill>
                          <a:srgbClr val="0070C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100" b="0" kern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Niskie</a:t>
                      </a:r>
                      <a:endParaRPr lang="pl-PL" sz="1100" b="1" kern="50" dirty="0">
                        <a:solidFill>
                          <a:srgbClr val="0070C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Unikanie: </a:t>
                      </a:r>
                      <a:r>
                        <a:rPr lang="pl-PL" sz="11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 umowie z wykonawcą zostaną zawarte klauzule, gwarantujące przekazanie kodów źródłowych i dokumentacji SRB oraz wszystkich majątkowych praw autorskich.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Spodziewane efekty</a:t>
                      </a:r>
                      <a:r>
                        <a:rPr lang="pl-PL" sz="11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Możliwość powierzenia czynności utrzymania systemu podmiotowi innemu niż wykonawca systemu.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Wzrost kosztów utrzymania trwałości projektu, do którego mogą się przyczynić w przyszłości zmiany przepisów prawa europejskiego nakładające dodatkowe obowiązki na Państwa Członkowskie i pociągające za sobą zmiany w zasadach rejestracji broni.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100" b="0" kern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Średnia</a:t>
                      </a:r>
                      <a:endParaRPr lang="pl-PL" sz="1100" b="1" kern="50" dirty="0">
                        <a:solidFill>
                          <a:srgbClr val="0070C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100" b="0" kern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Niskie</a:t>
                      </a:r>
                      <a:endParaRPr lang="pl-PL" sz="1100" b="1" kern="50" dirty="0">
                        <a:solidFill>
                          <a:srgbClr val="0070C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Unikanie:</a:t>
                      </a:r>
                      <a:r>
                        <a:rPr lang="pl-PL" sz="11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W projekcie ustawy przewidziano nakłady odtworzeniowe, które będą przeznaczane na modernizację oprogramowania i infrastruktury SRB.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Spodziewane efekty:</a:t>
                      </a:r>
                      <a:r>
                        <a:rPr lang="pl-PL" sz="11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Utrzymanie trwałości projektu.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Brak skrupulatności przedsiębiorców przy wprowadzaniu danych do SRB.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100" b="0" kern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Niska</a:t>
                      </a:r>
                      <a:endParaRPr lang="pl-PL" sz="1100" b="1" kern="50" dirty="0">
                        <a:solidFill>
                          <a:srgbClr val="0070C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l-PL" sz="1100" b="0" kern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Niska</a:t>
                      </a:r>
                      <a:endParaRPr lang="pl-PL" sz="1100" b="1" kern="50" dirty="0">
                        <a:solidFill>
                          <a:srgbClr val="0070C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Redukowanie:</a:t>
                      </a:r>
                      <a:r>
                        <a:rPr lang="pl-PL" sz="11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Wprowadzenie w systemie funkcjonalności ograniczających możliwość wprowadzenia błędnych danych oraz zapewnienie możliwości skorygowania niepoprawnych danych przez organ właściwy do jej rejestracji.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Spodziewane efekty: </a:t>
                      </a:r>
                      <a:r>
                        <a:rPr lang="pl-PL" sz="11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Prawidłowo wprowadzone dane.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ole tekstowe 4"/>
          <p:cNvSpPr txBox="1"/>
          <p:nvPr/>
        </p:nvSpPr>
        <p:spPr>
          <a:xfrm>
            <a:off x="388606" y="1240142"/>
            <a:ext cx="8427822" cy="748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</a:t>
            </a:r>
            <a:r>
              <a:rPr lang="pl-PL" dirty="0" smtClean="0">
                <a:solidFill>
                  <a:srgbClr val="002060"/>
                </a:solidFill>
              </a:rPr>
              <a:t>: Minister Spraw Wewnętrznych i Administracji</a:t>
            </a: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</a:t>
            </a:r>
            <a:r>
              <a:rPr lang="pl-PL" dirty="0" smtClean="0">
                <a:solidFill>
                  <a:srgbClr val="002060"/>
                </a:solidFill>
              </a:rPr>
              <a:t>: Ministerstwo Spraw Wewnętrznych i Administracji </a:t>
            </a:r>
            <a:endParaRPr lang="pl-PL" dirty="0">
              <a:solidFill>
                <a:srgbClr val="002060"/>
              </a:solidFill>
            </a:endParaRP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66985" y="4432565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784533" y="5300339"/>
            <a:ext cx="108292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Stworzenie rozwiązania informatycznego, umożliwiającego prowadzenie przez każdego przedsiębiorcę koncesjonowanego elektronicznej ewidencji strzeleckiej broni palnej i istotnych części strzeleckiej broni palnej, śledzenie zdarzeń oraz transakcji dotyczących broni, a także automatyzację procesu informowania przez przedsiębiorcę organów państwa</a:t>
            </a:r>
            <a:r>
              <a:rPr lang="pl-PL" sz="16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.</a:t>
            </a:r>
            <a:endParaRPr lang="pl-PL" sz="1600" i="1" dirty="0">
              <a:solidFill>
                <a:srgbClr val="0070C0"/>
              </a:solidFill>
              <a:ea typeface="Times New Roman" panose="02020603050405020304" pitchFamily="18" charset="0"/>
            </a:endParaRPr>
          </a:p>
        </p:txBody>
      </p:sp>
      <p:sp>
        <p:nvSpPr>
          <p:cNvPr id="8" name="Podtytuł 2"/>
          <p:cNvSpPr txBox="1">
            <a:spLocks/>
          </p:cNvSpPr>
          <p:nvPr/>
        </p:nvSpPr>
        <p:spPr>
          <a:xfrm>
            <a:off x="1983605" y="225390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5991687"/>
              </p:ext>
            </p:extLst>
          </p:nvPr>
        </p:nvGraphicFramePr>
        <p:xfrm>
          <a:off x="784533" y="3121678"/>
          <a:ext cx="10946674" cy="9545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/>
                <a:gridCol w="4596371"/>
                <a:gridCol w="4666776"/>
              </a:tblGrid>
              <a:tr h="513757">
                <a:tc>
                  <a:txBody>
                    <a:bodyPr/>
                    <a:lstStyle/>
                    <a:p>
                      <a:r>
                        <a:rPr lang="pl-PL" b="1" dirty="0" smtClean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</a:rPr>
                        <a:t>2020-01-02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</a:rPr>
                        <a:t>2022-12-31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40828">
                <a:tc>
                  <a:txBody>
                    <a:bodyPr/>
                    <a:lstStyle/>
                    <a:p>
                      <a:r>
                        <a:rPr lang="pl-PL" b="1" dirty="0" smtClean="0">
                          <a:solidFill>
                            <a:schemeClr val="bg1"/>
                          </a:solidFill>
                        </a:rPr>
                        <a:t>Faktyczny:</a:t>
                      </a:r>
                      <a:endParaRPr lang="pl-PL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</a:rPr>
                        <a:t>2020-01-02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</a:rPr>
                        <a:t>2023-03-31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295024" y="1191601"/>
            <a:ext cx="11391008" cy="14681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pl-PL" sz="1600" b="1" dirty="0">
                <a:solidFill>
                  <a:srgbClr val="002060"/>
                </a:solidFill>
                <a:cs typeface="Times New Roman" pitchFamily="18" charset="0"/>
              </a:rPr>
              <a:t>Źródło </a:t>
            </a:r>
            <a:r>
              <a:rPr lang="pl-PL" sz="1600" b="1" dirty="0" smtClean="0">
                <a:solidFill>
                  <a:srgbClr val="002060"/>
                </a:solidFill>
                <a:cs typeface="Times New Roman" pitchFamily="18" charset="0"/>
              </a:rPr>
              <a:t>finansowania: 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pl-PL" sz="1600" dirty="0" smtClean="0">
                <a:solidFill>
                  <a:srgbClr val="002060"/>
                </a:solidFill>
                <a:cs typeface="Times New Roman" pitchFamily="18" charset="0"/>
              </a:rPr>
              <a:t>budżet </a:t>
            </a:r>
            <a:r>
              <a:rPr lang="pl-PL" sz="1600" dirty="0">
                <a:solidFill>
                  <a:srgbClr val="002060"/>
                </a:solidFill>
                <a:cs typeface="Times New Roman" pitchFamily="18" charset="0"/>
              </a:rPr>
              <a:t>państwa, część </a:t>
            </a:r>
            <a:r>
              <a:rPr lang="pl-PL" sz="1600" dirty="0" smtClean="0">
                <a:solidFill>
                  <a:srgbClr val="002060"/>
                </a:solidFill>
                <a:cs typeface="Times New Roman" pitchFamily="18" charset="0"/>
              </a:rPr>
              <a:t>42; 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pl-PL" sz="1600" dirty="0" smtClean="0">
                <a:solidFill>
                  <a:srgbClr val="002060"/>
                </a:solidFill>
                <a:cs typeface="Times New Roman" pitchFamily="18" charset="0"/>
              </a:rPr>
              <a:t>środki </a:t>
            </a:r>
            <a:r>
              <a:rPr lang="pl-PL" sz="1600" dirty="0">
                <a:solidFill>
                  <a:srgbClr val="002060"/>
                </a:solidFill>
                <a:cs typeface="Times New Roman" pitchFamily="18" charset="0"/>
              </a:rPr>
              <a:t>UE: </a:t>
            </a:r>
            <a:r>
              <a:rPr lang="pl-PL" sz="1600" dirty="0" smtClean="0">
                <a:solidFill>
                  <a:srgbClr val="002060"/>
                </a:solidFill>
                <a:cs typeface="Times New Roman" pitchFamily="18" charset="0"/>
              </a:rPr>
              <a:t>POPC, Oś Priorytetowa </a:t>
            </a:r>
            <a:r>
              <a:rPr lang="pl-PL" sz="1600" dirty="0">
                <a:solidFill>
                  <a:srgbClr val="002060"/>
                </a:solidFill>
                <a:cs typeface="Times New Roman" pitchFamily="18" charset="0"/>
              </a:rPr>
              <a:t>II „E-administracja i otwarty rząd” Działanie </a:t>
            </a:r>
            <a:r>
              <a:rPr lang="pl-PL" sz="1600" dirty="0" smtClean="0">
                <a:solidFill>
                  <a:srgbClr val="002060"/>
                </a:solidFill>
                <a:cs typeface="Times New Roman" pitchFamily="18" charset="0"/>
              </a:rPr>
              <a:t>2.1 Wysoka </a:t>
            </a:r>
            <a:r>
              <a:rPr lang="pl-PL" sz="1600" dirty="0">
                <a:solidFill>
                  <a:srgbClr val="002060"/>
                </a:solidFill>
                <a:cs typeface="Times New Roman" pitchFamily="18" charset="0"/>
              </a:rPr>
              <a:t>dostępność i jakość usług publicznych</a:t>
            </a:r>
            <a:r>
              <a:rPr lang="pl-PL" sz="1600" b="1" dirty="0" smtClean="0">
                <a:solidFill>
                  <a:srgbClr val="002060"/>
                </a:solidFill>
                <a:cs typeface="Times New Roman" pitchFamily="18" charset="0"/>
              </a:rPr>
              <a:t>. </a:t>
            </a:r>
            <a:endParaRPr lang="pl-PL" sz="1600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sp>
        <p:nvSpPr>
          <p:cNvPr id="11" name="Podtytuł 2"/>
          <p:cNvSpPr txBox="1">
            <a:spLocks/>
          </p:cNvSpPr>
          <p:nvPr/>
        </p:nvSpPr>
        <p:spPr>
          <a:xfrm>
            <a:off x="0" y="2361890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dirty="0"/>
          </a:p>
        </p:txBody>
      </p:sp>
      <p:graphicFrame>
        <p:nvGraphicFramePr>
          <p:cNvPr id="10" name="Wykres 9"/>
          <p:cNvGraphicFramePr/>
          <p:nvPr>
            <p:extLst>
              <p:ext uri="{D42A27DB-BD31-4B8C-83A1-F6EECF244321}">
                <p14:modId xmlns:p14="http://schemas.microsoft.com/office/powerpoint/2010/main" val="2900232326"/>
              </p:ext>
            </p:extLst>
          </p:nvPr>
        </p:nvGraphicFramePr>
        <p:xfrm>
          <a:off x="667512" y="3112486"/>
          <a:ext cx="10564472" cy="37454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</a:t>
            </a: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PROJEKTU</a:t>
            </a:r>
            <a:endParaRPr lang="pl-PL" b="1" dirty="0" smtClean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4839696"/>
              </p:ext>
            </p:extLst>
          </p:nvPr>
        </p:nvGraphicFramePr>
        <p:xfrm>
          <a:off x="695401" y="2347558"/>
          <a:ext cx="10783008" cy="34514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32524"/>
                <a:gridCol w="1960043"/>
                <a:gridCol w="1097280"/>
                <a:gridCol w="1493161"/>
              </a:tblGrid>
              <a:tr h="7514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i="0" dirty="0" smtClean="0">
                          <a:solidFill>
                            <a:srgbClr val="0070C0"/>
                          </a:solidFill>
                          <a:effectLst/>
                        </a:rPr>
                        <a:t>System Rejestracji Broni (SRB)</a:t>
                      </a:r>
                      <a:endParaRPr lang="pl-PL" sz="1200" b="1" i="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i="0" dirty="0" smtClean="0">
                          <a:solidFill>
                            <a:srgbClr val="0070C0"/>
                          </a:solidFill>
                          <a:effectLst/>
                        </a:rPr>
                        <a:t>12-2022</a:t>
                      </a:r>
                      <a:endParaRPr lang="pl-PL" sz="1200" b="1" i="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i="0" dirty="0" smtClean="0">
                          <a:solidFill>
                            <a:srgbClr val="0070C0"/>
                          </a:solidFill>
                          <a:effectLst/>
                        </a:rPr>
                        <a:t>03-2023</a:t>
                      </a:r>
                      <a:endParaRPr lang="pl-PL" sz="1200" b="1" i="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Ewidencja strzeleckiej broni palnej i istotnych części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rgbClr val="0070C0"/>
                          </a:solidFill>
                          <a:effectLst/>
                        </a:rPr>
                        <a:t>12-2022</a:t>
                      </a: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03-2023</a:t>
                      </a: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Wykaz zaświadczeń uprawniających do nabycia strzeleckiej broni palnej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rgbClr val="0070C0"/>
                          </a:solidFill>
                          <a:effectLst/>
                        </a:rPr>
                        <a:t>12-2022</a:t>
                      </a: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rgbClr val="0070C0"/>
                          </a:solidFill>
                          <a:effectLst/>
                        </a:rPr>
                        <a:t>03-2023</a:t>
                      </a: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Rejestr świadectw pozbawienia strzeleckiej broni palnej cech użytkowych</a:t>
                      </a: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rgbClr val="0070C0"/>
                          </a:solidFill>
                          <a:effectLst/>
                        </a:rPr>
                        <a:t>12-2022</a:t>
                      </a: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rgbClr val="0070C0"/>
                          </a:solidFill>
                          <a:effectLst/>
                        </a:rPr>
                        <a:t>03-2023</a:t>
                      </a: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Rejestr koncesji udzielonych w zakresie wytwarzania lub obrotu strzelecką bronią palną</a:t>
                      </a: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rgbClr val="0070C0"/>
                          </a:solidFill>
                          <a:effectLst/>
                        </a:rPr>
                        <a:t>12-2022</a:t>
                      </a: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rgbClr val="0070C0"/>
                          </a:solidFill>
                          <a:effectLst/>
                        </a:rPr>
                        <a:t>03-2023</a:t>
                      </a: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84666" y="1375056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</a:t>
            </a: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PROJEKTU</a:t>
            </a:r>
            <a:endParaRPr lang="pl-PL" b="1" dirty="0" smtClean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9621041"/>
              </p:ext>
            </p:extLst>
          </p:nvPr>
        </p:nvGraphicFramePr>
        <p:xfrm>
          <a:off x="648000" y="2116933"/>
          <a:ext cx="10783008" cy="40528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722064"/>
                <a:gridCol w="1472184"/>
                <a:gridCol w="1499616"/>
                <a:gridCol w="1089144"/>
              </a:tblGrid>
              <a:tr h="7514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rgbClr val="0070C0"/>
                          </a:solidFill>
                          <a:effectLst/>
                        </a:rPr>
                        <a:t>E-usługa: Prowadzenie indywidualnych, elektronicznych ewidencji broni i istotnych części broni przez każdego przedsiębiorcę. Usługa uprości realizację ustawowych obowiązków przedsiębiorców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rgbClr val="0070C0"/>
                          </a:solidFill>
                          <a:effectLst/>
                        </a:rPr>
                        <a:t>Stopień dojrzałości:</a:t>
                      </a:r>
                      <a:r>
                        <a:rPr lang="pl-PL" sz="1200" b="0" i="0" baseline="0" dirty="0" smtClean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r>
                        <a:rPr lang="pl-PL" sz="1200" b="0" i="0" dirty="0" smtClean="0">
                          <a:solidFill>
                            <a:srgbClr val="0070C0"/>
                          </a:solidFill>
                          <a:effectLst/>
                        </a:rPr>
                        <a:t>3 – dwustronna interakcja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94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03-2022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03-2022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rgbClr val="0070C0"/>
                          </a:solidFill>
                          <a:effectLst/>
                        </a:rPr>
                        <a:t>E-usługa: </a:t>
                      </a:r>
                      <a:r>
                        <a:rPr lang="pl-PL" sz="1200" b="0" i="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Przesyłanie Policji szczegółowych informacji o dokonanej transakcji sprzedaży broni palnej, po jej zarejestrowaniu w SRB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Stopień dojrzałości:</a:t>
                      </a:r>
                      <a:r>
                        <a:rPr lang="pl-PL" sz="1200" b="0" i="0" baseline="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200" b="0" i="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– transakcja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08-2022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08-2022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rgbClr val="0070C0"/>
                          </a:solidFill>
                          <a:effectLst/>
                        </a:rPr>
                        <a:t>E-usługa: </a:t>
                      </a:r>
                      <a:r>
                        <a:rPr lang="pl-PL" sz="1200" b="0" i="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Śledzenie zdarzeń przyjęcia broni lub istotnych części na stan magazynowy przedsiębiorcy, realizowane za pomocą funkcjonalności systemu SRB, zwolni podmioty i osoby fizyczne z obowiązku informowania organów właściwych o zmianie miejsca, w którym broń jest magazynowana / przechowywana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dirty="0" smtClean="0">
                          <a:solidFill>
                            <a:srgbClr val="0070C0"/>
                          </a:solidFill>
                          <a:effectLst/>
                        </a:rPr>
                        <a:t>Stopień dojrzałości:</a:t>
                      </a:r>
                      <a:r>
                        <a:rPr lang="pl-PL" sz="1200" b="0" i="0" baseline="0" dirty="0" smtClean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r>
                        <a:rPr lang="pl-PL" sz="1200" b="0" i="0" dirty="0" smtClean="0">
                          <a:solidFill>
                            <a:srgbClr val="0070C0"/>
                          </a:solidFill>
                          <a:effectLst/>
                        </a:rPr>
                        <a:t>3 – dwustronna interakcja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03-2022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03-2022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rgbClr val="0070C0"/>
                          </a:solidFill>
                          <a:effectLst/>
                        </a:rPr>
                        <a:t>E-usługa: </a:t>
                      </a:r>
                      <a:r>
                        <a:rPr lang="pl-PL" sz="1200" b="0" i="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Automatyczna archiwizacja elektronicznych ewidencji przedsiębiorcy, który za-kończył działalność koncesjonowaną. Usługa ograniczy liczbę czynności realizowanych przez przedsiębiorcę kończącego prowadzenie działalności koncesjonowanej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dirty="0" smtClean="0">
                          <a:solidFill>
                            <a:srgbClr val="0070C0"/>
                          </a:solidFill>
                          <a:effectLst/>
                        </a:rPr>
                        <a:t>Stopień dojrzałości:</a:t>
                      </a:r>
                      <a:r>
                        <a:rPr lang="pl-PL" sz="1200" b="0" i="0" baseline="0" dirty="0" smtClean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r>
                        <a:rPr lang="pl-PL" sz="1200" b="0" i="0" dirty="0" smtClean="0">
                          <a:solidFill>
                            <a:srgbClr val="0070C0"/>
                          </a:solidFill>
                          <a:effectLst/>
                        </a:rPr>
                        <a:t>3 – dwustronna interakcja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10-2022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11-2022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1840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</a:t>
            </a: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PROJEKTU</a:t>
            </a:r>
            <a:endParaRPr lang="pl-PL" b="1" dirty="0" smtClean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5722653"/>
              </p:ext>
            </p:extLst>
          </p:nvPr>
        </p:nvGraphicFramePr>
        <p:xfrm>
          <a:off x="638856" y="2226661"/>
          <a:ext cx="10783008" cy="37657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48912"/>
                <a:gridCol w="1572768"/>
                <a:gridCol w="1453896"/>
                <a:gridCol w="1107432"/>
              </a:tblGrid>
              <a:tr h="7514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rgbClr val="0070C0"/>
                          </a:solidFill>
                          <a:effectLst/>
                        </a:rPr>
                        <a:t>E-usługa: </a:t>
                      </a:r>
                      <a:r>
                        <a:rPr lang="pl-PL" sz="1200" b="0" i="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Udostępnianie informacji o aktywnych koncesjach innych przedsiębiorców wraz z ich zakresem. Usługa usprawni sprawdzanie kontrahenta przed zawarciem transakcji (między przedsiębiorcami)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dirty="0" smtClean="0">
                          <a:solidFill>
                            <a:srgbClr val="0070C0"/>
                          </a:solidFill>
                          <a:effectLst/>
                        </a:rPr>
                        <a:t>Stopień dojrzałości:</a:t>
                      </a:r>
                      <a:r>
                        <a:rPr lang="pl-PL" sz="1200" b="0" i="0" baseline="0" dirty="0" smtClean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r>
                        <a:rPr lang="pl-PL" sz="1200" b="0" i="0" dirty="0" smtClean="0">
                          <a:solidFill>
                            <a:srgbClr val="0070C0"/>
                          </a:solidFill>
                          <a:effectLst/>
                        </a:rPr>
                        <a:t>3 – dwustronna interakcja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10-2022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08-2022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rgbClr val="0070C0"/>
                          </a:solidFill>
                          <a:effectLst/>
                        </a:rPr>
                        <a:t>E-usługa: </a:t>
                      </a:r>
                      <a:r>
                        <a:rPr lang="pl-PL" sz="1200" b="0" i="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Udostępnienie elektronicznych dokumentów i zaświadczeń uprawniających podmioty albo osoby fizyczne do nabycia broni albo istotnych części, co ograniczy konieczność osobistych kontaktów kupującego z Policją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dirty="0" smtClean="0">
                          <a:solidFill>
                            <a:srgbClr val="0070C0"/>
                          </a:solidFill>
                          <a:effectLst/>
                        </a:rPr>
                        <a:t>Stopień dojrzałości:</a:t>
                      </a:r>
                      <a:r>
                        <a:rPr lang="pl-PL" sz="1200" b="0" i="0" baseline="0" dirty="0" smtClean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r>
                        <a:rPr lang="pl-PL" sz="1200" b="0" i="0" dirty="0" smtClean="0">
                          <a:solidFill>
                            <a:srgbClr val="0070C0"/>
                          </a:solidFill>
                          <a:effectLst/>
                        </a:rPr>
                        <a:t>3 – dwustronna interakcja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10-2022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11-2022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rgbClr val="0070C0"/>
                          </a:solidFill>
                          <a:effectLst/>
                        </a:rPr>
                        <a:t>E-usługa: </a:t>
                      </a:r>
                      <a:r>
                        <a:rPr lang="pl-PL" sz="1200" b="0" i="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Kontrola i nadzór informacji o przeprowadzonych przez przedsiębiorcę transakcjach gospodarczych będą dostępne dla organów uprawnionych w systemie SRB, bez konieczności angażowania przedsiębiorcy w proces weryfikacji transakcji. Organy uprawnione będą mogły samodzielnie sprawdzić, w systemie SRB, dane jednostki broni lub istotnej części broni bez angażowania przedsiębiorcy. Usługa ograniczy obciążenia po stronie przedsiębiorcy wynikające z obowiązku nadzoru nad działalnością koncesjonowaną przedsiębiorcy przez organy uprawnione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dirty="0" smtClean="0">
                          <a:solidFill>
                            <a:srgbClr val="0070C0"/>
                          </a:solidFill>
                          <a:effectLst/>
                        </a:rPr>
                        <a:t>Stopień dojrzałości:</a:t>
                      </a:r>
                      <a:r>
                        <a:rPr lang="pl-PL" sz="1200" b="0" i="0" baseline="0" dirty="0" smtClean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r>
                        <a:rPr lang="pl-PL" sz="1200" b="0" i="0" dirty="0" smtClean="0">
                          <a:solidFill>
                            <a:srgbClr val="0070C0"/>
                          </a:solidFill>
                          <a:effectLst/>
                        </a:rPr>
                        <a:t>3 – dwustronna interakcja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08-2022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08-2022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680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Łącznik prosty ze strzałką 34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Podtytuł 2"/>
          <p:cNvSpPr>
            <a:spLocks noGrp="1"/>
          </p:cNvSpPr>
          <p:nvPr>
            <p:ph type="subTitle" idx="1"/>
          </p:nvPr>
        </p:nvSpPr>
        <p:spPr>
          <a:xfrm>
            <a:off x="1775522" y="1324525"/>
            <a:ext cx="8640961" cy="750596"/>
          </a:xfrm>
        </p:spPr>
        <p:txBody>
          <a:bodyPr>
            <a:noAutofit/>
          </a:bodyPr>
          <a:lstStyle/>
          <a:p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 smtClean="0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</a:p>
          <a:p>
            <a:pPr>
              <a:spcBef>
                <a:spcPts val="0"/>
              </a:spcBef>
            </a:pPr>
            <a:r>
              <a:rPr lang="pl-PL" b="1" dirty="0" smtClean="0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 dirty="0"/>
          </a:p>
        </p:txBody>
      </p:sp>
      <p:sp>
        <p:nvSpPr>
          <p:cNvPr id="38" name="Prostokąt 37"/>
          <p:cNvSpPr/>
          <p:nvPr/>
        </p:nvSpPr>
        <p:spPr>
          <a:xfrm>
            <a:off x="5275557" y="5173520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 smtClean="0">
                <a:solidFill>
                  <a:schemeClr val="bg1"/>
                </a:solidFill>
              </a:rPr>
              <a:t>TERYT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41" name="Prostokąt 40"/>
          <p:cNvSpPr/>
          <p:nvPr/>
        </p:nvSpPr>
        <p:spPr>
          <a:xfrm>
            <a:off x="5245662" y="3842104"/>
            <a:ext cx="1494000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900" b="1" dirty="0" smtClean="0">
                <a:solidFill>
                  <a:schemeClr val="tx2"/>
                </a:solidFill>
              </a:rPr>
              <a:t>System Rejestracji Broni (SRB)</a:t>
            </a:r>
            <a:endParaRPr lang="pl-PL" sz="900" b="1" dirty="0">
              <a:solidFill>
                <a:schemeClr val="tx2"/>
              </a:solidFill>
            </a:endParaRPr>
          </a:p>
        </p:txBody>
      </p:sp>
      <p:sp>
        <p:nvSpPr>
          <p:cNvPr id="42" name="Prostokąt 41"/>
          <p:cNvSpPr/>
          <p:nvPr/>
        </p:nvSpPr>
        <p:spPr>
          <a:xfrm>
            <a:off x="3247001" y="3138632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 smtClean="0">
                <a:solidFill>
                  <a:schemeClr val="bg1"/>
                </a:solidFill>
              </a:rPr>
              <a:t>Inne systemy zewnętrzne (przedsiębiorców koncesjonowanych)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43" name="Prostokąt 42"/>
          <p:cNvSpPr/>
          <p:nvPr/>
        </p:nvSpPr>
        <p:spPr>
          <a:xfrm>
            <a:off x="2872752" y="4306400"/>
            <a:ext cx="1494000" cy="792088"/>
          </a:xfrm>
          <a:prstGeom prst="rect">
            <a:avLst/>
          </a:prstGeom>
          <a:solidFill>
            <a:srgbClr val="0070C0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 smtClean="0">
                <a:solidFill>
                  <a:schemeClr val="bg1"/>
                </a:solidFill>
              </a:rPr>
              <a:t>KSIP</a:t>
            </a:r>
          </a:p>
          <a:p>
            <a:pPr algn="ctr"/>
            <a:r>
              <a:rPr lang="pl-PL" sz="1000" dirty="0" smtClean="0">
                <a:solidFill>
                  <a:schemeClr val="bg1"/>
                </a:solidFill>
              </a:rPr>
              <a:t>Moduł Broń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44" name="pole tekstowe 43"/>
          <p:cNvSpPr txBox="1"/>
          <p:nvPr/>
        </p:nvSpPr>
        <p:spPr>
          <a:xfrm>
            <a:off x="9252155" y="2469858"/>
            <a:ext cx="2330245" cy="1441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Oznaczenia powiązanych 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systemów: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planowany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modyfikowany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istniejący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dot. systemów własnych oraz innych jednostek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45" name="Prostokąt 44"/>
          <p:cNvSpPr/>
          <p:nvPr/>
        </p:nvSpPr>
        <p:spPr>
          <a:xfrm>
            <a:off x="9420292" y="2937976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6" name="Prostokąt 45"/>
          <p:cNvSpPr/>
          <p:nvPr/>
        </p:nvSpPr>
        <p:spPr>
          <a:xfrm>
            <a:off x="9420292" y="3143740"/>
            <a:ext cx="144016" cy="144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7" name="Prostokąt 46"/>
          <p:cNvSpPr/>
          <p:nvPr/>
        </p:nvSpPr>
        <p:spPr>
          <a:xfrm>
            <a:off x="9420292" y="3346368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51" name="Łącznik łamany 50"/>
          <p:cNvCxnSpPr>
            <a:stCxn id="41" idx="1"/>
            <a:endCxn id="43" idx="3"/>
          </p:cNvCxnSpPr>
          <p:nvPr/>
        </p:nvCxnSpPr>
        <p:spPr>
          <a:xfrm rot="10800000" flipV="1">
            <a:off x="4366752" y="4238148"/>
            <a:ext cx="878910" cy="464296"/>
          </a:xfrm>
          <a:prstGeom prst="bentConnector3">
            <a:avLst>
              <a:gd name="adj1" fmla="val 71420"/>
            </a:avLst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Łącznik łamany 51"/>
          <p:cNvCxnSpPr>
            <a:stCxn id="43" idx="3"/>
            <a:endCxn id="41" idx="1"/>
          </p:cNvCxnSpPr>
          <p:nvPr/>
        </p:nvCxnSpPr>
        <p:spPr>
          <a:xfrm flipV="1">
            <a:off x="4366752" y="4238148"/>
            <a:ext cx="878910" cy="464296"/>
          </a:xfrm>
          <a:prstGeom prst="bentConnector3">
            <a:avLst>
              <a:gd name="adj1" fmla="val 28580"/>
            </a:avLst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Łącznik łamany 52"/>
          <p:cNvCxnSpPr>
            <a:stCxn id="38" idx="0"/>
            <a:endCxn id="41" idx="2"/>
          </p:cNvCxnSpPr>
          <p:nvPr/>
        </p:nvCxnSpPr>
        <p:spPr>
          <a:xfrm rot="16200000" flipV="1">
            <a:off x="5737946" y="4888908"/>
            <a:ext cx="539328" cy="29895"/>
          </a:xfrm>
          <a:prstGeom prst="bentConnector3">
            <a:avLst>
              <a:gd name="adj1" fmla="val 50000"/>
            </a:avLst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Prostokąt 53"/>
          <p:cNvSpPr/>
          <p:nvPr/>
        </p:nvSpPr>
        <p:spPr>
          <a:xfrm>
            <a:off x="5169497" y="2573956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 smtClean="0">
                <a:solidFill>
                  <a:schemeClr val="bg1"/>
                </a:solidFill>
              </a:rPr>
              <a:t>PESEL*</a:t>
            </a:r>
            <a:endParaRPr lang="pl-PL" sz="1000" dirty="0">
              <a:solidFill>
                <a:schemeClr val="bg1"/>
              </a:solidFill>
            </a:endParaRPr>
          </a:p>
        </p:txBody>
      </p:sp>
      <p:cxnSp>
        <p:nvCxnSpPr>
          <p:cNvPr id="55" name="Łącznik łamany 54"/>
          <p:cNvCxnSpPr>
            <a:stCxn id="54" idx="2"/>
            <a:endCxn id="41" idx="0"/>
          </p:cNvCxnSpPr>
          <p:nvPr/>
        </p:nvCxnSpPr>
        <p:spPr>
          <a:xfrm rot="16200000" flipH="1">
            <a:off x="5716549" y="3565991"/>
            <a:ext cx="476060" cy="76165"/>
          </a:xfrm>
          <a:prstGeom prst="bentConnector3">
            <a:avLst>
              <a:gd name="adj1" fmla="val 50000"/>
            </a:avLst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Prostokąt 55"/>
          <p:cNvSpPr/>
          <p:nvPr/>
        </p:nvSpPr>
        <p:spPr>
          <a:xfrm>
            <a:off x="7404985" y="3094324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 smtClean="0">
                <a:solidFill>
                  <a:schemeClr val="bg1"/>
                </a:solidFill>
              </a:rPr>
              <a:t>Hefajstos II</a:t>
            </a:r>
          </a:p>
        </p:txBody>
      </p:sp>
      <p:cxnSp>
        <p:nvCxnSpPr>
          <p:cNvPr id="57" name="Łącznik łamany 56"/>
          <p:cNvCxnSpPr>
            <a:stCxn id="41" idx="3"/>
            <a:endCxn id="56" idx="1"/>
          </p:cNvCxnSpPr>
          <p:nvPr/>
        </p:nvCxnSpPr>
        <p:spPr>
          <a:xfrm flipV="1">
            <a:off x="6739662" y="3490368"/>
            <a:ext cx="665323" cy="747780"/>
          </a:xfrm>
          <a:prstGeom prst="bentConnector3">
            <a:avLst>
              <a:gd name="adj1" fmla="val 50000"/>
            </a:avLst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Łącznik łamany 57"/>
          <p:cNvCxnSpPr>
            <a:stCxn id="56" idx="1"/>
            <a:endCxn id="41" idx="3"/>
          </p:cNvCxnSpPr>
          <p:nvPr/>
        </p:nvCxnSpPr>
        <p:spPr>
          <a:xfrm rot="10800000" flipV="1">
            <a:off x="6739663" y="3490368"/>
            <a:ext cx="665323" cy="747780"/>
          </a:xfrm>
          <a:prstGeom prst="bentConnector3">
            <a:avLst>
              <a:gd name="adj1" fmla="val 50000"/>
            </a:avLst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Prostokąt 58"/>
          <p:cNvSpPr/>
          <p:nvPr/>
        </p:nvSpPr>
        <p:spPr>
          <a:xfrm>
            <a:off x="7675989" y="4893939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 err="1" smtClean="0">
                <a:solidFill>
                  <a:schemeClr val="bg1"/>
                </a:solidFill>
              </a:rPr>
              <a:t>eKoncesje</a:t>
            </a:r>
            <a:r>
              <a:rPr lang="pl-PL" sz="1000" dirty="0" smtClean="0">
                <a:solidFill>
                  <a:schemeClr val="bg1"/>
                </a:solidFill>
              </a:rPr>
              <a:t> **</a:t>
            </a:r>
          </a:p>
        </p:txBody>
      </p:sp>
      <p:sp>
        <p:nvSpPr>
          <p:cNvPr id="60" name="pole tekstowe 59"/>
          <p:cNvSpPr txBox="1"/>
          <p:nvPr/>
        </p:nvSpPr>
        <p:spPr>
          <a:xfrm>
            <a:off x="299533" y="5965608"/>
            <a:ext cx="3240080" cy="674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 dirty="0" smtClean="0"/>
              <a:t>PESEL* - techniczne zestawienie połączenia zostało przeprowadzone, jednakże wyniknęła kwestia uzgodnień pozyskiwania danych</a:t>
            </a:r>
            <a:endParaRPr lang="pl-PL" sz="1200" dirty="0"/>
          </a:p>
        </p:txBody>
      </p:sp>
      <p:sp>
        <p:nvSpPr>
          <p:cNvPr id="63" name="pole tekstowe 62"/>
          <p:cNvSpPr txBox="1"/>
          <p:nvPr/>
        </p:nvSpPr>
        <p:spPr>
          <a:xfrm>
            <a:off x="8142152" y="5810158"/>
            <a:ext cx="3745048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 dirty="0" err="1" smtClean="0"/>
              <a:t>eKoncesje</a:t>
            </a:r>
            <a:r>
              <a:rPr lang="pl-PL" sz="1200" dirty="0" smtClean="0"/>
              <a:t> ** - </a:t>
            </a:r>
            <a:r>
              <a:rPr lang="pl-PL" sz="1200" dirty="0"/>
              <a:t>zrezygnowano z integracji z rejestrem ze względu na jakość, inny format danych oraz zapis jednostek podziału terytorialnego kraju (województwo, powiat, gmina) </a:t>
            </a:r>
            <a:endParaRPr lang="pl-PL" sz="1200" dirty="0">
              <a:solidFill>
                <a:schemeClr val="tx2"/>
              </a:solidFill>
            </a:endParaRPr>
          </a:p>
        </p:txBody>
      </p:sp>
      <p:cxnSp>
        <p:nvCxnSpPr>
          <p:cNvPr id="27" name="Łącznik łamany 26"/>
          <p:cNvCxnSpPr/>
          <p:nvPr/>
        </p:nvCxnSpPr>
        <p:spPr>
          <a:xfrm>
            <a:off x="4721521" y="3528066"/>
            <a:ext cx="534556" cy="468044"/>
          </a:xfrm>
          <a:prstGeom prst="bentConnector3">
            <a:avLst/>
          </a:prstGeom>
          <a:ln w="28575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3208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 dirty="0" smtClean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3832328"/>
              </p:ext>
            </p:extLst>
          </p:nvPr>
        </p:nvGraphicFramePr>
        <p:xfrm>
          <a:off x="339364" y="2347558"/>
          <a:ext cx="11368726" cy="33776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97106"/>
                <a:gridCol w="1338606"/>
                <a:gridCol w="1385740"/>
                <a:gridCol w="1329180"/>
                <a:gridCol w="1018094"/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</a:t>
                      </a: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400" b="1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0" dirty="0" smtClean="0">
                          <a:solidFill>
                            <a:srgbClr val="0070C0"/>
                          </a:solidFill>
                          <a:latin typeface="+mn-lt"/>
                        </a:rPr>
                        <a:t>Liczba </a:t>
                      </a:r>
                      <a:r>
                        <a:rPr lang="pl-PL" sz="1100" b="0" dirty="0">
                          <a:solidFill>
                            <a:srgbClr val="0070C0"/>
                          </a:solidFill>
                          <a:latin typeface="+mn-lt"/>
                        </a:rPr>
                        <a:t>usług publicznych udostępnionych on-line o stopniu dojrzałości 3 – dwustronna interakcja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pl-PL" sz="1100" b="0">
                          <a:solidFill>
                            <a:srgbClr val="0070C0"/>
                          </a:solidFill>
                          <a:latin typeface="+mn-lt"/>
                        </a:rPr>
                        <a:t>szt.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  <a:endParaRPr lang="pl-PL" sz="110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pl-PL" sz="11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pl-PL" sz="110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pl-PL" sz="110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0" dirty="0" smtClean="0">
                          <a:solidFill>
                            <a:srgbClr val="0070C0"/>
                          </a:solidFill>
                          <a:latin typeface="+mn-lt"/>
                        </a:rPr>
                        <a:t>Liczba </a:t>
                      </a:r>
                      <a:r>
                        <a:rPr lang="pl-PL" sz="1100" b="0" dirty="0">
                          <a:solidFill>
                            <a:srgbClr val="0070C0"/>
                          </a:solidFill>
                          <a:latin typeface="+mn-lt"/>
                        </a:rPr>
                        <a:t>usług publicznych udostępnionych on-line o stopniu dojrzałości co najmniej 4 – transakcja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pl-PL" sz="1100" b="0" dirty="0">
                          <a:solidFill>
                            <a:srgbClr val="0070C0"/>
                          </a:solidFill>
                          <a:latin typeface="+mn-lt"/>
                        </a:rPr>
                        <a:t>szt.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  <a:endParaRPr lang="pl-PL" sz="110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pl-PL" sz="11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pl-PL" sz="110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pl-PL" sz="110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0" dirty="0" smtClean="0">
                          <a:solidFill>
                            <a:srgbClr val="0070C0"/>
                          </a:solidFill>
                          <a:latin typeface="+mn-lt"/>
                        </a:rPr>
                        <a:t> </a:t>
                      </a:r>
                      <a:r>
                        <a:rPr lang="pl-PL" sz="1100" b="0" dirty="0">
                          <a:solidFill>
                            <a:srgbClr val="0070C0"/>
                          </a:solidFill>
                          <a:latin typeface="+mn-lt"/>
                        </a:rPr>
                        <a:t>Liczba uruchomionych systemów teleinformatycznych w podmiotach wykonujących zadania </a:t>
                      </a:r>
                      <a:r>
                        <a:rPr lang="pl-PL" sz="1100" b="0" dirty="0" smtClean="0">
                          <a:solidFill>
                            <a:srgbClr val="0070C0"/>
                          </a:solidFill>
                          <a:latin typeface="+mn-lt"/>
                        </a:rPr>
                        <a:t>publiczne</a:t>
                      </a:r>
                      <a:endParaRPr lang="pl-PL" sz="1100" b="0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pl-PL" sz="1100" b="0" dirty="0">
                          <a:solidFill>
                            <a:srgbClr val="0070C0"/>
                          </a:solidFill>
                          <a:latin typeface="+mn-lt"/>
                        </a:rPr>
                        <a:t>szt.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  <a:endParaRPr lang="pl-PL" sz="110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pl-PL" sz="11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pl-PL" sz="11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pl-PL" sz="110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Przestrzeń </a:t>
                      </a:r>
                      <a:r>
                        <a:rPr lang="pl-PL" sz="11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dyskowa serwerowni</a:t>
                      </a:r>
                      <a:endParaRPr lang="pl-PL" sz="1100" b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TB</a:t>
                      </a:r>
                      <a:endParaRPr lang="pl-PL" sz="1100" b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  <a:endParaRPr lang="pl-PL" sz="110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68,34</a:t>
                      </a:r>
                      <a:endParaRPr lang="pl-PL" sz="110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 dirty="0" smtClean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2952766"/>
              </p:ext>
            </p:extLst>
          </p:nvPr>
        </p:nvGraphicFramePr>
        <p:xfrm>
          <a:off x="339364" y="2347558"/>
          <a:ext cx="11368726" cy="39725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97106"/>
                <a:gridCol w="1338606"/>
                <a:gridCol w="1385740"/>
                <a:gridCol w="1329180"/>
                <a:gridCol w="1018094"/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</a:t>
                      </a: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400" b="1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</a:tr>
              <a:tr h="9837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Liczba </a:t>
                      </a:r>
                      <a:r>
                        <a:rPr lang="pl-PL" sz="11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pracowników podmiotów wykonujących zadania publiczne niebędących pracownikami IT, objętych wsparciem </a:t>
                      </a:r>
                      <a:r>
                        <a:rPr lang="pl-PL" sz="1100" b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szkoleniowym</a:t>
                      </a:r>
                      <a:endParaRPr lang="pl-PL" sz="1100" b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500"/>
                        </a:spcBef>
                        <a:spcAft>
                          <a:spcPts val="600"/>
                        </a:spcAft>
                      </a:pPr>
                      <a:r>
                        <a:rPr lang="pl-PL" sz="1100" b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osoba</a:t>
                      </a:r>
                      <a:endParaRPr lang="pl-PL" sz="1100" b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  <a:endParaRPr lang="pl-PL" sz="11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500"/>
                        </a:spcBef>
                        <a:spcAft>
                          <a:spcPts val="600"/>
                        </a:spcAft>
                      </a:pPr>
                      <a:r>
                        <a:rPr lang="pl-PL" sz="11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500"/>
                        </a:spcBef>
                        <a:spcAft>
                          <a:spcPts val="600"/>
                        </a:spcAft>
                      </a:pPr>
                      <a:r>
                        <a:rPr lang="pl-PL" sz="11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</a:t>
                      </a:r>
                      <a:endParaRPr lang="pl-PL" sz="11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Liczba </a:t>
                      </a:r>
                      <a:r>
                        <a:rPr lang="pl-PL" sz="11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pracowników podmiotów wykonujących zadania publiczne niebędących pracownikami IT, objętych wsparciem szkoleniowym – kobiety.</a:t>
                      </a:r>
                      <a:endParaRPr lang="pl-PL" sz="1100" b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500"/>
                        </a:spcBef>
                        <a:spcAft>
                          <a:spcPts val="600"/>
                        </a:spcAft>
                      </a:pPr>
                      <a:r>
                        <a:rPr lang="pl-PL" sz="1100" b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osoba</a:t>
                      </a:r>
                      <a:endParaRPr lang="pl-PL" sz="1100" b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  <a:endParaRPr lang="pl-PL" sz="11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500"/>
                        </a:spcBef>
                        <a:spcAft>
                          <a:spcPts val="600"/>
                        </a:spcAft>
                      </a:pPr>
                      <a:r>
                        <a:rPr lang="pl-PL" sz="11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500"/>
                        </a:spcBef>
                        <a:spcAft>
                          <a:spcPts val="600"/>
                        </a:spcAft>
                      </a:pPr>
                      <a:r>
                        <a:rPr lang="pl-PL" sz="11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  <a:endParaRPr lang="pl-PL" sz="11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Liczba </a:t>
                      </a:r>
                      <a:r>
                        <a:rPr lang="pl-PL" sz="11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pracowników podmiotów wykonujących zadania publiczne niebędących pracownikami IT, objętych wsparciem szkoleniowym – </a:t>
                      </a:r>
                      <a:r>
                        <a:rPr lang="pl-PL" sz="1100" b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mężczyźni</a:t>
                      </a:r>
                      <a:endParaRPr lang="pl-PL" sz="1100" b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500"/>
                        </a:spcBef>
                        <a:spcAft>
                          <a:spcPts val="600"/>
                        </a:spcAft>
                      </a:pPr>
                      <a:r>
                        <a:rPr lang="pl-PL" sz="11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osoba</a:t>
                      </a:r>
                      <a:endParaRPr lang="pl-PL" sz="1100" b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  <a:endParaRPr lang="pl-PL" sz="11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500"/>
                        </a:spcBef>
                        <a:spcAft>
                          <a:spcPts val="600"/>
                        </a:spcAft>
                      </a:pPr>
                      <a:r>
                        <a:rPr lang="pl-PL" sz="11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500"/>
                        </a:spcBef>
                        <a:spcAft>
                          <a:spcPts val="600"/>
                        </a:spcAft>
                      </a:pPr>
                      <a:r>
                        <a:rPr lang="pl-PL" sz="1100" b="0" i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pl-PL" sz="11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446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Liczba załatwionych spraw poprzez udostępnioną on-line usługę publiczną</a:t>
                      </a:r>
                      <a:endParaRPr lang="pl-PL" sz="1100" b="0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pl-PL" sz="1100" b="0" dirty="0" smtClean="0">
                          <a:solidFill>
                            <a:srgbClr val="0070C0"/>
                          </a:solidFill>
                          <a:latin typeface="+mn-lt"/>
                        </a:rPr>
                        <a:t>szt./rok</a:t>
                      </a:r>
                      <a:endParaRPr lang="pl-PL" sz="1100" b="0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rezultatu</a:t>
                      </a:r>
                      <a:endParaRPr lang="pl-PL" sz="11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84 173</a:t>
                      </a:r>
                      <a:endParaRPr lang="pl-PL" sz="1100" b="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pl-PL" sz="11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2752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6E28105-763F-4193-B043-C170AA0A0327}">
  <ds:schemaRefs>
    <ds:schemaRef ds:uri="9affde3b-50dd-4e74-9e2c-6b9654ae514a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www.w3.org/XML/1998/namespace"/>
    <ds:schemaRef ds:uri="5df3a10b-8748-402e-bef4-aee373db4dbb"/>
    <ds:schemaRef ds:uri="http://schemas.openxmlformats.org/package/2006/metadata/core-properties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848</TotalTime>
  <Words>980</Words>
  <Application>Microsoft Office PowerPoint</Application>
  <PresentationFormat>Panoramiczny</PresentationFormat>
  <Paragraphs>181</Paragraphs>
  <Slides>12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9" baseType="lpstr">
      <vt:lpstr>Arial Unicode MS</vt:lpstr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Anna Gałązka</cp:lastModifiedBy>
  <cp:revision>62</cp:revision>
  <dcterms:created xsi:type="dcterms:W3CDTF">2017-01-27T12:50:17Z</dcterms:created>
  <dcterms:modified xsi:type="dcterms:W3CDTF">2023-06-28T10:10:47Z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