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4"/>
  </p:sldMasterIdLst>
  <p:notesMasterIdLst>
    <p:notesMasterId r:id="rId6"/>
  </p:notesMasterIdLst>
  <p:handoutMasterIdLst>
    <p:handoutMasterId r:id="rId7"/>
  </p:handoutMasterIdLst>
  <p:sldIdLst>
    <p:sldId id="491" r:id="rId5"/>
  </p:sldIdLst>
  <p:sldSz cx="10287000" cy="6858000" type="35mm"/>
  <p:notesSz cx="6797675" cy="9874250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094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0032"/>
    <a:srgbClr val="CF2240"/>
    <a:srgbClr val="99CCFF"/>
    <a:srgbClr val="800000"/>
    <a:srgbClr val="CC99FF"/>
    <a:srgbClr val="9FFAFF"/>
    <a:srgbClr val="99FFCC"/>
    <a:srgbClr val="99FF99"/>
    <a:srgbClr val="CC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6039" autoAdjust="0"/>
    <p:restoredTop sz="94278" autoAdjust="0"/>
  </p:normalViewPr>
  <p:slideViewPr>
    <p:cSldViewPr>
      <p:cViewPr>
        <p:scale>
          <a:sx n="120" d="100"/>
          <a:sy n="120" d="100"/>
        </p:scale>
        <p:origin x="-300" y="-972"/>
      </p:cViewPr>
      <p:guideLst/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094"/>
        <p:guide pos="2119"/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7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7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1"/>
            <a:ext cx="2919021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71513" y="736600"/>
            <a:ext cx="5514975" cy="3676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6" y="4705351"/>
            <a:ext cx="5030857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/>
              <a:t>Kliknij, aby edytować style wzorca tekstu</a:t>
            </a:r>
          </a:p>
          <a:p>
            <a:pPr lvl="1"/>
            <a:r>
              <a:rPr lang="pl-PL" altLang="pl-PL" noProof="0"/>
              <a:t>Drugi poziom</a:t>
            </a:r>
          </a:p>
          <a:p>
            <a:pPr lvl="2"/>
            <a:r>
              <a:rPr lang="pl-PL" altLang="pl-PL" noProof="0"/>
              <a:t>Trzeci poziom</a:t>
            </a:r>
          </a:p>
          <a:p>
            <a:pPr lvl="3"/>
            <a:r>
              <a:rPr lang="pl-PL" altLang="pl-PL" noProof="0"/>
              <a:t>Czwarty poziom</a:t>
            </a:r>
          </a:p>
          <a:p>
            <a:pPr lvl="4"/>
            <a:r>
              <a:rPr lang="pl-PL" altLang="pl-PL" noProof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410702"/>
            <a:ext cx="2919021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10702"/>
            <a:ext cx="2919020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/>
              <a:t>Opracowano </a:t>
            </a:r>
            <a:br>
              <a:rPr lang="pl-PL" altLang="pl-PL" sz="800" b="1"/>
            </a:br>
            <a:r>
              <a:rPr lang="pl-PL" altLang="pl-PL" sz="800" b="1"/>
              <a:t>w Biurze Dyrektora Generalnego</a:t>
            </a:r>
            <a:br>
              <a:rPr lang="pl-PL" altLang="pl-PL" sz="800" b="1"/>
            </a:br>
            <a:r>
              <a:rPr lang="pl-PL" altLang="pl-PL" sz="800" b="1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8797361" y="2852984"/>
            <a:ext cx="1210552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Dyrektora Generalnego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4523211" y="2273181"/>
            <a:ext cx="1234213" cy="42259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altLang="pl-PL" sz="700" dirty="0">
                <a:latin typeface="Calibri" panose="020F0502020204030204" pitchFamily="34" charset="0"/>
              </a:rPr>
              <a:t>Biuro Inspekcji Wewnętrznej                                        </a:t>
            </a:r>
          </a:p>
          <a:p>
            <a:r>
              <a:rPr lang="pl-PL" altLang="pl-PL" sz="700" b="1" dirty="0">
                <a:latin typeface="Calibri" panose="020F0502020204030204" pitchFamily="34" charset="0"/>
              </a:rPr>
              <a:t>BIW</a:t>
            </a:r>
            <a:r>
              <a:rPr lang="pl-PL" altLang="pl-PL" sz="700" b="1" dirty="0"/>
              <a:t> </a:t>
            </a:r>
          </a:p>
          <a:p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z wyłączeniem określonym  </a:t>
            </a:r>
            <a:b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art. </a:t>
            </a:r>
            <a:r>
              <a:rPr lang="pl-PL" sz="55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12d </a:t>
            </a: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ustawy o </a:t>
            </a:r>
            <a:r>
              <a:rPr lang="pl-PL" sz="55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KAS</a:t>
            </a:r>
            <a:endParaRPr lang="pl-PL" altLang="pl-PL" sz="55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1681703" y="5742938"/>
            <a:ext cx="1219893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Instytucji Płatniczej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 IP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1690143" y="2283204"/>
            <a:ext cx="1224231" cy="419602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Budżetu Państwa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1681702" y="3981697"/>
            <a:ext cx="1219893" cy="44907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Sfery </a:t>
            </a:r>
            <a:r>
              <a:rPr lang="pl-PL" altLang="pl-PL" sz="700" dirty="0">
                <a:latin typeface="Calibri" panose="020F0502020204030204" pitchFamily="34" charset="0"/>
              </a:rPr>
              <a:t>Gospodarczej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FG</a:t>
            </a: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1688574" y="4579589"/>
            <a:ext cx="1226983" cy="42499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Finansów Samorządu Terytorialnego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280782" y="4578890"/>
            <a:ext cx="1227852" cy="425507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Podatku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od Towarów i Usług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PT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3076213" y="4581963"/>
            <a:ext cx="1238655" cy="42379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Wspierania Polityk Gospodarczych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PG</a:t>
            </a: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8797361" y="2263777"/>
            <a:ext cx="1210552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Biuro Administracyjne</a:t>
            </a: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BAD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8797361" y="4584818"/>
            <a:ext cx="1205259" cy="42835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Finansów i Księgowości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7378748" y="714938"/>
            <a:ext cx="1249489" cy="478433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Współpracy Międzynarodowej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4529271" y="3987571"/>
            <a:ext cx="1228152" cy="443204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Departament </a:t>
            </a:r>
            <a:r>
              <a:rPr lang="pl-PL" altLang="pl-PL" sz="700" dirty="0">
                <a:latin typeface="Calibri" panose="020F0502020204030204" pitchFamily="34" charset="0"/>
              </a:rPr>
              <a:t>Ceł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DC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5982082" y="3989559"/>
            <a:ext cx="1221874" cy="44121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Poboru Podatków                               </a:t>
            </a:r>
            <a:r>
              <a:rPr lang="pl-PL" altLang="pl-PL" sz="700" b="1" dirty="0">
                <a:latin typeface="Calibri" panose="020F0502020204030204" pitchFamily="34" charset="0"/>
              </a:rPr>
              <a:t>DPP</a:t>
            </a: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3094916" y="5140357"/>
            <a:ext cx="1233120" cy="444002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Dyscypliny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Finansów Publicznych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BDF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8797361" y="3995552"/>
            <a:ext cx="1205259" cy="44156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  <a:br>
              <a:rPr lang="pl-PL" altLang="pl-PL" sz="700" dirty="0">
                <a:latin typeface="Calibri" panose="020F0502020204030204" pitchFamily="34" charset="0"/>
              </a:rPr>
            </a:br>
            <a:r>
              <a:rPr lang="pl-PL" altLang="pl-PL" sz="700" dirty="0">
                <a:latin typeface="Calibri" panose="020F0502020204030204" pitchFamily="34" charset="0"/>
              </a:rPr>
              <a:t>Bezpieczeństwa </a:t>
            </a:r>
            <a:endParaRPr lang="pl-PL" altLang="pl-PL" sz="7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i </a:t>
            </a:r>
            <a:r>
              <a:rPr lang="pl-PL" altLang="pl-PL" sz="700" dirty="0">
                <a:latin typeface="Calibri" panose="020F0502020204030204" pitchFamily="34" charset="0"/>
              </a:rPr>
              <a:t>Ochrony Informacji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DB</a:t>
            </a: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5982083" y="2270806"/>
            <a:ext cx="1221874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Audytu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Środków Publicznych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DAS</a:t>
            </a:r>
            <a:endParaRPr lang="pl-PL" altLang="pl-PL" sz="700" i="1" dirty="0"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1681704" y="6304904"/>
            <a:ext cx="1219893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Informacji Finansowej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 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1681375" y="3423352"/>
            <a:ext cx="1224231" cy="41098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Sfery Budżetowej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FS</a:t>
            </a: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277411" y="3420356"/>
            <a:ext cx="1227852" cy="41136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Podatku </a:t>
            </a:r>
            <a:r>
              <a:rPr lang="pl-PL" altLang="pl-PL" sz="700" dirty="0">
                <a:latin typeface="Calibri" panose="020F0502020204030204" pitchFamily="34" charset="0"/>
              </a:rPr>
              <a:t>Akcyzowego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 Podatku od Gier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DAG</a:t>
            </a: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286230" y="3976307"/>
            <a:ext cx="1214088" cy="44010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Podatków Dochodowych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5" name="Rectangle 298"/>
          <p:cNvSpPr>
            <a:spLocks noChangeArrowheads="1"/>
          </p:cNvSpPr>
          <p:nvPr/>
        </p:nvSpPr>
        <p:spPr bwMode="auto">
          <a:xfrm>
            <a:off x="3084904" y="3436656"/>
            <a:ext cx="1238655" cy="398132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Departament Prawny </a:t>
            </a:r>
          </a:p>
          <a:p>
            <a:pPr eaLnBrk="1" hangingPunct="1"/>
            <a:r>
              <a:rPr lang="pl-PL" altLang="pl-PL" sz="700" b="1" dirty="0">
                <a:solidFill>
                  <a:schemeClr val="tx1"/>
                </a:solidFill>
                <a:latin typeface="Calibri" panose="020F0502020204030204" pitchFamily="34" charset="0"/>
              </a:rPr>
              <a:t>PR</a:t>
            </a: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1688574" y="2853778"/>
            <a:ext cx="1224797" cy="42807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Długu Publicznego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DP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8797361" y="1306908"/>
            <a:ext cx="1228552" cy="856301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anchor="b"/>
          <a:lstStyle/>
          <a:p>
            <a:pPr eaLnBrk="1" hangingPunct="1"/>
            <a:r>
              <a:rPr lang="pl-PL" altLang="pl-PL" sz="750" dirty="0" smtClean="0">
                <a:solidFill>
                  <a:schemeClr val="bg1"/>
                </a:solidFill>
                <a:latin typeface="Calibri" panose="020F0502020204030204" pitchFamily="34" charset="0"/>
              </a:rPr>
              <a:t>Dyrektor </a:t>
            </a:r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Generalny</a:t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pl-PL" altLang="pl-PL" sz="75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Katarzyna Szweda</a:t>
            </a:r>
            <a:endParaRPr lang="pl-PL" altLang="pl-PL" sz="9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110" name="Rectangle 316"/>
          <p:cNvSpPr>
            <a:spLocks noChangeArrowheads="1"/>
          </p:cNvSpPr>
          <p:nvPr/>
        </p:nvSpPr>
        <p:spPr bwMode="auto">
          <a:xfrm>
            <a:off x="1690143" y="1307783"/>
            <a:ext cx="1225637" cy="857563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 anchorCtr="0"/>
          <a:lstStyle/>
          <a:p>
            <a:pPr eaLnBrk="1" hangingPunct="1">
              <a:spcBef>
                <a:spcPts val="400"/>
              </a:spcBef>
            </a:pPr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Sekretarz Stanu   </a:t>
            </a:r>
          </a:p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Generalny Inspektor </a:t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Informacji Finansowej</a:t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pl-PL" altLang="pl-PL" sz="75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Sebastian </a:t>
            </a:r>
            <a:r>
              <a:rPr lang="pl-PL" altLang="pl-PL" sz="9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Skuza</a:t>
            </a:r>
            <a:endParaRPr lang="pl-PL" altLang="pl-PL" sz="9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8797361" y="5733304"/>
            <a:ext cx="1210552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pl-PL" altLang="pl-PL" sz="700" i="1" dirty="0">
                <a:latin typeface="Calibri" panose="020F0502020204030204" pitchFamily="34" charset="0"/>
              </a:rPr>
              <a:t>Pełnomocnik do spraw ochrony informacji niejawnych</a:t>
            </a: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1690143" y="5152359"/>
            <a:ext cx="1219893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Gwarancji i Poręczeń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21" name="Rectangle 342"/>
          <p:cNvSpPr>
            <a:spLocks noChangeArrowheads="1"/>
          </p:cNvSpPr>
          <p:nvPr/>
        </p:nvSpPr>
        <p:spPr bwMode="auto">
          <a:xfrm>
            <a:off x="3084904" y="1307507"/>
            <a:ext cx="1244031" cy="850787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Podsekretarz Stanu </a:t>
            </a:r>
          </a:p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Główny Rzecznik Dyscypliny Finansów Publicznych</a:t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pl-PL" altLang="pl-PL" sz="75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Piotr Patkowski</a:t>
            </a: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3076213" y="2850072"/>
            <a:ext cx="1238655" cy="42160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Polityki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Makroekonomicznej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PM</a:t>
            </a: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3076213" y="3984421"/>
            <a:ext cx="1238655" cy="449504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Rozwoju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Rynku Finansowego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3080013" y="5738395"/>
            <a:ext cx="1234855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pl-PL" sz="700" i="1" dirty="0">
                <a:latin typeface="Calibri" panose="020F0502020204030204" pitchFamily="34" charset="0"/>
              </a:rPr>
              <a:t>Komitet Standardów Rachunkowości</a:t>
            </a: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3084904" y="2277264"/>
            <a:ext cx="1238655" cy="423207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Efektywności Wydatków Publicznych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</a:t>
            </a:r>
            <a:r>
              <a:rPr lang="pl-PL" altLang="pl-PL" sz="700" dirty="0" smtClean="0">
                <a:latin typeface="Calibri" panose="020F0502020204030204" pitchFamily="34" charset="0"/>
              </a:rPr>
              <a:t> </a:t>
            </a:r>
            <a:r>
              <a:rPr lang="pl-PL" altLang="pl-PL" sz="700" dirty="0">
                <a:latin typeface="Calibri" panose="020F0502020204030204" pitchFamily="34" charset="0"/>
              </a:rPr>
              <a:t>Rachunkowości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DWR</a:t>
            </a:r>
            <a:endParaRPr lang="pl-PL" altLang="pl-PL" sz="700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1690143" y="714938"/>
            <a:ext cx="1224231" cy="469855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pl-PL" altLang="pl-PL" sz="700" dirty="0">
                <a:solidFill>
                  <a:schemeClr val="tx1"/>
                </a:solidFill>
              </a:rPr>
              <a:t>Biuro </a:t>
            </a:r>
            <a:r>
              <a:rPr lang="pl-PL" altLang="pl-PL" sz="700" dirty="0" smtClean="0">
                <a:solidFill>
                  <a:schemeClr val="tx1"/>
                </a:solidFill>
              </a:rPr>
              <a:t>Ministra</a:t>
            </a:r>
            <a:r>
              <a:rPr lang="pl-PL" altLang="pl-PL" sz="700" dirty="0">
                <a:solidFill>
                  <a:schemeClr val="tx1"/>
                </a:solidFill>
              </a:rPr>
              <a:t/>
            </a:r>
            <a:br>
              <a:rPr lang="pl-PL" altLang="pl-PL" sz="700" dirty="0">
                <a:solidFill>
                  <a:schemeClr val="tx1"/>
                </a:solidFill>
              </a:rPr>
            </a:br>
            <a:r>
              <a:rPr lang="pl-PL" altLang="pl-PL" sz="700" b="1" dirty="0">
                <a:solidFill>
                  <a:schemeClr val="tx1"/>
                </a:solidFill>
              </a:rPr>
              <a:t>BMI</a:t>
            </a:r>
            <a:endParaRPr lang="pl-PL" altLang="pl-PL" sz="7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084904" y="404664"/>
            <a:ext cx="2686014" cy="784151"/>
          </a:xfrm>
          <a:prstGeom prst="rect">
            <a:avLst/>
          </a:prstGeom>
          <a:solidFill>
            <a:srgbClr val="DC0032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pl-PL" altLang="pl-PL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Minister Finansów</a:t>
            </a:r>
            <a:endParaRPr lang="pl-PL" altLang="pl-PL" sz="1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8798767" y="714939"/>
            <a:ext cx="1227146" cy="48655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sz="700" dirty="0">
                <a:solidFill>
                  <a:schemeClr val="tx1"/>
                </a:solidFill>
              </a:rPr>
              <a:t>Gabinet </a:t>
            </a:r>
            <a:br>
              <a:rPr lang="pl-PL" altLang="pl-PL" sz="700" dirty="0">
                <a:solidFill>
                  <a:schemeClr val="tx1"/>
                </a:solidFill>
              </a:rPr>
            </a:br>
            <a:r>
              <a:rPr lang="pl-PL" altLang="pl-PL" sz="700" dirty="0">
                <a:solidFill>
                  <a:schemeClr val="tx1"/>
                </a:solidFill>
              </a:rPr>
              <a:t>Polityczny</a:t>
            </a: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7405824" y="4003288"/>
            <a:ext cx="1227127" cy="42748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  <a:br>
              <a:rPr lang="pl-PL" altLang="pl-PL" sz="700" dirty="0">
                <a:latin typeface="Calibri" panose="020F0502020204030204" pitchFamily="34" charset="0"/>
              </a:rPr>
            </a:br>
            <a:r>
              <a:rPr lang="pl-PL" altLang="pl-PL" sz="700" dirty="0">
                <a:latin typeface="Calibri" panose="020F0502020204030204" pitchFamily="34" charset="0"/>
              </a:rPr>
              <a:t>Zwalczania Przestępczości Ekonomicznej           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DZP</a:t>
            </a:r>
          </a:p>
        </p:txBody>
      </p:sp>
      <p:sp>
        <p:nvSpPr>
          <p:cNvPr id="59" name="Rectangle 346"/>
          <p:cNvSpPr>
            <a:spLocks noChangeArrowheads="1"/>
          </p:cNvSpPr>
          <p:nvPr/>
        </p:nvSpPr>
        <p:spPr bwMode="auto">
          <a:xfrm>
            <a:off x="4519250" y="1298961"/>
            <a:ext cx="1251668" cy="855120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Sekretarz Stanu </a:t>
            </a:r>
          </a:p>
          <a:p>
            <a:pPr eaLnBrk="1" hangingPunct="1">
              <a:spcBef>
                <a:spcPts val="0"/>
              </a:spcBef>
            </a:pPr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Szef Krajowej Administracji Skarbowej</a:t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pl-PL" altLang="pl-PL" sz="75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ts val="0"/>
              </a:spcBef>
            </a:pPr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Magdalena Rzeczkowska</a:t>
            </a: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61" name="Text Box 345"/>
          <p:cNvSpPr txBox="1">
            <a:spLocks noChangeArrowheads="1"/>
          </p:cNvSpPr>
          <p:nvPr/>
        </p:nvSpPr>
        <p:spPr bwMode="auto">
          <a:xfrm>
            <a:off x="4529271" y="2851329"/>
            <a:ext cx="1228152" cy="41909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</a:t>
            </a:r>
            <a:r>
              <a:rPr lang="pl-PL" altLang="pl-PL" sz="700" dirty="0" smtClean="0">
                <a:latin typeface="Calibri" panose="020F0502020204030204" pitchFamily="34" charset="0"/>
              </a:rPr>
              <a:t>Komunikacji</a:t>
            </a: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i Promocji </a:t>
            </a:r>
            <a:r>
              <a:rPr lang="pl-PL" altLang="pl-PL" sz="700" b="1" dirty="0" smtClean="0">
                <a:latin typeface="Calibri" panose="020F0502020204030204" pitchFamily="34" charset="0"/>
              </a:rPr>
              <a:t>BKP 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550" i="1" dirty="0">
                <a:latin typeface="Calibri" panose="020F0502020204030204" pitchFamily="34" charset="0"/>
              </a:rPr>
              <a:t>w zakresie </a:t>
            </a:r>
            <a:r>
              <a:rPr lang="pl-PL" sz="550" i="1" dirty="0">
                <a:latin typeface="Calibri" panose="020F0502020204030204" pitchFamily="34" charset="0"/>
              </a:rPr>
              <a:t>działalności </a:t>
            </a:r>
            <a:r>
              <a:rPr lang="pl-PL" sz="550" i="1" dirty="0" err="1">
                <a:latin typeface="Calibri" panose="020F0502020204030204" pitchFamily="34" charset="0"/>
              </a:rPr>
              <a:t>informacyjno</a:t>
            </a:r>
            <a:r>
              <a:rPr lang="pl-PL" sz="550" i="1" dirty="0">
                <a:latin typeface="Calibri" panose="020F0502020204030204" pitchFamily="34" charset="0"/>
              </a:rPr>
              <a:t>–promocyjnej </a:t>
            </a:r>
            <a:r>
              <a:rPr lang="pl-PL" sz="550" i="1" dirty="0" smtClean="0">
                <a:latin typeface="Calibri" panose="020F0502020204030204" pitchFamily="34" charset="0"/>
              </a:rPr>
              <a:t>KAS</a:t>
            </a:r>
            <a:endParaRPr lang="pl-PL" altLang="pl-PL" sz="550" b="1" i="1" dirty="0">
              <a:latin typeface="Calibri" panose="020F0502020204030204" pitchFamily="34" charset="0"/>
            </a:endParaRP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5982082" y="2850471"/>
            <a:ext cx="1221874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Kluczowych Podmiotów                     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DKP</a:t>
            </a:r>
            <a:endParaRPr lang="pl-PL" altLang="pl-PL" sz="700" dirty="0"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5982082" y="714938"/>
            <a:ext cx="1221874" cy="47565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l-PL" altLang="pl-PL" sz="800" b="1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  <a:endParaRPr lang="pl-PL" altLang="pl-PL" sz="7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Analityki Danych</a:t>
            </a: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 i Zarządzania Strategicznego                  </a:t>
            </a:r>
            <a:r>
              <a:rPr lang="pl-PL" altLang="pl-PL" sz="700" b="1" dirty="0" smtClean="0">
                <a:latin typeface="Calibri" panose="020F0502020204030204" pitchFamily="34" charset="0"/>
              </a:rPr>
              <a:t>DAD</a:t>
            </a:r>
            <a:endParaRPr lang="pl-PL" altLang="pl-PL" sz="700" i="1" dirty="0" smtClean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4519250" y="3438459"/>
            <a:ext cx="1228152" cy="41033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650" dirty="0">
                <a:latin typeface="Calibri" panose="020F0502020204030204" pitchFamily="34" charset="0"/>
              </a:rPr>
              <a:t>Departament Budżetu, Majątku </a:t>
            </a:r>
            <a:br>
              <a:rPr lang="pl-PL" altLang="pl-PL" sz="650" dirty="0">
                <a:latin typeface="Calibri" panose="020F0502020204030204" pitchFamily="34" charset="0"/>
              </a:rPr>
            </a:br>
            <a:r>
              <a:rPr lang="pl-PL" altLang="pl-PL" sz="650" dirty="0">
                <a:latin typeface="Calibri" panose="020F0502020204030204" pitchFamily="34" charset="0"/>
              </a:rPr>
              <a:t>i </a:t>
            </a:r>
            <a:r>
              <a:rPr lang="pl-PL" altLang="pl-PL" sz="650">
                <a:latin typeface="Calibri" panose="020F0502020204030204" pitchFamily="34" charset="0"/>
              </a:rPr>
              <a:t>Kadr </a:t>
            </a:r>
            <a:r>
              <a:rPr lang="pl-PL" altLang="pl-PL" sz="650" smtClean="0">
                <a:latin typeface="Calibri" panose="020F0502020204030204" pitchFamily="34" charset="0"/>
              </a:rPr>
              <a:t>KAS</a:t>
            </a:r>
            <a:endParaRPr lang="pl-PL" altLang="pl-PL" sz="65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650" b="1" dirty="0">
                <a:latin typeface="Calibri" panose="020F0502020204030204" pitchFamily="34" charset="0"/>
              </a:rPr>
              <a:t>DBM</a:t>
            </a: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8797361" y="3429048"/>
            <a:ext cx="1210552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Kontroli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 Audytu Wewnętrznego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BKA</a:t>
            </a:r>
            <a:endParaRPr lang="pl-PL" altLang="pl-PL" sz="7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5982082" y="4583905"/>
            <a:ext cx="1221874" cy="42835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  <a:endParaRPr lang="pl-PL" altLang="pl-PL" sz="7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Relacji z </a:t>
            </a:r>
            <a:r>
              <a:rPr lang="pl-PL" altLang="pl-PL" sz="700" dirty="0">
                <a:latin typeface="Calibri" panose="020F0502020204030204" pitchFamily="34" charset="0"/>
              </a:rPr>
              <a:t>Klientami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DRK</a:t>
            </a:r>
            <a:endParaRPr lang="pl-PL" altLang="pl-PL" sz="700" dirty="0"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8797361" y="5157240"/>
            <a:ext cx="1205259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Zarządzania Informatyzacją i Projektami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DIP</a:t>
            </a: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7403058" y="3441525"/>
            <a:ext cx="1232657" cy="41262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Ryzyka Podatkowego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DRP</a:t>
            </a: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7395581" y="2263747"/>
            <a:ext cx="1232656" cy="43905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Nadzoru nad Kontrolami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DNK</a:t>
            </a: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277412" y="714938"/>
            <a:ext cx="1228590" cy="47565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Inspekcji Wewnętrznej                                    </a:t>
            </a:r>
            <a:r>
              <a:rPr lang="pl-PL" altLang="pl-PL" sz="700" b="1" dirty="0">
                <a:latin typeface="Calibri" panose="020F0502020204030204" pitchFamily="34" charset="0"/>
              </a:rPr>
              <a:t>BIW </a:t>
            </a:r>
            <a:r>
              <a:rPr lang="pl-PL" altLang="pl-PL" sz="500" b="1" dirty="0">
                <a:latin typeface="Calibri" panose="020F0502020204030204" pitchFamily="34" charset="0"/>
              </a:rPr>
              <a:t/>
            </a:r>
            <a:br>
              <a:rPr lang="pl-PL" altLang="pl-PL" sz="500" b="1" dirty="0">
                <a:latin typeface="Calibri" panose="020F0502020204030204" pitchFamily="34" charset="0"/>
              </a:rPr>
            </a:b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55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zakresie </a:t>
            </a: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określonym  </a:t>
            </a:r>
            <a:b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art. </a:t>
            </a:r>
            <a:r>
              <a:rPr lang="pl-PL" sz="55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12d </a:t>
            </a: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ustawy o </a:t>
            </a:r>
            <a:r>
              <a:rPr lang="pl-PL" sz="55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KAS</a:t>
            </a:r>
            <a:endParaRPr lang="pl-PL" altLang="pl-PL" sz="55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346"/>
          <p:cNvSpPr>
            <a:spLocks noChangeArrowheads="1"/>
          </p:cNvSpPr>
          <p:nvPr/>
        </p:nvSpPr>
        <p:spPr bwMode="auto">
          <a:xfrm>
            <a:off x="5982082" y="1307506"/>
            <a:ext cx="1221874" cy="850787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Podsekretarz Stanu </a:t>
            </a:r>
          </a:p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Zastępca Szefa Krajowej Administracji Skarbowej</a:t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pl-PL" altLang="pl-PL" sz="75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Anna Chałupa</a:t>
            </a: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277411" y="2847566"/>
            <a:ext cx="1228590" cy="42819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Analiz Podatkowych </a:t>
            </a:r>
          </a:p>
          <a:p>
            <a:pPr eaLnBrk="1" hangingPunct="1"/>
            <a:r>
              <a:rPr lang="pl-PL" altLang="pl-PL" sz="700" b="1" dirty="0">
                <a:solidFill>
                  <a:schemeClr val="tx1"/>
                </a:solidFill>
                <a:latin typeface="Calibri" panose="020F0502020204030204" pitchFamily="34" charset="0"/>
              </a:rPr>
              <a:t>DAP</a:t>
            </a: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7395580" y="2852936"/>
            <a:ext cx="1232657" cy="43845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Poboru Opłat Drogowych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DPO</a:t>
            </a:r>
          </a:p>
        </p:txBody>
      </p:sp>
      <p:sp>
        <p:nvSpPr>
          <p:cNvPr id="73" name="Rectangle 257"/>
          <p:cNvSpPr>
            <a:spLocks noChangeArrowheads="1"/>
          </p:cNvSpPr>
          <p:nvPr/>
        </p:nvSpPr>
        <p:spPr bwMode="auto">
          <a:xfrm>
            <a:off x="4519250" y="4581963"/>
            <a:ext cx="1228152" cy="41936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Departament </a:t>
            </a:r>
            <a:r>
              <a:rPr lang="pl-PL" altLang="pl-PL" sz="700" dirty="0">
                <a:latin typeface="Calibri" panose="020F0502020204030204" pitchFamily="34" charset="0"/>
              </a:rPr>
              <a:t>Organizacji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 Współpracy </a:t>
            </a:r>
            <a:r>
              <a:rPr lang="pl-PL" altLang="pl-PL" sz="700" dirty="0" smtClean="0">
                <a:latin typeface="Calibri" panose="020F0502020204030204" pitchFamily="34" charset="0"/>
              </a:rPr>
              <a:t>Międzynarodowej KAS</a:t>
            </a:r>
            <a:endParaRPr lang="pl-PL" altLang="pl-PL" sz="7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DOM</a:t>
            </a:r>
          </a:p>
        </p:txBody>
      </p:sp>
      <p:sp>
        <p:nvSpPr>
          <p:cNvPr id="74" name="Text Box 275"/>
          <p:cNvSpPr txBox="1">
            <a:spLocks noChangeArrowheads="1"/>
          </p:cNvSpPr>
          <p:nvPr/>
        </p:nvSpPr>
        <p:spPr bwMode="auto">
          <a:xfrm>
            <a:off x="5982082" y="3426279"/>
            <a:ext cx="1221874" cy="427874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Orzecznictwa Podatkowego                                </a:t>
            </a:r>
            <a:r>
              <a:rPr lang="pl-PL" altLang="pl-PL" sz="700" b="1" dirty="0">
                <a:latin typeface="Calibri" panose="020F0502020204030204" pitchFamily="34" charset="0"/>
              </a:rPr>
              <a:t>DOP</a:t>
            </a:r>
          </a:p>
        </p:txBody>
      </p:sp>
      <p:sp>
        <p:nvSpPr>
          <p:cNvPr id="60" name="Rectangle 346"/>
          <p:cNvSpPr>
            <a:spLocks noChangeArrowheads="1"/>
          </p:cNvSpPr>
          <p:nvPr/>
        </p:nvSpPr>
        <p:spPr bwMode="auto">
          <a:xfrm>
            <a:off x="7395580" y="1306908"/>
            <a:ext cx="1232657" cy="834136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Podsekretarz Stanu </a:t>
            </a:r>
          </a:p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Zastępca Szefa Krajowej Administracji Skarbowej</a:t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Mariusz Gojny</a:t>
            </a: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0" name="Rectangle 342"/>
          <p:cNvSpPr>
            <a:spLocks noChangeArrowheads="1"/>
          </p:cNvSpPr>
          <p:nvPr/>
        </p:nvSpPr>
        <p:spPr bwMode="auto">
          <a:xfrm>
            <a:off x="282520" y="1298962"/>
            <a:ext cx="1223481" cy="864248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pPr eaLnBrk="1" hangingPunct="1"/>
            <a:endParaRPr lang="pl-PL" altLang="pl-PL" sz="750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75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750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Sekretarz </a:t>
            </a:r>
            <a:r>
              <a:rPr lang="pl-PL" altLang="pl-PL" sz="7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Stanu</a:t>
            </a:r>
          </a:p>
          <a:p>
            <a:pPr eaLnBrk="1" hangingPunct="1"/>
            <a:r>
              <a:rPr lang="pl-PL" altLang="pl-PL" sz="800" dirty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pl-PL" altLang="pl-PL" sz="80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pl-PL" altLang="pl-PL" sz="9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Artur </a:t>
            </a:r>
            <a:r>
              <a:rPr lang="pl-PL" altLang="pl-PL" sz="9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Soboń </a:t>
            </a:r>
            <a:endParaRPr lang="pl-PL" altLang="pl-PL" sz="9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9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4" name="Text Box 294"/>
          <p:cNvSpPr txBox="1">
            <a:spLocks noChangeArrowheads="1"/>
          </p:cNvSpPr>
          <p:nvPr/>
        </p:nvSpPr>
        <p:spPr bwMode="auto">
          <a:xfrm>
            <a:off x="294546" y="5157041"/>
            <a:ext cx="1214088" cy="41063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 </a:t>
            </a: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Polityki Podatkowej </a:t>
            </a: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DSP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85" name="Text Box 345"/>
          <p:cNvSpPr txBox="1">
            <a:spLocks noChangeArrowheads="1"/>
          </p:cNvSpPr>
          <p:nvPr/>
        </p:nvSpPr>
        <p:spPr bwMode="auto">
          <a:xfrm>
            <a:off x="277042" y="2292181"/>
            <a:ext cx="1228590" cy="43157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</a:t>
            </a:r>
            <a:r>
              <a:rPr lang="pl-PL" altLang="pl-PL" sz="700" dirty="0" smtClean="0">
                <a:latin typeface="Calibri" panose="020F0502020204030204" pitchFamily="34" charset="0"/>
              </a:rPr>
              <a:t>Komunikacji </a:t>
            </a: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i Promocji </a:t>
            </a:r>
            <a:r>
              <a:rPr lang="pl-PL" altLang="pl-PL" sz="700" b="1" dirty="0" smtClean="0">
                <a:latin typeface="Calibri" panose="020F0502020204030204" pitchFamily="34" charset="0"/>
              </a:rPr>
              <a:t>BKP 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sz="550" i="1" dirty="0" smtClean="0">
                <a:latin typeface="Calibri" panose="020F0502020204030204" pitchFamily="34" charset="0"/>
              </a:rPr>
              <a:t>z wyłączeniem działalności </a:t>
            </a:r>
            <a:r>
              <a:rPr lang="pl-PL" sz="550" i="1" dirty="0" err="1">
                <a:latin typeface="Calibri" panose="020F0502020204030204" pitchFamily="34" charset="0"/>
              </a:rPr>
              <a:t>informacyjno</a:t>
            </a:r>
            <a:r>
              <a:rPr lang="pl-PL" sz="550" i="1" dirty="0">
                <a:latin typeface="Calibri" panose="020F0502020204030204" pitchFamily="34" charset="0"/>
              </a:rPr>
              <a:t>–promocyjnej </a:t>
            </a:r>
            <a:r>
              <a:rPr lang="pl-PL" sz="550" i="1" dirty="0" smtClean="0">
                <a:latin typeface="Calibri" panose="020F0502020204030204" pitchFamily="34" charset="0"/>
              </a:rPr>
              <a:t>KAS</a:t>
            </a:r>
            <a:r>
              <a:rPr lang="pl-PL" altLang="pl-PL" sz="550" b="1" i="1" dirty="0" smtClean="0">
                <a:latin typeface="Calibri" panose="020F0502020204030204" pitchFamily="34" charset="0"/>
              </a:rPr>
              <a:t> </a:t>
            </a:r>
            <a:endParaRPr lang="pl-PL" altLang="pl-PL" sz="550" b="1" i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ED38E8AF27DBC4894FD84D87ABB19E6" ma:contentTypeVersion="" ma:contentTypeDescription="Utwórz nowy dokument." ma:contentTypeScope="" ma:versionID="ab3ce4e06ac2af5e91f3b3065473d0f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ec4c7b05c76d60ee97006aba598cf4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4F992F-09A8-4BCD-8E9F-8D0A2ACBDFD0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8AA289B-8775-414C-8095-E2129DEAF2A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D10D63B-45F1-4465-B3A2-B71B932EB0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17575</TotalTime>
  <Words>267</Words>
  <Application>Microsoft Office PowerPoint</Application>
  <PresentationFormat>Slajdy 35 mm</PresentationFormat>
  <Paragraphs>148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</dc:title>
  <dc:creator>Biuro Dyrektora Generalnego</dc:creator>
  <cp:lastModifiedBy>Buczak Małgorzata</cp:lastModifiedBy>
  <cp:revision>1500</cp:revision>
  <cp:lastPrinted>2022-01-04T08:35:16Z</cp:lastPrinted>
  <dcterms:created xsi:type="dcterms:W3CDTF">2006-06-26T12:00:33Z</dcterms:created>
  <dcterms:modified xsi:type="dcterms:W3CDTF">2022-02-23T11:31:14Z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0x0101004ED38E8AF27DBC4894FD84D87ABB19E6</vt:lpwstr>
  </property>
  <property fmtid="{D5CDD505-2E9C-101B-9397-08002B2CF9AE}" pid="3" name="MFCATEGORY">
    <vt:lpwstr>InformacjePrzeznaczoneWylacznieDoUzytkuWewnetrznego</vt:lpwstr>
  </property>
  <property fmtid="{D5CDD505-2E9C-101B-9397-08002B2CF9AE}" pid="4" name="MFClassifiedBy">
    <vt:lpwstr>MF\GIHJ;Pawlak Ewa</vt:lpwstr>
  </property>
  <property fmtid="{D5CDD505-2E9C-101B-9397-08002B2CF9AE}" pid="5" name="MFClassificationDate">
    <vt:lpwstr>2022-01-04T14:59:43.4735580+01:00</vt:lpwstr>
  </property>
  <property fmtid="{D5CDD505-2E9C-101B-9397-08002B2CF9AE}" pid="6" name="MFClassifiedBySID">
    <vt:lpwstr>MF\S-1-5-21-1525952054-1005573771-2909822258-243679</vt:lpwstr>
  </property>
  <property fmtid="{D5CDD505-2E9C-101B-9397-08002B2CF9AE}" pid="7" name="MFGRNItemId">
    <vt:lpwstr>GRN-569a127c-acaf-42a7-840d-e6b3b70d7784</vt:lpwstr>
  </property>
  <property fmtid="{D5CDD505-2E9C-101B-9397-08002B2CF9AE}" pid="8" name="MFHash">
    <vt:lpwstr>WffuaNkZHjlylgoUCOM0Due3Mg9uJJ7nxkh235wukpM=</vt:lpwstr>
  </property>
  <property fmtid="{D5CDD505-2E9C-101B-9397-08002B2CF9AE}" pid="9" name="DLPManualFileClassification">
    <vt:lpwstr>{5fdfc941-3fcf-4a5b-87be-4848800d39d0}</vt:lpwstr>
  </property>
  <property fmtid="{D5CDD505-2E9C-101B-9397-08002B2CF9AE}" pid="10" name="MFRefresh">
    <vt:lpwstr>False</vt:lpwstr>
  </property>
</Properties>
</file>